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8" r:id="rId2"/>
  </p:sldMasterIdLst>
  <p:notesMasterIdLst>
    <p:notesMasterId r:id="rId69"/>
  </p:notesMasterIdLst>
  <p:handoutMasterIdLst>
    <p:handoutMasterId r:id="rId70"/>
  </p:handoutMasterIdLst>
  <p:sldIdLst>
    <p:sldId id="256" r:id="rId3"/>
    <p:sldId id="413" r:id="rId4"/>
    <p:sldId id="414" r:id="rId5"/>
    <p:sldId id="415" r:id="rId6"/>
    <p:sldId id="355" r:id="rId7"/>
    <p:sldId id="259" r:id="rId8"/>
    <p:sldId id="342" r:id="rId9"/>
    <p:sldId id="260" r:id="rId10"/>
    <p:sldId id="261" r:id="rId11"/>
    <p:sldId id="377" r:id="rId12"/>
    <p:sldId id="374" r:id="rId13"/>
    <p:sldId id="375" r:id="rId14"/>
    <p:sldId id="376" r:id="rId15"/>
    <p:sldId id="343" r:id="rId16"/>
    <p:sldId id="263" r:id="rId17"/>
    <p:sldId id="265" r:id="rId18"/>
    <p:sldId id="266" r:id="rId19"/>
    <p:sldId id="267" r:id="rId20"/>
    <p:sldId id="345" r:id="rId21"/>
    <p:sldId id="268" r:id="rId22"/>
    <p:sldId id="356" r:id="rId23"/>
    <p:sldId id="346" r:id="rId24"/>
    <p:sldId id="370" r:id="rId25"/>
    <p:sldId id="371" r:id="rId26"/>
    <p:sldId id="372" r:id="rId27"/>
    <p:sldId id="373" r:id="rId28"/>
    <p:sldId id="272" r:id="rId29"/>
    <p:sldId id="273" r:id="rId30"/>
    <p:sldId id="368" r:id="rId31"/>
    <p:sldId id="274" r:id="rId32"/>
    <p:sldId id="406"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351" r:id="rId62"/>
    <p:sldId id="328" r:id="rId63"/>
    <p:sldId id="408" r:id="rId64"/>
    <p:sldId id="409" r:id="rId65"/>
    <p:sldId id="410" r:id="rId66"/>
    <p:sldId id="411" r:id="rId67"/>
    <p:sldId id="412" r:id="rId68"/>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97D"/>
    <a:srgbClr val="95B3D7"/>
    <a:srgbClr val="F6F0E0"/>
    <a:srgbClr val="00B2A9"/>
    <a:srgbClr val="E4FDFE"/>
    <a:srgbClr val="C6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howGuides="1">
      <p:cViewPr varScale="1">
        <p:scale>
          <a:sx n="125" d="100"/>
          <a:sy n="125" d="100"/>
        </p:scale>
        <p:origin x="1422" y="108"/>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112" d="100"/>
        <a:sy n="112" d="100"/>
      </p:scale>
      <p:origin x="0" y="-8994"/>
    </p:cViewPr>
  </p:sorterViewPr>
  <p:notesViewPr>
    <p:cSldViewPr showGuides="1">
      <p:cViewPr varScale="1">
        <p:scale>
          <a:sx n="83" d="100"/>
          <a:sy n="83" d="100"/>
        </p:scale>
        <p:origin x="-310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E:\VEPI\Palvelu\2014\Kirurgian%20polik.,%20ISSHP\TTL_m123\Kirurgian%20polik_1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sz="1200" b="0" baseline="0" dirty="0" smtClean="0"/>
              <a:t>p</a:t>
            </a:r>
            <a:r>
              <a:rPr lang="fi-FI" sz="1200" baseline="0" dirty="0" smtClean="0"/>
              <a:t>aine-eron </a:t>
            </a:r>
            <a:r>
              <a:rPr lang="fi-FI" sz="1200" baseline="0" dirty="0"/>
              <a:t>seurantamittaus 9.5. - 16.5.2014</a:t>
            </a:r>
            <a:endParaRPr lang="fi-FI" sz="1200" dirty="0"/>
          </a:p>
        </c:rich>
      </c:tx>
      <c:layout>
        <c:manualLayout>
          <c:xMode val="edge"/>
          <c:yMode val="edge"/>
          <c:x val="0.30809018664333632"/>
          <c:y val="4.087319420648073E-2"/>
        </c:manualLayout>
      </c:layout>
      <c:overlay val="0"/>
      <c:spPr>
        <a:noFill/>
        <a:ln>
          <a:noFill/>
        </a:ln>
        <a:effectLst/>
      </c:spPr>
    </c:title>
    <c:autoTitleDeleted val="0"/>
    <c:plotArea>
      <c:layout/>
      <c:scatterChart>
        <c:scatterStyle val="smoothMarker"/>
        <c:varyColors val="0"/>
        <c:ser>
          <c:idx val="0"/>
          <c:order val="0"/>
          <c:tx>
            <c:strRef>
              <c:f>'Dataset 1'!$B$1</c:f>
              <c:strCache>
                <c:ptCount val="1"/>
                <c:pt idx="0">
                  <c:v>Huone 46, Paine-ero, ulkoilma</c:v>
                </c:pt>
              </c:strCache>
            </c:strRef>
          </c:tx>
          <c:spPr>
            <a:ln w="19050" cap="rnd">
              <a:solidFill>
                <a:schemeClr val="accent1"/>
              </a:solidFill>
              <a:round/>
            </a:ln>
            <a:effectLst/>
          </c:spPr>
          <c:marker>
            <c:symbol val="none"/>
          </c:marker>
          <c:xVal>
            <c:numRef>
              <c:f>'Dataset 1'!$A$2:$A$802</c:f>
              <c:numCache>
                <c:formatCode>d\.m\.yy\ h:mm;@</c:formatCode>
                <c:ptCount val="801"/>
                <c:pt idx="0">
                  <c:v>41768.666666666664</c:v>
                </c:pt>
                <c:pt idx="1">
                  <c:v>41768.676042523148</c:v>
                </c:pt>
                <c:pt idx="2">
                  <c:v>41768.685418379631</c:v>
                </c:pt>
                <c:pt idx="3">
                  <c:v>41768.694794236108</c:v>
                </c:pt>
                <c:pt idx="4">
                  <c:v>41768.704170092591</c:v>
                </c:pt>
                <c:pt idx="5">
                  <c:v>41768.713545949075</c:v>
                </c:pt>
                <c:pt idx="6">
                  <c:v>41768.722921805558</c:v>
                </c:pt>
                <c:pt idx="7">
                  <c:v>41768.732297662034</c:v>
                </c:pt>
                <c:pt idx="8">
                  <c:v>41768.741673518518</c:v>
                </c:pt>
                <c:pt idx="9">
                  <c:v>41768.751049375001</c:v>
                </c:pt>
                <c:pt idx="10">
                  <c:v>41768.760425231485</c:v>
                </c:pt>
                <c:pt idx="11">
                  <c:v>41768.769801087961</c:v>
                </c:pt>
                <c:pt idx="12">
                  <c:v>41768.779176944445</c:v>
                </c:pt>
                <c:pt idx="13">
                  <c:v>41768.788552800928</c:v>
                </c:pt>
                <c:pt idx="14">
                  <c:v>41768.797928657405</c:v>
                </c:pt>
                <c:pt idx="15">
                  <c:v>41768.807304513888</c:v>
                </c:pt>
                <c:pt idx="16">
                  <c:v>41768.816680370372</c:v>
                </c:pt>
                <c:pt idx="17">
                  <c:v>41768.826056226855</c:v>
                </c:pt>
                <c:pt idx="18">
                  <c:v>41768.835432083331</c:v>
                </c:pt>
                <c:pt idx="19">
                  <c:v>41768.844807939815</c:v>
                </c:pt>
                <c:pt idx="20">
                  <c:v>41768.854183796298</c:v>
                </c:pt>
                <c:pt idx="21">
                  <c:v>41768.863559652775</c:v>
                </c:pt>
                <c:pt idx="22">
                  <c:v>41768.872935509258</c:v>
                </c:pt>
                <c:pt idx="23">
                  <c:v>41768.882311365742</c:v>
                </c:pt>
                <c:pt idx="24">
                  <c:v>41768.891687222225</c:v>
                </c:pt>
                <c:pt idx="25">
                  <c:v>41768.901063078702</c:v>
                </c:pt>
                <c:pt idx="26">
                  <c:v>41768.910438935185</c:v>
                </c:pt>
                <c:pt idx="27">
                  <c:v>41768.919814791669</c:v>
                </c:pt>
                <c:pt idx="28">
                  <c:v>41768.929190648145</c:v>
                </c:pt>
                <c:pt idx="29">
                  <c:v>41768.938566504628</c:v>
                </c:pt>
                <c:pt idx="30">
                  <c:v>41768.947942361112</c:v>
                </c:pt>
                <c:pt idx="31">
                  <c:v>41768.957318217595</c:v>
                </c:pt>
                <c:pt idx="32">
                  <c:v>41768.966694074072</c:v>
                </c:pt>
                <c:pt idx="33">
                  <c:v>41768.976069930555</c:v>
                </c:pt>
                <c:pt idx="34">
                  <c:v>41768.985445787039</c:v>
                </c:pt>
                <c:pt idx="35">
                  <c:v>41768.994821643515</c:v>
                </c:pt>
                <c:pt idx="36">
                  <c:v>41769.004197499999</c:v>
                </c:pt>
                <c:pt idx="37">
                  <c:v>41769.013573356482</c:v>
                </c:pt>
                <c:pt idx="38">
                  <c:v>41769.022949212966</c:v>
                </c:pt>
                <c:pt idx="39">
                  <c:v>41769.032325069442</c:v>
                </c:pt>
                <c:pt idx="40">
                  <c:v>41769.041700925925</c:v>
                </c:pt>
                <c:pt idx="41">
                  <c:v>41769.051076782409</c:v>
                </c:pt>
                <c:pt idx="42">
                  <c:v>41769.060452638892</c:v>
                </c:pt>
                <c:pt idx="43">
                  <c:v>41769.069828495369</c:v>
                </c:pt>
                <c:pt idx="44">
                  <c:v>41769.079204351852</c:v>
                </c:pt>
                <c:pt idx="45">
                  <c:v>41769.088580208336</c:v>
                </c:pt>
                <c:pt idx="46">
                  <c:v>41769.097956064812</c:v>
                </c:pt>
                <c:pt idx="47">
                  <c:v>41769.107331921296</c:v>
                </c:pt>
                <c:pt idx="48">
                  <c:v>41769.116707777779</c:v>
                </c:pt>
                <c:pt idx="49">
                  <c:v>41769.126083634263</c:v>
                </c:pt>
                <c:pt idx="50">
                  <c:v>41769.135459490739</c:v>
                </c:pt>
                <c:pt idx="51">
                  <c:v>41769.144835347222</c:v>
                </c:pt>
                <c:pt idx="52">
                  <c:v>41769.154211203706</c:v>
                </c:pt>
                <c:pt idx="53">
                  <c:v>41769.163587060182</c:v>
                </c:pt>
                <c:pt idx="54">
                  <c:v>41769.172962916666</c:v>
                </c:pt>
                <c:pt idx="55">
                  <c:v>41769.182338773149</c:v>
                </c:pt>
                <c:pt idx="56">
                  <c:v>41769.191714629633</c:v>
                </c:pt>
                <c:pt idx="57">
                  <c:v>41769.201090486109</c:v>
                </c:pt>
                <c:pt idx="58">
                  <c:v>41769.210466342593</c:v>
                </c:pt>
                <c:pt idx="59">
                  <c:v>41769.219842199076</c:v>
                </c:pt>
                <c:pt idx="60">
                  <c:v>41769.229218055552</c:v>
                </c:pt>
                <c:pt idx="61">
                  <c:v>41769.238593912036</c:v>
                </c:pt>
                <c:pt idx="62">
                  <c:v>41769.247969768519</c:v>
                </c:pt>
                <c:pt idx="63">
                  <c:v>41769.257345625003</c:v>
                </c:pt>
                <c:pt idx="64">
                  <c:v>41769.266721481479</c:v>
                </c:pt>
                <c:pt idx="65">
                  <c:v>41769.276097337963</c:v>
                </c:pt>
                <c:pt idx="66">
                  <c:v>41769.285473194446</c:v>
                </c:pt>
                <c:pt idx="67">
                  <c:v>41769.294849050922</c:v>
                </c:pt>
                <c:pt idx="68">
                  <c:v>41769.304224907406</c:v>
                </c:pt>
                <c:pt idx="69">
                  <c:v>41769.31360076389</c:v>
                </c:pt>
                <c:pt idx="70">
                  <c:v>41769.322976620373</c:v>
                </c:pt>
                <c:pt idx="71">
                  <c:v>41769.332352476849</c:v>
                </c:pt>
                <c:pt idx="72">
                  <c:v>41769.341728333333</c:v>
                </c:pt>
                <c:pt idx="73">
                  <c:v>41769.351104189816</c:v>
                </c:pt>
                <c:pt idx="74">
                  <c:v>41769.3604800463</c:v>
                </c:pt>
                <c:pt idx="75">
                  <c:v>41769.369855902776</c:v>
                </c:pt>
                <c:pt idx="76">
                  <c:v>41769.37923175926</c:v>
                </c:pt>
                <c:pt idx="77">
                  <c:v>41769.388607615743</c:v>
                </c:pt>
                <c:pt idx="78">
                  <c:v>41769.397983472219</c:v>
                </c:pt>
                <c:pt idx="79">
                  <c:v>41769.407359328703</c:v>
                </c:pt>
                <c:pt idx="80">
                  <c:v>41769.416735185187</c:v>
                </c:pt>
                <c:pt idx="81">
                  <c:v>41769.42611104167</c:v>
                </c:pt>
                <c:pt idx="82">
                  <c:v>41769.435486898146</c:v>
                </c:pt>
                <c:pt idx="83">
                  <c:v>41769.44486275463</c:v>
                </c:pt>
                <c:pt idx="84">
                  <c:v>41769.454238611113</c:v>
                </c:pt>
                <c:pt idx="85">
                  <c:v>41769.46361446759</c:v>
                </c:pt>
                <c:pt idx="86">
                  <c:v>41769.472990324073</c:v>
                </c:pt>
                <c:pt idx="87">
                  <c:v>41769.482366180557</c:v>
                </c:pt>
                <c:pt idx="88">
                  <c:v>41769.49174203704</c:v>
                </c:pt>
                <c:pt idx="89">
                  <c:v>41769.501117893516</c:v>
                </c:pt>
                <c:pt idx="90">
                  <c:v>41769.51049375</c:v>
                </c:pt>
                <c:pt idx="91">
                  <c:v>41769.519869606484</c:v>
                </c:pt>
                <c:pt idx="92">
                  <c:v>41769.52924546296</c:v>
                </c:pt>
                <c:pt idx="93">
                  <c:v>41769.538621319443</c:v>
                </c:pt>
                <c:pt idx="94">
                  <c:v>41769.547997175927</c:v>
                </c:pt>
                <c:pt idx="95">
                  <c:v>41769.55737303241</c:v>
                </c:pt>
                <c:pt idx="96">
                  <c:v>41769.566748888887</c:v>
                </c:pt>
                <c:pt idx="97">
                  <c:v>41769.57612474537</c:v>
                </c:pt>
                <c:pt idx="98">
                  <c:v>41769.585500601854</c:v>
                </c:pt>
                <c:pt idx="99">
                  <c:v>41769.59487645833</c:v>
                </c:pt>
                <c:pt idx="100">
                  <c:v>41769.604252314813</c:v>
                </c:pt>
                <c:pt idx="101">
                  <c:v>41769.613628171297</c:v>
                </c:pt>
                <c:pt idx="102">
                  <c:v>41769.623004027781</c:v>
                </c:pt>
                <c:pt idx="103">
                  <c:v>41769.632379884257</c:v>
                </c:pt>
                <c:pt idx="104">
                  <c:v>41769.64175574074</c:v>
                </c:pt>
                <c:pt idx="105">
                  <c:v>41769.651131597224</c:v>
                </c:pt>
                <c:pt idx="106">
                  <c:v>41769.6605074537</c:v>
                </c:pt>
                <c:pt idx="107">
                  <c:v>41769.669883310184</c:v>
                </c:pt>
                <c:pt idx="108">
                  <c:v>41769.679259166667</c:v>
                </c:pt>
                <c:pt idx="109">
                  <c:v>41769.688635023151</c:v>
                </c:pt>
                <c:pt idx="110">
                  <c:v>41769.698010879627</c:v>
                </c:pt>
                <c:pt idx="111">
                  <c:v>41769.70738673611</c:v>
                </c:pt>
                <c:pt idx="112">
                  <c:v>41769.716762592594</c:v>
                </c:pt>
                <c:pt idx="113">
                  <c:v>41769.726138449078</c:v>
                </c:pt>
                <c:pt idx="114">
                  <c:v>41769.735514305554</c:v>
                </c:pt>
                <c:pt idx="115">
                  <c:v>41769.744890162037</c:v>
                </c:pt>
                <c:pt idx="116">
                  <c:v>41769.754266018521</c:v>
                </c:pt>
                <c:pt idx="117">
                  <c:v>41769.763641874997</c:v>
                </c:pt>
                <c:pt idx="118">
                  <c:v>41769.773017731481</c:v>
                </c:pt>
                <c:pt idx="119">
                  <c:v>41769.782393587964</c:v>
                </c:pt>
                <c:pt idx="120">
                  <c:v>41769.791769444448</c:v>
                </c:pt>
                <c:pt idx="121">
                  <c:v>41769.801145300924</c:v>
                </c:pt>
                <c:pt idx="122">
                  <c:v>41769.810521157407</c:v>
                </c:pt>
                <c:pt idx="123">
                  <c:v>41769.819897013891</c:v>
                </c:pt>
                <c:pt idx="124">
                  <c:v>41769.829272870367</c:v>
                </c:pt>
                <c:pt idx="125">
                  <c:v>41769.838648726851</c:v>
                </c:pt>
                <c:pt idx="126">
                  <c:v>41769.848024583334</c:v>
                </c:pt>
                <c:pt idx="127">
                  <c:v>41769.857400439818</c:v>
                </c:pt>
                <c:pt idx="128">
                  <c:v>41769.866776296294</c:v>
                </c:pt>
                <c:pt idx="129">
                  <c:v>41769.876152152778</c:v>
                </c:pt>
                <c:pt idx="130">
                  <c:v>41769.885528009261</c:v>
                </c:pt>
                <c:pt idx="131">
                  <c:v>41769.894903865737</c:v>
                </c:pt>
                <c:pt idx="132">
                  <c:v>41769.904279722221</c:v>
                </c:pt>
                <c:pt idx="133">
                  <c:v>41769.913655578704</c:v>
                </c:pt>
                <c:pt idx="134">
                  <c:v>41769.923031435188</c:v>
                </c:pt>
                <c:pt idx="135">
                  <c:v>41769.932407291664</c:v>
                </c:pt>
                <c:pt idx="136">
                  <c:v>41769.941783148148</c:v>
                </c:pt>
                <c:pt idx="137">
                  <c:v>41769.951159004631</c:v>
                </c:pt>
                <c:pt idx="138">
                  <c:v>41769.960534861108</c:v>
                </c:pt>
                <c:pt idx="139">
                  <c:v>41769.969910717591</c:v>
                </c:pt>
                <c:pt idx="140">
                  <c:v>41769.979286574075</c:v>
                </c:pt>
                <c:pt idx="141">
                  <c:v>41769.988662430558</c:v>
                </c:pt>
                <c:pt idx="142">
                  <c:v>41769.998038287034</c:v>
                </c:pt>
                <c:pt idx="143">
                  <c:v>41770.007414143518</c:v>
                </c:pt>
                <c:pt idx="144">
                  <c:v>41770.016790000001</c:v>
                </c:pt>
                <c:pt idx="145">
                  <c:v>41770.026165856485</c:v>
                </c:pt>
                <c:pt idx="146">
                  <c:v>41770.035541712961</c:v>
                </c:pt>
                <c:pt idx="147">
                  <c:v>41770.044917569445</c:v>
                </c:pt>
                <c:pt idx="148">
                  <c:v>41770.054293425928</c:v>
                </c:pt>
                <c:pt idx="149">
                  <c:v>41770.063669282405</c:v>
                </c:pt>
                <c:pt idx="150">
                  <c:v>41770.073045138888</c:v>
                </c:pt>
                <c:pt idx="151">
                  <c:v>41770.082420995372</c:v>
                </c:pt>
                <c:pt idx="152">
                  <c:v>41770.091796851855</c:v>
                </c:pt>
                <c:pt idx="153">
                  <c:v>41770.101172708331</c:v>
                </c:pt>
                <c:pt idx="154">
                  <c:v>41770.110548564815</c:v>
                </c:pt>
                <c:pt idx="155">
                  <c:v>41770.119924421298</c:v>
                </c:pt>
                <c:pt idx="156">
                  <c:v>41770.129300277775</c:v>
                </c:pt>
                <c:pt idx="157">
                  <c:v>41770.138676134258</c:v>
                </c:pt>
                <c:pt idx="158">
                  <c:v>41770.148051990742</c:v>
                </c:pt>
                <c:pt idx="159">
                  <c:v>41770.157427847225</c:v>
                </c:pt>
                <c:pt idx="160">
                  <c:v>41770.166803703702</c:v>
                </c:pt>
                <c:pt idx="161">
                  <c:v>41770.176179560185</c:v>
                </c:pt>
                <c:pt idx="162">
                  <c:v>41770.185555416669</c:v>
                </c:pt>
                <c:pt idx="163">
                  <c:v>41770.194931273145</c:v>
                </c:pt>
                <c:pt idx="164">
                  <c:v>41770.204307129628</c:v>
                </c:pt>
                <c:pt idx="165">
                  <c:v>41770.213682986112</c:v>
                </c:pt>
                <c:pt idx="166">
                  <c:v>41770.223058842595</c:v>
                </c:pt>
                <c:pt idx="167">
                  <c:v>41770.232434699072</c:v>
                </c:pt>
                <c:pt idx="168">
                  <c:v>41770.241810555555</c:v>
                </c:pt>
                <c:pt idx="169">
                  <c:v>41770.251186412039</c:v>
                </c:pt>
                <c:pt idx="170">
                  <c:v>41770.260562268515</c:v>
                </c:pt>
                <c:pt idx="171">
                  <c:v>41770.269938124999</c:v>
                </c:pt>
                <c:pt idx="172">
                  <c:v>41770.279313981482</c:v>
                </c:pt>
                <c:pt idx="173">
                  <c:v>41770.288689837966</c:v>
                </c:pt>
                <c:pt idx="174">
                  <c:v>41770.298065694442</c:v>
                </c:pt>
                <c:pt idx="175">
                  <c:v>41770.307441550925</c:v>
                </c:pt>
                <c:pt idx="176">
                  <c:v>41770.316817407409</c:v>
                </c:pt>
                <c:pt idx="177">
                  <c:v>41770.326193263892</c:v>
                </c:pt>
                <c:pt idx="178">
                  <c:v>41770.335569120369</c:v>
                </c:pt>
                <c:pt idx="179">
                  <c:v>41770.344944976852</c:v>
                </c:pt>
                <c:pt idx="180">
                  <c:v>41770.354320833336</c:v>
                </c:pt>
                <c:pt idx="181">
                  <c:v>41770.363696689812</c:v>
                </c:pt>
                <c:pt idx="182">
                  <c:v>41770.373072546296</c:v>
                </c:pt>
                <c:pt idx="183">
                  <c:v>41770.382448402779</c:v>
                </c:pt>
                <c:pt idx="184">
                  <c:v>41770.391824259263</c:v>
                </c:pt>
                <c:pt idx="185">
                  <c:v>41770.401200115739</c:v>
                </c:pt>
                <c:pt idx="186">
                  <c:v>41770.410575972222</c:v>
                </c:pt>
                <c:pt idx="187">
                  <c:v>41770.419951828706</c:v>
                </c:pt>
                <c:pt idx="188">
                  <c:v>41770.429327685182</c:v>
                </c:pt>
                <c:pt idx="189">
                  <c:v>41770.438703541666</c:v>
                </c:pt>
                <c:pt idx="190">
                  <c:v>41770.448079398149</c:v>
                </c:pt>
                <c:pt idx="191">
                  <c:v>41770.457455254633</c:v>
                </c:pt>
                <c:pt idx="192">
                  <c:v>41770.466831111109</c:v>
                </c:pt>
                <c:pt idx="193">
                  <c:v>41770.476206967593</c:v>
                </c:pt>
                <c:pt idx="194">
                  <c:v>41770.485582824076</c:v>
                </c:pt>
                <c:pt idx="195">
                  <c:v>41770.494958680552</c:v>
                </c:pt>
                <c:pt idx="196">
                  <c:v>41770.504334537036</c:v>
                </c:pt>
                <c:pt idx="197">
                  <c:v>41770.513710393519</c:v>
                </c:pt>
                <c:pt idx="198">
                  <c:v>41770.523086250003</c:v>
                </c:pt>
                <c:pt idx="199">
                  <c:v>41770.532462106479</c:v>
                </c:pt>
                <c:pt idx="200">
                  <c:v>41770.541837962963</c:v>
                </c:pt>
                <c:pt idx="201">
                  <c:v>41770.551213819446</c:v>
                </c:pt>
                <c:pt idx="202">
                  <c:v>41770.560589675923</c:v>
                </c:pt>
                <c:pt idx="203">
                  <c:v>41770.569965532406</c:v>
                </c:pt>
                <c:pt idx="204">
                  <c:v>41770.57934138889</c:v>
                </c:pt>
                <c:pt idx="205">
                  <c:v>41770.588717245373</c:v>
                </c:pt>
                <c:pt idx="206">
                  <c:v>41770.598093101849</c:v>
                </c:pt>
                <c:pt idx="207">
                  <c:v>41770.607468958333</c:v>
                </c:pt>
                <c:pt idx="208">
                  <c:v>41770.616844814816</c:v>
                </c:pt>
                <c:pt idx="209">
                  <c:v>41770.626220671293</c:v>
                </c:pt>
                <c:pt idx="210">
                  <c:v>41770.635596527776</c:v>
                </c:pt>
                <c:pt idx="211">
                  <c:v>41770.64497238426</c:v>
                </c:pt>
                <c:pt idx="212">
                  <c:v>41770.654348240743</c:v>
                </c:pt>
                <c:pt idx="213">
                  <c:v>41770.66372409722</c:v>
                </c:pt>
                <c:pt idx="214">
                  <c:v>41770.673099953703</c:v>
                </c:pt>
                <c:pt idx="215">
                  <c:v>41770.682475810187</c:v>
                </c:pt>
                <c:pt idx="216">
                  <c:v>41770.69185166667</c:v>
                </c:pt>
                <c:pt idx="217">
                  <c:v>41770.701227523146</c:v>
                </c:pt>
                <c:pt idx="218">
                  <c:v>41770.71060337963</c:v>
                </c:pt>
                <c:pt idx="219">
                  <c:v>41770.719979236113</c:v>
                </c:pt>
                <c:pt idx="220">
                  <c:v>41770.72935509259</c:v>
                </c:pt>
                <c:pt idx="221">
                  <c:v>41770.738730949073</c:v>
                </c:pt>
                <c:pt idx="222">
                  <c:v>41770.748106805557</c:v>
                </c:pt>
                <c:pt idx="223">
                  <c:v>41770.75748266204</c:v>
                </c:pt>
                <c:pt idx="224">
                  <c:v>41770.766858518517</c:v>
                </c:pt>
                <c:pt idx="225">
                  <c:v>41770.776234375</c:v>
                </c:pt>
                <c:pt idx="226">
                  <c:v>41770.785610231484</c:v>
                </c:pt>
                <c:pt idx="227">
                  <c:v>41770.79498608796</c:v>
                </c:pt>
                <c:pt idx="228">
                  <c:v>41770.804361944443</c:v>
                </c:pt>
                <c:pt idx="229">
                  <c:v>41770.813737800927</c:v>
                </c:pt>
                <c:pt idx="230">
                  <c:v>41770.82311365741</c:v>
                </c:pt>
                <c:pt idx="231">
                  <c:v>41770.832489513887</c:v>
                </c:pt>
                <c:pt idx="232">
                  <c:v>41770.84186537037</c:v>
                </c:pt>
                <c:pt idx="233">
                  <c:v>41770.851241226854</c:v>
                </c:pt>
                <c:pt idx="234">
                  <c:v>41770.86061708333</c:v>
                </c:pt>
                <c:pt idx="235">
                  <c:v>41770.869992939814</c:v>
                </c:pt>
                <c:pt idx="236">
                  <c:v>41770.879368796297</c:v>
                </c:pt>
                <c:pt idx="237">
                  <c:v>41770.888744652781</c:v>
                </c:pt>
                <c:pt idx="238">
                  <c:v>41770.898120509257</c:v>
                </c:pt>
                <c:pt idx="239">
                  <c:v>41770.90749636574</c:v>
                </c:pt>
                <c:pt idx="240">
                  <c:v>41770.916872222224</c:v>
                </c:pt>
                <c:pt idx="241">
                  <c:v>41770.9262480787</c:v>
                </c:pt>
                <c:pt idx="242">
                  <c:v>41770.935623935184</c:v>
                </c:pt>
                <c:pt idx="243">
                  <c:v>41770.944999791667</c:v>
                </c:pt>
                <c:pt idx="244">
                  <c:v>41770.954375648151</c:v>
                </c:pt>
                <c:pt idx="245">
                  <c:v>41770.963751504627</c:v>
                </c:pt>
                <c:pt idx="246">
                  <c:v>41770.973127361111</c:v>
                </c:pt>
                <c:pt idx="247">
                  <c:v>41770.982503217594</c:v>
                </c:pt>
                <c:pt idx="248">
                  <c:v>41770.991879074078</c:v>
                </c:pt>
                <c:pt idx="249">
                  <c:v>41771.001254930554</c:v>
                </c:pt>
                <c:pt idx="250">
                  <c:v>41771.010630787037</c:v>
                </c:pt>
                <c:pt idx="251">
                  <c:v>41771.020006643521</c:v>
                </c:pt>
                <c:pt idx="252">
                  <c:v>41771.029382499997</c:v>
                </c:pt>
                <c:pt idx="253">
                  <c:v>41771.038758356481</c:v>
                </c:pt>
                <c:pt idx="254">
                  <c:v>41771.048134212964</c:v>
                </c:pt>
                <c:pt idx="255">
                  <c:v>41771.057510069448</c:v>
                </c:pt>
                <c:pt idx="256">
                  <c:v>41771.066885925924</c:v>
                </c:pt>
                <c:pt idx="257">
                  <c:v>41771.076261782408</c:v>
                </c:pt>
                <c:pt idx="258">
                  <c:v>41771.085637638891</c:v>
                </c:pt>
                <c:pt idx="259">
                  <c:v>41771.095013495367</c:v>
                </c:pt>
                <c:pt idx="260">
                  <c:v>41771.104389351851</c:v>
                </c:pt>
                <c:pt idx="261">
                  <c:v>41771.113765208334</c:v>
                </c:pt>
                <c:pt idx="262">
                  <c:v>41771.123141064818</c:v>
                </c:pt>
                <c:pt idx="263">
                  <c:v>41771.132516921294</c:v>
                </c:pt>
                <c:pt idx="264">
                  <c:v>41771.141892777778</c:v>
                </c:pt>
                <c:pt idx="265">
                  <c:v>41771.151268634261</c:v>
                </c:pt>
                <c:pt idx="266">
                  <c:v>41771.160644490737</c:v>
                </c:pt>
                <c:pt idx="267">
                  <c:v>41771.170020347221</c:v>
                </c:pt>
                <c:pt idx="268">
                  <c:v>41771.179396203705</c:v>
                </c:pt>
                <c:pt idx="269">
                  <c:v>41771.188772060188</c:v>
                </c:pt>
                <c:pt idx="270">
                  <c:v>41771.198147916664</c:v>
                </c:pt>
                <c:pt idx="271">
                  <c:v>41771.207523773148</c:v>
                </c:pt>
                <c:pt idx="272">
                  <c:v>41771.216899629631</c:v>
                </c:pt>
                <c:pt idx="273">
                  <c:v>41771.226275486108</c:v>
                </c:pt>
                <c:pt idx="274">
                  <c:v>41771.235651342591</c:v>
                </c:pt>
                <c:pt idx="275">
                  <c:v>41771.245027199075</c:v>
                </c:pt>
                <c:pt idx="276">
                  <c:v>41771.254403055558</c:v>
                </c:pt>
                <c:pt idx="277">
                  <c:v>41771.263778912034</c:v>
                </c:pt>
                <c:pt idx="278">
                  <c:v>41771.273154768518</c:v>
                </c:pt>
                <c:pt idx="279">
                  <c:v>41771.282530625002</c:v>
                </c:pt>
                <c:pt idx="280">
                  <c:v>41771.291906481485</c:v>
                </c:pt>
                <c:pt idx="281">
                  <c:v>41771.301282337961</c:v>
                </c:pt>
                <c:pt idx="282">
                  <c:v>41771.310658194445</c:v>
                </c:pt>
                <c:pt idx="283">
                  <c:v>41771.320034050928</c:v>
                </c:pt>
                <c:pt idx="284">
                  <c:v>41771.329409907405</c:v>
                </c:pt>
                <c:pt idx="285">
                  <c:v>41771.338785763888</c:v>
                </c:pt>
                <c:pt idx="286">
                  <c:v>41771.348161620372</c:v>
                </c:pt>
                <c:pt idx="287">
                  <c:v>41771.357537476855</c:v>
                </c:pt>
                <c:pt idx="288">
                  <c:v>41771.366913333331</c:v>
                </c:pt>
                <c:pt idx="289">
                  <c:v>41771.376289189815</c:v>
                </c:pt>
                <c:pt idx="290">
                  <c:v>41771.385665046299</c:v>
                </c:pt>
                <c:pt idx="291">
                  <c:v>41771.395040902775</c:v>
                </c:pt>
                <c:pt idx="292">
                  <c:v>41771.404416759258</c:v>
                </c:pt>
                <c:pt idx="293">
                  <c:v>41771.413792615742</c:v>
                </c:pt>
                <c:pt idx="294">
                  <c:v>41771.423168472225</c:v>
                </c:pt>
                <c:pt idx="295">
                  <c:v>41771.432544328702</c:v>
                </c:pt>
                <c:pt idx="296">
                  <c:v>41771.441920185185</c:v>
                </c:pt>
                <c:pt idx="297">
                  <c:v>41771.451296041669</c:v>
                </c:pt>
                <c:pt idx="298">
                  <c:v>41771.460671898145</c:v>
                </c:pt>
                <c:pt idx="299">
                  <c:v>41771.470047754628</c:v>
                </c:pt>
                <c:pt idx="300">
                  <c:v>41771.479423611112</c:v>
                </c:pt>
                <c:pt idx="301">
                  <c:v>41771.488799467596</c:v>
                </c:pt>
                <c:pt idx="302">
                  <c:v>41771.498175324072</c:v>
                </c:pt>
                <c:pt idx="303">
                  <c:v>41771.507551180555</c:v>
                </c:pt>
                <c:pt idx="304">
                  <c:v>41771.516927037039</c:v>
                </c:pt>
                <c:pt idx="305">
                  <c:v>41771.526302893515</c:v>
                </c:pt>
                <c:pt idx="306">
                  <c:v>41771.535678749999</c:v>
                </c:pt>
                <c:pt idx="307">
                  <c:v>41771.545054606482</c:v>
                </c:pt>
                <c:pt idx="308">
                  <c:v>41771.554430462966</c:v>
                </c:pt>
                <c:pt idx="309">
                  <c:v>41771.563806319442</c:v>
                </c:pt>
                <c:pt idx="310">
                  <c:v>41771.573182175925</c:v>
                </c:pt>
                <c:pt idx="311">
                  <c:v>41771.582558032409</c:v>
                </c:pt>
                <c:pt idx="312">
                  <c:v>41771.591933888893</c:v>
                </c:pt>
                <c:pt idx="313">
                  <c:v>41771.601309745369</c:v>
                </c:pt>
                <c:pt idx="314">
                  <c:v>41771.610685601852</c:v>
                </c:pt>
                <c:pt idx="315">
                  <c:v>41771.620061458336</c:v>
                </c:pt>
                <c:pt idx="316">
                  <c:v>41771.629437314812</c:v>
                </c:pt>
                <c:pt idx="317">
                  <c:v>41771.638813171296</c:v>
                </c:pt>
                <c:pt idx="318">
                  <c:v>41771.648189027779</c:v>
                </c:pt>
                <c:pt idx="319">
                  <c:v>41771.657564884263</c:v>
                </c:pt>
                <c:pt idx="320">
                  <c:v>41771.666940740739</c:v>
                </c:pt>
                <c:pt idx="321">
                  <c:v>41771.676316597222</c:v>
                </c:pt>
                <c:pt idx="322">
                  <c:v>41771.685692453706</c:v>
                </c:pt>
                <c:pt idx="323">
                  <c:v>41771.695068310182</c:v>
                </c:pt>
                <c:pt idx="324">
                  <c:v>41771.704444166666</c:v>
                </c:pt>
                <c:pt idx="325">
                  <c:v>41771.713820023149</c:v>
                </c:pt>
                <c:pt idx="326">
                  <c:v>41771.723195879633</c:v>
                </c:pt>
                <c:pt idx="327">
                  <c:v>41771.732571736109</c:v>
                </c:pt>
                <c:pt idx="328">
                  <c:v>41771.741947592593</c:v>
                </c:pt>
                <c:pt idx="329">
                  <c:v>41771.751323449076</c:v>
                </c:pt>
                <c:pt idx="330">
                  <c:v>41771.760699305552</c:v>
                </c:pt>
                <c:pt idx="331">
                  <c:v>41771.770075162036</c:v>
                </c:pt>
                <c:pt idx="332">
                  <c:v>41771.779451018519</c:v>
                </c:pt>
                <c:pt idx="333">
                  <c:v>41771.788826875003</c:v>
                </c:pt>
                <c:pt idx="334">
                  <c:v>41771.798202731479</c:v>
                </c:pt>
                <c:pt idx="335">
                  <c:v>41771.807578587963</c:v>
                </c:pt>
                <c:pt idx="336">
                  <c:v>41771.816954444446</c:v>
                </c:pt>
                <c:pt idx="337">
                  <c:v>41771.826330300923</c:v>
                </c:pt>
                <c:pt idx="338">
                  <c:v>41771.835706157406</c:v>
                </c:pt>
                <c:pt idx="339">
                  <c:v>41771.84508201389</c:v>
                </c:pt>
                <c:pt idx="340">
                  <c:v>41771.854457870373</c:v>
                </c:pt>
                <c:pt idx="341">
                  <c:v>41771.863833726849</c:v>
                </c:pt>
                <c:pt idx="342">
                  <c:v>41771.873209583333</c:v>
                </c:pt>
                <c:pt idx="343">
                  <c:v>41771.882585439816</c:v>
                </c:pt>
                <c:pt idx="344">
                  <c:v>41771.891961296293</c:v>
                </c:pt>
                <c:pt idx="345">
                  <c:v>41771.901337152776</c:v>
                </c:pt>
                <c:pt idx="346">
                  <c:v>41771.91071300926</c:v>
                </c:pt>
                <c:pt idx="347">
                  <c:v>41771.920088865743</c:v>
                </c:pt>
                <c:pt idx="348">
                  <c:v>41771.92946472222</c:v>
                </c:pt>
                <c:pt idx="349">
                  <c:v>41771.938840578703</c:v>
                </c:pt>
                <c:pt idx="350">
                  <c:v>41771.948216435187</c:v>
                </c:pt>
                <c:pt idx="351">
                  <c:v>41771.95759229167</c:v>
                </c:pt>
                <c:pt idx="352">
                  <c:v>41771.966968148146</c:v>
                </c:pt>
                <c:pt idx="353">
                  <c:v>41771.97634400463</c:v>
                </c:pt>
                <c:pt idx="354">
                  <c:v>41771.985719861113</c:v>
                </c:pt>
                <c:pt idx="355">
                  <c:v>41771.99509571759</c:v>
                </c:pt>
                <c:pt idx="356">
                  <c:v>41772.004471574073</c:v>
                </c:pt>
                <c:pt idx="357">
                  <c:v>41772.013847430557</c:v>
                </c:pt>
                <c:pt idx="358">
                  <c:v>41772.02322328704</c:v>
                </c:pt>
                <c:pt idx="359">
                  <c:v>41772.032599143517</c:v>
                </c:pt>
                <c:pt idx="360">
                  <c:v>41772.041975</c:v>
                </c:pt>
                <c:pt idx="361">
                  <c:v>41772.051350856484</c:v>
                </c:pt>
                <c:pt idx="362">
                  <c:v>41772.06072671296</c:v>
                </c:pt>
                <c:pt idx="363">
                  <c:v>41772.070102569443</c:v>
                </c:pt>
                <c:pt idx="364">
                  <c:v>41772.079478425927</c:v>
                </c:pt>
                <c:pt idx="365">
                  <c:v>41772.08885428241</c:v>
                </c:pt>
                <c:pt idx="366">
                  <c:v>41772.098230138887</c:v>
                </c:pt>
                <c:pt idx="367">
                  <c:v>41772.10760599537</c:v>
                </c:pt>
                <c:pt idx="368">
                  <c:v>41772.116981851854</c:v>
                </c:pt>
                <c:pt idx="369">
                  <c:v>41772.12635770833</c:v>
                </c:pt>
                <c:pt idx="370">
                  <c:v>41772.135733564814</c:v>
                </c:pt>
                <c:pt idx="371">
                  <c:v>41772.145109421297</c:v>
                </c:pt>
                <c:pt idx="372">
                  <c:v>41772.154485277781</c:v>
                </c:pt>
                <c:pt idx="373">
                  <c:v>41772.163861134257</c:v>
                </c:pt>
                <c:pt idx="374">
                  <c:v>41772.17323699074</c:v>
                </c:pt>
                <c:pt idx="375">
                  <c:v>41772.182612847224</c:v>
                </c:pt>
                <c:pt idx="376">
                  <c:v>41772.1919887037</c:v>
                </c:pt>
                <c:pt idx="377">
                  <c:v>41772.201364560184</c:v>
                </c:pt>
                <c:pt idx="378">
                  <c:v>41772.210740416667</c:v>
                </c:pt>
                <c:pt idx="379">
                  <c:v>41772.220116273151</c:v>
                </c:pt>
                <c:pt idx="380">
                  <c:v>41772.229492129627</c:v>
                </c:pt>
                <c:pt idx="381">
                  <c:v>41772.238867986111</c:v>
                </c:pt>
                <c:pt idx="382">
                  <c:v>41772.248243842594</c:v>
                </c:pt>
                <c:pt idx="383">
                  <c:v>41772.257619699078</c:v>
                </c:pt>
                <c:pt idx="384">
                  <c:v>41772.266995555554</c:v>
                </c:pt>
                <c:pt idx="385">
                  <c:v>41772.276371412037</c:v>
                </c:pt>
                <c:pt idx="386">
                  <c:v>41772.285747268521</c:v>
                </c:pt>
                <c:pt idx="387">
                  <c:v>41772.295123124997</c:v>
                </c:pt>
                <c:pt idx="388">
                  <c:v>41772.304498981481</c:v>
                </c:pt>
                <c:pt idx="389">
                  <c:v>41772.313874837964</c:v>
                </c:pt>
                <c:pt idx="390">
                  <c:v>41772.323250694448</c:v>
                </c:pt>
                <c:pt idx="391">
                  <c:v>41772.332626550924</c:v>
                </c:pt>
                <c:pt idx="392">
                  <c:v>41772.342002407408</c:v>
                </c:pt>
                <c:pt idx="393">
                  <c:v>41772.351378263891</c:v>
                </c:pt>
                <c:pt idx="394">
                  <c:v>41772.360754120367</c:v>
                </c:pt>
                <c:pt idx="395">
                  <c:v>41772.370129976851</c:v>
                </c:pt>
                <c:pt idx="396">
                  <c:v>41772.379505833334</c:v>
                </c:pt>
                <c:pt idx="397">
                  <c:v>41772.388881689818</c:v>
                </c:pt>
                <c:pt idx="398">
                  <c:v>41772.398257546294</c:v>
                </c:pt>
                <c:pt idx="399">
                  <c:v>41772.407633402778</c:v>
                </c:pt>
                <c:pt idx="400">
                  <c:v>41772.417009259261</c:v>
                </c:pt>
                <c:pt idx="401">
                  <c:v>41772.426385115738</c:v>
                </c:pt>
                <c:pt idx="402">
                  <c:v>41772.435760972221</c:v>
                </c:pt>
                <c:pt idx="403">
                  <c:v>41772.445136828705</c:v>
                </c:pt>
                <c:pt idx="404">
                  <c:v>41772.454512685188</c:v>
                </c:pt>
                <c:pt idx="405">
                  <c:v>41772.463888541664</c:v>
                </c:pt>
                <c:pt idx="406">
                  <c:v>41772.473264398148</c:v>
                </c:pt>
                <c:pt idx="407">
                  <c:v>41772.482640254631</c:v>
                </c:pt>
                <c:pt idx="408">
                  <c:v>41772.492016111108</c:v>
                </c:pt>
                <c:pt idx="409">
                  <c:v>41772.501391967591</c:v>
                </c:pt>
                <c:pt idx="410">
                  <c:v>41772.510767824075</c:v>
                </c:pt>
                <c:pt idx="411">
                  <c:v>41772.520143680558</c:v>
                </c:pt>
                <c:pt idx="412">
                  <c:v>41772.529519537035</c:v>
                </c:pt>
                <c:pt idx="413">
                  <c:v>41772.538895393518</c:v>
                </c:pt>
                <c:pt idx="414">
                  <c:v>41772.548271250002</c:v>
                </c:pt>
                <c:pt idx="415">
                  <c:v>41772.557647106485</c:v>
                </c:pt>
                <c:pt idx="416">
                  <c:v>41772.567022962961</c:v>
                </c:pt>
                <c:pt idx="417">
                  <c:v>41772.576398819445</c:v>
                </c:pt>
                <c:pt idx="418">
                  <c:v>41772.585774675928</c:v>
                </c:pt>
                <c:pt idx="419">
                  <c:v>41772.595150532405</c:v>
                </c:pt>
                <c:pt idx="420">
                  <c:v>41772.604526388888</c:v>
                </c:pt>
                <c:pt idx="421">
                  <c:v>41772.613902245372</c:v>
                </c:pt>
                <c:pt idx="422">
                  <c:v>41772.623278101855</c:v>
                </c:pt>
                <c:pt idx="423">
                  <c:v>41772.632653958332</c:v>
                </c:pt>
                <c:pt idx="424">
                  <c:v>41772.642029814815</c:v>
                </c:pt>
                <c:pt idx="425">
                  <c:v>41772.651405671299</c:v>
                </c:pt>
                <c:pt idx="426">
                  <c:v>41772.660781527775</c:v>
                </c:pt>
                <c:pt idx="427">
                  <c:v>41772.670157384258</c:v>
                </c:pt>
                <c:pt idx="428">
                  <c:v>41772.679533240742</c:v>
                </c:pt>
                <c:pt idx="429">
                  <c:v>41772.688909097225</c:v>
                </c:pt>
                <c:pt idx="430">
                  <c:v>41772.698284953702</c:v>
                </c:pt>
                <c:pt idx="431">
                  <c:v>41772.707660810185</c:v>
                </c:pt>
                <c:pt idx="432">
                  <c:v>41772.717036666669</c:v>
                </c:pt>
                <c:pt idx="433">
                  <c:v>41772.726412523145</c:v>
                </c:pt>
                <c:pt idx="434">
                  <c:v>41772.735788379629</c:v>
                </c:pt>
                <c:pt idx="435">
                  <c:v>41772.745164236112</c:v>
                </c:pt>
                <c:pt idx="436">
                  <c:v>41772.754540092596</c:v>
                </c:pt>
                <c:pt idx="437">
                  <c:v>41772.763915949072</c:v>
                </c:pt>
                <c:pt idx="438">
                  <c:v>41772.773291805555</c:v>
                </c:pt>
                <c:pt idx="439">
                  <c:v>41772.782667662039</c:v>
                </c:pt>
                <c:pt idx="440">
                  <c:v>41772.792043518515</c:v>
                </c:pt>
                <c:pt idx="441">
                  <c:v>41772.801419374999</c:v>
                </c:pt>
                <c:pt idx="442">
                  <c:v>41772.810795231482</c:v>
                </c:pt>
                <c:pt idx="443">
                  <c:v>41772.820171087966</c:v>
                </c:pt>
                <c:pt idx="444">
                  <c:v>41772.829546944442</c:v>
                </c:pt>
                <c:pt idx="445">
                  <c:v>41772.838922800926</c:v>
                </c:pt>
                <c:pt idx="446">
                  <c:v>41772.848298657409</c:v>
                </c:pt>
                <c:pt idx="447">
                  <c:v>41772.857674513885</c:v>
                </c:pt>
                <c:pt idx="448">
                  <c:v>41772.867050370369</c:v>
                </c:pt>
                <c:pt idx="449">
                  <c:v>41772.876426226852</c:v>
                </c:pt>
                <c:pt idx="450">
                  <c:v>41772.885802083336</c:v>
                </c:pt>
                <c:pt idx="451">
                  <c:v>41772.895177939812</c:v>
                </c:pt>
                <c:pt idx="452">
                  <c:v>41772.904553796296</c:v>
                </c:pt>
                <c:pt idx="453">
                  <c:v>41772.913929652779</c:v>
                </c:pt>
                <c:pt idx="454">
                  <c:v>41772.923305509263</c:v>
                </c:pt>
                <c:pt idx="455">
                  <c:v>41772.932681365739</c:v>
                </c:pt>
                <c:pt idx="456">
                  <c:v>41772.942057222223</c:v>
                </c:pt>
                <c:pt idx="457">
                  <c:v>41772.951433078706</c:v>
                </c:pt>
                <c:pt idx="458">
                  <c:v>41772.960808935182</c:v>
                </c:pt>
                <c:pt idx="459">
                  <c:v>41772.970184791666</c:v>
                </c:pt>
                <c:pt idx="460">
                  <c:v>41772.979560648149</c:v>
                </c:pt>
                <c:pt idx="461">
                  <c:v>41772.988936504633</c:v>
                </c:pt>
                <c:pt idx="462">
                  <c:v>41772.998312361109</c:v>
                </c:pt>
                <c:pt idx="463">
                  <c:v>41773.007688217593</c:v>
                </c:pt>
                <c:pt idx="464">
                  <c:v>41773.017064074076</c:v>
                </c:pt>
                <c:pt idx="465">
                  <c:v>41773.026439930552</c:v>
                </c:pt>
                <c:pt idx="466">
                  <c:v>41773.035815787036</c:v>
                </c:pt>
                <c:pt idx="467">
                  <c:v>41773.04519164352</c:v>
                </c:pt>
                <c:pt idx="468">
                  <c:v>41773.054567500003</c:v>
                </c:pt>
                <c:pt idx="469">
                  <c:v>41773.063943356479</c:v>
                </c:pt>
                <c:pt idx="470">
                  <c:v>41773.073319212963</c:v>
                </c:pt>
                <c:pt idx="471">
                  <c:v>41773.082695069446</c:v>
                </c:pt>
                <c:pt idx="472">
                  <c:v>41773.092070925923</c:v>
                </c:pt>
                <c:pt idx="473">
                  <c:v>41773.101446782406</c:v>
                </c:pt>
                <c:pt idx="474">
                  <c:v>41773.11082263889</c:v>
                </c:pt>
                <c:pt idx="475">
                  <c:v>41773.120198495373</c:v>
                </c:pt>
                <c:pt idx="476">
                  <c:v>41773.129574351849</c:v>
                </c:pt>
                <c:pt idx="477">
                  <c:v>41773.138950208333</c:v>
                </c:pt>
                <c:pt idx="478">
                  <c:v>41773.148326064817</c:v>
                </c:pt>
                <c:pt idx="479">
                  <c:v>41773.157701921293</c:v>
                </c:pt>
                <c:pt idx="480">
                  <c:v>41773.167077777776</c:v>
                </c:pt>
                <c:pt idx="481">
                  <c:v>41773.17645363426</c:v>
                </c:pt>
                <c:pt idx="482">
                  <c:v>41773.185829490743</c:v>
                </c:pt>
                <c:pt idx="483">
                  <c:v>41773.19520534722</c:v>
                </c:pt>
                <c:pt idx="484">
                  <c:v>41773.204581203703</c:v>
                </c:pt>
                <c:pt idx="485">
                  <c:v>41773.213957060187</c:v>
                </c:pt>
                <c:pt idx="486">
                  <c:v>41773.22333291667</c:v>
                </c:pt>
                <c:pt idx="487">
                  <c:v>41773.232708773146</c:v>
                </c:pt>
                <c:pt idx="488">
                  <c:v>41773.24208462963</c:v>
                </c:pt>
                <c:pt idx="489">
                  <c:v>41773.251460486114</c:v>
                </c:pt>
                <c:pt idx="490">
                  <c:v>41773.26083634259</c:v>
                </c:pt>
                <c:pt idx="491">
                  <c:v>41773.270212199073</c:v>
                </c:pt>
                <c:pt idx="492">
                  <c:v>41773.279588055557</c:v>
                </c:pt>
                <c:pt idx="493">
                  <c:v>41773.28896391204</c:v>
                </c:pt>
                <c:pt idx="494">
                  <c:v>41773.298339768517</c:v>
                </c:pt>
                <c:pt idx="495">
                  <c:v>41773.307715625</c:v>
                </c:pt>
                <c:pt idx="496">
                  <c:v>41773.317091481484</c:v>
                </c:pt>
                <c:pt idx="497">
                  <c:v>41773.32646733796</c:v>
                </c:pt>
                <c:pt idx="498">
                  <c:v>41773.335843194443</c:v>
                </c:pt>
                <c:pt idx="499">
                  <c:v>41773.345219050927</c:v>
                </c:pt>
                <c:pt idx="500">
                  <c:v>41773.354594907411</c:v>
                </c:pt>
                <c:pt idx="501">
                  <c:v>41773.363970763887</c:v>
                </c:pt>
                <c:pt idx="502">
                  <c:v>41773.37334662037</c:v>
                </c:pt>
                <c:pt idx="503">
                  <c:v>41773.382722476854</c:v>
                </c:pt>
                <c:pt idx="504">
                  <c:v>41773.39209833333</c:v>
                </c:pt>
                <c:pt idx="505">
                  <c:v>41773.401474189814</c:v>
                </c:pt>
                <c:pt idx="506">
                  <c:v>41773.410850046297</c:v>
                </c:pt>
                <c:pt idx="507">
                  <c:v>41773.420225902781</c:v>
                </c:pt>
                <c:pt idx="508">
                  <c:v>41773.429601759257</c:v>
                </c:pt>
                <c:pt idx="509">
                  <c:v>41773.43897761574</c:v>
                </c:pt>
                <c:pt idx="510">
                  <c:v>41773.448353472224</c:v>
                </c:pt>
                <c:pt idx="511">
                  <c:v>41773.4577293287</c:v>
                </c:pt>
                <c:pt idx="512">
                  <c:v>41773.467105185184</c:v>
                </c:pt>
                <c:pt idx="513">
                  <c:v>41773.476481041667</c:v>
                </c:pt>
                <c:pt idx="514">
                  <c:v>41773.485856898151</c:v>
                </c:pt>
                <c:pt idx="515">
                  <c:v>41773.495232754627</c:v>
                </c:pt>
                <c:pt idx="516">
                  <c:v>41773.504608611111</c:v>
                </c:pt>
                <c:pt idx="517">
                  <c:v>41773.513984467594</c:v>
                </c:pt>
                <c:pt idx="518">
                  <c:v>41773.523360324078</c:v>
                </c:pt>
                <c:pt idx="519">
                  <c:v>41773.532736180554</c:v>
                </c:pt>
                <c:pt idx="520">
                  <c:v>41773.542112037037</c:v>
                </c:pt>
                <c:pt idx="521">
                  <c:v>41773.551487893521</c:v>
                </c:pt>
                <c:pt idx="522">
                  <c:v>41773.560863749997</c:v>
                </c:pt>
                <c:pt idx="523">
                  <c:v>41773.570239606481</c:v>
                </c:pt>
                <c:pt idx="524">
                  <c:v>41773.579615462964</c:v>
                </c:pt>
                <c:pt idx="525">
                  <c:v>41773.588991319448</c:v>
                </c:pt>
                <c:pt idx="526">
                  <c:v>41773.598367175924</c:v>
                </c:pt>
                <c:pt idx="527">
                  <c:v>41773.607743032408</c:v>
                </c:pt>
                <c:pt idx="528">
                  <c:v>41773.617118888891</c:v>
                </c:pt>
                <c:pt idx="529">
                  <c:v>41773.626494745367</c:v>
                </c:pt>
                <c:pt idx="530">
                  <c:v>41773.635870601851</c:v>
                </c:pt>
                <c:pt idx="531">
                  <c:v>41773.645246458334</c:v>
                </c:pt>
                <c:pt idx="532">
                  <c:v>41773.654622314818</c:v>
                </c:pt>
                <c:pt idx="533">
                  <c:v>41773.663998171294</c:v>
                </c:pt>
                <c:pt idx="534">
                  <c:v>41773.673374027778</c:v>
                </c:pt>
                <c:pt idx="535">
                  <c:v>41773.682749884261</c:v>
                </c:pt>
                <c:pt idx="536">
                  <c:v>41773.692125740738</c:v>
                </c:pt>
                <c:pt idx="537">
                  <c:v>41773.701501597221</c:v>
                </c:pt>
                <c:pt idx="538">
                  <c:v>41773.710877453705</c:v>
                </c:pt>
                <c:pt idx="539">
                  <c:v>41773.720253310188</c:v>
                </c:pt>
                <c:pt idx="540">
                  <c:v>41773.729629166664</c:v>
                </c:pt>
                <c:pt idx="541">
                  <c:v>41773.739005023148</c:v>
                </c:pt>
                <c:pt idx="542">
                  <c:v>41773.748380879631</c:v>
                </c:pt>
                <c:pt idx="543">
                  <c:v>41773.757756736108</c:v>
                </c:pt>
                <c:pt idx="544">
                  <c:v>41773.767132592591</c:v>
                </c:pt>
                <c:pt idx="545">
                  <c:v>41773.776508449075</c:v>
                </c:pt>
                <c:pt idx="546">
                  <c:v>41773.785884305558</c:v>
                </c:pt>
                <c:pt idx="547">
                  <c:v>41773.795260162035</c:v>
                </c:pt>
                <c:pt idx="548">
                  <c:v>41773.804636018518</c:v>
                </c:pt>
                <c:pt idx="549">
                  <c:v>41773.814011875002</c:v>
                </c:pt>
                <c:pt idx="550">
                  <c:v>41773.823387731478</c:v>
                </c:pt>
                <c:pt idx="551">
                  <c:v>41773.832763587961</c:v>
                </c:pt>
                <c:pt idx="552">
                  <c:v>41773.842139444445</c:v>
                </c:pt>
                <c:pt idx="553">
                  <c:v>41773.851515300928</c:v>
                </c:pt>
                <c:pt idx="554">
                  <c:v>41773.860891157405</c:v>
                </c:pt>
                <c:pt idx="555">
                  <c:v>41773.870267013888</c:v>
                </c:pt>
                <c:pt idx="556">
                  <c:v>41773.879642870372</c:v>
                </c:pt>
                <c:pt idx="557">
                  <c:v>41773.889018726855</c:v>
                </c:pt>
                <c:pt idx="558">
                  <c:v>41773.898394583332</c:v>
                </c:pt>
                <c:pt idx="559">
                  <c:v>41773.907770439815</c:v>
                </c:pt>
                <c:pt idx="560">
                  <c:v>41773.917146296299</c:v>
                </c:pt>
                <c:pt idx="561">
                  <c:v>41773.926522152775</c:v>
                </c:pt>
                <c:pt idx="562">
                  <c:v>41773.935898009258</c:v>
                </c:pt>
                <c:pt idx="563">
                  <c:v>41773.945273865742</c:v>
                </c:pt>
                <c:pt idx="564">
                  <c:v>41773.954649722225</c:v>
                </c:pt>
                <c:pt idx="565">
                  <c:v>41773.964025578702</c:v>
                </c:pt>
                <c:pt idx="566">
                  <c:v>41773.973401435185</c:v>
                </c:pt>
                <c:pt idx="567">
                  <c:v>41773.982777291669</c:v>
                </c:pt>
                <c:pt idx="568">
                  <c:v>41773.992153148145</c:v>
                </c:pt>
                <c:pt idx="569">
                  <c:v>41774.001529004629</c:v>
                </c:pt>
                <c:pt idx="570">
                  <c:v>41774.010904861112</c:v>
                </c:pt>
                <c:pt idx="571">
                  <c:v>41774.020280717596</c:v>
                </c:pt>
                <c:pt idx="572">
                  <c:v>41774.029656574072</c:v>
                </c:pt>
                <c:pt idx="573">
                  <c:v>41774.039032430555</c:v>
                </c:pt>
                <c:pt idx="574">
                  <c:v>41774.048408287039</c:v>
                </c:pt>
                <c:pt idx="575">
                  <c:v>41774.057784143515</c:v>
                </c:pt>
                <c:pt idx="576">
                  <c:v>41774.067159999999</c:v>
                </c:pt>
                <c:pt idx="577">
                  <c:v>41774.076535856482</c:v>
                </c:pt>
                <c:pt idx="578">
                  <c:v>41774.085911712966</c:v>
                </c:pt>
                <c:pt idx="579">
                  <c:v>41774.095287569442</c:v>
                </c:pt>
                <c:pt idx="580">
                  <c:v>41774.104663425926</c:v>
                </c:pt>
                <c:pt idx="581">
                  <c:v>41774.114039282409</c:v>
                </c:pt>
                <c:pt idx="582">
                  <c:v>41774.123415138885</c:v>
                </c:pt>
                <c:pt idx="583">
                  <c:v>41774.132790995369</c:v>
                </c:pt>
                <c:pt idx="584">
                  <c:v>41774.142166851852</c:v>
                </c:pt>
                <c:pt idx="585">
                  <c:v>41774.151542708336</c:v>
                </c:pt>
                <c:pt idx="586">
                  <c:v>41774.160918564812</c:v>
                </c:pt>
                <c:pt idx="587">
                  <c:v>41774.170294421296</c:v>
                </c:pt>
                <c:pt idx="588">
                  <c:v>41774.179670277779</c:v>
                </c:pt>
                <c:pt idx="589">
                  <c:v>41774.189046134263</c:v>
                </c:pt>
                <c:pt idx="590">
                  <c:v>41774.198421990739</c:v>
                </c:pt>
                <c:pt idx="591">
                  <c:v>41774.207797847223</c:v>
                </c:pt>
                <c:pt idx="592">
                  <c:v>41774.217173703706</c:v>
                </c:pt>
                <c:pt idx="593">
                  <c:v>41774.226549560182</c:v>
                </c:pt>
                <c:pt idx="594">
                  <c:v>41774.235925416666</c:v>
                </c:pt>
                <c:pt idx="595">
                  <c:v>41774.245301273149</c:v>
                </c:pt>
                <c:pt idx="596">
                  <c:v>41774.254677129633</c:v>
                </c:pt>
                <c:pt idx="597">
                  <c:v>41774.264052986109</c:v>
                </c:pt>
                <c:pt idx="598">
                  <c:v>41774.273428842593</c:v>
                </c:pt>
                <c:pt idx="599">
                  <c:v>41774.282804699076</c:v>
                </c:pt>
                <c:pt idx="600">
                  <c:v>41774.292180555552</c:v>
                </c:pt>
                <c:pt idx="601">
                  <c:v>41774.301556412036</c:v>
                </c:pt>
                <c:pt idx="602">
                  <c:v>41774.31093226852</c:v>
                </c:pt>
                <c:pt idx="603">
                  <c:v>41774.320308125003</c:v>
                </c:pt>
                <c:pt idx="604">
                  <c:v>41774.329683981479</c:v>
                </c:pt>
                <c:pt idx="605">
                  <c:v>41774.339059837963</c:v>
                </c:pt>
                <c:pt idx="606">
                  <c:v>41774.348435694446</c:v>
                </c:pt>
                <c:pt idx="607">
                  <c:v>41774.357811550923</c:v>
                </c:pt>
                <c:pt idx="608">
                  <c:v>41774.367187407406</c:v>
                </c:pt>
                <c:pt idx="609">
                  <c:v>41774.37656326389</c:v>
                </c:pt>
                <c:pt idx="610">
                  <c:v>41774.385939120373</c:v>
                </c:pt>
                <c:pt idx="611">
                  <c:v>41774.395314976849</c:v>
                </c:pt>
                <c:pt idx="612">
                  <c:v>41774.404690833333</c:v>
                </c:pt>
                <c:pt idx="613">
                  <c:v>41774.414066689817</c:v>
                </c:pt>
                <c:pt idx="614">
                  <c:v>41774.423442546293</c:v>
                </c:pt>
                <c:pt idx="615">
                  <c:v>41774.432818402776</c:v>
                </c:pt>
                <c:pt idx="616">
                  <c:v>41774.44219425926</c:v>
                </c:pt>
                <c:pt idx="617">
                  <c:v>41774.451570115743</c:v>
                </c:pt>
                <c:pt idx="618">
                  <c:v>41774.46094597222</c:v>
                </c:pt>
                <c:pt idx="619">
                  <c:v>41774.470321828703</c:v>
                </c:pt>
                <c:pt idx="620">
                  <c:v>41774.479697685187</c:v>
                </c:pt>
                <c:pt idx="621">
                  <c:v>41774.48907354167</c:v>
                </c:pt>
                <c:pt idx="622">
                  <c:v>41774.498449398146</c:v>
                </c:pt>
                <c:pt idx="623">
                  <c:v>41774.50782525463</c:v>
                </c:pt>
                <c:pt idx="624">
                  <c:v>41774.517201111114</c:v>
                </c:pt>
                <c:pt idx="625">
                  <c:v>41774.52657696759</c:v>
                </c:pt>
                <c:pt idx="626">
                  <c:v>41774.535952824073</c:v>
                </c:pt>
                <c:pt idx="627">
                  <c:v>41774.545328680557</c:v>
                </c:pt>
                <c:pt idx="628">
                  <c:v>41774.55470453704</c:v>
                </c:pt>
                <c:pt idx="629">
                  <c:v>41774.564080393517</c:v>
                </c:pt>
                <c:pt idx="630">
                  <c:v>41774.57345625</c:v>
                </c:pt>
                <c:pt idx="631">
                  <c:v>41774.582832106484</c:v>
                </c:pt>
                <c:pt idx="632">
                  <c:v>41774.59220796296</c:v>
                </c:pt>
                <c:pt idx="633">
                  <c:v>41774.601583819443</c:v>
                </c:pt>
                <c:pt idx="634">
                  <c:v>41774.610959675927</c:v>
                </c:pt>
                <c:pt idx="635">
                  <c:v>41774.620335532411</c:v>
                </c:pt>
                <c:pt idx="636">
                  <c:v>41774.629711388887</c:v>
                </c:pt>
                <c:pt idx="637">
                  <c:v>41774.63908724537</c:v>
                </c:pt>
                <c:pt idx="638">
                  <c:v>41774.648463101854</c:v>
                </c:pt>
                <c:pt idx="639">
                  <c:v>41774.65783895833</c:v>
                </c:pt>
                <c:pt idx="640">
                  <c:v>41774.667214814814</c:v>
                </c:pt>
                <c:pt idx="641">
                  <c:v>41774.676590671297</c:v>
                </c:pt>
                <c:pt idx="642">
                  <c:v>41774.685966527781</c:v>
                </c:pt>
                <c:pt idx="643">
                  <c:v>41774.695342384257</c:v>
                </c:pt>
                <c:pt idx="644">
                  <c:v>41774.70471824074</c:v>
                </c:pt>
                <c:pt idx="645">
                  <c:v>41774.714094097224</c:v>
                </c:pt>
                <c:pt idx="646">
                  <c:v>41774.7234699537</c:v>
                </c:pt>
                <c:pt idx="647">
                  <c:v>41774.732845810184</c:v>
                </c:pt>
                <c:pt idx="648">
                  <c:v>41774.742221666667</c:v>
                </c:pt>
                <c:pt idx="649">
                  <c:v>41774.751597523151</c:v>
                </c:pt>
                <c:pt idx="650">
                  <c:v>41774.760973379627</c:v>
                </c:pt>
                <c:pt idx="651">
                  <c:v>41774.770349236111</c:v>
                </c:pt>
                <c:pt idx="652">
                  <c:v>41774.779725092594</c:v>
                </c:pt>
                <c:pt idx="653">
                  <c:v>41774.789100949078</c:v>
                </c:pt>
                <c:pt idx="654">
                  <c:v>41774.798476805554</c:v>
                </c:pt>
                <c:pt idx="655">
                  <c:v>41774.807852662037</c:v>
                </c:pt>
                <c:pt idx="656">
                  <c:v>41774.817228518521</c:v>
                </c:pt>
                <c:pt idx="657">
                  <c:v>41774.826604374997</c:v>
                </c:pt>
                <c:pt idx="658">
                  <c:v>41774.835980231481</c:v>
                </c:pt>
                <c:pt idx="659">
                  <c:v>41774.845356087964</c:v>
                </c:pt>
                <c:pt idx="660">
                  <c:v>41774.854731944448</c:v>
                </c:pt>
                <c:pt idx="661">
                  <c:v>41774.864107800924</c:v>
                </c:pt>
                <c:pt idx="662">
                  <c:v>41774.873483657408</c:v>
                </c:pt>
                <c:pt idx="663">
                  <c:v>41774.882859513891</c:v>
                </c:pt>
                <c:pt idx="664">
                  <c:v>41774.892235370367</c:v>
                </c:pt>
                <c:pt idx="665">
                  <c:v>41774.901611226851</c:v>
                </c:pt>
                <c:pt idx="666">
                  <c:v>41774.910987083334</c:v>
                </c:pt>
                <c:pt idx="667">
                  <c:v>41774.920362939818</c:v>
                </c:pt>
                <c:pt idx="668">
                  <c:v>41774.929738796294</c:v>
                </c:pt>
                <c:pt idx="669">
                  <c:v>41774.939114652778</c:v>
                </c:pt>
                <c:pt idx="670">
                  <c:v>41774.948490509261</c:v>
                </c:pt>
                <c:pt idx="671">
                  <c:v>41774.957866365738</c:v>
                </c:pt>
                <c:pt idx="672">
                  <c:v>41774.967242222221</c:v>
                </c:pt>
                <c:pt idx="673">
                  <c:v>41774.976618078705</c:v>
                </c:pt>
                <c:pt idx="674">
                  <c:v>41774.985993935188</c:v>
                </c:pt>
                <c:pt idx="675">
                  <c:v>41774.995369791664</c:v>
                </c:pt>
                <c:pt idx="676">
                  <c:v>41775.004745648148</c:v>
                </c:pt>
                <c:pt idx="677">
                  <c:v>41775.014121504631</c:v>
                </c:pt>
                <c:pt idx="678">
                  <c:v>41775.023497361108</c:v>
                </c:pt>
                <c:pt idx="679">
                  <c:v>41775.032873217591</c:v>
                </c:pt>
                <c:pt idx="680">
                  <c:v>41775.042249074075</c:v>
                </c:pt>
                <c:pt idx="681">
                  <c:v>41775.051624930558</c:v>
                </c:pt>
                <c:pt idx="682">
                  <c:v>41775.061000787035</c:v>
                </c:pt>
                <c:pt idx="683">
                  <c:v>41775.070376643518</c:v>
                </c:pt>
                <c:pt idx="684">
                  <c:v>41775.079752500002</c:v>
                </c:pt>
                <c:pt idx="685">
                  <c:v>41775.089128356478</c:v>
                </c:pt>
                <c:pt idx="686">
                  <c:v>41775.098504212961</c:v>
                </c:pt>
                <c:pt idx="687">
                  <c:v>41775.107880069445</c:v>
                </c:pt>
                <c:pt idx="688">
                  <c:v>41775.117255925928</c:v>
                </c:pt>
                <c:pt idx="689">
                  <c:v>41775.126631782405</c:v>
                </c:pt>
                <c:pt idx="690">
                  <c:v>41775.136007638888</c:v>
                </c:pt>
                <c:pt idx="691">
                  <c:v>41775.145383495372</c:v>
                </c:pt>
                <c:pt idx="692">
                  <c:v>41775.154759351855</c:v>
                </c:pt>
                <c:pt idx="693">
                  <c:v>41775.164135208332</c:v>
                </c:pt>
                <c:pt idx="694">
                  <c:v>41775.173511064815</c:v>
                </c:pt>
                <c:pt idx="695">
                  <c:v>41775.182886921299</c:v>
                </c:pt>
                <c:pt idx="696">
                  <c:v>41775.192262777775</c:v>
                </c:pt>
                <c:pt idx="697">
                  <c:v>41775.201638634258</c:v>
                </c:pt>
                <c:pt idx="698">
                  <c:v>41775.211014490742</c:v>
                </c:pt>
                <c:pt idx="699">
                  <c:v>41775.220390347225</c:v>
                </c:pt>
                <c:pt idx="700">
                  <c:v>41775.229766203702</c:v>
                </c:pt>
                <c:pt idx="701">
                  <c:v>41775.239142060185</c:v>
                </c:pt>
                <c:pt idx="702">
                  <c:v>41775.248517916669</c:v>
                </c:pt>
                <c:pt idx="703">
                  <c:v>41775.257893773145</c:v>
                </c:pt>
                <c:pt idx="704">
                  <c:v>41775.267269629629</c:v>
                </c:pt>
                <c:pt idx="705">
                  <c:v>41775.276645486112</c:v>
                </c:pt>
                <c:pt idx="706">
                  <c:v>41775.286021342596</c:v>
                </c:pt>
                <c:pt idx="707">
                  <c:v>41775.295397199072</c:v>
                </c:pt>
                <c:pt idx="708">
                  <c:v>41775.304773055555</c:v>
                </c:pt>
                <c:pt idx="709">
                  <c:v>41775.314148912039</c:v>
                </c:pt>
                <c:pt idx="710">
                  <c:v>41775.323524768515</c:v>
                </c:pt>
                <c:pt idx="711">
                  <c:v>41775.332900624999</c:v>
                </c:pt>
                <c:pt idx="712">
                  <c:v>41775.342276481482</c:v>
                </c:pt>
                <c:pt idx="713">
                  <c:v>41775.351652337966</c:v>
                </c:pt>
                <c:pt idx="714">
                  <c:v>41775.361028194442</c:v>
                </c:pt>
                <c:pt idx="715">
                  <c:v>41775.370404050926</c:v>
                </c:pt>
                <c:pt idx="716">
                  <c:v>41775.379779907409</c:v>
                </c:pt>
                <c:pt idx="717">
                  <c:v>41775.389155763885</c:v>
                </c:pt>
                <c:pt idx="718">
                  <c:v>41775.398531620369</c:v>
                </c:pt>
                <c:pt idx="719">
                  <c:v>41775.407907476852</c:v>
                </c:pt>
                <c:pt idx="720">
                  <c:v>41775.417283333336</c:v>
                </c:pt>
                <c:pt idx="721">
                  <c:v>41775.426659189812</c:v>
                </c:pt>
                <c:pt idx="722">
                  <c:v>41775.436035046296</c:v>
                </c:pt>
                <c:pt idx="723">
                  <c:v>41775.445410902779</c:v>
                </c:pt>
                <c:pt idx="724">
                  <c:v>41775.454786759263</c:v>
                </c:pt>
                <c:pt idx="725">
                  <c:v>41775.464162615739</c:v>
                </c:pt>
                <c:pt idx="726">
                  <c:v>41775.473538472223</c:v>
                </c:pt>
                <c:pt idx="727">
                  <c:v>41775.482914328706</c:v>
                </c:pt>
                <c:pt idx="728">
                  <c:v>41775.492290185182</c:v>
                </c:pt>
                <c:pt idx="729">
                  <c:v>41775.501666041666</c:v>
                </c:pt>
                <c:pt idx="730">
                  <c:v>41775.511041898149</c:v>
                </c:pt>
                <c:pt idx="731">
                  <c:v>41775.520417754633</c:v>
                </c:pt>
                <c:pt idx="732">
                  <c:v>41775.529793611109</c:v>
                </c:pt>
                <c:pt idx="733">
                  <c:v>41775.539169467593</c:v>
                </c:pt>
                <c:pt idx="734">
                  <c:v>41775.548545324076</c:v>
                </c:pt>
                <c:pt idx="735">
                  <c:v>41775.557921180553</c:v>
                </c:pt>
                <c:pt idx="736">
                  <c:v>41775.567297037036</c:v>
                </c:pt>
                <c:pt idx="737">
                  <c:v>41775.57667289352</c:v>
                </c:pt>
                <c:pt idx="738">
                  <c:v>41775.586048750003</c:v>
                </c:pt>
                <c:pt idx="739">
                  <c:v>41775.595424606479</c:v>
                </c:pt>
                <c:pt idx="740">
                  <c:v>41775.604800462963</c:v>
                </c:pt>
                <c:pt idx="741">
                  <c:v>41775.614176319446</c:v>
                </c:pt>
                <c:pt idx="742">
                  <c:v>41775.623552175923</c:v>
                </c:pt>
                <c:pt idx="743">
                  <c:v>41775.632928032406</c:v>
                </c:pt>
                <c:pt idx="744">
                  <c:v>41775.64230388889</c:v>
                </c:pt>
                <c:pt idx="745">
                  <c:v>41775.651679745373</c:v>
                </c:pt>
                <c:pt idx="746">
                  <c:v>41775.66105560185</c:v>
                </c:pt>
                <c:pt idx="747">
                  <c:v>41775.670431458333</c:v>
                </c:pt>
                <c:pt idx="748">
                  <c:v>41775.679807314817</c:v>
                </c:pt>
                <c:pt idx="749">
                  <c:v>41775.689183171293</c:v>
                </c:pt>
                <c:pt idx="750">
                  <c:v>41775.698559027776</c:v>
                </c:pt>
                <c:pt idx="751">
                  <c:v>41775.70793488426</c:v>
                </c:pt>
                <c:pt idx="752">
                  <c:v>41775.717310740743</c:v>
                </c:pt>
                <c:pt idx="753">
                  <c:v>41775.72668659722</c:v>
                </c:pt>
                <c:pt idx="754">
                  <c:v>41775.736062453703</c:v>
                </c:pt>
                <c:pt idx="755">
                  <c:v>41775.745438310187</c:v>
                </c:pt>
                <c:pt idx="756">
                  <c:v>41775.75481416667</c:v>
                </c:pt>
                <c:pt idx="757">
                  <c:v>41775.764190023147</c:v>
                </c:pt>
                <c:pt idx="758">
                  <c:v>41775.77356587963</c:v>
                </c:pt>
                <c:pt idx="759">
                  <c:v>41775.782941736114</c:v>
                </c:pt>
                <c:pt idx="760">
                  <c:v>41775.79231759259</c:v>
                </c:pt>
                <c:pt idx="761">
                  <c:v>41775.801693449073</c:v>
                </c:pt>
                <c:pt idx="762">
                  <c:v>41775.811069305557</c:v>
                </c:pt>
                <c:pt idx="763">
                  <c:v>41775.82044516204</c:v>
                </c:pt>
                <c:pt idx="764">
                  <c:v>41775.829821018517</c:v>
                </c:pt>
                <c:pt idx="765">
                  <c:v>41775.839196875</c:v>
                </c:pt>
                <c:pt idx="766">
                  <c:v>41775.848572731484</c:v>
                </c:pt>
                <c:pt idx="767">
                  <c:v>41775.85794858796</c:v>
                </c:pt>
                <c:pt idx="768">
                  <c:v>41775.867324444444</c:v>
                </c:pt>
                <c:pt idx="769">
                  <c:v>41775.876700300927</c:v>
                </c:pt>
                <c:pt idx="770">
                  <c:v>41775.886076157411</c:v>
                </c:pt>
                <c:pt idx="771">
                  <c:v>41775.895452013887</c:v>
                </c:pt>
                <c:pt idx="772">
                  <c:v>41775.90482787037</c:v>
                </c:pt>
                <c:pt idx="773">
                  <c:v>41775.914203726854</c:v>
                </c:pt>
                <c:pt idx="774">
                  <c:v>41775.92357958333</c:v>
                </c:pt>
                <c:pt idx="775">
                  <c:v>41775.932955439814</c:v>
                </c:pt>
                <c:pt idx="776">
                  <c:v>41775.942331296297</c:v>
                </c:pt>
                <c:pt idx="777">
                  <c:v>41775.951707152781</c:v>
                </c:pt>
                <c:pt idx="778">
                  <c:v>41775.961083009257</c:v>
                </c:pt>
                <c:pt idx="779">
                  <c:v>41775.970458865741</c:v>
                </c:pt>
                <c:pt idx="780">
                  <c:v>41775.979834722224</c:v>
                </c:pt>
                <c:pt idx="781">
                  <c:v>41775.9892105787</c:v>
                </c:pt>
                <c:pt idx="782">
                  <c:v>41775.998586435184</c:v>
                </c:pt>
                <c:pt idx="783">
                  <c:v>41776.007962291667</c:v>
                </c:pt>
                <c:pt idx="784">
                  <c:v>41776.017338148151</c:v>
                </c:pt>
                <c:pt idx="785">
                  <c:v>41776.026714004627</c:v>
                </c:pt>
                <c:pt idx="786">
                  <c:v>41776.036089861111</c:v>
                </c:pt>
                <c:pt idx="787">
                  <c:v>41776.045465717594</c:v>
                </c:pt>
                <c:pt idx="788">
                  <c:v>41776.05484157407</c:v>
                </c:pt>
                <c:pt idx="789">
                  <c:v>41776.064217430554</c:v>
                </c:pt>
                <c:pt idx="790">
                  <c:v>41776.073593287038</c:v>
                </c:pt>
                <c:pt idx="791">
                  <c:v>41776.082969143521</c:v>
                </c:pt>
                <c:pt idx="792">
                  <c:v>41776.092344999997</c:v>
                </c:pt>
                <c:pt idx="793">
                  <c:v>41776.101720856481</c:v>
                </c:pt>
                <c:pt idx="794">
                  <c:v>41776.111096712964</c:v>
                </c:pt>
                <c:pt idx="795">
                  <c:v>41776.120472569448</c:v>
                </c:pt>
                <c:pt idx="796">
                  <c:v>41776.129848425924</c:v>
                </c:pt>
                <c:pt idx="797">
                  <c:v>41776.139224282408</c:v>
                </c:pt>
                <c:pt idx="798">
                  <c:v>41776.148600138891</c:v>
                </c:pt>
                <c:pt idx="799">
                  <c:v>41776.157975995367</c:v>
                </c:pt>
                <c:pt idx="800">
                  <c:v>41776.167351851851</c:v>
                </c:pt>
              </c:numCache>
            </c:numRef>
          </c:xVal>
          <c:yVal>
            <c:numRef>
              <c:f>'Dataset 1'!$B$2:$B$802</c:f>
              <c:numCache>
                <c:formatCode>0</c:formatCode>
                <c:ptCount val="801"/>
                <c:pt idx="0">
                  <c:v>-11.25</c:v>
                </c:pt>
                <c:pt idx="1">
                  <c:v>-13.625</c:v>
                </c:pt>
                <c:pt idx="2">
                  <c:v>-16.125</c:v>
                </c:pt>
                <c:pt idx="3">
                  <c:v>-16.125</c:v>
                </c:pt>
                <c:pt idx="4">
                  <c:v>-16.25</c:v>
                </c:pt>
                <c:pt idx="5">
                  <c:v>-14.5</c:v>
                </c:pt>
                <c:pt idx="6">
                  <c:v>-15.15625</c:v>
                </c:pt>
                <c:pt idx="7">
                  <c:v>-18.125</c:v>
                </c:pt>
                <c:pt idx="8">
                  <c:v>-15.25</c:v>
                </c:pt>
                <c:pt idx="9">
                  <c:v>-14.479166666666666</c:v>
                </c:pt>
                <c:pt idx="10">
                  <c:v>-16.09375</c:v>
                </c:pt>
                <c:pt idx="11">
                  <c:v>-16</c:v>
                </c:pt>
                <c:pt idx="12">
                  <c:v>-15.48076923076923</c:v>
                </c:pt>
                <c:pt idx="13">
                  <c:v>-16.53846153846154</c:v>
                </c:pt>
                <c:pt idx="14">
                  <c:v>-17.083333333333332</c:v>
                </c:pt>
                <c:pt idx="15">
                  <c:v>-18.375</c:v>
                </c:pt>
                <c:pt idx="16">
                  <c:v>-17.5</c:v>
                </c:pt>
                <c:pt idx="17">
                  <c:v>-18.75</c:v>
                </c:pt>
                <c:pt idx="18">
                  <c:v>-23</c:v>
                </c:pt>
                <c:pt idx="19">
                  <c:v>-22.5</c:v>
                </c:pt>
                <c:pt idx="20">
                  <c:v>-22.34375</c:v>
                </c:pt>
                <c:pt idx="21">
                  <c:v>-24.0625</c:v>
                </c:pt>
                <c:pt idx="22">
                  <c:v>-23.125</c:v>
                </c:pt>
                <c:pt idx="23">
                  <c:v>-24.479166666666668</c:v>
                </c:pt>
                <c:pt idx="24">
                  <c:v>-24.464285714285715</c:v>
                </c:pt>
                <c:pt idx="25">
                  <c:v>-23.125</c:v>
                </c:pt>
                <c:pt idx="26">
                  <c:v>-24.375</c:v>
                </c:pt>
                <c:pt idx="27">
                  <c:v>-22.767857142857142</c:v>
                </c:pt>
                <c:pt idx="28">
                  <c:v>-14.75</c:v>
                </c:pt>
                <c:pt idx="29">
                  <c:v>-16.875</c:v>
                </c:pt>
                <c:pt idx="30">
                  <c:v>-17.946428571428573</c:v>
                </c:pt>
                <c:pt idx="31">
                  <c:v>-19.0625</c:v>
                </c:pt>
                <c:pt idx="32">
                  <c:v>-17.1875</c:v>
                </c:pt>
                <c:pt idx="33">
                  <c:v>-18.229166666666668</c:v>
                </c:pt>
                <c:pt idx="34">
                  <c:v>-17.125</c:v>
                </c:pt>
                <c:pt idx="35">
                  <c:v>-17.5</c:v>
                </c:pt>
                <c:pt idx="36">
                  <c:v>-17.65625</c:v>
                </c:pt>
                <c:pt idx="37">
                  <c:v>-16.875</c:v>
                </c:pt>
                <c:pt idx="38">
                  <c:v>-16.71875</c:v>
                </c:pt>
                <c:pt idx="39">
                  <c:v>-18.035714285714285</c:v>
                </c:pt>
                <c:pt idx="40">
                  <c:v>-16.041666666666668</c:v>
                </c:pt>
                <c:pt idx="41">
                  <c:v>-17</c:v>
                </c:pt>
                <c:pt idx="42">
                  <c:v>-17.708333333333332</c:v>
                </c:pt>
                <c:pt idx="43">
                  <c:v>-17.03125</c:v>
                </c:pt>
                <c:pt idx="44">
                  <c:v>-17.083333333333332</c:v>
                </c:pt>
                <c:pt idx="45">
                  <c:v>-16.5</c:v>
                </c:pt>
                <c:pt idx="46">
                  <c:v>-16.875</c:v>
                </c:pt>
                <c:pt idx="47">
                  <c:v>-18.125</c:v>
                </c:pt>
                <c:pt idx="48">
                  <c:v>-17.875</c:v>
                </c:pt>
                <c:pt idx="49">
                  <c:v>-17.75</c:v>
                </c:pt>
                <c:pt idx="50">
                  <c:v>-20.375</c:v>
                </c:pt>
                <c:pt idx="51">
                  <c:v>-20.625</c:v>
                </c:pt>
                <c:pt idx="52">
                  <c:v>-20.3125</c:v>
                </c:pt>
                <c:pt idx="53">
                  <c:v>-19.375</c:v>
                </c:pt>
                <c:pt idx="54">
                  <c:v>-18.4375</c:v>
                </c:pt>
                <c:pt idx="55">
                  <c:v>-18.5</c:v>
                </c:pt>
                <c:pt idx="56">
                  <c:v>-18.125</c:v>
                </c:pt>
                <c:pt idx="57">
                  <c:v>-18.4375</c:v>
                </c:pt>
                <c:pt idx="58">
                  <c:v>-20</c:v>
                </c:pt>
                <c:pt idx="59">
                  <c:v>-16.458333333333332</c:v>
                </c:pt>
                <c:pt idx="60">
                  <c:v>-19.375</c:v>
                </c:pt>
                <c:pt idx="61">
                  <c:v>-19.0625</c:v>
                </c:pt>
                <c:pt idx="62">
                  <c:v>-18.4375</c:v>
                </c:pt>
                <c:pt idx="63">
                  <c:v>-19.0625</c:v>
                </c:pt>
                <c:pt idx="64">
                  <c:v>-18.75</c:v>
                </c:pt>
                <c:pt idx="65">
                  <c:v>-16.354166666666668</c:v>
                </c:pt>
                <c:pt idx="66">
                  <c:v>-15.75</c:v>
                </c:pt>
                <c:pt idx="67">
                  <c:v>-10.25</c:v>
                </c:pt>
                <c:pt idx="68">
                  <c:v>-8.375</c:v>
                </c:pt>
                <c:pt idx="69">
                  <c:v>-10.15625</c:v>
                </c:pt>
                <c:pt idx="70">
                  <c:v>-11.5</c:v>
                </c:pt>
                <c:pt idx="71">
                  <c:v>-12.125</c:v>
                </c:pt>
                <c:pt idx="72">
                  <c:v>-12.5</c:v>
                </c:pt>
                <c:pt idx="73">
                  <c:v>-14.375</c:v>
                </c:pt>
                <c:pt idx="74">
                  <c:v>-14.583333333333334</c:v>
                </c:pt>
                <c:pt idx="75">
                  <c:v>-14.285714285714286</c:v>
                </c:pt>
                <c:pt idx="76">
                  <c:v>-11.785714285714286</c:v>
                </c:pt>
                <c:pt idx="77">
                  <c:v>-12.857142857142858</c:v>
                </c:pt>
                <c:pt idx="78">
                  <c:v>-13.5</c:v>
                </c:pt>
                <c:pt idx="79">
                  <c:v>-12.916666666666666</c:v>
                </c:pt>
                <c:pt idx="80">
                  <c:v>-15.208333333333334</c:v>
                </c:pt>
                <c:pt idx="81">
                  <c:v>-13.958333333333334</c:v>
                </c:pt>
                <c:pt idx="82">
                  <c:v>-15.416666666666666</c:v>
                </c:pt>
                <c:pt idx="83">
                  <c:v>-16.25</c:v>
                </c:pt>
                <c:pt idx="84">
                  <c:v>-14.0625</c:v>
                </c:pt>
                <c:pt idx="85">
                  <c:v>-14.6875</c:v>
                </c:pt>
                <c:pt idx="86">
                  <c:v>-15</c:v>
                </c:pt>
                <c:pt idx="87">
                  <c:v>-16.75</c:v>
                </c:pt>
                <c:pt idx="88">
                  <c:v>-18.75</c:v>
                </c:pt>
                <c:pt idx="89">
                  <c:v>-17.272727272727273</c:v>
                </c:pt>
                <c:pt idx="90">
                  <c:v>-16.625</c:v>
                </c:pt>
                <c:pt idx="91">
                  <c:v>-16.022727272727273</c:v>
                </c:pt>
                <c:pt idx="92">
                  <c:v>-13.068181818181818</c:v>
                </c:pt>
                <c:pt idx="93">
                  <c:v>-9.625</c:v>
                </c:pt>
                <c:pt idx="94">
                  <c:v>-10.277777777777779</c:v>
                </c:pt>
                <c:pt idx="95">
                  <c:v>-9.134615384615385</c:v>
                </c:pt>
                <c:pt idx="96">
                  <c:v>-7.1875</c:v>
                </c:pt>
                <c:pt idx="97">
                  <c:v>-10.909090909090908</c:v>
                </c:pt>
                <c:pt idx="98">
                  <c:v>-8.4722222222222214</c:v>
                </c:pt>
                <c:pt idx="99">
                  <c:v>-11.041666666666666</c:v>
                </c:pt>
                <c:pt idx="100">
                  <c:v>-8.75</c:v>
                </c:pt>
                <c:pt idx="101">
                  <c:v>-11.136363636363637</c:v>
                </c:pt>
                <c:pt idx="102">
                  <c:v>-10.5</c:v>
                </c:pt>
                <c:pt idx="103">
                  <c:v>-9.25</c:v>
                </c:pt>
                <c:pt idx="104">
                  <c:v>-10.625</c:v>
                </c:pt>
                <c:pt idx="105">
                  <c:v>-7.291666666666667</c:v>
                </c:pt>
                <c:pt idx="106">
                  <c:v>-5.125</c:v>
                </c:pt>
                <c:pt idx="107">
                  <c:v>-7.03125</c:v>
                </c:pt>
                <c:pt idx="108">
                  <c:v>-10.178571428571429</c:v>
                </c:pt>
                <c:pt idx="109">
                  <c:v>-12.96875</c:v>
                </c:pt>
                <c:pt idx="110">
                  <c:v>-10.520833333333334</c:v>
                </c:pt>
                <c:pt idx="111">
                  <c:v>-10.729166666666666</c:v>
                </c:pt>
                <c:pt idx="112">
                  <c:v>-11.25</c:v>
                </c:pt>
                <c:pt idx="113">
                  <c:v>-11.875</c:v>
                </c:pt>
                <c:pt idx="114">
                  <c:v>-10.982142857142858</c:v>
                </c:pt>
                <c:pt idx="115">
                  <c:v>-9.5</c:v>
                </c:pt>
                <c:pt idx="116">
                  <c:v>-9.1666666666666661</c:v>
                </c:pt>
                <c:pt idx="117">
                  <c:v>-9.5833333333333339</c:v>
                </c:pt>
                <c:pt idx="118">
                  <c:v>-11.5625</c:v>
                </c:pt>
                <c:pt idx="119">
                  <c:v>-12.96875</c:v>
                </c:pt>
                <c:pt idx="120">
                  <c:v>-10.9375</c:v>
                </c:pt>
                <c:pt idx="121">
                  <c:v>-12.1875</c:v>
                </c:pt>
                <c:pt idx="122">
                  <c:v>-11.25</c:v>
                </c:pt>
                <c:pt idx="123">
                  <c:v>-11.25</c:v>
                </c:pt>
                <c:pt idx="124">
                  <c:v>-10.520833333333334</c:v>
                </c:pt>
                <c:pt idx="125">
                  <c:v>-9.84375</c:v>
                </c:pt>
                <c:pt idx="126">
                  <c:v>-10.46875</c:v>
                </c:pt>
                <c:pt idx="127">
                  <c:v>-11.25</c:v>
                </c:pt>
                <c:pt idx="128">
                  <c:v>-11.875</c:v>
                </c:pt>
                <c:pt idx="129">
                  <c:v>-10.625</c:v>
                </c:pt>
                <c:pt idx="130">
                  <c:v>-10.625</c:v>
                </c:pt>
                <c:pt idx="131">
                  <c:v>-11.875</c:v>
                </c:pt>
                <c:pt idx="132">
                  <c:v>-10.78125</c:v>
                </c:pt>
                <c:pt idx="133">
                  <c:v>-11.875</c:v>
                </c:pt>
                <c:pt idx="134">
                  <c:v>-11.875</c:v>
                </c:pt>
                <c:pt idx="135">
                  <c:v>-11.875</c:v>
                </c:pt>
                <c:pt idx="136">
                  <c:v>-11.875</c:v>
                </c:pt>
                <c:pt idx="137">
                  <c:v>-11.875</c:v>
                </c:pt>
                <c:pt idx="138">
                  <c:v>-11.875</c:v>
                </c:pt>
                <c:pt idx="139">
                  <c:v>-11.875</c:v>
                </c:pt>
                <c:pt idx="140">
                  <c:v>-12.5</c:v>
                </c:pt>
                <c:pt idx="141">
                  <c:v>-13.125</c:v>
                </c:pt>
                <c:pt idx="142">
                  <c:v>-12.291666666666666</c:v>
                </c:pt>
                <c:pt idx="143">
                  <c:v>-12.1875</c:v>
                </c:pt>
                <c:pt idx="144">
                  <c:v>-13.125</c:v>
                </c:pt>
                <c:pt idx="145">
                  <c:v>-13.125</c:v>
                </c:pt>
                <c:pt idx="146">
                  <c:v>-12.5</c:v>
                </c:pt>
                <c:pt idx="147">
                  <c:v>-11.923076923076923</c:v>
                </c:pt>
                <c:pt idx="148">
                  <c:v>-11.875</c:v>
                </c:pt>
                <c:pt idx="149">
                  <c:v>-11.805555555555555</c:v>
                </c:pt>
                <c:pt idx="150">
                  <c:v>-12.361111111111111</c:v>
                </c:pt>
                <c:pt idx="151">
                  <c:v>-12.375</c:v>
                </c:pt>
                <c:pt idx="152">
                  <c:v>-13.214285714285714</c:v>
                </c:pt>
                <c:pt idx="153">
                  <c:v>-11.785714285714286</c:v>
                </c:pt>
                <c:pt idx="154">
                  <c:v>-11.875</c:v>
                </c:pt>
                <c:pt idx="155">
                  <c:v>-13.125</c:v>
                </c:pt>
                <c:pt idx="156">
                  <c:v>-12.5</c:v>
                </c:pt>
                <c:pt idx="157">
                  <c:v>-13.125</c:v>
                </c:pt>
                <c:pt idx="158">
                  <c:v>-13.125</c:v>
                </c:pt>
                <c:pt idx="159">
                  <c:v>-12.75</c:v>
                </c:pt>
                <c:pt idx="160">
                  <c:v>-13.75</c:v>
                </c:pt>
                <c:pt idx="161">
                  <c:v>-13.75</c:v>
                </c:pt>
                <c:pt idx="162">
                  <c:v>-13.125</c:v>
                </c:pt>
                <c:pt idx="163">
                  <c:v>-13.125</c:v>
                </c:pt>
                <c:pt idx="165">
                  <c:v>-12.083333333333334</c:v>
                </c:pt>
                <c:pt idx="166">
                  <c:v>-10.625</c:v>
                </c:pt>
                <c:pt idx="167">
                  <c:v>-11.5625</c:v>
                </c:pt>
                <c:pt idx="168">
                  <c:v>-12.1875</c:v>
                </c:pt>
                <c:pt idx="169">
                  <c:v>-11.875</c:v>
                </c:pt>
                <c:pt idx="170">
                  <c:v>-11.875</c:v>
                </c:pt>
                <c:pt idx="171">
                  <c:v>-11.041666666666666</c:v>
                </c:pt>
                <c:pt idx="172">
                  <c:v>-11.25</c:v>
                </c:pt>
                <c:pt idx="173">
                  <c:v>-8.75</c:v>
                </c:pt>
                <c:pt idx="174">
                  <c:v>-4.375</c:v>
                </c:pt>
                <c:pt idx="175">
                  <c:v>-6.25</c:v>
                </c:pt>
                <c:pt idx="176">
                  <c:v>-5.625</c:v>
                </c:pt>
                <c:pt idx="177">
                  <c:v>-5.625</c:v>
                </c:pt>
                <c:pt idx="178">
                  <c:v>-6.875</c:v>
                </c:pt>
                <c:pt idx="179">
                  <c:v>-6.875</c:v>
                </c:pt>
                <c:pt idx="180">
                  <c:v>-5.9821428571428568</c:v>
                </c:pt>
                <c:pt idx="181">
                  <c:v>-5.625</c:v>
                </c:pt>
                <c:pt idx="182">
                  <c:v>-6.875</c:v>
                </c:pt>
                <c:pt idx="183">
                  <c:v>-6.875</c:v>
                </c:pt>
                <c:pt idx="184">
                  <c:v>-6.875</c:v>
                </c:pt>
                <c:pt idx="185">
                  <c:v>-6.875</c:v>
                </c:pt>
                <c:pt idx="186">
                  <c:v>-4.84375</c:v>
                </c:pt>
                <c:pt idx="187">
                  <c:v>-6.875</c:v>
                </c:pt>
                <c:pt idx="188">
                  <c:v>-6.875</c:v>
                </c:pt>
                <c:pt idx="189">
                  <c:v>-5.416666666666667</c:v>
                </c:pt>
                <c:pt idx="190">
                  <c:v>-5.875</c:v>
                </c:pt>
                <c:pt idx="191">
                  <c:v>-6.25</c:v>
                </c:pt>
                <c:pt idx="192">
                  <c:v>-5.9375</c:v>
                </c:pt>
                <c:pt idx="193">
                  <c:v>-6.875</c:v>
                </c:pt>
                <c:pt idx="194">
                  <c:v>-5.625</c:v>
                </c:pt>
                <c:pt idx="195">
                  <c:v>-5</c:v>
                </c:pt>
                <c:pt idx="196">
                  <c:v>-6.09375</c:v>
                </c:pt>
                <c:pt idx="197">
                  <c:v>-6.25</c:v>
                </c:pt>
                <c:pt idx="198">
                  <c:v>-5.46875</c:v>
                </c:pt>
                <c:pt idx="199">
                  <c:v>-5.625</c:v>
                </c:pt>
                <c:pt idx="200">
                  <c:v>-5.625</c:v>
                </c:pt>
                <c:pt idx="201">
                  <c:v>-5.625</c:v>
                </c:pt>
                <c:pt idx="202">
                  <c:v>-5.625</c:v>
                </c:pt>
                <c:pt idx="203">
                  <c:v>-5.625</c:v>
                </c:pt>
                <c:pt idx="204">
                  <c:v>-4.583333333333333</c:v>
                </c:pt>
                <c:pt idx="205">
                  <c:v>-5</c:v>
                </c:pt>
                <c:pt idx="206">
                  <c:v>-6.875</c:v>
                </c:pt>
                <c:pt idx="207">
                  <c:v>-6.875</c:v>
                </c:pt>
                <c:pt idx="208">
                  <c:v>-5.208333333333333</c:v>
                </c:pt>
                <c:pt idx="209">
                  <c:v>-5.208333333333333</c:v>
                </c:pt>
                <c:pt idx="210">
                  <c:v>-5.625</c:v>
                </c:pt>
                <c:pt idx="211">
                  <c:v>-4.791666666666667</c:v>
                </c:pt>
                <c:pt idx="212">
                  <c:v>-5.625</c:v>
                </c:pt>
                <c:pt idx="213">
                  <c:v>-5.625</c:v>
                </c:pt>
                <c:pt idx="214">
                  <c:v>-5</c:v>
                </c:pt>
                <c:pt idx="215">
                  <c:v>-4.6875</c:v>
                </c:pt>
                <c:pt idx="216">
                  <c:v>-6.875</c:v>
                </c:pt>
                <c:pt idx="217">
                  <c:v>-6.5</c:v>
                </c:pt>
                <c:pt idx="218">
                  <c:v>-6.875</c:v>
                </c:pt>
                <c:pt idx="219">
                  <c:v>-7.5</c:v>
                </c:pt>
                <c:pt idx="220">
                  <c:v>-7.25</c:v>
                </c:pt>
                <c:pt idx="221">
                  <c:v>-7.916666666666667</c:v>
                </c:pt>
                <c:pt idx="222">
                  <c:v>-9.625</c:v>
                </c:pt>
                <c:pt idx="223">
                  <c:v>-11.875</c:v>
                </c:pt>
                <c:pt idx="224">
                  <c:v>-10.625</c:v>
                </c:pt>
                <c:pt idx="225">
                  <c:v>-11.875</c:v>
                </c:pt>
                <c:pt idx="226">
                  <c:v>-13.125</c:v>
                </c:pt>
                <c:pt idx="227">
                  <c:v>-12.8125</c:v>
                </c:pt>
                <c:pt idx="228">
                  <c:v>-11.875</c:v>
                </c:pt>
                <c:pt idx="229">
                  <c:v>-11.875</c:v>
                </c:pt>
                <c:pt idx="230">
                  <c:v>-13.59375</c:v>
                </c:pt>
                <c:pt idx="231">
                  <c:v>-13.75</c:v>
                </c:pt>
                <c:pt idx="232">
                  <c:v>-12.916666666666666</c:v>
                </c:pt>
                <c:pt idx="233">
                  <c:v>-12.875</c:v>
                </c:pt>
                <c:pt idx="234">
                  <c:v>-13.375</c:v>
                </c:pt>
                <c:pt idx="235">
                  <c:v>-12.96875</c:v>
                </c:pt>
                <c:pt idx="236">
                  <c:v>-12.708333333333334</c:v>
                </c:pt>
                <c:pt idx="237">
                  <c:v>-12.8125</c:v>
                </c:pt>
                <c:pt idx="238">
                  <c:v>-12.1875</c:v>
                </c:pt>
                <c:pt idx="239">
                  <c:v>-13.541666666666666</c:v>
                </c:pt>
                <c:pt idx="240">
                  <c:v>-14.375</c:v>
                </c:pt>
                <c:pt idx="241">
                  <c:v>-13.75</c:v>
                </c:pt>
                <c:pt idx="242">
                  <c:v>-14.375</c:v>
                </c:pt>
                <c:pt idx="243">
                  <c:v>-14.375</c:v>
                </c:pt>
                <c:pt idx="244">
                  <c:v>-14.375</c:v>
                </c:pt>
                <c:pt idx="245">
                  <c:v>-13.125</c:v>
                </c:pt>
                <c:pt idx="246">
                  <c:v>-14.375</c:v>
                </c:pt>
                <c:pt idx="247">
                  <c:v>-14.642857142857142</c:v>
                </c:pt>
                <c:pt idx="248">
                  <c:v>-14.583333333333334</c:v>
                </c:pt>
                <c:pt idx="249">
                  <c:v>-15.625</c:v>
                </c:pt>
                <c:pt idx="250">
                  <c:v>-15</c:v>
                </c:pt>
                <c:pt idx="251">
                  <c:v>-15.625</c:v>
                </c:pt>
                <c:pt idx="252">
                  <c:v>-16.25</c:v>
                </c:pt>
                <c:pt idx="253">
                  <c:v>-15.625</c:v>
                </c:pt>
                <c:pt idx="254">
                  <c:v>-14.6875</c:v>
                </c:pt>
                <c:pt idx="255">
                  <c:v>-14.375</c:v>
                </c:pt>
                <c:pt idx="256">
                  <c:v>-15.625</c:v>
                </c:pt>
                <c:pt idx="257">
                  <c:v>-16.25</c:v>
                </c:pt>
                <c:pt idx="258">
                  <c:v>-15.25</c:v>
                </c:pt>
                <c:pt idx="259">
                  <c:v>-15.625</c:v>
                </c:pt>
                <c:pt idx="260">
                  <c:v>-16.875</c:v>
                </c:pt>
                <c:pt idx="261">
                  <c:v>-16.875</c:v>
                </c:pt>
                <c:pt idx="262">
                  <c:v>-19.375</c:v>
                </c:pt>
                <c:pt idx="263">
                  <c:v>-18.125</c:v>
                </c:pt>
                <c:pt idx="264">
                  <c:v>-17.8125</c:v>
                </c:pt>
                <c:pt idx="265">
                  <c:v>-17.5</c:v>
                </c:pt>
                <c:pt idx="266">
                  <c:v>-18.75</c:v>
                </c:pt>
                <c:pt idx="267">
                  <c:v>-17.96875</c:v>
                </c:pt>
                <c:pt idx="268">
                  <c:v>-16.875</c:v>
                </c:pt>
                <c:pt idx="269">
                  <c:v>-17.5</c:v>
                </c:pt>
                <c:pt idx="270">
                  <c:v>-17.625</c:v>
                </c:pt>
                <c:pt idx="271">
                  <c:v>-17.1875</c:v>
                </c:pt>
                <c:pt idx="272">
                  <c:v>-12.1875</c:v>
                </c:pt>
                <c:pt idx="273">
                  <c:v>-11.875</c:v>
                </c:pt>
                <c:pt idx="274">
                  <c:v>-14.0625</c:v>
                </c:pt>
                <c:pt idx="275">
                  <c:v>-14.6875</c:v>
                </c:pt>
                <c:pt idx="276">
                  <c:v>-15.75</c:v>
                </c:pt>
                <c:pt idx="277">
                  <c:v>-15</c:v>
                </c:pt>
                <c:pt idx="278">
                  <c:v>-14.75</c:v>
                </c:pt>
                <c:pt idx="279">
                  <c:v>-15.3125</c:v>
                </c:pt>
                <c:pt idx="280">
                  <c:v>-12</c:v>
                </c:pt>
                <c:pt idx="281">
                  <c:v>-12.75</c:v>
                </c:pt>
                <c:pt idx="282">
                  <c:v>-12.916666666666666</c:v>
                </c:pt>
                <c:pt idx="283">
                  <c:v>-14.21875</c:v>
                </c:pt>
                <c:pt idx="284">
                  <c:v>-12.375</c:v>
                </c:pt>
                <c:pt idx="285">
                  <c:v>-14.875</c:v>
                </c:pt>
                <c:pt idx="286">
                  <c:v>-12.625</c:v>
                </c:pt>
                <c:pt idx="287">
                  <c:v>-13.59375</c:v>
                </c:pt>
                <c:pt idx="288">
                  <c:v>-14.166666666666666</c:v>
                </c:pt>
                <c:pt idx="289">
                  <c:v>-15</c:v>
                </c:pt>
                <c:pt idx="290">
                  <c:v>-13.25</c:v>
                </c:pt>
                <c:pt idx="291">
                  <c:v>-16.442307692307693</c:v>
                </c:pt>
                <c:pt idx="292">
                  <c:v>-14.431818181818182</c:v>
                </c:pt>
                <c:pt idx="293">
                  <c:v>-14.375</c:v>
                </c:pt>
                <c:pt idx="294">
                  <c:v>-12.1875</c:v>
                </c:pt>
                <c:pt idx="295">
                  <c:v>-12.410714285714286</c:v>
                </c:pt>
                <c:pt idx="296">
                  <c:v>-11</c:v>
                </c:pt>
                <c:pt idx="297">
                  <c:v>-10</c:v>
                </c:pt>
                <c:pt idx="298">
                  <c:v>-10.625</c:v>
                </c:pt>
                <c:pt idx="299">
                  <c:v>-11.625</c:v>
                </c:pt>
                <c:pt idx="300">
                  <c:v>-11.770833333333334</c:v>
                </c:pt>
                <c:pt idx="301">
                  <c:v>-14.895833333333334</c:v>
                </c:pt>
                <c:pt idx="302">
                  <c:v>-13.472222222222221</c:v>
                </c:pt>
                <c:pt idx="303">
                  <c:v>-12.321428571428571</c:v>
                </c:pt>
                <c:pt idx="304">
                  <c:v>-11.875</c:v>
                </c:pt>
                <c:pt idx="305">
                  <c:v>-12.375</c:v>
                </c:pt>
                <c:pt idx="306">
                  <c:v>-10.5</c:v>
                </c:pt>
                <c:pt idx="307">
                  <c:v>-11.875</c:v>
                </c:pt>
                <c:pt idx="308">
                  <c:v>-9.25</c:v>
                </c:pt>
                <c:pt idx="309">
                  <c:v>-11.875</c:v>
                </c:pt>
                <c:pt idx="310">
                  <c:v>-10.375</c:v>
                </c:pt>
                <c:pt idx="311">
                  <c:v>-10.3125</c:v>
                </c:pt>
                <c:pt idx="312">
                  <c:v>-11.625</c:v>
                </c:pt>
                <c:pt idx="313">
                  <c:v>-12.083333333333334</c:v>
                </c:pt>
                <c:pt idx="314">
                  <c:v>-12.083333333333334</c:v>
                </c:pt>
                <c:pt idx="315">
                  <c:v>-12.211538461538462</c:v>
                </c:pt>
                <c:pt idx="316">
                  <c:v>-10.535714285714286</c:v>
                </c:pt>
                <c:pt idx="317">
                  <c:v>-11.625</c:v>
                </c:pt>
                <c:pt idx="318">
                  <c:v>-10</c:v>
                </c:pt>
                <c:pt idx="319">
                  <c:v>-9.5</c:v>
                </c:pt>
                <c:pt idx="320">
                  <c:v>-8.4375</c:v>
                </c:pt>
                <c:pt idx="321">
                  <c:v>-12.5</c:v>
                </c:pt>
                <c:pt idx="322">
                  <c:v>-12.777777777777779</c:v>
                </c:pt>
                <c:pt idx="323">
                  <c:v>-12.96875</c:v>
                </c:pt>
                <c:pt idx="324">
                  <c:v>-11.477272727272727</c:v>
                </c:pt>
                <c:pt idx="325">
                  <c:v>-15.673076923076923</c:v>
                </c:pt>
                <c:pt idx="326">
                  <c:v>-16.59090909090909</c:v>
                </c:pt>
                <c:pt idx="327">
                  <c:v>-12.291666666666666</c:v>
                </c:pt>
                <c:pt idx="328">
                  <c:v>-12.954545454545455</c:v>
                </c:pt>
                <c:pt idx="329">
                  <c:v>-12.115384615384615</c:v>
                </c:pt>
                <c:pt idx="330">
                  <c:v>-16.25</c:v>
                </c:pt>
                <c:pt idx="331">
                  <c:v>-13.75</c:v>
                </c:pt>
                <c:pt idx="332">
                  <c:v>-15.909090909090908</c:v>
                </c:pt>
                <c:pt idx="333">
                  <c:v>-17.8125</c:v>
                </c:pt>
                <c:pt idx="334">
                  <c:v>-17.625</c:v>
                </c:pt>
                <c:pt idx="335">
                  <c:v>-21.5625</c:v>
                </c:pt>
                <c:pt idx="336">
                  <c:v>-17.75</c:v>
                </c:pt>
                <c:pt idx="337">
                  <c:v>-18.625</c:v>
                </c:pt>
                <c:pt idx="338">
                  <c:v>-18.035714285714285</c:v>
                </c:pt>
                <c:pt idx="339">
                  <c:v>-19.375</c:v>
                </c:pt>
                <c:pt idx="340">
                  <c:v>-18.59375</c:v>
                </c:pt>
                <c:pt idx="341">
                  <c:v>-19.375</c:v>
                </c:pt>
                <c:pt idx="342">
                  <c:v>-18.4375</c:v>
                </c:pt>
                <c:pt idx="343">
                  <c:v>-17.875</c:v>
                </c:pt>
                <c:pt idx="344">
                  <c:v>-17.5</c:v>
                </c:pt>
                <c:pt idx="345">
                  <c:v>-17.708333333333332</c:v>
                </c:pt>
                <c:pt idx="346">
                  <c:v>-17.15909090909091</c:v>
                </c:pt>
                <c:pt idx="347">
                  <c:v>-16.964285714285715</c:v>
                </c:pt>
                <c:pt idx="348">
                  <c:v>-12.5</c:v>
                </c:pt>
                <c:pt idx="349">
                  <c:v>-12.613636363636363</c:v>
                </c:pt>
                <c:pt idx="350">
                  <c:v>-13.333333333333334</c:v>
                </c:pt>
                <c:pt idx="351">
                  <c:v>-12.65625</c:v>
                </c:pt>
                <c:pt idx="352">
                  <c:v>-13.068181818181818</c:v>
                </c:pt>
                <c:pt idx="353">
                  <c:v>-12.777777777777779</c:v>
                </c:pt>
                <c:pt idx="354">
                  <c:v>-12.1875</c:v>
                </c:pt>
                <c:pt idx="355">
                  <c:v>-8.4375</c:v>
                </c:pt>
                <c:pt idx="356">
                  <c:v>-2.7083333333333335</c:v>
                </c:pt>
                <c:pt idx="357">
                  <c:v>-1.875</c:v>
                </c:pt>
                <c:pt idx="358">
                  <c:v>-10.208333333333334</c:v>
                </c:pt>
                <c:pt idx="359">
                  <c:v>-13.958333333333334</c:v>
                </c:pt>
                <c:pt idx="360">
                  <c:v>-12.65625</c:v>
                </c:pt>
                <c:pt idx="361">
                  <c:v>-13.125</c:v>
                </c:pt>
                <c:pt idx="362">
                  <c:v>-12.5</c:v>
                </c:pt>
                <c:pt idx="363">
                  <c:v>-13.125</c:v>
                </c:pt>
                <c:pt idx="364">
                  <c:v>-13.125</c:v>
                </c:pt>
                <c:pt idx="365">
                  <c:v>-13.125</c:v>
                </c:pt>
                <c:pt idx="366">
                  <c:v>-15</c:v>
                </c:pt>
                <c:pt idx="367">
                  <c:v>-14.875</c:v>
                </c:pt>
                <c:pt idx="368">
                  <c:v>-14.375</c:v>
                </c:pt>
                <c:pt idx="369">
                  <c:v>-13.75</c:v>
                </c:pt>
                <c:pt idx="370">
                  <c:v>-14</c:v>
                </c:pt>
                <c:pt idx="371">
                  <c:v>-14.375</c:v>
                </c:pt>
                <c:pt idx="372">
                  <c:v>-14.5</c:v>
                </c:pt>
                <c:pt idx="373">
                  <c:v>-13.125</c:v>
                </c:pt>
                <c:pt idx="374">
                  <c:v>-12.1875</c:v>
                </c:pt>
                <c:pt idx="375">
                  <c:v>-14.0625</c:v>
                </c:pt>
                <c:pt idx="376">
                  <c:v>-15</c:v>
                </c:pt>
                <c:pt idx="377">
                  <c:v>-15</c:v>
                </c:pt>
                <c:pt idx="378">
                  <c:v>-14.0625</c:v>
                </c:pt>
                <c:pt idx="379">
                  <c:v>-10.208333333333334</c:v>
                </c:pt>
                <c:pt idx="380">
                  <c:v>-9.375</c:v>
                </c:pt>
                <c:pt idx="381">
                  <c:v>-12.5</c:v>
                </c:pt>
                <c:pt idx="382">
                  <c:v>-12.916666666666666</c:v>
                </c:pt>
                <c:pt idx="383">
                  <c:v>-11.875</c:v>
                </c:pt>
                <c:pt idx="384">
                  <c:v>-10.9375</c:v>
                </c:pt>
                <c:pt idx="385">
                  <c:v>-10.15625</c:v>
                </c:pt>
                <c:pt idx="386">
                  <c:v>-9.6875</c:v>
                </c:pt>
                <c:pt idx="387">
                  <c:v>-8.125</c:v>
                </c:pt>
                <c:pt idx="388">
                  <c:v>-6.9318181818181817</c:v>
                </c:pt>
                <c:pt idx="389">
                  <c:v>-5.5681818181818183</c:v>
                </c:pt>
                <c:pt idx="390">
                  <c:v>-6.875</c:v>
                </c:pt>
                <c:pt idx="391">
                  <c:v>-5</c:v>
                </c:pt>
                <c:pt idx="392">
                  <c:v>-5.3125</c:v>
                </c:pt>
                <c:pt idx="393">
                  <c:v>-5.625</c:v>
                </c:pt>
                <c:pt idx="394">
                  <c:v>-5.9375</c:v>
                </c:pt>
                <c:pt idx="395">
                  <c:v>-6.875</c:v>
                </c:pt>
                <c:pt idx="396">
                  <c:v>-6.875</c:v>
                </c:pt>
                <c:pt idx="397">
                  <c:v>-8.125</c:v>
                </c:pt>
                <c:pt idx="398">
                  <c:v>-8.125</c:v>
                </c:pt>
                <c:pt idx="399">
                  <c:v>-7.1875</c:v>
                </c:pt>
                <c:pt idx="400">
                  <c:v>-7.083333333333333</c:v>
                </c:pt>
                <c:pt idx="401">
                  <c:v>-6.770833333333333</c:v>
                </c:pt>
                <c:pt idx="402">
                  <c:v>-7.25</c:v>
                </c:pt>
                <c:pt idx="403">
                  <c:v>-6.5625</c:v>
                </c:pt>
                <c:pt idx="404">
                  <c:v>-5.208333333333333</c:v>
                </c:pt>
                <c:pt idx="405">
                  <c:v>-5.625</c:v>
                </c:pt>
                <c:pt idx="406">
                  <c:v>-5.3125</c:v>
                </c:pt>
                <c:pt idx="407">
                  <c:v>-6.09375</c:v>
                </c:pt>
                <c:pt idx="408">
                  <c:v>-5</c:v>
                </c:pt>
                <c:pt idx="409">
                  <c:v>-5.25</c:v>
                </c:pt>
                <c:pt idx="410">
                  <c:v>-5.9375</c:v>
                </c:pt>
                <c:pt idx="411">
                  <c:v>-6.5625</c:v>
                </c:pt>
                <c:pt idx="412">
                  <c:v>-7.96875</c:v>
                </c:pt>
                <c:pt idx="413">
                  <c:v>-5.416666666666667</c:v>
                </c:pt>
                <c:pt idx="414">
                  <c:v>-5.75</c:v>
                </c:pt>
                <c:pt idx="415">
                  <c:v>-6.354166666666667</c:v>
                </c:pt>
                <c:pt idx="416">
                  <c:v>-6.40625</c:v>
                </c:pt>
                <c:pt idx="417">
                  <c:v>-7.5</c:v>
                </c:pt>
                <c:pt idx="418">
                  <c:v>-6.75</c:v>
                </c:pt>
                <c:pt idx="419">
                  <c:v>-5.78125</c:v>
                </c:pt>
                <c:pt idx="420">
                  <c:v>-5.375</c:v>
                </c:pt>
                <c:pt idx="421">
                  <c:v>-3.625</c:v>
                </c:pt>
                <c:pt idx="422">
                  <c:v>-4.0625</c:v>
                </c:pt>
                <c:pt idx="423">
                  <c:v>-4.25</c:v>
                </c:pt>
                <c:pt idx="424">
                  <c:v>-4.375</c:v>
                </c:pt>
                <c:pt idx="425">
                  <c:v>-6.5625</c:v>
                </c:pt>
                <c:pt idx="426">
                  <c:v>-6.25</c:v>
                </c:pt>
                <c:pt idx="427">
                  <c:v>-6.9642857142857144</c:v>
                </c:pt>
                <c:pt idx="428">
                  <c:v>-6.5</c:v>
                </c:pt>
                <c:pt idx="429">
                  <c:v>-7.875</c:v>
                </c:pt>
                <c:pt idx="430">
                  <c:v>-8.28125</c:v>
                </c:pt>
                <c:pt idx="431">
                  <c:v>-7.25</c:v>
                </c:pt>
                <c:pt idx="432">
                  <c:v>-6.40625</c:v>
                </c:pt>
                <c:pt idx="433">
                  <c:v>-8.75</c:v>
                </c:pt>
                <c:pt idx="434">
                  <c:v>-8.125</c:v>
                </c:pt>
                <c:pt idx="435">
                  <c:v>-7.916666666666667</c:v>
                </c:pt>
                <c:pt idx="436">
                  <c:v>-8.125</c:v>
                </c:pt>
                <c:pt idx="437">
                  <c:v>-10</c:v>
                </c:pt>
                <c:pt idx="438">
                  <c:v>-7.5</c:v>
                </c:pt>
                <c:pt idx="439">
                  <c:v>-9.84375</c:v>
                </c:pt>
                <c:pt idx="440">
                  <c:v>-10.625</c:v>
                </c:pt>
                <c:pt idx="441">
                  <c:v>-10.625</c:v>
                </c:pt>
                <c:pt idx="442">
                  <c:v>-9.53125</c:v>
                </c:pt>
                <c:pt idx="443">
                  <c:v>-10.15625</c:v>
                </c:pt>
                <c:pt idx="444">
                  <c:v>-14.625</c:v>
                </c:pt>
                <c:pt idx="445">
                  <c:v>-16.979166666666668</c:v>
                </c:pt>
                <c:pt idx="446">
                  <c:v>-16.875</c:v>
                </c:pt>
                <c:pt idx="447">
                  <c:v>-15.9375</c:v>
                </c:pt>
                <c:pt idx="448">
                  <c:v>-17.25</c:v>
                </c:pt>
                <c:pt idx="449">
                  <c:v>-16.71875</c:v>
                </c:pt>
                <c:pt idx="450">
                  <c:v>-15.375</c:v>
                </c:pt>
                <c:pt idx="451">
                  <c:v>-17.708333333333332</c:v>
                </c:pt>
                <c:pt idx="452">
                  <c:v>-17.5</c:v>
                </c:pt>
                <c:pt idx="453">
                  <c:v>-16.25</c:v>
                </c:pt>
                <c:pt idx="454">
                  <c:v>-14.375</c:v>
                </c:pt>
                <c:pt idx="455">
                  <c:v>-11.25</c:v>
                </c:pt>
                <c:pt idx="456">
                  <c:v>-10.520833333333334</c:v>
                </c:pt>
                <c:pt idx="457">
                  <c:v>-10.625</c:v>
                </c:pt>
                <c:pt idx="458">
                  <c:v>-11.25</c:v>
                </c:pt>
                <c:pt idx="459">
                  <c:v>-10.625</c:v>
                </c:pt>
                <c:pt idx="460">
                  <c:v>-12.708333333333334</c:v>
                </c:pt>
                <c:pt idx="461">
                  <c:v>-11.5625</c:v>
                </c:pt>
                <c:pt idx="462">
                  <c:v>-11.25</c:v>
                </c:pt>
                <c:pt idx="463">
                  <c:v>-13.125</c:v>
                </c:pt>
                <c:pt idx="464">
                  <c:v>-12.5</c:v>
                </c:pt>
                <c:pt idx="465">
                  <c:v>-11.25</c:v>
                </c:pt>
                <c:pt idx="466">
                  <c:v>-12.625</c:v>
                </c:pt>
                <c:pt idx="467">
                  <c:v>-13.125</c:v>
                </c:pt>
                <c:pt idx="468">
                  <c:v>-11.964285714285714</c:v>
                </c:pt>
                <c:pt idx="469">
                  <c:v>-11.944444444444445</c:v>
                </c:pt>
                <c:pt idx="470">
                  <c:v>-11.875</c:v>
                </c:pt>
                <c:pt idx="471">
                  <c:v>-12.5</c:v>
                </c:pt>
                <c:pt idx="472">
                  <c:v>-12.916666666666666</c:v>
                </c:pt>
                <c:pt idx="473">
                  <c:v>-13.958333333333334</c:v>
                </c:pt>
                <c:pt idx="474">
                  <c:v>-13.125</c:v>
                </c:pt>
                <c:pt idx="475">
                  <c:v>-12.5</c:v>
                </c:pt>
                <c:pt idx="478">
                  <c:v>-13.472222222222221</c:v>
                </c:pt>
                <c:pt idx="479">
                  <c:v>-12.25</c:v>
                </c:pt>
                <c:pt idx="480">
                  <c:v>-12.125</c:v>
                </c:pt>
                <c:pt idx="481">
                  <c:v>-14.166666666666666</c:v>
                </c:pt>
                <c:pt idx="482">
                  <c:v>-12.8125</c:v>
                </c:pt>
                <c:pt idx="483">
                  <c:v>-13.625</c:v>
                </c:pt>
                <c:pt idx="484">
                  <c:v>-12.083333333333334</c:v>
                </c:pt>
                <c:pt idx="485">
                  <c:v>-10</c:v>
                </c:pt>
                <c:pt idx="486">
                  <c:v>-7.708333333333333</c:v>
                </c:pt>
                <c:pt idx="487">
                  <c:v>-7.75</c:v>
                </c:pt>
                <c:pt idx="488">
                  <c:v>-12.708333333333334</c:v>
                </c:pt>
                <c:pt idx="489">
                  <c:v>-14.0625</c:v>
                </c:pt>
                <c:pt idx="490">
                  <c:v>-13.875</c:v>
                </c:pt>
                <c:pt idx="491">
                  <c:v>-11.25</c:v>
                </c:pt>
                <c:pt idx="492">
                  <c:v>-9.0625</c:v>
                </c:pt>
                <c:pt idx="497">
                  <c:v>-10</c:v>
                </c:pt>
                <c:pt idx="498">
                  <c:v>-10.208333333333334</c:v>
                </c:pt>
                <c:pt idx="500">
                  <c:v>-8.75</c:v>
                </c:pt>
                <c:pt idx="503">
                  <c:v>-8.75</c:v>
                </c:pt>
                <c:pt idx="504">
                  <c:v>-6.666666666666667</c:v>
                </c:pt>
                <c:pt idx="505">
                  <c:v>-8.0208333333333339</c:v>
                </c:pt>
                <c:pt idx="506">
                  <c:v>-9.1666666666666661</c:v>
                </c:pt>
                <c:pt idx="507">
                  <c:v>-10.625</c:v>
                </c:pt>
                <c:pt idx="508">
                  <c:v>-7.8125</c:v>
                </c:pt>
                <c:pt idx="509">
                  <c:v>-9</c:v>
                </c:pt>
                <c:pt idx="510">
                  <c:v>-10.875</c:v>
                </c:pt>
                <c:pt idx="511">
                  <c:v>-9.7321428571428577</c:v>
                </c:pt>
                <c:pt idx="512">
                  <c:v>-9.6875</c:v>
                </c:pt>
                <c:pt idx="513">
                  <c:v>-9.4791666666666661</c:v>
                </c:pt>
                <c:pt idx="514">
                  <c:v>-7.25</c:v>
                </c:pt>
                <c:pt idx="515">
                  <c:v>-8.75</c:v>
                </c:pt>
                <c:pt idx="516">
                  <c:v>-7.8125</c:v>
                </c:pt>
                <c:pt idx="517">
                  <c:v>-7.3863636363636367</c:v>
                </c:pt>
                <c:pt idx="518">
                  <c:v>-9.7727272727272734</c:v>
                </c:pt>
                <c:pt idx="519">
                  <c:v>-8.625</c:v>
                </c:pt>
                <c:pt idx="520">
                  <c:v>-5.875</c:v>
                </c:pt>
                <c:pt idx="521">
                  <c:v>-7.2321428571428568</c:v>
                </c:pt>
                <c:pt idx="522">
                  <c:v>-10</c:v>
                </c:pt>
                <c:pt idx="523">
                  <c:v>-7.3863636363636367</c:v>
                </c:pt>
                <c:pt idx="524">
                  <c:v>-6.9444444444444446</c:v>
                </c:pt>
                <c:pt idx="525">
                  <c:v>-6.875</c:v>
                </c:pt>
                <c:pt idx="526">
                  <c:v>-7.5</c:v>
                </c:pt>
                <c:pt idx="527">
                  <c:v>-7.4107142857142856</c:v>
                </c:pt>
                <c:pt idx="528">
                  <c:v>-6.5625</c:v>
                </c:pt>
                <c:pt idx="529">
                  <c:v>-5.9375</c:v>
                </c:pt>
                <c:pt idx="530">
                  <c:v>-2.2916666666666665</c:v>
                </c:pt>
                <c:pt idx="531">
                  <c:v>-7.1875</c:v>
                </c:pt>
                <c:pt idx="532">
                  <c:v>-9.5833333333333339</c:v>
                </c:pt>
                <c:pt idx="533">
                  <c:v>-6.354166666666667</c:v>
                </c:pt>
                <c:pt idx="534">
                  <c:v>-7.5</c:v>
                </c:pt>
                <c:pt idx="535">
                  <c:v>-6.979166666666667</c:v>
                </c:pt>
                <c:pt idx="536">
                  <c:v>-8.125</c:v>
                </c:pt>
                <c:pt idx="537">
                  <c:v>-9.0625</c:v>
                </c:pt>
                <c:pt idx="538">
                  <c:v>-8.25</c:v>
                </c:pt>
                <c:pt idx="539">
                  <c:v>-8.75</c:v>
                </c:pt>
                <c:pt idx="540">
                  <c:v>-10.3125</c:v>
                </c:pt>
                <c:pt idx="541">
                  <c:v>-11.458333333333334</c:v>
                </c:pt>
                <c:pt idx="542">
                  <c:v>-9.4791666666666661</c:v>
                </c:pt>
                <c:pt idx="543">
                  <c:v>-10.46875</c:v>
                </c:pt>
                <c:pt idx="544">
                  <c:v>-11.625</c:v>
                </c:pt>
                <c:pt idx="545">
                  <c:v>-10.9375</c:v>
                </c:pt>
                <c:pt idx="546">
                  <c:v>-10.78125</c:v>
                </c:pt>
                <c:pt idx="547">
                  <c:v>-12.125</c:v>
                </c:pt>
                <c:pt idx="548">
                  <c:v>-14.375</c:v>
                </c:pt>
                <c:pt idx="549">
                  <c:v>-14.375</c:v>
                </c:pt>
                <c:pt idx="550">
                  <c:v>-14.75</c:v>
                </c:pt>
                <c:pt idx="551">
                  <c:v>-18.375</c:v>
                </c:pt>
                <c:pt idx="552">
                  <c:v>-20.625</c:v>
                </c:pt>
                <c:pt idx="553">
                  <c:v>-19.6875</c:v>
                </c:pt>
                <c:pt idx="554">
                  <c:v>-19.5</c:v>
                </c:pt>
                <c:pt idx="555">
                  <c:v>-19.625</c:v>
                </c:pt>
                <c:pt idx="556">
                  <c:v>-19.0625</c:v>
                </c:pt>
                <c:pt idx="557">
                  <c:v>-21.875</c:v>
                </c:pt>
                <c:pt idx="558">
                  <c:v>-21.875</c:v>
                </c:pt>
                <c:pt idx="559">
                  <c:v>-19.375</c:v>
                </c:pt>
                <c:pt idx="560">
                  <c:v>-21.40625</c:v>
                </c:pt>
                <c:pt idx="561">
                  <c:v>-18.75</c:v>
                </c:pt>
                <c:pt idx="562">
                  <c:v>-16.875</c:v>
                </c:pt>
                <c:pt idx="563">
                  <c:v>-15.9375</c:v>
                </c:pt>
                <c:pt idx="564">
                  <c:v>-16.25</c:v>
                </c:pt>
                <c:pt idx="565">
                  <c:v>-17.8125</c:v>
                </c:pt>
                <c:pt idx="566">
                  <c:v>-18.125</c:v>
                </c:pt>
                <c:pt idx="567">
                  <c:v>-16.875</c:v>
                </c:pt>
                <c:pt idx="568">
                  <c:v>-16.875</c:v>
                </c:pt>
                <c:pt idx="569">
                  <c:v>-16.25</c:v>
                </c:pt>
                <c:pt idx="570">
                  <c:v>-16.875</c:v>
                </c:pt>
                <c:pt idx="571">
                  <c:v>-17.96875</c:v>
                </c:pt>
                <c:pt idx="572">
                  <c:v>-16.875</c:v>
                </c:pt>
                <c:pt idx="573">
                  <c:v>-17.5</c:v>
                </c:pt>
                <c:pt idx="574">
                  <c:v>-17.083333333333332</c:v>
                </c:pt>
                <c:pt idx="575">
                  <c:v>-17.5</c:v>
                </c:pt>
                <c:pt idx="576">
                  <c:v>-16.25</c:v>
                </c:pt>
                <c:pt idx="577">
                  <c:v>-16.25</c:v>
                </c:pt>
                <c:pt idx="578">
                  <c:v>-17.083333333333332</c:v>
                </c:pt>
                <c:pt idx="579">
                  <c:v>-18.75</c:v>
                </c:pt>
                <c:pt idx="580">
                  <c:v>-19.25</c:v>
                </c:pt>
                <c:pt idx="581">
                  <c:v>-19.583333333333332</c:v>
                </c:pt>
                <c:pt idx="582">
                  <c:v>-19.375</c:v>
                </c:pt>
                <c:pt idx="583">
                  <c:v>-20.625</c:v>
                </c:pt>
                <c:pt idx="584">
                  <c:v>-19.84375</c:v>
                </c:pt>
                <c:pt idx="585">
                  <c:v>-19.375</c:v>
                </c:pt>
                <c:pt idx="586">
                  <c:v>-20.208333333333332</c:v>
                </c:pt>
                <c:pt idx="587">
                  <c:v>-19.375</c:v>
                </c:pt>
                <c:pt idx="588">
                  <c:v>-20.208333333333332</c:v>
                </c:pt>
                <c:pt idx="589">
                  <c:v>-19.375</c:v>
                </c:pt>
                <c:pt idx="590">
                  <c:v>-20</c:v>
                </c:pt>
                <c:pt idx="591">
                  <c:v>-19.375</c:v>
                </c:pt>
                <c:pt idx="592">
                  <c:v>-16.25</c:v>
                </c:pt>
                <c:pt idx="593">
                  <c:v>-11.625</c:v>
                </c:pt>
                <c:pt idx="594">
                  <c:v>-14.166666666666666</c:v>
                </c:pt>
                <c:pt idx="595">
                  <c:v>-17.916666666666668</c:v>
                </c:pt>
                <c:pt idx="596">
                  <c:v>-17.5</c:v>
                </c:pt>
                <c:pt idx="597">
                  <c:v>-16.666666666666668</c:v>
                </c:pt>
                <c:pt idx="598">
                  <c:v>-17.125</c:v>
                </c:pt>
                <c:pt idx="599">
                  <c:v>-14.6875</c:v>
                </c:pt>
                <c:pt idx="600">
                  <c:v>-13.958333333333334</c:v>
                </c:pt>
                <c:pt idx="601">
                  <c:v>-14.375</c:v>
                </c:pt>
                <c:pt idx="602">
                  <c:v>-11.75</c:v>
                </c:pt>
                <c:pt idx="603">
                  <c:v>-12.375</c:v>
                </c:pt>
                <c:pt idx="604">
                  <c:v>-12.03125</c:v>
                </c:pt>
                <c:pt idx="605">
                  <c:v>-14.6875</c:v>
                </c:pt>
                <c:pt idx="606">
                  <c:v>-14.166666666666666</c:v>
                </c:pt>
                <c:pt idx="607">
                  <c:v>-15.208333333333334</c:v>
                </c:pt>
                <c:pt idx="608">
                  <c:v>-14.53125</c:v>
                </c:pt>
                <c:pt idx="609">
                  <c:v>-13.125</c:v>
                </c:pt>
                <c:pt idx="610">
                  <c:v>-13.75</c:v>
                </c:pt>
                <c:pt idx="611">
                  <c:v>-11.875</c:v>
                </c:pt>
                <c:pt idx="612">
                  <c:v>-13.4375</c:v>
                </c:pt>
                <c:pt idx="613">
                  <c:v>-12.604166666666666</c:v>
                </c:pt>
                <c:pt idx="614">
                  <c:v>-13.25</c:v>
                </c:pt>
                <c:pt idx="615">
                  <c:v>-12.03125</c:v>
                </c:pt>
                <c:pt idx="616">
                  <c:v>-11.125</c:v>
                </c:pt>
                <c:pt idx="617">
                  <c:v>-13.125</c:v>
                </c:pt>
                <c:pt idx="618">
                  <c:v>-14.5</c:v>
                </c:pt>
                <c:pt idx="619">
                  <c:v>-16.964285714285715</c:v>
                </c:pt>
                <c:pt idx="620">
                  <c:v>-15.520833333333334</c:v>
                </c:pt>
                <c:pt idx="621">
                  <c:v>-17.625</c:v>
                </c:pt>
                <c:pt idx="622">
                  <c:v>-15.625</c:v>
                </c:pt>
                <c:pt idx="623">
                  <c:v>-13.854166666666666</c:v>
                </c:pt>
                <c:pt idx="624">
                  <c:v>-11.25</c:v>
                </c:pt>
                <c:pt idx="625">
                  <c:v>-9.125</c:v>
                </c:pt>
                <c:pt idx="626">
                  <c:v>-7.1875</c:v>
                </c:pt>
                <c:pt idx="627">
                  <c:v>-8.4375</c:v>
                </c:pt>
                <c:pt idx="628">
                  <c:v>-9.53125</c:v>
                </c:pt>
                <c:pt idx="629">
                  <c:v>-9.4791666666666661</c:v>
                </c:pt>
                <c:pt idx="630">
                  <c:v>-7.916666666666667</c:v>
                </c:pt>
                <c:pt idx="631">
                  <c:v>-8.3333333333333339</c:v>
                </c:pt>
                <c:pt idx="632">
                  <c:v>-7.0535714285714288</c:v>
                </c:pt>
                <c:pt idx="633">
                  <c:v>-7.375</c:v>
                </c:pt>
                <c:pt idx="634">
                  <c:v>-8.125</c:v>
                </c:pt>
                <c:pt idx="635">
                  <c:v>-7.5</c:v>
                </c:pt>
                <c:pt idx="636">
                  <c:v>-7.1875</c:v>
                </c:pt>
                <c:pt idx="637">
                  <c:v>-8.3333333333333339</c:v>
                </c:pt>
                <c:pt idx="638">
                  <c:v>-9.6875</c:v>
                </c:pt>
                <c:pt idx="639">
                  <c:v>-9.0625</c:v>
                </c:pt>
                <c:pt idx="640">
                  <c:v>-8.4375</c:v>
                </c:pt>
                <c:pt idx="641">
                  <c:v>-10.625</c:v>
                </c:pt>
                <c:pt idx="642">
                  <c:v>-9.6875</c:v>
                </c:pt>
                <c:pt idx="643">
                  <c:v>-9.4444444444444446</c:v>
                </c:pt>
                <c:pt idx="644">
                  <c:v>-10.625</c:v>
                </c:pt>
                <c:pt idx="645">
                  <c:v>-10</c:v>
                </c:pt>
                <c:pt idx="646">
                  <c:v>-11.25</c:v>
                </c:pt>
                <c:pt idx="647">
                  <c:v>-11.875</c:v>
                </c:pt>
                <c:pt idx="648">
                  <c:v>-11.458333333333334</c:v>
                </c:pt>
                <c:pt idx="649">
                  <c:v>-11.875</c:v>
                </c:pt>
                <c:pt idx="650">
                  <c:v>-12.375</c:v>
                </c:pt>
                <c:pt idx="651">
                  <c:v>-12.708333333333334</c:v>
                </c:pt>
                <c:pt idx="652">
                  <c:v>-12.291666666666666</c:v>
                </c:pt>
                <c:pt idx="653">
                  <c:v>-12.678571428571429</c:v>
                </c:pt>
                <c:pt idx="654">
                  <c:v>-13.020833333333334</c:v>
                </c:pt>
                <c:pt idx="655">
                  <c:v>-14.5</c:v>
                </c:pt>
                <c:pt idx="656">
                  <c:v>-12.916666666666666</c:v>
                </c:pt>
                <c:pt idx="657">
                  <c:v>-15.833333333333334</c:v>
                </c:pt>
                <c:pt idx="658">
                  <c:v>-18.75</c:v>
                </c:pt>
                <c:pt idx="659">
                  <c:v>-20.208333333333332</c:v>
                </c:pt>
                <c:pt idx="660">
                  <c:v>-19.125</c:v>
                </c:pt>
                <c:pt idx="661">
                  <c:v>-19.0625</c:v>
                </c:pt>
                <c:pt idx="662">
                  <c:v>-20.375</c:v>
                </c:pt>
                <c:pt idx="663">
                  <c:v>-21.625</c:v>
                </c:pt>
                <c:pt idx="664">
                  <c:v>-21.041666666666668</c:v>
                </c:pt>
                <c:pt idx="665">
                  <c:v>-21.40625</c:v>
                </c:pt>
                <c:pt idx="666">
                  <c:v>-22.125</c:v>
                </c:pt>
                <c:pt idx="667">
                  <c:v>-18.75</c:v>
                </c:pt>
                <c:pt idx="668">
                  <c:v>-19.0625</c:v>
                </c:pt>
                <c:pt idx="669">
                  <c:v>-17.083333333333332</c:v>
                </c:pt>
                <c:pt idx="670">
                  <c:v>-20.3125</c:v>
                </c:pt>
                <c:pt idx="671">
                  <c:v>-19</c:v>
                </c:pt>
                <c:pt idx="672">
                  <c:v>-19.375</c:v>
                </c:pt>
                <c:pt idx="673">
                  <c:v>-18.75</c:v>
                </c:pt>
                <c:pt idx="674">
                  <c:v>-19.84375</c:v>
                </c:pt>
                <c:pt idx="675">
                  <c:v>-20</c:v>
                </c:pt>
                <c:pt idx="676">
                  <c:v>-20.681818181818183</c:v>
                </c:pt>
                <c:pt idx="677">
                  <c:v>-20.5</c:v>
                </c:pt>
                <c:pt idx="678">
                  <c:v>-20.208333333333332</c:v>
                </c:pt>
                <c:pt idx="679">
                  <c:v>-18.75</c:v>
                </c:pt>
                <c:pt idx="680">
                  <c:v>-19.375</c:v>
                </c:pt>
                <c:pt idx="681">
                  <c:v>-19.375</c:v>
                </c:pt>
                <c:pt idx="682">
                  <c:v>-19.375</c:v>
                </c:pt>
                <c:pt idx="683">
                  <c:v>-19.375</c:v>
                </c:pt>
                <c:pt idx="684">
                  <c:v>-19.375</c:v>
                </c:pt>
                <c:pt idx="685">
                  <c:v>-19.375</c:v>
                </c:pt>
                <c:pt idx="686">
                  <c:v>-19.375</c:v>
                </c:pt>
                <c:pt idx="687">
                  <c:v>-20</c:v>
                </c:pt>
                <c:pt idx="688">
                  <c:v>-19.375</c:v>
                </c:pt>
                <c:pt idx="689">
                  <c:v>-18.75</c:v>
                </c:pt>
                <c:pt idx="690">
                  <c:v>-19.375</c:v>
                </c:pt>
                <c:pt idx="691">
                  <c:v>-20</c:v>
                </c:pt>
                <c:pt idx="692">
                  <c:v>-20.178571428571427</c:v>
                </c:pt>
                <c:pt idx="693">
                  <c:v>-20.625</c:v>
                </c:pt>
                <c:pt idx="694">
                  <c:v>-20</c:v>
                </c:pt>
                <c:pt idx="695">
                  <c:v>-20.625</c:v>
                </c:pt>
                <c:pt idx="696">
                  <c:v>-21.25</c:v>
                </c:pt>
                <c:pt idx="697">
                  <c:v>-22.5</c:v>
                </c:pt>
                <c:pt idx="698">
                  <c:v>-22.291666666666668</c:v>
                </c:pt>
                <c:pt idx="699">
                  <c:v>-16.041666666666668</c:v>
                </c:pt>
                <c:pt idx="700">
                  <c:v>-15.5</c:v>
                </c:pt>
                <c:pt idx="701">
                  <c:v>-13.75</c:v>
                </c:pt>
                <c:pt idx="702">
                  <c:v>-21.666666666666668</c:v>
                </c:pt>
                <c:pt idx="703">
                  <c:v>-19.84375</c:v>
                </c:pt>
                <c:pt idx="704">
                  <c:v>-19.375</c:v>
                </c:pt>
                <c:pt idx="705">
                  <c:v>-19.25</c:v>
                </c:pt>
                <c:pt idx="706">
                  <c:v>-18.214285714285715</c:v>
                </c:pt>
                <c:pt idx="707">
                  <c:v>-16.25</c:v>
                </c:pt>
                <c:pt idx="708">
                  <c:v>-16.826923076923077</c:v>
                </c:pt>
                <c:pt idx="709">
                  <c:v>-14.791666666666666</c:v>
                </c:pt>
                <c:pt idx="710">
                  <c:v>-14.642857142857142</c:v>
                </c:pt>
                <c:pt idx="711">
                  <c:v>-14.722222222222221</c:v>
                </c:pt>
                <c:pt idx="712">
                  <c:v>-15.875</c:v>
                </c:pt>
                <c:pt idx="713">
                  <c:v>-17.5</c:v>
                </c:pt>
                <c:pt idx="714">
                  <c:v>-16.25</c:v>
                </c:pt>
                <c:pt idx="715">
                  <c:v>-19</c:v>
                </c:pt>
                <c:pt idx="716">
                  <c:v>-15</c:v>
                </c:pt>
                <c:pt idx="717">
                  <c:v>-20.729166666666668</c:v>
                </c:pt>
                <c:pt idx="718">
                  <c:v>-23.5</c:v>
                </c:pt>
                <c:pt idx="719">
                  <c:v>-20.625</c:v>
                </c:pt>
                <c:pt idx="720">
                  <c:v>-17.767857142857142</c:v>
                </c:pt>
                <c:pt idx="721">
                  <c:v>-20.625</c:v>
                </c:pt>
                <c:pt idx="722">
                  <c:v>-19.791666666666668</c:v>
                </c:pt>
                <c:pt idx="723">
                  <c:v>-17.5</c:v>
                </c:pt>
                <c:pt idx="724">
                  <c:v>-16</c:v>
                </c:pt>
                <c:pt idx="725">
                  <c:v>-32.395833333333336</c:v>
                </c:pt>
                <c:pt idx="726">
                  <c:v>-27.946428571428573</c:v>
                </c:pt>
                <c:pt idx="727">
                  <c:v>-21.666666666666668</c:v>
                </c:pt>
                <c:pt idx="728">
                  <c:v>-17.8125</c:v>
                </c:pt>
                <c:pt idx="729">
                  <c:v>-18.214285714285715</c:v>
                </c:pt>
                <c:pt idx="730">
                  <c:v>-16.25</c:v>
                </c:pt>
                <c:pt idx="731">
                  <c:v>-14.791666666666666</c:v>
                </c:pt>
                <c:pt idx="732">
                  <c:v>-13.125</c:v>
                </c:pt>
                <c:pt idx="733">
                  <c:v>-21.785714285714285</c:v>
                </c:pt>
                <c:pt idx="734">
                  <c:v>-22.083333333333332</c:v>
                </c:pt>
                <c:pt idx="735">
                  <c:v>-24.479166666666668</c:v>
                </c:pt>
                <c:pt idx="736">
                  <c:v>-17.98076923076923</c:v>
                </c:pt>
                <c:pt idx="737">
                  <c:v>-11.057692307692308</c:v>
                </c:pt>
                <c:pt idx="738">
                  <c:v>-13.5</c:v>
                </c:pt>
                <c:pt idx="739">
                  <c:v>-18.875</c:v>
                </c:pt>
                <c:pt idx="740">
                  <c:v>-20.714285714285715</c:v>
                </c:pt>
                <c:pt idx="741">
                  <c:v>-16.458333333333332</c:v>
                </c:pt>
                <c:pt idx="742">
                  <c:v>-9.2857142857142865</c:v>
                </c:pt>
                <c:pt idx="743">
                  <c:v>-15.25</c:v>
                </c:pt>
                <c:pt idx="744">
                  <c:v>-14.444444444444445</c:v>
                </c:pt>
                <c:pt idx="745">
                  <c:v>-13.125</c:v>
                </c:pt>
                <c:pt idx="746">
                  <c:v>-15.972222222222221</c:v>
                </c:pt>
                <c:pt idx="747">
                  <c:v>-14.51923076923077</c:v>
                </c:pt>
                <c:pt idx="748">
                  <c:v>-12.596153846153847</c:v>
                </c:pt>
                <c:pt idx="749">
                  <c:v>-14.5</c:v>
                </c:pt>
                <c:pt idx="750">
                  <c:v>-18.035714285714285</c:v>
                </c:pt>
                <c:pt idx="751">
                  <c:v>-20.416666666666668</c:v>
                </c:pt>
                <c:pt idx="752">
                  <c:v>-20.416666666666668</c:v>
                </c:pt>
                <c:pt idx="753">
                  <c:v>-17.708333333333332</c:v>
                </c:pt>
                <c:pt idx="754">
                  <c:v>-16.339285714285715</c:v>
                </c:pt>
                <c:pt idx="755">
                  <c:v>-16.25</c:v>
                </c:pt>
                <c:pt idx="756">
                  <c:v>-17</c:v>
                </c:pt>
                <c:pt idx="757">
                  <c:v>-15.625</c:v>
                </c:pt>
                <c:pt idx="758">
                  <c:v>-19.479166666666668</c:v>
                </c:pt>
                <c:pt idx="759">
                  <c:v>-19.5</c:v>
                </c:pt>
                <c:pt idx="760">
                  <c:v>-16.09375</c:v>
                </c:pt>
                <c:pt idx="761">
                  <c:v>-14.75</c:v>
                </c:pt>
                <c:pt idx="762">
                  <c:v>-15.729166666666666</c:v>
                </c:pt>
                <c:pt idx="763">
                  <c:v>-14.625</c:v>
                </c:pt>
                <c:pt idx="764">
                  <c:v>-19.166666666666668</c:v>
                </c:pt>
                <c:pt idx="765">
                  <c:v>-19.821428571428573</c:v>
                </c:pt>
                <c:pt idx="766">
                  <c:v>-19.027777777777779</c:v>
                </c:pt>
                <c:pt idx="767">
                  <c:v>-19.6875</c:v>
                </c:pt>
                <c:pt idx="768">
                  <c:v>-20</c:v>
                </c:pt>
                <c:pt idx="769">
                  <c:v>-19.791666666666668</c:v>
                </c:pt>
                <c:pt idx="770">
                  <c:v>-19.791666666666668</c:v>
                </c:pt>
                <c:pt idx="771">
                  <c:v>-18.125</c:v>
                </c:pt>
                <c:pt idx="772">
                  <c:v>-20.104166666666668</c:v>
                </c:pt>
                <c:pt idx="773">
                  <c:v>-18.75</c:v>
                </c:pt>
                <c:pt idx="774">
                  <c:v>-16.25</c:v>
                </c:pt>
                <c:pt idx="775">
                  <c:v>-14.5</c:v>
                </c:pt>
                <c:pt idx="776">
                  <c:v>-14.375</c:v>
                </c:pt>
                <c:pt idx="777">
                  <c:v>-13.125</c:v>
                </c:pt>
                <c:pt idx="778">
                  <c:v>-13.75</c:v>
                </c:pt>
                <c:pt idx="779">
                  <c:v>-14.583333333333334</c:v>
                </c:pt>
                <c:pt idx="780">
                  <c:v>-13.181818181818182</c:v>
                </c:pt>
                <c:pt idx="781">
                  <c:v>-15.625</c:v>
                </c:pt>
                <c:pt idx="782">
                  <c:v>-14.6875</c:v>
                </c:pt>
                <c:pt idx="783">
                  <c:v>-15</c:v>
                </c:pt>
                <c:pt idx="784">
                  <c:v>-13.75</c:v>
                </c:pt>
                <c:pt idx="785">
                  <c:v>-14.75</c:v>
                </c:pt>
                <c:pt idx="786">
                  <c:v>-14.5</c:v>
                </c:pt>
                <c:pt idx="787">
                  <c:v>-14.375</c:v>
                </c:pt>
                <c:pt idx="789">
                  <c:v>-13.75</c:v>
                </c:pt>
                <c:pt idx="790">
                  <c:v>-14.375</c:v>
                </c:pt>
                <c:pt idx="791">
                  <c:v>-13.75</c:v>
                </c:pt>
                <c:pt idx="792">
                  <c:v>-13.75</c:v>
                </c:pt>
                <c:pt idx="793">
                  <c:v>-14.166666666666666</c:v>
                </c:pt>
                <c:pt idx="794">
                  <c:v>-14.375</c:v>
                </c:pt>
                <c:pt idx="795">
                  <c:v>-14.75</c:v>
                </c:pt>
                <c:pt idx="796">
                  <c:v>-14.25</c:v>
                </c:pt>
                <c:pt idx="797">
                  <c:v>-14.583333333333334</c:v>
                </c:pt>
                <c:pt idx="798">
                  <c:v>-13.958333333333334</c:v>
                </c:pt>
                <c:pt idx="799">
                  <c:v>-13.125</c:v>
                </c:pt>
                <c:pt idx="800">
                  <c:v>-14.375</c:v>
                </c:pt>
              </c:numCache>
            </c:numRef>
          </c:yVal>
          <c:smooth val="1"/>
        </c:ser>
        <c:ser>
          <c:idx val="1"/>
          <c:order val="1"/>
          <c:tx>
            <c:strRef>
              <c:f>'Dataset 1'!$C$1</c:f>
              <c:strCache>
                <c:ptCount val="1"/>
                <c:pt idx="0">
                  <c:v>Huone 173, Paine-ero, kanaali</c:v>
                </c:pt>
              </c:strCache>
            </c:strRef>
          </c:tx>
          <c:spPr>
            <a:ln w="19050" cap="rnd">
              <a:solidFill>
                <a:srgbClr val="FF0000"/>
              </a:solidFill>
              <a:round/>
            </a:ln>
            <a:effectLst/>
          </c:spPr>
          <c:marker>
            <c:symbol val="none"/>
          </c:marker>
          <c:xVal>
            <c:numRef>
              <c:f>'Dataset 1'!$A$2:$A$802</c:f>
              <c:numCache>
                <c:formatCode>d\.m\.yy\ h:mm;@</c:formatCode>
                <c:ptCount val="801"/>
                <c:pt idx="0">
                  <c:v>41768.666666666664</c:v>
                </c:pt>
                <c:pt idx="1">
                  <c:v>41768.676042523148</c:v>
                </c:pt>
                <c:pt idx="2">
                  <c:v>41768.685418379631</c:v>
                </c:pt>
                <c:pt idx="3">
                  <c:v>41768.694794236108</c:v>
                </c:pt>
                <c:pt idx="4">
                  <c:v>41768.704170092591</c:v>
                </c:pt>
                <c:pt idx="5">
                  <c:v>41768.713545949075</c:v>
                </c:pt>
                <c:pt idx="6">
                  <c:v>41768.722921805558</c:v>
                </c:pt>
                <c:pt idx="7">
                  <c:v>41768.732297662034</c:v>
                </c:pt>
                <c:pt idx="8">
                  <c:v>41768.741673518518</c:v>
                </c:pt>
                <c:pt idx="9">
                  <c:v>41768.751049375001</c:v>
                </c:pt>
                <c:pt idx="10">
                  <c:v>41768.760425231485</c:v>
                </c:pt>
                <c:pt idx="11">
                  <c:v>41768.769801087961</c:v>
                </c:pt>
                <c:pt idx="12">
                  <c:v>41768.779176944445</c:v>
                </c:pt>
                <c:pt idx="13">
                  <c:v>41768.788552800928</c:v>
                </c:pt>
                <c:pt idx="14">
                  <c:v>41768.797928657405</c:v>
                </c:pt>
                <c:pt idx="15">
                  <c:v>41768.807304513888</c:v>
                </c:pt>
                <c:pt idx="16">
                  <c:v>41768.816680370372</c:v>
                </c:pt>
                <c:pt idx="17">
                  <c:v>41768.826056226855</c:v>
                </c:pt>
                <c:pt idx="18">
                  <c:v>41768.835432083331</c:v>
                </c:pt>
                <c:pt idx="19">
                  <c:v>41768.844807939815</c:v>
                </c:pt>
                <c:pt idx="20">
                  <c:v>41768.854183796298</c:v>
                </c:pt>
                <c:pt idx="21">
                  <c:v>41768.863559652775</c:v>
                </c:pt>
                <c:pt idx="22">
                  <c:v>41768.872935509258</c:v>
                </c:pt>
                <c:pt idx="23">
                  <c:v>41768.882311365742</c:v>
                </c:pt>
                <c:pt idx="24">
                  <c:v>41768.891687222225</c:v>
                </c:pt>
                <c:pt idx="25">
                  <c:v>41768.901063078702</c:v>
                </c:pt>
                <c:pt idx="26">
                  <c:v>41768.910438935185</c:v>
                </c:pt>
                <c:pt idx="27">
                  <c:v>41768.919814791669</c:v>
                </c:pt>
                <c:pt idx="28">
                  <c:v>41768.929190648145</c:v>
                </c:pt>
                <c:pt idx="29">
                  <c:v>41768.938566504628</c:v>
                </c:pt>
                <c:pt idx="30">
                  <c:v>41768.947942361112</c:v>
                </c:pt>
                <c:pt idx="31">
                  <c:v>41768.957318217595</c:v>
                </c:pt>
                <c:pt idx="32">
                  <c:v>41768.966694074072</c:v>
                </c:pt>
                <c:pt idx="33">
                  <c:v>41768.976069930555</c:v>
                </c:pt>
                <c:pt idx="34">
                  <c:v>41768.985445787039</c:v>
                </c:pt>
                <c:pt idx="35">
                  <c:v>41768.994821643515</c:v>
                </c:pt>
                <c:pt idx="36">
                  <c:v>41769.004197499999</c:v>
                </c:pt>
                <c:pt idx="37">
                  <c:v>41769.013573356482</c:v>
                </c:pt>
                <c:pt idx="38">
                  <c:v>41769.022949212966</c:v>
                </c:pt>
                <c:pt idx="39">
                  <c:v>41769.032325069442</c:v>
                </c:pt>
                <c:pt idx="40">
                  <c:v>41769.041700925925</c:v>
                </c:pt>
                <c:pt idx="41">
                  <c:v>41769.051076782409</c:v>
                </c:pt>
                <c:pt idx="42">
                  <c:v>41769.060452638892</c:v>
                </c:pt>
                <c:pt idx="43">
                  <c:v>41769.069828495369</c:v>
                </c:pt>
                <c:pt idx="44">
                  <c:v>41769.079204351852</c:v>
                </c:pt>
                <c:pt idx="45">
                  <c:v>41769.088580208336</c:v>
                </c:pt>
                <c:pt idx="46">
                  <c:v>41769.097956064812</c:v>
                </c:pt>
                <c:pt idx="47">
                  <c:v>41769.107331921296</c:v>
                </c:pt>
                <c:pt idx="48">
                  <c:v>41769.116707777779</c:v>
                </c:pt>
                <c:pt idx="49">
                  <c:v>41769.126083634263</c:v>
                </c:pt>
                <c:pt idx="50">
                  <c:v>41769.135459490739</c:v>
                </c:pt>
                <c:pt idx="51">
                  <c:v>41769.144835347222</c:v>
                </c:pt>
                <c:pt idx="52">
                  <c:v>41769.154211203706</c:v>
                </c:pt>
                <c:pt idx="53">
                  <c:v>41769.163587060182</c:v>
                </c:pt>
                <c:pt idx="54">
                  <c:v>41769.172962916666</c:v>
                </c:pt>
                <c:pt idx="55">
                  <c:v>41769.182338773149</c:v>
                </c:pt>
                <c:pt idx="56">
                  <c:v>41769.191714629633</c:v>
                </c:pt>
                <c:pt idx="57">
                  <c:v>41769.201090486109</c:v>
                </c:pt>
                <c:pt idx="58">
                  <c:v>41769.210466342593</c:v>
                </c:pt>
                <c:pt idx="59">
                  <c:v>41769.219842199076</c:v>
                </c:pt>
                <c:pt idx="60">
                  <c:v>41769.229218055552</c:v>
                </c:pt>
                <c:pt idx="61">
                  <c:v>41769.238593912036</c:v>
                </c:pt>
                <c:pt idx="62">
                  <c:v>41769.247969768519</c:v>
                </c:pt>
                <c:pt idx="63">
                  <c:v>41769.257345625003</c:v>
                </c:pt>
                <c:pt idx="64">
                  <c:v>41769.266721481479</c:v>
                </c:pt>
                <c:pt idx="65">
                  <c:v>41769.276097337963</c:v>
                </c:pt>
                <c:pt idx="66">
                  <c:v>41769.285473194446</c:v>
                </c:pt>
                <c:pt idx="67">
                  <c:v>41769.294849050922</c:v>
                </c:pt>
                <c:pt idx="68">
                  <c:v>41769.304224907406</c:v>
                </c:pt>
                <c:pt idx="69">
                  <c:v>41769.31360076389</c:v>
                </c:pt>
                <c:pt idx="70">
                  <c:v>41769.322976620373</c:v>
                </c:pt>
                <c:pt idx="71">
                  <c:v>41769.332352476849</c:v>
                </c:pt>
                <c:pt idx="72">
                  <c:v>41769.341728333333</c:v>
                </c:pt>
                <c:pt idx="73">
                  <c:v>41769.351104189816</c:v>
                </c:pt>
                <c:pt idx="74">
                  <c:v>41769.3604800463</c:v>
                </c:pt>
                <c:pt idx="75">
                  <c:v>41769.369855902776</c:v>
                </c:pt>
                <c:pt idx="76">
                  <c:v>41769.37923175926</c:v>
                </c:pt>
                <c:pt idx="77">
                  <c:v>41769.388607615743</c:v>
                </c:pt>
                <c:pt idx="78">
                  <c:v>41769.397983472219</c:v>
                </c:pt>
                <c:pt idx="79">
                  <c:v>41769.407359328703</c:v>
                </c:pt>
                <c:pt idx="80">
                  <c:v>41769.416735185187</c:v>
                </c:pt>
                <c:pt idx="81">
                  <c:v>41769.42611104167</c:v>
                </c:pt>
                <c:pt idx="82">
                  <c:v>41769.435486898146</c:v>
                </c:pt>
                <c:pt idx="83">
                  <c:v>41769.44486275463</c:v>
                </c:pt>
                <c:pt idx="84">
                  <c:v>41769.454238611113</c:v>
                </c:pt>
                <c:pt idx="85">
                  <c:v>41769.46361446759</c:v>
                </c:pt>
                <c:pt idx="86">
                  <c:v>41769.472990324073</c:v>
                </c:pt>
                <c:pt idx="87">
                  <c:v>41769.482366180557</c:v>
                </c:pt>
                <c:pt idx="88">
                  <c:v>41769.49174203704</c:v>
                </c:pt>
                <c:pt idx="89">
                  <c:v>41769.501117893516</c:v>
                </c:pt>
                <c:pt idx="90">
                  <c:v>41769.51049375</c:v>
                </c:pt>
                <c:pt idx="91">
                  <c:v>41769.519869606484</c:v>
                </c:pt>
                <c:pt idx="92">
                  <c:v>41769.52924546296</c:v>
                </c:pt>
                <c:pt idx="93">
                  <c:v>41769.538621319443</c:v>
                </c:pt>
                <c:pt idx="94">
                  <c:v>41769.547997175927</c:v>
                </c:pt>
                <c:pt idx="95">
                  <c:v>41769.55737303241</c:v>
                </c:pt>
                <c:pt idx="96">
                  <c:v>41769.566748888887</c:v>
                </c:pt>
                <c:pt idx="97">
                  <c:v>41769.57612474537</c:v>
                </c:pt>
                <c:pt idx="98">
                  <c:v>41769.585500601854</c:v>
                </c:pt>
                <c:pt idx="99">
                  <c:v>41769.59487645833</c:v>
                </c:pt>
                <c:pt idx="100">
                  <c:v>41769.604252314813</c:v>
                </c:pt>
                <c:pt idx="101">
                  <c:v>41769.613628171297</c:v>
                </c:pt>
                <c:pt idx="102">
                  <c:v>41769.623004027781</c:v>
                </c:pt>
                <c:pt idx="103">
                  <c:v>41769.632379884257</c:v>
                </c:pt>
                <c:pt idx="104">
                  <c:v>41769.64175574074</c:v>
                </c:pt>
                <c:pt idx="105">
                  <c:v>41769.651131597224</c:v>
                </c:pt>
                <c:pt idx="106">
                  <c:v>41769.6605074537</c:v>
                </c:pt>
                <c:pt idx="107">
                  <c:v>41769.669883310184</c:v>
                </c:pt>
                <c:pt idx="108">
                  <c:v>41769.679259166667</c:v>
                </c:pt>
                <c:pt idx="109">
                  <c:v>41769.688635023151</c:v>
                </c:pt>
                <c:pt idx="110">
                  <c:v>41769.698010879627</c:v>
                </c:pt>
                <c:pt idx="111">
                  <c:v>41769.70738673611</c:v>
                </c:pt>
                <c:pt idx="112">
                  <c:v>41769.716762592594</c:v>
                </c:pt>
                <c:pt idx="113">
                  <c:v>41769.726138449078</c:v>
                </c:pt>
                <c:pt idx="114">
                  <c:v>41769.735514305554</c:v>
                </c:pt>
                <c:pt idx="115">
                  <c:v>41769.744890162037</c:v>
                </c:pt>
                <c:pt idx="116">
                  <c:v>41769.754266018521</c:v>
                </c:pt>
                <c:pt idx="117">
                  <c:v>41769.763641874997</c:v>
                </c:pt>
                <c:pt idx="118">
                  <c:v>41769.773017731481</c:v>
                </c:pt>
                <c:pt idx="119">
                  <c:v>41769.782393587964</c:v>
                </c:pt>
                <c:pt idx="120">
                  <c:v>41769.791769444448</c:v>
                </c:pt>
                <c:pt idx="121">
                  <c:v>41769.801145300924</c:v>
                </c:pt>
                <c:pt idx="122">
                  <c:v>41769.810521157407</c:v>
                </c:pt>
                <c:pt idx="123">
                  <c:v>41769.819897013891</c:v>
                </c:pt>
                <c:pt idx="124">
                  <c:v>41769.829272870367</c:v>
                </c:pt>
                <c:pt idx="125">
                  <c:v>41769.838648726851</c:v>
                </c:pt>
                <c:pt idx="126">
                  <c:v>41769.848024583334</c:v>
                </c:pt>
                <c:pt idx="127">
                  <c:v>41769.857400439818</c:v>
                </c:pt>
                <c:pt idx="128">
                  <c:v>41769.866776296294</c:v>
                </c:pt>
                <c:pt idx="129">
                  <c:v>41769.876152152778</c:v>
                </c:pt>
                <c:pt idx="130">
                  <c:v>41769.885528009261</c:v>
                </c:pt>
                <c:pt idx="131">
                  <c:v>41769.894903865737</c:v>
                </c:pt>
                <c:pt idx="132">
                  <c:v>41769.904279722221</c:v>
                </c:pt>
                <c:pt idx="133">
                  <c:v>41769.913655578704</c:v>
                </c:pt>
                <c:pt idx="134">
                  <c:v>41769.923031435188</c:v>
                </c:pt>
                <c:pt idx="135">
                  <c:v>41769.932407291664</c:v>
                </c:pt>
                <c:pt idx="136">
                  <c:v>41769.941783148148</c:v>
                </c:pt>
                <c:pt idx="137">
                  <c:v>41769.951159004631</c:v>
                </c:pt>
                <c:pt idx="138">
                  <c:v>41769.960534861108</c:v>
                </c:pt>
                <c:pt idx="139">
                  <c:v>41769.969910717591</c:v>
                </c:pt>
                <c:pt idx="140">
                  <c:v>41769.979286574075</c:v>
                </c:pt>
                <c:pt idx="141">
                  <c:v>41769.988662430558</c:v>
                </c:pt>
                <c:pt idx="142">
                  <c:v>41769.998038287034</c:v>
                </c:pt>
                <c:pt idx="143">
                  <c:v>41770.007414143518</c:v>
                </c:pt>
                <c:pt idx="144">
                  <c:v>41770.016790000001</c:v>
                </c:pt>
                <c:pt idx="145">
                  <c:v>41770.026165856485</c:v>
                </c:pt>
                <c:pt idx="146">
                  <c:v>41770.035541712961</c:v>
                </c:pt>
                <c:pt idx="147">
                  <c:v>41770.044917569445</c:v>
                </c:pt>
                <c:pt idx="148">
                  <c:v>41770.054293425928</c:v>
                </c:pt>
                <c:pt idx="149">
                  <c:v>41770.063669282405</c:v>
                </c:pt>
                <c:pt idx="150">
                  <c:v>41770.073045138888</c:v>
                </c:pt>
                <c:pt idx="151">
                  <c:v>41770.082420995372</c:v>
                </c:pt>
                <c:pt idx="152">
                  <c:v>41770.091796851855</c:v>
                </c:pt>
                <c:pt idx="153">
                  <c:v>41770.101172708331</c:v>
                </c:pt>
                <c:pt idx="154">
                  <c:v>41770.110548564815</c:v>
                </c:pt>
                <c:pt idx="155">
                  <c:v>41770.119924421298</c:v>
                </c:pt>
                <c:pt idx="156">
                  <c:v>41770.129300277775</c:v>
                </c:pt>
                <c:pt idx="157">
                  <c:v>41770.138676134258</c:v>
                </c:pt>
                <c:pt idx="158">
                  <c:v>41770.148051990742</c:v>
                </c:pt>
                <c:pt idx="159">
                  <c:v>41770.157427847225</c:v>
                </c:pt>
                <c:pt idx="160">
                  <c:v>41770.166803703702</c:v>
                </c:pt>
                <c:pt idx="161">
                  <c:v>41770.176179560185</c:v>
                </c:pt>
                <c:pt idx="162">
                  <c:v>41770.185555416669</c:v>
                </c:pt>
                <c:pt idx="163">
                  <c:v>41770.194931273145</c:v>
                </c:pt>
                <c:pt idx="164">
                  <c:v>41770.204307129628</c:v>
                </c:pt>
                <c:pt idx="165">
                  <c:v>41770.213682986112</c:v>
                </c:pt>
                <c:pt idx="166">
                  <c:v>41770.223058842595</c:v>
                </c:pt>
                <c:pt idx="167">
                  <c:v>41770.232434699072</c:v>
                </c:pt>
                <c:pt idx="168">
                  <c:v>41770.241810555555</c:v>
                </c:pt>
                <c:pt idx="169">
                  <c:v>41770.251186412039</c:v>
                </c:pt>
                <c:pt idx="170">
                  <c:v>41770.260562268515</c:v>
                </c:pt>
                <c:pt idx="171">
                  <c:v>41770.269938124999</c:v>
                </c:pt>
                <c:pt idx="172">
                  <c:v>41770.279313981482</c:v>
                </c:pt>
                <c:pt idx="173">
                  <c:v>41770.288689837966</c:v>
                </c:pt>
                <c:pt idx="174">
                  <c:v>41770.298065694442</c:v>
                </c:pt>
                <c:pt idx="175">
                  <c:v>41770.307441550925</c:v>
                </c:pt>
                <c:pt idx="176">
                  <c:v>41770.316817407409</c:v>
                </c:pt>
                <c:pt idx="177">
                  <c:v>41770.326193263892</c:v>
                </c:pt>
                <c:pt idx="178">
                  <c:v>41770.335569120369</c:v>
                </c:pt>
                <c:pt idx="179">
                  <c:v>41770.344944976852</c:v>
                </c:pt>
                <c:pt idx="180">
                  <c:v>41770.354320833336</c:v>
                </c:pt>
                <c:pt idx="181">
                  <c:v>41770.363696689812</c:v>
                </c:pt>
                <c:pt idx="182">
                  <c:v>41770.373072546296</c:v>
                </c:pt>
                <c:pt idx="183">
                  <c:v>41770.382448402779</c:v>
                </c:pt>
                <c:pt idx="184">
                  <c:v>41770.391824259263</c:v>
                </c:pt>
                <c:pt idx="185">
                  <c:v>41770.401200115739</c:v>
                </c:pt>
                <c:pt idx="186">
                  <c:v>41770.410575972222</c:v>
                </c:pt>
                <c:pt idx="187">
                  <c:v>41770.419951828706</c:v>
                </c:pt>
                <c:pt idx="188">
                  <c:v>41770.429327685182</c:v>
                </c:pt>
                <c:pt idx="189">
                  <c:v>41770.438703541666</c:v>
                </c:pt>
                <c:pt idx="190">
                  <c:v>41770.448079398149</c:v>
                </c:pt>
                <c:pt idx="191">
                  <c:v>41770.457455254633</c:v>
                </c:pt>
                <c:pt idx="192">
                  <c:v>41770.466831111109</c:v>
                </c:pt>
                <c:pt idx="193">
                  <c:v>41770.476206967593</c:v>
                </c:pt>
                <c:pt idx="194">
                  <c:v>41770.485582824076</c:v>
                </c:pt>
                <c:pt idx="195">
                  <c:v>41770.494958680552</c:v>
                </c:pt>
                <c:pt idx="196">
                  <c:v>41770.504334537036</c:v>
                </c:pt>
                <c:pt idx="197">
                  <c:v>41770.513710393519</c:v>
                </c:pt>
                <c:pt idx="198">
                  <c:v>41770.523086250003</c:v>
                </c:pt>
                <c:pt idx="199">
                  <c:v>41770.532462106479</c:v>
                </c:pt>
                <c:pt idx="200">
                  <c:v>41770.541837962963</c:v>
                </c:pt>
                <c:pt idx="201">
                  <c:v>41770.551213819446</c:v>
                </c:pt>
                <c:pt idx="202">
                  <c:v>41770.560589675923</c:v>
                </c:pt>
                <c:pt idx="203">
                  <c:v>41770.569965532406</c:v>
                </c:pt>
                <c:pt idx="204">
                  <c:v>41770.57934138889</c:v>
                </c:pt>
                <c:pt idx="205">
                  <c:v>41770.588717245373</c:v>
                </c:pt>
                <c:pt idx="206">
                  <c:v>41770.598093101849</c:v>
                </c:pt>
                <c:pt idx="207">
                  <c:v>41770.607468958333</c:v>
                </c:pt>
                <c:pt idx="208">
                  <c:v>41770.616844814816</c:v>
                </c:pt>
                <c:pt idx="209">
                  <c:v>41770.626220671293</c:v>
                </c:pt>
                <c:pt idx="210">
                  <c:v>41770.635596527776</c:v>
                </c:pt>
                <c:pt idx="211">
                  <c:v>41770.64497238426</c:v>
                </c:pt>
                <c:pt idx="212">
                  <c:v>41770.654348240743</c:v>
                </c:pt>
                <c:pt idx="213">
                  <c:v>41770.66372409722</c:v>
                </c:pt>
                <c:pt idx="214">
                  <c:v>41770.673099953703</c:v>
                </c:pt>
                <c:pt idx="215">
                  <c:v>41770.682475810187</c:v>
                </c:pt>
                <c:pt idx="216">
                  <c:v>41770.69185166667</c:v>
                </c:pt>
                <c:pt idx="217">
                  <c:v>41770.701227523146</c:v>
                </c:pt>
                <c:pt idx="218">
                  <c:v>41770.71060337963</c:v>
                </c:pt>
                <c:pt idx="219">
                  <c:v>41770.719979236113</c:v>
                </c:pt>
                <c:pt idx="220">
                  <c:v>41770.72935509259</c:v>
                </c:pt>
                <c:pt idx="221">
                  <c:v>41770.738730949073</c:v>
                </c:pt>
                <c:pt idx="222">
                  <c:v>41770.748106805557</c:v>
                </c:pt>
                <c:pt idx="223">
                  <c:v>41770.75748266204</c:v>
                </c:pt>
                <c:pt idx="224">
                  <c:v>41770.766858518517</c:v>
                </c:pt>
                <c:pt idx="225">
                  <c:v>41770.776234375</c:v>
                </c:pt>
                <c:pt idx="226">
                  <c:v>41770.785610231484</c:v>
                </c:pt>
                <c:pt idx="227">
                  <c:v>41770.79498608796</c:v>
                </c:pt>
                <c:pt idx="228">
                  <c:v>41770.804361944443</c:v>
                </c:pt>
                <c:pt idx="229">
                  <c:v>41770.813737800927</c:v>
                </c:pt>
                <c:pt idx="230">
                  <c:v>41770.82311365741</c:v>
                </c:pt>
                <c:pt idx="231">
                  <c:v>41770.832489513887</c:v>
                </c:pt>
                <c:pt idx="232">
                  <c:v>41770.84186537037</c:v>
                </c:pt>
                <c:pt idx="233">
                  <c:v>41770.851241226854</c:v>
                </c:pt>
                <c:pt idx="234">
                  <c:v>41770.86061708333</c:v>
                </c:pt>
                <c:pt idx="235">
                  <c:v>41770.869992939814</c:v>
                </c:pt>
                <c:pt idx="236">
                  <c:v>41770.879368796297</c:v>
                </c:pt>
                <c:pt idx="237">
                  <c:v>41770.888744652781</c:v>
                </c:pt>
                <c:pt idx="238">
                  <c:v>41770.898120509257</c:v>
                </c:pt>
                <c:pt idx="239">
                  <c:v>41770.90749636574</c:v>
                </c:pt>
                <c:pt idx="240">
                  <c:v>41770.916872222224</c:v>
                </c:pt>
                <c:pt idx="241">
                  <c:v>41770.9262480787</c:v>
                </c:pt>
                <c:pt idx="242">
                  <c:v>41770.935623935184</c:v>
                </c:pt>
                <c:pt idx="243">
                  <c:v>41770.944999791667</c:v>
                </c:pt>
                <c:pt idx="244">
                  <c:v>41770.954375648151</c:v>
                </c:pt>
                <c:pt idx="245">
                  <c:v>41770.963751504627</c:v>
                </c:pt>
                <c:pt idx="246">
                  <c:v>41770.973127361111</c:v>
                </c:pt>
                <c:pt idx="247">
                  <c:v>41770.982503217594</c:v>
                </c:pt>
                <c:pt idx="248">
                  <c:v>41770.991879074078</c:v>
                </c:pt>
                <c:pt idx="249">
                  <c:v>41771.001254930554</c:v>
                </c:pt>
                <c:pt idx="250">
                  <c:v>41771.010630787037</c:v>
                </c:pt>
                <c:pt idx="251">
                  <c:v>41771.020006643521</c:v>
                </c:pt>
                <c:pt idx="252">
                  <c:v>41771.029382499997</c:v>
                </c:pt>
                <c:pt idx="253">
                  <c:v>41771.038758356481</c:v>
                </c:pt>
                <c:pt idx="254">
                  <c:v>41771.048134212964</c:v>
                </c:pt>
                <c:pt idx="255">
                  <c:v>41771.057510069448</c:v>
                </c:pt>
                <c:pt idx="256">
                  <c:v>41771.066885925924</c:v>
                </c:pt>
                <c:pt idx="257">
                  <c:v>41771.076261782408</c:v>
                </c:pt>
                <c:pt idx="258">
                  <c:v>41771.085637638891</c:v>
                </c:pt>
                <c:pt idx="259">
                  <c:v>41771.095013495367</c:v>
                </c:pt>
                <c:pt idx="260">
                  <c:v>41771.104389351851</c:v>
                </c:pt>
                <c:pt idx="261">
                  <c:v>41771.113765208334</c:v>
                </c:pt>
                <c:pt idx="262">
                  <c:v>41771.123141064818</c:v>
                </c:pt>
                <c:pt idx="263">
                  <c:v>41771.132516921294</c:v>
                </c:pt>
                <c:pt idx="264">
                  <c:v>41771.141892777778</c:v>
                </c:pt>
                <c:pt idx="265">
                  <c:v>41771.151268634261</c:v>
                </c:pt>
                <c:pt idx="266">
                  <c:v>41771.160644490737</c:v>
                </c:pt>
                <c:pt idx="267">
                  <c:v>41771.170020347221</c:v>
                </c:pt>
                <c:pt idx="268">
                  <c:v>41771.179396203705</c:v>
                </c:pt>
                <c:pt idx="269">
                  <c:v>41771.188772060188</c:v>
                </c:pt>
                <c:pt idx="270">
                  <c:v>41771.198147916664</c:v>
                </c:pt>
                <c:pt idx="271">
                  <c:v>41771.207523773148</c:v>
                </c:pt>
                <c:pt idx="272">
                  <c:v>41771.216899629631</c:v>
                </c:pt>
                <c:pt idx="273">
                  <c:v>41771.226275486108</c:v>
                </c:pt>
                <c:pt idx="274">
                  <c:v>41771.235651342591</c:v>
                </c:pt>
                <c:pt idx="275">
                  <c:v>41771.245027199075</c:v>
                </c:pt>
                <c:pt idx="276">
                  <c:v>41771.254403055558</c:v>
                </c:pt>
                <c:pt idx="277">
                  <c:v>41771.263778912034</c:v>
                </c:pt>
                <c:pt idx="278">
                  <c:v>41771.273154768518</c:v>
                </c:pt>
                <c:pt idx="279">
                  <c:v>41771.282530625002</c:v>
                </c:pt>
                <c:pt idx="280">
                  <c:v>41771.291906481485</c:v>
                </c:pt>
                <c:pt idx="281">
                  <c:v>41771.301282337961</c:v>
                </c:pt>
                <c:pt idx="282">
                  <c:v>41771.310658194445</c:v>
                </c:pt>
                <c:pt idx="283">
                  <c:v>41771.320034050928</c:v>
                </c:pt>
                <c:pt idx="284">
                  <c:v>41771.329409907405</c:v>
                </c:pt>
                <c:pt idx="285">
                  <c:v>41771.338785763888</c:v>
                </c:pt>
                <c:pt idx="286">
                  <c:v>41771.348161620372</c:v>
                </c:pt>
                <c:pt idx="287">
                  <c:v>41771.357537476855</c:v>
                </c:pt>
                <c:pt idx="288">
                  <c:v>41771.366913333331</c:v>
                </c:pt>
                <c:pt idx="289">
                  <c:v>41771.376289189815</c:v>
                </c:pt>
                <c:pt idx="290">
                  <c:v>41771.385665046299</c:v>
                </c:pt>
                <c:pt idx="291">
                  <c:v>41771.395040902775</c:v>
                </c:pt>
                <c:pt idx="292">
                  <c:v>41771.404416759258</c:v>
                </c:pt>
                <c:pt idx="293">
                  <c:v>41771.413792615742</c:v>
                </c:pt>
                <c:pt idx="294">
                  <c:v>41771.423168472225</c:v>
                </c:pt>
                <c:pt idx="295">
                  <c:v>41771.432544328702</c:v>
                </c:pt>
                <c:pt idx="296">
                  <c:v>41771.441920185185</c:v>
                </c:pt>
                <c:pt idx="297">
                  <c:v>41771.451296041669</c:v>
                </c:pt>
                <c:pt idx="298">
                  <c:v>41771.460671898145</c:v>
                </c:pt>
                <c:pt idx="299">
                  <c:v>41771.470047754628</c:v>
                </c:pt>
                <c:pt idx="300">
                  <c:v>41771.479423611112</c:v>
                </c:pt>
                <c:pt idx="301">
                  <c:v>41771.488799467596</c:v>
                </c:pt>
                <c:pt idx="302">
                  <c:v>41771.498175324072</c:v>
                </c:pt>
                <c:pt idx="303">
                  <c:v>41771.507551180555</c:v>
                </c:pt>
                <c:pt idx="304">
                  <c:v>41771.516927037039</c:v>
                </c:pt>
                <c:pt idx="305">
                  <c:v>41771.526302893515</c:v>
                </c:pt>
                <c:pt idx="306">
                  <c:v>41771.535678749999</c:v>
                </c:pt>
                <c:pt idx="307">
                  <c:v>41771.545054606482</c:v>
                </c:pt>
                <c:pt idx="308">
                  <c:v>41771.554430462966</c:v>
                </c:pt>
                <c:pt idx="309">
                  <c:v>41771.563806319442</c:v>
                </c:pt>
                <c:pt idx="310">
                  <c:v>41771.573182175925</c:v>
                </c:pt>
                <c:pt idx="311">
                  <c:v>41771.582558032409</c:v>
                </c:pt>
                <c:pt idx="312">
                  <c:v>41771.591933888893</c:v>
                </c:pt>
                <c:pt idx="313">
                  <c:v>41771.601309745369</c:v>
                </c:pt>
                <c:pt idx="314">
                  <c:v>41771.610685601852</c:v>
                </c:pt>
                <c:pt idx="315">
                  <c:v>41771.620061458336</c:v>
                </c:pt>
                <c:pt idx="316">
                  <c:v>41771.629437314812</c:v>
                </c:pt>
                <c:pt idx="317">
                  <c:v>41771.638813171296</c:v>
                </c:pt>
                <c:pt idx="318">
                  <c:v>41771.648189027779</c:v>
                </c:pt>
                <c:pt idx="319">
                  <c:v>41771.657564884263</c:v>
                </c:pt>
                <c:pt idx="320">
                  <c:v>41771.666940740739</c:v>
                </c:pt>
                <c:pt idx="321">
                  <c:v>41771.676316597222</c:v>
                </c:pt>
                <c:pt idx="322">
                  <c:v>41771.685692453706</c:v>
                </c:pt>
                <c:pt idx="323">
                  <c:v>41771.695068310182</c:v>
                </c:pt>
                <c:pt idx="324">
                  <c:v>41771.704444166666</c:v>
                </c:pt>
                <c:pt idx="325">
                  <c:v>41771.713820023149</c:v>
                </c:pt>
                <c:pt idx="326">
                  <c:v>41771.723195879633</c:v>
                </c:pt>
                <c:pt idx="327">
                  <c:v>41771.732571736109</c:v>
                </c:pt>
                <c:pt idx="328">
                  <c:v>41771.741947592593</c:v>
                </c:pt>
                <c:pt idx="329">
                  <c:v>41771.751323449076</c:v>
                </c:pt>
                <c:pt idx="330">
                  <c:v>41771.760699305552</c:v>
                </c:pt>
                <c:pt idx="331">
                  <c:v>41771.770075162036</c:v>
                </c:pt>
                <c:pt idx="332">
                  <c:v>41771.779451018519</c:v>
                </c:pt>
                <c:pt idx="333">
                  <c:v>41771.788826875003</c:v>
                </c:pt>
                <c:pt idx="334">
                  <c:v>41771.798202731479</c:v>
                </c:pt>
                <c:pt idx="335">
                  <c:v>41771.807578587963</c:v>
                </c:pt>
                <c:pt idx="336">
                  <c:v>41771.816954444446</c:v>
                </c:pt>
                <c:pt idx="337">
                  <c:v>41771.826330300923</c:v>
                </c:pt>
                <c:pt idx="338">
                  <c:v>41771.835706157406</c:v>
                </c:pt>
                <c:pt idx="339">
                  <c:v>41771.84508201389</c:v>
                </c:pt>
                <c:pt idx="340">
                  <c:v>41771.854457870373</c:v>
                </c:pt>
                <c:pt idx="341">
                  <c:v>41771.863833726849</c:v>
                </c:pt>
                <c:pt idx="342">
                  <c:v>41771.873209583333</c:v>
                </c:pt>
                <c:pt idx="343">
                  <c:v>41771.882585439816</c:v>
                </c:pt>
                <c:pt idx="344">
                  <c:v>41771.891961296293</c:v>
                </c:pt>
                <c:pt idx="345">
                  <c:v>41771.901337152776</c:v>
                </c:pt>
                <c:pt idx="346">
                  <c:v>41771.91071300926</c:v>
                </c:pt>
                <c:pt idx="347">
                  <c:v>41771.920088865743</c:v>
                </c:pt>
                <c:pt idx="348">
                  <c:v>41771.92946472222</c:v>
                </c:pt>
                <c:pt idx="349">
                  <c:v>41771.938840578703</c:v>
                </c:pt>
                <c:pt idx="350">
                  <c:v>41771.948216435187</c:v>
                </c:pt>
                <c:pt idx="351">
                  <c:v>41771.95759229167</c:v>
                </c:pt>
                <c:pt idx="352">
                  <c:v>41771.966968148146</c:v>
                </c:pt>
                <c:pt idx="353">
                  <c:v>41771.97634400463</c:v>
                </c:pt>
                <c:pt idx="354">
                  <c:v>41771.985719861113</c:v>
                </c:pt>
                <c:pt idx="355">
                  <c:v>41771.99509571759</c:v>
                </c:pt>
                <c:pt idx="356">
                  <c:v>41772.004471574073</c:v>
                </c:pt>
                <c:pt idx="357">
                  <c:v>41772.013847430557</c:v>
                </c:pt>
                <c:pt idx="358">
                  <c:v>41772.02322328704</c:v>
                </c:pt>
                <c:pt idx="359">
                  <c:v>41772.032599143517</c:v>
                </c:pt>
                <c:pt idx="360">
                  <c:v>41772.041975</c:v>
                </c:pt>
                <c:pt idx="361">
                  <c:v>41772.051350856484</c:v>
                </c:pt>
                <c:pt idx="362">
                  <c:v>41772.06072671296</c:v>
                </c:pt>
                <c:pt idx="363">
                  <c:v>41772.070102569443</c:v>
                </c:pt>
                <c:pt idx="364">
                  <c:v>41772.079478425927</c:v>
                </c:pt>
                <c:pt idx="365">
                  <c:v>41772.08885428241</c:v>
                </c:pt>
                <c:pt idx="366">
                  <c:v>41772.098230138887</c:v>
                </c:pt>
                <c:pt idx="367">
                  <c:v>41772.10760599537</c:v>
                </c:pt>
                <c:pt idx="368">
                  <c:v>41772.116981851854</c:v>
                </c:pt>
                <c:pt idx="369">
                  <c:v>41772.12635770833</c:v>
                </c:pt>
                <c:pt idx="370">
                  <c:v>41772.135733564814</c:v>
                </c:pt>
                <c:pt idx="371">
                  <c:v>41772.145109421297</c:v>
                </c:pt>
                <c:pt idx="372">
                  <c:v>41772.154485277781</c:v>
                </c:pt>
                <c:pt idx="373">
                  <c:v>41772.163861134257</c:v>
                </c:pt>
                <c:pt idx="374">
                  <c:v>41772.17323699074</c:v>
                </c:pt>
                <c:pt idx="375">
                  <c:v>41772.182612847224</c:v>
                </c:pt>
                <c:pt idx="376">
                  <c:v>41772.1919887037</c:v>
                </c:pt>
                <c:pt idx="377">
                  <c:v>41772.201364560184</c:v>
                </c:pt>
                <c:pt idx="378">
                  <c:v>41772.210740416667</c:v>
                </c:pt>
                <c:pt idx="379">
                  <c:v>41772.220116273151</c:v>
                </c:pt>
                <c:pt idx="380">
                  <c:v>41772.229492129627</c:v>
                </c:pt>
                <c:pt idx="381">
                  <c:v>41772.238867986111</c:v>
                </c:pt>
                <c:pt idx="382">
                  <c:v>41772.248243842594</c:v>
                </c:pt>
                <c:pt idx="383">
                  <c:v>41772.257619699078</c:v>
                </c:pt>
                <c:pt idx="384">
                  <c:v>41772.266995555554</c:v>
                </c:pt>
                <c:pt idx="385">
                  <c:v>41772.276371412037</c:v>
                </c:pt>
                <c:pt idx="386">
                  <c:v>41772.285747268521</c:v>
                </c:pt>
                <c:pt idx="387">
                  <c:v>41772.295123124997</c:v>
                </c:pt>
                <c:pt idx="388">
                  <c:v>41772.304498981481</c:v>
                </c:pt>
                <c:pt idx="389">
                  <c:v>41772.313874837964</c:v>
                </c:pt>
                <c:pt idx="390">
                  <c:v>41772.323250694448</c:v>
                </c:pt>
                <c:pt idx="391">
                  <c:v>41772.332626550924</c:v>
                </c:pt>
                <c:pt idx="392">
                  <c:v>41772.342002407408</c:v>
                </c:pt>
                <c:pt idx="393">
                  <c:v>41772.351378263891</c:v>
                </c:pt>
                <c:pt idx="394">
                  <c:v>41772.360754120367</c:v>
                </c:pt>
                <c:pt idx="395">
                  <c:v>41772.370129976851</c:v>
                </c:pt>
                <c:pt idx="396">
                  <c:v>41772.379505833334</c:v>
                </c:pt>
                <c:pt idx="397">
                  <c:v>41772.388881689818</c:v>
                </c:pt>
                <c:pt idx="398">
                  <c:v>41772.398257546294</c:v>
                </c:pt>
                <c:pt idx="399">
                  <c:v>41772.407633402778</c:v>
                </c:pt>
                <c:pt idx="400">
                  <c:v>41772.417009259261</c:v>
                </c:pt>
                <c:pt idx="401">
                  <c:v>41772.426385115738</c:v>
                </c:pt>
                <c:pt idx="402">
                  <c:v>41772.435760972221</c:v>
                </c:pt>
                <c:pt idx="403">
                  <c:v>41772.445136828705</c:v>
                </c:pt>
                <c:pt idx="404">
                  <c:v>41772.454512685188</c:v>
                </c:pt>
                <c:pt idx="405">
                  <c:v>41772.463888541664</c:v>
                </c:pt>
                <c:pt idx="406">
                  <c:v>41772.473264398148</c:v>
                </c:pt>
                <c:pt idx="407">
                  <c:v>41772.482640254631</c:v>
                </c:pt>
                <c:pt idx="408">
                  <c:v>41772.492016111108</c:v>
                </c:pt>
                <c:pt idx="409">
                  <c:v>41772.501391967591</c:v>
                </c:pt>
                <c:pt idx="410">
                  <c:v>41772.510767824075</c:v>
                </c:pt>
                <c:pt idx="411">
                  <c:v>41772.520143680558</c:v>
                </c:pt>
                <c:pt idx="412">
                  <c:v>41772.529519537035</c:v>
                </c:pt>
                <c:pt idx="413">
                  <c:v>41772.538895393518</c:v>
                </c:pt>
                <c:pt idx="414">
                  <c:v>41772.548271250002</c:v>
                </c:pt>
                <c:pt idx="415">
                  <c:v>41772.557647106485</c:v>
                </c:pt>
                <c:pt idx="416">
                  <c:v>41772.567022962961</c:v>
                </c:pt>
                <c:pt idx="417">
                  <c:v>41772.576398819445</c:v>
                </c:pt>
                <c:pt idx="418">
                  <c:v>41772.585774675928</c:v>
                </c:pt>
                <c:pt idx="419">
                  <c:v>41772.595150532405</c:v>
                </c:pt>
                <c:pt idx="420">
                  <c:v>41772.604526388888</c:v>
                </c:pt>
                <c:pt idx="421">
                  <c:v>41772.613902245372</c:v>
                </c:pt>
                <c:pt idx="422">
                  <c:v>41772.623278101855</c:v>
                </c:pt>
                <c:pt idx="423">
                  <c:v>41772.632653958332</c:v>
                </c:pt>
                <c:pt idx="424">
                  <c:v>41772.642029814815</c:v>
                </c:pt>
                <c:pt idx="425">
                  <c:v>41772.651405671299</c:v>
                </c:pt>
                <c:pt idx="426">
                  <c:v>41772.660781527775</c:v>
                </c:pt>
                <c:pt idx="427">
                  <c:v>41772.670157384258</c:v>
                </c:pt>
                <c:pt idx="428">
                  <c:v>41772.679533240742</c:v>
                </c:pt>
                <c:pt idx="429">
                  <c:v>41772.688909097225</c:v>
                </c:pt>
                <c:pt idx="430">
                  <c:v>41772.698284953702</c:v>
                </c:pt>
                <c:pt idx="431">
                  <c:v>41772.707660810185</c:v>
                </c:pt>
                <c:pt idx="432">
                  <c:v>41772.717036666669</c:v>
                </c:pt>
                <c:pt idx="433">
                  <c:v>41772.726412523145</c:v>
                </c:pt>
                <c:pt idx="434">
                  <c:v>41772.735788379629</c:v>
                </c:pt>
                <c:pt idx="435">
                  <c:v>41772.745164236112</c:v>
                </c:pt>
                <c:pt idx="436">
                  <c:v>41772.754540092596</c:v>
                </c:pt>
                <c:pt idx="437">
                  <c:v>41772.763915949072</c:v>
                </c:pt>
                <c:pt idx="438">
                  <c:v>41772.773291805555</c:v>
                </c:pt>
                <c:pt idx="439">
                  <c:v>41772.782667662039</c:v>
                </c:pt>
                <c:pt idx="440">
                  <c:v>41772.792043518515</c:v>
                </c:pt>
                <c:pt idx="441">
                  <c:v>41772.801419374999</c:v>
                </c:pt>
                <c:pt idx="442">
                  <c:v>41772.810795231482</c:v>
                </c:pt>
                <c:pt idx="443">
                  <c:v>41772.820171087966</c:v>
                </c:pt>
                <c:pt idx="444">
                  <c:v>41772.829546944442</c:v>
                </c:pt>
                <c:pt idx="445">
                  <c:v>41772.838922800926</c:v>
                </c:pt>
                <c:pt idx="446">
                  <c:v>41772.848298657409</c:v>
                </c:pt>
                <c:pt idx="447">
                  <c:v>41772.857674513885</c:v>
                </c:pt>
                <c:pt idx="448">
                  <c:v>41772.867050370369</c:v>
                </c:pt>
                <c:pt idx="449">
                  <c:v>41772.876426226852</c:v>
                </c:pt>
                <c:pt idx="450">
                  <c:v>41772.885802083336</c:v>
                </c:pt>
                <c:pt idx="451">
                  <c:v>41772.895177939812</c:v>
                </c:pt>
                <c:pt idx="452">
                  <c:v>41772.904553796296</c:v>
                </c:pt>
                <c:pt idx="453">
                  <c:v>41772.913929652779</c:v>
                </c:pt>
                <c:pt idx="454">
                  <c:v>41772.923305509263</c:v>
                </c:pt>
                <c:pt idx="455">
                  <c:v>41772.932681365739</c:v>
                </c:pt>
                <c:pt idx="456">
                  <c:v>41772.942057222223</c:v>
                </c:pt>
                <c:pt idx="457">
                  <c:v>41772.951433078706</c:v>
                </c:pt>
                <c:pt idx="458">
                  <c:v>41772.960808935182</c:v>
                </c:pt>
                <c:pt idx="459">
                  <c:v>41772.970184791666</c:v>
                </c:pt>
                <c:pt idx="460">
                  <c:v>41772.979560648149</c:v>
                </c:pt>
                <c:pt idx="461">
                  <c:v>41772.988936504633</c:v>
                </c:pt>
                <c:pt idx="462">
                  <c:v>41772.998312361109</c:v>
                </c:pt>
                <c:pt idx="463">
                  <c:v>41773.007688217593</c:v>
                </c:pt>
                <c:pt idx="464">
                  <c:v>41773.017064074076</c:v>
                </c:pt>
                <c:pt idx="465">
                  <c:v>41773.026439930552</c:v>
                </c:pt>
                <c:pt idx="466">
                  <c:v>41773.035815787036</c:v>
                </c:pt>
                <c:pt idx="467">
                  <c:v>41773.04519164352</c:v>
                </c:pt>
                <c:pt idx="468">
                  <c:v>41773.054567500003</c:v>
                </c:pt>
                <c:pt idx="469">
                  <c:v>41773.063943356479</c:v>
                </c:pt>
                <c:pt idx="470">
                  <c:v>41773.073319212963</c:v>
                </c:pt>
                <c:pt idx="471">
                  <c:v>41773.082695069446</c:v>
                </c:pt>
                <c:pt idx="472">
                  <c:v>41773.092070925923</c:v>
                </c:pt>
                <c:pt idx="473">
                  <c:v>41773.101446782406</c:v>
                </c:pt>
                <c:pt idx="474">
                  <c:v>41773.11082263889</c:v>
                </c:pt>
                <c:pt idx="475">
                  <c:v>41773.120198495373</c:v>
                </c:pt>
                <c:pt idx="476">
                  <c:v>41773.129574351849</c:v>
                </c:pt>
                <c:pt idx="477">
                  <c:v>41773.138950208333</c:v>
                </c:pt>
                <c:pt idx="478">
                  <c:v>41773.148326064817</c:v>
                </c:pt>
                <c:pt idx="479">
                  <c:v>41773.157701921293</c:v>
                </c:pt>
                <c:pt idx="480">
                  <c:v>41773.167077777776</c:v>
                </c:pt>
                <c:pt idx="481">
                  <c:v>41773.17645363426</c:v>
                </c:pt>
                <c:pt idx="482">
                  <c:v>41773.185829490743</c:v>
                </c:pt>
                <c:pt idx="483">
                  <c:v>41773.19520534722</c:v>
                </c:pt>
                <c:pt idx="484">
                  <c:v>41773.204581203703</c:v>
                </c:pt>
                <c:pt idx="485">
                  <c:v>41773.213957060187</c:v>
                </c:pt>
                <c:pt idx="486">
                  <c:v>41773.22333291667</c:v>
                </c:pt>
                <c:pt idx="487">
                  <c:v>41773.232708773146</c:v>
                </c:pt>
                <c:pt idx="488">
                  <c:v>41773.24208462963</c:v>
                </c:pt>
                <c:pt idx="489">
                  <c:v>41773.251460486114</c:v>
                </c:pt>
                <c:pt idx="490">
                  <c:v>41773.26083634259</c:v>
                </c:pt>
                <c:pt idx="491">
                  <c:v>41773.270212199073</c:v>
                </c:pt>
                <c:pt idx="492">
                  <c:v>41773.279588055557</c:v>
                </c:pt>
                <c:pt idx="493">
                  <c:v>41773.28896391204</c:v>
                </c:pt>
                <c:pt idx="494">
                  <c:v>41773.298339768517</c:v>
                </c:pt>
                <c:pt idx="495">
                  <c:v>41773.307715625</c:v>
                </c:pt>
                <c:pt idx="496">
                  <c:v>41773.317091481484</c:v>
                </c:pt>
                <c:pt idx="497">
                  <c:v>41773.32646733796</c:v>
                </c:pt>
                <c:pt idx="498">
                  <c:v>41773.335843194443</c:v>
                </c:pt>
                <c:pt idx="499">
                  <c:v>41773.345219050927</c:v>
                </c:pt>
                <c:pt idx="500">
                  <c:v>41773.354594907411</c:v>
                </c:pt>
                <c:pt idx="501">
                  <c:v>41773.363970763887</c:v>
                </c:pt>
                <c:pt idx="502">
                  <c:v>41773.37334662037</c:v>
                </c:pt>
                <c:pt idx="503">
                  <c:v>41773.382722476854</c:v>
                </c:pt>
                <c:pt idx="504">
                  <c:v>41773.39209833333</c:v>
                </c:pt>
                <c:pt idx="505">
                  <c:v>41773.401474189814</c:v>
                </c:pt>
                <c:pt idx="506">
                  <c:v>41773.410850046297</c:v>
                </c:pt>
                <c:pt idx="507">
                  <c:v>41773.420225902781</c:v>
                </c:pt>
                <c:pt idx="508">
                  <c:v>41773.429601759257</c:v>
                </c:pt>
                <c:pt idx="509">
                  <c:v>41773.43897761574</c:v>
                </c:pt>
                <c:pt idx="510">
                  <c:v>41773.448353472224</c:v>
                </c:pt>
                <c:pt idx="511">
                  <c:v>41773.4577293287</c:v>
                </c:pt>
                <c:pt idx="512">
                  <c:v>41773.467105185184</c:v>
                </c:pt>
                <c:pt idx="513">
                  <c:v>41773.476481041667</c:v>
                </c:pt>
                <c:pt idx="514">
                  <c:v>41773.485856898151</c:v>
                </c:pt>
                <c:pt idx="515">
                  <c:v>41773.495232754627</c:v>
                </c:pt>
                <c:pt idx="516">
                  <c:v>41773.504608611111</c:v>
                </c:pt>
                <c:pt idx="517">
                  <c:v>41773.513984467594</c:v>
                </c:pt>
                <c:pt idx="518">
                  <c:v>41773.523360324078</c:v>
                </c:pt>
                <c:pt idx="519">
                  <c:v>41773.532736180554</c:v>
                </c:pt>
                <c:pt idx="520">
                  <c:v>41773.542112037037</c:v>
                </c:pt>
                <c:pt idx="521">
                  <c:v>41773.551487893521</c:v>
                </c:pt>
                <c:pt idx="522">
                  <c:v>41773.560863749997</c:v>
                </c:pt>
                <c:pt idx="523">
                  <c:v>41773.570239606481</c:v>
                </c:pt>
                <c:pt idx="524">
                  <c:v>41773.579615462964</c:v>
                </c:pt>
                <c:pt idx="525">
                  <c:v>41773.588991319448</c:v>
                </c:pt>
                <c:pt idx="526">
                  <c:v>41773.598367175924</c:v>
                </c:pt>
                <c:pt idx="527">
                  <c:v>41773.607743032408</c:v>
                </c:pt>
                <c:pt idx="528">
                  <c:v>41773.617118888891</c:v>
                </c:pt>
                <c:pt idx="529">
                  <c:v>41773.626494745367</c:v>
                </c:pt>
                <c:pt idx="530">
                  <c:v>41773.635870601851</c:v>
                </c:pt>
                <c:pt idx="531">
                  <c:v>41773.645246458334</c:v>
                </c:pt>
                <c:pt idx="532">
                  <c:v>41773.654622314818</c:v>
                </c:pt>
                <c:pt idx="533">
                  <c:v>41773.663998171294</c:v>
                </c:pt>
                <c:pt idx="534">
                  <c:v>41773.673374027778</c:v>
                </c:pt>
                <c:pt idx="535">
                  <c:v>41773.682749884261</c:v>
                </c:pt>
                <c:pt idx="536">
                  <c:v>41773.692125740738</c:v>
                </c:pt>
                <c:pt idx="537">
                  <c:v>41773.701501597221</c:v>
                </c:pt>
                <c:pt idx="538">
                  <c:v>41773.710877453705</c:v>
                </c:pt>
                <c:pt idx="539">
                  <c:v>41773.720253310188</c:v>
                </c:pt>
                <c:pt idx="540">
                  <c:v>41773.729629166664</c:v>
                </c:pt>
                <c:pt idx="541">
                  <c:v>41773.739005023148</c:v>
                </c:pt>
                <c:pt idx="542">
                  <c:v>41773.748380879631</c:v>
                </c:pt>
                <c:pt idx="543">
                  <c:v>41773.757756736108</c:v>
                </c:pt>
                <c:pt idx="544">
                  <c:v>41773.767132592591</c:v>
                </c:pt>
                <c:pt idx="545">
                  <c:v>41773.776508449075</c:v>
                </c:pt>
                <c:pt idx="546">
                  <c:v>41773.785884305558</c:v>
                </c:pt>
                <c:pt idx="547">
                  <c:v>41773.795260162035</c:v>
                </c:pt>
                <c:pt idx="548">
                  <c:v>41773.804636018518</c:v>
                </c:pt>
                <c:pt idx="549">
                  <c:v>41773.814011875002</c:v>
                </c:pt>
                <c:pt idx="550">
                  <c:v>41773.823387731478</c:v>
                </c:pt>
                <c:pt idx="551">
                  <c:v>41773.832763587961</c:v>
                </c:pt>
                <c:pt idx="552">
                  <c:v>41773.842139444445</c:v>
                </c:pt>
                <c:pt idx="553">
                  <c:v>41773.851515300928</c:v>
                </c:pt>
                <c:pt idx="554">
                  <c:v>41773.860891157405</c:v>
                </c:pt>
                <c:pt idx="555">
                  <c:v>41773.870267013888</c:v>
                </c:pt>
                <c:pt idx="556">
                  <c:v>41773.879642870372</c:v>
                </c:pt>
                <c:pt idx="557">
                  <c:v>41773.889018726855</c:v>
                </c:pt>
                <c:pt idx="558">
                  <c:v>41773.898394583332</c:v>
                </c:pt>
                <c:pt idx="559">
                  <c:v>41773.907770439815</c:v>
                </c:pt>
                <c:pt idx="560">
                  <c:v>41773.917146296299</c:v>
                </c:pt>
                <c:pt idx="561">
                  <c:v>41773.926522152775</c:v>
                </c:pt>
                <c:pt idx="562">
                  <c:v>41773.935898009258</c:v>
                </c:pt>
                <c:pt idx="563">
                  <c:v>41773.945273865742</c:v>
                </c:pt>
                <c:pt idx="564">
                  <c:v>41773.954649722225</c:v>
                </c:pt>
                <c:pt idx="565">
                  <c:v>41773.964025578702</c:v>
                </c:pt>
                <c:pt idx="566">
                  <c:v>41773.973401435185</c:v>
                </c:pt>
                <c:pt idx="567">
                  <c:v>41773.982777291669</c:v>
                </c:pt>
                <c:pt idx="568">
                  <c:v>41773.992153148145</c:v>
                </c:pt>
                <c:pt idx="569">
                  <c:v>41774.001529004629</c:v>
                </c:pt>
                <c:pt idx="570">
                  <c:v>41774.010904861112</c:v>
                </c:pt>
                <c:pt idx="571">
                  <c:v>41774.020280717596</c:v>
                </c:pt>
                <c:pt idx="572">
                  <c:v>41774.029656574072</c:v>
                </c:pt>
                <c:pt idx="573">
                  <c:v>41774.039032430555</c:v>
                </c:pt>
                <c:pt idx="574">
                  <c:v>41774.048408287039</c:v>
                </c:pt>
                <c:pt idx="575">
                  <c:v>41774.057784143515</c:v>
                </c:pt>
                <c:pt idx="576">
                  <c:v>41774.067159999999</c:v>
                </c:pt>
                <c:pt idx="577">
                  <c:v>41774.076535856482</c:v>
                </c:pt>
                <c:pt idx="578">
                  <c:v>41774.085911712966</c:v>
                </c:pt>
                <c:pt idx="579">
                  <c:v>41774.095287569442</c:v>
                </c:pt>
                <c:pt idx="580">
                  <c:v>41774.104663425926</c:v>
                </c:pt>
                <c:pt idx="581">
                  <c:v>41774.114039282409</c:v>
                </c:pt>
                <c:pt idx="582">
                  <c:v>41774.123415138885</c:v>
                </c:pt>
                <c:pt idx="583">
                  <c:v>41774.132790995369</c:v>
                </c:pt>
                <c:pt idx="584">
                  <c:v>41774.142166851852</c:v>
                </c:pt>
                <c:pt idx="585">
                  <c:v>41774.151542708336</c:v>
                </c:pt>
                <c:pt idx="586">
                  <c:v>41774.160918564812</c:v>
                </c:pt>
                <c:pt idx="587">
                  <c:v>41774.170294421296</c:v>
                </c:pt>
                <c:pt idx="588">
                  <c:v>41774.179670277779</c:v>
                </c:pt>
                <c:pt idx="589">
                  <c:v>41774.189046134263</c:v>
                </c:pt>
                <c:pt idx="590">
                  <c:v>41774.198421990739</c:v>
                </c:pt>
                <c:pt idx="591">
                  <c:v>41774.207797847223</c:v>
                </c:pt>
                <c:pt idx="592">
                  <c:v>41774.217173703706</c:v>
                </c:pt>
                <c:pt idx="593">
                  <c:v>41774.226549560182</c:v>
                </c:pt>
                <c:pt idx="594">
                  <c:v>41774.235925416666</c:v>
                </c:pt>
                <c:pt idx="595">
                  <c:v>41774.245301273149</c:v>
                </c:pt>
                <c:pt idx="596">
                  <c:v>41774.254677129633</c:v>
                </c:pt>
                <c:pt idx="597">
                  <c:v>41774.264052986109</c:v>
                </c:pt>
                <c:pt idx="598">
                  <c:v>41774.273428842593</c:v>
                </c:pt>
                <c:pt idx="599">
                  <c:v>41774.282804699076</c:v>
                </c:pt>
                <c:pt idx="600">
                  <c:v>41774.292180555552</c:v>
                </c:pt>
                <c:pt idx="601">
                  <c:v>41774.301556412036</c:v>
                </c:pt>
                <c:pt idx="602">
                  <c:v>41774.31093226852</c:v>
                </c:pt>
                <c:pt idx="603">
                  <c:v>41774.320308125003</c:v>
                </c:pt>
                <c:pt idx="604">
                  <c:v>41774.329683981479</c:v>
                </c:pt>
                <c:pt idx="605">
                  <c:v>41774.339059837963</c:v>
                </c:pt>
                <c:pt idx="606">
                  <c:v>41774.348435694446</c:v>
                </c:pt>
                <c:pt idx="607">
                  <c:v>41774.357811550923</c:v>
                </c:pt>
                <c:pt idx="608">
                  <c:v>41774.367187407406</c:v>
                </c:pt>
                <c:pt idx="609">
                  <c:v>41774.37656326389</c:v>
                </c:pt>
                <c:pt idx="610">
                  <c:v>41774.385939120373</c:v>
                </c:pt>
                <c:pt idx="611">
                  <c:v>41774.395314976849</c:v>
                </c:pt>
                <c:pt idx="612">
                  <c:v>41774.404690833333</c:v>
                </c:pt>
                <c:pt idx="613">
                  <c:v>41774.414066689817</c:v>
                </c:pt>
                <c:pt idx="614">
                  <c:v>41774.423442546293</c:v>
                </c:pt>
                <c:pt idx="615">
                  <c:v>41774.432818402776</c:v>
                </c:pt>
                <c:pt idx="616">
                  <c:v>41774.44219425926</c:v>
                </c:pt>
                <c:pt idx="617">
                  <c:v>41774.451570115743</c:v>
                </c:pt>
                <c:pt idx="618">
                  <c:v>41774.46094597222</c:v>
                </c:pt>
                <c:pt idx="619">
                  <c:v>41774.470321828703</c:v>
                </c:pt>
                <c:pt idx="620">
                  <c:v>41774.479697685187</c:v>
                </c:pt>
                <c:pt idx="621">
                  <c:v>41774.48907354167</c:v>
                </c:pt>
                <c:pt idx="622">
                  <c:v>41774.498449398146</c:v>
                </c:pt>
                <c:pt idx="623">
                  <c:v>41774.50782525463</c:v>
                </c:pt>
                <c:pt idx="624">
                  <c:v>41774.517201111114</c:v>
                </c:pt>
                <c:pt idx="625">
                  <c:v>41774.52657696759</c:v>
                </c:pt>
                <c:pt idx="626">
                  <c:v>41774.535952824073</c:v>
                </c:pt>
                <c:pt idx="627">
                  <c:v>41774.545328680557</c:v>
                </c:pt>
                <c:pt idx="628">
                  <c:v>41774.55470453704</c:v>
                </c:pt>
                <c:pt idx="629">
                  <c:v>41774.564080393517</c:v>
                </c:pt>
                <c:pt idx="630">
                  <c:v>41774.57345625</c:v>
                </c:pt>
                <c:pt idx="631">
                  <c:v>41774.582832106484</c:v>
                </c:pt>
                <c:pt idx="632">
                  <c:v>41774.59220796296</c:v>
                </c:pt>
                <c:pt idx="633">
                  <c:v>41774.601583819443</c:v>
                </c:pt>
                <c:pt idx="634">
                  <c:v>41774.610959675927</c:v>
                </c:pt>
                <c:pt idx="635">
                  <c:v>41774.620335532411</c:v>
                </c:pt>
                <c:pt idx="636">
                  <c:v>41774.629711388887</c:v>
                </c:pt>
                <c:pt idx="637">
                  <c:v>41774.63908724537</c:v>
                </c:pt>
                <c:pt idx="638">
                  <c:v>41774.648463101854</c:v>
                </c:pt>
                <c:pt idx="639">
                  <c:v>41774.65783895833</c:v>
                </c:pt>
                <c:pt idx="640">
                  <c:v>41774.667214814814</c:v>
                </c:pt>
                <c:pt idx="641">
                  <c:v>41774.676590671297</c:v>
                </c:pt>
                <c:pt idx="642">
                  <c:v>41774.685966527781</c:v>
                </c:pt>
                <c:pt idx="643">
                  <c:v>41774.695342384257</c:v>
                </c:pt>
                <c:pt idx="644">
                  <c:v>41774.70471824074</c:v>
                </c:pt>
                <c:pt idx="645">
                  <c:v>41774.714094097224</c:v>
                </c:pt>
                <c:pt idx="646">
                  <c:v>41774.7234699537</c:v>
                </c:pt>
                <c:pt idx="647">
                  <c:v>41774.732845810184</c:v>
                </c:pt>
                <c:pt idx="648">
                  <c:v>41774.742221666667</c:v>
                </c:pt>
                <c:pt idx="649">
                  <c:v>41774.751597523151</c:v>
                </c:pt>
                <c:pt idx="650">
                  <c:v>41774.760973379627</c:v>
                </c:pt>
                <c:pt idx="651">
                  <c:v>41774.770349236111</c:v>
                </c:pt>
                <c:pt idx="652">
                  <c:v>41774.779725092594</c:v>
                </c:pt>
                <c:pt idx="653">
                  <c:v>41774.789100949078</c:v>
                </c:pt>
                <c:pt idx="654">
                  <c:v>41774.798476805554</c:v>
                </c:pt>
                <c:pt idx="655">
                  <c:v>41774.807852662037</c:v>
                </c:pt>
                <c:pt idx="656">
                  <c:v>41774.817228518521</c:v>
                </c:pt>
                <c:pt idx="657">
                  <c:v>41774.826604374997</c:v>
                </c:pt>
                <c:pt idx="658">
                  <c:v>41774.835980231481</c:v>
                </c:pt>
                <c:pt idx="659">
                  <c:v>41774.845356087964</c:v>
                </c:pt>
                <c:pt idx="660">
                  <c:v>41774.854731944448</c:v>
                </c:pt>
                <c:pt idx="661">
                  <c:v>41774.864107800924</c:v>
                </c:pt>
                <c:pt idx="662">
                  <c:v>41774.873483657408</c:v>
                </c:pt>
                <c:pt idx="663">
                  <c:v>41774.882859513891</c:v>
                </c:pt>
                <c:pt idx="664">
                  <c:v>41774.892235370367</c:v>
                </c:pt>
                <c:pt idx="665">
                  <c:v>41774.901611226851</c:v>
                </c:pt>
                <c:pt idx="666">
                  <c:v>41774.910987083334</c:v>
                </c:pt>
                <c:pt idx="667">
                  <c:v>41774.920362939818</c:v>
                </c:pt>
                <c:pt idx="668">
                  <c:v>41774.929738796294</c:v>
                </c:pt>
                <c:pt idx="669">
                  <c:v>41774.939114652778</c:v>
                </c:pt>
                <c:pt idx="670">
                  <c:v>41774.948490509261</c:v>
                </c:pt>
                <c:pt idx="671">
                  <c:v>41774.957866365738</c:v>
                </c:pt>
                <c:pt idx="672">
                  <c:v>41774.967242222221</c:v>
                </c:pt>
                <c:pt idx="673">
                  <c:v>41774.976618078705</c:v>
                </c:pt>
                <c:pt idx="674">
                  <c:v>41774.985993935188</c:v>
                </c:pt>
                <c:pt idx="675">
                  <c:v>41774.995369791664</c:v>
                </c:pt>
                <c:pt idx="676">
                  <c:v>41775.004745648148</c:v>
                </c:pt>
                <c:pt idx="677">
                  <c:v>41775.014121504631</c:v>
                </c:pt>
                <c:pt idx="678">
                  <c:v>41775.023497361108</c:v>
                </c:pt>
                <c:pt idx="679">
                  <c:v>41775.032873217591</c:v>
                </c:pt>
                <c:pt idx="680">
                  <c:v>41775.042249074075</c:v>
                </c:pt>
                <c:pt idx="681">
                  <c:v>41775.051624930558</c:v>
                </c:pt>
                <c:pt idx="682">
                  <c:v>41775.061000787035</c:v>
                </c:pt>
                <c:pt idx="683">
                  <c:v>41775.070376643518</c:v>
                </c:pt>
                <c:pt idx="684">
                  <c:v>41775.079752500002</c:v>
                </c:pt>
                <c:pt idx="685">
                  <c:v>41775.089128356478</c:v>
                </c:pt>
                <c:pt idx="686">
                  <c:v>41775.098504212961</c:v>
                </c:pt>
                <c:pt idx="687">
                  <c:v>41775.107880069445</c:v>
                </c:pt>
                <c:pt idx="688">
                  <c:v>41775.117255925928</c:v>
                </c:pt>
                <c:pt idx="689">
                  <c:v>41775.126631782405</c:v>
                </c:pt>
                <c:pt idx="690">
                  <c:v>41775.136007638888</c:v>
                </c:pt>
                <c:pt idx="691">
                  <c:v>41775.145383495372</c:v>
                </c:pt>
                <c:pt idx="692">
                  <c:v>41775.154759351855</c:v>
                </c:pt>
                <c:pt idx="693">
                  <c:v>41775.164135208332</c:v>
                </c:pt>
                <c:pt idx="694">
                  <c:v>41775.173511064815</c:v>
                </c:pt>
                <c:pt idx="695">
                  <c:v>41775.182886921299</c:v>
                </c:pt>
                <c:pt idx="696">
                  <c:v>41775.192262777775</c:v>
                </c:pt>
                <c:pt idx="697">
                  <c:v>41775.201638634258</c:v>
                </c:pt>
                <c:pt idx="698">
                  <c:v>41775.211014490742</c:v>
                </c:pt>
                <c:pt idx="699">
                  <c:v>41775.220390347225</c:v>
                </c:pt>
                <c:pt idx="700">
                  <c:v>41775.229766203702</c:v>
                </c:pt>
                <c:pt idx="701">
                  <c:v>41775.239142060185</c:v>
                </c:pt>
                <c:pt idx="702">
                  <c:v>41775.248517916669</c:v>
                </c:pt>
                <c:pt idx="703">
                  <c:v>41775.257893773145</c:v>
                </c:pt>
                <c:pt idx="704">
                  <c:v>41775.267269629629</c:v>
                </c:pt>
                <c:pt idx="705">
                  <c:v>41775.276645486112</c:v>
                </c:pt>
                <c:pt idx="706">
                  <c:v>41775.286021342596</c:v>
                </c:pt>
                <c:pt idx="707">
                  <c:v>41775.295397199072</c:v>
                </c:pt>
                <c:pt idx="708">
                  <c:v>41775.304773055555</c:v>
                </c:pt>
                <c:pt idx="709">
                  <c:v>41775.314148912039</c:v>
                </c:pt>
                <c:pt idx="710">
                  <c:v>41775.323524768515</c:v>
                </c:pt>
                <c:pt idx="711">
                  <c:v>41775.332900624999</c:v>
                </c:pt>
                <c:pt idx="712">
                  <c:v>41775.342276481482</c:v>
                </c:pt>
                <c:pt idx="713">
                  <c:v>41775.351652337966</c:v>
                </c:pt>
                <c:pt idx="714">
                  <c:v>41775.361028194442</c:v>
                </c:pt>
                <c:pt idx="715">
                  <c:v>41775.370404050926</c:v>
                </c:pt>
                <c:pt idx="716">
                  <c:v>41775.379779907409</c:v>
                </c:pt>
                <c:pt idx="717">
                  <c:v>41775.389155763885</c:v>
                </c:pt>
                <c:pt idx="718">
                  <c:v>41775.398531620369</c:v>
                </c:pt>
                <c:pt idx="719">
                  <c:v>41775.407907476852</c:v>
                </c:pt>
                <c:pt idx="720">
                  <c:v>41775.417283333336</c:v>
                </c:pt>
                <c:pt idx="721">
                  <c:v>41775.426659189812</c:v>
                </c:pt>
                <c:pt idx="722">
                  <c:v>41775.436035046296</c:v>
                </c:pt>
                <c:pt idx="723">
                  <c:v>41775.445410902779</c:v>
                </c:pt>
                <c:pt idx="724">
                  <c:v>41775.454786759263</c:v>
                </c:pt>
                <c:pt idx="725">
                  <c:v>41775.464162615739</c:v>
                </c:pt>
                <c:pt idx="726">
                  <c:v>41775.473538472223</c:v>
                </c:pt>
                <c:pt idx="727">
                  <c:v>41775.482914328706</c:v>
                </c:pt>
                <c:pt idx="728">
                  <c:v>41775.492290185182</c:v>
                </c:pt>
                <c:pt idx="729">
                  <c:v>41775.501666041666</c:v>
                </c:pt>
                <c:pt idx="730">
                  <c:v>41775.511041898149</c:v>
                </c:pt>
                <c:pt idx="731">
                  <c:v>41775.520417754633</c:v>
                </c:pt>
                <c:pt idx="732">
                  <c:v>41775.529793611109</c:v>
                </c:pt>
                <c:pt idx="733">
                  <c:v>41775.539169467593</c:v>
                </c:pt>
                <c:pt idx="734">
                  <c:v>41775.548545324076</c:v>
                </c:pt>
                <c:pt idx="735">
                  <c:v>41775.557921180553</c:v>
                </c:pt>
                <c:pt idx="736">
                  <c:v>41775.567297037036</c:v>
                </c:pt>
                <c:pt idx="737">
                  <c:v>41775.57667289352</c:v>
                </c:pt>
                <c:pt idx="738">
                  <c:v>41775.586048750003</c:v>
                </c:pt>
                <c:pt idx="739">
                  <c:v>41775.595424606479</c:v>
                </c:pt>
                <c:pt idx="740">
                  <c:v>41775.604800462963</c:v>
                </c:pt>
                <c:pt idx="741">
                  <c:v>41775.614176319446</c:v>
                </c:pt>
                <c:pt idx="742">
                  <c:v>41775.623552175923</c:v>
                </c:pt>
                <c:pt idx="743">
                  <c:v>41775.632928032406</c:v>
                </c:pt>
                <c:pt idx="744">
                  <c:v>41775.64230388889</c:v>
                </c:pt>
                <c:pt idx="745">
                  <c:v>41775.651679745373</c:v>
                </c:pt>
                <c:pt idx="746">
                  <c:v>41775.66105560185</c:v>
                </c:pt>
                <c:pt idx="747">
                  <c:v>41775.670431458333</c:v>
                </c:pt>
                <c:pt idx="748">
                  <c:v>41775.679807314817</c:v>
                </c:pt>
                <c:pt idx="749">
                  <c:v>41775.689183171293</c:v>
                </c:pt>
                <c:pt idx="750">
                  <c:v>41775.698559027776</c:v>
                </c:pt>
                <c:pt idx="751">
                  <c:v>41775.70793488426</c:v>
                </c:pt>
                <c:pt idx="752">
                  <c:v>41775.717310740743</c:v>
                </c:pt>
                <c:pt idx="753">
                  <c:v>41775.72668659722</c:v>
                </c:pt>
                <c:pt idx="754">
                  <c:v>41775.736062453703</c:v>
                </c:pt>
                <c:pt idx="755">
                  <c:v>41775.745438310187</c:v>
                </c:pt>
                <c:pt idx="756">
                  <c:v>41775.75481416667</c:v>
                </c:pt>
                <c:pt idx="757">
                  <c:v>41775.764190023147</c:v>
                </c:pt>
                <c:pt idx="758">
                  <c:v>41775.77356587963</c:v>
                </c:pt>
                <c:pt idx="759">
                  <c:v>41775.782941736114</c:v>
                </c:pt>
                <c:pt idx="760">
                  <c:v>41775.79231759259</c:v>
                </c:pt>
                <c:pt idx="761">
                  <c:v>41775.801693449073</c:v>
                </c:pt>
                <c:pt idx="762">
                  <c:v>41775.811069305557</c:v>
                </c:pt>
                <c:pt idx="763">
                  <c:v>41775.82044516204</c:v>
                </c:pt>
                <c:pt idx="764">
                  <c:v>41775.829821018517</c:v>
                </c:pt>
                <c:pt idx="765">
                  <c:v>41775.839196875</c:v>
                </c:pt>
                <c:pt idx="766">
                  <c:v>41775.848572731484</c:v>
                </c:pt>
                <c:pt idx="767">
                  <c:v>41775.85794858796</c:v>
                </c:pt>
                <c:pt idx="768">
                  <c:v>41775.867324444444</c:v>
                </c:pt>
                <c:pt idx="769">
                  <c:v>41775.876700300927</c:v>
                </c:pt>
                <c:pt idx="770">
                  <c:v>41775.886076157411</c:v>
                </c:pt>
                <c:pt idx="771">
                  <c:v>41775.895452013887</c:v>
                </c:pt>
                <c:pt idx="772">
                  <c:v>41775.90482787037</c:v>
                </c:pt>
                <c:pt idx="773">
                  <c:v>41775.914203726854</c:v>
                </c:pt>
                <c:pt idx="774">
                  <c:v>41775.92357958333</c:v>
                </c:pt>
                <c:pt idx="775">
                  <c:v>41775.932955439814</c:v>
                </c:pt>
                <c:pt idx="776">
                  <c:v>41775.942331296297</c:v>
                </c:pt>
                <c:pt idx="777">
                  <c:v>41775.951707152781</c:v>
                </c:pt>
                <c:pt idx="778">
                  <c:v>41775.961083009257</c:v>
                </c:pt>
                <c:pt idx="779">
                  <c:v>41775.970458865741</c:v>
                </c:pt>
                <c:pt idx="780">
                  <c:v>41775.979834722224</c:v>
                </c:pt>
                <c:pt idx="781">
                  <c:v>41775.9892105787</c:v>
                </c:pt>
                <c:pt idx="782">
                  <c:v>41775.998586435184</c:v>
                </c:pt>
                <c:pt idx="783">
                  <c:v>41776.007962291667</c:v>
                </c:pt>
                <c:pt idx="784">
                  <c:v>41776.017338148151</c:v>
                </c:pt>
                <c:pt idx="785">
                  <c:v>41776.026714004627</c:v>
                </c:pt>
                <c:pt idx="786">
                  <c:v>41776.036089861111</c:v>
                </c:pt>
                <c:pt idx="787">
                  <c:v>41776.045465717594</c:v>
                </c:pt>
                <c:pt idx="788">
                  <c:v>41776.05484157407</c:v>
                </c:pt>
                <c:pt idx="789">
                  <c:v>41776.064217430554</c:v>
                </c:pt>
                <c:pt idx="790">
                  <c:v>41776.073593287038</c:v>
                </c:pt>
                <c:pt idx="791">
                  <c:v>41776.082969143521</c:v>
                </c:pt>
                <c:pt idx="792">
                  <c:v>41776.092344999997</c:v>
                </c:pt>
                <c:pt idx="793">
                  <c:v>41776.101720856481</c:v>
                </c:pt>
                <c:pt idx="794">
                  <c:v>41776.111096712964</c:v>
                </c:pt>
                <c:pt idx="795">
                  <c:v>41776.120472569448</c:v>
                </c:pt>
                <c:pt idx="796">
                  <c:v>41776.129848425924</c:v>
                </c:pt>
                <c:pt idx="797">
                  <c:v>41776.139224282408</c:v>
                </c:pt>
                <c:pt idx="798">
                  <c:v>41776.148600138891</c:v>
                </c:pt>
                <c:pt idx="799">
                  <c:v>41776.157975995367</c:v>
                </c:pt>
                <c:pt idx="800">
                  <c:v>41776.167351851851</c:v>
                </c:pt>
              </c:numCache>
            </c:numRef>
          </c:xVal>
          <c:yVal>
            <c:numRef>
              <c:f>'Dataset 1'!$C$2:$C$802</c:f>
              <c:numCache>
                <c:formatCode>0</c:formatCode>
                <c:ptCount val="801"/>
                <c:pt idx="0">
                  <c:v>-2.5</c:v>
                </c:pt>
                <c:pt idx="1">
                  <c:v>-6.458333333333333</c:v>
                </c:pt>
                <c:pt idx="2">
                  <c:v>-7.291666666666667</c:v>
                </c:pt>
                <c:pt idx="3">
                  <c:v>-7.1428571428571432</c:v>
                </c:pt>
                <c:pt idx="4">
                  <c:v>-6.25</c:v>
                </c:pt>
                <c:pt idx="5">
                  <c:v>-4.8214285714285712</c:v>
                </c:pt>
                <c:pt idx="6">
                  <c:v>-4.0625</c:v>
                </c:pt>
                <c:pt idx="7">
                  <c:v>-4.375</c:v>
                </c:pt>
                <c:pt idx="8">
                  <c:v>-3.9583333333333335</c:v>
                </c:pt>
                <c:pt idx="9">
                  <c:v>-5.416666666666667</c:v>
                </c:pt>
                <c:pt idx="10">
                  <c:v>-4.84375</c:v>
                </c:pt>
                <c:pt idx="11">
                  <c:v>-4.479166666666667</c:v>
                </c:pt>
                <c:pt idx="12">
                  <c:v>-4.7222222222222223</c:v>
                </c:pt>
                <c:pt idx="13">
                  <c:v>-4.8863636363636367</c:v>
                </c:pt>
                <c:pt idx="14">
                  <c:v>-3.90625</c:v>
                </c:pt>
                <c:pt idx="15">
                  <c:v>-5.625</c:v>
                </c:pt>
                <c:pt idx="16">
                  <c:v>-7.96875</c:v>
                </c:pt>
                <c:pt idx="17">
                  <c:v>-8.5</c:v>
                </c:pt>
                <c:pt idx="18">
                  <c:v>-8.9583333333333339</c:v>
                </c:pt>
                <c:pt idx="19">
                  <c:v>-9.6428571428571423</c:v>
                </c:pt>
                <c:pt idx="20">
                  <c:v>-10.625</c:v>
                </c:pt>
                <c:pt idx="21">
                  <c:v>-11.805555555555555</c:v>
                </c:pt>
                <c:pt idx="22">
                  <c:v>-11.388888888888889</c:v>
                </c:pt>
                <c:pt idx="23">
                  <c:v>-11.458333333333334</c:v>
                </c:pt>
                <c:pt idx="24">
                  <c:v>-11.666666666666666</c:v>
                </c:pt>
                <c:pt idx="25">
                  <c:v>-7.8125</c:v>
                </c:pt>
                <c:pt idx="26">
                  <c:v>-6.5</c:v>
                </c:pt>
                <c:pt idx="27">
                  <c:v>-9.75</c:v>
                </c:pt>
                <c:pt idx="28">
                  <c:v>-8.75</c:v>
                </c:pt>
                <c:pt idx="29">
                  <c:v>-9.5833333333333339</c:v>
                </c:pt>
                <c:pt idx="30">
                  <c:v>-8.75</c:v>
                </c:pt>
                <c:pt idx="31">
                  <c:v>-5.46875</c:v>
                </c:pt>
                <c:pt idx="32">
                  <c:v>-7.65625</c:v>
                </c:pt>
                <c:pt idx="33">
                  <c:v>-6.7857142857142856</c:v>
                </c:pt>
                <c:pt idx="34">
                  <c:v>-5.125</c:v>
                </c:pt>
                <c:pt idx="35">
                  <c:v>-6.5</c:v>
                </c:pt>
                <c:pt idx="36">
                  <c:v>-6.5</c:v>
                </c:pt>
                <c:pt idx="37">
                  <c:v>-5.625</c:v>
                </c:pt>
                <c:pt idx="38">
                  <c:v>-5.625</c:v>
                </c:pt>
                <c:pt idx="39">
                  <c:v>-4.375</c:v>
                </c:pt>
                <c:pt idx="40">
                  <c:v>-5.5</c:v>
                </c:pt>
                <c:pt idx="41">
                  <c:v>-5.3125</c:v>
                </c:pt>
                <c:pt idx="42">
                  <c:v>-5.625</c:v>
                </c:pt>
                <c:pt idx="43">
                  <c:v>-5.625</c:v>
                </c:pt>
                <c:pt idx="44">
                  <c:v>-6.5625</c:v>
                </c:pt>
                <c:pt idx="45">
                  <c:v>-8.125</c:v>
                </c:pt>
                <c:pt idx="46">
                  <c:v>-6.875</c:v>
                </c:pt>
                <c:pt idx="47">
                  <c:v>-6.666666666666667</c:v>
                </c:pt>
                <c:pt idx="48">
                  <c:v>-4.875</c:v>
                </c:pt>
                <c:pt idx="49">
                  <c:v>-6.375</c:v>
                </c:pt>
                <c:pt idx="50">
                  <c:v>-7.083333333333333</c:v>
                </c:pt>
                <c:pt idx="51">
                  <c:v>-11.354166666666666</c:v>
                </c:pt>
                <c:pt idx="52">
                  <c:v>-11.875</c:v>
                </c:pt>
                <c:pt idx="53">
                  <c:v>-10.625</c:v>
                </c:pt>
                <c:pt idx="54">
                  <c:v>-11.875</c:v>
                </c:pt>
                <c:pt idx="55">
                  <c:v>-6.25</c:v>
                </c:pt>
                <c:pt idx="56">
                  <c:v>-5</c:v>
                </c:pt>
                <c:pt idx="57">
                  <c:v>-5.75</c:v>
                </c:pt>
                <c:pt idx="58">
                  <c:v>-5.625</c:v>
                </c:pt>
                <c:pt idx="59">
                  <c:v>-4</c:v>
                </c:pt>
                <c:pt idx="60">
                  <c:v>-5.9375</c:v>
                </c:pt>
                <c:pt idx="61">
                  <c:v>-5.208333333333333</c:v>
                </c:pt>
                <c:pt idx="62">
                  <c:v>-4.375</c:v>
                </c:pt>
                <c:pt idx="63">
                  <c:v>-4.375</c:v>
                </c:pt>
                <c:pt idx="64">
                  <c:v>-8.125</c:v>
                </c:pt>
                <c:pt idx="65">
                  <c:v>-7.25</c:v>
                </c:pt>
                <c:pt idx="66">
                  <c:v>-4.791666666666667</c:v>
                </c:pt>
                <c:pt idx="67">
                  <c:v>-3.875</c:v>
                </c:pt>
                <c:pt idx="68">
                  <c:v>-3.125</c:v>
                </c:pt>
                <c:pt idx="69">
                  <c:v>-3.5416666666666665</c:v>
                </c:pt>
                <c:pt idx="70">
                  <c:v>-6.25</c:v>
                </c:pt>
                <c:pt idx="71">
                  <c:v>-6.5</c:v>
                </c:pt>
                <c:pt idx="72">
                  <c:v>-7.708333333333333</c:v>
                </c:pt>
                <c:pt idx="73">
                  <c:v>-7.5</c:v>
                </c:pt>
                <c:pt idx="74">
                  <c:v>-4.6875</c:v>
                </c:pt>
                <c:pt idx="75">
                  <c:v>-4.5</c:v>
                </c:pt>
                <c:pt idx="76">
                  <c:v>-3.9285714285714284</c:v>
                </c:pt>
                <c:pt idx="77">
                  <c:v>-6.25</c:v>
                </c:pt>
                <c:pt idx="78">
                  <c:v>-7.5</c:v>
                </c:pt>
                <c:pt idx="79">
                  <c:v>-7</c:v>
                </c:pt>
                <c:pt idx="80">
                  <c:v>-5.9821428571428568</c:v>
                </c:pt>
                <c:pt idx="81">
                  <c:v>-4.21875</c:v>
                </c:pt>
                <c:pt idx="82">
                  <c:v>-7.291666666666667</c:v>
                </c:pt>
                <c:pt idx="83">
                  <c:v>-7.1875</c:v>
                </c:pt>
                <c:pt idx="84">
                  <c:v>-7.375</c:v>
                </c:pt>
                <c:pt idx="85">
                  <c:v>-7</c:v>
                </c:pt>
                <c:pt idx="86">
                  <c:v>-5.625</c:v>
                </c:pt>
                <c:pt idx="87">
                  <c:v>-9.0625</c:v>
                </c:pt>
                <c:pt idx="88">
                  <c:v>-8.5</c:v>
                </c:pt>
                <c:pt idx="89">
                  <c:v>-7</c:v>
                </c:pt>
                <c:pt idx="90">
                  <c:v>-6.71875</c:v>
                </c:pt>
                <c:pt idx="91">
                  <c:v>-6.5625</c:v>
                </c:pt>
                <c:pt idx="92">
                  <c:v>-5.625</c:v>
                </c:pt>
                <c:pt idx="93">
                  <c:v>-6.75</c:v>
                </c:pt>
                <c:pt idx="94">
                  <c:v>-5</c:v>
                </c:pt>
                <c:pt idx="95">
                  <c:v>-5.5357142857142856</c:v>
                </c:pt>
                <c:pt idx="96">
                  <c:v>-4.375</c:v>
                </c:pt>
                <c:pt idx="97">
                  <c:v>-4.5454545454545459</c:v>
                </c:pt>
                <c:pt idx="98">
                  <c:v>-3.3333333333333335</c:v>
                </c:pt>
                <c:pt idx="99">
                  <c:v>-6.458333333333333</c:v>
                </c:pt>
                <c:pt idx="100">
                  <c:v>-5.75</c:v>
                </c:pt>
                <c:pt idx="101">
                  <c:v>-4.166666666666667</c:v>
                </c:pt>
                <c:pt idx="102">
                  <c:v>-5</c:v>
                </c:pt>
                <c:pt idx="103">
                  <c:v>-2.8125</c:v>
                </c:pt>
                <c:pt idx="104">
                  <c:v>-3</c:v>
                </c:pt>
                <c:pt idx="105">
                  <c:v>-4.791666666666667</c:v>
                </c:pt>
                <c:pt idx="106">
                  <c:v>-4.166666666666667</c:v>
                </c:pt>
                <c:pt idx="107">
                  <c:v>-3.75</c:v>
                </c:pt>
                <c:pt idx="108">
                  <c:v>-5.9375</c:v>
                </c:pt>
                <c:pt idx="109">
                  <c:v>-5.9375</c:v>
                </c:pt>
                <c:pt idx="110">
                  <c:v>-6.25</c:v>
                </c:pt>
                <c:pt idx="111">
                  <c:v>-4.84375</c:v>
                </c:pt>
                <c:pt idx="112">
                  <c:v>-4.375</c:v>
                </c:pt>
                <c:pt idx="113">
                  <c:v>-2.75</c:v>
                </c:pt>
                <c:pt idx="114">
                  <c:v>-4.75</c:v>
                </c:pt>
                <c:pt idx="115">
                  <c:v>-4.21875</c:v>
                </c:pt>
                <c:pt idx="116">
                  <c:v>-4.0625</c:v>
                </c:pt>
                <c:pt idx="117">
                  <c:v>-5.625</c:v>
                </c:pt>
                <c:pt idx="118">
                  <c:v>-6.5</c:v>
                </c:pt>
                <c:pt idx="119">
                  <c:v>-6.25</c:v>
                </c:pt>
                <c:pt idx="120">
                  <c:v>-5.9375</c:v>
                </c:pt>
                <c:pt idx="121">
                  <c:v>-5.416666666666667</c:v>
                </c:pt>
                <c:pt idx="122">
                  <c:v>-6.25</c:v>
                </c:pt>
                <c:pt idx="123">
                  <c:v>-6.666666666666667</c:v>
                </c:pt>
                <c:pt idx="124">
                  <c:v>-5.833333333333333</c:v>
                </c:pt>
                <c:pt idx="125">
                  <c:v>-7.708333333333333</c:v>
                </c:pt>
                <c:pt idx="126">
                  <c:v>-6.875</c:v>
                </c:pt>
                <c:pt idx="127">
                  <c:v>-6.875</c:v>
                </c:pt>
                <c:pt idx="128">
                  <c:v>-8.59375</c:v>
                </c:pt>
                <c:pt idx="129">
                  <c:v>-7.708333333333333</c:v>
                </c:pt>
                <c:pt idx="130">
                  <c:v>-6.25</c:v>
                </c:pt>
                <c:pt idx="131">
                  <c:v>-5</c:v>
                </c:pt>
                <c:pt idx="132">
                  <c:v>-6.09375</c:v>
                </c:pt>
                <c:pt idx="133">
                  <c:v>-8.4375</c:v>
                </c:pt>
                <c:pt idx="134">
                  <c:v>-8.875</c:v>
                </c:pt>
                <c:pt idx="135">
                  <c:v>-9.0625</c:v>
                </c:pt>
                <c:pt idx="136">
                  <c:v>-8.125</c:v>
                </c:pt>
                <c:pt idx="137">
                  <c:v>-9.375</c:v>
                </c:pt>
                <c:pt idx="138">
                  <c:v>-10.208333333333334</c:v>
                </c:pt>
                <c:pt idx="139">
                  <c:v>-9.375</c:v>
                </c:pt>
                <c:pt idx="140">
                  <c:v>-9.6875</c:v>
                </c:pt>
                <c:pt idx="141">
                  <c:v>-9.25</c:v>
                </c:pt>
                <c:pt idx="142">
                  <c:v>-9.625</c:v>
                </c:pt>
                <c:pt idx="143">
                  <c:v>-8.4375</c:v>
                </c:pt>
                <c:pt idx="144">
                  <c:v>-8.4375</c:v>
                </c:pt>
                <c:pt idx="145">
                  <c:v>-8.75</c:v>
                </c:pt>
                <c:pt idx="146">
                  <c:v>-9.5</c:v>
                </c:pt>
                <c:pt idx="147">
                  <c:v>-9.3181818181818183</c:v>
                </c:pt>
                <c:pt idx="148">
                  <c:v>-10</c:v>
                </c:pt>
                <c:pt idx="149">
                  <c:v>-10</c:v>
                </c:pt>
                <c:pt idx="150">
                  <c:v>-8.75</c:v>
                </c:pt>
                <c:pt idx="151">
                  <c:v>-8.125</c:v>
                </c:pt>
                <c:pt idx="152">
                  <c:v>-9.375</c:v>
                </c:pt>
                <c:pt idx="153">
                  <c:v>-6.25</c:v>
                </c:pt>
                <c:pt idx="154">
                  <c:v>-5.625</c:v>
                </c:pt>
                <c:pt idx="155">
                  <c:v>-4.0625</c:v>
                </c:pt>
                <c:pt idx="156">
                  <c:v>-4.6875</c:v>
                </c:pt>
                <c:pt idx="157">
                  <c:v>-5.125</c:v>
                </c:pt>
                <c:pt idx="158">
                  <c:v>-5.5</c:v>
                </c:pt>
                <c:pt idx="159">
                  <c:v>-5.9090909090909092</c:v>
                </c:pt>
                <c:pt idx="160">
                  <c:v>-3.3333333333333335</c:v>
                </c:pt>
                <c:pt idx="161">
                  <c:v>-4.7222222222222223</c:v>
                </c:pt>
                <c:pt idx="162">
                  <c:v>-4.583333333333333</c:v>
                </c:pt>
                <c:pt idx="165">
                  <c:v>-3.125</c:v>
                </c:pt>
                <c:pt idx="166">
                  <c:v>-5</c:v>
                </c:pt>
                <c:pt idx="167">
                  <c:v>-5.3125</c:v>
                </c:pt>
                <c:pt idx="168">
                  <c:v>-4</c:v>
                </c:pt>
                <c:pt idx="169">
                  <c:v>-5.104166666666667</c:v>
                </c:pt>
                <c:pt idx="170">
                  <c:v>-5</c:v>
                </c:pt>
                <c:pt idx="171">
                  <c:v>-4.375</c:v>
                </c:pt>
                <c:pt idx="172">
                  <c:v>-7.708333333333333</c:v>
                </c:pt>
                <c:pt idx="173">
                  <c:v>-8.28125</c:v>
                </c:pt>
                <c:pt idx="174">
                  <c:v>-6.7307692307692308</c:v>
                </c:pt>
                <c:pt idx="175">
                  <c:v>-6.666666666666667</c:v>
                </c:pt>
                <c:pt idx="176">
                  <c:v>-6.875</c:v>
                </c:pt>
                <c:pt idx="177">
                  <c:v>-6.875</c:v>
                </c:pt>
                <c:pt idx="178">
                  <c:v>-6.875</c:v>
                </c:pt>
                <c:pt idx="179">
                  <c:v>-6.875</c:v>
                </c:pt>
                <c:pt idx="180">
                  <c:v>-6.041666666666667</c:v>
                </c:pt>
                <c:pt idx="181">
                  <c:v>-6.875</c:v>
                </c:pt>
                <c:pt idx="182">
                  <c:v>-6.875</c:v>
                </c:pt>
                <c:pt idx="183">
                  <c:v>-6.875</c:v>
                </c:pt>
                <c:pt idx="184">
                  <c:v>-6.875</c:v>
                </c:pt>
                <c:pt idx="185">
                  <c:v>-6.875</c:v>
                </c:pt>
                <c:pt idx="186">
                  <c:v>-7.291666666666667</c:v>
                </c:pt>
                <c:pt idx="187">
                  <c:v>-6.875</c:v>
                </c:pt>
                <c:pt idx="188">
                  <c:v>-7.1875</c:v>
                </c:pt>
                <c:pt idx="189">
                  <c:v>-7.5</c:v>
                </c:pt>
                <c:pt idx="190">
                  <c:v>-5.9375</c:v>
                </c:pt>
                <c:pt idx="191">
                  <c:v>-6.875</c:v>
                </c:pt>
                <c:pt idx="192">
                  <c:v>-6.5</c:v>
                </c:pt>
                <c:pt idx="193">
                  <c:v>-7.5</c:v>
                </c:pt>
                <c:pt idx="194">
                  <c:v>-7.5</c:v>
                </c:pt>
                <c:pt idx="195">
                  <c:v>-6.875</c:v>
                </c:pt>
                <c:pt idx="196">
                  <c:v>-6.25</c:v>
                </c:pt>
                <c:pt idx="197">
                  <c:v>-6.875</c:v>
                </c:pt>
                <c:pt idx="198">
                  <c:v>-8.125</c:v>
                </c:pt>
                <c:pt idx="199">
                  <c:v>-7.708333333333333</c:v>
                </c:pt>
                <c:pt idx="200">
                  <c:v>-6.875</c:v>
                </c:pt>
                <c:pt idx="201">
                  <c:v>-5.625</c:v>
                </c:pt>
                <c:pt idx="202">
                  <c:v>-7.03125</c:v>
                </c:pt>
                <c:pt idx="203">
                  <c:v>-5</c:v>
                </c:pt>
                <c:pt idx="204">
                  <c:v>-7.8125</c:v>
                </c:pt>
                <c:pt idx="205">
                  <c:v>-5.9375</c:v>
                </c:pt>
                <c:pt idx="206">
                  <c:v>-7.708333333333333</c:v>
                </c:pt>
                <c:pt idx="207">
                  <c:v>-8.125</c:v>
                </c:pt>
                <c:pt idx="208">
                  <c:v>-7.34375</c:v>
                </c:pt>
                <c:pt idx="209">
                  <c:v>-4.75</c:v>
                </c:pt>
                <c:pt idx="210">
                  <c:v>-4.791666666666667</c:v>
                </c:pt>
                <c:pt idx="211">
                  <c:v>-5.9375</c:v>
                </c:pt>
                <c:pt idx="212">
                  <c:v>-6.041666666666667</c:v>
                </c:pt>
                <c:pt idx="213">
                  <c:v>-6.875</c:v>
                </c:pt>
                <c:pt idx="214">
                  <c:v>-7.875</c:v>
                </c:pt>
                <c:pt idx="215">
                  <c:v>-6.354166666666667</c:v>
                </c:pt>
                <c:pt idx="216">
                  <c:v>-5.5681818181818183</c:v>
                </c:pt>
                <c:pt idx="217">
                  <c:v>-5</c:v>
                </c:pt>
                <c:pt idx="218">
                  <c:v>-4.21875</c:v>
                </c:pt>
                <c:pt idx="219">
                  <c:v>-9.375</c:v>
                </c:pt>
                <c:pt idx="220">
                  <c:v>-7</c:v>
                </c:pt>
                <c:pt idx="221">
                  <c:v>-7.708333333333333</c:v>
                </c:pt>
                <c:pt idx="222">
                  <c:v>-8.75</c:v>
                </c:pt>
                <c:pt idx="223">
                  <c:v>-8.2291666666666661</c:v>
                </c:pt>
                <c:pt idx="224">
                  <c:v>-7.1875</c:v>
                </c:pt>
                <c:pt idx="225">
                  <c:v>-6.25</c:v>
                </c:pt>
                <c:pt idx="226">
                  <c:v>-7.34375</c:v>
                </c:pt>
                <c:pt idx="227">
                  <c:v>-8.28125</c:v>
                </c:pt>
                <c:pt idx="228">
                  <c:v>-8.5416666666666661</c:v>
                </c:pt>
                <c:pt idx="229">
                  <c:v>-7.1875</c:v>
                </c:pt>
                <c:pt idx="230">
                  <c:v>-8.90625</c:v>
                </c:pt>
                <c:pt idx="231">
                  <c:v>-9.375</c:v>
                </c:pt>
                <c:pt idx="232">
                  <c:v>-9.375</c:v>
                </c:pt>
                <c:pt idx="233">
                  <c:v>-8.125</c:v>
                </c:pt>
                <c:pt idx="234">
                  <c:v>-6.25</c:v>
                </c:pt>
                <c:pt idx="235">
                  <c:v>-7</c:v>
                </c:pt>
                <c:pt idx="236">
                  <c:v>-7.625</c:v>
                </c:pt>
                <c:pt idx="237">
                  <c:v>-8.5416666666666661</c:v>
                </c:pt>
                <c:pt idx="238">
                  <c:v>-6.25</c:v>
                </c:pt>
                <c:pt idx="239">
                  <c:v>-6.25</c:v>
                </c:pt>
                <c:pt idx="240">
                  <c:v>-5.625</c:v>
                </c:pt>
                <c:pt idx="241">
                  <c:v>-5.625</c:v>
                </c:pt>
                <c:pt idx="242">
                  <c:v>-5.833333333333333</c:v>
                </c:pt>
                <c:pt idx="243">
                  <c:v>-10</c:v>
                </c:pt>
                <c:pt idx="244">
                  <c:v>-9.375</c:v>
                </c:pt>
                <c:pt idx="245">
                  <c:v>-10</c:v>
                </c:pt>
                <c:pt idx="246">
                  <c:v>-7.5</c:v>
                </c:pt>
                <c:pt idx="247">
                  <c:v>-6.25</c:v>
                </c:pt>
                <c:pt idx="248">
                  <c:v>-10.625</c:v>
                </c:pt>
                <c:pt idx="249">
                  <c:v>-9.6875</c:v>
                </c:pt>
                <c:pt idx="250">
                  <c:v>-9.375</c:v>
                </c:pt>
                <c:pt idx="251">
                  <c:v>-9.375</c:v>
                </c:pt>
                <c:pt idx="252">
                  <c:v>-9.375</c:v>
                </c:pt>
                <c:pt idx="253">
                  <c:v>-10</c:v>
                </c:pt>
                <c:pt idx="254">
                  <c:v>-10.625</c:v>
                </c:pt>
                <c:pt idx="255">
                  <c:v>-10</c:v>
                </c:pt>
                <c:pt idx="256">
                  <c:v>-5.125</c:v>
                </c:pt>
                <c:pt idx="257">
                  <c:v>-3.125</c:v>
                </c:pt>
                <c:pt idx="258">
                  <c:v>-1.25</c:v>
                </c:pt>
                <c:pt idx="259">
                  <c:v>-4.375</c:v>
                </c:pt>
                <c:pt idx="260">
                  <c:v>-3.75</c:v>
                </c:pt>
                <c:pt idx="261">
                  <c:v>-3.125</c:v>
                </c:pt>
                <c:pt idx="262">
                  <c:v>-4.0625</c:v>
                </c:pt>
                <c:pt idx="263">
                  <c:v>-5.416666666666667</c:v>
                </c:pt>
                <c:pt idx="264">
                  <c:v>-5</c:v>
                </c:pt>
                <c:pt idx="265">
                  <c:v>-4.375</c:v>
                </c:pt>
                <c:pt idx="266">
                  <c:v>-4.375</c:v>
                </c:pt>
                <c:pt idx="267">
                  <c:v>-4.375</c:v>
                </c:pt>
                <c:pt idx="268">
                  <c:v>-4.375</c:v>
                </c:pt>
                <c:pt idx="269">
                  <c:v>-4.375</c:v>
                </c:pt>
                <c:pt idx="270">
                  <c:v>-3.75</c:v>
                </c:pt>
                <c:pt idx="271">
                  <c:v>-4.375</c:v>
                </c:pt>
                <c:pt idx="272">
                  <c:v>-3.90625</c:v>
                </c:pt>
                <c:pt idx="273">
                  <c:v>-1.5625</c:v>
                </c:pt>
                <c:pt idx="274">
                  <c:v>0.625</c:v>
                </c:pt>
                <c:pt idx="275">
                  <c:v>1.25</c:v>
                </c:pt>
                <c:pt idx="276">
                  <c:v>-0.625</c:v>
                </c:pt>
                <c:pt idx="277">
                  <c:v>-4.166666666666667</c:v>
                </c:pt>
                <c:pt idx="278">
                  <c:v>-4.375</c:v>
                </c:pt>
                <c:pt idx="279">
                  <c:v>-4.375</c:v>
                </c:pt>
                <c:pt idx="280">
                  <c:v>-5.208333333333333</c:v>
                </c:pt>
                <c:pt idx="281">
                  <c:v>-4.125</c:v>
                </c:pt>
                <c:pt idx="282">
                  <c:v>-3.875</c:v>
                </c:pt>
                <c:pt idx="283">
                  <c:v>-4.375</c:v>
                </c:pt>
                <c:pt idx="284">
                  <c:v>-5.625</c:v>
                </c:pt>
                <c:pt idx="285">
                  <c:v>-6.25</c:v>
                </c:pt>
                <c:pt idx="286">
                  <c:v>-5.625</c:v>
                </c:pt>
                <c:pt idx="287">
                  <c:v>-6.875</c:v>
                </c:pt>
                <c:pt idx="288">
                  <c:v>-6.875</c:v>
                </c:pt>
                <c:pt idx="289">
                  <c:v>-6.875</c:v>
                </c:pt>
                <c:pt idx="290">
                  <c:v>-6.375</c:v>
                </c:pt>
                <c:pt idx="291">
                  <c:v>-6.875</c:v>
                </c:pt>
                <c:pt idx="292">
                  <c:v>-6.875</c:v>
                </c:pt>
                <c:pt idx="293">
                  <c:v>-4.583333333333333</c:v>
                </c:pt>
                <c:pt idx="294">
                  <c:v>-5.9375</c:v>
                </c:pt>
                <c:pt idx="295">
                  <c:v>-6.375</c:v>
                </c:pt>
                <c:pt idx="296">
                  <c:v>-6.458333333333333</c:v>
                </c:pt>
                <c:pt idx="297">
                  <c:v>-5.833333333333333</c:v>
                </c:pt>
                <c:pt idx="298">
                  <c:v>-5.9375</c:v>
                </c:pt>
                <c:pt idx="299">
                  <c:v>-5.625</c:v>
                </c:pt>
                <c:pt idx="300">
                  <c:v>-5.625</c:v>
                </c:pt>
                <c:pt idx="301">
                  <c:v>-3.25</c:v>
                </c:pt>
                <c:pt idx="302">
                  <c:v>-5.25</c:v>
                </c:pt>
                <c:pt idx="303">
                  <c:v>-6.0714285714285712</c:v>
                </c:pt>
                <c:pt idx="304">
                  <c:v>-5</c:v>
                </c:pt>
                <c:pt idx="305">
                  <c:v>-5</c:v>
                </c:pt>
                <c:pt idx="306">
                  <c:v>-5.833333333333333</c:v>
                </c:pt>
                <c:pt idx="307">
                  <c:v>-5</c:v>
                </c:pt>
                <c:pt idx="308">
                  <c:v>-5.208333333333333</c:v>
                </c:pt>
                <c:pt idx="309">
                  <c:v>-4.75</c:v>
                </c:pt>
                <c:pt idx="310">
                  <c:v>-3.5</c:v>
                </c:pt>
                <c:pt idx="311">
                  <c:v>-3.125</c:v>
                </c:pt>
                <c:pt idx="312">
                  <c:v>-5.625</c:v>
                </c:pt>
                <c:pt idx="313">
                  <c:v>-5.625</c:v>
                </c:pt>
                <c:pt idx="314">
                  <c:v>-5.625</c:v>
                </c:pt>
                <c:pt idx="315">
                  <c:v>-3.75</c:v>
                </c:pt>
                <c:pt idx="316">
                  <c:v>-3.3333333333333335</c:v>
                </c:pt>
                <c:pt idx="317">
                  <c:v>-5.625</c:v>
                </c:pt>
                <c:pt idx="318">
                  <c:v>-5.625</c:v>
                </c:pt>
                <c:pt idx="319">
                  <c:v>-4.166666666666667</c:v>
                </c:pt>
                <c:pt idx="320">
                  <c:v>-3.125</c:v>
                </c:pt>
                <c:pt idx="321">
                  <c:v>-5</c:v>
                </c:pt>
                <c:pt idx="322">
                  <c:v>-6.4285714285714288</c:v>
                </c:pt>
                <c:pt idx="323">
                  <c:v>-5</c:v>
                </c:pt>
                <c:pt idx="324">
                  <c:v>-5.5</c:v>
                </c:pt>
                <c:pt idx="325">
                  <c:v>-5</c:v>
                </c:pt>
                <c:pt idx="326">
                  <c:v>-5.9090909090909092</c:v>
                </c:pt>
                <c:pt idx="327">
                  <c:v>-5.625</c:v>
                </c:pt>
                <c:pt idx="328">
                  <c:v>-5.5357142857142856</c:v>
                </c:pt>
                <c:pt idx="329">
                  <c:v>-5.6944444444444446</c:v>
                </c:pt>
                <c:pt idx="330">
                  <c:v>-7.708333333333333</c:v>
                </c:pt>
                <c:pt idx="331">
                  <c:v>-8.125</c:v>
                </c:pt>
                <c:pt idx="332">
                  <c:v>-6.5277777777777777</c:v>
                </c:pt>
                <c:pt idx="333">
                  <c:v>-8.125</c:v>
                </c:pt>
                <c:pt idx="334">
                  <c:v>-4.166666666666667</c:v>
                </c:pt>
                <c:pt idx="335">
                  <c:v>-8.1818181818181817</c:v>
                </c:pt>
                <c:pt idx="336">
                  <c:v>-8.125</c:v>
                </c:pt>
                <c:pt idx="337">
                  <c:v>-8.4375</c:v>
                </c:pt>
                <c:pt idx="338">
                  <c:v>-7.083333333333333</c:v>
                </c:pt>
                <c:pt idx="339">
                  <c:v>-5.78125</c:v>
                </c:pt>
                <c:pt idx="340">
                  <c:v>-8.875</c:v>
                </c:pt>
                <c:pt idx="341">
                  <c:v>-7.916666666666667</c:v>
                </c:pt>
                <c:pt idx="342">
                  <c:v>-7.375</c:v>
                </c:pt>
                <c:pt idx="343">
                  <c:v>-7.96875</c:v>
                </c:pt>
                <c:pt idx="344">
                  <c:v>-8.4375</c:v>
                </c:pt>
                <c:pt idx="345">
                  <c:v>-7.5</c:v>
                </c:pt>
                <c:pt idx="346">
                  <c:v>-4.5</c:v>
                </c:pt>
                <c:pt idx="347">
                  <c:v>-3.9285714285714284</c:v>
                </c:pt>
                <c:pt idx="348">
                  <c:v>-5.9375</c:v>
                </c:pt>
                <c:pt idx="349">
                  <c:v>-5.625</c:v>
                </c:pt>
                <c:pt idx="350">
                  <c:v>-6.5625</c:v>
                </c:pt>
                <c:pt idx="351">
                  <c:v>-7.5</c:v>
                </c:pt>
                <c:pt idx="352">
                  <c:v>-9.5833333333333339</c:v>
                </c:pt>
                <c:pt idx="353">
                  <c:v>-5.75</c:v>
                </c:pt>
                <c:pt idx="354">
                  <c:v>-5.3125</c:v>
                </c:pt>
                <c:pt idx="355">
                  <c:v>-3.875</c:v>
                </c:pt>
                <c:pt idx="356">
                  <c:v>0</c:v>
                </c:pt>
                <c:pt idx="357">
                  <c:v>-2.5</c:v>
                </c:pt>
                <c:pt idx="358">
                  <c:v>-6.145833333333333</c:v>
                </c:pt>
                <c:pt idx="359">
                  <c:v>-5.9375</c:v>
                </c:pt>
                <c:pt idx="360">
                  <c:v>-8.75</c:v>
                </c:pt>
                <c:pt idx="361">
                  <c:v>-6.09375</c:v>
                </c:pt>
                <c:pt idx="362">
                  <c:v>-5.625</c:v>
                </c:pt>
                <c:pt idx="363">
                  <c:v>-5.625</c:v>
                </c:pt>
                <c:pt idx="364">
                  <c:v>-5.625</c:v>
                </c:pt>
                <c:pt idx="365">
                  <c:v>-6.09375</c:v>
                </c:pt>
                <c:pt idx="366">
                  <c:v>-4.375</c:v>
                </c:pt>
                <c:pt idx="367">
                  <c:v>-5.625</c:v>
                </c:pt>
                <c:pt idx="368">
                  <c:v>-5.625</c:v>
                </c:pt>
                <c:pt idx="369">
                  <c:v>-4.791666666666667</c:v>
                </c:pt>
                <c:pt idx="370">
                  <c:v>-5.15625</c:v>
                </c:pt>
                <c:pt idx="371">
                  <c:v>-5.625</c:v>
                </c:pt>
                <c:pt idx="372">
                  <c:v>-5.625</c:v>
                </c:pt>
                <c:pt idx="373">
                  <c:v>-8.125</c:v>
                </c:pt>
                <c:pt idx="374">
                  <c:v>-9.375</c:v>
                </c:pt>
                <c:pt idx="375">
                  <c:v>-7.5</c:v>
                </c:pt>
                <c:pt idx="376">
                  <c:v>-5.625</c:v>
                </c:pt>
                <c:pt idx="377">
                  <c:v>-5.625</c:v>
                </c:pt>
                <c:pt idx="378">
                  <c:v>-5.625</c:v>
                </c:pt>
                <c:pt idx="379">
                  <c:v>-6.09375</c:v>
                </c:pt>
                <c:pt idx="380">
                  <c:v>-6.041666666666667</c:v>
                </c:pt>
                <c:pt idx="381">
                  <c:v>-6.25</c:v>
                </c:pt>
                <c:pt idx="382">
                  <c:v>-6.625</c:v>
                </c:pt>
                <c:pt idx="383">
                  <c:v>-7.5</c:v>
                </c:pt>
                <c:pt idx="384">
                  <c:v>-7.708333333333333</c:v>
                </c:pt>
                <c:pt idx="385">
                  <c:v>-7.34375</c:v>
                </c:pt>
                <c:pt idx="386">
                  <c:v>-6.875</c:v>
                </c:pt>
                <c:pt idx="387">
                  <c:v>-4.375</c:v>
                </c:pt>
                <c:pt idx="388">
                  <c:v>-3.8888888888888888</c:v>
                </c:pt>
                <c:pt idx="389">
                  <c:v>-5.5555555555555554</c:v>
                </c:pt>
                <c:pt idx="390">
                  <c:v>-4.875</c:v>
                </c:pt>
                <c:pt idx="391">
                  <c:v>-5.78125</c:v>
                </c:pt>
                <c:pt idx="392">
                  <c:v>-6.875</c:v>
                </c:pt>
                <c:pt idx="393">
                  <c:v>-6.875</c:v>
                </c:pt>
                <c:pt idx="394">
                  <c:v>-6.09375</c:v>
                </c:pt>
                <c:pt idx="395">
                  <c:v>-7</c:v>
                </c:pt>
                <c:pt idx="396">
                  <c:v>-7.291666666666667</c:v>
                </c:pt>
                <c:pt idx="397">
                  <c:v>-6</c:v>
                </c:pt>
                <c:pt idx="398">
                  <c:v>-6.125</c:v>
                </c:pt>
                <c:pt idx="399">
                  <c:v>-7.1875</c:v>
                </c:pt>
                <c:pt idx="400">
                  <c:v>-7.34375</c:v>
                </c:pt>
                <c:pt idx="401">
                  <c:v>-6.125</c:v>
                </c:pt>
                <c:pt idx="402">
                  <c:v>-4.6875</c:v>
                </c:pt>
                <c:pt idx="403">
                  <c:v>-5.15625</c:v>
                </c:pt>
                <c:pt idx="404">
                  <c:v>-6.125</c:v>
                </c:pt>
                <c:pt idx="405">
                  <c:v>-5.3125</c:v>
                </c:pt>
                <c:pt idx="406">
                  <c:v>-4.5</c:v>
                </c:pt>
                <c:pt idx="407">
                  <c:v>-5.208333333333333</c:v>
                </c:pt>
                <c:pt idx="408">
                  <c:v>-5.875</c:v>
                </c:pt>
                <c:pt idx="409">
                  <c:v>-4.895833333333333</c:v>
                </c:pt>
                <c:pt idx="410">
                  <c:v>-5.875</c:v>
                </c:pt>
                <c:pt idx="411">
                  <c:v>-5.625</c:v>
                </c:pt>
                <c:pt idx="412">
                  <c:v>-6.5625</c:v>
                </c:pt>
                <c:pt idx="413">
                  <c:v>-6.25</c:v>
                </c:pt>
                <c:pt idx="414">
                  <c:v>-5.5</c:v>
                </c:pt>
                <c:pt idx="415">
                  <c:v>-6.5625</c:v>
                </c:pt>
                <c:pt idx="416">
                  <c:v>-7.75</c:v>
                </c:pt>
                <c:pt idx="417">
                  <c:v>-8.125</c:v>
                </c:pt>
                <c:pt idx="418">
                  <c:v>-4.84375</c:v>
                </c:pt>
                <c:pt idx="419">
                  <c:v>-5.3125</c:v>
                </c:pt>
                <c:pt idx="420">
                  <c:v>-4.875</c:v>
                </c:pt>
                <c:pt idx="421">
                  <c:v>-5.833333333333333</c:v>
                </c:pt>
                <c:pt idx="422">
                  <c:v>-5</c:v>
                </c:pt>
                <c:pt idx="423">
                  <c:v>-5</c:v>
                </c:pt>
                <c:pt idx="424">
                  <c:v>-6.145833333333333</c:v>
                </c:pt>
                <c:pt idx="425">
                  <c:v>-7.5</c:v>
                </c:pt>
                <c:pt idx="426">
                  <c:v>-7.25</c:v>
                </c:pt>
                <c:pt idx="427">
                  <c:v>-6.25</c:v>
                </c:pt>
                <c:pt idx="428">
                  <c:v>-6.875</c:v>
                </c:pt>
                <c:pt idx="429">
                  <c:v>-6.875</c:v>
                </c:pt>
                <c:pt idx="430">
                  <c:v>-6.75</c:v>
                </c:pt>
                <c:pt idx="431">
                  <c:v>-6.25</c:v>
                </c:pt>
                <c:pt idx="432">
                  <c:v>-7.5</c:v>
                </c:pt>
                <c:pt idx="433">
                  <c:v>-7.0454545454545459</c:v>
                </c:pt>
                <c:pt idx="434">
                  <c:v>-7.125</c:v>
                </c:pt>
                <c:pt idx="435">
                  <c:v>-8.125</c:v>
                </c:pt>
                <c:pt idx="436">
                  <c:v>-8</c:v>
                </c:pt>
                <c:pt idx="437">
                  <c:v>-9.875</c:v>
                </c:pt>
                <c:pt idx="438">
                  <c:v>-10.25</c:v>
                </c:pt>
                <c:pt idx="439">
                  <c:v>-10</c:v>
                </c:pt>
                <c:pt idx="440">
                  <c:v>-7.875</c:v>
                </c:pt>
                <c:pt idx="441">
                  <c:v>-8.875</c:v>
                </c:pt>
                <c:pt idx="442">
                  <c:v>-10.9375</c:v>
                </c:pt>
                <c:pt idx="443">
                  <c:v>-9.5</c:v>
                </c:pt>
                <c:pt idx="444">
                  <c:v>-8</c:v>
                </c:pt>
                <c:pt idx="445">
                  <c:v>-6.875</c:v>
                </c:pt>
                <c:pt idx="446">
                  <c:v>-6.875</c:v>
                </c:pt>
                <c:pt idx="447">
                  <c:v>-7.375</c:v>
                </c:pt>
                <c:pt idx="448">
                  <c:v>-6</c:v>
                </c:pt>
                <c:pt idx="449">
                  <c:v>-7.083333333333333</c:v>
                </c:pt>
                <c:pt idx="450">
                  <c:v>-5.625</c:v>
                </c:pt>
                <c:pt idx="451">
                  <c:v>-6.375</c:v>
                </c:pt>
                <c:pt idx="452">
                  <c:v>-5.625</c:v>
                </c:pt>
                <c:pt idx="453">
                  <c:v>-3.90625</c:v>
                </c:pt>
                <c:pt idx="454">
                  <c:v>-5.25</c:v>
                </c:pt>
                <c:pt idx="455">
                  <c:v>-6.5625</c:v>
                </c:pt>
                <c:pt idx="456">
                  <c:v>-7.8125</c:v>
                </c:pt>
                <c:pt idx="457">
                  <c:v>-9.5833333333333339</c:v>
                </c:pt>
                <c:pt idx="458">
                  <c:v>-9.6875</c:v>
                </c:pt>
                <c:pt idx="459">
                  <c:v>-10.833333333333334</c:v>
                </c:pt>
                <c:pt idx="460">
                  <c:v>-11.125</c:v>
                </c:pt>
                <c:pt idx="461">
                  <c:v>-10</c:v>
                </c:pt>
                <c:pt idx="462">
                  <c:v>-11.041666666666666</c:v>
                </c:pt>
                <c:pt idx="463">
                  <c:v>-10.625</c:v>
                </c:pt>
                <c:pt idx="464">
                  <c:v>-9.7916666666666661</c:v>
                </c:pt>
                <c:pt idx="465">
                  <c:v>-9.375</c:v>
                </c:pt>
                <c:pt idx="466">
                  <c:v>-9.375</c:v>
                </c:pt>
                <c:pt idx="467">
                  <c:v>-9.375</c:v>
                </c:pt>
                <c:pt idx="468">
                  <c:v>-9.1666666666666661</c:v>
                </c:pt>
                <c:pt idx="469">
                  <c:v>-10</c:v>
                </c:pt>
                <c:pt idx="470">
                  <c:v>-9.0625</c:v>
                </c:pt>
                <c:pt idx="471">
                  <c:v>-7.5</c:v>
                </c:pt>
                <c:pt idx="472">
                  <c:v>-6.666666666666667</c:v>
                </c:pt>
                <c:pt idx="473">
                  <c:v>-5.375</c:v>
                </c:pt>
                <c:pt idx="474">
                  <c:v>-5.625</c:v>
                </c:pt>
                <c:pt idx="475">
                  <c:v>-8.9583333333333339</c:v>
                </c:pt>
                <c:pt idx="478">
                  <c:v>-8.0555555555555554</c:v>
                </c:pt>
                <c:pt idx="479">
                  <c:v>-11.25</c:v>
                </c:pt>
                <c:pt idx="480">
                  <c:v>-10.15625</c:v>
                </c:pt>
                <c:pt idx="481">
                  <c:v>-10.15625</c:v>
                </c:pt>
                <c:pt idx="482">
                  <c:v>-9.1666666666666661</c:v>
                </c:pt>
                <c:pt idx="483">
                  <c:v>-9.21875</c:v>
                </c:pt>
                <c:pt idx="484">
                  <c:v>-9.375</c:v>
                </c:pt>
                <c:pt idx="485">
                  <c:v>-9.375</c:v>
                </c:pt>
                <c:pt idx="486">
                  <c:v>-7.8125</c:v>
                </c:pt>
                <c:pt idx="487">
                  <c:v>-8.125</c:v>
                </c:pt>
                <c:pt idx="488">
                  <c:v>-8.8541666666666661</c:v>
                </c:pt>
                <c:pt idx="489">
                  <c:v>-10.125</c:v>
                </c:pt>
                <c:pt idx="490">
                  <c:v>-6.5</c:v>
                </c:pt>
                <c:pt idx="491">
                  <c:v>-5.5</c:v>
                </c:pt>
                <c:pt idx="492">
                  <c:v>-5.9375</c:v>
                </c:pt>
                <c:pt idx="497">
                  <c:v>-4.166666666666667</c:v>
                </c:pt>
                <c:pt idx="498">
                  <c:v>-3.75</c:v>
                </c:pt>
                <c:pt idx="500">
                  <c:v>-5</c:v>
                </c:pt>
                <c:pt idx="503">
                  <c:v>-4.5</c:v>
                </c:pt>
                <c:pt idx="504">
                  <c:v>-4.5</c:v>
                </c:pt>
                <c:pt idx="505">
                  <c:v>-4.6875</c:v>
                </c:pt>
                <c:pt idx="506">
                  <c:v>-6.71875</c:v>
                </c:pt>
                <c:pt idx="507">
                  <c:v>-6.5625</c:v>
                </c:pt>
                <c:pt idx="508">
                  <c:v>-4.25</c:v>
                </c:pt>
                <c:pt idx="509">
                  <c:v>-6.125</c:v>
                </c:pt>
                <c:pt idx="510">
                  <c:v>-6.125</c:v>
                </c:pt>
                <c:pt idx="511">
                  <c:v>-4</c:v>
                </c:pt>
                <c:pt idx="512">
                  <c:v>-3.90625</c:v>
                </c:pt>
                <c:pt idx="513">
                  <c:v>-4.25</c:v>
                </c:pt>
                <c:pt idx="514">
                  <c:v>-3.875</c:v>
                </c:pt>
                <c:pt idx="515">
                  <c:v>-5.625</c:v>
                </c:pt>
                <c:pt idx="516">
                  <c:v>-3.125</c:v>
                </c:pt>
                <c:pt idx="517">
                  <c:v>-3.75</c:v>
                </c:pt>
                <c:pt idx="518">
                  <c:v>-3.9285714285714284</c:v>
                </c:pt>
                <c:pt idx="519">
                  <c:v>-5</c:v>
                </c:pt>
                <c:pt idx="520">
                  <c:v>-6</c:v>
                </c:pt>
                <c:pt idx="521">
                  <c:v>-4.6875</c:v>
                </c:pt>
                <c:pt idx="522">
                  <c:v>-3.375</c:v>
                </c:pt>
                <c:pt idx="523">
                  <c:v>-3.9772727272727271</c:v>
                </c:pt>
                <c:pt idx="524">
                  <c:v>-5</c:v>
                </c:pt>
                <c:pt idx="525">
                  <c:v>-4.84375</c:v>
                </c:pt>
                <c:pt idx="526">
                  <c:v>-4.583333333333333</c:v>
                </c:pt>
                <c:pt idx="527">
                  <c:v>-4.84375</c:v>
                </c:pt>
                <c:pt idx="528">
                  <c:v>-5.625</c:v>
                </c:pt>
                <c:pt idx="529">
                  <c:v>-7.1875</c:v>
                </c:pt>
                <c:pt idx="530">
                  <c:v>-5.375</c:v>
                </c:pt>
                <c:pt idx="531">
                  <c:v>-5.625</c:v>
                </c:pt>
                <c:pt idx="532">
                  <c:v>-4.791666666666667</c:v>
                </c:pt>
                <c:pt idx="533">
                  <c:v>-4.84375</c:v>
                </c:pt>
                <c:pt idx="534">
                  <c:v>-7.03125</c:v>
                </c:pt>
                <c:pt idx="535">
                  <c:v>-6.041666666666667</c:v>
                </c:pt>
                <c:pt idx="536">
                  <c:v>-4.6875</c:v>
                </c:pt>
                <c:pt idx="537">
                  <c:v>-5</c:v>
                </c:pt>
                <c:pt idx="538">
                  <c:v>-6.25</c:v>
                </c:pt>
                <c:pt idx="539">
                  <c:v>-8.3333333333333339</c:v>
                </c:pt>
                <c:pt idx="540">
                  <c:v>-7.65625</c:v>
                </c:pt>
                <c:pt idx="541">
                  <c:v>-8.3333333333333339</c:v>
                </c:pt>
                <c:pt idx="542">
                  <c:v>-6.875</c:v>
                </c:pt>
                <c:pt idx="543">
                  <c:v>-8.9583333333333339</c:v>
                </c:pt>
                <c:pt idx="544">
                  <c:v>-8.28125</c:v>
                </c:pt>
                <c:pt idx="545">
                  <c:v>-9.375</c:v>
                </c:pt>
                <c:pt idx="546">
                  <c:v>-6.25</c:v>
                </c:pt>
                <c:pt idx="547">
                  <c:v>-9.375</c:v>
                </c:pt>
                <c:pt idx="548">
                  <c:v>-8.75</c:v>
                </c:pt>
                <c:pt idx="549">
                  <c:v>-8.4375</c:v>
                </c:pt>
                <c:pt idx="550">
                  <c:v>-10</c:v>
                </c:pt>
                <c:pt idx="551">
                  <c:v>-10.625</c:v>
                </c:pt>
                <c:pt idx="552">
                  <c:v>-11.458333333333334</c:v>
                </c:pt>
                <c:pt idx="553">
                  <c:v>-8.90625</c:v>
                </c:pt>
                <c:pt idx="554">
                  <c:v>-10.208333333333334</c:v>
                </c:pt>
                <c:pt idx="555">
                  <c:v>-10.9375</c:v>
                </c:pt>
                <c:pt idx="556">
                  <c:v>-8.25</c:v>
                </c:pt>
                <c:pt idx="557">
                  <c:v>-5.625</c:v>
                </c:pt>
                <c:pt idx="558">
                  <c:v>-5.625</c:v>
                </c:pt>
                <c:pt idx="559">
                  <c:v>-5.625</c:v>
                </c:pt>
                <c:pt idx="560">
                  <c:v>-6.09375</c:v>
                </c:pt>
                <c:pt idx="561">
                  <c:v>-10</c:v>
                </c:pt>
                <c:pt idx="562">
                  <c:v>-10</c:v>
                </c:pt>
                <c:pt idx="563">
                  <c:v>-10</c:v>
                </c:pt>
                <c:pt idx="564">
                  <c:v>-10</c:v>
                </c:pt>
                <c:pt idx="565">
                  <c:v>-10</c:v>
                </c:pt>
                <c:pt idx="566">
                  <c:v>-9.375</c:v>
                </c:pt>
                <c:pt idx="567">
                  <c:v>-10.625</c:v>
                </c:pt>
                <c:pt idx="568">
                  <c:v>-10</c:v>
                </c:pt>
                <c:pt idx="569">
                  <c:v>-10.625</c:v>
                </c:pt>
                <c:pt idx="570">
                  <c:v>-10.9375</c:v>
                </c:pt>
                <c:pt idx="571">
                  <c:v>-10.625</c:v>
                </c:pt>
                <c:pt idx="572">
                  <c:v>-11.875</c:v>
                </c:pt>
                <c:pt idx="573">
                  <c:v>-11.875</c:v>
                </c:pt>
                <c:pt idx="574">
                  <c:v>-11.875</c:v>
                </c:pt>
                <c:pt idx="575">
                  <c:v>-10.625</c:v>
                </c:pt>
                <c:pt idx="576">
                  <c:v>-11.875</c:v>
                </c:pt>
                <c:pt idx="577">
                  <c:v>-10.535714285714286</c:v>
                </c:pt>
                <c:pt idx="578">
                  <c:v>-10.833333333333334</c:v>
                </c:pt>
                <c:pt idx="579">
                  <c:v>-6.5625</c:v>
                </c:pt>
                <c:pt idx="580">
                  <c:v>-5.416666666666667</c:v>
                </c:pt>
                <c:pt idx="581">
                  <c:v>-6.25</c:v>
                </c:pt>
                <c:pt idx="582">
                  <c:v>-5.3125</c:v>
                </c:pt>
                <c:pt idx="583">
                  <c:v>-5.625</c:v>
                </c:pt>
                <c:pt idx="584">
                  <c:v>-5.625</c:v>
                </c:pt>
                <c:pt idx="585">
                  <c:v>-5.625</c:v>
                </c:pt>
                <c:pt idx="586">
                  <c:v>-5.625</c:v>
                </c:pt>
                <c:pt idx="587">
                  <c:v>-5.625</c:v>
                </c:pt>
                <c:pt idx="588">
                  <c:v>-6.25</c:v>
                </c:pt>
                <c:pt idx="589">
                  <c:v>-6.458333333333333</c:v>
                </c:pt>
                <c:pt idx="590">
                  <c:v>-6.458333333333333</c:v>
                </c:pt>
                <c:pt idx="591">
                  <c:v>1</c:v>
                </c:pt>
                <c:pt idx="592">
                  <c:v>1.4583333333333333</c:v>
                </c:pt>
                <c:pt idx="593">
                  <c:v>0.625</c:v>
                </c:pt>
                <c:pt idx="594">
                  <c:v>-3.4375</c:v>
                </c:pt>
                <c:pt idx="595">
                  <c:v>-2.5</c:v>
                </c:pt>
                <c:pt idx="596">
                  <c:v>-4.53125</c:v>
                </c:pt>
                <c:pt idx="597">
                  <c:v>-3.28125</c:v>
                </c:pt>
                <c:pt idx="598">
                  <c:v>-4.6875</c:v>
                </c:pt>
                <c:pt idx="599">
                  <c:v>-8.4375</c:v>
                </c:pt>
                <c:pt idx="600">
                  <c:v>-4.375</c:v>
                </c:pt>
                <c:pt idx="601">
                  <c:v>-3.75</c:v>
                </c:pt>
                <c:pt idx="602">
                  <c:v>-3.75</c:v>
                </c:pt>
                <c:pt idx="603">
                  <c:v>-5.625</c:v>
                </c:pt>
                <c:pt idx="604">
                  <c:v>-7.5</c:v>
                </c:pt>
                <c:pt idx="605">
                  <c:v>-6.041666666666667</c:v>
                </c:pt>
                <c:pt idx="606">
                  <c:v>-6.458333333333333</c:v>
                </c:pt>
                <c:pt idx="607">
                  <c:v>-6.3392857142857144</c:v>
                </c:pt>
                <c:pt idx="608">
                  <c:v>-3.75</c:v>
                </c:pt>
                <c:pt idx="609">
                  <c:v>-5</c:v>
                </c:pt>
                <c:pt idx="610">
                  <c:v>-3.125</c:v>
                </c:pt>
                <c:pt idx="611">
                  <c:v>-5</c:v>
                </c:pt>
                <c:pt idx="612">
                  <c:v>-6.666666666666667</c:v>
                </c:pt>
                <c:pt idx="613">
                  <c:v>-4.0625</c:v>
                </c:pt>
                <c:pt idx="614">
                  <c:v>-4.583333333333333</c:v>
                </c:pt>
                <c:pt idx="615">
                  <c:v>-3.9583333333333335</c:v>
                </c:pt>
                <c:pt idx="616">
                  <c:v>-5.2678571428571432</c:v>
                </c:pt>
                <c:pt idx="617">
                  <c:v>-7.03125</c:v>
                </c:pt>
                <c:pt idx="618">
                  <c:v>-3.9583333333333335</c:v>
                </c:pt>
                <c:pt idx="619">
                  <c:v>-3.0357142857142856</c:v>
                </c:pt>
                <c:pt idx="620">
                  <c:v>-4.895833333333333</c:v>
                </c:pt>
                <c:pt idx="621">
                  <c:v>-4.21875</c:v>
                </c:pt>
                <c:pt idx="622">
                  <c:v>-4.1071428571428568</c:v>
                </c:pt>
                <c:pt idx="623">
                  <c:v>-4.134615384615385</c:v>
                </c:pt>
                <c:pt idx="624">
                  <c:v>-3.375</c:v>
                </c:pt>
                <c:pt idx="625">
                  <c:v>-6.25</c:v>
                </c:pt>
                <c:pt idx="626">
                  <c:v>-6.1607142857142856</c:v>
                </c:pt>
                <c:pt idx="627">
                  <c:v>-5.833333333333333</c:v>
                </c:pt>
                <c:pt idx="628">
                  <c:v>-6.25</c:v>
                </c:pt>
                <c:pt idx="629">
                  <c:v>-5.208333333333333</c:v>
                </c:pt>
                <c:pt idx="630">
                  <c:v>-5</c:v>
                </c:pt>
                <c:pt idx="631">
                  <c:v>-7.03125</c:v>
                </c:pt>
                <c:pt idx="632">
                  <c:v>-5.625</c:v>
                </c:pt>
                <c:pt idx="633">
                  <c:v>-4.6875</c:v>
                </c:pt>
                <c:pt idx="634">
                  <c:v>-5.125</c:v>
                </c:pt>
                <c:pt idx="635">
                  <c:v>-5.875</c:v>
                </c:pt>
                <c:pt idx="636">
                  <c:v>-5.78125</c:v>
                </c:pt>
                <c:pt idx="637">
                  <c:v>-4.75</c:v>
                </c:pt>
                <c:pt idx="638">
                  <c:v>-5</c:v>
                </c:pt>
                <c:pt idx="639">
                  <c:v>-5.625</c:v>
                </c:pt>
                <c:pt idx="640">
                  <c:v>-5.416666666666667</c:v>
                </c:pt>
                <c:pt idx="641">
                  <c:v>-4.25</c:v>
                </c:pt>
                <c:pt idx="642">
                  <c:v>-5.9375</c:v>
                </c:pt>
                <c:pt idx="643">
                  <c:v>-5</c:v>
                </c:pt>
                <c:pt idx="644">
                  <c:v>-5.3125</c:v>
                </c:pt>
                <c:pt idx="645">
                  <c:v>-6.75</c:v>
                </c:pt>
                <c:pt idx="646">
                  <c:v>-7.1875</c:v>
                </c:pt>
                <c:pt idx="647">
                  <c:v>-6.09375</c:v>
                </c:pt>
                <c:pt idx="648">
                  <c:v>-6.40625</c:v>
                </c:pt>
                <c:pt idx="649">
                  <c:v>-7.5</c:v>
                </c:pt>
                <c:pt idx="650">
                  <c:v>-8.125</c:v>
                </c:pt>
                <c:pt idx="651">
                  <c:v>-7.083333333333333</c:v>
                </c:pt>
                <c:pt idx="652">
                  <c:v>-8.125</c:v>
                </c:pt>
                <c:pt idx="653">
                  <c:v>-8.25</c:v>
                </c:pt>
                <c:pt idx="654">
                  <c:v>-8.125</c:v>
                </c:pt>
                <c:pt idx="655">
                  <c:v>-8.4375</c:v>
                </c:pt>
                <c:pt idx="656">
                  <c:v>-7.96875</c:v>
                </c:pt>
                <c:pt idx="657">
                  <c:v>-6.875</c:v>
                </c:pt>
                <c:pt idx="658">
                  <c:v>-10.3125</c:v>
                </c:pt>
                <c:pt idx="659">
                  <c:v>-10.3125</c:v>
                </c:pt>
                <c:pt idx="660">
                  <c:v>-10.625</c:v>
                </c:pt>
                <c:pt idx="661">
                  <c:v>-10.625</c:v>
                </c:pt>
                <c:pt idx="662">
                  <c:v>-11.40625</c:v>
                </c:pt>
                <c:pt idx="663">
                  <c:v>-9.375</c:v>
                </c:pt>
                <c:pt idx="664">
                  <c:v>-7.5</c:v>
                </c:pt>
                <c:pt idx="665">
                  <c:v>-7.125</c:v>
                </c:pt>
                <c:pt idx="666">
                  <c:v>-11.71875</c:v>
                </c:pt>
                <c:pt idx="667">
                  <c:v>-11.5625</c:v>
                </c:pt>
                <c:pt idx="668">
                  <c:v>-11.875</c:v>
                </c:pt>
                <c:pt idx="669">
                  <c:v>-10.625</c:v>
                </c:pt>
                <c:pt idx="670">
                  <c:v>-11.875</c:v>
                </c:pt>
                <c:pt idx="671">
                  <c:v>-11.25</c:v>
                </c:pt>
                <c:pt idx="672">
                  <c:v>-11.666666666666666</c:v>
                </c:pt>
                <c:pt idx="673">
                  <c:v>-11.71875</c:v>
                </c:pt>
                <c:pt idx="674">
                  <c:v>-13.125</c:v>
                </c:pt>
                <c:pt idx="675">
                  <c:v>-11.875</c:v>
                </c:pt>
                <c:pt idx="676">
                  <c:v>-12</c:v>
                </c:pt>
                <c:pt idx="677">
                  <c:v>-6.9444444444444446</c:v>
                </c:pt>
                <c:pt idx="678">
                  <c:v>-11.25</c:v>
                </c:pt>
                <c:pt idx="679">
                  <c:v>-11.041666666666666</c:v>
                </c:pt>
                <c:pt idx="680">
                  <c:v>-11.875</c:v>
                </c:pt>
                <c:pt idx="681">
                  <c:v>-12.708333333333334</c:v>
                </c:pt>
                <c:pt idx="682">
                  <c:v>-10.833333333333334</c:v>
                </c:pt>
                <c:pt idx="683">
                  <c:v>-11.041666666666666</c:v>
                </c:pt>
                <c:pt idx="684">
                  <c:v>-10.9375</c:v>
                </c:pt>
                <c:pt idx="685">
                  <c:v>-12.5</c:v>
                </c:pt>
                <c:pt idx="686">
                  <c:v>-11.5</c:v>
                </c:pt>
                <c:pt idx="687">
                  <c:v>-11.875</c:v>
                </c:pt>
                <c:pt idx="688">
                  <c:v>-11.875</c:v>
                </c:pt>
                <c:pt idx="689">
                  <c:v>-11.875</c:v>
                </c:pt>
                <c:pt idx="690">
                  <c:v>-11.875</c:v>
                </c:pt>
                <c:pt idx="691">
                  <c:v>-12.5</c:v>
                </c:pt>
                <c:pt idx="692">
                  <c:v>-10.3125</c:v>
                </c:pt>
                <c:pt idx="693">
                  <c:v>-12.5</c:v>
                </c:pt>
                <c:pt idx="694">
                  <c:v>-10.9375</c:v>
                </c:pt>
                <c:pt idx="695">
                  <c:v>-11.40625</c:v>
                </c:pt>
                <c:pt idx="696">
                  <c:v>-11.875</c:v>
                </c:pt>
                <c:pt idx="697">
                  <c:v>-12.5</c:v>
                </c:pt>
                <c:pt idx="698">
                  <c:v>-11.75</c:v>
                </c:pt>
                <c:pt idx="699">
                  <c:v>-10</c:v>
                </c:pt>
                <c:pt idx="700">
                  <c:v>-6.25</c:v>
                </c:pt>
                <c:pt idx="701">
                  <c:v>-6.0714285714285712</c:v>
                </c:pt>
                <c:pt idx="702">
                  <c:v>-9.375</c:v>
                </c:pt>
                <c:pt idx="703">
                  <c:v>-10</c:v>
                </c:pt>
                <c:pt idx="704">
                  <c:v>-8.4375</c:v>
                </c:pt>
                <c:pt idx="705">
                  <c:v>-9</c:v>
                </c:pt>
                <c:pt idx="706">
                  <c:v>-9.2857142857142865</c:v>
                </c:pt>
                <c:pt idx="707">
                  <c:v>-9</c:v>
                </c:pt>
                <c:pt idx="708">
                  <c:v>-4.0384615384615383</c:v>
                </c:pt>
                <c:pt idx="709">
                  <c:v>-4</c:v>
                </c:pt>
                <c:pt idx="710">
                  <c:v>-7.5</c:v>
                </c:pt>
                <c:pt idx="711">
                  <c:v>-6.25</c:v>
                </c:pt>
                <c:pt idx="712">
                  <c:v>-7.5</c:v>
                </c:pt>
                <c:pt idx="713">
                  <c:v>-6.09375</c:v>
                </c:pt>
                <c:pt idx="714">
                  <c:v>-4.479166666666667</c:v>
                </c:pt>
                <c:pt idx="715">
                  <c:v>-4.75</c:v>
                </c:pt>
                <c:pt idx="716">
                  <c:v>-7.75</c:v>
                </c:pt>
                <c:pt idx="717">
                  <c:v>-6.458333333333333</c:v>
                </c:pt>
                <c:pt idx="718">
                  <c:v>-6.25</c:v>
                </c:pt>
                <c:pt idx="719">
                  <c:v>-3.75</c:v>
                </c:pt>
                <c:pt idx="720">
                  <c:v>-4</c:v>
                </c:pt>
                <c:pt idx="721">
                  <c:v>-6.25</c:v>
                </c:pt>
                <c:pt idx="722">
                  <c:v>-7.083333333333333</c:v>
                </c:pt>
                <c:pt idx="723">
                  <c:v>-6.875</c:v>
                </c:pt>
                <c:pt idx="724">
                  <c:v>-5.125</c:v>
                </c:pt>
                <c:pt idx="725">
                  <c:v>-4.583333333333333</c:v>
                </c:pt>
                <c:pt idx="726">
                  <c:v>-2.1428571428571428</c:v>
                </c:pt>
                <c:pt idx="727">
                  <c:v>-1.25</c:v>
                </c:pt>
                <c:pt idx="728">
                  <c:v>-3.375</c:v>
                </c:pt>
                <c:pt idx="729">
                  <c:v>-1.4285714285714286</c:v>
                </c:pt>
                <c:pt idx="730">
                  <c:v>-3.75</c:v>
                </c:pt>
                <c:pt idx="731">
                  <c:v>-1.5625</c:v>
                </c:pt>
                <c:pt idx="732">
                  <c:v>-2.2916666666666665</c:v>
                </c:pt>
                <c:pt idx="733">
                  <c:v>-5.833333333333333</c:v>
                </c:pt>
                <c:pt idx="734">
                  <c:v>-6.25</c:v>
                </c:pt>
                <c:pt idx="735">
                  <c:v>-1.625</c:v>
                </c:pt>
                <c:pt idx="736">
                  <c:v>-2.6041666666666665</c:v>
                </c:pt>
                <c:pt idx="737">
                  <c:v>-2.5</c:v>
                </c:pt>
                <c:pt idx="738">
                  <c:v>-6.125</c:v>
                </c:pt>
                <c:pt idx="739">
                  <c:v>-4.270833333333333</c:v>
                </c:pt>
                <c:pt idx="740">
                  <c:v>-4.1964285714285712</c:v>
                </c:pt>
                <c:pt idx="741">
                  <c:v>-2.9166666666666665</c:v>
                </c:pt>
                <c:pt idx="742">
                  <c:v>-2.5</c:v>
                </c:pt>
                <c:pt idx="743">
                  <c:v>-2.1875</c:v>
                </c:pt>
                <c:pt idx="744">
                  <c:v>-5.5357142857142856</c:v>
                </c:pt>
                <c:pt idx="745">
                  <c:v>-3.875</c:v>
                </c:pt>
                <c:pt idx="746">
                  <c:v>-6.25</c:v>
                </c:pt>
                <c:pt idx="747">
                  <c:v>-6.25</c:v>
                </c:pt>
                <c:pt idx="748">
                  <c:v>-6.25</c:v>
                </c:pt>
                <c:pt idx="749">
                  <c:v>-6.25</c:v>
                </c:pt>
                <c:pt idx="750">
                  <c:v>-6.7857142857142856</c:v>
                </c:pt>
                <c:pt idx="751">
                  <c:v>-6.25</c:v>
                </c:pt>
                <c:pt idx="752">
                  <c:v>-7.75</c:v>
                </c:pt>
                <c:pt idx="753">
                  <c:v>-7.5</c:v>
                </c:pt>
                <c:pt idx="754">
                  <c:v>-6.40625</c:v>
                </c:pt>
                <c:pt idx="755">
                  <c:v>-6.875</c:v>
                </c:pt>
                <c:pt idx="756">
                  <c:v>-5.1785714285714288</c:v>
                </c:pt>
                <c:pt idx="757">
                  <c:v>-5.3125</c:v>
                </c:pt>
                <c:pt idx="758">
                  <c:v>-5</c:v>
                </c:pt>
                <c:pt idx="759">
                  <c:v>-5.78125</c:v>
                </c:pt>
                <c:pt idx="760">
                  <c:v>-4.6875</c:v>
                </c:pt>
                <c:pt idx="761">
                  <c:v>-4.6428571428571432</c:v>
                </c:pt>
                <c:pt idx="762">
                  <c:v>-4.53125</c:v>
                </c:pt>
                <c:pt idx="763">
                  <c:v>-8.25</c:v>
                </c:pt>
                <c:pt idx="764">
                  <c:v>-7.5</c:v>
                </c:pt>
                <c:pt idx="765">
                  <c:v>-10</c:v>
                </c:pt>
                <c:pt idx="766">
                  <c:v>-9.2857142857142865</c:v>
                </c:pt>
                <c:pt idx="767">
                  <c:v>-9.375</c:v>
                </c:pt>
                <c:pt idx="768">
                  <c:v>-5.9722222222222223</c:v>
                </c:pt>
                <c:pt idx="769">
                  <c:v>-7.6388888888888893</c:v>
                </c:pt>
                <c:pt idx="770">
                  <c:v>-9.0625</c:v>
                </c:pt>
                <c:pt idx="771">
                  <c:v>-4.583333333333333</c:v>
                </c:pt>
                <c:pt idx="772">
                  <c:v>-4.21875</c:v>
                </c:pt>
                <c:pt idx="773">
                  <c:v>-7.875</c:v>
                </c:pt>
                <c:pt idx="774">
                  <c:v>-7.7272727272727275</c:v>
                </c:pt>
                <c:pt idx="775">
                  <c:v>-6.666666666666667</c:v>
                </c:pt>
                <c:pt idx="776">
                  <c:v>-10</c:v>
                </c:pt>
                <c:pt idx="777">
                  <c:v>-9.375</c:v>
                </c:pt>
                <c:pt idx="778">
                  <c:v>-9.375</c:v>
                </c:pt>
                <c:pt idx="779">
                  <c:v>-9.5</c:v>
                </c:pt>
                <c:pt idx="780">
                  <c:v>-8.5</c:v>
                </c:pt>
                <c:pt idx="781">
                  <c:v>-10</c:v>
                </c:pt>
                <c:pt idx="782">
                  <c:v>-10</c:v>
                </c:pt>
                <c:pt idx="783">
                  <c:v>-7.916666666666667</c:v>
                </c:pt>
                <c:pt idx="784">
                  <c:v>-7.8571428571428568</c:v>
                </c:pt>
                <c:pt idx="785">
                  <c:v>-8.75</c:v>
                </c:pt>
                <c:pt idx="786">
                  <c:v>-9.25</c:v>
                </c:pt>
                <c:pt idx="787">
                  <c:v>-8.125</c:v>
                </c:pt>
                <c:pt idx="788">
                  <c:v>-8.125</c:v>
                </c:pt>
                <c:pt idx="789">
                  <c:v>-8.75</c:v>
                </c:pt>
                <c:pt idx="790">
                  <c:v>-9.375</c:v>
                </c:pt>
                <c:pt idx="791">
                  <c:v>-9.375</c:v>
                </c:pt>
                <c:pt idx="792">
                  <c:v>-9.5833333333333339</c:v>
                </c:pt>
                <c:pt idx="793">
                  <c:v>-9</c:v>
                </c:pt>
                <c:pt idx="794">
                  <c:v>-9.0625</c:v>
                </c:pt>
                <c:pt idx="795">
                  <c:v>-8.75</c:v>
                </c:pt>
                <c:pt idx="796">
                  <c:v>-9.5833333333333339</c:v>
                </c:pt>
                <c:pt idx="797">
                  <c:v>-10</c:v>
                </c:pt>
                <c:pt idx="798">
                  <c:v>-9.25</c:v>
                </c:pt>
                <c:pt idx="799">
                  <c:v>-9.1666666666666661</c:v>
                </c:pt>
                <c:pt idx="800">
                  <c:v>-8.3333333333333339</c:v>
                </c:pt>
              </c:numCache>
            </c:numRef>
          </c:yVal>
          <c:smooth val="1"/>
        </c:ser>
        <c:dLbls>
          <c:showLegendKey val="0"/>
          <c:showVal val="0"/>
          <c:showCatName val="0"/>
          <c:showSerName val="0"/>
          <c:showPercent val="0"/>
          <c:showBubbleSize val="0"/>
        </c:dLbls>
        <c:axId val="297002776"/>
        <c:axId val="294223272"/>
      </c:scatterChart>
      <c:valAx>
        <c:axId val="297002776"/>
        <c:scaling>
          <c:orientation val="minMax"/>
        </c:scaling>
        <c:delete val="0"/>
        <c:axPos val="b"/>
        <c:majorGridlines>
          <c:spPr>
            <a:ln w="9525" cap="flat" cmpd="sng" algn="ctr">
              <a:solidFill>
                <a:schemeClr val="tx1">
                  <a:lumMod val="15000"/>
                  <a:lumOff val="85000"/>
                </a:schemeClr>
              </a:solidFill>
              <a:round/>
            </a:ln>
            <a:effectLst/>
          </c:spPr>
        </c:majorGridlines>
        <c:numFmt formatCode="d\.m\.yy\ h:mm;@" sourceLinked="1"/>
        <c:majorTickMark val="none"/>
        <c:minorTickMark val="none"/>
        <c:tickLblPos val="low"/>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94223272"/>
        <c:crosses val="autoZero"/>
        <c:crossBetween val="midCat"/>
        <c:majorUnit val="0.5"/>
      </c:valAx>
      <c:valAx>
        <c:axId val="294223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Paine-ero (Pa)</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97002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59" tIns="47780" rIns="95559" bIns="47780" rtlCol="0"/>
          <a:lstStyle>
            <a:lvl1pPr algn="l">
              <a:defRPr sz="1300"/>
            </a:lvl1pPr>
          </a:lstStyle>
          <a:p>
            <a:endParaRPr lang="fi-FI" sz="900" dirty="0">
              <a:latin typeface="Arial" pitchFamily="34" charset="0"/>
              <a:cs typeface="Arial" pitchFamily="34" charset="0"/>
            </a:endParaRPr>
          </a:p>
        </p:txBody>
      </p:sp>
      <p:sp>
        <p:nvSpPr>
          <p:cNvPr id="3" name="Date Placeholder 2"/>
          <p:cNvSpPr>
            <a:spLocks noGrp="1"/>
          </p:cNvSpPr>
          <p:nvPr>
            <p:ph type="dt" sz="quarter" idx="1"/>
          </p:nvPr>
        </p:nvSpPr>
        <p:spPr>
          <a:xfrm>
            <a:off x="3850443" y="1"/>
            <a:ext cx="2945659" cy="496332"/>
          </a:xfrm>
          <a:prstGeom prst="rect">
            <a:avLst/>
          </a:prstGeom>
        </p:spPr>
        <p:txBody>
          <a:bodyPr vert="horz" lIns="95559" tIns="47780" rIns="95559" bIns="47780" rtlCol="0"/>
          <a:lstStyle>
            <a:lvl1pPr algn="r">
              <a:defRPr sz="1300"/>
            </a:lvl1pPr>
          </a:lstStyle>
          <a:p>
            <a:fld id="{D2B8EB6F-D7BD-410C-AB1F-00269204D9C8}" type="datetimeFigureOut">
              <a:rPr lang="fi-FI" sz="900">
                <a:latin typeface="Arial" pitchFamily="34" charset="0"/>
                <a:cs typeface="Arial" pitchFamily="34" charset="0"/>
              </a:rPr>
              <a:pPr/>
              <a:t>23.6.2016</a:t>
            </a:fld>
            <a:endParaRPr lang="fi-FI" sz="900">
              <a:latin typeface="Arial" pitchFamily="34" charset="0"/>
              <a:cs typeface="Arial" pitchFamily="34" charset="0"/>
            </a:endParaRPr>
          </a:p>
        </p:txBody>
      </p:sp>
      <p:sp>
        <p:nvSpPr>
          <p:cNvPr id="4" name="Footer Placeholder 3"/>
          <p:cNvSpPr>
            <a:spLocks noGrp="1"/>
          </p:cNvSpPr>
          <p:nvPr>
            <p:ph type="ftr" sz="quarter" idx="2"/>
          </p:nvPr>
        </p:nvSpPr>
        <p:spPr>
          <a:xfrm>
            <a:off x="0" y="9428584"/>
            <a:ext cx="2945659" cy="496332"/>
          </a:xfrm>
          <a:prstGeom prst="rect">
            <a:avLst/>
          </a:prstGeom>
        </p:spPr>
        <p:txBody>
          <a:bodyPr vert="horz" lIns="95559" tIns="47780" rIns="95559" bIns="47780" rtlCol="0" anchor="b"/>
          <a:lstStyle>
            <a:lvl1pPr algn="l">
              <a:defRPr sz="1300"/>
            </a:lvl1pPr>
          </a:lstStyle>
          <a:p>
            <a:endParaRPr lang="fi-FI" sz="90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59" tIns="47780" rIns="95559" bIns="47780" rtlCol="0" anchor="b"/>
          <a:lstStyle>
            <a:lvl1pPr algn="r">
              <a:defRPr sz="1300"/>
            </a:lvl1pPr>
          </a:lstStyle>
          <a:p>
            <a:fld id="{C9829D03-198C-4FB6-BC3D-FF132E164A92}" type="slidenum">
              <a:rPr lang="fi-FI" sz="900">
                <a:latin typeface="Arial" pitchFamily="34" charset="0"/>
                <a:cs typeface="Arial" pitchFamily="34" charset="0"/>
              </a:rPr>
              <a:pPr/>
              <a:t>‹#›</a:t>
            </a:fld>
            <a:endParaRPr lang="fi-FI" sz="9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59" tIns="47780" rIns="95559" bIns="47780" rtlCol="0"/>
          <a:lstStyle>
            <a:lvl1pPr algn="l">
              <a:defRPr sz="9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3850443" y="1"/>
            <a:ext cx="2945659" cy="496332"/>
          </a:xfrm>
          <a:prstGeom prst="rect">
            <a:avLst/>
          </a:prstGeom>
        </p:spPr>
        <p:txBody>
          <a:bodyPr vert="horz" lIns="95559" tIns="47780" rIns="95559" bIns="47780" rtlCol="0"/>
          <a:lstStyle>
            <a:lvl1pPr algn="r">
              <a:defRPr sz="900">
                <a:latin typeface="Arial" pitchFamily="34" charset="0"/>
                <a:cs typeface="Arial" pitchFamily="34" charset="0"/>
              </a:defRPr>
            </a:lvl1pPr>
          </a:lstStyle>
          <a:p>
            <a:fld id="{734323DC-88BF-4AB1-9A78-B974D90A807B}" type="datetimeFigureOut">
              <a:rPr lang="fi-FI" smtClean="0"/>
              <a:pPr/>
              <a:t>23.6.2016</a:t>
            </a:fld>
            <a:endParaRPr lang="fi-FI"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9" tIns="47780" rIns="95559" bIns="4778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9" tIns="47780" rIns="95559" bIns="477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9428584"/>
            <a:ext cx="2945659" cy="496332"/>
          </a:xfrm>
          <a:prstGeom prst="rect">
            <a:avLst/>
          </a:prstGeom>
        </p:spPr>
        <p:txBody>
          <a:bodyPr vert="horz" lIns="95559" tIns="47780" rIns="95559" bIns="47780" rtlCol="0" anchor="b"/>
          <a:lstStyle>
            <a:lvl1pPr algn="l">
              <a:defRPr sz="9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59" tIns="47780" rIns="95559" bIns="47780" rtlCol="0" anchor="b"/>
          <a:lstStyle>
            <a:lvl1pPr algn="r">
              <a:defRPr sz="9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a:t>
            </a:fld>
            <a:endParaRPr lang="fi-FI" dirty="0"/>
          </a:p>
        </p:txBody>
      </p:sp>
    </p:spTree>
    <p:extLst>
      <p:ext uri="{BB962C8B-B14F-4D97-AF65-F5344CB8AC3E}">
        <p14:creationId xmlns:p14="http://schemas.microsoft.com/office/powerpoint/2010/main" val="3630528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a:noFill/>
        </p:spPr>
        <p:txBody>
          <a:bodyPr/>
          <a:lstStyle/>
          <a:p>
            <a:endParaRPr lang="en-US" altLang="en-US" smtClean="0"/>
          </a:p>
        </p:txBody>
      </p:sp>
      <p:sp>
        <p:nvSpPr>
          <p:cNvPr id="20484" name="Date Placeholder 3"/>
          <p:cNvSpPr>
            <a:spLocks noGrp="1"/>
          </p:cNvSpPr>
          <p:nvPr>
            <p:ph type="dt" sz="quarter" idx="1"/>
          </p:nvPr>
        </p:nvSpPr>
        <p:spPr>
          <a:noFill/>
        </p:spPr>
        <p:txBody>
          <a:bodyPr/>
          <a:lstStyle>
            <a:lvl1pPr defTabSz="479455" eaLnBrk="0" hangingPunct="0">
              <a:defRPr>
                <a:solidFill>
                  <a:schemeClr val="tx1"/>
                </a:solidFill>
                <a:latin typeface="Arial" charset="0"/>
              </a:defRPr>
            </a:lvl1pPr>
            <a:lvl2pPr marL="776418" indent="-298623" defTabSz="479455" eaLnBrk="0" hangingPunct="0">
              <a:defRPr>
                <a:solidFill>
                  <a:schemeClr val="tx1"/>
                </a:solidFill>
                <a:latin typeface="Arial" charset="0"/>
              </a:defRPr>
            </a:lvl2pPr>
            <a:lvl3pPr marL="1194489" indent="-238898" defTabSz="479455" eaLnBrk="0" hangingPunct="0">
              <a:defRPr>
                <a:solidFill>
                  <a:schemeClr val="tx1"/>
                </a:solidFill>
                <a:latin typeface="Arial" charset="0"/>
              </a:defRPr>
            </a:lvl3pPr>
            <a:lvl4pPr marL="1672286" indent="-238898" defTabSz="479455" eaLnBrk="0" hangingPunct="0">
              <a:defRPr>
                <a:solidFill>
                  <a:schemeClr val="tx1"/>
                </a:solidFill>
                <a:latin typeface="Arial" charset="0"/>
              </a:defRPr>
            </a:lvl4pPr>
            <a:lvl5pPr marL="2150081" indent="-238898" defTabSz="479455" eaLnBrk="0" hangingPunct="0">
              <a:defRPr>
                <a:solidFill>
                  <a:schemeClr val="tx1"/>
                </a:solidFill>
                <a:latin typeface="Arial" charset="0"/>
              </a:defRPr>
            </a:lvl5pPr>
            <a:lvl6pPr marL="2627877" indent="-238898" defTabSz="479455" eaLnBrk="0" fontAlgn="base" hangingPunct="0">
              <a:spcBef>
                <a:spcPct val="0"/>
              </a:spcBef>
              <a:spcAft>
                <a:spcPct val="0"/>
              </a:spcAft>
              <a:defRPr>
                <a:solidFill>
                  <a:schemeClr val="tx1"/>
                </a:solidFill>
                <a:latin typeface="Arial" charset="0"/>
              </a:defRPr>
            </a:lvl6pPr>
            <a:lvl7pPr marL="3105672" indent="-238898" defTabSz="479455" eaLnBrk="0" fontAlgn="base" hangingPunct="0">
              <a:spcBef>
                <a:spcPct val="0"/>
              </a:spcBef>
              <a:spcAft>
                <a:spcPct val="0"/>
              </a:spcAft>
              <a:defRPr>
                <a:solidFill>
                  <a:schemeClr val="tx1"/>
                </a:solidFill>
                <a:latin typeface="Arial" charset="0"/>
              </a:defRPr>
            </a:lvl7pPr>
            <a:lvl8pPr marL="3583469" indent="-238898" defTabSz="479455" eaLnBrk="0" fontAlgn="base" hangingPunct="0">
              <a:spcBef>
                <a:spcPct val="0"/>
              </a:spcBef>
              <a:spcAft>
                <a:spcPct val="0"/>
              </a:spcAft>
              <a:defRPr>
                <a:solidFill>
                  <a:schemeClr val="tx1"/>
                </a:solidFill>
                <a:latin typeface="Arial" charset="0"/>
              </a:defRPr>
            </a:lvl8pPr>
            <a:lvl9pPr marL="4061264" indent="-238898" defTabSz="479455" eaLnBrk="0" fontAlgn="base" hangingPunct="0">
              <a:spcBef>
                <a:spcPct val="0"/>
              </a:spcBef>
              <a:spcAft>
                <a:spcPct val="0"/>
              </a:spcAft>
              <a:defRPr>
                <a:solidFill>
                  <a:schemeClr val="tx1"/>
                </a:solidFill>
                <a:latin typeface="Arial" charset="0"/>
              </a:defRPr>
            </a:lvl9pPr>
          </a:lstStyle>
          <a:p>
            <a:pPr eaLnBrk="1" hangingPunct="1"/>
            <a:fld id="{DD9F85CB-BF1D-4F7B-AD4F-1F8CE0A0D8E9}" type="datetime1">
              <a:rPr lang="fi-FI" altLang="en-US" smtClean="0">
                <a:latin typeface="Calibri" pitchFamily="34" charset="0"/>
              </a:rPr>
              <a:pPr eaLnBrk="1" hangingPunct="1"/>
              <a:t>23.6.2016</a:t>
            </a:fld>
            <a:endParaRPr lang="fi-FI" altLang="en-US" smtClean="0">
              <a:latin typeface="Calibri" pitchFamily="34" charset="0"/>
            </a:endParaRPr>
          </a:p>
        </p:txBody>
      </p:sp>
      <p:sp>
        <p:nvSpPr>
          <p:cNvPr id="20485" name="Footer Placeholder 4"/>
          <p:cNvSpPr>
            <a:spLocks noGrp="1"/>
          </p:cNvSpPr>
          <p:nvPr>
            <p:ph type="ftr" sz="quarter" idx="4"/>
          </p:nvPr>
        </p:nvSpPr>
        <p:spPr>
          <a:noFill/>
        </p:spPr>
        <p:txBody>
          <a:bodyPr/>
          <a:lstStyle>
            <a:lvl1pPr defTabSz="479455" eaLnBrk="0" hangingPunct="0">
              <a:defRPr>
                <a:solidFill>
                  <a:schemeClr val="tx1"/>
                </a:solidFill>
                <a:latin typeface="Arial" charset="0"/>
              </a:defRPr>
            </a:lvl1pPr>
            <a:lvl2pPr marL="776418" indent="-298623" defTabSz="479455" eaLnBrk="0" hangingPunct="0">
              <a:defRPr>
                <a:solidFill>
                  <a:schemeClr val="tx1"/>
                </a:solidFill>
                <a:latin typeface="Arial" charset="0"/>
              </a:defRPr>
            </a:lvl2pPr>
            <a:lvl3pPr marL="1194489" indent="-238898" defTabSz="479455" eaLnBrk="0" hangingPunct="0">
              <a:defRPr>
                <a:solidFill>
                  <a:schemeClr val="tx1"/>
                </a:solidFill>
                <a:latin typeface="Arial" charset="0"/>
              </a:defRPr>
            </a:lvl3pPr>
            <a:lvl4pPr marL="1672286" indent="-238898" defTabSz="479455" eaLnBrk="0" hangingPunct="0">
              <a:defRPr>
                <a:solidFill>
                  <a:schemeClr val="tx1"/>
                </a:solidFill>
                <a:latin typeface="Arial" charset="0"/>
              </a:defRPr>
            </a:lvl4pPr>
            <a:lvl5pPr marL="2150081" indent="-238898" defTabSz="479455" eaLnBrk="0" hangingPunct="0">
              <a:defRPr>
                <a:solidFill>
                  <a:schemeClr val="tx1"/>
                </a:solidFill>
                <a:latin typeface="Arial" charset="0"/>
              </a:defRPr>
            </a:lvl5pPr>
            <a:lvl6pPr marL="2627877" indent="-238898" defTabSz="479455" eaLnBrk="0" fontAlgn="base" hangingPunct="0">
              <a:spcBef>
                <a:spcPct val="0"/>
              </a:spcBef>
              <a:spcAft>
                <a:spcPct val="0"/>
              </a:spcAft>
              <a:defRPr>
                <a:solidFill>
                  <a:schemeClr val="tx1"/>
                </a:solidFill>
                <a:latin typeface="Arial" charset="0"/>
              </a:defRPr>
            </a:lvl6pPr>
            <a:lvl7pPr marL="3105672" indent="-238898" defTabSz="479455" eaLnBrk="0" fontAlgn="base" hangingPunct="0">
              <a:spcBef>
                <a:spcPct val="0"/>
              </a:spcBef>
              <a:spcAft>
                <a:spcPct val="0"/>
              </a:spcAft>
              <a:defRPr>
                <a:solidFill>
                  <a:schemeClr val="tx1"/>
                </a:solidFill>
                <a:latin typeface="Arial" charset="0"/>
              </a:defRPr>
            </a:lvl7pPr>
            <a:lvl8pPr marL="3583469" indent="-238898" defTabSz="479455" eaLnBrk="0" fontAlgn="base" hangingPunct="0">
              <a:spcBef>
                <a:spcPct val="0"/>
              </a:spcBef>
              <a:spcAft>
                <a:spcPct val="0"/>
              </a:spcAft>
              <a:defRPr>
                <a:solidFill>
                  <a:schemeClr val="tx1"/>
                </a:solidFill>
                <a:latin typeface="Arial" charset="0"/>
              </a:defRPr>
            </a:lvl8pPr>
            <a:lvl9pPr marL="4061264" indent="-238898" defTabSz="479455" eaLnBrk="0" fontAlgn="base" hangingPunct="0">
              <a:spcBef>
                <a:spcPct val="0"/>
              </a:spcBef>
              <a:spcAft>
                <a:spcPct val="0"/>
              </a:spcAft>
              <a:defRPr>
                <a:solidFill>
                  <a:schemeClr val="tx1"/>
                </a:solidFill>
                <a:latin typeface="Arial" charset="0"/>
              </a:defRPr>
            </a:lvl9pPr>
          </a:lstStyle>
          <a:p>
            <a:pPr eaLnBrk="1" hangingPunct="1"/>
            <a:r>
              <a:rPr lang="fi-FI" altLang="en-US" smtClean="0">
                <a:latin typeface="Calibri" pitchFamily="34" charset="0"/>
              </a:rPr>
              <a:t>Esittäjän nimi / 8.2.2011</a:t>
            </a:r>
          </a:p>
        </p:txBody>
      </p:sp>
      <p:sp>
        <p:nvSpPr>
          <p:cNvPr id="20486" name="Slide Number Placeholder 5"/>
          <p:cNvSpPr>
            <a:spLocks noGrp="1"/>
          </p:cNvSpPr>
          <p:nvPr>
            <p:ph type="sldNum" sz="quarter" idx="5"/>
          </p:nvPr>
        </p:nvSpPr>
        <p:spPr>
          <a:noFill/>
        </p:spPr>
        <p:txBody>
          <a:bodyPr/>
          <a:lstStyle>
            <a:lvl1pPr defTabSz="479455" eaLnBrk="0" hangingPunct="0">
              <a:defRPr>
                <a:solidFill>
                  <a:schemeClr val="tx1"/>
                </a:solidFill>
                <a:latin typeface="Arial" charset="0"/>
              </a:defRPr>
            </a:lvl1pPr>
            <a:lvl2pPr marL="776418" indent="-298623" defTabSz="479455" eaLnBrk="0" hangingPunct="0">
              <a:defRPr>
                <a:solidFill>
                  <a:schemeClr val="tx1"/>
                </a:solidFill>
                <a:latin typeface="Arial" charset="0"/>
              </a:defRPr>
            </a:lvl2pPr>
            <a:lvl3pPr marL="1194489" indent="-238898" defTabSz="479455" eaLnBrk="0" hangingPunct="0">
              <a:defRPr>
                <a:solidFill>
                  <a:schemeClr val="tx1"/>
                </a:solidFill>
                <a:latin typeface="Arial" charset="0"/>
              </a:defRPr>
            </a:lvl3pPr>
            <a:lvl4pPr marL="1672286" indent="-238898" defTabSz="479455" eaLnBrk="0" hangingPunct="0">
              <a:defRPr>
                <a:solidFill>
                  <a:schemeClr val="tx1"/>
                </a:solidFill>
                <a:latin typeface="Arial" charset="0"/>
              </a:defRPr>
            </a:lvl4pPr>
            <a:lvl5pPr marL="2150081" indent="-238898" defTabSz="479455" eaLnBrk="0" hangingPunct="0">
              <a:defRPr>
                <a:solidFill>
                  <a:schemeClr val="tx1"/>
                </a:solidFill>
                <a:latin typeface="Arial" charset="0"/>
              </a:defRPr>
            </a:lvl5pPr>
            <a:lvl6pPr marL="2627877" indent="-238898" defTabSz="479455" eaLnBrk="0" fontAlgn="base" hangingPunct="0">
              <a:spcBef>
                <a:spcPct val="0"/>
              </a:spcBef>
              <a:spcAft>
                <a:spcPct val="0"/>
              </a:spcAft>
              <a:defRPr>
                <a:solidFill>
                  <a:schemeClr val="tx1"/>
                </a:solidFill>
                <a:latin typeface="Arial" charset="0"/>
              </a:defRPr>
            </a:lvl6pPr>
            <a:lvl7pPr marL="3105672" indent="-238898" defTabSz="479455" eaLnBrk="0" fontAlgn="base" hangingPunct="0">
              <a:spcBef>
                <a:spcPct val="0"/>
              </a:spcBef>
              <a:spcAft>
                <a:spcPct val="0"/>
              </a:spcAft>
              <a:defRPr>
                <a:solidFill>
                  <a:schemeClr val="tx1"/>
                </a:solidFill>
                <a:latin typeface="Arial" charset="0"/>
              </a:defRPr>
            </a:lvl7pPr>
            <a:lvl8pPr marL="3583469" indent="-238898" defTabSz="479455" eaLnBrk="0" fontAlgn="base" hangingPunct="0">
              <a:spcBef>
                <a:spcPct val="0"/>
              </a:spcBef>
              <a:spcAft>
                <a:spcPct val="0"/>
              </a:spcAft>
              <a:defRPr>
                <a:solidFill>
                  <a:schemeClr val="tx1"/>
                </a:solidFill>
                <a:latin typeface="Arial" charset="0"/>
              </a:defRPr>
            </a:lvl8pPr>
            <a:lvl9pPr marL="4061264" indent="-238898" defTabSz="479455" eaLnBrk="0" fontAlgn="base" hangingPunct="0">
              <a:spcBef>
                <a:spcPct val="0"/>
              </a:spcBef>
              <a:spcAft>
                <a:spcPct val="0"/>
              </a:spcAft>
              <a:defRPr>
                <a:solidFill>
                  <a:schemeClr val="tx1"/>
                </a:solidFill>
                <a:latin typeface="Arial" charset="0"/>
              </a:defRPr>
            </a:lvl9pPr>
          </a:lstStyle>
          <a:p>
            <a:pPr eaLnBrk="1" hangingPunct="1"/>
            <a:fld id="{9B0CAB94-BEEE-4A99-9A55-D5EE1CF7CE90}" type="slidenum">
              <a:rPr lang="fi-FI" altLang="en-US" smtClean="0">
                <a:latin typeface="Calibri" pitchFamily="34" charset="0"/>
              </a:rPr>
              <a:pPr eaLnBrk="1" hangingPunct="1"/>
              <a:t>15</a:t>
            </a:fld>
            <a:endParaRPr lang="fi-FI" altLang="en-US" smtClean="0">
              <a:latin typeface="Calibri" pitchFamily="34" charset="0"/>
            </a:endParaRPr>
          </a:p>
        </p:txBody>
      </p:sp>
    </p:spTree>
    <p:extLst>
      <p:ext uri="{BB962C8B-B14F-4D97-AF65-F5344CB8AC3E}">
        <p14:creationId xmlns:p14="http://schemas.microsoft.com/office/powerpoint/2010/main" val="292447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16</a:t>
            </a:fld>
            <a:endParaRPr lang="fi-FI" dirty="0"/>
          </a:p>
        </p:txBody>
      </p:sp>
    </p:spTree>
    <p:extLst>
      <p:ext uri="{BB962C8B-B14F-4D97-AF65-F5344CB8AC3E}">
        <p14:creationId xmlns:p14="http://schemas.microsoft.com/office/powerpoint/2010/main" val="313886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17</a:t>
            </a:fld>
            <a:endParaRPr lang="fi-FI" dirty="0"/>
          </a:p>
        </p:txBody>
      </p:sp>
    </p:spTree>
    <p:extLst>
      <p:ext uri="{BB962C8B-B14F-4D97-AF65-F5344CB8AC3E}">
        <p14:creationId xmlns:p14="http://schemas.microsoft.com/office/powerpoint/2010/main" val="755233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18</a:t>
            </a:fld>
            <a:endParaRPr lang="fi-FI" dirty="0"/>
          </a:p>
        </p:txBody>
      </p:sp>
    </p:spTree>
    <p:extLst>
      <p:ext uri="{BB962C8B-B14F-4D97-AF65-F5344CB8AC3E}">
        <p14:creationId xmlns:p14="http://schemas.microsoft.com/office/powerpoint/2010/main" val="3690330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19</a:t>
            </a:fld>
            <a:endParaRPr lang="fi-FI" dirty="0"/>
          </a:p>
        </p:txBody>
      </p:sp>
    </p:spTree>
    <p:extLst>
      <p:ext uri="{BB962C8B-B14F-4D97-AF65-F5344CB8AC3E}">
        <p14:creationId xmlns:p14="http://schemas.microsoft.com/office/powerpoint/2010/main" val="4274261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a:noFill/>
        </p:spPr>
        <p:txBody>
          <a:bodyPr/>
          <a:lstStyle/>
          <a:p>
            <a:pPr eaLnBrk="1" hangingPunct="1"/>
            <a:endParaRPr lang="fi-FI" altLang="en-US" dirty="0" smtClean="0"/>
          </a:p>
        </p:txBody>
      </p:sp>
    </p:spTree>
    <p:extLst>
      <p:ext uri="{BB962C8B-B14F-4D97-AF65-F5344CB8AC3E}">
        <p14:creationId xmlns:p14="http://schemas.microsoft.com/office/powerpoint/2010/main" val="28472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a:noFill/>
        </p:spPr>
        <p:txBody>
          <a:bodyPr/>
          <a:lstStyle/>
          <a:p>
            <a:endParaRPr lang="en-US" altLang="en-US" smtClean="0"/>
          </a:p>
        </p:txBody>
      </p:sp>
      <p:sp>
        <p:nvSpPr>
          <p:cNvPr id="19460" name="Date Placeholder 3"/>
          <p:cNvSpPr>
            <a:spLocks noGrp="1"/>
          </p:cNvSpPr>
          <p:nvPr>
            <p:ph type="dt" sz="quarter" idx="1"/>
          </p:nvPr>
        </p:nvSpPr>
        <p:spPr>
          <a:noFill/>
        </p:spPr>
        <p:txBody>
          <a:bodyPr/>
          <a:lstStyle>
            <a:lvl1pPr defTabSz="479455" eaLnBrk="0" hangingPunct="0">
              <a:defRPr>
                <a:solidFill>
                  <a:schemeClr val="tx1"/>
                </a:solidFill>
                <a:latin typeface="Arial" charset="0"/>
              </a:defRPr>
            </a:lvl1pPr>
            <a:lvl2pPr marL="776418" indent="-298623" defTabSz="479455" eaLnBrk="0" hangingPunct="0">
              <a:defRPr>
                <a:solidFill>
                  <a:schemeClr val="tx1"/>
                </a:solidFill>
                <a:latin typeface="Arial" charset="0"/>
              </a:defRPr>
            </a:lvl2pPr>
            <a:lvl3pPr marL="1194489" indent="-238898" defTabSz="479455" eaLnBrk="0" hangingPunct="0">
              <a:defRPr>
                <a:solidFill>
                  <a:schemeClr val="tx1"/>
                </a:solidFill>
                <a:latin typeface="Arial" charset="0"/>
              </a:defRPr>
            </a:lvl3pPr>
            <a:lvl4pPr marL="1672286" indent="-238898" defTabSz="479455" eaLnBrk="0" hangingPunct="0">
              <a:defRPr>
                <a:solidFill>
                  <a:schemeClr val="tx1"/>
                </a:solidFill>
                <a:latin typeface="Arial" charset="0"/>
              </a:defRPr>
            </a:lvl4pPr>
            <a:lvl5pPr marL="2150081" indent="-238898" defTabSz="479455" eaLnBrk="0" hangingPunct="0">
              <a:defRPr>
                <a:solidFill>
                  <a:schemeClr val="tx1"/>
                </a:solidFill>
                <a:latin typeface="Arial" charset="0"/>
              </a:defRPr>
            </a:lvl5pPr>
            <a:lvl6pPr marL="2627877" indent="-238898" defTabSz="479455" eaLnBrk="0" fontAlgn="base" hangingPunct="0">
              <a:spcBef>
                <a:spcPct val="0"/>
              </a:spcBef>
              <a:spcAft>
                <a:spcPct val="0"/>
              </a:spcAft>
              <a:defRPr>
                <a:solidFill>
                  <a:schemeClr val="tx1"/>
                </a:solidFill>
                <a:latin typeface="Arial" charset="0"/>
              </a:defRPr>
            </a:lvl6pPr>
            <a:lvl7pPr marL="3105672" indent="-238898" defTabSz="479455" eaLnBrk="0" fontAlgn="base" hangingPunct="0">
              <a:spcBef>
                <a:spcPct val="0"/>
              </a:spcBef>
              <a:spcAft>
                <a:spcPct val="0"/>
              </a:spcAft>
              <a:defRPr>
                <a:solidFill>
                  <a:schemeClr val="tx1"/>
                </a:solidFill>
                <a:latin typeface="Arial" charset="0"/>
              </a:defRPr>
            </a:lvl7pPr>
            <a:lvl8pPr marL="3583469" indent="-238898" defTabSz="479455" eaLnBrk="0" fontAlgn="base" hangingPunct="0">
              <a:spcBef>
                <a:spcPct val="0"/>
              </a:spcBef>
              <a:spcAft>
                <a:spcPct val="0"/>
              </a:spcAft>
              <a:defRPr>
                <a:solidFill>
                  <a:schemeClr val="tx1"/>
                </a:solidFill>
                <a:latin typeface="Arial" charset="0"/>
              </a:defRPr>
            </a:lvl8pPr>
            <a:lvl9pPr marL="4061264" indent="-238898" defTabSz="479455" eaLnBrk="0" fontAlgn="base" hangingPunct="0">
              <a:spcBef>
                <a:spcPct val="0"/>
              </a:spcBef>
              <a:spcAft>
                <a:spcPct val="0"/>
              </a:spcAft>
              <a:defRPr>
                <a:solidFill>
                  <a:schemeClr val="tx1"/>
                </a:solidFill>
                <a:latin typeface="Arial" charset="0"/>
              </a:defRPr>
            </a:lvl9pPr>
          </a:lstStyle>
          <a:p>
            <a:pPr eaLnBrk="1" hangingPunct="1"/>
            <a:fld id="{CCE32540-81D6-4063-8FB3-F8BDB673792D}" type="datetime1">
              <a:rPr lang="fi-FI" altLang="en-US" smtClean="0">
                <a:latin typeface="Calibri" pitchFamily="34" charset="0"/>
              </a:rPr>
              <a:pPr eaLnBrk="1" hangingPunct="1"/>
              <a:t>23.6.2016</a:t>
            </a:fld>
            <a:endParaRPr lang="fi-FI" altLang="en-US" smtClean="0">
              <a:latin typeface="Calibri" pitchFamily="34" charset="0"/>
            </a:endParaRPr>
          </a:p>
        </p:txBody>
      </p:sp>
      <p:sp>
        <p:nvSpPr>
          <p:cNvPr id="19461" name="Footer Placeholder 4"/>
          <p:cNvSpPr>
            <a:spLocks noGrp="1"/>
          </p:cNvSpPr>
          <p:nvPr>
            <p:ph type="ftr" sz="quarter" idx="4"/>
          </p:nvPr>
        </p:nvSpPr>
        <p:spPr>
          <a:noFill/>
        </p:spPr>
        <p:txBody>
          <a:bodyPr/>
          <a:lstStyle>
            <a:lvl1pPr defTabSz="479455" eaLnBrk="0" hangingPunct="0">
              <a:defRPr>
                <a:solidFill>
                  <a:schemeClr val="tx1"/>
                </a:solidFill>
                <a:latin typeface="Arial" charset="0"/>
              </a:defRPr>
            </a:lvl1pPr>
            <a:lvl2pPr marL="776418" indent="-298623" defTabSz="479455" eaLnBrk="0" hangingPunct="0">
              <a:defRPr>
                <a:solidFill>
                  <a:schemeClr val="tx1"/>
                </a:solidFill>
                <a:latin typeface="Arial" charset="0"/>
              </a:defRPr>
            </a:lvl2pPr>
            <a:lvl3pPr marL="1194489" indent="-238898" defTabSz="479455" eaLnBrk="0" hangingPunct="0">
              <a:defRPr>
                <a:solidFill>
                  <a:schemeClr val="tx1"/>
                </a:solidFill>
                <a:latin typeface="Arial" charset="0"/>
              </a:defRPr>
            </a:lvl3pPr>
            <a:lvl4pPr marL="1672286" indent="-238898" defTabSz="479455" eaLnBrk="0" hangingPunct="0">
              <a:defRPr>
                <a:solidFill>
                  <a:schemeClr val="tx1"/>
                </a:solidFill>
                <a:latin typeface="Arial" charset="0"/>
              </a:defRPr>
            </a:lvl4pPr>
            <a:lvl5pPr marL="2150081" indent="-238898" defTabSz="479455" eaLnBrk="0" hangingPunct="0">
              <a:defRPr>
                <a:solidFill>
                  <a:schemeClr val="tx1"/>
                </a:solidFill>
                <a:latin typeface="Arial" charset="0"/>
              </a:defRPr>
            </a:lvl5pPr>
            <a:lvl6pPr marL="2627877" indent="-238898" defTabSz="479455" eaLnBrk="0" fontAlgn="base" hangingPunct="0">
              <a:spcBef>
                <a:spcPct val="0"/>
              </a:spcBef>
              <a:spcAft>
                <a:spcPct val="0"/>
              </a:spcAft>
              <a:defRPr>
                <a:solidFill>
                  <a:schemeClr val="tx1"/>
                </a:solidFill>
                <a:latin typeface="Arial" charset="0"/>
              </a:defRPr>
            </a:lvl6pPr>
            <a:lvl7pPr marL="3105672" indent="-238898" defTabSz="479455" eaLnBrk="0" fontAlgn="base" hangingPunct="0">
              <a:spcBef>
                <a:spcPct val="0"/>
              </a:spcBef>
              <a:spcAft>
                <a:spcPct val="0"/>
              </a:spcAft>
              <a:defRPr>
                <a:solidFill>
                  <a:schemeClr val="tx1"/>
                </a:solidFill>
                <a:latin typeface="Arial" charset="0"/>
              </a:defRPr>
            </a:lvl7pPr>
            <a:lvl8pPr marL="3583469" indent="-238898" defTabSz="479455" eaLnBrk="0" fontAlgn="base" hangingPunct="0">
              <a:spcBef>
                <a:spcPct val="0"/>
              </a:spcBef>
              <a:spcAft>
                <a:spcPct val="0"/>
              </a:spcAft>
              <a:defRPr>
                <a:solidFill>
                  <a:schemeClr val="tx1"/>
                </a:solidFill>
                <a:latin typeface="Arial" charset="0"/>
              </a:defRPr>
            </a:lvl8pPr>
            <a:lvl9pPr marL="4061264" indent="-238898" defTabSz="479455" eaLnBrk="0" fontAlgn="base" hangingPunct="0">
              <a:spcBef>
                <a:spcPct val="0"/>
              </a:spcBef>
              <a:spcAft>
                <a:spcPct val="0"/>
              </a:spcAft>
              <a:defRPr>
                <a:solidFill>
                  <a:schemeClr val="tx1"/>
                </a:solidFill>
                <a:latin typeface="Arial" charset="0"/>
              </a:defRPr>
            </a:lvl9pPr>
          </a:lstStyle>
          <a:p>
            <a:pPr eaLnBrk="1" hangingPunct="1"/>
            <a:r>
              <a:rPr lang="fi-FI" altLang="en-US" smtClean="0">
                <a:latin typeface="Calibri" pitchFamily="34" charset="0"/>
              </a:rPr>
              <a:t>Esittäjän nimi / 8.2.2011</a:t>
            </a:r>
          </a:p>
        </p:txBody>
      </p:sp>
      <p:sp>
        <p:nvSpPr>
          <p:cNvPr id="19462" name="Slide Number Placeholder 5"/>
          <p:cNvSpPr>
            <a:spLocks noGrp="1"/>
          </p:cNvSpPr>
          <p:nvPr>
            <p:ph type="sldNum" sz="quarter" idx="5"/>
          </p:nvPr>
        </p:nvSpPr>
        <p:spPr>
          <a:noFill/>
        </p:spPr>
        <p:txBody>
          <a:bodyPr/>
          <a:lstStyle>
            <a:lvl1pPr defTabSz="479455" eaLnBrk="0" hangingPunct="0">
              <a:defRPr>
                <a:solidFill>
                  <a:schemeClr val="tx1"/>
                </a:solidFill>
                <a:latin typeface="Arial" charset="0"/>
              </a:defRPr>
            </a:lvl1pPr>
            <a:lvl2pPr marL="776418" indent="-298623" defTabSz="479455" eaLnBrk="0" hangingPunct="0">
              <a:defRPr>
                <a:solidFill>
                  <a:schemeClr val="tx1"/>
                </a:solidFill>
                <a:latin typeface="Arial" charset="0"/>
              </a:defRPr>
            </a:lvl2pPr>
            <a:lvl3pPr marL="1194489" indent="-238898" defTabSz="479455" eaLnBrk="0" hangingPunct="0">
              <a:defRPr>
                <a:solidFill>
                  <a:schemeClr val="tx1"/>
                </a:solidFill>
                <a:latin typeface="Arial" charset="0"/>
              </a:defRPr>
            </a:lvl3pPr>
            <a:lvl4pPr marL="1672286" indent="-238898" defTabSz="479455" eaLnBrk="0" hangingPunct="0">
              <a:defRPr>
                <a:solidFill>
                  <a:schemeClr val="tx1"/>
                </a:solidFill>
                <a:latin typeface="Arial" charset="0"/>
              </a:defRPr>
            </a:lvl4pPr>
            <a:lvl5pPr marL="2150081" indent="-238898" defTabSz="479455" eaLnBrk="0" hangingPunct="0">
              <a:defRPr>
                <a:solidFill>
                  <a:schemeClr val="tx1"/>
                </a:solidFill>
                <a:latin typeface="Arial" charset="0"/>
              </a:defRPr>
            </a:lvl5pPr>
            <a:lvl6pPr marL="2627877" indent="-238898" defTabSz="479455" eaLnBrk="0" fontAlgn="base" hangingPunct="0">
              <a:spcBef>
                <a:spcPct val="0"/>
              </a:spcBef>
              <a:spcAft>
                <a:spcPct val="0"/>
              </a:spcAft>
              <a:defRPr>
                <a:solidFill>
                  <a:schemeClr val="tx1"/>
                </a:solidFill>
                <a:latin typeface="Arial" charset="0"/>
              </a:defRPr>
            </a:lvl6pPr>
            <a:lvl7pPr marL="3105672" indent="-238898" defTabSz="479455" eaLnBrk="0" fontAlgn="base" hangingPunct="0">
              <a:spcBef>
                <a:spcPct val="0"/>
              </a:spcBef>
              <a:spcAft>
                <a:spcPct val="0"/>
              </a:spcAft>
              <a:defRPr>
                <a:solidFill>
                  <a:schemeClr val="tx1"/>
                </a:solidFill>
                <a:latin typeface="Arial" charset="0"/>
              </a:defRPr>
            </a:lvl7pPr>
            <a:lvl8pPr marL="3583469" indent="-238898" defTabSz="479455" eaLnBrk="0" fontAlgn="base" hangingPunct="0">
              <a:spcBef>
                <a:spcPct val="0"/>
              </a:spcBef>
              <a:spcAft>
                <a:spcPct val="0"/>
              </a:spcAft>
              <a:defRPr>
                <a:solidFill>
                  <a:schemeClr val="tx1"/>
                </a:solidFill>
                <a:latin typeface="Arial" charset="0"/>
              </a:defRPr>
            </a:lvl8pPr>
            <a:lvl9pPr marL="4061264" indent="-238898" defTabSz="479455" eaLnBrk="0" fontAlgn="base" hangingPunct="0">
              <a:spcBef>
                <a:spcPct val="0"/>
              </a:spcBef>
              <a:spcAft>
                <a:spcPct val="0"/>
              </a:spcAft>
              <a:defRPr>
                <a:solidFill>
                  <a:schemeClr val="tx1"/>
                </a:solidFill>
                <a:latin typeface="Arial" charset="0"/>
              </a:defRPr>
            </a:lvl9pPr>
          </a:lstStyle>
          <a:p>
            <a:pPr eaLnBrk="1" hangingPunct="1"/>
            <a:fld id="{83DD5E29-C96D-4BFA-B6E3-5C41E8564C3F}" type="slidenum">
              <a:rPr lang="fi-FI" altLang="en-US" smtClean="0">
                <a:latin typeface="Calibri" pitchFamily="34" charset="0"/>
              </a:rPr>
              <a:pPr eaLnBrk="1" hangingPunct="1"/>
              <a:t>21</a:t>
            </a:fld>
            <a:endParaRPr lang="fi-FI" altLang="en-US" smtClean="0">
              <a:latin typeface="Calibri" pitchFamily="34" charset="0"/>
            </a:endParaRPr>
          </a:p>
        </p:txBody>
      </p:sp>
    </p:spTree>
    <p:extLst>
      <p:ext uri="{BB962C8B-B14F-4D97-AF65-F5344CB8AC3E}">
        <p14:creationId xmlns:p14="http://schemas.microsoft.com/office/powerpoint/2010/main" val="3509380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22</a:t>
            </a:fld>
            <a:endParaRPr lang="fi-FI" dirty="0"/>
          </a:p>
        </p:txBody>
      </p:sp>
    </p:spTree>
    <p:extLst>
      <p:ext uri="{BB962C8B-B14F-4D97-AF65-F5344CB8AC3E}">
        <p14:creationId xmlns:p14="http://schemas.microsoft.com/office/powerpoint/2010/main" val="101768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26</a:t>
            </a:fld>
            <a:endParaRPr lang="fi-FI" dirty="0"/>
          </a:p>
        </p:txBody>
      </p:sp>
    </p:spTree>
    <p:extLst>
      <p:ext uri="{BB962C8B-B14F-4D97-AF65-F5344CB8AC3E}">
        <p14:creationId xmlns:p14="http://schemas.microsoft.com/office/powerpoint/2010/main" val="2356497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27</a:t>
            </a:fld>
            <a:endParaRPr lang="fi-FI" dirty="0"/>
          </a:p>
        </p:txBody>
      </p:sp>
    </p:spTree>
    <p:extLst>
      <p:ext uri="{BB962C8B-B14F-4D97-AF65-F5344CB8AC3E}">
        <p14:creationId xmlns:p14="http://schemas.microsoft.com/office/powerpoint/2010/main" val="371677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a:t>
            </a:fld>
            <a:endParaRPr lang="fi-FI" dirty="0"/>
          </a:p>
        </p:txBody>
      </p:sp>
    </p:spTree>
    <p:extLst>
      <p:ext uri="{BB962C8B-B14F-4D97-AF65-F5344CB8AC3E}">
        <p14:creationId xmlns:p14="http://schemas.microsoft.com/office/powerpoint/2010/main" val="296479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p:spPr>
        <p:txBody>
          <a:bodyPr/>
          <a:lstStyle/>
          <a:p>
            <a:endParaRPr lang="en-US" altLang="en-US" smtClean="0"/>
          </a:p>
        </p:txBody>
      </p:sp>
      <p:sp>
        <p:nvSpPr>
          <p:cNvPr id="21508" name="Date Placeholder 3"/>
          <p:cNvSpPr>
            <a:spLocks noGrp="1"/>
          </p:cNvSpPr>
          <p:nvPr>
            <p:ph type="dt" sz="quarter" idx="1"/>
          </p:nvPr>
        </p:nvSpPr>
        <p:spPr>
          <a:noFill/>
        </p:spPr>
        <p:txBody>
          <a:bodyPr/>
          <a:lstStyle>
            <a:lvl1pPr defTabSz="479455" eaLnBrk="0" hangingPunct="0">
              <a:defRPr>
                <a:solidFill>
                  <a:schemeClr val="tx1"/>
                </a:solidFill>
                <a:latin typeface="Arial" charset="0"/>
              </a:defRPr>
            </a:lvl1pPr>
            <a:lvl2pPr marL="776418" indent="-298623" defTabSz="479455" eaLnBrk="0" hangingPunct="0">
              <a:defRPr>
                <a:solidFill>
                  <a:schemeClr val="tx1"/>
                </a:solidFill>
                <a:latin typeface="Arial" charset="0"/>
              </a:defRPr>
            </a:lvl2pPr>
            <a:lvl3pPr marL="1194489" indent="-238898" defTabSz="479455" eaLnBrk="0" hangingPunct="0">
              <a:defRPr>
                <a:solidFill>
                  <a:schemeClr val="tx1"/>
                </a:solidFill>
                <a:latin typeface="Arial" charset="0"/>
              </a:defRPr>
            </a:lvl3pPr>
            <a:lvl4pPr marL="1672286" indent="-238898" defTabSz="479455" eaLnBrk="0" hangingPunct="0">
              <a:defRPr>
                <a:solidFill>
                  <a:schemeClr val="tx1"/>
                </a:solidFill>
                <a:latin typeface="Arial" charset="0"/>
              </a:defRPr>
            </a:lvl4pPr>
            <a:lvl5pPr marL="2150081" indent="-238898" defTabSz="479455" eaLnBrk="0" hangingPunct="0">
              <a:defRPr>
                <a:solidFill>
                  <a:schemeClr val="tx1"/>
                </a:solidFill>
                <a:latin typeface="Arial" charset="0"/>
              </a:defRPr>
            </a:lvl5pPr>
            <a:lvl6pPr marL="2627877" indent="-238898" defTabSz="479455" eaLnBrk="0" fontAlgn="base" hangingPunct="0">
              <a:spcBef>
                <a:spcPct val="0"/>
              </a:spcBef>
              <a:spcAft>
                <a:spcPct val="0"/>
              </a:spcAft>
              <a:defRPr>
                <a:solidFill>
                  <a:schemeClr val="tx1"/>
                </a:solidFill>
                <a:latin typeface="Arial" charset="0"/>
              </a:defRPr>
            </a:lvl6pPr>
            <a:lvl7pPr marL="3105672" indent="-238898" defTabSz="479455" eaLnBrk="0" fontAlgn="base" hangingPunct="0">
              <a:spcBef>
                <a:spcPct val="0"/>
              </a:spcBef>
              <a:spcAft>
                <a:spcPct val="0"/>
              </a:spcAft>
              <a:defRPr>
                <a:solidFill>
                  <a:schemeClr val="tx1"/>
                </a:solidFill>
                <a:latin typeface="Arial" charset="0"/>
              </a:defRPr>
            </a:lvl7pPr>
            <a:lvl8pPr marL="3583469" indent="-238898" defTabSz="479455" eaLnBrk="0" fontAlgn="base" hangingPunct="0">
              <a:spcBef>
                <a:spcPct val="0"/>
              </a:spcBef>
              <a:spcAft>
                <a:spcPct val="0"/>
              </a:spcAft>
              <a:defRPr>
                <a:solidFill>
                  <a:schemeClr val="tx1"/>
                </a:solidFill>
                <a:latin typeface="Arial" charset="0"/>
              </a:defRPr>
            </a:lvl8pPr>
            <a:lvl9pPr marL="4061264" indent="-238898" defTabSz="479455" eaLnBrk="0" fontAlgn="base" hangingPunct="0">
              <a:spcBef>
                <a:spcPct val="0"/>
              </a:spcBef>
              <a:spcAft>
                <a:spcPct val="0"/>
              </a:spcAft>
              <a:defRPr>
                <a:solidFill>
                  <a:schemeClr val="tx1"/>
                </a:solidFill>
                <a:latin typeface="Arial" charset="0"/>
              </a:defRPr>
            </a:lvl9pPr>
          </a:lstStyle>
          <a:p>
            <a:pPr eaLnBrk="1" hangingPunct="1"/>
            <a:fld id="{B97C6C01-CA1F-4E4A-A783-464022325C54}" type="datetime1">
              <a:rPr lang="fi-FI" altLang="en-US" smtClean="0">
                <a:latin typeface="Calibri" pitchFamily="34" charset="0"/>
              </a:rPr>
              <a:pPr eaLnBrk="1" hangingPunct="1"/>
              <a:t>23.6.2016</a:t>
            </a:fld>
            <a:endParaRPr lang="fi-FI" altLang="en-US" smtClean="0">
              <a:latin typeface="Calibri" pitchFamily="34" charset="0"/>
            </a:endParaRPr>
          </a:p>
        </p:txBody>
      </p:sp>
      <p:sp>
        <p:nvSpPr>
          <p:cNvPr id="21509" name="Footer Placeholder 4"/>
          <p:cNvSpPr>
            <a:spLocks noGrp="1"/>
          </p:cNvSpPr>
          <p:nvPr>
            <p:ph type="ftr" sz="quarter" idx="4"/>
          </p:nvPr>
        </p:nvSpPr>
        <p:spPr>
          <a:noFill/>
        </p:spPr>
        <p:txBody>
          <a:bodyPr/>
          <a:lstStyle>
            <a:lvl1pPr defTabSz="479455" eaLnBrk="0" hangingPunct="0">
              <a:defRPr>
                <a:solidFill>
                  <a:schemeClr val="tx1"/>
                </a:solidFill>
                <a:latin typeface="Arial" charset="0"/>
              </a:defRPr>
            </a:lvl1pPr>
            <a:lvl2pPr marL="776418" indent="-298623" defTabSz="479455" eaLnBrk="0" hangingPunct="0">
              <a:defRPr>
                <a:solidFill>
                  <a:schemeClr val="tx1"/>
                </a:solidFill>
                <a:latin typeface="Arial" charset="0"/>
              </a:defRPr>
            </a:lvl2pPr>
            <a:lvl3pPr marL="1194489" indent="-238898" defTabSz="479455" eaLnBrk="0" hangingPunct="0">
              <a:defRPr>
                <a:solidFill>
                  <a:schemeClr val="tx1"/>
                </a:solidFill>
                <a:latin typeface="Arial" charset="0"/>
              </a:defRPr>
            </a:lvl3pPr>
            <a:lvl4pPr marL="1672286" indent="-238898" defTabSz="479455" eaLnBrk="0" hangingPunct="0">
              <a:defRPr>
                <a:solidFill>
                  <a:schemeClr val="tx1"/>
                </a:solidFill>
                <a:latin typeface="Arial" charset="0"/>
              </a:defRPr>
            </a:lvl4pPr>
            <a:lvl5pPr marL="2150081" indent="-238898" defTabSz="479455" eaLnBrk="0" hangingPunct="0">
              <a:defRPr>
                <a:solidFill>
                  <a:schemeClr val="tx1"/>
                </a:solidFill>
                <a:latin typeface="Arial" charset="0"/>
              </a:defRPr>
            </a:lvl5pPr>
            <a:lvl6pPr marL="2627877" indent="-238898" defTabSz="479455" eaLnBrk="0" fontAlgn="base" hangingPunct="0">
              <a:spcBef>
                <a:spcPct val="0"/>
              </a:spcBef>
              <a:spcAft>
                <a:spcPct val="0"/>
              </a:spcAft>
              <a:defRPr>
                <a:solidFill>
                  <a:schemeClr val="tx1"/>
                </a:solidFill>
                <a:latin typeface="Arial" charset="0"/>
              </a:defRPr>
            </a:lvl6pPr>
            <a:lvl7pPr marL="3105672" indent="-238898" defTabSz="479455" eaLnBrk="0" fontAlgn="base" hangingPunct="0">
              <a:spcBef>
                <a:spcPct val="0"/>
              </a:spcBef>
              <a:spcAft>
                <a:spcPct val="0"/>
              </a:spcAft>
              <a:defRPr>
                <a:solidFill>
                  <a:schemeClr val="tx1"/>
                </a:solidFill>
                <a:latin typeface="Arial" charset="0"/>
              </a:defRPr>
            </a:lvl7pPr>
            <a:lvl8pPr marL="3583469" indent="-238898" defTabSz="479455" eaLnBrk="0" fontAlgn="base" hangingPunct="0">
              <a:spcBef>
                <a:spcPct val="0"/>
              </a:spcBef>
              <a:spcAft>
                <a:spcPct val="0"/>
              </a:spcAft>
              <a:defRPr>
                <a:solidFill>
                  <a:schemeClr val="tx1"/>
                </a:solidFill>
                <a:latin typeface="Arial" charset="0"/>
              </a:defRPr>
            </a:lvl8pPr>
            <a:lvl9pPr marL="4061264" indent="-238898" defTabSz="479455" eaLnBrk="0" fontAlgn="base" hangingPunct="0">
              <a:spcBef>
                <a:spcPct val="0"/>
              </a:spcBef>
              <a:spcAft>
                <a:spcPct val="0"/>
              </a:spcAft>
              <a:defRPr>
                <a:solidFill>
                  <a:schemeClr val="tx1"/>
                </a:solidFill>
                <a:latin typeface="Arial" charset="0"/>
              </a:defRPr>
            </a:lvl9pPr>
          </a:lstStyle>
          <a:p>
            <a:pPr eaLnBrk="1" hangingPunct="1"/>
            <a:r>
              <a:rPr lang="fi-FI" altLang="en-US" smtClean="0">
                <a:latin typeface="Calibri" pitchFamily="34" charset="0"/>
              </a:rPr>
              <a:t>Esittäjän nimi / 8.2.2011</a:t>
            </a:r>
          </a:p>
        </p:txBody>
      </p:sp>
      <p:sp>
        <p:nvSpPr>
          <p:cNvPr id="21510" name="Slide Number Placeholder 5"/>
          <p:cNvSpPr>
            <a:spLocks noGrp="1"/>
          </p:cNvSpPr>
          <p:nvPr>
            <p:ph type="sldNum" sz="quarter" idx="5"/>
          </p:nvPr>
        </p:nvSpPr>
        <p:spPr>
          <a:noFill/>
        </p:spPr>
        <p:txBody>
          <a:bodyPr/>
          <a:lstStyle>
            <a:lvl1pPr defTabSz="479455" eaLnBrk="0" hangingPunct="0">
              <a:defRPr>
                <a:solidFill>
                  <a:schemeClr val="tx1"/>
                </a:solidFill>
                <a:latin typeface="Arial" charset="0"/>
              </a:defRPr>
            </a:lvl1pPr>
            <a:lvl2pPr marL="776418" indent="-298623" defTabSz="479455" eaLnBrk="0" hangingPunct="0">
              <a:defRPr>
                <a:solidFill>
                  <a:schemeClr val="tx1"/>
                </a:solidFill>
                <a:latin typeface="Arial" charset="0"/>
              </a:defRPr>
            </a:lvl2pPr>
            <a:lvl3pPr marL="1194489" indent="-238898" defTabSz="479455" eaLnBrk="0" hangingPunct="0">
              <a:defRPr>
                <a:solidFill>
                  <a:schemeClr val="tx1"/>
                </a:solidFill>
                <a:latin typeface="Arial" charset="0"/>
              </a:defRPr>
            </a:lvl3pPr>
            <a:lvl4pPr marL="1672286" indent="-238898" defTabSz="479455" eaLnBrk="0" hangingPunct="0">
              <a:defRPr>
                <a:solidFill>
                  <a:schemeClr val="tx1"/>
                </a:solidFill>
                <a:latin typeface="Arial" charset="0"/>
              </a:defRPr>
            </a:lvl4pPr>
            <a:lvl5pPr marL="2150081" indent="-238898" defTabSz="479455" eaLnBrk="0" hangingPunct="0">
              <a:defRPr>
                <a:solidFill>
                  <a:schemeClr val="tx1"/>
                </a:solidFill>
                <a:latin typeface="Arial" charset="0"/>
              </a:defRPr>
            </a:lvl5pPr>
            <a:lvl6pPr marL="2627877" indent="-238898" defTabSz="479455" eaLnBrk="0" fontAlgn="base" hangingPunct="0">
              <a:spcBef>
                <a:spcPct val="0"/>
              </a:spcBef>
              <a:spcAft>
                <a:spcPct val="0"/>
              </a:spcAft>
              <a:defRPr>
                <a:solidFill>
                  <a:schemeClr val="tx1"/>
                </a:solidFill>
                <a:latin typeface="Arial" charset="0"/>
              </a:defRPr>
            </a:lvl6pPr>
            <a:lvl7pPr marL="3105672" indent="-238898" defTabSz="479455" eaLnBrk="0" fontAlgn="base" hangingPunct="0">
              <a:spcBef>
                <a:spcPct val="0"/>
              </a:spcBef>
              <a:spcAft>
                <a:spcPct val="0"/>
              </a:spcAft>
              <a:defRPr>
                <a:solidFill>
                  <a:schemeClr val="tx1"/>
                </a:solidFill>
                <a:latin typeface="Arial" charset="0"/>
              </a:defRPr>
            </a:lvl7pPr>
            <a:lvl8pPr marL="3583469" indent="-238898" defTabSz="479455" eaLnBrk="0" fontAlgn="base" hangingPunct="0">
              <a:spcBef>
                <a:spcPct val="0"/>
              </a:spcBef>
              <a:spcAft>
                <a:spcPct val="0"/>
              </a:spcAft>
              <a:defRPr>
                <a:solidFill>
                  <a:schemeClr val="tx1"/>
                </a:solidFill>
                <a:latin typeface="Arial" charset="0"/>
              </a:defRPr>
            </a:lvl8pPr>
            <a:lvl9pPr marL="4061264" indent="-238898" defTabSz="479455" eaLnBrk="0" fontAlgn="base" hangingPunct="0">
              <a:spcBef>
                <a:spcPct val="0"/>
              </a:spcBef>
              <a:spcAft>
                <a:spcPct val="0"/>
              </a:spcAft>
              <a:defRPr>
                <a:solidFill>
                  <a:schemeClr val="tx1"/>
                </a:solidFill>
                <a:latin typeface="Arial" charset="0"/>
              </a:defRPr>
            </a:lvl9pPr>
          </a:lstStyle>
          <a:p>
            <a:pPr eaLnBrk="1" hangingPunct="1"/>
            <a:fld id="{0D0977BE-60DC-4900-805C-D1C09B7EE9D5}" type="slidenum">
              <a:rPr lang="fi-FI" altLang="en-US" smtClean="0">
                <a:latin typeface="Calibri" pitchFamily="34" charset="0"/>
              </a:rPr>
              <a:pPr eaLnBrk="1" hangingPunct="1"/>
              <a:t>28</a:t>
            </a:fld>
            <a:endParaRPr lang="fi-FI" altLang="en-US" smtClean="0">
              <a:latin typeface="Calibri" pitchFamily="34" charset="0"/>
            </a:endParaRPr>
          </a:p>
        </p:txBody>
      </p:sp>
    </p:spTree>
    <p:extLst>
      <p:ext uri="{BB962C8B-B14F-4D97-AF65-F5344CB8AC3E}">
        <p14:creationId xmlns:p14="http://schemas.microsoft.com/office/powerpoint/2010/main" val="3267265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30</a:t>
            </a:fld>
            <a:endParaRPr lang="fi-FI" dirty="0"/>
          </a:p>
        </p:txBody>
      </p:sp>
    </p:spTree>
    <p:extLst>
      <p:ext uri="{BB962C8B-B14F-4D97-AF65-F5344CB8AC3E}">
        <p14:creationId xmlns:p14="http://schemas.microsoft.com/office/powerpoint/2010/main" val="3699080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31</a:t>
            </a:fld>
            <a:endParaRPr lang="fi-FI" dirty="0"/>
          </a:p>
        </p:txBody>
      </p:sp>
    </p:spTree>
    <p:extLst>
      <p:ext uri="{BB962C8B-B14F-4D97-AF65-F5344CB8AC3E}">
        <p14:creationId xmlns:p14="http://schemas.microsoft.com/office/powerpoint/2010/main" val="33783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33</a:t>
            </a:fld>
            <a:endParaRPr lang="fi-FI" dirty="0"/>
          </a:p>
        </p:txBody>
      </p:sp>
    </p:spTree>
    <p:extLst>
      <p:ext uri="{BB962C8B-B14F-4D97-AF65-F5344CB8AC3E}">
        <p14:creationId xmlns:p14="http://schemas.microsoft.com/office/powerpoint/2010/main" val="1311509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34</a:t>
            </a:fld>
            <a:endParaRPr lang="fi-FI" dirty="0"/>
          </a:p>
        </p:txBody>
      </p:sp>
    </p:spTree>
    <p:extLst>
      <p:ext uri="{BB962C8B-B14F-4D97-AF65-F5344CB8AC3E}">
        <p14:creationId xmlns:p14="http://schemas.microsoft.com/office/powerpoint/2010/main" val="149470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35</a:t>
            </a:fld>
            <a:endParaRPr lang="fi-FI" dirty="0"/>
          </a:p>
        </p:txBody>
      </p:sp>
    </p:spTree>
    <p:extLst>
      <p:ext uri="{BB962C8B-B14F-4D97-AF65-F5344CB8AC3E}">
        <p14:creationId xmlns:p14="http://schemas.microsoft.com/office/powerpoint/2010/main" val="2505299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36</a:t>
            </a:fld>
            <a:endParaRPr lang="fi-FI" dirty="0"/>
          </a:p>
        </p:txBody>
      </p:sp>
    </p:spTree>
    <p:extLst>
      <p:ext uri="{BB962C8B-B14F-4D97-AF65-F5344CB8AC3E}">
        <p14:creationId xmlns:p14="http://schemas.microsoft.com/office/powerpoint/2010/main" val="3797435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37</a:t>
            </a:fld>
            <a:endParaRPr lang="fi-FI" dirty="0"/>
          </a:p>
        </p:txBody>
      </p:sp>
    </p:spTree>
    <p:extLst>
      <p:ext uri="{BB962C8B-B14F-4D97-AF65-F5344CB8AC3E}">
        <p14:creationId xmlns:p14="http://schemas.microsoft.com/office/powerpoint/2010/main" val="2123080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38</a:t>
            </a:fld>
            <a:endParaRPr lang="fi-FI" dirty="0"/>
          </a:p>
        </p:txBody>
      </p:sp>
    </p:spTree>
    <p:extLst>
      <p:ext uri="{BB962C8B-B14F-4D97-AF65-F5344CB8AC3E}">
        <p14:creationId xmlns:p14="http://schemas.microsoft.com/office/powerpoint/2010/main" val="584027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39</a:t>
            </a:fld>
            <a:endParaRPr lang="fi-FI" dirty="0"/>
          </a:p>
        </p:txBody>
      </p:sp>
    </p:spTree>
    <p:extLst>
      <p:ext uri="{BB962C8B-B14F-4D97-AF65-F5344CB8AC3E}">
        <p14:creationId xmlns:p14="http://schemas.microsoft.com/office/powerpoint/2010/main" val="328269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a:t>
            </a:fld>
            <a:endParaRPr lang="fi-FI" dirty="0"/>
          </a:p>
        </p:txBody>
      </p:sp>
    </p:spTree>
    <p:extLst>
      <p:ext uri="{BB962C8B-B14F-4D97-AF65-F5344CB8AC3E}">
        <p14:creationId xmlns:p14="http://schemas.microsoft.com/office/powerpoint/2010/main" val="2615272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40</a:t>
            </a:fld>
            <a:endParaRPr lang="fi-FI" dirty="0"/>
          </a:p>
        </p:txBody>
      </p:sp>
    </p:spTree>
    <p:extLst>
      <p:ext uri="{BB962C8B-B14F-4D97-AF65-F5344CB8AC3E}">
        <p14:creationId xmlns:p14="http://schemas.microsoft.com/office/powerpoint/2010/main" val="3693323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41</a:t>
            </a:fld>
            <a:endParaRPr lang="fi-FI" dirty="0"/>
          </a:p>
        </p:txBody>
      </p:sp>
    </p:spTree>
    <p:extLst>
      <p:ext uri="{BB962C8B-B14F-4D97-AF65-F5344CB8AC3E}">
        <p14:creationId xmlns:p14="http://schemas.microsoft.com/office/powerpoint/2010/main" val="877461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42</a:t>
            </a:fld>
            <a:endParaRPr lang="fi-FI" dirty="0"/>
          </a:p>
        </p:txBody>
      </p:sp>
    </p:spTree>
    <p:extLst>
      <p:ext uri="{BB962C8B-B14F-4D97-AF65-F5344CB8AC3E}">
        <p14:creationId xmlns:p14="http://schemas.microsoft.com/office/powerpoint/2010/main" val="945376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43</a:t>
            </a:fld>
            <a:endParaRPr lang="fi-FI" dirty="0"/>
          </a:p>
        </p:txBody>
      </p:sp>
    </p:spTree>
    <p:extLst>
      <p:ext uri="{BB962C8B-B14F-4D97-AF65-F5344CB8AC3E}">
        <p14:creationId xmlns:p14="http://schemas.microsoft.com/office/powerpoint/2010/main" val="2263094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44</a:t>
            </a:fld>
            <a:endParaRPr lang="fi-FI" dirty="0"/>
          </a:p>
        </p:txBody>
      </p:sp>
    </p:spTree>
    <p:extLst>
      <p:ext uri="{BB962C8B-B14F-4D97-AF65-F5344CB8AC3E}">
        <p14:creationId xmlns:p14="http://schemas.microsoft.com/office/powerpoint/2010/main" val="791627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45</a:t>
            </a:fld>
            <a:endParaRPr lang="fi-FI" dirty="0"/>
          </a:p>
        </p:txBody>
      </p:sp>
    </p:spTree>
    <p:extLst>
      <p:ext uri="{BB962C8B-B14F-4D97-AF65-F5344CB8AC3E}">
        <p14:creationId xmlns:p14="http://schemas.microsoft.com/office/powerpoint/2010/main" val="3020570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46</a:t>
            </a:fld>
            <a:endParaRPr lang="fi-FI" dirty="0"/>
          </a:p>
        </p:txBody>
      </p:sp>
    </p:spTree>
    <p:extLst>
      <p:ext uri="{BB962C8B-B14F-4D97-AF65-F5344CB8AC3E}">
        <p14:creationId xmlns:p14="http://schemas.microsoft.com/office/powerpoint/2010/main" val="752629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48</a:t>
            </a:fld>
            <a:endParaRPr lang="fi-FI" dirty="0"/>
          </a:p>
        </p:txBody>
      </p:sp>
    </p:spTree>
    <p:extLst>
      <p:ext uri="{BB962C8B-B14F-4D97-AF65-F5344CB8AC3E}">
        <p14:creationId xmlns:p14="http://schemas.microsoft.com/office/powerpoint/2010/main" val="2834784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50</a:t>
            </a:fld>
            <a:endParaRPr lang="fi-FI" dirty="0"/>
          </a:p>
        </p:txBody>
      </p:sp>
    </p:spTree>
    <p:extLst>
      <p:ext uri="{BB962C8B-B14F-4D97-AF65-F5344CB8AC3E}">
        <p14:creationId xmlns:p14="http://schemas.microsoft.com/office/powerpoint/2010/main" val="4041053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52</a:t>
            </a:fld>
            <a:endParaRPr lang="fi-FI" dirty="0"/>
          </a:p>
        </p:txBody>
      </p:sp>
    </p:spTree>
    <p:extLst>
      <p:ext uri="{BB962C8B-B14F-4D97-AF65-F5344CB8AC3E}">
        <p14:creationId xmlns:p14="http://schemas.microsoft.com/office/powerpoint/2010/main" val="388850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a:t>
            </a:fld>
            <a:endParaRPr lang="fi-FI" dirty="0"/>
          </a:p>
        </p:txBody>
      </p:sp>
    </p:spTree>
    <p:extLst>
      <p:ext uri="{BB962C8B-B14F-4D97-AF65-F5344CB8AC3E}">
        <p14:creationId xmlns:p14="http://schemas.microsoft.com/office/powerpoint/2010/main" val="3330003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53</a:t>
            </a:fld>
            <a:endParaRPr lang="fi-FI" dirty="0"/>
          </a:p>
        </p:txBody>
      </p:sp>
    </p:spTree>
    <p:extLst>
      <p:ext uri="{BB962C8B-B14F-4D97-AF65-F5344CB8AC3E}">
        <p14:creationId xmlns:p14="http://schemas.microsoft.com/office/powerpoint/2010/main" val="1029420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54</a:t>
            </a:fld>
            <a:endParaRPr lang="fi-FI" dirty="0"/>
          </a:p>
        </p:txBody>
      </p:sp>
    </p:spTree>
    <p:extLst>
      <p:ext uri="{BB962C8B-B14F-4D97-AF65-F5344CB8AC3E}">
        <p14:creationId xmlns:p14="http://schemas.microsoft.com/office/powerpoint/2010/main" val="3293279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55</a:t>
            </a:fld>
            <a:endParaRPr lang="fi-FI" dirty="0"/>
          </a:p>
        </p:txBody>
      </p:sp>
    </p:spTree>
    <p:extLst>
      <p:ext uri="{BB962C8B-B14F-4D97-AF65-F5344CB8AC3E}">
        <p14:creationId xmlns:p14="http://schemas.microsoft.com/office/powerpoint/2010/main" val="1846274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56</a:t>
            </a:fld>
            <a:endParaRPr lang="fi-FI" dirty="0"/>
          </a:p>
        </p:txBody>
      </p:sp>
    </p:spTree>
    <p:extLst>
      <p:ext uri="{BB962C8B-B14F-4D97-AF65-F5344CB8AC3E}">
        <p14:creationId xmlns:p14="http://schemas.microsoft.com/office/powerpoint/2010/main" val="3571365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57</a:t>
            </a:fld>
            <a:endParaRPr lang="fi-FI" dirty="0"/>
          </a:p>
        </p:txBody>
      </p:sp>
    </p:spTree>
    <p:extLst>
      <p:ext uri="{BB962C8B-B14F-4D97-AF65-F5344CB8AC3E}">
        <p14:creationId xmlns:p14="http://schemas.microsoft.com/office/powerpoint/2010/main" val="192651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59</a:t>
            </a:fld>
            <a:endParaRPr lang="fi-FI" dirty="0"/>
          </a:p>
        </p:txBody>
      </p:sp>
    </p:spTree>
    <p:extLst>
      <p:ext uri="{BB962C8B-B14F-4D97-AF65-F5344CB8AC3E}">
        <p14:creationId xmlns:p14="http://schemas.microsoft.com/office/powerpoint/2010/main" val="929262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60</a:t>
            </a:fld>
            <a:endParaRPr lang="fi-FI" dirty="0"/>
          </a:p>
        </p:txBody>
      </p:sp>
    </p:spTree>
    <p:extLst>
      <p:ext uri="{BB962C8B-B14F-4D97-AF65-F5344CB8AC3E}">
        <p14:creationId xmlns:p14="http://schemas.microsoft.com/office/powerpoint/2010/main" val="3974579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61</a:t>
            </a:fld>
            <a:endParaRPr lang="fi-FI" dirty="0"/>
          </a:p>
        </p:txBody>
      </p:sp>
    </p:spTree>
    <p:extLst>
      <p:ext uri="{BB962C8B-B14F-4D97-AF65-F5344CB8AC3E}">
        <p14:creationId xmlns:p14="http://schemas.microsoft.com/office/powerpoint/2010/main" val="1867003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p:cNvSpPr>
          <p:nvPr>
            <p:ph type="body" idx="1"/>
          </p:nvPr>
        </p:nvSpPr>
        <p:spPr>
          <a:noFill/>
        </p:spPr>
        <p:txBody>
          <a:bodyPr/>
          <a:lstStyle/>
          <a:p>
            <a:pPr eaLnBrk="1" hangingPunct="1"/>
            <a:endParaRPr lang="fi-FI" altLang="en-US" dirty="0" smtClean="0"/>
          </a:p>
        </p:txBody>
      </p:sp>
    </p:spTree>
    <p:extLst>
      <p:ext uri="{BB962C8B-B14F-4D97-AF65-F5344CB8AC3E}">
        <p14:creationId xmlns:p14="http://schemas.microsoft.com/office/powerpoint/2010/main" val="981270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66</a:t>
            </a:fld>
            <a:endParaRPr lang="fi-FI" dirty="0"/>
          </a:p>
        </p:txBody>
      </p:sp>
    </p:spTree>
    <p:extLst>
      <p:ext uri="{BB962C8B-B14F-4D97-AF65-F5344CB8AC3E}">
        <p14:creationId xmlns:p14="http://schemas.microsoft.com/office/powerpoint/2010/main" val="184566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a:t>
            </a:fld>
            <a:endParaRPr lang="fi-FI" dirty="0"/>
          </a:p>
        </p:txBody>
      </p:sp>
    </p:spTree>
    <p:extLst>
      <p:ext uri="{BB962C8B-B14F-4D97-AF65-F5344CB8AC3E}">
        <p14:creationId xmlns:p14="http://schemas.microsoft.com/office/powerpoint/2010/main" val="174957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a:t>
            </a:fld>
            <a:endParaRPr lang="fi-FI" dirty="0"/>
          </a:p>
        </p:txBody>
      </p:sp>
    </p:spTree>
    <p:extLst>
      <p:ext uri="{BB962C8B-B14F-4D97-AF65-F5344CB8AC3E}">
        <p14:creationId xmlns:p14="http://schemas.microsoft.com/office/powerpoint/2010/main" val="368696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a:t>
            </a:fld>
            <a:endParaRPr lang="fi-FI" dirty="0"/>
          </a:p>
        </p:txBody>
      </p:sp>
    </p:spTree>
    <p:extLst>
      <p:ext uri="{BB962C8B-B14F-4D97-AF65-F5344CB8AC3E}">
        <p14:creationId xmlns:p14="http://schemas.microsoft.com/office/powerpoint/2010/main" val="298983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10</a:t>
            </a:fld>
            <a:endParaRPr lang="fi-FI" dirty="0"/>
          </a:p>
        </p:txBody>
      </p:sp>
    </p:spTree>
    <p:extLst>
      <p:ext uri="{BB962C8B-B14F-4D97-AF65-F5344CB8AC3E}">
        <p14:creationId xmlns:p14="http://schemas.microsoft.com/office/powerpoint/2010/main" val="119398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14</a:t>
            </a:fld>
            <a:endParaRPr lang="fi-FI" dirty="0"/>
          </a:p>
        </p:txBody>
      </p:sp>
    </p:spTree>
    <p:extLst>
      <p:ext uri="{BB962C8B-B14F-4D97-AF65-F5344CB8AC3E}">
        <p14:creationId xmlns:p14="http://schemas.microsoft.com/office/powerpoint/2010/main" val="1357597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BCAEE50C-2699-468D-B565-9035E7BDD470}" type="datetime1">
              <a:rPr lang="fi-FI" smtClean="0"/>
              <a:t>23.6.2016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F50C2-7B69-48B5-ADF2-B5A826A735D3}" type="datetime1">
              <a:rPr lang="fi-FI" smtClean="0"/>
              <a:t>23.6.2016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0B31041C-6FBB-4252-841F-77820CA6C41C}"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7818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433513"/>
            <a:ext cx="3314700" cy="473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3924300" y="1433513"/>
            <a:ext cx="3314700" cy="473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Päiväyksen paikkamerkki 8"/>
          <p:cNvSpPr>
            <a:spLocks noGrp="1"/>
          </p:cNvSpPr>
          <p:nvPr>
            <p:ph type="dt" sz="half" idx="10"/>
          </p:nvPr>
        </p:nvSpPr>
        <p:spPr>
          <a:xfrm>
            <a:off x="2603500" y="6543675"/>
            <a:ext cx="2565400" cy="228600"/>
          </a:xfrm>
          <a:prstGeom prst="rect">
            <a:avLst/>
          </a:prstGeom>
        </p:spPr>
        <p:txBody>
          <a:bodyPr/>
          <a:lstStyle>
            <a:lvl1pPr>
              <a:defRPr/>
            </a:lvl1pPr>
          </a:lstStyle>
          <a:p>
            <a:pPr>
              <a:defRPr/>
            </a:pPr>
            <a:fld id="{7E1139F1-83E6-40B4-B8A4-771E2BF91D7F}" type="datetime1">
              <a:rPr lang="fi-FI" smtClean="0"/>
              <a:t>23.6.2016</a:t>
            </a:fld>
            <a:endParaRPr lang="fi-FI"/>
          </a:p>
        </p:txBody>
      </p:sp>
      <p:sp>
        <p:nvSpPr>
          <p:cNvPr id="6" name="Dian numeron paikkamerkki 9"/>
          <p:cNvSpPr>
            <a:spLocks noGrp="1"/>
          </p:cNvSpPr>
          <p:nvPr>
            <p:ph type="sldNum" sz="quarter" idx="11"/>
          </p:nvPr>
        </p:nvSpPr>
        <p:spPr/>
        <p:txBody>
          <a:bodyPr/>
          <a:lstStyle>
            <a:lvl1pPr>
              <a:defRPr/>
            </a:lvl1pPr>
          </a:lstStyle>
          <a:p>
            <a:pPr>
              <a:defRPr/>
            </a:pPr>
            <a:fld id="{80947C17-6CFE-4E53-8134-A81957034366}" type="slidenum">
              <a:rPr lang="fi-FI"/>
              <a:pPr>
                <a:defRPr/>
              </a:pPr>
              <a:t>‹#›</a:t>
            </a:fld>
            <a:endParaRPr lang="fi-FI"/>
          </a:p>
        </p:txBody>
      </p:sp>
      <p:sp>
        <p:nvSpPr>
          <p:cNvPr id="7" name="Alatunnisteen paikkamerkki 10"/>
          <p:cNvSpPr>
            <a:spLocks noGrp="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152437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60350"/>
            <a:ext cx="6781800" cy="11430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433513"/>
            <a:ext cx="3314700"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3924300" y="1433513"/>
            <a:ext cx="3314700"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875088"/>
            <a:ext cx="3314700"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3924300" y="3875088"/>
            <a:ext cx="3314700"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Päiväyksen paikkamerkki 8"/>
          <p:cNvSpPr>
            <a:spLocks noGrp="1"/>
          </p:cNvSpPr>
          <p:nvPr>
            <p:ph type="dt" sz="half" idx="10"/>
          </p:nvPr>
        </p:nvSpPr>
        <p:spPr/>
        <p:txBody>
          <a:bodyPr/>
          <a:lstStyle>
            <a:lvl1pPr>
              <a:defRPr/>
            </a:lvl1pPr>
          </a:lstStyle>
          <a:p>
            <a:pPr>
              <a:defRPr/>
            </a:pPr>
            <a:fld id="{E50C2296-CBD5-4D81-9BB5-91EA5BC17984}" type="datetime1">
              <a:rPr lang="fi-FI" smtClean="0"/>
              <a:t>23.6.2016</a:t>
            </a:fld>
            <a:endParaRPr lang="fi-FI"/>
          </a:p>
        </p:txBody>
      </p:sp>
      <p:sp>
        <p:nvSpPr>
          <p:cNvPr id="8" name="Dian numeron paikkamerkki 9"/>
          <p:cNvSpPr>
            <a:spLocks noGrp="1"/>
          </p:cNvSpPr>
          <p:nvPr>
            <p:ph type="sldNum" sz="quarter" idx="11"/>
          </p:nvPr>
        </p:nvSpPr>
        <p:spPr/>
        <p:txBody>
          <a:bodyPr/>
          <a:lstStyle>
            <a:lvl1pPr>
              <a:defRPr/>
            </a:lvl1pPr>
          </a:lstStyle>
          <a:p>
            <a:pPr>
              <a:defRPr/>
            </a:pPr>
            <a:fld id="{5CB2B633-F854-4946-A81E-58CA6260AD9B}" type="slidenum">
              <a:rPr lang="fi-FI"/>
              <a:pPr>
                <a:defRPr/>
              </a:pPr>
              <a:t>‹#›</a:t>
            </a:fld>
            <a:endParaRPr lang="fi-FI"/>
          </a:p>
        </p:txBody>
      </p:sp>
      <p:sp>
        <p:nvSpPr>
          <p:cNvPr id="9" name="Alatunnisteen paikkamerkki 10"/>
          <p:cNvSpPr>
            <a:spLocks noGrp="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1546403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7818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433513"/>
            <a:ext cx="3314700" cy="473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3924300" y="1433513"/>
            <a:ext cx="3314700"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3924300" y="3875088"/>
            <a:ext cx="3314700"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Päiväyksen paikkamerkki 8"/>
          <p:cNvSpPr>
            <a:spLocks noGrp="1"/>
          </p:cNvSpPr>
          <p:nvPr>
            <p:ph type="dt" sz="half" idx="10"/>
          </p:nvPr>
        </p:nvSpPr>
        <p:spPr/>
        <p:txBody>
          <a:bodyPr/>
          <a:lstStyle>
            <a:lvl1pPr>
              <a:defRPr/>
            </a:lvl1pPr>
          </a:lstStyle>
          <a:p>
            <a:pPr>
              <a:defRPr/>
            </a:pPr>
            <a:fld id="{8AFD3256-FD1F-4038-A965-FD17354EA389}" type="datetime1">
              <a:rPr lang="fi-FI" smtClean="0"/>
              <a:t>23.6.2016</a:t>
            </a:fld>
            <a:endParaRPr lang="fi-FI"/>
          </a:p>
        </p:txBody>
      </p:sp>
      <p:sp>
        <p:nvSpPr>
          <p:cNvPr id="7" name="Dian numeron paikkamerkki 9"/>
          <p:cNvSpPr>
            <a:spLocks noGrp="1"/>
          </p:cNvSpPr>
          <p:nvPr>
            <p:ph type="sldNum" sz="quarter" idx="11"/>
          </p:nvPr>
        </p:nvSpPr>
        <p:spPr/>
        <p:txBody>
          <a:bodyPr/>
          <a:lstStyle>
            <a:lvl1pPr>
              <a:defRPr/>
            </a:lvl1pPr>
          </a:lstStyle>
          <a:p>
            <a:pPr>
              <a:defRPr/>
            </a:pPr>
            <a:fld id="{537B539D-06A1-4937-9432-55802852702D}" type="slidenum">
              <a:rPr lang="fi-FI"/>
              <a:pPr>
                <a:defRPr/>
              </a:pPr>
              <a:t>‹#›</a:t>
            </a:fld>
            <a:endParaRPr lang="fi-FI"/>
          </a:p>
        </p:txBody>
      </p:sp>
      <p:sp>
        <p:nvSpPr>
          <p:cNvPr id="8" name="Alatunnisteen paikkamerkki 10"/>
          <p:cNvSpPr>
            <a:spLocks noGrp="1"/>
          </p:cNvSpPr>
          <p:nvPr>
            <p:ph type="ftr" sz="quarter" idx="12"/>
          </p:nvPr>
        </p:nvSpPr>
        <p:spPr/>
        <p:txBody>
          <a:bodyPr/>
          <a:lstStyle>
            <a:lvl1pPr>
              <a:defRPr/>
            </a:lvl1pPr>
          </a:lstStyle>
          <a:p>
            <a:pPr>
              <a:defRPr/>
            </a:pPr>
            <a:endParaRPr lang="fi-FI"/>
          </a:p>
        </p:txBody>
      </p:sp>
    </p:spTree>
    <p:extLst>
      <p:ext uri="{BB962C8B-B14F-4D97-AF65-F5344CB8AC3E}">
        <p14:creationId xmlns:p14="http://schemas.microsoft.com/office/powerpoint/2010/main" val="3609082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95536" y="188640"/>
            <a:ext cx="8344967" cy="1872208"/>
          </a:xfrm>
          <a:prstGeom prst="rect">
            <a:avLst/>
          </a:prstGeom>
        </p:spPr>
      </p:pic>
    </p:spTree>
    <p:extLst>
      <p:ext uri="{BB962C8B-B14F-4D97-AF65-F5344CB8AC3E}">
        <p14:creationId xmlns:p14="http://schemas.microsoft.com/office/powerpoint/2010/main" val="4087847508"/>
      </p:ext>
    </p:extLst>
  </p:cSld>
  <p:clrMapOvr>
    <a:masterClrMapping/>
  </p:clrMapOvr>
  <p:transition spd="med">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endParaRPr lang="fi-FI">
              <a:solidFill>
                <a:prstClr val="black"/>
              </a:solidFill>
            </a:endParaRPr>
          </a:p>
        </p:txBody>
      </p:sp>
      <p:sp>
        <p:nvSpPr>
          <p:cNvPr id="5" name="Footer Placeholder 4"/>
          <p:cNvSpPr>
            <a:spLocks noGrp="1"/>
          </p:cNvSpPr>
          <p:nvPr>
            <p:ph type="ftr" sz="quarter" idx="11"/>
          </p:nvPr>
        </p:nvSpPr>
        <p:spPr/>
        <p:txBody>
          <a:bodyPr/>
          <a:lstStyle/>
          <a:p>
            <a:endParaRPr lang="fi-FI">
              <a:solidFill>
                <a:prstClr val="black"/>
              </a:solidFill>
            </a:endParaRPr>
          </a:p>
        </p:txBody>
      </p:sp>
      <p:sp>
        <p:nvSpPr>
          <p:cNvPr id="6" name="Slide Number Placeholder 5"/>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4235384526"/>
      </p:ext>
    </p:extLst>
  </p:cSld>
  <p:clrMapOvr>
    <a:masterClrMapping/>
  </p:clrMapOvr>
  <p:transition spd="med">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7" name="Picture 16" descr="hometalkoot_su+ru.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1983575462"/>
      </p:ext>
    </p:extLst>
  </p:cSld>
  <p:clrMapOvr>
    <a:masterClrMapping/>
  </p:clrMapOvr>
  <p:transition spd="med">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solidFill>
                <a:prstClr val="black"/>
              </a:solidFill>
            </a:endParaRPr>
          </a:p>
        </p:txBody>
      </p:sp>
      <p:sp>
        <p:nvSpPr>
          <p:cNvPr id="5" name="Footer Placeholder 4"/>
          <p:cNvSpPr>
            <a:spLocks noGrp="1"/>
          </p:cNvSpPr>
          <p:nvPr>
            <p:ph type="ftr" sz="quarter" idx="11"/>
          </p:nvPr>
        </p:nvSpPr>
        <p:spPr>
          <a:xfrm>
            <a:off x="1201273" y="6492899"/>
            <a:ext cx="1799091" cy="365125"/>
          </a:xfrm>
        </p:spPr>
        <p:txBody>
          <a:bodyPr/>
          <a:lstStyle/>
          <a:p>
            <a:endParaRPr lang="fi-FI" dirty="0">
              <a:solidFill>
                <a:prstClr val="black"/>
              </a:solidFill>
            </a:endParaRPr>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solidFill>
                  <a:srgbClr val="C60C30"/>
                </a:solidFill>
              </a:rPr>
              <a:pPr/>
              <a:t>‹#›</a:t>
            </a:fld>
            <a:endParaRPr lang="fi-FI">
              <a:solidFill>
                <a:srgbClr val="C60C30"/>
              </a:solidFill>
            </a:endParaRPr>
          </a:p>
        </p:txBody>
      </p:sp>
      <p:pic>
        <p:nvPicPr>
          <p:cNvPr id="8" name="Picture 72" descr="ministeriö"/>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9" name="Picture 3" descr="Z:\YMP (Ympäristöministeriö)\ymp014\man4.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extLst>
      <p:ext uri="{BB962C8B-B14F-4D97-AF65-F5344CB8AC3E}">
        <p14:creationId xmlns:p14="http://schemas.microsoft.com/office/powerpoint/2010/main" val="271399388"/>
      </p:ext>
    </p:extLst>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BA648444-7036-4475-8C1F-9101C41B520B}" type="datetime1">
              <a:rPr lang="fi-FI" smtClean="0"/>
              <a:t>23.6.2016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2379175230"/>
      </p:ext>
    </p:extLst>
  </p:cSld>
  <p:clrMapOvr>
    <a:masterClrMapping/>
  </p:clrMapOvr>
  <p:transition spd="med">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extLst>
      <p:ext uri="{BB962C8B-B14F-4D97-AF65-F5344CB8AC3E}">
        <p14:creationId xmlns:p14="http://schemas.microsoft.com/office/powerpoint/2010/main" val="2960348902"/>
      </p:ext>
    </p:extLst>
  </p:cSld>
  <p:clrMapOvr>
    <a:masterClrMapping/>
  </p:clrMapOvr>
  <p:transition spd="med">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1976750018"/>
      </p:ext>
    </p:extLst>
  </p:cSld>
  <p:clrMapOvr>
    <a:masterClrMapping/>
  </p:clrMapOvr>
  <p:transition spd="med">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endParaRPr lang="fi-FI">
              <a:solidFill>
                <a:prstClr val="black"/>
              </a:solidFill>
            </a:endParaRPr>
          </a:p>
        </p:txBody>
      </p:sp>
      <p:sp>
        <p:nvSpPr>
          <p:cNvPr id="8" name="Footer Placeholder 7"/>
          <p:cNvSpPr>
            <a:spLocks noGrp="1"/>
          </p:cNvSpPr>
          <p:nvPr>
            <p:ph type="ftr" sz="quarter" idx="11"/>
          </p:nvPr>
        </p:nvSpPr>
        <p:spPr/>
        <p:txBody>
          <a:bodyPr/>
          <a:lstStyle/>
          <a:p>
            <a:endParaRPr lang="fi-FI">
              <a:solidFill>
                <a:prstClr val="black"/>
              </a:solidFill>
            </a:endParaRPr>
          </a:p>
        </p:txBody>
      </p:sp>
      <p:sp>
        <p:nvSpPr>
          <p:cNvPr id="9" name="Slide Number Placeholder 8"/>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3215265705"/>
      </p:ext>
    </p:extLst>
  </p:cSld>
  <p:clrMapOvr>
    <a:masterClrMapping/>
  </p:clrMapOvr>
  <p:transition spd="med">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3840027079"/>
      </p:ext>
    </p:extLst>
  </p:cSld>
  <p:clrMapOvr>
    <a:masterClrMapping/>
  </p:clrMapOvr>
  <p:transition spd="med">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solidFill>
                <a:prstClr val="black"/>
              </a:solidFill>
            </a:endParaRPr>
          </a:p>
        </p:txBody>
      </p:sp>
      <p:sp>
        <p:nvSpPr>
          <p:cNvPr id="4" name="Footer Placeholder 3"/>
          <p:cNvSpPr>
            <a:spLocks noGrp="1"/>
          </p:cNvSpPr>
          <p:nvPr>
            <p:ph type="ftr" sz="quarter" idx="11"/>
          </p:nvPr>
        </p:nvSpPr>
        <p:spPr/>
        <p:txBody>
          <a:bodyPr/>
          <a:lstStyle/>
          <a:p>
            <a:endParaRPr lang="fi-FI">
              <a:solidFill>
                <a:prstClr val="black"/>
              </a:solidFill>
            </a:endParaRPr>
          </a:p>
        </p:txBody>
      </p:sp>
      <p:sp>
        <p:nvSpPr>
          <p:cNvPr id="5" name="Slide Number Placeholder 4"/>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extLst>
      <p:ext uri="{BB962C8B-B14F-4D97-AF65-F5344CB8AC3E}">
        <p14:creationId xmlns:p14="http://schemas.microsoft.com/office/powerpoint/2010/main" val="3430225766"/>
      </p:ext>
    </p:extLst>
  </p:cSld>
  <p:clrMapOvr>
    <a:masterClrMapping/>
  </p:clrMapOvr>
  <p:transition spd="med">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solidFill>
                <a:prstClr val="black"/>
              </a:solidFill>
            </a:endParaRPr>
          </a:p>
        </p:txBody>
      </p:sp>
      <p:sp>
        <p:nvSpPr>
          <p:cNvPr id="3" name="Footer Placeholder 2"/>
          <p:cNvSpPr>
            <a:spLocks noGrp="1"/>
          </p:cNvSpPr>
          <p:nvPr>
            <p:ph type="ftr" sz="quarter" idx="11"/>
          </p:nvPr>
        </p:nvSpPr>
        <p:spPr/>
        <p:txBody>
          <a:bodyPr/>
          <a:lstStyle/>
          <a:p>
            <a:endParaRPr lang="fi-FI">
              <a:solidFill>
                <a:prstClr val="black"/>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Tree>
    <p:extLst>
      <p:ext uri="{BB962C8B-B14F-4D97-AF65-F5344CB8AC3E}">
        <p14:creationId xmlns:p14="http://schemas.microsoft.com/office/powerpoint/2010/main" val="1554160376"/>
      </p:ext>
    </p:extLst>
  </p:cSld>
  <p:clrMapOvr>
    <a:masterClrMapping/>
  </p:clrMapOvr>
  <p:transition spd="med">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endParaRPr lang="fi-FI">
              <a:solidFill>
                <a:prstClr val="black"/>
              </a:solidFill>
            </a:endParaRPr>
          </a:p>
        </p:txBody>
      </p:sp>
      <p:sp>
        <p:nvSpPr>
          <p:cNvPr id="6" name="Footer Placeholder 5"/>
          <p:cNvSpPr>
            <a:spLocks noGrp="1"/>
          </p:cNvSpPr>
          <p:nvPr>
            <p:ph type="ftr" sz="quarter" idx="11"/>
          </p:nvPr>
        </p:nvSpPr>
        <p:spPr/>
        <p:txBody>
          <a:bodyPr/>
          <a:lstStyle/>
          <a:p>
            <a:endParaRPr lang="fi-FI">
              <a:solidFill>
                <a:prstClr val="black"/>
              </a:solidFill>
            </a:endParaRPr>
          </a:p>
        </p:txBody>
      </p:sp>
      <p:sp>
        <p:nvSpPr>
          <p:cNvPr id="7" name="Slide Number Placeholder 6"/>
          <p:cNvSpPr>
            <a:spLocks noGrp="1"/>
          </p:cNvSpPr>
          <p:nvPr>
            <p:ph type="sldNum" sz="quarter" idx="12"/>
          </p:nvPr>
        </p:nvSpPr>
        <p:spPr/>
        <p:txBody>
          <a:bodyPr/>
          <a:lstStyle/>
          <a:p>
            <a:fld id="{49246692-9764-4796-AF2E-897E79EBAFA7}" type="slidenum">
              <a:rPr lang="fi-FI" smtClean="0">
                <a:solidFill>
                  <a:srgbClr val="C60C30"/>
                </a:solidFill>
              </a:rPr>
              <a:pPr/>
              <a:t>‹#›</a:t>
            </a:fld>
            <a:endParaRPr lang="fi-FI">
              <a:solidFill>
                <a:srgbClr val="C60C30"/>
              </a:solidFill>
            </a:endParaRPr>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116842398"/>
      </p:ext>
    </p:extLst>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5755800B-5579-46EA-86AE-23BF19781929}" type="datetime1">
              <a:rPr lang="fi-FI" smtClean="0"/>
              <a:t>23.6.2016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8B0D66CC-2CF0-48D3-9E0D-196786D5A604}" type="datetime1">
              <a:rPr lang="fi-FI" smtClean="0"/>
              <a:t>23.6.2016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04F87F27-3093-412D-A0A8-683BDFFDC133}"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BA21563B-6887-4AF7-A4B4-AA59D11DC8A7}"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58260DB7-1773-4DC2-922D-A8A89C72480C}"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AD28D28B-3AE9-4C9E-BC4B-8B5D525DD9B7}" type="datetime1">
              <a:rPr lang="fi-FI" smtClean="0"/>
              <a:t>23.6.2016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E12907E0-0AD8-495B-A32F-EC28D21E9695}" type="datetime1">
              <a:rPr lang="fi-FI" smtClean="0"/>
              <a:t>23.6.2016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D0E83FD3-B927-4E8E-BE1A-891FDE3BC6D5}" type="datetime1">
              <a:rPr lang="fi-FI" smtClean="0"/>
              <a:t>23.6.2016</a:t>
            </a:fld>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 id="2147483664" r:id="rId13"/>
    <p:sldLayoutId id="2147483666" r:id="rId14"/>
    <p:sldLayoutId id="2147483667" r:id="rId15"/>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endParaRPr lang="fi-FI">
              <a:solidFill>
                <a:prstClr val="black"/>
              </a:solidFill>
            </a:endParaRPr>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solidFill>
                <a:prstClr val="black"/>
              </a:solidFill>
            </a:endParaRPr>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solidFill>
                  <a:srgbClr val="C60C30"/>
                </a:solidFill>
              </a:rPr>
              <a:pPr/>
              <a:t>‹#›</a:t>
            </a:fld>
            <a:endParaRPr lang="fi-FI" dirty="0">
              <a:solidFill>
                <a:srgbClr val="C60C30"/>
              </a:solidFill>
            </a:endParaRPr>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pic>
        <p:nvPicPr>
          <p:cNvPr id="10" name="Picture 9" descr="hometalkoot_su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59352" y="6172703"/>
            <a:ext cx="1246898" cy="328131"/>
          </a:xfrm>
          <a:prstGeom prst="rect">
            <a:avLst/>
          </a:prstGeom>
        </p:spPr>
      </p:pic>
    </p:spTree>
    <p:extLst>
      <p:ext uri="{BB962C8B-B14F-4D97-AF65-F5344CB8AC3E}">
        <p14:creationId xmlns:p14="http://schemas.microsoft.com/office/powerpoint/2010/main" val="39786032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valvira.fi/documents/14444/261239/Asumisterveysasetuksen+soveltamisohje/ac8d5e16-97be-456c-9c9c-ce8560f2092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valvira.fi/documents/14444/261239/Asumisterveysasetuksen+soveltamisohje/ac8d5e16-97be-456c-9c9c-ce8560f2092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vmpietarinen@hot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mailto:hometalkoot.ym@ymparisto.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26.jpe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valvira.fi/documents/14444/261239/Asumisterveysasetuksen+soveltamisohje/ac8d5e16-97be-456c-9c9c-ce8560f2092e" TargetMode="External"/><Relationship Id="rId7"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laakarilehti.fi/files/nostot/2012/nosto41_1.pdf" TargetMode="External"/><Relationship Id="rId5" Type="http://schemas.openxmlformats.org/officeDocument/2006/relationships/hyperlink" Target="http://www.stm.fi/c/document_library/get_file?folderId=39503&amp;name=DLFE-8606.pdf" TargetMode="External"/><Relationship Id="rId4" Type="http://schemas.openxmlformats.org/officeDocument/2006/relationships/hyperlink" Target="http://www.ym.fi/fi-FI/Ajankohtaista/Lausuntopyynnot_ja_lausuntoyhteenvedot/Lausuntopyynto_luonnoksesta_rakennusten_(3255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Altistumisen arviointi</a:t>
            </a:r>
            <a:endParaRPr lang="fi-FI" dirty="0"/>
          </a:p>
        </p:txBody>
      </p:sp>
      <p:sp>
        <p:nvSpPr>
          <p:cNvPr id="3" name="Alaotsikko 2"/>
          <p:cNvSpPr>
            <a:spLocks noGrp="1"/>
          </p:cNvSpPr>
          <p:nvPr>
            <p:ph type="subTitle" idx="1"/>
          </p:nvPr>
        </p:nvSpPr>
        <p:spPr/>
        <p:txBody>
          <a:bodyPr/>
          <a:lstStyle/>
          <a:p>
            <a:r>
              <a:rPr lang="fi-FI" dirty="0"/>
              <a:t>Opetusmateriaali sisäilma-asioita opiskelevien ammattilaisten käyttöön </a:t>
            </a:r>
          </a:p>
          <a:p>
            <a:r>
              <a:rPr lang="fi-FI" dirty="0"/>
              <a:t>Osa </a:t>
            </a:r>
            <a:r>
              <a:rPr lang="fi-FI" dirty="0" smtClean="0"/>
              <a:t>9/9</a:t>
            </a:r>
            <a:endParaRPr lang="fi-FI" dirty="0"/>
          </a:p>
          <a:p>
            <a:endParaRPr lang="fi-FI" dirty="0"/>
          </a:p>
        </p:txBody>
      </p:sp>
      <p:pic>
        <p:nvPicPr>
          <p:cNvPr id="4"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7308304" y="6165304"/>
            <a:ext cx="1584176" cy="5760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559172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80920" cy="3570633"/>
          </a:xfrm>
        </p:spPr>
        <p:txBody>
          <a:bodyPr>
            <a:normAutofit fontScale="85000" lnSpcReduction="20000"/>
          </a:bodyPr>
          <a:lstStyle/>
          <a:p>
            <a:r>
              <a:rPr lang="fi-FI" sz="2400" b="1" dirty="0"/>
              <a:t>Terveyshaitta </a:t>
            </a:r>
            <a:r>
              <a:rPr lang="fi-FI" sz="2400" dirty="0"/>
              <a:t>on arvioitava kokonaisuutena siten, että altisteen toimenpiderajaa sovellettaessa otetaan huomioon </a:t>
            </a:r>
            <a:r>
              <a:rPr lang="fi-FI" sz="2400" b="1" dirty="0"/>
              <a:t>altistumisen todennäköisyys</a:t>
            </a:r>
            <a:r>
              <a:rPr lang="fi-FI" sz="2400" dirty="0"/>
              <a:t>, toistuvuus ja kesto, mahdollisuudet välttyä altistumiselta tai poistaa haitta sekä poistamisesta aiheutuvat olosuhteet ja muut vastaavat </a:t>
            </a:r>
            <a:r>
              <a:rPr lang="fi-FI" sz="2400" dirty="0" smtClean="0"/>
              <a:t>tekijät</a:t>
            </a:r>
          </a:p>
          <a:p>
            <a:pPr lvl="1"/>
            <a:endParaRPr lang="fi-FI" sz="2200" dirty="0" smtClean="0"/>
          </a:p>
          <a:p>
            <a:pPr lvl="1"/>
            <a:r>
              <a:rPr lang="fi-FI" sz="2200" i="1" dirty="0" smtClean="0"/>
              <a:t>Sovellettaessa asumisterveysasetuksessa </a:t>
            </a:r>
            <a:r>
              <a:rPr lang="fi-FI" sz="2200" i="1" dirty="0"/>
              <a:t>tarkoitettuja fysikaalisia, kemiallisia ja biologisia tekijöitä koskevia vaatimuksia tavanomaisesta poikkeavissa oloissa, kuten rakennuksen tai sen osan korjauksen tai muutostyön aikana, on otettava huomioon </a:t>
            </a:r>
            <a:r>
              <a:rPr lang="fi-FI" sz="2200" b="1" i="1" dirty="0"/>
              <a:t>erityisesti altistuksen kesto ja mahdollisen terveyshaitan toteutumisen riski.</a:t>
            </a:r>
          </a:p>
          <a:p>
            <a:endParaRPr lang="fi-FI" sz="2400" dirty="0" smtClean="0"/>
          </a:p>
          <a:p>
            <a:r>
              <a:rPr lang="fi-FI" sz="2400" dirty="0" smtClean="0"/>
              <a:t>Terveyshaittaa voi arvioida vain terveydensuojeluviranomainen</a:t>
            </a:r>
          </a:p>
          <a:p>
            <a:pPr marL="266700" lvl="1" indent="0">
              <a:buNone/>
            </a:pPr>
            <a:endParaRPr lang="fi-FI" sz="2200" dirty="0">
              <a:solidFill>
                <a:srgbClr val="FF0000"/>
              </a:solidFill>
            </a:endParaRPr>
          </a:p>
          <a:p>
            <a:endParaRPr lang="fi-FI" dirty="0"/>
          </a:p>
        </p:txBody>
      </p:sp>
      <p:sp>
        <p:nvSpPr>
          <p:cNvPr id="6" name="Title 1"/>
          <p:cNvSpPr>
            <a:spLocks noGrp="1"/>
          </p:cNvSpPr>
          <p:nvPr>
            <p:ph type="title"/>
          </p:nvPr>
        </p:nvSpPr>
        <p:spPr>
          <a:xfrm>
            <a:off x="326700" y="521817"/>
            <a:ext cx="8229600" cy="1143000"/>
          </a:xfrm>
        </p:spPr>
        <p:txBody>
          <a:bodyPr>
            <a:normAutofit fontScale="90000"/>
          </a:bodyPr>
          <a:lstStyle/>
          <a:p>
            <a:r>
              <a:rPr lang="fi-FI" sz="3100" dirty="0" smtClean="0">
                <a:solidFill>
                  <a:srgbClr val="44697D"/>
                </a:solidFill>
              </a:rPr>
              <a:t>Altistumisen arviointi asunnoissa, päiväkodeissa ja kouluissa </a:t>
            </a:r>
            <a:br>
              <a:rPr lang="fi-FI" sz="3100" dirty="0" smtClean="0">
                <a:solidFill>
                  <a:srgbClr val="44697D"/>
                </a:solidFill>
              </a:rPr>
            </a:br>
            <a:r>
              <a:rPr lang="fi-FI" sz="2000" dirty="0" smtClean="0">
                <a:solidFill>
                  <a:srgbClr val="44697D"/>
                </a:solidFill>
              </a:rPr>
              <a:t>(terveydensuojelulain alaiset rakennukset)</a:t>
            </a:r>
            <a:endParaRPr lang="en-US" sz="1800" dirty="0">
              <a:solidFill>
                <a:srgbClr val="44697D"/>
              </a:solidFill>
            </a:endParaRPr>
          </a:p>
        </p:txBody>
      </p:sp>
      <p:sp>
        <p:nvSpPr>
          <p:cNvPr id="7" name="Footer Placeholder 3"/>
          <p:cNvSpPr>
            <a:spLocks noGrp="1"/>
          </p:cNvSpPr>
          <p:nvPr>
            <p:ph type="ftr" sz="quarter" idx="10"/>
          </p:nvPr>
        </p:nvSpPr>
        <p:spPr>
          <a:xfrm>
            <a:off x="827584" y="5774209"/>
            <a:ext cx="7560840" cy="319087"/>
          </a:xfrm>
        </p:spPr>
        <p:txBody>
          <a:bodyPr/>
          <a:lstStyle/>
          <a:p>
            <a:r>
              <a:rPr lang="fi-FI" sz="900" dirty="0" err="1" smtClean="0"/>
              <a:t>Sosiaali</a:t>
            </a:r>
            <a:r>
              <a:rPr lang="fi-FI" sz="900" dirty="0" smtClean="0"/>
              <a:t>- ja terveysministeriön asetus asunnon ja muun oleskelutilan terveydellisistä olosuhteista sekä ulkopuolisten asiantuntijoiden pätevyysvaatimuksista, 2015; Asumisterveysasetuksen soveltamisohje, Osa 1, Asumisterveysasetus § 1 – 10, Valvira, 2016</a:t>
            </a:r>
          </a:p>
          <a:p>
            <a:pPr>
              <a:defRPr/>
            </a:pPr>
            <a:endParaRPr lang="fi-FI" dirty="0" smtClean="0"/>
          </a:p>
          <a:p>
            <a:pPr>
              <a:defRPr/>
            </a:pPr>
            <a:endParaRPr lang="fi-FI"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10</a:t>
            </a:fld>
            <a:endParaRPr lang="fi-FI"/>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7600617"/>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200" dirty="0">
                <a:solidFill>
                  <a:srgbClr val="44697D"/>
                </a:solidFill>
              </a:rPr>
              <a:t>Altistumisen arviointi asunnoissa, päiväkodeissa ja kouluissa </a:t>
            </a:r>
            <a:br>
              <a:rPr lang="fi-FI" sz="3200" dirty="0">
                <a:solidFill>
                  <a:srgbClr val="44697D"/>
                </a:solidFill>
              </a:rPr>
            </a:br>
            <a:r>
              <a:rPr lang="fi-FI" sz="2000" dirty="0">
                <a:solidFill>
                  <a:srgbClr val="44697D"/>
                </a:solidFill>
              </a:rPr>
              <a:t>(terveydensuojelulain alaiset rakennukset)</a:t>
            </a:r>
            <a:endParaRPr lang="fi-FI" dirty="0"/>
          </a:p>
        </p:txBody>
      </p:sp>
      <p:sp>
        <p:nvSpPr>
          <p:cNvPr id="3" name="Sisällön paikkamerkki 2"/>
          <p:cNvSpPr>
            <a:spLocks noGrp="1"/>
          </p:cNvSpPr>
          <p:nvPr>
            <p:ph idx="1"/>
          </p:nvPr>
        </p:nvSpPr>
        <p:spPr>
          <a:xfrm>
            <a:off x="827088" y="1484784"/>
            <a:ext cx="7489825" cy="4536605"/>
          </a:xfrm>
        </p:spPr>
        <p:txBody>
          <a:bodyPr/>
          <a:lstStyle/>
          <a:p>
            <a:r>
              <a:rPr lang="fi-FI" dirty="0"/>
              <a:t>Asetusta voidaan soveltaa tavanomaisesta poikkeavissa oloissa, kuten rakennuksen tai sen osan korjauksen tai muutostyön </a:t>
            </a:r>
            <a:r>
              <a:rPr lang="fi-FI" dirty="0" smtClean="0"/>
              <a:t>aikana</a:t>
            </a:r>
          </a:p>
          <a:p>
            <a:pPr lvl="1"/>
            <a:r>
              <a:rPr lang="fi-FI" dirty="0" smtClean="0"/>
              <a:t>otettava </a:t>
            </a:r>
            <a:r>
              <a:rPr lang="fi-FI" dirty="0"/>
              <a:t>huomioon erityisesti altistuksen kesto ja siihen liittyvä mahdollisen terveyshaitan riskin </a:t>
            </a:r>
            <a:r>
              <a:rPr lang="fi-FI" dirty="0" smtClean="0"/>
              <a:t>todennäköisyys</a:t>
            </a:r>
          </a:p>
          <a:p>
            <a:pPr lvl="1"/>
            <a:r>
              <a:rPr lang="fi-FI" dirty="0"/>
              <a:t>korjausten aikaiset olosuhteet ovat pääsääntöisesti lyhytkestoisia ja </a:t>
            </a:r>
            <a:r>
              <a:rPr lang="fi-FI" dirty="0" smtClean="0"/>
              <a:t>tilapäisiä</a:t>
            </a:r>
          </a:p>
          <a:p>
            <a:pPr lvl="2"/>
            <a:r>
              <a:rPr lang="fi-FI" dirty="0"/>
              <a:t>Mikäli korjaus- tai muutostyö kestää pitkään, esimerkiksi useita kuukausia, on olosuhteiden arvioinnissa sovellettava tämän asetuksen </a:t>
            </a:r>
            <a:r>
              <a:rPr lang="fi-FI" dirty="0" smtClean="0"/>
              <a:t>vaatimuksia</a:t>
            </a:r>
          </a:p>
          <a:p>
            <a:pPr lvl="1"/>
            <a:r>
              <a:rPr lang="fi-FI" dirty="0"/>
              <a:t>Tilanteissa, joissa rakenteita avataan kuntotutkimustarkoituksessa tai korjaustarkoituksessa terveyshaittaepäilyn vuoksi, tulee korjattava ja tutkittava tila olla hyvin eristettynä </a:t>
            </a:r>
            <a:r>
              <a:rPr lang="fi-FI" dirty="0" err="1"/>
              <a:t>asuintiloista</a:t>
            </a:r>
            <a:r>
              <a:rPr lang="fi-FI" dirty="0"/>
              <a:t>, eikä asumiseen käytettäviin tiloihin saa levitä rakennuspölyä.</a:t>
            </a:r>
          </a:p>
        </p:txBody>
      </p:sp>
      <p:sp>
        <p:nvSpPr>
          <p:cNvPr id="5" name="Footer Placeholder 3"/>
          <p:cNvSpPr>
            <a:spLocks noGrp="1"/>
          </p:cNvSpPr>
          <p:nvPr>
            <p:ph type="ftr" sz="quarter" idx="10"/>
          </p:nvPr>
        </p:nvSpPr>
        <p:spPr>
          <a:xfrm>
            <a:off x="827088" y="6025541"/>
            <a:ext cx="7560840" cy="319087"/>
          </a:xfrm>
        </p:spPr>
        <p:txBody>
          <a:bodyPr/>
          <a:lstStyle/>
          <a:p>
            <a:r>
              <a:rPr lang="fi-FI" sz="900" dirty="0" smtClean="0"/>
              <a:t>Asumisterveysasetuksen soveltamisohje, Osa 1, Asumisterveysasetus § 1 – 10, Valvira</a:t>
            </a:r>
            <a:r>
              <a:rPr lang="fi-FI" sz="900" dirty="0"/>
              <a:t>, 2016 (</a:t>
            </a:r>
            <a:r>
              <a:rPr lang="fi-FI" sz="900" dirty="0">
                <a:hlinkClick r:id="rId2"/>
              </a:rPr>
              <a:t>http://</a:t>
            </a:r>
            <a:r>
              <a:rPr lang="fi-FI" sz="900" dirty="0" smtClean="0">
                <a:hlinkClick r:id="rId2"/>
              </a:rPr>
              <a:t>www.valvira.fi/documents/14444/261239/Asumisterveysasetuksen+soveltamisohje/ac8d5e16-97be-456c-9c9c-ce8560f2092e</a:t>
            </a:r>
            <a:r>
              <a:rPr lang="fi-FI" sz="900" dirty="0" smtClean="0"/>
              <a:t>)</a:t>
            </a:r>
          </a:p>
          <a:p>
            <a:endParaRPr lang="fi-FI" sz="900" dirty="0" smtClean="0"/>
          </a:p>
          <a:p>
            <a:pPr>
              <a:defRPr/>
            </a:pPr>
            <a:endParaRPr lang="fi-FI" dirty="0" smtClean="0"/>
          </a:p>
          <a:p>
            <a:pPr>
              <a:defRPr/>
            </a:pPr>
            <a:endParaRPr lang="fi-FI"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1560620"/>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088" y="333376"/>
            <a:ext cx="7777360" cy="1079500"/>
          </a:xfrm>
        </p:spPr>
        <p:txBody>
          <a:bodyPr>
            <a:normAutofit fontScale="90000"/>
          </a:bodyPr>
          <a:lstStyle/>
          <a:p>
            <a:r>
              <a:rPr lang="fi-FI" sz="2800" dirty="0">
                <a:solidFill>
                  <a:srgbClr val="44697D"/>
                </a:solidFill>
              </a:rPr>
              <a:t/>
            </a:r>
            <a:br>
              <a:rPr lang="fi-FI" sz="2800" dirty="0">
                <a:solidFill>
                  <a:srgbClr val="44697D"/>
                </a:solidFill>
              </a:rPr>
            </a:br>
            <a:r>
              <a:rPr lang="fi-FI" sz="2800" dirty="0" smtClean="0">
                <a:solidFill>
                  <a:srgbClr val="44697D"/>
                </a:solidFill>
              </a:rPr>
              <a:t>Terveyshaitan arviointi </a:t>
            </a:r>
            <a:r>
              <a:rPr lang="fi-FI" sz="2800" dirty="0">
                <a:solidFill>
                  <a:srgbClr val="44697D"/>
                </a:solidFill>
              </a:rPr>
              <a:t>asunnoissa, päiväkodeissa ja kouluissa </a:t>
            </a:r>
            <a:br>
              <a:rPr lang="fi-FI" sz="2800" dirty="0">
                <a:solidFill>
                  <a:srgbClr val="44697D"/>
                </a:solidFill>
              </a:rPr>
            </a:br>
            <a:r>
              <a:rPr lang="fi-FI" sz="1800" dirty="0">
                <a:solidFill>
                  <a:srgbClr val="44697D"/>
                </a:solidFill>
              </a:rPr>
              <a:t>(terveydensuojelulain alaiset rakennukset)</a:t>
            </a:r>
            <a:endParaRPr lang="fi-FI" dirty="0"/>
          </a:p>
        </p:txBody>
      </p:sp>
      <p:sp>
        <p:nvSpPr>
          <p:cNvPr id="3" name="Sisällön paikkamerkki 2"/>
          <p:cNvSpPr>
            <a:spLocks noGrp="1"/>
          </p:cNvSpPr>
          <p:nvPr>
            <p:ph idx="1"/>
          </p:nvPr>
        </p:nvSpPr>
        <p:spPr>
          <a:xfrm>
            <a:off x="825208" y="1429809"/>
            <a:ext cx="7489825" cy="4392614"/>
          </a:xfrm>
        </p:spPr>
        <p:txBody>
          <a:bodyPr>
            <a:normAutofit/>
          </a:bodyPr>
          <a:lstStyle/>
          <a:p>
            <a:r>
              <a:rPr lang="fi-FI" dirty="0" smtClean="0"/>
              <a:t>Asumisterveysasetuksessa </a:t>
            </a:r>
            <a:r>
              <a:rPr lang="fi-FI" dirty="0"/>
              <a:t>säädetyn </a:t>
            </a:r>
            <a:r>
              <a:rPr lang="fi-FI" b="1" dirty="0"/>
              <a:t>toimenpiderajan ylittymistä pidetään pääsääntöisesti terveyshaittaa aiheuttavan olosuhteen </a:t>
            </a:r>
            <a:r>
              <a:rPr lang="fi-FI" b="1" dirty="0" smtClean="0"/>
              <a:t>esiintymisenä</a:t>
            </a:r>
          </a:p>
          <a:p>
            <a:pPr lvl="1"/>
            <a:r>
              <a:rPr lang="fi-FI" sz="1600" dirty="0"/>
              <a:t>Viranomainen voi katsoa asunnossa tai muussa oleskelutilassa esiintyvän terveyshaittaa, vaikka mikään toimenpideraja ei ylittyisi, jos kokonaisarvioinnin perusteella terveyshaitta on ilmeinen. </a:t>
            </a:r>
          </a:p>
          <a:p>
            <a:pPr lvl="1"/>
            <a:endParaRPr lang="fi-FI" sz="1600" dirty="0"/>
          </a:p>
          <a:p>
            <a:pPr lvl="1"/>
            <a:r>
              <a:rPr lang="fi-FI" sz="1600" dirty="0" smtClean="0"/>
              <a:t>Terveyshaitan arvioinnissa viranomainen voi harkita tapauskohtaisesti, milloin </a:t>
            </a:r>
            <a:r>
              <a:rPr lang="fi-FI" sz="1600" dirty="0"/>
              <a:t>olosuhde aiheuttaa terveyshaittaa ja minkälaiset toimenpiteet ovat terveyshaitan poistamiseksi </a:t>
            </a:r>
            <a:r>
              <a:rPr lang="fi-FI" sz="1600" dirty="0" smtClean="0"/>
              <a:t>riittäviä</a:t>
            </a:r>
          </a:p>
          <a:p>
            <a:pPr lvl="1"/>
            <a:endParaRPr lang="fi-FI" sz="1600" dirty="0" smtClean="0"/>
          </a:p>
          <a:p>
            <a:pPr lvl="1"/>
            <a:r>
              <a:rPr lang="fi-FI" sz="1600" dirty="0" smtClean="0"/>
              <a:t>Perustelut </a:t>
            </a:r>
            <a:r>
              <a:rPr lang="fi-FI" sz="1600" dirty="0"/>
              <a:t>toimenpiderajasta poikkeamisesta on tehtävä esiintyvien olosuhteiden perusteella, ei esimerkiksi taloudellisten syiden </a:t>
            </a:r>
            <a:r>
              <a:rPr lang="fi-FI" sz="1600" dirty="0" smtClean="0"/>
              <a:t>perusteella</a:t>
            </a:r>
            <a:endParaRPr lang="fi-FI" sz="1600" dirty="0"/>
          </a:p>
        </p:txBody>
      </p:sp>
      <p:sp>
        <p:nvSpPr>
          <p:cNvPr id="4" name="Footer Placeholder 3"/>
          <p:cNvSpPr>
            <a:spLocks noGrp="1"/>
          </p:cNvSpPr>
          <p:nvPr>
            <p:ph type="ftr" sz="quarter" idx="10"/>
          </p:nvPr>
        </p:nvSpPr>
        <p:spPr>
          <a:xfrm>
            <a:off x="825208" y="6093296"/>
            <a:ext cx="7560840" cy="319087"/>
          </a:xfrm>
        </p:spPr>
        <p:txBody>
          <a:bodyPr/>
          <a:lstStyle/>
          <a:p>
            <a:r>
              <a:rPr lang="fi-FI" sz="900" dirty="0" smtClean="0"/>
              <a:t>Asumisterveysasetuksen soveltamisohje, Osa 1, Asumisterveysasetus § 1 – 10, Valvira</a:t>
            </a:r>
            <a:r>
              <a:rPr lang="fi-FI" sz="900" dirty="0"/>
              <a:t>, 2016 (</a:t>
            </a:r>
            <a:r>
              <a:rPr lang="fi-FI" sz="900" dirty="0">
                <a:hlinkClick r:id="rId2"/>
              </a:rPr>
              <a:t>http://</a:t>
            </a:r>
            <a:r>
              <a:rPr lang="fi-FI" sz="900" dirty="0" smtClean="0">
                <a:hlinkClick r:id="rId2"/>
              </a:rPr>
              <a:t>www.valvira.fi/documents/14444/261239/Asumisterveysasetuksen+soveltamisohje/ac8d5e16-97be-456c-9c9c-ce8560f2092e</a:t>
            </a:r>
            <a:r>
              <a:rPr lang="fi-FI" sz="900" dirty="0" smtClean="0"/>
              <a:t>)</a:t>
            </a:r>
          </a:p>
          <a:p>
            <a:endParaRPr lang="fi-FI" sz="900" dirty="0" smtClean="0"/>
          </a:p>
          <a:p>
            <a:pPr>
              <a:defRPr/>
            </a:pPr>
            <a:endParaRPr lang="fi-FI" dirty="0" smtClean="0"/>
          </a:p>
          <a:p>
            <a:pPr>
              <a:defRPr/>
            </a:pPr>
            <a:endParaRPr lang="fi-FI" dirty="0"/>
          </a:p>
        </p:txBody>
      </p:sp>
    </p:spTree>
    <p:extLst>
      <p:ext uri="{BB962C8B-B14F-4D97-AF65-F5344CB8AC3E}">
        <p14:creationId xmlns:p14="http://schemas.microsoft.com/office/powerpoint/2010/main" val="2640512839"/>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Altistumisen arviointi, kuka tekee?</a:t>
            </a:r>
            <a:endParaRPr lang="fi-FI" dirty="0"/>
          </a:p>
        </p:txBody>
      </p:sp>
      <p:sp>
        <p:nvSpPr>
          <p:cNvPr id="3" name="Sisällön paikkamerkki 2"/>
          <p:cNvSpPr>
            <a:spLocks noGrp="1"/>
          </p:cNvSpPr>
          <p:nvPr>
            <p:ph sz="half" idx="1"/>
          </p:nvPr>
        </p:nvSpPr>
        <p:spPr/>
        <p:txBody>
          <a:bodyPr>
            <a:normAutofit/>
          </a:bodyPr>
          <a:lstStyle/>
          <a:p>
            <a:r>
              <a:rPr lang="fi-FI" sz="1400" b="1" dirty="0"/>
              <a:t>Työpaikat</a:t>
            </a:r>
          </a:p>
          <a:p>
            <a:pPr lvl="1"/>
            <a:r>
              <a:rPr lang="fi-FI" sz="1200" dirty="0"/>
              <a:t>Johtava asiantuntija (</a:t>
            </a:r>
            <a:r>
              <a:rPr lang="fi-FI" sz="1200" dirty="0" err="1"/>
              <a:t>TTL:n</a:t>
            </a:r>
            <a:r>
              <a:rPr lang="fi-FI" sz="1200" dirty="0"/>
              <a:t> ohje</a:t>
            </a:r>
            <a:r>
              <a:rPr lang="fi-FI" sz="1200" dirty="0" smtClean="0"/>
              <a:t>)</a:t>
            </a:r>
          </a:p>
          <a:p>
            <a:pPr lvl="2"/>
            <a:r>
              <a:rPr lang="fi-FI" sz="1000" dirty="0" smtClean="0"/>
              <a:t>Tarkkaa pätevyyttä ei ole määritelty työsuojelulainsäädännössä</a:t>
            </a:r>
            <a:endParaRPr lang="fi-FI" sz="1000" dirty="0"/>
          </a:p>
          <a:p>
            <a:pPr lvl="1"/>
            <a:endParaRPr lang="fi-FI" sz="1200" dirty="0"/>
          </a:p>
          <a:p>
            <a:pPr lvl="1"/>
            <a:r>
              <a:rPr lang="fi-FI" sz="1200" dirty="0"/>
              <a:t>Rakennusterveysasiantuntijan pätevyys (</a:t>
            </a:r>
            <a:r>
              <a:rPr lang="fi-FI" sz="1200" dirty="0" smtClean="0"/>
              <a:t>asumisterveysasetus</a:t>
            </a:r>
            <a:r>
              <a:rPr lang="fi-FI" sz="1200" dirty="0"/>
              <a:t>)</a:t>
            </a:r>
          </a:p>
          <a:p>
            <a:pPr lvl="1"/>
            <a:endParaRPr lang="fi-FI" sz="1200" dirty="0"/>
          </a:p>
          <a:p>
            <a:pPr lvl="1"/>
            <a:r>
              <a:rPr lang="fi-FI" sz="1200" dirty="0"/>
              <a:t>Korkeakoulututkinto rakennus- ja talotekniseltä tai </a:t>
            </a:r>
            <a:r>
              <a:rPr lang="fi-FI" sz="1200" dirty="0" smtClean="0"/>
              <a:t>sisäilmastoaihealueelta</a:t>
            </a:r>
          </a:p>
          <a:p>
            <a:pPr lvl="2"/>
            <a:r>
              <a:rPr lang="fi-FI" sz="1000" dirty="0"/>
              <a:t>Asiantuntijan lisäkoulutus voi muodostua rakennusterveysasiantuntijan tai muun </a:t>
            </a:r>
            <a:r>
              <a:rPr lang="fi-FI" sz="1000" dirty="0" smtClean="0"/>
              <a:t>sisäilma-aihealueen </a:t>
            </a:r>
            <a:r>
              <a:rPr lang="fi-FI" sz="1000" dirty="0"/>
              <a:t>täydennyskoulutuksista, joiden sisällöt on määritelty asumisterveysasetuksessa (545/2015)</a:t>
            </a:r>
          </a:p>
          <a:p>
            <a:pPr lvl="1"/>
            <a:endParaRPr lang="fi-FI" sz="1200" dirty="0"/>
          </a:p>
          <a:p>
            <a:pPr lvl="1"/>
            <a:r>
              <a:rPr lang="fi-FI" sz="1200" dirty="0"/>
              <a:t>Moniammatillinen ryhmä, jossa vastaava osaaminen kuin rakennusterveysasiantuntijalla</a:t>
            </a:r>
          </a:p>
          <a:p>
            <a:pPr lvl="1"/>
            <a:endParaRPr lang="fi-FI" dirty="0" smtClean="0"/>
          </a:p>
          <a:p>
            <a:pPr lvl="1"/>
            <a:endParaRPr lang="fi-FI" dirty="0"/>
          </a:p>
        </p:txBody>
      </p:sp>
      <p:sp>
        <p:nvSpPr>
          <p:cNvPr id="4" name="Sisällön paikkamerkki 3"/>
          <p:cNvSpPr>
            <a:spLocks noGrp="1"/>
          </p:cNvSpPr>
          <p:nvPr>
            <p:ph sz="half" idx="2"/>
          </p:nvPr>
        </p:nvSpPr>
        <p:spPr/>
        <p:txBody>
          <a:bodyPr>
            <a:normAutofit/>
          </a:bodyPr>
          <a:lstStyle/>
          <a:p>
            <a:r>
              <a:rPr lang="fi-FI" sz="1400" b="1" dirty="0" smtClean="0"/>
              <a:t>Terveydensuojelulain alaiset kohteet</a:t>
            </a:r>
          </a:p>
          <a:p>
            <a:pPr lvl="1"/>
            <a:r>
              <a:rPr lang="fi-FI" sz="1200" dirty="0" smtClean="0"/>
              <a:t>Asumisterveysasetus, pätevyysvaatimukset</a:t>
            </a:r>
          </a:p>
          <a:p>
            <a:pPr lvl="1"/>
            <a:endParaRPr lang="fi-FI" sz="1200" dirty="0"/>
          </a:p>
          <a:p>
            <a:pPr lvl="1"/>
            <a:r>
              <a:rPr lang="fi-FI" sz="1200" dirty="0" smtClean="0"/>
              <a:t>Rakennusterveysasiantuntija</a:t>
            </a:r>
          </a:p>
          <a:p>
            <a:pPr lvl="2"/>
            <a:r>
              <a:rPr lang="fi-FI" sz="1000" dirty="0" smtClean="0"/>
              <a:t>Tuntee riskinarvioinnin perusteet terveysvaikutusten osalta sisäympäristöasioissa</a:t>
            </a:r>
          </a:p>
          <a:p>
            <a:pPr lvl="2"/>
            <a:endParaRPr lang="fi-FI" sz="1000" dirty="0"/>
          </a:p>
          <a:p>
            <a:pPr lvl="1"/>
            <a:r>
              <a:rPr lang="fi-FI" sz="1200" dirty="0" smtClean="0"/>
              <a:t>Sisäilma-asiantuntija</a:t>
            </a:r>
          </a:p>
          <a:p>
            <a:pPr lvl="2"/>
            <a:r>
              <a:rPr lang="fi-FI" sz="1000" dirty="0"/>
              <a:t>Tuntee riskinarvioinnin perusteet terveysvaikutusten osalta </a:t>
            </a:r>
            <a:r>
              <a:rPr lang="fi-FI" sz="1000" dirty="0" smtClean="0"/>
              <a:t>sisäympäristöasioissa</a:t>
            </a:r>
          </a:p>
          <a:p>
            <a:pPr lvl="2"/>
            <a:r>
              <a:rPr lang="fi-FI" sz="1000" b="1" dirty="0" smtClean="0"/>
              <a:t>Yhteistyössä kosteusvaurion kuntotutkijan kanssa</a:t>
            </a:r>
            <a:endParaRPr lang="fi-FI" sz="1000" b="1" dirty="0"/>
          </a:p>
          <a:p>
            <a:pPr lvl="2"/>
            <a:endParaRPr lang="fi-FI" sz="1000" dirty="0" smtClean="0"/>
          </a:p>
          <a:p>
            <a:pPr lvl="1"/>
            <a:r>
              <a:rPr lang="fi-FI" sz="1200" dirty="0" smtClean="0"/>
              <a:t>Vaaditaan moniammatillista osaamista</a:t>
            </a:r>
          </a:p>
          <a:p>
            <a:pPr lvl="2"/>
            <a:endParaRPr lang="fi-FI" sz="1000" dirty="0"/>
          </a:p>
        </p:txBody>
      </p:sp>
      <p:sp>
        <p:nvSpPr>
          <p:cNvPr id="5" name="Footer Placeholder 3"/>
          <p:cNvSpPr>
            <a:spLocks noGrp="1"/>
          </p:cNvSpPr>
          <p:nvPr>
            <p:ph type="ftr" sz="quarter" idx="10"/>
          </p:nvPr>
        </p:nvSpPr>
        <p:spPr>
          <a:xfrm>
            <a:off x="827584" y="5774209"/>
            <a:ext cx="7560840" cy="319087"/>
          </a:xfrm>
        </p:spPr>
        <p:txBody>
          <a:bodyPr/>
          <a:lstStyle/>
          <a:p>
            <a:r>
              <a:rPr lang="fi-FI" sz="900" dirty="0" err="1" smtClean="0"/>
              <a:t>Sosiaali</a:t>
            </a:r>
            <a:r>
              <a:rPr lang="fi-FI" sz="900" dirty="0" smtClean="0"/>
              <a:t>- ja terveysministeriön asetus asunnon ja muun oleskelutilan terveydellisistä olosuhteista sekä ulkopuolisten asiantuntijoiden pätevyysvaatimuksista, 2015; Ohje työpaikkojen sisäilmasto-ongelmien selvittämiseen, Työterveyslaitos, 2016</a:t>
            </a:r>
            <a:endParaRPr lang="fi-FI" dirty="0" smtClean="0"/>
          </a:p>
          <a:p>
            <a:pPr>
              <a:defRPr/>
            </a:pPr>
            <a:endParaRPr lang="fi-FI" dirty="0"/>
          </a:p>
        </p:txBody>
      </p:sp>
    </p:spTree>
    <p:extLst>
      <p:ext uri="{BB962C8B-B14F-4D97-AF65-F5344CB8AC3E}">
        <p14:creationId xmlns:p14="http://schemas.microsoft.com/office/powerpoint/2010/main" val="1978578104"/>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7088" y="2996952"/>
            <a:ext cx="7489824" cy="107950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smtClean="0">
                <a:solidFill>
                  <a:schemeClr val="bg1"/>
                </a:solidFill>
              </a:rPr>
              <a:t>Sisäilmasto-ongelmien vaikutus tilojen käyttäjien terveyteen</a:t>
            </a:r>
            <a:endParaRPr lang="fi-FI"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14</a:t>
            </a:fld>
            <a:endParaRPr lang="fi-FI"/>
          </a:p>
        </p:txBody>
      </p:sp>
    </p:spTree>
    <p:extLst>
      <p:ext uri="{BB962C8B-B14F-4D97-AF65-F5344CB8AC3E}">
        <p14:creationId xmlns:p14="http://schemas.microsoft.com/office/powerpoint/2010/main" val="2408052678"/>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p:cNvSpPr>
          <p:nvPr>
            <p:ph type="title"/>
          </p:nvPr>
        </p:nvSpPr>
        <p:spPr/>
        <p:txBody>
          <a:bodyPr>
            <a:noAutofit/>
          </a:bodyPr>
          <a:lstStyle/>
          <a:p>
            <a:r>
              <a:rPr lang="fi-FI" altLang="en-US" dirty="0">
                <a:solidFill>
                  <a:srgbClr val="44697D"/>
                </a:solidFill>
              </a:rPr>
              <a:t>Altistumisen ja terveydellisen merkityksen arvioinnin haasteet</a:t>
            </a:r>
          </a:p>
        </p:txBody>
      </p:sp>
      <p:sp>
        <p:nvSpPr>
          <p:cNvPr id="10246" name="Rectangle 3"/>
          <p:cNvSpPr>
            <a:spLocks noGrp="1"/>
          </p:cNvSpPr>
          <p:nvPr>
            <p:ph idx="1"/>
          </p:nvPr>
        </p:nvSpPr>
        <p:spPr/>
        <p:txBody>
          <a:bodyPr>
            <a:noAutofit/>
          </a:bodyPr>
          <a:lstStyle/>
          <a:p>
            <a:pPr marL="0" indent="0">
              <a:buNone/>
            </a:pPr>
            <a:r>
              <a:rPr lang="fi-FI" altLang="en-US" sz="1600" dirty="0" smtClean="0">
                <a:ea typeface="ＭＳ Ｐゴシック" pitchFamily="34" charset="-128"/>
                <a:cs typeface="ＭＳ Ｐゴシック" pitchFamily="34" charset="-128"/>
              </a:rPr>
              <a:t>Sisäilman epäpuhtauksille </a:t>
            </a:r>
            <a:r>
              <a:rPr lang="fi-FI" altLang="en-US" sz="1600" b="1" dirty="0" smtClean="0">
                <a:ea typeface="ＭＳ Ｐゴシック" pitchFamily="34" charset="-128"/>
                <a:cs typeface="ＭＳ Ｐゴシック" pitchFamily="34" charset="-128"/>
              </a:rPr>
              <a:t>ei ole olemassa terveysperusteisia viitearvoja.</a:t>
            </a:r>
          </a:p>
          <a:p>
            <a:pPr lvl="1"/>
            <a:r>
              <a:rPr lang="fi-FI" altLang="en-US" sz="1600" dirty="0">
                <a:ea typeface="ＭＳ Ｐゴシック" pitchFamily="34" charset="-128"/>
                <a:cs typeface="ＭＳ Ｐゴシック" pitchFamily="34" charset="-128"/>
              </a:rPr>
              <a:t>A</a:t>
            </a:r>
            <a:r>
              <a:rPr lang="fi-FI" altLang="en-US" sz="1600" dirty="0" smtClean="0">
                <a:ea typeface="ＭＳ Ｐゴシック" pitchFamily="34" charset="-128"/>
                <a:cs typeface="ＭＳ Ｐゴシック" pitchFamily="34" charset="-128"/>
              </a:rPr>
              <a:t>ltistumista arvioidaan lähinnä rakenteiden vaurioiden tai epäpuhtauslähteiden laajuudella ja kestolla sekä yhteydellä sisäilmaan.</a:t>
            </a:r>
          </a:p>
          <a:p>
            <a:endParaRPr lang="fi-FI" altLang="en-US" sz="1600" dirty="0" smtClean="0">
              <a:ea typeface="ＭＳ Ｐゴシック" pitchFamily="34" charset="-128"/>
              <a:cs typeface="ＭＳ Ｐゴシック" pitchFamily="34" charset="-128"/>
            </a:endParaRPr>
          </a:p>
          <a:p>
            <a:r>
              <a:rPr lang="fi-FI" altLang="en-US" sz="1600" dirty="0" smtClean="0">
                <a:ea typeface="ＭＳ Ｐゴシック" pitchFamily="34" charset="-128"/>
                <a:cs typeface="ＭＳ Ｐゴシック" pitchFamily="34" charset="-128"/>
              </a:rPr>
              <a:t>Ei tiedetä mikä tai mitkä tekijät kosteus- tai mikrobivaurioissa aiheuttavat oireita ja sairastumisen.</a:t>
            </a:r>
          </a:p>
          <a:p>
            <a:endParaRPr lang="fi-FI" altLang="en-US" sz="2400" dirty="0" smtClean="0">
              <a:ea typeface="ＭＳ Ｐゴシック" pitchFamily="34" charset="-128"/>
              <a:cs typeface="Georgia" pitchFamily="18" charset="0"/>
            </a:endParaRPr>
          </a:p>
          <a:p>
            <a:r>
              <a:rPr lang="fi-FI" altLang="en-US" sz="1600" dirty="0" smtClean="0">
                <a:ea typeface="ＭＳ Ｐゴシック" pitchFamily="34" charset="-128"/>
                <a:cs typeface="ＭＳ Ｐゴシック" pitchFamily="34" charset="-128"/>
              </a:rPr>
              <a:t>Tällä hetkellä ei ole olemassa menetelmää, jolla oireiden ja kosteusvaurioiden välinen syy-yhteys voitaisiin osoittaa.</a:t>
            </a:r>
          </a:p>
          <a:p>
            <a:endParaRPr lang="fi-FI" altLang="en-US" sz="1600" dirty="0" smtClean="0">
              <a:ea typeface="ＭＳ Ｐゴシック" pitchFamily="34" charset="-128"/>
              <a:cs typeface="ＭＳ Ｐゴシック" pitchFamily="34" charset="-128"/>
            </a:endParaRPr>
          </a:p>
          <a:p>
            <a:r>
              <a:rPr lang="fi-FI" altLang="en-US" sz="1600" dirty="0" smtClean="0">
                <a:ea typeface="ＭＳ Ｐゴシック" pitchFamily="34" charset="-128"/>
                <a:cs typeface="ＭＳ Ｐゴシック" pitchFamily="34" charset="-128"/>
              </a:rPr>
              <a:t>Ei varmuudella tiedetä, mitkä oireet liittyvät juuri kosteus- ja homevaurioihin, eivätkä muihin sisäilmasta johtuviin hyvin yleisesti esiintyviin oireisiin.</a:t>
            </a:r>
          </a:p>
          <a:p>
            <a:pPr lvl="1"/>
            <a:r>
              <a:rPr lang="fi-FI" altLang="en-US" sz="1400" dirty="0" smtClean="0">
                <a:ea typeface="ＭＳ Ｐゴシック" pitchFamily="34" charset="-128"/>
                <a:cs typeface="Georgia" pitchFamily="18" charset="0"/>
              </a:rPr>
              <a:t>mm. </a:t>
            </a:r>
            <a:r>
              <a:rPr lang="fi-FI" altLang="en-US" sz="1400" dirty="0" err="1" smtClean="0">
                <a:ea typeface="ＭＳ Ｐゴシック" pitchFamily="34" charset="-128"/>
                <a:cs typeface="Georgia" pitchFamily="18" charset="0"/>
              </a:rPr>
              <a:t>VOC-yhdisteet</a:t>
            </a:r>
            <a:r>
              <a:rPr lang="fi-FI" altLang="en-US" sz="1400" dirty="0" smtClean="0">
                <a:ea typeface="ＭＳ Ｐゴシック" pitchFamily="34" charset="-128"/>
                <a:cs typeface="Georgia" pitchFamily="18" charset="0"/>
              </a:rPr>
              <a:t> ja mineraalivillakuidut aiheuttavat samankaltaisia oireita</a:t>
            </a:r>
          </a:p>
          <a:p>
            <a:pPr>
              <a:buFont typeface="Arial" charset="0"/>
              <a:buNone/>
            </a:pPr>
            <a:endParaRPr lang="fi-FI" altLang="en-US" dirty="0" smtClean="0">
              <a:ea typeface="ＭＳ Ｐゴシック" pitchFamily="34" charset="-128"/>
              <a:cs typeface="ＭＳ Ｐゴシック" pitchFamily="34" charset="-128"/>
            </a:endParaRPr>
          </a:p>
          <a:p>
            <a:r>
              <a:rPr lang="fi-FI" altLang="en-US" sz="1600" b="1" dirty="0" smtClean="0">
                <a:ea typeface="ＭＳ Ｐゴシック" pitchFamily="34" charset="-128"/>
                <a:cs typeface="ＭＳ Ｐゴシック" pitchFamily="34" charset="-128"/>
              </a:rPr>
              <a:t>Altistuminen on useiden eri altisteiden summa.</a:t>
            </a:r>
          </a:p>
          <a:p>
            <a:endParaRPr lang="fi-FI" altLang="en-US" sz="1800" dirty="0" smtClean="0">
              <a:ea typeface="ＭＳ Ｐゴシック" pitchFamily="34" charset="-128"/>
              <a:cs typeface="ＭＳ Ｐゴシック" pitchFamily="34" charset="-128"/>
            </a:endParaRP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15</a:t>
            </a:fld>
            <a:endParaRPr lang="fi-FI"/>
          </a:p>
        </p:txBody>
      </p:sp>
    </p:spTree>
    <p:extLst>
      <p:ext uri="{BB962C8B-B14F-4D97-AF65-F5344CB8AC3E}">
        <p14:creationId xmlns:p14="http://schemas.microsoft.com/office/powerpoint/2010/main" val="3780605800"/>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4697D"/>
                </a:solidFill>
              </a:rPr>
              <a:t>WHO guidelines for indoor air quality: dampness and </a:t>
            </a:r>
            <a:r>
              <a:rPr lang="en-US" dirty="0" err="1">
                <a:solidFill>
                  <a:srgbClr val="44697D"/>
                </a:solidFill>
              </a:rPr>
              <a:t>mould</a:t>
            </a:r>
            <a:r>
              <a:rPr lang="en-US" dirty="0">
                <a:solidFill>
                  <a:srgbClr val="44697D"/>
                </a:solidFill>
              </a:rPr>
              <a:t> (2009) </a:t>
            </a:r>
          </a:p>
        </p:txBody>
      </p:sp>
      <p:sp>
        <p:nvSpPr>
          <p:cNvPr id="3" name="Content Placeholder 2"/>
          <p:cNvSpPr>
            <a:spLocks noGrp="1"/>
          </p:cNvSpPr>
          <p:nvPr>
            <p:ph idx="1"/>
          </p:nvPr>
        </p:nvSpPr>
        <p:spPr/>
        <p:txBody>
          <a:bodyPr/>
          <a:lstStyle/>
          <a:p>
            <a:r>
              <a:rPr lang="fi-FI" sz="2000" dirty="0" smtClean="0"/>
              <a:t>Kosteus- </a:t>
            </a:r>
            <a:r>
              <a:rPr lang="fi-FI" sz="2000" dirty="0"/>
              <a:t>ja homeongelmat ovat yhteydessä hengitystieoireisiin ja uuden astman synnyn </a:t>
            </a:r>
            <a:r>
              <a:rPr lang="fi-FI" sz="2000" dirty="0" smtClean="0"/>
              <a:t>riskiin </a:t>
            </a:r>
            <a:endParaRPr lang="fi-FI" sz="2000" dirty="0"/>
          </a:p>
          <a:p>
            <a:pPr lvl="1"/>
            <a:r>
              <a:rPr lang="fi-FI" sz="1800" dirty="0" smtClean="0"/>
              <a:t>Kosteus </a:t>
            </a:r>
            <a:r>
              <a:rPr lang="fi-FI" sz="1800" dirty="0"/>
              <a:t>ja mikrobit ovat indikaattoreita - osoittavat olosuhdetta </a:t>
            </a:r>
          </a:p>
          <a:p>
            <a:pPr lvl="1"/>
            <a:r>
              <a:rPr lang="fi-FI" sz="1800" dirty="0" smtClean="0"/>
              <a:t>Ei </a:t>
            </a:r>
            <a:r>
              <a:rPr lang="fi-FI" sz="1800" dirty="0"/>
              <a:t>tunneta tarkkaan altistumista ja tautimekanismia, jolla hengitystiehaitat aiheutuvat </a:t>
            </a:r>
          </a:p>
          <a:p>
            <a:pPr marL="0" indent="0">
              <a:buNone/>
            </a:pPr>
            <a:r>
              <a:rPr lang="en-US" sz="2000" dirty="0" smtClean="0"/>
              <a:t>	→ </a:t>
            </a:r>
            <a:r>
              <a:rPr lang="en-US" sz="2000" dirty="0" err="1"/>
              <a:t>syy-seuraussuhde</a:t>
            </a:r>
            <a:r>
              <a:rPr lang="en-US" sz="2000" dirty="0"/>
              <a:t> </a:t>
            </a:r>
            <a:r>
              <a:rPr lang="en-US" sz="2000" dirty="0" err="1"/>
              <a:t>vielä</a:t>
            </a:r>
            <a:r>
              <a:rPr lang="en-US" sz="2000" dirty="0"/>
              <a:t> </a:t>
            </a:r>
            <a:r>
              <a:rPr lang="en-US" sz="2000" dirty="0" err="1" smtClean="0"/>
              <a:t>epäselvä</a:t>
            </a:r>
            <a:endParaRPr lang="en-US" sz="2000" dirty="0"/>
          </a:p>
          <a:p>
            <a:pPr marL="0" indent="0">
              <a:buNone/>
            </a:pPr>
            <a:endParaRPr lang="en-US" sz="2000" dirty="0"/>
          </a:p>
          <a:p>
            <a:r>
              <a:rPr lang="fi-FI" sz="2000" dirty="0" smtClean="0"/>
              <a:t>Ei </a:t>
            </a:r>
            <a:r>
              <a:rPr lang="fi-FI" sz="2000" dirty="0"/>
              <a:t>voida asettaa terveysperusteista raja-arvoa, mikä määrittelisi ns. turvallisen </a:t>
            </a:r>
            <a:r>
              <a:rPr lang="fi-FI" sz="2000" dirty="0" smtClean="0"/>
              <a:t>altistumisen </a:t>
            </a:r>
            <a:endParaRPr lang="fi-FI" sz="2000" dirty="0"/>
          </a:p>
          <a:p>
            <a:pPr lvl="1"/>
            <a:r>
              <a:rPr lang="fi-FI" sz="1800" b="1" dirty="0" smtClean="0"/>
              <a:t>Kosteus </a:t>
            </a:r>
            <a:r>
              <a:rPr lang="fi-FI" sz="1800" b="1" dirty="0"/>
              <a:t>ja homekasvu tulisi aina ehkäistä </a:t>
            </a:r>
          </a:p>
          <a:p>
            <a:pPr marL="0" indent="0">
              <a:buNone/>
            </a:pPr>
            <a:endParaRPr lang="en-US"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16</a:t>
            </a:fld>
            <a:endParaRPr lang="fi-FI"/>
          </a:p>
        </p:txBody>
      </p:sp>
    </p:spTree>
    <p:extLst>
      <p:ext uri="{BB962C8B-B14F-4D97-AF65-F5344CB8AC3E}">
        <p14:creationId xmlns:p14="http://schemas.microsoft.com/office/powerpoint/2010/main" val="2177640436"/>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87951329"/>
              </p:ext>
            </p:extLst>
          </p:nvPr>
        </p:nvGraphicFramePr>
        <p:xfrm>
          <a:off x="395536" y="986120"/>
          <a:ext cx="8229600" cy="49631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fi-FI" sz="1400" dirty="0"/>
                    </a:p>
                  </a:txBody>
                  <a:tcPr/>
                </a:tc>
                <a:tc>
                  <a:txBody>
                    <a:bodyPr/>
                    <a:lstStyle/>
                    <a:p>
                      <a:r>
                        <a:rPr lang="fi-FI" sz="1400" dirty="0" smtClean="0"/>
                        <a:t>IOM (2004)</a:t>
                      </a:r>
                      <a:endParaRPr lang="fi-FI" sz="1400" dirty="0"/>
                    </a:p>
                  </a:txBody>
                  <a:tcPr/>
                </a:tc>
                <a:tc>
                  <a:txBody>
                    <a:bodyPr/>
                    <a:lstStyle/>
                    <a:p>
                      <a:r>
                        <a:rPr lang="fi-FI" sz="1400" dirty="0" smtClean="0"/>
                        <a:t>WHO(2009)</a:t>
                      </a:r>
                      <a:endParaRPr lang="fi-FI" sz="1400" dirty="0"/>
                    </a:p>
                  </a:txBody>
                  <a:tcPr/>
                </a:tc>
                <a:tc>
                  <a:txBody>
                    <a:bodyPr/>
                    <a:lstStyle/>
                    <a:p>
                      <a:r>
                        <a:rPr lang="fi-FI" sz="1400" dirty="0" err="1" smtClean="0"/>
                        <a:t>Mendell</a:t>
                      </a:r>
                      <a:r>
                        <a:rPr lang="fi-FI" sz="1400" dirty="0" smtClean="0"/>
                        <a:t> ym. (2011)</a:t>
                      </a:r>
                      <a:endParaRPr lang="fi-FI" sz="1400" dirty="0"/>
                    </a:p>
                  </a:txBody>
                  <a:tcPr/>
                </a:tc>
              </a:tr>
              <a:tr h="370840">
                <a:tc>
                  <a:txBody>
                    <a:bodyPr/>
                    <a:lstStyle/>
                    <a:p>
                      <a:r>
                        <a:rPr lang="fi-FI" sz="1400" dirty="0" smtClean="0"/>
                        <a:t>Astman</a:t>
                      </a:r>
                      <a:r>
                        <a:rPr lang="fi-FI" sz="1400" baseline="0" dirty="0" smtClean="0"/>
                        <a:t> paheneminen</a:t>
                      </a:r>
                      <a:endParaRPr lang="fi-FI" sz="1400" dirty="0"/>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r>
              <a:tr h="370840">
                <a:tc>
                  <a:txBody>
                    <a:bodyPr/>
                    <a:lstStyle/>
                    <a:p>
                      <a:r>
                        <a:rPr lang="fi-FI" sz="1400" dirty="0" smtClean="0"/>
                        <a:t>Astman</a:t>
                      </a:r>
                      <a:r>
                        <a:rPr lang="fi-FI" sz="1400" baseline="0" dirty="0" smtClean="0"/>
                        <a:t> syntyminen</a:t>
                      </a:r>
                      <a:endParaRPr lang="fi-FI" sz="1400" dirty="0"/>
                    </a:p>
                  </a:txBody>
                  <a:tcPr/>
                </a:tc>
                <a:tc>
                  <a:txBody>
                    <a:bodyPr/>
                    <a:lstStyle/>
                    <a:p>
                      <a:pPr marL="0" algn="l" defTabSz="914400" rtl="0" eaLnBrk="1" latinLnBrk="0" hangingPunct="1"/>
                      <a:r>
                        <a:rPr lang="fi-FI" sz="1400" kern="1200" dirty="0" smtClean="0">
                          <a:solidFill>
                            <a:schemeClr val="dk1"/>
                          </a:solidFill>
                          <a:latin typeface="+mn-lt"/>
                          <a:ea typeface="+mn-ea"/>
                          <a:cs typeface="+mn-cs"/>
                        </a:rPr>
                        <a:t>Rajallinen  tai viitteellinen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r>
              <a:tr h="370840">
                <a:tc>
                  <a:txBody>
                    <a:bodyPr/>
                    <a:lstStyle/>
                    <a:p>
                      <a:r>
                        <a:rPr lang="fi-FI" sz="1400" dirty="0" smtClean="0"/>
                        <a:t>Yskä</a:t>
                      </a:r>
                      <a:endParaRPr lang="fi-FI" sz="1400" dirty="0"/>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r>
              <a:tr h="370840">
                <a:tc>
                  <a:txBody>
                    <a:bodyPr/>
                    <a:lstStyle/>
                    <a:p>
                      <a:r>
                        <a:rPr lang="fi-FI" sz="1400" dirty="0" smtClean="0"/>
                        <a:t>Vinkuna</a:t>
                      </a:r>
                      <a:endParaRPr lang="fi-FI" sz="1400" dirty="0"/>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r>
              <a:tr h="370840">
                <a:tc>
                  <a:txBody>
                    <a:bodyPr/>
                    <a:lstStyle/>
                    <a:p>
                      <a:r>
                        <a:rPr lang="fi-FI" sz="1400" dirty="0" smtClean="0"/>
                        <a:t>Hengenahdistus</a:t>
                      </a:r>
                      <a:endParaRPr lang="fi-FI"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Rajallinen  tai viitteellinen näyttö</a:t>
                      </a: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fi-FI" sz="1400" kern="1200" dirty="0" smtClean="0">
                          <a:solidFill>
                            <a:schemeClr val="dk1"/>
                          </a:solidFill>
                          <a:latin typeface="+mn-lt"/>
                          <a:ea typeface="+mn-ea"/>
                          <a:cs typeface="+mn-cs"/>
                        </a:rPr>
                        <a:t>Ylähengitystieoireet</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fi-FI" sz="1400" kern="1200" dirty="0" smtClean="0">
                          <a:solidFill>
                            <a:schemeClr val="dk1"/>
                          </a:solidFill>
                          <a:latin typeface="+mn-lt"/>
                          <a:ea typeface="+mn-ea"/>
                          <a:cs typeface="+mn-cs"/>
                        </a:rPr>
                        <a:t>Allerginen nuha</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Rajallinen  tai viitteellinen näyttö</a:t>
                      </a: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fi-FI" sz="1400" kern="1200" dirty="0" smtClean="0">
                          <a:solidFill>
                            <a:schemeClr val="dk1"/>
                          </a:solidFill>
                          <a:latin typeface="+mn-lt"/>
                          <a:ea typeface="+mn-ea"/>
                          <a:cs typeface="+mn-cs"/>
                        </a:rPr>
                        <a:t>Hengitystieinfektiot</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 ( paitsi välikorvan</a:t>
                      </a:r>
                      <a:r>
                        <a:rPr lang="fi-FI" sz="1400" kern="1200" baseline="0" dirty="0" smtClean="0">
                          <a:solidFill>
                            <a:schemeClr val="dk1"/>
                          </a:solidFill>
                          <a:latin typeface="+mn-lt"/>
                          <a:ea typeface="+mn-ea"/>
                          <a:cs typeface="+mn-cs"/>
                        </a:rPr>
                        <a:t> tulehdus)</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fi-FI" sz="1400" kern="1200" dirty="0" smtClean="0">
                          <a:solidFill>
                            <a:schemeClr val="dk1"/>
                          </a:solidFill>
                          <a:latin typeface="+mn-lt"/>
                          <a:ea typeface="+mn-ea"/>
                          <a:cs typeface="+mn-cs"/>
                        </a:rPr>
                        <a:t>Keuhkoputken tulehdus</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Rajallinen  tai viitteellinen näyttö</a:t>
                      </a: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Riittävä näyttö</a:t>
                      </a:r>
                      <a:endParaRPr lang="fi-FI" sz="14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Allerginen </a:t>
                      </a:r>
                      <a:r>
                        <a:rPr lang="fi-FI" sz="1400" kern="1200" dirty="0" err="1" smtClean="0">
                          <a:solidFill>
                            <a:schemeClr val="dk1"/>
                          </a:solidFill>
                          <a:latin typeface="+mn-lt"/>
                          <a:ea typeface="+mn-ea"/>
                          <a:cs typeface="+mn-cs"/>
                        </a:rPr>
                        <a:t>alveoliitti</a:t>
                      </a:r>
                      <a:endParaRPr lang="fi-FI" sz="1400" kern="1200" dirty="0" smtClean="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(Yhteys perustuu kliiniseen näyttöön)</a:t>
                      </a:r>
                      <a:endParaRPr lang="fi-FI"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(Yhteys perustuu kliiniseen näyttöön)</a:t>
                      </a:r>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Riittämätön näyttö</a:t>
                      </a:r>
                      <a:endParaRPr lang="fi-FI" sz="1400" kern="1200" dirty="0">
                        <a:solidFill>
                          <a:schemeClr val="dk1"/>
                        </a:solidFill>
                        <a:latin typeface="+mn-lt"/>
                        <a:ea typeface="+mn-ea"/>
                        <a:cs typeface="+mn-cs"/>
                      </a:endParaRPr>
                    </a:p>
                  </a:txBody>
                  <a:tcPr/>
                </a:tc>
              </a:tr>
            </a:tbl>
          </a:graphicData>
        </a:graphic>
      </p:graphicFrame>
      <p:sp>
        <p:nvSpPr>
          <p:cNvPr id="6" name="Title 1"/>
          <p:cNvSpPr>
            <a:spLocks noGrp="1"/>
          </p:cNvSpPr>
          <p:nvPr>
            <p:ph type="title"/>
          </p:nvPr>
        </p:nvSpPr>
        <p:spPr>
          <a:xfrm>
            <a:off x="395536" y="509713"/>
            <a:ext cx="7848872" cy="476407"/>
          </a:xfrm>
        </p:spPr>
        <p:txBody>
          <a:bodyPr>
            <a:noAutofit/>
          </a:bodyPr>
          <a:lstStyle/>
          <a:p>
            <a:r>
              <a:rPr lang="en-US" sz="2000" b="0" dirty="0"/>
              <a:t/>
            </a:r>
            <a:br>
              <a:rPr lang="en-US" sz="2000" b="0" dirty="0"/>
            </a:br>
            <a:r>
              <a:rPr lang="fi-FI" sz="2000" dirty="0">
                <a:solidFill>
                  <a:srgbClr val="44697D"/>
                </a:solidFill>
              </a:rPr>
              <a:t>Kosteus- ja homevaurioiden yhteys terveysvaikutuksiin – riittävä näyttö </a:t>
            </a:r>
            <a:endParaRPr lang="en-US" sz="2000" dirty="0">
              <a:solidFill>
                <a:srgbClr val="44697D"/>
              </a:solidFill>
            </a:endParaRP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17</a:t>
            </a:fld>
            <a:endParaRPr lang="fi-FI"/>
          </a:p>
        </p:txBody>
      </p:sp>
    </p:spTree>
    <p:extLst>
      <p:ext uri="{BB962C8B-B14F-4D97-AF65-F5344CB8AC3E}">
        <p14:creationId xmlns:p14="http://schemas.microsoft.com/office/powerpoint/2010/main" val="1851481305"/>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486408436"/>
              </p:ext>
            </p:extLst>
          </p:nvPr>
        </p:nvGraphicFramePr>
        <p:xfrm>
          <a:off x="539552" y="1268760"/>
          <a:ext cx="8108784" cy="3997960"/>
        </p:xfrm>
        <a:graphic>
          <a:graphicData uri="http://schemas.openxmlformats.org/drawingml/2006/table">
            <a:tbl>
              <a:tblPr firstRow="1" bandRow="1">
                <a:tableStyleId>{5C22544A-7EE6-4342-B048-85BDC9FD1C3A}</a:tableStyleId>
              </a:tblPr>
              <a:tblGrid>
                <a:gridCol w="2348144"/>
                <a:gridCol w="1800200"/>
                <a:gridCol w="1728192"/>
                <a:gridCol w="2232248"/>
              </a:tblGrid>
              <a:tr h="370840">
                <a:tc>
                  <a:txBody>
                    <a:bodyPr/>
                    <a:lstStyle/>
                    <a:p>
                      <a:endParaRPr lang="fi-FI" sz="1400" dirty="0"/>
                    </a:p>
                  </a:txBody>
                  <a:tcPr/>
                </a:tc>
                <a:tc>
                  <a:txBody>
                    <a:bodyPr/>
                    <a:lstStyle/>
                    <a:p>
                      <a:r>
                        <a:rPr lang="fi-FI" sz="1400" dirty="0" smtClean="0"/>
                        <a:t>IOM (2004)</a:t>
                      </a:r>
                      <a:endParaRPr lang="fi-FI" sz="1400" dirty="0"/>
                    </a:p>
                  </a:txBody>
                  <a:tcPr/>
                </a:tc>
                <a:tc>
                  <a:txBody>
                    <a:bodyPr/>
                    <a:lstStyle/>
                    <a:p>
                      <a:r>
                        <a:rPr lang="fi-FI" sz="1400" dirty="0" smtClean="0"/>
                        <a:t>WHO(2009)</a:t>
                      </a:r>
                      <a:endParaRPr lang="fi-FI" sz="1400" dirty="0"/>
                    </a:p>
                  </a:txBody>
                  <a:tcPr/>
                </a:tc>
                <a:tc>
                  <a:txBody>
                    <a:bodyPr/>
                    <a:lstStyle/>
                    <a:p>
                      <a:r>
                        <a:rPr lang="fi-FI" sz="1400" dirty="0" err="1" smtClean="0"/>
                        <a:t>Mendell</a:t>
                      </a:r>
                      <a:r>
                        <a:rPr lang="fi-FI" sz="1400" dirty="0" smtClean="0"/>
                        <a:t> ym. (2011)</a:t>
                      </a:r>
                      <a:endParaRPr lang="fi-FI" sz="1400" dirty="0"/>
                    </a:p>
                  </a:txBody>
                  <a:tcPr/>
                </a:tc>
              </a:tr>
              <a:tr h="370840">
                <a:tc>
                  <a:txBody>
                    <a:bodyPr/>
                    <a:lstStyle/>
                    <a:p>
                      <a:r>
                        <a:rPr lang="fi-FI" sz="1400" dirty="0" smtClean="0"/>
                        <a:t>ODTS</a:t>
                      </a:r>
                      <a:endParaRPr lang="fi-FI" sz="1400" dirty="0"/>
                    </a:p>
                  </a:txBody>
                  <a:tcPr/>
                </a:tc>
                <a:tc>
                  <a:txBody>
                    <a:bodyPr/>
                    <a:lstStyle/>
                    <a:p>
                      <a:pPr marL="0" algn="l" defTabSz="914400" rtl="0" eaLnBrk="1" latinLnBrk="0" hangingPunct="1"/>
                      <a:r>
                        <a:rPr lang="fi-FI" sz="1400" kern="1200" dirty="0" smtClean="0">
                          <a:solidFill>
                            <a:schemeClr val="dk1"/>
                          </a:solidFill>
                          <a:latin typeface="+mn-lt"/>
                          <a:ea typeface="+mn-ea"/>
                          <a:cs typeface="+mn-cs"/>
                        </a:rPr>
                        <a:t>Riittämätön näyttö</a:t>
                      </a:r>
                      <a:endParaRPr lang="fi-FI"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algn="l" defTabSz="914400" rtl="0" eaLnBrk="1" latinLnBrk="0" hangingPunct="1"/>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r>
              <a:tr h="370840">
                <a:tc>
                  <a:txBody>
                    <a:bodyPr/>
                    <a:lstStyle/>
                    <a:p>
                      <a:r>
                        <a:rPr lang="fi-FI" sz="1400" dirty="0" smtClean="0"/>
                        <a:t>Maha-suolisto-oireet</a:t>
                      </a:r>
                      <a:endParaRPr lang="fi-FI"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algn="l" defTabSz="914400" rtl="0" eaLnBrk="1" latinLnBrk="0" hangingPunct="1"/>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r>
              <a:tr h="370840">
                <a:tc>
                  <a:txBody>
                    <a:bodyPr/>
                    <a:lstStyle/>
                    <a:p>
                      <a:r>
                        <a:rPr lang="fi-FI" sz="1400" dirty="0" smtClean="0"/>
                        <a:t>Heikotus</a:t>
                      </a:r>
                      <a:endParaRPr lang="fi-FI"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algn="l" defTabSz="914400" rtl="0" eaLnBrk="1" latinLnBrk="0" hangingPunct="1"/>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r>
              <a:tr h="370840">
                <a:tc>
                  <a:txBody>
                    <a:bodyPr/>
                    <a:lstStyle/>
                    <a:p>
                      <a:r>
                        <a:rPr lang="fi-FI" sz="1400" dirty="0" smtClean="0"/>
                        <a:t>Neuropsykiatriset oireet</a:t>
                      </a:r>
                      <a:endParaRPr lang="fi-FI"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algn="l" defTabSz="914400" rtl="0" eaLnBrk="1" latinLnBrk="0" hangingPunct="1"/>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r>
              <a:tr h="370840">
                <a:tc>
                  <a:txBody>
                    <a:bodyPr/>
                    <a:lstStyle/>
                    <a:p>
                      <a:r>
                        <a:rPr lang="fi-FI" sz="1400" dirty="0" smtClean="0"/>
                        <a:t>Syöpä</a:t>
                      </a:r>
                      <a:endParaRPr lang="fi-FI"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4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algn="l" defTabSz="914400" rtl="0" eaLnBrk="1" latinLnBrk="0" hangingPunct="1"/>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fi-FI" sz="1400" kern="1200" dirty="0" smtClean="0">
                          <a:solidFill>
                            <a:schemeClr val="dk1"/>
                          </a:solidFill>
                          <a:latin typeface="+mn-lt"/>
                          <a:ea typeface="+mn-ea"/>
                          <a:cs typeface="+mn-cs"/>
                        </a:rPr>
                        <a:t>Reuma ja muut immunologiset sairaudet</a:t>
                      </a:r>
                      <a:endParaRPr lang="fi-FI"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algn="l" defTabSz="914400" rtl="0" eaLnBrk="1" latinLnBrk="0" hangingPunct="1"/>
                      <a:endParaRPr lang="fi-FI"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algn="l" defTabSz="914400" rtl="0" eaLnBrk="1" latinLnBrk="0" hangingPunct="1"/>
                      <a:endParaRPr lang="fi-FI" sz="1400" kern="1200" dirty="0">
                        <a:solidFill>
                          <a:schemeClr val="dk1"/>
                        </a:solidFill>
                        <a:latin typeface="+mn-lt"/>
                        <a:ea typeface="+mn-ea"/>
                        <a:cs typeface="+mn-cs"/>
                      </a:endParaRPr>
                    </a:p>
                  </a:txBody>
                  <a:tcPr/>
                </a:tc>
                <a:tc>
                  <a:txBody>
                    <a:bodyPr/>
                    <a:lstStyle/>
                    <a:p>
                      <a:pPr marL="0" algn="l" defTabSz="914400" rtl="0" eaLnBrk="1" latinLnBrk="0" hangingPunct="1"/>
                      <a:r>
                        <a:rPr lang="fi-FI" sz="1400" kern="120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fi-FI" sz="1400" kern="1200" dirty="0" smtClean="0">
                          <a:solidFill>
                            <a:schemeClr val="dk1"/>
                          </a:solidFill>
                          <a:latin typeface="+mn-lt"/>
                          <a:ea typeface="+mn-ea"/>
                          <a:cs typeface="+mn-cs"/>
                        </a:rPr>
                        <a:t>Lisääntymisterveyshaitat</a:t>
                      </a:r>
                      <a:endParaRPr lang="fi-FI"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algn="l" defTabSz="914400" rtl="0" eaLnBrk="1" latinLnBrk="0" hangingPunct="1"/>
                      <a:endParaRPr lang="fi-FI"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kern="1200" dirty="0" smtClean="0">
                          <a:solidFill>
                            <a:schemeClr val="dk1"/>
                          </a:solidFill>
                          <a:latin typeface="+mn-lt"/>
                          <a:ea typeface="+mn-ea"/>
                          <a:cs typeface="+mn-cs"/>
                        </a:rPr>
                        <a:t>Riittämätön näyttö</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400" kern="1200" dirty="0" smtClean="0">
                        <a:solidFill>
                          <a:schemeClr val="dk1"/>
                        </a:solidFill>
                        <a:latin typeface="+mn-lt"/>
                        <a:ea typeface="+mn-ea"/>
                        <a:cs typeface="+mn-cs"/>
                      </a:endParaRPr>
                    </a:p>
                  </a:txBody>
                  <a:tcPr/>
                </a:tc>
                <a:tc>
                  <a:txBody>
                    <a:bodyPr/>
                    <a:lstStyle/>
                    <a:p>
                      <a:pPr marL="0" algn="l" defTabSz="914400" rtl="0" eaLnBrk="1" latinLnBrk="0" hangingPunct="1"/>
                      <a:r>
                        <a:rPr lang="fi-FI" sz="1400" kern="1200" dirty="0" smtClean="0">
                          <a:solidFill>
                            <a:schemeClr val="dk1"/>
                          </a:solidFill>
                          <a:latin typeface="+mn-lt"/>
                          <a:ea typeface="+mn-ea"/>
                          <a:cs typeface="+mn-cs"/>
                        </a:rPr>
                        <a:t>Ei tutkittu</a:t>
                      </a:r>
                      <a:endParaRPr lang="fi-FI" sz="1400" kern="1200" dirty="0">
                        <a:solidFill>
                          <a:schemeClr val="dk1"/>
                        </a:solidFill>
                        <a:latin typeface="+mn-lt"/>
                        <a:ea typeface="+mn-ea"/>
                        <a:cs typeface="+mn-cs"/>
                      </a:endParaRPr>
                    </a:p>
                  </a:txBody>
                  <a:tcPr/>
                </a:tc>
              </a:tr>
            </a:tbl>
          </a:graphicData>
        </a:graphic>
      </p:graphicFrame>
      <p:sp>
        <p:nvSpPr>
          <p:cNvPr id="6" name="Title 1"/>
          <p:cNvSpPr>
            <a:spLocks noGrp="1"/>
          </p:cNvSpPr>
          <p:nvPr>
            <p:ph type="title"/>
          </p:nvPr>
        </p:nvSpPr>
        <p:spPr>
          <a:xfrm>
            <a:off x="561381" y="564500"/>
            <a:ext cx="8208912" cy="476407"/>
          </a:xfrm>
        </p:spPr>
        <p:txBody>
          <a:bodyPr>
            <a:noAutofit/>
          </a:bodyPr>
          <a:lstStyle/>
          <a:p>
            <a:r>
              <a:rPr lang="en-US" sz="2000" b="0" dirty="0"/>
              <a:t/>
            </a:r>
            <a:br>
              <a:rPr lang="en-US" sz="2000" b="0" dirty="0"/>
            </a:br>
            <a:r>
              <a:rPr lang="fi-FI" sz="2000" dirty="0">
                <a:solidFill>
                  <a:srgbClr val="44697D"/>
                </a:solidFill>
              </a:rPr>
              <a:t>Kosteus- ja homevaurioiden yhteys terveysvaikutuksiin – riittämätön näyttö</a:t>
            </a:r>
            <a:endParaRPr lang="en-US" sz="2000" dirty="0">
              <a:solidFill>
                <a:srgbClr val="44697D"/>
              </a:solidFill>
            </a:endParaRP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18</a:t>
            </a:fld>
            <a:endParaRPr lang="fi-FI"/>
          </a:p>
        </p:txBody>
      </p:sp>
    </p:spTree>
    <p:extLst>
      <p:ext uri="{BB962C8B-B14F-4D97-AF65-F5344CB8AC3E}">
        <p14:creationId xmlns:p14="http://schemas.microsoft.com/office/powerpoint/2010/main" val="1231812842"/>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27088" y="2492896"/>
            <a:ext cx="7489824" cy="107950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smtClean="0">
                <a:solidFill>
                  <a:schemeClr val="bg1"/>
                </a:solidFill>
              </a:rPr>
              <a:t>Altistumisen ja terveydellisen merkityksen arviointi</a:t>
            </a:r>
            <a:endParaRPr lang="fi-FI"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19</a:t>
            </a:fld>
            <a:endParaRPr lang="fi-FI"/>
          </a:p>
        </p:txBody>
      </p:sp>
    </p:spTree>
    <p:extLst>
      <p:ext uri="{BB962C8B-B14F-4D97-AF65-F5344CB8AC3E}">
        <p14:creationId xmlns:p14="http://schemas.microsoft.com/office/powerpoint/2010/main" val="2306710277"/>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solidFill>
                  <a:srgbClr val="44697D"/>
                </a:solidFill>
              </a:rPr>
              <a:t>Saatteeksi opetusmateriaalin käyttöön</a:t>
            </a:r>
          </a:p>
        </p:txBody>
      </p:sp>
      <p:sp>
        <p:nvSpPr>
          <p:cNvPr id="3" name="Content Placeholder 2"/>
          <p:cNvSpPr>
            <a:spLocks noGrp="1"/>
          </p:cNvSpPr>
          <p:nvPr>
            <p:ph idx="1"/>
          </p:nvPr>
        </p:nvSpPr>
        <p:spPr/>
        <p:txBody>
          <a:bodyPr>
            <a:normAutofit fontScale="85000" lnSpcReduction="10000"/>
          </a:bodyPr>
          <a:lstStyle/>
          <a:p>
            <a:r>
              <a:rPr lang="fi-FI" sz="1050" dirty="0" smtClean="0"/>
              <a:t>Opetusmateriaali sisältää yleistä tietoa sisäilmaston epäpuhtauksista, ilmanvaihtojärjestelmän vaikutuksesta sisäilmaston laatuun, sisäilmastoselvityksen vaiheista, altistumisen ja terveydellisen merkityksen arvioinnista sekä riskiviestinnästä ja koetun sisäympäristön arvioimisesta. Materiaali 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50" dirty="0"/>
          </a:p>
          <a:p>
            <a:r>
              <a:rPr lang="fi-FI" sz="1050" dirty="0" smtClean="0"/>
              <a:t>Epäpuhtauslähteitä käsittelevissä osissa käsitellään epäpuhtauksien eri lähteitä, tutkimusmenetelmiä ja tutkimustulosten tulkintaan liittyviä ohje-, viite- ja toimenpidearvoja. Käsiteltäviä epäpuhtauksia ovat mikrobit, kemialliset epäpuhtaudet, villakuidut ja asbesti. Sisäilmaston olosuhteita käsittelevässä osiossa käydään lävitse sisäilman lämpötilan, suhteellisen kosteuden, radonin ja melun mittausmenetelmiä ja mittaustulosten tulkintaohjeita sekä toimenpidearvoja. Lisäksi osiossa käsitellään suhteellisen kosteuden mittaamista rakenteista eri menetelmillä. Ilmanvaihtoon liittyvässä osiossa käsitellään eri ilmanvaihtojärjestelmien toimintaperiaatteita sekä niiden vaikutusta sisäilmaston laatuun. Osiossa käsitellään ilmanvaihtojärjestelmien yleisimpiä epäpuhtauslähteitä, ilmanvaihtoon liittyviä määräyksiä ja suosituksia sekä ohjeita ilmanvaihtojärjestelmien puhtauden hallintaan. Opetusmateriaalissa käsitellään sisäilmastoselvityksen eri vaiheita, altistumisen ja terveydellisen merkityksen arvioinnin haasteita ja menetelmiä sekä koetun sisäympäristön merkitystä sisäilmasto-ongelmaan ja sen selvittämiseen. Sisäilmastoselvityksen vaiheita käsittelevässä osiossa käsitellään lyhyesti myös riskiviestinnän haasteita ja merkitystä selvitysprosessissa.</a:t>
            </a:r>
          </a:p>
          <a:p>
            <a:endParaRPr lang="fi-FI" sz="1050" dirty="0"/>
          </a:p>
          <a:p>
            <a:r>
              <a:rPr lang="fi-FI" sz="1050" dirty="0"/>
              <a:t>Opetusmateriaali on tehty Savonia ammattikorkeakoulun rakennustekniikan opintoihin liittyvänä projektityönä, josta se on </a:t>
            </a:r>
            <a:r>
              <a:rPr lang="fi-FI" sz="1050" dirty="0" smtClean="0"/>
              <a:t>täydennetty </a:t>
            </a:r>
            <a:r>
              <a:rPr lang="fi-FI" sz="1050" dirty="0"/>
              <a:t>kosteus- ja hometalkoiden </a:t>
            </a:r>
            <a:r>
              <a:rPr lang="fi-FI" sz="1050" dirty="0" smtClean="0"/>
              <a:t>käyttöön opetusmateriaaliksi. </a:t>
            </a:r>
            <a:r>
              <a:rPr lang="fi-FI" sz="1050" dirty="0"/>
              <a:t>Opetusmateriaalin on tehnyt Veli-Matti Pietarinen ja projektityötä ovat ohjanneet Savonia ammattikorkeakoululta Helmi Kokotti, Markku Rusi ja Pasi Haataja.</a:t>
            </a:r>
          </a:p>
          <a:p>
            <a:endParaRPr lang="fi-FI" sz="1050" dirty="0"/>
          </a:p>
          <a:p>
            <a:r>
              <a:rPr lang="fi-FI" sz="1050" dirty="0" smtClean="0"/>
              <a:t>Aineiston sisältöä saa muokata vain tekijän luvalla. Opetusmateriaalissa mahdollisesti olevista virheistä tai puutteista toivotaan palautetta suoraan tekijälle osoitteeseen </a:t>
            </a:r>
            <a:r>
              <a:rPr lang="fi-FI" sz="1050" dirty="0" smtClean="0">
                <a:hlinkClick r:id="rId3"/>
              </a:rPr>
              <a:t>vmpietarinen@hotmail.com</a:t>
            </a:r>
            <a:r>
              <a:rPr lang="fi-FI" sz="1050" dirty="0" smtClean="0"/>
              <a:t> tai kosteus- ja hometalkoiden osoitteeseen </a:t>
            </a:r>
            <a:r>
              <a:rPr lang="fi-FI" sz="1050" u="sng" dirty="0">
                <a:hlinkClick r:id="rId4"/>
              </a:rPr>
              <a:t>hometalkoot.ym@ymparisto.fi</a:t>
            </a:r>
            <a:r>
              <a:rPr lang="fi-FI" sz="1050" dirty="0" smtClean="0"/>
              <a:t>. Asialliset ja yksilöidyt korjausehdotukset huomioidaan seuraavan päivityksen yhteydessä.</a:t>
            </a:r>
          </a:p>
          <a:p>
            <a:endParaRPr lang="fi-FI" sz="1050" dirty="0"/>
          </a:p>
          <a:p>
            <a:pPr marL="273050" lvl="1" indent="0">
              <a:buNone/>
            </a:pPr>
            <a:r>
              <a:rPr lang="fi-FI" sz="1050" dirty="0" smtClean="0"/>
              <a:t>Lisätietoa / palautteet:</a:t>
            </a:r>
          </a:p>
          <a:p>
            <a:pPr marL="0" indent="0">
              <a:buNone/>
            </a:pPr>
            <a:endParaRPr lang="fi-FI" sz="1050" dirty="0" smtClean="0"/>
          </a:p>
          <a:p>
            <a:pPr marL="273050" lvl="1" indent="0">
              <a:buNone/>
            </a:pPr>
            <a:r>
              <a:rPr lang="fi-FI" sz="1050" dirty="0" smtClean="0"/>
              <a:t>Veli-Matti Pietarinen		</a:t>
            </a:r>
          </a:p>
          <a:p>
            <a:pPr marL="273050" lvl="1" indent="0">
              <a:buNone/>
            </a:pPr>
            <a:r>
              <a:rPr lang="fi-FI" sz="1050" dirty="0" smtClean="0">
                <a:hlinkClick r:id="rId3"/>
              </a:rPr>
              <a:t>vmpietarinen@hotmail.com</a:t>
            </a:r>
            <a:endParaRPr lang="fi-FI" sz="1050" dirty="0" smtClean="0"/>
          </a:p>
          <a:p>
            <a:pPr marL="273050" lvl="1" indent="0">
              <a:buNone/>
            </a:pPr>
            <a:endParaRPr lang="fi-FI" sz="700" dirty="0" smtClean="0"/>
          </a:p>
          <a:p>
            <a:pPr marL="273050" lvl="1" indent="0">
              <a:buNone/>
            </a:pPr>
            <a:r>
              <a:rPr lang="fi-FI" sz="400" dirty="0"/>
              <a:t>	</a:t>
            </a:r>
            <a:r>
              <a:rPr lang="fi-FI" sz="300" dirty="0" smtClean="0"/>
              <a:t> </a:t>
            </a:r>
          </a:p>
        </p:txBody>
      </p:sp>
      <p:pic>
        <p:nvPicPr>
          <p:cNvPr id="4"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a:t>
            </a:fld>
            <a:endParaRPr lang="fi-FI"/>
          </a:p>
        </p:txBody>
      </p:sp>
    </p:spTree>
    <p:extLst>
      <p:ext uri="{BB962C8B-B14F-4D97-AF65-F5344CB8AC3E}">
        <p14:creationId xmlns:p14="http://schemas.microsoft.com/office/powerpoint/2010/main" val="134398085"/>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p:cNvSpPr>
          <p:nvPr>
            <p:ph type="title"/>
          </p:nvPr>
        </p:nvSpPr>
        <p:spPr/>
        <p:txBody>
          <a:bodyPr>
            <a:noAutofit/>
          </a:bodyPr>
          <a:lstStyle/>
          <a:p>
            <a:r>
              <a:rPr lang="fi-FI" altLang="en-US" dirty="0" smtClean="0">
                <a:solidFill>
                  <a:srgbClr val="44697D"/>
                </a:solidFill>
                <a:ea typeface="ＭＳ Ｐゴシック" pitchFamily="34" charset="-128"/>
              </a:rPr>
              <a:t>Terveydellisen merkityksen ja altistumisen arviointi</a:t>
            </a:r>
          </a:p>
        </p:txBody>
      </p:sp>
      <p:sp>
        <p:nvSpPr>
          <p:cNvPr id="8198" name="Rectangle 3"/>
          <p:cNvSpPr>
            <a:spLocks noGrp="1"/>
          </p:cNvSpPr>
          <p:nvPr>
            <p:ph idx="1"/>
          </p:nvPr>
        </p:nvSpPr>
        <p:spPr>
          <a:xfrm>
            <a:off x="827088" y="1529429"/>
            <a:ext cx="7489825" cy="4392614"/>
          </a:xfrm>
        </p:spPr>
        <p:txBody>
          <a:bodyPr/>
          <a:lstStyle/>
          <a:p>
            <a:pPr marL="0" indent="0">
              <a:buNone/>
            </a:pPr>
            <a:r>
              <a:rPr lang="fi-FI" altLang="en-US" sz="1800" b="1" dirty="0" smtClean="0">
                <a:ea typeface="ＭＳ Ｐゴシック" pitchFamily="34" charset="-128"/>
                <a:cs typeface="ＭＳ Ｐゴシック" pitchFamily="34" charset="-128"/>
              </a:rPr>
              <a:t>Altistumisen arviointi on terveydellisen merkityksen arvioinnin perusta</a:t>
            </a:r>
          </a:p>
          <a:p>
            <a:pPr lvl="1"/>
            <a:r>
              <a:rPr lang="fi-FI" altLang="en-US" sz="2000" dirty="0" smtClean="0">
                <a:ea typeface="ＭＳ Ｐゴシック" pitchFamily="34" charset="-128"/>
                <a:cs typeface="Georgia" pitchFamily="18" charset="0"/>
              </a:rPr>
              <a:t>Kuinka todennäköistä ja laajaa altistuminen on</a:t>
            </a:r>
          </a:p>
          <a:p>
            <a:pPr lvl="1"/>
            <a:endParaRPr lang="fi-FI" altLang="en-US" sz="2000" b="1" dirty="0" smtClean="0">
              <a:ea typeface="ＭＳ Ｐゴシック" pitchFamily="34" charset="-128"/>
              <a:cs typeface="Georgia" pitchFamily="18" charset="0"/>
            </a:endParaRPr>
          </a:p>
          <a:p>
            <a:pPr marL="0" indent="0">
              <a:buNone/>
            </a:pPr>
            <a:r>
              <a:rPr lang="fi-FI" altLang="en-US" sz="1800" b="1" dirty="0" smtClean="0">
                <a:ea typeface="ＭＳ Ｐゴシック" pitchFamily="34" charset="-128"/>
                <a:cs typeface="ＭＳ Ｐゴシック" pitchFamily="34" charset="-128"/>
              </a:rPr>
              <a:t>Terveydellisen merkityksen arviointi</a:t>
            </a:r>
          </a:p>
          <a:p>
            <a:pPr lvl="1"/>
            <a:r>
              <a:rPr lang="fi-FI" altLang="en-US" sz="2000" dirty="0" smtClean="0">
                <a:ea typeface="ＭＳ Ｐゴシック" pitchFamily="34" charset="-128"/>
                <a:cs typeface="Georgia" pitchFamily="18" charset="0"/>
              </a:rPr>
              <a:t>Sisäilmastotekijöihin ja olosuhteisiin lisätään tieto tilojen käyttäjien kokemuksista ja terveydentilasta</a:t>
            </a:r>
          </a:p>
          <a:p>
            <a:pPr lvl="1"/>
            <a:endParaRPr lang="fi-FI" altLang="en-US" dirty="0" smtClean="0">
              <a:ea typeface="ＭＳ Ｐゴシック" pitchFamily="34" charset="-128"/>
              <a:cs typeface="Georgia" pitchFamily="18" charset="0"/>
            </a:endParaRPr>
          </a:p>
          <a:p>
            <a:pPr>
              <a:buFont typeface="Arial" charset="0"/>
              <a:buNone/>
            </a:pPr>
            <a:r>
              <a:rPr lang="fi-FI" altLang="en-US" sz="1800" dirty="0">
                <a:ea typeface="ＭＳ Ｐゴシック" pitchFamily="34" charset="-128"/>
                <a:cs typeface="ＭＳ Ｐゴシック" pitchFamily="34" charset="-128"/>
              </a:rPr>
              <a:t>Tilan käyttäjien näkemys riskistä</a:t>
            </a:r>
            <a:r>
              <a:rPr lang="fi-FI" altLang="en-US" sz="1800" b="1" dirty="0">
                <a:ea typeface="ＭＳ Ｐゴシック" pitchFamily="34" charset="-128"/>
                <a:cs typeface="ＭＳ Ｐゴシック" pitchFamily="34" charset="-128"/>
              </a:rPr>
              <a:t> </a:t>
            </a:r>
          </a:p>
          <a:p>
            <a:pPr>
              <a:buFont typeface="Arial" charset="0"/>
              <a:buNone/>
            </a:pPr>
            <a:r>
              <a:rPr lang="fi-FI" altLang="en-US" sz="1800" b="1" dirty="0">
                <a:solidFill>
                  <a:schemeClr val="accent2"/>
                </a:solidFill>
                <a:ea typeface="ＭＳ Ｐゴシック" pitchFamily="34" charset="-128"/>
                <a:cs typeface="ＭＳ Ｐゴシック" pitchFamily="34" charset="-128"/>
              </a:rPr>
              <a:t>”koettu riski” = arvioitu riski + huolestuneisuus</a:t>
            </a:r>
          </a:p>
          <a:p>
            <a:pPr lvl="1"/>
            <a:endParaRPr lang="fi-FI" altLang="en-US" dirty="0" smtClean="0">
              <a:ea typeface="ＭＳ Ｐゴシック" pitchFamily="34" charset="-128"/>
              <a:cs typeface="Georgia" pitchFamily="18" charset="0"/>
            </a:endParaRPr>
          </a:p>
        </p:txBody>
      </p:sp>
      <p:sp>
        <p:nvSpPr>
          <p:cNvPr id="8199" name="Rectangle 4"/>
          <p:cNvSpPr>
            <a:spLocks noChangeArrowheads="1"/>
          </p:cNvSpPr>
          <p:nvPr/>
        </p:nvSpPr>
        <p:spPr bwMode="auto">
          <a:xfrm>
            <a:off x="847799" y="4086200"/>
            <a:ext cx="7540625" cy="1143000"/>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B0F0"/>
              </a:solidFill>
            </a:endParaRPr>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20</a:t>
            </a:fld>
            <a:endParaRPr lang="fi-FI"/>
          </a:p>
        </p:txBody>
      </p:sp>
    </p:spTree>
    <p:extLst>
      <p:ext uri="{BB962C8B-B14F-4D97-AF65-F5344CB8AC3E}">
        <p14:creationId xmlns:p14="http://schemas.microsoft.com/office/powerpoint/2010/main" val="998406599"/>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r>
              <a:rPr lang="fi-FI" altLang="en-US" dirty="0" smtClean="0">
                <a:solidFill>
                  <a:srgbClr val="44697D"/>
                </a:solidFill>
                <a:ea typeface="ＭＳ Ｐゴシック" pitchFamily="34" charset="-128"/>
              </a:rPr>
              <a:t>Altistumisen ja terveydellisen merkityksen arviointiin tarvittavat tiedot</a:t>
            </a:r>
          </a:p>
        </p:txBody>
      </p:sp>
      <p:sp>
        <p:nvSpPr>
          <p:cNvPr id="9219" name="Content Placeholder 2"/>
          <p:cNvSpPr>
            <a:spLocks noGrp="1"/>
          </p:cNvSpPr>
          <p:nvPr>
            <p:ph sz="half" idx="1"/>
          </p:nvPr>
        </p:nvSpPr>
        <p:spPr>
          <a:xfrm>
            <a:off x="827088" y="1484784"/>
            <a:ext cx="3668712" cy="4392614"/>
          </a:xfrm>
        </p:spPr>
        <p:txBody>
          <a:bodyPr>
            <a:noAutofit/>
          </a:bodyPr>
          <a:lstStyle/>
          <a:p>
            <a:r>
              <a:rPr lang="fi-FI" altLang="en-US" sz="1800" dirty="0" smtClean="0">
                <a:ea typeface="ＭＳ Ｐゴシック" pitchFamily="34" charset="-128"/>
                <a:cs typeface="ＭＳ Ｐゴシック" pitchFamily="34" charset="-128"/>
              </a:rPr>
              <a:t>Rakennuksen tekninen kunto ja sisäilman laatu</a:t>
            </a:r>
            <a:endParaRPr lang="fi-FI" altLang="en-US" sz="2400" dirty="0" smtClean="0">
              <a:ea typeface="ＭＳ Ｐゴシック" pitchFamily="34" charset="-128"/>
              <a:cs typeface="Georgia" pitchFamily="18" charset="0"/>
            </a:endParaRPr>
          </a:p>
          <a:p>
            <a:r>
              <a:rPr lang="fi-FI" altLang="en-US" sz="1800" dirty="0" smtClean="0">
                <a:ea typeface="ＭＳ Ｐゴシック" pitchFamily="34" charset="-128"/>
                <a:cs typeface="ＭＳ Ｐゴシック" pitchFamily="34" charset="-128"/>
              </a:rPr>
              <a:t>Riskirakenteiden esiintyvyys</a:t>
            </a:r>
            <a:endParaRPr lang="fi-FI" altLang="en-US" sz="1800" dirty="0" smtClean="0">
              <a:ea typeface="ＭＳ Ｐゴシック" pitchFamily="34" charset="-128"/>
              <a:cs typeface="Georgia" pitchFamily="18" charset="0"/>
            </a:endParaRPr>
          </a:p>
          <a:p>
            <a:r>
              <a:rPr lang="fi-FI" altLang="en-US" sz="1800" dirty="0" smtClean="0">
                <a:ea typeface="ＭＳ Ｐゴシック" pitchFamily="34" charset="-128"/>
                <a:cs typeface="ＭＳ Ｐゴシック" pitchFamily="34" charset="-128"/>
              </a:rPr>
              <a:t>Vaurioiden yhteys sisäilmaan</a:t>
            </a:r>
          </a:p>
          <a:p>
            <a:pPr lvl="1"/>
            <a:r>
              <a:rPr lang="fi-FI" altLang="en-US" sz="1600" dirty="0" smtClean="0">
                <a:ea typeface="ＭＳ Ｐゴシック" pitchFamily="34" charset="-128"/>
                <a:cs typeface="Georgia" pitchFamily="18" charset="0"/>
              </a:rPr>
              <a:t>Paine-erot, vuotoilmareitit</a:t>
            </a:r>
          </a:p>
          <a:p>
            <a:r>
              <a:rPr lang="fi-FI" altLang="en-US" sz="1800" dirty="0" smtClean="0">
                <a:ea typeface="ＭＳ Ｐゴシック" pitchFamily="34" charset="-128"/>
                <a:cs typeface="ＭＳ Ｐゴシック" pitchFamily="34" charset="-128"/>
              </a:rPr>
              <a:t>Ilmanvaihtojärjestelmän vaikutus sisäilmaston laatuun</a:t>
            </a:r>
          </a:p>
          <a:p>
            <a:pPr lvl="1"/>
            <a:r>
              <a:rPr lang="fi-FI" altLang="en-US" sz="1600" dirty="0" smtClean="0">
                <a:ea typeface="ＭＳ Ｐゴシック" pitchFamily="34" charset="-128"/>
                <a:cs typeface="Georgia" pitchFamily="18" charset="0"/>
              </a:rPr>
              <a:t>Ilmamäärät, epäpuhtauslähteet, paine-erot</a:t>
            </a:r>
          </a:p>
          <a:p>
            <a:r>
              <a:rPr lang="fi-FI" altLang="en-US" sz="1800" dirty="0" smtClean="0">
                <a:ea typeface="ＭＳ Ｐゴシック" pitchFamily="34" charset="-128"/>
                <a:cs typeface="ＭＳ Ｐゴシック" pitchFamily="34" charset="-128"/>
              </a:rPr>
              <a:t>Henkilökunnan oireet ja koetut työympäristöhaitat</a:t>
            </a:r>
          </a:p>
          <a:p>
            <a:pPr lvl="1"/>
            <a:r>
              <a:rPr lang="fi-FI" altLang="en-US" sz="1600" dirty="0" smtClean="0">
                <a:ea typeface="ＭＳ Ｐゴシック" pitchFamily="34" charset="-128"/>
                <a:cs typeface="Georgia" pitchFamily="18" charset="0"/>
              </a:rPr>
              <a:t>Merkitsevyys ryhmätasolla</a:t>
            </a:r>
          </a:p>
          <a:p>
            <a:r>
              <a:rPr lang="fi-FI" altLang="en-US" sz="1800" dirty="0" smtClean="0">
                <a:ea typeface="ＭＳ Ｐゴシック" pitchFamily="34" charset="-128"/>
                <a:cs typeface="Georgia" pitchFamily="18" charset="0"/>
              </a:rPr>
              <a:t>Toisaalta oireita ei tarvita korjausten käynnistämiseen!</a:t>
            </a:r>
          </a:p>
          <a:p>
            <a:endParaRPr lang="fi-FI" altLang="en-US" sz="1800" dirty="0" smtClean="0">
              <a:ea typeface="ＭＳ Ｐゴシック" pitchFamily="34" charset="-128"/>
              <a:cs typeface="ＭＳ Ｐゴシック" pitchFamily="34" charset="-128"/>
            </a:endParaRPr>
          </a:p>
        </p:txBody>
      </p:sp>
      <p:sp>
        <p:nvSpPr>
          <p:cNvPr id="3" name="Sisällön paikkamerkki 2"/>
          <p:cNvSpPr>
            <a:spLocks noGrp="1"/>
          </p:cNvSpPr>
          <p:nvPr>
            <p:ph sz="half" idx="2"/>
          </p:nvPr>
        </p:nvSpPr>
        <p:spPr>
          <a:xfrm>
            <a:off x="4572000" y="1484784"/>
            <a:ext cx="3668713" cy="4392614"/>
          </a:xfrm>
        </p:spPr>
        <p:txBody>
          <a:bodyPr>
            <a:normAutofit/>
          </a:bodyPr>
          <a:lstStyle/>
          <a:p>
            <a:pPr marL="0" indent="0">
              <a:buNone/>
            </a:pPr>
            <a:r>
              <a:rPr lang="fi-FI" sz="1800" dirty="0"/>
              <a:t>Kosteus- ja homevaurion altistumisen arvio tehdään työpaikan sisäilmaryhmässä, jossa on käytettävissä monipuolisesti eri alojen asiantuntijoita.</a:t>
            </a:r>
          </a:p>
          <a:p>
            <a:pPr marL="0" indent="0">
              <a:buNone/>
            </a:pPr>
            <a:endParaRPr lang="fi-FI" sz="1800" dirty="0"/>
          </a:p>
          <a:p>
            <a:pPr marL="0" indent="0">
              <a:buNone/>
            </a:pPr>
            <a:r>
              <a:rPr lang="fi-FI" sz="1800" dirty="0"/>
              <a:t>Terveydellisen riskin arvio tehdään lääketieteellisen asiantuntijan johdolla</a:t>
            </a:r>
            <a:r>
              <a:rPr lang="fi-FI" sz="1800" dirty="0" smtClean="0"/>
              <a:t>.</a:t>
            </a:r>
          </a:p>
          <a:p>
            <a:pPr marL="0" indent="0">
              <a:buNone/>
            </a:pPr>
            <a:endParaRPr lang="fi-FI" sz="1800" dirty="0"/>
          </a:p>
          <a:p>
            <a:pPr marL="0" indent="0">
              <a:buNone/>
            </a:pPr>
            <a:r>
              <a:rPr lang="fi-FI" sz="1800" dirty="0"/>
              <a:t>Terveyshaittaa voi arvioida vain terveydensuojeluviranomainen (asunnot, päiväkodit, koulut yms.)</a:t>
            </a:r>
          </a:p>
          <a:p>
            <a:pPr marL="0" indent="0">
              <a:buNone/>
            </a:pPr>
            <a:endParaRPr lang="fi-FI" sz="1800" dirty="0"/>
          </a:p>
          <a:p>
            <a:pPr marL="0" indent="0">
              <a:buNone/>
            </a:pPr>
            <a:endParaRPr lang="fi-FI" sz="1800" dirty="0"/>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4" name="Suorakulmio 3"/>
          <p:cNvSpPr/>
          <p:nvPr/>
        </p:nvSpPr>
        <p:spPr>
          <a:xfrm>
            <a:off x="4495800" y="1484784"/>
            <a:ext cx="3748608" cy="4204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Dian numeron paikkamerkki 4"/>
          <p:cNvSpPr>
            <a:spLocks noGrp="1"/>
          </p:cNvSpPr>
          <p:nvPr>
            <p:ph type="sldNum" sz="quarter" idx="12"/>
          </p:nvPr>
        </p:nvSpPr>
        <p:spPr/>
        <p:txBody>
          <a:bodyPr/>
          <a:lstStyle/>
          <a:p>
            <a:fld id="{49246692-9764-4796-AF2E-897E79EBAFA7}" type="slidenum">
              <a:rPr lang="fi-FI" smtClean="0"/>
              <a:pPr/>
              <a:t>21</a:t>
            </a:fld>
            <a:endParaRPr lang="fi-FI"/>
          </a:p>
        </p:txBody>
      </p:sp>
    </p:spTree>
    <p:extLst>
      <p:ext uri="{BB962C8B-B14F-4D97-AF65-F5344CB8AC3E}">
        <p14:creationId xmlns:p14="http://schemas.microsoft.com/office/powerpoint/2010/main" val="2377947729"/>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043355" y="2564904"/>
            <a:ext cx="7489824" cy="143954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sz="3200" dirty="0"/>
              <a:t>BS8800 – riskinarviointistandardi</a:t>
            </a:r>
            <a:br>
              <a:rPr lang="fi-FI" sz="3200" dirty="0"/>
            </a:br>
            <a:endParaRPr lang="fi-FI"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22</a:t>
            </a:fld>
            <a:endParaRPr lang="fi-FI"/>
          </a:p>
        </p:txBody>
      </p:sp>
    </p:spTree>
    <p:extLst>
      <p:ext uri="{BB962C8B-B14F-4D97-AF65-F5344CB8AC3E}">
        <p14:creationId xmlns:p14="http://schemas.microsoft.com/office/powerpoint/2010/main" val="3710011105"/>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5735"/>
            <a:ext cx="6172200" cy="857250"/>
          </a:xfrm>
        </p:spPr>
        <p:txBody>
          <a:bodyPr/>
          <a:lstStyle/>
          <a:p>
            <a:r>
              <a:rPr lang="fi-FI" sz="2700" dirty="0"/>
              <a:t>BS8800 – riskinarviointistandardi</a:t>
            </a:r>
          </a:p>
        </p:txBody>
      </p:sp>
      <p:sp>
        <p:nvSpPr>
          <p:cNvPr id="4" name="Footer Placeholder 3"/>
          <p:cNvSpPr>
            <a:spLocks noGrp="1"/>
          </p:cNvSpPr>
          <p:nvPr>
            <p:ph type="ftr" sz="quarter" idx="10"/>
          </p:nvPr>
        </p:nvSpPr>
        <p:spPr>
          <a:xfrm>
            <a:off x="2032567" y="5717090"/>
            <a:ext cx="5075579" cy="270272"/>
          </a:xfrm>
        </p:spPr>
        <p:txBody>
          <a:bodyPr/>
          <a:lstStyle/>
          <a:p>
            <a:r>
              <a:rPr lang="fi-FI" smtClean="0"/>
              <a:t>BS 8800:fi. Ohje työterveys- ja turvallisuusjohtamisjärjestelmistä. Suomen Standardoimisliitto, SFS 1998.</a:t>
            </a:r>
            <a:endParaRPr lang="fi-FI" dirty="0"/>
          </a:p>
        </p:txBody>
      </p:sp>
      <p:sp>
        <p:nvSpPr>
          <p:cNvPr id="5" name="Slide Number Placeholder 4"/>
          <p:cNvSpPr>
            <a:spLocks noGrp="1"/>
          </p:cNvSpPr>
          <p:nvPr>
            <p:ph type="sldNum" sz="quarter" idx="11"/>
          </p:nvPr>
        </p:nvSpPr>
        <p:spPr/>
        <p:txBody>
          <a:bodyPr/>
          <a:lstStyle/>
          <a:p>
            <a:pPr>
              <a:defRPr/>
            </a:pPr>
            <a:fld id="{9D3CCF0C-091D-4B83-A78B-334BFFC112C4}" type="slidenum">
              <a:rPr lang="fi-FI" smtClean="0"/>
              <a:pPr>
                <a:defRPr/>
              </a:pPr>
              <a:t>23</a:t>
            </a:fld>
            <a:endParaRPr lang="fi-FI" dirty="0"/>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1529373" y="1578789"/>
            <a:ext cx="6077933" cy="323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1952912"/>
            <a:ext cx="553998" cy="2569702"/>
          </a:xfrm>
          <a:prstGeom prst="rect">
            <a:avLst/>
          </a:prstGeom>
          <a:noFill/>
        </p:spPr>
        <p:txBody>
          <a:bodyPr vert="vert270" wrap="square" rtlCol="0">
            <a:spAutoFit/>
          </a:bodyPr>
          <a:lstStyle/>
          <a:p>
            <a:r>
              <a:rPr lang="fi-FI" sz="1200" dirty="0"/>
              <a:t>Altistumisen arviointi / todennäköisyys</a:t>
            </a:r>
          </a:p>
        </p:txBody>
      </p:sp>
      <p:sp>
        <p:nvSpPr>
          <p:cNvPr id="8" name="TextBox 7"/>
          <p:cNvSpPr txBox="1"/>
          <p:nvPr/>
        </p:nvSpPr>
        <p:spPr>
          <a:xfrm>
            <a:off x="2115168" y="5445224"/>
            <a:ext cx="2915868" cy="300082"/>
          </a:xfrm>
          <a:prstGeom prst="rect">
            <a:avLst/>
          </a:prstGeom>
          <a:noFill/>
        </p:spPr>
        <p:txBody>
          <a:bodyPr wrap="square" rtlCol="0">
            <a:spAutoFit/>
          </a:bodyPr>
          <a:lstStyle/>
          <a:p>
            <a:r>
              <a:rPr lang="fi-FI" sz="1350" dirty="0"/>
              <a:t>Terveydellisen merkityksen arviointi</a:t>
            </a:r>
          </a:p>
        </p:txBody>
      </p:sp>
      <p:sp>
        <p:nvSpPr>
          <p:cNvPr id="10" name="Right Arrow 9"/>
          <p:cNvSpPr/>
          <p:nvPr/>
        </p:nvSpPr>
        <p:spPr>
          <a:xfrm>
            <a:off x="2141730" y="5009565"/>
            <a:ext cx="329436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2" name="Right Arrow 11"/>
          <p:cNvSpPr/>
          <p:nvPr/>
        </p:nvSpPr>
        <p:spPr>
          <a:xfrm rot="5400000">
            <a:off x="-16699" y="3124930"/>
            <a:ext cx="234762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620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06" y="582516"/>
            <a:ext cx="7531438" cy="563064"/>
          </a:xfrm>
        </p:spPr>
        <p:txBody>
          <a:bodyPr/>
          <a:lstStyle/>
          <a:p>
            <a:r>
              <a:rPr lang="en-US" sz="1800" dirty="0" err="1"/>
              <a:t>Sovellettu</a:t>
            </a:r>
            <a:r>
              <a:rPr lang="en-US" sz="1800" dirty="0"/>
              <a:t> </a:t>
            </a:r>
            <a:r>
              <a:rPr lang="en-US" sz="1800" dirty="0" err="1"/>
              <a:t>riskinarviointimalli</a:t>
            </a:r>
            <a:r>
              <a:rPr lang="en-US" sz="1800" dirty="0"/>
              <a:t> (BS8800) </a:t>
            </a:r>
            <a:r>
              <a:rPr lang="en-US" sz="1800" dirty="0" err="1"/>
              <a:t>sisäilmaongelmakohteisiin</a:t>
            </a:r>
            <a:endParaRPr lang="en-US" sz="1800" dirty="0"/>
          </a:p>
        </p:txBody>
      </p:sp>
      <p:sp>
        <p:nvSpPr>
          <p:cNvPr id="4" name="Footer Placeholder 3"/>
          <p:cNvSpPr>
            <a:spLocks noGrp="1"/>
          </p:cNvSpPr>
          <p:nvPr>
            <p:ph type="ftr" sz="quarter" idx="10"/>
          </p:nvPr>
        </p:nvSpPr>
        <p:spPr>
          <a:xfrm>
            <a:off x="1031069" y="5529782"/>
            <a:ext cx="5616047" cy="270272"/>
          </a:xfrm>
        </p:spPr>
        <p:txBody>
          <a:bodyPr/>
          <a:lstStyle/>
          <a:p>
            <a:pPr>
              <a:defRPr/>
            </a:pPr>
            <a:r>
              <a:rPr lang="fi-FI" dirty="0" err="1" smtClean="0"/>
              <a:t>Seuri</a:t>
            </a:r>
            <a:r>
              <a:rPr lang="fi-FI" dirty="0" smtClean="0"/>
              <a:t> M, Palomäki E: haasteellinen sisäilma. Riskianalyysi sisäilmakohteissa, Rakennustieto Oy, 2000; </a:t>
            </a:r>
          </a:p>
          <a:p>
            <a:pPr>
              <a:defRPr/>
            </a:pPr>
            <a:r>
              <a:rPr lang="fi-FI" dirty="0" smtClean="0"/>
              <a:t>BS 8800:fi. Ohje työterveys- ja turvallisuusjohtamisjärjestelmistä. Suomen Standardoimisliitto, SFS 1998</a:t>
            </a:r>
            <a:endParaRPr lang="fi-FI" dirty="0"/>
          </a:p>
        </p:txBody>
      </p:sp>
      <p:sp>
        <p:nvSpPr>
          <p:cNvPr id="5" name="Slide Number Placeholder 4"/>
          <p:cNvSpPr>
            <a:spLocks noGrp="1"/>
          </p:cNvSpPr>
          <p:nvPr>
            <p:ph type="sldNum" sz="quarter" idx="11"/>
          </p:nvPr>
        </p:nvSpPr>
        <p:spPr/>
        <p:txBody>
          <a:bodyPr/>
          <a:lstStyle/>
          <a:p>
            <a:pPr>
              <a:defRPr/>
            </a:pPr>
            <a:fld id="{9D3CCF0C-091D-4B83-A78B-334BFFC112C4}" type="slidenum">
              <a:rPr lang="fi-FI" smtClean="0"/>
              <a:pPr>
                <a:defRPr/>
              </a:pPr>
              <a:t>24</a:t>
            </a:fld>
            <a:endParaRPr lang="fi-FI"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985" y="1628800"/>
            <a:ext cx="784027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01348" y="1295871"/>
            <a:ext cx="3996444" cy="300082"/>
          </a:xfrm>
          <a:prstGeom prst="rect">
            <a:avLst/>
          </a:prstGeom>
          <a:noFill/>
        </p:spPr>
        <p:txBody>
          <a:bodyPr wrap="square" rtlCol="0">
            <a:spAutoFit/>
          </a:bodyPr>
          <a:lstStyle/>
          <a:p>
            <a:r>
              <a:rPr lang="fi-FI" sz="1350" dirty="0"/>
              <a:t>Terveysvaikutusten arviointi</a:t>
            </a:r>
          </a:p>
        </p:txBody>
      </p:sp>
      <p:sp>
        <p:nvSpPr>
          <p:cNvPr id="7" name="TextBox 6"/>
          <p:cNvSpPr txBox="1"/>
          <p:nvPr/>
        </p:nvSpPr>
        <p:spPr>
          <a:xfrm>
            <a:off x="107504" y="3212976"/>
            <a:ext cx="553998" cy="1782198"/>
          </a:xfrm>
          <a:prstGeom prst="rect">
            <a:avLst/>
          </a:prstGeom>
          <a:noFill/>
        </p:spPr>
        <p:txBody>
          <a:bodyPr vert="vert270" wrap="square" rtlCol="0">
            <a:spAutoFit/>
          </a:bodyPr>
          <a:lstStyle/>
          <a:p>
            <a:r>
              <a:rPr lang="fi-FI" sz="1200" dirty="0"/>
              <a:t>Altistumisen arviointi / todennäköisyys</a:t>
            </a:r>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71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smtClean="0"/>
              <a:t>BS8800-riskinarviointistandardin </a:t>
            </a:r>
            <a:r>
              <a:rPr lang="fi-FI" sz="2400" dirty="0"/>
              <a:t>epäkohdat sisäilmaongelmakohteissa</a:t>
            </a:r>
          </a:p>
        </p:txBody>
      </p:sp>
      <p:sp>
        <p:nvSpPr>
          <p:cNvPr id="6" name="Content Placeholder 5"/>
          <p:cNvSpPr>
            <a:spLocks noGrp="1"/>
          </p:cNvSpPr>
          <p:nvPr>
            <p:ph sz="half" idx="1"/>
          </p:nvPr>
        </p:nvSpPr>
        <p:spPr>
          <a:xfrm>
            <a:off x="375404" y="2076094"/>
            <a:ext cx="4265366" cy="3357563"/>
          </a:xfrm>
        </p:spPr>
        <p:txBody>
          <a:bodyPr>
            <a:normAutofit/>
          </a:bodyPr>
          <a:lstStyle/>
          <a:p>
            <a:pPr marL="257175" indent="-257175">
              <a:buFont typeface="+mj-lt"/>
              <a:buAutoNum type="arabicPeriod"/>
            </a:pPr>
            <a:r>
              <a:rPr lang="fi-FI" sz="1400" dirty="0"/>
              <a:t>Sisäilmaongelmakohteissa esiintyvät yleisoireet voivat johtua useasta eri tekijästä</a:t>
            </a:r>
          </a:p>
          <a:p>
            <a:pPr lvl="1"/>
            <a:r>
              <a:rPr lang="fi-FI" sz="1050" dirty="0"/>
              <a:t>Pelkkien oireiden kautta ei voida kuvata terveysvaikutuksen vakavuutta</a:t>
            </a:r>
          </a:p>
          <a:p>
            <a:pPr lvl="2"/>
            <a:r>
              <a:rPr lang="fi-FI" sz="1000" dirty="0"/>
              <a:t>Ei lääketieteellistä perustetta</a:t>
            </a:r>
          </a:p>
          <a:p>
            <a:pPr lvl="1"/>
            <a:r>
              <a:rPr lang="fi-FI" sz="1050" dirty="0" smtClean="0"/>
              <a:t>Terveysriskin </a:t>
            </a:r>
            <a:r>
              <a:rPr lang="fi-FI" sz="1050" dirty="0"/>
              <a:t>arvioinnissa otettava huomioon rakennuksen terveellisyys</a:t>
            </a:r>
          </a:p>
          <a:p>
            <a:pPr lvl="2"/>
            <a:r>
              <a:rPr lang="fi-FI" sz="1000" dirty="0"/>
              <a:t>Kokonaisuuden hallinta!!</a:t>
            </a:r>
          </a:p>
          <a:p>
            <a:pPr lvl="2"/>
            <a:endParaRPr lang="fi-FI" sz="800" dirty="0"/>
          </a:p>
          <a:p>
            <a:pPr marL="257175" indent="-257175">
              <a:buFont typeface="+mj-lt"/>
              <a:buAutoNum type="arabicPeriod"/>
            </a:pPr>
            <a:r>
              <a:rPr lang="fi-FI" sz="1400" dirty="0"/>
              <a:t>Oikein korjattu kosteusvaurio ei voi lisätä altistumisen </a:t>
            </a:r>
            <a:r>
              <a:rPr lang="fi-FI" sz="1400" dirty="0" smtClean="0"/>
              <a:t>todennäköisyyttä</a:t>
            </a:r>
          </a:p>
          <a:p>
            <a:pPr marL="530225" lvl="1" indent="-257175"/>
            <a:r>
              <a:rPr lang="fi-FI" sz="1200" dirty="0" smtClean="0"/>
              <a:t>Oikeat korjausratkaisut</a:t>
            </a:r>
          </a:p>
          <a:p>
            <a:pPr marL="530225" lvl="1" indent="-257175"/>
            <a:r>
              <a:rPr lang="fi-FI" sz="1200" dirty="0" smtClean="0"/>
              <a:t>Riittävä korjauslaajuus</a:t>
            </a:r>
          </a:p>
          <a:p>
            <a:pPr marL="0" indent="0">
              <a:buNone/>
            </a:pPr>
            <a:endParaRPr lang="fi-FI" sz="1400" dirty="0"/>
          </a:p>
          <a:p>
            <a:pPr lvl="1"/>
            <a:endParaRPr lang="fi-FI" sz="800" dirty="0"/>
          </a:p>
          <a:p>
            <a:endParaRPr lang="fi-FI" sz="1400" dirty="0"/>
          </a:p>
        </p:txBody>
      </p:sp>
      <p:sp>
        <p:nvSpPr>
          <p:cNvPr id="7" name="Content Placeholder 6"/>
          <p:cNvSpPr>
            <a:spLocks noGrp="1"/>
          </p:cNvSpPr>
          <p:nvPr>
            <p:ph sz="half" idx="2"/>
          </p:nvPr>
        </p:nvSpPr>
        <p:spPr>
          <a:xfrm>
            <a:off x="4640770" y="2076094"/>
            <a:ext cx="4107694" cy="3297122"/>
          </a:xfrm>
        </p:spPr>
        <p:txBody>
          <a:bodyPr>
            <a:normAutofit/>
          </a:bodyPr>
          <a:lstStyle/>
          <a:p>
            <a:pPr marL="257175" indent="-257175">
              <a:buFont typeface="+mj-lt"/>
              <a:buAutoNum type="arabicPeriod" startAt="3"/>
            </a:pPr>
            <a:r>
              <a:rPr lang="fi-FI" sz="1400" dirty="0"/>
              <a:t>Pelkkä riskirakenne ei voi lisätä altistumisen todennäköisyyttä</a:t>
            </a:r>
          </a:p>
          <a:p>
            <a:pPr lvl="1"/>
            <a:r>
              <a:rPr lang="fi-FI" sz="1050" dirty="0"/>
              <a:t>Tutkittava onko rakenne vaurioitunut ja vaikuttaako se sisäilman laatuun</a:t>
            </a:r>
          </a:p>
          <a:p>
            <a:pPr marL="266700" lvl="1" indent="0">
              <a:buNone/>
            </a:pPr>
            <a:endParaRPr lang="fi-FI" sz="1400" dirty="0"/>
          </a:p>
          <a:p>
            <a:pPr marL="257175" indent="-257175">
              <a:buFont typeface="+mj-lt"/>
              <a:buAutoNum type="arabicPeriod" startAt="4"/>
            </a:pPr>
            <a:r>
              <a:rPr lang="fi-FI" sz="1400" dirty="0"/>
              <a:t>Yksittäisen ammattitautitapauksen perusteella ei voida määritellä työpaikan terveellisyyttä (sietämätön riski)</a:t>
            </a:r>
          </a:p>
          <a:p>
            <a:pPr lvl="1"/>
            <a:r>
              <a:rPr lang="fi-FI" sz="1050" dirty="0"/>
              <a:t>Kokonaisuuden hallinta!!</a:t>
            </a:r>
          </a:p>
          <a:p>
            <a:endParaRPr lang="fi-FI" sz="4400" dirty="0"/>
          </a:p>
        </p:txBody>
      </p:sp>
      <p:pic>
        <p:nvPicPr>
          <p:cNvPr id="5"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0635491"/>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043355" y="2564904"/>
            <a:ext cx="7489824" cy="143954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a:solidFill>
                  <a:schemeClr val="bg1"/>
                </a:solidFill>
              </a:rPr>
              <a:t>Kosteusvauriotyöryhmän muistio, </a:t>
            </a:r>
            <a:r>
              <a:rPr lang="fi-FI" dirty="0" err="1" smtClean="0">
                <a:solidFill>
                  <a:schemeClr val="bg1"/>
                </a:solidFill>
              </a:rPr>
              <a:t>Sosiaali</a:t>
            </a:r>
            <a:r>
              <a:rPr lang="fi-FI" dirty="0" smtClean="0">
                <a:solidFill>
                  <a:schemeClr val="bg1"/>
                </a:solidFill>
              </a:rPr>
              <a:t>- ja terveysministeriön selvityksiä </a:t>
            </a:r>
            <a:r>
              <a:rPr lang="fi-FI" dirty="0">
                <a:solidFill>
                  <a:schemeClr val="bg1"/>
                </a:solidFill>
              </a:rPr>
              <a:t>2009:18</a:t>
            </a: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26</a:t>
            </a:fld>
            <a:endParaRPr lang="fi-FI"/>
          </a:p>
        </p:txBody>
      </p:sp>
    </p:spTree>
    <p:extLst>
      <p:ext uri="{BB962C8B-B14F-4D97-AF65-F5344CB8AC3E}">
        <p14:creationId xmlns:p14="http://schemas.microsoft.com/office/powerpoint/2010/main" val="1329329352"/>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Kosteusvauriotyöryhmän muistio</a:t>
            </a:r>
            <a:br>
              <a:rPr lang="fi-FI" dirty="0" smtClean="0">
                <a:solidFill>
                  <a:srgbClr val="44697D"/>
                </a:solidFill>
              </a:rPr>
            </a:br>
            <a:r>
              <a:rPr lang="fi-FI" sz="2400" dirty="0">
                <a:solidFill>
                  <a:srgbClr val="44697D"/>
                </a:solidFill>
              </a:rPr>
              <a:t>(</a:t>
            </a:r>
            <a:r>
              <a:rPr lang="fi-FI" sz="2400" dirty="0" smtClean="0">
                <a:solidFill>
                  <a:srgbClr val="44697D"/>
                </a:solidFill>
              </a:rPr>
              <a:t>STM 2009:18)</a:t>
            </a:r>
            <a:endParaRPr lang="en-US" sz="2400" dirty="0">
              <a:solidFill>
                <a:srgbClr val="44697D"/>
              </a:solidFill>
            </a:endParaRPr>
          </a:p>
        </p:txBody>
      </p:sp>
      <p:sp>
        <p:nvSpPr>
          <p:cNvPr id="3" name="Content Placeholder 2"/>
          <p:cNvSpPr>
            <a:spLocks noGrp="1"/>
          </p:cNvSpPr>
          <p:nvPr>
            <p:ph idx="1"/>
          </p:nvPr>
        </p:nvSpPr>
        <p:spPr>
          <a:xfrm>
            <a:off x="827088" y="1628775"/>
            <a:ext cx="7489825" cy="3888457"/>
          </a:xfrm>
        </p:spPr>
        <p:txBody>
          <a:bodyPr>
            <a:normAutofit/>
          </a:bodyPr>
          <a:lstStyle/>
          <a:p>
            <a:r>
              <a:rPr lang="en-US" dirty="0" err="1" smtClean="0"/>
              <a:t>Terveyshaittojen</a:t>
            </a:r>
            <a:r>
              <a:rPr lang="en-US" dirty="0" smtClean="0"/>
              <a:t> </a:t>
            </a:r>
            <a:r>
              <a:rPr lang="en-US" dirty="0" err="1" smtClean="0"/>
              <a:t>riski</a:t>
            </a:r>
            <a:r>
              <a:rPr lang="en-US" dirty="0" smtClean="0"/>
              <a:t> </a:t>
            </a:r>
            <a:r>
              <a:rPr lang="en-US" dirty="0" err="1" smtClean="0"/>
              <a:t>kasvaa</a:t>
            </a:r>
            <a:r>
              <a:rPr lang="en-US" dirty="0" smtClean="0"/>
              <a:t> </a:t>
            </a:r>
            <a:r>
              <a:rPr lang="en-US" b="1" dirty="0" err="1" smtClean="0"/>
              <a:t>kosteus</a:t>
            </a:r>
            <a:r>
              <a:rPr lang="en-US" b="1" dirty="0" smtClean="0"/>
              <a:t>- ja </a:t>
            </a:r>
            <a:r>
              <a:rPr lang="en-US" b="1" dirty="0" err="1" smtClean="0"/>
              <a:t>homevaurioiden</a:t>
            </a:r>
            <a:r>
              <a:rPr lang="en-US" b="1" dirty="0" smtClean="0"/>
              <a:t> </a:t>
            </a:r>
            <a:r>
              <a:rPr lang="en-US" b="1" dirty="0" err="1" smtClean="0"/>
              <a:t>laajuuden</a:t>
            </a:r>
            <a:r>
              <a:rPr lang="en-US" b="1" dirty="0" smtClean="0"/>
              <a:t> </a:t>
            </a:r>
            <a:r>
              <a:rPr lang="en-US" dirty="0" smtClean="0"/>
              <a:t>ja </a:t>
            </a:r>
            <a:r>
              <a:rPr lang="en-US" dirty="0" err="1" smtClean="0"/>
              <a:t>ongelmakohtien</a:t>
            </a:r>
            <a:r>
              <a:rPr lang="en-US" dirty="0" smtClean="0"/>
              <a:t> </a:t>
            </a:r>
            <a:r>
              <a:rPr lang="en-US" dirty="0" err="1" smtClean="0"/>
              <a:t>määrän</a:t>
            </a:r>
            <a:r>
              <a:rPr lang="en-US" dirty="0" smtClean="0"/>
              <a:t> </a:t>
            </a:r>
            <a:r>
              <a:rPr lang="en-US" dirty="0" err="1" smtClean="0"/>
              <a:t>kasvaessa</a:t>
            </a:r>
            <a:r>
              <a:rPr lang="en-US" dirty="0" smtClean="0"/>
              <a:t>.</a:t>
            </a:r>
            <a:endParaRPr lang="en-US" dirty="0"/>
          </a:p>
          <a:p>
            <a:endParaRPr lang="en-US" dirty="0" smtClean="0"/>
          </a:p>
          <a:p>
            <a:r>
              <a:rPr lang="en-US" dirty="0" err="1" smtClean="0"/>
              <a:t>Tilojen</a:t>
            </a:r>
            <a:r>
              <a:rPr lang="en-US" dirty="0" smtClean="0"/>
              <a:t> </a:t>
            </a:r>
            <a:r>
              <a:rPr lang="en-US" dirty="0" err="1" smtClean="0"/>
              <a:t>käyttäjien</a:t>
            </a:r>
            <a:r>
              <a:rPr lang="en-US" dirty="0" smtClean="0"/>
              <a:t> </a:t>
            </a:r>
            <a:r>
              <a:rPr lang="en-US" dirty="0" err="1" smtClean="0"/>
              <a:t>terveydentilalla</a:t>
            </a:r>
            <a:r>
              <a:rPr lang="en-US" dirty="0" smtClean="0"/>
              <a:t> </a:t>
            </a:r>
            <a:r>
              <a:rPr lang="en-US" dirty="0" err="1" smtClean="0"/>
              <a:t>erityinen</a:t>
            </a:r>
            <a:r>
              <a:rPr lang="en-US" dirty="0" smtClean="0"/>
              <a:t> </a:t>
            </a:r>
            <a:r>
              <a:rPr lang="en-US" dirty="0" err="1" smtClean="0"/>
              <a:t>painoarvo</a:t>
            </a:r>
            <a:r>
              <a:rPr lang="en-US" dirty="0" smtClean="0"/>
              <a:t>, </a:t>
            </a:r>
            <a:r>
              <a:rPr lang="en-US" dirty="0" err="1" smtClean="0"/>
              <a:t>koska</a:t>
            </a:r>
            <a:r>
              <a:rPr lang="en-US" dirty="0" smtClean="0"/>
              <a:t> </a:t>
            </a:r>
            <a:r>
              <a:rPr lang="en-US" dirty="0" err="1" smtClean="0"/>
              <a:t>ei</a:t>
            </a:r>
            <a:r>
              <a:rPr lang="en-US" dirty="0" smtClean="0"/>
              <a:t> </a:t>
            </a:r>
            <a:r>
              <a:rPr lang="en-US" dirty="0" err="1" smtClean="0"/>
              <a:t>tiedetä</a:t>
            </a:r>
            <a:r>
              <a:rPr lang="en-US" dirty="0" smtClean="0"/>
              <a:t> </a:t>
            </a:r>
            <a:r>
              <a:rPr lang="en-US" dirty="0" err="1" smtClean="0"/>
              <a:t>tarkkaan</a:t>
            </a:r>
            <a:r>
              <a:rPr lang="en-US" dirty="0" smtClean="0"/>
              <a:t> </a:t>
            </a:r>
            <a:r>
              <a:rPr lang="en-US" dirty="0" err="1" smtClean="0"/>
              <a:t>oireiden</a:t>
            </a:r>
            <a:r>
              <a:rPr lang="en-US" dirty="0" smtClean="0"/>
              <a:t> </a:t>
            </a:r>
            <a:r>
              <a:rPr lang="en-US" dirty="0" err="1" smtClean="0"/>
              <a:t>aiheuttajaa</a:t>
            </a:r>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27</a:t>
            </a:fld>
            <a:endParaRPr lang="fi-FI"/>
          </a:p>
        </p:txBody>
      </p:sp>
    </p:spTree>
    <p:extLst>
      <p:ext uri="{BB962C8B-B14F-4D97-AF65-F5344CB8AC3E}">
        <p14:creationId xmlns:p14="http://schemas.microsoft.com/office/powerpoint/2010/main" val="689357916"/>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27088" y="477392"/>
            <a:ext cx="7489824" cy="791368"/>
          </a:xfrm>
        </p:spPr>
        <p:txBody>
          <a:bodyPr>
            <a:noAutofit/>
          </a:bodyPr>
          <a:lstStyle/>
          <a:p>
            <a:r>
              <a:rPr lang="fi-FI" dirty="0" smtClean="0">
                <a:solidFill>
                  <a:srgbClr val="44697D"/>
                </a:solidFill>
              </a:rPr>
              <a:t>Kosteusvauriotyöryhmän muistio</a:t>
            </a:r>
            <a:br>
              <a:rPr lang="fi-FI" dirty="0" smtClean="0">
                <a:solidFill>
                  <a:srgbClr val="44697D"/>
                </a:solidFill>
              </a:rPr>
            </a:br>
            <a:r>
              <a:rPr lang="fi-FI" sz="2400" dirty="0" smtClean="0">
                <a:solidFill>
                  <a:srgbClr val="44697D"/>
                </a:solidFill>
              </a:rPr>
              <a:t>(</a:t>
            </a:r>
            <a:r>
              <a:rPr lang="fi-FI" sz="2400" dirty="0">
                <a:solidFill>
                  <a:srgbClr val="44697D"/>
                </a:solidFill>
              </a:rPr>
              <a:t>STM 2009:18)</a:t>
            </a:r>
            <a:endParaRPr lang="en-US" sz="2400" dirty="0">
              <a:solidFill>
                <a:srgbClr val="44697D"/>
              </a:solidFill>
            </a:endParaRPr>
          </a:p>
        </p:txBody>
      </p:sp>
      <p:graphicFrame>
        <p:nvGraphicFramePr>
          <p:cNvPr id="566291" name="Group 19"/>
          <p:cNvGraphicFramePr>
            <a:graphicFrameLocks noGrp="1"/>
          </p:cNvGraphicFramePr>
          <p:nvPr>
            <p:ph idx="1"/>
            <p:extLst>
              <p:ext uri="{D42A27DB-BD31-4B8C-83A1-F6EECF244321}">
                <p14:modId xmlns:p14="http://schemas.microsoft.com/office/powerpoint/2010/main" val="2392985243"/>
              </p:ext>
            </p:extLst>
          </p:nvPr>
        </p:nvGraphicFramePr>
        <p:xfrm>
          <a:off x="539056" y="1886743"/>
          <a:ext cx="7993384" cy="3846513"/>
        </p:xfrm>
        <a:graphic>
          <a:graphicData uri="http://schemas.openxmlformats.org/drawingml/2006/table">
            <a:tbl>
              <a:tblPr/>
              <a:tblGrid>
                <a:gridCol w="2016224"/>
                <a:gridCol w="5977160"/>
              </a:tblGrid>
              <a:tr h="1212850">
                <a:tc>
                  <a:txBody>
                    <a:bodyPr/>
                    <a:lstStyle/>
                    <a:p>
                      <a:pPr>
                        <a:lnSpc>
                          <a:spcPct val="107000"/>
                        </a:lnSpc>
                        <a:spcAft>
                          <a:spcPts val="800"/>
                        </a:spcAft>
                      </a:pPr>
                      <a:r>
                        <a:rPr lang="fi-FI" sz="1200" b="1" dirty="0" smtClean="0">
                          <a:effectLst/>
                          <a:latin typeface="Calibri" panose="020F0502020204030204" pitchFamily="34" charset="0"/>
                          <a:ea typeface="Calibri" panose="020F0502020204030204" pitchFamily="34" charset="0"/>
                          <a:cs typeface="Times New Roman" panose="02020603050405020304" pitchFamily="18" charset="0"/>
                        </a:rPr>
                        <a:t>Haitallinen altistuminen </a:t>
                      </a:r>
                      <a:r>
                        <a:rPr lang="fi-FI" sz="1200" b="1" u="sng" dirty="0" smtClean="0">
                          <a:effectLst/>
                          <a:latin typeface="Calibri" panose="020F0502020204030204" pitchFamily="34" charset="0"/>
                          <a:ea typeface="Calibri" panose="020F0502020204030204" pitchFamily="34" charset="0"/>
                          <a:cs typeface="Times New Roman" panose="02020603050405020304" pitchFamily="18" charset="0"/>
                        </a:rPr>
                        <a:t>epätodennäköistä</a:t>
                      </a:r>
                      <a:endParaRPr lang="fi-FI"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pPr>
                      <a:endParaRPr kumimoji="0" lang="fi-FI" sz="1200" b="1" i="0" u="sng" strike="noStrike" cap="none" normalizeH="0" baseline="0" dirty="0" smtClean="0">
                        <a:ln>
                          <a:noFill/>
                        </a:ln>
                        <a:solidFill>
                          <a:srgbClr val="404040"/>
                        </a:solidFill>
                        <a:effectLst/>
                        <a:latin typeface="+mn-lt"/>
                        <a:ea typeface="Times New Roman" pitchFamily="18" charset="0"/>
                        <a:cs typeface="Arial" charset="0"/>
                      </a:endParaRPr>
                    </a:p>
                  </a:txBody>
                  <a:tcPr marL="80473" marR="804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rgbClr val="404040"/>
                          </a:solidFill>
                          <a:effectLst/>
                          <a:latin typeface="+mn-lt"/>
                          <a:ea typeface="Times New Roman" pitchFamily="18" charset="0"/>
                          <a:cs typeface="Arial" charset="0"/>
                        </a:rPr>
                        <a:t> </a:t>
                      </a: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Ei kosteusvauriota </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Ei riskirakenteita</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Tilat eivät ole voimakkaasti alipaineisia</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Ei vuotoilmareittejä esim. läpivientien tai kuilujen kautta sisäympäristön </a:t>
                      </a:r>
                      <a:r>
                        <a:rPr kumimoji="0" lang="fi-FI" sz="1200" b="0" i="0" u="none" strike="noStrike" cap="none" normalizeH="0" baseline="0" dirty="0" err="1" smtClean="0">
                          <a:ln>
                            <a:noFill/>
                          </a:ln>
                          <a:solidFill>
                            <a:schemeClr val="tx1"/>
                          </a:solidFill>
                          <a:effectLst/>
                          <a:latin typeface="+mn-lt"/>
                          <a:ea typeface="Times New Roman" pitchFamily="18" charset="0"/>
                          <a:cs typeface="Arial" charset="0"/>
                        </a:rPr>
                        <a:t>epätavanomaisiin</a:t>
                      </a: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mikrobilähteisiin</a:t>
                      </a:r>
                    </a:p>
                  </a:txBody>
                  <a:tcPr marL="80473" marR="804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4463">
                <a:tc>
                  <a:txBody>
                    <a:bodyPr/>
                    <a:lstStyle/>
                    <a:p>
                      <a:pPr>
                        <a:lnSpc>
                          <a:spcPct val="107000"/>
                        </a:lnSpc>
                        <a:spcAft>
                          <a:spcPts val="800"/>
                        </a:spcAft>
                      </a:pPr>
                      <a:r>
                        <a:rPr lang="fi-FI" sz="1200" b="1" dirty="0" smtClean="0">
                          <a:effectLst/>
                          <a:latin typeface="Calibri" panose="020F0502020204030204" pitchFamily="34" charset="0"/>
                          <a:ea typeface="Calibri" panose="020F0502020204030204" pitchFamily="34" charset="0"/>
                          <a:cs typeface="Times New Roman" panose="02020603050405020304" pitchFamily="18" charset="0"/>
                        </a:rPr>
                        <a:t>Haitallinen altistuminen </a:t>
                      </a:r>
                      <a:r>
                        <a:rPr lang="fi-FI" sz="1200" b="1" u="sng" dirty="0" smtClean="0">
                          <a:effectLst/>
                          <a:latin typeface="Calibri" panose="020F0502020204030204" pitchFamily="34" charset="0"/>
                          <a:ea typeface="Calibri" panose="020F0502020204030204" pitchFamily="34" charset="0"/>
                          <a:cs typeface="Times New Roman" panose="02020603050405020304" pitchFamily="18" charset="0"/>
                        </a:rPr>
                        <a:t>mahdollista</a:t>
                      </a:r>
                      <a:endParaRPr lang="fi-FI"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pPr>
                      <a:endParaRPr kumimoji="0" lang="fi-FI" sz="1200" b="1" i="0" u="sng" strike="noStrike" cap="none" normalizeH="0" baseline="0" dirty="0" smtClean="0">
                        <a:ln>
                          <a:noFill/>
                        </a:ln>
                        <a:solidFill>
                          <a:srgbClr val="404040"/>
                        </a:solidFill>
                        <a:effectLst/>
                        <a:latin typeface="+mn-lt"/>
                        <a:ea typeface="Times New Roman" pitchFamily="18" charset="0"/>
                        <a:cs typeface="Arial" charset="0"/>
                      </a:endParaRPr>
                    </a:p>
                  </a:txBody>
                  <a:tcPr marL="80473" marR="804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rgbClr val="404040"/>
                          </a:solidFill>
                          <a:effectLst/>
                          <a:latin typeface="+mn-lt"/>
                          <a:ea typeface="Times New Roman" pitchFamily="18" charset="0"/>
                          <a:cs typeface="Arial" charset="0"/>
                        </a:rPr>
                        <a:t> </a:t>
                      </a: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Kosteusjälkiä rakenteissa (ei näkyvää mikrobikasvua)</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Riskirakenteita*</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Korjattu kosteusvaurio**</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Tilat ajoittain voimakkaasti alipaineisia </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Mahdollisia vuotoilmareittejä sisäympäristön </a:t>
                      </a:r>
                      <a:r>
                        <a:rPr kumimoji="0" lang="fi-FI" sz="1200" b="0" i="0" u="none" strike="noStrike" cap="none" normalizeH="0" baseline="0" dirty="0" err="1" smtClean="0">
                          <a:ln>
                            <a:noFill/>
                          </a:ln>
                          <a:solidFill>
                            <a:schemeClr val="tx1"/>
                          </a:solidFill>
                          <a:effectLst/>
                          <a:latin typeface="+mn-lt"/>
                          <a:ea typeface="Times New Roman" pitchFamily="18" charset="0"/>
                          <a:cs typeface="Arial" charset="0"/>
                        </a:rPr>
                        <a:t>epätavanomaisiin</a:t>
                      </a: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mikrobilähteisiin</a:t>
                      </a:r>
                    </a:p>
                  </a:txBody>
                  <a:tcPr marL="80473" marR="804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9200">
                <a:tc>
                  <a:txBody>
                    <a:bodyPr/>
                    <a:lstStyle/>
                    <a:p>
                      <a:pPr>
                        <a:lnSpc>
                          <a:spcPct val="107000"/>
                        </a:lnSpc>
                        <a:spcAft>
                          <a:spcPts val="800"/>
                        </a:spcAft>
                      </a:pPr>
                      <a:r>
                        <a:rPr lang="fi-FI" sz="1200" b="1" dirty="0" smtClean="0">
                          <a:effectLst/>
                          <a:latin typeface="Calibri" panose="020F0502020204030204" pitchFamily="34" charset="0"/>
                          <a:ea typeface="Calibri" panose="020F0502020204030204" pitchFamily="34" charset="0"/>
                          <a:cs typeface="Times New Roman" panose="02020603050405020304" pitchFamily="18" charset="0"/>
                        </a:rPr>
                        <a:t>Haitallinen altistuminen </a:t>
                      </a:r>
                      <a:r>
                        <a:rPr lang="fi-FI" sz="1200" b="1" u="sng" dirty="0" smtClean="0">
                          <a:effectLst/>
                          <a:latin typeface="Calibri" panose="020F0502020204030204" pitchFamily="34" charset="0"/>
                          <a:ea typeface="Calibri" panose="020F0502020204030204" pitchFamily="34" charset="0"/>
                          <a:cs typeface="Times New Roman" panose="02020603050405020304" pitchFamily="18" charset="0"/>
                        </a:rPr>
                        <a:t>todennäköistä</a:t>
                      </a:r>
                      <a:endParaRPr lang="fi-FI"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pPr>
                      <a:endParaRPr kumimoji="0" lang="fi-FI" sz="1200" b="1" i="0" u="sng" strike="noStrike" cap="none" normalizeH="0" baseline="0" dirty="0" smtClean="0">
                        <a:ln>
                          <a:noFill/>
                        </a:ln>
                        <a:solidFill>
                          <a:srgbClr val="404040"/>
                        </a:solidFill>
                        <a:effectLst/>
                        <a:latin typeface="+mn-lt"/>
                        <a:ea typeface="Times New Roman" pitchFamily="18" charset="0"/>
                        <a:cs typeface="Arial" charset="0"/>
                      </a:endParaRPr>
                    </a:p>
                  </a:txBody>
                  <a:tcPr marL="80473" marR="804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rgbClr val="404040"/>
                          </a:solidFill>
                          <a:effectLst/>
                          <a:latin typeface="+mn-lt"/>
                          <a:ea typeface="Times New Roman" pitchFamily="18" charset="0"/>
                          <a:cs typeface="Arial" charset="0"/>
                        </a:rPr>
                        <a:t> </a:t>
                      </a: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Näkyvät vauriot sisäpinnalla</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Mikrobikasvua materiaaleissa tai ympäröivissä rakenteissa</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Poikkeavaa </a:t>
                      </a:r>
                      <a:r>
                        <a:rPr kumimoji="0" lang="fi-FI" sz="1200" b="0" i="0" u="none" strike="noStrike" cap="none" normalizeH="0" baseline="0" dirty="0" err="1" smtClean="0">
                          <a:ln>
                            <a:noFill/>
                          </a:ln>
                          <a:solidFill>
                            <a:schemeClr val="tx1"/>
                          </a:solidFill>
                          <a:effectLst/>
                          <a:latin typeface="+mn-lt"/>
                          <a:ea typeface="Times New Roman" pitchFamily="18" charset="0"/>
                          <a:cs typeface="Arial" charset="0"/>
                        </a:rPr>
                        <a:t>mikrobialtistetta</a:t>
                      </a: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todettu (ilma- tai pölynäyte)</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Tilat voimakkaasti alipaineisia</a:t>
                      </a:r>
                    </a:p>
                    <a:p>
                      <a:pPr marL="0" marR="0" lvl="0" indent="0" algn="l" defTabSz="914400" rtl="0" eaLnBrk="0" fontAlgn="base" latinLnBrk="0" hangingPunct="0">
                        <a:lnSpc>
                          <a:spcPct val="100000"/>
                        </a:lnSpc>
                        <a:spcBef>
                          <a:spcPct val="20000"/>
                        </a:spcBef>
                        <a:spcAft>
                          <a:spcPct val="0"/>
                        </a:spcAft>
                        <a:buClrTx/>
                        <a:buSzTx/>
                        <a:buFont typeface="Symbol" pitchFamily="18" charset="2"/>
                        <a:buChar char=""/>
                        <a:tabLst>
                          <a:tab pos="457200" algn="l"/>
                        </a:tabLst>
                      </a:pPr>
                      <a:r>
                        <a:rPr kumimoji="0" lang="fi-FI" sz="1200" b="0" i="0" u="none" strike="noStrike" cap="none" normalizeH="0" baseline="0" dirty="0" smtClean="0">
                          <a:ln>
                            <a:noFill/>
                          </a:ln>
                          <a:solidFill>
                            <a:schemeClr val="tx1"/>
                          </a:solidFill>
                          <a:effectLst/>
                          <a:latin typeface="+mn-lt"/>
                          <a:ea typeface="Times New Roman" pitchFamily="18" charset="0"/>
                          <a:cs typeface="Arial" charset="0"/>
                        </a:rPr>
                        <a:t> Ilmayhteys vaurioituneesta tilasta tai rakenteesta työskentelytilaan</a:t>
                      </a:r>
                    </a:p>
                  </a:txBody>
                  <a:tcPr marL="80473" marR="804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70" name="Rectangle 3"/>
          <p:cNvSpPr>
            <a:spLocks noGrp="1"/>
          </p:cNvSpPr>
          <p:nvPr>
            <p:ph type="body" sz="half" idx="4294967295"/>
          </p:nvPr>
        </p:nvSpPr>
        <p:spPr>
          <a:xfrm>
            <a:off x="251520" y="1377082"/>
            <a:ext cx="7643193" cy="539750"/>
          </a:xfrm>
        </p:spPr>
        <p:txBody>
          <a:bodyPr/>
          <a:lstStyle/>
          <a:p>
            <a:pPr>
              <a:lnSpc>
                <a:spcPct val="90000"/>
              </a:lnSpc>
              <a:buFont typeface="Arial" charset="0"/>
              <a:buNone/>
            </a:pPr>
            <a:r>
              <a:rPr lang="fi-FI" altLang="en-US" sz="1600" dirty="0" smtClean="0">
                <a:ea typeface="ＭＳ Ｐゴシック" pitchFamily="34" charset="-128"/>
                <a:cs typeface="ＭＳ Ｐゴシック" pitchFamily="34" charset="-128"/>
              </a:rPr>
              <a:t>	</a:t>
            </a:r>
            <a:r>
              <a:rPr lang="fi-FI" altLang="en-US" sz="1400" dirty="0" smtClean="0">
                <a:ea typeface="ＭＳ Ｐゴシック" pitchFamily="34" charset="-128"/>
                <a:cs typeface="ＭＳ Ｐゴシック" pitchFamily="34" charset="-128"/>
              </a:rPr>
              <a:t>Taulukko 1. Mikrobiepäpuhtauksille altistumisen </a:t>
            </a:r>
            <a:r>
              <a:rPr lang="fi-FI" altLang="en-US" sz="1400" dirty="0" smtClean="0">
                <a:solidFill>
                  <a:srgbClr val="333333"/>
                </a:solidFill>
                <a:ea typeface="ＭＳ Ｐゴシック" pitchFamily="34" charset="-128"/>
                <a:cs typeface="ＭＳ Ｐゴシック" pitchFamily="34" charset="-128"/>
              </a:rPr>
              <a:t>todennäköisyys kosteus- ja homevaurioituneiden rakennusten sisäympäristössä</a:t>
            </a:r>
          </a:p>
          <a:p>
            <a:pPr>
              <a:lnSpc>
                <a:spcPct val="90000"/>
              </a:lnSpc>
            </a:pPr>
            <a:endParaRPr lang="fi-FI" altLang="en-US" sz="1600" dirty="0" smtClean="0">
              <a:solidFill>
                <a:srgbClr val="333333"/>
              </a:solidFill>
              <a:ea typeface="ＭＳ Ｐゴシック" pitchFamily="34" charset="-128"/>
              <a:cs typeface="ＭＳ Ｐゴシック" pitchFamily="34" charset="-128"/>
            </a:endParaRPr>
          </a:p>
        </p:txBody>
      </p:sp>
      <p:sp>
        <p:nvSpPr>
          <p:cNvPr id="9" name="Footer Placeholder 3"/>
          <p:cNvSpPr txBox="1">
            <a:spLocks/>
          </p:cNvSpPr>
          <p:nvPr/>
        </p:nvSpPr>
        <p:spPr>
          <a:xfrm>
            <a:off x="3563566" y="5910733"/>
            <a:ext cx="5256584"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fi-FI" sz="1000" dirty="0" smtClean="0"/>
              <a:t>Kosteusvauriotyöryhmän muistio, Kosteusvauriot työpaikoilla,</a:t>
            </a:r>
          </a:p>
          <a:p>
            <a:pPr algn="r">
              <a:defRPr/>
            </a:pPr>
            <a:r>
              <a:rPr lang="fi-FI" sz="1000" dirty="0" smtClean="0"/>
              <a:t> </a:t>
            </a:r>
            <a:r>
              <a:rPr lang="fi-FI" sz="1000" dirty="0" err="1" smtClean="0"/>
              <a:t>Sosiaali</a:t>
            </a:r>
            <a:r>
              <a:rPr lang="fi-FI" sz="1000" dirty="0" smtClean="0"/>
              <a:t>- ja terveysministeriön selvityksiä 2009:18</a:t>
            </a:r>
            <a:endParaRPr lang="fi-FI" sz="1000" dirty="0"/>
          </a:p>
        </p:txBody>
      </p:sp>
      <p:pic>
        <p:nvPicPr>
          <p:cNvPr id="10"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28</a:t>
            </a:fld>
            <a:endParaRPr lang="fi-FI"/>
          </a:p>
        </p:txBody>
      </p:sp>
    </p:spTree>
    <p:extLst>
      <p:ext uri="{BB962C8B-B14F-4D97-AF65-F5344CB8AC3E}">
        <p14:creationId xmlns:p14="http://schemas.microsoft.com/office/powerpoint/2010/main" val="242959835"/>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100" dirty="0" err="1"/>
              <a:t>STM:n</a:t>
            </a:r>
            <a:r>
              <a:rPr lang="fi-FI" sz="2100" dirty="0"/>
              <a:t> ohjeen epäkohdat altistumisen ja terveysvaikutusten arvioinnissa</a:t>
            </a:r>
          </a:p>
        </p:txBody>
      </p:sp>
      <p:sp>
        <p:nvSpPr>
          <p:cNvPr id="3" name="Content Placeholder 2"/>
          <p:cNvSpPr>
            <a:spLocks noGrp="1"/>
          </p:cNvSpPr>
          <p:nvPr>
            <p:ph idx="1"/>
          </p:nvPr>
        </p:nvSpPr>
        <p:spPr>
          <a:xfrm>
            <a:off x="386953" y="2031400"/>
            <a:ext cx="8507633" cy="3357563"/>
          </a:xfrm>
        </p:spPr>
        <p:txBody>
          <a:bodyPr/>
          <a:lstStyle/>
          <a:p>
            <a:pPr marL="342900" indent="-342900">
              <a:buFont typeface="+mj-lt"/>
              <a:buAutoNum type="arabicPeriod"/>
            </a:pPr>
            <a:r>
              <a:rPr lang="fi-FI" sz="1800" dirty="0" smtClean="0"/>
              <a:t>*Rakennuksessa </a:t>
            </a:r>
            <a:r>
              <a:rPr lang="fi-FI" sz="1800" dirty="0"/>
              <a:t>esiintyvä riskirakenne ei lisää altistumisen todennäköisyyttä</a:t>
            </a:r>
          </a:p>
          <a:p>
            <a:pPr lvl="1"/>
            <a:r>
              <a:rPr lang="fi-FI" sz="1500" dirty="0"/>
              <a:t>Tutkittava onko rakenne vaurioitunut ja vaikuttaako se sisäilman </a:t>
            </a:r>
            <a:r>
              <a:rPr lang="fi-FI" sz="1500" dirty="0" smtClean="0"/>
              <a:t>laatuun</a:t>
            </a:r>
          </a:p>
          <a:p>
            <a:pPr marL="266700" lvl="1" indent="0">
              <a:buNone/>
            </a:pPr>
            <a:endParaRPr lang="fi-FI" sz="1500" dirty="0"/>
          </a:p>
          <a:p>
            <a:pPr marL="342900" indent="-342900">
              <a:buFont typeface="+mj-lt"/>
              <a:buAutoNum type="arabicPeriod"/>
            </a:pPr>
            <a:r>
              <a:rPr lang="fi-FI" sz="1800" dirty="0" smtClean="0"/>
              <a:t>**Oikein </a:t>
            </a:r>
            <a:r>
              <a:rPr lang="fi-FI" sz="1800" dirty="0"/>
              <a:t>korjattu kosteusvaurio ei lisää altistumisen todennäköisyyttä</a:t>
            </a:r>
          </a:p>
          <a:p>
            <a:pPr marL="615950" lvl="1" indent="-342900"/>
            <a:r>
              <a:rPr lang="fi-FI" sz="1600" dirty="0"/>
              <a:t>Oikeat korjausratkaisut</a:t>
            </a:r>
          </a:p>
          <a:p>
            <a:pPr marL="615950" lvl="1" indent="-342900"/>
            <a:r>
              <a:rPr lang="fi-FI" sz="1600" dirty="0"/>
              <a:t>Riittävä korjauslaajuus</a:t>
            </a:r>
          </a:p>
          <a:p>
            <a:endParaRPr lang="fi-FI" dirty="0" smtClean="0"/>
          </a:p>
        </p:txBody>
      </p:sp>
      <p:pic>
        <p:nvPicPr>
          <p:cNvPr id="4"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Footer Placeholder 3"/>
          <p:cNvSpPr txBox="1">
            <a:spLocks/>
          </p:cNvSpPr>
          <p:nvPr/>
        </p:nvSpPr>
        <p:spPr>
          <a:xfrm>
            <a:off x="5075734" y="5833709"/>
            <a:ext cx="3744416"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fi-FI" sz="1000" dirty="0" smtClean="0"/>
              <a:t>Kosteusvauriotyöryhmän muistio, Kosteusvauriot työpaikoilla, </a:t>
            </a:r>
            <a:r>
              <a:rPr lang="fi-FI" sz="1000" dirty="0" err="1" smtClean="0"/>
              <a:t>Sosiaali</a:t>
            </a:r>
            <a:r>
              <a:rPr lang="fi-FI" sz="1000" dirty="0" smtClean="0"/>
              <a:t>- ja terveysministeriön selvityksiä 2009:18</a:t>
            </a:r>
            <a:endParaRPr lang="fi-FI" sz="1000" dirty="0"/>
          </a:p>
        </p:txBody>
      </p:sp>
    </p:spTree>
    <p:extLst>
      <p:ext uri="{BB962C8B-B14F-4D97-AF65-F5344CB8AC3E}">
        <p14:creationId xmlns:p14="http://schemas.microsoft.com/office/powerpoint/2010/main" val="1914174054"/>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153294"/>
            <a:ext cx="7489824" cy="1079500"/>
          </a:xfrm>
        </p:spPr>
        <p:txBody>
          <a:bodyPr/>
          <a:lstStyle/>
          <a:p>
            <a:r>
              <a:rPr lang="fi-FI" dirty="0" smtClean="0">
                <a:solidFill>
                  <a:srgbClr val="44697D"/>
                </a:solidFill>
              </a:rPr>
              <a:t>Sisällysluettelo:</a:t>
            </a:r>
            <a:endParaRPr lang="fi-FI" dirty="0">
              <a:solidFill>
                <a:srgbClr val="44697D"/>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pPr/>
              <a:t>3</a:t>
            </a:fld>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Content Placeholder 5"/>
          <p:cNvSpPr>
            <a:spLocks noGrp="1"/>
          </p:cNvSpPr>
          <p:nvPr>
            <p:ph sz="half" idx="1"/>
          </p:nvPr>
        </p:nvSpPr>
        <p:spPr>
          <a:xfrm>
            <a:off x="827088" y="1340768"/>
            <a:ext cx="3668712" cy="4752528"/>
          </a:xfrm>
        </p:spPr>
        <p:txBody>
          <a:bodyPr>
            <a:normAutofit fontScale="92500" lnSpcReduction="20000"/>
          </a:bodyPr>
          <a:lstStyle/>
          <a:p>
            <a:pPr marL="342900" indent="-342900">
              <a:buClr>
                <a:srgbClr val="C00000"/>
              </a:buClr>
              <a:buFont typeface="+mj-lt"/>
              <a:buAutoNum type="arabicPeriod"/>
            </a:pPr>
            <a:r>
              <a:rPr lang="fi-FI" sz="1100" b="1" dirty="0"/>
              <a:t>Sisäilmaston ohje- ja toimenpidearvot</a:t>
            </a:r>
          </a:p>
          <a:p>
            <a:pPr lvl="1">
              <a:buClr>
                <a:srgbClr val="C00000"/>
              </a:buClr>
            </a:pPr>
            <a:r>
              <a:rPr lang="fi-FI" sz="1100" dirty="0"/>
              <a:t>Eduskunnan tarkastusvaliokunnan raportti </a:t>
            </a:r>
            <a:endParaRPr lang="fi-FI" sz="1100" dirty="0" smtClean="0"/>
          </a:p>
          <a:p>
            <a:pPr lvl="1">
              <a:buClr>
                <a:srgbClr val="C00000"/>
              </a:buClr>
            </a:pPr>
            <a:r>
              <a:rPr lang="fi-FI" sz="1100" dirty="0" smtClean="0"/>
              <a:t>Yleistä lainsäädännöstä</a:t>
            </a:r>
            <a:endParaRPr lang="fi-FI" sz="1100" dirty="0"/>
          </a:p>
          <a:p>
            <a:pPr lvl="1">
              <a:buClr>
                <a:srgbClr val="C00000"/>
              </a:buClr>
            </a:pPr>
            <a:r>
              <a:rPr lang="fi-FI" sz="1100" dirty="0" smtClean="0"/>
              <a:t>Rakentamismääräyskokoelma </a:t>
            </a:r>
            <a:r>
              <a:rPr lang="fi-FI" sz="1100" dirty="0"/>
              <a:t>D2</a:t>
            </a:r>
          </a:p>
          <a:p>
            <a:pPr lvl="1">
              <a:buClr>
                <a:srgbClr val="C00000"/>
              </a:buClr>
            </a:pPr>
            <a:r>
              <a:rPr lang="fi-FI" sz="1100" dirty="0" smtClean="0"/>
              <a:t>Asumisterveysasetus</a:t>
            </a:r>
          </a:p>
          <a:p>
            <a:pPr lvl="1">
              <a:buClr>
                <a:srgbClr val="C00000"/>
              </a:buClr>
            </a:pPr>
            <a:r>
              <a:rPr lang="fi-FI" sz="1100" dirty="0"/>
              <a:t>A</a:t>
            </a:r>
            <a:r>
              <a:rPr lang="fi-FI" sz="1100" dirty="0" smtClean="0"/>
              <a:t>sumisterveysasetuksen soveltamisohjeet, Valvira</a:t>
            </a:r>
            <a:endParaRPr lang="fi-FI" sz="1100" dirty="0"/>
          </a:p>
          <a:p>
            <a:pPr lvl="1">
              <a:buClr>
                <a:srgbClr val="C00000"/>
              </a:buClr>
            </a:pPr>
            <a:r>
              <a:rPr lang="fi-FI" sz="1100" dirty="0"/>
              <a:t>Sisäilmastoluokitus 2008</a:t>
            </a:r>
          </a:p>
          <a:p>
            <a:pPr lvl="1">
              <a:buClr>
                <a:srgbClr val="C00000"/>
              </a:buClr>
            </a:pPr>
            <a:r>
              <a:rPr lang="fi-FI" sz="1100" dirty="0" smtClean="0"/>
              <a:t>Ohje työpaikkojen sisäilmasto-ongelmien selvittämiseen (TTL)</a:t>
            </a:r>
          </a:p>
          <a:p>
            <a:pPr lvl="1">
              <a:buClr>
                <a:srgbClr val="C00000"/>
              </a:buClr>
            </a:pPr>
            <a:r>
              <a:rPr lang="fi-FI" sz="1100" dirty="0" smtClean="0"/>
              <a:t>Kosteus- </a:t>
            </a:r>
            <a:r>
              <a:rPr lang="fi-FI" sz="1100" dirty="0"/>
              <a:t>ja homevauriot - ratkaisuja työpaikoille, (TTL</a:t>
            </a:r>
            <a:r>
              <a:rPr lang="fi-FI" sz="1100" dirty="0" smtClean="0"/>
              <a:t>)</a:t>
            </a:r>
          </a:p>
          <a:p>
            <a:pPr lvl="1">
              <a:buClr>
                <a:srgbClr val="C00000"/>
              </a:buClr>
            </a:pPr>
            <a:r>
              <a:rPr lang="fi-FI" sz="1100" dirty="0" smtClean="0"/>
              <a:t>Toimiston </a:t>
            </a:r>
            <a:r>
              <a:rPr lang="fi-FI" sz="1100" dirty="0"/>
              <a:t>sisäilman tutkiminen (TTL)</a:t>
            </a:r>
          </a:p>
          <a:p>
            <a:pPr lvl="1">
              <a:buClr>
                <a:srgbClr val="C00000"/>
              </a:buClr>
            </a:pPr>
            <a:r>
              <a:rPr lang="fi-FI" sz="1100" dirty="0"/>
              <a:t>Koulurakennusten kosteus- ja homevauriot (KTL)</a:t>
            </a:r>
          </a:p>
          <a:p>
            <a:pPr lvl="1">
              <a:buClr>
                <a:srgbClr val="C00000"/>
              </a:buClr>
            </a:pPr>
            <a:r>
              <a:rPr lang="fi-FI" sz="1100" dirty="0"/>
              <a:t>Haitalliseksi tunnetut pitoisuudet </a:t>
            </a:r>
          </a:p>
          <a:p>
            <a:pPr lvl="1">
              <a:buClr>
                <a:srgbClr val="C00000"/>
              </a:buClr>
            </a:pPr>
            <a:r>
              <a:rPr lang="fi-FI" sz="1100" dirty="0" smtClean="0"/>
              <a:t>Kosteudenhallinta </a:t>
            </a:r>
            <a:r>
              <a:rPr lang="fi-FI" sz="1100" dirty="0"/>
              <a:t>ja homevaurioiden estäminen (RIL)</a:t>
            </a:r>
          </a:p>
          <a:p>
            <a:pPr lvl="1">
              <a:buClr>
                <a:srgbClr val="C00000"/>
              </a:buClr>
            </a:pPr>
            <a:r>
              <a:rPr lang="fi-FI" sz="1100" dirty="0"/>
              <a:t>Kosteus- ja homevaurioituneen rakennuksen kuntotutkimus </a:t>
            </a:r>
            <a:r>
              <a:rPr lang="fi-FI" sz="1100" dirty="0" smtClean="0"/>
              <a:t>-opas</a:t>
            </a:r>
            <a:endParaRPr lang="fi-FI" sz="1100" dirty="0"/>
          </a:p>
          <a:p>
            <a:pPr lvl="1">
              <a:buClr>
                <a:srgbClr val="C00000"/>
              </a:buClr>
            </a:pPr>
            <a:endParaRPr lang="fi-FI" sz="1100" dirty="0"/>
          </a:p>
          <a:p>
            <a:pPr marL="342900" lvl="1" indent="-342900">
              <a:buClr>
                <a:srgbClr val="C00000"/>
              </a:buClr>
              <a:buFont typeface="+mj-lt"/>
              <a:buAutoNum type="arabicPeriod" startAt="2"/>
            </a:pPr>
            <a:r>
              <a:rPr lang="fi-FI" sz="1100" b="1" dirty="0"/>
              <a:t>Fysikaaliset olosuhteet</a:t>
            </a:r>
          </a:p>
          <a:p>
            <a:pPr lvl="1">
              <a:buClr>
                <a:srgbClr val="C00000"/>
              </a:buClr>
            </a:pPr>
            <a:r>
              <a:rPr lang="fi-FI" sz="1100" dirty="0"/>
              <a:t>Lämpöviihtyvyys</a:t>
            </a:r>
          </a:p>
          <a:p>
            <a:pPr lvl="1">
              <a:buClr>
                <a:srgbClr val="C00000"/>
              </a:buClr>
            </a:pPr>
            <a:r>
              <a:rPr lang="fi-FI" sz="1100" dirty="0"/>
              <a:t>Sisäilman lämpötila</a:t>
            </a:r>
          </a:p>
          <a:p>
            <a:pPr lvl="1">
              <a:buClr>
                <a:srgbClr val="C00000"/>
              </a:buClr>
            </a:pPr>
            <a:r>
              <a:rPr lang="fi-FI" sz="1100" dirty="0"/>
              <a:t>Lämpötilaindeksi</a:t>
            </a:r>
          </a:p>
          <a:p>
            <a:pPr lvl="1">
              <a:buClr>
                <a:srgbClr val="C00000"/>
              </a:buClr>
            </a:pPr>
            <a:r>
              <a:rPr lang="fi-FI" sz="1100" dirty="0"/>
              <a:t>Sisäilman kosteus</a:t>
            </a:r>
          </a:p>
          <a:p>
            <a:pPr lvl="1">
              <a:buClr>
                <a:srgbClr val="C00000"/>
              </a:buClr>
            </a:pPr>
            <a:r>
              <a:rPr lang="fi-FI" sz="1100" dirty="0"/>
              <a:t>Rakennekosteus</a:t>
            </a:r>
          </a:p>
          <a:p>
            <a:pPr lvl="1">
              <a:buClr>
                <a:srgbClr val="C00000"/>
              </a:buClr>
            </a:pPr>
            <a:r>
              <a:rPr lang="fi-FI" sz="1100" dirty="0"/>
              <a:t>Rakennuksen ilmatiiveys</a:t>
            </a:r>
          </a:p>
          <a:p>
            <a:pPr lvl="1">
              <a:buClr>
                <a:srgbClr val="C00000"/>
              </a:buClr>
            </a:pPr>
            <a:r>
              <a:rPr lang="fi-FI" sz="1100" dirty="0"/>
              <a:t>Vuotoilmareittien mittausmenetelmät</a:t>
            </a:r>
          </a:p>
          <a:p>
            <a:pPr lvl="1">
              <a:buClr>
                <a:srgbClr val="C00000"/>
              </a:buClr>
            </a:pPr>
            <a:r>
              <a:rPr lang="fi-FI" sz="1100" dirty="0"/>
              <a:t>Radon</a:t>
            </a:r>
          </a:p>
          <a:p>
            <a:pPr lvl="1">
              <a:buClr>
                <a:srgbClr val="C00000"/>
              </a:buClr>
            </a:pPr>
            <a:r>
              <a:rPr lang="fi-FI" sz="1100" dirty="0"/>
              <a:t>Radontorjunta</a:t>
            </a:r>
          </a:p>
          <a:p>
            <a:pPr lvl="1">
              <a:buClr>
                <a:srgbClr val="C00000"/>
              </a:buClr>
            </a:pPr>
            <a:r>
              <a:rPr lang="fi-FI" sz="1100" dirty="0"/>
              <a:t>Melu</a:t>
            </a:r>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a:p>
        </p:txBody>
      </p:sp>
      <p:sp>
        <p:nvSpPr>
          <p:cNvPr id="13" name="Content Placeholder 1"/>
          <p:cNvSpPr>
            <a:spLocks noGrp="1"/>
          </p:cNvSpPr>
          <p:nvPr>
            <p:ph sz="half" idx="2"/>
          </p:nvPr>
        </p:nvSpPr>
        <p:spPr>
          <a:xfrm>
            <a:off x="4572000" y="1232794"/>
            <a:ext cx="3884239" cy="5184576"/>
          </a:xfrm>
        </p:spPr>
        <p:txBody>
          <a:bodyPr>
            <a:noAutofit/>
          </a:bodyPr>
          <a:lstStyle/>
          <a:p>
            <a:pPr marL="342900" lvl="1" indent="-342900">
              <a:lnSpc>
                <a:spcPct val="80000"/>
              </a:lnSpc>
              <a:buClr>
                <a:srgbClr val="C00000"/>
              </a:buClr>
              <a:buFont typeface="+mj-lt"/>
              <a:buAutoNum type="arabicPeriod" startAt="3"/>
            </a:pPr>
            <a:r>
              <a:rPr lang="fi-FI" sz="1000" b="1" dirty="0"/>
              <a:t>Mikrobit</a:t>
            </a:r>
          </a:p>
          <a:p>
            <a:pPr lvl="1">
              <a:lnSpc>
                <a:spcPct val="80000"/>
              </a:lnSpc>
              <a:buClr>
                <a:srgbClr val="C00000"/>
              </a:buClr>
            </a:pPr>
            <a:r>
              <a:rPr lang="fi-FI" sz="1000" dirty="0"/>
              <a:t>Käsitteitä</a:t>
            </a:r>
          </a:p>
          <a:p>
            <a:pPr lvl="1">
              <a:lnSpc>
                <a:spcPct val="80000"/>
              </a:lnSpc>
              <a:buClr>
                <a:srgbClr val="C00000"/>
              </a:buClr>
            </a:pPr>
            <a:r>
              <a:rPr lang="fi-FI" sz="1000" dirty="0"/>
              <a:t>Rakennuksen kosteuslähteet ja kosteuden siirtyminen rakenteissa</a:t>
            </a:r>
          </a:p>
          <a:p>
            <a:pPr lvl="1">
              <a:lnSpc>
                <a:spcPct val="80000"/>
              </a:lnSpc>
              <a:buClr>
                <a:srgbClr val="C00000"/>
              </a:buClr>
            </a:pPr>
            <a:r>
              <a:rPr lang="fi-FI" sz="1000" dirty="0"/>
              <a:t>Rakenteiden mikrobivaurioriskin arviointi</a:t>
            </a:r>
          </a:p>
          <a:p>
            <a:pPr lvl="1">
              <a:lnSpc>
                <a:spcPct val="80000"/>
              </a:lnSpc>
              <a:buClr>
                <a:srgbClr val="C00000"/>
              </a:buClr>
            </a:pPr>
            <a:r>
              <a:rPr lang="fi-FI" sz="1000" dirty="0"/>
              <a:t>Ilmayhteys rakenteen mikrobivauriosta sisäilmaan</a:t>
            </a:r>
          </a:p>
          <a:p>
            <a:pPr lvl="1">
              <a:lnSpc>
                <a:spcPct val="80000"/>
              </a:lnSpc>
              <a:buClr>
                <a:srgbClr val="C00000"/>
              </a:buClr>
            </a:pPr>
            <a:r>
              <a:rPr lang="fi-FI" sz="1000" dirty="0"/>
              <a:t>Yleistä mikrobeista</a:t>
            </a:r>
          </a:p>
          <a:p>
            <a:pPr lvl="1">
              <a:lnSpc>
                <a:spcPct val="80000"/>
              </a:lnSpc>
              <a:buClr>
                <a:srgbClr val="C00000"/>
              </a:buClr>
            </a:pPr>
            <a:r>
              <a:rPr lang="fi-FI" sz="1000" dirty="0"/>
              <a:t>Mikrobien kasvuolosuhteet</a:t>
            </a:r>
          </a:p>
          <a:p>
            <a:pPr lvl="1">
              <a:lnSpc>
                <a:spcPct val="80000"/>
              </a:lnSpc>
              <a:buClr>
                <a:srgbClr val="C00000"/>
              </a:buClr>
            </a:pPr>
            <a:r>
              <a:rPr lang="fi-FI" sz="1000" dirty="0"/>
              <a:t>Mikrobilajit</a:t>
            </a:r>
          </a:p>
          <a:p>
            <a:pPr lvl="1">
              <a:lnSpc>
                <a:spcPct val="80000"/>
              </a:lnSpc>
              <a:buClr>
                <a:srgbClr val="C00000"/>
              </a:buClr>
            </a:pPr>
            <a:r>
              <a:rPr lang="fi-FI" sz="1000" dirty="0"/>
              <a:t>Mikrobien kasvu eri rakennusmateriaaleissa</a:t>
            </a:r>
          </a:p>
          <a:p>
            <a:pPr lvl="1">
              <a:lnSpc>
                <a:spcPct val="80000"/>
              </a:lnSpc>
              <a:buClr>
                <a:srgbClr val="C00000"/>
              </a:buClr>
            </a:pPr>
            <a:r>
              <a:rPr lang="fi-FI" sz="1000" dirty="0"/>
              <a:t>Mikrobien tuottamat toksiinit</a:t>
            </a:r>
          </a:p>
          <a:p>
            <a:pPr lvl="1">
              <a:lnSpc>
                <a:spcPct val="80000"/>
              </a:lnSpc>
              <a:buClr>
                <a:srgbClr val="C00000"/>
              </a:buClr>
            </a:pPr>
            <a:r>
              <a:rPr lang="fi-FI" sz="1000" dirty="0"/>
              <a:t>Mikrobinäytteiden ottaminen ja tulosten tulkinta </a:t>
            </a:r>
          </a:p>
          <a:p>
            <a:pPr lvl="1">
              <a:lnSpc>
                <a:spcPct val="80000"/>
              </a:lnSpc>
              <a:buClr>
                <a:srgbClr val="C00000"/>
              </a:buClr>
            </a:pPr>
            <a:r>
              <a:rPr lang="fi-FI" sz="1000" dirty="0"/>
              <a:t>Mikrobien analyysimenetelmät</a:t>
            </a:r>
          </a:p>
          <a:p>
            <a:pPr lvl="1">
              <a:lnSpc>
                <a:spcPct val="80000"/>
              </a:lnSpc>
              <a:buClr>
                <a:srgbClr val="C00000"/>
              </a:buClr>
            </a:pPr>
            <a:r>
              <a:rPr lang="fi-FI" sz="1000" dirty="0"/>
              <a:t>Altistumisen arviointi mikrobiepäpuhtauksille</a:t>
            </a:r>
          </a:p>
          <a:p>
            <a:endParaRPr lang="fi-FI" sz="1050" dirty="0"/>
          </a:p>
          <a:p>
            <a:pPr marL="342900" lvl="1" indent="-342900">
              <a:lnSpc>
                <a:spcPct val="80000"/>
              </a:lnSpc>
              <a:buClr>
                <a:srgbClr val="C00000"/>
              </a:buClr>
              <a:buFont typeface="+mj-lt"/>
              <a:buAutoNum type="arabicPeriod" startAt="4"/>
            </a:pPr>
            <a:r>
              <a:rPr lang="fi-FI" sz="1000" b="1" dirty="0"/>
              <a:t>Kemialliset epäpuhtaudet</a:t>
            </a:r>
          </a:p>
          <a:p>
            <a:pPr lvl="1">
              <a:lnSpc>
                <a:spcPct val="80000"/>
              </a:lnSpc>
              <a:buClr>
                <a:srgbClr val="C00000"/>
              </a:buClr>
            </a:pPr>
            <a:r>
              <a:rPr lang="fi-FI" sz="1000" dirty="0"/>
              <a:t>Kemialliset epäpuhtaudet, yleistä</a:t>
            </a:r>
          </a:p>
          <a:p>
            <a:pPr lvl="1">
              <a:lnSpc>
                <a:spcPct val="80000"/>
              </a:lnSpc>
              <a:buClr>
                <a:srgbClr val="C00000"/>
              </a:buClr>
            </a:pPr>
            <a:r>
              <a:rPr lang="fi-FI" sz="1000" dirty="0"/>
              <a:t>Haihtuvat orgaaniset yhdisteet</a:t>
            </a:r>
          </a:p>
          <a:p>
            <a:pPr lvl="1">
              <a:lnSpc>
                <a:spcPct val="80000"/>
              </a:lnSpc>
              <a:buClr>
                <a:srgbClr val="C00000"/>
              </a:buClr>
            </a:pPr>
            <a:r>
              <a:rPr lang="fi-FI" sz="1000" dirty="0"/>
              <a:t>FLEC-mittaus</a:t>
            </a:r>
          </a:p>
          <a:p>
            <a:pPr lvl="1">
              <a:lnSpc>
                <a:spcPct val="80000"/>
              </a:lnSpc>
              <a:buClr>
                <a:srgbClr val="C00000"/>
              </a:buClr>
            </a:pPr>
            <a:r>
              <a:rPr lang="fi-FI" sz="1000" dirty="0"/>
              <a:t>BULK-näyte</a:t>
            </a:r>
          </a:p>
          <a:p>
            <a:pPr lvl="1">
              <a:lnSpc>
                <a:spcPct val="80000"/>
              </a:lnSpc>
              <a:buClr>
                <a:srgbClr val="C00000"/>
              </a:buClr>
            </a:pPr>
            <a:r>
              <a:rPr lang="fi-FI" sz="1000" dirty="0"/>
              <a:t>Betonirakenteisten lattioiden muovipäällysteiden korjaustarpeen arviointi</a:t>
            </a:r>
          </a:p>
          <a:p>
            <a:pPr lvl="1">
              <a:lnSpc>
                <a:spcPct val="80000"/>
              </a:lnSpc>
              <a:buClr>
                <a:srgbClr val="C00000"/>
              </a:buClr>
            </a:pPr>
            <a:r>
              <a:rPr lang="fi-FI" sz="1000" dirty="0"/>
              <a:t>Hiilidioksidi ja hiilimonoksidi</a:t>
            </a:r>
          </a:p>
          <a:p>
            <a:pPr lvl="1">
              <a:lnSpc>
                <a:spcPct val="80000"/>
              </a:lnSpc>
              <a:buClr>
                <a:srgbClr val="C00000"/>
              </a:buClr>
            </a:pPr>
            <a:r>
              <a:rPr lang="fi-FI" sz="1000" dirty="0"/>
              <a:t>Ammoniakki</a:t>
            </a:r>
          </a:p>
          <a:p>
            <a:pPr lvl="1">
              <a:lnSpc>
                <a:spcPct val="80000"/>
              </a:lnSpc>
              <a:buClr>
                <a:srgbClr val="C00000"/>
              </a:buClr>
            </a:pPr>
            <a:r>
              <a:rPr lang="fi-FI" sz="1000" dirty="0"/>
              <a:t>Formaldehydi</a:t>
            </a:r>
          </a:p>
          <a:p>
            <a:pPr lvl="1">
              <a:lnSpc>
                <a:spcPct val="80000"/>
              </a:lnSpc>
              <a:buClr>
                <a:srgbClr val="C00000"/>
              </a:buClr>
            </a:pPr>
            <a:r>
              <a:rPr lang="fi-FI" sz="1000" dirty="0"/>
              <a:t>Polysykliset aromaattiset hiilivedyt</a:t>
            </a:r>
          </a:p>
          <a:p>
            <a:pPr lvl="1">
              <a:lnSpc>
                <a:spcPct val="80000"/>
              </a:lnSpc>
              <a:buClr>
                <a:srgbClr val="C00000"/>
              </a:buClr>
            </a:pPr>
            <a:r>
              <a:rPr lang="fi-FI" sz="1000" dirty="0"/>
              <a:t>Nikotiini</a:t>
            </a:r>
          </a:p>
          <a:p>
            <a:pPr lvl="1"/>
            <a:endParaRPr lang="fi-FI" sz="1600" dirty="0"/>
          </a:p>
        </p:txBody>
      </p:sp>
    </p:spTree>
    <p:extLst>
      <p:ext uri="{BB962C8B-B14F-4D97-AF65-F5344CB8AC3E}">
        <p14:creationId xmlns:p14="http://schemas.microsoft.com/office/powerpoint/2010/main" val="3515403291"/>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fi-FI" dirty="0" smtClean="0">
                <a:solidFill>
                  <a:srgbClr val="44697D"/>
                </a:solidFill>
              </a:rPr>
              <a:t>Kosteusvauriotyöryhmän muistio</a:t>
            </a:r>
            <a:br>
              <a:rPr lang="fi-FI" dirty="0" smtClean="0">
                <a:solidFill>
                  <a:srgbClr val="44697D"/>
                </a:solidFill>
              </a:rPr>
            </a:br>
            <a:r>
              <a:rPr lang="fi-FI" sz="2400" dirty="0">
                <a:solidFill>
                  <a:srgbClr val="44697D"/>
                </a:solidFill>
              </a:rPr>
              <a:t>(STM 2009:18)</a:t>
            </a:r>
            <a:endParaRPr lang="en-US" sz="2400" dirty="0">
              <a:solidFill>
                <a:srgbClr val="44697D"/>
              </a:solidFill>
            </a:endParaRPr>
          </a:p>
        </p:txBody>
      </p:sp>
      <p:sp>
        <p:nvSpPr>
          <p:cNvPr id="7" name="Footer Placeholder 3"/>
          <p:cNvSpPr txBox="1">
            <a:spLocks/>
          </p:cNvSpPr>
          <p:nvPr/>
        </p:nvSpPr>
        <p:spPr>
          <a:xfrm>
            <a:off x="5075734" y="5833709"/>
            <a:ext cx="3744416"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fi-FI" sz="1000" dirty="0" smtClean="0"/>
              <a:t>Kosteusvauriotyöryhmän muistio, Kosteusvauriot työpaikoilla, </a:t>
            </a:r>
            <a:r>
              <a:rPr lang="fi-FI" sz="1000" dirty="0" err="1" smtClean="0"/>
              <a:t>Sosiaali</a:t>
            </a:r>
            <a:r>
              <a:rPr lang="fi-FI" sz="1000" dirty="0" smtClean="0"/>
              <a:t>- ja terveysministeriön selvityksiä 2009:18</a:t>
            </a:r>
            <a:endParaRPr lang="fi-FI" sz="1000" dirty="0"/>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isällön paikkamerkki 3"/>
          <p:cNvSpPr>
            <a:spLocks noGrp="1"/>
          </p:cNvSpPr>
          <p:nvPr>
            <p:ph idx="1"/>
          </p:nvPr>
        </p:nvSpPr>
        <p:spPr>
          <a:xfrm>
            <a:off x="827088" y="1628775"/>
            <a:ext cx="7489825" cy="4032473"/>
          </a:xfrm>
        </p:spPr>
        <p:txBody>
          <a:bodyPr>
            <a:normAutofit/>
          </a:bodyPr>
          <a:lstStyle/>
          <a:p>
            <a:pPr marL="285750" lvl="0" indent="-285750">
              <a:spcBef>
                <a:spcPts val="0"/>
              </a:spcBef>
              <a:buClrTx/>
            </a:pPr>
            <a:r>
              <a:rPr lang="fi-FI" sz="1800" dirty="0">
                <a:solidFill>
                  <a:prstClr val="black"/>
                </a:solidFill>
              </a:rPr>
              <a:t>Riskiä kuvataan altistumistason ja todennäköisyyden sekä terveyshaittojen vakavuuden perusteella.</a:t>
            </a:r>
          </a:p>
          <a:p>
            <a:pPr marL="285750" lvl="0" indent="-285750">
              <a:spcBef>
                <a:spcPts val="0"/>
              </a:spcBef>
              <a:buClrTx/>
            </a:pPr>
            <a:endParaRPr lang="fi-FI" sz="1800" dirty="0">
              <a:solidFill>
                <a:prstClr val="black"/>
              </a:solidFill>
            </a:endParaRPr>
          </a:p>
          <a:p>
            <a:pPr marL="285750" lvl="0" indent="-285750">
              <a:spcBef>
                <a:spcPts val="0"/>
              </a:spcBef>
              <a:buClrTx/>
            </a:pPr>
            <a:r>
              <a:rPr lang="fi-FI" sz="1800" dirty="0">
                <a:solidFill>
                  <a:prstClr val="black"/>
                </a:solidFill>
              </a:rPr>
              <a:t>Riskinarviointi tehdään lääketieteellisen asiantuntijan johdolla moniammatillisessa työryhmässä.</a:t>
            </a:r>
          </a:p>
          <a:p>
            <a:pPr marL="285750" lvl="0" indent="-285750">
              <a:spcBef>
                <a:spcPts val="0"/>
              </a:spcBef>
              <a:buClrTx/>
            </a:pPr>
            <a:endParaRPr lang="fi-FI" sz="1800" dirty="0">
              <a:solidFill>
                <a:prstClr val="black"/>
              </a:solidFill>
            </a:endParaRPr>
          </a:p>
          <a:p>
            <a:pPr marL="0" lvl="0" indent="0">
              <a:spcBef>
                <a:spcPts val="0"/>
              </a:spcBef>
              <a:buClrTx/>
              <a:buNone/>
            </a:pPr>
            <a:r>
              <a:rPr lang="fi-FI" sz="1200" dirty="0">
                <a:solidFill>
                  <a:prstClr val="black"/>
                </a:solidFill>
              </a:rPr>
              <a:t>Taulukko 2. Riskiluokittelun mukainen korjaavien toimenpiteiden aikataulutus</a:t>
            </a:r>
            <a:r>
              <a:rPr lang="fi-FI" sz="1200" dirty="0" smtClean="0">
                <a:solidFill>
                  <a:prstClr val="black"/>
                </a:solidFill>
              </a:rPr>
              <a:t>.</a:t>
            </a:r>
          </a:p>
          <a:p>
            <a:pPr marL="0" lvl="0" indent="0">
              <a:spcBef>
                <a:spcPts val="0"/>
              </a:spcBef>
              <a:buClrTx/>
              <a:buNone/>
            </a:pPr>
            <a:endParaRPr lang="fi-FI" sz="1200" dirty="0">
              <a:solidFill>
                <a:prstClr val="black"/>
              </a:solidFill>
            </a:endParaRPr>
          </a:p>
          <a:p>
            <a:pPr marL="0" lvl="0" indent="0">
              <a:spcBef>
                <a:spcPts val="0"/>
              </a:spcBef>
              <a:buClrTx/>
              <a:buNone/>
            </a:pPr>
            <a:endParaRPr lang="fi-FI" sz="1200" dirty="0">
              <a:solidFill>
                <a:prstClr val="black"/>
              </a:solidFill>
            </a:endParaRPr>
          </a:p>
          <a:p>
            <a:endParaRPr lang="fi-FI" dirty="0"/>
          </a:p>
        </p:txBody>
      </p:sp>
      <p:graphicFrame>
        <p:nvGraphicFramePr>
          <p:cNvPr id="5" name="Taulukko 4"/>
          <p:cNvGraphicFramePr>
            <a:graphicFrameLocks noGrp="1"/>
          </p:cNvGraphicFramePr>
          <p:nvPr>
            <p:extLst>
              <p:ext uri="{D42A27DB-BD31-4B8C-83A1-F6EECF244321}">
                <p14:modId xmlns:p14="http://schemas.microsoft.com/office/powerpoint/2010/main" val="2532379023"/>
              </p:ext>
            </p:extLst>
          </p:nvPr>
        </p:nvGraphicFramePr>
        <p:xfrm>
          <a:off x="971600" y="3645024"/>
          <a:ext cx="6096000" cy="1767840"/>
        </p:xfrm>
        <a:graphic>
          <a:graphicData uri="http://schemas.openxmlformats.org/drawingml/2006/table">
            <a:tbl>
              <a:tblPr firstRow="1" bandRow="1">
                <a:tableStyleId>{5C22544A-7EE6-4342-B048-85BDC9FD1C3A}</a:tableStyleId>
              </a:tblPr>
              <a:tblGrid>
                <a:gridCol w="1944216"/>
                <a:gridCol w="4151784"/>
              </a:tblGrid>
              <a:tr h="370840">
                <a:tc>
                  <a:txBody>
                    <a:bodyPr/>
                    <a:lstStyle/>
                    <a:p>
                      <a:r>
                        <a:rPr lang="fi-FI" sz="1400" b="0" dirty="0" smtClean="0">
                          <a:solidFill>
                            <a:schemeClr val="tx1"/>
                          </a:solidFill>
                        </a:rPr>
                        <a:t>Kohtalainen</a:t>
                      </a:r>
                      <a:r>
                        <a:rPr lang="fi-FI" sz="1400" b="0" baseline="0" dirty="0" smtClean="0">
                          <a:solidFill>
                            <a:schemeClr val="tx1"/>
                          </a:solidFill>
                        </a:rPr>
                        <a:t> riski</a:t>
                      </a:r>
                      <a:endParaRPr lang="fi-FI" sz="1400" b="0" dirty="0">
                        <a:solidFill>
                          <a:schemeClr val="tx1"/>
                        </a:solidFill>
                      </a:endParaRPr>
                    </a:p>
                  </a:txBody>
                  <a:tcPr>
                    <a:solidFill>
                      <a:srgbClr val="FFFF00"/>
                    </a:solidFill>
                  </a:tcPr>
                </a:tc>
                <a:tc>
                  <a:txBody>
                    <a:bodyPr/>
                    <a:lstStyle/>
                    <a:p>
                      <a:pPr marL="285750" indent="-285750">
                        <a:buFont typeface="Arial" panose="020B0604020202020204" pitchFamily="34" charset="0"/>
                        <a:buChar char="•"/>
                      </a:pPr>
                      <a:r>
                        <a:rPr lang="fi-FI" sz="1400" b="0" dirty="0" smtClean="0">
                          <a:solidFill>
                            <a:schemeClr val="tx1"/>
                          </a:solidFill>
                        </a:rPr>
                        <a:t>Toimenpiteet altisteiden vähentämiseksi ovat tarpeellisia</a:t>
                      </a:r>
                      <a:r>
                        <a:rPr lang="fi-FI" sz="1400" b="0" baseline="0" dirty="0" smtClean="0">
                          <a:solidFill>
                            <a:schemeClr val="tx1"/>
                          </a:solidFill>
                        </a:rPr>
                        <a:t> kohtuullisessa aikataulussa</a:t>
                      </a:r>
                      <a:endParaRPr lang="fi-FI" sz="1400" b="0" dirty="0">
                        <a:solidFill>
                          <a:schemeClr val="tx1"/>
                        </a:solidFill>
                      </a:endParaRPr>
                    </a:p>
                  </a:txBody>
                  <a:tcPr>
                    <a:solidFill>
                      <a:srgbClr val="FFFF00"/>
                    </a:solidFill>
                  </a:tcPr>
                </a:tc>
              </a:tr>
              <a:tr h="370840">
                <a:tc>
                  <a:txBody>
                    <a:bodyPr/>
                    <a:lstStyle/>
                    <a:p>
                      <a:r>
                        <a:rPr lang="fi-FI" sz="1400" dirty="0" smtClean="0"/>
                        <a:t>Merkittävä riski</a:t>
                      </a:r>
                      <a:endParaRPr lang="fi-FI" sz="1400" dirty="0"/>
                    </a:p>
                  </a:txBody>
                  <a:tcPr>
                    <a:solidFill>
                      <a:srgbClr val="FFC000"/>
                    </a:solidFill>
                  </a:tcPr>
                </a:tc>
                <a:tc>
                  <a:txBody>
                    <a:bodyPr/>
                    <a:lstStyle/>
                    <a:p>
                      <a:pPr marL="285750" indent="-285750">
                        <a:buFont typeface="Arial" panose="020B0604020202020204" pitchFamily="34" charset="0"/>
                        <a:buChar char="•"/>
                      </a:pPr>
                      <a:r>
                        <a:rPr lang="fi-FI" sz="1400" dirty="0" smtClean="0"/>
                        <a:t>Toimenpiteet</a:t>
                      </a:r>
                      <a:r>
                        <a:rPr lang="fi-FI" sz="1400" baseline="0" dirty="0" smtClean="0"/>
                        <a:t> altisteiden pienentämiseksi on käynnistettävä nopeasti</a:t>
                      </a:r>
                      <a:endParaRPr lang="fi-FI" sz="1400" dirty="0"/>
                    </a:p>
                  </a:txBody>
                  <a:tcPr>
                    <a:solidFill>
                      <a:srgbClr val="FFC000"/>
                    </a:solidFill>
                  </a:tcPr>
                </a:tc>
              </a:tr>
              <a:tr h="370840">
                <a:tc>
                  <a:txBody>
                    <a:bodyPr/>
                    <a:lstStyle/>
                    <a:p>
                      <a:r>
                        <a:rPr lang="fi-FI" sz="1400" dirty="0" smtClean="0"/>
                        <a:t>Sietämätön riski</a:t>
                      </a:r>
                      <a:endParaRPr lang="fi-FI" sz="1400" dirty="0"/>
                    </a:p>
                  </a:txBody>
                  <a:tcPr>
                    <a:solidFill>
                      <a:srgbClr val="FF0000"/>
                    </a:solidFill>
                  </a:tcPr>
                </a:tc>
                <a:tc>
                  <a:txBody>
                    <a:bodyPr/>
                    <a:lstStyle/>
                    <a:p>
                      <a:pPr marL="0" indent="-285750" algn="l" defTabSz="914400" rtl="0" eaLnBrk="1" latinLnBrk="0" hangingPunct="1">
                        <a:buFont typeface="Arial" panose="020B0604020202020204" pitchFamily="34" charset="0"/>
                        <a:buChar char="•"/>
                      </a:pPr>
                      <a:r>
                        <a:rPr lang="fi-FI" sz="1400" kern="1200" dirty="0" smtClean="0">
                          <a:solidFill>
                            <a:schemeClr val="dk1"/>
                          </a:solidFill>
                          <a:latin typeface="+mn-lt"/>
                          <a:ea typeface="+mn-ea"/>
                          <a:cs typeface="+mn-cs"/>
                        </a:rPr>
                        <a:t>Välittömät toimenpiteet</a:t>
                      </a:r>
                    </a:p>
                    <a:p>
                      <a:pPr marL="0" indent="-285750" algn="l" defTabSz="914400" rtl="0" eaLnBrk="1" latinLnBrk="0" hangingPunct="1">
                        <a:buFont typeface="Arial" panose="020B0604020202020204" pitchFamily="34" charset="0"/>
                        <a:buChar char="•"/>
                      </a:pPr>
                      <a:r>
                        <a:rPr lang="fi-FI" sz="1400" kern="1200" dirty="0" smtClean="0">
                          <a:solidFill>
                            <a:schemeClr val="dk1"/>
                          </a:solidFill>
                          <a:latin typeface="+mn-lt"/>
                          <a:ea typeface="+mn-ea"/>
                          <a:cs typeface="+mn-cs"/>
                        </a:rPr>
                        <a:t>Työn keskeyttäminen</a:t>
                      </a:r>
                    </a:p>
                    <a:p>
                      <a:pPr marL="0" indent="-285750" algn="l" defTabSz="914400" rtl="0" eaLnBrk="1" latinLnBrk="0" hangingPunct="1">
                        <a:buFont typeface="Arial" panose="020B0604020202020204" pitchFamily="34" charset="0"/>
                        <a:buChar char="•"/>
                      </a:pPr>
                      <a:r>
                        <a:rPr lang="fi-FI" sz="1400" kern="1200" dirty="0" smtClean="0">
                          <a:solidFill>
                            <a:schemeClr val="dk1"/>
                          </a:solidFill>
                          <a:latin typeface="+mn-lt"/>
                          <a:ea typeface="+mn-ea"/>
                          <a:cs typeface="+mn-cs"/>
                        </a:rPr>
                        <a:t>Tilan sulkeminen</a:t>
                      </a:r>
                      <a:endParaRPr lang="fi-FI" sz="1400" kern="1200" dirty="0">
                        <a:solidFill>
                          <a:schemeClr val="dk1"/>
                        </a:solidFill>
                        <a:latin typeface="+mn-lt"/>
                        <a:ea typeface="+mn-ea"/>
                        <a:cs typeface="+mn-cs"/>
                      </a:endParaRPr>
                    </a:p>
                  </a:txBody>
                  <a:tcPr>
                    <a:solidFill>
                      <a:srgbClr val="FF0000"/>
                    </a:solidFill>
                  </a:tcPr>
                </a:tc>
              </a:tr>
            </a:tbl>
          </a:graphicData>
        </a:graphic>
      </p:graphicFrame>
      <p:sp>
        <p:nvSpPr>
          <p:cNvPr id="2" name="Dian numeron paikkamerkki 1"/>
          <p:cNvSpPr>
            <a:spLocks noGrp="1"/>
          </p:cNvSpPr>
          <p:nvPr>
            <p:ph type="sldNum" sz="quarter" idx="12"/>
          </p:nvPr>
        </p:nvSpPr>
        <p:spPr/>
        <p:txBody>
          <a:bodyPr/>
          <a:lstStyle/>
          <a:p>
            <a:fld id="{49246692-9764-4796-AF2E-897E79EBAFA7}" type="slidenum">
              <a:rPr lang="fi-FI" smtClean="0"/>
              <a:pPr/>
              <a:t>30</a:t>
            </a:fld>
            <a:endParaRPr lang="fi-FI"/>
          </a:p>
        </p:txBody>
      </p:sp>
    </p:spTree>
    <p:extLst>
      <p:ext uri="{BB962C8B-B14F-4D97-AF65-F5344CB8AC3E}">
        <p14:creationId xmlns:p14="http://schemas.microsoft.com/office/powerpoint/2010/main" val="3784193047"/>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043355" y="2348880"/>
            <a:ext cx="7489824" cy="180020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sz="3200" dirty="0"/>
              <a:t>Altistumisolosuhteiden arviointi sisäilman </a:t>
            </a:r>
            <a:r>
              <a:rPr lang="fi-FI" sz="3200" dirty="0" smtClean="0"/>
              <a:t>epäpuhtauksille</a:t>
            </a:r>
            <a:br>
              <a:rPr lang="fi-FI" sz="3200" dirty="0" smtClean="0"/>
            </a:br>
            <a:r>
              <a:rPr lang="fi-FI" sz="1400" dirty="0"/>
              <a:t>Ohje työpaikkojen sisäilmasto-ongelmien selvittämiseen, Työterveyslaitos, 2016</a:t>
            </a:r>
            <a:r>
              <a:rPr lang="fi-FI" sz="2400" dirty="0"/>
              <a:t/>
            </a:r>
            <a:br>
              <a:rPr lang="fi-FI" sz="2400" dirty="0"/>
            </a:br>
            <a:endParaRPr lang="fi-FI" sz="2400"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31</a:t>
            </a:fld>
            <a:endParaRPr lang="fi-FI"/>
          </a:p>
        </p:txBody>
      </p:sp>
    </p:spTree>
    <p:extLst>
      <p:ext uri="{BB962C8B-B14F-4D97-AF65-F5344CB8AC3E}">
        <p14:creationId xmlns:p14="http://schemas.microsoft.com/office/powerpoint/2010/main" val="959158641"/>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3528" y="260648"/>
            <a:ext cx="8065392" cy="1079500"/>
          </a:xfrm>
        </p:spPr>
        <p:txBody>
          <a:bodyPr>
            <a:normAutofit/>
          </a:bodyPr>
          <a:lstStyle/>
          <a:p>
            <a:r>
              <a:rPr lang="fi-FI" sz="2800" dirty="0" smtClean="0"/>
              <a:t>Altistumisolosuhteiden arviointi sisäilman epäpuhtauksille (Työterveyslaitoksen ohje)</a:t>
            </a:r>
            <a:endParaRPr lang="fi-FI" sz="2800" dirty="0"/>
          </a:p>
        </p:txBody>
      </p:sp>
      <p:sp>
        <p:nvSpPr>
          <p:cNvPr id="5" name="Sisällön paikkamerkki 4"/>
          <p:cNvSpPr>
            <a:spLocks noGrp="1"/>
          </p:cNvSpPr>
          <p:nvPr>
            <p:ph idx="1"/>
          </p:nvPr>
        </p:nvSpPr>
        <p:spPr>
          <a:xfrm>
            <a:off x="827088" y="1404140"/>
            <a:ext cx="7993384" cy="4536605"/>
          </a:xfrm>
        </p:spPr>
        <p:txBody>
          <a:bodyPr>
            <a:normAutofit fontScale="85000" lnSpcReduction="20000"/>
          </a:bodyPr>
          <a:lstStyle/>
          <a:p>
            <a:r>
              <a:rPr lang="fi-FI" dirty="0"/>
              <a:t>Altistumisolosuhteiden </a:t>
            </a:r>
            <a:r>
              <a:rPr lang="fi-FI" dirty="0" smtClean="0"/>
              <a:t>arvioinnissa huomioitavat asiat:</a:t>
            </a:r>
          </a:p>
          <a:p>
            <a:pPr lvl="1"/>
            <a:r>
              <a:rPr lang="fi-FI" dirty="0" smtClean="0"/>
              <a:t>päästölähteiden laajuus ja voimakkuus</a:t>
            </a:r>
          </a:p>
          <a:p>
            <a:pPr lvl="1"/>
            <a:r>
              <a:rPr lang="fi-FI" dirty="0" smtClean="0"/>
              <a:t>sijainti </a:t>
            </a:r>
            <a:r>
              <a:rPr lang="fi-FI" dirty="0"/>
              <a:t>ja ilmayhteys </a:t>
            </a:r>
            <a:r>
              <a:rPr lang="fi-FI" dirty="0" smtClean="0"/>
              <a:t>sisäilmaan</a:t>
            </a:r>
          </a:p>
          <a:p>
            <a:pPr lvl="1"/>
            <a:r>
              <a:rPr lang="fi-FI" dirty="0" smtClean="0"/>
              <a:t>muut </a:t>
            </a:r>
            <a:r>
              <a:rPr lang="fi-FI" dirty="0"/>
              <a:t>epäpuhtauksien leviämiseen vaikuttavat </a:t>
            </a:r>
            <a:r>
              <a:rPr lang="fi-FI" dirty="0" smtClean="0"/>
              <a:t>tekijät</a:t>
            </a:r>
          </a:p>
          <a:p>
            <a:pPr lvl="2"/>
            <a:r>
              <a:rPr lang="fi-FI" dirty="0" smtClean="0"/>
              <a:t>ilmanvaihto</a:t>
            </a:r>
          </a:p>
          <a:p>
            <a:pPr lvl="2"/>
            <a:r>
              <a:rPr lang="fi-FI" dirty="0" smtClean="0"/>
              <a:t>paine-erot</a:t>
            </a:r>
          </a:p>
          <a:p>
            <a:pPr lvl="2"/>
            <a:r>
              <a:rPr lang="fi-FI" dirty="0" smtClean="0"/>
              <a:t>mahdollisesti </a:t>
            </a:r>
            <a:r>
              <a:rPr lang="fi-FI" dirty="0"/>
              <a:t>toiminta tiloissa ja ulkoilmaolosuhteet (esim. tuuli, hiukkaslähteet</a:t>
            </a:r>
            <a:r>
              <a:rPr lang="fi-FI" dirty="0" smtClean="0"/>
              <a:t>).</a:t>
            </a:r>
          </a:p>
          <a:p>
            <a:endParaRPr lang="fi-FI" dirty="0"/>
          </a:p>
          <a:p>
            <a:r>
              <a:rPr lang="fi-FI" dirty="0"/>
              <a:t>Erilaisissa toimintaympäristöissä on mahdollista saavuttaa myös sisäilmalaadussa erilaisia </a:t>
            </a:r>
            <a:r>
              <a:rPr lang="fi-FI" dirty="0" smtClean="0"/>
              <a:t>tasoja</a:t>
            </a:r>
          </a:p>
          <a:p>
            <a:pPr lvl="1"/>
            <a:r>
              <a:rPr lang="fi-FI" dirty="0" smtClean="0"/>
              <a:t>Tulkinta tilankäyttötarkoituksen mukaisesti</a:t>
            </a:r>
          </a:p>
          <a:p>
            <a:endParaRPr lang="fi-FI" dirty="0"/>
          </a:p>
          <a:p>
            <a:r>
              <a:rPr lang="fi-FI" dirty="0"/>
              <a:t>Altistumisaika on hyvin merkityksellinen useimmissa </a:t>
            </a:r>
            <a:r>
              <a:rPr lang="fi-FI" dirty="0" smtClean="0"/>
              <a:t>sisäilman epäpuhtauksissa </a:t>
            </a:r>
          </a:p>
          <a:p>
            <a:pPr lvl="1"/>
            <a:r>
              <a:rPr lang="fi-FI" dirty="0" smtClean="0"/>
              <a:t>Sisäilmastossa </a:t>
            </a:r>
            <a:r>
              <a:rPr lang="fi-FI" dirty="0"/>
              <a:t>voidaan myös toisinaan havaita hieman poikkeavia epäpuhtauslähteitä tai kohonneita epäpuhtaustasoja, joista ei aiheudu tilojen käyttäjille </a:t>
            </a:r>
            <a:r>
              <a:rPr lang="fi-FI" dirty="0" smtClean="0"/>
              <a:t>terveysvaaraa </a:t>
            </a:r>
          </a:p>
          <a:p>
            <a:pPr lvl="1"/>
            <a:r>
              <a:rPr lang="fi-FI" dirty="0" smtClean="0"/>
              <a:t>Korjaavilla toimenpiteillä </a:t>
            </a:r>
            <a:r>
              <a:rPr lang="fi-FI" dirty="0"/>
              <a:t>voidaan tavoitella ns. tavanomaista puhtaustasoa kyseessä olevassa toimintaympäristössä tai haittaa aiheuttavien tekijöiden </a:t>
            </a:r>
            <a:r>
              <a:rPr lang="fi-FI" dirty="0" smtClean="0"/>
              <a:t>pienentämistä</a:t>
            </a:r>
          </a:p>
          <a:p>
            <a:endParaRPr lang="fi-FI" dirty="0"/>
          </a:p>
          <a:p>
            <a:endParaRPr lang="fi-FI" dirty="0" smtClean="0"/>
          </a:p>
          <a:p>
            <a:endParaRPr lang="fi-FI" dirty="0"/>
          </a:p>
          <a:p>
            <a:endParaRPr lang="fi-FI" dirty="0"/>
          </a:p>
        </p:txBody>
      </p:sp>
      <p:sp>
        <p:nvSpPr>
          <p:cNvPr id="6" name="Suorakulmio 5"/>
          <p:cNvSpPr/>
          <p:nvPr/>
        </p:nvSpPr>
        <p:spPr>
          <a:xfrm>
            <a:off x="683568" y="5831687"/>
            <a:ext cx="8136904" cy="261610"/>
          </a:xfrm>
          <a:prstGeom prst="rect">
            <a:avLst/>
          </a:prstGeom>
        </p:spPr>
        <p:txBody>
          <a:bodyPr wrap="square">
            <a:spAutoFit/>
          </a:bodyPr>
          <a:lstStyle/>
          <a:p>
            <a:pPr>
              <a:defRPr/>
            </a:pPr>
            <a:r>
              <a:rPr lang="fi-FI" sz="1050" dirty="0"/>
              <a:t>Ohje työpaikkojen sisäilmasto-ongelmien selvittämiseen, Työterveyslaitos, 2016</a:t>
            </a:r>
          </a:p>
        </p:txBody>
      </p:sp>
      <p:pic>
        <p:nvPicPr>
          <p:cNvPr id="7"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0036121"/>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67544" y="2206340"/>
            <a:ext cx="7689477" cy="3384376"/>
          </a:xfrm>
        </p:spPr>
        <p:txBody>
          <a:bodyPr/>
          <a:lstStyle/>
          <a:p>
            <a:pPr marL="457200" lvl="0" indent="-457200">
              <a:buFont typeface="+mj-lt"/>
              <a:buAutoNum type="arabicPeriod"/>
            </a:pPr>
            <a:r>
              <a:rPr lang="fi-FI" sz="1800" dirty="0"/>
              <a:t>rakenteiden mikrobivaurioiden laajuuden arviointi</a:t>
            </a:r>
          </a:p>
          <a:p>
            <a:pPr marL="457200" lvl="0" indent="-457200">
              <a:buFont typeface="+mj-lt"/>
              <a:buAutoNum type="arabicPeriod" startAt="2"/>
            </a:pPr>
            <a:endParaRPr lang="fi-FI" sz="1800" dirty="0" smtClean="0"/>
          </a:p>
          <a:p>
            <a:pPr marL="457200" lvl="0" indent="-457200">
              <a:buFont typeface="+mj-lt"/>
              <a:buAutoNum type="arabicPeriod" startAt="2"/>
            </a:pPr>
            <a:r>
              <a:rPr lang="fi-FI" sz="1800" dirty="0" smtClean="0"/>
              <a:t>ilmayhteys </a:t>
            </a:r>
            <a:r>
              <a:rPr lang="fi-FI" sz="1800" dirty="0"/>
              <a:t>ja ilmavuotoreitit epäpuhtauslähteestä sisäilmaan sekä rakennuksen paine-erot</a:t>
            </a:r>
          </a:p>
          <a:p>
            <a:pPr marL="457200" indent="-457200">
              <a:buFont typeface="+mj-lt"/>
              <a:buAutoNum type="arabicPeriod" startAt="2"/>
            </a:pPr>
            <a:endParaRPr lang="en-US" altLang="en-US" sz="1800" dirty="0" smtClean="0">
              <a:ea typeface="ＭＳ Ｐゴシック" pitchFamily="34" charset="-128"/>
              <a:cs typeface="ＭＳ Ｐゴシック" pitchFamily="34" charset="-128"/>
            </a:endParaRPr>
          </a:p>
          <a:p>
            <a:pPr marL="457200" indent="-457200">
              <a:buFont typeface="+mj-lt"/>
              <a:buAutoNum type="arabicPeriod" startAt="2"/>
            </a:pPr>
            <a:r>
              <a:rPr lang="fi-FI" altLang="en-US" sz="1800" dirty="0" smtClean="0">
                <a:ea typeface="ＭＳ Ｐゴシック" pitchFamily="34" charset="-128"/>
                <a:cs typeface="ＭＳ Ｐゴシック" pitchFamily="34" charset="-128"/>
              </a:rPr>
              <a:t>Ilmanvaihtojärjestelmän vaikutus sisäilman laatuun</a:t>
            </a:r>
          </a:p>
          <a:p>
            <a:pPr marL="457200" indent="-457200">
              <a:buFont typeface="+mj-lt"/>
              <a:buAutoNum type="arabicPeriod" startAt="2"/>
            </a:pPr>
            <a:endParaRPr lang="fi-FI" altLang="en-US" sz="1800" dirty="0" smtClean="0">
              <a:ea typeface="ＭＳ Ｐゴシック" pitchFamily="34" charset="-128"/>
              <a:cs typeface="ＭＳ Ｐゴシック" pitchFamily="34" charset="-128"/>
            </a:endParaRPr>
          </a:p>
          <a:p>
            <a:pPr marL="457200" indent="-457200">
              <a:buFont typeface="+mj-lt"/>
              <a:buAutoNum type="arabicPeriod" startAt="2"/>
            </a:pPr>
            <a:r>
              <a:rPr lang="fi-FI" altLang="en-US" sz="1800" dirty="0" smtClean="0">
                <a:ea typeface="ＭＳ Ｐゴシック" pitchFamily="34" charset="-128"/>
                <a:cs typeface="ＭＳ Ｐゴシック" pitchFamily="34" charset="-128"/>
              </a:rPr>
              <a:t>Rakennuksesta </a:t>
            </a:r>
            <a:r>
              <a:rPr lang="fi-FI" altLang="en-US" sz="1800" dirty="0">
                <a:ea typeface="ＭＳ Ｐゴシック" pitchFamily="34" charset="-128"/>
                <a:cs typeface="ＭＳ Ｐゴシック" pitchFamily="34" charset="-128"/>
              </a:rPr>
              <a:t>peräisin olevat muut sisäilman epäpuhtaudet</a:t>
            </a:r>
          </a:p>
          <a:p>
            <a:pPr marL="457200" indent="-457200">
              <a:buFont typeface="+mj-lt"/>
              <a:buAutoNum type="arabicPeriod" startAt="2"/>
            </a:pPr>
            <a:endParaRPr lang="en-US" altLang="en-US" sz="1800" dirty="0" smtClean="0">
              <a:ea typeface="ＭＳ Ｐゴシック" pitchFamily="34" charset="-128"/>
              <a:cs typeface="ＭＳ Ｐゴシック" pitchFamily="34" charset="-128"/>
            </a:endParaRPr>
          </a:p>
          <a:p>
            <a:endParaRPr lang="en-US" altLang="en-US" dirty="0" smtClean="0">
              <a:ea typeface="ＭＳ Ｐゴシック" pitchFamily="34" charset="-128"/>
              <a:cs typeface="ＭＳ Ｐゴシック" pitchFamily="34" charset="-128"/>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pPr/>
              <a:t>33</a:t>
            </a:fld>
            <a:endParaRPr lang="fi-FI"/>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Footer Placeholder 3"/>
          <p:cNvSpPr>
            <a:spLocks noGrp="1"/>
          </p:cNvSpPr>
          <p:nvPr>
            <p:ph type="ftr" sz="quarter" idx="10"/>
          </p:nvPr>
        </p:nvSpPr>
        <p:spPr>
          <a:xfrm>
            <a:off x="432912" y="5220052"/>
            <a:ext cx="6408712" cy="360362"/>
          </a:xfrm>
        </p:spPr>
        <p:txBody>
          <a:bodyPr/>
          <a:lstStyle/>
          <a:p>
            <a:pPr>
              <a:defRPr/>
            </a:pPr>
            <a:r>
              <a:rPr lang="fi-FI" dirty="0"/>
              <a:t>Ohje työpaikkojen sisäilmasto-ongelmien selvittämiseen, Työterveyslaitos, </a:t>
            </a:r>
            <a:r>
              <a:rPr lang="fi-FI" dirty="0" smtClean="0"/>
              <a:t>2016</a:t>
            </a:r>
            <a:endParaRPr lang="fi-FI" dirty="0"/>
          </a:p>
        </p:txBody>
      </p:sp>
      <p:sp>
        <p:nvSpPr>
          <p:cNvPr id="9" name="Otsikko 1"/>
          <p:cNvSpPr txBox="1">
            <a:spLocks/>
          </p:cNvSpPr>
          <p:nvPr/>
        </p:nvSpPr>
        <p:spPr>
          <a:xfrm>
            <a:off x="279586" y="692696"/>
            <a:ext cx="8065392" cy="10795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dirty="0" smtClean="0"/>
              <a:t>Altistumisolosuhteiden arviointi sisäilman epäpuhtauksille (Työterveyslaitoksen ohje)</a:t>
            </a:r>
            <a:endParaRPr lang="fi-FI" dirty="0"/>
          </a:p>
        </p:txBody>
      </p:sp>
    </p:spTree>
    <p:extLst>
      <p:ext uri="{BB962C8B-B14F-4D97-AF65-F5344CB8AC3E}">
        <p14:creationId xmlns:p14="http://schemas.microsoft.com/office/powerpoint/2010/main" val="4254396902"/>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584" y="1556792"/>
            <a:ext cx="8229600" cy="3888408"/>
          </a:xfrm>
        </p:spPr>
        <p:txBody>
          <a:bodyPr>
            <a:normAutofit/>
          </a:bodyPr>
          <a:lstStyle/>
          <a:p>
            <a:r>
              <a:rPr lang="fi-FI" sz="1400" dirty="0" smtClean="0"/>
              <a:t>Altistumisolosuhteiden </a:t>
            </a:r>
            <a:r>
              <a:rPr lang="fi-FI" sz="1400" dirty="0"/>
              <a:t>arviointi tehdään merkittävimmän sisäilman laatuun vaikuttavan epäpuhtauslähteen </a:t>
            </a:r>
            <a:r>
              <a:rPr lang="fi-FI" sz="1400" dirty="0" smtClean="0"/>
              <a:t>mukaan</a:t>
            </a:r>
          </a:p>
          <a:p>
            <a:pPr lvl="1"/>
            <a:r>
              <a:rPr lang="fi-FI" sz="1200" dirty="0" smtClean="0"/>
              <a:t>merkittävimmäksi </a:t>
            </a:r>
            <a:r>
              <a:rPr lang="fi-FI" sz="1200" dirty="0"/>
              <a:t>määritelty epäpuhtauslähde ei poista muiden todettujen haittatekijöiden </a:t>
            </a:r>
            <a:r>
              <a:rPr lang="fi-FI" sz="1200" dirty="0" smtClean="0"/>
              <a:t>vaikutusta, ongelmakohteissa esiintyy yleensä </a:t>
            </a:r>
            <a:r>
              <a:rPr lang="fi-FI" sz="1200" dirty="0"/>
              <a:t>useita eritasoisia </a:t>
            </a:r>
            <a:r>
              <a:rPr lang="fi-FI" sz="1200" dirty="0" smtClean="0"/>
              <a:t>haittatekijöitä</a:t>
            </a:r>
          </a:p>
          <a:p>
            <a:pPr lvl="1"/>
            <a:endParaRPr lang="fi-FI" sz="1200" dirty="0"/>
          </a:p>
          <a:p>
            <a:r>
              <a:rPr lang="fi-FI" sz="1400" dirty="0"/>
              <a:t>Altistumisolosuhteiden arviointia voidaan käyttää yhtenä osana rakennusten korjausten kiireellisyyden </a:t>
            </a:r>
            <a:r>
              <a:rPr lang="fi-FI" sz="1400" dirty="0" smtClean="0"/>
              <a:t>arviointia</a:t>
            </a:r>
          </a:p>
          <a:p>
            <a:pPr lvl="1"/>
            <a:r>
              <a:rPr lang="fi-FI" sz="1200" b="1" dirty="0"/>
              <a:t>Jos sisäilmasto-ongelmatilanteessa on arvioitu, että haitallinen altistumisolosuhde on todennäköinen tai erittäin todennäköinen, on aina arvioitava myös </a:t>
            </a:r>
            <a:r>
              <a:rPr lang="fi-FI" sz="1200" b="1" dirty="0" smtClean="0"/>
              <a:t>toimenpidetarve</a:t>
            </a:r>
            <a:endParaRPr lang="fi-FI" sz="1200" b="1" dirty="0"/>
          </a:p>
          <a:p>
            <a:endParaRPr lang="fi-FI" sz="1400" dirty="0" smtClean="0"/>
          </a:p>
          <a:p>
            <a:r>
              <a:rPr lang="fi-FI" sz="1400" dirty="0" smtClean="0"/>
              <a:t>Haitallisilla </a:t>
            </a:r>
            <a:r>
              <a:rPr lang="fi-FI" sz="1400" dirty="0"/>
              <a:t>altistumisolosuhteilla tarkoitetaan tilanteita, joissa tarkasteltavassa ympäristössä on tavanomaiseen, samankaltaiseen toimintaympäristöön verrattuna enemmän epäpuhtauksia tai epäpuhtauslähteitä.</a:t>
            </a:r>
            <a:endParaRPr lang="en-US" sz="1400" dirty="0"/>
          </a:p>
          <a:p>
            <a:endParaRPr lang="fi-FI" sz="1400" dirty="0"/>
          </a:p>
          <a:p>
            <a:r>
              <a:rPr lang="fi-FI" sz="1400" dirty="0" smtClean="0"/>
              <a:t>Johtopäätöksissä tarkastellaan myös </a:t>
            </a:r>
            <a:r>
              <a:rPr lang="fi-FI" sz="1400" dirty="0"/>
              <a:t>tietoja tilojen käyttäjien kokemuksista ja terveydentilasta ryhmätasolla ja </a:t>
            </a:r>
            <a:r>
              <a:rPr lang="fi-FI" sz="1400" dirty="0" smtClean="0"/>
              <a:t>otetaan </a:t>
            </a:r>
            <a:r>
              <a:rPr lang="fi-FI" sz="1400" dirty="0"/>
              <a:t>huomioon henkilöiden altistumisaika ja </a:t>
            </a:r>
            <a:r>
              <a:rPr lang="fi-FI" sz="1400" dirty="0" smtClean="0"/>
              <a:t>erityispiirteet</a:t>
            </a:r>
          </a:p>
          <a:p>
            <a:endParaRPr lang="fi-FI" sz="1400" dirty="0"/>
          </a:p>
          <a:p>
            <a:endParaRPr lang="fi-FI" sz="2400" dirty="0"/>
          </a:p>
          <a:p>
            <a:endParaRPr lang="en-US" sz="2200" dirty="0"/>
          </a:p>
        </p:txBody>
      </p:sp>
      <p:sp>
        <p:nvSpPr>
          <p:cNvPr id="8" name="Footer Placeholder 3"/>
          <p:cNvSpPr>
            <a:spLocks noGrp="1"/>
          </p:cNvSpPr>
          <p:nvPr>
            <p:ph type="ftr" sz="quarter" idx="10"/>
          </p:nvPr>
        </p:nvSpPr>
        <p:spPr>
          <a:xfrm>
            <a:off x="518240" y="5735186"/>
            <a:ext cx="6408712" cy="360362"/>
          </a:xfrm>
        </p:spPr>
        <p:txBody>
          <a:bodyPr/>
          <a:lstStyle/>
          <a:p>
            <a:pPr>
              <a:defRPr/>
            </a:pPr>
            <a:r>
              <a:rPr lang="fi-FI" dirty="0"/>
              <a:t>Ohje työpaikkojen sisäilmasto-ongelmien selvittämiseen, Työterveyslaitos, 2016</a:t>
            </a:r>
          </a:p>
          <a:p>
            <a:pPr>
              <a:defRPr/>
            </a:pPr>
            <a:endParaRPr lang="fi-FI" dirty="0"/>
          </a:p>
        </p:txBody>
      </p:sp>
      <p:sp>
        <p:nvSpPr>
          <p:cNvPr id="6" name="Slide Number Placeholder 5"/>
          <p:cNvSpPr>
            <a:spLocks noGrp="1"/>
          </p:cNvSpPr>
          <p:nvPr>
            <p:ph type="sldNum" sz="quarter" idx="12"/>
          </p:nvPr>
        </p:nvSpPr>
        <p:spPr/>
        <p:txBody>
          <a:bodyPr/>
          <a:lstStyle/>
          <a:p>
            <a:fld id="{49246692-9764-4796-AF2E-897E79EBAFA7}" type="slidenum">
              <a:rPr lang="fi-FI" smtClean="0"/>
              <a:pPr/>
              <a:t>34</a:t>
            </a:fld>
            <a:endParaRPr lang="fi-FI"/>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Otsikko 1"/>
          <p:cNvSpPr txBox="1">
            <a:spLocks/>
          </p:cNvSpPr>
          <p:nvPr/>
        </p:nvSpPr>
        <p:spPr>
          <a:xfrm>
            <a:off x="406584" y="263408"/>
            <a:ext cx="6676568" cy="10795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sz="2400" dirty="0" smtClean="0"/>
              <a:t>Altistumisolosuhteiden arviointi sisäilman epäpuhtauksille (Työterveyslaitoksen ohje)</a:t>
            </a:r>
            <a:endParaRPr lang="fi-FI" sz="2400" dirty="0"/>
          </a:p>
        </p:txBody>
      </p:sp>
    </p:spTree>
    <p:extLst>
      <p:ext uri="{BB962C8B-B14F-4D97-AF65-F5344CB8AC3E}">
        <p14:creationId xmlns:p14="http://schemas.microsoft.com/office/powerpoint/2010/main" val="2816577594"/>
      </p:ext>
    </p:extLst>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82412"/>
            <a:ext cx="8001874" cy="706328"/>
          </a:xfrm>
        </p:spPr>
        <p:txBody>
          <a:bodyPr>
            <a:normAutofit fontScale="90000"/>
          </a:bodyPr>
          <a:lstStyle/>
          <a:p>
            <a:pPr lvl="0"/>
            <a:r>
              <a:rPr lang="fi-FI" sz="2400" dirty="0" smtClean="0">
                <a:solidFill>
                  <a:srgbClr val="44697D"/>
                </a:solidFill>
              </a:rPr>
              <a:t>1</a:t>
            </a:r>
            <a:r>
              <a:rPr lang="fi-FI" sz="2700" dirty="0" smtClean="0">
                <a:solidFill>
                  <a:srgbClr val="44697D"/>
                </a:solidFill>
              </a:rPr>
              <a:t>. </a:t>
            </a:r>
            <a:r>
              <a:rPr lang="fi-FI" sz="2700" dirty="0">
                <a:solidFill>
                  <a:srgbClr val="44697D"/>
                </a:solidFill>
              </a:rPr>
              <a:t>R</a:t>
            </a:r>
            <a:r>
              <a:rPr lang="fi-FI" sz="2700" dirty="0" smtClean="0">
                <a:solidFill>
                  <a:srgbClr val="44697D"/>
                </a:solidFill>
              </a:rPr>
              <a:t>akenteiden </a:t>
            </a:r>
            <a:r>
              <a:rPr lang="fi-FI" sz="2700" dirty="0">
                <a:solidFill>
                  <a:srgbClr val="44697D"/>
                </a:solidFill>
              </a:rPr>
              <a:t>mikrobivaurioiden laajuuden </a:t>
            </a:r>
            <a:r>
              <a:rPr lang="fi-FI" sz="2700" dirty="0" smtClean="0">
                <a:solidFill>
                  <a:srgbClr val="44697D"/>
                </a:solidFill>
              </a:rPr>
              <a:t>arviointi</a:t>
            </a:r>
            <a:endParaRPr lang="fi-FI" sz="2800" dirty="0">
              <a:solidFill>
                <a:srgbClr val="44697D"/>
              </a:solidFill>
            </a:endParaRPr>
          </a:p>
        </p:txBody>
      </p:sp>
      <p:sp>
        <p:nvSpPr>
          <p:cNvPr id="3" name="Content Placeholder 2"/>
          <p:cNvSpPr>
            <a:spLocks noGrp="1"/>
          </p:cNvSpPr>
          <p:nvPr>
            <p:ph idx="1"/>
          </p:nvPr>
        </p:nvSpPr>
        <p:spPr>
          <a:xfrm>
            <a:off x="383834" y="1556792"/>
            <a:ext cx="8229600" cy="3600400"/>
          </a:xfrm>
        </p:spPr>
        <p:txBody>
          <a:bodyPr>
            <a:normAutofit fontScale="92500" lnSpcReduction="20000"/>
          </a:bodyPr>
          <a:lstStyle/>
          <a:p>
            <a:r>
              <a:rPr lang="fi-FI" sz="1800" dirty="0" smtClean="0"/>
              <a:t>Vaurioiden </a:t>
            </a:r>
            <a:r>
              <a:rPr lang="fi-FI" sz="1800" dirty="0"/>
              <a:t>laajuuden arviointi perustuu tietoihin rakennetyypistä, rakenteen rakennusfysikaalisesta toiminnasta, materiaaliominaisuuksista ja rakennuksen sisäilman </a:t>
            </a:r>
            <a:r>
              <a:rPr lang="fi-FI" sz="1800" dirty="0" smtClean="0"/>
              <a:t>olosuhteista</a:t>
            </a:r>
          </a:p>
          <a:p>
            <a:endParaRPr lang="fi-FI" sz="1800" dirty="0" smtClean="0"/>
          </a:p>
          <a:p>
            <a:pPr lvl="1"/>
            <a:r>
              <a:rPr lang="fi-FI" sz="1600" dirty="0" smtClean="0"/>
              <a:t>Rakenneavaukset</a:t>
            </a:r>
          </a:p>
          <a:p>
            <a:pPr lvl="1"/>
            <a:r>
              <a:rPr lang="fi-FI" sz="1600" dirty="0" smtClean="0"/>
              <a:t>Kosteusmittaukset</a:t>
            </a:r>
          </a:p>
          <a:p>
            <a:pPr lvl="1"/>
            <a:r>
              <a:rPr lang="fi-FI" sz="1600" dirty="0" smtClean="0"/>
              <a:t>Olosuhdeseurannat (lämpö, kosteus, paine-erot)</a:t>
            </a:r>
          </a:p>
          <a:p>
            <a:pPr lvl="1"/>
            <a:r>
              <a:rPr lang="fi-FI" sz="1600" dirty="0" smtClean="0"/>
              <a:t>Materiaalinäytteiden ottaminen, mikrobianalyysi</a:t>
            </a:r>
          </a:p>
          <a:p>
            <a:pPr lvl="1"/>
            <a:endParaRPr lang="fi-FI" sz="1600" dirty="0"/>
          </a:p>
          <a:p>
            <a:r>
              <a:rPr lang="fi-FI" sz="2000" dirty="0" smtClean="0"/>
              <a:t>Arvio mikrobivaurion merkittävyydestä sisäilman laadun kannalta</a:t>
            </a:r>
          </a:p>
          <a:p>
            <a:pPr lvl="1"/>
            <a:r>
              <a:rPr lang="fi-FI" sz="1600" dirty="0" smtClean="0"/>
              <a:t>Paikallinen vaurio = yksittäinen huone tai rakenne</a:t>
            </a:r>
          </a:p>
          <a:p>
            <a:pPr lvl="1"/>
            <a:r>
              <a:rPr lang="fi-FI" sz="1600" dirty="0" smtClean="0"/>
              <a:t>Laaja-alainen vaurio = rakennusosakohtainen vaurio</a:t>
            </a:r>
          </a:p>
          <a:p>
            <a:pPr lvl="1"/>
            <a:endParaRPr lang="fi-FI" sz="1600" dirty="0"/>
          </a:p>
          <a:p>
            <a:pPr lvl="1"/>
            <a:r>
              <a:rPr lang="fi-FI" sz="1600" dirty="0" smtClean="0"/>
              <a:t>Vaurion sijainti rakenteessa/rakennusosassa » ilmayhteys sisäilmaan</a:t>
            </a:r>
            <a:endParaRPr lang="fi-FI" sz="1600" dirty="0"/>
          </a:p>
        </p:txBody>
      </p:sp>
      <p:sp>
        <p:nvSpPr>
          <p:cNvPr id="6" name="Slide Number Placeholder 5"/>
          <p:cNvSpPr>
            <a:spLocks noGrp="1"/>
          </p:cNvSpPr>
          <p:nvPr>
            <p:ph type="sldNum" sz="quarter" idx="12"/>
          </p:nvPr>
        </p:nvSpPr>
        <p:spPr/>
        <p:txBody>
          <a:bodyPr/>
          <a:lstStyle/>
          <a:p>
            <a:fld id="{49246692-9764-4796-AF2E-897E79EBAFA7}" type="slidenum">
              <a:rPr lang="fi-FI" smtClean="0"/>
              <a:pPr/>
              <a:t>35</a:t>
            </a:fld>
            <a:endParaRPr lang="fi-FI"/>
          </a:p>
        </p:txBody>
      </p:sp>
      <p:sp>
        <p:nvSpPr>
          <p:cNvPr id="7" name="Footer Placeholder 3"/>
          <p:cNvSpPr>
            <a:spLocks noGrp="1"/>
          </p:cNvSpPr>
          <p:nvPr>
            <p:ph type="ftr" sz="quarter" idx="10"/>
          </p:nvPr>
        </p:nvSpPr>
        <p:spPr>
          <a:xfrm>
            <a:off x="611560" y="5164400"/>
            <a:ext cx="6408712" cy="360362"/>
          </a:xfrm>
        </p:spPr>
        <p:txBody>
          <a:bodyPr/>
          <a:lstStyle/>
          <a:p>
            <a:pPr>
              <a:defRPr/>
            </a:pPr>
            <a:r>
              <a:rPr lang="fi-FI" dirty="0"/>
              <a:t>Ohje työpaikkojen sisäilmasto-ongelmien selvittämiseen, Työterveyslaitos, 2016</a:t>
            </a:r>
          </a:p>
          <a:p>
            <a:pPr>
              <a:defRPr/>
            </a:pPr>
            <a:endParaRPr lang="fi-FI" dirty="0"/>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8377465"/>
      </p:ext>
    </p:extLst>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9750"/>
            <a:ext cx="8229600" cy="782960"/>
          </a:xfrm>
        </p:spPr>
        <p:txBody>
          <a:bodyPr/>
          <a:lstStyle/>
          <a:p>
            <a:r>
              <a:rPr lang="fi-FI" sz="3200" dirty="0" smtClean="0">
                <a:solidFill>
                  <a:srgbClr val="44697D"/>
                </a:solidFill>
              </a:rPr>
              <a:t>Merkittävä mikrobivaurio</a:t>
            </a:r>
            <a:endParaRPr lang="en-US" sz="3200" dirty="0">
              <a:solidFill>
                <a:srgbClr val="44697D"/>
              </a:solidFill>
            </a:endParaRPr>
          </a:p>
        </p:txBody>
      </p:sp>
      <p:sp>
        <p:nvSpPr>
          <p:cNvPr id="4" name="Footer Placeholder 3"/>
          <p:cNvSpPr>
            <a:spLocks noGrp="1"/>
          </p:cNvSpPr>
          <p:nvPr>
            <p:ph type="ftr" sz="quarter" idx="10"/>
          </p:nvPr>
        </p:nvSpPr>
        <p:spPr>
          <a:xfrm>
            <a:off x="756345" y="5736933"/>
            <a:ext cx="7704087" cy="360362"/>
          </a:xfrm>
        </p:spPr>
        <p:txBody>
          <a:bodyPr/>
          <a:lstStyle/>
          <a:p>
            <a:pPr marL="0" lvl="1" fontAlgn="auto">
              <a:spcBef>
                <a:spcPts val="0"/>
              </a:spcBef>
              <a:spcAft>
                <a:spcPts val="0"/>
              </a:spcAft>
              <a:defRPr/>
            </a:pPr>
            <a:r>
              <a:rPr lang="fi-FI" sz="1100" dirty="0"/>
              <a:t>Kosteus- ja homevaurioituneen rakennuksen kuntotutkimus –opas, ympäristöministeriö, luonnos </a:t>
            </a:r>
            <a:r>
              <a:rPr lang="fi-FI" sz="1100" dirty="0" smtClean="0"/>
              <a:t>23.1.2015</a:t>
            </a:r>
            <a:endParaRPr lang="fi-FI" sz="1100" dirty="0"/>
          </a:p>
          <a:p>
            <a:pPr>
              <a:defRPr/>
            </a:pPr>
            <a:endParaRPr lang="fi-FI" dirty="0"/>
          </a:p>
          <a:p>
            <a:pPr>
              <a:defRPr/>
            </a:pPr>
            <a:endParaRPr lang="fi-FI"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276671" y="6021288"/>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36</a:t>
            </a:fld>
            <a:endParaRPr lang="fi-FI"/>
          </a:p>
        </p:txBody>
      </p:sp>
      <p:pic>
        <p:nvPicPr>
          <p:cNvPr id="7" name="Content Placeholder 6"/>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755204" y="1450260"/>
            <a:ext cx="6264696" cy="2436271"/>
          </a:xfrm>
          <a:prstGeom prst="rect">
            <a:avLst/>
          </a:prstGeom>
        </p:spPr>
      </p:pic>
      <p:sp>
        <p:nvSpPr>
          <p:cNvPr id="8" name="TextBox 7"/>
          <p:cNvSpPr txBox="1"/>
          <p:nvPr/>
        </p:nvSpPr>
        <p:spPr>
          <a:xfrm>
            <a:off x="755576" y="4221088"/>
            <a:ext cx="7704856" cy="1384995"/>
          </a:xfrm>
          <a:prstGeom prst="rect">
            <a:avLst/>
          </a:prstGeom>
          <a:noFill/>
        </p:spPr>
        <p:txBody>
          <a:bodyPr wrap="square" rtlCol="0">
            <a:spAutoFit/>
          </a:bodyPr>
          <a:lstStyle/>
          <a:p>
            <a:r>
              <a:rPr lang="fi-FI" sz="1400" dirty="0" smtClean="0"/>
              <a:t>Mikrobikasvuston </a:t>
            </a:r>
            <a:r>
              <a:rPr lang="fi-FI" sz="1400" dirty="0"/>
              <a:t>sisäilmavaikutuksia määrittäviä tekijöitä. Vaurion alan, kasvustoa ja </a:t>
            </a:r>
            <a:r>
              <a:rPr lang="fi-FI" sz="1400" dirty="0" smtClean="0"/>
              <a:t>sisäilmaa </a:t>
            </a:r>
            <a:r>
              <a:rPr lang="fi-FI" sz="1400" dirty="0"/>
              <a:t>erottavien rakenteiden ja painesuhteiden sekä mikrobimäärien osalta sisäilmavaikutusten </a:t>
            </a:r>
            <a:r>
              <a:rPr lang="fi-FI" sz="1400" dirty="0" smtClean="0"/>
              <a:t>todennäköisyys  </a:t>
            </a:r>
            <a:r>
              <a:rPr lang="fi-FI" sz="1400" dirty="0"/>
              <a:t>on  sitä  suurempi,  mitä  alempana  pyramidien  ”portailla”  ollaan.  Myös  kasvuston </a:t>
            </a:r>
            <a:r>
              <a:rPr lang="fi-FI" sz="1400" dirty="0" smtClean="0"/>
              <a:t>mikrobilajiston   </a:t>
            </a:r>
            <a:r>
              <a:rPr lang="fi-FI" sz="1400" dirty="0"/>
              <a:t>ja   </a:t>
            </a:r>
            <a:r>
              <a:rPr lang="fi-FI" sz="1400" dirty="0" smtClean="0"/>
              <a:t>kasvualustana   </a:t>
            </a:r>
            <a:r>
              <a:rPr lang="fi-FI" sz="1400" dirty="0"/>
              <a:t>toimivan   materiaalin   tiedetään   voivan   vaikuttaa   kasvuston </a:t>
            </a:r>
            <a:r>
              <a:rPr lang="fi-FI" sz="1400" dirty="0" smtClean="0"/>
              <a:t>haitallisuuteen</a:t>
            </a:r>
            <a:r>
              <a:rPr lang="fi-FI" sz="1400" dirty="0"/>
              <a:t>,   mutta   käytännössä   näiden   tekijöiden   riittävän   luotettava   arviointi   ei   ole </a:t>
            </a:r>
            <a:r>
              <a:rPr lang="fi-FI" sz="1400" dirty="0" smtClean="0"/>
              <a:t>mahdollista</a:t>
            </a:r>
            <a:r>
              <a:rPr lang="fi-FI" sz="1400" dirty="0"/>
              <a:t>.</a:t>
            </a:r>
          </a:p>
        </p:txBody>
      </p:sp>
    </p:spTree>
    <p:extLst>
      <p:ext uri="{BB962C8B-B14F-4D97-AF65-F5344CB8AC3E}">
        <p14:creationId xmlns:p14="http://schemas.microsoft.com/office/powerpoint/2010/main" val="1311660951"/>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848872" cy="1008112"/>
          </a:xfrm>
        </p:spPr>
        <p:txBody>
          <a:bodyPr>
            <a:normAutofit/>
          </a:bodyPr>
          <a:lstStyle/>
          <a:p>
            <a:pPr lvl="0"/>
            <a:r>
              <a:rPr lang="fi-FI" sz="2400" dirty="0" smtClean="0">
                <a:solidFill>
                  <a:srgbClr val="44697D"/>
                </a:solidFill>
              </a:rPr>
              <a:t>1. Rakenteiden </a:t>
            </a:r>
            <a:r>
              <a:rPr lang="fi-FI" sz="2400" dirty="0">
                <a:solidFill>
                  <a:srgbClr val="44697D"/>
                </a:solidFill>
              </a:rPr>
              <a:t>mikrobivaurioiden laajuuden arviointi</a:t>
            </a:r>
            <a:r>
              <a:rPr lang="fi-FI" sz="3200" dirty="0">
                <a:solidFill>
                  <a:srgbClr val="44697D"/>
                </a:solidFill>
              </a:rPr>
              <a:t/>
            </a:r>
            <a:br>
              <a:rPr lang="fi-FI" sz="3200" dirty="0">
                <a:solidFill>
                  <a:srgbClr val="44697D"/>
                </a:solidFill>
              </a:rPr>
            </a:br>
            <a:endParaRPr lang="en-US" sz="3200" b="0" dirty="0">
              <a:solidFill>
                <a:srgbClr val="44697D"/>
              </a:solidFill>
            </a:endParaRPr>
          </a:p>
        </p:txBody>
      </p:sp>
      <p:graphicFrame>
        <p:nvGraphicFramePr>
          <p:cNvPr id="6" name="Content Placeholder 5"/>
          <p:cNvGraphicFramePr>
            <a:graphicFrameLocks noGrp="1"/>
          </p:cNvGraphicFramePr>
          <p:nvPr>
            <p:ph idx="1"/>
            <p:extLst/>
          </p:nvPr>
        </p:nvGraphicFramePr>
        <p:xfrm>
          <a:off x="286956" y="1196752"/>
          <a:ext cx="8496944" cy="3600400"/>
        </p:xfrm>
        <a:graphic>
          <a:graphicData uri="http://schemas.openxmlformats.org/drawingml/2006/table">
            <a:tbl>
              <a:tblPr firstRow="1" firstCol="1" bandRow="1"/>
              <a:tblGrid>
                <a:gridCol w="8496944"/>
              </a:tblGrid>
              <a:tr h="216024">
                <a:tc>
                  <a:txBody>
                    <a:bodyPr/>
                    <a:lstStyle/>
                    <a:p>
                      <a:pPr marL="0" lvl="0" indent="0">
                        <a:spcAft>
                          <a:spcPts val="0"/>
                        </a:spcAft>
                        <a:buFont typeface="+mj-lt"/>
                        <a:buNone/>
                      </a:pPr>
                      <a:r>
                        <a:rPr lang="fi-FI" sz="1400" b="1" kern="1200" dirty="0" smtClean="0">
                          <a:solidFill>
                            <a:schemeClr val="tx1"/>
                          </a:solidFill>
                          <a:effectLst/>
                          <a:latin typeface="Times New Roman"/>
                          <a:ea typeface="Times New Roman"/>
                          <a:cs typeface="+mn-cs"/>
                        </a:rPr>
                        <a:t>1. Rakenteessa </a:t>
                      </a:r>
                      <a:r>
                        <a:rPr lang="fi-FI" sz="1400" b="1" kern="1200" dirty="0">
                          <a:solidFill>
                            <a:schemeClr val="tx1"/>
                          </a:solidFill>
                          <a:effectLst/>
                          <a:latin typeface="Times New Roman"/>
                          <a:ea typeface="Times New Roman"/>
                          <a:cs typeface="+mn-cs"/>
                        </a:rPr>
                        <a:t>ei ole mikrobivaurioita</a:t>
                      </a:r>
                      <a:endParaRPr lang="en-US" sz="1400" b="1" kern="1200" dirty="0">
                        <a:solidFill>
                          <a:schemeClr val="tx1"/>
                        </a:solidFill>
                        <a:effectLst/>
                        <a:latin typeface="Times New Roman"/>
                        <a:ea typeface="Times New Roman"/>
                        <a:cs typeface="+mn-cs"/>
                      </a:endParaRPr>
                    </a:p>
                  </a:txBody>
                  <a:tcPr marL="61034" marR="6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648072">
                <a:tc>
                  <a:txBody>
                    <a:bodyPr/>
                    <a:lstStyle/>
                    <a:p>
                      <a:pPr marL="342900" lvl="0" indent="-342900">
                        <a:spcAft>
                          <a:spcPts val="0"/>
                        </a:spcAft>
                        <a:buFont typeface="Wingdings"/>
                        <a:buChar char=""/>
                      </a:pPr>
                      <a:r>
                        <a:rPr lang="fi-FI" sz="1400" dirty="0" smtClean="0">
                          <a:effectLst/>
                          <a:latin typeface="Times New Roman"/>
                          <a:ea typeface="Times New Roman"/>
                        </a:rPr>
                        <a:t> Rakennuksessa ei ole mikrobivaurioituneita rakenteita tai rakenteissa on esiintynyt paikallisia kosteusvaurioita, mutta rakenteet on korjattu ennen kuin mikrobikasvu on alkanut, esim. akuutti vesivuoto. </a:t>
                      </a:r>
                      <a:endParaRPr lang="en-US" sz="1400" dirty="0">
                        <a:effectLst/>
                        <a:latin typeface="Times New Roman"/>
                        <a:ea typeface="Times New Roman"/>
                      </a:endParaRPr>
                    </a:p>
                  </a:txBody>
                  <a:tcPr marL="61034" marR="6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marL="0" lvl="0" indent="0">
                        <a:spcAft>
                          <a:spcPts val="0"/>
                        </a:spcAft>
                        <a:buFont typeface="+mj-lt"/>
                        <a:buNone/>
                      </a:pPr>
                      <a:r>
                        <a:rPr lang="fi-FI" sz="1400" b="1" dirty="0" smtClean="0">
                          <a:effectLst/>
                          <a:latin typeface="Times New Roman"/>
                          <a:ea typeface="Times New Roman"/>
                        </a:rPr>
                        <a:t>2. Rakenteessa </a:t>
                      </a:r>
                      <a:r>
                        <a:rPr lang="fi-FI" sz="1400" b="1" dirty="0">
                          <a:effectLst/>
                          <a:latin typeface="Times New Roman"/>
                          <a:ea typeface="Times New Roman"/>
                        </a:rPr>
                        <a:t>on helposti rajattavia ja korjattavia mikrobivaurioita</a:t>
                      </a:r>
                      <a:endParaRPr lang="en-US" sz="1400" dirty="0">
                        <a:effectLst/>
                        <a:latin typeface="Times New Roman"/>
                        <a:ea typeface="Times New Roman"/>
                      </a:endParaRPr>
                    </a:p>
                  </a:txBody>
                  <a:tcPr marL="61034" marR="6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648072">
                <a:tc>
                  <a:txBody>
                    <a:bodyPr/>
                    <a:lstStyle/>
                    <a:p>
                      <a:pPr marL="342900" lvl="0" indent="-342900">
                        <a:spcAft>
                          <a:spcPts val="0"/>
                        </a:spcAft>
                        <a:buFont typeface="Wingdings"/>
                        <a:buChar char=""/>
                      </a:pPr>
                      <a:r>
                        <a:rPr lang="fi-FI" sz="1400" dirty="0" smtClean="0">
                          <a:effectLst/>
                          <a:latin typeface="Times New Roman"/>
                          <a:ea typeface="Times New Roman"/>
                        </a:rPr>
                        <a:t>Rakennuksessa on yksittäisiä rakenteita, joissa on todettu mikrobivaurioita. </a:t>
                      </a:r>
                    </a:p>
                    <a:p>
                      <a:pPr marL="342900" lvl="0" indent="-342900">
                        <a:spcAft>
                          <a:spcPts val="0"/>
                        </a:spcAft>
                        <a:buFont typeface="Wingdings"/>
                        <a:buChar char=""/>
                      </a:pPr>
                      <a:r>
                        <a:rPr lang="fi-FI" sz="1400" dirty="0" smtClean="0">
                          <a:effectLst/>
                          <a:latin typeface="Times New Roman"/>
                          <a:ea typeface="Times New Roman"/>
                        </a:rPr>
                        <a:t>Mikrobivaurioitunutta rakenneratkaisua ei esiinny laaja-alaisesti ja korjaukset ovat helposti rajattavissa (alle 1 m2). </a:t>
                      </a:r>
                    </a:p>
                  </a:txBody>
                  <a:tcPr marL="61034" marR="6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marL="0" lvl="0" indent="0">
                        <a:spcAft>
                          <a:spcPts val="0"/>
                        </a:spcAft>
                        <a:buFont typeface="+mj-lt"/>
                        <a:buNone/>
                      </a:pPr>
                      <a:r>
                        <a:rPr lang="fi-FI" sz="1400" b="1" dirty="0" smtClean="0">
                          <a:effectLst/>
                          <a:latin typeface="Times New Roman"/>
                          <a:ea typeface="Times New Roman"/>
                        </a:rPr>
                        <a:t>3. Rakenteessa/rakennusosassa </a:t>
                      </a:r>
                      <a:r>
                        <a:rPr lang="fi-FI" sz="1400" b="1" dirty="0">
                          <a:effectLst/>
                          <a:latin typeface="Times New Roman"/>
                          <a:ea typeface="Times New Roman"/>
                        </a:rPr>
                        <a:t>on laajoja mikrobivaurioita</a:t>
                      </a:r>
                      <a:endParaRPr lang="en-US" sz="1400" dirty="0">
                        <a:effectLst/>
                        <a:latin typeface="Times New Roman"/>
                        <a:ea typeface="Times New Roman"/>
                      </a:endParaRPr>
                    </a:p>
                  </a:txBody>
                  <a:tcPr marL="61034" marR="6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576064">
                <a:tc>
                  <a:txBody>
                    <a:bodyPr/>
                    <a:lstStyle/>
                    <a:p>
                      <a:pPr marL="342900" lvl="0" indent="-342900">
                        <a:spcAft>
                          <a:spcPts val="0"/>
                        </a:spcAft>
                        <a:buFont typeface="Wingdings"/>
                        <a:buChar char=""/>
                      </a:pPr>
                      <a:r>
                        <a:rPr lang="fi-FI" sz="1400" kern="1200" dirty="0" smtClean="0">
                          <a:solidFill>
                            <a:schemeClr val="tx1"/>
                          </a:solidFill>
                          <a:effectLst/>
                          <a:latin typeface="Times New Roman"/>
                          <a:ea typeface="Times New Roman"/>
                          <a:cs typeface="+mn-cs"/>
                        </a:rPr>
                        <a:t>Rakenteissa on laaja-alaisia mikrobivaurioita ja rakenteiden korjauslaajuus on merkittävä ja koskee koko rakennusosaa tai suurta osaa siitä (esim. alapohjarakenne)</a:t>
                      </a:r>
                      <a:endParaRPr lang="en-US" sz="1400" kern="1200" dirty="0" smtClean="0">
                        <a:solidFill>
                          <a:schemeClr val="tx1"/>
                        </a:solidFill>
                        <a:effectLst/>
                        <a:latin typeface="Times New Roman"/>
                        <a:ea typeface="Times New Roman"/>
                        <a:cs typeface="+mn-cs"/>
                      </a:endParaRPr>
                    </a:p>
                  </a:txBody>
                  <a:tcPr marL="61034" marR="6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0" lvl="0" indent="0">
                        <a:spcAft>
                          <a:spcPts val="0"/>
                        </a:spcAft>
                        <a:buFont typeface="+mj-lt"/>
                        <a:buNone/>
                      </a:pPr>
                      <a:r>
                        <a:rPr lang="fi-FI" sz="1400" b="1" dirty="0" smtClean="0">
                          <a:effectLst/>
                          <a:latin typeface="Times New Roman"/>
                          <a:ea typeface="Times New Roman"/>
                        </a:rPr>
                        <a:t>4. Rakennuksessa </a:t>
                      </a:r>
                      <a:r>
                        <a:rPr lang="fi-FI" sz="1400" b="1" dirty="0">
                          <a:effectLst/>
                          <a:latin typeface="Times New Roman"/>
                          <a:ea typeface="Times New Roman"/>
                        </a:rPr>
                        <a:t>on useita mikrobivaurioituneita rakenteita/rakennusosia ja korjauslaajuus on merkittävä useassa rakennusosassa</a:t>
                      </a:r>
                      <a:endParaRPr lang="en-US" sz="1400" dirty="0">
                        <a:effectLst/>
                        <a:latin typeface="Times New Roman"/>
                        <a:ea typeface="Times New Roman"/>
                      </a:endParaRPr>
                    </a:p>
                  </a:txBody>
                  <a:tcPr marL="61034" marR="6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648072">
                <a:tc>
                  <a:txBody>
                    <a:bodyPr/>
                    <a:lstStyle/>
                    <a:p>
                      <a:pPr marL="342900" lvl="0" indent="-342900">
                        <a:spcAft>
                          <a:spcPts val="0"/>
                        </a:spcAft>
                        <a:buFont typeface="Wingdings"/>
                        <a:buChar char=""/>
                      </a:pPr>
                      <a:r>
                        <a:rPr lang="fi-FI" sz="1400" dirty="0" smtClean="0">
                          <a:effectLst/>
                          <a:latin typeface="Times New Roman"/>
                          <a:ea typeface="Times New Roman"/>
                        </a:rPr>
                        <a:t>Rakennuksessa on useita eri rakenteita, joissa on todettu laaja-alaisia mikrobivaurioita, ja rakenteiden korjauslaajuus koskee useita eri rakennusosia (esim. julkisivu, alapohja).</a:t>
                      </a:r>
                      <a:endParaRPr lang="en-US" sz="1400" dirty="0">
                        <a:effectLst/>
                        <a:latin typeface="Times New Roman"/>
                        <a:ea typeface="Times New Roman"/>
                      </a:endParaRPr>
                    </a:p>
                  </a:txBody>
                  <a:tcPr marL="61034" marR="61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0"/>
          </p:nvPr>
        </p:nvSpPr>
        <p:spPr>
          <a:xfrm>
            <a:off x="251520" y="5445224"/>
            <a:ext cx="6408712" cy="360362"/>
          </a:xfrm>
        </p:spPr>
        <p:txBody>
          <a:bodyPr/>
          <a:lstStyle/>
          <a:p>
            <a:pPr>
              <a:defRPr/>
            </a:pPr>
            <a:endParaRPr lang="fi-FI" dirty="0" smtClean="0"/>
          </a:p>
          <a:p>
            <a:pPr>
              <a:defRPr/>
            </a:pPr>
            <a:r>
              <a:rPr lang="fi-FI" dirty="0"/>
              <a:t>Ohje työpaikkojen sisäilmasto-ongelmien selvittämiseen, Työterveyslaitos, 2016</a:t>
            </a:r>
          </a:p>
          <a:p>
            <a:pPr>
              <a:defRPr/>
            </a:pPr>
            <a:endParaRPr lang="fi-FI" dirty="0" smtClean="0"/>
          </a:p>
        </p:txBody>
      </p:sp>
      <p:sp>
        <p:nvSpPr>
          <p:cNvPr id="7" name="Slide Number Placeholder 6"/>
          <p:cNvSpPr>
            <a:spLocks noGrp="1"/>
          </p:cNvSpPr>
          <p:nvPr>
            <p:ph type="sldNum" sz="quarter" idx="12"/>
          </p:nvPr>
        </p:nvSpPr>
        <p:spPr/>
        <p:txBody>
          <a:bodyPr/>
          <a:lstStyle/>
          <a:p>
            <a:fld id="{49246692-9764-4796-AF2E-897E79EBAFA7}" type="slidenum">
              <a:rPr lang="fi-FI" smtClean="0"/>
              <a:pPr/>
              <a:t>37</a:t>
            </a:fld>
            <a:endParaRPr lang="fi-FI"/>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289446"/>
      </p:ext>
    </p:extLst>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41784"/>
            <a:ext cx="8064896" cy="1143000"/>
          </a:xfrm>
        </p:spPr>
        <p:txBody>
          <a:bodyPr>
            <a:normAutofit fontScale="90000"/>
          </a:bodyPr>
          <a:lstStyle/>
          <a:p>
            <a:pPr lvl="0"/>
            <a:r>
              <a:rPr lang="fi-FI" sz="2400" dirty="0">
                <a:solidFill>
                  <a:srgbClr val="44697D"/>
                </a:solidFill>
              </a:rPr>
              <a:t>3</a:t>
            </a:r>
            <a:r>
              <a:rPr lang="fi-FI" sz="2400" dirty="0" smtClean="0">
                <a:solidFill>
                  <a:srgbClr val="44697D"/>
                </a:solidFill>
              </a:rPr>
              <a:t>. </a:t>
            </a:r>
            <a:r>
              <a:rPr lang="fi-FI" sz="2400" dirty="0">
                <a:solidFill>
                  <a:srgbClr val="44697D"/>
                </a:solidFill>
              </a:rPr>
              <a:t>ilmayhteys ja ilmavuotoreitit epäpuhtauslähteestä sisäilmaan sekä rakennuksen paine-erot</a:t>
            </a:r>
            <a:br>
              <a:rPr lang="fi-FI" sz="2400" dirty="0">
                <a:solidFill>
                  <a:srgbClr val="44697D"/>
                </a:solidFill>
              </a:rPr>
            </a:br>
            <a:endParaRPr lang="en-US" sz="2400" dirty="0">
              <a:solidFill>
                <a:srgbClr val="44697D"/>
              </a:solidFill>
            </a:endParaRPr>
          </a:p>
        </p:txBody>
      </p:sp>
      <p:sp>
        <p:nvSpPr>
          <p:cNvPr id="3" name="Content Placeholder 2"/>
          <p:cNvSpPr>
            <a:spLocks noGrp="1"/>
          </p:cNvSpPr>
          <p:nvPr>
            <p:ph idx="1"/>
          </p:nvPr>
        </p:nvSpPr>
        <p:spPr>
          <a:xfrm>
            <a:off x="683568" y="1484784"/>
            <a:ext cx="6781800" cy="3719945"/>
          </a:xfrm>
        </p:spPr>
        <p:txBody>
          <a:bodyPr/>
          <a:lstStyle/>
          <a:p>
            <a:r>
              <a:rPr lang="fi-FI" sz="2400" dirty="0" smtClean="0"/>
              <a:t>Merkittävä tekijä altistumisen kannalta</a:t>
            </a:r>
          </a:p>
          <a:p>
            <a:endParaRPr lang="fi-FI" sz="2400" dirty="0"/>
          </a:p>
          <a:p>
            <a:r>
              <a:rPr lang="fi-FI" sz="2400" dirty="0" smtClean="0"/>
              <a:t>Menetelmät:</a:t>
            </a:r>
          </a:p>
          <a:p>
            <a:pPr lvl="1"/>
            <a:r>
              <a:rPr lang="fi-FI" sz="1800" dirty="0" smtClean="0"/>
              <a:t>Lämpökuvaus</a:t>
            </a:r>
          </a:p>
          <a:p>
            <a:pPr lvl="1"/>
            <a:r>
              <a:rPr lang="fi-FI" sz="1800" dirty="0" smtClean="0"/>
              <a:t>Merkkiainemittaus</a:t>
            </a:r>
          </a:p>
          <a:p>
            <a:pPr lvl="1"/>
            <a:r>
              <a:rPr lang="fi-FI" sz="1800" dirty="0" smtClean="0"/>
              <a:t>Paine-eroseuranta</a:t>
            </a:r>
          </a:p>
          <a:p>
            <a:pPr lvl="1"/>
            <a:r>
              <a:rPr lang="fi-FI" sz="1800" dirty="0" smtClean="0"/>
              <a:t>Ilmanpitävyysmittaus</a:t>
            </a:r>
          </a:p>
          <a:p>
            <a:pPr lvl="1"/>
            <a:r>
              <a:rPr lang="fi-FI" sz="1800" dirty="0" smtClean="0"/>
              <a:t>Ilmasta otettavat näytteet</a:t>
            </a:r>
            <a:endParaRPr lang="en-US" sz="1800" dirty="0"/>
          </a:p>
        </p:txBody>
      </p:sp>
      <p:sp>
        <p:nvSpPr>
          <p:cNvPr id="6" name="Footer Placeholder 3"/>
          <p:cNvSpPr>
            <a:spLocks noGrp="1"/>
          </p:cNvSpPr>
          <p:nvPr>
            <p:ph type="ftr" sz="quarter" idx="10"/>
          </p:nvPr>
        </p:nvSpPr>
        <p:spPr>
          <a:xfrm>
            <a:off x="870112" y="5341419"/>
            <a:ext cx="6408712" cy="360362"/>
          </a:xfrm>
        </p:spPr>
        <p:txBody>
          <a:bodyPr/>
          <a:lstStyle/>
          <a:p>
            <a:pPr>
              <a:defRPr/>
            </a:pPr>
            <a:r>
              <a:rPr lang="fi-FI" dirty="0" smtClean="0"/>
              <a:t>Altistumisen arviointi sisäilmaston laatuun vaikuttavien tekijöiden perusteella, Pietarinen ym. 2015</a:t>
            </a:r>
            <a:endParaRPr lang="en-US" dirty="0"/>
          </a:p>
          <a:p>
            <a:pPr>
              <a:defRPr/>
            </a:pPr>
            <a:endParaRPr lang="fi-FI" dirty="0"/>
          </a:p>
        </p:txBody>
      </p:sp>
      <p:sp>
        <p:nvSpPr>
          <p:cNvPr id="7" name="Slide Number Placeholder 6"/>
          <p:cNvSpPr>
            <a:spLocks noGrp="1"/>
          </p:cNvSpPr>
          <p:nvPr>
            <p:ph type="sldNum" sz="quarter" idx="12"/>
          </p:nvPr>
        </p:nvSpPr>
        <p:spPr/>
        <p:txBody>
          <a:bodyPr/>
          <a:lstStyle/>
          <a:p>
            <a:fld id="{49246692-9764-4796-AF2E-897E79EBAFA7}" type="slidenum">
              <a:rPr lang="fi-FI" smtClean="0"/>
              <a:pPr/>
              <a:t>38</a:t>
            </a:fld>
            <a:endParaRPr lang="fi-FI"/>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3862919"/>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519"/>
            <a:ext cx="3960440" cy="903181"/>
          </a:xfrm>
        </p:spPr>
        <p:txBody>
          <a:bodyPr/>
          <a:lstStyle/>
          <a:p>
            <a:r>
              <a:rPr lang="fi-FI" dirty="0" smtClean="0">
                <a:solidFill>
                  <a:srgbClr val="44697D"/>
                </a:solidFill>
              </a:rPr>
              <a:t>Lämpökuvaus</a:t>
            </a:r>
            <a:endParaRPr lang="en-US" dirty="0">
              <a:solidFill>
                <a:srgbClr val="44697D"/>
              </a:solidFill>
            </a:endParaRPr>
          </a:p>
        </p:txBody>
      </p:sp>
      <p:sp>
        <p:nvSpPr>
          <p:cNvPr id="3" name="Content Placeholder 2"/>
          <p:cNvSpPr>
            <a:spLocks noGrp="1"/>
          </p:cNvSpPr>
          <p:nvPr>
            <p:ph sz="half" idx="1"/>
          </p:nvPr>
        </p:nvSpPr>
        <p:spPr>
          <a:xfrm>
            <a:off x="467544" y="1028700"/>
            <a:ext cx="5323656" cy="4470402"/>
          </a:xfrm>
        </p:spPr>
        <p:txBody>
          <a:bodyPr/>
          <a:lstStyle/>
          <a:p>
            <a:r>
              <a:rPr lang="fi-FI" sz="2000" dirty="0" smtClean="0"/>
              <a:t>Lämpökamerakuvaus, RT 14-10850</a:t>
            </a:r>
          </a:p>
          <a:p>
            <a:r>
              <a:rPr lang="fi-FI" sz="2000" dirty="0" smtClean="0"/>
              <a:t>Ilmavuotokohdat ja eristepuutteet</a:t>
            </a:r>
          </a:p>
          <a:p>
            <a:pPr lvl="1"/>
            <a:r>
              <a:rPr lang="fi-FI" sz="1400" dirty="0" smtClean="0"/>
              <a:t>ei </a:t>
            </a:r>
            <a:r>
              <a:rPr lang="fi-FI" sz="1400" dirty="0"/>
              <a:t>voida rakenteita avaamatta tarkasti selvittää, onko kyse lämmöneristeiden puutteista vai </a:t>
            </a:r>
            <a:r>
              <a:rPr lang="fi-FI" sz="1400" dirty="0" smtClean="0"/>
              <a:t>ilmavuotokohdista</a:t>
            </a:r>
          </a:p>
          <a:p>
            <a:pPr lvl="1"/>
            <a:endParaRPr lang="fi-FI" sz="1400" dirty="0" smtClean="0"/>
          </a:p>
          <a:p>
            <a:r>
              <a:rPr lang="fi-FI" sz="2000" dirty="0" smtClean="0"/>
              <a:t>Mittausolosuhteet</a:t>
            </a:r>
          </a:p>
          <a:p>
            <a:pPr lvl="1"/>
            <a:r>
              <a:rPr lang="fi-FI" sz="1400" dirty="0"/>
              <a:t>Lämmityskausi, talvi</a:t>
            </a:r>
          </a:p>
          <a:p>
            <a:pPr lvl="1"/>
            <a:r>
              <a:rPr lang="fi-FI" sz="1400" dirty="0"/>
              <a:t>Rakennuksen alipaineistus</a:t>
            </a:r>
          </a:p>
          <a:p>
            <a:pPr lvl="1"/>
            <a:endParaRPr lang="fi-FI" sz="1800" dirty="0" smtClean="0"/>
          </a:p>
          <a:p>
            <a:r>
              <a:rPr lang="fi-FI" sz="2000" dirty="0"/>
              <a:t>Lämpötilaindeksi</a:t>
            </a:r>
          </a:p>
          <a:p>
            <a:pPr lvl="1"/>
            <a:r>
              <a:rPr lang="fi-FI" sz="1400" dirty="0"/>
              <a:t>rakennuksen alipaineisuus otettava huomioon, kun keskimääräinen alipaineisuus ylittää -5 </a:t>
            </a:r>
            <a:r>
              <a:rPr lang="fi-FI" sz="1400" dirty="0" err="1"/>
              <a:t>Pa</a:t>
            </a:r>
            <a:r>
              <a:rPr lang="fi-FI" sz="1400" dirty="0"/>
              <a:t> (Asumisterveysasetus, 2015)</a:t>
            </a:r>
          </a:p>
          <a:p>
            <a:endParaRPr lang="fi-FI" sz="1600" dirty="0" smtClean="0"/>
          </a:p>
        </p:txBody>
      </p:sp>
      <p:pic>
        <p:nvPicPr>
          <p:cNvPr id="7" name="Picture 8" descr="DC_1950"/>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059297" y="997460"/>
            <a:ext cx="2304256" cy="1728192"/>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descr="IR_194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297" y="3404350"/>
            <a:ext cx="2352675" cy="1764506"/>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Footer Placeholder 3"/>
          <p:cNvSpPr>
            <a:spLocks noGrp="1"/>
          </p:cNvSpPr>
          <p:nvPr>
            <p:ph type="ftr" sz="quarter" idx="10"/>
          </p:nvPr>
        </p:nvSpPr>
        <p:spPr>
          <a:xfrm>
            <a:off x="611560" y="5661645"/>
            <a:ext cx="7381684" cy="360362"/>
          </a:xfrm>
        </p:spPr>
        <p:txBody>
          <a:bodyPr/>
          <a:lstStyle/>
          <a:p>
            <a:pPr>
              <a:defRPr/>
            </a:pPr>
            <a:r>
              <a:rPr lang="fi-FI" dirty="0" smtClean="0"/>
              <a:t>Lämpökamerakuvaus, </a:t>
            </a:r>
            <a:r>
              <a:rPr lang="fi-FI" dirty="0"/>
              <a:t>RT </a:t>
            </a:r>
            <a:r>
              <a:rPr lang="fi-FI" dirty="0" smtClean="0"/>
              <a:t>14-10850, </a:t>
            </a:r>
            <a:r>
              <a:rPr lang="fi-FI" dirty="0"/>
              <a:t>Ympäristöministeriö, kuntotutkimusopas, luonnosversio 23.1.2015</a:t>
            </a:r>
          </a:p>
          <a:p>
            <a:pPr>
              <a:defRPr/>
            </a:pPr>
            <a:r>
              <a:rPr lang="fi-FI" dirty="0" smtClean="0"/>
              <a:t> </a:t>
            </a:r>
            <a:endParaRPr lang="fi-FI" dirty="0"/>
          </a:p>
          <a:p>
            <a:pPr>
              <a:defRPr/>
            </a:pPr>
            <a:endParaRPr lang="fi-FI" dirty="0"/>
          </a:p>
        </p:txBody>
      </p:sp>
      <p:sp>
        <p:nvSpPr>
          <p:cNvPr id="10" name="Footer Placeholder 1"/>
          <p:cNvSpPr txBox="1">
            <a:spLocks/>
          </p:cNvSpPr>
          <p:nvPr/>
        </p:nvSpPr>
        <p:spPr>
          <a:xfrm>
            <a:off x="6071109" y="2844561"/>
            <a:ext cx="2358376" cy="288032"/>
          </a:xfrm>
          <a:prstGeom prst="rect">
            <a:avLst/>
          </a:prstGeom>
        </p:spPr>
        <p:txBody>
          <a:bodyPr/>
          <a:lstStyle>
            <a:defPPr>
              <a:defRPr lang="fi-FI"/>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r>
              <a:rPr lang="fi-FI" sz="1050" dirty="0" smtClean="0"/>
              <a:t>Kuva: Veli-Matti Pietarinen, </a:t>
            </a:r>
            <a:r>
              <a:rPr lang="fi-FI" sz="1050" dirty="0"/>
              <a:t>©</a:t>
            </a:r>
            <a:r>
              <a:rPr lang="fi-FI" sz="1050" dirty="0" smtClean="0"/>
              <a:t>Työterveyslaitos</a:t>
            </a:r>
            <a:endParaRPr lang="fi-FI" sz="1050" dirty="0"/>
          </a:p>
        </p:txBody>
      </p:sp>
      <p:sp>
        <p:nvSpPr>
          <p:cNvPr id="11" name="Footer Placeholder 1"/>
          <p:cNvSpPr txBox="1">
            <a:spLocks/>
          </p:cNvSpPr>
          <p:nvPr/>
        </p:nvSpPr>
        <p:spPr>
          <a:xfrm>
            <a:off x="6056446" y="5373613"/>
            <a:ext cx="2358376" cy="288032"/>
          </a:xfrm>
          <a:prstGeom prst="rect">
            <a:avLst/>
          </a:prstGeom>
        </p:spPr>
        <p:txBody>
          <a:bodyPr/>
          <a:lstStyle>
            <a:defPPr>
              <a:defRPr lang="fi-FI"/>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r>
              <a:rPr lang="fi-FI" sz="1050" dirty="0" smtClean="0"/>
              <a:t>Kuva: Veli-Matti Pietarinen, </a:t>
            </a:r>
            <a:r>
              <a:rPr lang="fi-FI" sz="1050" dirty="0"/>
              <a:t>©</a:t>
            </a:r>
            <a:r>
              <a:rPr lang="fi-FI" sz="1050" dirty="0" smtClean="0"/>
              <a:t>Työterveyslaitos</a:t>
            </a:r>
            <a:endParaRPr lang="fi-FI" sz="1050" dirty="0"/>
          </a:p>
        </p:txBody>
      </p:sp>
      <p:sp>
        <p:nvSpPr>
          <p:cNvPr id="6" name="Slide Number Placeholder 5"/>
          <p:cNvSpPr>
            <a:spLocks noGrp="1"/>
          </p:cNvSpPr>
          <p:nvPr>
            <p:ph type="sldNum" sz="quarter" idx="12"/>
          </p:nvPr>
        </p:nvSpPr>
        <p:spPr/>
        <p:txBody>
          <a:bodyPr/>
          <a:lstStyle/>
          <a:p>
            <a:fld id="{49246692-9764-4796-AF2E-897E79EBAFA7}" type="slidenum">
              <a:rPr lang="fi-FI" smtClean="0"/>
              <a:pPr/>
              <a:t>39</a:t>
            </a:fld>
            <a:endParaRPr lang="fi-FI"/>
          </a:p>
        </p:txBody>
      </p:sp>
      <p:pic>
        <p:nvPicPr>
          <p:cNvPr id="13"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7017338"/>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Sisällysluettelo:</a:t>
            </a:r>
            <a:endParaRPr lang="fi-FI"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a:t>
            </a:fld>
            <a:endParaRPr lang="fi-FI"/>
          </a:p>
        </p:txBody>
      </p:sp>
      <p:sp>
        <p:nvSpPr>
          <p:cNvPr id="8" name="Content Placeholder 2"/>
          <p:cNvSpPr>
            <a:spLocks noGrp="1"/>
          </p:cNvSpPr>
          <p:nvPr>
            <p:ph sz="half" idx="1"/>
          </p:nvPr>
        </p:nvSpPr>
        <p:spPr>
          <a:xfrm>
            <a:off x="827088" y="1462179"/>
            <a:ext cx="3668712" cy="4392614"/>
          </a:xfrm>
        </p:spPr>
        <p:txBody>
          <a:bodyPr>
            <a:noAutofit/>
          </a:bodyPr>
          <a:lstStyle/>
          <a:p>
            <a:pPr marL="342900" lvl="1" indent="-342900">
              <a:lnSpc>
                <a:spcPct val="80000"/>
              </a:lnSpc>
              <a:buClr>
                <a:srgbClr val="C00000"/>
              </a:buClr>
              <a:buFont typeface="+mj-lt"/>
              <a:buAutoNum type="arabicPeriod" startAt="5"/>
            </a:pPr>
            <a:r>
              <a:rPr lang="fi-FI" sz="1000" b="1" dirty="0"/>
              <a:t>Mineraalivillakuidut ja asbesti</a:t>
            </a:r>
          </a:p>
          <a:p>
            <a:pPr lvl="1">
              <a:lnSpc>
                <a:spcPct val="80000"/>
              </a:lnSpc>
              <a:buClr>
                <a:srgbClr val="C00000"/>
              </a:buClr>
            </a:pPr>
            <a:r>
              <a:rPr lang="fi-FI" sz="1000" dirty="0"/>
              <a:t>Mineraalivillakuidut</a:t>
            </a:r>
          </a:p>
          <a:p>
            <a:pPr lvl="1">
              <a:lnSpc>
                <a:spcPct val="80000"/>
              </a:lnSpc>
              <a:buClr>
                <a:srgbClr val="C00000"/>
              </a:buClr>
            </a:pPr>
            <a:r>
              <a:rPr lang="fi-FI" sz="1000" dirty="0"/>
              <a:t>Mineraalivillakuidut ilmavaihtojärjestelmässä</a:t>
            </a:r>
          </a:p>
          <a:p>
            <a:pPr lvl="1">
              <a:lnSpc>
                <a:spcPct val="80000"/>
              </a:lnSpc>
              <a:buClr>
                <a:srgbClr val="C00000"/>
              </a:buClr>
            </a:pPr>
            <a:r>
              <a:rPr lang="fi-FI" sz="1000" dirty="0"/>
              <a:t>Mineraalivillakuidut työtiloissa</a:t>
            </a:r>
          </a:p>
          <a:p>
            <a:pPr lvl="1">
              <a:lnSpc>
                <a:spcPct val="80000"/>
              </a:lnSpc>
              <a:buClr>
                <a:srgbClr val="C00000"/>
              </a:buClr>
            </a:pPr>
            <a:r>
              <a:rPr lang="fi-FI" sz="1000" dirty="0"/>
              <a:t>Ohje- ja toimenpidearvot</a:t>
            </a:r>
          </a:p>
          <a:p>
            <a:pPr lvl="1">
              <a:lnSpc>
                <a:spcPct val="80000"/>
              </a:lnSpc>
              <a:buClr>
                <a:srgbClr val="C00000"/>
              </a:buClr>
            </a:pPr>
            <a:r>
              <a:rPr lang="fi-FI" sz="1000" dirty="0"/>
              <a:t>Asbesti rakennuksessa</a:t>
            </a:r>
          </a:p>
          <a:p>
            <a:pPr lvl="1">
              <a:lnSpc>
                <a:spcPct val="80000"/>
              </a:lnSpc>
              <a:buClr>
                <a:srgbClr val="C00000"/>
              </a:buClr>
            </a:pPr>
            <a:r>
              <a:rPr lang="fi-FI" sz="1000" dirty="0"/>
              <a:t>Asbestin aiheuttamat sairaudet</a:t>
            </a:r>
          </a:p>
          <a:p>
            <a:pPr lvl="1">
              <a:lnSpc>
                <a:spcPct val="80000"/>
              </a:lnSpc>
              <a:buClr>
                <a:srgbClr val="C00000"/>
              </a:buClr>
            </a:pPr>
            <a:r>
              <a:rPr lang="fi-FI" sz="1000" dirty="0"/>
              <a:t>Asbesti, näytteenotto</a:t>
            </a:r>
          </a:p>
          <a:p>
            <a:pPr lvl="1">
              <a:lnSpc>
                <a:spcPct val="80000"/>
              </a:lnSpc>
              <a:buClr>
                <a:srgbClr val="C00000"/>
              </a:buClr>
            </a:pPr>
            <a:r>
              <a:rPr lang="fi-FI" sz="1000" dirty="0"/>
              <a:t>Asbestin poistaminen rakennuksesta</a:t>
            </a:r>
          </a:p>
          <a:p>
            <a:pPr lvl="1">
              <a:lnSpc>
                <a:spcPct val="80000"/>
              </a:lnSpc>
              <a:buClr>
                <a:srgbClr val="C00000"/>
              </a:buClr>
            </a:pPr>
            <a:r>
              <a:rPr lang="fi-FI" sz="1000" dirty="0"/>
              <a:t>Valtioneuvoston asetus asbestityön turvallisuudesta</a:t>
            </a:r>
          </a:p>
          <a:p>
            <a:pPr lvl="1"/>
            <a:endParaRPr lang="fi-FI" sz="1050" dirty="0"/>
          </a:p>
          <a:p>
            <a:pPr marL="342900" lvl="1" indent="-342900">
              <a:lnSpc>
                <a:spcPct val="80000"/>
              </a:lnSpc>
              <a:buClr>
                <a:srgbClr val="C00000"/>
              </a:buClr>
              <a:buFont typeface="+mj-lt"/>
              <a:buAutoNum type="arabicPeriod" startAt="6"/>
            </a:pPr>
            <a:r>
              <a:rPr lang="fi-FI" sz="1000" b="1" dirty="0"/>
              <a:t>Ilmanvaihto ja sisäilmasto</a:t>
            </a:r>
          </a:p>
          <a:p>
            <a:pPr lvl="1">
              <a:lnSpc>
                <a:spcPct val="80000"/>
              </a:lnSpc>
              <a:buClr>
                <a:srgbClr val="C00000"/>
              </a:buClr>
            </a:pPr>
            <a:r>
              <a:rPr lang="fi-FI" sz="1000" dirty="0"/>
              <a:t>Ilmanvaihtojärjestelmät</a:t>
            </a:r>
          </a:p>
          <a:p>
            <a:pPr lvl="1">
              <a:lnSpc>
                <a:spcPct val="80000"/>
              </a:lnSpc>
              <a:buClr>
                <a:srgbClr val="C00000"/>
              </a:buClr>
            </a:pPr>
            <a:r>
              <a:rPr lang="fi-FI" sz="1000" dirty="0"/>
              <a:t>Ilmanvaihtoon liittyvät ohjeet ja määräykset</a:t>
            </a:r>
          </a:p>
          <a:p>
            <a:pPr lvl="1">
              <a:lnSpc>
                <a:spcPct val="80000"/>
              </a:lnSpc>
              <a:buClr>
                <a:srgbClr val="C00000"/>
              </a:buClr>
            </a:pPr>
            <a:r>
              <a:rPr lang="fi-FI" sz="1000" dirty="0"/>
              <a:t>Ilmamäärät ja ilmanvaihdon riittävyys</a:t>
            </a:r>
          </a:p>
          <a:p>
            <a:pPr lvl="1">
              <a:lnSpc>
                <a:spcPct val="80000"/>
              </a:lnSpc>
              <a:buClr>
                <a:srgbClr val="C00000"/>
              </a:buClr>
            </a:pPr>
            <a:r>
              <a:rPr lang="fi-FI" sz="1000" dirty="0"/>
              <a:t>Tuloilman suodatus</a:t>
            </a:r>
          </a:p>
          <a:p>
            <a:pPr lvl="1">
              <a:lnSpc>
                <a:spcPct val="80000"/>
              </a:lnSpc>
              <a:buClr>
                <a:srgbClr val="C00000"/>
              </a:buClr>
            </a:pPr>
            <a:r>
              <a:rPr lang="fi-FI" sz="1000" dirty="0"/>
              <a:t>Ilmanvaihtojärjestelmän puhtaus ja puhdistaminen</a:t>
            </a:r>
          </a:p>
          <a:p>
            <a:pPr lvl="1">
              <a:lnSpc>
                <a:spcPct val="80000"/>
              </a:lnSpc>
              <a:buClr>
                <a:srgbClr val="C00000"/>
              </a:buClr>
            </a:pPr>
            <a:r>
              <a:rPr lang="fi-FI" sz="1000" dirty="0"/>
              <a:t>Ilmanvaihtojärjestelmän kosteuden lähteet</a:t>
            </a:r>
          </a:p>
          <a:p>
            <a:pPr lvl="1">
              <a:lnSpc>
                <a:spcPct val="80000"/>
              </a:lnSpc>
              <a:buClr>
                <a:srgbClr val="C00000"/>
              </a:buClr>
            </a:pPr>
            <a:r>
              <a:rPr lang="fi-FI" sz="1000" dirty="0"/>
              <a:t>Palautus- ja siirtoilma</a:t>
            </a:r>
          </a:p>
          <a:p>
            <a:pPr lvl="1">
              <a:lnSpc>
                <a:spcPct val="80000"/>
              </a:lnSpc>
              <a:buClr>
                <a:srgbClr val="C00000"/>
              </a:buClr>
            </a:pPr>
            <a:r>
              <a:rPr lang="fi-FI" sz="1000" dirty="0"/>
              <a:t>Ulkoilma- ja jäteilmalaitteiden sijoittaminen</a:t>
            </a:r>
          </a:p>
          <a:p>
            <a:pPr lvl="1">
              <a:lnSpc>
                <a:spcPct val="80000"/>
              </a:lnSpc>
              <a:buClr>
                <a:srgbClr val="C00000"/>
              </a:buClr>
            </a:pPr>
            <a:r>
              <a:rPr lang="fi-FI" sz="1000" dirty="0"/>
              <a:t>Mineraalivillakuidut ilmanvaihtojärjestelmässä</a:t>
            </a:r>
          </a:p>
          <a:p>
            <a:pPr lvl="1">
              <a:lnSpc>
                <a:spcPct val="80000"/>
              </a:lnSpc>
              <a:buClr>
                <a:srgbClr val="C00000"/>
              </a:buClr>
            </a:pPr>
            <a:r>
              <a:rPr lang="fi-FI" sz="1000" dirty="0"/>
              <a:t>Paine-erot rakennuksessa</a:t>
            </a:r>
          </a:p>
          <a:p>
            <a:pPr lvl="1">
              <a:lnSpc>
                <a:spcPct val="80000"/>
              </a:lnSpc>
              <a:buClr>
                <a:srgbClr val="C00000"/>
              </a:buClr>
            </a:pPr>
            <a:r>
              <a:rPr lang="fi-FI" sz="1000" dirty="0"/>
              <a:t>Ilmanjako</a:t>
            </a:r>
          </a:p>
          <a:p>
            <a:pPr lvl="1">
              <a:lnSpc>
                <a:spcPct val="80000"/>
              </a:lnSpc>
              <a:buClr>
                <a:srgbClr val="C00000"/>
              </a:buClr>
            </a:pPr>
            <a:r>
              <a:rPr lang="fi-FI" sz="1000" dirty="0"/>
              <a:t>Jäähdytyspalkit ja </a:t>
            </a:r>
            <a:r>
              <a:rPr lang="fi-FI" sz="1000" dirty="0" err="1"/>
              <a:t>puhallinkonvektorit</a:t>
            </a:r>
            <a:endParaRPr lang="fi-FI" sz="1000" dirty="0"/>
          </a:p>
          <a:p>
            <a:pPr lvl="1">
              <a:lnSpc>
                <a:spcPct val="80000"/>
              </a:lnSpc>
            </a:pPr>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endParaRPr lang="fi-FI" sz="1100" dirty="0"/>
          </a:p>
        </p:txBody>
      </p:sp>
      <p:sp>
        <p:nvSpPr>
          <p:cNvPr id="10" name="Content Placeholder 3"/>
          <p:cNvSpPr>
            <a:spLocks noGrp="1"/>
          </p:cNvSpPr>
          <p:nvPr>
            <p:ph sz="half" idx="2"/>
          </p:nvPr>
        </p:nvSpPr>
        <p:spPr>
          <a:xfrm>
            <a:off x="4788024" y="1419415"/>
            <a:ext cx="3668713" cy="4392614"/>
          </a:xfrm>
        </p:spPr>
        <p:txBody>
          <a:bodyPr>
            <a:noAutofit/>
          </a:bodyPr>
          <a:lstStyle/>
          <a:p>
            <a:pPr marL="342900" lvl="1" indent="-342900">
              <a:lnSpc>
                <a:spcPct val="80000"/>
              </a:lnSpc>
              <a:buClr>
                <a:srgbClr val="C00000"/>
              </a:buClr>
              <a:buFont typeface="+mj-lt"/>
              <a:buAutoNum type="arabicPeriod" startAt="7"/>
            </a:pPr>
            <a:r>
              <a:rPr lang="fi-FI" sz="1000" b="1" dirty="0"/>
              <a:t>Koettu sisäympäristö ja sisäilmastokysely</a:t>
            </a:r>
          </a:p>
          <a:p>
            <a:pPr lvl="1">
              <a:lnSpc>
                <a:spcPct val="80000"/>
              </a:lnSpc>
              <a:buClr>
                <a:srgbClr val="C00000"/>
              </a:buClr>
            </a:pPr>
            <a:r>
              <a:rPr lang="fi-FI" sz="1000" dirty="0"/>
              <a:t>Koettu sisäympäristö</a:t>
            </a:r>
          </a:p>
          <a:p>
            <a:pPr lvl="1">
              <a:lnSpc>
                <a:spcPct val="80000"/>
              </a:lnSpc>
              <a:buClr>
                <a:srgbClr val="C00000"/>
              </a:buClr>
            </a:pPr>
            <a:r>
              <a:rPr lang="fi-FI" sz="1000" dirty="0"/>
              <a:t>Sisäilmastokysely</a:t>
            </a:r>
          </a:p>
          <a:p>
            <a:pPr lvl="1">
              <a:lnSpc>
                <a:spcPct val="80000"/>
              </a:lnSpc>
              <a:buClr>
                <a:srgbClr val="C00000"/>
              </a:buClr>
            </a:pPr>
            <a:r>
              <a:rPr lang="fi-FI" sz="1000" dirty="0"/>
              <a:t>MM40-Örebro -kysely</a:t>
            </a:r>
          </a:p>
          <a:p>
            <a:pPr lvl="1">
              <a:lnSpc>
                <a:spcPct val="80000"/>
              </a:lnSpc>
              <a:buClr>
                <a:srgbClr val="C00000"/>
              </a:buClr>
            </a:pPr>
            <a:r>
              <a:rPr lang="fi-FI" sz="1000" dirty="0"/>
              <a:t>Työterveyslaitoksen sisäilmastokysely</a:t>
            </a:r>
          </a:p>
          <a:p>
            <a:pPr lvl="1">
              <a:lnSpc>
                <a:spcPct val="80000"/>
              </a:lnSpc>
              <a:buClr>
                <a:srgbClr val="C00000"/>
              </a:buClr>
            </a:pPr>
            <a:r>
              <a:rPr lang="fi-FI" sz="1000" dirty="0"/>
              <a:t>Koulujen sisäilmastokysely</a:t>
            </a:r>
          </a:p>
          <a:p>
            <a:pPr lvl="1"/>
            <a:endParaRPr lang="fi-FI" sz="900" dirty="0"/>
          </a:p>
          <a:p>
            <a:pPr marL="342900" lvl="1" indent="-342900">
              <a:lnSpc>
                <a:spcPct val="80000"/>
              </a:lnSpc>
              <a:buClr>
                <a:srgbClr val="C00000"/>
              </a:buClr>
              <a:buFont typeface="+mj-lt"/>
              <a:buAutoNum type="arabicPeriod" startAt="8"/>
            </a:pPr>
            <a:r>
              <a:rPr lang="fi-FI" sz="1000" b="1" dirty="0"/>
              <a:t>Sisäilmastoselvitys</a:t>
            </a:r>
          </a:p>
          <a:p>
            <a:pPr lvl="1">
              <a:lnSpc>
                <a:spcPct val="80000"/>
              </a:lnSpc>
              <a:buClr>
                <a:srgbClr val="C00000"/>
              </a:buClr>
            </a:pPr>
            <a:r>
              <a:rPr lang="fi-FI" sz="1000" dirty="0"/>
              <a:t>Sisäilmastoselvityksen vaiheet</a:t>
            </a:r>
          </a:p>
          <a:p>
            <a:pPr lvl="1">
              <a:lnSpc>
                <a:spcPct val="80000"/>
              </a:lnSpc>
              <a:buClr>
                <a:srgbClr val="C00000"/>
              </a:buClr>
            </a:pPr>
            <a:r>
              <a:rPr lang="fi-FI" sz="1000" dirty="0"/>
              <a:t>Taustatiedot kohteesta</a:t>
            </a:r>
          </a:p>
          <a:p>
            <a:pPr lvl="1">
              <a:lnSpc>
                <a:spcPct val="80000"/>
              </a:lnSpc>
              <a:buClr>
                <a:srgbClr val="C00000"/>
              </a:buClr>
            </a:pPr>
            <a:r>
              <a:rPr lang="fi-FI" sz="1000" dirty="0"/>
              <a:t>Arviointikäynti</a:t>
            </a:r>
          </a:p>
          <a:p>
            <a:pPr lvl="1">
              <a:lnSpc>
                <a:spcPct val="80000"/>
              </a:lnSpc>
              <a:buClr>
                <a:srgbClr val="C00000"/>
              </a:buClr>
            </a:pPr>
            <a:r>
              <a:rPr lang="fi-FI" sz="1000" dirty="0"/>
              <a:t>Jatkotutkimukset</a:t>
            </a:r>
          </a:p>
          <a:p>
            <a:pPr lvl="1">
              <a:lnSpc>
                <a:spcPct val="80000"/>
              </a:lnSpc>
              <a:buClr>
                <a:srgbClr val="C00000"/>
              </a:buClr>
            </a:pPr>
            <a:r>
              <a:rPr lang="fi-FI" sz="1000" dirty="0"/>
              <a:t>Johtopäätökset</a:t>
            </a:r>
          </a:p>
          <a:p>
            <a:pPr lvl="1">
              <a:lnSpc>
                <a:spcPct val="80000"/>
              </a:lnSpc>
              <a:buClr>
                <a:srgbClr val="C00000"/>
              </a:buClr>
            </a:pPr>
            <a:r>
              <a:rPr lang="fi-FI" sz="1000" dirty="0"/>
              <a:t>Sisäilmastoselvitys ja viestintä</a:t>
            </a:r>
          </a:p>
          <a:p>
            <a:pPr lvl="1">
              <a:lnSpc>
                <a:spcPct val="80000"/>
              </a:lnSpc>
              <a:buClr>
                <a:srgbClr val="C00000"/>
              </a:buClr>
            </a:pPr>
            <a:r>
              <a:rPr lang="fi-FI" sz="1000" dirty="0"/>
              <a:t>Sisäilmaongelman ratkaiseminen asunto-osakeyhtiössä</a:t>
            </a:r>
          </a:p>
          <a:p>
            <a:pPr lvl="1"/>
            <a:endParaRPr lang="fi-FI" sz="900" dirty="0"/>
          </a:p>
          <a:p>
            <a:pPr marL="342900" lvl="1" indent="-342900">
              <a:lnSpc>
                <a:spcPct val="80000"/>
              </a:lnSpc>
              <a:buClr>
                <a:srgbClr val="C00000"/>
              </a:buClr>
              <a:buFont typeface="+mj-lt"/>
              <a:buAutoNum type="arabicPeriod" startAt="9"/>
            </a:pPr>
            <a:r>
              <a:rPr lang="fi-FI" sz="1000" b="1" dirty="0">
                <a:solidFill>
                  <a:srgbClr val="C00000"/>
                </a:solidFill>
              </a:rPr>
              <a:t>Altistumisen arviointi</a:t>
            </a:r>
          </a:p>
          <a:p>
            <a:pPr lvl="1">
              <a:lnSpc>
                <a:spcPct val="80000"/>
              </a:lnSpc>
              <a:buClr>
                <a:srgbClr val="C00000"/>
              </a:buClr>
            </a:pPr>
            <a:r>
              <a:rPr lang="fi-FI" sz="1000" dirty="0">
                <a:solidFill>
                  <a:srgbClr val="C00000"/>
                </a:solidFill>
              </a:rPr>
              <a:t>Käsitteet</a:t>
            </a:r>
          </a:p>
          <a:p>
            <a:pPr lvl="1">
              <a:lnSpc>
                <a:spcPct val="80000"/>
              </a:lnSpc>
              <a:buClr>
                <a:srgbClr val="C00000"/>
              </a:buClr>
            </a:pPr>
            <a:r>
              <a:rPr lang="fi-FI" sz="1000" dirty="0">
                <a:solidFill>
                  <a:srgbClr val="C00000"/>
                </a:solidFill>
              </a:rPr>
              <a:t>Lainsäädäntö</a:t>
            </a:r>
          </a:p>
          <a:p>
            <a:pPr lvl="1">
              <a:lnSpc>
                <a:spcPct val="80000"/>
              </a:lnSpc>
              <a:buClr>
                <a:srgbClr val="C00000"/>
              </a:buClr>
            </a:pPr>
            <a:r>
              <a:rPr lang="fi-FI" sz="1000" dirty="0">
                <a:solidFill>
                  <a:srgbClr val="C00000"/>
                </a:solidFill>
              </a:rPr>
              <a:t>Sisäilmasto-ongelmien vaikutus tilojen käyttäjien terveyteen</a:t>
            </a:r>
          </a:p>
          <a:p>
            <a:pPr lvl="1">
              <a:lnSpc>
                <a:spcPct val="80000"/>
              </a:lnSpc>
              <a:buClr>
                <a:srgbClr val="C00000"/>
              </a:buClr>
            </a:pPr>
            <a:r>
              <a:rPr lang="fi-FI" sz="1000" dirty="0">
                <a:solidFill>
                  <a:srgbClr val="C00000"/>
                </a:solidFill>
              </a:rPr>
              <a:t>Altistumisen ja terveydellisen merkityksen arviointi</a:t>
            </a:r>
          </a:p>
          <a:p>
            <a:pPr lvl="1">
              <a:lnSpc>
                <a:spcPct val="80000"/>
              </a:lnSpc>
              <a:buClr>
                <a:srgbClr val="C00000"/>
              </a:buClr>
            </a:pPr>
            <a:r>
              <a:rPr lang="fi-FI" sz="1000" dirty="0">
                <a:solidFill>
                  <a:srgbClr val="C00000"/>
                </a:solidFill>
              </a:rPr>
              <a:t>BS8800 - riskinarviointistandardi</a:t>
            </a:r>
          </a:p>
          <a:p>
            <a:pPr lvl="1">
              <a:lnSpc>
                <a:spcPct val="80000"/>
              </a:lnSpc>
              <a:buClr>
                <a:srgbClr val="C00000"/>
              </a:buClr>
            </a:pPr>
            <a:r>
              <a:rPr lang="fi-FI" sz="1000" dirty="0">
                <a:solidFill>
                  <a:srgbClr val="C00000"/>
                </a:solidFill>
              </a:rPr>
              <a:t>Kosteusvauriotyöryhmän muistio, STM </a:t>
            </a:r>
            <a:r>
              <a:rPr lang="fi-FI" sz="1000" dirty="0">
                <a:solidFill>
                  <a:srgbClr val="C00000"/>
                </a:solidFill>
              </a:rPr>
              <a:t>2009:18</a:t>
            </a:r>
          </a:p>
          <a:p>
            <a:pPr lvl="1">
              <a:lnSpc>
                <a:spcPct val="80000"/>
              </a:lnSpc>
              <a:buClr>
                <a:srgbClr val="C00000"/>
              </a:buClr>
            </a:pPr>
            <a:r>
              <a:rPr lang="fi-FI" sz="1000" dirty="0">
                <a:solidFill>
                  <a:srgbClr val="C00000"/>
                </a:solidFill>
              </a:rPr>
              <a:t>Altistumisolosuhteiden arviointi sisäilman epäpuhtauksille (TTL)</a:t>
            </a:r>
            <a:endParaRPr lang="fi-FI" sz="1000" dirty="0">
              <a:solidFill>
                <a:srgbClr val="C00000"/>
              </a:solidFill>
            </a:endParaRPr>
          </a:p>
          <a:p>
            <a:pPr lvl="1">
              <a:lnSpc>
                <a:spcPct val="80000"/>
              </a:lnSpc>
              <a:buClr>
                <a:srgbClr val="C00000"/>
              </a:buClr>
            </a:pPr>
            <a:r>
              <a:rPr lang="fi-FI" sz="1000" dirty="0">
                <a:solidFill>
                  <a:srgbClr val="C00000"/>
                </a:solidFill>
              </a:rPr>
              <a:t>Altistumisen ja terveydellisen merkityksen arviointi</a:t>
            </a:r>
          </a:p>
          <a:p>
            <a:pPr lvl="1">
              <a:lnSpc>
                <a:spcPct val="80000"/>
              </a:lnSpc>
              <a:buClr>
                <a:srgbClr val="C00000"/>
              </a:buClr>
            </a:pPr>
            <a:r>
              <a:rPr lang="fi-FI" sz="1000" dirty="0">
                <a:solidFill>
                  <a:srgbClr val="C00000"/>
                </a:solidFill>
              </a:rPr>
              <a:t>Altistumisen arvioinnista terveydellisen merkityksen arviointiin</a:t>
            </a:r>
          </a:p>
          <a:p>
            <a:endParaRPr lang="fi-FI" sz="1100" dirty="0"/>
          </a:p>
        </p:txBody>
      </p:sp>
    </p:spTree>
    <p:extLst>
      <p:ext uri="{BB962C8B-B14F-4D97-AF65-F5344CB8AC3E}">
        <p14:creationId xmlns:p14="http://schemas.microsoft.com/office/powerpoint/2010/main" val="2449265871"/>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186" y="116632"/>
            <a:ext cx="5183807" cy="1143000"/>
          </a:xfrm>
        </p:spPr>
        <p:txBody>
          <a:bodyPr/>
          <a:lstStyle/>
          <a:p>
            <a:r>
              <a:rPr lang="fi-FI" dirty="0" smtClean="0">
                <a:solidFill>
                  <a:srgbClr val="44697D"/>
                </a:solidFill>
              </a:rPr>
              <a:t>Merkkiainemittaus</a:t>
            </a:r>
            <a:endParaRPr lang="en-US" dirty="0">
              <a:solidFill>
                <a:srgbClr val="44697D"/>
              </a:solidFill>
            </a:endParaRPr>
          </a:p>
        </p:txBody>
      </p:sp>
      <p:sp>
        <p:nvSpPr>
          <p:cNvPr id="5" name="Content Placeholder 4"/>
          <p:cNvSpPr>
            <a:spLocks noGrp="1"/>
          </p:cNvSpPr>
          <p:nvPr>
            <p:ph sz="half" idx="1"/>
          </p:nvPr>
        </p:nvSpPr>
        <p:spPr>
          <a:xfrm>
            <a:off x="410044" y="1838935"/>
            <a:ext cx="4038600" cy="3417243"/>
          </a:xfrm>
        </p:spPr>
        <p:txBody>
          <a:bodyPr>
            <a:normAutofit fontScale="92500" lnSpcReduction="10000"/>
          </a:bodyPr>
          <a:lstStyle/>
          <a:p>
            <a:r>
              <a:rPr lang="fi-FI" sz="2000" dirty="0" smtClean="0"/>
              <a:t>Voidaan osoittaa ilmayhteys rakenteessa olevasta vauriokohdasta tai epäpuhtauslähteestä sisäilmaan</a:t>
            </a:r>
          </a:p>
          <a:p>
            <a:endParaRPr lang="fi-FI" sz="2000" dirty="0"/>
          </a:p>
          <a:p>
            <a:r>
              <a:rPr lang="fi-FI" sz="2000" dirty="0" smtClean="0"/>
              <a:t>Voidaan arvioida rakenteen tiiveyttä ja paikantaa ilmavuotokohtia</a:t>
            </a:r>
          </a:p>
          <a:p>
            <a:endParaRPr lang="fi-FI" sz="2400" dirty="0"/>
          </a:p>
          <a:p>
            <a:r>
              <a:rPr lang="fi-FI" sz="2000" dirty="0" smtClean="0"/>
              <a:t>Tiivistyskorjauksen laadunvarmistus</a:t>
            </a:r>
            <a:endParaRPr lang="en-US" sz="2000" dirty="0"/>
          </a:p>
        </p:txBody>
      </p:sp>
      <p:sp>
        <p:nvSpPr>
          <p:cNvPr id="2" name="Content Placeholder 1"/>
          <p:cNvSpPr>
            <a:spLocks noGrp="1"/>
          </p:cNvSpPr>
          <p:nvPr>
            <p:ph sz="half" idx="2"/>
          </p:nvPr>
        </p:nvSpPr>
        <p:spPr>
          <a:xfrm>
            <a:off x="4533900" y="1838377"/>
            <a:ext cx="4213860" cy="3417243"/>
          </a:xfrm>
        </p:spPr>
        <p:txBody>
          <a:bodyPr>
            <a:normAutofit fontScale="92500" lnSpcReduction="10000"/>
          </a:bodyPr>
          <a:lstStyle/>
          <a:p>
            <a:r>
              <a:rPr lang="fi-FI" sz="2000" dirty="0"/>
              <a:t>Kvalitatiivinen mittaus</a:t>
            </a:r>
          </a:p>
          <a:p>
            <a:pPr lvl="1"/>
            <a:r>
              <a:rPr lang="fi-FI" sz="1800" dirty="0"/>
              <a:t>Vaatii mittaajalta kokemusta ja ammattitaitoa tuloksen tulkintaa</a:t>
            </a:r>
          </a:p>
          <a:p>
            <a:pPr lvl="1"/>
            <a:endParaRPr lang="fi-FI" sz="1800" dirty="0"/>
          </a:p>
          <a:p>
            <a:r>
              <a:rPr lang="fi-FI" sz="2000" dirty="0"/>
              <a:t>Pitoisuutta osoittavat mittalaitteet:</a:t>
            </a:r>
          </a:p>
          <a:p>
            <a:pPr lvl="1"/>
            <a:r>
              <a:rPr lang="fi-FI" sz="1800" dirty="0"/>
              <a:t>Haasteena lähtöpitoisuuden määrittäminen tutkittavassa </a:t>
            </a:r>
            <a:r>
              <a:rPr lang="fi-FI" sz="1800" dirty="0" smtClean="0"/>
              <a:t>rakenteessa</a:t>
            </a:r>
          </a:p>
          <a:p>
            <a:pPr lvl="1"/>
            <a:r>
              <a:rPr lang="fi-FI" sz="1800" dirty="0"/>
              <a:t>Vaatii mittaajalta kokemusta ja ammattitaitoa tuloksen tulkintaa</a:t>
            </a:r>
          </a:p>
          <a:p>
            <a:pPr lvl="1"/>
            <a:endParaRPr lang="fi-FI" sz="1800" dirty="0"/>
          </a:p>
          <a:p>
            <a:pPr marL="914400" lvl="2" indent="0">
              <a:buNone/>
            </a:pPr>
            <a:endParaRPr lang="fi-FI" sz="1600" dirty="0"/>
          </a:p>
          <a:p>
            <a:endParaRPr lang="en-US" dirty="0"/>
          </a:p>
        </p:txBody>
      </p:sp>
      <p:sp>
        <p:nvSpPr>
          <p:cNvPr id="6" name="Alatunnisteen paikkamerkki 10"/>
          <p:cNvSpPr>
            <a:spLocks noGrp="1"/>
          </p:cNvSpPr>
          <p:nvPr>
            <p:ph type="ftr" sz="quarter" idx="10"/>
          </p:nvPr>
        </p:nvSpPr>
        <p:spPr>
          <a:xfrm>
            <a:off x="410044" y="5605765"/>
            <a:ext cx="5806597" cy="228600"/>
          </a:xfrm>
          <a:prstGeom prst="rect">
            <a:avLst/>
          </a:prstGeom>
        </p:spPr>
        <p:txBody>
          <a:bodyPr/>
          <a:lstStyle/>
          <a:p>
            <a:r>
              <a:rPr lang="fi-FI" sz="1100" dirty="0" smtClean="0"/>
              <a:t>Hintikka, 2013. Tiiviysmittaukset sisäilmastoteknisissä selvitystöissä</a:t>
            </a:r>
            <a:r>
              <a:rPr lang="fi-FI" dirty="0" smtClean="0"/>
              <a:t>.</a:t>
            </a:r>
            <a:endParaRPr lang="fi-FI" dirty="0"/>
          </a:p>
        </p:txBody>
      </p:sp>
      <p:sp>
        <p:nvSpPr>
          <p:cNvPr id="7" name="TextBox 6"/>
          <p:cNvSpPr txBox="1"/>
          <p:nvPr/>
        </p:nvSpPr>
        <p:spPr>
          <a:xfrm>
            <a:off x="665148" y="1286074"/>
            <a:ext cx="3528392" cy="369332"/>
          </a:xfrm>
          <a:prstGeom prst="rect">
            <a:avLst/>
          </a:prstGeom>
          <a:noFill/>
        </p:spPr>
        <p:txBody>
          <a:bodyPr wrap="square" rtlCol="0">
            <a:spAutoFit/>
          </a:bodyPr>
          <a:lstStyle/>
          <a:p>
            <a:r>
              <a:rPr lang="fi-FI" dirty="0" smtClean="0">
                <a:solidFill>
                  <a:srgbClr val="0070C0"/>
                </a:solidFill>
              </a:rPr>
              <a:t>Menetelmän vahvuudet</a:t>
            </a:r>
            <a:endParaRPr lang="en-US" dirty="0">
              <a:solidFill>
                <a:srgbClr val="0070C0"/>
              </a:solidFill>
            </a:endParaRPr>
          </a:p>
        </p:txBody>
      </p:sp>
      <p:sp>
        <p:nvSpPr>
          <p:cNvPr id="8" name="TextBox 7"/>
          <p:cNvSpPr txBox="1"/>
          <p:nvPr/>
        </p:nvSpPr>
        <p:spPr>
          <a:xfrm>
            <a:off x="4881705" y="1287190"/>
            <a:ext cx="3528392" cy="369332"/>
          </a:xfrm>
          <a:prstGeom prst="rect">
            <a:avLst/>
          </a:prstGeom>
          <a:noFill/>
        </p:spPr>
        <p:txBody>
          <a:bodyPr wrap="square" rtlCol="0">
            <a:spAutoFit/>
          </a:bodyPr>
          <a:lstStyle/>
          <a:p>
            <a:r>
              <a:rPr lang="fi-FI" dirty="0" smtClean="0">
                <a:solidFill>
                  <a:srgbClr val="0070C0"/>
                </a:solidFill>
              </a:rPr>
              <a:t>Menetelmän haasteet</a:t>
            </a:r>
            <a:endParaRPr lang="en-US" dirty="0">
              <a:solidFill>
                <a:srgbClr val="0070C0"/>
              </a:solidFill>
            </a:endParaRPr>
          </a:p>
        </p:txBody>
      </p:sp>
      <p:sp>
        <p:nvSpPr>
          <p:cNvPr id="10" name="Slide Number Placeholder 9"/>
          <p:cNvSpPr>
            <a:spLocks noGrp="1"/>
          </p:cNvSpPr>
          <p:nvPr>
            <p:ph type="sldNum" sz="quarter" idx="12"/>
          </p:nvPr>
        </p:nvSpPr>
        <p:spPr/>
        <p:txBody>
          <a:bodyPr/>
          <a:lstStyle/>
          <a:p>
            <a:fld id="{49246692-9764-4796-AF2E-897E79EBAFA7}" type="slidenum">
              <a:rPr lang="fi-FI" smtClean="0"/>
              <a:pPr/>
              <a:t>40</a:t>
            </a:fld>
            <a:endParaRPr lang="fi-FI"/>
          </a:p>
        </p:txBody>
      </p:sp>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2539857"/>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solidFill>
                  <a:srgbClr val="44697D"/>
                </a:solidFill>
              </a:rPr>
              <a:t>Merkkisavukokeet</a:t>
            </a:r>
            <a:endParaRPr lang="en-US" dirty="0">
              <a:solidFill>
                <a:srgbClr val="44697D"/>
              </a:solidFill>
            </a:endParaRPr>
          </a:p>
        </p:txBody>
      </p:sp>
      <p:sp>
        <p:nvSpPr>
          <p:cNvPr id="4" name="Footer Placeholder 3"/>
          <p:cNvSpPr>
            <a:spLocks noGrp="1"/>
          </p:cNvSpPr>
          <p:nvPr>
            <p:ph type="ftr" sz="quarter" idx="10"/>
          </p:nvPr>
        </p:nvSpPr>
        <p:spPr>
          <a:xfrm>
            <a:off x="680882" y="5518608"/>
            <a:ext cx="4894580" cy="228600"/>
          </a:xfrm>
        </p:spPr>
        <p:txBody>
          <a:bodyPr/>
          <a:lstStyle/>
          <a:p>
            <a:pPr>
              <a:defRPr/>
            </a:pPr>
            <a:r>
              <a:rPr lang="fi-FI" dirty="0" smtClean="0"/>
              <a:t>Kuvat: Ympäristöministeriö</a:t>
            </a:r>
            <a:r>
              <a:rPr lang="fi-FI" dirty="0"/>
              <a:t>, kuntotutkimusopas, luonnosversio 23.1.2015</a:t>
            </a:r>
          </a:p>
          <a:p>
            <a:pPr>
              <a:defRPr/>
            </a:pPr>
            <a:endParaRPr lang="fi-FI" dirty="0"/>
          </a:p>
        </p:txBody>
      </p:sp>
      <p:pic>
        <p:nvPicPr>
          <p:cNvPr id="8"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650754" y="1877695"/>
            <a:ext cx="6669012" cy="34178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41</a:t>
            </a:fld>
            <a:endParaRPr lang="fi-FI"/>
          </a:p>
        </p:txBody>
      </p:sp>
      <p:pic>
        <p:nvPicPr>
          <p:cNvPr id="9"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7890893"/>
      </p:ext>
    </p:extLst>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solidFill>
                  <a:srgbClr val="44697D"/>
                </a:solidFill>
              </a:rPr>
              <a:t>Paine-eroseuranta</a:t>
            </a:r>
            <a:endParaRPr lang="en-US" dirty="0">
              <a:solidFill>
                <a:srgbClr val="44697D"/>
              </a:solidFill>
            </a:endParaRPr>
          </a:p>
        </p:txBody>
      </p:sp>
      <p:graphicFrame>
        <p:nvGraphicFramePr>
          <p:cNvPr id="6" name="Content Placeholder 5"/>
          <p:cNvGraphicFramePr>
            <a:graphicFrameLocks noGrp="1"/>
          </p:cNvGraphicFramePr>
          <p:nvPr>
            <p:ph idx="1"/>
            <p:extLst/>
          </p:nvPr>
        </p:nvGraphicFramePr>
        <p:xfrm>
          <a:off x="304800" y="1824355"/>
          <a:ext cx="8229600" cy="34178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36602" y="5332899"/>
            <a:ext cx="8297797" cy="430887"/>
          </a:xfrm>
          <a:prstGeom prst="rect">
            <a:avLst/>
          </a:prstGeom>
          <a:noFill/>
        </p:spPr>
        <p:txBody>
          <a:bodyPr wrap="square" rtlCol="0">
            <a:spAutoFit/>
          </a:bodyPr>
          <a:lstStyle/>
          <a:p>
            <a:r>
              <a:rPr lang="fi-FI" sz="1100" dirty="0" smtClean="0"/>
              <a:t>Kuvaaja: Paine-eron seurantamittaus ulkoilman ja sisäilman sekä sisäilman ja talotekniikkakanaalin välillä. Kuvaajassa näkyy ilmanvaihtokoneen käyttöasteen muutos vuorokauden eri aikoina. Veli-Matti </a:t>
            </a:r>
            <a:r>
              <a:rPr lang="fi-FI" sz="1100" dirty="0" err="1" smtClean="0"/>
              <a:t>Pietarinen©Työterveyslaitos</a:t>
            </a:r>
            <a:endParaRPr lang="fi-FI" sz="1100"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42</a:t>
            </a:fld>
            <a:endParaRPr lang="fi-FI"/>
          </a:p>
        </p:txBody>
      </p:sp>
      <p:pic>
        <p:nvPicPr>
          <p:cNvPr id="9"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5237626"/>
      </p:ext>
    </p:extLst>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67544" y="419427"/>
            <a:ext cx="6634296" cy="1143000"/>
          </a:xfrm>
        </p:spPr>
        <p:txBody>
          <a:bodyPr/>
          <a:lstStyle/>
          <a:p>
            <a:r>
              <a:rPr lang="fi-FI" sz="2800" dirty="0" smtClean="0">
                <a:solidFill>
                  <a:srgbClr val="44697D"/>
                </a:solidFill>
              </a:rPr>
              <a:t>Rakennuksen ilmanvuotoluku</a:t>
            </a:r>
            <a:endParaRPr lang="fi-FI" sz="2800" dirty="0">
              <a:solidFill>
                <a:srgbClr val="44697D"/>
              </a:solidFill>
            </a:endParaRPr>
          </a:p>
        </p:txBody>
      </p:sp>
      <p:sp>
        <p:nvSpPr>
          <p:cNvPr id="5" name="Sisällön paikkamerkki 4"/>
          <p:cNvSpPr>
            <a:spLocks noGrp="1"/>
          </p:cNvSpPr>
          <p:nvPr>
            <p:ph idx="1"/>
          </p:nvPr>
        </p:nvSpPr>
        <p:spPr>
          <a:xfrm>
            <a:off x="312420" y="1715144"/>
            <a:ext cx="5105400" cy="3664576"/>
          </a:xfrm>
        </p:spPr>
        <p:txBody>
          <a:bodyPr>
            <a:normAutofit lnSpcReduction="10000"/>
          </a:bodyPr>
          <a:lstStyle/>
          <a:p>
            <a:r>
              <a:rPr lang="fi-FI" sz="2000" dirty="0" smtClean="0"/>
              <a:t>Mittausstandardin SFS-EN 13829</a:t>
            </a:r>
          </a:p>
          <a:p>
            <a:pPr lvl="1"/>
            <a:r>
              <a:rPr lang="fi-FI" sz="1600" dirty="0" smtClean="0"/>
              <a:t>Vanhojen rakennusten ilmatiiveyden vertaamiseen käytetään vielä tällä hetkellä n</a:t>
            </a:r>
            <a:r>
              <a:rPr lang="fi-FI" sz="900" dirty="0" smtClean="0"/>
              <a:t>50</a:t>
            </a:r>
            <a:r>
              <a:rPr lang="fi-FI" sz="1600" dirty="0" smtClean="0"/>
              <a:t>-lukua (</a:t>
            </a:r>
            <a:r>
              <a:rPr lang="fi-FI" sz="1600" dirty="0" err="1" smtClean="0"/>
              <a:t>Rakmk</a:t>
            </a:r>
            <a:r>
              <a:rPr lang="fi-FI" sz="1600" dirty="0" smtClean="0"/>
              <a:t> D5, 2007)</a:t>
            </a:r>
          </a:p>
          <a:p>
            <a:pPr lvl="2"/>
            <a:r>
              <a:rPr lang="fi-FI" sz="1600" dirty="0" smtClean="0"/>
              <a:t>Lasketaan rakennuksen tilavuutta kohden</a:t>
            </a:r>
          </a:p>
          <a:p>
            <a:pPr lvl="2"/>
            <a:r>
              <a:rPr lang="fi-FI" sz="1600" b="1" dirty="0" smtClean="0"/>
              <a:t>Mittausten yhteydessä merkkisavukokeet tai lämpökuvaus</a:t>
            </a:r>
          </a:p>
          <a:p>
            <a:pPr lvl="2"/>
            <a:endParaRPr lang="fi-FI" b="1" dirty="0"/>
          </a:p>
          <a:p>
            <a:r>
              <a:rPr lang="fi-FI" dirty="0" smtClean="0"/>
              <a:t>Tulosten tulkinta</a:t>
            </a:r>
          </a:p>
          <a:p>
            <a:pPr marL="685800" lvl="1">
              <a:buFont typeface="Arial" panose="020B0604020202020204" pitchFamily="34" charset="0"/>
              <a:buChar char="•"/>
            </a:pPr>
            <a:r>
              <a:rPr lang="fi-FI" sz="1400" dirty="0"/>
              <a:t>RT 80-10974, Teollisesti valmistettujen asuinrakennusten ilmanpitävyyden laadunvarmistusohje</a:t>
            </a:r>
          </a:p>
          <a:p>
            <a:pPr marL="685800" lvl="1">
              <a:buFont typeface="Arial" panose="020B0604020202020204" pitchFamily="34" charset="0"/>
              <a:buChar char="•"/>
            </a:pPr>
            <a:r>
              <a:rPr lang="fi-FI" sz="1400" dirty="0"/>
              <a:t>RIL 250-2011, Kosteudenhallinta ja homevaurioiden estäminen</a:t>
            </a:r>
          </a:p>
          <a:p>
            <a:pPr lvl="2"/>
            <a:endParaRPr lang="fi-FI" sz="1600" dirty="0"/>
          </a:p>
          <a:p>
            <a:pPr lvl="1"/>
            <a:endParaRPr lang="fi-FI" sz="2000" dirty="0"/>
          </a:p>
          <a:p>
            <a:pPr lvl="2"/>
            <a:endParaRPr lang="fi-FI" dirty="0"/>
          </a:p>
        </p:txBody>
      </p:sp>
      <p:sp>
        <p:nvSpPr>
          <p:cNvPr id="2" name="Alatunnisteen paikkamerkki 1"/>
          <p:cNvSpPr>
            <a:spLocks noGrp="1"/>
          </p:cNvSpPr>
          <p:nvPr>
            <p:ph type="ftr" sz="quarter" idx="10"/>
          </p:nvPr>
        </p:nvSpPr>
        <p:spPr>
          <a:xfrm>
            <a:off x="593090" y="5733256"/>
            <a:ext cx="4544060" cy="228600"/>
          </a:xfrm>
        </p:spPr>
        <p:txBody>
          <a:bodyPr/>
          <a:lstStyle/>
          <a:p>
            <a:pPr>
              <a:defRPr/>
            </a:pPr>
            <a:r>
              <a:rPr lang="fi-FI" dirty="0" err="1" smtClean="0"/>
              <a:t>RakMk</a:t>
            </a:r>
            <a:r>
              <a:rPr lang="fi-FI" dirty="0" smtClean="0"/>
              <a:t> D5, 2007; RT 80-10974; RIL 250-2011</a:t>
            </a:r>
            <a:endParaRPr lang="fi-FI" dirty="0"/>
          </a:p>
        </p:txBody>
      </p:sp>
      <p:pic>
        <p:nvPicPr>
          <p:cNvPr id="7" name="Content Placeholder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715000" y="1754832"/>
            <a:ext cx="2278380" cy="303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715000" y="4846320"/>
            <a:ext cx="2278380" cy="276999"/>
          </a:xfrm>
          <a:prstGeom prst="rect">
            <a:avLst/>
          </a:prstGeom>
          <a:noFill/>
        </p:spPr>
        <p:txBody>
          <a:bodyPr wrap="square" rtlCol="0">
            <a:spAutoFit/>
          </a:bodyPr>
          <a:lstStyle/>
          <a:p>
            <a:r>
              <a:rPr lang="fi-FI" sz="1200" dirty="0" smtClean="0"/>
              <a:t>Kuva: RT 80-10974</a:t>
            </a:r>
            <a:endParaRPr lang="fi-FI" sz="1200" dirty="0"/>
          </a:p>
        </p:txBody>
      </p:sp>
      <p:sp>
        <p:nvSpPr>
          <p:cNvPr id="9" name="Slide Number Placeholder 8"/>
          <p:cNvSpPr>
            <a:spLocks noGrp="1"/>
          </p:cNvSpPr>
          <p:nvPr>
            <p:ph type="sldNum" sz="quarter" idx="12"/>
          </p:nvPr>
        </p:nvSpPr>
        <p:spPr/>
        <p:txBody>
          <a:bodyPr/>
          <a:lstStyle/>
          <a:p>
            <a:fld id="{49246692-9764-4796-AF2E-897E79EBAFA7}" type="slidenum">
              <a:rPr lang="fi-FI" smtClean="0"/>
              <a:pPr/>
              <a:t>43</a:t>
            </a:fld>
            <a:endParaRPr lang="fi-FI"/>
          </a:p>
        </p:txBody>
      </p:sp>
      <p:pic>
        <p:nvPicPr>
          <p:cNvPr id="11"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6814688"/>
      </p:ext>
    </p:extLst>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2372"/>
            <a:ext cx="8352928" cy="995888"/>
          </a:xfrm>
        </p:spPr>
        <p:txBody>
          <a:bodyPr>
            <a:normAutofit fontScale="90000"/>
          </a:bodyPr>
          <a:lstStyle/>
          <a:p>
            <a:pPr lvl="0"/>
            <a:r>
              <a:rPr lang="fi-FI" sz="2400" dirty="0">
                <a:solidFill>
                  <a:srgbClr val="44697D"/>
                </a:solidFill>
              </a:rPr>
              <a:t>2</a:t>
            </a:r>
            <a:r>
              <a:rPr lang="fi-FI" sz="2400" dirty="0" smtClean="0">
                <a:solidFill>
                  <a:srgbClr val="44697D"/>
                </a:solidFill>
              </a:rPr>
              <a:t>. Ilmayhteys </a:t>
            </a:r>
            <a:r>
              <a:rPr lang="fi-FI" sz="2400" dirty="0">
                <a:solidFill>
                  <a:srgbClr val="44697D"/>
                </a:solidFill>
              </a:rPr>
              <a:t>ja ilmavuotoreitit epäpuhtauslähteestä sisäilmaan sekä rakennuksen paine-erot</a:t>
            </a:r>
            <a:r>
              <a:rPr lang="fi-FI" sz="2400" dirty="0">
                <a:solidFill>
                  <a:srgbClr val="00B2A9"/>
                </a:solidFill>
              </a:rPr>
              <a:t/>
            </a:r>
            <a:br>
              <a:rPr lang="fi-FI" sz="2400" dirty="0">
                <a:solidFill>
                  <a:srgbClr val="00B2A9"/>
                </a:solidFill>
              </a:rPr>
            </a:br>
            <a:endParaRPr lang="en-US" sz="2400" dirty="0">
              <a:solidFill>
                <a:srgbClr val="00B2A9"/>
              </a:solidFill>
            </a:endParaRPr>
          </a:p>
        </p:txBody>
      </p:sp>
      <p:graphicFrame>
        <p:nvGraphicFramePr>
          <p:cNvPr id="6" name="Content Placeholder 5"/>
          <p:cNvGraphicFramePr>
            <a:graphicFrameLocks noGrp="1"/>
          </p:cNvGraphicFramePr>
          <p:nvPr>
            <p:ph idx="1"/>
            <p:extLst/>
          </p:nvPr>
        </p:nvGraphicFramePr>
        <p:xfrm>
          <a:off x="251520" y="996436"/>
          <a:ext cx="8496944" cy="5040838"/>
        </p:xfrm>
        <a:graphic>
          <a:graphicData uri="http://schemas.openxmlformats.org/drawingml/2006/table">
            <a:tbl>
              <a:tblPr firstRow="1" firstCol="1" bandRow="1"/>
              <a:tblGrid>
                <a:gridCol w="8496944"/>
              </a:tblGrid>
              <a:tr h="195022">
                <a:tc>
                  <a:txBody>
                    <a:bodyPr/>
                    <a:lstStyle/>
                    <a:p>
                      <a:pPr marL="0" lvl="0" indent="0">
                        <a:spcAft>
                          <a:spcPts val="0"/>
                        </a:spcAft>
                        <a:buFont typeface="+mj-lt"/>
                        <a:buNone/>
                      </a:pPr>
                      <a:r>
                        <a:rPr lang="fi-FI" sz="1600" b="1" dirty="0" smtClean="0">
                          <a:effectLst/>
                          <a:latin typeface="Times New Roman"/>
                          <a:ea typeface="Times New Roman"/>
                        </a:rPr>
                        <a:t>1. Ei </a:t>
                      </a:r>
                      <a:r>
                        <a:rPr lang="fi-FI" sz="1600" b="1" dirty="0">
                          <a:effectLst/>
                          <a:latin typeface="Times New Roman"/>
                          <a:ea typeface="Times New Roman"/>
                        </a:rPr>
                        <a:t>ilmavuotoreittejä epäpuhtauslähteistä sisäilmaan</a:t>
                      </a:r>
                      <a:endParaRPr lang="en-US" sz="1600" dirty="0">
                        <a:effectLst/>
                        <a:latin typeface="Times New Roman"/>
                        <a:ea typeface="Times New Roman"/>
                      </a:endParaRPr>
                    </a:p>
                  </a:txBody>
                  <a:tcPr marL="53404" marR="53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585065">
                <a:tc>
                  <a:txBody>
                    <a:bodyPr/>
                    <a:lstStyle/>
                    <a:p>
                      <a:pPr marL="342900" lvl="0" indent="-342900">
                        <a:spcAft>
                          <a:spcPts val="0"/>
                        </a:spcAft>
                        <a:buFont typeface="Wingdings"/>
                        <a:buChar char=""/>
                      </a:pPr>
                      <a:r>
                        <a:rPr lang="fi-FI" sz="1400" dirty="0">
                          <a:effectLst/>
                          <a:latin typeface="Times New Roman"/>
                          <a:ea typeface="Times New Roman"/>
                        </a:rPr>
                        <a:t>Rakennuksen paine-erot ovat hallinnassa ympäröiviin tiloihin ja ulkoilmaan nähden.</a:t>
                      </a:r>
                      <a:endParaRPr lang="en-US" sz="1400" dirty="0">
                        <a:effectLst/>
                        <a:latin typeface="Times New Roman"/>
                        <a:ea typeface="Times New Roman"/>
                      </a:endParaRPr>
                    </a:p>
                    <a:p>
                      <a:pPr marL="342900" lvl="0" indent="-342900">
                        <a:spcAft>
                          <a:spcPts val="0"/>
                        </a:spcAft>
                        <a:buFont typeface="Wingdings"/>
                        <a:buChar char=""/>
                      </a:pPr>
                      <a:r>
                        <a:rPr lang="fi-FI" sz="1400" dirty="0">
                          <a:effectLst/>
                          <a:latin typeface="Times New Roman"/>
                          <a:ea typeface="Times New Roman"/>
                        </a:rPr>
                        <a:t>Rakennuksen tai tilan ilmanpitävyys on </a:t>
                      </a:r>
                      <a:r>
                        <a:rPr lang="fi-FI" sz="1400" dirty="0" smtClean="0">
                          <a:effectLst/>
                          <a:latin typeface="Times New Roman"/>
                          <a:ea typeface="Times New Roman"/>
                        </a:rPr>
                        <a:t>hyvä*.</a:t>
                      </a:r>
                      <a:endParaRPr lang="en-US" sz="1400" dirty="0">
                        <a:effectLst/>
                        <a:latin typeface="Times New Roman"/>
                        <a:ea typeface="Times New Roman"/>
                      </a:endParaRPr>
                    </a:p>
                  </a:txBody>
                  <a:tcPr marL="53404" marR="53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043">
                <a:tc>
                  <a:txBody>
                    <a:bodyPr/>
                    <a:lstStyle/>
                    <a:p>
                      <a:pPr marL="0" lvl="0" indent="0">
                        <a:spcAft>
                          <a:spcPts val="0"/>
                        </a:spcAft>
                        <a:buFont typeface="+mj-lt"/>
                        <a:buNone/>
                      </a:pPr>
                      <a:r>
                        <a:rPr lang="fi-FI" sz="1600" b="1" dirty="0" smtClean="0">
                          <a:effectLst/>
                          <a:latin typeface="Times New Roman"/>
                          <a:ea typeface="Times New Roman"/>
                        </a:rPr>
                        <a:t>2. Yksittäisiä/vähäisiä </a:t>
                      </a:r>
                      <a:r>
                        <a:rPr lang="fi-FI" sz="1600" b="1" dirty="0">
                          <a:effectLst/>
                          <a:latin typeface="Times New Roman"/>
                          <a:ea typeface="Times New Roman"/>
                        </a:rPr>
                        <a:t>ilmavuotoreittejä rakenteiden tai ympäröivien tilojen kautta sisäilmaan</a:t>
                      </a:r>
                      <a:endParaRPr lang="en-US" sz="1600" dirty="0">
                        <a:effectLst/>
                        <a:latin typeface="Times New Roman"/>
                        <a:ea typeface="Times New Roman"/>
                      </a:endParaRPr>
                    </a:p>
                  </a:txBody>
                  <a:tcPr marL="53404" marR="53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170130">
                <a:tc>
                  <a:txBody>
                    <a:bodyPr/>
                    <a:lstStyle/>
                    <a:p>
                      <a:pPr marL="342900" lvl="0" indent="-342900">
                        <a:spcAft>
                          <a:spcPts val="0"/>
                        </a:spcAft>
                        <a:buFont typeface="Wingdings"/>
                        <a:buChar char=""/>
                      </a:pPr>
                      <a:r>
                        <a:rPr lang="fi-FI" sz="1400" dirty="0" smtClean="0">
                          <a:effectLst/>
                          <a:latin typeface="Times New Roman"/>
                          <a:ea typeface="Times New Roman"/>
                        </a:rPr>
                        <a:t>Ilmavuotoreitit eivät ole rakenteissa säännöllisiä, ja ne ovat yksittäisiä pieniä </a:t>
                      </a:r>
                      <a:r>
                        <a:rPr lang="fi-FI" sz="1400" dirty="0" err="1" smtClean="0">
                          <a:effectLst/>
                          <a:latin typeface="Times New Roman"/>
                          <a:ea typeface="Times New Roman"/>
                        </a:rPr>
                        <a:t>epätiiveyskohtia</a:t>
                      </a:r>
                      <a:r>
                        <a:rPr lang="fi-FI" sz="1400" dirty="0" smtClean="0">
                          <a:effectLst/>
                          <a:latin typeface="Times New Roman"/>
                          <a:ea typeface="Times New Roman"/>
                        </a:rPr>
                        <a:t> tai yksittäisiä </a:t>
                      </a:r>
                      <a:r>
                        <a:rPr lang="fi-FI" sz="1400" dirty="0" err="1" smtClean="0">
                          <a:effectLst/>
                          <a:latin typeface="Times New Roman"/>
                          <a:ea typeface="Times New Roman"/>
                        </a:rPr>
                        <a:t>epätiiviitä</a:t>
                      </a:r>
                      <a:r>
                        <a:rPr lang="fi-FI" sz="1400" dirty="0" smtClean="0">
                          <a:effectLst/>
                          <a:latin typeface="Times New Roman"/>
                          <a:ea typeface="Times New Roman"/>
                        </a:rPr>
                        <a:t> rakenneliitoksia.</a:t>
                      </a:r>
                    </a:p>
                    <a:p>
                      <a:pPr marL="342900" lvl="0" indent="-342900">
                        <a:spcAft>
                          <a:spcPts val="0"/>
                        </a:spcAft>
                        <a:buFont typeface="Wingdings"/>
                        <a:buChar char=""/>
                      </a:pPr>
                      <a:r>
                        <a:rPr lang="fi-FI" sz="1400" dirty="0" smtClean="0">
                          <a:effectLst/>
                          <a:latin typeface="Times New Roman"/>
                          <a:ea typeface="Times New Roman"/>
                        </a:rPr>
                        <a:t>Ilmanvaihtojärjestelmällä pystytään hallitsemaan tilojen paine-eroja ympäröiviin tiloihin ja ulkoilmaan nähden.</a:t>
                      </a:r>
                    </a:p>
                    <a:p>
                      <a:pPr marL="342900" lvl="0" indent="-342900">
                        <a:spcAft>
                          <a:spcPts val="0"/>
                        </a:spcAft>
                        <a:buFont typeface="Wingdings"/>
                        <a:buChar char=""/>
                      </a:pPr>
                      <a:r>
                        <a:rPr lang="fi-FI" sz="1400" dirty="0" smtClean="0">
                          <a:effectLst/>
                          <a:latin typeface="Times New Roman"/>
                          <a:ea typeface="Times New Roman"/>
                        </a:rPr>
                        <a:t>Paine-erot eivät muutu merkittävästi tilojen käyttöajan ulkopuolella.</a:t>
                      </a:r>
                    </a:p>
                    <a:p>
                      <a:pPr marL="342900" lvl="0" indent="-342900">
                        <a:spcAft>
                          <a:spcPts val="0"/>
                        </a:spcAft>
                        <a:buFont typeface="Wingdings"/>
                        <a:buChar char=""/>
                      </a:pPr>
                      <a:r>
                        <a:rPr lang="fi-FI" sz="1400" dirty="0" smtClean="0">
                          <a:effectLst/>
                          <a:latin typeface="Times New Roman"/>
                          <a:ea typeface="Times New Roman"/>
                        </a:rPr>
                        <a:t>Rakennuksen tai tilan ilmanpitävyys on lievästi riskialtis.*</a:t>
                      </a:r>
                      <a:endParaRPr lang="en-US" sz="1400" dirty="0">
                        <a:effectLst/>
                        <a:latin typeface="Times New Roman"/>
                        <a:ea typeface="Times New Roman"/>
                      </a:endParaRPr>
                    </a:p>
                  </a:txBody>
                  <a:tcPr marL="53404" marR="53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2">
                <a:tc>
                  <a:txBody>
                    <a:bodyPr/>
                    <a:lstStyle/>
                    <a:p>
                      <a:pPr marL="0" lvl="0" indent="0">
                        <a:spcAft>
                          <a:spcPts val="0"/>
                        </a:spcAft>
                        <a:buFont typeface="+mj-lt"/>
                        <a:buNone/>
                      </a:pPr>
                      <a:r>
                        <a:rPr lang="fi-FI" sz="1600" b="1" dirty="0" smtClean="0">
                          <a:effectLst/>
                          <a:latin typeface="Times New Roman"/>
                          <a:ea typeface="Times New Roman"/>
                        </a:rPr>
                        <a:t>3. Ilmavuotoreitit </a:t>
                      </a:r>
                      <a:r>
                        <a:rPr lang="fi-FI" sz="1600" b="1" dirty="0">
                          <a:effectLst/>
                          <a:latin typeface="Times New Roman"/>
                          <a:ea typeface="Times New Roman"/>
                        </a:rPr>
                        <a:t>rakenteissa tai epäpuhtauslähteestä ovat </a:t>
                      </a:r>
                      <a:r>
                        <a:rPr lang="fi-FI" sz="1600" b="1" dirty="0" smtClean="0">
                          <a:effectLst/>
                          <a:latin typeface="Times New Roman"/>
                          <a:ea typeface="Times New Roman"/>
                        </a:rPr>
                        <a:t>säännöllisiä</a:t>
                      </a:r>
                      <a:endParaRPr lang="en-US" sz="1600" dirty="0">
                        <a:effectLst/>
                        <a:latin typeface="Times New Roman"/>
                        <a:ea typeface="Times New Roman"/>
                      </a:endParaRPr>
                    </a:p>
                  </a:txBody>
                  <a:tcPr marL="53404" marR="53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975108">
                <a:tc>
                  <a:txBody>
                    <a:bodyPr/>
                    <a:lstStyle/>
                    <a:p>
                      <a:pPr marL="342900" lvl="0" indent="-342900">
                        <a:spcAft>
                          <a:spcPts val="0"/>
                        </a:spcAft>
                        <a:buFont typeface="Wingdings"/>
                        <a:buChar char=""/>
                      </a:pPr>
                      <a:r>
                        <a:rPr lang="fi-FI" sz="1400" dirty="0" smtClean="0">
                          <a:effectLst/>
                          <a:latin typeface="Times New Roman"/>
                          <a:ea typeface="Times New Roman"/>
                        </a:rPr>
                        <a:t>Sisäilmaan on säännöllisiä ilmavuotoreittejä vaurioituneista rakenteista tai tilasta, jossa materiaaleissa tai rakenteissa on todettu mikrobivaurioita.</a:t>
                      </a:r>
                    </a:p>
                    <a:p>
                      <a:pPr marL="342900" lvl="0" indent="-342900">
                        <a:spcAft>
                          <a:spcPts val="0"/>
                        </a:spcAft>
                        <a:buFont typeface="Wingdings"/>
                        <a:buChar char=""/>
                      </a:pPr>
                      <a:r>
                        <a:rPr lang="fi-FI" sz="1400" dirty="0" smtClean="0">
                          <a:effectLst/>
                          <a:latin typeface="Times New Roman"/>
                          <a:ea typeface="Times New Roman"/>
                        </a:rPr>
                        <a:t>Rakennuksen paine-erot eivät ole hallinnassa, ja tilat ovat ajoittain alipaineisia ympäröiviin tiloihin tai ulkoilmaan nähden.</a:t>
                      </a:r>
                    </a:p>
                    <a:p>
                      <a:pPr marL="342900" lvl="0" indent="-342900">
                        <a:spcAft>
                          <a:spcPts val="0"/>
                        </a:spcAft>
                        <a:buFont typeface="Wingdings"/>
                        <a:buChar char=""/>
                      </a:pPr>
                      <a:r>
                        <a:rPr lang="fi-FI" sz="1400" dirty="0" smtClean="0">
                          <a:effectLst/>
                          <a:latin typeface="Times New Roman"/>
                          <a:ea typeface="Times New Roman"/>
                        </a:rPr>
                        <a:t>Rakennuksen tai tilan ilmanpitävyys on riskialtis.* </a:t>
                      </a:r>
                      <a:endParaRPr lang="en-US" sz="1400" dirty="0">
                        <a:effectLst/>
                        <a:latin typeface="Times New Roman"/>
                        <a:ea typeface="Times New Roman"/>
                      </a:endParaRPr>
                    </a:p>
                  </a:txBody>
                  <a:tcPr marL="53404" marR="53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043">
                <a:tc>
                  <a:txBody>
                    <a:bodyPr/>
                    <a:lstStyle/>
                    <a:p>
                      <a:pPr marL="0" lvl="0" indent="0">
                        <a:spcAft>
                          <a:spcPts val="0"/>
                        </a:spcAft>
                        <a:buFont typeface="+mj-lt"/>
                        <a:buNone/>
                      </a:pPr>
                      <a:r>
                        <a:rPr lang="fi-FI" sz="1600" b="1" dirty="0" smtClean="0">
                          <a:effectLst/>
                          <a:latin typeface="Times New Roman"/>
                          <a:ea typeface="Times New Roman"/>
                        </a:rPr>
                        <a:t>4. Ilmavuotoreitit </a:t>
                      </a:r>
                      <a:r>
                        <a:rPr lang="fi-FI" sz="1600" b="1" dirty="0">
                          <a:effectLst/>
                          <a:latin typeface="Times New Roman"/>
                          <a:ea typeface="Times New Roman"/>
                        </a:rPr>
                        <a:t>epäpuhtauslähteestä ovat </a:t>
                      </a:r>
                      <a:r>
                        <a:rPr lang="fi-FI" sz="1600" b="1" dirty="0" smtClean="0">
                          <a:effectLst/>
                          <a:latin typeface="Times New Roman"/>
                          <a:ea typeface="Times New Roman"/>
                        </a:rPr>
                        <a:t>säännöllisiä </a:t>
                      </a:r>
                      <a:r>
                        <a:rPr lang="fi-FI" sz="1600" b="1" dirty="0">
                          <a:effectLst/>
                          <a:latin typeface="Times New Roman"/>
                          <a:ea typeface="Times New Roman"/>
                        </a:rPr>
                        <a:t>ja tilat ovat merkittävästi alipaineisia tai rakenteen ilmanpitävyys on erittäin riskialtis</a:t>
                      </a:r>
                      <a:endParaRPr lang="en-US" sz="1600" dirty="0">
                        <a:effectLst/>
                        <a:latin typeface="Times New Roman"/>
                        <a:ea typeface="Times New Roman"/>
                      </a:endParaRPr>
                    </a:p>
                  </a:txBody>
                  <a:tcPr marL="53404" marR="53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780087">
                <a:tc>
                  <a:txBody>
                    <a:bodyPr/>
                    <a:lstStyle/>
                    <a:p>
                      <a:pPr marL="342900" lvl="0" indent="-342900">
                        <a:spcAft>
                          <a:spcPts val="0"/>
                        </a:spcAft>
                        <a:buFont typeface="Wingdings"/>
                        <a:buChar char=""/>
                      </a:pPr>
                      <a:r>
                        <a:rPr lang="fi-FI" sz="1400" dirty="0" smtClean="0">
                          <a:effectLst/>
                          <a:latin typeface="Times New Roman"/>
                          <a:ea typeface="Times New Roman"/>
                        </a:rPr>
                        <a:t>Ilmavuotoreitit rakenteista tai epäpuhtauslähteestä ovat säännöllisiä ja niitä on useita. </a:t>
                      </a:r>
                    </a:p>
                    <a:p>
                      <a:pPr marL="342900" lvl="0" indent="-342900">
                        <a:spcAft>
                          <a:spcPts val="0"/>
                        </a:spcAft>
                        <a:buFont typeface="Wingdings"/>
                        <a:buChar char=""/>
                      </a:pPr>
                      <a:r>
                        <a:rPr lang="fi-FI" sz="1400" dirty="0" smtClean="0">
                          <a:effectLst/>
                          <a:latin typeface="Times New Roman"/>
                          <a:ea typeface="Times New Roman"/>
                        </a:rPr>
                        <a:t>Tilat ovat merkittävästi alipaineisia ympäröiviin tiloihin tai ulkoilmaan nähden yhtäjaksoisia aikoja tilojen käytön aikana ja/tai käyttöajan ulkopuolella. </a:t>
                      </a:r>
                    </a:p>
                    <a:p>
                      <a:pPr marL="342900" lvl="0" indent="-342900">
                        <a:spcAft>
                          <a:spcPts val="0"/>
                        </a:spcAft>
                        <a:buFont typeface="Wingdings"/>
                        <a:buChar char=""/>
                      </a:pPr>
                      <a:r>
                        <a:rPr lang="fi-FI" sz="1400" dirty="0" smtClean="0">
                          <a:effectLst/>
                          <a:latin typeface="Times New Roman"/>
                          <a:ea typeface="Times New Roman"/>
                        </a:rPr>
                        <a:t>Rakennuksen tai tilan ilmanpitävyys on erittäin riskialtis.*</a:t>
                      </a:r>
                      <a:endParaRPr lang="en-US" sz="1400" dirty="0">
                        <a:effectLst/>
                        <a:latin typeface="Times New Roman"/>
                        <a:ea typeface="Times New Roman"/>
                      </a:endParaRPr>
                    </a:p>
                  </a:txBody>
                  <a:tcPr marL="53404" marR="534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49246692-9764-4796-AF2E-897E79EBAFA7}" type="slidenum">
              <a:rPr lang="fi-FI" smtClean="0"/>
              <a:pPr/>
              <a:t>44</a:t>
            </a:fld>
            <a:endParaRPr lang="fi-FI"/>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uorakulmio 2"/>
          <p:cNvSpPr/>
          <p:nvPr/>
        </p:nvSpPr>
        <p:spPr>
          <a:xfrm>
            <a:off x="3995936" y="6056947"/>
            <a:ext cx="7128470" cy="230832"/>
          </a:xfrm>
          <a:prstGeom prst="rect">
            <a:avLst/>
          </a:prstGeom>
        </p:spPr>
        <p:txBody>
          <a:bodyPr wrap="square">
            <a:spAutoFit/>
          </a:bodyPr>
          <a:lstStyle/>
          <a:p>
            <a:pPr marL="685800" lvl="1"/>
            <a:r>
              <a:rPr lang="fi-FI" sz="900" dirty="0" smtClean="0"/>
              <a:t>* Tulkinta käyttäen: RIL </a:t>
            </a:r>
            <a:r>
              <a:rPr lang="fi-FI" sz="900" dirty="0"/>
              <a:t>250-2011, Kosteudenhallinta ja homevaurioiden estäminen</a:t>
            </a:r>
          </a:p>
        </p:txBody>
      </p:sp>
    </p:spTree>
    <p:extLst>
      <p:ext uri="{BB962C8B-B14F-4D97-AF65-F5344CB8AC3E}">
        <p14:creationId xmlns:p14="http://schemas.microsoft.com/office/powerpoint/2010/main" val="3508353921"/>
      </p:ext>
    </p:extLst>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6371024" cy="1054186"/>
          </a:xfrm>
        </p:spPr>
        <p:txBody>
          <a:bodyPr>
            <a:normAutofit fontScale="90000"/>
          </a:bodyPr>
          <a:lstStyle/>
          <a:p>
            <a:pPr lvl="0"/>
            <a:r>
              <a:rPr lang="fi-FI" sz="2800" dirty="0">
                <a:solidFill>
                  <a:srgbClr val="44697D"/>
                </a:solidFill>
              </a:rPr>
              <a:t>3</a:t>
            </a:r>
            <a:r>
              <a:rPr lang="fi-FI" sz="2800" dirty="0" smtClean="0">
                <a:solidFill>
                  <a:srgbClr val="44697D"/>
                </a:solidFill>
              </a:rPr>
              <a:t>. Ilmanvaihtojärjestelmän </a:t>
            </a:r>
            <a:r>
              <a:rPr lang="fi-FI" sz="2800" dirty="0">
                <a:solidFill>
                  <a:srgbClr val="44697D"/>
                </a:solidFill>
              </a:rPr>
              <a:t>vaikutus sisäilman laatuun</a:t>
            </a:r>
            <a:r>
              <a:rPr lang="fi-FI" sz="3200" dirty="0">
                <a:solidFill>
                  <a:srgbClr val="44697D"/>
                </a:solidFill>
              </a:rPr>
              <a:t/>
            </a:r>
            <a:br>
              <a:rPr lang="fi-FI" sz="3200" dirty="0">
                <a:solidFill>
                  <a:srgbClr val="44697D"/>
                </a:solidFill>
              </a:rPr>
            </a:br>
            <a:endParaRPr lang="fi-FI" sz="3200" dirty="0">
              <a:solidFill>
                <a:srgbClr val="44697D"/>
              </a:solidFill>
            </a:endParaRPr>
          </a:p>
        </p:txBody>
      </p:sp>
      <p:sp>
        <p:nvSpPr>
          <p:cNvPr id="3" name="Content Placeholder 2"/>
          <p:cNvSpPr>
            <a:spLocks noGrp="1"/>
          </p:cNvSpPr>
          <p:nvPr>
            <p:ph idx="1"/>
          </p:nvPr>
        </p:nvSpPr>
        <p:spPr>
          <a:xfrm>
            <a:off x="259080" y="1484784"/>
            <a:ext cx="8366056" cy="3417888"/>
          </a:xfrm>
        </p:spPr>
        <p:txBody>
          <a:bodyPr>
            <a:normAutofit fontScale="85000" lnSpcReduction="20000"/>
          </a:bodyPr>
          <a:lstStyle/>
          <a:p>
            <a:r>
              <a:rPr lang="fi-FI" sz="2000" b="1" dirty="0" smtClean="0"/>
              <a:t>Järjestelmän </a:t>
            </a:r>
            <a:r>
              <a:rPr lang="fi-FI" sz="2000" b="1" dirty="0"/>
              <a:t>epäpuhtauslähteet:</a:t>
            </a:r>
          </a:p>
          <a:p>
            <a:pPr lvl="1"/>
            <a:r>
              <a:rPr lang="fi-FI" dirty="0" smtClean="0"/>
              <a:t>Ilmanvaihtojärjestelmän </a:t>
            </a:r>
            <a:r>
              <a:rPr lang="fi-FI" dirty="0"/>
              <a:t>puhtauden tarkastus. Ilmanvaihdon parannus- ja korjausratkaisut (LVI 39-10409</a:t>
            </a:r>
            <a:r>
              <a:rPr lang="fi-FI" dirty="0" smtClean="0"/>
              <a:t>)</a:t>
            </a:r>
          </a:p>
          <a:p>
            <a:pPr lvl="1"/>
            <a:endParaRPr lang="fi-FI" sz="1800" dirty="0" smtClean="0"/>
          </a:p>
          <a:p>
            <a:r>
              <a:rPr lang="fi-FI" sz="2000" b="1" dirty="0" smtClean="0"/>
              <a:t>Ilmamäärien riittävyys, ilmanjakotapa, järjestelmän käyttöaika, rakennuksen paine-erot:</a:t>
            </a:r>
            <a:endParaRPr lang="fi-FI" sz="2000" b="1" dirty="0"/>
          </a:p>
          <a:p>
            <a:pPr lvl="1"/>
            <a:r>
              <a:rPr lang="fi-FI" dirty="0" smtClean="0"/>
              <a:t>Rakentamismääräyskokoelma D2</a:t>
            </a:r>
          </a:p>
          <a:p>
            <a:pPr lvl="1"/>
            <a:r>
              <a:rPr lang="fi-FI" dirty="0" smtClean="0"/>
              <a:t>Sisäilmastoluokitus 2008, </a:t>
            </a:r>
            <a:r>
              <a:rPr lang="fi-FI" dirty="0"/>
              <a:t>RT </a:t>
            </a:r>
            <a:r>
              <a:rPr lang="fi-FI" dirty="0" smtClean="0"/>
              <a:t>07-10946</a:t>
            </a:r>
            <a:endParaRPr lang="fi-FI" dirty="0"/>
          </a:p>
          <a:p>
            <a:pPr lvl="1"/>
            <a:r>
              <a:rPr lang="fi-FI" dirty="0" smtClean="0"/>
              <a:t>Asumisterveysasetus, 2015; asumisterveysasetuksen </a:t>
            </a:r>
            <a:r>
              <a:rPr lang="fi-FI" dirty="0" err="1" smtClean="0"/>
              <a:t>soveltamiso</a:t>
            </a:r>
            <a:endParaRPr lang="fi-FI" dirty="0" smtClean="0"/>
          </a:p>
          <a:p>
            <a:pPr lvl="1"/>
            <a:endParaRPr lang="fi-FI" sz="1800" dirty="0" smtClean="0"/>
          </a:p>
          <a:p>
            <a:r>
              <a:rPr lang="fi-FI" sz="2000" b="1" dirty="0" smtClean="0"/>
              <a:t>Toimintakunto, kunnossapito:</a:t>
            </a:r>
            <a:endParaRPr lang="fi-FI" sz="2000" b="1" dirty="0"/>
          </a:p>
          <a:p>
            <a:pPr lvl="1"/>
            <a:r>
              <a:rPr lang="fi-FI" dirty="0" smtClean="0"/>
              <a:t>Rakentamismääräyskokoelma D2</a:t>
            </a:r>
          </a:p>
          <a:p>
            <a:pPr lvl="1"/>
            <a:r>
              <a:rPr lang="fi-FI" dirty="0" smtClean="0"/>
              <a:t>Asumisterveysasetus, 2015</a:t>
            </a:r>
          </a:p>
          <a:p>
            <a:pPr lvl="1"/>
            <a:r>
              <a:rPr lang="fi-FI" dirty="0"/>
              <a:t>KH 90-00403, Kiinteistön tekniset käyttöiät ja kunnossapitojaksot, 2008</a:t>
            </a:r>
          </a:p>
          <a:p>
            <a:pPr lvl="1"/>
            <a:endParaRPr lang="fi-FI" sz="2000" dirty="0"/>
          </a:p>
          <a:p>
            <a:endParaRPr lang="fi-FI" dirty="0"/>
          </a:p>
        </p:txBody>
      </p:sp>
      <p:sp>
        <p:nvSpPr>
          <p:cNvPr id="7" name="Slide Number Placeholder 6"/>
          <p:cNvSpPr>
            <a:spLocks noGrp="1"/>
          </p:cNvSpPr>
          <p:nvPr>
            <p:ph type="sldNum" sz="quarter" idx="12"/>
          </p:nvPr>
        </p:nvSpPr>
        <p:spPr/>
        <p:txBody>
          <a:bodyPr/>
          <a:lstStyle/>
          <a:p>
            <a:fld id="{49246692-9764-4796-AF2E-897E79EBAFA7}" type="slidenum">
              <a:rPr lang="fi-FI" smtClean="0"/>
              <a:pPr/>
              <a:t>45</a:t>
            </a:fld>
            <a:endParaRPr lang="fi-FI"/>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1583078"/>
      </p:ext>
    </p:extLst>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5831879" cy="666328"/>
          </a:xfrm>
        </p:spPr>
        <p:txBody>
          <a:bodyPr/>
          <a:lstStyle/>
          <a:p>
            <a:r>
              <a:rPr lang="fi-FI" sz="2800" dirty="0">
                <a:solidFill>
                  <a:srgbClr val="44697D"/>
                </a:solidFill>
              </a:rPr>
              <a:t>3</a:t>
            </a:r>
            <a:r>
              <a:rPr lang="fi-FI" sz="2800" dirty="0" smtClean="0">
                <a:solidFill>
                  <a:srgbClr val="44697D"/>
                </a:solidFill>
              </a:rPr>
              <a:t>. ilmanvaihtojärjestelmä</a:t>
            </a:r>
            <a:endParaRPr lang="en-US" sz="2800" dirty="0">
              <a:solidFill>
                <a:srgbClr val="44697D"/>
              </a:solidFill>
            </a:endParaRPr>
          </a:p>
        </p:txBody>
      </p:sp>
      <p:graphicFrame>
        <p:nvGraphicFramePr>
          <p:cNvPr id="6" name="Content Placeholder 5"/>
          <p:cNvGraphicFramePr>
            <a:graphicFrameLocks noGrp="1"/>
          </p:cNvGraphicFramePr>
          <p:nvPr>
            <p:ph idx="1"/>
            <p:extLst/>
          </p:nvPr>
        </p:nvGraphicFramePr>
        <p:xfrm>
          <a:off x="251520" y="949838"/>
          <a:ext cx="8568952" cy="4663440"/>
        </p:xfrm>
        <a:graphic>
          <a:graphicData uri="http://schemas.openxmlformats.org/drawingml/2006/table">
            <a:tbl>
              <a:tblPr firstRow="1" firstCol="1" bandRow="1"/>
              <a:tblGrid>
                <a:gridCol w="4176464"/>
                <a:gridCol w="4392488"/>
              </a:tblGrid>
              <a:tr h="753687">
                <a:tc>
                  <a:txBody>
                    <a:bodyPr/>
                    <a:lstStyle/>
                    <a:p>
                      <a:pPr>
                        <a:spcBef>
                          <a:spcPts val="600"/>
                        </a:spcBef>
                        <a:spcAft>
                          <a:spcPts val="600"/>
                        </a:spcAft>
                      </a:pPr>
                      <a:r>
                        <a:rPr lang="fi-FI" sz="1800" b="1" dirty="0">
                          <a:effectLst/>
                          <a:latin typeface="Times New Roman"/>
                          <a:ea typeface="Times New Roman"/>
                        </a:rPr>
                        <a:t>Oikein mitoitettu ja toimiva ilmanvaihtojärjestelmä edistää hyvää sisäilmastonlaatua</a:t>
                      </a:r>
                      <a:endParaRPr lang="en-US"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spcBef>
                          <a:spcPts val="600"/>
                        </a:spcBef>
                        <a:spcAft>
                          <a:spcPts val="600"/>
                        </a:spcAft>
                      </a:pPr>
                      <a:r>
                        <a:rPr lang="fi-FI" sz="1800" b="1" dirty="0">
                          <a:effectLst/>
                          <a:latin typeface="Times New Roman"/>
                          <a:ea typeface="Times New Roman"/>
                        </a:rPr>
                        <a:t>Huonokuntoinen, toimimaton tai väärin mitoitettu ilmanvaihtojärjestelmä voi heikentää sisäilmastonlaatua</a:t>
                      </a:r>
                      <a:endParaRPr lang="en-US" sz="18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517204">
                <a:tc>
                  <a:txBody>
                    <a:bodyPr/>
                    <a:lstStyle/>
                    <a:p>
                      <a:pPr marL="342900" lvl="0" indent="-342900">
                        <a:spcAft>
                          <a:spcPts val="0"/>
                        </a:spcAft>
                        <a:buFont typeface="Wingdings"/>
                        <a:buChar char=""/>
                        <a:tabLst>
                          <a:tab pos="228600" algn="l"/>
                        </a:tabLst>
                      </a:pPr>
                      <a:r>
                        <a:rPr lang="fi-FI" sz="1800" dirty="0">
                          <a:effectLst/>
                          <a:latin typeface="Times New Roman"/>
                          <a:ea typeface="Times New Roman"/>
                          <a:cs typeface="Arial"/>
                        </a:rPr>
                        <a:t>Ilmavirrat vastaavat rakentamismääräyskokoelma D2:ssa annettuja ohjearvoja tilojen käyttötarkoitukselle.</a:t>
                      </a:r>
                      <a:endParaRPr lang="en-US" sz="1800" dirty="0">
                        <a:effectLst/>
                        <a:latin typeface="Times New Roman"/>
                        <a:ea typeface="Times New Roman"/>
                      </a:endParaRPr>
                    </a:p>
                    <a:p>
                      <a:pPr marL="342900" lvl="0" indent="-342900">
                        <a:spcAft>
                          <a:spcPts val="0"/>
                        </a:spcAft>
                        <a:buFont typeface="Wingdings"/>
                        <a:buChar char=""/>
                        <a:tabLst>
                          <a:tab pos="228600" algn="l"/>
                        </a:tabLst>
                      </a:pPr>
                      <a:r>
                        <a:rPr lang="fi-FI" sz="1800" dirty="0">
                          <a:effectLst/>
                          <a:latin typeface="Times New Roman"/>
                          <a:ea typeface="Times New Roman"/>
                          <a:cs typeface="Arial"/>
                        </a:rPr>
                        <a:t>Ilmanvaihtojärjestelmässä ei ole sisäilman epäpuhtauslähteitä.</a:t>
                      </a:r>
                      <a:endParaRPr lang="en-US" sz="1800" dirty="0">
                        <a:effectLst/>
                        <a:latin typeface="Times New Roman"/>
                        <a:ea typeface="Times New Roman"/>
                      </a:endParaRPr>
                    </a:p>
                    <a:p>
                      <a:pPr marL="342900" lvl="0" indent="-342900">
                        <a:spcAft>
                          <a:spcPts val="0"/>
                        </a:spcAft>
                        <a:buFont typeface="Wingdings"/>
                        <a:buChar char=""/>
                        <a:tabLst>
                          <a:tab pos="228600" algn="l"/>
                        </a:tabLst>
                      </a:pPr>
                      <a:r>
                        <a:rPr lang="fi-FI" sz="1800" dirty="0">
                          <a:effectLst/>
                          <a:latin typeface="Times New Roman"/>
                          <a:ea typeface="Times New Roman"/>
                          <a:cs typeface="Arial"/>
                        </a:rPr>
                        <a:t>Ilmanvaihtokoneiston tuloilman suodatustaso vastaa rakentamismääräyksiä D2.</a:t>
                      </a:r>
                      <a:endParaRPr lang="en-US" sz="1800" dirty="0">
                        <a:effectLst/>
                        <a:latin typeface="Times New Roman"/>
                        <a:ea typeface="Times New Roman"/>
                      </a:endParaRPr>
                    </a:p>
                    <a:p>
                      <a:pPr marL="342900" lvl="0" indent="-342900">
                        <a:spcAft>
                          <a:spcPts val="0"/>
                        </a:spcAft>
                        <a:buFont typeface="Wingdings"/>
                        <a:buChar char=""/>
                        <a:tabLst>
                          <a:tab pos="228600" algn="l"/>
                        </a:tabLst>
                      </a:pPr>
                      <a:r>
                        <a:rPr lang="fi-FI" sz="1800" dirty="0">
                          <a:effectLst/>
                          <a:latin typeface="Times New Roman"/>
                          <a:ea typeface="Times New Roman"/>
                          <a:cs typeface="Arial"/>
                        </a:rPr>
                        <a:t>Ilmanvaihtojärjestelmän toimintakunto on hyvä ja järjestelmää huolletaan säännöllisesti.</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tabLst>
                          <a:tab pos="228600" algn="l"/>
                        </a:tabLst>
                      </a:pPr>
                      <a:r>
                        <a:rPr lang="fi-FI" sz="1800" dirty="0">
                          <a:effectLst/>
                          <a:latin typeface="Times New Roman"/>
                          <a:ea typeface="Times New Roman"/>
                          <a:cs typeface="Arial"/>
                        </a:rPr>
                        <a:t>Ilmavirrat eivät vastaa rakentamismääräyksiä D2:ssa annettuja ohjearvoja tilojen käyttötarkoitukselle.</a:t>
                      </a:r>
                      <a:endParaRPr lang="en-US" sz="1800" dirty="0">
                        <a:effectLst/>
                        <a:latin typeface="Times New Roman"/>
                        <a:ea typeface="Times New Roman"/>
                      </a:endParaRPr>
                    </a:p>
                    <a:p>
                      <a:pPr marL="342900" lvl="0" indent="-342900">
                        <a:spcAft>
                          <a:spcPts val="0"/>
                        </a:spcAft>
                        <a:buFont typeface="Wingdings"/>
                        <a:buChar char=""/>
                        <a:tabLst>
                          <a:tab pos="228600" algn="l"/>
                        </a:tabLst>
                      </a:pPr>
                      <a:r>
                        <a:rPr lang="fi-FI" sz="1800" dirty="0">
                          <a:effectLst/>
                          <a:latin typeface="Times New Roman"/>
                          <a:ea typeface="Times New Roman"/>
                          <a:cs typeface="Arial"/>
                        </a:rPr>
                        <a:t>Ilmanvaihtojärjestelmässä on mineraalivillakuitulähteitä koneistossa ja kanavistossa.</a:t>
                      </a:r>
                      <a:endParaRPr lang="en-US" sz="1800" dirty="0">
                        <a:effectLst/>
                        <a:latin typeface="Times New Roman"/>
                        <a:ea typeface="Times New Roman"/>
                      </a:endParaRPr>
                    </a:p>
                    <a:p>
                      <a:pPr marL="342900" lvl="0" indent="-342900">
                        <a:spcAft>
                          <a:spcPts val="0"/>
                        </a:spcAft>
                        <a:buFont typeface="Wingdings"/>
                        <a:buChar char=""/>
                        <a:tabLst>
                          <a:tab pos="228600" algn="l"/>
                        </a:tabLst>
                      </a:pPr>
                      <a:r>
                        <a:rPr lang="fi-FI" sz="1800" dirty="0">
                          <a:effectLst/>
                          <a:latin typeface="Times New Roman"/>
                          <a:ea typeface="Times New Roman"/>
                          <a:cs typeface="Arial"/>
                        </a:rPr>
                        <a:t>Ilmanvaihtokanavistossa on käytetty asbestia sisältäviä materiaaleja ja tuloilmakanavan pinnoilla ja/tai työ- ja tai oleskelutilojen pinnoilla on todettu asbestikuituja.</a:t>
                      </a:r>
                      <a:endParaRPr lang="en-US" sz="1800" dirty="0">
                        <a:effectLst/>
                        <a:latin typeface="Times New Roman"/>
                        <a:ea typeface="Times New Roman"/>
                      </a:endParaRPr>
                    </a:p>
                    <a:p>
                      <a:pPr marL="342900" lvl="0" indent="-342900">
                        <a:spcAft>
                          <a:spcPts val="0"/>
                        </a:spcAft>
                        <a:buFont typeface="Wingdings"/>
                        <a:buChar char=""/>
                        <a:tabLst>
                          <a:tab pos="228600" algn="l"/>
                        </a:tabLst>
                      </a:pPr>
                      <a:r>
                        <a:rPr lang="fi-FI" sz="1800" kern="1200" dirty="0">
                          <a:effectLst/>
                          <a:latin typeface="Times New Roman"/>
                          <a:ea typeface="Calibri"/>
                        </a:rPr>
                        <a:t>Järjestelmässä on todettu mikrobilähteitä tai järjestelmän huolto on puutteellista ja se on erittäin likainen.</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49246692-9764-4796-AF2E-897E79EBAFA7}" type="slidenum">
              <a:rPr lang="fi-FI" smtClean="0"/>
              <a:pPr/>
              <a:t>46</a:t>
            </a:fld>
            <a:endParaRPr lang="fi-FI"/>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Footer Placeholder 3"/>
          <p:cNvSpPr>
            <a:spLocks noGrp="1"/>
          </p:cNvSpPr>
          <p:nvPr>
            <p:ph type="ftr" sz="quarter" idx="10"/>
          </p:nvPr>
        </p:nvSpPr>
        <p:spPr>
          <a:xfrm>
            <a:off x="251520" y="5636140"/>
            <a:ext cx="6408712" cy="360362"/>
          </a:xfrm>
        </p:spPr>
        <p:txBody>
          <a:bodyPr/>
          <a:lstStyle/>
          <a:p>
            <a:pPr>
              <a:defRPr/>
            </a:pPr>
            <a:endParaRPr lang="fi-FI" dirty="0" smtClean="0"/>
          </a:p>
          <a:p>
            <a:pPr>
              <a:defRPr/>
            </a:pPr>
            <a:r>
              <a:rPr lang="fi-FI" dirty="0"/>
              <a:t>Ohje työpaikkojen sisäilmasto-ongelmien selvittämiseen, Työterveyslaitos, 2016</a:t>
            </a:r>
          </a:p>
          <a:p>
            <a:pPr>
              <a:defRPr/>
            </a:pPr>
            <a:endParaRPr lang="fi-FI" dirty="0" smtClean="0"/>
          </a:p>
        </p:txBody>
      </p:sp>
    </p:spTree>
    <p:extLst>
      <p:ext uri="{BB962C8B-B14F-4D97-AF65-F5344CB8AC3E}">
        <p14:creationId xmlns:p14="http://schemas.microsoft.com/office/powerpoint/2010/main" val="3998162853"/>
      </p:ext>
    </p:extLst>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088" y="332656"/>
            <a:ext cx="7489824" cy="648172"/>
          </a:xfrm>
        </p:spPr>
        <p:txBody>
          <a:bodyPr/>
          <a:lstStyle/>
          <a:p>
            <a:r>
              <a:rPr lang="fi-FI" dirty="0" smtClean="0"/>
              <a:t>3. Ilmanvaihtojärjestelmä</a:t>
            </a:r>
            <a:endParaRPr lang="fi-FI" dirty="0"/>
          </a:p>
        </p:txBody>
      </p:sp>
      <p:sp>
        <p:nvSpPr>
          <p:cNvPr id="3" name="Sisällön paikkamerkki 2"/>
          <p:cNvSpPr>
            <a:spLocks noGrp="1"/>
          </p:cNvSpPr>
          <p:nvPr>
            <p:ph idx="1"/>
          </p:nvPr>
        </p:nvSpPr>
        <p:spPr>
          <a:xfrm>
            <a:off x="827087" y="1124744"/>
            <a:ext cx="7489825" cy="4392614"/>
          </a:xfrm>
        </p:spPr>
        <p:txBody>
          <a:bodyPr/>
          <a:lstStyle/>
          <a:p>
            <a:r>
              <a:rPr lang="fi-FI" dirty="0" smtClean="0"/>
              <a:t>Terveydensuojelulain alaiset kohteet</a:t>
            </a:r>
          </a:p>
          <a:p>
            <a:endParaRPr lang="fi-FI" dirty="0"/>
          </a:p>
          <a:p>
            <a:r>
              <a:rPr lang="fi-FI" dirty="0"/>
              <a:t>I</a:t>
            </a:r>
            <a:r>
              <a:rPr lang="fi-FI" dirty="0" smtClean="0"/>
              <a:t>lmanvaihdon </a:t>
            </a:r>
            <a:r>
              <a:rPr lang="fi-FI" dirty="0"/>
              <a:t>tulee täyttää ilmanvaihdolle asetetut rakennusluvan aikana voimassa olleet Suomen rakentamismääräyskokoelman osassa D2 annetut määräykset, </a:t>
            </a:r>
            <a:endParaRPr lang="fi-FI" dirty="0" smtClean="0"/>
          </a:p>
          <a:p>
            <a:pPr lvl="1"/>
            <a:r>
              <a:rPr lang="fi-FI" dirty="0" smtClean="0"/>
              <a:t>suunnitteluohjearvoissa </a:t>
            </a:r>
            <a:r>
              <a:rPr lang="fi-FI" dirty="0"/>
              <a:t>sallittu ± 20 % </a:t>
            </a:r>
            <a:r>
              <a:rPr lang="fi-FI" dirty="0" smtClean="0"/>
              <a:t>toleranssi</a:t>
            </a:r>
          </a:p>
          <a:p>
            <a:pPr lvl="1"/>
            <a:endParaRPr lang="fi-FI" dirty="0" smtClean="0"/>
          </a:p>
          <a:p>
            <a:r>
              <a:rPr lang="fi-FI" dirty="0" smtClean="0"/>
              <a:t>Täytettävä asumisterveysasetuksen ja sen soveltamisohjeen vaatimukset</a:t>
            </a:r>
          </a:p>
          <a:p>
            <a:pPr lvl="2"/>
            <a:r>
              <a:rPr lang="fi-FI" dirty="0"/>
              <a:t>Ilmanvaihdon yleiset arviointiperusteet 8 § </a:t>
            </a:r>
            <a:endParaRPr lang="fi-FI" dirty="0" smtClean="0"/>
          </a:p>
          <a:p>
            <a:pPr lvl="2"/>
            <a:r>
              <a:rPr lang="fi-FI" dirty="0"/>
              <a:t>Asunnon ilmanvaihto 9 § </a:t>
            </a:r>
            <a:endParaRPr lang="fi-FI" dirty="0" smtClean="0"/>
          </a:p>
          <a:p>
            <a:pPr lvl="2"/>
            <a:r>
              <a:rPr lang="fi-FI" dirty="0"/>
              <a:t>Muiden oleskelutilojen ilmanvaihto 10 § </a:t>
            </a:r>
          </a:p>
          <a:p>
            <a:pPr lvl="1"/>
            <a:endParaRPr lang="fi-FI" dirty="0" smtClean="0"/>
          </a:p>
        </p:txBody>
      </p:sp>
      <p:sp>
        <p:nvSpPr>
          <p:cNvPr id="4" name="Footer Placeholder 3"/>
          <p:cNvSpPr>
            <a:spLocks noGrp="1"/>
          </p:cNvSpPr>
          <p:nvPr>
            <p:ph type="ftr" sz="quarter" idx="10"/>
          </p:nvPr>
        </p:nvSpPr>
        <p:spPr>
          <a:xfrm>
            <a:off x="827087" y="5949280"/>
            <a:ext cx="7560840" cy="319087"/>
          </a:xfrm>
        </p:spPr>
        <p:txBody>
          <a:bodyPr/>
          <a:lstStyle/>
          <a:p>
            <a:r>
              <a:rPr lang="fi-FI" sz="900" dirty="0" err="1" smtClean="0"/>
              <a:t>Sosiaali</a:t>
            </a:r>
            <a:r>
              <a:rPr lang="fi-FI" sz="900" dirty="0" smtClean="0"/>
              <a:t>- ja terveysministeriön asetus asunnon ja muun oleskelutilan terveydellisistä olosuhteista sekä ulkopuolisten asiantuntijoiden pätevyysvaatimuksista, 2015; Asumisterveysasetuksen soveltamisohje, Osa 1, Asumisterveysasetus § 1 – 10, Valvira, 2016</a:t>
            </a:r>
          </a:p>
          <a:p>
            <a:pPr>
              <a:defRPr/>
            </a:pPr>
            <a:endParaRPr lang="fi-FI" dirty="0" smtClean="0"/>
          </a:p>
          <a:p>
            <a:pPr>
              <a:defRPr/>
            </a:pPr>
            <a:endParaRPr lang="fi-FI" dirty="0"/>
          </a:p>
        </p:txBody>
      </p:sp>
      <p:pic>
        <p:nvPicPr>
          <p:cNvPr id="5"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5071595"/>
      </p:ext>
    </p:extLst>
  </p:cSld>
  <p:clrMapOvr>
    <a:masterClrMapping/>
  </p:clrMapOvr>
  <p:transition spd="med">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sz="quarter"/>
          </p:nvPr>
        </p:nvSpPr>
        <p:spPr>
          <a:xfrm>
            <a:off x="389196" y="404664"/>
            <a:ext cx="8075240" cy="422622"/>
          </a:xfrm>
        </p:spPr>
        <p:txBody>
          <a:bodyPr>
            <a:normAutofit fontScale="90000"/>
          </a:bodyPr>
          <a:lstStyle/>
          <a:p>
            <a:r>
              <a:rPr lang="fi-FI" sz="2400" dirty="0">
                <a:solidFill>
                  <a:srgbClr val="44697D"/>
                </a:solidFill>
              </a:rPr>
              <a:t>3</a:t>
            </a:r>
            <a:r>
              <a:rPr lang="fi-FI" sz="2400" dirty="0" smtClean="0">
                <a:solidFill>
                  <a:srgbClr val="44697D"/>
                </a:solidFill>
              </a:rPr>
              <a:t>. </a:t>
            </a:r>
            <a:r>
              <a:rPr lang="fi-FI" sz="2400" dirty="0">
                <a:solidFill>
                  <a:srgbClr val="44697D"/>
                </a:solidFill>
              </a:rPr>
              <a:t>Ilmanvaihtojärjestelmän vaikutus sisäilman laatuun</a:t>
            </a:r>
          </a:p>
        </p:txBody>
      </p:sp>
      <p:sp>
        <p:nvSpPr>
          <p:cNvPr id="5" name="Slide Number Placeholder 4"/>
          <p:cNvSpPr>
            <a:spLocks noGrp="1"/>
          </p:cNvSpPr>
          <p:nvPr>
            <p:ph type="sldNum" sz="quarter" idx="11"/>
          </p:nvPr>
        </p:nvSpPr>
        <p:spPr/>
        <p:txBody>
          <a:bodyPr/>
          <a:lstStyle/>
          <a:p>
            <a:pPr>
              <a:defRPr/>
            </a:pPr>
            <a:fld id="{8BA2F349-A27C-4A81-A116-E2A768EEB23A}" type="slidenum">
              <a:rPr lang="fi-FI" smtClean="0"/>
              <a:pPr>
                <a:defRPr/>
              </a:pPr>
              <a:t>48</a:t>
            </a:fld>
            <a:endParaRPr lang="fi-FI"/>
          </a:p>
        </p:txBody>
      </p:sp>
      <p:pic>
        <p:nvPicPr>
          <p:cNvPr id="12" name="Picture 13"/>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4426816" y="3684293"/>
            <a:ext cx="2739044" cy="2048602"/>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Content Placeholder 12"/>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bwMode="auto">
          <a:xfrm>
            <a:off x="4426816" y="1054765"/>
            <a:ext cx="2739044" cy="20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P1050329"/>
          <p:cNvPicPr>
            <a:picLocks noGrp="1" noChangeAspect="1" noChangeArrowheads="1"/>
          </p:cNvPicPr>
          <p:nvPr>
            <p:ph sz="quarter" idx="1"/>
          </p:nvPr>
        </p:nvPicPr>
        <p:blipFill rotWithShape="1">
          <a:blip r:embed="rId5" cstate="email">
            <a:extLst>
              <a:ext uri="{28A0092B-C50C-407E-A947-70E740481C1C}">
                <a14:useLocalDpi xmlns:a14="http://schemas.microsoft.com/office/drawing/2010/main"/>
              </a:ext>
            </a:extLst>
          </a:blip>
          <a:srcRect/>
          <a:stretch/>
        </p:blipFill>
        <p:spPr bwMode="auto">
          <a:xfrm>
            <a:off x="1197788" y="1054765"/>
            <a:ext cx="2735580" cy="20489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P1000706"/>
          <p:cNvPicPr>
            <a:picLocks noGrp="1" noChangeAspect="1" noChangeArrowheads="1"/>
          </p:cNvPicPr>
          <p:nvPr>
            <p:ph sz="quarter" idx="3"/>
          </p:nvPr>
        </p:nvPicPr>
        <p:blipFill rotWithShape="1">
          <a:blip r:embed="rId6" cstate="email">
            <a:lum bright="24000"/>
            <a:extLst>
              <a:ext uri="{28A0092B-C50C-407E-A947-70E740481C1C}">
                <a14:useLocalDpi xmlns:a14="http://schemas.microsoft.com/office/drawing/2010/main"/>
              </a:ext>
            </a:extLst>
          </a:blip>
          <a:srcRect b="-625"/>
          <a:stretch/>
        </p:blipFill>
        <p:spPr>
          <a:xfrm>
            <a:off x="1203676" y="3684293"/>
            <a:ext cx="2729692" cy="2048602"/>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p:cNvSpPr/>
          <p:nvPr/>
        </p:nvSpPr>
        <p:spPr>
          <a:xfrm>
            <a:off x="4426816" y="5799561"/>
            <a:ext cx="2479878" cy="253916"/>
          </a:xfrm>
          <a:prstGeom prst="rect">
            <a:avLst/>
          </a:prstGeom>
        </p:spPr>
        <p:txBody>
          <a:bodyPr wrap="square">
            <a:spAutoFit/>
          </a:bodyPr>
          <a:lstStyle/>
          <a:p>
            <a:pPr lvl="0" eaLnBrk="0" hangingPunct="0">
              <a:spcAft>
                <a:spcPts val="800"/>
              </a:spcAft>
            </a:pPr>
            <a:r>
              <a:rPr lang="fi-FI" sz="1050" dirty="0" smtClean="0">
                <a:latin typeface="Calibri" panose="020F0502020204030204" pitchFamily="34" charset="0"/>
              </a:rPr>
              <a:t>Rakenneaineinen tuloilmakanava</a:t>
            </a:r>
          </a:p>
        </p:txBody>
      </p:sp>
      <p:sp>
        <p:nvSpPr>
          <p:cNvPr id="18" name="Rectangle 17"/>
          <p:cNvSpPr/>
          <p:nvPr/>
        </p:nvSpPr>
        <p:spPr>
          <a:xfrm>
            <a:off x="4426816" y="3202129"/>
            <a:ext cx="2479878" cy="415498"/>
          </a:xfrm>
          <a:prstGeom prst="rect">
            <a:avLst/>
          </a:prstGeom>
        </p:spPr>
        <p:txBody>
          <a:bodyPr wrap="square">
            <a:spAutoFit/>
          </a:bodyPr>
          <a:lstStyle/>
          <a:p>
            <a:pPr lvl="0" eaLnBrk="0" hangingPunct="0">
              <a:spcAft>
                <a:spcPts val="800"/>
              </a:spcAft>
            </a:pPr>
            <a:r>
              <a:rPr lang="fi-FI" sz="1050" dirty="0" smtClean="0">
                <a:latin typeface="Calibri" panose="020F0502020204030204" pitchFamily="34" charset="0"/>
              </a:rPr>
              <a:t>Tuloilmakoneen äänenvaimennin on mineraalivillaa</a:t>
            </a:r>
          </a:p>
        </p:txBody>
      </p:sp>
      <p:sp>
        <p:nvSpPr>
          <p:cNvPr id="19" name="Rectangle 18"/>
          <p:cNvSpPr/>
          <p:nvPr/>
        </p:nvSpPr>
        <p:spPr>
          <a:xfrm>
            <a:off x="1197788" y="3202129"/>
            <a:ext cx="2834640" cy="415498"/>
          </a:xfrm>
          <a:prstGeom prst="rect">
            <a:avLst/>
          </a:prstGeom>
        </p:spPr>
        <p:txBody>
          <a:bodyPr wrap="square">
            <a:spAutoFit/>
          </a:bodyPr>
          <a:lstStyle/>
          <a:p>
            <a:pPr lvl="0" eaLnBrk="0" hangingPunct="0">
              <a:spcAft>
                <a:spcPts val="800"/>
              </a:spcAft>
            </a:pPr>
            <a:r>
              <a:rPr lang="fi-FI" sz="1050" dirty="0" smtClean="0">
                <a:latin typeface="Calibri" panose="020F0502020204030204" pitchFamily="34" charset="0"/>
              </a:rPr>
              <a:t>Tuloilmakoneen ulkoilmakammiossa kosteus- ja mikrobivaurioita</a:t>
            </a:r>
          </a:p>
        </p:txBody>
      </p:sp>
      <p:sp>
        <p:nvSpPr>
          <p:cNvPr id="20" name="Rectangle 19"/>
          <p:cNvSpPr/>
          <p:nvPr/>
        </p:nvSpPr>
        <p:spPr>
          <a:xfrm>
            <a:off x="1148258" y="5758115"/>
            <a:ext cx="2834640" cy="415498"/>
          </a:xfrm>
          <a:prstGeom prst="rect">
            <a:avLst/>
          </a:prstGeom>
        </p:spPr>
        <p:txBody>
          <a:bodyPr wrap="square">
            <a:spAutoFit/>
          </a:bodyPr>
          <a:lstStyle/>
          <a:p>
            <a:pPr lvl="0" eaLnBrk="0" hangingPunct="0">
              <a:spcAft>
                <a:spcPts val="800"/>
              </a:spcAft>
            </a:pPr>
            <a:r>
              <a:rPr lang="fi-FI" sz="1050" dirty="0" smtClean="0">
                <a:latin typeface="Calibri" panose="020F0502020204030204" pitchFamily="34" charset="0"/>
              </a:rPr>
              <a:t>Tuloilmakoneen hienosuodatin on tukkeutunut lumesta.</a:t>
            </a:r>
          </a:p>
        </p:txBody>
      </p:sp>
      <p:sp>
        <p:nvSpPr>
          <p:cNvPr id="15" name="Footer Placeholder 4"/>
          <p:cNvSpPr>
            <a:spLocks noGrp="1"/>
          </p:cNvSpPr>
          <p:nvPr>
            <p:ph type="ftr" sz="quarter" idx="10"/>
          </p:nvPr>
        </p:nvSpPr>
        <p:spPr>
          <a:xfrm>
            <a:off x="5425596" y="6321072"/>
            <a:ext cx="2920336" cy="242887"/>
          </a:xfrm>
        </p:spPr>
        <p:txBody>
          <a:bodyPr/>
          <a:lstStyle/>
          <a:p>
            <a:pPr marL="0" lvl="2" fontAlgn="auto">
              <a:spcBef>
                <a:spcPts val="0"/>
              </a:spcBef>
              <a:spcAft>
                <a:spcPts val="0"/>
              </a:spcAft>
              <a:defRPr/>
            </a:pPr>
            <a:r>
              <a:rPr lang="fi-FI" sz="1050" dirty="0"/>
              <a:t>kuvat: Veli-Matti Pietarinen, ©</a:t>
            </a:r>
            <a:r>
              <a:rPr lang="fi-FI" sz="1050" dirty="0" smtClean="0"/>
              <a:t>Työterveyslaitos</a:t>
            </a:r>
            <a:endParaRPr lang="en-US" sz="1050" dirty="0"/>
          </a:p>
          <a:p>
            <a:pPr marL="0" lvl="2" fontAlgn="auto">
              <a:spcBef>
                <a:spcPts val="0"/>
              </a:spcBef>
              <a:spcAft>
                <a:spcPts val="0"/>
              </a:spcAft>
              <a:defRPr/>
            </a:pPr>
            <a:endParaRPr lang="fi-FI" sz="1600" dirty="0"/>
          </a:p>
        </p:txBody>
      </p:sp>
      <p:pic>
        <p:nvPicPr>
          <p:cNvPr id="22" name="Kuva 26" descr="Kuvaus: Savonia_Word_tunniste"/>
          <p:cNvPicPr/>
          <p:nvPr/>
        </p:nvPicPr>
        <p:blipFill rotWithShape="1">
          <a:blip r:embed="rId7"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7394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8BA2F349-A27C-4A81-A116-E2A768EEB23A}" type="slidenum">
              <a:rPr lang="fi-FI" smtClean="0"/>
              <a:pPr>
                <a:defRPr/>
              </a:pPr>
              <a:t>49</a:t>
            </a:fld>
            <a:endParaRPr lang="fi-FI"/>
          </a:p>
        </p:txBody>
      </p:sp>
      <p:pic>
        <p:nvPicPr>
          <p:cNvPr id="14" name="Picture 6" descr="IMG_1844"/>
          <p:cNvPicPr>
            <a:picLocks noGrp="1" noChangeAspect="1" noChangeArrowheads="1"/>
          </p:cNvPicPr>
          <p:nvPr>
            <p:ph sz="quarter" idx="2"/>
          </p:nvPr>
        </p:nvPicPr>
        <p:blipFill rotWithShape="1">
          <a:blip r:embed="rId2" cstate="email">
            <a:extLst>
              <a:ext uri="{28A0092B-C50C-407E-A947-70E740481C1C}">
                <a14:useLocalDpi xmlns:a14="http://schemas.microsoft.com/office/drawing/2010/main"/>
              </a:ext>
            </a:extLst>
          </a:blip>
          <a:srcRect/>
          <a:stretch/>
        </p:blipFill>
        <p:spPr bwMode="auto">
          <a:xfrm>
            <a:off x="3523926" y="1053447"/>
            <a:ext cx="2700273" cy="19065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1010154"/>
          <p:cNvPicPr>
            <a:picLocks noGrp="1" noChangeAspect="1" noChangeArrowheads="1"/>
          </p:cNvPicPr>
          <p:nvPr>
            <p:ph sz="quarter" idx="4"/>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532223" y="1018540"/>
            <a:ext cx="2743200" cy="190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479358" y="3012698"/>
            <a:ext cx="2914743" cy="261610"/>
          </a:xfrm>
          <a:prstGeom prst="rect">
            <a:avLst/>
          </a:prstGeom>
        </p:spPr>
        <p:txBody>
          <a:bodyPr wrap="square">
            <a:spAutoFit/>
          </a:bodyPr>
          <a:lstStyle/>
          <a:p>
            <a:pPr lvl="0" eaLnBrk="0" hangingPunct="0">
              <a:spcAft>
                <a:spcPts val="800"/>
              </a:spcAft>
            </a:pPr>
            <a:r>
              <a:rPr lang="fi-FI" sz="1100" dirty="0">
                <a:latin typeface="Times New Roman" pitchFamily="18" charset="0"/>
              </a:rPr>
              <a:t>Jäteilmapuhallin liian lähellä ulkoilmasäleikköä</a:t>
            </a:r>
            <a:r>
              <a:rPr lang="fi-FI" sz="1050" dirty="0" smtClean="0">
                <a:latin typeface="Calibri" panose="020F0502020204030204" pitchFamily="34" charset="0"/>
              </a:rPr>
              <a:t>.</a:t>
            </a:r>
          </a:p>
        </p:txBody>
      </p:sp>
      <p:pic>
        <p:nvPicPr>
          <p:cNvPr id="18" name="Picture 2" descr="E:\VEPI\Hanke\Riskiks, sairaalahanke\Kuvat, viikko 16\Vaasa\Rakennus E\0.krs., dialyysi\IMG_807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5968195" y="1557956"/>
            <a:ext cx="2995297" cy="1986280"/>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p:cNvSpPr/>
          <p:nvPr/>
        </p:nvSpPr>
        <p:spPr>
          <a:xfrm rot="17984464">
            <a:off x="6685460" y="255493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p:cNvSpPr/>
          <p:nvPr/>
        </p:nvSpPr>
        <p:spPr>
          <a:xfrm>
            <a:off x="6441091" y="4110162"/>
            <a:ext cx="2014127" cy="430887"/>
          </a:xfrm>
          <a:prstGeom prst="rect">
            <a:avLst/>
          </a:prstGeom>
        </p:spPr>
        <p:txBody>
          <a:bodyPr wrap="square">
            <a:spAutoFit/>
          </a:bodyPr>
          <a:lstStyle/>
          <a:p>
            <a:pPr lvl="0" eaLnBrk="0" hangingPunct="0">
              <a:spcAft>
                <a:spcPts val="800"/>
              </a:spcAft>
            </a:pPr>
            <a:r>
              <a:rPr lang="fi-FI" sz="1100" dirty="0">
                <a:latin typeface="Times New Roman" pitchFamily="18" charset="0"/>
              </a:rPr>
              <a:t>Piennopeuspääte-elimen edessä tilajakaja</a:t>
            </a:r>
          </a:p>
        </p:txBody>
      </p:sp>
      <p:sp>
        <p:nvSpPr>
          <p:cNvPr id="21" name="Text Box 5"/>
          <p:cNvSpPr txBox="1">
            <a:spLocks noChangeArrowheads="1"/>
          </p:cNvSpPr>
          <p:nvPr/>
        </p:nvSpPr>
        <p:spPr bwMode="auto">
          <a:xfrm>
            <a:off x="479663" y="2934380"/>
            <a:ext cx="2921093" cy="33414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eaLnBrk="0" hangingPunct="0"/>
            <a:r>
              <a:rPr lang="fi-FI" altLang="fi-FI" sz="1100" dirty="0" smtClean="0">
                <a:latin typeface="Times New Roman" pitchFamily="18" charset="0"/>
              </a:rPr>
              <a:t>Ilmanottokatoksen </a:t>
            </a:r>
            <a:r>
              <a:rPr lang="fi-FI" altLang="fi-FI" sz="1100" dirty="0">
                <a:latin typeface="Times New Roman" pitchFamily="18" charset="0"/>
              </a:rPr>
              <a:t>läheisyydessä ovat sekä savupiippu että jäteilmalaitteet.</a:t>
            </a:r>
            <a:endParaRPr lang="fi-FI" altLang="fi-FI" sz="2000" dirty="0">
              <a:latin typeface="Times New Roman" pitchFamily="18" charset="0"/>
            </a:endParaRPr>
          </a:p>
        </p:txBody>
      </p:sp>
      <p:sp>
        <p:nvSpPr>
          <p:cNvPr id="24" name="Rectangle 23"/>
          <p:cNvSpPr/>
          <p:nvPr/>
        </p:nvSpPr>
        <p:spPr>
          <a:xfrm>
            <a:off x="2687980" y="5510069"/>
            <a:ext cx="2910840" cy="430887"/>
          </a:xfrm>
          <a:prstGeom prst="rect">
            <a:avLst/>
          </a:prstGeom>
        </p:spPr>
        <p:txBody>
          <a:bodyPr wrap="square">
            <a:spAutoFit/>
          </a:bodyPr>
          <a:lstStyle/>
          <a:p>
            <a:pPr eaLnBrk="0" hangingPunct="0">
              <a:spcAft>
                <a:spcPts val="800"/>
              </a:spcAft>
            </a:pPr>
            <a:r>
              <a:rPr lang="fi-FI" sz="1100" dirty="0">
                <a:latin typeface="Times New Roman" pitchFamily="18" charset="0"/>
              </a:rPr>
              <a:t>Tilamuutoksissa ei ole huomioitu ilmanvaihdon riittävyyttä.</a:t>
            </a:r>
          </a:p>
        </p:txBody>
      </p:sp>
      <p:sp>
        <p:nvSpPr>
          <p:cNvPr id="17" name="Footer Placeholder 4"/>
          <p:cNvSpPr txBox="1">
            <a:spLocks/>
          </p:cNvSpPr>
          <p:nvPr/>
        </p:nvSpPr>
        <p:spPr>
          <a:xfrm>
            <a:off x="5899814" y="6079147"/>
            <a:ext cx="2920336" cy="242887"/>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defRPr/>
            </a:pPr>
            <a:r>
              <a:rPr lang="fi-FI" sz="1050" dirty="0" smtClean="0"/>
              <a:t>kuvat: Veli-Matti Pietarinen, ©Työterveyslaitos</a:t>
            </a:r>
            <a:endParaRPr lang="en-US" sz="1050" dirty="0" smtClean="0"/>
          </a:p>
          <a:p>
            <a:pPr marL="0" lvl="2">
              <a:defRPr/>
            </a:pPr>
            <a:endParaRPr lang="fi-FI" sz="1600" dirty="0"/>
          </a:p>
        </p:txBody>
      </p:sp>
      <p:sp>
        <p:nvSpPr>
          <p:cNvPr id="25" name="Title 6"/>
          <p:cNvSpPr txBox="1">
            <a:spLocks/>
          </p:cNvSpPr>
          <p:nvPr/>
        </p:nvSpPr>
        <p:spPr>
          <a:xfrm>
            <a:off x="389196" y="404664"/>
            <a:ext cx="8075240" cy="422622"/>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sz="2400" dirty="0">
                <a:solidFill>
                  <a:srgbClr val="44697D"/>
                </a:solidFill>
              </a:rPr>
              <a:t>3</a:t>
            </a:r>
            <a:r>
              <a:rPr lang="fi-FI" sz="2400" dirty="0" smtClean="0">
                <a:solidFill>
                  <a:srgbClr val="44697D"/>
                </a:solidFill>
              </a:rPr>
              <a:t>. Ilmanvaihtojärjestelmän vaikutus sisäilman laatuun</a:t>
            </a:r>
            <a:endParaRPr lang="fi-FI" sz="2400" dirty="0">
              <a:solidFill>
                <a:srgbClr val="44697D"/>
              </a:solidFill>
            </a:endParaRPr>
          </a:p>
        </p:txBody>
      </p:sp>
      <p:pic>
        <p:nvPicPr>
          <p:cNvPr id="27"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pic>
        <p:nvPicPr>
          <p:cNvPr id="26" name="Sisällön paikkamerkki 6"/>
          <p:cNvPicPr>
            <a:picLocks noGrp="1" noChangeAspect="1"/>
          </p:cNvPicPr>
          <p:nvPr>
            <p:ph sz="quarter" idx="3"/>
          </p:nvPr>
        </p:nvPicPr>
        <p:blipFill rotWithShape="1">
          <a:blip r:embed="rId6" cstate="email">
            <a:extLst>
              <a:ext uri="{28A0092B-C50C-407E-A947-70E740481C1C}">
                <a14:useLocalDpi xmlns:a14="http://schemas.microsoft.com/office/drawing/2010/main"/>
              </a:ext>
            </a:extLst>
          </a:blip>
          <a:srcRect/>
          <a:stretch/>
        </p:blipFill>
        <p:spPr>
          <a:xfrm>
            <a:off x="2824203" y="3547839"/>
            <a:ext cx="2880321" cy="1986420"/>
          </a:xfrm>
          <a:prstGeom prst="rect">
            <a:avLst/>
          </a:prstGeom>
        </p:spPr>
      </p:pic>
    </p:spTree>
    <p:extLst>
      <p:ext uri="{BB962C8B-B14F-4D97-AF65-F5344CB8AC3E}">
        <p14:creationId xmlns:p14="http://schemas.microsoft.com/office/powerpoint/2010/main" val="2728648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71600" y="3068960"/>
            <a:ext cx="7489824" cy="647452"/>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t>Käsitteet</a:t>
            </a:r>
            <a:endParaRPr lang="fi-FI" dirty="0"/>
          </a:p>
        </p:txBody>
      </p:sp>
      <p:sp>
        <p:nvSpPr>
          <p:cNvPr id="3" name="Dian numeron paikkamerkki 2"/>
          <p:cNvSpPr>
            <a:spLocks noGrp="1"/>
          </p:cNvSpPr>
          <p:nvPr>
            <p:ph type="sldNum" sz="quarter" idx="12"/>
          </p:nvPr>
        </p:nvSpPr>
        <p:spPr/>
        <p:txBody>
          <a:bodyPr/>
          <a:lstStyle/>
          <a:p>
            <a:fld id="{49246692-9764-4796-AF2E-897E79EBAFA7}" type="slidenum">
              <a:rPr lang="fi-FI" smtClean="0"/>
              <a:pPr/>
              <a:t>5</a:t>
            </a:fld>
            <a:endParaRPr lang="fi-FI"/>
          </a:p>
        </p:txBody>
      </p:sp>
      <p:pic>
        <p:nvPicPr>
          <p:cNvPr id="4"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9611168"/>
      </p:ext>
    </p:extLst>
  </p:cSld>
  <p:clrMapOvr>
    <a:masterClrMapping/>
  </p:clrMapOvr>
  <p:transition spd="med">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08" y="393638"/>
            <a:ext cx="7992888" cy="1143000"/>
          </a:xfrm>
        </p:spPr>
        <p:txBody>
          <a:bodyPr/>
          <a:lstStyle/>
          <a:p>
            <a:r>
              <a:rPr lang="fi-FI" altLang="en-US" sz="2000" dirty="0">
                <a:solidFill>
                  <a:srgbClr val="44697D"/>
                </a:solidFill>
                <a:ea typeface="ＭＳ Ｐゴシック" pitchFamily="34" charset="-128"/>
                <a:cs typeface="ＭＳ Ｐゴシック" pitchFamily="34" charset="-128"/>
              </a:rPr>
              <a:t>4</a:t>
            </a:r>
            <a:r>
              <a:rPr lang="fi-FI" altLang="en-US" sz="2000" dirty="0" smtClean="0">
                <a:solidFill>
                  <a:srgbClr val="44697D"/>
                </a:solidFill>
                <a:ea typeface="ＭＳ Ｐゴシック" pitchFamily="34" charset="-128"/>
                <a:cs typeface="ＭＳ Ｐゴシック" pitchFamily="34" charset="-128"/>
              </a:rPr>
              <a:t>. </a:t>
            </a:r>
            <a:r>
              <a:rPr lang="fi-FI" altLang="en-US" sz="2000" dirty="0">
                <a:solidFill>
                  <a:srgbClr val="44697D"/>
                </a:solidFill>
                <a:ea typeface="ＭＳ Ｐゴシック" pitchFamily="34" charset="-128"/>
                <a:cs typeface="ＭＳ Ｐゴシック" pitchFamily="34" charset="-128"/>
              </a:rPr>
              <a:t>Rakennuksesta peräisin olevat </a:t>
            </a:r>
            <a:r>
              <a:rPr lang="fi-FI" altLang="en-US" sz="2000" dirty="0" smtClean="0">
                <a:solidFill>
                  <a:srgbClr val="44697D"/>
                </a:solidFill>
                <a:ea typeface="ＭＳ Ｐゴシック" pitchFamily="34" charset="-128"/>
                <a:cs typeface="ＭＳ Ｐゴシック" pitchFamily="34" charset="-128"/>
              </a:rPr>
              <a:t>muut sisäilman </a:t>
            </a:r>
            <a:r>
              <a:rPr lang="fi-FI" altLang="en-US" sz="2000" dirty="0">
                <a:solidFill>
                  <a:srgbClr val="44697D"/>
                </a:solidFill>
                <a:ea typeface="ＭＳ Ｐゴシック" pitchFamily="34" charset="-128"/>
                <a:cs typeface="ＭＳ Ｐゴシック" pitchFamily="34" charset="-128"/>
              </a:rPr>
              <a:t>epäpuhtaudet</a:t>
            </a:r>
            <a:r>
              <a:rPr lang="fi-FI" altLang="en-US" sz="3200" dirty="0">
                <a:ea typeface="ＭＳ Ｐゴシック" pitchFamily="34" charset="-128"/>
                <a:cs typeface="ＭＳ Ｐゴシック" pitchFamily="34" charset="-128"/>
              </a:rPr>
              <a:t/>
            </a:r>
            <a:br>
              <a:rPr lang="fi-FI" altLang="en-US" sz="3200" dirty="0">
                <a:ea typeface="ＭＳ Ｐゴシック" pitchFamily="34" charset="-128"/>
                <a:cs typeface="ＭＳ Ｐゴシック" pitchFamily="34" charset="-128"/>
              </a:rPr>
            </a:br>
            <a:endParaRPr lang="en-US" dirty="0"/>
          </a:p>
        </p:txBody>
      </p:sp>
      <p:sp>
        <p:nvSpPr>
          <p:cNvPr id="3" name="Content Placeholder 2"/>
          <p:cNvSpPr>
            <a:spLocks noGrp="1"/>
          </p:cNvSpPr>
          <p:nvPr>
            <p:ph idx="1"/>
          </p:nvPr>
        </p:nvSpPr>
        <p:spPr>
          <a:xfrm>
            <a:off x="339860" y="1412776"/>
            <a:ext cx="8480612" cy="4104456"/>
          </a:xfrm>
        </p:spPr>
        <p:txBody>
          <a:bodyPr>
            <a:normAutofit lnSpcReduction="10000"/>
          </a:bodyPr>
          <a:lstStyle/>
          <a:p>
            <a:r>
              <a:rPr lang="fi-FI" sz="1800" dirty="0"/>
              <a:t>Sisäilmamittauksen tulokset ovat tarvittaessa osa altistumisolosuhteen </a:t>
            </a:r>
            <a:r>
              <a:rPr lang="fi-FI" sz="1800" dirty="0" smtClean="0"/>
              <a:t>arviointia</a:t>
            </a:r>
          </a:p>
          <a:p>
            <a:pPr lvl="1"/>
            <a:r>
              <a:rPr lang="fi-FI" sz="1400" dirty="0"/>
              <a:t>mittaustulokset eivät yleensä voi laskea rakennus- ja taloteknisten havaintojen perusteella tehtyä sisäilman laadun luokitusta ja altistumisen arvioinnin tasoa</a:t>
            </a:r>
          </a:p>
          <a:p>
            <a:pPr lvl="1"/>
            <a:r>
              <a:rPr lang="fi-FI" sz="1400" dirty="0" smtClean="0"/>
              <a:t>voivat  </a:t>
            </a:r>
            <a:r>
              <a:rPr lang="fi-FI" sz="1400" dirty="0"/>
              <a:t>nostaa altistumistason vakavuutta ja toimenpiteiden kiireellisyyttä</a:t>
            </a:r>
          </a:p>
          <a:p>
            <a:pPr lvl="2"/>
            <a:r>
              <a:rPr lang="fi-FI" sz="1200" dirty="0"/>
              <a:t>Asbesti, naftaleeni (PAH-yhdisteet), </a:t>
            </a:r>
            <a:r>
              <a:rPr lang="fi-FI" sz="1200" dirty="0" smtClean="0"/>
              <a:t>radon</a:t>
            </a:r>
          </a:p>
          <a:p>
            <a:pPr marL="623887" lvl="2" indent="0">
              <a:buNone/>
            </a:pPr>
            <a:endParaRPr lang="fi-FI" sz="1200" dirty="0"/>
          </a:p>
          <a:p>
            <a:r>
              <a:rPr lang="fi-FI" sz="1600" dirty="0"/>
              <a:t>Mittaustulosten lisäksi on selvitettävä:</a:t>
            </a:r>
          </a:p>
          <a:p>
            <a:pPr lvl="1"/>
            <a:r>
              <a:rPr lang="fi-FI" sz="1400" dirty="0"/>
              <a:t>Epäpuhtauslähde ja ilmayhteysreitti</a:t>
            </a:r>
          </a:p>
          <a:p>
            <a:pPr lvl="1"/>
            <a:r>
              <a:rPr lang="fi-FI" sz="1400" dirty="0"/>
              <a:t>vaurion ja/tai epäpuhtauslähteen laajuus rakenteessa/rakennusosassa (paikallinen / </a:t>
            </a:r>
            <a:r>
              <a:rPr lang="fi-FI" sz="1400" dirty="0" smtClean="0"/>
              <a:t>laaja-alainen)</a:t>
            </a:r>
          </a:p>
          <a:p>
            <a:pPr marL="266700" lvl="1" indent="0">
              <a:buNone/>
            </a:pPr>
            <a:endParaRPr lang="fi-FI" sz="1800" dirty="0"/>
          </a:p>
          <a:p>
            <a:r>
              <a:rPr lang="fi-FI" sz="1800" dirty="0" smtClean="0"/>
              <a:t>Todetaan </a:t>
            </a:r>
            <a:r>
              <a:rPr lang="fi-FI" sz="1800" dirty="0"/>
              <a:t>ensisijaisesti paikantamalla epäpuhtauslähde ja ilmayhteysreitti </a:t>
            </a:r>
            <a:r>
              <a:rPr lang="fi-FI" sz="1800" dirty="0" smtClean="0"/>
              <a:t>lähteestä sisäilmaan</a:t>
            </a:r>
          </a:p>
          <a:p>
            <a:pPr lvl="1"/>
            <a:r>
              <a:rPr lang="fi-FI" sz="1400" dirty="0"/>
              <a:t>Tarvittaessa voidaan ottaa sisäilman laatua kuvaavia näytteitä (pöly- ja ilmanäytteet)</a:t>
            </a:r>
          </a:p>
          <a:p>
            <a:pPr lvl="1"/>
            <a:r>
              <a:rPr lang="fi-FI" sz="1400" dirty="0"/>
              <a:t>Tulosten tulkinta tilan käyttötarkoituksen perusteella määritettyjen ohje- ja toimenpidearvojen perusteella</a:t>
            </a:r>
          </a:p>
          <a:p>
            <a:pPr marL="0" indent="0">
              <a:buNone/>
            </a:pPr>
            <a:endParaRPr lang="fi-FI" sz="1800" dirty="0"/>
          </a:p>
          <a:p>
            <a:endParaRPr lang="en-US" sz="1800" dirty="0"/>
          </a:p>
        </p:txBody>
      </p:sp>
      <p:sp>
        <p:nvSpPr>
          <p:cNvPr id="7" name="Footer Placeholder 3"/>
          <p:cNvSpPr>
            <a:spLocks noGrp="1"/>
          </p:cNvSpPr>
          <p:nvPr>
            <p:ph type="ftr" sz="quarter" idx="10"/>
          </p:nvPr>
        </p:nvSpPr>
        <p:spPr>
          <a:xfrm>
            <a:off x="662640" y="5732934"/>
            <a:ext cx="7128023"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sp>
        <p:nvSpPr>
          <p:cNvPr id="6" name="Slide Number Placeholder 5"/>
          <p:cNvSpPr>
            <a:spLocks noGrp="1"/>
          </p:cNvSpPr>
          <p:nvPr>
            <p:ph type="sldNum" sz="quarter" idx="12"/>
          </p:nvPr>
        </p:nvSpPr>
        <p:spPr/>
        <p:txBody>
          <a:bodyPr/>
          <a:lstStyle/>
          <a:p>
            <a:fld id="{49246692-9764-4796-AF2E-897E79EBAFA7}" type="slidenum">
              <a:rPr lang="fi-FI" smtClean="0"/>
              <a:pPr/>
              <a:t>50</a:t>
            </a:fld>
            <a:endParaRPr lang="fi-FI"/>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0131459"/>
      </p:ext>
    </p:extLst>
  </p:cSld>
  <p:clrMapOvr>
    <a:masterClrMapping/>
  </p:clrMapOvr>
  <p:transition spd="med">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7172" y="548680"/>
            <a:ext cx="7921376" cy="504156"/>
          </a:xfrm>
        </p:spPr>
        <p:txBody>
          <a:bodyPr/>
          <a:lstStyle/>
          <a:p>
            <a:r>
              <a:rPr lang="fi-FI" altLang="en-US" sz="2000" dirty="0">
                <a:solidFill>
                  <a:srgbClr val="44697D"/>
                </a:solidFill>
                <a:ea typeface="ＭＳ Ｐゴシック" pitchFamily="34" charset="-128"/>
                <a:cs typeface="ＭＳ Ｐゴシック" pitchFamily="34" charset="-128"/>
              </a:rPr>
              <a:t>4. Rakennuksesta peräisin olevat muut sisäilman epäpuhtaudet</a:t>
            </a:r>
            <a:endParaRPr lang="fi-FI" sz="2000" dirty="0">
              <a:solidFill>
                <a:srgbClr val="44697D"/>
              </a:solidFill>
              <a:ea typeface="ＭＳ Ｐゴシック" pitchFamily="34" charset="-128"/>
              <a:cs typeface="ＭＳ Ｐゴシック" pitchFamily="34" charset="-128"/>
            </a:endParaRPr>
          </a:p>
        </p:txBody>
      </p:sp>
      <p:sp>
        <p:nvSpPr>
          <p:cNvPr id="3" name="Sisällön paikkamerkki 2"/>
          <p:cNvSpPr>
            <a:spLocks noGrp="1"/>
          </p:cNvSpPr>
          <p:nvPr>
            <p:ph idx="1"/>
          </p:nvPr>
        </p:nvSpPr>
        <p:spPr/>
        <p:txBody>
          <a:bodyPr/>
          <a:lstStyle/>
          <a:p>
            <a:r>
              <a:rPr lang="fi-FI" sz="1800" dirty="0"/>
              <a:t>Jos sisäilman epäpuhtauksien pitoisuudet ylittävät </a:t>
            </a:r>
            <a:r>
              <a:rPr lang="fi-FI" sz="1800" dirty="0" smtClean="0"/>
              <a:t>viite- tai toimenpidearvot</a:t>
            </a:r>
            <a:r>
              <a:rPr lang="fi-FI" sz="1800" dirty="0"/>
              <a:t>, arvio altistumisesta </a:t>
            </a:r>
            <a:r>
              <a:rPr lang="fi-FI" sz="1800" dirty="0" smtClean="0"/>
              <a:t>sen </a:t>
            </a:r>
            <a:r>
              <a:rPr lang="fi-FI" sz="1800" dirty="0"/>
              <a:t>mukaan, kuinka vakavia ja laajoja epäpuhtauslähteitä (esim. mikrobivaurioituneet rakenteet) tiloissa on ja onko epäpuhtauslähteistä ilmayhteys sisäilmaan. </a:t>
            </a:r>
            <a:endParaRPr lang="fi-FI" sz="1800" dirty="0" smtClean="0"/>
          </a:p>
          <a:p>
            <a:endParaRPr lang="fi-FI" dirty="0"/>
          </a:p>
          <a:p>
            <a:r>
              <a:rPr lang="fi-FI" dirty="0" smtClean="0"/>
              <a:t>Sisäilman </a:t>
            </a:r>
            <a:r>
              <a:rPr lang="fi-FI" dirty="0"/>
              <a:t>epäpuhtauspitoisuuden ollessa välillä </a:t>
            </a:r>
            <a:r>
              <a:rPr lang="fi-FI" dirty="0" smtClean="0"/>
              <a:t>50 - 99 </a:t>
            </a:r>
            <a:r>
              <a:rPr lang="fi-FI" dirty="0"/>
              <a:t>% sisäilman </a:t>
            </a:r>
            <a:r>
              <a:rPr lang="fi-FI" dirty="0" smtClean="0"/>
              <a:t>viite- tai toimenpidearvosta </a:t>
            </a:r>
            <a:r>
              <a:rPr lang="fi-FI" dirty="0"/>
              <a:t>tulos voi viitata rakennukseen liittyvään </a:t>
            </a:r>
            <a:r>
              <a:rPr lang="fi-FI" dirty="0" smtClean="0"/>
              <a:t>sisäilmasto-ongelmaan</a:t>
            </a:r>
          </a:p>
          <a:p>
            <a:pPr lvl="1"/>
            <a:r>
              <a:rPr lang="fi-FI" dirty="0" smtClean="0"/>
              <a:t>arvioitava </a:t>
            </a:r>
            <a:r>
              <a:rPr lang="fi-FI" dirty="0"/>
              <a:t>muiden teknisten selvitysten tuloksia ja tilannetta kokonaisuutena </a:t>
            </a:r>
            <a:r>
              <a:rPr lang="fi-FI" dirty="0" smtClean="0"/>
              <a:t>sekä </a:t>
            </a:r>
            <a:r>
              <a:rPr lang="fi-FI" dirty="0"/>
              <a:t>lisäselvitys-, seuranta- tai </a:t>
            </a:r>
            <a:r>
              <a:rPr lang="fi-FI" dirty="0" smtClean="0"/>
              <a:t>toimenpidetarpeita</a:t>
            </a:r>
            <a:endParaRPr lang="fi-FI" dirty="0"/>
          </a:p>
        </p:txBody>
      </p:sp>
      <p:sp>
        <p:nvSpPr>
          <p:cNvPr id="4" name="Footer Placeholder 3"/>
          <p:cNvSpPr>
            <a:spLocks noGrp="1"/>
          </p:cNvSpPr>
          <p:nvPr>
            <p:ph type="ftr" sz="quarter" idx="10"/>
          </p:nvPr>
        </p:nvSpPr>
        <p:spPr>
          <a:xfrm>
            <a:off x="662640" y="5732934"/>
            <a:ext cx="7128023"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pic>
        <p:nvPicPr>
          <p:cNvPr id="5"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6858909"/>
      </p:ext>
    </p:extLst>
  </p:cSld>
  <p:clrMapOvr>
    <a:masterClrMapping/>
  </p:clrMapOvr>
  <p:transition spd="med">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a:xfrm>
            <a:off x="5220072" y="6381396"/>
            <a:ext cx="2920336" cy="242887"/>
          </a:xfrm>
        </p:spPr>
        <p:txBody>
          <a:bodyPr/>
          <a:lstStyle/>
          <a:p>
            <a:pPr marL="0" lvl="2" fontAlgn="auto">
              <a:spcBef>
                <a:spcPts val="0"/>
              </a:spcBef>
              <a:spcAft>
                <a:spcPts val="0"/>
              </a:spcAft>
              <a:defRPr/>
            </a:pPr>
            <a:r>
              <a:rPr lang="fi-FI" sz="1050" dirty="0"/>
              <a:t>kuvat: Veli-Matti Pietarinen, ©</a:t>
            </a:r>
            <a:r>
              <a:rPr lang="fi-FI" sz="1050" dirty="0" smtClean="0"/>
              <a:t>Työterveyslaitos</a:t>
            </a:r>
            <a:endParaRPr lang="en-US" sz="1050" dirty="0"/>
          </a:p>
          <a:p>
            <a:pPr marL="0" lvl="2" fontAlgn="auto">
              <a:spcBef>
                <a:spcPts val="0"/>
              </a:spcBef>
              <a:spcAft>
                <a:spcPts val="0"/>
              </a:spcAft>
              <a:defRPr/>
            </a:pPr>
            <a:endParaRPr lang="fi-FI" sz="1600" dirty="0"/>
          </a:p>
        </p:txBody>
      </p:sp>
      <p:pic>
        <p:nvPicPr>
          <p:cNvPr id="8" name="Picture 2"/>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564161" y="3499471"/>
            <a:ext cx="2560364" cy="216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a:spLocks noGrp="1"/>
          </p:cNvSpPr>
          <p:nvPr>
            <p:ph type="title"/>
          </p:nvPr>
        </p:nvSpPr>
        <p:spPr>
          <a:xfrm>
            <a:off x="203364" y="342452"/>
            <a:ext cx="8896746" cy="648072"/>
          </a:xfrm>
        </p:spPr>
        <p:txBody>
          <a:bodyPr>
            <a:normAutofit fontScale="90000"/>
          </a:bodyPr>
          <a:lstStyle/>
          <a:p>
            <a:r>
              <a:rPr lang="fi-FI" altLang="en-US" sz="2400" dirty="0">
                <a:solidFill>
                  <a:srgbClr val="44697D"/>
                </a:solidFill>
                <a:ea typeface="ＭＳ Ｐゴシック" pitchFamily="34" charset="-128"/>
                <a:cs typeface="ＭＳ Ｐゴシック" pitchFamily="34" charset="-128"/>
              </a:rPr>
              <a:t>2</a:t>
            </a:r>
            <a:r>
              <a:rPr lang="fi-FI" altLang="en-US" sz="2400" dirty="0" smtClean="0">
                <a:solidFill>
                  <a:srgbClr val="44697D"/>
                </a:solidFill>
                <a:ea typeface="ＭＳ Ｐゴシック" pitchFamily="34" charset="-128"/>
                <a:cs typeface="ＭＳ Ｐゴシック" pitchFamily="34" charset="-128"/>
              </a:rPr>
              <a:t>. </a:t>
            </a:r>
            <a:r>
              <a:rPr lang="fi-FI" altLang="en-US" sz="2400" dirty="0">
                <a:solidFill>
                  <a:srgbClr val="44697D"/>
                </a:solidFill>
                <a:ea typeface="ＭＳ Ｐゴシック" pitchFamily="34" charset="-128"/>
                <a:cs typeface="ＭＳ Ｐゴシック" pitchFamily="34" charset="-128"/>
              </a:rPr>
              <a:t>Rakennuksesta peräisin olevat sisäilman </a:t>
            </a:r>
            <a:r>
              <a:rPr lang="fi-FI" altLang="en-US" sz="2400" dirty="0" smtClean="0">
                <a:solidFill>
                  <a:srgbClr val="44697D"/>
                </a:solidFill>
                <a:ea typeface="ＭＳ Ｐゴシック" pitchFamily="34" charset="-128"/>
                <a:cs typeface="ＭＳ Ｐゴシック" pitchFamily="34" charset="-128"/>
              </a:rPr>
              <a:t>muut epäpuhtaudet</a:t>
            </a:r>
            <a:endParaRPr lang="fi-FI" altLang="en-US" sz="2400" dirty="0">
              <a:solidFill>
                <a:srgbClr val="44697D"/>
              </a:solidFill>
              <a:ea typeface="ＭＳ Ｐゴシック" pitchFamily="34" charset="-128"/>
              <a:cs typeface="ＭＳ Ｐゴシック" pitchFamily="34" charset="-128"/>
            </a:endParaRPr>
          </a:p>
        </p:txBody>
      </p:sp>
      <p:pic>
        <p:nvPicPr>
          <p:cNvPr id="14" name="Picture 8" descr="P103049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172" y="3504332"/>
            <a:ext cx="2441511" cy="2145517"/>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8953" y="3486918"/>
            <a:ext cx="2676332" cy="216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P101074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11798" y="1005239"/>
            <a:ext cx="2676332" cy="1997188"/>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8" descr="P105021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8750" y="990524"/>
            <a:ext cx="2471187" cy="2026619"/>
          </a:xfrm>
          <a:prstGeom prst="rect">
            <a:avLst/>
          </a:prstGeom>
          <a:noFill/>
          <a:ln w="9525">
            <a:no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10"/>
          <p:cNvPicPr>
            <a:picLocks noGrp="1" noChangeAspect="1" noChangeArrowheads="1"/>
          </p:cNvPicPr>
          <p:nvPr>
            <p:ph sz="quarter" idx="2"/>
          </p:nvPr>
        </p:nvPicPr>
        <p:blipFill rotWithShape="1">
          <a:blip r:embed="rId8" cstate="email">
            <a:extLst>
              <a:ext uri="{28A0092B-C50C-407E-A947-70E740481C1C}">
                <a14:useLocalDpi xmlns:a14="http://schemas.microsoft.com/office/drawing/2010/main"/>
              </a:ext>
            </a:extLst>
          </a:blip>
          <a:srcRect/>
          <a:stretch/>
        </p:blipFill>
        <p:spPr>
          <a:xfrm>
            <a:off x="6416511" y="1016927"/>
            <a:ext cx="2393516" cy="1999470"/>
          </a:xfrm>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2" name="Rectangle 11"/>
          <p:cNvSpPr/>
          <p:nvPr/>
        </p:nvSpPr>
        <p:spPr>
          <a:xfrm>
            <a:off x="559930" y="3041420"/>
            <a:ext cx="2479878" cy="415498"/>
          </a:xfrm>
          <a:prstGeom prst="rect">
            <a:avLst/>
          </a:prstGeom>
        </p:spPr>
        <p:txBody>
          <a:bodyPr wrap="square">
            <a:spAutoFit/>
          </a:bodyPr>
          <a:lstStyle/>
          <a:p>
            <a:pPr lvl="0" eaLnBrk="0" hangingPunct="0">
              <a:spcAft>
                <a:spcPts val="800"/>
              </a:spcAft>
            </a:pPr>
            <a:r>
              <a:rPr lang="fi-FI" sz="1050" dirty="0" smtClean="0">
                <a:latin typeface="Calibri" panose="020F0502020204030204" pitchFamily="34" charset="0"/>
              </a:rPr>
              <a:t>Kaksoislaatan verieristeenä </a:t>
            </a:r>
            <a:r>
              <a:rPr lang="fi-FI" sz="1050" dirty="0" err="1" smtClean="0">
                <a:latin typeface="Calibri" panose="020F0502020204030204" pitchFamily="34" charset="0"/>
              </a:rPr>
              <a:t>kreosoottia</a:t>
            </a:r>
            <a:r>
              <a:rPr lang="fi-FI" sz="1050" dirty="0" smtClean="0">
                <a:latin typeface="Calibri" panose="020F0502020204030204" pitchFamily="34" charset="0"/>
              </a:rPr>
              <a:t> sisältävä eriste</a:t>
            </a:r>
          </a:p>
        </p:txBody>
      </p:sp>
      <p:sp>
        <p:nvSpPr>
          <p:cNvPr id="16" name="Rectangle 15"/>
          <p:cNvSpPr/>
          <p:nvPr/>
        </p:nvSpPr>
        <p:spPr>
          <a:xfrm>
            <a:off x="6373330" y="3023224"/>
            <a:ext cx="2479878" cy="415498"/>
          </a:xfrm>
          <a:prstGeom prst="rect">
            <a:avLst/>
          </a:prstGeom>
        </p:spPr>
        <p:txBody>
          <a:bodyPr wrap="square">
            <a:spAutoFit/>
          </a:bodyPr>
          <a:lstStyle/>
          <a:p>
            <a:pPr lvl="0" eaLnBrk="0" hangingPunct="0">
              <a:spcAft>
                <a:spcPts val="800"/>
              </a:spcAft>
            </a:pPr>
            <a:r>
              <a:rPr lang="fi-FI" sz="1050" dirty="0" err="1" smtClean="0">
                <a:latin typeface="Calibri" panose="020F0502020204030204" pitchFamily="34" charset="0"/>
              </a:rPr>
              <a:t>Alaslasketun</a:t>
            </a:r>
            <a:r>
              <a:rPr lang="fi-FI" sz="1050" dirty="0" smtClean="0">
                <a:latin typeface="Calibri" panose="020F0502020204030204" pitchFamily="34" charset="0"/>
              </a:rPr>
              <a:t> katon teknisessä tilassa pinnoittamatonta mineraalivillaa</a:t>
            </a:r>
          </a:p>
        </p:txBody>
      </p:sp>
      <p:sp>
        <p:nvSpPr>
          <p:cNvPr id="17" name="Rectangle 16"/>
          <p:cNvSpPr/>
          <p:nvPr/>
        </p:nvSpPr>
        <p:spPr>
          <a:xfrm>
            <a:off x="3411798" y="3028213"/>
            <a:ext cx="2479878" cy="415498"/>
          </a:xfrm>
          <a:prstGeom prst="rect">
            <a:avLst/>
          </a:prstGeom>
        </p:spPr>
        <p:txBody>
          <a:bodyPr wrap="square">
            <a:spAutoFit/>
          </a:bodyPr>
          <a:lstStyle/>
          <a:p>
            <a:pPr lvl="0" eaLnBrk="0" hangingPunct="0">
              <a:spcAft>
                <a:spcPts val="800"/>
              </a:spcAft>
            </a:pPr>
            <a:r>
              <a:rPr lang="fi-FI" sz="1050" dirty="0" smtClean="0">
                <a:latin typeface="Calibri" panose="020F0502020204030204" pitchFamily="34" charset="0"/>
              </a:rPr>
              <a:t>Kaukolämpöputkien eristeenä asbestia talotekniikkakaalissa</a:t>
            </a:r>
          </a:p>
        </p:txBody>
      </p:sp>
      <p:sp>
        <p:nvSpPr>
          <p:cNvPr id="18" name="Rectangle 17"/>
          <p:cNvSpPr/>
          <p:nvPr/>
        </p:nvSpPr>
        <p:spPr>
          <a:xfrm>
            <a:off x="559930" y="5666292"/>
            <a:ext cx="2479878" cy="415498"/>
          </a:xfrm>
          <a:prstGeom prst="rect">
            <a:avLst/>
          </a:prstGeom>
        </p:spPr>
        <p:txBody>
          <a:bodyPr wrap="square">
            <a:spAutoFit/>
          </a:bodyPr>
          <a:lstStyle/>
          <a:p>
            <a:pPr lvl="0" eaLnBrk="0" hangingPunct="0">
              <a:spcAft>
                <a:spcPts val="800"/>
              </a:spcAft>
            </a:pPr>
            <a:r>
              <a:rPr lang="fi-FI" sz="1050" dirty="0" smtClean="0">
                <a:latin typeface="Calibri" panose="020F0502020204030204" pitchFamily="34" charset="0"/>
              </a:rPr>
              <a:t>Muovimattopinnoitteen emissiomittaus FLEC-mittalaitteella</a:t>
            </a:r>
          </a:p>
        </p:txBody>
      </p:sp>
      <p:sp>
        <p:nvSpPr>
          <p:cNvPr id="20" name="Rectangle 19"/>
          <p:cNvSpPr/>
          <p:nvPr/>
        </p:nvSpPr>
        <p:spPr>
          <a:xfrm>
            <a:off x="3405338" y="5666292"/>
            <a:ext cx="2479878" cy="577081"/>
          </a:xfrm>
          <a:prstGeom prst="rect">
            <a:avLst/>
          </a:prstGeom>
        </p:spPr>
        <p:txBody>
          <a:bodyPr wrap="square">
            <a:spAutoFit/>
          </a:bodyPr>
          <a:lstStyle/>
          <a:p>
            <a:pPr lvl="0" eaLnBrk="0" hangingPunct="0">
              <a:spcAft>
                <a:spcPts val="800"/>
              </a:spcAft>
            </a:pPr>
            <a:r>
              <a:rPr lang="fi-FI" sz="1050" dirty="0" smtClean="0">
                <a:latin typeface="Calibri" panose="020F0502020204030204" pitchFamily="34" charset="0"/>
              </a:rPr>
              <a:t>Vinyylilaatta, mattoliima ja tasoitekerros ovat vaurioituneet betonin alkalisen kosteuden vaikutuksesta</a:t>
            </a:r>
          </a:p>
        </p:txBody>
      </p:sp>
      <p:sp>
        <p:nvSpPr>
          <p:cNvPr id="21" name="Rectangle 20"/>
          <p:cNvSpPr/>
          <p:nvPr/>
        </p:nvSpPr>
        <p:spPr>
          <a:xfrm>
            <a:off x="6387681" y="5666292"/>
            <a:ext cx="2479878" cy="415498"/>
          </a:xfrm>
          <a:prstGeom prst="rect">
            <a:avLst/>
          </a:prstGeom>
        </p:spPr>
        <p:txBody>
          <a:bodyPr wrap="square">
            <a:spAutoFit/>
          </a:bodyPr>
          <a:lstStyle/>
          <a:p>
            <a:pPr lvl="0" eaLnBrk="0" hangingPunct="0">
              <a:spcAft>
                <a:spcPts val="800"/>
              </a:spcAft>
            </a:pPr>
            <a:r>
              <a:rPr lang="fi-FI" sz="1050" dirty="0" smtClean="0">
                <a:latin typeface="Calibri" panose="020F0502020204030204" pitchFamily="34" charset="0"/>
              </a:rPr>
              <a:t>Talotekniikkakanaalissa useita sisäilman epäpuhtauslähteitä</a:t>
            </a:r>
          </a:p>
        </p:txBody>
      </p:sp>
      <p:sp>
        <p:nvSpPr>
          <p:cNvPr id="3" name="Slide Number Placeholder 2"/>
          <p:cNvSpPr>
            <a:spLocks noGrp="1"/>
          </p:cNvSpPr>
          <p:nvPr>
            <p:ph type="sldNum" sz="quarter" idx="12"/>
          </p:nvPr>
        </p:nvSpPr>
        <p:spPr/>
        <p:txBody>
          <a:bodyPr/>
          <a:lstStyle/>
          <a:p>
            <a:fld id="{49246692-9764-4796-AF2E-897E79EBAFA7}" type="slidenum">
              <a:rPr lang="fi-FI" smtClean="0"/>
              <a:pPr/>
              <a:t>52</a:t>
            </a:fld>
            <a:endParaRPr lang="fi-FI"/>
          </a:p>
        </p:txBody>
      </p:sp>
      <p:pic>
        <p:nvPicPr>
          <p:cNvPr id="23" name="Kuva 26" descr="Kuvaus: Savonia_Word_tunniste"/>
          <p:cNvPicPr/>
          <p:nvPr/>
        </p:nvPicPr>
        <p:blipFill rotWithShape="1">
          <a:blip r:embed="rId9"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9338038"/>
      </p:ext>
    </p:extLst>
  </p:cSld>
  <p:clrMapOvr>
    <a:masterClrMapping/>
  </p:clrMapOvr>
  <p:transition spd="med">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97005"/>
            <a:ext cx="8382704" cy="4259861"/>
          </a:xfrm>
        </p:spPr>
        <p:txBody>
          <a:bodyPr>
            <a:normAutofit lnSpcReduction="10000"/>
          </a:bodyPr>
          <a:lstStyle/>
          <a:p>
            <a:r>
              <a:rPr lang="fi-FI" sz="2000" dirty="0" smtClean="0"/>
              <a:t>Arvio </a:t>
            </a:r>
            <a:r>
              <a:rPr lang="fi-FI" sz="2000" dirty="0"/>
              <a:t>tehdään merkittävimmän sisäilman laatuun </a:t>
            </a:r>
            <a:r>
              <a:rPr lang="fi-FI" sz="2000" dirty="0" smtClean="0"/>
              <a:t>vaikuttavan </a:t>
            </a:r>
            <a:r>
              <a:rPr lang="fi-FI" sz="2000" dirty="0"/>
              <a:t>epäpuhtauslähteen </a:t>
            </a:r>
            <a:r>
              <a:rPr lang="fi-FI" sz="2000" dirty="0" smtClean="0"/>
              <a:t>mukaan</a:t>
            </a:r>
          </a:p>
          <a:p>
            <a:pPr lvl="1"/>
            <a:r>
              <a:rPr lang="fi-FI" dirty="0"/>
              <a:t>Tason kaikkien pääperiaatteiden ei tarvitse </a:t>
            </a:r>
            <a:r>
              <a:rPr lang="fi-FI" dirty="0" smtClean="0"/>
              <a:t>täyttyä</a:t>
            </a:r>
            <a:endParaRPr lang="fi-FI" dirty="0"/>
          </a:p>
          <a:p>
            <a:pPr lvl="1"/>
            <a:r>
              <a:rPr lang="fi-FI" sz="1800" dirty="0" smtClean="0"/>
              <a:t>ei </a:t>
            </a:r>
            <a:r>
              <a:rPr lang="fi-FI" sz="1800" dirty="0"/>
              <a:t>poista muiden todettujen haittatekijöiden </a:t>
            </a:r>
            <a:r>
              <a:rPr lang="fi-FI" sz="1800" dirty="0" smtClean="0"/>
              <a:t>vaikutusta</a:t>
            </a:r>
          </a:p>
          <a:p>
            <a:pPr lvl="1"/>
            <a:r>
              <a:rPr lang="fi-FI" dirty="0" smtClean="0"/>
              <a:t>ilmanvaihtojärjestelmän </a:t>
            </a:r>
            <a:r>
              <a:rPr lang="fi-FI" dirty="0"/>
              <a:t>vaikutus sisäilmaston laatuun </a:t>
            </a:r>
            <a:r>
              <a:rPr lang="fi-FI" dirty="0" smtClean="0"/>
              <a:t>ja </a:t>
            </a:r>
            <a:r>
              <a:rPr lang="fi-FI" dirty="0"/>
              <a:t>mahdollisia muita sisäilman mitattuja epäpuhtaustekijöitä on tarkasteltava altistumisolosuhteiden arvioinnissa </a:t>
            </a:r>
            <a:r>
              <a:rPr lang="fi-FI" dirty="0" smtClean="0"/>
              <a:t>samanaikaisesti</a:t>
            </a:r>
            <a:endParaRPr lang="fi-FI" sz="1800" dirty="0" smtClean="0"/>
          </a:p>
          <a:p>
            <a:pPr lvl="1"/>
            <a:endParaRPr lang="fi-FI" sz="1800" dirty="0" smtClean="0"/>
          </a:p>
          <a:p>
            <a:r>
              <a:rPr lang="fi-FI" sz="2000" dirty="0" smtClean="0"/>
              <a:t>Ongelmakohteissa esiintyy tavallisesti useita haittatekijöitä</a:t>
            </a:r>
          </a:p>
          <a:p>
            <a:pPr lvl="1"/>
            <a:r>
              <a:rPr lang="fi-FI" dirty="0" smtClean="0"/>
              <a:t>kohdistetaan </a:t>
            </a:r>
            <a:r>
              <a:rPr lang="fi-FI" dirty="0"/>
              <a:t>kiireellisyydeltään erilaisia </a:t>
            </a:r>
            <a:r>
              <a:rPr lang="fi-FI" dirty="0" smtClean="0"/>
              <a:t>toimenpiteitä</a:t>
            </a:r>
            <a:endParaRPr lang="fi-FI" sz="1800" dirty="0" smtClean="0"/>
          </a:p>
          <a:p>
            <a:pPr marL="457200" lvl="1" indent="0">
              <a:buNone/>
            </a:pPr>
            <a:endParaRPr lang="fi-FI" sz="1800" dirty="0" smtClean="0"/>
          </a:p>
          <a:p>
            <a:r>
              <a:rPr lang="fi-FI" sz="2000" dirty="0" smtClean="0"/>
              <a:t>Arviointi tehdään kerros- tai rakennuskohtaisesti</a:t>
            </a:r>
          </a:p>
          <a:p>
            <a:pPr lvl="1"/>
            <a:r>
              <a:rPr lang="fi-FI" sz="1800" dirty="0" smtClean="0"/>
              <a:t>Jatkotoimenpiteissä huomioitava yksittäiset tilat</a:t>
            </a:r>
          </a:p>
          <a:p>
            <a:pPr marL="457200" lvl="1" indent="0">
              <a:buNone/>
            </a:pPr>
            <a:endParaRPr lang="fi-FI" sz="1800" dirty="0" smtClean="0"/>
          </a:p>
        </p:txBody>
      </p:sp>
      <p:sp>
        <p:nvSpPr>
          <p:cNvPr id="7" name="Slide Number Placeholder 6"/>
          <p:cNvSpPr>
            <a:spLocks noGrp="1"/>
          </p:cNvSpPr>
          <p:nvPr>
            <p:ph type="sldNum" sz="quarter" idx="12"/>
          </p:nvPr>
        </p:nvSpPr>
        <p:spPr/>
        <p:txBody>
          <a:bodyPr/>
          <a:lstStyle/>
          <a:p>
            <a:fld id="{49246692-9764-4796-AF2E-897E79EBAFA7}" type="slidenum">
              <a:rPr lang="fi-FI" smtClean="0"/>
              <a:pPr/>
              <a:t>53</a:t>
            </a:fld>
            <a:endParaRPr lang="fi-FI"/>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Footer Placeholder 3"/>
          <p:cNvSpPr>
            <a:spLocks noGrp="1"/>
          </p:cNvSpPr>
          <p:nvPr>
            <p:ph type="ftr" sz="quarter" idx="10"/>
          </p:nvPr>
        </p:nvSpPr>
        <p:spPr>
          <a:xfrm>
            <a:off x="662640" y="5732934"/>
            <a:ext cx="7128023"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sp>
        <p:nvSpPr>
          <p:cNvPr id="10" name="Otsikko 1"/>
          <p:cNvSpPr txBox="1">
            <a:spLocks/>
          </p:cNvSpPr>
          <p:nvPr/>
        </p:nvSpPr>
        <p:spPr>
          <a:xfrm>
            <a:off x="395536" y="99290"/>
            <a:ext cx="8065392" cy="10795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sz="2400" dirty="0" smtClean="0"/>
              <a:t>Altistumisolosuhteiden arviointi sisäilman epäpuhtauksille (Työterveyslaitoksen ohje)</a:t>
            </a:r>
            <a:endParaRPr lang="fi-FI" sz="2400" dirty="0"/>
          </a:p>
        </p:txBody>
      </p:sp>
    </p:spTree>
    <p:extLst>
      <p:ext uri="{BB962C8B-B14F-4D97-AF65-F5344CB8AC3E}">
        <p14:creationId xmlns:p14="http://schemas.microsoft.com/office/powerpoint/2010/main" val="4005613508"/>
      </p:ext>
    </p:extLst>
  </p:cSld>
  <p:clrMapOvr>
    <a:masterClrMapping/>
  </p:clrMapOvr>
  <p:transition spd="med">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96944" cy="728524"/>
          </a:xfrm>
        </p:spPr>
        <p:txBody>
          <a:bodyPr/>
          <a:lstStyle/>
          <a:p>
            <a:r>
              <a:rPr lang="fi-FI" sz="3200" dirty="0" smtClean="0">
                <a:solidFill>
                  <a:srgbClr val="44697D"/>
                </a:solidFill>
              </a:rPr>
              <a:t>Haitallisen altistumisen </a:t>
            </a:r>
            <a:r>
              <a:rPr lang="fi-FI" sz="3200" dirty="0">
                <a:solidFill>
                  <a:srgbClr val="44697D"/>
                </a:solidFill>
              </a:rPr>
              <a:t>todennäköisyys</a:t>
            </a:r>
            <a:endParaRPr lang="en-US" sz="3200" dirty="0">
              <a:solidFill>
                <a:srgbClr val="44697D"/>
              </a:solidFill>
            </a:endParaRPr>
          </a:p>
        </p:txBody>
      </p:sp>
      <p:graphicFrame>
        <p:nvGraphicFramePr>
          <p:cNvPr id="9" name="Content Placeholder 8"/>
          <p:cNvGraphicFramePr>
            <a:graphicFrameLocks noGrp="1"/>
          </p:cNvGraphicFramePr>
          <p:nvPr>
            <p:ph idx="1"/>
            <p:extLst/>
          </p:nvPr>
        </p:nvGraphicFramePr>
        <p:xfrm>
          <a:off x="395536" y="2132856"/>
          <a:ext cx="8640960" cy="1950720"/>
        </p:xfrm>
        <a:graphic>
          <a:graphicData uri="http://schemas.openxmlformats.org/drawingml/2006/table">
            <a:tbl>
              <a:tblPr firstRow="1" firstCol="1" bandRow="1"/>
              <a:tblGrid>
                <a:gridCol w="8640960"/>
              </a:tblGrid>
              <a:tr h="239425">
                <a:tc>
                  <a:txBody>
                    <a:bodyPr/>
                    <a:lstStyle/>
                    <a:p>
                      <a:pPr>
                        <a:spcAft>
                          <a:spcPts val="0"/>
                        </a:spcAft>
                      </a:pPr>
                      <a:r>
                        <a:rPr lang="fi-FI" sz="2000" dirty="0" smtClean="0">
                          <a:effectLst/>
                          <a:latin typeface="Times New Roman"/>
                          <a:ea typeface="Times New Roman"/>
                        </a:rPr>
                        <a:t>Haitallinen altistumisolosuhde epätodennäköinen </a:t>
                      </a:r>
                      <a:endParaRPr lang="en-US" sz="2000" dirty="0">
                        <a:effectLst/>
                        <a:latin typeface="Times New Roman"/>
                        <a:ea typeface="Times New Roman"/>
                      </a:endParaRPr>
                    </a:p>
                  </a:txBody>
                  <a:tcPr marL="65519" marR="65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361818">
                <a:tc>
                  <a:txBody>
                    <a:bodyPr/>
                    <a:lstStyle/>
                    <a:p>
                      <a:pPr marL="342900" lvl="0" indent="-342900">
                        <a:spcAft>
                          <a:spcPts val="0"/>
                        </a:spcAft>
                        <a:buFont typeface="Wingdings"/>
                        <a:buChar char=""/>
                      </a:pPr>
                      <a:r>
                        <a:rPr lang="fi-FI" sz="1800" dirty="0">
                          <a:effectLst/>
                          <a:latin typeface="Times New Roman"/>
                          <a:ea typeface="Times New Roman"/>
                        </a:rPr>
                        <a:t>Rakennuksessa ei ole todettu mikrobivaurioituneita rakenteita. </a:t>
                      </a:r>
                      <a:endParaRPr lang="en-US" sz="1800" dirty="0">
                        <a:effectLst/>
                        <a:latin typeface="Times New Roman"/>
                        <a:ea typeface="Times New Roman"/>
                      </a:endParaRPr>
                    </a:p>
                    <a:p>
                      <a:pPr marL="342900" lvl="0" indent="-342900">
                        <a:spcAft>
                          <a:spcPts val="0"/>
                        </a:spcAft>
                        <a:buFont typeface="Wingdings"/>
                        <a:buChar char=""/>
                      </a:pPr>
                      <a:r>
                        <a:rPr lang="fi-FI" sz="1800" dirty="0">
                          <a:effectLst/>
                          <a:latin typeface="Times New Roman"/>
                          <a:ea typeface="Times New Roman"/>
                        </a:rPr>
                        <a:t>Epäpuhtauslähteistä ei ole ilmavuotoreittejä työ- tai oleskelutiloihin.</a:t>
                      </a:r>
                      <a:endParaRPr lang="en-US" sz="1800" dirty="0">
                        <a:effectLst/>
                        <a:latin typeface="Times New Roman"/>
                        <a:ea typeface="Times New Roman"/>
                      </a:endParaRPr>
                    </a:p>
                    <a:p>
                      <a:pPr marL="342900" lvl="0" indent="-342900">
                        <a:spcAft>
                          <a:spcPts val="0"/>
                        </a:spcAft>
                        <a:buFont typeface="Wingdings"/>
                        <a:buChar char=""/>
                      </a:pPr>
                      <a:r>
                        <a:rPr lang="fi-FI" sz="1800" dirty="0">
                          <a:effectLst/>
                          <a:latin typeface="Times New Roman"/>
                          <a:ea typeface="Times New Roman"/>
                        </a:rPr>
                        <a:t>Tilan akustiikkamateriaaleissa ja ilmanvaihtojärjestelmässä ei ole </a:t>
                      </a:r>
                      <a:endParaRPr lang="en-US" sz="1800" dirty="0">
                        <a:effectLst/>
                        <a:latin typeface="Times New Roman"/>
                        <a:ea typeface="Times New Roman"/>
                      </a:endParaRPr>
                    </a:p>
                    <a:p>
                      <a:pPr marL="228600">
                        <a:spcAft>
                          <a:spcPts val="0"/>
                        </a:spcAft>
                      </a:pPr>
                      <a:r>
                        <a:rPr lang="fi-FI" sz="1800" dirty="0">
                          <a:effectLst/>
                          <a:latin typeface="Times New Roman"/>
                          <a:ea typeface="Times New Roman"/>
                        </a:rPr>
                        <a:t>mineraalivillakuitulähteitä.</a:t>
                      </a:r>
                      <a:endParaRPr lang="en-US" sz="1800" dirty="0">
                        <a:effectLst/>
                        <a:latin typeface="Times New Roman"/>
                        <a:ea typeface="Times New Roman"/>
                      </a:endParaRPr>
                    </a:p>
                    <a:p>
                      <a:pPr marL="342900" lvl="0" indent="-342900">
                        <a:spcAft>
                          <a:spcPts val="0"/>
                        </a:spcAft>
                        <a:buFont typeface="Wingdings"/>
                        <a:buChar char=""/>
                      </a:pPr>
                      <a:r>
                        <a:rPr lang="fi-FI" sz="1800" dirty="0">
                          <a:effectLst/>
                          <a:latin typeface="Times New Roman"/>
                          <a:ea typeface="Times New Roman"/>
                        </a:rPr>
                        <a:t>Käytössä olevat rakennusmateriaalit ja kalusteet ovat M1-luokiteltuja.</a:t>
                      </a:r>
                      <a:endParaRPr lang="en-US" sz="1800" dirty="0">
                        <a:effectLst/>
                        <a:latin typeface="Times New Roman"/>
                        <a:ea typeface="Times New Roman"/>
                      </a:endParaRPr>
                    </a:p>
                    <a:p>
                      <a:pPr marL="342900" lvl="0" indent="-342900">
                        <a:spcAft>
                          <a:spcPts val="0"/>
                        </a:spcAft>
                        <a:buFont typeface="Wingdings"/>
                        <a:buChar char=""/>
                      </a:pPr>
                      <a:r>
                        <a:rPr lang="fi-FI" sz="1800" dirty="0">
                          <a:effectLst/>
                          <a:latin typeface="Times New Roman"/>
                          <a:ea typeface="Times New Roman"/>
                        </a:rPr>
                        <a:t>Sisäilman laatu vastaa tilan käyttötarkoitukselle asetettuja viite- ja </a:t>
                      </a:r>
                      <a:r>
                        <a:rPr lang="fi-FI" sz="1800" dirty="0" smtClean="0">
                          <a:effectLst/>
                          <a:latin typeface="Times New Roman"/>
                          <a:ea typeface="Times New Roman"/>
                        </a:rPr>
                        <a:t>ohjearvoja</a:t>
                      </a:r>
                      <a:endParaRPr lang="en-US" sz="1800" dirty="0">
                        <a:effectLst/>
                        <a:latin typeface="Times New Roman"/>
                        <a:ea typeface="Times New Roman"/>
                      </a:endParaRPr>
                    </a:p>
                  </a:txBody>
                  <a:tcPr marL="65519" marR="65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3" name="Slide Number Placeholder 2"/>
          <p:cNvSpPr>
            <a:spLocks noGrp="1"/>
          </p:cNvSpPr>
          <p:nvPr>
            <p:ph type="sldNum" sz="quarter" idx="12"/>
          </p:nvPr>
        </p:nvSpPr>
        <p:spPr/>
        <p:txBody>
          <a:bodyPr/>
          <a:lstStyle/>
          <a:p>
            <a:fld id="{49246692-9764-4796-AF2E-897E79EBAFA7}" type="slidenum">
              <a:rPr lang="fi-FI" smtClean="0"/>
              <a:pPr/>
              <a:t>54</a:t>
            </a:fld>
            <a:endParaRPr lang="fi-FI"/>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Footer Placeholder 3"/>
          <p:cNvSpPr>
            <a:spLocks noGrp="1"/>
          </p:cNvSpPr>
          <p:nvPr>
            <p:ph type="ftr" sz="quarter" idx="10"/>
          </p:nvPr>
        </p:nvSpPr>
        <p:spPr>
          <a:xfrm>
            <a:off x="228308" y="5948314"/>
            <a:ext cx="7128023"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spTree>
    <p:extLst>
      <p:ext uri="{BB962C8B-B14F-4D97-AF65-F5344CB8AC3E}">
        <p14:creationId xmlns:p14="http://schemas.microsoft.com/office/powerpoint/2010/main" val="3629826489"/>
      </p:ext>
    </p:extLst>
  </p:cSld>
  <p:clrMapOvr>
    <a:masterClrMapping/>
  </p:clrMapOvr>
  <p:transition spd="med">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96944" cy="728524"/>
          </a:xfrm>
        </p:spPr>
        <p:txBody>
          <a:bodyPr/>
          <a:lstStyle/>
          <a:p>
            <a:r>
              <a:rPr lang="fi-FI" sz="3200" dirty="0" smtClean="0">
                <a:solidFill>
                  <a:srgbClr val="44697D"/>
                </a:solidFill>
              </a:rPr>
              <a:t>Haitallisen altistumisen </a:t>
            </a:r>
            <a:r>
              <a:rPr lang="fi-FI" sz="3200" dirty="0">
                <a:solidFill>
                  <a:srgbClr val="44697D"/>
                </a:solidFill>
              </a:rPr>
              <a:t>todennäköisyys</a:t>
            </a:r>
            <a:endParaRPr lang="en-US" sz="3200" dirty="0">
              <a:solidFill>
                <a:srgbClr val="44697D"/>
              </a:solidFill>
            </a:endParaRPr>
          </a:p>
        </p:txBody>
      </p:sp>
      <p:graphicFrame>
        <p:nvGraphicFramePr>
          <p:cNvPr id="9" name="Content Placeholder 8"/>
          <p:cNvGraphicFramePr>
            <a:graphicFrameLocks noGrp="1"/>
          </p:cNvGraphicFramePr>
          <p:nvPr>
            <p:ph idx="1"/>
            <p:extLst/>
          </p:nvPr>
        </p:nvGraphicFramePr>
        <p:xfrm>
          <a:off x="251520" y="1124744"/>
          <a:ext cx="8640960" cy="2780888"/>
        </p:xfrm>
        <a:graphic>
          <a:graphicData uri="http://schemas.openxmlformats.org/drawingml/2006/table">
            <a:tbl>
              <a:tblPr firstRow="1" firstCol="1" bandRow="1"/>
              <a:tblGrid>
                <a:gridCol w="8640960"/>
              </a:tblGrid>
              <a:tr h="312008">
                <a:tc>
                  <a:txBody>
                    <a:bodyPr/>
                    <a:lstStyle/>
                    <a:p>
                      <a:pPr>
                        <a:spcAft>
                          <a:spcPts val="0"/>
                        </a:spcAft>
                      </a:pPr>
                      <a:r>
                        <a:rPr lang="fi-FI" sz="2000" dirty="0" smtClean="0">
                          <a:effectLst/>
                          <a:latin typeface="Times New Roman"/>
                          <a:ea typeface="Times New Roman"/>
                        </a:rPr>
                        <a:t>Haitallinen altistumisolosuhde mahdollinen</a:t>
                      </a:r>
                      <a:endParaRPr lang="en-US" sz="2000" dirty="0">
                        <a:effectLst/>
                        <a:latin typeface="Times New Roman"/>
                        <a:ea typeface="Times New Roman"/>
                      </a:endParaRPr>
                    </a:p>
                  </a:txBody>
                  <a:tcPr marL="65519" marR="65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68378">
                <a:tc>
                  <a:txBody>
                    <a:bodyPr/>
                    <a:lstStyle/>
                    <a:p>
                      <a:pPr marL="342900" lvl="0" indent="-342900">
                        <a:spcAft>
                          <a:spcPts val="0"/>
                        </a:spcAft>
                        <a:buFont typeface="Wingdings"/>
                        <a:buChar char=""/>
                      </a:pPr>
                      <a:r>
                        <a:rPr lang="fi-FI" sz="1800" dirty="0" smtClean="0">
                          <a:effectLst/>
                          <a:latin typeface="Times New Roman"/>
                          <a:ea typeface="Times New Roman"/>
                        </a:rPr>
                        <a:t>Rakenteessa on helposti rajattavia ja korjattavia mikrobivaurioita, vauriokorjaukset ovat alle 1 m2. </a:t>
                      </a:r>
                    </a:p>
                    <a:p>
                      <a:pPr marL="342900" lvl="0" indent="-342900">
                        <a:spcAft>
                          <a:spcPts val="0"/>
                        </a:spcAft>
                        <a:buFont typeface="Wingdings"/>
                        <a:buChar char=""/>
                      </a:pPr>
                      <a:r>
                        <a:rPr lang="fi-FI" sz="1800" dirty="0" smtClean="0">
                          <a:effectLst/>
                          <a:latin typeface="Times New Roman"/>
                          <a:ea typeface="Times New Roman"/>
                        </a:rPr>
                        <a:t>Epäpuhtauslähteistä on todettu ilmavuotoreittejä työ- tai oleskelutilojen sisäilmaan. </a:t>
                      </a:r>
                    </a:p>
                    <a:p>
                      <a:pPr marL="342900" lvl="0" indent="-342900">
                        <a:spcAft>
                          <a:spcPts val="0"/>
                        </a:spcAft>
                        <a:buFont typeface="Wingdings"/>
                        <a:buChar char=""/>
                      </a:pPr>
                      <a:r>
                        <a:rPr lang="fi-FI" sz="1800" dirty="0" smtClean="0">
                          <a:effectLst/>
                          <a:latin typeface="Times New Roman"/>
                          <a:ea typeface="Times New Roman"/>
                        </a:rPr>
                        <a:t>Tiloissa ja tai ilmanvaihtojärjestelmässä on mineraalivillakuitulähteitä, joista voi irrota kuituja sisäilmaan.** </a:t>
                      </a:r>
                    </a:p>
                    <a:p>
                      <a:pPr marL="342900" lvl="0" indent="-342900">
                        <a:spcAft>
                          <a:spcPts val="0"/>
                        </a:spcAft>
                        <a:buFont typeface="Wingdings"/>
                        <a:buChar char=""/>
                      </a:pPr>
                      <a:r>
                        <a:rPr lang="fi-FI" sz="1800" dirty="0" smtClean="0">
                          <a:effectLst/>
                          <a:latin typeface="Times New Roman"/>
                          <a:ea typeface="Times New Roman"/>
                        </a:rPr>
                        <a:t>Betonilattiarakenteessa on todettu poikkeavaa kosteutta, jonka seurauksena on todettu paikallisia pinnoitevaurioita (emissiopäästöt).**,*** </a:t>
                      </a:r>
                    </a:p>
                    <a:p>
                      <a:pPr marL="342900" lvl="0" indent="-342900">
                        <a:spcAft>
                          <a:spcPts val="0"/>
                        </a:spcAft>
                        <a:buFont typeface="Wingdings"/>
                        <a:buChar char=""/>
                      </a:pPr>
                      <a:r>
                        <a:rPr lang="fi-FI" sz="1800" dirty="0" smtClean="0">
                          <a:effectLst/>
                          <a:latin typeface="Times New Roman"/>
                          <a:ea typeface="Times New Roman"/>
                        </a:rPr>
                        <a:t>Tilan käyttötarkoituksen perusteella asetetut sisäilman laadun viite- ja ohjearvot ylittyvät.* </a:t>
                      </a:r>
                      <a:endParaRPr lang="en-US" sz="1800" dirty="0">
                        <a:effectLst/>
                        <a:latin typeface="Times New Roman"/>
                        <a:ea typeface="Times New Roman"/>
                      </a:endParaRPr>
                    </a:p>
                  </a:txBody>
                  <a:tcPr marL="65519" marR="65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3" name="Slide Number Placeholder 2"/>
          <p:cNvSpPr>
            <a:spLocks noGrp="1"/>
          </p:cNvSpPr>
          <p:nvPr>
            <p:ph type="sldNum" sz="quarter" idx="12"/>
          </p:nvPr>
        </p:nvSpPr>
        <p:spPr/>
        <p:txBody>
          <a:bodyPr/>
          <a:lstStyle/>
          <a:p>
            <a:fld id="{49246692-9764-4796-AF2E-897E79EBAFA7}" type="slidenum">
              <a:rPr lang="fi-FI" smtClean="0"/>
              <a:pPr/>
              <a:t>55</a:t>
            </a:fld>
            <a:endParaRPr lang="fi-FI"/>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Footer Placeholder 3"/>
          <p:cNvSpPr>
            <a:spLocks noGrp="1"/>
          </p:cNvSpPr>
          <p:nvPr>
            <p:ph type="ftr" sz="quarter" idx="10"/>
          </p:nvPr>
        </p:nvSpPr>
        <p:spPr>
          <a:xfrm>
            <a:off x="228308" y="5948314"/>
            <a:ext cx="7128023"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sp>
        <p:nvSpPr>
          <p:cNvPr id="4" name="Tekstiruutu 3"/>
          <p:cNvSpPr txBox="1"/>
          <p:nvPr/>
        </p:nvSpPr>
        <p:spPr>
          <a:xfrm>
            <a:off x="251520" y="3911332"/>
            <a:ext cx="8640960" cy="1754326"/>
          </a:xfrm>
          <a:prstGeom prst="rect">
            <a:avLst/>
          </a:prstGeom>
          <a:noFill/>
          <a:ln>
            <a:solidFill>
              <a:schemeClr val="tx1"/>
            </a:solidFill>
          </a:ln>
        </p:spPr>
        <p:txBody>
          <a:bodyPr wrap="square" rtlCol="0">
            <a:spAutoFit/>
          </a:bodyPr>
          <a:lstStyle/>
          <a:p>
            <a:r>
              <a:rPr lang="fi-FI" dirty="0"/>
              <a:t>*Ongelman laajuus on huomioitava altistumisolosuhteen arvioinnissa (vrt. koko rakennus /kerros / yksittäinen tila). </a:t>
            </a:r>
            <a:endParaRPr lang="fi-FI" dirty="0" smtClean="0"/>
          </a:p>
          <a:p>
            <a:r>
              <a:rPr lang="fi-FI" dirty="0" smtClean="0"/>
              <a:t>**</a:t>
            </a:r>
            <a:r>
              <a:rPr lang="fi-FI" dirty="0"/>
              <a:t>Betonilattiarakenteiden kosteudenhallinta ja päällystäminen, Merikallio T., Niemi S., Komonen J. 2007. </a:t>
            </a:r>
            <a:endParaRPr lang="fi-FI" dirty="0" smtClean="0"/>
          </a:p>
          <a:p>
            <a:r>
              <a:rPr lang="fi-FI" dirty="0" smtClean="0"/>
              <a:t>***</a:t>
            </a:r>
            <a:r>
              <a:rPr lang="fi-FI" dirty="0"/>
              <a:t>Hyvät tutkimustavat betonirakenteisten lattioiden muovipäällysteiden korjaustarpeen arviointiin. Keinänen H. 2013.</a:t>
            </a:r>
          </a:p>
        </p:txBody>
      </p:sp>
    </p:spTree>
    <p:extLst>
      <p:ext uri="{BB962C8B-B14F-4D97-AF65-F5344CB8AC3E}">
        <p14:creationId xmlns:p14="http://schemas.microsoft.com/office/powerpoint/2010/main" val="1642682296"/>
      </p:ext>
    </p:extLst>
  </p:cSld>
  <p:clrMapOvr>
    <a:masterClrMapping/>
  </p:clrMapOvr>
  <p:transition spd="med">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23528" y="1124744"/>
          <a:ext cx="8568952" cy="3200400"/>
        </p:xfrm>
        <a:graphic>
          <a:graphicData uri="http://schemas.openxmlformats.org/drawingml/2006/table">
            <a:tbl>
              <a:tblPr firstRow="1" firstCol="1" bandRow="1"/>
              <a:tblGrid>
                <a:gridCol w="8568952"/>
              </a:tblGrid>
              <a:tr h="212271">
                <a:tc>
                  <a:txBody>
                    <a:bodyPr/>
                    <a:lstStyle/>
                    <a:p>
                      <a:pPr>
                        <a:spcAft>
                          <a:spcPts val="0"/>
                        </a:spcAft>
                      </a:pPr>
                      <a:r>
                        <a:rPr lang="fi-FI" sz="1800" dirty="0" smtClean="0">
                          <a:effectLst/>
                          <a:latin typeface="Times New Roman"/>
                          <a:ea typeface="Times New Roman"/>
                        </a:rPr>
                        <a:t>Haitallinen altistumisolosuhde todennäköinen</a:t>
                      </a:r>
                      <a:endParaRPr lang="en-US" sz="1800" dirty="0">
                        <a:effectLst/>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5400">
                <a:tc>
                  <a:txBody>
                    <a:bodyPr/>
                    <a:lstStyle/>
                    <a:p>
                      <a:pPr marL="342900" lvl="0" indent="-342900">
                        <a:spcAft>
                          <a:spcPts val="0"/>
                        </a:spcAft>
                        <a:buFont typeface="Wingdings"/>
                        <a:buChar char=""/>
                      </a:pPr>
                      <a:r>
                        <a:rPr lang="fi-FI" sz="1600" dirty="0" smtClean="0">
                          <a:effectLst/>
                          <a:latin typeface="Times New Roman"/>
                          <a:ea typeface="Times New Roman"/>
                        </a:rPr>
                        <a:t>Rakenteissa on laaja-alaisia mikrobivaurioita, korjauslaajuus on merkittävä ja se koskee koko rakennusosaa tai suurta osaa siitä (esim. alapohjarakenne). </a:t>
                      </a:r>
                    </a:p>
                    <a:p>
                      <a:pPr marL="342900" lvl="0" indent="-342900">
                        <a:spcAft>
                          <a:spcPts val="0"/>
                        </a:spcAft>
                        <a:buFont typeface="Wingdings"/>
                        <a:buChar char=""/>
                      </a:pPr>
                      <a:r>
                        <a:rPr lang="fi-FI" sz="1600" dirty="0" smtClean="0">
                          <a:effectLst/>
                          <a:latin typeface="Times New Roman"/>
                          <a:ea typeface="Times New Roman"/>
                        </a:rPr>
                        <a:t>Vaurioituneista rakenteista tai epäpuhtaammasta tilasta on säännöllisiä ja useita ilmavuotoreittejä työ- tai oleskelutilan sisäilmaan. </a:t>
                      </a:r>
                    </a:p>
                    <a:p>
                      <a:pPr marL="342900" lvl="0" indent="-342900">
                        <a:spcAft>
                          <a:spcPts val="0"/>
                        </a:spcAft>
                        <a:buFont typeface="Wingdings"/>
                        <a:buChar char=""/>
                      </a:pPr>
                      <a:r>
                        <a:rPr lang="fi-FI" sz="1600" dirty="0" smtClean="0">
                          <a:effectLst/>
                          <a:latin typeface="Times New Roman"/>
                          <a:ea typeface="Times New Roman"/>
                        </a:rPr>
                        <a:t>Tilan käyttötarkoituksen perusteella asetetut sisäilman laadun viite- ja ohjearvot ylittyvät ja sisäilman epäpuhtauslähde on todettu ja paikallistettu.*</a:t>
                      </a:r>
                    </a:p>
                    <a:p>
                      <a:pPr marL="342900" lvl="0" indent="-342900">
                        <a:spcAft>
                          <a:spcPts val="0"/>
                        </a:spcAft>
                        <a:buFont typeface="Wingdings"/>
                        <a:buChar char=""/>
                      </a:pPr>
                      <a:r>
                        <a:rPr lang="fi-FI" sz="1600" dirty="0" smtClean="0">
                          <a:effectLst/>
                          <a:latin typeface="Times New Roman"/>
                          <a:ea typeface="Times New Roman"/>
                        </a:rPr>
                        <a:t>Betonilattiarakenteessa on todettu poikkeavaa kosteutta, jonka seurauksena on todettu laajoja pinnoitevaurioita (emissiopäästöt).**,*** </a:t>
                      </a:r>
                    </a:p>
                    <a:p>
                      <a:pPr marL="342900" lvl="0" indent="-342900">
                        <a:spcAft>
                          <a:spcPts val="0"/>
                        </a:spcAft>
                        <a:buFont typeface="Wingdings"/>
                        <a:buChar char=""/>
                      </a:pPr>
                      <a:r>
                        <a:rPr lang="fi-FI" sz="1600" dirty="0" smtClean="0">
                          <a:effectLst/>
                          <a:latin typeface="Times New Roman"/>
                          <a:ea typeface="Times New Roman"/>
                        </a:rPr>
                        <a:t>Rakenteessa on käytetty </a:t>
                      </a:r>
                      <a:r>
                        <a:rPr lang="fi-FI" sz="1600" dirty="0" err="1" smtClean="0">
                          <a:effectLst/>
                          <a:latin typeface="Times New Roman"/>
                          <a:ea typeface="Times New Roman"/>
                        </a:rPr>
                        <a:t>kreosoottia</a:t>
                      </a:r>
                      <a:r>
                        <a:rPr lang="fi-FI" sz="1600" dirty="0" smtClean="0">
                          <a:effectLst/>
                          <a:latin typeface="Times New Roman"/>
                          <a:ea typeface="Times New Roman"/>
                        </a:rPr>
                        <a:t>, epäpuhtauslähteestä on ilmayhteys sisäilmaan ja työ- tai oleskelutilojen sisäilmassa on </a:t>
                      </a:r>
                      <a:r>
                        <a:rPr lang="fi-FI" sz="1600" dirty="0" err="1" smtClean="0">
                          <a:effectLst/>
                          <a:latin typeface="Times New Roman"/>
                          <a:ea typeface="Times New Roman"/>
                        </a:rPr>
                        <a:t>kreosoottiin</a:t>
                      </a:r>
                      <a:r>
                        <a:rPr lang="fi-FI" sz="1600" dirty="0" smtClean="0">
                          <a:effectLst/>
                          <a:latin typeface="Times New Roman"/>
                          <a:ea typeface="Times New Roman"/>
                        </a:rPr>
                        <a:t> viittaava haju.* </a:t>
                      </a:r>
                    </a:p>
                    <a:p>
                      <a:pPr marL="342900" lvl="0" indent="-342900">
                        <a:spcAft>
                          <a:spcPts val="0"/>
                        </a:spcAft>
                        <a:buFont typeface="Wingdings"/>
                        <a:buChar char=""/>
                      </a:pPr>
                      <a:r>
                        <a:rPr lang="fi-FI" sz="1600" dirty="0" smtClean="0">
                          <a:effectLst/>
                          <a:latin typeface="Times New Roman"/>
                          <a:ea typeface="Times New Roman"/>
                        </a:rPr>
                        <a:t>Sisäilman radonpitoisuudet ylittävät Suomen rakentamismääräyskokoelmassa esitetyt ohjearvot ja säteilyasetuksen toimenpiderajan.* .</a:t>
                      </a:r>
                      <a:endParaRPr lang="en-US" sz="1600" dirty="0">
                        <a:effectLst/>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Title 1"/>
          <p:cNvSpPr txBox="1">
            <a:spLocks/>
          </p:cNvSpPr>
          <p:nvPr/>
        </p:nvSpPr>
        <p:spPr bwMode="auto">
          <a:xfrm>
            <a:off x="251520" y="116632"/>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a:lstStyle>
          <a:p>
            <a:r>
              <a:rPr lang="fi-FI" sz="3200" dirty="0" smtClean="0">
                <a:solidFill>
                  <a:srgbClr val="44697D"/>
                </a:solidFill>
              </a:rPr>
              <a:t>Haitallisen altistumisen todennäköisyys</a:t>
            </a:r>
            <a:endParaRPr lang="en-US" sz="3200" dirty="0">
              <a:solidFill>
                <a:srgbClr val="44697D"/>
              </a:solidFill>
            </a:endParaRPr>
          </a:p>
        </p:txBody>
      </p:sp>
      <p:sp>
        <p:nvSpPr>
          <p:cNvPr id="6" name="Slide Number Placeholder 5"/>
          <p:cNvSpPr>
            <a:spLocks noGrp="1"/>
          </p:cNvSpPr>
          <p:nvPr>
            <p:ph type="sldNum" sz="quarter" idx="12"/>
          </p:nvPr>
        </p:nvSpPr>
        <p:spPr/>
        <p:txBody>
          <a:bodyPr/>
          <a:lstStyle/>
          <a:p>
            <a:fld id="{49246692-9764-4796-AF2E-897E79EBAFA7}" type="slidenum">
              <a:rPr lang="fi-FI" smtClean="0"/>
              <a:pPr/>
              <a:t>56</a:t>
            </a:fld>
            <a:endParaRPr lang="fi-FI"/>
          </a:p>
        </p:txBody>
      </p:sp>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Footer Placeholder 3"/>
          <p:cNvSpPr>
            <a:spLocks noGrp="1"/>
          </p:cNvSpPr>
          <p:nvPr>
            <p:ph type="ftr" sz="quarter" idx="10"/>
          </p:nvPr>
        </p:nvSpPr>
        <p:spPr>
          <a:xfrm>
            <a:off x="347152" y="5977618"/>
            <a:ext cx="7128023"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sp>
        <p:nvSpPr>
          <p:cNvPr id="12" name="Tekstiruutu 11"/>
          <p:cNvSpPr txBox="1"/>
          <p:nvPr/>
        </p:nvSpPr>
        <p:spPr>
          <a:xfrm>
            <a:off x="323528" y="4338836"/>
            <a:ext cx="8568952" cy="1169551"/>
          </a:xfrm>
          <a:prstGeom prst="rect">
            <a:avLst/>
          </a:prstGeom>
          <a:noFill/>
          <a:ln>
            <a:solidFill>
              <a:schemeClr val="tx1"/>
            </a:solidFill>
          </a:ln>
        </p:spPr>
        <p:txBody>
          <a:bodyPr wrap="square" rtlCol="0">
            <a:spAutoFit/>
          </a:bodyPr>
          <a:lstStyle/>
          <a:p>
            <a:r>
              <a:rPr lang="fi-FI" sz="1400" dirty="0"/>
              <a:t>*Ongelman laajuus on huomioitava altistumisolosuhteen arvioinnissa (vrt. koko rakennus /kerros / yksittäinen tila). </a:t>
            </a:r>
            <a:endParaRPr lang="fi-FI" sz="1400" dirty="0" smtClean="0"/>
          </a:p>
          <a:p>
            <a:r>
              <a:rPr lang="fi-FI" sz="1400" dirty="0" smtClean="0"/>
              <a:t>**</a:t>
            </a:r>
            <a:r>
              <a:rPr lang="fi-FI" sz="1400" dirty="0"/>
              <a:t>Betonilattiarakenteiden kosteudenhallinta ja päällystäminen, Merikallio T., Niemi S., Komonen J. 2007. </a:t>
            </a:r>
            <a:endParaRPr lang="fi-FI" sz="1400" dirty="0" smtClean="0"/>
          </a:p>
          <a:p>
            <a:r>
              <a:rPr lang="fi-FI" sz="1400" dirty="0" smtClean="0"/>
              <a:t>***</a:t>
            </a:r>
            <a:r>
              <a:rPr lang="fi-FI" sz="1400" dirty="0"/>
              <a:t>Hyvät tutkimustavat betonirakenteisten lattioiden muovipäällysteiden korjaustarpeen arviointiin. Keinänen H. 2013.</a:t>
            </a:r>
          </a:p>
        </p:txBody>
      </p:sp>
    </p:spTree>
    <p:extLst>
      <p:ext uri="{BB962C8B-B14F-4D97-AF65-F5344CB8AC3E}">
        <p14:creationId xmlns:p14="http://schemas.microsoft.com/office/powerpoint/2010/main" val="211889279"/>
      </p:ext>
    </p:extLst>
  </p:cSld>
  <p:clrMapOvr>
    <a:masterClrMapping/>
  </p:clrMapOvr>
  <p:transition spd="med">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84468" y="1173163"/>
          <a:ext cx="8568952" cy="4206240"/>
        </p:xfrm>
        <a:graphic>
          <a:graphicData uri="http://schemas.openxmlformats.org/drawingml/2006/table">
            <a:tbl>
              <a:tblPr firstRow="1" firstCol="1" bandRow="1"/>
              <a:tblGrid>
                <a:gridCol w="8568952"/>
              </a:tblGrid>
              <a:tr h="217084">
                <a:tc>
                  <a:txBody>
                    <a:bodyPr/>
                    <a:lstStyle/>
                    <a:p>
                      <a:pPr>
                        <a:spcAft>
                          <a:spcPts val="0"/>
                        </a:spcAft>
                      </a:pPr>
                      <a:r>
                        <a:rPr lang="fi-FI" sz="2400" dirty="0" smtClean="0">
                          <a:effectLst/>
                          <a:latin typeface="Times New Roman"/>
                          <a:ea typeface="Times New Roman"/>
                        </a:rPr>
                        <a:t>Haitallinen altistumisolosuhde erittäin todennäköinen</a:t>
                      </a:r>
                      <a:endParaRPr lang="en-US" sz="2400" dirty="0">
                        <a:effectLst/>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281750">
                <a:tc>
                  <a:txBody>
                    <a:bodyPr/>
                    <a:lstStyle/>
                    <a:p>
                      <a:pPr marL="342900" lvl="0" indent="-342900">
                        <a:spcAft>
                          <a:spcPts val="0"/>
                        </a:spcAft>
                        <a:buFont typeface="Wingdings"/>
                        <a:buChar char=""/>
                      </a:pPr>
                      <a:r>
                        <a:rPr lang="fi-FI" sz="1800" dirty="0" smtClean="0">
                          <a:effectLst/>
                          <a:latin typeface="Times New Roman"/>
                          <a:ea typeface="Times New Roman"/>
                        </a:rPr>
                        <a:t> Rakennuksessa on useita eri rakenteita, joissa on todettu laaja-alaisia mikrobivaurioita ja rakenteiden korjauslaajuus on merkittävä useassa rakennusosassa (esim. julkisivu, alapohja). </a:t>
                      </a:r>
                    </a:p>
                    <a:p>
                      <a:pPr marL="342900" lvl="0" indent="-342900">
                        <a:spcAft>
                          <a:spcPts val="0"/>
                        </a:spcAft>
                        <a:buFont typeface="Wingdings"/>
                        <a:buChar char=""/>
                      </a:pPr>
                      <a:r>
                        <a:rPr lang="fi-FI" sz="1800" dirty="0" smtClean="0">
                          <a:effectLst/>
                          <a:latin typeface="Times New Roman"/>
                          <a:ea typeface="Times New Roman"/>
                        </a:rPr>
                        <a:t>Ilmavuotoreitit epäpuhtauslähteestä ovat säännöllisiä ja niitä on useita. Tilat ovat merkittävästi alipaineisia tai rakenteen ilmanpitävyys on erittäin riskialtis.*  </a:t>
                      </a:r>
                    </a:p>
                    <a:p>
                      <a:pPr marL="342900" lvl="0" indent="-342900">
                        <a:spcAft>
                          <a:spcPts val="0"/>
                        </a:spcAft>
                        <a:buFont typeface="Wingdings"/>
                        <a:buChar char=""/>
                      </a:pPr>
                      <a:r>
                        <a:rPr lang="fi-FI" sz="1800" dirty="0" smtClean="0">
                          <a:effectLst/>
                          <a:latin typeface="Times New Roman"/>
                          <a:ea typeface="Times New Roman"/>
                        </a:rPr>
                        <a:t>Sisäilman laatu ei täytä rakentamismääräyskokoelma D2:n vähimmäisvaatimuksia. </a:t>
                      </a:r>
                    </a:p>
                    <a:p>
                      <a:pPr marL="342900" lvl="0" indent="-342900">
                        <a:spcAft>
                          <a:spcPts val="0"/>
                        </a:spcAft>
                        <a:buFont typeface="Wingdings"/>
                        <a:buChar char=""/>
                      </a:pPr>
                      <a:r>
                        <a:rPr lang="fi-FI" sz="1800" dirty="0" smtClean="0">
                          <a:effectLst/>
                          <a:latin typeface="Times New Roman"/>
                          <a:ea typeface="Times New Roman"/>
                        </a:rPr>
                        <a:t>Tilan käyttötarkoituksen perusteella asetetut sisäilman laadun viite- ja ohjearvot ylittyvät ja sisäilman epäpuhtauslähde on todettu ja paikallistettu.** </a:t>
                      </a:r>
                    </a:p>
                    <a:p>
                      <a:pPr marL="342900" lvl="0" indent="-342900">
                        <a:spcAft>
                          <a:spcPts val="0"/>
                        </a:spcAft>
                        <a:buFont typeface="Wingdings"/>
                        <a:buChar char=""/>
                      </a:pPr>
                      <a:r>
                        <a:rPr lang="fi-FI" sz="1800" dirty="0" smtClean="0">
                          <a:effectLst/>
                          <a:latin typeface="Times New Roman"/>
                          <a:ea typeface="Times New Roman"/>
                        </a:rPr>
                        <a:t>Rakenteessa on todettu </a:t>
                      </a:r>
                      <a:r>
                        <a:rPr lang="fi-FI" sz="1800" dirty="0" err="1" smtClean="0">
                          <a:effectLst/>
                          <a:latin typeface="Times New Roman"/>
                          <a:ea typeface="Times New Roman"/>
                        </a:rPr>
                        <a:t>kreosoottia</a:t>
                      </a:r>
                      <a:r>
                        <a:rPr lang="fi-FI" sz="1800" dirty="0" smtClean="0">
                          <a:effectLst/>
                          <a:latin typeface="Times New Roman"/>
                          <a:ea typeface="Times New Roman"/>
                        </a:rPr>
                        <a:t> ja siitä on ilmayhteys sisäilmaan. Lisäksi sisäilmassa on todettu viitearvoja suurempia pitoisuuksia PAH-yhdisteitä.** </a:t>
                      </a:r>
                    </a:p>
                    <a:p>
                      <a:pPr marL="342900" lvl="0" indent="-342900">
                        <a:spcAft>
                          <a:spcPts val="0"/>
                        </a:spcAft>
                        <a:buFont typeface="Wingdings"/>
                        <a:buChar char=""/>
                      </a:pPr>
                      <a:r>
                        <a:rPr lang="fi-FI" sz="1800" dirty="0" smtClean="0">
                          <a:effectLst/>
                          <a:latin typeface="Times New Roman"/>
                          <a:ea typeface="Times New Roman"/>
                        </a:rPr>
                        <a:t>Tilojen pölynäytteissä on todettu asbestikuituja, ja tiloissa on todettu asbestikuitulähteitä.** </a:t>
                      </a:r>
                    </a:p>
                    <a:p>
                      <a:pPr marL="342900" lvl="0" indent="-342900">
                        <a:spcAft>
                          <a:spcPts val="0"/>
                        </a:spcAft>
                        <a:buFont typeface="Wingdings"/>
                        <a:buChar char=""/>
                      </a:pPr>
                      <a:r>
                        <a:rPr lang="fi-FI" sz="1800" dirty="0" smtClean="0">
                          <a:effectLst/>
                          <a:latin typeface="Times New Roman"/>
                          <a:ea typeface="Times New Roman"/>
                        </a:rPr>
                        <a:t>Sisäilman radonpitoisuudet ylittävät Suomen rakentamismääräyskokoelmassa esitetyt ohjearvot ja säteilyasetuksen toimenpiderajan** </a:t>
                      </a:r>
                      <a:endParaRPr lang="en-US" sz="1800" dirty="0">
                        <a:effectLst/>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9" name="Title 1"/>
          <p:cNvSpPr txBox="1">
            <a:spLocks/>
          </p:cNvSpPr>
          <p:nvPr/>
        </p:nvSpPr>
        <p:spPr bwMode="auto">
          <a:xfrm>
            <a:off x="251520" y="116632"/>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a:lstStyle>
          <a:p>
            <a:r>
              <a:rPr lang="fi-FI" sz="3200" dirty="0" smtClean="0">
                <a:solidFill>
                  <a:srgbClr val="44697D"/>
                </a:solidFill>
              </a:rPr>
              <a:t>Haitallisen altistumisen todennäköisyys</a:t>
            </a:r>
            <a:endParaRPr lang="en-US" sz="3200" dirty="0">
              <a:solidFill>
                <a:srgbClr val="44697D"/>
              </a:solidFill>
            </a:endParaRPr>
          </a:p>
        </p:txBody>
      </p:sp>
      <p:sp>
        <p:nvSpPr>
          <p:cNvPr id="6" name="Slide Number Placeholder 5"/>
          <p:cNvSpPr>
            <a:spLocks noGrp="1"/>
          </p:cNvSpPr>
          <p:nvPr>
            <p:ph type="sldNum" sz="quarter" idx="12"/>
          </p:nvPr>
        </p:nvSpPr>
        <p:spPr/>
        <p:txBody>
          <a:bodyPr/>
          <a:lstStyle/>
          <a:p>
            <a:fld id="{49246692-9764-4796-AF2E-897E79EBAFA7}" type="slidenum">
              <a:rPr lang="fi-FI" smtClean="0"/>
              <a:pPr/>
              <a:t>57</a:t>
            </a:fld>
            <a:endParaRPr lang="fi-FI"/>
          </a:p>
        </p:txBody>
      </p:sp>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Footer Placeholder 3"/>
          <p:cNvSpPr>
            <a:spLocks noGrp="1"/>
          </p:cNvSpPr>
          <p:nvPr>
            <p:ph type="ftr" sz="quarter" idx="10"/>
          </p:nvPr>
        </p:nvSpPr>
        <p:spPr>
          <a:xfrm>
            <a:off x="5169823" y="6255753"/>
            <a:ext cx="3815977"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sp>
        <p:nvSpPr>
          <p:cNvPr id="2" name="Tekstiruutu 1"/>
          <p:cNvSpPr txBox="1"/>
          <p:nvPr/>
        </p:nvSpPr>
        <p:spPr>
          <a:xfrm>
            <a:off x="384468" y="5389831"/>
            <a:ext cx="8568952" cy="738664"/>
          </a:xfrm>
          <a:prstGeom prst="rect">
            <a:avLst/>
          </a:prstGeom>
          <a:noFill/>
          <a:ln>
            <a:solidFill>
              <a:schemeClr val="tx1"/>
            </a:solidFill>
          </a:ln>
        </p:spPr>
        <p:txBody>
          <a:bodyPr wrap="square" rtlCol="0">
            <a:spAutoFit/>
          </a:bodyPr>
          <a:lstStyle/>
          <a:p>
            <a:r>
              <a:rPr lang="fi-FI" sz="1400" dirty="0"/>
              <a:t>*RIL 250-2011 Kosteudenhallinta ja homevaurioiden estäminen </a:t>
            </a:r>
            <a:endParaRPr lang="fi-FI" sz="1400" dirty="0" smtClean="0"/>
          </a:p>
          <a:p>
            <a:r>
              <a:rPr lang="fi-FI" sz="1400" dirty="0" smtClean="0"/>
              <a:t>**</a:t>
            </a:r>
            <a:r>
              <a:rPr lang="fi-FI" sz="1400" dirty="0"/>
              <a:t>Ongelman laajuus on huomioitava altistumisolosuhteen arvioinnissa (vrt. koko rakennus / kerros / yksittäinen tila).</a:t>
            </a:r>
          </a:p>
        </p:txBody>
      </p:sp>
    </p:spTree>
    <p:extLst>
      <p:ext uri="{BB962C8B-B14F-4D97-AF65-F5344CB8AC3E}">
        <p14:creationId xmlns:p14="http://schemas.microsoft.com/office/powerpoint/2010/main" val="503458238"/>
      </p:ext>
    </p:extLst>
  </p:cSld>
  <p:clrMapOvr>
    <a:masterClrMapping/>
  </p:clrMapOvr>
  <p:transition spd="med">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Korjaustoimenpiteiden kiireellisyys</a:t>
            </a:r>
            <a:endParaRPr lang="fi-FI" dirty="0"/>
          </a:p>
        </p:txBody>
      </p:sp>
      <p:sp>
        <p:nvSpPr>
          <p:cNvPr id="3" name="Sisällön paikkamerkki 2"/>
          <p:cNvSpPr>
            <a:spLocks noGrp="1"/>
          </p:cNvSpPr>
          <p:nvPr>
            <p:ph idx="1"/>
          </p:nvPr>
        </p:nvSpPr>
        <p:spPr>
          <a:xfrm>
            <a:off x="827088" y="1628775"/>
            <a:ext cx="7705352" cy="4392614"/>
          </a:xfrm>
        </p:spPr>
        <p:txBody>
          <a:bodyPr>
            <a:normAutofit fontScale="92500" lnSpcReduction="20000"/>
          </a:bodyPr>
          <a:lstStyle/>
          <a:p>
            <a:r>
              <a:rPr lang="fi-FI" dirty="0"/>
              <a:t>Toimenpiteiden </a:t>
            </a:r>
            <a:r>
              <a:rPr lang="fi-FI" dirty="0" smtClean="0"/>
              <a:t>kiireellisyysjärjestys</a:t>
            </a:r>
          </a:p>
          <a:p>
            <a:pPr lvl="1"/>
            <a:r>
              <a:rPr lang="fi-FI" dirty="0" smtClean="0"/>
              <a:t>Terveydellisen </a:t>
            </a:r>
            <a:r>
              <a:rPr lang="fi-FI" dirty="0"/>
              <a:t>merkityksen arvioinnin perusteella silloin, kun arvioidaan </a:t>
            </a:r>
            <a:r>
              <a:rPr lang="fi-FI" dirty="0" smtClean="0"/>
              <a:t>sisäilmasto-ongelmaa </a:t>
            </a:r>
            <a:r>
              <a:rPr lang="fi-FI" dirty="0"/>
              <a:t>terveydellisin </a:t>
            </a:r>
            <a:r>
              <a:rPr lang="fi-FI" dirty="0" smtClean="0"/>
              <a:t>perustein</a:t>
            </a:r>
          </a:p>
          <a:p>
            <a:pPr lvl="1"/>
            <a:r>
              <a:rPr lang="fi-FI" dirty="0" smtClean="0"/>
              <a:t>Tekniset perusteet</a:t>
            </a:r>
          </a:p>
          <a:p>
            <a:pPr lvl="1"/>
            <a:endParaRPr lang="fi-FI" dirty="0"/>
          </a:p>
          <a:p>
            <a:r>
              <a:rPr lang="fi-FI" b="1" dirty="0"/>
              <a:t>Jos </a:t>
            </a:r>
            <a:r>
              <a:rPr lang="fi-FI" b="1" dirty="0" smtClean="0"/>
              <a:t>haitallinen </a:t>
            </a:r>
            <a:r>
              <a:rPr lang="fi-FI" b="1" dirty="0"/>
              <a:t>altistumisolosuhde on todennäköinen tai erittäin todennäköinen, on aina arvioitava myös toimenpidetarve</a:t>
            </a:r>
          </a:p>
          <a:p>
            <a:endParaRPr lang="fi-FI" dirty="0"/>
          </a:p>
          <a:p>
            <a:r>
              <a:rPr lang="fi-FI" dirty="0" smtClean="0"/>
              <a:t>Työnantajan </a:t>
            </a:r>
            <a:r>
              <a:rPr lang="fi-FI" dirty="0"/>
              <a:t>velvollisuus on taata työntekijöille terveelliset ja turvalliset työtilat riippumatta siitä, vastaako kiinteistön omistaja sille kuuluvista </a:t>
            </a:r>
            <a:r>
              <a:rPr lang="fi-FI" dirty="0" smtClean="0"/>
              <a:t>tehtävistä</a:t>
            </a:r>
            <a:endParaRPr lang="fi-FI" dirty="0"/>
          </a:p>
          <a:p>
            <a:endParaRPr lang="fi-FI" dirty="0" smtClean="0"/>
          </a:p>
          <a:p>
            <a:r>
              <a:rPr lang="fi-FI" dirty="0"/>
              <a:t>Hyvin usein rakennukseen liittyvistä selvityksistä ja niiden laajuudesta sekä mahdollisista korjaustoimenpiteistä ja aikatauluista vastaa rakennuksen omistaja</a:t>
            </a:r>
          </a:p>
          <a:p>
            <a:endParaRPr lang="fi-FI" dirty="0"/>
          </a:p>
        </p:txBody>
      </p:sp>
      <p:sp>
        <p:nvSpPr>
          <p:cNvPr id="4" name="Footer Placeholder 3"/>
          <p:cNvSpPr>
            <a:spLocks noGrp="1"/>
          </p:cNvSpPr>
          <p:nvPr>
            <p:ph type="ftr" sz="quarter" idx="10"/>
          </p:nvPr>
        </p:nvSpPr>
        <p:spPr>
          <a:xfrm>
            <a:off x="5163771" y="6128495"/>
            <a:ext cx="3815977"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pic>
        <p:nvPicPr>
          <p:cNvPr id="5"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854732"/>
      </p:ext>
    </p:extLst>
  </p:cSld>
  <p:clrMapOvr>
    <a:masterClrMapping/>
  </p:clrMapOvr>
  <p:transition spd="med">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63962"/>
            <a:ext cx="7489824" cy="1079500"/>
          </a:xfrm>
        </p:spPr>
        <p:txBody>
          <a:bodyPr/>
          <a:lstStyle/>
          <a:p>
            <a:r>
              <a:rPr lang="fi-FI" dirty="0" smtClean="0">
                <a:solidFill>
                  <a:srgbClr val="44697D"/>
                </a:solidFill>
              </a:rPr>
              <a:t>Menetelmän haasteet</a:t>
            </a:r>
            <a:endParaRPr lang="fi-FI" dirty="0">
              <a:solidFill>
                <a:srgbClr val="44697D"/>
              </a:solidFill>
            </a:endParaRPr>
          </a:p>
        </p:txBody>
      </p:sp>
      <p:sp>
        <p:nvSpPr>
          <p:cNvPr id="3" name="Content Placeholder 2"/>
          <p:cNvSpPr>
            <a:spLocks noGrp="1"/>
          </p:cNvSpPr>
          <p:nvPr>
            <p:ph idx="1"/>
          </p:nvPr>
        </p:nvSpPr>
        <p:spPr>
          <a:xfrm>
            <a:off x="571500" y="1512094"/>
            <a:ext cx="6781800" cy="4800600"/>
          </a:xfrm>
        </p:spPr>
        <p:txBody>
          <a:bodyPr/>
          <a:lstStyle/>
          <a:p>
            <a:r>
              <a:rPr lang="fi-FI" dirty="0" smtClean="0"/>
              <a:t>Kokonaisuuden hallinta</a:t>
            </a:r>
          </a:p>
          <a:p>
            <a:pPr marL="0" indent="0">
              <a:buNone/>
            </a:pPr>
            <a:endParaRPr lang="fi-FI" dirty="0" smtClean="0"/>
          </a:p>
          <a:p>
            <a:r>
              <a:rPr lang="fi-FI" dirty="0" smtClean="0"/>
              <a:t>Altisteiden yhteisvaikutuksen arviointi</a:t>
            </a:r>
          </a:p>
          <a:p>
            <a:pPr lvl="1"/>
            <a:r>
              <a:rPr lang="fi-FI" dirty="0" smtClean="0"/>
              <a:t>Eri altisteiden merkittävyyden painottaminen</a:t>
            </a:r>
          </a:p>
          <a:p>
            <a:pPr marL="0" indent="0">
              <a:buNone/>
            </a:pPr>
            <a:endParaRPr lang="fi-FI" dirty="0"/>
          </a:p>
          <a:p>
            <a:r>
              <a:rPr lang="fi-FI" dirty="0" smtClean="0"/>
              <a:t>Yksittäisen tilan huomioinen</a:t>
            </a:r>
          </a:p>
          <a:p>
            <a:endParaRPr lang="fi-FI" dirty="0" smtClean="0"/>
          </a:p>
          <a:p>
            <a:endParaRPr lang="fi-FI" dirty="0"/>
          </a:p>
          <a:p>
            <a:endParaRPr lang="fi-FI" dirty="0"/>
          </a:p>
        </p:txBody>
      </p:sp>
      <p:sp>
        <p:nvSpPr>
          <p:cNvPr id="10" name="Slide Number Placeholder 9"/>
          <p:cNvSpPr>
            <a:spLocks noGrp="1"/>
          </p:cNvSpPr>
          <p:nvPr>
            <p:ph type="sldNum" sz="quarter" idx="12"/>
          </p:nvPr>
        </p:nvSpPr>
        <p:spPr/>
        <p:txBody>
          <a:bodyPr/>
          <a:lstStyle/>
          <a:p>
            <a:fld id="{49246692-9764-4796-AF2E-897E79EBAFA7}" type="slidenum">
              <a:rPr lang="fi-FI" smtClean="0"/>
              <a:pPr/>
              <a:t>59</a:t>
            </a:fld>
            <a:endParaRPr lang="fi-FI"/>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Footer Placeholder 3"/>
          <p:cNvSpPr>
            <a:spLocks noGrp="1"/>
          </p:cNvSpPr>
          <p:nvPr>
            <p:ph type="ftr" sz="quarter" idx="10"/>
          </p:nvPr>
        </p:nvSpPr>
        <p:spPr>
          <a:xfrm>
            <a:off x="539552" y="5157192"/>
            <a:ext cx="3815977" cy="360362"/>
          </a:xfrm>
        </p:spPr>
        <p:txBody>
          <a:bodyPr/>
          <a:lstStyle/>
          <a:p>
            <a:pPr>
              <a:defRPr/>
            </a:pPr>
            <a:r>
              <a:rPr lang="fi-FI" dirty="0"/>
              <a:t>Ohje työpaikkojen sisäilmasto-ongelmien selvittämiseen, Työterveyslaitos, 2016</a:t>
            </a:r>
          </a:p>
          <a:p>
            <a:pPr>
              <a:defRPr/>
            </a:pPr>
            <a:endParaRPr lang="fi-FI" dirty="0"/>
          </a:p>
          <a:p>
            <a:pPr>
              <a:defRPr/>
            </a:pPr>
            <a:endParaRPr lang="fi-FI" dirty="0"/>
          </a:p>
        </p:txBody>
      </p:sp>
    </p:spTree>
    <p:extLst>
      <p:ext uri="{BB962C8B-B14F-4D97-AF65-F5344CB8AC3E}">
        <p14:creationId xmlns:p14="http://schemas.microsoft.com/office/powerpoint/2010/main" val="3586813970"/>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solidFill>
                  <a:srgbClr val="44697D"/>
                </a:solidFill>
              </a:rPr>
              <a:t>Käsitteet</a:t>
            </a:r>
            <a:endParaRPr lang="en-US" dirty="0">
              <a:solidFill>
                <a:srgbClr val="44697D"/>
              </a:solidFill>
            </a:endParaRPr>
          </a:p>
        </p:txBody>
      </p:sp>
      <p:sp>
        <p:nvSpPr>
          <p:cNvPr id="3" name="Content Placeholder 2"/>
          <p:cNvSpPr>
            <a:spLocks noGrp="1"/>
          </p:cNvSpPr>
          <p:nvPr>
            <p:ph idx="1"/>
          </p:nvPr>
        </p:nvSpPr>
        <p:spPr/>
        <p:txBody>
          <a:bodyPr>
            <a:normAutofit fontScale="70000" lnSpcReduction="20000"/>
          </a:bodyPr>
          <a:lstStyle/>
          <a:p>
            <a:r>
              <a:rPr lang="fi-FI" sz="1800" b="1" dirty="0" smtClean="0"/>
              <a:t>Altistuminen </a:t>
            </a:r>
            <a:r>
              <a:rPr lang="fi-FI" sz="1800" dirty="0" smtClean="0"/>
              <a:t>= elimistön ulkopuolisen haitan tai vaaran aiheuttavan tekijän vaikutus ihmiseen. Työpaikkojen </a:t>
            </a:r>
            <a:r>
              <a:rPr lang="fi-FI" sz="1800" dirty="0" err="1" smtClean="0"/>
              <a:t>altisteet</a:t>
            </a:r>
            <a:r>
              <a:rPr lang="fi-FI" sz="1800" dirty="0" smtClean="0"/>
              <a:t> ovat yleensä kemiallisia, fysikaalisia ja biologisia. </a:t>
            </a:r>
            <a:r>
              <a:rPr lang="fi-FI" sz="1800" dirty="0" err="1" smtClean="0"/>
              <a:t>Altisteet</a:t>
            </a:r>
            <a:r>
              <a:rPr lang="fi-FI" sz="1800" dirty="0" smtClean="0"/>
              <a:t> voivat olla myös fyysisiä ja psykologisia. </a:t>
            </a:r>
          </a:p>
          <a:p>
            <a:endParaRPr lang="fi-FI" sz="1800" dirty="0" smtClean="0"/>
          </a:p>
          <a:p>
            <a:r>
              <a:rPr lang="fi-FI" sz="1800" b="1" dirty="0" smtClean="0"/>
              <a:t>Altistumisen arviointi </a:t>
            </a:r>
            <a:r>
              <a:rPr lang="fi-FI" sz="1800" dirty="0" smtClean="0"/>
              <a:t>= työperäisten haittojen ja vaarojen tunnistaminen ja niille altistumisen todennäköisyyden määrittäminen.</a:t>
            </a:r>
          </a:p>
          <a:p>
            <a:endParaRPr lang="fi-FI" sz="1800" dirty="0"/>
          </a:p>
          <a:p>
            <a:r>
              <a:rPr lang="fi-FI" sz="1800" b="1" dirty="0"/>
              <a:t>Altistumisolosuhteiden </a:t>
            </a:r>
            <a:r>
              <a:rPr lang="fi-FI" sz="1800" b="1" dirty="0" smtClean="0"/>
              <a:t>arvio </a:t>
            </a:r>
            <a:r>
              <a:rPr lang="fi-FI" sz="1800" dirty="0" smtClean="0"/>
              <a:t>= </a:t>
            </a:r>
            <a:r>
              <a:rPr lang="fi-FI" sz="1800" dirty="0"/>
              <a:t>Piirustuksiin, muihin asiakirjoihin (mm. korjaus- ja huoltohistoria), mittauksiin, tutkimuksiin ja muuhun havainnointiin perustuva kokonaisvaltainen rakennus- ja talotekninen sekä sisäilman laadun arvio niistä rakennukseen liittyvistä tekijöistä, jotka voivat vaikuttaa altistumisen määrään, laatuun ja kestoon. </a:t>
            </a:r>
            <a:endParaRPr lang="fi-FI" sz="1800" dirty="0" smtClean="0"/>
          </a:p>
          <a:p>
            <a:endParaRPr lang="fi-FI" sz="1800" dirty="0" smtClean="0"/>
          </a:p>
          <a:p>
            <a:r>
              <a:rPr lang="fi-FI" sz="1800" b="1" dirty="0" smtClean="0"/>
              <a:t>Haitallinen altistuminen </a:t>
            </a:r>
            <a:r>
              <a:rPr lang="fi-FI" sz="1800" dirty="0" smtClean="0"/>
              <a:t>= </a:t>
            </a:r>
            <a:r>
              <a:rPr lang="fi-FI" sz="1800" dirty="0"/>
              <a:t>Esimerkiksi kosteus- ja mikrobivaurioituneessa rakennuksessa voidaan pitää haitallista altistumista todennäköisenä, kun rakennuksessa näkyy kosteus- ja homevaurioita sisäpinnoilla, mikrobikasvua todetaan materiaaleissa tai ympäröivissä rakenteissa ja tilat ovat selvästi alipaineisia ja vaurioituneesta tilasta tai rakenteesta on ilmayhteys työskentelytilaan ja tai poikkeavaa </a:t>
            </a:r>
            <a:r>
              <a:rPr lang="fi-FI" sz="1800" dirty="0" err="1"/>
              <a:t>altistetta</a:t>
            </a:r>
            <a:r>
              <a:rPr lang="fi-FI" sz="1800" dirty="0"/>
              <a:t> on todettu ilma- tai pölynäytteissä ja epäpuhtauslähde on tunnistettu.</a:t>
            </a:r>
            <a:endParaRPr lang="fi-FI" sz="1800" dirty="0" smtClean="0"/>
          </a:p>
          <a:p>
            <a:endParaRPr lang="fi-FI" sz="1800" dirty="0" smtClean="0"/>
          </a:p>
          <a:p>
            <a:r>
              <a:rPr lang="fi-FI" sz="1800" b="1" dirty="0" smtClean="0"/>
              <a:t>Riski</a:t>
            </a:r>
            <a:r>
              <a:rPr lang="fi-FI" sz="1800" dirty="0" smtClean="0"/>
              <a:t> = haitallisen tapahtuman todennäköisyys ja vakavuus.</a:t>
            </a:r>
          </a:p>
          <a:p>
            <a:endParaRPr lang="fi-FI" sz="1800" dirty="0"/>
          </a:p>
          <a:p>
            <a:r>
              <a:rPr lang="fi-FI" sz="1800" b="1" dirty="0" smtClean="0"/>
              <a:t>Riskinarviointi</a:t>
            </a:r>
            <a:r>
              <a:rPr lang="fi-FI" sz="1800" dirty="0" smtClean="0"/>
              <a:t> = </a:t>
            </a:r>
            <a:r>
              <a:rPr lang="en-US" sz="1800" dirty="0" err="1"/>
              <a:t>arvioidaan</a:t>
            </a:r>
            <a:r>
              <a:rPr lang="en-US" sz="1800" dirty="0"/>
              <a:t> </a:t>
            </a:r>
            <a:r>
              <a:rPr lang="en-US" sz="1800" dirty="0" err="1"/>
              <a:t>työntekijöiden</a:t>
            </a:r>
            <a:r>
              <a:rPr lang="en-US" sz="1800" dirty="0"/>
              <a:t> </a:t>
            </a:r>
            <a:r>
              <a:rPr lang="en-US" sz="1800" dirty="0" err="1"/>
              <a:t>terveydelle</a:t>
            </a:r>
            <a:r>
              <a:rPr lang="en-US" sz="1800" dirty="0"/>
              <a:t> </a:t>
            </a:r>
            <a:r>
              <a:rPr lang="en-US" sz="1800" dirty="0" smtClean="0"/>
              <a:t>ja </a:t>
            </a:r>
            <a:r>
              <a:rPr lang="fi-FI" sz="1800" dirty="0" smtClean="0"/>
              <a:t>turvallisuudelle </a:t>
            </a:r>
            <a:r>
              <a:rPr lang="fi-FI" sz="1800" dirty="0"/>
              <a:t>työpaikalla ilmenevästä </a:t>
            </a:r>
            <a:r>
              <a:rPr lang="fi-FI" sz="1800" dirty="0" smtClean="0"/>
              <a:t>vaarasta tai haitasta </a:t>
            </a:r>
            <a:r>
              <a:rPr lang="fi-FI" sz="1800" dirty="0"/>
              <a:t>aiheutuva </a:t>
            </a:r>
            <a:r>
              <a:rPr lang="fi-FI" sz="1800" dirty="0" smtClean="0"/>
              <a:t>riski</a:t>
            </a:r>
            <a:r>
              <a:rPr lang="fi-FI" sz="2000" dirty="0" smtClean="0"/>
              <a:t>.</a:t>
            </a:r>
          </a:p>
          <a:p>
            <a:endParaRPr lang="en-US"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6</a:t>
            </a:fld>
            <a:endParaRPr lang="fi-FI"/>
          </a:p>
        </p:txBody>
      </p:sp>
    </p:spTree>
    <p:extLst>
      <p:ext uri="{BB962C8B-B14F-4D97-AF65-F5344CB8AC3E}">
        <p14:creationId xmlns:p14="http://schemas.microsoft.com/office/powerpoint/2010/main" val="3176715978"/>
      </p:ext>
    </p:extLst>
  </p:cSld>
  <p:clrMapOvr>
    <a:masterClrMapping/>
  </p:clrMapOvr>
  <p:transition spd="med">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971600" y="2924944"/>
            <a:ext cx="7489824" cy="107950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a:solidFill>
                  <a:schemeClr val="bg1"/>
                </a:solidFill>
              </a:rPr>
              <a:t>Altistumisen arvioinnista terveydellisen merkityksen </a:t>
            </a:r>
            <a:r>
              <a:rPr lang="fi-FI" dirty="0" smtClean="0">
                <a:solidFill>
                  <a:schemeClr val="bg1"/>
                </a:solidFill>
              </a:rPr>
              <a:t>arviointiin</a:t>
            </a:r>
            <a:endParaRPr lang="fi-FI"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60</a:t>
            </a:fld>
            <a:endParaRPr lang="fi-FI"/>
          </a:p>
        </p:txBody>
      </p:sp>
    </p:spTree>
    <p:extLst>
      <p:ext uri="{BB962C8B-B14F-4D97-AF65-F5344CB8AC3E}">
        <p14:creationId xmlns:p14="http://schemas.microsoft.com/office/powerpoint/2010/main" val="3958696844"/>
      </p:ext>
    </p:extLst>
  </p:cSld>
  <p:clrMapOvr>
    <a:masterClrMapping/>
  </p:clrMapOvr>
  <p:transition spd="med">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Altistumisen arvioinnista terveydellisen merkityksen arviointiin</a:t>
            </a:r>
            <a:endParaRPr lang="fi-FI" dirty="0">
              <a:solidFill>
                <a:srgbClr val="44697D"/>
              </a:solidFill>
            </a:endParaRPr>
          </a:p>
        </p:txBody>
      </p:sp>
      <p:sp>
        <p:nvSpPr>
          <p:cNvPr id="3" name="Content Placeholder 2"/>
          <p:cNvSpPr>
            <a:spLocks noGrp="1"/>
          </p:cNvSpPr>
          <p:nvPr>
            <p:ph idx="1"/>
          </p:nvPr>
        </p:nvSpPr>
        <p:spPr>
          <a:xfrm>
            <a:off x="827087" y="1461113"/>
            <a:ext cx="7489825" cy="4392614"/>
          </a:xfrm>
        </p:spPr>
        <p:txBody>
          <a:bodyPr>
            <a:normAutofit fontScale="92500" lnSpcReduction="10000"/>
          </a:bodyPr>
          <a:lstStyle/>
          <a:p>
            <a:pPr marL="0" indent="0">
              <a:buNone/>
            </a:pPr>
            <a:r>
              <a:rPr lang="fi-FI" sz="2200" dirty="0" smtClean="0"/>
              <a:t>Koettu sisäympäristö</a:t>
            </a:r>
          </a:p>
          <a:p>
            <a:r>
              <a:rPr lang="fi-FI" sz="1900" dirty="0" smtClean="0"/>
              <a:t>Tilojen käyttäjien kokemukset tilasta/rakennuksesta</a:t>
            </a:r>
          </a:p>
          <a:p>
            <a:endParaRPr lang="fi-FI" sz="1800" dirty="0" smtClean="0"/>
          </a:p>
          <a:p>
            <a:pPr marL="0" indent="0">
              <a:buNone/>
            </a:pPr>
            <a:r>
              <a:rPr lang="fi-FI" sz="2200" dirty="0" smtClean="0"/>
              <a:t>Työterveyshuolto</a:t>
            </a:r>
          </a:p>
          <a:p>
            <a:r>
              <a:rPr lang="fi-FI" sz="1900" dirty="0" smtClean="0"/>
              <a:t>Arvio sisäilmasto-ongelman vakavuudesta ja vaikutuksesta sairauspoissaoloihin, ammattitautitutkimuksiin, henkilöiden uudelleen sijoittamiseen</a:t>
            </a:r>
          </a:p>
          <a:p>
            <a:r>
              <a:rPr lang="fi-FI" sz="1900" b="1" dirty="0" smtClean="0"/>
              <a:t>Terveydellisen merkityksen arviointi tehdään lääketieteellisen asiantuntijan johdolla</a:t>
            </a:r>
          </a:p>
          <a:p>
            <a:endParaRPr lang="fi-FI" sz="1800" dirty="0"/>
          </a:p>
          <a:p>
            <a:pPr marL="0" indent="0">
              <a:buNone/>
            </a:pPr>
            <a:r>
              <a:rPr lang="fi-FI" sz="2200" dirty="0" smtClean="0"/>
              <a:t>Sisäilmaryhmä</a:t>
            </a:r>
          </a:p>
          <a:p>
            <a:r>
              <a:rPr lang="fi-FI" sz="1900" dirty="0" smtClean="0"/>
              <a:t>Arvio sisäilmasto-ongelman kestosta ja merkittävyydestä, toimintatavoista, siivouksen tasosta, kiinteistöhuollon toiminnasta</a:t>
            </a:r>
          </a:p>
          <a:p>
            <a:r>
              <a:rPr lang="fi-FI" sz="1900" dirty="0" smtClean="0"/>
              <a:t>Mukana altistumisen arvioinnissa ja terveydellisen merkityksen arvioinnissa</a:t>
            </a:r>
            <a:endParaRPr lang="fi-FI" sz="1900"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61</a:t>
            </a:fld>
            <a:endParaRPr lang="fi-FI"/>
          </a:p>
        </p:txBody>
      </p:sp>
    </p:spTree>
    <p:extLst>
      <p:ext uri="{BB962C8B-B14F-4D97-AF65-F5344CB8AC3E}">
        <p14:creationId xmlns:p14="http://schemas.microsoft.com/office/powerpoint/2010/main" val="1153937777"/>
      </p:ext>
    </p:extLst>
  </p:cSld>
  <p:clrMapOvr>
    <a:masterClrMapping/>
  </p:clrMapOvr>
  <p:transition spd="med">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582142"/>
            <a:ext cx="8137399" cy="648172"/>
          </a:xfrm>
        </p:spPr>
        <p:txBody>
          <a:bodyPr>
            <a:normAutofit fontScale="90000"/>
          </a:bodyPr>
          <a:lstStyle/>
          <a:p>
            <a:r>
              <a:rPr lang="fi-FI" dirty="0" smtClean="0"/>
              <a:t>Terveydellisen merkityksen arviointi työpaikoilla</a:t>
            </a:r>
            <a:endParaRPr lang="fi-FI" dirty="0"/>
          </a:p>
        </p:txBody>
      </p:sp>
      <p:sp>
        <p:nvSpPr>
          <p:cNvPr id="3" name="Sisällön paikkamerkki 2"/>
          <p:cNvSpPr>
            <a:spLocks noGrp="1"/>
          </p:cNvSpPr>
          <p:nvPr>
            <p:ph idx="1"/>
          </p:nvPr>
        </p:nvSpPr>
        <p:spPr>
          <a:xfrm>
            <a:off x="827088" y="1484784"/>
            <a:ext cx="7489825" cy="4392614"/>
          </a:xfrm>
        </p:spPr>
        <p:txBody>
          <a:bodyPr>
            <a:normAutofit fontScale="92500" lnSpcReduction="20000"/>
          </a:bodyPr>
          <a:lstStyle/>
          <a:p>
            <a:r>
              <a:rPr lang="fi-FI" b="1" dirty="0"/>
              <a:t>Terveydellisen merkityksen </a:t>
            </a:r>
            <a:r>
              <a:rPr lang="fi-FI" b="1" dirty="0" smtClean="0"/>
              <a:t>arviointi </a:t>
            </a:r>
            <a:r>
              <a:rPr lang="fi-FI" dirty="0" smtClean="0"/>
              <a:t>= Työpaikalla </a:t>
            </a:r>
            <a:r>
              <a:rPr lang="fi-FI" dirty="0"/>
              <a:t>havaittujen haitta- tai vaaratekijöiden terveydellisen merkityksen arviointi tulee tehdä, jos näitä tekijöitä ei voida </a:t>
            </a:r>
            <a:r>
              <a:rPr lang="fi-FI" dirty="0" smtClean="0"/>
              <a:t>poistaa (työturvallisuuslaki 738/2002 </a:t>
            </a:r>
            <a:r>
              <a:rPr lang="fi-FI" dirty="0"/>
              <a:t>10 </a:t>
            </a:r>
            <a:r>
              <a:rPr lang="fi-FI" dirty="0" smtClean="0"/>
              <a:t>§)</a:t>
            </a:r>
            <a:endParaRPr lang="fi-FI" dirty="0"/>
          </a:p>
          <a:p>
            <a:endParaRPr lang="fi-FI" dirty="0" smtClean="0"/>
          </a:p>
          <a:p>
            <a:r>
              <a:rPr lang="fi-FI" dirty="0" smtClean="0"/>
              <a:t>Työnantaja </a:t>
            </a:r>
            <a:r>
              <a:rPr lang="fi-FI" dirty="0"/>
              <a:t>vastaa siitä, että terveydellisen merkityksen arviointiin käytetään työterveyshuollon asiantuntijoita ja ammattihenkilöitä siten kuin siitä säädetään työterveyshuoltolaissa (1383/2001 5 §). </a:t>
            </a:r>
            <a:endParaRPr lang="fi-FI" dirty="0" smtClean="0"/>
          </a:p>
          <a:p>
            <a:endParaRPr lang="fi-FI" dirty="0"/>
          </a:p>
          <a:p>
            <a:r>
              <a:rPr lang="fi-FI" dirty="0" smtClean="0"/>
              <a:t>Työpaikan </a:t>
            </a:r>
            <a:r>
              <a:rPr lang="fi-FI" dirty="0"/>
              <a:t>sisäilmasto-ongelmissa työterveyshuolto arvioi sisäilmasto-ongelmiin perehtyneen työterveyslääkärin johdolla </a:t>
            </a:r>
            <a:r>
              <a:rPr lang="fi-FI" b="1" dirty="0"/>
              <a:t>altistumisolosuhteisiin liittyvän haitan ja vaaran </a:t>
            </a:r>
            <a:r>
              <a:rPr lang="fi-FI" b="1" dirty="0" smtClean="0"/>
              <a:t>terveydellisen </a:t>
            </a:r>
            <a:r>
              <a:rPr lang="fi-FI" b="1" dirty="0"/>
              <a:t>merkityksen ja antaa siitä tarvittaessa lausunnon. </a:t>
            </a:r>
            <a:endParaRPr lang="fi-FI" b="1" dirty="0" smtClean="0"/>
          </a:p>
          <a:p>
            <a:pPr lvl="1"/>
            <a:r>
              <a:rPr lang="fi-FI" dirty="0"/>
              <a:t>Ennen terveydellisen merkityksen arviointia työnantajan on selvitettävä altistumisolosuhteet rakennusterveyteen perehtyneen asiantuntijan </a:t>
            </a:r>
            <a:r>
              <a:rPr lang="fi-FI" dirty="0" smtClean="0"/>
              <a:t>johdolla</a:t>
            </a:r>
            <a:endParaRPr lang="fi-FI" b="1" dirty="0" smtClean="0"/>
          </a:p>
        </p:txBody>
      </p:sp>
      <p:sp>
        <p:nvSpPr>
          <p:cNvPr id="4" name="Footer Placeholder 3"/>
          <p:cNvSpPr>
            <a:spLocks noGrp="1"/>
          </p:cNvSpPr>
          <p:nvPr>
            <p:ph type="ftr" sz="quarter" idx="10"/>
          </p:nvPr>
        </p:nvSpPr>
        <p:spPr>
          <a:xfrm>
            <a:off x="683568" y="5766743"/>
            <a:ext cx="8013576" cy="365125"/>
          </a:xfrm>
        </p:spPr>
        <p:txBody>
          <a:bodyPr/>
          <a:lstStyle/>
          <a:p>
            <a:pPr>
              <a:defRPr/>
            </a:pPr>
            <a:r>
              <a:rPr lang="fi-FI" dirty="0" smtClean="0"/>
              <a:t>Ohje työpaikkojen sisäilmasto-ongelmien selvittämiseen, Työterveyslaitos, 2016</a:t>
            </a:r>
            <a:r>
              <a:rPr lang="fi-FI" dirty="0"/>
              <a:t>; </a:t>
            </a:r>
            <a:r>
              <a:rPr lang="fi-FI" dirty="0" smtClean="0"/>
              <a:t>Työturvallisuuslaki </a:t>
            </a:r>
            <a:r>
              <a:rPr lang="fi-FI" dirty="0"/>
              <a:t>(738/2002) </a:t>
            </a:r>
          </a:p>
        </p:txBody>
      </p:sp>
      <p:pic>
        <p:nvPicPr>
          <p:cNvPr id="5"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618188"/>
      </p:ext>
    </p:extLst>
  </p:cSld>
  <p:clrMapOvr>
    <a:masterClrMapping/>
  </p:clrMapOvr>
  <p:transition spd="med">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6" y="404664"/>
            <a:ext cx="7489824" cy="576164"/>
          </a:xfrm>
        </p:spPr>
        <p:txBody>
          <a:bodyPr>
            <a:normAutofit/>
          </a:bodyPr>
          <a:lstStyle/>
          <a:p>
            <a:r>
              <a:rPr lang="fi-FI" sz="2400" dirty="0"/>
              <a:t>Terveydellisen merkityksen arviointi työpaikoilla</a:t>
            </a:r>
          </a:p>
        </p:txBody>
      </p:sp>
      <p:sp>
        <p:nvSpPr>
          <p:cNvPr id="3" name="Sisällön paikkamerkki 2"/>
          <p:cNvSpPr>
            <a:spLocks noGrp="1"/>
          </p:cNvSpPr>
          <p:nvPr>
            <p:ph idx="1"/>
          </p:nvPr>
        </p:nvSpPr>
        <p:spPr>
          <a:xfrm>
            <a:off x="899592" y="1556792"/>
            <a:ext cx="7489825" cy="4392614"/>
          </a:xfrm>
        </p:spPr>
        <p:txBody>
          <a:bodyPr>
            <a:normAutofit/>
          </a:bodyPr>
          <a:lstStyle/>
          <a:p>
            <a:r>
              <a:rPr lang="fi-FI" dirty="0" smtClean="0"/>
              <a:t>Sisäilmastosta </a:t>
            </a:r>
            <a:r>
              <a:rPr lang="fi-FI" dirty="0"/>
              <a:t>johtuvaa terveyden haittaa arvioidessaan työterveyshuollolla tulee olla olosuhdetietojen lisäksi käytössään luotettavat ja vertailukelpoiset tiedot tiloissa työskentelevien kokemasta haitasta ja </a:t>
            </a:r>
            <a:r>
              <a:rPr lang="fi-FI" dirty="0" smtClean="0"/>
              <a:t>oireista,  terveydentilasta </a:t>
            </a:r>
            <a:r>
              <a:rPr lang="fi-FI" dirty="0"/>
              <a:t>sekä muista näihin vaikuttavista ryhmä- ja yksilötason </a:t>
            </a:r>
            <a:r>
              <a:rPr lang="fi-FI" dirty="0" smtClean="0"/>
              <a:t>tekijöistä</a:t>
            </a:r>
          </a:p>
          <a:p>
            <a:pPr lvl="1"/>
            <a:endParaRPr lang="fi-FI" dirty="0" smtClean="0"/>
          </a:p>
          <a:p>
            <a:pPr lvl="1"/>
            <a:r>
              <a:rPr lang="fi-FI" dirty="0" smtClean="0"/>
              <a:t>Sisäilmastokysely</a:t>
            </a:r>
          </a:p>
          <a:p>
            <a:pPr lvl="1"/>
            <a:r>
              <a:rPr lang="fi-FI" dirty="0" smtClean="0"/>
              <a:t>Työterveyshuollon tai muun terveydenhuollon käytössä oleva tieto</a:t>
            </a:r>
          </a:p>
        </p:txBody>
      </p:sp>
      <p:sp>
        <p:nvSpPr>
          <p:cNvPr id="4" name="Footer Placeholder 3"/>
          <p:cNvSpPr>
            <a:spLocks noGrp="1"/>
          </p:cNvSpPr>
          <p:nvPr>
            <p:ph type="ftr" sz="quarter" idx="10"/>
          </p:nvPr>
        </p:nvSpPr>
        <p:spPr>
          <a:xfrm>
            <a:off x="755576" y="5517232"/>
            <a:ext cx="8013576" cy="365125"/>
          </a:xfrm>
        </p:spPr>
        <p:txBody>
          <a:bodyPr/>
          <a:lstStyle/>
          <a:p>
            <a:pPr>
              <a:defRPr/>
            </a:pPr>
            <a:r>
              <a:rPr lang="fi-FI" dirty="0" smtClean="0"/>
              <a:t>Ohje työpaikkojen sisäilmasto-ongelmien selvittämiseen, Työterveyslaitos, 2016</a:t>
            </a:r>
            <a:r>
              <a:rPr lang="fi-FI" dirty="0"/>
              <a:t>; </a:t>
            </a:r>
            <a:r>
              <a:rPr lang="fi-FI" dirty="0" smtClean="0"/>
              <a:t>Työturvallisuuslaki </a:t>
            </a:r>
            <a:r>
              <a:rPr lang="fi-FI" dirty="0"/>
              <a:t>(738/2002) </a:t>
            </a:r>
          </a:p>
        </p:txBody>
      </p:sp>
      <p:pic>
        <p:nvPicPr>
          <p:cNvPr id="5"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449668"/>
      </p:ext>
    </p:extLst>
  </p:cSld>
  <p:clrMapOvr>
    <a:masterClrMapping/>
  </p:clrMapOvr>
  <p:transition spd="med">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r>
              <a:rPr lang="fi-FI" dirty="0" smtClean="0"/>
              <a:t>Työterveyshuollon </a:t>
            </a:r>
            <a:r>
              <a:rPr lang="fi-FI" dirty="0"/>
              <a:t>on arvioitava myös muuta työstä ja työympäristöstä johtuvaa työntekijöiden fyysisen ja henkisen terveyden </a:t>
            </a:r>
            <a:r>
              <a:rPr lang="fi-FI" dirty="0" smtClean="0"/>
              <a:t>haittaa</a:t>
            </a:r>
          </a:p>
          <a:p>
            <a:endParaRPr lang="fi-FI" dirty="0" smtClean="0"/>
          </a:p>
          <a:p>
            <a:r>
              <a:rPr lang="fi-FI" dirty="0" smtClean="0"/>
              <a:t>Esimerkiksi </a:t>
            </a:r>
            <a:r>
              <a:rPr lang="fi-FI" dirty="0"/>
              <a:t>tietointensiivisessä tai </a:t>
            </a:r>
            <a:r>
              <a:rPr lang="fi-FI" dirty="0" err="1"/>
              <a:t>psykososiaalisesti</a:t>
            </a:r>
            <a:r>
              <a:rPr lang="fi-FI" dirty="0"/>
              <a:t> kuormittavassa työssä hajukynnyksen ylittävät ja epämiellyttäviksi koetut hajut aiheuttavat yleensä huomattavaa haittaa ja </a:t>
            </a:r>
            <a:r>
              <a:rPr lang="fi-FI" dirty="0" smtClean="0"/>
              <a:t>oireilua</a:t>
            </a:r>
          </a:p>
          <a:p>
            <a:pPr lvl="1"/>
            <a:r>
              <a:rPr lang="fi-FI" dirty="0" smtClean="0"/>
              <a:t>Pitkittynyt sisäilmasto-ongelma</a:t>
            </a:r>
          </a:p>
          <a:p>
            <a:pPr lvl="1"/>
            <a:r>
              <a:rPr lang="fi-FI" dirty="0" smtClean="0"/>
              <a:t>Hajun alkuperä epäselvä</a:t>
            </a:r>
          </a:p>
          <a:p>
            <a:pPr lvl="1"/>
            <a:r>
              <a:rPr lang="fi-FI" dirty="0" smtClean="0"/>
              <a:t>Riski koetaan suurena (huolestuneisuus)</a:t>
            </a:r>
          </a:p>
          <a:p>
            <a:pPr lvl="1"/>
            <a:endParaRPr lang="fi-FI" dirty="0"/>
          </a:p>
        </p:txBody>
      </p:sp>
      <p:sp>
        <p:nvSpPr>
          <p:cNvPr id="4" name="Otsikko 1"/>
          <p:cNvSpPr>
            <a:spLocks noGrp="1"/>
          </p:cNvSpPr>
          <p:nvPr>
            <p:ph type="title"/>
          </p:nvPr>
        </p:nvSpPr>
        <p:spPr>
          <a:xfrm>
            <a:off x="683568" y="620688"/>
            <a:ext cx="7489824" cy="576164"/>
          </a:xfrm>
        </p:spPr>
        <p:txBody>
          <a:bodyPr>
            <a:normAutofit/>
          </a:bodyPr>
          <a:lstStyle/>
          <a:p>
            <a:r>
              <a:rPr lang="fi-FI" sz="2400" dirty="0"/>
              <a:t>Terveydellisen merkityksen arviointi työpaikoilla</a:t>
            </a:r>
          </a:p>
        </p:txBody>
      </p:sp>
      <p:sp>
        <p:nvSpPr>
          <p:cNvPr id="5" name="Footer Placeholder 3"/>
          <p:cNvSpPr>
            <a:spLocks noGrp="1"/>
          </p:cNvSpPr>
          <p:nvPr>
            <p:ph type="ftr" sz="quarter" idx="10"/>
          </p:nvPr>
        </p:nvSpPr>
        <p:spPr>
          <a:xfrm>
            <a:off x="755576" y="5517232"/>
            <a:ext cx="8013576" cy="365125"/>
          </a:xfrm>
        </p:spPr>
        <p:txBody>
          <a:bodyPr/>
          <a:lstStyle/>
          <a:p>
            <a:pPr>
              <a:defRPr/>
            </a:pPr>
            <a:r>
              <a:rPr lang="fi-FI" dirty="0" smtClean="0"/>
              <a:t>Ohje työpaikkojen sisäilmasto-ongelmien selvittämiseen, Työterveyslaitos, 2016</a:t>
            </a:r>
            <a:r>
              <a:rPr lang="fi-FI" dirty="0"/>
              <a:t>; </a:t>
            </a:r>
            <a:r>
              <a:rPr lang="fi-FI" dirty="0" smtClean="0"/>
              <a:t>Työturvallisuuslaki </a:t>
            </a:r>
            <a:r>
              <a:rPr lang="fi-FI" dirty="0"/>
              <a:t>(738/2002) </a:t>
            </a:r>
          </a:p>
        </p:txBody>
      </p:sp>
      <p:pic>
        <p:nvPicPr>
          <p:cNvPr id="6"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7834657"/>
      </p:ext>
    </p:extLst>
  </p:cSld>
  <p:clrMapOvr>
    <a:masterClrMapping/>
  </p:clrMapOvr>
  <p:transition spd="med">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p:cNvSpPr>
          <p:nvPr>
            <p:ph type="title"/>
          </p:nvPr>
        </p:nvSpPr>
        <p:spPr>
          <a:xfrm>
            <a:off x="334688" y="548680"/>
            <a:ext cx="7765703" cy="606425"/>
          </a:xfrm>
        </p:spPr>
        <p:txBody>
          <a:bodyPr>
            <a:noAutofit/>
          </a:bodyPr>
          <a:lstStyle/>
          <a:p>
            <a:r>
              <a:rPr lang="fi-FI" altLang="en-US" sz="2400" dirty="0" smtClean="0">
                <a:solidFill>
                  <a:srgbClr val="44697D"/>
                </a:solidFill>
                <a:ea typeface="ＭＳ Ｐゴシック" pitchFamily="34" charset="-128"/>
              </a:rPr>
              <a:t>Terveydellisen merkityksen ja altistumisen arviointi</a:t>
            </a:r>
          </a:p>
        </p:txBody>
      </p:sp>
      <p:sp>
        <p:nvSpPr>
          <p:cNvPr id="8198" name="Rectangle 3"/>
          <p:cNvSpPr>
            <a:spLocks noGrp="1"/>
          </p:cNvSpPr>
          <p:nvPr>
            <p:ph type="body" idx="1"/>
          </p:nvPr>
        </p:nvSpPr>
        <p:spPr>
          <a:xfrm>
            <a:off x="334689" y="1412776"/>
            <a:ext cx="8296275" cy="3888432"/>
          </a:xfrm>
        </p:spPr>
        <p:txBody>
          <a:bodyPr/>
          <a:lstStyle/>
          <a:p>
            <a:pPr>
              <a:buFont typeface="Arial" charset="0"/>
              <a:buNone/>
            </a:pPr>
            <a:endParaRPr lang="fi-FI" altLang="en-US" sz="1800" dirty="0" smtClean="0">
              <a:ea typeface="ＭＳ Ｐゴシック" pitchFamily="34" charset="-128"/>
              <a:cs typeface="ＭＳ Ｐゴシック" pitchFamily="34" charset="-128"/>
            </a:endParaRPr>
          </a:p>
          <a:p>
            <a:r>
              <a:rPr lang="fi-FI" altLang="en-US" sz="1800" b="1" dirty="0" smtClean="0">
                <a:ea typeface="ＭＳ Ｐゴシック" pitchFamily="34" charset="-128"/>
                <a:cs typeface="ＭＳ Ｐゴシック" pitchFamily="34" charset="-128"/>
              </a:rPr>
              <a:t>Altistumisen arviointi on terveydellisen merkityksen arvioinnin perusta</a:t>
            </a:r>
          </a:p>
          <a:p>
            <a:pPr lvl="1"/>
            <a:r>
              <a:rPr lang="fi-FI" altLang="en-US" sz="2000" dirty="0" smtClean="0">
                <a:ea typeface="ＭＳ Ｐゴシック" pitchFamily="34" charset="-128"/>
                <a:cs typeface="Georgia" pitchFamily="18" charset="0"/>
              </a:rPr>
              <a:t>kuinka todennäköistä ja laajaa altistuminen on</a:t>
            </a:r>
          </a:p>
          <a:p>
            <a:pPr lvl="1"/>
            <a:endParaRPr lang="fi-FI" altLang="en-US" sz="2000" b="1" dirty="0" smtClean="0">
              <a:ea typeface="ＭＳ Ｐゴシック" pitchFamily="34" charset="-128"/>
              <a:cs typeface="Georgia" pitchFamily="18" charset="0"/>
            </a:endParaRPr>
          </a:p>
          <a:p>
            <a:r>
              <a:rPr lang="fi-FI" altLang="en-US" sz="1800" b="1" dirty="0" smtClean="0">
                <a:ea typeface="ＭＳ Ｐゴシック" pitchFamily="34" charset="-128"/>
                <a:cs typeface="ＭＳ Ｐゴシック" pitchFamily="34" charset="-128"/>
              </a:rPr>
              <a:t>Terveydellisen merkityksen arviointi</a:t>
            </a:r>
          </a:p>
          <a:p>
            <a:pPr lvl="1"/>
            <a:r>
              <a:rPr lang="fi-FI" altLang="en-US" sz="2000" dirty="0" smtClean="0">
                <a:ea typeface="ＭＳ Ｐゴシック" pitchFamily="34" charset="-128"/>
                <a:cs typeface="Georgia" pitchFamily="18" charset="0"/>
              </a:rPr>
              <a:t>sisäilmastotekijöihin ja olosuhteisiin lisätään tieto tilojen käyttäjien kokemuksista ja terveydentilasta</a:t>
            </a:r>
          </a:p>
          <a:p>
            <a:pPr lvl="1"/>
            <a:endParaRPr lang="fi-FI" altLang="en-US" dirty="0" smtClean="0">
              <a:ea typeface="ＭＳ Ｐゴシック" pitchFamily="34" charset="-128"/>
              <a:cs typeface="Georgia" pitchFamily="18" charset="0"/>
            </a:endParaRPr>
          </a:p>
          <a:p>
            <a:pPr>
              <a:buFont typeface="Arial" charset="0"/>
              <a:buNone/>
            </a:pPr>
            <a:r>
              <a:rPr lang="fi-FI" altLang="en-US" sz="1800" dirty="0">
                <a:ea typeface="ＭＳ Ｐゴシック" pitchFamily="34" charset="-128"/>
                <a:cs typeface="ＭＳ Ｐゴシック" pitchFamily="34" charset="-128"/>
              </a:rPr>
              <a:t>Tilan käyttäjien näkemys riskistä</a:t>
            </a:r>
            <a:r>
              <a:rPr lang="fi-FI" altLang="en-US" sz="1800" b="1" dirty="0">
                <a:ea typeface="ＭＳ Ｐゴシック" pitchFamily="34" charset="-128"/>
                <a:cs typeface="ＭＳ Ｐゴシック" pitchFamily="34" charset="-128"/>
              </a:rPr>
              <a:t> </a:t>
            </a:r>
          </a:p>
          <a:p>
            <a:pPr>
              <a:buFont typeface="Arial" charset="0"/>
              <a:buNone/>
            </a:pPr>
            <a:r>
              <a:rPr lang="fi-FI" altLang="en-US" sz="1800" b="1" dirty="0">
                <a:solidFill>
                  <a:srgbClr val="FF00FF"/>
                </a:solidFill>
                <a:ea typeface="ＭＳ Ｐゴシック" pitchFamily="34" charset="-128"/>
                <a:cs typeface="ＭＳ Ｐゴシック" pitchFamily="34" charset="-128"/>
              </a:rPr>
              <a:t>”koettu riski” = arvioitu riski + huolestuneisuus</a:t>
            </a:r>
          </a:p>
          <a:p>
            <a:pPr lvl="1"/>
            <a:endParaRPr lang="fi-FI" altLang="en-US" dirty="0" smtClean="0">
              <a:ea typeface="ＭＳ Ｐゴシック" pitchFamily="34" charset="-128"/>
              <a:cs typeface="Georgia" pitchFamily="18" charset="0"/>
            </a:endParaRPr>
          </a:p>
        </p:txBody>
      </p:sp>
      <p:sp>
        <p:nvSpPr>
          <p:cNvPr id="8199" name="Rectangle 4"/>
          <p:cNvSpPr>
            <a:spLocks noChangeArrowheads="1"/>
          </p:cNvSpPr>
          <p:nvPr/>
        </p:nvSpPr>
        <p:spPr bwMode="auto">
          <a:xfrm>
            <a:off x="251520" y="3928700"/>
            <a:ext cx="7540625" cy="1143000"/>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B0F0"/>
              </a:solidFill>
            </a:endParaRPr>
          </a:p>
        </p:txBody>
      </p:sp>
      <p:sp>
        <p:nvSpPr>
          <p:cNvPr id="6" name="Footer Placeholder 1"/>
          <p:cNvSpPr>
            <a:spLocks noGrp="1"/>
          </p:cNvSpPr>
          <p:nvPr>
            <p:ph type="ftr" sz="quarter" idx="10"/>
          </p:nvPr>
        </p:nvSpPr>
        <p:spPr>
          <a:xfrm>
            <a:off x="333592" y="5913115"/>
            <a:ext cx="6263927" cy="360362"/>
          </a:xfrm>
        </p:spPr>
        <p:txBody>
          <a:bodyPr/>
          <a:lstStyle/>
          <a:p>
            <a:pPr>
              <a:defRPr/>
            </a:pPr>
            <a:r>
              <a:rPr lang="fi-FI" dirty="0" smtClean="0"/>
              <a:t>Kosteusvauriotyöryhmän </a:t>
            </a:r>
            <a:r>
              <a:rPr lang="fi-FI" dirty="0"/>
              <a:t>muistio, STM 2009:18; Selätä sisäilmastokiista - viesti viisaasti. Työterveyslaitos, Helsinki 2010; </a:t>
            </a:r>
            <a:endParaRPr lang="fi-FI" dirty="0" smtClean="0"/>
          </a:p>
          <a:p>
            <a:pPr>
              <a:defRPr/>
            </a:pPr>
            <a:r>
              <a:rPr lang="fi-FI" dirty="0" smtClean="0"/>
              <a:t>Kosteus- </a:t>
            </a:r>
            <a:r>
              <a:rPr lang="fi-FI" dirty="0"/>
              <a:t>ja homevauriot, ratkaisuja työpaikoille, Työterveyslaitos, </a:t>
            </a:r>
            <a:r>
              <a:rPr lang="fi-FI" dirty="0" smtClean="0"/>
              <a:t>2014</a:t>
            </a:r>
          </a:p>
          <a:p>
            <a:pPr>
              <a:defRPr/>
            </a:pPr>
            <a:r>
              <a:rPr lang="fi-FI" dirty="0" smtClean="0"/>
              <a:t>Ohje työpaikkojen sisäilmasto-ongelmien selvittämiseen, Työterveyslaitos, 2016</a:t>
            </a:r>
            <a:endParaRPr lang="fi-FI" dirty="0"/>
          </a:p>
          <a:p>
            <a:pPr>
              <a:defRPr/>
            </a:pPr>
            <a:endParaRPr lang="fi-FI" dirty="0"/>
          </a:p>
          <a:p>
            <a:pPr>
              <a:defRPr/>
            </a:pPr>
            <a:r>
              <a:rPr lang="fi-FI" dirty="0" smtClean="0"/>
              <a:t> </a:t>
            </a:r>
            <a:endParaRPr lang="fi-FI" dirty="0"/>
          </a:p>
          <a:p>
            <a:pPr>
              <a:defRPr/>
            </a:pPr>
            <a:endParaRPr lang="fi-FI"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65</a:t>
            </a:fld>
            <a:endParaRPr lang="fi-FI"/>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8051935"/>
      </p:ext>
    </p:extLst>
  </p:cSld>
  <p:clrMapOvr>
    <a:masterClrMapping/>
  </p:clrMapOvr>
  <p:transition spd="med">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400"/>
            <a:ext cx="2951559" cy="1143000"/>
          </a:xfrm>
        </p:spPr>
        <p:txBody>
          <a:bodyPr/>
          <a:lstStyle/>
          <a:p>
            <a:r>
              <a:rPr lang="fi-FI" dirty="0" smtClean="0"/>
              <a:t>Lähteet:</a:t>
            </a:r>
            <a:endParaRPr lang="fi-FI" dirty="0"/>
          </a:p>
        </p:txBody>
      </p:sp>
      <p:sp>
        <p:nvSpPr>
          <p:cNvPr id="3" name="Content Placeholder 2"/>
          <p:cNvSpPr>
            <a:spLocks noGrp="1"/>
          </p:cNvSpPr>
          <p:nvPr>
            <p:ph idx="1"/>
          </p:nvPr>
        </p:nvSpPr>
        <p:spPr>
          <a:xfrm>
            <a:off x="323528" y="1131600"/>
            <a:ext cx="8372154" cy="4896544"/>
          </a:xfrm>
        </p:spPr>
        <p:txBody>
          <a:bodyPr>
            <a:normAutofit fontScale="92500" lnSpcReduction="20000"/>
          </a:bodyPr>
          <a:lstStyle/>
          <a:p>
            <a:pPr marL="266700" lvl="1" indent="-266700"/>
            <a:r>
              <a:rPr lang="fi-FI" sz="1100" dirty="0"/>
              <a:t>Altistumisen arviointi sisäilmaston laatuun vaikuttavien tekijöiden perusteella. Pietarinen V-M., Tähtinen K., Lappalainen S., Hyvärinen A., Holopainen R., </a:t>
            </a:r>
            <a:r>
              <a:rPr lang="fi-FI" sz="1100" dirty="0" err="1"/>
              <a:t>Reijula</a:t>
            </a:r>
            <a:r>
              <a:rPr lang="fi-FI" sz="1100" dirty="0"/>
              <a:t> K. Sisäilmayhdistys raportti 33. Sisäilmastoseminaari 2015. SIY Sisäilmatieto Oy. Bookwell Oy, Juva 2015</a:t>
            </a:r>
            <a:r>
              <a:rPr lang="fi-FI" sz="1100" dirty="0" smtClean="0"/>
              <a:t>.</a:t>
            </a:r>
          </a:p>
          <a:p>
            <a:r>
              <a:rPr lang="fi-FI" sz="1100" dirty="0"/>
              <a:t>Asumisterveysasetuksen soveltamisohje, Osa 1, Asumisterveysasetus § 1 – 10, Valvira, 2016; </a:t>
            </a:r>
            <a:r>
              <a:rPr lang="fi-FI" sz="1100" dirty="0">
                <a:hlinkClick r:id="rId3"/>
              </a:rPr>
              <a:t>http://</a:t>
            </a:r>
            <a:r>
              <a:rPr lang="fi-FI" sz="1100" dirty="0" smtClean="0">
                <a:hlinkClick r:id="rId3"/>
              </a:rPr>
              <a:t>www.valvira.fi/documents/14444/261239/Asumisterveysasetuksen+soveltamisohje/ac8d5e16-97be-456c-9c9c-ce8560f2092e</a:t>
            </a:r>
            <a:endParaRPr lang="fi-FI" sz="1100" dirty="0" smtClean="0"/>
          </a:p>
          <a:p>
            <a:pPr marL="266700" lvl="1" indent="-266700"/>
            <a:r>
              <a:rPr lang="fi-FI" sz="1100" dirty="0" smtClean="0"/>
              <a:t>Ilmanvaihtojärjestelmän </a:t>
            </a:r>
            <a:r>
              <a:rPr lang="fi-FI" sz="1100" dirty="0"/>
              <a:t>puhtauden tarkastus. Ilmanvaihdon parannus- ja korjausratkaisut, LVI 39-10409</a:t>
            </a:r>
          </a:p>
          <a:p>
            <a:pPr marL="266700" lvl="1" indent="-266700"/>
            <a:r>
              <a:rPr lang="fi-FI" sz="1100" dirty="0"/>
              <a:t>IOM. </a:t>
            </a:r>
            <a:r>
              <a:rPr lang="fi-FI" sz="1100" dirty="0" err="1"/>
              <a:t>Damp</a:t>
            </a:r>
            <a:r>
              <a:rPr lang="fi-FI" sz="1100" dirty="0"/>
              <a:t> </a:t>
            </a:r>
            <a:r>
              <a:rPr lang="fi-FI" sz="1100" dirty="0" err="1"/>
              <a:t>Indoor</a:t>
            </a:r>
            <a:r>
              <a:rPr lang="fi-FI" sz="1100" dirty="0"/>
              <a:t> </a:t>
            </a:r>
            <a:r>
              <a:rPr lang="fi-FI" sz="1100" dirty="0" err="1"/>
              <a:t>Spaces</a:t>
            </a:r>
            <a:r>
              <a:rPr lang="fi-FI" sz="1100" dirty="0"/>
              <a:t> and Heath. Institute of </a:t>
            </a:r>
            <a:r>
              <a:rPr lang="fi-FI" sz="1100" dirty="0" err="1"/>
              <a:t>Medicine</a:t>
            </a:r>
            <a:r>
              <a:rPr lang="fi-FI" sz="1100" dirty="0"/>
              <a:t>. </a:t>
            </a:r>
            <a:r>
              <a:rPr lang="fi-FI" sz="1100" dirty="0" err="1"/>
              <a:t>The</a:t>
            </a:r>
            <a:r>
              <a:rPr lang="fi-FI" sz="1100" dirty="0"/>
              <a:t> National </a:t>
            </a:r>
            <a:r>
              <a:rPr lang="fi-FI" sz="1100" dirty="0" err="1"/>
              <a:t>academies</a:t>
            </a:r>
            <a:r>
              <a:rPr lang="fi-FI" sz="1100" dirty="0"/>
              <a:t> Press. Washington DC 2004.</a:t>
            </a:r>
          </a:p>
          <a:p>
            <a:pPr marL="266700" lvl="1" indent="-266700"/>
            <a:r>
              <a:rPr lang="fi-FI" sz="1100" dirty="0"/>
              <a:t>KH 90-00403, Kiinteistön tekniset käyttöiät ja kunnossapitojaksot, 2008</a:t>
            </a:r>
          </a:p>
          <a:p>
            <a:pPr marL="266700" lvl="1" indent="-266700"/>
            <a:r>
              <a:rPr lang="fi-FI" sz="1100" dirty="0"/>
              <a:t>Kosteus- ja homevaurioituneen rakennuksen kuntotutkimus –opas, ympäristöministeriö, luonnos 23.1.2015, </a:t>
            </a:r>
            <a:r>
              <a:rPr lang="fi-FI" sz="1100" dirty="0">
                <a:hlinkClick r:id="rId4"/>
              </a:rPr>
              <a:t>http://www.ym.fi/fi-FI/Ajankohtaista/Lausuntopyynnot_ja_lausuntoyhteenvedot/Lausuntopyynto_luonnoksesta_rakennusten_(32552)</a:t>
            </a:r>
            <a:endParaRPr lang="fi-FI" sz="1100" dirty="0"/>
          </a:p>
          <a:p>
            <a:pPr marL="266700" lvl="1" indent="-266700"/>
            <a:r>
              <a:rPr lang="fi-FI" sz="1100" dirty="0" smtClean="0"/>
              <a:t>Kosteus- </a:t>
            </a:r>
            <a:r>
              <a:rPr lang="fi-FI" sz="1100" dirty="0"/>
              <a:t>ja homevauriot, ratkaisuja työpaikoille, Työterveyslaitos, 2014, ISBN 978-952-261-471-1</a:t>
            </a:r>
          </a:p>
          <a:p>
            <a:pPr marL="266700" lvl="1" indent="-266700"/>
            <a:r>
              <a:rPr lang="fi-FI" sz="1100" dirty="0"/>
              <a:t>Kosteusvauriot työpaikoilla, kosteusvauriotyöryhmän muistio, </a:t>
            </a:r>
            <a:r>
              <a:rPr lang="fi-FI" sz="1100" dirty="0" err="1"/>
              <a:t>STM:n</a:t>
            </a:r>
            <a:r>
              <a:rPr lang="fi-FI" sz="1100" dirty="0"/>
              <a:t> selvityksiä 2009:18; </a:t>
            </a:r>
            <a:r>
              <a:rPr lang="fi-FI" sz="1100" dirty="0">
                <a:hlinkClick r:id="rId5"/>
              </a:rPr>
              <a:t>http://</a:t>
            </a:r>
            <a:r>
              <a:rPr lang="fi-FI" sz="1100" dirty="0" smtClean="0">
                <a:hlinkClick r:id="rId5"/>
              </a:rPr>
              <a:t>www.stm.fi/c/document_library/get_file?folderId=39503&amp;name=DLFE-8606.pdf</a:t>
            </a:r>
            <a:endParaRPr lang="fi-FI" sz="1100" dirty="0"/>
          </a:p>
          <a:p>
            <a:pPr marL="266700" lvl="1" indent="-266700"/>
            <a:r>
              <a:rPr lang="fi-FI" sz="1100" dirty="0"/>
              <a:t>Lahtinen M, </a:t>
            </a:r>
            <a:r>
              <a:rPr lang="fi-FI" sz="1100" dirty="0" err="1"/>
              <a:t>Ginström</a:t>
            </a:r>
            <a:r>
              <a:rPr lang="fi-FI" sz="1100" dirty="0"/>
              <a:t> A, Harinen S, Lappalainen S, Tarkka O, Unhola T: Selätä sisäilmastokiista - viesti viisaasti. Työterveyslaitos, Helsinki 2010</a:t>
            </a:r>
          </a:p>
          <a:p>
            <a:pPr marL="266700" lvl="1" indent="-266700"/>
            <a:r>
              <a:rPr lang="fi-FI" sz="1100" dirty="0"/>
              <a:t>Lahtinen, Lappalainen, Reijula: Sisäilman hyväksi -  Toimintamalli vaikeiden sisäilmaongelmien ratkaisuun, Työterveyslaitos </a:t>
            </a:r>
            <a:r>
              <a:rPr lang="fi-FI" sz="1100" dirty="0" smtClean="0"/>
              <a:t>2008</a:t>
            </a:r>
            <a:endParaRPr lang="fi-FI" sz="1100" dirty="0"/>
          </a:p>
          <a:p>
            <a:pPr marL="266700" lvl="1" indent="-266700"/>
            <a:r>
              <a:rPr lang="fi-FI" sz="1100" dirty="0" err="1"/>
              <a:t>Mendell</a:t>
            </a:r>
            <a:r>
              <a:rPr lang="fi-FI" sz="1100" dirty="0"/>
              <a:t>, M. J.; </a:t>
            </a:r>
            <a:r>
              <a:rPr lang="fi-FI" sz="1100" dirty="0" err="1"/>
              <a:t>Mirer</a:t>
            </a:r>
            <a:r>
              <a:rPr lang="fi-FI" sz="1100" dirty="0"/>
              <a:t>, A. G.; </a:t>
            </a:r>
            <a:r>
              <a:rPr lang="fi-FI" sz="1100" dirty="0" err="1"/>
              <a:t>Cheung</a:t>
            </a:r>
            <a:r>
              <a:rPr lang="fi-FI" sz="1100" dirty="0"/>
              <a:t>, K.; </a:t>
            </a:r>
            <a:r>
              <a:rPr lang="fi-FI" sz="1100" dirty="0" err="1"/>
              <a:t>Tong</a:t>
            </a:r>
            <a:r>
              <a:rPr lang="fi-FI" sz="1100" dirty="0"/>
              <a:t>, M.; </a:t>
            </a:r>
            <a:r>
              <a:rPr lang="fi-FI" sz="1100" dirty="0" err="1"/>
              <a:t>Douwes</a:t>
            </a:r>
            <a:r>
              <a:rPr lang="fi-FI" sz="1100" dirty="0"/>
              <a:t>, J. </a:t>
            </a:r>
            <a:r>
              <a:rPr lang="fi-FI" sz="1100" dirty="0" err="1"/>
              <a:t>Resipiratory</a:t>
            </a:r>
            <a:r>
              <a:rPr lang="fi-FI" sz="1100" dirty="0"/>
              <a:t> and </a:t>
            </a:r>
            <a:r>
              <a:rPr lang="fi-FI" sz="1100" dirty="0" err="1"/>
              <a:t>allergic</a:t>
            </a:r>
            <a:r>
              <a:rPr lang="fi-FI" sz="1100" dirty="0"/>
              <a:t> </a:t>
            </a:r>
            <a:r>
              <a:rPr lang="fi-FI" sz="1100" dirty="0" err="1"/>
              <a:t>health</a:t>
            </a:r>
            <a:r>
              <a:rPr lang="fi-FI" sz="1100" dirty="0"/>
              <a:t> </a:t>
            </a:r>
            <a:r>
              <a:rPr lang="fi-FI" sz="1100" dirty="0" err="1"/>
              <a:t>effects</a:t>
            </a:r>
            <a:r>
              <a:rPr lang="fi-FI" sz="1100" dirty="0"/>
              <a:t> of </a:t>
            </a:r>
            <a:r>
              <a:rPr lang="fi-FI" sz="1100" dirty="0" err="1"/>
              <a:t>dampness</a:t>
            </a:r>
            <a:r>
              <a:rPr lang="fi-FI" sz="1100" dirty="0"/>
              <a:t>, </a:t>
            </a:r>
            <a:r>
              <a:rPr lang="fi-FI" sz="1100" dirty="0" err="1"/>
              <a:t>mold</a:t>
            </a:r>
            <a:r>
              <a:rPr lang="fi-FI" sz="1100" dirty="0"/>
              <a:t>, and </a:t>
            </a:r>
            <a:r>
              <a:rPr lang="fi-FI" sz="1100" dirty="0" err="1"/>
              <a:t>dampness-related</a:t>
            </a:r>
            <a:r>
              <a:rPr lang="fi-FI" sz="1100" dirty="0"/>
              <a:t> </a:t>
            </a:r>
            <a:r>
              <a:rPr lang="fi-FI" sz="1100" dirty="0" err="1"/>
              <a:t>agents</a:t>
            </a:r>
            <a:r>
              <a:rPr lang="fi-FI" sz="1100" dirty="0"/>
              <a:t>: a </a:t>
            </a:r>
            <a:r>
              <a:rPr lang="fi-FI" sz="1100" dirty="0" err="1"/>
              <a:t>review</a:t>
            </a:r>
            <a:r>
              <a:rPr lang="fi-FI" sz="1100" dirty="0"/>
              <a:t> of </a:t>
            </a:r>
            <a:r>
              <a:rPr lang="fi-FI" sz="1100" dirty="0" err="1"/>
              <a:t>the</a:t>
            </a:r>
            <a:r>
              <a:rPr lang="fi-FI" sz="1100" dirty="0"/>
              <a:t> </a:t>
            </a:r>
            <a:r>
              <a:rPr lang="fi-FI" sz="1100" dirty="0" err="1"/>
              <a:t>epidemiologic</a:t>
            </a:r>
            <a:r>
              <a:rPr lang="fi-FI" sz="1100" dirty="0"/>
              <a:t> </a:t>
            </a:r>
            <a:r>
              <a:rPr lang="fi-FI" sz="1100" dirty="0" err="1"/>
              <a:t>evidence</a:t>
            </a:r>
            <a:r>
              <a:rPr lang="fi-FI" sz="1100" dirty="0"/>
              <a:t>. </a:t>
            </a:r>
            <a:r>
              <a:rPr lang="fi-FI" sz="1100" dirty="0" err="1"/>
              <a:t>Environ</a:t>
            </a:r>
            <a:r>
              <a:rPr lang="fi-FI" sz="1100" dirty="0"/>
              <a:t> Health </a:t>
            </a:r>
            <a:r>
              <a:rPr lang="fi-FI" sz="1100" dirty="0" err="1"/>
              <a:t>Perspect</a:t>
            </a:r>
            <a:r>
              <a:rPr lang="fi-FI" sz="1100" dirty="0"/>
              <a:t> 119 (2011):6, 748-56.</a:t>
            </a:r>
          </a:p>
          <a:p>
            <a:pPr marL="266700" lvl="1" indent="-266700"/>
            <a:r>
              <a:rPr lang="fi-FI" sz="1100" dirty="0"/>
              <a:t>Ohje työterveys- ja turvallisuusjohtamisjärjestelmistä. Suomen Standardoimisliitto, SFS </a:t>
            </a:r>
            <a:r>
              <a:rPr lang="fi-FI" sz="1100" dirty="0" smtClean="0"/>
              <a:t>1998</a:t>
            </a:r>
          </a:p>
          <a:p>
            <a:pPr marL="266700" lvl="1" indent="-266700"/>
            <a:r>
              <a:rPr lang="fi-FI" sz="1100" dirty="0"/>
              <a:t>Ohje työpaikkojen sisäilmasto-ongelmien selvittämiseen, Työterveyslaitos, 2016</a:t>
            </a:r>
          </a:p>
          <a:p>
            <a:pPr marL="266700" lvl="1" indent="-266700"/>
            <a:r>
              <a:rPr lang="fi-FI" sz="1100" dirty="0"/>
              <a:t>RIL 250-2011, Kosteudenhallinta ja homevaurioiden estäminen</a:t>
            </a:r>
          </a:p>
          <a:p>
            <a:pPr marL="266700" lvl="1" indent="-266700"/>
            <a:r>
              <a:rPr lang="fi-FI" sz="1100" dirty="0"/>
              <a:t>RT 80-10974, Teollisesti valmistettujen asuinrakennusten ilmanpitävyyden laadunvarmistusohje</a:t>
            </a:r>
          </a:p>
          <a:p>
            <a:pPr marL="266700" lvl="1" indent="-266700"/>
            <a:r>
              <a:rPr lang="fi-FI" sz="1100" dirty="0" smtClean="0"/>
              <a:t>Suomen </a:t>
            </a:r>
            <a:r>
              <a:rPr lang="fi-FI" sz="1100" dirty="0"/>
              <a:t>rakentamismääräyskokoelma D2, rakennusten sisäilmasto ja ilmanvaihto, ympäristöministeriö</a:t>
            </a:r>
          </a:p>
          <a:p>
            <a:pPr marL="266700" lvl="1" indent="-266700"/>
            <a:r>
              <a:rPr lang="fi-FI" sz="1100" dirty="0" err="1"/>
              <a:t>Sosiaali</a:t>
            </a:r>
            <a:r>
              <a:rPr lang="fi-FI" sz="1100" dirty="0"/>
              <a:t>- ja terveysministeriön asetus asunnon ja muun oleskelutilan terveydellisistä olosuhteista sekä ulkopuolisten asiantuntijoiden pätevyysvaatimuksista, 2015</a:t>
            </a:r>
          </a:p>
          <a:p>
            <a:pPr marL="266700" lvl="1" indent="-266700"/>
            <a:r>
              <a:rPr lang="fi-FI" sz="1100" dirty="0"/>
              <a:t>Sisäilmastoluokitus 2008. Sisäympäristön tavoitearvot, suunnitteluohjeet ja tuotevaatimukset. Rakennustietosäätiö RTS 2008. Julkaistu myös LVI 05-10440, RT 07-10946, KH 27-00422 ja </a:t>
            </a:r>
            <a:r>
              <a:rPr lang="fi-FI" sz="1100" dirty="0" err="1"/>
              <a:t>Ratu</a:t>
            </a:r>
            <a:r>
              <a:rPr lang="fi-FI" sz="1100" dirty="0"/>
              <a:t> 437-T kortteina sekä Sisäilmayhdistyksen julkaisuna 5. </a:t>
            </a:r>
          </a:p>
          <a:p>
            <a:pPr marL="266700" lvl="1" indent="-266700"/>
            <a:r>
              <a:rPr lang="fi-FI" sz="1100" dirty="0"/>
              <a:t>Suomen Lääkäri lehti 41/2012 v sk 67; </a:t>
            </a:r>
            <a:r>
              <a:rPr lang="fi-FI" sz="1100" dirty="0">
                <a:hlinkClick r:id="rId6"/>
              </a:rPr>
              <a:t>www.laakarilehti.fi/files/nostot/2012/nosto41_1.pdf</a:t>
            </a:r>
            <a:endParaRPr lang="fi-FI" sz="1100" dirty="0"/>
          </a:p>
          <a:p>
            <a:r>
              <a:rPr lang="fi-FI" sz="1100" dirty="0"/>
              <a:t>Terveydensuojelulaki </a:t>
            </a:r>
            <a:r>
              <a:rPr lang="fi-FI" sz="1100" dirty="0" smtClean="0"/>
              <a:t>763/1993</a:t>
            </a:r>
            <a:r>
              <a:rPr lang="fi-FI" sz="1100" dirty="0"/>
              <a:t> </a:t>
            </a:r>
            <a:r>
              <a:rPr lang="fi-FI" sz="1100" dirty="0" smtClean="0"/>
              <a:t>§ 12</a:t>
            </a:r>
            <a:endParaRPr lang="fi-FI" sz="1100" dirty="0"/>
          </a:p>
          <a:p>
            <a:r>
              <a:rPr lang="fi-FI" sz="1100" dirty="0"/>
              <a:t>Työturvallisuuslaki </a:t>
            </a:r>
            <a:r>
              <a:rPr lang="fi-FI" sz="1100" dirty="0" smtClean="0"/>
              <a:t>738/2003</a:t>
            </a:r>
            <a:r>
              <a:rPr lang="fi-FI" sz="1100" dirty="0"/>
              <a:t> </a:t>
            </a:r>
            <a:r>
              <a:rPr lang="fi-FI" sz="1100" dirty="0" smtClean="0"/>
              <a:t>§ 10</a:t>
            </a:r>
            <a:endParaRPr lang="fi-FI" sz="1100" dirty="0"/>
          </a:p>
          <a:p>
            <a:r>
              <a:rPr lang="fi-FI" sz="1100" dirty="0"/>
              <a:t>Toimiston sisäilman tutkiminen, Työterveyslaitos, 2011, ISBN 978-952-261-048-5</a:t>
            </a:r>
          </a:p>
          <a:p>
            <a:pPr marL="266700" lvl="1" indent="-266700"/>
            <a:r>
              <a:rPr lang="fi-FI" sz="1100" dirty="0"/>
              <a:t>WHO </a:t>
            </a:r>
            <a:r>
              <a:rPr lang="fi-FI" sz="1100" dirty="0" err="1"/>
              <a:t>guidlines</a:t>
            </a:r>
            <a:r>
              <a:rPr lang="fi-FI" sz="1100" dirty="0"/>
              <a:t> for </a:t>
            </a:r>
            <a:r>
              <a:rPr lang="fi-FI" sz="1100" dirty="0" err="1"/>
              <a:t>indoor</a:t>
            </a:r>
            <a:r>
              <a:rPr lang="fi-FI" sz="1100" dirty="0"/>
              <a:t> air </a:t>
            </a:r>
            <a:r>
              <a:rPr lang="fi-FI" sz="1100" dirty="0" err="1"/>
              <a:t>quality</a:t>
            </a:r>
            <a:r>
              <a:rPr lang="fi-FI" sz="1100" dirty="0"/>
              <a:t>; </a:t>
            </a:r>
            <a:r>
              <a:rPr lang="fi-FI" sz="1100" dirty="0" err="1"/>
              <a:t>dampness</a:t>
            </a:r>
            <a:r>
              <a:rPr lang="fi-FI" sz="1100" dirty="0"/>
              <a:t> and </a:t>
            </a:r>
            <a:r>
              <a:rPr lang="fi-FI" sz="1100" dirty="0" err="1"/>
              <a:t>mould</a:t>
            </a:r>
            <a:r>
              <a:rPr lang="fi-FI" sz="1100" dirty="0"/>
              <a:t>. World Health </a:t>
            </a:r>
            <a:r>
              <a:rPr lang="fi-FI" sz="1100" dirty="0" err="1"/>
              <a:t>Organisation</a:t>
            </a:r>
            <a:r>
              <a:rPr lang="fi-FI" sz="1100" dirty="0"/>
              <a:t>, </a:t>
            </a:r>
            <a:r>
              <a:rPr lang="fi-FI" sz="1100" dirty="0" err="1"/>
              <a:t>Copenhagen</a:t>
            </a:r>
            <a:r>
              <a:rPr lang="fi-FI" sz="1100" dirty="0"/>
              <a:t>, </a:t>
            </a:r>
            <a:r>
              <a:rPr lang="fi-FI" sz="1100" dirty="0" smtClean="0"/>
              <a:t>2009</a:t>
            </a:r>
            <a:endParaRPr lang="fi-FI" sz="1400" dirty="0" smtClean="0"/>
          </a:p>
          <a:p>
            <a:pPr marL="342900" lvl="1" indent="-342900">
              <a:buFont typeface="Arial" charset="0"/>
              <a:buChar char="•"/>
            </a:pPr>
            <a:endParaRPr lang="fi-FI" sz="1400" dirty="0"/>
          </a:p>
          <a:p>
            <a:pPr marL="342900" lvl="1" indent="-342900">
              <a:buFont typeface="Arial" charset="0"/>
              <a:buChar char="•"/>
            </a:pPr>
            <a:endParaRPr lang="fi-FI" sz="1600" dirty="0" smtClean="0"/>
          </a:p>
          <a:p>
            <a:pPr marL="342900" lvl="1" indent="-342900">
              <a:buFont typeface="Arial" charset="0"/>
              <a:buChar char="•"/>
            </a:pPr>
            <a:endParaRPr lang="fi-FI" sz="1600" dirty="0"/>
          </a:p>
          <a:p>
            <a:pPr marL="342900" lvl="1" indent="-342900">
              <a:buFont typeface="Arial" charset="0"/>
              <a:buChar char="•"/>
            </a:pPr>
            <a:endParaRPr lang="fi-FI" sz="1800" dirty="0"/>
          </a:p>
          <a:p>
            <a:pPr marL="342900" lvl="1" indent="-342900">
              <a:buFont typeface="Arial" charset="0"/>
              <a:buChar char="•"/>
            </a:pPr>
            <a:endParaRPr lang="fi-FI" sz="1800" dirty="0"/>
          </a:p>
          <a:p>
            <a:pPr marL="342900" lvl="1" indent="-342900">
              <a:buFont typeface="Arial" charset="0"/>
              <a:buChar char="•"/>
            </a:pPr>
            <a:endParaRPr lang="fi-FI" sz="1800" dirty="0" smtClean="0"/>
          </a:p>
          <a:p>
            <a:pPr marL="342900" lvl="1" indent="-342900">
              <a:buFont typeface="Arial" charset="0"/>
              <a:buChar char="•"/>
            </a:pPr>
            <a:endParaRPr lang="fi-FI" sz="1800" dirty="0"/>
          </a:p>
          <a:p>
            <a:pPr marL="342900" lvl="1" indent="-342900">
              <a:buFont typeface="Arial" charset="0"/>
              <a:buChar char="•"/>
            </a:pPr>
            <a:endParaRPr lang="fi-FI" sz="1800" dirty="0"/>
          </a:p>
          <a:p>
            <a:endParaRPr lang="fi-FI" sz="1600" dirty="0" smtClean="0"/>
          </a:p>
          <a:p>
            <a:endParaRPr lang="en-US" sz="1600" dirty="0"/>
          </a:p>
          <a:p>
            <a:endParaRPr lang="fi-FI" dirty="0" smtClean="0"/>
          </a:p>
          <a:p>
            <a:endParaRPr lang="fi-FI" dirty="0" smtClean="0"/>
          </a:p>
          <a:p>
            <a:endParaRPr lang="fi-FI" dirty="0"/>
          </a:p>
        </p:txBody>
      </p:sp>
      <p:sp>
        <p:nvSpPr>
          <p:cNvPr id="6" name="Slide Number Placeholder 5"/>
          <p:cNvSpPr>
            <a:spLocks noGrp="1"/>
          </p:cNvSpPr>
          <p:nvPr>
            <p:ph type="sldNum" sz="quarter" idx="12"/>
          </p:nvPr>
        </p:nvSpPr>
        <p:spPr/>
        <p:txBody>
          <a:bodyPr/>
          <a:lstStyle/>
          <a:p>
            <a:fld id="{49246692-9764-4796-AF2E-897E79EBAFA7}" type="slidenum">
              <a:rPr lang="fi-FI" smtClean="0"/>
              <a:pPr/>
              <a:t>66</a:t>
            </a:fld>
            <a:endParaRPr lang="fi-FI"/>
          </a:p>
        </p:txBody>
      </p:sp>
      <p:pic>
        <p:nvPicPr>
          <p:cNvPr id="5" name="Kuva 26" descr="Kuvaus: Savonia_Word_tunniste"/>
          <p:cNvPicPr/>
          <p:nvPr/>
        </p:nvPicPr>
        <p:blipFill rotWithShape="1">
          <a:blip r:embed="rId7"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8928295"/>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574651" y="2852936"/>
            <a:ext cx="7993880"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sz="4000" dirty="0" smtClean="0">
                <a:solidFill>
                  <a:schemeClr val="bg1"/>
                </a:solidFill>
              </a:rPr>
              <a:t/>
            </a:r>
            <a:br>
              <a:rPr lang="fi-FI" sz="4000" dirty="0" smtClean="0">
                <a:solidFill>
                  <a:schemeClr val="bg1"/>
                </a:solidFill>
              </a:rPr>
            </a:br>
            <a:r>
              <a:rPr lang="fi-FI" dirty="0">
                <a:solidFill>
                  <a:schemeClr val="bg1"/>
                </a:solidFill>
              </a:rPr>
              <a:t/>
            </a:r>
            <a:br>
              <a:rPr lang="fi-FI" dirty="0">
                <a:solidFill>
                  <a:schemeClr val="bg1"/>
                </a:solidFill>
              </a:rPr>
            </a:br>
            <a:r>
              <a:rPr lang="fi-FI" dirty="0" smtClean="0">
                <a:solidFill>
                  <a:schemeClr val="bg1"/>
                </a:solidFill>
              </a:rPr>
              <a:t/>
            </a:r>
            <a:br>
              <a:rPr lang="fi-FI" dirty="0" smtClean="0">
                <a:solidFill>
                  <a:schemeClr val="bg1"/>
                </a:solidFill>
              </a:rPr>
            </a:br>
            <a:r>
              <a:rPr lang="fi-FI" dirty="0" smtClean="0">
                <a:solidFill>
                  <a:schemeClr val="bg1"/>
                </a:solidFill>
              </a:rPr>
              <a:t>Lainsäädäntö</a:t>
            </a:r>
            <a:br>
              <a:rPr lang="fi-FI" dirty="0" smtClean="0">
                <a:solidFill>
                  <a:schemeClr val="bg1"/>
                </a:solidFill>
              </a:rPr>
            </a:br>
            <a:r>
              <a:rPr lang="fi-FI" sz="4000" dirty="0">
                <a:solidFill>
                  <a:schemeClr val="bg1"/>
                </a:solidFill>
              </a:rPr>
              <a:t/>
            </a:r>
            <a:br>
              <a:rPr lang="fi-FI" sz="4000" dirty="0">
                <a:solidFill>
                  <a:schemeClr val="bg1"/>
                </a:solidFill>
              </a:rPr>
            </a:br>
            <a:r>
              <a:rPr lang="fi-FI" sz="4000" dirty="0" smtClean="0">
                <a:solidFill>
                  <a:schemeClr val="bg1"/>
                </a:solidFill>
              </a:rPr>
              <a:t/>
            </a:r>
            <a:br>
              <a:rPr lang="fi-FI" sz="4000" dirty="0" smtClean="0">
                <a:solidFill>
                  <a:schemeClr val="bg1"/>
                </a:solidFill>
              </a:rPr>
            </a:br>
            <a:endParaRPr lang="fi-FI" dirty="0">
              <a:solidFill>
                <a:schemeClr val="bg1"/>
              </a:solidFill>
            </a:endParaRPr>
          </a:p>
        </p:txBody>
      </p:sp>
      <p:pic>
        <p:nvPicPr>
          <p:cNvPr id="3"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Dian numeron paikkamerkki 3"/>
          <p:cNvSpPr>
            <a:spLocks noGrp="1"/>
          </p:cNvSpPr>
          <p:nvPr>
            <p:ph type="sldNum" sz="quarter" idx="12"/>
          </p:nvPr>
        </p:nvSpPr>
        <p:spPr/>
        <p:txBody>
          <a:bodyPr/>
          <a:lstStyle/>
          <a:p>
            <a:fld id="{49246692-9764-4796-AF2E-897E79EBAFA7}" type="slidenum">
              <a:rPr lang="fi-FI" smtClean="0"/>
              <a:pPr/>
              <a:t>7</a:t>
            </a:fld>
            <a:endParaRPr lang="fi-FI"/>
          </a:p>
        </p:txBody>
      </p:sp>
    </p:spTree>
    <p:extLst>
      <p:ext uri="{BB962C8B-B14F-4D97-AF65-F5344CB8AC3E}">
        <p14:creationId xmlns:p14="http://schemas.microsoft.com/office/powerpoint/2010/main" val="173535826"/>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Terveydensuojelulaki </a:t>
            </a:r>
            <a:r>
              <a:rPr lang="fi-FI" dirty="0">
                <a:solidFill>
                  <a:srgbClr val="44697D"/>
                </a:solidFill>
              </a:rPr>
              <a:t>763/1993 ja Työturvallisuuslaki 738/2003 </a:t>
            </a:r>
            <a:endParaRPr lang="en-US" dirty="0">
              <a:solidFill>
                <a:srgbClr val="44697D"/>
              </a:solidFill>
            </a:endParaRPr>
          </a:p>
        </p:txBody>
      </p:sp>
      <p:sp>
        <p:nvSpPr>
          <p:cNvPr id="3" name="Content Placeholder 2"/>
          <p:cNvSpPr>
            <a:spLocks noGrp="1"/>
          </p:cNvSpPr>
          <p:nvPr>
            <p:ph idx="1"/>
          </p:nvPr>
        </p:nvSpPr>
        <p:spPr/>
        <p:txBody>
          <a:bodyPr/>
          <a:lstStyle/>
          <a:p>
            <a:r>
              <a:rPr lang="en-US" sz="2000" dirty="0" err="1" smtClean="0"/>
              <a:t>Terveydensuojelulaki</a:t>
            </a:r>
            <a:r>
              <a:rPr lang="en-US" sz="2000" dirty="0" smtClean="0"/>
              <a:t> </a:t>
            </a:r>
            <a:r>
              <a:rPr lang="en-US" sz="2000" dirty="0"/>
              <a:t>“</a:t>
            </a:r>
            <a:r>
              <a:rPr lang="en-US" sz="2000" dirty="0" err="1"/>
              <a:t>terveyshaitta</a:t>
            </a:r>
            <a:r>
              <a:rPr lang="en-US" sz="2000" dirty="0"/>
              <a:t>” </a:t>
            </a:r>
          </a:p>
          <a:p>
            <a:pPr lvl="1"/>
            <a:r>
              <a:rPr lang="fi-FI" sz="1600" dirty="0" smtClean="0"/>
              <a:t>Elinympäristössä </a:t>
            </a:r>
            <a:r>
              <a:rPr lang="fi-FI" sz="1600" dirty="0"/>
              <a:t>olevasta tekijästä tai olosuhteesta aiheutuva sairaus tai sen oire </a:t>
            </a:r>
          </a:p>
          <a:p>
            <a:pPr lvl="1"/>
            <a:r>
              <a:rPr lang="fi-FI" sz="1600" dirty="0" smtClean="0"/>
              <a:t>Altistuminen </a:t>
            </a:r>
            <a:r>
              <a:rPr lang="fi-FI" sz="1600" dirty="0"/>
              <a:t>terveydelle vaaralliselle aineelle tai tekijälle siinä määrin, että sairauden tai sen oireiden syntyminen on </a:t>
            </a:r>
            <a:r>
              <a:rPr lang="fi-FI" sz="1600" dirty="0" smtClean="0"/>
              <a:t>mahdollista</a:t>
            </a:r>
          </a:p>
          <a:p>
            <a:pPr lvl="1"/>
            <a:endParaRPr lang="fi-FI" sz="1600" dirty="0"/>
          </a:p>
          <a:p>
            <a:r>
              <a:rPr lang="en-US" sz="2000" dirty="0" err="1" smtClean="0"/>
              <a:t>Työturvallisuuslaki</a:t>
            </a:r>
            <a:r>
              <a:rPr lang="en-US" sz="2000" dirty="0" smtClean="0"/>
              <a:t> </a:t>
            </a:r>
            <a:r>
              <a:rPr lang="en-US" sz="2000" dirty="0"/>
              <a:t>”</a:t>
            </a:r>
            <a:r>
              <a:rPr lang="en-US" sz="2000" dirty="0" err="1"/>
              <a:t>terveyshaitta</a:t>
            </a:r>
            <a:r>
              <a:rPr lang="en-US" sz="2000" dirty="0"/>
              <a:t>” </a:t>
            </a:r>
          </a:p>
          <a:p>
            <a:pPr lvl="1"/>
            <a:r>
              <a:rPr lang="fi-FI" sz="1600" dirty="0" smtClean="0"/>
              <a:t>Sisältää </a:t>
            </a:r>
            <a:r>
              <a:rPr lang="fi-FI" sz="1600" dirty="0"/>
              <a:t>koetut fyysiset ja henkiset oireet sekä koetun haitan (tilojen epätarkoituksenmukaisuus ja mm. sisäilman epäpuhtauksien häiritsevyys) </a:t>
            </a:r>
            <a:endParaRPr lang="fi-FI" sz="1600" dirty="0" smtClean="0"/>
          </a:p>
          <a:p>
            <a:pPr lvl="1"/>
            <a:endParaRPr lang="fi-FI" sz="1600" dirty="0"/>
          </a:p>
          <a:p>
            <a:r>
              <a:rPr lang="en-US" sz="2000" dirty="0" err="1" smtClean="0"/>
              <a:t>Työturvallisuuslaki</a:t>
            </a:r>
            <a:r>
              <a:rPr lang="en-US" sz="2000" dirty="0" smtClean="0"/>
              <a:t> </a:t>
            </a:r>
            <a:r>
              <a:rPr lang="en-US" sz="2000" dirty="0"/>
              <a:t>”</a:t>
            </a:r>
            <a:r>
              <a:rPr lang="en-US" sz="2000" dirty="0" err="1"/>
              <a:t>terveysvaara</a:t>
            </a:r>
            <a:r>
              <a:rPr lang="en-US" sz="2000" dirty="0"/>
              <a:t>” </a:t>
            </a:r>
          </a:p>
          <a:p>
            <a:pPr lvl="1"/>
            <a:r>
              <a:rPr lang="en-US" sz="1600" dirty="0" err="1" smtClean="0"/>
              <a:t>Tapaturman</a:t>
            </a:r>
            <a:r>
              <a:rPr lang="en-US" sz="1600" dirty="0" smtClean="0"/>
              <a:t> </a:t>
            </a:r>
            <a:r>
              <a:rPr lang="en-US" sz="1600" dirty="0"/>
              <a:t>ja </a:t>
            </a:r>
            <a:r>
              <a:rPr lang="en-US" sz="1600" dirty="0" err="1"/>
              <a:t>sairastumisen</a:t>
            </a:r>
            <a:r>
              <a:rPr lang="en-US" sz="1600" dirty="0"/>
              <a:t> </a:t>
            </a:r>
            <a:r>
              <a:rPr lang="en-US" sz="1600" dirty="0" err="1"/>
              <a:t>vaara</a:t>
            </a:r>
            <a:r>
              <a:rPr lang="en-US" sz="1600" dirty="0"/>
              <a:t> </a:t>
            </a:r>
          </a:p>
          <a:p>
            <a:endParaRPr lang="en-US"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8</a:t>
            </a:fld>
            <a:endParaRPr lang="fi-FI"/>
          </a:p>
        </p:txBody>
      </p:sp>
    </p:spTree>
    <p:extLst>
      <p:ext uri="{BB962C8B-B14F-4D97-AF65-F5344CB8AC3E}">
        <p14:creationId xmlns:p14="http://schemas.microsoft.com/office/powerpoint/2010/main" val="1715525452"/>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dirty="0" smtClean="0">
                <a:solidFill>
                  <a:srgbClr val="44697D"/>
                </a:solidFill>
              </a:rPr>
              <a:t>Altistumisen arviointi</a:t>
            </a:r>
            <a:r>
              <a:rPr lang="fi-FI" dirty="0">
                <a:solidFill>
                  <a:srgbClr val="44697D"/>
                </a:solidFill>
              </a:rPr>
              <a:t> </a:t>
            </a:r>
            <a:r>
              <a:rPr lang="fi-FI" dirty="0" smtClean="0">
                <a:solidFill>
                  <a:srgbClr val="44697D"/>
                </a:solidFill>
              </a:rPr>
              <a:t>työpaikoilla</a:t>
            </a:r>
            <a:endParaRPr lang="fi-FI" dirty="0">
              <a:solidFill>
                <a:srgbClr val="44697D"/>
              </a:solidFill>
            </a:endParaRPr>
          </a:p>
        </p:txBody>
      </p:sp>
      <p:sp>
        <p:nvSpPr>
          <p:cNvPr id="6" name="Content Placeholder 5"/>
          <p:cNvSpPr>
            <a:spLocks noGrp="1"/>
          </p:cNvSpPr>
          <p:nvPr>
            <p:ph idx="1"/>
          </p:nvPr>
        </p:nvSpPr>
        <p:spPr/>
        <p:txBody>
          <a:bodyPr/>
          <a:lstStyle/>
          <a:p>
            <a:r>
              <a:rPr lang="fi-FI" sz="2000" dirty="0"/>
              <a:t>Työturvallisuuslain (738/2002) 10 § mukaan </a:t>
            </a:r>
            <a:r>
              <a:rPr lang="fi-FI" sz="2000" b="1" dirty="0"/>
              <a:t>kaikilla työnantajilla on velvollisuus selvittää, </a:t>
            </a:r>
            <a:r>
              <a:rPr lang="fi-FI" sz="2000" b="1" dirty="0" smtClean="0"/>
              <a:t>tunnistaa ja </a:t>
            </a:r>
            <a:r>
              <a:rPr lang="fi-FI" sz="2000" b="1" dirty="0"/>
              <a:t>arvioida työntekijöiden turvallisuudelle ja terveydelle aiheutuvat haitat ja vaarat</a:t>
            </a:r>
            <a:r>
              <a:rPr lang="fi-FI" sz="2000" dirty="0"/>
              <a:t>. Tämä </a:t>
            </a:r>
            <a:r>
              <a:rPr lang="fi-FI" sz="2000" dirty="0" smtClean="0"/>
              <a:t>riskien arviointi </a:t>
            </a:r>
            <a:r>
              <a:rPr lang="fi-FI" sz="2000" dirty="0"/>
              <a:t>ja hallinta ovat osa työpaikan turvallisuustoimintaa.</a:t>
            </a:r>
          </a:p>
          <a:p>
            <a:endParaRPr lang="fi-FI" sz="2000" dirty="0" smtClean="0"/>
          </a:p>
          <a:p>
            <a:r>
              <a:rPr lang="fi-FI" sz="2000" dirty="0" smtClean="0"/>
              <a:t>Työterveyshuoltolain </a:t>
            </a:r>
            <a:r>
              <a:rPr lang="fi-FI" sz="2000" dirty="0"/>
              <a:t>(1383/2001) 12 § mukaan </a:t>
            </a:r>
            <a:r>
              <a:rPr lang="fi-FI" sz="2000" b="1" dirty="0"/>
              <a:t>työterveyshuollon sisältöön kuuluu </a:t>
            </a:r>
            <a:r>
              <a:rPr lang="fi-FI" sz="2000" b="1" dirty="0" smtClean="0"/>
              <a:t>muun muassa </a:t>
            </a:r>
            <a:r>
              <a:rPr lang="fi-FI" sz="2000" b="1" dirty="0"/>
              <a:t>työn ja työolosuhteiden terveellisyyden ja turvallisuuden selvittäminen ja </a:t>
            </a:r>
            <a:r>
              <a:rPr lang="fi-FI" sz="2000" b="1" dirty="0" smtClean="0"/>
              <a:t>arviointi. </a:t>
            </a:r>
            <a:r>
              <a:rPr lang="fi-FI" sz="2000" dirty="0" smtClean="0"/>
              <a:t>Työterveyshuolto </a:t>
            </a:r>
            <a:r>
              <a:rPr lang="fi-FI" sz="2000" dirty="0"/>
              <a:t>osallistuu työpaikan riskien arviointiin yhtenä asiantuntijatahona.</a:t>
            </a: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9</a:t>
            </a:fld>
            <a:endParaRPr lang="fi-FI"/>
          </a:p>
        </p:txBody>
      </p:sp>
    </p:spTree>
    <p:extLst>
      <p:ext uri="{BB962C8B-B14F-4D97-AF65-F5344CB8AC3E}">
        <p14:creationId xmlns:p14="http://schemas.microsoft.com/office/powerpoint/2010/main" val="3858339911"/>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2856</TotalTime>
  <Words>5214</Words>
  <Application>Microsoft Office PowerPoint</Application>
  <PresentationFormat>Näytössä katseltava diaesitys (4:3)</PresentationFormat>
  <Paragraphs>902</Paragraphs>
  <Slides>66</Slides>
  <Notes>49</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66</vt:i4>
      </vt:variant>
    </vt:vector>
  </HeadingPairs>
  <TitlesOfParts>
    <vt:vector size="75" baseType="lpstr">
      <vt:lpstr>ＭＳ Ｐゴシック</vt:lpstr>
      <vt:lpstr>Arial</vt:lpstr>
      <vt:lpstr>Calibri</vt:lpstr>
      <vt:lpstr>Georgia</vt:lpstr>
      <vt:lpstr>Symbol</vt:lpstr>
      <vt:lpstr>Times New Roman</vt:lpstr>
      <vt:lpstr>Wingdings</vt:lpstr>
      <vt:lpstr>KoHo</vt:lpstr>
      <vt:lpstr>1_KoHo</vt:lpstr>
      <vt:lpstr>Altistumisen arviointi</vt:lpstr>
      <vt:lpstr>Saatteeksi opetusmateriaalin käyttöön</vt:lpstr>
      <vt:lpstr>Sisällysluettelo:</vt:lpstr>
      <vt:lpstr>Sisällysluettelo:</vt:lpstr>
      <vt:lpstr>Käsitteet</vt:lpstr>
      <vt:lpstr>Käsitteet</vt:lpstr>
      <vt:lpstr>   Lainsäädäntö   </vt:lpstr>
      <vt:lpstr>Terveydensuojelulaki 763/1993 ja Työturvallisuuslaki 738/2003 </vt:lpstr>
      <vt:lpstr>Altistumisen arviointi työpaikoilla</vt:lpstr>
      <vt:lpstr>Altistumisen arviointi asunnoissa, päiväkodeissa ja kouluissa  (terveydensuojelulain alaiset rakennukset)</vt:lpstr>
      <vt:lpstr>Altistumisen arviointi asunnoissa, päiväkodeissa ja kouluissa  (terveydensuojelulain alaiset rakennukset)</vt:lpstr>
      <vt:lpstr> Terveyshaitan arviointi asunnoissa, päiväkodeissa ja kouluissa  (terveydensuojelulain alaiset rakennukset)</vt:lpstr>
      <vt:lpstr>Altistumisen arviointi, kuka tekee?</vt:lpstr>
      <vt:lpstr>Sisäilmasto-ongelmien vaikutus tilojen käyttäjien terveyteen</vt:lpstr>
      <vt:lpstr>Altistumisen ja terveydellisen merkityksen arvioinnin haasteet</vt:lpstr>
      <vt:lpstr>WHO guidelines for indoor air quality: dampness and mould (2009) </vt:lpstr>
      <vt:lpstr> Kosteus- ja homevaurioiden yhteys terveysvaikutuksiin – riittävä näyttö </vt:lpstr>
      <vt:lpstr> Kosteus- ja homevaurioiden yhteys terveysvaikutuksiin – riittämätön näyttö</vt:lpstr>
      <vt:lpstr>Altistumisen ja terveydellisen merkityksen arviointi</vt:lpstr>
      <vt:lpstr>Terveydellisen merkityksen ja altistumisen arviointi</vt:lpstr>
      <vt:lpstr>Altistumisen ja terveydellisen merkityksen arviointiin tarvittavat tiedot</vt:lpstr>
      <vt:lpstr>BS8800 – riskinarviointistandardi </vt:lpstr>
      <vt:lpstr>BS8800 – riskinarviointistandardi</vt:lpstr>
      <vt:lpstr>Sovellettu riskinarviointimalli (BS8800) sisäilmaongelmakohteisiin</vt:lpstr>
      <vt:lpstr>BS8800-riskinarviointistandardin epäkohdat sisäilmaongelmakohteissa</vt:lpstr>
      <vt:lpstr>Kosteusvauriotyöryhmän muistio, Sosiaali- ja terveysministeriön selvityksiä 2009:18</vt:lpstr>
      <vt:lpstr>Kosteusvauriotyöryhmän muistio (STM 2009:18)</vt:lpstr>
      <vt:lpstr>Kosteusvauriotyöryhmän muistio (STM 2009:18)</vt:lpstr>
      <vt:lpstr>STM:n ohjeen epäkohdat altistumisen ja terveysvaikutusten arvioinnissa</vt:lpstr>
      <vt:lpstr>Kosteusvauriotyöryhmän muistio (STM 2009:18)</vt:lpstr>
      <vt:lpstr>Altistumisolosuhteiden arviointi sisäilman epäpuhtauksille Ohje työpaikkojen sisäilmasto-ongelmien selvittämiseen, Työterveyslaitos, 2016 </vt:lpstr>
      <vt:lpstr>Altistumisolosuhteiden arviointi sisäilman epäpuhtauksille (Työterveyslaitoksen ohje)</vt:lpstr>
      <vt:lpstr>PowerPoint-esitys</vt:lpstr>
      <vt:lpstr>PowerPoint-esitys</vt:lpstr>
      <vt:lpstr>1. Rakenteiden mikrobivaurioiden laajuuden arviointi</vt:lpstr>
      <vt:lpstr>Merkittävä mikrobivaurio</vt:lpstr>
      <vt:lpstr>1. Rakenteiden mikrobivaurioiden laajuuden arviointi </vt:lpstr>
      <vt:lpstr>3. ilmayhteys ja ilmavuotoreitit epäpuhtauslähteestä sisäilmaan sekä rakennuksen paine-erot </vt:lpstr>
      <vt:lpstr>Lämpökuvaus</vt:lpstr>
      <vt:lpstr>Merkkiainemittaus</vt:lpstr>
      <vt:lpstr>Merkkisavukokeet</vt:lpstr>
      <vt:lpstr>Paine-eroseuranta</vt:lpstr>
      <vt:lpstr>Rakennuksen ilmanvuotoluku</vt:lpstr>
      <vt:lpstr>2. Ilmayhteys ja ilmavuotoreitit epäpuhtauslähteestä sisäilmaan sekä rakennuksen paine-erot </vt:lpstr>
      <vt:lpstr>3. Ilmanvaihtojärjestelmän vaikutus sisäilman laatuun </vt:lpstr>
      <vt:lpstr>3. ilmanvaihtojärjestelmä</vt:lpstr>
      <vt:lpstr>3. Ilmanvaihtojärjestelmä</vt:lpstr>
      <vt:lpstr>3. Ilmanvaihtojärjestelmän vaikutus sisäilman laatuun</vt:lpstr>
      <vt:lpstr>PowerPoint-esitys</vt:lpstr>
      <vt:lpstr>4. Rakennuksesta peräisin olevat muut sisäilman epäpuhtaudet </vt:lpstr>
      <vt:lpstr>4. Rakennuksesta peräisin olevat muut sisäilman epäpuhtaudet</vt:lpstr>
      <vt:lpstr>2. Rakennuksesta peräisin olevat sisäilman muut epäpuhtaudet</vt:lpstr>
      <vt:lpstr>PowerPoint-esitys</vt:lpstr>
      <vt:lpstr>Haitallisen altistumisen todennäköisyys</vt:lpstr>
      <vt:lpstr>Haitallisen altistumisen todennäköisyys</vt:lpstr>
      <vt:lpstr>PowerPoint-esitys</vt:lpstr>
      <vt:lpstr>PowerPoint-esitys</vt:lpstr>
      <vt:lpstr>Korjaustoimenpiteiden kiireellisyys</vt:lpstr>
      <vt:lpstr>Menetelmän haasteet</vt:lpstr>
      <vt:lpstr>Altistumisen arvioinnista terveydellisen merkityksen arviointiin</vt:lpstr>
      <vt:lpstr>Altistumisen arvioinnista terveydellisen merkityksen arviointiin</vt:lpstr>
      <vt:lpstr>Terveydellisen merkityksen arviointi työpaikoilla</vt:lpstr>
      <vt:lpstr>Terveydellisen merkityksen arviointi työpaikoilla</vt:lpstr>
      <vt:lpstr>Terveydellisen merkityksen arviointi työpaikoilla</vt:lpstr>
      <vt:lpstr>Terveydellisen merkityksen ja altistumisen arviointi</vt:lpstr>
      <vt:lpstr>Lähteet:</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Veli-Matti Pietarinen</cp:lastModifiedBy>
  <cp:revision>133</cp:revision>
  <cp:lastPrinted>2015-11-12T11:01:04Z</cp:lastPrinted>
  <dcterms:created xsi:type="dcterms:W3CDTF">2012-09-14T08:23:56Z</dcterms:created>
  <dcterms:modified xsi:type="dcterms:W3CDTF">2016-06-23T10:56:57Z</dcterms:modified>
</cp:coreProperties>
</file>