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5" r:id="rId2"/>
    <p:sldMasterId id="2147483678" r:id="rId3"/>
  </p:sldMasterIdLst>
  <p:notesMasterIdLst>
    <p:notesMasterId r:id="rId51"/>
  </p:notesMasterIdLst>
  <p:handoutMasterIdLst>
    <p:handoutMasterId r:id="rId52"/>
  </p:handoutMasterIdLst>
  <p:sldIdLst>
    <p:sldId id="256" r:id="rId4"/>
    <p:sldId id="316" r:id="rId5"/>
    <p:sldId id="317" r:id="rId6"/>
    <p:sldId id="318" r:id="rId7"/>
    <p:sldId id="288" r:id="rId8"/>
    <p:sldId id="259" r:id="rId9"/>
    <p:sldId id="311" r:id="rId10"/>
    <p:sldId id="260" r:id="rId11"/>
    <p:sldId id="302" r:id="rId12"/>
    <p:sldId id="308" r:id="rId13"/>
    <p:sldId id="309" r:id="rId14"/>
    <p:sldId id="310" r:id="rId15"/>
    <p:sldId id="312" r:id="rId16"/>
    <p:sldId id="289" r:id="rId17"/>
    <p:sldId id="261" r:id="rId18"/>
    <p:sldId id="262" r:id="rId19"/>
    <p:sldId id="263" r:id="rId20"/>
    <p:sldId id="290" r:id="rId21"/>
    <p:sldId id="264" r:id="rId22"/>
    <p:sldId id="284" r:id="rId23"/>
    <p:sldId id="265" r:id="rId24"/>
    <p:sldId id="266" r:id="rId25"/>
    <p:sldId id="267" r:id="rId26"/>
    <p:sldId id="291" r:id="rId27"/>
    <p:sldId id="268" r:id="rId28"/>
    <p:sldId id="269" r:id="rId29"/>
    <p:sldId id="270" r:id="rId30"/>
    <p:sldId id="271" r:id="rId31"/>
    <p:sldId id="272" r:id="rId32"/>
    <p:sldId id="273" r:id="rId33"/>
    <p:sldId id="274" r:id="rId34"/>
    <p:sldId id="292" r:id="rId35"/>
    <p:sldId id="275" r:id="rId36"/>
    <p:sldId id="276" r:id="rId37"/>
    <p:sldId id="277" r:id="rId38"/>
    <p:sldId id="293" r:id="rId39"/>
    <p:sldId id="278" r:id="rId40"/>
    <p:sldId id="279" r:id="rId41"/>
    <p:sldId id="280" r:id="rId42"/>
    <p:sldId id="281" r:id="rId43"/>
    <p:sldId id="313" r:id="rId44"/>
    <p:sldId id="298" r:id="rId45"/>
    <p:sldId id="297" r:id="rId46"/>
    <p:sldId id="294" r:id="rId47"/>
    <p:sldId id="295" r:id="rId48"/>
    <p:sldId id="296" r:id="rId49"/>
    <p:sldId id="283" r:id="rId50"/>
  </p:sldIdLst>
  <p:sldSz cx="9144000" cy="6858000" type="screen4x3"/>
  <p:notesSz cx="7102475" cy="102346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8">
          <p15:clr>
            <a:srgbClr val="A4A3A4"/>
          </p15:clr>
        </p15:guide>
        <p15:guide id="2" orient="horz" pos="3793">
          <p15:clr>
            <a:srgbClr val="A4A3A4"/>
          </p15:clr>
        </p15:guide>
        <p15:guide id="3" orient="horz" pos="1026">
          <p15:clr>
            <a:srgbClr val="A4A3A4"/>
          </p15:clr>
        </p15:guide>
        <p15:guide id="4" orient="horz" pos="890">
          <p15:clr>
            <a:srgbClr val="A4A3A4"/>
          </p15:clr>
        </p15:guide>
        <p15:guide id="5" orient="horz" pos="210">
          <p15:clr>
            <a:srgbClr val="A4A3A4"/>
          </p15:clr>
        </p15:guide>
        <p15:guide id="6" orient="horz" pos="1842">
          <p15:clr>
            <a:srgbClr val="A4A3A4"/>
          </p15:clr>
        </p15:guide>
        <p15:guide id="7" orient="horz" pos="2840">
          <p15:clr>
            <a:srgbClr val="A4A3A4"/>
          </p15:clr>
        </p15:guide>
        <p15:guide id="8" pos="3243">
          <p15:clr>
            <a:srgbClr val="A4A3A4"/>
          </p15:clr>
        </p15:guide>
        <p15:guide id="9" pos="5239">
          <p15:clr>
            <a:srgbClr val="A4A3A4"/>
          </p15:clr>
        </p15:guide>
        <p15:guide id="10" pos="521">
          <p15:clr>
            <a:srgbClr val="A4A3A4"/>
          </p15:clr>
        </p15:guide>
        <p15:guide id="11" pos="5556">
          <p15:clr>
            <a:srgbClr val="A4A3A4"/>
          </p15:clr>
        </p15:guide>
        <p15:guide id="12" pos="249">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2A9"/>
    <a:srgbClr val="44697D"/>
    <a:srgbClr val="E4FDFE"/>
    <a:srgbClr val="C65C44"/>
    <a:srgbClr val="95B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1" autoAdjust="0"/>
    <p:restoredTop sz="94660"/>
  </p:normalViewPr>
  <p:slideViewPr>
    <p:cSldViewPr showGuides="1">
      <p:cViewPr varScale="1">
        <p:scale>
          <a:sx n="125" d="100"/>
          <a:sy n="125" d="100"/>
        </p:scale>
        <p:origin x="1170" y="108"/>
      </p:cViewPr>
      <p:guideLst>
        <p:guide orient="horz" pos="2478"/>
        <p:guide orient="horz" pos="3793"/>
        <p:guide orient="horz" pos="1026"/>
        <p:guide orient="horz" pos="890"/>
        <p:guide orient="horz" pos="210"/>
        <p:guide orient="horz" pos="1842"/>
        <p:guide orient="horz" pos="2840"/>
        <p:guide pos="3243"/>
        <p:guide pos="5239"/>
        <p:guide pos="521"/>
        <p:guide pos="5556"/>
        <p:guide pos="249"/>
      </p:guideLst>
    </p:cSldViewPr>
  </p:slideViewPr>
  <p:notesTextViewPr>
    <p:cViewPr>
      <p:scale>
        <a:sx n="100" d="100"/>
        <a:sy n="100" d="100"/>
      </p:scale>
      <p:origin x="0" y="0"/>
    </p:cViewPr>
  </p:notesTextViewPr>
  <p:sorterViewPr>
    <p:cViewPr>
      <p:scale>
        <a:sx n="66" d="100"/>
        <a:sy n="66" d="100"/>
      </p:scale>
      <p:origin x="0" y="-6972"/>
    </p:cViewPr>
  </p:sorterViewPr>
  <p:notesViewPr>
    <p:cSldViewPr showGuides="1">
      <p:cViewPr varScale="1">
        <p:scale>
          <a:sx n="83" d="100"/>
          <a:sy n="83" d="100"/>
        </p:scale>
        <p:origin x="-3108" y="-84"/>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fi-FI" sz="900" dirty="0">
              <a:latin typeface="Arial" pitchFamily="34" charset="0"/>
              <a:cs typeface="Arial" pitchFamily="34" charset="0"/>
            </a:endParaRPr>
          </a:p>
        </p:txBody>
      </p:sp>
      <p:sp>
        <p:nvSpPr>
          <p:cNvPr id="3" name="Date Placeholder 2"/>
          <p:cNvSpPr>
            <a:spLocks noGrp="1"/>
          </p:cNvSpPr>
          <p:nvPr>
            <p:ph type="dt" sz="quarter" idx="1"/>
          </p:nvPr>
        </p:nvSpPr>
        <p:spPr>
          <a:xfrm>
            <a:off x="4023092" y="0"/>
            <a:ext cx="3077739" cy="511731"/>
          </a:xfrm>
          <a:prstGeom prst="rect">
            <a:avLst/>
          </a:prstGeom>
        </p:spPr>
        <p:txBody>
          <a:bodyPr vert="horz" lIns="99066" tIns="49533" rIns="99066" bIns="49533" rtlCol="0"/>
          <a:lstStyle>
            <a:lvl1pPr algn="r">
              <a:defRPr sz="1300"/>
            </a:lvl1pPr>
          </a:lstStyle>
          <a:p>
            <a:fld id="{D2B8EB6F-D7BD-410C-AB1F-00269204D9C8}" type="datetimeFigureOut">
              <a:rPr lang="fi-FI" sz="900">
                <a:latin typeface="Arial" pitchFamily="34" charset="0"/>
                <a:cs typeface="Arial" pitchFamily="34" charset="0"/>
              </a:rPr>
              <a:pPr/>
              <a:t>23.6.2016</a:t>
            </a:fld>
            <a:endParaRPr lang="fi-FI" sz="900">
              <a:latin typeface="Arial" pitchFamily="34" charset="0"/>
              <a:cs typeface="Arial" pitchFamily="34" charset="0"/>
            </a:endParaRPr>
          </a:p>
        </p:txBody>
      </p:sp>
      <p:sp>
        <p:nvSpPr>
          <p:cNvPr id="4" name="Footer Placeholder 3"/>
          <p:cNvSpPr>
            <a:spLocks noGrp="1"/>
          </p:cNvSpPr>
          <p:nvPr>
            <p:ph type="ftr" sz="quarter" idx="2"/>
          </p:nvPr>
        </p:nvSpPr>
        <p:spPr>
          <a:xfrm>
            <a:off x="0" y="9721106"/>
            <a:ext cx="3077739" cy="511731"/>
          </a:xfrm>
          <a:prstGeom prst="rect">
            <a:avLst/>
          </a:prstGeom>
        </p:spPr>
        <p:txBody>
          <a:bodyPr vert="horz" lIns="99066" tIns="49533" rIns="99066" bIns="49533" rtlCol="0" anchor="b"/>
          <a:lstStyle>
            <a:lvl1pPr algn="l">
              <a:defRPr sz="1300"/>
            </a:lvl1pPr>
          </a:lstStyle>
          <a:p>
            <a:endParaRPr lang="fi-FI" sz="900">
              <a:latin typeface="Arial" pitchFamily="34" charset="0"/>
              <a:cs typeface="Arial" pitchFamily="34" charset="0"/>
            </a:endParaRPr>
          </a:p>
        </p:txBody>
      </p:sp>
      <p:sp>
        <p:nvSpPr>
          <p:cNvPr id="5" name="Slide Number Placeholder 4"/>
          <p:cNvSpPr>
            <a:spLocks noGrp="1"/>
          </p:cNvSpPr>
          <p:nvPr>
            <p:ph type="sldNum" sz="quarter" idx="3"/>
          </p:nvPr>
        </p:nvSpPr>
        <p:spPr>
          <a:xfrm>
            <a:off x="4023092" y="9721106"/>
            <a:ext cx="3077739" cy="511731"/>
          </a:xfrm>
          <a:prstGeom prst="rect">
            <a:avLst/>
          </a:prstGeom>
        </p:spPr>
        <p:txBody>
          <a:bodyPr vert="horz" lIns="99066" tIns="49533" rIns="99066" bIns="49533" rtlCol="0" anchor="b"/>
          <a:lstStyle>
            <a:lvl1pPr algn="r">
              <a:defRPr sz="1300"/>
            </a:lvl1pPr>
          </a:lstStyle>
          <a:p>
            <a:fld id="{C9829D03-198C-4FB6-BC3D-FF132E164A92}" type="slidenum">
              <a:rPr lang="fi-FI" sz="900">
                <a:latin typeface="Arial" pitchFamily="34" charset="0"/>
                <a:cs typeface="Arial" pitchFamily="34" charset="0"/>
              </a:rPr>
              <a:pPr/>
              <a:t>‹#›</a:t>
            </a:fld>
            <a:endParaRPr lang="fi-FI" sz="900">
              <a:latin typeface="Arial" pitchFamily="34" charset="0"/>
              <a:cs typeface="Arial" pitchFamily="34" charset="0"/>
            </a:endParaRPr>
          </a:p>
        </p:txBody>
      </p:sp>
    </p:spTree>
    <p:extLst>
      <p:ext uri="{BB962C8B-B14F-4D97-AF65-F5344CB8AC3E}">
        <p14:creationId xmlns:p14="http://schemas.microsoft.com/office/powerpoint/2010/main" val="534818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900">
                <a:latin typeface="Arial" pitchFamily="34" charset="0"/>
                <a:cs typeface="Arial" pitchFamily="34" charset="0"/>
              </a:defRPr>
            </a:lvl1pPr>
          </a:lstStyle>
          <a:p>
            <a:endParaRPr lang="fi-FI" dirty="0"/>
          </a:p>
        </p:txBody>
      </p:sp>
      <p:sp>
        <p:nvSpPr>
          <p:cNvPr id="3" name="Date Placeholder 2"/>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900">
                <a:latin typeface="Arial" pitchFamily="34" charset="0"/>
                <a:cs typeface="Arial" pitchFamily="34" charset="0"/>
              </a:defRPr>
            </a:lvl1pPr>
          </a:lstStyle>
          <a:p>
            <a:fld id="{734323DC-88BF-4AB1-9A78-B974D90A807B}" type="datetimeFigureOut">
              <a:rPr lang="fi-FI" smtClean="0"/>
              <a:pPr/>
              <a:t>23.6.2016</a:t>
            </a:fld>
            <a:endParaRPr lang="fi-FI" dirty="0"/>
          </a:p>
        </p:txBody>
      </p:sp>
      <p:sp>
        <p:nvSpPr>
          <p:cNvPr id="4" name="Slide Image Placeholder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66" tIns="49533" rIns="99066" bIns="49533" rtlCol="0" anchor="ctr"/>
          <a:lstStyle/>
          <a:p>
            <a:endParaRPr lang="fi-FI"/>
          </a:p>
        </p:txBody>
      </p:sp>
      <p:sp>
        <p:nvSpPr>
          <p:cNvPr id="5" name="Notes Placeholder 4"/>
          <p:cNvSpPr>
            <a:spLocks noGrp="1"/>
          </p:cNvSpPr>
          <p:nvPr>
            <p:ph type="body" sz="quarter" idx="3"/>
          </p:nvPr>
        </p:nvSpPr>
        <p:spPr>
          <a:xfrm>
            <a:off x="710248" y="4861441"/>
            <a:ext cx="5681980" cy="4605576"/>
          </a:xfrm>
          <a:prstGeom prst="rect">
            <a:avLst/>
          </a:prstGeom>
        </p:spPr>
        <p:txBody>
          <a:bodyPr vert="horz" lIns="99066" tIns="49533" rIns="99066" bIns="4953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6" name="Footer Placeholder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900">
                <a:latin typeface="Arial" pitchFamily="34" charset="0"/>
                <a:cs typeface="Arial" pitchFamily="34" charset="0"/>
              </a:defRPr>
            </a:lvl1pPr>
          </a:lstStyle>
          <a:p>
            <a:endParaRPr lang="fi-FI" dirty="0"/>
          </a:p>
        </p:txBody>
      </p:sp>
      <p:sp>
        <p:nvSpPr>
          <p:cNvPr id="7" name="Slide Number Placeholder 6"/>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900">
                <a:latin typeface="Arial" pitchFamily="34" charset="0"/>
                <a:cs typeface="Arial" pitchFamily="34" charset="0"/>
              </a:defRPr>
            </a:lvl1pPr>
          </a:lstStyle>
          <a:p>
            <a:fld id="{BB9F18BF-E348-4EEC-9C4C-E41F855D7E30}" type="slidenum">
              <a:rPr lang="fi-FI" smtClean="0"/>
              <a:pPr/>
              <a:t>‹#›</a:t>
            </a:fld>
            <a:endParaRPr lang="fi-FI" dirty="0"/>
          </a:p>
        </p:txBody>
      </p:sp>
    </p:spTree>
    <p:extLst>
      <p:ext uri="{BB962C8B-B14F-4D97-AF65-F5344CB8AC3E}">
        <p14:creationId xmlns:p14="http://schemas.microsoft.com/office/powerpoint/2010/main" val="1062969084"/>
      </p:ext>
    </p:extLst>
  </p:cSld>
  <p:clrMap bg1="lt1" tx1="dk1" bg2="lt2" tx2="dk2" accent1="accent1" accent2="accent2" accent3="accent3" accent4="accent4" accent5="accent5" accent6="accent6" hlink="hlink" folHlink="folHlink"/>
  <p:hf hdr="0" ftr="0" dt="0"/>
  <p:notesStyle>
    <a:lvl1pPr marL="176213" indent="-176213" algn="l" defTabSz="914400" rtl="0" eaLnBrk="1" latinLnBrk="0" hangingPunct="1">
      <a:buFont typeface="Arial" pitchFamily="34" charset="0"/>
      <a:buChar char="•"/>
      <a:defRPr sz="1600" kern="1200">
        <a:solidFill>
          <a:schemeClr val="tx1"/>
        </a:solidFill>
        <a:latin typeface="Arial" pitchFamily="34" charset="0"/>
        <a:ea typeface="+mn-ea"/>
        <a:cs typeface="Arial" pitchFamily="34" charset="0"/>
      </a:defRPr>
    </a:lvl1pPr>
    <a:lvl2pPr marL="363538" indent="-187325" algn="l" defTabSz="914400" rtl="0" eaLnBrk="1" latinLnBrk="0" hangingPunct="1">
      <a:buFont typeface="Arial" pitchFamily="34" charset="0"/>
      <a:buChar char="•"/>
      <a:defRPr sz="1100" kern="1200">
        <a:solidFill>
          <a:schemeClr val="tx1"/>
        </a:solidFill>
        <a:latin typeface="Arial" pitchFamily="34" charset="0"/>
        <a:ea typeface="+mn-ea"/>
        <a:cs typeface="Arial" pitchFamily="34" charset="0"/>
      </a:defRPr>
    </a:lvl2pPr>
    <a:lvl3pPr marL="539750"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3pPr>
    <a:lvl4pPr marL="715963"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4pPr>
    <a:lvl5pPr marL="892175"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2</a:t>
            </a:fld>
            <a:endParaRPr lang="fi-FI" dirty="0"/>
          </a:p>
        </p:txBody>
      </p:sp>
    </p:spTree>
    <p:extLst>
      <p:ext uri="{BB962C8B-B14F-4D97-AF65-F5344CB8AC3E}">
        <p14:creationId xmlns:p14="http://schemas.microsoft.com/office/powerpoint/2010/main" val="1040075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11</a:t>
            </a:fld>
            <a:endParaRPr lang="fi-FI" dirty="0"/>
          </a:p>
        </p:txBody>
      </p:sp>
    </p:spTree>
    <p:extLst>
      <p:ext uri="{BB962C8B-B14F-4D97-AF65-F5344CB8AC3E}">
        <p14:creationId xmlns:p14="http://schemas.microsoft.com/office/powerpoint/2010/main" val="17177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12</a:t>
            </a:fld>
            <a:endParaRPr lang="fi-FI" dirty="0"/>
          </a:p>
        </p:txBody>
      </p:sp>
    </p:spTree>
    <p:extLst>
      <p:ext uri="{BB962C8B-B14F-4D97-AF65-F5344CB8AC3E}">
        <p14:creationId xmlns:p14="http://schemas.microsoft.com/office/powerpoint/2010/main" val="3507104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13</a:t>
            </a:fld>
            <a:endParaRPr lang="fi-FI" dirty="0"/>
          </a:p>
        </p:txBody>
      </p:sp>
    </p:spTree>
    <p:extLst>
      <p:ext uri="{BB962C8B-B14F-4D97-AF65-F5344CB8AC3E}">
        <p14:creationId xmlns:p14="http://schemas.microsoft.com/office/powerpoint/2010/main" val="2784513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14</a:t>
            </a:fld>
            <a:endParaRPr lang="fi-FI" dirty="0"/>
          </a:p>
        </p:txBody>
      </p:sp>
    </p:spTree>
    <p:extLst>
      <p:ext uri="{BB962C8B-B14F-4D97-AF65-F5344CB8AC3E}">
        <p14:creationId xmlns:p14="http://schemas.microsoft.com/office/powerpoint/2010/main" val="1102137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5975" y="860425"/>
            <a:ext cx="5722938" cy="4294188"/>
          </a:xfrm>
        </p:spPr>
      </p:sp>
      <p:sp>
        <p:nvSpPr>
          <p:cNvPr id="3" name="Notes Placeholder 2"/>
          <p:cNvSpPr>
            <a:spLocks noGrp="1"/>
          </p:cNvSpPr>
          <p:nvPr>
            <p:ph type="body" idx="1"/>
          </p:nvPr>
        </p:nvSpPr>
        <p:spPr/>
        <p:txBody>
          <a:bodyPr/>
          <a:lstStyle/>
          <a:p>
            <a:endParaRPr lang="fi-FI"/>
          </a:p>
        </p:txBody>
      </p:sp>
      <p:sp>
        <p:nvSpPr>
          <p:cNvPr id="4" name="Date Placeholder 3"/>
          <p:cNvSpPr>
            <a:spLocks noGrp="1"/>
          </p:cNvSpPr>
          <p:nvPr>
            <p:ph type="dt" idx="10"/>
          </p:nvPr>
        </p:nvSpPr>
        <p:spPr/>
        <p:txBody>
          <a:bodyPr/>
          <a:lstStyle/>
          <a:p>
            <a:pPr>
              <a:defRPr/>
            </a:pPr>
            <a:fld id="{316CE3DB-E7E8-4AF2-AD78-3B6E4DE10C68}" type="datetime1">
              <a:rPr lang="fi-FI" smtClean="0"/>
              <a:t>23.6.2016</a:t>
            </a:fld>
            <a:endParaRPr lang="fi-FI"/>
          </a:p>
        </p:txBody>
      </p:sp>
      <p:sp>
        <p:nvSpPr>
          <p:cNvPr id="5" name="Footer Placeholder 4"/>
          <p:cNvSpPr>
            <a:spLocks noGrp="1"/>
          </p:cNvSpPr>
          <p:nvPr>
            <p:ph type="ftr" sz="quarter" idx="11"/>
          </p:nvPr>
        </p:nvSpPr>
        <p:spPr/>
        <p:txBody>
          <a:bodyPr/>
          <a:lstStyle/>
          <a:p>
            <a:pPr>
              <a:defRPr/>
            </a:pPr>
            <a:r>
              <a:rPr lang="fi-FI" smtClean="0"/>
              <a:t>Esittäjän nimi / 8.2.2011</a:t>
            </a:r>
            <a:endParaRPr lang="fi-FI"/>
          </a:p>
        </p:txBody>
      </p:sp>
      <p:sp>
        <p:nvSpPr>
          <p:cNvPr id="6" name="Slide Number Placeholder 5"/>
          <p:cNvSpPr>
            <a:spLocks noGrp="1"/>
          </p:cNvSpPr>
          <p:nvPr>
            <p:ph type="sldNum" sz="quarter" idx="12"/>
          </p:nvPr>
        </p:nvSpPr>
        <p:spPr/>
        <p:txBody>
          <a:bodyPr/>
          <a:lstStyle/>
          <a:p>
            <a:pPr>
              <a:defRPr/>
            </a:pPr>
            <a:fld id="{DF28D06F-6265-4240-BF4C-0C69CBFDA946}" type="slidenum">
              <a:rPr lang="fi-FI" smtClean="0"/>
              <a:pPr>
                <a:defRPr/>
              </a:pPr>
              <a:t>16</a:t>
            </a:fld>
            <a:endParaRPr lang="fi-FI"/>
          </a:p>
        </p:txBody>
      </p:sp>
    </p:spTree>
    <p:extLst>
      <p:ext uri="{BB962C8B-B14F-4D97-AF65-F5344CB8AC3E}">
        <p14:creationId xmlns:p14="http://schemas.microsoft.com/office/powerpoint/2010/main" val="3601635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17</a:t>
            </a:fld>
            <a:endParaRPr lang="fi-FI" dirty="0"/>
          </a:p>
        </p:txBody>
      </p:sp>
    </p:spTree>
    <p:extLst>
      <p:ext uri="{BB962C8B-B14F-4D97-AF65-F5344CB8AC3E}">
        <p14:creationId xmlns:p14="http://schemas.microsoft.com/office/powerpoint/2010/main" val="1741732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18</a:t>
            </a:fld>
            <a:endParaRPr lang="fi-FI" dirty="0"/>
          </a:p>
        </p:txBody>
      </p:sp>
    </p:spTree>
    <p:extLst>
      <p:ext uri="{BB962C8B-B14F-4D97-AF65-F5344CB8AC3E}">
        <p14:creationId xmlns:p14="http://schemas.microsoft.com/office/powerpoint/2010/main" val="3715516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19</a:t>
            </a:fld>
            <a:endParaRPr lang="fi-FI" dirty="0"/>
          </a:p>
        </p:txBody>
      </p:sp>
    </p:spTree>
    <p:extLst>
      <p:ext uri="{BB962C8B-B14F-4D97-AF65-F5344CB8AC3E}">
        <p14:creationId xmlns:p14="http://schemas.microsoft.com/office/powerpoint/2010/main" val="1201730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20</a:t>
            </a:fld>
            <a:endParaRPr lang="fi-FI" dirty="0"/>
          </a:p>
        </p:txBody>
      </p:sp>
    </p:spTree>
    <p:extLst>
      <p:ext uri="{BB962C8B-B14F-4D97-AF65-F5344CB8AC3E}">
        <p14:creationId xmlns:p14="http://schemas.microsoft.com/office/powerpoint/2010/main" val="1058212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24</a:t>
            </a:fld>
            <a:endParaRPr lang="fi-FI" dirty="0"/>
          </a:p>
        </p:txBody>
      </p:sp>
    </p:spTree>
    <p:extLst>
      <p:ext uri="{BB962C8B-B14F-4D97-AF65-F5344CB8AC3E}">
        <p14:creationId xmlns:p14="http://schemas.microsoft.com/office/powerpoint/2010/main" val="3434742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a:t>
            </a:fld>
            <a:endParaRPr lang="fi-FI" dirty="0"/>
          </a:p>
        </p:txBody>
      </p:sp>
    </p:spTree>
    <p:extLst>
      <p:ext uri="{BB962C8B-B14F-4D97-AF65-F5344CB8AC3E}">
        <p14:creationId xmlns:p14="http://schemas.microsoft.com/office/powerpoint/2010/main" val="2426606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25</a:t>
            </a:fld>
            <a:endParaRPr lang="fi-FI" dirty="0"/>
          </a:p>
        </p:txBody>
      </p:sp>
    </p:spTree>
    <p:extLst>
      <p:ext uri="{BB962C8B-B14F-4D97-AF65-F5344CB8AC3E}">
        <p14:creationId xmlns:p14="http://schemas.microsoft.com/office/powerpoint/2010/main" val="3417131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26</a:t>
            </a:fld>
            <a:endParaRPr lang="fi-FI" dirty="0"/>
          </a:p>
        </p:txBody>
      </p:sp>
    </p:spTree>
    <p:extLst>
      <p:ext uri="{BB962C8B-B14F-4D97-AF65-F5344CB8AC3E}">
        <p14:creationId xmlns:p14="http://schemas.microsoft.com/office/powerpoint/2010/main" val="1929419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27</a:t>
            </a:fld>
            <a:endParaRPr lang="fi-FI" dirty="0"/>
          </a:p>
        </p:txBody>
      </p:sp>
    </p:spTree>
    <p:extLst>
      <p:ext uri="{BB962C8B-B14F-4D97-AF65-F5344CB8AC3E}">
        <p14:creationId xmlns:p14="http://schemas.microsoft.com/office/powerpoint/2010/main" val="2365021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28</a:t>
            </a:fld>
            <a:endParaRPr lang="fi-FI" dirty="0"/>
          </a:p>
        </p:txBody>
      </p:sp>
    </p:spTree>
    <p:extLst>
      <p:ext uri="{BB962C8B-B14F-4D97-AF65-F5344CB8AC3E}">
        <p14:creationId xmlns:p14="http://schemas.microsoft.com/office/powerpoint/2010/main" val="1373576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29</a:t>
            </a:fld>
            <a:endParaRPr lang="fi-FI" dirty="0"/>
          </a:p>
        </p:txBody>
      </p:sp>
    </p:spTree>
    <p:extLst>
      <p:ext uri="{BB962C8B-B14F-4D97-AF65-F5344CB8AC3E}">
        <p14:creationId xmlns:p14="http://schemas.microsoft.com/office/powerpoint/2010/main" val="3648337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30</a:t>
            </a:fld>
            <a:endParaRPr lang="fi-FI" dirty="0"/>
          </a:p>
        </p:txBody>
      </p:sp>
    </p:spTree>
    <p:extLst>
      <p:ext uri="{BB962C8B-B14F-4D97-AF65-F5344CB8AC3E}">
        <p14:creationId xmlns:p14="http://schemas.microsoft.com/office/powerpoint/2010/main" val="39567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31</a:t>
            </a:fld>
            <a:endParaRPr lang="fi-FI" dirty="0"/>
          </a:p>
        </p:txBody>
      </p:sp>
    </p:spTree>
    <p:extLst>
      <p:ext uri="{BB962C8B-B14F-4D97-AF65-F5344CB8AC3E}">
        <p14:creationId xmlns:p14="http://schemas.microsoft.com/office/powerpoint/2010/main" val="2040700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32</a:t>
            </a:fld>
            <a:endParaRPr lang="fi-FI" dirty="0"/>
          </a:p>
        </p:txBody>
      </p:sp>
    </p:spTree>
    <p:extLst>
      <p:ext uri="{BB962C8B-B14F-4D97-AF65-F5344CB8AC3E}">
        <p14:creationId xmlns:p14="http://schemas.microsoft.com/office/powerpoint/2010/main" val="2586245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33</a:t>
            </a:fld>
            <a:endParaRPr lang="fi-FI" dirty="0"/>
          </a:p>
        </p:txBody>
      </p:sp>
    </p:spTree>
    <p:extLst>
      <p:ext uri="{BB962C8B-B14F-4D97-AF65-F5344CB8AC3E}">
        <p14:creationId xmlns:p14="http://schemas.microsoft.com/office/powerpoint/2010/main" val="10155190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34</a:t>
            </a:fld>
            <a:endParaRPr lang="fi-FI" dirty="0"/>
          </a:p>
        </p:txBody>
      </p:sp>
    </p:spTree>
    <p:extLst>
      <p:ext uri="{BB962C8B-B14F-4D97-AF65-F5344CB8AC3E}">
        <p14:creationId xmlns:p14="http://schemas.microsoft.com/office/powerpoint/2010/main" val="2486255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4</a:t>
            </a:fld>
            <a:endParaRPr lang="fi-FI" dirty="0"/>
          </a:p>
        </p:txBody>
      </p:sp>
    </p:spTree>
    <p:extLst>
      <p:ext uri="{BB962C8B-B14F-4D97-AF65-F5344CB8AC3E}">
        <p14:creationId xmlns:p14="http://schemas.microsoft.com/office/powerpoint/2010/main" val="42751926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35</a:t>
            </a:fld>
            <a:endParaRPr lang="fi-FI" dirty="0"/>
          </a:p>
        </p:txBody>
      </p:sp>
    </p:spTree>
    <p:extLst>
      <p:ext uri="{BB962C8B-B14F-4D97-AF65-F5344CB8AC3E}">
        <p14:creationId xmlns:p14="http://schemas.microsoft.com/office/powerpoint/2010/main" val="30824869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36</a:t>
            </a:fld>
            <a:endParaRPr lang="fi-FI" dirty="0"/>
          </a:p>
        </p:txBody>
      </p:sp>
    </p:spTree>
    <p:extLst>
      <p:ext uri="{BB962C8B-B14F-4D97-AF65-F5344CB8AC3E}">
        <p14:creationId xmlns:p14="http://schemas.microsoft.com/office/powerpoint/2010/main" val="446350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37</a:t>
            </a:fld>
            <a:endParaRPr lang="fi-FI" dirty="0"/>
          </a:p>
        </p:txBody>
      </p:sp>
    </p:spTree>
    <p:extLst>
      <p:ext uri="{BB962C8B-B14F-4D97-AF65-F5344CB8AC3E}">
        <p14:creationId xmlns:p14="http://schemas.microsoft.com/office/powerpoint/2010/main" val="36448965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38</a:t>
            </a:fld>
            <a:endParaRPr lang="fi-FI" dirty="0"/>
          </a:p>
        </p:txBody>
      </p:sp>
    </p:spTree>
    <p:extLst>
      <p:ext uri="{BB962C8B-B14F-4D97-AF65-F5344CB8AC3E}">
        <p14:creationId xmlns:p14="http://schemas.microsoft.com/office/powerpoint/2010/main" val="28494968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39</a:t>
            </a:fld>
            <a:endParaRPr lang="fi-FI" dirty="0"/>
          </a:p>
        </p:txBody>
      </p:sp>
    </p:spTree>
    <p:extLst>
      <p:ext uri="{BB962C8B-B14F-4D97-AF65-F5344CB8AC3E}">
        <p14:creationId xmlns:p14="http://schemas.microsoft.com/office/powerpoint/2010/main" val="2233994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40</a:t>
            </a:fld>
            <a:endParaRPr lang="fi-FI" dirty="0"/>
          </a:p>
        </p:txBody>
      </p:sp>
    </p:spTree>
    <p:extLst>
      <p:ext uri="{BB962C8B-B14F-4D97-AF65-F5344CB8AC3E}">
        <p14:creationId xmlns:p14="http://schemas.microsoft.com/office/powerpoint/2010/main" val="11190997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xfrm>
            <a:off x="815975" y="860425"/>
            <a:ext cx="5722938" cy="4294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a:noFill/>
        </p:spPr>
        <p:txBody>
          <a:bodyPr/>
          <a:lstStyle/>
          <a:p>
            <a:pPr marL="254511" indent="-254511"/>
            <a:endParaRPr lang="fi-FI" altLang="fi-FI" smtClean="0"/>
          </a:p>
        </p:txBody>
      </p:sp>
    </p:spTree>
    <p:extLst>
      <p:ext uri="{BB962C8B-B14F-4D97-AF65-F5344CB8AC3E}">
        <p14:creationId xmlns:p14="http://schemas.microsoft.com/office/powerpoint/2010/main" val="25386967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42</a:t>
            </a:fld>
            <a:endParaRPr lang="fi-FI" dirty="0"/>
          </a:p>
        </p:txBody>
      </p:sp>
    </p:spTree>
    <p:extLst>
      <p:ext uri="{BB962C8B-B14F-4D97-AF65-F5344CB8AC3E}">
        <p14:creationId xmlns:p14="http://schemas.microsoft.com/office/powerpoint/2010/main" val="1011463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43</a:t>
            </a:fld>
            <a:endParaRPr lang="fi-FI" dirty="0"/>
          </a:p>
        </p:txBody>
      </p:sp>
    </p:spTree>
    <p:extLst>
      <p:ext uri="{BB962C8B-B14F-4D97-AF65-F5344CB8AC3E}">
        <p14:creationId xmlns:p14="http://schemas.microsoft.com/office/powerpoint/2010/main" val="28963669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44</a:t>
            </a:fld>
            <a:endParaRPr lang="fi-FI" dirty="0"/>
          </a:p>
        </p:txBody>
      </p:sp>
    </p:spTree>
    <p:extLst>
      <p:ext uri="{BB962C8B-B14F-4D97-AF65-F5344CB8AC3E}">
        <p14:creationId xmlns:p14="http://schemas.microsoft.com/office/powerpoint/2010/main" val="3625275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5</a:t>
            </a:fld>
            <a:endParaRPr lang="fi-FI" dirty="0"/>
          </a:p>
        </p:txBody>
      </p:sp>
    </p:spTree>
    <p:extLst>
      <p:ext uri="{BB962C8B-B14F-4D97-AF65-F5344CB8AC3E}">
        <p14:creationId xmlns:p14="http://schemas.microsoft.com/office/powerpoint/2010/main" val="1023621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45</a:t>
            </a:fld>
            <a:endParaRPr lang="fi-FI" dirty="0"/>
          </a:p>
        </p:txBody>
      </p:sp>
    </p:spTree>
    <p:extLst>
      <p:ext uri="{BB962C8B-B14F-4D97-AF65-F5344CB8AC3E}">
        <p14:creationId xmlns:p14="http://schemas.microsoft.com/office/powerpoint/2010/main" val="34040553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46</a:t>
            </a:fld>
            <a:endParaRPr lang="fi-FI" dirty="0"/>
          </a:p>
        </p:txBody>
      </p:sp>
    </p:spTree>
    <p:extLst>
      <p:ext uri="{BB962C8B-B14F-4D97-AF65-F5344CB8AC3E}">
        <p14:creationId xmlns:p14="http://schemas.microsoft.com/office/powerpoint/2010/main" val="16877554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47</a:t>
            </a:fld>
            <a:endParaRPr lang="fi-FI" dirty="0"/>
          </a:p>
        </p:txBody>
      </p:sp>
    </p:spTree>
    <p:extLst>
      <p:ext uri="{BB962C8B-B14F-4D97-AF65-F5344CB8AC3E}">
        <p14:creationId xmlns:p14="http://schemas.microsoft.com/office/powerpoint/2010/main" val="697882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6</a:t>
            </a:fld>
            <a:endParaRPr lang="fi-FI" dirty="0"/>
          </a:p>
        </p:txBody>
      </p:sp>
    </p:spTree>
    <p:extLst>
      <p:ext uri="{BB962C8B-B14F-4D97-AF65-F5344CB8AC3E}">
        <p14:creationId xmlns:p14="http://schemas.microsoft.com/office/powerpoint/2010/main" val="1665351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7</a:t>
            </a:fld>
            <a:endParaRPr lang="fi-FI" dirty="0"/>
          </a:p>
        </p:txBody>
      </p:sp>
    </p:spTree>
    <p:extLst>
      <p:ext uri="{BB962C8B-B14F-4D97-AF65-F5344CB8AC3E}">
        <p14:creationId xmlns:p14="http://schemas.microsoft.com/office/powerpoint/2010/main" val="3609611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8</a:t>
            </a:fld>
            <a:endParaRPr lang="fi-FI" dirty="0"/>
          </a:p>
        </p:txBody>
      </p:sp>
    </p:spTree>
    <p:extLst>
      <p:ext uri="{BB962C8B-B14F-4D97-AF65-F5344CB8AC3E}">
        <p14:creationId xmlns:p14="http://schemas.microsoft.com/office/powerpoint/2010/main" val="2060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9</a:t>
            </a:fld>
            <a:endParaRPr lang="fi-FI" dirty="0"/>
          </a:p>
        </p:txBody>
      </p:sp>
    </p:spTree>
    <p:extLst>
      <p:ext uri="{BB962C8B-B14F-4D97-AF65-F5344CB8AC3E}">
        <p14:creationId xmlns:p14="http://schemas.microsoft.com/office/powerpoint/2010/main" val="728173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10</a:t>
            </a:fld>
            <a:endParaRPr lang="fi-FI" dirty="0"/>
          </a:p>
        </p:txBody>
      </p:sp>
    </p:spTree>
    <p:extLst>
      <p:ext uri="{BB962C8B-B14F-4D97-AF65-F5344CB8AC3E}">
        <p14:creationId xmlns:p14="http://schemas.microsoft.com/office/powerpoint/2010/main" val="13553624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9.png"/><Relationship Id="rId7"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22.png"/><Relationship Id="rId5" Type="http://schemas.openxmlformats.org/officeDocument/2006/relationships/image" Target="../media/image7.png"/><Relationship Id="rId10"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20.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png"/><Relationship Id="rId7"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22.png"/><Relationship Id="rId5" Type="http://schemas.openxmlformats.org/officeDocument/2006/relationships/image" Target="../media/image7.png"/><Relationship Id="rId10"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7.png"/><Relationship Id="rId7"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image" Target="../media/image30.png"/><Relationship Id="rId5" Type="http://schemas.openxmlformats.org/officeDocument/2006/relationships/image" Target="../media/image7.png"/><Relationship Id="rId10" Type="http://schemas.openxmlformats.org/officeDocument/2006/relationships/image" Target="../media/image29.png"/><Relationship Id="rId4" Type="http://schemas.openxmlformats.org/officeDocument/2006/relationships/image" Target="../media/image6.png"/><Relationship Id="rId9" Type="http://schemas.openxmlformats.org/officeDocument/2006/relationships/image" Target="../media/image28.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6.png"/><Relationship Id="rId7"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image" Target="../media/image30.png"/><Relationship Id="rId5" Type="http://schemas.openxmlformats.org/officeDocument/2006/relationships/image" Target="../media/image7.png"/><Relationship Id="rId10" Type="http://schemas.openxmlformats.org/officeDocument/2006/relationships/image" Target="../media/image29.png"/><Relationship Id="rId4" Type="http://schemas.openxmlformats.org/officeDocument/2006/relationships/image" Target="../media/image6.png"/><Relationship Id="rId9"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5" name="Footer Placeholder 4"/>
          <p:cNvSpPr>
            <a:spLocks noGrp="1"/>
          </p:cNvSpPr>
          <p:nvPr>
            <p:ph type="ftr" sz="quarter" idx="11"/>
          </p:nvPr>
        </p:nvSpPr>
        <p:spPr>
          <a:xfrm>
            <a:off x="1201273" y="6492899"/>
            <a:ext cx="1799091" cy="365125"/>
          </a:xfrm>
        </p:spPr>
        <p:txBody>
          <a:bodyPr/>
          <a:lstStyle/>
          <a:p>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411536" y="6197024"/>
            <a:ext cx="1462880"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descr="Hometalkoot_SLOGAN_L#18DB0D.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5536" y="188640"/>
            <a:ext cx="8344967" cy="1872208"/>
          </a:xfrm>
          <a:prstGeom prst="rect">
            <a:avLst/>
          </a:prstGeom>
        </p:spPr>
      </p:pic>
    </p:spTree>
  </p:cSld>
  <p:clrMapOvr>
    <a:masterClrMapping/>
  </p:clrMapOvr>
  <p:transition spd="med">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840DB889-9217-4EC3-A49E-6756784A26CC}" type="datetime1">
              <a:rPr lang="fi-FI" smtClean="0"/>
              <a:t>23.6.2016</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49246692-9764-4796-AF2E-897E79EBAFA7}" type="slidenum">
              <a:rPr lang="fi-FI" smtClean="0"/>
              <a:pPr/>
              <a:t>‹#›</a:t>
            </a:fld>
            <a:endParaRPr lang="fi-FI"/>
          </a:p>
        </p:txBody>
      </p:sp>
      <p:sp>
        <p:nvSpPr>
          <p:cNvPr id="7" name="Picture Placeholder 6"/>
          <p:cNvSpPr>
            <a:spLocks noGrp="1"/>
          </p:cNvSpPr>
          <p:nvPr>
            <p:ph type="pic" sz="quarter" idx="13"/>
          </p:nvPr>
        </p:nvSpPr>
        <p:spPr>
          <a:solidFill>
            <a:schemeClr val="accent4">
              <a:lumMod val="20000"/>
              <a:lumOff val="80000"/>
            </a:schemeClr>
          </a:solidFill>
        </p:spPr>
        <p:txBody>
          <a:bodyPr/>
          <a:lstStyle/>
          <a:p>
            <a:r>
              <a:rPr lang="en-US" smtClean="0"/>
              <a:t>Click icon to add picture</a:t>
            </a:r>
            <a:endParaRPr lang="fi-FI"/>
          </a:p>
        </p:txBody>
      </p:sp>
    </p:spTree>
  </p:cSld>
  <p:clrMapOvr>
    <a:masterClrMapping/>
  </p:clrMapOvr>
  <p:transition spd="med">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53752-160D-45CD-A168-7A873B11DE1B}" type="datetime1">
              <a:rPr lang="fi-FI" smtClean="0"/>
              <a:t>23.6.2016</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5"/>
            <a:ext cx="7489825" cy="1079500"/>
          </a:xfrm>
        </p:spPr>
        <p:txBody>
          <a:bodyPr anchor="b">
            <a:normAutofit/>
          </a:bodyPr>
          <a:lstStyle>
            <a:lvl1pPr algn="l">
              <a:defRPr sz="3000" b="1"/>
            </a:lvl1pPr>
          </a:lstStyle>
          <a:p>
            <a:r>
              <a:rPr lang="en-US" smtClean="0"/>
              <a:t>Click to edit Master title style</a:t>
            </a:r>
            <a:endParaRPr lang="fi-FI"/>
          </a:p>
        </p:txBody>
      </p:sp>
      <p:sp>
        <p:nvSpPr>
          <p:cNvPr id="3" name="Picture Placeholder 2"/>
          <p:cNvSpPr>
            <a:spLocks noGrp="1"/>
          </p:cNvSpPr>
          <p:nvPr>
            <p:ph type="pic" idx="1"/>
          </p:nvPr>
        </p:nvSpPr>
        <p:spPr>
          <a:xfrm>
            <a:off x="827087" y="1628775"/>
            <a:ext cx="7489825" cy="2157415"/>
          </a:xfrm>
          <a:solidFill>
            <a:schemeClr val="accent4">
              <a:lumMod val="20000"/>
              <a:lumOff val="80000"/>
            </a:schemeClr>
          </a:solidFill>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FI"/>
          </a:p>
        </p:txBody>
      </p:sp>
      <p:sp>
        <p:nvSpPr>
          <p:cNvPr id="5" name="Date Placeholder 4"/>
          <p:cNvSpPr>
            <a:spLocks noGrp="1"/>
          </p:cNvSpPr>
          <p:nvPr>
            <p:ph type="dt" sz="half" idx="10"/>
          </p:nvPr>
        </p:nvSpPr>
        <p:spPr/>
        <p:txBody>
          <a:bodyPr/>
          <a:lstStyle/>
          <a:p>
            <a:fld id="{D5C65ECA-14C5-4D2C-91A8-B575A40D2895}" type="datetime1">
              <a:rPr lang="fi-FI" smtClean="0"/>
              <a:t>23.6.2016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Text Placeholder 8"/>
          <p:cNvSpPr>
            <a:spLocks noGrp="1"/>
          </p:cNvSpPr>
          <p:nvPr>
            <p:ph type="body" sz="quarter" idx="13"/>
          </p:nvPr>
        </p:nvSpPr>
        <p:spPr>
          <a:xfrm>
            <a:off x="827088" y="3933825"/>
            <a:ext cx="7489825"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Tree>
  </p:cSld>
  <p:clrMapOvr>
    <a:masterClrMapping/>
  </p:clrMapOvr>
  <p:transition spd="med">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6781800" cy="1143000"/>
          </a:xfrm>
        </p:spPr>
        <p:txBody>
          <a:bodyPr/>
          <a:lstStyle/>
          <a:p>
            <a:r>
              <a:rPr lang="en-US" smtClean="0"/>
              <a:t>Click to edit Master title style</a:t>
            </a:r>
            <a:endParaRPr lang="fi-FI"/>
          </a:p>
        </p:txBody>
      </p:sp>
      <p:sp>
        <p:nvSpPr>
          <p:cNvPr id="3" name="Text Placeholder 2"/>
          <p:cNvSpPr>
            <a:spLocks noGrp="1"/>
          </p:cNvSpPr>
          <p:nvPr>
            <p:ph type="body" sz="half" idx="1"/>
          </p:nvPr>
        </p:nvSpPr>
        <p:spPr>
          <a:xfrm>
            <a:off x="457200" y="1433513"/>
            <a:ext cx="6781800" cy="2289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57200" y="3875088"/>
            <a:ext cx="6781800" cy="2290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Päiväyksen paikkamerkki 8"/>
          <p:cNvSpPr>
            <a:spLocks noGrp="1"/>
          </p:cNvSpPr>
          <p:nvPr>
            <p:ph type="dt" sz="half" idx="10"/>
          </p:nvPr>
        </p:nvSpPr>
        <p:spPr>
          <a:xfrm>
            <a:off x="2603500" y="6543675"/>
            <a:ext cx="2565400" cy="228600"/>
          </a:xfrm>
          <a:prstGeom prst="rect">
            <a:avLst/>
          </a:prstGeom>
        </p:spPr>
        <p:txBody>
          <a:bodyPr/>
          <a:lstStyle>
            <a:lvl1pPr>
              <a:defRPr/>
            </a:lvl1pPr>
          </a:lstStyle>
          <a:p>
            <a:pPr>
              <a:defRPr/>
            </a:pPr>
            <a:fld id="{9FBCD46D-6FD5-4D87-9A03-AD88E2E6213F}" type="datetime1">
              <a:rPr lang="fi-FI" smtClean="0"/>
              <a:t>23.6.2016</a:t>
            </a:fld>
            <a:endParaRPr lang="fi-FI"/>
          </a:p>
        </p:txBody>
      </p:sp>
      <p:sp>
        <p:nvSpPr>
          <p:cNvPr id="6" name="Dian numeron paikkamerkki 9"/>
          <p:cNvSpPr>
            <a:spLocks noGrp="1"/>
          </p:cNvSpPr>
          <p:nvPr>
            <p:ph type="sldNum" sz="quarter" idx="11"/>
          </p:nvPr>
        </p:nvSpPr>
        <p:spPr/>
        <p:txBody>
          <a:bodyPr/>
          <a:lstStyle>
            <a:lvl1pPr>
              <a:defRPr/>
            </a:lvl1pPr>
          </a:lstStyle>
          <a:p>
            <a:pPr>
              <a:defRPr/>
            </a:pPr>
            <a:fld id="{EDDDA402-B43A-4502-A23A-5FF77DC742D9}" type="slidenum">
              <a:rPr lang="fi-FI"/>
              <a:pPr>
                <a:defRPr/>
              </a:pPr>
              <a:t>‹#›</a:t>
            </a:fld>
            <a:endParaRPr lang="fi-FI"/>
          </a:p>
        </p:txBody>
      </p:sp>
      <p:sp>
        <p:nvSpPr>
          <p:cNvPr id="7" name="Alatunnisteen paikkamerkki 10"/>
          <p:cNvSpPr>
            <a:spLocks noGrp="1"/>
          </p:cNvSpPr>
          <p:nvPr>
            <p:ph type="ftr" sz="quarter" idx="12"/>
          </p:nvPr>
        </p:nvSpPr>
        <p:spPr/>
        <p:txBody>
          <a:bodyPr/>
          <a:lstStyle>
            <a:lvl1pPr>
              <a:defRPr/>
            </a:lvl1pPr>
          </a:lstStyle>
          <a:p>
            <a:pPr>
              <a:defRPr/>
            </a:pPr>
            <a:endParaRPr lang="fi-FI"/>
          </a:p>
        </p:txBody>
      </p:sp>
    </p:spTree>
    <p:extLst>
      <p:ext uri="{BB962C8B-B14F-4D97-AF65-F5344CB8AC3E}">
        <p14:creationId xmlns:p14="http://schemas.microsoft.com/office/powerpoint/2010/main" val="2366762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5" name="Footer Placeholder 4"/>
          <p:cNvSpPr>
            <a:spLocks noGrp="1"/>
          </p:cNvSpPr>
          <p:nvPr>
            <p:ph type="ftr" sz="quarter" idx="11"/>
          </p:nvPr>
        </p:nvSpPr>
        <p:spPr>
          <a:xfrm>
            <a:off x="1201273" y="6492899"/>
            <a:ext cx="1799091" cy="365125"/>
          </a:xfrm>
        </p:spPr>
        <p:txBody>
          <a:bodyPr/>
          <a:lstStyle/>
          <a:p>
            <a:endParaRPr lang="fi-FI" dirty="0">
              <a:solidFill>
                <a:prstClr val="black"/>
              </a:solidFill>
            </a:endParaRPr>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solidFill>
                  <a:srgbClr val="C60C30"/>
                </a:solidFill>
              </a:rPr>
              <a:pPr/>
              <a:t>‹#›</a:t>
            </a:fld>
            <a:endParaRPr lang="fi-FI">
              <a:solidFill>
                <a:srgbClr val="C60C30"/>
              </a:solidFill>
            </a:endParaRPr>
          </a:p>
        </p:txBody>
      </p:sp>
      <p:pic>
        <p:nvPicPr>
          <p:cNvPr id="8" name="Picture 72" descr="ministeriö"/>
          <p:cNvPicPr>
            <a:picLocks noChangeAspect="1" noChangeArrowheads="1"/>
          </p:cNvPicPr>
          <p:nvPr userDrawn="1"/>
        </p:nvPicPr>
        <p:blipFill>
          <a:blip r:embed="rId2" cstate="print"/>
          <a:stretch>
            <a:fillRect/>
          </a:stretch>
        </p:blipFill>
        <p:spPr bwMode="auto">
          <a:xfrm>
            <a:off x="411536" y="6197024"/>
            <a:ext cx="1462880"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pic>
        <p:nvPicPr>
          <p:cNvPr id="7" name="Kuva 6" descr="Hometalkoot_SLOGAN_L#18DB0D.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536" y="188640"/>
            <a:ext cx="8344967" cy="1872208"/>
          </a:xfrm>
          <a:prstGeom prst="rect">
            <a:avLst/>
          </a:prstGeom>
        </p:spPr>
      </p:pic>
    </p:spTree>
    <p:extLst>
      <p:ext uri="{BB962C8B-B14F-4D97-AF65-F5344CB8AC3E}">
        <p14:creationId xmlns:p14="http://schemas.microsoft.com/office/powerpoint/2010/main" val="73857836"/>
      </p:ext>
    </p:extLst>
  </p:cSld>
  <p:clrMapOvr>
    <a:masterClrMapping/>
  </p:clrMapOvr>
  <p:transition spd="med">
    <p:wip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lvl1pPr>
              <a:defRPr sz="2000"/>
            </a:lvl1pPr>
            <a:lvl2pPr>
              <a:defRPr sz="1800"/>
            </a:lvl2pPr>
            <a:lvl3pPr>
              <a:defRPr sz="16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10"/>
          </p:nvPr>
        </p:nvSpPr>
        <p:spPr/>
        <p:txBody>
          <a:bodyPr/>
          <a:lstStyle/>
          <a:p>
            <a:fld id="{E95ABD87-7362-4EC4-814A-0178D127E1B5}" type="datetime1">
              <a:rPr lang="fi-FI" smtClean="0">
                <a:solidFill>
                  <a:prstClr val="black"/>
                </a:solidFill>
              </a:rPr>
              <a:t>23.6.2016</a:t>
            </a:fld>
            <a:endParaRPr lang="fi-FI">
              <a:solidFill>
                <a:prstClr val="black"/>
              </a:solidFill>
            </a:endParaRPr>
          </a:p>
        </p:txBody>
      </p:sp>
      <p:sp>
        <p:nvSpPr>
          <p:cNvPr id="5" name="Footer Placeholder 4"/>
          <p:cNvSpPr>
            <a:spLocks noGrp="1"/>
          </p:cNvSpPr>
          <p:nvPr>
            <p:ph type="ftr" sz="quarter" idx="11"/>
          </p:nvPr>
        </p:nvSpPr>
        <p:spPr/>
        <p:txBody>
          <a:bodyPr/>
          <a:lstStyle/>
          <a:p>
            <a:endParaRPr lang="fi-FI">
              <a:solidFill>
                <a:prstClr val="black"/>
              </a:solidFill>
            </a:endParaRPr>
          </a:p>
        </p:txBody>
      </p:sp>
      <p:sp>
        <p:nvSpPr>
          <p:cNvPr id="6" name="Slide Number Placeholder 5"/>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Tree>
    <p:extLst>
      <p:ext uri="{BB962C8B-B14F-4D97-AF65-F5344CB8AC3E}">
        <p14:creationId xmlns:p14="http://schemas.microsoft.com/office/powerpoint/2010/main" val="1275043136"/>
      </p:ext>
    </p:extLst>
  </p:cSld>
  <p:clrMapOvr>
    <a:masterClrMapping/>
  </p:clrMapOvr>
  <p:transition spd="med">
    <p:wip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Swedis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4" name="Date Placeholder 3"/>
          <p:cNvSpPr>
            <a:spLocks noGrp="1"/>
          </p:cNvSpPr>
          <p:nvPr>
            <p:ph type="dt" sz="half" idx="10"/>
          </p:nvPr>
        </p:nvSpPr>
        <p:spPr>
          <a:xfrm>
            <a:off x="395288" y="6492899"/>
            <a:ext cx="802500" cy="365125"/>
          </a:xfrm>
        </p:spPr>
        <p:txBody>
          <a:bodyPr/>
          <a:lstStyle/>
          <a:p>
            <a:fld id="{BDB8148B-DE07-471C-A003-DDDCA0E068A8}" type="datetime1">
              <a:rPr lang="fi-FI" smtClean="0">
                <a:solidFill>
                  <a:prstClr val="black"/>
                </a:solidFill>
              </a:rPr>
              <a:t>23.6.2016</a:t>
            </a:fld>
            <a:endParaRPr lang="fi-FI">
              <a:solidFill>
                <a:prstClr val="black"/>
              </a:solidFill>
            </a:endParaRPr>
          </a:p>
        </p:txBody>
      </p:sp>
      <p:sp>
        <p:nvSpPr>
          <p:cNvPr id="5" name="Footer Placeholder 4"/>
          <p:cNvSpPr>
            <a:spLocks noGrp="1"/>
          </p:cNvSpPr>
          <p:nvPr>
            <p:ph type="ftr" sz="quarter" idx="11"/>
          </p:nvPr>
        </p:nvSpPr>
        <p:spPr>
          <a:xfrm>
            <a:off x="1201273" y="6492899"/>
            <a:ext cx="1799091" cy="365125"/>
          </a:xfrm>
        </p:spPr>
        <p:txBody>
          <a:bodyPr/>
          <a:lstStyle/>
          <a:p>
            <a:endParaRPr lang="fi-FI" dirty="0">
              <a:solidFill>
                <a:prstClr val="black"/>
              </a:solidFill>
            </a:endParaRPr>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solidFill>
                  <a:srgbClr val="C60C30"/>
                </a:solidFill>
              </a:rPr>
              <a:pPr/>
              <a:t>‹#›</a:t>
            </a:fld>
            <a:endParaRPr lang="fi-FI">
              <a:solidFill>
                <a:srgbClr val="C60C30"/>
              </a:solidFill>
            </a:endParaRPr>
          </a:p>
        </p:txBody>
      </p:sp>
      <p:pic>
        <p:nvPicPr>
          <p:cNvPr id="8" name="Picture 72" descr="ministeriö"/>
          <p:cNvPicPr>
            <a:picLocks noChangeAspect="1" noChangeArrowheads="1"/>
          </p:cNvPicPr>
          <p:nvPr userDrawn="1"/>
        </p:nvPicPr>
        <p:blipFill>
          <a:blip r:embed="rId2" cstate="print"/>
          <a:srcRect/>
          <a:stretch>
            <a:fillRect/>
          </a:stretch>
        </p:blipFill>
        <p:spPr bwMode="auto">
          <a:xfrm>
            <a:off x="357158" y="6197024"/>
            <a:ext cx="1571636"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pic>
        <p:nvPicPr>
          <p:cNvPr id="17" name="Picture 16" descr="hometalkoot_su+ru.png"/>
          <p:cNvPicPr>
            <a:picLocks noChangeAspect="1"/>
          </p:cNvPicPr>
          <p:nvPr userDrawn="1"/>
        </p:nvPicPr>
        <p:blipFill>
          <a:blip r:embed="rId3" cstate="print"/>
          <a:stretch>
            <a:fillRect/>
          </a:stretch>
        </p:blipFill>
        <p:spPr>
          <a:xfrm>
            <a:off x="3266483" y="571480"/>
            <a:ext cx="3343967" cy="1316739"/>
          </a:xfrm>
          <a:prstGeom prst="rect">
            <a:avLst/>
          </a:prstGeom>
        </p:spPr>
      </p:pic>
      <p:pic>
        <p:nvPicPr>
          <p:cNvPr id="16" name="Picture 3" descr="Z:\YMP (Ympäristöministeriö)\ymp014\man4.png"/>
          <p:cNvPicPr>
            <a:picLocks noChangeAspect="1" noChangeArrowheads="1"/>
          </p:cNvPicPr>
          <p:nvPr userDrawn="1"/>
        </p:nvPicPr>
        <p:blipFill>
          <a:blip r:embed="rId4" cstate="print"/>
          <a:srcRect/>
          <a:stretch>
            <a:fillRect/>
          </a:stretch>
        </p:blipFill>
        <p:spPr bwMode="auto">
          <a:xfrm>
            <a:off x="-95957" y="928670"/>
            <a:ext cx="1238933" cy="1285884"/>
          </a:xfrm>
          <a:prstGeom prst="rect">
            <a:avLst/>
          </a:prstGeom>
          <a:noFill/>
        </p:spPr>
      </p:pic>
      <p:pic>
        <p:nvPicPr>
          <p:cNvPr id="18" name="Picture 4" descr="Z:\YMP (Ympäristöministeriö)\ymp014\man5.png"/>
          <p:cNvPicPr>
            <a:picLocks noChangeAspect="1" noChangeArrowheads="1"/>
          </p:cNvPicPr>
          <p:nvPr userDrawn="1"/>
        </p:nvPicPr>
        <p:blipFill>
          <a:blip r:embed="rId5" cstate="print"/>
          <a:srcRect/>
          <a:stretch>
            <a:fillRect/>
          </a:stretch>
        </p:blipFill>
        <p:spPr bwMode="auto">
          <a:xfrm>
            <a:off x="1054127" y="919572"/>
            <a:ext cx="874667" cy="1294981"/>
          </a:xfrm>
          <a:prstGeom prst="rect">
            <a:avLst/>
          </a:prstGeom>
          <a:noFill/>
        </p:spPr>
      </p:pic>
      <p:pic>
        <p:nvPicPr>
          <p:cNvPr id="19" name="Picture 6" descr="Z:\YMP (Ympäristöministeriö)\ymp014\man1.png"/>
          <p:cNvPicPr>
            <a:picLocks noChangeAspect="1" noChangeArrowheads="1"/>
          </p:cNvPicPr>
          <p:nvPr userDrawn="1"/>
        </p:nvPicPr>
        <p:blipFill>
          <a:blip r:embed="rId6" cstate="print"/>
          <a:srcRect/>
          <a:stretch>
            <a:fillRect/>
          </a:stretch>
        </p:blipFill>
        <p:spPr bwMode="auto">
          <a:xfrm>
            <a:off x="6823467" y="868380"/>
            <a:ext cx="517989" cy="1308603"/>
          </a:xfrm>
          <a:prstGeom prst="rect">
            <a:avLst/>
          </a:prstGeom>
          <a:noFill/>
        </p:spPr>
      </p:pic>
      <p:pic>
        <p:nvPicPr>
          <p:cNvPr id="20" name="Picture 7" descr="Z:\YMP (Ympäristöministeriö)\ymp014\man2.png"/>
          <p:cNvPicPr>
            <a:picLocks noChangeAspect="1" noChangeArrowheads="1"/>
          </p:cNvPicPr>
          <p:nvPr userDrawn="1"/>
        </p:nvPicPr>
        <p:blipFill>
          <a:blip r:embed="rId7" cstate="print"/>
          <a:srcRect/>
          <a:stretch>
            <a:fillRect/>
          </a:stretch>
        </p:blipFill>
        <p:spPr bwMode="auto">
          <a:xfrm>
            <a:off x="7748524" y="885367"/>
            <a:ext cx="499814" cy="1320720"/>
          </a:xfrm>
          <a:prstGeom prst="rect">
            <a:avLst/>
          </a:prstGeom>
          <a:noFill/>
        </p:spPr>
      </p:pic>
      <p:pic>
        <p:nvPicPr>
          <p:cNvPr id="21" name="Picture 8" descr="Z:\YMP (Ympäristöministeriö)\ymp014\man3.png"/>
          <p:cNvPicPr>
            <a:picLocks noChangeAspect="1" noChangeArrowheads="1"/>
          </p:cNvPicPr>
          <p:nvPr userDrawn="1"/>
        </p:nvPicPr>
        <p:blipFill>
          <a:blip r:embed="rId8" cstate="print"/>
          <a:srcRect/>
          <a:stretch>
            <a:fillRect/>
          </a:stretch>
        </p:blipFill>
        <p:spPr bwMode="auto">
          <a:xfrm>
            <a:off x="8242820" y="890258"/>
            <a:ext cx="901180" cy="1290428"/>
          </a:xfrm>
          <a:prstGeom prst="rect">
            <a:avLst/>
          </a:prstGeom>
          <a:noFill/>
        </p:spPr>
      </p:pic>
      <p:pic>
        <p:nvPicPr>
          <p:cNvPr id="22" name="Picture 2" descr="Z:\YMP (Ympäristöministeriö)\ymp014\hahmot\hahmot\ruutuka¦êytto¦êo¦ên\arkkitehti_musta.png"/>
          <p:cNvPicPr>
            <a:picLocks noChangeAspect="1" noChangeArrowheads="1"/>
          </p:cNvPicPr>
          <p:nvPr userDrawn="1"/>
        </p:nvPicPr>
        <p:blipFill>
          <a:blip r:embed="rId9" cstate="print"/>
          <a:srcRect/>
          <a:stretch>
            <a:fillRect/>
          </a:stretch>
        </p:blipFill>
        <p:spPr bwMode="auto">
          <a:xfrm>
            <a:off x="7361150" y="928670"/>
            <a:ext cx="337496" cy="1302818"/>
          </a:xfrm>
          <a:prstGeom prst="rect">
            <a:avLst/>
          </a:prstGeom>
          <a:noFill/>
        </p:spPr>
      </p:pic>
      <p:pic>
        <p:nvPicPr>
          <p:cNvPr id="23" name="Picture 3" descr="Z:\YMP (Ympäristöministeriö)\ymp014\hahmot\hahmot\ruutuka¦êytto¦êo¦ên\rakennusmies_musta.png"/>
          <p:cNvPicPr>
            <a:picLocks noChangeAspect="1" noChangeArrowheads="1"/>
          </p:cNvPicPr>
          <p:nvPr userDrawn="1"/>
        </p:nvPicPr>
        <p:blipFill>
          <a:blip r:embed="rId10" cstate="print"/>
          <a:srcRect/>
          <a:stretch>
            <a:fillRect/>
          </a:stretch>
        </p:blipFill>
        <p:spPr bwMode="auto">
          <a:xfrm>
            <a:off x="2362072" y="781436"/>
            <a:ext cx="852606" cy="1393434"/>
          </a:xfrm>
          <a:prstGeom prst="rect">
            <a:avLst/>
          </a:prstGeom>
          <a:noFill/>
        </p:spPr>
      </p:pic>
      <p:pic>
        <p:nvPicPr>
          <p:cNvPr id="24" name="Picture 7" descr="Z:\YMP (Ympäristöministeriö)\ymp014\hahmot\hahmot\ruutuka¦êytto¦êo¦ên\siivooja_musta.png"/>
          <p:cNvPicPr>
            <a:picLocks noChangeAspect="1" noChangeArrowheads="1"/>
          </p:cNvPicPr>
          <p:nvPr userDrawn="1"/>
        </p:nvPicPr>
        <p:blipFill>
          <a:blip r:embed="rId11" cstate="print"/>
          <a:srcRect/>
          <a:stretch>
            <a:fillRect/>
          </a:stretch>
        </p:blipFill>
        <p:spPr bwMode="auto">
          <a:xfrm>
            <a:off x="1892525" y="989884"/>
            <a:ext cx="679211" cy="1271576"/>
          </a:xfrm>
          <a:prstGeom prst="rect">
            <a:avLst/>
          </a:prstGeom>
          <a:noFill/>
        </p:spPr>
      </p:pic>
    </p:spTree>
    <p:extLst>
      <p:ext uri="{BB962C8B-B14F-4D97-AF65-F5344CB8AC3E}">
        <p14:creationId xmlns:p14="http://schemas.microsoft.com/office/powerpoint/2010/main" val="1488313445"/>
      </p:ext>
    </p:extLst>
  </p:cSld>
  <p:clrMapOvr>
    <a:masterClrMapping/>
  </p:clrMapOvr>
  <p:transition spd="med">
    <p:wip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English)">
    <p:spTree>
      <p:nvGrpSpPr>
        <p:cNvPr id="1" name=""/>
        <p:cNvGrpSpPr/>
        <p:nvPr/>
      </p:nvGrpSpPr>
      <p:grpSpPr>
        <a:xfrm>
          <a:off x="0" y="0"/>
          <a:ext cx="0" cy="0"/>
          <a:chOff x="0" y="0"/>
          <a:chExt cx="0" cy="0"/>
        </a:xfrm>
      </p:grpSpPr>
      <p:pic>
        <p:nvPicPr>
          <p:cNvPr id="29" name="Picture 28" descr="Picture1.png"/>
          <p:cNvPicPr>
            <a:picLocks noChangeAspect="1"/>
          </p:cNvPicPr>
          <p:nvPr userDrawn="1"/>
        </p:nvPicPr>
        <p:blipFill>
          <a:blip r:embed="rId2" cstate="print"/>
          <a:stretch>
            <a:fillRect/>
          </a:stretch>
        </p:blipFill>
        <p:spPr>
          <a:xfrm>
            <a:off x="3241966" y="554854"/>
            <a:ext cx="3369707" cy="1285884"/>
          </a:xfrm>
          <a:prstGeom prst="rect">
            <a:avLst/>
          </a:prstGeom>
        </p:spPr>
      </p:pic>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4" name="Date Placeholder 3"/>
          <p:cNvSpPr>
            <a:spLocks noGrp="1"/>
          </p:cNvSpPr>
          <p:nvPr>
            <p:ph type="dt" sz="half" idx="10"/>
          </p:nvPr>
        </p:nvSpPr>
        <p:spPr>
          <a:xfrm>
            <a:off x="395288" y="6492899"/>
            <a:ext cx="802500" cy="365125"/>
          </a:xfrm>
        </p:spPr>
        <p:txBody>
          <a:bodyPr/>
          <a:lstStyle/>
          <a:p>
            <a:fld id="{C0D7DE07-D653-4A6A-8494-AA4A1D707949}" type="datetime1">
              <a:rPr lang="fi-FI" smtClean="0">
                <a:solidFill>
                  <a:prstClr val="black"/>
                </a:solidFill>
              </a:rPr>
              <a:t>23.6.2016</a:t>
            </a:fld>
            <a:endParaRPr lang="fi-FI">
              <a:solidFill>
                <a:prstClr val="black"/>
              </a:solidFill>
            </a:endParaRPr>
          </a:p>
        </p:txBody>
      </p:sp>
      <p:sp>
        <p:nvSpPr>
          <p:cNvPr id="5" name="Footer Placeholder 4"/>
          <p:cNvSpPr>
            <a:spLocks noGrp="1"/>
          </p:cNvSpPr>
          <p:nvPr>
            <p:ph type="ftr" sz="quarter" idx="11"/>
          </p:nvPr>
        </p:nvSpPr>
        <p:spPr>
          <a:xfrm>
            <a:off x="1201273" y="6492899"/>
            <a:ext cx="1799091" cy="365125"/>
          </a:xfrm>
        </p:spPr>
        <p:txBody>
          <a:bodyPr/>
          <a:lstStyle/>
          <a:p>
            <a:endParaRPr lang="fi-FI" dirty="0">
              <a:solidFill>
                <a:prstClr val="black"/>
              </a:solidFill>
            </a:endParaRPr>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solidFill>
                  <a:srgbClr val="C60C30"/>
                </a:solidFill>
              </a:rPr>
              <a:pPr/>
              <a:t>‹#›</a:t>
            </a:fld>
            <a:endParaRPr lang="fi-FI">
              <a:solidFill>
                <a:srgbClr val="C60C30"/>
              </a:solidFill>
            </a:endParaRPr>
          </a:p>
        </p:txBody>
      </p:sp>
      <p:pic>
        <p:nvPicPr>
          <p:cNvPr id="8" name="Picture 72" descr="ministeriö"/>
          <p:cNvPicPr>
            <a:picLocks noChangeAspect="1" noChangeArrowheads="1"/>
          </p:cNvPicPr>
          <p:nvPr userDrawn="1"/>
        </p:nvPicPr>
        <p:blipFill>
          <a:blip r:embed="rId3" cstate="print"/>
          <a:srcRect/>
          <a:stretch>
            <a:fillRect/>
          </a:stretch>
        </p:blipFill>
        <p:spPr bwMode="auto">
          <a:xfrm>
            <a:off x="357158" y="6197024"/>
            <a:ext cx="1571636"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pic>
        <p:nvPicPr>
          <p:cNvPr id="19" name="Picture 3" descr="Z:\YMP (Ympäristöministeriö)\ymp014\man4.png"/>
          <p:cNvPicPr>
            <a:picLocks noChangeAspect="1" noChangeArrowheads="1"/>
          </p:cNvPicPr>
          <p:nvPr userDrawn="1"/>
        </p:nvPicPr>
        <p:blipFill>
          <a:blip r:embed="rId4" cstate="print"/>
          <a:srcRect/>
          <a:stretch>
            <a:fillRect/>
          </a:stretch>
        </p:blipFill>
        <p:spPr bwMode="auto">
          <a:xfrm>
            <a:off x="-95957" y="928670"/>
            <a:ext cx="1238933" cy="1285884"/>
          </a:xfrm>
          <a:prstGeom prst="rect">
            <a:avLst/>
          </a:prstGeom>
          <a:noFill/>
        </p:spPr>
      </p:pic>
      <p:pic>
        <p:nvPicPr>
          <p:cNvPr id="20" name="Picture 4" descr="Z:\YMP (Ympäristöministeriö)\ymp014\man5.png"/>
          <p:cNvPicPr>
            <a:picLocks noChangeAspect="1" noChangeArrowheads="1"/>
          </p:cNvPicPr>
          <p:nvPr userDrawn="1"/>
        </p:nvPicPr>
        <p:blipFill>
          <a:blip r:embed="rId5" cstate="print"/>
          <a:srcRect/>
          <a:stretch>
            <a:fillRect/>
          </a:stretch>
        </p:blipFill>
        <p:spPr bwMode="auto">
          <a:xfrm>
            <a:off x="1054127" y="919572"/>
            <a:ext cx="874667" cy="1294981"/>
          </a:xfrm>
          <a:prstGeom prst="rect">
            <a:avLst/>
          </a:prstGeom>
          <a:noFill/>
        </p:spPr>
      </p:pic>
      <p:pic>
        <p:nvPicPr>
          <p:cNvPr id="21" name="Picture 6" descr="Z:\YMP (Ympäristöministeriö)\ymp014\man1.png"/>
          <p:cNvPicPr>
            <a:picLocks noChangeAspect="1" noChangeArrowheads="1"/>
          </p:cNvPicPr>
          <p:nvPr userDrawn="1"/>
        </p:nvPicPr>
        <p:blipFill>
          <a:blip r:embed="rId6" cstate="print"/>
          <a:srcRect/>
          <a:stretch>
            <a:fillRect/>
          </a:stretch>
        </p:blipFill>
        <p:spPr bwMode="auto">
          <a:xfrm>
            <a:off x="6823467" y="868380"/>
            <a:ext cx="517989" cy="1308603"/>
          </a:xfrm>
          <a:prstGeom prst="rect">
            <a:avLst/>
          </a:prstGeom>
          <a:noFill/>
        </p:spPr>
      </p:pic>
      <p:pic>
        <p:nvPicPr>
          <p:cNvPr id="22" name="Picture 7" descr="Z:\YMP (Ympäristöministeriö)\ymp014\man2.png"/>
          <p:cNvPicPr>
            <a:picLocks noChangeAspect="1" noChangeArrowheads="1"/>
          </p:cNvPicPr>
          <p:nvPr userDrawn="1"/>
        </p:nvPicPr>
        <p:blipFill>
          <a:blip r:embed="rId7" cstate="print"/>
          <a:srcRect/>
          <a:stretch>
            <a:fillRect/>
          </a:stretch>
        </p:blipFill>
        <p:spPr bwMode="auto">
          <a:xfrm>
            <a:off x="7748524" y="885367"/>
            <a:ext cx="499814" cy="1320720"/>
          </a:xfrm>
          <a:prstGeom prst="rect">
            <a:avLst/>
          </a:prstGeom>
          <a:noFill/>
        </p:spPr>
      </p:pic>
      <p:pic>
        <p:nvPicPr>
          <p:cNvPr id="23" name="Picture 8" descr="Z:\YMP (Ympäristöministeriö)\ymp014\man3.png"/>
          <p:cNvPicPr>
            <a:picLocks noChangeAspect="1" noChangeArrowheads="1"/>
          </p:cNvPicPr>
          <p:nvPr userDrawn="1"/>
        </p:nvPicPr>
        <p:blipFill>
          <a:blip r:embed="rId8" cstate="print"/>
          <a:srcRect/>
          <a:stretch>
            <a:fillRect/>
          </a:stretch>
        </p:blipFill>
        <p:spPr bwMode="auto">
          <a:xfrm>
            <a:off x="8242820" y="890258"/>
            <a:ext cx="901180" cy="1290428"/>
          </a:xfrm>
          <a:prstGeom prst="rect">
            <a:avLst/>
          </a:prstGeom>
          <a:noFill/>
        </p:spPr>
      </p:pic>
      <p:pic>
        <p:nvPicPr>
          <p:cNvPr id="24" name="Picture 2" descr="Z:\YMP (Ympäristöministeriö)\ymp014\hahmot\hahmot\ruutuka¦êytto¦êo¦ên\arkkitehti_musta.png"/>
          <p:cNvPicPr>
            <a:picLocks noChangeAspect="1" noChangeArrowheads="1"/>
          </p:cNvPicPr>
          <p:nvPr userDrawn="1"/>
        </p:nvPicPr>
        <p:blipFill>
          <a:blip r:embed="rId9" cstate="print"/>
          <a:srcRect/>
          <a:stretch>
            <a:fillRect/>
          </a:stretch>
        </p:blipFill>
        <p:spPr bwMode="auto">
          <a:xfrm>
            <a:off x="7361150" y="928670"/>
            <a:ext cx="337496" cy="1302818"/>
          </a:xfrm>
          <a:prstGeom prst="rect">
            <a:avLst/>
          </a:prstGeom>
          <a:noFill/>
        </p:spPr>
      </p:pic>
      <p:pic>
        <p:nvPicPr>
          <p:cNvPr id="25" name="Picture 3" descr="Z:\YMP (Ympäristöministeriö)\ymp014\hahmot\hahmot\ruutuka¦êytto¦êo¦ên\rakennusmies_musta.png"/>
          <p:cNvPicPr>
            <a:picLocks noChangeAspect="1" noChangeArrowheads="1"/>
          </p:cNvPicPr>
          <p:nvPr userDrawn="1"/>
        </p:nvPicPr>
        <p:blipFill>
          <a:blip r:embed="rId10" cstate="print"/>
          <a:srcRect/>
          <a:stretch>
            <a:fillRect/>
          </a:stretch>
        </p:blipFill>
        <p:spPr bwMode="auto">
          <a:xfrm>
            <a:off x="2362072" y="781436"/>
            <a:ext cx="852606" cy="1393434"/>
          </a:xfrm>
          <a:prstGeom prst="rect">
            <a:avLst/>
          </a:prstGeom>
          <a:noFill/>
        </p:spPr>
      </p:pic>
      <p:pic>
        <p:nvPicPr>
          <p:cNvPr id="26" name="Picture 7" descr="Z:\YMP (Ympäristöministeriö)\ymp014\hahmot\hahmot\ruutuka¦êytto¦êo¦ên\siivooja_musta.png"/>
          <p:cNvPicPr>
            <a:picLocks noChangeAspect="1" noChangeArrowheads="1"/>
          </p:cNvPicPr>
          <p:nvPr userDrawn="1"/>
        </p:nvPicPr>
        <p:blipFill>
          <a:blip r:embed="rId11" cstate="print"/>
          <a:srcRect/>
          <a:stretch>
            <a:fillRect/>
          </a:stretch>
        </p:blipFill>
        <p:spPr bwMode="auto">
          <a:xfrm>
            <a:off x="1892525" y="989884"/>
            <a:ext cx="679211" cy="1271576"/>
          </a:xfrm>
          <a:prstGeom prst="rect">
            <a:avLst/>
          </a:prstGeom>
          <a:noFill/>
        </p:spPr>
      </p:pic>
    </p:spTree>
    <p:extLst>
      <p:ext uri="{BB962C8B-B14F-4D97-AF65-F5344CB8AC3E}">
        <p14:creationId xmlns:p14="http://schemas.microsoft.com/office/powerpoint/2010/main" val="818460601"/>
      </p:ext>
    </p:extLst>
  </p:cSld>
  <p:clrMapOvr>
    <a:masterClrMapping/>
  </p:clrMapOvr>
  <p:transition spd="med">
    <p:wip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27088" y="1628775"/>
            <a:ext cx="3668712" cy="439261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Content Placeholder 3"/>
          <p:cNvSpPr>
            <a:spLocks noGrp="1"/>
          </p:cNvSpPr>
          <p:nvPr>
            <p:ph sz="half" idx="2"/>
          </p:nvPr>
        </p:nvSpPr>
        <p:spPr>
          <a:xfrm>
            <a:off x="4648200" y="1628775"/>
            <a:ext cx="3668713" cy="439261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fld id="{15EE9523-5726-4BA2-B47D-49112F70403C}" type="datetime1">
              <a:rPr lang="fi-FI" smtClean="0">
                <a:solidFill>
                  <a:prstClr val="black"/>
                </a:solidFill>
              </a:rPr>
              <a:t>23.6.2016</a:t>
            </a:fld>
            <a:endParaRPr lang="fi-FI">
              <a:solidFill>
                <a:prstClr val="black"/>
              </a:solidFill>
            </a:endParaRPr>
          </a:p>
        </p:txBody>
      </p:sp>
      <p:sp>
        <p:nvSpPr>
          <p:cNvPr id="6" name="Footer Placeholder 5"/>
          <p:cNvSpPr>
            <a:spLocks noGrp="1"/>
          </p:cNvSpPr>
          <p:nvPr>
            <p:ph type="ftr" sz="quarter" idx="11"/>
          </p:nvPr>
        </p:nvSpPr>
        <p:spPr/>
        <p:txBody>
          <a:bodyPr/>
          <a:lstStyle/>
          <a:p>
            <a:endParaRPr lang="fi-FI">
              <a:solidFill>
                <a:prstClr val="black"/>
              </a:solidFill>
            </a:endParaRPr>
          </a:p>
        </p:txBody>
      </p:sp>
      <p:sp>
        <p:nvSpPr>
          <p:cNvPr id="7" name="Slide Number Placeholder 6"/>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Tree>
    <p:extLst>
      <p:ext uri="{BB962C8B-B14F-4D97-AF65-F5344CB8AC3E}">
        <p14:creationId xmlns:p14="http://schemas.microsoft.com/office/powerpoint/2010/main" val="294851898"/>
      </p:ext>
    </p:extLst>
  </p:cSld>
  <p:clrMapOvr>
    <a:masterClrMapping/>
  </p:clrMapOvr>
  <p:transition spd="med">
    <p:wip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27088" y="1628774"/>
            <a:ext cx="3668712" cy="439261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fld id="{DCE56C1E-6C0B-4425-9000-C77970DF7828}" type="datetime1">
              <a:rPr lang="fi-FI" smtClean="0">
                <a:solidFill>
                  <a:prstClr val="black"/>
                </a:solidFill>
              </a:rPr>
              <a:t>23.6.2016</a:t>
            </a:fld>
            <a:endParaRPr lang="fi-FI">
              <a:solidFill>
                <a:prstClr val="black"/>
              </a:solidFill>
            </a:endParaRPr>
          </a:p>
        </p:txBody>
      </p:sp>
      <p:sp>
        <p:nvSpPr>
          <p:cNvPr id="6" name="Footer Placeholder 5"/>
          <p:cNvSpPr>
            <a:spLocks noGrp="1"/>
          </p:cNvSpPr>
          <p:nvPr>
            <p:ph type="ftr" sz="quarter" idx="11"/>
          </p:nvPr>
        </p:nvSpPr>
        <p:spPr/>
        <p:txBody>
          <a:bodyPr/>
          <a:lstStyle/>
          <a:p>
            <a:endParaRPr lang="fi-FI">
              <a:solidFill>
                <a:prstClr val="black"/>
              </a:solidFill>
            </a:endParaRPr>
          </a:p>
        </p:txBody>
      </p:sp>
      <p:sp>
        <p:nvSpPr>
          <p:cNvPr id="7" name="Slide Number Placeholder 6"/>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
        <p:nvSpPr>
          <p:cNvPr id="9" name="Picture Placeholder 8"/>
          <p:cNvSpPr>
            <a:spLocks noGrp="1"/>
          </p:cNvSpPr>
          <p:nvPr>
            <p:ph type="pic" sz="quarter" idx="13"/>
          </p:nvPr>
        </p:nvSpPr>
        <p:spPr>
          <a:xfrm>
            <a:off x="4643438" y="1628775"/>
            <a:ext cx="3673475" cy="4392613"/>
          </a:xfrm>
          <a:solidFill>
            <a:schemeClr val="accent4">
              <a:lumMod val="20000"/>
              <a:lumOff val="80000"/>
            </a:schemeClr>
          </a:solidFill>
        </p:spPr>
        <p:txBody>
          <a:bodyPr/>
          <a:lstStyle/>
          <a:p>
            <a:r>
              <a:rPr lang="en-US" smtClean="0"/>
              <a:t>Click icon to add picture</a:t>
            </a:r>
            <a:endParaRPr lang="fi-FI" dirty="0"/>
          </a:p>
        </p:txBody>
      </p:sp>
    </p:spTree>
    <p:extLst>
      <p:ext uri="{BB962C8B-B14F-4D97-AF65-F5344CB8AC3E}">
        <p14:creationId xmlns:p14="http://schemas.microsoft.com/office/powerpoint/2010/main" val="313427517"/>
      </p:ext>
    </p:extLst>
  </p:cSld>
  <p:clrMapOvr>
    <a:masterClrMapping/>
  </p:clrMapOvr>
  <p:transition spd="med">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lvl1pPr>
              <a:defRPr sz="2000"/>
            </a:lvl1pPr>
            <a:lvl2pPr>
              <a:defRPr sz="1800"/>
            </a:lvl2pPr>
            <a:lvl3pPr>
              <a:defRPr sz="16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10"/>
          </p:nvPr>
        </p:nvSpPr>
        <p:spPr/>
        <p:txBody>
          <a:bodyPr/>
          <a:lstStyle/>
          <a:p>
            <a:fld id="{7DA307B5-87D6-45C1-84C0-0F38946DA8D5}" type="datetime1">
              <a:rPr lang="fi-FI" smtClean="0"/>
              <a:t>23.6.2016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648201" y="1628775"/>
            <a:ext cx="3668712" cy="439261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fld id="{7950A773-ED07-4882-8F2A-A5B55103C104}" type="datetime1">
              <a:rPr lang="fi-FI" smtClean="0">
                <a:solidFill>
                  <a:prstClr val="black"/>
                </a:solidFill>
              </a:rPr>
              <a:t>23.6.2016</a:t>
            </a:fld>
            <a:endParaRPr lang="fi-FI">
              <a:solidFill>
                <a:prstClr val="black"/>
              </a:solidFill>
            </a:endParaRPr>
          </a:p>
        </p:txBody>
      </p:sp>
      <p:sp>
        <p:nvSpPr>
          <p:cNvPr id="6" name="Footer Placeholder 5"/>
          <p:cNvSpPr>
            <a:spLocks noGrp="1"/>
          </p:cNvSpPr>
          <p:nvPr>
            <p:ph type="ftr" sz="quarter" idx="11"/>
          </p:nvPr>
        </p:nvSpPr>
        <p:spPr/>
        <p:txBody>
          <a:bodyPr/>
          <a:lstStyle/>
          <a:p>
            <a:endParaRPr lang="fi-FI">
              <a:solidFill>
                <a:prstClr val="black"/>
              </a:solidFill>
            </a:endParaRPr>
          </a:p>
        </p:txBody>
      </p:sp>
      <p:sp>
        <p:nvSpPr>
          <p:cNvPr id="7" name="Slide Number Placeholder 6"/>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
        <p:nvSpPr>
          <p:cNvPr id="9" name="Picture Placeholder 8"/>
          <p:cNvSpPr>
            <a:spLocks noGrp="1"/>
          </p:cNvSpPr>
          <p:nvPr>
            <p:ph type="pic" sz="quarter" idx="13"/>
          </p:nvPr>
        </p:nvSpPr>
        <p:spPr>
          <a:xfrm>
            <a:off x="827088" y="1628775"/>
            <a:ext cx="3673475" cy="4392613"/>
          </a:xfrm>
          <a:solidFill>
            <a:schemeClr val="accent4">
              <a:lumMod val="20000"/>
              <a:lumOff val="80000"/>
            </a:schemeClr>
          </a:solidFill>
        </p:spPr>
        <p:txBody>
          <a:bodyPr/>
          <a:lstStyle/>
          <a:p>
            <a:r>
              <a:rPr lang="en-US" smtClean="0"/>
              <a:t>Click icon to add picture</a:t>
            </a:r>
            <a:endParaRPr lang="fi-FI"/>
          </a:p>
        </p:txBody>
      </p:sp>
    </p:spTree>
    <p:extLst>
      <p:ext uri="{BB962C8B-B14F-4D97-AF65-F5344CB8AC3E}">
        <p14:creationId xmlns:p14="http://schemas.microsoft.com/office/powerpoint/2010/main" val="4102038865"/>
      </p:ext>
    </p:extLst>
  </p:cSld>
  <p:clrMapOvr>
    <a:masterClrMapping/>
  </p:clrMapOvr>
  <p:transition spd="med">
    <p:wip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822959" y="1628775"/>
            <a:ext cx="3674428" cy="63976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088" y="2285993"/>
            <a:ext cx="3670300" cy="373539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xt Placeholder 4"/>
          <p:cNvSpPr>
            <a:spLocks noGrp="1"/>
          </p:cNvSpPr>
          <p:nvPr>
            <p:ph type="body" sz="quarter" idx="3"/>
          </p:nvPr>
        </p:nvSpPr>
        <p:spPr>
          <a:xfrm>
            <a:off x="4645025" y="1628775"/>
            <a:ext cx="3671888" cy="63976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85993"/>
            <a:ext cx="3671888" cy="373539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7" name="Date Placeholder 6"/>
          <p:cNvSpPr>
            <a:spLocks noGrp="1"/>
          </p:cNvSpPr>
          <p:nvPr>
            <p:ph type="dt" sz="half" idx="10"/>
          </p:nvPr>
        </p:nvSpPr>
        <p:spPr/>
        <p:txBody>
          <a:bodyPr/>
          <a:lstStyle/>
          <a:p>
            <a:fld id="{DDD03D78-29D1-49ED-BBD3-DB6A596CDDE0}" type="datetime1">
              <a:rPr lang="fi-FI" smtClean="0">
                <a:solidFill>
                  <a:prstClr val="black"/>
                </a:solidFill>
              </a:rPr>
              <a:t>23.6.2016</a:t>
            </a:fld>
            <a:endParaRPr lang="fi-FI">
              <a:solidFill>
                <a:prstClr val="black"/>
              </a:solidFill>
            </a:endParaRPr>
          </a:p>
        </p:txBody>
      </p:sp>
      <p:sp>
        <p:nvSpPr>
          <p:cNvPr id="8" name="Footer Placeholder 7"/>
          <p:cNvSpPr>
            <a:spLocks noGrp="1"/>
          </p:cNvSpPr>
          <p:nvPr>
            <p:ph type="ftr" sz="quarter" idx="11"/>
          </p:nvPr>
        </p:nvSpPr>
        <p:spPr/>
        <p:txBody>
          <a:bodyPr/>
          <a:lstStyle/>
          <a:p>
            <a:endParaRPr lang="fi-FI">
              <a:solidFill>
                <a:prstClr val="black"/>
              </a:solidFill>
            </a:endParaRPr>
          </a:p>
        </p:txBody>
      </p:sp>
      <p:sp>
        <p:nvSpPr>
          <p:cNvPr id="9" name="Slide Number Placeholder 8"/>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Tree>
    <p:extLst>
      <p:ext uri="{BB962C8B-B14F-4D97-AF65-F5344CB8AC3E}">
        <p14:creationId xmlns:p14="http://schemas.microsoft.com/office/powerpoint/2010/main" val="1998579557"/>
      </p:ext>
    </p:extLst>
  </p:cSld>
  <p:clrMapOvr>
    <a:masterClrMapping/>
  </p:clrMapOvr>
  <p:transition spd="med">
    <p:wip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87BE4865-45BC-47BE-9BC5-FDBC34774FA1}" type="datetime1">
              <a:rPr lang="fi-FI" smtClean="0">
                <a:solidFill>
                  <a:prstClr val="black"/>
                </a:solidFill>
              </a:rPr>
              <a:t>23.6.2016</a:t>
            </a:fld>
            <a:endParaRPr lang="fi-FI">
              <a:solidFill>
                <a:prstClr val="black"/>
              </a:solidFill>
            </a:endParaRPr>
          </a:p>
        </p:txBody>
      </p:sp>
      <p:sp>
        <p:nvSpPr>
          <p:cNvPr id="4" name="Footer Placeholder 3"/>
          <p:cNvSpPr>
            <a:spLocks noGrp="1"/>
          </p:cNvSpPr>
          <p:nvPr>
            <p:ph type="ftr" sz="quarter" idx="11"/>
          </p:nvPr>
        </p:nvSpPr>
        <p:spPr/>
        <p:txBody>
          <a:bodyPr/>
          <a:lstStyle/>
          <a:p>
            <a:endParaRPr lang="fi-FI">
              <a:solidFill>
                <a:prstClr val="black"/>
              </a:solidFill>
            </a:endParaRPr>
          </a:p>
        </p:txBody>
      </p:sp>
      <p:sp>
        <p:nvSpPr>
          <p:cNvPr id="5" name="Slide Number Placeholder 4"/>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Tree>
    <p:extLst>
      <p:ext uri="{BB962C8B-B14F-4D97-AF65-F5344CB8AC3E}">
        <p14:creationId xmlns:p14="http://schemas.microsoft.com/office/powerpoint/2010/main" val="3244770320"/>
      </p:ext>
    </p:extLst>
  </p:cSld>
  <p:clrMapOvr>
    <a:masterClrMapping/>
  </p:clrMapOvr>
  <p:transition spd="med">
    <p:wip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with 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3F781113-3753-4F9A-A64A-90E8879487C5}" type="datetime1">
              <a:rPr lang="fi-FI" smtClean="0">
                <a:solidFill>
                  <a:prstClr val="black"/>
                </a:solidFill>
              </a:rPr>
              <a:t>23.6.2016</a:t>
            </a:fld>
            <a:endParaRPr lang="fi-FI">
              <a:solidFill>
                <a:prstClr val="black"/>
              </a:solidFill>
            </a:endParaRPr>
          </a:p>
        </p:txBody>
      </p:sp>
      <p:sp>
        <p:nvSpPr>
          <p:cNvPr id="4" name="Footer Placeholder 3"/>
          <p:cNvSpPr>
            <a:spLocks noGrp="1"/>
          </p:cNvSpPr>
          <p:nvPr>
            <p:ph type="ftr" sz="quarter" idx="11"/>
          </p:nvPr>
        </p:nvSpPr>
        <p:spPr/>
        <p:txBody>
          <a:bodyPr/>
          <a:lstStyle/>
          <a:p>
            <a:endParaRPr lang="fi-FI">
              <a:solidFill>
                <a:prstClr val="black"/>
              </a:solidFill>
            </a:endParaRPr>
          </a:p>
        </p:txBody>
      </p:sp>
      <p:sp>
        <p:nvSpPr>
          <p:cNvPr id="5" name="Slide Number Placeholder 4"/>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
        <p:nvSpPr>
          <p:cNvPr id="7" name="Picture Placeholder 6"/>
          <p:cNvSpPr>
            <a:spLocks noGrp="1"/>
          </p:cNvSpPr>
          <p:nvPr>
            <p:ph type="pic" sz="quarter" idx="13"/>
          </p:nvPr>
        </p:nvSpPr>
        <p:spPr>
          <a:solidFill>
            <a:schemeClr val="accent4">
              <a:lumMod val="20000"/>
              <a:lumOff val="80000"/>
            </a:schemeClr>
          </a:solidFill>
        </p:spPr>
        <p:txBody>
          <a:bodyPr/>
          <a:lstStyle/>
          <a:p>
            <a:r>
              <a:rPr lang="en-US" smtClean="0"/>
              <a:t>Click icon to add picture</a:t>
            </a:r>
            <a:endParaRPr lang="fi-FI"/>
          </a:p>
        </p:txBody>
      </p:sp>
    </p:spTree>
    <p:extLst>
      <p:ext uri="{BB962C8B-B14F-4D97-AF65-F5344CB8AC3E}">
        <p14:creationId xmlns:p14="http://schemas.microsoft.com/office/powerpoint/2010/main" val="2512174206"/>
      </p:ext>
    </p:extLst>
  </p:cSld>
  <p:clrMapOvr>
    <a:masterClrMapping/>
  </p:clrMapOvr>
  <p:transition spd="med">
    <p:wip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6F7B68-4CE2-4EA2-B121-F1C40AAD3116}" type="datetime1">
              <a:rPr lang="fi-FI" smtClean="0">
                <a:solidFill>
                  <a:prstClr val="black"/>
                </a:solidFill>
              </a:rPr>
              <a:t>23.6.2016</a:t>
            </a:fld>
            <a:endParaRPr lang="fi-FI">
              <a:solidFill>
                <a:prstClr val="black"/>
              </a:solidFill>
            </a:endParaRPr>
          </a:p>
        </p:txBody>
      </p:sp>
      <p:sp>
        <p:nvSpPr>
          <p:cNvPr id="3" name="Footer Placeholder 2"/>
          <p:cNvSpPr>
            <a:spLocks noGrp="1"/>
          </p:cNvSpPr>
          <p:nvPr>
            <p:ph type="ftr" sz="quarter" idx="11"/>
          </p:nvPr>
        </p:nvSpPr>
        <p:spPr/>
        <p:txBody>
          <a:bodyPr/>
          <a:lstStyle/>
          <a:p>
            <a:endParaRPr lang="fi-FI">
              <a:solidFill>
                <a:prstClr val="black"/>
              </a:solidFill>
            </a:endParaRPr>
          </a:p>
        </p:txBody>
      </p:sp>
      <p:sp>
        <p:nvSpPr>
          <p:cNvPr id="4" name="Slide Number Placeholder 3"/>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Tree>
    <p:extLst>
      <p:ext uri="{BB962C8B-B14F-4D97-AF65-F5344CB8AC3E}">
        <p14:creationId xmlns:p14="http://schemas.microsoft.com/office/powerpoint/2010/main" val="3836280154"/>
      </p:ext>
    </p:extLst>
  </p:cSld>
  <p:clrMapOvr>
    <a:masterClrMapping/>
  </p:clrMapOvr>
  <p:transition spd="med">
    <p:wip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5"/>
            <a:ext cx="7489825" cy="1079500"/>
          </a:xfrm>
        </p:spPr>
        <p:txBody>
          <a:bodyPr anchor="b">
            <a:normAutofit/>
          </a:bodyPr>
          <a:lstStyle>
            <a:lvl1pPr algn="l">
              <a:defRPr sz="3000" b="1"/>
            </a:lvl1pPr>
          </a:lstStyle>
          <a:p>
            <a:r>
              <a:rPr lang="en-US" smtClean="0"/>
              <a:t>Click to edit Master title style</a:t>
            </a:r>
            <a:endParaRPr lang="fi-FI"/>
          </a:p>
        </p:txBody>
      </p:sp>
      <p:sp>
        <p:nvSpPr>
          <p:cNvPr id="3" name="Picture Placeholder 2"/>
          <p:cNvSpPr>
            <a:spLocks noGrp="1"/>
          </p:cNvSpPr>
          <p:nvPr>
            <p:ph type="pic" idx="1"/>
          </p:nvPr>
        </p:nvSpPr>
        <p:spPr>
          <a:xfrm>
            <a:off x="827087" y="1628775"/>
            <a:ext cx="7489825" cy="2157415"/>
          </a:xfrm>
          <a:solidFill>
            <a:schemeClr val="accent4">
              <a:lumMod val="20000"/>
              <a:lumOff val="80000"/>
            </a:schemeClr>
          </a:solidFill>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FI"/>
          </a:p>
        </p:txBody>
      </p:sp>
      <p:sp>
        <p:nvSpPr>
          <p:cNvPr id="5" name="Date Placeholder 4"/>
          <p:cNvSpPr>
            <a:spLocks noGrp="1"/>
          </p:cNvSpPr>
          <p:nvPr>
            <p:ph type="dt" sz="half" idx="10"/>
          </p:nvPr>
        </p:nvSpPr>
        <p:spPr/>
        <p:txBody>
          <a:bodyPr/>
          <a:lstStyle/>
          <a:p>
            <a:fld id="{1956F3C6-FBEA-4FEB-A902-672EACAF5665}" type="datetime1">
              <a:rPr lang="fi-FI" smtClean="0">
                <a:solidFill>
                  <a:prstClr val="black"/>
                </a:solidFill>
              </a:rPr>
              <a:t>23.6.2016</a:t>
            </a:fld>
            <a:endParaRPr lang="fi-FI">
              <a:solidFill>
                <a:prstClr val="black"/>
              </a:solidFill>
            </a:endParaRPr>
          </a:p>
        </p:txBody>
      </p:sp>
      <p:sp>
        <p:nvSpPr>
          <p:cNvPr id="6" name="Footer Placeholder 5"/>
          <p:cNvSpPr>
            <a:spLocks noGrp="1"/>
          </p:cNvSpPr>
          <p:nvPr>
            <p:ph type="ftr" sz="quarter" idx="11"/>
          </p:nvPr>
        </p:nvSpPr>
        <p:spPr/>
        <p:txBody>
          <a:bodyPr/>
          <a:lstStyle/>
          <a:p>
            <a:endParaRPr lang="fi-FI">
              <a:solidFill>
                <a:prstClr val="black"/>
              </a:solidFill>
            </a:endParaRPr>
          </a:p>
        </p:txBody>
      </p:sp>
      <p:sp>
        <p:nvSpPr>
          <p:cNvPr id="7" name="Slide Number Placeholder 6"/>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
        <p:nvSpPr>
          <p:cNvPr id="9" name="Text Placeholder 8"/>
          <p:cNvSpPr>
            <a:spLocks noGrp="1"/>
          </p:cNvSpPr>
          <p:nvPr>
            <p:ph type="body" sz="quarter" idx="13"/>
          </p:nvPr>
        </p:nvSpPr>
        <p:spPr>
          <a:xfrm>
            <a:off x="827088" y="3933825"/>
            <a:ext cx="7489825"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Tree>
    <p:extLst>
      <p:ext uri="{BB962C8B-B14F-4D97-AF65-F5344CB8AC3E}">
        <p14:creationId xmlns:p14="http://schemas.microsoft.com/office/powerpoint/2010/main" val="628215093"/>
      </p:ext>
    </p:extLst>
  </p:cSld>
  <p:clrMapOvr>
    <a:masterClrMapping/>
  </p:clrMapOvr>
  <p:transition spd="med">
    <p:wip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5" name="Footer Placeholder 4"/>
          <p:cNvSpPr>
            <a:spLocks noGrp="1"/>
          </p:cNvSpPr>
          <p:nvPr>
            <p:ph type="ftr" sz="quarter" idx="11"/>
          </p:nvPr>
        </p:nvSpPr>
        <p:spPr>
          <a:xfrm>
            <a:off x="1201273" y="6492899"/>
            <a:ext cx="1799091" cy="365125"/>
          </a:xfrm>
        </p:spPr>
        <p:txBody>
          <a:bodyPr/>
          <a:lstStyle/>
          <a:p>
            <a:endParaRPr lang="fi-FI" dirty="0">
              <a:solidFill>
                <a:prstClr val="black"/>
              </a:solidFill>
            </a:endParaRPr>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solidFill>
                  <a:srgbClr val="C60C30"/>
                </a:solidFill>
              </a:rPr>
              <a:pPr/>
              <a:t>‹#›</a:t>
            </a:fld>
            <a:endParaRPr lang="fi-FI">
              <a:solidFill>
                <a:srgbClr val="C60C30"/>
              </a:solidFill>
            </a:endParaRPr>
          </a:p>
        </p:txBody>
      </p:sp>
      <p:pic>
        <p:nvPicPr>
          <p:cNvPr id="8" name="Picture 72" descr="ministeriö"/>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411536" y="6197024"/>
            <a:ext cx="1462880"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pic>
        <p:nvPicPr>
          <p:cNvPr id="7" name="Kuva 6" descr="Hometalkoot_SLOGAN_L#18DB0D.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5536" y="188640"/>
            <a:ext cx="8344967" cy="1872208"/>
          </a:xfrm>
          <a:prstGeom prst="rect">
            <a:avLst/>
          </a:prstGeom>
        </p:spPr>
      </p:pic>
    </p:spTree>
    <p:extLst>
      <p:ext uri="{BB962C8B-B14F-4D97-AF65-F5344CB8AC3E}">
        <p14:creationId xmlns:p14="http://schemas.microsoft.com/office/powerpoint/2010/main" val="3725495439"/>
      </p:ext>
    </p:extLst>
  </p:cSld>
  <p:clrMapOvr>
    <a:masterClrMapping/>
  </p:clrMapOvr>
  <p:transition spd="med">
    <p:wip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lvl1pPr>
              <a:defRPr sz="2000"/>
            </a:lvl1pPr>
            <a:lvl2pPr>
              <a:defRPr sz="1800"/>
            </a:lvl2pPr>
            <a:lvl3pPr>
              <a:defRPr sz="16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10"/>
          </p:nvPr>
        </p:nvSpPr>
        <p:spPr/>
        <p:txBody>
          <a:bodyPr/>
          <a:lstStyle/>
          <a:p>
            <a:endParaRPr lang="fi-FI">
              <a:solidFill>
                <a:prstClr val="black"/>
              </a:solidFill>
            </a:endParaRPr>
          </a:p>
        </p:txBody>
      </p:sp>
      <p:sp>
        <p:nvSpPr>
          <p:cNvPr id="5" name="Footer Placeholder 4"/>
          <p:cNvSpPr>
            <a:spLocks noGrp="1"/>
          </p:cNvSpPr>
          <p:nvPr>
            <p:ph type="ftr" sz="quarter" idx="11"/>
          </p:nvPr>
        </p:nvSpPr>
        <p:spPr/>
        <p:txBody>
          <a:bodyPr/>
          <a:lstStyle/>
          <a:p>
            <a:endParaRPr lang="fi-FI">
              <a:solidFill>
                <a:prstClr val="black"/>
              </a:solidFill>
            </a:endParaRPr>
          </a:p>
        </p:txBody>
      </p:sp>
      <p:sp>
        <p:nvSpPr>
          <p:cNvPr id="6" name="Slide Number Placeholder 5"/>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Tree>
    <p:extLst>
      <p:ext uri="{BB962C8B-B14F-4D97-AF65-F5344CB8AC3E}">
        <p14:creationId xmlns:p14="http://schemas.microsoft.com/office/powerpoint/2010/main" val="4124849903"/>
      </p:ext>
    </p:extLst>
  </p:cSld>
  <p:clrMapOvr>
    <a:masterClrMapping/>
  </p:clrMapOvr>
  <p:transition spd="med">
    <p:wip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Swedis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4" name="Date Placeholder 3"/>
          <p:cNvSpPr>
            <a:spLocks noGrp="1"/>
          </p:cNvSpPr>
          <p:nvPr>
            <p:ph type="dt" sz="half" idx="10"/>
          </p:nvPr>
        </p:nvSpPr>
        <p:spPr>
          <a:xfrm>
            <a:off x="395288" y="6492899"/>
            <a:ext cx="802500" cy="365125"/>
          </a:xfrm>
        </p:spPr>
        <p:txBody>
          <a:bodyPr/>
          <a:lstStyle/>
          <a:p>
            <a:endParaRPr lang="fi-FI">
              <a:solidFill>
                <a:prstClr val="black"/>
              </a:solidFill>
            </a:endParaRPr>
          </a:p>
        </p:txBody>
      </p:sp>
      <p:sp>
        <p:nvSpPr>
          <p:cNvPr id="5" name="Footer Placeholder 4"/>
          <p:cNvSpPr>
            <a:spLocks noGrp="1"/>
          </p:cNvSpPr>
          <p:nvPr>
            <p:ph type="ftr" sz="quarter" idx="11"/>
          </p:nvPr>
        </p:nvSpPr>
        <p:spPr>
          <a:xfrm>
            <a:off x="1201273" y="6492899"/>
            <a:ext cx="1799091" cy="365125"/>
          </a:xfrm>
        </p:spPr>
        <p:txBody>
          <a:bodyPr/>
          <a:lstStyle/>
          <a:p>
            <a:endParaRPr lang="fi-FI" dirty="0">
              <a:solidFill>
                <a:prstClr val="black"/>
              </a:solidFill>
            </a:endParaRPr>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solidFill>
                  <a:srgbClr val="C60C30"/>
                </a:solidFill>
              </a:rPr>
              <a:pPr/>
              <a:t>‹#›</a:t>
            </a:fld>
            <a:endParaRPr lang="fi-FI">
              <a:solidFill>
                <a:srgbClr val="C60C30"/>
              </a:solidFill>
            </a:endParaRPr>
          </a:p>
        </p:txBody>
      </p:sp>
      <p:pic>
        <p:nvPicPr>
          <p:cNvPr id="8" name="Picture 72" descr="ministeriö"/>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57158" y="6197024"/>
            <a:ext cx="1571636"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pic>
        <p:nvPicPr>
          <p:cNvPr id="17" name="Picture 16" descr="hometalkoot_su+ru.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66483" y="571480"/>
            <a:ext cx="3343967" cy="1316739"/>
          </a:xfrm>
          <a:prstGeom prst="rect">
            <a:avLst/>
          </a:prstGeom>
        </p:spPr>
      </p:pic>
      <p:pic>
        <p:nvPicPr>
          <p:cNvPr id="16" name="Picture 3" descr="Z:\YMP (Ympäristöministeriö)\ymp014\man4.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5957" y="928670"/>
            <a:ext cx="1238933" cy="1285884"/>
          </a:xfrm>
          <a:prstGeom prst="rect">
            <a:avLst/>
          </a:prstGeom>
          <a:noFill/>
        </p:spPr>
      </p:pic>
      <p:pic>
        <p:nvPicPr>
          <p:cNvPr id="18" name="Picture 4" descr="Z:\YMP (Ympäristöministeriö)\ymp014\man5.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54127" y="919572"/>
            <a:ext cx="874667" cy="1294981"/>
          </a:xfrm>
          <a:prstGeom prst="rect">
            <a:avLst/>
          </a:prstGeom>
          <a:noFill/>
        </p:spPr>
      </p:pic>
      <p:pic>
        <p:nvPicPr>
          <p:cNvPr id="19" name="Picture 6" descr="Z:\YMP (Ympäristöministeriö)\ymp014\man1.png"/>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6823467" y="868380"/>
            <a:ext cx="517989" cy="1308603"/>
          </a:xfrm>
          <a:prstGeom prst="rect">
            <a:avLst/>
          </a:prstGeom>
          <a:noFill/>
        </p:spPr>
      </p:pic>
      <p:pic>
        <p:nvPicPr>
          <p:cNvPr id="20" name="Picture 7" descr="Z:\YMP (Ympäristöministeriö)\ymp014\man2.png"/>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7748524" y="885367"/>
            <a:ext cx="499814" cy="1320720"/>
          </a:xfrm>
          <a:prstGeom prst="rect">
            <a:avLst/>
          </a:prstGeom>
          <a:noFill/>
        </p:spPr>
      </p:pic>
      <p:pic>
        <p:nvPicPr>
          <p:cNvPr id="21" name="Picture 8" descr="Z:\YMP (Ympäristöministeriö)\ymp014\man3.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8242820" y="890258"/>
            <a:ext cx="901180" cy="1290428"/>
          </a:xfrm>
          <a:prstGeom prst="rect">
            <a:avLst/>
          </a:prstGeom>
          <a:noFill/>
        </p:spPr>
      </p:pic>
      <p:pic>
        <p:nvPicPr>
          <p:cNvPr id="22" name="Picture 2" descr="Z:\YMP (Ympäristöministeriö)\ymp014\hahmot\hahmot\ruutuka¦êytto¦êo¦ên\arkkitehti_musta.png"/>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7361150" y="928670"/>
            <a:ext cx="337496" cy="1302818"/>
          </a:xfrm>
          <a:prstGeom prst="rect">
            <a:avLst/>
          </a:prstGeom>
          <a:noFill/>
        </p:spPr>
      </p:pic>
      <p:pic>
        <p:nvPicPr>
          <p:cNvPr id="23" name="Picture 3" descr="Z:\YMP (Ympäristöministeriö)\ymp014\hahmot\hahmot\ruutuka¦êytto¦êo¦ên\rakennusmies_musta.png"/>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2362072" y="781436"/>
            <a:ext cx="852606" cy="1393434"/>
          </a:xfrm>
          <a:prstGeom prst="rect">
            <a:avLst/>
          </a:prstGeom>
          <a:noFill/>
        </p:spPr>
      </p:pic>
      <p:pic>
        <p:nvPicPr>
          <p:cNvPr id="24" name="Picture 7" descr="Z:\YMP (Ympäristöministeriö)\ymp014\hahmot\hahmot\ruutuka¦êytto¦êo¦ên\siivooja_musta.png"/>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892525" y="989884"/>
            <a:ext cx="679211" cy="1271576"/>
          </a:xfrm>
          <a:prstGeom prst="rect">
            <a:avLst/>
          </a:prstGeom>
          <a:noFill/>
        </p:spPr>
      </p:pic>
    </p:spTree>
    <p:extLst>
      <p:ext uri="{BB962C8B-B14F-4D97-AF65-F5344CB8AC3E}">
        <p14:creationId xmlns:p14="http://schemas.microsoft.com/office/powerpoint/2010/main" val="3998743065"/>
      </p:ext>
    </p:extLst>
  </p:cSld>
  <p:clrMapOvr>
    <a:masterClrMapping/>
  </p:clrMapOvr>
  <p:transition spd="med">
    <p:wip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English)">
    <p:spTree>
      <p:nvGrpSpPr>
        <p:cNvPr id="1" name=""/>
        <p:cNvGrpSpPr/>
        <p:nvPr/>
      </p:nvGrpSpPr>
      <p:grpSpPr>
        <a:xfrm>
          <a:off x="0" y="0"/>
          <a:ext cx="0" cy="0"/>
          <a:chOff x="0" y="0"/>
          <a:chExt cx="0" cy="0"/>
        </a:xfrm>
      </p:grpSpPr>
      <p:pic>
        <p:nvPicPr>
          <p:cNvPr id="29" name="Picture 28" descr="Picture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1966" y="554854"/>
            <a:ext cx="3369707" cy="1285884"/>
          </a:xfrm>
          <a:prstGeom prst="rect">
            <a:avLst/>
          </a:prstGeom>
        </p:spPr>
      </p:pic>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4" name="Date Placeholder 3"/>
          <p:cNvSpPr>
            <a:spLocks noGrp="1"/>
          </p:cNvSpPr>
          <p:nvPr>
            <p:ph type="dt" sz="half" idx="10"/>
          </p:nvPr>
        </p:nvSpPr>
        <p:spPr>
          <a:xfrm>
            <a:off x="395288" y="6492899"/>
            <a:ext cx="802500" cy="365125"/>
          </a:xfrm>
        </p:spPr>
        <p:txBody>
          <a:bodyPr/>
          <a:lstStyle/>
          <a:p>
            <a:endParaRPr lang="fi-FI">
              <a:solidFill>
                <a:prstClr val="black"/>
              </a:solidFill>
            </a:endParaRPr>
          </a:p>
        </p:txBody>
      </p:sp>
      <p:sp>
        <p:nvSpPr>
          <p:cNvPr id="5" name="Footer Placeholder 4"/>
          <p:cNvSpPr>
            <a:spLocks noGrp="1"/>
          </p:cNvSpPr>
          <p:nvPr>
            <p:ph type="ftr" sz="quarter" idx="11"/>
          </p:nvPr>
        </p:nvSpPr>
        <p:spPr>
          <a:xfrm>
            <a:off x="1201273" y="6492899"/>
            <a:ext cx="1799091" cy="365125"/>
          </a:xfrm>
        </p:spPr>
        <p:txBody>
          <a:bodyPr/>
          <a:lstStyle/>
          <a:p>
            <a:endParaRPr lang="fi-FI" dirty="0">
              <a:solidFill>
                <a:prstClr val="black"/>
              </a:solidFill>
            </a:endParaRPr>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solidFill>
                  <a:srgbClr val="C60C30"/>
                </a:solidFill>
              </a:rPr>
              <a:pPr/>
              <a:t>‹#›</a:t>
            </a:fld>
            <a:endParaRPr lang="fi-FI">
              <a:solidFill>
                <a:srgbClr val="C60C30"/>
              </a:solidFill>
            </a:endParaRPr>
          </a:p>
        </p:txBody>
      </p:sp>
      <p:pic>
        <p:nvPicPr>
          <p:cNvPr id="8" name="Picture 72" descr="ministeriö"/>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57158" y="6197024"/>
            <a:ext cx="1571636"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pic>
        <p:nvPicPr>
          <p:cNvPr id="19" name="Picture 3" descr="Z:\YMP (Ympäristöministeriö)\ymp014\man4.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5957" y="928670"/>
            <a:ext cx="1238933" cy="1285884"/>
          </a:xfrm>
          <a:prstGeom prst="rect">
            <a:avLst/>
          </a:prstGeom>
          <a:noFill/>
        </p:spPr>
      </p:pic>
      <p:pic>
        <p:nvPicPr>
          <p:cNvPr id="20" name="Picture 4" descr="Z:\YMP (Ympäristöministeriö)\ymp014\man5.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54127" y="919572"/>
            <a:ext cx="874667" cy="1294981"/>
          </a:xfrm>
          <a:prstGeom prst="rect">
            <a:avLst/>
          </a:prstGeom>
          <a:noFill/>
        </p:spPr>
      </p:pic>
      <p:pic>
        <p:nvPicPr>
          <p:cNvPr id="21" name="Picture 6" descr="Z:\YMP (Ympäristöministeriö)\ymp014\man1.png"/>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6823467" y="868380"/>
            <a:ext cx="517989" cy="1308603"/>
          </a:xfrm>
          <a:prstGeom prst="rect">
            <a:avLst/>
          </a:prstGeom>
          <a:noFill/>
        </p:spPr>
      </p:pic>
      <p:pic>
        <p:nvPicPr>
          <p:cNvPr id="22" name="Picture 7" descr="Z:\YMP (Ympäristöministeriö)\ymp014\man2.png"/>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7748524" y="885367"/>
            <a:ext cx="499814" cy="1320720"/>
          </a:xfrm>
          <a:prstGeom prst="rect">
            <a:avLst/>
          </a:prstGeom>
          <a:noFill/>
        </p:spPr>
      </p:pic>
      <p:pic>
        <p:nvPicPr>
          <p:cNvPr id="23" name="Picture 8" descr="Z:\YMP (Ympäristöministeriö)\ymp014\man3.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8242820" y="890258"/>
            <a:ext cx="901180" cy="1290428"/>
          </a:xfrm>
          <a:prstGeom prst="rect">
            <a:avLst/>
          </a:prstGeom>
          <a:noFill/>
        </p:spPr>
      </p:pic>
      <p:pic>
        <p:nvPicPr>
          <p:cNvPr id="24" name="Picture 2" descr="Z:\YMP (Ympäristöministeriö)\ymp014\hahmot\hahmot\ruutuka¦êytto¦êo¦ên\arkkitehti_musta.png"/>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7361150" y="928670"/>
            <a:ext cx="337496" cy="1302818"/>
          </a:xfrm>
          <a:prstGeom prst="rect">
            <a:avLst/>
          </a:prstGeom>
          <a:noFill/>
        </p:spPr>
      </p:pic>
      <p:pic>
        <p:nvPicPr>
          <p:cNvPr id="25" name="Picture 3" descr="Z:\YMP (Ympäristöministeriö)\ymp014\hahmot\hahmot\ruutuka¦êytto¦êo¦ên\rakennusmies_musta.png"/>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2362072" y="781436"/>
            <a:ext cx="852606" cy="1393434"/>
          </a:xfrm>
          <a:prstGeom prst="rect">
            <a:avLst/>
          </a:prstGeom>
          <a:noFill/>
        </p:spPr>
      </p:pic>
      <p:pic>
        <p:nvPicPr>
          <p:cNvPr id="26" name="Picture 7" descr="Z:\YMP (Ympäristöministeriö)\ymp014\hahmot\hahmot\ruutuka¦êytto¦êo¦ên\siivooja_musta.png"/>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892525" y="989884"/>
            <a:ext cx="679211" cy="1271576"/>
          </a:xfrm>
          <a:prstGeom prst="rect">
            <a:avLst/>
          </a:prstGeom>
          <a:noFill/>
        </p:spPr>
      </p:pic>
    </p:spTree>
    <p:extLst>
      <p:ext uri="{BB962C8B-B14F-4D97-AF65-F5344CB8AC3E}">
        <p14:creationId xmlns:p14="http://schemas.microsoft.com/office/powerpoint/2010/main" val="2351005829"/>
      </p:ext>
    </p:extLst>
  </p:cSld>
  <p:clrMapOvr>
    <a:masterClrMapping/>
  </p:clrMapOvr>
  <p:transition spd="med">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Swedis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4" name="Date Placeholder 3"/>
          <p:cNvSpPr>
            <a:spLocks noGrp="1"/>
          </p:cNvSpPr>
          <p:nvPr>
            <p:ph type="dt" sz="half" idx="10"/>
          </p:nvPr>
        </p:nvSpPr>
        <p:spPr>
          <a:xfrm>
            <a:off x="395288" y="6492899"/>
            <a:ext cx="802500" cy="365125"/>
          </a:xfrm>
        </p:spPr>
        <p:txBody>
          <a:bodyPr/>
          <a:lstStyle/>
          <a:p>
            <a:fld id="{7B49AFBE-1480-4582-85B1-3C5A387BCAA7}" type="datetime1">
              <a:rPr lang="fi-FI" smtClean="0"/>
              <a:t>23.6.2016</a:t>
            </a:fld>
            <a:endParaRPr lang="fi-FI"/>
          </a:p>
        </p:txBody>
      </p:sp>
      <p:sp>
        <p:nvSpPr>
          <p:cNvPr id="5" name="Footer Placeholder 4"/>
          <p:cNvSpPr>
            <a:spLocks noGrp="1"/>
          </p:cNvSpPr>
          <p:nvPr>
            <p:ph type="ftr" sz="quarter" idx="11"/>
          </p:nvPr>
        </p:nvSpPr>
        <p:spPr>
          <a:xfrm>
            <a:off x="1201273" y="6492899"/>
            <a:ext cx="1799091" cy="365125"/>
          </a:xfrm>
        </p:spPr>
        <p:txBody>
          <a:bodyPr/>
          <a:lstStyle/>
          <a:p>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57158" y="6197024"/>
            <a:ext cx="1571636"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7" name="Picture 16" descr="hometalkoot_su+ru.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66483" y="571480"/>
            <a:ext cx="3343967" cy="1316739"/>
          </a:xfrm>
          <a:prstGeom prst="rect">
            <a:avLst/>
          </a:prstGeom>
        </p:spPr>
      </p:pic>
      <p:pic>
        <p:nvPicPr>
          <p:cNvPr id="16" name="Picture 3" descr="Z:\YMP (Ympäristöministeriö)\ymp014\man4.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5957" y="928670"/>
            <a:ext cx="1238933" cy="1285884"/>
          </a:xfrm>
          <a:prstGeom prst="rect">
            <a:avLst/>
          </a:prstGeom>
          <a:noFill/>
        </p:spPr>
      </p:pic>
      <p:pic>
        <p:nvPicPr>
          <p:cNvPr id="18" name="Picture 4" descr="Z:\YMP (Ympäristöministeriö)\ymp014\man5.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054127" y="919572"/>
            <a:ext cx="874667" cy="1294981"/>
          </a:xfrm>
          <a:prstGeom prst="rect">
            <a:avLst/>
          </a:prstGeom>
          <a:noFill/>
        </p:spPr>
      </p:pic>
      <p:pic>
        <p:nvPicPr>
          <p:cNvPr id="19" name="Picture 6" descr="Z:\YMP (Ympäristöministeriö)\ymp014\man1.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6823467" y="868380"/>
            <a:ext cx="517989" cy="1308603"/>
          </a:xfrm>
          <a:prstGeom prst="rect">
            <a:avLst/>
          </a:prstGeom>
          <a:noFill/>
        </p:spPr>
      </p:pic>
      <p:pic>
        <p:nvPicPr>
          <p:cNvPr id="20" name="Picture 7" descr="Z:\YMP (Ympäristöministeriö)\ymp014\man2.png"/>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7748524" y="885367"/>
            <a:ext cx="499814" cy="1320720"/>
          </a:xfrm>
          <a:prstGeom prst="rect">
            <a:avLst/>
          </a:prstGeom>
          <a:noFill/>
        </p:spPr>
      </p:pic>
      <p:pic>
        <p:nvPicPr>
          <p:cNvPr id="21" name="Picture 8" descr="Z:\YMP (Ympäristöministeriö)\ymp014\man3.png"/>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8242820" y="890258"/>
            <a:ext cx="901180" cy="1290428"/>
          </a:xfrm>
          <a:prstGeom prst="rect">
            <a:avLst/>
          </a:prstGeom>
          <a:noFill/>
        </p:spPr>
      </p:pic>
      <p:pic>
        <p:nvPicPr>
          <p:cNvPr id="22" name="Picture 2" descr="Z:\YMP (Ympäristöministeriö)\ymp014\hahmot\hahmot\ruutuka¦êytto¦êo¦ên\arkkitehti_musta.png"/>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7361150" y="928670"/>
            <a:ext cx="337496" cy="1302818"/>
          </a:xfrm>
          <a:prstGeom prst="rect">
            <a:avLst/>
          </a:prstGeom>
          <a:noFill/>
        </p:spPr>
      </p:pic>
      <p:pic>
        <p:nvPicPr>
          <p:cNvPr id="23" name="Picture 3" descr="Z:\YMP (Ympäristöministeriö)\ymp014\hahmot\hahmot\ruutuka¦êytto¦êo¦ên\rakennusmies_musta.png"/>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2362072" y="781436"/>
            <a:ext cx="852606" cy="1393434"/>
          </a:xfrm>
          <a:prstGeom prst="rect">
            <a:avLst/>
          </a:prstGeom>
          <a:noFill/>
        </p:spPr>
      </p:pic>
      <p:pic>
        <p:nvPicPr>
          <p:cNvPr id="24" name="Picture 7" descr="Z:\YMP (Ympäristöministeriö)\ymp014\hahmot\hahmot\ruutuka¦êytto¦êo¦ên\siivooja_musta.png"/>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1892525" y="989884"/>
            <a:ext cx="679211" cy="1271576"/>
          </a:xfrm>
          <a:prstGeom prst="rect">
            <a:avLst/>
          </a:prstGeom>
          <a:noFill/>
        </p:spPr>
      </p:pic>
    </p:spTree>
  </p:cSld>
  <p:clrMapOvr>
    <a:masterClrMapping/>
  </p:clrMapOvr>
  <p:transition spd="med">
    <p:wip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27088" y="1628775"/>
            <a:ext cx="3668712" cy="439261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Content Placeholder 3"/>
          <p:cNvSpPr>
            <a:spLocks noGrp="1"/>
          </p:cNvSpPr>
          <p:nvPr>
            <p:ph sz="half" idx="2"/>
          </p:nvPr>
        </p:nvSpPr>
        <p:spPr>
          <a:xfrm>
            <a:off x="4648200" y="1628775"/>
            <a:ext cx="3668713" cy="439261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endParaRPr lang="fi-FI">
              <a:solidFill>
                <a:prstClr val="black"/>
              </a:solidFill>
            </a:endParaRPr>
          </a:p>
        </p:txBody>
      </p:sp>
      <p:sp>
        <p:nvSpPr>
          <p:cNvPr id="6" name="Footer Placeholder 5"/>
          <p:cNvSpPr>
            <a:spLocks noGrp="1"/>
          </p:cNvSpPr>
          <p:nvPr>
            <p:ph type="ftr" sz="quarter" idx="11"/>
          </p:nvPr>
        </p:nvSpPr>
        <p:spPr/>
        <p:txBody>
          <a:bodyPr/>
          <a:lstStyle/>
          <a:p>
            <a:endParaRPr lang="fi-FI">
              <a:solidFill>
                <a:prstClr val="black"/>
              </a:solidFill>
            </a:endParaRPr>
          </a:p>
        </p:txBody>
      </p:sp>
      <p:sp>
        <p:nvSpPr>
          <p:cNvPr id="7" name="Slide Number Placeholder 6"/>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Tree>
    <p:extLst>
      <p:ext uri="{BB962C8B-B14F-4D97-AF65-F5344CB8AC3E}">
        <p14:creationId xmlns:p14="http://schemas.microsoft.com/office/powerpoint/2010/main" val="3936987689"/>
      </p:ext>
    </p:extLst>
  </p:cSld>
  <p:clrMapOvr>
    <a:masterClrMapping/>
  </p:clrMapOvr>
  <p:transition spd="med">
    <p:wip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27088" y="1628774"/>
            <a:ext cx="3668712" cy="439261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endParaRPr lang="fi-FI">
              <a:solidFill>
                <a:prstClr val="black"/>
              </a:solidFill>
            </a:endParaRPr>
          </a:p>
        </p:txBody>
      </p:sp>
      <p:sp>
        <p:nvSpPr>
          <p:cNvPr id="6" name="Footer Placeholder 5"/>
          <p:cNvSpPr>
            <a:spLocks noGrp="1"/>
          </p:cNvSpPr>
          <p:nvPr>
            <p:ph type="ftr" sz="quarter" idx="11"/>
          </p:nvPr>
        </p:nvSpPr>
        <p:spPr/>
        <p:txBody>
          <a:bodyPr/>
          <a:lstStyle/>
          <a:p>
            <a:endParaRPr lang="fi-FI">
              <a:solidFill>
                <a:prstClr val="black"/>
              </a:solidFill>
            </a:endParaRPr>
          </a:p>
        </p:txBody>
      </p:sp>
      <p:sp>
        <p:nvSpPr>
          <p:cNvPr id="7" name="Slide Number Placeholder 6"/>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
        <p:nvSpPr>
          <p:cNvPr id="9" name="Picture Placeholder 8"/>
          <p:cNvSpPr>
            <a:spLocks noGrp="1"/>
          </p:cNvSpPr>
          <p:nvPr>
            <p:ph type="pic" sz="quarter" idx="13"/>
          </p:nvPr>
        </p:nvSpPr>
        <p:spPr>
          <a:xfrm>
            <a:off x="4643438" y="1628775"/>
            <a:ext cx="3673475" cy="4392613"/>
          </a:xfrm>
          <a:solidFill>
            <a:schemeClr val="accent4">
              <a:lumMod val="20000"/>
              <a:lumOff val="80000"/>
            </a:schemeClr>
          </a:solidFill>
        </p:spPr>
        <p:txBody>
          <a:bodyPr/>
          <a:lstStyle/>
          <a:p>
            <a:r>
              <a:rPr lang="en-US" smtClean="0"/>
              <a:t>Click icon to add picture</a:t>
            </a:r>
            <a:endParaRPr lang="fi-FI" dirty="0"/>
          </a:p>
        </p:txBody>
      </p:sp>
    </p:spTree>
    <p:extLst>
      <p:ext uri="{BB962C8B-B14F-4D97-AF65-F5344CB8AC3E}">
        <p14:creationId xmlns:p14="http://schemas.microsoft.com/office/powerpoint/2010/main" val="3048282566"/>
      </p:ext>
    </p:extLst>
  </p:cSld>
  <p:clrMapOvr>
    <a:masterClrMapping/>
  </p:clrMapOvr>
  <p:transition spd="med">
    <p:wip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648201" y="1628775"/>
            <a:ext cx="3668712" cy="439261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endParaRPr lang="fi-FI">
              <a:solidFill>
                <a:prstClr val="black"/>
              </a:solidFill>
            </a:endParaRPr>
          </a:p>
        </p:txBody>
      </p:sp>
      <p:sp>
        <p:nvSpPr>
          <p:cNvPr id="6" name="Footer Placeholder 5"/>
          <p:cNvSpPr>
            <a:spLocks noGrp="1"/>
          </p:cNvSpPr>
          <p:nvPr>
            <p:ph type="ftr" sz="quarter" idx="11"/>
          </p:nvPr>
        </p:nvSpPr>
        <p:spPr/>
        <p:txBody>
          <a:bodyPr/>
          <a:lstStyle/>
          <a:p>
            <a:endParaRPr lang="fi-FI">
              <a:solidFill>
                <a:prstClr val="black"/>
              </a:solidFill>
            </a:endParaRPr>
          </a:p>
        </p:txBody>
      </p:sp>
      <p:sp>
        <p:nvSpPr>
          <p:cNvPr id="7" name="Slide Number Placeholder 6"/>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
        <p:nvSpPr>
          <p:cNvPr id="9" name="Picture Placeholder 8"/>
          <p:cNvSpPr>
            <a:spLocks noGrp="1"/>
          </p:cNvSpPr>
          <p:nvPr>
            <p:ph type="pic" sz="quarter" idx="13"/>
          </p:nvPr>
        </p:nvSpPr>
        <p:spPr>
          <a:xfrm>
            <a:off x="827088" y="1628775"/>
            <a:ext cx="3673475" cy="4392613"/>
          </a:xfrm>
          <a:solidFill>
            <a:schemeClr val="accent4">
              <a:lumMod val="20000"/>
              <a:lumOff val="80000"/>
            </a:schemeClr>
          </a:solidFill>
        </p:spPr>
        <p:txBody>
          <a:bodyPr/>
          <a:lstStyle/>
          <a:p>
            <a:r>
              <a:rPr lang="en-US" smtClean="0"/>
              <a:t>Click icon to add picture</a:t>
            </a:r>
            <a:endParaRPr lang="fi-FI"/>
          </a:p>
        </p:txBody>
      </p:sp>
    </p:spTree>
    <p:extLst>
      <p:ext uri="{BB962C8B-B14F-4D97-AF65-F5344CB8AC3E}">
        <p14:creationId xmlns:p14="http://schemas.microsoft.com/office/powerpoint/2010/main" val="3429820300"/>
      </p:ext>
    </p:extLst>
  </p:cSld>
  <p:clrMapOvr>
    <a:masterClrMapping/>
  </p:clrMapOvr>
  <p:transition spd="med">
    <p:wip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822959" y="1628775"/>
            <a:ext cx="3674428" cy="63976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088" y="2285993"/>
            <a:ext cx="3670300" cy="373539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xt Placeholder 4"/>
          <p:cNvSpPr>
            <a:spLocks noGrp="1"/>
          </p:cNvSpPr>
          <p:nvPr>
            <p:ph type="body" sz="quarter" idx="3"/>
          </p:nvPr>
        </p:nvSpPr>
        <p:spPr>
          <a:xfrm>
            <a:off x="4645025" y="1628775"/>
            <a:ext cx="3671888" cy="63976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85993"/>
            <a:ext cx="3671888" cy="373539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7" name="Date Placeholder 6"/>
          <p:cNvSpPr>
            <a:spLocks noGrp="1"/>
          </p:cNvSpPr>
          <p:nvPr>
            <p:ph type="dt" sz="half" idx="10"/>
          </p:nvPr>
        </p:nvSpPr>
        <p:spPr/>
        <p:txBody>
          <a:bodyPr/>
          <a:lstStyle/>
          <a:p>
            <a:endParaRPr lang="fi-FI">
              <a:solidFill>
                <a:prstClr val="black"/>
              </a:solidFill>
            </a:endParaRPr>
          </a:p>
        </p:txBody>
      </p:sp>
      <p:sp>
        <p:nvSpPr>
          <p:cNvPr id="8" name="Footer Placeholder 7"/>
          <p:cNvSpPr>
            <a:spLocks noGrp="1"/>
          </p:cNvSpPr>
          <p:nvPr>
            <p:ph type="ftr" sz="quarter" idx="11"/>
          </p:nvPr>
        </p:nvSpPr>
        <p:spPr/>
        <p:txBody>
          <a:bodyPr/>
          <a:lstStyle/>
          <a:p>
            <a:endParaRPr lang="fi-FI">
              <a:solidFill>
                <a:prstClr val="black"/>
              </a:solidFill>
            </a:endParaRPr>
          </a:p>
        </p:txBody>
      </p:sp>
      <p:sp>
        <p:nvSpPr>
          <p:cNvPr id="9" name="Slide Number Placeholder 8"/>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Tree>
    <p:extLst>
      <p:ext uri="{BB962C8B-B14F-4D97-AF65-F5344CB8AC3E}">
        <p14:creationId xmlns:p14="http://schemas.microsoft.com/office/powerpoint/2010/main" val="2070229377"/>
      </p:ext>
    </p:extLst>
  </p:cSld>
  <p:clrMapOvr>
    <a:masterClrMapping/>
  </p:clrMapOvr>
  <p:transition spd="med">
    <p:wip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endParaRPr lang="fi-FI">
              <a:solidFill>
                <a:prstClr val="black"/>
              </a:solidFill>
            </a:endParaRPr>
          </a:p>
        </p:txBody>
      </p:sp>
      <p:sp>
        <p:nvSpPr>
          <p:cNvPr id="4" name="Footer Placeholder 3"/>
          <p:cNvSpPr>
            <a:spLocks noGrp="1"/>
          </p:cNvSpPr>
          <p:nvPr>
            <p:ph type="ftr" sz="quarter" idx="11"/>
          </p:nvPr>
        </p:nvSpPr>
        <p:spPr/>
        <p:txBody>
          <a:bodyPr/>
          <a:lstStyle/>
          <a:p>
            <a:endParaRPr lang="fi-FI">
              <a:solidFill>
                <a:prstClr val="black"/>
              </a:solidFill>
            </a:endParaRPr>
          </a:p>
        </p:txBody>
      </p:sp>
      <p:sp>
        <p:nvSpPr>
          <p:cNvPr id="5" name="Slide Number Placeholder 4"/>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Tree>
    <p:extLst>
      <p:ext uri="{BB962C8B-B14F-4D97-AF65-F5344CB8AC3E}">
        <p14:creationId xmlns:p14="http://schemas.microsoft.com/office/powerpoint/2010/main" val="1861080912"/>
      </p:ext>
    </p:extLst>
  </p:cSld>
  <p:clrMapOvr>
    <a:masterClrMapping/>
  </p:clrMapOvr>
  <p:transition spd="med">
    <p:wip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with 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endParaRPr lang="fi-FI">
              <a:solidFill>
                <a:prstClr val="black"/>
              </a:solidFill>
            </a:endParaRPr>
          </a:p>
        </p:txBody>
      </p:sp>
      <p:sp>
        <p:nvSpPr>
          <p:cNvPr id="4" name="Footer Placeholder 3"/>
          <p:cNvSpPr>
            <a:spLocks noGrp="1"/>
          </p:cNvSpPr>
          <p:nvPr>
            <p:ph type="ftr" sz="quarter" idx="11"/>
          </p:nvPr>
        </p:nvSpPr>
        <p:spPr/>
        <p:txBody>
          <a:bodyPr/>
          <a:lstStyle/>
          <a:p>
            <a:endParaRPr lang="fi-FI">
              <a:solidFill>
                <a:prstClr val="black"/>
              </a:solidFill>
            </a:endParaRPr>
          </a:p>
        </p:txBody>
      </p:sp>
      <p:sp>
        <p:nvSpPr>
          <p:cNvPr id="5" name="Slide Number Placeholder 4"/>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
        <p:nvSpPr>
          <p:cNvPr id="7" name="Picture Placeholder 6"/>
          <p:cNvSpPr>
            <a:spLocks noGrp="1"/>
          </p:cNvSpPr>
          <p:nvPr>
            <p:ph type="pic" sz="quarter" idx="13"/>
          </p:nvPr>
        </p:nvSpPr>
        <p:spPr>
          <a:solidFill>
            <a:schemeClr val="accent4">
              <a:lumMod val="20000"/>
              <a:lumOff val="80000"/>
            </a:schemeClr>
          </a:solidFill>
        </p:spPr>
        <p:txBody>
          <a:bodyPr/>
          <a:lstStyle/>
          <a:p>
            <a:r>
              <a:rPr lang="en-US" smtClean="0"/>
              <a:t>Click icon to add picture</a:t>
            </a:r>
            <a:endParaRPr lang="fi-FI"/>
          </a:p>
        </p:txBody>
      </p:sp>
    </p:spTree>
    <p:extLst>
      <p:ext uri="{BB962C8B-B14F-4D97-AF65-F5344CB8AC3E}">
        <p14:creationId xmlns:p14="http://schemas.microsoft.com/office/powerpoint/2010/main" val="284488745"/>
      </p:ext>
    </p:extLst>
  </p:cSld>
  <p:clrMapOvr>
    <a:masterClrMapping/>
  </p:clrMapOvr>
  <p:transition spd="med">
    <p:wip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i-FI">
              <a:solidFill>
                <a:prstClr val="black"/>
              </a:solidFill>
            </a:endParaRPr>
          </a:p>
        </p:txBody>
      </p:sp>
      <p:sp>
        <p:nvSpPr>
          <p:cNvPr id="3" name="Footer Placeholder 2"/>
          <p:cNvSpPr>
            <a:spLocks noGrp="1"/>
          </p:cNvSpPr>
          <p:nvPr>
            <p:ph type="ftr" sz="quarter" idx="11"/>
          </p:nvPr>
        </p:nvSpPr>
        <p:spPr/>
        <p:txBody>
          <a:bodyPr/>
          <a:lstStyle/>
          <a:p>
            <a:endParaRPr lang="fi-FI">
              <a:solidFill>
                <a:prstClr val="black"/>
              </a:solidFill>
            </a:endParaRPr>
          </a:p>
        </p:txBody>
      </p:sp>
      <p:sp>
        <p:nvSpPr>
          <p:cNvPr id="4" name="Slide Number Placeholder 3"/>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Tree>
    <p:extLst>
      <p:ext uri="{BB962C8B-B14F-4D97-AF65-F5344CB8AC3E}">
        <p14:creationId xmlns:p14="http://schemas.microsoft.com/office/powerpoint/2010/main" val="526347106"/>
      </p:ext>
    </p:extLst>
  </p:cSld>
  <p:clrMapOvr>
    <a:masterClrMapping/>
  </p:clrMapOvr>
  <p:transition spd="med">
    <p:wip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5"/>
            <a:ext cx="7489825" cy="1079500"/>
          </a:xfrm>
        </p:spPr>
        <p:txBody>
          <a:bodyPr anchor="b">
            <a:normAutofit/>
          </a:bodyPr>
          <a:lstStyle>
            <a:lvl1pPr algn="l">
              <a:defRPr sz="3000" b="1"/>
            </a:lvl1pPr>
          </a:lstStyle>
          <a:p>
            <a:r>
              <a:rPr lang="en-US" smtClean="0"/>
              <a:t>Click to edit Master title style</a:t>
            </a:r>
            <a:endParaRPr lang="fi-FI"/>
          </a:p>
        </p:txBody>
      </p:sp>
      <p:sp>
        <p:nvSpPr>
          <p:cNvPr id="3" name="Picture Placeholder 2"/>
          <p:cNvSpPr>
            <a:spLocks noGrp="1"/>
          </p:cNvSpPr>
          <p:nvPr>
            <p:ph type="pic" idx="1"/>
          </p:nvPr>
        </p:nvSpPr>
        <p:spPr>
          <a:xfrm>
            <a:off x="827087" y="1628775"/>
            <a:ext cx="7489825" cy="2157415"/>
          </a:xfrm>
          <a:solidFill>
            <a:schemeClr val="accent4">
              <a:lumMod val="20000"/>
              <a:lumOff val="80000"/>
            </a:schemeClr>
          </a:solidFill>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FI"/>
          </a:p>
        </p:txBody>
      </p:sp>
      <p:sp>
        <p:nvSpPr>
          <p:cNvPr id="5" name="Date Placeholder 4"/>
          <p:cNvSpPr>
            <a:spLocks noGrp="1"/>
          </p:cNvSpPr>
          <p:nvPr>
            <p:ph type="dt" sz="half" idx="10"/>
          </p:nvPr>
        </p:nvSpPr>
        <p:spPr/>
        <p:txBody>
          <a:bodyPr/>
          <a:lstStyle/>
          <a:p>
            <a:endParaRPr lang="fi-FI">
              <a:solidFill>
                <a:prstClr val="black"/>
              </a:solidFill>
            </a:endParaRPr>
          </a:p>
        </p:txBody>
      </p:sp>
      <p:sp>
        <p:nvSpPr>
          <p:cNvPr id="6" name="Footer Placeholder 5"/>
          <p:cNvSpPr>
            <a:spLocks noGrp="1"/>
          </p:cNvSpPr>
          <p:nvPr>
            <p:ph type="ftr" sz="quarter" idx="11"/>
          </p:nvPr>
        </p:nvSpPr>
        <p:spPr/>
        <p:txBody>
          <a:bodyPr/>
          <a:lstStyle/>
          <a:p>
            <a:endParaRPr lang="fi-FI">
              <a:solidFill>
                <a:prstClr val="black"/>
              </a:solidFill>
            </a:endParaRPr>
          </a:p>
        </p:txBody>
      </p:sp>
      <p:sp>
        <p:nvSpPr>
          <p:cNvPr id="7" name="Slide Number Placeholder 6"/>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
        <p:nvSpPr>
          <p:cNvPr id="9" name="Text Placeholder 8"/>
          <p:cNvSpPr>
            <a:spLocks noGrp="1"/>
          </p:cNvSpPr>
          <p:nvPr>
            <p:ph type="body" sz="quarter" idx="13"/>
          </p:nvPr>
        </p:nvSpPr>
        <p:spPr>
          <a:xfrm>
            <a:off x="827088" y="3933825"/>
            <a:ext cx="7489825"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Tree>
    <p:extLst>
      <p:ext uri="{BB962C8B-B14F-4D97-AF65-F5344CB8AC3E}">
        <p14:creationId xmlns:p14="http://schemas.microsoft.com/office/powerpoint/2010/main" val="3312736830"/>
      </p:ext>
    </p:extLst>
  </p:cSld>
  <p:clrMapOvr>
    <a:masterClrMapping/>
  </p:clrMapOvr>
  <p:transition spd="med">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English)">
    <p:spTree>
      <p:nvGrpSpPr>
        <p:cNvPr id="1" name=""/>
        <p:cNvGrpSpPr/>
        <p:nvPr/>
      </p:nvGrpSpPr>
      <p:grpSpPr>
        <a:xfrm>
          <a:off x="0" y="0"/>
          <a:ext cx="0" cy="0"/>
          <a:chOff x="0" y="0"/>
          <a:chExt cx="0" cy="0"/>
        </a:xfrm>
      </p:grpSpPr>
      <p:pic>
        <p:nvPicPr>
          <p:cNvPr id="29" name="Picture 28" descr="Picture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41966" y="554854"/>
            <a:ext cx="3369707" cy="1285884"/>
          </a:xfrm>
          <a:prstGeom prst="rect">
            <a:avLst/>
          </a:prstGeom>
        </p:spPr>
      </p:pic>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4" name="Date Placeholder 3"/>
          <p:cNvSpPr>
            <a:spLocks noGrp="1"/>
          </p:cNvSpPr>
          <p:nvPr>
            <p:ph type="dt" sz="half" idx="10"/>
          </p:nvPr>
        </p:nvSpPr>
        <p:spPr>
          <a:xfrm>
            <a:off x="395288" y="6492899"/>
            <a:ext cx="802500" cy="365125"/>
          </a:xfrm>
        </p:spPr>
        <p:txBody>
          <a:bodyPr/>
          <a:lstStyle/>
          <a:p>
            <a:fld id="{4C157D5D-FB19-46C2-96DA-E1EB631C4EB5}" type="datetime1">
              <a:rPr lang="fi-FI" smtClean="0"/>
              <a:t>23.6.2016</a:t>
            </a:fld>
            <a:endParaRPr lang="fi-FI"/>
          </a:p>
        </p:txBody>
      </p:sp>
      <p:sp>
        <p:nvSpPr>
          <p:cNvPr id="5" name="Footer Placeholder 4"/>
          <p:cNvSpPr>
            <a:spLocks noGrp="1"/>
          </p:cNvSpPr>
          <p:nvPr>
            <p:ph type="ftr" sz="quarter" idx="11"/>
          </p:nvPr>
        </p:nvSpPr>
        <p:spPr>
          <a:xfrm>
            <a:off x="1201273" y="6492899"/>
            <a:ext cx="1799091" cy="365125"/>
          </a:xfrm>
        </p:spPr>
        <p:txBody>
          <a:bodyPr/>
          <a:lstStyle/>
          <a:p>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57158" y="6197024"/>
            <a:ext cx="1571636"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9" name="Picture 3" descr="Z:\YMP (Ympäristöministeriö)\ymp014\man4.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5957" y="928670"/>
            <a:ext cx="1238933" cy="1285884"/>
          </a:xfrm>
          <a:prstGeom prst="rect">
            <a:avLst/>
          </a:prstGeom>
          <a:noFill/>
        </p:spPr>
      </p:pic>
      <p:pic>
        <p:nvPicPr>
          <p:cNvPr id="20" name="Picture 4" descr="Z:\YMP (Ympäristöministeriö)\ymp014\man5.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054127" y="919572"/>
            <a:ext cx="874667" cy="1294981"/>
          </a:xfrm>
          <a:prstGeom prst="rect">
            <a:avLst/>
          </a:prstGeom>
          <a:noFill/>
        </p:spPr>
      </p:pic>
      <p:pic>
        <p:nvPicPr>
          <p:cNvPr id="21" name="Picture 6" descr="Z:\YMP (Ympäristöministeriö)\ymp014\man1.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6823467" y="868380"/>
            <a:ext cx="517989" cy="1308603"/>
          </a:xfrm>
          <a:prstGeom prst="rect">
            <a:avLst/>
          </a:prstGeom>
          <a:noFill/>
        </p:spPr>
      </p:pic>
      <p:pic>
        <p:nvPicPr>
          <p:cNvPr id="22" name="Picture 7" descr="Z:\YMP (Ympäristöministeriö)\ymp014\man2.png"/>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7748524" y="885367"/>
            <a:ext cx="499814" cy="1320720"/>
          </a:xfrm>
          <a:prstGeom prst="rect">
            <a:avLst/>
          </a:prstGeom>
          <a:noFill/>
        </p:spPr>
      </p:pic>
      <p:pic>
        <p:nvPicPr>
          <p:cNvPr id="23" name="Picture 8" descr="Z:\YMP (Ympäristöministeriö)\ymp014\man3.png"/>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8242820" y="890258"/>
            <a:ext cx="901180" cy="1290428"/>
          </a:xfrm>
          <a:prstGeom prst="rect">
            <a:avLst/>
          </a:prstGeom>
          <a:noFill/>
        </p:spPr>
      </p:pic>
      <p:pic>
        <p:nvPicPr>
          <p:cNvPr id="24" name="Picture 2" descr="Z:\YMP (Ympäristöministeriö)\ymp014\hahmot\hahmot\ruutuka¦êytto¦êo¦ên\arkkitehti_musta.png"/>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7361150" y="928670"/>
            <a:ext cx="337496" cy="1302818"/>
          </a:xfrm>
          <a:prstGeom prst="rect">
            <a:avLst/>
          </a:prstGeom>
          <a:noFill/>
        </p:spPr>
      </p:pic>
      <p:pic>
        <p:nvPicPr>
          <p:cNvPr id="25" name="Picture 3" descr="Z:\YMP (Ympäristöministeriö)\ymp014\hahmot\hahmot\ruutuka¦êytto¦êo¦ên\rakennusmies_musta.png"/>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2362072" y="781436"/>
            <a:ext cx="852606" cy="1393434"/>
          </a:xfrm>
          <a:prstGeom prst="rect">
            <a:avLst/>
          </a:prstGeom>
          <a:noFill/>
        </p:spPr>
      </p:pic>
      <p:pic>
        <p:nvPicPr>
          <p:cNvPr id="26" name="Picture 7" descr="Z:\YMP (Ympäristöministeriö)\ymp014\hahmot\hahmot\ruutuka¦êytto¦êo¦ên\siivooja_musta.png"/>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1892525" y="989884"/>
            <a:ext cx="679211" cy="1271576"/>
          </a:xfrm>
          <a:prstGeom prst="rect">
            <a:avLst/>
          </a:prstGeom>
          <a:noFill/>
        </p:spPr>
      </p:pic>
    </p:spTree>
  </p:cSld>
  <p:clrMapOvr>
    <a:masterClrMapping/>
  </p:clrMapOvr>
  <p:transition spd="med">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27088" y="1628775"/>
            <a:ext cx="3668712" cy="439261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Content Placeholder 3"/>
          <p:cNvSpPr>
            <a:spLocks noGrp="1"/>
          </p:cNvSpPr>
          <p:nvPr>
            <p:ph sz="half" idx="2"/>
          </p:nvPr>
        </p:nvSpPr>
        <p:spPr>
          <a:xfrm>
            <a:off x="4648200" y="1628775"/>
            <a:ext cx="3668713" cy="439261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fld id="{EFF8F7E8-134E-4716-879A-9F0619915CA8}" type="datetime1">
              <a:rPr lang="fi-FI" smtClean="0"/>
              <a:t>23.6.2016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27088" y="1628774"/>
            <a:ext cx="3668712" cy="439261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fld id="{63B03990-C9D4-49D1-9C26-848FC1FE90AE}" type="datetime1">
              <a:rPr lang="fi-FI" smtClean="0"/>
              <a:t>23.6.2016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Picture Placeholder 8"/>
          <p:cNvSpPr>
            <a:spLocks noGrp="1"/>
          </p:cNvSpPr>
          <p:nvPr>
            <p:ph type="pic" sz="quarter" idx="13"/>
          </p:nvPr>
        </p:nvSpPr>
        <p:spPr>
          <a:xfrm>
            <a:off x="4643438" y="1628775"/>
            <a:ext cx="3673475" cy="4392613"/>
          </a:xfrm>
          <a:solidFill>
            <a:schemeClr val="accent4">
              <a:lumMod val="20000"/>
              <a:lumOff val="80000"/>
            </a:schemeClr>
          </a:solidFill>
        </p:spPr>
        <p:txBody>
          <a:bodyPr/>
          <a:lstStyle/>
          <a:p>
            <a:r>
              <a:rPr lang="en-US" smtClean="0"/>
              <a:t>Click icon to add picture</a:t>
            </a:r>
            <a:endParaRPr lang="fi-FI" dirty="0"/>
          </a:p>
        </p:txBody>
      </p:sp>
    </p:spTree>
  </p:cSld>
  <p:clrMapOvr>
    <a:masterClrMapping/>
  </p:clrMapOvr>
  <p:transition spd="med">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648201" y="1628775"/>
            <a:ext cx="3668712" cy="439261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fld id="{BB94A443-2EE6-485A-86CB-C7B124DCC540}" type="datetime1">
              <a:rPr lang="fi-FI" smtClean="0"/>
              <a:t>23.6.2016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Picture Placeholder 8"/>
          <p:cNvSpPr>
            <a:spLocks noGrp="1"/>
          </p:cNvSpPr>
          <p:nvPr>
            <p:ph type="pic" sz="quarter" idx="13"/>
          </p:nvPr>
        </p:nvSpPr>
        <p:spPr>
          <a:xfrm>
            <a:off x="827088" y="1628775"/>
            <a:ext cx="3673475" cy="4392613"/>
          </a:xfrm>
          <a:solidFill>
            <a:schemeClr val="accent4">
              <a:lumMod val="20000"/>
              <a:lumOff val="80000"/>
            </a:schemeClr>
          </a:solidFill>
        </p:spPr>
        <p:txBody>
          <a:bodyPr/>
          <a:lstStyle/>
          <a:p>
            <a:r>
              <a:rPr lang="en-US" smtClean="0"/>
              <a:t>Click icon to add picture</a:t>
            </a:r>
            <a:endParaRPr lang="fi-FI"/>
          </a:p>
        </p:txBody>
      </p:sp>
    </p:spTree>
  </p:cSld>
  <p:clrMapOvr>
    <a:masterClrMapping/>
  </p:clrMapOvr>
  <p:transition spd="med">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822959" y="1628775"/>
            <a:ext cx="3674428" cy="63976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088" y="2285993"/>
            <a:ext cx="3670300" cy="373539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xt Placeholder 4"/>
          <p:cNvSpPr>
            <a:spLocks noGrp="1"/>
          </p:cNvSpPr>
          <p:nvPr>
            <p:ph type="body" sz="quarter" idx="3"/>
          </p:nvPr>
        </p:nvSpPr>
        <p:spPr>
          <a:xfrm>
            <a:off x="4645025" y="1628775"/>
            <a:ext cx="3671888" cy="63976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85993"/>
            <a:ext cx="3671888" cy="373539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7" name="Date Placeholder 6"/>
          <p:cNvSpPr>
            <a:spLocks noGrp="1"/>
          </p:cNvSpPr>
          <p:nvPr>
            <p:ph type="dt" sz="half" idx="10"/>
          </p:nvPr>
        </p:nvSpPr>
        <p:spPr/>
        <p:txBody>
          <a:bodyPr/>
          <a:lstStyle/>
          <a:p>
            <a:fld id="{A7D73FF8-3E42-453A-8379-6716B7773D0C}" type="datetime1">
              <a:rPr lang="fi-FI" smtClean="0"/>
              <a:t>23.6.2016</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4F773286-FCF7-47E7-BB0A-C235491E2252}" type="datetime1">
              <a:rPr lang="fi-FI" smtClean="0"/>
              <a:t>23.6.2016</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088" y="333376"/>
            <a:ext cx="7489824" cy="1079500"/>
          </a:xfrm>
          <a:prstGeom prst="rect">
            <a:avLst/>
          </a:prstGeom>
        </p:spPr>
        <p:txBody>
          <a:bodyPr vert="horz" lIns="91440" tIns="45720" rIns="91440" bIns="45720" rtlCol="0" anchor="b">
            <a:normAutofit/>
          </a:bodyPr>
          <a:lstStyle/>
          <a:p>
            <a:r>
              <a:rPr lang="en-US" smtClean="0"/>
              <a:t>Click to edit Master title style</a:t>
            </a:r>
            <a:endParaRPr lang="fi-FI"/>
          </a:p>
        </p:txBody>
      </p:sp>
      <p:sp>
        <p:nvSpPr>
          <p:cNvPr id="3" name="Text Placeholder 2"/>
          <p:cNvSpPr>
            <a:spLocks noGrp="1"/>
          </p:cNvSpPr>
          <p:nvPr>
            <p:ph type="body" idx="1"/>
          </p:nvPr>
        </p:nvSpPr>
        <p:spPr>
          <a:xfrm>
            <a:off x="827088" y="1628775"/>
            <a:ext cx="7489825" cy="43926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2"/>
          </p:nvPr>
        </p:nvSpPr>
        <p:spPr>
          <a:xfrm>
            <a:off x="395288" y="6198834"/>
            <a:ext cx="802500" cy="365125"/>
          </a:xfrm>
          <a:prstGeom prst="rect">
            <a:avLst/>
          </a:prstGeom>
        </p:spPr>
        <p:txBody>
          <a:bodyPr vert="horz" lIns="91440" tIns="45720" rIns="91440" bIns="45720" rtlCol="0" anchor="b"/>
          <a:lstStyle>
            <a:lvl1pPr algn="l">
              <a:defRPr sz="800">
                <a:solidFill>
                  <a:schemeClr val="tx1"/>
                </a:solidFill>
              </a:defRPr>
            </a:lvl1pPr>
          </a:lstStyle>
          <a:p>
            <a:fld id="{D758EEB8-7B3C-48F1-9F17-6FBA58284A79}" type="datetime1">
              <a:rPr lang="fi-FI" smtClean="0"/>
              <a:t>23.6.2016</a:t>
            </a:fld>
            <a:endParaRPr lang="fi-FI"/>
          </a:p>
        </p:txBody>
      </p:sp>
      <p:sp>
        <p:nvSpPr>
          <p:cNvPr id="5" name="Footer Placeholder 4"/>
          <p:cNvSpPr>
            <a:spLocks noGrp="1"/>
          </p:cNvSpPr>
          <p:nvPr>
            <p:ph type="ftr" sz="quarter" idx="3"/>
          </p:nvPr>
        </p:nvSpPr>
        <p:spPr>
          <a:xfrm>
            <a:off x="1201273" y="6198834"/>
            <a:ext cx="1799091" cy="365125"/>
          </a:xfrm>
          <a:prstGeom prst="rect">
            <a:avLst/>
          </a:prstGeom>
        </p:spPr>
        <p:txBody>
          <a:bodyPr vert="horz" lIns="91440" tIns="45720" rIns="91440" bIns="45720" rtlCol="0" anchor="b"/>
          <a:lstStyle>
            <a:lvl1pPr algn="l">
              <a:defRPr sz="800">
                <a:solidFill>
                  <a:schemeClr val="tx1"/>
                </a:solidFill>
              </a:defRPr>
            </a:lvl1pPr>
          </a:lstStyle>
          <a:p>
            <a:endParaRPr lang="fi-FI" dirty="0"/>
          </a:p>
        </p:txBody>
      </p:sp>
      <p:sp>
        <p:nvSpPr>
          <p:cNvPr id="6" name="Slide Number Placeholder 5"/>
          <p:cNvSpPr>
            <a:spLocks noGrp="1"/>
          </p:cNvSpPr>
          <p:nvPr>
            <p:ph type="sldNum" sz="quarter" idx="4"/>
          </p:nvPr>
        </p:nvSpPr>
        <p:spPr>
          <a:xfrm>
            <a:off x="8316912" y="6198834"/>
            <a:ext cx="503238" cy="365125"/>
          </a:xfrm>
          <a:prstGeom prst="rect">
            <a:avLst/>
          </a:prstGeom>
        </p:spPr>
        <p:txBody>
          <a:bodyPr vert="horz" lIns="91440" tIns="45720" rIns="91440" bIns="45720" rtlCol="0" anchor="b"/>
          <a:lstStyle>
            <a:lvl1pPr algn="r">
              <a:defRPr sz="800" b="1">
                <a:solidFill>
                  <a:schemeClr val="accent2"/>
                </a:solidFill>
              </a:defRPr>
            </a:lvl1pPr>
          </a:lstStyle>
          <a:p>
            <a:fld id="{49246692-9764-4796-AF2E-897E79EBAFA7}" type="slidenum">
              <a:rPr lang="fi-FI" smtClean="0"/>
              <a:pPr/>
              <a:t>‹#›</a:t>
            </a:fld>
            <a:endParaRPr lang="fi-FI" dirty="0"/>
          </a:p>
        </p:txBody>
      </p:sp>
      <p:sp>
        <p:nvSpPr>
          <p:cNvPr id="7" name="Rectangle 6"/>
          <p:cNvSpPr/>
          <p:nvPr/>
        </p:nvSpPr>
        <p:spPr>
          <a:xfrm>
            <a:off x="0" y="0"/>
            <a:ext cx="9144000" cy="285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Rectangle 7"/>
          <p:cNvSpPr/>
          <p:nvPr/>
        </p:nvSpPr>
        <p:spPr>
          <a:xfrm>
            <a:off x="0" y="6572272"/>
            <a:ext cx="9144000" cy="285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Picture 9" descr="hometalkoot_su2.png"/>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859352" y="6172703"/>
            <a:ext cx="1246898" cy="32813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2" r:id="rId5"/>
    <p:sldLayoutId id="2147483658" r:id="rId6"/>
    <p:sldLayoutId id="2147483659" r:id="rId7"/>
    <p:sldLayoutId id="2147483653" r:id="rId8"/>
    <p:sldLayoutId id="2147483654" r:id="rId9"/>
    <p:sldLayoutId id="2147483660" r:id="rId10"/>
    <p:sldLayoutId id="2147483655" r:id="rId11"/>
    <p:sldLayoutId id="2147483657" r:id="rId12"/>
    <p:sldLayoutId id="2147483664" r:id="rId13"/>
  </p:sldLayoutIdLst>
  <p:transition spd="med">
    <p:wipe/>
  </p:transition>
  <p:timing>
    <p:tnLst>
      <p:par>
        <p:cTn id="1" dur="indefinite" restart="never" nodeType="tmRoot"/>
      </p:par>
    </p:tnLst>
  </p:timing>
  <p:hf hdr="0" ft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266700" indent="-2667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1pPr>
      <a:lvl2pPr marL="539750" indent="-27305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2pPr>
      <a:lvl3pPr marL="898525" indent="-274638"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3pPr>
      <a:lvl4pPr marL="1163638" indent="-265113"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4pPr>
      <a:lvl5pPr marL="1438275" indent="-274638" algn="l" defTabSz="914400" rtl="0" eaLnBrk="1" latinLnBrk="0" hangingPunct="1">
        <a:spcBef>
          <a:spcPct val="20000"/>
        </a:spcBef>
        <a:buClr>
          <a:schemeClr val="accent2"/>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088" y="333376"/>
            <a:ext cx="7489824" cy="1079500"/>
          </a:xfrm>
          <a:prstGeom prst="rect">
            <a:avLst/>
          </a:prstGeom>
        </p:spPr>
        <p:txBody>
          <a:bodyPr vert="horz" lIns="91440" tIns="45720" rIns="91440" bIns="45720" rtlCol="0" anchor="b">
            <a:normAutofit/>
          </a:bodyPr>
          <a:lstStyle/>
          <a:p>
            <a:r>
              <a:rPr lang="en-US" smtClean="0"/>
              <a:t>Click to edit Master title style</a:t>
            </a:r>
            <a:endParaRPr lang="fi-FI"/>
          </a:p>
        </p:txBody>
      </p:sp>
      <p:sp>
        <p:nvSpPr>
          <p:cNvPr id="3" name="Text Placeholder 2"/>
          <p:cNvSpPr>
            <a:spLocks noGrp="1"/>
          </p:cNvSpPr>
          <p:nvPr>
            <p:ph type="body" idx="1"/>
          </p:nvPr>
        </p:nvSpPr>
        <p:spPr>
          <a:xfrm>
            <a:off x="827088" y="1628775"/>
            <a:ext cx="7489825" cy="43926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2"/>
          </p:nvPr>
        </p:nvSpPr>
        <p:spPr>
          <a:xfrm>
            <a:off x="395288" y="6198834"/>
            <a:ext cx="802500" cy="365125"/>
          </a:xfrm>
          <a:prstGeom prst="rect">
            <a:avLst/>
          </a:prstGeom>
        </p:spPr>
        <p:txBody>
          <a:bodyPr vert="horz" lIns="91440" tIns="45720" rIns="91440" bIns="45720" rtlCol="0" anchor="b"/>
          <a:lstStyle>
            <a:lvl1pPr algn="l">
              <a:defRPr sz="800">
                <a:solidFill>
                  <a:schemeClr val="tx1"/>
                </a:solidFill>
              </a:defRPr>
            </a:lvl1pPr>
          </a:lstStyle>
          <a:p>
            <a:fld id="{815480D1-AC1C-4C7D-9E13-7EF430A31E64}" type="datetime1">
              <a:rPr lang="fi-FI" smtClean="0">
                <a:solidFill>
                  <a:prstClr val="black"/>
                </a:solidFill>
              </a:rPr>
              <a:t>23.6.2016</a:t>
            </a:fld>
            <a:endParaRPr lang="fi-FI">
              <a:solidFill>
                <a:prstClr val="black"/>
              </a:solidFill>
            </a:endParaRPr>
          </a:p>
        </p:txBody>
      </p:sp>
      <p:sp>
        <p:nvSpPr>
          <p:cNvPr id="5" name="Footer Placeholder 4"/>
          <p:cNvSpPr>
            <a:spLocks noGrp="1"/>
          </p:cNvSpPr>
          <p:nvPr>
            <p:ph type="ftr" sz="quarter" idx="3"/>
          </p:nvPr>
        </p:nvSpPr>
        <p:spPr>
          <a:xfrm>
            <a:off x="1201273" y="6198834"/>
            <a:ext cx="1799091" cy="365125"/>
          </a:xfrm>
          <a:prstGeom prst="rect">
            <a:avLst/>
          </a:prstGeom>
        </p:spPr>
        <p:txBody>
          <a:bodyPr vert="horz" lIns="91440" tIns="45720" rIns="91440" bIns="45720" rtlCol="0" anchor="b"/>
          <a:lstStyle>
            <a:lvl1pPr algn="l">
              <a:defRPr sz="800">
                <a:solidFill>
                  <a:schemeClr val="tx1"/>
                </a:solidFill>
              </a:defRPr>
            </a:lvl1pPr>
          </a:lstStyle>
          <a:p>
            <a:endParaRPr lang="fi-FI" dirty="0">
              <a:solidFill>
                <a:prstClr val="black"/>
              </a:solidFill>
            </a:endParaRPr>
          </a:p>
        </p:txBody>
      </p:sp>
      <p:sp>
        <p:nvSpPr>
          <p:cNvPr id="6" name="Slide Number Placeholder 5"/>
          <p:cNvSpPr>
            <a:spLocks noGrp="1"/>
          </p:cNvSpPr>
          <p:nvPr>
            <p:ph type="sldNum" sz="quarter" idx="4"/>
          </p:nvPr>
        </p:nvSpPr>
        <p:spPr>
          <a:xfrm>
            <a:off x="8316912" y="6198834"/>
            <a:ext cx="503238" cy="365125"/>
          </a:xfrm>
          <a:prstGeom prst="rect">
            <a:avLst/>
          </a:prstGeom>
        </p:spPr>
        <p:txBody>
          <a:bodyPr vert="horz" lIns="91440" tIns="45720" rIns="91440" bIns="45720" rtlCol="0" anchor="b"/>
          <a:lstStyle>
            <a:lvl1pPr algn="r">
              <a:defRPr sz="800" b="1">
                <a:solidFill>
                  <a:schemeClr val="accent2"/>
                </a:solidFill>
              </a:defRPr>
            </a:lvl1pPr>
          </a:lstStyle>
          <a:p>
            <a:fld id="{49246692-9764-4796-AF2E-897E79EBAFA7}" type="slidenum">
              <a:rPr lang="fi-FI" smtClean="0">
                <a:solidFill>
                  <a:srgbClr val="C60C30"/>
                </a:solidFill>
              </a:rPr>
              <a:pPr/>
              <a:t>‹#›</a:t>
            </a:fld>
            <a:endParaRPr lang="fi-FI" dirty="0">
              <a:solidFill>
                <a:srgbClr val="C60C30"/>
              </a:solidFill>
            </a:endParaRPr>
          </a:p>
        </p:txBody>
      </p:sp>
      <p:sp>
        <p:nvSpPr>
          <p:cNvPr id="7" name="Rectangle 6"/>
          <p:cNvSpPr/>
          <p:nvPr/>
        </p:nvSpPr>
        <p:spPr>
          <a:xfrm>
            <a:off x="0" y="0"/>
            <a:ext cx="9144000" cy="285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
        <p:nvSpPr>
          <p:cNvPr id="8" name="Rectangle 7"/>
          <p:cNvSpPr/>
          <p:nvPr/>
        </p:nvSpPr>
        <p:spPr>
          <a:xfrm>
            <a:off x="0" y="6572272"/>
            <a:ext cx="9144000" cy="285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pic>
        <p:nvPicPr>
          <p:cNvPr id="10" name="Picture 9" descr="hometalkoot_su2.png"/>
          <p:cNvPicPr>
            <a:picLocks noChangeAspect="1"/>
          </p:cNvPicPr>
          <p:nvPr/>
        </p:nvPicPr>
        <p:blipFill>
          <a:blip r:embed="rId14" cstate="print"/>
          <a:stretch>
            <a:fillRect/>
          </a:stretch>
        </p:blipFill>
        <p:spPr>
          <a:xfrm>
            <a:off x="3859352" y="6172703"/>
            <a:ext cx="1246898" cy="328131"/>
          </a:xfrm>
          <a:prstGeom prst="rect">
            <a:avLst/>
          </a:prstGeom>
        </p:spPr>
      </p:pic>
    </p:spTree>
    <p:extLst>
      <p:ext uri="{BB962C8B-B14F-4D97-AF65-F5344CB8AC3E}">
        <p14:creationId xmlns:p14="http://schemas.microsoft.com/office/powerpoint/2010/main" val="351386352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ransition spd="med">
    <p:wipe/>
  </p:transition>
  <p:timing>
    <p:tnLst>
      <p:par>
        <p:cTn id="1" dur="indefinite" restart="never" nodeType="tmRoot"/>
      </p:par>
    </p:tnLst>
  </p:timing>
  <p:hf hdr="0" ft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266700" indent="-2667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1pPr>
      <a:lvl2pPr marL="539750" indent="-27305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2pPr>
      <a:lvl3pPr marL="898525" indent="-274638"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3pPr>
      <a:lvl4pPr marL="1163638" indent="-265113"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4pPr>
      <a:lvl5pPr marL="1438275" indent="-274638" algn="l" defTabSz="914400" rtl="0" eaLnBrk="1" latinLnBrk="0" hangingPunct="1">
        <a:spcBef>
          <a:spcPct val="20000"/>
        </a:spcBef>
        <a:buClr>
          <a:schemeClr val="accent2"/>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088" y="333376"/>
            <a:ext cx="7489824" cy="1079500"/>
          </a:xfrm>
          <a:prstGeom prst="rect">
            <a:avLst/>
          </a:prstGeom>
        </p:spPr>
        <p:txBody>
          <a:bodyPr vert="horz" lIns="91440" tIns="45720" rIns="91440" bIns="45720" rtlCol="0" anchor="b">
            <a:normAutofit/>
          </a:bodyPr>
          <a:lstStyle/>
          <a:p>
            <a:r>
              <a:rPr lang="en-US" smtClean="0"/>
              <a:t>Click to edit Master title style</a:t>
            </a:r>
            <a:endParaRPr lang="fi-FI"/>
          </a:p>
        </p:txBody>
      </p:sp>
      <p:sp>
        <p:nvSpPr>
          <p:cNvPr id="3" name="Text Placeholder 2"/>
          <p:cNvSpPr>
            <a:spLocks noGrp="1"/>
          </p:cNvSpPr>
          <p:nvPr>
            <p:ph type="body" idx="1"/>
          </p:nvPr>
        </p:nvSpPr>
        <p:spPr>
          <a:xfrm>
            <a:off x="827088" y="1628775"/>
            <a:ext cx="7489825" cy="43926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2"/>
          </p:nvPr>
        </p:nvSpPr>
        <p:spPr>
          <a:xfrm>
            <a:off x="395288" y="6198834"/>
            <a:ext cx="802500" cy="365125"/>
          </a:xfrm>
          <a:prstGeom prst="rect">
            <a:avLst/>
          </a:prstGeom>
        </p:spPr>
        <p:txBody>
          <a:bodyPr vert="horz" lIns="91440" tIns="45720" rIns="91440" bIns="45720" rtlCol="0" anchor="b"/>
          <a:lstStyle>
            <a:lvl1pPr algn="l">
              <a:defRPr sz="800">
                <a:solidFill>
                  <a:schemeClr val="tx1"/>
                </a:solidFill>
              </a:defRPr>
            </a:lvl1pPr>
          </a:lstStyle>
          <a:p>
            <a:endParaRPr lang="fi-FI">
              <a:solidFill>
                <a:prstClr val="black"/>
              </a:solidFill>
            </a:endParaRPr>
          </a:p>
        </p:txBody>
      </p:sp>
      <p:sp>
        <p:nvSpPr>
          <p:cNvPr id="5" name="Footer Placeholder 4"/>
          <p:cNvSpPr>
            <a:spLocks noGrp="1"/>
          </p:cNvSpPr>
          <p:nvPr>
            <p:ph type="ftr" sz="quarter" idx="3"/>
          </p:nvPr>
        </p:nvSpPr>
        <p:spPr>
          <a:xfrm>
            <a:off x="1201273" y="6198834"/>
            <a:ext cx="1799091" cy="365125"/>
          </a:xfrm>
          <a:prstGeom prst="rect">
            <a:avLst/>
          </a:prstGeom>
        </p:spPr>
        <p:txBody>
          <a:bodyPr vert="horz" lIns="91440" tIns="45720" rIns="91440" bIns="45720" rtlCol="0" anchor="b"/>
          <a:lstStyle>
            <a:lvl1pPr algn="l">
              <a:defRPr sz="800">
                <a:solidFill>
                  <a:schemeClr val="tx1"/>
                </a:solidFill>
              </a:defRPr>
            </a:lvl1pPr>
          </a:lstStyle>
          <a:p>
            <a:endParaRPr lang="fi-FI" dirty="0">
              <a:solidFill>
                <a:prstClr val="black"/>
              </a:solidFill>
            </a:endParaRPr>
          </a:p>
        </p:txBody>
      </p:sp>
      <p:sp>
        <p:nvSpPr>
          <p:cNvPr id="6" name="Slide Number Placeholder 5"/>
          <p:cNvSpPr>
            <a:spLocks noGrp="1"/>
          </p:cNvSpPr>
          <p:nvPr>
            <p:ph type="sldNum" sz="quarter" idx="4"/>
          </p:nvPr>
        </p:nvSpPr>
        <p:spPr>
          <a:xfrm>
            <a:off x="8316912" y="6198834"/>
            <a:ext cx="503238" cy="365125"/>
          </a:xfrm>
          <a:prstGeom prst="rect">
            <a:avLst/>
          </a:prstGeom>
        </p:spPr>
        <p:txBody>
          <a:bodyPr vert="horz" lIns="91440" tIns="45720" rIns="91440" bIns="45720" rtlCol="0" anchor="b"/>
          <a:lstStyle>
            <a:lvl1pPr algn="r">
              <a:defRPr sz="800" b="1">
                <a:solidFill>
                  <a:schemeClr val="accent2"/>
                </a:solidFill>
              </a:defRPr>
            </a:lvl1pPr>
          </a:lstStyle>
          <a:p>
            <a:fld id="{49246692-9764-4796-AF2E-897E79EBAFA7}" type="slidenum">
              <a:rPr lang="fi-FI" smtClean="0">
                <a:solidFill>
                  <a:srgbClr val="C60C30"/>
                </a:solidFill>
              </a:rPr>
              <a:pPr/>
              <a:t>‹#›</a:t>
            </a:fld>
            <a:endParaRPr lang="fi-FI" dirty="0">
              <a:solidFill>
                <a:srgbClr val="C60C30"/>
              </a:solidFill>
            </a:endParaRPr>
          </a:p>
        </p:txBody>
      </p:sp>
      <p:sp>
        <p:nvSpPr>
          <p:cNvPr id="7" name="Rectangle 6"/>
          <p:cNvSpPr/>
          <p:nvPr/>
        </p:nvSpPr>
        <p:spPr>
          <a:xfrm>
            <a:off x="0" y="0"/>
            <a:ext cx="9144000" cy="285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
        <p:nvSpPr>
          <p:cNvPr id="8" name="Rectangle 7"/>
          <p:cNvSpPr/>
          <p:nvPr/>
        </p:nvSpPr>
        <p:spPr>
          <a:xfrm>
            <a:off x="0" y="6572272"/>
            <a:ext cx="9144000" cy="285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pic>
        <p:nvPicPr>
          <p:cNvPr id="10" name="Picture 9" descr="hometalkoot_su2.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859352" y="6172703"/>
            <a:ext cx="1246898" cy="328131"/>
          </a:xfrm>
          <a:prstGeom prst="rect">
            <a:avLst/>
          </a:prstGeom>
        </p:spPr>
      </p:pic>
    </p:spTree>
    <p:extLst>
      <p:ext uri="{BB962C8B-B14F-4D97-AF65-F5344CB8AC3E}">
        <p14:creationId xmlns:p14="http://schemas.microsoft.com/office/powerpoint/2010/main" val="167865320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ransition spd="med">
    <p:wipe/>
  </p:transition>
  <p:timing>
    <p:tnLst>
      <p:par>
        <p:cTn id="1" dur="indefinite" restart="never" nodeType="tmRoot"/>
      </p:par>
    </p:tnLst>
  </p:timing>
  <p:hf hdr="0" ft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266700" indent="-2667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1pPr>
      <a:lvl2pPr marL="539750" indent="-27305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2pPr>
      <a:lvl3pPr marL="898525" indent="-274638"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3pPr>
      <a:lvl4pPr marL="1163638" indent="-265113"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4pPr>
      <a:lvl5pPr marL="1438275" indent="-274638" algn="l" defTabSz="914400" rtl="0" eaLnBrk="1" latinLnBrk="0" hangingPunct="1">
        <a:spcBef>
          <a:spcPct val="20000"/>
        </a:spcBef>
        <a:buClr>
          <a:schemeClr val="accent2"/>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vmpietarinen@hotmai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hyperlink" Target="mailto:hometalkoot.ym@ymparisto.fi"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4.jpeg"/><Relationship Id="rId5" Type="http://schemas.openxmlformats.org/officeDocument/2006/relationships/hyperlink" Target="http://www.hometalkoot.fi/" TargetMode="Externa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 Id="rId5" Type="http://schemas.openxmlformats.org/officeDocument/2006/relationships/image" Target="../media/image34.jpeg"/><Relationship Id="rId4" Type="http://schemas.openxmlformats.org/officeDocument/2006/relationships/image" Target="../media/image46.emf"/></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3.xml"/><Relationship Id="rId5" Type="http://schemas.openxmlformats.org/officeDocument/2006/relationships/image" Target="../media/image34.jpe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13.xml"/><Relationship Id="rId5" Type="http://schemas.openxmlformats.org/officeDocument/2006/relationships/image" Target="../media/image34.jpeg"/><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hometalkoot.fi/filebank/904-Tunnista_ja_tutkiriskirakenne2012.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a:bodyPr>
          <a:lstStyle/>
          <a:p>
            <a:r>
              <a:rPr lang="fi-FI" dirty="0" smtClean="0"/>
              <a:t>Sisäilmastoselvitys</a:t>
            </a:r>
            <a:endParaRPr lang="fi-FI" dirty="0"/>
          </a:p>
        </p:txBody>
      </p:sp>
      <p:sp>
        <p:nvSpPr>
          <p:cNvPr id="5" name="Alaotsikko 4"/>
          <p:cNvSpPr>
            <a:spLocks noGrp="1"/>
          </p:cNvSpPr>
          <p:nvPr>
            <p:ph type="subTitle" idx="1"/>
          </p:nvPr>
        </p:nvSpPr>
        <p:spPr/>
        <p:txBody>
          <a:bodyPr/>
          <a:lstStyle/>
          <a:p>
            <a:r>
              <a:rPr lang="fi-FI" dirty="0"/>
              <a:t>Opetusmateriaali sisäilma-asioita opiskelevien ammattilaisten käyttöön</a:t>
            </a:r>
            <a:br>
              <a:rPr lang="fi-FI" dirty="0"/>
            </a:br>
            <a:r>
              <a:rPr lang="fi-FI" dirty="0"/>
              <a:t>Osa </a:t>
            </a:r>
            <a:r>
              <a:rPr lang="fi-FI" dirty="0" smtClean="0"/>
              <a:t>8/9</a:t>
            </a:r>
            <a:endParaRPr lang="fi-FI" dirty="0"/>
          </a:p>
          <a:p>
            <a:endParaRPr lang="fi-FI" b="1" dirty="0"/>
          </a:p>
        </p:txBody>
      </p:sp>
      <p:pic>
        <p:nvPicPr>
          <p:cNvPr id="4" name="Kuva 26" descr="Kuvaus: Savonia_Word_tunniste"/>
          <p:cNvPicPr/>
          <p:nvPr/>
        </p:nvPicPr>
        <p:blipFill rotWithShape="1">
          <a:blip r:embed="rId2" cstate="email">
            <a:extLst>
              <a:ext uri="{28A0092B-C50C-407E-A947-70E740481C1C}">
                <a14:useLocalDpi xmlns:a14="http://schemas.microsoft.com/office/drawing/2010/main"/>
              </a:ext>
            </a:extLst>
          </a:blip>
          <a:srcRect/>
          <a:stretch/>
        </p:blipFill>
        <p:spPr bwMode="auto">
          <a:xfrm>
            <a:off x="6948264" y="6165304"/>
            <a:ext cx="1584176" cy="5040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5591720"/>
      </p:ext>
    </p:extLst>
  </p:cSld>
  <p:clrMapOvr>
    <a:masterClrMapping/>
  </p:clrMapOvr>
  <p:transition spd="med">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1700808"/>
            <a:ext cx="8952995" cy="4176464"/>
          </a:xfrm>
          <a:prstGeom prst="rect">
            <a:avLst/>
          </a:prstGeom>
        </p:spPr>
      </p:pic>
      <p:sp>
        <p:nvSpPr>
          <p:cNvPr id="5" name="Otsikko 1"/>
          <p:cNvSpPr>
            <a:spLocks noGrp="1"/>
          </p:cNvSpPr>
          <p:nvPr>
            <p:ph type="title"/>
          </p:nvPr>
        </p:nvSpPr>
        <p:spPr>
          <a:xfrm>
            <a:off x="623821" y="621308"/>
            <a:ext cx="7705352" cy="1079500"/>
          </a:xfrm>
        </p:spPr>
        <p:txBody>
          <a:bodyPr>
            <a:noAutofit/>
          </a:bodyPr>
          <a:lstStyle/>
          <a:p>
            <a:r>
              <a:rPr lang="fi-FI" dirty="0">
                <a:solidFill>
                  <a:srgbClr val="44697D"/>
                </a:solidFill>
                <a:ea typeface="ＭＳ Ｐゴシック"/>
                <a:cs typeface="ＭＳ Ｐゴシック"/>
              </a:rPr>
              <a:t>Tilaajan ohje </a:t>
            </a:r>
            <a:r>
              <a:rPr lang="fi-FI" dirty="0" smtClean="0">
                <a:solidFill>
                  <a:srgbClr val="44697D"/>
                </a:solidFill>
                <a:ea typeface="ＭＳ Ｐゴシック"/>
                <a:cs typeface="ＭＳ Ｐゴシック"/>
              </a:rPr>
              <a:t>sisäilmasto-ongelman selvittämiseen: Vaihe 1</a:t>
            </a:r>
            <a:endParaRPr lang="fi-FI" dirty="0">
              <a:solidFill>
                <a:srgbClr val="44697D"/>
              </a:solidFill>
              <a:ea typeface="ＭＳ Ｐゴシック"/>
              <a:cs typeface="ＭＳ Ｐゴシック"/>
            </a:endParaRPr>
          </a:p>
        </p:txBody>
      </p:sp>
      <p:pic>
        <p:nvPicPr>
          <p:cNvPr id="6"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10</a:t>
            </a:fld>
            <a:endParaRPr lang="fi-FI"/>
          </a:p>
        </p:txBody>
      </p:sp>
    </p:spTree>
    <p:extLst>
      <p:ext uri="{BB962C8B-B14F-4D97-AF65-F5344CB8AC3E}">
        <p14:creationId xmlns:p14="http://schemas.microsoft.com/office/powerpoint/2010/main" val="201151131"/>
      </p:ext>
    </p:extLst>
  </p:cSld>
  <p:clrMapOvr>
    <a:masterClrMapping/>
  </p:clrMapOvr>
  <p:transition spd="med">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467544" y="2060848"/>
            <a:ext cx="8523129" cy="3024336"/>
          </a:xfrm>
          <a:prstGeom prst="rect">
            <a:avLst/>
          </a:prstGeom>
        </p:spPr>
      </p:pic>
      <p:sp>
        <p:nvSpPr>
          <p:cNvPr id="6" name="Otsikko 1"/>
          <p:cNvSpPr>
            <a:spLocks noGrp="1"/>
          </p:cNvSpPr>
          <p:nvPr>
            <p:ph type="title"/>
          </p:nvPr>
        </p:nvSpPr>
        <p:spPr>
          <a:xfrm>
            <a:off x="683320" y="512986"/>
            <a:ext cx="7705352" cy="1079500"/>
          </a:xfrm>
        </p:spPr>
        <p:txBody>
          <a:bodyPr>
            <a:noAutofit/>
          </a:bodyPr>
          <a:lstStyle/>
          <a:p>
            <a:r>
              <a:rPr lang="fi-FI" dirty="0">
                <a:solidFill>
                  <a:srgbClr val="44697D"/>
                </a:solidFill>
                <a:ea typeface="ＭＳ Ｐゴシック"/>
                <a:cs typeface="ＭＳ Ｐゴシック"/>
              </a:rPr>
              <a:t>Tilaajan ohje </a:t>
            </a:r>
            <a:r>
              <a:rPr lang="fi-FI" dirty="0" smtClean="0">
                <a:solidFill>
                  <a:srgbClr val="44697D"/>
                </a:solidFill>
                <a:ea typeface="ＭＳ Ｐゴシック"/>
                <a:cs typeface="ＭＳ Ｐゴシック"/>
              </a:rPr>
              <a:t>sisäilmasto-ongelman selvittämiseen: Vaihe 2</a:t>
            </a:r>
            <a:endParaRPr lang="fi-FI" dirty="0">
              <a:solidFill>
                <a:srgbClr val="44697D"/>
              </a:solidFill>
              <a:ea typeface="ＭＳ Ｐゴシック"/>
              <a:cs typeface="ＭＳ Ｐゴシック"/>
            </a:endParaRPr>
          </a:p>
        </p:txBody>
      </p:sp>
      <p:sp>
        <p:nvSpPr>
          <p:cNvPr id="7" name="Tekstiruutu 6"/>
          <p:cNvSpPr txBox="1"/>
          <p:nvPr/>
        </p:nvSpPr>
        <p:spPr>
          <a:xfrm>
            <a:off x="539552" y="5589240"/>
            <a:ext cx="7992888" cy="246221"/>
          </a:xfrm>
          <a:prstGeom prst="rect">
            <a:avLst/>
          </a:prstGeom>
          <a:noFill/>
        </p:spPr>
        <p:txBody>
          <a:bodyPr wrap="square" rtlCol="0">
            <a:spAutoFit/>
          </a:bodyPr>
          <a:lstStyle/>
          <a:p>
            <a:pPr algn="r"/>
            <a:r>
              <a:rPr lang="fi-FI" sz="1000" dirty="0"/>
              <a:t>Tilaajan ohje </a:t>
            </a:r>
            <a:r>
              <a:rPr lang="fi-FI" sz="1000" dirty="0" smtClean="0"/>
              <a:t>sisäilmasto-ongelman selvittämiseen, Tähtinen ym., Työterveyslaitos, Kosteus- ja hometalkoot, 2012</a:t>
            </a:r>
            <a:endParaRPr lang="fi-FI" sz="1000" dirty="0"/>
          </a:p>
        </p:txBody>
      </p:sp>
      <p:pic>
        <p:nvPicPr>
          <p:cNvPr id="8"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11</a:t>
            </a:fld>
            <a:endParaRPr lang="fi-FI"/>
          </a:p>
        </p:txBody>
      </p:sp>
    </p:spTree>
    <p:extLst>
      <p:ext uri="{BB962C8B-B14F-4D97-AF65-F5344CB8AC3E}">
        <p14:creationId xmlns:p14="http://schemas.microsoft.com/office/powerpoint/2010/main" val="3096926639"/>
      </p:ext>
    </p:extLst>
  </p:cSld>
  <p:clrMapOvr>
    <a:masterClrMapping/>
  </p:clrMapOvr>
  <p:transition spd="med">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477405" y="2132546"/>
            <a:ext cx="8342745" cy="2880320"/>
          </a:xfrm>
          <a:prstGeom prst="rect">
            <a:avLst/>
          </a:prstGeom>
        </p:spPr>
      </p:pic>
      <p:sp>
        <p:nvSpPr>
          <p:cNvPr id="7" name="Otsikko 1"/>
          <p:cNvSpPr>
            <a:spLocks noGrp="1"/>
          </p:cNvSpPr>
          <p:nvPr>
            <p:ph type="title"/>
          </p:nvPr>
        </p:nvSpPr>
        <p:spPr>
          <a:xfrm>
            <a:off x="683568" y="332656"/>
            <a:ext cx="7705352" cy="1079500"/>
          </a:xfrm>
        </p:spPr>
        <p:txBody>
          <a:bodyPr>
            <a:normAutofit/>
          </a:bodyPr>
          <a:lstStyle/>
          <a:p>
            <a:r>
              <a:rPr lang="fi-FI" dirty="0">
                <a:solidFill>
                  <a:srgbClr val="44697D"/>
                </a:solidFill>
                <a:ea typeface="ＭＳ Ｐゴシック"/>
                <a:cs typeface="ＭＳ Ｐゴシック"/>
              </a:rPr>
              <a:t>Tilaajan ohje </a:t>
            </a:r>
            <a:r>
              <a:rPr lang="fi-FI" dirty="0" smtClean="0">
                <a:solidFill>
                  <a:srgbClr val="44697D"/>
                </a:solidFill>
                <a:ea typeface="ＭＳ Ｐゴシック"/>
                <a:cs typeface="ＭＳ Ｐゴシック"/>
              </a:rPr>
              <a:t>sisäilmasto-ongelman selvittämiseen: Vaihe 3</a:t>
            </a:r>
            <a:endParaRPr lang="fi-FI" dirty="0">
              <a:solidFill>
                <a:srgbClr val="44697D"/>
              </a:solidFill>
              <a:ea typeface="ＭＳ Ｐゴシック"/>
              <a:cs typeface="ＭＳ Ｐゴシック"/>
            </a:endParaRPr>
          </a:p>
        </p:txBody>
      </p:sp>
      <p:sp>
        <p:nvSpPr>
          <p:cNvPr id="8" name="Tekstiruutu 7"/>
          <p:cNvSpPr txBox="1"/>
          <p:nvPr/>
        </p:nvSpPr>
        <p:spPr>
          <a:xfrm>
            <a:off x="817259" y="5733256"/>
            <a:ext cx="7992888" cy="246221"/>
          </a:xfrm>
          <a:prstGeom prst="rect">
            <a:avLst/>
          </a:prstGeom>
          <a:noFill/>
        </p:spPr>
        <p:txBody>
          <a:bodyPr wrap="square" rtlCol="0">
            <a:spAutoFit/>
          </a:bodyPr>
          <a:lstStyle/>
          <a:p>
            <a:pPr algn="r"/>
            <a:r>
              <a:rPr lang="fi-FI" sz="1000" dirty="0"/>
              <a:t>Tilaajan ohje </a:t>
            </a:r>
            <a:r>
              <a:rPr lang="fi-FI" sz="1000" dirty="0" smtClean="0"/>
              <a:t>sisäilmasto-ongelman selvittämiseen, Tähtinen ym., Työterveyslaitos, Kosteus- ja hometalkoot, 2012</a:t>
            </a:r>
            <a:endParaRPr lang="fi-FI" sz="1000" dirty="0"/>
          </a:p>
        </p:txBody>
      </p:sp>
      <p:pic>
        <p:nvPicPr>
          <p:cNvPr id="9"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12</a:t>
            </a:fld>
            <a:endParaRPr lang="fi-FI"/>
          </a:p>
        </p:txBody>
      </p:sp>
    </p:spTree>
    <p:extLst>
      <p:ext uri="{BB962C8B-B14F-4D97-AF65-F5344CB8AC3E}">
        <p14:creationId xmlns:p14="http://schemas.microsoft.com/office/powerpoint/2010/main" val="1061945315"/>
      </p:ext>
    </p:extLst>
  </p:cSld>
  <p:clrMapOvr>
    <a:masterClrMapping/>
  </p:clrMapOvr>
  <p:transition spd="med">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23141" y="126231"/>
            <a:ext cx="7985590" cy="792187"/>
          </a:xfrm>
        </p:spPr>
        <p:txBody>
          <a:bodyPr/>
          <a:lstStyle/>
          <a:p>
            <a:r>
              <a:rPr lang="fi-FI" dirty="0" smtClean="0"/>
              <a:t>Päättäjän homeopas</a:t>
            </a:r>
            <a:endParaRPr lang="fi-FI" dirty="0"/>
          </a:p>
        </p:txBody>
      </p:sp>
      <p:sp>
        <p:nvSpPr>
          <p:cNvPr id="6" name="Sisällön paikkamerkki 5"/>
          <p:cNvSpPr>
            <a:spLocks noGrp="1"/>
          </p:cNvSpPr>
          <p:nvPr>
            <p:ph type="body" sz="quarter" idx="13"/>
          </p:nvPr>
        </p:nvSpPr>
        <p:spPr>
          <a:xfrm>
            <a:off x="215677" y="1056918"/>
            <a:ext cx="8640638" cy="4392489"/>
          </a:xfrm>
        </p:spPr>
        <p:txBody>
          <a:bodyPr>
            <a:normAutofit/>
          </a:bodyPr>
          <a:lstStyle/>
          <a:p>
            <a:r>
              <a:rPr lang="fi-FI" dirty="0"/>
              <a:t>T</a:t>
            </a:r>
            <a:r>
              <a:rPr lang="fi-FI" dirty="0" smtClean="0"/>
              <a:t>oimitilojen hallinta </a:t>
            </a:r>
            <a:r>
              <a:rPr lang="fi-FI" dirty="0"/>
              <a:t>ja </a:t>
            </a:r>
            <a:r>
              <a:rPr lang="fi-FI" dirty="0" smtClean="0"/>
              <a:t>ylläpito kokonaisuutena </a:t>
            </a:r>
            <a:r>
              <a:rPr lang="fi-FI" dirty="0"/>
              <a:t>sekä rakennusten pitkän </a:t>
            </a:r>
            <a:r>
              <a:rPr lang="fi-FI" dirty="0" smtClean="0"/>
              <a:t>tähtäimen kunnossapidon </a:t>
            </a:r>
            <a:r>
              <a:rPr lang="fi-FI" dirty="0"/>
              <a:t>ja sisäilmaongelmien </a:t>
            </a:r>
            <a:r>
              <a:rPr lang="fi-FI" dirty="0" smtClean="0"/>
              <a:t>välinen yhteys</a:t>
            </a:r>
          </a:p>
          <a:p>
            <a:pPr lvl="1"/>
            <a:r>
              <a:rPr lang="fi-FI" dirty="0" smtClean="0"/>
              <a:t>Ohjeita sisäilmaongelmien ratkaisemiseen</a:t>
            </a:r>
          </a:p>
          <a:p>
            <a:pPr lvl="1"/>
            <a:r>
              <a:rPr lang="fi-FI" dirty="0" smtClean="0"/>
              <a:t>Päättäjän toiminnan vaikutus korjausvelan ja rakennuksen ongelmien vähentämiseen</a:t>
            </a:r>
          </a:p>
        </p:txBody>
      </p:sp>
      <p:pic>
        <p:nvPicPr>
          <p:cNvPr id="11" name="Kuvan paikkamerkki 7"/>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1763688" y="2456540"/>
            <a:ext cx="5204215" cy="3199484"/>
          </a:xfrm>
          <a:prstGeom prst="rect">
            <a:avLst/>
          </a:prstGeom>
        </p:spPr>
      </p:pic>
      <p:pic>
        <p:nvPicPr>
          <p:cNvPr id="13"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15" name="Tekstiruutu 14"/>
          <p:cNvSpPr txBox="1"/>
          <p:nvPr/>
        </p:nvSpPr>
        <p:spPr>
          <a:xfrm>
            <a:off x="863427" y="5954796"/>
            <a:ext cx="7992888" cy="276999"/>
          </a:xfrm>
          <a:prstGeom prst="rect">
            <a:avLst/>
          </a:prstGeom>
          <a:noFill/>
        </p:spPr>
        <p:txBody>
          <a:bodyPr wrap="square" rtlCol="0">
            <a:spAutoFit/>
          </a:bodyPr>
          <a:lstStyle/>
          <a:p>
            <a:pPr algn="r"/>
            <a:r>
              <a:rPr lang="fi-FI" sz="1200" dirty="0" smtClean="0"/>
              <a:t>Päättäjän opas, kohti terveitä taloja ja kannattavaa kiinteistönpitoa, Korhonen, Pekkola, Pirinen, 2014</a:t>
            </a:r>
            <a:endParaRPr lang="fi-FI" sz="1200" dirty="0"/>
          </a:p>
        </p:txBody>
      </p:sp>
      <p:sp>
        <p:nvSpPr>
          <p:cNvPr id="3" name="Dian numeron paikkamerkki 2"/>
          <p:cNvSpPr>
            <a:spLocks noGrp="1"/>
          </p:cNvSpPr>
          <p:nvPr>
            <p:ph type="sldNum" sz="quarter" idx="12"/>
          </p:nvPr>
        </p:nvSpPr>
        <p:spPr/>
        <p:txBody>
          <a:bodyPr/>
          <a:lstStyle/>
          <a:p>
            <a:fld id="{49246692-9764-4796-AF2E-897E79EBAFA7}" type="slidenum">
              <a:rPr lang="fi-FI" smtClean="0"/>
              <a:pPr/>
              <a:t>13</a:t>
            </a:fld>
            <a:endParaRPr lang="fi-FI"/>
          </a:p>
        </p:txBody>
      </p:sp>
    </p:spTree>
    <p:extLst>
      <p:ext uri="{BB962C8B-B14F-4D97-AF65-F5344CB8AC3E}">
        <p14:creationId xmlns:p14="http://schemas.microsoft.com/office/powerpoint/2010/main" val="2250068474"/>
      </p:ext>
    </p:extLst>
  </p:cSld>
  <p:clrMapOvr>
    <a:masterClrMapping/>
  </p:clrMapOvr>
  <p:transition spd="med">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a:xfrm>
            <a:off x="1043608" y="3068960"/>
            <a:ext cx="7489824" cy="791468"/>
          </a:xfrm>
        </p:spPr>
        <p:style>
          <a:lnRef idx="3">
            <a:schemeClr val="lt1"/>
          </a:lnRef>
          <a:fillRef idx="1">
            <a:schemeClr val="accent2"/>
          </a:fillRef>
          <a:effectRef idx="1">
            <a:schemeClr val="accent2"/>
          </a:effectRef>
          <a:fontRef idx="minor">
            <a:schemeClr val="lt1"/>
          </a:fontRef>
        </p:style>
        <p:txBody>
          <a:bodyPr anchor="ctr">
            <a:noAutofit/>
          </a:bodyPr>
          <a:lstStyle/>
          <a:p>
            <a:pPr algn="ctr"/>
            <a:r>
              <a:rPr lang="fi-FI" dirty="0" smtClean="0">
                <a:solidFill>
                  <a:schemeClr val="bg1"/>
                </a:solidFill>
              </a:rPr>
              <a:t>Taustatiedot </a:t>
            </a:r>
            <a:r>
              <a:rPr lang="fi-FI" dirty="0">
                <a:solidFill>
                  <a:schemeClr val="bg1"/>
                </a:solidFill>
              </a:rPr>
              <a:t>kohteesta</a:t>
            </a:r>
          </a:p>
        </p:txBody>
      </p:sp>
      <p:pic>
        <p:nvPicPr>
          <p:cNvPr id="6"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14</a:t>
            </a:fld>
            <a:endParaRPr lang="fi-FI"/>
          </a:p>
        </p:txBody>
      </p:sp>
    </p:spTree>
    <p:extLst>
      <p:ext uri="{BB962C8B-B14F-4D97-AF65-F5344CB8AC3E}">
        <p14:creationId xmlns:p14="http://schemas.microsoft.com/office/powerpoint/2010/main" val="3415107675"/>
      </p:ext>
    </p:extLst>
  </p:cSld>
  <p:clrMapOvr>
    <a:masterClrMapping/>
  </p:clrMapOvr>
  <p:transition spd="med">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308907"/>
            <a:ext cx="5975895" cy="1143000"/>
          </a:xfrm>
        </p:spPr>
        <p:txBody>
          <a:bodyPr>
            <a:normAutofit/>
          </a:bodyPr>
          <a:lstStyle/>
          <a:p>
            <a:r>
              <a:rPr lang="en-US" sz="2400" dirty="0" err="1" smtClean="0">
                <a:solidFill>
                  <a:srgbClr val="44697D"/>
                </a:solidFill>
              </a:rPr>
              <a:t>Sisäilmastoselvitys</a:t>
            </a:r>
            <a:r>
              <a:rPr lang="en-US" dirty="0" smtClean="0">
                <a:solidFill>
                  <a:srgbClr val="44697D"/>
                </a:solidFill>
              </a:rPr>
              <a:t/>
            </a:r>
            <a:br>
              <a:rPr lang="en-US" dirty="0" smtClean="0">
                <a:solidFill>
                  <a:srgbClr val="44697D"/>
                </a:solidFill>
              </a:rPr>
            </a:br>
            <a:r>
              <a:rPr lang="en-US" dirty="0" err="1" smtClean="0">
                <a:solidFill>
                  <a:srgbClr val="44697D"/>
                </a:solidFill>
              </a:rPr>
              <a:t>Vaihe</a:t>
            </a:r>
            <a:r>
              <a:rPr lang="en-US" dirty="0" smtClean="0">
                <a:solidFill>
                  <a:srgbClr val="44697D"/>
                </a:solidFill>
              </a:rPr>
              <a:t> 1: </a:t>
            </a:r>
            <a:r>
              <a:rPr lang="en-US" dirty="0" err="1" smtClean="0">
                <a:solidFill>
                  <a:srgbClr val="44697D"/>
                </a:solidFill>
              </a:rPr>
              <a:t>taustatiedot</a:t>
            </a:r>
            <a:r>
              <a:rPr lang="en-US" dirty="0" smtClean="0">
                <a:solidFill>
                  <a:srgbClr val="44697D"/>
                </a:solidFill>
              </a:rPr>
              <a:t> </a:t>
            </a:r>
            <a:r>
              <a:rPr lang="en-US" dirty="0" err="1" smtClean="0">
                <a:solidFill>
                  <a:srgbClr val="44697D"/>
                </a:solidFill>
              </a:rPr>
              <a:t>kohteesta</a:t>
            </a:r>
            <a:endParaRPr lang="fi-FI" dirty="0">
              <a:solidFill>
                <a:srgbClr val="44697D"/>
              </a:solidFill>
            </a:endParaRPr>
          </a:p>
        </p:txBody>
      </p:sp>
      <p:sp>
        <p:nvSpPr>
          <p:cNvPr id="6" name="Content Placeholder 5"/>
          <p:cNvSpPr>
            <a:spLocks noGrp="1"/>
          </p:cNvSpPr>
          <p:nvPr>
            <p:ph idx="1"/>
          </p:nvPr>
        </p:nvSpPr>
        <p:spPr>
          <a:xfrm>
            <a:off x="395536" y="1746084"/>
            <a:ext cx="8445624" cy="3789797"/>
          </a:xfrm>
        </p:spPr>
        <p:txBody>
          <a:bodyPr>
            <a:normAutofit fontScale="92500" lnSpcReduction="10000"/>
          </a:bodyPr>
          <a:lstStyle/>
          <a:p>
            <a:pPr marL="0" indent="0">
              <a:buNone/>
            </a:pPr>
            <a:r>
              <a:rPr lang="en-US" sz="2200" dirty="0" err="1" smtClean="0"/>
              <a:t>Rakennuksesta</a:t>
            </a:r>
            <a:r>
              <a:rPr lang="en-US" sz="2200" dirty="0" smtClean="0"/>
              <a:t> </a:t>
            </a:r>
            <a:r>
              <a:rPr lang="en-US" sz="2200" dirty="0" err="1" smtClean="0"/>
              <a:t>vaadittavat</a:t>
            </a:r>
            <a:r>
              <a:rPr lang="en-US" sz="2200" dirty="0" smtClean="0"/>
              <a:t> </a:t>
            </a:r>
            <a:r>
              <a:rPr lang="en-US" sz="2200" dirty="0" err="1" smtClean="0"/>
              <a:t>taustatiedot</a:t>
            </a:r>
            <a:endParaRPr lang="en-US" sz="2200" dirty="0" smtClean="0"/>
          </a:p>
          <a:p>
            <a:pPr marL="0" indent="0">
              <a:buNone/>
            </a:pPr>
            <a:endParaRPr lang="en-US" sz="2100" dirty="0" smtClean="0"/>
          </a:p>
          <a:p>
            <a:pPr lvl="1"/>
            <a:r>
              <a:rPr lang="en-US" sz="1900" dirty="0" err="1" smtClean="0"/>
              <a:t>Pohjakuvat</a:t>
            </a:r>
            <a:r>
              <a:rPr lang="en-US" sz="1900" dirty="0" smtClean="0"/>
              <a:t>, </a:t>
            </a:r>
            <a:r>
              <a:rPr lang="en-US" sz="1900" dirty="0" err="1" smtClean="0"/>
              <a:t>rakennetyyppikuvaukset</a:t>
            </a:r>
            <a:r>
              <a:rPr lang="en-US" sz="1900" dirty="0"/>
              <a:t>,</a:t>
            </a:r>
            <a:r>
              <a:rPr lang="en-US" sz="1900" dirty="0" smtClean="0"/>
              <a:t> </a:t>
            </a:r>
            <a:r>
              <a:rPr lang="en-US" sz="1900" dirty="0" err="1" smtClean="0"/>
              <a:t>rakennuksen</a:t>
            </a:r>
            <a:r>
              <a:rPr lang="en-US" sz="1900" dirty="0"/>
              <a:t> </a:t>
            </a:r>
            <a:r>
              <a:rPr lang="en-US" sz="1900" dirty="0" err="1" smtClean="0"/>
              <a:t>leikkauskuvat</a:t>
            </a:r>
            <a:endParaRPr lang="en-US" sz="1900" dirty="0" smtClean="0"/>
          </a:p>
          <a:p>
            <a:pPr lvl="1"/>
            <a:endParaRPr lang="en-US" sz="1900" dirty="0" smtClean="0"/>
          </a:p>
          <a:p>
            <a:pPr lvl="1"/>
            <a:r>
              <a:rPr lang="fi-FI" sz="1900" dirty="0" smtClean="0"/>
              <a:t>Aikaisemmat tutkimukset </a:t>
            </a:r>
          </a:p>
          <a:p>
            <a:pPr lvl="2"/>
            <a:r>
              <a:rPr lang="fi-FI" sz="1700" dirty="0"/>
              <a:t>K</a:t>
            </a:r>
            <a:r>
              <a:rPr lang="fi-FI" sz="1700" dirty="0" smtClean="0"/>
              <a:t>untoarviot- ja tutkimukset, mittaustulokset, sisäilmastokyselyt ym.</a:t>
            </a:r>
          </a:p>
          <a:p>
            <a:pPr lvl="2"/>
            <a:endParaRPr lang="fi-FI" sz="1700" dirty="0"/>
          </a:p>
          <a:p>
            <a:pPr lvl="1"/>
            <a:r>
              <a:rPr lang="en-US" sz="1900" dirty="0" err="1" smtClean="0"/>
              <a:t>Selvitys</a:t>
            </a:r>
            <a:r>
              <a:rPr lang="en-US" sz="1900" dirty="0" smtClean="0"/>
              <a:t> </a:t>
            </a:r>
            <a:r>
              <a:rPr lang="en-US" sz="1900" dirty="0" err="1" smtClean="0"/>
              <a:t>ilmanvaihtojärjestelmän</a:t>
            </a:r>
            <a:r>
              <a:rPr lang="en-US" sz="1900" dirty="0" smtClean="0"/>
              <a:t> </a:t>
            </a:r>
            <a:r>
              <a:rPr lang="en-US" sz="1900" dirty="0" err="1" smtClean="0"/>
              <a:t>toiminnasta</a:t>
            </a:r>
            <a:endParaRPr lang="en-US" sz="1900" dirty="0"/>
          </a:p>
          <a:p>
            <a:pPr lvl="2"/>
            <a:r>
              <a:rPr lang="en-US" sz="1700" dirty="0" err="1" smtClean="0"/>
              <a:t>Tilakohtaiset</a:t>
            </a:r>
            <a:r>
              <a:rPr lang="en-US" sz="1700" dirty="0" smtClean="0"/>
              <a:t> </a:t>
            </a:r>
            <a:r>
              <a:rPr lang="en-US" sz="1700" dirty="0" err="1" smtClean="0"/>
              <a:t>ilmamäärien</a:t>
            </a:r>
            <a:r>
              <a:rPr lang="en-US" sz="1700" dirty="0" smtClean="0"/>
              <a:t> </a:t>
            </a:r>
            <a:r>
              <a:rPr lang="en-US" sz="1700" dirty="0" err="1" smtClean="0"/>
              <a:t>suunnitteluarvot</a:t>
            </a:r>
            <a:r>
              <a:rPr lang="en-US" sz="1700" dirty="0" smtClean="0"/>
              <a:t>, </a:t>
            </a:r>
            <a:r>
              <a:rPr lang="en-US" sz="1700" dirty="0" err="1" smtClean="0"/>
              <a:t>ilmamäärien</a:t>
            </a:r>
            <a:r>
              <a:rPr lang="en-US" sz="1700" dirty="0" smtClean="0"/>
              <a:t> </a:t>
            </a:r>
            <a:r>
              <a:rPr lang="en-US" sz="1700" dirty="0" err="1" smtClean="0"/>
              <a:t>mittauspöytäkirja</a:t>
            </a:r>
            <a:endParaRPr lang="en-US" sz="1700" dirty="0" smtClean="0"/>
          </a:p>
          <a:p>
            <a:pPr lvl="2"/>
            <a:r>
              <a:rPr lang="en-US" sz="1700" dirty="0" err="1" smtClean="0"/>
              <a:t>Aikaisemmat</a:t>
            </a:r>
            <a:r>
              <a:rPr lang="en-US" sz="1700" dirty="0" smtClean="0"/>
              <a:t> </a:t>
            </a:r>
            <a:r>
              <a:rPr lang="en-US" sz="1700" dirty="0" err="1" smtClean="0"/>
              <a:t>tutkimukset</a:t>
            </a:r>
            <a:r>
              <a:rPr lang="en-US" sz="1700" dirty="0" smtClean="0"/>
              <a:t>, </a:t>
            </a:r>
            <a:r>
              <a:rPr lang="en-US" sz="1700" dirty="0" err="1" smtClean="0"/>
              <a:t>järjestelmän</a:t>
            </a:r>
            <a:r>
              <a:rPr lang="en-US" sz="1700" dirty="0" smtClean="0"/>
              <a:t> </a:t>
            </a:r>
            <a:r>
              <a:rPr lang="en-US" sz="1700" dirty="0" err="1" smtClean="0"/>
              <a:t>huolto</a:t>
            </a:r>
            <a:r>
              <a:rPr lang="en-US" sz="1700" dirty="0" smtClean="0"/>
              <a:t> ja </a:t>
            </a:r>
            <a:r>
              <a:rPr lang="en-US" sz="1700" dirty="0" err="1" smtClean="0"/>
              <a:t>puhdistus</a:t>
            </a:r>
            <a:endParaRPr lang="en-US" sz="1700" dirty="0" smtClean="0"/>
          </a:p>
          <a:p>
            <a:pPr lvl="2"/>
            <a:endParaRPr lang="en-US" sz="1700" dirty="0" smtClean="0"/>
          </a:p>
          <a:p>
            <a:pPr lvl="1"/>
            <a:r>
              <a:rPr lang="en-US" sz="1900" dirty="0" err="1" smtClean="0"/>
              <a:t>Yleiskuva</a:t>
            </a:r>
            <a:r>
              <a:rPr lang="en-US" sz="1900" dirty="0" smtClean="0"/>
              <a:t> </a:t>
            </a:r>
            <a:r>
              <a:rPr lang="en-US" sz="1900" dirty="0" err="1" smtClean="0"/>
              <a:t>talotekniikkajärjestelmien</a:t>
            </a:r>
            <a:r>
              <a:rPr lang="en-US" sz="1900" dirty="0" smtClean="0"/>
              <a:t> </a:t>
            </a:r>
            <a:r>
              <a:rPr lang="en-US" sz="1900" dirty="0" err="1" smtClean="0"/>
              <a:t>kunnosta</a:t>
            </a:r>
            <a:r>
              <a:rPr lang="en-US" sz="1900" dirty="0" smtClean="0"/>
              <a:t> ja </a:t>
            </a:r>
            <a:r>
              <a:rPr lang="en-US" sz="1900" dirty="0" err="1" smtClean="0"/>
              <a:t>jäljellä</a:t>
            </a:r>
            <a:r>
              <a:rPr lang="en-US" sz="1900" dirty="0" smtClean="0"/>
              <a:t> </a:t>
            </a:r>
            <a:r>
              <a:rPr lang="en-US" sz="1900" dirty="0" err="1" smtClean="0"/>
              <a:t>olevasta</a:t>
            </a:r>
            <a:r>
              <a:rPr lang="en-US" sz="1900" dirty="0" smtClean="0"/>
              <a:t> </a:t>
            </a:r>
            <a:r>
              <a:rPr lang="en-US" sz="1900" dirty="0" err="1" smtClean="0"/>
              <a:t>käyttöiästä</a:t>
            </a:r>
            <a:endParaRPr lang="fi-FI" sz="1900" dirty="0"/>
          </a:p>
        </p:txBody>
      </p:sp>
      <p:sp>
        <p:nvSpPr>
          <p:cNvPr id="8" name="Päiväyksen paikkamerkki 8"/>
          <p:cNvSpPr txBox="1">
            <a:spLocks/>
          </p:cNvSpPr>
          <p:nvPr/>
        </p:nvSpPr>
        <p:spPr>
          <a:xfrm>
            <a:off x="448544" y="5808287"/>
            <a:ext cx="8083896" cy="360362"/>
          </a:xfrm>
          <a:prstGeom prst="rect">
            <a:avLst/>
          </a:prstGeom>
        </p:spPr>
        <p:txBody>
          <a:bodyPr vert="horz" lIns="91440" tIns="45720" rIns="91440" bIns="45720" rtlCol="0" anchor="ctr"/>
          <a:lstStyle>
            <a:defPPr>
              <a:defRPr lang="fi-FI"/>
            </a:defPPr>
            <a:lvl1pPr algn="l" rtl="0" fontAlgn="auto">
              <a:spcBef>
                <a:spcPts val="0"/>
              </a:spcBef>
              <a:spcAft>
                <a:spcPts val="0"/>
              </a:spcAft>
              <a:defRPr sz="1100" kern="1200">
                <a:solidFill>
                  <a:schemeClr val="tx1"/>
                </a:solidFill>
                <a:latin typeface="+mj-lt"/>
                <a:ea typeface="+mn-ea"/>
                <a:cs typeface="+mn-cs"/>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pPr algn="r">
              <a:defRPr/>
            </a:pPr>
            <a:r>
              <a:rPr lang="fi-FI" dirty="0">
                <a:ea typeface="ＭＳ Ｐゴシック" pitchFamily="34" charset="-128"/>
              </a:rPr>
              <a:t>Toimintamalli vaikeiden sisäilmaongelmien ratkaisuun, Työterveyslaitos </a:t>
            </a:r>
            <a:r>
              <a:rPr lang="fi-FI" dirty="0" smtClean="0">
                <a:ea typeface="ＭＳ Ｐゴシック" pitchFamily="34" charset="-128"/>
              </a:rPr>
              <a:t>2008; </a:t>
            </a:r>
          </a:p>
          <a:p>
            <a:pPr algn="r">
              <a:defRPr/>
            </a:pPr>
            <a:r>
              <a:rPr lang="fi-FI" dirty="0" smtClean="0"/>
              <a:t>Kosteus- </a:t>
            </a:r>
            <a:r>
              <a:rPr lang="fi-FI" dirty="0"/>
              <a:t>ja homevauriot, ratkaisuja työpaikoille, Työterveyslaitos, 2014</a:t>
            </a:r>
          </a:p>
          <a:p>
            <a:pPr algn="r">
              <a:defRPr/>
            </a:pPr>
            <a:endParaRPr lang="fi-FI" dirty="0"/>
          </a:p>
        </p:txBody>
      </p:sp>
      <p:pic>
        <p:nvPicPr>
          <p:cNvPr id="7" name="Kuva 26" descr="Kuvaus: Savonia_Word_tunniste"/>
          <p:cNvPicPr/>
          <p:nvPr/>
        </p:nvPicPr>
        <p:blipFill rotWithShape="1">
          <a:blip r:embed="rId2" cstate="email">
            <a:extLst>
              <a:ext uri="{28A0092B-C50C-407E-A947-70E740481C1C}">
                <a14:useLocalDpi xmlns:a14="http://schemas.microsoft.com/office/drawing/2010/main"/>
              </a:ext>
            </a:extLst>
          </a:blip>
          <a:srcRect/>
          <a:stretch/>
        </p:blipFill>
        <p:spPr bwMode="auto">
          <a:xfrm>
            <a:off x="827584" y="6002961"/>
            <a:ext cx="1584176" cy="504057"/>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15</a:t>
            </a:fld>
            <a:endParaRPr lang="fi-FI"/>
          </a:p>
        </p:txBody>
      </p:sp>
    </p:spTree>
    <p:extLst>
      <p:ext uri="{BB962C8B-B14F-4D97-AF65-F5344CB8AC3E}">
        <p14:creationId xmlns:p14="http://schemas.microsoft.com/office/powerpoint/2010/main" val="1299434081"/>
      </p:ext>
    </p:extLst>
  </p:cSld>
  <p:clrMapOvr>
    <a:masterClrMapping/>
  </p:clrMapOvr>
  <p:transition spd="med">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20" y="189580"/>
            <a:ext cx="6912768" cy="1143000"/>
          </a:xfrm>
        </p:spPr>
        <p:txBody>
          <a:bodyPr>
            <a:normAutofit/>
          </a:bodyPr>
          <a:lstStyle/>
          <a:p>
            <a:r>
              <a:rPr lang="en-US" sz="2400" dirty="0" err="1" smtClean="0">
                <a:solidFill>
                  <a:srgbClr val="44697D"/>
                </a:solidFill>
              </a:rPr>
              <a:t>Sisäilmastoselvitys</a:t>
            </a:r>
            <a:r>
              <a:rPr lang="en-US" dirty="0">
                <a:solidFill>
                  <a:srgbClr val="44697D"/>
                </a:solidFill>
              </a:rPr>
              <a:t/>
            </a:r>
            <a:br>
              <a:rPr lang="en-US" dirty="0">
                <a:solidFill>
                  <a:srgbClr val="44697D"/>
                </a:solidFill>
              </a:rPr>
            </a:br>
            <a:r>
              <a:rPr lang="en-US" dirty="0" err="1" smtClean="0">
                <a:solidFill>
                  <a:srgbClr val="44697D"/>
                </a:solidFill>
              </a:rPr>
              <a:t>Vaihe</a:t>
            </a:r>
            <a:r>
              <a:rPr lang="en-US" dirty="0" smtClean="0">
                <a:solidFill>
                  <a:srgbClr val="44697D"/>
                </a:solidFill>
              </a:rPr>
              <a:t> 1. </a:t>
            </a:r>
            <a:r>
              <a:rPr lang="en-US" dirty="0" err="1" smtClean="0">
                <a:solidFill>
                  <a:srgbClr val="44697D"/>
                </a:solidFill>
              </a:rPr>
              <a:t>Taustatiedot</a:t>
            </a:r>
            <a:r>
              <a:rPr lang="en-US" dirty="0" smtClean="0">
                <a:solidFill>
                  <a:srgbClr val="44697D"/>
                </a:solidFill>
              </a:rPr>
              <a:t> </a:t>
            </a:r>
            <a:r>
              <a:rPr lang="en-US" dirty="0" err="1" smtClean="0">
                <a:solidFill>
                  <a:srgbClr val="44697D"/>
                </a:solidFill>
              </a:rPr>
              <a:t>kohteesta</a:t>
            </a:r>
            <a:endParaRPr lang="fi-FI" dirty="0">
              <a:solidFill>
                <a:srgbClr val="44697D"/>
              </a:solidFill>
            </a:endParaRPr>
          </a:p>
        </p:txBody>
      </p:sp>
      <p:pic>
        <p:nvPicPr>
          <p:cNvPr id="8" name="Content Placeholder 11"/>
          <p:cNvPicPr>
            <a:picLocks noGrp="1" noChangeAspect="1"/>
          </p:cNvPicPr>
          <p:nvPr>
            <p:ph sz="quarter" idx="2"/>
          </p:nvPr>
        </p:nvPicPr>
        <p:blipFill rotWithShape="1">
          <a:blip r:embed="rId3" cstate="email">
            <a:extLst>
              <a:ext uri="{28A0092B-C50C-407E-A947-70E740481C1C}">
                <a14:useLocalDpi xmlns:a14="http://schemas.microsoft.com/office/drawing/2010/main"/>
              </a:ext>
            </a:extLst>
          </a:blip>
          <a:srcRect/>
          <a:stretch/>
        </p:blipFill>
        <p:spPr>
          <a:xfrm>
            <a:off x="971600" y="1418190"/>
            <a:ext cx="6553200" cy="4467833"/>
          </a:xfrm>
        </p:spPr>
      </p:pic>
      <p:sp>
        <p:nvSpPr>
          <p:cNvPr id="9" name="Down Arrow 8"/>
          <p:cNvSpPr/>
          <p:nvPr/>
        </p:nvSpPr>
        <p:spPr>
          <a:xfrm rot="4475346">
            <a:off x="6553928" y="1972936"/>
            <a:ext cx="392713" cy="5407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Down Arrow 9"/>
          <p:cNvSpPr/>
          <p:nvPr/>
        </p:nvSpPr>
        <p:spPr>
          <a:xfrm rot="4475346">
            <a:off x="6601837" y="3407505"/>
            <a:ext cx="392713" cy="5407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1" name="Down Arrow 10"/>
          <p:cNvSpPr/>
          <p:nvPr/>
        </p:nvSpPr>
        <p:spPr>
          <a:xfrm rot="169109">
            <a:off x="5771381" y="1643543"/>
            <a:ext cx="392713" cy="5407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Down Arrow 11"/>
          <p:cNvSpPr/>
          <p:nvPr/>
        </p:nvSpPr>
        <p:spPr>
          <a:xfrm rot="4475346">
            <a:off x="6618254" y="4505734"/>
            <a:ext cx="392713" cy="5407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Down Arrow 12"/>
          <p:cNvSpPr/>
          <p:nvPr/>
        </p:nvSpPr>
        <p:spPr>
          <a:xfrm rot="6771325">
            <a:off x="5445950" y="4962152"/>
            <a:ext cx="392713" cy="5407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Down Arrow 13"/>
          <p:cNvSpPr/>
          <p:nvPr/>
        </p:nvSpPr>
        <p:spPr>
          <a:xfrm rot="14599448">
            <a:off x="3390782" y="5245567"/>
            <a:ext cx="392713" cy="5407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 name="TextBox 2"/>
          <p:cNvSpPr txBox="1"/>
          <p:nvPr/>
        </p:nvSpPr>
        <p:spPr>
          <a:xfrm>
            <a:off x="1187624" y="5707749"/>
            <a:ext cx="6480720" cy="400110"/>
          </a:xfrm>
          <a:prstGeom prst="rect">
            <a:avLst/>
          </a:prstGeom>
          <a:noFill/>
        </p:spPr>
        <p:txBody>
          <a:bodyPr wrap="square" rtlCol="0">
            <a:spAutoFit/>
          </a:bodyPr>
          <a:lstStyle/>
          <a:p>
            <a:pPr algn="r"/>
            <a:r>
              <a:rPr lang="fi-FI" sz="1000" dirty="0" smtClean="0"/>
              <a:t>Kuva: Esimerkki kaksi kerroksisen rakennuksen leikkauskuvasta, josta tunnistettavissa riskirakenteita eri rakennusosista. Veli-Matti Pietarinen, </a:t>
            </a:r>
            <a:r>
              <a:rPr lang="fi-FI" sz="1000" dirty="0"/>
              <a:t>©</a:t>
            </a:r>
            <a:r>
              <a:rPr lang="fi-FI" sz="1000" dirty="0" smtClean="0"/>
              <a:t>Työterveyslaitos</a:t>
            </a:r>
            <a:endParaRPr lang="fi-FI" sz="1000" dirty="0"/>
          </a:p>
        </p:txBody>
      </p:sp>
      <p:sp>
        <p:nvSpPr>
          <p:cNvPr id="15" name="Down Arrow 14"/>
          <p:cNvSpPr/>
          <p:nvPr/>
        </p:nvSpPr>
        <p:spPr>
          <a:xfrm rot="4475346">
            <a:off x="6552559" y="2811513"/>
            <a:ext cx="392713" cy="5407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7"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Dian numeron paikkamerkki 3"/>
          <p:cNvSpPr>
            <a:spLocks noGrp="1"/>
          </p:cNvSpPr>
          <p:nvPr>
            <p:ph type="sldNum" sz="quarter" idx="12"/>
          </p:nvPr>
        </p:nvSpPr>
        <p:spPr/>
        <p:txBody>
          <a:bodyPr/>
          <a:lstStyle/>
          <a:p>
            <a:fld id="{49246692-9764-4796-AF2E-897E79EBAFA7}" type="slidenum">
              <a:rPr lang="fi-FI" smtClean="0"/>
              <a:pPr/>
              <a:t>16</a:t>
            </a:fld>
            <a:endParaRPr lang="fi-FI"/>
          </a:p>
        </p:txBody>
      </p:sp>
    </p:spTree>
    <p:extLst>
      <p:ext uri="{BB962C8B-B14F-4D97-AF65-F5344CB8AC3E}">
        <p14:creationId xmlns:p14="http://schemas.microsoft.com/office/powerpoint/2010/main" val="3664156218"/>
      </p:ext>
    </p:extLst>
  </p:cSld>
  <p:clrMapOvr>
    <a:masterClrMapping/>
  </p:clrMapOvr>
  <p:transition spd="med">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48544" y="236568"/>
            <a:ext cx="7447838" cy="1143000"/>
          </a:xfrm>
        </p:spPr>
        <p:txBody>
          <a:bodyPr>
            <a:noAutofit/>
          </a:bodyPr>
          <a:lstStyle/>
          <a:p>
            <a:r>
              <a:rPr lang="en-US" sz="2400" dirty="0" err="1">
                <a:solidFill>
                  <a:srgbClr val="44697D"/>
                </a:solidFill>
              </a:rPr>
              <a:t>Sisäilmastoselvitys</a:t>
            </a:r>
            <a:r>
              <a:rPr lang="en-US" dirty="0"/>
              <a:t/>
            </a:r>
            <a:br>
              <a:rPr lang="en-US" dirty="0"/>
            </a:br>
            <a:r>
              <a:rPr lang="en-US" dirty="0" err="1"/>
              <a:t>Vaihe</a:t>
            </a:r>
            <a:r>
              <a:rPr lang="en-US" dirty="0"/>
              <a:t> 1</a:t>
            </a:r>
            <a:r>
              <a:rPr lang="en-US" dirty="0" smtClean="0"/>
              <a:t>: </a:t>
            </a:r>
            <a:r>
              <a:rPr lang="en-US" dirty="0" err="1"/>
              <a:t>taustatiedot</a:t>
            </a:r>
            <a:r>
              <a:rPr lang="en-US" dirty="0"/>
              <a:t> </a:t>
            </a:r>
            <a:r>
              <a:rPr lang="en-US" dirty="0" err="1"/>
              <a:t>kohteesta</a:t>
            </a:r>
            <a:endParaRPr lang="fi-FI" dirty="0"/>
          </a:p>
        </p:txBody>
      </p:sp>
      <p:sp>
        <p:nvSpPr>
          <p:cNvPr id="9" name="Content Placeholder 8"/>
          <p:cNvSpPr>
            <a:spLocks noGrp="1"/>
          </p:cNvSpPr>
          <p:nvPr>
            <p:ph idx="1"/>
          </p:nvPr>
        </p:nvSpPr>
        <p:spPr>
          <a:xfrm>
            <a:off x="436530" y="1628800"/>
            <a:ext cx="8138160" cy="3675112"/>
          </a:xfrm>
        </p:spPr>
        <p:txBody>
          <a:bodyPr>
            <a:normAutofit fontScale="92500" lnSpcReduction="20000"/>
          </a:bodyPr>
          <a:lstStyle/>
          <a:p>
            <a:pPr marL="153988" indent="0" defTabSz="914400">
              <a:buNone/>
            </a:pPr>
            <a:r>
              <a:rPr lang="fi-FI" sz="2400" b="1" dirty="0" smtClean="0">
                <a:ea typeface="ＭＳ Ｐゴシック" pitchFamily="34" charset="-128"/>
                <a:cs typeface="Times New Roman" pitchFamily="18" charset="0"/>
              </a:rPr>
              <a:t>Työterveyshuollon </a:t>
            </a:r>
            <a:r>
              <a:rPr lang="fi-FI" sz="2400" b="1" dirty="0">
                <a:ea typeface="ＭＳ Ｐゴシック" pitchFamily="34" charset="-128"/>
                <a:cs typeface="Times New Roman" pitchFamily="18" charset="0"/>
              </a:rPr>
              <a:t>selvitys</a:t>
            </a:r>
          </a:p>
          <a:p>
            <a:pPr marL="585788" indent="-304800"/>
            <a:r>
              <a:rPr lang="fi-FI" sz="1900" dirty="0" smtClean="0">
                <a:ea typeface="ＭＳ Ｐゴシック" pitchFamily="34" charset="-128"/>
                <a:cs typeface="Times New Roman" pitchFamily="18" charset="0"/>
              </a:rPr>
              <a:t>Sisäilmastokysely</a:t>
            </a:r>
            <a:endParaRPr lang="fi-FI" sz="1900" dirty="0">
              <a:ea typeface="ＭＳ Ｐゴシック" pitchFamily="34" charset="-128"/>
              <a:cs typeface="Times New Roman" pitchFamily="18" charset="0"/>
            </a:endParaRPr>
          </a:p>
          <a:p>
            <a:pPr marL="585788" indent="-304800"/>
            <a:r>
              <a:rPr lang="fi-FI" sz="1900" dirty="0" smtClean="0">
                <a:ea typeface="ＭＳ Ｐゴシック" pitchFamily="34" charset="-128"/>
                <a:cs typeface="Times New Roman" pitchFamily="18" charset="0"/>
              </a:rPr>
              <a:t>Työterveyshuollon </a:t>
            </a:r>
            <a:r>
              <a:rPr lang="fi-FI" sz="1900" dirty="0">
                <a:ea typeface="ＭＳ Ｐゴシック" pitchFamily="34" charset="-128"/>
                <a:cs typeface="Times New Roman" pitchFamily="18" charset="0"/>
              </a:rPr>
              <a:t>kartoitus oireista ja sisäilmaongelman </a:t>
            </a:r>
            <a:r>
              <a:rPr lang="fi-FI" sz="1900" dirty="0" smtClean="0">
                <a:ea typeface="ＭＳ Ｐゴシック" pitchFamily="34" charset="-128"/>
                <a:cs typeface="Times New Roman" pitchFamily="18" charset="0"/>
              </a:rPr>
              <a:t>laajuudesta</a:t>
            </a:r>
          </a:p>
          <a:p>
            <a:pPr marL="900113" lvl="1" indent="-304800"/>
            <a:r>
              <a:rPr lang="fi-FI" sz="1700" dirty="0" smtClean="0">
                <a:ea typeface="ＭＳ Ｐゴシック" pitchFamily="34" charset="-128"/>
                <a:cs typeface="Times New Roman" pitchFamily="18" charset="0"/>
              </a:rPr>
              <a:t>Sisäilmasto-ongelmasta aiheutuvat sairaspoissaolot</a:t>
            </a:r>
          </a:p>
          <a:p>
            <a:pPr marL="900113" lvl="1" indent="-304800"/>
            <a:r>
              <a:rPr lang="fi-FI" sz="1700" dirty="0" smtClean="0">
                <a:ea typeface="ＭＳ Ｐゴシック" pitchFamily="34" charset="-128"/>
                <a:cs typeface="Times New Roman" pitchFamily="18" charset="0"/>
              </a:rPr>
              <a:t>Ammattitautiepäilyt</a:t>
            </a:r>
          </a:p>
          <a:p>
            <a:pPr marL="900113" lvl="1" indent="-304800"/>
            <a:r>
              <a:rPr lang="fi-FI" sz="1700" dirty="0" smtClean="0">
                <a:ea typeface="ＭＳ Ｐゴシック" pitchFamily="34" charset="-128"/>
                <a:cs typeface="Times New Roman" pitchFamily="18" charset="0"/>
              </a:rPr>
              <a:t>Yleiskuva henkilökunnan oireista ja haitoista</a:t>
            </a:r>
            <a:endParaRPr lang="fi-FI" sz="1700" dirty="0">
              <a:ea typeface="ＭＳ Ｐゴシック" pitchFamily="34" charset="-128"/>
              <a:cs typeface="Times New Roman" pitchFamily="18" charset="0"/>
            </a:endParaRPr>
          </a:p>
          <a:p>
            <a:pPr marL="1525588" lvl="3" indent="-266700" defTabSz="914400"/>
            <a:endParaRPr lang="en-US" sz="1600" dirty="0">
              <a:ea typeface="ＭＳ Ｐゴシック" pitchFamily="34" charset="-128"/>
              <a:cs typeface="Times New Roman" pitchFamily="18" charset="0"/>
            </a:endParaRPr>
          </a:p>
          <a:p>
            <a:pPr marL="153988" indent="0" defTabSz="914400">
              <a:buNone/>
            </a:pPr>
            <a:r>
              <a:rPr lang="en-US" sz="2400" b="1" dirty="0" err="1" smtClean="0">
                <a:ea typeface="ＭＳ Ｐゴシック" pitchFamily="34" charset="-128"/>
                <a:cs typeface="Times New Roman" pitchFamily="18" charset="0"/>
              </a:rPr>
              <a:t>Sisäilmaryhmän</a:t>
            </a:r>
            <a:r>
              <a:rPr lang="en-US" sz="2400" b="1" dirty="0" smtClean="0">
                <a:ea typeface="ＭＳ Ｐゴシック" pitchFamily="34" charset="-128"/>
                <a:cs typeface="Times New Roman" pitchFamily="18" charset="0"/>
              </a:rPr>
              <a:t> / </a:t>
            </a:r>
            <a:r>
              <a:rPr lang="en-US" sz="2400" b="1" dirty="0" err="1" smtClean="0">
                <a:ea typeface="ＭＳ Ｐゴシック" pitchFamily="34" charset="-128"/>
                <a:cs typeface="Times New Roman" pitchFamily="18" charset="0"/>
              </a:rPr>
              <a:t>työsuojeluorganisaation</a:t>
            </a:r>
            <a:r>
              <a:rPr lang="en-US" sz="2400" b="1" dirty="0" smtClean="0">
                <a:ea typeface="ＭＳ Ｐゴシック" pitchFamily="34" charset="-128"/>
                <a:cs typeface="Times New Roman" pitchFamily="18" charset="0"/>
              </a:rPr>
              <a:t> </a:t>
            </a:r>
            <a:r>
              <a:rPr lang="en-US" sz="2400" b="1" dirty="0" err="1" smtClean="0">
                <a:ea typeface="ＭＳ Ｐゴシック" pitchFamily="34" charset="-128"/>
                <a:cs typeface="Times New Roman" pitchFamily="18" charset="0"/>
              </a:rPr>
              <a:t>selvitys</a:t>
            </a:r>
            <a:endParaRPr lang="en-US" sz="2400" b="1" dirty="0">
              <a:ea typeface="ＭＳ Ｐゴシック" pitchFamily="34" charset="-128"/>
              <a:cs typeface="Times New Roman" pitchFamily="18" charset="0"/>
            </a:endParaRPr>
          </a:p>
          <a:p>
            <a:pPr marL="585788" indent="-304800"/>
            <a:r>
              <a:rPr lang="en-US" sz="1900" dirty="0" err="1">
                <a:ea typeface="ＭＳ Ｐゴシック" pitchFamily="34" charset="-128"/>
                <a:cs typeface="Times New Roman" pitchFamily="18" charset="0"/>
              </a:rPr>
              <a:t>Kiinteistöhuollon</a:t>
            </a:r>
            <a:r>
              <a:rPr lang="en-US" sz="1900" dirty="0">
                <a:ea typeface="ＭＳ Ｐゴシック" pitchFamily="34" charset="-128"/>
                <a:cs typeface="Times New Roman" pitchFamily="18" charset="0"/>
              </a:rPr>
              <a:t> </a:t>
            </a:r>
            <a:r>
              <a:rPr lang="en-US" sz="1900" dirty="0" err="1">
                <a:ea typeface="ＭＳ Ｐゴシック" pitchFamily="34" charset="-128"/>
                <a:cs typeface="Times New Roman" pitchFamily="18" charset="0"/>
              </a:rPr>
              <a:t>toiminta</a:t>
            </a:r>
            <a:endParaRPr lang="en-US" sz="1900" dirty="0">
              <a:ea typeface="ＭＳ Ｐゴシック" pitchFamily="34" charset="-128"/>
              <a:cs typeface="Times New Roman" pitchFamily="18" charset="0"/>
            </a:endParaRPr>
          </a:p>
          <a:p>
            <a:pPr marL="585788" indent="-304800"/>
            <a:r>
              <a:rPr lang="en-US" sz="1900" dirty="0" err="1">
                <a:ea typeface="ＭＳ Ｐゴシック" pitchFamily="34" charset="-128"/>
                <a:cs typeface="Times New Roman" pitchFamily="18" charset="0"/>
              </a:rPr>
              <a:t>Sisäympäristöongelmien</a:t>
            </a:r>
            <a:r>
              <a:rPr lang="en-US" sz="1900" dirty="0">
                <a:ea typeface="ＭＳ Ｐゴシック" pitchFamily="34" charset="-128"/>
                <a:cs typeface="Times New Roman" pitchFamily="18" charset="0"/>
              </a:rPr>
              <a:t> </a:t>
            </a:r>
            <a:r>
              <a:rPr lang="en-US" sz="1900" dirty="0" err="1">
                <a:ea typeface="ＭＳ Ｐゴシック" pitchFamily="34" charset="-128"/>
                <a:cs typeface="Times New Roman" pitchFamily="18" charset="0"/>
              </a:rPr>
              <a:t>ratkaisutavat</a:t>
            </a:r>
            <a:endParaRPr lang="en-US" sz="1900" dirty="0">
              <a:ea typeface="ＭＳ Ｐゴシック" pitchFamily="34" charset="-128"/>
              <a:cs typeface="Times New Roman" pitchFamily="18" charset="0"/>
            </a:endParaRPr>
          </a:p>
          <a:p>
            <a:pPr marL="585788" indent="-304800"/>
            <a:r>
              <a:rPr lang="en-US" sz="1900" dirty="0" err="1">
                <a:ea typeface="ＭＳ Ｐゴシック" pitchFamily="34" charset="-128"/>
                <a:cs typeface="Times New Roman" pitchFamily="18" charset="0"/>
              </a:rPr>
              <a:t>Ongelman</a:t>
            </a:r>
            <a:r>
              <a:rPr lang="en-US" sz="1900" dirty="0">
                <a:ea typeface="ＭＳ Ｐゴシック" pitchFamily="34" charset="-128"/>
                <a:cs typeface="Times New Roman" pitchFamily="18" charset="0"/>
              </a:rPr>
              <a:t> </a:t>
            </a:r>
            <a:r>
              <a:rPr lang="en-US" sz="1900" dirty="0" err="1">
                <a:ea typeface="ＭＳ Ｐゴシック" pitchFamily="34" charset="-128"/>
                <a:cs typeface="Times New Roman" pitchFamily="18" charset="0"/>
              </a:rPr>
              <a:t>merkittävyys</a:t>
            </a:r>
            <a:endParaRPr lang="en-US" sz="1900" dirty="0">
              <a:ea typeface="ＭＳ Ｐゴシック" pitchFamily="34" charset="-128"/>
              <a:cs typeface="Times New Roman" pitchFamily="18" charset="0"/>
            </a:endParaRPr>
          </a:p>
          <a:p>
            <a:pPr marL="585788" indent="-304800"/>
            <a:r>
              <a:rPr lang="en-US" sz="1900" dirty="0" err="1">
                <a:ea typeface="ＭＳ Ｐゴシック" pitchFamily="34" charset="-128"/>
                <a:cs typeface="Times New Roman" pitchFamily="18" charset="0"/>
              </a:rPr>
              <a:t>Ongelman</a:t>
            </a:r>
            <a:r>
              <a:rPr lang="en-US" sz="1900" dirty="0">
                <a:ea typeface="ＭＳ Ｐゴシック" pitchFamily="34" charset="-128"/>
                <a:cs typeface="Times New Roman" pitchFamily="18" charset="0"/>
              </a:rPr>
              <a:t> </a:t>
            </a:r>
            <a:r>
              <a:rPr lang="en-US" sz="1900" dirty="0" err="1">
                <a:ea typeface="ＭＳ Ｐゴシック" pitchFamily="34" charset="-128"/>
                <a:cs typeface="Times New Roman" pitchFamily="18" charset="0"/>
              </a:rPr>
              <a:t>ajallinen</a:t>
            </a:r>
            <a:r>
              <a:rPr lang="en-US" sz="1900" dirty="0">
                <a:ea typeface="ＭＳ Ｐゴシック" pitchFamily="34" charset="-128"/>
                <a:cs typeface="Times New Roman" pitchFamily="18" charset="0"/>
              </a:rPr>
              <a:t> </a:t>
            </a:r>
            <a:r>
              <a:rPr lang="en-US" sz="1900" dirty="0" err="1">
                <a:ea typeface="ＭＳ Ｐゴシック" pitchFamily="34" charset="-128"/>
                <a:cs typeface="Times New Roman" pitchFamily="18" charset="0"/>
              </a:rPr>
              <a:t>kesto</a:t>
            </a:r>
            <a:endParaRPr lang="en-US" sz="1900" dirty="0">
              <a:ea typeface="ＭＳ Ｐゴシック" pitchFamily="34" charset="-128"/>
              <a:cs typeface="Times New Roman" pitchFamily="18" charset="0"/>
            </a:endParaRPr>
          </a:p>
          <a:p>
            <a:pPr marL="585788" indent="-304800"/>
            <a:r>
              <a:rPr lang="en-US" sz="1900" dirty="0" err="1">
                <a:ea typeface="ＭＳ Ｐゴシック" pitchFamily="34" charset="-128"/>
                <a:cs typeface="Times New Roman" pitchFamily="18" charset="0"/>
              </a:rPr>
              <a:t>Tilojen</a:t>
            </a:r>
            <a:r>
              <a:rPr lang="en-US" sz="1900" dirty="0">
                <a:ea typeface="ＭＳ Ｐゴシック" pitchFamily="34" charset="-128"/>
                <a:cs typeface="Times New Roman" pitchFamily="18" charset="0"/>
              </a:rPr>
              <a:t> </a:t>
            </a:r>
            <a:r>
              <a:rPr lang="en-US" sz="1900" dirty="0" err="1">
                <a:ea typeface="ＭＳ Ｐゴシック" pitchFamily="34" charset="-128"/>
                <a:cs typeface="Times New Roman" pitchFamily="18" charset="0"/>
              </a:rPr>
              <a:t>siisteys</a:t>
            </a:r>
            <a:endParaRPr lang="en-US" sz="1900" dirty="0">
              <a:ea typeface="ＭＳ Ｐゴシック" pitchFamily="34" charset="-128"/>
              <a:cs typeface="Times New Roman" pitchFamily="18" charset="0"/>
            </a:endParaRPr>
          </a:p>
          <a:p>
            <a:endParaRPr lang="fi-FI" dirty="0"/>
          </a:p>
        </p:txBody>
      </p:sp>
      <p:sp>
        <p:nvSpPr>
          <p:cNvPr id="10" name="Päiväyksen paikkamerkki 8"/>
          <p:cNvSpPr txBox="1">
            <a:spLocks/>
          </p:cNvSpPr>
          <p:nvPr/>
        </p:nvSpPr>
        <p:spPr>
          <a:xfrm>
            <a:off x="448544" y="5589240"/>
            <a:ext cx="8083896" cy="360362"/>
          </a:xfrm>
          <a:prstGeom prst="rect">
            <a:avLst/>
          </a:prstGeom>
        </p:spPr>
        <p:txBody>
          <a:bodyPr vert="horz" lIns="91440" tIns="45720" rIns="91440" bIns="45720" rtlCol="0" anchor="ctr"/>
          <a:lstStyle>
            <a:defPPr>
              <a:defRPr lang="fi-FI"/>
            </a:defPPr>
            <a:lvl1pPr algn="l" rtl="0" fontAlgn="auto">
              <a:spcBef>
                <a:spcPts val="0"/>
              </a:spcBef>
              <a:spcAft>
                <a:spcPts val="0"/>
              </a:spcAft>
              <a:defRPr sz="1100" kern="1200">
                <a:solidFill>
                  <a:schemeClr val="tx1"/>
                </a:solidFill>
                <a:latin typeface="+mj-lt"/>
                <a:ea typeface="+mn-ea"/>
                <a:cs typeface="+mn-cs"/>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pPr algn="r">
              <a:defRPr/>
            </a:pPr>
            <a:r>
              <a:rPr lang="fi-FI" dirty="0">
                <a:ea typeface="ＭＳ Ｐゴシック" pitchFamily="34" charset="-128"/>
              </a:rPr>
              <a:t>Toimintamalli vaikeiden sisäilmaongelmien ratkaisuun, Työterveyslaitos </a:t>
            </a:r>
            <a:r>
              <a:rPr lang="fi-FI" dirty="0" smtClean="0">
                <a:ea typeface="ＭＳ Ｐゴシック" pitchFamily="34" charset="-128"/>
              </a:rPr>
              <a:t>2008; </a:t>
            </a:r>
          </a:p>
          <a:p>
            <a:pPr algn="r">
              <a:defRPr/>
            </a:pPr>
            <a:r>
              <a:rPr lang="fi-FI" dirty="0" smtClean="0"/>
              <a:t>Kosteus- </a:t>
            </a:r>
            <a:r>
              <a:rPr lang="fi-FI" dirty="0"/>
              <a:t>ja homevauriot, ratkaisuja työpaikoille, Työterveyslaitos, 2014</a:t>
            </a:r>
          </a:p>
          <a:p>
            <a:pPr algn="r">
              <a:defRPr/>
            </a:pPr>
            <a:endParaRPr lang="fi-FI" dirty="0"/>
          </a:p>
        </p:txBody>
      </p:sp>
      <p:pic>
        <p:nvPicPr>
          <p:cNvPr id="11"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17</a:t>
            </a:fld>
            <a:endParaRPr lang="fi-FI"/>
          </a:p>
        </p:txBody>
      </p:sp>
    </p:spTree>
    <p:extLst>
      <p:ext uri="{BB962C8B-B14F-4D97-AF65-F5344CB8AC3E}">
        <p14:creationId xmlns:p14="http://schemas.microsoft.com/office/powerpoint/2010/main" val="1960459926"/>
      </p:ext>
    </p:extLst>
  </p:cSld>
  <p:clrMapOvr>
    <a:masterClrMapping/>
  </p:clrMapOvr>
  <p:transition spd="med">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txBox="1">
            <a:spLocks/>
          </p:cNvSpPr>
          <p:nvPr/>
        </p:nvSpPr>
        <p:spPr>
          <a:xfrm>
            <a:off x="1043608" y="3140968"/>
            <a:ext cx="7489824" cy="71946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3000" b="1" kern="1200">
                <a:solidFill>
                  <a:schemeClr val="accent1"/>
                </a:solidFill>
                <a:latin typeface="+mj-lt"/>
                <a:ea typeface="+mj-ea"/>
                <a:cs typeface="+mj-cs"/>
              </a:defRPr>
            </a:lvl1pPr>
          </a:lstStyle>
          <a:p>
            <a:pPr algn="ctr"/>
            <a:r>
              <a:rPr lang="fi-FI" dirty="0" smtClean="0">
                <a:solidFill>
                  <a:schemeClr val="bg1"/>
                </a:solidFill>
              </a:rPr>
              <a:t>Arviointikäynti</a:t>
            </a:r>
            <a:endParaRPr lang="fi-FI" dirty="0">
              <a:solidFill>
                <a:schemeClr val="bg1"/>
              </a:solidFill>
            </a:endParaRPr>
          </a:p>
        </p:txBody>
      </p:sp>
      <p:pic>
        <p:nvPicPr>
          <p:cNvPr id="6"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18</a:t>
            </a:fld>
            <a:endParaRPr lang="fi-FI"/>
          </a:p>
        </p:txBody>
      </p:sp>
    </p:spTree>
    <p:extLst>
      <p:ext uri="{BB962C8B-B14F-4D97-AF65-F5344CB8AC3E}">
        <p14:creationId xmlns:p14="http://schemas.microsoft.com/office/powerpoint/2010/main" val="2025646579"/>
      </p:ext>
    </p:extLst>
  </p:cSld>
  <p:clrMapOvr>
    <a:masterClrMapping/>
  </p:clrMapOvr>
  <p:transition spd="med">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1857" y="339434"/>
            <a:ext cx="4319711" cy="1143000"/>
          </a:xfrm>
        </p:spPr>
        <p:txBody>
          <a:bodyPr>
            <a:normAutofit/>
          </a:bodyPr>
          <a:lstStyle/>
          <a:p>
            <a:r>
              <a:rPr lang="en-US" sz="2400" dirty="0" err="1" smtClean="0">
                <a:solidFill>
                  <a:srgbClr val="44697D"/>
                </a:solidFill>
              </a:rPr>
              <a:t>Sisäilmastoselvitys</a:t>
            </a:r>
            <a:r>
              <a:rPr lang="en-US" dirty="0" smtClean="0">
                <a:solidFill>
                  <a:srgbClr val="44697D"/>
                </a:solidFill>
              </a:rPr>
              <a:t/>
            </a:r>
            <a:br>
              <a:rPr lang="en-US" dirty="0" smtClean="0">
                <a:solidFill>
                  <a:srgbClr val="44697D"/>
                </a:solidFill>
              </a:rPr>
            </a:br>
            <a:r>
              <a:rPr lang="en-US" dirty="0" err="1" smtClean="0">
                <a:solidFill>
                  <a:srgbClr val="44697D"/>
                </a:solidFill>
              </a:rPr>
              <a:t>vaihe</a:t>
            </a:r>
            <a:r>
              <a:rPr lang="en-US" dirty="0" smtClean="0">
                <a:solidFill>
                  <a:srgbClr val="44697D"/>
                </a:solidFill>
              </a:rPr>
              <a:t> 2: </a:t>
            </a:r>
            <a:r>
              <a:rPr lang="en-US" dirty="0" err="1" smtClean="0">
                <a:solidFill>
                  <a:srgbClr val="44697D"/>
                </a:solidFill>
              </a:rPr>
              <a:t>arviointikäynti</a:t>
            </a:r>
            <a:endParaRPr lang="fi-FI" dirty="0">
              <a:solidFill>
                <a:srgbClr val="44697D"/>
              </a:solidFill>
            </a:endParaRPr>
          </a:p>
        </p:txBody>
      </p:sp>
      <p:sp>
        <p:nvSpPr>
          <p:cNvPr id="6" name="Content Placeholder 5"/>
          <p:cNvSpPr>
            <a:spLocks noGrp="1"/>
          </p:cNvSpPr>
          <p:nvPr>
            <p:ph idx="1"/>
          </p:nvPr>
        </p:nvSpPr>
        <p:spPr>
          <a:xfrm>
            <a:off x="467544" y="1797891"/>
            <a:ext cx="8352606" cy="3816424"/>
          </a:xfrm>
        </p:spPr>
        <p:txBody>
          <a:bodyPr/>
          <a:lstStyle/>
          <a:p>
            <a:pPr marL="0" lvl="1" indent="0" defTabSz="914400">
              <a:buNone/>
            </a:pPr>
            <a:r>
              <a:rPr lang="fi-FI" sz="2000" b="1" dirty="0" smtClean="0">
                <a:ea typeface="ＭＳ Ｐゴシック" pitchFamily="34" charset="-128"/>
                <a:cs typeface="Georgia" pitchFamily="18" charset="0"/>
              </a:rPr>
              <a:t>Arviointia </a:t>
            </a:r>
            <a:r>
              <a:rPr lang="fi-FI" sz="2000" b="1" dirty="0">
                <a:ea typeface="ＭＳ Ｐゴシック" pitchFamily="34" charset="-128"/>
                <a:cs typeface="Georgia" pitchFamily="18" charset="0"/>
              </a:rPr>
              <a:t>ohjaa tutkittavan </a:t>
            </a:r>
            <a:r>
              <a:rPr lang="fi-FI" sz="2000" b="1" dirty="0" smtClean="0">
                <a:ea typeface="ＭＳ Ｐゴシック" pitchFamily="34" charset="-128"/>
                <a:cs typeface="Georgia" pitchFamily="18" charset="0"/>
              </a:rPr>
              <a:t>tilan/rakennuksen </a:t>
            </a:r>
            <a:r>
              <a:rPr lang="fi-FI" sz="2000" b="1" dirty="0">
                <a:ea typeface="ＭＳ Ｐゴシック" pitchFamily="34" charset="-128"/>
                <a:cs typeface="Georgia" pitchFamily="18" charset="0"/>
              </a:rPr>
              <a:t>rakennusajankohta ja ajankohdalle tyypilliset </a:t>
            </a:r>
            <a:r>
              <a:rPr lang="fi-FI" sz="2000" b="1" dirty="0" smtClean="0">
                <a:ea typeface="ＭＳ Ｐゴシック" pitchFamily="34" charset="-128"/>
                <a:cs typeface="Georgia" pitchFamily="18" charset="0"/>
              </a:rPr>
              <a:t>rakenneratkaisut</a:t>
            </a:r>
            <a:endParaRPr lang="fi-FI" sz="2000" dirty="0" smtClean="0">
              <a:ea typeface="ＭＳ Ｐゴシック" pitchFamily="34" charset="-128"/>
              <a:cs typeface="Times New Roman" pitchFamily="18" charset="0"/>
            </a:endParaRPr>
          </a:p>
          <a:p>
            <a:pPr marL="627063" indent="-304800"/>
            <a:r>
              <a:rPr lang="fi-FI" dirty="0">
                <a:ea typeface="ＭＳ Ｐゴシック" pitchFamily="34" charset="-128"/>
                <a:cs typeface="Times New Roman" pitchFamily="18" charset="0"/>
              </a:rPr>
              <a:t>P</a:t>
            </a:r>
            <a:r>
              <a:rPr lang="fi-FI" dirty="0" smtClean="0">
                <a:ea typeface="ＭＳ Ｐゴシック" pitchFamily="34" charset="-128"/>
                <a:cs typeface="Times New Roman" pitchFamily="18" charset="0"/>
              </a:rPr>
              <a:t>erusta </a:t>
            </a:r>
            <a:r>
              <a:rPr lang="fi-FI" dirty="0">
                <a:ea typeface="ＭＳ Ｐゴシック" pitchFamily="34" charset="-128"/>
                <a:cs typeface="Times New Roman" pitchFamily="18" charset="0"/>
              </a:rPr>
              <a:t>jatkotutkimusten suunnittelulle</a:t>
            </a:r>
          </a:p>
          <a:p>
            <a:pPr marL="974725" lvl="1" indent="-266700"/>
            <a:r>
              <a:rPr lang="fi-FI" dirty="0">
                <a:ea typeface="ＭＳ Ｐゴシック" pitchFamily="34" charset="-128"/>
                <a:cs typeface="Georgia" pitchFamily="18" charset="0"/>
              </a:rPr>
              <a:t>Ulkopuolinen tarkastelu</a:t>
            </a:r>
          </a:p>
          <a:p>
            <a:pPr marL="974725" lvl="1" indent="-266700"/>
            <a:r>
              <a:rPr lang="fi-FI" b="1" dirty="0">
                <a:ea typeface="ＭＳ Ｐゴシック" pitchFamily="34" charset="-128"/>
                <a:cs typeface="Georgia" pitchFamily="18" charset="0"/>
              </a:rPr>
              <a:t>Riskirakenteiden kartoitus/tunnistaminen</a:t>
            </a:r>
          </a:p>
          <a:p>
            <a:pPr marL="974725" lvl="1" indent="-266700"/>
            <a:r>
              <a:rPr lang="fi-FI" dirty="0">
                <a:ea typeface="ＭＳ Ｐゴシック" pitchFamily="34" charset="-128"/>
                <a:cs typeface="Georgia" pitchFamily="18" charset="0"/>
              </a:rPr>
              <a:t>Pintarakenteiden </a:t>
            </a:r>
            <a:r>
              <a:rPr lang="fi-FI" dirty="0" smtClean="0">
                <a:ea typeface="ＭＳ Ｐゴシック" pitchFamily="34" charset="-128"/>
                <a:cs typeface="Georgia" pitchFamily="18" charset="0"/>
              </a:rPr>
              <a:t>tarkastelu, rakennusmateriaalien tunnistaminen</a:t>
            </a:r>
            <a:endParaRPr lang="fi-FI" dirty="0">
              <a:ea typeface="ＭＳ Ｐゴシック" pitchFamily="34" charset="-128"/>
              <a:cs typeface="Georgia" pitchFamily="18" charset="0"/>
            </a:endParaRPr>
          </a:p>
          <a:p>
            <a:pPr marL="974725" lvl="1" indent="-266700"/>
            <a:r>
              <a:rPr lang="fi-FI" dirty="0">
                <a:ea typeface="ＭＳ Ｐゴシック" pitchFamily="34" charset="-128"/>
                <a:cs typeface="Georgia" pitchFamily="18" charset="0"/>
              </a:rPr>
              <a:t>Kunnossapidon ja siivoustason tarkastelu</a:t>
            </a:r>
          </a:p>
          <a:p>
            <a:pPr marL="974725" lvl="1" indent="-266700"/>
            <a:r>
              <a:rPr lang="fi-FI" dirty="0">
                <a:ea typeface="ＭＳ Ｐゴシック" pitchFamily="34" charset="-128"/>
                <a:cs typeface="Georgia" pitchFamily="18" charset="0"/>
              </a:rPr>
              <a:t>Poikkeukselliset hajut</a:t>
            </a:r>
          </a:p>
          <a:p>
            <a:pPr marL="974725" lvl="1" indent="-266700"/>
            <a:r>
              <a:rPr lang="fi-FI" b="1" dirty="0">
                <a:ea typeface="ＭＳ Ｐゴシック" pitchFamily="34" charset="-128"/>
                <a:cs typeface="Georgia" pitchFamily="18" charset="0"/>
              </a:rPr>
              <a:t>Ilmanvaihto, painesuhteet</a:t>
            </a:r>
          </a:p>
          <a:p>
            <a:pPr marL="974725" lvl="1" indent="-266700"/>
            <a:r>
              <a:rPr lang="fi-FI" dirty="0">
                <a:ea typeface="ＭＳ Ｐゴシック" pitchFamily="34" charset="-128"/>
                <a:cs typeface="Georgia" pitchFamily="18" charset="0"/>
              </a:rPr>
              <a:t>Käyttäjien ja kiinteistön ylläpidosta vastaavien haastattelu</a:t>
            </a:r>
            <a:endParaRPr lang="fi-FI" dirty="0">
              <a:latin typeface="Times New Roman" pitchFamily="18" charset="0"/>
              <a:ea typeface="ＭＳ Ｐゴシック" pitchFamily="34" charset="-128"/>
              <a:cs typeface="Times New Roman" pitchFamily="18" charset="0"/>
            </a:endParaRPr>
          </a:p>
          <a:p>
            <a:endParaRPr lang="fi-FI" dirty="0"/>
          </a:p>
        </p:txBody>
      </p:sp>
      <p:sp>
        <p:nvSpPr>
          <p:cNvPr id="8" name="Päiväyksen paikkamerkki 8"/>
          <p:cNvSpPr txBox="1">
            <a:spLocks/>
          </p:cNvSpPr>
          <p:nvPr/>
        </p:nvSpPr>
        <p:spPr>
          <a:xfrm>
            <a:off x="745307" y="5838472"/>
            <a:ext cx="8083896" cy="360362"/>
          </a:xfrm>
          <a:prstGeom prst="rect">
            <a:avLst/>
          </a:prstGeom>
        </p:spPr>
        <p:txBody>
          <a:bodyPr vert="horz" lIns="91440" tIns="45720" rIns="91440" bIns="45720" rtlCol="0" anchor="ctr"/>
          <a:lstStyle>
            <a:defPPr>
              <a:defRPr lang="fi-FI"/>
            </a:defPPr>
            <a:lvl1pPr algn="l" rtl="0" fontAlgn="auto">
              <a:spcBef>
                <a:spcPts val="0"/>
              </a:spcBef>
              <a:spcAft>
                <a:spcPts val="0"/>
              </a:spcAft>
              <a:defRPr sz="1100" kern="1200">
                <a:solidFill>
                  <a:schemeClr val="tx1"/>
                </a:solidFill>
                <a:latin typeface="+mj-lt"/>
                <a:ea typeface="+mn-ea"/>
                <a:cs typeface="+mn-cs"/>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pPr algn="r">
              <a:defRPr/>
            </a:pPr>
            <a:r>
              <a:rPr lang="fi-FI" dirty="0">
                <a:ea typeface="ＭＳ Ｐゴシック" pitchFamily="34" charset="-128"/>
              </a:rPr>
              <a:t>Toimintamalli vaikeiden sisäilmaongelmien ratkaisuun, Työterveyslaitos </a:t>
            </a:r>
            <a:r>
              <a:rPr lang="fi-FI" dirty="0" smtClean="0">
                <a:ea typeface="ＭＳ Ｐゴシック" pitchFamily="34" charset="-128"/>
              </a:rPr>
              <a:t>2008; </a:t>
            </a:r>
          </a:p>
          <a:p>
            <a:pPr algn="r">
              <a:defRPr/>
            </a:pPr>
            <a:r>
              <a:rPr lang="fi-FI" dirty="0" smtClean="0"/>
              <a:t>Kosteus- </a:t>
            </a:r>
            <a:r>
              <a:rPr lang="fi-FI" dirty="0"/>
              <a:t>ja homevauriot, ratkaisuja työpaikoille, Työterveyslaitos, 2014</a:t>
            </a:r>
          </a:p>
          <a:p>
            <a:pPr algn="r">
              <a:defRPr/>
            </a:pPr>
            <a:endParaRPr lang="fi-FI" dirty="0"/>
          </a:p>
        </p:txBody>
      </p:sp>
      <p:pic>
        <p:nvPicPr>
          <p:cNvPr id="9"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19</a:t>
            </a:fld>
            <a:endParaRPr lang="fi-FI"/>
          </a:p>
        </p:txBody>
      </p:sp>
    </p:spTree>
    <p:extLst>
      <p:ext uri="{BB962C8B-B14F-4D97-AF65-F5344CB8AC3E}">
        <p14:creationId xmlns:p14="http://schemas.microsoft.com/office/powerpoint/2010/main" val="4092623128"/>
      </p:ext>
    </p:extLst>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i-FI" dirty="0">
                <a:solidFill>
                  <a:srgbClr val="44697D"/>
                </a:solidFill>
              </a:rPr>
              <a:t>Saatteeksi opetusmateriaalin käyttöön</a:t>
            </a:r>
          </a:p>
        </p:txBody>
      </p:sp>
      <p:sp>
        <p:nvSpPr>
          <p:cNvPr id="3" name="Content Placeholder 2"/>
          <p:cNvSpPr>
            <a:spLocks noGrp="1"/>
          </p:cNvSpPr>
          <p:nvPr>
            <p:ph idx="1"/>
          </p:nvPr>
        </p:nvSpPr>
        <p:spPr/>
        <p:txBody>
          <a:bodyPr>
            <a:normAutofit fontScale="85000" lnSpcReduction="10000"/>
          </a:bodyPr>
          <a:lstStyle/>
          <a:p>
            <a:r>
              <a:rPr lang="fi-FI" sz="1050" dirty="0" smtClean="0"/>
              <a:t>Opetusmateriaali sisältää yleistä tietoa sisäilmaston epäpuhtauksista, ilmanvaihtojärjestelmän vaikutuksesta sisäilmaston laatuun, sisäilmastoselvityksen vaiheista, altistumisen ja terveydellisen merkityksen arvioinnista sekä riskiviestinnästä ja koetun sisäympäristön arvioimisesta. Materiaali on tarkoitettu oppilaitosten käyttöön ja sitä voidaan hyödyntää sekä täydennys- että tutkintokoulutuksissa, jotka pätevöittävät kosteus- ja homevaurioiden korjaushankkeissa mukana olevia asiantuntijoita (rakennusterveysasiantuntijat, sisäilma-asiantuntijat, kuntotutkijat, korjaussuunnittelijat ja korjaustyönjohtajat). Opetusmateriaalia voidaan hyödyntää kokonaisuutena tai yksittäisinä aihealueina. Jos materiaalista käytetään yksittäisiä sivuja tai taulukoita, on materiaalin alkuperäinen lähde aina ilmoitettava.</a:t>
            </a:r>
          </a:p>
          <a:p>
            <a:endParaRPr lang="fi-FI" sz="1050" dirty="0"/>
          </a:p>
          <a:p>
            <a:r>
              <a:rPr lang="fi-FI" sz="1050" dirty="0" smtClean="0"/>
              <a:t>Epäpuhtauslähteitä käsittelevissä osissa käsitellään epäpuhtauksien eri lähteitä, tutkimusmenetelmiä ja tutkimustulosten tulkintaan liittyviä ohje-, viite- ja toimenpidearvoja. Käsiteltäviä epäpuhtauksia ovat mikrobit, kemialliset epäpuhtaudet, villakuidut ja asbesti. Sisäilmaston olosuhteita käsittelevässä osiossa käydään lävitse sisäilman lämpötilan, suhteellisen kosteuden, radonin ja melun mittausmenetelmiä ja mittaustulosten tulkintaohjeita sekä toimenpidearvoja. Lisäksi osiossa käsitellään suhteellisen kosteuden mittaamista rakenteista eri menetelmillä. Ilmanvaihtoon liittyvässä osiossa käsitellään eri ilmanvaihtojärjestelmien toimintaperiaatteita sekä niiden vaikutusta sisäilmaston laatuun. Osiossa käsitellään ilmanvaihtojärjestelmien yleisimpiä epäpuhtauslähteitä, ilmanvaihtoon liittyviä määräyksiä ja suosituksia sekä ohjeita ilmanvaihtojärjestelmien puhtauden hallintaan. Opetusmateriaalissa käsitellään sisäilmastoselvityksen eri vaiheita, altistumisen ja terveydellisen merkityksen arvioinnin haasteita ja menetelmiä sekä koetun sisäympäristön merkitystä sisäilmasto-ongelmaan ja sen selvittämiseen. Sisäilmastoselvityksen vaiheita käsittelevässä osiossa käsitellään lyhyesti myös riskiviestinnän haasteita ja merkitystä selvitysprosessissa.</a:t>
            </a:r>
          </a:p>
          <a:p>
            <a:endParaRPr lang="fi-FI" sz="1050" dirty="0"/>
          </a:p>
          <a:p>
            <a:r>
              <a:rPr lang="fi-FI" sz="1050" dirty="0"/>
              <a:t>Opetusmateriaali on tehty Savonia ammattikorkeakoulun rakennustekniikan opintoihin liittyvänä projektityönä, josta se on </a:t>
            </a:r>
            <a:r>
              <a:rPr lang="fi-FI" sz="1050" dirty="0" smtClean="0"/>
              <a:t>täydennetty </a:t>
            </a:r>
            <a:r>
              <a:rPr lang="fi-FI" sz="1050" dirty="0"/>
              <a:t>kosteus- ja hometalkoiden </a:t>
            </a:r>
            <a:r>
              <a:rPr lang="fi-FI" sz="1050" dirty="0" smtClean="0"/>
              <a:t>käyttöön opetusmateriaaliksi. </a:t>
            </a:r>
            <a:r>
              <a:rPr lang="fi-FI" sz="1050" dirty="0"/>
              <a:t>Opetusmateriaalin on tehnyt Veli-Matti Pietarinen ja projektityötä ovat ohjanneet Savonia ammattikorkeakoululta Helmi Kokotti, Markku Rusi ja Pasi Haataja.</a:t>
            </a:r>
          </a:p>
          <a:p>
            <a:endParaRPr lang="fi-FI" sz="1050" dirty="0"/>
          </a:p>
          <a:p>
            <a:r>
              <a:rPr lang="fi-FI" sz="1050" dirty="0" smtClean="0"/>
              <a:t>Aineiston sisältöä saa muokata vain tekijän luvalla. Opetusmateriaalissa mahdollisesti olevista virheistä tai puutteista toivotaan palautetta suoraan tekijälle osoitteeseen </a:t>
            </a:r>
            <a:r>
              <a:rPr lang="fi-FI" sz="1050" dirty="0" smtClean="0">
                <a:hlinkClick r:id="rId3"/>
              </a:rPr>
              <a:t>vmpietarinen@hotmail.com</a:t>
            </a:r>
            <a:r>
              <a:rPr lang="fi-FI" sz="1050" dirty="0" smtClean="0"/>
              <a:t> tai kosteus- ja hometalkoiden osoitteeseen </a:t>
            </a:r>
            <a:r>
              <a:rPr lang="fi-FI" sz="1050" u="sng" dirty="0">
                <a:hlinkClick r:id="rId4"/>
              </a:rPr>
              <a:t>hometalkoot.ym@ymparisto.fi</a:t>
            </a:r>
            <a:r>
              <a:rPr lang="fi-FI" sz="1050" dirty="0" smtClean="0"/>
              <a:t>. Asialliset ja yksilöidyt korjausehdotukset huomioidaan seuraavan päivityksen yhteydessä.</a:t>
            </a:r>
          </a:p>
          <a:p>
            <a:endParaRPr lang="fi-FI" sz="1050" dirty="0"/>
          </a:p>
          <a:p>
            <a:pPr marL="273050" lvl="1" indent="0">
              <a:buNone/>
            </a:pPr>
            <a:r>
              <a:rPr lang="fi-FI" sz="1050" dirty="0" smtClean="0"/>
              <a:t>Lisätietoa / palautteet:</a:t>
            </a:r>
          </a:p>
          <a:p>
            <a:pPr marL="0" indent="0">
              <a:buNone/>
            </a:pPr>
            <a:endParaRPr lang="fi-FI" sz="1050" dirty="0" smtClean="0"/>
          </a:p>
          <a:p>
            <a:pPr marL="273050" lvl="1" indent="0">
              <a:buNone/>
            </a:pPr>
            <a:r>
              <a:rPr lang="fi-FI" sz="1050" dirty="0" smtClean="0"/>
              <a:t>Veli-Matti Pietarinen		</a:t>
            </a:r>
          </a:p>
          <a:p>
            <a:pPr marL="273050" lvl="1" indent="0">
              <a:buNone/>
            </a:pPr>
            <a:r>
              <a:rPr lang="fi-FI" sz="1050" dirty="0" smtClean="0">
                <a:hlinkClick r:id="rId3"/>
              </a:rPr>
              <a:t>vmpietarinen@hotmail.com</a:t>
            </a:r>
            <a:endParaRPr lang="fi-FI" sz="1050" dirty="0" smtClean="0"/>
          </a:p>
          <a:p>
            <a:pPr marL="273050" lvl="1" indent="0">
              <a:buNone/>
            </a:pPr>
            <a:endParaRPr lang="fi-FI" sz="700" dirty="0" smtClean="0"/>
          </a:p>
          <a:p>
            <a:pPr marL="273050" lvl="1" indent="0">
              <a:buNone/>
            </a:pPr>
            <a:r>
              <a:rPr lang="fi-FI" sz="400" dirty="0"/>
              <a:t>	</a:t>
            </a:r>
            <a:r>
              <a:rPr lang="fi-FI" sz="300" dirty="0" smtClean="0"/>
              <a:t> </a:t>
            </a:r>
          </a:p>
        </p:txBody>
      </p:sp>
      <p:pic>
        <p:nvPicPr>
          <p:cNvPr id="4" name="Kuva 26" descr="Kuvaus: Savonia_Word_tunniste"/>
          <p:cNvPicPr/>
          <p:nvPr/>
        </p:nvPicPr>
        <p:blipFill rotWithShape="1">
          <a:blip r:embed="rId5"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Dian numeron paikkamerkki 4"/>
          <p:cNvSpPr>
            <a:spLocks noGrp="1"/>
          </p:cNvSpPr>
          <p:nvPr>
            <p:ph type="sldNum" sz="quarter" idx="12"/>
          </p:nvPr>
        </p:nvSpPr>
        <p:spPr/>
        <p:txBody>
          <a:bodyPr/>
          <a:lstStyle/>
          <a:p>
            <a:fld id="{49246692-9764-4796-AF2E-897E79EBAFA7}" type="slidenum">
              <a:rPr lang="fi-FI" smtClean="0"/>
              <a:pPr/>
              <a:t>2</a:t>
            </a:fld>
            <a:endParaRPr lang="fi-FI"/>
          </a:p>
        </p:txBody>
      </p:sp>
    </p:spTree>
    <p:extLst>
      <p:ext uri="{BB962C8B-B14F-4D97-AF65-F5344CB8AC3E}">
        <p14:creationId xmlns:p14="http://schemas.microsoft.com/office/powerpoint/2010/main" val="3218237329"/>
      </p:ext>
    </p:extLst>
  </p:cSld>
  <p:clrMapOvr>
    <a:masterClrMapping/>
  </p:clrMapOvr>
  <p:transition spd="med">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032" y="684220"/>
            <a:ext cx="7489824" cy="935484"/>
          </a:xfrm>
        </p:spPr>
        <p:txBody>
          <a:bodyPr>
            <a:normAutofit fontScale="90000"/>
          </a:bodyPr>
          <a:lstStyle/>
          <a:p>
            <a:pPr lvl="3" algn="l" rtl="0">
              <a:spcBef>
                <a:spcPct val="0"/>
              </a:spcBef>
            </a:pPr>
            <a:r>
              <a:rPr lang="en-US" sz="2700" b="1" kern="1200" dirty="0" err="1">
                <a:solidFill>
                  <a:srgbClr val="44697D"/>
                </a:solidFill>
                <a:latin typeface="+mj-lt"/>
                <a:ea typeface="+mj-ea"/>
                <a:cs typeface="+mj-cs"/>
              </a:rPr>
              <a:t>Sisäilmastoselvitys</a:t>
            </a:r>
            <a:r>
              <a:rPr lang="en-US" sz="3300" b="1" kern="1200" dirty="0">
                <a:solidFill>
                  <a:srgbClr val="44697D"/>
                </a:solidFill>
                <a:latin typeface="+mj-lt"/>
                <a:ea typeface="+mj-ea"/>
                <a:cs typeface="+mj-cs"/>
              </a:rPr>
              <a:t/>
            </a:r>
            <a:br>
              <a:rPr lang="en-US" sz="3300" b="1" kern="1200" dirty="0">
                <a:solidFill>
                  <a:srgbClr val="44697D"/>
                </a:solidFill>
                <a:latin typeface="+mj-lt"/>
                <a:ea typeface="+mj-ea"/>
                <a:cs typeface="+mj-cs"/>
              </a:rPr>
            </a:br>
            <a:r>
              <a:rPr lang="en-US" sz="3300" b="1" kern="1200" dirty="0" err="1">
                <a:solidFill>
                  <a:srgbClr val="44697D"/>
                </a:solidFill>
                <a:latin typeface="+mj-lt"/>
                <a:ea typeface="+mj-ea"/>
                <a:cs typeface="+mj-cs"/>
              </a:rPr>
              <a:t>V</a:t>
            </a:r>
            <a:r>
              <a:rPr lang="en-US" sz="3300" b="1" kern="1200" dirty="0" err="1" smtClean="0">
                <a:solidFill>
                  <a:srgbClr val="44697D"/>
                </a:solidFill>
                <a:latin typeface="+mj-lt"/>
                <a:ea typeface="+mj-ea"/>
                <a:cs typeface="+mj-cs"/>
              </a:rPr>
              <a:t>aihe</a:t>
            </a:r>
            <a:r>
              <a:rPr lang="en-US" sz="3300" b="1" kern="1200" dirty="0" smtClean="0">
                <a:solidFill>
                  <a:srgbClr val="44697D"/>
                </a:solidFill>
                <a:latin typeface="+mj-lt"/>
                <a:ea typeface="+mj-ea"/>
                <a:cs typeface="+mj-cs"/>
              </a:rPr>
              <a:t> </a:t>
            </a:r>
            <a:r>
              <a:rPr lang="en-US" sz="3300" b="1" kern="1200" dirty="0">
                <a:solidFill>
                  <a:srgbClr val="44697D"/>
                </a:solidFill>
                <a:latin typeface="+mj-lt"/>
                <a:ea typeface="+mj-ea"/>
                <a:cs typeface="+mj-cs"/>
              </a:rPr>
              <a:t>2: </a:t>
            </a:r>
            <a:r>
              <a:rPr lang="en-US" sz="3300" b="1" kern="1200" dirty="0" err="1" smtClean="0">
                <a:solidFill>
                  <a:srgbClr val="44697D"/>
                </a:solidFill>
                <a:latin typeface="+mj-lt"/>
                <a:ea typeface="+mj-ea"/>
                <a:cs typeface="+mj-cs"/>
              </a:rPr>
              <a:t>Arviointikäynti</a:t>
            </a:r>
            <a:r>
              <a:rPr lang="fi-FI" b="1" dirty="0" smtClean="0">
                <a:ea typeface="ＭＳ Ｐゴシック" pitchFamily="34" charset="-128"/>
                <a:cs typeface="Georgia" pitchFamily="18" charset="0"/>
              </a:rPr>
              <a:t/>
            </a:r>
            <a:br>
              <a:rPr lang="fi-FI" b="1" dirty="0" smtClean="0">
                <a:ea typeface="ＭＳ Ｐゴシック" pitchFamily="34" charset="-128"/>
                <a:cs typeface="Georgia" pitchFamily="18" charset="0"/>
              </a:rPr>
            </a:br>
            <a:endParaRPr lang="fi-FI" dirty="0"/>
          </a:p>
        </p:txBody>
      </p:sp>
      <p:pic>
        <p:nvPicPr>
          <p:cNvPr id="9" name="Content Placeholder 8"/>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4577031" y="1791674"/>
            <a:ext cx="4333077" cy="3218120"/>
          </a:xfrm>
          <a:prstGeom prst="rect">
            <a:avLst/>
          </a:prstGeom>
        </p:spPr>
      </p:pic>
      <p:pic>
        <p:nvPicPr>
          <p:cNvPr id="12" name="Content Placeholder 11"/>
          <p:cNvPicPr>
            <a:picLocks noGrp="1" noChangeAspect="1"/>
          </p:cNvPicPr>
          <p:nvPr>
            <p:ph sz="half" idx="1"/>
          </p:nvPr>
        </p:nvPicPr>
        <p:blipFill rotWithShape="1">
          <a:blip r:embed="rId4" cstate="email">
            <a:extLst>
              <a:ext uri="{28A0092B-C50C-407E-A947-70E740481C1C}">
                <a14:useLocalDpi xmlns:a14="http://schemas.microsoft.com/office/drawing/2010/main"/>
              </a:ext>
            </a:extLst>
          </a:blip>
          <a:srcRect/>
          <a:stretch/>
        </p:blipFill>
        <p:spPr>
          <a:xfrm>
            <a:off x="203032" y="1773192"/>
            <a:ext cx="4333077" cy="3255084"/>
          </a:xfrm>
          <a:prstGeom prst="rect">
            <a:avLst/>
          </a:prstGeom>
        </p:spPr>
      </p:pic>
      <p:sp>
        <p:nvSpPr>
          <p:cNvPr id="13" name="TextBox 12"/>
          <p:cNvSpPr txBox="1"/>
          <p:nvPr/>
        </p:nvSpPr>
        <p:spPr>
          <a:xfrm>
            <a:off x="151166" y="5186112"/>
            <a:ext cx="4384943" cy="1477328"/>
          </a:xfrm>
          <a:prstGeom prst="rect">
            <a:avLst/>
          </a:prstGeom>
          <a:noFill/>
        </p:spPr>
        <p:txBody>
          <a:bodyPr wrap="square" rtlCol="0">
            <a:spAutoFit/>
          </a:bodyPr>
          <a:lstStyle/>
          <a:p>
            <a:r>
              <a:rPr lang="fi-FI" dirty="0" smtClean="0"/>
              <a:t>Kerrostalojen riskirakenteet ja ongelmakohdat eri rakennusaikakausina</a:t>
            </a:r>
          </a:p>
          <a:p>
            <a:r>
              <a:rPr lang="fi-FI" dirty="0">
                <a:hlinkClick r:id="rId5"/>
              </a:rPr>
              <a:t>http://</a:t>
            </a:r>
            <a:r>
              <a:rPr lang="fi-FI" dirty="0" smtClean="0">
                <a:hlinkClick r:id="rId5"/>
              </a:rPr>
              <a:t>www.hometalkoot.fi</a:t>
            </a:r>
            <a:endParaRPr lang="fi-FI" dirty="0" smtClean="0"/>
          </a:p>
          <a:p>
            <a:endParaRPr lang="fi-FI" dirty="0" smtClean="0"/>
          </a:p>
          <a:p>
            <a:endParaRPr lang="fi-FI" dirty="0"/>
          </a:p>
        </p:txBody>
      </p:sp>
      <p:sp>
        <p:nvSpPr>
          <p:cNvPr id="14" name="TextBox 13"/>
          <p:cNvSpPr txBox="1"/>
          <p:nvPr/>
        </p:nvSpPr>
        <p:spPr>
          <a:xfrm>
            <a:off x="4577031" y="5181764"/>
            <a:ext cx="4459465" cy="1200329"/>
          </a:xfrm>
          <a:prstGeom prst="rect">
            <a:avLst/>
          </a:prstGeom>
          <a:noFill/>
        </p:spPr>
        <p:txBody>
          <a:bodyPr wrap="square" rtlCol="0">
            <a:spAutoFit/>
          </a:bodyPr>
          <a:lstStyle/>
          <a:p>
            <a:r>
              <a:rPr lang="fi-FI" dirty="0" smtClean="0"/>
              <a:t>Pientalojen riskirakenteet ja ongelmakohdat eri rakennusaikakausina</a:t>
            </a:r>
          </a:p>
          <a:p>
            <a:r>
              <a:rPr lang="fi-FI" dirty="0" smtClean="0">
                <a:hlinkClick r:id="rId5"/>
              </a:rPr>
              <a:t>www.hometalkoot.fi</a:t>
            </a:r>
            <a:endParaRPr lang="fi-FI" dirty="0" smtClean="0"/>
          </a:p>
          <a:p>
            <a:endParaRPr lang="fi-FI" dirty="0" smtClean="0"/>
          </a:p>
        </p:txBody>
      </p:sp>
      <p:pic>
        <p:nvPicPr>
          <p:cNvPr id="8" name="Kuva 26" descr="Kuvaus: Savonia_Word_tunniste"/>
          <p:cNvPicPr/>
          <p:nvPr/>
        </p:nvPicPr>
        <p:blipFill rotWithShape="1">
          <a:blip r:embed="rId6"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3" name="Tekstiruutu 2"/>
          <p:cNvSpPr txBox="1"/>
          <p:nvPr/>
        </p:nvSpPr>
        <p:spPr>
          <a:xfrm>
            <a:off x="171295" y="1391986"/>
            <a:ext cx="8718020" cy="369332"/>
          </a:xfrm>
          <a:prstGeom prst="rect">
            <a:avLst/>
          </a:prstGeom>
          <a:noFill/>
        </p:spPr>
        <p:txBody>
          <a:bodyPr wrap="square" rtlCol="0">
            <a:spAutoFit/>
          </a:bodyPr>
          <a:lstStyle/>
          <a:p>
            <a:r>
              <a:rPr lang="fi-FI" dirty="0" smtClean="0"/>
              <a:t>Rakennusaikakaudelle tyypillisten rakenneratkaisujen kartoittaminen ja arvioiminen</a:t>
            </a:r>
            <a:endParaRPr lang="fi-FI" dirty="0"/>
          </a:p>
        </p:txBody>
      </p:sp>
      <p:sp>
        <p:nvSpPr>
          <p:cNvPr id="2" name="Dian numeron paikkamerkki 1"/>
          <p:cNvSpPr>
            <a:spLocks noGrp="1"/>
          </p:cNvSpPr>
          <p:nvPr>
            <p:ph type="sldNum" sz="quarter" idx="12"/>
          </p:nvPr>
        </p:nvSpPr>
        <p:spPr/>
        <p:txBody>
          <a:bodyPr/>
          <a:lstStyle/>
          <a:p>
            <a:fld id="{49246692-9764-4796-AF2E-897E79EBAFA7}" type="slidenum">
              <a:rPr lang="fi-FI" smtClean="0"/>
              <a:pPr/>
              <a:t>20</a:t>
            </a:fld>
            <a:endParaRPr lang="fi-FI"/>
          </a:p>
        </p:txBody>
      </p:sp>
    </p:spTree>
    <p:extLst>
      <p:ext uri="{BB962C8B-B14F-4D97-AF65-F5344CB8AC3E}">
        <p14:creationId xmlns:p14="http://schemas.microsoft.com/office/powerpoint/2010/main" val="3260421260"/>
      </p:ext>
    </p:extLst>
  </p:cSld>
  <p:clrMapOvr>
    <a:masterClrMapping/>
  </p:clrMapOvr>
  <p:transition spd="med">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2"/>
          <p:cNvSpPr>
            <a:spLocks noGrp="1"/>
          </p:cNvSpPr>
          <p:nvPr>
            <p:ph type="title"/>
          </p:nvPr>
        </p:nvSpPr>
        <p:spPr>
          <a:xfrm>
            <a:off x="323528" y="416339"/>
            <a:ext cx="7929150" cy="476666"/>
          </a:xfrm>
        </p:spPr>
        <p:txBody>
          <a:bodyPr>
            <a:noAutofit/>
          </a:bodyPr>
          <a:lstStyle/>
          <a:p>
            <a:r>
              <a:rPr lang="fi-FI" dirty="0" smtClean="0">
                <a:solidFill>
                  <a:srgbClr val="44697D"/>
                </a:solidFill>
                <a:ea typeface="ＭＳ Ｐゴシック" pitchFamily="34" charset="-128"/>
              </a:rPr>
              <a:t>Rakennuksen ulkopuolinen tarkastaminen</a:t>
            </a:r>
          </a:p>
        </p:txBody>
      </p:sp>
      <p:sp>
        <p:nvSpPr>
          <p:cNvPr id="45062" name="Rectangle 3"/>
          <p:cNvSpPr>
            <a:spLocks noGrp="1"/>
          </p:cNvSpPr>
          <p:nvPr>
            <p:ph type="body" sz="half" idx="1"/>
          </p:nvPr>
        </p:nvSpPr>
        <p:spPr>
          <a:xfrm>
            <a:off x="488546" y="963403"/>
            <a:ext cx="8579296" cy="2736304"/>
          </a:xfrm>
        </p:spPr>
        <p:txBody>
          <a:bodyPr>
            <a:noAutofit/>
          </a:bodyPr>
          <a:lstStyle/>
          <a:p>
            <a:pPr marL="0" indent="0">
              <a:lnSpc>
                <a:spcPct val="90000"/>
              </a:lnSpc>
              <a:buNone/>
            </a:pPr>
            <a:r>
              <a:rPr lang="fi-FI" sz="1200" b="1" dirty="0" smtClean="0">
                <a:ea typeface="ＭＳ Ｐゴシック" pitchFamily="34" charset="-128"/>
                <a:cs typeface="Georgia" pitchFamily="18" charset="0"/>
              </a:rPr>
              <a:t>Rakennetyyppien (riskirakenne) tunnistaminen ja niiden riskien tunnistaminen</a:t>
            </a:r>
          </a:p>
          <a:p>
            <a:pPr>
              <a:lnSpc>
                <a:spcPct val="90000"/>
              </a:lnSpc>
            </a:pPr>
            <a:r>
              <a:rPr lang="fi-FI" sz="1200" dirty="0" smtClean="0">
                <a:ea typeface="ＭＳ Ｐゴシック" pitchFamily="34" charset="-128"/>
                <a:cs typeface="Georgia" pitchFamily="18" charset="0"/>
              </a:rPr>
              <a:t>Määrittelevät tarvittavat jatkotutkimukset</a:t>
            </a:r>
          </a:p>
          <a:p>
            <a:pPr>
              <a:lnSpc>
                <a:spcPct val="90000"/>
              </a:lnSpc>
            </a:pPr>
            <a:r>
              <a:rPr lang="fi-FI" sz="1200" dirty="0" smtClean="0">
                <a:ea typeface="ＭＳ Ｐゴシック" pitchFamily="34" charset="-128"/>
                <a:cs typeface="Georgia" pitchFamily="18" charset="0"/>
              </a:rPr>
              <a:t>Tunnistamiseen tarvitaan rakennetyyppikuvaukset</a:t>
            </a:r>
          </a:p>
          <a:p>
            <a:pPr lvl="1">
              <a:lnSpc>
                <a:spcPct val="90000"/>
              </a:lnSpc>
            </a:pPr>
            <a:endParaRPr lang="fi-FI" sz="1050" dirty="0" smtClean="0">
              <a:ea typeface="ＭＳ Ｐゴシック" pitchFamily="34" charset="-128"/>
              <a:cs typeface="Georgia" pitchFamily="18" charset="0"/>
            </a:endParaRPr>
          </a:p>
          <a:p>
            <a:pPr marL="0" indent="0">
              <a:lnSpc>
                <a:spcPct val="90000"/>
              </a:lnSpc>
              <a:buNone/>
            </a:pPr>
            <a:r>
              <a:rPr lang="fi-FI" sz="1200" b="1" dirty="0" smtClean="0">
                <a:ea typeface="ＭＳ Ｐゴシック" pitchFamily="34" charset="-128"/>
                <a:cs typeface="Georgia" pitchFamily="18" charset="0"/>
              </a:rPr>
              <a:t>Rakennusta ympäröivät maanpinnat</a:t>
            </a:r>
          </a:p>
          <a:p>
            <a:pPr>
              <a:lnSpc>
                <a:spcPct val="90000"/>
              </a:lnSpc>
            </a:pPr>
            <a:r>
              <a:rPr lang="fi-FI" sz="1200" dirty="0">
                <a:ea typeface="ＭＳ Ｐゴシック" pitchFamily="34" charset="-128"/>
                <a:cs typeface="Georgia" pitchFamily="18" charset="0"/>
              </a:rPr>
              <a:t>Kaadot, kasvillisuus, kosteuslähteet</a:t>
            </a:r>
          </a:p>
          <a:p>
            <a:pPr lvl="1">
              <a:lnSpc>
                <a:spcPct val="90000"/>
              </a:lnSpc>
            </a:pPr>
            <a:endParaRPr lang="fi-FI" sz="1050" dirty="0" smtClean="0">
              <a:ea typeface="ＭＳ Ｐゴシック" pitchFamily="34" charset="-128"/>
              <a:cs typeface="Georgia" pitchFamily="18" charset="0"/>
            </a:endParaRPr>
          </a:p>
          <a:p>
            <a:pPr marL="0" indent="0">
              <a:lnSpc>
                <a:spcPct val="90000"/>
              </a:lnSpc>
              <a:buNone/>
            </a:pPr>
            <a:r>
              <a:rPr lang="fi-FI" sz="1200" b="1" dirty="0" smtClean="0">
                <a:ea typeface="ＭＳ Ｐゴシック" pitchFamily="34" charset="-128"/>
                <a:cs typeface="Georgia" pitchFamily="18" charset="0"/>
              </a:rPr>
              <a:t>Alapohjan, perusmuurin ja perustusten kuivatus</a:t>
            </a:r>
          </a:p>
          <a:p>
            <a:pPr>
              <a:lnSpc>
                <a:spcPct val="90000"/>
              </a:lnSpc>
            </a:pPr>
            <a:r>
              <a:rPr lang="fi-FI" sz="1200" dirty="0">
                <a:ea typeface="ＭＳ Ｐゴシック" pitchFamily="34" charset="-128"/>
                <a:cs typeface="Georgia" pitchFamily="18" charset="0"/>
              </a:rPr>
              <a:t>Rakennetyyppien tunnistaminen</a:t>
            </a:r>
          </a:p>
          <a:p>
            <a:pPr>
              <a:lnSpc>
                <a:spcPct val="90000"/>
              </a:lnSpc>
            </a:pPr>
            <a:r>
              <a:rPr lang="fi-FI" sz="1200" dirty="0">
                <a:ea typeface="ＭＳ Ｐゴシック" pitchFamily="34" charset="-128"/>
                <a:cs typeface="Georgia" pitchFamily="18" charset="0"/>
              </a:rPr>
              <a:t>Näkyvä </a:t>
            </a:r>
            <a:r>
              <a:rPr lang="fi-FI" sz="1200" dirty="0" smtClean="0">
                <a:ea typeface="ＭＳ Ｐゴシック" pitchFamily="34" charset="-128"/>
                <a:cs typeface="Georgia" pitchFamily="18" charset="0"/>
              </a:rPr>
              <a:t>kosteusrasitus</a:t>
            </a:r>
          </a:p>
          <a:p>
            <a:pPr>
              <a:lnSpc>
                <a:spcPct val="90000"/>
              </a:lnSpc>
            </a:pPr>
            <a:r>
              <a:rPr lang="fi-FI" sz="1200" dirty="0" smtClean="0">
                <a:ea typeface="ＭＳ Ｐゴシック" pitchFamily="34" charset="-128"/>
                <a:cs typeface="Georgia" pitchFamily="18" charset="0"/>
              </a:rPr>
              <a:t>Salaojituksen toimivuus</a:t>
            </a:r>
            <a:endParaRPr lang="fi-FI" sz="1200" dirty="0">
              <a:ea typeface="ＭＳ Ｐゴシック" pitchFamily="34" charset="-128"/>
              <a:cs typeface="Georgia" pitchFamily="18" charset="0"/>
            </a:endParaRPr>
          </a:p>
          <a:p>
            <a:pPr lvl="1">
              <a:lnSpc>
                <a:spcPct val="90000"/>
              </a:lnSpc>
            </a:pPr>
            <a:endParaRPr lang="fi-FI" sz="1050" b="1" dirty="0" smtClean="0">
              <a:ea typeface="ＭＳ Ｐゴシック" pitchFamily="34" charset="-128"/>
              <a:cs typeface="Georgia" pitchFamily="18" charset="0"/>
            </a:endParaRPr>
          </a:p>
          <a:p>
            <a:pPr marL="0" indent="0">
              <a:lnSpc>
                <a:spcPct val="90000"/>
              </a:lnSpc>
              <a:buNone/>
            </a:pPr>
            <a:r>
              <a:rPr lang="fi-FI" sz="1200" b="1" dirty="0" smtClean="0">
                <a:ea typeface="ＭＳ Ｐゴシック" pitchFamily="34" charset="-128"/>
                <a:cs typeface="Georgia" pitchFamily="18" charset="0"/>
              </a:rPr>
              <a:t>Kattovesien poistojärjestelmä, toimivuus ja kunto</a:t>
            </a:r>
          </a:p>
          <a:p>
            <a:pPr>
              <a:lnSpc>
                <a:spcPct val="90000"/>
              </a:lnSpc>
            </a:pPr>
            <a:r>
              <a:rPr lang="fi-FI" sz="1200" dirty="0">
                <a:ea typeface="ＭＳ Ｐゴシック" pitchFamily="34" charset="-128"/>
                <a:cs typeface="Georgia" pitchFamily="18" charset="0"/>
              </a:rPr>
              <a:t>R</a:t>
            </a:r>
            <a:r>
              <a:rPr lang="fi-FI" sz="1200" dirty="0" smtClean="0">
                <a:ea typeface="ＭＳ Ｐゴシック" pitchFamily="34" charset="-128"/>
                <a:cs typeface="Georgia" pitchFamily="18" charset="0"/>
              </a:rPr>
              <a:t>äystäsrakenne</a:t>
            </a:r>
            <a:r>
              <a:rPr lang="fi-FI" sz="1200" dirty="0">
                <a:ea typeface="ＭＳ Ｐゴシック" pitchFamily="34" charset="-128"/>
                <a:cs typeface="Georgia" pitchFamily="18" charset="0"/>
              </a:rPr>
              <a:t>, kattovesiviemäröinti, kattokallistukset</a:t>
            </a:r>
          </a:p>
          <a:p>
            <a:pPr lvl="1">
              <a:lnSpc>
                <a:spcPct val="90000"/>
              </a:lnSpc>
            </a:pPr>
            <a:endParaRPr lang="fi-FI" sz="1000" dirty="0" smtClean="0">
              <a:ea typeface="ＭＳ Ｐゴシック" pitchFamily="34" charset="-128"/>
              <a:cs typeface="Georgia" pitchFamily="18" charset="0"/>
            </a:endParaRPr>
          </a:p>
          <a:p>
            <a:pPr marL="0" indent="0">
              <a:lnSpc>
                <a:spcPct val="90000"/>
              </a:lnSpc>
              <a:buNone/>
            </a:pPr>
            <a:r>
              <a:rPr lang="fi-FI" sz="1200" b="1" dirty="0" smtClean="0">
                <a:ea typeface="ＭＳ Ｐゴシック" pitchFamily="34" charset="-128"/>
                <a:cs typeface="Georgia" pitchFamily="18" charset="0"/>
              </a:rPr>
              <a:t>Yläpohjan tuulettuminen, vesikatteen kunto ja toimivuus</a:t>
            </a:r>
          </a:p>
          <a:p>
            <a:pPr>
              <a:lnSpc>
                <a:spcPct val="90000"/>
              </a:lnSpc>
            </a:pPr>
            <a:r>
              <a:rPr lang="fi-FI" sz="1200" dirty="0">
                <a:ea typeface="ＭＳ Ｐゴシック" pitchFamily="34" charset="-128"/>
                <a:cs typeface="Georgia" pitchFamily="18" charset="0"/>
              </a:rPr>
              <a:t>Räystäsrakenne, tuuletusaukot, alipaineventtiilit, vesikatteen läpiviennit</a:t>
            </a:r>
          </a:p>
          <a:p>
            <a:pPr lvl="1">
              <a:lnSpc>
                <a:spcPct val="90000"/>
              </a:lnSpc>
            </a:pPr>
            <a:endParaRPr lang="fi-FI" sz="400" dirty="0">
              <a:ea typeface="ＭＳ Ｐゴシック" pitchFamily="34" charset="-128"/>
              <a:cs typeface="Georgia" pitchFamily="18" charset="0"/>
            </a:endParaRPr>
          </a:p>
          <a:p>
            <a:pPr>
              <a:lnSpc>
                <a:spcPct val="90000"/>
              </a:lnSpc>
            </a:pPr>
            <a:endParaRPr lang="fi-FI" sz="600" dirty="0" smtClean="0">
              <a:ea typeface="ＭＳ Ｐゴシック" pitchFamily="34" charset="-128"/>
              <a:cs typeface="Georgia" pitchFamily="18" charset="0"/>
            </a:endParaRPr>
          </a:p>
        </p:txBody>
      </p:sp>
      <p:pic>
        <p:nvPicPr>
          <p:cNvPr id="5122"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4986569" y="4365104"/>
            <a:ext cx="1818201" cy="1590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57096" y="4365104"/>
            <a:ext cx="2173675" cy="1626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1836" y="4390551"/>
            <a:ext cx="2123628" cy="1575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Kuva 26" descr="Kuvaus: Savonia_Word_tunniste"/>
          <p:cNvPicPr/>
          <p:nvPr/>
        </p:nvPicPr>
        <p:blipFill rotWithShape="1">
          <a:blip r:embed="rId5" cstate="email">
            <a:extLst>
              <a:ext uri="{28A0092B-C50C-407E-A947-70E740481C1C}">
                <a14:useLocalDpi xmlns:a14="http://schemas.microsoft.com/office/drawing/2010/main"/>
              </a:ext>
            </a:extLst>
          </a:blip>
          <a:srcRect/>
          <a:stretch/>
        </p:blipFill>
        <p:spPr bwMode="auto">
          <a:xfrm>
            <a:off x="488546" y="615187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1"/>
          </p:nvPr>
        </p:nvSpPr>
        <p:spPr/>
        <p:txBody>
          <a:bodyPr/>
          <a:lstStyle/>
          <a:p>
            <a:pPr>
              <a:defRPr/>
            </a:pPr>
            <a:fld id="{EDDDA402-B43A-4502-A23A-5FF77DC742D9}" type="slidenum">
              <a:rPr lang="fi-FI" smtClean="0"/>
              <a:pPr>
                <a:defRPr/>
              </a:pPr>
              <a:t>21</a:t>
            </a:fld>
            <a:endParaRPr lang="fi-FI"/>
          </a:p>
        </p:txBody>
      </p:sp>
    </p:spTree>
    <p:extLst>
      <p:ext uri="{BB962C8B-B14F-4D97-AF65-F5344CB8AC3E}">
        <p14:creationId xmlns:p14="http://schemas.microsoft.com/office/powerpoint/2010/main" val="39132762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67444"/>
            <a:ext cx="8363272" cy="638944"/>
          </a:xfrm>
        </p:spPr>
        <p:txBody>
          <a:bodyPr>
            <a:normAutofit/>
          </a:bodyPr>
          <a:lstStyle/>
          <a:p>
            <a:r>
              <a:rPr lang="fi-FI" dirty="0" smtClean="0">
                <a:solidFill>
                  <a:srgbClr val="44697D"/>
                </a:solidFill>
              </a:rPr>
              <a:t>Rakennuksen sisäosien tarkastaminen</a:t>
            </a:r>
            <a:endParaRPr lang="fi-FI" dirty="0">
              <a:solidFill>
                <a:srgbClr val="44697D"/>
              </a:solidFill>
            </a:endParaRPr>
          </a:p>
        </p:txBody>
      </p:sp>
      <p:sp>
        <p:nvSpPr>
          <p:cNvPr id="3" name="Text Placeholder 2"/>
          <p:cNvSpPr>
            <a:spLocks noGrp="1"/>
          </p:cNvSpPr>
          <p:nvPr>
            <p:ph type="body" sz="half" idx="1"/>
          </p:nvPr>
        </p:nvSpPr>
        <p:spPr>
          <a:xfrm>
            <a:off x="421283" y="1076337"/>
            <a:ext cx="8147248" cy="3256392"/>
          </a:xfrm>
        </p:spPr>
        <p:txBody>
          <a:bodyPr>
            <a:normAutofit fontScale="92500" lnSpcReduction="10000"/>
          </a:bodyPr>
          <a:lstStyle/>
          <a:p>
            <a:r>
              <a:rPr lang="fi-FI" sz="1700" b="1" dirty="0">
                <a:ea typeface="ＭＳ Ｐゴシック" pitchFamily="34" charset="-128"/>
                <a:cs typeface="Georgia" pitchFamily="18" charset="0"/>
              </a:rPr>
              <a:t>Rakennetyyppien (riskirakenne) tunnistaminen ja niiden riskien </a:t>
            </a:r>
            <a:r>
              <a:rPr lang="fi-FI" sz="1700" b="1" dirty="0" smtClean="0">
                <a:ea typeface="ＭＳ Ｐゴシック" pitchFamily="34" charset="-128"/>
                <a:cs typeface="Georgia" pitchFamily="18" charset="0"/>
              </a:rPr>
              <a:t>tunnistaminen</a:t>
            </a:r>
          </a:p>
          <a:p>
            <a:endParaRPr lang="fi-FI" sz="1700" b="1" dirty="0" smtClean="0">
              <a:ea typeface="ＭＳ Ｐゴシック" pitchFamily="34" charset="-128"/>
              <a:cs typeface="Georgia" pitchFamily="18" charset="0"/>
            </a:endParaRPr>
          </a:p>
          <a:p>
            <a:r>
              <a:rPr lang="fi-FI" sz="1700" b="1" dirty="0" smtClean="0">
                <a:ea typeface="ＭＳ Ｐゴシック" pitchFamily="34" charset="-128"/>
                <a:cs typeface="Georgia" pitchFamily="18" charset="0"/>
              </a:rPr>
              <a:t>Maanvastaisten ja maanvaraisten rakenteiden kunnon ja toimivuuden arviointi</a:t>
            </a:r>
          </a:p>
          <a:p>
            <a:pPr lvl="1"/>
            <a:r>
              <a:rPr lang="fi-FI" sz="1700" dirty="0" smtClean="0">
                <a:ea typeface="ＭＳ Ｐゴシック" pitchFamily="34" charset="-128"/>
                <a:cs typeface="Georgia" pitchFamily="18" charset="0"/>
              </a:rPr>
              <a:t>Ryömintätilat, tekniikkakanaalit, rakenteet</a:t>
            </a:r>
          </a:p>
          <a:p>
            <a:pPr marL="457200" lvl="1" indent="0">
              <a:buNone/>
            </a:pPr>
            <a:endParaRPr lang="fi-FI" sz="1700" dirty="0" smtClean="0">
              <a:ea typeface="ＭＳ Ｐゴシック" pitchFamily="34" charset="-128"/>
              <a:cs typeface="Georgia" pitchFamily="18" charset="0"/>
            </a:endParaRPr>
          </a:p>
          <a:p>
            <a:r>
              <a:rPr lang="fi-FI" sz="1700" b="1" dirty="0" smtClean="0">
                <a:ea typeface="ＭＳ Ｐゴシック" pitchFamily="34" charset="-128"/>
                <a:cs typeface="Georgia" pitchFamily="18" charset="0"/>
              </a:rPr>
              <a:t>Märkätilojen kunnon arviointi</a:t>
            </a:r>
            <a:endParaRPr lang="fi-FI" sz="1700" dirty="0" smtClean="0">
              <a:ea typeface="ＭＳ Ｐゴシック" pitchFamily="34" charset="-128"/>
              <a:cs typeface="Georgia" pitchFamily="18" charset="0"/>
            </a:endParaRPr>
          </a:p>
          <a:p>
            <a:pPr lvl="1"/>
            <a:endParaRPr lang="fi-FI" sz="1700" b="1" dirty="0" smtClean="0">
              <a:ea typeface="ＭＳ Ｐゴシック" pitchFamily="34" charset="-128"/>
              <a:cs typeface="Georgia" pitchFamily="18" charset="0"/>
            </a:endParaRPr>
          </a:p>
          <a:p>
            <a:r>
              <a:rPr lang="fi-FI" sz="1700" b="1" dirty="0" smtClean="0">
                <a:ea typeface="ＭＳ Ｐゴシック" pitchFamily="34" charset="-128"/>
                <a:cs typeface="Georgia" pitchFamily="18" charset="0"/>
              </a:rPr>
              <a:t>Epäpuhtauslähteiden tunnistaminen</a:t>
            </a:r>
          </a:p>
          <a:p>
            <a:pPr lvl="1"/>
            <a:r>
              <a:rPr lang="fi-FI" sz="1700" dirty="0" smtClean="0">
                <a:ea typeface="ＭＳ Ｐゴシック" pitchFamily="34" charset="-128"/>
                <a:cs typeface="Georgia" pitchFamily="18" charset="0"/>
              </a:rPr>
              <a:t>Alakatot, käytetyt pinnoitteet, materiaalit ja kalusteet, paikalliset vauriot</a:t>
            </a:r>
          </a:p>
          <a:p>
            <a:pPr marL="266700" lvl="1" indent="0">
              <a:buNone/>
            </a:pPr>
            <a:endParaRPr lang="fi-FI" sz="1700" dirty="0" smtClean="0">
              <a:ea typeface="ＭＳ Ｐゴシック" pitchFamily="34" charset="-128"/>
              <a:cs typeface="Georgia" pitchFamily="18" charset="0"/>
            </a:endParaRPr>
          </a:p>
          <a:p>
            <a:r>
              <a:rPr lang="fi-FI" sz="1700" b="1" dirty="0" smtClean="0">
                <a:ea typeface="ＭＳ Ｐゴシック" pitchFamily="34" charset="-128"/>
                <a:cs typeface="Georgia" pitchFamily="18" charset="0"/>
              </a:rPr>
              <a:t>Rakenneliitosten, liikuntasaumojen ja läpivientien tiiveys</a:t>
            </a:r>
            <a:endParaRPr lang="fi-FI" sz="1700" b="1" dirty="0">
              <a:ea typeface="ＭＳ Ｐゴシック" pitchFamily="34" charset="-128"/>
              <a:cs typeface="Georgia" pitchFamily="18" charset="0"/>
            </a:endParaRPr>
          </a:p>
          <a:p>
            <a:endParaRPr lang="fi-FI" dirty="0" smtClean="0"/>
          </a:p>
        </p:txBody>
      </p:sp>
      <p:pic>
        <p:nvPicPr>
          <p:cNvPr id="8" name="Picture 9" descr="IMG_230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568152" y="4256315"/>
            <a:ext cx="2449308" cy="1836981"/>
          </a:xfrm>
          <a:prstGeom prst="rect">
            <a:avLst/>
          </a:prstGeom>
        </p:spPr>
      </p:pic>
      <p:pic>
        <p:nvPicPr>
          <p:cNvPr id="10" name="Picture 5" descr="IMG_241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83312" y="4162392"/>
            <a:ext cx="2503488"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68253" y="4199260"/>
            <a:ext cx="2498832" cy="187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Kuva 26" descr="Kuvaus: Savonia_Word_tunniste"/>
          <p:cNvPicPr/>
          <p:nvPr/>
        </p:nvPicPr>
        <p:blipFill rotWithShape="1">
          <a:blip r:embed="rId5"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Dian numeron paikkamerkki 3"/>
          <p:cNvSpPr>
            <a:spLocks noGrp="1"/>
          </p:cNvSpPr>
          <p:nvPr>
            <p:ph type="sldNum" sz="quarter" idx="11"/>
          </p:nvPr>
        </p:nvSpPr>
        <p:spPr/>
        <p:txBody>
          <a:bodyPr/>
          <a:lstStyle/>
          <a:p>
            <a:pPr>
              <a:defRPr/>
            </a:pPr>
            <a:fld id="{EDDDA402-B43A-4502-A23A-5FF77DC742D9}" type="slidenum">
              <a:rPr lang="fi-FI" smtClean="0"/>
              <a:pPr>
                <a:defRPr/>
              </a:pPr>
              <a:t>22</a:t>
            </a:fld>
            <a:endParaRPr lang="fi-FI"/>
          </a:p>
        </p:txBody>
      </p:sp>
    </p:spTree>
    <p:extLst>
      <p:ext uri="{BB962C8B-B14F-4D97-AF65-F5344CB8AC3E}">
        <p14:creationId xmlns:p14="http://schemas.microsoft.com/office/powerpoint/2010/main" val="33831057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465" y="225424"/>
            <a:ext cx="8430094" cy="743806"/>
          </a:xfrm>
        </p:spPr>
        <p:txBody>
          <a:bodyPr>
            <a:normAutofit/>
          </a:bodyPr>
          <a:lstStyle/>
          <a:p>
            <a:r>
              <a:rPr lang="fi-FI" dirty="0" smtClean="0">
                <a:solidFill>
                  <a:srgbClr val="44697D"/>
                </a:solidFill>
              </a:rPr>
              <a:t>Ilmanvaihtojärjestelmän tarkastaminen</a:t>
            </a:r>
            <a:endParaRPr lang="fi-FI" dirty="0">
              <a:solidFill>
                <a:srgbClr val="44697D"/>
              </a:solidFill>
            </a:endParaRPr>
          </a:p>
        </p:txBody>
      </p:sp>
      <p:sp>
        <p:nvSpPr>
          <p:cNvPr id="3" name="Text Placeholder 2"/>
          <p:cNvSpPr>
            <a:spLocks noGrp="1"/>
          </p:cNvSpPr>
          <p:nvPr>
            <p:ph type="body" sz="half" idx="1"/>
          </p:nvPr>
        </p:nvSpPr>
        <p:spPr>
          <a:xfrm>
            <a:off x="398888" y="954106"/>
            <a:ext cx="8147248" cy="2456401"/>
          </a:xfrm>
        </p:spPr>
        <p:txBody>
          <a:bodyPr>
            <a:noAutofit/>
          </a:bodyPr>
          <a:lstStyle/>
          <a:p>
            <a:r>
              <a:rPr lang="fi-FI" sz="1800" dirty="0" smtClean="0"/>
              <a:t>Ilmanvaihtojärjestelmän soveltuminen tilojen käyttötarkoitukseen</a:t>
            </a:r>
            <a:endParaRPr lang="fi-FI" sz="1800" dirty="0"/>
          </a:p>
          <a:p>
            <a:r>
              <a:rPr lang="fi-FI" sz="1800" dirty="0" smtClean="0"/>
              <a:t>Järjestelmän jäljellä oleva käyttöikä</a:t>
            </a:r>
          </a:p>
          <a:p>
            <a:r>
              <a:rPr lang="fi-FI" sz="1800" dirty="0" smtClean="0"/>
              <a:t>Ilmanjakotapa soveltuminen tilojen käyttötarkoitukseen</a:t>
            </a:r>
          </a:p>
          <a:p>
            <a:r>
              <a:rPr lang="fi-FI" sz="1800" dirty="0" smtClean="0"/>
              <a:t>Puhtaus, toimivuus, epäpuhtauslähteet</a:t>
            </a:r>
          </a:p>
          <a:p>
            <a:r>
              <a:rPr lang="fi-FI" sz="1800" dirty="0" smtClean="0"/>
              <a:t>Ilmamäärien riittävyys käyttötarkoitukseen</a:t>
            </a:r>
          </a:p>
          <a:p>
            <a:r>
              <a:rPr lang="fi-FI" sz="1800" dirty="0" smtClean="0"/>
              <a:t>Paine-erot tilojen ja ulkoilman välillä</a:t>
            </a:r>
          </a:p>
          <a:p>
            <a:r>
              <a:rPr lang="fi-FI" sz="1800" dirty="0" smtClean="0"/>
              <a:t>Ilmanvaihtojärjestelmän käyttöaste tilojen käyttöajan ulkopuolella</a:t>
            </a:r>
          </a:p>
          <a:p>
            <a:r>
              <a:rPr lang="fi-FI" sz="1800" dirty="0" smtClean="0"/>
              <a:t>Tuloilman suodatus</a:t>
            </a:r>
          </a:p>
        </p:txBody>
      </p:sp>
      <p:pic>
        <p:nvPicPr>
          <p:cNvPr id="8" name="Picture 6"/>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298180" y="3601386"/>
            <a:ext cx="2249297" cy="160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Grp="1" noChangeAspect="1" noChangeArrowheads="1"/>
          </p:cNvPicPr>
          <p:nvPr>
            <p:ph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467544" y="3601386"/>
            <a:ext cx="2736304" cy="1602487"/>
          </a:xfrm>
          <a:noFill/>
          <a:extLst>
            <a:ext uri="{909E8E84-426E-40DD-AFC4-6F175D3DCCD1}">
              <a14:hiddenFill xmlns:a14="http://schemas.microsoft.com/office/drawing/2010/main">
                <a:solidFill>
                  <a:schemeClr val="accent2"/>
                </a:solidFill>
              </a14:hiddenFill>
            </a:ext>
          </a:extLst>
        </p:spPr>
      </p:pic>
      <p:pic>
        <p:nvPicPr>
          <p:cNvPr id="10" name="Picture 6" descr="IMG_184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41809" y="3621807"/>
            <a:ext cx="3009468" cy="16024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8025" y="5646893"/>
            <a:ext cx="8245255" cy="877163"/>
          </a:xfrm>
          <a:prstGeom prst="rect">
            <a:avLst/>
          </a:prstGeom>
          <a:noFill/>
        </p:spPr>
        <p:txBody>
          <a:bodyPr wrap="square" rtlCol="0">
            <a:spAutoFit/>
          </a:bodyPr>
          <a:lstStyle/>
          <a:p>
            <a:pPr algn="r"/>
            <a:r>
              <a:rPr lang="fi-FI" sz="1000" dirty="0"/>
              <a:t>Kosteus- ja homevauriot, ratkaisuja työpaikoille, Työterveyslaitos, 2014; </a:t>
            </a:r>
            <a:endParaRPr lang="fi-FI" sz="1000" dirty="0" smtClean="0"/>
          </a:p>
          <a:p>
            <a:pPr algn="r"/>
            <a:r>
              <a:rPr lang="fi-FI" sz="1000" dirty="0" smtClean="0"/>
              <a:t>Ilmanvaihtojärjestelmän </a:t>
            </a:r>
            <a:r>
              <a:rPr lang="fi-FI" sz="1000" dirty="0"/>
              <a:t>puhtauden tarkastus. Ilmanvaihdon parannus- ja korjausratkaisut (LVI 39-10409</a:t>
            </a:r>
            <a:r>
              <a:rPr lang="fi-FI" sz="1000" dirty="0" smtClean="0"/>
              <a:t>);</a:t>
            </a:r>
            <a:r>
              <a:rPr lang="fi-FI" sz="1000" dirty="0"/>
              <a:t> </a:t>
            </a:r>
            <a:endParaRPr lang="fi-FI" sz="1000" dirty="0" smtClean="0"/>
          </a:p>
          <a:p>
            <a:pPr algn="r"/>
            <a:r>
              <a:rPr lang="fi-FI" sz="1000" dirty="0" smtClean="0"/>
              <a:t>Suomen </a:t>
            </a:r>
            <a:r>
              <a:rPr lang="fi-FI" sz="1000" dirty="0"/>
              <a:t>rakentamismääräyskokoelma D2, Rakennusten sisäilmasto ja ilmanvaihto, määräykset ja ohjeet. Ympäristöministeriö</a:t>
            </a:r>
          </a:p>
          <a:p>
            <a:pPr algn="r"/>
            <a:r>
              <a:rPr lang="fi-FI" sz="1000" dirty="0" smtClean="0"/>
              <a:t> </a:t>
            </a:r>
            <a:endParaRPr lang="fi-FI" altLang="en-US" sz="1000" dirty="0"/>
          </a:p>
          <a:p>
            <a:pPr algn="r"/>
            <a:endParaRPr lang="fi-FI" sz="1000" dirty="0"/>
          </a:p>
        </p:txBody>
      </p:sp>
      <p:pic>
        <p:nvPicPr>
          <p:cNvPr id="13" name="Kuva 26" descr="Kuvaus: Savonia_Word_tunniste"/>
          <p:cNvPicPr/>
          <p:nvPr/>
        </p:nvPicPr>
        <p:blipFill rotWithShape="1">
          <a:blip r:embed="rId5"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Dian numeron paikkamerkki 4"/>
          <p:cNvSpPr>
            <a:spLocks noGrp="1"/>
          </p:cNvSpPr>
          <p:nvPr>
            <p:ph type="sldNum" sz="quarter" idx="11"/>
          </p:nvPr>
        </p:nvSpPr>
        <p:spPr/>
        <p:txBody>
          <a:bodyPr/>
          <a:lstStyle/>
          <a:p>
            <a:pPr>
              <a:defRPr/>
            </a:pPr>
            <a:fld id="{EDDDA402-B43A-4502-A23A-5FF77DC742D9}" type="slidenum">
              <a:rPr lang="fi-FI" smtClean="0"/>
              <a:pPr>
                <a:defRPr/>
              </a:pPr>
              <a:t>23</a:t>
            </a:fld>
            <a:endParaRPr lang="fi-FI"/>
          </a:p>
        </p:txBody>
      </p:sp>
    </p:spTree>
    <p:extLst>
      <p:ext uri="{BB962C8B-B14F-4D97-AF65-F5344CB8AC3E}">
        <p14:creationId xmlns:p14="http://schemas.microsoft.com/office/powerpoint/2010/main" val="110705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4"/>
          <p:cNvSpPr txBox="1">
            <a:spLocks/>
          </p:cNvSpPr>
          <p:nvPr/>
        </p:nvSpPr>
        <p:spPr>
          <a:xfrm>
            <a:off x="1043608" y="3140968"/>
            <a:ext cx="7489824" cy="71946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3000" b="1" kern="1200">
                <a:solidFill>
                  <a:schemeClr val="accent1"/>
                </a:solidFill>
                <a:latin typeface="+mj-lt"/>
                <a:ea typeface="+mj-ea"/>
                <a:cs typeface="+mj-cs"/>
              </a:defRPr>
            </a:lvl1pPr>
          </a:lstStyle>
          <a:p>
            <a:pPr algn="ctr"/>
            <a:r>
              <a:rPr lang="fi-FI" dirty="0" smtClean="0">
                <a:solidFill>
                  <a:schemeClr val="bg1"/>
                </a:solidFill>
              </a:rPr>
              <a:t>Jatkotutkimukset</a:t>
            </a:r>
            <a:endParaRPr lang="fi-FI" dirty="0">
              <a:solidFill>
                <a:schemeClr val="bg1"/>
              </a:solidFill>
            </a:endParaRPr>
          </a:p>
        </p:txBody>
      </p:sp>
      <p:pic>
        <p:nvPicPr>
          <p:cNvPr id="7"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24</a:t>
            </a:fld>
            <a:endParaRPr lang="fi-FI"/>
          </a:p>
        </p:txBody>
      </p:sp>
    </p:spTree>
    <p:extLst>
      <p:ext uri="{BB962C8B-B14F-4D97-AF65-F5344CB8AC3E}">
        <p14:creationId xmlns:p14="http://schemas.microsoft.com/office/powerpoint/2010/main" val="3149630461"/>
      </p:ext>
    </p:extLst>
  </p:cSld>
  <p:clrMapOvr>
    <a:masterClrMapping/>
  </p:clrMapOvr>
  <p:transition spd="med">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2"/>
          <p:cNvSpPr>
            <a:spLocks noGrp="1" noChangeArrowheads="1"/>
          </p:cNvSpPr>
          <p:nvPr>
            <p:ph type="title" idx="4294967295"/>
          </p:nvPr>
        </p:nvSpPr>
        <p:spPr>
          <a:xfrm>
            <a:off x="395536" y="341134"/>
            <a:ext cx="5183807" cy="1143000"/>
          </a:xfrm>
        </p:spPr>
        <p:txBody>
          <a:bodyPr lIns="91431" tIns="45715" rIns="91431" bIns="45715">
            <a:normAutofit/>
          </a:bodyPr>
          <a:lstStyle/>
          <a:p>
            <a:r>
              <a:rPr lang="en-US" sz="2400" dirty="0" err="1">
                <a:solidFill>
                  <a:srgbClr val="44697D"/>
                </a:solidFill>
              </a:rPr>
              <a:t>Sisäilmastoselvitys</a:t>
            </a:r>
            <a:r>
              <a:rPr lang="en-US" dirty="0">
                <a:solidFill>
                  <a:srgbClr val="44697D"/>
                </a:solidFill>
              </a:rPr>
              <a:t/>
            </a:r>
            <a:br>
              <a:rPr lang="en-US" dirty="0">
                <a:solidFill>
                  <a:srgbClr val="44697D"/>
                </a:solidFill>
              </a:rPr>
            </a:br>
            <a:r>
              <a:rPr lang="en-US" dirty="0" err="1">
                <a:solidFill>
                  <a:srgbClr val="44697D"/>
                </a:solidFill>
              </a:rPr>
              <a:t>V</a:t>
            </a:r>
            <a:r>
              <a:rPr lang="en-US" dirty="0" err="1" smtClean="0">
                <a:solidFill>
                  <a:srgbClr val="44697D"/>
                </a:solidFill>
              </a:rPr>
              <a:t>aihe</a:t>
            </a:r>
            <a:r>
              <a:rPr lang="en-US" dirty="0" smtClean="0">
                <a:solidFill>
                  <a:srgbClr val="44697D"/>
                </a:solidFill>
              </a:rPr>
              <a:t> 3:  </a:t>
            </a:r>
            <a:r>
              <a:rPr lang="en-US" dirty="0" err="1" smtClean="0">
                <a:solidFill>
                  <a:srgbClr val="44697D"/>
                </a:solidFill>
              </a:rPr>
              <a:t>jatkotutkimukset</a:t>
            </a:r>
            <a:endParaRPr lang="fi-FI" dirty="0" smtClean="0">
              <a:solidFill>
                <a:srgbClr val="44697D"/>
              </a:solidFill>
              <a:ea typeface="ＭＳ Ｐゴシック" pitchFamily="34" charset="-128"/>
            </a:endParaRPr>
          </a:p>
        </p:txBody>
      </p:sp>
      <p:sp>
        <p:nvSpPr>
          <p:cNvPr id="47110" name="Rectangle 3"/>
          <p:cNvSpPr>
            <a:spLocks noGrp="1" noChangeArrowheads="1"/>
          </p:cNvSpPr>
          <p:nvPr>
            <p:ph type="body" idx="4294967295"/>
          </p:nvPr>
        </p:nvSpPr>
        <p:spPr>
          <a:xfrm>
            <a:off x="457023" y="1700808"/>
            <a:ext cx="7475220" cy="3168898"/>
          </a:xfrm>
        </p:spPr>
        <p:txBody>
          <a:bodyPr lIns="91431" tIns="45715" rIns="91431" bIns="45715">
            <a:normAutofit fontScale="77500" lnSpcReduction="20000"/>
          </a:bodyPr>
          <a:lstStyle/>
          <a:p>
            <a:pPr marL="0" indent="0" defTabSz="914400">
              <a:buNone/>
            </a:pPr>
            <a:r>
              <a:rPr lang="fi-FI" sz="2400" b="1" dirty="0" smtClean="0">
                <a:ea typeface="ＭＳ Ｐゴシック" pitchFamily="34" charset="-128"/>
                <a:cs typeface="Times New Roman" pitchFamily="18" charset="0"/>
              </a:rPr>
              <a:t>Tutkimussuunnitelma</a:t>
            </a:r>
          </a:p>
          <a:p>
            <a:pPr marL="542925" indent="-342900"/>
            <a:r>
              <a:rPr lang="fi-FI" sz="2200" b="1" dirty="0">
                <a:ea typeface="ＭＳ Ｐゴシック" pitchFamily="34" charset="-128"/>
                <a:cs typeface="Times New Roman" pitchFamily="18" charset="0"/>
              </a:rPr>
              <a:t>T</a:t>
            </a:r>
            <a:r>
              <a:rPr lang="fi-FI" sz="2200" b="1" dirty="0" smtClean="0">
                <a:ea typeface="ＭＳ Ｐゴシック" pitchFamily="34" charset="-128"/>
                <a:cs typeface="Times New Roman" pitchFamily="18" charset="0"/>
              </a:rPr>
              <a:t>iedossa olevat riskirakenteet</a:t>
            </a:r>
          </a:p>
          <a:p>
            <a:pPr marL="900113" lvl="1" indent="-304800"/>
            <a:r>
              <a:rPr lang="fi-FI" sz="2000" dirty="0">
                <a:ea typeface="ＭＳ Ｐゴシック" pitchFamily="34" charset="-128"/>
                <a:cs typeface="Times New Roman" pitchFamily="18" charset="0"/>
              </a:rPr>
              <a:t>O</a:t>
            </a:r>
            <a:r>
              <a:rPr lang="fi-FI" sz="2000" dirty="0" smtClean="0">
                <a:ea typeface="ＭＳ Ｐゴシック" pitchFamily="34" charset="-128"/>
                <a:cs typeface="Times New Roman" pitchFamily="18" charset="0"/>
              </a:rPr>
              <a:t>hjaa näytteenottoa ja sen laajuutta</a:t>
            </a:r>
          </a:p>
          <a:p>
            <a:pPr marL="542925" indent="-342900"/>
            <a:r>
              <a:rPr lang="fi-FI" sz="2200" b="1" dirty="0">
                <a:ea typeface="ＭＳ Ｐゴシック" pitchFamily="34" charset="-128"/>
                <a:cs typeface="Times New Roman" pitchFamily="18" charset="0"/>
              </a:rPr>
              <a:t>S</a:t>
            </a:r>
            <a:r>
              <a:rPr lang="fi-FI" sz="2200" b="1" dirty="0" smtClean="0">
                <a:ea typeface="ＭＳ Ｐゴシック" pitchFamily="34" charset="-128"/>
                <a:cs typeface="Times New Roman" pitchFamily="18" charset="0"/>
              </a:rPr>
              <a:t>uunnitelman käsittely sisäilmaryhmässä</a:t>
            </a:r>
          </a:p>
          <a:p>
            <a:pPr marL="900113" lvl="1" indent="-304800"/>
            <a:r>
              <a:rPr lang="fi-FI" sz="2000" dirty="0">
                <a:ea typeface="ＭＳ Ｐゴシック" pitchFamily="34" charset="-128"/>
                <a:cs typeface="Times New Roman" pitchFamily="18" charset="0"/>
              </a:rPr>
              <a:t>Y</a:t>
            </a:r>
            <a:r>
              <a:rPr lang="fi-FI" sz="2000" dirty="0" smtClean="0">
                <a:ea typeface="ＭＳ Ｐゴシック" pitchFamily="34" charset="-128"/>
                <a:cs typeface="Times New Roman" pitchFamily="18" charset="0"/>
              </a:rPr>
              <a:t>hteisymmärrys tutkimusten laajuudesta ja ongelman määrittelystä</a:t>
            </a:r>
          </a:p>
          <a:p>
            <a:pPr marL="1258888" lvl="2" indent="-304800" defTabSz="914400"/>
            <a:endParaRPr lang="fi-FI" sz="1800" dirty="0" smtClean="0">
              <a:ea typeface="ＭＳ Ｐゴシック" pitchFamily="34" charset="-128"/>
              <a:cs typeface="Times New Roman" pitchFamily="18" charset="0"/>
            </a:endParaRPr>
          </a:p>
          <a:p>
            <a:pPr marL="0" indent="0" defTabSz="914400">
              <a:buNone/>
            </a:pPr>
            <a:r>
              <a:rPr lang="fi-FI" sz="2400" b="1" dirty="0" smtClean="0">
                <a:ea typeface="ＭＳ Ｐゴシック" pitchFamily="34" charset="-128"/>
                <a:cs typeface="Times New Roman" pitchFamily="18" charset="0"/>
              </a:rPr>
              <a:t>Tutkimukset</a:t>
            </a:r>
          </a:p>
          <a:p>
            <a:pPr marL="542925" indent="-342900"/>
            <a:r>
              <a:rPr lang="fi-FI" sz="2200" dirty="0">
                <a:ea typeface="ＭＳ Ｐゴシック" pitchFamily="34" charset="-128"/>
                <a:cs typeface="Times New Roman" pitchFamily="18" charset="0"/>
              </a:rPr>
              <a:t>T</a:t>
            </a:r>
            <a:r>
              <a:rPr lang="fi-FI" sz="2200" dirty="0" smtClean="0">
                <a:ea typeface="ＭＳ Ｐゴシック" pitchFamily="34" charset="-128"/>
                <a:cs typeface="Times New Roman" pitchFamily="18" charset="0"/>
              </a:rPr>
              <a:t>ulosten tulkittavuus</a:t>
            </a:r>
          </a:p>
          <a:p>
            <a:pPr marL="900113" lvl="1" indent="-304800"/>
            <a:r>
              <a:rPr lang="fi-FI" sz="2000" dirty="0">
                <a:ea typeface="ＭＳ Ｐゴシック" pitchFamily="34" charset="-128"/>
                <a:cs typeface="Times New Roman" pitchFamily="18" charset="0"/>
              </a:rPr>
              <a:t>Y</a:t>
            </a:r>
            <a:r>
              <a:rPr lang="fi-FI" sz="2000" dirty="0" smtClean="0">
                <a:ea typeface="ＭＳ Ｐゴシック" pitchFamily="34" charset="-128"/>
                <a:cs typeface="Times New Roman" pitchFamily="18" charset="0"/>
              </a:rPr>
              <a:t>leisesti hyväksytyt tutkimusmenetelmät ja laboratoriot</a:t>
            </a:r>
          </a:p>
          <a:p>
            <a:pPr marL="900113" lvl="1" indent="-304800"/>
            <a:r>
              <a:rPr lang="fi-FI" sz="2000" dirty="0">
                <a:ea typeface="ＭＳ Ｐゴシック" pitchFamily="34" charset="-128"/>
                <a:cs typeface="Times New Roman" pitchFamily="18" charset="0"/>
              </a:rPr>
              <a:t>R</a:t>
            </a:r>
            <a:r>
              <a:rPr lang="fi-FI" sz="2000" dirty="0" smtClean="0">
                <a:ea typeface="ＭＳ Ｐゴシック" pitchFamily="34" charset="-128"/>
                <a:cs typeface="Times New Roman" pitchFamily="18" charset="0"/>
              </a:rPr>
              <a:t>iittävä näytemäärä</a:t>
            </a:r>
          </a:p>
          <a:p>
            <a:pPr marL="542925" indent="-342900"/>
            <a:r>
              <a:rPr lang="fi-FI" sz="2200" dirty="0">
                <a:ea typeface="ＭＳ Ｐゴシック" pitchFamily="34" charset="-128"/>
                <a:cs typeface="Times New Roman" pitchFamily="18" charset="0"/>
              </a:rPr>
              <a:t>R</a:t>
            </a:r>
            <a:r>
              <a:rPr lang="fi-FI" sz="2200" dirty="0" smtClean="0">
                <a:ea typeface="ＭＳ Ｐゴシック" pitchFamily="34" charset="-128"/>
                <a:cs typeface="Times New Roman" pitchFamily="18" charset="0"/>
              </a:rPr>
              <a:t>iskirakenteen / epäpuhtauslähteen vaikutus sisäilmaan todettava</a:t>
            </a:r>
            <a:r>
              <a:rPr lang="fi-FI" sz="2200" dirty="0" smtClean="0">
                <a:latin typeface="Times New Roman" pitchFamily="18" charset="0"/>
                <a:ea typeface="ＭＳ Ｐゴシック" pitchFamily="34" charset="-128"/>
                <a:cs typeface="Times New Roman" pitchFamily="18" charset="0"/>
              </a:rPr>
              <a:t> </a:t>
            </a:r>
          </a:p>
          <a:p>
            <a:pPr marL="811213"/>
            <a:r>
              <a:rPr lang="fi-FI" sz="2200" dirty="0">
                <a:ea typeface="ＭＳ Ｐゴシック" pitchFamily="34" charset="-128"/>
                <a:cs typeface="Times New Roman" pitchFamily="18" charset="0"/>
              </a:rPr>
              <a:t>I</a:t>
            </a:r>
            <a:r>
              <a:rPr lang="fi-FI" sz="2200" dirty="0" smtClean="0">
                <a:ea typeface="ＭＳ Ｐゴシック" pitchFamily="34" charset="-128"/>
                <a:cs typeface="Times New Roman" pitchFamily="18" charset="0"/>
              </a:rPr>
              <a:t>lmayhteys </a:t>
            </a:r>
            <a:r>
              <a:rPr lang="fi-FI" sz="2400" dirty="0" smtClean="0">
                <a:ea typeface="ＭＳ Ｐゴシック" pitchFamily="34" charset="-128"/>
                <a:cs typeface="Times New Roman" pitchFamily="18" charset="0"/>
              </a:rPr>
              <a:t>rakenteesta / epäpuhtauslähteestä sisäilmaan</a:t>
            </a:r>
          </a:p>
        </p:txBody>
      </p:sp>
      <p:sp>
        <p:nvSpPr>
          <p:cNvPr id="6" name="Päiväyksen paikkamerkki 8"/>
          <p:cNvSpPr txBox="1">
            <a:spLocks/>
          </p:cNvSpPr>
          <p:nvPr/>
        </p:nvSpPr>
        <p:spPr>
          <a:xfrm>
            <a:off x="2855714" y="5838472"/>
            <a:ext cx="5975350" cy="360362"/>
          </a:xfrm>
          <a:prstGeom prst="rect">
            <a:avLst/>
          </a:prstGeom>
        </p:spPr>
        <p:txBody>
          <a:bodyPr vert="horz" lIns="91440" tIns="45720" rIns="91440" bIns="45720" rtlCol="0" anchor="ctr"/>
          <a:lstStyle>
            <a:defPPr>
              <a:defRPr lang="fi-FI"/>
            </a:defPPr>
            <a:lvl1pPr algn="l" rtl="0" fontAlgn="auto">
              <a:spcBef>
                <a:spcPts val="0"/>
              </a:spcBef>
              <a:spcAft>
                <a:spcPts val="0"/>
              </a:spcAft>
              <a:defRPr sz="1100" kern="1200">
                <a:solidFill>
                  <a:schemeClr val="tx1"/>
                </a:solidFill>
                <a:latin typeface="+mj-lt"/>
                <a:ea typeface="+mn-ea"/>
                <a:cs typeface="+mn-cs"/>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pPr algn="r">
              <a:defRPr/>
            </a:pPr>
            <a:r>
              <a:rPr lang="fi-FI" sz="1000" dirty="0">
                <a:ea typeface="ＭＳ Ｐゴシック" pitchFamily="34" charset="-128"/>
              </a:rPr>
              <a:t>Toimintamalli vaikeiden sisäilmaongelmien ratkaisuun, Työterveyslaitos 2008</a:t>
            </a:r>
            <a:endParaRPr lang="fi-FI" sz="1000" dirty="0"/>
          </a:p>
        </p:txBody>
      </p:sp>
      <p:pic>
        <p:nvPicPr>
          <p:cNvPr id="8"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25</a:t>
            </a:fld>
            <a:endParaRPr lang="fi-FI"/>
          </a:p>
        </p:txBody>
      </p:sp>
    </p:spTree>
    <p:extLst>
      <p:ext uri="{BB962C8B-B14F-4D97-AF65-F5344CB8AC3E}">
        <p14:creationId xmlns:p14="http://schemas.microsoft.com/office/powerpoint/2010/main" val="3130717232"/>
      </p:ext>
    </p:extLst>
  </p:cSld>
  <p:clrMapOvr>
    <a:masterClrMapping/>
  </p:clrMapOvr>
  <p:transition spd="med">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3"/>
          <p:cNvSpPr>
            <a:spLocks noGrp="1" noChangeArrowheads="1"/>
          </p:cNvSpPr>
          <p:nvPr>
            <p:ph type="body" idx="4294967295"/>
          </p:nvPr>
        </p:nvSpPr>
        <p:spPr>
          <a:xfrm>
            <a:off x="403742" y="1649059"/>
            <a:ext cx="8147248" cy="4732337"/>
          </a:xfrm>
        </p:spPr>
        <p:txBody>
          <a:bodyPr lIns="91431" tIns="45715" rIns="91431" bIns="45715"/>
          <a:lstStyle/>
          <a:p>
            <a:pPr marL="0" indent="0" defTabSz="914400">
              <a:lnSpc>
                <a:spcPct val="90000"/>
              </a:lnSpc>
              <a:buNone/>
              <a:defRPr/>
            </a:pPr>
            <a:r>
              <a:rPr lang="fi-FI" b="1" dirty="0" smtClean="0">
                <a:ea typeface="ＭＳ Ｐゴシック"/>
                <a:cs typeface="ＭＳ Ｐゴシック"/>
              </a:rPr>
              <a:t>Rakennetutkimukset</a:t>
            </a:r>
          </a:p>
          <a:p>
            <a:pPr marL="469900" indent="-342900">
              <a:lnSpc>
                <a:spcPct val="90000"/>
              </a:lnSpc>
              <a:defRPr/>
            </a:pPr>
            <a:r>
              <a:rPr lang="fi-FI" b="1" dirty="0" smtClean="0">
                <a:ea typeface="ＭＳ Ｐゴシック"/>
                <a:cs typeface="ＭＳ Ｐゴシック"/>
              </a:rPr>
              <a:t>Tutkimuksia ohjaa tutkittavan tilan rakennusajankohta ja ajankohdalle tyypilliset rakenneratkaisut</a:t>
            </a:r>
          </a:p>
          <a:p>
            <a:pPr marL="822325" lvl="1" indent="-381000">
              <a:lnSpc>
                <a:spcPct val="90000"/>
              </a:lnSpc>
              <a:defRPr/>
            </a:pPr>
            <a:r>
              <a:rPr lang="fi-FI" dirty="0">
                <a:ea typeface="ＭＳ Ｐゴシック"/>
                <a:cs typeface="ＭＳ Ｐゴシック"/>
              </a:rPr>
              <a:t>M</a:t>
            </a:r>
            <a:r>
              <a:rPr lang="fi-FI" dirty="0" smtClean="0">
                <a:ea typeface="ＭＳ Ｐゴシック"/>
                <a:cs typeface="ＭＳ Ｐゴシック"/>
              </a:rPr>
              <a:t>ikrobiologinen kunto ja vaurioiden laajuus</a:t>
            </a:r>
          </a:p>
          <a:p>
            <a:pPr marL="822325" lvl="1" indent="-381000">
              <a:lnSpc>
                <a:spcPct val="90000"/>
              </a:lnSpc>
              <a:defRPr/>
            </a:pPr>
            <a:r>
              <a:rPr lang="fi-FI" dirty="0">
                <a:ea typeface="ＭＳ Ｐゴシック"/>
                <a:cs typeface="ＭＳ Ｐゴシック"/>
              </a:rPr>
              <a:t>K</a:t>
            </a:r>
            <a:r>
              <a:rPr lang="fi-FI" dirty="0" smtClean="0">
                <a:ea typeface="ＭＳ Ｐゴシック"/>
                <a:cs typeface="ＭＳ Ｐゴシック"/>
              </a:rPr>
              <a:t>osteustekninen toimivuus, rakenneavaus, </a:t>
            </a:r>
            <a:r>
              <a:rPr lang="fi-FI" dirty="0">
                <a:ea typeface="ＭＳ Ｐゴシック"/>
                <a:cs typeface="ＭＳ Ｐゴシック"/>
              </a:rPr>
              <a:t>r</a:t>
            </a:r>
            <a:r>
              <a:rPr lang="fi-FI" dirty="0" smtClean="0">
                <a:ea typeface="ＭＳ Ｐゴシック"/>
                <a:cs typeface="ＭＳ Ｐゴシック"/>
              </a:rPr>
              <a:t>akennetyyppikuvat</a:t>
            </a:r>
          </a:p>
          <a:p>
            <a:pPr marL="822325" lvl="1" indent="-381000">
              <a:lnSpc>
                <a:spcPct val="90000"/>
              </a:lnSpc>
              <a:defRPr/>
            </a:pPr>
            <a:r>
              <a:rPr lang="fi-FI" dirty="0" smtClean="0">
                <a:ea typeface="ＭＳ Ｐゴシック"/>
                <a:cs typeface="ＭＳ Ｐゴシック"/>
              </a:rPr>
              <a:t>Haitta-ainekartoitukset</a:t>
            </a:r>
          </a:p>
          <a:p>
            <a:pPr marL="822325" lvl="1" indent="-381000">
              <a:lnSpc>
                <a:spcPct val="90000"/>
              </a:lnSpc>
              <a:defRPr/>
            </a:pPr>
            <a:r>
              <a:rPr lang="fi-FI" dirty="0">
                <a:ea typeface="ＭＳ Ｐゴシック"/>
                <a:cs typeface="ＭＳ Ｐゴシック"/>
              </a:rPr>
              <a:t>R</a:t>
            </a:r>
            <a:r>
              <a:rPr lang="fi-FI" dirty="0" smtClean="0">
                <a:ea typeface="ＭＳ Ｐゴシック"/>
                <a:cs typeface="ＭＳ Ｐゴシック"/>
              </a:rPr>
              <a:t>akennekosteusmittaukset</a:t>
            </a:r>
            <a:endParaRPr lang="fi-FI" dirty="0">
              <a:ea typeface="ＭＳ Ｐゴシック"/>
              <a:cs typeface="ＭＳ Ｐゴシック"/>
            </a:endParaRPr>
          </a:p>
          <a:p>
            <a:pPr marL="822325" lvl="1" indent="-381000">
              <a:lnSpc>
                <a:spcPct val="90000"/>
              </a:lnSpc>
              <a:defRPr/>
            </a:pPr>
            <a:r>
              <a:rPr lang="fi-FI" dirty="0">
                <a:ea typeface="ＭＳ Ｐゴシック"/>
                <a:cs typeface="ＭＳ Ｐゴシック"/>
              </a:rPr>
              <a:t>R</a:t>
            </a:r>
            <a:r>
              <a:rPr lang="fi-FI" dirty="0" smtClean="0">
                <a:ea typeface="ＭＳ Ｐゴシック"/>
                <a:cs typeface="ＭＳ Ｐゴシック"/>
              </a:rPr>
              <a:t>akenteiden tiiveys ja ilmayhteydet epäpuhtauslähteistä sisäilmaan</a:t>
            </a:r>
          </a:p>
          <a:p>
            <a:pPr marL="1373187" lvl="2" indent="-381000">
              <a:lnSpc>
                <a:spcPct val="90000"/>
              </a:lnSpc>
              <a:defRPr/>
            </a:pPr>
            <a:r>
              <a:rPr lang="fi-FI" dirty="0">
                <a:ea typeface="ＭＳ Ｐゴシック"/>
                <a:cs typeface="ＭＳ Ｐゴシック"/>
              </a:rPr>
              <a:t>M</a:t>
            </a:r>
            <a:r>
              <a:rPr lang="fi-FI" dirty="0" smtClean="0">
                <a:ea typeface="ＭＳ Ｐゴシック"/>
                <a:cs typeface="ＭＳ Ｐゴシック"/>
              </a:rPr>
              <a:t>erkkiaine- ja –savututkimukset, lämpökuvaus, paine-eroseuranta</a:t>
            </a:r>
            <a:endParaRPr lang="fi-FI" dirty="0">
              <a:ea typeface="ＭＳ Ｐゴシック"/>
              <a:cs typeface="ＭＳ Ｐゴシック"/>
            </a:endParaRPr>
          </a:p>
          <a:p>
            <a:pPr marL="1257300" lvl="3" indent="0" defTabSz="914400">
              <a:lnSpc>
                <a:spcPct val="90000"/>
              </a:lnSpc>
              <a:buFont typeface="Arial" pitchFamily="34" charset="0"/>
              <a:buNone/>
              <a:defRPr/>
            </a:pPr>
            <a:endParaRPr lang="fi-FI" b="1" dirty="0" smtClean="0">
              <a:ea typeface="ＭＳ Ｐゴシック"/>
              <a:cs typeface="ＭＳ Ｐゴシック"/>
            </a:endParaRPr>
          </a:p>
        </p:txBody>
      </p:sp>
      <p:sp>
        <p:nvSpPr>
          <p:cNvPr id="7" name="Footer Placeholder 4"/>
          <p:cNvSpPr txBox="1">
            <a:spLocks/>
          </p:cNvSpPr>
          <p:nvPr/>
        </p:nvSpPr>
        <p:spPr>
          <a:xfrm>
            <a:off x="2849087" y="6383778"/>
            <a:ext cx="5975350" cy="360362"/>
          </a:xfrm>
          <a:prstGeom prst="rect">
            <a:avLst/>
          </a:prstGeom>
        </p:spPr>
        <p:txBody>
          <a:bodyPr vert="horz" lIns="91440" tIns="45720" rIns="91440" bIns="45720" rtlCol="0" anchor="b"/>
          <a:lstStyle>
            <a:defPPr>
              <a:defRPr lang="fi-FI"/>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fi-FI" sz="1000" dirty="0" smtClean="0"/>
              <a:t>Ymp</a:t>
            </a:r>
            <a:r>
              <a:rPr lang="fi-FI" sz="1000" dirty="0"/>
              <a:t>äristöministeriö, kuntotutkimusopas, luonnosversio 23.1.2015</a:t>
            </a:r>
          </a:p>
          <a:p>
            <a:pPr algn="r">
              <a:defRPr/>
            </a:pPr>
            <a:r>
              <a:rPr lang="fi-FI" sz="1000" dirty="0"/>
              <a:t>Kosteus- ja homevauriot, ratkaisuja työpaikoille, Työterveyslaitos 2014</a:t>
            </a:r>
          </a:p>
          <a:p>
            <a:pPr marL="0" lvl="1" algn="r">
              <a:defRPr/>
            </a:pPr>
            <a:r>
              <a:rPr lang="fi-FI" sz="1000" dirty="0" err="1"/>
              <a:t>Sosiaali</a:t>
            </a:r>
            <a:r>
              <a:rPr lang="fi-FI" sz="1000" dirty="0"/>
              <a:t>- ja terveysministeriön asetus asunnon ja muun oleskelutilan terveydellisistä olosuhteista sekä ulkopuolisten asiantuntijoiden pätevyysvaatimuksista, </a:t>
            </a:r>
            <a:r>
              <a:rPr lang="fi-FI" sz="1000" dirty="0" smtClean="0"/>
              <a:t>2015</a:t>
            </a:r>
          </a:p>
          <a:p>
            <a:pPr marL="0" lvl="1" algn="r">
              <a:defRPr/>
            </a:pPr>
            <a:r>
              <a:rPr lang="fi-FI" sz="1000" dirty="0"/>
              <a:t>RIL 250-2011, Kosteudenhallinta ja homevaurioiden estäminen</a:t>
            </a:r>
          </a:p>
          <a:p>
            <a:pPr marL="171450" lvl="1" indent="-171450" algn="r">
              <a:buFont typeface="Arial" panose="020B0604020202020204" pitchFamily="34" charset="0"/>
              <a:buChar char="•"/>
              <a:defRPr/>
            </a:pPr>
            <a:endParaRPr lang="fi-FI" sz="1000" dirty="0"/>
          </a:p>
          <a:p>
            <a:pPr marL="171450" indent="-171450" algn="r">
              <a:buFont typeface="Arial" panose="020B0604020202020204" pitchFamily="34" charset="0"/>
              <a:buChar char="•"/>
              <a:defRPr/>
            </a:pPr>
            <a:endParaRPr lang="fi-FI" sz="1000" dirty="0" smtClean="0"/>
          </a:p>
          <a:p>
            <a:pPr marL="171450" indent="-171450" algn="r">
              <a:buFont typeface="Arial" panose="020B0604020202020204" pitchFamily="34" charset="0"/>
              <a:buChar char="•"/>
              <a:defRPr/>
            </a:pPr>
            <a:endParaRPr lang="fi-FI" sz="1000" dirty="0"/>
          </a:p>
        </p:txBody>
      </p:sp>
      <p:sp>
        <p:nvSpPr>
          <p:cNvPr id="8" name="Rectangle 2"/>
          <p:cNvSpPr txBox="1">
            <a:spLocks noChangeArrowheads="1"/>
          </p:cNvSpPr>
          <p:nvPr/>
        </p:nvSpPr>
        <p:spPr>
          <a:xfrm>
            <a:off x="403742" y="363399"/>
            <a:ext cx="5183807" cy="1143000"/>
          </a:xfrm>
          <a:prstGeom prst="rect">
            <a:avLst/>
          </a:prstGeom>
        </p:spPr>
        <p:txBody>
          <a:bodyPr vert="horz" lIns="91431" tIns="45715" rIns="91431" bIns="45715" rtlCol="0" anchor="b">
            <a:normAutofit/>
          </a:bodyPr>
          <a:lstStyle>
            <a:lvl1pPr algn="l" defTabSz="914400" rtl="0" eaLnBrk="1" latinLnBrk="0" hangingPunct="1">
              <a:spcBef>
                <a:spcPct val="0"/>
              </a:spcBef>
              <a:buNone/>
              <a:defRPr sz="3000" b="1" kern="1200">
                <a:solidFill>
                  <a:schemeClr val="accent1"/>
                </a:solidFill>
                <a:latin typeface="+mj-lt"/>
                <a:ea typeface="+mj-ea"/>
                <a:cs typeface="+mj-cs"/>
              </a:defRPr>
            </a:lvl1pPr>
          </a:lstStyle>
          <a:p>
            <a:r>
              <a:rPr lang="en-US" sz="2400" dirty="0" err="1" smtClean="0">
                <a:solidFill>
                  <a:srgbClr val="44697D"/>
                </a:solidFill>
              </a:rPr>
              <a:t>Sisäilmastoselvitys</a:t>
            </a:r>
            <a:r>
              <a:rPr lang="en-US" sz="2800" dirty="0" smtClean="0">
                <a:solidFill>
                  <a:srgbClr val="44697D"/>
                </a:solidFill>
              </a:rPr>
              <a:t/>
            </a:r>
            <a:br>
              <a:rPr lang="en-US" sz="2800" dirty="0" smtClean="0">
                <a:solidFill>
                  <a:srgbClr val="44697D"/>
                </a:solidFill>
              </a:rPr>
            </a:br>
            <a:r>
              <a:rPr lang="en-US" sz="2800" dirty="0" err="1">
                <a:solidFill>
                  <a:srgbClr val="44697D"/>
                </a:solidFill>
              </a:rPr>
              <a:t>V</a:t>
            </a:r>
            <a:r>
              <a:rPr lang="en-US" sz="2800" dirty="0" err="1" smtClean="0">
                <a:solidFill>
                  <a:srgbClr val="44697D"/>
                </a:solidFill>
              </a:rPr>
              <a:t>aihe</a:t>
            </a:r>
            <a:r>
              <a:rPr lang="en-US" sz="2800" dirty="0" smtClean="0">
                <a:solidFill>
                  <a:srgbClr val="44697D"/>
                </a:solidFill>
              </a:rPr>
              <a:t> 3:  </a:t>
            </a:r>
            <a:r>
              <a:rPr lang="en-US" sz="2800" dirty="0" err="1" smtClean="0">
                <a:solidFill>
                  <a:srgbClr val="44697D"/>
                </a:solidFill>
              </a:rPr>
              <a:t>jatkotutkimukset</a:t>
            </a:r>
            <a:endParaRPr lang="fi-FI" sz="2800" dirty="0" smtClean="0">
              <a:solidFill>
                <a:srgbClr val="44697D"/>
              </a:solidFill>
              <a:ea typeface="ＭＳ Ｐゴシック" pitchFamily="34" charset="-128"/>
            </a:endParaRPr>
          </a:p>
        </p:txBody>
      </p:sp>
      <p:pic>
        <p:nvPicPr>
          <p:cNvPr id="9"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26</a:t>
            </a:fld>
            <a:endParaRPr lang="fi-FI"/>
          </a:p>
        </p:txBody>
      </p:sp>
    </p:spTree>
    <p:extLst>
      <p:ext uri="{BB962C8B-B14F-4D97-AF65-F5344CB8AC3E}">
        <p14:creationId xmlns:p14="http://schemas.microsoft.com/office/powerpoint/2010/main" val="2129655118"/>
      </p:ext>
    </p:extLst>
  </p:cSld>
  <p:clrMapOvr>
    <a:masterClrMapping/>
  </p:clrMapOvr>
  <p:transition spd="med">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312" y="184956"/>
            <a:ext cx="7344047" cy="1143000"/>
          </a:xfrm>
        </p:spPr>
        <p:txBody>
          <a:bodyPr>
            <a:normAutofit/>
          </a:bodyPr>
          <a:lstStyle/>
          <a:p>
            <a:r>
              <a:rPr lang="fi-FI" sz="2400" dirty="0" smtClean="0">
                <a:solidFill>
                  <a:srgbClr val="44697D"/>
                </a:solidFill>
              </a:rPr>
              <a:t>Rakennetutkimus</a:t>
            </a:r>
            <a:r>
              <a:rPr lang="fi-FI" dirty="0" smtClean="0">
                <a:solidFill>
                  <a:srgbClr val="44697D"/>
                </a:solidFill>
              </a:rPr>
              <a:t/>
            </a:r>
            <a:br>
              <a:rPr lang="fi-FI" dirty="0" smtClean="0">
                <a:solidFill>
                  <a:srgbClr val="44697D"/>
                </a:solidFill>
              </a:rPr>
            </a:br>
            <a:r>
              <a:rPr lang="fi-FI" dirty="0" smtClean="0">
                <a:solidFill>
                  <a:srgbClr val="44697D"/>
                </a:solidFill>
              </a:rPr>
              <a:t>Valesokkelirakenteen rakennemalli</a:t>
            </a:r>
            <a:endParaRPr lang="fi-FI" dirty="0">
              <a:solidFill>
                <a:srgbClr val="44697D"/>
              </a:solidFill>
            </a:endParaRPr>
          </a:p>
        </p:txBody>
      </p:sp>
      <p:pic>
        <p:nvPicPr>
          <p:cNvPr id="1026"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1134197" y="1478537"/>
            <a:ext cx="6912768" cy="4897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3"/>
          <p:cNvSpPr txBox="1">
            <a:spLocks/>
          </p:cNvSpPr>
          <p:nvPr/>
        </p:nvSpPr>
        <p:spPr>
          <a:xfrm>
            <a:off x="3059832" y="5828368"/>
            <a:ext cx="5975350" cy="360362"/>
          </a:xfrm>
          <a:prstGeom prst="rect">
            <a:avLst/>
          </a:prstGeom>
        </p:spPr>
        <p:txBody>
          <a:bodyPr vert="horz" lIns="91440" tIns="45720" rIns="91440" bIns="45720" rtlCol="0" anchor="b"/>
          <a:lstStyle>
            <a:defPPr>
              <a:defRPr lang="fi-FI"/>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fi-FI" sz="1000" dirty="0" smtClean="0"/>
              <a:t>http://www.hometalkoot.fi/filebank/904-Tunnista_ja_tutkiriskirakenne2012.pdf</a:t>
            </a:r>
            <a:endParaRPr lang="fi-FI" sz="1000" dirty="0"/>
          </a:p>
        </p:txBody>
      </p:sp>
      <p:pic>
        <p:nvPicPr>
          <p:cNvPr id="8"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7199262" y="6188730"/>
            <a:ext cx="1369269" cy="375229"/>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27</a:t>
            </a:fld>
            <a:endParaRPr lang="fi-FI"/>
          </a:p>
        </p:txBody>
      </p:sp>
    </p:spTree>
    <p:extLst>
      <p:ext uri="{BB962C8B-B14F-4D97-AF65-F5344CB8AC3E}">
        <p14:creationId xmlns:p14="http://schemas.microsoft.com/office/powerpoint/2010/main" val="4031812272"/>
      </p:ext>
    </p:extLst>
  </p:cSld>
  <p:clrMapOvr>
    <a:masterClrMapping/>
  </p:clrMapOvr>
  <p:transition spd="med">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84521"/>
            <a:ext cx="9504287" cy="1143000"/>
          </a:xfrm>
        </p:spPr>
        <p:txBody>
          <a:bodyPr>
            <a:noAutofit/>
          </a:bodyPr>
          <a:lstStyle/>
          <a:p>
            <a:r>
              <a:rPr lang="fi-FI" sz="2400" dirty="0" smtClean="0">
                <a:solidFill>
                  <a:srgbClr val="44697D"/>
                </a:solidFill>
              </a:rPr>
              <a:t>Rakennetutkimus</a:t>
            </a:r>
            <a:r>
              <a:rPr lang="fi-FI" dirty="0" smtClean="0">
                <a:solidFill>
                  <a:srgbClr val="44697D"/>
                </a:solidFill>
              </a:rPr>
              <a:t/>
            </a:r>
            <a:br>
              <a:rPr lang="fi-FI" dirty="0" smtClean="0">
                <a:solidFill>
                  <a:srgbClr val="44697D"/>
                </a:solidFill>
              </a:rPr>
            </a:br>
            <a:r>
              <a:rPr lang="fi-FI" dirty="0" smtClean="0">
                <a:solidFill>
                  <a:srgbClr val="44697D"/>
                </a:solidFill>
              </a:rPr>
              <a:t>Rakenteen kosteusteknisen toimivuuden selvittäminen</a:t>
            </a:r>
            <a:endParaRPr lang="fi-FI" dirty="0">
              <a:solidFill>
                <a:srgbClr val="44697D"/>
              </a:solidFill>
            </a:endParaRPr>
          </a:p>
        </p:txBody>
      </p:sp>
      <p:pic>
        <p:nvPicPr>
          <p:cNvPr id="3074"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1061827" y="1902339"/>
            <a:ext cx="6912768" cy="4619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0" y="6198834"/>
            <a:ext cx="1061827" cy="295146"/>
          </a:xfrm>
          <a:prstGeom prst="rect">
            <a:avLst/>
          </a:prstGeom>
          <a:noFill/>
          <a:ln>
            <a:noFill/>
          </a:ln>
          <a:extLst>
            <a:ext uri="{53640926-AAD7-44D8-BBD7-CCE9431645EC}">
              <a14:shadowObscured xmlns:a14="http://schemas.microsoft.com/office/drawing/2010/main"/>
            </a:ext>
          </a:extLst>
        </p:spPr>
      </p:pic>
      <p:sp>
        <p:nvSpPr>
          <p:cNvPr id="3" name="Dian numeron paikkamerkki 2"/>
          <p:cNvSpPr>
            <a:spLocks noGrp="1"/>
          </p:cNvSpPr>
          <p:nvPr>
            <p:ph type="sldNum" sz="quarter" idx="12"/>
          </p:nvPr>
        </p:nvSpPr>
        <p:spPr/>
        <p:txBody>
          <a:bodyPr/>
          <a:lstStyle/>
          <a:p>
            <a:fld id="{49246692-9764-4796-AF2E-897E79EBAFA7}" type="slidenum">
              <a:rPr lang="fi-FI" smtClean="0"/>
              <a:pPr/>
              <a:t>28</a:t>
            </a:fld>
            <a:endParaRPr lang="fi-FI"/>
          </a:p>
        </p:txBody>
      </p:sp>
    </p:spTree>
    <p:extLst>
      <p:ext uri="{BB962C8B-B14F-4D97-AF65-F5344CB8AC3E}">
        <p14:creationId xmlns:p14="http://schemas.microsoft.com/office/powerpoint/2010/main" val="1290983694"/>
      </p:ext>
    </p:extLst>
  </p:cSld>
  <p:clrMapOvr>
    <a:masterClrMapping/>
  </p:clrMapOvr>
  <p:transition spd="med">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24" y="404664"/>
            <a:ext cx="7992888" cy="1143000"/>
          </a:xfrm>
        </p:spPr>
        <p:txBody>
          <a:bodyPr>
            <a:normAutofit/>
          </a:bodyPr>
          <a:lstStyle/>
          <a:p>
            <a:r>
              <a:rPr lang="fi-FI" sz="2400" dirty="0" smtClean="0">
                <a:solidFill>
                  <a:srgbClr val="44697D"/>
                </a:solidFill>
              </a:rPr>
              <a:t>Rakennetutkimus</a:t>
            </a:r>
            <a:r>
              <a:rPr lang="fi-FI" dirty="0" smtClean="0">
                <a:solidFill>
                  <a:srgbClr val="44697D"/>
                </a:solidFill>
              </a:rPr>
              <a:t/>
            </a:r>
            <a:br>
              <a:rPr lang="fi-FI" dirty="0" smtClean="0">
                <a:solidFill>
                  <a:srgbClr val="44697D"/>
                </a:solidFill>
              </a:rPr>
            </a:br>
            <a:r>
              <a:rPr lang="fi-FI" dirty="0" smtClean="0">
                <a:solidFill>
                  <a:srgbClr val="44697D"/>
                </a:solidFill>
              </a:rPr>
              <a:t>Suhteellisen kosteuden mittaaminen</a:t>
            </a:r>
            <a:endParaRPr lang="fi-FI" dirty="0">
              <a:solidFill>
                <a:srgbClr val="44697D"/>
              </a:solidFill>
            </a:endParaRPr>
          </a:p>
        </p:txBody>
      </p:sp>
      <p:pic>
        <p:nvPicPr>
          <p:cNvPr id="2050"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611560" y="1625421"/>
            <a:ext cx="7393392" cy="4899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6660232" y="6254218"/>
            <a:ext cx="1215138" cy="309741"/>
          </a:xfrm>
          <a:prstGeom prst="rect">
            <a:avLst/>
          </a:prstGeom>
          <a:noFill/>
          <a:ln>
            <a:noFill/>
          </a:ln>
          <a:extLst>
            <a:ext uri="{53640926-AAD7-44D8-BBD7-CCE9431645EC}">
              <a14:shadowObscured xmlns:a14="http://schemas.microsoft.com/office/drawing/2010/main"/>
            </a:ext>
          </a:extLst>
        </p:spPr>
      </p:pic>
      <p:sp>
        <p:nvSpPr>
          <p:cNvPr id="3" name="Dian numeron paikkamerkki 2"/>
          <p:cNvSpPr>
            <a:spLocks noGrp="1"/>
          </p:cNvSpPr>
          <p:nvPr>
            <p:ph type="sldNum" sz="quarter" idx="12"/>
          </p:nvPr>
        </p:nvSpPr>
        <p:spPr/>
        <p:txBody>
          <a:bodyPr/>
          <a:lstStyle/>
          <a:p>
            <a:fld id="{49246692-9764-4796-AF2E-897E79EBAFA7}" type="slidenum">
              <a:rPr lang="fi-FI" smtClean="0"/>
              <a:pPr/>
              <a:t>29</a:t>
            </a:fld>
            <a:endParaRPr lang="fi-FI"/>
          </a:p>
        </p:txBody>
      </p:sp>
    </p:spTree>
    <p:extLst>
      <p:ext uri="{BB962C8B-B14F-4D97-AF65-F5344CB8AC3E}">
        <p14:creationId xmlns:p14="http://schemas.microsoft.com/office/powerpoint/2010/main" val="1367632435"/>
      </p:ext>
    </p:extLst>
  </p:cSld>
  <p:clrMapOvr>
    <a:masterClrMapping/>
  </p:clrMapOvr>
  <p:transition spd="med">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7088" y="153294"/>
            <a:ext cx="7489824" cy="1079500"/>
          </a:xfrm>
        </p:spPr>
        <p:txBody>
          <a:bodyPr/>
          <a:lstStyle/>
          <a:p>
            <a:r>
              <a:rPr lang="fi-FI" dirty="0" smtClean="0">
                <a:solidFill>
                  <a:srgbClr val="44697D"/>
                </a:solidFill>
              </a:rPr>
              <a:t>Sisällysluettelo:</a:t>
            </a:r>
            <a:endParaRPr lang="fi-FI" dirty="0">
              <a:solidFill>
                <a:srgbClr val="44697D"/>
              </a:solidFill>
            </a:endParaRPr>
          </a:p>
        </p:txBody>
      </p:sp>
      <p:sp>
        <p:nvSpPr>
          <p:cNvPr id="4" name="Slide Number Placeholder 3"/>
          <p:cNvSpPr>
            <a:spLocks noGrp="1"/>
          </p:cNvSpPr>
          <p:nvPr>
            <p:ph type="sldNum" sz="quarter" idx="12"/>
          </p:nvPr>
        </p:nvSpPr>
        <p:spPr/>
        <p:txBody>
          <a:bodyPr/>
          <a:lstStyle/>
          <a:p>
            <a:fld id="{49246692-9764-4796-AF2E-897E79EBAFA7}" type="slidenum">
              <a:rPr lang="fi-FI" smtClean="0"/>
              <a:pPr/>
              <a:t>3</a:t>
            </a:fld>
            <a:endParaRPr lang="fi-FI" dirty="0"/>
          </a:p>
        </p:txBody>
      </p:sp>
      <p:pic>
        <p:nvPicPr>
          <p:cNvPr id="7"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11" name="Content Placeholder 5"/>
          <p:cNvSpPr>
            <a:spLocks noGrp="1"/>
          </p:cNvSpPr>
          <p:nvPr>
            <p:ph sz="half" idx="1"/>
          </p:nvPr>
        </p:nvSpPr>
        <p:spPr>
          <a:xfrm>
            <a:off x="827088" y="1340768"/>
            <a:ext cx="3668712" cy="4752528"/>
          </a:xfrm>
        </p:spPr>
        <p:txBody>
          <a:bodyPr>
            <a:normAutofit fontScale="92500" lnSpcReduction="20000"/>
          </a:bodyPr>
          <a:lstStyle/>
          <a:p>
            <a:pPr marL="342900" indent="-342900">
              <a:buClr>
                <a:srgbClr val="C00000"/>
              </a:buClr>
              <a:buFont typeface="+mj-lt"/>
              <a:buAutoNum type="arabicPeriod"/>
            </a:pPr>
            <a:r>
              <a:rPr lang="fi-FI" sz="1100" b="1" dirty="0"/>
              <a:t>Sisäilmaston ohje- ja toimenpidearvot</a:t>
            </a:r>
          </a:p>
          <a:p>
            <a:pPr lvl="1">
              <a:buClr>
                <a:srgbClr val="C00000"/>
              </a:buClr>
            </a:pPr>
            <a:r>
              <a:rPr lang="fi-FI" sz="1100" dirty="0"/>
              <a:t>Eduskunnan tarkastusvaliokunnan raportti </a:t>
            </a:r>
            <a:endParaRPr lang="fi-FI" sz="1100" dirty="0" smtClean="0"/>
          </a:p>
          <a:p>
            <a:pPr lvl="1">
              <a:buClr>
                <a:srgbClr val="C00000"/>
              </a:buClr>
            </a:pPr>
            <a:r>
              <a:rPr lang="fi-FI" sz="1100" dirty="0" smtClean="0"/>
              <a:t>Yleistä lainsäädännöstä</a:t>
            </a:r>
            <a:endParaRPr lang="fi-FI" sz="1100" dirty="0"/>
          </a:p>
          <a:p>
            <a:pPr lvl="1">
              <a:buClr>
                <a:srgbClr val="C00000"/>
              </a:buClr>
            </a:pPr>
            <a:r>
              <a:rPr lang="fi-FI" sz="1100" dirty="0" smtClean="0"/>
              <a:t>Rakentamismääräyskokoelma </a:t>
            </a:r>
            <a:r>
              <a:rPr lang="fi-FI" sz="1100" dirty="0"/>
              <a:t>D2</a:t>
            </a:r>
          </a:p>
          <a:p>
            <a:pPr lvl="1">
              <a:buClr>
                <a:srgbClr val="C00000"/>
              </a:buClr>
            </a:pPr>
            <a:r>
              <a:rPr lang="fi-FI" sz="1100" dirty="0" smtClean="0"/>
              <a:t>Asumisterveysasetus</a:t>
            </a:r>
          </a:p>
          <a:p>
            <a:pPr lvl="1">
              <a:buClr>
                <a:srgbClr val="C00000"/>
              </a:buClr>
            </a:pPr>
            <a:r>
              <a:rPr lang="fi-FI" sz="1100" dirty="0"/>
              <a:t>A</a:t>
            </a:r>
            <a:r>
              <a:rPr lang="fi-FI" sz="1100" dirty="0" smtClean="0"/>
              <a:t>sumisterveysasetuksen soveltamisohjeet, Valvira</a:t>
            </a:r>
            <a:endParaRPr lang="fi-FI" sz="1100" dirty="0"/>
          </a:p>
          <a:p>
            <a:pPr lvl="1">
              <a:buClr>
                <a:srgbClr val="C00000"/>
              </a:buClr>
            </a:pPr>
            <a:r>
              <a:rPr lang="fi-FI" sz="1100" dirty="0"/>
              <a:t>Sisäilmastoluokitus 2008</a:t>
            </a:r>
          </a:p>
          <a:p>
            <a:pPr lvl="1">
              <a:buClr>
                <a:srgbClr val="C00000"/>
              </a:buClr>
            </a:pPr>
            <a:r>
              <a:rPr lang="fi-FI" sz="1100" dirty="0" smtClean="0"/>
              <a:t>Ohje työpaikkojen sisäilmasto-ongelmien selvittämiseen (TTL)</a:t>
            </a:r>
          </a:p>
          <a:p>
            <a:pPr lvl="1">
              <a:buClr>
                <a:srgbClr val="C00000"/>
              </a:buClr>
            </a:pPr>
            <a:r>
              <a:rPr lang="fi-FI" sz="1100" dirty="0" smtClean="0"/>
              <a:t>Kosteus- </a:t>
            </a:r>
            <a:r>
              <a:rPr lang="fi-FI" sz="1100" dirty="0"/>
              <a:t>ja homevauriot - ratkaisuja työpaikoille, (TTL</a:t>
            </a:r>
            <a:r>
              <a:rPr lang="fi-FI" sz="1100" dirty="0" smtClean="0"/>
              <a:t>)</a:t>
            </a:r>
          </a:p>
          <a:p>
            <a:pPr lvl="1">
              <a:buClr>
                <a:srgbClr val="C00000"/>
              </a:buClr>
            </a:pPr>
            <a:r>
              <a:rPr lang="fi-FI" sz="1100" dirty="0" smtClean="0"/>
              <a:t>Toimiston </a:t>
            </a:r>
            <a:r>
              <a:rPr lang="fi-FI" sz="1100" dirty="0"/>
              <a:t>sisäilman tutkiminen (TTL)</a:t>
            </a:r>
          </a:p>
          <a:p>
            <a:pPr lvl="1">
              <a:buClr>
                <a:srgbClr val="C00000"/>
              </a:buClr>
            </a:pPr>
            <a:r>
              <a:rPr lang="fi-FI" sz="1100" dirty="0"/>
              <a:t>Koulurakennusten kosteus- ja homevauriot (KTL)</a:t>
            </a:r>
          </a:p>
          <a:p>
            <a:pPr lvl="1">
              <a:buClr>
                <a:srgbClr val="C00000"/>
              </a:buClr>
            </a:pPr>
            <a:r>
              <a:rPr lang="fi-FI" sz="1100" dirty="0"/>
              <a:t>Haitalliseksi tunnetut pitoisuudet </a:t>
            </a:r>
          </a:p>
          <a:p>
            <a:pPr lvl="1">
              <a:buClr>
                <a:srgbClr val="C00000"/>
              </a:buClr>
            </a:pPr>
            <a:r>
              <a:rPr lang="fi-FI" sz="1100" dirty="0" smtClean="0"/>
              <a:t>Kosteudenhallinta </a:t>
            </a:r>
            <a:r>
              <a:rPr lang="fi-FI" sz="1100" dirty="0"/>
              <a:t>ja homevaurioiden estäminen (RIL)</a:t>
            </a:r>
          </a:p>
          <a:p>
            <a:pPr lvl="1">
              <a:buClr>
                <a:srgbClr val="C00000"/>
              </a:buClr>
            </a:pPr>
            <a:r>
              <a:rPr lang="fi-FI" sz="1100" dirty="0"/>
              <a:t>Kosteus- ja homevaurioituneen rakennuksen kuntotutkimus </a:t>
            </a:r>
            <a:r>
              <a:rPr lang="fi-FI" sz="1100" dirty="0" smtClean="0"/>
              <a:t>-opas</a:t>
            </a:r>
            <a:endParaRPr lang="fi-FI" sz="1100" dirty="0"/>
          </a:p>
          <a:p>
            <a:pPr lvl="1">
              <a:buClr>
                <a:srgbClr val="C00000"/>
              </a:buClr>
            </a:pPr>
            <a:endParaRPr lang="fi-FI" sz="1100" dirty="0"/>
          </a:p>
          <a:p>
            <a:pPr marL="342900" lvl="1" indent="-342900">
              <a:buClr>
                <a:srgbClr val="C00000"/>
              </a:buClr>
              <a:buFont typeface="+mj-lt"/>
              <a:buAutoNum type="arabicPeriod" startAt="2"/>
            </a:pPr>
            <a:r>
              <a:rPr lang="fi-FI" sz="1100" b="1" dirty="0"/>
              <a:t>Fysikaaliset olosuhteet</a:t>
            </a:r>
          </a:p>
          <a:p>
            <a:pPr lvl="1">
              <a:buClr>
                <a:srgbClr val="C00000"/>
              </a:buClr>
            </a:pPr>
            <a:r>
              <a:rPr lang="fi-FI" sz="1100" dirty="0"/>
              <a:t>Lämpöviihtyvyys</a:t>
            </a:r>
          </a:p>
          <a:p>
            <a:pPr lvl="1">
              <a:buClr>
                <a:srgbClr val="C00000"/>
              </a:buClr>
            </a:pPr>
            <a:r>
              <a:rPr lang="fi-FI" sz="1100" dirty="0"/>
              <a:t>Sisäilman lämpötila</a:t>
            </a:r>
          </a:p>
          <a:p>
            <a:pPr lvl="1">
              <a:buClr>
                <a:srgbClr val="C00000"/>
              </a:buClr>
            </a:pPr>
            <a:r>
              <a:rPr lang="fi-FI" sz="1100" dirty="0"/>
              <a:t>Lämpötilaindeksi</a:t>
            </a:r>
          </a:p>
          <a:p>
            <a:pPr lvl="1">
              <a:buClr>
                <a:srgbClr val="C00000"/>
              </a:buClr>
            </a:pPr>
            <a:r>
              <a:rPr lang="fi-FI" sz="1100" dirty="0"/>
              <a:t>Sisäilman kosteus</a:t>
            </a:r>
          </a:p>
          <a:p>
            <a:pPr lvl="1">
              <a:buClr>
                <a:srgbClr val="C00000"/>
              </a:buClr>
            </a:pPr>
            <a:r>
              <a:rPr lang="fi-FI" sz="1100" dirty="0"/>
              <a:t>Rakennekosteus</a:t>
            </a:r>
          </a:p>
          <a:p>
            <a:pPr lvl="1">
              <a:buClr>
                <a:srgbClr val="C00000"/>
              </a:buClr>
            </a:pPr>
            <a:r>
              <a:rPr lang="fi-FI" sz="1100" dirty="0"/>
              <a:t>Rakennuksen ilmatiiveys</a:t>
            </a:r>
          </a:p>
          <a:p>
            <a:pPr lvl="1">
              <a:buClr>
                <a:srgbClr val="C00000"/>
              </a:buClr>
            </a:pPr>
            <a:r>
              <a:rPr lang="fi-FI" sz="1100" dirty="0"/>
              <a:t>Vuotoilmareittien mittausmenetelmät</a:t>
            </a:r>
          </a:p>
          <a:p>
            <a:pPr lvl="1">
              <a:buClr>
                <a:srgbClr val="C00000"/>
              </a:buClr>
            </a:pPr>
            <a:r>
              <a:rPr lang="fi-FI" sz="1100" dirty="0"/>
              <a:t>Radon</a:t>
            </a:r>
          </a:p>
          <a:p>
            <a:pPr lvl="1">
              <a:buClr>
                <a:srgbClr val="C00000"/>
              </a:buClr>
            </a:pPr>
            <a:r>
              <a:rPr lang="fi-FI" sz="1100" dirty="0"/>
              <a:t>Radontorjunta</a:t>
            </a:r>
          </a:p>
          <a:p>
            <a:pPr lvl="1">
              <a:buClr>
                <a:srgbClr val="C00000"/>
              </a:buClr>
            </a:pPr>
            <a:r>
              <a:rPr lang="fi-FI" sz="1100" dirty="0"/>
              <a:t>Melu</a:t>
            </a:r>
          </a:p>
          <a:p>
            <a:pPr>
              <a:buClr>
                <a:srgbClr val="C00000"/>
              </a:buClr>
            </a:pPr>
            <a:endParaRPr lang="fi-FI" sz="2000" dirty="0" smtClean="0"/>
          </a:p>
          <a:p>
            <a:pPr>
              <a:buClr>
                <a:srgbClr val="C00000"/>
              </a:buClr>
            </a:pPr>
            <a:endParaRPr lang="fi-FI" sz="2000" dirty="0" smtClean="0"/>
          </a:p>
          <a:p>
            <a:pPr>
              <a:buClr>
                <a:srgbClr val="C00000"/>
              </a:buClr>
            </a:pPr>
            <a:endParaRPr lang="fi-FI" sz="2000" dirty="0" smtClean="0"/>
          </a:p>
          <a:p>
            <a:pPr>
              <a:buClr>
                <a:srgbClr val="C00000"/>
              </a:buClr>
            </a:pPr>
            <a:endParaRPr lang="fi-FI" sz="2000" dirty="0" smtClean="0"/>
          </a:p>
          <a:p>
            <a:pPr>
              <a:buClr>
                <a:srgbClr val="C00000"/>
              </a:buClr>
            </a:pPr>
            <a:endParaRPr lang="fi-FI" sz="2000" dirty="0" smtClean="0"/>
          </a:p>
          <a:p>
            <a:pPr>
              <a:buClr>
                <a:srgbClr val="C00000"/>
              </a:buClr>
            </a:pPr>
            <a:endParaRPr lang="fi-FI" dirty="0" smtClean="0"/>
          </a:p>
          <a:p>
            <a:pPr>
              <a:buClr>
                <a:srgbClr val="C00000"/>
              </a:buClr>
            </a:pPr>
            <a:endParaRPr lang="fi-FI" dirty="0" smtClean="0"/>
          </a:p>
          <a:p>
            <a:pPr>
              <a:buClr>
                <a:srgbClr val="C00000"/>
              </a:buClr>
            </a:pPr>
            <a:endParaRPr lang="fi-FI" dirty="0" smtClean="0"/>
          </a:p>
          <a:p>
            <a:pPr>
              <a:buClr>
                <a:srgbClr val="C00000"/>
              </a:buClr>
            </a:pPr>
            <a:endParaRPr lang="fi-FI" dirty="0" smtClean="0"/>
          </a:p>
          <a:p>
            <a:pPr>
              <a:buClr>
                <a:srgbClr val="C00000"/>
              </a:buClr>
            </a:pPr>
            <a:endParaRPr lang="fi-FI" dirty="0" smtClean="0"/>
          </a:p>
          <a:p>
            <a:pPr>
              <a:buClr>
                <a:srgbClr val="C00000"/>
              </a:buClr>
            </a:pPr>
            <a:endParaRPr lang="fi-FI" dirty="0"/>
          </a:p>
        </p:txBody>
      </p:sp>
      <p:sp>
        <p:nvSpPr>
          <p:cNvPr id="13" name="Content Placeholder 1"/>
          <p:cNvSpPr>
            <a:spLocks noGrp="1"/>
          </p:cNvSpPr>
          <p:nvPr>
            <p:ph sz="half" idx="2"/>
          </p:nvPr>
        </p:nvSpPr>
        <p:spPr>
          <a:xfrm>
            <a:off x="4572000" y="1232794"/>
            <a:ext cx="3884239" cy="5184576"/>
          </a:xfrm>
        </p:spPr>
        <p:txBody>
          <a:bodyPr>
            <a:noAutofit/>
          </a:bodyPr>
          <a:lstStyle/>
          <a:p>
            <a:pPr marL="342900" lvl="1" indent="-342900">
              <a:lnSpc>
                <a:spcPct val="80000"/>
              </a:lnSpc>
              <a:buClr>
                <a:srgbClr val="C00000"/>
              </a:buClr>
              <a:buFont typeface="+mj-lt"/>
              <a:buAutoNum type="arabicPeriod" startAt="3"/>
            </a:pPr>
            <a:r>
              <a:rPr lang="fi-FI" sz="1000" b="1" dirty="0"/>
              <a:t>Mikrobit</a:t>
            </a:r>
          </a:p>
          <a:p>
            <a:pPr lvl="1">
              <a:lnSpc>
                <a:spcPct val="80000"/>
              </a:lnSpc>
              <a:buClr>
                <a:srgbClr val="C00000"/>
              </a:buClr>
            </a:pPr>
            <a:r>
              <a:rPr lang="fi-FI" sz="1000" dirty="0"/>
              <a:t>Käsitteitä</a:t>
            </a:r>
          </a:p>
          <a:p>
            <a:pPr lvl="1">
              <a:lnSpc>
                <a:spcPct val="80000"/>
              </a:lnSpc>
              <a:buClr>
                <a:srgbClr val="C00000"/>
              </a:buClr>
            </a:pPr>
            <a:r>
              <a:rPr lang="fi-FI" sz="1000" dirty="0"/>
              <a:t>Rakennuksen kosteuslähteet ja kosteuden siirtyminen rakenteissa</a:t>
            </a:r>
          </a:p>
          <a:p>
            <a:pPr lvl="1">
              <a:lnSpc>
                <a:spcPct val="80000"/>
              </a:lnSpc>
              <a:buClr>
                <a:srgbClr val="C00000"/>
              </a:buClr>
            </a:pPr>
            <a:r>
              <a:rPr lang="fi-FI" sz="1000" dirty="0"/>
              <a:t>Rakenteiden mikrobivaurioriskin arviointi</a:t>
            </a:r>
          </a:p>
          <a:p>
            <a:pPr lvl="1">
              <a:lnSpc>
                <a:spcPct val="80000"/>
              </a:lnSpc>
              <a:buClr>
                <a:srgbClr val="C00000"/>
              </a:buClr>
            </a:pPr>
            <a:r>
              <a:rPr lang="fi-FI" sz="1000" dirty="0"/>
              <a:t>Ilmayhteys rakenteen mikrobivauriosta sisäilmaan</a:t>
            </a:r>
          </a:p>
          <a:p>
            <a:pPr lvl="1">
              <a:lnSpc>
                <a:spcPct val="80000"/>
              </a:lnSpc>
              <a:buClr>
                <a:srgbClr val="C00000"/>
              </a:buClr>
            </a:pPr>
            <a:r>
              <a:rPr lang="fi-FI" sz="1000" dirty="0"/>
              <a:t>Yleistä mikrobeista</a:t>
            </a:r>
          </a:p>
          <a:p>
            <a:pPr lvl="1">
              <a:lnSpc>
                <a:spcPct val="80000"/>
              </a:lnSpc>
              <a:buClr>
                <a:srgbClr val="C00000"/>
              </a:buClr>
            </a:pPr>
            <a:r>
              <a:rPr lang="fi-FI" sz="1000" dirty="0"/>
              <a:t>Mikrobien kasvuolosuhteet</a:t>
            </a:r>
          </a:p>
          <a:p>
            <a:pPr lvl="1">
              <a:lnSpc>
                <a:spcPct val="80000"/>
              </a:lnSpc>
              <a:buClr>
                <a:srgbClr val="C00000"/>
              </a:buClr>
            </a:pPr>
            <a:r>
              <a:rPr lang="fi-FI" sz="1000" dirty="0"/>
              <a:t>Mikrobilajit</a:t>
            </a:r>
          </a:p>
          <a:p>
            <a:pPr lvl="1">
              <a:lnSpc>
                <a:spcPct val="80000"/>
              </a:lnSpc>
              <a:buClr>
                <a:srgbClr val="C00000"/>
              </a:buClr>
            </a:pPr>
            <a:r>
              <a:rPr lang="fi-FI" sz="1000" dirty="0"/>
              <a:t>Mikrobien kasvu eri rakennusmateriaaleissa</a:t>
            </a:r>
          </a:p>
          <a:p>
            <a:pPr lvl="1">
              <a:lnSpc>
                <a:spcPct val="80000"/>
              </a:lnSpc>
              <a:buClr>
                <a:srgbClr val="C00000"/>
              </a:buClr>
            </a:pPr>
            <a:r>
              <a:rPr lang="fi-FI" sz="1000" dirty="0"/>
              <a:t>Mikrobien tuottamat toksiinit</a:t>
            </a:r>
          </a:p>
          <a:p>
            <a:pPr lvl="1">
              <a:lnSpc>
                <a:spcPct val="80000"/>
              </a:lnSpc>
              <a:buClr>
                <a:srgbClr val="C00000"/>
              </a:buClr>
            </a:pPr>
            <a:r>
              <a:rPr lang="fi-FI" sz="1000" dirty="0"/>
              <a:t>Mikrobinäytteiden ottaminen ja tulosten tulkinta </a:t>
            </a:r>
          </a:p>
          <a:p>
            <a:pPr lvl="1">
              <a:lnSpc>
                <a:spcPct val="80000"/>
              </a:lnSpc>
              <a:buClr>
                <a:srgbClr val="C00000"/>
              </a:buClr>
            </a:pPr>
            <a:r>
              <a:rPr lang="fi-FI" sz="1000" dirty="0"/>
              <a:t>Mikrobien analyysimenetelmät</a:t>
            </a:r>
          </a:p>
          <a:p>
            <a:pPr lvl="1">
              <a:lnSpc>
                <a:spcPct val="80000"/>
              </a:lnSpc>
              <a:buClr>
                <a:srgbClr val="C00000"/>
              </a:buClr>
            </a:pPr>
            <a:r>
              <a:rPr lang="fi-FI" sz="1000" dirty="0"/>
              <a:t>Altistumisen arviointi mikrobiepäpuhtauksille</a:t>
            </a:r>
          </a:p>
          <a:p>
            <a:endParaRPr lang="fi-FI" sz="1050" dirty="0"/>
          </a:p>
          <a:p>
            <a:pPr marL="342900" lvl="1" indent="-342900">
              <a:lnSpc>
                <a:spcPct val="80000"/>
              </a:lnSpc>
              <a:buClr>
                <a:srgbClr val="C00000"/>
              </a:buClr>
              <a:buFont typeface="+mj-lt"/>
              <a:buAutoNum type="arabicPeriod" startAt="4"/>
            </a:pPr>
            <a:r>
              <a:rPr lang="fi-FI" sz="1000" b="1" dirty="0"/>
              <a:t>Kemialliset epäpuhtaudet</a:t>
            </a:r>
          </a:p>
          <a:p>
            <a:pPr lvl="1">
              <a:lnSpc>
                <a:spcPct val="80000"/>
              </a:lnSpc>
              <a:buClr>
                <a:srgbClr val="C00000"/>
              </a:buClr>
            </a:pPr>
            <a:r>
              <a:rPr lang="fi-FI" sz="1000" dirty="0"/>
              <a:t>Kemialliset epäpuhtaudet, yleistä</a:t>
            </a:r>
          </a:p>
          <a:p>
            <a:pPr lvl="1">
              <a:lnSpc>
                <a:spcPct val="80000"/>
              </a:lnSpc>
              <a:buClr>
                <a:srgbClr val="C00000"/>
              </a:buClr>
            </a:pPr>
            <a:r>
              <a:rPr lang="fi-FI" sz="1000" dirty="0"/>
              <a:t>Haihtuvat orgaaniset yhdisteet</a:t>
            </a:r>
          </a:p>
          <a:p>
            <a:pPr lvl="1">
              <a:lnSpc>
                <a:spcPct val="80000"/>
              </a:lnSpc>
              <a:buClr>
                <a:srgbClr val="C00000"/>
              </a:buClr>
            </a:pPr>
            <a:r>
              <a:rPr lang="fi-FI" sz="1000" dirty="0"/>
              <a:t>FLEC-mittaus</a:t>
            </a:r>
          </a:p>
          <a:p>
            <a:pPr lvl="1">
              <a:lnSpc>
                <a:spcPct val="80000"/>
              </a:lnSpc>
              <a:buClr>
                <a:srgbClr val="C00000"/>
              </a:buClr>
            </a:pPr>
            <a:r>
              <a:rPr lang="fi-FI" sz="1000" dirty="0"/>
              <a:t>BULK-näyte</a:t>
            </a:r>
          </a:p>
          <a:p>
            <a:pPr lvl="1">
              <a:lnSpc>
                <a:spcPct val="80000"/>
              </a:lnSpc>
              <a:buClr>
                <a:srgbClr val="C00000"/>
              </a:buClr>
            </a:pPr>
            <a:r>
              <a:rPr lang="fi-FI" sz="1000" dirty="0"/>
              <a:t>Betonirakenteisten lattioiden muovipäällysteiden korjaustarpeen arviointi</a:t>
            </a:r>
          </a:p>
          <a:p>
            <a:pPr lvl="1">
              <a:lnSpc>
                <a:spcPct val="80000"/>
              </a:lnSpc>
              <a:buClr>
                <a:srgbClr val="C00000"/>
              </a:buClr>
            </a:pPr>
            <a:r>
              <a:rPr lang="fi-FI" sz="1000" dirty="0"/>
              <a:t>Hiilidioksidi ja hiilimonoksidi</a:t>
            </a:r>
          </a:p>
          <a:p>
            <a:pPr lvl="1">
              <a:lnSpc>
                <a:spcPct val="80000"/>
              </a:lnSpc>
              <a:buClr>
                <a:srgbClr val="C00000"/>
              </a:buClr>
            </a:pPr>
            <a:r>
              <a:rPr lang="fi-FI" sz="1000" dirty="0"/>
              <a:t>Ammoniakki</a:t>
            </a:r>
          </a:p>
          <a:p>
            <a:pPr lvl="1">
              <a:lnSpc>
                <a:spcPct val="80000"/>
              </a:lnSpc>
              <a:buClr>
                <a:srgbClr val="C00000"/>
              </a:buClr>
            </a:pPr>
            <a:r>
              <a:rPr lang="fi-FI" sz="1000" dirty="0"/>
              <a:t>Formaldehydi</a:t>
            </a:r>
          </a:p>
          <a:p>
            <a:pPr lvl="1">
              <a:lnSpc>
                <a:spcPct val="80000"/>
              </a:lnSpc>
              <a:buClr>
                <a:srgbClr val="C00000"/>
              </a:buClr>
            </a:pPr>
            <a:r>
              <a:rPr lang="fi-FI" sz="1000" dirty="0"/>
              <a:t>Polysykliset aromaattiset hiilivedyt</a:t>
            </a:r>
          </a:p>
          <a:p>
            <a:pPr lvl="1">
              <a:lnSpc>
                <a:spcPct val="80000"/>
              </a:lnSpc>
              <a:buClr>
                <a:srgbClr val="C00000"/>
              </a:buClr>
            </a:pPr>
            <a:r>
              <a:rPr lang="fi-FI" sz="1000" dirty="0"/>
              <a:t>Nikotiini</a:t>
            </a:r>
          </a:p>
          <a:p>
            <a:pPr lvl="1"/>
            <a:endParaRPr lang="fi-FI" sz="1600" dirty="0"/>
          </a:p>
        </p:txBody>
      </p:sp>
    </p:spTree>
    <p:extLst>
      <p:ext uri="{BB962C8B-B14F-4D97-AF65-F5344CB8AC3E}">
        <p14:creationId xmlns:p14="http://schemas.microsoft.com/office/powerpoint/2010/main" val="800406360"/>
      </p:ext>
    </p:extLst>
  </p:cSld>
  <p:clrMapOvr>
    <a:masterClrMapping/>
  </p:clrMapOvr>
  <p:transition spd="med">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00" y="404664"/>
            <a:ext cx="9001000" cy="1143000"/>
          </a:xfrm>
        </p:spPr>
        <p:txBody>
          <a:bodyPr>
            <a:noAutofit/>
          </a:bodyPr>
          <a:lstStyle/>
          <a:p>
            <a:r>
              <a:rPr lang="fi-FI" sz="2400" dirty="0" smtClean="0">
                <a:solidFill>
                  <a:srgbClr val="44697D"/>
                </a:solidFill>
              </a:rPr>
              <a:t>Rakennetutkimus</a:t>
            </a:r>
            <a:r>
              <a:rPr lang="fi-FI" dirty="0" smtClean="0">
                <a:solidFill>
                  <a:srgbClr val="44697D"/>
                </a:solidFill>
              </a:rPr>
              <a:t/>
            </a:r>
            <a:br>
              <a:rPr lang="fi-FI" dirty="0" smtClean="0">
                <a:solidFill>
                  <a:srgbClr val="44697D"/>
                </a:solidFill>
              </a:rPr>
            </a:br>
            <a:r>
              <a:rPr lang="fi-FI" dirty="0" smtClean="0">
                <a:solidFill>
                  <a:srgbClr val="44697D"/>
                </a:solidFill>
              </a:rPr>
              <a:t>Mikrobivaurion ja sen laajuuden selvittäminen</a:t>
            </a:r>
            <a:endParaRPr lang="fi-FI" dirty="0">
              <a:solidFill>
                <a:srgbClr val="44697D"/>
              </a:solidFill>
            </a:endParaRPr>
          </a:p>
        </p:txBody>
      </p:sp>
      <p:pic>
        <p:nvPicPr>
          <p:cNvPr id="4098"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1115616" y="1772816"/>
            <a:ext cx="7128792" cy="4707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0" y="6198834"/>
            <a:ext cx="1115616" cy="365125"/>
          </a:xfrm>
          <a:prstGeom prst="rect">
            <a:avLst/>
          </a:prstGeom>
          <a:noFill/>
          <a:ln>
            <a:noFill/>
          </a:ln>
          <a:extLst>
            <a:ext uri="{53640926-AAD7-44D8-BBD7-CCE9431645EC}">
              <a14:shadowObscured xmlns:a14="http://schemas.microsoft.com/office/drawing/2010/main"/>
            </a:ext>
          </a:extLst>
        </p:spPr>
      </p:pic>
      <p:sp>
        <p:nvSpPr>
          <p:cNvPr id="3" name="Dian numeron paikkamerkki 2"/>
          <p:cNvSpPr>
            <a:spLocks noGrp="1"/>
          </p:cNvSpPr>
          <p:nvPr>
            <p:ph type="sldNum" sz="quarter" idx="12"/>
          </p:nvPr>
        </p:nvSpPr>
        <p:spPr/>
        <p:txBody>
          <a:bodyPr/>
          <a:lstStyle/>
          <a:p>
            <a:fld id="{49246692-9764-4796-AF2E-897E79EBAFA7}" type="slidenum">
              <a:rPr lang="fi-FI" smtClean="0"/>
              <a:pPr/>
              <a:t>30</a:t>
            </a:fld>
            <a:endParaRPr lang="fi-FI"/>
          </a:p>
        </p:txBody>
      </p:sp>
    </p:spTree>
    <p:extLst>
      <p:ext uri="{BB962C8B-B14F-4D97-AF65-F5344CB8AC3E}">
        <p14:creationId xmlns:p14="http://schemas.microsoft.com/office/powerpoint/2010/main" val="4186627559"/>
      </p:ext>
    </p:extLst>
  </p:cSld>
  <p:clrMapOvr>
    <a:masterClrMapping/>
  </p:clrMapOvr>
  <p:transition spd="med">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5"/>
          <p:cNvSpPr>
            <a:spLocks noGrp="1"/>
          </p:cNvSpPr>
          <p:nvPr>
            <p:ph idx="1"/>
          </p:nvPr>
        </p:nvSpPr>
        <p:spPr>
          <a:xfrm>
            <a:off x="374650" y="1475656"/>
            <a:ext cx="8382000" cy="3645768"/>
          </a:xfrm>
        </p:spPr>
        <p:txBody>
          <a:bodyPr/>
          <a:lstStyle/>
          <a:p>
            <a:pPr marL="1181100" lvl="2" indent="-381000" defTabSz="914400">
              <a:lnSpc>
                <a:spcPct val="90000"/>
              </a:lnSpc>
            </a:pPr>
            <a:endParaRPr lang="fi-FI" b="1" dirty="0" smtClean="0">
              <a:ea typeface="ＭＳ Ｐゴシック" pitchFamily="34" charset="-128"/>
              <a:cs typeface="Georgia" pitchFamily="18" charset="0"/>
            </a:endParaRPr>
          </a:p>
          <a:p>
            <a:pPr marL="0" indent="0" defTabSz="914400">
              <a:lnSpc>
                <a:spcPct val="90000"/>
              </a:lnSpc>
              <a:buNone/>
            </a:pPr>
            <a:r>
              <a:rPr lang="fi-FI" b="1" dirty="0" smtClean="0">
                <a:ea typeface="ＭＳ Ｐゴシック" pitchFamily="34" charset="-128"/>
                <a:cs typeface="ＭＳ Ｐゴシック" pitchFamily="34" charset="-128"/>
              </a:rPr>
              <a:t>Ilmanvaihtojärjestelmä</a:t>
            </a:r>
          </a:p>
          <a:p>
            <a:pPr marL="549275" indent="-381000">
              <a:lnSpc>
                <a:spcPct val="90000"/>
              </a:lnSpc>
            </a:pPr>
            <a:r>
              <a:rPr lang="fi-FI" sz="1800" dirty="0">
                <a:ea typeface="ＭＳ Ｐゴシック" pitchFamily="34" charset="-128"/>
                <a:cs typeface="Georgia" pitchFamily="18" charset="0"/>
              </a:rPr>
              <a:t>I</a:t>
            </a:r>
            <a:r>
              <a:rPr lang="fi-FI" sz="1800" dirty="0" smtClean="0">
                <a:ea typeface="ＭＳ Ｐゴシック" pitchFamily="34" charset="-128"/>
                <a:cs typeface="Georgia" pitchFamily="18" charset="0"/>
              </a:rPr>
              <a:t>lmamäärien riittävyys tilan käyttötarkoitukseen</a:t>
            </a:r>
          </a:p>
          <a:p>
            <a:pPr marL="549275" indent="-381000">
              <a:lnSpc>
                <a:spcPct val="90000"/>
              </a:lnSpc>
            </a:pPr>
            <a:r>
              <a:rPr lang="fi-FI" sz="1800" dirty="0">
                <a:ea typeface="ＭＳ Ｐゴシック" pitchFamily="34" charset="-128"/>
                <a:cs typeface="Georgia" pitchFamily="18" charset="0"/>
              </a:rPr>
              <a:t>I</a:t>
            </a:r>
            <a:r>
              <a:rPr lang="fi-FI" sz="1800" dirty="0" smtClean="0">
                <a:ea typeface="ＭＳ Ｐゴシック" pitchFamily="34" charset="-128"/>
                <a:cs typeface="Georgia" pitchFamily="18" charset="0"/>
              </a:rPr>
              <a:t>lmanjakotapa ja sen toimivuus tilan käyttötarkoituksessa</a:t>
            </a:r>
          </a:p>
          <a:p>
            <a:pPr marL="549275" indent="-381000">
              <a:lnSpc>
                <a:spcPct val="90000"/>
              </a:lnSpc>
            </a:pPr>
            <a:r>
              <a:rPr lang="fi-FI" sz="1800" dirty="0">
                <a:ea typeface="ＭＳ Ｐゴシック" pitchFamily="34" charset="-128"/>
                <a:cs typeface="Georgia" pitchFamily="18" charset="0"/>
              </a:rPr>
              <a:t>P</a:t>
            </a:r>
            <a:r>
              <a:rPr lang="fi-FI" sz="1800" dirty="0" smtClean="0">
                <a:ea typeface="ＭＳ Ｐゴシック" pitchFamily="34" charset="-128"/>
                <a:cs typeface="Georgia" pitchFamily="18" charset="0"/>
              </a:rPr>
              <a:t>aine-eroseuranta</a:t>
            </a:r>
          </a:p>
          <a:p>
            <a:pPr marL="549275" indent="-381000">
              <a:lnSpc>
                <a:spcPct val="90000"/>
              </a:lnSpc>
            </a:pPr>
            <a:r>
              <a:rPr lang="fi-FI" sz="1800" dirty="0">
                <a:ea typeface="ＭＳ Ｐゴシック" pitchFamily="34" charset="-128"/>
                <a:cs typeface="Georgia" pitchFamily="18" charset="0"/>
              </a:rPr>
              <a:t>O</a:t>
            </a:r>
            <a:r>
              <a:rPr lang="fi-FI" sz="1800" dirty="0" smtClean="0">
                <a:ea typeface="ＭＳ Ｐゴシック" pitchFamily="34" charset="-128"/>
                <a:cs typeface="Georgia" pitchFamily="18" charset="0"/>
              </a:rPr>
              <a:t>losuhdeseuranta (LT, RH, CO2)</a:t>
            </a:r>
          </a:p>
          <a:p>
            <a:pPr marL="549275" indent="-381000">
              <a:lnSpc>
                <a:spcPct val="90000"/>
              </a:lnSpc>
            </a:pPr>
            <a:r>
              <a:rPr lang="fi-FI" sz="1800" dirty="0">
                <a:ea typeface="ＭＳ Ｐゴシック" pitchFamily="34" charset="-128"/>
                <a:cs typeface="Georgia" pitchFamily="18" charset="0"/>
              </a:rPr>
              <a:t>V</a:t>
            </a:r>
            <a:r>
              <a:rPr lang="fi-FI" sz="1800" dirty="0" smtClean="0">
                <a:ea typeface="ＭＳ Ｐゴシック" pitchFamily="34" charset="-128"/>
                <a:cs typeface="Georgia" pitchFamily="18" charset="0"/>
              </a:rPr>
              <a:t>illakuidut ja muut epäpuhtaudet</a:t>
            </a:r>
          </a:p>
          <a:p>
            <a:pPr marL="549275" indent="-381000">
              <a:lnSpc>
                <a:spcPct val="90000"/>
              </a:lnSpc>
            </a:pPr>
            <a:r>
              <a:rPr lang="fi-FI" sz="1800" dirty="0">
                <a:ea typeface="ＭＳ Ｐゴシック" pitchFamily="34" charset="-128"/>
                <a:cs typeface="Georgia" pitchFamily="18" charset="0"/>
              </a:rPr>
              <a:t>J</a:t>
            </a:r>
            <a:r>
              <a:rPr lang="fi-FI" sz="1800" dirty="0" smtClean="0">
                <a:ea typeface="ＭＳ Ｐゴシック" pitchFamily="34" charset="-128"/>
                <a:cs typeface="Georgia" pitchFamily="18" charset="0"/>
              </a:rPr>
              <a:t>ärjestelmän kunto ja toimivuus</a:t>
            </a:r>
          </a:p>
          <a:p>
            <a:pPr marL="549275" indent="-381000">
              <a:lnSpc>
                <a:spcPct val="90000"/>
              </a:lnSpc>
            </a:pPr>
            <a:r>
              <a:rPr lang="fi-FI" sz="1800" dirty="0">
                <a:ea typeface="ＭＳ Ｐゴシック" pitchFamily="34" charset="-128"/>
                <a:cs typeface="Georgia" pitchFamily="18" charset="0"/>
              </a:rPr>
              <a:t>J</a:t>
            </a:r>
            <a:r>
              <a:rPr lang="fi-FI" sz="1800" dirty="0" smtClean="0">
                <a:ea typeface="ＭＳ Ｐゴシック" pitchFamily="34" charset="-128"/>
                <a:cs typeface="Georgia" pitchFamily="18" charset="0"/>
              </a:rPr>
              <a:t>ärjestelmä puhtaus</a:t>
            </a:r>
          </a:p>
          <a:p>
            <a:pPr marL="1181100" lvl="2" indent="-381000" defTabSz="914400">
              <a:lnSpc>
                <a:spcPct val="90000"/>
              </a:lnSpc>
            </a:pPr>
            <a:endParaRPr lang="fi-FI" dirty="0" smtClean="0">
              <a:ea typeface="ＭＳ Ｐゴシック" pitchFamily="34" charset="-128"/>
              <a:cs typeface="Georgia" pitchFamily="18" charset="0"/>
            </a:endParaRPr>
          </a:p>
        </p:txBody>
      </p:sp>
      <p:sp>
        <p:nvSpPr>
          <p:cNvPr id="6" name="Päiväyksen paikkamerkki 8"/>
          <p:cNvSpPr txBox="1">
            <a:spLocks/>
          </p:cNvSpPr>
          <p:nvPr/>
        </p:nvSpPr>
        <p:spPr>
          <a:xfrm>
            <a:off x="539552" y="5543550"/>
            <a:ext cx="5975350" cy="360362"/>
          </a:xfrm>
          <a:prstGeom prst="rect">
            <a:avLst/>
          </a:prstGeom>
        </p:spPr>
        <p:txBody>
          <a:bodyPr vert="horz" lIns="91440" tIns="45720" rIns="91440" bIns="45720" rtlCol="0" anchor="ctr"/>
          <a:lstStyle>
            <a:defPPr>
              <a:defRPr lang="fi-FI"/>
            </a:defPPr>
            <a:lvl1pPr algn="l" rtl="0" fontAlgn="auto">
              <a:spcBef>
                <a:spcPts val="0"/>
              </a:spcBef>
              <a:spcAft>
                <a:spcPts val="0"/>
              </a:spcAft>
              <a:defRPr sz="1100" kern="1200">
                <a:solidFill>
                  <a:schemeClr val="tx1"/>
                </a:solidFill>
                <a:latin typeface="+mj-lt"/>
                <a:ea typeface="+mn-ea"/>
                <a:cs typeface="+mn-cs"/>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pPr>
              <a:defRPr/>
            </a:pPr>
            <a:endParaRPr lang="fi-FI" dirty="0"/>
          </a:p>
        </p:txBody>
      </p:sp>
      <p:sp>
        <p:nvSpPr>
          <p:cNvPr id="7" name="TextBox 6"/>
          <p:cNvSpPr txBox="1"/>
          <p:nvPr/>
        </p:nvSpPr>
        <p:spPr>
          <a:xfrm>
            <a:off x="1217135" y="5346811"/>
            <a:ext cx="7704856" cy="1177245"/>
          </a:xfrm>
          <a:prstGeom prst="rect">
            <a:avLst/>
          </a:prstGeom>
          <a:noFill/>
        </p:spPr>
        <p:txBody>
          <a:bodyPr wrap="square" rtlCol="0">
            <a:spAutoFit/>
          </a:bodyPr>
          <a:lstStyle/>
          <a:p>
            <a:pPr marL="0" lvl="1" algn="r"/>
            <a:r>
              <a:rPr lang="fi-FI" sz="1000" dirty="0"/>
              <a:t>Kosteus- ja homevauriot, ratkaisuja työpaikoille, Työterveyslaitos, </a:t>
            </a:r>
            <a:r>
              <a:rPr lang="fi-FI" sz="1000" dirty="0" smtClean="0"/>
              <a:t>2014</a:t>
            </a:r>
            <a:endParaRPr lang="fi-FI" sz="1000" dirty="0"/>
          </a:p>
          <a:p>
            <a:pPr marL="0" lvl="1" algn="r"/>
            <a:r>
              <a:rPr lang="fi-FI" sz="1000" dirty="0"/>
              <a:t>Suomen rakentamismääräyskokoelma D2, rakennusten sisäilmasto ja ilmanvaihto, ympäristöministeriö</a:t>
            </a:r>
          </a:p>
          <a:p>
            <a:pPr marL="0" lvl="1" algn="r"/>
            <a:r>
              <a:rPr lang="fi-FI" sz="1000" dirty="0" err="1"/>
              <a:t>Sosiaali</a:t>
            </a:r>
            <a:r>
              <a:rPr lang="fi-FI" sz="1000" dirty="0"/>
              <a:t>- ja terveysministeriön asetus asunnon ja muun oleskelutilan terveydellisistä olosuhteista sekä ulkopuolisten asiantuntijoiden pätevyysvaatimuksista, </a:t>
            </a:r>
            <a:r>
              <a:rPr lang="fi-FI" sz="1000" dirty="0" smtClean="0"/>
              <a:t>2015. </a:t>
            </a:r>
          </a:p>
          <a:p>
            <a:pPr marL="0" lvl="1" algn="r"/>
            <a:r>
              <a:rPr lang="fi-FI" sz="1000" dirty="0" smtClean="0"/>
              <a:t>Ilmanvaihtojärjestelmän </a:t>
            </a:r>
            <a:r>
              <a:rPr lang="fi-FI" sz="1000" dirty="0"/>
              <a:t>puhtauden tarkastus. Ilmanvaihdon parannus- ja korjausratkaisut (LVI 39-10409)</a:t>
            </a:r>
          </a:p>
          <a:p>
            <a:pPr marL="342900" lvl="1" indent="-342900">
              <a:buFont typeface="Arial" charset="0"/>
              <a:buChar char="•"/>
            </a:pPr>
            <a:endParaRPr lang="fi-FI" sz="1000" dirty="0"/>
          </a:p>
          <a:p>
            <a:endParaRPr lang="fi-FI" sz="1050" dirty="0"/>
          </a:p>
        </p:txBody>
      </p:sp>
      <p:sp>
        <p:nvSpPr>
          <p:cNvPr id="9" name="Rectangle 2"/>
          <p:cNvSpPr txBox="1">
            <a:spLocks noChangeArrowheads="1"/>
          </p:cNvSpPr>
          <p:nvPr/>
        </p:nvSpPr>
        <p:spPr>
          <a:xfrm>
            <a:off x="251520" y="407199"/>
            <a:ext cx="5183807" cy="1143000"/>
          </a:xfrm>
          <a:prstGeom prst="rect">
            <a:avLst/>
          </a:prstGeom>
        </p:spPr>
        <p:txBody>
          <a:bodyPr vert="horz" lIns="91431" tIns="45715" rIns="91431" bIns="45715" rtlCol="0" anchor="b">
            <a:normAutofit/>
          </a:bodyPr>
          <a:lstStyle>
            <a:lvl1pPr algn="l" defTabSz="914400" rtl="0" eaLnBrk="1" latinLnBrk="0" hangingPunct="1">
              <a:spcBef>
                <a:spcPct val="0"/>
              </a:spcBef>
              <a:buNone/>
              <a:defRPr sz="3000" b="1" kern="1200">
                <a:solidFill>
                  <a:schemeClr val="accent1"/>
                </a:solidFill>
                <a:latin typeface="+mj-lt"/>
                <a:ea typeface="+mj-ea"/>
                <a:cs typeface="+mj-cs"/>
              </a:defRPr>
            </a:lvl1pPr>
          </a:lstStyle>
          <a:p>
            <a:r>
              <a:rPr lang="en-US" sz="2400" dirty="0" err="1" smtClean="0">
                <a:solidFill>
                  <a:srgbClr val="44697D"/>
                </a:solidFill>
              </a:rPr>
              <a:t>Sisäilmastoselvitys</a:t>
            </a:r>
            <a:r>
              <a:rPr lang="en-US" dirty="0" smtClean="0">
                <a:solidFill>
                  <a:srgbClr val="44697D"/>
                </a:solidFill>
              </a:rPr>
              <a:t/>
            </a:r>
            <a:br>
              <a:rPr lang="en-US" dirty="0" smtClean="0">
                <a:solidFill>
                  <a:srgbClr val="44697D"/>
                </a:solidFill>
              </a:rPr>
            </a:br>
            <a:r>
              <a:rPr lang="en-US" dirty="0" err="1">
                <a:solidFill>
                  <a:srgbClr val="44697D"/>
                </a:solidFill>
              </a:rPr>
              <a:t>V</a:t>
            </a:r>
            <a:r>
              <a:rPr lang="en-US" dirty="0" err="1" smtClean="0">
                <a:solidFill>
                  <a:srgbClr val="44697D"/>
                </a:solidFill>
              </a:rPr>
              <a:t>aihe</a:t>
            </a:r>
            <a:r>
              <a:rPr lang="en-US" dirty="0" smtClean="0">
                <a:solidFill>
                  <a:srgbClr val="44697D"/>
                </a:solidFill>
              </a:rPr>
              <a:t> 3:  </a:t>
            </a:r>
            <a:r>
              <a:rPr lang="en-US" dirty="0" err="1" smtClean="0">
                <a:solidFill>
                  <a:srgbClr val="44697D"/>
                </a:solidFill>
              </a:rPr>
              <a:t>jatkotutk</a:t>
            </a:r>
            <a:r>
              <a:rPr lang="en-US" dirty="0" err="1" smtClean="0"/>
              <a:t>imukset</a:t>
            </a:r>
            <a:endParaRPr lang="fi-FI" dirty="0" smtClean="0">
              <a:ea typeface="ＭＳ Ｐゴシック" pitchFamily="34" charset="-128"/>
            </a:endParaRPr>
          </a:p>
        </p:txBody>
      </p:sp>
      <p:pic>
        <p:nvPicPr>
          <p:cNvPr id="11"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31</a:t>
            </a:fld>
            <a:endParaRPr lang="fi-FI"/>
          </a:p>
        </p:txBody>
      </p:sp>
    </p:spTree>
    <p:extLst>
      <p:ext uri="{BB962C8B-B14F-4D97-AF65-F5344CB8AC3E}">
        <p14:creationId xmlns:p14="http://schemas.microsoft.com/office/powerpoint/2010/main" val="600053076"/>
      </p:ext>
    </p:extLst>
  </p:cSld>
  <p:clrMapOvr>
    <a:masterClrMapping/>
  </p:clrMapOvr>
  <p:transition spd="med">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txBox="1">
            <a:spLocks/>
          </p:cNvSpPr>
          <p:nvPr/>
        </p:nvSpPr>
        <p:spPr>
          <a:xfrm>
            <a:off x="1043608" y="3068960"/>
            <a:ext cx="7489824" cy="791468"/>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3000" b="1" kern="1200">
                <a:solidFill>
                  <a:schemeClr val="accent1"/>
                </a:solidFill>
                <a:latin typeface="+mj-lt"/>
                <a:ea typeface="+mj-ea"/>
                <a:cs typeface="+mj-cs"/>
              </a:defRPr>
            </a:lvl1pPr>
          </a:lstStyle>
          <a:p>
            <a:pPr algn="ctr"/>
            <a:r>
              <a:rPr lang="fi-FI" dirty="0" smtClean="0">
                <a:solidFill>
                  <a:schemeClr val="bg1"/>
                </a:solidFill>
              </a:rPr>
              <a:t>Johtopäätökset</a:t>
            </a:r>
            <a:endParaRPr lang="fi-FI" dirty="0">
              <a:solidFill>
                <a:schemeClr val="bg1"/>
              </a:solidFill>
            </a:endParaRPr>
          </a:p>
        </p:txBody>
      </p:sp>
      <p:pic>
        <p:nvPicPr>
          <p:cNvPr id="6"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32</a:t>
            </a:fld>
            <a:endParaRPr lang="fi-FI"/>
          </a:p>
        </p:txBody>
      </p:sp>
    </p:spTree>
    <p:extLst>
      <p:ext uri="{BB962C8B-B14F-4D97-AF65-F5344CB8AC3E}">
        <p14:creationId xmlns:p14="http://schemas.microsoft.com/office/powerpoint/2010/main" val="3211505867"/>
      </p:ext>
    </p:extLst>
  </p:cSld>
  <p:clrMapOvr>
    <a:masterClrMapping/>
  </p:clrMapOvr>
  <p:transition spd="med">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2"/>
          <p:cNvSpPr>
            <a:spLocks noGrp="1" noChangeArrowheads="1"/>
          </p:cNvSpPr>
          <p:nvPr>
            <p:ph type="title" idx="4294967295"/>
          </p:nvPr>
        </p:nvSpPr>
        <p:spPr>
          <a:xfrm>
            <a:off x="468920" y="222503"/>
            <a:ext cx="4751759" cy="1143000"/>
          </a:xfrm>
        </p:spPr>
        <p:txBody>
          <a:bodyPr lIns="91431" tIns="45715" rIns="91431" bIns="45715">
            <a:normAutofit/>
          </a:bodyPr>
          <a:lstStyle/>
          <a:p>
            <a:r>
              <a:rPr lang="en-US" sz="2400" dirty="0" err="1">
                <a:solidFill>
                  <a:srgbClr val="44697D"/>
                </a:solidFill>
              </a:rPr>
              <a:t>Sisäilmastoselvitys</a:t>
            </a:r>
            <a:r>
              <a:rPr lang="en-US" dirty="0">
                <a:solidFill>
                  <a:srgbClr val="44697D"/>
                </a:solidFill>
              </a:rPr>
              <a:t/>
            </a:r>
            <a:br>
              <a:rPr lang="en-US" dirty="0">
                <a:solidFill>
                  <a:srgbClr val="44697D"/>
                </a:solidFill>
              </a:rPr>
            </a:br>
            <a:r>
              <a:rPr lang="en-US" dirty="0" err="1">
                <a:solidFill>
                  <a:srgbClr val="44697D"/>
                </a:solidFill>
              </a:rPr>
              <a:t>V</a:t>
            </a:r>
            <a:r>
              <a:rPr lang="en-US" dirty="0" err="1" smtClean="0">
                <a:solidFill>
                  <a:srgbClr val="44697D"/>
                </a:solidFill>
              </a:rPr>
              <a:t>aihe</a:t>
            </a:r>
            <a:r>
              <a:rPr lang="en-US" dirty="0" smtClean="0">
                <a:solidFill>
                  <a:srgbClr val="44697D"/>
                </a:solidFill>
              </a:rPr>
              <a:t> 4: </a:t>
            </a:r>
            <a:r>
              <a:rPr lang="en-US" dirty="0" err="1" smtClean="0">
                <a:solidFill>
                  <a:srgbClr val="44697D"/>
                </a:solidFill>
              </a:rPr>
              <a:t>Johtopäätökset</a:t>
            </a:r>
            <a:endParaRPr lang="fi-FI" dirty="0" smtClean="0">
              <a:solidFill>
                <a:srgbClr val="44697D"/>
              </a:solidFill>
              <a:ea typeface="ＭＳ Ｐゴシック" pitchFamily="34" charset="-128"/>
            </a:endParaRPr>
          </a:p>
        </p:txBody>
      </p:sp>
      <p:sp>
        <p:nvSpPr>
          <p:cNvPr id="60422" name="Rectangle 3"/>
          <p:cNvSpPr>
            <a:spLocks noGrp="1" noChangeArrowheads="1"/>
          </p:cNvSpPr>
          <p:nvPr>
            <p:ph type="body" idx="4294967295"/>
          </p:nvPr>
        </p:nvSpPr>
        <p:spPr>
          <a:xfrm>
            <a:off x="544512" y="1656834"/>
            <a:ext cx="7772400" cy="4369950"/>
          </a:xfrm>
        </p:spPr>
        <p:txBody>
          <a:bodyPr lIns="91431" tIns="45715" rIns="91431" bIns="45715">
            <a:noAutofit/>
          </a:bodyPr>
          <a:lstStyle/>
          <a:p>
            <a:pPr marL="488950" indent="-288925"/>
            <a:r>
              <a:rPr lang="fi-FI" sz="1800" dirty="0">
                <a:ea typeface="ＭＳ Ｐゴシック" pitchFamily="34" charset="-128"/>
                <a:cs typeface="Georgia" pitchFamily="18" charset="0"/>
              </a:rPr>
              <a:t>K</a:t>
            </a:r>
            <a:r>
              <a:rPr lang="fi-FI" sz="1800" dirty="0" smtClean="0">
                <a:ea typeface="ＭＳ Ｐゴシック" pitchFamily="34" charset="-128"/>
                <a:cs typeface="Georgia" pitchFamily="18" charset="0"/>
              </a:rPr>
              <a:t>okonaiskuvan muodostaminen tilanteesta ja kaikista ongelman syntyyn vaikuttavista tekijöistä</a:t>
            </a:r>
          </a:p>
          <a:p>
            <a:pPr marL="488950" indent="-288925"/>
            <a:endParaRPr lang="fi-FI" sz="1000" dirty="0" smtClean="0">
              <a:ea typeface="ＭＳ Ｐゴシック" pitchFamily="34" charset="-128"/>
              <a:cs typeface="Georgia" pitchFamily="18" charset="0"/>
            </a:endParaRPr>
          </a:p>
          <a:p>
            <a:pPr marL="488950" indent="-288925"/>
            <a:r>
              <a:rPr lang="fi-FI" sz="1800" dirty="0">
                <a:ea typeface="ＭＳ Ｐゴシック" pitchFamily="34" charset="-128"/>
                <a:cs typeface="Georgia" pitchFamily="18" charset="0"/>
              </a:rPr>
              <a:t>R</a:t>
            </a:r>
            <a:r>
              <a:rPr lang="fi-FI" sz="1800" dirty="0" smtClean="0">
                <a:ea typeface="ＭＳ Ｐゴシック" pitchFamily="34" charset="-128"/>
                <a:cs typeface="Georgia" pitchFamily="18" charset="0"/>
              </a:rPr>
              <a:t>akennus- ja iv-teknisten tulosten tarkastelu samanaikaisesti</a:t>
            </a:r>
          </a:p>
          <a:p>
            <a:pPr marL="488950" indent="-288925"/>
            <a:endParaRPr lang="fi-FI" sz="1000" dirty="0" smtClean="0">
              <a:ea typeface="ＭＳ Ｐゴシック" pitchFamily="34" charset="-128"/>
              <a:cs typeface="Georgia" pitchFamily="18" charset="0"/>
            </a:endParaRPr>
          </a:p>
          <a:p>
            <a:pPr marL="488950" indent="-288925"/>
            <a:r>
              <a:rPr lang="fi-FI" sz="1800" dirty="0">
                <a:ea typeface="ＭＳ Ｐゴシック" pitchFamily="34" charset="-128"/>
                <a:cs typeface="Georgia" pitchFamily="18" charset="0"/>
              </a:rPr>
              <a:t>T</a:t>
            </a:r>
            <a:r>
              <a:rPr lang="fi-FI" sz="1800" dirty="0" smtClean="0">
                <a:ea typeface="ＭＳ Ｐゴシック" pitchFamily="34" charset="-128"/>
                <a:cs typeface="Georgia" pitchFamily="18" charset="0"/>
              </a:rPr>
              <a:t>oimenpide-esitysten määrittäminen</a:t>
            </a:r>
            <a:endParaRPr lang="fi-FI" sz="1600" dirty="0" smtClean="0">
              <a:ea typeface="ＭＳ Ｐゴシック" pitchFamily="34" charset="-128"/>
              <a:cs typeface="Georgia" pitchFamily="18" charset="0"/>
            </a:endParaRPr>
          </a:p>
          <a:p>
            <a:pPr marL="488950" indent="-288925"/>
            <a:endParaRPr lang="fi-FI" sz="1000" dirty="0" smtClean="0">
              <a:ea typeface="ＭＳ Ｐゴシック" pitchFamily="34" charset="-128"/>
              <a:cs typeface="Georgia" pitchFamily="18" charset="0"/>
            </a:endParaRPr>
          </a:p>
          <a:p>
            <a:pPr marL="488950" indent="-288925"/>
            <a:r>
              <a:rPr lang="fi-FI" sz="1800" dirty="0" smtClean="0">
                <a:ea typeface="ＭＳ Ｐゴシック" pitchFamily="34" charset="-128"/>
                <a:cs typeface="Georgia" pitchFamily="18" charset="0"/>
              </a:rPr>
              <a:t>Altistumisen arviointi</a:t>
            </a:r>
          </a:p>
          <a:p>
            <a:pPr marL="488950" indent="-288925"/>
            <a:endParaRPr lang="fi-FI" sz="1050" dirty="0" smtClean="0">
              <a:ea typeface="ＭＳ Ｐゴシック" pitchFamily="34" charset="-128"/>
              <a:cs typeface="Georgia" pitchFamily="18" charset="0"/>
            </a:endParaRPr>
          </a:p>
          <a:p>
            <a:pPr marL="488950" indent="-288925"/>
            <a:r>
              <a:rPr lang="fi-FI" sz="1800" dirty="0" smtClean="0">
                <a:ea typeface="ＭＳ Ｐゴシック" pitchFamily="34" charset="-128"/>
                <a:cs typeface="Georgia" pitchFamily="18" charset="0"/>
              </a:rPr>
              <a:t>Terveydellisen merkityksen arviointi, rakennuksen terveellisyyden arviointi </a:t>
            </a:r>
          </a:p>
          <a:p>
            <a:pPr marL="473075" lvl="1" indent="0">
              <a:buNone/>
            </a:pPr>
            <a:r>
              <a:rPr lang="fi-FI" sz="1400" dirty="0" smtClean="0">
                <a:ea typeface="ＭＳ Ｐゴシック" pitchFamily="34" charset="-128"/>
                <a:cs typeface="Georgia" pitchFamily="18" charset="0"/>
                <a:sym typeface="Wingdings" panose="05000000000000000000" pitchFamily="2" charset="2"/>
              </a:rPr>
              <a:t></a:t>
            </a:r>
            <a:r>
              <a:rPr lang="fi-FI" sz="1400" dirty="0" smtClean="0">
                <a:ea typeface="ＭＳ Ｐゴシック" pitchFamily="34" charset="-128"/>
                <a:cs typeface="Georgia" pitchFamily="18" charset="0"/>
              </a:rPr>
              <a:t>Arvioinnista vastaa lääketieteellinen asiantuntija</a:t>
            </a:r>
          </a:p>
          <a:p>
            <a:pPr marL="488950" indent="-288925"/>
            <a:endParaRPr lang="fi-FI" sz="1000" dirty="0" smtClean="0">
              <a:ea typeface="ＭＳ Ｐゴシック" pitchFamily="34" charset="-128"/>
              <a:cs typeface="Georgia" pitchFamily="18" charset="0"/>
            </a:endParaRPr>
          </a:p>
          <a:p>
            <a:pPr marL="488950" indent="-288925"/>
            <a:r>
              <a:rPr lang="fi-FI" sz="1800" b="1" dirty="0" smtClean="0">
                <a:ea typeface="ＭＳ Ｐゴシック" pitchFamily="34" charset="-128"/>
                <a:cs typeface="Georgia" pitchFamily="18" charset="0"/>
              </a:rPr>
              <a:t>Yhteinen näkemys ongelmasta ja sen aiheuttajista</a:t>
            </a:r>
          </a:p>
          <a:p>
            <a:pPr marL="831850" lvl="2" indent="0">
              <a:buNone/>
            </a:pPr>
            <a:endParaRPr lang="fi-FI" sz="1200" b="1" dirty="0" smtClean="0">
              <a:ea typeface="ＭＳ Ｐゴシック" pitchFamily="34" charset="-128"/>
              <a:cs typeface="Georgia" pitchFamily="18" charset="0"/>
            </a:endParaRPr>
          </a:p>
          <a:p>
            <a:pPr marL="762000" lvl="1" indent="-288925" defTabSz="914400"/>
            <a:endParaRPr lang="fi-FI" sz="1600" dirty="0" smtClean="0">
              <a:ea typeface="ＭＳ Ｐゴシック" pitchFamily="34" charset="-128"/>
              <a:cs typeface="Georgia" pitchFamily="18" charset="0"/>
            </a:endParaRPr>
          </a:p>
        </p:txBody>
      </p:sp>
      <p:sp>
        <p:nvSpPr>
          <p:cNvPr id="6" name="Päiväyksen paikkamerkki 8"/>
          <p:cNvSpPr txBox="1">
            <a:spLocks/>
          </p:cNvSpPr>
          <p:nvPr/>
        </p:nvSpPr>
        <p:spPr>
          <a:xfrm>
            <a:off x="2844800" y="5854734"/>
            <a:ext cx="5975350" cy="360362"/>
          </a:xfrm>
          <a:prstGeom prst="rect">
            <a:avLst/>
          </a:prstGeom>
        </p:spPr>
        <p:txBody>
          <a:bodyPr vert="horz" lIns="91440" tIns="45720" rIns="91440" bIns="45720" rtlCol="0" anchor="ctr"/>
          <a:lstStyle>
            <a:defPPr>
              <a:defRPr lang="fi-FI"/>
            </a:defPPr>
            <a:lvl1pPr algn="l" rtl="0" fontAlgn="auto">
              <a:spcBef>
                <a:spcPts val="0"/>
              </a:spcBef>
              <a:spcAft>
                <a:spcPts val="0"/>
              </a:spcAft>
              <a:defRPr sz="1100" kern="1200">
                <a:solidFill>
                  <a:schemeClr val="tx1"/>
                </a:solidFill>
                <a:latin typeface="+mj-lt"/>
                <a:ea typeface="+mn-ea"/>
                <a:cs typeface="+mn-cs"/>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pPr algn="r">
              <a:defRPr/>
            </a:pPr>
            <a:r>
              <a:rPr lang="fi-FI" sz="1000" dirty="0">
                <a:ea typeface="ＭＳ Ｐゴシック" pitchFamily="34" charset="-128"/>
              </a:rPr>
              <a:t>Toimintamalli vaikeiden sisäilmaongelmien ratkaisuun, Työterveyslaitos 2008</a:t>
            </a:r>
            <a:endParaRPr lang="fi-FI" sz="1000" dirty="0"/>
          </a:p>
        </p:txBody>
      </p:sp>
      <p:pic>
        <p:nvPicPr>
          <p:cNvPr id="8"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33</a:t>
            </a:fld>
            <a:endParaRPr lang="fi-FI"/>
          </a:p>
        </p:txBody>
      </p:sp>
    </p:spTree>
    <p:extLst>
      <p:ext uri="{BB962C8B-B14F-4D97-AF65-F5344CB8AC3E}">
        <p14:creationId xmlns:p14="http://schemas.microsoft.com/office/powerpoint/2010/main" val="3782681066"/>
      </p:ext>
    </p:extLst>
  </p:cSld>
  <p:clrMapOvr>
    <a:masterClrMapping/>
  </p:clrMapOvr>
  <p:transition spd="med">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4"/>
          <p:cNvSpPr>
            <a:spLocks noGrp="1"/>
          </p:cNvSpPr>
          <p:nvPr>
            <p:ph type="title"/>
          </p:nvPr>
        </p:nvSpPr>
        <p:spPr>
          <a:xfrm>
            <a:off x="467544" y="217007"/>
            <a:ext cx="5687863" cy="1143000"/>
          </a:xfrm>
        </p:spPr>
        <p:txBody>
          <a:bodyPr>
            <a:normAutofit/>
          </a:bodyPr>
          <a:lstStyle/>
          <a:p>
            <a:r>
              <a:rPr lang="en-US" sz="2400" dirty="0" err="1">
                <a:solidFill>
                  <a:srgbClr val="44697D"/>
                </a:solidFill>
              </a:rPr>
              <a:t>Sisäilmastoselvitys</a:t>
            </a:r>
            <a:r>
              <a:rPr lang="en-US" dirty="0">
                <a:solidFill>
                  <a:srgbClr val="44697D"/>
                </a:solidFill>
              </a:rPr>
              <a:t/>
            </a:r>
            <a:br>
              <a:rPr lang="en-US" dirty="0">
                <a:solidFill>
                  <a:srgbClr val="44697D"/>
                </a:solidFill>
              </a:rPr>
            </a:br>
            <a:r>
              <a:rPr lang="en-US" dirty="0" err="1">
                <a:solidFill>
                  <a:srgbClr val="44697D"/>
                </a:solidFill>
              </a:rPr>
              <a:t>V</a:t>
            </a:r>
            <a:r>
              <a:rPr lang="en-US" dirty="0" err="1" smtClean="0">
                <a:solidFill>
                  <a:srgbClr val="44697D"/>
                </a:solidFill>
              </a:rPr>
              <a:t>aihe</a:t>
            </a:r>
            <a:r>
              <a:rPr lang="en-US" dirty="0" smtClean="0">
                <a:solidFill>
                  <a:srgbClr val="44697D"/>
                </a:solidFill>
              </a:rPr>
              <a:t> </a:t>
            </a:r>
            <a:r>
              <a:rPr lang="en-US" dirty="0">
                <a:solidFill>
                  <a:srgbClr val="44697D"/>
                </a:solidFill>
              </a:rPr>
              <a:t>4</a:t>
            </a:r>
            <a:r>
              <a:rPr lang="en-US" dirty="0" smtClean="0">
                <a:solidFill>
                  <a:srgbClr val="44697D"/>
                </a:solidFill>
              </a:rPr>
              <a:t>: </a:t>
            </a:r>
            <a:r>
              <a:rPr lang="en-US" dirty="0" err="1" smtClean="0">
                <a:solidFill>
                  <a:srgbClr val="44697D"/>
                </a:solidFill>
              </a:rPr>
              <a:t>Altistumisen</a:t>
            </a:r>
            <a:r>
              <a:rPr lang="en-US" dirty="0" smtClean="0">
                <a:solidFill>
                  <a:srgbClr val="44697D"/>
                </a:solidFill>
              </a:rPr>
              <a:t> </a:t>
            </a:r>
            <a:r>
              <a:rPr lang="en-US" dirty="0" err="1" smtClean="0">
                <a:solidFill>
                  <a:srgbClr val="44697D"/>
                </a:solidFill>
              </a:rPr>
              <a:t>arviointi</a:t>
            </a:r>
            <a:endParaRPr lang="fi-FI" dirty="0" smtClean="0">
              <a:solidFill>
                <a:srgbClr val="44697D"/>
              </a:solidFill>
              <a:ea typeface="ＭＳ Ｐゴシック" pitchFamily="34" charset="-128"/>
            </a:endParaRPr>
          </a:p>
        </p:txBody>
      </p:sp>
      <p:sp>
        <p:nvSpPr>
          <p:cNvPr id="61443" name="Content Placeholder 5"/>
          <p:cNvSpPr>
            <a:spLocks noGrp="1"/>
          </p:cNvSpPr>
          <p:nvPr>
            <p:ph idx="1"/>
          </p:nvPr>
        </p:nvSpPr>
        <p:spPr>
          <a:xfrm>
            <a:off x="467544" y="1412776"/>
            <a:ext cx="8293100" cy="4392488"/>
          </a:xfrm>
        </p:spPr>
        <p:txBody>
          <a:bodyPr>
            <a:normAutofit fontScale="92500" lnSpcReduction="10000"/>
          </a:bodyPr>
          <a:lstStyle/>
          <a:p>
            <a:pPr marL="914400" lvl="2" indent="0">
              <a:buNone/>
            </a:pPr>
            <a:endParaRPr lang="fi-FI" dirty="0" smtClean="0">
              <a:ea typeface="ＭＳ Ｐゴシック" pitchFamily="34" charset="-128"/>
              <a:cs typeface="Georgia" pitchFamily="18" charset="0"/>
            </a:endParaRPr>
          </a:p>
          <a:p>
            <a:pPr marL="266700" lvl="1" indent="0">
              <a:buNone/>
            </a:pPr>
            <a:r>
              <a:rPr lang="fi-FI" b="1" dirty="0">
                <a:ea typeface="ＭＳ Ｐゴシック" pitchFamily="34" charset="-128"/>
                <a:cs typeface="Georgia" pitchFamily="18" charset="0"/>
              </a:rPr>
              <a:t>P</a:t>
            </a:r>
            <a:r>
              <a:rPr lang="fi-FI" sz="1800" b="1" dirty="0" smtClean="0">
                <a:ea typeface="ＭＳ Ｐゴシック" pitchFamily="34" charset="-128"/>
                <a:cs typeface="Georgia" pitchFamily="18" charset="0"/>
              </a:rPr>
              <a:t>aikallinen </a:t>
            </a:r>
            <a:r>
              <a:rPr lang="fi-FI" b="1" dirty="0" smtClean="0">
                <a:ea typeface="ＭＳ Ｐゴシック" pitchFamily="34" charset="-128"/>
                <a:cs typeface="Georgia" pitchFamily="18" charset="0"/>
              </a:rPr>
              <a:t>mikrobi</a:t>
            </a:r>
            <a:r>
              <a:rPr lang="fi-FI" sz="1800" b="1" dirty="0" smtClean="0">
                <a:ea typeface="ＭＳ Ｐゴシック" pitchFamily="34" charset="-128"/>
                <a:cs typeface="Georgia" pitchFamily="18" charset="0"/>
              </a:rPr>
              <a:t>vaurio</a:t>
            </a:r>
          </a:p>
          <a:p>
            <a:pPr lvl="1"/>
            <a:r>
              <a:rPr lang="fi-FI" dirty="0">
                <a:ea typeface="ＭＳ Ｐゴシック" pitchFamily="34" charset="-128"/>
                <a:cs typeface="Georgia" pitchFamily="18" charset="0"/>
              </a:rPr>
              <a:t>Y</a:t>
            </a:r>
            <a:r>
              <a:rPr lang="fi-FI" sz="1800" dirty="0" smtClean="0">
                <a:ea typeface="ＭＳ Ｐゴシック" pitchFamily="34" charset="-128"/>
                <a:cs typeface="Georgia" pitchFamily="18" charset="0"/>
              </a:rPr>
              <a:t>ksittäinen tila tai huone (esim. siivouskomero)</a:t>
            </a:r>
          </a:p>
          <a:p>
            <a:pPr lvl="1"/>
            <a:r>
              <a:rPr lang="fi-FI" dirty="0">
                <a:ea typeface="ＭＳ Ｐゴシック" pitchFamily="34" charset="-128"/>
                <a:cs typeface="Georgia" pitchFamily="18" charset="0"/>
              </a:rPr>
              <a:t>Y</a:t>
            </a:r>
            <a:r>
              <a:rPr lang="fi-FI" sz="1800" dirty="0" smtClean="0">
                <a:ea typeface="ＭＳ Ｐゴシック" pitchFamily="34" charset="-128"/>
                <a:cs typeface="Georgia" pitchFamily="18" charset="0"/>
              </a:rPr>
              <a:t>ksittäinen vuotokohta vesikatteessa, korjattu vuotokohta</a:t>
            </a:r>
          </a:p>
          <a:p>
            <a:pPr lvl="1"/>
            <a:r>
              <a:rPr lang="fi-FI" dirty="0">
                <a:ea typeface="ＭＳ Ｐゴシック" pitchFamily="34" charset="-128"/>
                <a:cs typeface="Georgia" pitchFamily="18" charset="0"/>
              </a:rPr>
              <a:t>H</a:t>
            </a:r>
            <a:r>
              <a:rPr lang="fi-FI" sz="1800" dirty="0" smtClean="0">
                <a:ea typeface="ＭＳ Ｐゴシック" pitchFamily="34" charset="-128"/>
                <a:cs typeface="Georgia" pitchFamily="18" charset="0"/>
              </a:rPr>
              <a:t>etkellinen rakenteen kosteusrasitus, esim. korjattu käyttövesiputkiston vuoto</a:t>
            </a:r>
          </a:p>
          <a:p>
            <a:pPr lvl="1"/>
            <a:r>
              <a:rPr lang="fi-FI" dirty="0">
                <a:ea typeface="ＭＳ Ｐゴシック" pitchFamily="34" charset="-128"/>
                <a:cs typeface="Georgia" pitchFamily="18" charset="0"/>
              </a:rPr>
              <a:t>P</a:t>
            </a:r>
            <a:r>
              <a:rPr lang="fi-FI" sz="1800" dirty="0" smtClean="0">
                <a:ea typeface="ＭＳ Ｐゴシック" pitchFamily="34" charset="-128"/>
                <a:cs typeface="Georgia" pitchFamily="18" charset="0"/>
              </a:rPr>
              <a:t>aikallinen vaurio rakenteessa</a:t>
            </a:r>
          </a:p>
          <a:p>
            <a:pPr marL="898525" lvl="3" indent="0">
              <a:buNone/>
            </a:pPr>
            <a:endParaRPr lang="fi-FI" sz="1400" dirty="0" smtClean="0">
              <a:ea typeface="ＭＳ Ｐゴシック" pitchFamily="34" charset="-128"/>
              <a:cs typeface="Georgia" pitchFamily="18" charset="0"/>
            </a:endParaRPr>
          </a:p>
          <a:p>
            <a:pPr marL="266700" lvl="1" indent="0">
              <a:buNone/>
            </a:pPr>
            <a:r>
              <a:rPr lang="fi-FI" sz="1800" b="1" dirty="0" smtClean="0">
                <a:ea typeface="ＭＳ Ｐゴシック" pitchFamily="34" charset="-128"/>
                <a:cs typeface="Georgia" pitchFamily="18" charset="0"/>
              </a:rPr>
              <a:t>Laaja-alainen </a:t>
            </a:r>
            <a:r>
              <a:rPr lang="fi-FI" b="1" dirty="0" smtClean="0">
                <a:ea typeface="ＭＳ Ｐゴシック" pitchFamily="34" charset="-128"/>
                <a:cs typeface="Georgia" pitchFamily="18" charset="0"/>
              </a:rPr>
              <a:t>mikrobi</a:t>
            </a:r>
            <a:r>
              <a:rPr lang="fi-FI" sz="1800" b="1" dirty="0" smtClean="0">
                <a:ea typeface="ＭＳ Ｐゴシック" pitchFamily="34" charset="-128"/>
                <a:cs typeface="Georgia" pitchFamily="18" charset="0"/>
              </a:rPr>
              <a:t>vaurio</a:t>
            </a:r>
          </a:p>
          <a:p>
            <a:pPr lvl="1"/>
            <a:r>
              <a:rPr lang="fi-FI" dirty="0">
                <a:ea typeface="ＭＳ Ｐゴシック" pitchFamily="34" charset="-128"/>
                <a:cs typeface="Georgia" pitchFamily="18" charset="0"/>
              </a:rPr>
              <a:t>R</a:t>
            </a:r>
            <a:r>
              <a:rPr lang="fi-FI" sz="1800" dirty="0" smtClean="0">
                <a:ea typeface="ＭＳ Ｐゴシック" pitchFamily="34" charset="-128"/>
                <a:cs typeface="Georgia" pitchFamily="18" charset="0"/>
              </a:rPr>
              <a:t>akennusosakohtainen vaurio</a:t>
            </a:r>
          </a:p>
          <a:p>
            <a:pPr lvl="2"/>
            <a:r>
              <a:rPr lang="fi-FI" dirty="0">
                <a:ea typeface="ＭＳ Ｐゴシック" pitchFamily="34" charset="-128"/>
                <a:cs typeface="Georgia" pitchFamily="18" charset="0"/>
              </a:rPr>
              <a:t>U</a:t>
            </a:r>
            <a:r>
              <a:rPr lang="fi-FI" dirty="0" smtClean="0">
                <a:ea typeface="ＭＳ Ｐゴシック" pitchFamily="34" charset="-128"/>
                <a:cs typeface="Georgia" pitchFamily="18" charset="0"/>
              </a:rPr>
              <a:t>lkoseinärakenne, maanvarainen lattia, maanvastainen seinärakenne yms.</a:t>
            </a:r>
          </a:p>
          <a:p>
            <a:pPr lvl="1"/>
            <a:r>
              <a:rPr lang="fi-FI" dirty="0">
                <a:ea typeface="ＭＳ Ｐゴシック" pitchFamily="34" charset="-128"/>
                <a:cs typeface="Georgia" pitchFamily="18" charset="0"/>
              </a:rPr>
              <a:t>R</a:t>
            </a:r>
            <a:r>
              <a:rPr lang="fi-FI" sz="1800" dirty="0" smtClean="0">
                <a:ea typeface="ＭＳ Ｐゴシック" pitchFamily="34" charset="-128"/>
                <a:cs typeface="Georgia" pitchFamily="18" charset="0"/>
              </a:rPr>
              <a:t>akennusvirheestä johtuva toistuva rakenteen vaurio</a:t>
            </a:r>
          </a:p>
          <a:p>
            <a:pPr lvl="1"/>
            <a:r>
              <a:rPr lang="fi-FI" dirty="0">
                <a:ea typeface="ＭＳ Ｐゴシック" pitchFamily="34" charset="-128"/>
                <a:cs typeface="Georgia" pitchFamily="18" charset="0"/>
              </a:rPr>
              <a:t>P</a:t>
            </a:r>
            <a:r>
              <a:rPr lang="fi-FI" sz="1800" dirty="0" smtClean="0">
                <a:ea typeface="ＭＳ Ｐゴシック" pitchFamily="34" charset="-128"/>
                <a:cs typeface="Georgia" pitchFamily="18" charset="0"/>
              </a:rPr>
              <a:t>itkään kestänyt käyttövesi- tai viemärivuoto</a:t>
            </a:r>
          </a:p>
          <a:p>
            <a:pPr lvl="1"/>
            <a:r>
              <a:rPr lang="fi-FI" dirty="0">
                <a:ea typeface="ＭＳ Ｐゴシック" pitchFamily="34" charset="-128"/>
                <a:cs typeface="Georgia" pitchFamily="18" charset="0"/>
              </a:rPr>
              <a:t>P</a:t>
            </a:r>
            <a:r>
              <a:rPr lang="fi-FI" sz="1800" dirty="0" smtClean="0">
                <a:ea typeface="ＭＳ Ｐゴシック" pitchFamily="34" charset="-128"/>
                <a:cs typeface="Georgia" pitchFamily="18" charset="0"/>
              </a:rPr>
              <a:t>itkäaikainen vesikatevuoto tai kattovesirasitus</a:t>
            </a:r>
          </a:p>
          <a:p>
            <a:pPr lvl="2"/>
            <a:endParaRPr lang="fi-FI" sz="1600" dirty="0" smtClean="0">
              <a:ea typeface="ＭＳ Ｐゴシック" pitchFamily="34" charset="-128"/>
              <a:cs typeface="Georgia" pitchFamily="18" charset="0"/>
            </a:endParaRPr>
          </a:p>
          <a:p>
            <a:pPr marL="266700" lvl="1" indent="0">
              <a:buNone/>
            </a:pPr>
            <a:r>
              <a:rPr lang="fi-FI" sz="1800" b="1" dirty="0" smtClean="0">
                <a:ea typeface="ＭＳ Ｐゴシック" pitchFamily="34" charset="-128"/>
                <a:cs typeface="Georgia" pitchFamily="18" charset="0"/>
              </a:rPr>
              <a:t>Ilmayhteys todetusta vauriosta tai epäpuhtauslähteestä sisäilmaan</a:t>
            </a:r>
          </a:p>
          <a:p>
            <a:endParaRPr lang="fi-FI" b="1" dirty="0" smtClean="0">
              <a:ea typeface="ＭＳ Ｐゴシック" pitchFamily="34" charset="-128"/>
              <a:cs typeface="ＭＳ Ｐゴシック" pitchFamily="34" charset="-128"/>
            </a:endParaRPr>
          </a:p>
          <a:p>
            <a:endParaRPr lang="fi-FI" b="1" dirty="0" smtClean="0">
              <a:ea typeface="ＭＳ Ｐゴシック" pitchFamily="34" charset="-128"/>
              <a:cs typeface="ＭＳ Ｐゴシック" pitchFamily="34" charset="-128"/>
            </a:endParaRPr>
          </a:p>
          <a:p>
            <a:endParaRPr lang="fi-FI" dirty="0" smtClean="0">
              <a:ea typeface="ＭＳ Ｐゴシック" pitchFamily="34" charset="-128"/>
              <a:cs typeface="ＭＳ Ｐゴシック" pitchFamily="34" charset="-128"/>
            </a:endParaRPr>
          </a:p>
        </p:txBody>
      </p:sp>
      <p:pic>
        <p:nvPicPr>
          <p:cNvPr id="9"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3" name="Dian numeron paikkamerkki 2"/>
          <p:cNvSpPr>
            <a:spLocks noGrp="1"/>
          </p:cNvSpPr>
          <p:nvPr>
            <p:ph type="sldNum" sz="quarter" idx="12"/>
          </p:nvPr>
        </p:nvSpPr>
        <p:spPr/>
        <p:txBody>
          <a:bodyPr/>
          <a:lstStyle/>
          <a:p>
            <a:fld id="{49246692-9764-4796-AF2E-897E79EBAFA7}" type="slidenum">
              <a:rPr lang="fi-FI" smtClean="0"/>
              <a:pPr/>
              <a:t>34</a:t>
            </a:fld>
            <a:endParaRPr lang="fi-FI"/>
          </a:p>
        </p:txBody>
      </p:sp>
      <p:sp>
        <p:nvSpPr>
          <p:cNvPr id="7" name="Footer Placeholder 3"/>
          <p:cNvSpPr>
            <a:spLocks noGrp="1"/>
          </p:cNvSpPr>
          <p:nvPr>
            <p:ph type="ftr" sz="quarter" idx="10"/>
          </p:nvPr>
        </p:nvSpPr>
        <p:spPr>
          <a:xfrm>
            <a:off x="5220072" y="6021034"/>
            <a:ext cx="3815977" cy="360362"/>
          </a:xfrm>
        </p:spPr>
        <p:txBody>
          <a:bodyPr/>
          <a:lstStyle/>
          <a:p>
            <a:pPr>
              <a:defRPr/>
            </a:pPr>
            <a:r>
              <a:rPr lang="fi-FI" dirty="0"/>
              <a:t>Ohje työpaikkojen sisäilmasto-ongelmien selvittämiseen, Työterveyslaitos, 2016</a:t>
            </a:r>
          </a:p>
          <a:p>
            <a:pPr>
              <a:defRPr/>
            </a:pPr>
            <a:endParaRPr lang="fi-FI" dirty="0"/>
          </a:p>
          <a:p>
            <a:pPr>
              <a:defRPr/>
            </a:pPr>
            <a:endParaRPr lang="fi-FI" dirty="0"/>
          </a:p>
        </p:txBody>
      </p:sp>
    </p:spTree>
    <p:extLst>
      <p:ext uri="{BB962C8B-B14F-4D97-AF65-F5344CB8AC3E}">
        <p14:creationId xmlns:p14="http://schemas.microsoft.com/office/powerpoint/2010/main" val="3672260902"/>
      </p:ext>
    </p:extLst>
  </p:cSld>
  <p:clrMapOvr>
    <a:masterClrMapping/>
  </p:clrMapOvr>
  <p:transition spd="med">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3"/>
          <p:cNvSpPr>
            <a:spLocks noGrp="1"/>
          </p:cNvSpPr>
          <p:nvPr>
            <p:ph sz="half" idx="1"/>
          </p:nvPr>
        </p:nvSpPr>
        <p:spPr>
          <a:xfrm>
            <a:off x="251724" y="1624671"/>
            <a:ext cx="4038600" cy="4525963"/>
          </a:xfrm>
        </p:spPr>
        <p:txBody>
          <a:bodyPr>
            <a:normAutofit/>
          </a:bodyPr>
          <a:lstStyle/>
          <a:p>
            <a:pPr>
              <a:lnSpc>
                <a:spcPct val="90000"/>
              </a:lnSpc>
            </a:pPr>
            <a:endParaRPr lang="fi-FI" sz="1400" dirty="0" smtClean="0"/>
          </a:p>
          <a:p>
            <a:pPr lvl="1">
              <a:lnSpc>
                <a:spcPct val="90000"/>
              </a:lnSpc>
            </a:pPr>
            <a:r>
              <a:rPr lang="fi-FI" sz="1700" dirty="0">
                <a:ea typeface="ＭＳ Ｐゴシック" pitchFamily="34" charset="-128"/>
                <a:cs typeface="Georgia" pitchFamily="18" charset="0"/>
              </a:rPr>
              <a:t>Joudutaan useinkin toimimaan arvioiden ja todennäköisyyksien </a:t>
            </a:r>
            <a:r>
              <a:rPr lang="fi-FI" sz="1700" dirty="0" smtClean="0">
                <a:ea typeface="ＭＳ Ｐゴシック" pitchFamily="34" charset="-128"/>
                <a:cs typeface="Georgia" pitchFamily="18" charset="0"/>
              </a:rPr>
              <a:t>varassa</a:t>
            </a:r>
          </a:p>
          <a:p>
            <a:pPr lvl="1">
              <a:lnSpc>
                <a:spcPct val="90000"/>
              </a:lnSpc>
            </a:pPr>
            <a:r>
              <a:rPr lang="fi-FI" sz="1700" dirty="0" smtClean="0">
                <a:ea typeface="ＭＳ Ｐゴシック" pitchFamily="34" charset="-128"/>
                <a:cs typeface="Georgia" pitchFamily="18" charset="0"/>
              </a:rPr>
              <a:t>Samasta </a:t>
            </a:r>
            <a:r>
              <a:rPr lang="fi-FI" sz="1700" dirty="0">
                <a:ea typeface="ＭＳ Ｐゴシック" pitchFamily="34" charset="-128"/>
                <a:cs typeface="Georgia" pitchFamily="18" charset="0"/>
              </a:rPr>
              <a:t>tilanteesta saattaa syntyä keskenään ristiriitaisten odotusten ja arvojen värittämiä tulkintoja ja </a:t>
            </a:r>
            <a:r>
              <a:rPr lang="fi-FI" sz="1700" dirty="0" smtClean="0">
                <a:ea typeface="ＭＳ Ｐゴシック" pitchFamily="34" charset="-128"/>
                <a:cs typeface="Georgia" pitchFamily="18" charset="0"/>
              </a:rPr>
              <a:t>johtopäätöksiä</a:t>
            </a:r>
            <a:endParaRPr lang="fi-FI" sz="1400" dirty="0" smtClean="0">
              <a:cs typeface="Georgia" pitchFamily="18" charset="0"/>
            </a:endParaRPr>
          </a:p>
          <a:p>
            <a:pPr lvl="1">
              <a:lnSpc>
                <a:spcPct val="90000"/>
              </a:lnSpc>
            </a:pPr>
            <a:r>
              <a:rPr lang="fi-FI" sz="1700" dirty="0" smtClean="0">
                <a:ea typeface="ＭＳ Ｐゴシック" pitchFamily="34" charset="-128"/>
                <a:cs typeface="Georgia" pitchFamily="18" charset="0"/>
              </a:rPr>
              <a:t>On </a:t>
            </a:r>
            <a:r>
              <a:rPr lang="fi-FI" sz="1700" dirty="0">
                <a:ea typeface="ＭＳ Ｐゴシック" pitchFamily="34" charset="-128"/>
                <a:cs typeface="Georgia" pitchFamily="18" charset="0"/>
              </a:rPr>
              <a:t>konfliktien kehittymisen </a:t>
            </a:r>
            <a:r>
              <a:rPr lang="fi-FI" sz="1700" dirty="0" smtClean="0">
                <a:ea typeface="ＭＳ Ｐゴシック" pitchFamily="34" charset="-128"/>
                <a:cs typeface="Georgia" pitchFamily="18" charset="0"/>
              </a:rPr>
              <a:t>riski</a:t>
            </a:r>
            <a:endParaRPr lang="fi-FI" sz="1700" dirty="0">
              <a:ea typeface="ＭＳ Ｐゴシック" pitchFamily="34" charset="-128"/>
              <a:cs typeface="Georgia" pitchFamily="18" charset="0"/>
            </a:endParaRPr>
          </a:p>
          <a:p>
            <a:pPr lvl="1">
              <a:lnSpc>
                <a:spcPct val="90000"/>
              </a:lnSpc>
            </a:pPr>
            <a:r>
              <a:rPr lang="fi-FI" sz="1700" dirty="0">
                <a:ea typeface="ＭＳ Ｐゴシック" pitchFamily="34" charset="-128"/>
                <a:cs typeface="Georgia" pitchFamily="18" charset="0"/>
              </a:rPr>
              <a:t>T</a:t>
            </a:r>
            <a:r>
              <a:rPr lang="fi-FI" sz="1700" dirty="0" smtClean="0">
                <a:ea typeface="ＭＳ Ｐゴシック" pitchFamily="34" charset="-128"/>
                <a:cs typeface="Georgia" pitchFamily="18" charset="0"/>
              </a:rPr>
              <a:t>arvitaan </a:t>
            </a:r>
            <a:r>
              <a:rPr lang="fi-FI" sz="1700" dirty="0">
                <a:ea typeface="ＭＳ Ｐゴシック" pitchFamily="34" charset="-128"/>
                <a:cs typeface="Georgia" pitchFamily="18" charset="0"/>
              </a:rPr>
              <a:t>vuorovaikutusta ja riittävästi keskusteluja yhteisen näkemyksen saavuttamiseksi </a:t>
            </a:r>
          </a:p>
          <a:p>
            <a:pPr lvl="2">
              <a:lnSpc>
                <a:spcPct val="90000"/>
              </a:lnSpc>
            </a:pPr>
            <a:r>
              <a:rPr lang="fi-FI" sz="1500" dirty="0" smtClean="0">
                <a:ea typeface="ＭＳ Ｐゴシック" pitchFamily="34" charset="-128"/>
                <a:cs typeface="Georgia" pitchFamily="18" charset="0"/>
              </a:rPr>
              <a:t>Ongelma</a:t>
            </a:r>
            <a:endParaRPr lang="fi-FI" sz="1500" dirty="0">
              <a:ea typeface="ＭＳ Ｐゴシック" pitchFamily="34" charset="-128"/>
              <a:cs typeface="Georgia" pitchFamily="18" charset="0"/>
            </a:endParaRPr>
          </a:p>
          <a:p>
            <a:pPr lvl="2">
              <a:lnSpc>
                <a:spcPct val="90000"/>
              </a:lnSpc>
            </a:pPr>
            <a:r>
              <a:rPr lang="fi-FI" sz="1500" dirty="0">
                <a:ea typeface="ＭＳ Ｐゴシック" pitchFamily="34" charset="-128"/>
                <a:cs typeface="Georgia" pitchFamily="18" charset="0"/>
              </a:rPr>
              <a:t>T</a:t>
            </a:r>
            <a:r>
              <a:rPr lang="fi-FI" sz="1500" dirty="0" smtClean="0">
                <a:ea typeface="ＭＳ Ｐゴシック" pitchFamily="34" charset="-128"/>
                <a:cs typeface="Georgia" pitchFamily="18" charset="0"/>
              </a:rPr>
              <a:t>erveydellinen </a:t>
            </a:r>
            <a:r>
              <a:rPr lang="fi-FI" sz="1500" dirty="0">
                <a:ea typeface="ＭＳ Ｐゴシック" pitchFamily="34" charset="-128"/>
                <a:cs typeface="Georgia" pitchFamily="18" charset="0"/>
              </a:rPr>
              <a:t>merkitys</a:t>
            </a:r>
          </a:p>
          <a:p>
            <a:pPr lvl="2">
              <a:lnSpc>
                <a:spcPct val="90000"/>
              </a:lnSpc>
            </a:pPr>
            <a:r>
              <a:rPr lang="fi-FI" sz="1500" dirty="0">
                <a:ea typeface="ＭＳ Ｐゴシック" pitchFamily="34" charset="-128"/>
                <a:cs typeface="Georgia" pitchFamily="18" charset="0"/>
              </a:rPr>
              <a:t>T</a:t>
            </a:r>
            <a:r>
              <a:rPr lang="fi-FI" sz="1500" dirty="0" smtClean="0">
                <a:ea typeface="ＭＳ Ｐゴシック" pitchFamily="34" charset="-128"/>
                <a:cs typeface="Georgia" pitchFamily="18" charset="0"/>
              </a:rPr>
              <a:t>avoitteet </a:t>
            </a:r>
            <a:r>
              <a:rPr lang="fi-FI" sz="1500" dirty="0">
                <a:ea typeface="ＭＳ Ｐゴシック" pitchFamily="34" charset="-128"/>
                <a:cs typeface="Georgia" pitchFamily="18" charset="0"/>
              </a:rPr>
              <a:t>ja korjausratkaisut</a:t>
            </a:r>
          </a:p>
        </p:txBody>
      </p:sp>
      <p:pic>
        <p:nvPicPr>
          <p:cNvPr id="7" name="Picture 3"/>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l="40949"/>
          <a:stretch/>
        </p:blipFill>
        <p:spPr>
          <a:xfrm>
            <a:off x="4437337" y="1630076"/>
            <a:ext cx="4260225" cy="3758486"/>
          </a:xfrm>
          <a:ln/>
        </p:spPr>
        <p:style>
          <a:lnRef idx="0">
            <a:schemeClr val="accent1"/>
          </a:lnRef>
          <a:fillRef idx="3">
            <a:schemeClr val="accent1"/>
          </a:fillRef>
          <a:effectRef idx="3">
            <a:schemeClr val="accent1"/>
          </a:effectRef>
          <a:fontRef idx="minor">
            <a:schemeClr val="lt1"/>
          </a:fontRef>
        </p:style>
      </p:pic>
      <p:sp>
        <p:nvSpPr>
          <p:cNvPr id="3" name="Notched Right Arrow 2"/>
          <p:cNvSpPr/>
          <p:nvPr/>
        </p:nvSpPr>
        <p:spPr>
          <a:xfrm>
            <a:off x="6567450" y="3509319"/>
            <a:ext cx="978408" cy="484632"/>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Rectangle 2"/>
          <p:cNvSpPr txBox="1">
            <a:spLocks/>
          </p:cNvSpPr>
          <p:nvPr/>
        </p:nvSpPr>
        <p:spPr bwMode="auto">
          <a:xfrm>
            <a:off x="3592830" y="5750878"/>
            <a:ext cx="5227320" cy="40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000" b="1" kern="1200">
                <a:solidFill>
                  <a:srgbClr val="20A7CC"/>
                </a:solidFill>
                <a:latin typeface="+mj-lt"/>
                <a:ea typeface="ＭＳ Ｐゴシック" charset="-128"/>
                <a:cs typeface="ＭＳ Ｐゴシック" charset="-128"/>
              </a:defRPr>
            </a:lvl1pPr>
            <a:lvl2pPr algn="l" defTabSz="457200" rtl="0" eaLnBrk="0" fontAlgn="base" hangingPunct="0">
              <a:spcBef>
                <a:spcPct val="0"/>
              </a:spcBef>
              <a:spcAft>
                <a:spcPct val="0"/>
              </a:spcAft>
              <a:defRPr sz="3000" b="1">
                <a:solidFill>
                  <a:srgbClr val="20A7CC"/>
                </a:solidFill>
                <a:latin typeface="Verdana" charset="0"/>
                <a:ea typeface="ＭＳ Ｐゴシック" charset="-128"/>
                <a:cs typeface="ＭＳ Ｐゴシック" charset="-128"/>
              </a:defRPr>
            </a:lvl2pPr>
            <a:lvl3pPr algn="l" defTabSz="457200" rtl="0" eaLnBrk="0" fontAlgn="base" hangingPunct="0">
              <a:spcBef>
                <a:spcPct val="0"/>
              </a:spcBef>
              <a:spcAft>
                <a:spcPct val="0"/>
              </a:spcAft>
              <a:defRPr sz="3000" b="1">
                <a:solidFill>
                  <a:srgbClr val="20A7CC"/>
                </a:solidFill>
                <a:latin typeface="Verdana" charset="0"/>
                <a:ea typeface="ＭＳ Ｐゴシック" charset="-128"/>
                <a:cs typeface="ＭＳ Ｐゴシック" charset="-128"/>
              </a:defRPr>
            </a:lvl3pPr>
            <a:lvl4pPr algn="l" defTabSz="457200" rtl="0" eaLnBrk="0" fontAlgn="base" hangingPunct="0">
              <a:spcBef>
                <a:spcPct val="0"/>
              </a:spcBef>
              <a:spcAft>
                <a:spcPct val="0"/>
              </a:spcAft>
              <a:defRPr sz="3000" b="1">
                <a:solidFill>
                  <a:srgbClr val="20A7CC"/>
                </a:solidFill>
                <a:latin typeface="Verdana" charset="0"/>
                <a:ea typeface="ＭＳ Ｐゴシック" charset="-128"/>
                <a:cs typeface="ＭＳ Ｐゴシック" charset="-128"/>
              </a:defRPr>
            </a:lvl4pPr>
            <a:lvl5pPr algn="l" defTabSz="457200" rtl="0" eaLnBrk="0" fontAlgn="base" hangingPunct="0">
              <a:spcBef>
                <a:spcPct val="0"/>
              </a:spcBef>
              <a:spcAft>
                <a:spcPct val="0"/>
              </a:spcAft>
              <a:defRPr sz="3000" b="1">
                <a:solidFill>
                  <a:srgbClr val="20A7CC"/>
                </a:solidFill>
                <a:latin typeface="Verdana" charset="0"/>
                <a:ea typeface="ＭＳ Ｐゴシック" charset="-128"/>
                <a:cs typeface="ＭＳ Ｐゴシック" charset="-128"/>
              </a:defRPr>
            </a:lvl5pPr>
            <a:lvl6pPr marL="457200" algn="l" defTabSz="457200" rtl="0" fontAlgn="base">
              <a:spcBef>
                <a:spcPct val="0"/>
              </a:spcBef>
              <a:spcAft>
                <a:spcPct val="0"/>
              </a:spcAft>
              <a:defRPr sz="2800" b="1" u="sng">
                <a:solidFill>
                  <a:srgbClr val="404040"/>
                </a:solidFill>
                <a:latin typeface="Helvetica" charset="0"/>
                <a:ea typeface="ＭＳ Ｐゴシック" charset="-128"/>
              </a:defRPr>
            </a:lvl6pPr>
            <a:lvl7pPr marL="914400" algn="l" defTabSz="457200" rtl="0" fontAlgn="base">
              <a:spcBef>
                <a:spcPct val="0"/>
              </a:spcBef>
              <a:spcAft>
                <a:spcPct val="0"/>
              </a:spcAft>
              <a:defRPr sz="2800" b="1" u="sng">
                <a:solidFill>
                  <a:srgbClr val="404040"/>
                </a:solidFill>
                <a:latin typeface="Helvetica" charset="0"/>
                <a:ea typeface="ＭＳ Ｐゴシック" charset="-128"/>
              </a:defRPr>
            </a:lvl7pPr>
            <a:lvl8pPr marL="1371600" algn="l" defTabSz="457200" rtl="0" fontAlgn="base">
              <a:spcBef>
                <a:spcPct val="0"/>
              </a:spcBef>
              <a:spcAft>
                <a:spcPct val="0"/>
              </a:spcAft>
              <a:defRPr sz="2800" b="1" u="sng">
                <a:solidFill>
                  <a:srgbClr val="404040"/>
                </a:solidFill>
                <a:latin typeface="Helvetica" charset="0"/>
                <a:ea typeface="ＭＳ Ｐゴシック" charset="-128"/>
              </a:defRPr>
            </a:lvl8pPr>
            <a:lvl9pPr marL="1828800" algn="l" defTabSz="457200" rtl="0" fontAlgn="base">
              <a:spcBef>
                <a:spcPct val="0"/>
              </a:spcBef>
              <a:spcAft>
                <a:spcPct val="0"/>
              </a:spcAft>
              <a:defRPr sz="2800" b="1" u="sng">
                <a:solidFill>
                  <a:srgbClr val="404040"/>
                </a:solidFill>
                <a:latin typeface="Helvetica" charset="0"/>
                <a:ea typeface="ＭＳ Ｐゴシック" charset="-128"/>
              </a:defRPr>
            </a:lvl9pPr>
          </a:lstStyle>
          <a:p>
            <a:pPr algn="r" defTabSz="914400" eaLnBrk="1" hangingPunct="1"/>
            <a:r>
              <a:rPr lang="fi-FI" sz="1000" b="0" dirty="0" smtClean="0">
                <a:solidFill>
                  <a:schemeClr val="tx1"/>
                </a:solidFill>
                <a:latin typeface="+mn-lt"/>
                <a:ea typeface="+mn-ea"/>
                <a:cs typeface="+mn-cs"/>
              </a:rPr>
              <a:t>Lahtinen M</a:t>
            </a:r>
            <a:r>
              <a:rPr lang="fi-FI" sz="1000" b="0" dirty="0">
                <a:solidFill>
                  <a:schemeClr val="tx1"/>
                </a:solidFill>
                <a:latin typeface="+mn-lt"/>
                <a:ea typeface="+mn-ea"/>
                <a:cs typeface="+mn-cs"/>
              </a:rPr>
              <a:t>, </a:t>
            </a:r>
            <a:r>
              <a:rPr lang="fi-FI" sz="1000" b="0" dirty="0" err="1">
                <a:solidFill>
                  <a:schemeClr val="tx1"/>
                </a:solidFill>
                <a:latin typeface="+mn-lt"/>
                <a:ea typeface="+mn-ea"/>
                <a:cs typeface="+mn-cs"/>
              </a:rPr>
              <a:t>Ginström</a:t>
            </a:r>
            <a:r>
              <a:rPr lang="fi-FI" sz="1000" b="0" dirty="0">
                <a:solidFill>
                  <a:schemeClr val="tx1"/>
                </a:solidFill>
                <a:latin typeface="+mn-lt"/>
                <a:ea typeface="+mn-ea"/>
                <a:cs typeface="+mn-cs"/>
              </a:rPr>
              <a:t> A, Harinen S, Lappalainen S, Tarkka O, Unhola T:</a:t>
            </a:r>
            <a:br>
              <a:rPr lang="fi-FI" sz="1000" b="0" dirty="0">
                <a:solidFill>
                  <a:schemeClr val="tx1"/>
                </a:solidFill>
                <a:latin typeface="+mn-lt"/>
                <a:ea typeface="+mn-ea"/>
                <a:cs typeface="+mn-cs"/>
              </a:rPr>
            </a:br>
            <a:r>
              <a:rPr lang="fi-FI" sz="1000" b="0" dirty="0">
                <a:solidFill>
                  <a:schemeClr val="tx1"/>
                </a:solidFill>
                <a:latin typeface="+mn-lt"/>
                <a:ea typeface="+mn-ea"/>
                <a:cs typeface="+mn-cs"/>
              </a:rPr>
              <a:t>Selätä sisäilmastokiista - viesti viisaasti. Työterveyslaitos, Helsinki 2010.</a:t>
            </a:r>
          </a:p>
        </p:txBody>
      </p:sp>
      <p:sp>
        <p:nvSpPr>
          <p:cNvPr id="10" name="Title 4"/>
          <p:cNvSpPr txBox="1">
            <a:spLocks/>
          </p:cNvSpPr>
          <p:nvPr/>
        </p:nvSpPr>
        <p:spPr>
          <a:xfrm>
            <a:off x="343423" y="300513"/>
            <a:ext cx="9257201" cy="1143000"/>
          </a:xfrm>
          <a:prstGeom prst="rect">
            <a:avLst/>
          </a:prstGeom>
        </p:spPr>
        <p:txBody>
          <a:bodyPr vert="horz" lIns="91440" tIns="45720" rIns="91440" bIns="45720" rtlCol="0" anchor="b">
            <a:noAutofit/>
          </a:bodyPr>
          <a:lstStyle>
            <a:lvl1pPr algn="l" defTabSz="914400" rtl="0" eaLnBrk="1" latinLnBrk="0" hangingPunct="1">
              <a:spcBef>
                <a:spcPct val="0"/>
              </a:spcBef>
              <a:buNone/>
              <a:defRPr sz="3000" b="1" kern="1200">
                <a:solidFill>
                  <a:schemeClr val="accent1"/>
                </a:solidFill>
                <a:latin typeface="+mj-lt"/>
                <a:ea typeface="+mj-ea"/>
                <a:cs typeface="+mj-cs"/>
              </a:defRPr>
            </a:lvl1pPr>
          </a:lstStyle>
          <a:p>
            <a:r>
              <a:rPr lang="en-US" sz="2400" dirty="0" err="1" smtClean="0">
                <a:solidFill>
                  <a:srgbClr val="44697D"/>
                </a:solidFill>
              </a:rPr>
              <a:t>Sisäilmastoselvitys</a:t>
            </a:r>
            <a:r>
              <a:rPr lang="en-US" dirty="0" smtClean="0">
                <a:solidFill>
                  <a:srgbClr val="44697D"/>
                </a:solidFill>
              </a:rPr>
              <a:t/>
            </a:r>
            <a:br>
              <a:rPr lang="en-US" dirty="0" smtClean="0">
                <a:solidFill>
                  <a:srgbClr val="44697D"/>
                </a:solidFill>
              </a:rPr>
            </a:br>
            <a:r>
              <a:rPr lang="en-US" dirty="0" err="1">
                <a:solidFill>
                  <a:srgbClr val="44697D"/>
                </a:solidFill>
              </a:rPr>
              <a:t>V</a:t>
            </a:r>
            <a:r>
              <a:rPr lang="en-US" dirty="0" err="1" smtClean="0">
                <a:solidFill>
                  <a:srgbClr val="44697D"/>
                </a:solidFill>
              </a:rPr>
              <a:t>aihe</a:t>
            </a:r>
            <a:r>
              <a:rPr lang="en-US" dirty="0" smtClean="0">
                <a:solidFill>
                  <a:srgbClr val="44697D"/>
                </a:solidFill>
              </a:rPr>
              <a:t> 4: </a:t>
            </a:r>
            <a:r>
              <a:rPr lang="en-US" dirty="0" err="1" smtClean="0">
                <a:solidFill>
                  <a:srgbClr val="44697D"/>
                </a:solidFill>
              </a:rPr>
              <a:t>Terveydellisen</a:t>
            </a:r>
            <a:r>
              <a:rPr lang="en-US" dirty="0" smtClean="0">
                <a:solidFill>
                  <a:srgbClr val="44697D"/>
                </a:solidFill>
              </a:rPr>
              <a:t> </a:t>
            </a:r>
            <a:r>
              <a:rPr lang="en-US" dirty="0" err="1" smtClean="0"/>
              <a:t>merkityksen</a:t>
            </a:r>
            <a:r>
              <a:rPr lang="en-US" dirty="0" smtClean="0"/>
              <a:t> </a:t>
            </a:r>
            <a:r>
              <a:rPr lang="en-US" dirty="0" err="1" smtClean="0"/>
              <a:t>arviointi</a:t>
            </a:r>
            <a:endParaRPr lang="fi-FI" dirty="0" smtClean="0">
              <a:ea typeface="ＭＳ Ｐゴシック" pitchFamily="34" charset="-128"/>
            </a:endParaRPr>
          </a:p>
        </p:txBody>
      </p:sp>
      <p:pic>
        <p:nvPicPr>
          <p:cNvPr id="11"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35</a:t>
            </a:fld>
            <a:endParaRPr lang="fi-FI"/>
          </a:p>
        </p:txBody>
      </p:sp>
    </p:spTree>
    <p:extLst>
      <p:ext uri="{BB962C8B-B14F-4D97-AF65-F5344CB8AC3E}">
        <p14:creationId xmlns:p14="http://schemas.microsoft.com/office/powerpoint/2010/main" val="2626239846"/>
      </p:ext>
    </p:extLst>
  </p:cSld>
  <p:clrMapOvr>
    <a:masterClrMapping/>
  </p:clrMapOvr>
  <p:transition spd="med">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683568" y="3212976"/>
            <a:ext cx="7489824" cy="719460"/>
          </a:xfrm>
        </p:spPr>
        <p:style>
          <a:lnRef idx="3">
            <a:schemeClr val="lt1"/>
          </a:lnRef>
          <a:fillRef idx="1">
            <a:schemeClr val="accent2"/>
          </a:fillRef>
          <a:effectRef idx="1">
            <a:schemeClr val="accent2"/>
          </a:effectRef>
          <a:fontRef idx="minor">
            <a:schemeClr val="lt1"/>
          </a:fontRef>
        </p:style>
        <p:txBody>
          <a:bodyPr anchor="ctr">
            <a:normAutofit/>
          </a:bodyPr>
          <a:lstStyle/>
          <a:p>
            <a:pPr algn="ctr"/>
            <a:r>
              <a:rPr lang="fi-FI" dirty="0">
                <a:solidFill>
                  <a:schemeClr val="bg1"/>
                </a:solidFill>
              </a:rPr>
              <a:t>Sisäilmastoselvitys ja viestintä</a:t>
            </a:r>
          </a:p>
        </p:txBody>
      </p:sp>
      <p:pic>
        <p:nvPicPr>
          <p:cNvPr id="5"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36</a:t>
            </a:fld>
            <a:endParaRPr lang="fi-FI"/>
          </a:p>
        </p:txBody>
      </p:sp>
    </p:spTree>
    <p:extLst>
      <p:ext uri="{BB962C8B-B14F-4D97-AF65-F5344CB8AC3E}">
        <p14:creationId xmlns:p14="http://schemas.microsoft.com/office/powerpoint/2010/main" val="3815121302"/>
      </p:ext>
    </p:extLst>
  </p:cSld>
  <p:clrMapOvr>
    <a:masterClrMapping/>
  </p:clrMapOvr>
  <p:transition spd="med">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p:cNvSpPr>
          <p:nvPr>
            <p:ph type="title"/>
          </p:nvPr>
        </p:nvSpPr>
        <p:spPr>
          <a:xfrm>
            <a:off x="240854" y="470309"/>
            <a:ext cx="8579296" cy="1143000"/>
          </a:xfrm>
        </p:spPr>
        <p:txBody>
          <a:bodyPr>
            <a:normAutofit/>
          </a:bodyPr>
          <a:lstStyle/>
          <a:p>
            <a:r>
              <a:rPr lang="fi-FI" dirty="0" smtClean="0">
                <a:solidFill>
                  <a:srgbClr val="44697D"/>
                </a:solidFill>
              </a:rPr>
              <a:t>Sisäilmaongelmissa tarvitaan riskiviestinnän osaamista</a:t>
            </a:r>
          </a:p>
        </p:txBody>
      </p:sp>
      <p:sp>
        <p:nvSpPr>
          <p:cNvPr id="6149" name="Rectangle 3"/>
          <p:cNvSpPr>
            <a:spLocks noGrp="1"/>
          </p:cNvSpPr>
          <p:nvPr>
            <p:ph type="body" idx="1"/>
          </p:nvPr>
        </p:nvSpPr>
        <p:spPr>
          <a:xfrm>
            <a:off x="406357" y="1694625"/>
            <a:ext cx="7910555" cy="3963678"/>
          </a:xfrm>
        </p:spPr>
        <p:txBody>
          <a:bodyPr>
            <a:normAutofit fontScale="92500" lnSpcReduction="20000"/>
          </a:bodyPr>
          <a:lstStyle/>
          <a:p>
            <a:pPr lvl="1"/>
            <a:endParaRPr lang="fi-FI" sz="900" dirty="0"/>
          </a:p>
          <a:p>
            <a:r>
              <a:rPr lang="fi-FI" sz="2000" dirty="0" smtClean="0"/>
              <a:t>Riskiviestinnän tavoitteet:</a:t>
            </a:r>
          </a:p>
          <a:p>
            <a:pPr marL="0" indent="0">
              <a:buNone/>
            </a:pPr>
            <a:endParaRPr lang="fi-FI" sz="2000" dirty="0" smtClean="0"/>
          </a:p>
          <a:p>
            <a:pPr lvl="1"/>
            <a:r>
              <a:rPr lang="fi-FI" dirty="0"/>
              <a:t>T</a:t>
            </a:r>
            <a:r>
              <a:rPr lang="fi-FI" dirty="0" smtClean="0"/>
              <a:t>ilojen käyttäjät saavat ilmaista näkemyksiä ja tuntemuksia työtiloista » keskustelua tilanteesta</a:t>
            </a:r>
          </a:p>
          <a:p>
            <a:pPr lvl="1"/>
            <a:endParaRPr lang="fi-FI" dirty="0" smtClean="0"/>
          </a:p>
          <a:p>
            <a:pPr lvl="1"/>
            <a:r>
              <a:rPr lang="fi-FI" dirty="0"/>
              <a:t>T</a:t>
            </a:r>
            <a:r>
              <a:rPr lang="fi-FI" dirty="0" smtClean="0"/>
              <a:t>ilojen käyttäjät ymmärtävät työtilan sisäilman vaikutuksen terveyteen</a:t>
            </a:r>
          </a:p>
          <a:p>
            <a:pPr lvl="1"/>
            <a:endParaRPr lang="fi-FI" dirty="0" smtClean="0"/>
          </a:p>
          <a:p>
            <a:pPr lvl="1"/>
            <a:r>
              <a:rPr lang="fi-FI" dirty="0"/>
              <a:t>T</a:t>
            </a:r>
            <a:r>
              <a:rPr lang="fi-FI" dirty="0" smtClean="0"/>
              <a:t>ilojen käyttäjät ymmärtävät tehtävien korjaustoimenpiteiden vaikutuksen sisäilman laatuun</a:t>
            </a:r>
          </a:p>
          <a:p>
            <a:pPr lvl="1"/>
            <a:endParaRPr lang="fi-FI" dirty="0" smtClean="0"/>
          </a:p>
          <a:p>
            <a:pPr lvl="1"/>
            <a:r>
              <a:rPr lang="fi-FI" dirty="0"/>
              <a:t>P</a:t>
            </a:r>
            <a:r>
              <a:rPr lang="fi-FI" dirty="0" smtClean="0"/>
              <a:t>arannetaan luottamusta tilojen käyttäjien ja asiantuntijoiden välillä</a:t>
            </a:r>
          </a:p>
          <a:p>
            <a:pPr lvl="1"/>
            <a:endParaRPr lang="fi-FI" dirty="0" smtClean="0"/>
          </a:p>
          <a:p>
            <a:pPr lvl="1"/>
            <a:r>
              <a:rPr lang="fi-FI" dirty="0" smtClean="0"/>
              <a:t>Parannetaan luottamusta sisäilmasto-ongelman käsittelytapoihin ja - korjausmenetelmiin</a:t>
            </a:r>
          </a:p>
          <a:p>
            <a:pPr marL="0" indent="0">
              <a:buNone/>
            </a:pPr>
            <a:endParaRPr lang="fi-FI" sz="2400" dirty="0" smtClean="0"/>
          </a:p>
        </p:txBody>
      </p:sp>
      <p:pic>
        <p:nvPicPr>
          <p:cNvPr id="8"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9" name="Rectangle 2"/>
          <p:cNvSpPr txBox="1">
            <a:spLocks/>
          </p:cNvSpPr>
          <p:nvPr/>
        </p:nvSpPr>
        <p:spPr bwMode="auto">
          <a:xfrm>
            <a:off x="3592830" y="5770058"/>
            <a:ext cx="5227320" cy="40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000" b="1" kern="1200">
                <a:solidFill>
                  <a:srgbClr val="20A7CC"/>
                </a:solidFill>
                <a:latin typeface="+mj-lt"/>
                <a:ea typeface="ＭＳ Ｐゴシック" charset="-128"/>
                <a:cs typeface="ＭＳ Ｐゴシック" charset="-128"/>
              </a:defRPr>
            </a:lvl1pPr>
            <a:lvl2pPr algn="l" defTabSz="457200" rtl="0" eaLnBrk="0" fontAlgn="base" hangingPunct="0">
              <a:spcBef>
                <a:spcPct val="0"/>
              </a:spcBef>
              <a:spcAft>
                <a:spcPct val="0"/>
              </a:spcAft>
              <a:defRPr sz="3000" b="1">
                <a:solidFill>
                  <a:srgbClr val="20A7CC"/>
                </a:solidFill>
                <a:latin typeface="Verdana" charset="0"/>
                <a:ea typeface="ＭＳ Ｐゴシック" charset="-128"/>
                <a:cs typeface="ＭＳ Ｐゴシック" charset="-128"/>
              </a:defRPr>
            </a:lvl2pPr>
            <a:lvl3pPr algn="l" defTabSz="457200" rtl="0" eaLnBrk="0" fontAlgn="base" hangingPunct="0">
              <a:spcBef>
                <a:spcPct val="0"/>
              </a:spcBef>
              <a:spcAft>
                <a:spcPct val="0"/>
              </a:spcAft>
              <a:defRPr sz="3000" b="1">
                <a:solidFill>
                  <a:srgbClr val="20A7CC"/>
                </a:solidFill>
                <a:latin typeface="Verdana" charset="0"/>
                <a:ea typeface="ＭＳ Ｐゴシック" charset="-128"/>
                <a:cs typeface="ＭＳ Ｐゴシック" charset="-128"/>
              </a:defRPr>
            </a:lvl3pPr>
            <a:lvl4pPr algn="l" defTabSz="457200" rtl="0" eaLnBrk="0" fontAlgn="base" hangingPunct="0">
              <a:spcBef>
                <a:spcPct val="0"/>
              </a:spcBef>
              <a:spcAft>
                <a:spcPct val="0"/>
              </a:spcAft>
              <a:defRPr sz="3000" b="1">
                <a:solidFill>
                  <a:srgbClr val="20A7CC"/>
                </a:solidFill>
                <a:latin typeface="Verdana" charset="0"/>
                <a:ea typeface="ＭＳ Ｐゴシック" charset="-128"/>
                <a:cs typeface="ＭＳ Ｐゴシック" charset="-128"/>
              </a:defRPr>
            </a:lvl4pPr>
            <a:lvl5pPr algn="l" defTabSz="457200" rtl="0" eaLnBrk="0" fontAlgn="base" hangingPunct="0">
              <a:spcBef>
                <a:spcPct val="0"/>
              </a:spcBef>
              <a:spcAft>
                <a:spcPct val="0"/>
              </a:spcAft>
              <a:defRPr sz="3000" b="1">
                <a:solidFill>
                  <a:srgbClr val="20A7CC"/>
                </a:solidFill>
                <a:latin typeface="Verdana" charset="0"/>
                <a:ea typeface="ＭＳ Ｐゴシック" charset="-128"/>
                <a:cs typeface="ＭＳ Ｐゴシック" charset="-128"/>
              </a:defRPr>
            </a:lvl5pPr>
            <a:lvl6pPr marL="457200" algn="l" defTabSz="457200" rtl="0" fontAlgn="base">
              <a:spcBef>
                <a:spcPct val="0"/>
              </a:spcBef>
              <a:spcAft>
                <a:spcPct val="0"/>
              </a:spcAft>
              <a:defRPr sz="2800" b="1" u="sng">
                <a:solidFill>
                  <a:srgbClr val="404040"/>
                </a:solidFill>
                <a:latin typeface="Helvetica" charset="0"/>
                <a:ea typeface="ＭＳ Ｐゴシック" charset="-128"/>
              </a:defRPr>
            </a:lvl6pPr>
            <a:lvl7pPr marL="914400" algn="l" defTabSz="457200" rtl="0" fontAlgn="base">
              <a:spcBef>
                <a:spcPct val="0"/>
              </a:spcBef>
              <a:spcAft>
                <a:spcPct val="0"/>
              </a:spcAft>
              <a:defRPr sz="2800" b="1" u="sng">
                <a:solidFill>
                  <a:srgbClr val="404040"/>
                </a:solidFill>
                <a:latin typeface="Helvetica" charset="0"/>
                <a:ea typeface="ＭＳ Ｐゴシック" charset="-128"/>
              </a:defRPr>
            </a:lvl7pPr>
            <a:lvl8pPr marL="1371600" algn="l" defTabSz="457200" rtl="0" fontAlgn="base">
              <a:spcBef>
                <a:spcPct val="0"/>
              </a:spcBef>
              <a:spcAft>
                <a:spcPct val="0"/>
              </a:spcAft>
              <a:defRPr sz="2800" b="1" u="sng">
                <a:solidFill>
                  <a:srgbClr val="404040"/>
                </a:solidFill>
                <a:latin typeface="Helvetica" charset="0"/>
                <a:ea typeface="ＭＳ Ｐゴシック" charset="-128"/>
              </a:defRPr>
            </a:lvl8pPr>
            <a:lvl9pPr marL="1828800" algn="l" defTabSz="457200" rtl="0" fontAlgn="base">
              <a:spcBef>
                <a:spcPct val="0"/>
              </a:spcBef>
              <a:spcAft>
                <a:spcPct val="0"/>
              </a:spcAft>
              <a:defRPr sz="2800" b="1" u="sng">
                <a:solidFill>
                  <a:srgbClr val="404040"/>
                </a:solidFill>
                <a:latin typeface="Helvetica" charset="0"/>
                <a:ea typeface="ＭＳ Ｐゴシック" charset="-128"/>
              </a:defRPr>
            </a:lvl9pPr>
          </a:lstStyle>
          <a:p>
            <a:pPr algn="r" defTabSz="914400" eaLnBrk="1" hangingPunct="1"/>
            <a:r>
              <a:rPr lang="fi-FI" sz="1000" b="0" dirty="0">
                <a:solidFill>
                  <a:schemeClr val="tx1"/>
                </a:solidFill>
                <a:latin typeface="+mn-lt"/>
                <a:ea typeface="+mn-ea"/>
                <a:cs typeface="+mn-cs"/>
              </a:rPr>
              <a:t>Lahtinen M, </a:t>
            </a:r>
            <a:r>
              <a:rPr lang="fi-FI" sz="1000" b="0" dirty="0" err="1">
                <a:solidFill>
                  <a:schemeClr val="tx1"/>
                </a:solidFill>
                <a:latin typeface="+mn-lt"/>
                <a:ea typeface="+mn-ea"/>
                <a:cs typeface="+mn-cs"/>
              </a:rPr>
              <a:t>Ginström</a:t>
            </a:r>
            <a:r>
              <a:rPr lang="fi-FI" sz="1000" b="0" dirty="0">
                <a:solidFill>
                  <a:schemeClr val="tx1"/>
                </a:solidFill>
                <a:latin typeface="+mn-lt"/>
                <a:ea typeface="+mn-ea"/>
                <a:cs typeface="+mn-cs"/>
              </a:rPr>
              <a:t> A, Harinen S, Lappalainen S, Tarkka O, Unhola T:</a:t>
            </a:r>
            <a:br>
              <a:rPr lang="fi-FI" sz="1000" b="0" dirty="0">
                <a:solidFill>
                  <a:schemeClr val="tx1"/>
                </a:solidFill>
                <a:latin typeface="+mn-lt"/>
                <a:ea typeface="+mn-ea"/>
                <a:cs typeface="+mn-cs"/>
              </a:rPr>
            </a:br>
            <a:r>
              <a:rPr lang="fi-FI" sz="1000" b="0" dirty="0">
                <a:solidFill>
                  <a:schemeClr val="tx1"/>
                </a:solidFill>
                <a:latin typeface="+mn-lt"/>
                <a:ea typeface="+mn-ea"/>
                <a:cs typeface="+mn-cs"/>
              </a:rPr>
              <a:t>Selätä sisäilmastokiista - viesti viisaasti. Työterveyslaitos, Helsinki 2010.</a:t>
            </a:r>
          </a:p>
        </p:txBody>
      </p:sp>
      <p:sp>
        <p:nvSpPr>
          <p:cNvPr id="2" name="Dian numeron paikkamerkki 1"/>
          <p:cNvSpPr>
            <a:spLocks noGrp="1"/>
          </p:cNvSpPr>
          <p:nvPr>
            <p:ph type="sldNum" sz="quarter" idx="12"/>
          </p:nvPr>
        </p:nvSpPr>
        <p:spPr/>
        <p:txBody>
          <a:bodyPr/>
          <a:lstStyle/>
          <a:p>
            <a:fld id="{49246692-9764-4796-AF2E-897E79EBAFA7}" type="slidenum">
              <a:rPr lang="fi-FI" smtClean="0"/>
              <a:pPr/>
              <a:t>37</a:t>
            </a:fld>
            <a:endParaRPr lang="fi-FI"/>
          </a:p>
        </p:txBody>
      </p:sp>
    </p:spTree>
    <p:extLst>
      <p:ext uri="{BB962C8B-B14F-4D97-AF65-F5344CB8AC3E}">
        <p14:creationId xmlns:p14="http://schemas.microsoft.com/office/powerpoint/2010/main" val="1460572060"/>
      </p:ext>
    </p:extLst>
  </p:cSld>
  <p:clrMapOvr>
    <a:masterClrMapping/>
  </p:clrMapOvr>
  <p:transition spd="med">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198" y="1521586"/>
            <a:ext cx="8229600" cy="4248472"/>
          </a:xfrm>
        </p:spPr>
        <p:txBody>
          <a:bodyPr>
            <a:normAutofit fontScale="92500"/>
          </a:bodyPr>
          <a:lstStyle/>
          <a:p>
            <a:pPr marL="0" indent="0">
              <a:lnSpc>
                <a:spcPct val="80000"/>
              </a:lnSpc>
              <a:buNone/>
            </a:pPr>
            <a:r>
              <a:rPr lang="fi-FI" sz="1700" b="1" dirty="0"/>
              <a:t>Kerro ennen kuin ihmiset osaavat kysyä</a:t>
            </a:r>
          </a:p>
          <a:p>
            <a:pPr>
              <a:lnSpc>
                <a:spcPct val="80000"/>
              </a:lnSpc>
            </a:pPr>
            <a:r>
              <a:rPr lang="fi-FI" sz="1500" dirty="0"/>
              <a:t>S</a:t>
            </a:r>
            <a:r>
              <a:rPr lang="fi-FI" sz="1500" dirty="0" smtClean="0"/>
              <a:t>uunnitelmallisuus</a:t>
            </a:r>
            <a:r>
              <a:rPr lang="fi-FI" sz="1500" dirty="0"/>
              <a:t>, </a:t>
            </a:r>
            <a:r>
              <a:rPr lang="fi-FI" sz="1500" dirty="0" smtClean="0"/>
              <a:t>ennakointi</a:t>
            </a:r>
          </a:p>
          <a:p>
            <a:pPr lvl="1">
              <a:lnSpc>
                <a:spcPct val="80000"/>
              </a:lnSpc>
            </a:pPr>
            <a:endParaRPr lang="fi-FI" sz="1600" dirty="0"/>
          </a:p>
          <a:p>
            <a:pPr marL="0" indent="0">
              <a:lnSpc>
                <a:spcPct val="80000"/>
              </a:lnSpc>
              <a:buNone/>
            </a:pPr>
            <a:r>
              <a:rPr lang="fi-FI" sz="1800" b="1" dirty="0"/>
              <a:t>Kuuntele ennen kuin teet mitään </a:t>
            </a:r>
          </a:p>
          <a:p>
            <a:pPr lvl="1">
              <a:lnSpc>
                <a:spcPct val="80000"/>
              </a:lnSpc>
            </a:pPr>
            <a:r>
              <a:rPr lang="fi-FI" sz="1600" dirty="0"/>
              <a:t>V</a:t>
            </a:r>
            <a:r>
              <a:rPr lang="fi-FI" sz="1600" dirty="0" smtClean="0"/>
              <a:t>astavuoroinen </a:t>
            </a:r>
            <a:r>
              <a:rPr lang="fi-FI" sz="1600" dirty="0"/>
              <a:t>tietojen, näkemysten ja kokemusten vaihtaminen</a:t>
            </a:r>
          </a:p>
          <a:p>
            <a:pPr lvl="1">
              <a:lnSpc>
                <a:spcPct val="80000"/>
              </a:lnSpc>
            </a:pPr>
            <a:r>
              <a:rPr lang="fi-FI" sz="1600" dirty="0"/>
              <a:t>A</a:t>
            </a:r>
            <a:r>
              <a:rPr lang="fi-FI" sz="1600" dirty="0" smtClean="0"/>
              <a:t>siantuntijan </a:t>
            </a:r>
            <a:r>
              <a:rPr lang="fi-FI" sz="1600" dirty="0"/>
              <a:t>ja tilan käyttäjien näkemykset ongelman vakavuudesta</a:t>
            </a:r>
          </a:p>
          <a:p>
            <a:pPr lvl="1">
              <a:lnSpc>
                <a:spcPct val="80000"/>
              </a:lnSpc>
            </a:pPr>
            <a:r>
              <a:rPr lang="fi-FI" sz="1600" dirty="0"/>
              <a:t>K</a:t>
            </a:r>
            <a:r>
              <a:rPr lang="fi-FI" sz="1600" dirty="0" smtClean="0"/>
              <a:t>unnioita </a:t>
            </a:r>
            <a:r>
              <a:rPr lang="fi-FI" sz="1600" dirty="0"/>
              <a:t>ihmisten kokemusta ja huolta - huoli omasta terveydestä on ihmisille </a:t>
            </a:r>
            <a:r>
              <a:rPr lang="fi-FI" sz="1600" dirty="0" smtClean="0"/>
              <a:t>todellista</a:t>
            </a:r>
          </a:p>
          <a:p>
            <a:pPr lvl="1">
              <a:lnSpc>
                <a:spcPct val="80000"/>
              </a:lnSpc>
            </a:pPr>
            <a:endParaRPr lang="fi-FI" sz="1600" dirty="0"/>
          </a:p>
          <a:p>
            <a:pPr marL="0" indent="0">
              <a:lnSpc>
                <a:spcPct val="80000"/>
              </a:lnSpc>
              <a:buNone/>
            </a:pPr>
            <a:r>
              <a:rPr lang="fi-FI" sz="1800" b="1" dirty="0"/>
              <a:t>Säilytä luottamus </a:t>
            </a:r>
          </a:p>
          <a:p>
            <a:pPr lvl="1">
              <a:lnSpc>
                <a:spcPct val="80000"/>
              </a:lnSpc>
            </a:pPr>
            <a:r>
              <a:rPr lang="fi-FI" sz="1600" dirty="0"/>
              <a:t>Tilan käyttäjien ja korjaajien välinen luottamus on tärkeä säilyttää, ja siinä vastavuoroisella viestinnällä on merkittävä rooli. </a:t>
            </a:r>
          </a:p>
          <a:p>
            <a:pPr lvl="1">
              <a:lnSpc>
                <a:spcPct val="80000"/>
              </a:lnSpc>
            </a:pPr>
            <a:r>
              <a:rPr lang="fi-FI" sz="1600" dirty="0"/>
              <a:t>Pahimmillaan luottamuksen menetys johtaa siihen, että vaikka sisäilmaongelma on ratkaistu, valitus jatkuu.</a:t>
            </a:r>
          </a:p>
          <a:p>
            <a:pPr lvl="1">
              <a:lnSpc>
                <a:spcPct val="80000"/>
              </a:lnSpc>
            </a:pPr>
            <a:endParaRPr lang="fi-FI" b="1" dirty="0"/>
          </a:p>
          <a:p>
            <a:pPr marL="0" indent="0">
              <a:lnSpc>
                <a:spcPct val="80000"/>
              </a:lnSpc>
              <a:buNone/>
            </a:pPr>
            <a:r>
              <a:rPr lang="fi-FI" sz="1800" b="1" dirty="0"/>
              <a:t>Tunnista kohderyhmät </a:t>
            </a:r>
          </a:p>
          <a:p>
            <a:pPr lvl="1">
              <a:lnSpc>
                <a:spcPct val="80000"/>
              </a:lnSpc>
            </a:pPr>
            <a:r>
              <a:rPr lang="fi-FI" sz="1600" dirty="0"/>
              <a:t>K</a:t>
            </a:r>
            <a:r>
              <a:rPr lang="fi-FI" sz="1600" dirty="0" smtClean="0"/>
              <a:t>enelle </a:t>
            </a:r>
            <a:r>
              <a:rPr lang="fi-FI" sz="1600" dirty="0"/>
              <a:t>sisäilmaongelmasta ja sen tutkimisesta pitää </a:t>
            </a:r>
            <a:r>
              <a:rPr lang="fi-FI" sz="1600" dirty="0" smtClean="0"/>
              <a:t>ilmoittaa</a:t>
            </a:r>
          </a:p>
          <a:p>
            <a:pPr lvl="1">
              <a:lnSpc>
                <a:spcPct val="80000"/>
              </a:lnSpc>
            </a:pPr>
            <a:r>
              <a:rPr lang="fi-FI" sz="1600" dirty="0" smtClean="0"/>
              <a:t>Koulut ja päiväkodit = oppilaiden vanhemmat</a:t>
            </a:r>
          </a:p>
          <a:p>
            <a:pPr lvl="1">
              <a:lnSpc>
                <a:spcPct val="80000"/>
              </a:lnSpc>
            </a:pPr>
            <a:r>
              <a:rPr lang="fi-FI" sz="1600" dirty="0" smtClean="0"/>
              <a:t>Virastotalo = tilojen käyttäjät (myös muut kuin tilojen päivittäiset käyttäjät), asiakkaat</a:t>
            </a:r>
            <a:endParaRPr lang="fi-FI" sz="1600" b="1" dirty="0"/>
          </a:p>
          <a:p>
            <a:pPr lvl="1">
              <a:lnSpc>
                <a:spcPct val="80000"/>
              </a:lnSpc>
            </a:pPr>
            <a:endParaRPr lang="fi-FI" sz="1200" dirty="0" smtClean="0"/>
          </a:p>
          <a:p>
            <a:pPr lvl="1">
              <a:lnSpc>
                <a:spcPct val="80000"/>
              </a:lnSpc>
            </a:pPr>
            <a:endParaRPr lang="fi-FI" sz="1200" dirty="0"/>
          </a:p>
          <a:p>
            <a:pPr>
              <a:lnSpc>
                <a:spcPct val="80000"/>
              </a:lnSpc>
            </a:pPr>
            <a:endParaRPr lang="fi-FI" sz="1200" b="1" dirty="0"/>
          </a:p>
          <a:p>
            <a:endParaRPr lang="en-US" sz="1800" dirty="0"/>
          </a:p>
        </p:txBody>
      </p:sp>
      <p:sp>
        <p:nvSpPr>
          <p:cNvPr id="6" name="Title 1"/>
          <p:cNvSpPr>
            <a:spLocks noGrp="1"/>
          </p:cNvSpPr>
          <p:nvPr>
            <p:ph type="title"/>
          </p:nvPr>
        </p:nvSpPr>
        <p:spPr>
          <a:xfrm>
            <a:off x="338931" y="559386"/>
            <a:ext cx="8229600" cy="638962"/>
          </a:xfrm>
        </p:spPr>
        <p:txBody>
          <a:bodyPr>
            <a:noAutofit/>
          </a:bodyPr>
          <a:lstStyle/>
          <a:p>
            <a:pPr eaLnBrk="1" hangingPunct="1"/>
            <a:r>
              <a:rPr lang="fi-FI" altLang="en-US" sz="2800" dirty="0" smtClean="0">
                <a:solidFill>
                  <a:srgbClr val="44697D"/>
                </a:solidFill>
              </a:rPr>
              <a:t>Miten sisäilmaongelmakohteessa tulisi viestiä?</a:t>
            </a:r>
          </a:p>
        </p:txBody>
      </p:sp>
      <p:pic>
        <p:nvPicPr>
          <p:cNvPr id="9"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10" name="Rectangle 2"/>
          <p:cNvSpPr txBox="1">
            <a:spLocks/>
          </p:cNvSpPr>
          <p:nvPr/>
        </p:nvSpPr>
        <p:spPr bwMode="auto">
          <a:xfrm>
            <a:off x="3613430" y="5770058"/>
            <a:ext cx="5227320" cy="40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000" b="1" kern="1200">
                <a:solidFill>
                  <a:srgbClr val="20A7CC"/>
                </a:solidFill>
                <a:latin typeface="+mj-lt"/>
                <a:ea typeface="ＭＳ Ｐゴシック" charset="-128"/>
                <a:cs typeface="ＭＳ Ｐゴシック" charset="-128"/>
              </a:defRPr>
            </a:lvl1pPr>
            <a:lvl2pPr algn="l" defTabSz="457200" rtl="0" eaLnBrk="0" fontAlgn="base" hangingPunct="0">
              <a:spcBef>
                <a:spcPct val="0"/>
              </a:spcBef>
              <a:spcAft>
                <a:spcPct val="0"/>
              </a:spcAft>
              <a:defRPr sz="3000" b="1">
                <a:solidFill>
                  <a:srgbClr val="20A7CC"/>
                </a:solidFill>
                <a:latin typeface="Verdana" charset="0"/>
                <a:ea typeface="ＭＳ Ｐゴシック" charset="-128"/>
                <a:cs typeface="ＭＳ Ｐゴシック" charset="-128"/>
              </a:defRPr>
            </a:lvl2pPr>
            <a:lvl3pPr algn="l" defTabSz="457200" rtl="0" eaLnBrk="0" fontAlgn="base" hangingPunct="0">
              <a:spcBef>
                <a:spcPct val="0"/>
              </a:spcBef>
              <a:spcAft>
                <a:spcPct val="0"/>
              </a:spcAft>
              <a:defRPr sz="3000" b="1">
                <a:solidFill>
                  <a:srgbClr val="20A7CC"/>
                </a:solidFill>
                <a:latin typeface="Verdana" charset="0"/>
                <a:ea typeface="ＭＳ Ｐゴシック" charset="-128"/>
                <a:cs typeface="ＭＳ Ｐゴシック" charset="-128"/>
              </a:defRPr>
            </a:lvl3pPr>
            <a:lvl4pPr algn="l" defTabSz="457200" rtl="0" eaLnBrk="0" fontAlgn="base" hangingPunct="0">
              <a:spcBef>
                <a:spcPct val="0"/>
              </a:spcBef>
              <a:spcAft>
                <a:spcPct val="0"/>
              </a:spcAft>
              <a:defRPr sz="3000" b="1">
                <a:solidFill>
                  <a:srgbClr val="20A7CC"/>
                </a:solidFill>
                <a:latin typeface="Verdana" charset="0"/>
                <a:ea typeface="ＭＳ Ｐゴシック" charset="-128"/>
                <a:cs typeface="ＭＳ Ｐゴシック" charset="-128"/>
              </a:defRPr>
            </a:lvl4pPr>
            <a:lvl5pPr algn="l" defTabSz="457200" rtl="0" eaLnBrk="0" fontAlgn="base" hangingPunct="0">
              <a:spcBef>
                <a:spcPct val="0"/>
              </a:spcBef>
              <a:spcAft>
                <a:spcPct val="0"/>
              </a:spcAft>
              <a:defRPr sz="3000" b="1">
                <a:solidFill>
                  <a:srgbClr val="20A7CC"/>
                </a:solidFill>
                <a:latin typeface="Verdana" charset="0"/>
                <a:ea typeface="ＭＳ Ｐゴシック" charset="-128"/>
                <a:cs typeface="ＭＳ Ｐゴシック" charset="-128"/>
              </a:defRPr>
            </a:lvl5pPr>
            <a:lvl6pPr marL="457200" algn="l" defTabSz="457200" rtl="0" fontAlgn="base">
              <a:spcBef>
                <a:spcPct val="0"/>
              </a:spcBef>
              <a:spcAft>
                <a:spcPct val="0"/>
              </a:spcAft>
              <a:defRPr sz="2800" b="1" u="sng">
                <a:solidFill>
                  <a:srgbClr val="404040"/>
                </a:solidFill>
                <a:latin typeface="Helvetica" charset="0"/>
                <a:ea typeface="ＭＳ Ｐゴシック" charset="-128"/>
              </a:defRPr>
            </a:lvl6pPr>
            <a:lvl7pPr marL="914400" algn="l" defTabSz="457200" rtl="0" fontAlgn="base">
              <a:spcBef>
                <a:spcPct val="0"/>
              </a:spcBef>
              <a:spcAft>
                <a:spcPct val="0"/>
              </a:spcAft>
              <a:defRPr sz="2800" b="1" u="sng">
                <a:solidFill>
                  <a:srgbClr val="404040"/>
                </a:solidFill>
                <a:latin typeface="Helvetica" charset="0"/>
                <a:ea typeface="ＭＳ Ｐゴシック" charset="-128"/>
              </a:defRPr>
            </a:lvl7pPr>
            <a:lvl8pPr marL="1371600" algn="l" defTabSz="457200" rtl="0" fontAlgn="base">
              <a:spcBef>
                <a:spcPct val="0"/>
              </a:spcBef>
              <a:spcAft>
                <a:spcPct val="0"/>
              </a:spcAft>
              <a:defRPr sz="2800" b="1" u="sng">
                <a:solidFill>
                  <a:srgbClr val="404040"/>
                </a:solidFill>
                <a:latin typeface="Helvetica" charset="0"/>
                <a:ea typeface="ＭＳ Ｐゴシック" charset="-128"/>
              </a:defRPr>
            </a:lvl8pPr>
            <a:lvl9pPr marL="1828800" algn="l" defTabSz="457200" rtl="0" fontAlgn="base">
              <a:spcBef>
                <a:spcPct val="0"/>
              </a:spcBef>
              <a:spcAft>
                <a:spcPct val="0"/>
              </a:spcAft>
              <a:defRPr sz="2800" b="1" u="sng">
                <a:solidFill>
                  <a:srgbClr val="404040"/>
                </a:solidFill>
                <a:latin typeface="Helvetica" charset="0"/>
                <a:ea typeface="ＭＳ Ｐゴシック" charset="-128"/>
              </a:defRPr>
            </a:lvl9pPr>
          </a:lstStyle>
          <a:p>
            <a:pPr algn="r" defTabSz="914400" eaLnBrk="1" hangingPunct="1"/>
            <a:r>
              <a:rPr lang="fi-FI" sz="1000" b="0" dirty="0">
                <a:solidFill>
                  <a:schemeClr val="tx1"/>
                </a:solidFill>
                <a:latin typeface="+mn-lt"/>
                <a:ea typeface="+mn-ea"/>
                <a:cs typeface="+mn-cs"/>
              </a:rPr>
              <a:t>Lahtinen M, </a:t>
            </a:r>
            <a:r>
              <a:rPr lang="fi-FI" sz="1000" b="0" dirty="0" err="1">
                <a:solidFill>
                  <a:schemeClr val="tx1"/>
                </a:solidFill>
                <a:latin typeface="+mn-lt"/>
                <a:ea typeface="+mn-ea"/>
                <a:cs typeface="+mn-cs"/>
              </a:rPr>
              <a:t>Ginström</a:t>
            </a:r>
            <a:r>
              <a:rPr lang="fi-FI" sz="1000" b="0" dirty="0">
                <a:solidFill>
                  <a:schemeClr val="tx1"/>
                </a:solidFill>
                <a:latin typeface="+mn-lt"/>
                <a:ea typeface="+mn-ea"/>
                <a:cs typeface="+mn-cs"/>
              </a:rPr>
              <a:t> A, Harinen S, Lappalainen S, Tarkka O, Unhola T:</a:t>
            </a:r>
            <a:br>
              <a:rPr lang="fi-FI" sz="1000" b="0" dirty="0">
                <a:solidFill>
                  <a:schemeClr val="tx1"/>
                </a:solidFill>
                <a:latin typeface="+mn-lt"/>
                <a:ea typeface="+mn-ea"/>
                <a:cs typeface="+mn-cs"/>
              </a:rPr>
            </a:br>
            <a:r>
              <a:rPr lang="fi-FI" sz="1000" b="0" dirty="0">
                <a:solidFill>
                  <a:schemeClr val="tx1"/>
                </a:solidFill>
                <a:latin typeface="+mn-lt"/>
                <a:ea typeface="+mn-ea"/>
                <a:cs typeface="+mn-cs"/>
              </a:rPr>
              <a:t>Selätä sisäilmastokiista - viesti viisaasti. Työterveyslaitos, Helsinki 2010.</a:t>
            </a:r>
          </a:p>
        </p:txBody>
      </p:sp>
      <p:sp>
        <p:nvSpPr>
          <p:cNvPr id="2" name="Dian numeron paikkamerkki 1"/>
          <p:cNvSpPr>
            <a:spLocks noGrp="1"/>
          </p:cNvSpPr>
          <p:nvPr>
            <p:ph type="sldNum" sz="quarter" idx="12"/>
          </p:nvPr>
        </p:nvSpPr>
        <p:spPr/>
        <p:txBody>
          <a:bodyPr/>
          <a:lstStyle/>
          <a:p>
            <a:fld id="{49246692-9764-4796-AF2E-897E79EBAFA7}" type="slidenum">
              <a:rPr lang="fi-FI" smtClean="0"/>
              <a:pPr/>
              <a:t>38</a:t>
            </a:fld>
            <a:endParaRPr lang="fi-FI"/>
          </a:p>
        </p:txBody>
      </p:sp>
    </p:spTree>
    <p:extLst>
      <p:ext uri="{BB962C8B-B14F-4D97-AF65-F5344CB8AC3E}">
        <p14:creationId xmlns:p14="http://schemas.microsoft.com/office/powerpoint/2010/main" val="3292063453"/>
      </p:ext>
    </p:extLst>
  </p:cSld>
  <p:clrMapOvr>
    <a:masterClrMapping/>
  </p:clrMapOvr>
  <p:transition spd="med">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639070"/>
            <a:ext cx="8229600" cy="4065315"/>
          </a:xfrm>
        </p:spPr>
        <p:txBody>
          <a:bodyPr>
            <a:normAutofit lnSpcReduction="10000"/>
          </a:bodyPr>
          <a:lstStyle/>
          <a:p>
            <a:pPr marL="0" indent="0">
              <a:lnSpc>
                <a:spcPct val="80000"/>
              </a:lnSpc>
              <a:buNone/>
            </a:pPr>
            <a:r>
              <a:rPr lang="fi-FI" sz="1800" b="1" dirty="0" smtClean="0"/>
              <a:t>Käytä </a:t>
            </a:r>
            <a:r>
              <a:rPr lang="fi-FI" sz="1800" b="1" dirty="0"/>
              <a:t>tiedotuksessa selkeää </a:t>
            </a:r>
            <a:r>
              <a:rPr lang="fi-FI" sz="1800" b="1" dirty="0" smtClean="0"/>
              <a:t>arkikieltä</a:t>
            </a:r>
            <a:r>
              <a:rPr lang="fi-FI" sz="1800" dirty="0" smtClean="0"/>
              <a:t> </a:t>
            </a:r>
          </a:p>
          <a:p>
            <a:pPr>
              <a:lnSpc>
                <a:spcPct val="80000"/>
              </a:lnSpc>
            </a:pPr>
            <a:r>
              <a:rPr lang="fi-FI" sz="1400" dirty="0" smtClean="0"/>
              <a:t>Kosteusvaurioraportti </a:t>
            </a:r>
            <a:r>
              <a:rPr lang="fi-FI" sz="1400" dirty="0"/>
              <a:t>on täynnä vieraita termejä, jotka eivät aukene tavalliselle lukijalle. Tutkijoiden lausuntoihin pitää pystyä tutustumaan, mutta niiden lisäksi on tärkeää laatia tiedote, jossa asiat selitetään </a:t>
            </a:r>
            <a:r>
              <a:rPr lang="fi-FI" sz="1400" dirty="0" smtClean="0"/>
              <a:t>arkikielellä</a:t>
            </a:r>
          </a:p>
          <a:p>
            <a:pPr>
              <a:lnSpc>
                <a:spcPct val="80000"/>
              </a:lnSpc>
            </a:pPr>
            <a:endParaRPr lang="fi-FI" sz="2400" b="1" dirty="0"/>
          </a:p>
          <a:p>
            <a:pPr marL="0" indent="0">
              <a:lnSpc>
                <a:spcPct val="80000"/>
              </a:lnSpc>
              <a:buNone/>
            </a:pPr>
            <a:r>
              <a:rPr lang="fi-FI" sz="1800" b="1" dirty="0" smtClean="0"/>
              <a:t>Älä salaile</a:t>
            </a:r>
          </a:p>
          <a:p>
            <a:pPr>
              <a:lnSpc>
                <a:spcPct val="80000"/>
              </a:lnSpc>
            </a:pPr>
            <a:r>
              <a:rPr lang="fi-FI" sz="1400" dirty="0" smtClean="0"/>
              <a:t>Huonotkin </a:t>
            </a:r>
            <a:r>
              <a:rPr lang="fi-FI" sz="1400" dirty="0"/>
              <a:t>uutiset pitää kertoa. Niiden salailu paljastuu kuitenkin, mistä seuraa luottamuksen menettäminen. </a:t>
            </a:r>
            <a:r>
              <a:rPr lang="fi-FI" sz="1400" b="1" dirty="0"/>
              <a:t>Ole rehellinen ja kerro, mitä tiedetään ja mitä ei tiedetä</a:t>
            </a:r>
            <a:r>
              <a:rPr lang="fi-FI" sz="1400" dirty="0"/>
              <a:t>. </a:t>
            </a:r>
            <a:r>
              <a:rPr lang="fi-FI" sz="1400" b="1" dirty="0"/>
              <a:t>Rakenna viesti kuitenkin ratkaisukeskeisesti</a:t>
            </a:r>
            <a:r>
              <a:rPr lang="fi-FI" sz="1400" dirty="0"/>
              <a:t> ja </a:t>
            </a:r>
            <a:r>
              <a:rPr lang="fi-FI" sz="1400" b="1" dirty="0"/>
              <a:t>korosta sitoutumista tilanteen korjaamiseen</a:t>
            </a:r>
            <a:r>
              <a:rPr lang="fi-FI" sz="1400" dirty="0" smtClean="0"/>
              <a:t>.</a:t>
            </a:r>
          </a:p>
          <a:p>
            <a:pPr>
              <a:lnSpc>
                <a:spcPct val="80000"/>
              </a:lnSpc>
            </a:pPr>
            <a:endParaRPr lang="fi-FI" sz="2400" b="1" dirty="0"/>
          </a:p>
          <a:p>
            <a:pPr marL="0" indent="0">
              <a:lnSpc>
                <a:spcPct val="80000"/>
              </a:lnSpc>
              <a:buNone/>
            </a:pPr>
            <a:r>
              <a:rPr lang="fi-FI" sz="1800" b="1" dirty="0" smtClean="0"/>
              <a:t>Pidä </a:t>
            </a:r>
            <a:r>
              <a:rPr lang="fi-FI" sz="1800" b="1" dirty="0"/>
              <a:t>tilan käyttäjät ajan </a:t>
            </a:r>
            <a:r>
              <a:rPr lang="fi-FI" sz="1800" b="1" dirty="0" smtClean="0"/>
              <a:t>tasalla</a:t>
            </a:r>
            <a:r>
              <a:rPr lang="fi-FI" sz="1800" dirty="0" smtClean="0"/>
              <a:t> </a:t>
            </a:r>
          </a:p>
          <a:p>
            <a:pPr>
              <a:lnSpc>
                <a:spcPct val="80000"/>
              </a:lnSpc>
            </a:pPr>
            <a:r>
              <a:rPr lang="fi-FI" sz="1400" dirty="0" smtClean="0"/>
              <a:t>Yksi </a:t>
            </a:r>
            <a:r>
              <a:rPr lang="fi-FI" sz="1400" dirty="0"/>
              <a:t>tiedotustilaisuus hankkeen alussa ei riitä. Viesti aina, kun tapahtuu ja varsinkin silloin, kun mitään näkyvää ei tapahdu. Tutkimustulosten analysointi tai korjausten suunnittelu voi kestää kuukausia, ja käyttäjät voivat luulla, että asia on jätetty kesken</a:t>
            </a:r>
            <a:r>
              <a:rPr lang="fi-FI" sz="1400" dirty="0" smtClean="0"/>
              <a:t>.</a:t>
            </a:r>
          </a:p>
          <a:p>
            <a:pPr lvl="1">
              <a:lnSpc>
                <a:spcPct val="80000"/>
              </a:lnSpc>
            </a:pPr>
            <a:endParaRPr lang="fi-FI" sz="1200" b="1" dirty="0"/>
          </a:p>
          <a:p>
            <a:pPr marL="0" indent="0">
              <a:lnSpc>
                <a:spcPct val="80000"/>
              </a:lnSpc>
              <a:buNone/>
            </a:pPr>
            <a:r>
              <a:rPr lang="fi-FI" sz="1800" b="1" dirty="0" smtClean="0"/>
              <a:t>Pidä </a:t>
            </a:r>
            <a:r>
              <a:rPr lang="fi-FI" sz="1800" b="1" dirty="0"/>
              <a:t>onnistumista </a:t>
            </a:r>
            <a:r>
              <a:rPr lang="fi-FI" sz="1800" b="1" dirty="0" smtClean="0"/>
              <a:t>esillä</a:t>
            </a:r>
          </a:p>
          <a:p>
            <a:pPr>
              <a:lnSpc>
                <a:spcPct val="80000"/>
              </a:lnSpc>
            </a:pPr>
            <a:r>
              <a:rPr lang="fi-FI" sz="1400" dirty="0" smtClean="0"/>
              <a:t>Tee </a:t>
            </a:r>
            <a:r>
              <a:rPr lang="fi-FI" sz="1400" dirty="0"/>
              <a:t>onnistunut sisäilmaongelman ratkaisu seurannan ja arvioinnin avulla näkyväksi. </a:t>
            </a:r>
            <a:endParaRPr lang="fi-FI" sz="1400" dirty="0" smtClean="0"/>
          </a:p>
          <a:p>
            <a:pPr>
              <a:lnSpc>
                <a:spcPct val="80000"/>
              </a:lnSpc>
            </a:pPr>
            <a:r>
              <a:rPr lang="fi-FI" sz="1400" dirty="0" smtClean="0"/>
              <a:t>Onnistunut </a:t>
            </a:r>
            <a:r>
              <a:rPr lang="fi-FI" sz="1400" dirty="0"/>
              <a:t>ratkaisu muistetaan ja siitä on apua, jos myöhemmin tulee uusia ongelmia.</a:t>
            </a:r>
          </a:p>
          <a:p>
            <a:endParaRPr lang="fi-FI" dirty="0"/>
          </a:p>
        </p:txBody>
      </p:sp>
      <p:sp>
        <p:nvSpPr>
          <p:cNvPr id="6" name="Title 1"/>
          <p:cNvSpPr>
            <a:spLocks noGrp="1"/>
          </p:cNvSpPr>
          <p:nvPr>
            <p:ph type="title"/>
          </p:nvPr>
        </p:nvSpPr>
        <p:spPr>
          <a:xfrm>
            <a:off x="539552" y="805671"/>
            <a:ext cx="8229600" cy="638944"/>
          </a:xfrm>
        </p:spPr>
        <p:txBody>
          <a:bodyPr>
            <a:noAutofit/>
          </a:bodyPr>
          <a:lstStyle/>
          <a:p>
            <a:pPr eaLnBrk="1" hangingPunct="1"/>
            <a:r>
              <a:rPr lang="fi-FI" altLang="en-US" dirty="0" smtClean="0">
                <a:solidFill>
                  <a:srgbClr val="44697D"/>
                </a:solidFill>
              </a:rPr>
              <a:t>Miten sisäilmaongelma kohteessa tulisi viestiä?</a:t>
            </a:r>
          </a:p>
        </p:txBody>
      </p:sp>
      <p:pic>
        <p:nvPicPr>
          <p:cNvPr id="9"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10" name="Rectangle 2"/>
          <p:cNvSpPr txBox="1">
            <a:spLocks/>
          </p:cNvSpPr>
          <p:nvPr/>
        </p:nvSpPr>
        <p:spPr bwMode="auto">
          <a:xfrm>
            <a:off x="3597887" y="5782382"/>
            <a:ext cx="5227320" cy="40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000" b="1" kern="1200">
                <a:solidFill>
                  <a:srgbClr val="20A7CC"/>
                </a:solidFill>
                <a:latin typeface="+mj-lt"/>
                <a:ea typeface="ＭＳ Ｐゴシック" charset="-128"/>
                <a:cs typeface="ＭＳ Ｐゴシック" charset="-128"/>
              </a:defRPr>
            </a:lvl1pPr>
            <a:lvl2pPr algn="l" defTabSz="457200" rtl="0" eaLnBrk="0" fontAlgn="base" hangingPunct="0">
              <a:spcBef>
                <a:spcPct val="0"/>
              </a:spcBef>
              <a:spcAft>
                <a:spcPct val="0"/>
              </a:spcAft>
              <a:defRPr sz="3000" b="1">
                <a:solidFill>
                  <a:srgbClr val="20A7CC"/>
                </a:solidFill>
                <a:latin typeface="Verdana" charset="0"/>
                <a:ea typeface="ＭＳ Ｐゴシック" charset="-128"/>
                <a:cs typeface="ＭＳ Ｐゴシック" charset="-128"/>
              </a:defRPr>
            </a:lvl2pPr>
            <a:lvl3pPr algn="l" defTabSz="457200" rtl="0" eaLnBrk="0" fontAlgn="base" hangingPunct="0">
              <a:spcBef>
                <a:spcPct val="0"/>
              </a:spcBef>
              <a:spcAft>
                <a:spcPct val="0"/>
              </a:spcAft>
              <a:defRPr sz="3000" b="1">
                <a:solidFill>
                  <a:srgbClr val="20A7CC"/>
                </a:solidFill>
                <a:latin typeface="Verdana" charset="0"/>
                <a:ea typeface="ＭＳ Ｐゴシック" charset="-128"/>
                <a:cs typeface="ＭＳ Ｐゴシック" charset="-128"/>
              </a:defRPr>
            </a:lvl3pPr>
            <a:lvl4pPr algn="l" defTabSz="457200" rtl="0" eaLnBrk="0" fontAlgn="base" hangingPunct="0">
              <a:spcBef>
                <a:spcPct val="0"/>
              </a:spcBef>
              <a:spcAft>
                <a:spcPct val="0"/>
              </a:spcAft>
              <a:defRPr sz="3000" b="1">
                <a:solidFill>
                  <a:srgbClr val="20A7CC"/>
                </a:solidFill>
                <a:latin typeface="Verdana" charset="0"/>
                <a:ea typeface="ＭＳ Ｐゴシック" charset="-128"/>
                <a:cs typeface="ＭＳ Ｐゴシック" charset="-128"/>
              </a:defRPr>
            </a:lvl4pPr>
            <a:lvl5pPr algn="l" defTabSz="457200" rtl="0" eaLnBrk="0" fontAlgn="base" hangingPunct="0">
              <a:spcBef>
                <a:spcPct val="0"/>
              </a:spcBef>
              <a:spcAft>
                <a:spcPct val="0"/>
              </a:spcAft>
              <a:defRPr sz="3000" b="1">
                <a:solidFill>
                  <a:srgbClr val="20A7CC"/>
                </a:solidFill>
                <a:latin typeface="Verdana" charset="0"/>
                <a:ea typeface="ＭＳ Ｐゴシック" charset="-128"/>
                <a:cs typeface="ＭＳ Ｐゴシック" charset="-128"/>
              </a:defRPr>
            </a:lvl5pPr>
            <a:lvl6pPr marL="457200" algn="l" defTabSz="457200" rtl="0" fontAlgn="base">
              <a:spcBef>
                <a:spcPct val="0"/>
              </a:spcBef>
              <a:spcAft>
                <a:spcPct val="0"/>
              </a:spcAft>
              <a:defRPr sz="2800" b="1" u="sng">
                <a:solidFill>
                  <a:srgbClr val="404040"/>
                </a:solidFill>
                <a:latin typeface="Helvetica" charset="0"/>
                <a:ea typeface="ＭＳ Ｐゴシック" charset="-128"/>
              </a:defRPr>
            </a:lvl6pPr>
            <a:lvl7pPr marL="914400" algn="l" defTabSz="457200" rtl="0" fontAlgn="base">
              <a:spcBef>
                <a:spcPct val="0"/>
              </a:spcBef>
              <a:spcAft>
                <a:spcPct val="0"/>
              </a:spcAft>
              <a:defRPr sz="2800" b="1" u="sng">
                <a:solidFill>
                  <a:srgbClr val="404040"/>
                </a:solidFill>
                <a:latin typeface="Helvetica" charset="0"/>
                <a:ea typeface="ＭＳ Ｐゴシック" charset="-128"/>
              </a:defRPr>
            </a:lvl7pPr>
            <a:lvl8pPr marL="1371600" algn="l" defTabSz="457200" rtl="0" fontAlgn="base">
              <a:spcBef>
                <a:spcPct val="0"/>
              </a:spcBef>
              <a:spcAft>
                <a:spcPct val="0"/>
              </a:spcAft>
              <a:defRPr sz="2800" b="1" u="sng">
                <a:solidFill>
                  <a:srgbClr val="404040"/>
                </a:solidFill>
                <a:latin typeface="Helvetica" charset="0"/>
                <a:ea typeface="ＭＳ Ｐゴシック" charset="-128"/>
              </a:defRPr>
            </a:lvl8pPr>
            <a:lvl9pPr marL="1828800" algn="l" defTabSz="457200" rtl="0" fontAlgn="base">
              <a:spcBef>
                <a:spcPct val="0"/>
              </a:spcBef>
              <a:spcAft>
                <a:spcPct val="0"/>
              </a:spcAft>
              <a:defRPr sz="2800" b="1" u="sng">
                <a:solidFill>
                  <a:srgbClr val="404040"/>
                </a:solidFill>
                <a:latin typeface="Helvetica" charset="0"/>
                <a:ea typeface="ＭＳ Ｐゴシック" charset="-128"/>
              </a:defRPr>
            </a:lvl9pPr>
          </a:lstStyle>
          <a:p>
            <a:pPr algn="r" defTabSz="914400" eaLnBrk="1" hangingPunct="1"/>
            <a:r>
              <a:rPr lang="fi-FI" sz="1000" b="0" dirty="0">
                <a:solidFill>
                  <a:schemeClr val="tx1"/>
                </a:solidFill>
                <a:latin typeface="+mn-lt"/>
                <a:ea typeface="+mn-ea"/>
                <a:cs typeface="+mn-cs"/>
              </a:rPr>
              <a:t>Lahtinen M, </a:t>
            </a:r>
            <a:r>
              <a:rPr lang="fi-FI" sz="1000" b="0" dirty="0" err="1">
                <a:solidFill>
                  <a:schemeClr val="tx1"/>
                </a:solidFill>
                <a:latin typeface="+mn-lt"/>
                <a:ea typeface="+mn-ea"/>
                <a:cs typeface="+mn-cs"/>
              </a:rPr>
              <a:t>Ginström</a:t>
            </a:r>
            <a:r>
              <a:rPr lang="fi-FI" sz="1000" b="0" dirty="0">
                <a:solidFill>
                  <a:schemeClr val="tx1"/>
                </a:solidFill>
                <a:latin typeface="+mn-lt"/>
                <a:ea typeface="+mn-ea"/>
                <a:cs typeface="+mn-cs"/>
              </a:rPr>
              <a:t> A, Harinen S, Lappalainen S, Tarkka O, Unhola T:</a:t>
            </a:r>
            <a:br>
              <a:rPr lang="fi-FI" sz="1000" b="0" dirty="0">
                <a:solidFill>
                  <a:schemeClr val="tx1"/>
                </a:solidFill>
                <a:latin typeface="+mn-lt"/>
                <a:ea typeface="+mn-ea"/>
                <a:cs typeface="+mn-cs"/>
              </a:rPr>
            </a:br>
            <a:r>
              <a:rPr lang="fi-FI" sz="1000" b="0" dirty="0">
                <a:solidFill>
                  <a:schemeClr val="tx1"/>
                </a:solidFill>
                <a:latin typeface="+mn-lt"/>
                <a:ea typeface="+mn-ea"/>
                <a:cs typeface="+mn-cs"/>
              </a:rPr>
              <a:t>Selätä sisäilmastokiista - viesti viisaasti. Työterveyslaitos, Helsinki 2010.</a:t>
            </a:r>
          </a:p>
        </p:txBody>
      </p:sp>
      <p:sp>
        <p:nvSpPr>
          <p:cNvPr id="2" name="Dian numeron paikkamerkki 1"/>
          <p:cNvSpPr>
            <a:spLocks noGrp="1"/>
          </p:cNvSpPr>
          <p:nvPr>
            <p:ph type="sldNum" sz="quarter" idx="12"/>
          </p:nvPr>
        </p:nvSpPr>
        <p:spPr/>
        <p:txBody>
          <a:bodyPr/>
          <a:lstStyle/>
          <a:p>
            <a:fld id="{49246692-9764-4796-AF2E-897E79EBAFA7}" type="slidenum">
              <a:rPr lang="fi-FI" smtClean="0"/>
              <a:pPr/>
              <a:t>39</a:t>
            </a:fld>
            <a:endParaRPr lang="fi-FI"/>
          </a:p>
        </p:txBody>
      </p:sp>
    </p:spTree>
    <p:extLst>
      <p:ext uri="{BB962C8B-B14F-4D97-AF65-F5344CB8AC3E}">
        <p14:creationId xmlns:p14="http://schemas.microsoft.com/office/powerpoint/2010/main" val="1586541323"/>
      </p:ext>
    </p:extLst>
  </p:cSld>
  <p:clrMapOvr>
    <a:masterClrMapping/>
  </p:clrMapOvr>
  <p:transition spd="med">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Sisällysluettelo:</a:t>
            </a:r>
            <a:endParaRPr lang="fi-FI" dirty="0"/>
          </a:p>
        </p:txBody>
      </p:sp>
      <p:pic>
        <p:nvPicPr>
          <p:cNvPr id="5"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6" name="Slide Number Placeholder 5"/>
          <p:cNvSpPr>
            <a:spLocks noGrp="1"/>
          </p:cNvSpPr>
          <p:nvPr>
            <p:ph type="sldNum" sz="quarter" idx="12"/>
          </p:nvPr>
        </p:nvSpPr>
        <p:spPr/>
        <p:txBody>
          <a:bodyPr/>
          <a:lstStyle/>
          <a:p>
            <a:fld id="{49246692-9764-4796-AF2E-897E79EBAFA7}" type="slidenum">
              <a:rPr lang="fi-FI" smtClean="0"/>
              <a:pPr/>
              <a:t>4</a:t>
            </a:fld>
            <a:endParaRPr lang="fi-FI"/>
          </a:p>
        </p:txBody>
      </p:sp>
      <p:sp>
        <p:nvSpPr>
          <p:cNvPr id="8" name="Content Placeholder 2"/>
          <p:cNvSpPr>
            <a:spLocks noGrp="1"/>
          </p:cNvSpPr>
          <p:nvPr>
            <p:ph sz="half" idx="1"/>
          </p:nvPr>
        </p:nvSpPr>
        <p:spPr>
          <a:xfrm>
            <a:off x="827088" y="1462179"/>
            <a:ext cx="3668712" cy="4392614"/>
          </a:xfrm>
        </p:spPr>
        <p:txBody>
          <a:bodyPr>
            <a:noAutofit/>
          </a:bodyPr>
          <a:lstStyle/>
          <a:p>
            <a:pPr marL="342900" lvl="1" indent="-342900">
              <a:lnSpc>
                <a:spcPct val="80000"/>
              </a:lnSpc>
              <a:buClr>
                <a:srgbClr val="C00000"/>
              </a:buClr>
              <a:buFont typeface="+mj-lt"/>
              <a:buAutoNum type="arabicPeriod" startAt="5"/>
            </a:pPr>
            <a:r>
              <a:rPr lang="fi-FI" sz="1000" b="1" dirty="0"/>
              <a:t>Mineraalivillakuidut ja asbesti</a:t>
            </a:r>
          </a:p>
          <a:p>
            <a:pPr lvl="1">
              <a:lnSpc>
                <a:spcPct val="80000"/>
              </a:lnSpc>
              <a:buClr>
                <a:srgbClr val="C00000"/>
              </a:buClr>
            </a:pPr>
            <a:r>
              <a:rPr lang="fi-FI" sz="1000" dirty="0"/>
              <a:t>Mineraalivillakuidut</a:t>
            </a:r>
          </a:p>
          <a:p>
            <a:pPr lvl="1">
              <a:lnSpc>
                <a:spcPct val="80000"/>
              </a:lnSpc>
              <a:buClr>
                <a:srgbClr val="C00000"/>
              </a:buClr>
            </a:pPr>
            <a:r>
              <a:rPr lang="fi-FI" sz="1000" dirty="0"/>
              <a:t>Mineraalivillakuidut ilmavaihtojärjestelmässä</a:t>
            </a:r>
          </a:p>
          <a:p>
            <a:pPr lvl="1">
              <a:lnSpc>
                <a:spcPct val="80000"/>
              </a:lnSpc>
              <a:buClr>
                <a:srgbClr val="C00000"/>
              </a:buClr>
            </a:pPr>
            <a:r>
              <a:rPr lang="fi-FI" sz="1000" dirty="0"/>
              <a:t>Mineraalivillakuidut työtiloissa</a:t>
            </a:r>
          </a:p>
          <a:p>
            <a:pPr lvl="1">
              <a:lnSpc>
                <a:spcPct val="80000"/>
              </a:lnSpc>
              <a:buClr>
                <a:srgbClr val="C00000"/>
              </a:buClr>
            </a:pPr>
            <a:r>
              <a:rPr lang="fi-FI" sz="1000" dirty="0"/>
              <a:t>Ohje- ja toimenpidearvot</a:t>
            </a:r>
          </a:p>
          <a:p>
            <a:pPr lvl="1">
              <a:lnSpc>
                <a:spcPct val="80000"/>
              </a:lnSpc>
              <a:buClr>
                <a:srgbClr val="C00000"/>
              </a:buClr>
            </a:pPr>
            <a:r>
              <a:rPr lang="fi-FI" sz="1000" dirty="0"/>
              <a:t>Asbesti rakennuksessa</a:t>
            </a:r>
          </a:p>
          <a:p>
            <a:pPr lvl="1">
              <a:lnSpc>
                <a:spcPct val="80000"/>
              </a:lnSpc>
              <a:buClr>
                <a:srgbClr val="C00000"/>
              </a:buClr>
            </a:pPr>
            <a:r>
              <a:rPr lang="fi-FI" sz="1000" dirty="0"/>
              <a:t>Asbestin aiheuttamat sairaudet</a:t>
            </a:r>
          </a:p>
          <a:p>
            <a:pPr lvl="1">
              <a:lnSpc>
                <a:spcPct val="80000"/>
              </a:lnSpc>
              <a:buClr>
                <a:srgbClr val="C00000"/>
              </a:buClr>
            </a:pPr>
            <a:r>
              <a:rPr lang="fi-FI" sz="1000" dirty="0"/>
              <a:t>Asbesti, näytteenotto</a:t>
            </a:r>
          </a:p>
          <a:p>
            <a:pPr lvl="1">
              <a:lnSpc>
                <a:spcPct val="80000"/>
              </a:lnSpc>
              <a:buClr>
                <a:srgbClr val="C00000"/>
              </a:buClr>
            </a:pPr>
            <a:r>
              <a:rPr lang="fi-FI" sz="1000" dirty="0"/>
              <a:t>Asbestin poistaminen rakennuksesta</a:t>
            </a:r>
          </a:p>
          <a:p>
            <a:pPr lvl="1">
              <a:lnSpc>
                <a:spcPct val="80000"/>
              </a:lnSpc>
              <a:buClr>
                <a:srgbClr val="C00000"/>
              </a:buClr>
            </a:pPr>
            <a:r>
              <a:rPr lang="fi-FI" sz="1000" dirty="0"/>
              <a:t>Valtioneuvoston asetus asbestityön turvallisuudesta</a:t>
            </a:r>
          </a:p>
          <a:p>
            <a:pPr lvl="1"/>
            <a:endParaRPr lang="fi-FI" sz="1050" dirty="0"/>
          </a:p>
          <a:p>
            <a:pPr marL="342900" lvl="1" indent="-342900">
              <a:lnSpc>
                <a:spcPct val="80000"/>
              </a:lnSpc>
              <a:buClr>
                <a:srgbClr val="C00000"/>
              </a:buClr>
              <a:buFont typeface="+mj-lt"/>
              <a:buAutoNum type="arabicPeriod" startAt="6"/>
            </a:pPr>
            <a:r>
              <a:rPr lang="fi-FI" sz="1000" b="1" dirty="0"/>
              <a:t>Ilmanvaihto ja sisäilmasto</a:t>
            </a:r>
          </a:p>
          <a:p>
            <a:pPr lvl="1">
              <a:lnSpc>
                <a:spcPct val="80000"/>
              </a:lnSpc>
              <a:buClr>
                <a:srgbClr val="C00000"/>
              </a:buClr>
            </a:pPr>
            <a:r>
              <a:rPr lang="fi-FI" sz="1000" dirty="0"/>
              <a:t>Ilmanvaihtojärjestelmät</a:t>
            </a:r>
          </a:p>
          <a:p>
            <a:pPr lvl="1">
              <a:lnSpc>
                <a:spcPct val="80000"/>
              </a:lnSpc>
              <a:buClr>
                <a:srgbClr val="C00000"/>
              </a:buClr>
            </a:pPr>
            <a:r>
              <a:rPr lang="fi-FI" sz="1000" dirty="0"/>
              <a:t>Ilmanvaihtoon liittyvät ohjeet ja määräykset</a:t>
            </a:r>
          </a:p>
          <a:p>
            <a:pPr lvl="1">
              <a:lnSpc>
                <a:spcPct val="80000"/>
              </a:lnSpc>
              <a:buClr>
                <a:srgbClr val="C00000"/>
              </a:buClr>
            </a:pPr>
            <a:r>
              <a:rPr lang="fi-FI" sz="1000" dirty="0"/>
              <a:t>Ilmamäärät ja ilmanvaihdon riittävyys</a:t>
            </a:r>
          </a:p>
          <a:p>
            <a:pPr lvl="1">
              <a:lnSpc>
                <a:spcPct val="80000"/>
              </a:lnSpc>
              <a:buClr>
                <a:srgbClr val="C00000"/>
              </a:buClr>
            </a:pPr>
            <a:r>
              <a:rPr lang="fi-FI" sz="1000" dirty="0"/>
              <a:t>Tuloilman suodatus</a:t>
            </a:r>
          </a:p>
          <a:p>
            <a:pPr lvl="1">
              <a:lnSpc>
                <a:spcPct val="80000"/>
              </a:lnSpc>
              <a:buClr>
                <a:srgbClr val="C00000"/>
              </a:buClr>
            </a:pPr>
            <a:r>
              <a:rPr lang="fi-FI" sz="1000" dirty="0"/>
              <a:t>Ilmanvaihtojärjestelmän puhtaus ja puhdistaminen</a:t>
            </a:r>
          </a:p>
          <a:p>
            <a:pPr lvl="1">
              <a:lnSpc>
                <a:spcPct val="80000"/>
              </a:lnSpc>
              <a:buClr>
                <a:srgbClr val="C00000"/>
              </a:buClr>
            </a:pPr>
            <a:r>
              <a:rPr lang="fi-FI" sz="1000" dirty="0"/>
              <a:t>Ilmanvaihtojärjestelmän kosteuden lähteet</a:t>
            </a:r>
          </a:p>
          <a:p>
            <a:pPr lvl="1">
              <a:lnSpc>
                <a:spcPct val="80000"/>
              </a:lnSpc>
              <a:buClr>
                <a:srgbClr val="C00000"/>
              </a:buClr>
            </a:pPr>
            <a:r>
              <a:rPr lang="fi-FI" sz="1000" dirty="0"/>
              <a:t>Palautus- ja siirtoilma</a:t>
            </a:r>
          </a:p>
          <a:p>
            <a:pPr lvl="1">
              <a:lnSpc>
                <a:spcPct val="80000"/>
              </a:lnSpc>
              <a:buClr>
                <a:srgbClr val="C00000"/>
              </a:buClr>
            </a:pPr>
            <a:r>
              <a:rPr lang="fi-FI" sz="1000" dirty="0"/>
              <a:t>Ulkoilma- ja jäteilmalaitteiden sijoittaminen</a:t>
            </a:r>
          </a:p>
          <a:p>
            <a:pPr lvl="1">
              <a:lnSpc>
                <a:spcPct val="80000"/>
              </a:lnSpc>
              <a:buClr>
                <a:srgbClr val="C00000"/>
              </a:buClr>
            </a:pPr>
            <a:r>
              <a:rPr lang="fi-FI" sz="1000" dirty="0"/>
              <a:t>Mineraalivillakuidut ilmanvaihtojärjestelmässä</a:t>
            </a:r>
          </a:p>
          <a:p>
            <a:pPr lvl="1">
              <a:lnSpc>
                <a:spcPct val="80000"/>
              </a:lnSpc>
              <a:buClr>
                <a:srgbClr val="C00000"/>
              </a:buClr>
            </a:pPr>
            <a:r>
              <a:rPr lang="fi-FI" sz="1000" dirty="0"/>
              <a:t>Paine-erot rakennuksessa</a:t>
            </a:r>
          </a:p>
          <a:p>
            <a:pPr lvl="1">
              <a:lnSpc>
                <a:spcPct val="80000"/>
              </a:lnSpc>
              <a:buClr>
                <a:srgbClr val="C00000"/>
              </a:buClr>
            </a:pPr>
            <a:r>
              <a:rPr lang="fi-FI" sz="1000" dirty="0"/>
              <a:t>Ilmanjako</a:t>
            </a:r>
          </a:p>
          <a:p>
            <a:pPr lvl="1">
              <a:lnSpc>
                <a:spcPct val="80000"/>
              </a:lnSpc>
              <a:buClr>
                <a:srgbClr val="C00000"/>
              </a:buClr>
            </a:pPr>
            <a:r>
              <a:rPr lang="fi-FI" sz="1000" dirty="0"/>
              <a:t>Jäähdytyspalkit ja </a:t>
            </a:r>
            <a:r>
              <a:rPr lang="fi-FI" sz="1000" dirty="0" err="1"/>
              <a:t>puhallinkonvektorit</a:t>
            </a:r>
            <a:endParaRPr lang="fi-FI" sz="1000" dirty="0"/>
          </a:p>
          <a:p>
            <a:pPr lvl="1">
              <a:lnSpc>
                <a:spcPct val="80000"/>
              </a:lnSpc>
            </a:pPr>
            <a:endParaRPr lang="fi-FI" sz="1100" dirty="0"/>
          </a:p>
          <a:p>
            <a:pPr lvl="1"/>
            <a:endParaRPr lang="fi-FI" sz="1100" dirty="0"/>
          </a:p>
          <a:p>
            <a:pPr lvl="1"/>
            <a:endParaRPr lang="fi-FI" sz="1100" dirty="0"/>
          </a:p>
          <a:p>
            <a:pPr lvl="1"/>
            <a:endParaRPr lang="fi-FI" sz="1100" dirty="0"/>
          </a:p>
          <a:p>
            <a:pPr lvl="1"/>
            <a:endParaRPr lang="fi-FI" sz="1100" dirty="0"/>
          </a:p>
          <a:p>
            <a:pPr lvl="1"/>
            <a:endParaRPr lang="fi-FI" sz="1100" dirty="0"/>
          </a:p>
          <a:p>
            <a:pPr lvl="1"/>
            <a:endParaRPr lang="fi-FI" sz="1100" dirty="0"/>
          </a:p>
          <a:p>
            <a:endParaRPr lang="fi-FI" sz="1100" dirty="0"/>
          </a:p>
        </p:txBody>
      </p:sp>
      <p:sp>
        <p:nvSpPr>
          <p:cNvPr id="10" name="Content Placeholder 3"/>
          <p:cNvSpPr>
            <a:spLocks noGrp="1"/>
          </p:cNvSpPr>
          <p:nvPr>
            <p:ph sz="half" idx="2"/>
          </p:nvPr>
        </p:nvSpPr>
        <p:spPr>
          <a:xfrm>
            <a:off x="4788024" y="1419415"/>
            <a:ext cx="3668713" cy="4392614"/>
          </a:xfrm>
        </p:spPr>
        <p:txBody>
          <a:bodyPr>
            <a:noAutofit/>
          </a:bodyPr>
          <a:lstStyle/>
          <a:p>
            <a:pPr marL="342900" lvl="1" indent="-342900">
              <a:lnSpc>
                <a:spcPct val="80000"/>
              </a:lnSpc>
              <a:buClr>
                <a:srgbClr val="C00000"/>
              </a:buClr>
              <a:buFont typeface="+mj-lt"/>
              <a:buAutoNum type="arabicPeriod" startAt="7"/>
            </a:pPr>
            <a:r>
              <a:rPr lang="fi-FI" sz="1000" b="1" dirty="0"/>
              <a:t>Koettu sisäympäristö ja sisäilmastokysely</a:t>
            </a:r>
          </a:p>
          <a:p>
            <a:pPr lvl="1">
              <a:lnSpc>
                <a:spcPct val="80000"/>
              </a:lnSpc>
              <a:buClr>
                <a:srgbClr val="C00000"/>
              </a:buClr>
            </a:pPr>
            <a:r>
              <a:rPr lang="fi-FI" sz="1000" dirty="0"/>
              <a:t>Koettu sisäympäristö</a:t>
            </a:r>
          </a:p>
          <a:p>
            <a:pPr lvl="1">
              <a:lnSpc>
                <a:spcPct val="80000"/>
              </a:lnSpc>
              <a:buClr>
                <a:srgbClr val="C00000"/>
              </a:buClr>
            </a:pPr>
            <a:r>
              <a:rPr lang="fi-FI" sz="1000" dirty="0"/>
              <a:t>Sisäilmastokysely</a:t>
            </a:r>
          </a:p>
          <a:p>
            <a:pPr lvl="1">
              <a:lnSpc>
                <a:spcPct val="80000"/>
              </a:lnSpc>
              <a:buClr>
                <a:srgbClr val="C00000"/>
              </a:buClr>
            </a:pPr>
            <a:r>
              <a:rPr lang="fi-FI" sz="1000" dirty="0"/>
              <a:t>MM40-Örebro -kysely</a:t>
            </a:r>
          </a:p>
          <a:p>
            <a:pPr lvl="1">
              <a:lnSpc>
                <a:spcPct val="80000"/>
              </a:lnSpc>
              <a:buClr>
                <a:srgbClr val="C00000"/>
              </a:buClr>
            </a:pPr>
            <a:r>
              <a:rPr lang="fi-FI" sz="1000" dirty="0"/>
              <a:t>Työterveyslaitoksen sisäilmastokysely</a:t>
            </a:r>
          </a:p>
          <a:p>
            <a:pPr lvl="1">
              <a:lnSpc>
                <a:spcPct val="80000"/>
              </a:lnSpc>
              <a:buClr>
                <a:srgbClr val="C00000"/>
              </a:buClr>
            </a:pPr>
            <a:r>
              <a:rPr lang="fi-FI" sz="1000" dirty="0"/>
              <a:t>Koulujen sisäilmastokysely</a:t>
            </a:r>
          </a:p>
          <a:p>
            <a:pPr lvl="1"/>
            <a:endParaRPr lang="fi-FI" sz="900" dirty="0"/>
          </a:p>
          <a:p>
            <a:pPr marL="342900" lvl="1" indent="-342900">
              <a:lnSpc>
                <a:spcPct val="80000"/>
              </a:lnSpc>
              <a:buClr>
                <a:srgbClr val="C00000"/>
              </a:buClr>
              <a:buFont typeface="+mj-lt"/>
              <a:buAutoNum type="arabicPeriod" startAt="8"/>
            </a:pPr>
            <a:r>
              <a:rPr lang="fi-FI" sz="1000" b="1" dirty="0">
                <a:solidFill>
                  <a:srgbClr val="C00000"/>
                </a:solidFill>
              </a:rPr>
              <a:t>Sisäilmastoselvitys</a:t>
            </a:r>
          </a:p>
          <a:p>
            <a:pPr lvl="1">
              <a:lnSpc>
                <a:spcPct val="80000"/>
              </a:lnSpc>
              <a:buClr>
                <a:srgbClr val="C00000"/>
              </a:buClr>
            </a:pPr>
            <a:r>
              <a:rPr lang="fi-FI" sz="1000" dirty="0">
                <a:solidFill>
                  <a:srgbClr val="C00000"/>
                </a:solidFill>
              </a:rPr>
              <a:t>Sisäilmastoselvityksen vaiheet</a:t>
            </a:r>
          </a:p>
          <a:p>
            <a:pPr lvl="1">
              <a:lnSpc>
                <a:spcPct val="80000"/>
              </a:lnSpc>
              <a:buClr>
                <a:srgbClr val="C00000"/>
              </a:buClr>
            </a:pPr>
            <a:r>
              <a:rPr lang="fi-FI" sz="1000" dirty="0">
                <a:solidFill>
                  <a:srgbClr val="C00000"/>
                </a:solidFill>
              </a:rPr>
              <a:t>Taustatiedot kohteesta</a:t>
            </a:r>
          </a:p>
          <a:p>
            <a:pPr lvl="1">
              <a:lnSpc>
                <a:spcPct val="80000"/>
              </a:lnSpc>
              <a:buClr>
                <a:srgbClr val="C00000"/>
              </a:buClr>
            </a:pPr>
            <a:r>
              <a:rPr lang="fi-FI" sz="1000" dirty="0">
                <a:solidFill>
                  <a:srgbClr val="C00000"/>
                </a:solidFill>
              </a:rPr>
              <a:t>Arviointikäynti</a:t>
            </a:r>
          </a:p>
          <a:p>
            <a:pPr lvl="1">
              <a:lnSpc>
                <a:spcPct val="80000"/>
              </a:lnSpc>
              <a:buClr>
                <a:srgbClr val="C00000"/>
              </a:buClr>
            </a:pPr>
            <a:r>
              <a:rPr lang="fi-FI" sz="1000" dirty="0">
                <a:solidFill>
                  <a:srgbClr val="C00000"/>
                </a:solidFill>
              </a:rPr>
              <a:t>Jatkotutkimukset</a:t>
            </a:r>
          </a:p>
          <a:p>
            <a:pPr lvl="1">
              <a:lnSpc>
                <a:spcPct val="80000"/>
              </a:lnSpc>
              <a:buClr>
                <a:srgbClr val="C00000"/>
              </a:buClr>
            </a:pPr>
            <a:r>
              <a:rPr lang="fi-FI" sz="1000" dirty="0">
                <a:solidFill>
                  <a:srgbClr val="C00000"/>
                </a:solidFill>
              </a:rPr>
              <a:t>Johtopäätökset</a:t>
            </a:r>
          </a:p>
          <a:p>
            <a:pPr lvl="1">
              <a:lnSpc>
                <a:spcPct val="80000"/>
              </a:lnSpc>
              <a:buClr>
                <a:srgbClr val="C00000"/>
              </a:buClr>
            </a:pPr>
            <a:r>
              <a:rPr lang="fi-FI" sz="1000" dirty="0">
                <a:solidFill>
                  <a:srgbClr val="C00000"/>
                </a:solidFill>
              </a:rPr>
              <a:t>Sisäilmastoselvitys ja viestintä</a:t>
            </a:r>
          </a:p>
          <a:p>
            <a:pPr lvl="1">
              <a:lnSpc>
                <a:spcPct val="80000"/>
              </a:lnSpc>
              <a:buClr>
                <a:srgbClr val="C00000"/>
              </a:buClr>
            </a:pPr>
            <a:r>
              <a:rPr lang="fi-FI" sz="1000" dirty="0">
                <a:solidFill>
                  <a:srgbClr val="C00000"/>
                </a:solidFill>
              </a:rPr>
              <a:t>Sisäilmaongelman ratkaiseminen asunto-osakeyhtiössä</a:t>
            </a:r>
          </a:p>
          <a:p>
            <a:pPr lvl="1"/>
            <a:endParaRPr lang="fi-FI" sz="900" dirty="0"/>
          </a:p>
          <a:p>
            <a:pPr marL="342900" lvl="1" indent="-342900">
              <a:buClr>
                <a:srgbClr val="C60C30"/>
              </a:buClr>
              <a:buFont typeface="+mj-lt"/>
              <a:buAutoNum type="arabicPeriod" startAt="9"/>
            </a:pPr>
            <a:r>
              <a:rPr lang="fi-FI" sz="1050" b="1" dirty="0"/>
              <a:t>Altistumisen arviointi</a:t>
            </a:r>
          </a:p>
          <a:p>
            <a:pPr lvl="1">
              <a:lnSpc>
                <a:spcPct val="80000"/>
              </a:lnSpc>
            </a:pPr>
            <a:r>
              <a:rPr lang="fi-FI" sz="1050" dirty="0"/>
              <a:t>Käsitteet</a:t>
            </a:r>
          </a:p>
          <a:p>
            <a:pPr lvl="1">
              <a:lnSpc>
                <a:spcPct val="80000"/>
              </a:lnSpc>
            </a:pPr>
            <a:r>
              <a:rPr lang="fi-FI" sz="1050" dirty="0"/>
              <a:t>Lainsäädäntö</a:t>
            </a:r>
          </a:p>
          <a:p>
            <a:pPr lvl="1">
              <a:lnSpc>
                <a:spcPct val="80000"/>
              </a:lnSpc>
            </a:pPr>
            <a:r>
              <a:rPr lang="fi-FI" sz="1050" dirty="0"/>
              <a:t>Sisäilmasto-ongelmien vaikutus tilojen käyttäjien terveyteen</a:t>
            </a:r>
          </a:p>
          <a:p>
            <a:pPr lvl="1">
              <a:lnSpc>
                <a:spcPct val="80000"/>
              </a:lnSpc>
            </a:pPr>
            <a:r>
              <a:rPr lang="fi-FI" sz="1050" dirty="0"/>
              <a:t>Altistumisen ja terveydellisen merkityksen arviointi</a:t>
            </a:r>
          </a:p>
          <a:p>
            <a:pPr lvl="1">
              <a:lnSpc>
                <a:spcPct val="80000"/>
              </a:lnSpc>
            </a:pPr>
            <a:r>
              <a:rPr lang="fi-FI" sz="1050" dirty="0"/>
              <a:t>BS8800 - riskinarviointistandardi</a:t>
            </a:r>
          </a:p>
          <a:p>
            <a:pPr lvl="1">
              <a:lnSpc>
                <a:spcPct val="80000"/>
              </a:lnSpc>
            </a:pPr>
            <a:r>
              <a:rPr lang="fi-FI" sz="1050" dirty="0"/>
              <a:t>Kosteusvauriotyöryhmän muistio, STM </a:t>
            </a:r>
            <a:r>
              <a:rPr lang="fi-FI" sz="1050" dirty="0" smtClean="0"/>
              <a:t>2009:18</a:t>
            </a:r>
          </a:p>
          <a:p>
            <a:pPr lvl="1">
              <a:lnSpc>
                <a:spcPct val="80000"/>
              </a:lnSpc>
            </a:pPr>
            <a:r>
              <a:rPr lang="fi-FI" sz="1050" dirty="0" smtClean="0"/>
              <a:t>Altistumisolosuhteiden arviointi sisäilman epäpuhtauksille (TTL)</a:t>
            </a:r>
            <a:endParaRPr lang="fi-FI" sz="1050" dirty="0"/>
          </a:p>
          <a:p>
            <a:pPr lvl="1">
              <a:lnSpc>
                <a:spcPct val="80000"/>
              </a:lnSpc>
            </a:pPr>
            <a:r>
              <a:rPr lang="fi-FI" sz="1050" dirty="0"/>
              <a:t>Altistumisen ja terveydellisen merkityksen arviointi</a:t>
            </a:r>
          </a:p>
          <a:p>
            <a:pPr lvl="1">
              <a:lnSpc>
                <a:spcPct val="80000"/>
              </a:lnSpc>
            </a:pPr>
            <a:r>
              <a:rPr lang="fi-FI" sz="1050" dirty="0"/>
              <a:t>Altistumisen arvioinnista terveydellisen merkityksen arviointiin</a:t>
            </a:r>
          </a:p>
          <a:p>
            <a:endParaRPr lang="fi-FI" sz="1100" dirty="0"/>
          </a:p>
        </p:txBody>
      </p:sp>
    </p:spTree>
    <p:extLst>
      <p:ext uri="{BB962C8B-B14F-4D97-AF65-F5344CB8AC3E}">
        <p14:creationId xmlns:p14="http://schemas.microsoft.com/office/powerpoint/2010/main" val="1125250988"/>
      </p:ext>
    </p:extLst>
  </p:cSld>
  <p:clrMapOvr>
    <a:masterClrMapping/>
  </p:clrMapOvr>
  <p:transition spd="med">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251520" y="548680"/>
            <a:ext cx="9073008" cy="762000"/>
          </a:xfrm>
        </p:spPr>
        <p:txBody>
          <a:bodyPr>
            <a:noAutofit/>
          </a:bodyPr>
          <a:lstStyle/>
          <a:p>
            <a:r>
              <a:rPr lang="fi-FI" sz="2800" dirty="0" smtClean="0"/>
              <a:t/>
            </a:r>
            <a:br>
              <a:rPr lang="fi-FI" sz="2800" dirty="0" smtClean="0"/>
            </a:br>
            <a:r>
              <a:rPr lang="fi-FI" sz="2800" dirty="0" smtClean="0">
                <a:solidFill>
                  <a:srgbClr val="44697D"/>
                </a:solidFill>
              </a:rPr>
              <a:t>Hoida sisäilmasto-ongelman lisäksi myös luottamusta ja huolta</a:t>
            </a:r>
            <a:r>
              <a:rPr lang="fi-FI" sz="2800" dirty="0">
                <a:solidFill>
                  <a:srgbClr val="44697D"/>
                </a:solidFill>
              </a:rPr>
              <a:t> </a:t>
            </a:r>
            <a:r>
              <a:rPr lang="fi-FI" sz="2800" dirty="0" smtClean="0">
                <a:solidFill>
                  <a:srgbClr val="44697D"/>
                </a:solidFill>
              </a:rPr>
              <a:t>- Viestinnän "Top </a:t>
            </a:r>
            <a:r>
              <a:rPr lang="fi-FI" sz="2800" dirty="0" err="1" smtClean="0">
                <a:solidFill>
                  <a:srgbClr val="44697D"/>
                </a:solidFill>
              </a:rPr>
              <a:t>ten</a:t>
            </a:r>
            <a:r>
              <a:rPr lang="fi-FI" sz="2800" dirty="0" smtClean="0">
                <a:solidFill>
                  <a:srgbClr val="44697D"/>
                </a:solidFill>
              </a:rPr>
              <a:t>"</a:t>
            </a:r>
          </a:p>
        </p:txBody>
      </p:sp>
      <p:sp>
        <p:nvSpPr>
          <p:cNvPr id="18437" name="Rectangle 3"/>
          <p:cNvSpPr>
            <a:spLocks noGrp="1" noChangeArrowheads="1"/>
          </p:cNvSpPr>
          <p:nvPr>
            <p:ph type="body" idx="1"/>
          </p:nvPr>
        </p:nvSpPr>
        <p:spPr>
          <a:xfrm>
            <a:off x="467544" y="1081666"/>
            <a:ext cx="7772400" cy="5184775"/>
          </a:xfrm>
        </p:spPr>
        <p:txBody>
          <a:bodyPr>
            <a:normAutofit/>
          </a:bodyPr>
          <a:lstStyle/>
          <a:p>
            <a:pPr>
              <a:lnSpc>
                <a:spcPct val="80000"/>
              </a:lnSpc>
            </a:pPr>
            <a:endParaRPr lang="fi-FI" sz="1400" dirty="0" smtClean="0"/>
          </a:p>
          <a:p>
            <a:pPr>
              <a:lnSpc>
                <a:spcPct val="80000"/>
              </a:lnSpc>
            </a:pPr>
            <a:endParaRPr lang="fi-FI" sz="1400" dirty="0" smtClean="0"/>
          </a:p>
          <a:p>
            <a:pPr>
              <a:lnSpc>
                <a:spcPct val="80000"/>
              </a:lnSpc>
            </a:pPr>
            <a:r>
              <a:rPr lang="fi-FI" sz="1400" dirty="0" smtClean="0"/>
              <a:t>Tee viestintäsuunnitelma osaksi toimenpidesuunnitelmaa</a:t>
            </a:r>
          </a:p>
          <a:p>
            <a:pPr>
              <a:lnSpc>
                <a:spcPct val="80000"/>
              </a:lnSpc>
            </a:pPr>
            <a:endParaRPr lang="fi-FI" sz="700" dirty="0" smtClean="0"/>
          </a:p>
          <a:p>
            <a:pPr>
              <a:lnSpc>
                <a:spcPct val="80000"/>
              </a:lnSpc>
            </a:pPr>
            <a:r>
              <a:rPr lang="fi-FI" sz="1400" dirty="0" smtClean="0"/>
              <a:t>Muista, että viestintä ei ole pelkästään tiedon välittämistä vaan vastavuoroista tietojen, näkemysten ja kokemusten vaihtamista</a:t>
            </a:r>
          </a:p>
          <a:p>
            <a:pPr>
              <a:lnSpc>
                <a:spcPct val="80000"/>
              </a:lnSpc>
            </a:pPr>
            <a:endParaRPr lang="fi-FI" sz="700" dirty="0" smtClean="0"/>
          </a:p>
          <a:p>
            <a:pPr>
              <a:lnSpc>
                <a:spcPct val="80000"/>
              </a:lnSpc>
            </a:pPr>
            <a:r>
              <a:rPr lang="fi-FI" sz="1400" dirty="0" smtClean="0"/>
              <a:t>Kunnioita tilan käyttäjien kokemusta ja huolta vaikka se  joskus tuntuisikin suhteettoman suurelta</a:t>
            </a:r>
          </a:p>
          <a:p>
            <a:pPr>
              <a:lnSpc>
                <a:spcPct val="80000"/>
              </a:lnSpc>
            </a:pPr>
            <a:endParaRPr lang="fi-FI" sz="700" dirty="0" smtClean="0"/>
          </a:p>
          <a:p>
            <a:pPr>
              <a:lnSpc>
                <a:spcPct val="80000"/>
              </a:lnSpc>
            </a:pPr>
            <a:r>
              <a:rPr lang="fi-FI" sz="1400" dirty="0" smtClean="0"/>
              <a:t>Kuuntele, osoita välittämistä ja myötätuntoa </a:t>
            </a:r>
          </a:p>
          <a:p>
            <a:pPr>
              <a:lnSpc>
                <a:spcPct val="80000"/>
              </a:lnSpc>
            </a:pPr>
            <a:endParaRPr lang="fi-FI" sz="700" dirty="0" smtClean="0"/>
          </a:p>
          <a:p>
            <a:pPr>
              <a:lnSpc>
                <a:spcPct val="80000"/>
              </a:lnSpc>
            </a:pPr>
            <a:r>
              <a:rPr lang="fi-FI" sz="1400" dirty="0" smtClean="0"/>
              <a:t>Jos huoli on suuri tai kuohunta voimakasta, vuorovaikutteiset viestinnän keinot ovat välttämättömiä</a:t>
            </a:r>
          </a:p>
          <a:p>
            <a:pPr>
              <a:lnSpc>
                <a:spcPct val="80000"/>
              </a:lnSpc>
            </a:pPr>
            <a:endParaRPr lang="fi-FI" sz="700" dirty="0" smtClean="0"/>
          </a:p>
          <a:p>
            <a:pPr>
              <a:lnSpc>
                <a:spcPct val="80000"/>
              </a:lnSpc>
            </a:pPr>
            <a:r>
              <a:rPr lang="fi-FI" sz="1400" dirty="0" smtClean="0"/>
              <a:t>Tunnista kaikki viestinnän kohderyhmät ja heidän tiedontarpeensa – räätälöi viestisi kohderyhmän mukaan ja käytä selkeää arkikieltä</a:t>
            </a:r>
          </a:p>
          <a:p>
            <a:pPr>
              <a:lnSpc>
                <a:spcPct val="80000"/>
              </a:lnSpc>
            </a:pPr>
            <a:endParaRPr lang="fi-FI" sz="700" dirty="0" smtClean="0"/>
          </a:p>
          <a:p>
            <a:pPr>
              <a:lnSpc>
                <a:spcPct val="80000"/>
              </a:lnSpc>
            </a:pPr>
            <a:r>
              <a:rPr lang="fi-FI" sz="1400" dirty="0" smtClean="0"/>
              <a:t>Ole rehellinen, kerro mitä tiedetään ja mitä ei tiedetä, kerro huonot uutiset salailematta</a:t>
            </a:r>
          </a:p>
          <a:p>
            <a:pPr>
              <a:lnSpc>
                <a:spcPct val="80000"/>
              </a:lnSpc>
            </a:pPr>
            <a:endParaRPr lang="fi-FI" sz="800" dirty="0" smtClean="0"/>
          </a:p>
          <a:p>
            <a:pPr>
              <a:lnSpc>
                <a:spcPct val="80000"/>
              </a:lnSpc>
            </a:pPr>
            <a:r>
              <a:rPr lang="fi-FI" sz="1400" dirty="0" smtClean="0"/>
              <a:t>Rakenna viestisi ratkaisukeskeisesti ja osoita sitoutuvasi tilanteen korjaamiseen</a:t>
            </a:r>
          </a:p>
          <a:p>
            <a:pPr>
              <a:lnSpc>
                <a:spcPct val="80000"/>
              </a:lnSpc>
            </a:pPr>
            <a:endParaRPr lang="fi-FI" sz="800" dirty="0" smtClean="0"/>
          </a:p>
          <a:p>
            <a:pPr>
              <a:lnSpc>
                <a:spcPct val="80000"/>
              </a:lnSpc>
            </a:pPr>
            <a:r>
              <a:rPr lang="fi-FI" sz="1400" dirty="0" smtClean="0"/>
              <a:t>Pidä tilan käyttäjät ajan tasalla - viesti aina kun tapahtuu ja silloinkin kun mitään ei näytä tapahtuvan mutta taustalla tehdään työtä ongelman ratkaisemiseksi</a:t>
            </a:r>
          </a:p>
          <a:p>
            <a:pPr>
              <a:lnSpc>
                <a:spcPct val="80000"/>
              </a:lnSpc>
            </a:pPr>
            <a:endParaRPr lang="fi-FI" sz="800" dirty="0" smtClean="0"/>
          </a:p>
          <a:p>
            <a:pPr>
              <a:lnSpc>
                <a:spcPct val="80000"/>
              </a:lnSpc>
            </a:pPr>
            <a:r>
              <a:rPr lang="fi-FI" sz="1400" dirty="0" smtClean="0"/>
              <a:t>Tee onnistunut sisäilmaongelman ratkaisu seurannan ja arvioinnin avulla näkyväksi</a:t>
            </a:r>
          </a:p>
        </p:txBody>
      </p:sp>
      <p:pic>
        <p:nvPicPr>
          <p:cNvPr id="8"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9" name="Rectangle 2"/>
          <p:cNvSpPr txBox="1">
            <a:spLocks/>
          </p:cNvSpPr>
          <p:nvPr/>
        </p:nvSpPr>
        <p:spPr bwMode="auto">
          <a:xfrm>
            <a:off x="4333879" y="5757956"/>
            <a:ext cx="5227320" cy="40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000" b="1" kern="1200">
                <a:solidFill>
                  <a:srgbClr val="20A7CC"/>
                </a:solidFill>
                <a:latin typeface="+mj-lt"/>
                <a:ea typeface="ＭＳ Ｐゴシック" charset="-128"/>
                <a:cs typeface="ＭＳ Ｐゴシック" charset="-128"/>
              </a:defRPr>
            </a:lvl1pPr>
            <a:lvl2pPr algn="l" defTabSz="457200" rtl="0" eaLnBrk="0" fontAlgn="base" hangingPunct="0">
              <a:spcBef>
                <a:spcPct val="0"/>
              </a:spcBef>
              <a:spcAft>
                <a:spcPct val="0"/>
              </a:spcAft>
              <a:defRPr sz="3000" b="1">
                <a:solidFill>
                  <a:srgbClr val="20A7CC"/>
                </a:solidFill>
                <a:latin typeface="Verdana" charset="0"/>
                <a:ea typeface="ＭＳ Ｐゴシック" charset="-128"/>
                <a:cs typeface="ＭＳ Ｐゴシック" charset="-128"/>
              </a:defRPr>
            </a:lvl2pPr>
            <a:lvl3pPr algn="l" defTabSz="457200" rtl="0" eaLnBrk="0" fontAlgn="base" hangingPunct="0">
              <a:spcBef>
                <a:spcPct val="0"/>
              </a:spcBef>
              <a:spcAft>
                <a:spcPct val="0"/>
              </a:spcAft>
              <a:defRPr sz="3000" b="1">
                <a:solidFill>
                  <a:srgbClr val="20A7CC"/>
                </a:solidFill>
                <a:latin typeface="Verdana" charset="0"/>
                <a:ea typeface="ＭＳ Ｐゴシック" charset="-128"/>
                <a:cs typeface="ＭＳ Ｐゴシック" charset="-128"/>
              </a:defRPr>
            </a:lvl3pPr>
            <a:lvl4pPr algn="l" defTabSz="457200" rtl="0" eaLnBrk="0" fontAlgn="base" hangingPunct="0">
              <a:spcBef>
                <a:spcPct val="0"/>
              </a:spcBef>
              <a:spcAft>
                <a:spcPct val="0"/>
              </a:spcAft>
              <a:defRPr sz="3000" b="1">
                <a:solidFill>
                  <a:srgbClr val="20A7CC"/>
                </a:solidFill>
                <a:latin typeface="Verdana" charset="0"/>
                <a:ea typeface="ＭＳ Ｐゴシック" charset="-128"/>
                <a:cs typeface="ＭＳ Ｐゴシック" charset="-128"/>
              </a:defRPr>
            </a:lvl4pPr>
            <a:lvl5pPr algn="l" defTabSz="457200" rtl="0" eaLnBrk="0" fontAlgn="base" hangingPunct="0">
              <a:spcBef>
                <a:spcPct val="0"/>
              </a:spcBef>
              <a:spcAft>
                <a:spcPct val="0"/>
              </a:spcAft>
              <a:defRPr sz="3000" b="1">
                <a:solidFill>
                  <a:srgbClr val="20A7CC"/>
                </a:solidFill>
                <a:latin typeface="Verdana" charset="0"/>
                <a:ea typeface="ＭＳ Ｐゴシック" charset="-128"/>
                <a:cs typeface="ＭＳ Ｐゴシック" charset="-128"/>
              </a:defRPr>
            </a:lvl5pPr>
            <a:lvl6pPr marL="457200" algn="l" defTabSz="457200" rtl="0" fontAlgn="base">
              <a:spcBef>
                <a:spcPct val="0"/>
              </a:spcBef>
              <a:spcAft>
                <a:spcPct val="0"/>
              </a:spcAft>
              <a:defRPr sz="2800" b="1" u="sng">
                <a:solidFill>
                  <a:srgbClr val="404040"/>
                </a:solidFill>
                <a:latin typeface="Helvetica" charset="0"/>
                <a:ea typeface="ＭＳ Ｐゴシック" charset="-128"/>
              </a:defRPr>
            </a:lvl6pPr>
            <a:lvl7pPr marL="914400" algn="l" defTabSz="457200" rtl="0" fontAlgn="base">
              <a:spcBef>
                <a:spcPct val="0"/>
              </a:spcBef>
              <a:spcAft>
                <a:spcPct val="0"/>
              </a:spcAft>
              <a:defRPr sz="2800" b="1" u="sng">
                <a:solidFill>
                  <a:srgbClr val="404040"/>
                </a:solidFill>
                <a:latin typeface="Helvetica" charset="0"/>
                <a:ea typeface="ＭＳ Ｐゴシック" charset="-128"/>
              </a:defRPr>
            </a:lvl7pPr>
            <a:lvl8pPr marL="1371600" algn="l" defTabSz="457200" rtl="0" fontAlgn="base">
              <a:spcBef>
                <a:spcPct val="0"/>
              </a:spcBef>
              <a:spcAft>
                <a:spcPct val="0"/>
              </a:spcAft>
              <a:defRPr sz="2800" b="1" u="sng">
                <a:solidFill>
                  <a:srgbClr val="404040"/>
                </a:solidFill>
                <a:latin typeface="Helvetica" charset="0"/>
                <a:ea typeface="ＭＳ Ｐゴシック" charset="-128"/>
              </a:defRPr>
            </a:lvl8pPr>
            <a:lvl9pPr marL="1828800" algn="l" defTabSz="457200" rtl="0" fontAlgn="base">
              <a:spcBef>
                <a:spcPct val="0"/>
              </a:spcBef>
              <a:spcAft>
                <a:spcPct val="0"/>
              </a:spcAft>
              <a:defRPr sz="2800" b="1" u="sng">
                <a:solidFill>
                  <a:srgbClr val="404040"/>
                </a:solidFill>
                <a:latin typeface="Helvetica" charset="0"/>
                <a:ea typeface="ＭＳ Ｐゴシック" charset="-128"/>
              </a:defRPr>
            </a:lvl9pPr>
          </a:lstStyle>
          <a:p>
            <a:pPr defTabSz="914400" eaLnBrk="1" hangingPunct="1"/>
            <a:r>
              <a:rPr lang="fi-FI" sz="1000" b="0" dirty="0">
                <a:solidFill>
                  <a:schemeClr val="tx1"/>
                </a:solidFill>
                <a:latin typeface="+mn-lt"/>
                <a:ea typeface="+mn-ea"/>
                <a:cs typeface="+mn-cs"/>
              </a:rPr>
              <a:t>Lahtinen M, </a:t>
            </a:r>
            <a:r>
              <a:rPr lang="fi-FI" sz="1000" b="0" dirty="0" err="1">
                <a:solidFill>
                  <a:schemeClr val="tx1"/>
                </a:solidFill>
                <a:latin typeface="+mn-lt"/>
                <a:ea typeface="+mn-ea"/>
                <a:cs typeface="+mn-cs"/>
              </a:rPr>
              <a:t>Ginström</a:t>
            </a:r>
            <a:r>
              <a:rPr lang="fi-FI" sz="1000" b="0" dirty="0">
                <a:solidFill>
                  <a:schemeClr val="tx1"/>
                </a:solidFill>
                <a:latin typeface="+mn-lt"/>
                <a:ea typeface="+mn-ea"/>
                <a:cs typeface="+mn-cs"/>
              </a:rPr>
              <a:t> A, Harinen S, Lappalainen S, Tarkka O, Unhola T:</a:t>
            </a:r>
            <a:br>
              <a:rPr lang="fi-FI" sz="1000" b="0" dirty="0">
                <a:solidFill>
                  <a:schemeClr val="tx1"/>
                </a:solidFill>
                <a:latin typeface="+mn-lt"/>
                <a:ea typeface="+mn-ea"/>
                <a:cs typeface="+mn-cs"/>
              </a:rPr>
            </a:br>
            <a:r>
              <a:rPr lang="fi-FI" sz="1000" b="0" dirty="0">
                <a:solidFill>
                  <a:schemeClr val="tx1"/>
                </a:solidFill>
                <a:latin typeface="+mn-lt"/>
                <a:ea typeface="+mn-ea"/>
                <a:cs typeface="+mn-cs"/>
              </a:rPr>
              <a:t>Selätä sisäilmastokiista - viesti viisaasti. Työterveyslaitos, Helsinki 2010.</a:t>
            </a:r>
          </a:p>
        </p:txBody>
      </p:sp>
      <p:sp>
        <p:nvSpPr>
          <p:cNvPr id="2" name="Dian numeron paikkamerkki 1"/>
          <p:cNvSpPr>
            <a:spLocks noGrp="1"/>
          </p:cNvSpPr>
          <p:nvPr>
            <p:ph type="sldNum" sz="quarter" idx="12"/>
          </p:nvPr>
        </p:nvSpPr>
        <p:spPr/>
        <p:txBody>
          <a:bodyPr/>
          <a:lstStyle/>
          <a:p>
            <a:fld id="{49246692-9764-4796-AF2E-897E79EBAFA7}" type="slidenum">
              <a:rPr lang="fi-FI" smtClean="0"/>
              <a:pPr/>
              <a:t>40</a:t>
            </a:fld>
            <a:endParaRPr lang="fi-FI"/>
          </a:p>
        </p:txBody>
      </p:sp>
    </p:spTree>
    <p:extLst>
      <p:ext uri="{BB962C8B-B14F-4D97-AF65-F5344CB8AC3E}">
        <p14:creationId xmlns:p14="http://schemas.microsoft.com/office/powerpoint/2010/main" val="3194719399"/>
      </p:ext>
    </p:extLst>
  </p:cSld>
  <p:clrMapOvr>
    <a:masterClrMapping/>
  </p:clrMapOvr>
  <p:transition spd="med">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3"/>
          <p:cNvSpPr>
            <a:spLocks noChangeArrowheads="1"/>
          </p:cNvSpPr>
          <p:nvPr/>
        </p:nvSpPr>
        <p:spPr bwMode="auto">
          <a:xfrm>
            <a:off x="0" y="1612107"/>
            <a:ext cx="9029700" cy="431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endParaRPr lang="fi-FI" altLang="fi-FI">
              <a:solidFill>
                <a:prstClr val="black"/>
              </a:solidFill>
            </a:endParaRPr>
          </a:p>
        </p:txBody>
      </p:sp>
      <p:sp>
        <p:nvSpPr>
          <p:cNvPr id="69637" name="Rectangle 4"/>
          <p:cNvSpPr>
            <a:spLocks noChangeArrowheads="1"/>
          </p:cNvSpPr>
          <p:nvPr/>
        </p:nvSpPr>
        <p:spPr bwMode="auto">
          <a:xfrm>
            <a:off x="365125" y="1178719"/>
            <a:ext cx="2622550" cy="4778375"/>
          </a:xfrm>
          <a:prstGeom prst="rect">
            <a:avLst/>
          </a:prstGeom>
          <a:ln>
            <a:headEnd/>
            <a:tailEnd/>
          </a:ln>
          <a:extLst/>
        </p:spPr>
        <p:style>
          <a:lnRef idx="3">
            <a:schemeClr val="lt1"/>
          </a:lnRef>
          <a:fillRef idx="1">
            <a:schemeClr val="accent2"/>
          </a:fillRef>
          <a:effectRef idx="1">
            <a:schemeClr val="accent2"/>
          </a:effectRef>
          <a:fontRef idx="minor">
            <a:schemeClr val="lt1"/>
          </a:fontRef>
        </p:style>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endParaRPr lang="fi-FI" altLang="fi-FI" sz="2800" dirty="0">
              <a:solidFill>
                <a:prstClr val="black"/>
              </a:solidFill>
              <a:latin typeface="Verdana" pitchFamily="34" charset="0"/>
            </a:endParaRPr>
          </a:p>
          <a:p>
            <a:pPr algn="ctr" eaLnBrk="1" hangingPunct="1"/>
            <a:endParaRPr lang="fi-FI" altLang="fi-FI" sz="2800" dirty="0">
              <a:solidFill>
                <a:prstClr val="black"/>
              </a:solidFill>
              <a:latin typeface="Verdana" pitchFamily="34" charset="0"/>
            </a:endParaRPr>
          </a:p>
          <a:p>
            <a:pPr algn="ctr" eaLnBrk="1" hangingPunct="1"/>
            <a:r>
              <a:rPr lang="fi-FI" altLang="fi-FI" b="1" dirty="0" smtClean="0">
                <a:solidFill>
                  <a:prstClr val="black"/>
                </a:solidFill>
                <a:latin typeface="Arial"/>
              </a:rPr>
              <a:t>Sisäilman </a:t>
            </a:r>
          </a:p>
          <a:p>
            <a:pPr algn="ctr" eaLnBrk="1" hangingPunct="1"/>
            <a:r>
              <a:rPr lang="fi-FI" altLang="fi-FI" b="1" dirty="0" smtClean="0">
                <a:solidFill>
                  <a:prstClr val="black"/>
                </a:solidFill>
                <a:latin typeface="Arial"/>
              </a:rPr>
              <a:t>laadussa ja</a:t>
            </a:r>
          </a:p>
          <a:p>
            <a:pPr algn="ctr" eaLnBrk="1" hangingPunct="1"/>
            <a:r>
              <a:rPr lang="fi-FI" altLang="fi-FI" b="1" dirty="0" smtClean="0">
                <a:solidFill>
                  <a:prstClr val="black"/>
                </a:solidFill>
                <a:latin typeface="Arial"/>
              </a:rPr>
              <a:t>sisäympäristö-</a:t>
            </a:r>
          </a:p>
          <a:p>
            <a:pPr algn="ctr" eaLnBrk="1" hangingPunct="1"/>
            <a:r>
              <a:rPr lang="fi-FI" altLang="fi-FI" b="1" dirty="0" smtClean="0">
                <a:solidFill>
                  <a:prstClr val="black"/>
                </a:solidFill>
                <a:latin typeface="Arial"/>
              </a:rPr>
              <a:t>tekijöissä ei </a:t>
            </a:r>
          </a:p>
          <a:p>
            <a:pPr algn="ctr" eaLnBrk="1" hangingPunct="1"/>
            <a:r>
              <a:rPr lang="fi-FI" altLang="fi-FI" b="1" dirty="0" smtClean="0">
                <a:solidFill>
                  <a:prstClr val="black"/>
                </a:solidFill>
                <a:latin typeface="Arial"/>
              </a:rPr>
              <a:t>havaita puutteita</a:t>
            </a:r>
          </a:p>
          <a:p>
            <a:pPr algn="ctr" eaLnBrk="1" hangingPunct="1"/>
            <a:endParaRPr lang="fi-FI" altLang="fi-FI" b="1" dirty="0" smtClean="0">
              <a:solidFill>
                <a:prstClr val="black"/>
              </a:solidFill>
              <a:latin typeface="Arial"/>
            </a:endParaRPr>
          </a:p>
          <a:p>
            <a:pPr algn="ctr" eaLnBrk="1" hangingPunct="1"/>
            <a:endParaRPr lang="fi-FI" altLang="fi-FI" b="1" dirty="0" smtClean="0">
              <a:solidFill>
                <a:prstClr val="black"/>
              </a:solidFill>
              <a:latin typeface="Arial"/>
            </a:endParaRPr>
          </a:p>
          <a:p>
            <a:pPr algn="ctr" eaLnBrk="1" hangingPunct="1"/>
            <a:endParaRPr lang="fi-FI" altLang="fi-FI" b="1" dirty="0" smtClean="0">
              <a:solidFill>
                <a:prstClr val="black"/>
              </a:solidFill>
              <a:latin typeface="Arial"/>
            </a:endParaRPr>
          </a:p>
          <a:p>
            <a:pPr algn="ctr" eaLnBrk="1" hangingPunct="1"/>
            <a:r>
              <a:rPr lang="fi-FI" altLang="fi-FI" b="1" dirty="0" smtClean="0">
                <a:solidFill>
                  <a:prstClr val="black"/>
                </a:solidFill>
                <a:latin typeface="Arial"/>
              </a:rPr>
              <a:t>Tilojen tekninen </a:t>
            </a:r>
          </a:p>
          <a:p>
            <a:pPr algn="ctr" eaLnBrk="1" hangingPunct="1"/>
            <a:r>
              <a:rPr lang="fi-FI" altLang="fi-FI" b="1" dirty="0" smtClean="0">
                <a:solidFill>
                  <a:prstClr val="black"/>
                </a:solidFill>
                <a:latin typeface="Arial"/>
              </a:rPr>
              <a:t>kunto ja sisäilmasto-</a:t>
            </a:r>
          </a:p>
          <a:p>
            <a:pPr algn="ctr" eaLnBrk="1" hangingPunct="1"/>
            <a:r>
              <a:rPr lang="fi-FI" altLang="fi-FI" b="1" dirty="0" smtClean="0">
                <a:solidFill>
                  <a:prstClr val="black"/>
                </a:solidFill>
                <a:latin typeface="Arial"/>
              </a:rPr>
              <a:t>olosuhteet</a:t>
            </a:r>
            <a:endParaRPr lang="fi-FI" altLang="fi-FI" b="1" dirty="0">
              <a:solidFill>
                <a:prstClr val="black"/>
              </a:solidFill>
              <a:latin typeface="Arial"/>
            </a:endParaRPr>
          </a:p>
        </p:txBody>
      </p:sp>
      <p:sp>
        <p:nvSpPr>
          <p:cNvPr id="69638" name="Rectangle 5"/>
          <p:cNvSpPr>
            <a:spLocks noChangeArrowheads="1"/>
          </p:cNvSpPr>
          <p:nvPr/>
        </p:nvSpPr>
        <p:spPr bwMode="auto">
          <a:xfrm>
            <a:off x="3348038" y="1178719"/>
            <a:ext cx="2447925" cy="4778375"/>
          </a:xfrm>
          <a:prstGeom prst="rect">
            <a:avLst/>
          </a:prstGeom>
          <a:ln>
            <a:headEnd/>
            <a:tailEnd/>
          </a:ln>
          <a:extLst/>
        </p:spPr>
        <p:style>
          <a:lnRef idx="3">
            <a:schemeClr val="lt1"/>
          </a:lnRef>
          <a:fillRef idx="1">
            <a:schemeClr val="accent3"/>
          </a:fillRef>
          <a:effectRef idx="1">
            <a:schemeClr val="accent3"/>
          </a:effectRef>
          <a:fontRef idx="minor">
            <a:schemeClr val="lt1"/>
          </a:fontRef>
        </p:style>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endParaRPr lang="fi-FI" altLang="fi-FI" sz="2800" dirty="0">
              <a:solidFill>
                <a:prstClr val="black"/>
              </a:solidFill>
              <a:latin typeface="Verdana" pitchFamily="34" charset="0"/>
            </a:endParaRPr>
          </a:p>
          <a:p>
            <a:pPr algn="ctr" eaLnBrk="1" hangingPunct="1"/>
            <a:endParaRPr lang="fi-FI" altLang="fi-FI" sz="2800" dirty="0">
              <a:solidFill>
                <a:prstClr val="black"/>
              </a:solidFill>
              <a:latin typeface="Verdana" pitchFamily="34" charset="0"/>
            </a:endParaRPr>
          </a:p>
          <a:p>
            <a:pPr algn="ctr" eaLnBrk="1" hangingPunct="1"/>
            <a:r>
              <a:rPr lang="fi-FI" altLang="fi-FI" b="1" dirty="0">
                <a:solidFill>
                  <a:prstClr val="black"/>
                </a:solidFill>
                <a:latin typeface="Arial"/>
              </a:rPr>
              <a:t>Tilan käyttäjät </a:t>
            </a:r>
          </a:p>
          <a:p>
            <a:pPr algn="ctr" eaLnBrk="1" hangingPunct="1"/>
            <a:r>
              <a:rPr lang="fi-FI" altLang="fi-FI" b="1" dirty="0">
                <a:solidFill>
                  <a:prstClr val="black"/>
                </a:solidFill>
                <a:latin typeface="Arial"/>
              </a:rPr>
              <a:t>ovat sisäilmaan </a:t>
            </a:r>
          </a:p>
          <a:p>
            <a:pPr algn="ctr" eaLnBrk="1" hangingPunct="1"/>
            <a:r>
              <a:rPr lang="fi-FI" altLang="fi-FI" b="1" dirty="0">
                <a:solidFill>
                  <a:prstClr val="black"/>
                </a:solidFill>
                <a:latin typeface="Arial"/>
              </a:rPr>
              <a:t>ja sisä-</a:t>
            </a:r>
          </a:p>
          <a:p>
            <a:pPr algn="ctr" eaLnBrk="1" hangingPunct="1"/>
            <a:r>
              <a:rPr lang="fi-FI" altLang="fi-FI" b="1" dirty="0">
                <a:solidFill>
                  <a:prstClr val="black"/>
                </a:solidFill>
                <a:latin typeface="Arial"/>
              </a:rPr>
              <a:t>ympäristöön </a:t>
            </a:r>
          </a:p>
          <a:p>
            <a:pPr algn="ctr" eaLnBrk="1" hangingPunct="1"/>
            <a:r>
              <a:rPr lang="fi-FI" altLang="fi-FI" b="1" dirty="0">
                <a:solidFill>
                  <a:prstClr val="black"/>
                </a:solidFill>
                <a:latin typeface="Arial"/>
              </a:rPr>
              <a:t>tyytyväisiä</a:t>
            </a:r>
          </a:p>
          <a:p>
            <a:pPr algn="ctr" eaLnBrk="1" hangingPunct="1"/>
            <a:endParaRPr lang="fi-FI" altLang="fi-FI" b="1" dirty="0">
              <a:solidFill>
                <a:prstClr val="black"/>
              </a:solidFill>
              <a:latin typeface="Arial"/>
            </a:endParaRPr>
          </a:p>
          <a:p>
            <a:pPr algn="ctr" eaLnBrk="1" hangingPunct="1"/>
            <a:endParaRPr lang="fi-FI" altLang="fi-FI" b="1" dirty="0">
              <a:solidFill>
                <a:prstClr val="black"/>
              </a:solidFill>
              <a:latin typeface="Arial"/>
            </a:endParaRPr>
          </a:p>
          <a:p>
            <a:pPr algn="ctr" eaLnBrk="1" hangingPunct="1"/>
            <a:endParaRPr lang="fi-FI" altLang="fi-FI" b="1" dirty="0">
              <a:solidFill>
                <a:prstClr val="black"/>
              </a:solidFill>
              <a:latin typeface="Arial"/>
            </a:endParaRPr>
          </a:p>
          <a:p>
            <a:pPr algn="ctr" eaLnBrk="1" hangingPunct="1"/>
            <a:r>
              <a:rPr lang="fi-FI" altLang="fi-FI" b="1" dirty="0">
                <a:solidFill>
                  <a:prstClr val="black"/>
                </a:solidFill>
                <a:latin typeface="Arial"/>
              </a:rPr>
              <a:t>Tilojen käyttäjien </a:t>
            </a:r>
          </a:p>
          <a:p>
            <a:pPr algn="ctr" eaLnBrk="1" hangingPunct="1"/>
            <a:r>
              <a:rPr lang="fi-FI" altLang="fi-FI" b="1" dirty="0">
                <a:solidFill>
                  <a:prstClr val="black"/>
                </a:solidFill>
                <a:latin typeface="Arial"/>
              </a:rPr>
              <a:t>terveydentila ja</a:t>
            </a:r>
          </a:p>
          <a:p>
            <a:pPr algn="ctr" eaLnBrk="1" hangingPunct="1"/>
            <a:r>
              <a:rPr lang="fi-FI" altLang="fi-FI" b="1" dirty="0">
                <a:solidFill>
                  <a:prstClr val="black"/>
                </a:solidFill>
                <a:latin typeface="Arial"/>
              </a:rPr>
              <a:t>kokemukset</a:t>
            </a:r>
          </a:p>
          <a:p>
            <a:pPr algn="ctr" eaLnBrk="1" hangingPunct="1"/>
            <a:r>
              <a:rPr lang="fi-FI" altLang="fi-FI" b="1" dirty="0">
                <a:solidFill>
                  <a:prstClr val="black"/>
                </a:solidFill>
                <a:latin typeface="Arial"/>
              </a:rPr>
              <a:t>tilaan liittyen</a:t>
            </a:r>
          </a:p>
        </p:txBody>
      </p:sp>
      <p:sp>
        <p:nvSpPr>
          <p:cNvPr id="69639" name="Rectangle 6"/>
          <p:cNvSpPr>
            <a:spLocks noChangeArrowheads="1"/>
          </p:cNvSpPr>
          <p:nvPr/>
        </p:nvSpPr>
        <p:spPr bwMode="auto">
          <a:xfrm>
            <a:off x="6156325" y="1178719"/>
            <a:ext cx="2578100" cy="4778375"/>
          </a:xfrm>
          <a:prstGeom prst="rect">
            <a:avLst/>
          </a:prstGeom>
          <a:ln>
            <a:headEnd/>
            <a:tailEnd/>
          </a:ln>
          <a:extLst/>
        </p:spPr>
        <p:style>
          <a:lnRef idx="3">
            <a:schemeClr val="lt1"/>
          </a:lnRef>
          <a:fillRef idx="1">
            <a:schemeClr val="accent4"/>
          </a:fillRef>
          <a:effectRef idx="1">
            <a:schemeClr val="accent4"/>
          </a:effectRef>
          <a:fontRef idx="minor">
            <a:schemeClr val="lt1"/>
          </a:fontRef>
        </p:style>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endParaRPr lang="fi-FI" altLang="fi-FI" sz="2800" dirty="0">
              <a:solidFill>
                <a:prstClr val="black"/>
              </a:solidFill>
              <a:latin typeface="Verdana" pitchFamily="34" charset="0"/>
            </a:endParaRPr>
          </a:p>
          <a:p>
            <a:pPr algn="ctr" eaLnBrk="1" hangingPunct="1"/>
            <a:endParaRPr lang="fi-FI" altLang="fi-FI" sz="2800" dirty="0">
              <a:solidFill>
                <a:prstClr val="black"/>
              </a:solidFill>
              <a:latin typeface="Verdana" pitchFamily="34" charset="0"/>
            </a:endParaRPr>
          </a:p>
          <a:p>
            <a:pPr algn="ctr" eaLnBrk="1" hangingPunct="1"/>
            <a:r>
              <a:rPr lang="fi-FI" altLang="fi-FI" b="1" dirty="0">
                <a:solidFill>
                  <a:prstClr val="black"/>
                </a:solidFill>
                <a:latin typeface="Arial"/>
              </a:rPr>
              <a:t>Työpaikalla on </a:t>
            </a:r>
          </a:p>
          <a:p>
            <a:pPr algn="ctr" eaLnBrk="1" hangingPunct="1"/>
            <a:r>
              <a:rPr lang="fi-FI" altLang="fi-FI" b="1" dirty="0">
                <a:solidFill>
                  <a:prstClr val="black"/>
                </a:solidFill>
                <a:latin typeface="Arial"/>
              </a:rPr>
              <a:t> hyvät toimintatavat </a:t>
            </a:r>
          </a:p>
          <a:p>
            <a:pPr algn="ctr" eaLnBrk="1" hangingPunct="1"/>
            <a:r>
              <a:rPr lang="fi-FI" altLang="fi-FI" b="1" dirty="0">
                <a:solidFill>
                  <a:prstClr val="black"/>
                </a:solidFill>
                <a:latin typeface="Arial"/>
              </a:rPr>
              <a:t>sisäympäristöön </a:t>
            </a:r>
          </a:p>
          <a:p>
            <a:pPr algn="ctr" eaLnBrk="1" hangingPunct="1"/>
            <a:r>
              <a:rPr lang="fi-FI" altLang="fi-FI" b="1" dirty="0">
                <a:solidFill>
                  <a:prstClr val="black"/>
                </a:solidFill>
                <a:latin typeface="Arial"/>
              </a:rPr>
              <a:t> liittyvien ongelmien </a:t>
            </a:r>
          </a:p>
          <a:p>
            <a:pPr algn="ctr" eaLnBrk="1" hangingPunct="1"/>
            <a:r>
              <a:rPr lang="fi-FI" altLang="fi-FI" b="1" dirty="0">
                <a:solidFill>
                  <a:prstClr val="black"/>
                </a:solidFill>
                <a:latin typeface="Arial"/>
              </a:rPr>
              <a:t>ehkäisemiseen, </a:t>
            </a:r>
          </a:p>
          <a:p>
            <a:pPr algn="ctr" eaLnBrk="1" hangingPunct="1"/>
            <a:r>
              <a:rPr lang="fi-FI" altLang="fi-FI" b="1" dirty="0">
                <a:solidFill>
                  <a:prstClr val="black"/>
                </a:solidFill>
                <a:latin typeface="Arial"/>
              </a:rPr>
              <a:t>tunnistamiseen </a:t>
            </a:r>
          </a:p>
          <a:p>
            <a:pPr algn="ctr" eaLnBrk="1" hangingPunct="1"/>
            <a:r>
              <a:rPr lang="fi-FI" altLang="fi-FI" b="1" dirty="0">
                <a:solidFill>
                  <a:prstClr val="black"/>
                </a:solidFill>
                <a:latin typeface="Arial"/>
              </a:rPr>
              <a:t>ja hallintaan</a:t>
            </a:r>
          </a:p>
          <a:p>
            <a:pPr algn="ctr" eaLnBrk="1" hangingPunct="1"/>
            <a:endParaRPr lang="fi-FI" altLang="fi-FI" b="1" dirty="0">
              <a:solidFill>
                <a:prstClr val="black"/>
              </a:solidFill>
              <a:latin typeface="Arial"/>
            </a:endParaRPr>
          </a:p>
          <a:p>
            <a:pPr algn="ctr" eaLnBrk="1" hangingPunct="1"/>
            <a:r>
              <a:rPr lang="fi-FI" altLang="fi-FI" b="1" dirty="0">
                <a:solidFill>
                  <a:prstClr val="black"/>
                </a:solidFill>
                <a:latin typeface="Arial"/>
              </a:rPr>
              <a:t>Toimintatavat </a:t>
            </a:r>
          </a:p>
          <a:p>
            <a:pPr algn="ctr" eaLnBrk="1" hangingPunct="1"/>
            <a:r>
              <a:rPr lang="fi-FI" altLang="fi-FI" b="1" dirty="0">
                <a:solidFill>
                  <a:prstClr val="black"/>
                </a:solidFill>
                <a:latin typeface="Arial"/>
              </a:rPr>
              <a:t>rakennuksen </a:t>
            </a:r>
          </a:p>
          <a:p>
            <a:pPr algn="ctr" eaLnBrk="1" hangingPunct="1"/>
            <a:r>
              <a:rPr lang="fi-FI" altLang="fi-FI" b="1" dirty="0">
                <a:solidFill>
                  <a:prstClr val="black"/>
                </a:solidFill>
                <a:latin typeface="Arial"/>
              </a:rPr>
              <a:t>ylläpidossa</a:t>
            </a:r>
          </a:p>
          <a:p>
            <a:pPr algn="ctr" eaLnBrk="1" hangingPunct="1"/>
            <a:r>
              <a:rPr lang="fi-FI" altLang="fi-FI" sz="1400" b="1" dirty="0">
                <a:solidFill>
                  <a:prstClr val="black"/>
                </a:solidFill>
                <a:latin typeface="Arial"/>
              </a:rPr>
              <a:t>(huolto, siivous, haitta-</a:t>
            </a:r>
          </a:p>
          <a:p>
            <a:pPr algn="ctr" eaLnBrk="1" hangingPunct="1"/>
            <a:r>
              <a:rPr lang="fi-FI" altLang="fi-FI" sz="1400" b="1" dirty="0">
                <a:solidFill>
                  <a:prstClr val="black"/>
                </a:solidFill>
                <a:latin typeface="Arial"/>
              </a:rPr>
              <a:t>ilmoitusmenettely,</a:t>
            </a:r>
          </a:p>
          <a:p>
            <a:pPr algn="ctr" eaLnBrk="1" hangingPunct="1"/>
            <a:r>
              <a:rPr lang="fi-FI" altLang="fi-FI" sz="1400" b="1" dirty="0">
                <a:solidFill>
                  <a:prstClr val="black"/>
                </a:solidFill>
                <a:latin typeface="Arial"/>
              </a:rPr>
              <a:t>haittojen hallinta)</a:t>
            </a:r>
          </a:p>
        </p:txBody>
      </p:sp>
      <p:sp>
        <p:nvSpPr>
          <p:cNvPr id="69640" name="Rectangle 7"/>
          <p:cNvSpPr>
            <a:spLocks noChangeArrowheads="1"/>
          </p:cNvSpPr>
          <p:nvPr/>
        </p:nvSpPr>
        <p:spPr bwMode="auto">
          <a:xfrm>
            <a:off x="2987675" y="1683544"/>
            <a:ext cx="288925" cy="2873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fi-FI" altLang="fi-FI" b="1">
                <a:solidFill>
                  <a:prstClr val="black"/>
                </a:solidFill>
                <a:latin typeface="Verdana" pitchFamily="34" charset="0"/>
              </a:rPr>
              <a:t>+</a:t>
            </a:r>
          </a:p>
        </p:txBody>
      </p:sp>
      <p:sp>
        <p:nvSpPr>
          <p:cNvPr id="69641" name="Rectangle 8"/>
          <p:cNvSpPr>
            <a:spLocks noChangeArrowheads="1"/>
          </p:cNvSpPr>
          <p:nvPr/>
        </p:nvSpPr>
        <p:spPr bwMode="auto">
          <a:xfrm>
            <a:off x="5795963" y="1683544"/>
            <a:ext cx="288925" cy="2873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fi-FI" altLang="fi-FI" b="1">
                <a:solidFill>
                  <a:prstClr val="black"/>
                </a:solidFill>
                <a:latin typeface="Verdana" pitchFamily="34" charset="0"/>
              </a:rPr>
              <a:t>+</a:t>
            </a:r>
          </a:p>
        </p:txBody>
      </p:sp>
      <p:sp>
        <p:nvSpPr>
          <p:cNvPr id="69642" name="Rectangle 9"/>
          <p:cNvSpPr>
            <a:spLocks noChangeArrowheads="1"/>
          </p:cNvSpPr>
          <p:nvPr/>
        </p:nvSpPr>
        <p:spPr bwMode="auto">
          <a:xfrm>
            <a:off x="200025" y="1612107"/>
            <a:ext cx="2787650" cy="431800"/>
          </a:xfrm>
          <a:prstGeom prst="rect">
            <a:avLst/>
          </a:prstGeom>
          <a:solidFill>
            <a:schemeClr val="accent2">
              <a:alpha val="5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fi-FI" altLang="fi-FI" sz="2800">
                <a:solidFill>
                  <a:prstClr val="black"/>
                </a:solidFill>
                <a:latin typeface="Verdana" pitchFamily="34" charset="0"/>
              </a:rPr>
              <a:t>A</a:t>
            </a:r>
          </a:p>
        </p:txBody>
      </p:sp>
      <p:sp>
        <p:nvSpPr>
          <p:cNvPr id="69643" name="Rectangle 10"/>
          <p:cNvSpPr>
            <a:spLocks noChangeArrowheads="1"/>
          </p:cNvSpPr>
          <p:nvPr/>
        </p:nvSpPr>
        <p:spPr bwMode="auto">
          <a:xfrm>
            <a:off x="3348038" y="1612107"/>
            <a:ext cx="2447925" cy="431800"/>
          </a:xfrm>
          <a:prstGeom prst="rect">
            <a:avLst/>
          </a:prstGeom>
          <a:solidFill>
            <a:schemeClr val="accent2">
              <a:alpha val="5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fi-FI" altLang="fi-FI" sz="2800">
                <a:solidFill>
                  <a:prstClr val="black"/>
                </a:solidFill>
                <a:latin typeface="Verdana" pitchFamily="34" charset="0"/>
              </a:rPr>
              <a:t>B</a:t>
            </a:r>
          </a:p>
        </p:txBody>
      </p:sp>
      <p:sp>
        <p:nvSpPr>
          <p:cNvPr id="69644" name="Rectangle 11"/>
          <p:cNvSpPr>
            <a:spLocks noChangeArrowheads="1"/>
          </p:cNvSpPr>
          <p:nvPr/>
        </p:nvSpPr>
        <p:spPr bwMode="auto">
          <a:xfrm>
            <a:off x="6156325" y="1612107"/>
            <a:ext cx="2578100" cy="431800"/>
          </a:xfrm>
          <a:prstGeom prst="rect">
            <a:avLst/>
          </a:prstGeom>
          <a:solidFill>
            <a:schemeClr val="accent2">
              <a:alpha val="5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fi-FI" altLang="fi-FI" sz="2800">
                <a:solidFill>
                  <a:prstClr val="black"/>
                </a:solidFill>
                <a:latin typeface="Verdana" pitchFamily="34" charset="0"/>
              </a:rPr>
              <a:t>C</a:t>
            </a:r>
          </a:p>
        </p:txBody>
      </p:sp>
      <p:sp>
        <p:nvSpPr>
          <p:cNvPr id="69645" name="Text Box 16"/>
          <p:cNvSpPr txBox="1">
            <a:spLocks noChangeArrowheads="1"/>
          </p:cNvSpPr>
          <p:nvPr/>
        </p:nvSpPr>
        <p:spPr bwMode="auto">
          <a:xfrm>
            <a:off x="365125" y="1226344"/>
            <a:ext cx="184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i-FI" altLang="fi-FI" sz="1200" b="1">
              <a:solidFill>
                <a:prstClr val="black"/>
              </a:solidFill>
              <a:latin typeface="Verdana" pitchFamily="34" charset="0"/>
            </a:endParaRPr>
          </a:p>
        </p:txBody>
      </p:sp>
      <p:sp>
        <p:nvSpPr>
          <p:cNvPr id="69646" name="Text Box 17"/>
          <p:cNvSpPr txBox="1">
            <a:spLocks noChangeArrowheads="1"/>
          </p:cNvSpPr>
          <p:nvPr/>
        </p:nvSpPr>
        <p:spPr bwMode="auto">
          <a:xfrm>
            <a:off x="412165" y="1160324"/>
            <a:ext cx="29432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i-FI" altLang="fi-FI" sz="1400" b="1" dirty="0" smtClean="0">
                <a:solidFill>
                  <a:prstClr val="black"/>
                </a:solidFill>
                <a:latin typeface="Arial"/>
              </a:rPr>
              <a:t>HAVAITTU / MITATTU </a:t>
            </a:r>
            <a:r>
              <a:rPr lang="fi-FI" altLang="fi-FI" sz="1400" b="1" dirty="0">
                <a:solidFill>
                  <a:prstClr val="black"/>
                </a:solidFill>
                <a:latin typeface="Arial"/>
              </a:rPr>
              <a:t>SISÄYMPÄRISTÖ</a:t>
            </a:r>
          </a:p>
        </p:txBody>
      </p:sp>
      <p:sp>
        <p:nvSpPr>
          <p:cNvPr id="69647" name="Text Box 18"/>
          <p:cNvSpPr txBox="1">
            <a:spLocks noChangeArrowheads="1"/>
          </p:cNvSpPr>
          <p:nvPr/>
        </p:nvSpPr>
        <p:spPr bwMode="auto">
          <a:xfrm>
            <a:off x="3355390" y="1218324"/>
            <a:ext cx="2540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i-FI" altLang="fi-FI" sz="1400" b="1" dirty="0">
                <a:solidFill>
                  <a:prstClr val="black"/>
                </a:solidFill>
                <a:latin typeface="Arial"/>
              </a:rPr>
              <a:t>KOETTU SISÄYMPÄRISTÖ</a:t>
            </a:r>
          </a:p>
        </p:txBody>
      </p:sp>
      <p:sp>
        <p:nvSpPr>
          <p:cNvPr id="69648" name="Text Box 19"/>
          <p:cNvSpPr txBox="1">
            <a:spLocks noChangeArrowheads="1"/>
          </p:cNvSpPr>
          <p:nvPr/>
        </p:nvSpPr>
        <p:spPr bwMode="auto">
          <a:xfrm>
            <a:off x="6084888" y="1222007"/>
            <a:ext cx="28035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i-FI" altLang="fi-FI" sz="1400" b="1" dirty="0">
                <a:solidFill>
                  <a:prstClr val="black"/>
                </a:solidFill>
                <a:latin typeface="Arial"/>
              </a:rPr>
              <a:t>ORGANISAATION TOIMIVUUS</a:t>
            </a:r>
          </a:p>
        </p:txBody>
      </p:sp>
      <p:sp>
        <p:nvSpPr>
          <p:cNvPr id="19" name="Päiväyksen paikkamerkki 8"/>
          <p:cNvSpPr txBox="1">
            <a:spLocks/>
          </p:cNvSpPr>
          <p:nvPr/>
        </p:nvSpPr>
        <p:spPr>
          <a:xfrm>
            <a:off x="5151809" y="6021034"/>
            <a:ext cx="3668341" cy="360362"/>
          </a:xfrm>
          <a:prstGeom prst="rect">
            <a:avLst/>
          </a:prstGeom>
        </p:spPr>
        <p:txBody>
          <a:bodyPr vert="horz" lIns="91440" tIns="45720" rIns="91440" bIns="45720" rtlCol="0" anchor="ctr"/>
          <a:lstStyle>
            <a:defPPr>
              <a:defRPr lang="fi-FI"/>
            </a:defPPr>
            <a:lvl1pPr algn="l" rtl="0" fontAlgn="auto">
              <a:spcBef>
                <a:spcPts val="0"/>
              </a:spcBef>
              <a:spcAft>
                <a:spcPts val="0"/>
              </a:spcAft>
              <a:defRPr sz="1100" kern="1200">
                <a:solidFill>
                  <a:schemeClr val="tx1"/>
                </a:solidFill>
                <a:latin typeface="+mj-lt"/>
                <a:ea typeface="+mn-ea"/>
                <a:cs typeface="+mn-cs"/>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pPr algn="r">
              <a:defRPr/>
            </a:pPr>
            <a:r>
              <a:rPr lang="fi-FI" sz="1000" dirty="0">
                <a:solidFill>
                  <a:prstClr val="black"/>
                </a:solidFill>
                <a:ea typeface="ＭＳ Ｐゴシック" pitchFamily="34" charset="-128"/>
              </a:rPr>
              <a:t>Toimintamalli vaikeiden sisäilmaongelmien ratkaisuun, Työterveyslaitos 2008</a:t>
            </a:r>
            <a:endParaRPr lang="fi-FI" sz="1000" dirty="0">
              <a:solidFill>
                <a:prstClr val="black"/>
              </a:solidFill>
            </a:endParaRPr>
          </a:p>
        </p:txBody>
      </p:sp>
      <p:pic>
        <p:nvPicPr>
          <p:cNvPr id="20"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1" name="Rectangle 2"/>
          <p:cNvSpPr txBox="1">
            <a:spLocks/>
          </p:cNvSpPr>
          <p:nvPr/>
        </p:nvSpPr>
        <p:spPr>
          <a:xfrm>
            <a:off x="365125" y="708974"/>
            <a:ext cx="8425288" cy="484965"/>
          </a:xfrm>
          <a:prstGeom prst="rect">
            <a:avLst/>
          </a:prstGeom>
        </p:spPr>
        <p:txBody>
          <a:bodyPr vert="horz" lIns="91440" tIns="45720" rIns="91440" bIns="45720" rtlCol="0" anchor="b">
            <a:noAutofit/>
          </a:bodyPr>
          <a:lstStyle>
            <a:lvl1pPr algn="l" defTabSz="914400" rtl="0" eaLnBrk="1" latinLnBrk="0" hangingPunct="1">
              <a:spcBef>
                <a:spcPct val="0"/>
              </a:spcBef>
              <a:buNone/>
              <a:defRPr sz="3000" b="1" kern="1200">
                <a:solidFill>
                  <a:schemeClr val="accent1"/>
                </a:solidFill>
                <a:latin typeface="+mj-lt"/>
                <a:ea typeface="+mj-ea"/>
                <a:cs typeface="+mj-cs"/>
              </a:defRPr>
            </a:lvl1pPr>
          </a:lstStyle>
          <a:p>
            <a:r>
              <a:rPr lang="fi-FI" sz="2800" dirty="0" smtClean="0">
                <a:solidFill>
                  <a:srgbClr val="44697D"/>
                </a:solidFill>
                <a:ea typeface="ＭＳ Ｐゴシック" pitchFamily="34" charset="-128"/>
              </a:rPr>
              <a:t>Työpaikan sisäympäristö on kunnossa, kun tilat tukevat </a:t>
            </a:r>
            <a:r>
              <a:rPr lang="fi-FI" sz="2800" dirty="0">
                <a:solidFill>
                  <a:srgbClr val="44697D"/>
                </a:solidFill>
                <a:ea typeface="ＭＳ Ｐゴシック" pitchFamily="34" charset="-128"/>
              </a:rPr>
              <a:t>toimintoja</a:t>
            </a:r>
          </a:p>
        </p:txBody>
      </p:sp>
      <p:sp>
        <p:nvSpPr>
          <p:cNvPr id="2" name="Dian numeron paikkamerkki 1"/>
          <p:cNvSpPr>
            <a:spLocks noGrp="1"/>
          </p:cNvSpPr>
          <p:nvPr>
            <p:ph type="sldNum" sz="quarter" idx="12"/>
          </p:nvPr>
        </p:nvSpPr>
        <p:spPr/>
        <p:txBody>
          <a:bodyPr/>
          <a:lstStyle/>
          <a:p>
            <a:fld id="{49246692-9764-4796-AF2E-897E79EBAFA7}" type="slidenum">
              <a:rPr lang="fi-FI" smtClean="0">
                <a:solidFill>
                  <a:srgbClr val="C60C30"/>
                </a:solidFill>
              </a:rPr>
              <a:pPr/>
              <a:t>41</a:t>
            </a:fld>
            <a:endParaRPr lang="fi-FI">
              <a:solidFill>
                <a:srgbClr val="C60C30"/>
              </a:solidFill>
            </a:endParaRPr>
          </a:p>
        </p:txBody>
      </p:sp>
    </p:spTree>
    <p:extLst>
      <p:ext uri="{BB962C8B-B14F-4D97-AF65-F5344CB8AC3E}">
        <p14:creationId xmlns:p14="http://schemas.microsoft.com/office/powerpoint/2010/main" val="3856488253"/>
      </p:ext>
    </p:extLst>
  </p:cSld>
  <p:clrMapOvr>
    <a:masterClrMapping/>
  </p:clrMapOvr>
  <p:transition spd="med">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971600" y="2924944"/>
            <a:ext cx="7489824" cy="1079500"/>
          </a:xfrm>
        </p:spPr>
        <p:style>
          <a:lnRef idx="3">
            <a:schemeClr val="lt1"/>
          </a:lnRef>
          <a:fillRef idx="1">
            <a:schemeClr val="accent2"/>
          </a:fillRef>
          <a:effectRef idx="1">
            <a:schemeClr val="accent2"/>
          </a:effectRef>
          <a:fontRef idx="minor">
            <a:schemeClr val="lt1"/>
          </a:fontRef>
        </p:style>
        <p:txBody>
          <a:bodyPr anchor="ctr">
            <a:noAutofit/>
          </a:bodyPr>
          <a:lstStyle/>
          <a:p>
            <a:pPr algn="ctr"/>
            <a:r>
              <a:rPr lang="fi-FI" dirty="0">
                <a:solidFill>
                  <a:schemeClr val="bg1"/>
                </a:solidFill>
                <a:ea typeface="ＭＳ Ｐゴシック" pitchFamily="34" charset="-128"/>
              </a:rPr>
              <a:t>Sisäilmaongelman ratkaiseminen asunto-osakeyhtiössä</a:t>
            </a:r>
            <a:endParaRPr lang="fi-FI" dirty="0">
              <a:solidFill>
                <a:schemeClr val="bg1"/>
              </a:solidFill>
            </a:endParaRPr>
          </a:p>
        </p:txBody>
      </p:sp>
      <p:pic>
        <p:nvPicPr>
          <p:cNvPr id="3"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42</a:t>
            </a:fld>
            <a:endParaRPr lang="fi-FI"/>
          </a:p>
        </p:txBody>
      </p:sp>
    </p:spTree>
    <p:extLst>
      <p:ext uri="{BB962C8B-B14F-4D97-AF65-F5344CB8AC3E}">
        <p14:creationId xmlns:p14="http://schemas.microsoft.com/office/powerpoint/2010/main" val="2533452612"/>
      </p:ext>
    </p:extLst>
  </p:cSld>
  <p:clrMapOvr>
    <a:masterClrMapping/>
  </p:clrMapOvr>
  <p:transition spd="med">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683568" y="1527117"/>
            <a:ext cx="7705105" cy="4392614"/>
          </a:xfrm>
        </p:spPr>
        <p:txBody>
          <a:bodyPr>
            <a:normAutofit lnSpcReduction="10000"/>
          </a:bodyPr>
          <a:lstStyle/>
          <a:p>
            <a:r>
              <a:rPr lang="fi-FI" sz="1800" dirty="0" smtClean="0"/>
              <a:t>Isännöinti ja </a:t>
            </a:r>
            <a:r>
              <a:rPr lang="fi-FI" sz="1800" dirty="0"/>
              <a:t>Asunto-osakeyhtiön hallitus </a:t>
            </a:r>
            <a:r>
              <a:rPr lang="fi-FI" sz="1800" dirty="0" smtClean="0"/>
              <a:t>valitsevat selvitystyön johtajan</a:t>
            </a:r>
          </a:p>
          <a:p>
            <a:endParaRPr lang="fi-FI" sz="1200" dirty="0" smtClean="0"/>
          </a:p>
          <a:p>
            <a:r>
              <a:rPr lang="fi-FI" sz="1800" dirty="0" smtClean="0"/>
              <a:t>Selvitystyön johtajaksi tulee valita pätevä asiantuntija</a:t>
            </a:r>
          </a:p>
          <a:p>
            <a:pPr marL="609600" lvl="1" indent="-342900">
              <a:buFont typeface="+mj-lt"/>
              <a:buAutoNum type="arabicPeriod"/>
            </a:pPr>
            <a:r>
              <a:rPr lang="fi-FI" sz="1600" dirty="0" smtClean="0"/>
              <a:t>Vastaa tutkimusten laajuudesta, laadusta ja riittävyydestä</a:t>
            </a:r>
          </a:p>
          <a:p>
            <a:pPr marL="609600" lvl="1" indent="-342900">
              <a:buFont typeface="+mj-lt"/>
              <a:buAutoNum type="arabicPeriod"/>
            </a:pPr>
            <a:r>
              <a:rPr lang="fi-FI" sz="1600" dirty="0" smtClean="0"/>
              <a:t>Koordinoi tarvittavia jatkotutkimuksia</a:t>
            </a:r>
          </a:p>
          <a:p>
            <a:pPr marL="609600" lvl="1" indent="-342900">
              <a:buFont typeface="+mj-lt"/>
              <a:buAutoNum type="arabicPeriod"/>
            </a:pPr>
            <a:r>
              <a:rPr lang="fi-FI" sz="1600" dirty="0" smtClean="0"/>
              <a:t>Toimii korjaussuunnittelussa asiantuntijana ja toimittaa tarvittavat tiedot kohteesta suunnittelijoille</a:t>
            </a:r>
          </a:p>
          <a:p>
            <a:pPr marL="609600" lvl="1" indent="-342900">
              <a:buFont typeface="+mj-lt"/>
              <a:buAutoNum type="arabicPeriod"/>
            </a:pPr>
            <a:r>
              <a:rPr lang="fi-FI" sz="1600" dirty="0" smtClean="0"/>
              <a:t>Osallistuu korjaustöiden valvontaan ja laadun varmistamiseen</a:t>
            </a:r>
          </a:p>
          <a:p>
            <a:pPr marL="609600" lvl="1" indent="-342900">
              <a:buFont typeface="+mj-lt"/>
              <a:buAutoNum type="arabicPeriod"/>
            </a:pPr>
            <a:r>
              <a:rPr lang="fi-FI" sz="1600" dirty="0" smtClean="0"/>
              <a:t>Suunnittelee ja osallistuu korjausten onnistumisen arviointiin sekä jälkiseurantaan</a:t>
            </a:r>
          </a:p>
          <a:p>
            <a:pPr marL="609600" lvl="1" indent="-342900">
              <a:buFont typeface="+mj-lt"/>
              <a:buAutoNum type="arabicPeriod"/>
            </a:pPr>
            <a:r>
              <a:rPr lang="fi-FI" sz="1600" dirty="0" smtClean="0"/>
              <a:t>Viestittää selvitysvaiheen eri vaiheissa taloyhtiön hallitusta ja asukkaita</a:t>
            </a:r>
          </a:p>
          <a:p>
            <a:pPr lvl="1"/>
            <a:endParaRPr lang="fi-FI" sz="1200" dirty="0" smtClean="0"/>
          </a:p>
          <a:p>
            <a:r>
              <a:rPr lang="fi-FI" sz="1800" dirty="0" smtClean="0"/>
              <a:t>Pätevyysvaatimukset </a:t>
            </a:r>
          </a:p>
          <a:p>
            <a:pPr lvl="1"/>
            <a:r>
              <a:rPr lang="fi-FI" sz="1600" dirty="0" err="1" smtClean="0"/>
              <a:t>Sosiaali</a:t>
            </a:r>
            <a:r>
              <a:rPr lang="fi-FI" sz="1600" dirty="0" smtClean="0"/>
              <a:t>- </a:t>
            </a:r>
            <a:r>
              <a:rPr lang="fi-FI" sz="1600" dirty="0"/>
              <a:t>ja terveysministeriön asetus asunnon ja muun oleskelutilan terveydellisistä olosuhteista sekä ulkopuolisten asiantuntijoiden pätevyysvaatimuksista, 2015</a:t>
            </a:r>
          </a:p>
          <a:p>
            <a:pPr lvl="1"/>
            <a:endParaRPr lang="fi-FI" sz="1600" dirty="0"/>
          </a:p>
        </p:txBody>
      </p:sp>
      <p:sp>
        <p:nvSpPr>
          <p:cNvPr id="4" name="Otsikko 1"/>
          <p:cNvSpPr>
            <a:spLocks noGrp="1"/>
          </p:cNvSpPr>
          <p:nvPr>
            <p:ph type="title"/>
          </p:nvPr>
        </p:nvSpPr>
        <p:spPr>
          <a:xfrm>
            <a:off x="683568" y="708265"/>
            <a:ext cx="7633344" cy="1079500"/>
          </a:xfrm>
        </p:spPr>
        <p:txBody>
          <a:bodyPr>
            <a:noAutofit/>
          </a:bodyPr>
          <a:lstStyle/>
          <a:p>
            <a:r>
              <a:rPr lang="fi-FI" dirty="0">
                <a:solidFill>
                  <a:srgbClr val="44697D"/>
                </a:solidFill>
                <a:ea typeface="ＭＳ Ｐゴシック" pitchFamily="34" charset="-128"/>
              </a:rPr>
              <a:t>Sisäilmaongelman ratkaiseminen </a:t>
            </a:r>
            <a:r>
              <a:rPr lang="fi-FI" dirty="0" smtClean="0">
                <a:solidFill>
                  <a:srgbClr val="44697D"/>
                </a:solidFill>
                <a:ea typeface="ＭＳ Ｐゴシック" pitchFamily="34" charset="-128"/>
              </a:rPr>
              <a:t>asunto-osakeyhtiössä</a:t>
            </a:r>
            <a:br>
              <a:rPr lang="fi-FI" dirty="0" smtClean="0">
                <a:solidFill>
                  <a:srgbClr val="44697D"/>
                </a:solidFill>
                <a:ea typeface="ＭＳ Ｐゴシック" pitchFamily="34" charset="-128"/>
              </a:rPr>
            </a:br>
            <a:endParaRPr lang="fi-FI" dirty="0">
              <a:solidFill>
                <a:srgbClr val="44697D"/>
              </a:solidFill>
              <a:ea typeface="ＭＳ Ｐゴシック" pitchFamily="34" charset="-128"/>
            </a:endParaRPr>
          </a:p>
        </p:txBody>
      </p:sp>
      <p:sp>
        <p:nvSpPr>
          <p:cNvPr id="5" name="Tekstiruutu 4"/>
          <p:cNvSpPr txBox="1"/>
          <p:nvPr/>
        </p:nvSpPr>
        <p:spPr>
          <a:xfrm>
            <a:off x="1475334" y="5919731"/>
            <a:ext cx="7344816" cy="400110"/>
          </a:xfrm>
          <a:prstGeom prst="rect">
            <a:avLst/>
          </a:prstGeom>
          <a:noFill/>
        </p:spPr>
        <p:txBody>
          <a:bodyPr wrap="square" rtlCol="0">
            <a:spAutoFit/>
          </a:bodyPr>
          <a:lstStyle/>
          <a:p>
            <a:pPr algn="r"/>
            <a:r>
              <a:rPr lang="fi-FI" sz="1000" dirty="0" smtClean="0"/>
              <a:t>Tilaajan ohje sisäilmaongelman ratkaisemiseen asunto-osakeyhtiössä, Kosteus- ja hometalkoot, 2013;</a:t>
            </a:r>
          </a:p>
          <a:p>
            <a:pPr algn="r"/>
            <a:endParaRPr lang="fi-FI" sz="1000" dirty="0"/>
          </a:p>
        </p:txBody>
      </p:sp>
      <p:pic>
        <p:nvPicPr>
          <p:cNvPr id="6"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43</a:t>
            </a:fld>
            <a:endParaRPr lang="fi-FI"/>
          </a:p>
        </p:txBody>
      </p:sp>
    </p:spTree>
    <p:extLst>
      <p:ext uri="{BB962C8B-B14F-4D97-AF65-F5344CB8AC3E}">
        <p14:creationId xmlns:p14="http://schemas.microsoft.com/office/powerpoint/2010/main" val="569268597"/>
      </p:ext>
    </p:extLst>
  </p:cSld>
  <p:clrMapOvr>
    <a:masterClrMapping/>
  </p:clrMapOvr>
  <p:transition spd="med">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23206" y="192984"/>
            <a:ext cx="8496944" cy="1079500"/>
          </a:xfrm>
        </p:spPr>
        <p:txBody>
          <a:bodyPr>
            <a:noAutofit/>
          </a:bodyPr>
          <a:lstStyle/>
          <a:p>
            <a:r>
              <a:rPr lang="fi-FI" sz="2400" dirty="0">
                <a:solidFill>
                  <a:srgbClr val="44697D"/>
                </a:solidFill>
                <a:ea typeface="ＭＳ Ｐゴシック" pitchFamily="34" charset="-128"/>
              </a:rPr>
              <a:t>Sisäilmaongelman ratkaiseminen </a:t>
            </a:r>
            <a:r>
              <a:rPr lang="fi-FI" sz="2400" dirty="0" smtClean="0">
                <a:solidFill>
                  <a:srgbClr val="44697D"/>
                </a:solidFill>
                <a:ea typeface="ＭＳ Ｐゴシック" pitchFamily="34" charset="-128"/>
              </a:rPr>
              <a:t>asunto-osakeyhtiössä</a:t>
            </a:r>
            <a:br>
              <a:rPr lang="fi-FI" sz="2400" dirty="0" smtClean="0">
                <a:solidFill>
                  <a:srgbClr val="44697D"/>
                </a:solidFill>
                <a:ea typeface="ＭＳ Ｐゴシック" pitchFamily="34" charset="-128"/>
              </a:rPr>
            </a:br>
            <a:r>
              <a:rPr lang="fi-FI" dirty="0" smtClean="0">
                <a:solidFill>
                  <a:srgbClr val="44697D"/>
                </a:solidFill>
                <a:ea typeface="ＭＳ Ｐゴシック" pitchFamily="34" charset="-128"/>
              </a:rPr>
              <a:t>Vaihe 1: Arviointikäynti</a:t>
            </a:r>
            <a:endParaRPr lang="fi-FI" dirty="0">
              <a:solidFill>
                <a:srgbClr val="44697D"/>
              </a:solidFill>
              <a:ea typeface="ＭＳ Ｐゴシック" pitchFamily="34" charset="-128"/>
            </a:endParaRPr>
          </a:p>
        </p:txBody>
      </p:sp>
      <p:sp>
        <p:nvSpPr>
          <p:cNvPr id="3" name="Sisällön paikkamerkki 2"/>
          <p:cNvSpPr>
            <a:spLocks noGrp="1"/>
          </p:cNvSpPr>
          <p:nvPr>
            <p:ph idx="1"/>
          </p:nvPr>
        </p:nvSpPr>
        <p:spPr>
          <a:xfrm>
            <a:off x="395536" y="1340642"/>
            <a:ext cx="7849368" cy="4392614"/>
          </a:xfrm>
        </p:spPr>
        <p:txBody>
          <a:bodyPr/>
          <a:lstStyle/>
          <a:p>
            <a:pPr marL="457200" indent="-457200">
              <a:buFont typeface="+mj-lt"/>
              <a:buAutoNum type="arabicPeriod"/>
            </a:pPr>
            <a:r>
              <a:rPr lang="fi-FI" dirty="0" smtClean="0"/>
              <a:t>Asunto-osakeyhtiön hallitus ja isännöinti valitsevat selvitysvaiheen tutkimuksia johtavat asiantuntijan</a:t>
            </a:r>
          </a:p>
          <a:p>
            <a:pPr lvl="2"/>
            <a:r>
              <a:rPr lang="fi-FI" dirty="0" smtClean="0"/>
              <a:t>Isännöitsijä kerää lähtötiedot yhteistyössä selvitysvaiheen johtajan kanssa</a:t>
            </a:r>
          </a:p>
          <a:p>
            <a:pPr lvl="2"/>
            <a:r>
              <a:rPr lang="fi-FI" dirty="0" smtClean="0"/>
              <a:t>Viestintä selvitysten aloittamisesta taloyhtiön asukkaille</a:t>
            </a:r>
          </a:p>
          <a:p>
            <a:pPr marL="623887" lvl="2" indent="0">
              <a:buNone/>
            </a:pPr>
            <a:endParaRPr lang="fi-FI" dirty="0" smtClean="0"/>
          </a:p>
          <a:p>
            <a:pPr marL="457200" indent="-457200">
              <a:buFont typeface="+mj-lt"/>
              <a:buAutoNum type="arabicPeriod"/>
            </a:pPr>
            <a:r>
              <a:rPr lang="fi-FI" dirty="0" smtClean="0"/>
              <a:t>Arviointikäynti ja käyttäjäkyselyt</a:t>
            </a:r>
          </a:p>
          <a:p>
            <a:pPr lvl="2"/>
            <a:r>
              <a:rPr lang="fi-FI" dirty="0"/>
              <a:t>Selvitysvaiheen johtaja, kiinteistöhuolto, asukas, hallituksen edustaja</a:t>
            </a:r>
          </a:p>
          <a:p>
            <a:pPr marL="631825" lvl="2" indent="0">
              <a:buNone/>
            </a:pPr>
            <a:endParaRPr lang="fi-FI" dirty="0" smtClean="0"/>
          </a:p>
          <a:p>
            <a:pPr marL="457200" indent="-457200">
              <a:buFont typeface="+mj-lt"/>
              <a:buAutoNum type="arabicPeriod"/>
            </a:pPr>
            <a:r>
              <a:rPr lang="fi-FI" dirty="0" smtClean="0"/>
              <a:t>Tutkimussuunnitelma jatkotutkimuksista tai raportointi selvitetystä ongelmasta</a:t>
            </a:r>
          </a:p>
          <a:p>
            <a:pPr lvl="2"/>
            <a:r>
              <a:rPr lang="fi-FI" dirty="0"/>
              <a:t>Selvitys ongelman syistä ja tarvittavista jatkotoimenpiteistä sekä seurannasta</a:t>
            </a:r>
          </a:p>
          <a:p>
            <a:pPr lvl="2"/>
            <a:r>
              <a:rPr lang="fi-FI" dirty="0"/>
              <a:t>Jos ongelma vaatii jatkotutkimuksia, laaditaan tutkimussuunnitelma</a:t>
            </a:r>
          </a:p>
          <a:p>
            <a:pPr marL="1089025" lvl="2" indent="-457200"/>
            <a:endParaRPr lang="fi-FI" dirty="0" smtClean="0"/>
          </a:p>
        </p:txBody>
      </p:sp>
      <p:pic>
        <p:nvPicPr>
          <p:cNvPr id="4"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Tekstiruutu 4"/>
          <p:cNvSpPr txBox="1"/>
          <p:nvPr/>
        </p:nvSpPr>
        <p:spPr>
          <a:xfrm>
            <a:off x="1486829" y="5816297"/>
            <a:ext cx="7344816" cy="246221"/>
          </a:xfrm>
          <a:prstGeom prst="rect">
            <a:avLst/>
          </a:prstGeom>
          <a:noFill/>
        </p:spPr>
        <p:txBody>
          <a:bodyPr wrap="square" rtlCol="0">
            <a:spAutoFit/>
          </a:bodyPr>
          <a:lstStyle/>
          <a:p>
            <a:pPr algn="r"/>
            <a:r>
              <a:rPr lang="fi-FI" sz="1000" dirty="0" smtClean="0"/>
              <a:t>Tilaajan ohje sisäilmaongelman ratkaisemiseen asunto-osakeyhtiössä, Kosteus- ja hometalkoot, 2013</a:t>
            </a:r>
            <a:endParaRPr lang="fi-FI" sz="1000" dirty="0"/>
          </a:p>
        </p:txBody>
      </p:sp>
      <p:sp>
        <p:nvSpPr>
          <p:cNvPr id="6" name="Dian numeron paikkamerkki 5"/>
          <p:cNvSpPr>
            <a:spLocks noGrp="1"/>
          </p:cNvSpPr>
          <p:nvPr>
            <p:ph type="sldNum" sz="quarter" idx="12"/>
          </p:nvPr>
        </p:nvSpPr>
        <p:spPr/>
        <p:txBody>
          <a:bodyPr/>
          <a:lstStyle/>
          <a:p>
            <a:fld id="{49246692-9764-4796-AF2E-897E79EBAFA7}" type="slidenum">
              <a:rPr lang="fi-FI" smtClean="0"/>
              <a:pPr/>
              <a:t>44</a:t>
            </a:fld>
            <a:endParaRPr lang="fi-FI"/>
          </a:p>
        </p:txBody>
      </p:sp>
    </p:spTree>
    <p:extLst>
      <p:ext uri="{BB962C8B-B14F-4D97-AF65-F5344CB8AC3E}">
        <p14:creationId xmlns:p14="http://schemas.microsoft.com/office/powerpoint/2010/main" val="381332864"/>
      </p:ext>
    </p:extLst>
  </p:cSld>
  <p:clrMapOvr>
    <a:masterClrMapping/>
  </p:clrMapOvr>
  <p:transition spd="med">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500051" y="1575598"/>
            <a:ext cx="7489825" cy="4392614"/>
          </a:xfrm>
        </p:spPr>
        <p:txBody>
          <a:bodyPr>
            <a:normAutofit/>
          </a:bodyPr>
          <a:lstStyle/>
          <a:p>
            <a:pPr marL="457200" indent="-457200">
              <a:buFont typeface="+mj-lt"/>
              <a:buAutoNum type="arabicPeriod"/>
            </a:pPr>
            <a:r>
              <a:rPr lang="fi-FI" sz="1800" dirty="0" smtClean="0"/>
              <a:t>Asiantuntijoiden valinta</a:t>
            </a:r>
          </a:p>
          <a:p>
            <a:pPr marL="730250" lvl="1" indent="-457200"/>
            <a:r>
              <a:rPr lang="fi-FI" sz="1600" dirty="0" smtClean="0"/>
              <a:t>Selvitysvaiheen johtaja ja tilaajan edustaja</a:t>
            </a:r>
            <a:endParaRPr lang="fi-FI" sz="1600" dirty="0"/>
          </a:p>
          <a:p>
            <a:pPr marL="457200" indent="-457200">
              <a:buFont typeface="+mj-lt"/>
              <a:buAutoNum type="arabicPeriod"/>
            </a:pPr>
            <a:r>
              <a:rPr lang="fi-FI" sz="1800" dirty="0" smtClean="0"/>
              <a:t>Tarvittavat jatkotutkimukset</a:t>
            </a:r>
          </a:p>
          <a:p>
            <a:pPr marL="730250" lvl="1" indent="-457200"/>
            <a:r>
              <a:rPr lang="fi-FI" sz="1600" dirty="0"/>
              <a:t>Selvitysvaiheen johtaja koordinoi selvityksiä</a:t>
            </a:r>
          </a:p>
          <a:p>
            <a:pPr marL="1089025" lvl="2" indent="-457200"/>
            <a:r>
              <a:rPr lang="fi-FI" sz="1400" dirty="0" smtClean="0"/>
              <a:t>Rakenneavaukset ja kuntotutkimukset</a:t>
            </a:r>
          </a:p>
          <a:p>
            <a:pPr marL="1089025" lvl="2" indent="-457200"/>
            <a:r>
              <a:rPr lang="fi-FI" sz="1400" dirty="0" smtClean="0"/>
              <a:t>LVI-kuntotutkimukset</a:t>
            </a:r>
          </a:p>
          <a:p>
            <a:pPr marL="1089025" lvl="2" indent="-457200"/>
            <a:r>
              <a:rPr lang="fi-FI" sz="1400" dirty="0" smtClean="0"/>
              <a:t>Tarvittavat näytteenotot ja mittaukset</a:t>
            </a:r>
            <a:endParaRPr lang="fi-FI" sz="1400" dirty="0"/>
          </a:p>
          <a:p>
            <a:pPr marL="457200" indent="-457200">
              <a:buFont typeface="+mj-lt"/>
              <a:buAutoNum type="arabicPeriod"/>
            </a:pPr>
            <a:r>
              <a:rPr lang="fi-FI" sz="1800" dirty="0" smtClean="0"/>
              <a:t>Yhteenveto jatkotutkimustuloksista ja korjaustarpeesta</a:t>
            </a:r>
          </a:p>
          <a:p>
            <a:pPr marL="730250" lvl="1" indent="-457200"/>
            <a:r>
              <a:rPr lang="fi-FI" sz="1600" dirty="0" smtClean="0"/>
              <a:t>Selvitysvaiheen johtaja</a:t>
            </a:r>
          </a:p>
          <a:p>
            <a:pPr marL="730250" lvl="1" indent="-457200"/>
            <a:r>
              <a:rPr lang="fi-FI" sz="1600" dirty="0" smtClean="0"/>
              <a:t>Tarvittaessa terveydellisen merkityksen arviointi</a:t>
            </a:r>
          </a:p>
          <a:p>
            <a:pPr marL="1089025" lvl="2" indent="-457200"/>
            <a:r>
              <a:rPr lang="fi-FI" sz="1400" dirty="0"/>
              <a:t>Terveydenhuollon </a:t>
            </a:r>
            <a:r>
              <a:rPr lang="fi-FI" sz="1400" dirty="0" smtClean="0"/>
              <a:t>ammattilainen</a:t>
            </a:r>
            <a:endParaRPr lang="fi-FI" sz="1400" dirty="0"/>
          </a:p>
          <a:p>
            <a:pPr marL="457200" indent="-457200">
              <a:buFont typeface="+mj-lt"/>
              <a:buAutoNum type="arabicPeriod"/>
            </a:pPr>
            <a:r>
              <a:rPr lang="fi-FI" sz="1800" dirty="0" smtClean="0"/>
              <a:t>Tuloksista ja korjaustarpeesta tiedottaminen taloyhtiön asukkaille</a:t>
            </a:r>
          </a:p>
          <a:p>
            <a:pPr marL="730250" lvl="1" indent="-457200"/>
            <a:r>
              <a:rPr lang="fi-FI" sz="1600" dirty="0" smtClean="0"/>
              <a:t>Aikataulusuunnitelma</a:t>
            </a:r>
          </a:p>
          <a:p>
            <a:pPr marL="730250" lvl="1" indent="-457200"/>
            <a:r>
              <a:rPr lang="fi-FI" sz="1600" dirty="0"/>
              <a:t>K</a:t>
            </a:r>
            <a:r>
              <a:rPr lang="fi-FI" sz="1600" dirty="0" smtClean="0"/>
              <a:t>ustannusarvio</a:t>
            </a:r>
          </a:p>
          <a:p>
            <a:pPr lvl="1"/>
            <a:endParaRPr lang="fi-FI" dirty="0"/>
          </a:p>
        </p:txBody>
      </p:sp>
      <p:sp>
        <p:nvSpPr>
          <p:cNvPr id="4" name="Otsikko 1"/>
          <p:cNvSpPr>
            <a:spLocks noGrp="1"/>
          </p:cNvSpPr>
          <p:nvPr>
            <p:ph type="title"/>
          </p:nvPr>
        </p:nvSpPr>
        <p:spPr>
          <a:xfrm>
            <a:off x="179512" y="280820"/>
            <a:ext cx="9145016" cy="1079500"/>
          </a:xfrm>
        </p:spPr>
        <p:txBody>
          <a:bodyPr>
            <a:noAutofit/>
          </a:bodyPr>
          <a:lstStyle/>
          <a:p>
            <a:r>
              <a:rPr lang="fi-FI" sz="2400" dirty="0">
                <a:solidFill>
                  <a:srgbClr val="44697D"/>
                </a:solidFill>
                <a:ea typeface="ＭＳ Ｐゴシック" pitchFamily="34" charset="-128"/>
              </a:rPr>
              <a:t>Sisäilmaongelman ratkaiseminen </a:t>
            </a:r>
            <a:r>
              <a:rPr lang="fi-FI" sz="2400" dirty="0" smtClean="0">
                <a:solidFill>
                  <a:srgbClr val="44697D"/>
                </a:solidFill>
                <a:ea typeface="ＭＳ Ｐゴシック" pitchFamily="34" charset="-128"/>
              </a:rPr>
              <a:t>asunto-osakeyhtiössä </a:t>
            </a:r>
            <a:br>
              <a:rPr lang="fi-FI" sz="2400" dirty="0" smtClean="0">
                <a:solidFill>
                  <a:srgbClr val="44697D"/>
                </a:solidFill>
                <a:ea typeface="ＭＳ Ｐゴシック" pitchFamily="34" charset="-128"/>
              </a:rPr>
            </a:br>
            <a:r>
              <a:rPr lang="fi-FI" dirty="0" smtClean="0">
                <a:solidFill>
                  <a:srgbClr val="44697D"/>
                </a:solidFill>
                <a:ea typeface="ＭＳ Ｐゴシック" pitchFamily="34" charset="-128"/>
              </a:rPr>
              <a:t>Vaihe 2: Jatkotutkimukset</a:t>
            </a:r>
            <a:endParaRPr lang="fi-FI" dirty="0">
              <a:solidFill>
                <a:srgbClr val="44697D"/>
              </a:solidFill>
              <a:ea typeface="ＭＳ Ｐゴシック" pitchFamily="34" charset="-128"/>
            </a:endParaRPr>
          </a:p>
        </p:txBody>
      </p:sp>
      <p:pic>
        <p:nvPicPr>
          <p:cNvPr id="5"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6" name="Tekstiruutu 5"/>
          <p:cNvSpPr txBox="1"/>
          <p:nvPr/>
        </p:nvSpPr>
        <p:spPr>
          <a:xfrm>
            <a:off x="1489496" y="5878018"/>
            <a:ext cx="7344816" cy="246221"/>
          </a:xfrm>
          <a:prstGeom prst="rect">
            <a:avLst/>
          </a:prstGeom>
          <a:noFill/>
        </p:spPr>
        <p:txBody>
          <a:bodyPr wrap="square" rtlCol="0">
            <a:spAutoFit/>
          </a:bodyPr>
          <a:lstStyle/>
          <a:p>
            <a:pPr algn="r"/>
            <a:r>
              <a:rPr lang="fi-FI" sz="1000" dirty="0" smtClean="0"/>
              <a:t>Tilaajan ohje sisäilmaongelman ratkaisemiseen asunto-osakeyhtiössä, Kosteus- ja hometalkoot, 2013</a:t>
            </a:r>
            <a:endParaRPr lang="fi-FI" sz="1000" dirty="0"/>
          </a:p>
        </p:txBody>
      </p:sp>
      <p:sp>
        <p:nvSpPr>
          <p:cNvPr id="2" name="Dian numeron paikkamerkki 1"/>
          <p:cNvSpPr>
            <a:spLocks noGrp="1"/>
          </p:cNvSpPr>
          <p:nvPr>
            <p:ph type="sldNum" sz="quarter" idx="12"/>
          </p:nvPr>
        </p:nvSpPr>
        <p:spPr/>
        <p:txBody>
          <a:bodyPr/>
          <a:lstStyle/>
          <a:p>
            <a:fld id="{49246692-9764-4796-AF2E-897E79EBAFA7}" type="slidenum">
              <a:rPr lang="fi-FI" smtClean="0"/>
              <a:pPr/>
              <a:t>45</a:t>
            </a:fld>
            <a:endParaRPr lang="fi-FI"/>
          </a:p>
        </p:txBody>
      </p:sp>
    </p:spTree>
    <p:extLst>
      <p:ext uri="{BB962C8B-B14F-4D97-AF65-F5344CB8AC3E}">
        <p14:creationId xmlns:p14="http://schemas.microsoft.com/office/powerpoint/2010/main" val="782086115"/>
      </p:ext>
    </p:extLst>
  </p:cSld>
  <p:clrMapOvr>
    <a:masterClrMapping/>
  </p:clrMapOvr>
  <p:transition spd="med">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35356" y="801427"/>
            <a:ext cx="8569448" cy="791468"/>
          </a:xfrm>
        </p:spPr>
        <p:txBody>
          <a:bodyPr>
            <a:noAutofit/>
          </a:bodyPr>
          <a:lstStyle/>
          <a:p>
            <a:r>
              <a:rPr lang="fi-FI" sz="2400" dirty="0">
                <a:solidFill>
                  <a:srgbClr val="44697D"/>
                </a:solidFill>
                <a:ea typeface="ＭＳ Ｐゴシック" pitchFamily="34" charset="-128"/>
              </a:rPr>
              <a:t>Sisäilmaongelman ratkaiseminen asunto-osakeyhtiössä</a:t>
            </a:r>
            <a:br>
              <a:rPr lang="fi-FI" sz="2400" dirty="0">
                <a:solidFill>
                  <a:srgbClr val="44697D"/>
                </a:solidFill>
                <a:ea typeface="ＭＳ Ｐゴシック" pitchFamily="34" charset="-128"/>
              </a:rPr>
            </a:br>
            <a:r>
              <a:rPr lang="fi-FI" dirty="0">
                <a:solidFill>
                  <a:srgbClr val="44697D"/>
                </a:solidFill>
                <a:ea typeface="ＭＳ Ｐゴシック" pitchFamily="34" charset="-128"/>
              </a:rPr>
              <a:t>Vaihe </a:t>
            </a:r>
            <a:r>
              <a:rPr lang="fi-FI" dirty="0" smtClean="0">
                <a:solidFill>
                  <a:srgbClr val="44697D"/>
                </a:solidFill>
                <a:ea typeface="ＭＳ Ｐゴシック" pitchFamily="34" charset="-128"/>
              </a:rPr>
              <a:t>3: Korjaukset ja korjausten onnistumisen seuranta</a:t>
            </a:r>
            <a:endParaRPr lang="fi-FI" dirty="0">
              <a:solidFill>
                <a:srgbClr val="44697D"/>
              </a:solidFill>
            </a:endParaRPr>
          </a:p>
        </p:txBody>
      </p:sp>
      <p:sp>
        <p:nvSpPr>
          <p:cNvPr id="3" name="Sisällön paikkamerkki 2"/>
          <p:cNvSpPr>
            <a:spLocks noGrp="1"/>
          </p:cNvSpPr>
          <p:nvPr>
            <p:ph idx="1"/>
          </p:nvPr>
        </p:nvSpPr>
        <p:spPr>
          <a:xfrm>
            <a:off x="539552" y="1667390"/>
            <a:ext cx="7489825" cy="4896569"/>
          </a:xfrm>
        </p:spPr>
        <p:txBody>
          <a:bodyPr>
            <a:normAutofit/>
          </a:bodyPr>
          <a:lstStyle/>
          <a:p>
            <a:pPr marL="457200" lvl="1" indent="-457200">
              <a:buFont typeface="+mj-lt"/>
              <a:buAutoNum type="arabicPeriod"/>
            </a:pPr>
            <a:r>
              <a:rPr lang="fi-FI" dirty="0"/>
              <a:t>Tiedon siirtäminen korjaussuunnittelijoille</a:t>
            </a:r>
          </a:p>
          <a:p>
            <a:pPr marL="730250" lvl="1" indent="-457200"/>
            <a:r>
              <a:rPr lang="fi-FI" sz="1400" dirty="0" smtClean="0"/>
              <a:t>Selvitysvaiheen johtaja</a:t>
            </a:r>
          </a:p>
          <a:p>
            <a:pPr marL="730250" lvl="1" indent="-457200"/>
            <a:r>
              <a:rPr lang="fi-FI" sz="1400" dirty="0"/>
              <a:t>Viestintä taloyhtiön hallitukselle ja </a:t>
            </a:r>
            <a:r>
              <a:rPr lang="fi-FI" sz="1400" dirty="0" smtClean="0"/>
              <a:t>asukkaille</a:t>
            </a:r>
            <a:endParaRPr lang="fi-FI" dirty="0"/>
          </a:p>
          <a:p>
            <a:pPr marL="457200" lvl="1" indent="-457200">
              <a:buFont typeface="+mj-lt"/>
              <a:buAutoNum type="arabicPeriod" startAt="2"/>
            </a:pPr>
            <a:r>
              <a:rPr lang="fi-FI" dirty="0"/>
              <a:t>Korjaussuunnitelmien laadun varmistaminen terveysnäkökohtien kannalta</a:t>
            </a:r>
          </a:p>
          <a:p>
            <a:pPr marL="730250" lvl="1" indent="-457200"/>
            <a:r>
              <a:rPr lang="fi-FI" sz="1400" dirty="0"/>
              <a:t>Selvitysvaiheen </a:t>
            </a:r>
            <a:r>
              <a:rPr lang="fi-FI" sz="1400" dirty="0" smtClean="0"/>
              <a:t>johtaja</a:t>
            </a:r>
          </a:p>
          <a:p>
            <a:pPr marL="730250" lvl="1" indent="-457200"/>
            <a:r>
              <a:rPr lang="fi-FI" sz="1400" dirty="0" smtClean="0"/>
              <a:t>Viestintä taloyhtiön hallitukselle ja asukkaille</a:t>
            </a:r>
            <a:endParaRPr lang="fi-FI" dirty="0"/>
          </a:p>
          <a:p>
            <a:pPr marL="457200" lvl="1" indent="-457200">
              <a:buFont typeface="+mj-lt"/>
              <a:buAutoNum type="arabicPeriod" startAt="3"/>
            </a:pPr>
            <a:r>
              <a:rPr lang="fi-FI" dirty="0"/>
              <a:t>Korjaustyön aikana tiedon siirtäminen urakoitsijalle sekä työmaakokouksiin ja valvontaan osallistuminen</a:t>
            </a:r>
          </a:p>
          <a:p>
            <a:pPr marL="815975" lvl="2" indent="-457200"/>
            <a:r>
              <a:rPr lang="fi-FI" sz="1400" dirty="0"/>
              <a:t>Selvitysvaiheen </a:t>
            </a:r>
            <a:r>
              <a:rPr lang="fi-FI" sz="1400" dirty="0" smtClean="0"/>
              <a:t>johtaja</a:t>
            </a:r>
            <a:endParaRPr lang="fi-FI" dirty="0"/>
          </a:p>
          <a:p>
            <a:pPr marL="457200" lvl="1" indent="-457200">
              <a:buFont typeface="+mj-lt"/>
              <a:buAutoNum type="arabicPeriod" startAt="3"/>
            </a:pPr>
            <a:r>
              <a:rPr lang="fi-FI" dirty="0" smtClean="0"/>
              <a:t>Korjausten onnistumisen varmistaminen ja seuranta</a:t>
            </a:r>
          </a:p>
          <a:p>
            <a:pPr marL="815975" lvl="2" indent="-457200"/>
            <a:r>
              <a:rPr lang="fi-FI" sz="1400" dirty="0" smtClean="0"/>
              <a:t>Isännöinti, selvitysvaiheen johtaja, terveydensuojeluviranomainen (tarvittaessa)</a:t>
            </a:r>
          </a:p>
          <a:p>
            <a:pPr marL="815975" lvl="2" indent="-457200"/>
            <a:r>
              <a:rPr lang="fi-FI" sz="1400" dirty="0" smtClean="0"/>
              <a:t>Viestintä taloyhtiön hallitukselle ja asukkaille</a:t>
            </a:r>
            <a:endParaRPr lang="fi-FI" sz="1400" dirty="0"/>
          </a:p>
          <a:p>
            <a:pPr marL="457200" lvl="1" indent="-457200">
              <a:buFont typeface="+mj-lt"/>
              <a:buAutoNum type="arabicPeriod" startAt="3"/>
            </a:pPr>
            <a:endParaRPr lang="fi-FI" sz="1600" dirty="0" smtClean="0"/>
          </a:p>
          <a:p>
            <a:pPr marL="815975" lvl="2" indent="-457200">
              <a:buFont typeface="+mj-lt"/>
              <a:buAutoNum type="arabicPeriod" startAt="4"/>
            </a:pPr>
            <a:endParaRPr lang="fi-FI" sz="1400" dirty="0" smtClean="0"/>
          </a:p>
          <a:p>
            <a:pPr marL="815975" lvl="2" indent="-457200"/>
            <a:endParaRPr lang="fi-FI" dirty="0"/>
          </a:p>
          <a:p>
            <a:pPr marL="815975" lvl="2" indent="-457200"/>
            <a:endParaRPr lang="fi-FI" dirty="0"/>
          </a:p>
          <a:p>
            <a:pPr marL="0" indent="0">
              <a:buNone/>
            </a:pPr>
            <a:endParaRPr lang="fi-FI" dirty="0"/>
          </a:p>
        </p:txBody>
      </p:sp>
      <p:sp>
        <p:nvSpPr>
          <p:cNvPr id="4" name="Tekstiruutu 3"/>
          <p:cNvSpPr txBox="1"/>
          <p:nvPr/>
        </p:nvSpPr>
        <p:spPr>
          <a:xfrm>
            <a:off x="1510648" y="5944305"/>
            <a:ext cx="7344816" cy="246221"/>
          </a:xfrm>
          <a:prstGeom prst="rect">
            <a:avLst/>
          </a:prstGeom>
          <a:noFill/>
        </p:spPr>
        <p:txBody>
          <a:bodyPr wrap="square" rtlCol="0">
            <a:spAutoFit/>
          </a:bodyPr>
          <a:lstStyle/>
          <a:p>
            <a:pPr algn="r"/>
            <a:r>
              <a:rPr lang="fi-FI" sz="1000" dirty="0" smtClean="0"/>
              <a:t>Tilaajan ohje sisäilmaongelman ratkaisemiseen asunto-osakeyhtiössä, Kosteus- ja hometalkoot, 2013</a:t>
            </a:r>
            <a:endParaRPr lang="fi-FI" sz="1000" dirty="0"/>
          </a:p>
        </p:txBody>
      </p:sp>
      <p:pic>
        <p:nvPicPr>
          <p:cNvPr id="6"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Dian numeron paikkamerkki 4"/>
          <p:cNvSpPr>
            <a:spLocks noGrp="1"/>
          </p:cNvSpPr>
          <p:nvPr>
            <p:ph type="sldNum" sz="quarter" idx="12"/>
          </p:nvPr>
        </p:nvSpPr>
        <p:spPr/>
        <p:txBody>
          <a:bodyPr/>
          <a:lstStyle/>
          <a:p>
            <a:fld id="{49246692-9764-4796-AF2E-897E79EBAFA7}" type="slidenum">
              <a:rPr lang="fi-FI" smtClean="0"/>
              <a:pPr/>
              <a:t>46</a:t>
            </a:fld>
            <a:endParaRPr lang="fi-FI"/>
          </a:p>
        </p:txBody>
      </p:sp>
    </p:spTree>
    <p:extLst>
      <p:ext uri="{BB962C8B-B14F-4D97-AF65-F5344CB8AC3E}">
        <p14:creationId xmlns:p14="http://schemas.microsoft.com/office/powerpoint/2010/main" val="877500294"/>
      </p:ext>
    </p:extLst>
  </p:cSld>
  <p:clrMapOvr>
    <a:masterClrMapping/>
  </p:clrMapOvr>
  <p:transition spd="med">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5110"/>
            <a:ext cx="7489824" cy="1079500"/>
          </a:xfrm>
        </p:spPr>
        <p:txBody>
          <a:bodyPr>
            <a:normAutofit/>
          </a:bodyPr>
          <a:lstStyle/>
          <a:p>
            <a:r>
              <a:rPr lang="fi-FI" dirty="0">
                <a:solidFill>
                  <a:srgbClr val="44697D"/>
                </a:solidFill>
              </a:rPr>
              <a:t>Lähteet:</a:t>
            </a:r>
          </a:p>
        </p:txBody>
      </p:sp>
      <p:sp>
        <p:nvSpPr>
          <p:cNvPr id="3" name="Content Placeholder 2"/>
          <p:cNvSpPr>
            <a:spLocks noGrp="1"/>
          </p:cNvSpPr>
          <p:nvPr>
            <p:ph idx="1"/>
          </p:nvPr>
        </p:nvSpPr>
        <p:spPr>
          <a:xfrm>
            <a:off x="826766" y="1256743"/>
            <a:ext cx="7993384" cy="4392614"/>
          </a:xfrm>
        </p:spPr>
        <p:txBody>
          <a:bodyPr>
            <a:normAutofit fontScale="92500" lnSpcReduction="20000"/>
          </a:bodyPr>
          <a:lstStyle/>
          <a:p>
            <a:pPr marL="266700" lvl="1" indent="-266700"/>
            <a:r>
              <a:rPr lang="fi-FI" sz="1400" dirty="0"/>
              <a:t>Ilmanvaihtojärjestelmän puhtauden tarkastus. Ilmanvaihdon parannus- ja korjausratkaisut </a:t>
            </a:r>
            <a:r>
              <a:rPr lang="fi-FI" sz="1400" dirty="0" smtClean="0"/>
              <a:t>(</a:t>
            </a:r>
            <a:r>
              <a:rPr lang="fi-FI" sz="1400" dirty="0"/>
              <a:t>LVI 39-10409</a:t>
            </a:r>
            <a:r>
              <a:rPr lang="fi-FI" sz="1400" dirty="0" smtClean="0"/>
              <a:t>)</a:t>
            </a:r>
          </a:p>
          <a:p>
            <a:r>
              <a:rPr lang="fi-FI" sz="1400" dirty="0" smtClean="0"/>
              <a:t>Lahtinen </a:t>
            </a:r>
            <a:r>
              <a:rPr lang="fi-FI" sz="1400" dirty="0"/>
              <a:t>M, </a:t>
            </a:r>
            <a:r>
              <a:rPr lang="fi-FI" sz="1400" dirty="0" err="1"/>
              <a:t>Ginström</a:t>
            </a:r>
            <a:r>
              <a:rPr lang="fi-FI" sz="1400" dirty="0"/>
              <a:t> A, Harinen S, Lappalainen S, Tarkka O, Unhola </a:t>
            </a:r>
            <a:r>
              <a:rPr lang="fi-FI" sz="1400" dirty="0" smtClean="0"/>
              <a:t>T: Selätä </a:t>
            </a:r>
            <a:r>
              <a:rPr lang="fi-FI" sz="1400" dirty="0"/>
              <a:t>sisäilmastokiista - viesti </a:t>
            </a:r>
            <a:r>
              <a:rPr lang="fi-FI" sz="1400" dirty="0" smtClean="0"/>
              <a:t>viisaasti. Työterveyslaitos</a:t>
            </a:r>
            <a:r>
              <a:rPr lang="fi-FI" sz="1400" dirty="0"/>
              <a:t>, Helsinki </a:t>
            </a:r>
            <a:r>
              <a:rPr lang="fi-FI" sz="1400" dirty="0" smtClean="0"/>
              <a:t>2010</a:t>
            </a:r>
          </a:p>
          <a:p>
            <a:r>
              <a:rPr lang="fi-FI" sz="1400" dirty="0">
                <a:ea typeface="ＭＳ Ｐゴシック" pitchFamily="34" charset="-128"/>
              </a:rPr>
              <a:t>Lahtinen, Lappalainen, Reijula: Sisäilman hyväksi -  Toimintamalli vaikeiden sisäilmaongelmien ratkaisuun, Työterveyslaitos </a:t>
            </a:r>
            <a:r>
              <a:rPr lang="fi-FI" sz="1400" dirty="0" smtClean="0">
                <a:ea typeface="ＭＳ Ｐゴシック" pitchFamily="34" charset="-128"/>
              </a:rPr>
              <a:t>2008</a:t>
            </a:r>
          </a:p>
          <a:p>
            <a:r>
              <a:rPr lang="fi-FI" sz="1400" dirty="0" smtClean="0">
                <a:ea typeface="ＭＳ Ｐゴシック" pitchFamily="34" charset="-128"/>
              </a:rPr>
              <a:t>Kosteus- ja hometalkoiden www-sivut: </a:t>
            </a:r>
            <a:r>
              <a:rPr lang="fi-FI" sz="1400" dirty="0" smtClean="0">
                <a:hlinkClick r:id="rId3"/>
              </a:rPr>
              <a:t>www.hometalkoot.fi/filebank/904-Tunnista_ja_tutkiriskirakenne2012.pdf</a:t>
            </a:r>
            <a:endParaRPr lang="fi-FI" sz="1400" dirty="0" smtClean="0"/>
          </a:p>
          <a:p>
            <a:r>
              <a:rPr lang="fi-FI" sz="1400" dirty="0"/>
              <a:t>Kosteus- ja homevauriot, ratkaisuja työpaikoille, Työterveyslaitos, </a:t>
            </a:r>
            <a:r>
              <a:rPr lang="fi-FI" sz="1400" dirty="0" smtClean="0"/>
              <a:t>2014, ISBN 978-952-261-471-1</a:t>
            </a:r>
          </a:p>
          <a:p>
            <a:r>
              <a:rPr lang="fi-FI" sz="1400" dirty="0"/>
              <a:t>Päättäjän opas, kohti terveitä taloja ja kannattavaa kiinteistönpitoa, </a:t>
            </a:r>
            <a:r>
              <a:rPr lang="fi-FI" sz="1400" dirty="0" smtClean="0"/>
              <a:t>Esko Korhonen, Kuntaliitto; Vesa Pekkola, </a:t>
            </a:r>
            <a:r>
              <a:rPr lang="fi-FI" sz="1400" dirty="0" err="1" smtClean="0"/>
              <a:t>sosiaali</a:t>
            </a:r>
            <a:r>
              <a:rPr lang="fi-FI" sz="1400" dirty="0" smtClean="0"/>
              <a:t>- ja terveysministeriö</a:t>
            </a:r>
            <a:r>
              <a:rPr lang="fi-FI" sz="1400" dirty="0"/>
              <a:t>;</a:t>
            </a:r>
            <a:r>
              <a:rPr lang="fi-FI" sz="1400" dirty="0" smtClean="0"/>
              <a:t> Juhani Pirinen, ympäristöministeriö, Kosteus- ja hometalkoot, 2014</a:t>
            </a:r>
            <a:endParaRPr lang="fi-FI" sz="1400" dirty="0"/>
          </a:p>
          <a:p>
            <a:pPr marL="266700" lvl="1" indent="-266700"/>
            <a:r>
              <a:rPr lang="fi-FI" sz="1400" dirty="0"/>
              <a:t>RIL 250-2011, Kosteudenhallinta ja homevaurioiden </a:t>
            </a:r>
            <a:r>
              <a:rPr lang="fi-FI" sz="1400" dirty="0" smtClean="0"/>
              <a:t>estäminen</a:t>
            </a:r>
          </a:p>
          <a:p>
            <a:pPr marL="266700" lvl="1" indent="-266700"/>
            <a:r>
              <a:rPr lang="fi-FI" sz="1400" dirty="0" smtClean="0"/>
              <a:t>Suomen </a:t>
            </a:r>
            <a:r>
              <a:rPr lang="fi-FI" sz="1400" dirty="0"/>
              <a:t>rakentamismääräyskokoelma D2, rakennusten sisäilmasto ja ilmanvaihto, ympäristöministeriö</a:t>
            </a:r>
          </a:p>
          <a:p>
            <a:pPr marL="266700" lvl="1" indent="-266700"/>
            <a:r>
              <a:rPr lang="fi-FI" sz="1400" dirty="0" err="1"/>
              <a:t>Sosiaali</a:t>
            </a:r>
            <a:r>
              <a:rPr lang="fi-FI" sz="1400" dirty="0"/>
              <a:t>- ja terveysministeriön asetus asunnon ja muun oleskelutilan terveydellisistä olosuhteista sekä ulkopuolisten asiantuntijoiden pätevyysvaatimuksista, </a:t>
            </a:r>
            <a:r>
              <a:rPr lang="fi-FI" sz="1400" dirty="0" smtClean="0"/>
              <a:t>2015</a:t>
            </a:r>
          </a:p>
          <a:p>
            <a:pPr marL="266700" lvl="1" indent="-266700"/>
            <a:r>
              <a:rPr lang="fi-FI" sz="1400" dirty="0" smtClean="0"/>
              <a:t>Tilaajan ohje sisäilmasto-ongelman selvittämiseen. Tähtinen, Lappalainen, Palomäki, Rautio-Laine, Reiman, Helsingin kaupunki, Senaatti kiinteistöt,  Sipoon kunta, Suomen sisäilmakeskus Oy, </a:t>
            </a:r>
            <a:r>
              <a:rPr lang="fi-FI" sz="1400" dirty="0" err="1" smtClean="0"/>
              <a:t>Vahanen</a:t>
            </a:r>
            <a:r>
              <a:rPr lang="fi-FI" sz="1400" dirty="0" smtClean="0"/>
              <a:t> Oy, Kosteus- ja hometalkoot, 2012</a:t>
            </a:r>
          </a:p>
          <a:p>
            <a:pPr marL="266700" lvl="1" indent="-266700"/>
            <a:r>
              <a:rPr lang="fi-FI" sz="1400" dirty="0"/>
              <a:t>Tilaajan ohje sisäilmaongelman ratkaisemiseen asunto-osakeyhtiössä, Kosteus- ja </a:t>
            </a:r>
            <a:r>
              <a:rPr lang="fi-FI" sz="1400" dirty="0" smtClean="0"/>
              <a:t>hometalkoot. Ohjeen laatijat: </a:t>
            </a:r>
            <a:r>
              <a:rPr lang="fi-FI" sz="1400" dirty="0"/>
              <a:t>Etelä-Suomen aluehallintovirasto, Helsingin kaupunki, Kosteus- ja hometalkoot, Senaatti-kiinteistöt, </a:t>
            </a:r>
            <a:r>
              <a:rPr lang="fi-FI" sz="1400" dirty="0" smtClean="0"/>
              <a:t>Sipoon kunta</a:t>
            </a:r>
            <a:r>
              <a:rPr lang="fi-FI" sz="1400" dirty="0"/>
              <a:t>, Suomen Sisäilmakeskus Oy, Terveyden- ja hyvinvoinninlaitos, Työterveyslaitos, </a:t>
            </a:r>
            <a:r>
              <a:rPr lang="fi-FI" sz="1400" dirty="0" err="1"/>
              <a:t>Vahanen</a:t>
            </a:r>
            <a:r>
              <a:rPr lang="fi-FI" sz="1400" dirty="0"/>
              <a:t> Oy, </a:t>
            </a:r>
            <a:r>
              <a:rPr lang="fi-FI" sz="1400" dirty="0" smtClean="0"/>
              <a:t>Valvira, lokakuu 2013</a:t>
            </a:r>
            <a:endParaRPr lang="fi-FI" sz="1400" dirty="0"/>
          </a:p>
          <a:p>
            <a:pPr marL="266700" lvl="1" indent="-266700">
              <a:defRPr/>
            </a:pPr>
            <a:r>
              <a:rPr lang="fi-FI" sz="1400" dirty="0" smtClean="0"/>
              <a:t>Ympäristöministeriö</a:t>
            </a:r>
            <a:r>
              <a:rPr lang="fi-FI" sz="1400" dirty="0"/>
              <a:t>, kuntotutkimusopas, luonnosversio 23.1.2015</a:t>
            </a:r>
          </a:p>
          <a:p>
            <a:endParaRPr lang="fi-FI" sz="1800" dirty="0" smtClean="0">
              <a:ea typeface="ＭＳ Ｐゴシック" pitchFamily="34" charset="-128"/>
            </a:endParaRPr>
          </a:p>
          <a:p>
            <a:endParaRPr lang="fi-FI" dirty="0" smtClean="0"/>
          </a:p>
          <a:p>
            <a:endParaRPr lang="fi-FI" dirty="0"/>
          </a:p>
        </p:txBody>
      </p:sp>
      <p:pic>
        <p:nvPicPr>
          <p:cNvPr id="5"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Dian numeron paikkamerkki 3"/>
          <p:cNvSpPr>
            <a:spLocks noGrp="1"/>
          </p:cNvSpPr>
          <p:nvPr>
            <p:ph type="sldNum" sz="quarter" idx="12"/>
          </p:nvPr>
        </p:nvSpPr>
        <p:spPr/>
        <p:txBody>
          <a:bodyPr/>
          <a:lstStyle/>
          <a:p>
            <a:fld id="{49246692-9764-4796-AF2E-897E79EBAFA7}" type="slidenum">
              <a:rPr lang="fi-FI" smtClean="0"/>
              <a:pPr/>
              <a:t>47</a:t>
            </a:fld>
            <a:endParaRPr lang="fi-FI"/>
          </a:p>
        </p:txBody>
      </p:sp>
    </p:spTree>
    <p:extLst>
      <p:ext uri="{BB962C8B-B14F-4D97-AF65-F5344CB8AC3E}">
        <p14:creationId xmlns:p14="http://schemas.microsoft.com/office/powerpoint/2010/main" val="2135068277"/>
      </p:ext>
    </p:extLst>
  </p:cSld>
  <p:clrMapOvr>
    <a:masterClrMapping/>
  </p:clrMapOvr>
  <p:transition spd="med">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a:xfrm>
            <a:off x="827088" y="2996952"/>
            <a:ext cx="7489824" cy="719460"/>
          </a:xfrm>
        </p:spPr>
        <p:style>
          <a:lnRef idx="3">
            <a:schemeClr val="lt1"/>
          </a:lnRef>
          <a:fillRef idx="1">
            <a:schemeClr val="accent2"/>
          </a:fillRef>
          <a:effectRef idx="1">
            <a:schemeClr val="accent2"/>
          </a:effectRef>
          <a:fontRef idx="minor">
            <a:schemeClr val="lt1"/>
          </a:fontRef>
        </p:style>
        <p:txBody>
          <a:bodyPr anchor="ctr">
            <a:noAutofit/>
          </a:bodyPr>
          <a:lstStyle/>
          <a:p>
            <a:pPr algn="ctr"/>
            <a:r>
              <a:rPr lang="fi-FI" dirty="0">
                <a:solidFill>
                  <a:schemeClr val="bg1"/>
                </a:solidFill>
              </a:rPr>
              <a:t>Sisäilmastoselvityksen vaiheet</a:t>
            </a:r>
          </a:p>
        </p:txBody>
      </p:sp>
      <p:pic>
        <p:nvPicPr>
          <p:cNvPr id="6"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5</a:t>
            </a:fld>
            <a:endParaRPr lang="fi-FI"/>
          </a:p>
        </p:txBody>
      </p:sp>
    </p:spTree>
    <p:extLst>
      <p:ext uri="{BB962C8B-B14F-4D97-AF65-F5344CB8AC3E}">
        <p14:creationId xmlns:p14="http://schemas.microsoft.com/office/powerpoint/2010/main" val="2204358968"/>
      </p:ext>
    </p:extLst>
  </p:cSld>
  <p:clrMapOvr>
    <a:masterClrMapping/>
  </p:clrMapOvr>
  <p:transition spd="med">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a:xfrm>
            <a:off x="683568" y="476672"/>
            <a:ext cx="7297738" cy="1224434"/>
          </a:xfrm>
        </p:spPr>
        <p:txBody>
          <a:bodyPr>
            <a:normAutofit/>
          </a:bodyPr>
          <a:lstStyle/>
          <a:p>
            <a:r>
              <a:rPr lang="fi-FI" dirty="0" smtClean="0">
                <a:solidFill>
                  <a:srgbClr val="44697D"/>
                </a:solidFill>
                <a:ea typeface="ＭＳ Ｐゴシック" pitchFamily="34" charset="-128"/>
              </a:rPr>
              <a:t>Sisäympäristöongelmien ratkaiseminen </a:t>
            </a:r>
            <a:r>
              <a:rPr lang="fi-FI" sz="2600" dirty="0" smtClean="0">
                <a:solidFill>
                  <a:srgbClr val="44697D"/>
                </a:solidFill>
                <a:ea typeface="ＭＳ Ｐゴシック" pitchFamily="34" charset="-128"/>
              </a:rPr>
              <a:t/>
            </a:r>
            <a:br>
              <a:rPr lang="fi-FI" sz="2600" dirty="0" smtClean="0">
                <a:solidFill>
                  <a:srgbClr val="44697D"/>
                </a:solidFill>
                <a:ea typeface="ＭＳ Ｐゴシック" pitchFamily="34" charset="-128"/>
              </a:rPr>
            </a:br>
            <a:endParaRPr lang="fi-FI" sz="1400" dirty="0" smtClean="0">
              <a:ea typeface="ＭＳ Ｐゴシック" pitchFamily="34" charset="-128"/>
            </a:endParaRPr>
          </a:p>
        </p:txBody>
      </p:sp>
      <p:pic>
        <p:nvPicPr>
          <p:cNvPr id="53251" name="Picture 3"/>
          <p:cNvPicPr>
            <a:picLocks noGrp="1" noChangeAspect="1" noChangeArrowheads="1"/>
          </p:cNvPicPr>
          <p:nvPr>
            <p:ph type="body" idx="1"/>
          </p:nvPr>
        </p:nvPicPr>
        <p:blipFill rotWithShape="1">
          <a:blip r:embed="rId3" cstate="email">
            <a:extLst>
              <a:ext uri="{28A0092B-C50C-407E-A947-70E740481C1C}">
                <a14:useLocalDpi xmlns:a14="http://schemas.microsoft.com/office/drawing/2010/main"/>
              </a:ext>
            </a:extLst>
          </a:blip>
          <a:srcRect/>
          <a:stretch/>
        </p:blipFill>
        <p:spPr>
          <a:xfrm>
            <a:off x="667062" y="1701106"/>
            <a:ext cx="6942138" cy="4022725"/>
          </a:xfrm>
          <a:ln/>
        </p:spPr>
        <p:style>
          <a:lnRef idx="0">
            <a:schemeClr val="accent1"/>
          </a:lnRef>
          <a:fillRef idx="3">
            <a:schemeClr val="accent1"/>
          </a:fillRef>
          <a:effectRef idx="3">
            <a:schemeClr val="accent1"/>
          </a:effectRef>
          <a:fontRef idx="minor">
            <a:schemeClr val="lt1"/>
          </a:fontRef>
        </p:style>
      </p:pic>
      <p:pic>
        <p:nvPicPr>
          <p:cNvPr id="6"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7" name="Pyöristetty suorakulmio 6"/>
          <p:cNvSpPr/>
          <p:nvPr/>
        </p:nvSpPr>
        <p:spPr>
          <a:xfrm>
            <a:off x="3546024" y="2185596"/>
            <a:ext cx="4093454" cy="20882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Pyöristetty suorakulmio 7"/>
          <p:cNvSpPr/>
          <p:nvPr/>
        </p:nvSpPr>
        <p:spPr>
          <a:xfrm>
            <a:off x="3563888" y="4293096"/>
            <a:ext cx="4102927" cy="1440160"/>
          </a:xfrm>
          <a:prstGeom prst="roundRect">
            <a:avLst/>
          </a:prstGeom>
          <a:noFill/>
          <a:ln>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ruutu 8"/>
          <p:cNvSpPr txBox="1"/>
          <p:nvPr/>
        </p:nvSpPr>
        <p:spPr>
          <a:xfrm>
            <a:off x="4037247" y="2658547"/>
            <a:ext cx="3817340" cy="307777"/>
          </a:xfrm>
          <a:prstGeom prst="rect">
            <a:avLst/>
          </a:prstGeom>
          <a:noFill/>
        </p:spPr>
        <p:txBody>
          <a:bodyPr wrap="square" rtlCol="0">
            <a:spAutoFit/>
          </a:bodyPr>
          <a:lstStyle/>
          <a:p>
            <a:r>
              <a:rPr lang="fi-FI" sz="1400" b="1" dirty="0" smtClean="0"/>
              <a:t>Sisäilmastoselvityksen vaiheet</a:t>
            </a:r>
            <a:endParaRPr lang="fi-FI" sz="1400" b="1" dirty="0"/>
          </a:p>
        </p:txBody>
      </p:sp>
      <p:sp>
        <p:nvSpPr>
          <p:cNvPr id="12" name="Tekstiruutu 11"/>
          <p:cNvSpPr txBox="1"/>
          <p:nvPr/>
        </p:nvSpPr>
        <p:spPr>
          <a:xfrm>
            <a:off x="4147865" y="4465602"/>
            <a:ext cx="2952328" cy="738664"/>
          </a:xfrm>
          <a:prstGeom prst="rect">
            <a:avLst/>
          </a:prstGeom>
          <a:noFill/>
        </p:spPr>
        <p:txBody>
          <a:bodyPr wrap="square" rtlCol="0">
            <a:spAutoFit/>
          </a:bodyPr>
          <a:lstStyle/>
          <a:p>
            <a:pPr algn="ctr"/>
            <a:r>
              <a:rPr lang="fi-FI" sz="1400" b="1" dirty="0" smtClean="0"/>
              <a:t>Korjausten suunnittelu, korjaustoimenpiteet,</a:t>
            </a:r>
          </a:p>
          <a:p>
            <a:pPr algn="ctr"/>
            <a:r>
              <a:rPr lang="fi-FI" sz="1400" b="1" dirty="0" smtClean="0"/>
              <a:t>seuranta</a:t>
            </a:r>
            <a:endParaRPr lang="fi-FI" sz="1400" b="1" dirty="0"/>
          </a:p>
        </p:txBody>
      </p:sp>
      <p:sp>
        <p:nvSpPr>
          <p:cNvPr id="3" name="Suorakulmio 2"/>
          <p:cNvSpPr/>
          <p:nvPr/>
        </p:nvSpPr>
        <p:spPr>
          <a:xfrm>
            <a:off x="4248150" y="5896337"/>
            <a:ext cx="4572000" cy="400110"/>
          </a:xfrm>
          <a:prstGeom prst="rect">
            <a:avLst/>
          </a:prstGeom>
        </p:spPr>
        <p:txBody>
          <a:bodyPr>
            <a:spAutoFit/>
          </a:bodyPr>
          <a:lstStyle/>
          <a:p>
            <a:pPr algn="r"/>
            <a:r>
              <a:rPr lang="fi-FI" sz="1000" dirty="0"/>
              <a:t>Lahtinen, Lappalainen, </a:t>
            </a:r>
            <a:r>
              <a:rPr lang="fi-FI" sz="1000" dirty="0" err="1"/>
              <a:t>Reijula</a:t>
            </a:r>
            <a:r>
              <a:rPr lang="fi-FI" sz="1000" dirty="0"/>
              <a:t>: Sisäilman hyväksi -  Toimintamalli vaikeiden sisäilmaongelmien ratkaisuun, Työterveyslaitos 2008</a:t>
            </a:r>
          </a:p>
        </p:txBody>
      </p:sp>
      <p:sp>
        <p:nvSpPr>
          <p:cNvPr id="2" name="Dian numeron paikkamerkki 1"/>
          <p:cNvSpPr>
            <a:spLocks noGrp="1"/>
          </p:cNvSpPr>
          <p:nvPr>
            <p:ph type="sldNum" sz="quarter" idx="12"/>
          </p:nvPr>
        </p:nvSpPr>
        <p:spPr/>
        <p:txBody>
          <a:bodyPr/>
          <a:lstStyle/>
          <a:p>
            <a:fld id="{49246692-9764-4796-AF2E-897E79EBAFA7}" type="slidenum">
              <a:rPr lang="fi-FI" smtClean="0"/>
              <a:pPr/>
              <a:t>6</a:t>
            </a:fld>
            <a:endParaRPr lang="fi-FI"/>
          </a:p>
        </p:txBody>
      </p:sp>
    </p:spTree>
    <p:extLst>
      <p:ext uri="{BB962C8B-B14F-4D97-AF65-F5344CB8AC3E}">
        <p14:creationId xmlns:p14="http://schemas.microsoft.com/office/powerpoint/2010/main" val="330802812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a:xfrm>
            <a:off x="539552" y="300813"/>
            <a:ext cx="7489824" cy="1079500"/>
          </a:xfrm>
        </p:spPr>
        <p:txBody>
          <a:bodyPr>
            <a:normAutofit/>
          </a:bodyPr>
          <a:lstStyle/>
          <a:p>
            <a:r>
              <a:rPr lang="fi-FI" sz="2400" dirty="0"/>
              <a:t>Päättäjän </a:t>
            </a:r>
            <a:r>
              <a:rPr lang="fi-FI" sz="2400" dirty="0" smtClean="0"/>
              <a:t>homeopas</a:t>
            </a:r>
            <a:r>
              <a:rPr lang="fi-FI" dirty="0" smtClean="0"/>
              <a:t/>
            </a:r>
            <a:br>
              <a:rPr lang="fi-FI" dirty="0" smtClean="0"/>
            </a:br>
            <a:r>
              <a:rPr lang="fi-FI" dirty="0" smtClean="0"/>
              <a:t>Sisäilmaongelman ratkaisuvaiheet</a:t>
            </a:r>
            <a:endParaRPr lang="fi-FI" dirty="0"/>
          </a:p>
        </p:txBody>
      </p:sp>
      <p:pic>
        <p:nvPicPr>
          <p:cNvPr id="7" name="Kuvan paikkamerkki 6"/>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1727684" y="1412876"/>
            <a:ext cx="5688632" cy="4384988"/>
          </a:xfrm>
          <a:prstGeom prst="rect">
            <a:avLst/>
          </a:prstGeom>
        </p:spPr>
      </p:pic>
      <p:pic>
        <p:nvPicPr>
          <p:cNvPr id="8"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11" name="Tekstiruutu 10"/>
          <p:cNvSpPr txBox="1"/>
          <p:nvPr/>
        </p:nvSpPr>
        <p:spPr>
          <a:xfrm>
            <a:off x="857809" y="5952613"/>
            <a:ext cx="7992888" cy="246221"/>
          </a:xfrm>
          <a:prstGeom prst="rect">
            <a:avLst/>
          </a:prstGeom>
          <a:noFill/>
        </p:spPr>
        <p:txBody>
          <a:bodyPr wrap="square" rtlCol="0">
            <a:spAutoFit/>
          </a:bodyPr>
          <a:lstStyle/>
          <a:p>
            <a:pPr algn="r"/>
            <a:r>
              <a:rPr lang="fi-FI" sz="1000" dirty="0" smtClean="0"/>
              <a:t>Päättäjän opas, kohti terveitä taloja ja kannattavaa kiinteistönpitoa, Korhonen, Pekkola, Pirinen, 2014</a:t>
            </a:r>
            <a:endParaRPr lang="fi-FI" sz="1000" dirty="0"/>
          </a:p>
        </p:txBody>
      </p:sp>
      <p:sp>
        <p:nvSpPr>
          <p:cNvPr id="2" name="Dian numeron paikkamerkki 1"/>
          <p:cNvSpPr>
            <a:spLocks noGrp="1"/>
          </p:cNvSpPr>
          <p:nvPr>
            <p:ph type="sldNum" sz="quarter" idx="12"/>
          </p:nvPr>
        </p:nvSpPr>
        <p:spPr/>
        <p:txBody>
          <a:bodyPr/>
          <a:lstStyle/>
          <a:p>
            <a:fld id="{49246692-9764-4796-AF2E-897E79EBAFA7}" type="slidenum">
              <a:rPr lang="fi-FI" smtClean="0"/>
              <a:pPr/>
              <a:t>7</a:t>
            </a:fld>
            <a:endParaRPr lang="fi-FI"/>
          </a:p>
        </p:txBody>
      </p:sp>
    </p:spTree>
    <p:extLst>
      <p:ext uri="{BB962C8B-B14F-4D97-AF65-F5344CB8AC3E}">
        <p14:creationId xmlns:p14="http://schemas.microsoft.com/office/powerpoint/2010/main" val="1303170388"/>
      </p:ext>
    </p:extLst>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idx="4294967295"/>
          </p:nvPr>
        </p:nvSpPr>
        <p:spPr>
          <a:xfrm>
            <a:off x="445875" y="691468"/>
            <a:ext cx="6601567" cy="564898"/>
          </a:xfrm>
        </p:spPr>
        <p:txBody>
          <a:bodyPr lIns="91431" tIns="45715" rIns="91431" bIns="45715">
            <a:noAutofit/>
          </a:bodyPr>
          <a:lstStyle/>
          <a:p>
            <a:r>
              <a:rPr lang="fi-FI" dirty="0" smtClean="0">
                <a:solidFill>
                  <a:srgbClr val="44697D"/>
                </a:solidFill>
                <a:ea typeface="ＭＳ Ｐゴシック"/>
                <a:cs typeface="ＭＳ Ｐゴシック"/>
              </a:rPr>
              <a:t>Sisäilmastoselvityksen vaiheet</a:t>
            </a:r>
          </a:p>
        </p:txBody>
      </p:sp>
      <p:sp>
        <p:nvSpPr>
          <p:cNvPr id="41989" name="Rectangle 3"/>
          <p:cNvSpPr>
            <a:spLocks noGrp="1" noChangeArrowheads="1"/>
          </p:cNvSpPr>
          <p:nvPr>
            <p:ph type="body" idx="4294967295"/>
          </p:nvPr>
        </p:nvSpPr>
        <p:spPr>
          <a:xfrm>
            <a:off x="445875" y="1339042"/>
            <a:ext cx="8291264" cy="4732337"/>
          </a:xfrm>
        </p:spPr>
        <p:txBody>
          <a:bodyPr lIns="91431" tIns="45715" rIns="91431" bIns="45715">
            <a:normAutofit/>
          </a:bodyPr>
          <a:lstStyle/>
          <a:p>
            <a:pPr marL="0" indent="0" defTabSz="914400">
              <a:buNone/>
            </a:pPr>
            <a:r>
              <a:rPr lang="fi-FI" dirty="0" smtClean="0">
                <a:ea typeface="ＭＳ Ｐゴシック"/>
                <a:cs typeface="ＭＳ Ｐゴシック"/>
              </a:rPr>
              <a:t>Ilmoitus ongelmasta</a:t>
            </a:r>
          </a:p>
          <a:p>
            <a:pPr marL="627063" indent="-304800"/>
            <a:r>
              <a:rPr lang="fi-FI" sz="1800" dirty="0" smtClean="0">
                <a:ea typeface="ＭＳ Ｐゴシック"/>
                <a:cs typeface="Times New Roman" pitchFamily="18" charset="0"/>
              </a:rPr>
              <a:t>Välitön </a:t>
            </a:r>
            <a:r>
              <a:rPr lang="fi-FI" sz="1800" dirty="0">
                <a:ea typeface="ＭＳ Ｐゴシック"/>
                <a:cs typeface="Times New Roman" pitchFamily="18" charset="0"/>
              </a:rPr>
              <a:t>korjaus → järjestelmän säätö, paikallinen </a:t>
            </a:r>
            <a:r>
              <a:rPr lang="fi-FI" sz="1800" dirty="0" smtClean="0">
                <a:ea typeface="ＭＳ Ｐゴシック"/>
                <a:cs typeface="Times New Roman" pitchFamily="18" charset="0"/>
              </a:rPr>
              <a:t>vaurio</a:t>
            </a:r>
          </a:p>
          <a:p>
            <a:pPr marL="900113" lvl="1" indent="-304800"/>
            <a:r>
              <a:rPr lang="fi-FI" sz="1600" dirty="0" smtClean="0">
                <a:ea typeface="ＭＳ Ｐゴシック"/>
                <a:cs typeface="Times New Roman" pitchFamily="18" charset="0"/>
              </a:rPr>
              <a:t>Kiinteistön huolto</a:t>
            </a:r>
            <a:endParaRPr lang="fi-FI" sz="1600" dirty="0">
              <a:ea typeface="ＭＳ Ｐゴシック"/>
              <a:cs typeface="Times New Roman" pitchFamily="18" charset="0"/>
            </a:endParaRPr>
          </a:p>
          <a:p>
            <a:pPr marL="595313" lvl="1" indent="0">
              <a:buNone/>
            </a:pPr>
            <a:endParaRPr lang="fi-FI" sz="1200" dirty="0" smtClean="0">
              <a:ea typeface="ＭＳ Ｐゴシック"/>
              <a:cs typeface="Times New Roman" pitchFamily="18" charset="0"/>
            </a:endParaRPr>
          </a:p>
          <a:p>
            <a:pPr marL="627063" indent="-304800"/>
            <a:r>
              <a:rPr lang="fi-FI" sz="1800" dirty="0" smtClean="0">
                <a:ea typeface="ＭＳ Ｐゴシック"/>
                <a:cs typeface="Times New Roman" pitchFamily="18" charset="0"/>
              </a:rPr>
              <a:t>Sisäilmaryhmän arvio tilanteesta </a:t>
            </a:r>
            <a:r>
              <a:rPr lang="fi-FI" sz="1800" dirty="0">
                <a:ea typeface="ＭＳ Ｐゴシック"/>
                <a:cs typeface="Times New Roman" pitchFamily="18" charset="0"/>
              </a:rPr>
              <a:t>→ </a:t>
            </a:r>
            <a:r>
              <a:rPr lang="fi-FI" sz="1800" dirty="0" smtClean="0">
                <a:ea typeface="ＭＳ Ｐゴシック"/>
                <a:cs typeface="Times New Roman" pitchFamily="18" charset="0"/>
              </a:rPr>
              <a:t>laajempi ongelma/vaurio</a:t>
            </a:r>
          </a:p>
          <a:p>
            <a:pPr marL="900113" lvl="1" indent="-304800"/>
            <a:r>
              <a:rPr lang="fi-FI" sz="1600" dirty="0" smtClean="0">
                <a:ea typeface="ＭＳ Ｐゴシック"/>
                <a:cs typeface="Times New Roman" pitchFamily="18" charset="0"/>
              </a:rPr>
              <a:t>Selvitysvaiheen vetäjän valinta, osaamisen varmistaminen</a:t>
            </a:r>
          </a:p>
          <a:p>
            <a:pPr marL="1258888" lvl="2" indent="-304800"/>
            <a:r>
              <a:rPr lang="fi-FI" sz="1400" dirty="0" smtClean="0">
                <a:ea typeface="ＭＳ Ｐゴシック"/>
                <a:cs typeface="Times New Roman" pitchFamily="18" charset="0"/>
              </a:rPr>
              <a:t>Tilaajan ohjeet</a:t>
            </a:r>
            <a:endParaRPr lang="fi-FI" sz="1400" dirty="0">
              <a:ea typeface="ＭＳ Ｐゴシック"/>
              <a:cs typeface="Times New Roman" pitchFamily="18" charset="0"/>
            </a:endParaRPr>
          </a:p>
          <a:p>
            <a:pPr marL="900113" lvl="1" indent="-304800"/>
            <a:endParaRPr lang="fi-FI" sz="1200" dirty="0" smtClean="0">
              <a:ea typeface="ＭＳ Ｐゴシック"/>
              <a:cs typeface="Times New Roman" pitchFamily="18" charset="0"/>
            </a:endParaRPr>
          </a:p>
          <a:p>
            <a:pPr marL="627063" indent="-304800"/>
            <a:r>
              <a:rPr lang="fi-FI" sz="1800" dirty="0" smtClean="0">
                <a:ea typeface="ＭＳ Ｐゴシック"/>
                <a:cs typeface="Times New Roman" pitchFamily="18" charset="0"/>
              </a:rPr>
              <a:t>Työterveyshuollon selvitys / tilannearvio</a:t>
            </a:r>
          </a:p>
          <a:p>
            <a:pPr marL="900113" lvl="1" indent="-304800"/>
            <a:r>
              <a:rPr lang="fi-FI" sz="1600" dirty="0">
                <a:ea typeface="ＭＳ Ｐゴシック"/>
                <a:cs typeface="Times New Roman" pitchFamily="18" charset="0"/>
              </a:rPr>
              <a:t>Sisäilmastokysely</a:t>
            </a:r>
          </a:p>
          <a:p>
            <a:pPr marL="1441451" lvl="3" indent="0">
              <a:buNone/>
            </a:pPr>
            <a:endParaRPr lang="fi-FI" sz="1050" dirty="0">
              <a:ea typeface="ＭＳ Ｐゴシック"/>
              <a:cs typeface="Times New Roman" pitchFamily="18" charset="0"/>
            </a:endParaRPr>
          </a:p>
          <a:p>
            <a:pPr marL="627063" indent="-304800"/>
            <a:r>
              <a:rPr lang="fi-FI" sz="1800" dirty="0" smtClean="0">
                <a:ea typeface="ＭＳ Ｐゴシック"/>
                <a:cs typeface="Times New Roman" pitchFamily="18" charset="0"/>
              </a:rPr>
              <a:t>Tausta-aineiston kerääminen kohteesta</a:t>
            </a:r>
          </a:p>
          <a:p>
            <a:pPr marL="900113" lvl="1" indent="-304800"/>
            <a:r>
              <a:rPr lang="fi-FI" sz="1600" dirty="0">
                <a:ea typeface="ＭＳ Ｐゴシック"/>
                <a:cs typeface="Times New Roman" pitchFamily="18" charset="0"/>
              </a:rPr>
              <a:t>Tarkempien selvitysten tilaaminen/aloittaminen</a:t>
            </a:r>
          </a:p>
          <a:p>
            <a:pPr marL="1258888" lvl="2" indent="-304800"/>
            <a:r>
              <a:rPr lang="fi-FI" sz="1400" dirty="0">
                <a:ea typeface="ＭＳ Ｐゴシック"/>
                <a:cs typeface="Times New Roman" pitchFamily="18" charset="0"/>
              </a:rPr>
              <a:t>Selvitysvaiheen vetäjä</a:t>
            </a:r>
          </a:p>
          <a:p>
            <a:pPr marL="1982788" lvl="4" indent="-266700" defTabSz="914400"/>
            <a:endParaRPr lang="fi-FI" sz="1400" dirty="0" smtClean="0">
              <a:ea typeface="ＭＳ Ｐゴシック"/>
              <a:cs typeface="Times New Roman" pitchFamily="18" charset="0"/>
            </a:endParaRPr>
          </a:p>
          <a:p>
            <a:pPr marL="1598613" lvl="3" indent="-266700" defTabSz="914400"/>
            <a:endParaRPr lang="fi-FI" dirty="0" smtClean="0">
              <a:latin typeface="Times New Roman" pitchFamily="18" charset="0"/>
              <a:ea typeface="ＭＳ Ｐゴシック"/>
              <a:cs typeface="Times New Roman" pitchFamily="18" charset="0"/>
            </a:endParaRPr>
          </a:p>
        </p:txBody>
      </p:sp>
      <p:sp>
        <p:nvSpPr>
          <p:cNvPr id="6" name="Päiväyksen paikkamerkki 8"/>
          <p:cNvSpPr txBox="1">
            <a:spLocks/>
          </p:cNvSpPr>
          <p:nvPr/>
        </p:nvSpPr>
        <p:spPr>
          <a:xfrm>
            <a:off x="2844407" y="5838472"/>
            <a:ext cx="5975350" cy="360362"/>
          </a:xfrm>
          <a:prstGeom prst="rect">
            <a:avLst/>
          </a:prstGeom>
        </p:spPr>
        <p:txBody>
          <a:bodyPr vert="horz" lIns="91440" tIns="45720" rIns="91440" bIns="45720" rtlCol="0" anchor="ctr"/>
          <a:lstStyle>
            <a:defPPr>
              <a:defRPr lang="fi-FI"/>
            </a:defPPr>
            <a:lvl1pPr algn="l" rtl="0" fontAlgn="auto">
              <a:spcBef>
                <a:spcPts val="0"/>
              </a:spcBef>
              <a:spcAft>
                <a:spcPts val="0"/>
              </a:spcAft>
              <a:defRPr sz="1100" kern="1200">
                <a:solidFill>
                  <a:schemeClr val="tx1"/>
                </a:solidFill>
                <a:latin typeface="+mj-lt"/>
                <a:ea typeface="+mn-ea"/>
                <a:cs typeface="+mn-cs"/>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pPr algn="r">
              <a:defRPr/>
            </a:pPr>
            <a:r>
              <a:rPr lang="fi-FI" dirty="0">
                <a:ea typeface="ＭＳ Ｐゴシック" pitchFamily="34" charset="-128"/>
              </a:rPr>
              <a:t>Toimintamalli vaikeiden sisäilmaongelmien ratkaisuun, Työterveyslaitos 2008</a:t>
            </a:r>
            <a:endParaRPr lang="fi-FI" dirty="0"/>
          </a:p>
        </p:txBody>
      </p:sp>
      <p:pic>
        <p:nvPicPr>
          <p:cNvPr id="8"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8</a:t>
            </a:fld>
            <a:endParaRPr lang="fi-FI"/>
          </a:p>
        </p:txBody>
      </p:sp>
    </p:spTree>
    <p:extLst>
      <p:ext uri="{BB962C8B-B14F-4D97-AF65-F5344CB8AC3E}">
        <p14:creationId xmlns:p14="http://schemas.microsoft.com/office/powerpoint/2010/main" val="3286336579"/>
      </p:ext>
    </p:extLst>
  </p:cSld>
  <p:clrMapOvr>
    <a:masterClrMapping/>
  </p:clrMapOvr>
  <p:transition spd="med">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solidFill>
                  <a:srgbClr val="44697D"/>
                </a:solidFill>
                <a:ea typeface="ＭＳ Ｐゴシック"/>
                <a:cs typeface="ＭＳ Ｐゴシック"/>
              </a:rPr>
              <a:t>Tilaajan ohje sisäilmasto-ongelman</a:t>
            </a:r>
            <a:br>
              <a:rPr lang="fi-FI" dirty="0">
                <a:solidFill>
                  <a:srgbClr val="44697D"/>
                </a:solidFill>
                <a:ea typeface="ＭＳ Ｐゴシック"/>
                <a:cs typeface="ＭＳ Ｐゴシック"/>
              </a:rPr>
            </a:br>
            <a:r>
              <a:rPr lang="fi-FI" dirty="0">
                <a:solidFill>
                  <a:srgbClr val="44697D"/>
                </a:solidFill>
                <a:ea typeface="ＭＳ Ｐゴシック"/>
                <a:cs typeface="ＭＳ Ｐゴシック"/>
              </a:rPr>
              <a:t>selvittämiseen</a:t>
            </a:r>
          </a:p>
        </p:txBody>
      </p:sp>
      <p:sp>
        <p:nvSpPr>
          <p:cNvPr id="10" name="Sisällön paikkamerkki 9"/>
          <p:cNvSpPr>
            <a:spLocks noGrp="1"/>
          </p:cNvSpPr>
          <p:nvPr>
            <p:ph idx="1"/>
          </p:nvPr>
        </p:nvSpPr>
        <p:spPr/>
        <p:txBody>
          <a:bodyPr>
            <a:normAutofit/>
          </a:bodyPr>
          <a:lstStyle/>
          <a:p>
            <a:pPr marL="0" indent="0">
              <a:buNone/>
            </a:pPr>
            <a:r>
              <a:rPr lang="fi-FI" dirty="0"/>
              <a:t>T</a:t>
            </a:r>
            <a:r>
              <a:rPr lang="fi-FI" dirty="0" smtClean="0"/>
              <a:t>arkoitettu asiantuntijapalveluita tilaaville </a:t>
            </a:r>
            <a:r>
              <a:rPr lang="fi-FI" dirty="0"/>
              <a:t>kiinteistöjen omistajille ja isännöitsijöille </a:t>
            </a:r>
            <a:r>
              <a:rPr lang="fi-FI" dirty="0" smtClean="0"/>
              <a:t>sekä muille </a:t>
            </a:r>
            <a:r>
              <a:rPr lang="fi-FI" dirty="0"/>
              <a:t>kiinteistöjen hallinnasta vastaaville </a:t>
            </a:r>
            <a:r>
              <a:rPr lang="fi-FI" dirty="0" smtClean="0"/>
              <a:t>tahoille</a:t>
            </a:r>
          </a:p>
          <a:p>
            <a:pPr lvl="1"/>
            <a:r>
              <a:rPr lang="fi-FI" dirty="0"/>
              <a:t>K</a:t>
            </a:r>
            <a:r>
              <a:rPr lang="fi-FI" dirty="0" smtClean="0"/>
              <a:t>okonaisvaltainen lähestymistapa ongelmien selvittämiseen</a:t>
            </a:r>
            <a:endParaRPr lang="fi-FI" dirty="0"/>
          </a:p>
          <a:p>
            <a:pPr lvl="1"/>
            <a:r>
              <a:rPr lang="fi-FI" dirty="0"/>
              <a:t>T</a:t>
            </a:r>
            <a:r>
              <a:rPr lang="fi-FI" dirty="0" smtClean="0"/>
              <a:t>ilaajan </a:t>
            </a:r>
            <a:r>
              <a:rPr lang="fi-FI" dirty="0"/>
              <a:t>ja työnantajan vastuut</a:t>
            </a:r>
          </a:p>
          <a:p>
            <a:pPr lvl="1"/>
            <a:r>
              <a:rPr lang="fi-FI" dirty="0"/>
              <a:t>S</a:t>
            </a:r>
            <a:r>
              <a:rPr lang="fi-FI" dirty="0" smtClean="0"/>
              <a:t>isäilmasto-ongelman ratkaisemisen vaiheet</a:t>
            </a:r>
            <a:endParaRPr lang="fi-FI" dirty="0"/>
          </a:p>
          <a:p>
            <a:pPr lvl="1"/>
            <a:r>
              <a:rPr lang="fi-FI" dirty="0"/>
              <a:t>S</a:t>
            </a:r>
            <a:r>
              <a:rPr lang="fi-FI" dirty="0" smtClean="0"/>
              <a:t>elvitysvaiheen </a:t>
            </a:r>
            <a:r>
              <a:rPr lang="fi-FI" dirty="0"/>
              <a:t>vetäjän ja </a:t>
            </a:r>
            <a:r>
              <a:rPr lang="fi-FI" dirty="0" smtClean="0"/>
              <a:t>konsulttiryhmän asiantuntijoiden </a:t>
            </a:r>
            <a:r>
              <a:rPr lang="fi-FI" dirty="0"/>
              <a:t>pätevyydet sekä tehtävät</a:t>
            </a:r>
          </a:p>
          <a:p>
            <a:pPr lvl="1"/>
            <a:r>
              <a:rPr lang="fi-FI" dirty="0"/>
              <a:t>S</a:t>
            </a:r>
            <a:r>
              <a:rPr lang="fi-FI" dirty="0" smtClean="0"/>
              <a:t>elvitysvaiheen raportoinnin vähimmäisvaatimukset</a:t>
            </a:r>
            <a:endParaRPr lang="fi-FI" dirty="0"/>
          </a:p>
          <a:p>
            <a:pPr lvl="1"/>
            <a:r>
              <a:rPr lang="fi-FI" dirty="0"/>
              <a:t>M</a:t>
            </a:r>
            <a:r>
              <a:rPr lang="fi-FI" dirty="0" smtClean="0"/>
              <a:t>allin tarjouspyynnöstä</a:t>
            </a:r>
            <a:endParaRPr lang="fi-FI" dirty="0"/>
          </a:p>
        </p:txBody>
      </p:sp>
      <p:pic>
        <p:nvPicPr>
          <p:cNvPr id="11"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13" name="Tekstiruutu 12"/>
          <p:cNvSpPr txBox="1"/>
          <p:nvPr/>
        </p:nvSpPr>
        <p:spPr>
          <a:xfrm>
            <a:off x="829727" y="5916659"/>
            <a:ext cx="7992888" cy="246221"/>
          </a:xfrm>
          <a:prstGeom prst="rect">
            <a:avLst/>
          </a:prstGeom>
          <a:noFill/>
        </p:spPr>
        <p:txBody>
          <a:bodyPr wrap="square" rtlCol="0">
            <a:spAutoFit/>
          </a:bodyPr>
          <a:lstStyle/>
          <a:p>
            <a:pPr algn="r"/>
            <a:r>
              <a:rPr lang="fi-FI" sz="1000" dirty="0"/>
              <a:t>Tilaajan ohje </a:t>
            </a:r>
            <a:r>
              <a:rPr lang="fi-FI" sz="1000" dirty="0" smtClean="0"/>
              <a:t>sisäilmasto-ongelman selvittämiseen, Tähtinen ym., Työterveyslaitos, Kosteus- ja hometalkoot, 2012</a:t>
            </a:r>
            <a:endParaRPr lang="fi-FI" sz="1000" dirty="0"/>
          </a:p>
        </p:txBody>
      </p:sp>
      <p:sp>
        <p:nvSpPr>
          <p:cNvPr id="3" name="Dian numeron paikkamerkki 2"/>
          <p:cNvSpPr>
            <a:spLocks noGrp="1"/>
          </p:cNvSpPr>
          <p:nvPr>
            <p:ph type="sldNum" sz="quarter" idx="12"/>
          </p:nvPr>
        </p:nvSpPr>
        <p:spPr/>
        <p:txBody>
          <a:bodyPr/>
          <a:lstStyle/>
          <a:p>
            <a:fld id="{49246692-9764-4796-AF2E-897E79EBAFA7}" type="slidenum">
              <a:rPr lang="fi-FI" smtClean="0"/>
              <a:pPr/>
              <a:t>9</a:t>
            </a:fld>
            <a:endParaRPr lang="fi-FI"/>
          </a:p>
        </p:txBody>
      </p:sp>
    </p:spTree>
    <p:extLst>
      <p:ext uri="{BB962C8B-B14F-4D97-AF65-F5344CB8AC3E}">
        <p14:creationId xmlns:p14="http://schemas.microsoft.com/office/powerpoint/2010/main" val="1669629014"/>
      </p:ext>
    </p:extLst>
  </p:cSld>
  <p:clrMapOvr>
    <a:masterClrMapping/>
  </p:clrMapOvr>
  <p:transition spd="med">
    <p:wipe/>
  </p:transition>
  <p:timing>
    <p:tnLst>
      <p:par>
        <p:cTn id="1" dur="indefinite" restart="never" nodeType="tmRoot"/>
      </p:par>
    </p:tnLst>
  </p:timing>
</p:sld>
</file>

<file path=ppt/theme/theme1.xml><?xml version="1.0" encoding="utf-8"?>
<a:theme xmlns:a="http://schemas.openxmlformats.org/drawingml/2006/main" name="KoHo">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Kosteus ja hometalko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KoHo">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Kosteus ja hometalko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2_KoHo">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Kosteus ja hometalko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KoHo.potx</Template>
  <TotalTime>1706</TotalTime>
  <Words>2801</Words>
  <Application>Microsoft Office PowerPoint</Application>
  <PresentationFormat>Näytössä katseltava diaesitys (4:3)</PresentationFormat>
  <Paragraphs>652</Paragraphs>
  <Slides>47</Slides>
  <Notes>42</Notes>
  <HiddenSlides>0</HiddenSlides>
  <MMClips>0</MMClips>
  <ScaleCrop>false</ScaleCrop>
  <HeadingPairs>
    <vt:vector size="6" baseType="variant">
      <vt:variant>
        <vt:lpstr>Käytetyt fontit</vt:lpstr>
      </vt:variant>
      <vt:variant>
        <vt:i4>6</vt:i4>
      </vt:variant>
      <vt:variant>
        <vt:lpstr>Teema</vt:lpstr>
      </vt:variant>
      <vt:variant>
        <vt:i4>3</vt:i4>
      </vt:variant>
      <vt:variant>
        <vt:lpstr>Dian otsikot</vt:lpstr>
      </vt:variant>
      <vt:variant>
        <vt:i4>47</vt:i4>
      </vt:variant>
    </vt:vector>
  </HeadingPairs>
  <TitlesOfParts>
    <vt:vector size="56" baseType="lpstr">
      <vt:lpstr>ＭＳ Ｐゴシック</vt:lpstr>
      <vt:lpstr>Arial</vt:lpstr>
      <vt:lpstr>Georgia</vt:lpstr>
      <vt:lpstr>Times New Roman</vt:lpstr>
      <vt:lpstr>Verdana</vt:lpstr>
      <vt:lpstr>Wingdings</vt:lpstr>
      <vt:lpstr>KoHo</vt:lpstr>
      <vt:lpstr>1_KoHo</vt:lpstr>
      <vt:lpstr>2_KoHo</vt:lpstr>
      <vt:lpstr>Sisäilmastoselvitys</vt:lpstr>
      <vt:lpstr>Saatteeksi opetusmateriaalin käyttöön</vt:lpstr>
      <vt:lpstr>Sisällysluettelo:</vt:lpstr>
      <vt:lpstr>Sisällysluettelo:</vt:lpstr>
      <vt:lpstr>Sisäilmastoselvityksen vaiheet</vt:lpstr>
      <vt:lpstr>Sisäympäristöongelmien ratkaiseminen  </vt:lpstr>
      <vt:lpstr>Päättäjän homeopas Sisäilmaongelman ratkaisuvaiheet</vt:lpstr>
      <vt:lpstr>Sisäilmastoselvityksen vaiheet</vt:lpstr>
      <vt:lpstr>Tilaajan ohje sisäilmasto-ongelman selvittämiseen</vt:lpstr>
      <vt:lpstr>Tilaajan ohje sisäilmasto-ongelman selvittämiseen: Vaihe 1</vt:lpstr>
      <vt:lpstr>Tilaajan ohje sisäilmasto-ongelman selvittämiseen: Vaihe 2</vt:lpstr>
      <vt:lpstr>Tilaajan ohje sisäilmasto-ongelman selvittämiseen: Vaihe 3</vt:lpstr>
      <vt:lpstr>Päättäjän homeopas</vt:lpstr>
      <vt:lpstr>Taustatiedot kohteesta</vt:lpstr>
      <vt:lpstr>Sisäilmastoselvitys Vaihe 1: taustatiedot kohteesta</vt:lpstr>
      <vt:lpstr>Sisäilmastoselvitys Vaihe 1. Taustatiedot kohteesta</vt:lpstr>
      <vt:lpstr>Sisäilmastoselvitys Vaihe 1: taustatiedot kohteesta</vt:lpstr>
      <vt:lpstr>PowerPoint-esitys</vt:lpstr>
      <vt:lpstr>Sisäilmastoselvitys vaihe 2: arviointikäynti</vt:lpstr>
      <vt:lpstr>Sisäilmastoselvitys Vaihe 2: Arviointikäynti </vt:lpstr>
      <vt:lpstr>Rakennuksen ulkopuolinen tarkastaminen</vt:lpstr>
      <vt:lpstr>Rakennuksen sisäosien tarkastaminen</vt:lpstr>
      <vt:lpstr>Ilmanvaihtojärjestelmän tarkastaminen</vt:lpstr>
      <vt:lpstr>PowerPoint-esitys</vt:lpstr>
      <vt:lpstr>Sisäilmastoselvitys Vaihe 3:  jatkotutkimukset</vt:lpstr>
      <vt:lpstr>PowerPoint-esitys</vt:lpstr>
      <vt:lpstr>Rakennetutkimus Valesokkelirakenteen rakennemalli</vt:lpstr>
      <vt:lpstr>Rakennetutkimus Rakenteen kosteusteknisen toimivuuden selvittäminen</vt:lpstr>
      <vt:lpstr>Rakennetutkimus Suhteellisen kosteuden mittaaminen</vt:lpstr>
      <vt:lpstr>Rakennetutkimus Mikrobivaurion ja sen laajuuden selvittäminen</vt:lpstr>
      <vt:lpstr>PowerPoint-esitys</vt:lpstr>
      <vt:lpstr>PowerPoint-esitys</vt:lpstr>
      <vt:lpstr>Sisäilmastoselvitys Vaihe 4: Johtopäätökset</vt:lpstr>
      <vt:lpstr>Sisäilmastoselvitys Vaihe 4: Altistumisen arviointi</vt:lpstr>
      <vt:lpstr>PowerPoint-esitys</vt:lpstr>
      <vt:lpstr>Sisäilmastoselvitys ja viestintä</vt:lpstr>
      <vt:lpstr>Sisäilmaongelmissa tarvitaan riskiviestinnän osaamista</vt:lpstr>
      <vt:lpstr>Miten sisäilmaongelmakohteessa tulisi viestiä?</vt:lpstr>
      <vt:lpstr>Miten sisäilmaongelma kohteessa tulisi viestiä?</vt:lpstr>
      <vt:lpstr> Hoida sisäilmasto-ongelman lisäksi myös luottamusta ja huolta - Viestinnän "Top ten"</vt:lpstr>
      <vt:lpstr>PowerPoint-esitys</vt:lpstr>
      <vt:lpstr>Sisäilmaongelman ratkaiseminen asunto-osakeyhtiössä</vt:lpstr>
      <vt:lpstr>Sisäilmaongelman ratkaiseminen asunto-osakeyhtiössä </vt:lpstr>
      <vt:lpstr>Sisäilmaongelman ratkaiseminen asunto-osakeyhtiössä Vaihe 1: Arviointikäynti</vt:lpstr>
      <vt:lpstr>Sisäilmaongelman ratkaiseminen asunto-osakeyhtiössä  Vaihe 2: Jatkotutkimukset</vt:lpstr>
      <vt:lpstr>Sisäilmaongelman ratkaiseminen asunto-osakeyhtiössä Vaihe 3: Korjaukset ja korjausten onnistumisen seuranta</vt:lpstr>
      <vt:lpstr>Lähteet:</vt:lpstr>
    </vt:vector>
  </TitlesOfParts>
  <Manager>Ympäristöministeriö</Manager>
  <Company>aidema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Aija Kaijärvi</dc:creator>
  <cp:lastModifiedBy>Veli-Matti Pietarinen</cp:lastModifiedBy>
  <cp:revision>122</cp:revision>
  <cp:lastPrinted>2015-06-16T11:42:16Z</cp:lastPrinted>
  <dcterms:created xsi:type="dcterms:W3CDTF">2012-09-14T08:23:56Z</dcterms:created>
  <dcterms:modified xsi:type="dcterms:W3CDTF">2016-06-23T10:56:14Z</dcterms:modified>
</cp:coreProperties>
</file>