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3" r:id="rId2"/>
  </p:sldMasterIdLst>
  <p:notesMasterIdLst>
    <p:notesMasterId r:id="rId35"/>
  </p:notesMasterIdLst>
  <p:handoutMasterIdLst>
    <p:handoutMasterId r:id="rId36"/>
  </p:handoutMasterIdLst>
  <p:sldIdLst>
    <p:sldId id="256" r:id="rId3"/>
    <p:sldId id="301" r:id="rId4"/>
    <p:sldId id="302" r:id="rId5"/>
    <p:sldId id="303" r:id="rId6"/>
    <p:sldId id="298" r:id="rId7"/>
    <p:sldId id="299" r:id="rId8"/>
    <p:sldId id="300" r:id="rId9"/>
    <p:sldId id="278" r:id="rId10"/>
    <p:sldId id="259" r:id="rId11"/>
    <p:sldId id="260" r:id="rId12"/>
    <p:sldId id="261" r:id="rId13"/>
    <p:sldId id="279" r:id="rId14"/>
    <p:sldId id="262" r:id="rId15"/>
    <p:sldId id="263" r:id="rId16"/>
    <p:sldId id="281" r:id="rId17"/>
    <p:sldId id="264" r:id="rId18"/>
    <p:sldId id="280" r:id="rId19"/>
    <p:sldId id="282" r:id="rId20"/>
    <p:sldId id="265" r:id="rId21"/>
    <p:sldId id="266" r:id="rId22"/>
    <p:sldId id="267" r:id="rId23"/>
    <p:sldId id="268" r:id="rId24"/>
    <p:sldId id="269" r:id="rId25"/>
    <p:sldId id="270" r:id="rId26"/>
    <p:sldId id="283" r:id="rId27"/>
    <p:sldId id="294" r:id="rId28"/>
    <p:sldId id="295" r:id="rId29"/>
    <p:sldId id="284" r:id="rId30"/>
    <p:sldId id="271" r:id="rId31"/>
    <p:sldId id="272" r:id="rId32"/>
    <p:sldId id="273" r:id="rId33"/>
    <p:sldId id="274" r:id="rId34"/>
  </p:sldIdLst>
  <p:sldSz cx="9144000" cy="6858000" type="screen4x3"/>
  <p:notesSz cx="7102475" cy="102346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78">
          <p15:clr>
            <a:srgbClr val="A4A3A4"/>
          </p15:clr>
        </p15:guide>
        <p15:guide id="2" orient="horz" pos="3793">
          <p15:clr>
            <a:srgbClr val="A4A3A4"/>
          </p15:clr>
        </p15:guide>
        <p15:guide id="3" orient="horz" pos="1026">
          <p15:clr>
            <a:srgbClr val="A4A3A4"/>
          </p15:clr>
        </p15:guide>
        <p15:guide id="4" orient="horz" pos="890">
          <p15:clr>
            <a:srgbClr val="A4A3A4"/>
          </p15:clr>
        </p15:guide>
        <p15:guide id="5" orient="horz" pos="210">
          <p15:clr>
            <a:srgbClr val="A4A3A4"/>
          </p15:clr>
        </p15:guide>
        <p15:guide id="6" orient="horz" pos="1842">
          <p15:clr>
            <a:srgbClr val="A4A3A4"/>
          </p15:clr>
        </p15:guide>
        <p15:guide id="7" orient="horz" pos="2840">
          <p15:clr>
            <a:srgbClr val="A4A3A4"/>
          </p15:clr>
        </p15:guide>
        <p15:guide id="8" pos="3243">
          <p15:clr>
            <a:srgbClr val="A4A3A4"/>
          </p15:clr>
        </p15:guide>
        <p15:guide id="9" pos="5239">
          <p15:clr>
            <a:srgbClr val="A4A3A4"/>
          </p15:clr>
        </p15:guide>
        <p15:guide id="10" pos="521">
          <p15:clr>
            <a:srgbClr val="A4A3A4"/>
          </p15:clr>
        </p15:guide>
        <p15:guide id="11" pos="5556">
          <p15:clr>
            <a:srgbClr val="A4A3A4"/>
          </p15:clr>
        </p15:guide>
        <p15:guide id="12" pos="249">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697D"/>
    <a:srgbClr val="E4FDFE"/>
    <a:srgbClr val="C65C44"/>
    <a:srgbClr val="00B2A9"/>
    <a:srgbClr val="95B3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1" autoAdjust="0"/>
    <p:restoredTop sz="94660"/>
  </p:normalViewPr>
  <p:slideViewPr>
    <p:cSldViewPr showGuides="1">
      <p:cViewPr varScale="1">
        <p:scale>
          <a:sx n="125" d="100"/>
          <a:sy n="125" d="100"/>
        </p:scale>
        <p:origin x="1224" y="108"/>
      </p:cViewPr>
      <p:guideLst>
        <p:guide orient="horz" pos="2478"/>
        <p:guide orient="horz" pos="3793"/>
        <p:guide orient="horz" pos="1026"/>
        <p:guide orient="horz" pos="890"/>
        <p:guide orient="horz" pos="210"/>
        <p:guide orient="horz" pos="1842"/>
        <p:guide orient="horz" pos="2840"/>
        <p:guide pos="3243"/>
        <p:guide pos="5239"/>
        <p:guide pos="521"/>
        <p:guide pos="5556"/>
        <p:guide pos="249"/>
      </p:guideLst>
    </p:cSldViewPr>
  </p:slideViewPr>
  <p:notesTextViewPr>
    <p:cViewPr>
      <p:scale>
        <a:sx n="100" d="100"/>
        <a:sy n="100" d="100"/>
      </p:scale>
      <p:origin x="0" y="0"/>
    </p:cViewPr>
  </p:notesTextViewPr>
  <p:sorterViewPr>
    <p:cViewPr varScale="1">
      <p:scale>
        <a:sx n="1" d="1"/>
        <a:sy n="1" d="1"/>
      </p:scale>
      <p:origin x="0" y="0"/>
    </p:cViewPr>
  </p:sorterViewPr>
  <p:notesViewPr>
    <p:cSldViewPr showGuides="1">
      <p:cViewPr varScale="1">
        <p:scale>
          <a:sx n="83" d="100"/>
          <a:sy n="83" d="100"/>
        </p:scale>
        <p:origin x="-3108" y="-84"/>
      </p:cViewPr>
      <p:guideLst>
        <p:guide orient="horz" pos="3224"/>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1300"/>
            </a:lvl1pPr>
          </a:lstStyle>
          <a:p>
            <a:endParaRPr lang="fi-FI" sz="900" dirty="0">
              <a:latin typeface="Arial" pitchFamily="34" charset="0"/>
              <a:cs typeface="Arial" pitchFamily="34" charset="0"/>
            </a:endParaRPr>
          </a:p>
        </p:txBody>
      </p:sp>
      <p:sp>
        <p:nvSpPr>
          <p:cNvPr id="3" name="Date Placeholder 2"/>
          <p:cNvSpPr>
            <a:spLocks noGrp="1"/>
          </p:cNvSpPr>
          <p:nvPr>
            <p:ph type="dt" sz="quarter" idx="1"/>
          </p:nvPr>
        </p:nvSpPr>
        <p:spPr>
          <a:xfrm>
            <a:off x="4023092" y="0"/>
            <a:ext cx="3077739" cy="511731"/>
          </a:xfrm>
          <a:prstGeom prst="rect">
            <a:avLst/>
          </a:prstGeom>
        </p:spPr>
        <p:txBody>
          <a:bodyPr vert="horz" lIns="99066" tIns="49533" rIns="99066" bIns="49533" rtlCol="0"/>
          <a:lstStyle>
            <a:lvl1pPr algn="r">
              <a:defRPr sz="1300"/>
            </a:lvl1pPr>
          </a:lstStyle>
          <a:p>
            <a:fld id="{D2B8EB6F-D7BD-410C-AB1F-00269204D9C8}" type="datetimeFigureOut">
              <a:rPr lang="fi-FI" sz="900">
                <a:latin typeface="Arial" pitchFamily="34" charset="0"/>
                <a:cs typeface="Arial" pitchFamily="34" charset="0"/>
              </a:rPr>
              <a:pPr/>
              <a:t>23.6.2016</a:t>
            </a:fld>
            <a:endParaRPr lang="fi-FI" sz="900">
              <a:latin typeface="Arial" pitchFamily="34" charset="0"/>
              <a:cs typeface="Arial" pitchFamily="34" charset="0"/>
            </a:endParaRPr>
          </a:p>
        </p:txBody>
      </p:sp>
      <p:sp>
        <p:nvSpPr>
          <p:cNvPr id="4" name="Footer Placeholder 3"/>
          <p:cNvSpPr>
            <a:spLocks noGrp="1"/>
          </p:cNvSpPr>
          <p:nvPr>
            <p:ph type="ftr" sz="quarter" idx="2"/>
          </p:nvPr>
        </p:nvSpPr>
        <p:spPr>
          <a:xfrm>
            <a:off x="0" y="9721106"/>
            <a:ext cx="3077739" cy="511731"/>
          </a:xfrm>
          <a:prstGeom prst="rect">
            <a:avLst/>
          </a:prstGeom>
        </p:spPr>
        <p:txBody>
          <a:bodyPr vert="horz" lIns="99066" tIns="49533" rIns="99066" bIns="49533" rtlCol="0" anchor="b"/>
          <a:lstStyle>
            <a:lvl1pPr algn="l">
              <a:defRPr sz="1300"/>
            </a:lvl1pPr>
          </a:lstStyle>
          <a:p>
            <a:endParaRPr lang="fi-FI" sz="900">
              <a:latin typeface="Arial" pitchFamily="34" charset="0"/>
              <a:cs typeface="Arial" pitchFamily="34" charset="0"/>
            </a:endParaRPr>
          </a:p>
        </p:txBody>
      </p:sp>
      <p:sp>
        <p:nvSpPr>
          <p:cNvPr id="5" name="Slide Number Placeholder 4"/>
          <p:cNvSpPr>
            <a:spLocks noGrp="1"/>
          </p:cNvSpPr>
          <p:nvPr>
            <p:ph type="sldNum" sz="quarter" idx="3"/>
          </p:nvPr>
        </p:nvSpPr>
        <p:spPr>
          <a:xfrm>
            <a:off x="4023092" y="9721106"/>
            <a:ext cx="3077739" cy="511731"/>
          </a:xfrm>
          <a:prstGeom prst="rect">
            <a:avLst/>
          </a:prstGeom>
        </p:spPr>
        <p:txBody>
          <a:bodyPr vert="horz" lIns="99066" tIns="49533" rIns="99066" bIns="49533" rtlCol="0" anchor="b"/>
          <a:lstStyle>
            <a:lvl1pPr algn="r">
              <a:defRPr sz="1300"/>
            </a:lvl1pPr>
          </a:lstStyle>
          <a:p>
            <a:fld id="{C9829D03-198C-4FB6-BC3D-FF132E164A92}" type="slidenum">
              <a:rPr lang="fi-FI" sz="900">
                <a:latin typeface="Arial" pitchFamily="34" charset="0"/>
                <a:cs typeface="Arial" pitchFamily="34" charset="0"/>
              </a:rPr>
              <a:pPr/>
              <a:t>‹#›</a:t>
            </a:fld>
            <a:endParaRPr lang="fi-FI" sz="900">
              <a:latin typeface="Arial" pitchFamily="34" charset="0"/>
              <a:cs typeface="Arial" pitchFamily="34" charset="0"/>
            </a:endParaRPr>
          </a:p>
        </p:txBody>
      </p:sp>
    </p:spTree>
    <p:extLst>
      <p:ext uri="{BB962C8B-B14F-4D97-AF65-F5344CB8AC3E}">
        <p14:creationId xmlns:p14="http://schemas.microsoft.com/office/powerpoint/2010/main" val="5348182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1731"/>
          </a:xfrm>
          <a:prstGeom prst="rect">
            <a:avLst/>
          </a:prstGeom>
        </p:spPr>
        <p:txBody>
          <a:bodyPr vert="horz" lIns="99066" tIns="49533" rIns="99066" bIns="49533" rtlCol="0"/>
          <a:lstStyle>
            <a:lvl1pPr algn="l">
              <a:defRPr sz="900">
                <a:latin typeface="Arial" pitchFamily="34" charset="0"/>
                <a:cs typeface="Arial" pitchFamily="34" charset="0"/>
              </a:defRPr>
            </a:lvl1pPr>
          </a:lstStyle>
          <a:p>
            <a:endParaRPr lang="fi-FI" dirty="0"/>
          </a:p>
        </p:txBody>
      </p:sp>
      <p:sp>
        <p:nvSpPr>
          <p:cNvPr id="3" name="Date Placeholder 2"/>
          <p:cNvSpPr>
            <a:spLocks noGrp="1"/>
          </p:cNvSpPr>
          <p:nvPr>
            <p:ph type="dt" idx="1"/>
          </p:nvPr>
        </p:nvSpPr>
        <p:spPr>
          <a:xfrm>
            <a:off x="4023092" y="0"/>
            <a:ext cx="3077739" cy="511731"/>
          </a:xfrm>
          <a:prstGeom prst="rect">
            <a:avLst/>
          </a:prstGeom>
        </p:spPr>
        <p:txBody>
          <a:bodyPr vert="horz" lIns="99066" tIns="49533" rIns="99066" bIns="49533" rtlCol="0"/>
          <a:lstStyle>
            <a:lvl1pPr algn="r">
              <a:defRPr sz="900">
                <a:latin typeface="Arial" pitchFamily="34" charset="0"/>
                <a:cs typeface="Arial" pitchFamily="34" charset="0"/>
              </a:defRPr>
            </a:lvl1pPr>
          </a:lstStyle>
          <a:p>
            <a:fld id="{734323DC-88BF-4AB1-9A78-B974D90A807B}" type="datetimeFigureOut">
              <a:rPr lang="fi-FI" smtClean="0"/>
              <a:pPr/>
              <a:t>23.6.2016</a:t>
            </a:fld>
            <a:endParaRPr lang="fi-FI" dirty="0"/>
          </a:p>
        </p:txBody>
      </p:sp>
      <p:sp>
        <p:nvSpPr>
          <p:cNvPr id="4" name="Slide Image Placeholder 3"/>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9066" tIns="49533" rIns="99066" bIns="49533" rtlCol="0" anchor="ctr"/>
          <a:lstStyle/>
          <a:p>
            <a:endParaRPr lang="fi-FI"/>
          </a:p>
        </p:txBody>
      </p:sp>
      <p:sp>
        <p:nvSpPr>
          <p:cNvPr id="5" name="Notes Placeholder 4"/>
          <p:cNvSpPr>
            <a:spLocks noGrp="1"/>
          </p:cNvSpPr>
          <p:nvPr>
            <p:ph type="body" sz="quarter" idx="3"/>
          </p:nvPr>
        </p:nvSpPr>
        <p:spPr>
          <a:xfrm>
            <a:off x="710248" y="4861441"/>
            <a:ext cx="5681980" cy="4605576"/>
          </a:xfrm>
          <a:prstGeom prst="rect">
            <a:avLst/>
          </a:prstGeom>
        </p:spPr>
        <p:txBody>
          <a:bodyPr vert="horz" lIns="99066" tIns="49533" rIns="99066" bIns="49533"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fi-FI" dirty="0"/>
          </a:p>
        </p:txBody>
      </p:sp>
      <p:sp>
        <p:nvSpPr>
          <p:cNvPr id="6" name="Footer Placeholder 5"/>
          <p:cNvSpPr>
            <a:spLocks noGrp="1"/>
          </p:cNvSpPr>
          <p:nvPr>
            <p:ph type="ftr" sz="quarter" idx="4"/>
          </p:nvPr>
        </p:nvSpPr>
        <p:spPr>
          <a:xfrm>
            <a:off x="0" y="9721106"/>
            <a:ext cx="3077739" cy="511731"/>
          </a:xfrm>
          <a:prstGeom prst="rect">
            <a:avLst/>
          </a:prstGeom>
        </p:spPr>
        <p:txBody>
          <a:bodyPr vert="horz" lIns="99066" tIns="49533" rIns="99066" bIns="49533" rtlCol="0" anchor="b"/>
          <a:lstStyle>
            <a:lvl1pPr algn="l">
              <a:defRPr sz="900">
                <a:latin typeface="Arial" pitchFamily="34" charset="0"/>
                <a:cs typeface="Arial" pitchFamily="34" charset="0"/>
              </a:defRPr>
            </a:lvl1pPr>
          </a:lstStyle>
          <a:p>
            <a:endParaRPr lang="fi-FI" dirty="0"/>
          </a:p>
        </p:txBody>
      </p:sp>
      <p:sp>
        <p:nvSpPr>
          <p:cNvPr id="7" name="Slide Number Placeholder 6"/>
          <p:cNvSpPr>
            <a:spLocks noGrp="1"/>
          </p:cNvSpPr>
          <p:nvPr>
            <p:ph type="sldNum" sz="quarter" idx="5"/>
          </p:nvPr>
        </p:nvSpPr>
        <p:spPr>
          <a:xfrm>
            <a:off x="4023092" y="9721106"/>
            <a:ext cx="3077739" cy="511731"/>
          </a:xfrm>
          <a:prstGeom prst="rect">
            <a:avLst/>
          </a:prstGeom>
        </p:spPr>
        <p:txBody>
          <a:bodyPr vert="horz" lIns="99066" tIns="49533" rIns="99066" bIns="49533" rtlCol="0" anchor="b"/>
          <a:lstStyle>
            <a:lvl1pPr algn="r">
              <a:defRPr sz="900">
                <a:latin typeface="Arial" pitchFamily="34" charset="0"/>
                <a:cs typeface="Arial" pitchFamily="34" charset="0"/>
              </a:defRPr>
            </a:lvl1pPr>
          </a:lstStyle>
          <a:p>
            <a:fld id="{BB9F18BF-E348-4EEC-9C4C-E41F855D7E30}" type="slidenum">
              <a:rPr lang="fi-FI" smtClean="0"/>
              <a:pPr/>
              <a:t>‹#›</a:t>
            </a:fld>
            <a:endParaRPr lang="fi-FI" dirty="0"/>
          </a:p>
        </p:txBody>
      </p:sp>
    </p:spTree>
    <p:extLst>
      <p:ext uri="{BB962C8B-B14F-4D97-AF65-F5344CB8AC3E}">
        <p14:creationId xmlns:p14="http://schemas.microsoft.com/office/powerpoint/2010/main" val="1062969084"/>
      </p:ext>
    </p:extLst>
  </p:cSld>
  <p:clrMap bg1="lt1" tx1="dk1" bg2="lt2" tx2="dk2" accent1="accent1" accent2="accent2" accent3="accent3" accent4="accent4" accent5="accent5" accent6="accent6" hlink="hlink" folHlink="folHlink"/>
  <p:hf hdr="0" ftr="0" dt="0"/>
  <p:notesStyle>
    <a:lvl1pPr marL="176213" indent="-176213" algn="l" defTabSz="914400" rtl="0" eaLnBrk="1" latinLnBrk="0" hangingPunct="1">
      <a:buFont typeface="Arial" pitchFamily="34" charset="0"/>
      <a:buChar char="•"/>
      <a:defRPr sz="1600" kern="1200">
        <a:solidFill>
          <a:schemeClr val="tx1"/>
        </a:solidFill>
        <a:latin typeface="Arial" pitchFamily="34" charset="0"/>
        <a:ea typeface="+mn-ea"/>
        <a:cs typeface="Arial" pitchFamily="34" charset="0"/>
      </a:defRPr>
    </a:lvl1pPr>
    <a:lvl2pPr marL="363538" indent="-187325" algn="l" defTabSz="914400" rtl="0" eaLnBrk="1" latinLnBrk="0" hangingPunct="1">
      <a:buFont typeface="Arial" pitchFamily="34" charset="0"/>
      <a:buChar char="•"/>
      <a:defRPr sz="1100" kern="1200">
        <a:solidFill>
          <a:schemeClr val="tx1"/>
        </a:solidFill>
        <a:latin typeface="Arial" pitchFamily="34" charset="0"/>
        <a:ea typeface="+mn-ea"/>
        <a:cs typeface="Arial" pitchFamily="34" charset="0"/>
      </a:defRPr>
    </a:lvl2pPr>
    <a:lvl3pPr marL="539750"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3pPr>
    <a:lvl4pPr marL="715963"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4pPr>
    <a:lvl5pPr marL="892175" indent="-176213" algn="l" defTabSz="914400" rtl="0" eaLnBrk="1" latinLnBrk="0" hangingPunct="1">
      <a:buFont typeface="Arial" pitchFamily="34" charset="0"/>
      <a:buChar char="•"/>
      <a:defRPr sz="10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2</a:t>
            </a:fld>
            <a:endParaRPr lang="fi-FI" dirty="0"/>
          </a:p>
        </p:txBody>
      </p:sp>
    </p:spTree>
    <p:extLst>
      <p:ext uri="{BB962C8B-B14F-4D97-AF65-F5344CB8AC3E}">
        <p14:creationId xmlns:p14="http://schemas.microsoft.com/office/powerpoint/2010/main" val="2560827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11</a:t>
            </a:fld>
            <a:endParaRPr lang="fi-FI" dirty="0"/>
          </a:p>
        </p:txBody>
      </p:sp>
    </p:spTree>
    <p:extLst>
      <p:ext uri="{BB962C8B-B14F-4D97-AF65-F5344CB8AC3E}">
        <p14:creationId xmlns:p14="http://schemas.microsoft.com/office/powerpoint/2010/main" val="8011231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12</a:t>
            </a:fld>
            <a:endParaRPr lang="fi-FI" dirty="0"/>
          </a:p>
        </p:txBody>
      </p:sp>
    </p:spTree>
    <p:extLst>
      <p:ext uri="{BB962C8B-B14F-4D97-AF65-F5344CB8AC3E}">
        <p14:creationId xmlns:p14="http://schemas.microsoft.com/office/powerpoint/2010/main" val="8006457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13</a:t>
            </a:fld>
            <a:endParaRPr lang="fi-FI" dirty="0"/>
          </a:p>
        </p:txBody>
      </p:sp>
    </p:spTree>
    <p:extLst>
      <p:ext uri="{BB962C8B-B14F-4D97-AF65-F5344CB8AC3E}">
        <p14:creationId xmlns:p14="http://schemas.microsoft.com/office/powerpoint/2010/main" val="5691046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14</a:t>
            </a:fld>
            <a:endParaRPr lang="fi-FI" dirty="0"/>
          </a:p>
        </p:txBody>
      </p:sp>
    </p:spTree>
    <p:extLst>
      <p:ext uri="{BB962C8B-B14F-4D97-AF65-F5344CB8AC3E}">
        <p14:creationId xmlns:p14="http://schemas.microsoft.com/office/powerpoint/2010/main" val="2960146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15</a:t>
            </a:fld>
            <a:endParaRPr lang="fi-FI" dirty="0"/>
          </a:p>
        </p:txBody>
      </p:sp>
    </p:spTree>
    <p:extLst>
      <p:ext uri="{BB962C8B-B14F-4D97-AF65-F5344CB8AC3E}">
        <p14:creationId xmlns:p14="http://schemas.microsoft.com/office/powerpoint/2010/main" val="10430100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16</a:t>
            </a:fld>
            <a:endParaRPr lang="fi-FI" dirty="0"/>
          </a:p>
        </p:txBody>
      </p:sp>
    </p:spTree>
    <p:extLst>
      <p:ext uri="{BB962C8B-B14F-4D97-AF65-F5344CB8AC3E}">
        <p14:creationId xmlns:p14="http://schemas.microsoft.com/office/powerpoint/2010/main" val="39634532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17</a:t>
            </a:fld>
            <a:endParaRPr lang="fi-FI" dirty="0"/>
          </a:p>
        </p:txBody>
      </p:sp>
    </p:spTree>
    <p:extLst>
      <p:ext uri="{BB962C8B-B14F-4D97-AF65-F5344CB8AC3E}">
        <p14:creationId xmlns:p14="http://schemas.microsoft.com/office/powerpoint/2010/main" val="32120729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18</a:t>
            </a:fld>
            <a:endParaRPr lang="fi-FI" dirty="0"/>
          </a:p>
        </p:txBody>
      </p:sp>
    </p:spTree>
    <p:extLst>
      <p:ext uri="{BB962C8B-B14F-4D97-AF65-F5344CB8AC3E}">
        <p14:creationId xmlns:p14="http://schemas.microsoft.com/office/powerpoint/2010/main" val="15652766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19</a:t>
            </a:fld>
            <a:endParaRPr lang="fi-FI" dirty="0"/>
          </a:p>
        </p:txBody>
      </p:sp>
    </p:spTree>
    <p:extLst>
      <p:ext uri="{BB962C8B-B14F-4D97-AF65-F5344CB8AC3E}">
        <p14:creationId xmlns:p14="http://schemas.microsoft.com/office/powerpoint/2010/main" val="27929913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20</a:t>
            </a:fld>
            <a:endParaRPr lang="fi-FI" dirty="0"/>
          </a:p>
        </p:txBody>
      </p:sp>
    </p:spTree>
    <p:extLst>
      <p:ext uri="{BB962C8B-B14F-4D97-AF65-F5344CB8AC3E}">
        <p14:creationId xmlns:p14="http://schemas.microsoft.com/office/powerpoint/2010/main" val="54736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3</a:t>
            </a:fld>
            <a:endParaRPr lang="fi-FI" dirty="0"/>
          </a:p>
        </p:txBody>
      </p:sp>
    </p:spTree>
    <p:extLst>
      <p:ext uri="{BB962C8B-B14F-4D97-AF65-F5344CB8AC3E}">
        <p14:creationId xmlns:p14="http://schemas.microsoft.com/office/powerpoint/2010/main" val="4075900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21</a:t>
            </a:fld>
            <a:endParaRPr lang="fi-FI" dirty="0"/>
          </a:p>
        </p:txBody>
      </p:sp>
    </p:spTree>
    <p:extLst>
      <p:ext uri="{BB962C8B-B14F-4D97-AF65-F5344CB8AC3E}">
        <p14:creationId xmlns:p14="http://schemas.microsoft.com/office/powerpoint/2010/main" val="37468244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22</a:t>
            </a:fld>
            <a:endParaRPr lang="fi-FI" dirty="0"/>
          </a:p>
        </p:txBody>
      </p:sp>
    </p:spTree>
    <p:extLst>
      <p:ext uri="{BB962C8B-B14F-4D97-AF65-F5344CB8AC3E}">
        <p14:creationId xmlns:p14="http://schemas.microsoft.com/office/powerpoint/2010/main" val="28248661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23</a:t>
            </a:fld>
            <a:endParaRPr lang="fi-FI" dirty="0"/>
          </a:p>
        </p:txBody>
      </p:sp>
    </p:spTree>
    <p:extLst>
      <p:ext uri="{BB962C8B-B14F-4D97-AF65-F5344CB8AC3E}">
        <p14:creationId xmlns:p14="http://schemas.microsoft.com/office/powerpoint/2010/main" val="28485053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24</a:t>
            </a:fld>
            <a:endParaRPr lang="fi-FI" dirty="0"/>
          </a:p>
        </p:txBody>
      </p:sp>
    </p:spTree>
    <p:extLst>
      <p:ext uri="{BB962C8B-B14F-4D97-AF65-F5344CB8AC3E}">
        <p14:creationId xmlns:p14="http://schemas.microsoft.com/office/powerpoint/2010/main" val="935965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25</a:t>
            </a:fld>
            <a:endParaRPr lang="fi-FI" dirty="0"/>
          </a:p>
        </p:txBody>
      </p:sp>
    </p:spTree>
    <p:extLst>
      <p:ext uri="{BB962C8B-B14F-4D97-AF65-F5344CB8AC3E}">
        <p14:creationId xmlns:p14="http://schemas.microsoft.com/office/powerpoint/2010/main" val="5495162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26</a:t>
            </a:fld>
            <a:endParaRPr lang="fi-FI" dirty="0"/>
          </a:p>
        </p:txBody>
      </p:sp>
    </p:spTree>
    <p:extLst>
      <p:ext uri="{BB962C8B-B14F-4D97-AF65-F5344CB8AC3E}">
        <p14:creationId xmlns:p14="http://schemas.microsoft.com/office/powerpoint/2010/main" val="9980823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27</a:t>
            </a:fld>
            <a:endParaRPr lang="fi-FI" dirty="0"/>
          </a:p>
        </p:txBody>
      </p:sp>
    </p:spTree>
    <p:extLst>
      <p:ext uri="{BB962C8B-B14F-4D97-AF65-F5344CB8AC3E}">
        <p14:creationId xmlns:p14="http://schemas.microsoft.com/office/powerpoint/2010/main" val="310885098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28</a:t>
            </a:fld>
            <a:endParaRPr lang="fi-FI" dirty="0"/>
          </a:p>
        </p:txBody>
      </p:sp>
    </p:spTree>
    <p:extLst>
      <p:ext uri="{BB962C8B-B14F-4D97-AF65-F5344CB8AC3E}">
        <p14:creationId xmlns:p14="http://schemas.microsoft.com/office/powerpoint/2010/main" val="105377241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10"/>
          </p:nvPr>
        </p:nvSpPr>
        <p:spPr/>
        <p:txBody>
          <a:bodyPr/>
          <a:lstStyle/>
          <a:p>
            <a:pPr>
              <a:defRPr/>
            </a:pPr>
            <a:fld id="{CA1C0503-F7D4-4341-B6A4-2782FA915E0C}" type="slidenum">
              <a:rPr lang="fi-FI" smtClean="0"/>
              <a:pPr>
                <a:defRPr/>
              </a:pPr>
              <a:t>30</a:t>
            </a:fld>
            <a:endParaRPr lang="fi-FI"/>
          </a:p>
        </p:txBody>
      </p:sp>
    </p:spTree>
    <p:extLst>
      <p:ext uri="{BB962C8B-B14F-4D97-AF65-F5344CB8AC3E}">
        <p14:creationId xmlns:p14="http://schemas.microsoft.com/office/powerpoint/2010/main" val="10472066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31</a:t>
            </a:fld>
            <a:endParaRPr lang="fi-FI" dirty="0"/>
          </a:p>
        </p:txBody>
      </p:sp>
    </p:spTree>
    <p:extLst>
      <p:ext uri="{BB962C8B-B14F-4D97-AF65-F5344CB8AC3E}">
        <p14:creationId xmlns:p14="http://schemas.microsoft.com/office/powerpoint/2010/main" val="446247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4</a:t>
            </a:fld>
            <a:endParaRPr lang="fi-FI" dirty="0"/>
          </a:p>
        </p:txBody>
      </p:sp>
    </p:spTree>
    <p:extLst>
      <p:ext uri="{BB962C8B-B14F-4D97-AF65-F5344CB8AC3E}">
        <p14:creationId xmlns:p14="http://schemas.microsoft.com/office/powerpoint/2010/main" val="255573278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32</a:t>
            </a:fld>
            <a:endParaRPr lang="fi-FI" dirty="0"/>
          </a:p>
        </p:txBody>
      </p:sp>
    </p:spTree>
    <p:extLst>
      <p:ext uri="{BB962C8B-B14F-4D97-AF65-F5344CB8AC3E}">
        <p14:creationId xmlns:p14="http://schemas.microsoft.com/office/powerpoint/2010/main" val="3713235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5</a:t>
            </a:fld>
            <a:endParaRPr lang="fi-FI" dirty="0"/>
          </a:p>
        </p:txBody>
      </p:sp>
    </p:spTree>
    <p:extLst>
      <p:ext uri="{BB962C8B-B14F-4D97-AF65-F5344CB8AC3E}">
        <p14:creationId xmlns:p14="http://schemas.microsoft.com/office/powerpoint/2010/main" val="4258963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6</a:t>
            </a:fld>
            <a:endParaRPr lang="fi-FI" dirty="0"/>
          </a:p>
        </p:txBody>
      </p:sp>
    </p:spTree>
    <p:extLst>
      <p:ext uri="{BB962C8B-B14F-4D97-AF65-F5344CB8AC3E}">
        <p14:creationId xmlns:p14="http://schemas.microsoft.com/office/powerpoint/2010/main" val="67338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a:p>
        </p:txBody>
      </p:sp>
      <p:sp>
        <p:nvSpPr>
          <p:cNvPr id="4" name="Slide Number Placeholder 3"/>
          <p:cNvSpPr>
            <a:spLocks noGrp="1"/>
          </p:cNvSpPr>
          <p:nvPr>
            <p:ph type="sldNum" sz="quarter" idx="10"/>
          </p:nvPr>
        </p:nvSpPr>
        <p:spPr/>
        <p:txBody>
          <a:bodyPr/>
          <a:lstStyle/>
          <a:p>
            <a:fld id="{BB9F18BF-E348-4EEC-9C4C-E41F855D7E30}" type="slidenum">
              <a:rPr lang="fi-FI" smtClean="0"/>
              <a:pPr/>
              <a:t>7</a:t>
            </a:fld>
            <a:endParaRPr lang="fi-FI" dirty="0"/>
          </a:p>
        </p:txBody>
      </p:sp>
    </p:spTree>
    <p:extLst>
      <p:ext uri="{BB962C8B-B14F-4D97-AF65-F5344CB8AC3E}">
        <p14:creationId xmlns:p14="http://schemas.microsoft.com/office/powerpoint/2010/main" val="25804799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8</a:t>
            </a:fld>
            <a:endParaRPr lang="fi-FI" dirty="0"/>
          </a:p>
        </p:txBody>
      </p:sp>
    </p:spTree>
    <p:extLst>
      <p:ext uri="{BB962C8B-B14F-4D97-AF65-F5344CB8AC3E}">
        <p14:creationId xmlns:p14="http://schemas.microsoft.com/office/powerpoint/2010/main" val="3303448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9</a:t>
            </a:fld>
            <a:endParaRPr lang="fi-FI" dirty="0"/>
          </a:p>
        </p:txBody>
      </p:sp>
    </p:spTree>
    <p:extLst>
      <p:ext uri="{BB962C8B-B14F-4D97-AF65-F5344CB8AC3E}">
        <p14:creationId xmlns:p14="http://schemas.microsoft.com/office/powerpoint/2010/main" val="428172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BB9F18BF-E348-4EEC-9C4C-E41F855D7E30}" type="slidenum">
              <a:rPr lang="fi-FI" smtClean="0"/>
              <a:pPr/>
              <a:t>10</a:t>
            </a:fld>
            <a:endParaRPr lang="fi-FI" dirty="0"/>
          </a:p>
        </p:txBody>
      </p:sp>
    </p:spTree>
    <p:extLst>
      <p:ext uri="{BB962C8B-B14F-4D97-AF65-F5344CB8AC3E}">
        <p14:creationId xmlns:p14="http://schemas.microsoft.com/office/powerpoint/2010/main" val="39495346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9.png"/><Relationship Id="rId7" Type="http://schemas.openxmlformats.org/officeDocument/2006/relationships/image" Target="../media/image9.png"/><Relationship Id="rId2" Type="http://schemas.openxmlformats.org/officeDocument/2006/relationships/image" Target="../media/image18.png"/><Relationship Id="rId1" Type="http://schemas.openxmlformats.org/officeDocument/2006/relationships/slideMaster" Target="../slideMasters/slideMaster2.xml"/><Relationship Id="rId6" Type="http://schemas.openxmlformats.org/officeDocument/2006/relationships/image" Target="../media/image8.png"/><Relationship Id="rId11" Type="http://schemas.openxmlformats.org/officeDocument/2006/relationships/image" Target="../media/image22.png"/><Relationship Id="rId5" Type="http://schemas.openxmlformats.org/officeDocument/2006/relationships/image" Target="../media/image7.png"/><Relationship Id="rId10"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20.png"/></Relationships>
</file>

<file path=ppt/slideLayouts/_rels/slideLayout1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18.png"/><Relationship Id="rId7" Type="http://schemas.openxmlformats.org/officeDocument/2006/relationships/image" Target="../media/image9.png"/><Relationship Id="rId2" Type="http://schemas.openxmlformats.org/officeDocument/2006/relationships/image" Target="../media/image23.png"/><Relationship Id="rId1" Type="http://schemas.openxmlformats.org/officeDocument/2006/relationships/slideMaster" Target="../slideMasters/slideMaster2.xml"/><Relationship Id="rId6" Type="http://schemas.openxmlformats.org/officeDocument/2006/relationships/image" Target="../media/image8.png"/><Relationship Id="rId11" Type="http://schemas.openxmlformats.org/officeDocument/2006/relationships/image" Target="../media/image22.png"/><Relationship Id="rId5" Type="http://schemas.openxmlformats.org/officeDocument/2006/relationships/image" Target="../media/image7.png"/><Relationship Id="rId10" Type="http://schemas.openxmlformats.org/officeDocument/2006/relationships/image" Target="../media/image21.png"/><Relationship Id="rId4" Type="http://schemas.openxmlformats.org/officeDocument/2006/relationships/image" Target="../media/image6.png"/><Relationship Id="rId9" Type="http://schemas.openxmlformats.org/officeDocument/2006/relationships/image" Target="../media/image20.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Master" Target="../slideMasters/slideMaster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4.png"/><Relationship Id="rId7" Type="http://schemas.openxmlformats.org/officeDocument/2006/relationships/image" Target="../media/image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7" name="Kuva 6" descr="Hometalkoot_SLOGAN_L#18DB0D.jp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395536" y="188640"/>
            <a:ext cx="8344967" cy="1872208"/>
          </a:xfrm>
          <a:prstGeom prst="rect">
            <a:avLst/>
          </a:prstGeom>
        </p:spPr>
      </p:pic>
    </p:spTree>
  </p:cSld>
  <p:clrMapOvr>
    <a:masterClrMapping/>
  </p:clrMapOvr>
  <p:transition spd="med">
    <p:wip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4FFFCB24-CD17-F440-9AC8-79AABF1F21B1}" type="datetime1">
              <a:rPr lang="fi-FI" smtClean="0"/>
              <a:pPr/>
              <a:t>23.6.2016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8D61E-1885-1B48-BD2E-9FFDE50A68FD}" type="datetime1">
              <a:rPr lang="fi-FI" smtClean="0"/>
              <a:pPr/>
              <a:t>23.6.2016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fld id="{3368FB71-785F-1947-91C3-BCBE04A7C6AB}" type="datetime1">
              <a:rPr lang="fi-FI" smtClean="0"/>
              <a:pPr/>
              <a:t>23.6.2016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5" name="Footer Placeholder 4"/>
          <p:cNvSpPr>
            <a:spLocks noGrp="1"/>
          </p:cNvSpPr>
          <p:nvPr>
            <p:ph type="ftr" sz="quarter" idx="11"/>
          </p:nvPr>
        </p:nvSpPr>
        <p:spPr>
          <a:xfrm>
            <a:off x="1201273" y="6492899"/>
            <a:ext cx="1799091" cy="365125"/>
          </a:xfrm>
        </p:spPr>
        <p:txBody>
          <a:bodyPr/>
          <a:lstStyle/>
          <a:p>
            <a:endParaRPr lang="fi-FI" dirty="0">
              <a:solidFill>
                <a:prstClr val="black"/>
              </a:solidFill>
            </a:endParaRPr>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solidFill>
                  <a:srgbClr val="C60C30"/>
                </a:solidFill>
              </a:rPr>
              <a:pPr/>
              <a:t>‹#›</a:t>
            </a:fld>
            <a:endParaRPr lang="fi-FI">
              <a:solidFill>
                <a:srgbClr val="C60C30"/>
              </a:solidFill>
            </a:endParaRPr>
          </a:p>
        </p:txBody>
      </p:sp>
      <p:pic>
        <p:nvPicPr>
          <p:cNvPr id="8" name="Picture 72" descr="ministeriö"/>
          <p:cNvPicPr>
            <a:picLocks noChangeAspect="1" noChangeArrowheads="1"/>
          </p:cNvPicPr>
          <p:nvPr userDrawn="1"/>
        </p:nvPicPr>
        <p:blipFill>
          <a:blip r:embed="rId2" cstate="screen">
            <a:extLst>
              <a:ext uri="{28A0092B-C50C-407E-A947-70E740481C1C}">
                <a14:useLocalDpi xmlns:a14="http://schemas.microsoft.com/office/drawing/2010/main"/>
              </a:ext>
            </a:extLst>
          </a:blip>
          <a:stretch>
            <a:fillRect/>
          </a:stretch>
        </p:blipFill>
        <p:spPr bwMode="auto">
          <a:xfrm>
            <a:off x="411536" y="6197024"/>
            <a:ext cx="1462880"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pic>
        <p:nvPicPr>
          <p:cNvPr id="7" name="Kuva 6" descr="Hometalkoot_SLOGAN_L#18DB0D.jpg"/>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5536" y="188640"/>
            <a:ext cx="8344967" cy="1872208"/>
          </a:xfrm>
          <a:prstGeom prst="rect">
            <a:avLst/>
          </a:prstGeom>
        </p:spPr>
      </p:pic>
    </p:spTree>
    <p:extLst>
      <p:ext uri="{BB962C8B-B14F-4D97-AF65-F5344CB8AC3E}">
        <p14:creationId xmlns:p14="http://schemas.microsoft.com/office/powerpoint/2010/main" val="579152659"/>
      </p:ext>
    </p:extLst>
  </p:cSld>
  <p:clrMapOvr>
    <a:masterClrMapping/>
  </p:clrMapOvr>
  <p:transition spd="med">
    <p:wip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10"/>
          </p:nvPr>
        </p:nvSpPr>
        <p:spPr/>
        <p:txBody>
          <a:bodyPr/>
          <a:lstStyle/>
          <a:p>
            <a:endParaRPr lang="fi-FI">
              <a:solidFill>
                <a:prstClr val="black"/>
              </a:solidFill>
            </a:endParaRPr>
          </a:p>
        </p:txBody>
      </p:sp>
      <p:sp>
        <p:nvSpPr>
          <p:cNvPr id="5" name="Footer Placeholder 4"/>
          <p:cNvSpPr>
            <a:spLocks noGrp="1"/>
          </p:cNvSpPr>
          <p:nvPr>
            <p:ph type="ftr" sz="quarter" idx="11"/>
          </p:nvPr>
        </p:nvSpPr>
        <p:spPr/>
        <p:txBody>
          <a:bodyPr/>
          <a:lstStyle/>
          <a:p>
            <a:endParaRPr lang="fi-FI">
              <a:solidFill>
                <a:prstClr val="black"/>
              </a:solidFill>
            </a:endParaRPr>
          </a:p>
        </p:txBody>
      </p:sp>
      <p:sp>
        <p:nvSpPr>
          <p:cNvPr id="6" name="Slide Number Placeholder 5"/>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Tree>
    <p:extLst>
      <p:ext uri="{BB962C8B-B14F-4D97-AF65-F5344CB8AC3E}">
        <p14:creationId xmlns:p14="http://schemas.microsoft.com/office/powerpoint/2010/main" val="90563894"/>
      </p:ext>
    </p:extLst>
  </p:cSld>
  <p:clrMapOvr>
    <a:masterClrMapping/>
  </p:clrMapOvr>
  <p:transition spd="med">
    <p:wip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endParaRPr lang="fi-FI">
              <a:solidFill>
                <a:prstClr val="black"/>
              </a:solidFill>
            </a:endParaRPr>
          </a:p>
        </p:txBody>
      </p:sp>
      <p:sp>
        <p:nvSpPr>
          <p:cNvPr id="5" name="Footer Placeholder 4"/>
          <p:cNvSpPr>
            <a:spLocks noGrp="1"/>
          </p:cNvSpPr>
          <p:nvPr>
            <p:ph type="ftr" sz="quarter" idx="11"/>
          </p:nvPr>
        </p:nvSpPr>
        <p:spPr>
          <a:xfrm>
            <a:off x="1201273" y="6492899"/>
            <a:ext cx="1799091" cy="365125"/>
          </a:xfrm>
        </p:spPr>
        <p:txBody>
          <a:bodyPr/>
          <a:lstStyle/>
          <a:p>
            <a:endParaRPr lang="fi-FI" dirty="0">
              <a:solidFill>
                <a:prstClr val="black"/>
              </a:solidFill>
            </a:endParaRPr>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solidFill>
                  <a:srgbClr val="C60C30"/>
                </a:solidFill>
              </a:rPr>
              <a:pPr/>
              <a:t>‹#›</a:t>
            </a:fld>
            <a:endParaRPr lang="fi-FI">
              <a:solidFill>
                <a:srgbClr val="C60C30"/>
              </a:solidFill>
            </a:endParaRPr>
          </a:p>
        </p:txBody>
      </p:sp>
      <p:pic>
        <p:nvPicPr>
          <p:cNvPr id="8" name="Picture 72" descr="ministeriö"/>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pic>
        <p:nvPicPr>
          <p:cNvPr id="17" name="Picture 16" descr="hometalkoot_su+ru.png"/>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screen">
            <a:extLst>
              <a:ext uri="{28A0092B-C50C-407E-A947-70E740481C1C}">
                <a14:useLocalDpi xmlns:a14="http://schemas.microsoft.com/office/drawing/2010/main"/>
              </a:ext>
            </a:extLst>
          </a:blip>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screen">
            <a:extLst>
              <a:ext uri="{28A0092B-C50C-407E-A947-70E740481C1C}">
                <a14:useLocalDpi xmlns:a14="http://schemas.microsoft.com/office/drawing/2010/main"/>
              </a:ext>
            </a:extLst>
          </a:blip>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screen">
            <a:extLst>
              <a:ext uri="{28A0092B-C50C-407E-A947-70E740481C1C}">
                <a14:useLocalDpi xmlns:a14="http://schemas.microsoft.com/office/drawing/2010/main"/>
              </a:ext>
            </a:extLst>
          </a:blip>
          <a:srcRect/>
          <a:stretch>
            <a:fillRect/>
          </a:stretch>
        </p:blipFill>
        <p:spPr bwMode="auto">
          <a:xfrm>
            <a:off x="1892525" y="989884"/>
            <a:ext cx="679211" cy="1271576"/>
          </a:xfrm>
          <a:prstGeom prst="rect">
            <a:avLst/>
          </a:prstGeom>
          <a:noFill/>
        </p:spPr>
      </p:pic>
    </p:spTree>
    <p:extLst>
      <p:ext uri="{BB962C8B-B14F-4D97-AF65-F5344CB8AC3E}">
        <p14:creationId xmlns:p14="http://schemas.microsoft.com/office/powerpoint/2010/main" val="3420938056"/>
      </p:ext>
    </p:extLst>
  </p:cSld>
  <p:clrMapOvr>
    <a:masterClrMapping/>
  </p:clrMapOvr>
  <p:transition spd="med">
    <p:wip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endParaRPr lang="fi-FI">
              <a:solidFill>
                <a:prstClr val="black"/>
              </a:solidFill>
            </a:endParaRPr>
          </a:p>
        </p:txBody>
      </p:sp>
      <p:sp>
        <p:nvSpPr>
          <p:cNvPr id="5" name="Footer Placeholder 4"/>
          <p:cNvSpPr>
            <a:spLocks noGrp="1"/>
          </p:cNvSpPr>
          <p:nvPr>
            <p:ph type="ftr" sz="quarter" idx="11"/>
          </p:nvPr>
        </p:nvSpPr>
        <p:spPr>
          <a:xfrm>
            <a:off x="1201273" y="6492899"/>
            <a:ext cx="1799091" cy="365125"/>
          </a:xfrm>
        </p:spPr>
        <p:txBody>
          <a:bodyPr/>
          <a:lstStyle/>
          <a:p>
            <a:endParaRPr lang="fi-FI" dirty="0">
              <a:solidFill>
                <a:prstClr val="black"/>
              </a:solidFill>
            </a:endParaRPr>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solidFill>
                  <a:srgbClr val="C60C30"/>
                </a:solidFill>
              </a:rPr>
              <a:pPr/>
              <a:t>‹#›</a:t>
            </a:fld>
            <a:endParaRPr lang="fi-FI">
              <a:solidFill>
                <a:srgbClr val="C60C30"/>
              </a:solidFill>
            </a:endParaRPr>
          </a:p>
        </p:txBody>
      </p:sp>
      <p:pic>
        <p:nvPicPr>
          <p:cNvPr id="8" name="Picture 72" descr="ministeriö"/>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pic>
        <p:nvPicPr>
          <p:cNvPr id="19" name="Picture 3" descr="Z:\YMP (Ympäristöministeriö)\ymp014\man4.png"/>
          <p:cNvPicPr>
            <a:picLocks noChangeAspect="1" noChangeArrowheads="1"/>
          </p:cNvPicPr>
          <p:nvPr userDrawn="1"/>
        </p:nvPicPr>
        <p:blipFill>
          <a:blip r:embed="rId4" cstate="screen">
            <a:extLst>
              <a:ext uri="{28A0092B-C50C-407E-A947-70E740481C1C}">
                <a14:useLocalDpi xmlns:a14="http://schemas.microsoft.com/office/drawing/2010/main"/>
              </a:ext>
            </a:extLst>
          </a:blip>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screen">
            <a:extLst>
              <a:ext uri="{28A0092B-C50C-407E-A947-70E740481C1C}">
                <a14:useLocalDpi xmlns:a14="http://schemas.microsoft.com/office/drawing/2010/main"/>
              </a:ext>
            </a:extLst>
          </a:blip>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screen">
            <a:extLst>
              <a:ext uri="{28A0092B-C50C-407E-A947-70E740481C1C}">
                <a14:useLocalDpi xmlns:a14="http://schemas.microsoft.com/office/drawing/2010/main"/>
              </a:ext>
            </a:extLst>
          </a:blip>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screen">
            <a:extLst>
              <a:ext uri="{28A0092B-C50C-407E-A947-70E740481C1C}">
                <a14:useLocalDpi xmlns:a14="http://schemas.microsoft.com/office/drawing/2010/main"/>
              </a:ext>
            </a:extLst>
          </a:blip>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screen">
            <a:extLst>
              <a:ext uri="{28A0092B-C50C-407E-A947-70E740481C1C}">
                <a14:useLocalDpi xmlns:a14="http://schemas.microsoft.com/office/drawing/2010/main"/>
              </a:ext>
            </a:extLst>
          </a:blip>
          <a:srcRect/>
          <a:stretch>
            <a:fillRect/>
          </a:stretch>
        </p:blipFill>
        <p:spPr bwMode="auto">
          <a:xfrm>
            <a:off x="1892525" y="989884"/>
            <a:ext cx="679211" cy="1271576"/>
          </a:xfrm>
          <a:prstGeom prst="rect">
            <a:avLst/>
          </a:prstGeom>
          <a:noFill/>
        </p:spPr>
      </p:pic>
    </p:spTree>
    <p:extLst>
      <p:ext uri="{BB962C8B-B14F-4D97-AF65-F5344CB8AC3E}">
        <p14:creationId xmlns:p14="http://schemas.microsoft.com/office/powerpoint/2010/main" val="1369979910"/>
      </p:ext>
    </p:extLst>
  </p:cSld>
  <p:clrMapOvr>
    <a:masterClrMapping/>
  </p:clrMapOvr>
  <p:transition spd="med">
    <p:wip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endParaRPr lang="fi-FI">
              <a:solidFill>
                <a:prstClr val="black"/>
              </a:solidFill>
            </a:endParaRPr>
          </a:p>
        </p:txBody>
      </p:sp>
      <p:sp>
        <p:nvSpPr>
          <p:cNvPr id="6" name="Footer Placeholder 5"/>
          <p:cNvSpPr>
            <a:spLocks noGrp="1"/>
          </p:cNvSpPr>
          <p:nvPr>
            <p:ph type="ftr" sz="quarter" idx="11"/>
          </p:nvPr>
        </p:nvSpPr>
        <p:spPr/>
        <p:txBody>
          <a:bodyPr/>
          <a:lstStyle/>
          <a:p>
            <a:endParaRPr lang="fi-FI">
              <a:solidFill>
                <a:prstClr val="black"/>
              </a:solidFill>
            </a:endParaRPr>
          </a:p>
        </p:txBody>
      </p:sp>
      <p:sp>
        <p:nvSpPr>
          <p:cNvPr id="7" name="Slide Number Placeholder 6"/>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Tree>
    <p:extLst>
      <p:ext uri="{BB962C8B-B14F-4D97-AF65-F5344CB8AC3E}">
        <p14:creationId xmlns:p14="http://schemas.microsoft.com/office/powerpoint/2010/main" val="3777589721"/>
      </p:ext>
    </p:extLst>
  </p:cSld>
  <p:clrMapOvr>
    <a:masterClrMapping/>
  </p:clrMapOvr>
  <p:transition spd="med">
    <p:wip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endParaRPr lang="fi-FI">
              <a:solidFill>
                <a:prstClr val="black"/>
              </a:solidFill>
            </a:endParaRPr>
          </a:p>
        </p:txBody>
      </p:sp>
      <p:sp>
        <p:nvSpPr>
          <p:cNvPr id="6" name="Footer Placeholder 5"/>
          <p:cNvSpPr>
            <a:spLocks noGrp="1"/>
          </p:cNvSpPr>
          <p:nvPr>
            <p:ph type="ftr" sz="quarter" idx="11"/>
          </p:nvPr>
        </p:nvSpPr>
        <p:spPr/>
        <p:txBody>
          <a:bodyPr/>
          <a:lstStyle/>
          <a:p>
            <a:endParaRPr lang="fi-FI">
              <a:solidFill>
                <a:prstClr val="black"/>
              </a:solidFill>
            </a:endParaRPr>
          </a:p>
        </p:txBody>
      </p:sp>
      <p:sp>
        <p:nvSpPr>
          <p:cNvPr id="7" name="Slide Number Placeholder 6"/>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extLst>
      <p:ext uri="{BB962C8B-B14F-4D97-AF65-F5344CB8AC3E}">
        <p14:creationId xmlns:p14="http://schemas.microsoft.com/office/powerpoint/2010/main" val="3262424834"/>
      </p:ext>
    </p:extLst>
  </p:cSld>
  <p:clrMapOvr>
    <a:masterClrMapping/>
  </p:clrMapOvr>
  <p:transition spd="med">
    <p:wip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endParaRPr lang="fi-FI">
              <a:solidFill>
                <a:prstClr val="black"/>
              </a:solidFill>
            </a:endParaRPr>
          </a:p>
        </p:txBody>
      </p:sp>
      <p:sp>
        <p:nvSpPr>
          <p:cNvPr id="6" name="Footer Placeholder 5"/>
          <p:cNvSpPr>
            <a:spLocks noGrp="1"/>
          </p:cNvSpPr>
          <p:nvPr>
            <p:ph type="ftr" sz="quarter" idx="11"/>
          </p:nvPr>
        </p:nvSpPr>
        <p:spPr/>
        <p:txBody>
          <a:bodyPr/>
          <a:lstStyle/>
          <a:p>
            <a:endParaRPr lang="fi-FI">
              <a:solidFill>
                <a:prstClr val="black"/>
              </a:solidFill>
            </a:endParaRPr>
          </a:p>
        </p:txBody>
      </p:sp>
      <p:sp>
        <p:nvSpPr>
          <p:cNvPr id="7" name="Slide Number Placeholder 6"/>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extLst>
      <p:ext uri="{BB962C8B-B14F-4D97-AF65-F5344CB8AC3E}">
        <p14:creationId xmlns:p14="http://schemas.microsoft.com/office/powerpoint/2010/main" val="3861387166"/>
      </p:ext>
    </p:extLst>
  </p:cSld>
  <p:clrMapOvr>
    <a:masterClrMapping/>
  </p:clrMapOvr>
  <p:transition spd="med">
    <p:wip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idx="1"/>
          </p:nvPr>
        </p:nvSpPr>
        <p:spPr/>
        <p:txBody>
          <a:bodyPr/>
          <a:lstStyle>
            <a:lvl1pPr>
              <a:defRPr sz="2000"/>
            </a:lvl1pPr>
            <a:lvl2pPr>
              <a:defRPr sz="1800"/>
            </a:lvl2pPr>
            <a:lvl3pPr>
              <a:defRPr sz="1600"/>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10"/>
          </p:nvPr>
        </p:nvSpPr>
        <p:spPr/>
        <p:txBody>
          <a:bodyPr/>
          <a:lstStyle/>
          <a:p>
            <a:fld id="{5D2A75C3-F04D-AD47-A083-10DA74AF1494}" type="datetime1">
              <a:rPr lang="fi-FI" smtClean="0"/>
              <a:pPr/>
              <a:t>23.6.2016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endParaRPr lang="fi-FI">
              <a:solidFill>
                <a:prstClr val="black"/>
              </a:solidFill>
            </a:endParaRPr>
          </a:p>
        </p:txBody>
      </p:sp>
      <p:sp>
        <p:nvSpPr>
          <p:cNvPr id="8" name="Footer Placeholder 7"/>
          <p:cNvSpPr>
            <a:spLocks noGrp="1"/>
          </p:cNvSpPr>
          <p:nvPr>
            <p:ph type="ftr" sz="quarter" idx="11"/>
          </p:nvPr>
        </p:nvSpPr>
        <p:spPr/>
        <p:txBody>
          <a:bodyPr/>
          <a:lstStyle/>
          <a:p>
            <a:endParaRPr lang="fi-FI">
              <a:solidFill>
                <a:prstClr val="black"/>
              </a:solidFill>
            </a:endParaRPr>
          </a:p>
        </p:txBody>
      </p:sp>
      <p:sp>
        <p:nvSpPr>
          <p:cNvPr id="9" name="Slide Number Placeholder 8"/>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Tree>
    <p:extLst>
      <p:ext uri="{BB962C8B-B14F-4D97-AF65-F5344CB8AC3E}">
        <p14:creationId xmlns:p14="http://schemas.microsoft.com/office/powerpoint/2010/main" val="2882506166"/>
      </p:ext>
    </p:extLst>
  </p:cSld>
  <p:clrMapOvr>
    <a:masterClrMapping/>
  </p:clrMapOvr>
  <p:transition spd="med">
    <p:wip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endParaRPr lang="fi-FI">
              <a:solidFill>
                <a:prstClr val="black"/>
              </a:solidFill>
            </a:endParaRPr>
          </a:p>
        </p:txBody>
      </p:sp>
      <p:sp>
        <p:nvSpPr>
          <p:cNvPr id="4" name="Footer Placeholder 3"/>
          <p:cNvSpPr>
            <a:spLocks noGrp="1"/>
          </p:cNvSpPr>
          <p:nvPr>
            <p:ph type="ftr" sz="quarter" idx="11"/>
          </p:nvPr>
        </p:nvSpPr>
        <p:spPr/>
        <p:txBody>
          <a:bodyPr/>
          <a:lstStyle/>
          <a:p>
            <a:endParaRPr lang="fi-FI">
              <a:solidFill>
                <a:prstClr val="black"/>
              </a:solidFill>
            </a:endParaRPr>
          </a:p>
        </p:txBody>
      </p:sp>
      <p:sp>
        <p:nvSpPr>
          <p:cNvPr id="5" name="Slide Number Placeholder 4"/>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Tree>
    <p:extLst>
      <p:ext uri="{BB962C8B-B14F-4D97-AF65-F5344CB8AC3E}">
        <p14:creationId xmlns:p14="http://schemas.microsoft.com/office/powerpoint/2010/main" val="3643724508"/>
      </p:ext>
    </p:extLst>
  </p:cSld>
  <p:clrMapOvr>
    <a:masterClrMapping/>
  </p:clrMapOvr>
  <p:transition spd="med">
    <p:wip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with pi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endParaRPr lang="fi-FI">
              <a:solidFill>
                <a:prstClr val="black"/>
              </a:solidFill>
            </a:endParaRPr>
          </a:p>
        </p:txBody>
      </p:sp>
      <p:sp>
        <p:nvSpPr>
          <p:cNvPr id="4" name="Footer Placeholder 3"/>
          <p:cNvSpPr>
            <a:spLocks noGrp="1"/>
          </p:cNvSpPr>
          <p:nvPr>
            <p:ph type="ftr" sz="quarter" idx="11"/>
          </p:nvPr>
        </p:nvSpPr>
        <p:spPr/>
        <p:txBody>
          <a:bodyPr/>
          <a:lstStyle/>
          <a:p>
            <a:endParaRPr lang="fi-FI">
              <a:solidFill>
                <a:prstClr val="black"/>
              </a:solidFill>
            </a:endParaRPr>
          </a:p>
        </p:txBody>
      </p:sp>
      <p:sp>
        <p:nvSpPr>
          <p:cNvPr id="5" name="Slide Number Placeholder 4"/>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
        <p:nvSpPr>
          <p:cNvPr id="7" name="Picture Placeholder 6"/>
          <p:cNvSpPr>
            <a:spLocks noGrp="1"/>
          </p:cNvSpPr>
          <p:nvPr>
            <p:ph type="pic" sz="quarter" idx="13"/>
          </p:nvPr>
        </p:nvSpPr>
        <p:spPr>
          <a:solidFill>
            <a:schemeClr val="accent4">
              <a:lumMod val="20000"/>
              <a:lumOff val="80000"/>
            </a:schemeClr>
          </a:solidFill>
        </p:spPr>
        <p:txBody>
          <a:bodyPr/>
          <a:lstStyle/>
          <a:p>
            <a:r>
              <a:rPr lang="en-US" smtClean="0"/>
              <a:t>Click icon to add picture</a:t>
            </a:r>
            <a:endParaRPr lang="fi-FI"/>
          </a:p>
        </p:txBody>
      </p:sp>
    </p:spTree>
    <p:extLst>
      <p:ext uri="{BB962C8B-B14F-4D97-AF65-F5344CB8AC3E}">
        <p14:creationId xmlns:p14="http://schemas.microsoft.com/office/powerpoint/2010/main" val="2414896442"/>
      </p:ext>
    </p:extLst>
  </p:cSld>
  <p:clrMapOvr>
    <a:masterClrMapping/>
  </p:clrMapOvr>
  <p:transition spd="med">
    <p:wip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fi-FI">
              <a:solidFill>
                <a:prstClr val="black"/>
              </a:solidFill>
            </a:endParaRPr>
          </a:p>
        </p:txBody>
      </p:sp>
      <p:sp>
        <p:nvSpPr>
          <p:cNvPr id="3" name="Footer Placeholder 2"/>
          <p:cNvSpPr>
            <a:spLocks noGrp="1"/>
          </p:cNvSpPr>
          <p:nvPr>
            <p:ph type="ftr" sz="quarter" idx="11"/>
          </p:nvPr>
        </p:nvSpPr>
        <p:spPr/>
        <p:txBody>
          <a:bodyPr/>
          <a:lstStyle/>
          <a:p>
            <a:endParaRPr lang="fi-FI">
              <a:solidFill>
                <a:prstClr val="black"/>
              </a:solidFill>
            </a:endParaRPr>
          </a:p>
        </p:txBody>
      </p:sp>
      <p:sp>
        <p:nvSpPr>
          <p:cNvPr id="4" name="Slide Number Placeholder 3"/>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Tree>
    <p:extLst>
      <p:ext uri="{BB962C8B-B14F-4D97-AF65-F5344CB8AC3E}">
        <p14:creationId xmlns:p14="http://schemas.microsoft.com/office/powerpoint/2010/main" val="954058431"/>
      </p:ext>
    </p:extLst>
  </p:cSld>
  <p:clrMapOvr>
    <a:masterClrMapping/>
  </p:clrMapOvr>
  <p:transition spd="med">
    <p:wip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pic with content">
    <p:spTree>
      <p:nvGrpSpPr>
        <p:cNvPr id="1" name=""/>
        <p:cNvGrpSpPr/>
        <p:nvPr/>
      </p:nvGrpSpPr>
      <p:grpSpPr>
        <a:xfrm>
          <a:off x="0" y="0"/>
          <a:ext cx="0" cy="0"/>
          <a:chOff x="0" y="0"/>
          <a:chExt cx="0" cy="0"/>
        </a:xfrm>
      </p:grpSpPr>
      <p:sp>
        <p:nvSpPr>
          <p:cNvPr id="2" name="Title 1"/>
          <p:cNvSpPr>
            <a:spLocks noGrp="1"/>
          </p:cNvSpPr>
          <p:nvPr>
            <p:ph type="title"/>
          </p:nvPr>
        </p:nvSpPr>
        <p:spPr>
          <a:xfrm>
            <a:off x="827087" y="333375"/>
            <a:ext cx="7489825" cy="1079500"/>
          </a:xfrm>
        </p:spPr>
        <p:txBody>
          <a:bodyPr anchor="b">
            <a:normAutofit/>
          </a:bodyPr>
          <a:lstStyle>
            <a:lvl1pPr algn="l">
              <a:defRPr sz="3000" b="1"/>
            </a:lvl1pPr>
          </a:lstStyle>
          <a:p>
            <a:r>
              <a:rPr lang="en-US" smtClean="0"/>
              <a:t>Click to edit Master title style</a:t>
            </a:r>
            <a:endParaRPr lang="fi-FI"/>
          </a:p>
        </p:txBody>
      </p:sp>
      <p:sp>
        <p:nvSpPr>
          <p:cNvPr id="3" name="Picture Placeholder 2"/>
          <p:cNvSpPr>
            <a:spLocks noGrp="1"/>
          </p:cNvSpPr>
          <p:nvPr>
            <p:ph type="pic" idx="1"/>
          </p:nvPr>
        </p:nvSpPr>
        <p:spPr>
          <a:xfrm>
            <a:off x="827087" y="1628775"/>
            <a:ext cx="7489825" cy="2157415"/>
          </a:xfrm>
          <a:solidFill>
            <a:schemeClr val="accent4">
              <a:lumMod val="20000"/>
              <a:lumOff val="80000"/>
            </a:schemeClr>
          </a:solidFill>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i-FI"/>
          </a:p>
        </p:txBody>
      </p:sp>
      <p:sp>
        <p:nvSpPr>
          <p:cNvPr id="5" name="Date Placeholder 4"/>
          <p:cNvSpPr>
            <a:spLocks noGrp="1"/>
          </p:cNvSpPr>
          <p:nvPr>
            <p:ph type="dt" sz="half" idx="10"/>
          </p:nvPr>
        </p:nvSpPr>
        <p:spPr/>
        <p:txBody>
          <a:bodyPr/>
          <a:lstStyle/>
          <a:p>
            <a:endParaRPr lang="fi-FI">
              <a:solidFill>
                <a:prstClr val="black"/>
              </a:solidFill>
            </a:endParaRPr>
          </a:p>
        </p:txBody>
      </p:sp>
      <p:sp>
        <p:nvSpPr>
          <p:cNvPr id="6" name="Footer Placeholder 5"/>
          <p:cNvSpPr>
            <a:spLocks noGrp="1"/>
          </p:cNvSpPr>
          <p:nvPr>
            <p:ph type="ftr" sz="quarter" idx="11"/>
          </p:nvPr>
        </p:nvSpPr>
        <p:spPr/>
        <p:txBody>
          <a:bodyPr/>
          <a:lstStyle/>
          <a:p>
            <a:endParaRPr lang="fi-FI">
              <a:solidFill>
                <a:prstClr val="black"/>
              </a:solidFill>
            </a:endParaRPr>
          </a:p>
        </p:txBody>
      </p:sp>
      <p:sp>
        <p:nvSpPr>
          <p:cNvPr id="7" name="Slide Number Placeholder 6"/>
          <p:cNvSpPr>
            <a:spLocks noGrp="1"/>
          </p:cNvSpPr>
          <p:nvPr>
            <p:ph type="sldNum" sz="quarter" idx="12"/>
          </p:nvPr>
        </p:nvSpPr>
        <p:spPr/>
        <p:txBody>
          <a:bodyPr/>
          <a:lstStyle/>
          <a:p>
            <a:fld id="{49246692-9764-4796-AF2E-897E79EBAFA7}" type="slidenum">
              <a:rPr lang="fi-FI" smtClean="0">
                <a:solidFill>
                  <a:srgbClr val="C60C30"/>
                </a:solidFill>
              </a:rPr>
              <a:pPr/>
              <a:t>‹#›</a:t>
            </a:fld>
            <a:endParaRPr lang="fi-FI">
              <a:solidFill>
                <a:srgbClr val="C60C30"/>
              </a:solidFill>
            </a:endParaRPr>
          </a:p>
        </p:txBody>
      </p:sp>
      <p:sp>
        <p:nvSpPr>
          <p:cNvPr id="9" name="Text Placeholder 8"/>
          <p:cNvSpPr>
            <a:spLocks noGrp="1"/>
          </p:cNvSpPr>
          <p:nvPr>
            <p:ph type="body" sz="quarter" idx="13"/>
          </p:nvPr>
        </p:nvSpPr>
        <p:spPr>
          <a:xfrm>
            <a:off x="827088" y="3933825"/>
            <a:ext cx="7489825" cy="20875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Tree>
    <p:extLst>
      <p:ext uri="{BB962C8B-B14F-4D97-AF65-F5344CB8AC3E}">
        <p14:creationId xmlns:p14="http://schemas.microsoft.com/office/powerpoint/2010/main" val="511059556"/>
      </p:ext>
    </p:extLst>
  </p:cSld>
  <p:clrMapOvr>
    <a:masterClrMapping/>
  </p:clrMapOvr>
  <p:transition spd="med">
    <p:wip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Swedish)">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9E3A8F58-AC65-F64D-BB47-F45EFF49CF2D}" type="datetime1">
              <a:rPr lang="fi-FI" smtClean="0"/>
              <a:pPr/>
              <a:t>23.6.2016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7" name="Picture 16" descr="hometalkoot_su+ru.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3266483" y="571480"/>
            <a:ext cx="3343967" cy="1316739"/>
          </a:xfrm>
          <a:prstGeom prst="rect">
            <a:avLst/>
          </a:prstGeom>
        </p:spPr>
      </p:pic>
      <p:pic>
        <p:nvPicPr>
          <p:cNvPr id="16" name="Picture 3" descr="Z:\YMP (Ympäristöministeriö)\ymp014\man4.png"/>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95957" y="928670"/>
            <a:ext cx="1238933" cy="1285884"/>
          </a:xfrm>
          <a:prstGeom prst="rect">
            <a:avLst/>
          </a:prstGeom>
          <a:noFill/>
        </p:spPr>
      </p:pic>
      <p:pic>
        <p:nvPicPr>
          <p:cNvPr id="18" name="Picture 4" descr="Z:\YMP (Ympäristöministeriö)\ymp014\man5.png"/>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1054127" y="919572"/>
            <a:ext cx="874667" cy="1294981"/>
          </a:xfrm>
          <a:prstGeom prst="rect">
            <a:avLst/>
          </a:prstGeom>
          <a:noFill/>
        </p:spPr>
      </p:pic>
      <p:pic>
        <p:nvPicPr>
          <p:cNvPr id="19" name="Picture 6" descr="Z:\YMP (Ympäristöministeriö)\ymp014\man1.png"/>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6823467" y="868380"/>
            <a:ext cx="517989" cy="1308603"/>
          </a:xfrm>
          <a:prstGeom prst="rect">
            <a:avLst/>
          </a:prstGeom>
          <a:noFill/>
        </p:spPr>
      </p:pic>
      <p:pic>
        <p:nvPicPr>
          <p:cNvPr id="20" name="Picture 7" descr="Z:\YMP (Ympäristöministeriö)\ymp014\man2.png"/>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7748524" y="885367"/>
            <a:ext cx="499814" cy="1320720"/>
          </a:xfrm>
          <a:prstGeom prst="rect">
            <a:avLst/>
          </a:prstGeom>
          <a:noFill/>
        </p:spPr>
      </p:pic>
      <p:pic>
        <p:nvPicPr>
          <p:cNvPr id="21" name="Picture 8" descr="Z:\YMP (Ympäristöministeriö)\ymp014\man3.png"/>
          <p:cNvPicPr>
            <a:picLocks noChangeAspect="1" noChangeArrowheads="1"/>
          </p:cNvPicPr>
          <p:nvPr userDrawn="1"/>
        </p:nvPicPr>
        <p:blipFill>
          <a:blip r:embed="rId8" cstate="email">
            <a:extLst>
              <a:ext uri="{28A0092B-C50C-407E-A947-70E740481C1C}">
                <a14:useLocalDpi xmlns:a14="http://schemas.microsoft.com/office/drawing/2010/main"/>
              </a:ext>
            </a:extLst>
          </a:blip>
          <a:srcRect/>
          <a:stretch>
            <a:fillRect/>
          </a:stretch>
        </p:blipFill>
        <p:spPr bwMode="auto">
          <a:xfrm>
            <a:off x="8242820" y="890258"/>
            <a:ext cx="901180" cy="1290428"/>
          </a:xfrm>
          <a:prstGeom prst="rect">
            <a:avLst/>
          </a:prstGeom>
          <a:noFill/>
        </p:spPr>
      </p:pic>
      <p:pic>
        <p:nvPicPr>
          <p:cNvPr id="22" name="Picture 2" descr="Z:\YMP (Ympäristöministeriö)\ymp014\hahmot\hahmot\ruutuka¦êytto¦êo¦ên\arkkitehti_musta.png"/>
          <p:cNvPicPr>
            <a:picLocks noChangeAspect="1" noChangeArrowheads="1"/>
          </p:cNvPicPr>
          <p:nvPr userDrawn="1"/>
        </p:nvPicPr>
        <p:blipFill>
          <a:blip r:embed="rId9" cstate="email">
            <a:extLst>
              <a:ext uri="{28A0092B-C50C-407E-A947-70E740481C1C}">
                <a14:useLocalDpi xmlns:a14="http://schemas.microsoft.com/office/drawing/2010/main"/>
              </a:ext>
            </a:extLst>
          </a:blip>
          <a:srcRect/>
          <a:stretch>
            <a:fillRect/>
          </a:stretch>
        </p:blipFill>
        <p:spPr bwMode="auto">
          <a:xfrm>
            <a:off x="7361150" y="928670"/>
            <a:ext cx="337496" cy="1302818"/>
          </a:xfrm>
          <a:prstGeom prst="rect">
            <a:avLst/>
          </a:prstGeom>
          <a:noFill/>
        </p:spPr>
      </p:pic>
      <p:pic>
        <p:nvPicPr>
          <p:cNvPr id="23" name="Picture 3" descr="Z:\YMP (Ympäristöministeriö)\ymp014\hahmot\hahmot\ruutuka¦êytto¦êo¦ên\rakennusmies_musta.png"/>
          <p:cNvPicPr>
            <a:picLocks noChangeAspect="1" noChangeArrowheads="1"/>
          </p:cNvPicPr>
          <p:nvPr userDrawn="1"/>
        </p:nvPicPr>
        <p:blipFill>
          <a:blip r:embed="rId10" cstate="email">
            <a:extLst>
              <a:ext uri="{28A0092B-C50C-407E-A947-70E740481C1C}">
                <a14:useLocalDpi xmlns:a14="http://schemas.microsoft.com/office/drawing/2010/main"/>
              </a:ext>
            </a:extLst>
          </a:blip>
          <a:srcRect/>
          <a:stretch>
            <a:fillRect/>
          </a:stretch>
        </p:blipFill>
        <p:spPr bwMode="auto">
          <a:xfrm>
            <a:off x="2362072" y="781436"/>
            <a:ext cx="852606" cy="1393434"/>
          </a:xfrm>
          <a:prstGeom prst="rect">
            <a:avLst/>
          </a:prstGeom>
          <a:noFill/>
        </p:spPr>
      </p:pic>
      <p:pic>
        <p:nvPicPr>
          <p:cNvPr id="24" name="Picture 7" descr="Z:\YMP (Ympäristöministeriö)\ymp014\hahmot\hahmot\ruutuka¦êytto¦êo¦ên\siivooja_musta.png"/>
          <p:cNvPicPr>
            <a:picLocks noChangeAspect="1" noChangeArrowheads="1"/>
          </p:cNvPicPr>
          <p:nvPr userDrawn="1"/>
        </p:nvPicPr>
        <p:blipFill>
          <a:blip r:embed="rId11" cstate="email">
            <a:extLst>
              <a:ext uri="{28A0092B-C50C-407E-A947-70E740481C1C}">
                <a14:useLocalDpi xmlns:a14="http://schemas.microsoft.com/office/drawing/2010/main"/>
              </a:ext>
            </a:extLst>
          </a:blip>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English)">
    <p:spTree>
      <p:nvGrpSpPr>
        <p:cNvPr id="1" name=""/>
        <p:cNvGrpSpPr/>
        <p:nvPr/>
      </p:nvGrpSpPr>
      <p:grpSpPr>
        <a:xfrm>
          <a:off x="0" y="0"/>
          <a:ext cx="0" cy="0"/>
          <a:chOff x="0" y="0"/>
          <a:chExt cx="0" cy="0"/>
        </a:xfrm>
      </p:grpSpPr>
      <p:pic>
        <p:nvPicPr>
          <p:cNvPr id="29" name="Picture 28" descr="Picture1.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241966" y="554854"/>
            <a:ext cx="3369707" cy="1285884"/>
          </a:xfrm>
          <a:prstGeom prst="rect">
            <a:avLst/>
          </a:prstGeom>
        </p:spPr>
      </p:pic>
      <p:sp>
        <p:nvSpPr>
          <p:cNvPr id="2" name="Title 1"/>
          <p:cNvSpPr>
            <a:spLocks noGrp="1"/>
          </p:cNvSpPr>
          <p:nvPr>
            <p:ph type="ctrTitle" hasCustomPrompt="1"/>
          </p:nvPr>
        </p:nvSpPr>
        <p:spPr>
          <a:xfrm>
            <a:off x="827088" y="2924174"/>
            <a:ext cx="7489825" cy="1584325"/>
          </a:xfrm>
        </p:spPr>
        <p:txBody>
          <a:bodyPr anchor="ctr"/>
          <a:lstStyle>
            <a:lvl1pPr algn="ctr">
              <a:defRPr b="0" cap="all" baseline="0"/>
            </a:lvl1pPr>
          </a:lstStyle>
          <a:p>
            <a:r>
              <a:rPr lang="en-US" dirty="0" smtClean="0"/>
              <a:t>CLICK TO EDIT MASTER TITLE STYLE</a:t>
            </a:r>
            <a:endParaRPr lang="fi-FI" dirty="0"/>
          </a:p>
        </p:txBody>
      </p:sp>
      <p:sp>
        <p:nvSpPr>
          <p:cNvPr id="3" name="Subtitle 2"/>
          <p:cNvSpPr>
            <a:spLocks noGrp="1"/>
          </p:cNvSpPr>
          <p:nvPr>
            <p:ph type="subTitle" idx="1"/>
          </p:nvPr>
        </p:nvSpPr>
        <p:spPr>
          <a:xfrm>
            <a:off x="827088" y="4714884"/>
            <a:ext cx="7489825" cy="642942"/>
          </a:xfrm>
        </p:spPr>
        <p:txBody>
          <a:bodyPr anchor="t">
            <a:normAutofit/>
          </a:bodyPr>
          <a:lstStyle>
            <a:lvl1pPr marL="0" marR="0" indent="0" algn="ctr" defTabSz="914400" rtl="0" eaLnBrk="1" fontAlgn="auto" latinLnBrk="0" hangingPunct="1">
              <a:lnSpc>
                <a:spcPct val="100000"/>
              </a:lnSpc>
              <a:spcBef>
                <a:spcPct val="20000"/>
              </a:spcBef>
              <a:spcAft>
                <a:spcPts val="0"/>
              </a:spcAft>
              <a:buClr>
                <a:schemeClr val="bg2"/>
              </a:buClr>
              <a:buSzTx/>
              <a:buFont typeface="Arial" pitchFamily="34" charset="0"/>
              <a:buNone/>
              <a:tabLst/>
              <a:defRPr sz="1600" b="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i-FI" dirty="0"/>
          </a:p>
        </p:txBody>
      </p:sp>
      <p:sp>
        <p:nvSpPr>
          <p:cNvPr id="4" name="Date Placeholder 3"/>
          <p:cNvSpPr>
            <a:spLocks noGrp="1"/>
          </p:cNvSpPr>
          <p:nvPr>
            <p:ph type="dt" sz="half" idx="10"/>
          </p:nvPr>
        </p:nvSpPr>
        <p:spPr>
          <a:xfrm>
            <a:off x="395288" y="6492899"/>
            <a:ext cx="802500" cy="365125"/>
          </a:xfrm>
        </p:spPr>
        <p:txBody>
          <a:bodyPr/>
          <a:lstStyle/>
          <a:p>
            <a:fld id="{4A1F5728-9D36-6D4A-A267-BD2AEE4D246A}" type="datetime1">
              <a:rPr lang="fi-FI" smtClean="0"/>
              <a:pPr/>
              <a:t>23.6.2016</a:t>
            </a:fld>
            <a:endParaRPr lang="fi-FI"/>
          </a:p>
        </p:txBody>
      </p:sp>
      <p:sp>
        <p:nvSpPr>
          <p:cNvPr id="5" name="Footer Placeholder 4"/>
          <p:cNvSpPr>
            <a:spLocks noGrp="1"/>
          </p:cNvSpPr>
          <p:nvPr>
            <p:ph type="ftr" sz="quarter" idx="11"/>
          </p:nvPr>
        </p:nvSpPr>
        <p:spPr>
          <a:xfrm>
            <a:off x="1201273" y="6492899"/>
            <a:ext cx="1799091" cy="365125"/>
          </a:xfrm>
        </p:spPr>
        <p:txBody>
          <a:bodyPr/>
          <a:lstStyle/>
          <a:p>
            <a:endParaRPr lang="fi-FI" dirty="0"/>
          </a:p>
        </p:txBody>
      </p:sp>
      <p:sp>
        <p:nvSpPr>
          <p:cNvPr id="6" name="Slide Number Placeholder 5"/>
          <p:cNvSpPr>
            <a:spLocks noGrp="1"/>
          </p:cNvSpPr>
          <p:nvPr>
            <p:ph type="sldNum" sz="quarter" idx="12"/>
          </p:nvPr>
        </p:nvSpPr>
        <p:spPr>
          <a:xfrm>
            <a:off x="8316912" y="6492899"/>
            <a:ext cx="503237" cy="365125"/>
          </a:xfrm>
        </p:spPr>
        <p:txBody>
          <a:bodyPr/>
          <a:lstStyle/>
          <a:p>
            <a:fld id="{49246692-9764-4796-AF2E-897E79EBAFA7}" type="slidenum">
              <a:rPr lang="fi-FI" smtClean="0"/>
              <a:pPr/>
              <a:t>‹#›</a:t>
            </a:fld>
            <a:endParaRPr lang="fi-FI"/>
          </a:p>
        </p:txBody>
      </p:sp>
      <p:pic>
        <p:nvPicPr>
          <p:cNvPr id="8" name="Picture 72" descr="ministeriö"/>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57158" y="6197024"/>
            <a:ext cx="1571636" cy="375248"/>
          </a:xfrm>
          <a:prstGeom prst="rect">
            <a:avLst/>
          </a:prstGeom>
          <a:noFill/>
        </p:spPr>
      </p:pic>
      <p:sp>
        <p:nvSpPr>
          <p:cNvPr id="9" name="Rectangle 8"/>
          <p:cNvSpPr/>
          <p:nvPr userDrawn="1"/>
        </p:nvSpPr>
        <p:spPr>
          <a:xfrm>
            <a:off x="0" y="2143116"/>
            <a:ext cx="9144000" cy="2143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9" name="Picture 3" descr="Z:\YMP (Ympäristöministeriö)\ymp014\man4.png"/>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95957" y="928670"/>
            <a:ext cx="1238933" cy="1285884"/>
          </a:xfrm>
          <a:prstGeom prst="rect">
            <a:avLst/>
          </a:prstGeom>
          <a:noFill/>
        </p:spPr>
      </p:pic>
      <p:pic>
        <p:nvPicPr>
          <p:cNvPr id="20" name="Picture 4" descr="Z:\YMP (Ympäristöministeriö)\ymp014\man5.png"/>
          <p:cNvPicPr>
            <a:picLocks noChangeAspect="1" noChangeArrowheads="1"/>
          </p:cNvPicPr>
          <p:nvPr userDrawn="1"/>
        </p:nvPicPr>
        <p:blipFill>
          <a:blip r:embed="rId5" cstate="email">
            <a:extLst>
              <a:ext uri="{28A0092B-C50C-407E-A947-70E740481C1C}">
                <a14:useLocalDpi xmlns:a14="http://schemas.microsoft.com/office/drawing/2010/main"/>
              </a:ext>
            </a:extLst>
          </a:blip>
          <a:srcRect/>
          <a:stretch>
            <a:fillRect/>
          </a:stretch>
        </p:blipFill>
        <p:spPr bwMode="auto">
          <a:xfrm>
            <a:off x="1054127" y="919572"/>
            <a:ext cx="874667" cy="1294981"/>
          </a:xfrm>
          <a:prstGeom prst="rect">
            <a:avLst/>
          </a:prstGeom>
          <a:noFill/>
        </p:spPr>
      </p:pic>
      <p:pic>
        <p:nvPicPr>
          <p:cNvPr id="21" name="Picture 6" descr="Z:\YMP (Ympäristöministeriö)\ymp014\man1.png"/>
          <p:cNvPicPr>
            <a:picLocks noChangeAspect="1" noChangeArrowheads="1"/>
          </p:cNvPicPr>
          <p:nvPr userDrawn="1"/>
        </p:nvPicPr>
        <p:blipFill>
          <a:blip r:embed="rId6" cstate="email">
            <a:extLst>
              <a:ext uri="{28A0092B-C50C-407E-A947-70E740481C1C}">
                <a14:useLocalDpi xmlns:a14="http://schemas.microsoft.com/office/drawing/2010/main"/>
              </a:ext>
            </a:extLst>
          </a:blip>
          <a:srcRect/>
          <a:stretch>
            <a:fillRect/>
          </a:stretch>
        </p:blipFill>
        <p:spPr bwMode="auto">
          <a:xfrm>
            <a:off x="6823467" y="868380"/>
            <a:ext cx="517989" cy="1308603"/>
          </a:xfrm>
          <a:prstGeom prst="rect">
            <a:avLst/>
          </a:prstGeom>
          <a:noFill/>
        </p:spPr>
      </p:pic>
      <p:pic>
        <p:nvPicPr>
          <p:cNvPr id="22" name="Picture 7" descr="Z:\YMP (Ympäristöministeriö)\ymp014\man2.png"/>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7748524" y="885367"/>
            <a:ext cx="499814" cy="1320720"/>
          </a:xfrm>
          <a:prstGeom prst="rect">
            <a:avLst/>
          </a:prstGeom>
          <a:noFill/>
        </p:spPr>
      </p:pic>
      <p:pic>
        <p:nvPicPr>
          <p:cNvPr id="23" name="Picture 8" descr="Z:\YMP (Ympäristöministeriö)\ymp014\man3.png"/>
          <p:cNvPicPr>
            <a:picLocks noChangeAspect="1" noChangeArrowheads="1"/>
          </p:cNvPicPr>
          <p:nvPr userDrawn="1"/>
        </p:nvPicPr>
        <p:blipFill>
          <a:blip r:embed="rId8" cstate="email">
            <a:extLst>
              <a:ext uri="{28A0092B-C50C-407E-A947-70E740481C1C}">
                <a14:useLocalDpi xmlns:a14="http://schemas.microsoft.com/office/drawing/2010/main"/>
              </a:ext>
            </a:extLst>
          </a:blip>
          <a:srcRect/>
          <a:stretch>
            <a:fillRect/>
          </a:stretch>
        </p:blipFill>
        <p:spPr bwMode="auto">
          <a:xfrm>
            <a:off x="8242820" y="890258"/>
            <a:ext cx="901180" cy="1290428"/>
          </a:xfrm>
          <a:prstGeom prst="rect">
            <a:avLst/>
          </a:prstGeom>
          <a:noFill/>
        </p:spPr>
      </p:pic>
      <p:pic>
        <p:nvPicPr>
          <p:cNvPr id="24" name="Picture 2" descr="Z:\YMP (Ympäristöministeriö)\ymp014\hahmot\hahmot\ruutuka¦êytto¦êo¦ên\arkkitehti_musta.png"/>
          <p:cNvPicPr>
            <a:picLocks noChangeAspect="1" noChangeArrowheads="1"/>
          </p:cNvPicPr>
          <p:nvPr userDrawn="1"/>
        </p:nvPicPr>
        <p:blipFill>
          <a:blip r:embed="rId9" cstate="email">
            <a:extLst>
              <a:ext uri="{28A0092B-C50C-407E-A947-70E740481C1C}">
                <a14:useLocalDpi xmlns:a14="http://schemas.microsoft.com/office/drawing/2010/main"/>
              </a:ext>
            </a:extLst>
          </a:blip>
          <a:srcRect/>
          <a:stretch>
            <a:fillRect/>
          </a:stretch>
        </p:blipFill>
        <p:spPr bwMode="auto">
          <a:xfrm>
            <a:off x="7361150" y="928670"/>
            <a:ext cx="337496" cy="1302818"/>
          </a:xfrm>
          <a:prstGeom prst="rect">
            <a:avLst/>
          </a:prstGeom>
          <a:noFill/>
        </p:spPr>
      </p:pic>
      <p:pic>
        <p:nvPicPr>
          <p:cNvPr id="25" name="Picture 3" descr="Z:\YMP (Ympäristöministeriö)\ymp014\hahmot\hahmot\ruutuka¦êytto¦êo¦ên\rakennusmies_musta.png"/>
          <p:cNvPicPr>
            <a:picLocks noChangeAspect="1" noChangeArrowheads="1"/>
          </p:cNvPicPr>
          <p:nvPr userDrawn="1"/>
        </p:nvPicPr>
        <p:blipFill>
          <a:blip r:embed="rId10" cstate="email">
            <a:extLst>
              <a:ext uri="{28A0092B-C50C-407E-A947-70E740481C1C}">
                <a14:useLocalDpi xmlns:a14="http://schemas.microsoft.com/office/drawing/2010/main"/>
              </a:ext>
            </a:extLst>
          </a:blip>
          <a:srcRect/>
          <a:stretch>
            <a:fillRect/>
          </a:stretch>
        </p:blipFill>
        <p:spPr bwMode="auto">
          <a:xfrm>
            <a:off x="2362072" y="781436"/>
            <a:ext cx="852606" cy="1393434"/>
          </a:xfrm>
          <a:prstGeom prst="rect">
            <a:avLst/>
          </a:prstGeom>
          <a:noFill/>
        </p:spPr>
      </p:pic>
      <p:pic>
        <p:nvPicPr>
          <p:cNvPr id="26" name="Picture 7" descr="Z:\YMP (Ympäristöministeriö)\ymp014\hahmot\hahmot\ruutuka¦êytto¦êo¦ên\siivooja_musta.png"/>
          <p:cNvPicPr>
            <a:picLocks noChangeAspect="1" noChangeArrowheads="1"/>
          </p:cNvPicPr>
          <p:nvPr userDrawn="1"/>
        </p:nvPicPr>
        <p:blipFill>
          <a:blip r:embed="rId11" cstate="email">
            <a:extLst>
              <a:ext uri="{28A0092B-C50C-407E-A947-70E740481C1C}">
                <a14:useLocalDpi xmlns:a14="http://schemas.microsoft.com/office/drawing/2010/main"/>
              </a:ext>
            </a:extLst>
          </a:blip>
          <a:srcRect/>
          <a:stretch>
            <a:fillRect/>
          </a:stretch>
        </p:blipFill>
        <p:spPr bwMode="auto">
          <a:xfrm>
            <a:off x="1892525" y="989884"/>
            <a:ext cx="679211" cy="1271576"/>
          </a:xfrm>
          <a:prstGeom prst="rect">
            <a:avLst/>
          </a:prstGeom>
          <a:noFill/>
        </p:spPr>
      </p:pic>
    </p:spTree>
  </p:cSld>
  <p:clrMapOvr>
    <a:masterClrMapping/>
  </p:clrMapOvr>
  <p:transition spd="med">
    <p:wip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5"/>
            <a:ext cx="3668712"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Content Placeholder 3"/>
          <p:cNvSpPr>
            <a:spLocks noGrp="1"/>
          </p:cNvSpPr>
          <p:nvPr>
            <p:ph sz="half" idx="2"/>
          </p:nvPr>
        </p:nvSpPr>
        <p:spPr>
          <a:xfrm>
            <a:off x="4648200" y="1628775"/>
            <a:ext cx="3668713" cy="4392614"/>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6AE4DECC-B7D1-B34A-90EF-3EAF00384A26}" type="datetime1">
              <a:rPr lang="fi-FI" smtClean="0"/>
              <a:pPr/>
              <a:t>23.6.2016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pic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827088" y="1628774"/>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F3B05099-46BA-3445-A8F6-220EC57BD2CF}" type="datetime1">
              <a:rPr lang="fi-FI" smtClean="0"/>
              <a:pPr/>
              <a:t>23.6.2016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4643438" y="1628775"/>
            <a:ext cx="3673475" cy="4392613"/>
          </a:xfrm>
          <a:solidFill>
            <a:schemeClr val="accent4">
              <a:lumMod val="20000"/>
              <a:lumOff val="80000"/>
            </a:schemeClr>
          </a:solidFill>
        </p:spPr>
        <p:txBody>
          <a:bodyPr/>
          <a:lstStyle/>
          <a:p>
            <a:r>
              <a:rPr lang="en-US" smtClean="0"/>
              <a:t>Click icon to add picture</a:t>
            </a:r>
            <a:endParaRPr lang="fi-FI" dirty="0"/>
          </a:p>
        </p:txBody>
      </p:sp>
    </p:spTree>
  </p:cSld>
  <p:clrMapOvr>
    <a:masterClrMapping/>
  </p:clrMapOvr>
  <p:transition spd="med">
    <p:wip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pic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Content Placeholder 2"/>
          <p:cNvSpPr>
            <a:spLocks noGrp="1"/>
          </p:cNvSpPr>
          <p:nvPr>
            <p:ph sz="half" idx="1"/>
          </p:nvPr>
        </p:nvSpPr>
        <p:spPr>
          <a:xfrm>
            <a:off x="4648201" y="1628775"/>
            <a:ext cx="3668712" cy="4392613"/>
          </a:xfrm>
        </p:spPr>
        <p:txBody>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Date Placeholder 4"/>
          <p:cNvSpPr>
            <a:spLocks noGrp="1"/>
          </p:cNvSpPr>
          <p:nvPr>
            <p:ph type="dt" sz="half" idx="10"/>
          </p:nvPr>
        </p:nvSpPr>
        <p:spPr/>
        <p:txBody>
          <a:bodyPr/>
          <a:lstStyle/>
          <a:p>
            <a:fld id="{232E7531-9678-0244-9B08-4B365058F5BE}" type="datetime1">
              <a:rPr lang="fi-FI" smtClean="0"/>
              <a:pPr/>
              <a:t>23.6.2016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49246692-9764-4796-AF2E-897E79EBAFA7}" type="slidenum">
              <a:rPr lang="fi-FI" smtClean="0"/>
              <a:pPr/>
              <a:t>‹#›</a:t>
            </a:fld>
            <a:endParaRPr lang="fi-FI"/>
          </a:p>
        </p:txBody>
      </p:sp>
      <p:sp>
        <p:nvSpPr>
          <p:cNvPr id="9" name="Picture Placeholder 8"/>
          <p:cNvSpPr>
            <a:spLocks noGrp="1"/>
          </p:cNvSpPr>
          <p:nvPr>
            <p:ph type="pic" sz="quarter" idx="13"/>
          </p:nvPr>
        </p:nvSpPr>
        <p:spPr>
          <a:xfrm>
            <a:off x="827088" y="1628775"/>
            <a:ext cx="3673475" cy="4392613"/>
          </a:xfrm>
          <a:solidFill>
            <a:schemeClr val="accent4">
              <a:lumMod val="20000"/>
              <a:lumOff val="80000"/>
            </a:schemeClr>
          </a:solidFill>
        </p:spPr>
        <p:txBody>
          <a:bodyPr/>
          <a:lstStyle/>
          <a:p>
            <a:r>
              <a:rPr lang="en-US" smtClean="0"/>
              <a:t>Click icon to add picture</a:t>
            </a:r>
            <a:endParaRPr lang="fi-FI"/>
          </a:p>
        </p:txBody>
      </p:sp>
    </p:spTree>
  </p:cSld>
  <p:clrMapOvr>
    <a:masterClrMapping/>
  </p:clrMapOvr>
  <p:transition spd="med">
    <p:wip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i-FI"/>
          </a:p>
        </p:txBody>
      </p:sp>
      <p:sp>
        <p:nvSpPr>
          <p:cNvPr id="3" name="Text Placeholder 2"/>
          <p:cNvSpPr>
            <a:spLocks noGrp="1"/>
          </p:cNvSpPr>
          <p:nvPr>
            <p:ph type="body" idx="1"/>
          </p:nvPr>
        </p:nvSpPr>
        <p:spPr>
          <a:xfrm>
            <a:off x="822959" y="1628775"/>
            <a:ext cx="367442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088" y="2285993"/>
            <a:ext cx="3670300"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5" name="Text Placeholder 4"/>
          <p:cNvSpPr>
            <a:spLocks noGrp="1"/>
          </p:cNvSpPr>
          <p:nvPr>
            <p:ph type="body" sz="quarter" idx="3"/>
          </p:nvPr>
        </p:nvSpPr>
        <p:spPr>
          <a:xfrm>
            <a:off x="4645025" y="1628775"/>
            <a:ext cx="3671888" cy="639762"/>
          </a:xfrm>
        </p:spPr>
        <p:txBody>
          <a:bodyPr anchor="b">
            <a:noAutofit/>
          </a:bodyPr>
          <a:lstStyle>
            <a:lvl1pPr marL="0" indent="0">
              <a:buNone/>
              <a:defRPr sz="20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285993"/>
            <a:ext cx="3671888" cy="3735396"/>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7" name="Date Placeholder 6"/>
          <p:cNvSpPr>
            <a:spLocks noGrp="1"/>
          </p:cNvSpPr>
          <p:nvPr>
            <p:ph type="dt" sz="half" idx="10"/>
          </p:nvPr>
        </p:nvSpPr>
        <p:spPr/>
        <p:txBody>
          <a:bodyPr/>
          <a:lstStyle/>
          <a:p>
            <a:fld id="{DFD2DCE5-5943-AE44-8F98-D0649298D934}" type="datetime1">
              <a:rPr lang="fi-FI" smtClean="0"/>
              <a:pPr/>
              <a:t>23.6.2016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i-FI"/>
          </a:p>
        </p:txBody>
      </p:sp>
      <p:sp>
        <p:nvSpPr>
          <p:cNvPr id="3" name="Date Placeholder 2"/>
          <p:cNvSpPr>
            <a:spLocks noGrp="1"/>
          </p:cNvSpPr>
          <p:nvPr>
            <p:ph type="dt" sz="half" idx="10"/>
          </p:nvPr>
        </p:nvSpPr>
        <p:spPr/>
        <p:txBody>
          <a:bodyPr/>
          <a:lstStyle/>
          <a:p>
            <a:fld id="{05866FE4-F1BC-C849-8968-BB3D33C482BE}" type="datetime1">
              <a:rPr lang="fi-FI" smtClean="0"/>
              <a:pPr/>
              <a:t>23.6.2016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49246692-9764-4796-AF2E-897E79EBAFA7}" type="slidenum">
              <a:rPr lang="fi-FI" smtClean="0"/>
              <a:pPr/>
              <a:t>‹#›</a:t>
            </a:fld>
            <a:endParaRPr lang="fi-FI"/>
          </a:p>
        </p:txBody>
      </p:sp>
    </p:spTree>
  </p:cSld>
  <p:clrMapOvr>
    <a:masterClrMapping/>
  </p:clrMapOvr>
  <p:transition spd="med">
    <p:wip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fld id="{4C0AAFAF-49FA-4A4F-90CE-1FCFF8A1CBDC}" type="datetime1">
              <a:rPr lang="fi-FI" smtClean="0"/>
              <a:pPr/>
              <a:t>23.6.2016</a:t>
            </a:fld>
            <a:endParaRPr lang="fi-FI"/>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pPr/>
              <a:t>‹#›</a:t>
            </a:fld>
            <a:endParaRPr lang="fi-FI" dirty="0"/>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0" name="Picture 9" descr="hometalkoot_su2.png"/>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3859352" y="6172703"/>
            <a:ext cx="1246898" cy="328131"/>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62" r:id="rId4"/>
    <p:sldLayoutId id="2147483652" r:id="rId5"/>
    <p:sldLayoutId id="2147483658" r:id="rId6"/>
    <p:sldLayoutId id="2147483659" r:id="rId7"/>
    <p:sldLayoutId id="2147483653" r:id="rId8"/>
    <p:sldLayoutId id="2147483654" r:id="rId9"/>
    <p:sldLayoutId id="2147483660" r:id="rId10"/>
    <p:sldLayoutId id="2147483655" r:id="rId11"/>
    <p:sldLayoutId id="2147483657" r:id="rId12"/>
  </p:sldLayoutIdLst>
  <p:transition spd="med">
    <p:wipe/>
  </p:transition>
  <p:timing>
    <p:tnLst>
      <p:par>
        <p:cTn id="1" dur="indefinite" restart="never" nodeType="tmRoot"/>
      </p:par>
    </p:tnLst>
  </p:timing>
  <p:hf sldNum="0"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27088" y="333376"/>
            <a:ext cx="7489824" cy="1079500"/>
          </a:xfrm>
          <a:prstGeom prst="rect">
            <a:avLst/>
          </a:prstGeom>
        </p:spPr>
        <p:txBody>
          <a:bodyPr vert="horz" lIns="91440" tIns="45720" rIns="91440" bIns="45720" rtlCol="0" anchor="b">
            <a:normAutofit/>
          </a:bodyPr>
          <a:lstStyle/>
          <a:p>
            <a:r>
              <a:rPr lang="en-US" smtClean="0"/>
              <a:t>Click to edit Master title style</a:t>
            </a:r>
            <a:endParaRPr lang="fi-FI"/>
          </a:p>
        </p:txBody>
      </p:sp>
      <p:sp>
        <p:nvSpPr>
          <p:cNvPr id="3" name="Text Placeholder 2"/>
          <p:cNvSpPr>
            <a:spLocks noGrp="1"/>
          </p:cNvSpPr>
          <p:nvPr>
            <p:ph type="body" idx="1"/>
          </p:nvPr>
        </p:nvSpPr>
        <p:spPr>
          <a:xfrm>
            <a:off x="827088" y="1628775"/>
            <a:ext cx="7489825" cy="43926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i-FI" dirty="0"/>
          </a:p>
        </p:txBody>
      </p:sp>
      <p:sp>
        <p:nvSpPr>
          <p:cNvPr id="4" name="Date Placeholder 3"/>
          <p:cNvSpPr>
            <a:spLocks noGrp="1"/>
          </p:cNvSpPr>
          <p:nvPr>
            <p:ph type="dt" sz="half" idx="2"/>
          </p:nvPr>
        </p:nvSpPr>
        <p:spPr>
          <a:xfrm>
            <a:off x="395288" y="6198834"/>
            <a:ext cx="802500" cy="365125"/>
          </a:xfrm>
          <a:prstGeom prst="rect">
            <a:avLst/>
          </a:prstGeom>
        </p:spPr>
        <p:txBody>
          <a:bodyPr vert="horz" lIns="91440" tIns="45720" rIns="91440" bIns="45720" rtlCol="0" anchor="b"/>
          <a:lstStyle>
            <a:lvl1pPr algn="l">
              <a:defRPr sz="800">
                <a:solidFill>
                  <a:schemeClr val="tx1"/>
                </a:solidFill>
              </a:defRPr>
            </a:lvl1pPr>
          </a:lstStyle>
          <a:p>
            <a:endParaRPr lang="fi-FI">
              <a:solidFill>
                <a:prstClr val="black"/>
              </a:solidFill>
            </a:endParaRPr>
          </a:p>
        </p:txBody>
      </p:sp>
      <p:sp>
        <p:nvSpPr>
          <p:cNvPr id="5" name="Footer Placeholder 4"/>
          <p:cNvSpPr>
            <a:spLocks noGrp="1"/>
          </p:cNvSpPr>
          <p:nvPr>
            <p:ph type="ftr" sz="quarter" idx="3"/>
          </p:nvPr>
        </p:nvSpPr>
        <p:spPr>
          <a:xfrm>
            <a:off x="1201273" y="6198834"/>
            <a:ext cx="1799091" cy="365125"/>
          </a:xfrm>
          <a:prstGeom prst="rect">
            <a:avLst/>
          </a:prstGeom>
        </p:spPr>
        <p:txBody>
          <a:bodyPr vert="horz" lIns="91440" tIns="45720" rIns="91440" bIns="45720" rtlCol="0" anchor="b"/>
          <a:lstStyle>
            <a:lvl1pPr algn="l">
              <a:defRPr sz="800">
                <a:solidFill>
                  <a:schemeClr val="tx1"/>
                </a:solidFill>
              </a:defRPr>
            </a:lvl1pPr>
          </a:lstStyle>
          <a:p>
            <a:endParaRPr lang="fi-FI" dirty="0">
              <a:solidFill>
                <a:prstClr val="black"/>
              </a:solidFill>
            </a:endParaRPr>
          </a:p>
        </p:txBody>
      </p:sp>
      <p:sp>
        <p:nvSpPr>
          <p:cNvPr id="6" name="Slide Number Placeholder 5"/>
          <p:cNvSpPr>
            <a:spLocks noGrp="1"/>
          </p:cNvSpPr>
          <p:nvPr>
            <p:ph type="sldNum" sz="quarter" idx="4"/>
          </p:nvPr>
        </p:nvSpPr>
        <p:spPr>
          <a:xfrm>
            <a:off x="8316912" y="6198834"/>
            <a:ext cx="503238" cy="365125"/>
          </a:xfrm>
          <a:prstGeom prst="rect">
            <a:avLst/>
          </a:prstGeom>
        </p:spPr>
        <p:txBody>
          <a:bodyPr vert="horz" lIns="91440" tIns="45720" rIns="91440" bIns="45720" rtlCol="0" anchor="b"/>
          <a:lstStyle>
            <a:lvl1pPr algn="r">
              <a:defRPr sz="800" b="1">
                <a:solidFill>
                  <a:schemeClr val="accent2"/>
                </a:solidFill>
              </a:defRPr>
            </a:lvl1pPr>
          </a:lstStyle>
          <a:p>
            <a:fld id="{49246692-9764-4796-AF2E-897E79EBAFA7}" type="slidenum">
              <a:rPr lang="fi-FI" smtClean="0">
                <a:solidFill>
                  <a:srgbClr val="C60C30"/>
                </a:solidFill>
              </a:rPr>
              <a:pPr/>
              <a:t>‹#›</a:t>
            </a:fld>
            <a:endParaRPr lang="fi-FI" dirty="0">
              <a:solidFill>
                <a:srgbClr val="C60C30"/>
              </a:solidFill>
            </a:endParaRPr>
          </a:p>
        </p:txBody>
      </p:sp>
      <p:sp>
        <p:nvSpPr>
          <p:cNvPr id="7" name="Rectangle 6"/>
          <p:cNvSpPr/>
          <p:nvPr/>
        </p:nvSpPr>
        <p:spPr>
          <a:xfrm>
            <a:off x="0" y="0"/>
            <a:ext cx="9144000" cy="28572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sp>
        <p:nvSpPr>
          <p:cNvPr id="8" name="Rectangle 7"/>
          <p:cNvSpPr/>
          <p:nvPr/>
        </p:nvSpPr>
        <p:spPr>
          <a:xfrm>
            <a:off x="0" y="6572272"/>
            <a:ext cx="9144000" cy="2857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prstClr val="white"/>
              </a:solidFill>
            </a:endParaRPr>
          </a:p>
        </p:txBody>
      </p:sp>
      <p:pic>
        <p:nvPicPr>
          <p:cNvPr id="10" name="Picture 9" descr="hometalkoot_su2.png"/>
          <p:cNvPicPr>
            <a:picLocks noChangeAspect="1"/>
          </p:cNvPicPr>
          <p:nvPr/>
        </p:nvPicPr>
        <p:blipFill>
          <a:blip r:embed="rId14" cstate="screen">
            <a:extLst>
              <a:ext uri="{28A0092B-C50C-407E-A947-70E740481C1C}">
                <a14:useLocalDpi xmlns:a14="http://schemas.microsoft.com/office/drawing/2010/main"/>
              </a:ext>
            </a:extLst>
          </a:blip>
          <a:stretch>
            <a:fillRect/>
          </a:stretch>
        </p:blipFill>
        <p:spPr>
          <a:xfrm>
            <a:off x="3859352" y="6172703"/>
            <a:ext cx="1246898" cy="328131"/>
          </a:xfrm>
          <a:prstGeom prst="rect">
            <a:avLst/>
          </a:prstGeom>
        </p:spPr>
      </p:pic>
    </p:spTree>
    <p:extLst>
      <p:ext uri="{BB962C8B-B14F-4D97-AF65-F5344CB8AC3E}">
        <p14:creationId xmlns:p14="http://schemas.microsoft.com/office/powerpoint/2010/main" val="79332884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Lst>
  <p:transition spd="med">
    <p:wipe/>
  </p:transition>
  <p:timing>
    <p:tnLst>
      <p:par>
        <p:cTn id="1" dur="indefinite" restart="never" nodeType="tmRoot"/>
      </p:par>
    </p:tnLst>
  </p:timing>
  <p:hf hdr="0" ftr="0" dt="0"/>
  <p:txStyles>
    <p:titleStyle>
      <a:lvl1pPr algn="l" defTabSz="914400" rtl="0" eaLnBrk="1" latinLnBrk="0" hangingPunct="1">
        <a:spcBef>
          <a:spcPct val="0"/>
        </a:spcBef>
        <a:buNone/>
        <a:defRPr sz="3000" b="1" kern="1200">
          <a:solidFill>
            <a:schemeClr val="accent1"/>
          </a:solidFill>
          <a:latin typeface="+mj-lt"/>
          <a:ea typeface="+mj-ea"/>
          <a:cs typeface="+mj-cs"/>
        </a:defRPr>
      </a:lvl1pPr>
    </p:titleStyle>
    <p:bodyStyle>
      <a:lvl1pPr marL="266700" indent="-2667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1pPr>
      <a:lvl2pPr marL="539750" indent="-273050" algn="l" defTabSz="914400" rtl="0" eaLnBrk="1" latinLnBrk="0" hangingPunct="1">
        <a:spcBef>
          <a:spcPct val="20000"/>
        </a:spcBef>
        <a:buClr>
          <a:schemeClr val="accent2"/>
        </a:buClr>
        <a:buFont typeface="Arial" pitchFamily="34" charset="0"/>
        <a:buChar char="•"/>
        <a:defRPr sz="1800" kern="1200">
          <a:solidFill>
            <a:schemeClr val="tx1"/>
          </a:solidFill>
          <a:latin typeface="+mn-lt"/>
          <a:ea typeface="+mn-ea"/>
          <a:cs typeface="+mn-cs"/>
        </a:defRPr>
      </a:lvl2pPr>
      <a:lvl3pPr marL="898525" indent="-274638" algn="l" defTabSz="914400" rtl="0" eaLnBrk="1" latinLnBrk="0" hangingPunct="1">
        <a:spcBef>
          <a:spcPct val="20000"/>
        </a:spcBef>
        <a:buClr>
          <a:schemeClr val="accent2"/>
        </a:buClr>
        <a:buFont typeface="Arial" pitchFamily="34" charset="0"/>
        <a:buChar char="•"/>
        <a:defRPr sz="1600" kern="1200">
          <a:solidFill>
            <a:schemeClr val="tx1"/>
          </a:solidFill>
          <a:latin typeface="+mn-lt"/>
          <a:ea typeface="+mn-ea"/>
          <a:cs typeface="+mn-cs"/>
        </a:defRPr>
      </a:lvl3pPr>
      <a:lvl4pPr marL="1163638" indent="-265113"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4pPr>
      <a:lvl5pPr marL="1438275" indent="-274638" algn="l" defTabSz="914400" rtl="0" eaLnBrk="1" latinLnBrk="0" hangingPunct="1">
        <a:spcBef>
          <a:spcPct val="20000"/>
        </a:spcBef>
        <a:buClr>
          <a:schemeClr val="accent2"/>
        </a:buClr>
        <a:buFont typeface="Arial" pitchFamily="34" charset="0"/>
        <a:buChar char="•"/>
        <a:tabLst/>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vmpietarinen@hotmail.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hyperlink" Target="mailto:hometalkoot.ym@ymparisto.fi"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26.jpeg"/></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26.jpeg"/></Relationships>
</file>

<file path=ppt/slides/_rels/slide2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25.xml"/><Relationship Id="rId1" Type="http://schemas.openxmlformats.org/officeDocument/2006/relationships/slideLayout" Target="../slideLayouts/slideLayout11.xml"/><Relationship Id="rId5" Type="http://schemas.openxmlformats.org/officeDocument/2006/relationships/image" Target="../media/image26.jpeg"/><Relationship Id="rId4" Type="http://schemas.openxmlformats.org/officeDocument/2006/relationships/hyperlink" Target="http://www.ttl.fi/fi/palvelut/turvallisempi-tyoymparisto/sisailma/Documents/Sisailmastokysely.pdf"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6.xml"/><Relationship Id="rId1" Type="http://schemas.openxmlformats.org/officeDocument/2006/relationships/slideLayout" Target="../slideLayouts/slideLayout11.xml"/><Relationship Id="rId5" Type="http://schemas.openxmlformats.org/officeDocument/2006/relationships/image" Target="../media/image26.jpeg"/><Relationship Id="rId4" Type="http://schemas.openxmlformats.org/officeDocument/2006/relationships/hyperlink" Target="http://www.ttl.fi/fi/palvelut/turvallisempi-tyoymparisto/sisailma/Documents/Sisailmastokysely.pdf"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www.thl.fi/fi_FI/web/fi/tutkimus/palvelut/koulujen_sisailmaan_liittyvat_oirekyselyt"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32.xml.rels><?xml version="1.0" encoding="UTF-8" standalone="yes"?>
<Relationships xmlns="http://schemas.openxmlformats.org/package/2006/relationships"><Relationship Id="rId3" Type="http://schemas.openxmlformats.org/officeDocument/2006/relationships/hyperlink" Target="http://www.thl.fi/fi_FI/web/fi/tutkimus/palvelut/koulujen_sisailmaan_liittyvat_oirekyselyt"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image" Target="../media/image26.jpeg"/><Relationship Id="rId5" Type="http://schemas.openxmlformats.org/officeDocument/2006/relationships/hyperlink" Target="http://www.ttl.fi/fi/palvelut/turvallisempi-tyoymparisto/sisailma/Documents/Sisailmastokysely.pdf" TargetMode="External"/><Relationship Id="rId4" Type="http://schemas.openxmlformats.org/officeDocument/2006/relationships/hyperlink" Target="http://www.ttl.fi/sisailmastokysely"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hyperlink" Target="mailto:vmpietarinen@hotmail.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25.jpeg"/><Relationship Id="rId4" Type="http://schemas.openxmlformats.org/officeDocument/2006/relationships/hyperlink" Target="mailto:hometalkoot.ym@ymparisto.fi"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normAutofit/>
          </a:bodyPr>
          <a:lstStyle/>
          <a:p>
            <a:r>
              <a:rPr lang="fi-FI" dirty="0" smtClean="0"/>
              <a:t>Koettu sisäympäristö ja sisäilmastokysely</a:t>
            </a:r>
            <a:endParaRPr lang="fi-FI" dirty="0"/>
          </a:p>
        </p:txBody>
      </p:sp>
      <p:sp>
        <p:nvSpPr>
          <p:cNvPr id="3" name="Alaotsikko 2"/>
          <p:cNvSpPr>
            <a:spLocks noGrp="1"/>
          </p:cNvSpPr>
          <p:nvPr>
            <p:ph type="subTitle" idx="1"/>
          </p:nvPr>
        </p:nvSpPr>
        <p:spPr/>
        <p:txBody>
          <a:bodyPr/>
          <a:lstStyle/>
          <a:p>
            <a:r>
              <a:rPr lang="fi-FI" dirty="0"/>
              <a:t>Opetusmateriaali sisäilma-asioita opiskelevien ammattilaisten käyttöön </a:t>
            </a:r>
          </a:p>
          <a:p>
            <a:r>
              <a:rPr lang="fi-FI" dirty="0"/>
              <a:t>Osa </a:t>
            </a:r>
            <a:r>
              <a:rPr lang="fi-FI" dirty="0" smtClean="0"/>
              <a:t>7/9</a:t>
            </a:r>
            <a:endParaRPr lang="fi-FI" dirty="0"/>
          </a:p>
          <a:p>
            <a:endParaRPr lang="fi-FI" dirty="0"/>
          </a:p>
        </p:txBody>
      </p:sp>
      <p:pic>
        <p:nvPicPr>
          <p:cNvPr id="4" name="Kuva 26" descr="Kuvaus: Savonia_Word_tunniste"/>
          <p:cNvPicPr/>
          <p:nvPr/>
        </p:nvPicPr>
        <p:blipFill rotWithShape="1">
          <a:blip r:embed="rId2" cstate="email">
            <a:extLst>
              <a:ext uri="{28A0092B-C50C-407E-A947-70E740481C1C}">
                <a14:useLocalDpi xmlns:a14="http://schemas.microsoft.com/office/drawing/2010/main"/>
              </a:ext>
            </a:extLst>
          </a:blip>
          <a:srcRect/>
          <a:stretch/>
        </p:blipFill>
        <p:spPr bwMode="auto">
          <a:xfrm>
            <a:off x="7380312" y="6165304"/>
            <a:ext cx="1296144" cy="504056"/>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45591720"/>
      </p:ext>
    </p:extLst>
  </p:cSld>
  <p:clrMapOvr>
    <a:masterClrMapping/>
  </p:clrMapOvr>
  <p:transition spd="med">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solidFill>
                  <a:srgbClr val="44697D"/>
                </a:solidFill>
              </a:rPr>
              <a:t>Koettu sisäympäristö</a:t>
            </a:r>
          </a:p>
        </p:txBody>
      </p:sp>
      <p:sp>
        <p:nvSpPr>
          <p:cNvPr id="3" name="Content Placeholder 2"/>
          <p:cNvSpPr>
            <a:spLocks noGrp="1"/>
          </p:cNvSpPr>
          <p:nvPr>
            <p:ph idx="1"/>
          </p:nvPr>
        </p:nvSpPr>
        <p:spPr/>
        <p:txBody>
          <a:bodyPr/>
          <a:lstStyle/>
          <a:p>
            <a:pPr marL="0" indent="0">
              <a:buNone/>
            </a:pPr>
            <a:r>
              <a:rPr lang="fi-FI" b="1" dirty="0">
                <a:ea typeface="ＭＳ Ｐゴシック" pitchFamily="34" charset="-128"/>
                <a:cs typeface="Georgia" pitchFamily="18" charset="0"/>
              </a:rPr>
              <a:t>Työterveyshuollon tilannearvio tilojen terveellisyydestä</a:t>
            </a:r>
          </a:p>
          <a:p>
            <a:pPr marL="57150" indent="0">
              <a:buNone/>
            </a:pPr>
            <a:endParaRPr lang="fi-FI" sz="1600" b="1" dirty="0">
              <a:ea typeface="ＭＳ Ｐゴシック" pitchFamily="34" charset="-128"/>
              <a:cs typeface="Georgia" pitchFamily="18" charset="0"/>
            </a:endParaRPr>
          </a:p>
          <a:p>
            <a:r>
              <a:rPr lang="fi-FI" sz="2000" dirty="0" smtClean="0">
                <a:ea typeface="ＭＳ Ｐゴシック" pitchFamily="34" charset="-128"/>
                <a:cs typeface="Georgia" pitchFamily="18" charset="0"/>
              </a:rPr>
              <a:t>Hengitystie infektioista johtuvat sairauspoissaolojen määrät</a:t>
            </a:r>
            <a:endParaRPr lang="fi-FI" sz="2000" dirty="0">
              <a:ea typeface="ＭＳ Ｐゴシック" pitchFamily="34" charset="-128"/>
              <a:cs typeface="Georgia" pitchFamily="18" charset="0"/>
            </a:endParaRPr>
          </a:p>
          <a:p>
            <a:endParaRPr lang="fi-FI" sz="2000" dirty="0" smtClean="0">
              <a:ea typeface="ＭＳ Ｐゴシック" pitchFamily="34" charset="-128"/>
              <a:cs typeface="Georgia" pitchFamily="18" charset="0"/>
            </a:endParaRPr>
          </a:p>
          <a:p>
            <a:r>
              <a:rPr lang="fi-FI" sz="2000" dirty="0" smtClean="0">
                <a:ea typeface="ＭＳ Ｐゴシック" pitchFamily="34" charset="-128"/>
                <a:cs typeface="Georgia" pitchFamily="18" charset="0"/>
              </a:rPr>
              <a:t>Ammattitautien </a:t>
            </a:r>
            <a:r>
              <a:rPr lang="fi-FI" sz="2000" dirty="0">
                <a:ea typeface="ＭＳ Ｐゴシック" pitchFamily="34" charset="-128"/>
                <a:cs typeface="Georgia" pitchFamily="18" charset="0"/>
              </a:rPr>
              <a:t>ja ammattitautiepäilyjen esiintyvyys</a:t>
            </a:r>
          </a:p>
          <a:p>
            <a:endParaRPr lang="fi-FI" sz="2000" dirty="0" smtClean="0">
              <a:ea typeface="ＭＳ Ｐゴシック" pitchFamily="34" charset="-128"/>
              <a:cs typeface="Georgia" pitchFamily="18" charset="0"/>
            </a:endParaRPr>
          </a:p>
          <a:p>
            <a:r>
              <a:rPr lang="fi-FI" sz="2000" dirty="0" smtClean="0">
                <a:ea typeface="ＭＳ Ｐゴシック" pitchFamily="34" charset="-128"/>
                <a:cs typeface="Georgia" pitchFamily="18" charset="0"/>
              </a:rPr>
              <a:t>Työntekijöiden </a:t>
            </a:r>
            <a:r>
              <a:rPr lang="fi-FI" sz="2000" dirty="0">
                <a:ea typeface="ＭＳ Ｐゴシック" pitchFamily="34" charset="-128"/>
                <a:cs typeface="Georgia" pitchFamily="18" charset="0"/>
              </a:rPr>
              <a:t>sisäympäristöongelmiin liittyvien työterveyshuoltokäyntien määrä</a:t>
            </a:r>
          </a:p>
          <a:p>
            <a:endParaRPr lang="fi-FI"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10</a:t>
            </a:fld>
            <a:endParaRPr lang="fi-FI"/>
          </a:p>
        </p:txBody>
      </p:sp>
      <p:sp>
        <p:nvSpPr>
          <p:cNvPr id="6" name="Footer Placeholder 3"/>
          <p:cNvSpPr txBox="1">
            <a:spLocks/>
          </p:cNvSpPr>
          <p:nvPr/>
        </p:nvSpPr>
        <p:spPr>
          <a:xfrm>
            <a:off x="4355654" y="5732934"/>
            <a:ext cx="4464496" cy="360362"/>
          </a:xfrm>
          <a:prstGeom prst="rect">
            <a:avLst/>
          </a:prstGeom>
        </p:spPr>
        <p:txBody>
          <a:bodyPr vert="horz" lIns="91440" tIns="45720" rIns="91440" bIns="45720" rtlCol="0" anchor="ctr"/>
          <a:lstStyle>
            <a:defPPr>
              <a:defRPr lang="fi-FI"/>
            </a:defPPr>
            <a:lvl1pPr algn="l" rtl="0" fontAlgn="auto">
              <a:spcBef>
                <a:spcPts val="0"/>
              </a:spcBef>
              <a:spcAft>
                <a:spcPts val="0"/>
              </a:spcAft>
              <a:defRPr sz="11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Arial" charset="0"/>
              </a:defRPr>
            </a:lvl2pPr>
            <a:lvl3pPr marL="914400" algn="l" rtl="0" fontAlgn="base">
              <a:spcBef>
                <a:spcPct val="0"/>
              </a:spcBef>
              <a:spcAft>
                <a:spcPct val="0"/>
              </a:spcAft>
              <a:defRPr kern="1200">
                <a:solidFill>
                  <a:schemeClr val="tx1"/>
                </a:solidFill>
                <a:latin typeface="Georgia" pitchFamily="18" charset="0"/>
                <a:ea typeface="+mn-ea"/>
                <a:cs typeface="Arial" charset="0"/>
              </a:defRPr>
            </a:lvl3pPr>
            <a:lvl4pPr marL="1371600" algn="l" rtl="0" fontAlgn="base">
              <a:spcBef>
                <a:spcPct val="0"/>
              </a:spcBef>
              <a:spcAft>
                <a:spcPct val="0"/>
              </a:spcAft>
              <a:defRPr kern="1200">
                <a:solidFill>
                  <a:schemeClr val="tx1"/>
                </a:solidFill>
                <a:latin typeface="Georgia" pitchFamily="18" charset="0"/>
                <a:ea typeface="+mn-ea"/>
                <a:cs typeface="Arial" charset="0"/>
              </a:defRPr>
            </a:lvl4pPr>
            <a:lvl5pPr marL="1828800" algn="l" rtl="0" fontAlgn="base">
              <a:spcBef>
                <a:spcPct val="0"/>
              </a:spcBef>
              <a:spcAft>
                <a:spcPct val="0"/>
              </a:spcAft>
              <a:defRPr kern="1200">
                <a:solidFill>
                  <a:schemeClr val="tx1"/>
                </a:solidFill>
                <a:latin typeface="Georgia" pitchFamily="18" charset="0"/>
                <a:ea typeface="+mn-ea"/>
                <a:cs typeface="Arial" charset="0"/>
              </a:defRPr>
            </a:lvl5pPr>
            <a:lvl6pPr marL="2286000" algn="l" defTabSz="914400" rtl="0" eaLnBrk="1" latinLnBrk="0" hangingPunct="1">
              <a:defRPr kern="1200">
                <a:solidFill>
                  <a:schemeClr val="tx1"/>
                </a:solidFill>
                <a:latin typeface="Georgia" pitchFamily="18" charset="0"/>
                <a:ea typeface="+mn-ea"/>
                <a:cs typeface="Arial" charset="0"/>
              </a:defRPr>
            </a:lvl6pPr>
            <a:lvl7pPr marL="2743200" algn="l" defTabSz="914400" rtl="0" eaLnBrk="1" latinLnBrk="0" hangingPunct="1">
              <a:defRPr kern="1200">
                <a:solidFill>
                  <a:schemeClr val="tx1"/>
                </a:solidFill>
                <a:latin typeface="Georgia" pitchFamily="18" charset="0"/>
                <a:ea typeface="+mn-ea"/>
                <a:cs typeface="Arial" charset="0"/>
              </a:defRPr>
            </a:lvl7pPr>
            <a:lvl8pPr marL="3200400" algn="l" defTabSz="914400" rtl="0" eaLnBrk="1" latinLnBrk="0" hangingPunct="1">
              <a:defRPr kern="1200">
                <a:solidFill>
                  <a:schemeClr val="tx1"/>
                </a:solidFill>
                <a:latin typeface="Georgia" pitchFamily="18" charset="0"/>
                <a:ea typeface="+mn-ea"/>
                <a:cs typeface="Arial" charset="0"/>
              </a:defRPr>
            </a:lvl8pPr>
            <a:lvl9pPr marL="3657600" algn="l" defTabSz="914400" rtl="0" eaLnBrk="1" latinLnBrk="0" hangingPunct="1">
              <a:defRPr kern="1200">
                <a:solidFill>
                  <a:schemeClr val="tx1"/>
                </a:solidFill>
                <a:latin typeface="Georgia" pitchFamily="18" charset="0"/>
                <a:ea typeface="+mn-ea"/>
                <a:cs typeface="Arial" charset="0"/>
              </a:defRPr>
            </a:lvl9pPr>
          </a:lstStyle>
          <a:p>
            <a:pPr algn="r">
              <a:defRPr/>
            </a:pPr>
            <a:r>
              <a:rPr lang="fi-FI" sz="1000" dirty="0" smtClean="0"/>
              <a:t>Toimiston sisäilman tutkiminen, Salonen ym., 2011. Työterveyslaitos; Kosteus- ja homevauriot, ratkaisuja työpaikoille, Työterveyslaitos, 2014</a:t>
            </a:r>
            <a:endParaRPr lang="fi-FI" sz="1000" dirty="0"/>
          </a:p>
        </p:txBody>
      </p:sp>
      <p:pic>
        <p:nvPicPr>
          <p:cNvPr id="8"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60475593"/>
      </p:ext>
    </p:extLst>
  </p:cSld>
  <p:clrMapOvr>
    <a:masterClrMapping/>
  </p:clrMapOvr>
  <p:transition spd="med">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solidFill>
                  <a:srgbClr val="44697D"/>
                </a:solidFill>
              </a:rPr>
              <a:t>Koettu sisäympäristö</a:t>
            </a:r>
          </a:p>
        </p:txBody>
      </p:sp>
      <p:sp>
        <p:nvSpPr>
          <p:cNvPr id="3" name="Content Placeholder 2"/>
          <p:cNvSpPr>
            <a:spLocks noGrp="1"/>
          </p:cNvSpPr>
          <p:nvPr>
            <p:ph idx="1"/>
          </p:nvPr>
        </p:nvSpPr>
        <p:spPr/>
        <p:txBody>
          <a:bodyPr/>
          <a:lstStyle/>
          <a:p>
            <a:pPr marL="0" indent="-6350">
              <a:buNone/>
            </a:pPr>
            <a:r>
              <a:rPr lang="fi-FI" sz="2000" b="1" dirty="0">
                <a:ea typeface="ＭＳ Ｐゴシック" pitchFamily="34" charset="-128"/>
                <a:cs typeface="Georgia" pitchFamily="18" charset="0"/>
              </a:rPr>
              <a:t>Sisäilmaryhmän tilannearvio tilojen käytettävyydestä</a:t>
            </a:r>
          </a:p>
          <a:p>
            <a:pPr lvl="1"/>
            <a:endParaRPr lang="fi-FI" sz="1800" b="1" dirty="0">
              <a:ea typeface="ＭＳ Ｐゴシック" pitchFamily="34" charset="-128"/>
              <a:cs typeface="Georgia" pitchFamily="18" charset="0"/>
            </a:endParaRPr>
          </a:p>
          <a:p>
            <a:r>
              <a:rPr lang="fi-FI" dirty="0" smtClean="0">
                <a:ea typeface="ＭＳ Ｐゴシック" pitchFamily="34" charset="-128"/>
                <a:cs typeface="Georgia" pitchFamily="18" charset="0"/>
              </a:rPr>
              <a:t>Kiinteistöhuollon toiminta</a:t>
            </a:r>
            <a:endParaRPr lang="fi-FI" dirty="0">
              <a:ea typeface="ＭＳ Ｐゴシック" pitchFamily="34" charset="-128"/>
              <a:cs typeface="Georgia" pitchFamily="18" charset="0"/>
            </a:endParaRPr>
          </a:p>
          <a:p>
            <a:r>
              <a:rPr lang="fi-FI" dirty="0" smtClean="0">
                <a:ea typeface="ＭＳ Ｐゴシック" pitchFamily="34" charset="-128"/>
                <a:cs typeface="Georgia" pitchFamily="18" charset="0"/>
              </a:rPr>
              <a:t>Rakennusten </a:t>
            </a:r>
            <a:r>
              <a:rPr lang="fi-FI" dirty="0">
                <a:ea typeface="ＭＳ Ｐゴシック" pitchFamily="34" charset="-128"/>
                <a:cs typeface="Georgia" pitchFamily="18" charset="0"/>
              </a:rPr>
              <a:t>siivoustaso</a:t>
            </a:r>
          </a:p>
          <a:p>
            <a:r>
              <a:rPr lang="fi-FI" dirty="0" smtClean="0">
                <a:ea typeface="ＭＳ Ｐゴシック" pitchFamily="34" charset="-128"/>
                <a:cs typeface="Georgia" pitchFamily="18" charset="0"/>
              </a:rPr>
              <a:t>Sisäympäristöongelmien </a:t>
            </a:r>
            <a:r>
              <a:rPr lang="fi-FI" dirty="0">
                <a:ea typeface="ＭＳ Ｐゴシック" pitchFamily="34" charset="-128"/>
                <a:cs typeface="Georgia" pitchFamily="18" charset="0"/>
              </a:rPr>
              <a:t>merkittävyys</a:t>
            </a:r>
          </a:p>
          <a:p>
            <a:r>
              <a:rPr lang="fi-FI" dirty="0">
                <a:ea typeface="ＭＳ Ｐゴシック" pitchFamily="34" charset="-128"/>
                <a:cs typeface="Georgia" pitchFamily="18" charset="0"/>
              </a:rPr>
              <a:t>O</a:t>
            </a:r>
            <a:r>
              <a:rPr lang="fi-FI" dirty="0" smtClean="0">
                <a:ea typeface="ＭＳ Ｐゴシック" pitchFamily="34" charset="-128"/>
                <a:cs typeface="Georgia" pitchFamily="18" charset="0"/>
              </a:rPr>
              <a:t>ngelmien </a:t>
            </a:r>
            <a:r>
              <a:rPr lang="fi-FI" dirty="0">
                <a:ea typeface="ＭＳ Ｐゴシック" pitchFamily="34" charset="-128"/>
                <a:cs typeface="Georgia" pitchFamily="18" charset="0"/>
              </a:rPr>
              <a:t>kesto</a:t>
            </a:r>
          </a:p>
          <a:p>
            <a:r>
              <a:rPr lang="fi-FI" dirty="0" smtClean="0">
                <a:ea typeface="ＭＳ Ｐゴシック" pitchFamily="34" charset="-128"/>
                <a:cs typeface="Georgia" pitchFamily="18" charset="0"/>
              </a:rPr>
              <a:t>Käytetyt </a:t>
            </a:r>
            <a:r>
              <a:rPr lang="fi-FI" dirty="0">
                <a:ea typeface="ＭＳ Ｐゴシック" pitchFamily="34" charset="-128"/>
                <a:cs typeface="Georgia" pitchFamily="18" charset="0"/>
              </a:rPr>
              <a:t>sisäympäristöongelmien ratkaisutavat</a:t>
            </a:r>
          </a:p>
          <a:p>
            <a:endParaRPr lang="fi-FI" b="1"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11</a:t>
            </a:fld>
            <a:endParaRPr lang="fi-FI"/>
          </a:p>
        </p:txBody>
      </p:sp>
      <p:sp>
        <p:nvSpPr>
          <p:cNvPr id="6" name="Footer Placeholder 3"/>
          <p:cNvSpPr txBox="1">
            <a:spLocks/>
          </p:cNvSpPr>
          <p:nvPr/>
        </p:nvSpPr>
        <p:spPr>
          <a:xfrm>
            <a:off x="4565891" y="5749750"/>
            <a:ext cx="4176464" cy="360362"/>
          </a:xfrm>
          <a:prstGeom prst="rect">
            <a:avLst/>
          </a:prstGeom>
        </p:spPr>
        <p:txBody>
          <a:bodyPr vert="horz" lIns="91440" tIns="45720" rIns="91440" bIns="45720" rtlCol="0" anchor="ctr"/>
          <a:lstStyle>
            <a:defPPr>
              <a:defRPr lang="fi-FI"/>
            </a:defPPr>
            <a:lvl1pPr algn="l" rtl="0" fontAlgn="auto">
              <a:spcBef>
                <a:spcPts val="0"/>
              </a:spcBef>
              <a:spcAft>
                <a:spcPts val="0"/>
              </a:spcAft>
              <a:defRPr sz="11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Arial" charset="0"/>
              </a:defRPr>
            </a:lvl2pPr>
            <a:lvl3pPr marL="914400" algn="l" rtl="0" fontAlgn="base">
              <a:spcBef>
                <a:spcPct val="0"/>
              </a:spcBef>
              <a:spcAft>
                <a:spcPct val="0"/>
              </a:spcAft>
              <a:defRPr kern="1200">
                <a:solidFill>
                  <a:schemeClr val="tx1"/>
                </a:solidFill>
                <a:latin typeface="Georgia" pitchFamily="18" charset="0"/>
                <a:ea typeface="+mn-ea"/>
                <a:cs typeface="Arial" charset="0"/>
              </a:defRPr>
            </a:lvl3pPr>
            <a:lvl4pPr marL="1371600" algn="l" rtl="0" fontAlgn="base">
              <a:spcBef>
                <a:spcPct val="0"/>
              </a:spcBef>
              <a:spcAft>
                <a:spcPct val="0"/>
              </a:spcAft>
              <a:defRPr kern="1200">
                <a:solidFill>
                  <a:schemeClr val="tx1"/>
                </a:solidFill>
                <a:latin typeface="Georgia" pitchFamily="18" charset="0"/>
                <a:ea typeface="+mn-ea"/>
                <a:cs typeface="Arial" charset="0"/>
              </a:defRPr>
            </a:lvl4pPr>
            <a:lvl5pPr marL="1828800" algn="l" rtl="0" fontAlgn="base">
              <a:spcBef>
                <a:spcPct val="0"/>
              </a:spcBef>
              <a:spcAft>
                <a:spcPct val="0"/>
              </a:spcAft>
              <a:defRPr kern="1200">
                <a:solidFill>
                  <a:schemeClr val="tx1"/>
                </a:solidFill>
                <a:latin typeface="Georgia" pitchFamily="18" charset="0"/>
                <a:ea typeface="+mn-ea"/>
                <a:cs typeface="Arial" charset="0"/>
              </a:defRPr>
            </a:lvl5pPr>
            <a:lvl6pPr marL="2286000" algn="l" defTabSz="914400" rtl="0" eaLnBrk="1" latinLnBrk="0" hangingPunct="1">
              <a:defRPr kern="1200">
                <a:solidFill>
                  <a:schemeClr val="tx1"/>
                </a:solidFill>
                <a:latin typeface="Georgia" pitchFamily="18" charset="0"/>
                <a:ea typeface="+mn-ea"/>
                <a:cs typeface="Arial" charset="0"/>
              </a:defRPr>
            </a:lvl6pPr>
            <a:lvl7pPr marL="2743200" algn="l" defTabSz="914400" rtl="0" eaLnBrk="1" latinLnBrk="0" hangingPunct="1">
              <a:defRPr kern="1200">
                <a:solidFill>
                  <a:schemeClr val="tx1"/>
                </a:solidFill>
                <a:latin typeface="Georgia" pitchFamily="18" charset="0"/>
                <a:ea typeface="+mn-ea"/>
                <a:cs typeface="Arial" charset="0"/>
              </a:defRPr>
            </a:lvl7pPr>
            <a:lvl8pPr marL="3200400" algn="l" defTabSz="914400" rtl="0" eaLnBrk="1" latinLnBrk="0" hangingPunct="1">
              <a:defRPr kern="1200">
                <a:solidFill>
                  <a:schemeClr val="tx1"/>
                </a:solidFill>
                <a:latin typeface="Georgia" pitchFamily="18" charset="0"/>
                <a:ea typeface="+mn-ea"/>
                <a:cs typeface="Arial" charset="0"/>
              </a:defRPr>
            </a:lvl8pPr>
            <a:lvl9pPr marL="3657600" algn="l" defTabSz="914400" rtl="0" eaLnBrk="1" latinLnBrk="0" hangingPunct="1">
              <a:defRPr kern="1200">
                <a:solidFill>
                  <a:schemeClr val="tx1"/>
                </a:solidFill>
                <a:latin typeface="Georgia" pitchFamily="18" charset="0"/>
                <a:ea typeface="+mn-ea"/>
                <a:cs typeface="Arial" charset="0"/>
              </a:defRPr>
            </a:lvl9pPr>
          </a:lstStyle>
          <a:p>
            <a:pPr algn="r">
              <a:defRPr/>
            </a:pPr>
            <a:r>
              <a:rPr lang="fi-FI" sz="1000" dirty="0" smtClean="0"/>
              <a:t>Toimiston sisäilman tutkiminen, Salonen ym., 2011. Työterveyslaitos; Kosteus- ja homevauriot, ratkaisuja työpaikoille, Työterveyslaitos, 2014</a:t>
            </a:r>
            <a:endParaRPr lang="fi-FI" sz="1000" dirty="0"/>
          </a:p>
        </p:txBody>
      </p:sp>
      <p:pic>
        <p:nvPicPr>
          <p:cNvPr id="8"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54905595"/>
      </p:ext>
    </p:extLst>
  </p:cSld>
  <p:clrMapOvr>
    <a:masterClrMapping/>
  </p:clrMapOvr>
  <p:transition spd="med">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971600" y="2996952"/>
            <a:ext cx="7489824" cy="719460"/>
          </a:xfrm>
        </p:spPr>
        <p:style>
          <a:lnRef idx="3">
            <a:schemeClr val="lt1"/>
          </a:lnRef>
          <a:fillRef idx="1">
            <a:schemeClr val="accent2"/>
          </a:fillRef>
          <a:effectRef idx="1">
            <a:schemeClr val="accent2"/>
          </a:effectRef>
          <a:fontRef idx="minor">
            <a:schemeClr val="lt1"/>
          </a:fontRef>
        </p:style>
        <p:txBody>
          <a:bodyPr anchor="ctr">
            <a:noAutofit/>
          </a:bodyPr>
          <a:lstStyle/>
          <a:p>
            <a:pPr algn="ctr"/>
            <a:r>
              <a:rPr lang="fi-FI" dirty="0" smtClean="0">
                <a:solidFill>
                  <a:schemeClr val="bg1"/>
                </a:solidFill>
              </a:rPr>
              <a:t>Sisäilmastokysely</a:t>
            </a:r>
            <a:endParaRPr lang="fi-FI" dirty="0">
              <a:solidFill>
                <a:schemeClr val="bg1"/>
              </a:solidFill>
            </a:endParaRPr>
          </a:p>
        </p:txBody>
      </p:sp>
      <p:sp>
        <p:nvSpPr>
          <p:cNvPr id="6" name="Dian numeron paikkamerkki 5"/>
          <p:cNvSpPr>
            <a:spLocks noGrp="1"/>
          </p:cNvSpPr>
          <p:nvPr>
            <p:ph type="sldNum" sz="quarter" idx="12"/>
          </p:nvPr>
        </p:nvSpPr>
        <p:spPr/>
        <p:txBody>
          <a:bodyPr/>
          <a:lstStyle/>
          <a:p>
            <a:fld id="{49246692-9764-4796-AF2E-897E79EBAFA7}" type="slidenum">
              <a:rPr lang="fi-FI" smtClean="0"/>
              <a:pPr/>
              <a:t>12</a:t>
            </a:fld>
            <a:endParaRPr lang="fi-FI"/>
          </a:p>
        </p:txBody>
      </p:sp>
      <p:pic>
        <p:nvPicPr>
          <p:cNvPr id="5"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60935487"/>
      </p:ext>
    </p:extLst>
  </p:cSld>
  <p:clrMapOvr>
    <a:masterClrMapping/>
  </p:clrMapOvr>
  <p:transition spd="med">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33376"/>
            <a:ext cx="7489824" cy="791368"/>
          </a:xfrm>
        </p:spPr>
        <p:txBody>
          <a:bodyPr>
            <a:normAutofit/>
          </a:bodyPr>
          <a:lstStyle/>
          <a:p>
            <a:r>
              <a:rPr lang="en-US" dirty="0" err="1">
                <a:solidFill>
                  <a:srgbClr val="44697D"/>
                </a:solidFill>
              </a:rPr>
              <a:t>Sisäilmastokysely</a:t>
            </a:r>
            <a:r>
              <a:rPr lang="en-US" dirty="0">
                <a:solidFill>
                  <a:srgbClr val="44697D"/>
                </a:solidFill>
              </a:rPr>
              <a:t>, </a:t>
            </a:r>
            <a:r>
              <a:rPr lang="en-US" dirty="0" err="1" smtClean="0">
                <a:solidFill>
                  <a:srgbClr val="44697D"/>
                </a:solidFill>
              </a:rPr>
              <a:t>yleistä</a:t>
            </a:r>
            <a:endParaRPr lang="en-US" dirty="0">
              <a:solidFill>
                <a:srgbClr val="44697D"/>
              </a:solidFill>
            </a:endParaRPr>
          </a:p>
        </p:txBody>
      </p:sp>
      <p:sp>
        <p:nvSpPr>
          <p:cNvPr id="3" name="Content Placeholder 2"/>
          <p:cNvSpPr>
            <a:spLocks noGrp="1"/>
          </p:cNvSpPr>
          <p:nvPr>
            <p:ph idx="1"/>
          </p:nvPr>
        </p:nvSpPr>
        <p:spPr>
          <a:xfrm>
            <a:off x="827088" y="1268227"/>
            <a:ext cx="7777360" cy="4680621"/>
          </a:xfrm>
        </p:spPr>
        <p:txBody>
          <a:bodyPr>
            <a:noAutofit/>
          </a:bodyPr>
          <a:lstStyle/>
          <a:p>
            <a:r>
              <a:rPr lang="fi-FI" sz="1800" dirty="0" smtClean="0"/>
              <a:t>Selvitetään </a:t>
            </a:r>
            <a:r>
              <a:rPr lang="fi-FI" sz="1800" dirty="0"/>
              <a:t>tilan käyttäjien tyytyväisyys </a:t>
            </a:r>
            <a:r>
              <a:rPr lang="fi-FI" sz="1800" dirty="0" smtClean="0"/>
              <a:t>sisäympäristöön. </a:t>
            </a:r>
          </a:p>
          <a:p>
            <a:r>
              <a:rPr lang="fi-FI" sz="1800" dirty="0" smtClean="0"/>
              <a:t>Voidaan </a:t>
            </a:r>
            <a:r>
              <a:rPr lang="fi-FI" sz="1800" dirty="0"/>
              <a:t>käyttää kun työpaikalla henkilöstön oireiden ja koettujen haittojen epäillään johtuvan </a:t>
            </a:r>
            <a:r>
              <a:rPr lang="fi-FI" sz="1800" dirty="0" smtClean="0"/>
              <a:t>sisäilmasta.</a:t>
            </a:r>
            <a:endParaRPr lang="fi-FI" sz="1800" dirty="0"/>
          </a:p>
          <a:p>
            <a:r>
              <a:rPr lang="fi-FI" sz="1800" dirty="0" smtClean="0"/>
              <a:t>Työterveyshuollon apuväline, tulokset tulkitsee työterveyshuollon asiantuntija / lääkäri.</a:t>
            </a:r>
          </a:p>
          <a:p>
            <a:r>
              <a:rPr lang="fi-FI" sz="1800" dirty="0" smtClean="0"/>
              <a:t>Kyselyllä </a:t>
            </a:r>
            <a:r>
              <a:rPr lang="fi-FI" sz="1800" dirty="0"/>
              <a:t>voidaan </a:t>
            </a:r>
            <a:r>
              <a:rPr lang="fi-FI" sz="1800" b="1" dirty="0"/>
              <a:t>ryhmätasolla </a:t>
            </a:r>
            <a:r>
              <a:rPr lang="fi-FI" sz="1800" dirty="0"/>
              <a:t>(vähintään 20 henkilöä) selvittää sisäilmasto-ongelmiin liittyvien </a:t>
            </a:r>
            <a:r>
              <a:rPr lang="fi-FI" sz="1800" b="1" dirty="0"/>
              <a:t>oireiden yleisyyttä ja </a:t>
            </a:r>
            <a:r>
              <a:rPr lang="fi-FI" sz="1800" b="1" dirty="0" smtClean="0"/>
              <a:t>laatua. </a:t>
            </a:r>
            <a:endParaRPr lang="fi-FI" sz="1800" dirty="0" smtClean="0"/>
          </a:p>
          <a:p>
            <a:r>
              <a:rPr lang="fi-FI" sz="1800" dirty="0" smtClean="0"/>
              <a:t>Kyselyn </a:t>
            </a:r>
            <a:r>
              <a:rPr lang="fi-FI" sz="1800" dirty="0"/>
              <a:t>tulos </a:t>
            </a:r>
            <a:r>
              <a:rPr lang="fi-FI" sz="1800" b="1" dirty="0"/>
              <a:t>kertoo, onko sisäilmasto-ongelmaa olemassa</a:t>
            </a:r>
            <a:r>
              <a:rPr lang="fi-FI" sz="1800" dirty="0"/>
              <a:t>, lisäksi se </a:t>
            </a:r>
            <a:r>
              <a:rPr lang="fi-FI" sz="1800" b="1" dirty="0"/>
              <a:t>voi antaa </a:t>
            </a:r>
            <a:r>
              <a:rPr lang="fi-FI" sz="1800" b="1" dirty="0" smtClean="0"/>
              <a:t>viitettä sisäilmasto-ongelman aiheuttajasta. </a:t>
            </a:r>
            <a:endParaRPr lang="fi-FI" sz="1800" dirty="0" smtClean="0"/>
          </a:p>
          <a:p>
            <a:r>
              <a:rPr lang="fi-FI" sz="1800" dirty="0" smtClean="0"/>
              <a:t>Kyselyn </a:t>
            </a:r>
            <a:r>
              <a:rPr lang="fi-FI" sz="1800" b="1" dirty="0"/>
              <a:t>tuloksia täytyy aina tarkastella yhdessä </a:t>
            </a:r>
            <a:r>
              <a:rPr lang="fi-FI" sz="1800" b="1" dirty="0" smtClean="0"/>
              <a:t>rakennus- ja taloteknisten selvitysten kanssa.</a:t>
            </a:r>
            <a:endParaRPr lang="fi-FI" sz="1800" b="1" dirty="0"/>
          </a:p>
          <a:p>
            <a:r>
              <a:rPr lang="fi-FI" altLang="en-US" sz="1800" dirty="0"/>
              <a:t>Kysely toteutetaan lokakuun ja toukokuun välisenä aikana, jolloin kesälomakausi ei vaikuta </a:t>
            </a:r>
            <a:r>
              <a:rPr lang="fi-FI" altLang="en-US" sz="1800" dirty="0" smtClean="0"/>
              <a:t>tuloksiin.</a:t>
            </a:r>
            <a:endParaRPr lang="fi-FI" sz="1800" dirty="0"/>
          </a:p>
          <a:p>
            <a:endParaRPr lang="en-US" sz="1800" dirty="0"/>
          </a:p>
        </p:txBody>
      </p:sp>
      <p:sp>
        <p:nvSpPr>
          <p:cNvPr id="4" name="Footer Placeholder 3"/>
          <p:cNvSpPr>
            <a:spLocks noGrp="1"/>
          </p:cNvSpPr>
          <p:nvPr>
            <p:ph type="ftr" sz="quarter" idx="11"/>
          </p:nvPr>
        </p:nvSpPr>
        <p:spPr>
          <a:xfrm>
            <a:off x="6805357" y="5948848"/>
            <a:ext cx="1799091" cy="365125"/>
          </a:xfrm>
        </p:spPr>
        <p:txBody>
          <a:bodyPr/>
          <a:lstStyle/>
          <a:p>
            <a:pPr algn="r">
              <a:defRPr/>
            </a:pPr>
            <a:r>
              <a:rPr lang="en-US" sz="1000" dirty="0"/>
              <a:t>www.ttl.fi/sisailmastokysely</a:t>
            </a:r>
            <a:endParaRPr lang="fi-FI" sz="1000" dirty="0"/>
          </a:p>
        </p:txBody>
      </p:sp>
      <p:sp>
        <p:nvSpPr>
          <p:cNvPr id="8" name="Dian numeron paikkamerkki 7"/>
          <p:cNvSpPr>
            <a:spLocks noGrp="1"/>
          </p:cNvSpPr>
          <p:nvPr>
            <p:ph type="sldNum" sz="quarter" idx="12"/>
          </p:nvPr>
        </p:nvSpPr>
        <p:spPr/>
        <p:txBody>
          <a:bodyPr/>
          <a:lstStyle/>
          <a:p>
            <a:fld id="{49246692-9764-4796-AF2E-897E79EBAFA7}" type="slidenum">
              <a:rPr lang="fi-FI" smtClean="0"/>
              <a:pPr/>
              <a:t>13</a:t>
            </a:fld>
            <a:endParaRPr lang="fi-FI"/>
          </a:p>
        </p:txBody>
      </p:sp>
      <p:pic>
        <p:nvPicPr>
          <p:cNvPr id="7"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96001876"/>
      </p:ext>
    </p:extLst>
  </p:cSld>
  <p:clrMapOvr>
    <a:masterClrMapping/>
  </p:clrMapOvr>
  <p:transition spd="med">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solidFill>
                  <a:srgbClr val="44697D"/>
                </a:solidFill>
              </a:rPr>
              <a:t>Sisäilmastokysely, yleistä</a:t>
            </a:r>
            <a:endParaRPr lang="en-US" dirty="0">
              <a:solidFill>
                <a:srgbClr val="44697D"/>
              </a:solidFill>
            </a:endParaRPr>
          </a:p>
        </p:txBody>
      </p:sp>
      <p:sp>
        <p:nvSpPr>
          <p:cNvPr id="3" name="Content Placeholder 2"/>
          <p:cNvSpPr>
            <a:spLocks noGrp="1"/>
          </p:cNvSpPr>
          <p:nvPr>
            <p:ph idx="1"/>
          </p:nvPr>
        </p:nvSpPr>
        <p:spPr/>
        <p:txBody>
          <a:bodyPr>
            <a:normAutofit/>
          </a:bodyPr>
          <a:lstStyle/>
          <a:p>
            <a:pPr marL="0" indent="0">
              <a:buNone/>
            </a:pPr>
            <a:r>
              <a:rPr lang="fi-FI" dirty="0" smtClean="0"/>
              <a:t>Erityisen </a:t>
            </a:r>
            <a:r>
              <a:rPr lang="fi-FI" dirty="0"/>
              <a:t>hyvin kysely toimii </a:t>
            </a:r>
            <a:r>
              <a:rPr lang="fi-FI" b="1" dirty="0"/>
              <a:t>muutoksen </a:t>
            </a:r>
            <a:r>
              <a:rPr lang="fi-FI" b="1" dirty="0" smtClean="0"/>
              <a:t>mittarina</a:t>
            </a:r>
          </a:p>
          <a:p>
            <a:r>
              <a:rPr lang="fi-FI" sz="1800" dirty="0" smtClean="0"/>
              <a:t>Korjaustoimenpiteiden </a:t>
            </a:r>
            <a:r>
              <a:rPr lang="fi-FI" sz="1800" dirty="0"/>
              <a:t>jälkeen toistettu kysely kertoo korjausten osuvuudesta ja riittävyydestä </a:t>
            </a:r>
          </a:p>
          <a:p>
            <a:r>
              <a:rPr lang="fi-FI" sz="1800" dirty="0" smtClean="0"/>
              <a:t>Seurantakysely </a:t>
            </a:r>
            <a:r>
              <a:rPr lang="fi-FI" sz="1800" dirty="0"/>
              <a:t>tehdään samana vuodenaikana, aikaisintaan 6 kk kuluttua korjaustoimenpiteistä</a:t>
            </a:r>
          </a:p>
          <a:p>
            <a:endParaRPr lang="fi-FI" dirty="0"/>
          </a:p>
          <a:p>
            <a:pPr marL="0" indent="0">
              <a:buNone/>
            </a:pPr>
            <a:r>
              <a:rPr lang="fi-FI" dirty="0" smtClean="0"/>
              <a:t>Käytössä olevat kyselyt:</a:t>
            </a:r>
          </a:p>
          <a:p>
            <a:r>
              <a:rPr lang="fi-FI" sz="1800" dirty="0" smtClean="0"/>
              <a:t>MM40 Örebro</a:t>
            </a:r>
          </a:p>
          <a:p>
            <a:r>
              <a:rPr lang="fi-FI" sz="1800" dirty="0" smtClean="0"/>
              <a:t>Työterveyslaitoksen sisäilmastokysely</a:t>
            </a:r>
          </a:p>
          <a:p>
            <a:r>
              <a:rPr lang="fi-FI" sz="1800" dirty="0" smtClean="0"/>
              <a:t>Terveyden ja hyvinvoinnin laitos, sisäilmastokysely ala- ja yläkoulujen opiskelijat</a:t>
            </a:r>
            <a:endParaRPr lang="fi-FI" sz="1800" dirty="0"/>
          </a:p>
          <a:p>
            <a:endParaRPr lang="en-US" sz="16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14</a:t>
            </a:fld>
            <a:endParaRPr lang="fi-FI"/>
          </a:p>
        </p:txBody>
      </p:sp>
      <p:sp>
        <p:nvSpPr>
          <p:cNvPr id="6" name="Footer Placeholder 3"/>
          <p:cNvSpPr txBox="1">
            <a:spLocks/>
          </p:cNvSpPr>
          <p:nvPr/>
        </p:nvSpPr>
        <p:spPr>
          <a:xfrm>
            <a:off x="6444208" y="5752458"/>
            <a:ext cx="2232248" cy="360362"/>
          </a:xfrm>
          <a:prstGeom prst="rect">
            <a:avLst/>
          </a:prstGeom>
        </p:spPr>
        <p:txBody>
          <a:bodyPr vert="horz" lIns="91440" tIns="45720" rIns="91440" bIns="45720" rtlCol="0" anchor="b"/>
          <a:lstStyle>
            <a:defPPr>
              <a:defRPr lang="fi-FI"/>
            </a:defPPr>
            <a:lvl1pPr marL="0" algn="l" defTabSz="914400" rtl="0" eaLnBrk="1" latinLnBrk="0" hangingPunct="1">
              <a:defRPr sz="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r>
              <a:rPr lang="en-US" sz="1000" dirty="0" smtClean="0"/>
              <a:t>www.ttl.fi/sisailmastokysely</a:t>
            </a:r>
            <a:endParaRPr lang="fi-FI" sz="1000" dirty="0"/>
          </a:p>
        </p:txBody>
      </p:sp>
      <p:pic>
        <p:nvPicPr>
          <p:cNvPr id="8"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70526063"/>
      </p:ext>
    </p:extLst>
  </p:cSld>
  <p:clrMapOvr>
    <a:masterClrMapping/>
  </p:clrMapOvr>
  <p:transition spd="med">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827088" y="3068960"/>
            <a:ext cx="7489824" cy="791468"/>
          </a:xfrm>
        </p:spPr>
        <p:style>
          <a:lnRef idx="3">
            <a:schemeClr val="lt1"/>
          </a:lnRef>
          <a:fillRef idx="1">
            <a:schemeClr val="accent2"/>
          </a:fillRef>
          <a:effectRef idx="1">
            <a:schemeClr val="accent2"/>
          </a:effectRef>
          <a:fontRef idx="minor">
            <a:schemeClr val="lt1"/>
          </a:fontRef>
        </p:style>
        <p:txBody>
          <a:bodyPr anchor="ctr">
            <a:normAutofit/>
          </a:bodyPr>
          <a:lstStyle/>
          <a:p>
            <a:pPr algn="ctr"/>
            <a:r>
              <a:rPr lang="fi-FI" dirty="0">
                <a:solidFill>
                  <a:schemeClr val="bg1"/>
                </a:solidFill>
              </a:rPr>
              <a:t>MM-40 </a:t>
            </a:r>
            <a:r>
              <a:rPr lang="fi-FI" dirty="0" smtClean="0">
                <a:solidFill>
                  <a:schemeClr val="bg1"/>
                </a:solidFill>
              </a:rPr>
              <a:t>Örebro -</a:t>
            </a:r>
            <a:r>
              <a:rPr lang="fi-FI" dirty="0">
                <a:solidFill>
                  <a:schemeClr val="bg1"/>
                </a:solidFill>
              </a:rPr>
              <a:t>kysely</a:t>
            </a:r>
          </a:p>
        </p:txBody>
      </p:sp>
      <p:sp>
        <p:nvSpPr>
          <p:cNvPr id="6" name="Dian numeron paikkamerkki 5"/>
          <p:cNvSpPr>
            <a:spLocks noGrp="1"/>
          </p:cNvSpPr>
          <p:nvPr>
            <p:ph type="sldNum" sz="quarter" idx="12"/>
          </p:nvPr>
        </p:nvSpPr>
        <p:spPr/>
        <p:txBody>
          <a:bodyPr/>
          <a:lstStyle/>
          <a:p>
            <a:fld id="{49246692-9764-4796-AF2E-897E79EBAFA7}" type="slidenum">
              <a:rPr lang="fi-FI" smtClean="0"/>
              <a:pPr/>
              <a:t>15</a:t>
            </a:fld>
            <a:endParaRPr lang="fi-FI"/>
          </a:p>
        </p:txBody>
      </p:sp>
      <p:pic>
        <p:nvPicPr>
          <p:cNvPr id="5"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4748310"/>
      </p:ext>
    </p:extLst>
  </p:cSld>
  <p:clrMapOvr>
    <a:masterClrMapping/>
  </p:clrMapOvr>
  <p:transition spd="med">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03876"/>
            <a:ext cx="7489824" cy="863376"/>
          </a:xfrm>
        </p:spPr>
        <p:txBody>
          <a:bodyPr>
            <a:normAutofit/>
          </a:bodyPr>
          <a:lstStyle/>
          <a:p>
            <a:r>
              <a:rPr lang="fi-FI" dirty="0">
                <a:solidFill>
                  <a:srgbClr val="44697D"/>
                </a:solidFill>
              </a:rPr>
              <a:t>MM-40 </a:t>
            </a:r>
            <a:r>
              <a:rPr lang="fi-FI" dirty="0" smtClean="0">
                <a:solidFill>
                  <a:srgbClr val="44697D"/>
                </a:solidFill>
              </a:rPr>
              <a:t>Örebro -</a:t>
            </a:r>
            <a:r>
              <a:rPr lang="fi-FI" dirty="0">
                <a:solidFill>
                  <a:srgbClr val="44697D"/>
                </a:solidFill>
              </a:rPr>
              <a:t>kysely</a:t>
            </a:r>
            <a:endParaRPr lang="en-US" dirty="0">
              <a:solidFill>
                <a:srgbClr val="44697D"/>
              </a:solidFill>
            </a:endParaRPr>
          </a:p>
        </p:txBody>
      </p:sp>
      <p:sp>
        <p:nvSpPr>
          <p:cNvPr id="3" name="Content Placeholder 2"/>
          <p:cNvSpPr>
            <a:spLocks noGrp="1"/>
          </p:cNvSpPr>
          <p:nvPr>
            <p:ph idx="1"/>
          </p:nvPr>
        </p:nvSpPr>
        <p:spPr>
          <a:xfrm>
            <a:off x="871208" y="1258533"/>
            <a:ext cx="8280599" cy="4392614"/>
          </a:xfrm>
        </p:spPr>
        <p:txBody>
          <a:bodyPr>
            <a:noAutofit/>
          </a:bodyPr>
          <a:lstStyle/>
          <a:p>
            <a:pPr marL="0" indent="0">
              <a:buNone/>
            </a:pPr>
            <a:r>
              <a:rPr lang="fi-FI" sz="1600" dirty="0" smtClean="0"/>
              <a:t>Työterveyshuollon apuväline sisäilmaongelmakohteisiin, toimistotyöpaikat</a:t>
            </a:r>
          </a:p>
          <a:p>
            <a:r>
              <a:rPr lang="fi-FI" sz="1600" dirty="0"/>
              <a:t>Olosuhdehaittoja ja työympäristöstä koettuja oireita tiedustellaan viimeisen kolmen kuukauden </a:t>
            </a:r>
            <a:r>
              <a:rPr lang="fi-FI" sz="1600" dirty="0" smtClean="0"/>
              <a:t>ajalta</a:t>
            </a:r>
          </a:p>
          <a:p>
            <a:pPr marL="623887" lvl="2" indent="0">
              <a:buNone/>
            </a:pPr>
            <a:endParaRPr lang="fi-FI" sz="1400" dirty="0" smtClean="0"/>
          </a:p>
          <a:p>
            <a:pPr lvl="1"/>
            <a:r>
              <a:rPr lang="fi-FI" sz="1600" dirty="0" smtClean="0"/>
              <a:t>Työjärjestelyt</a:t>
            </a:r>
          </a:p>
          <a:p>
            <a:pPr lvl="2"/>
            <a:r>
              <a:rPr lang="fi-FI" sz="1400" dirty="0" smtClean="0"/>
              <a:t>Psykososiaalinen työympäristö (työn mielenkiintoisuus, vaikutusmahdollisuudet)</a:t>
            </a:r>
          </a:p>
          <a:p>
            <a:pPr marL="623887" lvl="2" indent="0">
              <a:buNone/>
            </a:pPr>
            <a:endParaRPr lang="fi-FI" sz="1400" dirty="0" smtClean="0"/>
          </a:p>
          <a:p>
            <a:pPr lvl="1"/>
            <a:r>
              <a:rPr lang="fi-FI" sz="1600" dirty="0" smtClean="0"/>
              <a:t>Työntekijöiden allergiset sairaudet</a:t>
            </a:r>
          </a:p>
          <a:p>
            <a:pPr lvl="2"/>
            <a:r>
              <a:rPr lang="fi-FI" sz="1400" dirty="0" smtClean="0"/>
              <a:t>Aikaisemmat, nykyisin esiintyvät</a:t>
            </a:r>
          </a:p>
          <a:p>
            <a:pPr marL="623887" lvl="2" indent="0">
              <a:buNone/>
            </a:pPr>
            <a:endParaRPr lang="fi-FI" sz="1400" dirty="0" smtClean="0"/>
          </a:p>
          <a:p>
            <a:pPr lvl="1"/>
            <a:r>
              <a:rPr lang="fi-FI" sz="1600" dirty="0" smtClean="0"/>
              <a:t>Työympäristöhaitat</a:t>
            </a:r>
          </a:p>
          <a:p>
            <a:pPr lvl="2"/>
            <a:r>
              <a:rPr lang="fi-FI" sz="1400" dirty="0"/>
              <a:t>Viikoittain, harvemmin</a:t>
            </a:r>
          </a:p>
          <a:p>
            <a:pPr lvl="2"/>
            <a:r>
              <a:rPr lang="fi-FI" sz="1400" dirty="0" smtClean="0"/>
              <a:t>haittojen </a:t>
            </a:r>
            <a:r>
              <a:rPr lang="fi-FI" sz="1400" dirty="0"/>
              <a:t>työperäisyys</a:t>
            </a:r>
          </a:p>
          <a:p>
            <a:pPr lvl="2"/>
            <a:endParaRPr lang="fi-FI" sz="1400" dirty="0" smtClean="0"/>
          </a:p>
          <a:p>
            <a:pPr lvl="1"/>
            <a:r>
              <a:rPr lang="fi-FI" sz="1600" dirty="0" smtClean="0"/>
              <a:t>Työperäiset oireet</a:t>
            </a:r>
          </a:p>
          <a:p>
            <a:pPr lvl="2"/>
            <a:r>
              <a:rPr lang="fi-FI" sz="1400" dirty="0"/>
              <a:t>Viikoittain, harvemmin</a:t>
            </a:r>
          </a:p>
          <a:p>
            <a:pPr lvl="2"/>
            <a:r>
              <a:rPr lang="fi-FI" sz="1400" dirty="0" smtClean="0"/>
              <a:t>Oireiden työperäisyys</a:t>
            </a:r>
          </a:p>
          <a:p>
            <a:pPr lvl="2"/>
            <a:endParaRPr lang="fi-FI" sz="1200" dirty="0"/>
          </a:p>
        </p:txBody>
      </p:sp>
      <p:sp>
        <p:nvSpPr>
          <p:cNvPr id="4" name="Footer Placeholder 3"/>
          <p:cNvSpPr>
            <a:spLocks noGrp="1"/>
          </p:cNvSpPr>
          <p:nvPr>
            <p:ph type="ftr" sz="quarter" idx="11"/>
          </p:nvPr>
        </p:nvSpPr>
        <p:spPr>
          <a:xfrm>
            <a:off x="5940152" y="5833709"/>
            <a:ext cx="2722655" cy="365125"/>
          </a:xfrm>
        </p:spPr>
        <p:txBody>
          <a:bodyPr/>
          <a:lstStyle/>
          <a:p>
            <a:pPr algn="r">
              <a:defRPr/>
            </a:pPr>
            <a:r>
              <a:rPr lang="en-GB" sz="1000" dirty="0" err="1" smtClean="0"/>
              <a:t>Andersson</a:t>
            </a:r>
            <a:r>
              <a:rPr lang="en-GB" sz="1000" dirty="0" smtClean="0"/>
              <a:t> K. Epidemiological approach to Indoor Problems. Indoor Air 1998. 4:32 - 39.</a:t>
            </a:r>
            <a:endParaRPr lang="fi-FI" sz="1000" dirty="0"/>
          </a:p>
        </p:txBody>
      </p:sp>
      <p:sp>
        <p:nvSpPr>
          <p:cNvPr id="7" name="Dian numeron paikkamerkki 6"/>
          <p:cNvSpPr>
            <a:spLocks noGrp="1"/>
          </p:cNvSpPr>
          <p:nvPr>
            <p:ph type="sldNum" sz="quarter" idx="12"/>
          </p:nvPr>
        </p:nvSpPr>
        <p:spPr/>
        <p:txBody>
          <a:bodyPr/>
          <a:lstStyle/>
          <a:p>
            <a:fld id="{49246692-9764-4796-AF2E-897E79EBAFA7}" type="slidenum">
              <a:rPr lang="fi-FI" smtClean="0"/>
              <a:pPr/>
              <a:t>16</a:t>
            </a:fld>
            <a:endParaRPr lang="fi-FI"/>
          </a:p>
        </p:txBody>
      </p:sp>
      <p:pic>
        <p:nvPicPr>
          <p:cNvPr id="8"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94446395"/>
      </p:ext>
    </p:extLst>
  </p:cSld>
  <p:clrMapOvr>
    <a:masterClrMapping/>
  </p:clrMapOvr>
  <p:transition spd="med">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normAutofit/>
          </a:bodyPr>
          <a:lstStyle/>
          <a:p>
            <a:r>
              <a:rPr lang="fi-FI" dirty="0">
                <a:solidFill>
                  <a:srgbClr val="44697D"/>
                </a:solidFill>
              </a:rPr>
              <a:t>MM-40 </a:t>
            </a:r>
            <a:r>
              <a:rPr lang="fi-FI" dirty="0" smtClean="0">
                <a:solidFill>
                  <a:srgbClr val="44697D"/>
                </a:solidFill>
              </a:rPr>
              <a:t>Örebro -</a:t>
            </a:r>
            <a:r>
              <a:rPr lang="fi-FI" dirty="0">
                <a:solidFill>
                  <a:srgbClr val="44697D"/>
                </a:solidFill>
              </a:rPr>
              <a:t>kysely</a:t>
            </a:r>
            <a:endParaRPr lang="en-US" dirty="0">
              <a:solidFill>
                <a:srgbClr val="44697D"/>
              </a:solidFill>
            </a:endParaRPr>
          </a:p>
        </p:txBody>
      </p:sp>
      <p:sp>
        <p:nvSpPr>
          <p:cNvPr id="3" name="Sisällön paikkamerkki 2"/>
          <p:cNvSpPr>
            <a:spLocks noGrp="1"/>
          </p:cNvSpPr>
          <p:nvPr>
            <p:ph idx="1"/>
          </p:nvPr>
        </p:nvSpPr>
        <p:spPr>
          <a:xfrm>
            <a:off x="827088" y="1628775"/>
            <a:ext cx="7489825" cy="3528417"/>
          </a:xfrm>
        </p:spPr>
        <p:txBody>
          <a:bodyPr>
            <a:normAutofit/>
          </a:bodyPr>
          <a:lstStyle/>
          <a:p>
            <a:pPr marL="0" indent="-6350">
              <a:buNone/>
            </a:pPr>
            <a:r>
              <a:rPr lang="fi-FI" dirty="0"/>
              <a:t>Vertailuarvot</a:t>
            </a:r>
            <a:r>
              <a:rPr lang="fi-FI" dirty="0" smtClean="0"/>
              <a:t>:</a:t>
            </a:r>
          </a:p>
          <a:p>
            <a:pPr lvl="1"/>
            <a:endParaRPr lang="fi-FI" sz="2400" dirty="0"/>
          </a:p>
          <a:p>
            <a:r>
              <a:rPr lang="fi-FI" dirty="0"/>
              <a:t>Merkittävä työperäinen oire, kun viikoittain 20 % vastaajista kokee </a:t>
            </a:r>
            <a:r>
              <a:rPr lang="fi-FI" dirty="0" smtClean="0"/>
              <a:t>oireita</a:t>
            </a:r>
          </a:p>
          <a:p>
            <a:endParaRPr lang="fi-FI" dirty="0"/>
          </a:p>
          <a:p>
            <a:r>
              <a:rPr lang="fi-FI" dirty="0"/>
              <a:t>Merkittävä työympäristöhaitta, kun 40 % vastaajista kokee haittaa </a:t>
            </a:r>
            <a:r>
              <a:rPr lang="fi-FI" dirty="0" smtClean="0"/>
              <a:t>viikoittain</a:t>
            </a:r>
            <a:endParaRPr lang="en-US" dirty="0"/>
          </a:p>
          <a:p>
            <a:endParaRPr lang="fi-FI" sz="1800" dirty="0"/>
          </a:p>
        </p:txBody>
      </p:sp>
      <p:sp>
        <p:nvSpPr>
          <p:cNvPr id="5" name="Footer Placeholder 3"/>
          <p:cNvSpPr>
            <a:spLocks noGrp="1"/>
          </p:cNvSpPr>
          <p:nvPr>
            <p:ph type="ftr" sz="quarter" idx="11"/>
          </p:nvPr>
        </p:nvSpPr>
        <p:spPr>
          <a:xfrm>
            <a:off x="4571678" y="5728171"/>
            <a:ext cx="4248472" cy="365125"/>
          </a:xfrm>
        </p:spPr>
        <p:txBody>
          <a:bodyPr/>
          <a:lstStyle/>
          <a:p>
            <a:pPr algn="r">
              <a:defRPr/>
            </a:pPr>
            <a:r>
              <a:rPr lang="en-GB" sz="1000" dirty="0" err="1" smtClean="0"/>
              <a:t>Andersson</a:t>
            </a:r>
            <a:r>
              <a:rPr lang="en-GB" sz="1000" dirty="0" smtClean="0"/>
              <a:t> K. Epidemiological approach to Indoor Problems.</a:t>
            </a:r>
          </a:p>
          <a:p>
            <a:pPr algn="r">
              <a:defRPr/>
            </a:pPr>
            <a:r>
              <a:rPr lang="en-GB" sz="1000" dirty="0" smtClean="0"/>
              <a:t> Indoor Air 1998. 4:32 - 39.</a:t>
            </a:r>
            <a:endParaRPr lang="fi-FI" sz="1000" dirty="0"/>
          </a:p>
        </p:txBody>
      </p:sp>
      <p:sp>
        <p:nvSpPr>
          <p:cNvPr id="7" name="Dian numeron paikkamerkki 6"/>
          <p:cNvSpPr>
            <a:spLocks noGrp="1"/>
          </p:cNvSpPr>
          <p:nvPr>
            <p:ph type="sldNum" sz="quarter" idx="12"/>
          </p:nvPr>
        </p:nvSpPr>
        <p:spPr/>
        <p:txBody>
          <a:bodyPr/>
          <a:lstStyle/>
          <a:p>
            <a:fld id="{49246692-9764-4796-AF2E-897E79EBAFA7}" type="slidenum">
              <a:rPr lang="fi-FI" smtClean="0"/>
              <a:pPr/>
              <a:t>17</a:t>
            </a:fld>
            <a:endParaRPr lang="fi-FI"/>
          </a:p>
        </p:txBody>
      </p:sp>
      <p:pic>
        <p:nvPicPr>
          <p:cNvPr id="6"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84063470"/>
      </p:ext>
    </p:extLst>
  </p:cSld>
  <p:clrMapOvr>
    <a:masterClrMapping/>
  </p:clrMapOvr>
  <p:transition spd="med">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803437" y="3068960"/>
            <a:ext cx="7489824" cy="791468"/>
          </a:xfrm>
        </p:spPr>
        <p:style>
          <a:lnRef idx="3">
            <a:schemeClr val="lt1"/>
          </a:lnRef>
          <a:fillRef idx="1">
            <a:schemeClr val="accent2"/>
          </a:fillRef>
          <a:effectRef idx="1">
            <a:schemeClr val="accent2"/>
          </a:effectRef>
          <a:fontRef idx="minor">
            <a:schemeClr val="lt1"/>
          </a:fontRef>
        </p:style>
        <p:txBody>
          <a:bodyPr anchor="ctr">
            <a:noAutofit/>
          </a:bodyPr>
          <a:lstStyle/>
          <a:p>
            <a:pPr algn="ctr"/>
            <a:r>
              <a:rPr lang="fi-FI" dirty="0">
                <a:solidFill>
                  <a:schemeClr val="bg1"/>
                </a:solidFill>
              </a:rPr>
              <a:t>Työterveyslaitoksen sisäilmastokysely</a:t>
            </a:r>
          </a:p>
        </p:txBody>
      </p:sp>
      <p:sp>
        <p:nvSpPr>
          <p:cNvPr id="6" name="Dian numeron paikkamerkki 5"/>
          <p:cNvSpPr>
            <a:spLocks noGrp="1"/>
          </p:cNvSpPr>
          <p:nvPr>
            <p:ph type="sldNum" sz="quarter" idx="12"/>
          </p:nvPr>
        </p:nvSpPr>
        <p:spPr/>
        <p:txBody>
          <a:bodyPr/>
          <a:lstStyle/>
          <a:p>
            <a:fld id="{49246692-9764-4796-AF2E-897E79EBAFA7}" type="slidenum">
              <a:rPr lang="fi-FI" smtClean="0"/>
              <a:pPr/>
              <a:t>18</a:t>
            </a:fld>
            <a:endParaRPr lang="fi-FI"/>
          </a:p>
        </p:txBody>
      </p:sp>
      <p:pic>
        <p:nvPicPr>
          <p:cNvPr id="5"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503432757"/>
      </p:ext>
    </p:extLst>
  </p:cSld>
  <p:clrMapOvr>
    <a:masterClrMapping/>
  </p:clrMapOvr>
  <p:transition spd="med">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p:txBody>
          <a:bodyPr>
            <a:normAutofit/>
          </a:bodyPr>
          <a:lstStyle/>
          <a:p>
            <a:r>
              <a:rPr lang="en-US" dirty="0" err="1">
                <a:solidFill>
                  <a:srgbClr val="44697D"/>
                </a:solidFill>
              </a:rPr>
              <a:t>Työterveyslaitoksen</a:t>
            </a:r>
            <a:r>
              <a:rPr lang="en-US" dirty="0">
                <a:solidFill>
                  <a:srgbClr val="44697D"/>
                </a:solidFill>
              </a:rPr>
              <a:t> </a:t>
            </a:r>
            <a:r>
              <a:rPr lang="en-US" dirty="0" err="1">
                <a:solidFill>
                  <a:srgbClr val="44697D"/>
                </a:solidFill>
              </a:rPr>
              <a:t>sisäilmastokysely</a:t>
            </a:r>
            <a:r>
              <a:rPr lang="en-US" dirty="0">
                <a:solidFill>
                  <a:srgbClr val="44697D"/>
                </a:solidFill>
              </a:rPr>
              <a:t> </a:t>
            </a:r>
            <a:r>
              <a:rPr lang="en-US" sz="2400" dirty="0">
                <a:solidFill>
                  <a:srgbClr val="44697D"/>
                </a:solidFill>
              </a:rPr>
              <a:t>www.ttl.fi/sisailmastokysely</a:t>
            </a:r>
            <a:r>
              <a:rPr lang="en-US" dirty="0">
                <a:solidFill>
                  <a:srgbClr val="44697D"/>
                </a:solidFill>
              </a:rPr>
              <a:t> </a:t>
            </a:r>
          </a:p>
        </p:txBody>
      </p:sp>
      <p:sp>
        <p:nvSpPr>
          <p:cNvPr id="3" name="Content Placeholder 2"/>
          <p:cNvSpPr>
            <a:spLocks noGrp="1"/>
          </p:cNvSpPr>
          <p:nvPr>
            <p:ph idx="1"/>
          </p:nvPr>
        </p:nvSpPr>
        <p:spPr/>
        <p:txBody>
          <a:bodyPr>
            <a:normAutofit/>
          </a:bodyPr>
          <a:lstStyle/>
          <a:p>
            <a:pPr marL="0" indent="0">
              <a:buNone/>
            </a:pPr>
            <a:r>
              <a:rPr lang="en-US" b="1" dirty="0" err="1" smtClean="0"/>
              <a:t>Sisäilmastokysely</a:t>
            </a:r>
            <a:r>
              <a:rPr lang="en-US" b="1" dirty="0" smtClean="0"/>
              <a:t> </a:t>
            </a:r>
            <a:r>
              <a:rPr lang="en-US" b="1" dirty="0" err="1" smtClean="0"/>
              <a:t>sisältää</a:t>
            </a:r>
            <a:r>
              <a:rPr lang="en-US" b="1" dirty="0" smtClean="0"/>
              <a:t>: </a:t>
            </a:r>
            <a:endParaRPr lang="en-US" dirty="0"/>
          </a:p>
          <a:p>
            <a:pPr lvl="1"/>
            <a:r>
              <a:rPr lang="en-US" dirty="0" err="1"/>
              <a:t>työympäristön</a:t>
            </a:r>
            <a:r>
              <a:rPr lang="en-US" dirty="0"/>
              <a:t> </a:t>
            </a:r>
            <a:r>
              <a:rPr lang="en-US" dirty="0" err="1"/>
              <a:t>olosuhteet</a:t>
            </a:r>
            <a:r>
              <a:rPr lang="en-US" dirty="0"/>
              <a:t> </a:t>
            </a:r>
          </a:p>
          <a:p>
            <a:pPr lvl="1"/>
            <a:r>
              <a:rPr lang="en-US" dirty="0" err="1"/>
              <a:t>työjärjestelyt</a:t>
            </a:r>
            <a:r>
              <a:rPr lang="en-US" dirty="0"/>
              <a:t>, </a:t>
            </a:r>
            <a:r>
              <a:rPr lang="en-US" dirty="0" err="1"/>
              <a:t>stressi</a:t>
            </a:r>
            <a:r>
              <a:rPr lang="en-US" dirty="0"/>
              <a:t> </a:t>
            </a:r>
            <a:endParaRPr lang="en-US" dirty="0" smtClean="0"/>
          </a:p>
          <a:p>
            <a:pPr lvl="1"/>
            <a:r>
              <a:rPr lang="en-US" dirty="0" err="1"/>
              <a:t>allergiset</a:t>
            </a:r>
            <a:r>
              <a:rPr lang="en-US" dirty="0"/>
              <a:t> </a:t>
            </a:r>
            <a:r>
              <a:rPr lang="en-US" dirty="0" err="1"/>
              <a:t>sairaudet</a:t>
            </a:r>
            <a:r>
              <a:rPr lang="en-US" dirty="0"/>
              <a:t> </a:t>
            </a:r>
          </a:p>
          <a:p>
            <a:pPr lvl="1"/>
            <a:r>
              <a:rPr lang="en-US" dirty="0" err="1"/>
              <a:t>työhön</a:t>
            </a:r>
            <a:r>
              <a:rPr lang="en-US" dirty="0"/>
              <a:t> </a:t>
            </a:r>
            <a:r>
              <a:rPr lang="en-US" dirty="0" err="1"/>
              <a:t>liittyvät</a:t>
            </a:r>
            <a:r>
              <a:rPr lang="en-US" dirty="0"/>
              <a:t> </a:t>
            </a:r>
            <a:r>
              <a:rPr lang="en-US" dirty="0" err="1"/>
              <a:t>oireet</a:t>
            </a:r>
            <a:r>
              <a:rPr lang="en-US" dirty="0"/>
              <a:t> </a:t>
            </a:r>
          </a:p>
          <a:p>
            <a:endParaRPr lang="fi-FI" dirty="0"/>
          </a:p>
          <a:p>
            <a:r>
              <a:rPr lang="fi-FI" dirty="0" smtClean="0"/>
              <a:t>Oire- ja haittakohtaiset vertailuarvot</a:t>
            </a:r>
          </a:p>
          <a:p>
            <a:r>
              <a:rPr lang="fi-FI" dirty="0" smtClean="0"/>
              <a:t>Täydentäviä kysymyksiä</a:t>
            </a:r>
          </a:p>
          <a:p>
            <a:r>
              <a:rPr lang="fi-FI" dirty="0" smtClean="0"/>
              <a:t>Alaryhmätarkastelun mahdollisuus</a:t>
            </a:r>
          </a:p>
          <a:p>
            <a:r>
              <a:rPr lang="fi-FI" dirty="0" smtClean="0"/>
              <a:t>Sähköinen palvelu</a:t>
            </a:r>
            <a:endParaRPr lang="fi-FI" dirty="0"/>
          </a:p>
          <a:p>
            <a:endParaRPr lang="fi-FI" dirty="0" smtClean="0"/>
          </a:p>
          <a:p>
            <a:pPr marL="0" indent="0">
              <a:buNone/>
            </a:pPr>
            <a:endParaRPr lang="en-US" sz="1800" dirty="0"/>
          </a:p>
          <a:p>
            <a:endParaRPr lang="en-US" sz="1800" dirty="0"/>
          </a:p>
        </p:txBody>
      </p:sp>
      <p:sp>
        <p:nvSpPr>
          <p:cNvPr id="4" name="Footer Placeholder 3"/>
          <p:cNvSpPr>
            <a:spLocks noGrp="1"/>
          </p:cNvSpPr>
          <p:nvPr>
            <p:ph type="ftr" sz="quarter" idx="11"/>
          </p:nvPr>
        </p:nvSpPr>
        <p:spPr>
          <a:xfrm>
            <a:off x="6769440" y="5872163"/>
            <a:ext cx="1799091" cy="365125"/>
          </a:xfrm>
        </p:spPr>
        <p:txBody>
          <a:bodyPr/>
          <a:lstStyle/>
          <a:p>
            <a:pPr algn="r">
              <a:defRPr/>
            </a:pPr>
            <a:r>
              <a:rPr lang="en-US" sz="1000" dirty="0"/>
              <a:t>www.ttl.fi/sisailmastokysely</a:t>
            </a:r>
            <a:endParaRPr lang="fi-FI" sz="1000" dirty="0"/>
          </a:p>
        </p:txBody>
      </p:sp>
      <p:sp>
        <p:nvSpPr>
          <p:cNvPr id="2" name="Dian numeron paikkamerkki 1"/>
          <p:cNvSpPr>
            <a:spLocks noGrp="1"/>
          </p:cNvSpPr>
          <p:nvPr>
            <p:ph type="sldNum" sz="quarter" idx="12"/>
          </p:nvPr>
        </p:nvSpPr>
        <p:spPr/>
        <p:txBody>
          <a:bodyPr/>
          <a:lstStyle/>
          <a:p>
            <a:fld id="{49246692-9764-4796-AF2E-897E79EBAFA7}" type="slidenum">
              <a:rPr lang="fi-FI" smtClean="0"/>
              <a:pPr/>
              <a:t>19</a:t>
            </a:fld>
            <a:endParaRPr lang="fi-FI"/>
          </a:p>
        </p:txBody>
      </p:sp>
      <p:pic>
        <p:nvPicPr>
          <p:cNvPr id="8"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37117746"/>
      </p:ext>
    </p:extLst>
  </p:cSld>
  <p:clrMapOvr>
    <a:masterClrMapping/>
  </p:clrMapOvr>
  <p:transition spd="med">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dirty="0">
                <a:solidFill>
                  <a:srgbClr val="44697D"/>
                </a:solidFill>
              </a:rPr>
              <a:t>Saatteeksi opetusmateriaalin käyttöön</a:t>
            </a:r>
          </a:p>
        </p:txBody>
      </p:sp>
      <p:sp>
        <p:nvSpPr>
          <p:cNvPr id="3" name="Content Placeholder 2"/>
          <p:cNvSpPr>
            <a:spLocks noGrp="1"/>
          </p:cNvSpPr>
          <p:nvPr>
            <p:ph idx="1"/>
          </p:nvPr>
        </p:nvSpPr>
        <p:spPr/>
        <p:txBody>
          <a:bodyPr>
            <a:normAutofit fontScale="85000" lnSpcReduction="10000"/>
          </a:bodyPr>
          <a:lstStyle/>
          <a:p>
            <a:r>
              <a:rPr lang="fi-FI" sz="1050" dirty="0" smtClean="0"/>
              <a:t>Opetusmateriaali sisältää yleistä tietoa sisäilmaston epäpuhtauksista, ilmanvaihtojärjestelmän vaikutuksesta sisäilmaston laatuun, sisäilmastoselvityksen vaiheista, altistumisen ja terveydellisen merkityksen arvioinnista sekä riskiviestinnästä ja koetun sisäympäristön arvioimisesta. Materiaali 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50" dirty="0"/>
          </a:p>
          <a:p>
            <a:r>
              <a:rPr lang="fi-FI" sz="1050" dirty="0" smtClean="0"/>
              <a:t>Epäpuhtauslähteitä käsittelevissä osissa käsitellään epäpuhtauksien eri lähteitä, tutkimusmenetelmiä ja tutkimustulosten tulkintaan liittyviä ohje-, viite- ja toimenpidearvoja. Käsiteltäviä epäpuhtauksia ovat mikrobit, kemialliset epäpuhtaudet, villakuidut ja asbesti. Sisäilmaston olosuhteita käsittelevässä osiossa käydään lävitse sisäilman lämpötilan, suhteellisen kosteuden, radonin ja melun mittausmenetelmiä ja mittaustulosten tulkintaohjeita sekä toimenpidearvoja. Lisäksi osiossa käsitellään suhteellisen kosteuden mittaamista rakenteista eri menetelmillä. Ilmanvaihtoon liittyvässä osiossa käsitellään eri ilmanvaihtojärjestelmien toimintaperiaatteita sekä niiden vaikutusta sisäilmaston laatuun. Osiossa käsitellään ilmanvaihtojärjestelmien yleisimpiä epäpuhtauslähteitä, ilmanvaihtoon liittyviä määräyksiä ja suosituksia sekä ohjeita ilmanvaihtojärjestelmien puhtauden hallintaan. Opetusmateriaalissa käsitellään sisäilmastoselvityksen eri vaiheita, altistumisen ja terveydellisen merkityksen arvioinnin haasteita ja menetelmiä sekä koetun sisäympäristön merkitystä sisäilmasto-ongelmaan ja sen selvittämiseen. Sisäilmastoselvityksen vaiheita käsittelevässä osiossa käsitellään lyhyesti myös riskiviestinnän haasteita ja merkitystä selvitysprosessissa.</a:t>
            </a:r>
          </a:p>
          <a:p>
            <a:endParaRPr lang="fi-FI" sz="1050" dirty="0"/>
          </a:p>
          <a:p>
            <a:r>
              <a:rPr lang="fi-FI" sz="1050" dirty="0"/>
              <a:t>Opetusmateriaali on tehty Savonia ammattikorkeakoulun rakennustekniikan opintoihin liittyvänä projektityönä, josta se on </a:t>
            </a:r>
            <a:r>
              <a:rPr lang="fi-FI" sz="1050" dirty="0" smtClean="0"/>
              <a:t>täydennetty </a:t>
            </a:r>
            <a:r>
              <a:rPr lang="fi-FI" sz="1050" dirty="0"/>
              <a:t>kosteus- ja hometalkoiden </a:t>
            </a:r>
            <a:r>
              <a:rPr lang="fi-FI" sz="1050" dirty="0" smtClean="0"/>
              <a:t>käyttöön opetusmateriaaliksi. </a:t>
            </a:r>
            <a:r>
              <a:rPr lang="fi-FI" sz="1050" dirty="0"/>
              <a:t>Opetusmateriaalin on tehnyt Veli-Matti Pietarinen ja projektityötä ovat ohjanneet Savonia ammattikorkeakoululta Helmi Kokotti, Markku Rusi ja Pasi Haataja.</a:t>
            </a:r>
          </a:p>
          <a:p>
            <a:endParaRPr lang="fi-FI" sz="1050" dirty="0"/>
          </a:p>
          <a:p>
            <a:r>
              <a:rPr lang="fi-FI" sz="1050" dirty="0" smtClean="0"/>
              <a:t>Aineiston sisältöä saa muokata vain tekijän luvalla. Opetusmateriaalissa mahdollisesti olevista virheistä tai puutteista toivotaan palautetta suoraan tekijälle osoitteeseen </a:t>
            </a:r>
            <a:r>
              <a:rPr lang="fi-FI" sz="1050" dirty="0" smtClean="0">
                <a:hlinkClick r:id="rId3"/>
              </a:rPr>
              <a:t>vmpietarinen@hotmail.com</a:t>
            </a:r>
            <a:r>
              <a:rPr lang="fi-FI" sz="1050" dirty="0" smtClean="0"/>
              <a:t> tai kosteus- ja hometalkoiden osoitteeseen </a:t>
            </a:r>
            <a:r>
              <a:rPr lang="fi-FI" sz="1050" u="sng" dirty="0">
                <a:hlinkClick r:id="rId4"/>
              </a:rPr>
              <a:t>hometalkoot.ym@ymparisto.fi</a:t>
            </a:r>
            <a:r>
              <a:rPr lang="fi-FI" sz="1050" dirty="0" smtClean="0"/>
              <a:t>. Asialliset ja yksilöidyt korjausehdotukset huomioidaan seuraavan päivityksen yhteydessä.</a:t>
            </a:r>
          </a:p>
          <a:p>
            <a:endParaRPr lang="fi-FI" sz="1050" dirty="0"/>
          </a:p>
          <a:p>
            <a:pPr marL="273050" lvl="1" indent="0">
              <a:buNone/>
            </a:pPr>
            <a:r>
              <a:rPr lang="fi-FI" sz="1050" dirty="0" smtClean="0"/>
              <a:t>Lisätietoa / palautteet:</a:t>
            </a:r>
          </a:p>
          <a:p>
            <a:pPr marL="0" indent="0">
              <a:buNone/>
            </a:pPr>
            <a:endParaRPr lang="fi-FI" sz="1050" dirty="0" smtClean="0"/>
          </a:p>
          <a:p>
            <a:pPr marL="273050" lvl="1" indent="0">
              <a:buNone/>
            </a:pPr>
            <a:r>
              <a:rPr lang="fi-FI" sz="1050" dirty="0" smtClean="0"/>
              <a:t>Veli-Matti Pietarinen		</a:t>
            </a:r>
          </a:p>
          <a:p>
            <a:pPr marL="273050" lvl="1" indent="0">
              <a:buNone/>
            </a:pPr>
            <a:r>
              <a:rPr lang="fi-FI" sz="1050" dirty="0" smtClean="0">
                <a:hlinkClick r:id="rId3"/>
              </a:rPr>
              <a:t>vmpietarinen@hotmail.com</a:t>
            </a:r>
            <a:endParaRPr lang="fi-FI" sz="1050" dirty="0" smtClean="0"/>
          </a:p>
          <a:p>
            <a:pPr marL="273050" lvl="1" indent="0">
              <a:buNone/>
            </a:pPr>
            <a:endParaRPr lang="fi-FI" sz="700" dirty="0" smtClean="0"/>
          </a:p>
          <a:p>
            <a:pPr marL="273050" lvl="1" indent="0">
              <a:buNone/>
            </a:pPr>
            <a:r>
              <a:rPr lang="fi-FI" sz="400" dirty="0"/>
              <a:t>	</a:t>
            </a:r>
            <a:r>
              <a:rPr lang="fi-FI" sz="300" dirty="0" smtClean="0"/>
              <a:t> </a:t>
            </a:r>
          </a:p>
        </p:txBody>
      </p:sp>
      <p:pic>
        <p:nvPicPr>
          <p:cNvPr id="4" name="Kuva 26" descr="Kuvaus: Savonia_Word_tunniste"/>
          <p:cNvPicPr/>
          <p:nvPr/>
        </p:nvPicPr>
        <p:blipFill rotWithShape="1">
          <a:blip r:embed="rId5"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5" name="Dian numeron paikkamerkki 4"/>
          <p:cNvSpPr>
            <a:spLocks noGrp="1"/>
          </p:cNvSpPr>
          <p:nvPr>
            <p:ph type="sldNum" sz="quarter" idx="12"/>
          </p:nvPr>
        </p:nvSpPr>
        <p:spPr/>
        <p:txBody>
          <a:bodyPr/>
          <a:lstStyle/>
          <a:p>
            <a:fld id="{49246692-9764-4796-AF2E-897E79EBAFA7}" type="slidenum">
              <a:rPr lang="fi-FI" smtClean="0"/>
              <a:pPr/>
              <a:t>2</a:t>
            </a:fld>
            <a:endParaRPr lang="fi-FI"/>
          </a:p>
        </p:txBody>
      </p:sp>
    </p:spTree>
    <p:extLst>
      <p:ext uri="{BB962C8B-B14F-4D97-AF65-F5344CB8AC3E}">
        <p14:creationId xmlns:p14="http://schemas.microsoft.com/office/powerpoint/2010/main" val="295507217"/>
      </p:ext>
    </p:extLst>
  </p:cSld>
  <p:clrMapOvr>
    <a:masterClrMapping/>
  </p:clrMapOvr>
  <p:transition spd="med">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tretch>
            <a:fillRect/>
          </a:stretch>
        </p:blipFill>
        <p:spPr bwMode="auto">
          <a:xfrm>
            <a:off x="4211960" y="1242387"/>
            <a:ext cx="4903513" cy="3395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le 5"/>
          <p:cNvSpPr>
            <a:spLocks noGrp="1"/>
          </p:cNvSpPr>
          <p:nvPr>
            <p:ph type="title"/>
          </p:nvPr>
        </p:nvSpPr>
        <p:spPr>
          <a:xfrm>
            <a:off x="663781" y="323571"/>
            <a:ext cx="7993062" cy="647352"/>
          </a:xfrm>
        </p:spPr>
        <p:txBody>
          <a:bodyPr>
            <a:normAutofit/>
          </a:bodyPr>
          <a:lstStyle/>
          <a:p>
            <a:r>
              <a:rPr lang="fi-FI" dirty="0">
                <a:solidFill>
                  <a:srgbClr val="44697D"/>
                </a:solidFill>
              </a:rPr>
              <a:t>Työympäristötekijät, tarkastelujakso 3 </a:t>
            </a:r>
            <a:r>
              <a:rPr lang="fi-FI" dirty="0" smtClean="0">
                <a:solidFill>
                  <a:srgbClr val="44697D"/>
                </a:solidFill>
              </a:rPr>
              <a:t>kk</a:t>
            </a:r>
            <a:endParaRPr lang="en-US" dirty="0">
              <a:solidFill>
                <a:srgbClr val="44697D"/>
              </a:solidFill>
            </a:endParaRPr>
          </a:p>
        </p:txBody>
      </p:sp>
      <p:graphicFrame>
        <p:nvGraphicFramePr>
          <p:cNvPr id="9" name="Content Placeholder 8"/>
          <p:cNvGraphicFramePr>
            <a:graphicFrameLocks noGrp="1"/>
          </p:cNvGraphicFramePr>
          <p:nvPr>
            <p:ph sz="half" idx="1"/>
            <p:extLst>
              <p:ext uri="{D42A27DB-BD31-4B8C-83A1-F6EECF244321}">
                <p14:modId xmlns:p14="http://schemas.microsoft.com/office/powerpoint/2010/main" val="3763925279"/>
              </p:ext>
            </p:extLst>
          </p:nvPr>
        </p:nvGraphicFramePr>
        <p:xfrm>
          <a:off x="827088" y="1196752"/>
          <a:ext cx="3670206" cy="4267200"/>
        </p:xfrm>
        <a:graphic>
          <a:graphicData uri="http://schemas.openxmlformats.org/drawingml/2006/table">
            <a:tbl>
              <a:tblPr firstRow="1" bandRow="1">
                <a:tableStyleId>{5C22544A-7EE6-4342-B048-85BDC9FD1C3A}</a:tableStyleId>
              </a:tblPr>
              <a:tblGrid>
                <a:gridCol w="3086310"/>
                <a:gridCol w="583896"/>
              </a:tblGrid>
              <a:tr h="288000">
                <a:tc>
                  <a:txBody>
                    <a:bodyPr/>
                    <a:lstStyle/>
                    <a:p>
                      <a:r>
                        <a:rPr lang="fi-FI" sz="1400" dirty="0" smtClean="0"/>
                        <a:t>Vertailuarvot</a:t>
                      </a:r>
                      <a:endParaRPr lang="en-US" sz="1400" dirty="0"/>
                    </a:p>
                  </a:txBody>
                  <a:tcPr marL="105924" marR="105924"/>
                </a:tc>
                <a:tc>
                  <a:txBody>
                    <a:bodyPr/>
                    <a:lstStyle/>
                    <a:p>
                      <a:r>
                        <a:rPr lang="fi-FI" sz="1400" dirty="0" smtClean="0"/>
                        <a:t>%</a:t>
                      </a:r>
                      <a:endParaRPr lang="en-US" sz="1400" dirty="0"/>
                    </a:p>
                  </a:txBody>
                  <a:tcPr marL="105924" marR="105924"/>
                </a:tc>
              </a:tr>
              <a:tr h="288000">
                <a:tc>
                  <a:txBody>
                    <a:bodyPr/>
                    <a:lstStyle/>
                    <a:p>
                      <a:r>
                        <a:rPr lang="fi-FI" sz="1400" dirty="0" smtClean="0"/>
                        <a:t>Veto</a:t>
                      </a:r>
                      <a:endParaRPr lang="en-US" sz="1400" dirty="0"/>
                    </a:p>
                  </a:txBody>
                  <a:tcPr marL="105924" marR="105924"/>
                </a:tc>
                <a:tc>
                  <a:txBody>
                    <a:bodyPr/>
                    <a:lstStyle/>
                    <a:p>
                      <a:r>
                        <a:rPr lang="fi-FI" sz="1400" dirty="0" smtClean="0"/>
                        <a:t>22</a:t>
                      </a:r>
                      <a:endParaRPr lang="en-US" sz="1400" dirty="0"/>
                    </a:p>
                  </a:txBody>
                  <a:tcPr marL="105924" marR="105924"/>
                </a:tc>
              </a:tr>
              <a:tr h="288000">
                <a:tc>
                  <a:txBody>
                    <a:bodyPr/>
                    <a:lstStyle/>
                    <a:p>
                      <a:r>
                        <a:rPr lang="fi-FI" sz="1400" dirty="0" smtClean="0"/>
                        <a:t>Liian korkea</a:t>
                      </a:r>
                      <a:r>
                        <a:rPr lang="fi-FI" sz="1400" baseline="0" dirty="0" smtClean="0"/>
                        <a:t> LT</a:t>
                      </a:r>
                      <a:endParaRPr lang="en-US" sz="1400" dirty="0"/>
                    </a:p>
                  </a:txBody>
                  <a:tcPr marL="105924" marR="105924"/>
                </a:tc>
                <a:tc>
                  <a:txBody>
                    <a:bodyPr/>
                    <a:lstStyle/>
                    <a:p>
                      <a:r>
                        <a:rPr lang="fi-FI" sz="1400" dirty="0" smtClean="0"/>
                        <a:t>17</a:t>
                      </a:r>
                      <a:endParaRPr lang="en-US" sz="1400" dirty="0"/>
                    </a:p>
                  </a:txBody>
                  <a:tcPr marL="105924" marR="105924"/>
                </a:tc>
              </a:tr>
              <a:tr h="288000">
                <a:tc>
                  <a:txBody>
                    <a:bodyPr/>
                    <a:lstStyle/>
                    <a:p>
                      <a:r>
                        <a:rPr lang="fi-FI" sz="1400" dirty="0" smtClean="0"/>
                        <a:t>Vaihteleva LT</a:t>
                      </a:r>
                      <a:endParaRPr lang="en-US" sz="1400" dirty="0"/>
                    </a:p>
                  </a:txBody>
                  <a:tcPr marL="105924" marR="105924"/>
                </a:tc>
                <a:tc>
                  <a:txBody>
                    <a:bodyPr/>
                    <a:lstStyle/>
                    <a:p>
                      <a:r>
                        <a:rPr lang="fi-FI" sz="1400" dirty="0" smtClean="0"/>
                        <a:t>16</a:t>
                      </a:r>
                      <a:endParaRPr lang="en-US" sz="1400" dirty="0"/>
                    </a:p>
                  </a:txBody>
                  <a:tcPr marL="105924" marR="105924"/>
                </a:tc>
              </a:tr>
              <a:tr h="288000">
                <a:tc>
                  <a:txBody>
                    <a:bodyPr/>
                    <a:lstStyle/>
                    <a:p>
                      <a:r>
                        <a:rPr lang="fi-FI" sz="1400" dirty="0" smtClean="0"/>
                        <a:t>Liian matala LT</a:t>
                      </a:r>
                      <a:endParaRPr lang="en-US" sz="1400" dirty="0"/>
                    </a:p>
                  </a:txBody>
                  <a:tcPr marL="105924" marR="105924"/>
                </a:tc>
                <a:tc>
                  <a:txBody>
                    <a:bodyPr/>
                    <a:lstStyle/>
                    <a:p>
                      <a:r>
                        <a:rPr lang="fi-FI" sz="1400" dirty="0" smtClean="0"/>
                        <a:t>13</a:t>
                      </a:r>
                      <a:endParaRPr lang="en-US" sz="1400" dirty="0"/>
                    </a:p>
                  </a:txBody>
                  <a:tcPr marL="105924" marR="105924"/>
                </a:tc>
              </a:tr>
              <a:tr h="288000">
                <a:tc>
                  <a:txBody>
                    <a:bodyPr/>
                    <a:lstStyle/>
                    <a:p>
                      <a:r>
                        <a:rPr lang="fi-FI" sz="1400" dirty="0" smtClean="0"/>
                        <a:t>Tunkkainen (huono)</a:t>
                      </a:r>
                      <a:r>
                        <a:rPr lang="fi-FI" sz="1400" baseline="0" dirty="0" smtClean="0"/>
                        <a:t> </a:t>
                      </a:r>
                      <a:r>
                        <a:rPr lang="fi-FI" sz="1400" dirty="0" smtClean="0"/>
                        <a:t>ilma</a:t>
                      </a:r>
                      <a:endParaRPr lang="en-US" sz="1400" dirty="0"/>
                    </a:p>
                  </a:txBody>
                  <a:tcPr marL="105924" marR="105924"/>
                </a:tc>
                <a:tc>
                  <a:txBody>
                    <a:bodyPr/>
                    <a:lstStyle/>
                    <a:p>
                      <a:r>
                        <a:rPr lang="fi-FI" sz="1400" dirty="0" smtClean="0"/>
                        <a:t>34</a:t>
                      </a:r>
                      <a:endParaRPr lang="en-US" sz="1400" dirty="0"/>
                    </a:p>
                  </a:txBody>
                  <a:tcPr marL="105924" marR="105924"/>
                </a:tc>
              </a:tr>
              <a:tr h="288000">
                <a:tc>
                  <a:txBody>
                    <a:bodyPr/>
                    <a:lstStyle/>
                    <a:p>
                      <a:r>
                        <a:rPr lang="fi-FI" sz="1400" dirty="0" smtClean="0"/>
                        <a:t>Kuiva ilma</a:t>
                      </a:r>
                      <a:endParaRPr lang="en-US" sz="1400" dirty="0"/>
                    </a:p>
                  </a:txBody>
                  <a:tcPr marL="105924" marR="105924"/>
                </a:tc>
                <a:tc>
                  <a:txBody>
                    <a:bodyPr/>
                    <a:lstStyle/>
                    <a:p>
                      <a:r>
                        <a:rPr lang="fi-FI" sz="1400" dirty="0" smtClean="0"/>
                        <a:t>35</a:t>
                      </a:r>
                      <a:endParaRPr lang="en-US" sz="1400" dirty="0"/>
                    </a:p>
                  </a:txBody>
                  <a:tcPr marL="105924" marR="105924"/>
                </a:tc>
              </a:tr>
              <a:tr h="288000">
                <a:tc>
                  <a:txBody>
                    <a:bodyPr/>
                    <a:lstStyle/>
                    <a:p>
                      <a:r>
                        <a:rPr lang="fi-FI" sz="1400" dirty="0" smtClean="0"/>
                        <a:t>Riittämätön ilmanvaihto**</a:t>
                      </a:r>
                      <a:endParaRPr lang="en-US" sz="1400" dirty="0"/>
                    </a:p>
                  </a:txBody>
                  <a:tcPr marL="105924" marR="105924"/>
                </a:tc>
                <a:tc>
                  <a:txBody>
                    <a:bodyPr/>
                    <a:lstStyle/>
                    <a:p>
                      <a:r>
                        <a:rPr lang="fi-FI" sz="1400" dirty="0" smtClean="0"/>
                        <a:t>32</a:t>
                      </a:r>
                      <a:endParaRPr lang="en-US" sz="1400" dirty="0"/>
                    </a:p>
                  </a:txBody>
                  <a:tcPr marL="105924" marR="105924"/>
                </a:tc>
              </a:tr>
              <a:tr h="288000">
                <a:tc>
                  <a:txBody>
                    <a:bodyPr/>
                    <a:lstStyle/>
                    <a:p>
                      <a:r>
                        <a:rPr lang="fi-FI" sz="1400" dirty="0" smtClean="0"/>
                        <a:t>Homeen ja maakellarin</a:t>
                      </a:r>
                      <a:r>
                        <a:rPr lang="fi-FI" sz="1400" baseline="0" dirty="0" smtClean="0"/>
                        <a:t> haju**</a:t>
                      </a:r>
                      <a:endParaRPr lang="en-US" sz="1400" dirty="0"/>
                    </a:p>
                  </a:txBody>
                  <a:tcPr marL="105924" marR="105924"/>
                </a:tc>
                <a:tc>
                  <a:txBody>
                    <a:bodyPr/>
                    <a:lstStyle/>
                    <a:p>
                      <a:r>
                        <a:rPr lang="fi-FI" sz="1400" dirty="0" smtClean="0"/>
                        <a:t>9</a:t>
                      </a:r>
                      <a:endParaRPr lang="en-US" sz="1400" dirty="0"/>
                    </a:p>
                  </a:txBody>
                  <a:tcPr marL="105924" marR="105924"/>
                </a:tc>
              </a:tr>
              <a:tr h="288000">
                <a:tc>
                  <a:txBody>
                    <a:bodyPr/>
                    <a:lstStyle/>
                    <a:p>
                      <a:r>
                        <a:rPr lang="fi-FI" sz="1400" dirty="0" smtClean="0"/>
                        <a:t>Muut epämiellyttävät hajut</a:t>
                      </a:r>
                      <a:endParaRPr lang="en-US" sz="1400" dirty="0"/>
                    </a:p>
                  </a:txBody>
                  <a:tcPr marL="105924" marR="105924"/>
                </a:tc>
                <a:tc>
                  <a:txBody>
                    <a:bodyPr/>
                    <a:lstStyle/>
                    <a:p>
                      <a:r>
                        <a:rPr lang="fi-FI" sz="1400" dirty="0" smtClean="0"/>
                        <a:t>17</a:t>
                      </a:r>
                      <a:endParaRPr lang="en-US" sz="1400" dirty="0"/>
                    </a:p>
                  </a:txBody>
                  <a:tcPr marL="105924" marR="105924"/>
                </a:tc>
              </a:tr>
              <a:tr h="288000">
                <a:tc>
                  <a:txBody>
                    <a:bodyPr/>
                    <a:lstStyle/>
                    <a:p>
                      <a:r>
                        <a:rPr lang="fi-FI" sz="1400" dirty="0" smtClean="0"/>
                        <a:t>Tupakansavu</a:t>
                      </a:r>
                      <a:endParaRPr lang="en-US" sz="1400" dirty="0"/>
                    </a:p>
                  </a:txBody>
                  <a:tcPr marL="105924" marR="105924"/>
                </a:tc>
                <a:tc>
                  <a:txBody>
                    <a:bodyPr/>
                    <a:lstStyle/>
                    <a:p>
                      <a:r>
                        <a:rPr lang="fi-FI" sz="1400" dirty="0" smtClean="0"/>
                        <a:t>4</a:t>
                      </a:r>
                      <a:endParaRPr lang="en-US" sz="1400" dirty="0"/>
                    </a:p>
                  </a:txBody>
                  <a:tcPr marL="105924" marR="105924"/>
                </a:tc>
              </a:tr>
              <a:tr h="288000">
                <a:tc>
                  <a:txBody>
                    <a:bodyPr/>
                    <a:lstStyle/>
                    <a:p>
                      <a:r>
                        <a:rPr lang="fi-FI" sz="1400" dirty="0" smtClean="0"/>
                        <a:t>Melu</a:t>
                      </a:r>
                      <a:endParaRPr lang="en-US" sz="1400" dirty="0"/>
                    </a:p>
                  </a:txBody>
                  <a:tcPr marL="105924" marR="105924"/>
                </a:tc>
                <a:tc>
                  <a:txBody>
                    <a:bodyPr/>
                    <a:lstStyle/>
                    <a:p>
                      <a:r>
                        <a:rPr lang="fi-FI" sz="1400" dirty="0" smtClean="0"/>
                        <a:t>17</a:t>
                      </a:r>
                      <a:endParaRPr lang="en-US" sz="1400" dirty="0"/>
                    </a:p>
                  </a:txBody>
                  <a:tcPr marL="105924" marR="105924"/>
                </a:tc>
              </a:tr>
              <a:tr h="288000">
                <a:tc>
                  <a:txBody>
                    <a:bodyPr/>
                    <a:lstStyle/>
                    <a:p>
                      <a:r>
                        <a:rPr lang="fi-FI" sz="1400" dirty="0" err="1" smtClean="0"/>
                        <a:t>Hiekko</a:t>
                      </a:r>
                      <a:r>
                        <a:rPr lang="fi-FI" sz="1400" dirty="0" smtClean="0"/>
                        <a:t> valaistus / heijastukset</a:t>
                      </a:r>
                      <a:endParaRPr lang="en-US" sz="1400" dirty="0"/>
                    </a:p>
                  </a:txBody>
                  <a:tcPr marL="105924" marR="105924"/>
                </a:tc>
                <a:tc>
                  <a:txBody>
                    <a:bodyPr/>
                    <a:lstStyle/>
                    <a:p>
                      <a:r>
                        <a:rPr lang="fi-FI" sz="1400" dirty="0" smtClean="0"/>
                        <a:t>14</a:t>
                      </a:r>
                      <a:endParaRPr lang="en-US" sz="1400" dirty="0"/>
                    </a:p>
                  </a:txBody>
                  <a:tcPr marL="105924" marR="105924"/>
                </a:tc>
              </a:tr>
              <a:tr h="288000">
                <a:tc>
                  <a:txBody>
                    <a:bodyPr/>
                    <a:lstStyle/>
                    <a:p>
                      <a:r>
                        <a:rPr lang="fi-FI" sz="1400" dirty="0" smtClean="0"/>
                        <a:t>Havaittava</a:t>
                      </a:r>
                      <a:r>
                        <a:rPr lang="fi-FI" sz="1400" baseline="0" dirty="0" smtClean="0"/>
                        <a:t> pöly ja lika</a:t>
                      </a:r>
                      <a:endParaRPr lang="en-US" sz="1400" dirty="0"/>
                    </a:p>
                  </a:txBody>
                  <a:tcPr marL="105924" marR="105924"/>
                </a:tc>
                <a:tc>
                  <a:txBody>
                    <a:bodyPr/>
                    <a:lstStyle/>
                    <a:p>
                      <a:r>
                        <a:rPr lang="fi-FI" sz="1400" dirty="0" smtClean="0"/>
                        <a:t>25</a:t>
                      </a:r>
                      <a:endParaRPr lang="en-US" sz="1400" dirty="0"/>
                    </a:p>
                  </a:txBody>
                  <a:tcPr marL="105924" marR="105924"/>
                </a:tc>
              </a:tr>
            </a:tbl>
          </a:graphicData>
        </a:graphic>
      </p:graphicFrame>
      <p:sp>
        <p:nvSpPr>
          <p:cNvPr id="7" name="Footer Placeholder 3"/>
          <p:cNvSpPr>
            <a:spLocks noGrp="1"/>
          </p:cNvSpPr>
          <p:nvPr>
            <p:ph type="ftr" sz="quarter" idx="11"/>
          </p:nvPr>
        </p:nvSpPr>
        <p:spPr>
          <a:xfrm>
            <a:off x="6822649" y="5973005"/>
            <a:ext cx="1799091" cy="365125"/>
          </a:xfrm>
        </p:spPr>
        <p:txBody>
          <a:bodyPr/>
          <a:lstStyle/>
          <a:p>
            <a:pPr algn="r">
              <a:defRPr/>
            </a:pPr>
            <a:r>
              <a:rPr lang="en-US" sz="1000" dirty="0"/>
              <a:t>www.ttl.fi/sisailmastokysely</a:t>
            </a:r>
            <a:endParaRPr lang="fi-FI" sz="1000" dirty="0"/>
          </a:p>
        </p:txBody>
      </p:sp>
      <p:sp>
        <p:nvSpPr>
          <p:cNvPr id="2" name="Dian numeron paikkamerkki 1"/>
          <p:cNvSpPr>
            <a:spLocks noGrp="1"/>
          </p:cNvSpPr>
          <p:nvPr>
            <p:ph type="sldNum" sz="quarter" idx="12"/>
          </p:nvPr>
        </p:nvSpPr>
        <p:spPr/>
        <p:txBody>
          <a:bodyPr/>
          <a:lstStyle/>
          <a:p>
            <a:fld id="{49246692-9764-4796-AF2E-897E79EBAFA7}" type="slidenum">
              <a:rPr lang="fi-FI" smtClean="0"/>
              <a:pPr/>
              <a:t>20</a:t>
            </a:fld>
            <a:endParaRPr lang="fi-FI"/>
          </a:p>
        </p:txBody>
      </p:sp>
      <p:sp>
        <p:nvSpPr>
          <p:cNvPr id="10" name="TextBox 9"/>
          <p:cNvSpPr txBox="1"/>
          <p:nvPr/>
        </p:nvSpPr>
        <p:spPr>
          <a:xfrm>
            <a:off x="4574135" y="4650551"/>
            <a:ext cx="4464496" cy="1200329"/>
          </a:xfrm>
          <a:prstGeom prst="rect">
            <a:avLst/>
          </a:prstGeom>
          <a:noFill/>
        </p:spPr>
        <p:txBody>
          <a:bodyPr wrap="square" rtlCol="0">
            <a:spAutoFit/>
          </a:bodyPr>
          <a:lstStyle/>
          <a:p>
            <a:r>
              <a:rPr lang="de-DE" sz="1200" dirty="0" err="1"/>
              <a:t>Sundman-Digert</a:t>
            </a:r>
            <a:r>
              <a:rPr lang="de-DE" sz="1200" dirty="0"/>
              <a:t> M., </a:t>
            </a:r>
            <a:r>
              <a:rPr lang="de-DE" sz="1200" dirty="0" err="1"/>
              <a:t>Reijula</a:t>
            </a:r>
            <a:r>
              <a:rPr lang="de-DE" sz="1200" dirty="0"/>
              <a:t> K., 2002. </a:t>
            </a:r>
            <a:r>
              <a:rPr lang="fi-FI" sz="1200" dirty="0"/>
              <a:t>Sisäilmaongelmien tutkiminen työpaikoilla kyselyn avulla. </a:t>
            </a:r>
            <a:r>
              <a:rPr lang="en-GB" sz="1200" dirty="0" err="1"/>
              <a:t>Suomen</a:t>
            </a:r>
            <a:r>
              <a:rPr lang="en-GB" sz="1200" dirty="0"/>
              <a:t> </a:t>
            </a:r>
            <a:r>
              <a:rPr lang="en-GB" sz="1200" dirty="0" err="1"/>
              <a:t>lääkärilehti</a:t>
            </a:r>
            <a:r>
              <a:rPr lang="en-GB" sz="1200" dirty="0"/>
              <a:t> 11/2002, </a:t>
            </a:r>
            <a:r>
              <a:rPr lang="en-GB" sz="1200" dirty="0" err="1"/>
              <a:t>vsk</a:t>
            </a:r>
            <a:r>
              <a:rPr lang="en-GB" sz="1200" dirty="0"/>
              <a:t>. 57. 2002.</a:t>
            </a:r>
            <a:endParaRPr lang="en-US" sz="1200" dirty="0"/>
          </a:p>
          <a:p>
            <a:endParaRPr lang="en-US" sz="1200" dirty="0"/>
          </a:p>
          <a:p>
            <a:r>
              <a:rPr lang="fi-FI" sz="1200" dirty="0" smtClean="0"/>
              <a:t>** </a:t>
            </a:r>
            <a:r>
              <a:rPr lang="fi-FI" sz="1200" dirty="0"/>
              <a:t>Vertailuarvot perustuvat Työterveyslaitoksen sisäilmastokyselyihin vuosilta 2006-2007 </a:t>
            </a:r>
            <a:endParaRPr lang="en-US" sz="1200" dirty="0"/>
          </a:p>
        </p:txBody>
      </p:sp>
      <p:pic>
        <p:nvPicPr>
          <p:cNvPr id="11" name="Kuva 26" descr="Kuvaus: Savonia_Word_tunniste"/>
          <p:cNvPicPr/>
          <p:nvPr/>
        </p:nvPicPr>
        <p:blipFill rotWithShape="1">
          <a:blip r:embed="rId4"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46877045"/>
      </p:ext>
    </p:extLst>
  </p:cSld>
  <p:clrMapOvr>
    <a:masterClrMapping/>
  </p:clrMapOvr>
  <p:transition spd="med">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8638" y="331887"/>
            <a:ext cx="7489824" cy="621737"/>
          </a:xfrm>
        </p:spPr>
        <p:txBody>
          <a:bodyPr>
            <a:normAutofit/>
          </a:bodyPr>
          <a:lstStyle/>
          <a:p>
            <a:r>
              <a:rPr lang="fi-FI" dirty="0">
                <a:solidFill>
                  <a:srgbClr val="44697D"/>
                </a:solidFill>
              </a:rPr>
              <a:t>Työperäiset oireet, tarkastelujakso 3 </a:t>
            </a:r>
            <a:r>
              <a:rPr lang="fi-FI" dirty="0" smtClean="0">
                <a:solidFill>
                  <a:srgbClr val="44697D"/>
                </a:solidFill>
              </a:rPr>
              <a:t>kk</a:t>
            </a:r>
            <a:endParaRPr lang="en-US" dirty="0">
              <a:solidFill>
                <a:srgbClr val="44697D"/>
              </a:solidFill>
            </a:endParaRPr>
          </a:p>
        </p:txBody>
      </p:sp>
      <p:sp>
        <p:nvSpPr>
          <p:cNvPr id="3" name="Content Placeholder 2"/>
          <p:cNvSpPr>
            <a:spLocks noGrp="1"/>
          </p:cNvSpPr>
          <p:nvPr>
            <p:ph sz="half" idx="1"/>
          </p:nvPr>
        </p:nvSpPr>
        <p:spPr/>
        <p:txBody>
          <a:bodyPr/>
          <a:lstStyle/>
          <a:p>
            <a:endParaRPr lang="en-US" dirty="0"/>
          </a:p>
          <a:p>
            <a:endParaRPr lang="en-US" dirty="0"/>
          </a:p>
          <a:p>
            <a:endParaRPr lang="en-US" dirty="0"/>
          </a:p>
        </p:txBody>
      </p:sp>
      <p:pic>
        <p:nvPicPr>
          <p:cNvPr id="2050" name="Picture 2"/>
          <p:cNvPicPr>
            <a:picLocks noGrp="1" noChangeAspect="1" noChangeArrowheads="1"/>
          </p:cNvPicPr>
          <p:nvPr>
            <p:ph sz="half" idx="2"/>
          </p:nvPr>
        </p:nvPicPr>
        <p:blipFill>
          <a:blip r:embed="rId3" cstate="email">
            <a:extLst>
              <a:ext uri="{28A0092B-C50C-407E-A947-70E740481C1C}">
                <a14:useLocalDpi xmlns:a14="http://schemas.microsoft.com/office/drawing/2010/main"/>
              </a:ext>
            </a:extLst>
          </a:blip>
          <a:stretch>
            <a:fillRect/>
          </a:stretch>
        </p:blipFill>
        <p:spPr bwMode="auto">
          <a:xfrm>
            <a:off x="3949795" y="1029424"/>
            <a:ext cx="4967135" cy="36957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Footer Placeholder 3"/>
          <p:cNvSpPr>
            <a:spLocks noGrp="1"/>
          </p:cNvSpPr>
          <p:nvPr>
            <p:ph type="ftr" sz="quarter" idx="11"/>
          </p:nvPr>
        </p:nvSpPr>
        <p:spPr>
          <a:xfrm>
            <a:off x="7021059" y="5973597"/>
            <a:ext cx="1799091" cy="365125"/>
          </a:xfrm>
        </p:spPr>
        <p:txBody>
          <a:bodyPr/>
          <a:lstStyle/>
          <a:p>
            <a:pPr algn="r">
              <a:defRPr/>
            </a:pPr>
            <a:r>
              <a:rPr lang="en-US" sz="1000" dirty="0"/>
              <a:t>www.ttl.fi/sisailmastokysely</a:t>
            </a:r>
            <a:endParaRPr lang="fi-FI" sz="10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21</a:t>
            </a:fld>
            <a:endParaRPr lang="fi-FI"/>
          </a:p>
        </p:txBody>
      </p:sp>
      <p:graphicFrame>
        <p:nvGraphicFramePr>
          <p:cNvPr id="8" name="Content Placeholder 8"/>
          <p:cNvGraphicFramePr>
            <a:graphicFrameLocks/>
          </p:cNvGraphicFramePr>
          <p:nvPr>
            <p:extLst>
              <p:ext uri="{D42A27DB-BD31-4B8C-83A1-F6EECF244321}">
                <p14:modId xmlns:p14="http://schemas.microsoft.com/office/powerpoint/2010/main" val="1463036565"/>
              </p:ext>
            </p:extLst>
          </p:nvPr>
        </p:nvGraphicFramePr>
        <p:xfrm>
          <a:off x="683568" y="1013690"/>
          <a:ext cx="3240360" cy="4937760"/>
        </p:xfrm>
        <a:graphic>
          <a:graphicData uri="http://schemas.openxmlformats.org/drawingml/2006/table">
            <a:tbl>
              <a:tblPr firstRow="1" bandRow="1">
                <a:tableStyleId>{5C22544A-7EE6-4342-B048-85BDC9FD1C3A}</a:tableStyleId>
              </a:tblPr>
              <a:tblGrid>
                <a:gridCol w="2395048"/>
                <a:gridCol w="845312"/>
              </a:tblGrid>
              <a:tr h="252000">
                <a:tc>
                  <a:txBody>
                    <a:bodyPr/>
                    <a:lstStyle/>
                    <a:p>
                      <a:pPr marL="0" algn="l" defTabSz="914400" rtl="0" eaLnBrk="1" latinLnBrk="0" hangingPunct="1"/>
                      <a:r>
                        <a:rPr lang="fi-FI" sz="1200" kern="1200" dirty="0" smtClean="0">
                          <a:solidFill>
                            <a:schemeClr val="dk1"/>
                          </a:solidFill>
                          <a:latin typeface="+mn-lt"/>
                          <a:ea typeface="+mn-ea"/>
                          <a:cs typeface="+mn-cs"/>
                        </a:rPr>
                        <a:t>Vertailuarvot</a:t>
                      </a:r>
                      <a:endParaRPr lang="en-US" sz="1200" kern="1200" dirty="0">
                        <a:solidFill>
                          <a:schemeClr val="dk1"/>
                        </a:solidFill>
                        <a:latin typeface="+mn-lt"/>
                        <a:ea typeface="+mn-ea"/>
                        <a:cs typeface="+mn-cs"/>
                      </a:endParaRPr>
                    </a:p>
                  </a:txBody>
                  <a:tcPr/>
                </a:tc>
                <a:tc>
                  <a:txBody>
                    <a:bodyPr/>
                    <a:lstStyle/>
                    <a:p>
                      <a:pPr marL="0" algn="l" defTabSz="914400" rtl="0" eaLnBrk="1" latinLnBrk="0" hangingPunct="1"/>
                      <a:r>
                        <a:rPr lang="fi-FI" sz="1200" kern="1200" dirty="0" smtClean="0">
                          <a:solidFill>
                            <a:schemeClr val="dk1"/>
                          </a:solidFill>
                          <a:latin typeface="+mn-lt"/>
                          <a:ea typeface="+mn-ea"/>
                          <a:cs typeface="+mn-cs"/>
                        </a:rPr>
                        <a:t>%</a:t>
                      </a:r>
                      <a:endParaRPr lang="en-US" sz="1200" kern="1200" dirty="0">
                        <a:solidFill>
                          <a:schemeClr val="dk1"/>
                        </a:solidFill>
                        <a:latin typeface="+mn-lt"/>
                        <a:ea typeface="+mn-ea"/>
                        <a:cs typeface="+mn-cs"/>
                      </a:endParaRPr>
                    </a:p>
                  </a:txBody>
                  <a:tcPr/>
                </a:tc>
              </a:tr>
              <a:tr h="252000">
                <a:tc>
                  <a:txBody>
                    <a:bodyPr/>
                    <a:lstStyle/>
                    <a:p>
                      <a:r>
                        <a:rPr lang="fi-FI" sz="1200" dirty="0" smtClean="0"/>
                        <a:t>Väsymys</a:t>
                      </a:r>
                      <a:endParaRPr lang="en-US" sz="1200" dirty="0"/>
                    </a:p>
                  </a:txBody>
                  <a:tcPr/>
                </a:tc>
                <a:tc>
                  <a:txBody>
                    <a:bodyPr/>
                    <a:lstStyle/>
                    <a:p>
                      <a:r>
                        <a:rPr lang="fi-FI" sz="1200" dirty="0" smtClean="0"/>
                        <a:t>16</a:t>
                      </a:r>
                      <a:endParaRPr lang="en-US" sz="1200" dirty="0"/>
                    </a:p>
                  </a:txBody>
                  <a:tcPr/>
                </a:tc>
              </a:tr>
              <a:tr h="252000">
                <a:tc>
                  <a:txBody>
                    <a:bodyPr/>
                    <a:lstStyle/>
                    <a:p>
                      <a:r>
                        <a:rPr lang="fi-FI" sz="1200" dirty="0" smtClean="0"/>
                        <a:t>Pään raskaalta tuntuminen</a:t>
                      </a:r>
                      <a:endParaRPr lang="en-US" sz="1200" dirty="0"/>
                    </a:p>
                  </a:txBody>
                  <a:tcPr/>
                </a:tc>
                <a:tc>
                  <a:txBody>
                    <a:bodyPr/>
                    <a:lstStyle/>
                    <a:p>
                      <a:r>
                        <a:rPr lang="fi-FI" sz="1200" dirty="0" smtClean="0"/>
                        <a:t>9</a:t>
                      </a:r>
                      <a:endParaRPr lang="en-US" sz="1200" dirty="0"/>
                    </a:p>
                  </a:txBody>
                  <a:tcPr/>
                </a:tc>
              </a:tr>
              <a:tr h="252000">
                <a:tc>
                  <a:txBody>
                    <a:bodyPr/>
                    <a:lstStyle/>
                    <a:p>
                      <a:r>
                        <a:rPr lang="fi-FI" sz="1200" dirty="0" smtClean="0"/>
                        <a:t>Pääsärky</a:t>
                      </a:r>
                      <a:endParaRPr lang="en-US" sz="1200" dirty="0"/>
                    </a:p>
                  </a:txBody>
                  <a:tcPr/>
                </a:tc>
                <a:tc>
                  <a:txBody>
                    <a:bodyPr/>
                    <a:lstStyle/>
                    <a:p>
                      <a:r>
                        <a:rPr lang="fi-FI" sz="1200" dirty="0" smtClean="0"/>
                        <a:t>7</a:t>
                      </a:r>
                      <a:endParaRPr lang="en-US" sz="1200" dirty="0"/>
                    </a:p>
                  </a:txBody>
                  <a:tcPr/>
                </a:tc>
              </a:tr>
              <a:tr h="252000">
                <a:tc>
                  <a:txBody>
                    <a:bodyPr/>
                    <a:lstStyle/>
                    <a:p>
                      <a:r>
                        <a:rPr lang="fi-FI" sz="1200" dirty="0" smtClean="0"/>
                        <a:t>Keskittymisvaikeudet</a:t>
                      </a:r>
                      <a:endParaRPr lang="en-US" sz="1200" dirty="0"/>
                    </a:p>
                  </a:txBody>
                  <a:tcPr/>
                </a:tc>
                <a:tc>
                  <a:txBody>
                    <a:bodyPr/>
                    <a:lstStyle/>
                    <a:p>
                      <a:r>
                        <a:rPr lang="fi-FI" sz="1200" dirty="0" smtClean="0"/>
                        <a:t>3</a:t>
                      </a:r>
                      <a:endParaRPr lang="en-US" sz="1200" dirty="0"/>
                    </a:p>
                  </a:txBody>
                  <a:tcPr/>
                </a:tc>
              </a:tr>
              <a:tr h="252000">
                <a:tc>
                  <a:txBody>
                    <a:bodyPr/>
                    <a:lstStyle/>
                    <a:p>
                      <a:r>
                        <a:rPr lang="fi-FI" sz="1200" dirty="0" smtClean="0"/>
                        <a:t>Silmien ärtyminen</a:t>
                      </a:r>
                      <a:endParaRPr lang="en-US" sz="1200" dirty="0"/>
                    </a:p>
                  </a:txBody>
                  <a:tcPr/>
                </a:tc>
                <a:tc>
                  <a:txBody>
                    <a:bodyPr/>
                    <a:lstStyle/>
                    <a:p>
                      <a:r>
                        <a:rPr lang="fi-FI" sz="1200" dirty="0" smtClean="0"/>
                        <a:t>17</a:t>
                      </a:r>
                      <a:endParaRPr lang="en-US" sz="1200" dirty="0"/>
                    </a:p>
                  </a:txBody>
                  <a:tcPr/>
                </a:tc>
              </a:tr>
              <a:tr h="252000">
                <a:tc>
                  <a:txBody>
                    <a:bodyPr/>
                    <a:lstStyle/>
                    <a:p>
                      <a:r>
                        <a:rPr lang="fi-FI" sz="1200" dirty="0" smtClean="0"/>
                        <a:t>Nenän ärtyminen</a:t>
                      </a:r>
                      <a:endParaRPr lang="en-US" sz="1200" dirty="0"/>
                    </a:p>
                  </a:txBody>
                  <a:tcPr/>
                </a:tc>
                <a:tc>
                  <a:txBody>
                    <a:bodyPr/>
                    <a:lstStyle/>
                    <a:p>
                      <a:r>
                        <a:rPr lang="fi-FI" sz="1200" dirty="0" smtClean="0"/>
                        <a:t>20</a:t>
                      </a:r>
                      <a:endParaRPr lang="en-US" sz="1200" dirty="0"/>
                    </a:p>
                  </a:txBody>
                  <a:tcPr/>
                </a:tc>
              </a:tr>
              <a:tr h="252000">
                <a:tc>
                  <a:txBody>
                    <a:bodyPr/>
                    <a:lstStyle/>
                    <a:p>
                      <a:r>
                        <a:rPr lang="fi-FI" sz="1200" dirty="0" smtClean="0"/>
                        <a:t>Käheys / kurkun</a:t>
                      </a:r>
                      <a:r>
                        <a:rPr lang="fi-FI" sz="1200" baseline="0" dirty="0" smtClean="0"/>
                        <a:t> kuivuminen</a:t>
                      </a:r>
                      <a:endParaRPr lang="en-US" sz="1200" dirty="0"/>
                    </a:p>
                  </a:txBody>
                  <a:tcPr/>
                </a:tc>
                <a:tc>
                  <a:txBody>
                    <a:bodyPr/>
                    <a:lstStyle/>
                    <a:p>
                      <a:r>
                        <a:rPr lang="fi-FI" sz="1200" dirty="0" smtClean="0"/>
                        <a:t>14</a:t>
                      </a:r>
                      <a:endParaRPr lang="en-US" sz="1200" dirty="0"/>
                    </a:p>
                  </a:txBody>
                  <a:tcPr/>
                </a:tc>
              </a:tr>
              <a:tr h="252000">
                <a:tc>
                  <a:txBody>
                    <a:bodyPr/>
                    <a:lstStyle/>
                    <a:p>
                      <a:r>
                        <a:rPr lang="fi-FI" sz="1200" dirty="0" smtClean="0"/>
                        <a:t>Yskä</a:t>
                      </a:r>
                      <a:endParaRPr lang="en-US" sz="1200" dirty="0"/>
                    </a:p>
                  </a:txBody>
                  <a:tcPr/>
                </a:tc>
                <a:tc>
                  <a:txBody>
                    <a:bodyPr/>
                    <a:lstStyle/>
                    <a:p>
                      <a:r>
                        <a:rPr lang="fi-FI" sz="1200" dirty="0" smtClean="0"/>
                        <a:t>5</a:t>
                      </a:r>
                      <a:endParaRPr lang="en-US" sz="1200" dirty="0"/>
                    </a:p>
                  </a:txBody>
                  <a:tcPr/>
                </a:tc>
              </a:tr>
              <a:tr h="252000">
                <a:tc>
                  <a:txBody>
                    <a:bodyPr/>
                    <a:lstStyle/>
                    <a:p>
                      <a:r>
                        <a:rPr lang="fi-FI" sz="1200" dirty="0" smtClean="0"/>
                        <a:t>Yöunta häiritsevä yskä**</a:t>
                      </a:r>
                      <a:endParaRPr lang="en-US" sz="1200" dirty="0"/>
                    </a:p>
                  </a:txBody>
                  <a:tcPr/>
                </a:tc>
                <a:tc>
                  <a:txBody>
                    <a:bodyPr/>
                    <a:lstStyle/>
                    <a:p>
                      <a:r>
                        <a:rPr lang="fi-FI" sz="1200" dirty="0" smtClean="0"/>
                        <a:t>2</a:t>
                      </a:r>
                      <a:endParaRPr lang="en-US" sz="1200" dirty="0"/>
                    </a:p>
                  </a:txBody>
                  <a:tcPr/>
                </a:tc>
              </a:tr>
              <a:tr h="252000">
                <a:tc>
                  <a:txBody>
                    <a:bodyPr/>
                    <a:lstStyle/>
                    <a:p>
                      <a:r>
                        <a:rPr lang="fi-FI" sz="1200" dirty="0" smtClean="0"/>
                        <a:t>Kasvojen punoitus / kuivuminen</a:t>
                      </a:r>
                      <a:endParaRPr lang="en-US" sz="1200" dirty="0"/>
                    </a:p>
                  </a:txBody>
                  <a:tcPr/>
                </a:tc>
                <a:tc>
                  <a:txBody>
                    <a:bodyPr/>
                    <a:lstStyle/>
                    <a:p>
                      <a:r>
                        <a:rPr lang="fi-FI" sz="1200" dirty="0" smtClean="0"/>
                        <a:t>11</a:t>
                      </a:r>
                      <a:endParaRPr lang="en-US" sz="1200" dirty="0"/>
                    </a:p>
                  </a:txBody>
                  <a:tcPr/>
                </a:tc>
              </a:tr>
              <a:tr h="252000">
                <a:tc>
                  <a:txBody>
                    <a:bodyPr/>
                    <a:lstStyle/>
                    <a:p>
                      <a:r>
                        <a:rPr lang="fi-FI" sz="1200" dirty="0" smtClean="0"/>
                        <a:t>Käsien iho-oireet</a:t>
                      </a:r>
                      <a:endParaRPr lang="en-US" sz="1200" dirty="0"/>
                    </a:p>
                  </a:txBody>
                  <a:tcPr/>
                </a:tc>
                <a:tc>
                  <a:txBody>
                    <a:bodyPr/>
                    <a:lstStyle/>
                    <a:p>
                      <a:r>
                        <a:rPr lang="fi-FI" sz="1200" dirty="0" smtClean="0"/>
                        <a:t>15</a:t>
                      </a:r>
                      <a:endParaRPr lang="en-US" sz="1200" dirty="0"/>
                    </a:p>
                  </a:txBody>
                  <a:tcPr/>
                </a:tc>
              </a:tr>
              <a:tr h="252000">
                <a:tc>
                  <a:txBody>
                    <a:bodyPr/>
                    <a:lstStyle/>
                    <a:p>
                      <a:r>
                        <a:rPr lang="fi-FI" sz="1200" dirty="0" smtClean="0"/>
                        <a:t>Hengenahdistus**</a:t>
                      </a:r>
                      <a:endParaRPr lang="en-US" sz="1200" dirty="0"/>
                    </a:p>
                  </a:txBody>
                  <a:tcPr/>
                </a:tc>
                <a:tc>
                  <a:txBody>
                    <a:bodyPr/>
                    <a:lstStyle/>
                    <a:p>
                      <a:r>
                        <a:rPr lang="fi-FI" sz="1200" dirty="0" smtClean="0"/>
                        <a:t>4</a:t>
                      </a:r>
                      <a:endParaRPr lang="en-US" sz="1200" dirty="0"/>
                    </a:p>
                  </a:txBody>
                  <a:tcPr/>
                </a:tc>
              </a:tr>
              <a:tr h="252000">
                <a:tc>
                  <a:txBody>
                    <a:bodyPr/>
                    <a:lstStyle/>
                    <a:p>
                      <a:r>
                        <a:rPr lang="fi-FI" sz="1200" dirty="0" smtClean="0"/>
                        <a:t>Hengityksen vinkuminen**</a:t>
                      </a:r>
                      <a:endParaRPr lang="en-US" sz="1200" dirty="0"/>
                    </a:p>
                  </a:txBody>
                  <a:tcPr/>
                </a:tc>
                <a:tc>
                  <a:txBody>
                    <a:bodyPr/>
                    <a:lstStyle/>
                    <a:p>
                      <a:r>
                        <a:rPr lang="fi-FI" sz="1200" dirty="0" smtClean="0"/>
                        <a:t>2</a:t>
                      </a:r>
                      <a:endParaRPr lang="en-US" sz="1200" dirty="0"/>
                    </a:p>
                  </a:txBody>
                  <a:tcPr/>
                </a:tc>
              </a:tr>
              <a:tr h="252000">
                <a:tc>
                  <a:txBody>
                    <a:bodyPr/>
                    <a:lstStyle/>
                    <a:p>
                      <a:r>
                        <a:rPr lang="fi-FI" sz="1200" dirty="0" smtClean="0"/>
                        <a:t>Kuume- ja vilunväreet**</a:t>
                      </a:r>
                      <a:endParaRPr lang="en-US" sz="1200" dirty="0"/>
                    </a:p>
                  </a:txBody>
                  <a:tcPr/>
                </a:tc>
                <a:tc>
                  <a:txBody>
                    <a:bodyPr/>
                    <a:lstStyle/>
                    <a:p>
                      <a:r>
                        <a:rPr lang="fi-FI" sz="1200" dirty="0" smtClean="0"/>
                        <a:t>3</a:t>
                      </a:r>
                      <a:endParaRPr lang="en-US" sz="1200" dirty="0"/>
                    </a:p>
                  </a:txBody>
                  <a:tcPr/>
                </a:tc>
              </a:tr>
              <a:tr h="252000">
                <a:tc>
                  <a:txBody>
                    <a:bodyPr/>
                    <a:lstStyle/>
                    <a:p>
                      <a:r>
                        <a:rPr lang="fi-FI" sz="1200" dirty="0" smtClean="0"/>
                        <a:t>Nivelsärky tai -jäykkyys</a:t>
                      </a:r>
                      <a:endParaRPr lang="en-US" sz="1200" dirty="0"/>
                    </a:p>
                  </a:txBody>
                  <a:tcPr/>
                </a:tc>
                <a:tc>
                  <a:txBody>
                    <a:bodyPr/>
                    <a:lstStyle/>
                    <a:p>
                      <a:r>
                        <a:rPr lang="fi-FI" sz="1200" dirty="0" smtClean="0"/>
                        <a:t>4</a:t>
                      </a:r>
                      <a:endParaRPr lang="en-US" sz="1200" dirty="0"/>
                    </a:p>
                  </a:txBody>
                  <a:tcPr/>
                </a:tc>
              </a:tr>
              <a:tr h="252000">
                <a:tc>
                  <a:txBody>
                    <a:bodyPr/>
                    <a:lstStyle/>
                    <a:p>
                      <a:r>
                        <a:rPr lang="fi-FI" sz="1200" dirty="0" smtClean="0"/>
                        <a:t>Lihaskipu</a:t>
                      </a:r>
                      <a:endParaRPr lang="en-US" sz="1200" dirty="0"/>
                    </a:p>
                  </a:txBody>
                  <a:tcPr/>
                </a:tc>
                <a:tc>
                  <a:txBody>
                    <a:bodyPr/>
                    <a:lstStyle/>
                    <a:p>
                      <a:r>
                        <a:rPr lang="fi-FI" sz="1200" dirty="0" smtClean="0"/>
                        <a:t>6</a:t>
                      </a:r>
                      <a:endParaRPr lang="en-US" sz="1200" dirty="0"/>
                    </a:p>
                  </a:txBody>
                  <a:tcPr/>
                </a:tc>
              </a:tr>
              <a:tr h="252000">
                <a:tc>
                  <a:txBody>
                    <a:bodyPr/>
                    <a:lstStyle/>
                    <a:p>
                      <a:r>
                        <a:rPr lang="fi-FI" sz="1200" dirty="0" smtClean="0"/>
                        <a:t>Muu oire</a:t>
                      </a:r>
                      <a:endParaRPr lang="en-US" sz="1200" dirty="0"/>
                    </a:p>
                  </a:txBody>
                  <a:tcPr/>
                </a:tc>
                <a:tc>
                  <a:txBody>
                    <a:bodyPr/>
                    <a:lstStyle/>
                    <a:p>
                      <a:r>
                        <a:rPr lang="fi-FI" sz="1200" dirty="0" smtClean="0"/>
                        <a:t>24</a:t>
                      </a:r>
                      <a:endParaRPr lang="en-US" sz="1200" dirty="0"/>
                    </a:p>
                  </a:txBody>
                  <a:tcPr/>
                </a:tc>
              </a:tr>
            </a:tbl>
          </a:graphicData>
        </a:graphic>
      </p:graphicFrame>
      <p:sp>
        <p:nvSpPr>
          <p:cNvPr id="7" name="TextBox 6"/>
          <p:cNvSpPr txBox="1"/>
          <p:nvPr/>
        </p:nvSpPr>
        <p:spPr>
          <a:xfrm>
            <a:off x="4355976" y="4653136"/>
            <a:ext cx="4104456" cy="1200329"/>
          </a:xfrm>
          <a:prstGeom prst="rect">
            <a:avLst/>
          </a:prstGeom>
          <a:noFill/>
        </p:spPr>
        <p:txBody>
          <a:bodyPr wrap="square" rtlCol="0">
            <a:spAutoFit/>
          </a:bodyPr>
          <a:lstStyle/>
          <a:p>
            <a:r>
              <a:rPr lang="de-DE" sz="1200" dirty="0" err="1"/>
              <a:t>Sundman-Digert</a:t>
            </a:r>
            <a:r>
              <a:rPr lang="de-DE" sz="1200" dirty="0"/>
              <a:t> M., </a:t>
            </a:r>
            <a:r>
              <a:rPr lang="de-DE" sz="1200" dirty="0" err="1"/>
              <a:t>Reijula</a:t>
            </a:r>
            <a:r>
              <a:rPr lang="de-DE" sz="1200" dirty="0"/>
              <a:t> K., 2002. </a:t>
            </a:r>
            <a:r>
              <a:rPr lang="fi-FI" sz="1200" dirty="0"/>
              <a:t>Sisäilmaongelmien tutkiminen työpaikoilla kyselyn avulla. </a:t>
            </a:r>
            <a:r>
              <a:rPr lang="en-GB" sz="1200" dirty="0" err="1"/>
              <a:t>Suomen</a:t>
            </a:r>
            <a:r>
              <a:rPr lang="en-GB" sz="1200" dirty="0"/>
              <a:t> </a:t>
            </a:r>
            <a:r>
              <a:rPr lang="en-GB" sz="1200" dirty="0" err="1"/>
              <a:t>lääkärilehti</a:t>
            </a:r>
            <a:r>
              <a:rPr lang="en-GB" sz="1200" dirty="0"/>
              <a:t> 11/2002, </a:t>
            </a:r>
            <a:r>
              <a:rPr lang="en-GB" sz="1200" dirty="0" err="1"/>
              <a:t>vsk</a:t>
            </a:r>
            <a:r>
              <a:rPr lang="en-GB" sz="1200" dirty="0"/>
              <a:t>. 57. 2002.</a:t>
            </a:r>
            <a:endParaRPr lang="en-US" sz="1200" dirty="0"/>
          </a:p>
          <a:p>
            <a:endParaRPr lang="en-US" sz="1200" dirty="0"/>
          </a:p>
          <a:p>
            <a:r>
              <a:rPr lang="fi-FI" sz="1200" dirty="0" smtClean="0"/>
              <a:t>** </a:t>
            </a:r>
            <a:r>
              <a:rPr lang="fi-FI" sz="1200" dirty="0"/>
              <a:t>Vertailuarvot perustuvat Työterveyslaitoksen sisäilmastokyselyihin vuosilta 2006-2007 </a:t>
            </a:r>
            <a:endParaRPr lang="en-US" sz="1200" dirty="0"/>
          </a:p>
        </p:txBody>
      </p:sp>
      <p:pic>
        <p:nvPicPr>
          <p:cNvPr id="11" name="Kuva 26" descr="Kuvaus: Savonia_Word_tunniste"/>
          <p:cNvPicPr/>
          <p:nvPr/>
        </p:nvPicPr>
        <p:blipFill rotWithShape="1">
          <a:blip r:embed="rId4"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57166852"/>
      </p:ext>
    </p:extLst>
  </p:cSld>
  <p:clrMapOvr>
    <a:masterClrMapping/>
  </p:clrMapOvr>
  <p:transition spd="med">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i-FI" dirty="0">
                <a:solidFill>
                  <a:srgbClr val="44697D"/>
                </a:solidFill>
              </a:rPr>
              <a:t>Stressin esiintyvyys työssä, </a:t>
            </a:r>
            <a:r>
              <a:rPr lang="fi-FI" dirty="0" smtClean="0">
                <a:solidFill>
                  <a:srgbClr val="44697D"/>
                </a:solidFill>
              </a:rPr>
              <a:t/>
            </a:r>
            <a:br>
              <a:rPr lang="fi-FI" dirty="0" smtClean="0">
                <a:solidFill>
                  <a:srgbClr val="44697D"/>
                </a:solidFill>
              </a:rPr>
            </a:br>
            <a:r>
              <a:rPr lang="fi-FI" dirty="0" smtClean="0">
                <a:solidFill>
                  <a:srgbClr val="44697D"/>
                </a:solidFill>
              </a:rPr>
              <a:t>tarkastelujakso </a:t>
            </a:r>
            <a:r>
              <a:rPr lang="fi-FI" dirty="0">
                <a:solidFill>
                  <a:srgbClr val="44697D"/>
                </a:solidFill>
              </a:rPr>
              <a:t>3 </a:t>
            </a:r>
            <a:r>
              <a:rPr lang="fi-FI" dirty="0" smtClean="0">
                <a:solidFill>
                  <a:srgbClr val="44697D"/>
                </a:solidFill>
              </a:rPr>
              <a:t>kk</a:t>
            </a:r>
            <a:endParaRPr lang="en-US" dirty="0">
              <a:solidFill>
                <a:srgbClr val="44697D"/>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27349098"/>
              </p:ext>
            </p:extLst>
          </p:nvPr>
        </p:nvGraphicFramePr>
        <p:xfrm>
          <a:off x="827089" y="1628775"/>
          <a:ext cx="6553224" cy="2520279"/>
        </p:xfrm>
        <a:graphic>
          <a:graphicData uri="http://schemas.openxmlformats.org/drawingml/2006/table">
            <a:tbl>
              <a:tblPr firstRow="1" firstCol="1" bandRow="1" bandCol="1">
                <a:tableStyleId>{5C22544A-7EE6-4342-B048-85BDC9FD1C3A}</a:tableStyleId>
              </a:tblPr>
              <a:tblGrid>
                <a:gridCol w="4352488"/>
                <a:gridCol w="2200736"/>
              </a:tblGrid>
              <a:tr h="720079">
                <a:tc>
                  <a:txBody>
                    <a:bodyPr/>
                    <a:lstStyle/>
                    <a:p>
                      <a:pPr algn="just">
                        <a:spcAft>
                          <a:spcPts val="0"/>
                        </a:spcAft>
                      </a:pPr>
                      <a:r>
                        <a:rPr lang="fi-FI" sz="1600" dirty="0">
                          <a:effectLst/>
                        </a:rPr>
                        <a:t>Stressin esiintyvyys työssä</a:t>
                      </a:r>
                      <a:r>
                        <a:rPr lang="fi-FI" sz="1600" baseline="30000" dirty="0">
                          <a:effectLst/>
                        </a:rPr>
                        <a:t>*</a:t>
                      </a:r>
                      <a:endParaRPr lang="en-US" sz="1100" dirty="0">
                        <a:effectLst/>
                        <a:latin typeface="Times New Roman"/>
                        <a:ea typeface="Times New Roman"/>
                      </a:endParaRPr>
                    </a:p>
                  </a:txBody>
                  <a:tcPr marL="116138" marR="116138" marT="0" marB="0"/>
                </a:tc>
                <a:tc>
                  <a:txBody>
                    <a:bodyPr/>
                    <a:lstStyle/>
                    <a:p>
                      <a:pPr algn="ctr">
                        <a:spcAft>
                          <a:spcPts val="0"/>
                        </a:spcAft>
                      </a:pPr>
                      <a:r>
                        <a:rPr lang="fi-FI" sz="1600" dirty="0">
                          <a:effectLst/>
                        </a:rPr>
                        <a:t>Vertailuarvo (%)</a:t>
                      </a:r>
                      <a:endParaRPr lang="en-US" sz="1100" dirty="0">
                        <a:effectLst/>
                        <a:latin typeface="Times New Roman"/>
                        <a:ea typeface="Times New Roman"/>
                      </a:endParaRPr>
                    </a:p>
                  </a:txBody>
                  <a:tcPr marL="116138" marR="116138" marT="0" marB="0"/>
                </a:tc>
              </a:tr>
              <a:tr h="360040">
                <a:tc>
                  <a:txBody>
                    <a:bodyPr/>
                    <a:lstStyle/>
                    <a:p>
                      <a:pPr algn="just">
                        <a:spcAft>
                          <a:spcPts val="0"/>
                        </a:spcAft>
                      </a:pPr>
                      <a:r>
                        <a:rPr lang="fi-FI" sz="1600">
                          <a:effectLst/>
                        </a:rPr>
                        <a:t>Ei lainkaan</a:t>
                      </a:r>
                      <a:endParaRPr lang="en-US" sz="1100">
                        <a:effectLst/>
                        <a:latin typeface="Times New Roman"/>
                        <a:ea typeface="Times New Roman"/>
                      </a:endParaRPr>
                    </a:p>
                  </a:txBody>
                  <a:tcPr marL="116138" marR="116138" marT="0" marB="0"/>
                </a:tc>
                <a:tc>
                  <a:txBody>
                    <a:bodyPr/>
                    <a:lstStyle/>
                    <a:p>
                      <a:pPr algn="ctr">
                        <a:spcAft>
                          <a:spcPts val="0"/>
                        </a:spcAft>
                      </a:pPr>
                      <a:r>
                        <a:rPr lang="fi-FI" sz="1600" b="1" dirty="0">
                          <a:effectLst/>
                        </a:rPr>
                        <a:t>33</a:t>
                      </a:r>
                      <a:endParaRPr lang="en-US" sz="1100" b="1" dirty="0">
                        <a:effectLst/>
                        <a:latin typeface="Times New Roman"/>
                        <a:ea typeface="Times New Roman"/>
                      </a:endParaRPr>
                    </a:p>
                  </a:txBody>
                  <a:tcPr marL="116138" marR="116138" marT="0" marB="0"/>
                </a:tc>
              </a:tr>
              <a:tr h="360040">
                <a:tc>
                  <a:txBody>
                    <a:bodyPr/>
                    <a:lstStyle/>
                    <a:p>
                      <a:pPr algn="just">
                        <a:spcAft>
                          <a:spcPts val="0"/>
                        </a:spcAft>
                      </a:pPr>
                      <a:r>
                        <a:rPr lang="fi-FI" sz="1600">
                          <a:effectLst/>
                        </a:rPr>
                        <a:t>Vain vähän</a:t>
                      </a:r>
                      <a:endParaRPr lang="en-US" sz="1100">
                        <a:effectLst/>
                        <a:latin typeface="Times New Roman"/>
                        <a:ea typeface="Times New Roman"/>
                      </a:endParaRPr>
                    </a:p>
                  </a:txBody>
                  <a:tcPr marL="116138" marR="116138" marT="0" marB="0"/>
                </a:tc>
                <a:tc>
                  <a:txBody>
                    <a:bodyPr/>
                    <a:lstStyle/>
                    <a:p>
                      <a:pPr algn="ctr">
                        <a:spcAft>
                          <a:spcPts val="0"/>
                        </a:spcAft>
                      </a:pPr>
                      <a:r>
                        <a:rPr lang="fi-FI" sz="1600" b="1" dirty="0">
                          <a:effectLst/>
                        </a:rPr>
                        <a:t>30</a:t>
                      </a:r>
                      <a:endParaRPr lang="en-US" sz="1100" b="1" dirty="0">
                        <a:effectLst/>
                        <a:latin typeface="Times New Roman"/>
                        <a:ea typeface="Times New Roman"/>
                      </a:endParaRPr>
                    </a:p>
                  </a:txBody>
                  <a:tcPr marL="116138" marR="116138" marT="0" marB="0"/>
                </a:tc>
              </a:tr>
              <a:tr h="360040">
                <a:tc>
                  <a:txBody>
                    <a:bodyPr/>
                    <a:lstStyle/>
                    <a:p>
                      <a:pPr algn="just">
                        <a:spcAft>
                          <a:spcPts val="0"/>
                        </a:spcAft>
                      </a:pPr>
                      <a:r>
                        <a:rPr lang="fi-FI" sz="1600">
                          <a:effectLst/>
                        </a:rPr>
                        <a:t>Jonkin verran</a:t>
                      </a:r>
                      <a:endParaRPr lang="en-US" sz="1100">
                        <a:effectLst/>
                        <a:latin typeface="Times New Roman"/>
                        <a:ea typeface="Times New Roman"/>
                      </a:endParaRPr>
                    </a:p>
                  </a:txBody>
                  <a:tcPr marL="116138" marR="116138" marT="0" marB="0"/>
                </a:tc>
                <a:tc>
                  <a:txBody>
                    <a:bodyPr/>
                    <a:lstStyle/>
                    <a:p>
                      <a:pPr algn="ctr">
                        <a:spcAft>
                          <a:spcPts val="0"/>
                        </a:spcAft>
                      </a:pPr>
                      <a:r>
                        <a:rPr lang="fi-FI" sz="1600" b="1" dirty="0">
                          <a:effectLst/>
                        </a:rPr>
                        <a:t>28</a:t>
                      </a:r>
                      <a:endParaRPr lang="en-US" sz="1100" b="1" dirty="0">
                        <a:effectLst/>
                        <a:latin typeface="Times New Roman"/>
                        <a:ea typeface="Times New Roman"/>
                      </a:endParaRPr>
                    </a:p>
                  </a:txBody>
                  <a:tcPr marL="116138" marR="116138" marT="0" marB="0"/>
                </a:tc>
              </a:tr>
              <a:tr h="360040">
                <a:tc>
                  <a:txBody>
                    <a:bodyPr/>
                    <a:lstStyle/>
                    <a:p>
                      <a:pPr algn="just">
                        <a:spcAft>
                          <a:spcPts val="0"/>
                        </a:spcAft>
                      </a:pPr>
                      <a:r>
                        <a:rPr lang="fi-FI" sz="1600">
                          <a:effectLst/>
                        </a:rPr>
                        <a:t>Melko paljon</a:t>
                      </a:r>
                      <a:endParaRPr lang="en-US" sz="1100">
                        <a:effectLst/>
                        <a:latin typeface="Times New Roman"/>
                        <a:ea typeface="Times New Roman"/>
                      </a:endParaRPr>
                    </a:p>
                  </a:txBody>
                  <a:tcPr marL="116138" marR="116138" marT="0" marB="0"/>
                </a:tc>
                <a:tc>
                  <a:txBody>
                    <a:bodyPr/>
                    <a:lstStyle/>
                    <a:p>
                      <a:pPr algn="ctr">
                        <a:spcAft>
                          <a:spcPts val="0"/>
                        </a:spcAft>
                      </a:pPr>
                      <a:r>
                        <a:rPr lang="fi-FI" sz="1600" b="1" dirty="0">
                          <a:effectLst/>
                        </a:rPr>
                        <a:t>8</a:t>
                      </a:r>
                      <a:endParaRPr lang="en-US" sz="1100" b="1" dirty="0">
                        <a:effectLst/>
                        <a:latin typeface="Times New Roman"/>
                        <a:ea typeface="Times New Roman"/>
                      </a:endParaRPr>
                    </a:p>
                  </a:txBody>
                  <a:tcPr marL="116138" marR="116138" marT="0" marB="0"/>
                </a:tc>
              </a:tr>
              <a:tr h="360040">
                <a:tc>
                  <a:txBody>
                    <a:bodyPr/>
                    <a:lstStyle/>
                    <a:p>
                      <a:pPr algn="just">
                        <a:spcAft>
                          <a:spcPts val="0"/>
                        </a:spcAft>
                      </a:pPr>
                      <a:r>
                        <a:rPr lang="fi-FI" sz="1600">
                          <a:effectLst/>
                        </a:rPr>
                        <a:t>Erittäin paljon</a:t>
                      </a:r>
                      <a:endParaRPr lang="en-US" sz="1100">
                        <a:effectLst/>
                        <a:latin typeface="Times New Roman"/>
                        <a:ea typeface="Times New Roman"/>
                      </a:endParaRPr>
                    </a:p>
                  </a:txBody>
                  <a:tcPr marL="116138" marR="116138" marT="0" marB="0"/>
                </a:tc>
                <a:tc>
                  <a:txBody>
                    <a:bodyPr/>
                    <a:lstStyle/>
                    <a:p>
                      <a:pPr algn="ctr">
                        <a:spcAft>
                          <a:spcPts val="0"/>
                        </a:spcAft>
                      </a:pPr>
                      <a:r>
                        <a:rPr lang="fi-FI" sz="1600" b="1" dirty="0">
                          <a:effectLst/>
                        </a:rPr>
                        <a:t>2</a:t>
                      </a:r>
                      <a:endParaRPr lang="en-US" sz="1100" b="1" dirty="0">
                        <a:effectLst/>
                        <a:latin typeface="Times New Roman"/>
                        <a:ea typeface="Times New Roman"/>
                      </a:endParaRPr>
                    </a:p>
                  </a:txBody>
                  <a:tcPr marL="116138" marR="116138" marT="0" marB="0"/>
                </a:tc>
              </a:tr>
            </a:tbl>
          </a:graphicData>
        </a:graphic>
      </p:graphicFrame>
      <p:sp>
        <p:nvSpPr>
          <p:cNvPr id="5" name="Footer Placeholder 4"/>
          <p:cNvSpPr>
            <a:spLocks noGrp="1"/>
          </p:cNvSpPr>
          <p:nvPr>
            <p:ph type="ftr" sz="quarter" idx="11"/>
          </p:nvPr>
        </p:nvSpPr>
        <p:spPr>
          <a:xfrm>
            <a:off x="3857190" y="5833709"/>
            <a:ext cx="4962960" cy="365125"/>
          </a:xfrm>
        </p:spPr>
        <p:txBody>
          <a:bodyPr/>
          <a:lstStyle/>
          <a:p>
            <a:pPr algn="r">
              <a:defRPr/>
            </a:pPr>
            <a:r>
              <a:rPr lang="fi-FI" sz="1000" dirty="0" err="1"/>
              <a:t>Perkiö-Mäkelä</a:t>
            </a:r>
            <a:r>
              <a:rPr lang="fi-FI" sz="1000" dirty="0"/>
              <a:t>, M. 2006. Työ ja terveys -haastattelututkimus, taulukkoraportti, 2006. Työterveyslaitos, Helsinki., </a:t>
            </a:r>
            <a:r>
              <a:rPr lang="fi-FI" sz="1000" dirty="0" smtClean="0"/>
              <a:t>ISBN-10</a:t>
            </a:r>
            <a:r>
              <a:rPr lang="fi-FI" sz="1000" dirty="0"/>
              <a:t>: 951-802-706-4</a:t>
            </a:r>
            <a:r>
              <a:rPr lang="fi-FI" sz="1000" dirty="0" smtClean="0"/>
              <a:t>.</a:t>
            </a:r>
            <a:endParaRPr lang="fi-FI" sz="1000" dirty="0"/>
          </a:p>
        </p:txBody>
      </p:sp>
      <p:sp>
        <p:nvSpPr>
          <p:cNvPr id="3" name="Dian numeron paikkamerkki 2"/>
          <p:cNvSpPr>
            <a:spLocks noGrp="1"/>
          </p:cNvSpPr>
          <p:nvPr>
            <p:ph type="sldNum" sz="quarter" idx="12"/>
          </p:nvPr>
        </p:nvSpPr>
        <p:spPr/>
        <p:txBody>
          <a:bodyPr/>
          <a:lstStyle/>
          <a:p>
            <a:fld id="{49246692-9764-4796-AF2E-897E79EBAFA7}" type="slidenum">
              <a:rPr lang="fi-FI" smtClean="0"/>
              <a:pPr/>
              <a:t>22</a:t>
            </a:fld>
            <a:endParaRPr lang="fi-FI"/>
          </a:p>
        </p:txBody>
      </p:sp>
      <p:sp>
        <p:nvSpPr>
          <p:cNvPr id="4" name="Content Placeholder 3"/>
          <p:cNvSpPr>
            <a:spLocks noGrp="1"/>
          </p:cNvSpPr>
          <p:nvPr>
            <p:ph sz="half" idx="4294967295"/>
          </p:nvPr>
        </p:nvSpPr>
        <p:spPr>
          <a:xfrm>
            <a:off x="564951" y="4419725"/>
            <a:ext cx="7751961" cy="504825"/>
          </a:xfrm>
        </p:spPr>
        <p:txBody>
          <a:bodyPr>
            <a:normAutofit/>
          </a:bodyPr>
          <a:lstStyle/>
          <a:p>
            <a:pPr marL="0" indent="0">
              <a:buNone/>
            </a:pPr>
            <a:r>
              <a:rPr lang="fi-FI" sz="1200" baseline="30000" dirty="0"/>
              <a:t>*</a:t>
            </a:r>
            <a:r>
              <a:rPr lang="fi-FI" sz="1200" dirty="0"/>
              <a:t>Stressillä tarkoitetaan tässä kysymyksessä tunnetilaa, jossa ihminen tuntee itsensä jännittyneeksi, levottomaksi, hermostuneeksi tai ahdistuneeksi tai hänen on vaikea nukkua asioiden vaivatessa mieltä.</a:t>
            </a:r>
            <a:endParaRPr lang="en-US" sz="1200" dirty="0"/>
          </a:p>
          <a:p>
            <a:endParaRPr lang="en-US" sz="1800" dirty="0"/>
          </a:p>
        </p:txBody>
      </p:sp>
      <p:pic>
        <p:nvPicPr>
          <p:cNvPr id="9"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84967951"/>
      </p:ext>
    </p:extLst>
  </p:cSld>
  <p:clrMapOvr>
    <a:masterClrMapping/>
  </p:clrMapOvr>
  <p:transition spd="med">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fi-FI" dirty="0">
                <a:solidFill>
                  <a:srgbClr val="44697D"/>
                </a:solidFill>
              </a:rPr>
              <a:t>Tulosten tulkinta, yleistä</a:t>
            </a:r>
            <a:endParaRPr lang="en-US" dirty="0">
              <a:solidFill>
                <a:srgbClr val="44697D"/>
              </a:solidFill>
            </a:endParaRPr>
          </a:p>
        </p:txBody>
      </p:sp>
      <p:sp>
        <p:nvSpPr>
          <p:cNvPr id="8" name="Content Placeholder 7"/>
          <p:cNvSpPr>
            <a:spLocks noGrp="1"/>
          </p:cNvSpPr>
          <p:nvPr>
            <p:ph idx="1"/>
          </p:nvPr>
        </p:nvSpPr>
        <p:spPr/>
        <p:txBody>
          <a:bodyPr>
            <a:normAutofit/>
          </a:bodyPr>
          <a:lstStyle/>
          <a:p>
            <a:pPr marL="0" indent="0">
              <a:buNone/>
            </a:pPr>
            <a:r>
              <a:rPr lang="en-US" dirty="0" err="1"/>
              <a:t>Tilastollisten</a:t>
            </a:r>
            <a:r>
              <a:rPr lang="en-US" dirty="0"/>
              <a:t> </a:t>
            </a:r>
            <a:r>
              <a:rPr lang="en-US" dirty="0" err="1"/>
              <a:t>harhojen</a:t>
            </a:r>
            <a:r>
              <a:rPr lang="en-US" dirty="0"/>
              <a:t> </a:t>
            </a:r>
            <a:r>
              <a:rPr lang="en-US" dirty="0" err="1"/>
              <a:t>välttäminen</a:t>
            </a:r>
            <a:r>
              <a:rPr lang="en-US" dirty="0"/>
              <a:t>: </a:t>
            </a:r>
          </a:p>
          <a:p>
            <a:r>
              <a:rPr lang="en-US" b="1" dirty="0" err="1"/>
              <a:t>liian</a:t>
            </a:r>
            <a:r>
              <a:rPr lang="en-US" b="1" dirty="0"/>
              <a:t> </a:t>
            </a:r>
            <a:r>
              <a:rPr lang="en-US" b="1" dirty="0" err="1"/>
              <a:t>pieni</a:t>
            </a:r>
            <a:r>
              <a:rPr lang="en-US" b="1" dirty="0"/>
              <a:t> </a:t>
            </a:r>
            <a:r>
              <a:rPr lang="en-US" b="1" dirty="0" err="1"/>
              <a:t>ryhmäkoko</a:t>
            </a:r>
            <a:r>
              <a:rPr lang="en-US" b="1" dirty="0"/>
              <a:t> </a:t>
            </a:r>
            <a:r>
              <a:rPr lang="en-US" dirty="0" smtClean="0"/>
              <a:t>(&lt; 20 </a:t>
            </a:r>
            <a:r>
              <a:rPr lang="en-US" dirty="0" err="1" smtClean="0"/>
              <a:t>henkilöä</a:t>
            </a:r>
            <a:r>
              <a:rPr lang="en-US" dirty="0" smtClean="0"/>
              <a:t>) </a:t>
            </a:r>
            <a:endParaRPr lang="en-US" dirty="0"/>
          </a:p>
          <a:p>
            <a:pPr lvl="1"/>
            <a:r>
              <a:rPr lang="fi-FI" sz="2000" dirty="0" smtClean="0"/>
              <a:t>yksittäisellä </a:t>
            </a:r>
            <a:r>
              <a:rPr lang="fi-FI" sz="2000" dirty="0"/>
              <a:t>vastauksella voi olla liian suuri vaikutus tuloksiin (esim. muutaman allergikon oireet voivat tulla korostuneesti esiin) </a:t>
            </a:r>
          </a:p>
          <a:p>
            <a:endParaRPr lang="fi-FI" b="1" dirty="0" smtClean="0"/>
          </a:p>
          <a:p>
            <a:r>
              <a:rPr lang="fi-FI" b="1" dirty="0" smtClean="0"/>
              <a:t>liian </a:t>
            </a:r>
            <a:r>
              <a:rPr lang="fi-FI" b="1" dirty="0"/>
              <a:t>pieni vastausprosentti </a:t>
            </a:r>
            <a:r>
              <a:rPr lang="fi-FI" dirty="0"/>
              <a:t>(tavoite &gt; 80 %) </a:t>
            </a:r>
          </a:p>
          <a:p>
            <a:r>
              <a:rPr lang="fi-FI" dirty="0" smtClean="0"/>
              <a:t>ilmapiiriin </a:t>
            </a:r>
            <a:r>
              <a:rPr lang="fi-FI" dirty="0"/>
              <a:t>liittyvät asiat täytyy selvittää </a:t>
            </a:r>
          </a:p>
          <a:p>
            <a:r>
              <a:rPr lang="en-US" dirty="0" err="1"/>
              <a:t>huomioitava</a:t>
            </a:r>
            <a:r>
              <a:rPr lang="en-US" dirty="0"/>
              <a:t> </a:t>
            </a:r>
            <a:r>
              <a:rPr lang="en-US" dirty="0" err="1"/>
              <a:t>myös</a:t>
            </a:r>
            <a:r>
              <a:rPr lang="en-US" dirty="0"/>
              <a:t> </a:t>
            </a:r>
            <a:r>
              <a:rPr lang="en-US" dirty="0" err="1" smtClean="0"/>
              <a:t>lomalla</a:t>
            </a:r>
            <a:r>
              <a:rPr lang="en-US" dirty="0" smtClean="0"/>
              <a:t> / </a:t>
            </a:r>
            <a:r>
              <a:rPr lang="en-US" dirty="0" err="1" smtClean="0"/>
              <a:t>sairauslomalla</a:t>
            </a:r>
            <a:r>
              <a:rPr lang="en-US" dirty="0" smtClean="0"/>
              <a:t> </a:t>
            </a:r>
            <a:r>
              <a:rPr lang="en-US" dirty="0" err="1"/>
              <a:t>olevat</a:t>
            </a:r>
            <a:r>
              <a:rPr lang="en-US" dirty="0"/>
              <a:t> </a:t>
            </a:r>
            <a:r>
              <a:rPr lang="en-US" dirty="0" err="1" smtClean="0"/>
              <a:t>työntekijät</a:t>
            </a:r>
            <a:endParaRPr lang="en-US" dirty="0"/>
          </a:p>
        </p:txBody>
      </p:sp>
      <p:sp>
        <p:nvSpPr>
          <p:cNvPr id="5" name="Footer Placeholder 4"/>
          <p:cNvSpPr>
            <a:spLocks noGrp="1"/>
          </p:cNvSpPr>
          <p:nvPr>
            <p:ph type="ftr" sz="quarter" idx="11"/>
          </p:nvPr>
        </p:nvSpPr>
        <p:spPr>
          <a:xfrm>
            <a:off x="3995614" y="5692217"/>
            <a:ext cx="4824536" cy="365125"/>
          </a:xfrm>
        </p:spPr>
        <p:txBody>
          <a:bodyPr/>
          <a:lstStyle/>
          <a:p>
            <a:pPr algn="r">
              <a:defRPr/>
            </a:pPr>
            <a:r>
              <a:rPr lang="de-DE" sz="1000" dirty="0" err="1"/>
              <a:t>Sundman-Digert</a:t>
            </a:r>
            <a:r>
              <a:rPr lang="de-DE" sz="1000" dirty="0"/>
              <a:t> M., </a:t>
            </a:r>
            <a:r>
              <a:rPr lang="de-DE" sz="1000" dirty="0" err="1"/>
              <a:t>Reijula</a:t>
            </a:r>
            <a:r>
              <a:rPr lang="de-DE" sz="1000" dirty="0"/>
              <a:t> K., 2002. </a:t>
            </a:r>
            <a:r>
              <a:rPr lang="fi-FI" sz="1000" dirty="0"/>
              <a:t>Sisäilmaongelmien tutkiminen työpaikoilla kyselyn avulla. </a:t>
            </a:r>
            <a:r>
              <a:rPr lang="en-GB" sz="1000" dirty="0" err="1"/>
              <a:t>Suomen</a:t>
            </a:r>
            <a:r>
              <a:rPr lang="en-GB" sz="1000" dirty="0"/>
              <a:t> </a:t>
            </a:r>
            <a:r>
              <a:rPr lang="en-GB" sz="1000" dirty="0" err="1"/>
              <a:t>lääkärilehti</a:t>
            </a:r>
            <a:r>
              <a:rPr lang="en-GB" sz="1000" dirty="0"/>
              <a:t> 11/2002, </a:t>
            </a:r>
            <a:r>
              <a:rPr lang="en-GB" sz="1000" dirty="0" err="1"/>
              <a:t>vsk</a:t>
            </a:r>
            <a:r>
              <a:rPr lang="en-GB" sz="1000" dirty="0"/>
              <a:t>. 57. 2002</a:t>
            </a:r>
            <a:r>
              <a:rPr lang="en-GB" sz="1000" dirty="0" smtClean="0"/>
              <a:t>.</a:t>
            </a:r>
            <a:endParaRPr lang="fi-FI" sz="1000" dirty="0"/>
          </a:p>
        </p:txBody>
      </p:sp>
      <p:sp>
        <p:nvSpPr>
          <p:cNvPr id="2" name="Dian numeron paikkamerkki 1"/>
          <p:cNvSpPr>
            <a:spLocks noGrp="1"/>
          </p:cNvSpPr>
          <p:nvPr>
            <p:ph type="sldNum" sz="quarter" idx="12"/>
          </p:nvPr>
        </p:nvSpPr>
        <p:spPr/>
        <p:txBody>
          <a:bodyPr/>
          <a:lstStyle/>
          <a:p>
            <a:fld id="{49246692-9764-4796-AF2E-897E79EBAFA7}" type="slidenum">
              <a:rPr lang="fi-FI" smtClean="0"/>
              <a:pPr/>
              <a:t>23</a:t>
            </a:fld>
            <a:endParaRPr lang="fi-FI"/>
          </a:p>
        </p:txBody>
      </p:sp>
      <p:pic>
        <p:nvPicPr>
          <p:cNvPr id="10"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97817223"/>
      </p:ext>
    </p:extLst>
  </p:cSld>
  <p:clrMapOvr>
    <a:masterClrMapping/>
  </p:clrMapOvr>
  <p:transition spd="med">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27088" y="664612"/>
            <a:ext cx="7489824" cy="791368"/>
          </a:xfrm>
        </p:spPr>
        <p:txBody>
          <a:bodyPr>
            <a:normAutofit/>
          </a:bodyPr>
          <a:lstStyle/>
          <a:p>
            <a:r>
              <a:rPr lang="fi-FI" dirty="0">
                <a:solidFill>
                  <a:srgbClr val="44697D"/>
                </a:solidFill>
              </a:rPr>
              <a:t>Tulosten tulkinta</a:t>
            </a:r>
            <a:endParaRPr lang="en-US" dirty="0">
              <a:solidFill>
                <a:srgbClr val="44697D"/>
              </a:solidFill>
            </a:endParaRPr>
          </a:p>
        </p:txBody>
      </p:sp>
      <p:sp>
        <p:nvSpPr>
          <p:cNvPr id="8" name="Content Placeholder 7"/>
          <p:cNvSpPr>
            <a:spLocks noGrp="1"/>
          </p:cNvSpPr>
          <p:nvPr>
            <p:ph idx="1"/>
          </p:nvPr>
        </p:nvSpPr>
        <p:spPr/>
        <p:txBody>
          <a:bodyPr>
            <a:normAutofit/>
          </a:bodyPr>
          <a:lstStyle/>
          <a:p>
            <a:pPr marL="0" indent="0">
              <a:buNone/>
            </a:pPr>
            <a:r>
              <a:rPr lang="en-US" b="1" dirty="0" err="1" smtClean="0"/>
              <a:t>Taustatekijät</a:t>
            </a:r>
            <a:r>
              <a:rPr lang="en-US" b="1" dirty="0"/>
              <a:t>:</a:t>
            </a:r>
            <a:r>
              <a:rPr lang="en-US" dirty="0"/>
              <a:t> </a:t>
            </a:r>
          </a:p>
          <a:p>
            <a:r>
              <a:rPr lang="fi-FI" dirty="0" smtClean="0"/>
              <a:t>Naiset</a:t>
            </a:r>
            <a:r>
              <a:rPr lang="fi-FI" dirty="0"/>
              <a:t>, tupakoitsijat ja allergiset henkilöt raportoivat enemmän oireita ja </a:t>
            </a:r>
            <a:r>
              <a:rPr lang="fi-FI" dirty="0" smtClean="0"/>
              <a:t>haittoja. </a:t>
            </a:r>
          </a:p>
          <a:p>
            <a:endParaRPr lang="fi-FI" dirty="0"/>
          </a:p>
          <a:p>
            <a:r>
              <a:rPr lang="fi-FI" dirty="0" smtClean="0"/>
              <a:t>Vastaajien ikä ei vaikuta kyselytulokseen.</a:t>
            </a:r>
          </a:p>
          <a:p>
            <a:endParaRPr lang="fi-FI" dirty="0"/>
          </a:p>
          <a:p>
            <a:r>
              <a:rPr lang="fi-FI" dirty="0" smtClean="0"/>
              <a:t>Aiemmin </a:t>
            </a:r>
            <a:r>
              <a:rPr lang="fi-FI" dirty="0"/>
              <a:t>epäpuhtauksille herkistyneet tai allergiset henkilöt voivat saada sisäilmaan liittyviä oireita hyvinkin </a:t>
            </a:r>
            <a:r>
              <a:rPr lang="fi-FI" dirty="0" smtClean="0"/>
              <a:t>pienissä pitoisuuksissa. </a:t>
            </a:r>
            <a:endParaRPr lang="fi-FI" dirty="0"/>
          </a:p>
          <a:p>
            <a:pPr marL="0" indent="0">
              <a:buNone/>
            </a:pPr>
            <a:endParaRPr lang="en-US" dirty="0"/>
          </a:p>
          <a:p>
            <a:endParaRPr lang="en-US" dirty="0"/>
          </a:p>
        </p:txBody>
      </p:sp>
      <p:sp>
        <p:nvSpPr>
          <p:cNvPr id="5" name="Footer Placeholder 4"/>
          <p:cNvSpPr>
            <a:spLocks noGrp="1"/>
          </p:cNvSpPr>
          <p:nvPr>
            <p:ph type="ftr" sz="quarter" idx="11"/>
          </p:nvPr>
        </p:nvSpPr>
        <p:spPr>
          <a:xfrm>
            <a:off x="3131840" y="5807391"/>
            <a:ext cx="5637168" cy="365125"/>
          </a:xfrm>
        </p:spPr>
        <p:txBody>
          <a:bodyPr/>
          <a:lstStyle/>
          <a:p>
            <a:pPr algn="r">
              <a:defRPr/>
            </a:pPr>
            <a:r>
              <a:rPr lang="fi-FI" sz="1000" dirty="0" err="1"/>
              <a:t>Perkiö-Mäkelä</a:t>
            </a:r>
            <a:r>
              <a:rPr lang="fi-FI" sz="1000" dirty="0"/>
              <a:t>, M. 2006. Työ ja terveys -haastattelututkimus, taulukkoraportti, 2006. Työterveyslaitos, Helsinki</a:t>
            </a:r>
            <a:r>
              <a:rPr lang="fi-FI" sz="1000" dirty="0" smtClean="0"/>
              <a:t>. ISBN-10</a:t>
            </a:r>
            <a:r>
              <a:rPr lang="fi-FI" sz="1000" dirty="0"/>
              <a:t>: </a:t>
            </a:r>
            <a:r>
              <a:rPr lang="fi-FI" sz="1000" dirty="0" smtClean="0"/>
              <a:t>951-802-706-4;  </a:t>
            </a:r>
          </a:p>
          <a:p>
            <a:pPr algn="r">
              <a:defRPr/>
            </a:pPr>
            <a:r>
              <a:rPr lang="de-DE" sz="1000" dirty="0" err="1" smtClean="0"/>
              <a:t>Sundman-Digert</a:t>
            </a:r>
            <a:r>
              <a:rPr lang="de-DE" sz="1000" dirty="0" smtClean="0"/>
              <a:t> </a:t>
            </a:r>
            <a:r>
              <a:rPr lang="de-DE" sz="1000" dirty="0"/>
              <a:t>M., </a:t>
            </a:r>
            <a:r>
              <a:rPr lang="de-DE" sz="1000" dirty="0" err="1"/>
              <a:t>Reijula</a:t>
            </a:r>
            <a:r>
              <a:rPr lang="de-DE" sz="1000" dirty="0"/>
              <a:t> K., 2002. </a:t>
            </a:r>
            <a:r>
              <a:rPr lang="fi-FI" sz="1000" dirty="0"/>
              <a:t>Sisäilmaongelmien tutkiminen työpaikoilla kyselyn avulla. </a:t>
            </a:r>
            <a:r>
              <a:rPr lang="en-GB" sz="1000" dirty="0" err="1"/>
              <a:t>Suomen</a:t>
            </a:r>
            <a:r>
              <a:rPr lang="en-GB" sz="1000" dirty="0"/>
              <a:t> </a:t>
            </a:r>
            <a:r>
              <a:rPr lang="en-GB" sz="1000" dirty="0" err="1"/>
              <a:t>lääkärilehti</a:t>
            </a:r>
            <a:r>
              <a:rPr lang="en-GB" sz="1000" dirty="0"/>
              <a:t> 11/2002, </a:t>
            </a:r>
            <a:r>
              <a:rPr lang="en-GB" sz="1000" dirty="0" err="1"/>
              <a:t>vsk</a:t>
            </a:r>
            <a:r>
              <a:rPr lang="en-GB" sz="1000" dirty="0"/>
              <a:t>. 57. </a:t>
            </a:r>
            <a:r>
              <a:rPr lang="en-GB" sz="1000" dirty="0" smtClean="0"/>
              <a:t>2002</a:t>
            </a:r>
            <a:endParaRPr lang="fi-FI" sz="1000" dirty="0"/>
          </a:p>
        </p:txBody>
      </p:sp>
      <p:sp>
        <p:nvSpPr>
          <p:cNvPr id="2" name="Dian numeron paikkamerkki 1"/>
          <p:cNvSpPr>
            <a:spLocks noGrp="1"/>
          </p:cNvSpPr>
          <p:nvPr>
            <p:ph type="sldNum" sz="quarter" idx="12"/>
          </p:nvPr>
        </p:nvSpPr>
        <p:spPr/>
        <p:txBody>
          <a:bodyPr/>
          <a:lstStyle/>
          <a:p>
            <a:fld id="{49246692-9764-4796-AF2E-897E79EBAFA7}" type="slidenum">
              <a:rPr lang="fi-FI" smtClean="0"/>
              <a:pPr/>
              <a:t>24</a:t>
            </a:fld>
            <a:endParaRPr lang="fi-FI"/>
          </a:p>
        </p:txBody>
      </p:sp>
      <p:pic>
        <p:nvPicPr>
          <p:cNvPr id="10"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52009957"/>
      </p:ext>
    </p:extLst>
  </p:cSld>
  <p:clrMapOvr>
    <a:masterClrMapping/>
  </p:clrMapOvr>
  <p:transition spd="med">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solidFill>
                  <a:srgbClr val="44697D"/>
                </a:solidFill>
              </a:rPr>
              <a:t>Tulosten </a:t>
            </a:r>
            <a:r>
              <a:rPr lang="fi-FI" dirty="0" smtClean="0">
                <a:solidFill>
                  <a:srgbClr val="44697D"/>
                </a:solidFill>
              </a:rPr>
              <a:t>tulkinta</a:t>
            </a:r>
            <a:endParaRPr lang="fi-FI" dirty="0"/>
          </a:p>
        </p:txBody>
      </p:sp>
      <p:sp>
        <p:nvSpPr>
          <p:cNvPr id="3" name="Sisällön paikkamerkki 2"/>
          <p:cNvSpPr>
            <a:spLocks noGrp="1"/>
          </p:cNvSpPr>
          <p:nvPr>
            <p:ph idx="1"/>
          </p:nvPr>
        </p:nvSpPr>
        <p:spPr/>
        <p:txBody>
          <a:bodyPr/>
          <a:lstStyle/>
          <a:p>
            <a:pPr marL="0" indent="0">
              <a:buNone/>
            </a:pPr>
            <a:r>
              <a:rPr lang="en-US" b="1" dirty="0" err="1"/>
              <a:t>Psykososiaalinen</a:t>
            </a:r>
            <a:r>
              <a:rPr lang="en-US" b="1" dirty="0"/>
              <a:t> </a:t>
            </a:r>
            <a:r>
              <a:rPr lang="en-US" b="1" dirty="0" err="1"/>
              <a:t>työympäristö</a:t>
            </a:r>
            <a:r>
              <a:rPr lang="en-US" dirty="0" smtClean="0"/>
              <a:t>:</a:t>
            </a:r>
          </a:p>
          <a:p>
            <a:r>
              <a:rPr lang="fi-FI" dirty="0" smtClean="0"/>
              <a:t>Voimakas </a:t>
            </a:r>
            <a:r>
              <a:rPr lang="fi-FI" dirty="0"/>
              <a:t>psyykkinen kuormitus ja työstressi voivat lisätä tai pahentaa sisäilmaan liitettyjä oireita ja sisäilmaa koskevia valituksia </a:t>
            </a:r>
            <a:r>
              <a:rPr lang="fi-FI" dirty="0" smtClean="0"/>
              <a:t>työpaikalla. </a:t>
            </a:r>
          </a:p>
          <a:p>
            <a:endParaRPr lang="fi-FI" dirty="0"/>
          </a:p>
          <a:p>
            <a:r>
              <a:rPr lang="fi-FI" dirty="0"/>
              <a:t>Tulosten tulkinnassa on huomioitava se, että kysely tarkastelee </a:t>
            </a:r>
            <a:r>
              <a:rPr lang="fi-FI" dirty="0" err="1"/>
              <a:t>psykososiaalista</a:t>
            </a:r>
            <a:r>
              <a:rPr lang="fi-FI" dirty="0"/>
              <a:t> työympäristöä rajatusta näkökulmasta, minkä ulkopuolelle jäävät monet keskeiset asiat esim. johtaminen, työilmapiiriin liittyvät asiat, työroolit, muutokset työssä ja organisaatiossa jne. </a:t>
            </a:r>
          </a:p>
          <a:p>
            <a:endParaRPr lang="fi-FI" dirty="0"/>
          </a:p>
        </p:txBody>
      </p:sp>
      <p:sp>
        <p:nvSpPr>
          <p:cNvPr id="5" name="Footer Placeholder 4"/>
          <p:cNvSpPr>
            <a:spLocks noGrp="1"/>
          </p:cNvSpPr>
          <p:nvPr>
            <p:ph type="ftr" sz="quarter" idx="11"/>
          </p:nvPr>
        </p:nvSpPr>
        <p:spPr>
          <a:xfrm>
            <a:off x="4211464" y="5833709"/>
            <a:ext cx="4536504" cy="365125"/>
          </a:xfrm>
        </p:spPr>
        <p:txBody>
          <a:bodyPr/>
          <a:lstStyle/>
          <a:p>
            <a:pPr algn="r">
              <a:defRPr/>
            </a:pPr>
            <a:r>
              <a:rPr lang="fi-FI" dirty="0" err="1"/>
              <a:t>Perkiö-Mäkelä</a:t>
            </a:r>
            <a:r>
              <a:rPr lang="fi-FI" dirty="0"/>
              <a:t>, M. 2006. Työ ja terveys -haastattelututkimus, taulukkoraportti, 2006. Työterveyslaitos, </a:t>
            </a:r>
            <a:r>
              <a:rPr lang="fi-FI" dirty="0" smtClean="0"/>
              <a:t>Helsinki. ISBN-10</a:t>
            </a:r>
            <a:r>
              <a:rPr lang="fi-FI" dirty="0"/>
              <a:t>: </a:t>
            </a:r>
            <a:r>
              <a:rPr lang="fi-FI" dirty="0" smtClean="0"/>
              <a:t>951-802-706-4; </a:t>
            </a:r>
          </a:p>
          <a:p>
            <a:pPr algn="r">
              <a:defRPr/>
            </a:pPr>
            <a:r>
              <a:rPr lang="de-DE" dirty="0" err="1" smtClean="0"/>
              <a:t>Sundman-Digert</a:t>
            </a:r>
            <a:r>
              <a:rPr lang="de-DE" dirty="0" smtClean="0"/>
              <a:t> </a:t>
            </a:r>
            <a:r>
              <a:rPr lang="de-DE" dirty="0"/>
              <a:t>M., </a:t>
            </a:r>
            <a:r>
              <a:rPr lang="de-DE" dirty="0" err="1"/>
              <a:t>Reijula</a:t>
            </a:r>
            <a:r>
              <a:rPr lang="de-DE" dirty="0"/>
              <a:t> K., 2002. </a:t>
            </a:r>
            <a:r>
              <a:rPr lang="fi-FI" dirty="0"/>
              <a:t>Sisäilmaongelmien tutkiminen työpaikoilla kyselyn avulla. </a:t>
            </a:r>
            <a:r>
              <a:rPr lang="en-GB" dirty="0" err="1"/>
              <a:t>Suomen</a:t>
            </a:r>
            <a:r>
              <a:rPr lang="en-GB" dirty="0"/>
              <a:t> </a:t>
            </a:r>
            <a:r>
              <a:rPr lang="en-GB" dirty="0" err="1"/>
              <a:t>lääkärilehti</a:t>
            </a:r>
            <a:r>
              <a:rPr lang="en-GB" dirty="0"/>
              <a:t> 11/2002, </a:t>
            </a:r>
            <a:r>
              <a:rPr lang="en-GB" dirty="0" err="1"/>
              <a:t>vsk</a:t>
            </a:r>
            <a:r>
              <a:rPr lang="en-GB" dirty="0"/>
              <a:t>. 57. 2002</a:t>
            </a:r>
            <a:r>
              <a:rPr lang="en-GB" dirty="0" smtClean="0"/>
              <a:t>.</a:t>
            </a:r>
            <a:endParaRPr lang="fi-FI" dirty="0"/>
          </a:p>
        </p:txBody>
      </p:sp>
      <p:sp>
        <p:nvSpPr>
          <p:cNvPr id="7" name="Dian numeron paikkamerkki 6"/>
          <p:cNvSpPr>
            <a:spLocks noGrp="1"/>
          </p:cNvSpPr>
          <p:nvPr>
            <p:ph type="sldNum" sz="quarter" idx="12"/>
          </p:nvPr>
        </p:nvSpPr>
        <p:spPr/>
        <p:txBody>
          <a:bodyPr/>
          <a:lstStyle/>
          <a:p>
            <a:fld id="{49246692-9764-4796-AF2E-897E79EBAFA7}" type="slidenum">
              <a:rPr lang="fi-FI" smtClean="0"/>
              <a:pPr/>
              <a:t>25</a:t>
            </a:fld>
            <a:endParaRPr lang="fi-FI"/>
          </a:p>
        </p:txBody>
      </p:sp>
      <p:sp>
        <p:nvSpPr>
          <p:cNvPr id="4" name="Title 6"/>
          <p:cNvSpPr txBox="1">
            <a:spLocks/>
          </p:cNvSpPr>
          <p:nvPr/>
        </p:nvSpPr>
        <p:spPr>
          <a:xfrm>
            <a:off x="-1548680" y="1533036"/>
            <a:ext cx="8229600" cy="114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3000" b="1" kern="1200">
                <a:solidFill>
                  <a:schemeClr val="accent1"/>
                </a:solidFill>
                <a:latin typeface="+mj-lt"/>
                <a:ea typeface="+mj-ea"/>
                <a:cs typeface="+mj-cs"/>
              </a:defRPr>
            </a:lvl1pPr>
          </a:lstStyle>
          <a:p>
            <a:endParaRPr lang="en-US" dirty="0">
              <a:solidFill>
                <a:srgbClr val="44697D"/>
              </a:solidFill>
            </a:endParaRPr>
          </a:p>
        </p:txBody>
      </p:sp>
      <p:pic>
        <p:nvPicPr>
          <p:cNvPr id="6"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37687536"/>
      </p:ext>
    </p:extLst>
  </p:cSld>
  <p:clrMapOvr>
    <a:masterClrMapping/>
  </p:clrMapOvr>
  <p:transition spd="med">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an numeron paikkamerkki 6"/>
          <p:cNvSpPr>
            <a:spLocks noGrp="1"/>
          </p:cNvSpPr>
          <p:nvPr>
            <p:ph type="sldNum" sz="quarter" idx="12"/>
          </p:nvPr>
        </p:nvSpPr>
        <p:spPr/>
        <p:txBody>
          <a:bodyPr/>
          <a:lstStyle/>
          <a:p>
            <a:fld id="{49246692-9764-4796-AF2E-897E79EBAFA7}" type="slidenum">
              <a:rPr lang="fi-FI" smtClean="0"/>
              <a:pPr/>
              <a:t>26</a:t>
            </a:fld>
            <a:endParaRPr lang="fi-FI"/>
          </a:p>
        </p:txBody>
      </p:sp>
      <p:pic>
        <p:nvPicPr>
          <p:cNvPr id="5" name="Sisällön paikkamerkki 4"/>
          <p:cNvPicPr>
            <a:picLocks noGrp="1" noChangeAspect="1"/>
          </p:cNvPicPr>
          <p:nvPr>
            <p:ph idx="4294967295"/>
          </p:nvPr>
        </p:nvPicPr>
        <p:blipFill rotWithShape="1">
          <a:blip r:embed="rId3" cstate="email">
            <a:extLst>
              <a:ext uri="{28A0092B-C50C-407E-A947-70E740481C1C}">
                <a14:useLocalDpi xmlns:a14="http://schemas.microsoft.com/office/drawing/2010/main"/>
              </a:ext>
            </a:extLst>
          </a:blip>
          <a:srcRect/>
          <a:stretch/>
        </p:blipFill>
        <p:spPr>
          <a:xfrm>
            <a:off x="2267744" y="404664"/>
            <a:ext cx="3852863" cy="5418137"/>
          </a:xfrm>
          <a:prstGeom prst="rect">
            <a:avLst/>
          </a:prstGeom>
        </p:spPr>
      </p:pic>
      <p:sp>
        <p:nvSpPr>
          <p:cNvPr id="4" name="Tekstiruutu 3"/>
          <p:cNvSpPr txBox="1"/>
          <p:nvPr/>
        </p:nvSpPr>
        <p:spPr>
          <a:xfrm>
            <a:off x="611560" y="5778510"/>
            <a:ext cx="8044546" cy="553998"/>
          </a:xfrm>
          <a:prstGeom prst="rect">
            <a:avLst/>
          </a:prstGeom>
          <a:noFill/>
        </p:spPr>
        <p:txBody>
          <a:bodyPr wrap="square" rtlCol="0">
            <a:spAutoFit/>
          </a:bodyPr>
          <a:lstStyle/>
          <a:p>
            <a:pPr algn="ctr"/>
            <a:r>
              <a:rPr lang="fi-FI" sz="1200" dirty="0" smtClean="0">
                <a:hlinkClick r:id="rId4"/>
              </a:rPr>
              <a:t>www.ttl.fi/fi/palvelut/turvallisempi-tyoymparisto/sisailma/Documents/Sisailmastokysely.pdf</a:t>
            </a:r>
            <a:endParaRPr lang="fi-FI" sz="1200" dirty="0" smtClean="0"/>
          </a:p>
          <a:p>
            <a:pPr algn="ctr"/>
            <a:endParaRPr lang="fi-FI" dirty="0"/>
          </a:p>
        </p:txBody>
      </p:sp>
      <p:pic>
        <p:nvPicPr>
          <p:cNvPr id="6" name="Kuva 26" descr="Kuvaus: Savonia_Word_tunniste"/>
          <p:cNvPicPr/>
          <p:nvPr/>
        </p:nvPicPr>
        <p:blipFill rotWithShape="1">
          <a:blip r:embed="rId5"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86335985"/>
      </p:ext>
    </p:extLst>
  </p:cSld>
  <p:clrMapOvr>
    <a:masterClrMapping/>
  </p:clrMapOvr>
  <p:transition spd="med">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an numeron paikkamerkki 5"/>
          <p:cNvSpPr>
            <a:spLocks noGrp="1"/>
          </p:cNvSpPr>
          <p:nvPr>
            <p:ph type="sldNum" sz="quarter" idx="12"/>
          </p:nvPr>
        </p:nvSpPr>
        <p:spPr/>
        <p:txBody>
          <a:bodyPr/>
          <a:lstStyle/>
          <a:p>
            <a:fld id="{49246692-9764-4796-AF2E-897E79EBAFA7}" type="slidenum">
              <a:rPr lang="fi-FI" smtClean="0"/>
              <a:pPr/>
              <a:t>27</a:t>
            </a:fld>
            <a:endParaRPr lang="fi-FI"/>
          </a:p>
        </p:txBody>
      </p:sp>
      <p:pic>
        <p:nvPicPr>
          <p:cNvPr id="7" name="Sisällön paikkamerkki 6"/>
          <p:cNvPicPr>
            <a:picLocks noGrp="1" noChangeAspect="1"/>
          </p:cNvPicPr>
          <p:nvPr>
            <p:ph idx="4294967295"/>
          </p:nvPr>
        </p:nvPicPr>
        <p:blipFill rotWithShape="1">
          <a:blip r:embed="rId3" cstate="email">
            <a:extLst>
              <a:ext uri="{28A0092B-C50C-407E-A947-70E740481C1C}">
                <a14:useLocalDpi xmlns:a14="http://schemas.microsoft.com/office/drawing/2010/main"/>
              </a:ext>
            </a:extLst>
          </a:blip>
          <a:srcRect/>
          <a:stretch/>
        </p:blipFill>
        <p:spPr>
          <a:xfrm>
            <a:off x="2626184" y="377052"/>
            <a:ext cx="3673475" cy="5367338"/>
          </a:xfrm>
          <a:prstGeom prst="rect">
            <a:avLst/>
          </a:prstGeom>
        </p:spPr>
      </p:pic>
      <p:sp>
        <p:nvSpPr>
          <p:cNvPr id="4" name="Tekstiruutu 3"/>
          <p:cNvSpPr txBox="1"/>
          <p:nvPr/>
        </p:nvSpPr>
        <p:spPr>
          <a:xfrm>
            <a:off x="827088" y="5744390"/>
            <a:ext cx="7128792" cy="553998"/>
          </a:xfrm>
          <a:prstGeom prst="rect">
            <a:avLst/>
          </a:prstGeom>
          <a:noFill/>
        </p:spPr>
        <p:txBody>
          <a:bodyPr wrap="square" rtlCol="0">
            <a:spAutoFit/>
          </a:bodyPr>
          <a:lstStyle/>
          <a:p>
            <a:r>
              <a:rPr lang="fi-FI" sz="1200" dirty="0" smtClean="0">
                <a:hlinkClick r:id="rId4"/>
              </a:rPr>
              <a:t>www.ttl.fi/fi/palvelut/turvallisempi-tyoymparisto/sisailma/Documents/Sisailmastokysely.pdf</a:t>
            </a:r>
            <a:endParaRPr lang="fi-FI" sz="1200" dirty="0" smtClean="0"/>
          </a:p>
          <a:p>
            <a:endParaRPr lang="fi-FI" dirty="0"/>
          </a:p>
        </p:txBody>
      </p:sp>
      <p:pic>
        <p:nvPicPr>
          <p:cNvPr id="5" name="Kuva 26" descr="Kuvaus: Savonia_Word_tunniste"/>
          <p:cNvPicPr/>
          <p:nvPr/>
        </p:nvPicPr>
        <p:blipFill rotWithShape="1">
          <a:blip r:embed="rId5"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34640751"/>
      </p:ext>
    </p:extLst>
  </p:cSld>
  <p:clrMapOvr>
    <a:masterClrMapping/>
  </p:clrMapOvr>
  <p:transition spd="med">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a:xfrm>
            <a:off x="827088" y="2924944"/>
            <a:ext cx="7489824" cy="719460"/>
          </a:xfrm>
        </p:spPr>
        <p:style>
          <a:lnRef idx="3">
            <a:schemeClr val="lt1"/>
          </a:lnRef>
          <a:fillRef idx="1">
            <a:schemeClr val="accent2"/>
          </a:fillRef>
          <a:effectRef idx="1">
            <a:schemeClr val="accent2"/>
          </a:effectRef>
          <a:fontRef idx="minor">
            <a:schemeClr val="lt1"/>
          </a:fontRef>
        </p:style>
        <p:txBody>
          <a:bodyPr anchor="ctr">
            <a:noAutofit/>
          </a:bodyPr>
          <a:lstStyle/>
          <a:p>
            <a:pPr algn="ctr"/>
            <a:r>
              <a:rPr lang="fi-FI" dirty="0">
                <a:solidFill>
                  <a:schemeClr val="bg1"/>
                </a:solidFill>
              </a:rPr>
              <a:t>Koulujen sisäilmastokysely</a:t>
            </a:r>
          </a:p>
        </p:txBody>
      </p:sp>
      <p:sp>
        <p:nvSpPr>
          <p:cNvPr id="6" name="Dian numeron paikkamerkki 5"/>
          <p:cNvSpPr>
            <a:spLocks noGrp="1"/>
          </p:cNvSpPr>
          <p:nvPr>
            <p:ph type="sldNum" sz="quarter" idx="12"/>
          </p:nvPr>
        </p:nvSpPr>
        <p:spPr/>
        <p:txBody>
          <a:bodyPr/>
          <a:lstStyle/>
          <a:p>
            <a:fld id="{49246692-9764-4796-AF2E-897E79EBAFA7}" type="slidenum">
              <a:rPr lang="fi-FI" smtClean="0"/>
              <a:pPr/>
              <a:t>28</a:t>
            </a:fld>
            <a:endParaRPr lang="fi-FI"/>
          </a:p>
        </p:txBody>
      </p:sp>
      <p:pic>
        <p:nvPicPr>
          <p:cNvPr id="5"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09328600"/>
      </p:ext>
    </p:extLst>
  </p:cSld>
  <p:clrMapOvr>
    <a:masterClrMapping/>
  </p:clrMapOvr>
  <p:transition spd="med">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solidFill>
                  <a:srgbClr val="44697D"/>
                </a:solidFill>
              </a:rPr>
              <a:t>Koulujen</a:t>
            </a:r>
            <a:r>
              <a:rPr lang="en-US" dirty="0">
                <a:solidFill>
                  <a:srgbClr val="44697D"/>
                </a:solidFill>
              </a:rPr>
              <a:t> </a:t>
            </a:r>
            <a:r>
              <a:rPr lang="en-US" dirty="0" err="1" smtClean="0">
                <a:solidFill>
                  <a:srgbClr val="44697D"/>
                </a:solidFill>
              </a:rPr>
              <a:t>sisäilmastokysely</a:t>
            </a:r>
            <a:r>
              <a:rPr lang="en-US" dirty="0" smtClean="0">
                <a:solidFill>
                  <a:srgbClr val="44697D"/>
                </a:solidFill>
              </a:rPr>
              <a:t/>
            </a:r>
            <a:br>
              <a:rPr lang="en-US" dirty="0" smtClean="0">
                <a:solidFill>
                  <a:srgbClr val="44697D"/>
                </a:solidFill>
              </a:rPr>
            </a:br>
            <a:r>
              <a:rPr lang="en-US" sz="2000" dirty="0" err="1" smtClean="0">
                <a:solidFill>
                  <a:srgbClr val="44697D"/>
                </a:solidFill>
              </a:rPr>
              <a:t>Terveyden</a:t>
            </a:r>
            <a:r>
              <a:rPr lang="en-US" sz="2000" dirty="0" smtClean="0">
                <a:solidFill>
                  <a:srgbClr val="44697D"/>
                </a:solidFill>
              </a:rPr>
              <a:t> ja </a:t>
            </a:r>
            <a:r>
              <a:rPr lang="en-US" sz="2000" dirty="0" err="1" smtClean="0">
                <a:solidFill>
                  <a:srgbClr val="44697D"/>
                </a:solidFill>
              </a:rPr>
              <a:t>hyvinvoinnin</a:t>
            </a:r>
            <a:r>
              <a:rPr lang="en-US" sz="2000" dirty="0" smtClean="0">
                <a:solidFill>
                  <a:srgbClr val="44697D"/>
                </a:solidFill>
              </a:rPr>
              <a:t> </a:t>
            </a:r>
            <a:r>
              <a:rPr lang="en-US" sz="2000" dirty="0" err="1" smtClean="0">
                <a:solidFill>
                  <a:srgbClr val="44697D"/>
                </a:solidFill>
              </a:rPr>
              <a:t>laitos</a:t>
            </a:r>
            <a:endParaRPr lang="en-US" sz="2000" dirty="0">
              <a:solidFill>
                <a:srgbClr val="44697D"/>
              </a:solidFill>
            </a:endParaRPr>
          </a:p>
        </p:txBody>
      </p:sp>
      <p:sp>
        <p:nvSpPr>
          <p:cNvPr id="7" name="Content Placeholder 6"/>
          <p:cNvSpPr>
            <a:spLocks noGrp="1"/>
          </p:cNvSpPr>
          <p:nvPr>
            <p:ph idx="1"/>
          </p:nvPr>
        </p:nvSpPr>
        <p:spPr/>
        <p:txBody>
          <a:bodyPr/>
          <a:lstStyle/>
          <a:p>
            <a:pPr lvl="0"/>
            <a:r>
              <a:rPr lang="fi-FI" sz="2000" dirty="0" err="1" smtClean="0"/>
              <a:t>THL:n</a:t>
            </a:r>
            <a:r>
              <a:rPr lang="fi-FI" sz="2000" dirty="0" smtClean="0"/>
              <a:t> laatima </a:t>
            </a:r>
            <a:r>
              <a:rPr lang="fi-FI" sz="2000" dirty="0"/>
              <a:t>ja käyttämä oirekyselylomake  </a:t>
            </a:r>
          </a:p>
          <a:p>
            <a:pPr marL="914400" lvl="2" indent="0">
              <a:buNone/>
            </a:pPr>
            <a:r>
              <a:rPr lang="fi-FI" sz="1600" dirty="0"/>
              <a:t> </a:t>
            </a:r>
            <a:endParaRPr lang="fi-FI" sz="1600" dirty="0" smtClean="0"/>
          </a:p>
          <a:p>
            <a:r>
              <a:rPr lang="fi-FI" sz="2000" dirty="0" smtClean="0"/>
              <a:t>Kaksi versiota kyselystä:</a:t>
            </a:r>
          </a:p>
          <a:p>
            <a:pPr lvl="1"/>
            <a:r>
              <a:rPr lang="fi-FI" sz="1800" dirty="0" smtClean="0"/>
              <a:t>Alakoululaiset, täytetään yhdessä vanhempien kanssa</a:t>
            </a:r>
          </a:p>
          <a:p>
            <a:pPr lvl="1"/>
            <a:r>
              <a:rPr lang="fi-FI" sz="1800" dirty="0" smtClean="0"/>
              <a:t>Yläkoululaiset, opiskelija täyttää itsenäisesti</a:t>
            </a:r>
          </a:p>
          <a:p>
            <a:pPr lvl="1"/>
            <a:endParaRPr lang="fi-FI" sz="1800" dirty="0"/>
          </a:p>
          <a:p>
            <a:r>
              <a:rPr lang="fi-FI" sz="2000" dirty="0"/>
              <a:t>Kysely tulee tehdä samanaikaisesti myös vertailukoulussa</a:t>
            </a:r>
          </a:p>
          <a:p>
            <a:pPr lvl="1"/>
            <a:r>
              <a:rPr lang="fi-FI" sz="1800" dirty="0" smtClean="0"/>
              <a:t>Tilaaja </a:t>
            </a:r>
            <a:r>
              <a:rPr lang="fi-FI" sz="1800" dirty="0"/>
              <a:t>valitsee lähialueelta kooltaan ja rakenteeltaan mahdollisimman kohdekoulun </a:t>
            </a:r>
            <a:r>
              <a:rPr lang="fi-FI" sz="1800" dirty="0" smtClean="0"/>
              <a:t>kaltaisen </a:t>
            </a:r>
            <a:r>
              <a:rPr lang="fi-FI" sz="1800" dirty="0"/>
              <a:t>koulun, jossa ei ole tiedossa vaurioita/oireilua</a:t>
            </a:r>
          </a:p>
          <a:p>
            <a:pPr marL="0" indent="0">
              <a:buNone/>
            </a:pPr>
            <a:endParaRPr lang="fi-FI" dirty="0"/>
          </a:p>
        </p:txBody>
      </p:sp>
      <p:sp>
        <p:nvSpPr>
          <p:cNvPr id="5" name="Footer Placeholder 4"/>
          <p:cNvSpPr>
            <a:spLocks noGrp="1"/>
          </p:cNvSpPr>
          <p:nvPr>
            <p:ph type="ftr" sz="quarter" idx="11"/>
          </p:nvPr>
        </p:nvSpPr>
        <p:spPr/>
        <p:txBody>
          <a:bodyPr/>
          <a:lstStyle/>
          <a:p>
            <a:pPr>
              <a:defRPr/>
            </a:pPr>
            <a:r>
              <a:rPr lang="fi-FI" dirty="0" smtClean="0"/>
              <a:t>Terveyden ja hyvinvoinnin laitos, Mari Turunen, 2014</a:t>
            </a:r>
            <a:endParaRPr lang="fi-FI" dirty="0"/>
          </a:p>
        </p:txBody>
      </p:sp>
      <p:sp>
        <p:nvSpPr>
          <p:cNvPr id="6" name="Slide Number Placeholder 5"/>
          <p:cNvSpPr>
            <a:spLocks noGrp="1"/>
          </p:cNvSpPr>
          <p:nvPr>
            <p:ph type="sldNum" sz="quarter" idx="12"/>
          </p:nvPr>
        </p:nvSpPr>
        <p:spPr/>
        <p:txBody>
          <a:bodyPr/>
          <a:lstStyle/>
          <a:p>
            <a:pPr>
              <a:defRPr/>
            </a:pPr>
            <a:fld id="{50E47CBC-A054-4628-AD1D-E822F310DB37}" type="slidenum">
              <a:rPr lang="fi-FI" smtClean="0"/>
              <a:pPr>
                <a:defRPr/>
              </a:pPr>
              <a:t>29</a:t>
            </a:fld>
            <a:endParaRPr lang="fi-FI" dirty="0"/>
          </a:p>
        </p:txBody>
      </p:sp>
      <p:pic>
        <p:nvPicPr>
          <p:cNvPr id="9" name="Kuva 26" descr="Kuvaus: Savonia_Word_tunniste"/>
          <p:cNvPicPr/>
          <p:nvPr/>
        </p:nvPicPr>
        <p:blipFill rotWithShape="1">
          <a:blip r:embed="rId2"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07942760"/>
      </p:ext>
    </p:extLst>
  </p:cSld>
  <p:clrMapOvr>
    <a:masterClrMapping/>
  </p:clrMapOvr>
  <p:transition spd="med">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7088" y="153294"/>
            <a:ext cx="7489824" cy="1079500"/>
          </a:xfrm>
        </p:spPr>
        <p:txBody>
          <a:bodyPr/>
          <a:lstStyle/>
          <a:p>
            <a:r>
              <a:rPr lang="fi-FI" dirty="0" smtClean="0">
                <a:solidFill>
                  <a:srgbClr val="44697D"/>
                </a:solidFill>
              </a:rPr>
              <a:t>Sisällysluettelo:</a:t>
            </a:r>
            <a:endParaRPr lang="fi-FI" dirty="0">
              <a:solidFill>
                <a:srgbClr val="44697D"/>
              </a:solidFill>
            </a:endParaRPr>
          </a:p>
        </p:txBody>
      </p:sp>
      <p:sp>
        <p:nvSpPr>
          <p:cNvPr id="4" name="Slide Number Placeholder 3"/>
          <p:cNvSpPr>
            <a:spLocks noGrp="1"/>
          </p:cNvSpPr>
          <p:nvPr>
            <p:ph type="sldNum" sz="quarter" idx="12"/>
          </p:nvPr>
        </p:nvSpPr>
        <p:spPr/>
        <p:txBody>
          <a:bodyPr/>
          <a:lstStyle/>
          <a:p>
            <a:fld id="{49246692-9764-4796-AF2E-897E79EBAFA7}" type="slidenum">
              <a:rPr lang="fi-FI" smtClean="0"/>
              <a:pPr/>
              <a:t>3</a:t>
            </a:fld>
            <a:endParaRPr lang="fi-FI" dirty="0"/>
          </a:p>
        </p:txBody>
      </p:sp>
      <p:pic>
        <p:nvPicPr>
          <p:cNvPr id="7" name="Kuva 26" descr="Kuvaus: Savonia_Word_tunniste"/>
          <p:cNvPicPr/>
          <p:nvPr/>
        </p:nvPicPr>
        <p:blipFill rotWithShape="1">
          <a:blip r:embed="rId3"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11" name="Content Placeholder 5"/>
          <p:cNvSpPr>
            <a:spLocks noGrp="1"/>
          </p:cNvSpPr>
          <p:nvPr>
            <p:ph sz="half" idx="1"/>
          </p:nvPr>
        </p:nvSpPr>
        <p:spPr>
          <a:xfrm>
            <a:off x="827088" y="1340768"/>
            <a:ext cx="3668712" cy="4752528"/>
          </a:xfrm>
        </p:spPr>
        <p:txBody>
          <a:bodyPr>
            <a:normAutofit fontScale="92500" lnSpcReduction="20000"/>
          </a:bodyPr>
          <a:lstStyle/>
          <a:p>
            <a:pPr marL="342900" indent="-342900">
              <a:buClr>
                <a:srgbClr val="C00000"/>
              </a:buClr>
              <a:buFont typeface="+mj-lt"/>
              <a:buAutoNum type="arabicPeriod"/>
            </a:pPr>
            <a:r>
              <a:rPr lang="fi-FI" sz="1100" b="1" dirty="0"/>
              <a:t>Sisäilmaston ohje- ja toimenpidearvot</a:t>
            </a:r>
          </a:p>
          <a:p>
            <a:pPr lvl="1">
              <a:buClr>
                <a:srgbClr val="C00000"/>
              </a:buClr>
            </a:pPr>
            <a:r>
              <a:rPr lang="fi-FI" sz="1100" dirty="0"/>
              <a:t>Eduskunnan tarkastusvaliokunnan raportti </a:t>
            </a:r>
            <a:endParaRPr lang="fi-FI" sz="1100" dirty="0" smtClean="0"/>
          </a:p>
          <a:p>
            <a:pPr lvl="1">
              <a:buClr>
                <a:srgbClr val="C00000"/>
              </a:buClr>
            </a:pPr>
            <a:r>
              <a:rPr lang="fi-FI" sz="1100" dirty="0" smtClean="0"/>
              <a:t>Yleistä lainsäädännöstä</a:t>
            </a:r>
            <a:endParaRPr lang="fi-FI" sz="1100" dirty="0"/>
          </a:p>
          <a:p>
            <a:pPr lvl="1">
              <a:buClr>
                <a:srgbClr val="C00000"/>
              </a:buClr>
            </a:pPr>
            <a:r>
              <a:rPr lang="fi-FI" sz="1100" dirty="0" smtClean="0"/>
              <a:t>Rakentamismääräyskokoelma </a:t>
            </a:r>
            <a:r>
              <a:rPr lang="fi-FI" sz="1100" dirty="0"/>
              <a:t>D2</a:t>
            </a:r>
          </a:p>
          <a:p>
            <a:pPr lvl="1">
              <a:buClr>
                <a:srgbClr val="C00000"/>
              </a:buClr>
            </a:pPr>
            <a:r>
              <a:rPr lang="fi-FI" sz="1100" dirty="0" smtClean="0"/>
              <a:t>Asumisterveysasetus</a:t>
            </a:r>
          </a:p>
          <a:p>
            <a:pPr lvl="1">
              <a:buClr>
                <a:srgbClr val="C00000"/>
              </a:buClr>
            </a:pPr>
            <a:r>
              <a:rPr lang="fi-FI" sz="1100" dirty="0"/>
              <a:t>A</a:t>
            </a:r>
            <a:r>
              <a:rPr lang="fi-FI" sz="1100" dirty="0" smtClean="0"/>
              <a:t>sumisterveysasetuksen soveltamisohjeet, Valvira</a:t>
            </a:r>
            <a:endParaRPr lang="fi-FI" sz="1100" dirty="0"/>
          </a:p>
          <a:p>
            <a:pPr lvl="1">
              <a:buClr>
                <a:srgbClr val="C00000"/>
              </a:buClr>
            </a:pPr>
            <a:r>
              <a:rPr lang="fi-FI" sz="1100" dirty="0"/>
              <a:t>Sisäilmastoluokitus 2008</a:t>
            </a:r>
          </a:p>
          <a:p>
            <a:pPr lvl="1">
              <a:buClr>
                <a:srgbClr val="C00000"/>
              </a:buClr>
            </a:pPr>
            <a:r>
              <a:rPr lang="fi-FI" sz="1100" dirty="0" smtClean="0"/>
              <a:t>Ohje työpaikkojen sisäilmasto-ongelmien selvittämiseen (TTL)</a:t>
            </a:r>
          </a:p>
          <a:p>
            <a:pPr lvl="1">
              <a:buClr>
                <a:srgbClr val="C00000"/>
              </a:buClr>
            </a:pPr>
            <a:r>
              <a:rPr lang="fi-FI" sz="1100" dirty="0" smtClean="0"/>
              <a:t>Kosteus- </a:t>
            </a:r>
            <a:r>
              <a:rPr lang="fi-FI" sz="1100" dirty="0"/>
              <a:t>ja homevauriot - ratkaisuja työpaikoille, (TTL</a:t>
            </a:r>
            <a:r>
              <a:rPr lang="fi-FI" sz="1100" dirty="0" smtClean="0"/>
              <a:t>)</a:t>
            </a:r>
          </a:p>
          <a:p>
            <a:pPr lvl="1">
              <a:buClr>
                <a:srgbClr val="C00000"/>
              </a:buClr>
            </a:pPr>
            <a:r>
              <a:rPr lang="fi-FI" sz="1100" dirty="0" smtClean="0"/>
              <a:t>Toimiston </a:t>
            </a:r>
            <a:r>
              <a:rPr lang="fi-FI" sz="1100" dirty="0"/>
              <a:t>sisäilman tutkiminen (TTL)</a:t>
            </a:r>
          </a:p>
          <a:p>
            <a:pPr lvl="1">
              <a:buClr>
                <a:srgbClr val="C00000"/>
              </a:buClr>
            </a:pPr>
            <a:r>
              <a:rPr lang="fi-FI" sz="1100" dirty="0"/>
              <a:t>Koulurakennusten kosteus- ja homevauriot (KTL)</a:t>
            </a:r>
          </a:p>
          <a:p>
            <a:pPr lvl="1">
              <a:buClr>
                <a:srgbClr val="C00000"/>
              </a:buClr>
            </a:pPr>
            <a:r>
              <a:rPr lang="fi-FI" sz="1100" dirty="0"/>
              <a:t>Haitalliseksi tunnetut pitoisuudet </a:t>
            </a:r>
          </a:p>
          <a:p>
            <a:pPr lvl="1">
              <a:buClr>
                <a:srgbClr val="C00000"/>
              </a:buClr>
            </a:pPr>
            <a:r>
              <a:rPr lang="fi-FI" sz="1100" dirty="0" smtClean="0"/>
              <a:t>Kosteudenhallinta </a:t>
            </a:r>
            <a:r>
              <a:rPr lang="fi-FI" sz="1100" dirty="0"/>
              <a:t>ja homevaurioiden estäminen (RIL)</a:t>
            </a:r>
          </a:p>
          <a:p>
            <a:pPr lvl="1">
              <a:buClr>
                <a:srgbClr val="C00000"/>
              </a:buClr>
            </a:pPr>
            <a:r>
              <a:rPr lang="fi-FI" sz="1100" dirty="0"/>
              <a:t>Kosteus- ja homevaurioituneen rakennuksen kuntotutkimus </a:t>
            </a:r>
            <a:r>
              <a:rPr lang="fi-FI" sz="1100" dirty="0" smtClean="0"/>
              <a:t>-opas</a:t>
            </a:r>
            <a:endParaRPr lang="fi-FI" sz="1100" dirty="0"/>
          </a:p>
          <a:p>
            <a:pPr lvl="1">
              <a:buClr>
                <a:srgbClr val="C00000"/>
              </a:buClr>
            </a:pPr>
            <a:endParaRPr lang="fi-FI" sz="1100" dirty="0"/>
          </a:p>
          <a:p>
            <a:pPr marL="342900" lvl="1" indent="-342900">
              <a:buClr>
                <a:srgbClr val="C00000"/>
              </a:buClr>
              <a:buFont typeface="+mj-lt"/>
              <a:buAutoNum type="arabicPeriod" startAt="2"/>
            </a:pPr>
            <a:r>
              <a:rPr lang="fi-FI" sz="1100" b="1" dirty="0"/>
              <a:t>Fysikaaliset olosuhteet</a:t>
            </a:r>
          </a:p>
          <a:p>
            <a:pPr lvl="1">
              <a:buClr>
                <a:srgbClr val="C00000"/>
              </a:buClr>
            </a:pPr>
            <a:r>
              <a:rPr lang="fi-FI" sz="1100" dirty="0"/>
              <a:t>Lämpöviihtyvyys</a:t>
            </a:r>
          </a:p>
          <a:p>
            <a:pPr lvl="1">
              <a:buClr>
                <a:srgbClr val="C00000"/>
              </a:buClr>
            </a:pPr>
            <a:r>
              <a:rPr lang="fi-FI" sz="1100" dirty="0"/>
              <a:t>Sisäilman lämpötila</a:t>
            </a:r>
          </a:p>
          <a:p>
            <a:pPr lvl="1">
              <a:buClr>
                <a:srgbClr val="C00000"/>
              </a:buClr>
            </a:pPr>
            <a:r>
              <a:rPr lang="fi-FI" sz="1100" dirty="0"/>
              <a:t>Lämpötilaindeksi</a:t>
            </a:r>
          </a:p>
          <a:p>
            <a:pPr lvl="1">
              <a:buClr>
                <a:srgbClr val="C00000"/>
              </a:buClr>
            </a:pPr>
            <a:r>
              <a:rPr lang="fi-FI" sz="1100" dirty="0"/>
              <a:t>Sisäilman kosteus</a:t>
            </a:r>
          </a:p>
          <a:p>
            <a:pPr lvl="1">
              <a:buClr>
                <a:srgbClr val="C00000"/>
              </a:buClr>
            </a:pPr>
            <a:r>
              <a:rPr lang="fi-FI" sz="1100" dirty="0"/>
              <a:t>Rakennekosteus</a:t>
            </a:r>
          </a:p>
          <a:p>
            <a:pPr lvl="1">
              <a:buClr>
                <a:srgbClr val="C00000"/>
              </a:buClr>
            </a:pPr>
            <a:r>
              <a:rPr lang="fi-FI" sz="1100" dirty="0"/>
              <a:t>Rakennuksen ilmatiiveys</a:t>
            </a:r>
          </a:p>
          <a:p>
            <a:pPr lvl="1">
              <a:buClr>
                <a:srgbClr val="C00000"/>
              </a:buClr>
            </a:pPr>
            <a:r>
              <a:rPr lang="fi-FI" sz="1100" dirty="0"/>
              <a:t>Vuotoilmareittien mittausmenetelmät</a:t>
            </a:r>
          </a:p>
          <a:p>
            <a:pPr lvl="1">
              <a:buClr>
                <a:srgbClr val="C00000"/>
              </a:buClr>
            </a:pPr>
            <a:r>
              <a:rPr lang="fi-FI" sz="1100" dirty="0"/>
              <a:t>Radon</a:t>
            </a:r>
          </a:p>
          <a:p>
            <a:pPr lvl="1">
              <a:buClr>
                <a:srgbClr val="C00000"/>
              </a:buClr>
            </a:pPr>
            <a:r>
              <a:rPr lang="fi-FI" sz="1100" dirty="0"/>
              <a:t>Radontorjunta</a:t>
            </a:r>
          </a:p>
          <a:p>
            <a:pPr lvl="1">
              <a:buClr>
                <a:srgbClr val="C00000"/>
              </a:buClr>
            </a:pPr>
            <a:r>
              <a:rPr lang="fi-FI" sz="1100" dirty="0"/>
              <a:t>Melu</a:t>
            </a:r>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a:p>
        </p:txBody>
      </p:sp>
      <p:sp>
        <p:nvSpPr>
          <p:cNvPr id="13" name="Content Placeholder 1"/>
          <p:cNvSpPr>
            <a:spLocks noGrp="1"/>
          </p:cNvSpPr>
          <p:nvPr>
            <p:ph sz="half" idx="2"/>
          </p:nvPr>
        </p:nvSpPr>
        <p:spPr>
          <a:xfrm>
            <a:off x="4572000" y="1232794"/>
            <a:ext cx="3884239" cy="5184576"/>
          </a:xfrm>
        </p:spPr>
        <p:txBody>
          <a:bodyPr>
            <a:noAutofit/>
          </a:bodyPr>
          <a:lstStyle/>
          <a:p>
            <a:pPr marL="342900" lvl="1" indent="-342900">
              <a:lnSpc>
                <a:spcPct val="80000"/>
              </a:lnSpc>
              <a:buClr>
                <a:srgbClr val="C00000"/>
              </a:buClr>
              <a:buFont typeface="+mj-lt"/>
              <a:buAutoNum type="arabicPeriod" startAt="3"/>
            </a:pPr>
            <a:r>
              <a:rPr lang="fi-FI" sz="1000" b="1" dirty="0"/>
              <a:t>Mikrobit</a:t>
            </a:r>
          </a:p>
          <a:p>
            <a:pPr lvl="1">
              <a:lnSpc>
                <a:spcPct val="80000"/>
              </a:lnSpc>
              <a:buClr>
                <a:srgbClr val="C00000"/>
              </a:buClr>
            </a:pPr>
            <a:r>
              <a:rPr lang="fi-FI" sz="1000" dirty="0"/>
              <a:t>Käsitteitä</a:t>
            </a:r>
          </a:p>
          <a:p>
            <a:pPr lvl="1">
              <a:lnSpc>
                <a:spcPct val="80000"/>
              </a:lnSpc>
              <a:buClr>
                <a:srgbClr val="C00000"/>
              </a:buClr>
            </a:pPr>
            <a:r>
              <a:rPr lang="fi-FI" sz="1000" dirty="0"/>
              <a:t>Rakennuksen kosteuslähteet ja kosteuden siirtyminen rakenteissa</a:t>
            </a:r>
          </a:p>
          <a:p>
            <a:pPr lvl="1">
              <a:lnSpc>
                <a:spcPct val="80000"/>
              </a:lnSpc>
              <a:buClr>
                <a:srgbClr val="C00000"/>
              </a:buClr>
            </a:pPr>
            <a:r>
              <a:rPr lang="fi-FI" sz="1000" dirty="0"/>
              <a:t>Rakenteiden mikrobivaurioriskin arviointi</a:t>
            </a:r>
          </a:p>
          <a:p>
            <a:pPr lvl="1">
              <a:lnSpc>
                <a:spcPct val="80000"/>
              </a:lnSpc>
              <a:buClr>
                <a:srgbClr val="C00000"/>
              </a:buClr>
            </a:pPr>
            <a:r>
              <a:rPr lang="fi-FI" sz="1000" dirty="0"/>
              <a:t>Ilmayhteys rakenteen mikrobivauriosta sisäilmaan</a:t>
            </a:r>
          </a:p>
          <a:p>
            <a:pPr lvl="1">
              <a:lnSpc>
                <a:spcPct val="80000"/>
              </a:lnSpc>
              <a:buClr>
                <a:srgbClr val="C00000"/>
              </a:buClr>
            </a:pPr>
            <a:r>
              <a:rPr lang="fi-FI" sz="1000" dirty="0"/>
              <a:t>Yleistä mikrobeista</a:t>
            </a:r>
          </a:p>
          <a:p>
            <a:pPr lvl="1">
              <a:lnSpc>
                <a:spcPct val="80000"/>
              </a:lnSpc>
              <a:buClr>
                <a:srgbClr val="C00000"/>
              </a:buClr>
            </a:pPr>
            <a:r>
              <a:rPr lang="fi-FI" sz="1000" dirty="0"/>
              <a:t>Mikrobien kasvuolosuhteet</a:t>
            </a:r>
          </a:p>
          <a:p>
            <a:pPr lvl="1">
              <a:lnSpc>
                <a:spcPct val="80000"/>
              </a:lnSpc>
              <a:buClr>
                <a:srgbClr val="C00000"/>
              </a:buClr>
            </a:pPr>
            <a:r>
              <a:rPr lang="fi-FI" sz="1000" dirty="0"/>
              <a:t>Mikrobilajit</a:t>
            </a:r>
          </a:p>
          <a:p>
            <a:pPr lvl="1">
              <a:lnSpc>
                <a:spcPct val="80000"/>
              </a:lnSpc>
              <a:buClr>
                <a:srgbClr val="C00000"/>
              </a:buClr>
            </a:pPr>
            <a:r>
              <a:rPr lang="fi-FI" sz="1000" dirty="0"/>
              <a:t>Mikrobien kasvu eri rakennusmateriaaleissa</a:t>
            </a:r>
          </a:p>
          <a:p>
            <a:pPr lvl="1">
              <a:lnSpc>
                <a:spcPct val="80000"/>
              </a:lnSpc>
              <a:buClr>
                <a:srgbClr val="C00000"/>
              </a:buClr>
            </a:pPr>
            <a:r>
              <a:rPr lang="fi-FI" sz="1000" dirty="0"/>
              <a:t>Mikrobien tuottamat toksiinit</a:t>
            </a:r>
          </a:p>
          <a:p>
            <a:pPr lvl="1">
              <a:lnSpc>
                <a:spcPct val="80000"/>
              </a:lnSpc>
              <a:buClr>
                <a:srgbClr val="C00000"/>
              </a:buClr>
            </a:pPr>
            <a:r>
              <a:rPr lang="fi-FI" sz="1000" dirty="0"/>
              <a:t>Mikrobinäytteiden ottaminen ja tulosten tulkinta </a:t>
            </a:r>
          </a:p>
          <a:p>
            <a:pPr lvl="1">
              <a:lnSpc>
                <a:spcPct val="80000"/>
              </a:lnSpc>
              <a:buClr>
                <a:srgbClr val="C00000"/>
              </a:buClr>
            </a:pPr>
            <a:r>
              <a:rPr lang="fi-FI" sz="1000" dirty="0"/>
              <a:t>Mikrobien analyysimenetelmät</a:t>
            </a:r>
          </a:p>
          <a:p>
            <a:pPr lvl="1">
              <a:lnSpc>
                <a:spcPct val="80000"/>
              </a:lnSpc>
              <a:buClr>
                <a:srgbClr val="C00000"/>
              </a:buClr>
            </a:pPr>
            <a:r>
              <a:rPr lang="fi-FI" sz="1000" dirty="0"/>
              <a:t>Altistumisen arviointi mikrobiepäpuhtauksille</a:t>
            </a:r>
          </a:p>
          <a:p>
            <a:endParaRPr lang="fi-FI" sz="1050" dirty="0"/>
          </a:p>
          <a:p>
            <a:pPr marL="342900" lvl="1" indent="-342900">
              <a:lnSpc>
                <a:spcPct val="80000"/>
              </a:lnSpc>
              <a:buClr>
                <a:srgbClr val="C00000"/>
              </a:buClr>
              <a:buFont typeface="+mj-lt"/>
              <a:buAutoNum type="arabicPeriod" startAt="4"/>
            </a:pPr>
            <a:r>
              <a:rPr lang="fi-FI" sz="1000" b="1" dirty="0"/>
              <a:t>Kemialliset epäpuhtaudet</a:t>
            </a:r>
          </a:p>
          <a:p>
            <a:pPr lvl="1">
              <a:lnSpc>
                <a:spcPct val="80000"/>
              </a:lnSpc>
              <a:buClr>
                <a:srgbClr val="C00000"/>
              </a:buClr>
            </a:pPr>
            <a:r>
              <a:rPr lang="fi-FI" sz="1000" dirty="0"/>
              <a:t>Kemialliset epäpuhtaudet, yleistä</a:t>
            </a:r>
          </a:p>
          <a:p>
            <a:pPr lvl="1">
              <a:lnSpc>
                <a:spcPct val="80000"/>
              </a:lnSpc>
              <a:buClr>
                <a:srgbClr val="C00000"/>
              </a:buClr>
            </a:pPr>
            <a:r>
              <a:rPr lang="fi-FI" sz="1000" dirty="0"/>
              <a:t>Haihtuvat orgaaniset yhdisteet</a:t>
            </a:r>
          </a:p>
          <a:p>
            <a:pPr lvl="1">
              <a:lnSpc>
                <a:spcPct val="80000"/>
              </a:lnSpc>
              <a:buClr>
                <a:srgbClr val="C00000"/>
              </a:buClr>
            </a:pPr>
            <a:r>
              <a:rPr lang="fi-FI" sz="1000" dirty="0"/>
              <a:t>FLEC-mittaus</a:t>
            </a:r>
          </a:p>
          <a:p>
            <a:pPr lvl="1">
              <a:lnSpc>
                <a:spcPct val="80000"/>
              </a:lnSpc>
              <a:buClr>
                <a:srgbClr val="C00000"/>
              </a:buClr>
            </a:pPr>
            <a:r>
              <a:rPr lang="fi-FI" sz="1000" dirty="0"/>
              <a:t>BULK-näyte</a:t>
            </a:r>
          </a:p>
          <a:p>
            <a:pPr lvl="1">
              <a:lnSpc>
                <a:spcPct val="80000"/>
              </a:lnSpc>
              <a:buClr>
                <a:srgbClr val="C00000"/>
              </a:buClr>
            </a:pPr>
            <a:r>
              <a:rPr lang="fi-FI" sz="1000" dirty="0"/>
              <a:t>Betonirakenteisten lattioiden muovipäällysteiden korjaustarpeen arviointi</a:t>
            </a:r>
          </a:p>
          <a:p>
            <a:pPr lvl="1">
              <a:lnSpc>
                <a:spcPct val="80000"/>
              </a:lnSpc>
              <a:buClr>
                <a:srgbClr val="C00000"/>
              </a:buClr>
            </a:pPr>
            <a:r>
              <a:rPr lang="fi-FI" sz="1000" dirty="0"/>
              <a:t>Hiilidioksidi ja hiilimonoksidi</a:t>
            </a:r>
          </a:p>
          <a:p>
            <a:pPr lvl="1">
              <a:lnSpc>
                <a:spcPct val="80000"/>
              </a:lnSpc>
              <a:buClr>
                <a:srgbClr val="C00000"/>
              </a:buClr>
            </a:pPr>
            <a:r>
              <a:rPr lang="fi-FI" sz="1000" dirty="0"/>
              <a:t>Ammoniakki</a:t>
            </a:r>
          </a:p>
          <a:p>
            <a:pPr lvl="1">
              <a:lnSpc>
                <a:spcPct val="80000"/>
              </a:lnSpc>
              <a:buClr>
                <a:srgbClr val="C00000"/>
              </a:buClr>
            </a:pPr>
            <a:r>
              <a:rPr lang="fi-FI" sz="1000" dirty="0"/>
              <a:t>Formaldehydi</a:t>
            </a:r>
          </a:p>
          <a:p>
            <a:pPr lvl="1">
              <a:lnSpc>
                <a:spcPct val="80000"/>
              </a:lnSpc>
              <a:buClr>
                <a:srgbClr val="C00000"/>
              </a:buClr>
            </a:pPr>
            <a:r>
              <a:rPr lang="fi-FI" sz="1000" dirty="0"/>
              <a:t>Polysykliset aromaattiset hiilivedyt</a:t>
            </a:r>
          </a:p>
          <a:p>
            <a:pPr lvl="1">
              <a:lnSpc>
                <a:spcPct val="80000"/>
              </a:lnSpc>
              <a:buClr>
                <a:srgbClr val="C00000"/>
              </a:buClr>
            </a:pPr>
            <a:r>
              <a:rPr lang="fi-FI" sz="1000" dirty="0"/>
              <a:t>Nikotiini</a:t>
            </a:r>
          </a:p>
          <a:p>
            <a:pPr lvl="1"/>
            <a:endParaRPr lang="fi-FI" sz="1600" dirty="0"/>
          </a:p>
        </p:txBody>
      </p:sp>
    </p:spTree>
    <p:extLst>
      <p:ext uri="{BB962C8B-B14F-4D97-AF65-F5344CB8AC3E}">
        <p14:creationId xmlns:p14="http://schemas.microsoft.com/office/powerpoint/2010/main" val="4294249153"/>
      </p:ext>
    </p:extLst>
  </p:cSld>
  <p:clrMapOvr>
    <a:masterClrMapping/>
  </p:clrMapOvr>
  <p:transition spd="med">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en-US" dirty="0" err="1">
                <a:solidFill>
                  <a:srgbClr val="44697D"/>
                </a:solidFill>
              </a:rPr>
              <a:t>Koulujen</a:t>
            </a:r>
            <a:r>
              <a:rPr lang="en-US" dirty="0">
                <a:solidFill>
                  <a:srgbClr val="44697D"/>
                </a:solidFill>
              </a:rPr>
              <a:t> </a:t>
            </a:r>
            <a:r>
              <a:rPr lang="en-US" dirty="0" err="1">
                <a:solidFill>
                  <a:srgbClr val="44697D"/>
                </a:solidFill>
              </a:rPr>
              <a:t>sisäilmastokysely</a:t>
            </a:r>
            <a:r>
              <a:rPr lang="en-US" dirty="0">
                <a:solidFill>
                  <a:srgbClr val="44697D"/>
                </a:solidFill>
              </a:rPr>
              <a:t/>
            </a:r>
            <a:br>
              <a:rPr lang="en-US" dirty="0">
                <a:solidFill>
                  <a:srgbClr val="44697D"/>
                </a:solidFill>
              </a:rPr>
            </a:br>
            <a:r>
              <a:rPr lang="en-US" sz="2400" dirty="0" err="1">
                <a:solidFill>
                  <a:srgbClr val="44697D"/>
                </a:solidFill>
              </a:rPr>
              <a:t>Terveyden</a:t>
            </a:r>
            <a:r>
              <a:rPr lang="en-US" sz="2400" dirty="0">
                <a:solidFill>
                  <a:srgbClr val="44697D"/>
                </a:solidFill>
              </a:rPr>
              <a:t> ja </a:t>
            </a:r>
            <a:r>
              <a:rPr lang="en-US" sz="2400" dirty="0" err="1">
                <a:solidFill>
                  <a:srgbClr val="44697D"/>
                </a:solidFill>
              </a:rPr>
              <a:t>hyvinvoinnin</a:t>
            </a:r>
            <a:r>
              <a:rPr lang="en-US" sz="2400" dirty="0">
                <a:solidFill>
                  <a:srgbClr val="44697D"/>
                </a:solidFill>
              </a:rPr>
              <a:t> </a:t>
            </a:r>
            <a:r>
              <a:rPr lang="en-US" sz="2400" dirty="0" err="1" smtClean="0">
                <a:solidFill>
                  <a:srgbClr val="44697D"/>
                </a:solidFill>
              </a:rPr>
              <a:t>laitos</a:t>
            </a:r>
            <a:endParaRPr lang="fi-FI" dirty="0"/>
          </a:p>
        </p:txBody>
      </p:sp>
      <p:sp>
        <p:nvSpPr>
          <p:cNvPr id="7" name="Content Placeholder 6"/>
          <p:cNvSpPr>
            <a:spLocks noGrp="1"/>
          </p:cNvSpPr>
          <p:nvPr>
            <p:ph idx="1"/>
          </p:nvPr>
        </p:nvSpPr>
        <p:spPr/>
        <p:txBody>
          <a:bodyPr/>
          <a:lstStyle/>
          <a:p>
            <a:pPr lvl="0"/>
            <a:r>
              <a:rPr lang="fi-FI" sz="2000" dirty="0" smtClean="0"/>
              <a:t>Raportissa </a:t>
            </a:r>
            <a:r>
              <a:rPr lang="fi-FI" sz="2000" b="1" dirty="0"/>
              <a:t>vertaillaan koulujen välisiä eroja</a:t>
            </a:r>
            <a:r>
              <a:rPr lang="fi-FI" sz="2000" dirty="0"/>
              <a:t> oireilussa sekä raportoiduissa sisäilmahaitoissa. </a:t>
            </a:r>
            <a:endParaRPr lang="fi-FI" sz="2000" dirty="0" smtClean="0"/>
          </a:p>
          <a:p>
            <a:pPr lvl="1"/>
            <a:r>
              <a:rPr lang="fi-FI" dirty="0"/>
              <a:t>T</a:t>
            </a:r>
            <a:r>
              <a:rPr lang="fi-FI" sz="1800" dirty="0" smtClean="0"/>
              <a:t>ulosten </a:t>
            </a:r>
            <a:r>
              <a:rPr lang="fi-FI" sz="1800" dirty="0"/>
              <a:t>tulkinnassa on tällä hetkellä käytetty apuna muutamia suomalaisille koululaisille tehtyjä muita tutkimuksia</a:t>
            </a:r>
          </a:p>
          <a:p>
            <a:pPr lvl="0"/>
            <a:endParaRPr lang="fi-FI" sz="2000" b="1" dirty="0" smtClean="0"/>
          </a:p>
          <a:p>
            <a:pPr lvl="0"/>
            <a:r>
              <a:rPr lang="fi-FI" sz="2000" b="1" dirty="0" smtClean="0"/>
              <a:t>THL </a:t>
            </a:r>
            <a:r>
              <a:rPr lang="fi-FI" sz="2000" b="1" dirty="0"/>
              <a:t>on parhaillaan</a:t>
            </a:r>
            <a:r>
              <a:rPr lang="fi-FI" sz="2000" dirty="0"/>
              <a:t> </a:t>
            </a:r>
            <a:r>
              <a:rPr lang="fi-FI" sz="2000" b="1" dirty="0"/>
              <a:t>kehittämässä</a:t>
            </a:r>
            <a:r>
              <a:rPr lang="fi-FI" sz="2000" dirty="0"/>
              <a:t> sosiaali- ja terveysministeriön tuella </a:t>
            </a:r>
            <a:r>
              <a:rPr lang="fi-FI" sz="2000" b="1" dirty="0"/>
              <a:t>uutta koulujen sisäilmakyselyä</a:t>
            </a:r>
            <a:endParaRPr lang="fi-FI" sz="2000" dirty="0"/>
          </a:p>
          <a:p>
            <a:pPr lvl="1"/>
            <a:r>
              <a:rPr lang="fi-FI" sz="1800" dirty="0"/>
              <a:t>Osana tätä hanketta toteutimme maksuttomia oppilaiden sisäilmakyselyjä keväällä 2014, mukaan pilottiin valittiin 12 koulua (10 ala- ja 2 yläkoulua). Tällä hetkellä menossa on kyselytulosten analysointi</a:t>
            </a:r>
          </a:p>
          <a:p>
            <a:pPr lvl="0"/>
            <a:endParaRPr lang="fi-FI" sz="2400" dirty="0" smtClean="0"/>
          </a:p>
        </p:txBody>
      </p:sp>
      <p:sp>
        <p:nvSpPr>
          <p:cNvPr id="5" name="Footer Placeholder 4"/>
          <p:cNvSpPr>
            <a:spLocks noGrp="1"/>
          </p:cNvSpPr>
          <p:nvPr>
            <p:ph type="ftr" sz="quarter" idx="11"/>
          </p:nvPr>
        </p:nvSpPr>
        <p:spPr>
          <a:xfrm>
            <a:off x="6091903" y="5838826"/>
            <a:ext cx="2722655" cy="365125"/>
          </a:xfrm>
        </p:spPr>
        <p:txBody>
          <a:bodyPr/>
          <a:lstStyle/>
          <a:p>
            <a:pPr algn="r">
              <a:defRPr/>
            </a:pPr>
            <a:r>
              <a:rPr lang="fi-FI" sz="1000" dirty="0" smtClean="0"/>
              <a:t>Terveyden ja hyvinvoinnin laitos,</a:t>
            </a:r>
          </a:p>
          <a:p>
            <a:pPr algn="r">
              <a:defRPr/>
            </a:pPr>
            <a:r>
              <a:rPr lang="fi-FI" sz="1000" dirty="0" smtClean="0"/>
              <a:t> Mari Turunen, 2014</a:t>
            </a:r>
            <a:endParaRPr lang="fi-FI" sz="1000" dirty="0"/>
          </a:p>
        </p:txBody>
      </p:sp>
      <p:sp>
        <p:nvSpPr>
          <p:cNvPr id="4" name="Dian numeron paikkamerkki 3"/>
          <p:cNvSpPr>
            <a:spLocks noGrp="1"/>
          </p:cNvSpPr>
          <p:nvPr>
            <p:ph type="sldNum" sz="quarter" idx="12"/>
          </p:nvPr>
        </p:nvSpPr>
        <p:spPr/>
        <p:txBody>
          <a:bodyPr/>
          <a:lstStyle/>
          <a:p>
            <a:fld id="{49246692-9764-4796-AF2E-897E79EBAFA7}" type="slidenum">
              <a:rPr lang="fi-FI" smtClean="0"/>
              <a:pPr/>
              <a:t>30</a:t>
            </a:fld>
            <a:endParaRPr lang="fi-FI"/>
          </a:p>
        </p:txBody>
      </p:sp>
      <p:sp>
        <p:nvSpPr>
          <p:cNvPr id="9" name="Title 1"/>
          <p:cNvSpPr txBox="1">
            <a:spLocks/>
          </p:cNvSpPr>
          <p:nvPr/>
        </p:nvSpPr>
        <p:spPr>
          <a:xfrm>
            <a:off x="-2013982" y="1412876"/>
            <a:ext cx="8229600" cy="1143000"/>
          </a:xfrm>
          <a:prstGeom prst="rect">
            <a:avLst/>
          </a:prstGeom>
        </p:spPr>
        <p:txBody>
          <a:bodyPr vert="horz" lIns="91440" tIns="45720" rIns="91440" bIns="45720" rtlCol="0" anchor="b">
            <a:normAutofit/>
          </a:bodyPr>
          <a:lstStyle>
            <a:lvl1pPr algn="l" defTabSz="914400" rtl="0" eaLnBrk="1" latinLnBrk="0" hangingPunct="1">
              <a:spcBef>
                <a:spcPct val="0"/>
              </a:spcBef>
              <a:buNone/>
              <a:defRPr sz="3000" b="1" kern="1200">
                <a:solidFill>
                  <a:schemeClr val="accent1"/>
                </a:solidFill>
                <a:latin typeface="+mj-lt"/>
                <a:ea typeface="+mj-ea"/>
                <a:cs typeface="+mj-cs"/>
              </a:defRPr>
            </a:lvl1pPr>
          </a:lstStyle>
          <a:p>
            <a:endParaRPr lang="en-US" sz="2000" dirty="0">
              <a:solidFill>
                <a:srgbClr val="44697D"/>
              </a:solidFill>
            </a:endParaRPr>
          </a:p>
        </p:txBody>
      </p:sp>
      <p:pic>
        <p:nvPicPr>
          <p:cNvPr id="10"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762361922"/>
      </p:ext>
    </p:extLst>
  </p:cSld>
  <p:clrMapOvr>
    <a:masterClrMapping/>
  </p:clrMapOvr>
  <p:transition spd="med">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p:txBody>
          <a:bodyPr>
            <a:normAutofit/>
          </a:bodyPr>
          <a:lstStyle/>
          <a:p>
            <a:r>
              <a:rPr lang="en-US" dirty="0" err="1">
                <a:solidFill>
                  <a:srgbClr val="44697D"/>
                </a:solidFill>
              </a:rPr>
              <a:t>Koulujen</a:t>
            </a:r>
            <a:r>
              <a:rPr lang="en-US" dirty="0">
                <a:solidFill>
                  <a:srgbClr val="44697D"/>
                </a:solidFill>
              </a:rPr>
              <a:t> </a:t>
            </a:r>
            <a:r>
              <a:rPr lang="en-US" dirty="0" err="1" smtClean="0">
                <a:solidFill>
                  <a:srgbClr val="44697D"/>
                </a:solidFill>
              </a:rPr>
              <a:t>sisäilmastokysely</a:t>
            </a:r>
            <a:r>
              <a:rPr lang="en-US" dirty="0" smtClean="0">
                <a:solidFill>
                  <a:srgbClr val="44697D"/>
                </a:solidFill>
              </a:rPr>
              <a:t/>
            </a:r>
            <a:br>
              <a:rPr lang="en-US" dirty="0" smtClean="0">
                <a:solidFill>
                  <a:srgbClr val="44697D"/>
                </a:solidFill>
              </a:rPr>
            </a:br>
            <a:r>
              <a:rPr lang="en-US" sz="2400" dirty="0" err="1" smtClean="0">
                <a:solidFill>
                  <a:srgbClr val="44697D"/>
                </a:solidFill>
              </a:rPr>
              <a:t>Terveyden</a:t>
            </a:r>
            <a:r>
              <a:rPr lang="en-US" sz="2400" dirty="0" smtClean="0">
                <a:solidFill>
                  <a:srgbClr val="44697D"/>
                </a:solidFill>
              </a:rPr>
              <a:t> ja </a:t>
            </a:r>
            <a:r>
              <a:rPr lang="en-US" sz="2400" dirty="0" err="1" smtClean="0">
                <a:solidFill>
                  <a:srgbClr val="44697D"/>
                </a:solidFill>
              </a:rPr>
              <a:t>hyvinvoinnin</a:t>
            </a:r>
            <a:r>
              <a:rPr lang="en-US" sz="2400" dirty="0" smtClean="0">
                <a:solidFill>
                  <a:srgbClr val="44697D"/>
                </a:solidFill>
              </a:rPr>
              <a:t> </a:t>
            </a:r>
            <a:r>
              <a:rPr lang="en-US" sz="2400" dirty="0" err="1" smtClean="0">
                <a:solidFill>
                  <a:srgbClr val="44697D"/>
                </a:solidFill>
              </a:rPr>
              <a:t>laitos</a:t>
            </a:r>
            <a:endParaRPr lang="en-US" dirty="0">
              <a:solidFill>
                <a:srgbClr val="44697D"/>
              </a:solidFill>
            </a:endParaRPr>
          </a:p>
        </p:txBody>
      </p:sp>
      <p:sp>
        <p:nvSpPr>
          <p:cNvPr id="3" name="Content Placeholder 2"/>
          <p:cNvSpPr>
            <a:spLocks noGrp="1"/>
          </p:cNvSpPr>
          <p:nvPr>
            <p:ph idx="1"/>
          </p:nvPr>
        </p:nvSpPr>
        <p:spPr/>
        <p:txBody>
          <a:bodyPr>
            <a:normAutofit/>
          </a:bodyPr>
          <a:lstStyle/>
          <a:p>
            <a:pPr marL="0" lvl="0" indent="0">
              <a:buNone/>
            </a:pPr>
            <a:r>
              <a:rPr lang="fi-FI" dirty="0"/>
              <a:t>Lisätietoja oirekyselystä ja sen toteutuksesta: </a:t>
            </a:r>
          </a:p>
          <a:p>
            <a:pPr lvl="1"/>
            <a:r>
              <a:rPr lang="fi-FI" sz="2000" dirty="0" smtClean="0"/>
              <a:t>Tutkija </a:t>
            </a:r>
            <a:r>
              <a:rPr lang="fi-FI" sz="2000" dirty="0"/>
              <a:t>Mari Turunen, mari.turunen@thl.fi, puh. 029 524 6378</a:t>
            </a:r>
          </a:p>
          <a:p>
            <a:pPr lvl="1"/>
            <a:endParaRPr lang="fi-FI" sz="2000" u="sng" dirty="0">
              <a:hlinkClick r:id="rId3"/>
            </a:endParaRPr>
          </a:p>
          <a:p>
            <a:pPr lvl="1"/>
            <a:r>
              <a:rPr lang="fi-FI" sz="2000" u="sng" dirty="0">
                <a:hlinkClick r:id="rId3"/>
              </a:rPr>
              <a:t>http://www.thl.fi/fi_FI/web/fi/tutkimus/palvelut/koulujen_sisailmaan_liittyvat_oirekyselyt</a:t>
            </a:r>
            <a:r>
              <a:rPr lang="fi-FI" sz="2000" b="1" dirty="0"/>
              <a:t> </a:t>
            </a:r>
            <a:endParaRPr lang="fi-FI" sz="2000" dirty="0"/>
          </a:p>
          <a:p>
            <a:endParaRPr lang="fi-FI" dirty="0"/>
          </a:p>
          <a:p>
            <a:endParaRPr lang="fi-FI" dirty="0"/>
          </a:p>
          <a:p>
            <a:endParaRPr lang="fi-FI" dirty="0"/>
          </a:p>
        </p:txBody>
      </p:sp>
      <p:sp>
        <p:nvSpPr>
          <p:cNvPr id="6" name="Footer Placeholder 4"/>
          <p:cNvSpPr>
            <a:spLocks noGrp="1"/>
          </p:cNvSpPr>
          <p:nvPr>
            <p:ph type="ftr" sz="quarter" idx="11"/>
          </p:nvPr>
        </p:nvSpPr>
        <p:spPr>
          <a:xfrm>
            <a:off x="6659910" y="5833709"/>
            <a:ext cx="2160240" cy="365125"/>
          </a:xfrm>
        </p:spPr>
        <p:txBody>
          <a:bodyPr/>
          <a:lstStyle/>
          <a:p>
            <a:pPr algn="r">
              <a:defRPr/>
            </a:pPr>
            <a:r>
              <a:rPr lang="fi-FI" sz="1000" dirty="0" smtClean="0"/>
              <a:t>Terveyden ja hyvinvoinnin laitos, Mari Turunen, 2014</a:t>
            </a:r>
            <a:endParaRPr lang="fi-FI" sz="1000" dirty="0"/>
          </a:p>
        </p:txBody>
      </p:sp>
      <p:sp>
        <p:nvSpPr>
          <p:cNvPr id="9" name="Dian numeron paikkamerkki 8"/>
          <p:cNvSpPr>
            <a:spLocks noGrp="1"/>
          </p:cNvSpPr>
          <p:nvPr>
            <p:ph type="sldNum" sz="quarter" idx="12"/>
          </p:nvPr>
        </p:nvSpPr>
        <p:spPr/>
        <p:txBody>
          <a:bodyPr/>
          <a:lstStyle/>
          <a:p>
            <a:fld id="{49246692-9764-4796-AF2E-897E79EBAFA7}" type="slidenum">
              <a:rPr lang="fi-FI" smtClean="0"/>
              <a:pPr/>
              <a:t>31</a:t>
            </a:fld>
            <a:endParaRPr lang="fi-FI"/>
          </a:p>
        </p:txBody>
      </p:sp>
      <p:pic>
        <p:nvPicPr>
          <p:cNvPr id="10" name="Kuva 26" descr="Kuvaus: Savonia_Word_tunniste"/>
          <p:cNvPicPr/>
          <p:nvPr/>
        </p:nvPicPr>
        <p:blipFill rotWithShape="1">
          <a:blip r:embed="rId4"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52281125"/>
      </p:ext>
    </p:extLst>
  </p:cSld>
  <p:clrMapOvr>
    <a:masterClrMapping/>
  </p:clrMapOvr>
  <p:transition spd="med">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088" y="333376"/>
            <a:ext cx="7489824" cy="863376"/>
          </a:xfrm>
        </p:spPr>
        <p:txBody>
          <a:bodyPr>
            <a:normAutofit/>
          </a:bodyPr>
          <a:lstStyle/>
          <a:p>
            <a:r>
              <a:rPr lang="fi-FI" dirty="0">
                <a:solidFill>
                  <a:srgbClr val="44697D"/>
                </a:solidFill>
              </a:rPr>
              <a:t>Lähteet:</a:t>
            </a:r>
          </a:p>
        </p:txBody>
      </p:sp>
      <p:sp>
        <p:nvSpPr>
          <p:cNvPr id="3" name="Content Placeholder 2"/>
          <p:cNvSpPr>
            <a:spLocks noGrp="1"/>
          </p:cNvSpPr>
          <p:nvPr>
            <p:ph idx="1"/>
          </p:nvPr>
        </p:nvSpPr>
        <p:spPr>
          <a:xfrm>
            <a:off x="827088" y="1340768"/>
            <a:ext cx="7489825" cy="4680621"/>
          </a:xfrm>
        </p:spPr>
        <p:txBody>
          <a:bodyPr>
            <a:normAutofit/>
          </a:bodyPr>
          <a:lstStyle/>
          <a:p>
            <a:r>
              <a:rPr lang="en-GB" sz="1400" dirty="0" err="1"/>
              <a:t>Andersson</a:t>
            </a:r>
            <a:r>
              <a:rPr lang="en-GB" sz="1400" dirty="0"/>
              <a:t> K. Epidemiological approach to Indoor Problems. Indoor Air 1998. 4:32 - 39.</a:t>
            </a:r>
            <a:endParaRPr lang="en-US" sz="1400" dirty="0"/>
          </a:p>
          <a:p>
            <a:pPr>
              <a:defRPr/>
            </a:pPr>
            <a:r>
              <a:rPr lang="fi-FI" sz="1400" dirty="0"/>
              <a:t>Kosteus- ja homevauriot, ratkaisuja työpaikoille, Työterveyslaitos, </a:t>
            </a:r>
            <a:r>
              <a:rPr lang="fi-FI" sz="1400" dirty="0" smtClean="0"/>
              <a:t>2014</a:t>
            </a:r>
          </a:p>
          <a:p>
            <a:pPr>
              <a:defRPr/>
            </a:pPr>
            <a:r>
              <a:rPr lang="fi-FI" sz="1400" dirty="0" smtClean="0"/>
              <a:t>Perkiö-Mäkelä</a:t>
            </a:r>
            <a:r>
              <a:rPr lang="fi-FI" sz="1400" dirty="0"/>
              <a:t>, M. 2006. Työ ja terveys -haastattelututkimus, taulukkoraportti, 2006. Työterveyslaitos, Helsinki., </a:t>
            </a:r>
            <a:r>
              <a:rPr lang="fi-FI" sz="1400" dirty="0" smtClean="0"/>
              <a:t>ISBN-10</a:t>
            </a:r>
            <a:r>
              <a:rPr lang="fi-FI" sz="1400" dirty="0"/>
              <a:t>: 951-802-706-4</a:t>
            </a:r>
            <a:r>
              <a:rPr lang="fi-FI" sz="1400" dirty="0" smtClean="0"/>
              <a:t>.</a:t>
            </a:r>
            <a:endParaRPr lang="de-DE" sz="1400" dirty="0" smtClean="0"/>
          </a:p>
          <a:p>
            <a:r>
              <a:rPr lang="de-DE" sz="1400" dirty="0" smtClean="0"/>
              <a:t>Sundman-Digert </a:t>
            </a:r>
            <a:r>
              <a:rPr lang="de-DE" sz="1400" dirty="0"/>
              <a:t>M., Reijula K., 2002. </a:t>
            </a:r>
            <a:r>
              <a:rPr lang="fi-FI" sz="1400" dirty="0"/>
              <a:t>Sisäilmaongelmien tutkiminen työpaikoilla kyselyn avulla. </a:t>
            </a:r>
            <a:r>
              <a:rPr lang="en-GB" sz="1400" dirty="0" err="1"/>
              <a:t>Suomen</a:t>
            </a:r>
            <a:r>
              <a:rPr lang="en-GB" sz="1400" dirty="0"/>
              <a:t> </a:t>
            </a:r>
            <a:r>
              <a:rPr lang="en-GB" sz="1400" dirty="0" err="1"/>
              <a:t>lääkärilehti</a:t>
            </a:r>
            <a:r>
              <a:rPr lang="en-GB" sz="1400" dirty="0"/>
              <a:t> 11/2002, </a:t>
            </a:r>
            <a:r>
              <a:rPr lang="en-GB" sz="1400" dirty="0" err="1"/>
              <a:t>vsk</a:t>
            </a:r>
            <a:r>
              <a:rPr lang="en-GB" sz="1400" dirty="0"/>
              <a:t>. 57. 2002</a:t>
            </a:r>
            <a:endParaRPr lang="fi-FI" sz="1400" dirty="0" smtClean="0"/>
          </a:p>
          <a:p>
            <a:r>
              <a:rPr lang="en-GB" sz="1400" dirty="0" err="1"/>
              <a:t>Suomen</a:t>
            </a:r>
            <a:r>
              <a:rPr lang="en-GB" sz="1400" dirty="0"/>
              <a:t> </a:t>
            </a:r>
            <a:r>
              <a:rPr lang="en-GB" sz="1400" dirty="0" err="1"/>
              <a:t>lääkärilehti</a:t>
            </a:r>
            <a:r>
              <a:rPr lang="en-GB" sz="1400" dirty="0"/>
              <a:t> 11/2002, </a:t>
            </a:r>
            <a:r>
              <a:rPr lang="en-GB" sz="1400" dirty="0" err="1"/>
              <a:t>vsk</a:t>
            </a:r>
            <a:r>
              <a:rPr lang="en-GB" sz="1400" dirty="0"/>
              <a:t>. 57. 2002.</a:t>
            </a:r>
          </a:p>
          <a:p>
            <a:r>
              <a:rPr lang="en-GB" sz="1400" dirty="0" err="1"/>
              <a:t>Terveyden</a:t>
            </a:r>
            <a:r>
              <a:rPr lang="en-GB" sz="1400" dirty="0"/>
              <a:t> </a:t>
            </a:r>
            <a:r>
              <a:rPr lang="en-GB" sz="1400" dirty="0" err="1"/>
              <a:t>ja</a:t>
            </a:r>
            <a:r>
              <a:rPr lang="en-GB" sz="1400" dirty="0"/>
              <a:t> </a:t>
            </a:r>
            <a:r>
              <a:rPr lang="en-GB" sz="1400" dirty="0" err="1"/>
              <a:t>hyvinvoinnin</a:t>
            </a:r>
            <a:r>
              <a:rPr lang="en-GB" sz="1400" dirty="0"/>
              <a:t> </a:t>
            </a:r>
            <a:r>
              <a:rPr lang="en-GB" sz="1400" dirty="0" err="1"/>
              <a:t>laitoksen</a:t>
            </a:r>
            <a:r>
              <a:rPr lang="en-GB" sz="1400" dirty="0"/>
              <a:t> www-</a:t>
            </a:r>
            <a:r>
              <a:rPr lang="en-GB" sz="1400" dirty="0" err="1"/>
              <a:t>sivut</a:t>
            </a:r>
            <a:r>
              <a:rPr lang="en-GB" sz="1400" dirty="0"/>
              <a:t>; </a:t>
            </a:r>
            <a:r>
              <a:rPr lang="fi-FI" sz="1400" u="sng" dirty="0">
                <a:hlinkClick r:id="rId3"/>
              </a:rPr>
              <a:t>http://</a:t>
            </a:r>
            <a:r>
              <a:rPr lang="fi-FI" sz="1400" u="sng" dirty="0" smtClean="0">
                <a:hlinkClick r:id="rId3"/>
              </a:rPr>
              <a:t>www.thl.fi/fi_FI/web/fi/tutkimus/palvelut/koulujen_sisailmaan_liittyvat_oirekyselyt</a:t>
            </a:r>
            <a:endParaRPr lang="fi-FI" sz="1400" dirty="0" smtClean="0"/>
          </a:p>
          <a:p>
            <a:r>
              <a:rPr lang="fi-FI" sz="1400" dirty="0" smtClean="0"/>
              <a:t>Toimiston </a:t>
            </a:r>
            <a:r>
              <a:rPr lang="fi-FI" sz="1400" dirty="0"/>
              <a:t>sisäilman tutkiminen, Salonen ym., </a:t>
            </a:r>
            <a:r>
              <a:rPr lang="fi-FI" sz="1400" dirty="0" smtClean="0"/>
              <a:t>2011, Työterveyslaitos </a:t>
            </a:r>
          </a:p>
          <a:p>
            <a:r>
              <a:rPr lang="fi-FI" sz="1400" dirty="0" smtClean="0"/>
              <a:t>Työterveyslaitoksen www-sivut; </a:t>
            </a:r>
            <a:r>
              <a:rPr lang="en-US" sz="1400" dirty="0" smtClean="0">
                <a:hlinkClick r:id="rId4"/>
              </a:rPr>
              <a:t>www.ttl.fi/sisailmastokysely</a:t>
            </a:r>
            <a:endParaRPr lang="en-US" sz="1400" dirty="0" smtClean="0"/>
          </a:p>
          <a:p>
            <a:r>
              <a:rPr lang="en-US" sz="1400" dirty="0" err="1" smtClean="0"/>
              <a:t>Työterveyslaitoksen</a:t>
            </a:r>
            <a:r>
              <a:rPr lang="en-US" sz="1400" dirty="0" smtClean="0"/>
              <a:t> </a:t>
            </a:r>
            <a:r>
              <a:rPr lang="en-US" sz="1400" dirty="0" err="1" smtClean="0"/>
              <a:t>sisäilmastokyselylomake</a:t>
            </a:r>
            <a:r>
              <a:rPr lang="en-US" sz="1400" dirty="0" smtClean="0"/>
              <a:t>, </a:t>
            </a:r>
            <a:r>
              <a:rPr lang="fi-FI" sz="1400" dirty="0">
                <a:hlinkClick r:id="rId5"/>
              </a:rPr>
              <a:t>www.ttl.fi/fi/palvelut/turvallisempi-tyoymparisto/sisailma/Documents/Sisailmastokysely.pdf</a:t>
            </a:r>
            <a:endParaRPr lang="fi-FI" sz="1400" dirty="0"/>
          </a:p>
          <a:p>
            <a:pPr marL="0" indent="0">
              <a:buNone/>
            </a:pPr>
            <a:endParaRPr lang="en-US" sz="1400" dirty="0" smtClean="0"/>
          </a:p>
          <a:p>
            <a:pPr marL="0" indent="0">
              <a:buNone/>
            </a:pPr>
            <a:endParaRPr lang="en-US" dirty="0"/>
          </a:p>
          <a:p>
            <a:endParaRPr lang="en-US" dirty="0" smtClean="0"/>
          </a:p>
          <a:p>
            <a:endParaRPr lang="fi-FI" dirty="0"/>
          </a:p>
          <a:p>
            <a:endParaRPr lang="fi-FI" dirty="0" smtClean="0"/>
          </a:p>
          <a:p>
            <a:endParaRPr lang="fi-FI" dirty="0"/>
          </a:p>
          <a:p>
            <a:endParaRPr lang="fi-FI" dirty="0"/>
          </a:p>
        </p:txBody>
      </p:sp>
      <p:sp>
        <p:nvSpPr>
          <p:cNvPr id="5" name="Dian numeron paikkamerkki 4"/>
          <p:cNvSpPr>
            <a:spLocks noGrp="1"/>
          </p:cNvSpPr>
          <p:nvPr>
            <p:ph type="sldNum" sz="quarter" idx="12"/>
          </p:nvPr>
        </p:nvSpPr>
        <p:spPr/>
        <p:txBody>
          <a:bodyPr/>
          <a:lstStyle/>
          <a:p>
            <a:fld id="{49246692-9764-4796-AF2E-897E79EBAFA7}" type="slidenum">
              <a:rPr lang="fi-FI" smtClean="0"/>
              <a:pPr/>
              <a:t>32</a:t>
            </a:fld>
            <a:endParaRPr lang="fi-FI"/>
          </a:p>
        </p:txBody>
      </p:sp>
      <p:pic>
        <p:nvPicPr>
          <p:cNvPr id="6" name="Kuva 26" descr="Kuvaus: Savonia_Word_tunniste"/>
          <p:cNvPicPr/>
          <p:nvPr/>
        </p:nvPicPr>
        <p:blipFill rotWithShape="1">
          <a:blip r:embed="rId6"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04558464"/>
      </p:ext>
    </p:extLst>
  </p:cSld>
  <p:clrMapOvr>
    <a:masterClrMapping/>
  </p:clrMapOvr>
  <p:transition spd="med">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Sisällysluettelo:</a:t>
            </a:r>
            <a:endParaRPr lang="fi-FI" dirty="0"/>
          </a:p>
        </p:txBody>
      </p:sp>
      <p:pic>
        <p:nvPicPr>
          <p:cNvPr id="5" name="Kuva 26" descr="Kuvaus: Savonia_Word_tunniste"/>
          <p:cNvPicPr/>
          <p:nvPr/>
        </p:nvPicPr>
        <p:blipFill rotWithShape="1">
          <a:blip r:embed="rId3"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6" name="Slide Number Placeholder 5"/>
          <p:cNvSpPr>
            <a:spLocks noGrp="1"/>
          </p:cNvSpPr>
          <p:nvPr>
            <p:ph type="sldNum" sz="quarter" idx="12"/>
          </p:nvPr>
        </p:nvSpPr>
        <p:spPr/>
        <p:txBody>
          <a:bodyPr/>
          <a:lstStyle/>
          <a:p>
            <a:fld id="{49246692-9764-4796-AF2E-897E79EBAFA7}" type="slidenum">
              <a:rPr lang="fi-FI" smtClean="0"/>
              <a:pPr/>
              <a:t>4</a:t>
            </a:fld>
            <a:endParaRPr lang="fi-FI"/>
          </a:p>
        </p:txBody>
      </p:sp>
      <p:sp>
        <p:nvSpPr>
          <p:cNvPr id="8" name="Content Placeholder 2"/>
          <p:cNvSpPr>
            <a:spLocks noGrp="1"/>
          </p:cNvSpPr>
          <p:nvPr>
            <p:ph sz="half" idx="1"/>
          </p:nvPr>
        </p:nvSpPr>
        <p:spPr>
          <a:xfrm>
            <a:off x="827088" y="1462179"/>
            <a:ext cx="3668712" cy="4392614"/>
          </a:xfrm>
        </p:spPr>
        <p:txBody>
          <a:bodyPr>
            <a:noAutofit/>
          </a:bodyPr>
          <a:lstStyle/>
          <a:p>
            <a:pPr marL="342900" lvl="1" indent="-342900">
              <a:lnSpc>
                <a:spcPct val="80000"/>
              </a:lnSpc>
              <a:buClr>
                <a:srgbClr val="C00000"/>
              </a:buClr>
              <a:buFont typeface="+mj-lt"/>
              <a:buAutoNum type="arabicPeriod" startAt="5"/>
            </a:pPr>
            <a:r>
              <a:rPr lang="fi-FI" sz="1000" b="1" dirty="0"/>
              <a:t>Mineraalivillakuidut ja asbesti</a:t>
            </a:r>
          </a:p>
          <a:p>
            <a:pPr lvl="1">
              <a:lnSpc>
                <a:spcPct val="80000"/>
              </a:lnSpc>
              <a:buClr>
                <a:srgbClr val="C00000"/>
              </a:buClr>
            </a:pPr>
            <a:r>
              <a:rPr lang="fi-FI" sz="1000" dirty="0"/>
              <a:t>Mineraalivillakuidut</a:t>
            </a:r>
          </a:p>
          <a:p>
            <a:pPr lvl="1">
              <a:lnSpc>
                <a:spcPct val="80000"/>
              </a:lnSpc>
              <a:buClr>
                <a:srgbClr val="C00000"/>
              </a:buClr>
            </a:pPr>
            <a:r>
              <a:rPr lang="fi-FI" sz="1000" dirty="0"/>
              <a:t>Mineraalivillakuidut ilmavaihtojärjestelmässä</a:t>
            </a:r>
          </a:p>
          <a:p>
            <a:pPr lvl="1">
              <a:lnSpc>
                <a:spcPct val="80000"/>
              </a:lnSpc>
              <a:buClr>
                <a:srgbClr val="C00000"/>
              </a:buClr>
            </a:pPr>
            <a:r>
              <a:rPr lang="fi-FI" sz="1000" dirty="0"/>
              <a:t>Mineraalivillakuidut työtiloissa</a:t>
            </a:r>
          </a:p>
          <a:p>
            <a:pPr lvl="1">
              <a:lnSpc>
                <a:spcPct val="80000"/>
              </a:lnSpc>
              <a:buClr>
                <a:srgbClr val="C00000"/>
              </a:buClr>
            </a:pPr>
            <a:r>
              <a:rPr lang="fi-FI" sz="1000" dirty="0"/>
              <a:t>Ohje- ja toimenpidearvot</a:t>
            </a:r>
          </a:p>
          <a:p>
            <a:pPr lvl="1">
              <a:lnSpc>
                <a:spcPct val="80000"/>
              </a:lnSpc>
              <a:buClr>
                <a:srgbClr val="C00000"/>
              </a:buClr>
            </a:pPr>
            <a:r>
              <a:rPr lang="fi-FI" sz="1000" dirty="0"/>
              <a:t>Asbesti rakennuksessa</a:t>
            </a:r>
          </a:p>
          <a:p>
            <a:pPr lvl="1">
              <a:lnSpc>
                <a:spcPct val="80000"/>
              </a:lnSpc>
              <a:buClr>
                <a:srgbClr val="C00000"/>
              </a:buClr>
            </a:pPr>
            <a:r>
              <a:rPr lang="fi-FI" sz="1000" dirty="0"/>
              <a:t>Asbestin aiheuttamat sairaudet</a:t>
            </a:r>
          </a:p>
          <a:p>
            <a:pPr lvl="1">
              <a:lnSpc>
                <a:spcPct val="80000"/>
              </a:lnSpc>
              <a:buClr>
                <a:srgbClr val="C00000"/>
              </a:buClr>
            </a:pPr>
            <a:r>
              <a:rPr lang="fi-FI" sz="1000" dirty="0"/>
              <a:t>Asbesti, näytteenotto</a:t>
            </a:r>
          </a:p>
          <a:p>
            <a:pPr lvl="1">
              <a:lnSpc>
                <a:spcPct val="80000"/>
              </a:lnSpc>
              <a:buClr>
                <a:srgbClr val="C00000"/>
              </a:buClr>
            </a:pPr>
            <a:r>
              <a:rPr lang="fi-FI" sz="1000" dirty="0"/>
              <a:t>Asbestin poistaminen rakennuksesta</a:t>
            </a:r>
          </a:p>
          <a:p>
            <a:pPr lvl="1">
              <a:lnSpc>
                <a:spcPct val="80000"/>
              </a:lnSpc>
              <a:buClr>
                <a:srgbClr val="C00000"/>
              </a:buClr>
            </a:pPr>
            <a:r>
              <a:rPr lang="fi-FI" sz="1000" dirty="0"/>
              <a:t>Valtioneuvoston asetus asbestityön turvallisuudesta</a:t>
            </a:r>
          </a:p>
          <a:p>
            <a:pPr lvl="1"/>
            <a:endParaRPr lang="fi-FI" sz="1050" dirty="0"/>
          </a:p>
          <a:p>
            <a:pPr marL="342900" lvl="1" indent="-342900">
              <a:lnSpc>
                <a:spcPct val="80000"/>
              </a:lnSpc>
              <a:buClr>
                <a:srgbClr val="C00000"/>
              </a:buClr>
              <a:buFont typeface="+mj-lt"/>
              <a:buAutoNum type="arabicPeriod" startAt="6"/>
            </a:pPr>
            <a:r>
              <a:rPr lang="fi-FI" sz="1000" b="1" dirty="0"/>
              <a:t>Ilmanvaihto ja sisäilmasto</a:t>
            </a:r>
          </a:p>
          <a:p>
            <a:pPr lvl="1">
              <a:lnSpc>
                <a:spcPct val="80000"/>
              </a:lnSpc>
              <a:buClr>
                <a:srgbClr val="C00000"/>
              </a:buClr>
            </a:pPr>
            <a:r>
              <a:rPr lang="fi-FI" sz="1000" dirty="0"/>
              <a:t>Ilmanvaihtojärjestelmät</a:t>
            </a:r>
          </a:p>
          <a:p>
            <a:pPr lvl="1">
              <a:lnSpc>
                <a:spcPct val="80000"/>
              </a:lnSpc>
              <a:buClr>
                <a:srgbClr val="C00000"/>
              </a:buClr>
            </a:pPr>
            <a:r>
              <a:rPr lang="fi-FI" sz="1000" dirty="0"/>
              <a:t>Ilmanvaihtoon liittyvät ohjeet ja määräykset</a:t>
            </a:r>
          </a:p>
          <a:p>
            <a:pPr lvl="1">
              <a:lnSpc>
                <a:spcPct val="80000"/>
              </a:lnSpc>
              <a:buClr>
                <a:srgbClr val="C00000"/>
              </a:buClr>
            </a:pPr>
            <a:r>
              <a:rPr lang="fi-FI" sz="1000" dirty="0"/>
              <a:t>Ilmamäärät ja ilmanvaihdon riittävyys</a:t>
            </a:r>
          </a:p>
          <a:p>
            <a:pPr lvl="1">
              <a:lnSpc>
                <a:spcPct val="80000"/>
              </a:lnSpc>
              <a:buClr>
                <a:srgbClr val="C00000"/>
              </a:buClr>
            </a:pPr>
            <a:r>
              <a:rPr lang="fi-FI" sz="1000" dirty="0"/>
              <a:t>Tuloilman suodatus</a:t>
            </a:r>
          </a:p>
          <a:p>
            <a:pPr lvl="1">
              <a:lnSpc>
                <a:spcPct val="80000"/>
              </a:lnSpc>
              <a:buClr>
                <a:srgbClr val="C00000"/>
              </a:buClr>
            </a:pPr>
            <a:r>
              <a:rPr lang="fi-FI" sz="1000" dirty="0"/>
              <a:t>Ilmanvaihtojärjestelmän puhtaus ja puhdistaminen</a:t>
            </a:r>
          </a:p>
          <a:p>
            <a:pPr lvl="1">
              <a:lnSpc>
                <a:spcPct val="80000"/>
              </a:lnSpc>
              <a:buClr>
                <a:srgbClr val="C00000"/>
              </a:buClr>
            </a:pPr>
            <a:r>
              <a:rPr lang="fi-FI" sz="1000" dirty="0"/>
              <a:t>Ilmanvaihtojärjestelmän kosteuden lähteet</a:t>
            </a:r>
          </a:p>
          <a:p>
            <a:pPr lvl="1">
              <a:lnSpc>
                <a:spcPct val="80000"/>
              </a:lnSpc>
              <a:buClr>
                <a:srgbClr val="C00000"/>
              </a:buClr>
            </a:pPr>
            <a:r>
              <a:rPr lang="fi-FI" sz="1000" dirty="0"/>
              <a:t>Palautus- ja siirtoilma</a:t>
            </a:r>
          </a:p>
          <a:p>
            <a:pPr lvl="1">
              <a:lnSpc>
                <a:spcPct val="80000"/>
              </a:lnSpc>
              <a:buClr>
                <a:srgbClr val="C00000"/>
              </a:buClr>
            </a:pPr>
            <a:r>
              <a:rPr lang="fi-FI" sz="1000" dirty="0"/>
              <a:t>Ulkoilma- ja jäteilmalaitteiden sijoittaminen</a:t>
            </a:r>
          </a:p>
          <a:p>
            <a:pPr lvl="1">
              <a:lnSpc>
                <a:spcPct val="80000"/>
              </a:lnSpc>
              <a:buClr>
                <a:srgbClr val="C00000"/>
              </a:buClr>
            </a:pPr>
            <a:r>
              <a:rPr lang="fi-FI" sz="1000" dirty="0"/>
              <a:t>Mineraalivillakuidut ilmanvaihtojärjestelmässä</a:t>
            </a:r>
          </a:p>
          <a:p>
            <a:pPr lvl="1">
              <a:lnSpc>
                <a:spcPct val="80000"/>
              </a:lnSpc>
              <a:buClr>
                <a:srgbClr val="C00000"/>
              </a:buClr>
            </a:pPr>
            <a:r>
              <a:rPr lang="fi-FI" sz="1000" dirty="0"/>
              <a:t>Paine-erot rakennuksessa</a:t>
            </a:r>
          </a:p>
          <a:p>
            <a:pPr lvl="1">
              <a:lnSpc>
                <a:spcPct val="80000"/>
              </a:lnSpc>
              <a:buClr>
                <a:srgbClr val="C00000"/>
              </a:buClr>
            </a:pPr>
            <a:r>
              <a:rPr lang="fi-FI" sz="1000" dirty="0"/>
              <a:t>Ilmanjako</a:t>
            </a:r>
          </a:p>
          <a:p>
            <a:pPr lvl="1">
              <a:lnSpc>
                <a:spcPct val="80000"/>
              </a:lnSpc>
              <a:buClr>
                <a:srgbClr val="C00000"/>
              </a:buClr>
            </a:pPr>
            <a:r>
              <a:rPr lang="fi-FI" sz="1000" dirty="0"/>
              <a:t>Jäähdytyspalkit ja </a:t>
            </a:r>
            <a:r>
              <a:rPr lang="fi-FI" sz="1000" dirty="0" err="1"/>
              <a:t>puhallinkonvektorit</a:t>
            </a:r>
            <a:endParaRPr lang="fi-FI" sz="1000" dirty="0"/>
          </a:p>
          <a:p>
            <a:pPr lvl="1">
              <a:lnSpc>
                <a:spcPct val="80000"/>
              </a:lnSpc>
            </a:pPr>
            <a:endParaRPr lang="fi-FI" sz="1100" dirty="0"/>
          </a:p>
          <a:p>
            <a:pPr lvl="1"/>
            <a:endParaRPr lang="fi-FI" sz="1100" dirty="0"/>
          </a:p>
          <a:p>
            <a:pPr lvl="1"/>
            <a:endParaRPr lang="fi-FI" sz="1100" dirty="0"/>
          </a:p>
          <a:p>
            <a:pPr lvl="1"/>
            <a:endParaRPr lang="fi-FI" sz="1100" dirty="0"/>
          </a:p>
          <a:p>
            <a:pPr lvl="1"/>
            <a:endParaRPr lang="fi-FI" sz="1100" dirty="0"/>
          </a:p>
          <a:p>
            <a:pPr lvl="1"/>
            <a:endParaRPr lang="fi-FI" sz="1100" dirty="0"/>
          </a:p>
          <a:p>
            <a:pPr lvl="1"/>
            <a:endParaRPr lang="fi-FI" sz="1100" dirty="0"/>
          </a:p>
          <a:p>
            <a:endParaRPr lang="fi-FI" sz="1100" dirty="0"/>
          </a:p>
        </p:txBody>
      </p:sp>
      <p:sp>
        <p:nvSpPr>
          <p:cNvPr id="10" name="Content Placeholder 3"/>
          <p:cNvSpPr>
            <a:spLocks noGrp="1"/>
          </p:cNvSpPr>
          <p:nvPr>
            <p:ph sz="half" idx="2"/>
          </p:nvPr>
        </p:nvSpPr>
        <p:spPr>
          <a:xfrm>
            <a:off x="4788024" y="1419415"/>
            <a:ext cx="3668713" cy="4392614"/>
          </a:xfrm>
        </p:spPr>
        <p:txBody>
          <a:bodyPr>
            <a:noAutofit/>
          </a:bodyPr>
          <a:lstStyle/>
          <a:p>
            <a:pPr marL="342900" lvl="1" indent="-342900">
              <a:lnSpc>
                <a:spcPct val="80000"/>
              </a:lnSpc>
              <a:buClr>
                <a:srgbClr val="C00000"/>
              </a:buClr>
              <a:buFont typeface="+mj-lt"/>
              <a:buAutoNum type="arabicPeriod" startAt="7"/>
            </a:pPr>
            <a:r>
              <a:rPr lang="fi-FI" sz="1000" b="1" dirty="0">
                <a:solidFill>
                  <a:srgbClr val="C00000"/>
                </a:solidFill>
              </a:rPr>
              <a:t>Koettu sisäympäristö ja sisäilmastokysely</a:t>
            </a:r>
          </a:p>
          <a:p>
            <a:pPr lvl="1">
              <a:lnSpc>
                <a:spcPct val="80000"/>
              </a:lnSpc>
              <a:buClr>
                <a:srgbClr val="C00000"/>
              </a:buClr>
            </a:pPr>
            <a:r>
              <a:rPr lang="fi-FI" sz="1000" dirty="0">
                <a:solidFill>
                  <a:srgbClr val="C00000"/>
                </a:solidFill>
              </a:rPr>
              <a:t>Koettu sisäympäristö</a:t>
            </a:r>
          </a:p>
          <a:p>
            <a:pPr lvl="1">
              <a:lnSpc>
                <a:spcPct val="80000"/>
              </a:lnSpc>
              <a:buClr>
                <a:srgbClr val="C00000"/>
              </a:buClr>
            </a:pPr>
            <a:r>
              <a:rPr lang="fi-FI" sz="1000" dirty="0">
                <a:solidFill>
                  <a:srgbClr val="C00000"/>
                </a:solidFill>
              </a:rPr>
              <a:t>Sisäilmastokysely</a:t>
            </a:r>
          </a:p>
          <a:p>
            <a:pPr lvl="1">
              <a:lnSpc>
                <a:spcPct val="80000"/>
              </a:lnSpc>
              <a:buClr>
                <a:srgbClr val="C00000"/>
              </a:buClr>
            </a:pPr>
            <a:r>
              <a:rPr lang="fi-FI" sz="1000" dirty="0">
                <a:solidFill>
                  <a:srgbClr val="C00000"/>
                </a:solidFill>
              </a:rPr>
              <a:t>MM40-Örebro -kysely</a:t>
            </a:r>
          </a:p>
          <a:p>
            <a:pPr lvl="1">
              <a:lnSpc>
                <a:spcPct val="80000"/>
              </a:lnSpc>
              <a:buClr>
                <a:srgbClr val="C00000"/>
              </a:buClr>
            </a:pPr>
            <a:r>
              <a:rPr lang="fi-FI" sz="1000" dirty="0">
                <a:solidFill>
                  <a:srgbClr val="C00000"/>
                </a:solidFill>
              </a:rPr>
              <a:t>Työterveyslaitoksen sisäilmastokysely</a:t>
            </a:r>
          </a:p>
          <a:p>
            <a:pPr lvl="1">
              <a:lnSpc>
                <a:spcPct val="80000"/>
              </a:lnSpc>
              <a:buClr>
                <a:srgbClr val="C00000"/>
              </a:buClr>
            </a:pPr>
            <a:r>
              <a:rPr lang="fi-FI" sz="1000" dirty="0">
                <a:solidFill>
                  <a:srgbClr val="C00000"/>
                </a:solidFill>
              </a:rPr>
              <a:t>Koulujen sisäilmastokysely</a:t>
            </a:r>
          </a:p>
          <a:p>
            <a:pPr lvl="1"/>
            <a:endParaRPr lang="fi-FI" sz="900" dirty="0"/>
          </a:p>
          <a:p>
            <a:pPr marL="342900" lvl="1" indent="-342900">
              <a:buFont typeface="+mj-lt"/>
              <a:buAutoNum type="arabicPeriod" startAt="8"/>
            </a:pPr>
            <a:r>
              <a:rPr lang="fi-FI" sz="1050" b="1" dirty="0" smtClean="0"/>
              <a:t>Sisäilmastoselvitys</a:t>
            </a:r>
          </a:p>
          <a:p>
            <a:pPr lvl="1">
              <a:lnSpc>
                <a:spcPct val="80000"/>
              </a:lnSpc>
            </a:pPr>
            <a:r>
              <a:rPr lang="fi-FI" sz="1050" dirty="0" smtClean="0"/>
              <a:t>Sisäilmastoselvityksen vaiheet</a:t>
            </a:r>
          </a:p>
          <a:p>
            <a:pPr lvl="1">
              <a:lnSpc>
                <a:spcPct val="80000"/>
              </a:lnSpc>
            </a:pPr>
            <a:r>
              <a:rPr lang="fi-FI" sz="1050" dirty="0" smtClean="0"/>
              <a:t>Taustatiedot kohteesta</a:t>
            </a:r>
          </a:p>
          <a:p>
            <a:pPr lvl="1">
              <a:lnSpc>
                <a:spcPct val="80000"/>
              </a:lnSpc>
            </a:pPr>
            <a:r>
              <a:rPr lang="fi-FI" sz="1050" dirty="0" smtClean="0"/>
              <a:t>Arviointikäynti</a:t>
            </a:r>
          </a:p>
          <a:p>
            <a:pPr lvl="1">
              <a:lnSpc>
                <a:spcPct val="80000"/>
              </a:lnSpc>
            </a:pPr>
            <a:r>
              <a:rPr lang="fi-FI" sz="1050" dirty="0" smtClean="0"/>
              <a:t>Jatkotutkimukset</a:t>
            </a:r>
          </a:p>
          <a:p>
            <a:pPr lvl="1">
              <a:lnSpc>
                <a:spcPct val="80000"/>
              </a:lnSpc>
            </a:pPr>
            <a:r>
              <a:rPr lang="fi-FI" sz="1050" dirty="0" smtClean="0"/>
              <a:t>Johtopäätökset</a:t>
            </a:r>
          </a:p>
          <a:p>
            <a:pPr lvl="1">
              <a:lnSpc>
                <a:spcPct val="80000"/>
              </a:lnSpc>
            </a:pPr>
            <a:r>
              <a:rPr lang="fi-FI" sz="1050" dirty="0" smtClean="0"/>
              <a:t>Sisäilmastoselvitys ja viestintä</a:t>
            </a:r>
          </a:p>
          <a:p>
            <a:pPr lvl="1">
              <a:lnSpc>
                <a:spcPct val="80000"/>
              </a:lnSpc>
            </a:pPr>
            <a:r>
              <a:rPr lang="fi-FI" sz="1050" dirty="0" smtClean="0"/>
              <a:t>Sisäilmaongelman ratkaiseminen asunto-osakeyhtiössä</a:t>
            </a:r>
          </a:p>
          <a:p>
            <a:pPr lvl="1"/>
            <a:endParaRPr lang="fi-FI" sz="900" dirty="0"/>
          </a:p>
          <a:p>
            <a:pPr marL="342900" lvl="1" indent="-342900">
              <a:buClr>
                <a:srgbClr val="C60C30"/>
              </a:buClr>
              <a:buFont typeface="+mj-lt"/>
              <a:buAutoNum type="arabicPeriod" startAt="9"/>
            </a:pPr>
            <a:r>
              <a:rPr lang="fi-FI" sz="1050" b="1" dirty="0"/>
              <a:t>Altistumisen arviointi</a:t>
            </a:r>
          </a:p>
          <a:p>
            <a:pPr lvl="1">
              <a:lnSpc>
                <a:spcPct val="80000"/>
              </a:lnSpc>
            </a:pPr>
            <a:r>
              <a:rPr lang="fi-FI" sz="1050" dirty="0"/>
              <a:t>Käsitteet</a:t>
            </a:r>
          </a:p>
          <a:p>
            <a:pPr lvl="1">
              <a:lnSpc>
                <a:spcPct val="80000"/>
              </a:lnSpc>
            </a:pPr>
            <a:r>
              <a:rPr lang="fi-FI" sz="1050" dirty="0"/>
              <a:t>Lainsäädäntö</a:t>
            </a:r>
          </a:p>
          <a:p>
            <a:pPr lvl="1">
              <a:lnSpc>
                <a:spcPct val="80000"/>
              </a:lnSpc>
            </a:pPr>
            <a:r>
              <a:rPr lang="fi-FI" sz="1050" dirty="0"/>
              <a:t>Sisäilmasto-ongelmien vaikutus tilojen käyttäjien terveyteen</a:t>
            </a:r>
          </a:p>
          <a:p>
            <a:pPr lvl="1">
              <a:lnSpc>
                <a:spcPct val="80000"/>
              </a:lnSpc>
            </a:pPr>
            <a:r>
              <a:rPr lang="fi-FI" sz="1050" dirty="0"/>
              <a:t>Altistumisen ja terveydellisen merkityksen arviointi</a:t>
            </a:r>
          </a:p>
          <a:p>
            <a:pPr lvl="1">
              <a:lnSpc>
                <a:spcPct val="80000"/>
              </a:lnSpc>
            </a:pPr>
            <a:r>
              <a:rPr lang="fi-FI" sz="1050" dirty="0"/>
              <a:t>BS8800 - riskinarviointistandardi</a:t>
            </a:r>
          </a:p>
          <a:p>
            <a:pPr lvl="1">
              <a:lnSpc>
                <a:spcPct val="80000"/>
              </a:lnSpc>
            </a:pPr>
            <a:r>
              <a:rPr lang="fi-FI" sz="1050" dirty="0"/>
              <a:t>Kosteusvauriotyöryhmän muistio, STM </a:t>
            </a:r>
            <a:r>
              <a:rPr lang="fi-FI" sz="1050" dirty="0" smtClean="0"/>
              <a:t>2009:18</a:t>
            </a:r>
          </a:p>
          <a:p>
            <a:pPr lvl="1">
              <a:lnSpc>
                <a:spcPct val="80000"/>
              </a:lnSpc>
            </a:pPr>
            <a:r>
              <a:rPr lang="fi-FI" sz="1050" dirty="0" smtClean="0"/>
              <a:t>Altistumisolosuhteiden arviointi sisäilman epäpuhtauksille (TTL)</a:t>
            </a:r>
            <a:endParaRPr lang="fi-FI" sz="1050" dirty="0"/>
          </a:p>
          <a:p>
            <a:pPr lvl="1">
              <a:lnSpc>
                <a:spcPct val="80000"/>
              </a:lnSpc>
            </a:pPr>
            <a:r>
              <a:rPr lang="fi-FI" sz="1050" dirty="0"/>
              <a:t>Altistumisen ja terveydellisen merkityksen arviointi</a:t>
            </a:r>
          </a:p>
          <a:p>
            <a:pPr lvl="1">
              <a:lnSpc>
                <a:spcPct val="80000"/>
              </a:lnSpc>
            </a:pPr>
            <a:r>
              <a:rPr lang="fi-FI" sz="1050" dirty="0"/>
              <a:t>Altistumisen arvioinnista terveydellisen merkityksen arviointiin</a:t>
            </a:r>
          </a:p>
          <a:p>
            <a:endParaRPr lang="fi-FI" sz="1100" dirty="0"/>
          </a:p>
        </p:txBody>
      </p:sp>
    </p:spTree>
    <p:extLst>
      <p:ext uri="{BB962C8B-B14F-4D97-AF65-F5344CB8AC3E}">
        <p14:creationId xmlns:p14="http://schemas.microsoft.com/office/powerpoint/2010/main" val="2524790506"/>
      </p:ext>
    </p:extLst>
  </p:cSld>
  <p:clrMapOvr>
    <a:masterClrMapping/>
  </p:clrMapOvr>
  <p:transition spd="med">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fi-FI" dirty="0">
                <a:solidFill>
                  <a:srgbClr val="44697D"/>
                </a:solidFill>
              </a:rPr>
              <a:t>Saatteeksi opetusmateriaalin käyttöön</a:t>
            </a:r>
          </a:p>
        </p:txBody>
      </p:sp>
      <p:sp>
        <p:nvSpPr>
          <p:cNvPr id="3" name="Content Placeholder 2"/>
          <p:cNvSpPr>
            <a:spLocks noGrp="1"/>
          </p:cNvSpPr>
          <p:nvPr>
            <p:ph idx="1"/>
          </p:nvPr>
        </p:nvSpPr>
        <p:spPr/>
        <p:txBody>
          <a:bodyPr>
            <a:normAutofit fontScale="85000" lnSpcReduction="10000"/>
          </a:bodyPr>
          <a:lstStyle/>
          <a:p>
            <a:r>
              <a:rPr lang="fi-FI" sz="1050" dirty="0" smtClean="0"/>
              <a:t>Opetusmateriaali sisältää yleistä tietoa sisäilmaston epäpuhtauksista, ilmanvaihtojärjestelmän vaikutuksesta sisäilmaston laatuun, sisäilmastoselvityksen vaiheista, altistumisen ja terveydellisen merkityksen arvioinnista sekä riskiviestinnästä ja koetun sisäympäristön arvioimisesta. Materiaali on tarkoitettu oppilaitosten käyttöön ja sitä voidaan hyödyntää sekä täydennys- että tutkintokoulutuksissa, jotka pätevöittävät kosteus- ja homevaurioiden korjaushankkeissa mukana olevia asiantuntijoita (rakennusterveysasiantuntijat, sisäilma-asiantuntijat, kuntotutkijat, korjaussuunnittelijat ja korjaustyönjohtajat). Opetusmateriaalia voidaan hyödyntää kokonaisuutena tai yksittäisinä aihealueina. Jos materiaalista käytetään yksittäisiä sivuja tai taulukoita, on materiaalin alkuperäinen lähde aina ilmoitettava.</a:t>
            </a:r>
          </a:p>
          <a:p>
            <a:endParaRPr lang="fi-FI" sz="1050" dirty="0"/>
          </a:p>
          <a:p>
            <a:r>
              <a:rPr lang="fi-FI" sz="1050" dirty="0" smtClean="0"/>
              <a:t>Epäpuhtauslähteitä käsittelevissä osissa käsitellään epäpuhtauksien eri lähteitä, tutkimusmenetelmiä ja tutkimustulosten tulkintaan liittyviä ohje-, viite- ja toimenpidearvoja. Käsiteltäviä epäpuhtauksia ovat mikrobit, kemialliset epäpuhtaudet, villakuidut ja asbesti. Sisäilmaston olosuhteita käsittelevässä osiossa käydään lävitse sisäilman lämpötilan, suhteellisen kosteuden, radonin ja melun mittausmenetelmiä ja mittaustulosten tulkintaohjeita sekä toimenpidearvoja. Lisäksi osiossa käsitellään suhteellisen kosteuden mittaamista rakenteista eri menetelmillä. Ilmanvaihtoon liittyvässä osiossa käsitellään eri ilmanvaihtojärjestelmien toimintaperiaatteita sekä niiden vaikutusta sisäilmaston laatuun. Osiossa käsitellään ilmanvaihtojärjestelmien yleisimpiä epäpuhtauslähteitä, ilmanvaihtoon liittyviä määräyksiä ja suosituksia sekä ohjeita ilmanvaihtojärjestelmien puhtauden hallintaan. Opetusmateriaalissa käsitellään sisäilmastoselvityksen eri vaiheita, altistumisen ja terveydellisen merkityksen arvioinnin haasteita ja menetelmiä sekä koetun sisäympäristön merkitystä sisäilmasto-ongelmaan ja sen selvittämiseen. Sisäilmastoselvityksen vaiheita käsittelevässä osiossa käsitellään lyhyesti myös riskiviestinnän haasteita ja merkitystä selvitysprosessissa.</a:t>
            </a:r>
          </a:p>
          <a:p>
            <a:endParaRPr lang="fi-FI" sz="1050" dirty="0"/>
          </a:p>
          <a:p>
            <a:r>
              <a:rPr lang="fi-FI" sz="1050" dirty="0"/>
              <a:t>Opetusmateriaali on tehty Savonia ammattikorkeakoulun rakennustekniikan opintoihin liittyvänä projektityönä, josta se on </a:t>
            </a:r>
            <a:r>
              <a:rPr lang="fi-FI" sz="1050" dirty="0" smtClean="0"/>
              <a:t>täydennetty </a:t>
            </a:r>
            <a:r>
              <a:rPr lang="fi-FI" sz="1050" dirty="0"/>
              <a:t>kosteus- ja hometalkoiden </a:t>
            </a:r>
            <a:r>
              <a:rPr lang="fi-FI" sz="1050" dirty="0" smtClean="0"/>
              <a:t>käyttöön opetusmateriaaliksi. </a:t>
            </a:r>
            <a:r>
              <a:rPr lang="fi-FI" sz="1050" dirty="0"/>
              <a:t>Opetusmateriaalin on tehnyt Veli-Matti Pietarinen ja projektityötä ovat ohjanneet Savonia ammattikorkeakoululta Helmi Kokotti, Markku Rusi ja Pasi Haataja.</a:t>
            </a:r>
          </a:p>
          <a:p>
            <a:endParaRPr lang="fi-FI" sz="1050" dirty="0"/>
          </a:p>
          <a:p>
            <a:r>
              <a:rPr lang="fi-FI" sz="1050" dirty="0" smtClean="0"/>
              <a:t>Aineiston sisältöä saa muokata vain tekijän luvalla. Opetusmateriaalissa mahdollisesti olevista virheistä tai puutteista toivotaan palautetta suoraan tekijälle osoitteeseen </a:t>
            </a:r>
            <a:r>
              <a:rPr lang="fi-FI" sz="1050" dirty="0" smtClean="0">
                <a:hlinkClick r:id="rId3"/>
              </a:rPr>
              <a:t>vmpietarinen@hotmail.com</a:t>
            </a:r>
            <a:r>
              <a:rPr lang="fi-FI" sz="1050" dirty="0" smtClean="0"/>
              <a:t> tai kosteus- ja hometalkoiden osoitteeseen </a:t>
            </a:r>
            <a:r>
              <a:rPr lang="fi-FI" sz="1050" u="sng" dirty="0">
                <a:hlinkClick r:id="rId4"/>
              </a:rPr>
              <a:t>hometalkoot.ym@ymparisto.fi</a:t>
            </a:r>
            <a:r>
              <a:rPr lang="fi-FI" sz="1050" dirty="0" smtClean="0"/>
              <a:t>. Asialliset ja yksilöidyt korjausehdotukset huomioidaan seuraavan päivityksen yhteydessä.</a:t>
            </a:r>
          </a:p>
          <a:p>
            <a:endParaRPr lang="fi-FI" sz="1050" dirty="0"/>
          </a:p>
          <a:p>
            <a:pPr marL="273050" lvl="1" indent="0">
              <a:buNone/>
            </a:pPr>
            <a:r>
              <a:rPr lang="fi-FI" sz="1050" dirty="0" smtClean="0"/>
              <a:t>Lisätietoa / palautteet:</a:t>
            </a:r>
          </a:p>
          <a:p>
            <a:pPr marL="0" indent="0">
              <a:buNone/>
            </a:pPr>
            <a:endParaRPr lang="fi-FI" sz="1050" dirty="0" smtClean="0"/>
          </a:p>
          <a:p>
            <a:pPr marL="273050" lvl="1" indent="0">
              <a:buNone/>
            </a:pPr>
            <a:r>
              <a:rPr lang="fi-FI" sz="1050" dirty="0" smtClean="0"/>
              <a:t>Veli-Matti Pietarinen		</a:t>
            </a:r>
          </a:p>
          <a:p>
            <a:pPr marL="273050" lvl="1" indent="0">
              <a:buNone/>
            </a:pPr>
            <a:r>
              <a:rPr lang="fi-FI" sz="1050" dirty="0" smtClean="0">
                <a:hlinkClick r:id="rId3"/>
              </a:rPr>
              <a:t>vmpietarinen@hotmail.com</a:t>
            </a:r>
            <a:endParaRPr lang="fi-FI" sz="1050" dirty="0" smtClean="0"/>
          </a:p>
          <a:p>
            <a:pPr marL="273050" lvl="1" indent="0">
              <a:buNone/>
            </a:pPr>
            <a:endParaRPr lang="fi-FI" sz="700" dirty="0" smtClean="0"/>
          </a:p>
          <a:p>
            <a:pPr marL="273050" lvl="1" indent="0">
              <a:buNone/>
            </a:pPr>
            <a:r>
              <a:rPr lang="fi-FI" sz="400" dirty="0"/>
              <a:t>	</a:t>
            </a:r>
            <a:r>
              <a:rPr lang="fi-FI" sz="300" dirty="0" smtClean="0"/>
              <a:t> </a:t>
            </a:r>
          </a:p>
        </p:txBody>
      </p:sp>
      <p:pic>
        <p:nvPicPr>
          <p:cNvPr id="4" name="Kuva 26" descr="Kuvaus: Savonia_Word_tunniste"/>
          <p:cNvPicPr/>
          <p:nvPr/>
        </p:nvPicPr>
        <p:blipFill rotWithShape="1">
          <a:blip r:embed="rId5"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5" name="Dian numeron paikkamerkki 4"/>
          <p:cNvSpPr>
            <a:spLocks noGrp="1"/>
          </p:cNvSpPr>
          <p:nvPr>
            <p:ph type="sldNum" sz="quarter" idx="12"/>
          </p:nvPr>
        </p:nvSpPr>
        <p:spPr/>
        <p:txBody>
          <a:bodyPr/>
          <a:lstStyle/>
          <a:p>
            <a:fld id="{49246692-9764-4796-AF2E-897E79EBAFA7}" type="slidenum">
              <a:rPr lang="fi-FI" smtClean="0"/>
              <a:pPr/>
              <a:t>5</a:t>
            </a:fld>
            <a:endParaRPr lang="fi-FI"/>
          </a:p>
        </p:txBody>
      </p:sp>
    </p:spTree>
    <p:extLst>
      <p:ext uri="{BB962C8B-B14F-4D97-AF65-F5344CB8AC3E}">
        <p14:creationId xmlns:p14="http://schemas.microsoft.com/office/powerpoint/2010/main" val="1212573580"/>
      </p:ext>
    </p:extLst>
  </p:cSld>
  <p:clrMapOvr>
    <a:masterClrMapping/>
  </p:clrMapOvr>
  <p:transition spd="med">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27088" y="153294"/>
            <a:ext cx="7489824" cy="1079500"/>
          </a:xfrm>
        </p:spPr>
        <p:txBody>
          <a:bodyPr/>
          <a:lstStyle/>
          <a:p>
            <a:r>
              <a:rPr lang="fi-FI" dirty="0" smtClean="0">
                <a:solidFill>
                  <a:srgbClr val="44697D"/>
                </a:solidFill>
              </a:rPr>
              <a:t>Sisällysluettelo:</a:t>
            </a:r>
            <a:endParaRPr lang="fi-FI" dirty="0">
              <a:solidFill>
                <a:srgbClr val="44697D"/>
              </a:solidFill>
            </a:endParaRPr>
          </a:p>
        </p:txBody>
      </p:sp>
      <p:sp>
        <p:nvSpPr>
          <p:cNvPr id="4" name="Slide Number Placeholder 3"/>
          <p:cNvSpPr>
            <a:spLocks noGrp="1"/>
          </p:cNvSpPr>
          <p:nvPr>
            <p:ph type="sldNum" sz="quarter" idx="12"/>
          </p:nvPr>
        </p:nvSpPr>
        <p:spPr/>
        <p:txBody>
          <a:bodyPr/>
          <a:lstStyle/>
          <a:p>
            <a:fld id="{49246692-9764-4796-AF2E-897E79EBAFA7}" type="slidenum">
              <a:rPr lang="fi-FI" smtClean="0"/>
              <a:pPr/>
              <a:t>6</a:t>
            </a:fld>
            <a:endParaRPr lang="fi-FI" dirty="0"/>
          </a:p>
        </p:txBody>
      </p:sp>
      <p:pic>
        <p:nvPicPr>
          <p:cNvPr id="7" name="Kuva 26" descr="Kuvaus: Savonia_Word_tunniste"/>
          <p:cNvPicPr/>
          <p:nvPr/>
        </p:nvPicPr>
        <p:blipFill rotWithShape="1">
          <a:blip r:embed="rId3"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11" name="Content Placeholder 5"/>
          <p:cNvSpPr>
            <a:spLocks noGrp="1"/>
          </p:cNvSpPr>
          <p:nvPr>
            <p:ph sz="half" idx="1"/>
          </p:nvPr>
        </p:nvSpPr>
        <p:spPr>
          <a:xfrm>
            <a:off x="827088" y="1340768"/>
            <a:ext cx="3668712" cy="4752528"/>
          </a:xfrm>
        </p:spPr>
        <p:txBody>
          <a:bodyPr>
            <a:normAutofit fontScale="92500" lnSpcReduction="20000"/>
          </a:bodyPr>
          <a:lstStyle/>
          <a:p>
            <a:pPr marL="342900" indent="-342900">
              <a:buClr>
                <a:srgbClr val="C00000"/>
              </a:buClr>
              <a:buFont typeface="+mj-lt"/>
              <a:buAutoNum type="arabicPeriod"/>
            </a:pPr>
            <a:r>
              <a:rPr lang="fi-FI" sz="1100" b="1" dirty="0"/>
              <a:t>Sisäilmaston ohje- ja toimenpidearvot</a:t>
            </a:r>
          </a:p>
          <a:p>
            <a:pPr lvl="1">
              <a:buClr>
                <a:srgbClr val="C00000"/>
              </a:buClr>
            </a:pPr>
            <a:r>
              <a:rPr lang="fi-FI" sz="1100" dirty="0"/>
              <a:t>Eduskunnan tarkastusvaliokunnan raportti </a:t>
            </a:r>
            <a:endParaRPr lang="fi-FI" sz="1100" dirty="0" smtClean="0"/>
          </a:p>
          <a:p>
            <a:pPr lvl="1">
              <a:buClr>
                <a:srgbClr val="C00000"/>
              </a:buClr>
            </a:pPr>
            <a:r>
              <a:rPr lang="fi-FI" sz="1100" dirty="0" smtClean="0"/>
              <a:t>Yleistä lainsäädännöstä</a:t>
            </a:r>
            <a:endParaRPr lang="fi-FI" sz="1100" dirty="0"/>
          </a:p>
          <a:p>
            <a:pPr lvl="1">
              <a:buClr>
                <a:srgbClr val="C00000"/>
              </a:buClr>
            </a:pPr>
            <a:r>
              <a:rPr lang="fi-FI" sz="1100" dirty="0" smtClean="0"/>
              <a:t>Rakentamismääräyskokoelma </a:t>
            </a:r>
            <a:r>
              <a:rPr lang="fi-FI" sz="1100" dirty="0"/>
              <a:t>D2</a:t>
            </a:r>
          </a:p>
          <a:p>
            <a:pPr lvl="1">
              <a:buClr>
                <a:srgbClr val="C00000"/>
              </a:buClr>
            </a:pPr>
            <a:r>
              <a:rPr lang="fi-FI" sz="1100" dirty="0" smtClean="0"/>
              <a:t>Asumisterveysasetus</a:t>
            </a:r>
          </a:p>
          <a:p>
            <a:pPr lvl="1">
              <a:buClr>
                <a:srgbClr val="C00000"/>
              </a:buClr>
            </a:pPr>
            <a:r>
              <a:rPr lang="fi-FI" sz="1100" dirty="0"/>
              <a:t>A</a:t>
            </a:r>
            <a:r>
              <a:rPr lang="fi-FI" sz="1100" dirty="0" smtClean="0"/>
              <a:t>sumisterveysasetuksen soveltamisohjeet, Valvira</a:t>
            </a:r>
            <a:endParaRPr lang="fi-FI" sz="1100" dirty="0"/>
          </a:p>
          <a:p>
            <a:pPr lvl="1">
              <a:buClr>
                <a:srgbClr val="C00000"/>
              </a:buClr>
            </a:pPr>
            <a:r>
              <a:rPr lang="fi-FI" sz="1100" dirty="0"/>
              <a:t>Sisäilmastoluokitus 2008</a:t>
            </a:r>
          </a:p>
          <a:p>
            <a:pPr lvl="1">
              <a:buClr>
                <a:srgbClr val="C00000"/>
              </a:buClr>
            </a:pPr>
            <a:r>
              <a:rPr lang="fi-FI" sz="1100" dirty="0" smtClean="0"/>
              <a:t>Ohje työpaikkojen sisäilmasto-ongelmien selvittämiseen (TTL)</a:t>
            </a:r>
          </a:p>
          <a:p>
            <a:pPr lvl="1">
              <a:buClr>
                <a:srgbClr val="C00000"/>
              </a:buClr>
            </a:pPr>
            <a:r>
              <a:rPr lang="fi-FI" sz="1100" dirty="0" smtClean="0"/>
              <a:t>Kosteus- </a:t>
            </a:r>
            <a:r>
              <a:rPr lang="fi-FI" sz="1100" dirty="0"/>
              <a:t>ja homevauriot - ratkaisuja työpaikoille, (TTL</a:t>
            </a:r>
            <a:r>
              <a:rPr lang="fi-FI" sz="1100" dirty="0" smtClean="0"/>
              <a:t>)</a:t>
            </a:r>
          </a:p>
          <a:p>
            <a:pPr lvl="1">
              <a:buClr>
                <a:srgbClr val="C00000"/>
              </a:buClr>
            </a:pPr>
            <a:r>
              <a:rPr lang="fi-FI" sz="1100" dirty="0" smtClean="0"/>
              <a:t>Toimiston </a:t>
            </a:r>
            <a:r>
              <a:rPr lang="fi-FI" sz="1100" dirty="0"/>
              <a:t>sisäilman tutkiminen (TTL)</a:t>
            </a:r>
          </a:p>
          <a:p>
            <a:pPr lvl="1">
              <a:buClr>
                <a:srgbClr val="C00000"/>
              </a:buClr>
            </a:pPr>
            <a:r>
              <a:rPr lang="fi-FI" sz="1100" dirty="0"/>
              <a:t>Koulurakennusten kosteus- ja homevauriot (KTL)</a:t>
            </a:r>
          </a:p>
          <a:p>
            <a:pPr lvl="1">
              <a:buClr>
                <a:srgbClr val="C00000"/>
              </a:buClr>
            </a:pPr>
            <a:r>
              <a:rPr lang="fi-FI" sz="1100" dirty="0"/>
              <a:t>Haitalliseksi tunnetut pitoisuudet </a:t>
            </a:r>
          </a:p>
          <a:p>
            <a:pPr lvl="1">
              <a:buClr>
                <a:srgbClr val="C00000"/>
              </a:buClr>
            </a:pPr>
            <a:r>
              <a:rPr lang="fi-FI" sz="1100" dirty="0" smtClean="0"/>
              <a:t>Kosteudenhallinta </a:t>
            </a:r>
            <a:r>
              <a:rPr lang="fi-FI" sz="1100" dirty="0"/>
              <a:t>ja homevaurioiden estäminen (RIL)</a:t>
            </a:r>
          </a:p>
          <a:p>
            <a:pPr lvl="1">
              <a:buClr>
                <a:srgbClr val="C00000"/>
              </a:buClr>
            </a:pPr>
            <a:r>
              <a:rPr lang="fi-FI" sz="1100" dirty="0"/>
              <a:t>Kosteus- ja homevaurioituneen rakennuksen kuntotutkimus </a:t>
            </a:r>
            <a:r>
              <a:rPr lang="fi-FI" sz="1100" dirty="0" smtClean="0"/>
              <a:t>-opas</a:t>
            </a:r>
            <a:endParaRPr lang="fi-FI" sz="1100" dirty="0"/>
          </a:p>
          <a:p>
            <a:pPr lvl="1">
              <a:buClr>
                <a:srgbClr val="C00000"/>
              </a:buClr>
            </a:pPr>
            <a:endParaRPr lang="fi-FI" sz="1100" dirty="0"/>
          </a:p>
          <a:p>
            <a:pPr marL="342900" lvl="1" indent="-342900">
              <a:buClr>
                <a:srgbClr val="C00000"/>
              </a:buClr>
              <a:buFont typeface="+mj-lt"/>
              <a:buAutoNum type="arabicPeriod" startAt="2"/>
            </a:pPr>
            <a:r>
              <a:rPr lang="fi-FI" sz="1100" b="1" dirty="0"/>
              <a:t>Fysikaaliset olosuhteet</a:t>
            </a:r>
          </a:p>
          <a:p>
            <a:pPr lvl="1">
              <a:buClr>
                <a:srgbClr val="C00000"/>
              </a:buClr>
            </a:pPr>
            <a:r>
              <a:rPr lang="fi-FI" sz="1100" dirty="0"/>
              <a:t>Lämpöviihtyvyys</a:t>
            </a:r>
          </a:p>
          <a:p>
            <a:pPr lvl="1">
              <a:buClr>
                <a:srgbClr val="C00000"/>
              </a:buClr>
            </a:pPr>
            <a:r>
              <a:rPr lang="fi-FI" sz="1100" dirty="0"/>
              <a:t>Sisäilman lämpötila</a:t>
            </a:r>
          </a:p>
          <a:p>
            <a:pPr lvl="1">
              <a:buClr>
                <a:srgbClr val="C00000"/>
              </a:buClr>
            </a:pPr>
            <a:r>
              <a:rPr lang="fi-FI" sz="1100" dirty="0"/>
              <a:t>Lämpötilaindeksi</a:t>
            </a:r>
          </a:p>
          <a:p>
            <a:pPr lvl="1">
              <a:buClr>
                <a:srgbClr val="C00000"/>
              </a:buClr>
            </a:pPr>
            <a:r>
              <a:rPr lang="fi-FI" sz="1100" dirty="0"/>
              <a:t>Sisäilman kosteus</a:t>
            </a:r>
          </a:p>
          <a:p>
            <a:pPr lvl="1">
              <a:buClr>
                <a:srgbClr val="C00000"/>
              </a:buClr>
            </a:pPr>
            <a:r>
              <a:rPr lang="fi-FI" sz="1100" dirty="0"/>
              <a:t>Rakennekosteus</a:t>
            </a:r>
          </a:p>
          <a:p>
            <a:pPr lvl="1">
              <a:buClr>
                <a:srgbClr val="C00000"/>
              </a:buClr>
            </a:pPr>
            <a:r>
              <a:rPr lang="fi-FI" sz="1100" dirty="0"/>
              <a:t>Rakennuksen ilmatiiveys</a:t>
            </a:r>
          </a:p>
          <a:p>
            <a:pPr lvl="1">
              <a:buClr>
                <a:srgbClr val="C00000"/>
              </a:buClr>
            </a:pPr>
            <a:r>
              <a:rPr lang="fi-FI" sz="1100" dirty="0"/>
              <a:t>Vuotoilmareittien mittausmenetelmät</a:t>
            </a:r>
          </a:p>
          <a:p>
            <a:pPr lvl="1">
              <a:buClr>
                <a:srgbClr val="C00000"/>
              </a:buClr>
            </a:pPr>
            <a:r>
              <a:rPr lang="fi-FI" sz="1100" dirty="0"/>
              <a:t>Radon</a:t>
            </a:r>
          </a:p>
          <a:p>
            <a:pPr lvl="1">
              <a:buClr>
                <a:srgbClr val="C00000"/>
              </a:buClr>
            </a:pPr>
            <a:r>
              <a:rPr lang="fi-FI" sz="1100" dirty="0"/>
              <a:t>Radontorjunta</a:t>
            </a:r>
          </a:p>
          <a:p>
            <a:pPr lvl="1">
              <a:buClr>
                <a:srgbClr val="C00000"/>
              </a:buClr>
            </a:pPr>
            <a:r>
              <a:rPr lang="fi-FI" sz="1100" dirty="0"/>
              <a:t>Melu</a:t>
            </a:r>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sz="2000"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smtClean="0"/>
          </a:p>
          <a:p>
            <a:pPr>
              <a:buClr>
                <a:srgbClr val="C00000"/>
              </a:buClr>
            </a:pPr>
            <a:endParaRPr lang="fi-FI" dirty="0"/>
          </a:p>
        </p:txBody>
      </p:sp>
      <p:sp>
        <p:nvSpPr>
          <p:cNvPr id="13" name="Content Placeholder 1"/>
          <p:cNvSpPr>
            <a:spLocks noGrp="1"/>
          </p:cNvSpPr>
          <p:nvPr>
            <p:ph sz="half" idx="2"/>
          </p:nvPr>
        </p:nvSpPr>
        <p:spPr>
          <a:xfrm>
            <a:off x="4572000" y="1232794"/>
            <a:ext cx="3884239" cy="5184576"/>
          </a:xfrm>
        </p:spPr>
        <p:txBody>
          <a:bodyPr>
            <a:noAutofit/>
          </a:bodyPr>
          <a:lstStyle/>
          <a:p>
            <a:pPr marL="342900" lvl="1" indent="-342900">
              <a:lnSpc>
                <a:spcPct val="80000"/>
              </a:lnSpc>
              <a:buClr>
                <a:srgbClr val="C00000"/>
              </a:buClr>
              <a:buFont typeface="+mj-lt"/>
              <a:buAutoNum type="arabicPeriod" startAt="3"/>
            </a:pPr>
            <a:r>
              <a:rPr lang="fi-FI" sz="1000" b="1" dirty="0"/>
              <a:t>Mikrobit</a:t>
            </a:r>
          </a:p>
          <a:p>
            <a:pPr lvl="1">
              <a:lnSpc>
                <a:spcPct val="80000"/>
              </a:lnSpc>
              <a:buClr>
                <a:srgbClr val="C00000"/>
              </a:buClr>
            </a:pPr>
            <a:r>
              <a:rPr lang="fi-FI" sz="1000" dirty="0"/>
              <a:t>Käsitteitä</a:t>
            </a:r>
          </a:p>
          <a:p>
            <a:pPr lvl="1">
              <a:lnSpc>
                <a:spcPct val="80000"/>
              </a:lnSpc>
              <a:buClr>
                <a:srgbClr val="C00000"/>
              </a:buClr>
            </a:pPr>
            <a:r>
              <a:rPr lang="fi-FI" sz="1000" dirty="0"/>
              <a:t>Rakennuksen kosteuslähteet ja kosteuden siirtyminen rakenteissa</a:t>
            </a:r>
          </a:p>
          <a:p>
            <a:pPr lvl="1">
              <a:lnSpc>
                <a:spcPct val="80000"/>
              </a:lnSpc>
              <a:buClr>
                <a:srgbClr val="C00000"/>
              </a:buClr>
            </a:pPr>
            <a:r>
              <a:rPr lang="fi-FI" sz="1000" dirty="0"/>
              <a:t>Rakenteiden mikrobivaurioriskin arviointi</a:t>
            </a:r>
          </a:p>
          <a:p>
            <a:pPr lvl="1">
              <a:lnSpc>
                <a:spcPct val="80000"/>
              </a:lnSpc>
              <a:buClr>
                <a:srgbClr val="C00000"/>
              </a:buClr>
            </a:pPr>
            <a:r>
              <a:rPr lang="fi-FI" sz="1000" dirty="0"/>
              <a:t>Ilmayhteys rakenteen mikrobivauriosta sisäilmaan</a:t>
            </a:r>
          </a:p>
          <a:p>
            <a:pPr lvl="1">
              <a:lnSpc>
                <a:spcPct val="80000"/>
              </a:lnSpc>
              <a:buClr>
                <a:srgbClr val="C00000"/>
              </a:buClr>
            </a:pPr>
            <a:r>
              <a:rPr lang="fi-FI" sz="1000" dirty="0"/>
              <a:t>Yleistä mikrobeista</a:t>
            </a:r>
          </a:p>
          <a:p>
            <a:pPr lvl="1">
              <a:lnSpc>
                <a:spcPct val="80000"/>
              </a:lnSpc>
              <a:buClr>
                <a:srgbClr val="C00000"/>
              </a:buClr>
            </a:pPr>
            <a:r>
              <a:rPr lang="fi-FI" sz="1000" dirty="0"/>
              <a:t>Mikrobien kasvuolosuhteet</a:t>
            </a:r>
          </a:p>
          <a:p>
            <a:pPr lvl="1">
              <a:lnSpc>
                <a:spcPct val="80000"/>
              </a:lnSpc>
              <a:buClr>
                <a:srgbClr val="C00000"/>
              </a:buClr>
            </a:pPr>
            <a:r>
              <a:rPr lang="fi-FI" sz="1000" dirty="0"/>
              <a:t>Mikrobilajit</a:t>
            </a:r>
          </a:p>
          <a:p>
            <a:pPr lvl="1">
              <a:lnSpc>
                <a:spcPct val="80000"/>
              </a:lnSpc>
              <a:buClr>
                <a:srgbClr val="C00000"/>
              </a:buClr>
            </a:pPr>
            <a:r>
              <a:rPr lang="fi-FI" sz="1000" dirty="0"/>
              <a:t>Mikrobien kasvu eri rakennusmateriaaleissa</a:t>
            </a:r>
          </a:p>
          <a:p>
            <a:pPr lvl="1">
              <a:lnSpc>
                <a:spcPct val="80000"/>
              </a:lnSpc>
              <a:buClr>
                <a:srgbClr val="C00000"/>
              </a:buClr>
            </a:pPr>
            <a:r>
              <a:rPr lang="fi-FI" sz="1000" dirty="0"/>
              <a:t>Mikrobien tuottamat toksiinit</a:t>
            </a:r>
          </a:p>
          <a:p>
            <a:pPr lvl="1">
              <a:lnSpc>
                <a:spcPct val="80000"/>
              </a:lnSpc>
              <a:buClr>
                <a:srgbClr val="C00000"/>
              </a:buClr>
            </a:pPr>
            <a:r>
              <a:rPr lang="fi-FI" sz="1000" dirty="0"/>
              <a:t>Mikrobinäytteiden ottaminen ja tulosten tulkinta </a:t>
            </a:r>
          </a:p>
          <a:p>
            <a:pPr lvl="1">
              <a:lnSpc>
                <a:spcPct val="80000"/>
              </a:lnSpc>
              <a:buClr>
                <a:srgbClr val="C00000"/>
              </a:buClr>
            </a:pPr>
            <a:r>
              <a:rPr lang="fi-FI" sz="1000" dirty="0"/>
              <a:t>Mikrobien analyysimenetelmät</a:t>
            </a:r>
          </a:p>
          <a:p>
            <a:pPr lvl="1">
              <a:lnSpc>
                <a:spcPct val="80000"/>
              </a:lnSpc>
              <a:buClr>
                <a:srgbClr val="C00000"/>
              </a:buClr>
            </a:pPr>
            <a:r>
              <a:rPr lang="fi-FI" sz="1000" dirty="0"/>
              <a:t>Altistumisen arviointi mikrobiepäpuhtauksille</a:t>
            </a:r>
          </a:p>
          <a:p>
            <a:endParaRPr lang="fi-FI" sz="1050" dirty="0"/>
          </a:p>
          <a:p>
            <a:pPr marL="342900" lvl="1" indent="-342900">
              <a:lnSpc>
                <a:spcPct val="80000"/>
              </a:lnSpc>
              <a:buClr>
                <a:srgbClr val="C00000"/>
              </a:buClr>
              <a:buFont typeface="+mj-lt"/>
              <a:buAutoNum type="arabicPeriod" startAt="4"/>
            </a:pPr>
            <a:r>
              <a:rPr lang="fi-FI" sz="1000" b="1" dirty="0"/>
              <a:t>Kemialliset epäpuhtaudet</a:t>
            </a:r>
          </a:p>
          <a:p>
            <a:pPr lvl="1">
              <a:lnSpc>
                <a:spcPct val="80000"/>
              </a:lnSpc>
              <a:buClr>
                <a:srgbClr val="C00000"/>
              </a:buClr>
            </a:pPr>
            <a:r>
              <a:rPr lang="fi-FI" sz="1000" dirty="0"/>
              <a:t>Kemialliset epäpuhtaudet, yleistä</a:t>
            </a:r>
          </a:p>
          <a:p>
            <a:pPr lvl="1">
              <a:lnSpc>
                <a:spcPct val="80000"/>
              </a:lnSpc>
              <a:buClr>
                <a:srgbClr val="C00000"/>
              </a:buClr>
            </a:pPr>
            <a:r>
              <a:rPr lang="fi-FI" sz="1000" dirty="0"/>
              <a:t>Haihtuvat orgaaniset yhdisteet</a:t>
            </a:r>
          </a:p>
          <a:p>
            <a:pPr lvl="1">
              <a:lnSpc>
                <a:spcPct val="80000"/>
              </a:lnSpc>
              <a:buClr>
                <a:srgbClr val="C00000"/>
              </a:buClr>
            </a:pPr>
            <a:r>
              <a:rPr lang="fi-FI" sz="1000" dirty="0"/>
              <a:t>FLEC-mittaus</a:t>
            </a:r>
          </a:p>
          <a:p>
            <a:pPr lvl="1">
              <a:lnSpc>
                <a:spcPct val="80000"/>
              </a:lnSpc>
              <a:buClr>
                <a:srgbClr val="C00000"/>
              </a:buClr>
            </a:pPr>
            <a:r>
              <a:rPr lang="fi-FI" sz="1000" dirty="0"/>
              <a:t>BULK-näyte</a:t>
            </a:r>
          </a:p>
          <a:p>
            <a:pPr lvl="1">
              <a:lnSpc>
                <a:spcPct val="80000"/>
              </a:lnSpc>
              <a:buClr>
                <a:srgbClr val="C00000"/>
              </a:buClr>
            </a:pPr>
            <a:r>
              <a:rPr lang="fi-FI" sz="1000" dirty="0"/>
              <a:t>Betonirakenteisten lattioiden muovipäällysteiden korjaustarpeen arviointi</a:t>
            </a:r>
          </a:p>
          <a:p>
            <a:pPr lvl="1">
              <a:lnSpc>
                <a:spcPct val="80000"/>
              </a:lnSpc>
              <a:buClr>
                <a:srgbClr val="C00000"/>
              </a:buClr>
            </a:pPr>
            <a:r>
              <a:rPr lang="fi-FI" sz="1000" dirty="0"/>
              <a:t>Hiilidioksidi ja hiilimonoksidi</a:t>
            </a:r>
          </a:p>
          <a:p>
            <a:pPr lvl="1">
              <a:lnSpc>
                <a:spcPct val="80000"/>
              </a:lnSpc>
              <a:buClr>
                <a:srgbClr val="C00000"/>
              </a:buClr>
            </a:pPr>
            <a:r>
              <a:rPr lang="fi-FI" sz="1000" dirty="0"/>
              <a:t>Ammoniakki</a:t>
            </a:r>
          </a:p>
          <a:p>
            <a:pPr lvl="1">
              <a:lnSpc>
                <a:spcPct val="80000"/>
              </a:lnSpc>
              <a:buClr>
                <a:srgbClr val="C00000"/>
              </a:buClr>
            </a:pPr>
            <a:r>
              <a:rPr lang="fi-FI" sz="1000" dirty="0"/>
              <a:t>Formaldehydi</a:t>
            </a:r>
          </a:p>
          <a:p>
            <a:pPr lvl="1">
              <a:lnSpc>
                <a:spcPct val="80000"/>
              </a:lnSpc>
              <a:buClr>
                <a:srgbClr val="C00000"/>
              </a:buClr>
            </a:pPr>
            <a:r>
              <a:rPr lang="fi-FI" sz="1000" dirty="0"/>
              <a:t>Polysykliset aromaattiset hiilivedyt</a:t>
            </a:r>
          </a:p>
          <a:p>
            <a:pPr lvl="1">
              <a:lnSpc>
                <a:spcPct val="80000"/>
              </a:lnSpc>
              <a:buClr>
                <a:srgbClr val="C00000"/>
              </a:buClr>
            </a:pPr>
            <a:r>
              <a:rPr lang="fi-FI" sz="1000" dirty="0"/>
              <a:t>Nikotiini</a:t>
            </a:r>
          </a:p>
          <a:p>
            <a:pPr lvl="1"/>
            <a:endParaRPr lang="fi-FI" sz="1600" dirty="0"/>
          </a:p>
        </p:txBody>
      </p:sp>
    </p:spTree>
    <p:extLst>
      <p:ext uri="{BB962C8B-B14F-4D97-AF65-F5344CB8AC3E}">
        <p14:creationId xmlns:p14="http://schemas.microsoft.com/office/powerpoint/2010/main" val="173494252"/>
      </p:ext>
    </p:extLst>
  </p:cSld>
  <p:clrMapOvr>
    <a:masterClrMapping/>
  </p:clrMapOvr>
  <p:transition spd="med">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Sisällysluettelo:</a:t>
            </a:r>
            <a:endParaRPr lang="fi-FI" dirty="0"/>
          </a:p>
        </p:txBody>
      </p:sp>
      <p:pic>
        <p:nvPicPr>
          <p:cNvPr id="5" name="Kuva 26" descr="Kuvaus: Savonia_Word_tunniste"/>
          <p:cNvPicPr/>
          <p:nvPr/>
        </p:nvPicPr>
        <p:blipFill rotWithShape="1">
          <a:blip r:embed="rId3" cstate="print">
            <a:extLst>
              <a:ext uri="{28A0092B-C50C-407E-A947-70E740481C1C}">
                <a14:useLocalDpi xmlns:a14="http://schemas.microsoft.com/office/drawing/2010/main" val="0"/>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
        <p:nvSpPr>
          <p:cNvPr id="6" name="Slide Number Placeholder 5"/>
          <p:cNvSpPr>
            <a:spLocks noGrp="1"/>
          </p:cNvSpPr>
          <p:nvPr>
            <p:ph type="sldNum" sz="quarter" idx="12"/>
          </p:nvPr>
        </p:nvSpPr>
        <p:spPr/>
        <p:txBody>
          <a:bodyPr/>
          <a:lstStyle/>
          <a:p>
            <a:fld id="{49246692-9764-4796-AF2E-897E79EBAFA7}" type="slidenum">
              <a:rPr lang="fi-FI" smtClean="0"/>
              <a:pPr/>
              <a:t>7</a:t>
            </a:fld>
            <a:endParaRPr lang="fi-FI"/>
          </a:p>
        </p:txBody>
      </p:sp>
      <p:sp>
        <p:nvSpPr>
          <p:cNvPr id="8" name="Content Placeholder 2"/>
          <p:cNvSpPr>
            <a:spLocks noGrp="1"/>
          </p:cNvSpPr>
          <p:nvPr>
            <p:ph sz="half" idx="1"/>
          </p:nvPr>
        </p:nvSpPr>
        <p:spPr>
          <a:xfrm>
            <a:off x="827088" y="1462179"/>
            <a:ext cx="3668712" cy="4392614"/>
          </a:xfrm>
        </p:spPr>
        <p:txBody>
          <a:bodyPr>
            <a:noAutofit/>
          </a:bodyPr>
          <a:lstStyle/>
          <a:p>
            <a:pPr marL="342900" lvl="1" indent="-342900">
              <a:lnSpc>
                <a:spcPct val="80000"/>
              </a:lnSpc>
              <a:buClr>
                <a:srgbClr val="C00000"/>
              </a:buClr>
              <a:buFont typeface="+mj-lt"/>
              <a:buAutoNum type="arabicPeriod" startAt="5"/>
            </a:pPr>
            <a:r>
              <a:rPr lang="fi-FI" sz="1000" b="1" dirty="0"/>
              <a:t>Mineraalivillakuidut ja asbesti</a:t>
            </a:r>
          </a:p>
          <a:p>
            <a:pPr lvl="1">
              <a:lnSpc>
                <a:spcPct val="80000"/>
              </a:lnSpc>
              <a:buClr>
                <a:srgbClr val="C00000"/>
              </a:buClr>
            </a:pPr>
            <a:r>
              <a:rPr lang="fi-FI" sz="1000" dirty="0"/>
              <a:t>Mineraalivillakuidut</a:t>
            </a:r>
          </a:p>
          <a:p>
            <a:pPr lvl="1">
              <a:lnSpc>
                <a:spcPct val="80000"/>
              </a:lnSpc>
              <a:buClr>
                <a:srgbClr val="C00000"/>
              </a:buClr>
            </a:pPr>
            <a:r>
              <a:rPr lang="fi-FI" sz="1000" dirty="0"/>
              <a:t>Mineraalivillakuidut ilmavaihtojärjestelmässä</a:t>
            </a:r>
          </a:p>
          <a:p>
            <a:pPr lvl="1">
              <a:lnSpc>
                <a:spcPct val="80000"/>
              </a:lnSpc>
              <a:buClr>
                <a:srgbClr val="C00000"/>
              </a:buClr>
            </a:pPr>
            <a:r>
              <a:rPr lang="fi-FI" sz="1000" dirty="0"/>
              <a:t>Mineraalivillakuidut työtiloissa</a:t>
            </a:r>
          </a:p>
          <a:p>
            <a:pPr lvl="1">
              <a:lnSpc>
                <a:spcPct val="80000"/>
              </a:lnSpc>
              <a:buClr>
                <a:srgbClr val="C00000"/>
              </a:buClr>
            </a:pPr>
            <a:r>
              <a:rPr lang="fi-FI" sz="1000" dirty="0"/>
              <a:t>Ohje- ja toimenpidearvot</a:t>
            </a:r>
          </a:p>
          <a:p>
            <a:pPr lvl="1">
              <a:lnSpc>
                <a:spcPct val="80000"/>
              </a:lnSpc>
              <a:buClr>
                <a:srgbClr val="C00000"/>
              </a:buClr>
            </a:pPr>
            <a:r>
              <a:rPr lang="fi-FI" sz="1000" dirty="0"/>
              <a:t>Asbesti rakennuksessa</a:t>
            </a:r>
          </a:p>
          <a:p>
            <a:pPr lvl="1">
              <a:lnSpc>
                <a:spcPct val="80000"/>
              </a:lnSpc>
              <a:buClr>
                <a:srgbClr val="C00000"/>
              </a:buClr>
            </a:pPr>
            <a:r>
              <a:rPr lang="fi-FI" sz="1000" dirty="0"/>
              <a:t>Asbestin aiheuttamat sairaudet</a:t>
            </a:r>
          </a:p>
          <a:p>
            <a:pPr lvl="1">
              <a:lnSpc>
                <a:spcPct val="80000"/>
              </a:lnSpc>
              <a:buClr>
                <a:srgbClr val="C00000"/>
              </a:buClr>
            </a:pPr>
            <a:r>
              <a:rPr lang="fi-FI" sz="1000" dirty="0"/>
              <a:t>Asbesti, näytteenotto</a:t>
            </a:r>
          </a:p>
          <a:p>
            <a:pPr lvl="1">
              <a:lnSpc>
                <a:spcPct val="80000"/>
              </a:lnSpc>
              <a:buClr>
                <a:srgbClr val="C00000"/>
              </a:buClr>
            </a:pPr>
            <a:r>
              <a:rPr lang="fi-FI" sz="1000" dirty="0"/>
              <a:t>Asbestin poistaminen rakennuksesta</a:t>
            </a:r>
          </a:p>
          <a:p>
            <a:pPr lvl="1">
              <a:lnSpc>
                <a:spcPct val="80000"/>
              </a:lnSpc>
              <a:buClr>
                <a:srgbClr val="C00000"/>
              </a:buClr>
            </a:pPr>
            <a:r>
              <a:rPr lang="fi-FI" sz="1000" dirty="0"/>
              <a:t>Valtioneuvoston asetus asbestityön turvallisuudesta</a:t>
            </a:r>
          </a:p>
          <a:p>
            <a:pPr lvl="1"/>
            <a:endParaRPr lang="fi-FI" sz="1050" dirty="0"/>
          </a:p>
          <a:p>
            <a:pPr marL="342900" lvl="1" indent="-342900">
              <a:lnSpc>
                <a:spcPct val="80000"/>
              </a:lnSpc>
              <a:buClr>
                <a:srgbClr val="C00000"/>
              </a:buClr>
              <a:buFont typeface="+mj-lt"/>
              <a:buAutoNum type="arabicPeriod" startAt="6"/>
            </a:pPr>
            <a:r>
              <a:rPr lang="fi-FI" sz="1000" b="1" dirty="0"/>
              <a:t>Ilmanvaihto ja sisäilmasto</a:t>
            </a:r>
          </a:p>
          <a:p>
            <a:pPr lvl="1">
              <a:lnSpc>
                <a:spcPct val="80000"/>
              </a:lnSpc>
              <a:buClr>
                <a:srgbClr val="C00000"/>
              </a:buClr>
            </a:pPr>
            <a:r>
              <a:rPr lang="fi-FI" sz="1000" dirty="0"/>
              <a:t>Ilmanvaihtojärjestelmät</a:t>
            </a:r>
          </a:p>
          <a:p>
            <a:pPr lvl="1">
              <a:lnSpc>
                <a:spcPct val="80000"/>
              </a:lnSpc>
              <a:buClr>
                <a:srgbClr val="C00000"/>
              </a:buClr>
            </a:pPr>
            <a:r>
              <a:rPr lang="fi-FI" sz="1000" dirty="0"/>
              <a:t>Ilmanvaihtoon liittyvät ohjeet ja määräykset</a:t>
            </a:r>
          </a:p>
          <a:p>
            <a:pPr lvl="1">
              <a:lnSpc>
                <a:spcPct val="80000"/>
              </a:lnSpc>
              <a:buClr>
                <a:srgbClr val="C00000"/>
              </a:buClr>
            </a:pPr>
            <a:r>
              <a:rPr lang="fi-FI" sz="1000" dirty="0"/>
              <a:t>Ilmamäärät ja ilmanvaihdon riittävyys</a:t>
            </a:r>
          </a:p>
          <a:p>
            <a:pPr lvl="1">
              <a:lnSpc>
                <a:spcPct val="80000"/>
              </a:lnSpc>
              <a:buClr>
                <a:srgbClr val="C00000"/>
              </a:buClr>
            </a:pPr>
            <a:r>
              <a:rPr lang="fi-FI" sz="1000" dirty="0"/>
              <a:t>Tuloilman suodatus</a:t>
            </a:r>
          </a:p>
          <a:p>
            <a:pPr lvl="1">
              <a:lnSpc>
                <a:spcPct val="80000"/>
              </a:lnSpc>
              <a:buClr>
                <a:srgbClr val="C00000"/>
              </a:buClr>
            </a:pPr>
            <a:r>
              <a:rPr lang="fi-FI" sz="1000" dirty="0"/>
              <a:t>Ilmanvaihtojärjestelmän puhtaus ja puhdistaminen</a:t>
            </a:r>
          </a:p>
          <a:p>
            <a:pPr lvl="1">
              <a:lnSpc>
                <a:spcPct val="80000"/>
              </a:lnSpc>
              <a:buClr>
                <a:srgbClr val="C00000"/>
              </a:buClr>
            </a:pPr>
            <a:r>
              <a:rPr lang="fi-FI" sz="1000" dirty="0"/>
              <a:t>Ilmanvaihtojärjestelmän kosteuden lähteet</a:t>
            </a:r>
          </a:p>
          <a:p>
            <a:pPr lvl="1">
              <a:lnSpc>
                <a:spcPct val="80000"/>
              </a:lnSpc>
              <a:buClr>
                <a:srgbClr val="C00000"/>
              </a:buClr>
            </a:pPr>
            <a:r>
              <a:rPr lang="fi-FI" sz="1000" dirty="0"/>
              <a:t>Palautus- ja siirtoilma</a:t>
            </a:r>
          </a:p>
          <a:p>
            <a:pPr lvl="1">
              <a:lnSpc>
                <a:spcPct val="80000"/>
              </a:lnSpc>
              <a:buClr>
                <a:srgbClr val="C00000"/>
              </a:buClr>
            </a:pPr>
            <a:r>
              <a:rPr lang="fi-FI" sz="1000" dirty="0"/>
              <a:t>Ulkoilma- ja jäteilmalaitteiden sijoittaminen</a:t>
            </a:r>
          </a:p>
          <a:p>
            <a:pPr lvl="1">
              <a:lnSpc>
                <a:spcPct val="80000"/>
              </a:lnSpc>
              <a:buClr>
                <a:srgbClr val="C00000"/>
              </a:buClr>
            </a:pPr>
            <a:r>
              <a:rPr lang="fi-FI" sz="1000" dirty="0"/>
              <a:t>Mineraalivillakuidut ilmanvaihtojärjestelmässä</a:t>
            </a:r>
          </a:p>
          <a:p>
            <a:pPr lvl="1">
              <a:lnSpc>
                <a:spcPct val="80000"/>
              </a:lnSpc>
              <a:buClr>
                <a:srgbClr val="C00000"/>
              </a:buClr>
            </a:pPr>
            <a:r>
              <a:rPr lang="fi-FI" sz="1000" dirty="0"/>
              <a:t>Paine-erot rakennuksessa</a:t>
            </a:r>
          </a:p>
          <a:p>
            <a:pPr lvl="1">
              <a:lnSpc>
                <a:spcPct val="80000"/>
              </a:lnSpc>
              <a:buClr>
                <a:srgbClr val="C00000"/>
              </a:buClr>
            </a:pPr>
            <a:r>
              <a:rPr lang="fi-FI" sz="1000" dirty="0"/>
              <a:t>Ilmanjako</a:t>
            </a:r>
          </a:p>
          <a:p>
            <a:pPr lvl="1">
              <a:lnSpc>
                <a:spcPct val="80000"/>
              </a:lnSpc>
              <a:buClr>
                <a:srgbClr val="C00000"/>
              </a:buClr>
            </a:pPr>
            <a:r>
              <a:rPr lang="fi-FI" sz="1000" dirty="0"/>
              <a:t>Jäähdytyspalkit ja </a:t>
            </a:r>
            <a:r>
              <a:rPr lang="fi-FI" sz="1000" dirty="0" err="1"/>
              <a:t>puhallinkonvektorit</a:t>
            </a:r>
            <a:endParaRPr lang="fi-FI" sz="1000" dirty="0"/>
          </a:p>
          <a:p>
            <a:pPr lvl="1">
              <a:lnSpc>
                <a:spcPct val="80000"/>
              </a:lnSpc>
            </a:pPr>
            <a:endParaRPr lang="fi-FI" sz="1100" dirty="0"/>
          </a:p>
          <a:p>
            <a:pPr lvl="1"/>
            <a:endParaRPr lang="fi-FI" sz="1100" dirty="0"/>
          </a:p>
          <a:p>
            <a:pPr lvl="1"/>
            <a:endParaRPr lang="fi-FI" sz="1100" dirty="0"/>
          </a:p>
          <a:p>
            <a:pPr lvl="1"/>
            <a:endParaRPr lang="fi-FI" sz="1100" dirty="0"/>
          </a:p>
          <a:p>
            <a:pPr lvl="1"/>
            <a:endParaRPr lang="fi-FI" sz="1100" dirty="0"/>
          </a:p>
          <a:p>
            <a:pPr lvl="1"/>
            <a:endParaRPr lang="fi-FI" sz="1100" dirty="0"/>
          </a:p>
          <a:p>
            <a:pPr lvl="1"/>
            <a:endParaRPr lang="fi-FI" sz="1100" dirty="0"/>
          </a:p>
          <a:p>
            <a:endParaRPr lang="fi-FI" sz="1100" dirty="0"/>
          </a:p>
        </p:txBody>
      </p:sp>
      <p:sp>
        <p:nvSpPr>
          <p:cNvPr id="10" name="Content Placeholder 3"/>
          <p:cNvSpPr>
            <a:spLocks noGrp="1"/>
          </p:cNvSpPr>
          <p:nvPr>
            <p:ph sz="half" idx="2"/>
          </p:nvPr>
        </p:nvSpPr>
        <p:spPr>
          <a:xfrm>
            <a:off x="4788024" y="1419415"/>
            <a:ext cx="3668713" cy="4392614"/>
          </a:xfrm>
        </p:spPr>
        <p:txBody>
          <a:bodyPr>
            <a:noAutofit/>
          </a:bodyPr>
          <a:lstStyle/>
          <a:p>
            <a:pPr marL="342900" lvl="1" indent="-342900">
              <a:lnSpc>
                <a:spcPct val="80000"/>
              </a:lnSpc>
              <a:buClr>
                <a:srgbClr val="C00000"/>
              </a:buClr>
              <a:buFont typeface="+mj-lt"/>
              <a:buAutoNum type="arabicPeriod" startAt="7"/>
            </a:pPr>
            <a:r>
              <a:rPr lang="fi-FI" sz="1000" b="1" dirty="0">
                <a:solidFill>
                  <a:srgbClr val="C00000"/>
                </a:solidFill>
              </a:rPr>
              <a:t>Koettu sisäympäristö ja sisäilmastokysely</a:t>
            </a:r>
          </a:p>
          <a:p>
            <a:pPr lvl="1">
              <a:lnSpc>
                <a:spcPct val="80000"/>
              </a:lnSpc>
              <a:buClr>
                <a:srgbClr val="C00000"/>
              </a:buClr>
            </a:pPr>
            <a:r>
              <a:rPr lang="fi-FI" sz="1000" dirty="0">
                <a:solidFill>
                  <a:srgbClr val="C00000"/>
                </a:solidFill>
              </a:rPr>
              <a:t>Koettu sisäympäristö</a:t>
            </a:r>
          </a:p>
          <a:p>
            <a:pPr lvl="1">
              <a:lnSpc>
                <a:spcPct val="80000"/>
              </a:lnSpc>
              <a:buClr>
                <a:srgbClr val="C00000"/>
              </a:buClr>
            </a:pPr>
            <a:r>
              <a:rPr lang="fi-FI" sz="1000" dirty="0">
                <a:solidFill>
                  <a:srgbClr val="C00000"/>
                </a:solidFill>
              </a:rPr>
              <a:t>Sisäilmastokysely</a:t>
            </a:r>
          </a:p>
          <a:p>
            <a:pPr lvl="1">
              <a:lnSpc>
                <a:spcPct val="80000"/>
              </a:lnSpc>
              <a:buClr>
                <a:srgbClr val="C00000"/>
              </a:buClr>
            </a:pPr>
            <a:r>
              <a:rPr lang="fi-FI" sz="1000" dirty="0">
                <a:solidFill>
                  <a:srgbClr val="C00000"/>
                </a:solidFill>
              </a:rPr>
              <a:t>MM40-Örebro -kysely</a:t>
            </a:r>
          </a:p>
          <a:p>
            <a:pPr lvl="1">
              <a:lnSpc>
                <a:spcPct val="80000"/>
              </a:lnSpc>
              <a:buClr>
                <a:srgbClr val="C00000"/>
              </a:buClr>
            </a:pPr>
            <a:r>
              <a:rPr lang="fi-FI" sz="1000" dirty="0">
                <a:solidFill>
                  <a:srgbClr val="C00000"/>
                </a:solidFill>
              </a:rPr>
              <a:t>Työterveyslaitoksen sisäilmastokysely</a:t>
            </a:r>
          </a:p>
          <a:p>
            <a:pPr lvl="1">
              <a:lnSpc>
                <a:spcPct val="80000"/>
              </a:lnSpc>
              <a:buClr>
                <a:srgbClr val="C00000"/>
              </a:buClr>
            </a:pPr>
            <a:r>
              <a:rPr lang="fi-FI" sz="1000" dirty="0">
                <a:solidFill>
                  <a:srgbClr val="C00000"/>
                </a:solidFill>
              </a:rPr>
              <a:t>Koulujen sisäilmastokysely</a:t>
            </a:r>
          </a:p>
          <a:p>
            <a:pPr lvl="1"/>
            <a:endParaRPr lang="fi-FI" sz="900" dirty="0"/>
          </a:p>
          <a:p>
            <a:pPr marL="342900" lvl="1" indent="-342900">
              <a:buFont typeface="+mj-lt"/>
              <a:buAutoNum type="arabicPeriod" startAt="8"/>
            </a:pPr>
            <a:r>
              <a:rPr lang="fi-FI" sz="1050" b="1" dirty="0" smtClean="0"/>
              <a:t>Sisäilmastoselvitys</a:t>
            </a:r>
          </a:p>
          <a:p>
            <a:pPr lvl="1">
              <a:lnSpc>
                <a:spcPct val="80000"/>
              </a:lnSpc>
            </a:pPr>
            <a:r>
              <a:rPr lang="fi-FI" sz="1050" dirty="0" smtClean="0"/>
              <a:t>Sisäilmastoselvityksen vaiheet</a:t>
            </a:r>
          </a:p>
          <a:p>
            <a:pPr lvl="1">
              <a:lnSpc>
                <a:spcPct val="80000"/>
              </a:lnSpc>
            </a:pPr>
            <a:r>
              <a:rPr lang="fi-FI" sz="1050" dirty="0" smtClean="0"/>
              <a:t>Taustatiedot kohteesta</a:t>
            </a:r>
          </a:p>
          <a:p>
            <a:pPr lvl="1">
              <a:lnSpc>
                <a:spcPct val="80000"/>
              </a:lnSpc>
            </a:pPr>
            <a:r>
              <a:rPr lang="fi-FI" sz="1050" dirty="0" smtClean="0"/>
              <a:t>Arviointikäynti</a:t>
            </a:r>
          </a:p>
          <a:p>
            <a:pPr lvl="1">
              <a:lnSpc>
                <a:spcPct val="80000"/>
              </a:lnSpc>
            </a:pPr>
            <a:r>
              <a:rPr lang="fi-FI" sz="1050" dirty="0" smtClean="0"/>
              <a:t>Jatkotutkimukset</a:t>
            </a:r>
          </a:p>
          <a:p>
            <a:pPr lvl="1">
              <a:lnSpc>
                <a:spcPct val="80000"/>
              </a:lnSpc>
            </a:pPr>
            <a:r>
              <a:rPr lang="fi-FI" sz="1050" dirty="0" smtClean="0"/>
              <a:t>Johtopäätökset</a:t>
            </a:r>
          </a:p>
          <a:p>
            <a:pPr lvl="1">
              <a:lnSpc>
                <a:spcPct val="80000"/>
              </a:lnSpc>
            </a:pPr>
            <a:r>
              <a:rPr lang="fi-FI" sz="1050" dirty="0" smtClean="0"/>
              <a:t>Sisäilmastoselvitys ja viestintä</a:t>
            </a:r>
          </a:p>
          <a:p>
            <a:pPr lvl="1">
              <a:lnSpc>
                <a:spcPct val="80000"/>
              </a:lnSpc>
            </a:pPr>
            <a:r>
              <a:rPr lang="fi-FI" sz="1050" dirty="0" smtClean="0"/>
              <a:t>Sisäilmaongelman ratkaiseminen asunto-osakeyhtiössä</a:t>
            </a:r>
          </a:p>
          <a:p>
            <a:pPr lvl="1"/>
            <a:endParaRPr lang="fi-FI" sz="900" dirty="0"/>
          </a:p>
          <a:p>
            <a:pPr marL="342900" lvl="1" indent="-342900">
              <a:buClr>
                <a:srgbClr val="C60C30"/>
              </a:buClr>
              <a:buFont typeface="+mj-lt"/>
              <a:buAutoNum type="arabicPeriod" startAt="9"/>
            </a:pPr>
            <a:r>
              <a:rPr lang="fi-FI" sz="1050" b="1" dirty="0"/>
              <a:t>Altistumisen arviointi</a:t>
            </a:r>
          </a:p>
          <a:p>
            <a:pPr lvl="1">
              <a:lnSpc>
                <a:spcPct val="80000"/>
              </a:lnSpc>
            </a:pPr>
            <a:r>
              <a:rPr lang="fi-FI" sz="1050" dirty="0"/>
              <a:t>Käsitteet</a:t>
            </a:r>
          </a:p>
          <a:p>
            <a:pPr lvl="1">
              <a:lnSpc>
                <a:spcPct val="80000"/>
              </a:lnSpc>
            </a:pPr>
            <a:r>
              <a:rPr lang="fi-FI" sz="1050" dirty="0"/>
              <a:t>Lainsäädäntö</a:t>
            </a:r>
          </a:p>
          <a:p>
            <a:pPr lvl="1">
              <a:lnSpc>
                <a:spcPct val="80000"/>
              </a:lnSpc>
            </a:pPr>
            <a:r>
              <a:rPr lang="fi-FI" sz="1050" dirty="0"/>
              <a:t>Sisäilmasto-ongelmien vaikutus tilojen käyttäjien terveyteen</a:t>
            </a:r>
          </a:p>
          <a:p>
            <a:pPr lvl="1">
              <a:lnSpc>
                <a:spcPct val="80000"/>
              </a:lnSpc>
            </a:pPr>
            <a:r>
              <a:rPr lang="fi-FI" sz="1050" dirty="0"/>
              <a:t>Altistumisen ja terveydellisen merkityksen arviointi</a:t>
            </a:r>
          </a:p>
          <a:p>
            <a:pPr lvl="1">
              <a:lnSpc>
                <a:spcPct val="80000"/>
              </a:lnSpc>
            </a:pPr>
            <a:r>
              <a:rPr lang="fi-FI" sz="1050" dirty="0"/>
              <a:t>BS8800 - riskinarviointistandardi</a:t>
            </a:r>
          </a:p>
          <a:p>
            <a:pPr lvl="1">
              <a:lnSpc>
                <a:spcPct val="80000"/>
              </a:lnSpc>
            </a:pPr>
            <a:r>
              <a:rPr lang="fi-FI" sz="1050" dirty="0"/>
              <a:t>Kosteusvauriotyöryhmän muistio, STM </a:t>
            </a:r>
            <a:r>
              <a:rPr lang="fi-FI" sz="1050" dirty="0" smtClean="0"/>
              <a:t>2009:18</a:t>
            </a:r>
          </a:p>
          <a:p>
            <a:pPr lvl="1">
              <a:lnSpc>
                <a:spcPct val="80000"/>
              </a:lnSpc>
            </a:pPr>
            <a:r>
              <a:rPr lang="fi-FI" sz="1050" dirty="0" smtClean="0"/>
              <a:t>Altistumisolosuhteiden arviointi sisäilman epäpuhtauksille (TTL)</a:t>
            </a:r>
            <a:endParaRPr lang="fi-FI" sz="1050" dirty="0"/>
          </a:p>
          <a:p>
            <a:pPr lvl="1">
              <a:lnSpc>
                <a:spcPct val="80000"/>
              </a:lnSpc>
            </a:pPr>
            <a:r>
              <a:rPr lang="fi-FI" sz="1050" dirty="0"/>
              <a:t>Altistumisen ja terveydellisen merkityksen arviointi</a:t>
            </a:r>
          </a:p>
          <a:p>
            <a:pPr lvl="1">
              <a:lnSpc>
                <a:spcPct val="80000"/>
              </a:lnSpc>
            </a:pPr>
            <a:r>
              <a:rPr lang="fi-FI" sz="1050" dirty="0"/>
              <a:t>Altistumisen arvioinnista terveydellisen merkityksen arviointiin</a:t>
            </a:r>
          </a:p>
          <a:p>
            <a:endParaRPr lang="fi-FI" sz="1100" dirty="0"/>
          </a:p>
        </p:txBody>
      </p:sp>
    </p:spTree>
    <p:extLst>
      <p:ext uri="{BB962C8B-B14F-4D97-AF65-F5344CB8AC3E}">
        <p14:creationId xmlns:p14="http://schemas.microsoft.com/office/powerpoint/2010/main" val="1222115821"/>
      </p:ext>
    </p:extLst>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a:xfrm>
            <a:off x="816174" y="3212976"/>
            <a:ext cx="7489824" cy="719460"/>
          </a:xfrm>
        </p:spPr>
        <p:style>
          <a:lnRef idx="3">
            <a:schemeClr val="lt1"/>
          </a:lnRef>
          <a:fillRef idx="1">
            <a:schemeClr val="accent2"/>
          </a:fillRef>
          <a:effectRef idx="1">
            <a:schemeClr val="accent2"/>
          </a:effectRef>
          <a:fontRef idx="minor">
            <a:schemeClr val="lt1"/>
          </a:fontRef>
        </p:style>
        <p:txBody>
          <a:bodyPr anchor="ctr">
            <a:normAutofit/>
          </a:bodyPr>
          <a:lstStyle/>
          <a:p>
            <a:pPr algn="ctr"/>
            <a:r>
              <a:rPr lang="fi-FI" dirty="0">
                <a:solidFill>
                  <a:schemeClr val="bg1"/>
                </a:solidFill>
              </a:rPr>
              <a:t>Koettu sisäympäristö</a:t>
            </a:r>
          </a:p>
        </p:txBody>
      </p:sp>
      <p:sp>
        <p:nvSpPr>
          <p:cNvPr id="7" name="Dian numeron paikkamerkki 6"/>
          <p:cNvSpPr>
            <a:spLocks noGrp="1"/>
          </p:cNvSpPr>
          <p:nvPr>
            <p:ph type="sldNum" sz="quarter" idx="12"/>
          </p:nvPr>
        </p:nvSpPr>
        <p:spPr/>
        <p:txBody>
          <a:bodyPr/>
          <a:lstStyle/>
          <a:p>
            <a:fld id="{49246692-9764-4796-AF2E-897E79EBAFA7}" type="slidenum">
              <a:rPr lang="fi-FI" smtClean="0"/>
              <a:pPr/>
              <a:t>8</a:t>
            </a:fld>
            <a:endParaRPr lang="fi-FI"/>
          </a:p>
        </p:txBody>
      </p:sp>
      <p:pic>
        <p:nvPicPr>
          <p:cNvPr id="6"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53643427"/>
      </p:ext>
    </p:extLst>
  </p:cSld>
  <p:clrMapOvr>
    <a:masterClrMapping/>
  </p:clrMapOvr>
  <p:transition spd="med">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fi-FI" dirty="0">
                <a:solidFill>
                  <a:srgbClr val="44697D"/>
                </a:solidFill>
              </a:rPr>
              <a:t>Koettu sisäympäristö - miten tilojen käyttäjät kokevat sisäympäristön?</a:t>
            </a:r>
            <a:endParaRPr lang="en-US" dirty="0">
              <a:solidFill>
                <a:srgbClr val="44697D"/>
              </a:solidFill>
            </a:endParaRPr>
          </a:p>
        </p:txBody>
      </p:sp>
      <p:sp>
        <p:nvSpPr>
          <p:cNvPr id="6" name="Content Placeholder 5"/>
          <p:cNvSpPr>
            <a:spLocks noGrp="1"/>
          </p:cNvSpPr>
          <p:nvPr>
            <p:ph idx="1"/>
          </p:nvPr>
        </p:nvSpPr>
        <p:spPr/>
        <p:txBody>
          <a:bodyPr>
            <a:normAutofit/>
          </a:bodyPr>
          <a:lstStyle/>
          <a:p>
            <a:r>
              <a:rPr lang="fi-FI" sz="1800" dirty="0" smtClean="0"/>
              <a:t>Sisäilma </a:t>
            </a:r>
            <a:r>
              <a:rPr lang="fi-FI" sz="1800" dirty="0"/>
              <a:t>on riittävän hyvää, kun suurin osa rakennuksen käyttäjistä on siihen </a:t>
            </a:r>
            <a:r>
              <a:rPr lang="fi-FI" sz="1800" dirty="0" smtClean="0"/>
              <a:t>tyytyväisiä, </a:t>
            </a:r>
            <a:r>
              <a:rPr lang="fi-FI" sz="1800" dirty="0"/>
              <a:t>eikä siitä aiheudu terveydellistä haittaa. </a:t>
            </a:r>
            <a:endParaRPr lang="fi-FI" sz="1800" dirty="0" smtClean="0"/>
          </a:p>
          <a:p>
            <a:endParaRPr lang="fi-FI" sz="1800" dirty="0"/>
          </a:p>
          <a:p>
            <a:r>
              <a:rPr lang="fi-FI" sz="1800" dirty="0" smtClean="0"/>
              <a:t>Käyttäjien </a:t>
            </a:r>
            <a:r>
              <a:rPr lang="fi-FI" sz="1800" dirty="0"/>
              <a:t>kuuleminen </a:t>
            </a:r>
            <a:r>
              <a:rPr lang="fi-FI" sz="1800" dirty="0" smtClean="0"/>
              <a:t>on tärkeää</a:t>
            </a:r>
            <a:r>
              <a:rPr lang="fi-FI" sz="1800" dirty="0"/>
              <a:t>, mitattu ja koettu sisäympäristö eivät aina vastaa </a:t>
            </a:r>
            <a:r>
              <a:rPr lang="fi-FI" sz="1800" dirty="0" smtClean="0"/>
              <a:t>toisiaan. </a:t>
            </a:r>
          </a:p>
          <a:p>
            <a:endParaRPr lang="fi-FI" sz="1800" dirty="0"/>
          </a:p>
          <a:p>
            <a:r>
              <a:rPr lang="fi-FI" sz="1800" dirty="0" smtClean="0"/>
              <a:t>Työntekijöiden </a:t>
            </a:r>
            <a:r>
              <a:rPr lang="fi-FI" sz="1800" dirty="0"/>
              <a:t>kuuleminen ja mukanaolo sisäympäristöongelmien ratkaisuprosessissa lisää ympäristön hallinnan tunnetta, </a:t>
            </a:r>
            <a:r>
              <a:rPr lang="fi-FI" sz="1800" dirty="0" smtClean="0"/>
              <a:t>mikä </a:t>
            </a:r>
            <a:r>
              <a:rPr lang="fi-FI" sz="1800" dirty="0"/>
              <a:t>on tärkeää hyvinvoinnin </a:t>
            </a:r>
            <a:r>
              <a:rPr lang="fi-FI" sz="1800" dirty="0" smtClean="0"/>
              <a:t>kannalta. </a:t>
            </a:r>
          </a:p>
          <a:p>
            <a:endParaRPr lang="fi-FI" sz="1800" dirty="0"/>
          </a:p>
          <a:p>
            <a:r>
              <a:rPr lang="fi-FI" sz="1800" dirty="0" smtClean="0"/>
              <a:t>Huonoksi </a:t>
            </a:r>
            <a:r>
              <a:rPr lang="fi-FI" sz="1800" dirty="0"/>
              <a:t>koettu </a:t>
            </a:r>
            <a:r>
              <a:rPr lang="fi-FI" sz="1800" dirty="0" smtClean="0"/>
              <a:t>ratkaisuprosessin hallinta </a:t>
            </a:r>
            <a:r>
              <a:rPr lang="fi-FI" sz="1800" dirty="0"/>
              <a:t>lisää olosuhdevalituksia työpaikalla ja pahentaa koettuja </a:t>
            </a:r>
            <a:r>
              <a:rPr lang="fi-FI" sz="1800" dirty="0" smtClean="0"/>
              <a:t>oireita. </a:t>
            </a:r>
            <a:endParaRPr lang="fi-FI" sz="1800" dirty="0"/>
          </a:p>
          <a:p>
            <a:endParaRPr lang="en-US" sz="1800" dirty="0"/>
          </a:p>
        </p:txBody>
      </p:sp>
      <p:sp>
        <p:nvSpPr>
          <p:cNvPr id="7" name="Footer Placeholder 6"/>
          <p:cNvSpPr>
            <a:spLocks noGrp="1"/>
          </p:cNvSpPr>
          <p:nvPr>
            <p:ph type="ftr" sz="quarter" idx="11"/>
          </p:nvPr>
        </p:nvSpPr>
        <p:spPr/>
        <p:txBody>
          <a:bodyPr/>
          <a:lstStyle/>
          <a:p>
            <a:pPr>
              <a:defRPr/>
            </a:pPr>
            <a:r>
              <a:rPr lang="fi-FI" dirty="0" smtClean="0"/>
              <a:t> </a:t>
            </a:r>
            <a:endParaRPr lang="fi-FI" dirty="0"/>
          </a:p>
        </p:txBody>
      </p:sp>
      <p:sp>
        <p:nvSpPr>
          <p:cNvPr id="2" name="Dian numeron paikkamerkki 1"/>
          <p:cNvSpPr>
            <a:spLocks noGrp="1"/>
          </p:cNvSpPr>
          <p:nvPr>
            <p:ph type="sldNum" sz="quarter" idx="12"/>
          </p:nvPr>
        </p:nvSpPr>
        <p:spPr/>
        <p:txBody>
          <a:bodyPr/>
          <a:lstStyle/>
          <a:p>
            <a:fld id="{49246692-9764-4796-AF2E-897E79EBAFA7}" type="slidenum">
              <a:rPr lang="fi-FI" smtClean="0"/>
              <a:pPr/>
              <a:t>9</a:t>
            </a:fld>
            <a:endParaRPr lang="fi-FI"/>
          </a:p>
        </p:txBody>
      </p:sp>
      <p:sp>
        <p:nvSpPr>
          <p:cNvPr id="8" name="Footer Placeholder 3"/>
          <p:cNvSpPr txBox="1">
            <a:spLocks/>
          </p:cNvSpPr>
          <p:nvPr/>
        </p:nvSpPr>
        <p:spPr>
          <a:xfrm>
            <a:off x="4067870" y="5749750"/>
            <a:ext cx="4752280" cy="360362"/>
          </a:xfrm>
          <a:prstGeom prst="rect">
            <a:avLst/>
          </a:prstGeom>
        </p:spPr>
        <p:txBody>
          <a:bodyPr vert="horz" lIns="91440" tIns="45720" rIns="91440" bIns="45720" rtlCol="0" anchor="ctr"/>
          <a:lstStyle>
            <a:defPPr>
              <a:defRPr lang="fi-FI"/>
            </a:defPPr>
            <a:lvl1pPr algn="l" rtl="0" fontAlgn="auto">
              <a:spcBef>
                <a:spcPts val="0"/>
              </a:spcBef>
              <a:spcAft>
                <a:spcPts val="0"/>
              </a:spcAft>
              <a:defRPr sz="1100" kern="1200">
                <a:solidFill>
                  <a:schemeClr val="tx1"/>
                </a:solidFill>
                <a:latin typeface="+mj-lt"/>
                <a:ea typeface="+mn-ea"/>
                <a:cs typeface="+mn-cs"/>
              </a:defRPr>
            </a:lvl1pPr>
            <a:lvl2pPr marL="457200" algn="l" rtl="0" fontAlgn="base">
              <a:spcBef>
                <a:spcPct val="0"/>
              </a:spcBef>
              <a:spcAft>
                <a:spcPct val="0"/>
              </a:spcAft>
              <a:defRPr kern="1200">
                <a:solidFill>
                  <a:schemeClr val="tx1"/>
                </a:solidFill>
                <a:latin typeface="Georgia" pitchFamily="18" charset="0"/>
                <a:ea typeface="+mn-ea"/>
                <a:cs typeface="Arial" charset="0"/>
              </a:defRPr>
            </a:lvl2pPr>
            <a:lvl3pPr marL="914400" algn="l" rtl="0" fontAlgn="base">
              <a:spcBef>
                <a:spcPct val="0"/>
              </a:spcBef>
              <a:spcAft>
                <a:spcPct val="0"/>
              </a:spcAft>
              <a:defRPr kern="1200">
                <a:solidFill>
                  <a:schemeClr val="tx1"/>
                </a:solidFill>
                <a:latin typeface="Georgia" pitchFamily="18" charset="0"/>
                <a:ea typeface="+mn-ea"/>
                <a:cs typeface="Arial" charset="0"/>
              </a:defRPr>
            </a:lvl3pPr>
            <a:lvl4pPr marL="1371600" algn="l" rtl="0" fontAlgn="base">
              <a:spcBef>
                <a:spcPct val="0"/>
              </a:spcBef>
              <a:spcAft>
                <a:spcPct val="0"/>
              </a:spcAft>
              <a:defRPr kern="1200">
                <a:solidFill>
                  <a:schemeClr val="tx1"/>
                </a:solidFill>
                <a:latin typeface="Georgia" pitchFamily="18" charset="0"/>
                <a:ea typeface="+mn-ea"/>
                <a:cs typeface="Arial" charset="0"/>
              </a:defRPr>
            </a:lvl4pPr>
            <a:lvl5pPr marL="1828800" algn="l" rtl="0" fontAlgn="base">
              <a:spcBef>
                <a:spcPct val="0"/>
              </a:spcBef>
              <a:spcAft>
                <a:spcPct val="0"/>
              </a:spcAft>
              <a:defRPr kern="1200">
                <a:solidFill>
                  <a:schemeClr val="tx1"/>
                </a:solidFill>
                <a:latin typeface="Georgia" pitchFamily="18" charset="0"/>
                <a:ea typeface="+mn-ea"/>
                <a:cs typeface="Arial" charset="0"/>
              </a:defRPr>
            </a:lvl5pPr>
            <a:lvl6pPr marL="2286000" algn="l" defTabSz="914400" rtl="0" eaLnBrk="1" latinLnBrk="0" hangingPunct="1">
              <a:defRPr kern="1200">
                <a:solidFill>
                  <a:schemeClr val="tx1"/>
                </a:solidFill>
                <a:latin typeface="Georgia" pitchFamily="18" charset="0"/>
                <a:ea typeface="+mn-ea"/>
                <a:cs typeface="Arial" charset="0"/>
              </a:defRPr>
            </a:lvl6pPr>
            <a:lvl7pPr marL="2743200" algn="l" defTabSz="914400" rtl="0" eaLnBrk="1" latinLnBrk="0" hangingPunct="1">
              <a:defRPr kern="1200">
                <a:solidFill>
                  <a:schemeClr val="tx1"/>
                </a:solidFill>
                <a:latin typeface="Georgia" pitchFamily="18" charset="0"/>
                <a:ea typeface="+mn-ea"/>
                <a:cs typeface="Arial" charset="0"/>
              </a:defRPr>
            </a:lvl7pPr>
            <a:lvl8pPr marL="3200400" algn="l" defTabSz="914400" rtl="0" eaLnBrk="1" latinLnBrk="0" hangingPunct="1">
              <a:defRPr kern="1200">
                <a:solidFill>
                  <a:schemeClr val="tx1"/>
                </a:solidFill>
                <a:latin typeface="Georgia" pitchFamily="18" charset="0"/>
                <a:ea typeface="+mn-ea"/>
                <a:cs typeface="Arial" charset="0"/>
              </a:defRPr>
            </a:lvl8pPr>
            <a:lvl9pPr marL="3657600" algn="l" defTabSz="914400" rtl="0" eaLnBrk="1" latinLnBrk="0" hangingPunct="1">
              <a:defRPr kern="1200">
                <a:solidFill>
                  <a:schemeClr val="tx1"/>
                </a:solidFill>
                <a:latin typeface="Georgia" pitchFamily="18" charset="0"/>
                <a:ea typeface="+mn-ea"/>
                <a:cs typeface="Arial" charset="0"/>
              </a:defRPr>
            </a:lvl9pPr>
          </a:lstStyle>
          <a:p>
            <a:pPr algn="r">
              <a:defRPr/>
            </a:pPr>
            <a:r>
              <a:rPr lang="fi-FI" sz="1050" dirty="0" smtClean="0"/>
              <a:t>Toimiston sisäilman tutkiminen, Salonen ym., 2011. Työterveyslaitos; Kosteus- ja homevauriot, ratkaisuja työpaikoille, Työterveyslaitos, 2014</a:t>
            </a:r>
          </a:p>
          <a:p>
            <a:pPr algn="r">
              <a:defRPr/>
            </a:pPr>
            <a:endParaRPr lang="fi-FI" sz="1050" dirty="0"/>
          </a:p>
        </p:txBody>
      </p:sp>
      <p:pic>
        <p:nvPicPr>
          <p:cNvPr id="10" name="Kuva 26" descr="Kuvaus: Savonia_Word_tunniste"/>
          <p:cNvPicPr/>
          <p:nvPr/>
        </p:nvPicPr>
        <p:blipFill rotWithShape="1">
          <a:blip r:embed="rId3" cstate="email">
            <a:extLst>
              <a:ext uri="{28A0092B-C50C-407E-A947-70E740481C1C}">
                <a14:useLocalDpi xmlns:a14="http://schemas.microsoft.com/office/drawing/2010/main"/>
              </a:ext>
            </a:extLst>
          </a:blip>
          <a:srcRect/>
          <a:stretch/>
        </p:blipFill>
        <p:spPr bwMode="auto">
          <a:xfrm>
            <a:off x="539552" y="6093296"/>
            <a:ext cx="1296144" cy="43076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80743291"/>
      </p:ext>
    </p:extLst>
  </p:cSld>
  <p:clrMapOvr>
    <a:masterClrMapping/>
  </p:clrMapOvr>
  <p:transition spd="med">
    <p:wipe/>
  </p:transition>
  <p:timing>
    <p:tnLst>
      <p:par>
        <p:cTn id="1" dur="indefinite" restart="never" nodeType="tmRoot"/>
      </p:par>
    </p:tnLst>
  </p:timing>
</p:sld>
</file>

<file path=ppt/theme/theme1.xml><?xml version="1.0" encoding="utf-8"?>
<a:theme xmlns:a="http://schemas.openxmlformats.org/drawingml/2006/main" name="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1_KoHo">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Kosteus ja hometalkoo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2"/>
        </a:solidFill>
        <a:ln>
          <a:solidFill>
            <a:schemeClr val="bg2"/>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1"/>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KoHo">
      <a:dk1>
        <a:sysClr val="windowText" lastClr="000000"/>
      </a:dk1>
      <a:lt1>
        <a:sysClr val="window" lastClr="FFFFFF"/>
      </a:lt1>
      <a:dk2>
        <a:srgbClr val="92CDDC"/>
      </a:dk2>
      <a:lt2>
        <a:srgbClr val="ECDEBB"/>
      </a:lt2>
      <a:accent1>
        <a:srgbClr val="44697D"/>
      </a:accent1>
      <a:accent2>
        <a:srgbClr val="C60C30"/>
      </a:accent2>
      <a:accent3>
        <a:srgbClr val="6AADE4"/>
      </a:accent3>
      <a:accent4>
        <a:srgbClr val="A6BCC6"/>
      </a:accent4>
      <a:accent5>
        <a:srgbClr val="00B2A9"/>
      </a:accent5>
      <a:accent6>
        <a:srgbClr val="9DBCB0"/>
      </a:accent6>
      <a:hlink>
        <a:srgbClr val="44697D"/>
      </a:hlink>
      <a:folHlink>
        <a:srgbClr val="F45574"/>
      </a:folHlink>
    </a:clrScheme>
    <a:fontScheme name="Basic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KoHo.potx</Template>
  <TotalTime>1425</TotalTime>
  <Words>2444</Words>
  <Application>Microsoft Office PowerPoint</Application>
  <PresentationFormat>Näytössä katseltava diaesitys (4:3)</PresentationFormat>
  <Paragraphs>578</Paragraphs>
  <Slides>32</Slides>
  <Notes>30</Notes>
  <HiddenSlides>0</HiddenSlides>
  <MMClips>0</MMClips>
  <ScaleCrop>false</ScaleCrop>
  <HeadingPairs>
    <vt:vector size="6" baseType="variant">
      <vt:variant>
        <vt:lpstr>Käytetyt fontit</vt:lpstr>
      </vt:variant>
      <vt:variant>
        <vt:i4>4</vt:i4>
      </vt:variant>
      <vt:variant>
        <vt:lpstr>Teema</vt:lpstr>
      </vt:variant>
      <vt:variant>
        <vt:i4>2</vt:i4>
      </vt:variant>
      <vt:variant>
        <vt:lpstr>Dian otsikot</vt:lpstr>
      </vt:variant>
      <vt:variant>
        <vt:i4>32</vt:i4>
      </vt:variant>
    </vt:vector>
  </HeadingPairs>
  <TitlesOfParts>
    <vt:vector size="38" baseType="lpstr">
      <vt:lpstr>ＭＳ Ｐゴシック</vt:lpstr>
      <vt:lpstr>Arial</vt:lpstr>
      <vt:lpstr>Georgia</vt:lpstr>
      <vt:lpstr>Times New Roman</vt:lpstr>
      <vt:lpstr>KoHo</vt:lpstr>
      <vt:lpstr>1_KoHo</vt:lpstr>
      <vt:lpstr>Koettu sisäympäristö ja sisäilmastokysely</vt:lpstr>
      <vt:lpstr>Saatteeksi opetusmateriaalin käyttöön</vt:lpstr>
      <vt:lpstr>Sisällysluettelo:</vt:lpstr>
      <vt:lpstr>Sisällysluettelo:</vt:lpstr>
      <vt:lpstr>Saatteeksi opetusmateriaalin käyttöön</vt:lpstr>
      <vt:lpstr>Sisällysluettelo:</vt:lpstr>
      <vt:lpstr>Sisällysluettelo:</vt:lpstr>
      <vt:lpstr>Koettu sisäympäristö</vt:lpstr>
      <vt:lpstr>Koettu sisäympäristö - miten tilojen käyttäjät kokevat sisäympäristön?</vt:lpstr>
      <vt:lpstr>Koettu sisäympäristö</vt:lpstr>
      <vt:lpstr>Koettu sisäympäristö</vt:lpstr>
      <vt:lpstr>Sisäilmastokysely</vt:lpstr>
      <vt:lpstr>Sisäilmastokysely, yleistä</vt:lpstr>
      <vt:lpstr>Sisäilmastokysely, yleistä</vt:lpstr>
      <vt:lpstr>MM-40 Örebro -kysely</vt:lpstr>
      <vt:lpstr>MM-40 Örebro -kysely</vt:lpstr>
      <vt:lpstr>MM-40 Örebro -kysely</vt:lpstr>
      <vt:lpstr>Työterveyslaitoksen sisäilmastokysely</vt:lpstr>
      <vt:lpstr>Työterveyslaitoksen sisäilmastokysely www.ttl.fi/sisailmastokysely </vt:lpstr>
      <vt:lpstr>Työympäristötekijät, tarkastelujakso 3 kk</vt:lpstr>
      <vt:lpstr>Työperäiset oireet, tarkastelujakso 3 kk</vt:lpstr>
      <vt:lpstr>Stressin esiintyvyys työssä,  tarkastelujakso 3 kk</vt:lpstr>
      <vt:lpstr>Tulosten tulkinta, yleistä</vt:lpstr>
      <vt:lpstr>Tulosten tulkinta</vt:lpstr>
      <vt:lpstr>Tulosten tulkinta</vt:lpstr>
      <vt:lpstr>PowerPoint-esitys</vt:lpstr>
      <vt:lpstr>PowerPoint-esitys</vt:lpstr>
      <vt:lpstr>Koulujen sisäilmastokysely</vt:lpstr>
      <vt:lpstr>Koulujen sisäilmastokysely Terveyden ja hyvinvoinnin laitos</vt:lpstr>
      <vt:lpstr>Koulujen sisäilmastokysely Terveyden ja hyvinvoinnin laitos</vt:lpstr>
      <vt:lpstr>Koulujen sisäilmastokysely Terveyden ja hyvinvoinnin laitos</vt:lpstr>
      <vt:lpstr>Lähteet:</vt:lpstr>
    </vt:vector>
  </TitlesOfParts>
  <Manager>Ympäristöministeriö</Manager>
  <Company>aidema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Aija Kaijärvi</dc:creator>
  <cp:lastModifiedBy>Veli-Matti Pietarinen</cp:lastModifiedBy>
  <cp:revision>89</cp:revision>
  <cp:lastPrinted>2015-06-16T11:41:23Z</cp:lastPrinted>
  <dcterms:created xsi:type="dcterms:W3CDTF">2012-09-14T08:23:56Z</dcterms:created>
  <dcterms:modified xsi:type="dcterms:W3CDTF">2016-06-23T10:53:28Z</dcterms:modified>
</cp:coreProperties>
</file>