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40"/>
  </p:notesMasterIdLst>
  <p:handoutMasterIdLst>
    <p:handoutMasterId r:id="rId41"/>
  </p:handoutMasterIdLst>
  <p:sldIdLst>
    <p:sldId id="256" r:id="rId3"/>
    <p:sldId id="302" r:id="rId4"/>
    <p:sldId id="303" r:id="rId5"/>
    <p:sldId id="304" r:id="rId6"/>
    <p:sldId id="284" r:id="rId7"/>
    <p:sldId id="259" r:id="rId8"/>
    <p:sldId id="292" r:id="rId9"/>
    <p:sldId id="260" r:id="rId10"/>
    <p:sldId id="261" r:id="rId11"/>
    <p:sldId id="262" r:id="rId12"/>
    <p:sldId id="293" r:id="rId13"/>
    <p:sldId id="263" r:id="rId14"/>
    <p:sldId id="264" r:id="rId15"/>
    <p:sldId id="266" r:id="rId16"/>
    <p:sldId id="294" r:id="rId17"/>
    <p:sldId id="265" r:id="rId18"/>
    <p:sldId id="295" r:id="rId19"/>
    <p:sldId id="291" r:id="rId20"/>
    <p:sldId id="269" r:id="rId21"/>
    <p:sldId id="270" r:id="rId22"/>
    <p:sldId id="271" r:id="rId23"/>
    <p:sldId id="272" r:id="rId24"/>
    <p:sldId id="285" r:id="rId25"/>
    <p:sldId id="273" r:id="rId26"/>
    <p:sldId id="274" r:id="rId27"/>
    <p:sldId id="286" r:id="rId28"/>
    <p:sldId id="275" r:id="rId29"/>
    <p:sldId id="276" r:id="rId30"/>
    <p:sldId id="287" r:id="rId31"/>
    <p:sldId id="277" r:id="rId32"/>
    <p:sldId id="278" r:id="rId33"/>
    <p:sldId id="279" r:id="rId34"/>
    <p:sldId id="301" r:id="rId35"/>
    <p:sldId id="298" r:id="rId36"/>
    <p:sldId id="300" r:id="rId37"/>
    <p:sldId id="299" r:id="rId38"/>
    <p:sldId id="280" r:id="rId39"/>
  </p:sldIdLst>
  <p:sldSz cx="9144000" cy="6858000" type="screen4x3"/>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97D"/>
    <a:srgbClr val="E4FDFE"/>
    <a:srgbClr val="C65C44"/>
    <a:srgbClr val="00B2A9"/>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1" autoAdjust="0"/>
    <p:restoredTop sz="94660"/>
  </p:normalViewPr>
  <p:slideViewPr>
    <p:cSldViewPr showGuides="1">
      <p:cViewPr varScale="1">
        <p:scale>
          <a:sx n="125" d="100"/>
          <a:sy n="125" d="100"/>
        </p:scale>
        <p:origin x="1224" y="108"/>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3" d="100"/>
          <a:sy n="83" d="100"/>
        </p:scale>
        <p:origin x="-3108"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fi-FI" sz="900" dirty="0">
              <a:latin typeface="Arial" pitchFamily="34" charset="0"/>
              <a:cs typeface="Arial" pitchFamily="34" charset="0"/>
            </a:endParaRPr>
          </a:p>
        </p:txBody>
      </p:sp>
      <p:sp>
        <p:nvSpPr>
          <p:cNvPr id="3" name="Date Placeholder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D2B8EB6F-D7BD-410C-AB1F-00269204D9C8}" type="datetimeFigureOut">
              <a:rPr lang="fi-FI" sz="900">
                <a:latin typeface="Arial" pitchFamily="34" charset="0"/>
                <a:cs typeface="Arial" pitchFamily="34" charset="0"/>
              </a:rPr>
              <a:pPr/>
              <a:t>23.6.2016</a:t>
            </a:fld>
            <a:endParaRPr lang="fi-FI" sz="900">
              <a:latin typeface="Arial" pitchFamily="34" charset="0"/>
              <a:cs typeface="Arial" pitchFamily="34" charset="0"/>
            </a:endParaRPr>
          </a:p>
        </p:txBody>
      </p:sp>
      <p:sp>
        <p:nvSpPr>
          <p:cNvPr id="4" name="Footer Placeholder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fi-FI" sz="900">
              <a:latin typeface="Arial" pitchFamily="34" charset="0"/>
              <a:cs typeface="Arial" pitchFamily="34" charset="0"/>
            </a:endParaRPr>
          </a:p>
        </p:txBody>
      </p:sp>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C9829D03-198C-4FB6-BC3D-FF132E164A92}" type="slidenum">
              <a:rPr lang="fi-FI" sz="900">
                <a:latin typeface="Arial" pitchFamily="34" charset="0"/>
                <a:cs typeface="Arial" pitchFamily="34" charset="0"/>
              </a:rPr>
              <a:pPr/>
              <a:t>‹#›</a:t>
            </a:fld>
            <a:endParaRPr lang="fi-FI" sz="9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9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900">
                <a:latin typeface="Arial" pitchFamily="34" charset="0"/>
                <a:cs typeface="Arial" pitchFamily="34" charset="0"/>
              </a:defRPr>
            </a:lvl1pPr>
          </a:lstStyle>
          <a:p>
            <a:fld id="{734323DC-88BF-4AB1-9A78-B974D90A807B}" type="datetimeFigureOut">
              <a:rPr lang="fi-FI" smtClean="0"/>
              <a:pPr/>
              <a:t>23.6.2016</a:t>
            </a:fld>
            <a:endParaRPr lang="fi-FI" dirty="0"/>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fi-FI"/>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9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9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B9F18BF-E348-4EEC-9C4C-E41F855D7E30}" type="slidenum">
              <a:rPr lang="fi-FI" smtClean="0"/>
              <a:pPr/>
              <a:t>1</a:t>
            </a:fld>
            <a:endParaRPr lang="fi-FI" dirty="0"/>
          </a:p>
        </p:txBody>
      </p:sp>
    </p:spTree>
    <p:extLst>
      <p:ext uri="{BB962C8B-B14F-4D97-AF65-F5344CB8AC3E}">
        <p14:creationId xmlns:p14="http://schemas.microsoft.com/office/powerpoint/2010/main" val="66758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18</a:t>
            </a:fld>
            <a:endParaRPr lang="fi-FI" dirty="0"/>
          </a:p>
        </p:txBody>
      </p:sp>
    </p:spTree>
    <p:extLst>
      <p:ext uri="{BB962C8B-B14F-4D97-AF65-F5344CB8AC3E}">
        <p14:creationId xmlns:p14="http://schemas.microsoft.com/office/powerpoint/2010/main" val="2825805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19</a:t>
            </a:fld>
            <a:endParaRPr lang="fi-FI" dirty="0"/>
          </a:p>
        </p:txBody>
      </p:sp>
    </p:spTree>
    <p:extLst>
      <p:ext uri="{BB962C8B-B14F-4D97-AF65-F5344CB8AC3E}">
        <p14:creationId xmlns:p14="http://schemas.microsoft.com/office/powerpoint/2010/main" val="431582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20</a:t>
            </a:fld>
            <a:endParaRPr lang="fi-FI" dirty="0"/>
          </a:p>
        </p:txBody>
      </p:sp>
    </p:spTree>
    <p:extLst>
      <p:ext uri="{BB962C8B-B14F-4D97-AF65-F5344CB8AC3E}">
        <p14:creationId xmlns:p14="http://schemas.microsoft.com/office/powerpoint/2010/main" val="1683793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21</a:t>
            </a:fld>
            <a:endParaRPr lang="fi-FI" dirty="0"/>
          </a:p>
        </p:txBody>
      </p:sp>
    </p:spTree>
    <p:extLst>
      <p:ext uri="{BB962C8B-B14F-4D97-AF65-F5344CB8AC3E}">
        <p14:creationId xmlns:p14="http://schemas.microsoft.com/office/powerpoint/2010/main" val="121166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22</a:t>
            </a:fld>
            <a:endParaRPr lang="fi-FI" dirty="0"/>
          </a:p>
        </p:txBody>
      </p:sp>
    </p:spTree>
    <p:extLst>
      <p:ext uri="{BB962C8B-B14F-4D97-AF65-F5344CB8AC3E}">
        <p14:creationId xmlns:p14="http://schemas.microsoft.com/office/powerpoint/2010/main" val="90881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24</a:t>
            </a:fld>
            <a:endParaRPr lang="fi-FI" dirty="0"/>
          </a:p>
        </p:txBody>
      </p:sp>
    </p:spTree>
    <p:extLst>
      <p:ext uri="{BB962C8B-B14F-4D97-AF65-F5344CB8AC3E}">
        <p14:creationId xmlns:p14="http://schemas.microsoft.com/office/powerpoint/2010/main" val="858133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25</a:t>
            </a:fld>
            <a:endParaRPr lang="fi-FI" dirty="0"/>
          </a:p>
        </p:txBody>
      </p:sp>
    </p:spTree>
    <p:extLst>
      <p:ext uri="{BB962C8B-B14F-4D97-AF65-F5344CB8AC3E}">
        <p14:creationId xmlns:p14="http://schemas.microsoft.com/office/powerpoint/2010/main" val="2558418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27</a:t>
            </a:fld>
            <a:endParaRPr lang="fi-FI" dirty="0"/>
          </a:p>
        </p:txBody>
      </p:sp>
    </p:spTree>
    <p:extLst>
      <p:ext uri="{BB962C8B-B14F-4D97-AF65-F5344CB8AC3E}">
        <p14:creationId xmlns:p14="http://schemas.microsoft.com/office/powerpoint/2010/main" val="3264984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30</a:t>
            </a:fld>
            <a:endParaRPr lang="fi-FI" dirty="0"/>
          </a:p>
        </p:txBody>
      </p:sp>
    </p:spTree>
    <p:extLst>
      <p:ext uri="{BB962C8B-B14F-4D97-AF65-F5344CB8AC3E}">
        <p14:creationId xmlns:p14="http://schemas.microsoft.com/office/powerpoint/2010/main" val="1478493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31</a:t>
            </a:fld>
            <a:endParaRPr lang="fi-FI" dirty="0"/>
          </a:p>
        </p:txBody>
      </p:sp>
    </p:spTree>
    <p:extLst>
      <p:ext uri="{BB962C8B-B14F-4D97-AF65-F5344CB8AC3E}">
        <p14:creationId xmlns:p14="http://schemas.microsoft.com/office/powerpoint/2010/main" val="221319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a:t>
            </a:fld>
            <a:endParaRPr lang="fi-FI" dirty="0"/>
          </a:p>
        </p:txBody>
      </p:sp>
    </p:spTree>
    <p:extLst>
      <p:ext uri="{BB962C8B-B14F-4D97-AF65-F5344CB8AC3E}">
        <p14:creationId xmlns:p14="http://schemas.microsoft.com/office/powerpoint/2010/main" val="1648599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32</a:t>
            </a:fld>
            <a:endParaRPr lang="fi-FI" dirty="0"/>
          </a:p>
        </p:txBody>
      </p:sp>
    </p:spTree>
    <p:extLst>
      <p:ext uri="{BB962C8B-B14F-4D97-AF65-F5344CB8AC3E}">
        <p14:creationId xmlns:p14="http://schemas.microsoft.com/office/powerpoint/2010/main" val="332162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37</a:t>
            </a:fld>
            <a:endParaRPr lang="fi-FI" dirty="0"/>
          </a:p>
        </p:txBody>
      </p:sp>
    </p:spTree>
    <p:extLst>
      <p:ext uri="{BB962C8B-B14F-4D97-AF65-F5344CB8AC3E}">
        <p14:creationId xmlns:p14="http://schemas.microsoft.com/office/powerpoint/2010/main" val="258604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a:t>
            </a:fld>
            <a:endParaRPr lang="fi-FI" dirty="0"/>
          </a:p>
        </p:txBody>
      </p:sp>
    </p:spTree>
    <p:extLst>
      <p:ext uri="{BB962C8B-B14F-4D97-AF65-F5344CB8AC3E}">
        <p14:creationId xmlns:p14="http://schemas.microsoft.com/office/powerpoint/2010/main" val="328967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a:t>
            </a:fld>
            <a:endParaRPr lang="fi-FI" dirty="0"/>
          </a:p>
        </p:txBody>
      </p:sp>
    </p:spTree>
    <p:extLst>
      <p:ext uri="{BB962C8B-B14F-4D97-AF65-F5344CB8AC3E}">
        <p14:creationId xmlns:p14="http://schemas.microsoft.com/office/powerpoint/2010/main" val="269912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6</a:t>
            </a:fld>
            <a:endParaRPr lang="fi-FI" dirty="0"/>
          </a:p>
        </p:txBody>
      </p:sp>
    </p:spTree>
    <p:extLst>
      <p:ext uri="{BB962C8B-B14F-4D97-AF65-F5344CB8AC3E}">
        <p14:creationId xmlns:p14="http://schemas.microsoft.com/office/powerpoint/2010/main" val="316048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8</a:t>
            </a:fld>
            <a:endParaRPr lang="fi-FI" dirty="0"/>
          </a:p>
        </p:txBody>
      </p:sp>
    </p:spTree>
    <p:extLst>
      <p:ext uri="{BB962C8B-B14F-4D97-AF65-F5344CB8AC3E}">
        <p14:creationId xmlns:p14="http://schemas.microsoft.com/office/powerpoint/2010/main" val="4603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9</a:t>
            </a:fld>
            <a:endParaRPr lang="fi-FI" dirty="0"/>
          </a:p>
        </p:txBody>
      </p:sp>
    </p:spTree>
    <p:extLst>
      <p:ext uri="{BB962C8B-B14F-4D97-AF65-F5344CB8AC3E}">
        <p14:creationId xmlns:p14="http://schemas.microsoft.com/office/powerpoint/2010/main" val="263216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1C0503-F7D4-4341-B6A4-2782FA915E0C}" type="slidenum">
              <a:rPr lang="fi-FI" smtClean="0"/>
              <a:pPr>
                <a:defRPr/>
              </a:pPr>
              <a:t>14</a:t>
            </a:fld>
            <a:endParaRPr lang="fi-FI"/>
          </a:p>
        </p:txBody>
      </p:sp>
    </p:spTree>
    <p:extLst>
      <p:ext uri="{BB962C8B-B14F-4D97-AF65-F5344CB8AC3E}">
        <p14:creationId xmlns:p14="http://schemas.microsoft.com/office/powerpoint/2010/main" val="414666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16</a:t>
            </a:fld>
            <a:endParaRPr lang="fi-FI" dirty="0"/>
          </a:p>
        </p:txBody>
      </p:sp>
    </p:spTree>
    <p:extLst>
      <p:ext uri="{BB962C8B-B14F-4D97-AF65-F5344CB8AC3E}">
        <p14:creationId xmlns:p14="http://schemas.microsoft.com/office/powerpoint/2010/main" val="2757234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75438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240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9600" y="15240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19600" y="40386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457200" y="6553200"/>
            <a:ext cx="7772400" cy="152400"/>
          </a:xfrm>
        </p:spPr>
        <p:txBody>
          <a:bodyPr/>
          <a:lstStyle>
            <a:lvl1pPr>
              <a:defRPr/>
            </a:lvl1pPr>
          </a:lstStyle>
          <a:p>
            <a:endParaRPr lang="en-US" altLang="en-US"/>
          </a:p>
        </p:txBody>
      </p:sp>
      <p:sp>
        <p:nvSpPr>
          <p:cNvPr id="8" name="Slide Number Placeholder 7"/>
          <p:cNvSpPr>
            <a:spLocks noGrp="1"/>
          </p:cNvSpPr>
          <p:nvPr>
            <p:ph type="sldNum" sz="quarter" idx="11"/>
          </p:nvPr>
        </p:nvSpPr>
        <p:spPr>
          <a:xfrm>
            <a:off x="8229600" y="6553200"/>
            <a:ext cx="762000" cy="152400"/>
          </a:xfrm>
        </p:spPr>
        <p:txBody>
          <a:bodyPr/>
          <a:lstStyle>
            <a:lvl1pPr>
              <a:defRPr/>
            </a:lvl1pPr>
          </a:lstStyle>
          <a:p>
            <a:fld id="{57F25AB7-51A5-4486-B400-B4607D34D833}" type="slidenum">
              <a:rPr lang="en-US" altLang="en-US"/>
              <a:pPr/>
              <a:t>‹#›</a:t>
            </a:fld>
            <a:endParaRPr lang="en-US" altLang="en-US"/>
          </a:p>
        </p:txBody>
      </p:sp>
    </p:spTree>
    <p:extLst>
      <p:ext uri="{BB962C8B-B14F-4D97-AF65-F5344CB8AC3E}">
        <p14:creationId xmlns:p14="http://schemas.microsoft.com/office/powerpoint/2010/main" val="3644079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553200"/>
            <a:ext cx="7772400" cy="1524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229600" y="6553200"/>
            <a:ext cx="762000" cy="152400"/>
          </a:xfrm>
        </p:spPr>
        <p:txBody>
          <a:bodyPr/>
          <a:lstStyle>
            <a:lvl1pPr>
              <a:defRPr/>
            </a:lvl1pPr>
          </a:lstStyle>
          <a:p>
            <a:fld id="{26073405-6468-47AC-99CB-65A62C49F8C6}" type="slidenum">
              <a:rPr lang="en-US" altLang="en-US"/>
              <a:pPr/>
              <a:t>‹#›</a:t>
            </a:fld>
            <a:endParaRPr lang="en-US" altLang="en-US"/>
          </a:p>
        </p:txBody>
      </p:sp>
    </p:spTree>
    <p:extLst>
      <p:ext uri="{BB962C8B-B14F-4D97-AF65-F5344CB8AC3E}">
        <p14:creationId xmlns:p14="http://schemas.microsoft.com/office/powerpoint/2010/main" val="159955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5536" y="188640"/>
            <a:ext cx="8344967" cy="1872208"/>
          </a:xfrm>
          <a:prstGeom prst="rect">
            <a:avLst/>
          </a:prstGeom>
        </p:spPr>
      </p:pic>
    </p:spTree>
    <p:extLst>
      <p:ext uri="{BB962C8B-B14F-4D97-AF65-F5344CB8AC3E}">
        <p14:creationId xmlns:p14="http://schemas.microsoft.com/office/powerpoint/2010/main" val="4242549301"/>
      </p:ext>
    </p:extLst>
  </p:cSld>
  <p:clrMapOvr>
    <a:masterClrMapping/>
  </p:clrMapOvr>
  <p:transition spd="med">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endParaRPr lang="fi-FI">
              <a:solidFill>
                <a:prstClr val="black"/>
              </a:solidFill>
            </a:endParaRPr>
          </a:p>
        </p:txBody>
      </p:sp>
      <p:sp>
        <p:nvSpPr>
          <p:cNvPr id="5" name="Footer Placeholder 4"/>
          <p:cNvSpPr>
            <a:spLocks noGrp="1"/>
          </p:cNvSpPr>
          <p:nvPr>
            <p:ph type="ftr" sz="quarter" idx="11"/>
          </p:nvPr>
        </p:nvSpPr>
        <p:spPr/>
        <p:txBody>
          <a:bodyPr/>
          <a:lstStyle/>
          <a:p>
            <a:endParaRPr lang="fi-FI">
              <a:solidFill>
                <a:prstClr val="black"/>
              </a:solidFill>
            </a:endParaRPr>
          </a:p>
        </p:txBody>
      </p:sp>
      <p:sp>
        <p:nvSpPr>
          <p:cNvPr id="6" name="Slide Number Placeholder 5"/>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161857450"/>
      </p:ext>
    </p:extLst>
  </p:cSld>
  <p:clrMapOvr>
    <a:masterClrMapping/>
  </p:clrMapOvr>
  <p:transition spd="med">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solidFill>
                <a:prstClr val="black"/>
              </a:solidFill>
            </a:endParaRPr>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7" name="Picture 16" descr="hometalkoot_su+ru.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extLst>
      <p:ext uri="{BB962C8B-B14F-4D97-AF65-F5344CB8AC3E}">
        <p14:creationId xmlns:p14="http://schemas.microsoft.com/office/powerpoint/2010/main" val="4061801952"/>
      </p:ext>
    </p:extLst>
  </p:cSld>
  <p:clrMapOvr>
    <a:masterClrMapping/>
  </p:clrMapOvr>
  <p:transition spd="med">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solidFill>
                <a:prstClr val="black"/>
              </a:solidFill>
            </a:endParaRPr>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9" name="Picture 3" descr="Z:\YMP (Ympäristöministeriö)\ymp014\man4.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extLst>
      <p:ext uri="{BB962C8B-B14F-4D97-AF65-F5344CB8AC3E}">
        <p14:creationId xmlns:p14="http://schemas.microsoft.com/office/powerpoint/2010/main" val="1526108777"/>
      </p:ext>
    </p:extLst>
  </p:cSld>
  <p:clrMapOvr>
    <a:masterClrMapping/>
  </p:clrMapOvr>
  <p:transition spd="med">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1945762962"/>
      </p:ext>
    </p:extLst>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extLst>
      <p:ext uri="{BB962C8B-B14F-4D97-AF65-F5344CB8AC3E}">
        <p14:creationId xmlns:p14="http://schemas.microsoft.com/office/powerpoint/2010/main" val="3881446702"/>
      </p:ext>
    </p:extLst>
  </p:cSld>
  <p:clrMapOvr>
    <a:masterClrMapping/>
  </p:clrMapOvr>
  <p:transition spd="med">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extLst>
      <p:ext uri="{BB962C8B-B14F-4D97-AF65-F5344CB8AC3E}">
        <p14:creationId xmlns:p14="http://schemas.microsoft.com/office/powerpoint/2010/main" val="927347644"/>
      </p:ext>
    </p:extLst>
  </p:cSld>
  <p:clrMapOvr>
    <a:masterClrMapping/>
  </p:clrMapOvr>
  <p:transition spd="med">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endParaRPr lang="fi-FI">
              <a:solidFill>
                <a:prstClr val="black"/>
              </a:solidFill>
            </a:endParaRPr>
          </a:p>
        </p:txBody>
      </p:sp>
      <p:sp>
        <p:nvSpPr>
          <p:cNvPr id="8" name="Footer Placeholder 7"/>
          <p:cNvSpPr>
            <a:spLocks noGrp="1"/>
          </p:cNvSpPr>
          <p:nvPr>
            <p:ph type="ftr" sz="quarter" idx="11"/>
          </p:nvPr>
        </p:nvSpPr>
        <p:spPr/>
        <p:txBody>
          <a:bodyPr/>
          <a:lstStyle/>
          <a:p>
            <a:endParaRPr lang="fi-FI">
              <a:solidFill>
                <a:prstClr val="black"/>
              </a:solidFill>
            </a:endParaRPr>
          </a:p>
        </p:txBody>
      </p:sp>
      <p:sp>
        <p:nvSpPr>
          <p:cNvPr id="9" name="Slide Number Placeholder 8"/>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1405155295"/>
      </p:ext>
    </p:extLst>
  </p:cSld>
  <p:clrMapOvr>
    <a:masterClrMapping/>
  </p:clrMapOvr>
  <p:transition spd="med">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solidFill>
                <a:prstClr val="black"/>
              </a:solidFill>
            </a:endParaRPr>
          </a:p>
        </p:txBody>
      </p:sp>
      <p:sp>
        <p:nvSpPr>
          <p:cNvPr id="4" name="Footer Placeholder 3"/>
          <p:cNvSpPr>
            <a:spLocks noGrp="1"/>
          </p:cNvSpPr>
          <p:nvPr>
            <p:ph type="ftr" sz="quarter" idx="11"/>
          </p:nvPr>
        </p:nvSpPr>
        <p:spPr/>
        <p:txBody>
          <a:bodyPr/>
          <a:lstStyle/>
          <a:p>
            <a:endParaRPr lang="fi-FI">
              <a:solidFill>
                <a:prstClr val="black"/>
              </a:solidFill>
            </a:endParaRPr>
          </a:p>
        </p:txBody>
      </p:sp>
      <p:sp>
        <p:nvSpPr>
          <p:cNvPr id="5" name="Slide Number Placeholder 4"/>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1486559195"/>
      </p:ext>
    </p:extLst>
  </p:cSld>
  <p:clrMapOvr>
    <a:masterClrMapping/>
  </p:clrMapOvr>
  <p:transition spd="med">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solidFill>
                <a:prstClr val="black"/>
              </a:solidFill>
            </a:endParaRPr>
          </a:p>
        </p:txBody>
      </p:sp>
      <p:sp>
        <p:nvSpPr>
          <p:cNvPr id="4" name="Footer Placeholder 3"/>
          <p:cNvSpPr>
            <a:spLocks noGrp="1"/>
          </p:cNvSpPr>
          <p:nvPr>
            <p:ph type="ftr" sz="quarter" idx="11"/>
          </p:nvPr>
        </p:nvSpPr>
        <p:spPr/>
        <p:txBody>
          <a:bodyPr/>
          <a:lstStyle/>
          <a:p>
            <a:endParaRPr lang="fi-FI">
              <a:solidFill>
                <a:prstClr val="black"/>
              </a:solidFill>
            </a:endParaRPr>
          </a:p>
        </p:txBody>
      </p:sp>
      <p:sp>
        <p:nvSpPr>
          <p:cNvPr id="5" name="Slide Number Placeholder 4"/>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extLst>
      <p:ext uri="{BB962C8B-B14F-4D97-AF65-F5344CB8AC3E}">
        <p14:creationId xmlns:p14="http://schemas.microsoft.com/office/powerpoint/2010/main" val="2582045710"/>
      </p:ext>
    </p:extLst>
  </p:cSld>
  <p:clrMapOvr>
    <a:masterClrMapping/>
  </p:clrMapOvr>
  <p:transition spd="med">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solidFill>
                <a:prstClr val="black"/>
              </a:solidFill>
            </a:endParaRPr>
          </a:p>
        </p:txBody>
      </p:sp>
      <p:sp>
        <p:nvSpPr>
          <p:cNvPr id="3" name="Footer Placeholder 2"/>
          <p:cNvSpPr>
            <a:spLocks noGrp="1"/>
          </p:cNvSpPr>
          <p:nvPr>
            <p:ph type="ftr" sz="quarter" idx="11"/>
          </p:nvPr>
        </p:nvSpPr>
        <p:spPr/>
        <p:txBody>
          <a:bodyPr/>
          <a:lstStyle/>
          <a:p>
            <a:endParaRPr lang="fi-FI">
              <a:solidFill>
                <a:prstClr val="black"/>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185026485"/>
      </p:ext>
    </p:extLst>
  </p:cSld>
  <p:clrMapOvr>
    <a:masterClrMapping/>
  </p:clrMapOvr>
  <p:transition spd="med">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267741320"/>
      </p:ext>
    </p:extLst>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print"/>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print"/>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6" cstate="print"/>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 id="2147483664" r:id="rId13"/>
    <p:sldLayoutId id="2147483665" r:id="rId14"/>
  </p:sldLayoutIdLst>
  <p:transition spd="med">
    <p:wipe/>
  </p:transition>
  <p:timing>
    <p:tnLst>
      <p:par>
        <p:cTn id="1" dur="indefinite" restart="never" nodeType="tmRoot"/>
      </p:par>
    </p:tnLst>
  </p:timing>
  <p:hf hdr="0" ftr="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endParaRPr lang="fi-FI">
              <a:solidFill>
                <a:prstClr val="black"/>
              </a:solidFill>
            </a:endParaRPr>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solidFill>
                <a:prstClr val="black"/>
              </a:solidFill>
            </a:endParaRPr>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solidFill>
                  <a:srgbClr val="C60C30"/>
                </a:solidFill>
              </a:rPr>
              <a:pPr/>
              <a:t>‹#›</a:t>
            </a:fld>
            <a:endParaRPr lang="fi-FI" dirty="0">
              <a:solidFill>
                <a:srgbClr val="C60C30"/>
              </a:solidFill>
            </a:endParaRPr>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0" name="Picture 9" descr="hometalkoot_su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59352" y="6172703"/>
            <a:ext cx="1246898" cy="328131"/>
          </a:xfrm>
          <a:prstGeom prst="rect">
            <a:avLst/>
          </a:prstGeom>
        </p:spPr>
      </p:pic>
    </p:spTree>
    <p:extLst>
      <p:ext uri="{BB962C8B-B14F-4D97-AF65-F5344CB8AC3E}">
        <p14:creationId xmlns:p14="http://schemas.microsoft.com/office/powerpoint/2010/main" val="36823675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spd="med">
    <p:wipe/>
  </p:transition>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hyperlink" Target="http://www.ttl.fi/fi/palvelut/turvallisempi-tyoymparisto/poly-hiukkas-ja-kuituanalyysit/Documents/Teollisten_mineraalikuitujen_laskeminen_pinnoilta_naytteenotto-ohj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ttl.fi/fi/toimialat/rakennus/turvapakki/vaaralliset_aineet/eristeaineet/asbestituotteet/Documents/asbesti_rakennustyossa.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vmpietarinen@hot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mailto:hometalkoot.ym@ymparisto.f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ttl.fi/fi/toimialat/rakennus/turvapakki/vaaralliset_aineet/eristeaineet/asbestituotteet/Documents/asbesti_rakennustyossa.pdf" TargetMode="External"/><Relationship Id="rId7" Type="http://schemas.openxmlformats.org/officeDocument/2006/relationships/hyperlink" Target="http://www.ttl.fi/fi/palvelut/turvallisempi-tyoymparisto/poly-hiukkas-ja-kuituanalyysit/Documents/Teollisten_mineraalikuitujen_laskeminen_pinnoilta_naytteenotto-ohje.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tyosuojelu.fi/fi/asbestipurkusuunnitelma" TargetMode="External"/><Relationship Id="rId5" Type="http://schemas.openxmlformats.org/officeDocument/2006/relationships/hyperlink" Target="http://www.vtt.fi/inf/pdf/tiedotteet/2006/T2360.pdf" TargetMode="External"/><Relationship Id="rId4" Type="http://schemas.openxmlformats.org/officeDocument/2006/relationships/hyperlink" Target="http://www.stm.fi/c/document_library/get_file?folderId=28707&amp;name=DLFE-3518.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Mineraalivillakuidut ja asbesti</a:t>
            </a:r>
            <a:endParaRPr lang="fi-FI" dirty="0"/>
          </a:p>
        </p:txBody>
      </p:sp>
      <p:sp>
        <p:nvSpPr>
          <p:cNvPr id="3" name="Alaotsikko 2"/>
          <p:cNvSpPr>
            <a:spLocks noGrp="1"/>
          </p:cNvSpPr>
          <p:nvPr>
            <p:ph type="subTitle" idx="1"/>
          </p:nvPr>
        </p:nvSpPr>
        <p:spPr/>
        <p:txBody>
          <a:bodyPr/>
          <a:lstStyle/>
          <a:p>
            <a:r>
              <a:rPr lang="fi-FI" dirty="0"/>
              <a:t>Opetusmateriaali sisäilma-asioita opiskelevien ammattilaisten käyttöön </a:t>
            </a:r>
          </a:p>
          <a:p>
            <a:r>
              <a:rPr lang="fi-FI" dirty="0"/>
              <a:t>Osa </a:t>
            </a:r>
            <a:r>
              <a:rPr lang="fi-FI" dirty="0" smtClean="0"/>
              <a:t>5/9</a:t>
            </a:r>
            <a:endParaRPr lang="fi-FI" dirty="0"/>
          </a:p>
          <a:p>
            <a:endParaRPr lang="fi-FI"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7452320" y="6165304"/>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1</a:t>
            </a:fld>
            <a:endParaRPr lang="fi-FI"/>
          </a:p>
        </p:txBody>
      </p:sp>
    </p:spTree>
    <p:extLst>
      <p:ext uri="{BB962C8B-B14F-4D97-AF65-F5344CB8AC3E}">
        <p14:creationId xmlns:p14="http://schemas.microsoft.com/office/powerpoint/2010/main" val="3945591720"/>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a:bodyPr>
          <a:lstStyle/>
          <a:p>
            <a:r>
              <a:rPr lang="fi-FI" dirty="0">
                <a:solidFill>
                  <a:srgbClr val="44697D"/>
                </a:solidFill>
                <a:ea typeface="ＭＳ Ｐゴシック" pitchFamily="34" charset="-128"/>
              </a:rPr>
              <a:t>Mineraalivillakuitulähteet</a:t>
            </a:r>
            <a:br>
              <a:rPr lang="fi-FI" dirty="0">
                <a:solidFill>
                  <a:srgbClr val="44697D"/>
                </a:solidFill>
                <a:ea typeface="ＭＳ Ｐゴシック" pitchFamily="34" charset="-128"/>
              </a:rPr>
            </a:br>
            <a:r>
              <a:rPr lang="fi-FI" sz="2400" dirty="0">
                <a:solidFill>
                  <a:srgbClr val="44697D"/>
                </a:solidFill>
                <a:ea typeface="ＭＳ Ｐゴシック" pitchFamily="34" charset="-128"/>
              </a:rPr>
              <a:t>Kanavisto ja </a:t>
            </a:r>
            <a:r>
              <a:rPr lang="fi-FI" sz="2400" dirty="0" smtClean="0">
                <a:solidFill>
                  <a:srgbClr val="44697D"/>
                </a:solidFill>
                <a:ea typeface="ＭＳ Ｐゴシック" pitchFamily="34" charset="-128"/>
              </a:rPr>
              <a:t>pääte-elimet</a:t>
            </a:r>
            <a:endParaRPr lang="fi-FI" sz="2400" dirty="0"/>
          </a:p>
        </p:txBody>
      </p:sp>
      <p:pic>
        <p:nvPicPr>
          <p:cNvPr id="10" name="Picture 4"/>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bwMode="auto">
          <a:xfrm>
            <a:off x="849511" y="1874270"/>
            <a:ext cx="3146425" cy="23590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descr="IMG_4021"/>
          <p:cNvPicPr>
            <a:picLocks noGrp="1" noChangeAspect="1" noChangeArrowheads="1"/>
          </p:cNvPicPr>
          <p:nvPr>
            <p:ph sz="quarter" idx="4294967295"/>
          </p:nvPr>
        </p:nvPicPr>
        <p:blipFill>
          <a:blip r:embed="rId3">
            <a:lum bright="12000"/>
            <a:extLst>
              <a:ext uri="{28A0092B-C50C-407E-A947-70E740481C1C}">
                <a14:useLocalDpi xmlns:a14="http://schemas.microsoft.com/office/drawing/2010/main" val="0"/>
              </a:ext>
            </a:extLst>
          </a:blip>
          <a:stretch>
            <a:fillRect/>
          </a:stretch>
        </p:blipFill>
        <p:spPr bwMode="auto">
          <a:xfrm>
            <a:off x="4283968" y="1874270"/>
            <a:ext cx="3161879" cy="237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827584" y="4293096"/>
            <a:ext cx="2636011" cy="461665"/>
          </a:xfrm>
          <a:prstGeom prst="rect">
            <a:avLst/>
          </a:prstGeom>
          <a:noFill/>
        </p:spPr>
        <p:txBody>
          <a:bodyPr wrap="square" rtlCol="0">
            <a:spAutoFit/>
          </a:bodyPr>
          <a:lstStyle/>
          <a:p>
            <a:r>
              <a:rPr lang="fi-FI" sz="1200" dirty="0" smtClean="0"/>
              <a:t>Kuva: Tuloilmapääte-elimessä on mineraalivillaa äänieristeenä</a:t>
            </a:r>
            <a:endParaRPr lang="fi-FI" sz="1200" dirty="0"/>
          </a:p>
        </p:txBody>
      </p:sp>
      <p:sp>
        <p:nvSpPr>
          <p:cNvPr id="15" name="TextBox 14"/>
          <p:cNvSpPr txBox="1"/>
          <p:nvPr/>
        </p:nvSpPr>
        <p:spPr>
          <a:xfrm>
            <a:off x="4285722" y="4293096"/>
            <a:ext cx="2734550" cy="461665"/>
          </a:xfrm>
          <a:prstGeom prst="rect">
            <a:avLst/>
          </a:prstGeom>
          <a:noFill/>
        </p:spPr>
        <p:txBody>
          <a:bodyPr wrap="square" rtlCol="0">
            <a:spAutoFit/>
          </a:bodyPr>
          <a:lstStyle/>
          <a:p>
            <a:r>
              <a:rPr lang="fi-FI" sz="1200" dirty="0" smtClean="0"/>
              <a:t>Kuva: Kanavan äänenvaimentimen eristeenä on mineraalivillaa</a:t>
            </a:r>
            <a:endParaRPr lang="fi-FI" sz="1200" dirty="0"/>
          </a:p>
        </p:txBody>
      </p:sp>
      <p:pic>
        <p:nvPicPr>
          <p:cNvPr id="12"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Päivämäärän paikkamerkki 1"/>
          <p:cNvSpPr>
            <a:spLocks noGrp="1"/>
          </p:cNvSpPr>
          <p:nvPr>
            <p:ph type="dt" sz="half" idx="10"/>
          </p:nvPr>
        </p:nvSpPr>
        <p:spPr/>
        <p:txBody>
          <a:bodyPr/>
          <a:lstStyle/>
          <a:p>
            <a:endParaRPr lang="fi-FI"/>
          </a:p>
        </p:txBody>
      </p:sp>
      <p:sp>
        <p:nvSpPr>
          <p:cNvPr id="3" name="Dian numeron paikkamerkki 2"/>
          <p:cNvSpPr>
            <a:spLocks noGrp="1"/>
          </p:cNvSpPr>
          <p:nvPr>
            <p:ph type="sldNum" sz="quarter" idx="12"/>
          </p:nvPr>
        </p:nvSpPr>
        <p:spPr/>
        <p:txBody>
          <a:bodyPr/>
          <a:lstStyle/>
          <a:p>
            <a:fld id="{49246692-9764-4796-AF2E-897E79EBAFA7}" type="slidenum">
              <a:rPr lang="fi-FI" smtClean="0"/>
              <a:pPr/>
              <a:t>10</a:t>
            </a:fld>
            <a:endParaRPr lang="fi-FI"/>
          </a:p>
        </p:txBody>
      </p:sp>
    </p:spTree>
    <p:extLst>
      <p:ext uri="{BB962C8B-B14F-4D97-AF65-F5344CB8AC3E}">
        <p14:creationId xmlns:p14="http://schemas.microsoft.com/office/powerpoint/2010/main" val="162073241"/>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088" y="3212976"/>
            <a:ext cx="7489824"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t>Mineraalivillakuidut </a:t>
            </a:r>
            <a:r>
              <a:rPr lang="fi-FI" dirty="0" smtClean="0"/>
              <a:t>työtiloissa</a:t>
            </a:r>
            <a:endParaRPr lang="fi-FI" dirty="0"/>
          </a:p>
        </p:txBody>
      </p:sp>
      <p:sp>
        <p:nvSpPr>
          <p:cNvPr id="3" name="Päivämäärän paikkamerkki 2"/>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49246692-9764-4796-AF2E-897E79EBAFA7}" type="slidenum">
              <a:rPr lang="fi-FI" smtClean="0"/>
              <a:pPr/>
              <a:t>11</a:t>
            </a:fld>
            <a:endParaRPr lang="fi-FI"/>
          </a:p>
        </p:txBody>
      </p:sp>
    </p:spTree>
    <p:extLst>
      <p:ext uri="{BB962C8B-B14F-4D97-AF65-F5344CB8AC3E}">
        <p14:creationId xmlns:p14="http://schemas.microsoft.com/office/powerpoint/2010/main" val="3718107605"/>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Autofit/>
          </a:bodyPr>
          <a:lstStyle/>
          <a:p>
            <a:pPr fontAlgn="base">
              <a:spcAft>
                <a:spcPct val="0"/>
              </a:spcAft>
            </a:pPr>
            <a:r>
              <a:rPr lang="fi-FI" sz="2400" dirty="0">
                <a:solidFill>
                  <a:srgbClr val="44697D"/>
                </a:solidFill>
                <a:ea typeface="ＭＳ Ｐゴシック" pitchFamily="34" charset="-128"/>
              </a:rPr>
              <a:t>Mineraalivillakuitulähteet</a:t>
            </a:r>
            <a:r>
              <a:rPr lang="fi-FI" dirty="0">
                <a:solidFill>
                  <a:srgbClr val="44697D"/>
                </a:solidFill>
                <a:ea typeface="ＭＳ Ｐゴシック" pitchFamily="34" charset="-128"/>
              </a:rPr>
              <a:t/>
            </a:r>
            <a:br>
              <a:rPr lang="fi-FI" dirty="0">
                <a:solidFill>
                  <a:srgbClr val="44697D"/>
                </a:solidFill>
                <a:ea typeface="ＭＳ Ｐゴシック" pitchFamily="34" charset="-128"/>
              </a:rPr>
            </a:br>
            <a:r>
              <a:rPr lang="fi-FI" dirty="0" smtClean="0">
                <a:solidFill>
                  <a:srgbClr val="44697D"/>
                </a:solidFill>
                <a:ea typeface="ＭＳ Ｐゴシック" pitchFamily="34" charset="-128"/>
              </a:rPr>
              <a:t>Pintarakenteet</a:t>
            </a:r>
            <a:endParaRPr lang="fi-FI" dirty="0">
              <a:solidFill>
                <a:srgbClr val="44697D"/>
              </a:solidFill>
              <a:ea typeface="ＭＳ Ｐゴシック" pitchFamily="34" charset="-128"/>
            </a:endParaRPr>
          </a:p>
        </p:txBody>
      </p:sp>
      <p:pic>
        <p:nvPicPr>
          <p:cNvPr id="137225" name="Picture 9"/>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280727" y="2142941"/>
            <a:ext cx="2764600" cy="2072202"/>
          </a:xfrm>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37226" name="Picture 10"/>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6085917" y="2153389"/>
            <a:ext cx="2736304" cy="2052229"/>
          </a:xfrm>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37228" name="Picture 12"/>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3205597" y="2148244"/>
            <a:ext cx="2747955" cy="2060550"/>
          </a:xfrm>
          <a:ln/>
          <a:extLst>
            <a:ext uri="{909E8E84-426E-40DD-AFC4-6F175D3DCCD1}">
              <a14:hiddenFill xmlns:a14="http://schemas.microsoft.com/office/drawing/2010/main">
                <a:solidFill>
                  <a:schemeClr val="accent2"/>
                </a:solidFill>
              </a14:hiddenFill>
            </a:ext>
          </a:extLst>
        </p:spPr>
      </p:pic>
      <p:sp>
        <p:nvSpPr>
          <p:cNvPr id="3" name="TextBox 2"/>
          <p:cNvSpPr txBox="1"/>
          <p:nvPr/>
        </p:nvSpPr>
        <p:spPr>
          <a:xfrm>
            <a:off x="257949" y="4320681"/>
            <a:ext cx="2836701" cy="461665"/>
          </a:xfrm>
          <a:prstGeom prst="rect">
            <a:avLst/>
          </a:prstGeom>
          <a:noFill/>
        </p:spPr>
        <p:txBody>
          <a:bodyPr wrap="square" rtlCol="0">
            <a:spAutoFit/>
          </a:bodyPr>
          <a:lstStyle/>
          <a:p>
            <a:r>
              <a:rPr lang="fi-FI" sz="1200" dirty="0" smtClean="0"/>
              <a:t>Kuva: Sisäkattopinnan mineraalivillaa sisältävä akustiikkalevy</a:t>
            </a:r>
            <a:endParaRPr lang="fi-FI" sz="1200" dirty="0"/>
          </a:p>
        </p:txBody>
      </p:sp>
      <p:sp>
        <p:nvSpPr>
          <p:cNvPr id="10" name="TextBox 9"/>
          <p:cNvSpPr txBox="1"/>
          <p:nvPr/>
        </p:nvSpPr>
        <p:spPr>
          <a:xfrm>
            <a:off x="3150207" y="4320681"/>
            <a:ext cx="2747126" cy="646331"/>
          </a:xfrm>
          <a:prstGeom prst="rect">
            <a:avLst/>
          </a:prstGeom>
          <a:noFill/>
        </p:spPr>
        <p:txBody>
          <a:bodyPr wrap="square" rtlCol="0">
            <a:spAutoFit/>
          </a:bodyPr>
          <a:lstStyle/>
          <a:p>
            <a:r>
              <a:rPr lang="fi-FI" sz="1200" dirty="0" smtClean="0"/>
              <a:t>Kuva: </a:t>
            </a:r>
            <a:r>
              <a:rPr lang="fi-FI" sz="1200" dirty="0" err="1" smtClean="0"/>
              <a:t>Alaslasketun</a:t>
            </a:r>
            <a:r>
              <a:rPr lang="fi-FI" sz="1200" dirty="0" smtClean="0"/>
              <a:t> katon teknisessä tilassa on pinnoittamatonta mineraalivillaa</a:t>
            </a:r>
            <a:endParaRPr lang="fi-FI" sz="1200" dirty="0"/>
          </a:p>
        </p:txBody>
      </p:sp>
      <p:sp>
        <p:nvSpPr>
          <p:cNvPr id="11" name="TextBox 10"/>
          <p:cNvSpPr txBox="1"/>
          <p:nvPr/>
        </p:nvSpPr>
        <p:spPr>
          <a:xfrm>
            <a:off x="5952891" y="4293096"/>
            <a:ext cx="2867259" cy="646331"/>
          </a:xfrm>
          <a:prstGeom prst="rect">
            <a:avLst/>
          </a:prstGeom>
          <a:noFill/>
        </p:spPr>
        <p:txBody>
          <a:bodyPr wrap="square" rtlCol="0">
            <a:spAutoFit/>
          </a:bodyPr>
          <a:lstStyle/>
          <a:p>
            <a:r>
              <a:rPr lang="fi-FI" sz="1200" dirty="0" smtClean="0"/>
              <a:t>Kuva: </a:t>
            </a:r>
            <a:r>
              <a:rPr lang="fi-FI" sz="1200" dirty="0" err="1" smtClean="0"/>
              <a:t>Alaslasketun</a:t>
            </a:r>
            <a:r>
              <a:rPr lang="fi-FI" sz="1200" dirty="0" smtClean="0"/>
              <a:t> katon teknisessä tilassa on pinnoittamatonta mineraalivillaa</a:t>
            </a:r>
            <a:endParaRPr lang="fi-FI" sz="1200" dirty="0"/>
          </a:p>
        </p:txBody>
      </p:sp>
      <p:pic>
        <p:nvPicPr>
          <p:cNvPr id="12"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Päivämäärän paikkamerkki 1"/>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49246692-9764-4796-AF2E-897E79EBAFA7}" type="slidenum">
              <a:rPr lang="fi-FI" smtClean="0"/>
              <a:pPr/>
              <a:t>12</a:t>
            </a:fld>
            <a:endParaRPr lang="fi-FI"/>
          </a:p>
        </p:txBody>
      </p:sp>
    </p:spTree>
    <p:extLst>
      <p:ext uri="{BB962C8B-B14F-4D97-AF65-F5344CB8AC3E}">
        <p14:creationId xmlns:p14="http://schemas.microsoft.com/office/powerpoint/2010/main" val="2309835613"/>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827088" y="333376"/>
            <a:ext cx="7489824" cy="944611"/>
          </a:xfrm>
        </p:spPr>
        <p:txBody>
          <a:bodyPr>
            <a:noAutofit/>
          </a:bodyPr>
          <a:lstStyle/>
          <a:p>
            <a:pPr fontAlgn="base">
              <a:spcAft>
                <a:spcPct val="0"/>
              </a:spcAft>
            </a:pPr>
            <a:r>
              <a:rPr lang="fi-FI" altLang="en-US" sz="2400" dirty="0">
                <a:solidFill>
                  <a:srgbClr val="44697D"/>
                </a:solidFill>
                <a:ea typeface="ＭＳ Ｐゴシック" pitchFamily="34" charset="-128"/>
              </a:rPr>
              <a:t>Mineraalivillakuitujen määritys</a:t>
            </a:r>
            <a:r>
              <a:rPr lang="fi-FI" altLang="en-US" dirty="0">
                <a:solidFill>
                  <a:srgbClr val="44697D"/>
                </a:solidFill>
                <a:ea typeface="ＭＳ Ｐゴシック" pitchFamily="34" charset="-128"/>
              </a:rPr>
              <a:t/>
            </a:r>
            <a:br>
              <a:rPr lang="fi-FI" altLang="en-US" dirty="0">
                <a:solidFill>
                  <a:srgbClr val="44697D"/>
                </a:solidFill>
                <a:ea typeface="ＭＳ Ｐゴシック" pitchFamily="34" charset="-128"/>
              </a:rPr>
            </a:br>
            <a:r>
              <a:rPr lang="fi-FI" altLang="en-US" dirty="0">
                <a:solidFill>
                  <a:srgbClr val="44697D"/>
                </a:solidFill>
                <a:ea typeface="ＭＳ Ｐゴシック" pitchFamily="34" charset="-128"/>
              </a:rPr>
              <a:t>Pintanäyte</a:t>
            </a:r>
          </a:p>
        </p:txBody>
      </p:sp>
      <p:sp>
        <p:nvSpPr>
          <p:cNvPr id="143364" name="Rectangle 4"/>
          <p:cNvSpPr>
            <a:spLocks noGrp="1" noChangeArrowheads="1"/>
          </p:cNvSpPr>
          <p:nvPr>
            <p:ph type="body" sz="half" idx="4294967295"/>
          </p:nvPr>
        </p:nvSpPr>
        <p:spPr>
          <a:xfrm>
            <a:off x="722221" y="1382555"/>
            <a:ext cx="7772400" cy="2182812"/>
          </a:xfrm>
        </p:spPr>
        <p:txBody>
          <a:bodyPr>
            <a:normAutofit/>
          </a:bodyPr>
          <a:lstStyle/>
          <a:p>
            <a:pPr marL="0" indent="0">
              <a:lnSpc>
                <a:spcPct val="80000"/>
              </a:lnSpc>
              <a:buNone/>
            </a:pPr>
            <a:r>
              <a:rPr lang="fi-FI" altLang="en-US" sz="1800" dirty="0"/>
              <a:t>Näytteenotto</a:t>
            </a:r>
          </a:p>
          <a:p>
            <a:pPr>
              <a:lnSpc>
                <a:spcPct val="80000"/>
              </a:lnSpc>
            </a:pPr>
            <a:r>
              <a:rPr lang="fi-FI" altLang="en-US" sz="1600" dirty="0"/>
              <a:t>2 viikon aikana laskeutuneesta pölystä </a:t>
            </a:r>
            <a:r>
              <a:rPr lang="fi-FI" altLang="en-US" sz="1600" dirty="0">
                <a:cs typeface="Times New Roman" pitchFamily="18" charset="0"/>
              </a:rPr>
              <a:t>→ pöytätaso, </a:t>
            </a:r>
            <a:r>
              <a:rPr lang="fi-FI" altLang="en-US" sz="1600" dirty="0" smtClean="0">
                <a:cs typeface="Times New Roman" pitchFamily="18" charset="0"/>
              </a:rPr>
              <a:t>kaapinpäältä</a:t>
            </a:r>
          </a:p>
          <a:p>
            <a:pPr>
              <a:lnSpc>
                <a:spcPct val="80000"/>
              </a:lnSpc>
            </a:pPr>
            <a:endParaRPr lang="fi-FI" altLang="en-US" sz="1600" dirty="0">
              <a:cs typeface="Times New Roman" pitchFamily="18" charset="0"/>
            </a:endParaRPr>
          </a:p>
          <a:p>
            <a:pPr>
              <a:lnSpc>
                <a:spcPct val="80000"/>
              </a:lnSpc>
            </a:pPr>
            <a:r>
              <a:rPr lang="fi-FI" altLang="en-US" sz="1600" dirty="0"/>
              <a:t>Suoraan pinnalta </a:t>
            </a:r>
            <a:r>
              <a:rPr lang="fi-FI" altLang="en-US" sz="1600" dirty="0">
                <a:cs typeface="Times New Roman" pitchFamily="18" charset="0"/>
              </a:rPr>
              <a:t>→ tuloilmakanava</a:t>
            </a:r>
            <a:endParaRPr lang="fi-FI" altLang="en-US" sz="1600" dirty="0"/>
          </a:p>
          <a:p>
            <a:pPr lvl="1">
              <a:lnSpc>
                <a:spcPct val="80000"/>
              </a:lnSpc>
            </a:pPr>
            <a:r>
              <a:rPr lang="fi-FI" altLang="en-US" sz="1400" dirty="0"/>
              <a:t>Geeliteippinäyte</a:t>
            </a:r>
          </a:p>
          <a:p>
            <a:pPr lvl="1">
              <a:lnSpc>
                <a:spcPct val="80000"/>
              </a:lnSpc>
            </a:pPr>
            <a:r>
              <a:rPr lang="fi-FI" altLang="en-US" sz="1400" dirty="0" smtClean="0"/>
              <a:t>Pyyhintänäyte</a:t>
            </a:r>
          </a:p>
          <a:p>
            <a:pPr marL="623887" lvl="2" indent="0">
              <a:lnSpc>
                <a:spcPct val="80000"/>
              </a:lnSpc>
              <a:buNone/>
            </a:pPr>
            <a:endParaRPr lang="fi-FI" altLang="en-US" sz="1200" dirty="0"/>
          </a:p>
          <a:p>
            <a:pPr marL="0" indent="0">
              <a:lnSpc>
                <a:spcPct val="80000"/>
              </a:lnSpc>
              <a:buNone/>
            </a:pPr>
            <a:r>
              <a:rPr lang="fi-FI" altLang="en-US" sz="1800" dirty="0" smtClean="0"/>
              <a:t>Analyysi</a:t>
            </a:r>
            <a:endParaRPr lang="fi-FI" altLang="en-US" sz="1800" dirty="0"/>
          </a:p>
          <a:p>
            <a:pPr>
              <a:lnSpc>
                <a:spcPct val="80000"/>
              </a:lnSpc>
            </a:pPr>
            <a:r>
              <a:rPr lang="fi-FI" altLang="en-US" sz="1600" dirty="0"/>
              <a:t>Stereomikroskooppinen, elektronimikroskooppinen</a:t>
            </a:r>
          </a:p>
          <a:p>
            <a:pPr lvl="1">
              <a:lnSpc>
                <a:spcPct val="80000"/>
              </a:lnSpc>
            </a:pPr>
            <a:endParaRPr lang="fi-FI" altLang="en-US" sz="1400" dirty="0"/>
          </a:p>
        </p:txBody>
      </p:sp>
      <p:pic>
        <p:nvPicPr>
          <p:cNvPr id="143368" name="Picture 8"/>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1907704" y="3501008"/>
            <a:ext cx="4954588" cy="2295525"/>
          </a:xfrm>
          <a:noFill/>
          <a:ln/>
        </p:spPr>
      </p:pic>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TextBox 1"/>
          <p:cNvSpPr txBox="1"/>
          <p:nvPr/>
        </p:nvSpPr>
        <p:spPr>
          <a:xfrm>
            <a:off x="396371" y="5805264"/>
            <a:ext cx="8424101" cy="369332"/>
          </a:xfrm>
          <a:prstGeom prst="rect">
            <a:avLst/>
          </a:prstGeom>
          <a:noFill/>
        </p:spPr>
        <p:txBody>
          <a:bodyPr wrap="none" rtlCol="0">
            <a:spAutoFit/>
          </a:bodyPr>
          <a:lstStyle/>
          <a:p>
            <a:r>
              <a:rPr lang="fi-FI" sz="900" dirty="0" smtClean="0">
                <a:hlinkClick r:id="rId4"/>
              </a:rPr>
              <a:t>www.ttl.fi/fi/palvelut/turvallisempi-tyoymparisto/poly-hiukkas-ja-kuituanalyysit/Documents/Teollisten_mineraalikuitujen_laskeminen_pinnoilta_naytteenotto-ohje.pdf</a:t>
            </a:r>
            <a:endParaRPr lang="fi-FI" sz="900" dirty="0" smtClean="0"/>
          </a:p>
          <a:p>
            <a:endParaRPr lang="fi-FI" sz="900" dirty="0" smtClean="0"/>
          </a:p>
        </p:txBody>
      </p:sp>
      <p:sp>
        <p:nvSpPr>
          <p:cNvPr id="2" name="Päivämäärän paikkamerkki 1"/>
          <p:cNvSpPr>
            <a:spLocks noGrp="1"/>
          </p:cNvSpPr>
          <p:nvPr>
            <p:ph type="dt" sz="half" idx="10"/>
          </p:nvPr>
        </p:nvSpPr>
        <p:spPr/>
        <p:txBody>
          <a:bodyPr/>
          <a:lstStyle/>
          <a:p>
            <a:endParaRPr lang="fi-FI"/>
          </a:p>
        </p:txBody>
      </p:sp>
      <p:sp>
        <p:nvSpPr>
          <p:cNvPr id="3" name="Dian numeron paikkamerkki 2"/>
          <p:cNvSpPr>
            <a:spLocks noGrp="1"/>
          </p:cNvSpPr>
          <p:nvPr>
            <p:ph type="sldNum" sz="quarter" idx="12"/>
          </p:nvPr>
        </p:nvSpPr>
        <p:spPr/>
        <p:txBody>
          <a:bodyPr/>
          <a:lstStyle/>
          <a:p>
            <a:fld id="{49246692-9764-4796-AF2E-897E79EBAFA7}" type="slidenum">
              <a:rPr lang="fi-FI" smtClean="0"/>
              <a:pPr/>
              <a:t>13</a:t>
            </a:fld>
            <a:endParaRPr lang="fi-FI"/>
          </a:p>
        </p:txBody>
      </p:sp>
    </p:spTree>
    <p:extLst>
      <p:ext uri="{BB962C8B-B14F-4D97-AF65-F5344CB8AC3E}">
        <p14:creationId xmlns:p14="http://schemas.microsoft.com/office/powerpoint/2010/main" val="2349826958"/>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fontAlgn="base">
              <a:spcAft>
                <a:spcPct val="0"/>
              </a:spcAft>
            </a:pPr>
            <a:r>
              <a:rPr lang="fi-FI" sz="2400" dirty="0">
                <a:solidFill>
                  <a:srgbClr val="44697D"/>
                </a:solidFill>
                <a:ea typeface="ＭＳ Ｐゴシック" pitchFamily="34" charset="-128"/>
              </a:rPr>
              <a:t>Mineraalivillakuitujen </a:t>
            </a:r>
            <a:r>
              <a:rPr lang="fi-FI" sz="2400" dirty="0" smtClean="0">
                <a:solidFill>
                  <a:srgbClr val="44697D"/>
                </a:solidFill>
                <a:ea typeface="ＭＳ Ｐゴシック" pitchFamily="34" charset="-128"/>
              </a:rPr>
              <a:t>määritys</a:t>
            </a:r>
            <a:r>
              <a:rPr lang="fi-FI" dirty="0">
                <a:solidFill>
                  <a:srgbClr val="44697D"/>
                </a:solidFill>
                <a:ea typeface="ＭＳ Ｐゴシック" pitchFamily="34" charset="-128"/>
              </a:rPr>
              <a:t/>
            </a:r>
            <a:br>
              <a:rPr lang="fi-FI" dirty="0">
                <a:solidFill>
                  <a:srgbClr val="44697D"/>
                </a:solidFill>
                <a:ea typeface="ＭＳ Ｐゴシック" pitchFamily="34" charset="-128"/>
              </a:rPr>
            </a:br>
            <a:r>
              <a:rPr lang="fi-FI" dirty="0" smtClean="0">
                <a:solidFill>
                  <a:srgbClr val="44697D"/>
                </a:solidFill>
                <a:ea typeface="ＭＳ Ｐゴシック" pitchFamily="34" charset="-128"/>
              </a:rPr>
              <a:t>Tuloilma</a:t>
            </a:r>
            <a:endParaRPr lang="en-US" dirty="0">
              <a:solidFill>
                <a:srgbClr val="44697D"/>
              </a:solidFill>
              <a:ea typeface="ＭＳ Ｐゴシック" pitchFamily="34" charset="-128"/>
            </a:endParaRPr>
          </a:p>
        </p:txBody>
      </p:sp>
      <p:sp>
        <p:nvSpPr>
          <p:cNvPr id="8" name="Content Placeholder 7"/>
          <p:cNvSpPr>
            <a:spLocks noGrp="1"/>
          </p:cNvSpPr>
          <p:nvPr>
            <p:ph sz="half" idx="1"/>
          </p:nvPr>
        </p:nvSpPr>
        <p:spPr>
          <a:xfrm>
            <a:off x="755576" y="1628775"/>
            <a:ext cx="3941699" cy="4392614"/>
          </a:xfrm>
        </p:spPr>
        <p:txBody>
          <a:bodyPr>
            <a:noAutofit/>
          </a:bodyPr>
          <a:lstStyle/>
          <a:p>
            <a:r>
              <a:rPr lang="fi-FI" sz="1600" dirty="0" smtClean="0"/>
              <a:t>Tuloilman mineraalivilla-kuitupitoisuutta voidaan </a:t>
            </a:r>
            <a:r>
              <a:rPr lang="fi-FI" sz="1600" dirty="0"/>
              <a:t>mitata asettamalla tuloilmalaitteen päälle </a:t>
            </a:r>
            <a:r>
              <a:rPr lang="fi-FI" sz="1600" dirty="0" err="1"/>
              <a:t>polypropyleenikangas</a:t>
            </a:r>
            <a:r>
              <a:rPr lang="fi-FI" sz="1600" dirty="0"/>
              <a:t>, jonka annetaan kerätä kuituja kahdesta neljään </a:t>
            </a:r>
            <a:r>
              <a:rPr lang="fi-FI" sz="1600" dirty="0" smtClean="0"/>
              <a:t>vuorokautta</a:t>
            </a:r>
            <a:r>
              <a:rPr lang="fi-FI" sz="1600" dirty="0"/>
              <a:t> </a:t>
            </a:r>
            <a:r>
              <a:rPr lang="fi-FI" sz="1600" dirty="0" smtClean="0"/>
              <a:t>(ILMI-tutkimusprojekti, Kovanen ym., 2006).</a:t>
            </a:r>
          </a:p>
          <a:p>
            <a:endParaRPr lang="fi-FI" sz="1600" dirty="0"/>
          </a:p>
          <a:p>
            <a:r>
              <a:rPr lang="fi-FI" sz="1600" dirty="0" smtClean="0"/>
              <a:t>Tuloksen </a:t>
            </a:r>
            <a:r>
              <a:rPr lang="fi-FI" sz="1600" dirty="0"/>
              <a:t>(kpl/m³) ilmoittamista varten mitataan tuloilmavirta suodatinkankaan asentamisen </a:t>
            </a:r>
            <a:r>
              <a:rPr lang="fi-FI" sz="1600" dirty="0" smtClean="0"/>
              <a:t>jälkeen </a:t>
            </a:r>
            <a:r>
              <a:rPr lang="fi-FI" sz="1600" dirty="0"/>
              <a:t>(</a:t>
            </a:r>
            <a:r>
              <a:rPr lang="fi-FI" sz="1600" dirty="0" smtClean="0"/>
              <a:t>ILMI-tutkimusprojekti, </a:t>
            </a:r>
            <a:r>
              <a:rPr lang="fi-FI" sz="1600" dirty="0"/>
              <a:t>Kovanen ym., 2006</a:t>
            </a:r>
            <a:r>
              <a:rPr lang="fi-FI" sz="1600" dirty="0" smtClean="0"/>
              <a:t>).</a:t>
            </a:r>
          </a:p>
          <a:p>
            <a:endParaRPr lang="fi-FI" sz="1600" dirty="0"/>
          </a:p>
          <a:p>
            <a:r>
              <a:rPr lang="fi-FI" sz="1600" dirty="0"/>
              <a:t>Tuloilman kuitupitoisuudelle käytetään ILMI-tutkimusprojektin suosittelemaa ohjearvoa </a:t>
            </a:r>
            <a:r>
              <a:rPr lang="fi-FI" sz="1600" dirty="0" smtClean="0"/>
              <a:t>1/m</a:t>
            </a:r>
            <a:r>
              <a:rPr lang="fi-FI" sz="1600" baseline="30000" dirty="0" smtClean="0"/>
              <a:t>3</a:t>
            </a:r>
            <a:endParaRPr lang="en-US" sz="1600" dirty="0"/>
          </a:p>
        </p:txBody>
      </p:sp>
      <p:sp>
        <p:nvSpPr>
          <p:cNvPr id="10" name="TextBox 9"/>
          <p:cNvSpPr txBox="1"/>
          <p:nvPr/>
        </p:nvSpPr>
        <p:spPr>
          <a:xfrm>
            <a:off x="4768786" y="4366106"/>
            <a:ext cx="3240360" cy="276999"/>
          </a:xfrm>
          <a:prstGeom prst="rect">
            <a:avLst/>
          </a:prstGeom>
          <a:noFill/>
        </p:spPr>
        <p:txBody>
          <a:bodyPr wrap="square" rtlCol="0">
            <a:spAutoFit/>
          </a:bodyPr>
          <a:lstStyle/>
          <a:p>
            <a:r>
              <a:rPr lang="fi-FI" sz="1200" dirty="0" smtClean="0"/>
              <a:t>Kuva: Kovanen ym., 2006</a:t>
            </a:r>
            <a:endParaRPr lang="en-US" sz="1200" dirty="0"/>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pic>
        <p:nvPicPr>
          <p:cNvPr id="11" name="Picture 2"/>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l="26415" t="20063" r="24856" b="19560"/>
          <a:stretch/>
        </p:blipFill>
        <p:spPr bwMode="auto">
          <a:xfrm>
            <a:off x="4788025" y="1628775"/>
            <a:ext cx="3816424" cy="2659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14</a:t>
            </a:fld>
            <a:endParaRPr lang="fi-FI"/>
          </a:p>
        </p:txBody>
      </p:sp>
    </p:spTree>
    <p:extLst>
      <p:ext uri="{BB962C8B-B14F-4D97-AF65-F5344CB8AC3E}">
        <p14:creationId xmlns:p14="http://schemas.microsoft.com/office/powerpoint/2010/main" val="131019848"/>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088" y="3212976"/>
            <a:ext cx="7489824" cy="719460"/>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a:t>Ohje- ja </a:t>
            </a:r>
            <a:r>
              <a:rPr lang="fi-FI" dirty="0" smtClean="0"/>
              <a:t>toimenpidearvot</a:t>
            </a:r>
            <a:endParaRPr lang="fi-FI" dirty="0"/>
          </a:p>
        </p:txBody>
      </p:sp>
      <p:sp>
        <p:nvSpPr>
          <p:cNvPr id="3" name="Päivämäärän paikkamerkki 2"/>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49246692-9764-4796-AF2E-897E79EBAFA7}" type="slidenum">
              <a:rPr lang="fi-FI" smtClean="0"/>
              <a:pPr/>
              <a:t>15</a:t>
            </a:fld>
            <a:endParaRPr lang="fi-FI"/>
          </a:p>
        </p:txBody>
      </p:sp>
    </p:spTree>
    <p:extLst>
      <p:ext uri="{BB962C8B-B14F-4D97-AF65-F5344CB8AC3E}">
        <p14:creationId xmlns:p14="http://schemas.microsoft.com/office/powerpoint/2010/main" val="2236814497"/>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80427" y="481757"/>
            <a:ext cx="7489824" cy="1079500"/>
          </a:xfrm>
        </p:spPr>
        <p:txBody>
          <a:bodyPr>
            <a:normAutofit/>
          </a:bodyPr>
          <a:lstStyle/>
          <a:p>
            <a:pPr fontAlgn="base">
              <a:spcAft>
                <a:spcPct val="0"/>
              </a:spcAft>
            </a:pPr>
            <a:r>
              <a:rPr lang="fi-FI" altLang="en-US" dirty="0">
                <a:solidFill>
                  <a:srgbClr val="44697D"/>
                </a:solidFill>
                <a:ea typeface="ＭＳ Ｐゴシック" pitchFamily="34" charset="-128"/>
              </a:rPr>
              <a:t>Mineraalivillakuidut, </a:t>
            </a:r>
            <a:br>
              <a:rPr lang="fi-FI" altLang="en-US" dirty="0">
                <a:solidFill>
                  <a:srgbClr val="44697D"/>
                </a:solidFill>
                <a:ea typeface="ＭＳ Ｐゴシック" pitchFamily="34" charset="-128"/>
              </a:rPr>
            </a:br>
            <a:r>
              <a:rPr lang="fi-FI" altLang="en-US" dirty="0">
                <a:solidFill>
                  <a:srgbClr val="44697D"/>
                </a:solidFill>
                <a:ea typeface="ＭＳ Ｐゴシック" pitchFamily="34" charset="-128"/>
              </a:rPr>
              <a:t>ohje- ja </a:t>
            </a:r>
            <a:r>
              <a:rPr lang="fi-FI" altLang="en-US" dirty="0">
                <a:ea typeface="ＭＳ Ｐゴシック" pitchFamily="34" charset="-128"/>
              </a:rPr>
              <a:t>toimenpidearvot</a:t>
            </a:r>
          </a:p>
        </p:txBody>
      </p:sp>
      <p:sp>
        <p:nvSpPr>
          <p:cNvPr id="142339" name="Rectangle 3"/>
          <p:cNvSpPr>
            <a:spLocks noGrp="1" noChangeArrowheads="1"/>
          </p:cNvSpPr>
          <p:nvPr>
            <p:ph idx="1"/>
          </p:nvPr>
        </p:nvSpPr>
        <p:spPr>
          <a:xfrm>
            <a:off x="796538" y="1700682"/>
            <a:ext cx="7489825" cy="4392614"/>
          </a:xfrm>
        </p:spPr>
        <p:txBody>
          <a:bodyPr>
            <a:normAutofit fontScale="92500" lnSpcReduction="10000"/>
          </a:bodyPr>
          <a:lstStyle/>
          <a:p>
            <a:pPr marL="0" indent="0">
              <a:buNone/>
            </a:pPr>
            <a:r>
              <a:rPr lang="fi-FI" sz="1800" b="1" dirty="0" smtClean="0"/>
              <a:t>Asumisterveysasetus 2015</a:t>
            </a:r>
          </a:p>
          <a:p>
            <a:r>
              <a:rPr lang="fi-FI" sz="1600" dirty="0"/>
              <a:t>K</a:t>
            </a:r>
            <a:r>
              <a:rPr lang="fi-FI" sz="1600" dirty="0" smtClean="0"/>
              <a:t>ahden </a:t>
            </a:r>
            <a:r>
              <a:rPr lang="fi-FI" sz="1600" dirty="0"/>
              <a:t>viikon aikana </a:t>
            </a:r>
            <a:r>
              <a:rPr lang="fi-FI" sz="1600" dirty="0" smtClean="0"/>
              <a:t>pinnoille laskeutuneessa pölyssä esiintyvien mineraalikuitujen toimenpideraja on 0,2 </a:t>
            </a:r>
            <a:r>
              <a:rPr lang="fi-FI" sz="1600" dirty="0"/>
              <a:t>kuitua/cm</a:t>
            </a:r>
            <a:r>
              <a:rPr lang="fi-FI" sz="1600" baseline="30000" dirty="0"/>
              <a:t>2</a:t>
            </a:r>
            <a:r>
              <a:rPr lang="fi-FI" sz="1600" dirty="0"/>
              <a:t>.</a:t>
            </a:r>
          </a:p>
          <a:p>
            <a:endParaRPr lang="fi-FI" sz="1800" dirty="0" smtClean="0"/>
          </a:p>
          <a:p>
            <a:pPr marL="0" indent="0">
              <a:buNone/>
            </a:pPr>
            <a:r>
              <a:rPr lang="fi-FI" sz="1800" dirty="0" smtClean="0"/>
              <a:t>Mineraalivillakuidut säännöllisesti siivotuilla pinnoilla</a:t>
            </a:r>
            <a:endParaRPr lang="en-US" sz="1800" dirty="0" smtClean="0"/>
          </a:p>
          <a:p>
            <a:r>
              <a:rPr lang="en-US" sz="1600" dirty="0" err="1"/>
              <a:t>S</a:t>
            </a:r>
            <a:r>
              <a:rPr lang="en-US" sz="1600" dirty="0" err="1" smtClean="0"/>
              <a:t>ynteettiset</a:t>
            </a:r>
            <a:r>
              <a:rPr lang="en-US" sz="1600" dirty="0" smtClean="0"/>
              <a:t> </a:t>
            </a:r>
            <a:r>
              <a:rPr lang="en-US" sz="1600" dirty="0" err="1"/>
              <a:t>epäorgaaniset</a:t>
            </a:r>
            <a:r>
              <a:rPr lang="en-US" sz="1600" dirty="0"/>
              <a:t> </a:t>
            </a:r>
            <a:r>
              <a:rPr lang="en-US" sz="1600" dirty="0" err="1"/>
              <a:t>kuidut</a:t>
            </a:r>
            <a:r>
              <a:rPr lang="en-US" sz="1600" dirty="0"/>
              <a:t> </a:t>
            </a:r>
            <a:r>
              <a:rPr lang="en-US" sz="1600" dirty="0" err="1"/>
              <a:t>eivät</a:t>
            </a:r>
            <a:r>
              <a:rPr lang="en-US" sz="1600" dirty="0"/>
              <a:t> </a:t>
            </a:r>
            <a:r>
              <a:rPr lang="en-US" sz="1600" dirty="0" err="1"/>
              <a:t>todennäköisesti</a:t>
            </a:r>
            <a:r>
              <a:rPr lang="en-US" sz="1600" dirty="0"/>
              <a:t> </a:t>
            </a:r>
            <a:r>
              <a:rPr lang="en-US" sz="1600" dirty="0" err="1"/>
              <a:t>aiheuta</a:t>
            </a:r>
            <a:r>
              <a:rPr lang="en-US" sz="1600" dirty="0"/>
              <a:t> </a:t>
            </a:r>
            <a:r>
              <a:rPr lang="en-US" sz="1600" dirty="0" err="1"/>
              <a:t>ongelmia</a:t>
            </a:r>
            <a:r>
              <a:rPr lang="en-US" sz="1600" dirty="0"/>
              <a:t>, </a:t>
            </a:r>
            <a:r>
              <a:rPr lang="en-US" sz="1600" dirty="0" err="1"/>
              <a:t>jos</a:t>
            </a:r>
            <a:r>
              <a:rPr lang="en-US" sz="1600" dirty="0"/>
              <a:t> </a:t>
            </a:r>
            <a:r>
              <a:rPr lang="en-US" sz="1600" dirty="0" err="1"/>
              <a:t>kuitupitoisuudet</a:t>
            </a:r>
            <a:r>
              <a:rPr lang="en-US" sz="1600" dirty="0"/>
              <a:t> </a:t>
            </a:r>
            <a:r>
              <a:rPr lang="en-US" sz="1600" dirty="0" err="1"/>
              <a:t>säännöllisesti</a:t>
            </a:r>
            <a:r>
              <a:rPr lang="en-US" sz="1600" dirty="0"/>
              <a:t> </a:t>
            </a:r>
            <a:r>
              <a:rPr lang="en-US" sz="1600" dirty="0" err="1"/>
              <a:t>siivotuilla</a:t>
            </a:r>
            <a:r>
              <a:rPr lang="en-US" sz="1600" dirty="0"/>
              <a:t> </a:t>
            </a:r>
            <a:r>
              <a:rPr lang="fi-FI" sz="1600" dirty="0"/>
              <a:t>pinnoilla (pöydät ym.) ovat alle 0,2 </a:t>
            </a:r>
            <a:r>
              <a:rPr lang="en-US" sz="1600" dirty="0" err="1"/>
              <a:t>kuitua</a:t>
            </a:r>
            <a:r>
              <a:rPr lang="en-US" sz="1600" dirty="0"/>
              <a:t>/cm</a:t>
            </a:r>
            <a:r>
              <a:rPr lang="en-US" sz="1600" baseline="30000" dirty="0"/>
              <a:t>2</a:t>
            </a:r>
            <a:r>
              <a:rPr lang="en-US" sz="1600" dirty="0"/>
              <a:t> </a:t>
            </a:r>
            <a:r>
              <a:rPr lang="fi-FI" sz="1600" dirty="0"/>
              <a:t>(</a:t>
            </a:r>
            <a:r>
              <a:rPr lang="fi-FI" sz="1600" dirty="0" err="1"/>
              <a:t>ILMI-hanke</a:t>
            </a:r>
            <a:r>
              <a:rPr lang="fi-FI" sz="1600" dirty="0"/>
              <a:t>, Kovanen ym., 2006).</a:t>
            </a:r>
            <a:endParaRPr lang="en-US" sz="1600" dirty="0"/>
          </a:p>
          <a:p>
            <a:pPr lvl="1"/>
            <a:r>
              <a:rPr lang="fi-FI" sz="1400" dirty="0" smtClean="0"/>
              <a:t>jos </a:t>
            </a:r>
            <a:r>
              <a:rPr lang="fi-FI" sz="1400" dirty="0"/>
              <a:t>viitearvo ylittyy, tulee </a:t>
            </a:r>
            <a:r>
              <a:rPr lang="fi-FI" sz="1400" dirty="0" smtClean="0"/>
              <a:t>selvittää </a:t>
            </a:r>
            <a:r>
              <a:rPr lang="en-US" sz="1400" dirty="0" err="1" smtClean="0"/>
              <a:t>kuitulähteet</a:t>
            </a:r>
            <a:r>
              <a:rPr lang="en-US" sz="1400" dirty="0" smtClean="0"/>
              <a:t> </a:t>
            </a:r>
            <a:r>
              <a:rPr lang="en-US" sz="1400" dirty="0"/>
              <a:t>ja </a:t>
            </a:r>
            <a:r>
              <a:rPr lang="en-US" sz="1400" dirty="0" err="1"/>
              <a:t>ryhtyä</a:t>
            </a:r>
            <a:r>
              <a:rPr lang="en-US" sz="1400" dirty="0"/>
              <a:t> </a:t>
            </a:r>
            <a:r>
              <a:rPr lang="en-US" sz="1400" dirty="0" err="1" smtClean="0"/>
              <a:t>toimenpiteisiin</a:t>
            </a:r>
            <a:r>
              <a:rPr lang="en-US" sz="1400" dirty="0"/>
              <a:t> </a:t>
            </a:r>
            <a:r>
              <a:rPr lang="en-US" sz="1400" dirty="0" err="1" smtClean="0"/>
              <a:t>kuitukertymän</a:t>
            </a:r>
            <a:r>
              <a:rPr lang="en-US" sz="1400" dirty="0" smtClean="0"/>
              <a:t> </a:t>
            </a:r>
            <a:r>
              <a:rPr lang="en-US" sz="1400" dirty="0" err="1" smtClean="0"/>
              <a:t>pienentämiseksi</a:t>
            </a:r>
            <a:endParaRPr lang="en-US" sz="1400" dirty="0" smtClean="0"/>
          </a:p>
          <a:p>
            <a:pPr lvl="2"/>
            <a:endParaRPr lang="fi-FI" sz="1200" dirty="0"/>
          </a:p>
          <a:p>
            <a:pPr marL="0" indent="0">
              <a:buNone/>
            </a:pPr>
            <a:r>
              <a:rPr lang="fi-FI" sz="1800" dirty="0" smtClean="0"/>
              <a:t>Mineraalivillakuidut </a:t>
            </a:r>
            <a:r>
              <a:rPr lang="fi-FI" sz="1800" dirty="0"/>
              <a:t>harvoin siivotuilla pinnoilla</a:t>
            </a:r>
          </a:p>
          <a:p>
            <a:r>
              <a:rPr lang="fi-FI" sz="1600" dirty="0"/>
              <a:t>Eivät todennäköisesti aiheuta ongelmia, jos </a:t>
            </a:r>
            <a:r>
              <a:rPr lang="fi-FI" sz="1600" dirty="0" smtClean="0"/>
              <a:t>on 3 kuitua/cm</a:t>
            </a:r>
            <a:r>
              <a:rPr lang="en-US" sz="1600" baseline="30000" dirty="0"/>
              <a:t>2</a:t>
            </a:r>
            <a:endParaRPr lang="fi-FI" sz="1600" dirty="0"/>
          </a:p>
          <a:p>
            <a:r>
              <a:rPr lang="fi-FI" sz="1600" dirty="0"/>
              <a:t>Yli 10 </a:t>
            </a:r>
            <a:r>
              <a:rPr lang="fi-FI" sz="1600" dirty="0" smtClean="0"/>
              <a:t>kuitua/cm</a:t>
            </a:r>
            <a:r>
              <a:rPr lang="en-US" sz="1600" baseline="30000" dirty="0"/>
              <a:t>2</a:t>
            </a:r>
            <a:r>
              <a:rPr lang="fi-FI" sz="1600" dirty="0" smtClean="0"/>
              <a:t>, </a:t>
            </a:r>
            <a:r>
              <a:rPr lang="fi-FI" sz="1600" dirty="0"/>
              <a:t>puutteellinen siivous tai poikkeava lähde</a:t>
            </a:r>
            <a:endParaRPr lang="en-US" sz="1600" dirty="0"/>
          </a:p>
          <a:p>
            <a:pPr lvl="2"/>
            <a:endParaRPr lang="en-US" sz="1200" dirty="0" smtClean="0"/>
          </a:p>
          <a:p>
            <a:pPr marL="0" indent="0">
              <a:buNone/>
            </a:pPr>
            <a:r>
              <a:rPr lang="fi-FI" altLang="en-US" sz="1800" dirty="0" smtClean="0"/>
              <a:t>Mineraalivillakuidut </a:t>
            </a:r>
            <a:r>
              <a:rPr lang="fi-FI" altLang="en-US" sz="1800" dirty="0"/>
              <a:t>ilmanvaihtojärjestelmässä</a:t>
            </a:r>
          </a:p>
          <a:p>
            <a:r>
              <a:rPr lang="en-US" sz="1600" dirty="0" err="1"/>
              <a:t>Tuloilmakanavan</a:t>
            </a:r>
            <a:r>
              <a:rPr lang="en-US" sz="1600" dirty="0"/>
              <a:t> </a:t>
            </a:r>
            <a:r>
              <a:rPr lang="en-US" sz="1600" dirty="0" err="1"/>
              <a:t>pinnalla</a:t>
            </a:r>
            <a:r>
              <a:rPr lang="en-US" sz="1600" dirty="0"/>
              <a:t> </a:t>
            </a:r>
            <a:r>
              <a:rPr lang="en-US" sz="1600" dirty="0" err="1"/>
              <a:t>keskimäärin</a:t>
            </a:r>
            <a:r>
              <a:rPr lang="en-US" sz="1600" dirty="0"/>
              <a:t> 10-30 </a:t>
            </a:r>
            <a:r>
              <a:rPr lang="en-US" sz="1600" dirty="0" err="1" smtClean="0"/>
              <a:t>kuitua</a:t>
            </a:r>
            <a:r>
              <a:rPr lang="en-US" sz="1600" dirty="0" smtClean="0"/>
              <a:t>/cm</a:t>
            </a:r>
            <a:r>
              <a:rPr lang="en-US" sz="1600" baseline="30000" dirty="0" smtClean="0"/>
              <a:t>2 </a:t>
            </a:r>
            <a:r>
              <a:rPr lang="fi-FI" sz="1400" dirty="0" smtClean="0"/>
              <a:t>(</a:t>
            </a:r>
            <a:r>
              <a:rPr lang="fi-FI" sz="1400" dirty="0"/>
              <a:t>ILMI-hanke, Kovanen ym., 2006).</a:t>
            </a:r>
          </a:p>
          <a:p>
            <a:pPr lvl="1"/>
            <a:endParaRPr lang="en-US" sz="1600" dirty="0" smtClean="0"/>
          </a:p>
        </p:txBody>
      </p:sp>
      <p:pic>
        <p:nvPicPr>
          <p:cNvPr id="6"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16</a:t>
            </a:fld>
            <a:endParaRPr lang="fi-FI"/>
          </a:p>
        </p:txBody>
      </p:sp>
    </p:spTree>
    <p:extLst>
      <p:ext uri="{BB962C8B-B14F-4D97-AF65-F5344CB8AC3E}">
        <p14:creationId xmlns:p14="http://schemas.microsoft.com/office/powerpoint/2010/main" val="1926471239"/>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088" y="3212976"/>
            <a:ext cx="7489824" cy="648072"/>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t>Asbesti </a:t>
            </a:r>
            <a:r>
              <a:rPr lang="fi-FI" dirty="0" smtClean="0"/>
              <a:t>rakennuksessa</a:t>
            </a:r>
            <a:endParaRPr lang="fi-FI" dirty="0"/>
          </a:p>
        </p:txBody>
      </p:sp>
      <p:sp>
        <p:nvSpPr>
          <p:cNvPr id="3" name="Päivämäärän paikkamerkki 2"/>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49246692-9764-4796-AF2E-897E79EBAFA7}" type="slidenum">
              <a:rPr lang="fi-FI" smtClean="0"/>
              <a:pPr/>
              <a:t>17</a:t>
            </a:fld>
            <a:endParaRPr lang="fi-FI"/>
          </a:p>
        </p:txBody>
      </p:sp>
    </p:spTree>
    <p:extLst>
      <p:ext uri="{BB962C8B-B14F-4D97-AF65-F5344CB8AC3E}">
        <p14:creationId xmlns:p14="http://schemas.microsoft.com/office/powerpoint/2010/main" val="2569826913"/>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Autofit/>
          </a:bodyPr>
          <a:lstStyle/>
          <a:p>
            <a:r>
              <a:rPr lang="fi-FI" dirty="0" smtClean="0"/>
              <a:t>Asbesti rakennustyössä</a:t>
            </a:r>
            <a:endParaRPr lang="fi-FI" dirty="0"/>
          </a:p>
        </p:txBody>
      </p:sp>
      <p:sp>
        <p:nvSpPr>
          <p:cNvPr id="5" name="Sisällön paikkamerkki 4"/>
          <p:cNvSpPr>
            <a:spLocks noGrp="1"/>
          </p:cNvSpPr>
          <p:nvPr>
            <p:ph idx="1"/>
          </p:nvPr>
        </p:nvSpPr>
        <p:spPr/>
        <p:txBody>
          <a:bodyPr/>
          <a:lstStyle/>
          <a:p>
            <a:pPr marL="0" indent="0">
              <a:buNone/>
            </a:pPr>
            <a:r>
              <a:rPr lang="fi-FI" dirty="0" smtClean="0"/>
              <a:t>Lähteenä Työterveyslaitoksen julkaisu:</a:t>
            </a:r>
          </a:p>
          <a:p>
            <a:r>
              <a:rPr lang="fi-FI" sz="1800" dirty="0" smtClean="0"/>
              <a:t>Kirjoittajat: Panu Oksa, Kari Korhonen, Pekka Koistinen</a:t>
            </a:r>
          </a:p>
          <a:p>
            <a:endParaRPr lang="fi-FI" sz="1800" dirty="0"/>
          </a:p>
          <a:p>
            <a:r>
              <a:rPr lang="fi-FI" sz="1800" dirty="0" smtClean="0"/>
              <a:t>Tietopaketti tarkoitettu asbestille altistuneille rakentajille, asbestipurkutyön tekijöille, isännöitsijöille, kiinteistön huoltajille ja rakennuksen omistajille, joiden kiinteistöissä on asbestimateriaaleja.</a:t>
            </a:r>
          </a:p>
          <a:p>
            <a:pPr marL="0" indent="0">
              <a:buNone/>
            </a:pPr>
            <a:endParaRPr lang="fi-FI" sz="1800" dirty="0" smtClean="0"/>
          </a:p>
          <a:p>
            <a:r>
              <a:rPr lang="fi-FI" sz="1800" dirty="0" smtClean="0"/>
              <a:t>Tietopaketin www-sivut:</a:t>
            </a:r>
          </a:p>
          <a:p>
            <a:pPr marL="266700" lvl="1" indent="0">
              <a:buNone/>
            </a:pPr>
            <a:r>
              <a:rPr lang="fi-FI" dirty="0" smtClean="0">
                <a:hlinkClick r:id="rId3"/>
              </a:rPr>
              <a:t>www.ttl.fi/fi/toimialat/rakennus/turvapakki/vaaralliset_aineet/eristeaineet/asbestituotteet/Documents/asbesti_rakennustyossa.pdf</a:t>
            </a:r>
            <a:endParaRPr lang="fi-FI" dirty="0" smtClean="0"/>
          </a:p>
          <a:p>
            <a:pPr lvl="1"/>
            <a:endParaRPr lang="fi-FI" dirty="0"/>
          </a:p>
        </p:txBody>
      </p:sp>
      <p:pic>
        <p:nvPicPr>
          <p:cNvPr id="6"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Dian numeron paikkamerkki 2"/>
          <p:cNvSpPr>
            <a:spLocks noGrp="1"/>
          </p:cNvSpPr>
          <p:nvPr>
            <p:ph type="sldNum" sz="quarter" idx="12"/>
          </p:nvPr>
        </p:nvSpPr>
        <p:spPr/>
        <p:txBody>
          <a:bodyPr/>
          <a:lstStyle/>
          <a:p>
            <a:fld id="{49246692-9764-4796-AF2E-897E79EBAFA7}" type="slidenum">
              <a:rPr lang="fi-FI" smtClean="0"/>
              <a:pPr/>
              <a:t>18</a:t>
            </a:fld>
            <a:endParaRPr lang="fi-FI"/>
          </a:p>
        </p:txBody>
      </p:sp>
    </p:spTree>
    <p:extLst>
      <p:ext uri="{BB962C8B-B14F-4D97-AF65-F5344CB8AC3E}">
        <p14:creationId xmlns:p14="http://schemas.microsoft.com/office/powerpoint/2010/main" val="2753123057"/>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3376"/>
            <a:ext cx="7489824" cy="791368"/>
          </a:xfrm>
        </p:spPr>
        <p:txBody>
          <a:bodyPr>
            <a:normAutofit/>
          </a:bodyPr>
          <a:lstStyle/>
          <a:p>
            <a:pPr fontAlgn="base">
              <a:spcAft>
                <a:spcPct val="0"/>
              </a:spcAft>
            </a:pPr>
            <a:r>
              <a:rPr lang="fi-FI" dirty="0">
                <a:solidFill>
                  <a:srgbClr val="44697D"/>
                </a:solidFill>
                <a:ea typeface="ＭＳ Ｐゴシック" pitchFamily="34" charset="-128"/>
              </a:rPr>
              <a:t>Asbesti rakennuksessa</a:t>
            </a:r>
          </a:p>
        </p:txBody>
      </p:sp>
      <p:sp>
        <p:nvSpPr>
          <p:cNvPr id="3" name="Content Placeholder 2"/>
          <p:cNvSpPr>
            <a:spLocks noGrp="1"/>
          </p:cNvSpPr>
          <p:nvPr>
            <p:ph idx="1"/>
          </p:nvPr>
        </p:nvSpPr>
        <p:spPr>
          <a:xfrm>
            <a:off x="827087" y="1340642"/>
            <a:ext cx="7849369" cy="4392614"/>
          </a:xfrm>
        </p:spPr>
        <p:txBody>
          <a:bodyPr>
            <a:noAutofit/>
          </a:bodyPr>
          <a:lstStyle/>
          <a:p>
            <a:r>
              <a:rPr lang="fi-FI" sz="1800" dirty="0"/>
              <a:t>Asbesti on luonnosta saatava kuitumainen </a:t>
            </a:r>
            <a:r>
              <a:rPr lang="fi-FI" sz="1800" dirty="0" smtClean="0"/>
              <a:t>silikaattimineraali</a:t>
            </a:r>
          </a:p>
          <a:p>
            <a:pPr lvl="1"/>
            <a:r>
              <a:rPr lang="fi-FI" sz="1400" dirty="0" smtClean="0"/>
              <a:t>Louhittu Suomessa Tuusniemen </a:t>
            </a:r>
            <a:r>
              <a:rPr lang="fi-FI" sz="1400" dirty="0" err="1" smtClean="0"/>
              <a:t>Paakkilassa</a:t>
            </a:r>
            <a:r>
              <a:rPr lang="fi-FI" sz="1400" dirty="0" smtClean="0"/>
              <a:t> vuoteen 1975 saakka </a:t>
            </a:r>
            <a:endParaRPr lang="fi-FI" sz="1400" dirty="0"/>
          </a:p>
          <a:p>
            <a:endParaRPr lang="fi-FI" sz="1800" dirty="0" smtClean="0"/>
          </a:p>
          <a:p>
            <a:r>
              <a:rPr lang="fi-FI" sz="1800" dirty="0" smtClean="0"/>
              <a:t>Asbestia </a:t>
            </a:r>
            <a:r>
              <a:rPr lang="fi-FI" sz="1800" dirty="0"/>
              <a:t>on käytetty tonnimääräisesti </a:t>
            </a:r>
            <a:r>
              <a:rPr lang="fi-FI" sz="1800" dirty="0" smtClean="0"/>
              <a:t>eniten rakennusmateriaaleissa</a:t>
            </a:r>
          </a:p>
          <a:p>
            <a:endParaRPr lang="fi-FI" sz="1800" dirty="0"/>
          </a:p>
          <a:p>
            <a:r>
              <a:rPr lang="fi-FI" sz="1800" dirty="0"/>
              <a:t>Erityisesti 1960- ja </a:t>
            </a:r>
            <a:r>
              <a:rPr lang="fi-FI" sz="1800" dirty="0" smtClean="0"/>
              <a:t>1970-luvuilla </a:t>
            </a:r>
            <a:r>
              <a:rPr lang="fi-FI" sz="1800" dirty="0"/>
              <a:t>suuri osa rakentajista altistui </a:t>
            </a:r>
            <a:r>
              <a:rPr lang="fi-FI" sz="1800" dirty="0" smtClean="0"/>
              <a:t>työssään asbestille</a:t>
            </a:r>
            <a:endParaRPr lang="fi-FI" sz="1800" dirty="0"/>
          </a:p>
          <a:p>
            <a:pPr lvl="1"/>
            <a:r>
              <a:rPr lang="fi-FI" sz="1400" dirty="0" smtClean="0"/>
              <a:t>Käytetty rakennusmateriaalina vuosina 1930 – 1990</a:t>
            </a:r>
          </a:p>
          <a:p>
            <a:pPr marL="457200" lvl="1" indent="0">
              <a:buNone/>
            </a:pPr>
            <a:endParaRPr lang="fi-FI" sz="1400" dirty="0"/>
          </a:p>
          <a:p>
            <a:r>
              <a:rPr lang="fi-FI" sz="1800" dirty="0" smtClean="0"/>
              <a:t>Asbestin </a:t>
            </a:r>
            <a:r>
              <a:rPr lang="fi-FI" sz="1800" dirty="0"/>
              <a:t>uuskäyttö kiellettiin Suomessa </a:t>
            </a:r>
            <a:r>
              <a:rPr lang="fi-FI" sz="1800" dirty="0" smtClean="0"/>
              <a:t>v. 1993 </a:t>
            </a:r>
            <a:r>
              <a:rPr lang="fi-FI" sz="1800" dirty="0"/>
              <a:t>ja EU:n alueella </a:t>
            </a:r>
            <a:r>
              <a:rPr lang="fi-FI" sz="1800" dirty="0" smtClean="0"/>
              <a:t>v. 2005</a:t>
            </a:r>
          </a:p>
          <a:p>
            <a:pPr marL="0" indent="0">
              <a:buNone/>
            </a:pPr>
            <a:endParaRPr lang="fi-FI" sz="1800" dirty="0"/>
          </a:p>
          <a:p>
            <a:r>
              <a:rPr lang="fi-FI" sz="1800" dirty="0" smtClean="0"/>
              <a:t>Poisto-</a:t>
            </a:r>
            <a:r>
              <a:rPr lang="fi-FI" sz="1800" dirty="0"/>
              <a:t>, purku-, huolto- ja kunnossapitotyössä </a:t>
            </a:r>
            <a:r>
              <a:rPr lang="fi-FI" sz="1800" dirty="0" smtClean="0"/>
              <a:t>asbestialtistuminen on </a:t>
            </a:r>
            <a:r>
              <a:rPr lang="fi-FI" sz="1800" dirty="0"/>
              <a:t>kuitenkin edelleen olemassa</a:t>
            </a:r>
            <a:r>
              <a:rPr lang="fi-FI" sz="1800" dirty="0" smtClean="0"/>
              <a:t>.</a:t>
            </a:r>
          </a:p>
          <a:p>
            <a:pPr marL="0" indent="0">
              <a:buNone/>
            </a:pPr>
            <a:endParaRPr lang="fi-FI" sz="1800" dirty="0" smtClean="0"/>
          </a:p>
          <a:p>
            <a:endParaRPr lang="fi-FI" sz="1800"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Päivämäärän paikkamerkki 4"/>
          <p:cNvSpPr>
            <a:spLocks noGrp="1"/>
          </p:cNvSpPr>
          <p:nvPr>
            <p:ph type="dt" sz="half" idx="10"/>
          </p:nvPr>
        </p:nvSpPr>
        <p:spPr/>
        <p:txBody>
          <a:bodyPr/>
          <a:lstStyle/>
          <a:p>
            <a:endParaRPr lang="fi-FI"/>
          </a:p>
        </p:txBody>
      </p:sp>
      <p:sp>
        <p:nvSpPr>
          <p:cNvPr id="6" name="Dian numeron paikkamerkki 5"/>
          <p:cNvSpPr>
            <a:spLocks noGrp="1"/>
          </p:cNvSpPr>
          <p:nvPr>
            <p:ph type="sldNum" sz="quarter" idx="12"/>
          </p:nvPr>
        </p:nvSpPr>
        <p:spPr/>
        <p:txBody>
          <a:bodyPr/>
          <a:lstStyle/>
          <a:p>
            <a:fld id="{49246692-9764-4796-AF2E-897E79EBAFA7}" type="slidenum">
              <a:rPr lang="fi-FI" smtClean="0"/>
              <a:pPr/>
              <a:t>19</a:t>
            </a:fld>
            <a:endParaRPr lang="fi-FI"/>
          </a:p>
        </p:txBody>
      </p:sp>
    </p:spTree>
    <p:extLst>
      <p:ext uri="{BB962C8B-B14F-4D97-AF65-F5344CB8AC3E}">
        <p14:creationId xmlns:p14="http://schemas.microsoft.com/office/powerpoint/2010/main" val="4230937642"/>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a:solidFill>
                  <a:srgbClr val="44697D"/>
                </a:solidFill>
              </a:rPr>
              <a:t>Saatteeksi opetusmateriaalin käyttöön</a:t>
            </a:r>
          </a:p>
        </p:txBody>
      </p:sp>
      <p:sp>
        <p:nvSpPr>
          <p:cNvPr id="3" name="Content Placeholder 2"/>
          <p:cNvSpPr>
            <a:spLocks noGrp="1"/>
          </p:cNvSpPr>
          <p:nvPr>
            <p:ph idx="1"/>
          </p:nvPr>
        </p:nvSpPr>
        <p:spPr/>
        <p:txBody>
          <a:bodyPr>
            <a:normAutofit fontScale="85000" lnSpcReduction="10000"/>
          </a:bodyPr>
          <a:lstStyle/>
          <a:p>
            <a:r>
              <a:rPr lang="fi-FI" sz="1050" dirty="0" smtClean="0"/>
              <a:t>Opetusmateriaali sisältää yleistä tietoa sisäilmaston epäpuhtauksista, ilmanvaihtojärjestelmän vaikutuksesta sisäilmaston laatuun, sisäilmastoselvityksen vaiheista, altistumisen ja terveydellisen merkityksen arvioinnista sekä riskiviestinnästä ja koetun sisäympäristön arvioimisesta. Materiaali 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50" dirty="0"/>
          </a:p>
          <a:p>
            <a:r>
              <a:rPr lang="fi-FI" sz="1050" dirty="0" smtClean="0"/>
              <a:t>Epäpuhtauslähteitä käsittelevissä osissa käsitellään epäpuhtauksien eri lähteitä, tutkimusmenetelmiä ja tutkimustulosten tulkintaan liittyviä ohje-, viite- ja toimenpidearvoja. Käsiteltäviä epäpuhtauksia ovat mikrobit, kemialliset epäpuhtaudet, villakuidut ja asbesti. Sisäilmaston olosuhteita käsittelevässä osiossa käydään lävitse sisäilman lämpötilan, suhteellisen kosteuden, radonin ja melun mittausmenetelmiä ja mittaustulosten tulkintaohjeita sekä toimenpidearvoja. Lisäksi osiossa käsitellään suhteellisen kosteuden mittaamista rakenteista eri menetelmillä. Ilmanvaihtoon liittyvässä osiossa käsitellään eri ilmanvaihtojärjestelmien toimintaperiaatteita sekä niiden vaikutusta sisäilmaston laatuun. Osiossa käsitellään ilmanvaihtojärjestelmien yleisimpiä epäpuhtauslähteitä, ilmanvaihtoon liittyviä määräyksiä ja suosituksia sekä ohjeita ilmanvaihtojärjestelmien puhtauden hallintaan. Opetusmateriaalissa käsitellään sisäilmastoselvityksen eri vaiheita, altistumisen ja terveydellisen merkityksen arvioinnin haasteita ja menetelmiä sekä koetun sisäympäristön merkitystä sisäilmasto-ongelmaan ja sen selvittämiseen. Sisäilmastoselvityksen vaiheita käsittelevässä osiossa käsitellään lyhyesti myös riskiviestinnän haasteita ja merkitystä selvitysprosessissa.</a:t>
            </a:r>
          </a:p>
          <a:p>
            <a:endParaRPr lang="fi-FI" sz="1050" dirty="0"/>
          </a:p>
          <a:p>
            <a:r>
              <a:rPr lang="fi-FI" sz="1050" dirty="0"/>
              <a:t>Opetusmateriaali on tehty Savonia ammattikorkeakoulun rakennustekniikan opintoihin liittyvänä projektityönä, josta se on </a:t>
            </a:r>
            <a:r>
              <a:rPr lang="fi-FI" sz="1050" dirty="0" smtClean="0"/>
              <a:t>täydennetty </a:t>
            </a:r>
            <a:r>
              <a:rPr lang="fi-FI" sz="1050" dirty="0"/>
              <a:t>kosteus- ja hometalkoiden </a:t>
            </a:r>
            <a:r>
              <a:rPr lang="fi-FI" sz="1050" dirty="0" smtClean="0"/>
              <a:t>käyttöön opetusmateriaaliksi. </a:t>
            </a:r>
            <a:r>
              <a:rPr lang="fi-FI" sz="1050" dirty="0"/>
              <a:t>Opetusmateriaalin on tehnyt Veli-Matti Pietarinen ja projektityötä ovat ohjanneet Savonia ammattikorkeakoululta Helmi Kokotti, Markku Rusi ja Pasi Haataja.</a:t>
            </a:r>
          </a:p>
          <a:p>
            <a:endParaRPr lang="fi-FI" sz="1050" dirty="0"/>
          </a:p>
          <a:p>
            <a:r>
              <a:rPr lang="fi-FI" sz="1050" dirty="0" smtClean="0"/>
              <a:t>Aineiston sisältöä saa muokata vain tekijän luvalla. Opetusmateriaalissa mahdollisesti olevista virheistä tai puutteista toivotaan palautetta suoraan tekijälle osoitteeseen </a:t>
            </a:r>
            <a:r>
              <a:rPr lang="fi-FI" sz="1050" dirty="0" smtClean="0">
                <a:hlinkClick r:id="rId3"/>
              </a:rPr>
              <a:t>vmpietarinen@hotmail.com</a:t>
            </a:r>
            <a:r>
              <a:rPr lang="fi-FI" sz="1050" dirty="0" smtClean="0"/>
              <a:t> tai kosteus- ja hometalkoiden osoitteeseen </a:t>
            </a:r>
            <a:r>
              <a:rPr lang="fi-FI" sz="1050" u="sng" dirty="0">
                <a:hlinkClick r:id="rId4"/>
              </a:rPr>
              <a:t>hometalkoot.ym@ymparisto.fi</a:t>
            </a:r>
            <a:r>
              <a:rPr lang="fi-FI" sz="1050" dirty="0" smtClean="0"/>
              <a:t>. Asialliset ja yksilöidyt korjausehdotukset huomioidaan seuraavan päivityksen yhteydessä.</a:t>
            </a:r>
          </a:p>
          <a:p>
            <a:endParaRPr lang="fi-FI" sz="1050" dirty="0"/>
          </a:p>
          <a:p>
            <a:pPr marL="273050" lvl="1" indent="0">
              <a:buNone/>
            </a:pPr>
            <a:r>
              <a:rPr lang="fi-FI" sz="1050" dirty="0" smtClean="0"/>
              <a:t>Lisätietoa / palautteet:</a:t>
            </a:r>
          </a:p>
          <a:p>
            <a:pPr marL="0" indent="0">
              <a:buNone/>
            </a:pPr>
            <a:endParaRPr lang="fi-FI" sz="1050" dirty="0" smtClean="0"/>
          </a:p>
          <a:p>
            <a:pPr marL="273050" lvl="1" indent="0">
              <a:buNone/>
            </a:pPr>
            <a:r>
              <a:rPr lang="fi-FI" sz="1050" dirty="0" smtClean="0"/>
              <a:t>Veli-Matti Pietarinen		</a:t>
            </a:r>
          </a:p>
          <a:p>
            <a:pPr marL="273050" lvl="1" indent="0">
              <a:buNone/>
            </a:pPr>
            <a:r>
              <a:rPr lang="fi-FI" sz="1050" dirty="0" smtClean="0">
                <a:hlinkClick r:id="rId3"/>
              </a:rPr>
              <a:t>vmpietarinen@hotmail.com</a:t>
            </a:r>
            <a:endParaRPr lang="fi-FI" sz="1050" dirty="0" smtClean="0"/>
          </a:p>
          <a:p>
            <a:pPr marL="273050" lvl="1" indent="0">
              <a:buNone/>
            </a:pPr>
            <a:endParaRPr lang="fi-FI" sz="700" dirty="0" smtClean="0"/>
          </a:p>
          <a:p>
            <a:pPr marL="273050" lvl="1" indent="0">
              <a:buNone/>
            </a:pPr>
            <a:r>
              <a:rPr lang="fi-FI" sz="400" dirty="0"/>
              <a:t>	</a:t>
            </a:r>
            <a:r>
              <a:rPr lang="fi-FI" sz="300" dirty="0" smtClean="0"/>
              <a:t> </a:t>
            </a:r>
          </a:p>
        </p:txBody>
      </p:sp>
      <p:pic>
        <p:nvPicPr>
          <p:cNvPr id="4"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a:t>
            </a:fld>
            <a:endParaRPr lang="fi-FI"/>
          </a:p>
        </p:txBody>
      </p:sp>
    </p:spTree>
    <p:extLst>
      <p:ext uri="{BB962C8B-B14F-4D97-AF65-F5344CB8AC3E}">
        <p14:creationId xmlns:p14="http://schemas.microsoft.com/office/powerpoint/2010/main" val="4057991217"/>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3376"/>
            <a:ext cx="7489824" cy="863376"/>
          </a:xfrm>
        </p:spPr>
        <p:txBody>
          <a:bodyPr>
            <a:normAutofit/>
          </a:bodyPr>
          <a:lstStyle/>
          <a:p>
            <a:pPr fontAlgn="base">
              <a:spcAft>
                <a:spcPct val="0"/>
              </a:spcAft>
            </a:pPr>
            <a:r>
              <a:rPr lang="fi-FI" dirty="0">
                <a:solidFill>
                  <a:srgbClr val="44697D"/>
                </a:solidFill>
                <a:ea typeface="ＭＳ Ｐゴシック" pitchFamily="34" charset="-128"/>
              </a:rPr>
              <a:t>Asbesti rakennuksessa</a:t>
            </a:r>
            <a:endParaRPr lang="en-US" dirty="0">
              <a:solidFill>
                <a:srgbClr val="44697D"/>
              </a:solidFill>
              <a:ea typeface="ＭＳ Ｐゴシック" pitchFamily="34" charset="-128"/>
            </a:endParaRPr>
          </a:p>
        </p:txBody>
      </p:sp>
      <p:sp>
        <p:nvSpPr>
          <p:cNvPr id="3" name="Content Placeholder 2"/>
          <p:cNvSpPr>
            <a:spLocks noGrp="1"/>
          </p:cNvSpPr>
          <p:nvPr>
            <p:ph sz="half" idx="1"/>
          </p:nvPr>
        </p:nvSpPr>
        <p:spPr/>
        <p:txBody>
          <a:bodyPr>
            <a:normAutofit/>
          </a:bodyPr>
          <a:lstStyle/>
          <a:p>
            <a:r>
              <a:rPr lang="en-US" dirty="0" err="1"/>
              <a:t>Suomessa</a:t>
            </a:r>
            <a:r>
              <a:rPr lang="en-US" dirty="0"/>
              <a:t> </a:t>
            </a:r>
            <a:r>
              <a:rPr lang="en-US" dirty="0" err="1"/>
              <a:t>asbestin</a:t>
            </a:r>
            <a:r>
              <a:rPr lang="en-US" dirty="0"/>
              <a:t> </a:t>
            </a:r>
            <a:r>
              <a:rPr lang="en-US" dirty="0" err="1" smtClean="0"/>
              <a:t>runsas</a:t>
            </a:r>
            <a:r>
              <a:rPr lang="en-US" dirty="0" smtClean="0"/>
              <a:t> </a:t>
            </a:r>
            <a:r>
              <a:rPr lang="en-US" dirty="0" err="1" smtClean="0"/>
              <a:t>käyttö</a:t>
            </a:r>
            <a:r>
              <a:rPr lang="en-US" dirty="0"/>
              <a:t> </a:t>
            </a:r>
            <a:r>
              <a:rPr lang="en-US" dirty="0" err="1" smtClean="0"/>
              <a:t>alkoi</a:t>
            </a:r>
            <a:r>
              <a:rPr lang="en-US" dirty="0" smtClean="0"/>
              <a:t> </a:t>
            </a:r>
            <a:r>
              <a:rPr lang="en-US" dirty="0"/>
              <a:t>1930-luvulla. </a:t>
            </a:r>
            <a:endParaRPr lang="en-US" dirty="0" smtClean="0"/>
          </a:p>
          <a:p>
            <a:endParaRPr lang="en-US" dirty="0"/>
          </a:p>
          <a:p>
            <a:r>
              <a:rPr lang="en-US" dirty="0" err="1" smtClean="0"/>
              <a:t>Käyttö</a:t>
            </a:r>
            <a:r>
              <a:rPr lang="en-US" dirty="0" smtClean="0"/>
              <a:t> </a:t>
            </a:r>
            <a:r>
              <a:rPr lang="en-US" dirty="0" err="1" smtClean="0"/>
              <a:t>alkoi</a:t>
            </a:r>
            <a:r>
              <a:rPr lang="en-US" dirty="0"/>
              <a:t> </a:t>
            </a:r>
            <a:r>
              <a:rPr lang="en-US" dirty="0" err="1" smtClean="0"/>
              <a:t>kuitenkin</a:t>
            </a:r>
            <a:r>
              <a:rPr lang="en-US" dirty="0" smtClean="0"/>
              <a:t> </a:t>
            </a:r>
            <a:r>
              <a:rPr lang="en-US" dirty="0" err="1"/>
              <a:t>vähentyä</a:t>
            </a:r>
            <a:r>
              <a:rPr lang="en-US" dirty="0"/>
              <a:t> </a:t>
            </a:r>
            <a:r>
              <a:rPr lang="en-US" dirty="0" smtClean="0"/>
              <a:t>1970-luvun </a:t>
            </a:r>
            <a:r>
              <a:rPr lang="en-US" dirty="0" err="1" smtClean="0"/>
              <a:t>lopulla</a:t>
            </a:r>
            <a:r>
              <a:rPr lang="en-US" dirty="0" smtClean="0"/>
              <a:t> </a:t>
            </a:r>
            <a:r>
              <a:rPr lang="en-US" dirty="0" err="1" smtClean="0"/>
              <a:t>terveyshaittojen</a:t>
            </a:r>
            <a:r>
              <a:rPr lang="en-US" dirty="0"/>
              <a:t> </a:t>
            </a:r>
            <a:r>
              <a:rPr lang="en-US" dirty="0" err="1" smtClean="0"/>
              <a:t>ilmaantuessa</a:t>
            </a:r>
            <a:r>
              <a:rPr lang="en-US" dirty="0" smtClean="0"/>
              <a:t> </a:t>
            </a:r>
            <a:r>
              <a:rPr lang="en-US" dirty="0"/>
              <a:t>ja </a:t>
            </a:r>
            <a:r>
              <a:rPr lang="en-US" dirty="0" err="1"/>
              <a:t>loppui</a:t>
            </a:r>
            <a:r>
              <a:rPr lang="en-US" dirty="0"/>
              <a:t> </a:t>
            </a:r>
            <a:r>
              <a:rPr lang="en-US" dirty="0" err="1" smtClean="0"/>
              <a:t>vähitellen</a:t>
            </a:r>
            <a:r>
              <a:rPr lang="en-US" dirty="0"/>
              <a:t> </a:t>
            </a:r>
            <a:r>
              <a:rPr lang="en-US" dirty="0" smtClean="0"/>
              <a:t>1980-luvulla</a:t>
            </a:r>
            <a:r>
              <a:rPr lang="en-US" dirty="0"/>
              <a:t>. </a:t>
            </a:r>
            <a:endParaRPr lang="en-US" dirty="0" smtClean="0"/>
          </a:p>
          <a:p>
            <a:endParaRPr lang="en-US" dirty="0"/>
          </a:p>
          <a:p>
            <a:r>
              <a:rPr lang="en-US" dirty="0" err="1" smtClean="0"/>
              <a:t>Käyttökielto</a:t>
            </a:r>
            <a:r>
              <a:rPr lang="en-US" dirty="0" smtClean="0"/>
              <a:t> </a:t>
            </a:r>
            <a:r>
              <a:rPr lang="en-US" dirty="0" err="1" smtClean="0"/>
              <a:t>tuli</a:t>
            </a:r>
            <a:r>
              <a:rPr lang="en-US" dirty="0" smtClean="0"/>
              <a:t> </a:t>
            </a:r>
            <a:r>
              <a:rPr lang="en-US" dirty="0" err="1" smtClean="0"/>
              <a:t>voimaan</a:t>
            </a:r>
            <a:r>
              <a:rPr lang="en-US" dirty="0" smtClean="0"/>
              <a:t> </a:t>
            </a:r>
            <a:r>
              <a:rPr lang="en-US" dirty="0" err="1"/>
              <a:t>vuonna</a:t>
            </a:r>
            <a:r>
              <a:rPr lang="en-US" dirty="0"/>
              <a:t> 1993.</a:t>
            </a:r>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89644"/>
            <a:ext cx="4248150" cy="328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äivämäärän paikkamerkki 4"/>
          <p:cNvSpPr>
            <a:spLocks noGrp="1"/>
          </p:cNvSpPr>
          <p:nvPr>
            <p:ph type="dt" sz="half" idx="10"/>
          </p:nvPr>
        </p:nvSpPr>
        <p:spPr/>
        <p:txBody>
          <a:bodyPr/>
          <a:lstStyle/>
          <a:p>
            <a:endParaRPr lang="fi-FI"/>
          </a:p>
        </p:txBody>
      </p:sp>
      <p:sp>
        <p:nvSpPr>
          <p:cNvPr id="6" name="Dian numeron paikkamerkki 5"/>
          <p:cNvSpPr>
            <a:spLocks noGrp="1"/>
          </p:cNvSpPr>
          <p:nvPr>
            <p:ph type="sldNum" sz="quarter" idx="12"/>
          </p:nvPr>
        </p:nvSpPr>
        <p:spPr/>
        <p:txBody>
          <a:bodyPr/>
          <a:lstStyle/>
          <a:p>
            <a:fld id="{49246692-9764-4796-AF2E-897E79EBAFA7}" type="slidenum">
              <a:rPr lang="fi-FI" smtClean="0"/>
              <a:pPr/>
              <a:t>20</a:t>
            </a:fld>
            <a:endParaRPr lang="fi-FI"/>
          </a:p>
        </p:txBody>
      </p:sp>
    </p:spTree>
    <p:extLst>
      <p:ext uri="{BB962C8B-B14F-4D97-AF65-F5344CB8AC3E}">
        <p14:creationId xmlns:p14="http://schemas.microsoft.com/office/powerpoint/2010/main" val="2518469148"/>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spcAft>
                <a:spcPct val="0"/>
              </a:spcAft>
            </a:pPr>
            <a:r>
              <a:rPr lang="fi-FI" dirty="0">
                <a:solidFill>
                  <a:srgbClr val="44697D"/>
                </a:solidFill>
                <a:ea typeface="ＭＳ Ｐゴシック" pitchFamily="34" charset="-128"/>
              </a:rPr>
              <a:t>Asbesti rakennuksessa</a:t>
            </a:r>
          </a:p>
        </p:txBody>
      </p:sp>
      <p:sp>
        <p:nvSpPr>
          <p:cNvPr id="6" name="Content Placeholder 5"/>
          <p:cNvSpPr>
            <a:spLocks noGrp="1"/>
          </p:cNvSpPr>
          <p:nvPr>
            <p:ph idx="1"/>
          </p:nvPr>
        </p:nvSpPr>
        <p:spPr>
          <a:xfrm>
            <a:off x="827088" y="1611206"/>
            <a:ext cx="7849368" cy="4392614"/>
          </a:xfrm>
        </p:spPr>
        <p:txBody>
          <a:bodyPr/>
          <a:lstStyle/>
          <a:p>
            <a:pPr marL="0" indent="0">
              <a:buNone/>
            </a:pPr>
            <a:r>
              <a:rPr lang="fi-FI" sz="1800" dirty="0" smtClean="0"/>
              <a:t>Rakennukset</a:t>
            </a:r>
            <a:r>
              <a:rPr lang="fi-FI" sz="1800" dirty="0"/>
              <a:t>, myös omakotitalot, jotka on rakennettu </a:t>
            </a:r>
            <a:r>
              <a:rPr lang="fi-FI" sz="1800" dirty="0" smtClean="0"/>
              <a:t>tai peruskorjattu </a:t>
            </a:r>
            <a:r>
              <a:rPr lang="fi-FI" sz="1800" dirty="0"/>
              <a:t>1930-luvun jälkeen aina 1980-luvulle saakka, </a:t>
            </a:r>
            <a:r>
              <a:rPr lang="fi-FI" sz="1800" dirty="0" smtClean="0"/>
              <a:t>sisältävät vaihtelevia </a:t>
            </a:r>
            <a:r>
              <a:rPr lang="fi-FI" sz="1800" dirty="0"/>
              <a:t>määriä asbestia</a:t>
            </a:r>
            <a:r>
              <a:rPr lang="fi-FI" sz="1800" dirty="0" smtClean="0"/>
              <a:t>.</a:t>
            </a:r>
          </a:p>
          <a:p>
            <a:endParaRPr lang="fi-FI" sz="1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368" y="2184878"/>
            <a:ext cx="5940919" cy="3515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Päivämäärän paikkamerkki 3"/>
          <p:cNvSpPr>
            <a:spLocks noGrp="1"/>
          </p:cNvSpPr>
          <p:nvPr>
            <p:ph type="dt" sz="half" idx="10"/>
          </p:nvPr>
        </p:nvSpPr>
        <p:spPr/>
        <p:txBody>
          <a:bodyPr/>
          <a:lstStyle/>
          <a:p>
            <a:endParaRPr lang="fi-FI"/>
          </a:p>
        </p:txBody>
      </p:sp>
      <p:sp>
        <p:nvSpPr>
          <p:cNvPr id="5" name="Dian numeron paikkamerkki 4"/>
          <p:cNvSpPr>
            <a:spLocks noGrp="1"/>
          </p:cNvSpPr>
          <p:nvPr>
            <p:ph type="sldNum" sz="quarter" idx="12"/>
          </p:nvPr>
        </p:nvSpPr>
        <p:spPr/>
        <p:txBody>
          <a:bodyPr/>
          <a:lstStyle/>
          <a:p>
            <a:fld id="{49246692-9764-4796-AF2E-897E79EBAFA7}" type="slidenum">
              <a:rPr lang="fi-FI" smtClean="0"/>
              <a:pPr/>
              <a:t>21</a:t>
            </a:fld>
            <a:endParaRPr lang="fi-FI"/>
          </a:p>
        </p:txBody>
      </p:sp>
    </p:spTree>
    <p:extLst>
      <p:ext uri="{BB962C8B-B14F-4D97-AF65-F5344CB8AC3E}">
        <p14:creationId xmlns:p14="http://schemas.microsoft.com/office/powerpoint/2010/main" val="2044090288"/>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7088" y="333376"/>
            <a:ext cx="7489824" cy="758445"/>
          </a:xfrm>
        </p:spPr>
        <p:txBody>
          <a:bodyPr>
            <a:normAutofit/>
          </a:bodyPr>
          <a:lstStyle/>
          <a:p>
            <a:pPr fontAlgn="base">
              <a:spcAft>
                <a:spcPct val="0"/>
              </a:spcAft>
            </a:pPr>
            <a:r>
              <a:rPr lang="fi-FI" dirty="0">
                <a:solidFill>
                  <a:srgbClr val="44697D"/>
                </a:solidFill>
                <a:ea typeface="ＭＳ Ｐゴシック" pitchFamily="34" charset="-128"/>
              </a:rPr>
              <a:t>Asbestin ominaisuudet ja käyttökohteet</a:t>
            </a:r>
            <a:endParaRPr lang="en-US" dirty="0">
              <a:solidFill>
                <a:srgbClr val="44697D"/>
              </a:solidFill>
              <a:ea typeface="ＭＳ Ｐゴシック" pitchFamily="34" charset="-128"/>
            </a:endParaRPr>
          </a:p>
        </p:txBody>
      </p:sp>
      <p:sp>
        <p:nvSpPr>
          <p:cNvPr id="8" name="Content Placeholder 7"/>
          <p:cNvSpPr>
            <a:spLocks noGrp="1"/>
          </p:cNvSpPr>
          <p:nvPr>
            <p:ph idx="1"/>
          </p:nvPr>
        </p:nvSpPr>
        <p:spPr>
          <a:xfrm>
            <a:off x="827088" y="1230282"/>
            <a:ext cx="7489825" cy="4791107"/>
          </a:xfrm>
        </p:spPr>
        <p:txBody>
          <a:bodyPr>
            <a:normAutofit lnSpcReduction="10000"/>
          </a:bodyPr>
          <a:lstStyle/>
          <a:p>
            <a:pPr marL="0" indent="0">
              <a:buNone/>
            </a:pPr>
            <a:r>
              <a:rPr lang="fi-FI" sz="1600" dirty="0"/>
              <a:t>Asbestille on ominaista mekaaninen kestävyys, kuumuuden ja </a:t>
            </a:r>
            <a:r>
              <a:rPr lang="fi-FI" sz="1600" dirty="0" smtClean="0"/>
              <a:t>kemikaalien </a:t>
            </a:r>
            <a:r>
              <a:rPr lang="en-US" sz="1600" dirty="0" err="1" smtClean="0"/>
              <a:t>kestävyys</a:t>
            </a:r>
            <a:r>
              <a:rPr lang="en-US" sz="1600" dirty="0" smtClean="0"/>
              <a:t> </a:t>
            </a:r>
            <a:r>
              <a:rPr lang="en-US" sz="1600" dirty="0"/>
              <a:t>ja </a:t>
            </a:r>
            <a:r>
              <a:rPr lang="en-US" sz="1600" dirty="0" err="1"/>
              <a:t>lämmön</a:t>
            </a:r>
            <a:r>
              <a:rPr lang="en-US" sz="1600" dirty="0"/>
              <a:t> </a:t>
            </a:r>
            <a:r>
              <a:rPr lang="en-US" sz="1600" dirty="0" err="1" smtClean="0"/>
              <a:t>eristävyys</a:t>
            </a:r>
            <a:r>
              <a:rPr lang="en-US" sz="1600" dirty="0" smtClean="0"/>
              <a:t>.</a:t>
            </a:r>
          </a:p>
          <a:p>
            <a:pPr marL="0" indent="0">
              <a:buNone/>
            </a:pPr>
            <a:endParaRPr lang="en-US" sz="1400" dirty="0"/>
          </a:p>
          <a:p>
            <a:r>
              <a:rPr lang="fi-FI" sz="1600" b="1" dirty="0" smtClean="0"/>
              <a:t>Palonsuojaukseen </a:t>
            </a:r>
            <a:r>
              <a:rPr lang="fi-FI" sz="1600" dirty="0" smtClean="0"/>
              <a:t>asbestia käytettiin levyinä </a:t>
            </a:r>
            <a:r>
              <a:rPr lang="en-US" sz="1600" dirty="0" smtClean="0"/>
              <a:t>ja </a:t>
            </a:r>
            <a:r>
              <a:rPr lang="en-US" sz="1600" dirty="0" err="1" smtClean="0"/>
              <a:t>massana</a:t>
            </a:r>
            <a:r>
              <a:rPr lang="en-US" sz="1600" dirty="0" smtClean="0"/>
              <a:t> </a:t>
            </a:r>
            <a:r>
              <a:rPr lang="fi-FI" sz="1600" dirty="0" smtClean="0"/>
              <a:t>rakennuksiin </a:t>
            </a:r>
            <a:r>
              <a:rPr lang="fi-FI" sz="1600" dirty="0"/>
              <a:t>ja </a:t>
            </a:r>
            <a:r>
              <a:rPr lang="fi-FI" sz="1600" dirty="0" err="1" smtClean="0"/>
              <a:t>laivoilhin</a:t>
            </a:r>
            <a:r>
              <a:rPr lang="fi-FI" sz="1600" dirty="0" smtClean="0"/>
              <a:t>.</a:t>
            </a:r>
            <a:endParaRPr lang="en-US" sz="1600" dirty="0"/>
          </a:p>
          <a:p>
            <a:endParaRPr lang="en-US" sz="1600" dirty="0" smtClean="0"/>
          </a:p>
          <a:p>
            <a:r>
              <a:rPr lang="fi-FI" sz="1600" b="1" dirty="0" smtClean="0"/>
              <a:t>Eristeenä </a:t>
            </a:r>
            <a:r>
              <a:rPr lang="fi-FI" sz="1600" dirty="0"/>
              <a:t>(levynä, kankaana, naruna) asbesti suojasi </a:t>
            </a:r>
            <a:r>
              <a:rPr lang="fi-FI" sz="1600" dirty="0" smtClean="0"/>
              <a:t>kipinöiltä, </a:t>
            </a:r>
            <a:r>
              <a:rPr lang="en-US" sz="1600" dirty="0" err="1" smtClean="0"/>
              <a:t>kuumalta</a:t>
            </a:r>
            <a:r>
              <a:rPr lang="en-US" sz="1600" dirty="0"/>
              <a:t>, </a:t>
            </a:r>
            <a:r>
              <a:rPr lang="en-US" sz="1600" dirty="0" err="1"/>
              <a:t>kylmältä</a:t>
            </a:r>
            <a:r>
              <a:rPr lang="en-US" sz="1600" dirty="0"/>
              <a:t> ja </a:t>
            </a:r>
            <a:r>
              <a:rPr lang="en-US" sz="1600" dirty="0" err="1" smtClean="0"/>
              <a:t>kemikaaleilta</a:t>
            </a:r>
            <a:r>
              <a:rPr lang="en-US" sz="1600" dirty="0" smtClean="0"/>
              <a:t>.</a:t>
            </a:r>
          </a:p>
          <a:p>
            <a:endParaRPr lang="en-US" sz="1600" dirty="0"/>
          </a:p>
          <a:p>
            <a:r>
              <a:rPr lang="fi-FI" sz="1600" b="1" dirty="0" smtClean="0"/>
              <a:t>Sideaineena </a:t>
            </a:r>
            <a:r>
              <a:rPr lang="fi-FI" sz="1600" b="1" dirty="0"/>
              <a:t>ja kulutuksenkestoa parantavana </a:t>
            </a:r>
            <a:r>
              <a:rPr lang="fi-FI" sz="1600" dirty="0"/>
              <a:t>asbestia </a:t>
            </a:r>
            <a:r>
              <a:rPr lang="fi-FI" sz="1600" dirty="0" smtClean="0"/>
              <a:t>käytettiin sementtilevyissä. </a:t>
            </a:r>
          </a:p>
          <a:p>
            <a:endParaRPr lang="fi-FI" sz="1600" dirty="0" smtClean="0"/>
          </a:p>
          <a:p>
            <a:r>
              <a:rPr lang="fi-FI" sz="1600" dirty="0"/>
              <a:t>Maaleissa ja liimoissa asbesti paransi </a:t>
            </a:r>
            <a:r>
              <a:rPr lang="fi-FI" sz="1600" dirty="0" smtClean="0"/>
              <a:t>viskositeettia.</a:t>
            </a:r>
            <a:endParaRPr lang="fi-FI" sz="1600" dirty="0"/>
          </a:p>
          <a:p>
            <a:endParaRPr lang="fi-FI" sz="1600" dirty="0"/>
          </a:p>
          <a:p>
            <a:r>
              <a:rPr lang="fi-FI" sz="1600" b="1" dirty="0" smtClean="0"/>
              <a:t>Akustiikan </a:t>
            </a:r>
            <a:r>
              <a:rPr lang="fi-FI" sz="1600" b="1" dirty="0"/>
              <a:t>parantamiseen </a:t>
            </a:r>
            <a:r>
              <a:rPr lang="fi-FI" sz="1600" dirty="0"/>
              <a:t>asbestia käytettiin levynä ja </a:t>
            </a:r>
            <a:r>
              <a:rPr lang="fi-FI" sz="1600" dirty="0" smtClean="0"/>
              <a:t>pinnoitteena.</a:t>
            </a:r>
          </a:p>
          <a:p>
            <a:endParaRPr lang="fi-FI" sz="1600" dirty="0"/>
          </a:p>
          <a:p>
            <a:r>
              <a:rPr lang="fi-FI" sz="1600" b="1" dirty="0" smtClean="0"/>
              <a:t>Kevyenä</a:t>
            </a:r>
            <a:r>
              <a:rPr lang="fi-FI" sz="1600" b="1" dirty="0"/>
              <a:t>, helposti työstettävänä ja kiinnittyvänä </a:t>
            </a:r>
            <a:r>
              <a:rPr lang="fi-FI" sz="1600" dirty="0"/>
              <a:t>aineena </a:t>
            </a:r>
            <a:r>
              <a:rPr lang="fi-FI" sz="1600" dirty="0" smtClean="0"/>
              <a:t>asbestia on </a:t>
            </a:r>
            <a:r>
              <a:rPr lang="fi-FI" sz="1600" dirty="0"/>
              <a:t>käytetty myös pintojen </a:t>
            </a:r>
            <a:r>
              <a:rPr lang="fi-FI" sz="1600" dirty="0" smtClean="0"/>
              <a:t>verhouksessa.</a:t>
            </a:r>
            <a:endParaRPr lang="fi-FI" sz="1600" dirty="0"/>
          </a:p>
        </p:txBody>
      </p:sp>
      <p:pic>
        <p:nvPicPr>
          <p:cNvPr id="10"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Päivämäärän paikkamerkki 2"/>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49246692-9764-4796-AF2E-897E79EBAFA7}" type="slidenum">
              <a:rPr lang="fi-FI" smtClean="0"/>
              <a:pPr/>
              <a:t>22</a:t>
            </a:fld>
            <a:endParaRPr lang="fi-FI"/>
          </a:p>
        </p:txBody>
      </p:sp>
    </p:spTree>
    <p:extLst>
      <p:ext uri="{BB962C8B-B14F-4D97-AF65-F5344CB8AC3E}">
        <p14:creationId xmlns:p14="http://schemas.microsoft.com/office/powerpoint/2010/main" val="367331782"/>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971600" y="3140968"/>
            <a:ext cx="7489824"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solidFill>
                  <a:schemeClr val="bg1"/>
                </a:solidFill>
                <a:ea typeface="ＭＳ Ｐゴシック" pitchFamily="34" charset="-128"/>
              </a:rPr>
              <a:t>Asbestin aiheuttamat sairaudet</a:t>
            </a:r>
            <a:endParaRPr lang="fi-FI" dirty="0">
              <a:solidFill>
                <a:schemeClr val="bg1"/>
              </a:solidFill>
            </a:endParaRPr>
          </a:p>
        </p:txBody>
      </p:sp>
      <p:sp>
        <p:nvSpPr>
          <p:cNvPr id="2" name="Päivämäärän paikkamerkki 1"/>
          <p:cNvSpPr>
            <a:spLocks noGrp="1"/>
          </p:cNvSpPr>
          <p:nvPr>
            <p:ph type="dt" sz="half" idx="10"/>
          </p:nvPr>
        </p:nvSpPr>
        <p:spPr/>
        <p:txBody>
          <a:bodyPr/>
          <a:lstStyle/>
          <a:p>
            <a:endParaRPr lang="fi-FI"/>
          </a:p>
        </p:txBody>
      </p:sp>
      <p:sp>
        <p:nvSpPr>
          <p:cNvPr id="3" name="Dian numeron paikkamerkki 2"/>
          <p:cNvSpPr>
            <a:spLocks noGrp="1"/>
          </p:cNvSpPr>
          <p:nvPr>
            <p:ph type="sldNum" sz="quarter" idx="12"/>
          </p:nvPr>
        </p:nvSpPr>
        <p:spPr/>
        <p:txBody>
          <a:bodyPr/>
          <a:lstStyle/>
          <a:p>
            <a:fld id="{49246692-9764-4796-AF2E-897E79EBAFA7}" type="slidenum">
              <a:rPr lang="fi-FI" smtClean="0"/>
              <a:pPr/>
              <a:t>23</a:t>
            </a:fld>
            <a:endParaRPr lang="fi-FI"/>
          </a:p>
        </p:txBody>
      </p:sp>
    </p:spTree>
    <p:extLst>
      <p:ext uri="{BB962C8B-B14F-4D97-AF65-F5344CB8AC3E}">
        <p14:creationId xmlns:p14="http://schemas.microsoft.com/office/powerpoint/2010/main" val="3964080365"/>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7088" y="333376"/>
            <a:ext cx="7489824" cy="935384"/>
          </a:xfrm>
        </p:spPr>
        <p:txBody>
          <a:bodyPr>
            <a:normAutofit/>
          </a:bodyPr>
          <a:lstStyle/>
          <a:p>
            <a:pPr fontAlgn="base">
              <a:spcAft>
                <a:spcPct val="0"/>
              </a:spcAft>
            </a:pPr>
            <a:r>
              <a:rPr lang="fi-FI" dirty="0">
                <a:solidFill>
                  <a:srgbClr val="44697D"/>
                </a:solidFill>
                <a:ea typeface="ＭＳ Ｐゴシック" pitchFamily="34" charset="-128"/>
              </a:rPr>
              <a:t>Asbestin aiheuttamat sairaudet</a:t>
            </a:r>
            <a:endParaRPr lang="en-US" dirty="0">
              <a:solidFill>
                <a:srgbClr val="44697D"/>
              </a:solidFill>
              <a:ea typeface="ＭＳ Ｐゴシック" pitchFamily="34" charset="-128"/>
            </a:endParaRPr>
          </a:p>
        </p:txBody>
      </p:sp>
      <p:sp>
        <p:nvSpPr>
          <p:cNvPr id="8" name="Content Placeholder 7"/>
          <p:cNvSpPr>
            <a:spLocks noGrp="1"/>
          </p:cNvSpPr>
          <p:nvPr>
            <p:ph idx="1"/>
          </p:nvPr>
        </p:nvSpPr>
        <p:spPr>
          <a:xfrm>
            <a:off x="827088" y="1374298"/>
            <a:ext cx="7489825" cy="4647091"/>
          </a:xfrm>
        </p:spPr>
        <p:txBody>
          <a:bodyPr>
            <a:noAutofit/>
          </a:bodyPr>
          <a:lstStyle/>
          <a:p>
            <a:r>
              <a:rPr lang="fi-FI" sz="1800" dirty="0"/>
              <a:t>Rakennusmateriaaliin sidottuna asbesti ei aiheuta </a:t>
            </a:r>
            <a:r>
              <a:rPr lang="fi-FI" sz="1800" dirty="0" smtClean="0"/>
              <a:t>terveysvaaraa. </a:t>
            </a:r>
          </a:p>
          <a:p>
            <a:endParaRPr lang="fi-FI" sz="1800" dirty="0"/>
          </a:p>
          <a:p>
            <a:r>
              <a:rPr lang="fi-FI" sz="1800" dirty="0" smtClean="0"/>
              <a:t>Asbestipitoisia </a:t>
            </a:r>
            <a:r>
              <a:rPr lang="fi-FI" sz="1800" dirty="0"/>
              <a:t>rakennusmateriaaleja purettaessa ja </a:t>
            </a:r>
            <a:r>
              <a:rPr lang="fi-FI" sz="1800" dirty="0" smtClean="0"/>
              <a:t>työstettäessä asbestikuituja </a:t>
            </a:r>
            <a:r>
              <a:rPr lang="fi-FI" sz="1800" dirty="0"/>
              <a:t>vapautuu ilmaan, josta ne hengityksen mukana </a:t>
            </a:r>
            <a:r>
              <a:rPr lang="fi-FI" sz="1800" dirty="0" smtClean="0"/>
              <a:t>joutuvat </a:t>
            </a:r>
            <a:r>
              <a:rPr lang="en-US" sz="1800" dirty="0" err="1" smtClean="0"/>
              <a:t>keuhkoihin</a:t>
            </a:r>
            <a:r>
              <a:rPr lang="en-US" sz="1800" dirty="0" smtClean="0"/>
              <a:t>.</a:t>
            </a:r>
          </a:p>
          <a:p>
            <a:pPr lvl="1"/>
            <a:r>
              <a:rPr lang="fi-FI" dirty="0" smtClean="0"/>
              <a:t>Asbestikuidut (halkaisija 0,03 µm) tarttuvat keuhkorakkuloihin eivätkä poistu keuhkoista.</a:t>
            </a:r>
            <a:endParaRPr lang="en-US" dirty="0" smtClean="0"/>
          </a:p>
          <a:p>
            <a:pPr marL="0" indent="0">
              <a:buNone/>
            </a:pPr>
            <a:endParaRPr lang="en-US" sz="1800" dirty="0"/>
          </a:p>
          <a:p>
            <a:r>
              <a:rPr lang="fi-FI" sz="1800" dirty="0"/>
              <a:t>Asbestin vaikutukset terveyteen tulevat esiin vasta 10-30 vuoden </a:t>
            </a:r>
            <a:r>
              <a:rPr lang="fi-FI" sz="1800" dirty="0" smtClean="0"/>
              <a:t>kuluttua altistumisen </a:t>
            </a:r>
            <a:r>
              <a:rPr lang="fi-FI" sz="1800" dirty="0"/>
              <a:t>alkamisesta, joskus jopa myöhemmin. </a:t>
            </a:r>
            <a:endParaRPr lang="fi-FI" sz="1800" dirty="0" smtClean="0"/>
          </a:p>
          <a:p>
            <a:endParaRPr lang="fi-FI" sz="1800" dirty="0"/>
          </a:p>
          <a:p>
            <a:r>
              <a:rPr lang="fi-FI" sz="1800" dirty="0" smtClean="0"/>
              <a:t>Asbestikuitujen välitön ärsyttävyys </a:t>
            </a:r>
            <a:r>
              <a:rPr lang="fi-FI" sz="1800" dirty="0"/>
              <a:t>ei poikkea hiekka- tai savipölyn ärsyttävyydestä. Äkillisiä oireita ei </a:t>
            </a:r>
            <a:r>
              <a:rPr lang="fi-FI" sz="1800" dirty="0" smtClean="0"/>
              <a:t>ole.</a:t>
            </a:r>
          </a:p>
          <a:p>
            <a:endParaRPr lang="fi-FI" sz="1800" dirty="0"/>
          </a:p>
          <a:p>
            <a:endParaRPr lang="fi-FI" sz="1800" dirty="0"/>
          </a:p>
          <a:p>
            <a:endParaRPr lang="en-US" sz="1800" dirty="0"/>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Päivämäärän paikkamerkki 2"/>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49246692-9764-4796-AF2E-897E79EBAFA7}" type="slidenum">
              <a:rPr lang="fi-FI" smtClean="0"/>
              <a:pPr/>
              <a:t>24</a:t>
            </a:fld>
            <a:endParaRPr lang="fi-FI"/>
          </a:p>
        </p:txBody>
      </p:sp>
    </p:spTree>
    <p:extLst>
      <p:ext uri="{BB962C8B-B14F-4D97-AF65-F5344CB8AC3E}">
        <p14:creationId xmlns:p14="http://schemas.microsoft.com/office/powerpoint/2010/main" val="3538305832"/>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3376"/>
            <a:ext cx="7489824" cy="863376"/>
          </a:xfrm>
        </p:spPr>
        <p:txBody>
          <a:bodyPr>
            <a:normAutofit/>
          </a:bodyPr>
          <a:lstStyle/>
          <a:p>
            <a:r>
              <a:rPr lang="fi-FI" dirty="0" smtClean="0">
                <a:solidFill>
                  <a:srgbClr val="44697D"/>
                </a:solidFill>
                <a:ea typeface="ＭＳ Ｐゴシック" pitchFamily="34" charset="-128"/>
              </a:rPr>
              <a:t>Asbestin aiheuttamat sairaudet</a:t>
            </a:r>
            <a:endParaRPr lang="en-US" dirty="0">
              <a:solidFill>
                <a:srgbClr val="44697D"/>
              </a:solidFill>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1520" y="1766429"/>
            <a:ext cx="5238833" cy="295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206" y="1767894"/>
            <a:ext cx="3347093" cy="213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Päivämäärän paikkamerkki 3"/>
          <p:cNvSpPr>
            <a:spLocks noGrp="1"/>
          </p:cNvSpPr>
          <p:nvPr>
            <p:ph type="dt" sz="half" idx="10"/>
          </p:nvPr>
        </p:nvSpPr>
        <p:spPr/>
        <p:txBody>
          <a:bodyPr/>
          <a:lstStyle/>
          <a:p>
            <a:endParaRPr lang="fi-FI"/>
          </a:p>
        </p:txBody>
      </p:sp>
      <p:sp>
        <p:nvSpPr>
          <p:cNvPr id="5" name="Dian numeron paikkamerkki 4"/>
          <p:cNvSpPr>
            <a:spLocks noGrp="1"/>
          </p:cNvSpPr>
          <p:nvPr>
            <p:ph type="sldNum" sz="quarter" idx="12"/>
          </p:nvPr>
        </p:nvSpPr>
        <p:spPr/>
        <p:txBody>
          <a:bodyPr/>
          <a:lstStyle/>
          <a:p>
            <a:fld id="{49246692-9764-4796-AF2E-897E79EBAFA7}" type="slidenum">
              <a:rPr lang="fi-FI" smtClean="0"/>
              <a:pPr/>
              <a:t>25</a:t>
            </a:fld>
            <a:endParaRPr lang="fi-FI"/>
          </a:p>
        </p:txBody>
      </p:sp>
    </p:spTree>
    <p:extLst>
      <p:ext uri="{BB962C8B-B14F-4D97-AF65-F5344CB8AC3E}">
        <p14:creationId xmlns:p14="http://schemas.microsoft.com/office/powerpoint/2010/main" val="3749457691"/>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99592" y="3212976"/>
            <a:ext cx="7489824" cy="647452"/>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a:solidFill>
                  <a:schemeClr val="bg1"/>
                </a:solidFill>
                <a:ea typeface="ＭＳ Ｐゴシック" pitchFamily="34" charset="-128"/>
              </a:rPr>
              <a:t>Asbesti, näytteenotto</a:t>
            </a:r>
            <a:endParaRPr lang="fi-FI" dirty="0">
              <a:solidFill>
                <a:schemeClr val="bg1"/>
              </a:solidFill>
            </a:endParaRPr>
          </a:p>
        </p:txBody>
      </p:sp>
      <p:sp>
        <p:nvSpPr>
          <p:cNvPr id="2" name="Päivämäärän paikkamerkki 1"/>
          <p:cNvSpPr>
            <a:spLocks noGrp="1"/>
          </p:cNvSpPr>
          <p:nvPr>
            <p:ph type="dt" sz="half" idx="10"/>
          </p:nvPr>
        </p:nvSpPr>
        <p:spPr/>
        <p:txBody>
          <a:bodyPr/>
          <a:lstStyle/>
          <a:p>
            <a:endParaRPr lang="fi-FI"/>
          </a:p>
        </p:txBody>
      </p:sp>
      <p:sp>
        <p:nvSpPr>
          <p:cNvPr id="3" name="Dian numeron paikkamerkki 2"/>
          <p:cNvSpPr>
            <a:spLocks noGrp="1"/>
          </p:cNvSpPr>
          <p:nvPr>
            <p:ph type="sldNum" sz="quarter" idx="12"/>
          </p:nvPr>
        </p:nvSpPr>
        <p:spPr/>
        <p:txBody>
          <a:bodyPr/>
          <a:lstStyle/>
          <a:p>
            <a:fld id="{49246692-9764-4796-AF2E-897E79EBAFA7}" type="slidenum">
              <a:rPr lang="fi-FI" smtClean="0"/>
              <a:pPr/>
              <a:t>26</a:t>
            </a:fld>
            <a:endParaRPr lang="fi-FI"/>
          </a:p>
        </p:txBody>
      </p:sp>
    </p:spTree>
    <p:extLst>
      <p:ext uri="{BB962C8B-B14F-4D97-AF65-F5344CB8AC3E}">
        <p14:creationId xmlns:p14="http://schemas.microsoft.com/office/powerpoint/2010/main" val="1951943126"/>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solidFill>
                  <a:srgbClr val="44697D"/>
                </a:solidFill>
                <a:ea typeface="ＭＳ Ｐゴシック" pitchFamily="34" charset="-128"/>
              </a:rPr>
              <a:t>Asbesti, näytteenotto</a:t>
            </a:r>
          </a:p>
        </p:txBody>
      </p:sp>
      <p:sp>
        <p:nvSpPr>
          <p:cNvPr id="3" name="Content Placeholder 2"/>
          <p:cNvSpPr>
            <a:spLocks noGrp="1"/>
          </p:cNvSpPr>
          <p:nvPr>
            <p:ph sz="half" idx="1"/>
          </p:nvPr>
        </p:nvSpPr>
        <p:spPr/>
        <p:txBody>
          <a:bodyPr>
            <a:normAutofit/>
          </a:bodyPr>
          <a:lstStyle/>
          <a:p>
            <a:r>
              <a:rPr lang="fi-FI" dirty="0" smtClean="0"/>
              <a:t>Ilmanäyte</a:t>
            </a:r>
          </a:p>
          <a:p>
            <a:pPr lvl="1"/>
            <a:r>
              <a:rPr lang="fi-FI" dirty="0" smtClean="0"/>
              <a:t>Selluloosasuodatin</a:t>
            </a:r>
          </a:p>
          <a:p>
            <a:pPr lvl="1"/>
            <a:r>
              <a:rPr lang="fi-FI" dirty="0" smtClean="0"/>
              <a:t>Virtaus 10 l/min</a:t>
            </a:r>
          </a:p>
          <a:p>
            <a:pPr lvl="1"/>
            <a:r>
              <a:rPr lang="fi-FI" dirty="0" smtClean="0"/>
              <a:t>Tilavuus 50 – 100 l</a:t>
            </a:r>
          </a:p>
          <a:p>
            <a:pPr lvl="1"/>
            <a:r>
              <a:rPr lang="fi-FI" dirty="0" smtClean="0"/>
              <a:t>Analysointi vaihesiirtomikroskoopilla</a:t>
            </a:r>
          </a:p>
          <a:p>
            <a:pPr lvl="2"/>
            <a:r>
              <a:rPr lang="fi-FI" dirty="0" smtClean="0"/>
              <a:t>Standardi SFS 3868</a:t>
            </a:r>
          </a:p>
          <a:p>
            <a:pPr lvl="2"/>
            <a:endParaRPr lang="fi-FI" dirty="0" smtClean="0"/>
          </a:p>
          <a:p>
            <a:r>
              <a:rPr lang="fi-FI" dirty="0"/>
              <a:t>Materiaalinäyte</a:t>
            </a:r>
          </a:p>
          <a:p>
            <a:pPr lvl="1"/>
            <a:r>
              <a:rPr lang="fi-FI" dirty="0"/>
              <a:t>Analysointi valo- tai elektronimikroskoopilla</a:t>
            </a:r>
          </a:p>
          <a:p>
            <a:pPr lvl="2"/>
            <a:endParaRPr lang="fi-FI" dirty="0"/>
          </a:p>
        </p:txBody>
      </p:sp>
      <p:sp>
        <p:nvSpPr>
          <p:cNvPr id="6" name="Content Placeholder 5"/>
          <p:cNvSpPr>
            <a:spLocks noGrp="1"/>
          </p:cNvSpPr>
          <p:nvPr>
            <p:ph sz="half" idx="2"/>
          </p:nvPr>
        </p:nvSpPr>
        <p:spPr/>
        <p:txBody>
          <a:bodyPr>
            <a:normAutofit/>
          </a:bodyPr>
          <a:lstStyle/>
          <a:p>
            <a:r>
              <a:rPr lang="fi-FI" dirty="0" smtClean="0"/>
              <a:t>Pölynäyte</a:t>
            </a:r>
          </a:p>
          <a:p>
            <a:pPr lvl="1"/>
            <a:r>
              <a:rPr lang="fi-FI" dirty="0" smtClean="0"/>
              <a:t>Kerätään pinnoille kertynyttä pölyä muovipussiin</a:t>
            </a:r>
          </a:p>
          <a:p>
            <a:pPr lvl="1"/>
            <a:r>
              <a:rPr lang="fi-FI" dirty="0" smtClean="0"/>
              <a:t>Analysointi stereomikroskoopilla</a:t>
            </a:r>
          </a:p>
          <a:p>
            <a:pPr lvl="1"/>
            <a:endParaRPr lang="fi-FI"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27</a:t>
            </a:fld>
            <a:endParaRPr lang="fi-FI"/>
          </a:p>
        </p:txBody>
      </p:sp>
    </p:spTree>
    <p:extLst>
      <p:ext uri="{BB962C8B-B14F-4D97-AF65-F5344CB8AC3E}">
        <p14:creationId xmlns:p14="http://schemas.microsoft.com/office/powerpoint/2010/main" val="4082102246"/>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i-FI" dirty="0">
                <a:solidFill>
                  <a:srgbClr val="44697D"/>
                </a:solidFill>
                <a:ea typeface="ＭＳ Ｐゴシック" pitchFamily="34" charset="-128"/>
              </a:rPr>
              <a:t>Asbesti, toimenpideraja</a:t>
            </a:r>
          </a:p>
        </p:txBody>
      </p:sp>
      <p:sp>
        <p:nvSpPr>
          <p:cNvPr id="7" name="Content Placeholder 6"/>
          <p:cNvSpPr>
            <a:spLocks noGrp="1"/>
          </p:cNvSpPr>
          <p:nvPr>
            <p:ph idx="1"/>
          </p:nvPr>
        </p:nvSpPr>
        <p:spPr>
          <a:xfrm>
            <a:off x="827088" y="1483865"/>
            <a:ext cx="7489825" cy="4392614"/>
          </a:xfrm>
        </p:spPr>
        <p:txBody>
          <a:bodyPr>
            <a:normAutofit/>
          </a:bodyPr>
          <a:lstStyle/>
          <a:p>
            <a:r>
              <a:rPr lang="fi-FI" dirty="0" smtClean="0"/>
              <a:t>Asbestikuitujen </a:t>
            </a:r>
            <a:r>
              <a:rPr lang="fi-FI" dirty="0"/>
              <a:t>esiintymistä pinnoille laskeutuneessa pölyssä pidetään toimenpiderajan ylittymisenä. Sisäilman asbestikuitujen pitoisuus ei saa ylittää 0,01 </a:t>
            </a:r>
            <a:r>
              <a:rPr lang="fi-FI" dirty="0" smtClean="0"/>
              <a:t>kuitua/cm</a:t>
            </a:r>
            <a:r>
              <a:rPr lang="fi-FI" baseline="30000" dirty="0" smtClean="0"/>
              <a:t>3</a:t>
            </a:r>
            <a:r>
              <a:rPr lang="fi-FI" dirty="0" smtClean="0"/>
              <a:t> (</a:t>
            </a:r>
            <a:r>
              <a:rPr lang="fi-FI" dirty="0"/>
              <a:t>Asumisterveysasetus 2015</a:t>
            </a:r>
            <a:r>
              <a:rPr lang="fi-FI" dirty="0" smtClean="0"/>
              <a:t>).</a:t>
            </a:r>
            <a:endParaRPr lang="fi-FI" dirty="0"/>
          </a:p>
          <a:p>
            <a:pPr lvl="1"/>
            <a:endParaRPr lang="fi-FI" sz="2000" dirty="0"/>
          </a:p>
          <a:p>
            <a:r>
              <a:rPr lang="en-US" dirty="0" err="1"/>
              <a:t>Materiaalia</a:t>
            </a:r>
            <a:r>
              <a:rPr lang="en-US" dirty="0"/>
              <a:t> </a:t>
            </a:r>
            <a:r>
              <a:rPr lang="en-US" dirty="0" err="1"/>
              <a:t>käsitellään</a:t>
            </a:r>
            <a:r>
              <a:rPr lang="en-US" dirty="0"/>
              <a:t> </a:t>
            </a:r>
            <a:r>
              <a:rPr lang="en-US" dirty="0" err="1"/>
              <a:t>purkutyössä</a:t>
            </a:r>
            <a:r>
              <a:rPr lang="en-US" dirty="0"/>
              <a:t> </a:t>
            </a:r>
            <a:r>
              <a:rPr lang="en-US" dirty="0" err="1"/>
              <a:t>asbestimateriaalina</a:t>
            </a:r>
            <a:r>
              <a:rPr lang="en-US" dirty="0"/>
              <a:t>, kun se </a:t>
            </a:r>
            <a:r>
              <a:rPr lang="en-US" dirty="0" err="1"/>
              <a:t>sisältää</a:t>
            </a:r>
            <a:r>
              <a:rPr lang="en-US" dirty="0"/>
              <a:t> </a:t>
            </a:r>
            <a:r>
              <a:rPr lang="en-US" dirty="0" err="1"/>
              <a:t>yli</a:t>
            </a:r>
            <a:r>
              <a:rPr lang="en-US" dirty="0"/>
              <a:t> 1 % </a:t>
            </a:r>
            <a:r>
              <a:rPr lang="en-US" dirty="0" err="1" smtClean="0"/>
              <a:t>asbestia</a:t>
            </a:r>
            <a:r>
              <a:rPr lang="en-US" dirty="0" smtClean="0"/>
              <a:t>.</a:t>
            </a:r>
            <a:endParaRPr lang="fi-FI" dirty="0"/>
          </a:p>
          <a:p>
            <a:endParaRPr lang="fi-FI" dirty="0"/>
          </a:p>
        </p:txBody>
      </p:sp>
      <p:sp>
        <p:nvSpPr>
          <p:cNvPr id="2" name="Päivämäärän paikkamerkki 1"/>
          <p:cNvSpPr>
            <a:spLocks noGrp="1"/>
          </p:cNvSpPr>
          <p:nvPr>
            <p:ph type="dt" sz="half" idx="10"/>
          </p:nvPr>
        </p:nvSpPr>
        <p:spPr/>
        <p:txBody>
          <a:bodyPr/>
          <a:lstStyle/>
          <a:p>
            <a:endParaRPr lang="fi-FI"/>
          </a:p>
        </p:txBody>
      </p:sp>
      <p:sp>
        <p:nvSpPr>
          <p:cNvPr id="3" name="Dian numeron paikkamerkki 2"/>
          <p:cNvSpPr>
            <a:spLocks noGrp="1"/>
          </p:cNvSpPr>
          <p:nvPr>
            <p:ph type="sldNum" sz="quarter" idx="12"/>
          </p:nvPr>
        </p:nvSpPr>
        <p:spPr/>
        <p:txBody>
          <a:bodyPr/>
          <a:lstStyle/>
          <a:p>
            <a:fld id="{49246692-9764-4796-AF2E-897E79EBAFA7}" type="slidenum">
              <a:rPr lang="fi-FI" smtClean="0"/>
              <a:pPr/>
              <a:t>28</a:t>
            </a:fld>
            <a:endParaRPr lang="fi-FI"/>
          </a:p>
        </p:txBody>
      </p:sp>
    </p:spTree>
    <p:extLst>
      <p:ext uri="{BB962C8B-B14F-4D97-AF65-F5344CB8AC3E}">
        <p14:creationId xmlns:p14="http://schemas.microsoft.com/office/powerpoint/2010/main" val="1442954088"/>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827584" y="3068960"/>
            <a:ext cx="7489824"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smtClean="0"/>
              <a:t>Asbestin poistaminen rakennuksesta</a:t>
            </a:r>
            <a:endParaRPr lang="fi-FI" dirty="0"/>
          </a:p>
        </p:txBody>
      </p:sp>
      <p:sp>
        <p:nvSpPr>
          <p:cNvPr id="2" name="Päivämäärän paikkamerkki 1"/>
          <p:cNvSpPr>
            <a:spLocks noGrp="1"/>
          </p:cNvSpPr>
          <p:nvPr>
            <p:ph type="dt" sz="half" idx="10"/>
          </p:nvPr>
        </p:nvSpPr>
        <p:spPr/>
        <p:txBody>
          <a:bodyPr/>
          <a:lstStyle/>
          <a:p>
            <a:endParaRPr lang="fi-FI"/>
          </a:p>
        </p:txBody>
      </p:sp>
      <p:sp>
        <p:nvSpPr>
          <p:cNvPr id="3" name="Dian numeron paikkamerkki 2"/>
          <p:cNvSpPr>
            <a:spLocks noGrp="1"/>
          </p:cNvSpPr>
          <p:nvPr>
            <p:ph type="sldNum" sz="quarter" idx="12"/>
          </p:nvPr>
        </p:nvSpPr>
        <p:spPr/>
        <p:txBody>
          <a:bodyPr/>
          <a:lstStyle/>
          <a:p>
            <a:fld id="{49246692-9764-4796-AF2E-897E79EBAFA7}" type="slidenum">
              <a:rPr lang="fi-FI" smtClean="0"/>
              <a:pPr/>
              <a:t>29</a:t>
            </a:fld>
            <a:endParaRPr lang="fi-FI"/>
          </a:p>
        </p:txBody>
      </p:sp>
    </p:spTree>
    <p:extLst>
      <p:ext uri="{BB962C8B-B14F-4D97-AF65-F5344CB8AC3E}">
        <p14:creationId xmlns:p14="http://schemas.microsoft.com/office/powerpoint/2010/main" val="2597531261"/>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153294"/>
            <a:ext cx="7489824" cy="1079500"/>
          </a:xfrm>
        </p:spPr>
        <p:txBody>
          <a:bodyPr/>
          <a:lstStyle/>
          <a:p>
            <a:r>
              <a:rPr lang="fi-FI" dirty="0" smtClean="0">
                <a:solidFill>
                  <a:srgbClr val="44697D"/>
                </a:solidFill>
              </a:rPr>
              <a:t>Sisällysluettelo:</a:t>
            </a:r>
            <a:endParaRPr lang="fi-FI" dirty="0">
              <a:solidFill>
                <a:srgbClr val="44697D"/>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pPr/>
              <a:t>3</a:t>
            </a:fld>
            <a:endParaRPr lang="fi-FI"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1" name="Content Placeholder 5"/>
          <p:cNvSpPr>
            <a:spLocks noGrp="1"/>
          </p:cNvSpPr>
          <p:nvPr>
            <p:ph sz="half" idx="1"/>
          </p:nvPr>
        </p:nvSpPr>
        <p:spPr>
          <a:xfrm>
            <a:off x="827088" y="1340768"/>
            <a:ext cx="3668712" cy="4752528"/>
          </a:xfrm>
        </p:spPr>
        <p:txBody>
          <a:bodyPr>
            <a:normAutofit fontScale="92500" lnSpcReduction="20000"/>
          </a:bodyPr>
          <a:lstStyle/>
          <a:p>
            <a:pPr marL="342900" indent="-342900">
              <a:buClr>
                <a:srgbClr val="C00000"/>
              </a:buClr>
              <a:buFont typeface="+mj-lt"/>
              <a:buAutoNum type="arabicPeriod"/>
            </a:pPr>
            <a:r>
              <a:rPr lang="fi-FI" sz="1100" b="1" dirty="0"/>
              <a:t>Sisäilmaston ohje- ja toimenpidearvot</a:t>
            </a:r>
          </a:p>
          <a:p>
            <a:pPr lvl="1">
              <a:buClr>
                <a:srgbClr val="C00000"/>
              </a:buClr>
            </a:pPr>
            <a:r>
              <a:rPr lang="fi-FI" sz="1100" dirty="0"/>
              <a:t>Eduskunnan tarkastusvaliokunnan raportti </a:t>
            </a:r>
            <a:endParaRPr lang="fi-FI" sz="1100" dirty="0" smtClean="0"/>
          </a:p>
          <a:p>
            <a:pPr lvl="1">
              <a:buClr>
                <a:srgbClr val="C00000"/>
              </a:buClr>
            </a:pPr>
            <a:r>
              <a:rPr lang="fi-FI" sz="1100" dirty="0" smtClean="0"/>
              <a:t>Yleistä lainsäädännöstä</a:t>
            </a:r>
            <a:endParaRPr lang="fi-FI" sz="1100" dirty="0"/>
          </a:p>
          <a:p>
            <a:pPr lvl="1">
              <a:buClr>
                <a:srgbClr val="C00000"/>
              </a:buClr>
            </a:pPr>
            <a:r>
              <a:rPr lang="fi-FI" sz="1100" dirty="0" smtClean="0"/>
              <a:t>Rakentamismääräyskokoelma </a:t>
            </a:r>
            <a:r>
              <a:rPr lang="fi-FI" sz="1100" dirty="0"/>
              <a:t>D2</a:t>
            </a:r>
          </a:p>
          <a:p>
            <a:pPr lvl="1">
              <a:buClr>
                <a:srgbClr val="C00000"/>
              </a:buClr>
            </a:pPr>
            <a:r>
              <a:rPr lang="fi-FI" sz="1100" dirty="0" smtClean="0"/>
              <a:t>Asumisterveysasetus</a:t>
            </a:r>
          </a:p>
          <a:p>
            <a:pPr lvl="1">
              <a:buClr>
                <a:srgbClr val="C00000"/>
              </a:buClr>
            </a:pPr>
            <a:r>
              <a:rPr lang="fi-FI" sz="1100" dirty="0"/>
              <a:t>A</a:t>
            </a:r>
            <a:r>
              <a:rPr lang="fi-FI" sz="1100" dirty="0" smtClean="0"/>
              <a:t>sumisterveysasetuksen soveltamisohjeet, Valvira</a:t>
            </a:r>
            <a:endParaRPr lang="fi-FI" sz="1100" dirty="0"/>
          </a:p>
          <a:p>
            <a:pPr lvl="1">
              <a:buClr>
                <a:srgbClr val="C00000"/>
              </a:buClr>
            </a:pPr>
            <a:r>
              <a:rPr lang="fi-FI" sz="1100" dirty="0"/>
              <a:t>Sisäilmastoluokitus 2008</a:t>
            </a:r>
          </a:p>
          <a:p>
            <a:pPr lvl="1">
              <a:buClr>
                <a:srgbClr val="C00000"/>
              </a:buClr>
            </a:pPr>
            <a:r>
              <a:rPr lang="fi-FI" sz="1100" dirty="0" smtClean="0"/>
              <a:t>Ohje työpaikkojen sisäilmasto-ongelmien selvittämiseen (TTL)</a:t>
            </a:r>
          </a:p>
          <a:p>
            <a:pPr lvl="1">
              <a:buClr>
                <a:srgbClr val="C00000"/>
              </a:buClr>
            </a:pPr>
            <a:r>
              <a:rPr lang="fi-FI" sz="1100" dirty="0" smtClean="0"/>
              <a:t>Kosteus- </a:t>
            </a:r>
            <a:r>
              <a:rPr lang="fi-FI" sz="1100" dirty="0"/>
              <a:t>ja homevauriot - ratkaisuja työpaikoille, (TTL</a:t>
            </a:r>
            <a:r>
              <a:rPr lang="fi-FI" sz="1100" dirty="0" smtClean="0"/>
              <a:t>)</a:t>
            </a:r>
          </a:p>
          <a:p>
            <a:pPr lvl="1">
              <a:buClr>
                <a:srgbClr val="C00000"/>
              </a:buClr>
            </a:pPr>
            <a:r>
              <a:rPr lang="fi-FI" sz="1100" dirty="0" smtClean="0"/>
              <a:t>Toimiston </a:t>
            </a:r>
            <a:r>
              <a:rPr lang="fi-FI" sz="1100" dirty="0"/>
              <a:t>sisäilman tutkiminen (TTL)</a:t>
            </a:r>
          </a:p>
          <a:p>
            <a:pPr lvl="1">
              <a:buClr>
                <a:srgbClr val="C00000"/>
              </a:buClr>
            </a:pPr>
            <a:r>
              <a:rPr lang="fi-FI" sz="1100" dirty="0"/>
              <a:t>Koulurakennusten kosteus- ja homevauriot (KTL)</a:t>
            </a:r>
          </a:p>
          <a:p>
            <a:pPr lvl="1">
              <a:buClr>
                <a:srgbClr val="C00000"/>
              </a:buClr>
            </a:pPr>
            <a:r>
              <a:rPr lang="fi-FI" sz="1100" dirty="0"/>
              <a:t>Haitalliseksi tunnetut pitoisuudet </a:t>
            </a:r>
          </a:p>
          <a:p>
            <a:pPr lvl="1">
              <a:buClr>
                <a:srgbClr val="C00000"/>
              </a:buClr>
            </a:pPr>
            <a:r>
              <a:rPr lang="fi-FI" sz="1100" dirty="0" smtClean="0"/>
              <a:t>Kosteudenhallinta </a:t>
            </a:r>
            <a:r>
              <a:rPr lang="fi-FI" sz="1100" dirty="0"/>
              <a:t>ja homevaurioiden estäminen (RIL)</a:t>
            </a:r>
          </a:p>
          <a:p>
            <a:pPr lvl="1">
              <a:buClr>
                <a:srgbClr val="C00000"/>
              </a:buClr>
            </a:pPr>
            <a:r>
              <a:rPr lang="fi-FI" sz="1100" dirty="0"/>
              <a:t>Kosteus- ja homevaurioituneen rakennuksen kuntotutkimus </a:t>
            </a:r>
            <a:r>
              <a:rPr lang="fi-FI" sz="1100" dirty="0" smtClean="0"/>
              <a:t>-opas</a:t>
            </a:r>
            <a:endParaRPr lang="fi-FI" sz="1100" dirty="0"/>
          </a:p>
          <a:p>
            <a:pPr lvl="1">
              <a:buClr>
                <a:srgbClr val="C00000"/>
              </a:buClr>
            </a:pPr>
            <a:endParaRPr lang="fi-FI" sz="1100" dirty="0"/>
          </a:p>
          <a:p>
            <a:pPr marL="342900" lvl="1" indent="-342900">
              <a:buClr>
                <a:srgbClr val="C00000"/>
              </a:buClr>
              <a:buFont typeface="+mj-lt"/>
              <a:buAutoNum type="arabicPeriod" startAt="2"/>
            </a:pPr>
            <a:r>
              <a:rPr lang="fi-FI" sz="1100" b="1" dirty="0"/>
              <a:t>Fysikaaliset olosuhteet</a:t>
            </a:r>
          </a:p>
          <a:p>
            <a:pPr lvl="1">
              <a:buClr>
                <a:srgbClr val="C00000"/>
              </a:buClr>
            </a:pPr>
            <a:r>
              <a:rPr lang="fi-FI" sz="1100" dirty="0"/>
              <a:t>Lämpöviihtyvyys</a:t>
            </a:r>
          </a:p>
          <a:p>
            <a:pPr lvl="1">
              <a:buClr>
                <a:srgbClr val="C00000"/>
              </a:buClr>
            </a:pPr>
            <a:r>
              <a:rPr lang="fi-FI" sz="1100" dirty="0"/>
              <a:t>Sisäilman lämpötila</a:t>
            </a:r>
          </a:p>
          <a:p>
            <a:pPr lvl="1">
              <a:buClr>
                <a:srgbClr val="C00000"/>
              </a:buClr>
            </a:pPr>
            <a:r>
              <a:rPr lang="fi-FI" sz="1100" dirty="0"/>
              <a:t>Lämpötilaindeksi</a:t>
            </a:r>
          </a:p>
          <a:p>
            <a:pPr lvl="1">
              <a:buClr>
                <a:srgbClr val="C00000"/>
              </a:buClr>
            </a:pPr>
            <a:r>
              <a:rPr lang="fi-FI" sz="1100" dirty="0"/>
              <a:t>Sisäilman kosteus</a:t>
            </a:r>
          </a:p>
          <a:p>
            <a:pPr lvl="1">
              <a:buClr>
                <a:srgbClr val="C00000"/>
              </a:buClr>
            </a:pPr>
            <a:r>
              <a:rPr lang="fi-FI" sz="1100" dirty="0"/>
              <a:t>Rakennekosteus</a:t>
            </a:r>
          </a:p>
          <a:p>
            <a:pPr lvl="1">
              <a:buClr>
                <a:srgbClr val="C00000"/>
              </a:buClr>
            </a:pPr>
            <a:r>
              <a:rPr lang="fi-FI" sz="1100" dirty="0"/>
              <a:t>Rakennuksen ilmatiiveys</a:t>
            </a:r>
          </a:p>
          <a:p>
            <a:pPr lvl="1">
              <a:buClr>
                <a:srgbClr val="C00000"/>
              </a:buClr>
            </a:pPr>
            <a:r>
              <a:rPr lang="fi-FI" sz="1100" dirty="0"/>
              <a:t>Vuotoilmareittien mittausmenetelmät</a:t>
            </a:r>
          </a:p>
          <a:p>
            <a:pPr lvl="1">
              <a:buClr>
                <a:srgbClr val="C00000"/>
              </a:buClr>
            </a:pPr>
            <a:r>
              <a:rPr lang="fi-FI" sz="1100" dirty="0"/>
              <a:t>Radon</a:t>
            </a:r>
          </a:p>
          <a:p>
            <a:pPr lvl="1">
              <a:buClr>
                <a:srgbClr val="C00000"/>
              </a:buClr>
            </a:pPr>
            <a:r>
              <a:rPr lang="fi-FI" sz="1100" dirty="0"/>
              <a:t>Radontorjunta</a:t>
            </a:r>
          </a:p>
          <a:p>
            <a:pPr lvl="1">
              <a:buClr>
                <a:srgbClr val="C00000"/>
              </a:buClr>
            </a:pPr>
            <a:r>
              <a:rPr lang="fi-FI" sz="1100" dirty="0"/>
              <a:t>Melu</a:t>
            </a:r>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a:p>
        </p:txBody>
      </p:sp>
      <p:sp>
        <p:nvSpPr>
          <p:cNvPr id="13" name="Content Placeholder 1"/>
          <p:cNvSpPr>
            <a:spLocks noGrp="1"/>
          </p:cNvSpPr>
          <p:nvPr>
            <p:ph sz="half" idx="2"/>
          </p:nvPr>
        </p:nvSpPr>
        <p:spPr>
          <a:xfrm>
            <a:off x="4572000" y="1232794"/>
            <a:ext cx="3884239" cy="5184576"/>
          </a:xfrm>
        </p:spPr>
        <p:txBody>
          <a:bodyPr>
            <a:noAutofit/>
          </a:bodyPr>
          <a:lstStyle/>
          <a:p>
            <a:pPr marL="342900" lvl="1" indent="-342900">
              <a:lnSpc>
                <a:spcPct val="80000"/>
              </a:lnSpc>
              <a:buClr>
                <a:srgbClr val="C00000"/>
              </a:buClr>
              <a:buFont typeface="+mj-lt"/>
              <a:buAutoNum type="arabicPeriod" startAt="3"/>
            </a:pPr>
            <a:r>
              <a:rPr lang="fi-FI" sz="1000" b="1" dirty="0"/>
              <a:t>Mikrobit</a:t>
            </a:r>
          </a:p>
          <a:p>
            <a:pPr lvl="1">
              <a:lnSpc>
                <a:spcPct val="80000"/>
              </a:lnSpc>
              <a:buClr>
                <a:srgbClr val="C00000"/>
              </a:buClr>
            </a:pPr>
            <a:r>
              <a:rPr lang="fi-FI" sz="1000" dirty="0"/>
              <a:t>Käsitteitä</a:t>
            </a:r>
          </a:p>
          <a:p>
            <a:pPr lvl="1">
              <a:lnSpc>
                <a:spcPct val="80000"/>
              </a:lnSpc>
              <a:buClr>
                <a:srgbClr val="C00000"/>
              </a:buClr>
            </a:pPr>
            <a:r>
              <a:rPr lang="fi-FI" sz="1000" dirty="0"/>
              <a:t>Rakennuksen kosteuslähteet ja kosteuden siirtyminen rakenteissa</a:t>
            </a:r>
          </a:p>
          <a:p>
            <a:pPr lvl="1">
              <a:lnSpc>
                <a:spcPct val="80000"/>
              </a:lnSpc>
              <a:buClr>
                <a:srgbClr val="C00000"/>
              </a:buClr>
            </a:pPr>
            <a:r>
              <a:rPr lang="fi-FI" sz="1000" dirty="0"/>
              <a:t>Rakenteiden mikrobivaurioriskin arviointi</a:t>
            </a:r>
          </a:p>
          <a:p>
            <a:pPr lvl="1">
              <a:lnSpc>
                <a:spcPct val="80000"/>
              </a:lnSpc>
              <a:buClr>
                <a:srgbClr val="C00000"/>
              </a:buClr>
            </a:pPr>
            <a:r>
              <a:rPr lang="fi-FI" sz="1000" dirty="0"/>
              <a:t>Ilmayhteys rakenteen mikrobivauriosta sisäilmaan</a:t>
            </a:r>
          </a:p>
          <a:p>
            <a:pPr lvl="1">
              <a:lnSpc>
                <a:spcPct val="80000"/>
              </a:lnSpc>
              <a:buClr>
                <a:srgbClr val="C00000"/>
              </a:buClr>
            </a:pPr>
            <a:r>
              <a:rPr lang="fi-FI" sz="1000" dirty="0"/>
              <a:t>Yleistä mikrobeista</a:t>
            </a:r>
          </a:p>
          <a:p>
            <a:pPr lvl="1">
              <a:lnSpc>
                <a:spcPct val="80000"/>
              </a:lnSpc>
              <a:buClr>
                <a:srgbClr val="C00000"/>
              </a:buClr>
            </a:pPr>
            <a:r>
              <a:rPr lang="fi-FI" sz="1000" dirty="0"/>
              <a:t>Mikrobien kasvuolosuhteet</a:t>
            </a:r>
          </a:p>
          <a:p>
            <a:pPr lvl="1">
              <a:lnSpc>
                <a:spcPct val="80000"/>
              </a:lnSpc>
              <a:buClr>
                <a:srgbClr val="C00000"/>
              </a:buClr>
            </a:pPr>
            <a:r>
              <a:rPr lang="fi-FI" sz="1000" dirty="0"/>
              <a:t>Mikrobilajit</a:t>
            </a:r>
          </a:p>
          <a:p>
            <a:pPr lvl="1">
              <a:lnSpc>
                <a:spcPct val="80000"/>
              </a:lnSpc>
              <a:buClr>
                <a:srgbClr val="C00000"/>
              </a:buClr>
            </a:pPr>
            <a:r>
              <a:rPr lang="fi-FI" sz="1000" dirty="0"/>
              <a:t>Mikrobien kasvu eri rakennusmateriaaleissa</a:t>
            </a:r>
          </a:p>
          <a:p>
            <a:pPr lvl="1">
              <a:lnSpc>
                <a:spcPct val="80000"/>
              </a:lnSpc>
              <a:buClr>
                <a:srgbClr val="C00000"/>
              </a:buClr>
            </a:pPr>
            <a:r>
              <a:rPr lang="fi-FI" sz="1000" dirty="0"/>
              <a:t>Mikrobien tuottamat toksiinit</a:t>
            </a:r>
          </a:p>
          <a:p>
            <a:pPr lvl="1">
              <a:lnSpc>
                <a:spcPct val="80000"/>
              </a:lnSpc>
              <a:buClr>
                <a:srgbClr val="C00000"/>
              </a:buClr>
            </a:pPr>
            <a:r>
              <a:rPr lang="fi-FI" sz="1000" dirty="0"/>
              <a:t>Mikrobinäytteiden ottaminen ja tulosten tulkinta </a:t>
            </a:r>
          </a:p>
          <a:p>
            <a:pPr lvl="1">
              <a:lnSpc>
                <a:spcPct val="80000"/>
              </a:lnSpc>
              <a:buClr>
                <a:srgbClr val="C00000"/>
              </a:buClr>
            </a:pPr>
            <a:r>
              <a:rPr lang="fi-FI" sz="1000" dirty="0"/>
              <a:t>Mikrobien analyysimenetelmät</a:t>
            </a:r>
          </a:p>
          <a:p>
            <a:pPr lvl="1">
              <a:lnSpc>
                <a:spcPct val="80000"/>
              </a:lnSpc>
              <a:buClr>
                <a:srgbClr val="C00000"/>
              </a:buClr>
            </a:pPr>
            <a:r>
              <a:rPr lang="fi-FI" sz="1000" dirty="0"/>
              <a:t>Altistumisen arviointi mikrobiepäpuhtauksille</a:t>
            </a:r>
          </a:p>
          <a:p>
            <a:endParaRPr lang="fi-FI" sz="1050" dirty="0"/>
          </a:p>
          <a:p>
            <a:pPr marL="342900" lvl="1" indent="-342900">
              <a:lnSpc>
                <a:spcPct val="80000"/>
              </a:lnSpc>
              <a:buClr>
                <a:srgbClr val="C00000"/>
              </a:buClr>
              <a:buFont typeface="+mj-lt"/>
              <a:buAutoNum type="arabicPeriod" startAt="4"/>
            </a:pPr>
            <a:r>
              <a:rPr lang="fi-FI" sz="1000" b="1" dirty="0"/>
              <a:t>Kemialliset epäpuhtaudet</a:t>
            </a:r>
          </a:p>
          <a:p>
            <a:pPr lvl="1">
              <a:lnSpc>
                <a:spcPct val="80000"/>
              </a:lnSpc>
              <a:buClr>
                <a:srgbClr val="C00000"/>
              </a:buClr>
            </a:pPr>
            <a:r>
              <a:rPr lang="fi-FI" sz="1000" dirty="0"/>
              <a:t>Kemialliset epäpuhtaudet, yleistä</a:t>
            </a:r>
          </a:p>
          <a:p>
            <a:pPr lvl="1">
              <a:lnSpc>
                <a:spcPct val="80000"/>
              </a:lnSpc>
              <a:buClr>
                <a:srgbClr val="C00000"/>
              </a:buClr>
            </a:pPr>
            <a:r>
              <a:rPr lang="fi-FI" sz="1000" dirty="0"/>
              <a:t>Haihtuvat orgaaniset yhdisteet</a:t>
            </a:r>
          </a:p>
          <a:p>
            <a:pPr lvl="1">
              <a:lnSpc>
                <a:spcPct val="80000"/>
              </a:lnSpc>
              <a:buClr>
                <a:srgbClr val="C00000"/>
              </a:buClr>
            </a:pPr>
            <a:r>
              <a:rPr lang="fi-FI" sz="1000" dirty="0"/>
              <a:t>FLEC-mittaus</a:t>
            </a:r>
          </a:p>
          <a:p>
            <a:pPr lvl="1">
              <a:lnSpc>
                <a:spcPct val="80000"/>
              </a:lnSpc>
              <a:buClr>
                <a:srgbClr val="C00000"/>
              </a:buClr>
            </a:pPr>
            <a:r>
              <a:rPr lang="fi-FI" sz="1000" dirty="0"/>
              <a:t>BULK-näyte</a:t>
            </a:r>
          </a:p>
          <a:p>
            <a:pPr lvl="1">
              <a:lnSpc>
                <a:spcPct val="80000"/>
              </a:lnSpc>
              <a:buClr>
                <a:srgbClr val="C00000"/>
              </a:buClr>
            </a:pPr>
            <a:r>
              <a:rPr lang="fi-FI" sz="1000" dirty="0"/>
              <a:t>Betonirakenteisten lattioiden muovipäällysteiden korjaustarpeen arviointi</a:t>
            </a:r>
          </a:p>
          <a:p>
            <a:pPr lvl="1">
              <a:lnSpc>
                <a:spcPct val="80000"/>
              </a:lnSpc>
              <a:buClr>
                <a:srgbClr val="C00000"/>
              </a:buClr>
            </a:pPr>
            <a:r>
              <a:rPr lang="fi-FI" sz="1000" dirty="0"/>
              <a:t>Hiilidioksidi ja hiilimonoksidi</a:t>
            </a:r>
          </a:p>
          <a:p>
            <a:pPr lvl="1">
              <a:lnSpc>
                <a:spcPct val="80000"/>
              </a:lnSpc>
              <a:buClr>
                <a:srgbClr val="C00000"/>
              </a:buClr>
            </a:pPr>
            <a:r>
              <a:rPr lang="fi-FI" sz="1000" dirty="0"/>
              <a:t>Ammoniakki</a:t>
            </a:r>
          </a:p>
          <a:p>
            <a:pPr lvl="1">
              <a:lnSpc>
                <a:spcPct val="80000"/>
              </a:lnSpc>
              <a:buClr>
                <a:srgbClr val="C00000"/>
              </a:buClr>
            </a:pPr>
            <a:r>
              <a:rPr lang="fi-FI" sz="1000" dirty="0"/>
              <a:t>Formaldehydi</a:t>
            </a:r>
          </a:p>
          <a:p>
            <a:pPr lvl="1">
              <a:lnSpc>
                <a:spcPct val="80000"/>
              </a:lnSpc>
              <a:buClr>
                <a:srgbClr val="C00000"/>
              </a:buClr>
            </a:pPr>
            <a:r>
              <a:rPr lang="fi-FI" sz="1000" dirty="0"/>
              <a:t>Polysykliset aromaattiset hiilivedyt</a:t>
            </a:r>
          </a:p>
          <a:p>
            <a:pPr lvl="1">
              <a:lnSpc>
                <a:spcPct val="80000"/>
              </a:lnSpc>
              <a:buClr>
                <a:srgbClr val="C00000"/>
              </a:buClr>
            </a:pPr>
            <a:r>
              <a:rPr lang="fi-FI" sz="1000" dirty="0"/>
              <a:t>Nikotiini</a:t>
            </a:r>
          </a:p>
          <a:p>
            <a:pPr lvl="1"/>
            <a:endParaRPr lang="fi-FI" sz="1600" dirty="0"/>
          </a:p>
        </p:txBody>
      </p:sp>
    </p:spTree>
    <p:extLst>
      <p:ext uri="{BB962C8B-B14F-4D97-AF65-F5344CB8AC3E}">
        <p14:creationId xmlns:p14="http://schemas.microsoft.com/office/powerpoint/2010/main" val="3761812627"/>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solidFill>
                  <a:srgbClr val="44697D"/>
                </a:solidFill>
                <a:ea typeface="ＭＳ Ｐゴシック" pitchFamily="34" charset="-128"/>
              </a:rPr>
              <a:t>Haitta-ainetutkimus</a:t>
            </a:r>
            <a:endParaRPr lang="en-US" dirty="0">
              <a:solidFill>
                <a:srgbClr val="44697D"/>
              </a:solidFill>
              <a:ea typeface="ＭＳ Ｐゴシック" pitchFamily="34" charset="-128"/>
            </a:endParaRPr>
          </a:p>
        </p:txBody>
      </p:sp>
      <p:sp>
        <p:nvSpPr>
          <p:cNvPr id="3" name="Content Placeholder 2"/>
          <p:cNvSpPr>
            <a:spLocks noGrp="1"/>
          </p:cNvSpPr>
          <p:nvPr>
            <p:ph idx="1"/>
          </p:nvPr>
        </p:nvSpPr>
        <p:spPr/>
        <p:txBody>
          <a:bodyPr>
            <a:normAutofit/>
          </a:bodyPr>
          <a:lstStyle/>
          <a:p>
            <a:endParaRPr lang="en-US" dirty="0"/>
          </a:p>
          <a:p>
            <a:endParaRPr lang="en-US" dirty="0"/>
          </a:p>
        </p:txBody>
      </p:sp>
      <p:sp>
        <p:nvSpPr>
          <p:cNvPr id="6" name="Content Placeholder 5"/>
          <p:cNvSpPr>
            <a:spLocks noGrp="1"/>
          </p:cNvSpPr>
          <p:nvPr>
            <p:ph sz="half" idx="4294967295"/>
          </p:nvPr>
        </p:nvSpPr>
        <p:spPr>
          <a:xfrm>
            <a:off x="659996" y="1663226"/>
            <a:ext cx="7931150" cy="4134457"/>
          </a:xfrm>
        </p:spPr>
        <p:txBody>
          <a:bodyPr>
            <a:normAutofit fontScale="92500" lnSpcReduction="20000"/>
          </a:bodyPr>
          <a:lstStyle/>
          <a:p>
            <a:r>
              <a:rPr lang="fi-FI" sz="1800" dirty="0"/>
              <a:t>Kiinteistössä on tehtävä haitta-ainetutkimus korjaustöiden suunnitteluvaiheessa ennen töiden aloittamista</a:t>
            </a:r>
            <a:r>
              <a:rPr lang="fi-FI" sz="1800" dirty="0" smtClean="0"/>
              <a:t>, jos epäillään haitta-aineita rakenteissa</a:t>
            </a:r>
          </a:p>
          <a:p>
            <a:pPr lvl="1"/>
            <a:r>
              <a:rPr lang="fi-FI" sz="1500" dirty="0" smtClean="0"/>
              <a:t>Vastuu rakennuttajalla tai kiinteistön omistajalla</a:t>
            </a:r>
            <a:endParaRPr lang="fi-FI" sz="1500" dirty="0"/>
          </a:p>
          <a:p>
            <a:pPr lvl="1"/>
            <a:r>
              <a:rPr lang="fi-FI" sz="1500" dirty="0" smtClean="0"/>
              <a:t>Asbesti, PCB, PAH yms.</a:t>
            </a:r>
          </a:p>
          <a:p>
            <a:pPr lvl="1"/>
            <a:endParaRPr lang="fi-FI" sz="1050" dirty="0" smtClean="0"/>
          </a:p>
          <a:p>
            <a:r>
              <a:rPr lang="fi-FI" sz="1800" dirty="0" smtClean="0"/>
              <a:t>Tutkimuksessa tunnistetaan haitta-aineita sisältävät materiaalit</a:t>
            </a:r>
          </a:p>
          <a:p>
            <a:pPr lvl="1"/>
            <a:r>
              <a:rPr lang="fi-FI" sz="1500" dirty="0" smtClean="0"/>
              <a:t>Terveysvaikutuksia purkuvaiheessa, kiinteistön käytön aikana</a:t>
            </a:r>
          </a:p>
          <a:p>
            <a:pPr lvl="1"/>
            <a:r>
              <a:rPr lang="fi-FI" sz="1500" dirty="0" smtClean="0"/>
              <a:t>Ympäristölle haitallisia kemikaaleja » jätteen käsittely</a:t>
            </a:r>
          </a:p>
          <a:p>
            <a:pPr lvl="1"/>
            <a:r>
              <a:rPr lang="fi-FI" sz="1500" dirty="0" smtClean="0"/>
              <a:t>Epäily</a:t>
            </a:r>
          </a:p>
          <a:p>
            <a:pPr lvl="1"/>
            <a:endParaRPr lang="fi-FI" sz="1050" dirty="0" smtClean="0"/>
          </a:p>
          <a:p>
            <a:r>
              <a:rPr lang="fi-FI" sz="1800" dirty="0" smtClean="0"/>
              <a:t>Toteutetaan hankesuunnitteluvaiheessa</a:t>
            </a:r>
          </a:p>
          <a:p>
            <a:pPr lvl="1"/>
            <a:r>
              <a:rPr lang="fi-FI" sz="1500" dirty="0" smtClean="0"/>
              <a:t>Purkutyöt (henkilösuojaus, osastointi, jätteenkäsittely)</a:t>
            </a:r>
          </a:p>
          <a:p>
            <a:pPr lvl="1"/>
            <a:r>
              <a:rPr lang="fi-FI" sz="1500" dirty="0" smtClean="0"/>
              <a:t>Korjausratkaisut</a:t>
            </a:r>
          </a:p>
          <a:p>
            <a:pPr lvl="1"/>
            <a:r>
              <a:rPr lang="fi-FI" sz="1500" dirty="0" smtClean="0"/>
              <a:t>Purkutöiden ja jätteenkäsittely kustannukset</a:t>
            </a:r>
          </a:p>
          <a:p>
            <a:pPr marL="457200" lvl="1" indent="0">
              <a:buNone/>
            </a:pPr>
            <a:endParaRPr lang="fi-FI" sz="1050" dirty="0"/>
          </a:p>
          <a:p>
            <a:r>
              <a:rPr lang="fi-FI" sz="1800" dirty="0" smtClean="0"/>
              <a:t>Ohjeita haitta-ainetutkimuksen tekijälle RT 20-11160</a:t>
            </a:r>
          </a:p>
          <a:p>
            <a:r>
              <a:rPr lang="fi-FI" sz="1800" dirty="0" smtClean="0"/>
              <a:t>Ohjeita tutkimuksen tilaajalle ja kiinteistön omistajalle RT 20-11159</a:t>
            </a:r>
          </a:p>
          <a:p>
            <a:endParaRPr lang="fi-FI" sz="1100"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Dian numeron paikkamerkki 8"/>
          <p:cNvSpPr>
            <a:spLocks noGrp="1"/>
          </p:cNvSpPr>
          <p:nvPr>
            <p:ph type="sldNum" sz="quarter" idx="12"/>
          </p:nvPr>
        </p:nvSpPr>
        <p:spPr/>
        <p:txBody>
          <a:bodyPr/>
          <a:lstStyle/>
          <a:p>
            <a:fld id="{49246692-9764-4796-AF2E-897E79EBAFA7}" type="slidenum">
              <a:rPr lang="fi-FI" smtClean="0"/>
              <a:pPr/>
              <a:t>30</a:t>
            </a:fld>
            <a:endParaRPr lang="fi-FI"/>
          </a:p>
        </p:txBody>
      </p:sp>
    </p:spTree>
    <p:extLst>
      <p:ext uri="{BB962C8B-B14F-4D97-AF65-F5344CB8AC3E}">
        <p14:creationId xmlns:p14="http://schemas.microsoft.com/office/powerpoint/2010/main" val="3822661878"/>
      </p:ext>
    </p:extLst>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7088" y="333376"/>
            <a:ext cx="7489824" cy="863376"/>
          </a:xfrm>
        </p:spPr>
        <p:txBody>
          <a:bodyPr>
            <a:normAutofit/>
          </a:bodyPr>
          <a:lstStyle/>
          <a:p>
            <a:r>
              <a:rPr lang="fi-FI" dirty="0">
                <a:solidFill>
                  <a:srgbClr val="44697D"/>
                </a:solidFill>
                <a:ea typeface="ＭＳ Ｐゴシック" pitchFamily="34" charset="-128"/>
              </a:rPr>
              <a:t>Asbestipurkusuunnitelma</a:t>
            </a:r>
            <a:endParaRPr lang="en-US" dirty="0">
              <a:solidFill>
                <a:srgbClr val="44697D"/>
              </a:solidFill>
              <a:ea typeface="ＭＳ Ｐゴシック" pitchFamily="34" charset="-128"/>
            </a:endParaRPr>
          </a:p>
        </p:txBody>
      </p:sp>
      <p:sp>
        <p:nvSpPr>
          <p:cNvPr id="8" name="Content Placeholder 7"/>
          <p:cNvSpPr>
            <a:spLocks noGrp="1"/>
          </p:cNvSpPr>
          <p:nvPr>
            <p:ph idx="1"/>
          </p:nvPr>
        </p:nvSpPr>
        <p:spPr>
          <a:xfrm>
            <a:off x="827088" y="1412776"/>
            <a:ext cx="7489825" cy="4608613"/>
          </a:xfrm>
        </p:spPr>
        <p:txBody>
          <a:bodyPr>
            <a:normAutofit/>
          </a:bodyPr>
          <a:lstStyle/>
          <a:p>
            <a:r>
              <a:rPr lang="fi-FI" sz="1800" dirty="0" smtClean="0"/>
              <a:t>Ennen </a:t>
            </a:r>
            <a:r>
              <a:rPr lang="fi-FI" sz="1800" dirty="0"/>
              <a:t>kuin asbestipurkutyö voidaan aloittaa on tehtävä työsuunnitelma (Valtioneuvoston päätös 1380/1994 19 </a:t>
            </a:r>
            <a:r>
              <a:rPr lang="fi-FI" sz="1800" dirty="0" smtClean="0"/>
              <a:t>§).</a:t>
            </a:r>
          </a:p>
          <a:p>
            <a:endParaRPr lang="fi-FI" sz="1800" dirty="0"/>
          </a:p>
          <a:p>
            <a:r>
              <a:rPr lang="fi-FI" sz="1800" dirty="0" smtClean="0"/>
              <a:t>Asbestipurkutyösuunnitelma </a:t>
            </a:r>
            <a:r>
              <a:rPr lang="fi-FI" sz="1800" dirty="0"/>
              <a:t>tulee toimittaa 7 päivää ennen työn aloittamista työpaikkaa tarkastavalle </a:t>
            </a:r>
            <a:r>
              <a:rPr lang="fi-FI" sz="1800" dirty="0" smtClean="0"/>
              <a:t>työsuojeluviranomaiselle. </a:t>
            </a:r>
          </a:p>
          <a:p>
            <a:pPr lvl="1"/>
            <a:r>
              <a:rPr lang="fi-FI" sz="1400" dirty="0" smtClean="0"/>
              <a:t>Purkutyötä </a:t>
            </a:r>
            <a:r>
              <a:rPr lang="fi-FI" sz="1400" dirty="0"/>
              <a:t>tekevien työntekijöiden altistumisen estäminen </a:t>
            </a:r>
          </a:p>
          <a:p>
            <a:pPr lvl="1"/>
            <a:r>
              <a:rPr lang="fi-FI" sz="1400" dirty="0" smtClean="0"/>
              <a:t>Muiden </a:t>
            </a:r>
            <a:r>
              <a:rPr lang="fi-FI" sz="1400" dirty="0"/>
              <a:t>työn vaikutuspiirissä olevien henkilöiden altistumisen estäminen </a:t>
            </a:r>
          </a:p>
          <a:p>
            <a:pPr lvl="1"/>
            <a:r>
              <a:rPr lang="fi-FI" sz="1400" dirty="0" smtClean="0"/>
              <a:t>Asbestipölyn </a:t>
            </a:r>
            <a:r>
              <a:rPr lang="fi-FI" sz="1400" dirty="0"/>
              <a:t>työympäristöön leviämisen estäminen </a:t>
            </a:r>
          </a:p>
          <a:p>
            <a:pPr lvl="1"/>
            <a:r>
              <a:rPr lang="fi-FI" sz="1400" dirty="0" smtClean="0"/>
              <a:t>Työkohteen </a:t>
            </a:r>
            <a:r>
              <a:rPr lang="fi-FI" sz="1400" dirty="0"/>
              <a:t>puhdistaminen asbestijätteistä ja asbestipölystä </a:t>
            </a:r>
          </a:p>
          <a:p>
            <a:pPr lvl="1"/>
            <a:r>
              <a:rPr lang="fi-FI" sz="1400" dirty="0" smtClean="0"/>
              <a:t>Asbestijätteiden </a:t>
            </a:r>
            <a:r>
              <a:rPr lang="fi-FI" sz="1400" dirty="0"/>
              <a:t>käsittely työpaikalla</a:t>
            </a:r>
          </a:p>
          <a:p>
            <a:pPr lvl="1"/>
            <a:endParaRPr lang="fi-FI" sz="1400" dirty="0"/>
          </a:p>
          <a:p>
            <a:r>
              <a:rPr lang="fi-FI" sz="1800" dirty="0" smtClean="0"/>
              <a:t>Asbestipurkutyömenetelmän </a:t>
            </a:r>
            <a:r>
              <a:rPr lang="fi-FI" sz="1800" dirty="0"/>
              <a:t>valinta (Työsuojeluhallituksen päätös 231/1990) </a:t>
            </a:r>
          </a:p>
          <a:p>
            <a:pPr lvl="1"/>
            <a:r>
              <a:rPr lang="fi-FI" sz="1400" dirty="0" smtClean="0"/>
              <a:t>Yleensä </a:t>
            </a:r>
            <a:r>
              <a:rPr lang="fi-FI" sz="1400" dirty="0"/>
              <a:t>käytetään osastointimenetelmää, jolloin alipaineistuksen teho on oltava </a:t>
            </a:r>
            <a:r>
              <a:rPr lang="fi-FI" sz="1400" dirty="0" smtClean="0"/>
              <a:t>10-kertainen </a:t>
            </a:r>
            <a:r>
              <a:rPr lang="fi-FI" sz="1400" dirty="0"/>
              <a:t>osastoidun tilan tilavuuteen </a:t>
            </a:r>
            <a:r>
              <a:rPr lang="fi-FI" sz="1400" dirty="0" smtClean="0"/>
              <a:t>nähden</a:t>
            </a:r>
            <a:endParaRPr lang="fi-FI" sz="1400" dirty="0"/>
          </a:p>
          <a:p>
            <a:endParaRPr lang="en-US" dirty="0"/>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Päivämäärän paikkamerkki 1"/>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49246692-9764-4796-AF2E-897E79EBAFA7}" type="slidenum">
              <a:rPr lang="fi-FI" smtClean="0"/>
              <a:pPr/>
              <a:t>31</a:t>
            </a:fld>
            <a:endParaRPr lang="fi-FI"/>
          </a:p>
        </p:txBody>
      </p:sp>
    </p:spTree>
    <p:extLst>
      <p:ext uri="{BB962C8B-B14F-4D97-AF65-F5344CB8AC3E}">
        <p14:creationId xmlns:p14="http://schemas.microsoft.com/office/powerpoint/2010/main" val="498435815"/>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7088" y="333376"/>
            <a:ext cx="7489824" cy="791368"/>
          </a:xfrm>
        </p:spPr>
        <p:txBody>
          <a:bodyPr>
            <a:normAutofit/>
          </a:bodyPr>
          <a:lstStyle/>
          <a:p>
            <a:r>
              <a:rPr lang="fi-FI" dirty="0" smtClean="0">
                <a:solidFill>
                  <a:srgbClr val="44697D"/>
                </a:solidFill>
                <a:ea typeface="ＭＳ Ｐゴシック" pitchFamily="34" charset="-128"/>
              </a:rPr>
              <a:t>Asbestipurkutyön turvallisuus</a:t>
            </a:r>
            <a:endParaRPr lang="en-US" dirty="0">
              <a:solidFill>
                <a:srgbClr val="44697D"/>
              </a:solidFill>
              <a:ea typeface="ＭＳ Ｐゴシック" pitchFamily="34" charset="-128"/>
            </a:endParaRPr>
          </a:p>
        </p:txBody>
      </p:sp>
      <p:sp>
        <p:nvSpPr>
          <p:cNvPr id="8" name="Content Placeholder 7"/>
          <p:cNvSpPr>
            <a:spLocks noGrp="1"/>
          </p:cNvSpPr>
          <p:nvPr>
            <p:ph idx="1"/>
          </p:nvPr>
        </p:nvSpPr>
        <p:spPr>
          <a:xfrm>
            <a:off x="827088" y="1196752"/>
            <a:ext cx="7489825" cy="4680621"/>
          </a:xfrm>
        </p:spPr>
        <p:txBody>
          <a:bodyPr/>
          <a:lstStyle/>
          <a:p>
            <a:pPr marL="0" indent="0">
              <a:buNone/>
            </a:pPr>
            <a:r>
              <a:rPr lang="en-US" sz="2000" dirty="0" err="1" smtClean="0"/>
              <a:t>Pääkohdat</a:t>
            </a:r>
            <a:r>
              <a:rPr lang="en-US" sz="2000" dirty="0"/>
              <a:t>: </a:t>
            </a:r>
            <a:endParaRPr lang="en-US" sz="2000" dirty="0" smtClean="0"/>
          </a:p>
          <a:p>
            <a:pPr marL="457200" indent="-457200">
              <a:buFont typeface="+mj-lt"/>
              <a:buAutoNum type="arabicPeriod"/>
            </a:pPr>
            <a:r>
              <a:rPr lang="fi-FI" sz="2000" dirty="0" smtClean="0"/>
              <a:t>Toiminta </a:t>
            </a:r>
            <a:r>
              <a:rPr lang="fi-FI" sz="2000" dirty="0"/>
              <a:t>osastossa purkutyön aikana </a:t>
            </a:r>
          </a:p>
          <a:p>
            <a:pPr lvl="1"/>
            <a:r>
              <a:rPr lang="fi-FI" sz="1400" dirty="0" smtClean="0"/>
              <a:t>Pölyävyyden </a:t>
            </a:r>
            <a:r>
              <a:rPr lang="fi-FI" sz="1400" dirty="0"/>
              <a:t>välttäminen, jätteiden pakkaaminen, toiminta sulussa ja sulun </a:t>
            </a:r>
            <a:r>
              <a:rPr lang="fi-FI" sz="1400" dirty="0" smtClean="0"/>
              <a:t>kunnossapito</a:t>
            </a:r>
          </a:p>
          <a:p>
            <a:pPr lvl="1">
              <a:buFont typeface="+mj-lt"/>
              <a:buAutoNum type="arabicPeriod"/>
            </a:pPr>
            <a:endParaRPr lang="fi-FI" sz="1200" dirty="0"/>
          </a:p>
          <a:p>
            <a:pPr marL="457200" indent="-457200">
              <a:buFont typeface="+mj-lt"/>
              <a:buAutoNum type="arabicPeriod"/>
            </a:pPr>
            <a:r>
              <a:rPr lang="fi-FI" sz="2000" dirty="0" smtClean="0"/>
              <a:t>Ympäristön </a:t>
            </a:r>
            <a:r>
              <a:rPr lang="fi-FI" sz="2000" dirty="0"/>
              <a:t>turvallisuus asbestipurkutyön aikana </a:t>
            </a:r>
          </a:p>
          <a:p>
            <a:pPr lvl="1"/>
            <a:r>
              <a:rPr lang="fi-FI" sz="1400" dirty="0" smtClean="0"/>
              <a:t>Alipaineistuksen toiminta, </a:t>
            </a:r>
            <a:r>
              <a:rPr lang="fi-FI" sz="1400" dirty="0"/>
              <a:t>osastoinnin kunto ja toimivuus, asbestikuitumäärän mittaus tarvittaessa</a:t>
            </a:r>
            <a:r>
              <a:rPr lang="fi-FI" sz="1400" dirty="0" smtClean="0"/>
              <a:t>.</a:t>
            </a:r>
          </a:p>
          <a:p>
            <a:pPr marL="609600" lvl="1" indent="-342900">
              <a:buFont typeface="+mj-lt"/>
              <a:buAutoNum type="arabicPeriod"/>
            </a:pPr>
            <a:endParaRPr lang="fi-FI" sz="1400" dirty="0"/>
          </a:p>
          <a:p>
            <a:pPr marL="457200" indent="-457200">
              <a:buFont typeface="+mj-lt"/>
              <a:buAutoNum type="arabicPeriod"/>
            </a:pPr>
            <a:r>
              <a:rPr lang="fi-FI" sz="2000" dirty="0" smtClean="0"/>
              <a:t>Purkutyön </a:t>
            </a:r>
            <a:r>
              <a:rPr lang="fi-FI" sz="2000" dirty="0"/>
              <a:t>loppuun saattaminen ja lopputulos </a:t>
            </a:r>
          </a:p>
          <a:p>
            <a:pPr lvl="1"/>
            <a:r>
              <a:rPr lang="fi-FI" sz="1400" dirty="0" smtClean="0"/>
              <a:t>Käsittelyn </a:t>
            </a:r>
            <a:r>
              <a:rPr lang="fi-FI" sz="1400" dirty="0"/>
              <a:t>huolellisuus, suojausten purku, jätteiden siirto, asbestikuitumäärämittaus </a:t>
            </a:r>
            <a:r>
              <a:rPr lang="fi-FI" sz="1400" dirty="0" smtClean="0"/>
              <a:t>tarvittaessa.</a:t>
            </a:r>
          </a:p>
          <a:p>
            <a:pPr marL="266700" lvl="1" indent="0">
              <a:buNone/>
            </a:pPr>
            <a:endParaRPr lang="fi-FI" sz="1800" b="1" dirty="0" smtClean="0"/>
          </a:p>
          <a:p>
            <a:r>
              <a:rPr lang="fi-FI" sz="1800" b="1" dirty="0" smtClean="0"/>
              <a:t>Keskeinen </a:t>
            </a:r>
            <a:r>
              <a:rPr lang="fi-FI" sz="1800" b="1" dirty="0"/>
              <a:t>asia </a:t>
            </a:r>
            <a:r>
              <a:rPr lang="fi-FI" sz="1800" b="1" dirty="0" smtClean="0"/>
              <a:t>asbestipurkutyössä </a:t>
            </a:r>
            <a:r>
              <a:rPr lang="fi-FI" sz="1800" b="1" dirty="0"/>
              <a:t>on se, että missään työvaiheessa ei pääse syntymään terveyshaittaa työn suorittajille, muille osapuolille tai ympäristölle</a:t>
            </a:r>
            <a:r>
              <a:rPr lang="fi-FI" sz="1800" b="1" dirty="0" smtClean="0"/>
              <a:t>.</a:t>
            </a:r>
            <a:endParaRPr lang="fi-FI" sz="1800" dirty="0"/>
          </a:p>
          <a:p>
            <a:endParaRPr lang="en-US" dirty="0"/>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32</a:t>
            </a:fld>
            <a:endParaRPr lang="fi-FI"/>
          </a:p>
        </p:txBody>
      </p:sp>
    </p:spTree>
    <p:extLst>
      <p:ext uri="{BB962C8B-B14F-4D97-AF65-F5344CB8AC3E}">
        <p14:creationId xmlns:p14="http://schemas.microsoft.com/office/powerpoint/2010/main" val="124007372"/>
      </p:ext>
    </p:extLst>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827584" y="2708920"/>
            <a:ext cx="7489824" cy="107950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t>Valtioneuvoston asetus </a:t>
            </a:r>
            <a:br>
              <a:rPr lang="fi-FI" dirty="0"/>
            </a:br>
            <a:r>
              <a:rPr lang="fi-FI" dirty="0"/>
              <a:t>asbestityön turvallisuudesta 798/2015</a:t>
            </a:r>
          </a:p>
        </p:txBody>
      </p:sp>
      <p:sp>
        <p:nvSpPr>
          <p:cNvPr id="3" name="Dian numeron paikkamerkki 2"/>
          <p:cNvSpPr>
            <a:spLocks noGrp="1"/>
          </p:cNvSpPr>
          <p:nvPr>
            <p:ph type="sldNum" sz="quarter" idx="12"/>
          </p:nvPr>
        </p:nvSpPr>
        <p:spPr/>
        <p:txBody>
          <a:bodyPr/>
          <a:lstStyle/>
          <a:p>
            <a:fld id="{49246692-9764-4796-AF2E-897E79EBAFA7}" type="slidenum">
              <a:rPr lang="fi-FI" smtClean="0"/>
              <a:pPr/>
              <a:t>33</a:t>
            </a:fld>
            <a:endParaRPr lang="fi-FI"/>
          </a:p>
        </p:txBody>
      </p:sp>
      <p:pic>
        <p:nvPicPr>
          <p:cNvPr id="6"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3868094"/>
      </p:ext>
    </p:extLst>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Valtioneuvoston asetus </a:t>
            </a:r>
            <a:br>
              <a:rPr lang="fi-FI" dirty="0" smtClean="0"/>
            </a:br>
            <a:r>
              <a:rPr lang="fi-FI" dirty="0" smtClean="0"/>
              <a:t>asbestityön turvallisuudesta 798/2015</a:t>
            </a:r>
            <a:endParaRPr lang="fi-FI" dirty="0"/>
          </a:p>
        </p:txBody>
      </p:sp>
      <p:sp>
        <p:nvSpPr>
          <p:cNvPr id="3" name="Sisällön paikkamerkki 2"/>
          <p:cNvSpPr>
            <a:spLocks noGrp="1"/>
          </p:cNvSpPr>
          <p:nvPr>
            <p:ph idx="1"/>
          </p:nvPr>
        </p:nvSpPr>
        <p:spPr/>
        <p:txBody>
          <a:bodyPr>
            <a:normAutofit fontScale="85000" lnSpcReduction="10000"/>
          </a:bodyPr>
          <a:lstStyle/>
          <a:p>
            <a:r>
              <a:rPr lang="fi-FI" dirty="0" smtClean="0"/>
              <a:t>Asbestikartoitus</a:t>
            </a:r>
          </a:p>
          <a:p>
            <a:pPr lvl="1"/>
            <a:r>
              <a:rPr lang="fi-FI" dirty="0" smtClean="0"/>
              <a:t>Purettava asbesti on paikallistettava ja tunnistettava</a:t>
            </a:r>
          </a:p>
          <a:p>
            <a:pPr lvl="1"/>
            <a:r>
              <a:rPr lang="fi-FI" dirty="0" smtClean="0"/>
              <a:t>Selvitettävä asbestin pölyävyys</a:t>
            </a:r>
          </a:p>
          <a:p>
            <a:pPr lvl="1"/>
            <a:r>
              <a:rPr lang="fi-FI" dirty="0" smtClean="0"/>
              <a:t>Selvitettävä asbestin ja sitä sisältävien materiaalien laatu ja määrä</a:t>
            </a:r>
          </a:p>
          <a:p>
            <a:pPr lvl="1"/>
            <a:r>
              <a:rPr lang="fi-FI" dirty="0" smtClean="0"/>
              <a:t>Kirjallinen dokumentointi</a:t>
            </a:r>
          </a:p>
          <a:p>
            <a:pPr lvl="1"/>
            <a:r>
              <a:rPr lang="fi-FI" dirty="0" smtClean="0"/>
              <a:t>Asbestikartoituksen tekijältä edellytetään riittävää perehtyneisyyttä asbestiin</a:t>
            </a:r>
          </a:p>
          <a:p>
            <a:pPr lvl="1"/>
            <a:endParaRPr lang="fi-FI" dirty="0"/>
          </a:p>
          <a:p>
            <a:r>
              <a:rPr lang="fi-FI" dirty="0" smtClean="0"/>
              <a:t>Kirjallinen turvallisuussuunnitelma ja ennakkoilmoitus</a:t>
            </a:r>
          </a:p>
          <a:p>
            <a:pPr lvl="1"/>
            <a:r>
              <a:rPr lang="fi-FI" dirty="0" smtClean="0"/>
              <a:t>Turvallisuussuunnitelmassa on esitettävä työn ja työnympäristön turvallisuuden varmistamiseksi tehtävät toimenpiteet</a:t>
            </a:r>
          </a:p>
          <a:p>
            <a:pPr lvl="1"/>
            <a:r>
              <a:rPr lang="fi-FI" dirty="0" smtClean="0"/>
              <a:t>Kirjallinen ilmoitus työsuojeluviranomaiselle</a:t>
            </a:r>
          </a:p>
          <a:p>
            <a:pPr lvl="1"/>
            <a:r>
              <a:rPr lang="fi-FI" dirty="0" smtClean="0"/>
              <a:t>Seitsemän päivää ennen työn aloittamista</a:t>
            </a:r>
          </a:p>
          <a:p>
            <a:endParaRPr lang="fi-FI" dirty="0"/>
          </a:p>
          <a:p>
            <a:r>
              <a:rPr lang="fi-FI" dirty="0" smtClean="0"/>
              <a:t>Asbestipurkutyön johto ja valvonta</a:t>
            </a:r>
          </a:p>
          <a:p>
            <a:pPr lvl="1"/>
            <a:r>
              <a:rPr lang="fi-FI" dirty="0" smtClean="0"/>
              <a:t>Nimetty työnjohtaja, joka seuraa ja valvoo turvallisuussuunnitelman toteutumista</a:t>
            </a:r>
          </a:p>
          <a:p>
            <a:endParaRPr lang="fi-FI" dirty="0" smtClean="0"/>
          </a:p>
        </p:txBody>
      </p:sp>
      <p:sp>
        <p:nvSpPr>
          <p:cNvPr id="5" name="Dian numeron paikkamerkki 4"/>
          <p:cNvSpPr>
            <a:spLocks noGrp="1"/>
          </p:cNvSpPr>
          <p:nvPr>
            <p:ph type="sldNum" sz="quarter" idx="12"/>
          </p:nvPr>
        </p:nvSpPr>
        <p:spPr/>
        <p:txBody>
          <a:bodyPr/>
          <a:lstStyle/>
          <a:p>
            <a:fld id="{49246692-9764-4796-AF2E-897E79EBAFA7}" type="slidenum">
              <a:rPr lang="fi-FI" smtClean="0"/>
              <a:pPr/>
              <a:t>34</a:t>
            </a:fld>
            <a:endParaRPr lang="fi-FI"/>
          </a:p>
        </p:txBody>
      </p:sp>
      <p:pic>
        <p:nvPicPr>
          <p:cNvPr id="6"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7152800"/>
      </p:ext>
    </p:extLst>
  </p:cSld>
  <p:clrMapOvr>
    <a:masterClrMapping/>
  </p:clrMapOvr>
  <p:transition spd="med">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Valtioneuvoston asetus </a:t>
            </a:r>
            <a:br>
              <a:rPr lang="fi-FI" dirty="0" smtClean="0"/>
            </a:br>
            <a:r>
              <a:rPr lang="fi-FI" dirty="0" smtClean="0"/>
              <a:t>asbestityön turvallisuudesta 798/2015</a:t>
            </a:r>
            <a:endParaRPr lang="fi-FI" dirty="0"/>
          </a:p>
        </p:txBody>
      </p:sp>
      <p:sp>
        <p:nvSpPr>
          <p:cNvPr id="3" name="Sisällön paikkamerkki 2"/>
          <p:cNvSpPr>
            <a:spLocks noGrp="1"/>
          </p:cNvSpPr>
          <p:nvPr>
            <p:ph idx="1"/>
          </p:nvPr>
        </p:nvSpPr>
        <p:spPr/>
        <p:txBody>
          <a:bodyPr/>
          <a:lstStyle/>
          <a:p>
            <a:r>
              <a:rPr lang="fi-FI" dirty="0" smtClean="0"/>
              <a:t>Altistumisalueen rajaaminen ja siellä toimiminen</a:t>
            </a:r>
          </a:p>
          <a:p>
            <a:pPr lvl="1"/>
            <a:r>
              <a:rPr lang="fi-FI" dirty="0" smtClean="0"/>
              <a:t>Rajattu ja merkitty varoitusmerkein</a:t>
            </a:r>
          </a:p>
          <a:p>
            <a:pPr lvl="1"/>
            <a:r>
              <a:rPr lang="fi-FI" dirty="0" smtClean="0"/>
              <a:t>Asbestityön edellyttämät suojavaatteet</a:t>
            </a:r>
          </a:p>
          <a:p>
            <a:pPr lvl="1"/>
            <a:r>
              <a:rPr lang="fi-FI" dirty="0" smtClean="0"/>
              <a:t>Alueelta poistumisen yhteydessä puhdistauduttava asbestipölystä</a:t>
            </a:r>
          </a:p>
          <a:p>
            <a:pPr lvl="1"/>
            <a:r>
              <a:rPr lang="fi-FI" dirty="0" smtClean="0"/>
              <a:t>Purkujätteen käsittely</a:t>
            </a:r>
          </a:p>
          <a:p>
            <a:pPr lvl="1"/>
            <a:endParaRPr lang="fi-FI" dirty="0" smtClean="0"/>
          </a:p>
          <a:p>
            <a:pPr lvl="1"/>
            <a:r>
              <a:rPr lang="fi-FI" dirty="0" smtClean="0"/>
              <a:t>Osastointimenetelmää koskevat lisävaatimukset</a:t>
            </a:r>
          </a:p>
          <a:p>
            <a:pPr lvl="2"/>
            <a:r>
              <a:rPr lang="fi-FI" dirty="0" smtClean="0"/>
              <a:t>Työtila oltava 5 </a:t>
            </a:r>
            <a:r>
              <a:rPr lang="fi-FI" dirty="0" err="1" smtClean="0"/>
              <a:t>Pa</a:t>
            </a:r>
            <a:r>
              <a:rPr lang="fi-FI" dirty="0" smtClean="0"/>
              <a:t> alipaineinen ympäröiviin tiloihin verrattua</a:t>
            </a:r>
          </a:p>
          <a:p>
            <a:pPr lvl="2"/>
            <a:r>
              <a:rPr lang="fi-FI" dirty="0" err="1" smtClean="0"/>
              <a:t>Krokidoliittia</a:t>
            </a:r>
            <a:r>
              <a:rPr lang="fi-FI" dirty="0" smtClean="0"/>
              <a:t> purettaessa vähintään 10 </a:t>
            </a:r>
            <a:r>
              <a:rPr lang="fi-FI" dirty="0" err="1" smtClean="0"/>
              <a:t>Pa</a:t>
            </a:r>
            <a:r>
              <a:rPr lang="fi-FI" dirty="0" smtClean="0"/>
              <a:t> alipaine ympäröiviin tiloihin</a:t>
            </a:r>
          </a:p>
          <a:p>
            <a:pPr lvl="2"/>
            <a:r>
              <a:rPr lang="fi-FI" dirty="0" smtClean="0"/>
              <a:t>Paine-eroa on seurattava rekisteröivällä laitteella, joka </a:t>
            </a:r>
            <a:r>
              <a:rPr lang="fi-FI" dirty="0" err="1" smtClean="0"/>
              <a:t>hälyyttää</a:t>
            </a:r>
            <a:r>
              <a:rPr lang="fi-FI" dirty="0" smtClean="0"/>
              <a:t> paine-eron merkittävästä muuttumisesta</a:t>
            </a:r>
          </a:p>
        </p:txBody>
      </p:sp>
      <p:sp>
        <p:nvSpPr>
          <p:cNvPr id="5" name="Dian numeron paikkamerkki 4"/>
          <p:cNvSpPr>
            <a:spLocks noGrp="1"/>
          </p:cNvSpPr>
          <p:nvPr>
            <p:ph type="sldNum" sz="quarter" idx="12"/>
          </p:nvPr>
        </p:nvSpPr>
        <p:spPr/>
        <p:txBody>
          <a:bodyPr/>
          <a:lstStyle/>
          <a:p>
            <a:fld id="{49246692-9764-4796-AF2E-897E79EBAFA7}" type="slidenum">
              <a:rPr lang="fi-FI" smtClean="0"/>
              <a:pPr/>
              <a:t>35</a:t>
            </a:fld>
            <a:endParaRPr lang="fi-FI"/>
          </a:p>
        </p:txBody>
      </p:sp>
      <p:pic>
        <p:nvPicPr>
          <p:cNvPr id="6"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108725"/>
      </p:ext>
    </p:extLst>
  </p:cSld>
  <p:clrMapOvr>
    <a:masterClrMapping/>
  </p:clrMapOvr>
  <p:transition spd="med">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Valtioneuvoston asetus </a:t>
            </a:r>
            <a:br>
              <a:rPr lang="fi-FI" dirty="0" smtClean="0"/>
            </a:br>
            <a:r>
              <a:rPr lang="fi-FI" dirty="0" smtClean="0"/>
              <a:t>asbestityön turvallisuudesta 798/2015</a:t>
            </a:r>
            <a:endParaRPr lang="fi-FI" dirty="0"/>
          </a:p>
        </p:txBody>
      </p:sp>
      <p:sp>
        <p:nvSpPr>
          <p:cNvPr id="3" name="Sisällön paikkamerkki 2"/>
          <p:cNvSpPr>
            <a:spLocks noGrp="1"/>
          </p:cNvSpPr>
          <p:nvPr>
            <p:ph idx="1"/>
          </p:nvPr>
        </p:nvSpPr>
        <p:spPr/>
        <p:txBody>
          <a:bodyPr>
            <a:normAutofit lnSpcReduction="10000"/>
          </a:bodyPr>
          <a:lstStyle/>
          <a:p>
            <a:r>
              <a:rPr lang="fi-FI" dirty="0" smtClean="0"/>
              <a:t>Työvälineiden käyttö ja toimintakunnon varmistaminen</a:t>
            </a:r>
          </a:p>
          <a:p>
            <a:pPr lvl="1"/>
            <a:r>
              <a:rPr lang="fi-FI" dirty="0" smtClean="0"/>
              <a:t>Työnantaja varmistaa asbestipurkutyöhön soveltuvat suojavaatteet</a:t>
            </a:r>
          </a:p>
          <a:p>
            <a:pPr lvl="1"/>
            <a:r>
              <a:rPr lang="fi-FI" dirty="0" smtClean="0"/>
              <a:t>Hengityksensuojainten tiiveys on varmistettava ennen käyttöä</a:t>
            </a:r>
          </a:p>
          <a:p>
            <a:pPr lvl="1"/>
            <a:r>
              <a:rPr lang="fi-FI" dirty="0" smtClean="0"/>
              <a:t>Varmistettava, että ilmankäsittelylaitteiden erotusaste on riittävä</a:t>
            </a:r>
          </a:p>
          <a:p>
            <a:pPr lvl="2"/>
            <a:r>
              <a:rPr lang="fi-FI" dirty="0" smtClean="0"/>
              <a:t>Puhtaisiin tiloihin ei saa päästä asbestipölyä (0,01 kuitua/cm</a:t>
            </a:r>
            <a:r>
              <a:rPr lang="fi-FI" baseline="30000" dirty="0" smtClean="0"/>
              <a:t>3</a:t>
            </a:r>
            <a:r>
              <a:rPr lang="fi-FI" dirty="0" smtClean="0"/>
              <a:t>)</a:t>
            </a:r>
          </a:p>
          <a:p>
            <a:pPr lvl="2"/>
            <a:endParaRPr lang="fi-FI" dirty="0"/>
          </a:p>
          <a:p>
            <a:r>
              <a:rPr lang="fi-FI" dirty="0" smtClean="0"/>
              <a:t>Altistumisalueen puhtauden varmistaminen ja jatkokäytön varmistaminen</a:t>
            </a:r>
          </a:p>
          <a:p>
            <a:pPr lvl="1"/>
            <a:r>
              <a:rPr lang="fi-FI" dirty="0" smtClean="0"/>
              <a:t>Asbestipurkutyön jälkeen varmistuttava, että altistumisalue on puhdistettu asbestista</a:t>
            </a:r>
          </a:p>
          <a:p>
            <a:pPr lvl="1"/>
            <a:r>
              <a:rPr lang="fi-FI" dirty="0" smtClean="0"/>
              <a:t>Puhdistamisen jälkeen on mitattava, ettei sisäilmassa ole asbestia yli 0,01 kuitua/cm</a:t>
            </a:r>
            <a:r>
              <a:rPr lang="fi-FI" baseline="30000" dirty="0" smtClean="0"/>
              <a:t>3</a:t>
            </a:r>
          </a:p>
          <a:p>
            <a:pPr lvl="1"/>
            <a:r>
              <a:rPr lang="fi-FI" dirty="0" smtClean="0"/>
              <a:t>Purkutyön työnantaja ja rakennuttajan on tehtävä tilan käyttöönottamisesta asiakirja</a:t>
            </a:r>
          </a:p>
          <a:p>
            <a:pPr lvl="2"/>
            <a:r>
              <a:rPr lang="fi-FI" dirty="0" smtClean="0"/>
              <a:t>Todetaan tilan puhtaus ja jatkokäytön turvallisuus</a:t>
            </a:r>
          </a:p>
        </p:txBody>
      </p:sp>
      <p:sp>
        <p:nvSpPr>
          <p:cNvPr id="5" name="Dian numeron paikkamerkki 4"/>
          <p:cNvSpPr>
            <a:spLocks noGrp="1"/>
          </p:cNvSpPr>
          <p:nvPr>
            <p:ph type="sldNum" sz="quarter" idx="12"/>
          </p:nvPr>
        </p:nvSpPr>
        <p:spPr/>
        <p:txBody>
          <a:bodyPr/>
          <a:lstStyle/>
          <a:p>
            <a:fld id="{49246692-9764-4796-AF2E-897E79EBAFA7}" type="slidenum">
              <a:rPr lang="fi-FI" smtClean="0"/>
              <a:pPr/>
              <a:t>36</a:t>
            </a:fld>
            <a:endParaRPr lang="fi-FI"/>
          </a:p>
        </p:txBody>
      </p:sp>
      <p:pic>
        <p:nvPicPr>
          <p:cNvPr id="6"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6268122"/>
      </p:ext>
    </p:extLst>
  </p:cSld>
  <p:clrMapOvr>
    <a:masterClrMapping/>
  </p:clrMapOvr>
  <p:transition spd="med">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3376"/>
            <a:ext cx="7489824" cy="863376"/>
          </a:xfrm>
        </p:spPr>
        <p:txBody>
          <a:bodyPr>
            <a:normAutofit/>
          </a:bodyPr>
          <a:lstStyle/>
          <a:p>
            <a:r>
              <a:rPr lang="fi-FI" dirty="0" smtClean="0"/>
              <a:t>Lähteet</a:t>
            </a:r>
            <a:r>
              <a:rPr lang="fi-FI" sz="3200" dirty="0" smtClean="0"/>
              <a:t>:</a:t>
            </a:r>
            <a:endParaRPr lang="fi-FI" sz="3200" dirty="0"/>
          </a:p>
        </p:txBody>
      </p:sp>
      <p:sp>
        <p:nvSpPr>
          <p:cNvPr id="3" name="Content Placeholder 2"/>
          <p:cNvSpPr>
            <a:spLocks noGrp="1"/>
          </p:cNvSpPr>
          <p:nvPr>
            <p:ph idx="1"/>
          </p:nvPr>
        </p:nvSpPr>
        <p:spPr>
          <a:xfrm>
            <a:off x="827088" y="1196752"/>
            <a:ext cx="7705352" cy="4896544"/>
          </a:xfrm>
        </p:spPr>
        <p:txBody>
          <a:bodyPr>
            <a:noAutofit/>
          </a:bodyPr>
          <a:lstStyle/>
          <a:p>
            <a:r>
              <a:rPr lang="fi-FI" sz="1200" dirty="0"/>
              <a:t>Asbesti rakennustyössä, opintomateriaali, Oksa ym., Työterveyslaitos:  </a:t>
            </a:r>
            <a:r>
              <a:rPr lang="fi-FI" sz="1200" dirty="0" smtClean="0">
                <a:hlinkClick r:id="rId3"/>
              </a:rPr>
              <a:t>www.ttl.fi/fi/toimialat/rakennus/turvapakki/vaaralliset_aineet/eristeaineet/asbestituotteet/Documents/asbesti_rakennustyossa.pdf</a:t>
            </a:r>
            <a:endParaRPr lang="fi-FI" altLang="en-US" sz="1200" dirty="0" smtClean="0"/>
          </a:p>
          <a:p>
            <a:r>
              <a:rPr lang="fi-FI" altLang="en-US" sz="1200" dirty="0" smtClean="0"/>
              <a:t>Asumisterveysohje </a:t>
            </a:r>
            <a:r>
              <a:rPr lang="fi-FI" altLang="en-US" sz="1200" dirty="0"/>
              <a:t>(2003) Asuntojen ja muiden oleskelutilojen fysikaaliset, kemialliset </a:t>
            </a:r>
            <a:r>
              <a:rPr lang="fi-FI" altLang="en-US" sz="1200" dirty="0" smtClean="0"/>
              <a:t> ja </a:t>
            </a:r>
            <a:r>
              <a:rPr lang="fi-FI" altLang="en-US" sz="1200" dirty="0"/>
              <a:t>mikrobiologiset tekijät. </a:t>
            </a:r>
            <a:r>
              <a:rPr lang="fi-FI" altLang="en-US" sz="1200" dirty="0" err="1"/>
              <a:t>Sosiaali</a:t>
            </a:r>
            <a:r>
              <a:rPr lang="fi-FI" altLang="en-US" sz="1200" dirty="0"/>
              <a:t>- ja terveysministeriön oppaita </a:t>
            </a:r>
            <a:r>
              <a:rPr lang="fi-FI" altLang="en-US" sz="1200" dirty="0" smtClean="0"/>
              <a:t>2003:1. </a:t>
            </a:r>
            <a:r>
              <a:rPr lang="fi-FI" altLang="en-US" sz="1200" dirty="0" smtClean="0">
                <a:hlinkClick r:id="rId4"/>
              </a:rPr>
              <a:t>www.stm.fi/c/document_library/get_file?folderId=28707&amp;name=DLFE-3518.pdf</a:t>
            </a:r>
            <a:r>
              <a:rPr lang="fi-FI" altLang="en-US" sz="1200" dirty="0" smtClean="0"/>
              <a:t> </a:t>
            </a:r>
            <a:r>
              <a:rPr lang="fi-FI" altLang="en-US" sz="1200" dirty="0"/>
              <a:t>(4.12.2013</a:t>
            </a:r>
            <a:r>
              <a:rPr lang="fi-FI" altLang="en-US" sz="1200" dirty="0" smtClean="0"/>
              <a:t>).</a:t>
            </a:r>
            <a:endParaRPr lang="en-US" altLang="en-US" sz="1200" dirty="0"/>
          </a:p>
          <a:p>
            <a:r>
              <a:rPr lang="en-US" altLang="en-US" sz="1200" dirty="0"/>
              <a:t>IARC  (International  Agency  for  Research  on  Cancer)  (2002).  Monographs  on  the </a:t>
            </a:r>
          </a:p>
          <a:p>
            <a:r>
              <a:rPr lang="en-US" altLang="en-US" sz="1200" dirty="0"/>
              <a:t>evaluation of carcinogenic risks to humans, Man-Made </a:t>
            </a:r>
            <a:r>
              <a:rPr lang="en-US" altLang="en-US" sz="1200" dirty="0" err="1"/>
              <a:t>Vitrous</a:t>
            </a:r>
            <a:r>
              <a:rPr lang="en-US" altLang="en-US" sz="1200" dirty="0"/>
              <a:t> </a:t>
            </a:r>
            <a:r>
              <a:rPr lang="en-US" altLang="en-US" sz="1200" dirty="0" err="1"/>
              <a:t>Fibres</a:t>
            </a:r>
            <a:r>
              <a:rPr lang="en-US" altLang="en-US" sz="1200" dirty="0"/>
              <a:t>. Vol 81, Lyon, </a:t>
            </a:r>
          </a:p>
          <a:p>
            <a:r>
              <a:rPr lang="en-US" altLang="en-US" sz="1200" dirty="0"/>
              <a:t>IARC Press.</a:t>
            </a:r>
            <a:endParaRPr lang="en-US" altLang="en-US" sz="1200" dirty="0" smtClean="0"/>
          </a:p>
          <a:p>
            <a:r>
              <a:rPr lang="fi-FI" sz="1200" dirty="0"/>
              <a:t>Kovanen K, Heimonen I, Laamanen J, </a:t>
            </a:r>
            <a:r>
              <a:rPr lang="fi-FI" sz="1200" dirty="0" err="1"/>
              <a:t>Riala</a:t>
            </a:r>
            <a:r>
              <a:rPr lang="fi-FI" sz="1200" dirty="0"/>
              <a:t> R, Harju R, Tuovila H, Kämppi R, </a:t>
            </a:r>
            <a:r>
              <a:rPr lang="fi-FI" sz="1200" dirty="0" err="1"/>
              <a:t>Säntti</a:t>
            </a:r>
            <a:r>
              <a:rPr lang="fi-FI" sz="1200" dirty="0"/>
              <a:t> J, Tuomi T, Salo S-P, Voutilainen R ja Tossavainen A. (2006) Ilmanvaihtolaitteiden hiukkaspäästöt. Altistuminen, mittaaminen ja tuotetestaus. VTT Tiedotteita 2360. </a:t>
            </a:r>
            <a:r>
              <a:rPr lang="fi-FI" sz="1200" dirty="0">
                <a:hlinkClick r:id="rId5"/>
              </a:rPr>
              <a:t>www.vtt.fi/inf/pdf/tiedotteet/2006/T2360.pdf</a:t>
            </a:r>
            <a:r>
              <a:rPr lang="fi-FI" sz="1200" dirty="0"/>
              <a:t> (4.12.2013)</a:t>
            </a:r>
          </a:p>
          <a:p>
            <a:r>
              <a:rPr lang="fi-FI" sz="1200" dirty="0"/>
              <a:t>RATU 82-0347, Asbestia sisältävien rakenteiden purku, 2009</a:t>
            </a:r>
          </a:p>
          <a:p>
            <a:r>
              <a:rPr lang="fi-FI" sz="1200" dirty="0"/>
              <a:t>Työsuojeluhallinnon www-sivut; </a:t>
            </a:r>
            <a:r>
              <a:rPr lang="fi-FI" sz="1200" dirty="0">
                <a:hlinkClick r:id="rId6"/>
              </a:rPr>
              <a:t>www.tyosuojelu.fi/fi/asbestipurkusuunnitelma</a:t>
            </a:r>
            <a:endParaRPr lang="fi-FI" sz="1200" dirty="0"/>
          </a:p>
          <a:p>
            <a:r>
              <a:rPr lang="fi-FI" sz="1200" dirty="0"/>
              <a:t>RT 20-11159, Haitta-ainetutkimus, tilaajan ohje </a:t>
            </a:r>
          </a:p>
          <a:p>
            <a:r>
              <a:rPr lang="fi-FI" sz="1200" dirty="0"/>
              <a:t>RT 20-11160, Rakennustuotteet ja rakenteet</a:t>
            </a:r>
          </a:p>
          <a:p>
            <a:r>
              <a:rPr lang="fi-FI" sz="1200" dirty="0" err="1" smtClean="0"/>
              <a:t>Sosiaali</a:t>
            </a:r>
            <a:r>
              <a:rPr lang="fi-FI" sz="1200" dirty="0" smtClean="0"/>
              <a:t>- </a:t>
            </a:r>
            <a:r>
              <a:rPr lang="fi-FI" sz="1200" dirty="0"/>
              <a:t>ja terveysministeriön asetus asunnon ja muun oleskelutilan terveydellisistä olosuhteista sekä ulkopuolisten asiantuntijoiden pätevyysvaatimuksista, 2015</a:t>
            </a:r>
          </a:p>
          <a:p>
            <a:r>
              <a:rPr lang="fi-FI" altLang="en-US" sz="1200" dirty="0" smtClean="0"/>
              <a:t>Toimiston </a:t>
            </a:r>
            <a:r>
              <a:rPr lang="fi-FI" altLang="en-US" sz="1200" dirty="0"/>
              <a:t>sisäilmaston tutkiminen, Salonen ym., </a:t>
            </a:r>
            <a:r>
              <a:rPr lang="fi-FI" altLang="en-US" sz="1200" dirty="0" smtClean="0"/>
              <a:t>2011, Työterveyslaitos, ISBN 978-952-261-048-5</a:t>
            </a:r>
          </a:p>
          <a:p>
            <a:r>
              <a:rPr lang="fi-FI" altLang="en-US" sz="1200" dirty="0"/>
              <a:t>Työterveyslaitos (2013a) Kuitunäytteen ottaminen </a:t>
            </a:r>
            <a:r>
              <a:rPr lang="fi-FI" altLang="en-US" sz="1200" dirty="0" smtClean="0"/>
              <a:t>teippimenetelmällä</a:t>
            </a:r>
            <a:r>
              <a:rPr lang="fi-FI" altLang="en-US" sz="1200" dirty="0"/>
              <a:t> </a:t>
            </a:r>
            <a:r>
              <a:rPr lang="fi-FI" altLang="en-US" sz="1200" dirty="0" smtClean="0"/>
              <a:t>30.4.2015</a:t>
            </a:r>
            <a:r>
              <a:rPr lang="fi-FI" sz="1200" dirty="0" smtClean="0">
                <a:hlinkClick r:id="rId7"/>
              </a:rPr>
              <a:t>www.ttl.fi/</a:t>
            </a:r>
            <a:r>
              <a:rPr lang="fi-FI" sz="1200" dirty="0" err="1" smtClean="0">
                <a:hlinkClick r:id="rId7"/>
              </a:rPr>
              <a:t>fi</a:t>
            </a:r>
            <a:r>
              <a:rPr lang="fi-FI" sz="1200" dirty="0" smtClean="0">
                <a:hlinkClick r:id="rId7"/>
              </a:rPr>
              <a:t>/palvelut/turvallisempi-</a:t>
            </a:r>
            <a:r>
              <a:rPr lang="fi-FI" sz="1200" dirty="0" err="1" smtClean="0">
                <a:hlinkClick r:id="rId7"/>
              </a:rPr>
              <a:t>tyoymparisto</a:t>
            </a:r>
            <a:r>
              <a:rPr lang="fi-FI" sz="1200" dirty="0" smtClean="0">
                <a:hlinkClick r:id="rId7"/>
              </a:rPr>
              <a:t>/</a:t>
            </a:r>
            <a:r>
              <a:rPr lang="fi-FI" sz="1200" dirty="0" err="1" smtClean="0">
                <a:hlinkClick r:id="rId7"/>
              </a:rPr>
              <a:t>poly</a:t>
            </a:r>
            <a:r>
              <a:rPr lang="fi-FI" sz="1200" dirty="0" smtClean="0">
                <a:hlinkClick r:id="rId7"/>
              </a:rPr>
              <a:t>-</a:t>
            </a:r>
            <a:r>
              <a:rPr lang="fi-FI" sz="1200" dirty="0" err="1" smtClean="0">
                <a:hlinkClick r:id="rId7"/>
              </a:rPr>
              <a:t>hiukkas</a:t>
            </a:r>
            <a:r>
              <a:rPr lang="fi-FI" sz="1200" dirty="0" smtClean="0">
                <a:hlinkClick r:id="rId7"/>
              </a:rPr>
              <a:t>-ja-kuituanalyysit/</a:t>
            </a:r>
            <a:r>
              <a:rPr lang="fi-FI" sz="1200" dirty="0" err="1" smtClean="0">
                <a:hlinkClick r:id="rId7"/>
              </a:rPr>
              <a:t>Documents</a:t>
            </a:r>
            <a:r>
              <a:rPr lang="fi-FI" sz="1200" dirty="0" smtClean="0">
                <a:hlinkClick r:id="rId7"/>
              </a:rPr>
              <a:t>/Teollisten_mineraalikuitujen_laskeminen_pinnoilta_naytteenotto-ohje.pdf</a:t>
            </a:r>
            <a:endParaRPr lang="fi-FI" sz="1200" dirty="0" smtClean="0"/>
          </a:p>
          <a:p>
            <a:r>
              <a:rPr lang="fi-FI" sz="1200" dirty="0" smtClean="0"/>
              <a:t>Valtioneuvoston asetus asbestityön turvallisuudesta, 798/2051</a:t>
            </a:r>
            <a:endParaRPr lang="fi-FI" sz="1200" dirty="0"/>
          </a:p>
          <a:p>
            <a:pPr marL="0" indent="0">
              <a:buNone/>
            </a:pPr>
            <a:endParaRPr lang="fi-FI" sz="1200" dirty="0"/>
          </a:p>
          <a:p>
            <a:endParaRPr lang="fi-FI" sz="1200" dirty="0"/>
          </a:p>
          <a:p>
            <a:endParaRPr lang="fi-FI" sz="1200" dirty="0" smtClean="0"/>
          </a:p>
          <a:p>
            <a:endParaRPr lang="fi-FI" sz="1200" dirty="0"/>
          </a:p>
        </p:txBody>
      </p:sp>
      <p:pic>
        <p:nvPicPr>
          <p:cNvPr id="4" name="Kuva 26" descr="Kuvaus: Savonia_Word_tunniste"/>
          <p:cNvPicPr/>
          <p:nvPr/>
        </p:nvPicPr>
        <p:blipFill rotWithShape="1">
          <a:blip r:embed="rId8"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Päivämäärän paikkamerkki 5"/>
          <p:cNvSpPr>
            <a:spLocks noGrp="1"/>
          </p:cNvSpPr>
          <p:nvPr>
            <p:ph type="dt" sz="half" idx="10"/>
          </p:nvPr>
        </p:nvSpPr>
        <p:spPr/>
        <p:txBody>
          <a:bodyPr/>
          <a:lstStyle/>
          <a:p>
            <a:endParaRPr lang="fi-FI"/>
          </a:p>
        </p:txBody>
      </p:sp>
      <p:sp>
        <p:nvSpPr>
          <p:cNvPr id="7" name="Dian numeron paikkamerkki 6"/>
          <p:cNvSpPr>
            <a:spLocks noGrp="1"/>
          </p:cNvSpPr>
          <p:nvPr>
            <p:ph type="sldNum" sz="quarter" idx="12"/>
          </p:nvPr>
        </p:nvSpPr>
        <p:spPr/>
        <p:txBody>
          <a:bodyPr/>
          <a:lstStyle/>
          <a:p>
            <a:fld id="{49246692-9764-4796-AF2E-897E79EBAFA7}" type="slidenum">
              <a:rPr lang="fi-FI" smtClean="0"/>
              <a:pPr/>
              <a:t>37</a:t>
            </a:fld>
            <a:endParaRPr lang="fi-FI"/>
          </a:p>
        </p:txBody>
      </p:sp>
    </p:spTree>
    <p:extLst>
      <p:ext uri="{BB962C8B-B14F-4D97-AF65-F5344CB8AC3E}">
        <p14:creationId xmlns:p14="http://schemas.microsoft.com/office/powerpoint/2010/main" val="3803473867"/>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Sisällysluettelo:</a:t>
            </a:r>
            <a:endParaRPr lang="fi-FI"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4</a:t>
            </a:fld>
            <a:endParaRPr lang="fi-FI"/>
          </a:p>
        </p:txBody>
      </p:sp>
      <p:sp>
        <p:nvSpPr>
          <p:cNvPr id="8" name="Content Placeholder 2"/>
          <p:cNvSpPr>
            <a:spLocks noGrp="1"/>
          </p:cNvSpPr>
          <p:nvPr>
            <p:ph sz="half" idx="1"/>
          </p:nvPr>
        </p:nvSpPr>
        <p:spPr>
          <a:xfrm>
            <a:off x="827088" y="1462179"/>
            <a:ext cx="3668712" cy="4392614"/>
          </a:xfrm>
        </p:spPr>
        <p:txBody>
          <a:bodyPr>
            <a:noAutofit/>
          </a:bodyPr>
          <a:lstStyle/>
          <a:p>
            <a:pPr marL="342900" lvl="1" indent="-342900">
              <a:lnSpc>
                <a:spcPct val="80000"/>
              </a:lnSpc>
              <a:buClr>
                <a:srgbClr val="C00000"/>
              </a:buClr>
              <a:buFont typeface="+mj-lt"/>
              <a:buAutoNum type="arabicPeriod" startAt="5"/>
            </a:pPr>
            <a:r>
              <a:rPr lang="fi-FI" sz="1000" b="1" dirty="0">
                <a:solidFill>
                  <a:srgbClr val="C00000"/>
                </a:solidFill>
              </a:rPr>
              <a:t>Mineraalivillakuidut ja asbesti</a:t>
            </a:r>
          </a:p>
          <a:p>
            <a:pPr lvl="1">
              <a:lnSpc>
                <a:spcPct val="80000"/>
              </a:lnSpc>
              <a:buClr>
                <a:srgbClr val="C00000"/>
              </a:buClr>
            </a:pPr>
            <a:r>
              <a:rPr lang="fi-FI" sz="1000" dirty="0">
                <a:solidFill>
                  <a:srgbClr val="C00000"/>
                </a:solidFill>
              </a:rPr>
              <a:t>Mineraalivillakuidut</a:t>
            </a:r>
          </a:p>
          <a:p>
            <a:pPr lvl="1">
              <a:lnSpc>
                <a:spcPct val="80000"/>
              </a:lnSpc>
              <a:buClr>
                <a:srgbClr val="C00000"/>
              </a:buClr>
            </a:pPr>
            <a:r>
              <a:rPr lang="fi-FI" sz="1000" dirty="0">
                <a:solidFill>
                  <a:srgbClr val="C00000"/>
                </a:solidFill>
              </a:rPr>
              <a:t>Mineraalivillakuidut ilmavaihtojärjestelmässä</a:t>
            </a:r>
          </a:p>
          <a:p>
            <a:pPr lvl="1">
              <a:lnSpc>
                <a:spcPct val="80000"/>
              </a:lnSpc>
              <a:buClr>
                <a:srgbClr val="C00000"/>
              </a:buClr>
            </a:pPr>
            <a:r>
              <a:rPr lang="fi-FI" sz="1000" dirty="0">
                <a:solidFill>
                  <a:srgbClr val="C00000"/>
                </a:solidFill>
              </a:rPr>
              <a:t>Mineraalivillakuidut työtiloissa</a:t>
            </a:r>
          </a:p>
          <a:p>
            <a:pPr lvl="1">
              <a:lnSpc>
                <a:spcPct val="80000"/>
              </a:lnSpc>
              <a:buClr>
                <a:srgbClr val="C00000"/>
              </a:buClr>
            </a:pPr>
            <a:r>
              <a:rPr lang="fi-FI" sz="1000" dirty="0">
                <a:solidFill>
                  <a:srgbClr val="C00000"/>
                </a:solidFill>
              </a:rPr>
              <a:t>Ohje- ja toimenpidearvot</a:t>
            </a:r>
          </a:p>
          <a:p>
            <a:pPr lvl="1">
              <a:lnSpc>
                <a:spcPct val="80000"/>
              </a:lnSpc>
              <a:buClr>
                <a:srgbClr val="C00000"/>
              </a:buClr>
            </a:pPr>
            <a:r>
              <a:rPr lang="fi-FI" sz="1000" dirty="0">
                <a:solidFill>
                  <a:srgbClr val="C00000"/>
                </a:solidFill>
              </a:rPr>
              <a:t>Asbesti rakennuksessa</a:t>
            </a:r>
          </a:p>
          <a:p>
            <a:pPr lvl="1">
              <a:lnSpc>
                <a:spcPct val="80000"/>
              </a:lnSpc>
              <a:buClr>
                <a:srgbClr val="C00000"/>
              </a:buClr>
            </a:pPr>
            <a:r>
              <a:rPr lang="fi-FI" sz="1000" dirty="0">
                <a:solidFill>
                  <a:srgbClr val="C00000"/>
                </a:solidFill>
              </a:rPr>
              <a:t>Asbestin aiheuttamat sairaudet</a:t>
            </a:r>
          </a:p>
          <a:p>
            <a:pPr lvl="1">
              <a:lnSpc>
                <a:spcPct val="80000"/>
              </a:lnSpc>
              <a:buClr>
                <a:srgbClr val="C00000"/>
              </a:buClr>
            </a:pPr>
            <a:r>
              <a:rPr lang="fi-FI" sz="1000" dirty="0">
                <a:solidFill>
                  <a:srgbClr val="C00000"/>
                </a:solidFill>
              </a:rPr>
              <a:t>Asbesti, näytteenotto</a:t>
            </a:r>
          </a:p>
          <a:p>
            <a:pPr lvl="1">
              <a:lnSpc>
                <a:spcPct val="80000"/>
              </a:lnSpc>
              <a:buClr>
                <a:srgbClr val="C00000"/>
              </a:buClr>
            </a:pPr>
            <a:r>
              <a:rPr lang="fi-FI" sz="1000" dirty="0">
                <a:solidFill>
                  <a:srgbClr val="C00000"/>
                </a:solidFill>
              </a:rPr>
              <a:t>Asbestin poistaminen rakennuksesta</a:t>
            </a:r>
          </a:p>
          <a:p>
            <a:pPr lvl="1">
              <a:lnSpc>
                <a:spcPct val="80000"/>
              </a:lnSpc>
              <a:buClr>
                <a:srgbClr val="C00000"/>
              </a:buClr>
            </a:pPr>
            <a:r>
              <a:rPr lang="fi-FI" sz="1000" dirty="0">
                <a:solidFill>
                  <a:srgbClr val="C00000"/>
                </a:solidFill>
              </a:rPr>
              <a:t>Valtioneuvoston asetus asbestityön turvallisuudesta</a:t>
            </a:r>
          </a:p>
          <a:p>
            <a:pPr lvl="1"/>
            <a:endParaRPr lang="fi-FI" sz="1050" dirty="0"/>
          </a:p>
          <a:p>
            <a:pPr marL="342900" lvl="1" indent="-342900">
              <a:buClr>
                <a:srgbClr val="C60C30"/>
              </a:buClr>
              <a:buFont typeface="+mj-lt"/>
              <a:buAutoNum type="arabicPeriod" startAt="6"/>
            </a:pPr>
            <a:r>
              <a:rPr lang="fi-FI" sz="1050" b="1" dirty="0"/>
              <a:t>Ilmanvaihto ja sisäilmasto</a:t>
            </a:r>
          </a:p>
          <a:p>
            <a:pPr lvl="1">
              <a:lnSpc>
                <a:spcPct val="80000"/>
              </a:lnSpc>
            </a:pPr>
            <a:r>
              <a:rPr lang="fi-FI" sz="1050" dirty="0"/>
              <a:t>Ilmanvaihtojärjestelmät</a:t>
            </a:r>
          </a:p>
          <a:p>
            <a:pPr lvl="1">
              <a:lnSpc>
                <a:spcPct val="80000"/>
              </a:lnSpc>
            </a:pPr>
            <a:r>
              <a:rPr lang="fi-FI" sz="1050" dirty="0"/>
              <a:t>Ilmanvaihtoon liittyvät ohjeet ja määräykset</a:t>
            </a:r>
          </a:p>
          <a:p>
            <a:pPr lvl="1">
              <a:lnSpc>
                <a:spcPct val="80000"/>
              </a:lnSpc>
            </a:pPr>
            <a:r>
              <a:rPr lang="fi-FI" sz="1050" dirty="0"/>
              <a:t>Ilmamäärät ja ilmanvaihdon riittävyys</a:t>
            </a:r>
          </a:p>
          <a:p>
            <a:pPr lvl="1">
              <a:lnSpc>
                <a:spcPct val="80000"/>
              </a:lnSpc>
            </a:pPr>
            <a:r>
              <a:rPr lang="fi-FI" sz="1050" dirty="0"/>
              <a:t>Tuloilman suodatus</a:t>
            </a:r>
          </a:p>
          <a:p>
            <a:pPr lvl="1">
              <a:lnSpc>
                <a:spcPct val="80000"/>
              </a:lnSpc>
            </a:pPr>
            <a:r>
              <a:rPr lang="fi-FI" sz="1050" dirty="0"/>
              <a:t>Ilmanvaihtojärjestelmän puhtaus ja puhdistaminen</a:t>
            </a:r>
          </a:p>
          <a:p>
            <a:pPr lvl="1">
              <a:lnSpc>
                <a:spcPct val="80000"/>
              </a:lnSpc>
            </a:pPr>
            <a:r>
              <a:rPr lang="fi-FI" sz="1050" dirty="0"/>
              <a:t>Ilmanvaihtojärjestelmän kosteuden lähteet</a:t>
            </a:r>
          </a:p>
          <a:p>
            <a:pPr lvl="1">
              <a:lnSpc>
                <a:spcPct val="80000"/>
              </a:lnSpc>
            </a:pPr>
            <a:r>
              <a:rPr lang="fi-FI" sz="1050" dirty="0"/>
              <a:t>Palautus- ja siirtoilma</a:t>
            </a:r>
          </a:p>
          <a:p>
            <a:pPr lvl="1">
              <a:lnSpc>
                <a:spcPct val="80000"/>
              </a:lnSpc>
            </a:pPr>
            <a:r>
              <a:rPr lang="fi-FI" sz="1050" dirty="0"/>
              <a:t>Ulkoilma- ja jäteilmalaitteiden sijoittaminen</a:t>
            </a:r>
          </a:p>
          <a:p>
            <a:pPr lvl="1">
              <a:lnSpc>
                <a:spcPct val="80000"/>
              </a:lnSpc>
            </a:pPr>
            <a:r>
              <a:rPr lang="fi-FI" sz="1050" dirty="0"/>
              <a:t>Mineraalivillakuidut ilmanvaihtojärjestelmässä</a:t>
            </a:r>
          </a:p>
          <a:p>
            <a:pPr lvl="1">
              <a:lnSpc>
                <a:spcPct val="80000"/>
              </a:lnSpc>
            </a:pPr>
            <a:r>
              <a:rPr lang="fi-FI" sz="1050" dirty="0"/>
              <a:t>Paine-erot rakennuksessa</a:t>
            </a:r>
          </a:p>
          <a:p>
            <a:pPr lvl="1">
              <a:lnSpc>
                <a:spcPct val="80000"/>
              </a:lnSpc>
            </a:pPr>
            <a:r>
              <a:rPr lang="fi-FI" sz="1050" dirty="0"/>
              <a:t>Ilmanjako</a:t>
            </a:r>
          </a:p>
          <a:p>
            <a:pPr lvl="1">
              <a:lnSpc>
                <a:spcPct val="80000"/>
              </a:lnSpc>
            </a:pPr>
            <a:r>
              <a:rPr lang="fi-FI" sz="1050" dirty="0"/>
              <a:t>Jäähdytyspalkit ja </a:t>
            </a:r>
            <a:r>
              <a:rPr lang="fi-FI" sz="1050" dirty="0" err="1"/>
              <a:t>puhallinkonvektorit</a:t>
            </a:r>
            <a:endParaRPr lang="fi-FI" sz="1050" dirty="0"/>
          </a:p>
          <a:p>
            <a:pPr lvl="1">
              <a:lnSpc>
                <a:spcPct val="80000"/>
              </a:lnSpc>
            </a:pPr>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endParaRPr lang="fi-FI" sz="1100" dirty="0"/>
          </a:p>
        </p:txBody>
      </p:sp>
      <p:sp>
        <p:nvSpPr>
          <p:cNvPr id="10" name="Content Placeholder 3"/>
          <p:cNvSpPr>
            <a:spLocks noGrp="1"/>
          </p:cNvSpPr>
          <p:nvPr>
            <p:ph sz="half" idx="2"/>
          </p:nvPr>
        </p:nvSpPr>
        <p:spPr>
          <a:xfrm>
            <a:off x="4788024" y="1419415"/>
            <a:ext cx="3668713" cy="4392614"/>
          </a:xfrm>
        </p:spPr>
        <p:txBody>
          <a:bodyPr>
            <a:noAutofit/>
          </a:bodyPr>
          <a:lstStyle/>
          <a:p>
            <a:pPr marL="342900" lvl="1" indent="-342900">
              <a:buClr>
                <a:srgbClr val="C60C30"/>
              </a:buClr>
              <a:buFont typeface="+mj-lt"/>
              <a:buAutoNum type="arabicPeriod" startAt="7"/>
            </a:pPr>
            <a:r>
              <a:rPr lang="fi-FI" sz="1050" b="1" dirty="0"/>
              <a:t>Koettu sisäympäristö ja sisäilmastokysely</a:t>
            </a:r>
          </a:p>
          <a:p>
            <a:pPr lvl="1">
              <a:lnSpc>
                <a:spcPct val="80000"/>
              </a:lnSpc>
            </a:pPr>
            <a:r>
              <a:rPr lang="fi-FI" sz="1050" dirty="0"/>
              <a:t>Koettu sisäympäristö</a:t>
            </a:r>
          </a:p>
          <a:p>
            <a:pPr lvl="1">
              <a:lnSpc>
                <a:spcPct val="80000"/>
              </a:lnSpc>
            </a:pPr>
            <a:r>
              <a:rPr lang="fi-FI" sz="1050" dirty="0"/>
              <a:t>Sisäilmastokysely</a:t>
            </a:r>
          </a:p>
          <a:p>
            <a:pPr lvl="1">
              <a:lnSpc>
                <a:spcPct val="80000"/>
              </a:lnSpc>
            </a:pPr>
            <a:r>
              <a:rPr lang="fi-FI" sz="1050" dirty="0"/>
              <a:t>MM40-Örebro -kysely</a:t>
            </a:r>
          </a:p>
          <a:p>
            <a:pPr lvl="1">
              <a:lnSpc>
                <a:spcPct val="80000"/>
              </a:lnSpc>
            </a:pPr>
            <a:r>
              <a:rPr lang="fi-FI" sz="1050" dirty="0"/>
              <a:t>Työterveyslaitoksen sisäilmastokysely</a:t>
            </a:r>
          </a:p>
          <a:p>
            <a:pPr lvl="1">
              <a:lnSpc>
                <a:spcPct val="80000"/>
              </a:lnSpc>
            </a:pPr>
            <a:r>
              <a:rPr lang="fi-FI" sz="1050" dirty="0"/>
              <a:t>Koulujen sisäilmastokysely</a:t>
            </a:r>
          </a:p>
          <a:p>
            <a:pPr lvl="1"/>
            <a:endParaRPr lang="fi-FI" sz="900" dirty="0"/>
          </a:p>
          <a:p>
            <a:pPr marL="342900" lvl="1" indent="-342900">
              <a:buFont typeface="+mj-lt"/>
              <a:buAutoNum type="arabicPeriod" startAt="8"/>
            </a:pPr>
            <a:r>
              <a:rPr lang="fi-FI" sz="1050" b="1" dirty="0" smtClean="0"/>
              <a:t>Sisäilmastoselvitys</a:t>
            </a:r>
          </a:p>
          <a:p>
            <a:pPr lvl="1">
              <a:lnSpc>
                <a:spcPct val="80000"/>
              </a:lnSpc>
            </a:pPr>
            <a:r>
              <a:rPr lang="fi-FI" sz="1050" dirty="0" smtClean="0"/>
              <a:t>Sisäilmastoselvityksen vaiheet</a:t>
            </a:r>
          </a:p>
          <a:p>
            <a:pPr lvl="1">
              <a:lnSpc>
                <a:spcPct val="80000"/>
              </a:lnSpc>
            </a:pPr>
            <a:r>
              <a:rPr lang="fi-FI" sz="1050" dirty="0" smtClean="0"/>
              <a:t>Taustatiedot kohteesta</a:t>
            </a:r>
          </a:p>
          <a:p>
            <a:pPr lvl="1">
              <a:lnSpc>
                <a:spcPct val="80000"/>
              </a:lnSpc>
            </a:pPr>
            <a:r>
              <a:rPr lang="fi-FI" sz="1050" dirty="0" smtClean="0"/>
              <a:t>Arviointikäynti</a:t>
            </a:r>
          </a:p>
          <a:p>
            <a:pPr lvl="1">
              <a:lnSpc>
                <a:spcPct val="80000"/>
              </a:lnSpc>
            </a:pPr>
            <a:r>
              <a:rPr lang="fi-FI" sz="1050" dirty="0" smtClean="0"/>
              <a:t>Jatkotutkimukset</a:t>
            </a:r>
          </a:p>
          <a:p>
            <a:pPr lvl="1">
              <a:lnSpc>
                <a:spcPct val="80000"/>
              </a:lnSpc>
            </a:pPr>
            <a:r>
              <a:rPr lang="fi-FI" sz="1050" dirty="0" smtClean="0"/>
              <a:t>Johtopäätökset</a:t>
            </a:r>
          </a:p>
          <a:p>
            <a:pPr lvl="1">
              <a:lnSpc>
                <a:spcPct val="80000"/>
              </a:lnSpc>
            </a:pPr>
            <a:r>
              <a:rPr lang="fi-FI" sz="1050" dirty="0" smtClean="0"/>
              <a:t>Sisäilmastoselvitys ja viestintä</a:t>
            </a:r>
          </a:p>
          <a:p>
            <a:pPr lvl="1">
              <a:lnSpc>
                <a:spcPct val="80000"/>
              </a:lnSpc>
            </a:pPr>
            <a:r>
              <a:rPr lang="fi-FI" sz="1050" dirty="0" smtClean="0"/>
              <a:t>Sisäilmaongelman ratkaiseminen asunto-osakeyhtiössä</a:t>
            </a:r>
          </a:p>
          <a:p>
            <a:pPr lvl="1"/>
            <a:endParaRPr lang="fi-FI" sz="900" dirty="0"/>
          </a:p>
          <a:p>
            <a:pPr marL="342900" lvl="1" indent="-342900">
              <a:buClr>
                <a:srgbClr val="C60C30"/>
              </a:buClr>
              <a:buFont typeface="+mj-lt"/>
              <a:buAutoNum type="arabicPeriod" startAt="9"/>
            </a:pPr>
            <a:r>
              <a:rPr lang="fi-FI" sz="1050" b="1" dirty="0"/>
              <a:t>Altistumisen arviointi</a:t>
            </a:r>
          </a:p>
          <a:p>
            <a:pPr lvl="1">
              <a:lnSpc>
                <a:spcPct val="80000"/>
              </a:lnSpc>
            </a:pPr>
            <a:r>
              <a:rPr lang="fi-FI" sz="1050" dirty="0"/>
              <a:t>Käsitteet</a:t>
            </a:r>
          </a:p>
          <a:p>
            <a:pPr lvl="1">
              <a:lnSpc>
                <a:spcPct val="80000"/>
              </a:lnSpc>
            </a:pPr>
            <a:r>
              <a:rPr lang="fi-FI" sz="1050" dirty="0"/>
              <a:t>Lainsäädäntö</a:t>
            </a:r>
          </a:p>
          <a:p>
            <a:pPr lvl="1">
              <a:lnSpc>
                <a:spcPct val="80000"/>
              </a:lnSpc>
            </a:pPr>
            <a:r>
              <a:rPr lang="fi-FI" sz="1050" dirty="0"/>
              <a:t>Sisäilmasto-ongelmien vaikutus tilojen käyttäjien terveyteen</a:t>
            </a:r>
          </a:p>
          <a:p>
            <a:pPr lvl="1">
              <a:lnSpc>
                <a:spcPct val="80000"/>
              </a:lnSpc>
            </a:pPr>
            <a:r>
              <a:rPr lang="fi-FI" sz="1050" dirty="0"/>
              <a:t>Altistumisen ja terveydellisen merkityksen arviointi</a:t>
            </a:r>
          </a:p>
          <a:p>
            <a:pPr lvl="1">
              <a:lnSpc>
                <a:spcPct val="80000"/>
              </a:lnSpc>
            </a:pPr>
            <a:r>
              <a:rPr lang="fi-FI" sz="1050" dirty="0"/>
              <a:t>BS8800 - riskinarviointistandardi</a:t>
            </a:r>
          </a:p>
          <a:p>
            <a:pPr lvl="1">
              <a:lnSpc>
                <a:spcPct val="80000"/>
              </a:lnSpc>
            </a:pPr>
            <a:r>
              <a:rPr lang="fi-FI" sz="1050" dirty="0"/>
              <a:t>Kosteusvauriotyöryhmän muistio, STM </a:t>
            </a:r>
            <a:r>
              <a:rPr lang="fi-FI" sz="1050" dirty="0" smtClean="0"/>
              <a:t>2009:18</a:t>
            </a:r>
          </a:p>
          <a:p>
            <a:pPr lvl="1">
              <a:lnSpc>
                <a:spcPct val="80000"/>
              </a:lnSpc>
            </a:pPr>
            <a:r>
              <a:rPr lang="fi-FI" sz="1050" dirty="0" smtClean="0"/>
              <a:t>Altistumisolosuhteiden arviointi sisäilman epäpuhtauksille (TTL)</a:t>
            </a:r>
            <a:endParaRPr lang="fi-FI" sz="1050" dirty="0"/>
          </a:p>
          <a:p>
            <a:pPr lvl="1">
              <a:lnSpc>
                <a:spcPct val="80000"/>
              </a:lnSpc>
            </a:pPr>
            <a:r>
              <a:rPr lang="fi-FI" sz="1050" dirty="0"/>
              <a:t>Altistumisen ja terveydellisen merkityksen arviointi</a:t>
            </a:r>
          </a:p>
          <a:p>
            <a:pPr lvl="1">
              <a:lnSpc>
                <a:spcPct val="80000"/>
              </a:lnSpc>
            </a:pPr>
            <a:r>
              <a:rPr lang="fi-FI" sz="1050" dirty="0"/>
              <a:t>Altistumisen arvioinnista terveydellisen merkityksen arviointiin</a:t>
            </a:r>
          </a:p>
          <a:p>
            <a:endParaRPr lang="fi-FI" sz="1100" dirty="0"/>
          </a:p>
        </p:txBody>
      </p:sp>
    </p:spTree>
    <p:extLst>
      <p:ext uri="{BB962C8B-B14F-4D97-AF65-F5344CB8AC3E}">
        <p14:creationId xmlns:p14="http://schemas.microsoft.com/office/powerpoint/2010/main" val="1819579345"/>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971600" y="3356992"/>
            <a:ext cx="7489824" cy="719460"/>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smtClean="0"/>
              <a:t>Mineraalivillakuidut</a:t>
            </a:r>
            <a:endParaRPr lang="fi-FI" dirty="0"/>
          </a:p>
        </p:txBody>
      </p:sp>
      <p:sp>
        <p:nvSpPr>
          <p:cNvPr id="2" name="Päivämäärän paikkamerkki 1"/>
          <p:cNvSpPr>
            <a:spLocks noGrp="1"/>
          </p:cNvSpPr>
          <p:nvPr>
            <p:ph type="dt" sz="half" idx="10"/>
          </p:nvPr>
        </p:nvSpPr>
        <p:spPr/>
        <p:txBody>
          <a:bodyPr/>
          <a:lstStyle/>
          <a:p>
            <a:endParaRPr lang="fi-FI"/>
          </a:p>
        </p:txBody>
      </p:sp>
      <p:sp>
        <p:nvSpPr>
          <p:cNvPr id="3" name="Dian numeron paikkamerkki 2"/>
          <p:cNvSpPr>
            <a:spLocks noGrp="1"/>
          </p:cNvSpPr>
          <p:nvPr>
            <p:ph type="sldNum" sz="quarter" idx="12"/>
          </p:nvPr>
        </p:nvSpPr>
        <p:spPr/>
        <p:txBody>
          <a:bodyPr/>
          <a:lstStyle/>
          <a:p>
            <a:fld id="{49246692-9764-4796-AF2E-897E79EBAFA7}" type="slidenum">
              <a:rPr lang="fi-FI" smtClean="0"/>
              <a:pPr/>
              <a:t>5</a:t>
            </a:fld>
            <a:endParaRPr lang="fi-FI"/>
          </a:p>
        </p:txBody>
      </p:sp>
    </p:spTree>
    <p:extLst>
      <p:ext uri="{BB962C8B-B14F-4D97-AF65-F5344CB8AC3E}">
        <p14:creationId xmlns:p14="http://schemas.microsoft.com/office/powerpoint/2010/main" val="3089946726"/>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827088" y="333376"/>
            <a:ext cx="7489824" cy="603790"/>
          </a:xfrm>
        </p:spPr>
        <p:txBody>
          <a:bodyPr>
            <a:normAutofit/>
          </a:bodyPr>
          <a:lstStyle/>
          <a:p>
            <a:r>
              <a:rPr lang="fi-FI" altLang="en-US" dirty="0">
                <a:solidFill>
                  <a:srgbClr val="44697D"/>
                </a:solidFill>
                <a:ea typeface="ＭＳ Ｐゴシック" pitchFamily="34" charset="-128"/>
              </a:rPr>
              <a:t>Mineraalivillakuidut</a:t>
            </a:r>
          </a:p>
        </p:txBody>
      </p:sp>
      <p:sp>
        <p:nvSpPr>
          <p:cNvPr id="141315" name="Rectangle 3"/>
          <p:cNvSpPr>
            <a:spLocks noGrp="1" noChangeArrowheads="1"/>
          </p:cNvSpPr>
          <p:nvPr>
            <p:ph idx="1"/>
          </p:nvPr>
        </p:nvSpPr>
        <p:spPr>
          <a:xfrm>
            <a:off x="827088" y="1052736"/>
            <a:ext cx="7489825" cy="4680521"/>
          </a:xfrm>
        </p:spPr>
        <p:txBody>
          <a:bodyPr>
            <a:noAutofit/>
          </a:bodyPr>
          <a:lstStyle/>
          <a:p>
            <a:pPr marL="0" indent="0">
              <a:buNone/>
            </a:pPr>
            <a:r>
              <a:rPr lang="fi-FI" altLang="en-US" sz="1800" dirty="0"/>
              <a:t>Teollisesti valmistettuja lasi-, kivi- ja </a:t>
            </a:r>
            <a:r>
              <a:rPr lang="fi-FI" altLang="en-US" sz="1800" dirty="0" smtClean="0"/>
              <a:t>kuonavillakuituja</a:t>
            </a:r>
          </a:p>
          <a:p>
            <a:r>
              <a:rPr lang="fi-FI" altLang="en-US" sz="1600" dirty="0" smtClean="0"/>
              <a:t>Kuitujen halkaisija 3 µm – 8 µm</a:t>
            </a:r>
          </a:p>
          <a:p>
            <a:pPr lvl="1"/>
            <a:endParaRPr lang="fi-FI" altLang="en-US" dirty="0"/>
          </a:p>
          <a:p>
            <a:pPr marL="0" indent="0">
              <a:buNone/>
            </a:pPr>
            <a:r>
              <a:rPr lang="fi-FI" altLang="en-US" sz="1800" dirty="0" smtClean="0"/>
              <a:t>Mineraalivillakuitujen lähteitä </a:t>
            </a:r>
            <a:r>
              <a:rPr lang="fi-FI" altLang="en-US" sz="1800" dirty="0"/>
              <a:t>ovat:</a:t>
            </a:r>
          </a:p>
          <a:p>
            <a:pPr lvl="1"/>
            <a:r>
              <a:rPr lang="fi-FI" altLang="en-US" dirty="0"/>
              <a:t>Akustiikkamateriaalit</a:t>
            </a:r>
          </a:p>
          <a:p>
            <a:pPr lvl="1"/>
            <a:r>
              <a:rPr lang="fi-FI" altLang="en-US" dirty="0" smtClean="0"/>
              <a:t>Ilmanvaihtojärjestelmän ääni- </a:t>
            </a:r>
            <a:r>
              <a:rPr lang="fi-FI" altLang="en-US" dirty="0"/>
              <a:t>ja lämmöneristeet</a:t>
            </a:r>
          </a:p>
          <a:p>
            <a:pPr lvl="1"/>
            <a:r>
              <a:rPr lang="fi-FI" altLang="en-US" dirty="0" smtClean="0"/>
              <a:t>Rakenteiden lämmöneristeet</a:t>
            </a:r>
            <a:endParaRPr lang="fi-FI" altLang="en-US" dirty="0"/>
          </a:p>
          <a:p>
            <a:pPr marL="0" indent="0">
              <a:buNone/>
            </a:pPr>
            <a:endParaRPr lang="fi-FI" altLang="en-US" sz="1800" dirty="0"/>
          </a:p>
          <a:p>
            <a:pPr marL="0" indent="0">
              <a:buNone/>
            </a:pPr>
            <a:r>
              <a:rPr lang="fi-FI" altLang="en-US" sz="1800" dirty="0"/>
              <a:t>Mineraalivillakuitujen aiheuttamia oireita:</a:t>
            </a:r>
          </a:p>
          <a:p>
            <a:pPr lvl="1"/>
            <a:r>
              <a:rPr lang="fi-FI" altLang="en-US" dirty="0"/>
              <a:t>Silmien, limakalvojen ja hengitysteiden ärsytysoireet</a:t>
            </a:r>
          </a:p>
          <a:p>
            <a:pPr lvl="1"/>
            <a:r>
              <a:rPr lang="fi-FI" altLang="en-US" dirty="0"/>
              <a:t>Ihon ärsytysoireet</a:t>
            </a:r>
          </a:p>
          <a:p>
            <a:pPr lvl="1"/>
            <a:r>
              <a:rPr lang="fi-FI" altLang="en-US" dirty="0"/>
              <a:t>Saattavat altistaa ylähengitysteiden tulehduksille</a:t>
            </a:r>
          </a:p>
          <a:p>
            <a:pPr marL="0" indent="0">
              <a:buNone/>
            </a:pPr>
            <a:endParaRPr lang="fi-FI" altLang="en-US" sz="1800" dirty="0"/>
          </a:p>
          <a:p>
            <a:pPr marL="0" indent="0">
              <a:buNone/>
            </a:pPr>
            <a:r>
              <a:rPr lang="fi-FI" altLang="en-US" sz="1800" dirty="0"/>
              <a:t>Mineraalivillakuidut eivät todennäköisesti aiheuta pitkäaikaisia terveyshaittoja (</a:t>
            </a:r>
            <a:r>
              <a:rPr lang="da-DK" sz="1800" dirty="0"/>
              <a:t>IARC 2002)</a:t>
            </a:r>
            <a:endParaRPr lang="fi-FI" altLang="en-US" sz="1800" dirty="0"/>
          </a:p>
          <a:p>
            <a:pPr marL="457200" lvl="1" indent="0">
              <a:buNone/>
            </a:pPr>
            <a:endParaRPr lang="fi-FI" altLang="en-US" sz="1600"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Päivämäärän paikkamerkki 2"/>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49246692-9764-4796-AF2E-897E79EBAFA7}" type="slidenum">
              <a:rPr lang="fi-FI" smtClean="0"/>
              <a:pPr/>
              <a:t>6</a:t>
            </a:fld>
            <a:endParaRPr lang="fi-FI"/>
          </a:p>
        </p:txBody>
      </p:sp>
    </p:spTree>
    <p:extLst>
      <p:ext uri="{BB962C8B-B14F-4D97-AF65-F5344CB8AC3E}">
        <p14:creationId xmlns:p14="http://schemas.microsoft.com/office/powerpoint/2010/main" val="2303392069"/>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088" y="2709540"/>
            <a:ext cx="7489824" cy="107950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t>Mineraalivillakuidut </a:t>
            </a:r>
            <a:r>
              <a:rPr lang="fi-FI" dirty="0" smtClean="0"/>
              <a:t>ilmavaihtojärjestelmässä</a:t>
            </a:r>
            <a:endParaRPr lang="fi-FI" dirty="0"/>
          </a:p>
        </p:txBody>
      </p:sp>
      <p:sp>
        <p:nvSpPr>
          <p:cNvPr id="3" name="Päivämäärän paikkamerkki 2"/>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49246692-9764-4796-AF2E-897E79EBAFA7}" type="slidenum">
              <a:rPr lang="fi-FI" smtClean="0"/>
              <a:pPr/>
              <a:t>7</a:t>
            </a:fld>
            <a:endParaRPr lang="fi-FI"/>
          </a:p>
        </p:txBody>
      </p:sp>
    </p:spTree>
    <p:extLst>
      <p:ext uri="{BB962C8B-B14F-4D97-AF65-F5344CB8AC3E}">
        <p14:creationId xmlns:p14="http://schemas.microsoft.com/office/powerpoint/2010/main" val="3759755275"/>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064" y="406455"/>
            <a:ext cx="7489824" cy="1079500"/>
          </a:xfrm>
        </p:spPr>
        <p:txBody>
          <a:bodyPr>
            <a:normAutofit/>
          </a:bodyPr>
          <a:lstStyle/>
          <a:p>
            <a:r>
              <a:rPr lang="fi-FI" dirty="0">
                <a:solidFill>
                  <a:srgbClr val="44697D"/>
                </a:solidFill>
                <a:ea typeface="ＭＳ Ｐゴシック" pitchFamily="34" charset="-128"/>
              </a:rPr>
              <a:t>Mineraalivillakuitulähteet</a:t>
            </a:r>
            <a:br>
              <a:rPr lang="fi-FI" dirty="0">
                <a:solidFill>
                  <a:srgbClr val="44697D"/>
                </a:solidFill>
                <a:ea typeface="ＭＳ Ｐゴシック" pitchFamily="34" charset="-128"/>
              </a:rPr>
            </a:br>
            <a:r>
              <a:rPr lang="fi-FI" sz="2400" dirty="0">
                <a:solidFill>
                  <a:srgbClr val="44697D"/>
                </a:solidFill>
                <a:ea typeface="ＭＳ Ｐゴシック" pitchFamily="34" charset="-128"/>
              </a:rPr>
              <a:t>Ilmanvaihtojärjestelmä ja pintarakenteet</a:t>
            </a:r>
            <a:endParaRPr lang="en-US" sz="2400" dirty="0">
              <a:solidFill>
                <a:srgbClr val="44697D"/>
              </a:solidFill>
              <a:ea typeface="ＭＳ Ｐゴシック" pitchFamily="34" charset="-128"/>
            </a:endParaRPr>
          </a:p>
        </p:txBody>
      </p:sp>
      <p:pic>
        <p:nvPicPr>
          <p:cNvPr id="9" name="Content Placeholder 8"/>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4355976" y="1538724"/>
            <a:ext cx="4024528" cy="3764626"/>
          </a:xfrm>
        </p:spPr>
      </p:pic>
      <p:sp>
        <p:nvSpPr>
          <p:cNvPr id="11" name="TextBox 10"/>
          <p:cNvSpPr txBox="1"/>
          <p:nvPr/>
        </p:nvSpPr>
        <p:spPr>
          <a:xfrm>
            <a:off x="784195" y="1728266"/>
            <a:ext cx="3168352" cy="3385542"/>
          </a:xfrm>
          <a:prstGeom prst="rect">
            <a:avLst/>
          </a:prstGeom>
          <a:noFill/>
        </p:spPr>
        <p:txBody>
          <a:bodyPr wrap="square" rtlCol="0">
            <a:spAutoFit/>
          </a:bodyPr>
          <a:lstStyle/>
          <a:p>
            <a:pPr marL="342900" indent="-342900">
              <a:buFont typeface="+mj-lt"/>
              <a:buAutoNum type="arabicPeriod"/>
            </a:pPr>
            <a:r>
              <a:rPr lang="fi-FI" sz="1600" dirty="0" smtClean="0"/>
              <a:t>Tuloilmapuhaltimen äänenvaimennin</a:t>
            </a:r>
          </a:p>
          <a:p>
            <a:pPr marL="342900" indent="-342900">
              <a:buFont typeface="+mj-lt"/>
              <a:buAutoNum type="arabicPeriod"/>
            </a:pPr>
            <a:endParaRPr lang="fi-FI" sz="1600" dirty="0" smtClean="0"/>
          </a:p>
          <a:p>
            <a:pPr marL="342900" indent="-342900">
              <a:buFont typeface="+mj-lt"/>
              <a:buAutoNum type="arabicPeriod"/>
            </a:pPr>
            <a:r>
              <a:rPr lang="fi-FI" sz="1600" dirty="0" smtClean="0"/>
              <a:t>Virtaussäätimen äänenvaimennin</a:t>
            </a:r>
          </a:p>
          <a:p>
            <a:pPr marL="342900" indent="-342900">
              <a:buFont typeface="+mj-lt"/>
              <a:buAutoNum type="arabicPeriod"/>
            </a:pPr>
            <a:endParaRPr lang="fi-FI" sz="1600" dirty="0" smtClean="0"/>
          </a:p>
          <a:p>
            <a:pPr marL="342900" indent="-342900">
              <a:buFont typeface="+mj-lt"/>
              <a:buAutoNum type="arabicPeriod"/>
            </a:pPr>
            <a:r>
              <a:rPr lang="fi-FI" sz="1600" dirty="0" smtClean="0"/>
              <a:t>Päätelaitteen äänenvaimennin</a:t>
            </a:r>
          </a:p>
          <a:p>
            <a:pPr marL="342900" indent="-342900">
              <a:buFont typeface="+mj-lt"/>
              <a:buAutoNum type="arabicPeriod"/>
            </a:pPr>
            <a:endParaRPr lang="fi-FI" sz="1600" dirty="0" smtClean="0"/>
          </a:p>
          <a:p>
            <a:pPr marL="342900" indent="-342900">
              <a:buFont typeface="+mj-lt"/>
              <a:buAutoNum type="arabicPeriod"/>
            </a:pPr>
            <a:r>
              <a:rPr lang="fi-FI" sz="1600" dirty="0" smtClean="0"/>
              <a:t>Alakaton akustiikkalevy </a:t>
            </a:r>
          </a:p>
          <a:p>
            <a:pPr marL="342900" indent="-342900">
              <a:buFont typeface="+mj-lt"/>
              <a:buAutoNum type="arabicPeriod"/>
            </a:pPr>
            <a:endParaRPr lang="fi-FI" sz="1600" dirty="0" smtClean="0"/>
          </a:p>
          <a:p>
            <a:pPr marL="342900" indent="-342900">
              <a:buFont typeface="+mj-lt"/>
              <a:buAutoNum type="arabicPeriod"/>
            </a:pPr>
            <a:r>
              <a:rPr lang="fi-FI" sz="1600" dirty="0" smtClean="0"/>
              <a:t>Kattojen ja seinien akustiikkalevyt </a:t>
            </a:r>
            <a:endParaRPr lang="en-US" sz="1600" dirty="0">
              <a:solidFill>
                <a:srgbClr val="FF0000"/>
              </a:solidFill>
            </a:endParaRPr>
          </a:p>
        </p:txBody>
      </p:sp>
      <p:pic>
        <p:nvPicPr>
          <p:cNvPr id="10"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Päivämäärän paikkamerkki 2"/>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49246692-9764-4796-AF2E-897E79EBAFA7}" type="slidenum">
              <a:rPr lang="fi-FI" smtClean="0"/>
              <a:pPr/>
              <a:t>8</a:t>
            </a:fld>
            <a:endParaRPr lang="fi-FI"/>
          </a:p>
        </p:txBody>
      </p:sp>
    </p:spTree>
    <p:extLst>
      <p:ext uri="{BB962C8B-B14F-4D97-AF65-F5344CB8AC3E}">
        <p14:creationId xmlns:p14="http://schemas.microsoft.com/office/powerpoint/2010/main" val="884546890"/>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a:solidFill>
                  <a:srgbClr val="44697D"/>
                </a:solidFill>
                <a:ea typeface="ＭＳ Ｐゴシック" pitchFamily="34" charset="-128"/>
              </a:rPr>
              <a:t>Mineraalivillakuitulähteet</a:t>
            </a:r>
            <a:br>
              <a:rPr lang="fi-FI" dirty="0">
                <a:solidFill>
                  <a:srgbClr val="44697D"/>
                </a:solidFill>
                <a:ea typeface="ＭＳ Ｐゴシック" pitchFamily="34" charset="-128"/>
              </a:rPr>
            </a:br>
            <a:r>
              <a:rPr lang="fi-FI" sz="2400" dirty="0">
                <a:solidFill>
                  <a:srgbClr val="44697D"/>
                </a:solidFill>
                <a:ea typeface="ＭＳ Ｐゴシック" pitchFamily="34" charset="-128"/>
              </a:rPr>
              <a:t>Ilmanvaihtokoneisto</a:t>
            </a:r>
          </a:p>
        </p:txBody>
      </p:sp>
      <p:pic>
        <p:nvPicPr>
          <p:cNvPr id="132104" name="Picture 8"/>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3205658" y="1935588"/>
            <a:ext cx="2831404" cy="2066301"/>
          </a:xfrm>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32105" name="Picture 9"/>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6084490" y="1932154"/>
            <a:ext cx="2735982" cy="2050686"/>
          </a:xfrm>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0" name="Content Placeholder 9"/>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bwMode="auto">
          <a:xfrm>
            <a:off x="366613" y="1914475"/>
            <a:ext cx="2786295" cy="20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68896" y="4150821"/>
            <a:ext cx="2636011" cy="461665"/>
          </a:xfrm>
          <a:prstGeom prst="rect">
            <a:avLst/>
          </a:prstGeom>
          <a:noFill/>
        </p:spPr>
        <p:txBody>
          <a:bodyPr wrap="square" rtlCol="0">
            <a:spAutoFit/>
          </a:bodyPr>
          <a:lstStyle/>
          <a:p>
            <a:r>
              <a:rPr lang="fi-FI" sz="1200" dirty="0" smtClean="0"/>
              <a:t>Kuva: Tuloilmakoneen äänenvaimennin on mineraalivillaa</a:t>
            </a:r>
            <a:endParaRPr lang="fi-FI" sz="1200" dirty="0"/>
          </a:p>
        </p:txBody>
      </p:sp>
      <p:sp>
        <p:nvSpPr>
          <p:cNvPr id="12" name="TextBox 11"/>
          <p:cNvSpPr txBox="1"/>
          <p:nvPr/>
        </p:nvSpPr>
        <p:spPr>
          <a:xfrm>
            <a:off x="3232133" y="4150821"/>
            <a:ext cx="2804929" cy="461665"/>
          </a:xfrm>
          <a:prstGeom prst="rect">
            <a:avLst/>
          </a:prstGeom>
          <a:noFill/>
        </p:spPr>
        <p:txBody>
          <a:bodyPr wrap="square" rtlCol="0">
            <a:spAutoFit/>
          </a:bodyPr>
          <a:lstStyle/>
          <a:p>
            <a:r>
              <a:rPr lang="fi-FI" sz="1200" dirty="0" smtClean="0"/>
              <a:t>Kuva: Tuloilmakoneen puhallinkammiossa on mineraalivillaa</a:t>
            </a:r>
            <a:endParaRPr lang="fi-FI" sz="1200" dirty="0"/>
          </a:p>
        </p:txBody>
      </p:sp>
      <p:sp>
        <p:nvSpPr>
          <p:cNvPr id="13" name="TextBox 12"/>
          <p:cNvSpPr txBox="1"/>
          <p:nvPr/>
        </p:nvSpPr>
        <p:spPr>
          <a:xfrm>
            <a:off x="6112453" y="4080386"/>
            <a:ext cx="2636011" cy="646331"/>
          </a:xfrm>
          <a:prstGeom prst="rect">
            <a:avLst/>
          </a:prstGeom>
          <a:noFill/>
        </p:spPr>
        <p:txBody>
          <a:bodyPr wrap="square" rtlCol="0">
            <a:spAutoFit/>
          </a:bodyPr>
          <a:lstStyle/>
          <a:p>
            <a:r>
              <a:rPr lang="fi-FI" sz="1200" dirty="0" smtClean="0"/>
              <a:t>Kuva: Runkokanavan sisäpinnan reikäpellin takana on mineraalivillaa eristeenä.</a:t>
            </a:r>
            <a:endParaRPr lang="fi-FI" sz="1200" dirty="0"/>
          </a:p>
        </p:txBody>
      </p:sp>
      <p:pic>
        <p:nvPicPr>
          <p:cNvPr id="15" name="Kuva 26" descr="Kuvaus: Savonia_Word_tunniste"/>
          <p:cNvPicPr/>
          <p:nvPr/>
        </p:nvPicPr>
        <p:blipFill rotWithShape="1">
          <a:blip r:embed="rId6"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Päivämäärän paikkamerkki 2"/>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49246692-9764-4796-AF2E-897E79EBAFA7}" type="slidenum">
              <a:rPr lang="fi-FI" smtClean="0"/>
              <a:pPr/>
              <a:t>9</a:t>
            </a:fld>
            <a:endParaRPr lang="fi-FI"/>
          </a:p>
        </p:txBody>
      </p:sp>
    </p:spTree>
    <p:extLst>
      <p:ext uri="{BB962C8B-B14F-4D97-AF65-F5344CB8AC3E}">
        <p14:creationId xmlns:p14="http://schemas.microsoft.com/office/powerpoint/2010/main" val="4240436744"/>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KoHo.potx</Template>
  <TotalTime>1597</TotalTime>
  <Words>1959</Words>
  <Application>Microsoft Office PowerPoint</Application>
  <PresentationFormat>Näytössä katseltava diaesitys (4:3)</PresentationFormat>
  <Paragraphs>437</Paragraphs>
  <Slides>37</Slides>
  <Notes>21</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37</vt:i4>
      </vt:variant>
    </vt:vector>
  </HeadingPairs>
  <TitlesOfParts>
    <vt:vector size="42" baseType="lpstr">
      <vt:lpstr>ＭＳ Ｐゴシック</vt:lpstr>
      <vt:lpstr>Arial</vt:lpstr>
      <vt:lpstr>Times New Roman</vt:lpstr>
      <vt:lpstr>KoHo</vt:lpstr>
      <vt:lpstr>1_KoHo</vt:lpstr>
      <vt:lpstr>Mineraalivillakuidut ja asbesti</vt:lpstr>
      <vt:lpstr>Saatteeksi opetusmateriaalin käyttöön</vt:lpstr>
      <vt:lpstr>Sisällysluettelo:</vt:lpstr>
      <vt:lpstr>Sisällysluettelo:</vt:lpstr>
      <vt:lpstr>Mineraalivillakuidut</vt:lpstr>
      <vt:lpstr>Mineraalivillakuidut</vt:lpstr>
      <vt:lpstr>Mineraalivillakuidut ilmavaihtojärjestelmässä</vt:lpstr>
      <vt:lpstr>Mineraalivillakuitulähteet Ilmanvaihtojärjestelmä ja pintarakenteet</vt:lpstr>
      <vt:lpstr>Mineraalivillakuitulähteet Ilmanvaihtokoneisto</vt:lpstr>
      <vt:lpstr>Mineraalivillakuitulähteet Kanavisto ja pääte-elimet</vt:lpstr>
      <vt:lpstr>Mineraalivillakuidut työtiloissa</vt:lpstr>
      <vt:lpstr>Mineraalivillakuitulähteet Pintarakenteet</vt:lpstr>
      <vt:lpstr>Mineraalivillakuitujen määritys Pintanäyte</vt:lpstr>
      <vt:lpstr>Mineraalivillakuitujen määritys Tuloilma</vt:lpstr>
      <vt:lpstr>Ohje- ja toimenpidearvot</vt:lpstr>
      <vt:lpstr>Mineraalivillakuidut,  ohje- ja toimenpidearvot</vt:lpstr>
      <vt:lpstr>Asbesti rakennuksessa</vt:lpstr>
      <vt:lpstr>Asbesti rakennustyössä</vt:lpstr>
      <vt:lpstr>Asbesti rakennuksessa</vt:lpstr>
      <vt:lpstr>Asbesti rakennuksessa</vt:lpstr>
      <vt:lpstr>Asbesti rakennuksessa</vt:lpstr>
      <vt:lpstr>Asbestin ominaisuudet ja käyttökohteet</vt:lpstr>
      <vt:lpstr>Asbestin aiheuttamat sairaudet</vt:lpstr>
      <vt:lpstr>Asbestin aiheuttamat sairaudet</vt:lpstr>
      <vt:lpstr>Asbestin aiheuttamat sairaudet</vt:lpstr>
      <vt:lpstr>Asbesti, näytteenotto</vt:lpstr>
      <vt:lpstr>Asbesti, näytteenotto</vt:lpstr>
      <vt:lpstr>Asbesti, toimenpideraja</vt:lpstr>
      <vt:lpstr>Asbestin poistaminen rakennuksesta</vt:lpstr>
      <vt:lpstr>Haitta-ainetutkimus</vt:lpstr>
      <vt:lpstr>Asbestipurkusuunnitelma</vt:lpstr>
      <vt:lpstr>Asbestipurkutyön turvallisuus</vt:lpstr>
      <vt:lpstr>Valtioneuvoston asetus  asbestityön turvallisuudesta 798/2015</vt:lpstr>
      <vt:lpstr>Valtioneuvoston asetus  asbestityön turvallisuudesta 798/2015</vt:lpstr>
      <vt:lpstr>Valtioneuvoston asetus  asbestityön turvallisuudesta 798/2015</vt:lpstr>
      <vt:lpstr>Valtioneuvoston asetus  asbestityön turvallisuudesta 798/2015</vt:lpstr>
      <vt:lpstr>Lähteet:</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Veli-Matti Pietarinen</cp:lastModifiedBy>
  <cp:revision>107</cp:revision>
  <cp:lastPrinted>2015-06-16T11:39:34Z</cp:lastPrinted>
  <dcterms:created xsi:type="dcterms:W3CDTF">2012-09-14T08:23:56Z</dcterms:created>
  <dcterms:modified xsi:type="dcterms:W3CDTF">2016-06-23T10:49:00Z</dcterms:modified>
</cp:coreProperties>
</file>