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7" r:id="rId2"/>
  </p:sldMasterIdLst>
  <p:notesMasterIdLst>
    <p:notesMasterId r:id="rId69"/>
  </p:notesMasterIdLst>
  <p:handoutMasterIdLst>
    <p:handoutMasterId r:id="rId70"/>
  </p:handoutMasterIdLst>
  <p:sldIdLst>
    <p:sldId id="256" r:id="rId3"/>
    <p:sldId id="345" r:id="rId4"/>
    <p:sldId id="346" r:id="rId5"/>
    <p:sldId id="347" r:id="rId6"/>
    <p:sldId id="319" r:id="rId7"/>
    <p:sldId id="259" r:id="rId8"/>
    <p:sldId id="321" r:id="rId9"/>
    <p:sldId id="322" r:id="rId10"/>
    <p:sldId id="323" r:id="rId11"/>
    <p:sldId id="320" r:id="rId12"/>
    <p:sldId id="262" r:id="rId13"/>
    <p:sldId id="263" r:id="rId14"/>
    <p:sldId id="264" r:id="rId15"/>
    <p:sldId id="267" r:id="rId16"/>
    <p:sldId id="268" r:id="rId17"/>
    <p:sldId id="269" r:id="rId18"/>
    <p:sldId id="270" r:id="rId19"/>
    <p:sldId id="344" r:id="rId20"/>
    <p:sldId id="271" r:id="rId21"/>
    <p:sldId id="272" r:id="rId22"/>
    <p:sldId id="273" r:id="rId23"/>
    <p:sldId id="324" r:id="rId24"/>
    <p:sldId id="274" r:id="rId25"/>
    <p:sldId id="332" r:id="rId26"/>
    <p:sldId id="333" r:id="rId27"/>
    <p:sldId id="275" r:id="rId28"/>
    <p:sldId id="276" r:id="rId29"/>
    <p:sldId id="334" r:id="rId30"/>
    <p:sldId id="325" r:id="rId31"/>
    <p:sldId id="279" r:id="rId32"/>
    <p:sldId id="280" r:id="rId33"/>
    <p:sldId id="326" r:id="rId34"/>
    <p:sldId id="283" r:id="rId35"/>
    <p:sldId id="282" r:id="rId36"/>
    <p:sldId id="284" r:id="rId37"/>
    <p:sldId id="285" r:id="rId38"/>
    <p:sldId id="286" r:id="rId39"/>
    <p:sldId id="287" r:id="rId40"/>
    <p:sldId id="288" r:id="rId41"/>
    <p:sldId id="289" r:id="rId42"/>
    <p:sldId id="290" r:id="rId43"/>
    <p:sldId id="291" r:id="rId44"/>
    <p:sldId id="292" r:id="rId45"/>
    <p:sldId id="293" r:id="rId46"/>
    <p:sldId id="314" r:id="rId47"/>
    <p:sldId id="315" r:id="rId48"/>
    <p:sldId id="327" r:id="rId49"/>
    <p:sldId id="294" r:id="rId50"/>
    <p:sldId id="295" r:id="rId51"/>
    <p:sldId id="296" r:id="rId52"/>
    <p:sldId id="297" r:id="rId53"/>
    <p:sldId id="298" r:id="rId54"/>
    <p:sldId id="329" r:id="rId55"/>
    <p:sldId id="302" r:id="rId56"/>
    <p:sldId id="303" r:id="rId57"/>
    <p:sldId id="304" r:id="rId58"/>
    <p:sldId id="330" r:id="rId59"/>
    <p:sldId id="305" r:id="rId60"/>
    <p:sldId id="306" r:id="rId61"/>
    <p:sldId id="335" r:id="rId62"/>
    <p:sldId id="307" r:id="rId63"/>
    <p:sldId id="308" r:id="rId64"/>
    <p:sldId id="309" r:id="rId65"/>
    <p:sldId id="331" r:id="rId66"/>
    <p:sldId id="311" r:id="rId67"/>
    <p:sldId id="312" r:id="rId68"/>
  </p:sldIdLst>
  <p:sldSz cx="9144000" cy="6858000" type="screen4x3"/>
  <p:notesSz cx="7102475" cy="102346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p15:clr>
            <a:srgbClr val="A4A3A4"/>
          </p15:clr>
        </p15:guide>
        <p15:guide id="2" orient="horz" pos="3793">
          <p15:clr>
            <a:srgbClr val="A4A3A4"/>
          </p15:clr>
        </p15:guide>
        <p15:guide id="3" orient="horz" pos="1026">
          <p15:clr>
            <a:srgbClr val="A4A3A4"/>
          </p15:clr>
        </p15:guide>
        <p15:guide id="4" orient="horz" pos="890">
          <p15:clr>
            <a:srgbClr val="A4A3A4"/>
          </p15:clr>
        </p15:guide>
        <p15:guide id="5" orient="horz" pos="210">
          <p15:clr>
            <a:srgbClr val="A4A3A4"/>
          </p15:clr>
        </p15:guide>
        <p15:guide id="6" orient="horz" pos="1842">
          <p15:clr>
            <a:srgbClr val="A4A3A4"/>
          </p15:clr>
        </p15:guide>
        <p15:guide id="7" orient="horz" pos="2840">
          <p15:clr>
            <a:srgbClr val="A4A3A4"/>
          </p15:clr>
        </p15:guide>
        <p15:guide id="8" pos="3243">
          <p15:clr>
            <a:srgbClr val="A4A3A4"/>
          </p15:clr>
        </p15:guide>
        <p15:guide id="9" pos="5239">
          <p15:clr>
            <a:srgbClr val="A4A3A4"/>
          </p15:clr>
        </p15:guide>
        <p15:guide id="10" pos="521">
          <p15:clr>
            <a:srgbClr val="A4A3A4"/>
          </p15:clr>
        </p15:guide>
        <p15:guide id="11" pos="5556">
          <p15:clr>
            <a:srgbClr val="A4A3A4"/>
          </p15:clr>
        </p15:guide>
        <p15:guide id="12" pos="249">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97D"/>
    <a:srgbClr val="E4FDFE"/>
    <a:srgbClr val="C65C44"/>
    <a:srgbClr val="00B2A9"/>
    <a:srgbClr val="95B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1" autoAdjust="0"/>
    <p:restoredTop sz="94660"/>
  </p:normalViewPr>
  <p:slideViewPr>
    <p:cSldViewPr showGuides="1">
      <p:cViewPr varScale="1">
        <p:scale>
          <a:sx n="125" d="100"/>
          <a:sy n="125" d="100"/>
        </p:scale>
        <p:origin x="1224" y="108"/>
      </p:cViewPr>
      <p:guideLst>
        <p:guide orient="horz" pos="2478"/>
        <p:guide orient="horz" pos="3793"/>
        <p:guide orient="horz" pos="1026"/>
        <p:guide orient="horz" pos="890"/>
        <p:guide orient="horz" pos="210"/>
        <p:guide orient="horz" pos="1842"/>
        <p:guide orient="horz" pos="2840"/>
        <p:guide pos="3243"/>
        <p:guide pos="5239"/>
        <p:guide pos="521"/>
        <p:guide pos="5556"/>
        <p:guide pos="249"/>
      </p:guideLst>
    </p:cSldViewPr>
  </p:slideViewPr>
  <p:notesTextViewPr>
    <p:cViewPr>
      <p:scale>
        <a:sx n="100" d="100"/>
        <a:sy n="100" d="100"/>
      </p:scale>
      <p:origin x="0" y="0"/>
    </p:cViewPr>
  </p:notesTextViewPr>
  <p:sorterViewPr>
    <p:cViewPr>
      <p:scale>
        <a:sx n="85" d="100"/>
        <a:sy n="85" d="100"/>
      </p:scale>
      <p:origin x="0" y="-6768"/>
    </p:cViewPr>
  </p:sorterViewPr>
  <p:notesViewPr>
    <p:cSldViewPr showGuides="1">
      <p:cViewPr varScale="1">
        <p:scale>
          <a:sx n="83" d="100"/>
          <a:sy n="83" d="100"/>
        </p:scale>
        <p:origin x="-3108" y="-84"/>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E:\VEPI\Palvelu\2013\Vaasa,%20Terveyskeskus\Huone_107\Huone%20107,%20kuvaaj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i-FI" baseline="0" dirty="0" smtClean="0"/>
              <a:t>Olosuhdeseuranta </a:t>
            </a:r>
            <a:r>
              <a:rPr lang="fi-FI" baseline="0" dirty="0"/>
              <a:t>6.11. - 13.11.13</a:t>
            </a:r>
          </a:p>
        </c:rich>
      </c:tx>
      <c:overlay val="0"/>
    </c:title>
    <c:autoTitleDeleted val="0"/>
    <c:plotArea>
      <c:layout/>
      <c:scatterChart>
        <c:scatterStyle val="lineMarker"/>
        <c:varyColors val="0"/>
        <c:ser>
          <c:idx val="0"/>
          <c:order val="0"/>
          <c:tx>
            <c:strRef>
              <c:f>'Dataset 1'!$B$1</c:f>
              <c:strCache>
                <c:ptCount val="1"/>
                <c:pt idx="0">
                  <c:v>sisäilma (ºC)</c:v>
                </c:pt>
              </c:strCache>
            </c:strRef>
          </c:tx>
          <c:spPr>
            <a:ln w="6350">
              <a:solidFill>
                <a:srgbClr val="FF0000"/>
              </a:solidFill>
            </a:ln>
          </c:spPr>
          <c:marker>
            <c:symbol val="none"/>
          </c:marker>
          <c:xVal>
            <c:numRef>
              <c:f>'Dataset 1'!$A$2:$A$599</c:f>
              <c:numCache>
                <c:formatCode>m/d/yyyy\ h:mm</c:formatCode>
                <c:ptCount val="598"/>
                <c:pt idx="0">
                  <c:v>41584.958333333336</c:v>
                </c:pt>
                <c:pt idx="1">
                  <c:v>41584.980416655089</c:v>
                </c:pt>
                <c:pt idx="2">
                  <c:v>41584.980416655089</c:v>
                </c:pt>
                <c:pt idx="3">
                  <c:v>41585.00249997685</c:v>
                </c:pt>
                <c:pt idx="4">
                  <c:v>41585.00249997685</c:v>
                </c:pt>
                <c:pt idx="5">
                  <c:v>41585.024583298611</c:v>
                </c:pt>
                <c:pt idx="6">
                  <c:v>41585.024583298611</c:v>
                </c:pt>
                <c:pt idx="7">
                  <c:v>41585.046666620372</c:v>
                </c:pt>
                <c:pt idx="8">
                  <c:v>41585.046666620372</c:v>
                </c:pt>
                <c:pt idx="9">
                  <c:v>41585.068749942133</c:v>
                </c:pt>
                <c:pt idx="10">
                  <c:v>41585.068749942133</c:v>
                </c:pt>
                <c:pt idx="11">
                  <c:v>41585.090833263886</c:v>
                </c:pt>
                <c:pt idx="12">
                  <c:v>41585.090833263886</c:v>
                </c:pt>
                <c:pt idx="13">
                  <c:v>41585.112916585647</c:v>
                </c:pt>
                <c:pt idx="14">
                  <c:v>41585.112916585647</c:v>
                </c:pt>
                <c:pt idx="15">
                  <c:v>41585.134999907408</c:v>
                </c:pt>
                <c:pt idx="16">
                  <c:v>41585.134999907408</c:v>
                </c:pt>
                <c:pt idx="17">
                  <c:v>41585.157083229169</c:v>
                </c:pt>
                <c:pt idx="18">
                  <c:v>41585.157083229169</c:v>
                </c:pt>
                <c:pt idx="19">
                  <c:v>41585.179166550923</c:v>
                </c:pt>
                <c:pt idx="20">
                  <c:v>41585.179166550923</c:v>
                </c:pt>
                <c:pt idx="21">
                  <c:v>41585.201249872684</c:v>
                </c:pt>
                <c:pt idx="22">
                  <c:v>41585.201249872684</c:v>
                </c:pt>
                <c:pt idx="23">
                  <c:v>41585.223333194444</c:v>
                </c:pt>
                <c:pt idx="24">
                  <c:v>41585.223333194444</c:v>
                </c:pt>
                <c:pt idx="25">
                  <c:v>41585.245416516205</c:v>
                </c:pt>
                <c:pt idx="26">
                  <c:v>41585.245416516205</c:v>
                </c:pt>
                <c:pt idx="27">
                  <c:v>41585.267499837966</c:v>
                </c:pt>
                <c:pt idx="28">
                  <c:v>41585.267499837966</c:v>
                </c:pt>
                <c:pt idx="29">
                  <c:v>41585.28958315972</c:v>
                </c:pt>
                <c:pt idx="30">
                  <c:v>41585.28958315972</c:v>
                </c:pt>
                <c:pt idx="31">
                  <c:v>41585.311666481481</c:v>
                </c:pt>
                <c:pt idx="32">
                  <c:v>41585.311666481481</c:v>
                </c:pt>
                <c:pt idx="33">
                  <c:v>41585.333749803242</c:v>
                </c:pt>
                <c:pt idx="34">
                  <c:v>41585.333749803242</c:v>
                </c:pt>
                <c:pt idx="35">
                  <c:v>41585.355833125002</c:v>
                </c:pt>
                <c:pt idx="36">
                  <c:v>41585.355833125002</c:v>
                </c:pt>
                <c:pt idx="37">
                  <c:v>41585.377916446756</c:v>
                </c:pt>
                <c:pt idx="38">
                  <c:v>41585.377916446756</c:v>
                </c:pt>
                <c:pt idx="39">
                  <c:v>41585.399999768517</c:v>
                </c:pt>
                <c:pt idx="40">
                  <c:v>41585.399999768517</c:v>
                </c:pt>
                <c:pt idx="41">
                  <c:v>41585.422083090278</c:v>
                </c:pt>
                <c:pt idx="42">
                  <c:v>41585.422083090278</c:v>
                </c:pt>
                <c:pt idx="43">
                  <c:v>41585.444166412039</c:v>
                </c:pt>
                <c:pt idx="44">
                  <c:v>41585.444166412039</c:v>
                </c:pt>
                <c:pt idx="45">
                  <c:v>41585.466249733799</c:v>
                </c:pt>
                <c:pt idx="46">
                  <c:v>41585.466249733799</c:v>
                </c:pt>
                <c:pt idx="47">
                  <c:v>41585.488333055553</c:v>
                </c:pt>
                <c:pt idx="48">
                  <c:v>41585.488333055553</c:v>
                </c:pt>
                <c:pt idx="49">
                  <c:v>41585.510416377314</c:v>
                </c:pt>
                <c:pt idx="50">
                  <c:v>41585.510416377314</c:v>
                </c:pt>
                <c:pt idx="51">
                  <c:v>41585.532499699075</c:v>
                </c:pt>
                <c:pt idx="52">
                  <c:v>41585.532499699075</c:v>
                </c:pt>
                <c:pt idx="53">
                  <c:v>41585.554583020836</c:v>
                </c:pt>
                <c:pt idx="54">
                  <c:v>41585.554583020836</c:v>
                </c:pt>
                <c:pt idx="55">
                  <c:v>41585.576666342589</c:v>
                </c:pt>
                <c:pt idx="56">
                  <c:v>41585.576666342589</c:v>
                </c:pt>
                <c:pt idx="57">
                  <c:v>41585.59874966435</c:v>
                </c:pt>
                <c:pt idx="58">
                  <c:v>41585.59874966435</c:v>
                </c:pt>
                <c:pt idx="59">
                  <c:v>41585.620832986111</c:v>
                </c:pt>
                <c:pt idx="60">
                  <c:v>41585.620832986111</c:v>
                </c:pt>
                <c:pt idx="61">
                  <c:v>41585.642916307872</c:v>
                </c:pt>
                <c:pt idx="62">
                  <c:v>41585.642916307872</c:v>
                </c:pt>
                <c:pt idx="63">
                  <c:v>41585.664999629633</c:v>
                </c:pt>
                <c:pt idx="64">
                  <c:v>41585.664999629633</c:v>
                </c:pt>
                <c:pt idx="65">
                  <c:v>41585.687082951386</c:v>
                </c:pt>
                <c:pt idx="66">
                  <c:v>41585.687082951386</c:v>
                </c:pt>
                <c:pt idx="67">
                  <c:v>41585.709166273147</c:v>
                </c:pt>
                <c:pt idx="68">
                  <c:v>41585.709166273147</c:v>
                </c:pt>
                <c:pt idx="69">
                  <c:v>41585.731249594908</c:v>
                </c:pt>
                <c:pt idx="70">
                  <c:v>41585.731249594908</c:v>
                </c:pt>
                <c:pt idx="71">
                  <c:v>41585.753332916669</c:v>
                </c:pt>
                <c:pt idx="72">
                  <c:v>41585.753332916669</c:v>
                </c:pt>
                <c:pt idx="73">
                  <c:v>41585.775416238423</c:v>
                </c:pt>
                <c:pt idx="74">
                  <c:v>41585.775416238423</c:v>
                </c:pt>
                <c:pt idx="75">
                  <c:v>41585.797499560183</c:v>
                </c:pt>
                <c:pt idx="76">
                  <c:v>41585.797499560183</c:v>
                </c:pt>
                <c:pt idx="77">
                  <c:v>41585.819582881944</c:v>
                </c:pt>
                <c:pt idx="78">
                  <c:v>41585.819582881944</c:v>
                </c:pt>
                <c:pt idx="79">
                  <c:v>41585.841666203705</c:v>
                </c:pt>
                <c:pt idx="80">
                  <c:v>41585.841666203705</c:v>
                </c:pt>
                <c:pt idx="81">
                  <c:v>41585.863749525466</c:v>
                </c:pt>
                <c:pt idx="82">
                  <c:v>41585.863749525466</c:v>
                </c:pt>
                <c:pt idx="83">
                  <c:v>41585.88583284722</c:v>
                </c:pt>
                <c:pt idx="84">
                  <c:v>41585.88583284722</c:v>
                </c:pt>
                <c:pt idx="85">
                  <c:v>41585.907916168981</c:v>
                </c:pt>
                <c:pt idx="86">
                  <c:v>41585.907916168981</c:v>
                </c:pt>
                <c:pt idx="87">
                  <c:v>41585.929999490741</c:v>
                </c:pt>
                <c:pt idx="88">
                  <c:v>41585.929999490741</c:v>
                </c:pt>
                <c:pt idx="89">
                  <c:v>41585.952082812502</c:v>
                </c:pt>
                <c:pt idx="90">
                  <c:v>41585.952082812502</c:v>
                </c:pt>
                <c:pt idx="91">
                  <c:v>41585.974166134256</c:v>
                </c:pt>
                <c:pt idx="92">
                  <c:v>41585.974166134256</c:v>
                </c:pt>
                <c:pt idx="93">
                  <c:v>41585.996249456017</c:v>
                </c:pt>
                <c:pt idx="94">
                  <c:v>41585.996249456017</c:v>
                </c:pt>
                <c:pt idx="95">
                  <c:v>41586.018332777778</c:v>
                </c:pt>
                <c:pt idx="96">
                  <c:v>41586.018332777778</c:v>
                </c:pt>
                <c:pt idx="97">
                  <c:v>41586.040416099539</c:v>
                </c:pt>
                <c:pt idx="98">
                  <c:v>41586.040416099539</c:v>
                </c:pt>
                <c:pt idx="99">
                  <c:v>41586.062499421299</c:v>
                </c:pt>
                <c:pt idx="100">
                  <c:v>41586.062499421299</c:v>
                </c:pt>
                <c:pt idx="101">
                  <c:v>41586.084582743053</c:v>
                </c:pt>
                <c:pt idx="102">
                  <c:v>41586.084582743053</c:v>
                </c:pt>
                <c:pt idx="103">
                  <c:v>41586.106666064814</c:v>
                </c:pt>
                <c:pt idx="104">
                  <c:v>41586.106666064814</c:v>
                </c:pt>
                <c:pt idx="105">
                  <c:v>41586.128749386575</c:v>
                </c:pt>
                <c:pt idx="106">
                  <c:v>41586.128749386575</c:v>
                </c:pt>
                <c:pt idx="107">
                  <c:v>41586.150832708336</c:v>
                </c:pt>
                <c:pt idx="108">
                  <c:v>41586.150832708336</c:v>
                </c:pt>
                <c:pt idx="109">
                  <c:v>41586.172916030089</c:v>
                </c:pt>
                <c:pt idx="110">
                  <c:v>41586.172916030089</c:v>
                </c:pt>
                <c:pt idx="111">
                  <c:v>41586.19499935185</c:v>
                </c:pt>
                <c:pt idx="112">
                  <c:v>41586.19499935185</c:v>
                </c:pt>
                <c:pt idx="113">
                  <c:v>41586.217082673611</c:v>
                </c:pt>
                <c:pt idx="114">
                  <c:v>41586.217082673611</c:v>
                </c:pt>
                <c:pt idx="115">
                  <c:v>41586.239165995372</c:v>
                </c:pt>
                <c:pt idx="116">
                  <c:v>41586.239165995372</c:v>
                </c:pt>
                <c:pt idx="117">
                  <c:v>41586.261249317133</c:v>
                </c:pt>
                <c:pt idx="118">
                  <c:v>41586.261249317133</c:v>
                </c:pt>
                <c:pt idx="119">
                  <c:v>41586.283332638886</c:v>
                </c:pt>
                <c:pt idx="120">
                  <c:v>41586.283332638886</c:v>
                </c:pt>
                <c:pt idx="121">
                  <c:v>41586.305415960647</c:v>
                </c:pt>
                <c:pt idx="122">
                  <c:v>41586.305415960647</c:v>
                </c:pt>
                <c:pt idx="123">
                  <c:v>41586.327499282408</c:v>
                </c:pt>
                <c:pt idx="124">
                  <c:v>41586.327499282408</c:v>
                </c:pt>
                <c:pt idx="125">
                  <c:v>41586.349582604169</c:v>
                </c:pt>
                <c:pt idx="126">
                  <c:v>41586.349582604169</c:v>
                </c:pt>
                <c:pt idx="127">
                  <c:v>41586.371665925923</c:v>
                </c:pt>
                <c:pt idx="128">
                  <c:v>41586.371665925923</c:v>
                </c:pt>
                <c:pt idx="129">
                  <c:v>41586.393749247683</c:v>
                </c:pt>
                <c:pt idx="130">
                  <c:v>41586.393749247683</c:v>
                </c:pt>
                <c:pt idx="131">
                  <c:v>41586.415832569444</c:v>
                </c:pt>
                <c:pt idx="132">
                  <c:v>41586.415832569444</c:v>
                </c:pt>
                <c:pt idx="133">
                  <c:v>41586.437915891205</c:v>
                </c:pt>
                <c:pt idx="134">
                  <c:v>41586.437915891205</c:v>
                </c:pt>
                <c:pt idx="135">
                  <c:v>41586.459999212966</c:v>
                </c:pt>
                <c:pt idx="136">
                  <c:v>41586.459999212966</c:v>
                </c:pt>
                <c:pt idx="137">
                  <c:v>41586.48208253472</c:v>
                </c:pt>
                <c:pt idx="138">
                  <c:v>41586.48208253472</c:v>
                </c:pt>
                <c:pt idx="139">
                  <c:v>41586.504165856481</c:v>
                </c:pt>
                <c:pt idx="140">
                  <c:v>41586.504165856481</c:v>
                </c:pt>
                <c:pt idx="141">
                  <c:v>41586.526249178241</c:v>
                </c:pt>
                <c:pt idx="142">
                  <c:v>41586.526249178241</c:v>
                </c:pt>
                <c:pt idx="143">
                  <c:v>41586.548332500002</c:v>
                </c:pt>
                <c:pt idx="144">
                  <c:v>41586.548332500002</c:v>
                </c:pt>
                <c:pt idx="145">
                  <c:v>41586.570415821756</c:v>
                </c:pt>
                <c:pt idx="146">
                  <c:v>41586.570415821756</c:v>
                </c:pt>
                <c:pt idx="147">
                  <c:v>41586.592499143517</c:v>
                </c:pt>
                <c:pt idx="148">
                  <c:v>41586.592499143517</c:v>
                </c:pt>
                <c:pt idx="149">
                  <c:v>41586.614582465278</c:v>
                </c:pt>
                <c:pt idx="150">
                  <c:v>41586.614582465278</c:v>
                </c:pt>
                <c:pt idx="151">
                  <c:v>41586.636665787039</c:v>
                </c:pt>
                <c:pt idx="152">
                  <c:v>41586.636665787039</c:v>
                </c:pt>
                <c:pt idx="153">
                  <c:v>41586.658749108799</c:v>
                </c:pt>
                <c:pt idx="154">
                  <c:v>41586.658749108799</c:v>
                </c:pt>
                <c:pt idx="155">
                  <c:v>41586.680832430553</c:v>
                </c:pt>
                <c:pt idx="156">
                  <c:v>41586.680832430553</c:v>
                </c:pt>
                <c:pt idx="157">
                  <c:v>41586.702915752314</c:v>
                </c:pt>
                <c:pt idx="158">
                  <c:v>41586.702915752314</c:v>
                </c:pt>
                <c:pt idx="159">
                  <c:v>41586.724999074075</c:v>
                </c:pt>
                <c:pt idx="160">
                  <c:v>41586.724999074075</c:v>
                </c:pt>
                <c:pt idx="161">
                  <c:v>41586.747082395836</c:v>
                </c:pt>
                <c:pt idx="162">
                  <c:v>41586.747082395836</c:v>
                </c:pt>
                <c:pt idx="163">
                  <c:v>41586.769165717589</c:v>
                </c:pt>
                <c:pt idx="164">
                  <c:v>41586.769165717589</c:v>
                </c:pt>
                <c:pt idx="165">
                  <c:v>41586.79124903935</c:v>
                </c:pt>
                <c:pt idx="166">
                  <c:v>41586.79124903935</c:v>
                </c:pt>
                <c:pt idx="167">
                  <c:v>41586.813332361111</c:v>
                </c:pt>
                <c:pt idx="168">
                  <c:v>41586.813332361111</c:v>
                </c:pt>
                <c:pt idx="169">
                  <c:v>41586.835415682872</c:v>
                </c:pt>
                <c:pt idx="170">
                  <c:v>41586.835415682872</c:v>
                </c:pt>
                <c:pt idx="171">
                  <c:v>41586.857499004633</c:v>
                </c:pt>
                <c:pt idx="172">
                  <c:v>41586.857499004633</c:v>
                </c:pt>
                <c:pt idx="173">
                  <c:v>41586.879582326386</c:v>
                </c:pt>
                <c:pt idx="174">
                  <c:v>41586.879582326386</c:v>
                </c:pt>
                <c:pt idx="175">
                  <c:v>41586.901665648147</c:v>
                </c:pt>
                <c:pt idx="176">
                  <c:v>41586.901665648147</c:v>
                </c:pt>
                <c:pt idx="177">
                  <c:v>41586.923748969908</c:v>
                </c:pt>
                <c:pt idx="178">
                  <c:v>41586.923748969908</c:v>
                </c:pt>
                <c:pt idx="179">
                  <c:v>41586.945832291669</c:v>
                </c:pt>
                <c:pt idx="180">
                  <c:v>41586.945832291669</c:v>
                </c:pt>
                <c:pt idx="181">
                  <c:v>41586.967915613423</c:v>
                </c:pt>
                <c:pt idx="182">
                  <c:v>41586.967915613423</c:v>
                </c:pt>
                <c:pt idx="183">
                  <c:v>41586.989998935183</c:v>
                </c:pt>
                <c:pt idx="184">
                  <c:v>41586.989998935183</c:v>
                </c:pt>
                <c:pt idx="185">
                  <c:v>41587.012082256944</c:v>
                </c:pt>
                <c:pt idx="186">
                  <c:v>41587.012082256944</c:v>
                </c:pt>
                <c:pt idx="187">
                  <c:v>41587.034165578705</c:v>
                </c:pt>
                <c:pt idx="188">
                  <c:v>41587.034165578705</c:v>
                </c:pt>
                <c:pt idx="189">
                  <c:v>41587.056248900466</c:v>
                </c:pt>
                <c:pt idx="190">
                  <c:v>41587.056248900466</c:v>
                </c:pt>
                <c:pt idx="191">
                  <c:v>41587.07833222222</c:v>
                </c:pt>
                <c:pt idx="192">
                  <c:v>41587.07833222222</c:v>
                </c:pt>
                <c:pt idx="193">
                  <c:v>41587.10041554398</c:v>
                </c:pt>
                <c:pt idx="194">
                  <c:v>41587.10041554398</c:v>
                </c:pt>
                <c:pt idx="195">
                  <c:v>41587.122498865741</c:v>
                </c:pt>
                <c:pt idx="196">
                  <c:v>41587.122498865741</c:v>
                </c:pt>
                <c:pt idx="197">
                  <c:v>41587.144582187502</c:v>
                </c:pt>
                <c:pt idx="198">
                  <c:v>41587.144582187502</c:v>
                </c:pt>
                <c:pt idx="199">
                  <c:v>41587.166665509256</c:v>
                </c:pt>
                <c:pt idx="200">
                  <c:v>41587.166665509256</c:v>
                </c:pt>
                <c:pt idx="201">
                  <c:v>41587.188748831017</c:v>
                </c:pt>
                <c:pt idx="202">
                  <c:v>41587.188748831017</c:v>
                </c:pt>
                <c:pt idx="203">
                  <c:v>41587.210832152778</c:v>
                </c:pt>
                <c:pt idx="204">
                  <c:v>41587.210832152778</c:v>
                </c:pt>
                <c:pt idx="205">
                  <c:v>41587.232915474538</c:v>
                </c:pt>
                <c:pt idx="206">
                  <c:v>41587.232915474538</c:v>
                </c:pt>
                <c:pt idx="207">
                  <c:v>41587.254998796299</c:v>
                </c:pt>
                <c:pt idx="208">
                  <c:v>41587.254998796299</c:v>
                </c:pt>
                <c:pt idx="209">
                  <c:v>41587.277082118053</c:v>
                </c:pt>
                <c:pt idx="210">
                  <c:v>41587.277082118053</c:v>
                </c:pt>
                <c:pt idx="211">
                  <c:v>41587.299165439814</c:v>
                </c:pt>
                <c:pt idx="212">
                  <c:v>41587.299165439814</c:v>
                </c:pt>
                <c:pt idx="213">
                  <c:v>41587.321248761575</c:v>
                </c:pt>
                <c:pt idx="214">
                  <c:v>41587.321248761575</c:v>
                </c:pt>
                <c:pt idx="215">
                  <c:v>41587.343332083336</c:v>
                </c:pt>
                <c:pt idx="216">
                  <c:v>41587.343332083336</c:v>
                </c:pt>
                <c:pt idx="217">
                  <c:v>41587.365415405089</c:v>
                </c:pt>
                <c:pt idx="218">
                  <c:v>41587.365415405089</c:v>
                </c:pt>
                <c:pt idx="219">
                  <c:v>41587.38749872685</c:v>
                </c:pt>
                <c:pt idx="220">
                  <c:v>41587.38749872685</c:v>
                </c:pt>
                <c:pt idx="221">
                  <c:v>41587.409582048611</c:v>
                </c:pt>
                <c:pt idx="222">
                  <c:v>41587.409582048611</c:v>
                </c:pt>
                <c:pt idx="223">
                  <c:v>41587.431665370372</c:v>
                </c:pt>
                <c:pt idx="224">
                  <c:v>41587.431665370372</c:v>
                </c:pt>
                <c:pt idx="225">
                  <c:v>41587.453748692133</c:v>
                </c:pt>
                <c:pt idx="226">
                  <c:v>41587.453748692133</c:v>
                </c:pt>
                <c:pt idx="227">
                  <c:v>41587.475832013886</c:v>
                </c:pt>
                <c:pt idx="228">
                  <c:v>41587.475832013886</c:v>
                </c:pt>
                <c:pt idx="229">
                  <c:v>41587.497915335647</c:v>
                </c:pt>
                <c:pt idx="230">
                  <c:v>41587.497915335647</c:v>
                </c:pt>
                <c:pt idx="231">
                  <c:v>41587.519998657408</c:v>
                </c:pt>
                <c:pt idx="232">
                  <c:v>41587.519998657408</c:v>
                </c:pt>
                <c:pt idx="233">
                  <c:v>41587.542081979169</c:v>
                </c:pt>
                <c:pt idx="234">
                  <c:v>41587.542081979169</c:v>
                </c:pt>
                <c:pt idx="235">
                  <c:v>41587.564165300922</c:v>
                </c:pt>
                <c:pt idx="236">
                  <c:v>41587.564165300922</c:v>
                </c:pt>
                <c:pt idx="237">
                  <c:v>41587.586248622683</c:v>
                </c:pt>
                <c:pt idx="238">
                  <c:v>41587.586248622683</c:v>
                </c:pt>
                <c:pt idx="239">
                  <c:v>41587.608331944444</c:v>
                </c:pt>
                <c:pt idx="240">
                  <c:v>41587.608331944444</c:v>
                </c:pt>
                <c:pt idx="241">
                  <c:v>41587.630415266205</c:v>
                </c:pt>
                <c:pt idx="242">
                  <c:v>41587.630415266205</c:v>
                </c:pt>
                <c:pt idx="243">
                  <c:v>41587.652498587966</c:v>
                </c:pt>
                <c:pt idx="244">
                  <c:v>41587.652498587966</c:v>
                </c:pt>
                <c:pt idx="245">
                  <c:v>41587.67458190972</c:v>
                </c:pt>
                <c:pt idx="246">
                  <c:v>41587.67458190972</c:v>
                </c:pt>
                <c:pt idx="247">
                  <c:v>41587.69666523148</c:v>
                </c:pt>
                <c:pt idx="248">
                  <c:v>41587.69666523148</c:v>
                </c:pt>
                <c:pt idx="249">
                  <c:v>41587.718748553241</c:v>
                </c:pt>
                <c:pt idx="250">
                  <c:v>41587.718748553241</c:v>
                </c:pt>
                <c:pt idx="251">
                  <c:v>41587.740831875002</c:v>
                </c:pt>
                <c:pt idx="252">
                  <c:v>41587.740831875002</c:v>
                </c:pt>
                <c:pt idx="253">
                  <c:v>41587.762915196756</c:v>
                </c:pt>
                <c:pt idx="254">
                  <c:v>41587.762915196756</c:v>
                </c:pt>
                <c:pt idx="255">
                  <c:v>41587.784998518517</c:v>
                </c:pt>
                <c:pt idx="256">
                  <c:v>41587.784998518517</c:v>
                </c:pt>
                <c:pt idx="257">
                  <c:v>41587.807081840278</c:v>
                </c:pt>
                <c:pt idx="258">
                  <c:v>41587.807081840278</c:v>
                </c:pt>
                <c:pt idx="259">
                  <c:v>41587.829165162038</c:v>
                </c:pt>
                <c:pt idx="260">
                  <c:v>41587.829165162038</c:v>
                </c:pt>
                <c:pt idx="261">
                  <c:v>41587.851248483799</c:v>
                </c:pt>
                <c:pt idx="262">
                  <c:v>41587.851248483799</c:v>
                </c:pt>
                <c:pt idx="263">
                  <c:v>41587.873331805553</c:v>
                </c:pt>
                <c:pt idx="264">
                  <c:v>41587.873331805553</c:v>
                </c:pt>
                <c:pt idx="265">
                  <c:v>41587.895415127314</c:v>
                </c:pt>
                <c:pt idx="266">
                  <c:v>41587.895415127314</c:v>
                </c:pt>
                <c:pt idx="267">
                  <c:v>41587.917498449075</c:v>
                </c:pt>
                <c:pt idx="268">
                  <c:v>41587.917498449075</c:v>
                </c:pt>
                <c:pt idx="269">
                  <c:v>41587.939581770836</c:v>
                </c:pt>
                <c:pt idx="270">
                  <c:v>41587.939581770836</c:v>
                </c:pt>
                <c:pt idx="271">
                  <c:v>41587.961665092589</c:v>
                </c:pt>
                <c:pt idx="272">
                  <c:v>41587.961665092589</c:v>
                </c:pt>
                <c:pt idx="273">
                  <c:v>41587.98374841435</c:v>
                </c:pt>
                <c:pt idx="274">
                  <c:v>41587.98374841435</c:v>
                </c:pt>
                <c:pt idx="275">
                  <c:v>41588.005831736111</c:v>
                </c:pt>
                <c:pt idx="276">
                  <c:v>41588.005831736111</c:v>
                </c:pt>
                <c:pt idx="277">
                  <c:v>41588.027915057872</c:v>
                </c:pt>
                <c:pt idx="278">
                  <c:v>41588.027915057872</c:v>
                </c:pt>
                <c:pt idx="279">
                  <c:v>41588.049998379633</c:v>
                </c:pt>
                <c:pt idx="280">
                  <c:v>41588.049998379633</c:v>
                </c:pt>
                <c:pt idx="281">
                  <c:v>41588.072081701386</c:v>
                </c:pt>
                <c:pt idx="282">
                  <c:v>41588.072081701386</c:v>
                </c:pt>
                <c:pt idx="283">
                  <c:v>41588.094165023147</c:v>
                </c:pt>
                <c:pt idx="284">
                  <c:v>41588.094165023147</c:v>
                </c:pt>
                <c:pt idx="285">
                  <c:v>41588.116248344908</c:v>
                </c:pt>
                <c:pt idx="286">
                  <c:v>41588.116248344908</c:v>
                </c:pt>
                <c:pt idx="287">
                  <c:v>41588.138331666669</c:v>
                </c:pt>
                <c:pt idx="288">
                  <c:v>41588.138331666669</c:v>
                </c:pt>
                <c:pt idx="289">
                  <c:v>41588.160414988422</c:v>
                </c:pt>
                <c:pt idx="290">
                  <c:v>41588.160414988422</c:v>
                </c:pt>
                <c:pt idx="291">
                  <c:v>41588.182498310183</c:v>
                </c:pt>
                <c:pt idx="292">
                  <c:v>41588.182498310183</c:v>
                </c:pt>
                <c:pt idx="293">
                  <c:v>41588.204581631944</c:v>
                </c:pt>
                <c:pt idx="294">
                  <c:v>41588.204581631944</c:v>
                </c:pt>
                <c:pt idx="295">
                  <c:v>41588.226664953705</c:v>
                </c:pt>
                <c:pt idx="296">
                  <c:v>41588.226664953705</c:v>
                </c:pt>
                <c:pt idx="297">
                  <c:v>41588.248748275466</c:v>
                </c:pt>
                <c:pt idx="298">
                  <c:v>41588.248748275466</c:v>
                </c:pt>
                <c:pt idx="299">
                  <c:v>41588.27083159722</c:v>
                </c:pt>
                <c:pt idx="300">
                  <c:v>41588.27083159722</c:v>
                </c:pt>
                <c:pt idx="301">
                  <c:v>41588.29291491898</c:v>
                </c:pt>
                <c:pt idx="302">
                  <c:v>41588.29291491898</c:v>
                </c:pt>
                <c:pt idx="303">
                  <c:v>41588.314998240741</c:v>
                </c:pt>
                <c:pt idx="304">
                  <c:v>41588.314998240741</c:v>
                </c:pt>
                <c:pt idx="305">
                  <c:v>41588.337081562502</c:v>
                </c:pt>
                <c:pt idx="306">
                  <c:v>41588.337081562502</c:v>
                </c:pt>
                <c:pt idx="307">
                  <c:v>41588.359164884256</c:v>
                </c:pt>
                <c:pt idx="308">
                  <c:v>41588.359164884256</c:v>
                </c:pt>
                <c:pt idx="309">
                  <c:v>41588.381248206017</c:v>
                </c:pt>
                <c:pt idx="310">
                  <c:v>41588.381248206017</c:v>
                </c:pt>
                <c:pt idx="311">
                  <c:v>41588.403331527777</c:v>
                </c:pt>
                <c:pt idx="312">
                  <c:v>41588.403331527777</c:v>
                </c:pt>
                <c:pt idx="313">
                  <c:v>41588.425414849538</c:v>
                </c:pt>
                <c:pt idx="314">
                  <c:v>41588.425414849538</c:v>
                </c:pt>
                <c:pt idx="315">
                  <c:v>41588.447498171299</c:v>
                </c:pt>
                <c:pt idx="316">
                  <c:v>41588.447498171299</c:v>
                </c:pt>
                <c:pt idx="317">
                  <c:v>41588.469581493053</c:v>
                </c:pt>
                <c:pt idx="318">
                  <c:v>41588.469581493053</c:v>
                </c:pt>
                <c:pt idx="319">
                  <c:v>41588.491664814814</c:v>
                </c:pt>
                <c:pt idx="320">
                  <c:v>41588.491664814814</c:v>
                </c:pt>
                <c:pt idx="321">
                  <c:v>41588.513748136575</c:v>
                </c:pt>
                <c:pt idx="322">
                  <c:v>41588.513748136575</c:v>
                </c:pt>
                <c:pt idx="323">
                  <c:v>41588.535831458335</c:v>
                </c:pt>
                <c:pt idx="324">
                  <c:v>41588.535831458335</c:v>
                </c:pt>
                <c:pt idx="325">
                  <c:v>41588.557914780089</c:v>
                </c:pt>
                <c:pt idx="326">
                  <c:v>41588.557914780089</c:v>
                </c:pt>
                <c:pt idx="327">
                  <c:v>41588.57999810185</c:v>
                </c:pt>
                <c:pt idx="328">
                  <c:v>41588.57999810185</c:v>
                </c:pt>
                <c:pt idx="329">
                  <c:v>41588.602081423611</c:v>
                </c:pt>
                <c:pt idx="330">
                  <c:v>41588.602081423611</c:v>
                </c:pt>
                <c:pt idx="331">
                  <c:v>41588.624164745372</c:v>
                </c:pt>
                <c:pt idx="332">
                  <c:v>41588.624164745372</c:v>
                </c:pt>
                <c:pt idx="333">
                  <c:v>41588.646248067133</c:v>
                </c:pt>
                <c:pt idx="334">
                  <c:v>41588.646248067133</c:v>
                </c:pt>
                <c:pt idx="335">
                  <c:v>41588.668331388886</c:v>
                </c:pt>
                <c:pt idx="336">
                  <c:v>41588.668331388886</c:v>
                </c:pt>
                <c:pt idx="337">
                  <c:v>41588.690414710647</c:v>
                </c:pt>
                <c:pt idx="338">
                  <c:v>41588.690414710647</c:v>
                </c:pt>
                <c:pt idx="339">
                  <c:v>41588.712498032408</c:v>
                </c:pt>
                <c:pt idx="340">
                  <c:v>41588.712498032408</c:v>
                </c:pt>
                <c:pt idx="341">
                  <c:v>41588.734581354169</c:v>
                </c:pt>
                <c:pt idx="342">
                  <c:v>41588.734581354169</c:v>
                </c:pt>
                <c:pt idx="343">
                  <c:v>41588.756664675922</c:v>
                </c:pt>
                <c:pt idx="344">
                  <c:v>41588.756664675922</c:v>
                </c:pt>
                <c:pt idx="345">
                  <c:v>41588.778747997683</c:v>
                </c:pt>
                <c:pt idx="346">
                  <c:v>41588.778747997683</c:v>
                </c:pt>
                <c:pt idx="347">
                  <c:v>41588.800831319444</c:v>
                </c:pt>
                <c:pt idx="348">
                  <c:v>41588.800831319444</c:v>
                </c:pt>
                <c:pt idx="349">
                  <c:v>41588.822914641205</c:v>
                </c:pt>
                <c:pt idx="350">
                  <c:v>41588.822914641205</c:v>
                </c:pt>
                <c:pt idx="351">
                  <c:v>41588.844997962966</c:v>
                </c:pt>
                <c:pt idx="352">
                  <c:v>41588.844997962966</c:v>
                </c:pt>
                <c:pt idx="353">
                  <c:v>41588.867081284719</c:v>
                </c:pt>
                <c:pt idx="354">
                  <c:v>41588.867081284719</c:v>
                </c:pt>
                <c:pt idx="355">
                  <c:v>41588.88916460648</c:v>
                </c:pt>
                <c:pt idx="356">
                  <c:v>41588.88916460648</c:v>
                </c:pt>
                <c:pt idx="357">
                  <c:v>41588.911247928241</c:v>
                </c:pt>
                <c:pt idx="358">
                  <c:v>41588.911247928241</c:v>
                </c:pt>
                <c:pt idx="359">
                  <c:v>41588.933331250002</c:v>
                </c:pt>
                <c:pt idx="360">
                  <c:v>41588.933331250002</c:v>
                </c:pt>
                <c:pt idx="361">
                  <c:v>41588.955414571756</c:v>
                </c:pt>
                <c:pt idx="362">
                  <c:v>41588.955414571756</c:v>
                </c:pt>
                <c:pt idx="363">
                  <c:v>41588.977497893517</c:v>
                </c:pt>
                <c:pt idx="364">
                  <c:v>41588.977497893517</c:v>
                </c:pt>
                <c:pt idx="365">
                  <c:v>41588.999581215277</c:v>
                </c:pt>
                <c:pt idx="366">
                  <c:v>41588.999581215277</c:v>
                </c:pt>
                <c:pt idx="367">
                  <c:v>41589.021664537038</c:v>
                </c:pt>
                <c:pt idx="368">
                  <c:v>41589.021664537038</c:v>
                </c:pt>
                <c:pt idx="369">
                  <c:v>41589.043747858799</c:v>
                </c:pt>
                <c:pt idx="370">
                  <c:v>41589.043747858799</c:v>
                </c:pt>
                <c:pt idx="371">
                  <c:v>41589.065831180553</c:v>
                </c:pt>
                <c:pt idx="372">
                  <c:v>41589.065831180553</c:v>
                </c:pt>
                <c:pt idx="373">
                  <c:v>41589.087914502314</c:v>
                </c:pt>
                <c:pt idx="374">
                  <c:v>41589.087914502314</c:v>
                </c:pt>
                <c:pt idx="375">
                  <c:v>41589.109997824075</c:v>
                </c:pt>
                <c:pt idx="376">
                  <c:v>41589.109997824075</c:v>
                </c:pt>
                <c:pt idx="377">
                  <c:v>41589.132081145835</c:v>
                </c:pt>
                <c:pt idx="378">
                  <c:v>41589.132081145835</c:v>
                </c:pt>
                <c:pt idx="379">
                  <c:v>41589.154164467589</c:v>
                </c:pt>
                <c:pt idx="380">
                  <c:v>41589.154164467589</c:v>
                </c:pt>
                <c:pt idx="381">
                  <c:v>41589.17624778935</c:v>
                </c:pt>
                <c:pt idx="382">
                  <c:v>41589.17624778935</c:v>
                </c:pt>
                <c:pt idx="383">
                  <c:v>41589.198331111111</c:v>
                </c:pt>
                <c:pt idx="384">
                  <c:v>41589.198331111111</c:v>
                </c:pt>
                <c:pt idx="385">
                  <c:v>41589.220414432872</c:v>
                </c:pt>
                <c:pt idx="386">
                  <c:v>41589.220414432872</c:v>
                </c:pt>
                <c:pt idx="387">
                  <c:v>41589.242497754632</c:v>
                </c:pt>
                <c:pt idx="388">
                  <c:v>41589.242497754632</c:v>
                </c:pt>
                <c:pt idx="389">
                  <c:v>41589.264581076386</c:v>
                </c:pt>
                <c:pt idx="390">
                  <c:v>41589.264581076386</c:v>
                </c:pt>
                <c:pt idx="391">
                  <c:v>41589.286664398147</c:v>
                </c:pt>
                <c:pt idx="392">
                  <c:v>41589.286664398147</c:v>
                </c:pt>
                <c:pt idx="393">
                  <c:v>41589.308747719908</c:v>
                </c:pt>
                <c:pt idx="394">
                  <c:v>41589.308747719908</c:v>
                </c:pt>
                <c:pt idx="395">
                  <c:v>41589.330831041669</c:v>
                </c:pt>
                <c:pt idx="396">
                  <c:v>41589.330831041669</c:v>
                </c:pt>
                <c:pt idx="397">
                  <c:v>41589.352914363422</c:v>
                </c:pt>
                <c:pt idx="398">
                  <c:v>41589.352914363422</c:v>
                </c:pt>
                <c:pt idx="399">
                  <c:v>41589.374997685183</c:v>
                </c:pt>
                <c:pt idx="400">
                  <c:v>41589.374997685183</c:v>
                </c:pt>
                <c:pt idx="401">
                  <c:v>41589.397081006944</c:v>
                </c:pt>
                <c:pt idx="402">
                  <c:v>41589.397081006944</c:v>
                </c:pt>
                <c:pt idx="403">
                  <c:v>41589.419164328705</c:v>
                </c:pt>
                <c:pt idx="404">
                  <c:v>41589.419164328705</c:v>
                </c:pt>
                <c:pt idx="405">
                  <c:v>41589.441247650466</c:v>
                </c:pt>
                <c:pt idx="406">
                  <c:v>41589.441247650466</c:v>
                </c:pt>
                <c:pt idx="407">
                  <c:v>41589.463330972219</c:v>
                </c:pt>
                <c:pt idx="408">
                  <c:v>41589.463330972219</c:v>
                </c:pt>
                <c:pt idx="409">
                  <c:v>41589.48541429398</c:v>
                </c:pt>
                <c:pt idx="410">
                  <c:v>41589.48541429398</c:v>
                </c:pt>
                <c:pt idx="411">
                  <c:v>41589.507497615741</c:v>
                </c:pt>
                <c:pt idx="412">
                  <c:v>41589.507497615741</c:v>
                </c:pt>
                <c:pt idx="413">
                  <c:v>41589.529580937502</c:v>
                </c:pt>
                <c:pt idx="414">
                  <c:v>41589.529580937502</c:v>
                </c:pt>
                <c:pt idx="415">
                  <c:v>41589.551664259256</c:v>
                </c:pt>
                <c:pt idx="416">
                  <c:v>41589.551664259256</c:v>
                </c:pt>
                <c:pt idx="417">
                  <c:v>41589.573747581017</c:v>
                </c:pt>
                <c:pt idx="418">
                  <c:v>41589.573747581017</c:v>
                </c:pt>
                <c:pt idx="419">
                  <c:v>41589.595830902777</c:v>
                </c:pt>
                <c:pt idx="420">
                  <c:v>41589.595830902777</c:v>
                </c:pt>
                <c:pt idx="421">
                  <c:v>41589.617914224538</c:v>
                </c:pt>
                <c:pt idx="422">
                  <c:v>41589.617914224538</c:v>
                </c:pt>
                <c:pt idx="423">
                  <c:v>41589.639997546299</c:v>
                </c:pt>
                <c:pt idx="424">
                  <c:v>41589.639997546299</c:v>
                </c:pt>
                <c:pt idx="425">
                  <c:v>41589.662080868053</c:v>
                </c:pt>
                <c:pt idx="426">
                  <c:v>41589.662080868053</c:v>
                </c:pt>
                <c:pt idx="427">
                  <c:v>41589.684164189814</c:v>
                </c:pt>
                <c:pt idx="428">
                  <c:v>41589.684164189814</c:v>
                </c:pt>
                <c:pt idx="429">
                  <c:v>41589.706247511574</c:v>
                </c:pt>
                <c:pt idx="430">
                  <c:v>41589.706247511574</c:v>
                </c:pt>
                <c:pt idx="431">
                  <c:v>41589.728330833335</c:v>
                </c:pt>
                <c:pt idx="432">
                  <c:v>41589.728330833335</c:v>
                </c:pt>
                <c:pt idx="433">
                  <c:v>41589.750414155096</c:v>
                </c:pt>
                <c:pt idx="434">
                  <c:v>41589.750414155096</c:v>
                </c:pt>
                <c:pt idx="435">
                  <c:v>41589.77249747685</c:v>
                </c:pt>
                <c:pt idx="436">
                  <c:v>41589.77249747685</c:v>
                </c:pt>
                <c:pt idx="437">
                  <c:v>41589.794580798611</c:v>
                </c:pt>
                <c:pt idx="438">
                  <c:v>41589.794580798611</c:v>
                </c:pt>
                <c:pt idx="439">
                  <c:v>41589.816664120372</c:v>
                </c:pt>
                <c:pt idx="440">
                  <c:v>41589.816664120372</c:v>
                </c:pt>
                <c:pt idx="441">
                  <c:v>41589.838747442132</c:v>
                </c:pt>
                <c:pt idx="442">
                  <c:v>41589.838747442132</c:v>
                </c:pt>
                <c:pt idx="443">
                  <c:v>41589.860830763886</c:v>
                </c:pt>
                <c:pt idx="444">
                  <c:v>41589.860830763886</c:v>
                </c:pt>
                <c:pt idx="445">
                  <c:v>41589.882914085647</c:v>
                </c:pt>
                <c:pt idx="446">
                  <c:v>41589.882914085647</c:v>
                </c:pt>
                <c:pt idx="447">
                  <c:v>41589.904997407408</c:v>
                </c:pt>
                <c:pt idx="448">
                  <c:v>41589.904997407408</c:v>
                </c:pt>
                <c:pt idx="449">
                  <c:v>41589.927080729169</c:v>
                </c:pt>
                <c:pt idx="450">
                  <c:v>41589.927080729169</c:v>
                </c:pt>
                <c:pt idx="451">
                  <c:v>41589.94916405093</c:v>
                </c:pt>
                <c:pt idx="452">
                  <c:v>41589.94916405093</c:v>
                </c:pt>
                <c:pt idx="453">
                  <c:v>41589.971247372683</c:v>
                </c:pt>
                <c:pt idx="454">
                  <c:v>41589.971247372683</c:v>
                </c:pt>
                <c:pt idx="455">
                  <c:v>41589.993330694444</c:v>
                </c:pt>
                <c:pt idx="456">
                  <c:v>41589.993330694444</c:v>
                </c:pt>
                <c:pt idx="457">
                  <c:v>41590.015414016205</c:v>
                </c:pt>
                <c:pt idx="458">
                  <c:v>41590.015414016205</c:v>
                </c:pt>
                <c:pt idx="459">
                  <c:v>41590.037497337966</c:v>
                </c:pt>
                <c:pt idx="460">
                  <c:v>41590.037497337966</c:v>
                </c:pt>
                <c:pt idx="461">
                  <c:v>41590.059580659719</c:v>
                </c:pt>
                <c:pt idx="462">
                  <c:v>41590.059580659719</c:v>
                </c:pt>
                <c:pt idx="463">
                  <c:v>41590.08166398148</c:v>
                </c:pt>
                <c:pt idx="464">
                  <c:v>41590.08166398148</c:v>
                </c:pt>
                <c:pt idx="465">
                  <c:v>41590.103747303241</c:v>
                </c:pt>
                <c:pt idx="466">
                  <c:v>41590.103747303241</c:v>
                </c:pt>
                <c:pt idx="467">
                  <c:v>41590.125830625002</c:v>
                </c:pt>
                <c:pt idx="468">
                  <c:v>41590.125830625002</c:v>
                </c:pt>
                <c:pt idx="469">
                  <c:v>41590.147913946763</c:v>
                </c:pt>
                <c:pt idx="470">
                  <c:v>41590.147913946763</c:v>
                </c:pt>
                <c:pt idx="471">
                  <c:v>41590.169997268516</c:v>
                </c:pt>
                <c:pt idx="472">
                  <c:v>41590.169997268516</c:v>
                </c:pt>
                <c:pt idx="473">
                  <c:v>41590.192080590277</c:v>
                </c:pt>
                <c:pt idx="474">
                  <c:v>41590.192080590277</c:v>
                </c:pt>
                <c:pt idx="475">
                  <c:v>41590.214163912038</c:v>
                </c:pt>
                <c:pt idx="476">
                  <c:v>41590.214163912038</c:v>
                </c:pt>
                <c:pt idx="477">
                  <c:v>41590.236247233799</c:v>
                </c:pt>
                <c:pt idx="478">
                  <c:v>41590.236247233799</c:v>
                </c:pt>
                <c:pt idx="479">
                  <c:v>41590.258330555553</c:v>
                </c:pt>
                <c:pt idx="480">
                  <c:v>41590.258330555553</c:v>
                </c:pt>
                <c:pt idx="481">
                  <c:v>41590.280413877314</c:v>
                </c:pt>
                <c:pt idx="482">
                  <c:v>41590.280413877314</c:v>
                </c:pt>
                <c:pt idx="483">
                  <c:v>41590.302497199074</c:v>
                </c:pt>
                <c:pt idx="484">
                  <c:v>41590.302497199074</c:v>
                </c:pt>
                <c:pt idx="485">
                  <c:v>41590.324580520835</c:v>
                </c:pt>
                <c:pt idx="486">
                  <c:v>41590.324580520835</c:v>
                </c:pt>
                <c:pt idx="487">
                  <c:v>41590.346663842596</c:v>
                </c:pt>
                <c:pt idx="488">
                  <c:v>41590.346663842596</c:v>
                </c:pt>
                <c:pt idx="489">
                  <c:v>41590.36874716435</c:v>
                </c:pt>
                <c:pt idx="490">
                  <c:v>41590.36874716435</c:v>
                </c:pt>
                <c:pt idx="491">
                  <c:v>41590.390830486111</c:v>
                </c:pt>
                <c:pt idx="492">
                  <c:v>41590.390830486111</c:v>
                </c:pt>
                <c:pt idx="493">
                  <c:v>41590.412913807872</c:v>
                </c:pt>
                <c:pt idx="494">
                  <c:v>41590.412913807872</c:v>
                </c:pt>
                <c:pt idx="495">
                  <c:v>41590.434997129632</c:v>
                </c:pt>
                <c:pt idx="496">
                  <c:v>41590.434997129632</c:v>
                </c:pt>
                <c:pt idx="497">
                  <c:v>41590.457080451386</c:v>
                </c:pt>
                <c:pt idx="498">
                  <c:v>41590.457080451386</c:v>
                </c:pt>
                <c:pt idx="499">
                  <c:v>41590.479163773147</c:v>
                </c:pt>
                <c:pt idx="500">
                  <c:v>41590.479163773147</c:v>
                </c:pt>
                <c:pt idx="501">
                  <c:v>41590.501247094908</c:v>
                </c:pt>
                <c:pt idx="502">
                  <c:v>41590.501247094908</c:v>
                </c:pt>
                <c:pt idx="503">
                  <c:v>41590.523330416669</c:v>
                </c:pt>
                <c:pt idx="504">
                  <c:v>41590.523330416669</c:v>
                </c:pt>
                <c:pt idx="505">
                  <c:v>41590.545413738429</c:v>
                </c:pt>
                <c:pt idx="506">
                  <c:v>41590.545413738429</c:v>
                </c:pt>
                <c:pt idx="507">
                  <c:v>41590.567497060183</c:v>
                </c:pt>
                <c:pt idx="508">
                  <c:v>41590.567497060183</c:v>
                </c:pt>
                <c:pt idx="509">
                  <c:v>41590.589580381944</c:v>
                </c:pt>
                <c:pt idx="510">
                  <c:v>41590.589580381944</c:v>
                </c:pt>
                <c:pt idx="511">
                  <c:v>41590.611663703705</c:v>
                </c:pt>
                <c:pt idx="512">
                  <c:v>41590.611663703705</c:v>
                </c:pt>
                <c:pt idx="513">
                  <c:v>41590.633747025466</c:v>
                </c:pt>
                <c:pt idx="514">
                  <c:v>41590.633747025466</c:v>
                </c:pt>
                <c:pt idx="515">
                  <c:v>41590.655830347219</c:v>
                </c:pt>
                <c:pt idx="516">
                  <c:v>41590.655830347219</c:v>
                </c:pt>
                <c:pt idx="517">
                  <c:v>41590.67791366898</c:v>
                </c:pt>
                <c:pt idx="518">
                  <c:v>41590.67791366898</c:v>
                </c:pt>
                <c:pt idx="519">
                  <c:v>41590.699996990741</c:v>
                </c:pt>
                <c:pt idx="520">
                  <c:v>41590.699996990741</c:v>
                </c:pt>
                <c:pt idx="521">
                  <c:v>41590.722080312502</c:v>
                </c:pt>
                <c:pt idx="522">
                  <c:v>41590.722080312502</c:v>
                </c:pt>
                <c:pt idx="523">
                  <c:v>41590.744163634263</c:v>
                </c:pt>
                <c:pt idx="524">
                  <c:v>41590.744163634263</c:v>
                </c:pt>
                <c:pt idx="525">
                  <c:v>41590.766246956016</c:v>
                </c:pt>
                <c:pt idx="526">
                  <c:v>41590.766246956016</c:v>
                </c:pt>
                <c:pt idx="527">
                  <c:v>41590.788330277777</c:v>
                </c:pt>
                <c:pt idx="528">
                  <c:v>41590.788330277777</c:v>
                </c:pt>
                <c:pt idx="529">
                  <c:v>41590.810413599538</c:v>
                </c:pt>
                <c:pt idx="530">
                  <c:v>41590.810413599538</c:v>
                </c:pt>
                <c:pt idx="531">
                  <c:v>41590.832496921299</c:v>
                </c:pt>
                <c:pt idx="532">
                  <c:v>41590.832496921299</c:v>
                </c:pt>
                <c:pt idx="533">
                  <c:v>41590.854580243053</c:v>
                </c:pt>
                <c:pt idx="534">
                  <c:v>41590.854580243053</c:v>
                </c:pt>
                <c:pt idx="535">
                  <c:v>41590.876663564813</c:v>
                </c:pt>
                <c:pt idx="536">
                  <c:v>41590.876663564813</c:v>
                </c:pt>
                <c:pt idx="537">
                  <c:v>41590.898746886574</c:v>
                </c:pt>
                <c:pt idx="538">
                  <c:v>41590.898746886574</c:v>
                </c:pt>
                <c:pt idx="539">
                  <c:v>41590.920830208335</c:v>
                </c:pt>
                <c:pt idx="540">
                  <c:v>41590.920830208335</c:v>
                </c:pt>
                <c:pt idx="541">
                  <c:v>41590.942913530096</c:v>
                </c:pt>
                <c:pt idx="542">
                  <c:v>41590.942913530096</c:v>
                </c:pt>
                <c:pt idx="543">
                  <c:v>41590.96499685185</c:v>
                </c:pt>
                <c:pt idx="544">
                  <c:v>41590.96499685185</c:v>
                </c:pt>
                <c:pt idx="545">
                  <c:v>41590.987080173611</c:v>
                </c:pt>
                <c:pt idx="546">
                  <c:v>41590.987080173611</c:v>
                </c:pt>
                <c:pt idx="547">
                  <c:v>41591.009163495371</c:v>
                </c:pt>
                <c:pt idx="548">
                  <c:v>41591.009163495371</c:v>
                </c:pt>
                <c:pt idx="549">
                  <c:v>41591.031246817132</c:v>
                </c:pt>
                <c:pt idx="550">
                  <c:v>41591.031246817132</c:v>
                </c:pt>
                <c:pt idx="551">
                  <c:v>41591.053330138886</c:v>
                </c:pt>
                <c:pt idx="552">
                  <c:v>41591.053330138886</c:v>
                </c:pt>
                <c:pt idx="553">
                  <c:v>41591.075413460647</c:v>
                </c:pt>
                <c:pt idx="554">
                  <c:v>41591.075413460647</c:v>
                </c:pt>
                <c:pt idx="555">
                  <c:v>41591.097496782408</c:v>
                </c:pt>
                <c:pt idx="556">
                  <c:v>41591.097496782408</c:v>
                </c:pt>
                <c:pt idx="557">
                  <c:v>41591.119580104169</c:v>
                </c:pt>
                <c:pt idx="558">
                  <c:v>41591.119580104169</c:v>
                </c:pt>
                <c:pt idx="559">
                  <c:v>41591.141663425929</c:v>
                </c:pt>
                <c:pt idx="560">
                  <c:v>41591.141663425929</c:v>
                </c:pt>
                <c:pt idx="561">
                  <c:v>41591.163746747683</c:v>
                </c:pt>
                <c:pt idx="562">
                  <c:v>41591.163746747683</c:v>
                </c:pt>
                <c:pt idx="563">
                  <c:v>41591.185830069444</c:v>
                </c:pt>
                <c:pt idx="564">
                  <c:v>41591.185830069444</c:v>
                </c:pt>
                <c:pt idx="565">
                  <c:v>41591.207913391205</c:v>
                </c:pt>
                <c:pt idx="566">
                  <c:v>41591.207913391205</c:v>
                </c:pt>
                <c:pt idx="567">
                  <c:v>41591.229996712966</c:v>
                </c:pt>
                <c:pt idx="568">
                  <c:v>41591.229996712966</c:v>
                </c:pt>
                <c:pt idx="569">
                  <c:v>41591.252080034719</c:v>
                </c:pt>
                <c:pt idx="570">
                  <c:v>41591.252080034719</c:v>
                </c:pt>
                <c:pt idx="571">
                  <c:v>41591.27416335648</c:v>
                </c:pt>
                <c:pt idx="572">
                  <c:v>41591.27416335648</c:v>
                </c:pt>
                <c:pt idx="573">
                  <c:v>41591.296246678241</c:v>
                </c:pt>
                <c:pt idx="574">
                  <c:v>41591.296246678241</c:v>
                </c:pt>
                <c:pt idx="575">
                  <c:v>41591.318330000002</c:v>
                </c:pt>
                <c:pt idx="576">
                  <c:v>41591.318330000002</c:v>
                </c:pt>
                <c:pt idx="577">
                  <c:v>41591.340413321763</c:v>
                </c:pt>
                <c:pt idx="578">
                  <c:v>41591.340413321763</c:v>
                </c:pt>
                <c:pt idx="579">
                  <c:v>41591.362496643516</c:v>
                </c:pt>
                <c:pt idx="580">
                  <c:v>41591.362496643516</c:v>
                </c:pt>
                <c:pt idx="581">
                  <c:v>41591.384579965277</c:v>
                </c:pt>
                <c:pt idx="582">
                  <c:v>41591.384579965277</c:v>
                </c:pt>
                <c:pt idx="583">
                  <c:v>41591.406663287038</c:v>
                </c:pt>
                <c:pt idx="584">
                  <c:v>41591.406663287038</c:v>
                </c:pt>
                <c:pt idx="585">
                  <c:v>41591.428746608799</c:v>
                </c:pt>
                <c:pt idx="586">
                  <c:v>41591.428746608799</c:v>
                </c:pt>
                <c:pt idx="587">
                  <c:v>41591.450829930553</c:v>
                </c:pt>
                <c:pt idx="588">
                  <c:v>41591.450829930553</c:v>
                </c:pt>
                <c:pt idx="589">
                  <c:v>41591.472913252313</c:v>
                </c:pt>
                <c:pt idx="590">
                  <c:v>41591.472913252313</c:v>
                </c:pt>
                <c:pt idx="591">
                  <c:v>41591.494996574074</c:v>
                </c:pt>
                <c:pt idx="592">
                  <c:v>41591.494996574074</c:v>
                </c:pt>
                <c:pt idx="593">
                  <c:v>41591.517079895835</c:v>
                </c:pt>
                <c:pt idx="594">
                  <c:v>41591.517079895835</c:v>
                </c:pt>
                <c:pt idx="595">
                  <c:v>41591.539163217596</c:v>
                </c:pt>
                <c:pt idx="596">
                  <c:v>41591.56124653935</c:v>
                </c:pt>
                <c:pt idx="597">
                  <c:v>41591.583329861111</c:v>
                </c:pt>
              </c:numCache>
            </c:numRef>
          </c:xVal>
          <c:yVal>
            <c:numRef>
              <c:f>'Dataset 1'!$B$2:$B$599</c:f>
              <c:numCache>
                <c:formatCode>General</c:formatCode>
                <c:ptCount val="598"/>
                <c:pt idx="0">
                  <c:v>24.700000762939499</c:v>
                </c:pt>
                <c:pt idx="1">
                  <c:v>24.700000762939499</c:v>
                </c:pt>
                <c:pt idx="2">
                  <c:v>24.700000762939499</c:v>
                </c:pt>
                <c:pt idx="3">
                  <c:v>24.700000762939499</c:v>
                </c:pt>
                <c:pt idx="4">
                  <c:v>24.700000762939499</c:v>
                </c:pt>
                <c:pt idx="5">
                  <c:v>24.700000762939499</c:v>
                </c:pt>
                <c:pt idx="6">
                  <c:v>24.700000762939499</c:v>
                </c:pt>
                <c:pt idx="7">
                  <c:v>24.700000762939499</c:v>
                </c:pt>
                <c:pt idx="8">
                  <c:v>24.600000381469702</c:v>
                </c:pt>
                <c:pt idx="9">
                  <c:v>24.600000381469702</c:v>
                </c:pt>
                <c:pt idx="10">
                  <c:v>24.600000381469702</c:v>
                </c:pt>
                <c:pt idx="11">
                  <c:v>24.600000381469702</c:v>
                </c:pt>
                <c:pt idx="12">
                  <c:v>24.600000381469702</c:v>
                </c:pt>
                <c:pt idx="13">
                  <c:v>24.600000381469702</c:v>
                </c:pt>
                <c:pt idx="14">
                  <c:v>24.600000381469702</c:v>
                </c:pt>
                <c:pt idx="15">
                  <c:v>24.600000381469702</c:v>
                </c:pt>
                <c:pt idx="16">
                  <c:v>24.600000381469702</c:v>
                </c:pt>
                <c:pt idx="17">
                  <c:v>24.600000381469702</c:v>
                </c:pt>
                <c:pt idx="18">
                  <c:v>24.600000381469702</c:v>
                </c:pt>
                <c:pt idx="19">
                  <c:v>24.600000381469702</c:v>
                </c:pt>
                <c:pt idx="20">
                  <c:v>24.600000381469702</c:v>
                </c:pt>
                <c:pt idx="21">
                  <c:v>24.600000381469702</c:v>
                </c:pt>
                <c:pt idx="22">
                  <c:v>24.600000381469702</c:v>
                </c:pt>
                <c:pt idx="23">
                  <c:v>24.600000381469702</c:v>
                </c:pt>
                <c:pt idx="24">
                  <c:v>24.600000381469702</c:v>
                </c:pt>
                <c:pt idx="25">
                  <c:v>24.600000381469702</c:v>
                </c:pt>
                <c:pt idx="26">
                  <c:v>24.600000381469702</c:v>
                </c:pt>
                <c:pt idx="27">
                  <c:v>24.600000381469702</c:v>
                </c:pt>
                <c:pt idx="28">
                  <c:v>24.5</c:v>
                </c:pt>
                <c:pt idx="29">
                  <c:v>24.5</c:v>
                </c:pt>
                <c:pt idx="30">
                  <c:v>24.5</c:v>
                </c:pt>
                <c:pt idx="31">
                  <c:v>24.5</c:v>
                </c:pt>
                <c:pt idx="32">
                  <c:v>24.600000381469702</c:v>
                </c:pt>
                <c:pt idx="33">
                  <c:v>24.5</c:v>
                </c:pt>
                <c:pt idx="34">
                  <c:v>24.5</c:v>
                </c:pt>
                <c:pt idx="35">
                  <c:v>24.5</c:v>
                </c:pt>
                <c:pt idx="36">
                  <c:v>24.600000381469702</c:v>
                </c:pt>
                <c:pt idx="37">
                  <c:v>24.600000381469702</c:v>
                </c:pt>
                <c:pt idx="38">
                  <c:v>25</c:v>
                </c:pt>
                <c:pt idx="39">
                  <c:v>25</c:v>
                </c:pt>
                <c:pt idx="40">
                  <c:v>25.299999237060501</c:v>
                </c:pt>
                <c:pt idx="41">
                  <c:v>25.299999237060501</c:v>
                </c:pt>
                <c:pt idx="42">
                  <c:v>25.399999618530298</c:v>
                </c:pt>
                <c:pt idx="43">
                  <c:v>25.399999618530298</c:v>
                </c:pt>
                <c:pt idx="44">
                  <c:v>25.5</c:v>
                </c:pt>
                <c:pt idx="45">
                  <c:v>25.5</c:v>
                </c:pt>
                <c:pt idx="46">
                  <c:v>25.600000381469702</c:v>
                </c:pt>
                <c:pt idx="47">
                  <c:v>25.600000381469702</c:v>
                </c:pt>
                <c:pt idx="48">
                  <c:v>25.700000762939499</c:v>
                </c:pt>
                <c:pt idx="49">
                  <c:v>25.700000762939499</c:v>
                </c:pt>
                <c:pt idx="50">
                  <c:v>25.600000381469702</c:v>
                </c:pt>
                <c:pt idx="51">
                  <c:v>25.600000381469702</c:v>
                </c:pt>
                <c:pt idx="52">
                  <c:v>25.700000762939499</c:v>
                </c:pt>
                <c:pt idx="53">
                  <c:v>25.700000762939499</c:v>
                </c:pt>
                <c:pt idx="54">
                  <c:v>25.799999237060501</c:v>
                </c:pt>
                <c:pt idx="55">
                  <c:v>25.799999237060501</c:v>
                </c:pt>
                <c:pt idx="56">
                  <c:v>26</c:v>
                </c:pt>
                <c:pt idx="57">
                  <c:v>26</c:v>
                </c:pt>
                <c:pt idx="58">
                  <c:v>26.100000381469702</c:v>
                </c:pt>
                <c:pt idx="59">
                  <c:v>26.100000381469702</c:v>
                </c:pt>
                <c:pt idx="60">
                  <c:v>26</c:v>
                </c:pt>
                <c:pt idx="61">
                  <c:v>26</c:v>
                </c:pt>
                <c:pt idx="62">
                  <c:v>26</c:v>
                </c:pt>
                <c:pt idx="63">
                  <c:v>26</c:v>
                </c:pt>
                <c:pt idx="64">
                  <c:v>26.100000381469702</c:v>
                </c:pt>
                <c:pt idx="65">
                  <c:v>26</c:v>
                </c:pt>
                <c:pt idx="66">
                  <c:v>25.799999237060501</c:v>
                </c:pt>
                <c:pt idx="67">
                  <c:v>25.799999237060501</c:v>
                </c:pt>
                <c:pt idx="68">
                  <c:v>25.5</c:v>
                </c:pt>
                <c:pt idx="69">
                  <c:v>25.399999618530298</c:v>
                </c:pt>
                <c:pt idx="70">
                  <c:v>25.299999237060501</c:v>
                </c:pt>
                <c:pt idx="71">
                  <c:v>25.299999237060501</c:v>
                </c:pt>
                <c:pt idx="72">
                  <c:v>25.100000381469702</c:v>
                </c:pt>
                <c:pt idx="73">
                  <c:v>25.100000381469702</c:v>
                </c:pt>
                <c:pt idx="74">
                  <c:v>25</c:v>
                </c:pt>
                <c:pt idx="75">
                  <c:v>25</c:v>
                </c:pt>
                <c:pt idx="76">
                  <c:v>24.899999618530298</c:v>
                </c:pt>
                <c:pt idx="77">
                  <c:v>24.899999618530298</c:v>
                </c:pt>
                <c:pt idx="78">
                  <c:v>24.899999618530298</c:v>
                </c:pt>
                <c:pt idx="79">
                  <c:v>24.899999618530298</c:v>
                </c:pt>
                <c:pt idx="80">
                  <c:v>24.799999237060501</c:v>
                </c:pt>
                <c:pt idx="81">
                  <c:v>24.799999237060501</c:v>
                </c:pt>
                <c:pt idx="82">
                  <c:v>24.700000762939499</c:v>
                </c:pt>
                <c:pt idx="83">
                  <c:v>24.700000762939499</c:v>
                </c:pt>
                <c:pt idx="84">
                  <c:v>24.700000762939499</c:v>
                </c:pt>
                <c:pt idx="85">
                  <c:v>24.700000762939499</c:v>
                </c:pt>
                <c:pt idx="86">
                  <c:v>24.600000381469702</c:v>
                </c:pt>
                <c:pt idx="87">
                  <c:v>24.600000381469702</c:v>
                </c:pt>
                <c:pt idx="88">
                  <c:v>24.600000381469702</c:v>
                </c:pt>
                <c:pt idx="89">
                  <c:v>24.600000381469702</c:v>
                </c:pt>
                <c:pt idx="90">
                  <c:v>24.600000381469702</c:v>
                </c:pt>
                <c:pt idx="91">
                  <c:v>24.600000381469702</c:v>
                </c:pt>
                <c:pt idx="92">
                  <c:v>24.600000381469702</c:v>
                </c:pt>
                <c:pt idx="93">
                  <c:v>24.600000381469702</c:v>
                </c:pt>
                <c:pt idx="94">
                  <c:v>24.600000381469702</c:v>
                </c:pt>
                <c:pt idx="95">
                  <c:v>24.600000381469702</c:v>
                </c:pt>
                <c:pt idx="96">
                  <c:v>24.600000381469702</c:v>
                </c:pt>
                <c:pt idx="97">
                  <c:v>24.600000381469702</c:v>
                </c:pt>
                <c:pt idx="98">
                  <c:v>24.5</c:v>
                </c:pt>
                <c:pt idx="99">
                  <c:v>24.5</c:v>
                </c:pt>
                <c:pt idx="100">
                  <c:v>24.5</c:v>
                </c:pt>
                <c:pt idx="101">
                  <c:v>24.5</c:v>
                </c:pt>
                <c:pt idx="102">
                  <c:v>24.5</c:v>
                </c:pt>
                <c:pt idx="103">
                  <c:v>24.5</c:v>
                </c:pt>
                <c:pt idx="104">
                  <c:v>24.5</c:v>
                </c:pt>
                <c:pt idx="105">
                  <c:v>24.5</c:v>
                </c:pt>
                <c:pt idx="106">
                  <c:v>24.5</c:v>
                </c:pt>
                <c:pt idx="107">
                  <c:v>24.5</c:v>
                </c:pt>
                <c:pt idx="108">
                  <c:v>24.5</c:v>
                </c:pt>
                <c:pt idx="109">
                  <c:v>24.5</c:v>
                </c:pt>
                <c:pt idx="110">
                  <c:v>24.5</c:v>
                </c:pt>
                <c:pt idx="111">
                  <c:v>24.5</c:v>
                </c:pt>
                <c:pt idx="112">
                  <c:v>24.5</c:v>
                </c:pt>
                <c:pt idx="113">
                  <c:v>24.5</c:v>
                </c:pt>
                <c:pt idx="114">
                  <c:v>24.5</c:v>
                </c:pt>
                <c:pt idx="115">
                  <c:v>24.5</c:v>
                </c:pt>
                <c:pt idx="116">
                  <c:v>24.399999618530298</c:v>
                </c:pt>
                <c:pt idx="117">
                  <c:v>24.5</c:v>
                </c:pt>
                <c:pt idx="118">
                  <c:v>24.399999618530298</c:v>
                </c:pt>
                <c:pt idx="119">
                  <c:v>24.399999618530298</c:v>
                </c:pt>
                <c:pt idx="120">
                  <c:v>24.399999618530298</c:v>
                </c:pt>
                <c:pt idx="121">
                  <c:v>24.399999618530298</c:v>
                </c:pt>
                <c:pt idx="122">
                  <c:v>24.5</c:v>
                </c:pt>
                <c:pt idx="123">
                  <c:v>24.5</c:v>
                </c:pt>
                <c:pt idx="124">
                  <c:v>24.399999618530298</c:v>
                </c:pt>
                <c:pt idx="125">
                  <c:v>24.399999618530298</c:v>
                </c:pt>
                <c:pt idx="126">
                  <c:v>24.399999618530298</c:v>
                </c:pt>
                <c:pt idx="127">
                  <c:v>24.399999618530298</c:v>
                </c:pt>
                <c:pt idx="128">
                  <c:v>24.399999618530298</c:v>
                </c:pt>
                <c:pt idx="129">
                  <c:v>24.399999618530298</c:v>
                </c:pt>
                <c:pt idx="130">
                  <c:v>24.399999618530298</c:v>
                </c:pt>
                <c:pt idx="131">
                  <c:v>24.399999618530298</c:v>
                </c:pt>
                <c:pt idx="132">
                  <c:v>24.399999618530298</c:v>
                </c:pt>
                <c:pt idx="133">
                  <c:v>24.399999618530298</c:v>
                </c:pt>
                <c:pt idx="134">
                  <c:v>24.399999618530298</c:v>
                </c:pt>
                <c:pt idx="135">
                  <c:v>24.399999618530298</c:v>
                </c:pt>
                <c:pt idx="136">
                  <c:v>24.399999618530298</c:v>
                </c:pt>
                <c:pt idx="137">
                  <c:v>24.399999618530298</c:v>
                </c:pt>
                <c:pt idx="138">
                  <c:v>24.399999618530298</c:v>
                </c:pt>
                <c:pt idx="139">
                  <c:v>24.399999618530298</c:v>
                </c:pt>
                <c:pt idx="140">
                  <c:v>24.399999618530298</c:v>
                </c:pt>
                <c:pt idx="141">
                  <c:v>24.399999618530298</c:v>
                </c:pt>
                <c:pt idx="142">
                  <c:v>24.399999618530298</c:v>
                </c:pt>
                <c:pt idx="143">
                  <c:v>24.399999618530298</c:v>
                </c:pt>
                <c:pt idx="144">
                  <c:v>24.5</c:v>
                </c:pt>
                <c:pt idx="145">
                  <c:v>24.5</c:v>
                </c:pt>
                <c:pt idx="146">
                  <c:v>24.5</c:v>
                </c:pt>
                <c:pt idx="147">
                  <c:v>24.5</c:v>
                </c:pt>
                <c:pt idx="148">
                  <c:v>24.5</c:v>
                </c:pt>
                <c:pt idx="149">
                  <c:v>24.5</c:v>
                </c:pt>
                <c:pt idx="150">
                  <c:v>24.600000381469702</c:v>
                </c:pt>
                <c:pt idx="151">
                  <c:v>24.5</c:v>
                </c:pt>
                <c:pt idx="152">
                  <c:v>24.5</c:v>
                </c:pt>
                <c:pt idx="153">
                  <c:v>24.5</c:v>
                </c:pt>
                <c:pt idx="154">
                  <c:v>24.600000381469702</c:v>
                </c:pt>
                <c:pt idx="155">
                  <c:v>24.600000381469702</c:v>
                </c:pt>
                <c:pt idx="156">
                  <c:v>24.5</c:v>
                </c:pt>
                <c:pt idx="157">
                  <c:v>24.5</c:v>
                </c:pt>
                <c:pt idx="158">
                  <c:v>24.5</c:v>
                </c:pt>
                <c:pt idx="159">
                  <c:v>24.5</c:v>
                </c:pt>
                <c:pt idx="160">
                  <c:v>24.5</c:v>
                </c:pt>
                <c:pt idx="161">
                  <c:v>24.5</c:v>
                </c:pt>
                <c:pt idx="162">
                  <c:v>24.399999618530298</c:v>
                </c:pt>
                <c:pt idx="163">
                  <c:v>24.399999618530298</c:v>
                </c:pt>
                <c:pt idx="164">
                  <c:v>24.5</c:v>
                </c:pt>
                <c:pt idx="165">
                  <c:v>24.5</c:v>
                </c:pt>
                <c:pt idx="166">
                  <c:v>24.5</c:v>
                </c:pt>
                <c:pt idx="167">
                  <c:v>24.5</c:v>
                </c:pt>
                <c:pt idx="168">
                  <c:v>24.5</c:v>
                </c:pt>
                <c:pt idx="169">
                  <c:v>24.5</c:v>
                </c:pt>
                <c:pt idx="170">
                  <c:v>24.5</c:v>
                </c:pt>
                <c:pt idx="171">
                  <c:v>24.5</c:v>
                </c:pt>
                <c:pt idx="172">
                  <c:v>24.5</c:v>
                </c:pt>
                <c:pt idx="173">
                  <c:v>24.5</c:v>
                </c:pt>
                <c:pt idx="174">
                  <c:v>24.5</c:v>
                </c:pt>
                <c:pt idx="175">
                  <c:v>24.5</c:v>
                </c:pt>
                <c:pt idx="176">
                  <c:v>24.5</c:v>
                </c:pt>
                <c:pt idx="177">
                  <c:v>24.5</c:v>
                </c:pt>
                <c:pt idx="178">
                  <c:v>24.399999618530298</c:v>
                </c:pt>
                <c:pt idx="179">
                  <c:v>24.399999618530298</c:v>
                </c:pt>
                <c:pt idx="180">
                  <c:v>24.399999618530298</c:v>
                </c:pt>
                <c:pt idx="181">
                  <c:v>24.399999618530298</c:v>
                </c:pt>
                <c:pt idx="182">
                  <c:v>24.399999618530298</c:v>
                </c:pt>
                <c:pt idx="183">
                  <c:v>24.399999618530298</c:v>
                </c:pt>
                <c:pt idx="184">
                  <c:v>24.399999618530298</c:v>
                </c:pt>
                <c:pt idx="185">
                  <c:v>24.399999618530298</c:v>
                </c:pt>
                <c:pt idx="186">
                  <c:v>24.399999618530298</c:v>
                </c:pt>
                <c:pt idx="187">
                  <c:v>24.399999618530298</c:v>
                </c:pt>
                <c:pt idx="188">
                  <c:v>24.399999618530298</c:v>
                </c:pt>
                <c:pt idx="189">
                  <c:v>24.399999618530298</c:v>
                </c:pt>
                <c:pt idx="190">
                  <c:v>24.399999618530298</c:v>
                </c:pt>
                <c:pt idx="191">
                  <c:v>24.399999618530298</c:v>
                </c:pt>
                <c:pt idx="192">
                  <c:v>24.399999618530298</c:v>
                </c:pt>
                <c:pt idx="193">
                  <c:v>24.399999618530298</c:v>
                </c:pt>
                <c:pt idx="194">
                  <c:v>24.399999618530298</c:v>
                </c:pt>
                <c:pt idx="195">
                  <c:v>24.399999618530298</c:v>
                </c:pt>
                <c:pt idx="196">
                  <c:v>24.399999618530298</c:v>
                </c:pt>
                <c:pt idx="197">
                  <c:v>24.399999618530298</c:v>
                </c:pt>
                <c:pt idx="198">
                  <c:v>24.399999618530298</c:v>
                </c:pt>
                <c:pt idx="199">
                  <c:v>24.399999618530298</c:v>
                </c:pt>
                <c:pt idx="200">
                  <c:v>24.399999618530298</c:v>
                </c:pt>
                <c:pt idx="201">
                  <c:v>24.399999618530298</c:v>
                </c:pt>
                <c:pt idx="202">
                  <c:v>24.399999618530298</c:v>
                </c:pt>
                <c:pt idx="203">
                  <c:v>24.399999618530298</c:v>
                </c:pt>
                <c:pt idx="204">
                  <c:v>24.399999618530298</c:v>
                </c:pt>
                <c:pt idx="205">
                  <c:v>24.399999618530298</c:v>
                </c:pt>
                <c:pt idx="206">
                  <c:v>24.399999618530298</c:v>
                </c:pt>
                <c:pt idx="207">
                  <c:v>24.399999618530298</c:v>
                </c:pt>
                <c:pt idx="208">
                  <c:v>24.5</c:v>
                </c:pt>
                <c:pt idx="209">
                  <c:v>24.5</c:v>
                </c:pt>
                <c:pt idx="210">
                  <c:v>24.5</c:v>
                </c:pt>
                <c:pt idx="211">
                  <c:v>24.5</c:v>
                </c:pt>
                <c:pt idx="212">
                  <c:v>24.5</c:v>
                </c:pt>
                <c:pt idx="213">
                  <c:v>24.5</c:v>
                </c:pt>
                <c:pt idx="214">
                  <c:v>24.5</c:v>
                </c:pt>
                <c:pt idx="215">
                  <c:v>24.5</c:v>
                </c:pt>
                <c:pt idx="216">
                  <c:v>24.5</c:v>
                </c:pt>
                <c:pt idx="217">
                  <c:v>24.5</c:v>
                </c:pt>
                <c:pt idx="218">
                  <c:v>24.5</c:v>
                </c:pt>
                <c:pt idx="219">
                  <c:v>24.5</c:v>
                </c:pt>
                <c:pt idx="220">
                  <c:v>24.5</c:v>
                </c:pt>
                <c:pt idx="221">
                  <c:v>24.5</c:v>
                </c:pt>
                <c:pt idx="222">
                  <c:v>24.5</c:v>
                </c:pt>
                <c:pt idx="223">
                  <c:v>24.5</c:v>
                </c:pt>
                <c:pt idx="224">
                  <c:v>24.5</c:v>
                </c:pt>
                <c:pt idx="225">
                  <c:v>24.5</c:v>
                </c:pt>
                <c:pt idx="226">
                  <c:v>24.5</c:v>
                </c:pt>
                <c:pt idx="227">
                  <c:v>24.5</c:v>
                </c:pt>
                <c:pt idx="228">
                  <c:v>24.5</c:v>
                </c:pt>
                <c:pt idx="229">
                  <c:v>24.5</c:v>
                </c:pt>
                <c:pt idx="230">
                  <c:v>24.600000381469702</c:v>
                </c:pt>
                <c:pt idx="231">
                  <c:v>24.600000381469702</c:v>
                </c:pt>
                <c:pt idx="232">
                  <c:v>24.600000381469702</c:v>
                </c:pt>
                <c:pt idx="233">
                  <c:v>24.600000381469702</c:v>
                </c:pt>
                <c:pt idx="234">
                  <c:v>24.700000762939499</c:v>
                </c:pt>
                <c:pt idx="235">
                  <c:v>24.700000762939499</c:v>
                </c:pt>
                <c:pt idx="236">
                  <c:v>24.700000762939499</c:v>
                </c:pt>
                <c:pt idx="237">
                  <c:v>24.700000762939499</c:v>
                </c:pt>
                <c:pt idx="238">
                  <c:v>24.700000762939499</c:v>
                </c:pt>
                <c:pt idx="239">
                  <c:v>24.700000762939499</c:v>
                </c:pt>
                <c:pt idx="240">
                  <c:v>24.700000762939499</c:v>
                </c:pt>
                <c:pt idx="241">
                  <c:v>24.700000762939499</c:v>
                </c:pt>
                <c:pt idx="242">
                  <c:v>24.799999237060501</c:v>
                </c:pt>
                <c:pt idx="243">
                  <c:v>24.799999237060501</c:v>
                </c:pt>
                <c:pt idx="244">
                  <c:v>24.799999237060501</c:v>
                </c:pt>
                <c:pt idx="245">
                  <c:v>24.799999237060501</c:v>
                </c:pt>
                <c:pt idx="246">
                  <c:v>24.799999237060501</c:v>
                </c:pt>
                <c:pt idx="247">
                  <c:v>24.799999237060501</c:v>
                </c:pt>
                <c:pt idx="248">
                  <c:v>24.799999237060501</c:v>
                </c:pt>
                <c:pt idx="249">
                  <c:v>0</c:v>
                </c:pt>
                <c:pt idx="250">
                  <c:v>24.799999237060501</c:v>
                </c:pt>
                <c:pt idx="251">
                  <c:v>24.700000762939499</c:v>
                </c:pt>
                <c:pt idx="252">
                  <c:v>24.700000762939499</c:v>
                </c:pt>
                <c:pt idx="253">
                  <c:v>24.700000762939499</c:v>
                </c:pt>
                <c:pt idx="254">
                  <c:v>24.700000762939499</c:v>
                </c:pt>
                <c:pt idx="255">
                  <c:v>24.700000762939499</c:v>
                </c:pt>
                <c:pt idx="256">
                  <c:v>24.700000762939499</c:v>
                </c:pt>
                <c:pt idx="257">
                  <c:v>24.700000762939499</c:v>
                </c:pt>
                <c:pt idx="258">
                  <c:v>24.700000762939499</c:v>
                </c:pt>
                <c:pt idx="259">
                  <c:v>24.700000762939499</c:v>
                </c:pt>
                <c:pt idx="260">
                  <c:v>24.700000762939499</c:v>
                </c:pt>
                <c:pt idx="261">
                  <c:v>24.700000762939499</c:v>
                </c:pt>
                <c:pt idx="262">
                  <c:v>24.700000762939499</c:v>
                </c:pt>
                <c:pt idx="263">
                  <c:v>24.700000762939499</c:v>
                </c:pt>
                <c:pt idx="264">
                  <c:v>24.700000762939499</c:v>
                </c:pt>
                <c:pt idx="265">
                  <c:v>24.700000762939499</c:v>
                </c:pt>
                <c:pt idx="266">
                  <c:v>24.700000762939499</c:v>
                </c:pt>
                <c:pt idx="267">
                  <c:v>24.700000762939499</c:v>
                </c:pt>
                <c:pt idx="268">
                  <c:v>24.700000762939499</c:v>
                </c:pt>
                <c:pt idx="269">
                  <c:v>24.700000762939499</c:v>
                </c:pt>
                <c:pt idx="270">
                  <c:v>24.700000762939499</c:v>
                </c:pt>
                <c:pt idx="271">
                  <c:v>24.700000762939499</c:v>
                </c:pt>
                <c:pt idx="272">
                  <c:v>24.700000762939499</c:v>
                </c:pt>
                <c:pt idx="273">
                  <c:v>24.700000762939499</c:v>
                </c:pt>
                <c:pt idx="274">
                  <c:v>24.700000762939499</c:v>
                </c:pt>
                <c:pt idx="275">
                  <c:v>24.700000762939499</c:v>
                </c:pt>
                <c:pt idx="276">
                  <c:v>24.700000762939499</c:v>
                </c:pt>
                <c:pt idx="277">
                  <c:v>24.700000762939499</c:v>
                </c:pt>
                <c:pt idx="278">
                  <c:v>24.700000762939499</c:v>
                </c:pt>
                <c:pt idx="279">
                  <c:v>24.700000762939499</c:v>
                </c:pt>
                <c:pt idx="280">
                  <c:v>24.700000762939499</c:v>
                </c:pt>
                <c:pt idx="281">
                  <c:v>24.700000762939499</c:v>
                </c:pt>
                <c:pt idx="282">
                  <c:v>24.700000762939499</c:v>
                </c:pt>
                <c:pt idx="283">
                  <c:v>24.700000762939499</c:v>
                </c:pt>
                <c:pt idx="284">
                  <c:v>24.700000762939499</c:v>
                </c:pt>
                <c:pt idx="285">
                  <c:v>24.700000762939499</c:v>
                </c:pt>
                <c:pt idx="286">
                  <c:v>24.700000762939499</c:v>
                </c:pt>
                <c:pt idx="287">
                  <c:v>24.700000762939499</c:v>
                </c:pt>
                <c:pt idx="288">
                  <c:v>24.700000762939499</c:v>
                </c:pt>
                <c:pt idx="289">
                  <c:v>24.700000762939499</c:v>
                </c:pt>
                <c:pt idx="290">
                  <c:v>24.700000762939499</c:v>
                </c:pt>
                <c:pt idx="291">
                  <c:v>24.700000762939499</c:v>
                </c:pt>
                <c:pt idx="292">
                  <c:v>24.700000762939499</c:v>
                </c:pt>
                <c:pt idx="293">
                  <c:v>24.700000762939499</c:v>
                </c:pt>
                <c:pt idx="294">
                  <c:v>24.700000762939499</c:v>
                </c:pt>
                <c:pt idx="295">
                  <c:v>24.700000762939499</c:v>
                </c:pt>
                <c:pt idx="296">
                  <c:v>24.700000762939499</c:v>
                </c:pt>
                <c:pt idx="297">
                  <c:v>24.700000762939499</c:v>
                </c:pt>
                <c:pt idx="298">
                  <c:v>24.700000762939499</c:v>
                </c:pt>
                <c:pt idx="299">
                  <c:v>24.700000762939499</c:v>
                </c:pt>
                <c:pt idx="300">
                  <c:v>24.700000762939499</c:v>
                </c:pt>
                <c:pt idx="301">
                  <c:v>24.700000762939499</c:v>
                </c:pt>
                <c:pt idx="302">
                  <c:v>24.700000762939499</c:v>
                </c:pt>
                <c:pt idx="303">
                  <c:v>24.700000762939499</c:v>
                </c:pt>
                <c:pt idx="304">
                  <c:v>24.700000762939499</c:v>
                </c:pt>
                <c:pt idx="305">
                  <c:v>24.700000762939499</c:v>
                </c:pt>
                <c:pt idx="306">
                  <c:v>24.700000762939499</c:v>
                </c:pt>
                <c:pt idx="307">
                  <c:v>24.700000762939499</c:v>
                </c:pt>
                <c:pt idx="308">
                  <c:v>24.600000381469702</c:v>
                </c:pt>
                <c:pt idx="309">
                  <c:v>24.600000381469702</c:v>
                </c:pt>
                <c:pt idx="310">
                  <c:v>24.600000381469702</c:v>
                </c:pt>
                <c:pt idx="311">
                  <c:v>24.600000381469702</c:v>
                </c:pt>
                <c:pt idx="312">
                  <c:v>24.600000381469702</c:v>
                </c:pt>
                <c:pt idx="313">
                  <c:v>24.600000381469702</c:v>
                </c:pt>
                <c:pt idx="314">
                  <c:v>24.600000381469702</c:v>
                </c:pt>
                <c:pt idx="315">
                  <c:v>24.600000381469702</c:v>
                </c:pt>
                <c:pt idx="316">
                  <c:v>24.600000381469702</c:v>
                </c:pt>
                <c:pt idx="317">
                  <c:v>24.5</c:v>
                </c:pt>
                <c:pt idx="318">
                  <c:v>24.5</c:v>
                </c:pt>
                <c:pt idx="319">
                  <c:v>24.5</c:v>
                </c:pt>
                <c:pt idx="320">
                  <c:v>24.5</c:v>
                </c:pt>
                <c:pt idx="321">
                  <c:v>24.5</c:v>
                </c:pt>
                <c:pt idx="322">
                  <c:v>24.5</c:v>
                </c:pt>
                <c:pt idx="323">
                  <c:v>24.5</c:v>
                </c:pt>
                <c:pt idx="324">
                  <c:v>24.5</c:v>
                </c:pt>
                <c:pt idx="325">
                  <c:v>24.5</c:v>
                </c:pt>
                <c:pt idx="326">
                  <c:v>24.5</c:v>
                </c:pt>
                <c:pt idx="327">
                  <c:v>24.5</c:v>
                </c:pt>
                <c:pt idx="328">
                  <c:v>24.5</c:v>
                </c:pt>
                <c:pt idx="329">
                  <c:v>24.5</c:v>
                </c:pt>
                <c:pt idx="330">
                  <c:v>24.600000381469702</c:v>
                </c:pt>
                <c:pt idx="331">
                  <c:v>24.600000381469702</c:v>
                </c:pt>
                <c:pt idx="332">
                  <c:v>24.600000381469702</c:v>
                </c:pt>
                <c:pt idx="333">
                  <c:v>24.600000381469702</c:v>
                </c:pt>
                <c:pt idx="334">
                  <c:v>24.5</c:v>
                </c:pt>
                <c:pt idx="335">
                  <c:v>24.5</c:v>
                </c:pt>
                <c:pt idx="336">
                  <c:v>24.5</c:v>
                </c:pt>
                <c:pt idx="337">
                  <c:v>24.5</c:v>
                </c:pt>
                <c:pt idx="338">
                  <c:v>24.5</c:v>
                </c:pt>
                <c:pt idx="339">
                  <c:v>24.5</c:v>
                </c:pt>
                <c:pt idx="340">
                  <c:v>24.5</c:v>
                </c:pt>
                <c:pt idx="341">
                  <c:v>24.5</c:v>
                </c:pt>
                <c:pt idx="342">
                  <c:v>24.399999618530298</c:v>
                </c:pt>
                <c:pt idx="343">
                  <c:v>24.399999618530298</c:v>
                </c:pt>
                <c:pt idx="344">
                  <c:v>24.5</c:v>
                </c:pt>
                <c:pt idx="345">
                  <c:v>24.5</c:v>
                </c:pt>
                <c:pt idx="346">
                  <c:v>24.399999618530298</c:v>
                </c:pt>
                <c:pt idx="347">
                  <c:v>24.399999618530298</c:v>
                </c:pt>
                <c:pt idx="348">
                  <c:v>24.399999618530298</c:v>
                </c:pt>
                <c:pt idx="349">
                  <c:v>24.399999618530298</c:v>
                </c:pt>
                <c:pt idx="350">
                  <c:v>24.399999618530298</c:v>
                </c:pt>
                <c:pt idx="351">
                  <c:v>24.399999618530298</c:v>
                </c:pt>
                <c:pt idx="352">
                  <c:v>24.399999618530298</c:v>
                </c:pt>
                <c:pt idx="353">
                  <c:v>24.399999618530298</c:v>
                </c:pt>
                <c:pt idx="354">
                  <c:v>24.399999618530298</c:v>
                </c:pt>
                <c:pt idx="355">
                  <c:v>24.399999618530298</c:v>
                </c:pt>
                <c:pt idx="356">
                  <c:v>24.399999618530298</c:v>
                </c:pt>
                <c:pt idx="357">
                  <c:v>24.399999618530298</c:v>
                </c:pt>
                <c:pt idx="358">
                  <c:v>24.399999618530298</c:v>
                </c:pt>
                <c:pt idx="359">
                  <c:v>24.399999618530298</c:v>
                </c:pt>
                <c:pt idx="360">
                  <c:v>24.399999618530298</c:v>
                </c:pt>
                <c:pt idx="361">
                  <c:v>24.399999618530298</c:v>
                </c:pt>
                <c:pt idx="362">
                  <c:v>24.399999618530298</c:v>
                </c:pt>
                <c:pt idx="363">
                  <c:v>24.399999618530298</c:v>
                </c:pt>
                <c:pt idx="364">
                  <c:v>24.399999618530298</c:v>
                </c:pt>
                <c:pt idx="365">
                  <c:v>24.399999618530298</c:v>
                </c:pt>
                <c:pt idx="366">
                  <c:v>24.299999237060501</c:v>
                </c:pt>
                <c:pt idx="367">
                  <c:v>24.299999237060501</c:v>
                </c:pt>
                <c:pt idx="368">
                  <c:v>24.299999237060501</c:v>
                </c:pt>
                <c:pt idx="369">
                  <c:v>24.299999237060501</c:v>
                </c:pt>
                <c:pt idx="370">
                  <c:v>24.299999237060501</c:v>
                </c:pt>
                <c:pt idx="371">
                  <c:v>24.299999237060501</c:v>
                </c:pt>
                <c:pt idx="372">
                  <c:v>24.399999618530298</c:v>
                </c:pt>
                <c:pt idx="373">
                  <c:v>24.299999237060501</c:v>
                </c:pt>
                <c:pt idx="374">
                  <c:v>24.399999618530298</c:v>
                </c:pt>
                <c:pt idx="375">
                  <c:v>24.299999237060501</c:v>
                </c:pt>
                <c:pt idx="376">
                  <c:v>24.299999237060501</c:v>
                </c:pt>
                <c:pt idx="377">
                  <c:v>24.299999237060501</c:v>
                </c:pt>
                <c:pt idx="378">
                  <c:v>24.399999618530298</c:v>
                </c:pt>
                <c:pt idx="379">
                  <c:v>24.299999237060501</c:v>
                </c:pt>
                <c:pt idx="380">
                  <c:v>24.399999618530298</c:v>
                </c:pt>
                <c:pt idx="381">
                  <c:v>24.299999237060501</c:v>
                </c:pt>
                <c:pt idx="382">
                  <c:v>24.399999618530298</c:v>
                </c:pt>
                <c:pt idx="383">
                  <c:v>24.399999618530298</c:v>
                </c:pt>
                <c:pt idx="384">
                  <c:v>24.299999237060501</c:v>
                </c:pt>
                <c:pt idx="385">
                  <c:v>24.299999237060501</c:v>
                </c:pt>
                <c:pt idx="386">
                  <c:v>24.399999618530298</c:v>
                </c:pt>
                <c:pt idx="387">
                  <c:v>24.299999237060501</c:v>
                </c:pt>
                <c:pt idx="388">
                  <c:v>24.399999618530298</c:v>
                </c:pt>
                <c:pt idx="389">
                  <c:v>24.299999237060501</c:v>
                </c:pt>
                <c:pt idx="390">
                  <c:v>24.299999237060501</c:v>
                </c:pt>
                <c:pt idx="391">
                  <c:v>24.299999237060501</c:v>
                </c:pt>
                <c:pt idx="392">
                  <c:v>24.299999237060501</c:v>
                </c:pt>
                <c:pt idx="393">
                  <c:v>24.299999237060501</c:v>
                </c:pt>
                <c:pt idx="394">
                  <c:v>24.299999237060501</c:v>
                </c:pt>
                <c:pt idx="395">
                  <c:v>24.299999237060501</c:v>
                </c:pt>
                <c:pt idx="396">
                  <c:v>24.299999237060501</c:v>
                </c:pt>
                <c:pt idx="397">
                  <c:v>24.299999237060501</c:v>
                </c:pt>
                <c:pt idx="398">
                  <c:v>24.5</c:v>
                </c:pt>
                <c:pt idx="399">
                  <c:v>24.5</c:v>
                </c:pt>
                <c:pt idx="400">
                  <c:v>24.899999618530298</c:v>
                </c:pt>
                <c:pt idx="401">
                  <c:v>24.899999618530298</c:v>
                </c:pt>
                <c:pt idx="402">
                  <c:v>25.200000762939499</c:v>
                </c:pt>
                <c:pt idx="403">
                  <c:v>25.200000762939499</c:v>
                </c:pt>
                <c:pt idx="404">
                  <c:v>25.299999237060501</c:v>
                </c:pt>
                <c:pt idx="405">
                  <c:v>25.299999237060501</c:v>
                </c:pt>
                <c:pt idx="406">
                  <c:v>25.399999618530298</c:v>
                </c:pt>
                <c:pt idx="407">
                  <c:v>25.399999618530298</c:v>
                </c:pt>
                <c:pt idx="408">
                  <c:v>25.399999618530298</c:v>
                </c:pt>
                <c:pt idx="409">
                  <c:v>25.399999618530298</c:v>
                </c:pt>
                <c:pt idx="410">
                  <c:v>25.5</c:v>
                </c:pt>
                <c:pt idx="411">
                  <c:v>25.5</c:v>
                </c:pt>
                <c:pt idx="412">
                  <c:v>25.5</c:v>
                </c:pt>
                <c:pt idx="413">
                  <c:v>25.5</c:v>
                </c:pt>
                <c:pt idx="414">
                  <c:v>25.600000381469702</c:v>
                </c:pt>
                <c:pt idx="415">
                  <c:v>25.600000381469702</c:v>
                </c:pt>
                <c:pt idx="416">
                  <c:v>26.100000381469702</c:v>
                </c:pt>
                <c:pt idx="417">
                  <c:v>0</c:v>
                </c:pt>
                <c:pt idx="418">
                  <c:v>26.399999618530298</c:v>
                </c:pt>
                <c:pt idx="419">
                  <c:v>0</c:v>
                </c:pt>
                <c:pt idx="420">
                  <c:v>26.5</c:v>
                </c:pt>
                <c:pt idx="421">
                  <c:v>26.5</c:v>
                </c:pt>
                <c:pt idx="422">
                  <c:v>26.399999618530298</c:v>
                </c:pt>
                <c:pt idx="423">
                  <c:v>26.399999618530298</c:v>
                </c:pt>
                <c:pt idx="424">
                  <c:v>26.399999618530298</c:v>
                </c:pt>
                <c:pt idx="425">
                  <c:v>26.399999618530298</c:v>
                </c:pt>
                <c:pt idx="426">
                  <c:v>26.5</c:v>
                </c:pt>
                <c:pt idx="427">
                  <c:v>26.5</c:v>
                </c:pt>
                <c:pt idx="428">
                  <c:v>26.299999237060501</c:v>
                </c:pt>
                <c:pt idx="429">
                  <c:v>26.299999237060501</c:v>
                </c:pt>
                <c:pt idx="430">
                  <c:v>26</c:v>
                </c:pt>
                <c:pt idx="431">
                  <c:v>26</c:v>
                </c:pt>
                <c:pt idx="432">
                  <c:v>25.799999237060501</c:v>
                </c:pt>
                <c:pt idx="433">
                  <c:v>25.799999237060501</c:v>
                </c:pt>
                <c:pt idx="434">
                  <c:v>25.5</c:v>
                </c:pt>
                <c:pt idx="435">
                  <c:v>25.5</c:v>
                </c:pt>
                <c:pt idx="436">
                  <c:v>25.399999618530298</c:v>
                </c:pt>
                <c:pt idx="437">
                  <c:v>25.399999618530298</c:v>
                </c:pt>
                <c:pt idx="438">
                  <c:v>25.299999237060501</c:v>
                </c:pt>
                <c:pt idx="439">
                  <c:v>25.299999237060501</c:v>
                </c:pt>
                <c:pt idx="440">
                  <c:v>25.200000762939499</c:v>
                </c:pt>
                <c:pt idx="441">
                  <c:v>25.200000762939499</c:v>
                </c:pt>
                <c:pt idx="442">
                  <c:v>25.100000381469702</c:v>
                </c:pt>
                <c:pt idx="443">
                  <c:v>25.100000381469702</c:v>
                </c:pt>
                <c:pt idx="444">
                  <c:v>25</c:v>
                </c:pt>
                <c:pt idx="445">
                  <c:v>25</c:v>
                </c:pt>
                <c:pt idx="446">
                  <c:v>25</c:v>
                </c:pt>
                <c:pt idx="447">
                  <c:v>25</c:v>
                </c:pt>
                <c:pt idx="448">
                  <c:v>24.899999618530298</c:v>
                </c:pt>
                <c:pt idx="449">
                  <c:v>24.899999618530298</c:v>
                </c:pt>
                <c:pt idx="450">
                  <c:v>24.899999618530298</c:v>
                </c:pt>
                <c:pt idx="451">
                  <c:v>24.899999618530298</c:v>
                </c:pt>
                <c:pt idx="452">
                  <c:v>24.799999237060501</c:v>
                </c:pt>
                <c:pt idx="453">
                  <c:v>24.799999237060501</c:v>
                </c:pt>
                <c:pt idx="454">
                  <c:v>24.899999618530298</c:v>
                </c:pt>
                <c:pt idx="455">
                  <c:v>24.799999237060501</c:v>
                </c:pt>
                <c:pt idx="456">
                  <c:v>24.799999237060501</c:v>
                </c:pt>
                <c:pt idx="457">
                  <c:v>24.799999237060501</c:v>
                </c:pt>
                <c:pt idx="458">
                  <c:v>24.799999237060501</c:v>
                </c:pt>
                <c:pt idx="459">
                  <c:v>24.799999237060501</c:v>
                </c:pt>
                <c:pt idx="460">
                  <c:v>24.799999237060501</c:v>
                </c:pt>
                <c:pt idx="461">
                  <c:v>24.799999237060501</c:v>
                </c:pt>
                <c:pt idx="462">
                  <c:v>24.799999237060501</c:v>
                </c:pt>
                <c:pt idx="463">
                  <c:v>24.799999237060501</c:v>
                </c:pt>
                <c:pt idx="464">
                  <c:v>24.799999237060501</c:v>
                </c:pt>
                <c:pt idx="465">
                  <c:v>24.799999237060501</c:v>
                </c:pt>
                <c:pt idx="466">
                  <c:v>24.799999237060501</c:v>
                </c:pt>
                <c:pt idx="467">
                  <c:v>24.799999237060501</c:v>
                </c:pt>
                <c:pt idx="468">
                  <c:v>24.899999618530298</c:v>
                </c:pt>
                <c:pt idx="469">
                  <c:v>24.899999618530298</c:v>
                </c:pt>
                <c:pt idx="470">
                  <c:v>24.899999618530298</c:v>
                </c:pt>
                <c:pt idx="471">
                  <c:v>24.899999618530298</c:v>
                </c:pt>
                <c:pt idx="472">
                  <c:v>24.899999618530298</c:v>
                </c:pt>
                <c:pt idx="473">
                  <c:v>24.899999618530298</c:v>
                </c:pt>
                <c:pt idx="474">
                  <c:v>24.899999618530298</c:v>
                </c:pt>
                <c:pt idx="475">
                  <c:v>24.899999618530298</c:v>
                </c:pt>
                <c:pt idx="476">
                  <c:v>24.899999618530298</c:v>
                </c:pt>
                <c:pt idx="477">
                  <c:v>24.899999618530298</c:v>
                </c:pt>
                <c:pt idx="478">
                  <c:v>24.899999618530298</c:v>
                </c:pt>
                <c:pt idx="479">
                  <c:v>24.899999618530298</c:v>
                </c:pt>
                <c:pt idx="480">
                  <c:v>24.899999618530298</c:v>
                </c:pt>
                <c:pt idx="481">
                  <c:v>24.899999618530298</c:v>
                </c:pt>
                <c:pt idx="482">
                  <c:v>24.899999618530298</c:v>
                </c:pt>
                <c:pt idx="483">
                  <c:v>24.899999618530298</c:v>
                </c:pt>
                <c:pt idx="484">
                  <c:v>24.899999618530298</c:v>
                </c:pt>
                <c:pt idx="485">
                  <c:v>24.899999618530298</c:v>
                </c:pt>
                <c:pt idx="486">
                  <c:v>24.899999618530298</c:v>
                </c:pt>
                <c:pt idx="487">
                  <c:v>24.899999618530298</c:v>
                </c:pt>
                <c:pt idx="488">
                  <c:v>24.899999618530298</c:v>
                </c:pt>
                <c:pt idx="489">
                  <c:v>24.899999618530298</c:v>
                </c:pt>
                <c:pt idx="490">
                  <c:v>24.899999618530298</c:v>
                </c:pt>
                <c:pt idx="491">
                  <c:v>24.899999618530298</c:v>
                </c:pt>
                <c:pt idx="492">
                  <c:v>24.899999618530298</c:v>
                </c:pt>
                <c:pt idx="493">
                  <c:v>24.899999618530298</c:v>
                </c:pt>
                <c:pt idx="494">
                  <c:v>24.899999618530298</c:v>
                </c:pt>
                <c:pt idx="495">
                  <c:v>24.899999618530298</c:v>
                </c:pt>
                <c:pt idx="496">
                  <c:v>25</c:v>
                </c:pt>
                <c:pt idx="497">
                  <c:v>25</c:v>
                </c:pt>
                <c:pt idx="498">
                  <c:v>24.899999618530298</c:v>
                </c:pt>
                <c:pt idx="499">
                  <c:v>25</c:v>
                </c:pt>
                <c:pt idx="500">
                  <c:v>24.899999618530298</c:v>
                </c:pt>
                <c:pt idx="501">
                  <c:v>25</c:v>
                </c:pt>
                <c:pt idx="502">
                  <c:v>25</c:v>
                </c:pt>
                <c:pt idx="503">
                  <c:v>25</c:v>
                </c:pt>
                <c:pt idx="504">
                  <c:v>25</c:v>
                </c:pt>
                <c:pt idx="505">
                  <c:v>25</c:v>
                </c:pt>
                <c:pt idx="506">
                  <c:v>25</c:v>
                </c:pt>
                <c:pt idx="507">
                  <c:v>25</c:v>
                </c:pt>
                <c:pt idx="508">
                  <c:v>25</c:v>
                </c:pt>
                <c:pt idx="509">
                  <c:v>25</c:v>
                </c:pt>
                <c:pt idx="510">
                  <c:v>25</c:v>
                </c:pt>
                <c:pt idx="511">
                  <c:v>25</c:v>
                </c:pt>
                <c:pt idx="512">
                  <c:v>25</c:v>
                </c:pt>
                <c:pt idx="513">
                  <c:v>25</c:v>
                </c:pt>
                <c:pt idx="514">
                  <c:v>25</c:v>
                </c:pt>
                <c:pt idx="515">
                  <c:v>25</c:v>
                </c:pt>
                <c:pt idx="516">
                  <c:v>25</c:v>
                </c:pt>
                <c:pt idx="517">
                  <c:v>25</c:v>
                </c:pt>
                <c:pt idx="518">
                  <c:v>25</c:v>
                </c:pt>
                <c:pt idx="519">
                  <c:v>25</c:v>
                </c:pt>
                <c:pt idx="520">
                  <c:v>25</c:v>
                </c:pt>
                <c:pt idx="521">
                  <c:v>25</c:v>
                </c:pt>
                <c:pt idx="522">
                  <c:v>25</c:v>
                </c:pt>
                <c:pt idx="523">
                  <c:v>25</c:v>
                </c:pt>
                <c:pt idx="524">
                  <c:v>25</c:v>
                </c:pt>
                <c:pt idx="525">
                  <c:v>25</c:v>
                </c:pt>
                <c:pt idx="526">
                  <c:v>25</c:v>
                </c:pt>
                <c:pt idx="527">
                  <c:v>25</c:v>
                </c:pt>
                <c:pt idx="528">
                  <c:v>24.899999618530298</c:v>
                </c:pt>
                <c:pt idx="529">
                  <c:v>24.899999618530298</c:v>
                </c:pt>
                <c:pt idx="530">
                  <c:v>24.899999618530298</c:v>
                </c:pt>
                <c:pt idx="531">
                  <c:v>24.899999618530298</c:v>
                </c:pt>
                <c:pt idx="532">
                  <c:v>24.899999618530298</c:v>
                </c:pt>
                <c:pt idx="533">
                  <c:v>24.899999618530298</c:v>
                </c:pt>
                <c:pt idx="534">
                  <c:v>24.899999618530298</c:v>
                </c:pt>
                <c:pt idx="535">
                  <c:v>24.899999618530298</c:v>
                </c:pt>
                <c:pt idx="536">
                  <c:v>24.899999618530298</c:v>
                </c:pt>
                <c:pt idx="537">
                  <c:v>24.899999618530298</c:v>
                </c:pt>
                <c:pt idx="538">
                  <c:v>24.899999618530298</c:v>
                </c:pt>
                <c:pt idx="539">
                  <c:v>24.899999618530298</c:v>
                </c:pt>
                <c:pt idx="540">
                  <c:v>24.799999237060501</c:v>
                </c:pt>
                <c:pt idx="541">
                  <c:v>24.899999618530298</c:v>
                </c:pt>
                <c:pt idx="542">
                  <c:v>24.799999237060501</c:v>
                </c:pt>
                <c:pt idx="543">
                  <c:v>24.799999237060501</c:v>
                </c:pt>
                <c:pt idx="544">
                  <c:v>24.799999237060501</c:v>
                </c:pt>
                <c:pt idx="545">
                  <c:v>24.799999237060501</c:v>
                </c:pt>
                <c:pt idx="546">
                  <c:v>24.799999237060501</c:v>
                </c:pt>
                <c:pt idx="547">
                  <c:v>24.799999237060501</c:v>
                </c:pt>
                <c:pt idx="548">
                  <c:v>24.799999237060501</c:v>
                </c:pt>
                <c:pt idx="549">
                  <c:v>24.799999237060501</c:v>
                </c:pt>
                <c:pt idx="550">
                  <c:v>24.799999237060501</c:v>
                </c:pt>
                <c:pt idx="551">
                  <c:v>24.799999237060501</c:v>
                </c:pt>
                <c:pt idx="552">
                  <c:v>24.799999237060501</c:v>
                </c:pt>
                <c:pt idx="553">
                  <c:v>24.799999237060501</c:v>
                </c:pt>
                <c:pt idx="554">
                  <c:v>24.799999237060501</c:v>
                </c:pt>
                <c:pt idx="555">
                  <c:v>24.799999237060501</c:v>
                </c:pt>
                <c:pt idx="556">
                  <c:v>24.799999237060501</c:v>
                </c:pt>
                <c:pt idx="557">
                  <c:v>24.799999237060501</c:v>
                </c:pt>
                <c:pt idx="558">
                  <c:v>24.799999237060501</c:v>
                </c:pt>
                <c:pt idx="559">
                  <c:v>24.799999237060501</c:v>
                </c:pt>
                <c:pt idx="560">
                  <c:v>24.799999237060501</c:v>
                </c:pt>
                <c:pt idx="561">
                  <c:v>24.799999237060501</c:v>
                </c:pt>
                <c:pt idx="562">
                  <c:v>24.799999237060501</c:v>
                </c:pt>
                <c:pt idx="563">
                  <c:v>24.799999237060501</c:v>
                </c:pt>
                <c:pt idx="564">
                  <c:v>24.799999237060501</c:v>
                </c:pt>
                <c:pt idx="565">
                  <c:v>24.799999237060501</c:v>
                </c:pt>
                <c:pt idx="566">
                  <c:v>24.799999237060501</c:v>
                </c:pt>
                <c:pt idx="567">
                  <c:v>24.799999237060501</c:v>
                </c:pt>
                <c:pt idx="568">
                  <c:v>24.799999237060501</c:v>
                </c:pt>
                <c:pt idx="569">
                  <c:v>24.799999237060501</c:v>
                </c:pt>
                <c:pt idx="570">
                  <c:v>24.799999237060501</c:v>
                </c:pt>
                <c:pt idx="571">
                  <c:v>24.799999237060501</c:v>
                </c:pt>
                <c:pt idx="572">
                  <c:v>24.799999237060501</c:v>
                </c:pt>
                <c:pt idx="573">
                  <c:v>24.799999237060501</c:v>
                </c:pt>
                <c:pt idx="574">
                  <c:v>24.799999237060501</c:v>
                </c:pt>
                <c:pt idx="575">
                  <c:v>24.799999237060501</c:v>
                </c:pt>
                <c:pt idx="576">
                  <c:v>24.799999237060501</c:v>
                </c:pt>
                <c:pt idx="577">
                  <c:v>24.799999237060501</c:v>
                </c:pt>
                <c:pt idx="578">
                  <c:v>24.799999237060501</c:v>
                </c:pt>
                <c:pt idx="579">
                  <c:v>24.799999237060501</c:v>
                </c:pt>
                <c:pt idx="580">
                  <c:v>25</c:v>
                </c:pt>
                <c:pt idx="581">
                  <c:v>25</c:v>
                </c:pt>
                <c:pt idx="582">
                  <c:v>25.299999237060501</c:v>
                </c:pt>
                <c:pt idx="583">
                  <c:v>25.299999237060501</c:v>
                </c:pt>
                <c:pt idx="584">
                  <c:v>25.600000381469702</c:v>
                </c:pt>
                <c:pt idx="585">
                  <c:v>25.600000381469702</c:v>
                </c:pt>
                <c:pt idx="586">
                  <c:v>25.700000762939499</c:v>
                </c:pt>
                <c:pt idx="587">
                  <c:v>25.700000762939499</c:v>
                </c:pt>
                <c:pt idx="588">
                  <c:v>25.899999618530298</c:v>
                </c:pt>
                <c:pt idx="589">
                  <c:v>25.899999618530298</c:v>
                </c:pt>
                <c:pt idx="590">
                  <c:v>26.100000381469702</c:v>
                </c:pt>
                <c:pt idx="591">
                  <c:v>26.100000381469702</c:v>
                </c:pt>
                <c:pt idx="592">
                  <c:v>26.100000381469702</c:v>
                </c:pt>
                <c:pt idx="593">
                  <c:v>0</c:v>
                </c:pt>
                <c:pt idx="594">
                  <c:v>0</c:v>
                </c:pt>
                <c:pt idx="595">
                  <c:v>0</c:v>
                </c:pt>
                <c:pt idx="596">
                  <c:v>0</c:v>
                </c:pt>
                <c:pt idx="597">
                  <c:v>0</c:v>
                </c:pt>
              </c:numCache>
            </c:numRef>
          </c:yVal>
          <c:smooth val="0"/>
        </c:ser>
        <c:ser>
          <c:idx val="3"/>
          <c:order val="1"/>
          <c:tx>
            <c:strRef>
              <c:f>'Dataset 1'!$E$1</c:f>
              <c:strCache>
                <c:ptCount val="1"/>
                <c:pt idx="0">
                  <c:v>Ulkoilma (ºC)</c:v>
                </c:pt>
              </c:strCache>
            </c:strRef>
          </c:tx>
          <c:spPr>
            <a:ln w="6350">
              <a:solidFill>
                <a:schemeClr val="tx1">
                  <a:lumMod val="95000"/>
                  <a:lumOff val="5000"/>
                </a:schemeClr>
              </a:solidFill>
            </a:ln>
          </c:spPr>
          <c:marker>
            <c:symbol val="none"/>
          </c:marker>
          <c:xVal>
            <c:numRef>
              <c:f>'Dataset 1'!$A$2:$A$599</c:f>
              <c:numCache>
                <c:formatCode>m/d/yyyy\ h:mm</c:formatCode>
                <c:ptCount val="598"/>
                <c:pt idx="0">
                  <c:v>41584.958333333336</c:v>
                </c:pt>
                <c:pt idx="1">
                  <c:v>41584.980416655089</c:v>
                </c:pt>
                <c:pt idx="2">
                  <c:v>41584.980416655089</c:v>
                </c:pt>
                <c:pt idx="3">
                  <c:v>41585.00249997685</c:v>
                </c:pt>
                <c:pt idx="4">
                  <c:v>41585.00249997685</c:v>
                </c:pt>
                <c:pt idx="5">
                  <c:v>41585.024583298611</c:v>
                </c:pt>
                <c:pt idx="6">
                  <c:v>41585.024583298611</c:v>
                </c:pt>
                <c:pt idx="7">
                  <c:v>41585.046666620372</c:v>
                </c:pt>
                <c:pt idx="8">
                  <c:v>41585.046666620372</c:v>
                </c:pt>
                <c:pt idx="9">
                  <c:v>41585.068749942133</c:v>
                </c:pt>
                <c:pt idx="10">
                  <c:v>41585.068749942133</c:v>
                </c:pt>
                <c:pt idx="11">
                  <c:v>41585.090833263886</c:v>
                </c:pt>
                <c:pt idx="12">
                  <c:v>41585.090833263886</c:v>
                </c:pt>
                <c:pt idx="13">
                  <c:v>41585.112916585647</c:v>
                </c:pt>
                <c:pt idx="14">
                  <c:v>41585.112916585647</c:v>
                </c:pt>
                <c:pt idx="15">
                  <c:v>41585.134999907408</c:v>
                </c:pt>
                <c:pt idx="16">
                  <c:v>41585.134999907408</c:v>
                </c:pt>
                <c:pt idx="17">
                  <c:v>41585.157083229169</c:v>
                </c:pt>
                <c:pt idx="18">
                  <c:v>41585.157083229169</c:v>
                </c:pt>
                <c:pt idx="19">
                  <c:v>41585.179166550923</c:v>
                </c:pt>
                <c:pt idx="20">
                  <c:v>41585.179166550923</c:v>
                </c:pt>
                <c:pt idx="21">
                  <c:v>41585.201249872684</c:v>
                </c:pt>
                <c:pt idx="22">
                  <c:v>41585.201249872684</c:v>
                </c:pt>
                <c:pt idx="23">
                  <c:v>41585.223333194444</c:v>
                </c:pt>
                <c:pt idx="24">
                  <c:v>41585.223333194444</c:v>
                </c:pt>
                <c:pt idx="25">
                  <c:v>41585.245416516205</c:v>
                </c:pt>
                <c:pt idx="26">
                  <c:v>41585.245416516205</c:v>
                </c:pt>
                <c:pt idx="27">
                  <c:v>41585.267499837966</c:v>
                </c:pt>
                <c:pt idx="28">
                  <c:v>41585.267499837966</c:v>
                </c:pt>
                <c:pt idx="29">
                  <c:v>41585.28958315972</c:v>
                </c:pt>
                <c:pt idx="30">
                  <c:v>41585.28958315972</c:v>
                </c:pt>
                <c:pt idx="31">
                  <c:v>41585.311666481481</c:v>
                </c:pt>
                <c:pt idx="32">
                  <c:v>41585.311666481481</c:v>
                </c:pt>
                <c:pt idx="33">
                  <c:v>41585.333749803242</c:v>
                </c:pt>
                <c:pt idx="34">
                  <c:v>41585.333749803242</c:v>
                </c:pt>
                <c:pt idx="35">
                  <c:v>41585.355833125002</c:v>
                </c:pt>
                <c:pt idx="36">
                  <c:v>41585.355833125002</c:v>
                </c:pt>
                <c:pt idx="37">
                  <c:v>41585.377916446756</c:v>
                </c:pt>
                <c:pt idx="38">
                  <c:v>41585.377916446756</c:v>
                </c:pt>
                <c:pt idx="39">
                  <c:v>41585.399999768517</c:v>
                </c:pt>
                <c:pt idx="40">
                  <c:v>41585.399999768517</c:v>
                </c:pt>
                <c:pt idx="41">
                  <c:v>41585.422083090278</c:v>
                </c:pt>
                <c:pt idx="42">
                  <c:v>41585.422083090278</c:v>
                </c:pt>
                <c:pt idx="43">
                  <c:v>41585.444166412039</c:v>
                </c:pt>
                <c:pt idx="44">
                  <c:v>41585.444166412039</c:v>
                </c:pt>
                <c:pt idx="45">
                  <c:v>41585.466249733799</c:v>
                </c:pt>
                <c:pt idx="46">
                  <c:v>41585.466249733799</c:v>
                </c:pt>
                <c:pt idx="47">
                  <c:v>41585.488333055553</c:v>
                </c:pt>
                <c:pt idx="48">
                  <c:v>41585.488333055553</c:v>
                </c:pt>
                <c:pt idx="49">
                  <c:v>41585.510416377314</c:v>
                </c:pt>
                <c:pt idx="50">
                  <c:v>41585.510416377314</c:v>
                </c:pt>
                <c:pt idx="51">
                  <c:v>41585.532499699075</c:v>
                </c:pt>
                <c:pt idx="52">
                  <c:v>41585.532499699075</c:v>
                </c:pt>
                <c:pt idx="53">
                  <c:v>41585.554583020836</c:v>
                </c:pt>
                <c:pt idx="54">
                  <c:v>41585.554583020836</c:v>
                </c:pt>
                <c:pt idx="55">
                  <c:v>41585.576666342589</c:v>
                </c:pt>
                <c:pt idx="56">
                  <c:v>41585.576666342589</c:v>
                </c:pt>
                <c:pt idx="57">
                  <c:v>41585.59874966435</c:v>
                </c:pt>
                <c:pt idx="58">
                  <c:v>41585.59874966435</c:v>
                </c:pt>
                <c:pt idx="59">
                  <c:v>41585.620832986111</c:v>
                </c:pt>
                <c:pt idx="60">
                  <c:v>41585.620832986111</c:v>
                </c:pt>
                <c:pt idx="61">
                  <c:v>41585.642916307872</c:v>
                </c:pt>
                <c:pt idx="62">
                  <c:v>41585.642916307872</c:v>
                </c:pt>
                <c:pt idx="63">
                  <c:v>41585.664999629633</c:v>
                </c:pt>
                <c:pt idx="64">
                  <c:v>41585.664999629633</c:v>
                </c:pt>
                <c:pt idx="65">
                  <c:v>41585.687082951386</c:v>
                </c:pt>
                <c:pt idx="66">
                  <c:v>41585.687082951386</c:v>
                </c:pt>
                <c:pt idx="67">
                  <c:v>41585.709166273147</c:v>
                </c:pt>
                <c:pt idx="68">
                  <c:v>41585.709166273147</c:v>
                </c:pt>
                <c:pt idx="69">
                  <c:v>41585.731249594908</c:v>
                </c:pt>
                <c:pt idx="70">
                  <c:v>41585.731249594908</c:v>
                </c:pt>
                <c:pt idx="71">
                  <c:v>41585.753332916669</c:v>
                </c:pt>
                <c:pt idx="72">
                  <c:v>41585.753332916669</c:v>
                </c:pt>
                <c:pt idx="73">
                  <c:v>41585.775416238423</c:v>
                </c:pt>
                <c:pt idx="74">
                  <c:v>41585.775416238423</c:v>
                </c:pt>
                <c:pt idx="75">
                  <c:v>41585.797499560183</c:v>
                </c:pt>
                <c:pt idx="76">
                  <c:v>41585.797499560183</c:v>
                </c:pt>
                <c:pt idx="77">
                  <c:v>41585.819582881944</c:v>
                </c:pt>
                <c:pt idx="78">
                  <c:v>41585.819582881944</c:v>
                </c:pt>
                <c:pt idx="79">
                  <c:v>41585.841666203705</c:v>
                </c:pt>
                <c:pt idx="80">
                  <c:v>41585.841666203705</c:v>
                </c:pt>
                <c:pt idx="81">
                  <c:v>41585.863749525466</c:v>
                </c:pt>
                <c:pt idx="82">
                  <c:v>41585.863749525466</c:v>
                </c:pt>
                <c:pt idx="83">
                  <c:v>41585.88583284722</c:v>
                </c:pt>
                <c:pt idx="84">
                  <c:v>41585.88583284722</c:v>
                </c:pt>
                <c:pt idx="85">
                  <c:v>41585.907916168981</c:v>
                </c:pt>
                <c:pt idx="86">
                  <c:v>41585.907916168981</c:v>
                </c:pt>
                <c:pt idx="87">
                  <c:v>41585.929999490741</c:v>
                </c:pt>
                <c:pt idx="88">
                  <c:v>41585.929999490741</c:v>
                </c:pt>
                <c:pt idx="89">
                  <c:v>41585.952082812502</c:v>
                </c:pt>
                <c:pt idx="90">
                  <c:v>41585.952082812502</c:v>
                </c:pt>
                <c:pt idx="91">
                  <c:v>41585.974166134256</c:v>
                </c:pt>
                <c:pt idx="92">
                  <c:v>41585.974166134256</c:v>
                </c:pt>
                <c:pt idx="93">
                  <c:v>41585.996249456017</c:v>
                </c:pt>
                <c:pt idx="94">
                  <c:v>41585.996249456017</c:v>
                </c:pt>
                <c:pt idx="95">
                  <c:v>41586.018332777778</c:v>
                </c:pt>
                <c:pt idx="96">
                  <c:v>41586.018332777778</c:v>
                </c:pt>
                <c:pt idx="97">
                  <c:v>41586.040416099539</c:v>
                </c:pt>
                <c:pt idx="98">
                  <c:v>41586.040416099539</c:v>
                </c:pt>
                <c:pt idx="99">
                  <c:v>41586.062499421299</c:v>
                </c:pt>
                <c:pt idx="100">
                  <c:v>41586.062499421299</c:v>
                </c:pt>
                <c:pt idx="101">
                  <c:v>41586.084582743053</c:v>
                </c:pt>
                <c:pt idx="102">
                  <c:v>41586.084582743053</c:v>
                </c:pt>
                <c:pt idx="103">
                  <c:v>41586.106666064814</c:v>
                </c:pt>
                <c:pt idx="104">
                  <c:v>41586.106666064814</c:v>
                </c:pt>
                <c:pt idx="105">
                  <c:v>41586.128749386575</c:v>
                </c:pt>
                <c:pt idx="106">
                  <c:v>41586.128749386575</c:v>
                </c:pt>
                <c:pt idx="107">
                  <c:v>41586.150832708336</c:v>
                </c:pt>
                <c:pt idx="108">
                  <c:v>41586.150832708336</c:v>
                </c:pt>
                <c:pt idx="109">
                  <c:v>41586.172916030089</c:v>
                </c:pt>
                <c:pt idx="110">
                  <c:v>41586.172916030089</c:v>
                </c:pt>
                <c:pt idx="111">
                  <c:v>41586.19499935185</c:v>
                </c:pt>
                <c:pt idx="112">
                  <c:v>41586.19499935185</c:v>
                </c:pt>
                <c:pt idx="113">
                  <c:v>41586.217082673611</c:v>
                </c:pt>
                <c:pt idx="114">
                  <c:v>41586.217082673611</c:v>
                </c:pt>
                <c:pt idx="115">
                  <c:v>41586.239165995372</c:v>
                </c:pt>
                <c:pt idx="116">
                  <c:v>41586.239165995372</c:v>
                </c:pt>
                <c:pt idx="117">
                  <c:v>41586.261249317133</c:v>
                </c:pt>
                <c:pt idx="118">
                  <c:v>41586.261249317133</c:v>
                </c:pt>
                <c:pt idx="119">
                  <c:v>41586.283332638886</c:v>
                </c:pt>
                <c:pt idx="120">
                  <c:v>41586.283332638886</c:v>
                </c:pt>
                <c:pt idx="121">
                  <c:v>41586.305415960647</c:v>
                </c:pt>
                <c:pt idx="122">
                  <c:v>41586.305415960647</c:v>
                </c:pt>
                <c:pt idx="123">
                  <c:v>41586.327499282408</c:v>
                </c:pt>
                <c:pt idx="124">
                  <c:v>41586.327499282408</c:v>
                </c:pt>
                <c:pt idx="125">
                  <c:v>41586.349582604169</c:v>
                </c:pt>
                <c:pt idx="126">
                  <c:v>41586.349582604169</c:v>
                </c:pt>
                <c:pt idx="127">
                  <c:v>41586.371665925923</c:v>
                </c:pt>
                <c:pt idx="128">
                  <c:v>41586.371665925923</c:v>
                </c:pt>
                <c:pt idx="129">
                  <c:v>41586.393749247683</c:v>
                </c:pt>
                <c:pt idx="130">
                  <c:v>41586.393749247683</c:v>
                </c:pt>
                <c:pt idx="131">
                  <c:v>41586.415832569444</c:v>
                </c:pt>
                <c:pt idx="132">
                  <c:v>41586.415832569444</c:v>
                </c:pt>
                <c:pt idx="133">
                  <c:v>41586.437915891205</c:v>
                </c:pt>
                <c:pt idx="134">
                  <c:v>41586.437915891205</c:v>
                </c:pt>
                <c:pt idx="135">
                  <c:v>41586.459999212966</c:v>
                </c:pt>
                <c:pt idx="136">
                  <c:v>41586.459999212966</c:v>
                </c:pt>
                <c:pt idx="137">
                  <c:v>41586.48208253472</c:v>
                </c:pt>
                <c:pt idx="138">
                  <c:v>41586.48208253472</c:v>
                </c:pt>
                <c:pt idx="139">
                  <c:v>41586.504165856481</c:v>
                </c:pt>
                <c:pt idx="140">
                  <c:v>41586.504165856481</c:v>
                </c:pt>
                <c:pt idx="141">
                  <c:v>41586.526249178241</c:v>
                </c:pt>
                <c:pt idx="142">
                  <c:v>41586.526249178241</c:v>
                </c:pt>
                <c:pt idx="143">
                  <c:v>41586.548332500002</c:v>
                </c:pt>
                <c:pt idx="144">
                  <c:v>41586.548332500002</c:v>
                </c:pt>
                <c:pt idx="145">
                  <c:v>41586.570415821756</c:v>
                </c:pt>
                <c:pt idx="146">
                  <c:v>41586.570415821756</c:v>
                </c:pt>
                <c:pt idx="147">
                  <c:v>41586.592499143517</c:v>
                </c:pt>
                <c:pt idx="148">
                  <c:v>41586.592499143517</c:v>
                </c:pt>
                <c:pt idx="149">
                  <c:v>41586.614582465278</c:v>
                </c:pt>
                <c:pt idx="150">
                  <c:v>41586.614582465278</c:v>
                </c:pt>
                <c:pt idx="151">
                  <c:v>41586.636665787039</c:v>
                </c:pt>
                <c:pt idx="152">
                  <c:v>41586.636665787039</c:v>
                </c:pt>
                <c:pt idx="153">
                  <c:v>41586.658749108799</c:v>
                </c:pt>
                <c:pt idx="154">
                  <c:v>41586.658749108799</c:v>
                </c:pt>
                <c:pt idx="155">
                  <c:v>41586.680832430553</c:v>
                </c:pt>
                <c:pt idx="156">
                  <c:v>41586.680832430553</c:v>
                </c:pt>
                <c:pt idx="157">
                  <c:v>41586.702915752314</c:v>
                </c:pt>
                <c:pt idx="158">
                  <c:v>41586.702915752314</c:v>
                </c:pt>
                <c:pt idx="159">
                  <c:v>41586.724999074075</c:v>
                </c:pt>
                <c:pt idx="160">
                  <c:v>41586.724999074075</c:v>
                </c:pt>
                <c:pt idx="161">
                  <c:v>41586.747082395836</c:v>
                </c:pt>
                <c:pt idx="162">
                  <c:v>41586.747082395836</c:v>
                </c:pt>
                <c:pt idx="163">
                  <c:v>41586.769165717589</c:v>
                </c:pt>
                <c:pt idx="164">
                  <c:v>41586.769165717589</c:v>
                </c:pt>
                <c:pt idx="165">
                  <c:v>41586.79124903935</c:v>
                </c:pt>
                <c:pt idx="166">
                  <c:v>41586.79124903935</c:v>
                </c:pt>
                <c:pt idx="167">
                  <c:v>41586.813332361111</c:v>
                </c:pt>
                <c:pt idx="168">
                  <c:v>41586.813332361111</c:v>
                </c:pt>
                <c:pt idx="169">
                  <c:v>41586.835415682872</c:v>
                </c:pt>
                <c:pt idx="170">
                  <c:v>41586.835415682872</c:v>
                </c:pt>
                <c:pt idx="171">
                  <c:v>41586.857499004633</c:v>
                </c:pt>
                <c:pt idx="172">
                  <c:v>41586.857499004633</c:v>
                </c:pt>
                <c:pt idx="173">
                  <c:v>41586.879582326386</c:v>
                </c:pt>
                <c:pt idx="174">
                  <c:v>41586.879582326386</c:v>
                </c:pt>
                <c:pt idx="175">
                  <c:v>41586.901665648147</c:v>
                </c:pt>
                <c:pt idx="176">
                  <c:v>41586.901665648147</c:v>
                </c:pt>
                <c:pt idx="177">
                  <c:v>41586.923748969908</c:v>
                </c:pt>
                <c:pt idx="178">
                  <c:v>41586.923748969908</c:v>
                </c:pt>
                <c:pt idx="179">
                  <c:v>41586.945832291669</c:v>
                </c:pt>
                <c:pt idx="180">
                  <c:v>41586.945832291669</c:v>
                </c:pt>
                <c:pt idx="181">
                  <c:v>41586.967915613423</c:v>
                </c:pt>
                <c:pt idx="182">
                  <c:v>41586.967915613423</c:v>
                </c:pt>
                <c:pt idx="183">
                  <c:v>41586.989998935183</c:v>
                </c:pt>
                <c:pt idx="184">
                  <c:v>41586.989998935183</c:v>
                </c:pt>
                <c:pt idx="185">
                  <c:v>41587.012082256944</c:v>
                </c:pt>
                <c:pt idx="186">
                  <c:v>41587.012082256944</c:v>
                </c:pt>
                <c:pt idx="187">
                  <c:v>41587.034165578705</c:v>
                </c:pt>
                <c:pt idx="188">
                  <c:v>41587.034165578705</c:v>
                </c:pt>
                <c:pt idx="189">
                  <c:v>41587.056248900466</c:v>
                </c:pt>
                <c:pt idx="190">
                  <c:v>41587.056248900466</c:v>
                </c:pt>
                <c:pt idx="191">
                  <c:v>41587.07833222222</c:v>
                </c:pt>
                <c:pt idx="192">
                  <c:v>41587.07833222222</c:v>
                </c:pt>
                <c:pt idx="193">
                  <c:v>41587.10041554398</c:v>
                </c:pt>
                <c:pt idx="194">
                  <c:v>41587.10041554398</c:v>
                </c:pt>
                <c:pt idx="195">
                  <c:v>41587.122498865741</c:v>
                </c:pt>
                <c:pt idx="196">
                  <c:v>41587.122498865741</c:v>
                </c:pt>
                <c:pt idx="197">
                  <c:v>41587.144582187502</c:v>
                </c:pt>
                <c:pt idx="198">
                  <c:v>41587.144582187502</c:v>
                </c:pt>
                <c:pt idx="199">
                  <c:v>41587.166665509256</c:v>
                </c:pt>
                <c:pt idx="200">
                  <c:v>41587.166665509256</c:v>
                </c:pt>
                <c:pt idx="201">
                  <c:v>41587.188748831017</c:v>
                </c:pt>
                <c:pt idx="202">
                  <c:v>41587.188748831017</c:v>
                </c:pt>
                <c:pt idx="203">
                  <c:v>41587.210832152778</c:v>
                </c:pt>
                <c:pt idx="204">
                  <c:v>41587.210832152778</c:v>
                </c:pt>
                <c:pt idx="205">
                  <c:v>41587.232915474538</c:v>
                </c:pt>
                <c:pt idx="206">
                  <c:v>41587.232915474538</c:v>
                </c:pt>
                <c:pt idx="207">
                  <c:v>41587.254998796299</c:v>
                </c:pt>
                <c:pt idx="208">
                  <c:v>41587.254998796299</c:v>
                </c:pt>
                <c:pt idx="209">
                  <c:v>41587.277082118053</c:v>
                </c:pt>
                <c:pt idx="210">
                  <c:v>41587.277082118053</c:v>
                </c:pt>
                <c:pt idx="211">
                  <c:v>41587.299165439814</c:v>
                </c:pt>
                <c:pt idx="212">
                  <c:v>41587.299165439814</c:v>
                </c:pt>
                <c:pt idx="213">
                  <c:v>41587.321248761575</c:v>
                </c:pt>
                <c:pt idx="214">
                  <c:v>41587.321248761575</c:v>
                </c:pt>
                <c:pt idx="215">
                  <c:v>41587.343332083336</c:v>
                </c:pt>
                <c:pt idx="216">
                  <c:v>41587.343332083336</c:v>
                </c:pt>
                <c:pt idx="217">
                  <c:v>41587.365415405089</c:v>
                </c:pt>
                <c:pt idx="218">
                  <c:v>41587.365415405089</c:v>
                </c:pt>
                <c:pt idx="219">
                  <c:v>41587.38749872685</c:v>
                </c:pt>
                <c:pt idx="220">
                  <c:v>41587.38749872685</c:v>
                </c:pt>
                <c:pt idx="221">
                  <c:v>41587.409582048611</c:v>
                </c:pt>
                <c:pt idx="222">
                  <c:v>41587.409582048611</c:v>
                </c:pt>
                <c:pt idx="223">
                  <c:v>41587.431665370372</c:v>
                </c:pt>
                <c:pt idx="224">
                  <c:v>41587.431665370372</c:v>
                </c:pt>
                <c:pt idx="225">
                  <c:v>41587.453748692133</c:v>
                </c:pt>
                <c:pt idx="226">
                  <c:v>41587.453748692133</c:v>
                </c:pt>
                <c:pt idx="227">
                  <c:v>41587.475832013886</c:v>
                </c:pt>
                <c:pt idx="228">
                  <c:v>41587.475832013886</c:v>
                </c:pt>
                <c:pt idx="229">
                  <c:v>41587.497915335647</c:v>
                </c:pt>
                <c:pt idx="230">
                  <c:v>41587.497915335647</c:v>
                </c:pt>
                <c:pt idx="231">
                  <c:v>41587.519998657408</c:v>
                </c:pt>
                <c:pt idx="232">
                  <c:v>41587.519998657408</c:v>
                </c:pt>
                <c:pt idx="233">
                  <c:v>41587.542081979169</c:v>
                </c:pt>
                <c:pt idx="234">
                  <c:v>41587.542081979169</c:v>
                </c:pt>
                <c:pt idx="235">
                  <c:v>41587.564165300922</c:v>
                </c:pt>
                <c:pt idx="236">
                  <c:v>41587.564165300922</c:v>
                </c:pt>
                <c:pt idx="237">
                  <c:v>41587.586248622683</c:v>
                </c:pt>
                <c:pt idx="238">
                  <c:v>41587.586248622683</c:v>
                </c:pt>
                <c:pt idx="239">
                  <c:v>41587.608331944444</c:v>
                </c:pt>
                <c:pt idx="240">
                  <c:v>41587.608331944444</c:v>
                </c:pt>
                <c:pt idx="241">
                  <c:v>41587.630415266205</c:v>
                </c:pt>
                <c:pt idx="242">
                  <c:v>41587.630415266205</c:v>
                </c:pt>
                <c:pt idx="243">
                  <c:v>41587.652498587966</c:v>
                </c:pt>
                <c:pt idx="244">
                  <c:v>41587.652498587966</c:v>
                </c:pt>
                <c:pt idx="245">
                  <c:v>41587.67458190972</c:v>
                </c:pt>
                <c:pt idx="246">
                  <c:v>41587.67458190972</c:v>
                </c:pt>
                <c:pt idx="247">
                  <c:v>41587.69666523148</c:v>
                </c:pt>
                <c:pt idx="248">
                  <c:v>41587.69666523148</c:v>
                </c:pt>
                <c:pt idx="249">
                  <c:v>41587.718748553241</c:v>
                </c:pt>
                <c:pt idx="250">
                  <c:v>41587.718748553241</c:v>
                </c:pt>
                <c:pt idx="251">
                  <c:v>41587.740831875002</c:v>
                </c:pt>
                <c:pt idx="252">
                  <c:v>41587.740831875002</c:v>
                </c:pt>
                <c:pt idx="253">
                  <c:v>41587.762915196756</c:v>
                </c:pt>
                <c:pt idx="254">
                  <c:v>41587.762915196756</c:v>
                </c:pt>
                <c:pt idx="255">
                  <c:v>41587.784998518517</c:v>
                </c:pt>
                <c:pt idx="256">
                  <c:v>41587.784998518517</c:v>
                </c:pt>
                <c:pt idx="257">
                  <c:v>41587.807081840278</c:v>
                </c:pt>
                <c:pt idx="258">
                  <c:v>41587.807081840278</c:v>
                </c:pt>
                <c:pt idx="259">
                  <c:v>41587.829165162038</c:v>
                </c:pt>
                <c:pt idx="260">
                  <c:v>41587.829165162038</c:v>
                </c:pt>
                <c:pt idx="261">
                  <c:v>41587.851248483799</c:v>
                </c:pt>
                <c:pt idx="262">
                  <c:v>41587.851248483799</c:v>
                </c:pt>
                <c:pt idx="263">
                  <c:v>41587.873331805553</c:v>
                </c:pt>
                <c:pt idx="264">
                  <c:v>41587.873331805553</c:v>
                </c:pt>
                <c:pt idx="265">
                  <c:v>41587.895415127314</c:v>
                </c:pt>
                <c:pt idx="266">
                  <c:v>41587.895415127314</c:v>
                </c:pt>
                <c:pt idx="267">
                  <c:v>41587.917498449075</c:v>
                </c:pt>
                <c:pt idx="268">
                  <c:v>41587.917498449075</c:v>
                </c:pt>
                <c:pt idx="269">
                  <c:v>41587.939581770836</c:v>
                </c:pt>
                <c:pt idx="270">
                  <c:v>41587.939581770836</c:v>
                </c:pt>
                <c:pt idx="271">
                  <c:v>41587.961665092589</c:v>
                </c:pt>
                <c:pt idx="272">
                  <c:v>41587.961665092589</c:v>
                </c:pt>
                <c:pt idx="273">
                  <c:v>41587.98374841435</c:v>
                </c:pt>
                <c:pt idx="274">
                  <c:v>41587.98374841435</c:v>
                </c:pt>
                <c:pt idx="275">
                  <c:v>41588.005831736111</c:v>
                </c:pt>
                <c:pt idx="276">
                  <c:v>41588.005831736111</c:v>
                </c:pt>
                <c:pt idx="277">
                  <c:v>41588.027915057872</c:v>
                </c:pt>
                <c:pt idx="278">
                  <c:v>41588.027915057872</c:v>
                </c:pt>
                <c:pt idx="279">
                  <c:v>41588.049998379633</c:v>
                </c:pt>
                <c:pt idx="280">
                  <c:v>41588.049998379633</c:v>
                </c:pt>
                <c:pt idx="281">
                  <c:v>41588.072081701386</c:v>
                </c:pt>
                <c:pt idx="282">
                  <c:v>41588.072081701386</c:v>
                </c:pt>
                <c:pt idx="283">
                  <c:v>41588.094165023147</c:v>
                </c:pt>
                <c:pt idx="284">
                  <c:v>41588.094165023147</c:v>
                </c:pt>
                <c:pt idx="285">
                  <c:v>41588.116248344908</c:v>
                </c:pt>
                <c:pt idx="286">
                  <c:v>41588.116248344908</c:v>
                </c:pt>
                <c:pt idx="287">
                  <c:v>41588.138331666669</c:v>
                </c:pt>
                <c:pt idx="288">
                  <c:v>41588.138331666669</c:v>
                </c:pt>
                <c:pt idx="289">
                  <c:v>41588.160414988422</c:v>
                </c:pt>
                <c:pt idx="290">
                  <c:v>41588.160414988422</c:v>
                </c:pt>
                <c:pt idx="291">
                  <c:v>41588.182498310183</c:v>
                </c:pt>
                <c:pt idx="292">
                  <c:v>41588.182498310183</c:v>
                </c:pt>
                <c:pt idx="293">
                  <c:v>41588.204581631944</c:v>
                </c:pt>
                <c:pt idx="294">
                  <c:v>41588.204581631944</c:v>
                </c:pt>
                <c:pt idx="295">
                  <c:v>41588.226664953705</c:v>
                </c:pt>
                <c:pt idx="296">
                  <c:v>41588.226664953705</c:v>
                </c:pt>
                <c:pt idx="297">
                  <c:v>41588.248748275466</c:v>
                </c:pt>
                <c:pt idx="298">
                  <c:v>41588.248748275466</c:v>
                </c:pt>
                <c:pt idx="299">
                  <c:v>41588.27083159722</c:v>
                </c:pt>
                <c:pt idx="300">
                  <c:v>41588.27083159722</c:v>
                </c:pt>
                <c:pt idx="301">
                  <c:v>41588.29291491898</c:v>
                </c:pt>
                <c:pt idx="302">
                  <c:v>41588.29291491898</c:v>
                </c:pt>
                <c:pt idx="303">
                  <c:v>41588.314998240741</c:v>
                </c:pt>
                <c:pt idx="304">
                  <c:v>41588.314998240741</c:v>
                </c:pt>
                <c:pt idx="305">
                  <c:v>41588.337081562502</c:v>
                </c:pt>
                <c:pt idx="306">
                  <c:v>41588.337081562502</c:v>
                </c:pt>
                <c:pt idx="307">
                  <c:v>41588.359164884256</c:v>
                </c:pt>
                <c:pt idx="308">
                  <c:v>41588.359164884256</c:v>
                </c:pt>
                <c:pt idx="309">
                  <c:v>41588.381248206017</c:v>
                </c:pt>
                <c:pt idx="310">
                  <c:v>41588.381248206017</c:v>
                </c:pt>
                <c:pt idx="311">
                  <c:v>41588.403331527777</c:v>
                </c:pt>
                <c:pt idx="312">
                  <c:v>41588.403331527777</c:v>
                </c:pt>
                <c:pt idx="313">
                  <c:v>41588.425414849538</c:v>
                </c:pt>
                <c:pt idx="314">
                  <c:v>41588.425414849538</c:v>
                </c:pt>
                <c:pt idx="315">
                  <c:v>41588.447498171299</c:v>
                </c:pt>
                <c:pt idx="316">
                  <c:v>41588.447498171299</c:v>
                </c:pt>
                <c:pt idx="317">
                  <c:v>41588.469581493053</c:v>
                </c:pt>
                <c:pt idx="318">
                  <c:v>41588.469581493053</c:v>
                </c:pt>
                <c:pt idx="319">
                  <c:v>41588.491664814814</c:v>
                </c:pt>
                <c:pt idx="320">
                  <c:v>41588.491664814814</c:v>
                </c:pt>
                <c:pt idx="321">
                  <c:v>41588.513748136575</c:v>
                </c:pt>
                <c:pt idx="322">
                  <c:v>41588.513748136575</c:v>
                </c:pt>
                <c:pt idx="323">
                  <c:v>41588.535831458335</c:v>
                </c:pt>
                <c:pt idx="324">
                  <c:v>41588.535831458335</c:v>
                </c:pt>
                <c:pt idx="325">
                  <c:v>41588.557914780089</c:v>
                </c:pt>
                <c:pt idx="326">
                  <c:v>41588.557914780089</c:v>
                </c:pt>
                <c:pt idx="327">
                  <c:v>41588.57999810185</c:v>
                </c:pt>
                <c:pt idx="328">
                  <c:v>41588.57999810185</c:v>
                </c:pt>
                <c:pt idx="329">
                  <c:v>41588.602081423611</c:v>
                </c:pt>
                <c:pt idx="330">
                  <c:v>41588.602081423611</c:v>
                </c:pt>
                <c:pt idx="331">
                  <c:v>41588.624164745372</c:v>
                </c:pt>
                <c:pt idx="332">
                  <c:v>41588.624164745372</c:v>
                </c:pt>
                <c:pt idx="333">
                  <c:v>41588.646248067133</c:v>
                </c:pt>
                <c:pt idx="334">
                  <c:v>41588.646248067133</c:v>
                </c:pt>
                <c:pt idx="335">
                  <c:v>41588.668331388886</c:v>
                </c:pt>
                <c:pt idx="336">
                  <c:v>41588.668331388886</c:v>
                </c:pt>
                <c:pt idx="337">
                  <c:v>41588.690414710647</c:v>
                </c:pt>
                <c:pt idx="338">
                  <c:v>41588.690414710647</c:v>
                </c:pt>
                <c:pt idx="339">
                  <c:v>41588.712498032408</c:v>
                </c:pt>
                <c:pt idx="340">
                  <c:v>41588.712498032408</c:v>
                </c:pt>
                <c:pt idx="341">
                  <c:v>41588.734581354169</c:v>
                </c:pt>
                <c:pt idx="342">
                  <c:v>41588.734581354169</c:v>
                </c:pt>
                <c:pt idx="343">
                  <c:v>41588.756664675922</c:v>
                </c:pt>
                <c:pt idx="344">
                  <c:v>41588.756664675922</c:v>
                </c:pt>
                <c:pt idx="345">
                  <c:v>41588.778747997683</c:v>
                </c:pt>
                <c:pt idx="346">
                  <c:v>41588.778747997683</c:v>
                </c:pt>
                <c:pt idx="347">
                  <c:v>41588.800831319444</c:v>
                </c:pt>
                <c:pt idx="348">
                  <c:v>41588.800831319444</c:v>
                </c:pt>
                <c:pt idx="349">
                  <c:v>41588.822914641205</c:v>
                </c:pt>
                <c:pt idx="350">
                  <c:v>41588.822914641205</c:v>
                </c:pt>
                <c:pt idx="351">
                  <c:v>41588.844997962966</c:v>
                </c:pt>
                <c:pt idx="352">
                  <c:v>41588.844997962966</c:v>
                </c:pt>
                <c:pt idx="353">
                  <c:v>41588.867081284719</c:v>
                </c:pt>
                <c:pt idx="354">
                  <c:v>41588.867081284719</c:v>
                </c:pt>
                <c:pt idx="355">
                  <c:v>41588.88916460648</c:v>
                </c:pt>
                <c:pt idx="356">
                  <c:v>41588.88916460648</c:v>
                </c:pt>
                <c:pt idx="357">
                  <c:v>41588.911247928241</c:v>
                </c:pt>
                <c:pt idx="358">
                  <c:v>41588.911247928241</c:v>
                </c:pt>
                <c:pt idx="359">
                  <c:v>41588.933331250002</c:v>
                </c:pt>
                <c:pt idx="360">
                  <c:v>41588.933331250002</c:v>
                </c:pt>
                <c:pt idx="361">
                  <c:v>41588.955414571756</c:v>
                </c:pt>
                <c:pt idx="362">
                  <c:v>41588.955414571756</c:v>
                </c:pt>
                <c:pt idx="363">
                  <c:v>41588.977497893517</c:v>
                </c:pt>
                <c:pt idx="364">
                  <c:v>41588.977497893517</c:v>
                </c:pt>
                <c:pt idx="365">
                  <c:v>41588.999581215277</c:v>
                </c:pt>
                <c:pt idx="366">
                  <c:v>41588.999581215277</c:v>
                </c:pt>
                <c:pt idx="367">
                  <c:v>41589.021664537038</c:v>
                </c:pt>
                <c:pt idx="368">
                  <c:v>41589.021664537038</c:v>
                </c:pt>
                <c:pt idx="369">
                  <c:v>41589.043747858799</c:v>
                </c:pt>
                <c:pt idx="370">
                  <c:v>41589.043747858799</c:v>
                </c:pt>
                <c:pt idx="371">
                  <c:v>41589.065831180553</c:v>
                </c:pt>
                <c:pt idx="372">
                  <c:v>41589.065831180553</c:v>
                </c:pt>
                <c:pt idx="373">
                  <c:v>41589.087914502314</c:v>
                </c:pt>
                <c:pt idx="374">
                  <c:v>41589.087914502314</c:v>
                </c:pt>
                <c:pt idx="375">
                  <c:v>41589.109997824075</c:v>
                </c:pt>
                <c:pt idx="376">
                  <c:v>41589.109997824075</c:v>
                </c:pt>
                <c:pt idx="377">
                  <c:v>41589.132081145835</c:v>
                </c:pt>
                <c:pt idx="378">
                  <c:v>41589.132081145835</c:v>
                </c:pt>
                <c:pt idx="379">
                  <c:v>41589.154164467589</c:v>
                </c:pt>
                <c:pt idx="380">
                  <c:v>41589.154164467589</c:v>
                </c:pt>
                <c:pt idx="381">
                  <c:v>41589.17624778935</c:v>
                </c:pt>
                <c:pt idx="382">
                  <c:v>41589.17624778935</c:v>
                </c:pt>
                <c:pt idx="383">
                  <c:v>41589.198331111111</c:v>
                </c:pt>
                <c:pt idx="384">
                  <c:v>41589.198331111111</c:v>
                </c:pt>
                <c:pt idx="385">
                  <c:v>41589.220414432872</c:v>
                </c:pt>
                <c:pt idx="386">
                  <c:v>41589.220414432872</c:v>
                </c:pt>
                <c:pt idx="387">
                  <c:v>41589.242497754632</c:v>
                </c:pt>
                <c:pt idx="388">
                  <c:v>41589.242497754632</c:v>
                </c:pt>
                <c:pt idx="389">
                  <c:v>41589.264581076386</c:v>
                </c:pt>
                <c:pt idx="390">
                  <c:v>41589.264581076386</c:v>
                </c:pt>
                <c:pt idx="391">
                  <c:v>41589.286664398147</c:v>
                </c:pt>
                <c:pt idx="392">
                  <c:v>41589.286664398147</c:v>
                </c:pt>
                <c:pt idx="393">
                  <c:v>41589.308747719908</c:v>
                </c:pt>
                <c:pt idx="394">
                  <c:v>41589.308747719908</c:v>
                </c:pt>
                <c:pt idx="395">
                  <c:v>41589.330831041669</c:v>
                </c:pt>
                <c:pt idx="396">
                  <c:v>41589.330831041669</c:v>
                </c:pt>
                <c:pt idx="397">
                  <c:v>41589.352914363422</c:v>
                </c:pt>
                <c:pt idx="398">
                  <c:v>41589.352914363422</c:v>
                </c:pt>
                <c:pt idx="399">
                  <c:v>41589.374997685183</c:v>
                </c:pt>
                <c:pt idx="400">
                  <c:v>41589.374997685183</c:v>
                </c:pt>
                <c:pt idx="401">
                  <c:v>41589.397081006944</c:v>
                </c:pt>
                <c:pt idx="402">
                  <c:v>41589.397081006944</c:v>
                </c:pt>
                <c:pt idx="403">
                  <c:v>41589.419164328705</c:v>
                </c:pt>
                <c:pt idx="404">
                  <c:v>41589.419164328705</c:v>
                </c:pt>
                <c:pt idx="405">
                  <c:v>41589.441247650466</c:v>
                </c:pt>
                <c:pt idx="406">
                  <c:v>41589.441247650466</c:v>
                </c:pt>
                <c:pt idx="407">
                  <c:v>41589.463330972219</c:v>
                </c:pt>
                <c:pt idx="408">
                  <c:v>41589.463330972219</c:v>
                </c:pt>
                <c:pt idx="409">
                  <c:v>41589.48541429398</c:v>
                </c:pt>
                <c:pt idx="410">
                  <c:v>41589.48541429398</c:v>
                </c:pt>
                <c:pt idx="411">
                  <c:v>41589.507497615741</c:v>
                </c:pt>
                <c:pt idx="412">
                  <c:v>41589.507497615741</c:v>
                </c:pt>
                <c:pt idx="413">
                  <c:v>41589.529580937502</c:v>
                </c:pt>
                <c:pt idx="414">
                  <c:v>41589.529580937502</c:v>
                </c:pt>
                <c:pt idx="415">
                  <c:v>41589.551664259256</c:v>
                </c:pt>
                <c:pt idx="416">
                  <c:v>41589.551664259256</c:v>
                </c:pt>
                <c:pt idx="417">
                  <c:v>41589.573747581017</c:v>
                </c:pt>
                <c:pt idx="418">
                  <c:v>41589.573747581017</c:v>
                </c:pt>
                <c:pt idx="419">
                  <c:v>41589.595830902777</c:v>
                </c:pt>
                <c:pt idx="420">
                  <c:v>41589.595830902777</c:v>
                </c:pt>
                <c:pt idx="421">
                  <c:v>41589.617914224538</c:v>
                </c:pt>
                <c:pt idx="422">
                  <c:v>41589.617914224538</c:v>
                </c:pt>
                <c:pt idx="423">
                  <c:v>41589.639997546299</c:v>
                </c:pt>
                <c:pt idx="424">
                  <c:v>41589.639997546299</c:v>
                </c:pt>
                <c:pt idx="425">
                  <c:v>41589.662080868053</c:v>
                </c:pt>
                <c:pt idx="426">
                  <c:v>41589.662080868053</c:v>
                </c:pt>
                <c:pt idx="427">
                  <c:v>41589.684164189814</c:v>
                </c:pt>
                <c:pt idx="428">
                  <c:v>41589.684164189814</c:v>
                </c:pt>
                <c:pt idx="429">
                  <c:v>41589.706247511574</c:v>
                </c:pt>
                <c:pt idx="430">
                  <c:v>41589.706247511574</c:v>
                </c:pt>
                <c:pt idx="431">
                  <c:v>41589.728330833335</c:v>
                </c:pt>
                <c:pt idx="432">
                  <c:v>41589.728330833335</c:v>
                </c:pt>
                <c:pt idx="433">
                  <c:v>41589.750414155096</c:v>
                </c:pt>
                <c:pt idx="434">
                  <c:v>41589.750414155096</c:v>
                </c:pt>
                <c:pt idx="435">
                  <c:v>41589.77249747685</c:v>
                </c:pt>
                <c:pt idx="436">
                  <c:v>41589.77249747685</c:v>
                </c:pt>
                <c:pt idx="437">
                  <c:v>41589.794580798611</c:v>
                </c:pt>
                <c:pt idx="438">
                  <c:v>41589.794580798611</c:v>
                </c:pt>
                <c:pt idx="439">
                  <c:v>41589.816664120372</c:v>
                </c:pt>
                <c:pt idx="440">
                  <c:v>41589.816664120372</c:v>
                </c:pt>
                <c:pt idx="441">
                  <c:v>41589.838747442132</c:v>
                </c:pt>
                <c:pt idx="442">
                  <c:v>41589.838747442132</c:v>
                </c:pt>
                <c:pt idx="443">
                  <c:v>41589.860830763886</c:v>
                </c:pt>
                <c:pt idx="444">
                  <c:v>41589.860830763886</c:v>
                </c:pt>
                <c:pt idx="445">
                  <c:v>41589.882914085647</c:v>
                </c:pt>
                <c:pt idx="446">
                  <c:v>41589.882914085647</c:v>
                </c:pt>
                <c:pt idx="447">
                  <c:v>41589.904997407408</c:v>
                </c:pt>
                <c:pt idx="448">
                  <c:v>41589.904997407408</c:v>
                </c:pt>
                <c:pt idx="449">
                  <c:v>41589.927080729169</c:v>
                </c:pt>
                <c:pt idx="450">
                  <c:v>41589.927080729169</c:v>
                </c:pt>
                <c:pt idx="451">
                  <c:v>41589.94916405093</c:v>
                </c:pt>
                <c:pt idx="452">
                  <c:v>41589.94916405093</c:v>
                </c:pt>
                <c:pt idx="453">
                  <c:v>41589.971247372683</c:v>
                </c:pt>
                <c:pt idx="454">
                  <c:v>41589.971247372683</c:v>
                </c:pt>
                <c:pt idx="455">
                  <c:v>41589.993330694444</c:v>
                </c:pt>
                <c:pt idx="456">
                  <c:v>41589.993330694444</c:v>
                </c:pt>
                <c:pt idx="457">
                  <c:v>41590.015414016205</c:v>
                </c:pt>
                <c:pt idx="458">
                  <c:v>41590.015414016205</c:v>
                </c:pt>
                <c:pt idx="459">
                  <c:v>41590.037497337966</c:v>
                </c:pt>
                <c:pt idx="460">
                  <c:v>41590.037497337966</c:v>
                </c:pt>
                <c:pt idx="461">
                  <c:v>41590.059580659719</c:v>
                </c:pt>
                <c:pt idx="462">
                  <c:v>41590.059580659719</c:v>
                </c:pt>
                <c:pt idx="463">
                  <c:v>41590.08166398148</c:v>
                </c:pt>
                <c:pt idx="464">
                  <c:v>41590.08166398148</c:v>
                </c:pt>
                <c:pt idx="465">
                  <c:v>41590.103747303241</c:v>
                </c:pt>
                <c:pt idx="466">
                  <c:v>41590.103747303241</c:v>
                </c:pt>
                <c:pt idx="467">
                  <c:v>41590.125830625002</c:v>
                </c:pt>
                <c:pt idx="468">
                  <c:v>41590.125830625002</c:v>
                </c:pt>
                <c:pt idx="469">
                  <c:v>41590.147913946763</c:v>
                </c:pt>
                <c:pt idx="470">
                  <c:v>41590.147913946763</c:v>
                </c:pt>
                <c:pt idx="471">
                  <c:v>41590.169997268516</c:v>
                </c:pt>
                <c:pt idx="472">
                  <c:v>41590.169997268516</c:v>
                </c:pt>
                <c:pt idx="473">
                  <c:v>41590.192080590277</c:v>
                </c:pt>
                <c:pt idx="474">
                  <c:v>41590.192080590277</c:v>
                </c:pt>
                <c:pt idx="475">
                  <c:v>41590.214163912038</c:v>
                </c:pt>
                <c:pt idx="476">
                  <c:v>41590.214163912038</c:v>
                </c:pt>
                <c:pt idx="477">
                  <c:v>41590.236247233799</c:v>
                </c:pt>
                <c:pt idx="478">
                  <c:v>41590.236247233799</c:v>
                </c:pt>
                <c:pt idx="479">
                  <c:v>41590.258330555553</c:v>
                </c:pt>
                <c:pt idx="480">
                  <c:v>41590.258330555553</c:v>
                </c:pt>
                <c:pt idx="481">
                  <c:v>41590.280413877314</c:v>
                </c:pt>
                <c:pt idx="482">
                  <c:v>41590.280413877314</c:v>
                </c:pt>
                <c:pt idx="483">
                  <c:v>41590.302497199074</c:v>
                </c:pt>
                <c:pt idx="484">
                  <c:v>41590.302497199074</c:v>
                </c:pt>
                <c:pt idx="485">
                  <c:v>41590.324580520835</c:v>
                </c:pt>
                <c:pt idx="486">
                  <c:v>41590.324580520835</c:v>
                </c:pt>
                <c:pt idx="487">
                  <c:v>41590.346663842596</c:v>
                </c:pt>
                <c:pt idx="488">
                  <c:v>41590.346663842596</c:v>
                </c:pt>
                <c:pt idx="489">
                  <c:v>41590.36874716435</c:v>
                </c:pt>
                <c:pt idx="490">
                  <c:v>41590.36874716435</c:v>
                </c:pt>
                <c:pt idx="491">
                  <c:v>41590.390830486111</c:v>
                </c:pt>
                <c:pt idx="492">
                  <c:v>41590.390830486111</c:v>
                </c:pt>
                <c:pt idx="493">
                  <c:v>41590.412913807872</c:v>
                </c:pt>
                <c:pt idx="494">
                  <c:v>41590.412913807872</c:v>
                </c:pt>
                <c:pt idx="495">
                  <c:v>41590.434997129632</c:v>
                </c:pt>
                <c:pt idx="496">
                  <c:v>41590.434997129632</c:v>
                </c:pt>
                <c:pt idx="497">
                  <c:v>41590.457080451386</c:v>
                </c:pt>
                <c:pt idx="498">
                  <c:v>41590.457080451386</c:v>
                </c:pt>
                <c:pt idx="499">
                  <c:v>41590.479163773147</c:v>
                </c:pt>
                <c:pt idx="500">
                  <c:v>41590.479163773147</c:v>
                </c:pt>
                <c:pt idx="501">
                  <c:v>41590.501247094908</c:v>
                </c:pt>
                <c:pt idx="502">
                  <c:v>41590.501247094908</c:v>
                </c:pt>
                <c:pt idx="503">
                  <c:v>41590.523330416669</c:v>
                </c:pt>
                <c:pt idx="504">
                  <c:v>41590.523330416669</c:v>
                </c:pt>
                <c:pt idx="505">
                  <c:v>41590.545413738429</c:v>
                </c:pt>
                <c:pt idx="506">
                  <c:v>41590.545413738429</c:v>
                </c:pt>
                <c:pt idx="507">
                  <c:v>41590.567497060183</c:v>
                </c:pt>
                <c:pt idx="508">
                  <c:v>41590.567497060183</c:v>
                </c:pt>
                <c:pt idx="509">
                  <c:v>41590.589580381944</c:v>
                </c:pt>
                <c:pt idx="510">
                  <c:v>41590.589580381944</c:v>
                </c:pt>
                <c:pt idx="511">
                  <c:v>41590.611663703705</c:v>
                </c:pt>
                <c:pt idx="512">
                  <c:v>41590.611663703705</c:v>
                </c:pt>
                <c:pt idx="513">
                  <c:v>41590.633747025466</c:v>
                </c:pt>
                <c:pt idx="514">
                  <c:v>41590.633747025466</c:v>
                </c:pt>
                <c:pt idx="515">
                  <c:v>41590.655830347219</c:v>
                </c:pt>
                <c:pt idx="516">
                  <c:v>41590.655830347219</c:v>
                </c:pt>
                <c:pt idx="517">
                  <c:v>41590.67791366898</c:v>
                </c:pt>
                <c:pt idx="518">
                  <c:v>41590.67791366898</c:v>
                </c:pt>
                <c:pt idx="519">
                  <c:v>41590.699996990741</c:v>
                </c:pt>
                <c:pt idx="520">
                  <c:v>41590.699996990741</c:v>
                </c:pt>
                <c:pt idx="521">
                  <c:v>41590.722080312502</c:v>
                </c:pt>
                <c:pt idx="522">
                  <c:v>41590.722080312502</c:v>
                </c:pt>
                <c:pt idx="523">
                  <c:v>41590.744163634263</c:v>
                </c:pt>
                <c:pt idx="524">
                  <c:v>41590.744163634263</c:v>
                </c:pt>
                <c:pt idx="525">
                  <c:v>41590.766246956016</c:v>
                </c:pt>
                <c:pt idx="526">
                  <c:v>41590.766246956016</c:v>
                </c:pt>
                <c:pt idx="527">
                  <c:v>41590.788330277777</c:v>
                </c:pt>
                <c:pt idx="528">
                  <c:v>41590.788330277777</c:v>
                </c:pt>
                <c:pt idx="529">
                  <c:v>41590.810413599538</c:v>
                </c:pt>
                <c:pt idx="530">
                  <c:v>41590.810413599538</c:v>
                </c:pt>
                <c:pt idx="531">
                  <c:v>41590.832496921299</c:v>
                </c:pt>
                <c:pt idx="532">
                  <c:v>41590.832496921299</c:v>
                </c:pt>
                <c:pt idx="533">
                  <c:v>41590.854580243053</c:v>
                </c:pt>
                <c:pt idx="534">
                  <c:v>41590.854580243053</c:v>
                </c:pt>
                <c:pt idx="535">
                  <c:v>41590.876663564813</c:v>
                </c:pt>
                <c:pt idx="536">
                  <c:v>41590.876663564813</c:v>
                </c:pt>
                <c:pt idx="537">
                  <c:v>41590.898746886574</c:v>
                </c:pt>
                <c:pt idx="538">
                  <c:v>41590.898746886574</c:v>
                </c:pt>
                <c:pt idx="539">
                  <c:v>41590.920830208335</c:v>
                </c:pt>
                <c:pt idx="540">
                  <c:v>41590.920830208335</c:v>
                </c:pt>
                <c:pt idx="541">
                  <c:v>41590.942913530096</c:v>
                </c:pt>
                <c:pt idx="542">
                  <c:v>41590.942913530096</c:v>
                </c:pt>
                <c:pt idx="543">
                  <c:v>41590.96499685185</c:v>
                </c:pt>
                <c:pt idx="544">
                  <c:v>41590.96499685185</c:v>
                </c:pt>
                <c:pt idx="545">
                  <c:v>41590.987080173611</c:v>
                </c:pt>
                <c:pt idx="546">
                  <c:v>41590.987080173611</c:v>
                </c:pt>
                <c:pt idx="547">
                  <c:v>41591.009163495371</c:v>
                </c:pt>
                <c:pt idx="548">
                  <c:v>41591.009163495371</c:v>
                </c:pt>
                <c:pt idx="549">
                  <c:v>41591.031246817132</c:v>
                </c:pt>
                <c:pt idx="550">
                  <c:v>41591.031246817132</c:v>
                </c:pt>
                <c:pt idx="551">
                  <c:v>41591.053330138886</c:v>
                </c:pt>
                <c:pt idx="552">
                  <c:v>41591.053330138886</c:v>
                </c:pt>
                <c:pt idx="553">
                  <c:v>41591.075413460647</c:v>
                </c:pt>
                <c:pt idx="554">
                  <c:v>41591.075413460647</c:v>
                </c:pt>
                <c:pt idx="555">
                  <c:v>41591.097496782408</c:v>
                </c:pt>
                <c:pt idx="556">
                  <c:v>41591.097496782408</c:v>
                </c:pt>
                <c:pt idx="557">
                  <c:v>41591.119580104169</c:v>
                </c:pt>
                <c:pt idx="558">
                  <c:v>41591.119580104169</c:v>
                </c:pt>
                <c:pt idx="559">
                  <c:v>41591.141663425929</c:v>
                </c:pt>
                <c:pt idx="560">
                  <c:v>41591.141663425929</c:v>
                </c:pt>
                <c:pt idx="561">
                  <c:v>41591.163746747683</c:v>
                </c:pt>
                <c:pt idx="562">
                  <c:v>41591.163746747683</c:v>
                </c:pt>
                <c:pt idx="563">
                  <c:v>41591.185830069444</c:v>
                </c:pt>
                <c:pt idx="564">
                  <c:v>41591.185830069444</c:v>
                </c:pt>
                <c:pt idx="565">
                  <c:v>41591.207913391205</c:v>
                </c:pt>
                <c:pt idx="566">
                  <c:v>41591.207913391205</c:v>
                </c:pt>
                <c:pt idx="567">
                  <c:v>41591.229996712966</c:v>
                </c:pt>
                <c:pt idx="568">
                  <c:v>41591.229996712966</c:v>
                </c:pt>
                <c:pt idx="569">
                  <c:v>41591.252080034719</c:v>
                </c:pt>
                <c:pt idx="570">
                  <c:v>41591.252080034719</c:v>
                </c:pt>
                <c:pt idx="571">
                  <c:v>41591.27416335648</c:v>
                </c:pt>
                <c:pt idx="572">
                  <c:v>41591.27416335648</c:v>
                </c:pt>
                <c:pt idx="573">
                  <c:v>41591.296246678241</c:v>
                </c:pt>
                <c:pt idx="574">
                  <c:v>41591.296246678241</c:v>
                </c:pt>
                <c:pt idx="575">
                  <c:v>41591.318330000002</c:v>
                </c:pt>
                <c:pt idx="576">
                  <c:v>41591.318330000002</c:v>
                </c:pt>
                <c:pt idx="577">
                  <c:v>41591.340413321763</c:v>
                </c:pt>
                <c:pt idx="578">
                  <c:v>41591.340413321763</c:v>
                </c:pt>
                <c:pt idx="579">
                  <c:v>41591.362496643516</c:v>
                </c:pt>
                <c:pt idx="580">
                  <c:v>41591.362496643516</c:v>
                </c:pt>
                <c:pt idx="581">
                  <c:v>41591.384579965277</c:v>
                </c:pt>
                <c:pt idx="582">
                  <c:v>41591.384579965277</c:v>
                </c:pt>
                <c:pt idx="583">
                  <c:v>41591.406663287038</c:v>
                </c:pt>
                <c:pt idx="584">
                  <c:v>41591.406663287038</c:v>
                </c:pt>
                <c:pt idx="585">
                  <c:v>41591.428746608799</c:v>
                </c:pt>
                <c:pt idx="586">
                  <c:v>41591.428746608799</c:v>
                </c:pt>
                <c:pt idx="587">
                  <c:v>41591.450829930553</c:v>
                </c:pt>
                <c:pt idx="588">
                  <c:v>41591.450829930553</c:v>
                </c:pt>
                <c:pt idx="589">
                  <c:v>41591.472913252313</c:v>
                </c:pt>
                <c:pt idx="590">
                  <c:v>41591.472913252313</c:v>
                </c:pt>
                <c:pt idx="591">
                  <c:v>41591.494996574074</c:v>
                </c:pt>
                <c:pt idx="592">
                  <c:v>41591.494996574074</c:v>
                </c:pt>
                <c:pt idx="593">
                  <c:v>41591.517079895835</c:v>
                </c:pt>
                <c:pt idx="594">
                  <c:v>41591.517079895835</c:v>
                </c:pt>
                <c:pt idx="595">
                  <c:v>41591.539163217596</c:v>
                </c:pt>
                <c:pt idx="596">
                  <c:v>41591.56124653935</c:v>
                </c:pt>
                <c:pt idx="597">
                  <c:v>41591.583329861111</c:v>
                </c:pt>
              </c:numCache>
            </c:numRef>
          </c:xVal>
          <c:yVal>
            <c:numRef>
              <c:f>'Dataset 1'!$E$2:$E$599</c:f>
              <c:numCache>
                <c:formatCode>General</c:formatCode>
                <c:ptCount val="598"/>
                <c:pt idx="0">
                  <c:v>2.2999999523162802</c:v>
                </c:pt>
                <c:pt idx="1">
                  <c:v>2.2999999523162802</c:v>
                </c:pt>
                <c:pt idx="2">
                  <c:v>2.7000000476837198</c:v>
                </c:pt>
                <c:pt idx="3">
                  <c:v>2.5999999046325701</c:v>
                </c:pt>
                <c:pt idx="4">
                  <c:v>2.5</c:v>
                </c:pt>
                <c:pt idx="5">
                  <c:v>2.7000000476837198</c:v>
                </c:pt>
                <c:pt idx="6">
                  <c:v>2.4000000953674299</c:v>
                </c:pt>
                <c:pt idx="7">
                  <c:v>2.4000000953674299</c:v>
                </c:pt>
                <c:pt idx="8">
                  <c:v>2</c:v>
                </c:pt>
                <c:pt idx="9">
                  <c:v>2</c:v>
                </c:pt>
                <c:pt idx="10">
                  <c:v>2.2999999523162802</c:v>
                </c:pt>
                <c:pt idx="11">
                  <c:v>2.2999999523162802</c:v>
                </c:pt>
                <c:pt idx="12">
                  <c:v>2.4000000953674299</c:v>
                </c:pt>
                <c:pt idx="13">
                  <c:v>2.4000000953674299</c:v>
                </c:pt>
                <c:pt idx="14">
                  <c:v>2.5999999046325701</c:v>
                </c:pt>
                <c:pt idx="15">
                  <c:v>2.5</c:v>
                </c:pt>
                <c:pt idx="16">
                  <c:v>2.4000000953674299</c:v>
                </c:pt>
                <c:pt idx="17">
                  <c:v>2.5</c:v>
                </c:pt>
                <c:pt idx="18">
                  <c:v>2.2999999523162802</c:v>
                </c:pt>
                <c:pt idx="19">
                  <c:v>2.4000000953674299</c:v>
                </c:pt>
                <c:pt idx="20">
                  <c:v>2.5</c:v>
                </c:pt>
                <c:pt idx="21">
                  <c:v>2.5</c:v>
                </c:pt>
                <c:pt idx="22">
                  <c:v>2.2999999523162802</c:v>
                </c:pt>
                <c:pt idx="23">
                  <c:v>2.4000000953674299</c:v>
                </c:pt>
                <c:pt idx="24">
                  <c:v>2.2000000476837198</c:v>
                </c:pt>
                <c:pt idx="25">
                  <c:v>2.2999999523162802</c:v>
                </c:pt>
                <c:pt idx="26">
                  <c:v>2.4000000953674299</c:v>
                </c:pt>
                <c:pt idx="27">
                  <c:v>2.4000000953674299</c:v>
                </c:pt>
                <c:pt idx="28">
                  <c:v>2.2000000476837198</c:v>
                </c:pt>
                <c:pt idx="29">
                  <c:v>2.2999999523162802</c:v>
                </c:pt>
                <c:pt idx="30">
                  <c:v>2.0999999046325701</c:v>
                </c:pt>
                <c:pt idx="31">
                  <c:v>2.2000000476837198</c:v>
                </c:pt>
                <c:pt idx="32">
                  <c:v>2.2999999523162802</c:v>
                </c:pt>
                <c:pt idx="33">
                  <c:v>2.2999999523162802</c:v>
                </c:pt>
                <c:pt idx="34">
                  <c:v>2.0999999046325701</c:v>
                </c:pt>
                <c:pt idx="35">
                  <c:v>2.2000000476837198</c:v>
                </c:pt>
                <c:pt idx="36">
                  <c:v>2.0999999046325701</c:v>
                </c:pt>
                <c:pt idx="37">
                  <c:v>2.2999999523162802</c:v>
                </c:pt>
                <c:pt idx="38">
                  <c:v>2</c:v>
                </c:pt>
                <c:pt idx="39">
                  <c:v>2.2999999523162802</c:v>
                </c:pt>
                <c:pt idx="40">
                  <c:v>2.0999999046325701</c:v>
                </c:pt>
                <c:pt idx="41">
                  <c:v>2.0999999046325701</c:v>
                </c:pt>
                <c:pt idx="42">
                  <c:v>2.4000000953674299</c:v>
                </c:pt>
                <c:pt idx="43">
                  <c:v>2.2999999523162802</c:v>
                </c:pt>
                <c:pt idx="44">
                  <c:v>2.5</c:v>
                </c:pt>
                <c:pt idx="45">
                  <c:v>2.5</c:v>
                </c:pt>
                <c:pt idx="46">
                  <c:v>2.4000000953674299</c:v>
                </c:pt>
                <c:pt idx="47">
                  <c:v>2.7000000476837198</c:v>
                </c:pt>
                <c:pt idx="48">
                  <c:v>2.4000000953674299</c:v>
                </c:pt>
                <c:pt idx="49">
                  <c:v>2.5999999046325701</c:v>
                </c:pt>
                <c:pt idx="50">
                  <c:v>2.9000000953674299</c:v>
                </c:pt>
                <c:pt idx="51">
                  <c:v>3</c:v>
                </c:pt>
                <c:pt idx="52">
                  <c:v>2.4000000953674299</c:v>
                </c:pt>
                <c:pt idx="53">
                  <c:v>2.4000000953674299</c:v>
                </c:pt>
                <c:pt idx="54">
                  <c:v>2.5999999046325701</c:v>
                </c:pt>
                <c:pt idx="55">
                  <c:v>4.0999999046325701</c:v>
                </c:pt>
                <c:pt idx="56">
                  <c:v>2.2000000476837198</c:v>
                </c:pt>
                <c:pt idx="57">
                  <c:v>2.5</c:v>
                </c:pt>
                <c:pt idx="58">
                  <c:v>2</c:v>
                </c:pt>
                <c:pt idx="59">
                  <c:v>2.2000000476837198</c:v>
                </c:pt>
                <c:pt idx="60">
                  <c:v>1.8999999761581401</c:v>
                </c:pt>
                <c:pt idx="61">
                  <c:v>2.0999999046325701</c:v>
                </c:pt>
                <c:pt idx="62">
                  <c:v>1.8999999761581401</c:v>
                </c:pt>
                <c:pt idx="63">
                  <c:v>2</c:v>
                </c:pt>
                <c:pt idx="64">
                  <c:v>1.79999995231628</c:v>
                </c:pt>
                <c:pt idx="65">
                  <c:v>1.8999999761581401</c:v>
                </c:pt>
                <c:pt idx="66">
                  <c:v>2.0999999046325701</c:v>
                </c:pt>
                <c:pt idx="67">
                  <c:v>1.8999999761581401</c:v>
                </c:pt>
                <c:pt idx="68">
                  <c:v>2.0999999046325701</c:v>
                </c:pt>
                <c:pt idx="69">
                  <c:v>2</c:v>
                </c:pt>
                <c:pt idx="70">
                  <c:v>2.2999999523162802</c:v>
                </c:pt>
                <c:pt idx="71">
                  <c:v>2.2000000476837198</c:v>
                </c:pt>
                <c:pt idx="72">
                  <c:v>2.4000000953674299</c:v>
                </c:pt>
                <c:pt idx="73">
                  <c:v>2.4000000953674299</c:v>
                </c:pt>
                <c:pt idx="74">
                  <c:v>2.2999999523162802</c:v>
                </c:pt>
                <c:pt idx="75">
                  <c:v>2.4000000953674299</c:v>
                </c:pt>
                <c:pt idx="76">
                  <c:v>2.5</c:v>
                </c:pt>
                <c:pt idx="77">
                  <c:v>2.5</c:v>
                </c:pt>
                <c:pt idx="78">
                  <c:v>2.7000000476837198</c:v>
                </c:pt>
                <c:pt idx="79">
                  <c:v>2.7000000476837198</c:v>
                </c:pt>
                <c:pt idx="80">
                  <c:v>3</c:v>
                </c:pt>
                <c:pt idx="81">
                  <c:v>3</c:v>
                </c:pt>
                <c:pt idx="82">
                  <c:v>2.9000000953674299</c:v>
                </c:pt>
                <c:pt idx="83">
                  <c:v>3.0999999046325701</c:v>
                </c:pt>
                <c:pt idx="84">
                  <c:v>2.7000000476837198</c:v>
                </c:pt>
                <c:pt idx="85">
                  <c:v>2.7000000476837198</c:v>
                </c:pt>
                <c:pt idx="86">
                  <c:v>3</c:v>
                </c:pt>
                <c:pt idx="87">
                  <c:v>2.9000000953674299</c:v>
                </c:pt>
                <c:pt idx="88">
                  <c:v>2.4000000953674299</c:v>
                </c:pt>
                <c:pt idx="89">
                  <c:v>2.4000000953674299</c:v>
                </c:pt>
                <c:pt idx="90">
                  <c:v>2.7999999523162802</c:v>
                </c:pt>
                <c:pt idx="91">
                  <c:v>2.7999999523162802</c:v>
                </c:pt>
                <c:pt idx="92">
                  <c:v>2.7000000476837198</c:v>
                </c:pt>
                <c:pt idx="93">
                  <c:v>2.7999999523162802</c:v>
                </c:pt>
                <c:pt idx="94">
                  <c:v>2.9000000953674299</c:v>
                </c:pt>
                <c:pt idx="95">
                  <c:v>2.9000000953674299</c:v>
                </c:pt>
                <c:pt idx="96">
                  <c:v>3</c:v>
                </c:pt>
                <c:pt idx="97">
                  <c:v>2.9000000953674299</c:v>
                </c:pt>
                <c:pt idx="98">
                  <c:v>2.7999999523162802</c:v>
                </c:pt>
                <c:pt idx="99">
                  <c:v>2.7999999523162802</c:v>
                </c:pt>
                <c:pt idx="100">
                  <c:v>2.9000000953674299</c:v>
                </c:pt>
                <c:pt idx="101">
                  <c:v>2.7999999523162802</c:v>
                </c:pt>
                <c:pt idx="102">
                  <c:v>2.9000000953674299</c:v>
                </c:pt>
                <c:pt idx="103">
                  <c:v>2.9000000953674299</c:v>
                </c:pt>
                <c:pt idx="104">
                  <c:v>2.2999999523162802</c:v>
                </c:pt>
                <c:pt idx="105">
                  <c:v>2.7999999523162802</c:v>
                </c:pt>
                <c:pt idx="106">
                  <c:v>2.7000000476837198</c:v>
                </c:pt>
                <c:pt idx="107">
                  <c:v>2.7000000476837198</c:v>
                </c:pt>
                <c:pt idx="108">
                  <c:v>2.5</c:v>
                </c:pt>
                <c:pt idx="109">
                  <c:v>2.4000000953674299</c:v>
                </c:pt>
                <c:pt idx="110">
                  <c:v>2.7000000476837198</c:v>
                </c:pt>
                <c:pt idx="111">
                  <c:v>2.7000000476837198</c:v>
                </c:pt>
                <c:pt idx="112">
                  <c:v>2.5999999046325701</c:v>
                </c:pt>
                <c:pt idx="113">
                  <c:v>2.5999999046325701</c:v>
                </c:pt>
                <c:pt idx="114">
                  <c:v>2.7000000476837198</c:v>
                </c:pt>
                <c:pt idx="115">
                  <c:v>2.5999999046325701</c:v>
                </c:pt>
                <c:pt idx="116">
                  <c:v>2.5</c:v>
                </c:pt>
                <c:pt idx="117">
                  <c:v>2.5</c:v>
                </c:pt>
                <c:pt idx="118">
                  <c:v>2.5999999046325701</c:v>
                </c:pt>
                <c:pt idx="119">
                  <c:v>2.5</c:v>
                </c:pt>
                <c:pt idx="120">
                  <c:v>2.2000000476837198</c:v>
                </c:pt>
                <c:pt idx="121">
                  <c:v>2.2999999523162802</c:v>
                </c:pt>
                <c:pt idx="122">
                  <c:v>2.5</c:v>
                </c:pt>
                <c:pt idx="123">
                  <c:v>2.4000000953674299</c:v>
                </c:pt>
                <c:pt idx="124">
                  <c:v>2.5</c:v>
                </c:pt>
                <c:pt idx="125">
                  <c:v>2.5</c:v>
                </c:pt>
                <c:pt idx="126">
                  <c:v>2.7000000476837198</c:v>
                </c:pt>
                <c:pt idx="127">
                  <c:v>2.5999999046325701</c:v>
                </c:pt>
                <c:pt idx="128">
                  <c:v>2.5</c:v>
                </c:pt>
                <c:pt idx="129">
                  <c:v>2.5</c:v>
                </c:pt>
                <c:pt idx="130">
                  <c:v>2.7999999523162802</c:v>
                </c:pt>
                <c:pt idx="131">
                  <c:v>2.7999999523162802</c:v>
                </c:pt>
                <c:pt idx="132">
                  <c:v>3.0999999046325701</c:v>
                </c:pt>
                <c:pt idx="133">
                  <c:v>3.0999999046325701</c:v>
                </c:pt>
                <c:pt idx="134">
                  <c:v>3.2999999523162802</c:v>
                </c:pt>
                <c:pt idx="135">
                  <c:v>3.2999999523162802</c:v>
                </c:pt>
                <c:pt idx="136">
                  <c:v>3.4000000953674299</c:v>
                </c:pt>
                <c:pt idx="137">
                  <c:v>3.4000000953674299</c:v>
                </c:pt>
                <c:pt idx="138">
                  <c:v>3.5999999046325701</c:v>
                </c:pt>
                <c:pt idx="139">
                  <c:v>3.7999999523162802</c:v>
                </c:pt>
                <c:pt idx="140">
                  <c:v>4</c:v>
                </c:pt>
                <c:pt idx="141">
                  <c:v>3.9000000953674299</c:v>
                </c:pt>
                <c:pt idx="142">
                  <c:v>5.0999999046325701</c:v>
                </c:pt>
                <c:pt idx="143">
                  <c:v>4.4000000953674299</c:v>
                </c:pt>
                <c:pt idx="144">
                  <c:v>4.6999998092651403</c:v>
                </c:pt>
                <c:pt idx="145">
                  <c:v>4.5</c:v>
                </c:pt>
                <c:pt idx="146">
                  <c:v>5.5999999046325701</c:v>
                </c:pt>
                <c:pt idx="147">
                  <c:v>5</c:v>
                </c:pt>
                <c:pt idx="148">
                  <c:v>4.6999998092651403</c:v>
                </c:pt>
                <c:pt idx="149">
                  <c:v>4.6999998092651403</c:v>
                </c:pt>
                <c:pt idx="150">
                  <c:v>4.5999999046325701</c:v>
                </c:pt>
                <c:pt idx="151">
                  <c:v>4.6999998092651403</c:v>
                </c:pt>
                <c:pt idx="152">
                  <c:v>4.0999999046325701</c:v>
                </c:pt>
                <c:pt idx="153">
                  <c:v>4.0999999046325701</c:v>
                </c:pt>
                <c:pt idx="154">
                  <c:v>4</c:v>
                </c:pt>
                <c:pt idx="155">
                  <c:v>4.0999999046325701</c:v>
                </c:pt>
                <c:pt idx="156">
                  <c:v>3.9000000953674299</c:v>
                </c:pt>
                <c:pt idx="157">
                  <c:v>3.9000000953674299</c:v>
                </c:pt>
                <c:pt idx="158">
                  <c:v>3.4000000953674299</c:v>
                </c:pt>
                <c:pt idx="159">
                  <c:v>3.4000000953674299</c:v>
                </c:pt>
                <c:pt idx="160">
                  <c:v>3.0999999046325701</c:v>
                </c:pt>
                <c:pt idx="161">
                  <c:v>3.4000000953674299</c:v>
                </c:pt>
                <c:pt idx="162">
                  <c:v>3.5</c:v>
                </c:pt>
                <c:pt idx="163">
                  <c:v>3.5</c:v>
                </c:pt>
                <c:pt idx="164">
                  <c:v>3.4000000953674299</c:v>
                </c:pt>
                <c:pt idx="165">
                  <c:v>3.4000000953674299</c:v>
                </c:pt>
                <c:pt idx="166">
                  <c:v>3.5</c:v>
                </c:pt>
                <c:pt idx="167">
                  <c:v>3.4000000953674299</c:v>
                </c:pt>
                <c:pt idx="168">
                  <c:v>3.0999999046325701</c:v>
                </c:pt>
                <c:pt idx="169">
                  <c:v>3.0999999046325701</c:v>
                </c:pt>
                <c:pt idx="170">
                  <c:v>3.2999999523162802</c:v>
                </c:pt>
                <c:pt idx="171">
                  <c:v>3.0999999046325701</c:v>
                </c:pt>
                <c:pt idx="172">
                  <c:v>2.5999999046325701</c:v>
                </c:pt>
                <c:pt idx="173">
                  <c:v>2.5999999046325701</c:v>
                </c:pt>
                <c:pt idx="174">
                  <c:v>2.0999999046325701</c:v>
                </c:pt>
                <c:pt idx="175">
                  <c:v>2.0999999046325701</c:v>
                </c:pt>
                <c:pt idx="176">
                  <c:v>1.79999995231628</c:v>
                </c:pt>
                <c:pt idx="177">
                  <c:v>2.0999999046325701</c:v>
                </c:pt>
                <c:pt idx="178">
                  <c:v>1.79999995231628</c:v>
                </c:pt>
                <c:pt idx="179">
                  <c:v>1.79999995231628</c:v>
                </c:pt>
                <c:pt idx="180">
                  <c:v>1.29999995231628</c:v>
                </c:pt>
                <c:pt idx="181">
                  <c:v>1.3999999761581401</c:v>
                </c:pt>
                <c:pt idx="182">
                  <c:v>1.70000004768372</c:v>
                </c:pt>
                <c:pt idx="183">
                  <c:v>1.70000004768372</c:v>
                </c:pt>
                <c:pt idx="184">
                  <c:v>2.4000000953674299</c:v>
                </c:pt>
                <c:pt idx="185">
                  <c:v>2.5</c:v>
                </c:pt>
                <c:pt idx="186">
                  <c:v>1.79999995231628</c:v>
                </c:pt>
                <c:pt idx="187">
                  <c:v>1.79999995231628</c:v>
                </c:pt>
                <c:pt idx="188">
                  <c:v>1.5</c:v>
                </c:pt>
                <c:pt idx="189">
                  <c:v>1.3999999761581401</c:v>
                </c:pt>
                <c:pt idx="190">
                  <c:v>1.8999999761581401</c:v>
                </c:pt>
                <c:pt idx="191">
                  <c:v>1.8999999761581401</c:v>
                </c:pt>
                <c:pt idx="192">
                  <c:v>2.2000000476837198</c:v>
                </c:pt>
                <c:pt idx="193">
                  <c:v>2.0999999046325701</c:v>
                </c:pt>
                <c:pt idx="194">
                  <c:v>2.5</c:v>
                </c:pt>
                <c:pt idx="195">
                  <c:v>2.2999999523162802</c:v>
                </c:pt>
                <c:pt idx="196">
                  <c:v>2.7999999523162802</c:v>
                </c:pt>
                <c:pt idx="197">
                  <c:v>2.7999999523162802</c:v>
                </c:pt>
                <c:pt idx="198">
                  <c:v>2.2999999523162802</c:v>
                </c:pt>
                <c:pt idx="199">
                  <c:v>2.9000000953674299</c:v>
                </c:pt>
                <c:pt idx="200">
                  <c:v>3</c:v>
                </c:pt>
                <c:pt idx="201">
                  <c:v>3</c:v>
                </c:pt>
                <c:pt idx="202">
                  <c:v>3.9000000953674299</c:v>
                </c:pt>
                <c:pt idx="203">
                  <c:v>3.9000000953674299</c:v>
                </c:pt>
                <c:pt idx="204">
                  <c:v>4</c:v>
                </c:pt>
                <c:pt idx="205">
                  <c:v>4</c:v>
                </c:pt>
                <c:pt idx="206">
                  <c:v>3.9000000953674299</c:v>
                </c:pt>
                <c:pt idx="207">
                  <c:v>4.0999999046325701</c:v>
                </c:pt>
                <c:pt idx="208">
                  <c:v>3.7999999523162802</c:v>
                </c:pt>
                <c:pt idx="209">
                  <c:v>3.7999999523162802</c:v>
                </c:pt>
                <c:pt idx="210">
                  <c:v>3.9000000953674299</c:v>
                </c:pt>
                <c:pt idx="211">
                  <c:v>3.7999999523162802</c:v>
                </c:pt>
                <c:pt idx="212">
                  <c:v>3.9000000953674299</c:v>
                </c:pt>
                <c:pt idx="213">
                  <c:v>3.9000000953674299</c:v>
                </c:pt>
                <c:pt idx="214">
                  <c:v>3.9000000953674299</c:v>
                </c:pt>
                <c:pt idx="215">
                  <c:v>3.9000000953674299</c:v>
                </c:pt>
                <c:pt idx="216">
                  <c:v>4.0999999046325701</c:v>
                </c:pt>
                <c:pt idx="217">
                  <c:v>4.0999999046325701</c:v>
                </c:pt>
                <c:pt idx="218">
                  <c:v>4.3000001907348597</c:v>
                </c:pt>
                <c:pt idx="219">
                  <c:v>4.3000001907348597</c:v>
                </c:pt>
                <c:pt idx="220">
                  <c:v>4.5999999046325701</c:v>
                </c:pt>
                <c:pt idx="221">
                  <c:v>4.5999999046325701</c:v>
                </c:pt>
                <c:pt idx="222">
                  <c:v>4.9000000953674299</c:v>
                </c:pt>
                <c:pt idx="223">
                  <c:v>4.9000000953674299</c:v>
                </c:pt>
                <c:pt idx="224">
                  <c:v>5.3000001907348597</c:v>
                </c:pt>
                <c:pt idx="225">
                  <c:v>5.3000001907348597</c:v>
                </c:pt>
                <c:pt idx="226">
                  <c:v>5.5999999046325701</c:v>
                </c:pt>
                <c:pt idx="227">
                  <c:v>5.5999999046325701</c:v>
                </c:pt>
                <c:pt idx="228">
                  <c:v>6.4000000953674299</c:v>
                </c:pt>
                <c:pt idx="229">
                  <c:v>6.4000000953674299</c:v>
                </c:pt>
                <c:pt idx="230">
                  <c:v>6.6999998092651403</c:v>
                </c:pt>
                <c:pt idx="231">
                  <c:v>6.6999998092651403</c:v>
                </c:pt>
                <c:pt idx="232">
                  <c:v>6.8000001907348597</c:v>
                </c:pt>
                <c:pt idx="233">
                  <c:v>6.8000001907348597</c:v>
                </c:pt>
                <c:pt idx="234">
                  <c:v>6.6999998092651403</c:v>
                </c:pt>
                <c:pt idx="235">
                  <c:v>6.8000001907348597</c:v>
                </c:pt>
                <c:pt idx="236">
                  <c:v>6.5999999046325701</c:v>
                </c:pt>
                <c:pt idx="237">
                  <c:v>6.6999998092651403</c:v>
                </c:pt>
                <c:pt idx="238">
                  <c:v>6.5999999046325701</c:v>
                </c:pt>
                <c:pt idx="239">
                  <c:v>6.5999999046325701</c:v>
                </c:pt>
                <c:pt idx="240">
                  <c:v>6.5</c:v>
                </c:pt>
                <c:pt idx="241">
                  <c:v>6.5999999046325701</c:v>
                </c:pt>
                <c:pt idx="242">
                  <c:v>6.5</c:v>
                </c:pt>
                <c:pt idx="243">
                  <c:v>6.5</c:v>
                </c:pt>
                <c:pt idx="244">
                  <c:v>6.3000001907348597</c:v>
                </c:pt>
                <c:pt idx="245">
                  <c:v>6.5</c:v>
                </c:pt>
                <c:pt idx="246">
                  <c:v>6.1999998092651403</c:v>
                </c:pt>
                <c:pt idx="247">
                  <c:v>6.1999998092651403</c:v>
                </c:pt>
                <c:pt idx="248">
                  <c:v>6</c:v>
                </c:pt>
                <c:pt idx="249">
                  <c:v>6</c:v>
                </c:pt>
                <c:pt idx="250">
                  <c:v>0</c:v>
                </c:pt>
                <c:pt idx="251">
                  <c:v>5.8000001907348597</c:v>
                </c:pt>
                <c:pt idx="252">
                  <c:v>5.9000000953674299</c:v>
                </c:pt>
                <c:pt idx="253">
                  <c:v>5.9000000953674299</c:v>
                </c:pt>
                <c:pt idx="254">
                  <c:v>5.6999998092651403</c:v>
                </c:pt>
                <c:pt idx="255">
                  <c:v>5.6999998092651403</c:v>
                </c:pt>
                <c:pt idx="256">
                  <c:v>5.5999999046325701</c:v>
                </c:pt>
                <c:pt idx="257">
                  <c:v>5.5999999046325701</c:v>
                </c:pt>
                <c:pt idx="258">
                  <c:v>5.5999999046325701</c:v>
                </c:pt>
                <c:pt idx="259">
                  <c:v>5.6999998092651403</c:v>
                </c:pt>
                <c:pt idx="260">
                  <c:v>5.4000000953674299</c:v>
                </c:pt>
                <c:pt idx="261">
                  <c:v>5.4000000953674299</c:v>
                </c:pt>
                <c:pt idx="262">
                  <c:v>5.3000001907348597</c:v>
                </c:pt>
                <c:pt idx="263">
                  <c:v>5.4000000953674299</c:v>
                </c:pt>
                <c:pt idx="264">
                  <c:v>5.5</c:v>
                </c:pt>
                <c:pt idx="265">
                  <c:v>5.5</c:v>
                </c:pt>
                <c:pt idx="266">
                  <c:v>5.5999999046325701</c:v>
                </c:pt>
                <c:pt idx="267">
                  <c:v>5.5999999046325701</c:v>
                </c:pt>
                <c:pt idx="268">
                  <c:v>5.3000001907348597</c:v>
                </c:pt>
                <c:pt idx="269">
                  <c:v>5.4000000953674299</c:v>
                </c:pt>
                <c:pt idx="270">
                  <c:v>5.3000001907348597</c:v>
                </c:pt>
                <c:pt idx="271">
                  <c:v>5.3000001907348597</c:v>
                </c:pt>
                <c:pt idx="272">
                  <c:v>5.4000000953674299</c:v>
                </c:pt>
                <c:pt idx="273">
                  <c:v>5.3000001907348597</c:v>
                </c:pt>
                <c:pt idx="274">
                  <c:v>5.1999998092651403</c:v>
                </c:pt>
                <c:pt idx="275">
                  <c:v>5.1999998092651403</c:v>
                </c:pt>
                <c:pt idx="276">
                  <c:v>5</c:v>
                </c:pt>
                <c:pt idx="277">
                  <c:v>5.0999999046325701</c:v>
                </c:pt>
                <c:pt idx="278">
                  <c:v>5</c:v>
                </c:pt>
                <c:pt idx="279">
                  <c:v>5</c:v>
                </c:pt>
                <c:pt idx="280">
                  <c:v>4.8000001907348597</c:v>
                </c:pt>
                <c:pt idx="281">
                  <c:v>4.8000001907348597</c:v>
                </c:pt>
                <c:pt idx="282">
                  <c:v>4.6999998092651403</c:v>
                </c:pt>
                <c:pt idx="283">
                  <c:v>4.6999998092651403</c:v>
                </c:pt>
                <c:pt idx="284">
                  <c:v>4.5999999046325701</c:v>
                </c:pt>
                <c:pt idx="285">
                  <c:v>4.5999999046325701</c:v>
                </c:pt>
                <c:pt idx="286">
                  <c:v>4.5</c:v>
                </c:pt>
                <c:pt idx="287">
                  <c:v>4.5</c:v>
                </c:pt>
                <c:pt idx="288">
                  <c:v>4.5</c:v>
                </c:pt>
                <c:pt idx="289">
                  <c:v>4.5999999046325701</c:v>
                </c:pt>
                <c:pt idx="290">
                  <c:v>4.3000001907348597</c:v>
                </c:pt>
                <c:pt idx="291">
                  <c:v>4.3000001907348597</c:v>
                </c:pt>
                <c:pt idx="292">
                  <c:v>4</c:v>
                </c:pt>
                <c:pt idx="293">
                  <c:v>4</c:v>
                </c:pt>
                <c:pt idx="294">
                  <c:v>3.5999999046325701</c:v>
                </c:pt>
                <c:pt idx="295">
                  <c:v>3.5999999046325701</c:v>
                </c:pt>
                <c:pt idx="296">
                  <c:v>3.2000000476837198</c:v>
                </c:pt>
                <c:pt idx="297">
                  <c:v>3.2000000476837198</c:v>
                </c:pt>
                <c:pt idx="298">
                  <c:v>3.0999999046325701</c:v>
                </c:pt>
                <c:pt idx="299">
                  <c:v>3.0999999046325701</c:v>
                </c:pt>
                <c:pt idx="300">
                  <c:v>3.0999999046325701</c:v>
                </c:pt>
                <c:pt idx="301">
                  <c:v>3.0999999046325701</c:v>
                </c:pt>
                <c:pt idx="302">
                  <c:v>2.7000000476837198</c:v>
                </c:pt>
                <c:pt idx="303">
                  <c:v>2.7999999523162802</c:v>
                </c:pt>
                <c:pt idx="304">
                  <c:v>2.5999999046325701</c:v>
                </c:pt>
                <c:pt idx="305">
                  <c:v>2.5999999046325701</c:v>
                </c:pt>
                <c:pt idx="306">
                  <c:v>2.4000000953674299</c:v>
                </c:pt>
                <c:pt idx="307">
                  <c:v>2.4000000953674299</c:v>
                </c:pt>
                <c:pt idx="308">
                  <c:v>2.2999999523162802</c:v>
                </c:pt>
                <c:pt idx="309">
                  <c:v>2.2999999523162802</c:v>
                </c:pt>
                <c:pt idx="310">
                  <c:v>2.2000000476837198</c:v>
                </c:pt>
                <c:pt idx="311">
                  <c:v>2.2000000476837198</c:v>
                </c:pt>
                <c:pt idx="312">
                  <c:v>2</c:v>
                </c:pt>
                <c:pt idx="313">
                  <c:v>2</c:v>
                </c:pt>
                <c:pt idx="314">
                  <c:v>2.2000000476837198</c:v>
                </c:pt>
                <c:pt idx="315">
                  <c:v>2.2000000476837198</c:v>
                </c:pt>
                <c:pt idx="316">
                  <c:v>2.2999999523162802</c:v>
                </c:pt>
                <c:pt idx="317">
                  <c:v>2.2999999523162802</c:v>
                </c:pt>
                <c:pt idx="318">
                  <c:v>2.2000000476837198</c:v>
                </c:pt>
                <c:pt idx="319">
                  <c:v>2.2000000476837198</c:v>
                </c:pt>
                <c:pt idx="320">
                  <c:v>2.5</c:v>
                </c:pt>
                <c:pt idx="321">
                  <c:v>2.4000000953674299</c:v>
                </c:pt>
                <c:pt idx="322">
                  <c:v>2.7000000476837198</c:v>
                </c:pt>
                <c:pt idx="323">
                  <c:v>2.7000000476837198</c:v>
                </c:pt>
                <c:pt idx="324">
                  <c:v>2.9000000953674299</c:v>
                </c:pt>
                <c:pt idx="325">
                  <c:v>2.9000000953674299</c:v>
                </c:pt>
                <c:pt idx="326">
                  <c:v>3.2000000476837198</c:v>
                </c:pt>
                <c:pt idx="327">
                  <c:v>3.2000000476837198</c:v>
                </c:pt>
                <c:pt idx="328">
                  <c:v>3.2999999523162802</c:v>
                </c:pt>
                <c:pt idx="329">
                  <c:v>3.2999999523162802</c:v>
                </c:pt>
                <c:pt idx="330">
                  <c:v>3.0999999046325701</c:v>
                </c:pt>
                <c:pt idx="331">
                  <c:v>3.0999999046325701</c:v>
                </c:pt>
                <c:pt idx="332">
                  <c:v>3</c:v>
                </c:pt>
                <c:pt idx="333">
                  <c:v>3</c:v>
                </c:pt>
                <c:pt idx="334">
                  <c:v>3.0999999046325701</c:v>
                </c:pt>
                <c:pt idx="335">
                  <c:v>3.0999999046325701</c:v>
                </c:pt>
                <c:pt idx="336">
                  <c:v>3.0999999046325701</c:v>
                </c:pt>
                <c:pt idx="337">
                  <c:v>3.0999999046325701</c:v>
                </c:pt>
                <c:pt idx="338">
                  <c:v>3</c:v>
                </c:pt>
                <c:pt idx="339">
                  <c:v>2.9000000953674299</c:v>
                </c:pt>
                <c:pt idx="340">
                  <c:v>3.0999999046325701</c:v>
                </c:pt>
                <c:pt idx="341">
                  <c:v>3.0999999046325701</c:v>
                </c:pt>
                <c:pt idx="342">
                  <c:v>3</c:v>
                </c:pt>
                <c:pt idx="343">
                  <c:v>3</c:v>
                </c:pt>
                <c:pt idx="344">
                  <c:v>2.7999999523162802</c:v>
                </c:pt>
                <c:pt idx="345">
                  <c:v>2.7999999523162802</c:v>
                </c:pt>
                <c:pt idx="346">
                  <c:v>2.5</c:v>
                </c:pt>
                <c:pt idx="347">
                  <c:v>2.5</c:v>
                </c:pt>
                <c:pt idx="348">
                  <c:v>2</c:v>
                </c:pt>
                <c:pt idx="349">
                  <c:v>1.8999999761581401</c:v>
                </c:pt>
                <c:pt idx="350">
                  <c:v>2.0999999046325701</c:v>
                </c:pt>
                <c:pt idx="351">
                  <c:v>2</c:v>
                </c:pt>
                <c:pt idx="352">
                  <c:v>2.2999999523162802</c:v>
                </c:pt>
                <c:pt idx="353">
                  <c:v>2.2999999523162802</c:v>
                </c:pt>
                <c:pt idx="354">
                  <c:v>2.4000000953674299</c:v>
                </c:pt>
                <c:pt idx="355">
                  <c:v>2.4000000953674299</c:v>
                </c:pt>
                <c:pt idx="356">
                  <c:v>2.7000000476837198</c:v>
                </c:pt>
                <c:pt idx="357">
                  <c:v>2.7000000476837198</c:v>
                </c:pt>
                <c:pt idx="358">
                  <c:v>2.5999999046325701</c:v>
                </c:pt>
                <c:pt idx="359">
                  <c:v>2.7000000476837198</c:v>
                </c:pt>
                <c:pt idx="360">
                  <c:v>2.2999999523162802</c:v>
                </c:pt>
                <c:pt idx="361">
                  <c:v>2.4000000953674299</c:v>
                </c:pt>
                <c:pt idx="362">
                  <c:v>2.2000000476837198</c:v>
                </c:pt>
                <c:pt idx="363">
                  <c:v>2.2999999523162802</c:v>
                </c:pt>
                <c:pt idx="364">
                  <c:v>2.0999999046325701</c:v>
                </c:pt>
                <c:pt idx="365">
                  <c:v>2.0999999046325701</c:v>
                </c:pt>
                <c:pt idx="366">
                  <c:v>2</c:v>
                </c:pt>
                <c:pt idx="367">
                  <c:v>2.2000000476837198</c:v>
                </c:pt>
                <c:pt idx="368">
                  <c:v>2</c:v>
                </c:pt>
                <c:pt idx="369">
                  <c:v>2</c:v>
                </c:pt>
                <c:pt idx="370">
                  <c:v>2.4000000953674299</c:v>
                </c:pt>
                <c:pt idx="371">
                  <c:v>2.2000000476837198</c:v>
                </c:pt>
                <c:pt idx="372">
                  <c:v>2.5999999046325701</c:v>
                </c:pt>
                <c:pt idx="373">
                  <c:v>2.5999999046325701</c:v>
                </c:pt>
                <c:pt idx="374">
                  <c:v>2.0999999046325701</c:v>
                </c:pt>
                <c:pt idx="375">
                  <c:v>2.0999999046325701</c:v>
                </c:pt>
                <c:pt idx="376">
                  <c:v>1.79999995231628</c:v>
                </c:pt>
                <c:pt idx="377">
                  <c:v>1.8999999761581401</c:v>
                </c:pt>
                <c:pt idx="378">
                  <c:v>1.70000004768372</c:v>
                </c:pt>
                <c:pt idx="379">
                  <c:v>2.0999999046325701</c:v>
                </c:pt>
                <c:pt idx="380">
                  <c:v>1.79999995231628</c:v>
                </c:pt>
                <c:pt idx="381">
                  <c:v>1.79999995231628</c:v>
                </c:pt>
                <c:pt idx="382">
                  <c:v>2</c:v>
                </c:pt>
                <c:pt idx="383">
                  <c:v>2</c:v>
                </c:pt>
                <c:pt idx="384">
                  <c:v>1.70000004768372</c:v>
                </c:pt>
                <c:pt idx="385">
                  <c:v>1.70000004768372</c:v>
                </c:pt>
                <c:pt idx="386">
                  <c:v>1.8999999761581401</c:v>
                </c:pt>
                <c:pt idx="387">
                  <c:v>1.70000004768372</c:v>
                </c:pt>
                <c:pt idx="388">
                  <c:v>2.0999999046325701</c:v>
                </c:pt>
                <c:pt idx="389">
                  <c:v>1.79999995231628</c:v>
                </c:pt>
                <c:pt idx="390">
                  <c:v>1.70000004768372</c:v>
                </c:pt>
                <c:pt idx="391">
                  <c:v>1.70000004768372</c:v>
                </c:pt>
                <c:pt idx="392">
                  <c:v>1.5</c:v>
                </c:pt>
                <c:pt idx="393">
                  <c:v>1.5</c:v>
                </c:pt>
                <c:pt idx="394">
                  <c:v>1.20000004768372</c:v>
                </c:pt>
                <c:pt idx="395">
                  <c:v>1.1000000238418599</c:v>
                </c:pt>
                <c:pt idx="396">
                  <c:v>1.3999999761581401</c:v>
                </c:pt>
                <c:pt idx="397">
                  <c:v>1.3999999761581401</c:v>
                </c:pt>
                <c:pt idx="398">
                  <c:v>1.1000000238418599</c:v>
                </c:pt>
                <c:pt idx="399">
                  <c:v>1.29999995231628</c:v>
                </c:pt>
                <c:pt idx="400">
                  <c:v>1.1000000238418599</c:v>
                </c:pt>
                <c:pt idx="401">
                  <c:v>1.1000000238418599</c:v>
                </c:pt>
                <c:pt idx="402">
                  <c:v>1.6000000238418599</c:v>
                </c:pt>
                <c:pt idx="403">
                  <c:v>1.5</c:v>
                </c:pt>
                <c:pt idx="404">
                  <c:v>2</c:v>
                </c:pt>
                <c:pt idx="405">
                  <c:v>2</c:v>
                </c:pt>
                <c:pt idx="406">
                  <c:v>1.8999999761581401</c:v>
                </c:pt>
                <c:pt idx="407">
                  <c:v>2</c:v>
                </c:pt>
                <c:pt idx="408">
                  <c:v>2.2000000476837198</c:v>
                </c:pt>
                <c:pt idx="409">
                  <c:v>2.0999999046325701</c:v>
                </c:pt>
                <c:pt idx="410">
                  <c:v>3.7999999523162802</c:v>
                </c:pt>
                <c:pt idx="411">
                  <c:v>3.2000000476837198</c:v>
                </c:pt>
                <c:pt idx="412">
                  <c:v>5.3000001907348597</c:v>
                </c:pt>
                <c:pt idx="413">
                  <c:v>4.9000000953674299</c:v>
                </c:pt>
                <c:pt idx="414">
                  <c:v>6.5999999046325701</c:v>
                </c:pt>
                <c:pt idx="415">
                  <c:v>6.5999999046325701</c:v>
                </c:pt>
                <c:pt idx="416">
                  <c:v>5.5999999046325701</c:v>
                </c:pt>
                <c:pt idx="417">
                  <c:v>6.3000001907348597</c:v>
                </c:pt>
                <c:pt idx="418">
                  <c:v>0</c:v>
                </c:pt>
                <c:pt idx="419">
                  <c:v>0</c:v>
                </c:pt>
                <c:pt idx="420">
                  <c:v>3.5</c:v>
                </c:pt>
                <c:pt idx="421">
                  <c:v>4.9000000953674299</c:v>
                </c:pt>
                <c:pt idx="422">
                  <c:v>2.5</c:v>
                </c:pt>
                <c:pt idx="423">
                  <c:v>2.7000000476837198</c:v>
                </c:pt>
                <c:pt idx="424">
                  <c:v>2</c:v>
                </c:pt>
                <c:pt idx="425">
                  <c:v>1.70000004768372</c:v>
                </c:pt>
                <c:pt idx="426">
                  <c:v>1</c:v>
                </c:pt>
                <c:pt idx="427">
                  <c:v>1.3999999761581401</c:v>
                </c:pt>
                <c:pt idx="428">
                  <c:v>0.69999998807907104</c:v>
                </c:pt>
                <c:pt idx="429">
                  <c:v>1.20000004768372</c:v>
                </c:pt>
                <c:pt idx="430">
                  <c:v>0.60000002384185802</c:v>
                </c:pt>
                <c:pt idx="431">
                  <c:v>0.80000001192092896</c:v>
                </c:pt>
                <c:pt idx="432">
                  <c:v>0.40000000596046498</c:v>
                </c:pt>
                <c:pt idx="433">
                  <c:v>0.40000000596046498</c:v>
                </c:pt>
                <c:pt idx="434">
                  <c:v>0.80000001192092896</c:v>
                </c:pt>
                <c:pt idx="435">
                  <c:v>0.80000001192092896</c:v>
                </c:pt>
                <c:pt idx="436">
                  <c:v>0.5</c:v>
                </c:pt>
                <c:pt idx="437">
                  <c:v>0.69999998807907104</c:v>
                </c:pt>
                <c:pt idx="438">
                  <c:v>0.89999997615814198</c:v>
                </c:pt>
                <c:pt idx="439">
                  <c:v>0.80000001192092896</c:v>
                </c:pt>
                <c:pt idx="440">
                  <c:v>1</c:v>
                </c:pt>
                <c:pt idx="441">
                  <c:v>1.1000000238418599</c:v>
                </c:pt>
                <c:pt idx="442">
                  <c:v>0.89999997615814198</c:v>
                </c:pt>
                <c:pt idx="443">
                  <c:v>0.80000001192092896</c:v>
                </c:pt>
                <c:pt idx="444">
                  <c:v>1.1000000238418599</c:v>
                </c:pt>
                <c:pt idx="445">
                  <c:v>1.1000000238418599</c:v>
                </c:pt>
                <c:pt idx="446">
                  <c:v>1.20000004768372</c:v>
                </c:pt>
                <c:pt idx="447">
                  <c:v>1.1000000238418599</c:v>
                </c:pt>
                <c:pt idx="448">
                  <c:v>1.3999999761581401</c:v>
                </c:pt>
                <c:pt idx="449">
                  <c:v>1.3999999761581401</c:v>
                </c:pt>
                <c:pt idx="450">
                  <c:v>1.5</c:v>
                </c:pt>
                <c:pt idx="451">
                  <c:v>1.5</c:v>
                </c:pt>
                <c:pt idx="452">
                  <c:v>2.0999999046325701</c:v>
                </c:pt>
                <c:pt idx="453">
                  <c:v>2.0999999046325701</c:v>
                </c:pt>
                <c:pt idx="454">
                  <c:v>2.2999999523162802</c:v>
                </c:pt>
                <c:pt idx="455">
                  <c:v>2.2999999523162802</c:v>
                </c:pt>
                <c:pt idx="456">
                  <c:v>2.7000000476837198</c:v>
                </c:pt>
                <c:pt idx="457">
                  <c:v>2.7000000476837198</c:v>
                </c:pt>
                <c:pt idx="458">
                  <c:v>2.9000000953674299</c:v>
                </c:pt>
                <c:pt idx="459">
                  <c:v>2.9000000953674299</c:v>
                </c:pt>
                <c:pt idx="460">
                  <c:v>2.7999999523162802</c:v>
                </c:pt>
                <c:pt idx="461">
                  <c:v>2.7999999523162802</c:v>
                </c:pt>
                <c:pt idx="462">
                  <c:v>3.0999999046325701</c:v>
                </c:pt>
                <c:pt idx="463">
                  <c:v>3.0999999046325701</c:v>
                </c:pt>
                <c:pt idx="464">
                  <c:v>4.6999998092651403</c:v>
                </c:pt>
                <c:pt idx="465">
                  <c:v>4.6999998092651403</c:v>
                </c:pt>
                <c:pt idx="466">
                  <c:v>4.4000000953674299</c:v>
                </c:pt>
                <c:pt idx="467">
                  <c:v>4.5999999046325701</c:v>
                </c:pt>
                <c:pt idx="468">
                  <c:v>3.7000000476837198</c:v>
                </c:pt>
                <c:pt idx="469">
                  <c:v>3.4000000953674299</c:v>
                </c:pt>
                <c:pt idx="470">
                  <c:v>3.7999999523162802</c:v>
                </c:pt>
                <c:pt idx="471">
                  <c:v>3.7999999523162802</c:v>
                </c:pt>
                <c:pt idx="472">
                  <c:v>4.3000001907348597</c:v>
                </c:pt>
                <c:pt idx="473">
                  <c:v>4.0999999046325701</c:v>
                </c:pt>
                <c:pt idx="474">
                  <c:v>4.4000000953674299</c:v>
                </c:pt>
                <c:pt idx="475">
                  <c:v>4.4000000953674299</c:v>
                </c:pt>
                <c:pt idx="476">
                  <c:v>4.8000001907348597</c:v>
                </c:pt>
                <c:pt idx="477">
                  <c:v>4.8000001907348597</c:v>
                </c:pt>
                <c:pt idx="478">
                  <c:v>4.5999999046325701</c:v>
                </c:pt>
                <c:pt idx="479">
                  <c:v>4.5999999046325701</c:v>
                </c:pt>
                <c:pt idx="480">
                  <c:v>4.9000000953674299</c:v>
                </c:pt>
                <c:pt idx="481">
                  <c:v>4.9000000953674299</c:v>
                </c:pt>
                <c:pt idx="482">
                  <c:v>5.1999998092651403</c:v>
                </c:pt>
                <c:pt idx="483">
                  <c:v>5.1999998092651403</c:v>
                </c:pt>
                <c:pt idx="484">
                  <c:v>5.3000001907348597</c:v>
                </c:pt>
                <c:pt idx="485">
                  <c:v>5.3000001907348597</c:v>
                </c:pt>
                <c:pt idx="486">
                  <c:v>5.1999998092651403</c:v>
                </c:pt>
                <c:pt idx="487">
                  <c:v>5.3000001907348597</c:v>
                </c:pt>
                <c:pt idx="488">
                  <c:v>5.4000000953674299</c:v>
                </c:pt>
                <c:pt idx="489">
                  <c:v>5.4000000953674299</c:v>
                </c:pt>
                <c:pt idx="490">
                  <c:v>5.5999999046325701</c:v>
                </c:pt>
                <c:pt idx="491">
                  <c:v>5.5999999046325701</c:v>
                </c:pt>
                <c:pt idx="492">
                  <c:v>5.6999998092651403</c:v>
                </c:pt>
                <c:pt idx="493">
                  <c:v>5.5999999046325701</c:v>
                </c:pt>
                <c:pt idx="494">
                  <c:v>5.8000001907348597</c:v>
                </c:pt>
                <c:pt idx="495">
                  <c:v>5.6999998092651403</c:v>
                </c:pt>
                <c:pt idx="496">
                  <c:v>5.9000000953674299</c:v>
                </c:pt>
                <c:pt idx="497">
                  <c:v>5.9000000953674299</c:v>
                </c:pt>
                <c:pt idx="498">
                  <c:v>6</c:v>
                </c:pt>
                <c:pt idx="499">
                  <c:v>6</c:v>
                </c:pt>
                <c:pt idx="500">
                  <c:v>6.0999999046325701</c:v>
                </c:pt>
                <c:pt idx="501">
                  <c:v>6</c:v>
                </c:pt>
                <c:pt idx="502">
                  <c:v>6.1999998092651403</c:v>
                </c:pt>
                <c:pt idx="503">
                  <c:v>6.1999998092651403</c:v>
                </c:pt>
                <c:pt idx="504">
                  <c:v>6.0999999046325701</c:v>
                </c:pt>
                <c:pt idx="505">
                  <c:v>6.1999998092651403</c:v>
                </c:pt>
                <c:pt idx="506">
                  <c:v>6.3000001907348597</c:v>
                </c:pt>
                <c:pt idx="507">
                  <c:v>6.1999998092651403</c:v>
                </c:pt>
                <c:pt idx="508">
                  <c:v>6.0999999046325701</c:v>
                </c:pt>
                <c:pt idx="509">
                  <c:v>6</c:v>
                </c:pt>
                <c:pt idx="510">
                  <c:v>6.1999998092651403</c:v>
                </c:pt>
                <c:pt idx="511">
                  <c:v>6.1999998092651403</c:v>
                </c:pt>
                <c:pt idx="512">
                  <c:v>6.3000001907348597</c:v>
                </c:pt>
                <c:pt idx="513">
                  <c:v>6.1999998092651403</c:v>
                </c:pt>
                <c:pt idx="514">
                  <c:v>6.3000001907348597</c:v>
                </c:pt>
                <c:pt idx="515">
                  <c:v>6.1999998092651403</c:v>
                </c:pt>
                <c:pt idx="516">
                  <c:v>6.3000001907348597</c:v>
                </c:pt>
                <c:pt idx="517">
                  <c:v>6.1999998092651403</c:v>
                </c:pt>
                <c:pt idx="518">
                  <c:v>6.1999998092651403</c:v>
                </c:pt>
                <c:pt idx="519">
                  <c:v>6.1999998092651403</c:v>
                </c:pt>
                <c:pt idx="520">
                  <c:v>6.1999998092651403</c:v>
                </c:pt>
                <c:pt idx="521">
                  <c:v>6.1999998092651403</c:v>
                </c:pt>
                <c:pt idx="522">
                  <c:v>6</c:v>
                </c:pt>
                <c:pt idx="523">
                  <c:v>6.0999999046325701</c:v>
                </c:pt>
                <c:pt idx="524">
                  <c:v>6</c:v>
                </c:pt>
                <c:pt idx="525">
                  <c:v>6</c:v>
                </c:pt>
                <c:pt idx="526">
                  <c:v>5</c:v>
                </c:pt>
                <c:pt idx="527">
                  <c:v>5</c:v>
                </c:pt>
                <c:pt idx="528">
                  <c:v>4.3000001907348597</c:v>
                </c:pt>
                <c:pt idx="529">
                  <c:v>4.8000001907348597</c:v>
                </c:pt>
                <c:pt idx="530">
                  <c:v>4.4000000953674299</c:v>
                </c:pt>
                <c:pt idx="531">
                  <c:v>4.3000001907348597</c:v>
                </c:pt>
                <c:pt idx="532">
                  <c:v>4.9000000953674299</c:v>
                </c:pt>
                <c:pt idx="533">
                  <c:v>4.9000000953674299</c:v>
                </c:pt>
                <c:pt idx="534">
                  <c:v>5.0999999046325701</c:v>
                </c:pt>
                <c:pt idx="535">
                  <c:v>5.0999999046325701</c:v>
                </c:pt>
                <c:pt idx="536">
                  <c:v>4.8000001907348597</c:v>
                </c:pt>
                <c:pt idx="537">
                  <c:v>5.0999999046325701</c:v>
                </c:pt>
                <c:pt idx="538">
                  <c:v>5.1999998092651403</c:v>
                </c:pt>
                <c:pt idx="539">
                  <c:v>5.3000001907348597</c:v>
                </c:pt>
                <c:pt idx="540">
                  <c:v>5.0999999046325701</c:v>
                </c:pt>
                <c:pt idx="541">
                  <c:v>5.1999998092651403</c:v>
                </c:pt>
                <c:pt idx="542">
                  <c:v>5</c:v>
                </c:pt>
                <c:pt idx="543">
                  <c:v>4.9000000953674299</c:v>
                </c:pt>
                <c:pt idx="544">
                  <c:v>5.1999998092651403</c:v>
                </c:pt>
                <c:pt idx="545">
                  <c:v>5</c:v>
                </c:pt>
                <c:pt idx="546">
                  <c:v>5.1999998092651403</c:v>
                </c:pt>
                <c:pt idx="547">
                  <c:v>5.1999998092651403</c:v>
                </c:pt>
                <c:pt idx="548">
                  <c:v>4.5999999046325701</c:v>
                </c:pt>
                <c:pt idx="549">
                  <c:v>4.6999998092651403</c:v>
                </c:pt>
                <c:pt idx="550">
                  <c:v>4.3000001907348597</c:v>
                </c:pt>
                <c:pt idx="551">
                  <c:v>4</c:v>
                </c:pt>
                <c:pt idx="552">
                  <c:v>4.4000000953674299</c:v>
                </c:pt>
                <c:pt idx="553">
                  <c:v>4.1999998092651403</c:v>
                </c:pt>
                <c:pt idx="554">
                  <c:v>4.3000001907348597</c:v>
                </c:pt>
                <c:pt idx="555">
                  <c:v>4.5</c:v>
                </c:pt>
                <c:pt idx="556">
                  <c:v>4.1999998092651403</c:v>
                </c:pt>
                <c:pt idx="557">
                  <c:v>4.1999998092651403</c:v>
                </c:pt>
                <c:pt idx="558">
                  <c:v>4.9000000953674299</c:v>
                </c:pt>
                <c:pt idx="559">
                  <c:v>4.9000000953674299</c:v>
                </c:pt>
                <c:pt idx="560">
                  <c:v>4.6999998092651403</c:v>
                </c:pt>
                <c:pt idx="561">
                  <c:v>4.6999998092651403</c:v>
                </c:pt>
                <c:pt idx="562">
                  <c:v>4.9000000953674299</c:v>
                </c:pt>
                <c:pt idx="563">
                  <c:v>4.8000001907348597</c:v>
                </c:pt>
                <c:pt idx="564">
                  <c:v>5.1999998092651403</c:v>
                </c:pt>
                <c:pt idx="565">
                  <c:v>5.0999999046325701</c:v>
                </c:pt>
                <c:pt idx="566">
                  <c:v>4.9000000953674299</c:v>
                </c:pt>
                <c:pt idx="567">
                  <c:v>5</c:v>
                </c:pt>
                <c:pt idx="568">
                  <c:v>4.9000000953674299</c:v>
                </c:pt>
                <c:pt idx="569">
                  <c:v>4.9000000953674299</c:v>
                </c:pt>
                <c:pt idx="570">
                  <c:v>5.1999998092651403</c:v>
                </c:pt>
                <c:pt idx="571">
                  <c:v>5.0999999046325701</c:v>
                </c:pt>
                <c:pt idx="572">
                  <c:v>5</c:v>
                </c:pt>
                <c:pt idx="573">
                  <c:v>5</c:v>
                </c:pt>
                <c:pt idx="574">
                  <c:v>5.0999999046325701</c:v>
                </c:pt>
                <c:pt idx="575">
                  <c:v>5.0999999046325701</c:v>
                </c:pt>
                <c:pt idx="576">
                  <c:v>4.9000000953674299</c:v>
                </c:pt>
                <c:pt idx="577">
                  <c:v>4.9000000953674299</c:v>
                </c:pt>
                <c:pt idx="578">
                  <c:v>4.8000001907348597</c:v>
                </c:pt>
                <c:pt idx="579">
                  <c:v>4.9000000953674299</c:v>
                </c:pt>
                <c:pt idx="580">
                  <c:v>4.8000001907348597</c:v>
                </c:pt>
                <c:pt idx="581">
                  <c:v>4.8000001907348597</c:v>
                </c:pt>
                <c:pt idx="582">
                  <c:v>4.5</c:v>
                </c:pt>
                <c:pt idx="583">
                  <c:v>4</c:v>
                </c:pt>
                <c:pt idx="584">
                  <c:v>4.5999999046325701</c:v>
                </c:pt>
                <c:pt idx="585">
                  <c:v>4.5999999046325701</c:v>
                </c:pt>
                <c:pt idx="586">
                  <c:v>4.5</c:v>
                </c:pt>
                <c:pt idx="587">
                  <c:v>4.5999999046325701</c:v>
                </c:pt>
                <c:pt idx="588">
                  <c:v>4.9000000953674299</c:v>
                </c:pt>
                <c:pt idx="589">
                  <c:v>4.9000000953674299</c:v>
                </c:pt>
                <c:pt idx="590">
                  <c:v>4.5999999046325701</c:v>
                </c:pt>
                <c:pt idx="591">
                  <c:v>4.6999998092651403</c:v>
                </c:pt>
                <c:pt idx="592">
                  <c:v>7.8000001907348597</c:v>
                </c:pt>
                <c:pt idx="593">
                  <c:v>9</c:v>
                </c:pt>
                <c:pt idx="594">
                  <c:v>0</c:v>
                </c:pt>
                <c:pt idx="595">
                  <c:v>0</c:v>
                </c:pt>
                <c:pt idx="596">
                  <c:v>0</c:v>
                </c:pt>
                <c:pt idx="597">
                  <c:v>0</c:v>
                </c:pt>
              </c:numCache>
            </c:numRef>
          </c:yVal>
          <c:smooth val="0"/>
        </c:ser>
        <c:dLbls>
          <c:showLegendKey val="0"/>
          <c:showVal val="0"/>
          <c:showCatName val="0"/>
          <c:showSerName val="0"/>
          <c:showPercent val="0"/>
          <c:showBubbleSize val="0"/>
        </c:dLbls>
        <c:axId val="444981344"/>
        <c:axId val="444976640"/>
      </c:scatterChart>
      <c:scatterChart>
        <c:scatterStyle val="lineMarker"/>
        <c:varyColors val="0"/>
        <c:ser>
          <c:idx val="4"/>
          <c:order val="2"/>
          <c:tx>
            <c:strRef>
              <c:f>'Dataset 1'!$F$1</c:f>
              <c:strCache>
                <c:ptCount val="1"/>
                <c:pt idx="0">
                  <c:v>CO2 (ppm)</c:v>
                </c:pt>
              </c:strCache>
            </c:strRef>
          </c:tx>
          <c:spPr>
            <a:ln w="6350">
              <a:solidFill>
                <a:srgbClr val="00B050"/>
              </a:solidFill>
            </a:ln>
          </c:spPr>
          <c:marker>
            <c:symbol val="none"/>
          </c:marker>
          <c:xVal>
            <c:numRef>
              <c:f>'Dataset 1'!$A$2:$A$599</c:f>
              <c:numCache>
                <c:formatCode>m/d/yyyy\ h:mm</c:formatCode>
                <c:ptCount val="598"/>
                <c:pt idx="0">
                  <c:v>41584.958333333336</c:v>
                </c:pt>
                <c:pt idx="1">
                  <c:v>41584.980416655089</c:v>
                </c:pt>
                <c:pt idx="2">
                  <c:v>41584.980416655089</c:v>
                </c:pt>
                <c:pt idx="3">
                  <c:v>41585.00249997685</c:v>
                </c:pt>
                <c:pt idx="4">
                  <c:v>41585.00249997685</c:v>
                </c:pt>
                <c:pt idx="5">
                  <c:v>41585.024583298611</c:v>
                </c:pt>
                <c:pt idx="6">
                  <c:v>41585.024583298611</c:v>
                </c:pt>
                <c:pt idx="7">
                  <c:v>41585.046666620372</c:v>
                </c:pt>
                <c:pt idx="8">
                  <c:v>41585.046666620372</c:v>
                </c:pt>
                <c:pt idx="9">
                  <c:v>41585.068749942133</c:v>
                </c:pt>
                <c:pt idx="10">
                  <c:v>41585.068749942133</c:v>
                </c:pt>
                <c:pt idx="11">
                  <c:v>41585.090833263886</c:v>
                </c:pt>
                <c:pt idx="12">
                  <c:v>41585.090833263886</c:v>
                </c:pt>
                <c:pt idx="13">
                  <c:v>41585.112916585647</c:v>
                </c:pt>
                <c:pt idx="14">
                  <c:v>41585.112916585647</c:v>
                </c:pt>
                <c:pt idx="15">
                  <c:v>41585.134999907408</c:v>
                </c:pt>
                <c:pt idx="16">
                  <c:v>41585.134999907408</c:v>
                </c:pt>
                <c:pt idx="17">
                  <c:v>41585.157083229169</c:v>
                </c:pt>
                <c:pt idx="18">
                  <c:v>41585.157083229169</c:v>
                </c:pt>
                <c:pt idx="19">
                  <c:v>41585.179166550923</c:v>
                </c:pt>
                <c:pt idx="20">
                  <c:v>41585.179166550923</c:v>
                </c:pt>
                <c:pt idx="21">
                  <c:v>41585.201249872684</c:v>
                </c:pt>
                <c:pt idx="22">
                  <c:v>41585.201249872684</c:v>
                </c:pt>
                <c:pt idx="23">
                  <c:v>41585.223333194444</c:v>
                </c:pt>
                <c:pt idx="24">
                  <c:v>41585.223333194444</c:v>
                </c:pt>
                <c:pt idx="25">
                  <c:v>41585.245416516205</c:v>
                </c:pt>
                <c:pt idx="26">
                  <c:v>41585.245416516205</c:v>
                </c:pt>
                <c:pt idx="27">
                  <c:v>41585.267499837966</c:v>
                </c:pt>
                <c:pt idx="28">
                  <c:v>41585.267499837966</c:v>
                </c:pt>
                <c:pt idx="29">
                  <c:v>41585.28958315972</c:v>
                </c:pt>
                <c:pt idx="30">
                  <c:v>41585.28958315972</c:v>
                </c:pt>
                <c:pt idx="31">
                  <c:v>41585.311666481481</c:v>
                </c:pt>
                <c:pt idx="32">
                  <c:v>41585.311666481481</c:v>
                </c:pt>
                <c:pt idx="33">
                  <c:v>41585.333749803242</c:v>
                </c:pt>
                <c:pt idx="34">
                  <c:v>41585.333749803242</c:v>
                </c:pt>
                <c:pt idx="35">
                  <c:v>41585.355833125002</c:v>
                </c:pt>
                <c:pt idx="36">
                  <c:v>41585.355833125002</c:v>
                </c:pt>
                <c:pt idx="37">
                  <c:v>41585.377916446756</c:v>
                </c:pt>
                <c:pt idx="38">
                  <c:v>41585.377916446756</c:v>
                </c:pt>
                <c:pt idx="39">
                  <c:v>41585.399999768517</c:v>
                </c:pt>
                <c:pt idx="40">
                  <c:v>41585.399999768517</c:v>
                </c:pt>
                <c:pt idx="41">
                  <c:v>41585.422083090278</c:v>
                </c:pt>
                <c:pt idx="42">
                  <c:v>41585.422083090278</c:v>
                </c:pt>
                <c:pt idx="43">
                  <c:v>41585.444166412039</c:v>
                </c:pt>
                <c:pt idx="44">
                  <c:v>41585.444166412039</c:v>
                </c:pt>
                <c:pt idx="45">
                  <c:v>41585.466249733799</c:v>
                </c:pt>
                <c:pt idx="46">
                  <c:v>41585.466249733799</c:v>
                </c:pt>
                <c:pt idx="47">
                  <c:v>41585.488333055553</c:v>
                </c:pt>
                <c:pt idx="48">
                  <c:v>41585.488333055553</c:v>
                </c:pt>
                <c:pt idx="49">
                  <c:v>41585.510416377314</c:v>
                </c:pt>
                <c:pt idx="50">
                  <c:v>41585.510416377314</c:v>
                </c:pt>
                <c:pt idx="51">
                  <c:v>41585.532499699075</c:v>
                </c:pt>
                <c:pt idx="52">
                  <c:v>41585.532499699075</c:v>
                </c:pt>
                <c:pt idx="53">
                  <c:v>41585.554583020836</c:v>
                </c:pt>
                <c:pt idx="54">
                  <c:v>41585.554583020836</c:v>
                </c:pt>
                <c:pt idx="55">
                  <c:v>41585.576666342589</c:v>
                </c:pt>
                <c:pt idx="56">
                  <c:v>41585.576666342589</c:v>
                </c:pt>
                <c:pt idx="57">
                  <c:v>41585.59874966435</c:v>
                </c:pt>
                <c:pt idx="58">
                  <c:v>41585.59874966435</c:v>
                </c:pt>
                <c:pt idx="59">
                  <c:v>41585.620832986111</c:v>
                </c:pt>
                <c:pt idx="60">
                  <c:v>41585.620832986111</c:v>
                </c:pt>
                <c:pt idx="61">
                  <c:v>41585.642916307872</c:v>
                </c:pt>
                <c:pt idx="62">
                  <c:v>41585.642916307872</c:v>
                </c:pt>
                <c:pt idx="63">
                  <c:v>41585.664999629633</c:v>
                </c:pt>
                <c:pt idx="64">
                  <c:v>41585.664999629633</c:v>
                </c:pt>
                <c:pt idx="65">
                  <c:v>41585.687082951386</c:v>
                </c:pt>
                <c:pt idx="66">
                  <c:v>41585.687082951386</c:v>
                </c:pt>
                <c:pt idx="67">
                  <c:v>41585.709166273147</c:v>
                </c:pt>
                <c:pt idx="68">
                  <c:v>41585.709166273147</c:v>
                </c:pt>
                <c:pt idx="69">
                  <c:v>41585.731249594908</c:v>
                </c:pt>
                <c:pt idx="70">
                  <c:v>41585.731249594908</c:v>
                </c:pt>
                <c:pt idx="71">
                  <c:v>41585.753332916669</c:v>
                </c:pt>
                <c:pt idx="72">
                  <c:v>41585.753332916669</c:v>
                </c:pt>
                <c:pt idx="73">
                  <c:v>41585.775416238423</c:v>
                </c:pt>
                <c:pt idx="74">
                  <c:v>41585.775416238423</c:v>
                </c:pt>
                <c:pt idx="75">
                  <c:v>41585.797499560183</c:v>
                </c:pt>
                <c:pt idx="76">
                  <c:v>41585.797499560183</c:v>
                </c:pt>
                <c:pt idx="77">
                  <c:v>41585.819582881944</c:v>
                </c:pt>
                <c:pt idx="78">
                  <c:v>41585.819582881944</c:v>
                </c:pt>
                <c:pt idx="79">
                  <c:v>41585.841666203705</c:v>
                </c:pt>
                <c:pt idx="80">
                  <c:v>41585.841666203705</c:v>
                </c:pt>
                <c:pt idx="81">
                  <c:v>41585.863749525466</c:v>
                </c:pt>
                <c:pt idx="82">
                  <c:v>41585.863749525466</c:v>
                </c:pt>
                <c:pt idx="83">
                  <c:v>41585.88583284722</c:v>
                </c:pt>
                <c:pt idx="84">
                  <c:v>41585.88583284722</c:v>
                </c:pt>
                <c:pt idx="85">
                  <c:v>41585.907916168981</c:v>
                </c:pt>
                <c:pt idx="86">
                  <c:v>41585.907916168981</c:v>
                </c:pt>
                <c:pt idx="87">
                  <c:v>41585.929999490741</c:v>
                </c:pt>
                <c:pt idx="88">
                  <c:v>41585.929999490741</c:v>
                </c:pt>
                <c:pt idx="89">
                  <c:v>41585.952082812502</c:v>
                </c:pt>
                <c:pt idx="90">
                  <c:v>41585.952082812502</c:v>
                </c:pt>
                <c:pt idx="91">
                  <c:v>41585.974166134256</c:v>
                </c:pt>
                <c:pt idx="92">
                  <c:v>41585.974166134256</c:v>
                </c:pt>
                <c:pt idx="93">
                  <c:v>41585.996249456017</c:v>
                </c:pt>
                <c:pt idx="94">
                  <c:v>41585.996249456017</c:v>
                </c:pt>
                <c:pt idx="95">
                  <c:v>41586.018332777778</c:v>
                </c:pt>
                <c:pt idx="96">
                  <c:v>41586.018332777778</c:v>
                </c:pt>
                <c:pt idx="97">
                  <c:v>41586.040416099539</c:v>
                </c:pt>
                <c:pt idx="98">
                  <c:v>41586.040416099539</c:v>
                </c:pt>
                <c:pt idx="99">
                  <c:v>41586.062499421299</c:v>
                </c:pt>
                <c:pt idx="100">
                  <c:v>41586.062499421299</c:v>
                </c:pt>
                <c:pt idx="101">
                  <c:v>41586.084582743053</c:v>
                </c:pt>
                <c:pt idx="102">
                  <c:v>41586.084582743053</c:v>
                </c:pt>
                <c:pt idx="103">
                  <c:v>41586.106666064814</c:v>
                </c:pt>
                <c:pt idx="104">
                  <c:v>41586.106666064814</c:v>
                </c:pt>
                <c:pt idx="105">
                  <c:v>41586.128749386575</c:v>
                </c:pt>
                <c:pt idx="106">
                  <c:v>41586.128749386575</c:v>
                </c:pt>
                <c:pt idx="107">
                  <c:v>41586.150832708336</c:v>
                </c:pt>
                <c:pt idx="108">
                  <c:v>41586.150832708336</c:v>
                </c:pt>
                <c:pt idx="109">
                  <c:v>41586.172916030089</c:v>
                </c:pt>
                <c:pt idx="110">
                  <c:v>41586.172916030089</c:v>
                </c:pt>
                <c:pt idx="111">
                  <c:v>41586.19499935185</c:v>
                </c:pt>
                <c:pt idx="112">
                  <c:v>41586.19499935185</c:v>
                </c:pt>
                <c:pt idx="113">
                  <c:v>41586.217082673611</c:v>
                </c:pt>
                <c:pt idx="114">
                  <c:v>41586.217082673611</c:v>
                </c:pt>
                <c:pt idx="115">
                  <c:v>41586.239165995372</c:v>
                </c:pt>
                <c:pt idx="116">
                  <c:v>41586.239165995372</c:v>
                </c:pt>
                <c:pt idx="117">
                  <c:v>41586.261249317133</c:v>
                </c:pt>
                <c:pt idx="118">
                  <c:v>41586.261249317133</c:v>
                </c:pt>
                <c:pt idx="119">
                  <c:v>41586.283332638886</c:v>
                </c:pt>
                <c:pt idx="120">
                  <c:v>41586.283332638886</c:v>
                </c:pt>
                <c:pt idx="121">
                  <c:v>41586.305415960647</c:v>
                </c:pt>
                <c:pt idx="122">
                  <c:v>41586.305415960647</c:v>
                </c:pt>
                <c:pt idx="123">
                  <c:v>41586.327499282408</c:v>
                </c:pt>
                <c:pt idx="124">
                  <c:v>41586.327499282408</c:v>
                </c:pt>
                <c:pt idx="125">
                  <c:v>41586.349582604169</c:v>
                </c:pt>
                <c:pt idx="126">
                  <c:v>41586.349582604169</c:v>
                </c:pt>
                <c:pt idx="127">
                  <c:v>41586.371665925923</c:v>
                </c:pt>
                <c:pt idx="128">
                  <c:v>41586.371665925923</c:v>
                </c:pt>
                <c:pt idx="129">
                  <c:v>41586.393749247683</c:v>
                </c:pt>
                <c:pt idx="130">
                  <c:v>41586.393749247683</c:v>
                </c:pt>
                <c:pt idx="131">
                  <c:v>41586.415832569444</c:v>
                </c:pt>
                <c:pt idx="132">
                  <c:v>41586.415832569444</c:v>
                </c:pt>
                <c:pt idx="133">
                  <c:v>41586.437915891205</c:v>
                </c:pt>
                <c:pt idx="134">
                  <c:v>41586.437915891205</c:v>
                </c:pt>
                <c:pt idx="135">
                  <c:v>41586.459999212966</c:v>
                </c:pt>
                <c:pt idx="136">
                  <c:v>41586.459999212966</c:v>
                </c:pt>
                <c:pt idx="137">
                  <c:v>41586.48208253472</c:v>
                </c:pt>
                <c:pt idx="138">
                  <c:v>41586.48208253472</c:v>
                </c:pt>
                <c:pt idx="139">
                  <c:v>41586.504165856481</c:v>
                </c:pt>
                <c:pt idx="140">
                  <c:v>41586.504165856481</c:v>
                </c:pt>
                <c:pt idx="141">
                  <c:v>41586.526249178241</c:v>
                </c:pt>
                <c:pt idx="142">
                  <c:v>41586.526249178241</c:v>
                </c:pt>
                <c:pt idx="143">
                  <c:v>41586.548332500002</c:v>
                </c:pt>
                <c:pt idx="144">
                  <c:v>41586.548332500002</c:v>
                </c:pt>
                <c:pt idx="145">
                  <c:v>41586.570415821756</c:v>
                </c:pt>
                <c:pt idx="146">
                  <c:v>41586.570415821756</c:v>
                </c:pt>
                <c:pt idx="147">
                  <c:v>41586.592499143517</c:v>
                </c:pt>
                <c:pt idx="148">
                  <c:v>41586.592499143517</c:v>
                </c:pt>
                <c:pt idx="149">
                  <c:v>41586.614582465278</c:v>
                </c:pt>
                <c:pt idx="150">
                  <c:v>41586.614582465278</c:v>
                </c:pt>
                <c:pt idx="151">
                  <c:v>41586.636665787039</c:v>
                </c:pt>
                <c:pt idx="152">
                  <c:v>41586.636665787039</c:v>
                </c:pt>
                <c:pt idx="153">
                  <c:v>41586.658749108799</c:v>
                </c:pt>
                <c:pt idx="154">
                  <c:v>41586.658749108799</c:v>
                </c:pt>
                <c:pt idx="155">
                  <c:v>41586.680832430553</c:v>
                </c:pt>
                <c:pt idx="156">
                  <c:v>41586.680832430553</c:v>
                </c:pt>
                <c:pt idx="157">
                  <c:v>41586.702915752314</c:v>
                </c:pt>
                <c:pt idx="158">
                  <c:v>41586.702915752314</c:v>
                </c:pt>
                <c:pt idx="159">
                  <c:v>41586.724999074075</c:v>
                </c:pt>
                <c:pt idx="160">
                  <c:v>41586.724999074075</c:v>
                </c:pt>
                <c:pt idx="161">
                  <c:v>41586.747082395836</c:v>
                </c:pt>
                <c:pt idx="162">
                  <c:v>41586.747082395836</c:v>
                </c:pt>
                <c:pt idx="163">
                  <c:v>41586.769165717589</c:v>
                </c:pt>
                <c:pt idx="164">
                  <c:v>41586.769165717589</c:v>
                </c:pt>
                <c:pt idx="165">
                  <c:v>41586.79124903935</c:v>
                </c:pt>
                <c:pt idx="166">
                  <c:v>41586.79124903935</c:v>
                </c:pt>
                <c:pt idx="167">
                  <c:v>41586.813332361111</c:v>
                </c:pt>
                <c:pt idx="168">
                  <c:v>41586.813332361111</c:v>
                </c:pt>
                <c:pt idx="169">
                  <c:v>41586.835415682872</c:v>
                </c:pt>
                <c:pt idx="170">
                  <c:v>41586.835415682872</c:v>
                </c:pt>
                <c:pt idx="171">
                  <c:v>41586.857499004633</c:v>
                </c:pt>
                <c:pt idx="172">
                  <c:v>41586.857499004633</c:v>
                </c:pt>
                <c:pt idx="173">
                  <c:v>41586.879582326386</c:v>
                </c:pt>
                <c:pt idx="174">
                  <c:v>41586.879582326386</c:v>
                </c:pt>
                <c:pt idx="175">
                  <c:v>41586.901665648147</c:v>
                </c:pt>
                <c:pt idx="176">
                  <c:v>41586.901665648147</c:v>
                </c:pt>
                <c:pt idx="177">
                  <c:v>41586.923748969908</c:v>
                </c:pt>
                <c:pt idx="178">
                  <c:v>41586.923748969908</c:v>
                </c:pt>
                <c:pt idx="179">
                  <c:v>41586.945832291669</c:v>
                </c:pt>
                <c:pt idx="180">
                  <c:v>41586.945832291669</c:v>
                </c:pt>
                <c:pt idx="181">
                  <c:v>41586.967915613423</c:v>
                </c:pt>
                <c:pt idx="182">
                  <c:v>41586.967915613423</c:v>
                </c:pt>
                <c:pt idx="183">
                  <c:v>41586.989998935183</c:v>
                </c:pt>
                <c:pt idx="184">
                  <c:v>41586.989998935183</c:v>
                </c:pt>
                <c:pt idx="185">
                  <c:v>41587.012082256944</c:v>
                </c:pt>
                <c:pt idx="186">
                  <c:v>41587.012082256944</c:v>
                </c:pt>
                <c:pt idx="187">
                  <c:v>41587.034165578705</c:v>
                </c:pt>
                <c:pt idx="188">
                  <c:v>41587.034165578705</c:v>
                </c:pt>
                <c:pt idx="189">
                  <c:v>41587.056248900466</c:v>
                </c:pt>
                <c:pt idx="190">
                  <c:v>41587.056248900466</c:v>
                </c:pt>
                <c:pt idx="191">
                  <c:v>41587.07833222222</c:v>
                </c:pt>
                <c:pt idx="192">
                  <c:v>41587.07833222222</c:v>
                </c:pt>
                <c:pt idx="193">
                  <c:v>41587.10041554398</c:v>
                </c:pt>
                <c:pt idx="194">
                  <c:v>41587.10041554398</c:v>
                </c:pt>
                <c:pt idx="195">
                  <c:v>41587.122498865741</c:v>
                </c:pt>
                <c:pt idx="196">
                  <c:v>41587.122498865741</c:v>
                </c:pt>
                <c:pt idx="197">
                  <c:v>41587.144582187502</c:v>
                </c:pt>
                <c:pt idx="198">
                  <c:v>41587.144582187502</c:v>
                </c:pt>
                <c:pt idx="199">
                  <c:v>41587.166665509256</c:v>
                </c:pt>
                <c:pt idx="200">
                  <c:v>41587.166665509256</c:v>
                </c:pt>
                <c:pt idx="201">
                  <c:v>41587.188748831017</c:v>
                </c:pt>
                <c:pt idx="202">
                  <c:v>41587.188748831017</c:v>
                </c:pt>
                <c:pt idx="203">
                  <c:v>41587.210832152778</c:v>
                </c:pt>
                <c:pt idx="204">
                  <c:v>41587.210832152778</c:v>
                </c:pt>
                <c:pt idx="205">
                  <c:v>41587.232915474538</c:v>
                </c:pt>
                <c:pt idx="206">
                  <c:v>41587.232915474538</c:v>
                </c:pt>
                <c:pt idx="207">
                  <c:v>41587.254998796299</c:v>
                </c:pt>
                <c:pt idx="208">
                  <c:v>41587.254998796299</c:v>
                </c:pt>
                <c:pt idx="209">
                  <c:v>41587.277082118053</c:v>
                </c:pt>
                <c:pt idx="210">
                  <c:v>41587.277082118053</c:v>
                </c:pt>
                <c:pt idx="211">
                  <c:v>41587.299165439814</c:v>
                </c:pt>
                <c:pt idx="212">
                  <c:v>41587.299165439814</c:v>
                </c:pt>
                <c:pt idx="213">
                  <c:v>41587.321248761575</c:v>
                </c:pt>
                <c:pt idx="214">
                  <c:v>41587.321248761575</c:v>
                </c:pt>
                <c:pt idx="215">
                  <c:v>41587.343332083336</c:v>
                </c:pt>
                <c:pt idx="216">
                  <c:v>41587.343332083336</c:v>
                </c:pt>
                <c:pt idx="217">
                  <c:v>41587.365415405089</c:v>
                </c:pt>
                <c:pt idx="218">
                  <c:v>41587.365415405089</c:v>
                </c:pt>
                <c:pt idx="219">
                  <c:v>41587.38749872685</c:v>
                </c:pt>
                <c:pt idx="220">
                  <c:v>41587.38749872685</c:v>
                </c:pt>
                <c:pt idx="221">
                  <c:v>41587.409582048611</c:v>
                </c:pt>
                <c:pt idx="222">
                  <c:v>41587.409582048611</c:v>
                </c:pt>
                <c:pt idx="223">
                  <c:v>41587.431665370372</c:v>
                </c:pt>
                <c:pt idx="224">
                  <c:v>41587.431665370372</c:v>
                </c:pt>
                <c:pt idx="225">
                  <c:v>41587.453748692133</c:v>
                </c:pt>
                <c:pt idx="226">
                  <c:v>41587.453748692133</c:v>
                </c:pt>
                <c:pt idx="227">
                  <c:v>41587.475832013886</c:v>
                </c:pt>
                <c:pt idx="228">
                  <c:v>41587.475832013886</c:v>
                </c:pt>
                <c:pt idx="229">
                  <c:v>41587.497915335647</c:v>
                </c:pt>
                <c:pt idx="230">
                  <c:v>41587.497915335647</c:v>
                </c:pt>
                <c:pt idx="231">
                  <c:v>41587.519998657408</c:v>
                </c:pt>
                <c:pt idx="232">
                  <c:v>41587.519998657408</c:v>
                </c:pt>
                <c:pt idx="233">
                  <c:v>41587.542081979169</c:v>
                </c:pt>
                <c:pt idx="234">
                  <c:v>41587.542081979169</c:v>
                </c:pt>
                <c:pt idx="235">
                  <c:v>41587.564165300922</c:v>
                </c:pt>
                <c:pt idx="236">
                  <c:v>41587.564165300922</c:v>
                </c:pt>
                <c:pt idx="237">
                  <c:v>41587.586248622683</c:v>
                </c:pt>
                <c:pt idx="238">
                  <c:v>41587.586248622683</c:v>
                </c:pt>
                <c:pt idx="239">
                  <c:v>41587.608331944444</c:v>
                </c:pt>
                <c:pt idx="240">
                  <c:v>41587.608331944444</c:v>
                </c:pt>
                <c:pt idx="241">
                  <c:v>41587.630415266205</c:v>
                </c:pt>
                <c:pt idx="242">
                  <c:v>41587.630415266205</c:v>
                </c:pt>
                <c:pt idx="243">
                  <c:v>41587.652498587966</c:v>
                </c:pt>
                <c:pt idx="244">
                  <c:v>41587.652498587966</c:v>
                </c:pt>
                <c:pt idx="245">
                  <c:v>41587.67458190972</c:v>
                </c:pt>
                <c:pt idx="246">
                  <c:v>41587.67458190972</c:v>
                </c:pt>
                <c:pt idx="247">
                  <c:v>41587.69666523148</c:v>
                </c:pt>
                <c:pt idx="248">
                  <c:v>41587.69666523148</c:v>
                </c:pt>
                <c:pt idx="249">
                  <c:v>41587.718748553241</c:v>
                </c:pt>
                <c:pt idx="250">
                  <c:v>41587.718748553241</c:v>
                </c:pt>
                <c:pt idx="251">
                  <c:v>41587.740831875002</c:v>
                </c:pt>
                <c:pt idx="252">
                  <c:v>41587.740831875002</c:v>
                </c:pt>
                <c:pt idx="253">
                  <c:v>41587.762915196756</c:v>
                </c:pt>
                <c:pt idx="254">
                  <c:v>41587.762915196756</c:v>
                </c:pt>
                <c:pt idx="255">
                  <c:v>41587.784998518517</c:v>
                </c:pt>
                <c:pt idx="256">
                  <c:v>41587.784998518517</c:v>
                </c:pt>
                <c:pt idx="257">
                  <c:v>41587.807081840278</c:v>
                </c:pt>
                <c:pt idx="258">
                  <c:v>41587.807081840278</c:v>
                </c:pt>
                <c:pt idx="259">
                  <c:v>41587.829165162038</c:v>
                </c:pt>
                <c:pt idx="260">
                  <c:v>41587.829165162038</c:v>
                </c:pt>
                <c:pt idx="261">
                  <c:v>41587.851248483799</c:v>
                </c:pt>
                <c:pt idx="262">
                  <c:v>41587.851248483799</c:v>
                </c:pt>
                <c:pt idx="263">
                  <c:v>41587.873331805553</c:v>
                </c:pt>
                <c:pt idx="264">
                  <c:v>41587.873331805553</c:v>
                </c:pt>
                <c:pt idx="265">
                  <c:v>41587.895415127314</c:v>
                </c:pt>
                <c:pt idx="266">
                  <c:v>41587.895415127314</c:v>
                </c:pt>
                <c:pt idx="267">
                  <c:v>41587.917498449075</c:v>
                </c:pt>
                <c:pt idx="268">
                  <c:v>41587.917498449075</c:v>
                </c:pt>
                <c:pt idx="269">
                  <c:v>41587.939581770836</c:v>
                </c:pt>
                <c:pt idx="270">
                  <c:v>41587.939581770836</c:v>
                </c:pt>
                <c:pt idx="271">
                  <c:v>41587.961665092589</c:v>
                </c:pt>
                <c:pt idx="272">
                  <c:v>41587.961665092589</c:v>
                </c:pt>
                <c:pt idx="273">
                  <c:v>41587.98374841435</c:v>
                </c:pt>
                <c:pt idx="274">
                  <c:v>41587.98374841435</c:v>
                </c:pt>
                <c:pt idx="275">
                  <c:v>41588.005831736111</c:v>
                </c:pt>
                <c:pt idx="276">
                  <c:v>41588.005831736111</c:v>
                </c:pt>
                <c:pt idx="277">
                  <c:v>41588.027915057872</c:v>
                </c:pt>
                <c:pt idx="278">
                  <c:v>41588.027915057872</c:v>
                </c:pt>
                <c:pt idx="279">
                  <c:v>41588.049998379633</c:v>
                </c:pt>
                <c:pt idx="280">
                  <c:v>41588.049998379633</c:v>
                </c:pt>
                <c:pt idx="281">
                  <c:v>41588.072081701386</c:v>
                </c:pt>
                <c:pt idx="282">
                  <c:v>41588.072081701386</c:v>
                </c:pt>
                <c:pt idx="283">
                  <c:v>41588.094165023147</c:v>
                </c:pt>
                <c:pt idx="284">
                  <c:v>41588.094165023147</c:v>
                </c:pt>
                <c:pt idx="285">
                  <c:v>41588.116248344908</c:v>
                </c:pt>
                <c:pt idx="286">
                  <c:v>41588.116248344908</c:v>
                </c:pt>
                <c:pt idx="287">
                  <c:v>41588.138331666669</c:v>
                </c:pt>
                <c:pt idx="288">
                  <c:v>41588.138331666669</c:v>
                </c:pt>
                <c:pt idx="289">
                  <c:v>41588.160414988422</c:v>
                </c:pt>
                <c:pt idx="290">
                  <c:v>41588.160414988422</c:v>
                </c:pt>
                <c:pt idx="291">
                  <c:v>41588.182498310183</c:v>
                </c:pt>
                <c:pt idx="292">
                  <c:v>41588.182498310183</c:v>
                </c:pt>
                <c:pt idx="293">
                  <c:v>41588.204581631944</c:v>
                </c:pt>
                <c:pt idx="294">
                  <c:v>41588.204581631944</c:v>
                </c:pt>
                <c:pt idx="295">
                  <c:v>41588.226664953705</c:v>
                </c:pt>
                <c:pt idx="296">
                  <c:v>41588.226664953705</c:v>
                </c:pt>
                <c:pt idx="297">
                  <c:v>41588.248748275466</c:v>
                </c:pt>
                <c:pt idx="298">
                  <c:v>41588.248748275466</c:v>
                </c:pt>
                <c:pt idx="299">
                  <c:v>41588.27083159722</c:v>
                </c:pt>
                <c:pt idx="300">
                  <c:v>41588.27083159722</c:v>
                </c:pt>
                <c:pt idx="301">
                  <c:v>41588.29291491898</c:v>
                </c:pt>
                <c:pt idx="302">
                  <c:v>41588.29291491898</c:v>
                </c:pt>
                <c:pt idx="303">
                  <c:v>41588.314998240741</c:v>
                </c:pt>
                <c:pt idx="304">
                  <c:v>41588.314998240741</c:v>
                </c:pt>
                <c:pt idx="305">
                  <c:v>41588.337081562502</c:v>
                </c:pt>
                <c:pt idx="306">
                  <c:v>41588.337081562502</c:v>
                </c:pt>
                <c:pt idx="307">
                  <c:v>41588.359164884256</c:v>
                </c:pt>
                <c:pt idx="308">
                  <c:v>41588.359164884256</c:v>
                </c:pt>
                <c:pt idx="309">
                  <c:v>41588.381248206017</c:v>
                </c:pt>
                <c:pt idx="310">
                  <c:v>41588.381248206017</c:v>
                </c:pt>
                <c:pt idx="311">
                  <c:v>41588.403331527777</c:v>
                </c:pt>
                <c:pt idx="312">
                  <c:v>41588.403331527777</c:v>
                </c:pt>
                <c:pt idx="313">
                  <c:v>41588.425414849538</c:v>
                </c:pt>
                <c:pt idx="314">
                  <c:v>41588.425414849538</c:v>
                </c:pt>
                <c:pt idx="315">
                  <c:v>41588.447498171299</c:v>
                </c:pt>
                <c:pt idx="316">
                  <c:v>41588.447498171299</c:v>
                </c:pt>
                <c:pt idx="317">
                  <c:v>41588.469581493053</c:v>
                </c:pt>
                <c:pt idx="318">
                  <c:v>41588.469581493053</c:v>
                </c:pt>
                <c:pt idx="319">
                  <c:v>41588.491664814814</c:v>
                </c:pt>
                <c:pt idx="320">
                  <c:v>41588.491664814814</c:v>
                </c:pt>
                <c:pt idx="321">
                  <c:v>41588.513748136575</c:v>
                </c:pt>
                <c:pt idx="322">
                  <c:v>41588.513748136575</c:v>
                </c:pt>
                <c:pt idx="323">
                  <c:v>41588.535831458335</c:v>
                </c:pt>
                <c:pt idx="324">
                  <c:v>41588.535831458335</c:v>
                </c:pt>
                <c:pt idx="325">
                  <c:v>41588.557914780089</c:v>
                </c:pt>
                <c:pt idx="326">
                  <c:v>41588.557914780089</c:v>
                </c:pt>
                <c:pt idx="327">
                  <c:v>41588.57999810185</c:v>
                </c:pt>
                <c:pt idx="328">
                  <c:v>41588.57999810185</c:v>
                </c:pt>
                <c:pt idx="329">
                  <c:v>41588.602081423611</c:v>
                </c:pt>
                <c:pt idx="330">
                  <c:v>41588.602081423611</c:v>
                </c:pt>
                <c:pt idx="331">
                  <c:v>41588.624164745372</c:v>
                </c:pt>
                <c:pt idx="332">
                  <c:v>41588.624164745372</c:v>
                </c:pt>
                <c:pt idx="333">
                  <c:v>41588.646248067133</c:v>
                </c:pt>
                <c:pt idx="334">
                  <c:v>41588.646248067133</c:v>
                </c:pt>
                <c:pt idx="335">
                  <c:v>41588.668331388886</c:v>
                </c:pt>
                <c:pt idx="336">
                  <c:v>41588.668331388886</c:v>
                </c:pt>
                <c:pt idx="337">
                  <c:v>41588.690414710647</c:v>
                </c:pt>
                <c:pt idx="338">
                  <c:v>41588.690414710647</c:v>
                </c:pt>
                <c:pt idx="339">
                  <c:v>41588.712498032408</c:v>
                </c:pt>
                <c:pt idx="340">
                  <c:v>41588.712498032408</c:v>
                </c:pt>
                <c:pt idx="341">
                  <c:v>41588.734581354169</c:v>
                </c:pt>
                <c:pt idx="342">
                  <c:v>41588.734581354169</c:v>
                </c:pt>
                <c:pt idx="343">
                  <c:v>41588.756664675922</c:v>
                </c:pt>
                <c:pt idx="344">
                  <c:v>41588.756664675922</c:v>
                </c:pt>
                <c:pt idx="345">
                  <c:v>41588.778747997683</c:v>
                </c:pt>
                <c:pt idx="346">
                  <c:v>41588.778747997683</c:v>
                </c:pt>
                <c:pt idx="347">
                  <c:v>41588.800831319444</c:v>
                </c:pt>
                <c:pt idx="348">
                  <c:v>41588.800831319444</c:v>
                </c:pt>
                <c:pt idx="349">
                  <c:v>41588.822914641205</c:v>
                </c:pt>
                <c:pt idx="350">
                  <c:v>41588.822914641205</c:v>
                </c:pt>
                <c:pt idx="351">
                  <c:v>41588.844997962966</c:v>
                </c:pt>
                <c:pt idx="352">
                  <c:v>41588.844997962966</c:v>
                </c:pt>
                <c:pt idx="353">
                  <c:v>41588.867081284719</c:v>
                </c:pt>
                <c:pt idx="354">
                  <c:v>41588.867081284719</c:v>
                </c:pt>
                <c:pt idx="355">
                  <c:v>41588.88916460648</c:v>
                </c:pt>
                <c:pt idx="356">
                  <c:v>41588.88916460648</c:v>
                </c:pt>
                <c:pt idx="357">
                  <c:v>41588.911247928241</c:v>
                </c:pt>
                <c:pt idx="358">
                  <c:v>41588.911247928241</c:v>
                </c:pt>
                <c:pt idx="359">
                  <c:v>41588.933331250002</c:v>
                </c:pt>
                <c:pt idx="360">
                  <c:v>41588.933331250002</c:v>
                </c:pt>
                <c:pt idx="361">
                  <c:v>41588.955414571756</c:v>
                </c:pt>
                <c:pt idx="362">
                  <c:v>41588.955414571756</c:v>
                </c:pt>
                <c:pt idx="363">
                  <c:v>41588.977497893517</c:v>
                </c:pt>
                <c:pt idx="364">
                  <c:v>41588.977497893517</c:v>
                </c:pt>
                <c:pt idx="365">
                  <c:v>41588.999581215277</c:v>
                </c:pt>
                <c:pt idx="366">
                  <c:v>41588.999581215277</c:v>
                </c:pt>
                <c:pt idx="367">
                  <c:v>41589.021664537038</c:v>
                </c:pt>
                <c:pt idx="368">
                  <c:v>41589.021664537038</c:v>
                </c:pt>
                <c:pt idx="369">
                  <c:v>41589.043747858799</c:v>
                </c:pt>
                <c:pt idx="370">
                  <c:v>41589.043747858799</c:v>
                </c:pt>
                <c:pt idx="371">
                  <c:v>41589.065831180553</c:v>
                </c:pt>
                <c:pt idx="372">
                  <c:v>41589.065831180553</c:v>
                </c:pt>
                <c:pt idx="373">
                  <c:v>41589.087914502314</c:v>
                </c:pt>
                <c:pt idx="374">
                  <c:v>41589.087914502314</c:v>
                </c:pt>
                <c:pt idx="375">
                  <c:v>41589.109997824075</c:v>
                </c:pt>
                <c:pt idx="376">
                  <c:v>41589.109997824075</c:v>
                </c:pt>
                <c:pt idx="377">
                  <c:v>41589.132081145835</c:v>
                </c:pt>
                <c:pt idx="378">
                  <c:v>41589.132081145835</c:v>
                </c:pt>
                <c:pt idx="379">
                  <c:v>41589.154164467589</c:v>
                </c:pt>
                <c:pt idx="380">
                  <c:v>41589.154164467589</c:v>
                </c:pt>
                <c:pt idx="381">
                  <c:v>41589.17624778935</c:v>
                </c:pt>
                <c:pt idx="382">
                  <c:v>41589.17624778935</c:v>
                </c:pt>
                <c:pt idx="383">
                  <c:v>41589.198331111111</c:v>
                </c:pt>
                <c:pt idx="384">
                  <c:v>41589.198331111111</c:v>
                </c:pt>
                <c:pt idx="385">
                  <c:v>41589.220414432872</c:v>
                </c:pt>
                <c:pt idx="386">
                  <c:v>41589.220414432872</c:v>
                </c:pt>
                <c:pt idx="387">
                  <c:v>41589.242497754632</c:v>
                </c:pt>
                <c:pt idx="388">
                  <c:v>41589.242497754632</c:v>
                </c:pt>
                <c:pt idx="389">
                  <c:v>41589.264581076386</c:v>
                </c:pt>
                <c:pt idx="390">
                  <c:v>41589.264581076386</c:v>
                </c:pt>
                <c:pt idx="391">
                  <c:v>41589.286664398147</c:v>
                </c:pt>
                <c:pt idx="392">
                  <c:v>41589.286664398147</c:v>
                </c:pt>
                <c:pt idx="393">
                  <c:v>41589.308747719908</c:v>
                </c:pt>
                <c:pt idx="394">
                  <c:v>41589.308747719908</c:v>
                </c:pt>
                <c:pt idx="395">
                  <c:v>41589.330831041669</c:v>
                </c:pt>
                <c:pt idx="396">
                  <c:v>41589.330831041669</c:v>
                </c:pt>
                <c:pt idx="397">
                  <c:v>41589.352914363422</c:v>
                </c:pt>
                <c:pt idx="398">
                  <c:v>41589.352914363422</c:v>
                </c:pt>
                <c:pt idx="399">
                  <c:v>41589.374997685183</c:v>
                </c:pt>
                <c:pt idx="400">
                  <c:v>41589.374997685183</c:v>
                </c:pt>
                <c:pt idx="401">
                  <c:v>41589.397081006944</c:v>
                </c:pt>
                <c:pt idx="402">
                  <c:v>41589.397081006944</c:v>
                </c:pt>
                <c:pt idx="403">
                  <c:v>41589.419164328705</c:v>
                </c:pt>
                <c:pt idx="404">
                  <c:v>41589.419164328705</c:v>
                </c:pt>
                <c:pt idx="405">
                  <c:v>41589.441247650466</c:v>
                </c:pt>
                <c:pt idx="406">
                  <c:v>41589.441247650466</c:v>
                </c:pt>
                <c:pt idx="407">
                  <c:v>41589.463330972219</c:v>
                </c:pt>
                <c:pt idx="408">
                  <c:v>41589.463330972219</c:v>
                </c:pt>
                <c:pt idx="409">
                  <c:v>41589.48541429398</c:v>
                </c:pt>
                <c:pt idx="410">
                  <c:v>41589.48541429398</c:v>
                </c:pt>
                <c:pt idx="411">
                  <c:v>41589.507497615741</c:v>
                </c:pt>
                <c:pt idx="412">
                  <c:v>41589.507497615741</c:v>
                </c:pt>
                <c:pt idx="413">
                  <c:v>41589.529580937502</c:v>
                </c:pt>
                <c:pt idx="414">
                  <c:v>41589.529580937502</c:v>
                </c:pt>
                <c:pt idx="415">
                  <c:v>41589.551664259256</c:v>
                </c:pt>
                <c:pt idx="416">
                  <c:v>41589.551664259256</c:v>
                </c:pt>
                <c:pt idx="417">
                  <c:v>41589.573747581017</c:v>
                </c:pt>
                <c:pt idx="418">
                  <c:v>41589.573747581017</c:v>
                </c:pt>
                <c:pt idx="419">
                  <c:v>41589.595830902777</c:v>
                </c:pt>
                <c:pt idx="420">
                  <c:v>41589.595830902777</c:v>
                </c:pt>
                <c:pt idx="421">
                  <c:v>41589.617914224538</c:v>
                </c:pt>
                <c:pt idx="422">
                  <c:v>41589.617914224538</c:v>
                </c:pt>
                <c:pt idx="423">
                  <c:v>41589.639997546299</c:v>
                </c:pt>
                <c:pt idx="424">
                  <c:v>41589.639997546299</c:v>
                </c:pt>
                <c:pt idx="425">
                  <c:v>41589.662080868053</c:v>
                </c:pt>
                <c:pt idx="426">
                  <c:v>41589.662080868053</c:v>
                </c:pt>
                <c:pt idx="427">
                  <c:v>41589.684164189814</c:v>
                </c:pt>
                <c:pt idx="428">
                  <c:v>41589.684164189814</c:v>
                </c:pt>
                <c:pt idx="429">
                  <c:v>41589.706247511574</c:v>
                </c:pt>
                <c:pt idx="430">
                  <c:v>41589.706247511574</c:v>
                </c:pt>
                <c:pt idx="431">
                  <c:v>41589.728330833335</c:v>
                </c:pt>
                <c:pt idx="432">
                  <c:v>41589.728330833335</c:v>
                </c:pt>
                <c:pt idx="433">
                  <c:v>41589.750414155096</c:v>
                </c:pt>
                <c:pt idx="434">
                  <c:v>41589.750414155096</c:v>
                </c:pt>
                <c:pt idx="435">
                  <c:v>41589.77249747685</c:v>
                </c:pt>
                <c:pt idx="436">
                  <c:v>41589.77249747685</c:v>
                </c:pt>
                <c:pt idx="437">
                  <c:v>41589.794580798611</c:v>
                </c:pt>
                <c:pt idx="438">
                  <c:v>41589.794580798611</c:v>
                </c:pt>
                <c:pt idx="439">
                  <c:v>41589.816664120372</c:v>
                </c:pt>
                <c:pt idx="440">
                  <c:v>41589.816664120372</c:v>
                </c:pt>
                <c:pt idx="441">
                  <c:v>41589.838747442132</c:v>
                </c:pt>
                <c:pt idx="442">
                  <c:v>41589.838747442132</c:v>
                </c:pt>
                <c:pt idx="443">
                  <c:v>41589.860830763886</c:v>
                </c:pt>
                <c:pt idx="444">
                  <c:v>41589.860830763886</c:v>
                </c:pt>
                <c:pt idx="445">
                  <c:v>41589.882914085647</c:v>
                </c:pt>
                <c:pt idx="446">
                  <c:v>41589.882914085647</c:v>
                </c:pt>
                <c:pt idx="447">
                  <c:v>41589.904997407408</c:v>
                </c:pt>
                <c:pt idx="448">
                  <c:v>41589.904997407408</c:v>
                </c:pt>
                <c:pt idx="449">
                  <c:v>41589.927080729169</c:v>
                </c:pt>
                <c:pt idx="450">
                  <c:v>41589.927080729169</c:v>
                </c:pt>
                <c:pt idx="451">
                  <c:v>41589.94916405093</c:v>
                </c:pt>
                <c:pt idx="452">
                  <c:v>41589.94916405093</c:v>
                </c:pt>
                <c:pt idx="453">
                  <c:v>41589.971247372683</c:v>
                </c:pt>
                <c:pt idx="454">
                  <c:v>41589.971247372683</c:v>
                </c:pt>
                <c:pt idx="455">
                  <c:v>41589.993330694444</c:v>
                </c:pt>
                <c:pt idx="456">
                  <c:v>41589.993330694444</c:v>
                </c:pt>
                <c:pt idx="457">
                  <c:v>41590.015414016205</c:v>
                </c:pt>
                <c:pt idx="458">
                  <c:v>41590.015414016205</c:v>
                </c:pt>
                <c:pt idx="459">
                  <c:v>41590.037497337966</c:v>
                </c:pt>
                <c:pt idx="460">
                  <c:v>41590.037497337966</c:v>
                </c:pt>
                <c:pt idx="461">
                  <c:v>41590.059580659719</c:v>
                </c:pt>
                <c:pt idx="462">
                  <c:v>41590.059580659719</c:v>
                </c:pt>
                <c:pt idx="463">
                  <c:v>41590.08166398148</c:v>
                </c:pt>
                <c:pt idx="464">
                  <c:v>41590.08166398148</c:v>
                </c:pt>
                <c:pt idx="465">
                  <c:v>41590.103747303241</c:v>
                </c:pt>
                <c:pt idx="466">
                  <c:v>41590.103747303241</c:v>
                </c:pt>
                <c:pt idx="467">
                  <c:v>41590.125830625002</c:v>
                </c:pt>
                <c:pt idx="468">
                  <c:v>41590.125830625002</c:v>
                </c:pt>
                <c:pt idx="469">
                  <c:v>41590.147913946763</c:v>
                </c:pt>
                <c:pt idx="470">
                  <c:v>41590.147913946763</c:v>
                </c:pt>
                <c:pt idx="471">
                  <c:v>41590.169997268516</c:v>
                </c:pt>
                <c:pt idx="472">
                  <c:v>41590.169997268516</c:v>
                </c:pt>
                <c:pt idx="473">
                  <c:v>41590.192080590277</c:v>
                </c:pt>
                <c:pt idx="474">
                  <c:v>41590.192080590277</c:v>
                </c:pt>
                <c:pt idx="475">
                  <c:v>41590.214163912038</c:v>
                </c:pt>
                <c:pt idx="476">
                  <c:v>41590.214163912038</c:v>
                </c:pt>
                <c:pt idx="477">
                  <c:v>41590.236247233799</c:v>
                </c:pt>
                <c:pt idx="478">
                  <c:v>41590.236247233799</c:v>
                </c:pt>
                <c:pt idx="479">
                  <c:v>41590.258330555553</c:v>
                </c:pt>
                <c:pt idx="480">
                  <c:v>41590.258330555553</c:v>
                </c:pt>
                <c:pt idx="481">
                  <c:v>41590.280413877314</c:v>
                </c:pt>
                <c:pt idx="482">
                  <c:v>41590.280413877314</c:v>
                </c:pt>
                <c:pt idx="483">
                  <c:v>41590.302497199074</c:v>
                </c:pt>
                <c:pt idx="484">
                  <c:v>41590.302497199074</c:v>
                </c:pt>
                <c:pt idx="485">
                  <c:v>41590.324580520835</c:v>
                </c:pt>
                <c:pt idx="486">
                  <c:v>41590.324580520835</c:v>
                </c:pt>
                <c:pt idx="487">
                  <c:v>41590.346663842596</c:v>
                </c:pt>
                <c:pt idx="488">
                  <c:v>41590.346663842596</c:v>
                </c:pt>
                <c:pt idx="489">
                  <c:v>41590.36874716435</c:v>
                </c:pt>
                <c:pt idx="490">
                  <c:v>41590.36874716435</c:v>
                </c:pt>
                <c:pt idx="491">
                  <c:v>41590.390830486111</c:v>
                </c:pt>
                <c:pt idx="492">
                  <c:v>41590.390830486111</c:v>
                </c:pt>
                <c:pt idx="493">
                  <c:v>41590.412913807872</c:v>
                </c:pt>
                <c:pt idx="494">
                  <c:v>41590.412913807872</c:v>
                </c:pt>
                <c:pt idx="495">
                  <c:v>41590.434997129632</c:v>
                </c:pt>
                <c:pt idx="496">
                  <c:v>41590.434997129632</c:v>
                </c:pt>
                <c:pt idx="497">
                  <c:v>41590.457080451386</c:v>
                </c:pt>
                <c:pt idx="498">
                  <c:v>41590.457080451386</c:v>
                </c:pt>
                <c:pt idx="499">
                  <c:v>41590.479163773147</c:v>
                </c:pt>
                <c:pt idx="500">
                  <c:v>41590.479163773147</c:v>
                </c:pt>
                <c:pt idx="501">
                  <c:v>41590.501247094908</c:v>
                </c:pt>
                <c:pt idx="502">
                  <c:v>41590.501247094908</c:v>
                </c:pt>
                <c:pt idx="503">
                  <c:v>41590.523330416669</c:v>
                </c:pt>
                <c:pt idx="504">
                  <c:v>41590.523330416669</c:v>
                </c:pt>
                <c:pt idx="505">
                  <c:v>41590.545413738429</c:v>
                </c:pt>
                <c:pt idx="506">
                  <c:v>41590.545413738429</c:v>
                </c:pt>
                <c:pt idx="507">
                  <c:v>41590.567497060183</c:v>
                </c:pt>
                <c:pt idx="508">
                  <c:v>41590.567497060183</c:v>
                </c:pt>
                <c:pt idx="509">
                  <c:v>41590.589580381944</c:v>
                </c:pt>
                <c:pt idx="510">
                  <c:v>41590.589580381944</c:v>
                </c:pt>
                <c:pt idx="511">
                  <c:v>41590.611663703705</c:v>
                </c:pt>
                <c:pt idx="512">
                  <c:v>41590.611663703705</c:v>
                </c:pt>
                <c:pt idx="513">
                  <c:v>41590.633747025466</c:v>
                </c:pt>
                <c:pt idx="514">
                  <c:v>41590.633747025466</c:v>
                </c:pt>
                <c:pt idx="515">
                  <c:v>41590.655830347219</c:v>
                </c:pt>
                <c:pt idx="516">
                  <c:v>41590.655830347219</c:v>
                </c:pt>
                <c:pt idx="517">
                  <c:v>41590.67791366898</c:v>
                </c:pt>
                <c:pt idx="518">
                  <c:v>41590.67791366898</c:v>
                </c:pt>
                <c:pt idx="519">
                  <c:v>41590.699996990741</c:v>
                </c:pt>
                <c:pt idx="520">
                  <c:v>41590.699996990741</c:v>
                </c:pt>
                <c:pt idx="521">
                  <c:v>41590.722080312502</c:v>
                </c:pt>
                <c:pt idx="522">
                  <c:v>41590.722080312502</c:v>
                </c:pt>
                <c:pt idx="523">
                  <c:v>41590.744163634263</c:v>
                </c:pt>
                <c:pt idx="524">
                  <c:v>41590.744163634263</c:v>
                </c:pt>
                <c:pt idx="525">
                  <c:v>41590.766246956016</c:v>
                </c:pt>
                <c:pt idx="526">
                  <c:v>41590.766246956016</c:v>
                </c:pt>
                <c:pt idx="527">
                  <c:v>41590.788330277777</c:v>
                </c:pt>
                <c:pt idx="528">
                  <c:v>41590.788330277777</c:v>
                </c:pt>
                <c:pt idx="529">
                  <c:v>41590.810413599538</c:v>
                </c:pt>
                <c:pt idx="530">
                  <c:v>41590.810413599538</c:v>
                </c:pt>
                <c:pt idx="531">
                  <c:v>41590.832496921299</c:v>
                </c:pt>
                <c:pt idx="532">
                  <c:v>41590.832496921299</c:v>
                </c:pt>
                <c:pt idx="533">
                  <c:v>41590.854580243053</c:v>
                </c:pt>
                <c:pt idx="534">
                  <c:v>41590.854580243053</c:v>
                </c:pt>
                <c:pt idx="535">
                  <c:v>41590.876663564813</c:v>
                </c:pt>
                <c:pt idx="536">
                  <c:v>41590.876663564813</c:v>
                </c:pt>
                <c:pt idx="537">
                  <c:v>41590.898746886574</c:v>
                </c:pt>
                <c:pt idx="538">
                  <c:v>41590.898746886574</c:v>
                </c:pt>
                <c:pt idx="539">
                  <c:v>41590.920830208335</c:v>
                </c:pt>
                <c:pt idx="540">
                  <c:v>41590.920830208335</c:v>
                </c:pt>
                <c:pt idx="541">
                  <c:v>41590.942913530096</c:v>
                </c:pt>
                <c:pt idx="542">
                  <c:v>41590.942913530096</c:v>
                </c:pt>
                <c:pt idx="543">
                  <c:v>41590.96499685185</c:v>
                </c:pt>
                <c:pt idx="544">
                  <c:v>41590.96499685185</c:v>
                </c:pt>
                <c:pt idx="545">
                  <c:v>41590.987080173611</c:v>
                </c:pt>
                <c:pt idx="546">
                  <c:v>41590.987080173611</c:v>
                </c:pt>
                <c:pt idx="547">
                  <c:v>41591.009163495371</c:v>
                </c:pt>
                <c:pt idx="548">
                  <c:v>41591.009163495371</c:v>
                </c:pt>
                <c:pt idx="549">
                  <c:v>41591.031246817132</c:v>
                </c:pt>
                <c:pt idx="550">
                  <c:v>41591.031246817132</c:v>
                </c:pt>
                <c:pt idx="551">
                  <c:v>41591.053330138886</c:v>
                </c:pt>
                <c:pt idx="552">
                  <c:v>41591.053330138886</c:v>
                </c:pt>
                <c:pt idx="553">
                  <c:v>41591.075413460647</c:v>
                </c:pt>
                <c:pt idx="554">
                  <c:v>41591.075413460647</c:v>
                </c:pt>
                <c:pt idx="555">
                  <c:v>41591.097496782408</c:v>
                </c:pt>
                <c:pt idx="556">
                  <c:v>41591.097496782408</c:v>
                </c:pt>
                <c:pt idx="557">
                  <c:v>41591.119580104169</c:v>
                </c:pt>
                <c:pt idx="558">
                  <c:v>41591.119580104169</c:v>
                </c:pt>
                <c:pt idx="559">
                  <c:v>41591.141663425929</c:v>
                </c:pt>
                <c:pt idx="560">
                  <c:v>41591.141663425929</c:v>
                </c:pt>
                <c:pt idx="561">
                  <c:v>41591.163746747683</c:v>
                </c:pt>
                <c:pt idx="562">
                  <c:v>41591.163746747683</c:v>
                </c:pt>
                <c:pt idx="563">
                  <c:v>41591.185830069444</c:v>
                </c:pt>
                <c:pt idx="564">
                  <c:v>41591.185830069444</c:v>
                </c:pt>
                <c:pt idx="565">
                  <c:v>41591.207913391205</c:v>
                </c:pt>
                <c:pt idx="566">
                  <c:v>41591.207913391205</c:v>
                </c:pt>
                <c:pt idx="567">
                  <c:v>41591.229996712966</c:v>
                </c:pt>
                <c:pt idx="568">
                  <c:v>41591.229996712966</c:v>
                </c:pt>
                <c:pt idx="569">
                  <c:v>41591.252080034719</c:v>
                </c:pt>
                <c:pt idx="570">
                  <c:v>41591.252080034719</c:v>
                </c:pt>
                <c:pt idx="571">
                  <c:v>41591.27416335648</c:v>
                </c:pt>
                <c:pt idx="572">
                  <c:v>41591.27416335648</c:v>
                </c:pt>
                <c:pt idx="573">
                  <c:v>41591.296246678241</c:v>
                </c:pt>
                <c:pt idx="574">
                  <c:v>41591.296246678241</c:v>
                </c:pt>
                <c:pt idx="575">
                  <c:v>41591.318330000002</c:v>
                </c:pt>
                <c:pt idx="576">
                  <c:v>41591.318330000002</c:v>
                </c:pt>
                <c:pt idx="577">
                  <c:v>41591.340413321763</c:v>
                </c:pt>
                <c:pt idx="578">
                  <c:v>41591.340413321763</c:v>
                </c:pt>
                <c:pt idx="579">
                  <c:v>41591.362496643516</c:v>
                </c:pt>
                <c:pt idx="580">
                  <c:v>41591.362496643516</c:v>
                </c:pt>
                <c:pt idx="581">
                  <c:v>41591.384579965277</c:v>
                </c:pt>
                <c:pt idx="582">
                  <c:v>41591.384579965277</c:v>
                </c:pt>
                <c:pt idx="583">
                  <c:v>41591.406663287038</c:v>
                </c:pt>
                <c:pt idx="584">
                  <c:v>41591.406663287038</c:v>
                </c:pt>
                <c:pt idx="585">
                  <c:v>41591.428746608799</c:v>
                </c:pt>
                <c:pt idx="586">
                  <c:v>41591.428746608799</c:v>
                </c:pt>
                <c:pt idx="587">
                  <c:v>41591.450829930553</c:v>
                </c:pt>
                <c:pt idx="588">
                  <c:v>41591.450829930553</c:v>
                </c:pt>
                <c:pt idx="589">
                  <c:v>41591.472913252313</c:v>
                </c:pt>
                <c:pt idx="590">
                  <c:v>41591.472913252313</c:v>
                </c:pt>
                <c:pt idx="591">
                  <c:v>41591.494996574074</c:v>
                </c:pt>
                <c:pt idx="592">
                  <c:v>41591.494996574074</c:v>
                </c:pt>
                <c:pt idx="593">
                  <c:v>41591.517079895835</c:v>
                </c:pt>
                <c:pt idx="594">
                  <c:v>41591.517079895835</c:v>
                </c:pt>
                <c:pt idx="595">
                  <c:v>41591.539163217596</c:v>
                </c:pt>
                <c:pt idx="596">
                  <c:v>41591.56124653935</c:v>
                </c:pt>
                <c:pt idx="597">
                  <c:v>41591.583329861111</c:v>
                </c:pt>
              </c:numCache>
            </c:numRef>
          </c:xVal>
          <c:yVal>
            <c:numRef>
              <c:f>'Dataset 1'!$F$2:$F$599</c:f>
              <c:numCache>
                <c:formatCode>General</c:formatCode>
                <c:ptCount val="598"/>
                <c:pt idx="0">
                  <c:v>335.5</c:v>
                </c:pt>
                <c:pt idx="1">
                  <c:v>335.5</c:v>
                </c:pt>
                <c:pt idx="2">
                  <c:v>430</c:v>
                </c:pt>
                <c:pt idx="3">
                  <c:v>430</c:v>
                </c:pt>
                <c:pt idx="4">
                  <c:v>399</c:v>
                </c:pt>
                <c:pt idx="5">
                  <c:v>413.5</c:v>
                </c:pt>
                <c:pt idx="6">
                  <c:v>363</c:v>
                </c:pt>
                <c:pt idx="7">
                  <c:v>395</c:v>
                </c:pt>
                <c:pt idx="8">
                  <c:v>433.5</c:v>
                </c:pt>
                <c:pt idx="9">
                  <c:v>454</c:v>
                </c:pt>
                <c:pt idx="10">
                  <c:v>370</c:v>
                </c:pt>
                <c:pt idx="11">
                  <c:v>383</c:v>
                </c:pt>
                <c:pt idx="12">
                  <c:v>415.5</c:v>
                </c:pt>
                <c:pt idx="13">
                  <c:v>408</c:v>
                </c:pt>
                <c:pt idx="14">
                  <c:v>419</c:v>
                </c:pt>
                <c:pt idx="15">
                  <c:v>421</c:v>
                </c:pt>
                <c:pt idx="16">
                  <c:v>405.5</c:v>
                </c:pt>
                <c:pt idx="17">
                  <c:v>414</c:v>
                </c:pt>
                <c:pt idx="18">
                  <c:v>395.5</c:v>
                </c:pt>
                <c:pt idx="19">
                  <c:v>395.5</c:v>
                </c:pt>
                <c:pt idx="20">
                  <c:v>419</c:v>
                </c:pt>
                <c:pt idx="21">
                  <c:v>407.5</c:v>
                </c:pt>
                <c:pt idx="22">
                  <c:v>653</c:v>
                </c:pt>
                <c:pt idx="23">
                  <c:v>528.5</c:v>
                </c:pt>
                <c:pt idx="24">
                  <c:v>658</c:v>
                </c:pt>
                <c:pt idx="25">
                  <c:v>658</c:v>
                </c:pt>
                <c:pt idx="26">
                  <c:v>727.5</c:v>
                </c:pt>
                <c:pt idx="27">
                  <c:v>630</c:v>
                </c:pt>
                <c:pt idx="28">
                  <c:v>705.5</c:v>
                </c:pt>
                <c:pt idx="29">
                  <c:v>810.5</c:v>
                </c:pt>
                <c:pt idx="30">
                  <c:v>675.5</c:v>
                </c:pt>
                <c:pt idx="31">
                  <c:v>675.5</c:v>
                </c:pt>
                <c:pt idx="32">
                  <c:v>559</c:v>
                </c:pt>
                <c:pt idx="33">
                  <c:v>559</c:v>
                </c:pt>
                <c:pt idx="34">
                  <c:v>442</c:v>
                </c:pt>
                <c:pt idx="35">
                  <c:v>460</c:v>
                </c:pt>
                <c:pt idx="36">
                  <c:v>715.5</c:v>
                </c:pt>
                <c:pt idx="37">
                  <c:v>715.5</c:v>
                </c:pt>
                <c:pt idx="38">
                  <c:v>788</c:v>
                </c:pt>
                <c:pt idx="39">
                  <c:v>821.5</c:v>
                </c:pt>
                <c:pt idx="40">
                  <c:v>744</c:v>
                </c:pt>
                <c:pt idx="41">
                  <c:v>560</c:v>
                </c:pt>
                <c:pt idx="42">
                  <c:v>756</c:v>
                </c:pt>
                <c:pt idx="43">
                  <c:v>0</c:v>
                </c:pt>
                <c:pt idx="44">
                  <c:v>846</c:v>
                </c:pt>
                <c:pt idx="45">
                  <c:v>846</c:v>
                </c:pt>
                <c:pt idx="46">
                  <c:v>507</c:v>
                </c:pt>
                <c:pt idx="47">
                  <c:v>507</c:v>
                </c:pt>
                <c:pt idx="48">
                  <c:v>457.5</c:v>
                </c:pt>
                <c:pt idx="49">
                  <c:v>476</c:v>
                </c:pt>
                <c:pt idx="50">
                  <c:v>430</c:v>
                </c:pt>
                <c:pt idx="51">
                  <c:v>520</c:v>
                </c:pt>
                <c:pt idx="52">
                  <c:v>414</c:v>
                </c:pt>
                <c:pt idx="53">
                  <c:v>414</c:v>
                </c:pt>
                <c:pt idx="54">
                  <c:v>489.5</c:v>
                </c:pt>
                <c:pt idx="55">
                  <c:v>489.5</c:v>
                </c:pt>
                <c:pt idx="56">
                  <c:v>423</c:v>
                </c:pt>
                <c:pt idx="57">
                  <c:v>456</c:v>
                </c:pt>
                <c:pt idx="58">
                  <c:v>333</c:v>
                </c:pt>
                <c:pt idx="59">
                  <c:v>424.5</c:v>
                </c:pt>
                <c:pt idx="60">
                  <c:v>412.5</c:v>
                </c:pt>
                <c:pt idx="61">
                  <c:v>412.5</c:v>
                </c:pt>
                <c:pt idx="62">
                  <c:v>396.5</c:v>
                </c:pt>
                <c:pt idx="63">
                  <c:v>391.5</c:v>
                </c:pt>
                <c:pt idx="64">
                  <c:v>473.5</c:v>
                </c:pt>
                <c:pt idx="65">
                  <c:v>455.5</c:v>
                </c:pt>
                <c:pt idx="66">
                  <c:v>396.5</c:v>
                </c:pt>
                <c:pt idx="67">
                  <c:v>417</c:v>
                </c:pt>
                <c:pt idx="68">
                  <c:v>390.5</c:v>
                </c:pt>
                <c:pt idx="69">
                  <c:v>388</c:v>
                </c:pt>
                <c:pt idx="70">
                  <c:v>402</c:v>
                </c:pt>
                <c:pt idx="71">
                  <c:v>411.5</c:v>
                </c:pt>
                <c:pt idx="72">
                  <c:v>359.5</c:v>
                </c:pt>
                <c:pt idx="73">
                  <c:v>359.5</c:v>
                </c:pt>
                <c:pt idx="74">
                  <c:v>423</c:v>
                </c:pt>
                <c:pt idx="75">
                  <c:v>423</c:v>
                </c:pt>
                <c:pt idx="76">
                  <c:v>288</c:v>
                </c:pt>
                <c:pt idx="77">
                  <c:v>289.5</c:v>
                </c:pt>
                <c:pt idx="78">
                  <c:v>425</c:v>
                </c:pt>
                <c:pt idx="79">
                  <c:v>457</c:v>
                </c:pt>
                <c:pt idx="80">
                  <c:v>405</c:v>
                </c:pt>
                <c:pt idx="81">
                  <c:v>405</c:v>
                </c:pt>
                <c:pt idx="82">
                  <c:v>384</c:v>
                </c:pt>
                <c:pt idx="83">
                  <c:v>351.5</c:v>
                </c:pt>
                <c:pt idx="84">
                  <c:v>418</c:v>
                </c:pt>
                <c:pt idx="85">
                  <c:v>418</c:v>
                </c:pt>
                <c:pt idx="86">
                  <c:v>335</c:v>
                </c:pt>
                <c:pt idx="87">
                  <c:v>413.5</c:v>
                </c:pt>
                <c:pt idx="88">
                  <c:v>401.5</c:v>
                </c:pt>
                <c:pt idx="89">
                  <c:v>487</c:v>
                </c:pt>
                <c:pt idx="90">
                  <c:v>401</c:v>
                </c:pt>
                <c:pt idx="91">
                  <c:v>398</c:v>
                </c:pt>
                <c:pt idx="92">
                  <c:v>605.5</c:v>
                </c:pt>
                <c:pt idx="93">
                  <c:v>644</c:v>
                </c:pt>
                <c:pt idx="94">
                  <c:v>413.5</c:v>
                </c:pt>
                <c:pt idx="95">
                  <c:v>413.5</c:v>
                </c:pt>
                <c:pt idx="96">
                  <c:v>395.5</c:v>
                </c:pt>
                <c:pt idx="97">
                  <c:v>372.5</c:v>
                </c:pt>
                <c:pt idx="98">
                  <c:v>458</c:v>
                </c:pt>
                <c:pt idx="99">
                  <c:v>516</c:v>
                </c:pt>
                <c:pt idx="100">
                  <c:v>423</c:v>
                </c:pt>
                <c:pt idx="101">
                  <c:v>423</c:v>
                </c:pt>
                <c:pt idx="102">
                  <c:v>685.5</c:v>
                </c:pt>
                <c:pt idx="103">
                  <c:v>678</c:v>
                </c:pt>
                <c:pt idx="104">
                  <c:v>582</c:v>
                </c:pt>
                <c:pt idx="105">
                  <c:v>576</c:v>
                </c:pt>
                <c:pt idx="106">
                  <c:v>596</c:v>
                </c:pt>
                <c:pt idx="107">
                  <c:v>510</c:v>
                </c:pt>
                <c:pt idx="108">
                  <c:v>567.5</c:v>
                </c:pt>
                <c:pt idx="109">
                  <c:v>549.5</c:v>
                </c:pt>
                <c:pt idx="110">
                  <c:v>487.5</c:v>
                </c:pt>
                <c:pt idx="111">
                  <c:v>468.5</c:v>
                </c:pt>
                <c:pt idx="112">
                  <c:v>557.5</c:v>
                </c:pt>
                <c:pt idx="113">
                  <c:v>557.5</c:v>
                </c:pt>
                <c:pt idx="114">
                  <c:v>850</c:v>
                </c:pt>
                <c:pt idx="115">
                  <c:v>850</c:v>
                </c:pt>
                <c:pt idx="116">
                  <c:v>731.5</c:v>
                </c:pt>
                <c:pt idx="117">
                  <c:v>828.5</c:v>
                </c:pt>
                <c:pt idx="118">
                  <c:v>629.5</c:v>
                </c:pt>
                <c:pt idx="119">
                  <c:v>629.5</c:v>
                </c:pt>
                <c:pt idx="120">
                  <c:v>472.5</c:v>
                </c:pt>
                <c:pt idx="121">
                  <c:v>472.5</c:v>
                </c:pt>
                <c:pt idx="122">
                  <c:v>573.5</c:v>
                </c:pt>
                <c:pt idx="123">
                  <c:v>525.5</c:v>
                </c:pt>
                <c:pt idx="124">
                  <c:v>621</c:v>
                </c:pt>
                <c:pt idx="125">
                  <c:v>563.5</c:v>
                </c:pt>
                <c:pt idx="126">
                  <c:v>456.5</c:v>
                </c:pt>
                <c:pt idx="127">
                  <c:v>429</c:v>
                </c:pt>
                <c:pt idx="128">
                  <c:v>510.5</c:v>
                </c:pt>
                <c:pt idx="129">
                  <c:v>510.5</c:v>
                </c:pt>
                <c:pt idx="130">
                  <c:v>439.5</c:v>
                </c:pt>
                <c:pt idx="131">
                  <c:v>561</c:v>
                </c:pt>
                <c:pt idx="132">
                  <c:v>403</c:v>
                </c:pt>
                <c:pt idx="133">
                  <c:v>403</c:v>
                </c:pt>
                <c:pt idx="134">
                  <c:v>422.5</c:v>
                </c:pt>
                <c:pt idx="135">
                  <c:v>529.5</c:v>
                </c:pt>
                <c:pt idx="136">
                  <c:v>410</c:v>
                </c:pt>
                <c:pt idx="137">
                  <c:v>399</c:v>
                </c:pt>
                <c:pt idx="138">
                  <c:v>421.5</c:v>
                </c:pt>
                <c:pt idx="139">
                  <c:v>427.5</c:v>
                </c:pt>
                <c:pt idx="140">
                  <c:v>375.5</c:v>
                </c:pt>
                <c:pt idx="141">
                  <c:v>345.5</c:v>
                </c:pt>
                <c:pt idx="142">
                  <c:v>404.5</c:v>
                </c:pt>
                <c:pt idx="143">
                  <c:v>409.5</c:v>
                </c:pt>
                <c:pt idx="144">
                  <c:v>387.5</c:v>
                </c:pt>
                <c:pt idx="145">
                  <c:v>399</c:v>
                </c:pt>
                <c:pt idx="146">
                  <c:v>429.5</c:v>
                </c:pt>
                <c:pt idx="147">
                  <c:v>401.5</c:v>
                </c:pt>
                <c:pt idx="148">
                  <c:v>504</c:v>
                </c:pt>
                <c:pt idx="149">
                  <c:v>401</c:v>
                </c:pt>
                <c:pt idx="150">
                  <c:v>416</c:v>
                </c:pt>
                <c:pt idx="151">
                  <c:v>422.5</c:v>
                </c:pt>
                <c:pt idx="152">
                  <c:v>397.5</c:v>
                </c:pt>
                <c:pt idx="153">
                  <c:v>402.5</c:v>
                </c:pt>
                <c:pt idx="154">
                  <c:v>345</c:v>
                </c:pt>
                <c:pt idx="155">
                  <c:v>345</c:v>
                </c:pt>
                <c:pt idx="156">
                  <c:v>450</c:v>
                </c:pt>
                <c:pt idx="157">
                  <c:v>460</c:v>
                </c:pt>
                <c:pt idx="158">
                  <c:v>400.5</c:v>
                </c:pt>
                <c:pt idx="159">
                  <c:v>411</c:v>
                </c:pt>
                <c:pt idx="160">
                  <c:v>381</c:v>
                </c:pt>
                <c:pt idx="161">
                  <c:v>381</c:v>
                </c:pt>
                <c:pt idx="162">
                  <c:v>341.5</c:v>
                </c:pt>
                <c:pt idx="163">
                  <c:v>341.5</c:v>
                </c:pt>
                <c:pt idx="164">
                  <c:v>424</c:v>
                </c:pt>
                <c:pt idx="165">
                  <c:v>403</c:v>
                </c:pt>
                <c:pt idx="166">
                  <c:v>448</c:v>
                </c:pt>
                <c:pt idx="167">
                  <c:v>403.5</c:v>
                </c:pt>
                <c:pt idx="168">
                  <c:v>421</c:v>
                </c:pt>
                <c:pt idx="169">
                  <c:v>423</c:v>
                </c:pt>
                <c:pt idx="170">
                  <c:v>397</c:v>
                </c:pt>
                <c:pt idx="171">
                  <c:v>388.5</c:v>
                </c:pt>
                <c:pt idx="172">
                  <c:v>405.5</c:v>
                </c:pt>
                <c:pt idx="173">
                  <c:v>401</c:v>
                </c:pt>
                <c:pt idx="174">
                  <c:v>406.5</c:v>
                </c:pt>
                <c:pt idx="175">
                  <c:v>414.5</c:v>
                </c:pt>
                <c:pt idx="176">
                  <c:v>367</c:v>
                </c:pt>
                <c:pt idx="177">
                  <c:v>367</c:v>
                </c:pt>
                <c:pt idx="178">
                  <c:v>419.5</c:v>
                </c:pt>
                <c:pt idx="179">
                  <c:v>391.5</c:v>
                </c:pt>
                <c:pt idx="180">
                  <c:v>476</c:v>
                </c:pt>
                <c:pt idx="181">
                  <c:v>476</c:v>
                </c:pt>
                <c:pt idx="182">
                  <c:v>406</c:v>
                </c:pt>
                <c:pt idx="183">
                  <c:v>406</c:v>
                </c:pt>
                <c:pt idx="184">
                  <c:v>286</c:v>
                </c:pt>
                <c:pt idx="185">
                  <c:v>427</c:v>
                </c:pt>
                <c:pt idx="186">
                  <c:v>355.5</c:v>
                </c:pt>
                <c:pt idx="187">
                  <c:v>355.5</c:v>
                </c:pt>
                <c:pt idx="188">
                  <c:v>415.5</c:v>
                </c:pt>
                <c:pt idx="189">
                  <c:v>382</c:v>
                </c:pt>
                <c:pt idx="190">
                  <c:v>436</c:v>
                </c:pt>
                <c:pt idx="191">
                  <c:v>404.5</c:v>
                </c:pt>
                <c:pt idx="192">
                  <c:v>383.5</c:v>
                </c:pt>
                <c:pt idx="193">
                  <c:v>383.5</c:v>
                </c:pt>
                <c:pt idx="194">
                  <c:v>401</c:v>
                </c:pt>
                <c:pt idx="195">
                  <c:v>401</c:v>
                </c:pt>
                <c:pt idx="196">
                  <c:v>443.5</c:v>
                </c:pt>
                <c:pt idx="197">
                  <c:v>428.5</c:v>
                </c:pt>
                <c:pt idx="198">
                  <c:v>409</c:v>
                </c:pt>
                <c:pt idx="199">
                  <c:v>412</c:v>
                </c:pt>
                <c:pt idx="200">
                  <c:v>397</c:v>
                </c:pt>
                <c:pt idx="201">
                  <c:v>392.5</c:v>
                </c:pt>
                <c:pt idx="202">
                  <c:v>411</c:v>
                </c:pt>
                <c:pt idx="203">
                  <c:v>396.5</c:v>
                </c:pt>
                <c:pt idx="204">
                  <c:v>407</c:v>
                </c:pt>
                <c:pt idx="205">
                  <c:v>403.5</c:v>
                </c:pt>
                <c:pt idx="206">
                  <c:v>306</c:v>
                </c:pt>
                <c:pt idx="207">
                  <c:v>353</c:v>
                </c:pt>
                <c:pt idx="208">
                  <c:v>421</c:v>
                </c:pt>
                <c:pt idx="209">
                  <c:v>364.5</c:v>
                </c:pt>
                <c:pt idx="210">
                  <c:v>426</c:v>
                </c:pt>
                <c:pt idx="211">
                  <c:v>426</c:v>
                </c:pt>
                <c:pt idx="212">
                  <c:v>259</c:v>
                </c:pt>
                <c:pt idx="213">
                  <c:v>421.5</c:v>
                </c:pt>
                <c:pt idx="214">
                  <c:v>316</c:v>
                </c:pt>
                <c:pt idx="215">
                  <c:v>257</c:v>
                </c:pt>
                <c:pt idx="216">
                  <c:v>404.5</c:v>
                </c:pt>
                <c:pt idx="217">
                  <c:v>399.5</c:v>
                </c:pt>
                <c:pt idx="218">
                  <c:v>410</c:v>
                </c:pt>
                <c:pt idx="219">
                  <c:v>406</c:v>
                </c:pt>
                <c:pt idx="220">
                  <c:v>413.5</c:v>
                </c:pt>
                <c:pt idx="221">
                  <c:v>406</c:v>
                </c:pt>
                <c:pt idx="222">
                  <c:v>425.5</c:v>
                </c:pt>
                <c:pt idx="223">
                  <c:v>429</c:v>
                </c:pt>
                <c:pt idx="224">
                  <c:v>413.5</c:v>
                </c:pt>
                <c:pt idx="225">
                  <c:v>413.5</c:v>
                </c:pt>
                <c:pt idx="226">
                  <c:v>389.5</c:v>
                </c:pt>
                <c:pt idx="227">
                  <c:v>338</c:v>
                </c:pt>
                <c:pt idx="228">
                  <c:v>405</c:v>
                </c:pt>
                <c:pt idx="229">
                  <c:v>411</c:v>
                </c:pt>
                <c:pt idx="230">
                  <c:v>329.5</c:v>
                </c:pt>
                <c:pt idx="231">
                  <c:v>329.5</c:v>
                </c:pt>
                <c:pt idx="232">
                  <c:v>421.5</c:v>
                </c:pt>
                <c:pt idx="233">
                  <c:v>421.5</c:v>
                </c:pt>
                <c:pt idx="234">
                  <c:v>385.5</c:v>
                </c:pt>
                <c:pt idx="235">
                  <c:v>415.5</c:v>
                </c:pt>
                <c:pt idx="236">
                  <c:v>269.5</c:v>
                </c:pt>
                <c:pt idx="237">
                  <c:v>269.5</c:v>
                </c:pt>
                <c:pt idx="238">
                  <c:v>414</c:v>
                </c:pt>
                <c:pt idx="239">
                  <c:v>391</c:v>
                </c:pt>
                <c:pt idx="240">
                  <c:v>406.5</c:v>
                </c:pt>
                <c:pt idx="241">
                  <c:v>402.5</c:v>
                </c:pt>
                <c:pt idx="242">
                  <c:v>408</c:v>
                </c:pt>
                <c:pt idx="243">
                  <c:v>405</c:v>
                </c:pt>
                <c:pt idx="244">
                  <c:v>412.5</c:v>
                </c:pt>
                <c:pt idx="245">
                  <c:v>521.5</c:v>
                </c:pt>
                <c:pt idx="246">
                  <c:v>394</c:v>
                </c:pt>
                <c:pt idx="247">
                  <c:v>411</c:v>
                </c:pt>
                <c:pt idx="248">
                  <c:v>393</c:v>
                </c:pt>
                <c:pt idx="249">
                  <c:v>393</c:v>
                </c:pt>
                <c:pt idx="250">
                  <c:v>578.5</c:v>
                </c:pt>
                <c:pt idx="251">
                  <c:v>427</c:v>
                </c:pt>
                <c:pt idx="252">
                  <c:v>354.5</c:v>
                </c:pt>
                <c:pt idx="253">
                  <c:v>370.5</c:v>
                </c:pt>
                <c:pt idx="254">
                  <c:v>410</c:v>
                </c:pt>
                <c:pt idx="255">
                  <c:v>503.5</c:v>
                </c:pt>
                <c:pt idx="256">
                  <c:v>302.5</c:v>
                </c:pt>
                <c:pt idx="257">
                  <c:v>293.5</c:v>
                </c:pt>
                <c:pt idx="258">
                  <c:v>427</c:v>
                </c:pt>
                <c:pt idx="259">
                  <c:v>427</c:v>
                </c:pt>
                <c:pt idx="260">
                  <c:v>391</c:v>
                </c:pt>
                <c:pt idx="261">
                  <c:v>406</c:v>
                </c:pt>
                <c:pt idx="262">
                  <c:v>578.5</c:v>
                </c:pt>
                <c:pt idx="263">
                  <c:v>574.5</c:v>
                </c:pt>
                <c:pt idx="264">
                  <c:v>404</c:v>
                </c:pt>
                <c:pt idx="265">
                  <c:v>422.5</c:v>
                </c:pt>
                <c:pt idx="266">
                  <c:v>397</c:v>
                </c:pt>
                <c:pt idx="267">
                  <c:v>422.5</c:v>
                </c:pt>
                <c:pt idx="268">
                  <c:v>372.5</c:v>
                </c:pt>
                <c:pt idx="269">
                  <c:v>361.5</c:v>
                </c:pt>
                <c:pt idx="270">
                  <c:v>420.5</c:v>
                </c:pt>
                <c:pt idx="271">
                  <c:v>399.5</c:v>
                </c:pt>
                <c:pt idx="272">
                  <c:v>423</c:v>
                </c:pt>
                <c:pt idx="273">
                  <c:v>409</c:v>
                </c:pt>
                <c:pt idx="274">
                  <c:v>364</c:v>
                </c:pt>
                <c:pt idx="275">
                  <c:v>359</c:v>
                </c:pt>
                <c:pt idx="276">
                  <c:v>415.5</c:v>
                </c:pt>
                <c:pt idx="277">
                  <c:v>420.5</c:v>
                </c:pt>
                <c:pt idx="278">
                  <c:v>402</c:v>
                </c:pt>
                <c:pt idx="279">
                  <c:v>351</c:v>
                </c:pt>
                <c:pt idx="280">
                  <c:v>417</c:v>
                </c:pt>
                <c:pt idx="281">
                  <c:v>417</c:v>
                </c:pt>
                <c:pt idx="282">
                  <c:v>0</c:v>
                </c:pt>
                <c:pt idx="283">
                  <c:v>0</c:v>
                </c:pt>
                <c:pt idx="284">
                  <c:v>415</c:v>
                </c:pt>
                <c:pt idx="285">
                  <c:v>395.5</c:v>
                </c:pt>
                <c:pt idx="286">
                  <c:v>442.5</c:v>
                </c:pt>
                <c:pt idx="287">
                  <c:v>437</c:v>
                </c:pt>
                <c:pt idx="288">
                  <c:v>390.5</c:v>
                </c:pt>
                <c:pt idx="289">
                  <c:v>392.5</c:v>
                </c:pt>
                <c:pt idx="290">
                  <c:v>629</c:v>
                </c:pt>
                <c:pt idx="291">
                  <c:v>402</c:v>
                </c:pt>
                <c:pt idx="292">
                  <c:v>462</c:v>
                </c:pt>
                <c:pt idx="293">
                  <c:v>462</c:v>
                </c:pt>
                <c:pt idx="294">
                  <c:v>411</c:v>
                </c:pt>
                <c:pt idx="295">
                  <c:v>425.5</c:v>
                </c:pt>
                <c:pt idx="296">
                  <c:v>305</c:v>
                </c:pt>
                <c:pt idx="297">
                  <c:v>312.5</c:v>
                </c:pt>
                <c:pt idx="298">
                  <c:v>427.5</c:v>
                </c:pt>
                <c:pt idx="299">
                  <c:v>427.5</c:v>
                </c:pt>
                <c:pt idx="300">
                  <c:v>408</c:v>
                </c:pt>
                <c:pt idx="301">
                  <c:v>404</c:v>
                </c:pt>
                <c:pt idx="302">
                  <c:v>530.5</c:v>
                </c:pt>
                <c:pt idx="303">
                  <c:v>516.5</c:v>
                </c:pt>
                <c:pt idx="304">
                  <c:v>392</c:v>
                </c:pt>
                <c:pt idx="305">
                  <c:v>416</c:v>
                </c:pt>
                <c:pt idx="306">
                  <c:v>313</c:v>
                </c:pt>
                <c:pt idx="307">
                  <c:v>403.5</c:v>
                </c:pt>
                <c:pt idx="308">
                  <c:v>284.5</c:v>
                </c:pt>
                <c:pt idx="309">
                  <c:v>284.5</c:v>
                </c:pt>
                <c:pt idx="310">
                  <c:v>403.5</c:v>
                </c:pt>
                <c:pt idx="311">
                  <c:v>343</c:v>
                </c:pt>
                <c:pt idx="312">
                  <c:v>415</c:v>
                </c:pt>
                <c:pt idx="313">
                  <c:v>415</c:v>
                </c:pt>
                <c:pt idx="314">
                  <c:v>345.5</c:v>
                </c:pt>
                <c:pt idx="315">
                  <c:v>345.5</c:v>
                </c:pt>
                <c:pt idx="316">
                  <c:v>406.5</c:v>
                </c:pt>
                <c:pt idx="317">
                  <c:v>398</c:v>
                </c:pt>
                <c:pt idx="318">
                  <c:v>458</c:v>
                </c:pt>
                <c:pt idx="319">
                  <c:v>424.5</c:v>
                </c:pt>
                <c:pt idx="320">
                  <c:v>385</c:v>
                </c:pt>
                <c:pt idx="321">
                  <c:v>384</c:v>
                </c:pt>
                <c:pt idx="322">
                  <c:v>465</c:v>
                </c:pt>
                <c:pt idx="323">
                  <c:v>383.5</c:v>
                </c:pt>
                <c:pt idx="324">
                  <c:v>424</c:v>
                </c:pt>
                <c:pt idx="325">
                  <c:v>435.5</c:v>
                </c:pt>
                <c:pt idx="326">
                  <c:v>397</c:v>
                </c:pt>
                <c:pt idx="327">
                  <c:v>434.5</c:v>
                </c:pt>
                <c:pt idx="328">
                  <c:v>298</c:v>
                </c:pt>
                <c:pt idx="329">
                  <c:v>394.5</c:v>
                </c:pt>
                <c:pt idx="330">
                  <c:v>405</c:v>
                </c:pt>
                <c:pt idx="331">
                  <c:v>408</c:v>
                </c:pt>
                <c:pt idx="332">
                  <c:v>384.5</c:v>
                </c:pt>
                <c:pt idx="333">
                  <c:v>388</c:v>
                </c:pt>
                <c:pt idx="334">
                  <c:v>363</c:v>
                </c:pt>
                <c:pt idx="335">
                  <c:v>371.5</c:v>
                </c:pt>
                <c:pt idx="336">
                  <c:v>401</c:v>
                </c:pt>
                <c:pt idx="337">
                  <c:v>386</c:v>
                </c:pt>
                <c:pt idx="338">
                  <c:v>419</c:v>
                </c:pt>
                <c:pt idx="339">
                  <c:v>420</c:v>
                </c:pt>
                <c:pt idx="340">
                  <c:v>405.5</c:v>
                </c:pt>
                <c:pt idx="341">
                  <c:v>377.5</c:v>
                </c:pt>
                <c:pt idx="342">
                  <c:v>426.5</c:v>
                </c:pt>
                <c:pt idx="343">
                  <c:v>426.5</c:v>
                </c:pt>
                <c:pt idx="344">
                  <c:v>292.5</c:v>
                </c:pt>
                <c:pt idx="345">
                  <c:v>378</c:v>
                </c:pt>
                <c:pt idx="346">
                  <c:v>425</c:v>
                </c:pt>
                <c:pt idx="347">
                  <c:v>553</c:v>
                </c:pt>
                <c:pt idx="348">
                  <c:v>379.5</c:v>
                </c:pt>
                <c:pt idx="349">
                  <c:v>375.5</c:v>
                </c:pt>
                <c:pt idx="350">
                  <c:v>416.5</c:v>
                </c:pt>
                <c:pt idx="351">
                  <c:v>395</c:v>
                </c:pt>
                <c:pt idx="352">
                  <c:v>461</c:v>
                </c:pt>
                <c:pt idx="353">
                  <c:v>461</c:v>
                </c:pt>
                <c:pt idx="354">
                  <c:v>387.5</c:v>
                </c:pt>
                <c:pt idx="355">
                  <c:v>330.5</c:v>
                </c:pt>
                <c:pt idx="356">
                  <c:v>421.5</c:v>
                </c:pt>
                <c:pt idx="357">
                  <c:v>421.5</c:v>
                </c:pt>
                <c:pt idx="358">
                  <c:v>348</c:v>
                </c:pt>
                <c:pt idx="359">
                  <c:v>348</c:v>
                </c:pt>
                <c:pt idx="360">
                  <c:v>469.5</c:v>
                </c:pt>
                <c:pt idx="361">
                  <c:v>482.5</c:v>
                </c:pt>
                <c:pt idx="362">
                  <c:v>394.5</c:v>
                </c:pt>
                <c:pt idx="363">
                  <c:v>426.5</c:v>
                </c:pt>
                <c:pt idx="364">
                  <c:v>392</c:v>
                </c:pt>
                <c:pt idx="365">
                  <c:v>399.5</c:v>
                </c:pt>
                <c:pt idx="366">
                  <c:v>343.5</c:v>
                </c:pt>
                <c:pt idx="367">
                  <c:v>352.5</c:v>
                </c:pt>
                <c:pt idx="368">
                  <c:v>573</c:v>
                </c:pt>
                <c:pt idx="369">
                  <c:v>714.5</c:v>
                </c:pt>
                <c:pt idx="370">
                  <c:v>396.5</c:v>
                </c:pt>
                <c:pt idx="371">
                  <c:v>407.5</c:v>
                </c:pt>
                <c:pt idx="372">
                  <c:v>370.5</c:v>
                </c:pt>
                <c:pt idx="373">
                  <c:v>370.5</c:v>
                </c:pt>
                <c:pt idx="374">
                  <c:v>418.5</c:v>
                </c:pt>
                <c:pt idx="375">
                  <c:v>390</c:v>
                </c:pt>
                <c:pt idx="376">
                  <c:v>424.5</c:v>
                </c:pt>
                <c:pt idx="377">
                  <c:v>422</c:v>
                </c:pt>
                <c:pt idx="378">
                  <c:v>382</c:v>
                </c:pt>
                <c:pt idx="379">
                  <c:v>382</c:v>
                </c:pt>
                <c:pt idx="380">
                  <c:v>420.5</c:v>
                </c:pt>
                <c:pt idx="381">
                  <c:v>395.5</c:v>
                </c:pt>
                <c:pt idx="382">
                  <c:v>441</c:v>
                </c:pt>
                <c:pt idx="383">
                  <c:v>433</c:v>
                </c:pt>
                <c:pt idx="384">
                  <c:v>394.5</c:v>
                </c:pt>
                <c:pt idx="385">
                  <c:v>447.5</c:v>
                </c:pt>
                <c:pt idx="386">
                  <c:v>389.5</c:v>
                </c:pt>
                <c:pt idx="387">
                  <c:v>437.5</c:v>
                </c:pt>
                <c:pt idx="388">
                  <c:v>377.5</c:v>
                </c:pt>
                <c:pt idx="389">
                  <c:v>351.5</c:v>
                </c:pt>
                <c:pt idx="390">
                  <c:v>391.5</c:v>
                </c:pt>
                <c:pt idx="391">
                  <c:v>385</c:v>
                </c:pt>
                <c:pt idx="392">
                  <c:v>489.5</c:v>
                </c:pt>
                <c:pt idx="393">
                  <c:v>415.5</c:v>
                </c:pt>
                <c:pt idx="394">
                  <c:v>438</c:v>
                </c:pt>
                <c:pt idx="395">
                  <c:v>438</c:v>
                </c:pt>
                <c:pt idx="396">
                  <c:v>411</c:v>
                </c:pt>
                <c:pt idx="397">
                  <c:v>425</c:v>
                </c:pt>
                <c:pt idx="398">
                  <c:v>396.5</c:v>
                </c:pt>
                <c:pt idx="399">
                  <c:v>378</c:v>
                </c:pt>
                <c:pt idx="400">
                  <c:v>424.5</c:v>
                </c:pt>
                <c:pt idx="401">
                  <c:v>419</c:v>
                </c:pt>
                <c:pt idx="402">
                  <c:v>388.5</c:v>
                </c:pt>
                <c:pt idx="403">
                  <c:v>397</c:v>
                </c:pt>
                <c:pt idx="404">
                  <c:v>426.5</c:v>
                </c:pt>
                <c:pt idx="405">
                  <c:v>410</c:v>
                </c:pt>
                <c:pt idx="406">
                  <c:v>386.5</c:v>
                </c:pt>
                <c:pt idx="407">
                  <c:v>386.5</c:v>
                </c:pt>
                <c:pt idx="408">
                  <c:v>447.5</c:v>
                </c:pt>
                <c:pt idx="409">
                  <c:v>406</c:v>
                </c:pt>
                <c:pt idx="410">
                  <c:v>493</c:v>
                </c:pt>
                <c:pt idx="411">
                  <c:v>493</c:v>
                </c:pt>
                <c:pt idx="412">
                  <c:v>594</c:v>
                </c:pt>
                <c:pt idx="413">
                  <c:v>571.5</c:v>
                </c:pt>
                <c:pt idx="414">
                  <c:v>679.5</c:v>
                </c:pt>
                <c:pt idx="415">
                  <c:v>579</c:v>
                </c:pt>
                <c:pt idx="416">
                  <c:v>810</c:v>
                </c:pt>
                <c:pt idx="417">
                  <c:v>821.5</c:v>
                </c:pt>
                <c:pt idx="418">
                  <c:v>591.5</c:v>
                </c:pt>
                <c:pt idx="419">
                  <c:v>591.5</c:v>
                </c:pt>
                <c:pt idx="420">
                  <c:v>507.5</c:v>
                </c:pt>
                <c:pt idx="421">
                  <c:v>591</c:v>
                </c:pt>
                <c:pt idx="422">
                  <c:v>546</c:v>
                </c:pt>
                <c:pt idx="423">
                  <c:v>477</c:v>
                </c:pt>
                <c:pt idx="424">
                  <c:v>654</c:v>
                </c:pt>
                <c:pt idx="425">
                  <c:v>654</c:v>
                </c:pt>
                <c:pt idx="426">
                  <c:v>956.5</c:v>
                </c:pt>
                <c:pt idx="427">
                  <c:v>0</c:v>
                </c:pt>
                <c:pt idx="428">
                  <c:v>922.5</c:v>
                </c:pt>
                <c:pt idx="429">
                  <c:v>0</c:v>
                </c:pt>
                <c:pt idx="430">
                  <c:v>723</c:v>
                </c:pt>
                <c:pt idx="431">
                  <c:v>433</c:v>
                </c:pt>
                <c:pt idx="432">
                  <c:v>708.5</c:v>
                </c:pt>
                <c:pt idx="433">
                  <c:v>708.5</c:v>
                </c:pt>
                <c:pt idx="434">
                  <c:v>1149</c:v>
                </c:pt>
                <c:pt idx="435">
                  <c:v>1149</c:v>
                </c:pt>
                <c:pt idx="436">
                  <c:v>573</c:v>
                </c:pt>
                <c:pt idx="437">
                  <c:v>581.5</c:v>
                </c:pt>
                <c:pt idx="438">
                  <c:v>474</c:v>
                </c:pt>
                <c:pt idx="439">
                  <c:v>447</c:v>
                </c:pt>
                <c:pt idx="440">
                  <c:v>530.5</c:v>
                </c:pt>
                <c:pt idx="441">
                  <c:v>517</c:v>
                </c:pt>
                <c:pt idx="442">
                  <c:v>439</c:v>
                </c:pt>
                <c:pt idx="443">
                  <c:v>724.5</c:v>
                </c:pt>
                <c:pt idx="444">
                  <c:v>433</c:v>
                </c:pt>
                <c:pt idx="445">
                  <c:v>444</c:v>
                </c:pt>
                <c:pt idx="446">
                  <c:v>422.5</c:v>
                </c:pt>
                <c:pt idx="447">
                  <c:v>435</c:v>
                </c:pt>
                <c:pt idx="448">
                  <c:v>397</c:v>
                </c:pt>
                <c:pt idx="449">
                  <c:v>397</c:v>
                </c:pt>
                <c:pt idx="450">
                  <c:v>498</c:v>
                </c:pt>
                <c:pt idx="451">
                  <c:v>498</c:v>
                </c:pt>
                <c:pt idx="452">
                  <c:v>412</c:v>
                </c:pt>
                <c:pt idx="453">
                  <c:v>411</c:v>
                </c:pt>
                <c:pt idx="454">
                  <c:v>427</c:v>
                </c:pt>
                <c:pt idx="455">
                  <c:v>427</c:v>
                </c:pt>
                <c:pt idx="456">
                  <c:v>289</c:v>
                </c:pt>
                <c:pt idx="457">
                  <c:v>203.5</c:v>
                </c:pt>
                <c:pt idx="458">
                  <c:v>432</c:v>
                </c:pt>
                <c:pt idx="459">
                  <c:v>432</c:v>
                </c:pt>
                <c:pt idx="460">
                  <c:v>397.5</c:v>
                </c:pt>
                <c:pt idx="461">
                  <c:v>411.5</c:v>
                </c:pt>
                <c:pt idx="462">
                  <c:v>453.5</c:v>
                </c:pt>
                <c:pt idx="463">
                  <c:v>388.5</c:v>
                </c:pt>
                <c:pt idx="464">
                  <c:v>416.5</c:v>
                </c:pt>
                <c:pt idx="465">
                  <c:v>413</c:v>
                </c:pt>
                <c:pt idx="466">
                  <c:v>342</c:v>
                </c:pt>
                <c:pt idx="467">
                  <c:v>342</c:v>
                </c:pt>
                <c:pt idx="468">
                  <c:v>402.5</c:v>
                </c:pt>
                <c:pt idx="469">
                  <c:v>354</c:v>
                </c:pt>
                <c:pt idx="470">
                  <c:v>429</c:v>
                </c:pt>
                <c:pt idx="471">
                  <c:v>413</c:v>
                </c:pt>
                <c:pt idx="472">
                  <c:v>522.5</c:v>
                </c:pt>
                <c:pt idx="473">
                  <c:v>522.5</c:v>
                </c:pt>
                <c:pt idx="474">
                  <c:v>415.5</c:v>
                </c:pt>
                <c:pt idx="475">
                  <c:v>383.5</c:v>
                </c:pt>
                <c:pt idx="476">
                  <c:v>422</c:v>
                </c:pt>
                <c:pt idx="477">
                  <c:v>422</c:v>
                </c:pt>
                <c:pt idx="478">
                  <c:v>400.5</c:v>
                </c:pt>
                <c:pt idx="479">
                  <c:v>379.5</c:v>
                </c:pt>
                <c:pt idx="480">
                  <c:v>447</c:v>
                </c:pt>
                <c:pt idx="481">
                  <c:v>447</c:v>
                </c:pt>
                <c:pt idx="482">
                  <c:v>354</c:v>
                </c:pt>
                <c:pt idx="483">
                  <c:v>354</c:v>
                </c:pt>
                <c:pt idx="484">
                  <c:v>433.5</c:v>
                </c:pt>
                <c:pt idx="485">
                  <c:v>477</c:v>
                </c:pt>
                <c:pt idx="486">
                  <c:v>422</c:v>
                </c:pt>
                <c:pt idx="487">
                  <c:v>422</c:v>
                </c:pt>
                <c:pt idx="488">
                  <c:v>387</c:v>
                </c:pt>
                <c:pt idx="489">
                  <c:v>387</c:v>
                </c:pt>
                <c:pt idx="490">
                  <c:v>489</c:v>
                </c:pt>
                <c:pt idx="491">
                  <c:v>445.5</c:v>
                </c:pt>
                <c:pt idx="492">
                  <c:v>481.5</c:v>
                </c:pt>
                <c:pt idx="493">
                  <c:v>471</c:v>
                </c:pt>
                <c:pt idx="494">
                  <c:v>402.5</c:v>
                </c:pt>
                <c:pt idx="495">
                  <c:v>413</c:v>
                </c:pt>
                <c:pt idx="496">
                  <c:v>516.5</c:v>
                </c:pt>
                <c:pt idx="497">
                  <c:v>422</c:v>
                </c:pt>
                <c:pt idx="498">
                  <c:v>661.5</c:v>
                </c:pt>
                <c:pt idx="499">
                  <c:v>430</c:v>
                </c:pt>
                <c:pt idx="500">
                  <c:v>455.5</c:v>
                </c:pt>
                <c:pt idx="501">
                  <c:v>569</c:v>
                </c:pt>
                <c:pt idx="502">
                  <c:v>434.5</c:v>
                </c:pt>
                <c:pt idx="503">
                  <c:v>436</c:v>
                </c:pt>
                <c:pt idx="504">
                  <c:v>396.5</c:v>
                </c:pt>
                <c:pt idx="505">
                  <c:v>433.5</c:v>
                </c:pt>
                <c:pt idx="506">
                  <c:v>457</c:v>
                </c:pt>
                <c:pt idx="507">
                  <c:v>477</c:v>
                </c:pt>
                <c:pt idx="508">
                  <c:v>417.5</c:v>
                </c:pt>
                <c:pt idx="509">
                  <c:v>417</c:v>
                </c:pt>
                <c:pt idx="510">
                  <c:v>423.5</c:v>
                </c:pt>
                <c:pt idx="511">
                  <c:v>349.5</c:v>
                </c:pt>
                <c:pt idx="512">
                  <c:v>449</c:v>
                </c:pt>
                <c:pt idx="513">
                  <c:v>412</c:v>
                </c:pt>
                <c:pt idx="514">
                  <c:v>577</c:v>
                </c:pt>
                <c:pt idx="515">
                  <c:v>577</c:v>
                </c:pt>
                <c:pt idx="516">
                  <c:v>422.5</c:v>
                </c:pt>
                <c:pt idx="517">
                  <c:v>414</c:v>
                </c:pt>
                <c:pt idx="518">
                  <c:v>450</c:v>
                </c:pt>
                <c:pt idx="519">
                  <c:v>439</c:v>
                </c:pt>
                <c:pt idx="520">
                  <c:v>618</c:v>
                </c:pt>
                <c:pt idx="521">
                  <c:v>615.5</c:v>
                </c:pt>
                <c:pt idx="522">
                  <c:v>375</c:v>
                </c:pt>
                <c:pt idx="523">
                  <c:v>375</c:v>
                </c:pt>
                <c:pt idx="524">
                  <c:v>456.5</c:v>
                </c:pt>
                <c:pt idx="525">
                  <c:v>406.5</c:v>
                </c:pt>
                <c:pt idx="526">
                  <c:v>434</c:v>
                </c:pt>
                <c:pt idx="527">
                  <c:v>436.5</c:v>
                </c:pt>
                <c:pt idx="528">
                  <c:v>426.5</c:v>
                </c:pt>
                <c:pt idx="529">
                  <c:v>431</c:v>
                </c:pt>
                <c:pt idx="530">
                  <c:v>333</c:v>
                </c:pt>
                <c:pt idx="531">
                  <c:v>401.5</c:v>
                </c:pt>
                <c:pt idx="532">
                  <c:v>491.5</c:v>
                </c:pt>
                <c:pt idx="533">
                  <c:v>454</c:v>
                </c:pt>
                <c:pt idx="534">
                  <c:v>391.5</c:v>
                </c:pt>
                <c:pt idx="535">
                  <c:v>430</c:v>
                </c:pt>
                <c:pt idx="536">
                  <c:v>626.5</c:v>
                </c:pt>
                <c:pt idx="537">
                  <c:v>614</c:v>
                </c:pt>
                <c:pt idx="538">
                  <c:v>391.5</c:v>
                </c:pt>
                <c:pt idx="539">
                  <c:v>494.5</c:v>
                </c:pt>
                <c:pt idx="540">
                  <c:v>422.5</c:v>
                </c:pt>
                <c:pt idx="541">
                  <c:v>446.5</c:v>
                </c:pt>
                <c:pt idx="542">
                  <c:v>417.5</c:v>
                </c:pt>
                <c:pt idx="543">
                  <c:v>431.5</c:v>
                </c:pt>
                <c:pt idx="544">
                  <c:v>415.5</c:v>
                </c:pt>
                <c:pt idx="545">
                  <c:v>430.5</c:v>
                </c:pt>
                <c:pt idx="546">
                  <c:v>399.5</c:v>
                </c:pt>
                <c:pt idx="547">
                  <c:v>399.5</c:v>
                </c:pt>
                <c:pt idx="548">
                  <c:v>456.5</c:v>
                </c:pt>
                <c:pt idx="549">
                  <c:v>456.5</c:v>
                </c:pt>
                <c:pt idx="550">
                  <c:v>325.5</c:v>
                </c:pt>
                <c:pt idx="551">
                  <c:v>418.5</c:v>
                </c:pt>
                <c:pt idx="552">
                  <c:v>482</c:v>
                </c:pt>
                <c:pt idx="553">
                  <c:v>482</c:v>
                </c:pt>
                <c:pt idx="554">
                  <c:v>422</c:v>
                </c:pt>
                <c:pt idx="555">
                  <c:v>559</c:v>
                </c:pt>
                <c:pt idx="556">
                  <c:v>404.5</c:v>
                </c:pt>
                <c:pt idx="557">
                  <c:v>404.5</c:v>
                </c:pt>
                <c:pt idx="558">
                  <c:v>558</c:v>
                </c:pt>
                <c:pt idx="559">
                  <c:v>558</c:v>
                </c:pt>
                <c:pt idx="560">
                  <c:v>422</c:v>
                </c:pt>
                <c:pt idx="561">
                  <c:v>556</c:v>
                </c:pt>
                <c:pt idx="562">
                  <c:v>415.5</c:v>
                </c:pt>
                <c:pt idx="563">
                  <c:v>530.5</c:v>
                </c:pt>
                <c:pt idx="564">
                  <c:v>407</c:v>
                </c:pt>
                <c:pt idx="565">
                  <c:v>418.5</c:v>
                </c:pt>
                <c:pt idx="566">
                  <c:v>591</c:v>
                </c:pt>
                <c:pt idx="567">
                  <c:v>571.5</c:v>
                </c:pt>
                <c:pt idx="568">
                  <c:v>651</c:v>
                </c:pt>
                <c:pt idx="569">
                  <c:v>571.5</c:v>
                </c:pt>
                <c:pt idx="570">
                  <c:v>703.5</c:v>
                </c:pt>
                <c:pt idx="571">
                  <c:v>725.5</c:v>
                </c:pt>
                <c:pt idx="572">
                  <c:v>697.5</c:v>
                </c:pt>
                <c:pt idx="573">
                  <c:v>696</c:v>
                </c:pt>
                <c:pt idx="574">
                  <c:v>978.5</c:v>
                </c:pt>
                <c:pt idx="575">
                  <c:v>978.5</c:v>
                </c:pt>
                <c:pt idx="576">
                  <c:v>671</c:v>
                </c:pt>
                <c:pt idx="577">
                  <c:v>711.5</c:v>
                </c:pt>
                <c:pt idx="578">
                  <c:v>521</c:v>
                </c:pt>
                <c:pt idx="579">
                  <c:v>0</c:v>
                </c:pt>
                <c:pt idx="580">
                  <c:v>0</c:v>
                </c:pt>
                <c:pt idx="581">
                  <c:v>0</c:v>
                </c:pt>
                <c:pt idx="582">
                  <c:v>0</c:v>
                </c:pt>
                <c:pt idx="583">
                  <c:v>0</c:v>
                </c:pt>
                <c:pt idx="584">
                  <c:v>0</c:v>
                </c:pt>
                <c:pt idx="585">
                  <c:v>0</c:v>
                </c:pt>
                <c:pt idx="586">
                  <c:v>0</c:v>
                </c:pt>
                <c:pt idx="587">
                  <c:v>0</c:v>
                </c:pt>
                <c:pt idx="588">
                  <c:v>0</c:v>
                </c:pt>
                <c:pt idx="589">
                  <c:v>0</c:v>
                </c:pt>
              </c:numCache>
            </c:numRef>
          </c:yVal>
          <c:smooth val="0"/>
        </c:ser>
        <c:dLbls>
          <c:showLegendKey val="0"/>
          <c:showVal val="0"/>
          <c:showCatName val="0"/>
          <c:showSerName val="0"/>
          <c:showPercent val="0"/>
          <c:showBubbleSize val="0"/>
        </c:dLbls>
        <c:axId val="444977424"/>
        <c:axId val="444983696"/>
      </c:scatterChart>
      <c:valAx>
        <c:axId val="444981344"/>
        <c:scaling>
          <c:orientation val="minMax"/>
        </c:scaling>
        <c:delete val="0"/>
        <c:axPos val="b"/>
        <c:title>
          <c:tx>
            <c:rich>
              <a:bodyPr rot="-5400000" vert="horz"/>
              <a:lstStyle/>
              <a:p>
                <a:pPr>
                  <a:defRPr/>
                </a:pPr>
                <a:r>
                  <a:rPr lang="fi-FI"/>
                  <a:t>CO2</a:t>
                </a:r>
                <a:r>
                  <a:rPr lang="fi-FI" baseline="0"/>
                  <a:t> (ppm)</a:t>
                </a:r>
                <a:endParaRPr lang="fi-FI"/>
              </a:p>
            </c:rich>
          </c:tx>
          <c:layout>
            <c:manualLayout>
              <c:xMode val="edge"/>
              <c:yMode val="edge"/>
              <c:x val="0.86616760502630907"/>
              <c:y val="0.29778555908262716"/>
            </c:manualLayout>
          </c:layout>
          <c:overlay val="0"/>
        </c:title>
        <c:numFmt formatCode="m/d/yyyy\ h:mm" sourceLinked="1"/>
        <c:majorTickMark val="none"/>
        <c:minorTickMark val="none"/>
        <c:tickLblPos val="low"/>
        <c:txPr>
          <a:bodyPr rot="-2700000"/>
          <a:lstStyle/>
          <a:p>
            <a:pPr>
              <a:defRPr/>
            </a:pPr>
            <a:endParaRPr lang="fi-FI"/>
          </a:p>
        </c:txPr>
        <c:crossAx val="444976640"/>
        <c:crosses val="autoZero"/>
        <c:crossBetween val="midCat"/>
        <c:majorUnit val="0.5"/>
        <c:minorUnit val="0.1"/>
      </c:valAx>
      <c:valAx>
        <c:axId val="444976640"/>
        <c:scaling>
          <c:orientation val="minMax"/>
          <c:max val="30"/>
        </c:scaling>
        <c:delete val="0"/>
        <c:axPos val="l"/>
        <c:majorGridlines/>
        <c:title>
          <c:tx>
            <c:rich>
              <a:bodyPr/>
              <a:lstStyle/>
              <a:p>
                <a:pPr>
                  <a:defRPr/>
                </a:pPr>
                <a:r>
                  <a:rPr lang="fi-FI" baseline="0"/>
                  <a:t> lämpötila (C)</a:t>
                </a:r>
                <a:endParaRPr lang="fi-FI"/>
              </a:p>
            </c:rich>
          </c:tx>
          <c:overlay val="0"/>
        </c:title>
        <c:numFmt formatCode="General" sourceLinked="1"/>
        <c:majorTickMark val="none"/>
        <c:minorTickMark val="none"/>
        <c:tickLblPos val="nextTo"/>
        <c:crossAx val="444981344"/>
        <c:crosses val="autoZero"/>
        <c:crossBetween val="midCat"/>
        <c:majorUnit val="2"/>
      </c:valAx>
      <c:valAx>
        <c:axId val="444983696"/>
        <c:scaling>
          <c:orientation val="minMax"/>
          <c:max val="1000"/>
        </c:scaling>
        <c:delete val="0"/>
        <c:axPos val="r"/>
        <c:numFmt formatCode="General" sourceLinked="1"/>
        <c:majorTickMark val="out"/>
        <c:minorTickMark val="none"/>
        <c:tickLblPos val="nextTo"/>
        <c:crossAx val="444977424"/>
        <c:crosses val="max"/>
        <c:crossBetween val="midCat"/>
        <c:majorUnit val="100"/>
      </c:valAx>
      <c:valAx>
        <c:axId val="444977424"/>
        <c:scaling>
          <c:orientation val="minMax"/>
        </c:scaling>
        <c:delete val="1"/>
        <c:axPos val="b"/>
        <c:numFmt formatCode="m/d/yyyy\ h:mm" sourceLinked="1"/>
        <c:majorTickMark val="out"/>
        <c:minorTickMark val="none"/>
        <c:tickLblPos val="nextTo"/>
        <c:crossAx val="444983696"/>
        <c:crosses val="autoZero"/>
        <c:crossBetween val="midCat"/>
      </c:valAx>
    </c:plotArea>
    <c:legend>
      <c:legendPos val="r"/>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fi-FI" sz="900" dirty="0">
              <a:latin typeface="Arial" pitchFamily="34" charset="0"/>
              <a:cs typeface="Arial" pitchFamily="34" charset="0"/>
            </a:endParaRPr>
          </a:p>
        </p:txBody>
      </p:sp>
      <p:sp>
        <p:nvSpPr>
          <p:cNvPr id="3" name="Date Placeholder 2"/>
          <p:cNvSpPr>
            <a:spLocks noGrp="1"/>
          </p:cNvSpPr>
          <p:nvPr>
            <p:ph type="dt" sz="quarter" idx="1"/>
          </p:nvPr>
        </p:nvSpPr>
        <p:spPr>
          <a:xfrm>
            <a:off x="4023092" y="0"/>
            <a:ext cx="3077739" cy="511731"/>
          </a:xfrm>
          <a:prstGeom prst="rect">
            <a:avLst/>
          </a:prstGeom>
        </p:spPr>
        <p:txBody>
          <a:bodyPr vert="horz" lIns="99066" tIns="49533" rIns="99066" bIns="49533" rtlCol="0"/>
          <a:lstStyle>
            <a:lvl1pPr algn="r">
              <a:defRPr sz="1300"/>
            </a:lvl1pPr>
          </a:lstStyle>
          <a:p>
            <a:fld id="{D2B8EB6F-D7BD-410C-AB1F-00269204D9C8}" type="datetimeFigureOut">
              <a:rPr lang="fi-FI" sz="900">
                <a:latin typeface="Arial" pitchFamily="34" charset="0"/>
                <a:cs typeface="Arial" pitchFamily="34" charset="0"/>
              </a:rPr>
              <a:pPr/>
              <a:t>23.6.2016</a:t>
            </a:fld>
            <a:endParaRPr lang="fi-FI" sz="900">
              <a:latin typeface="Arial" pitchFamily="34" charset="0"/>
              <a:cs typeface="Arial" pitchFamily="34" charset="0"/>
            </a:endParaRPr>
          </a:p>
        </p:txBody>
      </p:sp>
      <p:sp>
        <p:nvSpPr>
          <p:cNvPr id="4" name="Footer Placeholder 3"/>
          <p:cNvSpPr>
            <a:spLocks noGrp="1"/>
          </p:cNvSpPr>
          <p:nvPr>
            <p:ph type="ftr" sz="quarter" idx="2"/>
          </p:nvPr>
        </p:nvSpPr>
        <p:spPr>
          <a:xfrm>
            <a:off x="0" y="9721106"/>
            <a:ext cx="3077739" cy="511731"/>
          </a:xfrm>
          <a:prstGeom prst="rect">
            <a:avLst/>
          </a:prstGeom>
        </p:spPr>
        <p:txBody>
          <a:bodyPr vert="horz" lIns="99066" tIns="49533" rIns="99066" bIns="49533" rtlCol="0" anchor="b"/>
          <a:lstStyle>
            <a:lvl1pPr algn="l">
              <a:defRPr sz="1300"/>
            </a:lvl1pPr>
          </a:lstStyle>
          <a:p>
            <a:endParaRPr lang="fi-FI" sz="900">
              <a:latin typeface="Arial" pitchFamily="34" charset="0"/>
              <a:cs typeface="Arial" pitchFamily="34" charset="0"/>
            </a:endParaRPr>
          </a:p>
        </p:txBody>
      </p:sp>
      <p:sp>
        <p:nvSpPr>
          <p:cNvPr id="5" name="Slide Number Placeholder 4"/>
          <p:cNvSpPr>
            <a:spLocks noGrp="1"/>
          </p:cNvSpPr>
          <p:nvPr>
            <p:ph type="sldNum" sz="quarter" idx="3"/>
          </p:nvPr>
        </p:nvSpPr>
        <p:spPr>
          <a:xfrm>
            <a:off x="4023092" y="9721106"/>
            <a:ext cx="3077739" cy="511731"/>
          </a:xfrm>
          <a:prstGeom prst="rect">
            <a:avLst/>
          </a:prstGeom>
        </p:spPr>
        <p:txBody>
          <a:bodyPr vert="horz" lIns="99066" tIns="49533" rIns="99066" bIns="49533" rtlCol="0" anchor="b"/>
          <a:lstStyle>
            <a:lvl1pPr algn="r">
              <a:defRPr sz="1300"/>
            </a:lvl1pPr>
          </a:lstStyle>
          <a:p>
            <a:fld id="{C9829D03-198C-4FB6-BC3D-FF132E164A92}" type="slidenum">
              <a:rPr lang="fi-FI" sz="900">
                <a:latin typeface="Arial" pitchFamily="34" charset="0"/>
                <a:cs typeface="Arial" pitchFamily="34" charset="0"/>
              </a:rPr>
              <a:pPr/>
              <a:t>‹#›</a:t>
            </a:fld>
            <a:endParaRPr lang="fi-FI" sz="900">
              <a:latin typeface="Arial" pitchFamily="34" charset="0"/>
              <a:cs typeface="Arial" pitchFamily="34" charset="0"/>
            </a:endParaRPr>
          </a:p>
        </p:txBody>
      </p:sp>
    </p:spTree>
    <p:extLst>
      <p:ext uri="{BB962C8B-B14F-4D97-AF65-F5344CB8AC3E}">
        <p14:creationId xmlns:p14="http://schemas.microsoft.com/office/powerpoint/2010/main" val="534818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900">
                <a:latin typeface="Arial" pitchFamily="34" charset="0"/>
                <a:cs typeface="Arial" pitchFamily="34" charset="0"/>
              </a:defRPr>
            </a:lvl1pPr>
          </a:lstStyle>
          <a:p>
            <a:endParaRPr lang="fi-FI" dirty="0"/>
          </a:p>
        </p:txBody>
      </p:sp>
      <p:sp>
        <p:nvSpPr>
          <p:cNvPr id="3" name="Date Placeholder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900">
                <a:latin typeface="Arial" pitchFamily="34" charset="0"/>
                <a:cs typeface="Arial" pitchFamily="34" charset="0"/>
              </a:defRPr>
            </a:lvl1pPr>
          </a:lstStyle>
          <a:p>
            <a:fld id="{734323DC-88BF-4AB1-9A78-B974D90A807B}" type="datetimeFigureOut">
              <a:rPr lang="fi-FI" smtClean="0"/>
              <a:pPr/>
              <a:t>23.6.2016</a:t>
            </a:fld>
            <a:endParaRPr lang="fi-FI" dirty="0"/>
          </a:p>
        </p:txBody>
      </p:sp>
      <p:sp>
        <p:nvSpPr>
          <p:cNvPr id="4" name="Slide Image Placeholder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endParaRPr lang="fi-FI"/>
          </a:p>
        </p:txBody>
      </p:sp>
      <p:sp>
        <p:nvSpPr>
          <p:cNvPr id="5" name="Notes Placeholder 4"/>
          <p:cNvSpPr>
            <a:spLocks noGrp="1"/>
          </p:cNvSpPr>
          <p:nvPr>
            <p:ph type="body" sz="quarter" idx="3"/>
          </p:nvPr>
        </p:nvSpPr>
        <p:spPr>
          <a:xfrm>
            <a:off x="710248" y="4861441"/>
            <a:ext cx="5681980" cy="4605576"/>
          </a:xfrm>
          <a:prstGeom prst="rect">
            <a:avLst/>
          </a:prstGeom>
        </p:spPr>
        <p:txBody>
          <a:bodyPr vert="horz" lIns="99066" tIns="49533" rIns="99066" bIns="4953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6" name="Footer Placeholder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900">
                <a:latin typeface="Arial" pitchFamily="34" charset="0"/>
                <a:cs typeface="Arial" pitchFamily="34" charset="0"/>
              </a:defRPr>
            </a:lvl1pPr>
          </a:lstStyle>
          <a:p>
            <a:endParaRPr lang="fi-FI" dirty="0"/>
          </a:p>
        </p:txBody>
      </p:sp>
      <p:sp>
        <p:nvSpPr>
          <p:cNvPr id="7" name="Slide Number Placeholder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900">
                <a:latin typeface="Arial" pitchFamily="34" charset="0"/>
                <a:cs typeface="Arial" pitchFamily="34" charset="0"/>
              </a:defRPr>
            </a:lvl1pPr>
          </a:lstStyle>
          <a:p>
            <a:fld id="{BB9F18BF-E348-4EEC-9C4C-E41F855D7E30}" type="slidenum">
              <a:rPr lang="fi-FI" smtClean="0"/>
              <a:pPr/>
              <a:t>‹#›</a:t>
            </a:fld>
            <a:endParaRPr lang="fi-FI" dirty="0"/>
          </a:p>
        </p:txBody>
      </p:sp>
    </p:spTree>
    <p:extLst>
      <p:ext uri="{BB962C8B-B14F-4D97-AF65-F5344CB8AC3E}">
        <p14:creationId xmlns:p14="http://schemas.microsoft.com/office/powerpoint/2010/main" val="1062969084"/>
      </p:ext>
    </p:extLst>
  </p:cSld>
  <p:clrMap bg1="lt1" tx1="dk1" bg2="lt2" tx2="dk2" accent1="accent1" accent2="accent2" accent3="accent3" accent4="accent4" accent5="accent5" accent6="accent6" hlink="hlink" folHlink="folHlink"/>
  <p:hf hdr="0" ftr="0" dt="0"/>
  <p:notesStyle>
    <a:lvl1pPr marL="176213" indent="-176213" algn="l" defTabSz="914400" rtl="0" eaLnBrk="1" latinLnBrk="0" hangingPunct="1">
      <a:buFont typeface="Arial" pitchFamily="34" charset="0"/>
      <a:buChar char="•"/>
      <a:defRPr sz="1600" kern="1200">
        <a:solidFill>
          <a:schemeClr val="tx1"/>
        </a:solidFill>
        <a:latin typeface="Arial" pitchFamily="34" charset="0"/>
        <a:ea typeface="+mn-ea"/>
        <a:cs typeface="Arial" pitchFamily="34" charset="0"/>
      </a:defRPr>
    </a:lvl1pPr>
    <a:lvl2pPr marL="363538" indent="-187325" algn="l" defTabSz="914400" rtl="0" eaLnBrk="1" latinLnBrk="0" hangingPunct="1">
      <a:buFont typeface="Arial" pitchFamily="34" charset="0"/>
      <a:buChar char="•"/>
      <a:defRPr sz="1100" kern="1200">
        <a:solidFill>
          <a:schemeClr val="tx1"/>
        </a:solidFill>
        <a:latin typeface="Arial" pitchFamily="34" charset="0"/>
        <a:ea typeface="+mn-ea"/>
        <a:cs typeface="Arial" pitchFamily="34" charset="0"/>
      </a:defRPr>
    </a:lvl2pPr>
    <a:lvl3pPr marL="539750"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3pPr>
    <a:lvl4pPr marL="715963"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4pPr>
    <a:lvl5pPr marL="892175"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2</a:t>
            </a:fld>
            <a:endParaRPr lang="fi-FI" dirty="0"/>
          </a:p>
        </p:txBody>
      </p:sp>
    </p:spTree>
    <p:extLst>
      <p:ext uri="{BB962C8B-B14F-4D97-AF65-F5344CB8AC3E}">
        <p14:creationId xmlns:p14="http://schemas.microsoft.com/office/powerpoint/2010/main" val="28994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11</a:t>
            </a:fld>
            <a:endParaRPr lang="fi-FI" dirty="0"/>
          </a:p>
        </p:txBody>
      </p:sp>
    </p:spTree>
    <p:extLst>
      <p:ext uri="{BB962C8B-B14F-4D97-AF65-F5344CB8AC3E}">
        <p14:creationId xmlns:p14="http://schemas.microsoft.com/office/powerpoint/2010/main" val="679336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12</a:t>
            </a:fld>
            <a:endParaRPr lang="fi-FI" dirty="0"/>
          </a:p>
        </p:txBody>
      </p:sp>
    </p:spTree>
    <p:extLst>
      <p:ext uri="{BB962C8B-B14F-4D97-AF65-F5344CB8AC3E}">
        <p14:creationId xmlns:p14="http://schemas.microsoft.com/office/powerpoint/2010/main" val="2800429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13</a:t>
            </a:fld>
            <a:endParaRPr lang="fi-FI" dirty="0"/>
          </a:p>
        </p:txBody>
      </p:sp>
    </p:spTree>
    <p:extLst>
      <p:ext uri="{BB962C8B-B14F-4D97-AF65-F5344CB8AC3E}">
        <p14:creationId xmlns:p14="http://schemas.microsoft.com/office/powerpoint/2010/main" val="1329728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14</a:t>
            </a:fld>
            <a:endParaRPr lang="fi-FI" dirty="0"/>
          </a:p>
        </p:txBody>
      </p:sp>
    </p:spTree>
    <p:extLst>
      <p:ext uri="{BB962C8B-B14F-4D97-AF65-F5344CB8AC3E}">
        <p14:creationId xmlns:p14="http://schemas.microsoft.com/office/powerpoint/2010/main" val="1163375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15</a:t>
            </a:fld>
            <a:endParaRPr lang="fi-FI" dirty="0"/>
          </a:p>
        </p:txBody>
      </p:sp>
    </p:spTree>
    <p:extLst>
      <p:ext uri="{BB962C8B-B14F-4D97-AF65-F5344CB8AC3E}">
        <p14:creationId xmlns:p14="http://schemas.microsoft.com/office/powerpoint/2010/main" val="1503825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16</a:t>
            </a:fld>
            <a:endParaRPr lang="fi-FI" dirty="0"/>
          </a:p>
        </p:txBody>
      </p:sp>
    </p:spTree>
    <p:extLst>
      <p:ext uri="{BB962C8B-B14F-4D97-AF65-F5344CB8AC3E}">
        <p14:creationId xmlns:p14="http://schemas.microsoft.com/office/powerpoint/2010/main" val="1774817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17</a:t>
            </a:fld>
            <a:endParaRPr lang="fi-FI" dirty="0"/>
          </a:p>
        </p:txBody>
      </p:sp>
    </p:spTree>
    <p:extLst>
      <p:ext uri="{BB962C8B-B14F-4D97-AF65-F5344CB8AC3E}">
        <p14:creationId xmlns:p14="http://schemas.microsoft.com/office/powerpoint/2010/main" val="1719712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19</a:t>
            </a:fld>
            <a:endParaRPr lang="fi-FI" dirty="0"/>
          </a:p>
        </p:txBody>
      </p:sp>
    </p:spTree>
    <p:extLst>
      <p:ext uri="{BB962C8B-B14F-4D97-AF65-F5344CB8AC3E}">
        <p14:creationId xmlns:p14="http://schemas.microsoft.com/office/powerpoint/2010/main" val="3015453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20</a:t>
            </a:fld>
            <a:endParaRPr lang="fi-FI" dirty="0"/>
          </a:p>
        </p:txBody>
      </p:sp>
    </p:spTree>
    <p:extLst>
      <p:ext uri="{BB962C8B-B14F-4D97-AF65-F5344CB8AC3E}">
        <p14:creationId xmlns:p14="http://schemas.microsoft.com/office/powerpoint/2010/main" val="1631320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21</a:t>
            </a:fld>
            <a:endParaRPr lang="fi-FI" dirty="0"/>
          </a:p>
        </p:txBody>
      </p:sp>
    </p:spTree>
    <p:extLst>
      <p:ext uri="{BB962C8B-B14F-4D97-AF65-F5344CB8AC3E}">
        <p14:creationId xmlns:p14="http://schemas.microsoft.com/office/powerpoint/2010/main" val="89268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a:t>
            </a:fld>
            <a:endParaRPr lang="fi-FI" dirty="0"/>
          </a:p>
        </p:txBody>
      </p:sp>
    </p:spTree>
    <p:extLst>
      <p:ext uri="{BB962C8B-B14F-4D97-AF65-F5344CB8AC3E}">
        <p14:creationId xmlns:p14="http://schemas.microsoft.com/office/powerpoint/2010/main" val="682389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22</a:t>
            </a:fld>
            <a:endParaRPr lang="fi-FI" dirty="0"/>
          </a:p>
        </p:txBody>
      </p:sp>
    </p:spTree>
    <p:extLst>
      <p:ext uri="{BB962C8B-B14F-4D97-AF65-F5344CB8AC3E}">
        <p14:creationId xmlns:p14="http://schemas.microsoft.com/office/powerpoint/2010/main" val="2566049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23</a:t>
            </a:fld>
            <a:endParaRPr lang="fi-FI" dirty="0"/>
          </a:p>
        </p:txBody>
      </p:sp>
    </p:spTree>
    <p:extLst>
      <p:ext uri="{BB962C8B-B14F-4D97-AF65-F5344CB8AC3E}">
        <p14:creationId xmlns:p14="http://schemas.microsoft.com/office/powerpoint/2010/main" val="1489694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24</a:t>
            </a:fld>
            <a:endParaRPr lang="fi-FI" dirty="0"/>
          </a:p>
        </p:txBody>
      </p:sp>
    </p:spTree>
    <p:extLst>
      <p:ext uri="{BB962C8B-B14F-4D97-AF65-F5344CB8AC3E}">
        <p14:creationId xmlns:p14="http://schemas.microsoft.com/office/powerpoint/2010/main" val="705254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25</a:t>
            </a:fld>
            <a:endParaRPr lang="fi-FI" dirty="0"/>
          </a:p>
        </p:txBody>
      </p:sp>
    </p:spTree>
    <p:extLst>
      <p:ext uri="{BB962C8B-B14F-4D97-AF65-F5344CB8AC3E}">
        <p14:creationId xmlns:p14="http://schemas.microsoft.com/office/powerpoint/2010/main" val="2742677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26</a:t>
            </a:fld>
            <a:endParaRPr lang="fi-FI" dirty="0"/>
          </a:p>
        </p:txBody>
      </p:sp>
    </p:spTree>
    <p:extLst>
      <p:ext uri="{BB962C8B-B14F-4D97-AF65-F5344CB8AC3E}">
        <p14:creationId xmlns:p14="http://schemas.microsoft.com/office/powerpoint/2010/main" val="2883105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27</a:t>
            </a:fld>
            <a:endParaRPr lang="fi-FI" dirty="0"/>
          </a:p>
        </p:txBody>
      </p:sp>
    </p:spTree>
    <p:extLst>
      <p:ext uri="{BB962C8B-B14F-4D97-AF65-F5344CB8AC3E}">
        <p14:creationId xmlns:p14="http://schemas.microsoft.com/office/powerpoint/2010/main" val="3895192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28</a:t>
            </a:fld>
            <a:endParaRPr lang="fi-FI" dirty="0"/>
          </a:p>
        </p:txBody>
      </p:sp>
    </p:spTree>
    <p:extLst>
      <p:ext uri="{BB962C8B-B14F-4D97-AF65-F5344CB8AC3E}">
        <p14:creationId xmlns:p14="http://schemas.microsoft.com/office/powerpoint/2010/main" val="4068843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29</a:t>
            </a:fld>
            <a:endParaRPr lang="fi-FI" dirty="0"/>
          </a:p>
        </p:txBody>
      </p:sp>
    </p:spTree>
    <p:extLst>
      <p:ext uri="{BB962C8B-B14F-4D97-AF65-F5344CB8AC3E}">
        <p14:creationId xmlns:p14="http://schemas.microsoft.com/office/powerpoint/2010/main" val="79455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30</a:t>
            </a:fld>
            <a:endParaRPr lang="fi-FI" dirty="0"/>
          </a:p>
        </p:txBody>
      </p:sp>
    </p:spTree>
    <p:extLst>
      <p:ext uri="{BB962C8B-B14F-4D97-AF65-F5344CB8AC3E}">
        <p14:creationId xmlns:p14="http://schemas.microsoft.com/office/powerpoint/2010/main" val="3611415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31</a:t>
            </a:fld>
            <a:endParaRPr lang="fi-FI" dirty="0"/>
          </a:p>
        </p:txBody>
      </p:sp>
    </p:spTree>
    <p:extLst>
      <p:ext uri="{BB962C8B-B14F-4D97-AF65-F5344CB8AC3E}">
        <p14:creationId xmlns:p14="http://schemas.microsoft.com/office/powerpoint/2010/main" val="119798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a:t>
            </a:fld>
            <a:endParaRPr lang="fi-FI" dirty="0"/>
          </a:p>
        </p:txBody>
      </p:sp>
    </p:spTree>
    <p:extLst>
      <p:ext uri="{BB962C8B-B14F-4D97-AF65-F5344CB8AC3E}">
        <p14:creationId xmlns:p14="http://schemas.microsoft.com/office/powerpoint/2010/main" val="3481905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32</a:t>
            </a:fld>
            <a:endParaRPr lang="fi-FI" dirty="0"/>
          </a:p>
        </p:txBody>
      </p:sp>
    </p:spTree>
    <p:extLst>
      <p:ext uri="{BB962C8B-B14F-4D97-AF65-F5344CB8AC3E}">
        <p14:creationId xmlns:p14="http://schemas.microsoft.com/office/powerpoint/2010/main" val="1543862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33</a:t>
            </a:fld>
            <a:endParaRPr lang="fi-FI" dirty="0"/>
          </a:p>
        </p:txBody>
      </p:sp>
    </p:spTree>
    <p:extLst>
      <p:ext uri="{BB962C8B-B14F-4D97-AF65-F5344CB8AC3E}">
        <p14:creationId xmlns:p14="http://schemas.microsoft.com/office/powerpoint/2010/main" val="4241044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34</a:t>
            </a:fld>
            <a:endParaRPr lang="fi-FI" dirty="0"/>
          </a:p>
        </p:txBody>
      </p:sp>
    </p:spTree>
    <p:extLst>
      <p:ext uri="{BB962C8B-B14F-4D97-AF65-F5344CB8AC3E}">
        <p14:creationId xmlns:p14="http://schemas.microsoft.com/office/powerpoint/2010/main" val="23668713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35</a:t>
            </a:fld>
            <a:endParaRPr lang="fi-FI" dirty="0"/>
          </a:p>
        </p:txBody>
      </p:sp>
    </p:spTree>
    <p:extLst>
      <p:ext uri="{BB962C8B-B14F-4D97-AF65-F5344CB8AC3E}">
        <p14:creationId xmlns:p14="http://schemas.microsoft.com/office/powerpoint/2010/main" val="473365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36</a:t>
            </a:fld>
            <a:endParaRPr lang="fi-FI" dirty="0"/>
          </a:p>
        </p:txBody>
      </p:sp>
    </p:spTree>
    <p:extLst>
      <p:ext uri="{BB962C8B-B14F-4D97-AF65-F5344CB8AC3E}">
        <p14:creationId xmlns:p14="http://schemas.microsoft.com/office/powerpoint/2010/main" val="1299391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37</a:t>
            </a:fld>
            <a:endParaRPr lang="fi-FI" dirty="0"/>
          </a:p>
        </p:txBody>
      </p:sp>
    </p:spTree>
    <p:extLst>
      <p:ext uri="{BB962C8B-B14F-4D97-AF65-F5344CB8AC3E}">
        <p14:creationId xmlns:p14="http://schemas.microsoft.com/office/powerpoint/2010/main" val="6215672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pPr>
              <a:defRPr/>
            </a:pPr>
            <a:fld id="{CA1C0503-F7D4-4341-B6A4-2782FA915E0C}" type="slidenum">
              <a:rPr lang="fi-FI" smtClean="0"/>
              <a:pPr>
                <a:defRPr/>
              </a:pPr>
              <a:t>38</a:t>
            </a:fld>
            <a:endParaRPr lang="fi-FI"/>
          </a:p>
        </p:txBody>
      </p:sp>
    </p:spTree>
    <p:extLst>
      <p:ext uri="{BB962C8B-B14F-4D97-AF65-F5344CB8AC3E}">
        <p14:creationId xmlns:p14="http://schemas.microsoft.com/office/powerpoint/2010/main" val="28683990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39</a:t>
            </a:fld>
            <a:endParaRPr lang="fi-FI" dirty="0"/>
          </a:p>
        </p:txBody>
      </p:sp>
    </p:spTree>
    <p:extLst>
      <p:ext uri="{BB962C8B-B14F-4D97-AF65-F5344CB8AC3E}">
        <p14:creationId xmlns:p14="http://schemas.microsoft.com/office/powerpoint/2010/main" val="3334328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40</a:t>
            </a:fld>
            <a:endParaRPr lang="fi-FI" dirty="0"/>
          </a:p>
        </p:txBody>
      </p:sp>
    </p:spTree>
    <p:extLst>
      <p:ext uri="{BB962C8B-B14F-4D97-AF65-F5344CB8AC3E}">
        <p14:creationId xmlns:p14="http://schemas.microsoft.com/office/powerpoint/2010/main" val="26760625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41</a:t>
            </a:fld>
            <a:endParaRPr lang="fi-FI" dirty="0"/>
          </a:p>
        </p:txBody>
      </p:sp>
    </p:spTree>
    <p:extLst>
      <p:ext uri="{BB962C8B-B14F-4D97-AF65-F5344CB8AC3E}">
        <p14:creationId xmlns:p14="http://schemas.microsoft.com/office/powerpoint/2010/main" val="3935104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5</a:t>
            </a:fld>
            <a:endParaRPr lang="fi-FI" dirty="0"/>
          </a:p>
        </p:txBody>
      </p:sp>
    </p:spTree>
    <p:extLst>
      <p:ext uri="{BB962C8B-B14F-4D97-AF65-F5344CB8AC3E}">
        <p14:creationId xmlns:p14="http://schemas.microsoft.com/office/powerpoint/2010/main" val="38955034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42</a:t>
            </a:fld>
            <a:endParaRPr lang="fi-FI" dirty="0"/>
          </a:p>
        </p:txBody>
      </p:sp>
    </p:spTree>
    <p:extLst>
      <p:ext uri="{BB962C8B-B14F-4D97-AF65-F5344CB8AC3E}">
        <p14:creationId xmlns:p14="http://schemas.microsoft.com/office/powerpoint/2010/main" val="35237827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43</a:t>
            </a:fld>
            <a:endParaRPr lang="fi-FI" dirty="0"/>
          </a:p>
        </p:txBody>
      </p:sp>
    </p:spTree>
    <p:extLst>
      <p:ext uri="{BB962C8B-B14F-4D97-AF65-F5344CB8AC3E}">
        <p14:creationId xmlns:p14="http://schemas.microsoft.com/office/powerpoint/2010/main" val="19424925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45</a:t>
            </a:fld>
            <a:endParaRPr lang="fi-FI" dirty="0"/>
          </a:p>
        </p:txBody>
      </p:sp>
    </p:spTree>
    <p:extLst>
      <p:ext uri="{BB962C8B-B14F-4D97-AF65-F5344CB8AC3E}">
        <p14:creationId xmlns:p14="http://schemas.microsoft.com/office/powerpoint/2010/main" val="1723244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47</a:t>
            </a:fld>
            <a:endParaRPr lang="fi-FI" dirty="0"/>
          </a:p>
        </p:txBody>
      </p:sp>
    </p:spTree>
    <p:extLst>
      <p:ext uri="{BB962C8B-B14F-4D97-AF65-F5344CB8AC3E}">
        <p14:creationId xmlns:p14="http://schemas.microsoft.com/office/powerpoint/2010/main" val="4772178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48</a:t>
            </a:fld>
            <a:endParaRPr lang="fi-FI" dirty="0"/>
          </a:p>
        </p:txBody>
      </p:sp>
    </p:spTree>
    <p:extLst>
      <p:ext uri="{BB962C8B-B14F-4D97-AF65-F5344CB8AC3E}">
        <p14:creationId xmlns:p14="http://schemas.microsoft.com/office/powerpoint/2010/main" val="28362810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49</a:t>
            </a:fld>
            <a:endParaRPr lang="fi-FI" dirty="0"/>
          </a:p>
        </p:txBody>
      </p:sp>
    </p:spTree>
    <p:extLst>
      <p:ext uri="{BB962C8B-B14F-4D97-AF65-F5344CB8AC3E}">
        <p14:creationId xmlns:p14="http://schemas.microsoft.com/office/powerpoint/2010/main" val="16639921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50</a:t>
            </a:fld>
            <a:endParaRPr lang="fi-FI" dirty="0"/>
          </a:p>
        </p:txBody>
      </p:sp>
    </p:spTree>
    <p:extLst>
      <p:ext uri="{BB962C8B-B14F-4D97-AF65-F5344CB8AC3E}">
        <p14:creationId xmlns:p14="http://schemas.microsoft.com/office/powerpoint/2010/main" val="5935343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51</a:t>
            </a:fld>
            <a:endParaRPr lang="fi-FI" dirty="0"/>
          </a:p>
        </p:txBody>
      </p:sp>
    </p:spTree>
    <p:extLst>
      <p:ext uri="{BB962C8B-B14F-4D97-AF65-F5344CB8AC3E}">
        <p14:creationId xmlns:p14="http://schemas.microsoft.com/office/powerpoint/2010/main" val="7358288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52</a:t>
            </a:fld>
            <a:endParaRPr lang="fi-FI" dirty="0"/>
          </a:p>
        </p:txBody>
      </p:sp>
    </p:spTree>
    <p:extLst>
      <p:ext uri="{BB962C8B-B14F-4D97-AF65-F5344CB8AC3E}">
        <p14:creationId xmlns:p14="http://schemas.microsoft.com/office/powerpoint/2010/main" val="7709171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53</a:t>
            </a:fld>
            <a:endParaRPr lang="fi-FI" dirty="0"/>
          </a:p>
        </p:txBody>
      </p:sp>
    </p:spTree>
    <p:extLst>
      <p:ext uri="{BB962C8B-B14F-4D97-AF65-F5344CB8AC3E}">
        <p14:creationId xmlns:p14="http://schemas.microsoft.com/office/powerpoint/2010/main" val="3206310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6</a:t>
            </a:fld>
            <a:endParaRPr lang="fi-FI" dirty="0"/>
          </a:p>
        </p:txBody>
      </p:sp>
    </p:spTree>
    <p:extLst>
      <p:ext uri="{BB962C8B-B14F-4D97-AF65-F5344CB8AC3E}">
        <p14:creationId xmlns:p14="http://schemas.microsoft.com/office/powerpoint/2010/main" val="34736524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54</a:t>
            </a:fld>
            <a:endParaRPr lang="fi-FI" dirty="0"/>
          </a:p>
        </p:txBody>
      </p:sp>
    </p:spTree>
    <p:extLst>
      <p:ext uri="{BB962C8B-B14F-4D97-AF65-F5344CB8AC3E}">
        <p14:creationId xmlns:p14="http://schemas.microsoft.com/office/powerpoint/2010/main" val="25161195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56</a:t>
            </a:fld>
            <a:endParaRPr lang="fi-FI" dirty="0"/>
          </a:p>
        </p:txBody>
      </p:sp>
    </p:spTree>
    <p:extLst>
      <p:ext uri="{BB962C8B-B14F-4D97-AF65-F5344CB8AC3E}">
        <p14:creationId xmlns:p14="http://schemas.microsoft.com/office/powerpoint/2010/main" val="30494218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57</a:t>
            </a:fld>
            <a:endParaRPr lang="fi-FI" dirty="0"/>
          </a:p>
        </p:txBody>
      </p:sp>
    </p:spTree>
    <p:extLst>
      <p:ext uri="{BB962C8B-B14F-4D97-AF65-F5344CB8AC3E}">
        <p14:creationId xmlns:p14="http://schemas.microsoft.com/office/powerpoint/2010/main" val="17649384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58</a:t>
            </a:fld>
            <a:endParaRPr lang="fi-FI" dirty="0"/>
          </a:p>
        </p:txBody>
      </p:sp>
    </p:spTree>
    <p:extLst>
      <p:ext uri="{BB962C8B-B14F-4D97-AF65-F5344CB8AC3E}">
        <p14:creationId xmlns:p14="http://schemas.microsoft.com/office/powerpoint/2010/main" val="5868981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59</a:t>
            </a:fld>
            <a:endParaRPr lang="fi-FI" dirty="0"/>
          </a:p>
        </p:txBody>
      </p:sp>
    </p:spTree>
    <p:extLst>
      <p:ext uri="{BB962C8B-B14F-4D97-AF65-F5344CB8AC3E}">
        <p14:creationId xmlns:p14="http://schemas.microsoft.com/office/powerpoint/2010/main" val="1119842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60</a:t>
            </a:fld>
            <a:endParaRPr lang="fi-FI" dirty="0"/>
          </a:p>
        </p:txBody>
      </p:sp>
    </p:spTree>
    <p:extLst>
      <p:ext uri="{BB962C8B-B14F-4D97-AF65-F5344CB8AC3E}">
        <p14:creationId xmlns:p14="http://schemas.microsoft.com/office/powerpoint/2010/main" val="33205537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61</a:t>
            </a:fld>
            <a:endParaRPr lang="fi-FI" dirty="0"/>
          </a:p>
        </p:txBody>
      </p:sp>
    </p:spTree>
    <p:extLst>
      <p:ext uri="{BB962C8B-B14F-4D97-AF65-F5344CB8AC3E}">
        <p14:creationId xmlns:p14="http://schemas.microsoft.com/office/powerpoint/2010/main" val="5679074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62</a:t>
            </a:fld>
            <a:endParaRPr lang="fi-FI" dirty="0"/>
          </a:p>
        </p:txBody>
      </p:sp>
    </p:spTree>
    <p:extLst>
      <p:ext uri="{BB962C8B-B14F-4D97-AF65-F5344CB8AC3E}">
        <p14:creationId xmlns:p14="http://schemas.microsoft.com/office/powerpoint/2010/main" val="24750070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63</a:t>
            </a:fld>
            <a:endParaRPr lang="fi-FI" dirty="0"/>
          </a:p>
        </p:txBody>
      </p:sp>
    </p:spTree>
    <p:extLst>
      <p:ext uri="{BB962C8B-B14F-4D97-AF65-F5344CB8AC3E}">
        <p14:creationId xmlns:p14="http://schemas.microsoft.com/office/powerpoint/2010/main" val="8107848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64</a:t>
            </a:fld>
            <a:endParaRPr lang="fi-FI" dirty="0"/>
          </a:p>
        </p:txBody>
      </p:sp>
    </p:spTree>
    <p:extLst>
      <p:ext uri="{BB962C8B-B14F-4D97-AF65-F5344CB8AC3E}">
        <p14:creationId xmlns:p14="http://schemas.microsoft.com/office/powerpoint/2010/main" val="2244020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7</a:t>
            </a:fld>
            <a:endParaRPr lang="fi-FI" dirty="0"/>
          </a:p>
        </p:txBody>
      </p:sp>
    </p:spTree>
    <p:extLst>
      <p:ext uri="{BB962C8B-B14F-4D97-AF65-F5344CB8AC3E}">
        <p14:creationId xmlns:p14="http://schemas.microsoft.com/office/powerpoint/2010/main" val="1316353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65</a:t>
            </a:fld>
            <a:endParaRPr lang="fi-FI" dirty="0"/>
          </a:p>
        </p:txBody>
      </p:sp>
    </p:spTree>
    <p:extLst>
      <p:ext uri="{BB962C8B-B14F-4D97-AF65-F5344CB8AC3E}">
        <p14:creationId xmlns:p14="http://schemas.microsoft.com/office/powerpoint/2010/main" val="5652639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66</a:t>
            </a:fld>
            <a:endParaRPr lang="fi-FI" dirty="0"/>
          </a:p>
        </p:txBody>
      </p:sp>
    </p:spTree>
    <p:extLst>
      <p:ext uri="{BB962C8B-B14F-4D97-AF65-F5344CB8AC3E}">
        <p14:creationId xmlns:p14="http://schemas.microsoft.com/office/powerpoint/2010/main" val="3065144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8</a:t>
            </a:fld>
            <a:endParaRPr lang="fi-FI" dirty="0"/>
          </a:p>
        </p:txBody>
      </p:sp>
    </p:spTree>
    <p:extLst>
      <p:ext uri="{BB962C8B-B14F-4D97-AF65-F5344CB8AC3E}">
        <p14:creationId xmlns:p14="http://schemas.microsoft.com/office/powerpoint/2010/main" val="1553737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9</a:t>
            </a:fld>
            <a:endParaRPr lang="fi-FI" dirty="0"/>
          </a:p>
        </p:txBody>
      </p:sp>
    </p:spTree>
    <p:extLst>
      <p:ext uri="{BB962C8B-B14F-4D97-AF65-F5344CB8AC3E}">
        <p14:creationId xmlns:p14="http://schemas.microsoft.com/office/powerpoint/2010/main" val="4165311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10</a:t>
            </a:fld>
            <a:endParaRPr lang="fi-FI" dirty="0"/>
          </a:p>
        </p:txBody>
      </p:sp>
    </p:spTree>
    <p:extLst>
      <p:ext uri="{BB962C8B-B14F-4D97-AF65-F5344CB8AC3E}">
        <p14:creationId xmlns:p14="http://schemas.microsoft.com/office/powerpoint/2010/main" val="3804117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png"/><Relationship Id="rId7"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22.png"/><Relationship Id="rId5" Type="http://schemas.openxmlformats.org/officeDocument/2006/relationships/image" Target="../media/image7.png"/><Relationship Id="rId10"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png"/><Relationship Id="rId7"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22.png"/><Relationship Id="rId5" Type="http://schemas.openxmlformats.org/officeDocument/2006/relationships/image" Target="../media/image7.png"/><Relationship Id="rId10"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2" cstate="print"/>
          <a:stretch>
            <a:fillRect/>
          </a:stretch>
        </p:blipFill>
        <p:spPr bwMode="auto">
          <a:xfrm>
            <a:off x="411536" y="6197024"/>
            <a:ext cx="1462880"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Hometalkoot_SLOGAN_L#18DB0D.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536" y="188640"/>
            <a:ext cx="8344967" cy="1872208"/>
          </a:xfrm>
          <a:prstGeom prst="rect">
            <a:avLst/>
          </a:prstGeom>
        </p:spPr>
      </p:pic>
    </p:spTree>
  </p:cSld>
  <p:clrMapOvr>
    <a:masterClrMapping/>
  </p:clrMapOvr>
  <p:transition spd="med">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4FFFCB24-CD17-F440-9AC8-79AABF1F21B1}" type="datetime1">
              <a:rPr lang="fi-FI" smtClean="0"/>
              <a:pPr/>
              <a:t>23.6.2016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9246692-9764-4796-AF2E-897E79EBAFA7}" type="slidenum">
              <a:rPr lang="fi-FI" smtClean="0"/>
              <a:pPr/>
              <a:t>‹#›</a:t>
            </a:fld>
            <a:endParaRPr lang="fi-FI"/>
          </a:p>
        </p:txBody>
      </p:sp>
      <p:sp>
        <p:nvSpPr>
          <p:cNvPr id="7" name="Picture Placeholder 6"/>
          <p:cNvSpPr>
            <a:spLocks noGrp="1"/>
          </p:cNvSpPr>
          <p:nvPr>
            <p:ph type="pic" sz="quarter" idx="13"/>
          </p:nvPr>
        </p:nvSpPr>
        <p:spPr>
          <a:solidFill>
            <a:schemeClr val="accent4">
              <a:lumMod val="20000"/>
              <a:lumOff val="80000"/>
            </a:schemeClr>
          </a:solidFill>
        </p:spPr>
        <p:txBody>
          <a:bodyPr/>
          <a:lstStyle/>
          <a:p>
            <a:r>
              <a:rPr lang="en-US" smtClean="0"/>
              <a:t>Click icon to add picture</a:t>
            </a:r>
            <a:endParaRPr lang="fi-FI"/>
          </a:p>
        </p:txBody>
      </p:sp>
    </p:spTree>
  </p:cSld>
  <p:clrMapOvr>
    <a:masterClrMapping/>
  </p:clrMapOvr>
  <p:transition spd="med">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8D61E-1885-1B48-BD2E-9FFDE50A68FD}" type="datetime1">
              <a:rPr lang="fi-FI" smtClean="0"/>
              <a:pPr/>
              <a:t>23.6.2016</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5"/>
            <a:ext cx="7489825" cy="1079500"/>
          </a:xfrm>
        </p:spPr>
        <p:txBody>
          <a:bodyPr anchor="b">
            <a:normAutofit/>
          </a:bodyPr>
          <a:lstStyle>
            <a:lvl1pPr algn="l">
              <a:defRPr sz="3000" b="1"/>
            </a:lvl1pPr>
          </a:lstStyle>
          <a:p>
            <a:r>
              <a:rPr lang="en-US" smtClean="0"/>
              <a:t>Click to edit Master title style</a:t>
            </a:r>
            <a:endParaRPr lang="fi-FI"/>
          </a:p>
        </p:txBody>
      </p:sp>
      <p:sp>
        <p:nvSpPr>
          <p:cNvPr id="3" name="Picture Placeholder 2"/>
          <p:cNvSpPr>
            <a:spLocks noGrp="1"/>
          </p:cNvSpPr>
          <p:nvPr>
            <p:ph type="pic" idx="1"/>
          </p:nvPr>
        </p:nvSpPr>
        <p:spPr>
          <a:xfrm>
            <a:off x="827087" y="1628775"/>
            <a:ext cx="7489825" cy="2157415"/>
          </a:xfrm>
          <a:solidFill>
            <a:schemeClr val="accent4">
              <a:lumMod val="20000"/>
              <a:lumOff val="80000"/>
            </a:schemeClr>
          </a:solidFill>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a:p>
        </p:txBody>
      </p:sp>
      <p:sp>
        <p:nvSpPr>
          <p:cNvPr id="5" name="Date Placeholder 4"/>
          <p:cNvSpPr>
            <a:spLocks noGrp="1"/>
          </p:cNvSpPr>
          <p:nvPr>
            <p:ph type="dt" sz="half" idx="10"/>
          </p:nvPr>
        </p:nvSpPr>
        <p:spPr/>
        <p:txBody>
          <a:bodyPr/>
          <a:lstStyle/>
          <a:p>
            <a:fld id="{3368FB71-785F-1947-91C3-BCBE04A7C6AB}" type="datetime1">
              <a:rPr lang="fi-FI" smtClean="0"/>
              <a:pPr/>
              <a:t>23.6.2016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Text Placeholder 8"/>
          <p:cNvSpPr>
            <a:spLocks noGrp="1"/>
          </p:cNvSpPr>
          <p:nvPr>
            <p:ph type="body" sz="quarter" idx="13"/>
          </p:nvPr>
        </p:nvSpPr>
        <p:spPr>
          <a:xfrm>
            <a:off x="827088" y="3933825"/>
            <a:ext cx="7489825"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cSld>
  <p:clrMapOvr>
    <a:masterClrMapping/>
  </p:clrMapOvr>
  <p:transition spd="med">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5438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19600" y="1524000"/>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19600" y="4038600"/>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457200" y="6553200"/>
            <a:ext cx="7772400" cy="152400"/>
          </a:xfrm>
        </p:spPr>
        <p:txBody>
          <a:bodyPr/>
          <a:lstStyle>
            <a:lvl1pPr>
              <a:defRPr/>
            </a:lvl1pPr>
          </a:lstStyle>
          <a:p>
            <a:r>
              <a:rPr lang="en-US" altLang="en-US"/>
              <a:t>Kemialliset epäpuhtaudet / Työterveyslaitos / VMP / </a:t>
            </a:r>
            <a:fld id="{D951365A-1E0E-428E-94BF-185DD0AB079E}" type="datetime1">
              <a:rPr lang="fi-FI" altLang="en-US"/>
              <a:pPr/>
              <a:t>23.6.2016</a:t>
            </a:fld>
            <a:endParaRPr lang="en-US" altLang="en-US"/>
          </a:p>
        </p:txBody>
      </p:sp>
      <p:sp>
        <p:nvSpPr>
          <p:cNvPr id="7" name="Slide Number Placeholder 6"/>
          <p:cNvSpPr>
            <a:spLocks noGrp="1"/>
          </p:cNvSpPr>
          <p:nvPr>
            <p:ph type="sldNum" sz="quarter" idx="11"/>
          </p:nvPr>
        </p:nvSpPr>
        <p:spPr>
          <a:xfrm>
            <a:off x="8229600" y="6553200"/>
            <a:ext cx="762000" cy="152400"/>
          </a:xfrm>
        </p:spPr>
        <p:txBody>
          <a:bodyPr/>
          <a:lstStyle>
            <a:lvl1pPr>
              <a:defRPr/>
            </a:lvl1pPr>
          </a:lstStyle>
          <a:p>
            <a:fld id="{27623FFB-26A6-409A-8A9D-1BC8E0E789EF}" type="slidenum">
              <a:rPr lang="en-US" altLang="en-US"/>
              <a:pPr/>
              <a:t>‹#›</a:t>
            </a:fld>
            <a:endParaRPr lang="en-US" altLang="en-US"/>
          </a:p>
        </p:txBody>
      </p:sp>
    </p:spTree>
    <p:extLst>
      <p:ext uri="{BB962C8B-B14F-4D97-AF65-F5344CB8AC3E}">
        <p14:creationId xmlns:p14="http://schemas.microsoft.com/office/powerpoint/2010/main" val="1194782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Pelkkä sisältö, tyhjä tausta">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260649"/>
            <a:ext cx="8229600" cy="586551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Alatunnisteen paikkamerkki 4"/>
          <p:cNvSpPr>
            <a:spLocks noGrp="1"/>
          </p:cNvSpPr>
          <p:nvPr>
            <p:ph type="ftr" sz="quarter" idx="10"/>
          </p:nvPr>
        </p:nvSpPr>
        <p:spPr/>
        <p:txBody>
          <a:bodyPr/>
          <a:lstStyle>
            <a:lvl1pPr>
              <a:defRPr>
                <a:solidFill>
                  <a:schemeClr val="tx1"/>
                </a:solidFill>
              </a:defRPr>
            </a:lvl1pPr>
          </a:lstStyle>
          <a:p>
            <a:pPr>
              <a:defRPr/>
            </a:pPr>
            <a:r>
              <a:rPr lang="fi-FI" smtClean="0"/>
              <a:t>Pientaloprojekti, 2013-14, Ryhmä 6</a:t>
            </a:r>
            <a:endParaRPr lang="fi-FI"/>
          </a:p>
        </p:txBody>
      </p:sp>
      <p:sp>
        <p:nvSpPr>
          <p:cNvPr id="5" name="Dian numeron paikkamerkki 5"/>
          <p:cNvSpPr>
            <a:spLocks noGrp="1"/>
          </p:cNvSpPr>
          <p:nvPr>
            <p:ph type="sldNum" sz="quarter" idx="11"/>
          </p:nvPr>
        </p:nvSpPr>
        <p:spPr/>
        <p:txBody>
          <a:bodyPr/>
          <a:lstStyle>
            <a:lvl1pPr>
              <a:defRPr>
                <a:solidFill>
                  <a:schemeClr val="tx1"/>
                </a:solidFill>
              </a:defRPr>
            </a:lvl1pPr>
          </a:lstStyle>
          <a:p>
            <a:pPr>
              <a:defRPr/>
            </a:pPr>
            <a:fld id="{C8BB4F7B-8E9B-40C2-B358-16110379A848}" type="slidenum">
              <a:rPr lang="fi-FI" smtClean="0"/>
              <a:pPr>
                <a:defRPr/>
              </a:pPr>
              <a:t>‹#›</a:t>
            </a:fld>
            <a:endParaRPr lang="fi-FI" dirty="0"/>
          </a:p>
        </p:txBody>
      </p:sp>
    </p:spTree>
    <p:extLst>
      <p:ext uri="{BB962C8B-B14F-4D97-AF65-F5344CB8AC3E}">
        <p14:creationId xmlns:p14="http://schemas.microsoft.com/office/powerpoint/2010/main" val="228956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5" name="Footer Placeholder 4"/>
          <p:cNvSpPr>
            <a:spLocks noGrp="1"/>
          </p:cNvSpPr>
          <p:nvPr>
            <p:ph type="ftr" sz="quarter" idx="11"/>
          </p:nvPr>
        </p:nvSpPr>
        <p:spPr>
          <a:xfrm>
            <a:off x="1201273" y="6492899"/>
            <a:ext cx="1799091" cy="365125"/>
          </a:xfrm>
        </p:spPr>
        <p:txBody>
          <a:bodyPr/>
          <a:lstStyle/>
          <a:p>
            <a:endParaRPr lang="fi-FI" dirty="0">
              <a:solidFill>
                <a:prstClr val="black"/>
              </a:solidFill>
            </a:endParaRPr>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solidFill>
                  <a:srgbClr val="C60C30"/>
                </a:solidFill>
              </a:rPr>
              <a:pPr/>
              <a:t>‹#›</a:t>
            </a:fld>
            <a:endParaRPr lang="fi-FI">
              <a:solidFill>
                <a:srgbClr val="C60C30"/>
              </a:solidFill>
            </a:endParaRPr>
          </a:p>
        </p:txBody>
      </p:sp>
      <p:pic>
        <p:nvPicPr>
          <p:cNvPr id="8" name="Picture 72" descr="ministeriö"/>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411536" y="6197024"/>
            <a:ext cx="1462880"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pic>
        <p:nvPicPr>
          <p:cNvPr id="7" name="Kuva 6" descr="Hometalkoot_SLOGAN_L#18DB0D.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5536" y="188640"/>
            <a:ext cx="8344967" cy="1872208"/>
          </a:xfrm>
          <a:prstGeom prst="rect">
            <a:avLst/>
          </a:prstGeom>
        </p:spPr>
      </p:pic>
    </p:spTree>
    <p:extLst>
      <p:ext uri="{BB962C8B-B14F-4D97-AF65-F5344CB8AC3E}">
        <p14:creationId xmlns:p14="http://schemas.microsoft.com/office/powerpoint/2010/main" val="1327462404"/>
      </p:ext>
    </p:extLst>
  </p:cSld>
  <p:clrMapOvr>
    <a:masterClrMapping/>
  </p:clrMapOvr>
  <p:transition spd="med">
    <p:wip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lvl1pPr>
              <a:defRPr sz="2000"/>
            </a:lvl1pPr>
            <a:lvl2pPr>
              <a:defRPr sz="1800"/>
            </a:lvl2pPr>
            <a:lvl3pPr>
              <a:defRPr sz="16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10"/>
          </p:nvPr>
        </p:nvSpPr>
        <p:spPr/>
        <p:txBody>
          <a:bodyPr/>
          <a:lstStyle/>
          <a:p>
            <a:endParaRPr lang="fi-FI">
              <a:solidFill>
                <a:prstClr val="black"/>
              </a:solidFill>
            </a:endParaRPr>
          </a:p>
        </p:txBody>
      </p:sp>
      <p:sp>
        <p:nvSpPr>
          <p:cNvPr id="5" name="Footer Placeholder 4"/>
          <p:cNvSpPr>
            <a:spLocks noGrp="1"/>
          </p:cNvSpPr>
          <p:nvPr>
            <p:ph type="ftr" sz="quarter" idx="11"/>
          </p:nvPr>
        </p:nvSpPr>
        <p:spPr/>
        <p:txBody>
          <a:bodyPr/>
          <a:lstStyle/>
          <a:p>
            <a:endParaRPr lang="fi-FI">
              <a:solidFill>
                <a:prstClr val="black"/>
              </a:solidFill>
            </a:endParaRPr>
          </a:p>
        </p:txBody>
      </p:sp>
      <p:sp>
        <p:nvSpPr>
          <p:cNvPr id="6" name="Slide Number Placeholder 5"/>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Tree>
    <p:extLst>
      <p:ext uri="{BB962C8B-B14F-4D97-AF65-F5344CB8AC3E}">
        <p14:creationId xmlns:p14="http://schemas.microsoft.com/office/powerpoint/2010/main" val="1328524818"/>
      </p:ext>
    </p:extLst>
  </p:cSld>
  <p:clrMapOvr>
    <a:masterClrMapping/>
  </p:clrMapOvr>
  <p:transition spd="med">
    <p:wip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Swedis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endParaRPr lang="fi-FI">
              <a:solidFill>
                <a:prstClr val="black"/>
              </a:solidFill>
            </a:endParaRPr>
          </a:p>
        </p:txBody>
      </p:sp>
      <p:sp>
        <p:nvSpPr>
          <p:cNvPr id="5" name="Footer Placeholder 4"/>
          <p:cNvSpPr>
            <a:spLocks noGrp="1"/>
          </p:cNvSpPr>
          <p:nvPr>
            <p:ph type="ftr" sz="quarter" idx="11"/>
          </p:nvPr>
        </p:nvSpPr>
        <p:spPr>
          <a:xfrm>
            <a:off x="1201273" y="6492899"/>
            <a:ext cx="1799091" cy="365125"/>
          </a:xfrm>
        </p:spPr>
        <p:txBody>
          <a:bodyPr/>
          <a:lstStyle/>
          <a:p>
            <a:endParaRPr lang="fi-FI" dirty="0">
              <a:solidFill>
                <a:prstClr val="black"/>
              </a:solidFill>
            </a:endParaRPr>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solidFill>
                  <a:srgbClr val="C60C30"/>
                </a:solidFill>
              </a:rPr>
              <a:pPr/>
              <a:t>‹#›</a:t>
            </a:fld>
            <a:endParaRPr lang="fi-FI">
              <a:solidFill>
                <a:srgbClr val="C60C30"/>
              </a:solidFill>
            </a:endParaRPr>
          </a:p>
        </p:txBody>
      </p:sp>
      <p:pic>
        <p:nvPicPr>
          <p:cNvPr id="8" name="Picture 72" descr="ministeriö"/>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pic>
        <p:nvPicPr>
          <p:cNvPr id="17" name="Picture 16" descr="hometalkoot_su+ru.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66483" y="571480"/>
            <a:ext cx="3343967" cy="1316739"/>
          </a:xfrm>
          <a:prstGeom prst="rect">
            <a:avLst/>
          </a:prstGeom>
        </p:spPr>
      </p:pic>
      <p:pic>
        <p:nvPicPr>
          <p:cNvPr id="16" name="Picture 3" descr="Z:\YMP (Ympäristöministeriö)\ymp014\man4.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5957" y="928670"/>
            <a:ext cx="1238933" cy="1285884"/>
          </a:xfrm>
          <a:prstGeom prst="rect">
            <a:avLst/>
          </a:prstGeom>
          <a:noFill/>
        </p:spPr>
      </p:pic>
      <p:pic>
        <p:nvPicPr>
          <p:cNvPr id="18" name="Picture 4" descr="Z:\YMP (Ympäristöministeriö)\ymp014\man5.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54127" y="919572"/>
            <a:ext cx="874667" cy="1294981"/>
          </a:xfrm>
          <a:prstGeom prst="rect">
            <a:avLst/>
          </a:prstGeom>
          <a:noFill/>
        </p:spPr>
      </p:pic>
      <p:pic>
        <p:nvPicPr>
          <p:cNvPr id="19" name="Picture 6" descr="Z:\YMP (Ympäristöministeriö)\ymp014\man1.pn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6823467" y="868380"/>
            <a:ext cx="517989" cy="1308603"/>
          </a:xfrm>
          <a:prstGeom prst="rect">
            <a:avLst/>
          </a:prstGeom>
          <a:noFill/>
        </p:spPr>
      </p:pic>
      <p:pic>
        <p:nvPicPr>
          <p:cNvPr id="20" name="Picture 7" descr="Z:\YMP (Ympäristöministeriö)\ymp014\man2.png"/>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7748524" y="885367"/>
            <a:ext cx="499814" cy="1320720"/>
          </a:xfrm>
          <a:prstGeom prst="rect">
            <a:avLst/>
          </a:prstGeom>
          <a:noFill/>
        </p:spPr>
      </p:pic>
      <p:pic>
        <p:nvPicPr>
          <p:cNvPr id="21" name="Picture 8" descr="Z:\YMP (Ympäristöministeriö)\ymp014\man3.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8242820" y="890258"/>
            <a:ext cx="901180" cy="1290428"/>
          </a:xfrm>
          <a:prstGeom prst="rect">
            <a:avLst/>
          </a:prstGeom>
          <a:noFill/>
        </p:spPr>
      </p:pic>
      <p:pic>
        <p:nvPicPr>
          <p:cNvPr id="22" name="Picture 2" descr="Z:\YMP (Ympäristöministeriö)\ymp014\hahmot\hahmot\ruutuka¦êytto¦êo¦ên\arkkitehti_musta.png"/>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7361150" y="928670"/>
            <a:ext cx="337496" cy="1302818"/>
          </a:xfrm>
          <a:prstGeom prst="rect">
            <a:avLst/>
          </a:prstGeom>
          <a:noFill/>
        </p:spPr>
      </p:pic>
      <p:pic>
        <p:nvPicPr>
          <p:cNvPr id="23" name="Picture 3" descr="Z:\YMP (Ympäristöministeriö)\ymp014\hahmot\hahmot\ruutuka¦êytto¦êo¦ên\rakennusmies_musta.png"/>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2362072" y="781436"/>
            <a:ext cx="852606" cy="1393434"/>
          </a:xfrm>
          <a:prstGeom prst="rect">
            <a:avLst/>
          </a:prstGeom>
          <a:noFill/>
        </p:spPr>
      </p:pic>
      <p:pic>
        <p:nvPicPr>
          <p:cNvPr id="24" name="Picture 7" descr="Z:\YMP (Ympäristöministeriö)\ymp014\hahmot\hahmot\ruutuka¦êytto¦êo¦ên\siivooja_musta.png"/>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892525" y="989884"/>
            <a:ext cx="679211" cy="1271576"/>
          </a:xfrm>
          <a:prstGeom prst="rect">
            <a:avLst/>
          </a:prstGeom>
          <a:noFill/>
        </p:spPr>
      </p:pic>
    </p:spTree>
    <p:extLst>
      <p:ext uri="{BB962C8B-B14F-4D97-AF65-F5344CB8AC3E}">
        <p14:creationId xmlns:p14="http://schemas.microsoft.com/office/powerpoint/2010/main" val="1070230198"/>
      </p:ext>
    </p:extLst>
  </p:cSld>
  <p:clrMapOvr>
    <a:masterClrMapping/>
  </p:clrMapOvr>
  <p:transition spd="med">
    <p:wip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English)">
    <p:spTree>
      <p:nvGrpSpPr>
        <p:cNvPr id="1" name=""/>
        <p:cNvGrpSpPr/>
        <p:nvPr/>
      </p:nvGrpSpPr>
      <p:grpSpPr>
        <a:xfrm>
          <a:off x="0" y="0"/>
          <a:ext cx="0" cy="0"/>
          <a:chOff x="0" y="0"/>
          <a:chExt cx="0" cy="0"/>
        </a:xfrm>
      </p:grpSpPr>
      <p:pic>
        <p:nvPicPr>
          <p:cNvPr id="29" name="Picture 28" descr="Picture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1966" y="554854"/>
            <a:ext cx="3369707" cy="1285884"/>
          </a:xfrm>
          <a:prstGeom prst="rect">
            <a:avLst/>
          </a:prstGeom>
        </p:spPr>
      </p:pic>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endParaRPr lang="fi-FI">
              <a:solidFill>
                <a:prstClr val="black"/>
              </a:solidFill>
            </a:endParaRPr>
          </a:p>
        </p:txBody>
      </p:sp>
      <p:sp>
        <p:nvSpPr>
          <p:cNvPr id="5" name="Footer Placeholder 4"/>
          <p:cNvSpPr>
            <a:spLocks noGrp="1"/>
          </p:cNvSpPr>
          <p:nvPr>
            <p:ph type="ftr" sz="quarter" idx="11"/>
          </p:nvPr>
        </p:nvSpPr>
        <p:spPr>
          <a:xfrm>
            <a:off x="1201273" y="6492899"/>
            <a:ext cx="1799091" cy="365125"/>
          </a:xfrm>
        </p:spPr>
        <p:txBody>
          <a:bodyPr/>
          <a:lstStyle/>
          <a:p>
            <a:endParaRPr lang="fi-FI" dirty="0">
              <a:solidFill>
                <a:prstClr val="black"/>
              </a:solidFill>
            </a:endParaRPr>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solidFill>
                  <a:srgbClr val="C60C30"/>
                </a:solidFill>
              </a:rPr>
              <a:pPr/>
              <a:t>‹#›</a:t>
            </a:fld>
            <a:endParaRPr lang="fi-FI">
              <a:solidFill>
                <a:srgbClr val="C60C30"/>
              </a:solidFill>
            </a:endParaRPr>
          </a:p>
        </p:txBody>
      </p:sp>
      <p:pic>
        <p:nvPicPr>
          <p:cNvPr id="8" name="Picture 72" descr="ministeriö"/>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pic>
        <p:nvPicPr>
          <p:cNvPr id="19" name="Picture 3" descr="Z:\YMP (Ympäristöministeriö)\ymp014\man4.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5957" y="928670"/>
            <a:ext cx="1238933" cy="1285884"/>
          </a:xfrm>
          <a:prstGeom prst="rect">
            <a:avLst/>
          </a:prstGeom>
          <a:noFill/>
        </p:spPr>
      </p:pic>
      <p:pic>
        <p:nvPicPr>
          <p:cNvPr id="20" name="Picture 4" descr="Z:\YMP (Ympäristöministeriö)\ymp014\man5.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54127" y="919572"/>
            <a:ext cx="874667" cy="1294981"/>
          </a:xfrm>
          <a:prstGeom prst="rect">
            <a:avLst/>
          </a:prstGeom>
          <a:noFill/>
        </p:spPr>
      </p:pic>
      <p:pic>
        <p:nvPicPr>
          <p:cNvPr id="21" name="Picture 6" descr="Z:\YMP (Ympäristöministeriö)\ymp014\man1.pn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6823467" y="868380"/>
            <a:ext cx="517989" cy="1308603"/>
          </a:xfrm>
          <a:prstGeom prst="rect">
            <a:avLst/>
          </a:prstGeom>
          <a:noFill/>
        </p:spPr>
      </p:pic>
      <p:pic>
        <p:nvPicPr>
          <p:cNvPr id="22" name="Picture 7" descr="Z:\YMP (Ympäristöministeriö)\ymp014\man2.png"/>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7748524" y="885367"/>
            <a:ext cx="499814" cy="1320720"/>
          </a:xfrm>
          <a:prstGeom prst="rect">
            <a:avLst/>
          </a:prstGeom>
          <a:noFill/>
        </p:spPr>
      </p:pic>
      <p:pic>
        <p:nvPicPr>
          <p:cNvPr id="23" name="Picture 8" descr="Z:\YMP (Ympäristöministeriö)\ymp014\man3.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8242820" y="890258"/>
            <a:ext cx="901180" cy="1290428"/>
          </a:xfrm>
          <a:prstGeom prst="rect">
            <a:avLst/>
          </a:prstGeom>
          <a:noFill/>
        </p:spPr>
      </p:pic>
      <p:pic>
        <p:nvPicPr>
          <p:cNvPr id="24" name="Picture 2" descr="Z:\YMP (Ympäristöministeriö)\ymp014\hahmot\hahmot\ruutuka¦êytto¦êo¦ên\arkkitehti_musta.png"/>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7361150" y="928670"/>
            <a:ext cx="337496" cy="1302818"/>
          </a:xfrm>
          <a:prstGeom prst="rect">
            <a:avLst/>
          </a:prstGeom>
          <a:noFill/>
        </p:spPr>
      </p:pic>
      <p:pic>
        <p:nvPicPr>
          <p:cNvPr id="25" name="Picture 3" descr="Z:\YMP (Ympäristöministeriö)\ymp014\hahmot\hahmot\ruutuka¦êytto¦êo¦ên\rakennusmies_musta.png"/>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2362072" y="781436"/>
            <a:ext cx="852606" cy="1393434"/>
          </a:xfrm>
          <a:prstGeom prst="rect">
            <a:avLst/>
          </a:prstGeom>
          <a:noFill/>
        </p:spPr>
      </p:pic>
      <p:pic>
        <p:nvPicPr>
          <p:cNvPr id="26" name="Picture 7" descr="Z:\YMP (Ympäristöministeriö)\ymp014\hahmot\hahmot\ruutuka¦êytto¦êo¦ên\siivooja_musta.png"/>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892525" y="989884"/>
            <a:ext cx="679211" cy="1271576"/>
          </a:xfrm>
          <a:prstGeom prst="rect">
            <a:avLst/>
          </a:prstGeom>
          <a:noFill/>
        </p:spPr>
      </p:pic>
    </p:spTree>
    <p:extLst>
      <p:ext uri="{BB962C8B-B14F-4D97-AF65-F5344CB8AC3E}">
        <p14:creationId xmlns:p14="http://schemas.microsoft.com/office/powerpoint/2010/main" val="2861607390"/>
      </p:ext>
    </p:extLst>
  </p:cSld>
  <p:clrMapOvr>
    <a:masterClrMapping/>
  </p:clrMapOvr>
  <p:transition spd="med">
    <p:wip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5"/>
            <a:ext cx="3668712"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Content Placeholder 3"/>
          <p:cNvSpPr>
            <a:spLocks noGrp="1"/>
          </p:cNvSpPr>
          <p:nvPr>
            <p:ph sz="half" idx="2"/>
          </p:nvPr>
        </p:nvSpPr>
        <p:spPr>
          <a:xfrm>
            <a:off x="4648200" y="1628775"/>
            <a:ext cx="3668713"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endParaRPr lang="fi-FI">
              <a:solidFill>
                <a:prstClr val="black"/>
              </a:solidFill>
            </a:endParaRPr>
          </a:p>
        </p:txBody>
      </p:sp>
      <p:sp>
        <p:nvSpPr>
          <p:cNvPr id="6" name="Footer Placeholder 5"/>
          <p:cNvSpPr>
            <a:spLocks noGrp="1"/>
          </p:cNvSpPr>
          <p:nvPr>
            <p:ph type="ftr" sz="quarter" idx="11"/>
          </p:nvPr>
        </p:nvSpPr>
        <p:spPr/>
        <p:txBody>
          <a:bodyPr/>
          <a:lstStyle/>
          <a:p>
            <a:endParaRPr lang="fi-FI">
              <a:solidFill>
                <a:prstClr val="black"/>
              </a:solidFill>
            </a:endParaRPr>
          </a:p>
        </p:txBody>
      </p:sp>
      <p:sp>
        <p:nvSpPr>
          <p:cNvPr id="7" name="Slide Number Placeholder 6"/>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Tree>
    <p:extLst>
      <p:ext uri="{BB962C8B-B14F-4D97-AF65-F5344CB8AC3E}">
        <p14:creationId xmlns:p14="http://schemas.microsoft.com/office/powerpoint/2010/main" val="3749189097"/>
      </p:ext>
    </p:extLst>
  </p:cSld>
  <p:clrMapOvr>
    <a:masterClrMapping/>
  </p:clrMapOvr>
  <p:transition spd="med">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lvl1pPr>
              <a:defRPr sz="2000"/>
            </a:lvl1pPr>
            <a:lvl2pPr>
              <a:defRPr sz="1800"/>
            </a:lvl2pPr>
            <a:lvl3pPr>
              <a:defRPr sz="16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10"/>
          </p:nvPr>
        </p:nvSpPr>
        <p:spPr/>
        <p:txBody>
          <a:bodyPr/>
          <a:lstStyle/>
          <a:p>
            <a:fld id="{5D2A75C3-F04D-AD47-A083-10DA74AF1494}" type="datetime1">
              <a:rPr lang="fi-FI" smtClean="0"/>
              <a:pPr/>
              <a:t>23.6.2016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4"/>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endParaRPr lang="fi-FI">
              <a:solidFill>
                <a:prstClr val="black"/>
              </a:solidFill>
            </a:endParaRPr>
          </a:p>
        </p:txBody>
      </p:sp>
      <p:sp>
        <p:nvSpPr>
          <p:cNvPr id="6" name="Footer Placeholder 5"/>
          <p:cNvSpPr>
            <a:spLocks noGrp="1"/>
          </p:cNvSpPr>
          <p:nvPr>
            <p:ph type="ftr" sz="quarter" idx="11"/>
          </p:nvPr>
        </p:nvSpPr>
        <p:spPr/>
        <p:txBody>
          <a:bodyPr/>
          <a:lstStyle/>
          <a:p>
            <a:endParaRPr lang="fi-FI">
              <a:solidFill>
                <a:prstClr val="black"/>
              </a:solidFill>
            </a:endParaRPr>
          </a:p>
        </p:txBody>
      </p:sp>
      <p:sp>
        <p:nvSpPr>
          <p:cNvPr id="7" name="Slide Number Placeholder 6"/>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
        <p:nvSpPr>
          <p:cNvPr id="9" name="Picture Placeholder 8"/>
          <p:cNvSpPr>
            <a:spLocks noGrp="1"/>
          </p:cNvSpPr>
          <p:nvPr>
            <p:ph type="pic" sz="quarter" idx="13"/>
          </p:nvPr>
        </p:nvSpPr>
        <p:spPr>
          <a:xfrm>
            <a:off x="4643438" y="1628775"/>
            <a:ext cx="3673475" cy="4392613"/>
          </a:xfrm>
          <a:solidFill>
            <a:schemeClr val="accent4">
              <a:lumMod val="20000"/>
              <a:lumOff val="80000"/>
            </a:schemeClr>
          </a:solidFill>
        </p:spPr>
        <p:txBody>
          <a:bodyPr/>
          <a:lstStyle/>
          <a:p>
            <a:r>
              <a:rPr lang="en-US" smtClean="0"/>
              <a:t>Click icon to add picture</a:t>
            </a:r>
            <a:endParaRPr lang="fi-FI" dirty="0"/>
          </a:p>
        </p:txBody>
      </p:sp>
    </p:spTree>
    <p:extLst>
      <p:ext uri="{BB962C8B-B14F-4D97-AF65-F5344CB8AC3E}">
        <p14:creationId xmlns:p14="http://schemas.microsoft.com/office/powerpoint/2010/main" val="1516745217"/>
      </p:ext>
    </p:extLst>
  </p:cSld>
  <p:clrMapOvr>
    <a:masterClrMapping/>
  </p:clrMapOvr>
  <p:transition spd="med">
    <p:wip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648201" y="1628775"/>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endParaRPr lang="fi-FI">
              <a:solidFill>
                <a:prstClr val="black"/>
              </a:solidFill>
            </a:endParaRPr>
          </a:p>
        </p:txBody>
      </p:sp>
      <p:sp>
        <p:nvSpPr>
          <p:cNvPr id="6" name="Footer Placeholder 5"/>
          <p:cNvSpPr>
            <a:spLocks noGrp="1"/>
          </p:cNvSpPr>
          <p:nvPr>
            <p:ph type="ftr" sz="quarter" idx="11"/>
          </p:nvPr>
        </p:nvSpPr>
        <p:spPr/>
        <p:txBody>
          <a:bodyPr/>
          <a:lstStyle/>
          <a:p>
            <a:endParaRPr lang="fi-FI">
              <a:solidFill>
                <a:prstClr val="black"/>
              </a:solidFill>
            </a:endParaRPr>
          </a:p>
        </p:txBody>
      </p:sp>
      <p:sp>
        <p:nvSpPr>
          <p:cNvPr id="7" name="Slide Number Placeholder 6"/>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
        <p:nvSpPr>
          <p:cNvPr id="9" name="Picture Placeholder 8"/>
          <p:cNvSpPr>
            <a:spLocks noGrp="1"/>
          </p:cNvSpPr>
          <p:nvPr>
            <p:ph type="pic" sz="quarter" idx="13"/>
          </p:nvPr>
        </p:nvSpPr>
        <p:spPr>
          <a:xfrm>
            <a:off x="827088" y="1628775"/>
            <a:ext cx="3673475" cy="4392613"/>
          </a:xfrm>
          <a:solidFill>
            <a:schemeClr val="accent4">
              <a:lumMod val="20000"/>
              <a:lumOff val="80000"/>
            </a:schemeClr>
          </a:solidFill>
        </p:spPr>
        <p:txBody>
          <a:bodyPr/>
          <a:lstStyle/>
          <a:p>
            <a:r>
              <a:rPr lang="en-US" smtClean="0"/>
              <a:t>Click icon to add picture</a:t>
            </a:r>
            <a:endParaRPr lang="fi-FI"/>
          </a:p>
        </p:txBody>
      </p:sp>
    </p:spTree>
    <p:extLst>
      <p:ext uri="{BB962C8B-B14F-4D97-AF65-F5344CB8AC3E}">
        <p14:creationId xmlns:p14="http://schemas.microsoft.com/office/powerpoint/2010/main" val="2391789154"/>
      </p:ext>
    </p:extLst>
  </p:cSld>
  <p:clrMapOvr>
    <a:masterClrMapping/>
  </p:clrMapOvr>
  <p:transition spd="med">
    <p:wip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822959" y="1628775"/>
            <a:ext cx="367442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088" y="2285993"/>
            <a:ext cx="3670300"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4"/>
          <p:cNvSpPr>
            <a:spLocks noGrp="1"/>
          </p:cNvSpPr>
          <p:nvPr>
            <p:ph type="body" sz="quarter" idx="3"/>
          </p:nvPr>
        </p:nvSpPr>
        <p:spPr>
          <a:xfrm>
            <a:off x="4645025" y="1628775"/>
            <a:ext cx="367188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85993"/>
            <a:ext cx="3671888"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Date Placeholder 6"/>
          <p:cNvSpPr>
            <a:spLocks noGrp="1"/>
          </p:cNvSpPr>
          <p:nvPr>
            <p:ph type="dt" sz="half" idx="10"/>
          </p:nvPr>
        </p:nvSpPr>
        <p:spPr/>
        <p:txBody>
          <a:bodyPr/>
          <a:lstStyle/>
          <a:p>
            <a:endParaRPr lang="fi-FI">
              <a:solidFill>
                <a:prstClr val="black"/>
              </a:solidFill>
            </a:endParaRPr>
          </a:p>
        </p:txBody>
      </p:sp>
      <p:sp>
        <p:nvSpPr>
          <p:cNvPr id="8" name="Footer Placeholder 7"/>
          <p:cNvSpPr>
            <a:spLocks noGrp="1"/>
          </p:cNvSpPr>
          <p:nvPr>
            <p:ph type="ftr" sz="quarter" idx="11"/>
          </p:nvPr>
        </p:nvSpPr>
        <p:spPr/>
        <p:txBody>
          <a:bodyPr/>
          <a:lstStyle/>
          <a:p>
            <a:endParaRPr lang="fi-FI">
              <a:solidFill>
                <a:prstClr val="black"/>
              </a:solidFill>
            </a:endParaRPr>
          </a:p>
        </p:txBody>
      </p:sp>
      <p:sp>
        <p:nvSpPr>
          <p:cNvPr id="9" name="Slide Number Placeholder 8"/>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Tree>
    <p:extLst>
      <p:ext uri="{BB962C8B-B14F-4D97-AF65-F5344CB8AC3E}">
        <p14:creationId xmlns:p14="http://schemas.microsoft.com/office/powerpoint/2010/main" val="2114381910"/>
      </p:ext>
    </p:extLst>
  </p:cSld>
  <p:clrMapOvr>
    <a:masterClrMapping/>
  </p:clrMapOvr>
  <p:transition spd="med">
    <p:wip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endParaRPr lang="fi-FI">
              <a:solidFill>
                <a:prstClr val="black"/>
              </a:solidFill>
            </a:endParaRPr>
          </a:p>
        </p:txBody>
      </p:sp>
      <p:sp>
        <p:nvSpPr>
          <p:cNvPr id="4" name="Footer Placeholder 3"/>
          <p:cNvSpPr>
            <a:spLocks noGrp="1"/>
          </p:cNvSpPr>
          <p:nvPr>
            <p:ph type="ftr" sz="quarter" idx="11"/>
          </p:nvPr>
        </p:nvSpPr>
        <p:spPr/>
        <p:txBody>
          <a:bodyPr/>
          <a:lstStyle/>
          <a:p>
            <a:endParaRPr lang="fi-FI">
              <a:solidFill>
                <a:prstClr val="black"/>
              </a:solidFill>
            </a:endParaRPr>
          </a:p>
        </p:txBody>
      </p:sp>
      <p:sp>
        <p:nvSpPr>
          <p:cNvPr id="5" name="Slide Number Placeholder 4"/>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Tree>
    <p:extLst>
      <p:ext uri="{BB962C8B-B14F-4D97-AF65-F5344CB8AC3E}">
        <p14:creationId xmlns:p14="http://schemas.microsoft.com/office/powerpoint/2010/main" val="2565788173"/>
      </p:ext>
    </p:extLst>
  </p:cSld>
  <p:clrMapOvr>
    <a:masterClrMapping/>
  </p:clrMapOvr>
  <p:transition spd="med">
    <p:wip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with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endParaRPr lang="fi-FI">
              <a:solidFill>
                <a:prstClr val="black"/>
              </a:solidFill>
            </a:endParaRPr>
          </a:p>
        </p:txBody>
      </p:sp>
      <p:sp>
        <p:nvSpPr>
          <p:cNvPr id="4" name="Footer Placeholder 3"/>
          <p:cNvSpPr>
            <a:spLocks noGrp="1"/>
          </p:cNvSpPr>
          <p:nvPr>
            <p:ph type="ftr" sz="quarter" idx="11"/>
          </p:nvPr>
        </p:nvSpPr>
        <p:spPr/>
        <p:txBody>
          <a:bodyPr/>
          <a:lstStyle/>
          <a:p>
            <a:endParaRPr lang="fi-FI">
              <a:solidFill>
                <a:prstClr val="black"/>
              </a:solidFill>
            </a:endParaRPr>
          </a:p>
        </p:txBody>
      </p:sp>
      <p:sp>
        <p:nvSpPr>
          <p:cNvPr id="5" name="Slide Number Placeholder 4"/>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
        <p:nvSpPr>
          <p:cNvPr id="7" name="Picture Placeholder 6"/>
          <p:cNvSpPr>
            <a:spLocks noGrp="1"/>
          </p:cNvSpPr>
          <p:nvPr>
            <p:ph type="pic" sz="quarter" idx="13"/>
          </p:nvPr>
        </p:nvSpPr>
        <p:spPr>
          <a:solidFill>
            <a:schemeClr val="accent4">
              <a:lumMod val="20000"/>
              <a:lumOff val="80000"/>
            </a:schemeClr>
          </a:solidFill>
        </p:spPr>
        <p:txBody>
          <a:bodyPr/>
          <a:lstStyle/>
          <a:p>
            <a:r>
              <a:rPr lang="en-US" smtClean="0"/>
              <a:t>Click icon to add picture</a:t>
            </a:r>
            <a:endParaRPr lang="fi-FI"/>
          </a:p>
        </p:txBody>
      </p:sp>
    </p:spTree>
    <p:extLst>
      <p:ext uri="{BB962C8B-B14F-4D97-AF65-F5344CB8AC3E}">
        <p14:creationId xmlns:p14="http://schemas.microsoft.com/office/powerpoint/2010/main" val="4054528258"/>
      </p:ext>
    </p:extLst>
  </p:cSld>
  <p:clrMapOvr>
    <a:masterClrMapping/>
  </p:clrMapOvr>
  <p:transition spd="med">
    <p:wip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i-FI">
              <a:solidFill>
                <a:prstClr val="black"/>
              </a:solidFill>
            </a:endParaRPr>
          </a:p>
        </p:txBody>
      </p:sp>
      <p:sp>
        <p:nvSpPr>
          <p:cNvPr id="3" name="Footer Placeholder 2"/>
          <p:cNvSpPr>
            <a:spLocks noGrp="1"/>
          </p:cNvSpPr>
          <p:nvPr>
            <p:ph type="ftr" sz="quarter" idx="11"/>
          </p:nvPr>
        </p:nvSpPr>
        <p:spPr/>
        <p:txBody>
          <a:bodyPr/>
          <a:lstStyle/>
          <a:p>
            <a:endParaRPr lang="fi-FI">
              <a:solidFill>
                <a:prstClr val="black"/>
              </a:solidFill>
            </a:endParaRPr>
          </a:p>
        </p:txBody>
      </p:sp>
      <p:sp>
        <p:nvSpPr>
          <p:cNvPr id="4" name="Slide Number Placeholder 3"/>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Tree>
    <p:extLst>
      <p:ext uri="{BB962C8B-B14F-4D97-AF65-F5344CB8AC3E}">
        <p14:creationId xmlns:p14="http://schemas.microsoft.com/office/powerpoint/2010/main" val="1839690778"/>
      </p:ext>
    </p:extLst>
  </p:cSld>
  <p:clrMapOvr>
    <a:masterClrMapping/>
  </p:clrMapOvr>
  <p:transition spd="med">
    <p:wip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5"/>
            <a:ext cx="7489825" cy="1079500"/>
          </a:xfrm>
        </p:spPr>
        <p:txBody>
          <a:bodyPr anchor="b">
            <a:normAutofit/>
          </a:bodyPr>
          <a:lstStyle>
            <a:lvl1pPr algn="l">
              <a:defRPr sz="3000" b="1"/>
            </a:lvl1pPr>
          </a:lstStyle>
          <a:p>
            <a:r>
              <a:rPr lang="en-US" smtClean="0"/>
              <a:t>Click to edit Master title style</a:t>
            </a:r>
            <a:endParaRPr lang="fi-FI"/>
          </a:p>
        </p:txBody>
      </p:sp>
      <p:sp>
        <p:nvSpPr>
          <p:cNvPr id="3" name="Picture Placeholder 2"/>
          <p:cNvSpPr>
            <a:spLocks noGrp="1"/>
          </p:cNvSpPr>
          <p:nvPr>
            <p:ph type="pic" idx="1"/>
          </p:nvPr>
        </p:nvSpPr>
        <p:spPr>
          <a:xfrm>
            <a:off x="827087" y="1628775"/>
            <a:ext cx="7489825" cy="2157415"/>
          </a:xfrm>
          <a:solidFill>
            <a:schemeClr val="accent4">
              <a:lumMod val="20000"/>
              <a:lumOff val="80000"/>
            </a:schemeClr>
          </a:solidFill>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a:p>
        </p:txBody>
      </p:sp>
      <p:sp>
        <p:nvSpPr>
          <p:cNvPr id="5" name="Date Placeholder 4"/>
          <p:cNvSpPr>
            <a:spLocks noGrp="1"/>
          </p:cNvSpPr>
          <p:nvPr>
            <p:ph type="dt" sz="half" idx="10"/>
          </p:nvPr>
        </p:nvSpPr>
        <p:spPr/>
        <p:txBody>
          <a:bodyPr/>
          <a:lstStyle/>
          <a:p>
            <a:endParaRPr lang="fi-FI">
              <a:solidFill>
                <a:prstClr val="black"/>
              </a:solidFill>
            </a:endParaRPr>
          </a:p>
        </p:txBody>
      </p:sp>
      <p:sp>
        <p:nvSpPr>
          <p:cNvPr id="6" name="Footer Placeholder 5"/>
          <p:cNvSpPr>
            <a:spLocks noGrp="1"/>
          </p:cNvSpPr>
          <p:nvPr>
            <p:ph type="ftr" sz="quarter" idx="11"/>
          </p:nvPr>
        </p:nvSpPr>
        <p:spPr/>
        <p:txBody>
          <a:bodyPr/>
          <a:lstStyle/>
          <a:p>
            <a:endParaRPr lang="fi-FI">
              <a:solidFill>
                <a:prstClr val="black"/>
              </a:solidFill>
            </a:endParaRPr>
          </a:p>
        </p:txBody>
      </p:sp>
      <p:sp>
        <p:nvSpPr>
          <p:cNvPr id="7" name="Slide Number Placeholder 6"/>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
        <p:nvSpPr>
          <p:cNvPr id="9" name="Text Placeholder 8"/>
          <p:cNvSpPr>
            <a:spLocks noGrp="1"/>
          </p:cNvSpPr>
          <p:nvPr>
            <p:ph type="body" sz="quarter" idx="13"/>
          </p:nvPr>
        </p:nvSpPr>
        <p:spPr>
          <a:xfrm>
            <a:off x="827088" y="3933825"/>
            <a:ext cx="7489825"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extLst>
      <p:ext uri="{BB962C8B-B14F-4D97-AF65-F5344CB8AC3E}">
        <p14:creationId xmlns:p14="http://schemas.microsoft.com/office/powerpoint/2010/main" val="2800542071"/>
      </p:ext>
    </p:extLst>
  </p:cSld>
  <p:clrMapOvr>
    <a:masterClrMapping/>
  </p:clrMapOvr>
  <p:transition spd="med">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Swedis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fld id="{9E3A8F58-AC65-F64D-BB47-F45EFF49CF2D}" type="datetime1">
              <a:rPr lang="fi-FI" smtClean="0"/>
              <a:pPr/>
              <a:t>23.6.2016</a:t>
            </a:fld>
            <a:endParaRPr lang="fi-FI"/>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2" cstate="print"/>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7" name="Picture 16" descr="hometalkoot_su+ru.png"/>
          <p:cNvPicPr>
            <a:picLocks noChangeAspect="1"/>
          </p:cNvPicPr>
          <p:nvPr userDrawn="1"/>
        </p:nvPicPr>
        <p:blipFill>
          <a:blip r:embed="rId3" cstate="print"/>
          <a:stretch>
            <a:fillRect/>
          </a:stretch>
        </p:blipFill>
        <p:spPr>
          <a:xfrm>
            <a:off x="3266483" y="571480"/>
            <a:ext cx="3343967" cy="1316739"/>
          </a:xfrm>
          <a:prstGeom prst="rect">
            <a:avLst/>
          </a:prstGeom>
        </p:spPr>
      </p:pic>
      <p:pic>
        <p:nvPicPr>
          <p:cNvPr id="16" name="Picture 3" descr="Z:\YMP (Ympäristöministeriö)\ymp014\man4.png"/>
          <p:cNvPicPr>
            <a:picLocks noChangeAspect="1" noChangeArrowheads="1"/>
          </p:cNvPicPr>
          <p:nvPr userDrawn="1"/>
        </p:nvPicPr>
        <p:blipFill>
          <a:blip r:embed="rId4" cstate="print"/>
          <a:srcRect/>
          <a:stretch>
            <a:fillRect/>
          </a:stretch>
        </p:blipFill>
        <p:spPr bwMode="auto">
          <a:xfrm>
            <a:off x="-95957" y="928670"/>
            <a:ext cx="1238933" cy="1285884"/>
          </a:xfrm>
          <a:prstGeom prst="rect">
            <a:avLst/>
          </a:prstGeom>
          <a:noFill/>
        </p:spPr>
      </p:pic>
      <p:pic>
        <p:nvPicPr>
          <p:cNvPr id="18" name="Picture 4" descr="Z:\YMP (Ympäristöministeriö)\ymp014\man5.png"/>
          <p:cNvPicPr>
            <a:picLocks noChangeAspect="1" noChangeArrowheads="1"/>
          </p:cNvPicPr>
          <p:nvPr userDrawn="1"/>
        </p:nvPicPr>
        <p:blipFill>
          <a:blip r:embed="rId5" cstate="print"/>
          <a:srcRect/>
          <a:stretch>
            <a:fillRect/>
          </a:stretch>
        </p:blipFill>
        <p:spPr bwMode="auto">
          <a:xfrm>
            <a:off x="1054127" y="919572"/>
            <a:ext cx="874667" cy="1294981"/>
          </a:xfrm>
          <a:prstGeom prst="rect">
            <a:avLst/>
          </a:prstGeom>
          <a:noFill/>
        </p:spPr>
      </p:pic>
      <p:pic>
        <p:nvPicPr>
          <p:cNvPr id="19" name="Picture 6" descr="Z:\YMP (Ympäristöministeriö)\ymp014\man1.png"/>
          <p:cNvPicPr>
            <a:picLocks noChangeAspect="1" noChangeArrowheads="1"/>
          </p:cNvPicPr>
          <p:nvPr userDrawn="1"/>
        </p:nvPicPr>
        <p:blipFill>
          <a:blip r:embed="rId6" cstate="print"/>
          <a:srcRect/>
          <a:stretch>
            <a:fillRect/>
          </a:stretch>
        </p:blipFill>
        <p:spPr bwMode="auto">
          <a:xfrm>
            <a:off x="6823467" y="868380"/>
            <a:ext cx="517989" cy="1308603"/>
          </a:xfrm>
          <a:prstGeom prst="rect">
            <a:avLst/>
          </a:prstGeom>
          <a:noFill/>
        </p:spPr>
      </p:pic>
      <p:pic>
        <p:nvPicPr>
          <p:cNvPr id="20" name="Picture 7" descr="Z:\YMP (Ympäristöministeriö)\ymp014\man2.png"/>
          <p:cNvPicPr>
            <a:picLocks noChangeAspect="1" noChangeArrowheads="1"/>
          </p:cNvPicPr>
          <p:nvPr userDrawn="1"/>
        </p:nvPicPr>
        <p:blipFill>
          <a:blip r:embed="rId7" cstate="print"/>
          <a:srcRect/>
          <a:stretch>
            <a:fillRect/>
          </a:stretch>
        </p:blipFill>
        <p:spPr bwMode="auto">
          <a:xfrm>
            <a:off x="7748524" y="885367"/>
            <a:ext cx="499814" cy="1320720"/>
          </a:xfrm>
          <a:prstGeom prst="rect">
            <a:avLst/>
          </a:prstGeom>
          <a:noFill/>
        </p:spPr>
      </p:pic>
      <p:pic>
        <p:nvPicPr>
          <p:cNvPr id="21" name="Picture 8" descr="Z:\YMP (Ympäristöministeriö)\ymp014\man3.png"/>
          <p:cNvPicPr>
            <a:picLocks noChangeAspect="1" noChangeArrowheads="1"/>
          </p:cNvPicPr>
          <p:nvPr userDrawn="1"/>
        </p:nvPicPr>
        <p:blipFill>
          <a:blip r:embed="rId8" cstate="print"/>
          <a:srcRect/>
          <a:stretch>
            <a:fillRect/>
          </a:stretch>
        </p:blipFill>
        <p:spPr bwMode="auto">
          <a:xfrm>
            <a:off x="8242820" y="890258"/>
            <a:ext cx="901180" cy="1290428"/>
          </a:xfrm>
          <a:prstGeom prst="rect">
            <a:avLst/>
          </a:prstGeom>
          <a:noFill/>
        </p:spPr>
      </p:pic>
      <p:pic>
        <p:nvPicPr>
          <p:cNvPr id="22" name="Picture 2" descr="Z:\YMP (Ympäristöministeriö)\ymp014\hahmot\hahmot\ruutuka¦êytto¦êo¦ên\arkkitehti_musta.png"/>
          <p:cNvPicPr>
            <a:picLocks noChangeAspect="1" noChangeArrowheads="1"/>
          </p:cNvPicPr>
          <p:nvPr userDrawn="1"/>
        </p:nvPicPr>
        <p:blipFill>
          <a:blip r:embed="rId9" cstate="print"/>
          <a:srcRect/>
          <a:stretch>
            <a:fillRect/>
          </a:stretch>
        </p:blipFill>
        <p:spPr bwMode="auto">
          <a:xfrm>
            <a:off x="7361150" y="928670"/>
            <a:ext cx="337496" cy="1302818"/>
          </a:xfrm>
          <a:prstGeom prst="rect">
            <a:avLst/>
          </a:prstGeom>
          <a:noFill/>
        </p:spPr>
      </p:pic>
      <p:pic>
        <p:nvPicPr>
          <p:cNvPr id="23" name="Picture 3" descr="Z:\YMP (Ympäristöministeriö)\ymp014\hahmot\hahmot\ruutuka¦êytto¦êo¦ên\rakennusmies_musta.png"/>
          <p:cNvPicPr>
            <a:picLocks noChangeAspect="1" noChangeArrowheads="1"/>
          </p:cNvPicPr>
          <p:nvPr userDrawn="1"/>
        </p:nvPicPr>
        <p:blipFill>
          <a:blip r:embed="rId10" cstate="print"/>
          <a:srcRect/>
          <a:stretch>
            <a:fillRect/>
          </a:stretch>
        </p:blipFill>
        <p:spPr bwMode="auto">
          <a:xfrm>
            <a:off x="2362072" y="781436"/>
            <a:ext cx="852606" cy="1393434"/>
          </a:xfrm>
          <a:prstGeom prst="rect">
            <a:avLst/>
          </a:prstGeom>
          <a:noFill/>
        </p:spPr>
      </p:pic>
      <p:pic>
        <p:nvPicPr>
          <p:cNvPr id="24" name="Picture 7" descr="Z:\YMP (Ympäristöministeriö)\ymp014\hahmot\hahmot\ruutuka¦êytto¦êo¦ên\siivooja_musta.png"/>
          <p:cNvPicPr>
            <a:picLocks noChangeAspect="1" noChangeArrowheads="1"/>
          </p:cNvPicPr>
          <p:nvPr userDrawn="1"/>
        </p:nvPicPr>
        <p:blipFill>
          <a:blip r:embed="rId11" cstate="print"/>
          <a:srcRect/>
          <a:stretch>
            <a:fillRect/>
          </a:stretch>
        </p:blipFill>
        <p:spPr bwMode="auto">
          <a:xfrm>
            <a:off x="1892525" y="989884"/>
            <a:ext cx="679211" cy="1271576"/>
          </a:xfrm>
          <a:prstGeom prst="rect">
            <a:avLst/>
          </a:prstGeom>
          <a:noFill/>
        </p:spPr>
      </p:pic>
    </p:spTree>
  </p:cSld>
  <p:clrMapOvr>
    <a:masterClrMapping/>
  </p:clrMapOvr>
  <p:transition spd="med">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English)">
    <p:spTree>
      <p:nvGrpSpPr>
        <p:cNvPr id="1" name=""/>
        <p:cNvGrpSpPr/>
        <p:nvPr/>
      </p:nvGrpSpPr>
      <p:grpSpPr>
        <a:xfrm>
          <a:off x="0" y="0"/>
          <a:ext cx="0" cy="0"/>
          <a:chOff x="0" y="0"/>
          <a:chExt cx="0" cy="0"/>
        </a:xfrm>
      </p:grpSpPr>
      <p:pic>
        <p:nvPicPr>
          <p:cNvPr id="29" name="Picture 28" descr="Picture1.png"/>
          <p:cNvPicPr>
            <a:picLocks noChangeAspect="1"/>
          </p:cNvPicPr>
          <p:nvPr userDrawn="1"/>
        </p:nvPicPr>
        <p:blipFill>
          <a:blip r:embed="rId2" cstate="print"/>
          <a:stretch>
            <a:fillRect/>
          </a:stretch>
        </p:blipFill>
        <p:spPr>
          <a:xfrm>
            <a:off x="3241966" y="554854"/>
            <a:ext cx="3369707" cy="1285884"/>
          </a:xfrm>
          <a:prstGeom prst="rect">
            <a:avLst/>
          </a:prstGeom>
        </p:spPr>
      </p:pic>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fld id="{4A1F5728-9D36-6D4A-A267-BD2AEE4D246A}" type="datetime1">
              <a:rPr lang="fi-FI" smtClean="0"/>
              <a:pPr/>
              <a:t>23.6.2016</a:t>
            </a:fld>
            <a:endParaRPr lang="fi-FI"/>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3" cstate="print"/>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Picture 3" descr="Z:\YMP (Ympäristöministeriö)\ymp014\man4.png"/>
          <p:cNvPicPr>
            <a:picLocks noChangeAspect="1" noChangeArrowheads="1"/>
          </p:cNvPicPr>
          <p:nvPr userDrawn="1"/>
        </p:nvPicPr>
        <p:blipFill>
          <a:blip r:embed="rId4" cstate="print"/>
          <a:srcRect/>
          <a:stretch>
            <a:fillRect/>
          </a:stretch>
        </p:blipFill>
        <p:spPr bwMode="auto">
          <a:xfrm>
            <a:off x="-95957" y="928670"/>
            <a:ext cx="1238933" cy="1285884"/>
          </a:xfrm>
          <a:prstGeom prst="rect">
            <a:avLst/>
          </a:prstGeom>
          <a:noFill/>
        </p:spPr>
      </p:pic>
      <p:pic>
        <p:nvPicPr>
          <p:cNvPr id="20" name="Picture 4" descr="Z:\YMP (Ympäristöministeriö)\ymp014\man5.png"/>
          <p:cNvPicPr>
            <a:picLocks noChangeAspect="1" noChangeArrowheads="1"/>
          </p:cNvPicPr>
          <p:nvPr userDrawn="1"/>
        </p:nvPicPr>
        <p:blipFill>
          <a:blip r:embed="rId5" cstate="print"/>
          <a:srcRect/>
          <a:stretch>
            <a:fillRect/>
          </a:stretch>
        </p:blipFill>
        <p:spPr bwMode="auto">
          <a:xfrm>
            <a:off x="1054127" y="919572"/>
            <a:ext cx="874667" cy="1294981"/>
          </a:xfrm>
          <a:prstGeom prst="rect">
            <a:avLst/>
          </a:prstGeom>
          <a:noFill/>
        </p:spPr>
      </p:pic>
      <p:pic>
        <p:nvPicPr>
          <p:cNvPr id="21" name="Picture 6" descr="Z:\YMP (Ympäristöministeriö)\ymp014\man1.png"/>
          <p:cNvPicPr>
            <a:picLocks noChangeAspect="1" noChangeArrowheads="1"/>
          </p:cNvPicPr>
          <p:nvPr userDrawn="1"/>
        </p:nvPicPr>
        <p:blipFill>
          <a:blip r:embed="rId6" cstate="print"/>
          <a:srcRect/>
          <a:stretch>
            <a:fillRect/>
          </a:stretch>
        </p:blipFill>
        <p:spPr bwMode="auto">
          <a:xfrm>
            <a:off x="6823467" y="868380"/>
            <a:ext cx="517989" cy="1308603"/>
          </a:xfrm>
          <a:prstGeom prst="rect">
            <a:avLst/>
          </a:prstGeom>
          <a:noFill/>
        </p:spPr>
      </p:pic>
      <p:pic>
        <p:nvPicPr>
          <p:cNvPr id="22" name="Picture 7" descr="Z:\YMP (Ympäristöministeriö)\ymp014\man2.png"/>
          <p:cNvPicPr>
            <a:picLocks noChangeAspect="1" noChangeArrowheads="1"/>
          </p:cNvPicPr>
          <p:nvPr userDrawn="1"/>
        </p:nvPicPr>
        <p:blipFill>
          <a:blip r:embed="rId7" cstate="print"/>
          <a:srcRect/>
          <a:stretch>
            <a:fillRect/>
          </a:stretch>
        </p:blipFill>
        <p:spPr bwMode="auto">
          <a:xfrm>
            <a:off x="7748524" y="885367"/>
            <a:ext cx="499814" cy="1320720"/>
          </a:xfrm>
          <a:prstGeom prst="rect">
            <a:avLst/>
          </a:prstGeom>
          <a:noFill/>
        </p:spPr>
      </p:pic>
      <p:pic>
        <p:nvPicPr>
          <p:cNvPr id="23" name="Picture 8" descr="Z:\YMP (Ympäristöministeriö)\ymp014\man3.png"/>
          <p:cNvPicPr>
            <a:picLocks noChangeAspect="1" noChangeArrowheads="1"/>
          </p:cNvPicPr>
          <p:nvPr userDrawn="1"/>
        </p:nvPicPr>
        <p:blipFill>
          <a:blip r:embed="rId8" cstate="print"/>
          <a:srcRect/>
          <a:stretch>
            <a:fillRect/>
          </a:stretch>
        </p:blipFill>
        <p:spPr bwMode="auto">
          <a:xfrm>
            <a:off x="8242820" y="890258"/>
            <a:ext cx="901180" cy="1290428"/>
          </a:xfrm>
          <a:prstGeom prst="rect">
            <a:avLst/>
          </a:prstGeom>
          <a:noFill/>
        </p:spPr>
      </p:pic>
      <p:pic>
        <p:nvPicPr>
          <p:cNvPr id="24" name="Picture 2" descr="Z:\YMP (Ympäristöministeriö)\ymp014\hahmot\hahmot\ruutuka¦êytto¦êo¦ên\arkkitehti_musta.png"/>
          <p:cNvPicPr>
            <a:picLocks noChangeAspect="1" noChangeArrowheads="1"/>
          </p:cNvPicPr>
          <p:nvPr userDrawn="1"/>
        </p:nvPicPr>
        <p:blipFill>
          <a:blip r:embed="rId9" cstate="print"/>
          <a:srcRect/>
          <a:stretch>
            <a:fillRect/>
          </a:stretch>
        </p:blipFill>
        <p:spPr bwMode="auto">
          <a:xfrm>
            <a:off x="7361150" y="928670"/>
            <a:ext cx="337496" cy="1302818"/>
          </a:xfrm>
          <a:prstGeom prst="rect">
            <a:avLst/>
          </a:prstGeom>
          <a:noFill/>
        </p:spPr>
      </p:pic>
      <p:pic>
        <p:nvPicPr>
          <p:cNvPr id="25" name="Picture 3" descr="Z:\YMP (Ympäristöministeriö)\ymp014\hahmot\hahmot\ruutuka¦êytto¦êo¦ên\rakennusmies_musta.png"/>
          <p:cNvPicPr>
            <a:picLocks noChangeAspect="1" noChangeArrowheads="1"/>
          </p:cNvPicPr>
          <p:nvPr userDrawn="1"/>
        </p:nvPicPr>
        <p:blipFill>
          <a:blip r:embed="rId10" cstate="print"/>
          <a:srcRect/>
          <a:stretch>
            <a:fillRect/>
          </a:stretch>
        </p:blipFill>
        <p:spPr bwMode="auto">
          <a:xfrm>
            <a:off x="2362072" y="781436"/>
            <a:ext cx="852606" cy="1393434"/>
          </a:xfrm>
          <a:prstGeom prst="rect">
            <a:avLst/>
          </a:prstGeom>
          <a:noFill/>
        </p:spPr>
      </p:pic>
      <p:pic>
        <p:nvPicPr>
          <p:cNvPr id="26" name="Picture 7" descr="Z:\YMP (Ympäristöministeriö)\ymp014\hahmot\hahmot\ruutuka¦êytto¦êo¦ên\siivooja_musta.png"/>
          <p:cNvPicPr>
            <a:picLocks noChangeAspect="1" noChangeArrowheads="1"/>
          </p:cNvPicPr>
          <p:nvPr userDrawn="1"/>
        </p:nvPicPr>
        <p:blipFill>
          <a:blip r:embed="rId11" cstate="print"/>
          <a:srcRect/>
          <a:stretch>
            <a:fillRect/>
          </a:stretch>
        </p:blipFill>
        <p:spPr bwMode="auto">
          <a:xfrm>
            <a:off x="1892525" y="989884"/>
            <a:ext cx="679211" cy="1271576"/>
          </a:xfrm>
          <a:prstGeom prst="rect">
            <a:avLst/>
          </a:prstGeom>
          <a:noFill/>
        </p:spPr>
      </p:pic>
    </p:spTree>
  </p:cSld>
  <p:clrMapOvr>
    <a:masterClrMapping/>
  </p:clrMapOvr>
  <p:transition spd="med">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5"/>
            <a:ext cx="3668712"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Content Placeholder 3"/>
          <p:cNvSpPr>
            <a:spLocks noGrp="1"/>
          </p:cNvSpPr>
          <p:nvPr>
            <p:ph sz="half" idx="2"/>
          </p:nvPr>
        </p:nvSpPr>
        <p:spPr>
          <a:xfrm>
            <a:off x="4648200" y="1628775"/>
            <a:ext cx="3668713"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fld id="{6AE4DECC-B7D1-B34A-90EF-3EAF00384A26}" type="datetime1">
              <a:rPr lang="fi-FI" smtClean="0"/>
              <a:pPr/>
              <a:t>23.6.2016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4"/>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fld id="{F3B05099-46BA-3445-A8F6-220EC57BD2CF}" type="datetime1">
              <a:rPr lang="fi-FI" smtClean="0"/>
              <a:pPr/>
              <a:t>23.6.2016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Picture Placeholder 8"/>
          <p:cNvSpPr>
            <a:spLocks noGrp="1"/>
          </p:cNvSpPr>
          <p:nvPr>
            <p:ph type="pic" sz="quarter" idx="13"/>
          </p:nvPr>
        </p:nvSpPr>
        <p:spPr>
          <a:xfrm>
            <a:off x="4643438" y="1628775"/>
            <a:ext cx="3673475" cy="4392613"/>
          </a:xfrm>
          <a:solidFill>
            <a:schemeClr val="accent4">
              <a:lumMod val="20000"/>
              <a:lumOff val="80000"/>
            </a:schemeClr>
          </a:solidFill>
        </p:spPr>
        <p:txBody>
          <a:bodyPr/>
          <a:lstStyle/>
          <a:p>
            <a:r>
              <a:rPr lang="en-US" smtClean="0"/>
              <a:t>Click icon to add picture</a:t>
            </a:r>
            <a:endParaRPr lang="fi-FI" dirty="0"/>
          </a:p>
        </p:txBody>
      </p:sp>
    </p:spTree>
  </p:cSld>
  <p:clrMapOvr>
    <a:masterClrMapping/>
  </p:clrMapOvr>
  <p:transition spd="med">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648201" y="1628775"/>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fld id="{232E7531-9678-0244-9B08-4B365058F5BE}" type="datetime1">
              <a:rPr lang="fi-FI" smtClean="0"/>
              <a:pPr/>
              <a:t>23.6.2016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Picture Placeholder 8"/>
          <p:cNvSpPr>
            <a:spLocks noGrp="1"/>
          </p:cNvSpPr>
          <p:nvPr>
            <p:ph type="pic" sz="quarter" idx="13"/>
          </p:nvPr>
        </p:nvSpPr>
        <p:spPr>
          <a:xfrm>
            <a:off x="827088" y="1628775"/>
            <a:ext cx="3673475" cy="4392613"/>
          </a:xfrm>
          <a:solidFill>
            <a:schemeClr val="accent4">
              <a:lumMod val="20000"/>
              <a:lumOff val="80000"/>
            </a:schemeClr>
          </a:solidFill>
        </p:spPr>
        <p:txBody>
          <a:bodyPr/>
          <a:lstStyle/>
          <a:p>
            <a:r>
              <a:rPr lang="en-US" smtClean="0"/>
              <a:t>Click icon to add picture</a:t>
            </a:r>
            <a:endParaRPr lang="fi-FI"/>
          </a:p>
        </p:txBody>
      </p:sp>
    </p:spTree>
  </p:cSld>
  <p:clrMapOvr>
    <a:masterClrMapping/>
  </p:clrMapOvr>
  <p:transition spd="med">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822959" y="1628775"/>
            <a:ext cx="367442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088" y="2285993"/>
            <a:ext cx="3670300"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4"/>
          <p:cNvSpPr>
            <a:spLocks noGrp="1"/>
          </p:cNvSpPr>
          <p:nvPr>
            <p:ph type="body" sz="quarter" idx="3"/>
          </p:nvPr>
        </p:nvSpPr>
        <p:spPr>
          <a:xfrm>
            <a:off x="4645025" y="1628775"/>
            <a:ext cx="367188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85993"/>
            <a:ext cx="3671888"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Date Placeholder 6"/>
          <p:cNvSpPr>
            <a:spLocks noGrp="1"/>
          </p:cNvSpPr>
          <p:nvPr>
            <p:ph type="dt" sz="half" idx="10"/>
          </p:nvPr>
        </p:nvSpPr>
        <p:spPr/>
        <p:txBody>
          <a:bodyPr/>
          <a:lstStyle/>
          <a:p>
            <a:fld id="{DFD2DCE5-5943-AE44-8F98-D0649298D934}" type="datetime1">
              <a:rPr lang="fi-FI" smtClean="0"/>
              <a:pPr/>
              <a:t>23.6.2016</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05866FE4-F1BC-C849-8968-BB3D33C482BE}" type="datetime1">
              <a:rPr lang="fi-FI" smtClean="0"/>
              <a:pPr/>
              <a:t>23.6.2016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088" y="333376"/>
            <a:ext cx="7489824" cy="1079500"/>
          </a:xfrm>
          <a:prstGeom prst="rect">
            <a:avLst/>
          </a:prstGeom>
        </p:spPr>
        <p:txBody>
          <a:bodyPr vert="horz" lIns="91440" tIns="45720" rIns="91440" bIns="45720" rtlCol="0" anchor="b">
            <a:normAutofit/>
          </a:bodyPr>
          <a:lstStyle/>
          <a:p>
            <a:r>
              <a:rPr lang="en-US" smtClean="0"/>
              <a:t>Click to edit Master title style</a:t>
            </a:r>
            <a:endParaRPr lang="fi-FI"/>
          </a:p>
        </p:txBody>
      </p:sp>
      <p:sp>
        <p:nvSpPr>
          <p:cNvPr id="3" name="Text Placeholder 2"/>
          <p:cNvSpPr>
            <a:spLocks noGrp="1"/>
          </p:cNvSpPr>
          <p:nvPr>
            <p:ph type="body" idx="1"/>
          </p:nvPr>
        </p:nvSpPr>
        <p:spPr>
          <a:xfrm>
            <a:off x="827088" y="1628775"/>
            <a:ext cx="7489825" cy="43926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2"/>
          </p:nvPr>
        </p:nvSpPr>
        <p:spPr>
          <a:xfrm>
            <a:off x="395288" y="6198834"/>
            <a:ext cx="802500" cy="365125"/>
          </a:xfrm>
          <a:prstGeom prst="rect">
            <a:avLst/>
          </a:prstGeom>
        </p:spPr>
        <p:txBody>
          <a:bodyPr vert="horz" lIns="91440" tIns="45720" rIns="91440" bIns="45720" rtlCol="0" anchor="b"/>
          <a:lstStyle>
            <a:lvl1pPr algn="l">
              <a:defRPr sz="800">
                <a:solidFill>
                  <a:schemeClr val="tx1"/>
                </a:solidFill>
              </a:defRPr>
            </a:lvl1pPr>
          </a:lstStyle>
          <a:p>
            <a:fld id="{4C0AAFAF-49FA-4A4F-90CE-1FCFF8A1CBDC}" type="datetime1">
              <a:rPr lang="fi-FI" smtClean="0"/>
              <a:pPr/>
              <a:t>23.6.2016</a:t>
            </a:fld>
            <a:endParaRPr lang="fi-FI"/>
          </a:p>
        </p:txBody>
      </p:sp>
      <p:sp>
        <p:nvSpPr>
          <p:cNvPr id="5" name="Footer Placeholder 4"/>
          <p:cNvSpPr>
            <a:spLocks noGrp="1"/>
          </p:cNvSpPr>
          <p:nvPr>
            <p:ph type="ftr" sz="quarter" idx="3"/>
          </p:nvPr>
        </p:nvSpPr>
        <p:spPr>
          <a:xfrm>
            <a:off x="1201273" y="6198834"/>
            <a:ext cx="1799091" cy="365125"/>
          </a:xfrm>
          <a:prstGeom prst="rect">
            <a:avLst/>
          </a:prstGeom>
        </p:spPr>
        <p:txBody>
          <a:bodyPr vert="horz" lIns="91440" tIns="45720" rIns="91440" bIns="45720" rtlCol="0" anchor="b"/>
          <a:lstStyle>
            <a:lvl1pPr algn="l">
              <a:defRPr sz="800">
                <a:solidFill>
                  <a:schemeClr val="tx1"/>
                </a:solidFill>
              </a:defRPr>
            </a:lvl1pPr>
          </a:lstStyle>
          <a:p>
            <a:endParaRPr lang="fi-FI" dirty="0"/>
          </a:p>
        </p:txBody>
      </p:sp>
      <p:sp>
        <p:nvSpPr>
          <p:cNvPr id="6" name="Slide Number Placeholder 5"/>
          <p:cNvSpPr>
            <a:spLocks noGrp="1"/>
          </p:cNvSpPr>
          <p:nvPr>
            <p:ph type="sldNum" sz="quarter" idx="4"/>
          </p:nvPr>
        </p:nvSpPr>
        <p:spPr>
          <a:xfrm>
            <a:off x="8316912" y="6198834"/>
            <a:ext cx="503238" cy="365125"/>
          </a:xfrm>
          <a:prstGeom prst="rect">
            <a:avLst/>
          </a:prstGeom>
        </p:spPr>
        <p:txBody>
          <a:bodyPr vert="horz" lIns="91440" tIns="45720" rIns="91440" bIns="45720" rtlCol="0" anchor="b"/>
          <a:lstStyle>
            <a:lvl1pPr algn="r">
              <a:defRPr sz="800" b="1">
                <a:solidFill>
                  <a:schemeClr val="accent2"/>
                </a:solidFill>
              </a:defRPr>
            </a:lvl1pPr>
          </a:lstStyle>
          <a:p>
            <a:fld id="{49246692-9764-4796-AF2E-897E79EBAFA7}" type="slidenum">
              <a:rPr lang="fi-FI" smtClean="0"/>
              <a:pPr/>
              <a:t>‹#›</a:t>
            </a:fld>
            <a:endParaRPr lang="fi-FI" dirty="0"/>
          </a:p>
        </p:txBody>
      </p:sp>
      <p:sp>
        <p:nvSpPr>
          <p:cNvPr id="7" name="Rectangle 6"/>
          <p:cNvSpPr/>
          <p:nvPr/>
        </p:nvSpPr>
        <p:spPr>
          <a:xfrm>
            <a:off x="0" y="0"/>
            <a:ext cx="9144000" cy="285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Rectangle 7"/>
          <p:cNvSpPr/>
          <p:nvPr/>
        </p:nvSpPr>
        <p:spPr>
          <a:xfrm>
            <a:off x="0" y="6572272"/>
            <a:ext cx="9144000" cy="285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Picture 9" descr="hometalkoot_su2.png"/>
          <p:cNvPicPr>
            <a:picLocks noChangeAspect="1"/>
          </p:cNvPicPr>
          <p:nvPr/>
        </p:nvPicPr>
        <p:blipFill>
          <a:blip r:embed="rId16" cstate="print"/>
          <a:stretch>
            <a:fillRect/>
          </a:stretch>
        </p:blipFill>
        <p:spPr>
          <a:xfrm>
            <a:off x="3859352" y="6172703"/>
            <a:ext cx="1246898" cy="32813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2" r:id="rId5"/>
    <p:sldLayoutId id="2147483658" r:id="rId6"/>
    <p:sldLayoutId id="2147483659" r:id="rId7"/>
    <p:sldLayoutId id="2147483653" r:id="rId8"/>
    <p:sldLayoutId id="2147483654" r:id="rId9"/>
    <p:sldLayoutId id="2147483660" r:id="rId10"/>
    <p:sldLayoutId id="2147483655" r:id="rId11"/>
    <p:sldLayoutId id="2147483657" r:id="rId12"/>
    <p:sldLayoutId id="2147483665" r:id="rId13"/>
    <p:sldLayoutId id="2147483666" r:id="rId14"/>
  </p:sldLayoutIdLst>
  <p:transition spd="med">
    <p:wipe/>
  </p:transition>
  <p:timing>
    <p:tnLst>
      <p:par>
        <p:cTn id="1" dur="indefinite" restart="never" nodeType="tmRoot"/>
      </p:par>
    </p:tnLst>
  </p:timing>
  <p:hf sldNum="0" hdr="0" ft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266700" indent="-2667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1pPr>
      <a:lvl2pPr marL="539750" indent="-27305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2pPr>
      <a:lvl3pPr marL="898525" indent="-274638"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3pPr>
      <a:lvl4pPr marL="1163638" indent="-265113"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4pPr>
      <a:lvl5pPr marL="1438275" indent="-274638" algn="l" defTabSz="914400" rtl="0" eaLnBrk="1" latinLnBrk="0" hangingPunct="1">
        <a:spcBef>
          <a:spcPct val="20000"/>
        </a:spcBef>
        <a:buClr>
          <a:schemeClr val="accent2"/>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088" y="333376"/>
            <a:ext cx="7489824" cy="1079500"/>
          </a:xfrm>
          <a:prstGeom prst="rect">
            <a:avLst/>
          </a:prstGeom>
        </p:spPr>
        <p:txBody>
          <a:bodyPr vert="horz" lIns="91440" tIns="45720" rIns="91440" bIns="45720" rtlCol="0" anchor="b">
            <a:normAutofit/>
          </a:bodyPr>
          <a:lstStyle/>
          <a:p>
            <a:r>
              <a:rPr lang="en-US" smtClean="0"/>
              <a:t>Click to edit Master title style</a:t>
            </a:r>
            <a:endParaRPr lang="fi-FI"/>
          </a:p>
        </p:txBody>
      </p:sp>
      <p:sp>
        <p:nvSpPr>
          <p:cNvPr id="3" name="Text Placeholder 2"/>
          <p:cNvSpPr>
            <a:spLocks noGrp="1"/>
          </p:cNvSpPr>
          <p:nvPr>
            <p:ph type="body" idx="1"/>
          </p:nvPr>
        </p:nvSpPr>
        <p:spPr>
          <a:xfrm>
            <a:off x="827088" y="1628775"/>
            <a:ext cx="7489825" cy="43926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2"/>
          </p:nvPr>
        </p:nvSpPr>
        <p:spPr>
          <a:xfrm>
            <a:off x="395288" y="6198834"/>
            <a:ext cx="802500" cy="365125"/>
          </a:xfrm>
          <a:prstGeom prst="rect">
            <a:avLst/>
          </a:prstGeom>
        </p:spPr>
        <p:txBody>
          <a:bodyPr vert="horz" lIns="91440" tIns="45720" rIns="91440" bIns="45720" rtlCol="0" anchor="b"/>
          <a:lstStyle>
            <a:lvl1pPr algn="l">
              <a:defRPr sz="800">
                <a:solidFill>
                  <a:schemeClr val="tx1"/>
                </a:solidFill>
              </a:defRPr>
            </a:lvl1pPr>
          </a:lstStyle>
          <a:p>
            <a:endParaRPr lang="fi-FI">
              <a:solidFill>
                <a:prstClr val="black"/>
              </a:solidFill>
            </a:endParaRPr>
          </a:p>
        </p:txBody>
      </p:sp>
      <p:sp>
        <p:nvSpPr>
          <p:cNvPr id="5" name="Footer Placeholder 4"/>
          <p:cNvSpPr>
            <a:spLocks noGrp="1"/>
          </p:cNvSpPr>
          <p:nvPr>
            <p:ph type="ftr" sz="quarter" idx="3"/>
          </p:nvPr>
        </p:nvSpPr>
        <p:spPr>
          <a:xfrm>
            <a:off x="1201273" y="6198834"/>
            <a:ext cx="1799091" cy="365125"/>
          </a:xfrm>
          <a:prstGeom prst="rect">
            <a:avLst/>
          </a:prstGeom>
        </p:spPr>
        <p:txBody>
          <a:bodyPr vert="horz" lIns="91440" tIns="45720" rIns="91440" bIns="45720" rtlCol="0" anchor="b"/>
          <a:lstStyle>
            <a:lvl1pPr algn="l">
              <a:defRPr sz="800">
                <a:solidFill>
                  <a:schemeClr val="tx1"/>
                </a:solidFill>
              </a:defRPr>
            </a:lvl1pPr>
          </a:lstStyle>
          <a:p>
            <a:endParaRPr lang="fi-FI" dirty="0">
              <a:solidFill>
                <a:prstClr val="black"/>
              </a:solidFill>
            </a:endParaRPr>
          </a:p>
        </p:txBody>
      </p:sp>
      <p:sp>
        <p:nvSpPr>
          <p:cNvPr id="6" name="Slide Number Placeholder 5"/>
          <p:cNvSpPr>
            <a:spLocks noGrp="1"/>
          </p:cNvSpPr>
          <p:nvPr>
            <p:ph type="sldNum" sz="quarter" idx="4"/>
          </p:nvPr>
        </p:nvSpPr>
        <p:spPr>
          <a:xfrm>
            <a:off x="8316912" y="6198834"/>
            <a:ext cx="503238" cy="365125"/>
          </a:xfrm>
          <a:prstGeom prst="rect">
            <a:avLst/>
          </a:prstGeom>
        </p:spPr>
        <p:txBody>
          <a:bodyPr vert="horz" lIns="91440" tIns="45720" rIns="91440" bIns="45720" rtlCol="0" anchor="b"/>
          <a:lstStyle>
            <a:lvl1pPr algn="r">
              <a:defRPr sz="800" b="1">
                <a:solidFill>
                  <a:schemeClr val="accent2"/>
                </a:solidFill>
              </a:defRPr>
            </a:lvl1pPr>
          </a:lstStyle>
          <a:p>
            <a:fld id="{49246692-9764-4796-AF2E-897E79EBAFA7}" type="slidenum">
              <a:rPr lang="fi-FI" smtClean="0">
                <a:solidFill>
                  <a:srgbClr val="C60C30"/>
                </a:solidFill>
              </a:rPr>
              <a:pPr/>
              <a:t>‹#›</a:t>
            </a:fld>
            <a:endParaRPr lang="fi-FI" dirty="0">
              <a:solidFill>
                <a:srgbClr val="C60C30"/>
              </a:solidFill>
            </a:endParaRPr>
          </a:p>
        </p:txBody>
      </p:sp>
      <p:sp>
        <p:nvSpPr>
          <p:cNvPr id="7" name="Rectangle 6"/>
          <p:cNvSpPr/>
          <p:nvPr/>
        </p:nvSpPr>
        <p:spPr>
          <a:xfrm>
            <a:off x="0" y="0"/>
            <a:ext cx="9144000" cy="285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
        <p:nvSpPr>
          <p:cNvPr id="8" name="Rectangle 7"/>
          <p:cNvSpPr/>
          <p:nvPr/>
        </p:nvSpPr>
        <p:spPr>
          <a:xfrm>
            <a:off x="0" y="6572272"/>
            <a:ext cx="9144000" cy="285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pic>
        <p:nvPicPr>
          <p:cNvPr id="10" name="Picture 9" descr="hometalkoot_su2.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859352" y="6172703"/>
            <a:ext cx="1246898" cy="328131"/>
          </a:xfrm>
          <a:prstGeom prst="rect">
            <a:avLst/>
          </a:prstGeom>
        </p:spPr>
      </p:pic>
    </p:spTree>
    <p:extLst>
      <p:ext uri="{BB962C8B-B14F-4D97-AF65-F5344CB8AC3E}">
        <p14:creationId xmlns:p14="http://schemas.microsoft.com/office/powerpoint/2010/main" val="171804258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ransition spd="med">
    <p:wipe/>
  </p:transition>
  <p:timing>
    <p:tnLst>
      <p:par>
        <p:cTn id="1" dur="indefinite" restart="never" nodeType="tmRoot"/>
      </p:par>
    </p:tnLst>
  </p:timing>
  <p:hf hdr="0" ft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266700" indent="-2667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1pPr>
      <a:lvl2pPr marL="539750" indent="-27305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2pPr>
      <a:lvl3pPr marL="898525" indent="-274638"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3pPr>
      <a:lvl4pPr marL="1163638" indent="-265113"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4pPr>
      <a:lvl5pPr marL="1438275" indent="-274638" algn="l" defTabSz="914400" rtl="0" eaLnBrk="1" latinLnBrk="0" hangingPunct="1">
        <a:spcBef>
          <a:spcPct val="20000"/>
        </a:spcBef>
        <a:buClr>
          <a:schemeClr val="accent2"/>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hemeOverride" Target="../theme/themeOverride1.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vmpietarinen@hot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mailto:hometalkoot.ym@ymparisto.fi"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www.ttl.fi/fi/palvelut/turvallisempi-tyoymparisto/kemialliset-analyysit/Documents/Bulk-emissioiden%20viitearvot%20eri%20materiaalityypeille.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5.jpeg"/><Relationship Id="rId5" Type="http://schemas.microsoft.com/office/2007/relationships/hdphoto" Target="../media/hdphoto1.wdp"/><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25.jpeg"/><Relationship Id="rId5" Type="http://schemas.openxmlformats.org/officeDocument/2006/relationships/image" Target="../media/image41.emf"/><Relationship Id="rId4" Type="http://schemas.openxmlformats.org/officeDocument/2006/relationships/oleObject" Target="../embeddings/oleObject1.bin"/></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image" Target="../media/image45.jpeg"/></Relationships>
</file>

<file path=ppt/slides/_rels/slide6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valvira.fi/documents/14444/261239/Asumisterveysasetuksen+soveltamisohje+osa+III.pdf/997eeca1-53f7-4d4e-bb7a-df6ef7ee0e9c"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www.ttl.fi/fi/palvelut/turvallisempi-tyoymparisto/kemialliset-analyysit/Documents/Bulk-emissioiden%20viitearvot%20eri%20materiaalityypeille.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fi-FI" dirty="0" smtClean="0"/>
              <a:t>Sisäilman kemialliset epäpuhtaudet</a:t>
            </a:r>
            <a:br>
              <a:rPr lang="fi-FI" dirty="0" smtClean="0"/>
            </a:br>
            <a:endParaRPr lang="fi-FI" dirty="0"/>
          </a:p>
        </p:txBody>
      </p:sp>
      <p:sp>
        <p:nvSpPr>
          <p:cNvPr id="3" name="Alaotsikko 2"/>
          <p:cNvSpPr>
            <a:spLocks noGrp="1"/>
          </p:cNvSpPr>
          <p:nvPr>
            <p:ph type="subTitle" idx="1"/>
          </p:nvPr>
        </p:nvSpPr>
        <p:spPr/>
        <p:txBody>
          <a:bodyPr/>
          <a:lstStyle/>
          <a:p>
            <a:r>
              <a:rPr lang="fi-FI" dirty="0"/>
              <a:t>Opetusmateriaali sisäilma-asioita opiskelevien ammattilaisten käyttöön</a:t>
            </a:r>
            <a:br>
              <a:rPr lang="fi-FI" dirty="0"/>
            </a:br>
            <a:r>
              <a:rPr lang="fi-FI" dirty="0"/>
              <a:t>Osa </a:t>
            </a:r>
            <a:r>
              <a:rPr lang="fi-FI" dirty="0" smtClean="0"/>
              <a:t>4/9</a:t>
            </a:r>
            <a:endParaRPr lang="fi-FI" dirty="0"/>
          </a:p>
          <a:p>
            <a:endParaRPr lang="fi-FI" dirty="0"/>
          </a:p>
        </p:txBody>
      </p:sp>
      <p:pic>
        <p:nvPicPr>
          <p:cNvPr id="4" name="Kuva 26" descr="Kuvaus: Savonia_Word_tunniste"/>
          <p:cNvPicPr/>
          <p:nvPr/>
        </p:nvPicPr>
        <p:blipFill rotWithShape="1">
          <a:blip r:embed="rId2" cstate="print">
            <a:extLst>
              <a:ext uri="{28A0092B-C50C-407E-A947-70E740481C1C}">
                <a14:useLocalDpi xmlns:a14="http://schemas.microsoft.com/office/drawing/2010/main" val="0"/>
              </a:ext>
            </a:extLst>
          </a:blip>
          <a:srcRect t="6266" b="6234"/>
          <a:stretch/>
        </p:blipFill>
        <p:spPr bwMode="auto">
          <a:xfrm>
            <a:off x="7308304" y="6237312"/>
            <a:ext cx="1584176" cy="5040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5591720"/>
      </p:ext>
    </p:extLst>
  </p:cSld>
  <p:clrMapOvr>
    <a:masterClrMapping/>
  </p:clrMapOvr>
  <p:transition spd="med">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a:xfrm>
            <a:off x="251520" y="2780928"/>
            <a:ext cx="8640960" cy="719460"/>
          </a:xfrm>
        </p:spPr>
        <p:style>
          <a:lnRef idx="3">
            <a:schemeClr val="lt1"/>
          </a:lnRef>
          <a:fillRef idx="1">
            <a:schemeClr val="accent2"/>
          </a:fillRef>
          <a:effectRef idx="1">
            <a:schemeClr val="accent2"/>
          </a:effectRef>
          <a:fontRef idx="minor">
            <a:schemeClr val="lt1"/>
          </a:fontRef>
        </p:style>
        <p:txBody>
          <a:bodyPr>
            <a:noAutofit/>
          </a:bodyPr>
          <a:lstStyle/>
          <a:p>
            <a:pPr algn="ctr"/>
            <a:r>
              <a:rPr lang="fi-FI" dirty="0"/>
              <a:t>Haihtuvat orgaaniset yhdisteet</a:t>
            </a:r>
          </a:p>
        </p:txBody>
      </p:sp>
      <p:pic>
        <p:nvPicPr>
          <p:cNvPr id="3" name="Kuva 26" descr="Kuvaus: Savonia_Word_tunniste"/>
          <p:cNvPicPr/>
          <p:nvPr/>
        </p:nvPicPr>
        <p:blipFill rotWithShape="1">
          <a:blip r:embed="rId4"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10</a:t>
            </a:fld>
            <a:endParaRPr lang="fi-FI"/>
          </a:p>
        </p:txBody>
      </p:sp>
    </p:spTree>
    <p:extLst>
      <p:ext uri="{BB962C8B-B14F-4D97-AF65-F5344CB8AC3E}">
        <p14:creationId xmlns:p14="http://schemas.microsoft.com/office/powerpoint/2010/main" val="3998485237"/>
      </p:ext>
    </p:extLst>
  </p:cSld>
  <p:clrMapOvr>
    <a:overrideClrMapping bg1="lt1" tx1="dk1" bg2="lt2" tx2="dk2" accent1="accent1" accent2="accent2" accent3="accent3" accent4="accent4" accent5="accent5" accent6="accent6" hlink="hlink" folHlink="folHlink"/>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809586" y="47910"/>
            <a:ext cx="7489824" cy="1079500"/>
          </a:xfrm>
        </p:spPr>
        <p:txBody>
          <a:bodyPr>
            <a:normAutofit/>
          </a:bodyPr>
          <a:lstStyle/>
          <a:p>
            <a:r>
              <a:rPr lang="fi-FI" altLang="en-US" dirty="0"/>
              <a:t>Haihtuvat orgaaniset yhdisteet</a:t>
            </a:r>
          </a:p>
        </p:txBody>
      </p:sp>
      <p:sp>
        <p:nvSpPr>
          <p:cNvPr id="168963" name="Rectangle 3"/>
          <p:cNvSpPr>
            <a:spLocks noGrp="1" noChangeArrowheads="1"/>
          </p:cNvSpPr>
          <p:nvPr>
            <p:ph idx="1"/>
          </p:nvPr>
        </p:nvSpPr>
        <p:spPr>
          <a:xfrm>
            <a:off x="814226" y="1279058"/>
            <a:ext cx="7790222" cy="4392614"/>
          </a:xfrm>
        </p:spPr>
        <p:txBody>
          <a:bodyPr/>
          <a:lstStyle/>
          <a:p>
            <a:pPr marL="0" indent="0">
              <a:lnSpc>
                <a:spcPct val="90000"/>
              </a:lnSpc>
              <a:buNone/>
            </a:pPr>
            <a:r>
              <a:rPr lang="fi-FI" altLang="en-US" sz="1800" dirty="0" err="1"/>
              <a:t>VOC-yhdisteet</a:t>
            </a:r>
            <a:r>
              <a:rPr lang="fi-FI" altLang="en-US" sz="1800" dirty="0"/>
              <a:t> koostuvat useista erilaisista orgaanisten yhdisteiden kemiallisista ryhmistä </a:t>
            </a:r>
          </a:p>
          <a:p>
            <a:pPr lvl="1">
              <a:lnSpc>
                <a:spcPct val="90000"/>
              </a:lnSpc>
            </a:pPr>
            <a:r>
              <a:rPr lang="fi-FI" altLang="en-US" sz="1400" dirty="0"/>
              <a:t>Matala kiehumispiste </a:t>
            </a:r>
            <a:r>
              <a:rPr lang="fi-FI" altLang="en-US" sz="1400" dirty="0">
                <a:cs typeface="Arial" charset="0"/>
              </a:rPr>
              <a:t>→ emittoituu </a:t>
            </a:r>
            <a:r>
              <a:rPr lang="fi-FI" altLang="en-US" sz="1400" dirty="0" smtClean="0">
                <a:cs typeface="Arial" charset="0"/>
              </a:rPr>
              <a:t>sisäilmaan</a:t>
            </a:r>
          </a:p>
          <a:p>
            <a:pPr lvl="1">
              <a:lnSpc>
                <a:spcPct val="90000"/>
              </a:lnSpc>
            </a:pPr>
            <a:r>
              <a:rPr lang="fi-FI" altLang="en-US" sz="1400" dirty="0" smtClean="0">
                <a:cs typeface="Arial" charset="0"/>
              </a:rPr>
              <a:t>VOC (kiehumispiste = 50 – 260 C)</a:t>
            </a:r>
          </a:p>
          <a:p>
            <a:pPr lvl="1">
              <a:lnSpc>
                <a:spcPct val="90000"/>
              </a:lnSpc>
            </a:pPr>
            <a:r>
              <a:rPr lang="fi-FI" altLang="en-US" sz="1400" dirty="0" err="1" smtClean="0">
                <a:cs typeface="Arial" charset="0"/>
              </a:rPr>
              <a:t>VVOC(kiehumispiste</a:t>
            </a:r>
            <a:r>
              <a:rPr lang="fi-FI" altLang="en-US" sz="1400" dirty="0" smtClean="0">
                <a:cs typeface="Arial" charset="0"/>
              </a:rPr>
              <a:t> = 0 – 50 C)</a:t>
            </a:r>
            <a:endParaRPr lang="fi-FI" altLang="en-US" sz="1400" dirty="0"/>
          </a:p>
          <a:p>
            <a:pPr>
              <a:lnSpc>
                <a:spcPct val="90000"/>
              </a:lnSpc>
            </a:pPr>
            <a:endParaRPr lang="fi-FI" altLang="en-US" sz="1800" dirty="0"/>
          </a:p>
          <a:p>
            <a:pPr marL="0" indent="0">
              <a:lnSpc>
                <a:spcPct val="90000"/>
              </a:lnSpc>
              <a:buNone/>
            </a:pPr>
            <a:r>
              <a:rPr lang="fi-FI" altLang="en-US" sz="1800" dirty="0"/>
              <a:t>Pitoisuuksia kohottavat</a:t>
            </a:r>
          </a:p>
          <a:p>
            <a:pPr lvl="1">
              <a:lnSpc>
                <a:spcPct val="90000"/>
              </a:lnSpc>
            </a:pPr>
            <a:r>
              <a:rPr lang="fi-FI" altLang="en-US" sz="1400" dirty="0"/>
              <a:t>I</a:t>
            </a:r>
            <a:r>
              <a:rPr lang="fi-FI" altLang="en-US" sz="1400" dirty="0" smtClean="0"/>
              <a:t>lmanvaihtojärjestelmä</a:t>
            </a:r>
            <a:endParaRPr lang="fi-FI" altLang="en-US" sz="1400" dirty="0"/>
          </a:p>
          <a:p>
            <a:pPr lvl="1">
              <a:lnSpc>
                <a:spcPct val="90000"/>
              </a:lnSpc>
            </a:pPr>
            <a:r>
              <a:rPr lang="fi-FI" altLang="en-US" sz="1400" dirty="0"/>
              <a:t>M</a:t>
            </a:r>
            <a:r>
              <a:rPr lang="fi-FI" altLang="en-US" sz="1400" dirty="0" smtClean="0"/>
              <a:t>ateriaalit</a:t>
            </a:r>
            <a:endParaRPr lang="fi-FI" altLang="en-US" sz="1400" dirty="0"/>
          </a:p>
          <a:p>
            <a:pPr lvl="1">
              <a:lnSpc>
                <a:spcPct val="90000"/>
              </a:lnSpc>
            </a:pPr>
            <a:r>
              <a:rPr lang="fi-FI" altLang="en-US" sz="1400" dirty="0"/>
              <a:t>I</a:t>
            </a:r>
            <a:r>
              <a:rPr lang="fi-FI" altLang="en-US" sz="1400" dirty="0" smtClean="0"/>
              <a:t>hmisen </a:t>
            </a:r>
            <a:r>
              <a:rPr lang="fi-FI" altLang="en-US" sz="1400" dirty="0"/>
              <a:t>toiminta </a:t>
            </a:r>
            <a:r>
              <a:rPr lang="fi-FI" altLang="en-US" sz="1400" dirty="0">
                <a:cs typeface="Arial" charset="0"/>
              </a:rPr>
              <a:t>→ tupakointi, siivous, liikenne</a:t>
            </a:r>
            <a:endParaRPr lang="fi-FI" altLang="en-US" sz="1400" dirty="0"/>
          </a:p>
          <a:p>
            <a:pPr lvl="1">
              <a:lnSpc>
                <a:spcPct val="90000"/>
              </a:lnSpc>
            </a:pPr>
            <a:r>
              <a:rPr lang="fi-FI" altLang="en-US" sz="1400" dirty="0"/>
              <a:t>Otsoni </a:t>
            </a:r>
            <a:r>
              <a:rPr lang="fi-FI" altLang="en-US" sz="1400" dirty="0">
                <a:cs typeface="Arial" charset="0"/>
              </a:rPr>
              <a:t>→ kopiokoneet, lasertulostimet</a:t>
            </a:r>
          </a:p>
          <a:p>
            <a:pPr lvl="1">
              <a:lnSpc>
                <a:spcPct val="90000"/>
              </a:lnSpc>
            </a:pPr>
            <a:r>
              <a:rPr lang="fi-FI" altLang="en-US" sz="1400" dirty="0">
                <a:cs typeface="Arial" charset="0"/>
              </a:rPr>
              <a:t>K</a:t>
            </a:r>
            <a:r>
              <a:rPr lang="fi-FI" altLang="en-US" sz="1400" dirty="0" smtClean="0">
                <a:cs typeface="Arial" charset="0"/>
              </a:rPr>
              <a:t>orkea </a:t>
            </a:r>
            <a:r>
              <a:rPr lang="fi-FI" altLang="en-US" sz="1400" dirty="0">
                <a:cs typeface="Arial" charset="0"/>
              </a:rPr>
              <a:t>ilmankosteus, kosteusvauriot</a:t>
            </a:r>
          </a:p>
          <a:p>
            <a:pPr>
              <a:lnSpc>
                <a:spcPct val="90000"/>
              </a:lnSpc>
            </a:pPr>
            <a:endParaRPr lang="fi-FI" altLang="en-US" sz="1800" dirty="0"/>
          </a:p>
          <a:p>
            <a:pPr marL="0" indent="0">
              <a:lnSpc>
                <a:spcPct val="90000"/>
              </a:lnSpc>
              <a:buNone/>
            </a:pPr>
            <a:r>
              <a:rPr lang="fi-FI" altLang="en-US" sz="1800" dirty="0"/>
              <a:t>Pitoisuuksia laskevat</a:t>
            </a:r>
          </a:p>
          <a:p>
            <a:pPr lvl="1">
              <a:lnSpc>
                <a:spcPct val="90000"/>
              </a:lnSpc>
            </a:pPr>
            <a:r>
              <a:rPr lang="fi-FI" altLang="en-US" sz="1400" dirty="0"/>
              <a:t>Ilmanvaihtojärjestelmä</a:t>
            </a:r>
          </a:p>
          <a:p>
            <a:pPr lvl="1">
              <a:lnSpc>
                <a:spcPct val="90000"/>
              </a:lnSpc>
            </a:pPr>
            <a:r>
              <a:rPr lang="fi-FI" altLang="en-US" sz="1400" dirty="0"/>
              <a:t>V</a:t>
            </a:r>
            <a:r>
              <a:rPr lang="fi-FI" altLang="en-US" sz="1400" dirty="0" smtClean="0"/>
              <a:t>ähäpäästöiset </a:t>
            </a:r>
            <a:r>
              <a:rPr lang="fi-FI" altLang="en-US" sz="1400" dirty="0"/>
              <a:t>materiaalit (M-luokat)</a:t>
            </a:r>
          </a:p>
          <a:p>
            <a:pPr lvl="1">
              <a:lnSpc>
                <a:spcPct val="90000"/>
              </a:lnSpc>
            </a:pPr>
            <a:r>
              <a:rPr lang="fi-FI" altLang="en-US" sz="1400" dirty="0"/>
              <a:t>M</a:t>
            </a:r>
            <a:r>
              <a:rPr lang="fi-FI" altLang="en-US" sz="1400" dirty="0" smtClean="0"/>
              <a:t>atala </a:t>
            </a:r>
            <a:r>
              <a:rPr lang="fi-FI" altLang="en-US" sz="1400" dirty="0"/>
              <a:t>ilmankosteus (RH 25 – 40 </a:t>
            </a:r>
            <a:r>
              <a:rPr lang="fi-FI" altLang="en-US" sz="1400" dirty="0" smtClean="0"/>
              <a:t>%)</a:t>
            </a:r>
            <a:endParaRPr lang="fi-FI" altLang="en-US" sz="1300" dirty="0"/>
          </a:p>
        </p:txBody>
      </p:sp>
      <p:sp>
        <p:nvSpPr>
          <p:cNvPr id="6" name="Footer Placeholder 3"/>
          <p:cNvSpPr>
            <a:spLocks noGrp="1"/>
          </p:cNvSpPr>
          <p:nvPr>
            <p:ph type="ftr" sz="quarter" idx="11"/>
          </p:nvPr>
        </p:nvSpPr>
        <p:spPr>
          <a:xfrm>
            <a:off x="5117000" y="5838826"/>
            <a:ext cx="3671299" cy="365125"/>
          </a:xfrm>
        </p:spPr>
        <p:txBody>
          <a:bodyPr/>
          <a:lstStyle/>
          <a:p>
            <a:pPr algn="r"/>
            <a:r>
              <a:rPr lang="en-US" altLang="en-US" sz="1000" dirty="0" err="1" smtClean="0"/>
              <a:t>Asumisterveysohje</a:t>
            </a:r>
            <a:r>
              <a:rPr lang="en-US" altLang="en-US" sz="1000" dirty="0" smtClean="0"/>
              <a:t>, </a:t>
            </a:r>
            <a:r>
              <a:rPr lang="en-US" altLang="en-US" sz="1000" dirty="0" err="1" smtClean="0"/>
              <a:t>Sosiaali</a:t>
            </a:r>
            <a:r>
              <a:rPr lang="en-US" altLang="en-US" sz="1000" dirty="0" smtClean="0"/>
              <a:t>- ja </a:t>
            </a:r>
            <a:r>
              <a:rPr lang="en-US" altLang="en-US" sz="1000" dirty="0" err="1" smtClean="0"/>
              <a:t>terveysministeriö</a:t>
            </a:r>
            <a:r>
              <a:rPr lang="en-US" altLang="en-US" sz="1000" dirty="0" smtClean="0"/>
              <a:t>, </a:t>
            </a:r>
            <a:r>
              <a:rPr lang="en-US" altLang="en-US" sz="1000" dirty="0" err="1" smtClean="0"/>
              <a:t>STM:n</a:t>
            </a:r>
            <a:r>
              <a:rPr lang="en-US" altLang="en-US" sz="1000" dirty="0" smtClean="0"/>
              <a:t> </a:t>
            </a:r>
            <a:r>
              <a:rPr lang="en-US" altLang="en-US" sz="1000" dirty="0" err="1" smtClean="0"/>
              <a:t>oppaita</a:t>
            </a:r>
            <a:r>
              <a:rPr lang="en-US" altLang="en-US" sz="1000" dirty="0" smtClean="0"/>
              <a:t> 2003:1; </a:t>
            </a:r>
            <a:r>
              <a:rPr lang="en-US" altLang="en-US" sz="1000" dirty="0" err="1" smtClean="0"/>
              <a:t>Asumisterveysopas</a:t>
            </a:r>
            <a:r>
              <a:rPr lang="en-US" altLang="en-US" sz="1000" dirty="0" smtClean="0"/>
              <a:t> 2009</a:t>
            </a:r>
            <a:endParaRPr lang="en-US" altLang="en-US" sz="1000" dirty="0"/>
          </a:p>
        </p:txBody>
      </p:sp>
      <p:sp>
        <p:nvSpPr>
          <p:cNvPr id="2" name="Slide Number Placeholder 1"/>
          <p:cNvSpPr>
            <a:spLocks noGrp="1"/>
          </p:cNvSpPr>
          <p:nvPr>
            <p:ph type="sldNum" sz="quarter" idx="12"/>
          </p:nvPr>
        </p:nvSpPr>
        <p:spPr/>
        <p:txBody>
          <a:bodyPr/>
          <a:lstStyle/>
          <a:p>
            <a:fld id="{49246692-9764-4796-AF2E-897E79EBAFA7}" type="slidenum">
              <a:rPr lang="fi-FI" smtClean="0"/>
              <a:pPr/>
              <a:t>11</a:t>
            </a:fld>
            <a:endParaRPr lang="fi-FI"/>
          </a:p>
        </p:txBody>
      </p:sp>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8200015"/>
      </p:ext>
    </p:extLst>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608533"/>
            <a:ext cx="7489824" cy="1079500"/>
          </a:xfrm>
        </p:spPr>
        <p:txBody>
          <a:bodyPr>
            <a:noAutofit/>
          </a:bodyPr>
          <a:lstStyle/>
          <a:p>
            <a:r>
              <a:rPr lang="fi-FI" dirty="0"/>
              <a:t>MVOC-Yhdisteet</a:t>
            </a:r>
            <a:br>
              <a:rPr lang="fi-FI" dirty="0"/>
            </a:br>
            <a:endParaRPr lang="en-US" dirty="0"/>
          </a:p>
        </p:txBody>
      </p:sp>
      <p:sp>
        <p:nvSpPr>
          <p:cNvPr id="3" name="Content Placeholder 2"/>
          <p:cNvSpPr>
            <a:spLocks noGrp="1"/>
          </p:cNvSpPr>
          <p:nvPr>
            <p:ph idx="1"/>
          </p:nvPr>
        </p:nvSpPr>
        <p:spPr/>
        <p:txBody>
          <a:bodyPr>
            <a:normAutofit/>
          </a:bodyPr>
          <a:lstStyle/>
          <a:p>
            <a:r>
              <a:rPr lang="fi-FI" dirty="0" smtClean="0"/>
              <a:t>MVOC-yhdisteet eivät ole spesifisiä mikrobeille, samoja yhdisteitä vapautuu myös kosteista rakennusmateriaaleista</a:t>
            </a:r>
          </a:p>
          <a:p>
            <a:endParaRPr lang="fi-FI" dirty="0" smtClean="0"/>
          </a:p>
          <a:p>
            <a:r>
              <a:rPr lang="fi-FI" dirty="0" smtClean="0"/>
              <a:t>Tällä </a:t>
            </a:r>
            <a:r>
              <a:rPr lang="fi-FI" dirty="0"/>
              <a:t>hetkellä </a:t>
            </a:r>
            <a:r>
              <a:rPr lang="fi-FI" dirty="0" err="1"/>
              <a:t>MVOC:ien</a:t>
            </a:r>
            <a:r>
              <a:rPr lang="fi-FI" dirty="0"/>
              <a:t> mittauksella ei katsota saatavan luotettavaa tietoa mikrobivaurioiden </a:t>
            </a:r>
            <a:r>
              <a:rPr lang="fi-FI" dirty="0" smtClean="0"/>
              <a:t>olemassaolosta</a:t>
            </a:r>
          </a:p>
          <a:p>
            <a:endParaRPr lang="fi-FI" dirty="0" smtClean="0"/>
          </a:p>
          <a:p>
            <a:r>
              <a:rPr lang="fi-FI" dirty="0"/>
              <a:t>MVOC-yhdisteiden ei </a:t>
            </a:r>
            <a:r>
              <a:rPr lang="fi-FI" dirty="0" smtClean="0"/>
              <a:t>ole </a:t>
            </a:r>
            <a:r>
              <a:rPr lang="fi-FI" dirty="0"/>
              <a:t>todettu aiheuttavan terveysvaikutuksia sisäilmasta mitatuissa </a:t>
            </a:r>
            <a:r>
              <a:rPr lang="fi-FI" dirty="0" smtClean="0"/>
              <a:t>pitoisuuksissa</a:t>
            </a:r>
            <a:endParaRPr lang="en-US" dirty="0"/>
          </a:p>
        </p:txBody>
      </p:sp>
      <p:sp>
        <p:nvSpPr>
          <p:cNvPr id="6" name="Footer Placeholder 4"/>
          <p:cNvSpPr>
            <a:spLocks noGrp="1"/>
          </p:cNvSpPr>
          <p:nvPr>
            <p:ph type="ftr" sz="quarter" idx="11"/>
          </p:nvPr>
        </p:nvSpPr>
        <p:spPr>
          <a:xfrm>
            <a:off x="2403579" y="5904802"/>
            <a:ext cx="6448029" cy="365125"/>
          </a:xfrm>
        </p:spPr>
        <p:txBody>
          <a:bodyPr/>
          <a:lstStyle/>
          <a:p>
            <a:pPr algn="r">
              <a:defRPr/>
            </a:pPr>
            <a:r>
              <a:rPr lang="fi-FI" sz="1000" dirty="0" err="1" smtClean="0"/>
              <a:t>Fungal</a:t>
            </a:r>
            <a:r>
              <a:rPr lang="fi-FI" sz="1000" dirty="0" smtClean="0"/>
              <a:t> </a:t>
            </a:r>
            <a:r>
              <a:rPr lang="fi-FI" sz="1000" dirty="0" err="1" smtClean="0"/>
              <a:t>Volatile</a:t>
            </a:r>
            <a:r>
              <a:rPr lang="fi-FI" sz="1000" dirty="0" smtClean="0"/>
              <a:t> </a:t>
            </a:r>
            <a:r>
              <a:rPr lang="fi-FI" sz="1000" dirty="0" err="1" smtClean="0"/>
              <a:t>Metabolies</a:t>
            </a:r>
            <a:r>
              <a:rPr lang="fi-FI" sz="1000" dirty="0" smtClean="0"/>
              <a:t> and </a:t>
            </a:r>
            <a:r>
              <a:rPr lang="fi-FI" sz="1000" dirty="0" err="1" smtClean="0"/>
              <a:t>Biological</a:t>
            </a:r>
            <a:r>
              <a:rPr lang="fi-FI" sz="1000" dirty="0" smtClean="0"/>
              <a:t> </a:t>
            </a:r>
            <a:r>
              <a:rPr lang="fi-FI" sz="1000" dirty="0" err="1" smtClean="0"/>
              <a:t>Responses</a:t>
            </a:r>
            <a:r>
              <a:rPr lang="fi-FI" sz="1000" dirty="0" smtClean="0"/>
              <a:t> to </a:t>
            </a:r>
            <a:r>
              <a:rPr lang="fi-FI" sz="1000" dirty="0" err="1" smtClean="0"/>
              <a:t>Fungal</a:t>
            </a:r>
            <a:r>
              <a:rPr lang="fi-FI" sz="1000" dirty="0" smtClean="0"/>
              <a:t> </a:t>
            </a:r>
            <a:r>
              <a:rPr lang="fi-FI" sz="1000" dirty="0" err="1" smtClean="0"/>
              <a:t>Exposure</a:t>
            </a:r>
            <a:r>
              <a:rPr lang="fi-FI" sz="1000" dirty="0" smtClean="0"/>
              <a:t>, Korpi, ISBN 951-781-227-2, 2001; </a:t>
            </a:r>
          </a:p>
          <a:p>
            <a:pPr algn="r">
              <a:defRPr/>
            </a:pPr>
            <a:r>
              <a:rPr lang="fi-FI" sz="1000" dirty="0" smtClean="0"/>
              <a:t>Kosteus- ja homevauriot, ratkaisuja työpaikalle, Työterveyslaitos, 2014</a:t>
            </a:r>
            <a:endParaRPr lang="fi-FI" sz="1000" dirty="0"/>
          </a:p>
        </p:txBody>
      </p:sp>
      <p:sp>
        <p:nvSpPr>
          <p:cNvPr id="4" name="Slide Number Placeholder 3"/>
          <p:cNvSpPr>
            <a:spLocks noGrp="1"/>
          </p:cNvSpPr>
          <p:nvPr>
            <p:ph type="sldNum" sz="quarter" idx="12"/>
          </p:nvPr>
        </p:nvSpPr>
        <p:spPr/>
        <p:txBody>
          <a:bodyPr/>
          <a:lstStyle/>
          <a:p>
            <a:fld id="{49246692-9764-4796-AF2E-897E79EBAFA7}" type="slidenum">
              <a:rPr lang="fi-FI" smtClean="0"/>
              <a:pPr/>
              <a:t>12</a:t>
            </a:fld>
            <a:endParaRPr lang="fi-FI"/>
          </a:p>
        </p:txBody>
      </p:sp>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91435790"/>
      </p:ext>
    </p:extLst>
  </p:cSld>
  <p:clrMapOvr>
    <a:masterClrMapping/>
  </p:clrMapOvr>
  <p:transition spd="med">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552040" y="3790"/>
            <a:ext cx="7489824" cy="1079500"/>
          </a:xfrm>
        </p:spPr>
        <p:txBody>
          <a:bodyPr>
            <a:noAutofit/>
          </a:bodyPr>
          <a:lstStyle/>
          <a:p>
            <a:r>
              <a:rPr lang="fi-FI" dirty="0"/>
              <a:t>Haituvat orgaaniset yhdisteet</a:t>
            </a:r>
          </a:p>
        </p:txBody>
      </p:sp>
      <p:sp>
        <p:nvSpPr>
          <p:cNvPr id="171011" name="Rectangle 3"/>
          <p:cNvSpPr>
            <a:spLocks noGrp="1" noChangeArrowheads="1"/>
          </p:cNvSpPr>
          <p:nvPr>
            <p:ph idx="1"/>
          </p:nvPr>
        </p:nvSpPr>
        <p:spPr>
          <a:xfrm>
            <a:off x="684106" y="1224909"/>
            <a:ext cx="7777360" cy="4755974"/>
          </a:xfrm>
        </p:spPr>
        <p:txBody>
          <a:bodyPr>
            <a:normAutofit fontScale="92500" lnSpcReduction="10000"/>
          </a:bodyPr>
          <a:lstStyle/>
          <a:p>
            <a:pPr marL="0" indent="0">
              <a:buNone/>
            </a:pPr>
            <a:r>
              <a:rPr lang="fi-FI" sz="2000" dirty="0"/>
              <a:t>VOC-yhdisteiden aiheuttamat ärsytysoireet:</a:t>
            </a:r>
          </a:p>
          <a:p>
            <a:pPr lvl="1"/>
            <a:r>
              <a:rPr lang="fi-FI" sz="1800" dirty="0"/>
              <a:t>hengitysteiden ja silmien ärsytysoireet</a:t>
            </a:r>
          </a:p>
          <a:p>
            <a:pPr lvl="1"/>
            <a:r>
              <a:rPr lang="fi-FI" sz="1800" dirty="0"/>
              <a:t>väsymys </a:t>
            </a:r>
          </a:p>
          <a:p>
            <a:pPr lvl="1"/>
            <a:r>
              <a:rPr lang="fi-FI" sz="1800" dirty="0"/>
              <a:t>päänsärkyä </a:t>
            </a:r>
          </a:p>
          <a:p>
            <a:pPr lvl="1"/>
            <a:r>
              <a:rPr lang="fi-FI" sz="1800" dirty="0"/>
              <a:t>keskittymiskyvyn alentuminen</a:t>
            </a:r>
          </a:p>
          <a:p>
            <a:pPr lvl="2">
              <a:buFontTx/>
              <a:buNone/>
            </a:pPr>
            <a:r>
              <a:rPr lang="fi-FI" sz="1600" dirty="0"/>
              <a:t> </a:t>
            </a:r>
          </a:p>
          <a:p>
            <a:pPr marL="0" indent="0">
              <a:buNone/>
            </a:pPr>
            <a:r>
              <a:rPr lang="fi-FI" sz="2000" dirty="0"/>
              <a:t>Osa VOC-yhdisteistä luokiteltu astmaa aiheuttaviksi yhdisteiksi</a:t>
            </a:r>
          </a:p>
          <a:p>
            <a:pPr lvl="1"/>
            <a:r>
              <a:rPr lang="fi-FI" sz="1800" dirty="0" smtClean="0"/>
              <a:t>TXIB </a:t>
            </a:r>
            <a:r>
              <a:rPr lang="fi-FI" sz="1800" dirty="0"/>
              <a:t>(</a:t>
            </a:r>
            <a:r>
              <a:rPr lang="fi-FI" sz="1800" dirty="0" err="1"/>
              <a:t>Husman</a:t>
            </a:r>
            <a:r>
              <a:rPr lang="fi-FI" sz="1800" dirty="0"/>
              <a:t> ym., 2002</a:t>
            </a:r>
            <a:r>
              <a:rPr lang="fi-FI" sz="1800" dirty="0" smtClean="0"/>
              <a:t>)</a:t>
            </a:r>
            <a:endParaRPr lang="fi-FI" sz="1800" dirty="0"/>
          </a:p>
          <a:p>
            <a:pPr lvl="3"/>
            <a:r>
              <a:rPr lang="fi-FI" sz="1600" dirty="0"/>
              <a:t>Muovimateriaalit, muovimaton hajoaminen kosteuden vaikutuksesta</a:t>
            </a:r>
          </a:p>
          <a:p>
            <a:pPr lvl="4"/>
            <a:endParaRPr lang="fi-FI" sz="1400" dirty="0"/>
          </a:p>
          <a:p>
            <a:pPr marL="0" indent="0">
              <a:buNone/>
            </a:pPr>
            <a:r>
              <a:rPr lang="fi-FI" sz="2000" dirty="0"/>
              <a:t>Osa VOC-yhdisteistä on karsinogeenisia</a:t>
            </a:r>
          </a:p>
          <a:p>
            <a:pPr lvl="1"/>
            <a:r>
              <a:rPr lang="fi-FI" sz="1800" dirty="0"/>
              <a:t> </a:t>
            </a:r>
            <a:r>
              <a:rPr lang="fi-FI" sz="1800" dirty="0" err="1"/>
              <a:t>polyaromaattiset</a:t>
            </a:r>
            <a:r>
              <a:rPr lang="fi-FI" sz="1800" dirty="0"/>
              <a:t> ja aromaattiset hiilivedyt (PAH)</a:t>
            </a:r>
          </a:p>
          <a:p>
            <a:pPr lvl="3"/>
            <a:r>
              <a:rPr lang="fi-FI" sz="1600" dirty="0" err="1" smtClean="0"/>
              <a:t>Kreosootti</a:t>
            </a:r>
            <a:r>
              <a:rPr lang="fi-FI" sz="1600" dirty="0"/>
              <a:t>, bitumi </a:t>
            </a:r>
            <a:r>
              <a:rPr lang="fi-FI" sz="1600" dirty="0">
                <a:cs typeface="Times New Roman" panose="02020603050405020304" pitchFamily="18" charset="0"/>
              </a:rPr>
              <a:t>→ kosteuseristeet</a:t>
            </a:r>
          </a:p>
          <a:p>
            <a:pPr lvl="1"/>
            <a:r>
              <a:rPr lang="fi-FI" sz="1800" dirty="0"/>
              <a:t>polysykliset </a:t>
            </a:r>
            <a:r>
              <a:rPr lang="fi-FI" sz="1800" dirty="0" err="1"/>
              <a:t>bifenyylit</a:t>
            </a:r>
            <a:r>
              <a:rPr lang="fi-FI" sz="1800" dirty="0"/>
              <a:t> (PCB) </a:t>
            </a:r>
            <a:r>
              <a:rPr lang="fi-FI" sz="1800" dirty="0">
                <a:latin typeface="Times New Roman" panose="02020603050405020304" pitchFamily="18" charset="0"/>
                <a:cs typeface="Times New Roman" panose="02020603050405020304" pitchFamily="18" charset="0"/>
              </a:rPr>
              <a:t>→ </a:t>
            </a:r>
            <a:r>
              <a:rPr lang="fi-FI" sz="1800" dirty="0" err="1">
                <a:cs typeface="Times New Roman" panose="02020603050405020304" pitchFamily="18" charset="0"/>
              </a:rPr>
              <a:t>tasoiteet</a:t>
            </a:r>
            <a:r>
              <a:rPr lang="fi-FI" sz="1800" dirty="0">
                <a:cs typeface="Times New Roman" panose="02020603050405020304" pitchFamily="18" charset="0"/>
              </a:rPr>
              <a:t>, betonin lujiteaineet</a:t>
            </a:r>
            <a:r>
              <a:rPr lang="fi-FI" sz="1800" dirty="0"/>
              <a:t> </a:t>
            </a:r>
          </a:p>
          <a:p>
            <a:pPr lvl="1"/>
            <a:r>
              <a:rPr lang="fi-FI" sz="1800" dirty="0"/>
              <a:t>styreeni </a:t>
            </a:r>
            <a:r>
              <a:rPr lang="fi-FI" sz="1800" dirty="0">
                <a:latin typeface="Times New Roman" panose="02020603050405020304" pitchFamily="18" charset="0"/>
                <a:cs typeface="Times New Roman" panose="02020603050405020304" pitchFamily="18" charset="0"/>
              </a:rPr>
              <a:t>→ </a:t>
            </a:r>
            <a:r>
              <a:rPr lang="fi-FI" sz="1800" dirty="0"/>
              <a:t> polyesterihartsia sisältävät rakennusmateriaalit</a:t>
            </a:r>
          </a:p>
          <a:p>
            <a:pPr lvl="3"/>
            <a:r>
              <a:rPr lang="fi-FI" sz="1600" dirty="0"/>
              <a:t>Lattiapinnoitteet, kumimatot, kylmäkalusteet</a:t>
            </a:r>
          </a:p>
          <a:p>
            <a:pPr lvl="4"/>
            <a:endParaRPr lang="fi-FI" sz="1400" dirty="0"/>
          </a:p>
        </p:txBody>
      </p:sp>
      <p:sp>
        <p:nvSpPr>
          <p:cNvPr id="2" name="Slide Number Placeholder 1"/>
          <p:cNvSpPr>
            <a:spLocks noGrp="1"/>
          </p:cNvSpPr>
          <p:nvPr>
            <p:ph type="sldNum" sz="quarter" idx="12"/>
          </p:nvPr>
        </p:nvSpPr>
        <p:spPr/>
        <p:txBody>
          <a:bodyPr/>
          <a:lstStyle/>
          <a:p>
            <a:fld id="{49246692-9764-4796-AF2E-897E79EBAFA7}" type="slidenum">
              <a:rPr lang="fi-FI" smtClean="0"/>
              <a:pPr/>
              <a:t>13</a:t>
            </a:fld>
            <a:endParaRPr lang="fi-FI" dirty="0"/>
          </a:p>
        </p:txBody>
      </p:sp>
      <p:pic>
        <p:nvPicPr>
          <p:cNvPr id="7"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9157241"/>
      </p:ext>
    </p:extLst>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7088" y="317697"/>
            <a:ext cx="7489824" cy="1079500"/>
          </a:xfrm>
        </p:spPr>
        <p:txBody>
          <a:bodyPr>
            <a:normAutofit/>
          </a:bodyPr>
          <a:lstStyle/>
          <a:p>
            <a:r>
              <a:rPr lang="fi-FI" dirty="0"/>
              <a:t>VOC - näytteenotto</a:t>
            </a:r>
            <a:endParaRPr lang="en-US" dirty="0"/>
          </a:p>
        </p:txBody>
      </p:sp>
      <p:sp>
        <p:nvSpPr>
          <p:cNvPr id="6" name="Content Placeholder 5"/>
          <p:cNvSpPr>
            <a:spLocks noGrp="1"/>
          </p:cNvSpPr>
          <p:nvPr>
            <p:ph idx="1"/>
          </p:nvPr>
        </p:nvSpPr>
        <p:spPr>
          <a:xfrm>
            <a:off x="719324" y="1601253"/>
            <a:ext cx="7705352" cy="4392614"/>
          </a:xfrm>
        </p:spPr>
        <p:txBody>
          <a:bodyPr>
            <a:normAutofit/>
          </a:bodyPr>
          <a:lstStyle/>
          <a:p>
            <a:r>
              <a:rPr lang="fi-FI" dirty="0" smtClean="0"/>
              <a:t>Tulosten tulkinta haasteellista</a:t>
            </a:r>
          </a:p>
          <a:p>
            <a:endParaRPr lang="fi-FI" sz="1000" dirty="0" smtClean="0"/>
          </a:p>
          <a:p>
            <a:pPr lvl="1"/>
            <a:r>
              <a:rPr lang="fi-FI" sz="1600" dirty="0" smtClean="0"/>
              <a:t>Useita lähteitä normaalissa työ- ja asumisympäristössä</a:t>
            </a:r>
          </a:p>
          <a:p>
            <a:pPr marL="273050" lvl="1" indent="0">
              <a:buNone/>
            </a:pPr>
            <a:endParaRPr lang="fi-FI" sz="1000" dirty="0" smtClean="0"/>
          </a:p>
          <a:p>
            <a:pPr lvl="1"/>
            <a:r>
              <a:rPr lang="fi-FI" sz="1600" dirty="0" smtClean="0"/>
              <a:t>Pitoisuuksiin vaikuttaa tilojen käyttötarkoitus, ilmanvaihto, käytetyt sisustus- ja rakennusmateriaalit, kemikaalit, sisäilman olosuhteet yms.</a:t>
            </a:r>
          </a:p>
          <a:p>
            <a:pPr lvl="1"/>
            <a:endParaRPr lang="fi-FI" sz="1600" dirty="0"/>
          </a:p>
          <a:p>
            <a:pPr lvl="1"/>
            <a:r>
              <a:rPr lang="fi-FI" sz="1600" dirty="0"/>
              <a:t>Nyrkkisääntönä voidaan sanoa, että vain noin puolet asuntojen </a:t>
            </a:r>
            <a:r>
              <a:rPr lang="fi-FI" sz="1600" dirty="0" err="1"/>
              <a:t>VOCpäästöistä</a:t>
            </a:r>
            <a:r>
              <a:rPr lang="fi-FI" sz="1600" dirty="0"/>
              <a:t> aiheutuu rakennusmateriaaleista, toinen puoli aiheutuu mm. huonekaluista, tekstiileistä, puhdistusaineista, kosmetiikasta sekä asukkaiden ja kotieläinten </a:t>
            </a:r>
            <a:r>
              <a:rPr lang="fi-FI" sz="1600" dirty="0" smtClean="0"/>
              <a:t>aineenvaihdunnasta</a:t>
            </a:r>
          </a:p>
          <a:p>
            <a:pPr lvl="1"/>
            <a:endParaRPr lang="fi-FI" sz="1600" dirty="0"/>
          </a:p>
          <a:p>
            <a:pPr lvl="1"/>
            <a:r>
              <a:rPr lang="fi-FI" sz="1600" dirty="0"/>
              <a:t>Pelkkä VOC-mittaus on yksinään riittämätön keino selvittää </a:t>
            </a:r>
            <a:r>
              <a:rPr lang="fi-FI" sz="1600" dirty="0" smtClean="0"/>
              <a:t>sisäilmaongelmia</a:t>
            </a:r>
            <a:endParaRPr lang="en-US" sz="1600" dirty="0" smtClean="0"/>
          </a:p>
          <a:p>
            <a:pPr lvl="1"/>
            <a:endParaRPr lang="fi-FI" sz="1000" dirty="0"/>
          </a:p>
        </p:txBody>
      </p:sp>
      <p:sp>
        <p:nvSpPr>
          <p:cNvPr id="7" name="Footer Placeholder 4"/>
          <p:cNvSpPr>
            <a:spLocks noGrp="1"/>
          </p:cNvSpPr>
          <p:nvPr>
            <p:ph type="ftr" sz="quarter" idx="11"/>
          </p:nvPr>
        </p:nvSpPr>
        <p:spPr>
          <a:xfrm>
            <a:off x="4211961" y="5859612"/>
            <a:ext cx="4608189" cy="365125"/>
          </a:xfrm>
        </p:spPr>
        <p:txBody>
          <a:bodyPr/>
          <a:lstStyle/>
          <a:p>
            <a:pPr algn="r">
              <a:defRPr/>
            </a:pPr>
            <a:r>
              <a:rPr lang="fi-FI" sz="1000" dirty="0" smtClean="0"/>
              <a:t>Asumisterveysasetuksen soveltamisohje, osa 3, Valvira, 2016</a:t>
            </a:r>
            <a:endParaRPr lang="fi-FI" sz="1000" dirty="0"/>
          </a:p>
        </p:txBody>
      </p:sp>
      <p:sp>
        <p:nvSpPr>
          <p:cNvPr id="2" name="Slide Number Placeholder 1"/>
          <p:cNvSpPr>
            <a:spLocks noGrp="1"/>
          </p:cNvSpPr>
          <p:nvPr>
            <p:ph type="sldNum" sz="quarter" idx="12"/>
          </p:nvPr>
        </p:nvSpPr>
        <p:spPr>
          <a:xfrm>
            <a:off x="8316912" y="6158931"/>
            <a:ext cx="503238" cy="365125"/>
          </a:xfrm>
        </p:spPr>
        <p:txBody>
          <a:bodyPr/>
          <a:lstStyle/>
          <a:p>
            <a:r>
              <a:rPr lang="fi-FI" dirty="0" smtClean="0"/>
              <a:t>14</a:t>
            </a:r>
            <a:endParaRPr lang="fi-FI" dirty="0"/>
          </a:p>
        </p:txBody>
      </p:sp>
      <p:pic>
        <p:nvPicPr>
          <p:cNvPr id="9"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1644300"/>
      </p:ext>
    </p:extLst>
  </p:cSld>
  <p:clrMapOvr>
    <a:masterClrMapping/>
  </p:clrMapOvr>
  <p:transition spd="med">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8" name="Picture 4"/>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0838" t="25587" r="8333" b="10150"/>
          <a:stretch/>
        </p:blipFill>
        <p:spPr>
          <a:xfrm>
            <a:off x="5262798" y="1052736"/>
            <a:ext cx="3297560" cy="1980236"/>
          </a:xfrm>
        </p:spPr>
      </p:pic>
      <p:sp>
        <p:nvSpPr>
          <p:cNvPr id="175107" name="Rectangle 3"/>
          <p:cNvSpPr>
            <a:spLocks noGrp="1" noChangeArrowheads="1"/>
          </p:cNvSpPr>
          <p:nvPr>
            <p:ph type="body" sz="half" idx="4294967295"/>
          </p:nvPr>
        </p:nvSpPr>
        <p:spPr>
          <a:xfrm>
            <a:off x="617829" y="1256042"/>
            <a:ext cx="4867262" cy="4441049"/>
          </a:xfrm>
        </p:spPr>
        <p:txBody>
          <a:bodyPr>
            <a:noAutofit/>
          </a:bodyPr>
          <a:lstStyle/>
          <a:p>
            <a:pPr marL="0" indent="0">
              <a:buNone/>
            </a:pPr>
            <a:r>
              <a:rPr lang="fi-FI" altLang="en-US" dirty="0" smtClean="0"/>
              <a:t>Ilmanäyte</a:t>
            </a:r>
            <a:endParaRPr lang="fi-FI" altLang="en-US" dirty="0"/>
          </a:p>
          <a:p>
            <a:r>
              <a:rPr lang="fi-FI" altLang="en-US" sz="1800" dirty="0" err="1"/>
              <a:t>Tenax</a:t>
            </a:r>
            <a:r>
              <a:rPr lang="fi-FI" altLang="en-US" sz="1800" dirty="0"/>
              <a:t> TA – putki</a:t>
            </a:r>
          </a:p>
          <a:p>
            <a:r>
              <a:rPr lang="fi-FI" altLang="en-US" sz="1800" dirty="0"/>
              <a:t>V</a:t>
            </a:r>
            <a:r>
              <a:rPr lang="fi-FI" altLang="en-US" sz="1800" dirty="0" smtClean="0"/>
              <a:t>irtaus </a:t>
            </a:r>
            <a:r>
              <a:rPr lang="fi-FI" altLang="en-US" sz="1800" dirty="0"/>
              <a:t>100 ml/min</a:t>
            </a:r>
          </a:p>
          <a:p>
            <a:r>
              <a:rPr lang="fi-FI" altLang="en-US" sz="1800" dirty="0"/>
              <a:t>Näytetilavuus noin 10 </a:t>
            </a:r>
            <a:r>
              <a:rPr lang="fi-FI" altLang="en-US" sz="1800" dirty="0" smtClean="0"/>
              <a:t>l</a:t>
            </a:r>
          </a:p>
          <a:p>
            <a:r>
              <a:rPr lang="fi-FI" altLang="en-US" sz="1800" dirty="0" smtClean="0"/>
              <a:t>Mittausaika 1,5 h</a:t>
            </a:r>
          </a:p>
          <a:p>
            <a:r>
              <a:rPr lang="fi-FI" altLang="en-US" sz="1800" dirty="0" smtClean="0"/>
              <a:t>Yksikkö µg/m</a:t>
            </a:r>
            <a:r>
              <a:rPr lang="fi-FI" altLang="en-US" sz="1800" baseline="30000" dirty="0" smtClean="0"/>
              <a:t>3</a:t>
            </a:r>
          </a:p>
          <a:p>
            <a:r>
              <a:rPr lang="fi-FI" altLang="en-US" sz="1800" dirty="0" smtClean="0"/>
              <a:t>Standardi ISO 16000-6</a:t>
            </a:r>
          </a:p>
          <a:p>
            <a:pPr lvl="2"/>
            <a:endParaRPr lang="fi-FI" altLang="en-US" sz="1600" dirty="0"/>
          </a:p>
          <a:p>
            <a:pPr marL="0" indent="0">
              <a:buNone/>
            </a:pPr>
            <a:r>
              <a:rPr lang="fi-FI" altLang="en-US" dirty="0" smtClean="0"/>
              <a:t>Mittaus</a:t>
            </a:r>
          </a:p>
          <a:p>
            <a:r>
              <a:rPr lang="fi-FI" altLang="en-US" sz="1800" dirty="0" smtClean="0"/>
              <a:t>Ei ikkunatuuletusta 12h</a:t>
            </a:r>
          </a:p>
          <a:p>
            <a:r>
              <a:rPr lang="fi-FI" altLang="en-US" sz="1800" dirty="0" smtClean="0"/>
              <a:t>Mittauspiste ei saa sijaita tulo- tai poistoilmavirran kohdalla</a:t>
            </a:r>
          </a:p>
          <a:p>
            <a:r>
              <a:rPr lang="fi-FI" altLang="en-US" sz="1800" dirty="0" smtClean="0"/>
              <a:t>Huomioitava tiloissa olevat VOC-lähteet</a:t>
            </a:r>
            <a:endParaRPr lang="fi-FI" altLang="en-US" sz="1800" dirty="0"/>
          </a:p>
        </p:txBody>
      </p:sp>
      <p:pic>
        <p:nvPicPr>
          <p:cNvPr id="175109" name="Picture 5"/>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5652120" y="3068960"/>
            <a:ext cx="2374900" cy="2401888"/>
          </a:xfrm>
        </p:spPr>
      </p:pic>
      <p:sp>
        <p:nvSpPr>
          <p:cNvPr id="2" name="TextBox 1"/>
          <p:cNvSpPr txBox="1"/>
          <p:nvPr/>
        </p:nvSpPr>
        <p:spPr>
          <a:xfrm>
            <a:off x="5473898" y="5415027"/>
            <a:ext cx="3058542" cy="246221"/>
          </a:xfrm>
          <a:prstGeom prst="rect">
            <a:avLst/>
          </a:prstGeom>
          <a:noFill/>
        </p:spPr>
        <p:txBody>
          <a:bodyPr wrap="square" rtlCol="0">
            <a:spAutoFit/>
          </a:bodyPr>
          <a:lstStyle/>
          <a:p>
            <a:r>
              <a:rPr lang="fi-FI" sz="1000" dirty="0" smtClean="0"/>
              <a:t>Kuvat: Veli-Matti Pietarinen, </a:t>
            </a:r>
            <a:r>
              <a:rPr lang="fi-FI" sz="1000" dirty="0"/>
              <a:t>©</a:t>
            </a:r>
            <a:r>
              <a:rPr lang="fi-FI" sz="1000" dirty="0" smtClean="0"/>
              <a:t>Työterveyslaitos</a:t>
            </a:r>
            <a:endParaRPr lang="fi-FI" sz="1000" dirty="0"/>
          </a:p>
        </p:txBody>
      </p:sp>
      <p:sp>
        <p:nvSpPr>
          <p:cNvPr id="3" name="Slide Number Placeholder 2"/>
          <p:cNvSpPr>
            <a:spLocks noGrp="1"/>
          </p:cNvSpPr>
          <p:nvPr>
            <p:ph type="sldNum" sz="quarter" idx="12"/>
          </p:nvPr>
        </p:nvSpPr>
        <p:spPr/>
        <p:txBody>
          <a:bodyPr/>
          <a:lstStyle/>
          <a:p>
            <a:fld id="{49246692-9764-4796-AF2E-897E79EBAFA7}" type="slidenum">
              <a:rPr lang="fi-FI" smtClean="0"/>
              <a:pPr/>
              <a:t>15</a:t>
            </a:fld>
            <a:endParaRPr lang="fi-FI"/>
          </a:p>
        </p:txBody>
      </p:sp>
      <p:pic>
        <p:nvPicPr>
          <p:cNvPr id="11" name="Kuva 26" descr="Kuvaus: Savonia_Word_tunniste"/>
          <p:cNvPicPr/>
          <p:nvPr/>
        </p:nvPicPr>
        <p:blipFill rotWithShape="1">
          <a:blip r:embed="rId5"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10" name="Title 4"/>
          <p:cNvSpPr>
            <a:spLocks noGrp="1"/>
          </p:cNvSpPr>
          <p:nvPr>
            <p:ph type="title"/>
          </p:nvPr>
        </p:nvSpPr>
        <p:spPr>
          <a:xfrm>
            <a:off x="595878" y="15500"/>
            <a:ext cx="5183807" cy="1143000"/>
          </a:xfrm>
        </p:spPr>
        <p:txBody>
          <a:bodyPr>
            <a:normAutofit/>
          </a:bodyPr>
          <a:lstStyle/>
          <a:p>
            <a:r>
              <a:rPr lang="fi-FI" dirty="0"/>
              <a:t>VOC - näytteenotto</a:t>
            </a:r>
            <a:endParaRPr lang="en-US" dirty="0"/>
          </a:p>
        </p:txBody>
      </p:sp>
      <p:sp>
        <p:nvSpPr>
          <p:cNvPr id="12" name="Footer Placeholder 4"/>
          <p:cNvSpPr>
            <a:spLocks noGrp="1"/>
          </p:cNvSpPr>
          <p:nvPr>
            <p:ph type="ftr" sz="quarter" idx="11"/>
          </p:nvPr>
        </p:nvSpPr>
        <p:spPr>
          <a:xfrm>
            <a:off x="4211961" y="5859612"/>
            <a:ext cx="4608189" cy="365125"/>
          </a:xfrm>
        </p:spPr>
        <p:txBody>
          <a:bodyPr/>
          <a:lstStyle/>
          <a:p>
            <a:pPr algn="r">
              <a:defRPr/>
            </a:pPr>
            <a:r>
              <a:rPr lang="fi-FI" sz="1000" dirty="0" smtClean="0"/>
              <a:t>Asumisterveysasetuksen soveltamisohje, osa 3, Valvira, 2016</a:t>
            </a:r>
            <a:endParaRPr lang="fi-FI" sz="1000" dirty="0"/>
          </a:p>
        </p:txBody>
      </p:sp>
    </p:spTree>
    <p:extLst>
      <p:ext uri="{BB962C8B-B14F-4D97-AF65-F5344CB8AC3E}">
        <p14:creationId xmlns:p14="http://schemas.microsoft.com/office/powerpoint/2010/main" val="1206217541"/>
      </p:ext>
    </p:extLst>
  </p:cSld>
  <p:clrMapOvr>
    <a:masterClrMapping/>
  </p:clrMapOvr>
  <p:transition spd="med">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619672"/>
            <a:ext cx="8157592" cy="3969568"/>
          </a:xfrm>
        </p:spPr>
        <p:txBody>
          <a:bodyPr>
            <a:normAutofit/>
          </a:bodyPr>
          <a:lstStyle/>
          <a:p>
            <a:pPr marL="0" indent="0">
              <a:buNone/>
            </a:pPr>
            <a:r>
              <a:rPr lang="fi-FI" dirty="0"/>
              <a:t>Ilmanäyte on otettava oleskeluvyöhykkeeltä tilan tai huoneen keskialueelta, noin 1,1 metrin </a:t>
            </a:r>
            <a:r>
              <a:rPr lang="fi-FI" dirty="0" smtClean="0"/>
              <a:t>korkeudelta </a:t>
            </a:r>
          </a:p>
          <a:p>
            <a:r>
              <a:rPr lang="fi-FI" sz="1800" dirty="0" smtClean="0"/>
              <a:t>Näyte </a:t>
            </a:r>
            <a:r>
              <a:rPr lang="fi-FI" sz="1800" dirty="0"/>
              <a:t>otetaan sellaisesta huoneesta tai oleskelutilasta, joka parhaiten edustaa tutkittavan kemiallisen yhdisteen esiintymistä. </a:t>
            </a:r>
            <a:endParaRPr lang="fi-FI" sz="1800" dirty="0" smtClean="0"/>
          </a:p>
          <a:p>
            <a:r>
              <a:rPr lang="fi-FI" sz="1800" dirty="0" smtClean="0"/>
              <a:t>Ilmanvaihdon </a:t>
            </a:r>
            <a:r>
              <a:rPr lang="fi-FI" sz="1800" dirty="0"/>
              <a:t>on näytteenottotilassa vastattava altistumisen kannalta tavanomaista tilannetta. </a:t>
            </a:r>
            <a:endParaRPr lang="fi-FI" sz="1800" dirty="0" smtClean="0"/>
          </a:p>
          <a:p>
            <a:r>
              <a:rPr lang="fi-FI" sz="1800" dirty="0" smtClean="0"/>
              <a:t>Ikkunat</a:t>
            </a:r>
            <a:r>
              <a:rPr lang="fi-FI" sz="1800" dirty="0"/>
              <a:t>, ulko-ovet ja tuuletusluukut on pidettävä kiinni näytteen keräyksen </a:t>
            </a:r>
            <a:r>
              <a:rPr lang="fi-FI" sz="1800" dirty="0" smtClean="0"/>
              <a:t>aikana </a:t>
            </a:r>
          </a:p>
          <a:p>
            <a:pPr lvl="1"/>
            <a:endParaRPr lang="fi-FI" sz="1400" dirty="0" smtClean="0"/>
          </a:p>
          <a:p>
            <a:pPr marL="0" indent="0">
              <a:buNone/>
            </a:pPr>
            <a:r>
              <a:rPr lang="fi-FI" sz="1800" dirty="0" smtClean="0"/>
              <a:t>Mittausaika </a:t>
            </a:r>
            <a:r>
              <a:rPr lang="fi-FI" sz="1800" dirty="0"/>
              <a:t>on kunkin kemiallisen aineen mittausmenetelmässä ilmoitettu näytteen </a:t>
            </a:r>
            <a:r>
              <a:rPr lang="fi-FI" sz="1800" dirty="0" smtClean="0"/>
              <a:t>keräysaika</a:t>
            </a:r>
            <a:endParaRPr lang="fi-FI" sz="1800" dirty="0"/>
          </a:p>
          <a:p>
            <a:endParaRPr lang="fi-FI" dirty="0"/>
          </a:p>
        </p:txBody>
      </p:sp>
      <p:sp>
        <p:nvSpPr>
          <p:cNvPr id="6" name="Title 1"/>
          <p:cNvSpPr txBox="1">
            <a:spLocks/>
          </p:cNvSpPr>
          <p:nvPr/>
        </p:nvSpPr>
        <p:spPr bwMode="auto">
          <a:xfrm>
            <a:off x="430760" y="476672"/>
            <a:ext cx="874080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kern="1200">
                <a:solidFill>
                  <a:schemeClr val="tx1"/>
                </a:solidFill>
                <a:latin typeface="+mj-lt"/>
                <a:ea typeface="+mj-ea"/>
                <a:cs typeface="+mj-cs"/>
              </a:defRPr>
            </a:lvl1pPr>
            <a:lvl2pPr algn="l" rtl="0" eaLnBrk="1" fontAlgn="base" hangingPunct="1">
              <a:spcBef>
                <a:spcPct val="0"/>
              </a:spcBef>
              <a:spcAft>
                <a:spcPct val="0"/>
              </a:spcAft>
              <a:defRPr sz="4000" b="1">
                <a:solidFill>
                  <a:schemeClr val="tx1"/>
                </a:solidFill>
                <a:latin typeface="Tahoma" pitchFamily="34" charset="0"/>
              </a:defRPr>
            </a:lvl2pPr>
            <a:lvl3pPr algn="l" rtl="0" eaLnBrk="1" fontAlgn="base" hangingPunct="1">
              <a:spcBef>
                <a:spcPct val="0"/>
              </a:spcBef>
              <a:spcAft>
                <a:spcPct val="0"/>
              </a:spcAft>
              <a:defRPr sz="4000" b="1">
                <a:solidFill>
                  <a:schemeClr val="tx1"/>
                </a:solidFill>
                <a:latin typeface="Tahoma" pitchFamily="34" charset="0"/>
              </a:defRPr>
            </a:lvl3pPr>
            <a:lvl4pPr algn="l" rtl="0" eaLnBrk="1" fontAlgn="base" hangingPunct="1">
              <a:spcBef>
                <a:spcPct val="0"/>
              </a:spcBef>
              <a:spcAft>
                <a:spcPct val="0"/>
              </a:spcAft>
              <a:defRPr sz="4000" b="1">
                <a:solidFill>
                  <a:schemeClr val="tx1"/>
                </a:solidFill>
                <a:latin typeface="Tahoma" pitchFamily="34" charset="0"/>
              </a:defRPr>
            </a:lvl4pPr>
            <a:lvl5pPr algn="l" rtl="0" eaLnBrk="1" fontAlgn="base" hangingPunct="1">
              <a:spcBef>
                <a:spcPct val="0"/>
              </a:spcBef>
              <a:spcAft>
                <a:spcPct val="0"/>
              </a:spcAft>
              <a:defRPr sz="4000" b="1">
                <a:solidFill>
                  <a:schemeClr val="tx1"/>
                </a:solidFill>
                <a:latin typeface="Tahoma" pitchFamily="34" charset="0"/>
              </a:defRPr>
            </a:lvl5pPr>
            <a:lvl6pPr marL="457200" algn="l" rtl="0" eaLnBrk="1" fontAlgn="base" hangingPunct="1">
              <a:spcBef>
                <a:spcPct val="0"/>
              </a:spcBef>
              <a:spcAft>
                <a:spcPct val="0"/>
              </a:spcAft>
              <a:defRPr sz="4000" b="1">
                <a:solidFill>
                  <a:schemeClr val="tx1"/>
                </a:solidFill>
                <a:latin typeface="Tahoma" pitchFamily="34" charset="0"/>
              </a:defRPr>
            </a:lvl6pPr>
            <a:lvl7pPr marL="914400" algn="l" rtl="0" eaLnBrk="1" fontAlgn="base" hangingPunct="1">
              <a:spcBef>
                <a:spcPct val="0"/>
              </a:spcBef>
              <a:spcAft>
                <a:spcPct val="0"/>
              </a:spcAft>
              <a:defRPr sz="4000" b="1">
                <a:solidFill>
                  <a:schemeClr val="tx1"/>
                </a:solidFill>
                <a:latin typeface="Tahoma" pitchFamily="34" charset="0"/>
              </a:defRPr>
            </a:lvl7pPr>
            <a:lvl8pPr marL="1371600" algn="l" rtl="0" eaLnBrk="1" fontAlgn="base" hangingPunct="1">
              <a:spcBef>
                <a:spcPct val="0"/>
              </a:spcBef>
              <a:spcAft>
                <a:spcPct val="0"/>
              </a:spcAft>
              <a:defRPr sz="4000" b="1">
                <a:solidFill>
                  <a:schemeClr val="tx1"/>
                </a:solidFill>
                <a:latin typeface="Tahoma" pitchFamily="34" charset="0"/>
              </a:defRPr>
            </a:lvl8pPr>
            <a:lvl9pPr marL="1828800" algn="l" rtl="0" eaLnBrk="1" fontAlgn="base" hangingPunct="1">
              <a:spcBef>
                <a:spcPct val="0"/>
              </a:spcBef>
              <a:spcAft>
                <a:spcPct val="0"/>
              </a:spcAft>
              <a:defRPr sz="4000" b="1">
                <a:solidFill>
                  <a:schemeClr val="tx1"/>
                </a:solidFill>
                <a:latin typeface="Tahoma" pitchFamily="34" charset="0"/>
              </a:defRPr>
            </a:lvl9pPr>
          </a:lstStyle>
          <a:p>
            <a:r>
              <a:rPr lang="fi-FI" sz="3000" dirty="0" err="1">
                <a:solidFill>
                  <a:schemeClr val="accent1"/>
                </a:solidFill>
              </a:rPr>
              <a:t>Sosiaali</a:t>
            </a:r>
            <a:r>
              <a:rPr lang="fi-FI" sz="3000" dirty="0">
                <a:solidFill>
                  <a:schemeClr val="accent1"/>
                </a:solidFill>
              </a:rPr>
              <a:t>- ja terveysministeriön asetus, 2015</a:t>
            </a:r>
            <a:endParaRPr lang="en-US" sz="3000" dirty="0">
              <a:solidFill>
                <a:schemeClr val="accent1"/>
              </a:solidFill>
            </a:endParaRPr>
          </a:p>
        </p:txBody>
      </p:sp>
      <p:sp>
        <p:nvSpPr>
          <p:cNvPr id="7" name="Footer Placeholder 3"/>
          <p:cNvSpPr>
            <a:spLocks noGrp="1"/>
          </p:cNvSpPr>
          <p:nvPr>
            <p:ph type="ftr" sz="quarter" idx="10"/>
          </p:nvPr>
        </p:nvSpPr>
        <p:spPr>
          <a:xfrm>
            <a:off x="1259310" y="6062309"/>
            <a:ext cx="7560840" cy="319087"/>
          </a:xfrm>
        </p:spPr>
        <p:txBody>
          <a:bodyPr/>
          <a:lstStyle/>
          <a:p>
            <a:pPr algn="r"/>
            <a:r>
              <a:rPr lang="fi-FI" sz="1000" dirty="0" err="1"/>
              <a:t>Sosiaali</a:t>
            </a:r>
            <a:r>
              <a:rPr lang="fi-FI" sz="1000" dirty="0"/>
              <a:t>- ja terveysministeriön </a:t>
            </a:r>
            <a:r>
              <a:rPr lang="fi-FI" sz="1000" dirty="0" smtClean="0"/>
              <a:t>asetus asunnon </a:t>
            </a:r>
            <a:r>
              <a:rPr lang="fi-FI" sz="1000" dirty="0"/>
              <a:t>ja muun oleskelutilan terveydellisistä </a:t>
            </a:r>
            <a:r>
              <a:rPr lang="fi-FI" sz="1000" dirty="0" smtClean="0"/>
              <a:t>olosuhteista</a:t>
            </a:r>
          </a:p>
          <a:p>
            <a:pPr algn="r"/>
            <a:r>
              <a:rPr lang="fi-FI" sz="1000" dirty="0" smtClean="0"/>
              <a:t> </a:t>
            </a:r>
            <a:r>
              <a:rPr lang="fi-FI" sz="1000" dirty="0"/>
              <a:t>sekä ulkopuolisten asiantuntijoiden </a:t>
            </a:r>
            <a:r>
              <a:rPr lang="fi-FI" sz="1000" dirty="0" smtClean="0"/>
              <a:t>pätevyysvaatimuksista, 2015</a:t>
            </a:r>
            <a:endParaRPr lang="fi-FI" sz="1000" dirty="0"/>
          </a:p>
          <a:p>
            <a:pPr algn="r">
              <a:defRPr/>
            </a:pPr>
            <a:endParaRPr lang="fi-FI" sz="1000" dirty="0" smtClean="0"/>
          </a:p>
          <a:p>
            <a:pPr algn="r">
              <a:defRPr/>
            </a:pPr>
            <a:endParaRPr lang="fi-FI" sz="1000" dirty="0"/>
          </a:p>
        </p:txBody>
      </p:sp>
      <p:sp>
        <p:nvSpPr>
          <p:cNvPr id="2" name="Slide Number Placeholder 1"/>
          <p:cNvSpPr>
            <a:spLocks noGrp="1"/>
          </p:cNvSpPr>
          <p:nvPr>
            <p:ph type="sldNum" sz="quarter" idx="12"/>
          </p:nvPr>
        </p:nvSpPr>
        <p:spPr/>
        <p:txBody>
          <a:bodyPr/>
          <a:lstStyle/>
          <a:p>
            <a:fld id="{49246692-9764-4796-AF2E-897E79EBAFA7}" type="slidenum">
              <a:rPr lang="fi-FI" smtClean="0"/>
              <a:pPr/>
              <a:t>16</a:t>
            </a:fld>
            <a:endParaRPr lang="fi-FI"/>
          </a:p>
        </p:txBody>
      </p:sp>
      <p:pic>
        <p:nvPicPr>
          <p:cNvPr id="9"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7484684"/>
      </p:ext>
    </p:extLst>
  </p:cSld>
  <p:clrMapOvr>
    <a:masterClrMapping/>
  </p:clrMapOvr>
  <p:transition spd="med">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538" y="440824"/>
            <a:ext cx="7489824" cy="1079500"/>
          </a:xfrm>
        </p:spPr>
        <p:txBody>
          <a:bodyPr>
            <a:normAutofit/>
          </a:bodyPr>
          <a:lstStyle/>
          <a:p>
            <a:pPr fontAlgn="base">
              <a:spcAft>
                <a:spcPct val="0"/>
              </a:spcAft>
            </a:pPr>
            <a:r>
              <a:rPr lang="en-US" dirty="0" err="1"/>
              <a:t>Sisäilman</a:t>
            </a:r>
            <a:r>
              <a:rPr lang="en-US" dirty="0"/>
              <a:t> </a:t>
            </a:r>
            <a:r>
              <a:rPr lang="en-US" dirty="0" err="1"/>
              <a:t>ohjearvoja</a:t>
            </a:r>
            <a:r>
              <a:rPr lang="en-US" dirty="0"/>
              <a:t> VOC-</a:t>
            </a:r>
            <a:r>
              <a:rPr lang="en-US" dirty="0" err="1"/>
              <a:t>pitoisuuksille</a:t>
            </a:r>
            <a:endParaRPr lang="en-US" dirty="0"/>
          </a:p>
        </p:txBody>
      </p:sp>
      <p:sp>
        <p:nvSpPr>
          <p:cNvPr id="3" name="Content Placeholder 2"/>
          <p:cNvSpPr>
            <a:spLocks noGrp="1"/>
          </p:cNvSpPr>
          <p:nvPr>
            <p:ph idx="1"/>
          </p:nvPr>
        </p:nvSpPr>
        <p:spPr/>
        <p:txBody>
          <a:bodyPr/>
          <a:lstStyle/>
          <a:p>
            <a:pPr lvl="2"/>
            <a:endParaRPr lang="en-US" sz="1200" b="1" dirty="0"/>
          </a:p>
          <a:p>
            <a:pPr marL="0" indent="0">
              <a:buNone/>
            </a:pPr>
            <a:r>
              <a:rPr lang="en-US" sz="2000" b="1" dirty="0" err="1" smtClean="0"/>
              <a:t>Rakentamismääräyskokoelma</a:t>
            </a:r>
            <a:r>
              <a:rPr lang="en-US" sz="2000" b="1" dirty="0" smtClean="0"/>
              <a:t> D2, 2012</a:t>
            </a:r>
          </a:p>
          <a:p>
            <a:r>
              <a:rPr lang="en-US" sz="1800" dirty="0" err="1" smtClean="0"/>
              <a:t>Yksittäisen</a:t>
            </a:r>
            <a:r>
              <a:rPr lang="en-US" sz="1800" dirty="0" smtClean="0"/>
              <a:t> </a:t>
            </a:r>
            <a:r>
              <a:rPr lang="en-US" sz="1800" dirty="0" err="1" smtClean="0"/>
              <a:t>yhdisteen</a:t>
            </a:r>
            <a:r>
              <a:rPr lang="en-US" sz="1800" dirty="0" smtClean="0"/>
              <a:t> </a:t>
            </a:r>
            <a:r>
              <a:rPr lang="en-US" sz="1800" dirty="0" err="1" smtClean="0"/>
              <a:t>pitoisuus</a:t>
            </a:r>
            <a:r>
              <a:rPr lang="en-US" sz="1800" dirty="0" smtClean="0"/>
              <a:t> </a:t>
            </a:r>
            <a:r>
              <a:rPr lang="en-US" sz="1800" dirty="0" err="1" smtClean="0"/>
              <a:t>sisäilmassa</a:t>
            </a:r>
            <a:r>
              <a:rPr lang="en-US" sz="1800" dirty="0" smtClean="0"/>
              <a:t> </a:t>
            </a:r>
            <a:r>
              <a:rPr lang="en-US" sz="1800" dirty="0" err="1" smtClean="0"/>
              <a:t>harvoin</a:t>
            </a:r>
            <a:r>
              <a:rPr lang="en-US" sz="1800" dirty="0" smtClean="0"/>
              <a:t> 1/10 HTP-</a:t>
            </a:r>
            <a:r>
              <a:rPr lang="en-US" sz="1800" dirty="0" err="1" smtClean="0"/>
              <a:t>arvosta</a:t>
            </a:r>
            <a:endParaRPr lang="en-US" sz="1800" dirty="0" smtClean="0"/>
          </a:p>
          <a:p>
            <a:r>
              <a:rPr lang="en-US" sz="1800" dirty="0" smtClean="0"/>
              <a:t>Jos </a:t>
            </a:r>
            <a:r>
              <a:rPr lang="en-US" sz="1800" dirty="0" err="1" smtClean="0"/>
              <a:t>sisäilmassa</a:t>
            </a:r>
            <a:r>
              <a:rPr lang="en-US" sz="1800" dirty="0" smtClean="0"/>
              <a:t> </a:t>
            </a:r>
            <a:r>
              <a:rPr lang="en-US" sz="1800" dirty="0" err="1" smtClean="0"/>
              <a:t>useita</a:t>
            </a:r>
            <a:r>
              <a:rPr lang="en-US" sz="1800" dirty="0" smtClean="0"/>
              <a:t> </a:t>
            </a:r>
            <a:r>
              <a:rPr lang="en-US" sz="1800" dirty="0" err="1" smtClean="0"/>
              <a:t>haitallisiksi</a:t>
            </a:r>
            <a:r>
              <a:rPr lang="en-US" sz="1800" dirty="0" smtClean="0"/>
              <a:t> </a:t>
            </a:r>
            <a:r>
              <a:rPr lang="en-US" sz="1800" dirty="0" err="1" smtClean="0"/>
              <a:t>tunnettuja</a:t>
            </a:r>
            <a:r>
              <a:rPr lang="en-US" sz="1800" dirty="0" smtClean="0"/>
              <a:t> </a:t>
            </a:r>
            <a:r>
              <a:rPr lang="en-US" sz="1800" dirty="0" err="1" smtClean="0"/>
              <a:t>yhdisteitä</a:t>
            </a:r>
            <a:r>
              <a:rPr lang="en-US" sz="1800" dirty="0" smtClean="0"/>
              <a:t>:</a:t>
            </a:r>
          </a:p>
          <a:p>
            <a:pPr lvl="1"/>
            <a:endParaRPr lang="en-US" sz="1600" dirty="0"/>
          </a:p>
        </p:txBody>
      </p:sp>
      <p:sp>
        <p:nvSpPr>
          <p:cNvPr id="4" name="Footer Placeholder 3"/>
          <p:cNvSpPr>
            <a:spLocks noGrp="1"/>
          </p:cNvSpPr>
          <p:nvPr>
            <p:ph type="ftr" sz="quarter" idx="11"/>
          </p:nvPr>
        </p:nvSpPr>
        <p:spPr>
          <a:xfrm>
            <a:off x="5135648" y="5833709"/>
            <a:ext cx="3684502" cy="365125"/>
          </a:xfrm>
        </p:spPr>
        <p:txBody>
          <a:bodyPr/>
          <a:lstStyle/>
          <a:p>
            <a:pPr algn="r">
              <a:defRPr/>
            </a:pPr>
            <a:r>
              <a:rPr lang="fi-FI" sz="1000" dirty="0" smtClean="0"/>
              <a:t>Suomen rakentamismääräyskokoelma D2, ympäristöministeriö, 2012</a:t>
            </a:r>
            <a:endParaRPr lang="fi-FI" sz="1000" dirty="0"/>
          </a:p>
        </p:txBody>
      </p:sp>
      <p:sp>
        <p:nvSpPr>
          <p:cNvPr id="9" name="Slide Number Placeholder 8"/>
          <p:cNvSpPr>
            <a:spLocks noGrp="1"/>
          </p:cNvSpPr>
          <p:nvPr>
            <p:ph type="sldNum" sz="quarter" idx="12"/>
          </p:nvPr>
        </p:nvSpPr>
        <p:spPr/>
        <p:txBody>
          <a:bodyPr/>
          <a:lstStyle/>
          <a:p>
            <a:fld id="{49246692-9764-4796-AF2E-897E79EBAFA7}" type="slidenum">
              <a:rPr lang="fi-FI" smtClean="0"/>
              <a:pPr/>
              <a:t>17</a:t>
            </a:fld>
            <a:endParaRPr lang="fi-FI"/>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47664" y="3408357"/>
            <a:ext cx="2772993" cy="60012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96538" y="4362770"/>
            <a:ext cx="7807910" cy="707886"/>
          </a:xfrm>
          <a:prstGeom prst="rect">
            <a:avLst/>
          </a:prstGeom>
          <a:noFill/>
        </p:spPr>
        <p:txBody>
          <a:bodyPr wrap="square" rtlCol="0">
            <a:spAutoFit/>
          </a:bodyPr>
          <a:lstStyle/>
          <a:p>
            <a:r>
              <a:rPr lang="fi-FI" sz="2000" dirty="0" smtClean="0"/>
              <a:t>C</a:t>
            </a:r>
            <a:r>
              <a:rPr lang="fi-FI" sz="1400" dirty="0" smtClean="0"/>
              <a:t>i </a:t>
            </a:r>
            <a:r>
              <a:rPr lang="fi-FI" sz="2000" dirty="0"/>
              <a:t>= mitattu yhden yhdisteen pitoisuus</a:t>
            </a:r>
          </a:p>
          <a:p>
            <a:r>
              <a:rPr lang="fi-FI" sz="2000" dirty="0" err="1"/>
              <a:t>HTP</a:t>
            </a:r>
            <a:r>
              <a:rPr lang="fi-FI" sz="1400" dirty="0" err="1"/>
              <a:t>i</a:t>
            </a:r>
            <a:r>
              <a:rPr lang="fi-FI" sz="2000" dirty="0"/>
              <a:t> = mitatun yhdisteen haitalliseksi tunnettu pitoisuus (HTP)</a:t>
            </a:r>
          </a:p>
        </p:txBody>
      </p:sp>
      <p:pic>
        <p:nvPicPr>
          <p:cNvPr id="10" name="Kuva 26" descr="Kuvaus: Savonia_Word_tunniste"/>
          <p:cNvPicPr/>
          <p:nvPr/>
        </p:nvPicPr>
        <p:blipFill rotWithShape="1">
          <a:blip r:embed="rId4"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8599453"/>
      </p:ext>
    </p:extLst>
  </p:cSld>
  <p:clrMapOvr>
    <a:masterClrMapping/>
  </p:clrMapOvr>
  <p:transition spd="med">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VOC-tulosten tulkinta</a:t>
            </a:r>
            <a:br>
              <a:rPr lang="fi-FI" dirty="0" smtClean="0"/>
            </a:br>
            <a:r>
              <a:rPr lang="fi-FI" sz="2200" dirty="0" smtClean="0"/>
              <a:t>Asumisterveysasetuksen soveltamisohje, osa 3, Valvira</a:t>
            </a:r>
            <a:endParaRPr lang="fi-FI" sz="2200" dirty="0"/>
          </a:p>
        </p:txBody>
      </p:sp>
      <p:sp>
        <p:nvSpPr>
          <p:cNvPr id="3" name="Sisällön paikkamerkki 2"/>
          <p:cNvSpPr>
            <a:spLocks noGrp="1"/>
          </p:cNvSpPr>
          <p:nvPr>
            <p:ph idx="1"/>
          </p:nvPr>
        </p:nvSpPr>
        <p:spPr/>
        <p:txBody>
          <a:bodyPr/>
          <a:lstStyle/>
          <a:p>
            <a:r>
              <a:rPr lang="fi-FI" dirty="0"/>
              <a:t>Sisäilmanäytteiden tulosten arvioinnissa tulee ottaa huomioon kummalla menetelmällä (FID) tai (MSD) näytteet on analysoitu sekä myös mihin </a:t>
            </a:r>
            <a:r>
              <a:rPr lang="fi-FI" dirty="0" err="1"/>
              <a:t>adsorbenttiin</a:t>
            </a:r>
            <a:r>
              <a:rPr lang="fi-FI" dirty="0"/>
              <a:t> ilmanäyte on </a:t>
            </a:r>
            <a:r>
              <a:rPr lang="fi-FI" dirty="0" smtClean="0"/>
              <a:t>kerätty</a:t>
            </a:r>
          </a:p>
          <a:p>
            <a:pPr lvl="1"/>
            <a:r>
              <a:rPr lang="fi-FI" dirty="0" smtClean="0"/>
              <a:t>ISO </a:t>
            </a:r>
            <a:r>
              <a:rPr lang="fi-FI" dirty="0"/>
              <a:t>16000- 6 standardissa käytetään </a:t>
            </a:r>
            <a:r>
              <a:rPr lang="fi-FI" dirty="0" err="1"/>
              <a:t>Tenax</a:t>
            </a:r>
            <a:r>
              <a:rPr lang="fi-FI" dirty="0"/>
              <a:t> TA -</a:t>
            </a:r>
            <a:r>
              <a:rPr lang="fi-FI" dirty="0" err="1" smtClean="0"/>
              <a:t>adsorbenttia</a:t>
            </a:r>
            <a:endParaRPr lang="fi-FI" dirty="0" smtClean="0"/>
          </a:p>
          <a:p>
            <a:endParaRPr lang="fi-FI" dirty="0"/>
          </a:p>
          <a:p>
            <a:r>
              <a:rPr lang="fi-FI" dirty="0" smtClean="0"/>
              <a:t>Asetuksen </a:t>
            </a:r>
            <a:r>
              <a:rPr lang="fi-FI" dirty="0"/>
              <a:t>toimenpiderajat on ilmoitettu tolueenivasteena (</a:t>
            </a:r>
            <a:r>
              <a:rPr lang="fi-FI" dirty="0" smtClean="0"/>
              <a:t>FID) Jos </a:t>
            </a:r>
            <a:r>
              <a:rPr lang="fi-FI" dirty="0"/>
              <a:t>laboratorio on analysoinut yhdisteen sen omalla vasteella, niin laboratorion tulee muuntaa saatu tulos </a:t>
            </a:r>
            <a:r>
              <a:rPr lang="fi-FI" dirty="0" err="1" smtClean="0"/>
              <a:t>tolueenivasteeksiTällöin</a:t>
            </a:r>
            <a:r>
              <a:rPr lang="fi-FI" dirty="0" smtClean="0"/>
              <a:t> </a:t>
            </a:r>
            <a:r>
              <a:rPr lang="fi-FI" dirty="0"/>
              <a:t>näytteiden tuloksia voidaan verrata asetuksen </a:t>
            </a:r>
            <a:r>
              <a:rPr lang="fi-FI" dirty="0" smtClean="0"/>
              <a:t>toimenpiderajoihin</a:t>
            </a:r>
            <a:endParaRPr lang="fi-FI" dirty="0"/>
          </a:p>
        </p:txBody>
      </p:sp>
    </p:spTree>
    <p:extLst>
      <p:ext uri="{BB962C8B-B14F-4D97-AF65-F5344CB8AC3E}">
        <p14:creationId xmlns:p14="http://schemas.microsoft.com/office/powerpoint/2010/main" val="799645806"/>
      </p:ext>
    </p:extLst>
  </p:cSld>
  <p:clrMapOvr>
    <a:masterClrMapping/>
  </p:clrMapOvr>
  <p:transition spd="med">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057" y="1412776"/>
            <a:ext cx="7830840" cy="4392614"/>
          </a:xfrm>
        </p:spPr>
        <p:txBody>
          <a:bodyPr>
            <a:noAutofit/>
          </a:bodyPr>
          <a:lstStyle/>
          <a:p>
            <a:pPr marL="0" indent="0">
              <a:buNone/>
            </a:pPr>
            <a:r>
              <a:rPr lang="fi-FI" dirty="0" smtClean="0"/>
              <a:t>Sisäilman TVOC-pitoisuus ei sää ylittää 400 µg/m3</a:t>
            </a:r>
          </a:p>
          <a:p>
            <a:r>
              <a:rPr lang="fi-FI" sz="1800" dirty="0" smtClean="0"/>
              <a:t>Lähde selvitettävä</a:t>
            </a:r>
          </a:p>
          <a:p>
            <a:pPr lvl="1"/>
            <a:endParaRPr lang="fi-FI" dirty="0" smtClean="0"/>
          </a:p>
          <a:p>
            <a:pPr marL="0" indent="0">
              <a:buNone/>
            </a:pPr>
            <a:r>
              <a:rPr lang="fi-FI" dirty="0" smtClean="0"/>
              <a:t>Yksittäisten VOC-yhdisteiden sisäilmapitoisuudet ≥ 50µg/m3</a:t>
            </a:r>
          </a:p>
          <a:p>
            <a:r>
              <a:rPr lang="fi-FI" sz="1800" dirty="0" smtClean="0"/>
              <a:t>Lähde selvitettävä</a:t>
            </a:r>
          </a:p>
          <a:p>
            <a:pPr lvl="1"/>
            <a:endParaRPr lang="fi-FI" dirty="0" smtClean="0"/>
          </a:p>
          <a:p>
            <a:pPr marL="0" indent="0">
              <a:buNone/>
            </a:pPr>
            <a:r>
              <a:rPr lang="fi-FI" dirty="0" smtClean="0"/>
              <a:t>Muovimattorakenteiden indikaattoriyhdisteet </a:t>
            </a:r>
            <a:r>
              <a:rPr lang="fi-FI" dirty="0"/>
              <a:t>≥</a:t>
            </a:r>
            <a:r>
              <a:rPr lang="fi-FI" dirty="0" smtClean="0"/>
              <a:t> 10 µg/m3</a:t>
            </a:r>
          </a:p>
          <a:p>
            <a:r>
              <a:rPr lang="fi-FI" sz="1800" dirty="0" smtClean="0"/>
              <a:t>Muovimaton kunto selvitettävä</a:t>
            </a:r>
          </a:p>
          <a:p>
            <a:pPr lvl="1"/>
            <a:r>
              <a:rPr lang="fi-FI" sz="1600" dirty="0" smtClean="0"/>
              <a:t>2-etyyli-1-heksanoli</a:t>
            </a:r>
          </a:p>
          <a:p>
            <a:pPr lvl="1"/>
            <a:r>
              <a:rPr lang="fi-FI" sz="1600" dirty="0"/>
              <a:t>TXIB (</a:t>
            </a:r>
            <a:r>
              <a:rPr lang="en-US" sz="1600" dirty="0"/>
              <a:t>2,2,4-trimetyyli-1,3 </a:t>
            </a:r>
            <a:r>
              <a:rPr lang="en-US" sz="1600" dirty="0" err="1"/>
              <a:t>pentaalidiolidi-isobutyraatti</a:t>
            </a:r>
            <a:r>
              <a:rPr lang="en-US" sz="1600" dirty="0" smtClean="0"/>
              <a:t>)</a:t>
            </a:r>
          </a:p>
          <a:p>
            <a:pPr lvl="2"/>
            <a:endParaRPr lang="en-US" sz="1400" dirty="0"/>
          </a:p>
          <a:p>
            <a:pPr marL="0" indent="0">
              <a:buNone/>
            </a:pPr>
            <a:r>
              <a:rPr lang="fi-FI" dirty="0"/>
              <a:t>Sisäilman </a:t>
            </a:r>
            <a:r>
              <a:rPr lang="fi-FI" dirty="0" smtClean="0"/>
              <a:t>styreenipitoisuuden toimenpideraja on 40 </a:t>
            </a:r>
            <a:r>
              <a:rPr lang="fi-FI" dirty="0" err="1"/>
              <a:t>μg</a:t>
            </a:r>
            <a:r>
              <a:rPr lang="fi-FI" dirty="0"/>
              <a:t>/m³</a:t>
            </a:r>
            <a:endParaRPr lang="en-US" dirty="0"/>
          </a:p>
        </p:txBody>
      </p:sp>
      <p:sp>
        <p:nvSpPr>
          <p:cNvPr id="8" name="Footer Placeholder 3"/>
          <p:cNvSpPr>
            <a:spLocks noGrp="1"/>
          </p:cNvSpPr>
          <p:nvPr>
            <p:ph type="ftr" sz="quarter" idx="11"/>
          </p:nvPr>
        </p:nvSpPr>
        <p:spPr>
          <a:xfrm>
            <a:off x="1808100" y="6093296"/>
            <a:ext cx="6985272" cy="365125"/>
          </a:xfrm>
        </p:spPr>
        <p:txBody>
          <a:bodyPr/>
          <a:lstStyle/>
          <a:p>
            <a:pPr algn="r"/>
            <a:r>
              <a:rPr lang="fi-FI" sz="1000" dirty="0" err="1"/>
              <a:t>Sosiaali</a:t>
            </a:r>
            <a:r>
              <a:rPr lang="fi-FI" sz="1000" dirty="0"/>
              <a:t>- ja terveysministeriön </a:t>
            </a:r>
            <a:r>
              <a:rPr lang="fi-FI" sz="1000" dirty="0" smtClean="0"/>
              <a:t>asetus asunnon </a:t>
            </a:r>
            <a:r>
              <a:rPr lang="fi-FI" sz="1000" dirty="0"/>
              <a:t>ja muun oleskelutilan terveydellisistä olosuhteista </a:t>
            </a:r>
            <a:endParaRPr lang="fi-FI" sz="1000" dirty="0" smtClean="0"/>
          </a:p>
          <a:p>
            <a:pPr algn="r"/>
            <a:r>
              <a:rPr lang="fi-FI" sz="1000" dirty="0" smtClean="0"/>
              <a:t>sekä </a:t>
            </a:r>
            <a:r>
              <a:rPr lang="fi-FI" sz="1000" dirty="0"/>
              <a:t>ulkopuolisten asiantuntijoiden </a:t>
            </a:r>
            <a:r>
              <a:rPr lang="fi-FI" sz="1000" dirty="0" smtClean="0"/>
              <a:t>pätevyysvaatimuksista, 2015</a:t>
            </a:r>
            <a:endParaRPr lang="fi-FI" sz="1000" dirty="0"/>
          </a:p>
          <a:p>
            <a:pPr algn="r">
              <a:defRPr/>
            </a:pPr>
            <a:endParaRPr lang="fi-FI" sz="1000" dirty="0" smtClean="0"/>
          </a:p>
          <a:p>
            <a:pPr algn="r">
              <a:defRPr/>
            </a:pPr>
            <a:endParaRPr lang="fi-FI" sz="1000" dirty="0"/>
          </a:p>
        </p:txBody>
      </p:sp>
      <p:sp>
        <p:nvSpPr>
          <p:cNvPr id="2" name="Slide Number Placeholder 1"/>
          <p:cNvSpPr>
            <a:spLocks noGrp="1"/>
          </p:cNvSpPr>
          <p:nvPr>
            <p:ph type="sldNum" sz="quarter" idx="12"/>
          </p:nvPr>
        </p:nvSpPr>
        <p:spPr/>
        <p:txBody>
          <a:bodyPr/>
          <a:lstStyle/>
          <a:p>
            <a:fld id="{49246692-9764-4796-AF2E-897E79EBAFA7}" type="slidenum">
              <a:rPr lang="fi-FI" smtClean="0"/>
              <a:pPr/>
              <a:t>19</a:t>
            </a:fld>
            <a:endParaRPr lang="fi-FI"/>
          </a:p>
        </p:txBody>
      </p:sp>
      <p:sp>
        <p:nvSpPr>
          <p:cNvPr id="7" name="Title 1"/>
          <p:cNvSpPr txBox="1">
            <a:spLocks/>
          </p:cNvSpPr>
          <p:nvPr/>
        </p:nvSpPr>
        <p:spPr bwMode="auto">
          <a:xfrm>
            <a:off x="404677" y="35871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kern="1200">
                <a:solidFill>
                  <a:schemeClr val="tx1"/>
                </a:solidFill>
                <a:latin typeface="+mj-lt"/>
                <a:ea typeface="+mj-ea"/>
                <a:cs typeface="+mj-cs"/>
              </a:defRPr>
            </a:lvl1pPr>
            <a:lvl2pPr algn="l" rtl="0" eaLnBrk="1" fontAlgn="base" hangingPunct="1">
              <a:spcBef>
                <a:spcPct val="0"/>
              </a:spcBef>
              <a:spcAft>
                <a:spcPct val="0"/>
              </a:spcAft>
              <a:defRPr sz="4000" b="1">
                <a:solidFill>
                  <a:schemeClr val="tx1"/>
                </a:solidFill>
                <a:latin typeface="Tahoma" pitchFamily="34" charset="0"/>
              </a:defRPr>
            </a:lvl2pPr>
            <a:lvl3pPr algn="l" rtl="0" eaLnBrk="1" fontAlgn="base" hangingPunct="1">
              <a:spcBef>
                <a:spcPct val="0"/>
              </a:spcBef>
              <a:spcAft>
                <a:spcPct val="0"/>
              </a:spcAft>
              <a:defRPr sz="4000" b="1">
                <a:solidFill>
                  <a:schemeClr val="tx1"/>
                </a:solidFill>
                <a:latin typeface="Tahoma" pitchFamily="34" charset="0"/>
              </a:defRPr>
            </a:lvl3pPr>
            <a:lvl4pPr algn="l" rtl="0" eaLnBrk="1" fontAlgn="base" hangingPunct="1">
              <a:spcBef>
                <a:spcPct val="0"/>
              </a:spcBef>
              <a:spcAft>
                <a:spcPct val="0"/>
              </a:spcAft>
              <a:defRPr sz="4000" b="1">
                <a:solidFill>
                  <a:schemeClr val="tx1"/>
                </a:solidFill>
                <a:latin typeface="Tahoma" pitchFamily="34" charset="0"/>
              </a:defRPr>
            </a:lvl4pPr>
            <a:lvl5pPr algn="l" rtl="0" eaLnBrk="1" fontAlgn="base" hangingPunct="1">
              <a:spcBef>
                <a:spcPct val="0"/>
              </a:spcBef>
              <a:spcAft>
                <a:spcPct val="0"/>
              </a:spcAft>
              <a:defRPr sz="4000" b="1">
                <a:solidFill>
                  <a:schemeClr val="tx1"/>
                </a:solidFill>
                <a:latin typeface="Tahoma" pitchFamily="34" charset="0"/>
              </a:defRPr>
            </a:lvl5pPr>
            <a:lvl6pPr marL="457200" algn="l" rtl="0" eaLnBrk="1" fontAlgn="base" hangingPunct="1">
              <a:spcBef>
                <a:spcPct val="0"/>
              </a:spcBef>
              <a:spcAft>
                <a:spcPct val="0"/>
              </a:spcAft>
              <a:defRPr sz="4000" b="1">
                <a:solidFill>
                  <a:schemeClr val="tx1"/>
                </a:solidFill>
                <a:latin typeface="Tahoma" pitchFamily="34" charset="0"/>
              </a:defRPr>
            </a:lvl6pPr>
            <a:lvl7pPr marL="914400" algn="l" rtl="0" eaLnBrk="1" fontAlgn="base" hangingPunct="1">
              <a:spcBef>
                <a:spcPct val="0"/>
              </a:spcBef>
              <a:spcAft>
                <a:spcPct val="0"/>
              </a:spcAft>
              <a:defRPr sz="4000" b="1">
                <a:solidFill>
                  <a:schemeClr val="tx1"/>
                </a:solidFill>
                <a:latin typeface="Tahoma" pitchFamily="34" charset="0"/>
              </a:defRPr>
            </a:lvl7pPr>
            <a:lvl8pPr marL="1371600" algn="l" rtl="0" eaLnBrk="1" fontAlgn="base" hangingPunct="1">
              <a:spcBef>
                <a:spcPct val="0"/>
              </a:spcBef>
              <a:spcAft>
                <a:spcPct val="0"/>
              </a:spcAft>
              <a:defRPr sz="4000" b="1">
                <a:solidFill>
                  <a:schemeClr val="tx1"/>
                </a:solidFill>
                <a:latin typeface="Tahoma" pitchFamily="34" charset="0"/>
              </a:defRPr>
            </a:lvl8pPr>
            <a:lvl9pPr marL="1828800" algn="l" rtl="0" eaLnBrk="1" fontAlgn="base" hangingPunct="1">
              <a:spcBef>
                <a:spcPct val="0"/>
              </a:spcBef>
              <a:spcAft>
                <a:spcPct val="0"/>
              </a:spcAft>
              <a:defRPr sz="4000" b="1">
                <a:solidFill>
                  <a:schemeClr val="tx1"/>
                </a:solidFill>
                <a:latin typeface="Tahoma" pitchFamily="34" charset="0"/>
              </a:defRPr>
            </a:lvl9pPr>
          </a:lstStyle>
          <a:p>
            <a:r>
              <a:rPr lang="fi-FI" sz="3000" dirty="0" err="1">
                <a:solidFill>
                  <a:schemeClr val="accent1"/>
                </a:solidFill>
              </a:rPr>
              <a:t>Sosiaali</a:t>
            </a:r>
            <a:r>
              <a:rPr lang="fi-FI" sz="3000" dirty="0">
                <a:solidFill>
                  <a:schemeClr val="accent1"/>
                </a:solidFill>
              </a:rPr>
              <a:t>- ja terveysministeriön asetus, 2015</a:t>
            </a:r>
            <a:endParaRPr lang="en-US" sz="3000" dirty="0">
              <a:solidFill>
                <a:schemeClr val="accent1"/>
              </a:solidFill>
            </a:endParaRPr>
          </a:p>
        </p:txBody>
      </p:sp>
      <p:pic>
        <p:nvPicPr>
          <p:cNvPr id="9"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5959046"/>
      </p:ext>
    </p:extLst>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i-FI" dirty="0">
                <a:solidFill>
                  <a:srgbClr val="44697D"/>
                </a:solidFill>
              </a:rPr>
              <a:t>Saatteeksi opetusmateriaalin käyttöön</a:t>
            </a:r>
          </a:p>
        </p:txBody>
      </p:sp>
      <p:sp>
        <p:nvSpPr>
          <p:cNvPr id="3" name="Content Placeholder 2"/>
          <p:cNvSpPr>
            <a:spLocks noGrp="1"/>
          </p:cNvSpPr>
          <p:nvPr>
            <p:ph idx="1"/>
          </p:nvPr>
        </p:nvSpPr>
        <p:spPr/>
        <p:txBody>
          <a:bodyPr>
            <a:normAutofit fontScale="85000" lnSpcReduction="10000"/>
          </a:bodyPr>
          <a:lstStyle/>
          <a:p>
            <a:r>
              <a:rPr lang="fi-FI" sz="1050" dirty="0" smtClean="0"/>
              <a:t>Opetusmateriaali sisältää yleistä tietoa sisäilmaston epäpuhtauksista, ilmanvaihtojärjestelmän vaikutuksesta sisäilmaston laatuun, sisäilmastoselvityksen vaiheista, altistumisen ja terveydellisen merkityksen arvioinnista sekä riskiviestinnästä ja koetun sisäympäristön arvioimisesta. Materiaali on tarkoitettu oppilaitosten käyttöön ja sitä voidaan hyödyntää sekä täydennys- että tutkintokoulutuksissa, jotka pätevöittävät kosteus- ja homevaurioiden korjaushankkeissa mukana olevia asiantuntijoita (rakennusterveysasiantuntijat, sisäilma-asiantuntijat, kuntotutkijat, korjaussuunnittelijat ja korjaustyönjohtajat). Opetusmateriaalia voidaan hyödyntää kokonaisuutena tai yksittäisinä aihealueina. Jos materiaalista käytetään yksittäisiä sivuja tai taulukoita, on materiaalin alkuperäinen lähde aina ilmoitettava.</a:t>
            </a:r>
          </a:p>
          <a:p>
            <a:endParaRPr lang="fi-FI" sz="1050" dirty="0"/>
          </a:p>
          <a:p>
            <a:r>
              <a:rPr lang="fi-FI" sz="1050" dirty="0" smtClean="0"/>
              <a:t>Epäpuhtauslähteitä käsittelevissä osissa käsitellään epäpuhtauksien eri lähteitä, tutkimusmenetelmiä ja tutkimustulosten tulkintaan liittyviä ohje-, viite- ja toimenpidearvoja. Käsiteltäviä epäpuhtauksia ovat mikrobit, kemialliset epäpuhtaudet, villakuidut ja asbesti. Sisäilmaston olosuhteita käsittelevässä osiossa käydään lävitse sisäilman lämpötilan, suhteellisen kosteuden, radonin ja melun mittausmenetelmiä ja mittaustulosten tulkintaohjeita sekä toimenpidearvoja. Lisäksi osiossa käsitellään suhteellisen kosteuden mittaamista rakenteista eri menetelmillä. Ilmanvaihtoon liittyvässä osiossa käsitellään eri ilmanvaihtojärjestelmien toimintaperiaatteita sekä niiden vaikutusta sisäilmaston laatuun. Osiossa käsitellään ilmanvaihtojärjestelmien yleisimpiä epäpuhtauslähteitä, ilmanvaihtoon liittyviä määräyksiä ja suosituksia sekä ohjeita ilmanvaihtojärjestelmien puhtauden hallintaan. Opetusmateriaalissa käsitellään sisäilmastoselvityksen eri vaiheita, altistumisen ja terveydellisen merkityksen arvioinnin haasteita ja menetelmiä sekä koetun sisäympäristön merkitystä sisäilmasto-ongelmaan ja sen selvittämiseen. Sisäilmastoselvityksen vaiheita käsittelevässä osiossa käsitellään lyhyesti myös riskiviestinnän haasteita ja merkitystä selvitysprosessissa.</a:t>
            </a:r>
          </a:p>
          <a:p>
            <a:endParaRPr lang="fi-FI" sz="1050" dirty="0"/>
          </a:p>
          <a:p>
            <a:r>
              <a:rPr lang="fi-FI" sz="1050" dirty="0"/>
              <a:t>Opetusmateriaali on tehty Savonia ammattikorkeakoulun rakennustekniikan opintoihin liittyvänä projektityönä, josta se on </a:t>
            </a:r>
            <a:r>
              <a:rPr lang="fi-FI" sz="1050" dirty="0" smtClean="0"/>
              <a:t>täydennetty </a:t>
            </a:r>
            <a:r>
              <a:rPr lang="fi-FI" sz="1050" dirty="0"/>
              <a:t>kosteus- ja hometalkoiden </a:t>
            </a:r>
            <a:r>
              <a:rPr lang="fi-FI" sz="1050" dirty="0" smtClean="0"/>
              <a:t>käyttöön opetusmateriaaliksi. </a:t>
            </a:r>
            <a:r>
              <a:rPr lang="fi-FI" sz="1050" dirty="0"/>
              <a:t>Opetusmateriaalin on tehnyt Veli-Matti Pietarinen ja projektityötä ovat ohjanneet Savonia ammattikorkeakoululta Helmi Kokotti, Markku Rusi ja Pasi Haataja.</a:t>
            </a:r>
          </a:p>
          <a:p>
            <a:endParaRPr lang="fi-FI" sz="1050" dirty="0"/>
          </a:p>
          <a:p>
            <a:r>
              <a:rPr lang="fi-FI" sz="1050" dirty="0" smtClean="0"/>
              <a:t>Aineiston sisältöä saa muokata vain tekijän luvalla. Opetusmateriaalissa mahdollisesti olevista virheistä tai puutteista toivotaan palautetta suoraan tekijälle osoitteeseen </a:t>
            </a:r>
            <a:r>
              <a:rPr lang="fi-FI" sz="1050" dirty="0" smtClean="0">
                <a:hlinkClick r:id="rId3"/>
              </a:rPr>
              <a:t>vmpietarinen@hotmail.com</a:t>
            </a:r>
            <a:r>
              <a:rPr lang="fi-FI" sz="1050" dirty="0" smtClean="0"/>
              <a:t> tai kosteus- ja hometalkoiden osoitteeseen </a:t>
            </a:r>
            <a:r>
              <a:rPr lang="fi-FI" sz="1050" u="sng" dirty="0">
                <a:hlinkClick r:id="rId4"/>
              </a:rPr>
              <a:t>hometalkoot.ym@ymparisto.fi</a:t>
            </a:r>
            <a:r>
              <a:rPr lang="fi-FI" sz="1050" dirty="0" smtClean="0"/>
              <a:t>. Asialliset ja yksilöidyt korjausehdotukset huomioidaan seuraavan päivityksen yhteydessä.</a:t>
            </a:r>
          </a:p>
          <a:p>
            <a:endParaRPr lang="fi-FI" sz="1050" dirty="0"/>
          </a:p>
          <a:p>
            <a:pPr marL="273050" lvl="1" indent="0">
              <a:buNone/>
            </a:pPr>
            <a:r>
              <a:rPr lang="fi-FI" sz="1050" dirty="0" smtClean="0"/>
              <a:t>Lisätietoa / palautteet:</a:t>
            </a:r>
          </a:p>
          <a:p>
            <a:pPr marL="0" indent="0">
              <a:buNone/>
            </a:pPr>
            <a:endParaRPr lang="fi-FI" sz="1050" dirty="0" smtClean="0"/>
          </a:p>
          <a:p>
            <a:pPr marL="273050" lvl="1" indent="0">
              <a:buNone/>
            </a:pPr>
            <a:r>
              <a:rPr lang="fi-FI" sz="1050" dirty="0" smtClean="0"/>
              <a:t>Veli-Matti Pietarinen		</a:t>
            </a:r>
          </a:p>
          <a:p>
            <a:pPr marL="273050" lvl="1" indent="0">
              <a:buNone/>
            </a:pPr>
            <a:r>
              <a:rPr lang="fi-FI" sz="1050" dirty="0" smtClean="0">
                <a:hlinkClick r:id="rId3"/>
              </a:rPr>
              <a:t>vmpietarinen@hotmail.com</a:t>
            </a:r>
            <a:endParaRPr lang="fi-FI" sz="1050" dirty="0" smtClean="0"/>
          </a:p>
          <a:p>
            <a:pPr marL="273050" lvl="1" indent="0">
              <a:buNone/>
            </a:pPr>
            <a:endParaRPr lang="fi-FI" sz="700" dirty="0" smtClean="0"/>
          </a:p>
          <a:p>
            <a:pPr marL="273050" lvl="1" indent="0">
              <a:buNone/>
            </a:pPr>
            <a:r>
              <a:rPr lang="fi-FI" sz="400" dirty="0"/>
              <a:t>	</a:t>
            </a:r>
            <a:r>
              <a:rPr lang="fi-FI" sz="300" dirty="0" smtClean="0"/>
              <a:t> </a:t>
            </a:r>
          </a:p>
        </p:txBody>
      </p:sp>
      <p:pic>
        <p:nvPicPr>
          <p:cNvPr id="4" name="Kuva 26" descr="Kuvaus: Savonia_Word_tunniste"/>
          <p:cNvPicPr/>
          <p:nvPr/>
        </p:nvPicPr>
        <p:blipFill rotWithShape="1">
          <a:blip r:embed="rId5"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2</a:t>
            </a:fld>
            <a:endParaRPr lang="fi-FI"/>
          </a:p>
        </p:txBody>
      </p:sp>
    </p:spTree>
    <p:extLst>
      <p:ext uri="{BB962C8B-B14F-4D97-AF65-F5344CB8AC3E}">
        <p14:creationId xmlns:p14="http://schemas.microsoft.com/office/powerpoint/2010/main" val="2822639474"/>
      </p:ext>
    </p:extLst>
  </p:cSld>
  <p:clrMapOvr>
    <a:masterClrMapping/>
  </p:clrMapOvr>
  <p:transition spd="med">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5760"/>
            <a:ext cx="8229600" cy="710952"/>
          </a:xfrm>
        </p:spPr>
        <p:txBody>
          <a:bodyPr>
            <a:normAutofit/>
          </a:bodyPr>
          <a:lstStyle/>
          <a:p>
            <a:pPr fontAlgn="base">
              <a:spcAft>
                <a:spcPct val="0"/>
              </a:spcAft>
            </a:pPr>
            <a:r>
              <a:rPr lang="en-US" dirty="0" err="1"/>
              <a:t>Sisäilman</a:t>
            </a:r>
            <a:r>
              <a:rPr lang="en-US" dirty="0"/>
              <a:t> </a:t>
            </a:r>
            <a:r>
              <a:rPr lang="en-US" dirty="0" err="1"/>
              <a:t>viitearvot</a:t>
            </a:r>
            <a:r>
              <a:rPr lang="en-US" dirty="0"/>
              <a:t> </a:t>
            </a:r>
            <a:r>
              <a:rPr lang="en-US" dirty="0" err="1"/>
              <a:t>toimistoympäristössä</a:t>
            </a:r>
            <a:endParaRPr lang="en-US" dirty="0"/>
          </a:p>
        </p:txBody>
      </p:sp>
      <p:sp>
        <p:nvSpPr>
          <p:cNvPr id="4" name="Footer Placeholder 3"/>
          <p:cNvSpPr>
            <a:spLocks noGrp="1"/>
          </p:cNvSpPr>
          <p:nvPr>
            <p:ph type="ftr" sz="quarter" idx="10"/>
          </p:nvPr>
        </p:nvSpPr>
        <p:spPr>
          <a:xfrm>
            <a:off x="4933076" y="6016271"/>
            <a:ext cx="3888110" cy="365125"/>
          </a:xfrm>
        </p:spPr>
        <p:txBody>
          <a:bodyPr/>
          <a:lstStyle/>
          <a:p>
            <a:pPr algn="r">
              <a:defRPr/>
            </a:pPr>
            <a:r>
              <a:rPr lang="fi-FI" sz="1000" dirty="0" smtClean="0"/>
              <a:t>Toimisto sisäilman tutkiminen, Salonen ym., 2011, Työterveyslaitos</a:t>
            </a:r>
            <a:endParaRPr lang="fi-FI" sz="1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82595674"/>
              </p:ext>
            </p:extLst>
          </p:nvPr>
        </p:nvGraphicFramePr>
        <p:xfrm>
          <a:off x="323528" y="980726"/>
          <a:ext cx="5040560" cy="5112570"/>
        </p:xfrm>
        <a:graphic>
          <a:graphicData uri="http://schemas.openxmlformats.org/drawingml/2006/table">
            <a:tbl>
              <a:tblPr firstRow="1" bandRow="1">
                <a:tableStyleId>{5C22544A-7EE6-4342-B048-85BDC9FD1C3A}</a:tableStyleId>
              </a:tblPr>
              <a:tblGrid>
                <a:gridCol w="3207629"/>
                <a:gridCol w="1832931"/>
              </a:tblGrid>
              <a:tr h="340838">
                <a:tc>
                  <a:txBody>
                    <a:bodyPr/>
                    <a:lstStyle/>
                    <a:p>
                      <a:r>
                        <a:rPr lang="fi-FI" sz="1200" dirty="0" smtClean="0"/>
                        <a:t>Mitattu </a:t>
                      </a:r>
                      <a:r>
                        <a:rPr lang="fi-FI" sz="1200" dirty="0" err="1" smtClean="0"/>
                        <a:t>altiste</a:t>
                      </a:r>
                      <a:endParaRPr lang="fi-FI" sz="1200" dirty="0"/>
                    </a:p>
                  </a:txBody>
                  <a:tcPr/>
                </a:tc>
                <a:tc>
                  <a:txBody>
                    <a:bodyPr/>
                    <a:lstStyle/>
                    <a:p>
                      <a:pPr algn="ctr"/>
                      <a:r>
                        <a:rPr lang="fi-FI" sz="1200" dirty="0" smtClean="0"/>
                        <a:t>Viitearvo (µg/m</a:t>
                      </a:r>
                      <a:r>
                        <a:rPr lang="fi-FI" sz="1200" baseline="30000" dirty="0" smtClean="0"/>
                        <a:t>3</a:t>
                      </a:r>
                      <a:r>
                        <a:rPr lang="fi-FI" sz="1200" dirty="0" smtClean="0"/>
                        <a:t>)*</a:t>
                      </a:r>
                      <a:endParaRPr lang="fi-FI" sz="1200" dirty="0"/>
                    </a:p>
                  </a:txBody>
                  <a:tcPr/>
                </a:tc>
              </a:tr>
              <a:tr h="340838">
                <a:tc>
                  <a:txBody>
                    <a:bodyPr/>
                    <a:lstStyle/>
                    <a:p>
                      <a:r>
                        <a:rPr lang="fi-FI" sz="1200" dirty="0" smtClean="0"/>
                        <a:t>Aromaattiset</a:t>
                      </a:r>
                      <a:r>
                        <a:rPr lang="fi-FI" sz="1200" baseline="0" dirty="0" smtClean="0"/>
                        <a:t> hiilivedyt</a:t>
                      </a:r>
                      <a:endParaRPr lang="fi-FI" sz="1200" dirty="0"/>
                    </a:p>
                  </a:txBody>
                  <a:tcPr/>
                </a:tc>
                <a:tc>
                  <a:txBody>
                    <a:bodyPr/>
                    <a:lstStyle/>
                    <a:p>
                      <a:pPr algn="ctr"/>
                      <a:r>
                        <a:rPr lang="fi-FI" sz="1200" dirty="0" smtClean="0"/>
                        <a:t>&gt;5</a:t>
                      </a:r>
                      <a:endParaRPr lang="fi-FI" sz="1200" dirty="0"/>
                    </a:p>
                  </a:txBody>
                  <a:tcPr/>
                </a:tc>
              </a:tr>
              <a:tr h="340838">
                <a:tc>
                  <a:txBody>
                    <a:bodyPr/>
                    <a:lstStyle/>
                    <a:p>
                      <a:r>
                        <a:rPr lang="fi-FI" sz="1200" dirty="0" smtClean="0"/>
                        <a:t>Alkoholit (1-butanoli, 2-etyyli-1-heksanoli)</a:t>
                      </a:r>
                    </a:p>
                  </a:txBody>
                  <a:tcPr/>
                </a:tc>
                <a:tc>
                  <a:txBody>
                    <a:bodyPr/>
                    <a:lstStyle/>
                    <a:p>
                      <a:pPr algn="ctr"/>
                      <a:r>
                        <a:rPr lang="fi-FI" sz="1200" dirty="0" smtClean="0"/>
                        <a:t>&gt;5</a:t>
                      </a:r>
                      <a:endParaRPr lang="fi-FI" sz="1200" dirty="0"/>
                    </a:p>
                  </a:txBody>
                  <a:tcPr/>
                </a:tc>
              </a:tr>
              <a:tr h="340838">
                <a:tc>
                  <a:txBody>
                    <a:bodyPr/>
                    <a:lstStyle/>
                    <a:p>
                      <a:r>
                        <a:rPr lang="fi-FI" sz="1200" dirty="0" smtClean="0"/>
                        <a:t>Alifaattiset hiilivedyt</a:t>
                      </a:r>
                      <a:endParaRPr lang="fi-FI" sz="1200" dirty="0"/>
                    </a:p>
                  </a:txBody>
                  <a:tcPr/>
                </a:tc>
                <a:tc>
                  <a:txBody>
                    <a:bodyPr/>
                    <a:lstStyle/>
                    <a:p>
                      <a:pPr algn="ctr"/>
                      <a:r>
                        <a:rPr lang="fi-FI" sz="1200" dirty="0" smtClean="0"/>
                        <a:t>&gt;5</a:t>
                      </a:r>
                      <a:endParaRPr lang="fi-FI" sz="1200" dirty="0"/>
                    </a:p>
                  </a:txBody>
                  <a:tcPr/>
                </a:tc>
              </a:tr>
              <a:tr h="340838">
                <a:tc>
                  <a:txBody>
                    <a:bodyPr/>
                    <a:lstStyle/>
                    <a:p>
                      <a:r>
                        <a:rPr lang="fi-FI" sz="1200" dirty="0" smtClean="0"/>
                        <a:t>Aldehydit</a:t>
                      </a:r>
                      <a:endParaRPr lang="fi-FI" sz="1200" dirty="0"/>
                    </a:p>
                  </a:txBody>
                  <a:tcPr/>
                </a:tc>
                <a:tc>
                  <a:txBody>
                    <a:bodyPr/>
                    <a:lstStyle/>
                    <a:p>
                      <a:pPr algn="ctr"/>
                      <a:r>
                        <a:rPr lang="fi-FI" sz="1200" dirty="0" smtClean="0"/>
                        <a:t>&gt;5</a:t>
                      </a:r>
                      <a:endParaRPr lang="fi-FI" sz="1200" dirty="0"/>
                    </a:p>
                  </a:txBody>
                  <a:tcPr/>
                </a:tc>
              </a:tr>
              <a:tr h="340838">
                <a:tc>
                  <a:txBody>
                    <a:bodyPr/>
                    <a:lstStyle/>
                    <a:p>
                      <a:r>
                        <a:rPr lang="fi-FI" sz="1200" dirty="0" smtClean="0"/>
                        <a:t>Glykolit / glykolieetterit</a:t>
                      </a:r>
                      <a:endParaRPr lang="fi-FI" sz="1200" dirty="0"/>
                    </a:p>
                  </a:txBody>
                  <a:tcPr/>
                </a:tc>
                <a:tc>
                  <a:txBody>
                    <a:bodyPr/>
                    <a:lstStyle/>
                    <a:p>
                      <a:pPr algn="ctr"/>
                      <a:r>
                        <a:rPr lang="fi-FI" sz="1200" dirty="0" smtClean="0"/>
                        <a:t>&gt;5</a:t>
                      </a:r>
                      <a:endParaRPr lang="fi-FI" sz="1200" dirty="0"/>
                    </a:p>
                  </a:txBody>
                  <a:tcPr/>
                </a:tc>
              </a:tr>
              <a:tr h="340838">
                <a:tc>
                  <a:txBody>
                    <a:bodyPr/>
                    <a:lstStyle/>
                    <a:p>
                      <a:r>
                        <a:rPr lang="fi-FI" sz="1200" dirty="0" smtClean="0"/>
                        <a:t>Terpeenit</a:t>
                      </a:r>
                      <a:r>
                        <a:rPr lang="fi-FI" sz="1200" baseline="0" dirty="0" smtClean="0"/>
                        <a:t> eli </a:t>
                      </a:r>
                      <a:r>
                        <a:rPr lang="fi-FI" sz="1200" baseline="0" dirty="0" err="1" smtClean="0"/>
                        <a:t>isoprenoidit</a:t>
                      </a:r>
                      <a:endParaRPr lang="fi-FI" sz="1200" dirty="0"/>
                    </a:p>
                  </a:txBody>
                  <a:tcPr/>
                </a:tc>
                <a:tc>
                  <a:txBody>
                    <a:bodyPr/>
                    <a:lstStyle/>
                    <a:p>
                      <a:pPr algn="ctr"/>
                      <a:r>
                        <a:rPr lang="fi-FI" sz="1200" dirty="0" smtClean="0"/>
                        <a:t>&gt;10</a:t>
                      </a:r>
                      <a:endParaRPr lang="fi-FI" sz="1200" dirty="0"/>
                    </a:p>
                  </a:txBody>
                  <a:tcPr/>
                </a:tc>
              </a:tr>
              <a:tr h="340838">
                <a:tc>
                  <a:txBody>
                    <a:bodyPr/>
                    <a:lstStyle/>
                    <a:p>
                      <a:r>
                        <a:rPr lang="fi-FI" sz="1200" dirty="0" smtClean="0"/>
                        <a:t>Pii-yhdisteet</a:t>
                      </a:r>
                      <a:endParaRPr lang="fi-FI" sz="1200" dirty="0"/>
                    </a:p>
                  </a:txBody>
                  <a:tcPr/>
                </a:tc>
                <a:tc>
                  <a:txBody>
                    <a:bodyPr/>
                    <a:lstStyle/>
                    <a:p>
                      <a:pPr algn="ctr"/>
                      <a:r>
                        <a:rPr lang="fi-FI" sz="1200" dirty="0" smtClean="0"/>
                        <a:t>&gt;5</a:t>
                      </a:r>
                      <a:endParaRPr lang="fi-FI" sz="1200" dirty="0"/>
                    </a:p>
                  </a:txBody>
                  <a:tcPr/>
                </a:tc>
              </a:tr>
              <a:tr h="340838">
                <a:tc>
                  <a:txBody>
                    <a:bodyPr/>
                    <a:lstStyle/>
                    <a:p>
                      <a:r>
                        <a:rPr lang="fi-FI" sz="1200" dirty="0" smtClean="0"/>
                        <a:t>Esterit (TXIB)</a:t>
                      </a:r>
                      <a:endParaRPr lang="fi-FI" sz="1200" dirty="0"/>
                    </a:p>
                  </a:txBody>
                  <a:tcPr/>
                </a:tc>
                <a:tc>
                  <a:txBody>
                    <a:bodyPr/>
                    <a:lstStyle/>
                    <a:p>
                      <a:pPr algn="ctr"/>
                      <a:r>
                        <a:rPr lang="fi-FI" sz="1200" dirty="0" smtClean="0"/>
                        <a:t>&gt;10</a:t>
                      </a:r>
                      <a:endParaRPr lang="fi-FI" sz="1200" dirty="0"/>
                    </a:p>
                  </a:txBody>
                  <a:tcPr/>
                </a:tc>
              </a:tr>
              <a:tr h="340838">
                <a:tc>
                  <a:txBody>
                    <a:bodyPr/>
                    <a:lstStyle/>
                    <a:p>
                      <a:r>
                        <a:rPr lang="fi-FI" sz="1200" dirty="0" smtClean="0"/>
                        <a:t>Orgaaniset hapot</a:t>
                      </a:r>
                      <a:endParaRPr lang="fi-FI" sz="1200" dirty="0"/>
                    </a:p>
                  </a:txBody>
                  <a:tcPr/>
                </a:tc>
                <a:tc>
                  <a:txBody>
                    <a:bodyPr/>
                    <a:lstStyle/>
                    <a:p>
                      <a:pPr algn="ctr"/>
                      <a:r>
                        <a:rPr lang="fi-FI" sz="1200" dirty="0" smtClean="0"/>
                        <a:t>&gt;10</a:t>
                      </a:r>
                      <a:endParaRPr lang="fi-FI" sz="1200" dirty="0"/>
                    </a:p>
                  </a:txBody>
                  <a:tcPr/>
                </a:tc>
              </a:tr>
              <a:tr h="340838">
                <a:tc>
                  <a:txBody>
                    <a:bodyPr/>
                    <a:lstStyle/>
                    <a:p>
                      <a:r>
                        <a:rPr lang="fi-FI" sz="1200" dirty="0" smtClean="0"/>
                        <a:t>Ketonit</a:t>
                      </a:r>
                      <a:endParaRPr lang="fi-FI" sz="1200" dirty="0"/>
                    </a:p>
                  </a:txBody>
                  <a:tcPr/>
                </a:tc>
                <a:tc>
                  <a:txBody>
                    <a:bodyPr/>
                    <a:lstStyle/>
                    <a:p>
                      <a:pPr algn="ctr"/>
                      <a:r>
                        <a:rPr lang="fi-FI" sz="1200" dirty="0" smtClean="0"/>
                        <a:t>&gt;5</a:t>
                      </a:r>
                      <a:endParaRPr lang="fi-FI" sz="1200" dirty="0"/>
                    </a:p>
                  </a:txBody>
                  <a:tcPr/>
                </a:tc>
              </a:tr>
              <a:tr h="340838">
                <a:tc>
                  <a:txBody>
                    <a:bodyPr/>
                    <a:lstStyle/>
                    <a:p>
                      <a:r>
                        <a:rPr lang="fi-FI" sz="1200" dirty="0" smtClean="0"/>
                        <a:t>TVOC</a:t>
                      </a:r>
                      <a:endParaRPr lang="fi-FI" sz="1200" dirty="0"/>
                    </a:p>
                  </a:txBody>
                  <a:tcPr/>
                </a:tc>
                <a:tc>
                  <a:txBody>
                    <a:bodyPr/>
                    <a:lstStyle/>
                    <a:p>
                      <a:pPr algn="ctr"/>
                      <a:r>
                        <a:rPr lang="fi-FI" sz="1200" dirty="0" smtClean="0"/>
                        <a:t>&gt;250</a:t>
                      </a:r>
                      <a:endParaRPr lang="fi-FI" sz="1200" dirty="0"/>
                    </a:p>
                  </a:txBody>
                  <a:tcPr/>
                </a:tc>
              </a:tr>
              <a:tr h="340838">
                <a:tc>
                  <a:txBody>
                    <a:bodyPr/>
                    <a:lstStyle/>
                    <a:p>
                      <a:r>
                        <a:rPr lang="fi-FI" sz="1200" dirty="0" smtClean="0"/>
                        <a:t>Naftaleeni</a:t>
                      </a:r>
                      <a:endParaRPr lang="fi-FI" sz="1200" dirty="0"/>
                    </a:p>
                  </a:txBody>
                  <a:tcPr/>
                </a:tc>
                <a:tc>
                  <a:txBody>
                    <a:bodyPr/>
                    <a:lstStyle/>
                    <a:p>
                      <a:pPr algn="ctr"/>
                      <a:r>
                        <a:rPr lang="fi-FI" sz="1200" dirty="0" smtClean="0"/>
                        <a:t>&gt;5</a:t>
                      </a:r>
                      <a:endParaRPr lang="fi-FI" sz="1200" dirty="0"/>
                    </a:p>
                  </a:txBody>
                  <a:tcPr/>
                </a:tc>
              </a:tr>
              <a:tr h="340838">
                <a:tc>
                  <a:txBody>
                    <a:bodyPr/>
                    <a:lstStyle/>
                    <a:p>
                      <a:r>
                        <a:rPr lang="fi-FI" sz="1200" dirty="0" smtClean="0"/>
                        <a:t>Ammoniakki</a:t>
                      </a:r>
                      <a:endParaRPr lang="fi-FI" sz="1200" dirty="0"/>
                    </a:p>
                  </a:txBody>
                  <a:tcPr/>
                </a:tc>
                <a:tc>
                  <a:txBody>
                    <a:bodyPr/>
                    <a:lstStyle/>
                    <a:p>
                      <a:pPr algn="ctr"/>
                      <a:r>
                        <a:rPr lang="fi-FI" sz="1200" dirty="0" smtClean="0"/>
                        <a:t>&gt;25</a:t>
                      </a:r>
                      <a:endParaRPr lang="fi-FI" sz="1200" dirty="0"/>
                    </a:p>
                  </a:txBody>
                  <a:tcPr/>
                </a:tc>
              </a:tr>
              <a:tr h="340838">
                <a:tc>
                  <a:txBody>
                    <a:bodyPr/>
                    <a:lstStyle/>
                    <a:p>
                      <a:r>
                        <a:rPr lang="fi-FI" sz="1200" dirty="0" smtClean="0"/>
                        <a:t>Formaldehydi</a:t>
                      </a:r>
                      <a:endParaRPr lang="fi-FI" sz="1200" dirty="0"/>
                    </a:p>
                  </a:txBody>
                  <a:tcPr/>
                </a:tc>
                <a:tc>
                  <a:txBody>
                    <a:bodyPr/>
                    <a:lstStyle/>
                    <a:p>
                      <a:pPr algn="ctr"/>
                      <a:r>
                        <a:rPr lang="fi-FI" sz="1200" dirty="0" smtClean="0"/>
                        <a:t>&gt;15</a:t>
                      </a:r>
                      <a:endParaRPr lang="fi-FI" sz="1200" dirty="0"/>
                    </a:p>
                  </a:txBody>
                  <a:tcPr/>
                </a:tc>
              </a:tr>
            </a:tbl>
          </a:graphicData>
        </a:graphic>
      </p:graphicFrame>
      <p:sp>
        <p:nvSpPr>
          <p:cNvPr id="3" name="Slide Number Placeholder 2"/>
          <p:cNvSpPr>
            <a:spLocks noGrp="1"/>
          </p:cNvSpPr>
          <p:nvPr>
            <p:ph type="sldNum" sz="quarter" idx="12"/>
          </p:nvPr>
        </p:nvSpPr>
        <p:spPr/>
        <p:txBody>
          <a:bodyPr/>
          <a:lstStyle/>
          <a:p>
            <a:fld id="{49246692-9764-4796-AF2E-897E79EBAFA7}" type="slidenum">
              <a:rPr lang="fi-FI" smtClean="0"/>
              <a:pPr/>
              <a:t>20</a:t>
            </a:fld>
            <a:endParaRPr lang="fi-FI"/>
          </a:p>
        </p:txBody>
      </p:sp>
      <p:sp>
        <p:nvSpPr>
          <p:cNvPr id="8" name="TextBox 7"/>
          <p:cNvSpPr txBox="1"/>
          <p:nvPr/>
        </p:nvSpPr>
        <p:spPr>
          <a:xfrm>
            <a:off x="5516012" y="2709650"/>
            <a:ext cx="3384376" cy="1169551"/>
          </a:xfrm>
          <a:prstGeom prst="rect">
            <a:avLst/>
          </a:prstGeom>
          <a:noFill/>
        </p:spPr>
        <p:txBody>
          <a:bodyPr wrap="square" rtlCol="0">
            <a:spAutoFit/>
          </a:bodyPr>
          <a:lstStyle/>
          <a:p>
            <a:pPr marL="0" lvl="1"/>
            <a:r>
              <a:rPr lang="fi-FI" sz="1400" dirty="0" smtClean="0"/>
              <a:t>* Viitearvo P90 (90 </a:t>
            </a:r>
            <a:r>
              <a:rPr lang="fi-FI" sz="1400" dirty="0" err="1" smtClean="0"/>
              <a:t>persentiili</a:t>
            </a:r>
            <a:r>
              <a:rPr lang="fi-FI" sz="1400" dirty="0" smtClean="0"/>
              <a:t>) kuvaa </a:t>
            </a:r>
            <a:r>
              <a:rPr lang="fi-FI" sz="1400" dirty="0"/>
              <a:t>tasoa, jonka ylitys viittaa selvästi </a:t>
            </a:r>
            <a:r>
              <a:rPr lang="fi-FI" sz="1400" dirty="0" smtClean="0"/>
              <a:t>poikkeavaan </a:t>
            </a:r>
            <a:r>
              <a:rPr lang="fi-FI" sz="1400" dirty="0"/>
              <a:t>epäpuhtauslähteen </a:t>
            </a:r>
            <a:r>
              <a:rPr lang="fi-FI" sz="1400" dirty="0" smtClean="0"/>
              <a:t>olemassaoloon rakennuksessa. </a:t>
            </a:r>
            <a:endParaRPr lang="fi-FI" sz="1400" dirty="0"/>
          </a:p>
          <a:p>
            <a:endParaRPr lang="fi-FI" sz="1400" dirty="0"/>
          </a:p>
        </p:txBody>
      </p:sp>
      <p:pic>
        <p:nvPicPr>
          <p:cNvPr id="9"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0557449"/>
      </p:ext>
    </p:extLst>
  </p:cSld>
  <p:clrMapOvr>
    <a:masterClrMapping/>
  </p:clrMapOvr>
  <p:transition spd="med">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680517"/>
            <a:ext cx="8863736" cy="1143000"/>
          </a:xfrm>
        </p:spPr>
        <p:txBody>
          <a:bodyPr>
            <a:noAutofit/>
          </a:bodyPr>
          <a:lstStyle/>
          <a:p>
            <a:pPr fontAlgn="base">
              <a:spcAft>
                <a:spcPct val="0"/>
              </a:spcAft>
            </a:pPr>
            <a:r>
              <a:rPr lang="fi-FI" dirty="0"/>
              <a:t>VTT:n vertailuarvot asuinrakennusten uudiskohteiden sisäilman VOC-pitoisuuksille</a:t>
            </a:r>
            <a:r>
              <a:rPr lang="fi-FI" dirty="0">
                <a:solidFill>
                  <a:schemeClr val="tx2">
                    <a:lumMod val="75000"/>
                  </a:schemeClr>
                </a:solidFill>
              </a:rPr>
              <a:t/>
            </a:r>
            <a:br>
              <a:rPr lang="fi-FI" dirty="0">
                <a:solidFill>
                  <a:schemeClr val="tx2">
                    <a:lumMod val="75000"/>
                  </a:schemeClr>
                </a:solidFill>
              </a:rPr>
            </a:br>
            <a:endParaRPr lang="fi-FI" dirty="0">
              <a:solidFill>
                <a:schemeClr val="tx2">
                  <a:lumMod val="75000"/>
                </a:schemeClr>
              </a:solidFill>
            </a:endParaRPr>
          </a:p>
        </p:txBody>
      </p:sp>
      <p:graphicFrame>
        <p:nvGraphicFramePr>
          <p:cNvPr id="6" name="Sisällön paikkamerkki 5"/>
          <p:cNvGraphicFramePr>
            <a:graphicFrameLocks noGrp="1"/>
          </p:cNvGraphicFramePr>
          <p:nvPr>
            <p:ph idx="1"/>
            <p:extLst>
              <p:ext uri="{D42A27DB-BD31-4B8C-83A1-F6EECF244321}">
                <p14:modId xmlns:p14="http://schemas.microsoft.com/office/powerpoint/2010/main" val="1994026007"/>
              </p:ext>
            </p:extLst>
          </p:nvPr>
        </p:nvGraphicFramePr>
        <p:xfrm>
          <a:off x="611560" y="1550545"/>
          <a:ext cx="7984979" cy="3848834"/>
        </p:xfrm>
        <a:graphic>
          <a:graphicData uri="http://schemas.openxmlformats.org/drawingml/2006/table">
            <a:tbl>
              <a:tblPr firstRow="1" firstCol="1" bandRow="1" bandCol="1">
                <a:tableStyleId>{5C22544A-7EE6-4342-B048-85BDC9FD1C3A}</a:tableStyleId>
              </a:tblPr>
              <a:tblGrid>
                <a:gridCol w="2149060"/>
                <a:gridCol w="1296901"/>
                <a:gridCol w="1412695"/>
                <a:gridCol w="1374421"/>
                <a:gridCol w="1751902"/>
              </a:tblGrid>
              <a:tr h="646539">
                <a:tc>
                  <a:txBody>
                    <a:bodyPr/>
                    <a:lstStyle/>
                    <a:p>
                      <a:pPr>
                        <a:spcAft>
                          <a:spcPts val="0"/>
                        </a:spcAft>
                      </a:pPr>
                      <a:r>
                        <a:rPr lang="fi-FI" sz="1200" dirty="0">
                          <a:effectLst/>
                        </a:rPr>
                        <a:t>Yhdiste / yhdisteryhmä</a:t>
                      </a:r>
                      <a:endParaRPr lang="fi-FI" sz="1000" dirty="0">
                        <a:effectLst/>
                      </a:endParaRPr>
                    </a:p>
                    <a:p>
                      <a:pPr>
                        <a:spcAft>
                          <a:spcPts val="0"/>
                        </a:spcAft>
                      </a:pPr>
                      <a:r>
                        <a:rPr lang="fi-FI" sz="1200" dirty="0">
                          <a:effectLst/>
                        </a:rPr>
                        <a:t> </a:t>
                      </a:r>
                      <a:endParaRPr lang="fi-FI" sz="10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lgn="ctr">
                        <a:spcAft>
                          <a:spcPts val="0"/>
                        </a:spcAft>
                      </a:pPr>
                      <a:r>
                        <a:rPr lang="fi-FI" sz="1200" dirty="0">
                          <a:effectLst/>
                        </a:rPr>
                        <a:t>Normaali arvo </a:t>
                      </a:r>
                      <a:endParaRPr lang="fi-FI" sz="1000" dirty="0">
                        <a:effectLst/>
                      </a:endParaRPr>
                    </a:p>
                    <a:p>
                      <a:pPr algn="ctr">
                        <a:spcAft>
                          <a:spcPts val="0"/>
                        </a:spcAft>
                      </a:pPr>
                      <a:r>
                        <a:rPr lang="fi-FI" sz="1200" dirty="0">
                          <a:effectLst/>
                        </a:rPr>
                        <a:t>(µg/m</a:t>
                      </a:r>
                      <a:r>
                        <a:rPr lang="fi-FI" sz="1200" baseline="30000" dirty="0">
                          <a:effectLst/>
                        </a:rPr>
                        <a:t>3</a:t>
                      </a:r>
                      <a:r>
                        <a:rPr lang="fi-FI" sz="1200" dirty="0">
                          <a:effectLst/>
                        </a:rPr>
                        <a:t>)</a:t>
                      </a:r>
                      <a:endParaRPr lang="fi-FI" sz="10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fi-FI"/>
                    </a:p>
                  </a:txBody>
                  <a:tcPr/>
                </a:tc>
                <a:tc gridSpan="2">
                  <a:txBody>
                    <a:bodyPr/>
                    <a:lstStyle/>
                    <a:p>
                      <a:pPr algn="ctr">
                        <a:spcAft>
                          <a:spcPts val="0"/>
                        </a:spcAft>
                      </a:pPr>
                      <a:r>
                        <a:rPr lang="fi-FI" sz="1200">
                          <a:effectLst/>
                        </a:rPr>
                        <a:t>Poikkeava arvo </a:t>
                      </a:r>
                      <a:endParaRPr lang="fi-FI" sz="1000">
                        <a:effectLst/>
                      </a:endParaRPr>
                    </a:p>
                    <a:p>
                      <a:pPr algn="ctr">
                        <a:spcAft>
                          <a:spcPts val="0"/>
                        </a:spcAft>
                      </a:pPr>
                      <a:r>
                        <a:rPr lang="fi-FI" sz="1200">
                          <a:effectLst/>
                        </a:rPr>
                        <a:t>(µg/m</a:t>
                      </a:r>
                      <a:r>
                        <a:rPr lang="fi-FI" sz="1200" baseline="30000">
                          <a:effectLst/>
                        </a:rPr>
                        <a:t>3</a:t>
                      </a:r>
                      <a:r>
                        <a:rPr lang="fi-FI" sz="1200">
                          <a:effectLst/>
                        </a:rPr>
                        <a:t>)</a:t>
                      </a:r>
                      <a:endParaRPr lang="fi-FI" sz="1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fi-FI"/>
                    </a:p>
                  </a:txBody>
                  <a:tcPr/>
                </a:tc>
              </a:tr>
              <a:tr h="228837">
                <a:tc>
                  <a:txBody>
                    <a:bodyPr/>
                    <a:lstStyle/>
                    <a:p>
                      <a:pPr>
                        <a:spcAft>
                          <a:spcPts val="0"/>
                        </a:spcAft>
                      </a:pPr>
                      <a:r>
                        <a:rPr lang="fi-FI" sz="1200" dirty="0">
                          <a:effectLst/>
                        </a:rPr>
                        <a:t>Rakennuksen ikä </a:t>
                      </a:r>
                      <a:endParaRPr lang="fi-FI"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dirty="0">
                          <a:effectLst/>
                        </a:rPr>
                        <a:t>6 kk</a:t>
                      </a:r>
                      <a:endParaRPr lang="fi-FI"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a:effectLst/>
                        </a:rPr>
                        <a:t>12 kk</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a:effectLst/>
                        </a:rPr>
                        <a:t>6 kk</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a:effectLst/>
                        </a:rPr>
                        <a:t>12 kk</a:t>
                      </a:r>
                      <a:endParaRPr lang="fi-FI" sz="1000">
                        <a:effectLst/>
                        <a:latin typeface="Times New Roman" panose="02020603050405020304" pitchFamily="18" charset="0"/>
                        <a:ea typeface="Times New Roman" panose="02020603050405020304" pitchFamily="18" charset="0"/>
                      </a:endParaRPr>
                    </a:p>
                  </a:txBody>
                  <a:tcPr marL="68580" marR="68580" marT="0" marB="0"/>
                </a:tc>
              </a:tr>
              <a:tr h="228837">
                <a:tc>
                  <a:txBody>
                    <a:bodyPr/>
                    <a:lstStyle/>
                    <a:p>
                      <a:pPr>
                        <a:spcAft>
                          <a:spcPts val="0"/>
                        </a:spcAft>
                      </a:pPr>
                      <a:r>
                        <a:rPr lang="fi-FI" sz="1200">
                          <a:effectLst/>
                        </a:rPr>
                        <a:t>Arom. hiilivedyt</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dirty="0">
                          <a:effectLst/>
                        </a:rPr>
                        <a:t>50</a:t>
                      </a:r>
                      <a:endParaRPr lang="fi-FI"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dirty="0">
                          <a:effectLst/>
                        </a:rPr>
                        <a:t>30</a:t>
                      </a:r>
                      <a:endParaRPr lang="fi-FI"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a:effectLst/>
                        </a:rPr>
                        <a:t>80</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a:effectLst/>
                        </a:rPr>
                        <a:t>40</a:t>
                      </a:r>
                      <a:endParaRPr lang="fi-FI" sz="1000">
                        <a:effectLst/>
                        <a:latin typeface="Times New Roman" panose="02020603050405020304" pitchFamily="18" charset="0"/>
                        <a:ea typeface="Times New Roman" panose="02020603050405020304" pitchFamily="18" charset="0"/>
                      </a:endParaRPr>
                    </a:p>
                  </a:txBody>
                  <a:tcPr marL="68580" marR="68580" marT="0" marB="0"/>
                </a:tc>
              </a:tr>
              <a:tr h="228837">
                <a:tc>
                  <a:txBody>
                    <a:bodyPr/>
                    <a:lstStyle/>
                    <a:p>
                      <a:pPr>
                        <a:spcAft>
                          <a:spcPts val="0"/>
                        </a:spcAft>
                      </a:pPr>
                      <a:r>
                        <a:rPr lang="fi-FI" sz="1200">
                          <a:effectLst/>
                        </a:rPr>
                        <a:t>Alif. hiilivedyt</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dirty="0">
                          <a:effectLst/>
                        </a:rPr>
                        <a:t>25</a:t>
                      </a:r>
                      <a:endParaRPr lang="fi-FI"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dirty="0">
                          <a:effectLst/>
                        </a:rPr>
                        <a:t>25</a:t>
                      </a:r>
                      <a:endParaRPr lang="fi-FI"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a:effectLst/>
                        </a:rPr>
                        <a:t>35</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a:effectLst/>
                        </a:rPr>
                        <a:t>35</a:t>
                      </a:r>
                      <a:endParaRPr lang="fi-FI" sz="1000">
                        <a:effectLst/>
                        <a:latin typeface="Times New Roman" panose="02020603050405020304" pitchFamily="18" charset="0"/>
                        <a:ea typeface="Times New Roman" panose="02020603050405020304" pitchFamily="18" charset="0"/>
                      </a:endParaRPr>
                    </a:p>
                  </a:txBody>
                  <a:tcPr marL="68580" marR="68580" marT="0" marB="0"/>
                </a:tc>
              </a:tr>
              <a:tr h="228837">
                <a:tc>
                  <a:txBody>
                    <a:bodyPr/>
                    <a:lstStyle/>
                    <a:p>
                      <a:pPr>
                        <a:spcAft>
                          <a:spcPts val="0"/>
                        </a:spcAft>
                      </a:pPr>
                      <a:r>
                        <a:rPr lang="fi-FI" sz="1200">
                          <a:effectLst/>
                        </a:rPr>
                        <a:t>Sykloalkaanit</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a:effectLst/>
                        </a:rPr>
                        <a:t>5</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dirty="0">
                          <a:effectLst/>
                        </a:rPr>
                        <a:t>10</a:t>
                      </a:r>
                      <a:endParaRPr lang="fi-FI"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a:effectLst/>
                        </a:rPr>
                        <a:t>10</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a:effectLst/>
                        </a:rPr>
                        <a:t>15</a:t>
                      </a:r>
                      <a:endParaRPr lang="fi-FI" sz="1000">
                        <a:effectLst/>
                        <a:latin typeface="Times New Roman" panose="02020603050405020304" pitchFamily="18" charset="0"/>
                        <a:ea typeface="Times New Roman" panose="02020603050405020304" pitchFamily="18" charset="0"/>
                      </a:endParaRPr>
                    </a:p>
                  </a:txBody>
                  <a:tcPr marL="68580" marR="68580" marT="0" marB="0"/>
                </a:tc>
              </a:tr>
              <a:tr h="228837">
                <a:tc>
                  <a:txBody>
                    <a:bodyPr/>
                    <a:lstStyle/>
                    <a:p>
                      <a:pPr>
                        <a:spcAft>
                          <a:spcPts val="0"/>
                        </a:spcAft>
                      </a:pPr>
                      <a:r>
                        <a:rPr lang="fi-FI" sz="1200">
                          <a:effectLst/>
                        </a:rPr>
                        <a:t>Alkoholit</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a:effectLst/>
                        </a:rPr>
                        <a:t>25</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dirty="0">
                          <a:effectLst/>
                        </a:rPr>
                        <a:t>35</a:t>
                      </a:r>
                      <a:endParaRPr lang="fi-FI"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dirty="0">
                          <a:effectLst/>
                        </a:rPr>
                        <a:t>35</a:t>
                      </a:r>
                      <a:endParaRPr lang="fi-FI"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a:effectLst/>
                        </a:rPr>
                        <a:t>50</a:t>
                      </a:r>
                      <a:endParaRPr lang="fi-FI" sz="1000">
                        <a:effectLst/>
                        <a:latin typeface="Times New Roman" panose="02020603050405020304" pitchFamily="18" charset="0"/>
                        <a:ea typeface="Times New Roman" panose="02020603050405020304" pitchFamily="18" charset="0"/>
                      </a:endParaRPr>
                    </a:p>
                  </a:txBody>
                  <a:tcPr marL="68580" marR="68580" marT="0" marB="0"/>
                </a:tc>
              </a:tr>
              <a:tr h="228837">
                <a:tc>
                  <a:txBody>
                    <a:bodyPr/>
                    <a:lstStyle/>
                    <a:p>
                      <a:pPr>
                        <a:spcAft>
                          <a:spcPts val="0"/>
                        </a:spcAft>
                      </a:pPr>
                      <a:r>
                        <a:rPr lang="fi-FI" sz="1200">
                          <a:effectLst/>
                        </a:rPr>
                        <a:t>Aldehydit</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a:effectLst/>
                        </a:rPr>
                        <a:t>35</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dirty="0">
                          <a:effectLst/>
                        </a:rPr>
                        <a:t>35</a:t>
                      </a:r>
                      <a:endParaRPr lang="fi-FI"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dirty="0">
                          <a:effectLst/>
                        </a:rPr>
                        <a:t>50</a:t>
                      </a:r>
                      <a:endParaRPr lang="fi-FI"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a:effectLst/>
                        </a:rPr>
                        <a:t>50</a:t>
                      </a:r>
                      <a:endParaRPr lang="fi-FI" sz="1000">
                        <a:effectLst/>
                        <a:latin typeface="Times New Roman" panose="02020603050405020304" pitchFamily="18" charset="0"/>
                        <a:ea typeface="Times New Roman" panose="02020603050405020304" pitchFamily="18" charset="0"/>
                      </a:endParaRPr>
                    </a:p>
                  </a:txBody>
                  <a:tcPr marL="68580" marR="68580" marT="0" marB="0"/>
                </a:tc>
              </a:tr>
              <a:tr h="228837">
                <a:tc>
                  <a:txBody>
                    <a:bodyPr/>
                    <a:lstStyle/>
                    <a:p>
                      <a:pPr>
                        <a:spcAft>
                          <a:spcPts val="0"/>
                        </a:spcAft>
                      </a:pPr>
                      <a:r>
                        <a:rPr lang="fi-FI" sz="1200">
                          <a:effectLst/>
                        </a:rPr>
                        <a:t>Ketonit</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a:effectLst/>
                        </a:rPr>
                        <a:t>5</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dirty="0">
                          <a:effectLst/>
                        </a:rPr>
                        <a:t>10</a:t>
                      </a:r>
                      <a:endParaRPr lang="fi-FI"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dirty="0">
                          <a:effectLst/>
                        </a:rPr>
                        <a:t>10</a:t>
                      </a:r>
                      <a:endParaRPr lang="fi-FI"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a:effectLst/>
                        </a:rPr>
                        <a:t>15</a:t>
                      </a:r>
                      <a:endParaRPr lang="fi-FI" sz="1000">
                        <a:effectLst/>
                        <a:latin typeface="Times New Roman" panose="02020603050405020304" pitchFamily="18" charset="0"/>
                        <a:ea typeface="Times New Roman" panose="02020603050405020304" pitchFamily="18" charset="0"/>
                      </a:endParaRPr>
                    </a:p>
                  </a:txBody>
                  <a:tcPr marL="68580" marR="68580" marT="0" marB="0"/>
                </a:tc>
              </a:tr>
              <a:tr h="228837">
                <a:tc>
                  <a:txBody>
                    <a:bodyPr/>
                    <a:lstStyle/>
                    <a:p>
                      <a:pPr>
                        <a:spcAft>
                          <a:spcPts val="0"/>
                        </a:spcAft>
                      </a:pPr>
                      <a:r>
                        <a:rPr lang="fi-FI" sz="1200">
                          <a:effectLst/>
                        </a:rPr>
                        <a:t>Esterit</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a:effectLst/>
                        </a:rPr>
                        <a:t>15</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a:effectLst/>
                        </a:rPr>
                        <a:t>25</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dirty="0">
                          <a:effectLst/>
                        </a:rPr>
                        <a:t>20</a:t>
                      </a:r>
                      <a:endParaRPr lang="fi-FI"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a:effectLst/>
                        </a:rPr>
                        <a:t>20</a:t>
                      </a:r>
                      <a:endParaRPr lang="fi-FI" sz="1000">
                        <a:effectLst/>
                        <a:latin typeface="Times New Roman" panose="02020603050405020304" pitchFamily="18" charset="0"/>
                        <a:ea typeface="Times New Roman" panose="02020603050405020304" pitchFamily="18" charset="0"/>
                      </a:endParaRPr>
                    </a:p>
                  </a:txBody>
                  <a:tcPr marL="68580" marR="68580" marT="0" marB="0"/>
                </a:tc>
              </a:tr>
              <a:tr h="227414">
                <a:tc>
                  <a:txBody>
                    <a:bodyPr/>
                    <a:lstStyle/>
                    <a:p>
                      <a:pPr>
                        <a:spcAft>
                          <a:spcPts val="0"/>
                        </a:spcAft>
                      </a:pPr>
                      <a:r>
                        <a:rPr lang="fi-FI" sz="1200" dirty="0" smtClean="0">
                          <a:effectLst/>
                        </a:rPr>
                        <a:t>Glykolit </a:t>
                      </a:r>
                      <a:r>
                        <a:rPr lang="fi-FI" sz="1200" dirty="0">
                          <a:effectLst/>
                        </a:rPr>
                        <a:t>/ </a:t>
                      </a:r>
                      <a:r>
                        <a:rPr lang="fi-FI" sz="1200" dirty="0" smtClean="0">
                          <a:effectLst/>
                        </a:rPr>
                        <a:t>Glykolieetterit </a:t>
                      </a:r>
                      <a:endParaRPr lang="fi-FI"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dirty="0">
                          <a:effectLst/>
                        </a:rPr>
                        <a:t>25</a:t>
                      </a:r>
                      <a:endParaRPr lang="fi-FI"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dirty="0">
                          <a:effectLst/>
                        </a:rPr>
                        <a:t>25</a:t>
                      </a:r>
                      <a:endParaRPr lang="fi-FI"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dirty="0">
                          <a:effectLst/>
                        </a:rPr>
                        <a:t>45</a:t>
                      </a:r>
                      <a:endParaRPr lang="fi-FI"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dirty="0">
                          <a:effectLst/>
                        </a:rPr>
                        <a:t>35</a:t>
                      </a:r>
                      <a:endParaRPr lang="fi-FI" sz="1000" dirty="0">
                        <a:effectLst/>
                        <a:latin typeface="Times New Roman" panose="02020603050405020304" pitchFamily="18" charset="0"/>
                        <a:ea typeface="Times New Roman" panose="02020603050405020304" pitchFamily="18" charset="0"/>
                      </a:endParaRPr>
                    </a:p>
                  </a:txBody>
                  <a:tcPr marL="68580" marR="68580" marT="0" marB="0"/>
                </a:tc>
              </a:tr>
              <a:tr h="228837">
                <a:tc>
                  <a:txBody>
                    <a:bodyPr/>
                    <a:lstStyle/>
                    <a:p>
                      <a:pPr>
                        <a:spcAft>
                          <a:spcPts val="0"/>
                        </a:spcAft>
                      </a:pPr>
                      <a:r>
                        <a:rPr lang="fi-FI" sz="1200" dirty="0">
                          <a:effectLst/>
                        </a:rPr>
                        <a:t>Terpeenit</a:t>
                      </a:r>
                      <a:endParaRPr lang="fi-FI"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a:effectLst/>
                        </a:rPr>
                        <a:t>70</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a:effectLst/>
                        </a:rPr>
                        <a:t>70</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dirty="0">
                          <a:effectLst/>
                        </a:rPr>
                        <a:t>110</a:t>
                      </a:r>
                      <a:endParaRPr lang="fi-FI"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dirty="0">
                          <a:effectLst/>
                        </a:rPr>
                        <a:t>110</a:t>
                      </a:r>
                      <a:endParaRPr lang="fi-FI" sz="1000" dirty="0">
                        <a:effectLst/>
                        <a:latin typeface="Times New Roman" panose="02020603050405020304" pitchFamily="18" charset="0"/>
                        <a:ea typeface="Times New Roman" panose="02020603050405020304" pitchFamily="18" charset="0"/>
                      </a:endParaRPr>
                    </a:p>
                  </a:txBody>
                  <a:tcPr marL="68580" marR="68580" marT="0" marB="0"/>
                </a:tc>
              </a:tr>
              <a:tr h="228837">
                <a:tc>
                  <a:txBody>
                    <a:bodyPr/>
                    <a:lstStyle/>
                    <a:p>
                      <a:pPr>
                        <a:spcAft>
                          <a:spcPts val="0"/>
                        </a:spcAft>
                      </a:pPr>
                      <a:r>
                        <a:rPr lang="fi-FI" sz="1200">
                          <a:effectLst/>
                        </a:rPr>
                        <a:t>Hapot</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a:effectLst/>
                        </a:rPr>
                        <a:t>5</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a:effectLst/>
                        </a:rPr>
                        <a:t>10</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dirty="0">
                          <a:effectLst/>
                        </a:rPr>
                        <a:t>10</a:t>
                      </a:r>
                      <a:endParaRPr lang="fi-FI"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dirty="0">
                          <a:effectLst/>
                        </a:rPr>
                        <a:t>20</a:t>
                      </a:r>
                      <a:endParaRPr lang="fi-FI" sz="1000" dirty="0">
                        <a:effectLst/>
                        <a:latin typeface="Times New Roman" panose="02020603050405020304" pitchFamily="18" charset="0"/>
                        <a:ea typeface="Times New Roman" panose="02020603050405020304" pitchFamily="18" charset="0"/>
                      </a:endParaRPr>
                    </a:p>
                  </a:txBody>
                  <a:tcPr marL="68580" marR="68580" marT="0" marB="0"/>
                </a:tc>
              </a:tr>
              <a:tr h="228837">
                <a:tc>
                  <a:txBody>
                    <a:bodyPr/>
                    <a:lstStyle/>
                    <a:p>
                      <a:pPr>
                        <a:spcAft>
                          <a:spcPts val="0"/>
                        </a:spcAft>
                      </a:pPr>
                      <a:r>
                        <a:rPr lang="fi-FI" sz="1200">
                          <a:effectLst/>
                        </a:rPr>
                        <a:t>TVOC</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a:effectLst/>
                        </a:rPr>
                        <a:t>270</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a:effectLst/>
                        </a:rPr>
                        <a:t>270</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a:effectLst/>
                        </a:rPr>
                        <a:t>400</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dirty="0">
                          <a:effectLst/>
                        </a:rPr>
                        <a:t>400</a:t>
                      </a:r>
                      <a:endParaRPr lang="fi-FI" sz="1000" dirty="0">
                        <a:effectLst/>
                        <a:latin typeface="Times New Roman" panose="02020603050405020304" pitchFamily="18" charset="0"/>
                        <a:ea typeface="Times New Roman" panose="02020603050405020304" pitchFamily="18" charset="0"/>
                      </a:endParaRPr>
                    </a:p>
                  </a:txBody>
                  <a:tcPr marL="68580" marR="68580" marT="0" marB="0"/>
                </a:tc>
              </a:tr>
              <a:tr h="228837">
                <a:tc>
                  <a:txBody>
                    <a:bodyPr/>
                    <a:lstStyle/>
                    <a:p>
                      <a:pPr>
                        <a:spcAft>
                          <a:spcPts val="0"/>
                        </a:spcAft>
                      </a:pPr>
                      <a:r>
                        <a:rPr lang="fi-FI" sz="1200">
                          <a:effectLst/>
                        </a:rPr>
                        <a:t>Formaldehydi</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a:effectLst/>
                        </a:rPr>
                        <a:t>25</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dirty="0">
                          <a:effectLst/>
                        </a:rPr>
                        <a:t>30</a:t>
                      </a:r>
                      <a:endParaRPr lang="fi-FI"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a:effectLst/>
                        </a:rPr>
                        <a:t>30</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dirty="0">
                          <a:effectLst/>
                        </a:rPr>
                        <a:t>40</a:t>
                      </a:r>
                      <a:endParaRPr lang="fi-FI" sz="1000" dirty="0">
                        <a:effectLst/>
                        <a:latin typeface="Times New Roman" panose="02020603050405020304" pitchFamily="18" charset="0"/>
                        <a:ea typeface="Times New Roman" panose="02020603050405020304" pitchFamily="18" charset="0"/>
                      </a:endParaRPr>
                    </a:p>
                  </a:txBody>
                  <a:tcPr marL="68580" marR="68580" marT="0" marB="0"/>
                </a:tc>
              </a:tr>
              <a:tr h="228837">
                <a:tc>
                  <a:txBody>
                    <a:bodyPr/>
                    <a:lstStyle/>
                    <a:p>
                      <a:pPr>
                        <a:spcAft>
                          <a:spcPts val="0"/>
                        </a:spcAft>
                      </a:pPr>
                      <a:r>
                        <a:rPr lang="fi-FI" sz="1200" dirty="0">
                          <a:effectLst/>
                        </a:rPr>
                        <a:t>Ammoniakki</a:t>
                      </a:r>
                      <a:endParaRPr lang="fi-FI"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a:effectLst/>
                        </a:rPr>
                        <a:t>45</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a:effectLst/>
                        </a:rPr>
                        <a:t>45</a:t>
                      </a:r>
                      <a:endParaRPr lang="fi-FI"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dirty="0">
                          <a:effectLst/>
                        </a:rPr>
                        <a:t>60</a:t>
                      </a:r>
                      <a:endParaRPr lang="fi-FI"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i-FI" sz="1200" dirty="0">
                          <a:effectLst/>
                        </a:rPr>
                        <a:t>60</a:t>
                      </a:r>
                      <a:endParaRPr lang="fi-FI" sz="10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4" name="Alatunnisteen paikkamerkki 3"/>
          <p:cNvSpPr>
            <a:spLocks noGrp="1"/>
          </p:cNvSpPr>
          <p:nvPr>
            <p:ph type="ftr" sz="quarter" idx="10"/>
          </p:nvPr>
        </p:nvSpPr>
        <p:spPr>
          <a:xfrm>
            <a:off x="2831017" y="5709644"/>
            <a:ext cx="5975351" cy="360362"/>
          </a:xfrm>
        </p:spPr>
        <p:txBody>
          <a:bodyPr/>
          <a:lstStyle/>
          <a:p>
            <a:pPr algn="r">
              <a:defRPr/>
            </a:pPr>
            <a:r>
              <a:rPr lang="en-GB" sz="1000" dirty="0" smtClean="0"/>
              <a:t>VTT </a:t>
            </a:r>
            <a:r>
              <a:rPr lang="en-GB" sz="1000" dirty="0"/>
              <a:t>Publications 672. </a:t>
            </a:r>
            <a:r>
              <a:rPr lang="en-GB" sz="1000" dirty="0" err="1"/>
              <a:t>Järnström</a:t>
            </a:r>
            <a:r>
              <a:rPr lang="en-GB" sz="1000" dirty="0"/>
              <a:t> H. Reference values for building material emissions and indoor air quality in </a:t>
            </a:r>
            <a:r>
              <a:rPr lang="en-GB" sz="1000" dirty="0" err="1"/>
              <a:t>residental</a:t>
            </a:r>
            <a:r>
              <a:rPr lang="en-GB" sz="1000" dirty="0"/>
              <a:t> buildings. </a:t>
            </a:r>
            <a:r>
              <a:rPr lang="fi-FI" sz="1000" dirty="0"/>
              <a:t>ISBN 978-951-38-7075-1. Helsinki 2008.</a:t>
            </a:r>
          </a:p>
          <a:p>
            <a:pPr algn="r">
              <a:defRPr/>
            </a:pPr>
            <a:endParaRPr lang="fi-FI" sz="1000" dirty="0"/>
          </a:p>
        </p:txBody>
      </p:sp>
      <p:sp>
        <p:nvSpPr>
          <p:cNvPr id="7"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t="6266" b="6234"/>
          <a:stretch/>
        </p:blipFill>
        <p:spPr bwMode="auto">
          <a:xfrm>
            <a:off x="467544" y="6021288"/>
            <a:ext cx="1584176" cy="504057"/>
          </a:xfrm>
          <a:prstGeom prst="rect">
            <a:avLst/>
          </a:prstGeom>
          <a:noFill/>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49246692-9764-4796-AF2E-897E79EBAFA7}" type="slidenum">
              <a:rPr lang="fi-FI" smtClean="0"/>
              <a:pPr/>
              <a:t>21</a:t>
            </a:fld>
            <a:endParaRPr lang="fi-FI"/>
          </a:p>
        </p:txBody>
      </p:sp>
    </p:spTree>
    <p:extLst>
      <p:ext uri="{BB962C8B-B14F-4D97-AF65-F5344CB8AC3E}">
        <p14:creationId xmlns:p14="http://schemas.microsoft.com/office/powerpoint/2010/main" val="3861860672"/>
      </p:ext>
    </p:extLst>
  </p:cSld>
  <p:clrMapOvr>
    <a:masterClrMapping/>
  </p:clrMapOvr>
  <p:transition spd="med">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088" y="2924944"/>
            <a:ext cx="7489824" cy="719460"/>
          </a:xfrm>
        </p:spPr>
        <p:style>
          <a:lnRef idx="3">
            <a:schemeClr val="lt1"/>
          </a:lnRef>
          <a:fillRef idx="1">
            <a:schemeClr val="accent2"/>
          </a:fillRef>
          <a:effectRef idx="1">
            <a:schemeClr val="accent2"/>
          </a:effectRef>
          <a:fontRef idx="minor">
            <a:schemeClr val="lt1"/>
          </a:fontRef>
        </p:style>
        <p:txBody>
          <a:bodyPr anchor="ctr">
            <a:normAutofit/>
          </a:bodyPr>
          <a:lstStyle/>
          <a:p>
            <a:pPr algn="ctr" fontAlgn="base">
              <a:spcAft>
                <a:spcPct val="0"/>
              </a:spcAft>
            </a:pPr>
            <a:r>
              <a:rPr lang="fi-FI" dirty="0"/>
              <a:t>FLEC-mittaus</a:t>
            </a:r>
          </a:p>
        </p:txBody>
      </p:sp>
      <p:pic>
        <p:nvPicPr>
          <p:cNvPr id="3"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22</a:t>
            </a:fld>
            <a:endParaRPr lang="fi-FI"/>
          </a:p>
        </p:txBody>
      </p:sp>
    </p:spTree>
    <p:extLst>
      <p:ext uri="{BB962C8B-B14F-4D97-AF65-F5344CB8AC3E}">
        <p14:creationId xmlns:p14="http://schemas.microsoft.com/office/powerpoint/2010/main" val="1383992298"/>
      </p:ext>
    </p:extLst>
  </p:cSld>
  <p:clrMapOvr>
    <a:masterClrMapping/>
  </p:clrMapOvr>
  <p:transition spd="med">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0888"/>
            <a:ext cx="8229600" cy="666067"/>
          </a:xfrm>
        </p:spPr>
        <p:txBody>
          <a:bodyPr>
            <a:noAutofit/>
          </a:bodyPr>
          <a:lstStyle/>
          <a:p>
            <a:pPr fontAlgn="base">
              <a:spcAft>
                <a:spcPct val="0"/>
              </a:spcAft>
            </a:pPr>
            <a:r>
              <a:rPr lang="fi-FI" dirty="0" err="1"/>
              <a:t>FLEC-mittaus</a:t>
            </a:r>
            <a:endParaRPr lang="en-US" dirty="0"/>
          </a:p>
        </p:txBody>
      </p:sp>
      <p:sp>
        <p:nvSpPr>
          <p:cNvPr id="6" name="Content Placeholder 5"/>
          <p:cNvSpPr>
            <a:spLocks noGrp="1"/>
          </p:cNvSpPr>
          <p:nvPr>
            <p:ph sz="half" idx="1"/>
          </p:nvPr>
        </p:nvSpPr>
        <p:spPr>
          <a:xfrm>
            <a:off x="395536" y="1004606"/>
            <a:ext cx="4690864" cy="4458733"/>
          </a:xfrm>
        </p:spPr>
        <p:txBody>
          <a:bodyPr>
            <a:normAutofit/>
          </a:bodyPr>
          <a:lstStyle/>
          <a:p>
            <a:pPr marL="0" indent="0">
              <a:buNone/>
            </a:pPr>
            <a:r>
              <a:rPr lang="fi-FI" sz="1800" dirty="0"/>
              <a:t>Näytteenotto</a:t>
            </a:r>
          </a:p>
          <a:p>
            <a:r>
              <a:rPr lang="fi-FI" sz="1400" dirty="0" smtClean="0"/>
              <a:t>Standardi ISO 1600-01</a:t>
            </a:r>
          </a:p>
          <a:p>
            <a:pPr lvl="1"/>
            <a:r>
              <a:rPr lang="fi-FI" sz="1300" dirty="0" smtClean="0"/>
              <a:t>Laboratorio-olosuhteet</a:t>
            </a:r>
          </a:p>
          <a:p>
            <a:pPr lvl="2"/>
            <a:r>
              <a:rPr lang="fi-FI" sz="1250" dirty="0" smtClean="0"/>
              <a:t>RH = 50 %</a:t>
            </a:r>
          </a:p>
          <a:p>
            <a:pPr lvl="2"/>
            <a:r>
              <a:rPr lang="fi-FI" sz="1250" dirty="0" smtClean="0"/>
              <a:t>LT 23 °C</a:t>
            </a:r>
          </a:p>
          <a:p>
            <a:pPr lvl="2"/>
            <a:endParaRPr lang="fi-FI" sz="1100" dirty="0"/>
          </a:p>
          <a:p>
            <a:pPr marL="0" indent="0">
              <a:buNone/>
            </a:pPr>
            <a:r>
              <a:rPr lang="fi-FI" sz="1800" dirty="0"/>
              <a:t>Kenttämittaus</a:t>
            </a:r>
          </a:p>
          <a:p>
            <a:r>
              <a:rPr lang="fi-FI" sz="1400" dirty="0"/>
              <a:t>NT </a:t>
            </a:r>
            <a:r>
              <a:rPr lang="fi-FI" sz="1400" dirty="0" err="1"/>
              <a:t>Build</a:t>
            </a:r>
            <a:r>
              <a:rPr lang="fi-FI" sz="1400" dirty="0"/>
              <a:t> </a:t>
            </a:r>
            <a:r>
              <a:rPr lang="fi-FI" sz="1400" dirty="0" smtClean="0"/>
              <a:t>484-ohje, Työterveyslaitos</a:t>
            </a:r>
            <a:endParaRPr lang="fi-FI" sz="1400" dirty="0"/>
          </a:p>
          <a:p>
            <a:r>
              <a:rPr lang="fi-FI" sz="1400" dirty="0"/>
              <a:t>Tiloissa vallitseva RH ja LT</a:t>
            </a:r>
          </a:p>
          <a:p>
            <a:r>
              <a:rPr lang="fi-FI" sz="1400" dirty="0"/>
              <a:t>Yksikkö µg/m2h</a:t>
            </a:r>
          </a:p>
          <a:p>
            <a:pPr lvl="2"/>
            <a:endParaRPr lang="fi-FI" sz="1100" dirty="0"/>
          </a:p>
          <a:p>
            <a:pPr marL="0" indent="0">
              <a:buNone/>
            </a:pPr>
            <a:r>
              <a:rPr lang="fi-FI" sz="1800" dirty="0" smtClean="0"/>
              <a:t>Menetelmän edut:</a:t>
            </a:r>
          </a:p>
          <a:p>
            <a:r>
              <a:rPr lang="fi-FI" sz="1400" dirty="0"/>
              <a:t>Materiaalia rikkomaton menetelmä</a:t>
            </a:r>
          </a:p>
          <a:p>
            <a:r>
              <a:rPr lang="fi-FI" sz="1400" dirty="0"/>
              <a:t>Kuvaa materiaalin pinnan emissiota</a:t>
            </a:r>
          </a:p>
          <a:p>
            <a:r>
              <a:rPr lang="fi-FI" sz="1400" dirty="0"/>
              <a:t>VTT:n vertailuarvot (Järnström, 2007)</a:t>
            </a:r>
          </a:p>
          <a:p>
            <a:pPr lvl="1"/>
            <a:r>
              <a:rPr lang="fi-FI" sz="1450" dirty="0"/>
              <a:t>Vertailuarvot standardin ISO 16001-01 mukaisesti mitattuna</a:t>
            </a:r>
          </a:p>
          <a:p>
            <a:pPr lvl="1"/>
            <a:endParaRPr lang="fi-FI" sz="1800" dirty="0" smtClean="0"/>
          </a:p>
          <a:p>
            <a:pPr lvl="2"/>
            <a:endParaRPr lang="fi-FI" sz="1400" dirty="0" smtClean="0"/>
          </a:p>
          <a:p>
            <a:pPr lvl="2"/>
            <a:endParaRPr lang="fi-FI" sz="1400" dirty="0" smtClean="0"/>
          </a:p>
          <a:p>
            <a:pPr marL="1371600" lvl="3" indent="0">
              <a:buNone/>
            </a:pPr>
            <a:endParaRPr lang="fi-FI" dirty="0" smtClean="0"/>
          </a:p>
          <a:p>
            <a:pPr lvl="1"/>
            <a:endParaRPr lang="en-US" dirty="0"/>
          </a:p>
        </p:txBody>
      </p:sp>
      <p:pic>
        <p:nvPicPr>
          <p:cNvPr id="3074" name="Picture 2"/>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a:stretch/>
        </p:blipFill>
        <p:spPr bwMode="auto">
          <a:xfrm>
            <a:off x="4644008" y="1233878"/>
            <a:ext cx="3765104" cy="3019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4"/>
          <p:cNvSpPr>
            <a:spLocks noGrp="1"/>
          </p:cNvSpPr>
          <p:nvPr>
            <p:ph type="ftr" sz="quarter" idx="10"/>
          </p:nvPr>
        </p:nvSpPr>
        <p:spPr>
          <a:xfrm>
            <a:off x="179512" y="6163694"/>
            <a:ext cx="8712968" cy="360362"/>
          </a:xfrm>
        </p:spPr>
        <p:txBody>
          <a:bodyPr/>
          <a:lstStyle/>
          <a:p>
            <a:pPr marL="0" lvl="2" algn="r">
              <a:defRPr/>
            </a:pPr>
            <a:r>
              <a:rPr lang="fi-FI" sz="900" dirty="0"/>
              <a:t>Hyvät tutkimustavat betonirakenteisten lattioiden muovipäällysteiden korjaustarpeen arviointiin, Keinänen, 2013; </a:t>
            </a:r>
            <a:endParaRPr lang="fi-FI" sz="900" dirty="0" smtClean="0"/>
          </a:p>
          <a:p>
            <a:pPr marL="0" lvl="2" algn="r">
              <a:defRPr/>
            </a:pPr>
            <a:r>
              <a:rPr lang="fi-FI" altLang="en-US" sz="900" dirty="0" err="1" smtClean="0"/>
              <a:t>Reference</a:t>
            </a:r>
            <a:r>
              <a:rPr lang="fi-FI" altLang="en-US" sz="900" dirty="0" smtClean="0"/>
              <a:t> </a:t>
            </a:r>
            <a:r>
              <a:rPr lang="fi-FI" altLang="en-US" sz="900" dirty="0" err="1"/>
              <a:t>values</a:t>
            </a:r>
            <a:r>
              <a:rPr lang="fi-FI" altLang="en-US" sz="900" dirty="0"/>
              <a:t> for </a:t>
            </a:r>
            <a:r>
              <a:rPr lang="fi-FI" altLang="en-US" sz="900" dirty="0" err="1"/>
              <a:t>building</a:t>
            </a:r>
            <a:r>
              <a:rPr lang="fi-FI" altLang="en-US" sz="900" dirty="0"/>
              <a:t> </a:t>
            </a:r>
            <a:r>
              <a:rPr lang="fi-FI" altLang="en-US" sz="900" dirty="0" err="1"/>
              <a:t>material</a:t>
            </a:r>
            <a:r>
              <a:rPr lang="fi-FI" altLang="en-US" sz="900" dirty="0"/>
              <a:t> </a:t>
            </a:r>
            <a:r>
              <a:rPr lang="fi-FI" altLang="en-US" sz="900" dirty="0" err="1"/>
              <a:t>emissions</a:t>
            </a:r>
            <a:r>
              <a:rPr lang="fi-FI" altLang="en-US" sz="900" dirty="0"/>
              <a:t> and </a:t>
            </a:r>
            <a:r>
              <a:rPr lang="fi-FI" altLang="en-US" sz="900" dirty="0" err="1"/>
              <a:t>indoor</a:t>
            </a:r>
            <a:r>
              <a:rPr lang="fi-FI" altLang="en-US" sz="900" dirty="0"/>
              <a:t> air </a:t>
            </a:r>
            <a:r>
              <a:rPr lang="fi-FI" altLang="en-US" sz="900" dirty="0" err="1"/>
              <a:t>qualityin</a:t>
            </a:r>
            <a:r>
              <a:rPr lang="fi-FI" altLang="en-US" sz="900" dirty="0"/>
              <a:t> </a:t>
            </a:r>
            <a:r>
              <a:rPr lang="fi-FI" altLang="en-US" sz="900" dirty="0" err="1"/>
              <a:t>residental</a:t>
            </a:r>
            <a:r>
              <a:rPr lang="fi-FI" altLang="en-US" sz="900" dirty="0"/>
              <a:t> </a:t>
            </a:r>
            <a:r>
              <a:rPr lang="fi-FI" altLang="en-US" sz="900" dirty="0" err="1"/>
              <a:t>buildings</a:t>
            </a:r>
            <a:r>
              <a:rPr lang="fi-FI" altLang="en-US" sz="900" dirty="0"/>
              <a:t>,  </a:t>
            </a:r>
            <a:endParaRPr lang="fi-FI" altLang="en-US" sz="900" dirty="0" smtClean="0"/>
          </a:p>
          <a:p>
            <a:pPr marL="0" lvl="2" algn="r">
              <a:defRPr/>
            </a:pPr>
            <a:r>
              <a:rPr lang="fi-FI" altLang="en-US" sz="900" dirty="0" smtClean="0"/>
              <a:t>VTT </a:t>
            </a:r>
            <a:r>
              <a:rPr lang="fi-FI" altLang="en-US" sz="900" dirty="0" err="1"/>
              <a:t>bublications</a:t>
            </a:r>
            <a:r>
              <a:rPr lang="fi-FI" altLang="en-US" sz="900" dirty="0"/>
              <a:t> 672, Järnström H., 2007; </a:t>
            </a:r>
            <a:r>
              <a:rPr lang="fi-FI" sz="900" dirty="0" smtClean="0"/>
              <a:t>NT </a:t>
            </a:r>
            <a:r>
              <a:rPr lang="fi-FI" sz="900" dirty="0" err="1"/>
              <a:t>Build</a:t>
            </a:r>
            <a:r>
              <a:rPr lang="fi-FI" sz="900" dirty="0"/>
              <a:t> 484-ohje, ©Työterveyslaitos</a:t>
            </a:r>
          </a:p>
          <a:p>
            <a:pPr algn="r">
              <a:defRPr/>
            </a:pPr>
            <a:endParaRPr lang="en-US" altLang="en-US" sz="900" dirty="0"/>
          </a:p>
          <a:p>
            <a:pPr algn="r">
              <a:defRPr/>
            </a:pPr>
            <a:r>
              <a:rPr lang="fi-FI" sz="900" dirty="0" smtClean="0"/>
              <a:t> </a:t>
            </a:r>
            <a:endParaRPr lang="fi-FI" sz="900" dirty="0"/>
          </a:p>
        </p:txBody>
      </p:sp>
      <p:sp>
        <p:nvSpPr>
          <p:cNvPr id="7" name="TextBox 6"/>
          <p:cNvSpPr txBox="1"/>
          <p:nvPr/>
        </p:nvSpPr>
        <p:spPr>
          <a:xfrm>
            <a:off x="4501355" y="4371718"/>
            <a:ext cx="2518917" cy="461665"/>
          </a:xfrm>
          <a:prstGeom prst="rect">
            <a:avLst/>
          </a:prstGeom>
          <a:noFill/>
        </p:spPr>
        <p:txBody>
          <a:bodyPr wrap="square" rtlCol="0">
            <a:spAutoFit/>
          </a:bodyPr>
          <a:lstStyle/>
          <a:p>
            <a:r>
              <a:rPr lang="fi-FI" sz="1200" dirty="0" smtClean="0"/>
              <a:t>Kuva: Veli-Matti Pietarinen, </a:t>
            </a:r>
            <a:r>
              <a:rPr lang="fi-FI" sz="1200" dirty="0"/>
              <a:t>©</a:t>
            </a:r>
            <a:r>
              <a:rPr lang="fi-FI" sz="1200" dirty="0" smtClean="0"/>
              <a:t>Työterveyslaitos</a:t>
            </a:r>
            <a:endParaRPr lang="fi-FI" sz="1200" dirty="0"/>
          </a:p>
        </p:txBody>
      </p:sp>
      <p:sp>
        <p:nvSpPr>
          <p:cNvPr id="3" name="Slide Number Placeholder 2"/>
          <p:cNvSpPr>
            <a:spLocks noGrp="1"/>
          </p:cNvSpPr>
          <p:nvPr>
            <p:ph type="sldNum" sz="quarter" idx="12"/>
          </p:nvPr>
        </p:nvSpPr>
        <p:spPr/>
        <p:txBody>
          <a:bodyPr/>
          <a:lstStyle/>
          <a:p>
            <a:fld id="{49246692-9764-4796-AF2E-897E79EBAFA7}" type="slidenum">
              <a:rPr lang="fi-FI" smtClean="0"/>
              <a:pPr/>
              <a:t>23</a:t>
            </a:fld>
            <a:endParaRPr lang="fi-FI"/>
          </a:p>
        </p:txBody>
      </p:sp>
      <p:pic>
        <p:nvPicPr>
          <p:cNvPr id="10" name="Kuva 26" descr="Kuvaus: Savonia_Word_tunniste"/>
          <p:cNvPicPr/>
          <p:nvPr/>
        </p:nvPicPr>
        <p:blipFill rotWithShape="1">
          <a:blip r:embed="rId4"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1773554"/>
      </p:ext>
    </p:extLst>
  </p:cSld>
  <p:clrMapOvr>
    <a:masterClrMapping/>
  </p:clrMapOvr>
  <p:transition spd="med">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931" y="104257"/>
            <a:ext cx="8229600" cy="1143000"/>
          </a:xfrm>
        </p:spPr>
        <p:txBody>
          <a:bodyPr>
            <a:normAutofit/>
          </a:bodyPr>
          <a:lstStyle/>
          <a:p>
            <a:pPr fontAlgn="base">
              <a:spcAft>
                <a:spcPct val="0"/>
              </a:spcAft>
            </a:pPr>
            <a:r>
              <a:rPr lang="fi-FI" dirty="0" err="1"/>
              <a:t>FLEC-mittaus</a:t>
            </a:r>
            <a:endParaRPr lang="en-US" dirty="0"/>
          </a:p>
        </p:txBody>
      </p:sp>
      <p:sp>
        <p:nvSpPr>
          <p:cNvPr id="7" name="Content Placeholder 6"/>
          <p:cNvSpPr>
            <a:spLocks noGrp="1"/>
          </p:cNvSpPr>
          <p:nvPr>
            <p:ph idx="1"/>
          </p:nvPr>
        </p:nvSpPr>
        <p:spPr>
          <a:xfrm>
            <a:off x="270827" y="1628800"/>
            <a:ext cx="4690864" cy="4074240"/>
          </a:xfrm>
        </p:spPr>
        <p:txBody>
          <a:bodyPr>
            <a:normAutofit lnSpcReduction="10000"/>
          </a:bodyPr>
          <a:lstStyle/>
          <a:p>
            <a:pPr>
              <a:buFont typeface="+mj-lt"/>
              <a:buAutoNum type="arabicPeriod"/>
            </a:pPr>
            <a:r>
              <a:rPr lang="fi-FI" sz="1600" dirty="0"/>
              <a:t>Ennen mittausta puhdistus</a:t>
            </a:r>
            <a:r>
              <a:rPr lang="en-US" sz="1600" dirty="0"/>
              <a:t> 96 % </a:t>
            </a:r>
            <a:r>
              <a:rPr lang="en-US" sz="1600" dirty="0" err="1"/>
              <a:t>etanolilla</a:t>
            </a:r>
            <a:endParaRPr lang="en-US" sz="1600" dirty="0"/>
          </a:p>
          <a:p>
            <a:pPr lvl="1"/>
            <a:r>
              <a:rPr lang="fi-FI" sz="1400" dirty="0" smtClean="0"/>
              <a:t>Ei denaturoitua</a:t>
            </a:r>
          </a:p>
          <a:p>
            <a:pPr lvl="1"/>
            <a:r>
              <a:rPr lang="fi-FI" sz="1400" dirty="0" smtClean="0"/>
              <a:t>Puhdistusta ei saa tehdä tutkittavissa tiloissa</a:t>
            </a:r>
          </a:p>
          <a:p>
            <a:pPr lvl="1"/>
            <a:endParaRPr lang="fi-FI" sz="1400" dirty="0"/>
          </a:p>
          <a:p>
            <a:pPr>
              <a:buFont typeface="+mj-lt"/>
              <a:buAutoNum type="arabicPeriod"/>
            </a:pPr>
            <a:r>
              <a:rPr lang="fi-FI" sz="1600" dirty="0" smtClean="0"/>
              <a:t>Stabilisointi</a:t>
            </a:r>
          </a:p>
          <a:p>
            <a:pPr lvl="1"/>
            <a:r>
              <a:rPr lang="fi-FI" sz="1400" dirty="0" smtClean="0"/>
              <a:t>Emissio vapaan alustan päällä</a:t>
            </a:r>
          </a:p>
          <a:p>
            <a:pPr lvl="1"/>
            <a:r>
              <a:rPr lang="fi-FI" sz="1400" dirty="0" smtClean="0"/>
              <a:t>Sisääntuloaukkoon absorptioputki puhdistamaan kammiota</a:t>
            </a:r>
          </a:p>
          <a:p>
            <a:pPr lvl="1"/>
            <a:r>
              <a:rPr lang="fi-FI" sz="1400" dirty="0" smtClean="0"/>
              <a:t>Johdetaan ilmaa pumppaamalla</a:t>
            </a:r>
          </a:p>
          <a:p>
            <a:pPr lvl="2"/>
            <a:r>
              <a:rPr lang="fi-FI" sz="1100" dirty="0" smtClean="0"/>
              <a:t>Laite tiiviisti kiinni alustassa, ulostuloilma ≥ 95 % tuloilmasta</a:t>
            </a:r>
          </a:p>
          <a:p>
            <a:pPr lvl="2"/>
            <a:r>
              <a:rPr lang="fi-FI" sz="1100" dirty="0" smtClean="0"/>
              <a:t>Huuhtelu 30 – 60 min</a:t>
            </a:r>
          </a:p>
          <a:p>
            <a:pPr lvl="2"/>
            <a:endParaRPr lang="fi-FI" sz="1000" dirty="0"/>
          </a:p>
          <a:p>
            <a:pPr>
              <a:buFont typeface="+mj-lt"/>
              <a:buAutoNum type="arabicPeriod"/>
            </a:pPr>
            <a:r>
              <a:rPr lang="fi-FI" sz="1600" dirty="0" smtClean="0"/>
              <a:t>0-näyte / taustamittaus</a:t>
            </a:r>
          </a:p>
          <a:p>
            <a:pPr lvl="1"/>
            <a:r>
              <a:rPr lang="fi-FI" sz="1400" dirty="0" smtClean="0"/>
              <a:t>Emissiovapaan alustan päällä</a:t>
            </a:r>
          </a:p>
          <a:p>
            <a:pPr lvl="1"/>
            <a:r>
              <a:rPr lang="fi-FI" sz="1400" dirty="0" smtClean="0"/>
              <a:t>Sisääntuloaukkoon puhdas absorptioputki</a:t>
            </a:r>
          </a:p>
          <a:p>
            <a:pPr lvl="1"/>
            <a:r>
              <a:rPr lang="fi-FI" sz="1400" dirty="0" smtClean="0"/>
              <a:t>Rinnakkaiset näytteenottoputket</a:t>
            </a:r>
          </a:p>
          <a:p>
            <a:pPr lvl="1"/>
            <a:r>
              <a:rPr lang="fi-FI" sz="1400" dirty="0" smtClean="0"/>
              <a:t>Näytetilavuus 0,5 – 2 l</a:t>
            </a:r>
          </a:p>
          <a:p>
            <a:pPr lvl="1"/>
            <a:endParaRPr lang="fi-FI" sz="1200" dirty="0"/>
          </a:p>
        </p:txBody>
      </p:sp>
      <p:sp>
        <p:nvSpPr>
          <p:cNvPr id="5" name="Footer Placeholder 4"/>
          <p:cNvSpPr>
            <a:spLocks noGrp="1"/>
          </p:cNvSpPr>
          <p:nvPr>
            <p:ph type="ftr" sz="quarter" idx="11"/>
          </p:nvPr>
        </p:nvSpPr>
        <p:spPr>
          <a:xfrm>
            <a:off x="6156176" y="5982799"/>
            <a:ext cx="7200031" cy="360362"/>
          </a:xfrm>
        </p:spPr>
        <p:txBody>
          <a:bodyPr/>
          <a:lstStyle/>
          <a:p>
            <a:pPr marL="0" lvl="2" fontAlgn="auto">
              <a:spcBef>
                <a:spcPts val="0"/>
              </a:spcBef>
              <a:spcAft>
                <a:spcPts val="0"/>
              </a:spcAft>
              <a:defRPr/>
            </a:pPr>
            <a:r>
              <a:rPr lang="fi-FI" sz="1200" dirty="0"/>
              <a:t>NT </a:t>
            </a:r>
            <a:r>
              <a:rPr lang="fi-FI" sz="1200" dirty="0" err="1"/>
              <a:t>Build</a:t>
            </a:r>
            <a:r>
              <a:rPr lang="fi-FI" sz="1200" dirty="0"/>
              <a:t> </a:t>
            </a:r>
            <a:r>
              <a:rPr lang="fi-FI" sz="1200" dirty="0" smtClean="0"/>
              <a:t>484-ohje, </a:t>
            </a:r>
            <a:r>
              <a:rPr lang="fi-FI" sz="1200" dirty="0"/>
              <a:t>©</a:t>
            </a:r>
            <a:r>
              <a:rPr lang="fi-FI" sz="1200" dirty="0" smtClean="0"/>
              <a:t>Työterveyslaitos</a:t>
            </a:r>
            <a:endParaRPr lang="fi-FI" sz="1600" dirty="0"/>
          </a:p>
        </p:txBody>
      </p:sp>
      <p:sp>
        <p:nvSpPr>
          <p:cNvPr id="3" name="Slide Number Placeholder 2"/>
          <p:cNvSpPr>
            <a:spLocks noGrp="1"/>
          </p:cNvSpPr>
          <p:nvPr>
            <p:ph type="sldNum" sz="quarter" idx="12"/>
          </p:nvPr>
        </p:nvSpPr>
        <p:spPr/>
        <p:txBody>
          <a:bodyPr/>
          <a:lstStyle/>
          <a:p>
            <a:fld id="{49246692-9764-4796-AF2E-897E79EBAFA7}" type="slidenum">
              <a:rPr lang="fi-FI" smtClean="0"/>
              <a:pPr/>
              <a:t>24</a:t>
            </a:fld>
            <a:endParaRPr lang="fi-FI"/>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983113" y="752773"/>
            <a:ext cx="3051990" cy="223224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966897" y="3494701"/>
            <a:ext cx="3048417" cy="2208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910392" y="2985020"/>
            <a:ext cx="3041131" cy="338554"/>
          </a:xfrm>
          <a:prstGeom prst="rect">
            <a:avLst/>
          </a:prstGeom>
          <a:noFill/>
        </p:spPr>
        <p:txBody>
          <a:bodyPr wrap="square" rtlCol="0">
            <a:spAutoFit/>
          </a:bodyPr>
          <a:lstStyle/>
          <a:p>
            <a:r>
              <a:rPr lang="fi-FI" sz="1600" dirty="0" smtClean="0"/>
              <a:t>2. Stabilisointi</a:t>
            </a:r>
            <a:endParaRPr lang="en-US" sz="1600" dirty="0"/>
          </a:p>
        </p:txBody>
      </p:sp>
      <p:sp>
        <p:nvSpPr>
          <p:cNvPr id="12" name="TextBox 11"/>
          <p:cNvSpPr txBox="1"/>
          <p:nvPr/>
        </p:nvSpPr>
        <p:spPr>
          <a:xfrm>
            <a:off x="4910392" y="5663615"/>
            <a:ext cx="3084423" cy="338554"/>
          </a:xfrm>
          <a:prstGeom prst="rect">
            <a:avLst/>
          </a:prstGeom>
          <a:noFill/>
        </p:spPr>
        <p:txBody>
          <a:bodyPr wrap="square" rtlCol="0">
            <a:spAutoFit/>
          </a:bodyPr>
          <a:lstStyle/>
          <a:p>
            <a:r>
              <a:rPr lang="fi-FI" sz="1600" dirty="0" smtClean="0"/>
              <a:t>3. 0- näyte</a:t>
            </a:r>
            <a:endParaRPr lang="en-US" sz="1600" dirty="0"/>
          </a:p>
        </p:txBody>
      </p:sp>
      <p:pic>
        <p:nvPicPr>
          <p:cNvPr id="13" name="Kuva 26" descr="Kuvaus: Savonia_Word_tunniste"/>
          <p:cNvPicPr/>
          <p:nvPr/>
        </p:nvPicPr>
        <p:blipFill rotWithShape="1">
          <a:blip r:embed="rId5"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8935392"/>
      </p:ext>
    </p:extLst>
  </p:cSld>
  <p:clrMapOvr>
    <a:masterClrMapping/>
  </p:clrMapOvr>
  <p:transition spd="med">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1680"/>
            <a:ext cx="8229600" cy="1143000"/>
          </a:xfrm>
        </p:spPr>
        <p:txBody>
          <a:bodyPr>
            <a:normAutofit/>
          </a:bodyPr>
          <a:lstStyle/>
          <a:p>
            <a:pPr fontAlgn="base">
              <a:spcAft>
                <a:spcPct val="0"/>
              </a:spcAft>
            </a:pPr>
            <a:r>
              <a:rPr lang="fi-FI" dirty="0" err="1"/>
              <a:t>FLEC-mittaus</a:t>
            </a:r>
            <a:endParaRPr lang="en-US" dirty="0"/>
          </a:p>
        </p:txBody>
      </p:sp>
      <p:sp>
        <p:nvSpPr>
          <p:cNvPr id="3" name="Content Placeholder 2"/>
          <p:cNvSpPr>
            <a:spLocks noGrp="1"/>
          </p:cNvSpPr>
          <p:nvPr>
            <p:ph sz="half" idx="1"/>
          </p:nvPr>
        </p:nvSpPr>
        <p:spPr>
          <a:xfrm>
            <a:off x="395536" y="1399945"/>
            <a:ext cx="4248472" cy="4364726"/>
          </a:xfrm>
        </p:spPr>
        <p:txBody>
          <a:bodyPr>
            <a:normAutofit lnSpcReduction="10000"/>
          </a:bodyPr>
          <a:lstStyle/>
          <a:p>
            <a:pPr>
              <a:buFont typeface="+mj-lt"/>
              <a:buAutoNum type="arabicPeriod" startAt="4"/>
            </a:pPr>
            <a:r>
              <a:rPr lang="fi-FI" sz="1800" dirty="0"/>
              <a:t>Emissionäytteenotto</a:t>
            </a:r>
          </a:p>
          <a:p>
            <a:pPr lvl="1"/>
            <a:r>
              <a:rPr lang="fi-FI" sz="1600" dirty="0"/>
              <a:t>Tutkittavan pinnan puhdistus nukattomalla liinalla</a:t>
            </a:r>
          </a:p>
          <a:p>
            <a:pPr lvl="1"/>
            <a:r>
              <a:rPr lang="fi-FI" sz="1600" dirty="0"/>
              <a:t>Vaihdetaan puhdistusputki, tarkistetaan tiiveys, tuuletus 30 – 60 </a:t>
            </a:r>
            <a:r>
              <a:rPr lang="fi-FI" sz="1600" dirty="0" smtClean="0"/>
              <a:t>min</a:t>
            </a:r>
          </a:p>
          <a:p>
            <a:pPr lvl="1"/>
            <a:r>
              <a:rPr lang="fi-FI" sz="1600" dirty="0" smtClean="0"/>
              <a:t>Näytteenotto, tilavuus 0,5 – 2 l</a:t>
            </a:r>
          </a:p>
          <a:p>
            <a:pPr lvl="1"/>
            <a:r>
              <a:rPr lang="fi-FI" sz="1600" dirty="0" smtClean="0"/>
              <a:t>Ulostulovirtaus 20 % sisääntulovirtauksesta</a:t>
            </a:r>
          </a:p>
          <a:p>
            <a:pPr lvl="1"/>
            <a:endParaRPr lang="fi-FI" sz="1200" dirty="0"/>
          </a:p>
          <a:p>
            <a:pPr>
              <a:buFont typeface="+mj-lt"/>
              <a:buAutoNum type="arabicPeriod" startAt="4"/>
            </a:pPr>
            <a:r>
              <a:rPr lang="fi-FI" sz="1800" dirty="0" smtClean="0"/>
              <a:t>Näytteen toistaminen</a:t>
            </a:r>
          </a:p>
          <a:p>
            <a:pPr lvl="1"/>
            <a:r>
              <a:rPr lang="fi-FI" sz="1600" dirty="0" smtClean="0"/>
              <a:t>Mittaus aina puhtaammasta materiaalista likaisempaan</a:t>
            </a:r>
          </a:p>
          <a:p>
            <a:pPr lvl="1"/>
            <a:r>
              <a:rPr lang="fi-FI" sz="1600" dirty="0" smtClean="0"/>
              <a:t>Kammion huuhtelu 10 min näytteenoton jälkeen</a:t>
            </a:r>
          </a:p>
          <a:p>
            <a:pPr lvl="1"/>
            <a:r>
              <a:rPr lang="fi-FI" sz="1600" dirty="0" smtClean="0"/>
              <a:t>Tuuletus 30 – 60 min…</a:t>
            </a:r>
          </a:p>
          <a:p>
            <a:pPr lvl="1"/>
            <a:endParaRPr lang="fi-FI" sz="900" dirty="0"/>
          </a:p>
          <a:p>
            <a:pPr>
              <a:buFont typeface="+mj-lt"/>
              <a:buAutoNum type="arabicPeriod" startAt="4"/>
            </a:pPr>
            <a:endParaRPr lang="fi-FI" sz="1300" dirty="0"/>
          </a:p>
          <a:p>
            <a:endParaRPr lang="en-US" dirty="0"/>
          </a:p>
        </p:txBody>
      </p:sp>
      <p:sp>
        <p:nvSpPr>
          <p:cNvPr id="6" name="Footer Placeholder 4"/>
          <p:cNvSpPr>
            <a:spLocks noGrp="1"/>
          </p:cNvSpPr>
          <p:nvPr>
            <p:ph type="ftr" sz="quarter" idx="10"/>
          </p:nvPr>
        </p:nvSpPr>
        <p:spPr>
          <a:xfrm>
            <a:off x="6120296" y="5944195"/>
            <a:ext cx="2699854" cy="365125"/>
          </a:xfrm>
        </p:spPr>
        <p:txBody>
          <a:bodyPr/>
          <a:lstStyle/>
          <a:p>
            <a:pPr marL="0" lvl="2" algn="r" fontAlgn="auto">
              <a:spcBef>
                <a:spcPts val="0"/>
              </a:spcBef>
              <a:spcAft>
                <a:spcPts val="0"/>
              </a:spcAft>
              <a:defRPr/>
            </a:pPr>
            <a:r>
              <a:rPr lang="fi-FI" sz="1200" dirty="0"/>
              <a:t>NT </a:t>
            </a:r>
            <a:r>
              <a:rPr lang="fi-FI" sz="1200" dirty="0" err="1"/>
              <a:t>Build</a:t>
            </a:r>
            <a:r>
              <a:rPr lang="fi-FI" sz="1200" dirty="0"/>
              <a:t> </a:t>
            </a:r>
            <a:r>
              <a:rPr lang="fi-FI" sz="1200" dirty="0" smtClean="0"/>
              <a:t>484-ohje, </a:t>
            </a:r>
            <a:r>
              <a:rPr lang="fi-FI" sz="1200" dirty="0"/>
              <a:t>©</a:t>
            </a:r>
            <a:r>
              <a:rPr lang="fi-FI" sz="1200" dirty="0" smtClean="0"/>
              <a:t>Työterveyslaitos</a:t>
            </a:r>
            <a:endParaRPr lang="fi-FI" sz="1600" dirty="0"/>
          </a:p>
        </p:txBody>
      </p:sp>
      <p:pic>
        <p:nvPicPr>
          <p:cNvPr id="8" name="Picture 2"/>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27057" t="21957" r="28127" b="14139"/>
          <a:stretch/>
        </p:blipFill>
        <p:spPr bwMode="auto">
          <a:xfrm>
            <a:off x="4644008" y="1577723"/>
            <a:ext cx="4038600" cy="3239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572000" y="4232727"/>
            <a:ext cx="1800200" cy="369332"/>
          </a:xfrm>
          <a:prstGeom prst="rect">
            <a:avLst/>
          </a:prstGeom>
          <a:noFill/>
        </p:spPr>
        <p:txBody>
          <a:bodyPr wrap="square" rtlCol="0">
            <a:spAutoFit/>
          </a:bodyPr>
          <a:lstStyle/>
          <a:p>
            <a:r>
              <a:rPr lang="fi-FI" dirty="0" smtClean="0">
                <a:solidFill>
                  <a:srgbClr val="FF0000"/>
                </a:solidFill>
              </a:rPr>
              <a:t>Puhdistusputki</a:t>
            </a:r>
            <a:endParaRPr lang="en-US" dirty="0">
              <a:solidFill>
                <a:srgbClr val="FF0000"/>
              </a:solidFill>
            </a:endParaRPr>
          </a:p>
        </p:txBody>
      </p:sp>
      <p:sp>
        <p:nvSpPr>
          <p:cNvPr id="10" name="TextBox 9"/>
          <p:cNvSpPr txBox="1"/>
          <p:nvPr/>
        </p:nvSpPr>
        <p:spPr>
          <a:xfrm>
            <a:off x="6406975" y="2009772"/>
            <a:ext cx="1800200" cy="369332"/>
          </a:xfrm>
          <a:prstGeom prst="rect">
            <a:avLst/>
          </a:prstGeom>
          <a:noFill/>
        </p:spPr>
        <p:txBody>
          <a:bodyPr wrap="square" rtlCol="0">
            <a:spAutoFit/>
          </a:bodyPr>
          <a:lstStyle/>
          <a:p>
            <a:r>
              <a:rPr lang="fi-FI" dirty="0" smtClean="0">
                <a:solidFill>
                  <a:srgbClr val="FF0000"/>
                </a:solidFill>
              </a:rPr>
              <a:t>ulostulovirtaus</a:t>
            </a:r>
            <a:endParaRPr lang="en-US" dirty="0">
              <a:solidFill>
                <a:srgbClr val="FF0000"/>
              </a:solidFill>
            </a:endParaRPr>
          </a:p>
        </p:txBody>
      </p:sp>
      <p:sp>
        <p:nvSpPr>
          <p:cNvPr id="11" name="TextBox 10"/>
          <p:cNvSpPr txBox="1"/>
          <p:nvPr/>
        </p:nvSpPr>
        <p:spPr>
          <a:xfrm>
            <a:off x="5796136" y="2801859"/>
            <a:ext cx="1800200" cy="369332"/>
          </a:xfrm>
          <a:prstGeom prst="rect">
            <a:avLst/>
          </a:prstGeom>
          <a:noFill/>
        </p:spPr>
        <p:txBody>
          <a:bodyPr wrap="square" rtlCol="0">
            <a:spAutoFit/>
          </a:bodyPr>
          <a:lstStyle/>
          <a:p>
            <a:r>
              <a:rPr lang="fi-FI" dirty="0" smtClean="0">
                <a:solidFill>
                  <a:srgbClr val="FF0000"/>
                </a:solidFill>
              </a:rPr>
              <a:t>Näyteputket x 2</a:t>
            </a:r>
            <a:endParaRPr lang="en-US" dirty="0">
              <a:solidFill>
                <a:srgbClr val="FF0000"/>
              </a:solidFill>
            </a:endParaRPr>
          </a:p>
        </p:txBody>
      </p:sp>
      <p:pic>
        <p:nvPicPr>
          <p:cNvPr id="12" name="Kuva 26" descr="Kuvaus: Savonia_Word_tunniste"/>
          <p:cNvPicPr/>
          <p:nvPr/>
        </p:nvPicPr>
        <p:blipFill rotWithShape="1">
          <a:blip r:embed="rId4"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49246692-9764-4796-AF2E-897E79EBAFA7}" type="slidenum">
              <a:rPr lang="fi-FI" smtClean="0"/>
              <a:pPr/>
              <a:t>25</a:t>
            </a:fld>
            <a:endParaRPr lang="fi-FI"/>
          </a:p>
        </p:txBody>
      </p:sp>
    </p:spTree>
    <p:extLst>
      <p:ext uri="{BB962C8B-B14F-4D97-AF65-F5344CB8AC3E}">
        <p14:creationId xmlns:p14="http://schemas.microsoft.com/office/powerpoint/2010/main" val="2189294201"/>
      </p:ext>
    </p:extLst>
  </p:cSld>
  <p:clrMapOvr>
    <a:masterClrMapping/>
  </p:clrMapOvr>
  <p:transition spd="med">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72" y="548680"/>
            <a:ext cx="8784976" cy="1143000"/>
          </a:xfrm>
        </p:spPr>
        <p:txBody>
          <a:bodyPr>
            <a:noAutofit/>
          </a:bodyPr>
          <a:lstStyle/>
          <a:p>
            <a:pPr fontAlgn="base">
              <a:spcAft>
                <a:spcPct val="0"/>
              </a:spcAft>
            </a:pPr>
            <a:r>
              <a:rPr lang="fi-FI" dirty="0"/>
              <a:t>Lattian muovipäällysteiden </a:t>
            </a:r>
            <a:r>
              <a:rPr lang="fi-FI" dirty="0" err="1"/>
              <a:t>FLEC-näytteiden</a:t>
            </a:r>
            <a:r>
              <a:rPr lang="fi-FI" dirty="0"/>
              <a:t> vertailuarvoja 12 kk vanhassa rakennuksessa</a:t>
            </a:r>
            <a:r>
              <a:rPr lang="fi-FI" dirty="0">
                <a:solidFill>
                  <a:schemeClr val="tx2">
                    <a:lumMod val="75000"/>
                  </a:schemeClr>
                </a:solidFill>
              </a:rPr>
              <a:t/>
            </a:r>
            <a:br>
              <a:rPr lang="fi-FI" dirty="0">
                <a:solidFill>
                  <a:schemeClr val="tx2">
                    <a:lumMod val="75000"/>
                  </a:schemeClr>
                </a:solidFill>
              </a:rPr>
            </a:br>
            <a:endParaRPr lang="en-US" dirty="0">
              <a:solidFill>
                <a:schemeClr val="tx2">
                  <a:lumMod val="75000"/>
                </a:schemeClr>
              </a:solidFill>
            </a:endParaRPr>
          </a:p>
        </p:txBody>
      </p:sp>
      <p:sp>
        <p:nvSpPr>
          <p:cNvPr id="3" name="TextBox 2"/>
          <p:cNvSpPr txBox="1"/>
          <p:nvPr/>
        </p:nvSpPr>
        <p:spPr>
          <a:xfrm>
            <a:off x="142772" y="1321023"/>
            <a:ext cx="8889388" cy="307777"/>
          </a:xfrm>
          <a:prstGeom prst="rect">
            <a:avLst/>
          </a:prstGeom>
          <a:noFill/>
        </p:spPr>
        <p:txBody>
          <a:bodyPr wrap="square" rtlCol="0">
            <a:spAutoFit/>
          </a:bodyPr>
          <a:lstStyle/>
          <a:p>
            <a:r>
              <a:rPr lang="fi-FI" sz="1400" dirty="0" smtClean="0"/>
              <a:t>ISO 1600-01 standardin mukaisesti mitatut pintaemissiot 12 kk vanhassa rakennuksessa (Järnström H., 2007)</a:t>
            </a:r>
            <a:endParaRPr lang="en-US" sz="1400" dirty="0"/>
          </a:p>
        </p:txBody>
      </p:sp>
      <p:sp>
        <p:nvSpPr>
          <p:cNvPr id="6" name="Footer Placeholder 5"/>
          <p:cNvSpPr>
            <a:spLocks noGrp="1"/>
          </p:cNvSpPr>
          <p:nvPr>
            <p:ph type="ftr" sz="quarter" idx="10"/>
          </p:nvPr>
        </p:nvSpPr>
        <p:spPr>
          <a:xfrm>
            <a:off x="1404094" y="5913115"/>
            <a:ext cx="7416056" cy="360362"/>
          </a:xfrm>
        </p:spPr>
        <p:txBody>
          <a:bodyPr/>
          <a:lstStyle/>
          <a:p>
            <a:pPr algn="r"/>
            <a:r>
              <a:rPr lang="fi-FI" altLang="en-US" sz="1000" dirty="0" err="1" smtClean="0"/>
              <a:t>Reference</a:t>
            </a:r>
            <a:r>
              <a:rPr lang="fi-FI" altLang="en-US" sz="1000" dirty="0" smtClean="0"/>
              <a:t> </a:t>
            </a:r>
            <a:r>
              <a:rPr lang="fi-FI" altLang="en-US" sz="1000" dirty="0" err="1" smtClean="0"/>
              <a:t>values</a:t>
            </a:r>
            <a:r>
              <a:rPr lang="fi-FI" altLang="en-US" sz="1000" dirty="0" smtClean="0"/>
              <a:t> for </a:t>
            </a:r>
            <a:r>
              <a:rPr lang="fi-FI" altLang="en-US" sz="1000" dirty="0" err="1" smtClean="0"/>
              <a:t>building</a:t>
            </a:r>
            <a:r>
              <a:rPr lang="fi-FI" altLang="en-US" sz="1000" dirty="0" smtClean="0"/>
              <a:t> </a:t>
            </a:r>
            <a:r>
              <a:rPr lang="fi-FI" altLang="en-US" sz="1000" dirty="0" err="1" smtClean="0"/>
              <a:t>material</a:t>
            </a:r>
            <a:r>
              <a:rPr lang="fi-FI" altLang="en-US" sz="1000" dirty="0" smtClean="0"/>
              <a:t> </a:t>
            </a:r>
            <a:r>
              <a:rPr lang="fi-FI" altLang="en-US" sz="1000" dirty="0" err="1" smtClean="0"/>
              <a:t>emissions</a:t>
            </a:r>
            <a:r>
              <a:rPr lang="fi-FI" altLang="en-US" sz="1000" dirty="0" smtClean="0"/>
              <a:t> and </a:t>
            </a:r>
            <a:r>
              <a:rPr lang="fi-FI" altLang="en-US" sz="1000" dirty="0" err="1" smtClean="0"/>
              <a:t>indoor</a:t>
            </a:r>
            <a:r>
              <a:rPr lang="fi-FI" altLang="en-US" sz="1000" dirty="0" smtClean="0"/>
              <a:t> air </a:t>
            </a:r>
            <a:r>
              <a:rPr lang="fi-FI" altLang="en-US" sz="1000" dirty="0" err="1" smtClean="0"/>
              <a:t>quality</a:t>
            </a:r>
            <a:r>
              <a:rPr lang="fi-FI" altLang="en-US" sz="1000" dirty="0" smtClean="0"/>
              <a:t> in </a:t>
            </a:r>
            <a:r>
              <a:rPr lang="fi-FI" altLang="en-US" sz="1000" dirty="0" err="1" smtClean="0"/>
              <a:t>residental</a:t>
            </a:r>
            <a:r>
              <a:rPr lang="fi-FI" altLang="en-US" sz="1000" dirty="0" smtClean="0"/>
              <a:t> </a:t>
            </a:r>
            <a:r>
              <a:rPr lang="fi-FI" altLang="en-US" sz="1000" dirty="0" err="1" smtClean="0"/>
              <a:t>buildings</a:t>
            </a:r>
            <a:r>
              <a:rPr lang="fi-FI" altLang="en-US" sz="1000" dirty="0" smtClean="0"/>
              <a:t>,  </a:t>
            </a:r>
            <a:br>
              <a:rPr lang="fi-FI" altLang="en-US" sz="1000" dirty="0" smtClean="0"/>
            </a:br>
            <a:r>
              <a:rPr lang="fi-FI" altLang="en-US" sz="1000" dirty="0" smtClean="0"/>
              <a:t>VTT </a:t>
            </a:r>
            <a:r>
              <a:rPr lang="fi-FI" altLang="en-US" sz="1000" dirty="0" err="1" smtClean="0"/>
              <a:t>bublications</a:t>
            </a:r>
            <a:r>
              <a:rPr lang="fi-FI" altLang="en-US" sz="1000" dirty="0" smtClean="0"/>
              <a:t> 672, Järnström H., 2007.</a:t>
            </a:r>
            <a:endParaRPr lang="en-US" altLang="en-US" sz="1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53119985"/>
              </p:ext>
            </p:extLst>
          </p:nvPr>
        </p:nvGraphicFramePr>
        <p:xfrm>
          <a:off x="1837125" y="1721551"/>
          <a:ext cx="4464497" cy="4011705"/>
        </p:xfrm>
        <a:graphic>
          <a:graphicData uri="http://schemas.openxmlformats.org/drawingml/2006/table">
            <a:tbl>
              <a:tblPr firstRow="1" bandRow="1">
                <a:tableStyleId>{5C22544A-7EE6-4342-B048-85BDC9FD1C3A}</a:tableStyleId>
              </a:tblPr>
              <a:tblGrid>
                <a:gridCol w="1807937"/>
                <a:gridCol w="1328280"/>
                <a:gridCol w="1328280"/>
              </a:tblGrid>
              <a:tr h="267447">
                <a:tc rowSpan="2">
                  <a:txBody>
                    <a:bodyPr/>
                    <a:lstStyle/>
                    <a:p>
                      <a:r>
                        <a:rPr lang="fi-FI" sz="1100" dirty="0" smtClean="0"/>
                        <a:t>Mitattu</a:t>
                      </a:r>
                      <a:r>
                        <a:rPr lang="fi-FI" sz="1100" baseline="0" dirty="0" smtClean="0"/>
                        <a:t> Yhdiste</a:t>
                      </a:r>
                      <a:endParaRPr lang="fi-FI" sz="1100" dirty="0"/>
                    </a:p>
                  </a:txBody>
                  <a:tcPr/>
                </a:tc>
                <a:tc gridSpan="2">
                  <a:txBody>
                    <a:bodyPr/>
                    <a:lstStyle/>
                    <a:p>
                      <a:pPr algn="ctr"/>
                      <a:r>
                        <a:rPr lang="fi-FI" sz="1100" dirty="0" smtClean="0"/>
                        <a:t>Viitearvo (µg/m</a:t>
                      </a:r>
                      <a:r>
                        <a:rPr lang="fi-FI" sz="1100" baseline="30000" dirty="0" smtClean="0"/>
                        <a:t>2</a:t>
                      </a:r>
                      <a:r>
                        <a:rPr lang="fi-FI" sz="1100" dirty="0" smtClean="0"/>
                        <a:t>h)</a:t>
                      </a:r>
                      <a:endParaRPr lang="fi-FI" sz="1100" dirty="0"/>
                    </a:p>
                  </a:txBody>
                  <a:tcPr/>
                </a:tc>
                <a:tc hMerge="1">
                  <a:txBody>
                    <a:bodyPr/>
                    <a:lstStyle/>
                    <a:p>
                      <a:endParaRPr lang="fi-FI" dirty="0"/>
                    </a:p>
                  </a:txBody>
                  <a:tcPr/>
                </a:tc>
              </a:tr>
              <a:tr h="267447">
                <a:tc vMerge="1">
                  <a:txBody>
                    <a:bodyPr/>
                    <a:lstStyle/>
                    <a:p>
                      <a:endParaRPr lang="fi-FI" dirty="0"/>
                    </a:p>
                  </a:txBody>
                  <a:tcPr/>
                </a:tc>
                <a:tc>
                  <a:txBody>
                    <a:bodyPr/>
                    <a:lstStyle/>
                    <a:p>
                      <a:pPr algn="ctr"/>
                      <a:r>
                        <a:rPr lang="fi-FI" sz="1100" dirty="0" smtClean="0"/>
                        <a:t>Normaali tulos</a:t>
                      </a:r>
                      <a:endParaRPr lang="fi-FI" sz="1100" dirty="0"/>
                    </a:p>
                  </a:txBody>
                  <a:tcPr/>
                </a:tc>
                <a:tc>
                  <a:txBody>
                    <a:bodyPr/>
                    <a:lstStyle/>
                    <a:p>
                      <a:pPr algn="ctr"/>
                      <a:r>
                        <a:rPr lang="fi-FI" sz="1100" dirty="0" smtClean="0"/>
                        <a:t>Poikkeava</a:t>
                      </a:r>
                      <a:r>
                        <a:rPr lang="fi-FI" sz="1100" baseline="0" dirty="0" smtClean="0"/>
                        <a:t> tulos</a:t>
                      </a:r>
                      <a:endParaRPr lang="fi-FI" sz="1100" dirty="0"/>
                    </a:p>
                  </a:txBody>
                  <a:tcPr/>
                </a:tc>
              </a:tr>
              <a:tr h="267447">
                <a:tc>
                  <a:txBody>
                    <a:bodyPr/>
                    <a:lstStyle/>
                    <a:p>
                      <a:r>
                        <a:rPr lang="fi-FI" sz="1100" dirty="0" smtClean="0"/>
                        <a:t>Aromaattiset hiilivedyt</a:t>
                      </a:r>
                      <a:endParaRPr lang="fi-FI" sz="1100" dirty="0"/>
                    </a:p>
                  </a:txBody>
                  <a:tcPr/>
                </a:tc>
                <a:tc>
                  <a:txBody>
                    <a:bodyPr/>
                    <a:lstStyle/>
                    <a:p>
                      <a:pPr algn="ctr"/>
                      <a:r>
                        <a:rPr lang="fi-FI" sz="1100" dirty="0" smtClean="0"/>
                        <a:t>25</a:t>
                      </a:r>
                      <a:endParaRPr lang="fi-FI" sz="1100" dirty="0"/>
                    </a:p>
                  </a:txBody>
                  <a:tcPr/>
                </a:tc>
                <a:tc>
                  <a:txBody>
                    <a:bodyPr/>
                    <a:lstStyle/>
                    <a:p>
                      <a:pPr algn="ctr"/>
                      <a:r>
                        <a:rPr lang="fi-FI" sz="1100" dirty="0" smtClean="0"/>
                        <a:t>65</a:t>
                      </a:r>
                      <a:endParaRPr lang="fi-FI" sz="1100" dirty="0"/>
                    </a:p>
                  </a:txBody>
                  <a:tcPr/>
                </a:tc>
              </a:tr>
              <a:tr h="267447">
                <a:tc>
                  <a:txBody>
                    <a:bodyPr/>
                    <a:lstStyle/>
                    <a:p>
                      <a:r>
                        <a:rPr lang="fi-FI" sz="1100" dirty="0" smtClean="0"/>
                        <a:t>Alkoholit</a:t>
                      </a:r>
                      <a:endParaRPr lang="fi-FI" sz="1100" dirty="0"/>
                    </a:p>
                  </a:txBody>
                  <a:tcPr/>
                </a:tc>
                <a:tc>
                  <a:txBody>
                    <a:bodyPr/>
                    <a:lstStyle/>
                    <a:p>
                      <a:pPr algn="ctr"/>
                      <a:r>
                        <a:rPr lang="fi-FI" sz="1100" dirty="0" smtClean="0"/>
                        <a:t>15</a:t>
                      </a:r>
                      <a:endParaRPr lang="fi-FI" sz="1100" dirty="0"/>
                    </a:p>
                  </a:txBody>
                  <a:tcPr/>
                </a:tc>
                <a:tc>
                  <a:txBody>
                    <a:bodyPr/>
                    <a:lstStyle/>
                    <a:p>
                      <a:pPr algn="ctr"/>
                      <a:r>
                        <a:rPr lang="fi-FI" sz="1100" dirty="0" smtClean="0"/>
                        <a:t>25</a:t>
                      </a:r>
                      <a:endParaRPr lang="fi-FI" sz="1100" dirty="0"/>
                    </a:p>
                  </a:txBody>
                  <a:tcPr/>
                </a:tc>
              </a:tr>
              <a:tr h="267447">
                <a:tc>
                  <a:txBody>
                    <a:bodyPr/>
                    <a:lstStyle/>
                    <a:p>
                      <a:r>
                        <a:rPr lang="fi-FI" sz="1100" dirty="0" smtClean="0"/>
                        <a:t>Alifaattiset</a:t>
                      </a:r>
                      <a:r>
                        <a:rPr lang="fi-FI" sz="1100" baseline="0" dirty="0" smtClean="0"/>
                        <a:t> hiilivedyt</a:t>
                      </a:r>
                      <a:endParaRPr lang="fi-FI" sz="1100" dirty="0"/>
                    </a:p>
                  </a:txBody>
                  <a:tcPr/>
                </a:tc>
                <a:tc>
                  <a:txBody>
                    <a:bodyPr/>
                    <a:lstStyle/>
                    <a:p>
                      <a:pPr algn="ctr"/>
                      <a:r>
                        <a:rPr lang="fi-FI" sz="1100" dirty="0" smtClean="0"/>
                        <a:t>20</a:t>
                      </a:r>
                      <a:endParaRPr lang="fi-FI" sz="1100" dirty="0"/>
                    </a:p>
                  </a:txBody>
                  <a:tcPr/>
                </a:tc>
                <a:tc>
                  <a:txBody>
                    <a:bodyPr/>
                    <a:lstStyle/>
                    <a:p>
                      <a:pPr algn="ctr"/>
                      <a:r>
                        <a:rPr lang="fi-FI" sz="1100" dirty="0" smtClean="0"/>
                        <a:t>40</a:t>
                      </a:r>
                      <a:endParaRPr lang="fi-FI" sz="1100" dirty="0"/>
                    </a:p>
                  </a:txBody>
                  <a:tcPr/>
                </a:tc>
              </a:tr>
              <a:tr h="267447">
                <a:tc>
                  <a:txBody>
                    <a:bodyPr/>
                    <a:lstStyle/>
                    <a:p>
                      <a:r>
                        <a:rPr lang="fi-FI" sz="1100" dirty="0" smtClean="0"/>
                        <a:t>Aldehydit</a:t>
                      </a:r>
                      <a:endParaRPr lang="fi-FI" sz="1100" dirty="0"/>
                    </a:p>
                  </a:txBody>
                  <a:tcPr/>
                </a:tc>
                <a:tc>
                  <a:txBody>
                    <a:bodyPr/>
                    <a:lstStyle/>
                    <a:p>
                      <a:pPr algn="ctr"/>
                      <a:r>
                        <a:rPr lang="fi-FI" sz="1100" dirty="0" smtClean="0"/>
                        <a:t>15</a:t>
                      </a:r>
                      <a:endParaRPr lang="fi-FI" sz="1100" dirty="0"/>
                    </a:p>
                  </a:txBody>
                  <a:tcPr/>
                </a:tc>
                <a:tc>
                  <a:txBody>
                    <a:bodyPr/>
                    <a:lstStyle/>
                    <a:p>
                      <a:pPr algn="ctr"/>
                      <a:r>
                        <a:rPr lang="fi-FI" sz="1100" dirty="0" smtClean="0"/>
                        <a:t>25</a:t>
                      </a:r>
                      <a:endParaRPr lang="fi-FI" sz="1100" dirty="0"/>
                    </a:p>
                  </a:txBody>
                  <a:tcPr/>
                </a:tc>
              </a:tr>
              <a:tr h="267447">
                <a:tc>
                  <a:txBody>
                    <a:bodyPr/>
                    <a:lstStyle/>
                    <a:p>
                      <a:r>
                        <a:rPr lang="fi-FI" sz="1100" dirty="0" smtClean="0"/>
                        <a:t>Glykolit / glykolieetterit</a:t>
                      </a:r>
                      <a:endParaRPr lang="fi-FI" sz="1100" dirty="0"/>
                    </a:p>
                  </a:txBody>
                  <a:tcPr/>
                </a:tc>
                <a:tc>
                  <a:txBody>
                    <a:bodyPr/>
                    <a:lstStyle/>
                    <a:p>
                      <a:pPr algn="ctr"/>
                      <a:r>
                        <a:rPr lang="fi-FI" sz="1100" dirty="0" smtClean="0"/>
                        <a:t>25</a:t>
                      </a:r>
                      <a:endParaRPr lang="fi-FI" sz="1100" dirty="0"/>
                    </a:p>
                  </a:txBody>
                  <a:tcPr/>
                </a:tc>
                <a:tc>
                  <a:txBody>
                    <a:bodyPr/>
                    <a:lstStyle/>
                    <a:p>
                      <a:pPr algn="ctr"/>
                      <a:r>
                        <a:rPr lang="fi-FI" sz="1100" dirty="0" smtClean="0"/>
                        <a:t>50</a:t>
                      </a:r>
                      <a:endParaRPr lang="fi-FI" sz="1100" dirty="0"/>
                    </a:p>
                  </a:txBody>
                  <a:tcPr/>
                </a:tc>
              </a:tr>
              <a:tr h="267447">
                <a:tc>
                  <a:txBody>
                    <a:bodyPr/>
                    <a:lstStyle/>
                    <a:p>
                      <a:r>
                        <a:rPr lang="fi-FI" sz="1100" dirty="0" smtClean="0"/>
                        <a:t>Terpeenit eli </a:t>
                      </a:r>
                      <a:r>
                        <a:rPr lang="fi-FI" sz="1100" dirty="0" err="1" smtClean="0"/>
                        <a:t>isoprenoidit</a:t>
                      </a:r>
                      <a:endParaRPr lang="fi-FI" sz="1100" dirty="0"/>
                    </a:p>
                  </a:txBody>
                  <a:tcPr/>
                </a:tc>
                <a:tc>
                  <a:txBody>
                    <a:bodyPr/>
                    <a:lstStyle/>
                    <a:p>
                      <a:pPr algn="ctr"/>
                      <a:r>
                        <a:rPr lang="fi-FI" sz="1100" dirty="0" smtClean="0"/>
                        <a:t>&lt;5</a:t>
                      </a:r>
                      <a:endParaRPr lang="fi-FI" sz="1100" dirty="0"/>
                    </a:p>
                  </a:txBody>
                  <a:tcPr/>
                </a:tc>
                <a:tc>
                  <a:txBody>
                    <a:bodyPr/>
                    <a:lstStyle/>
                    <a:p>
                      <a:pPr algn="ctr"/>
                      <a:r>
                        <a:rPr lang="fi-FI" sz="1100" dirty="0" smtClean="0"/>
                        <a:t>5</a:t>
                      </a:r>
                      <a:endParaRPr lang="fi-FI" sz="1100" dirty="0"/>
                    </a:p>
                  </a:txBody>
                  <a:tcPr/>
                </a:tc>
              </a:tr>
              <a:tr h="267447">
                <a:tc>
                  <a:txBody>
                    <a:bodyPr/>
                    <a:lstStyle/>
                    <a:p>
                      <a:r>
                        <a:rPr lang="fi-FI" sz="1100" dirty="0" smtClean="0"/>
                        <a:t>Pii-yhdisteet</a:t>
                      </a:r>
                      <a:endParaRPr lang="fi-FI" sz="1100" dirty="0"/>
                    </a:p>
                  </a:txBody>
                  <a:tcPr/>
                </a:tc>
                <a:tc>
                  <a:txBody>
                    <a:bodyPr/>
                    <a:lstStyle/>
                    <a:p>
                      <a:pPr algn="ctr"/>
                      <a:r>
                        <a:rPr lang="fi-FI" sz="1100" dirty="0" smtClean="0"/>
                        <a:t>&lt;5</a:t>
                      </a:r>
                      <a:endParaRPr lang="fi-FI" sz="1100" dirty="0"/>
                    </a:p>
                  </a:txBody>
                  <a:tcPr/>
                </a:tc>
                <a:tc>
                  <a:txBody>
                    <a:bodyPr/>
                    <a:lstStyle/>
                    <a:p>
                      <a:pPr algn="ctr"/>
                      <a:r>
                        <a:rPr lang="fi-FI" sz="1100" dirty="0" smtClean="0"/>
                        <a:t>5</a:t>
                      </a:r>
                      <a:endParaRPr lang="fi-FI" sz="1100" dirty="0"/>
                    </a:p>
                  </a:txBody>
                  <a:tcPr/>
                </a:tc>
              </a:tr>
              <a:tr h="267447">
                <a:tc>
                  <a:txBody>
                    <a:bodyPr/>
                    <a:lstStyle/>
                    <a:p>
                      <a:r>
                        <a:rPr lang="fi-FI" sz="1100" dirty="0" smtClean="0"/>
                        <a:t>Orgaaniset</a:t>
                      </a:r>
                      <a:r>
                        <a:rPr lang="fi-FI" sz="1100" baseline="0" dirty="0" smtClean="0"/>
                        <a:t> hapot</a:t>
                      </a:r>
                      <a:endParaRPr lang="fi-FI" sz="1100" dirty="0"/>
                    </a:p>
                  </a:txBody>
                  <a:tcPr/>
                </a:tc>
                <a:tc>
                  <a:txBody>
                    <a:bodyPr/>
                    <a:lstStyle/>
                    <a:p>
                      <a:pPr algn="ctr"/>
                      <a:r>
                        <a:rPr lang="fi-FI" sz="1100" dirty="0" smtClean="0"/>
                        <a:t>10</a:t>
                      </a:r>
                      <a:endParaRPr lang="fi-FI" sz="1100" dirty="0"/>
                    </a:p>
                  </a:txBody>
                  <a:tcPr/>
                </a:tc>
                <a:tc>
                  <a:txBody>
                    <a:bodyPr/>
                    <a:lstStyle/>
                    <a:p>
                      <a:pPr algn="ctr"/>
                      <a:r>
                        <a:rPr lang="fi-FI" sz="1100" dirty="0" smtClean="0"/>
                        <a:t>15</a:t>
                      </a:r>
                      <a:endParaRPr lang="fi-FI" sz="1100" dirty="0"/>
                    </a:p>
                  </a:txBody>
                  <a:tcPr/>
                </a:tc>
              </a:tr>
              <a:tr h="267447">
                <a:tc>
                  <a:txBody>
                    <a:bodyPr/>
                    <a:lstStyle/>
                    <a:p>
                      <a:r>
                        <a:rPr lang="fi-FI" sz="1100" dirty="0" smtClean="0"/>
                        <a:t>Esterit</a:t>
                      </a:r>
                      <a:endParaRPr lang="fi-FI" sz="1100" dirty="0"/>
                    </a:p>
                  </a:txBody>
                  <a:tcPr/>
                </a:tc>
                <a:tc>
                  <a:txBody>
                    <a:bodyPr/>
                    <a:lstStyle/>
                    <a:p>
                      <a:pPr algn="ctr"/>
                      <a:r>
                        <a:rPr lang="fi-FI" sz="1100" dirty="0" smtClean="0"/>
                        <a:t>15</a:t>
                      </a:r>
                      <a:endParaRPr lang="fi-FI" sz="1100" dirty="0"/>
                    </a:p>
                  </a:txBody>
                  <a:tcPr/>
                </a:tc>
                <a:tc>
                  <a:txBody>
                    <a:bodyPr/>
                    <a:lstStyle/>
                    <a:p>
                      <a:pPr algn="ctr"/>
                      <a:r>
                        <a:rPr lang="fi-FI" sz="1100" dirty="0" smtClean="0"/>
                        <a:t>30</a:t>
                      </a:r>
                      <a:endParaRPr lang="fi-FI" sz="1100" dirty="0"/>
                    </a:p>
                  </a:txBody>
                  <a:tcPr/>
                </a:tc>
              </a:tr>
              <a:tr h="267447">
                <a:tc>
                  <a:txBody>
                    <a:bodyPr/>
                    <a:lstStyle/>
                    <a:p>
                      <a:r>
                        <a:rPr lang="fi-FI" sz="1100" dirty="0" smtClean="0"/>
                        <a:t>Ketonit</a:t>
                      </a:r>
                    </a:p>
                  </a:txBody>
                  <a:tcPr/>
                </a:tc>
                <a:tc>
                  <a:txBody>
                    <a:bodyPr/>
                    <a:lstStyle/>
                    <a:p>
                      <a:pPr algn="ctr"/>
                      <a:r>
                        <a:rPr lang="fi-FI" sz="1100" dirty="0" smtClean="0"/>
                        <a:t>10</a:t>
                      </a:r>
                      <a:endParaRPr lang="fi-FI" sz="1100" dirty="0"/>
                    </a:p>
                  </a:txBody>
                  <a:tcPr/>
                </a:tc>
                <a:tc>
                  <a:txBody>
                    <a:bodyPr/>
                    <a:lstStyle/>
                    <a:p>
                      <a:pPr algn="ctr"/>
                      <a:r>
                        <a:rPr lang="fi-FI" sz="1100" dirty="0" smtClean="0"/>
                        <a:t>20</a:t>
                      </a:r>
                      <a:endParaRPr lang="fi-FI" sz="1100" dirty="0"/>
                    </a:p>
                  </a:txBody>
                  <a:tcPr/>
                </a:tc>
              </a:tr>
              <a:tr h="267447">
                <a:tc>
                  <a:txBody>
                    <a:bodyPr/>
                    <a:lstStyle/>
                    <a:p>
                      <a:r>
                        <a:rPr lang="fi-FI" sz="1100" dirty="0" smtClean="0"/>
                        <a:t>TVOC</a:t>
                      </a:r>
                      <a:endParaRPr lang="fi-FI" sz="1100" dirty="0"/>
                    </a:p>
                  </a:txBody>
                  <a:tcPr/>
                </a:tc>
                <a:tc>
                  <a:txBody>
                    <a:bodyPr/>
                    <a:lstStyle/>
                    <a:p>
                      <a:pPr algn="ctr"/>
                      <a:r>
                        <a:rPr lang="fi-FI" sz="1100" dirty="0" smtClean="0"/>
                        <a:t>120</a:t>
                      </a:r>
                      <a:endParaRPr lang="fi-FI" sz="1100" dirty="0"/>
                    </a:p>
                  </a:txBody>
                  <a:tcPr/>
                </a:tc>
                <a:tc>
                  <a:txBody>
                    <a:bodyPr/>
                    <a:lstStyle/>
                    <a:p>
                      <a:pPr algn="ctr"/>
                      <a:r>
                        <a:rPr lang="fi-FI" sz="1100" dirty="0" smtClean="0"/>
                        <a:t>170</a:t>
                      </a:r>
                      <a:endParaRPr lang="fi-FI" sz="1100" dirty="0"/>
                    </a:p>
                  </a:txBody>
                  <a:tcPr/>
                </a:tc>
              </a:tr>
              <a:tr h="267447">
                <a:tc>
                  <a:txBody>
                    <a:bodyPr/>
                    <a:lstStyle/>
                    <a:p>
                      <a:r>
                        <a:rPr lang="fi-FI" sz="1100" dirty="0" smtClean="0"/>
                        <a:t>Ammoniakki</a:t>
                      </a:r>
                      <a:endParaRPr lang="fi-FI" sz="1100" dirty="0"/>
                    </a:p>
                  </a:txBody>
                  <a:tcPr/>
                </a:tc>
                <a:tc>
                  <a:txBody>
                    <a:bodyPr/>
                    <a:lstStyle/>
                    <a:p>
                      <a:pPr algn="ctr"/>
                      <a:r>
                        <a:rPr lang="fi-FI" sz="1100" dirty="0" smtClean="0"/>
                        <a:t>15</a:t>
                      </a:r>
                      <a:endParaRPr lang="fi-FI" sz="1100" dirty="0"/>
                    </a:p>
                  </a:txBody>
                  <a:tcPr/>
                </a:tc>
                <a:tc>
                  <a:txBody>
                    <a:bodyPr/>
                    <a:lstStyle/>
                    <a:p>
                      <a:pPr algn="ctr"/>
                      <a:r>
                        <a:rPr lang="fi-FI" sz="1100" dirty="0" smtClean="0"/>
                        <a:t>25</a:t>
                      </a:r>
                      <a:endParaRPr lang="fi-FI" sz="1100" dirty="0"/>
                    </a:p>
                  </a:txBody>
                  <a:tcPr/>
                </a:tc>
              </a:tr>
              <a:tr h="267447">
                <a:tc>
                  <a:txBody>
                    <a:bodyPr/>
                    <a:lstStyle/>
                    <a:p>
                      <a:r>
                        <a:rPr lang="fi-FI" sz="1100" dirty="0" smtClean="0"/>
                        <a:t>Formaldehydi</a:t>
                      </a:r>
                      <a:endParaRPr lang="fi-FI" sz="1100" dirty="0"/>
                    </a:p>
                  </a:txBody>
                  <a:tcPr/>
                </a:tc>
                <a:tc>
                  <a:txBody>
                    <a:bodyPr/>
                    <a:lstStyle/>
                    <a:p>
                      <a:pPr algn="ctr"/>
                      <a:r>
                        <a:rPr lang="fi-FI" sz="1100" dirty="0" smtClean="0"/>
                        <a:t>5</a:t>
                      </a:r>
                      <a:endParaRPr lang="fi-FI" sz="1100" dirty="0"/>
                    </a:p>
                  </a:txBody>
                  <a:tcPr/>
                </a:tc>
                <a:tc>
                  <a:txBody>
                    <a:bodyPr/>
                    <a:lstStyle/>
                    <a:p>
                      <a:pPr algn="ctr"/>
                      <a:r>
                        <a:rPr lang="fi-FI" sz="1100" dirty="0" smtClean="0"/>
                        <a:t>10</a:t>
                      </a:r>
                      <a:endParaRPr lang="fi-FI" sz="1100" dirty="0"/>
                    </a:p>
                  </a:txBody>
                  <a:tcPr/>
                </a:tc>
              </a:tr>
            </a:tbl>
          </a:graphicData>
        </a:graphic>
      </p:graphicFrame>
      <p:sp>
        <p:nvSpPr>
          <p:cNvPr id="9" name="Slide Number Placeholder 8"/>
          <p:cNvSpPr>
            <a:spLocks noGrp="1"/>
          </p:cNvSpPr>
          <p:nvPr>
            <p:ph type="sldNum" sz="quarter" idx="12"/>
          </p:nvPr>
        </p:nvSpPr>
        <p:spPr/>
        <p:txBody>
          <a:bodyPr/>
          <a:lstStyle/>
          <a:p>
            <a:fld id="{49246692-9764-4796-AF2E-897E79EBAFA7}" type="slidenum">
              <a:rPr lang="fi-FI" smtClean="0"/>
              <a:pPr/>
              <a:t>26</a:t>
            </a:fld>
            <a:endParaRPr lang="fi-FI"/>
          </a:p>
        </p:txBody>
      </p:sp>
      <p:pic>
        <p:nvPicPr>
          <p:cNvPr id="10"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995356"/>
      </p:ext>
    </p:extLst>
  </p:cSld>
  <p:clrMapOvr>
    <a:masterClrMapping/>
  </p:clrMapOvr>
  <p:transition spd="med">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762" y="-70274"/>
            <a:ext cx="7635567" cy="1143000"/>
          </a:xfrm>
        </p:spPr>
        <p:txBody>
          <a:bodyPr>
            <a:normAutofit/>
          </a:bodyPr>
          <a:lstStyle/>
          <a:p>
            <a:r>
              <a:rPr lang="fi-FI" dirty="0"/>
              <a:t>Materiaaliemissioiden ohjearvot (FLEC)</a:t>
            </a:r>
            <a:endParaRPr lang="en-US" dirty="0"/>
          </a:p>
        </p:txBody>
      </p:sp>
      <p:sp>
        <p:nvSpPr>
          <p:cNvPr id="4" name="Footer Placeholder 3"/>
          <p:cNvSpPr>
            <a:spLocks noGrp="1"/>
          </p:cNvSpPr>
          <p:nvPr>
            <p:ph type="ftr" sz="quarter" idx="10"/>
          </p:nvPr>
        </p:nvSpPr>
        <p:spPr>
          <a:xfrm>
            <a:off x="5148064" y="5943551"/>
            <a:ext cx="3744664" cy="365125"/>
          </a:xfrm>
        </p:spPr>
        <p:txBody>
          <a:bodyPr/>
          <a:lstStyle/>
          <a:p>
            <a:pPr>
              <a:defRPr/>
            </a:pPr>
            <a:r>
              <a:rPr lang="fi-FI" sz="1000" dirty="0" err="1" smtClean="0"/>
              <a:t>Järnstörm</a:t>
            </a:r>
            <a:r>
              <a:rPr lang="fi-FI" sz="1000" dirty="0" smtClean="0"/>
              <a:t> et al. </a:t>
            </a:r>
            <a:r>
              <a:rPr lang="fi-FI" sz="1000" dirty="0" err="1" smtClean="0"/>
              <a:t>Atmospheric</a:t>
            </a:r>
            <a:r>
              <a:rPr lang="fi-FI" sz="1000" dirty="0" smtClean="0"/>
              <a:t> Environment 41:2290-2302, 2007</a:t>
            </a:r>
            <a:endParaRPr lang="fi-FI" sz="1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14680561"/>
              </p:ext>
            </p:extLst>
          </p:nvPr>
        </p:nvGraphicFramePr>
        <p:xfrm>
          <a:off x="539552" y="1345577"/>
          <a:ext cx="7624775" cy="4074816"/>
        </p:xfrm>
        <a:graphic>
          <a:graphicData uri="http://schemas.openxmlformats.org/drawingml/2006/table">
            <a:tbl>
              <a:tblPr firstRow="1" bandRow="1">
                <a:tableStyleId>{5C22544A-7EE6-4342-B048-85BDC9FD1C3A}</a:tableStyleId>
              </a:tblPr>
              <a:tblGrid>
                <a:gridCol w="1524955"/>
                <a:gridCol w="1524955"/>
                <a:gridCol w="1524955"/>
                <a:gridCol w="1524955"/>
                <a:gridCol w="1524955"/>
              </a:tblGrid>
              <a:tr h="472527">
                <a:tc>
                  <a:txBody>
                    <a:bodyPr/>
                    <a:lstStyle/>
                    <a:p>
                      <a:pPr marL="0" algn="l" defTabSz="914400" rtl="0" eaLnBrk="1" latinLnBrk="0" hangingPunct="1"/>
                      <a:r>
                        <a:rPr lang="fi-FI" sz="1050" kern="1200" dirty="0" smtClean="0">
                          <a:solidFill>
                            <a:schemeClr val="bg1"/>
                          </a:solidFill>
                          <a:latin typeface="+mn-lt"/>
                          <a:ea typeface="+mn-ea"/>
                          <a:cs typeface="+mn-cs"/>
                        </a:rPr>
                        <a:t>Referenssiemissio</a:t>
                      </a:r>
                    </a:p>
                    <a:p>
                      <a:pPr marL="0" algn="l" defTabSz="914400" rtl="0" eaLnBrk="1" latinLnBrk="0" hangingPunct="1"/>
                      <a:r>
                        <a:rPr lang="fi-FI" sz="1050" kern="1200" dirty="0" smtClean="0">
                          <a:solidFill>
                            <a:schemeClr val="bg1"/>
                          </a:solidFill>
                          <a:latin typeface="+mn-lt"/>
                          <a:ea typeface="+mn-ea"/>
                          <a:cs typeface="+mn-cs"/>
                        </a:rPr>
                        <a:t>g/m</a:t>
                      </a:r>
                      <a:r>
                        <a:rPr lang="fi-FI" sz="1050" kern="1200" baseline="30000" dirty="0" smtClean="0">
                          <a:solidFill>
                            <a:schemeClr val="bg1"/>
                          </a:solidFill>
                          <a:latin typeface="+mn-lt"/>
                          <a:ea typeface="+mn-ea"/>
                          <a:cs typeface="+mn-cs"/>
                        </a:rPr>
                        <a:t>2</a:t>
                      </a:r>
                      <a:r>
                        <a:rPr lang="fi-FI" sz="1050" kern="1200" dirty="0" smtClean="0">
                          <a:solidFill>
                            <a:schemeClr val="bg1"/>
                          </a:solidFill>
                          <a:latin typeface="+mn-lt"/>
                          <a:ea typeface="+mn-ea"/>
                          <a:cs typeface="+mn-cs"/>
                        </a:rPr>
                        <a:t>h</a:t>
                      </a:r>
                      <a:endParaRPr lang="fi-FI" sz="1050" kern="1200" dirty="0">
                        <a:solidFill>
                          <a:schemeClr val="bg1"/>
                        </a:solidFill>
                        <a:latin typeface="+mn-lt"/>
                        <a:ea typeface="+mn-ea"/>
                        <a:cs typeface="+mn-cs"/>
                      </a:endParaRPr>
                    </a:p>
                  </a:txBody>
                  <a:tcPr/>
                </a:tc>
                <a:tc>
                  <a:txBody>
                    <a:bodyPr/>
                    <a:lstStyle/>
                    <a:p>
                      <a:pPr marL="0" algn="l" defTabSz="914400" rtl="0" eaLnBrk="1" latinLnBrk="0" hangingPunct="1"/>
                      <a:r>
                        <a:rPr lang="fi-FI" sz="1050" kern="1200" dirty="0" smtClean="0">
                          <a:solidFill>
                            <a:schemeClr val="bg1"/>
                          </a:solidFill>
                          <a:latin typeface="+mn-lt"/>
                          <a:ea typeface="+mn-ea"/>
                          <a:cs typeface="+mn-cs"/>
                        </a:rPr>
                        <a:t>PVC-lattia</a:t>
                      </a:r>
                      <a:endParaRPr lang="fi-FI" sz="1050" kern="1200" dirty="0">
                        <a:solidFill>
                          <a:schemeClr val="bg1"/>
                        </a:solidFill>
                        <a:latin typeface="+mn-lt"/>
                        <a:ea typeface="+mn-ea"/>
                        <a:cs typeface="+mn-cs"/>
                      </a:endParaRPr>
                    </a:p>
                  </a:txBody>
                  <a:tcPr/>
                </a:tc>
                <a:tc>
                  <a:txBody>
                    <a:bodyPr/>
                    <a:lstStyle/>
                    <a:p>
                      <a:pPr marL="0" algn="l" defTabSz="914400" rtl="0" eaLnBrk="1" latinLnBrk="0" hangingPunct="1"/>
                      <a:r>
                        <a:rPr lang="fi-FI" sz="1050" kern="1200" dirty="0" smtClean="0">
                          <a:solidFill>
                            <a:schemeClr val="bg1"/>
                          </a:solidFill>
                          <a:latin typeface="+mn-lt"/>
                          <a:ea typeface="+mn-ea"/>
                          <a:cs typeface="+mn-cs"/>
                        </a:rPr>
                        <a:t>Parkettilattia</a:t>
                      </a:r>
                      <a:endParaRPr lang="fi-FI" sz="1050" kern="1200" dirty="0">
                        <a:solidFill>
                          <a:schemeClr val="bg1"/>
                        </a:solidFill>
                        <a:latin typeface="+mn-lt"/>
                        <a:ea typeface="+mn-ea"/>
                        <a:cs typeface="+mn-cs"/>
                      </a:endParaRPr>
                    </a:p>
                  </a:txBody>
                  <a:tcPr/>
                </a:tc>
                <a:tc>
                  <a:txBody>
                    <a:bodyPr/>
                    <a:lstStyle/>
                    <a:p>
                      <a:pPr marL="0" algn="l" defTabSz="914400" rtl="0" eaLnBrk="1" latinLnBrk="0" hangingPunct="1"/>
                      <a:r>
                        <a:rPr lang="fi-FI" sz="1050" kern="1200" dirty="0" smtClean="0">
                          <a:solidFill>
                            <a:schemeClr val="bg1"/>
                          </a:solidFill>
                          <a:latin typeface="+mn-lt"/>
                          <a:ea typeface="+mn-ea"/>
                          <a:cs typeface="+mn-cs"/>
                        </a:rPr>
                        <a:t>Kattorakenne (tasoite)</a:t>
                      </a:r>
                      <a:endParaRPr lang="fi-FI" sz="1050" kern="1200" dirty="0">
                        <a:solidFill>
                          <a:schemeClr val="bg1"/>
                        </a:solidFill>
                        <a:latin typeface="+mn-lt"/>
                        <a:ea typeface="+mn-ea"/>
                        <a:cs typeface="+mn-cs"/>
                      </a:endParaRPr>
                    </a:p>
                  </a:txBody>
                  <a:tcPr/>
                </a:tc>
                <a:tc>
                  <a:txBody>
                    <a:bodyPr/>
                    <a:lstStyle/>
                    <a:p>
                      <a:pPr marL="0" algn="l" defTabSz="914400" rtl="0" eaLnBrk="1" latinLnBrk="0" hangingPunct="1"/>
                      <a:r>
                        <a:rPr lang="fi-FI" sz="1050" kern="1200" dirty="0" smtClean="0">
                          <a:solidFill>
                            <a:schemeClr val="bg1"/>
                          </a:solidFill>
                          <a:latin typeface="+mn-lt"/>
                          <a:ea typeface="+mn-ea"/>
                          <a:cs typeface="+mn-cs"/>
                        </a:rPr>
                        <a:t>Maalattu seinä</a:t>
                      </a:r>
                      <a:endParaRPr lang="fi-FI" sz="1050" kern="1200" dirty="0">
                        <a:solidFill>
                          <a:schemeClr val="bg1"/>
                        </a:solidFill>
                        <a:latin typeface="+mn-lt"/>
                        <a:ea typeface="+mn-ea"/>
                        <a:cs typeface="+mn-cs"/>
                      </a:endParaRPr>
                    </a:p>
                  </a:txBody>
                  <a:tcPr/>
                </a:tc>
              </a:tr>
              <a:tr h="1023809">
                <a:tc>
                  <a:txBody>
                    <a:bodyPr/>
                    <a:lstStyle/>
                    <a:p>
                      <a:pPr marL="0" algn="l" defTabSz="914400" rtl="0" eaLnBrk="1" latinLnBrk="0" hangingPunct="1"/>
                      <a:r>
                        <a:rPr lang="fi-FI" sz="1050" kern="1200" dirty="0" smtClean="0">
                          <a:solidFill>
                            <a:schemeClr val="dk1"/>
                          </a:solidFill>
                          <a:latin typeface="+mn-lt"/>
                          <a:ea typeface="+mn-ea"/>
                          <a:cs typeface="+mn-cs"/>
                        </a:rPr>
                        <a:t>&lt; 5 -10</a:t>
                      </a:r>
                      <a:endParaRPr lang="fi-FI" sz="1050" kern="1200" dirty="0">
                        <a:solidFill>
                          <a:schemeClr val="dk1"/>
                        </a:solidFill>
                        <a:latin typeface="+mn-lt"/>
                        <a:ea typeface="+mn-ea"/>
                        <a:cs typeface="+mn-cs"/>
                      </a:endParaRPr>
                    </a:p>
                  </a:txBody>
                  <a:tcPr/>
                </a:tc>
                <a:tc>
                  <a:txBody>
                    <a:bodyPr/>
                    <a:lstStyle/>
                    <a:p>
                      <a:pPr marL="0" algn="l" defTabSz="914400" rtl="0" eaLnBrk="1" latinLnBrk="0" hangingPunct="1"/>
                      <a:r>
                        <a:rPr lang="fi-FI" sz="1050" kern="1200" dirty="0" err="1" smtClean="0">
                          <a:solidFill>
                            <a:schemeClr val="dk1"/>
                          </a:solidFill>
                          <a:latin typeface="+mn-lt"/>
                          <a:ea typeface="+mn-ea"/>
                          <a:cs typeface="+mn-cs"/>
                        </a:rPr>
                        <a:t>Sykloalkaanit</a:t>
                      </a:r>
                      <a:r>
                        <a:rPr lang="fi-FI" sz="1050" kern="1200" dirty="0" smtClean="0">
                          <a:solidFill>
                            <a:schemeClr val="dk1"/>
                          </a:solidFill>
                          <a:latin typeface="+mn-lt"/>
                          <a:ea typeface="+mn-ea"/>
                          <a:cs typeface="+mn-cs"/>
                        </a:rPr>
                        <a:t>, terpeenit, formaldehydit</a:t>
                      </a:r>
                      <a:endParaRPr lang="fi-FI" sz="1050" kern="1200" dirty="0">
                        <a:solidFill>
                          <a:schemeClr val="dk1"/>
                        </a:solidFill>
                        <a:latin typeface="+mn-lt"/>
                        <a:ea typeface="+mn-ea"/>
                        <a:cs typeface="+mn-cs"/>
                      </a:endParaRPr>
                    </a:p>
                  </a:txBody>
                  <a:tcPr/>
                </a:tc>
                <a:tc>
                  <a:txBody>
                    <a:bodyPr/>
                    <a:lstStyle/>
                    <a:p>
                      <a:pPr marL="0" algn="l" defTabSz="914400" rtl="0" eaLnBrk="1" latinLnBrk="0" hangingPunct="1"/>
                      <a:r>
                        <a:rPr lang="fi-FI" sz="1050" kern="1200" dirty="0" smtClean="0">
                          <a:solidFill>
                            <a:schemeClr val="dk1"/>
                          </a:solidFill>
                          <a:latin typeface="+mn-lt"/>
                          <a:ea typeface="+mn-ea"/>
                          <a:cs typeface="+mn-cs"/>
                        </a:rPr>
                        <a:t>Kaikki</a:t>
                      </a:r>
                      <a:r>
                        <a:rPr lang="fi-FI" sz="1050" kern="1200" baseline="0" dirty="0" smtClean="0">
                          <a:solidFill>
                            <a:schemeClr val="dk1"/>
                          </a:solidFill>
                          <a:latin typeface="+mn-lt"/>
                          <a:ea typeface="+mn-ea"/>
                          <a:cs typeface="+mn-cs"/>
                        </a:rPr>
                        <a:t> VOC-ryhmät, formaldehydit, ammoniakki</a:t>
                      </a:r>
                      <a:endParaRPr lang="fi-FI" sz="1050" kern="1200" dirty="0">
                        <a:solidFill>
                          <a:schemeClr val="dk1"/>
                        </a:solidFill>
                        <a:latin typeface="+mn-lt"/>
                        <a:ea typeface="+mn-ea"/>
                        <a:cs typeface="+mn-cs"/>
                      </a:endParaRPr>
                    </a:p>
                  </a:txBody>
                  <a:tcPr/>
                </a:tc>
                <a:tc>
                  <a:txBody>
                    <a:bodyPr/>
                    <a:lstStyle/>
                    <a:p>
                      <a:pPr marL="0" algn="l" defTabSz="914400" rtl="0" eaLnBrk="1" latinLnBrk="0" hangingPunct="1"/>
                      <a:r>
                        <a:rPr lang="fi-FI" sz="1050" kern="1200" dirty="0" err="1" smtClean="0">
                          <a:solidFill>
                            <a:schemeClr val="dk1"/>
                          </a:solidFill>
                          <a:latin typeface="+mn-lt"/>
                          <a:ea typeface="+mn-ea"/>
                          <a:cs typeface="+mn-cs"/>
                        </a:rPr>
                        <a:t>Sykloalkaanit</a:t>
                      </a:r>
                      <a:r>
                        <a:rPr lang="fi-FI" sz="1050" kern="1200" dirty="0" smtClean="0">
                          <a:solidFill>
                            <a:schemeClr val="dk1"/>
                          </a:solidFill>
                          <a:latin typeface="+mn-lt"/>
                          <a:ea typeface="+mn-ea"/>
                          <a:cs typeface="+mn-cs"/>
                        </a:rPr>
                        <a:t>, ketonit</a:t>
                      </a:r>
                      <a:endParaRPr lang="fi-FI" sz="1050" kern="1200" dirty="0">
                        <a:solidFill>
                          <a:schemeClr val="dk1"/>
                        </a:solidFill>
                        <a:latin typeface="+mn-lt"/>
                        <a:ea typeface="+mn-ea"/>
                        <a:cs typeface="+mn-cs"/>
                      </a:endParaRPr>
                    </a:p>
                  </a:txBody>
                  <a:tcPr/>
                </a:tc>
                <a:tc>
                  <a:txBody>
                    <a:bodyPr/>
                    <a:lstStyle/>
                    <a:p>
                      <a:pPr marL="0" algn="l" defTabSz="914400" rtl="0" eaLnBrk="1" latinLnBrk="0" hangingPunct="1"/>
                      <a:r>
                        <a:rPr lang="fi-FI" sz="1050" kern="1200" dirty="0" smtClean="0">
                          <a:solidFill>
                            <a:schemeClr val="dk1"/>
                          </a:solidFill>
                          <a:latin typeface="+mn-lt"/>
                          <a:ea typeface="+mn-ea"/>
                          <a:cs typeface="+mn-cs"/>
                        </a:rPr>
                        <a:t>Hapot, alkoholit, aromaattiset yhdisteet, </a:t>
                      </a:r>
                      <a:r>
                        <a:rPr lang="fi-FI" sz="1050" kern="1200" dirty="0" err="1" smtClean="0">
                          <a:solidFill>
                            <a:schemeClr val="dk1"/>
                          </a:solidFill>
                          <a:latin typeface="+mn-lt"/>
                          <a:ea typeface="+mn-ea"/>
                          <a:cs typeface="+mn-cs"/>
                        </a:rPr>
                        <a:t>sykloalkaanit</a:t>
                      </a:r>
                      <a:r>
                        <a:rPr lang="fi-FI" sz="1050" kern="1200" dirty="0" smtClean="0">
                          <a:solidFill>
                            <a:schemeClr val="dk1"/>
                          </a:solidFill>
                          <a:latin typeface="+mn-lt"/>
                          <a:ea typeface="+mn-ea"/>
                          <a:cs typeface="+mn-cs"/>
                        </a:rPr>
                        <a:t>, esterit, ketonit, terpeenit </a:t>
                      </a:r>
                      <a:endParaRPr lang="fi-FI" sz="1050" kern="1200" dirty="0">
                        <a:solidFill>
                          <a:schemeClr val="dk1"/>
                        </a:solidFill>
                        <a:latin typeface="+mn-lt"/>
                        <a:ea typeface="+mn-ea"/>
                        <a:cs typeface="+mn-cs"/>
                      </a:endParaRPr>
                    </a:p>
                  </a:txBody>
                  <a:tcPr/>
                </a:tc>
              </a:tr>
              <a:tr h="840048">
                <a:tc>
                  <a:txBody>
                    <a:bodyPr/>
                    <a:lstStyle/>
                    <a:p>
                      <a:pPr marL="0" algn="l" defTabSz="914400" rtl="0" eaLnBrk="1" latinLnBrk="0" hangingPunct="1"/>
                      <a:r>
                        <a:rPr lang="fi-FI" sz="1050" kern="1200" dirty="0" smtClean="0">
                          <a:solidFill>
                            <a:schemeClr val="dk1"/>
                          </a:solidFill>
                          <a:latin typeface="+mn-lt"/>
                          <a:ea typeface="+mn-ea"/>
                          <a:cs typeface="+mn-cs"/>
                        </a:rPr>
                        <a:t>&lt; 15 – 30</a:t>
                      </a:r>
                      <a:endParaRPr lang="fi-FI" sz="1050" kern="1200" dirty="0">
                        <a:solidFill>
                          <a:schemeClr val="dk1"/>
                        </a:solidFill>
                        <a:latin typeface="+mn-lt"/>
                        <a:ea typeface="+mn-ea"/>
                        <a:cs typeface="+mn-cs"/>
                      </a:endParaRPr>
                    </a:p>
                  </a:txBody>
                  <a:tcPr/>
                </a:tc>
                <a:tc>
                  <a:txBody>
                    <a:bodyPr/>
                    <a:lstStyle/>
                    <a:p>
                      <a:pPr marL="0" algn="l" defTabSz="914400" rtl="0" eaLnBrk="1" latinLnBrk="0" hangingPunct="1"/>
                      <a:r>
                        <a:rPr lang="fi-FI" sz="1050" kern="1200" dirty="0" smtClean="0">
                          <a:solidFill>
                            <a:schemeClr val="dk1"/>
                          </a:solidFill>
                          <a:latin typeface="+mn-lt"/>
                          <a:ea typeface="+mn-ea"/>
                          <a:cs typeface="+mn-cs"/>
                        </a:rPr>
                        <a:t>Hapot, alkoholit, aldehydit,</a:t>
                      </a:r>
                      <a:r>
                        <a:rPr lang="fi-FI" sz="1050" kern="1200" baseline="0" dirty="0" smtClean="0">
                          <a:solidFill>
                            <a:schemeClr val="dk1"/>
                          </a:solidFill>
                          <a:latin typeface="+mn-lt"/>
                          <a:ea typeface="+mn-ea"/>
                          <a:cs typeface="+mn-cs"/>
                        </a:rPr>
                        <a:t> esterit, ketonit, ammoniakki</a:t>
                      </a:r>
                      <a:endParaRPr lang="fi-FI" sz="1050" kern="1200" dirty="0">
                        <a:solidFill>
                          <a:schemeClr val="dk1"/>
                        </a:solidFill>
                        <a:latin typeface="+mn-lt"/>
                        <a:ea typeface="+mn-ea"/>
                        <a:cs typeface="+mn-cs"/>
                      </a:endParaRPr>
                    </a:p>
                  </a:txBody>
                  <a:tcPr/>
                </a:tc>
                <a:tc>
                  <a:txBody>
                    <a:bodyPr/>
                    <a:lstStyle/>
                    <a:p>
                      <a:pPr marL="0" algn="l" defTabSz="914400" rtl="0" eaLnBrk="1" latinLnBrk="0" hangingPunct="1"/>
                      <a:endParaRPr lang="fi-FI" sz="1050" kern="1200" dirty="0">
                        <a:solidFill>
                          <a:schemeClr val="dk1"/>
                        </a:solidFill>
                        <a:latin typeface="+mn-lt"/>
                        <a:ea typeface="+mn-ea"/>
                        <a:cs typeface="+mn-cs"/>
                      </a:endParaRPr>
                    </a:p>
                  </a:txBody>
                  <a:tcPr/>
                </a:tc>
                <a:tc>
                  <a:txBody>
                    <a:bodyPr/>
                    <a:lstStyle/>
                    <a:p>
                      <a:pPr marL="0" algn="l" defTabSz="914400" rtl="0" eaLnBrk="1" latinLnBrk="0" hangingPunct="1"/>
                      <a:r>
                        <a:rPr lang="fi-FI" sz="1050" kern="1200" dirty="0" smtClean="0">
                          <a:solidFill>
                            <a:schemeClr val="dk1"/>
                          </a:solidFill>
                          <a:latin typeface="+mn-lt"/>
                          <a:ea typeface="+mn-ea"/>
                          <a:cs typeface="+mn-cs"/>
                        </a:rPr>
                        <a:t>Hapot, aromaattiset yhdisteet, esterit, glykolit, glykolieetterit</a:t>
                      </a:r>
                      <a:endParaRPr lang="fi-FI" sz="1050" kern="1200" dirty="0">
                        <a:solidFill>
                          <a:schemeClr val="dk1"/>
                        </a:solidFill>
                        <a:latin typeface="+mn-lt"/>
                        <a:ea typeface="+mn-ea"/>
                        <a:cs typeface="+mn-cs"/>
                      </a:endParaRPr>
                    </a:p>
                  </a:txBody>
                  <a:tcPr/>
                </a:tc>
                <a:tc>
                  <a:txBody>
                    <a:bodyPr/>
                    <a:lstStyle/>
                    <a:p>
                      <a:pPr marL="0" algn="l" defTabSz="914400" rtl="0" eaLnBrk="1" latinLnBrk="0" hangingPunct="1"/>
                      <a:r>
                        <a:rPr lang="fi-FI" sz="1050" kern="1200" dirty="0" smtClean="0">
                          <a:solidFill>
                            <a:schemeClr val="dk1"/>
                          </a:solidFill>
                          <a:latin typeface="+mn-lt"/>
                          <a:ea typeface="+mn-ea"/>
                          <a:cs typeface="+mn-cs"/>
                        </a:rPr>
                        <a:t>Alifaattiset yhdisteet, glykolit, glykolieetterit, ammoniakki, formaldehydi</a:t>
                      </a:r>
                      <a:endParaRPr lang="fi-FI" sz="1050" kern="1200" dirty="0">
                        <a:solidFill>
                          <a:schemeClr val="dk1"/>
                        </a:solidFill>
                        <a:latin typeface="+mn-lt"/>
                        <a:ea typeface="+mn-ea"/>
                        <a:cs typeface="+mn-cs"/>
                      </a:endParaRPr>
                    </a:p>
                  </a:txBody>
                  <a:tcPr/>
                </a:tc>
              </a:tr>
              <a:tr h="840048">
                <a:tc>
                  <a:txBody>
                    <a:bodyPr/>
                    <a:lstStyle/>
                    <a:p>
                      <a:pPr marL="0" algn="l" defTabSz="914400" rtl="0" eaLnBrk="1" latinLnBrk="0" hangingPunct="1"/>
                      <a:r>
                        <a:rPr lang="fi-FI" sz="1050" kern="1200" dirty="0" smtClean="0">
                          <a:solidFill>
                            <a:schemeClr val="dk1"/>
                          </a:solidFill>
                          <a:latin typeface="+mn-lt"/>
                          <a:ea typeface="+mn-ea"/>
                          <a:cs typeface="+mn-cs"/>
                        </a:rPr>
                        <a:t>&lt; 35 – 50</a:t>
                      </a:r>
                      <a:endParaRPr lang="fi-FI" sz="1050" kern="1200" dirty="0">
                        <a:solidFill>
                          <a:schemeClr val="dk1"/>
                        </a:solidFill>
                        <a:latin typeface="+mn-lt"/>
                        <a:ea typeface="+mn-ea"/>
                        <a:cs typeface="+mn-cs"/>
                      </a:endParaRPr>
                    </a:p>
                  </a:txBody>
                  <a:tcPr/>
                </a:tc>
                <a:tc>
                  <a:txBody>
                    <a:bodyPr/>
                    <a:lstStyle/>
                    <a:p>
                      <a:pPr marL="0" algn="l" defTabSz="914400" rtl="0" eaLnBrk="1" latinLnBrk="0" hangingPunct="1"/>
                      <a:r>
                        <a:rPr lang="fi-FI" sz="1050" kern="1200" dirty="0" smtClean="0">
                          <a:solidFill>
                            <a:schemeClr val="dk1"/>
                          </a:solidFill>
                          <a:latin typeface="+mn-lt"/>
                          <a:ea typeface="+mn-ea"/>
                          <a:cs typeface="+mn-cs"/>
                        </a:rPr>
                        <a:t>Alifaattiset yhdisteet, glykolit, glykolieetterit</a:t>
                      </a:r>
                      <a:endParaRPr lang="fi-FI" sz="1050" kern="1200" dirty="0">
                        <a:solidFill>
                          <a:schemeClr val="dk1"/>
                        </a:solidFill>
                        <a:latin typeface="+mn-lt"/>
                        <a:ea typeface="+mn-ea"/>
                        <a:cs typeface="+mn-cs"/>
                      </a:endParaRPr>
                    </a:p>
                  </a:txBody>
                  <a:tcPr/>
                </a:tc>
                <a:tc>
                  <a:txBody>
                    <a:bodyPr/>
                    <a:lstStyle/>
                    <a:p>
                      <a:pPr marL="0" algn="l" defTabSz="914400" rtl="0" eaLnBrk="1" latinLnBrk="0" hangingPunct="1"/>
                      <a:r>
                        <a:rPr lang="fi-FI" sz="1050" kern="1200" dirty="0" smtClean="0">
                          <a:solidFill>
                            <a:schemeClr val="dk1"/>
                          </a:solidFill>
                          <a:latin typeface="+mn-lt"/>
                          <a:ea typeface="+mn-ea"/>
                          <a:cs typeface="+mn-cs"/>
                        </a:rPr>
                        <a:t>TVOC</a:t>
                      </a:r>
                      <a:endParaRPr lang="fi-FI" sz="1050" kern="1200" dirty="0">
                        <a:solidFill>
                          <a:schemeClr val="dk1"/>
                        </a:solidFill>
                        <a:latin typeface="+mn-lt"/>
                        <a:ea typeface="+mn-ea"/>
                        <a:cs typeface="+mn-cs"/>
                      </a:endParaRPr>
                    </a:p>
                  </a:txBody>
                  <a:tcPr/>
                </a:tc>
                <a:tc>
                  <a:txBody>
                    <a:bodyPr/>
                    <a:lstStyle/>
                    <a:p>
                      <a:pPr marL="0" algn="l" defTabSz="914400" rtl="0" eaLnBrk="1" latinLnBrk="0" hangingPunct="1"/>
                      <a:r>
                        <a:rPr lang="fi-FI" sz="1050" kern="1200" dirty="0" smtClean="0">
                          <a:solidFill>
                            <a:schemeClr val="dk1"/>
                          </a:solidFill>
                          <a:latin typeface="+mn-lt"/>
                          <a:ea typeface="+mn-ea"/>
                          <a:cs typeface="+mn-cs"/>
                        </a:rPr>
                        <a:t>Alkoholit, aldehydit, alifaattiset yhdisteet, terpeenit, formaldehydit</a:t>
                      </a:r>
                      <a:endParaRPr lang="fi-FI" sz="1050" kern="1200" dirty="0">
                        <a:solidFill>
                          <a:schemeClr val="dk1"/>
                        </a:solidFill>
                        <a:latin typeface="+mn-lt"/>
                        <a:ea typeface="+mn-ea"/>
                        <a:cs typeface="+mn-cs"/>
                      </a:endParaRPr>
                    </a:p>
                  </a:txBody>
                  <a:tcPr/>
                </a:tc>
                <a:tc>
                  <a:txBody>
                    <a:bodyPr/>
                    <a:lstStyle/>
                    <a:p>
                      <a:pPr marL="0" algn="l" defTabSz="914400" rtl="0" eaLnBrk="1" latinLnBrk="0" hangingPunct="1"/>
                      <a:r>
                        <a:rPr lang="fi-FI" sz="1050" kern="1200" dirty="0" smtClean="0">
                          <a:solidFill>
                            <a:schemeClr val="dk1"/>
                          </a:solidFill>
                          <a:latin typeface="+mn-lt"/>
                          <a:ea typeface="+mn-ea"/>
                          <a:cs typeface="+mn-cs"/>
                        </a:rPr>
                        <a:t>TVOC</a:t>
                      </a:r>
                      <a:endParaRPr lang="fi-FI" sz="1050" kern="1200" dirty="0">
                        <a:solidFill>
                          <a:schemeClr val="dk1"/>
                        </a:solidFill>
                        <a:latin typeface="+mn-lt"/>
                        <a:ea typeface="+mn-ea"/>
                        <a:cs typeface="+mn-cs"/>
                      </a:endParaRPr>
                    </a:p>
                  </a:txBody>
                  <a:tcPr/>
                </a:tc>
              </a:tr>
              <a:tr h="472527">
                <a:tc>
                  <a:txBody>
                    <a:bodyPr/>
                    <a:lstStyle/>
                    <a:p>
                      <a:pPr marL="0" algn="l" defTabSz="914400" rtl="0" eaLnBrk="1" latinLnBrk="0" hangingPunct="1"/>
                      <a:r>
                        <a:rPr lang="fi-FI" sz="1050" kern="1200" dirty="0" smtClean="0">
                          <a:solidFill>
                            <a:schemeClr val="dk1"/>
                          </a:solidFill>
                          <a:latin typeface="+mn-lt"/>
                          <a:ea typeface="+mn-ea"/>
                          <a:cs typeface="+mn-cs"/>
                        </a:rPr>
                        <a:t>&lt; 65 – 70</a:t>
                      </a:r>
                      <a:endParaRPr lang="fi-FI" sz="1050" kern="1200" dirty="0">
                        <a:solidFill>
                          <a:schemeClr val="dk1"/>
                        </a:solidFill>
                        <a:latin typeface="+mn-lt"/>
                        <a:ea typeface="+mn-ea"/>
                        <a:cs typeface="+mn-cs"/>
                      </a:endParaRPr>
                    </a:p>
                  </a:txBody>
                  <a:tcPr/>
                </a:tc>
                <a:tc>
                  <a:txBody>
                    <a:bodyPr/>
                    <a:lstStyle/>
                    <a:p>
                      <a:pPr marL="0" algn="l" defTabSz="914400" rtl="0" eaLnBrk="1" latinLnBrk="0" hangingPunct="1"/>
                      <a:r>
                        <a:rPr lang="fi-FI" sz="1050" kern="1200" dirty="0" smtClean="0">
                          <a:solidFill>
                            <a:schemeClr val="dk1"/>
                          </a:solidFill>
                          <a:latin typeface="+mn-lt"/>
                          <a:ea typeface="+mn-ea"/>
                          <a:cs typeface="+mn-cs"/>
                        </a:rPr>
                        <a:t>Aromaattiset</a:t>
                      </a:r>
                      <a:r>
                        <a:rPr lang="fi-FI" sz="1050" kern="1200" baseline="0" dirty="0" smtClean="0">
                          <a:solidFill>
                            <a:schemeClr val="dk1"/>
                          </a:solidFill>
                          <a:latin typeface="+mn-lt"/>
                          <a:ea typeface="+mn-ea"/>
                          <a:cs typeface="+mn-cs"/>
                        </a:rPr>
                        <a:t> yhdisteet</a:t>
                      </a:r>
                      <a:endParaRPr lang="fi-FI" sz="1050" kern="1200" dirty="0">
                        <a:solidFill>
                          <a:schemeClr val="dk1"/>
                        </a:solidFill>
                        <a:latin typeface="+mn-lt"/>
                        <a:ea typeface="+mn-ea"/>
                        <a:cs typeface="+mn-cs"/>
                      </a:endParaRPr>
                    </a:p>
                  </a:txBody>
                  <a:tcPr/>
                </a:tc>
                <a:tc>
                  <a:txBody>
                    <a:bodyPr/>
                    <a:lstStyle/>
                    <a:p>
                      <a:pPr marL="0" algn="l" defTabSz="914400" rtl="0" eaLnBrk="1" latinLnBrk="0" hangingPunct="1"/>
                      <a:endParaRPr lang="fi-FI" sz="1050" kern="1200" dirty="0">
                        <a:solidFill>
                          <a:schemeClr val="dk1"/>
                        </a:solidFill>
                        <a:latin typeface="+mn-lt"/>
                        <a:ea typeface="+mn-ea"/>
                        <a:cs typeface="+mn-cs"/>
                      </a:endParaRPr>
                    </a:p>
                  </a:txBody>
                  <a:tcPr/>
                </a:tc>
                <a:tc>
                  <a:txBody>
                    <a:bodyPr/>
                    <a:lstStyle/>
                    <a:p>
                      <a:pPr marL="0" algn="l" defTabSz="914400" rtl="0" eaLnBrk="1" latinLnBrk="0" hangingPunct="1"/>
                      <a:r>
                        <a:rPr lang="fi-FI" sz="1050" kern="1200" dirty="0" smtClean="0">
                          <a:solidFill>
                            <a:schemeClr val="dk1"/>
                          </a:solidFill>
                          <a:latin typeface="+mn-lt"/>
                          <a:ea typeface="+mn-ea"/>
                          <a:cs typeface="+mn-cs"/>
                        </a:rPr>
                        <a:t>Ammoniakki</a:t>
                      </a:r>
                      <a:endParaRPr lang="fi-FI" sz="1050" kern="1200" dirty="0">
                        <a:solidFill>
                          <a:schemeClr val="dk1"/>
                        </a:solidFill>
                        <a:latin typeface="+mn-lt"/>
                        <a:ea typeface="+mn-ea"/>
                        <a:cs typeface="+mn-cs"/>
                      </a:endParaRPr>
                    </a:p>
                  </a:txBody>
                  <a:tcPr/>
                </a:tc>
                <a:tc>
                  <a:txBody>
                    <a:bodyPr/>
                    <a:lstStyle/>
                    <a:p>
                      <a:pPr marL="0" algn="l" defTabSz="914400" rtl="0" eaLnBrk="1" latinLnBrk="0" hangingPunct="1"/>
                      <a:endParaRPr lang="fi-FI" sz="1050" kern="1200" dirty="0">
                        <a:solidFill>
                          <a:schemeClr val="dk1"/>
                        </a:solidFill>
                        <a:latin typeface="+mn-lt"/>
                        <a:ea typeface="+mn-ea"/>
                        <a:cs typeface="+mn-cs"/>
                      </a:endParaRPr>
                    </a:p>
                  </a:txBody>
                  <a:tcPr/>
                </a:tc>
              </a:tr>
              <a:tr h="425857">
                <a:tc>
                  <a:txBody>
                    <a:bodyPr/>
                    <a:lstStyle/>
                    <a:p>
                      <a:pPr marL="0" algn="l" defTabSz="914400" rtl="0" eaLnBrk="1" latinLnBrk="0" hangingPunct="1"/>
                      <a:r>
                        <a:rPr lang="fi-FI" sz="1050" kern="1200" dirty="0" smtClean="0">
                          <a:solidFill>
                            <a:schemeClr val="dk1"/>
                          </a:solidFill>
                          <a:latin typeface="+mn-lt"/>
                          <a:ea typeface="+mn-ea"/>
                          <a:cs typeface="+mn-cs"/>
                        </a:rPr>
                        <a:t>&lt; 170 - 230</a:t>
                      </a:r>
                      <a:endParaRPr lang="fi-FI" sz="1050" kern="1200" dirty="0">
                        <a:solidFill>
                          <a:schemeClr val="dk1"/>
                        </a:solidFill>
                        <a:latin typeface="+mn-lt"/>
                        <a:ea typeface="+mn-ea"/>
                        <a:cs typeface="+mn-cs"/>
                      </a:endParaRPr>
                    </a:p>
                  </a:txBody>
                  <a:tcPr/>
                </a:tc>
                <a:tc>
                  <a:txBody>
                    <a:bodyPr/>
                    <a:lstStyle/>
                    <a:p>
                      <a:pPr marL="0" algn="l" defTabSz="914400" rtl="0" eaLnBrk="1" latinLnBrk="0" hangingPunct="1"/>
                      <a:r>
                        <a:rPr lang="fi-FI" sz="1050" kern="1200" dirty="0" smtClean="0">
                          <a:solidFill>
                            <a:schemeClr val="dk1"/>
                          </a:solidFill>
                          <a:latin typeface="+mn-lt"/>
                          <a:ea typeface="+mn-ea"/>
                          <a:cs typeface="+mn-cs"/>
                        </a:rPr>
                        <a:t>TVOC</a:t>
                      </a:r>
                      <a:endParaRPr lang="fi-FI" sz="1050" kern="1200" dirty="0">
                        <a:solidFill>
                          <a:schemeClr val="dk1"/>
                        </a:solidFill>
                        <a:latin typeface="+mn-lt"/>
                        <a:ea typeface="+mn-ea"/>
                        <a:cs typeface="+mn-cs"/>
                      </a:endParaRPr>
                    </a:p>
                  </a:txBody>
                  <a:tcPr/>
                </a:tc>
                <a:tc>
                  <a:txBody>
                    <a:bodyPr/>
                    <a:lstStyle/>
                    <a:p>
                      <a:pPr marL="0" algn="l" defTabSz="914400" rtl="0" eaLnBrk="1" latinLnBrk="0" hangingPunct="1"/>
                      <a:endParaRPr lang="fi-FI" sz="1050" kern="1200" dirty="0">
                        <a:solidFill>
                          <a:schemeClr val="dk1"/>
                        </a:solidFill>
                        <a:latin typeface="+mn-lt"/>
                        <a:ea typeface="+mn-ea"/>
                        <a:cs typeface="+mn-cs"/>
                      </a:endParaRPr>
                    </a:p>
                  </a:txBody>
                  <a:tcPr/>
                </a:tc>
                <a:tc>
                  <a:txBody>
                    <a:bodyPr/>
                    <a:lstStyle/>
                    <a:p>
                      <a:pPr marL="0" algn="l" defTabSz="914400" rtl="0" eaLnBrk="1" latinLnBrk="0" hangingPunct="1"/>
                      <a:r>
                        <a:rPr lang="fi-FI" sz="1050" kern="1200" dirty="0" smtClean="0">
                          <a:solidFill>
                            <a:schemeClr val="dk1"/>
                          </a:solidFill>
                          <a:latin typeface="+mn-lt"/>
                          <a:ea typeface="+mn-ea"/>
                          <a:cs typeface="+mn-cs"/>
                        </a:rPr>
                        <a:t>TVOC</a:t>
                      </a:r>
                      <a:endParaRPr lang="fi-FI" sz="1050" kern="1200" dirty="0">
                        <a:solidFill>
                          <a:schemeClr val="dk1"/>
                        </a:solidFill>
                        <a:latin typeface="+mn-lt"/>
                        <a:ea typeface="+mn-ea"/>
                        <a:cs typeface="+mn-cs"/>
                      </a:endParaRPr>
                    </a:p>
                  </a:txBody>
                  <a:tcPr/>
                </a:tc>
                <a:tc>
                  <a:txBody>
                    <a:bodyPr/>
                    <a:lstStyle/>
                    <a:p>
                      <a:pPr marL="0" algn="l" defTabSz="914400" rtl="0" eaLnBrk="1" latinLnBrk="0" hangingPunct="1"/>
                      <a:endParaRPr lang="fi-FI" sz="1050" kern="1200" dirty="0">
                        <a:solidFill>
                          <a:schemeClr val="dk1"/>
                        </a:solidFill>
                        <a:latin typeface="+mn-lt"/>
                        <a:ea typeface="+mn-ea"/>
                        <a:cs typeface="+mn-cs"/>
                      </a:endParaRPr>
                    </a:p>
                  </a:txBody>
                  <a:tcPr/>
                </a:tc>
              </a:tr>
            </a:tbl>
          </a:graphicData>
        </a:graphic>
      </p:graphicFrame>
      <p:sp>
        <p:nvSpPr>
          <p:cNvPr id="8" name="TextBox 7"/>
          <p:cNvSpPr txBox="1"/>
          <p:nvPr/>
        </p:nvSpPr>
        <p:spPr>
          <a:xfrm>
            <a:off x="467544" y="5468744"/>
            <a:ext cx="7488832" cy="307777"/>
          </a:xfrm>
          <a:prstGeom prst="rect">
            <a:avLst/>
          </a:prstGeom>
          <a:noFill/>
        </p:spPr>
        <p:txBody>
          <a:bodyPr wrap="square" rtlCol="0">
            <a:spAutoFit/>
          </a:bodyPr>
          <a:lstStyle/>
          <a:p>
            <a:r>
              <a:rPr lang="fi-FI" sz="1400" dirty="0" smtClean="0"/>
              <a:t>Taulukko: VOC-ryhmäkohtaiset materiaaliemissiot lattia-, </a:t>
            </a:r>
            <a:r>
              <a:rPr lang="fi-FI" sz="1400" dirty="0" err="1" smtClean="0"/>
              <a:t>katto-</a:t>
            </a:r>
            <a:r>
              <a:rPr lang="fi-FI" sz="1400" dirty="0" smtClean="0"/>
              <a:t> ja seinärakenteille.</a:t>
            </a:r>
            <a:endParaRPr lang="fi-FI" sz="1400" dirty="0"/>
          </a:p>
        </p:txBody>
      </p:sp>
      <p:sp>
        <p:nvSpPr>
          <p:cNvPr id="9" name="Slide Number Placeholder 8"/>
          <p:cNvSpPr>
            <a:spLocks noGrp="1"/>
          </p:cNvSpPr>
          <p:nvPr>
            <p:ph type="sldNum" sz="quarter" idx="12"/>
          </p:nvPr>
        </p:nvSpPr>
        <p:spPr/>
        <p:txBody>
          <a:bodyPr/>
          <a:lstStyle/>
          <a:p>
            <a:fld id="{49246692-9764-4796-AF2E-897E79EBAFA7}" type="slidenum">
              <a:rPr lang="fi-FI" smtClean="0"/>
              <a:pPr/>
              <a:t>27</a:t>
            </a:fld>
            <a:endParaRPr lang="fi-FI"/>
          </a:p>
        </p:txBody>
      </p:sp>
      <p:pic>
        <p:nvPicPr>
          <p:cNvPr id="10"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5107771"/>
      </p:ext>
    </p:extLst>
  </p:cSld>
  <p:clrMapOvr>
    <a:masterClrMapping/>
  </p:clrMapOvr>
  <p:transition spd="med">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285319"/>
            <a:ext cx="7489824" cy="1079500"/>
          </a:xfrm>
        </p:spPr>
        <p:txBody>
          <a:bodyPr>
            <a:noAutofit/>
          </a:bodyPr>
          <a:lstStyle/>
          <a:p>
            <a:r>
              <a:rPr lang="fi-FI" dirty="0"/>
              <a:t>Lattiapinnoitteen alapuolisen betonin </a:t>
            </a:r>
            <a:r>
              <a:rPr lang="fi-FI" dirty="0" smtClean="0"/>
              <a:t/>
            </a:r>
            <a:br>
              <a:rPr lang="fi-FI" dirty="0" smtClean="0"/>
            </a:br>
            <a:r>
              <a:rPr lang="fi-FI" dirty="0" smtClean="0"/>
              <a:t>VOC-yhdisteet</a:t>
            </a:r>
            <a:endParaRPr lang="en-US" dirty="0"/>
          </a:p>
        </p:txBody>
      </p:sp>
      <p:sp>
        <p:nvSpPr>
          <p:cNvPr id="7" name="Content Placeholder 6"/>
          <p:cNvSpPr>
            <a:spLocks noGrp="1"/>
          </p:cNvSpPr>
          <p:nvPr>
            <p:ph idx="1"/>
          </p:nvPr>
        </p:nvSpPr>
        <p:spPr>
          <a:xfrm>
            <a:off x="827087" y="1470357"/>
            <a:ext cx="7489825" cy="4392614"/>
          </a:xfrm>
        </p:spPr>
        <p:txBody>
          <a:bodyPr>
            <a:noAutofit/>
          </a:bodyPr>
          <a:lstStyle/>
          <a:p>
            <a:pPr marL="0" indent="0">
              <a:buNone/>
            </a:pPr>
            <a:r>
              <a:rPr lang="fi-FI" sz="1800" dirty="0" smtClean="0"/>
              <a:t>Mittaus aikaisintaan 3 vrk. pinnoitteen ja liiman poistamisesta</a:t>
            </a:r>
          </a:p>
          <a:p>
            <a:pPr marL="0" indent="0">
              <a:buNone/>
            </a:pPr>
            <a:endParaRPr lang="fi-FI" sz="1200" dirty="0" smtClean="0"/>
          </a:p>
          <a:p>
            <a:pPr marL="0" indent="0">
              <a:buNone/>
            </a:pPr>
            <a:r>
              <a:rPr lang="fi-FI" sz="1800" dirty="0" smtClean="0"/>
              <a:t>FLEC-mittaus</a:t>
            </a:r>
            <a:endParaRPr lang="en-US" sz="1800" dirty="0" smtClean="0"/>
          </a:p>
          <a:p>
            <a:pPr marL="641350" indent="-457200"/>
            <a:r>
              <a:rPr lang="fi-FI" sz="1600" dirty="0" smtClean="0"/>
              <a:t>Tulokseen vaikuttavat liiman, tasoitteen ja maton ominaisuudet</a:t>
            </a:r>
          </a:p>
          <a:p>
            <a:pPr marL="641350" indent="-457200"/>
            <a:r>
              <a:rPr lang="fi-FI" sz="1600" b="1" dirty="0" smtClean="0"/>
              <a:t>Tulosten tulkinnassa huomioidaan tuotetiedot</a:t>
            </a:r>
          </a:p>
          <a:p>
            <a:pPr marL="457200" lvl="1" indent="0">
              <a:buNone/>
            </a:pPr>
            <a:endParaRPr lang="fi-FI" sz="1200" dirty="0" smtClean="0"/>
          </a:p>
          <a:p>
            <a:pPr marL="0" indent="0">
              <a:buNone/>
            </a:pPr>
            <a:r>
              <a:rPr lang="fi-FI" sz="1800" dirty="0" smtClean="0"/>
              <a:t>Tarvitaan korjausten suunnitteluvaiheen tueksi</a:t>
            </a:r>
          </a:p>
          <a:p>
            <a:pPr marL="641350" indent="-457200"/>
            <a:r>
              <a:rPr lang="fi-FI" sz="1600" dirty="0"/>
              <a:t>Vaaditaanko toimenpiteitä betonirakenteen osalta?</a:t>
            </a:r>
          </a:p>
          <a:p>
            <a:pPr marL="955675" lvl="1" indent="-457200"/>
            <a:r>
              <a:rPr lang="fi-FI" sz="1600" dirty="0" smtClean="0"/>
              <a:t>Riittävä tuuletusaika?</a:t>
            </a:r>
            <a:endParaRPr lang="fi-FI" sz="1600" dirty="0"/>
          </a:p>
          <a:p>
            <a:pPr marL="955675" lvl="1" indent="-457200"/>
            <a:r>
              <a:rPr lang="fi-FI" sz="1600" dirty="0"/>
              <a:t>Betonirakenteen lämmitys ja tuuletus?</a:t>
            </a:r>
          </a:p>
          <a:p>
            <a:pPr marL="955675" lvl="1" indent="-457200"/>
            <a:r>
              <a:rPr lang="fi-FI" sz="1600" dirty="0"/>
              <a:t>Kapselointi</a:t>
            </a:r>
            <a:r>
              <a:rPr lang="fi-FI" sz="1600" dirty="0" smtClean="0"/>
              <a:t>?</a:t>
            </a:r>
          </a:p>
          <a:p>
            <a:pPr marL="955675" lvl="1" indent="-457200"/>
            <a:endParaRPr lang="fi-FI" sz="1100" dirty="0" smtClean="0"/>
          </a:p>
          <a:p>
            <a:pPr marL="0" indent="0">
              <a:buNone/>
            </a:pPr>
            <a:r>
              <a:rPr lang="fi-FI" sz="1800" dirty="0" smtClean="0"/>
              <a:t>Voidaan </a:t>
            </a:r>
            <a:r>
              <a:rPr lang="fi-FI" sz="1800" dirty="0"/>
              <a:t>käyttää korjausten onnistumisen </a:t>
            </a:r>
            <a:r>
              <a:rPr lang="fi-FI" sz="1800" dirty="0" smtClean="0"/>
              <a:t>arvioinnissa ja seurannassa</a:t>
            </a:r>
          </a:p>
        </p:txBody>
      </p:sp>
      <p:sp>
        <p:nvSpPr>
          <p:cNvPr id="5" name="Footer Placeholder 4"/>
          <p:cNvSpPr>
            <a:spLocks noGrp="1"/>
          </p:cNvSpPr>
          <p:nvPr>
            <p:ph type="ftr" sz="quarter" idx="11"/>
          </p:nvPr>
        </p:nvSpPr>
        <p:spPr>
          <a:xfrm>
            <a:off x="3981502" y="6093296"/>
            <a:ext cx="4824214" cy="365125"/>
          </a:xfrm>
        </p:spPr>
        <p:txBody>
          <a:bodyPr/>
          <a:lstStyle/>
          <a:p>
            <a:pPr algn="r">
              <a:defRPr/>
            </a:pPr>
            <a:r>
              <a:rPr lang="fi-FI" sz="1000" dirty="0" smtClean="0"/>
              <a:t>Muovimattopinnoitteisen lattiarakenteen VOC-emissiot</a:t>
            </a:r>
          </a:p>
          <a:p>
            <a:pPr algn="r">
              <a:defRPr/>
            </a:pPr>
            <a:r>
              <a:rPr lang="fi-FI" sz="1000" dirty="0" smtClean="0"/>
              <a:t> sisäilmaongelmakohteissa, Järnström, H., 2005, VTT </a:t>
            </a:r>
            <a:endParaRPr lang="fi-FI" sz="1000" dirty="0"/>
          </a:p>
        </p:txBody>
      </p:sp>
      <p:sp>
        <p:nvSpPr>
          <p:cNvPr id="3" name="Slide Number Placeholder 2"/>
          <p:cNvSpPr>
            <a:spLocks noGrp="1"/>
          </p:cNvSpPr>
          <p:nvPr>
            <p:ph type="sldNum" sz="quarter" idx="12"/>
          </p:nvPr>
        </p:nvSpPr>
        <p:spPr/>
        <p:txBody>
          <a:bodyPr/>
          <a:lstStyle/>
          <a:p>
            <a:fld id="{49246692-9764-4796-AF2E-897E79EBAFA7}" type="slidenum">
              <a:rPr lang="fi-FI" smtClean="0"/>
              <a:pPr/>
              <a:t>28</a:t>
            </a:fld>
            <a:endParaRPr lang="fi-FI"/>
          </a:p>
        </p:txBody>
      </p:sp>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2373491"/>
      </p:ext>
    </p:extLst>
  </p:cSld>
  <p:clrMapOvr>
    <a:masterClrMapping/>
  </p:clrMapOvr>
  <p:transition spd="med">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0186" y="3068960"/>
            <a:ext cx="7489824" cy="647452"/>
          </a:xfrm>
        </p:spPr>
        <p:style>
          <a:lnRef idx="3">
            <a:schemeClr val="lt1"/>
          </a:lnRef>
          <a:fillRef idx="1">
            <a:schemeClr val="accent2"/>
          </a:fillRef>
          <a:effectRef idx="1">
            <a:schemeClr val="accent2"/>
          </a:effectRef>
          <a:fontRef idx="minor">
            <a:schemeClr val="lt1"/>
          </a:fontRef>
        </p:style>
        <p:txBody>
          <a:bodyPr anchor="ctr">
            <a:normAutofit/>
          </a:bodyPr>
          <a:lstStyle/>
          <a:p>
            <a:pPr algn="ctr"/>
            <a:r>
              <a:rPr lang="fi-FI" dirty="0"/>
              <a:t>BULK-näyte</a:t>
            </a:r>
          </a:p>
        </p:txBody>
      </p:sp>
      <p:pic>
        <p:nvPicPr>
          <p:cNvPr id="3"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29</a:t>
            </a:fld>
            <a:endParaRPr lang="fi-FI"/>
          </a:p>
        </p:txBody>
      </p:sp>
    </p:spTree>
    <p:extLst>
      <p:ext uri="{BB962C8B-B14F-4D97-AF65-F5344CB8AC3E}">
        <p14:creationId xmlns:p14="http://schemas.microsoft.com/office/powerpoint/2010/main" val="2126927392"/>
      </p:ext>
    </p:extLst>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7088" y="153294"/>
            <a:ext cx="7489824" cy="1079500"/>
          </a:xfrm>
        </p:spPr>
        <p:txBody>
          <a:bodyPr/>
          <a:lstStyle/>
          <a:p>
            <a:r>
              <a:rPr lang="fi-FI" dirty="0" smtClean="0">
                <a:solidFill>
                  <a:srgbClr val="44697D"/>
                </a:solidFill>
              </a:rPr>
              <a:t>Sisällysluettelo:</a:t>
            </a:r>
            <a:endParaRPr lang="fi-FI" dirty="0">
              <a:solidFill>
                <a:srgbClr val="44697D"/>
              </a:solidFill>
            </a:endParaRPr>
          </a:p>
        </p:txBody>
      </p:sp>
      <p:sp>
        <p:nvSpPr>
          <p:cNvPr id="4" name="Slide Number Placeholder 3"/>
          <p:cNvSpPr>
            <a:spLocks noGrp="1"/>
          </p:cNvSpPr>
          <p:nvPr>
            <p:ph type="sldNum" sz="quarter" idx="12"/>
          </p:nvPr>
        </p:nvSpPr>
        <p:spPr/>
        <p:txBody>
          <a:bodyPr/>
          <a:lstStyle/>
          <a:p>
            <a:fld id="{49246692-9764-4796-AF2E-897E79EBAFA7}" type="slidenum">
              <a:rPr lang="fi-FI" smtClean="0"/>
              <a:pPr/>
              <a:t>3</a:t>
            </a:fld>
            <a:endParaRPr lang="fi-FI" dirty="0"/>
          </a:p>
        </p:txBody>
      </p:sp>
      <p:pic>
        <p:nvPicPr>
          <p:cNvPr id="7"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11" name="Content Placeholder 5"/>
          <p:cNvSpPr>
            <a:spLocks noGrp="1"/>
          </p:cNvSpPr>
          <p:nvPr>
            <p:ph sz="half" idx="1"/>
          </p:nvPr>
        </p:nvSpPr>
        <p:spPr>
          <a:xfrm>
            <a:off x="827088" y="1340768"/>
            <a:ext cx="3668712" cy="4752528"/>
          </a:xfrm>
        </p:spPr>
        <p:txBody>
          <a:bodyPr>
            <a:normAutofit fontScale="92500" lnSpcReduction="20000"/>
          </a:bodyPr>
          <a:lstStyle/>
          <a:p>
            <a:pPr marL="342900" indent="-342900">
              <a:buClr>
                <a:srgbClr val="C00000"/>
              </a:buClr>
              <a:buFont typeface="+mj-lt"/>
              <a:buAutoNum type="arabicPeriod"/>
            </a:pPr>
            <a:r>
              <a:rPr lang="fi-FI" sz="1100" b="1" dirty="0"/>
              <a:t>Sisäilmaston ohje- ja toimenpidearvot</a:t>
            </a:r>
          </a:p>
          <a:p>
            <a:pPr lvl="1">
              <a:buClr>
                <a:srgbClr val="C00000"/>
              </a:buClr>
            </a:pPr>
            <a:r>
              <a:rPr lang="fi-FI" sz="1100" dirty="0"/>
              <a:t>Eduskunnan tarkastusvaliokunnan raportti </a:t>
            </a:r>
            <a:endParaRPr lang="fi-FI" sz="1100" dirty="0" smtClean="0"/>
          </a:p>
          <a:p>
            <a:pPr lvl="1">
              <a:buClr>
                <a:srgbClr val="C00000"/>
              </a:buClr>
            </a:pPr>
            <a:r>
              <a:rPr lang="fi-FI" sz="1100" dirty="0" smtClean="0"/>
              <a:t>Yleistä lainsäädännöstä</a:t>
            </a:r>
            <a:endParaRPr lang="fi-FI" sz="1100" dirty="0"/>
          </a:p>
          <a:p>
            <a:pPr lvl="1">
              <a:buClr>
                <a:srgbClr val="C00000"/>
              </a:buClr>
            </a:pPr>
            <a:r>
              <a:rPr lang="fi-FI" sz="1100" dirty="0" smtClean="0"/>
              <a:t>Rakentamismääräyskokoelma </a:t>
            </a:r>
            <a:r>
              <a:rPr lang="fi-FI" sz="1100" dirty="0"/>
              <a:t>D2</a:t>
            </a:r>
          </a:p>
          <a:p>
            <a:pPr lvl="1">
              <a:buClr>
                <a:srgbClr val="C00000"/>
              </a:buClr>
            </a:pPr>
            <a:r>
              <a:rPr lang="fi-FI" sz="1100" dirty="0" smtClean="0"/>
              <a:t>Asumisterveysasetus</a:t>
            </a:r>
          </a:p>
          <a:p>
            <a:pPr lvl="1">
              <a:buClr>
                <a:srgbClr val="C00000"/>
              </a:buClr>
            </a:pPr>
            <a:r>
              <a:rPr lang="fi-FI" sz="1100" dirty="0"/>
              <a:t>A</a:t>
            </a:r>
            <a:r>
              <a:rPr lang="fi-FI" sz="1100" dirty="0" smtClean="0"/>
              <a:t>sumisterveysasetuksen soveltamisohjeet, Valvira</a:t>
            </a:r>
            <a:endParaRPr lang="fi-FI" sz="1100" dirty="0"/>
          </a:p>
          <a:p>
            <a:pPr lvl="1">
              <a:buClr>
                <a:srgbClr val="C00000"/>
              </a:buClr>
            </a:pPr>
            <a:r>
              <a:rPr lang="fi-FI" sz="1100" dirty="0"/>
              <a:t>Sisäilmastoluokitus 2008</a:t>
            </a:r>
          </a:p>
          <a:p>
            <a:pPr lvl="1">
              <a:buClr>
                <a:srgbClr val="C00000"/>
              </a:buClr>
            </a:pPr>
            <a:r>
              <a:rPr lang="fi-FI" sz="1100" dirty="0" smtClean="0"/>
              <a:t>Ohje työpaikkojen sisäilmasto-ongelmien selvittämiseen (TTL)</a:t>
            </a:r>
          </a:p>
          <a:p>
            <a:pPr lvl="1">
              <a:buClr>
                <a:srgbClr val="C00000"/>
              </a:buClr>
            </a:pPr>
            <a:r>
              <a:rPr lang="fi-FI" sz="1100" dirty="0" smtClean="0"/>
              <a:t>Kosteus- </a:t>
            </a:r>
            <a:r>
              <a:rPr lang="fi-FI" sz="1100" dirty="0"/>
              <a:t>ja homevauriot - ratkaisuja työpaikoille, (TTL</a:t>
            </a:r>
            <a:r>
              <a:rPr lang="fi-FI" sz="1100" dirty="0" smtClean="0"/>
              <a:t>)</a:t>
            </a:r>
          </a:p>
          <a:p>
            <a:pPr lvl="1">
              <a:buClr>
                <a:srgbClr val="C00000"/>
              </a:buClr>
            </a:pPr>
            <a:r>
              <a:rPr lang="fi-FI" sz="1100" dirty="0" smtClean="0"/>
              <a:t>Toimiston </a:t>
            </a:r>
            <a:r>
              <a:rPr lang="fi-FI" sz="1100" dirty="0"/>
              <a:t>sisäilman tutkiminen (TTL)</a:t>
            </a:r>
          </a:p>
          <a:p>
            <a:pPr lvl="1">
              <a:buClr>
                <a:srgbClr val="C00000"/>
              </a:buClr>
            </a:pPr>
            <a:r>
              <a:rPr lang="fi-FI" sz="1100" dirty="0"/>
              <a:t>Koulurakennusten kosteus- ja homevauriot (KTL)</a:t>
            </a:r>
          </a:p>
          <a:p>
            <a:pPr lvl="1">
              <a:buClr>
                <a:srgbClr val="C00000"/>
              </a:buClr>
            </a:pPr>
            <a:r>
              <a:rPr lang="fi-FI" sz="1100" dirty="0"/>
              <a:t>Haitalliseksi tunnetut pitoisuudet </a:t>
            </a:r>
          </a:p>
          <a:p>
            <a:pPr lvl="1">
              <a:buClr>
                <a:srgbClr val="C00000"/>
              </a:buClr>
            </a:pPr>
            <a:r>
              <a:rPr lang="fi-FI" sz="1100" dirty="0" smtClean="0"/>
              <a:t>Kosteudenhallinta </a:t>
            </a:r>
            <a:r>
              <a:rPr lang="fi-FI" sz="1100" dirty="0"/>
              <a:t>ja homevaurioiden estäminen (RIL)</a:t>
            </a:r>
          </a:p>
          <a:p>
            <a:pPr lvl="1">
              <a:buClr>
                <a:srgbClr val="C00000"/>
              </a:buClr>
            </a:pPr>
            <a:r>
              <a:rPr lang="fi-FI" sz="1100" dirty="0"/>
              <a:t>Kosteus- ja homevaurioituneen rakennuksen kuntotutkimus </a:t>
            </a:r>
            <a:r>
              <a:rPr lang="fi-FI" sz="1100" dirty="0" smtClean="0"/>
              <a:t>-opas</a:t>
            </a:r>
            <a:endParaRPr lang="fi-FI" sz="1100" dirty="0"/>
          </a:p>
          <a:p>
            <a:pPr lvl="1">
              <a:buClr>
                <a:srgbClr val="C00000"/>
              </a:buClr>
            </a:pPr>
            <a:endParaRPr lang="fi-FI" sz="1100" dirty="0"/>
          </a:p>
          <a:p>
            <a:pPr marL="342900" lvl="1" indent="-342900">
              <a:buClr>
                <a:srgbClr val="C00000"/>
              </a:buClr>
              <a:buFont typeface="+mj-lt"/>
              <a:buAutoNum type="arabicPeriod" startAt="2"/>
            </a:pPr>
            <a:r>
              <a:rPr lang="fi-FI" sz="1100" b="1" dirty="0"/>
              <a:t>Fysikaaliset olosuhteet</a:t>
            </a:r>
          </a:p>
          <a:p>
            <a:pPr lvl="1">
              <a:buClr>
                <a:srgbClr val="C00000"/>
              </a:buClr>
            </a:pPr>
            <a:r>
              <a:rPr lang="fi-FI" sz="1100" dirty="0"/>
              <a:t>Lämpöviihtyvyys</a:t>
            </a:r>
          </a:p>
          <a:p>
            <a:pPr lvl="1">
              <a:buClr>
                <a:srgbClr val="C00000"/>
              </a:buClr>
            </a:pPr>
            <a:r>
              <a:rPr lang="fi-FI" sz="1100" dirty="0"/>
              <a:t>Sisäilman lämpötila</a:t>
            </a:r>
          </a:p>
          <a:p>
            <a:pPr lvl="1">
              <a:buClr>
                <a:srgbClr val="C00000"/>
              </a:buClr>
            </a:pPr>
            <a:r>
              <a:rPr lang="fi-FI" sz="1100" dirty="0"/>
              <a:t>Lämpötilaindeksi</a:t>
            </a:r>
          </a:p>
          <a:p>
            <a:pPr lvl="1">
              <a:buClr>
                <a:srgbClr val="C00000"/>
              </a:buClr>
            </a:pPr>
            <a:r>
              <a:rPr lang="fi-FI" sz="1100" dirty="0"/>
              <a:t>Sisäilman kosteus</a:t>
            </a:r>
          </a:p>
          <a:p>
            <a:pPr lvl="1">
              <a:buClr>
                <a:srgbClr val="C00000"/>
              </a:buClr>
            </a:pPr>
            <a:r>
              <a:rPr lang="fi-FI" sz="1100" dirty="0"/>
              <a:t>Rakennekosteus</a:t>
            </a:r>
          </a:p>
          <a:p>
            <a:pPr lvl="1">
              <a:buClr>
                <a:srgbClr val="C00000"/>
              </a:buClr>
            </a:pPr>
            <a:r>
              <a:rPr lang="fi-FI" sz="1100" dirty="0"/>
              <a:t>Rakennuksen ilmatiiveys</a:t>
            </a:r>
          </a:p>
          <a:p>
            <a:pPr lvl="1">
              <a:buClr>
                <a:srgbClr val="C00000"/>
              </a:buClr>
            </a:pPr>
            <a:r>
              <a:rPr lang="fi-FI" sz="1100" dirty="0"/>
              <a:t>Vuotoilmareittien mittausmenetelmät</a:t>
            </a:r>
          </a:p>
          <a:p>
            <a:pPr lvl="1">
              <a:buClr>
                <a:srgbClr val="C00000"/>
              </a:buClr>
            </a:pPr>
            <a:r>
              <a:rPr lang="fi-FI" sz="1100" dirty="0"/>
              <a:t>Radon</a:t>
            </a:r>
          </a:p>
          <a:p>
            <a:pPr lvl="1">
              <a:buClr>
                <a:srgbClr val="C00000"/>
              </a:buClr>
            </a:pPr>
            <a:r>
              <a:rPr lang="fi-FI" sz="1100" dirty="0"/>
              <a:t>Radontorjunta</a:t>
            </a:r>
          </a:p>
          <a:p>
            <a:pPr lvl="1">
              <a:buClr>
                <a:srgbClr val="C00000"/>
              </a:buClr>
            </a:pPr>
            <a:r>
              <a:rPr lang="fi-FI" sz="1100" dirty="0"/>
              <a:t>Melu</a:t>
            </a:r>
          </a:p>
          <a:p>
            <a:pPr>
              <a:buClr>
                <a:srgbClr val="C00000"/>
              </a:buClr>
            </a:pPr>
            <a:endParaRPr lang="fi-FI" sz="2000" dirty="0" smtClean="0"/>
          </a:p>
          <a:p>
            <a:pPr>
              <a:buClr>
                <a:srgbClr val="C00000"/>
              </a:buClr>
            </a:pPr>
            <a:endParaRPr lang="fi-FI" sz="2000" dirty="0" smtClean="0"/>
          </a:p>
          <a:p>
            <a:pPr>
              <a:buClr>
                <a:srgbClr val="C00000"/>
              </a:buClr>
            </a:pPr>
            <a:endParaRPr lang="fi-FI" sz="2000" dirty="0" smtClean="0"/>
          </a:p>
          <a:p>
            <a:pPr>
              <a:buClr>
                <a:srgbClr val="C00000"/>
              </a:buClr>
            </a:pPr>
            <a:endParaRPr lang="fi-FI" sz="2000" dirty="0" smtClean="0"/>
          </a:p>
          <a:p>
            <a:pPr>
              <a:buClr>
                <a:srgbClr val="C00000"/>
              </a:buClr>
            </a:pPr>
            <a:endParaRPr lang="fi-FI" sz="2000" dirty="0" smtClean="0"/>
          </a:p>
          <a:p>
            <a:pPr>
              <a:buClr>
                <a:srgbClr val="C00000"/>
              </a:buClr>
            </a:pPr>
            <a:endParaRPr lang="fi-FI" dirty="0" smtClean="0"/>
          </a:p>
          <a:p>
            <a:pPr>
              <a:buClr>
                <a:srgbClr val="C00000"/>
              </a:buClr>
            </a:pPr>
            <a:endParaRPr lang="fi-FI" dirty="0" smtClean="0"/>
          </a:p>
          <a:p>
            <a:pPr>
              <a:buClr>
                <a:srgbClr val="C00000"/>
              </a:buClr>
            </a:pPr>
            <a:endParaRPr lang="fi-FI" dirty="0" smtClean="0"/>
          </a:p>
          <a:p>
            <a:pPr>
              <a:buClr>
                <a:srgbClr val="C00000"/>
              </a:buClr>
            </a:pPr>
            <a:endParaRPr lang="fi-FI" dirty="0" smtClean="0"/>
          </a:p>
          <a:p>
            <a:pPr>
              <a:buClr>
                <a:srgbClr val="C00000"/>
              </a:buClr>
            </a:pPr>
            <a:endParaRPr lang="fi-FI" dirty="0" smtClean="0"/>
          </a:p>
          <a:p>
            <a:pPr>
              <a:buClr>
                <a:srgbClr val="C00000"/>
              </a:buClr>
            </a:pPr>
            <a:endParaRPr lang="fi-FI" dirty="0"/>
          </a:p>
        </p:txBody>
      </p:sp>
      <p:sp>
        <p:nvSpPr>
          <p:cNvPr id="13" name="Content Placeholder 1"/>
          <p:cNvSpPr>
            <a:spLocks noGrp="1"/>
          </p:cNvSpPr>
          <p:nvPr>
            <p:ph sz="half" idx="2"/>
          </p:nvPr>
        </p:nvSpPr>
        <p:spPr>
          <a:xfrm>
            <a:off x="4572000" y="1232794"/>
            <a:ext cx="3884239" cy="5184576"/>
          </a:xfrm>
        </p:spPr>
        <p:txBody>
          <a:bodyPr>
            <a:noAutofit/>
          </a:bodyPr>
          <a:lstStyle/>
          <a:p>
            <a:pPr marL="342900" lvl="1" indent="-342900">
              <a:lnSpc>
                <a:spcPct val="80000"/>
              </a:lnSpc>
              <a:buClr>
                <a:srgbClr val="C00000"/>
              </a:buClr>
              <a:buFont typeface="+mj-lt"/>
              <a:buAutoNum type="arabicPeriod" startAt="3"/>
            </a:pPr>
            <a:r>
              <a:rPr lang="fi-FI" sz="1000" b="1" dirty="0"/>
              <a:t>Mikrobit</a:t>
            </a:r>
          </a:p>
          <a:p>
            <a:pPr lvl="1">
              <a:lnSpc>
                <a:spcPct val="80000"/>
              </a:lnSpc>
              <a:buClr>
                <a:srgbClr val="C00000"/>
              </a:buClr>
            </a:pPr>
            <a:r>
              <a:rPr lang="fi-FI" sz="1000" dirty="0"/>
              <a:t>Käsitteitä</a:t>
            </a:r>
          </a:p>
          <a:p>
            <a:pPr lvl="1">
              <a:lnSpc>
                <a:spcPct val="80000"/>
              </a:lnSpc>
              <a:buClr>
                <a:srgbClr val="C00000"/>
              </a:buClr>
            </a:pPr>
            <a:r>
              <a:rPr lang="fi-FI" sz="1000" dirty="0"/>
              <a:t>Rakennuksen kosteuslähteet ja kosteuden siirtyminen rakenteissa</a:t>
            </a:r>
          </a:p>
          <a:p>
            <a:pPr lvl="1">
              <a:lnSpc>
                <a:spcPct val="80000"/>
              </a:lnSpc>
              <a:buClr>
                <a:srgbClr val="C00000"/>
              </a:buClr>
            </a:pPr>
            <a:r>
              <a:rPr lang="fi-FI" sz="1000" dirty="0"/>
              <a:t>Rakenteiden mikrobivaurioriskin arviointi</a:t>
            </a:r>
          </a:p>
          <a:p>
            <a:pPr lvl="1">
              <a:lnSpc>
                <a:spcPct val="80000"/>
              </a:lnSpc>
              <a:buClr>
                <a:srgbClr val="C00000"/>
              </a:buClr>
            </a:pPr>
            <a:r>
              <a:rPr lang="fi-FI" sz="1000" dirty="0"/>
              <a:t>Ilmayhteys rakenteen mikrobivauriosta sisäilmaan</a:t>
            </a:r>
          </a:p>
          <a:p>
            <a:pPr lvl="1">
              <a:lnSpc>
                <a:spcPct val="80000"/>
              </a:lnSpc>
              <a:buClr>
                <a:srgbClr val="C00000"/>
              </a:buClr>
            </a:pPr>
            <a:r>
              <a:rPr lang="fi-FI" sz="1000" dirty="0"/>
              <a:t>Yleistä mikrobeista</a:t>
            </a:r>
          </a:p>
          <a:p>
            <a:pPr lvl="1">
              <a:lnSpc>
                <a:spcPct val="80000"/>
              </a:lnSpc>
              <a:buClr>
                <a:srgbClr val="C00000"/>
              </a:buClr>
            </a:pPr>
            <a:r>
              <a:rPr lang="fi-FI" sz="1000" dirty="0"/>
              <a:t>Mikrobien kasvuolosuhteet</a:t>
            </a:r>
          </a:p>
          <a:p>
            <a:pPr lvl="1">
              <a:lnSpc>
                <a:spcPct val="80000"/>
              </a:lnSpc>
              <a:buClr>
                <a:srgbClr val="C00000"/>
              </a:buClr>
            </a:pPr>
            <a:r>
              <a:rPr lang="fi-FI" sz="1000" dirty="0"/>
              <a:t>Mikrobilajit</a:t>
            </a:r>
          </a:p>
          <a:p>
            <a:pPr lvl="1">
              <a:lnSpc>
                <a:spcPct val="80000"/>
              </a:lnSpc>
              <a:buClr>
                <a:srgbClr val="C00000"/>
              </a:buClr>
            </a:pPr>
            <a:r>
              <a:rPr lang="fi-FI" sz="1000" dirty="0"/>
              <a:t>Mikrobien kasvu eri rakennusmateriaaleissa</a:t>
            </a:r>
          </a:p>
          <a:p>
            <a:pPr lvl="1">
              <a:lnSpc>
                <a:spcPct val="80000"/>
              </a:lnSpc>
              <a:buClr>
                <a:srgbClr val="C00000"/>
              </a:buClr>
            </a:pPr>
            <a:r>
              <a:rPr lang="fi-FI" sz="1000" dirty="0"/>
              <a:t>Mikrobien tuottamat toksiinit</a:t>
            </a:r>
          </a:p>
          <a:p>
            <a:pPr lvl="1">
              <a:lnSpc>
                <a:spcPct val="80000"/>
              </a:lnSpc>
              <a:buClr>
                <a:srgbClr val="C00000"/>
              </a:buClr>
            </a:pPr>
            <a:r>
              <a:rPr lang="fi-FI" sz="1000" dirty="0"/>
              <a:t>Mikrobinäytteiden ottaminen ja tulosten tulkinta </a:t>
            </a:r>
          </a:p>
          <a:p>
            <a:pPr lvl="1">
              <a:lnSpc>
                <a:spcPct val="80000"/>
              </a:lnSpc>
              <a:buClr>
                <a:srgbClr val="C00000"/>
              </a:buClr>
            </a:pPr>
            <a:r>
              <a:rPr lang="fi-FI" sz="1000" dirty="0"/>
              <a:t>Mikrobien analyysimenetelmät</a:t>
            </a:r>
          </a:p>
          <a:p>
            <a:pPr lvl="1">
              <a:lnSpc>
                <a:spcPct val="80000"/>
              </a:lnSpc>
              <a:buClr>
                <a:srgbClr val="C00000"/>
              </a:buClr>
            </a:pPr>
            <a:r>
              <a:rPr lang="fi-FI" sz="1000" dirty="0"/>
              <a:t>Altistumisen arviointi mikrobiepäpuhtauksille</a:t>
            </a:r>
          </a:p>
          <a:p>
            <a:endParaRPr lang="fi-FI" sz="1050" dirty="0"/>
          </a:p>
          <a:p>
            <a:pPr marL="342900" lvl="1" indent="-342900">
              <a:lnSpc>
                <a:spcPct val="80000"/>
              </a:lnSpc>
              <a:buClr>
                <a:srgbClr val="C00000"/>
              </a:buClr>
              <a:buFont typeface="+mj-lt"/>
              <a:buAutoNum type="arabicPeriod" startAt="4"/>
            </a:pPr>
            <a:r>
              <a:rPr lang="fi-FI" sz="1000" b="1" dirty="0">
                <a:solidFill>
                  <a:srgbClr val="C00000"/>
                </a:solidFill>
              </a:rPr>
              <a:t>Kemialliset epäpuhtaudet</a:t>
            </a:r>
          </a:p>
          <a:p>
            <a:pPr lvl="1">
              <a:lnSpc>
                <a:spcPct val="80000"/>
              </a:lnSpc>
              <a:buClr>
                <a:srgbClr val="C00000"/>
              </a:buClr>
            </a:pPr>
            <a:r>
              <a:rPr lang="fi-FI" sz="1000" dirty="0">
                <a:solidFill>
                  <a:srgbClr val="C00000"/>
                </a:solidFill>
              </a:rPr>
              <a:t>Kemialliset epäpuhtaudet, yleistä</a:t>
            </a:r>
          </a:p>
          <a:p>
            <a:pPr lvl="1">
              <a:lnSpc>
                <a:spcPct val="80000"/>
              </a:lnSpc>
              <a:buClr>
                <a:srgbClr val="C00000"/>
              </a:buClr>
            </a:pPr>
            <a:r>
              <a:rPr lang="fi-FI" sz="1000" dirty="0">
                <a:solidFill>
                  <a:srgbClr val="C00000"/>
                </a:solidFill>
              </a:rPr>
              <a:t>Haihtuvat orgaaniset yhdisteet</a:t>
            </a:r>
          </a:p>
          <a:p>
            <a:pPr lvl="1">
              <a:lnSpc>
                <a:spcPct val="80000"/>
              </a:lnSpc>
              <a:buClr>
                <a:srgbClr val="C00000"/>
              </a:buClr>
            </a:pPr>
            <a:r>
              <a:rPr lang="fi-FI" sz="1000" dirty="0">
                <a:solidFill>
                  <a:srgbClr val="C00000"/>
                </a:solidFill>
              </a:rPr>
              <a:t>FLEC-mittaus</a:t>
            </a:r>
          </a:p>
          <a:p>
            <a:pPr lvl="1">
              <a:lnSpc>
                <a:spcPct val="80000"/>
              </a:lnSpc>
              <a:buClr>
                <a:srgbClr val="C00000"/>
              </a:buClr>
            </a:pPr>
            <a:r>
              <a:rPr lang="fi-FI" sz="1000" dirty="0">
                <a:solidFill>
                  <a:srgbClr val="C00000"/>
                </a:solidFill>
              </a:rPr>
              <a:t>BULK-näyte</a:t>
            </a:r>
          </a:p>
          <a:p>
            <a:pPr lvl="1">
              <a:lnSpc>
                <a:spcPct val="80000"/>
              </a:lnSpc>
              <a:buClr>
                <a:srgbClr val="C00000"/>
              </a:buClr>
            </a:pPr>
            <a:r>
              <a:rPr lang="fi-FI" sz="1000" dirty="0">
                <a:solidFill>
                  <a:srgbClr val="C00000"/>
                </a:solidFill>
              </a:rPr>
              <a:t>Betonirakenteisten lattioiden muovipäällysteiden korjaustarpeen arviointi</a:t>
            </a:r>
          </a:p>
          <a:p>
            <a:pPr lvl="1">
              <a:lnSpc>
                <a:spcPct val="80000"/>
              </a:lnSpc>
              <a:buClr>
                <a:srgbClr val="C00000"/>
              </a:buClr>
            </a:pPr>
            <a:r>
              <a:rPr lang="fi-FI" sz="1000" dirty="0">
                <a:solidFill>
                  <a:srgbClr val="C00000"/>
                </a:solidFill>
              </a:rPr>
              <a:t>Hiilidioksidi ja hiilimonoksidi</a:t>
            </a:r>
          </a:p>
          <a:p>
            <a:pPr lvl="1">
              <a:lnSpc>
                <a:spcPct val="80000"/>
              </a:lnSpc>
              <a:buClr>
                <a:srgbClr val="C00000"/>
              </a:buClr>
            </a:pPr>
            <a:r>
              <a:rPr lang="fi-FI" sz="1000" dirty="0">
                <a:solidFill>
                  <a:srgbClr val="C00000"/>
                </a:solidFill>
              </a:rPr>
              <a:t>Ammoniakki</a:t>
            </a:r>
          </a:p>
          <a:p>
            <a:pPr lvl="1">
              <a:lnSpc>
                <a:spcPct val="80000"/>
              </a:lnSpc>
              <a:buClr>
                <a:srgbClr val="C00000"/>
              </a:buClr>
            </a:pPr>
            <a:r>
              <a:rPr lang="fi-FI" sz="1000" dirty="0">
                <a:solidFill>
                  <a:srgbClr val="C00000"/>
                </a:solidFill>
              </a:rPr>
              <a:t>Formaldehydi</a:t>
            </a:r>
          </a:p>
          <a:p>
            <a:pPr lvl="1">
              <a:lnSpc>
                <a:spcPct val="80000"/>
              </a:lnSpc>
              <a:buClr>
                <a:srgbClr val="C00000"/>
              </a:buClr>
            </a:pPr>
            <a:r>
              <a:rPr lang="fi-FI" sz="1000" dirty="0">
                <a:solidFill>
                  <a:srgbClr val="C00000"/>
                </a:solidFill>
              </a:rPr>
              <a:t>Polysykliset aromaattiset hiilivedyt</a:t>
            </a:r>
          </a:p>
          <a:p>
            <a:pPr lvl="1">
              <a:lnSpc>
                <a:spcPct val="80000"/>
              </a:lnSpc>
              <a:buClr>
                <a:srgbClr val="C00000"/>
              </a:buClr>
            </a:pPr>
            <a:r>
              <a:rPr lang="fi-FI" sz="1000" dirty="0">
                <a:solidFill>
                  <a:srgbClr val="C00000"/>
                </a:solidFill>
              </a:rPr>
              <a:t>Nikotiini</a:t>
            </a:r>
          </a:p>
          <a:p>
            <a:pPr lvl="1"/>
            <a:endParaRPr lang="fi-FI" sz="1600" dirty="0"/>
          </a:p>
        </p:txBody>
      </p:sp>
    </p:spTree>
    <p:extLst>
      <p:ext uri="{BB962C8B-B14F-4D97-AF65-F5344CB8AC3E}">
        <p14:creationId xmlns:p14="http://schemas.microsoft.com/office/powerpoint/2010/main" val="3139349627"/>
      </p:ext>
    </p:extLst>
  </p:cSld>
  <p:clrMapOvr>
    <a:masterClrMapping/>
  </p:clrMapOvr>
  <p:transition spd="med">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8" y="0"/>
            <a:ext cx="7489824" cy="1079500"/>
          </a:xfrm>
        </p:spPr>
        <p:txBody>
          <a:bodyPr>
            <a:normAutofit/>
          </a:bodyPr>
          <a:lstStyle/>
          <a:p>
            <a:r>
              <a:rPr lang="fi-FI" dirty="0" err="1"/>
              <a:t>BULK-materiaalinäyte</a:t>
            </a:r>
            <a:r>
              <a:rPr lang="fi-FI" sz="3600" dirty="0"/>
              <a:t> </a:t>
            </a:r>
            <a:endParaRPr lang="en-US" sz="3600" dirty="0"/>
          </a:p>
        </p:txBody>
      </p:sp>
      <p:sp>
        <p:nvSpPr>
          <p:cNvPr id="7" name="Footer Placeholder 4"/>
          <p:cNvSpPr>
            <a:spLocks noGrp="1"/>
          </p:cNvSpPr>
          <p:nvPr>
            <p:ph sz="half" idx="1"/>
          </p:nvPr>
        </p:nvSpPr>
        <p:spPr>
          <a:xfrm>
            <a:off x="778875" y="1347522"/>
            <a:ext cx="4450754" cy="4392614"/>
          </a:xfrm>
        </p:spPr>
        <p:txBody>
          <a:bodyPr/>
          <a:lstStyle/>
          <a:p>
            <a:pPr marL="0" lvl="2" indent="0" fontAlgn="auto">
              <a:spcBef>
                <a:spcPts val="0"/>
              </a:spcBef>
              <a:spcAft>
                <a:spcPts val="0"/>
              </a:spcAft>
              <a:buNone/>
              <a:defRPr/>
            </a:pPr>
            <a:r>
              <a:rPr lang="fi-FI" sz="1800" dirty="0" smtClean="0"/>
              <a:t>Materiaalinäytteen kaikilta pinnoilta emittoituvat yhdisteet</a:t>
            </a:r>
          </a:p>
          <a:p>
            <a:pPr marL="0" lvl="2" indent="0" fontAlgn="auto">
              <a:spcBef>
                <a:spcPts val="0"/>
              </a:spcBef>
              <a:spcAft>
                <a:spcPts val="0"/>
              </a:spcAft>
              <a:buNone/>
              <a:defRPr/>
            </a:pPr>
            <a:endParaRPr lang="fi-FI" sz="1800" dirty="0" smtClean="0"/>
          </a:p>
          <a:p>
            <a:pPr marL="285750" lvl="2" indent="-285750">
              <a:spcBef>
                <a:spcPts val="0"/>
              </a:spcBef>
              <a:defRPr/>
            </a:pPr>
            <a:r>
              <a:rPr lang="fi-FI" sz="1600" dirty="0" smtClean="0"/>
              <a:t>Tulokset eivät ole vertailukelpoisia FLEC-näytteen kanssa</a:t>
            </a:r>
          </a:p>
          <a:p>
            <a:pPr marL="285750" lvl="2" indent="-285750">
              <a:spcBef>
                <a:spcPts val="0"/>
              </a:spcBef>
              <a:defRPr/>
            </a:pPr>
            <a:endParaRPr lang="fi-FI" sz="1600" dirty="0" smtClean="0"/>
          </a:p>
          <a:p>
            <a:pPr marL="285750" lvl="2" indent="-285750">
              <a:spcBef>
                <a:spcPts val="0"/>
              </a:spcBef>
              <a:defRPr/>
            </a:pPr>
            <a:r>
              <a:rPr lang="fi-FI" sz="1600" dirty="0" smtClean="0"/>
              <a:t>Näytteissä mukana myös  mattoliimoja, tasoitetta, betonia</a:t>
            </a:r>
          </a:p>
          <a:p>
            <a:pPr marL="660400" lvl="3" indent="-285750">
              <a:spcBef>
                <a:spcPts val="0"/>
              </a:spcBef>
              <a:defRPr/>
            </a:pPr>
            <a:r>
              <a:rPr lang="fi-FI" dirty="0" smtClean="0"/>
              <a:t>Huonosti toistettava menetelmä</a:t>
            </a:r>
          </a:p>
          <a:p>
            <a:pPr marL="228600" lvl="3" indent="0" fontAlgn="auto">
              <a:spcBef>
                <a:spcPts val="0"/>
              </a:spcBef>
              <a:spcAft>
                <a:spcPts val="0"/>
              </a:spcAft>
              <a:buNone/>
              <a:defRPr/>
            </a:pPr>
            <a:endParaRPr lang="fi-FI" sz="1400" dirty="0" smtClean="0"/>
          </a:p>
          <a:p>
            <a:pPr marL="0" lvl="2" indent="-73026">
              <a:spcBef>
                <a:spcPts val="0"/>
              </a:spcBef>
              <a:buNone/>
              <a:defRPr/>
            </a:pPr>
            <a:r>
              <a:rPr lang="fi-FI" sz="1800" b="1" dirty="0" smtClean="0"/>
              <a:t>FLEC-näyte ensisijainen näytteenottomenetelmä muovimatto-ongelman ratkaisussa</a:t>
            </a:r>
            <a:endParaRPr lang="fi-FI" sz="1800" b="1" dirty="0"/>
          </a:p>
        </p:txBody>
      </p:sp>
      <p:sp>
        <p:nvSpPr>
          <p:cNvPr id="11" name="Content Placeholder 7"/>
          <p:cNvSpPr>
            <a:spLocks noGrp="1"/>
          </p:cNvSpPr>
          <p:nvPr>
            <p:ph sz="half" idx="2"/>
          </p:nvPr>
        </p:nvSpPr>
        <p:spPr>
          <a:xfrm>
            <a:off x="5277842" y="1340768"/>
            <a:ext cx="3668713" cy="4392614"/>
          </a:xfrm>
        </p:spPr>
        <p:txBody>
          <a:bodyPr/>
          <a:lstStyle/>
          <a:p>
            <a:pPr marL="0" indent="0">
              <a:buNone/>
            </a:pPr>
            <a:r>
              <a:rPr lang="fi-FI" sz="2000" dirty="0" smtClean="0"/>
              <a:t>Näytteenotto</a:t>
            </a:r>
          </a:p>
          <a:p>
            <a:pPr lvl="1"/>
            <a:r>
              <a:rPr lang="fi-FI" sz="1800" dirty="0" smtClean="0"/>
              <a:t>100 x 100 mm pinnoitepala</a:t>
            </a:r>
          </a:p>
          <a:p>
            <a:pPr lvl="1"/>
            <a:r>
              <a:rPr lang="fi-FI" sz="1800" dirty="0" smtClean="0"/>
              <a:t>Kääritään alumiinifolioon</a:t>
            </a:r>
            <a:endParaRPr lang="fi-FI" sz="1800" dirty="0"/>
          </a:p>
          <a:p>
            <a:pPr lvl="1"/>
            <a:r>
              <a:rPr lang="fi-FI" sz="1800" dirty="0" smtClean="0"/>
              <a:t>Nopea menetelmä</a:t>
            </a:r>
          </a:p>
          <a:p>
            <a:pPr lvl="1"/>
            <a:r>
              <a:rPr lang="fi-FI" sz="1800" dirty="0" smtClean="0"/>
              <a:t>Samalla voidaan havainnoida maton alapuolella vallitsevia olosuhteita aistinvaraisesti</a:t>
            </a:r>
          </a:p>
        </p:txBody>
      </p:sp>
      <p:sp>
        <p:nvSpPr>
          <p:cNvPr id="12" name="Footer Placeholder 4"/>
          <p:cNvSpPr>
            <a:spLocks noGrp="1"/>
          </p:cNvSpPr>
          <p:nvPr>
            <p:ph type="ftr" sz="quarter" idx="10"/>
          </p:nvPr>
        </p:nvSpPr>
        <p:spPr>
          <a:xfrm>
            <a:off x="1692127" y="5740136"/>
            <a:ext cx="7128023" cy="360362"/>
          </a:xfrm>
        </p:spPr>
        <p:txBody>
          <a:bodyPr/>
          <a:lstStyle/>
          <a:p>
            <a:pPr algn="r">
              <a:defRPr/>
            </a:pPr>
            <a:r>
              <a:rPr lang="fi-FI" sz="1000" dirty="0" smtClean="0"/>
              <a:t>Hyvät tutkimustavat betonirakenteisten lattioiden muovipäällysteiden korjaustarpeen arviointiin, Keinänen, 2013</a:t>
            </a:r>
            <a:endParaRPr lang="fi-FI" sz="1000" dirty="0"/>
          </a:p>
        </p:txBody>
      </p:sp>
      <p:sp>
        <p:nvSpPr>
          <p:cNvPr id="3" name="Slide Number Placeholder 2"/>
          <p:cNvSpPr>
            <a:spLocks noGrp="1"/>
          </p:cNvSpPr>
          <p:nvPr>
            <p:ph type="sldNum" sz="quarter" idx="12"/>
          </p:nvPr>
        </p:nvSpPr>
        <p:spPr/>
        <p:txBody>
          <a:bodyPr/>
          <a:lstStyle/>
          <a:p>
            <a:fld id="{49246692-9764-4796-AF2E-897E79EBAFA7}" type="slidenum">
              <a:rPr lang="fi-FI" smtClean="0"/>
              <a:pPr/>
              <a:t>30</a:t>
            </a:fld>
            <a:endParaRPr lang="fi-FI"/>
          </a:p>
        </p:txBody>
      </p:sp>
      <p:pic>
        <p:nvPicPr>
          <p:cNvPr id="9"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8379010"/>
      </p:ext>
    </p:extLst>
  </p:cSld>
  <p:clrMapOvr>
    <a:masterClrMapping/>
  </p:clrMapOvr>
  <p:transition spd="med">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9552" y="330794"/>
            <a:ext cx="8269262" cy="742651"/>
          </a:xfrm>
        </p:spPr>
        <p:txBody>
          <a:bodyPr>
            <a:noAutofit/>
          </a:bodyPr>
          <a:lstStyle/>
          <a:p>
            <a:r>
              <a:rPr lang="fi-FI" dirty="0"/>
              <a:t>BULK-</a:t>
            </a:r>
            <a:r>
              <a:rPr lang="fi-FI" dirty="0" err="1"/>
              <a:t>materiaalinäyte,tulosten</a:t>
            </a:r>
            <a:r>
              <a:rPr lang="fi-FI" dirty="0"/>
              <a:t> tulkinta</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924785471"/>
              </p:ext>
            </p:extLst>
          </p:nvPr>
        </p:nvGraphicFramePr>
        <p:xfrm>
          <a:off x="539552" y="2708921"/>
          <a:ext cx="8136904" cy="2804328"/>
        </p:xfrm>
        <a:graphic>
          <a:graphicData uri="http://schemas.openxmlformats.org/drawingml/2006/table">
            <a:tbl>
              <a:tblPr firstRow="1" bandRow="1">
                <a:tableStyleId>{5C22544A-7EE6-4342-B048-85BDC9FD1C3A}</a:tableStyleId>
              </a:tblPr>
              <a:tblGrid>
                <a:gridCol w="1447070"/>
                <a:gridCol w="873559"/>
                <a:gridCol w="873559"/>
                <a:gridCol w="873559"/>
                <a:gridCol w="873559"/>
                <a:gridCol w="3195598"/>
              </a:tblGrid>
              <a:tr h="558608">
                <a:tc>
                  <a:txBody>
                    <a:bodyPr/>
                    <a:lstStyle/>
                    <a:p>
                      <a:pPr marL="0" algn="l" defTabSz="914400" rtl="0" eaLnBrk="1" latinLnBrk="0" hangingPunct="1"/>
                      <a:r>
                        <a:rPr lang="fi-FI" sz="900" b="1" kern="1200" dirty="0" smtClean="0">
                          <a:solidFill>
                            <a:schemeClr val="dk1"/>
                          </a:solidFill>
                          <a:latin typeface="+mn-lt"/>
                          <a:ea typeface="+mn-ea"/>
                          <a:cs typeface="+mn-cs"/>
                        </a:rPr>
                        <a:t>Materiaali</a:t>
                      </a:r>
                      <a:endParaRPr lang="fi-FI" sz="900" b="1" kern="1200" dirty="0">
                        <a:solidFill>
                          <a:schemeClr val="dk1"/>
                        </a:solidFill>
                        <a:latin typeface="+mn-lt"/>
                        <a:ea typeface="+mn-ea"/>
                        <a:cs typeface="+mn-cs"/>
                      </a:endParaRPr>
                    </a:p>
                  </a:txBody>
                  <a:tcPr/>
                </a:tc>
                <a:tc>
                  <a:txBody>
                    <a:bodyPr/>
                    <a:lstStyle/>
                    <a:p>
                      <a:r>
                        <a:rPr lang="fi-FI" sz="900" b="1" dirty="0" smtClean="0">
                          <a:solidFill>
                            <a:schemeClr val="tx1"/>
                          </a:solidFill>
                        </a:rPr>
                        <a:t> TVOC</a:t>
                      </a:r>
                    </a:p>
                    <a:p>
                      <a:r>
                        <a:rPr lang="fi-FI" sz="900" b="1" dirty="0" smtClean="0">
                          <a:solidFill>
                            <a:schemeClr val="tx1"/>
                          </a:solidFill>
                        </a:rPr>
                        <a:t>(µg/m³g)</a:t>
                      </a:r>
                      <a:endParaRPr lang="fi-FI" sz="900" b="1" dirty="0">
                        <a:solidFill>
                          <a:schemeClr val="tx1"/>
                        </a:solidFill>
                      </a:endParaRPr>
                    </a:p>
                  </a:txBody>
                  <a:tcPr/>
                </a:tc>
                <a:tc>
                  <a:txBody>
                    <a:bodyPr/>
                    <a:lstStyle/>
                    <a:p>
                      <a:r>
                        <a:rPr lang="fi-FI" sz="900" b="1" dirty="0" smtClean="0">
                          <a:solidFill>
                            <a:schemeClr val="tx1"/>
                          </a:solidFill>
                        </a:rPr>
                        <a:t>2-Etyyli-1-</a:t>
                      </a:r>
                    </a:p>
                    <a:p>
                      <a:r>
                        <a:rPr lang="fi-FI" sz="900" b="1" dirty="0" err="1" smtClean="0">
                          <a:solidFill>
                            <a:schemeClr val="tx1"/>
                          </a:solidFill>
                        </a:rPr>
                        <a:t>heksanoli</a:t>
                      </a:r>
                      <a:endParaRPr lang="fi-FI" sz="900" b="1" dirty="0" smtClean="0">
                        <a:solidFill>
                          <a:schemeClr val="tx1"/>
                        </a:solidFill>
                      </a:endParaRPr>
                    </a:p>
                    <a:p>
                      <a:r>
                        <a:rPr lang="fi-FI" sz="900" b="1" dirty="0" smtClean="0">
                          <a:solidFill>
                            <a:schemeClr val="tx1"/>
                          </a:solidFill>
                        </a:rPr>
                        <a:t>(µg/m³g)</a:t>
                      </a:r>
                      <a:endParaRPr lang="fi-FI" sz="900" b="1" dirty="0">
                        <a:solidFill>
                          <a:schemeClr val="tx1"/>
                        </a:solidFill>
                      </a:endParaRPr>
                    </a:p>
                  </a:txBody>
                  <a:tcPr/>
                </a:tc>
                <a:tc>
                  <a:txBody>
                    <a:bodyPr/>
                    <a:lstStyle/>
                    <a:p>
                      <a:r>
                        <a:rPr lang="fi-FI" sz="900" b="1" dirty="0" smtClean="0">
                          <a:solidFill>
                            <a:schemeClr val="tx1"/>
                          </a:solidFill>
                        </a:rPr>
                        <a:t>C9-</a:t>
                      </a:r>
                    </a:p>
                    <a:p>
                      <a:r>
                        <a:rPr lang="fi-FI" sz="900" b="1" dirty="0" smtClean="0">
                          <a:solidFill>
                            <a:schemeClr val="tx1"/>
                          </a:solidFill>
                        </a:rPr>
                        <a:t>alkoholit</a:t>
                      </a:r>
                    </a:p>
                    <a:p>
                      <a:r>
                        <a:rPr lang="fi-FI" sz="900" b="1" dirty="0" smtClean="0">
                          <a:solidFill>
                            <a:schemeClr val="tx1"/>
                          </a:solidFill>
                        </a:rPr>
                        <a:t>(µg/m³g)</a:t>
                      </a:r>
                      <a:endParaRPr lang="fi-FI" sz="900" b="1" dirty="0">
                        <a:solidFill>
                          <a:schemeClr val="tx1"/>
                        </a:solidFill>
                      </a:endParaRPr>
                    </a:p>
                  </a:txBody>
                  <a:tcPr/>
                </a:tc>
                <a:tc>
                  <a:txBody>
                    <a:bodyPr/>
                    <a:lstStyle/>
                    <a:p>
                      <a:r>
                        <a:rPr lang="fi-FI" sz="900" b="1" dirty="0" smtClean="0">
                          <a:solidFill>
                            <a:schemeClr val="tx1"/>
                          </a:solidFill>
                        </a:rPr>
                        <a:t>Propaani-</a:t>
                      </a:r>
                    </a:p>
                    <a:p>
                      <a:r>
                        <a:rPr lang="fi-FI" sz="900" b="1" dirty="0" smtClean="0">
                          <a:solidFill>
                            <a:schemeClr val="tx1"/>
                          </a:solidFill>
                        </a:rPr>
                        <a:t>happo</a:t>
                      </a:r>
                    </a:p>
                    <a:p>
                      <a:r>
                        <a:rPr lang="fi-FI" sz="900" b="1" dirty="0" smtClean="0">
                          <a:solidFill>
                            <a:schemeClr val="tx1"/>
                          </a:solidFill>
                        </a:rPr>
                        <a:t>(µg/m³g)</a:t>
                      </a:r>
                      <a:endParaRPr lang="fi-FI" sz="900" b="1" dirty="0">
                        <a:solidFill>
                          <a:schemeClr val="tx1"/>
                        </a:solidFill>
                      </a:endParaRPr>
                    </a:p>
                  </a:txBody>
                  <a:tcPr/>
                </a:tc>
                <a:tc>
                  <a:txBody>
                    <a:bodyPr/>
                    <a:lstStyle/>
                    <a:p>
                      <a:pPr marL="0" algn="l" defTabSz="914400" rtl="0" eaLnBrk="1" latinLnBrk="0" hangingPunct="1"/>
                      <a:r>
                        <a:rPr lang="fi-FI" sz="900" b="1" kern="1200" dirty="0" smtClean="0">
                          <a:solidFill>
                            <a:schemeClr val="tx1"/>
                          </a:solidFill>
                          <a:latin typeface="+mn-lt"/>
                          <a:ea typeface="+mn-ea"/>
                          <a:cs typeface="+mn-cs"/>
                        </a:rPr>
                        <a:t>Perusteet</a:t>
                      </a:r>
                      <a:endParaRPr lang="fi-FI" sz="900" b="1" kern="1200" dirty="0">
                        <a:solidFill>
                          <a:schemeClr val="tx1"/>
                        </a:solidFill>
                        <a:latin typeface="+mn-lt"/>
                        <a:ea typeface="+mn-ea"/>
                        <a:cs typeface="+mn-cs"/>
                      </a:endParaRPr>
                    </a:p>
                  </a:txBody>
                  <a:tcPr/>
                </a:tc>
              </a:tr>
              <a:tr h="411903">
                <a:tc>
                  <a:txBody>
                    <a:bodyPr/>
                    <a:lstStyle/>
                    <a:p>
                      <a:r>
                        <a:rPr lang="fi-FI" sz="900" dirty="0" smtClean="0"/>
                        <a:t>PVC, jossa pehmittimenä DEHP</a:t>
                      </a:r>
                      <a:endParaRPr lang="fi-FI" sz="900" dirty="0"/>
                    </a:p>
                  </a:txBody>
                  <a:tcPr/>
                </a:tc>
                <a:tc>
                  <a:txBody>
                    <a:bodyPr/>
                    <a:lstStyle/>
                    <a:p>
                      <a:r>
                        <a:rPr lang="fi-FI" sz="900" dirty="0" smtClean="0">
                          <a:solidFill>
                            <a:schemeClr val="tx1"/>
                          </a:solidFill>
                        </a:rPr>
                        <a:t>200</a:t>
                      </a:r>
                      <a:endParaRPr lang="fi-FI" sz="900" dirty="0">
                        <a:solidFill>
                          <a:schemeClr val="tx1"/>
                        </a:solidFill>
                      </a:endParaRPr>
                    </a:p>
                  </a:txBody>
                  <a:tcPr/>
                </a:tc>
                <a:tc>
                  <a:txBody>
                    <a:bodyPr/>
                    <a:lstStyle/>
                    <a:p>
                      <a:r>
                        <a:rPr lang="fi-FI" sz="900" dirty="0" smtClean="0">
                          <a:solidFill>
                            <a:schemeClr val="tx1"/>
                          </a:solidFill>
                        </a:rPr>
                        <a:t>70</a:t>
                      </a:r>
                      <a:endParaRPr lang="fi-FI" sz="900" dirty="0">
                        <a:solidFill>
                          <a:schemeClr val="tx1"/>
                        </a:solidFill>
                      </a:endParaRPr>
                    </a:p>
                  </a:txBody>
                  <a:tcPr/>
                </a:tc>
                <a:tc>
                  <a:txBody>
                    <a:bodyPr/>
                    <a:lstStyle/>
                    <a:p>
                      <a:endParaRPr lang="fi-FI" sz="900" dirty="0">
                        <a:solidFill>
                          <a:schemeClr val="tx1"/>
                        </a:solidFill>
                      </a:endParaRPr>
                    </a:p>
                  </a:txBody>
                  <a:tcPr/>
                </a:tc>
                <a:tc>
                  <a:txBody>
                    <a:bodyPr/>
                    <a:lstStyle/>
                    <a:p>
                      <a:endParaRPr lang="fi-FI" sz="900" dirty="0">
                        <a:solidFill>
                          <a:schemeClr val="tx1"/>
                        </a:solidFill>
                      </a:endParaRPr>
                    </a:p>
                  </a:txBody>
                  <a:tcPr/>
                </a:tc>
                <a:tc>
                  <a:txBody>
                    <a:bodyPr/>
                    <a:lstStyle/>
                    <a:p>
                      <a:pPr marL="0" algn="l" defTabSz="914400" rtl="0" eaLnBrk="1" latinLnBrk="0" hangingPunct="1"/>
                      <a:r>
                        <a:rPr lang="fi-FI" sz="900" b="0" kern="1200" dirty="0" smtClean="0">
                          <a:solidFill>
                            <a:schemeClr val="tx1"/>
                          </a:solidFill>
                          <a:latin typeface="+mn-lt"/>
                          <a:ea typeface="+mn-ea"/>
                          <a:cs typeface="+mn-cs"/>
                        </a:rPr>
                        <a:t> Vastaavat TTL asiakasnäytteiden 70% (TVOC ja 2-etyyli-1-heksanoli) </a:t>
                      </a:r>
                      <a:r>
                        <a:rPr lang="fi-FI" sz="900" b="0" kern="1200" dirty="0" err="1" smtClean="0">
                          <a:solidFill>
                            <a:schemeClr val="tx1"/>
                          </a:solidFill>
                          <a:latin typeface="+mn-lt"/>
                          <a:ea typeface="+mn-ea"/>
                          <a:cs typeface="+mn-cs"/>
                        </a:rPr>
                        <a:t>Persentiilejä</a:t>
                      </a:r>
                      <a:endParaRPr lang="fi-FI" sz="900" b="0" kern="1200" dirty="0">
                        <a:solidFill>
                          <a:schemeClr val="tx1"/>
                        </a:solidFill>
                        <a:latin typeface="+mn-lt"/>
                        <a:ea typeface="+mn-ea"/>
                        <a:cs typeface="+mn-cs"/>
                      </a:endParaRPr>
                    </a:p>
                  </a:txBody>
                  <a:tcPr/>
                </a:tc>
              </a:tr>
              <a:tr h="710957">
                <a:tc>
                  <a:txBody>
                    <a:bodyPr/>
                    <a:lstStyle/>
                    <a:p>
                      <a:r>
                        <a:rPr lang="fi-FI" sz="900" dirty="0" smtClean="0"/>
                        <a:t>PVC, jossa  pehmittimenä DINCH, DINP tai DIDP</a:t>
                      </a:r>
                      <a:endParaRPr lang="fi-FI" sz="900" dirty="0"/>
                    </a:p>
                  </a:txBody>
                  <a:tcPr/>
                </a:tc>
                <a:tc>
                  <a:txBody>
                    <a:bodyPr/>
                    <a:lstStyle/>
                    <a:p>
                      <a:r>
                        <a:rPr lang="fi-FI" sz="900" dirty="0" smtClean="0">
                          <a:solidFill>
                            <a:schemeClr val="tx1"/>
                          </a:solidFill>
                        </a:rPr>
                        <a:t>500</a:t>
                      </a:r>
                      <a:r>
                        <a:rPr lang="fi-FI" sz="900" baseline="30000" dirty="0" smtClean="0">
                          <a:solidFill>
                            <a:schemeClr val="tx1"/>
                          </a:solidFill>
                        </a:rPr>
                        <a:t>1</a:t>
                      </a:r>
                      <a:endParaRPr lang="fi-FI" sz="900" baseline="30000" dirty="0">
                        <a:solidFill>
                          <a:schemeClr val="tx1"/>
                        </a:solidFill>
                      </a:endParaRPr>
                    </a:p>
                  </a:txBody>
                  <a:tcPr/>
                </a:tc>
                <a:tc>
                  <a:txBody>
                    <a:bodyPr/>
                    <a:lstStyle/>
                    <a:p>
                      <a:r>
                        <a:rPr lang="fi-FI" sz="900" dirty="0" smtClean="0">
                          <a:solidFill>
                            <a:schemeClr val="tx1"/>
                          </a:solidFill>
                        </a:rPr>
                        <a:t>50</a:t>
                      </a:r>
                      <a:endParaRPr lang="fi-FI" sz="900" dirty="0">
                        <a:solidFill>
                          <a:schemeClr val="tx1"/>
                        </a:solidFill>
                      </a:endParaRPr>
                    </a:p>
                  </a:txBody>
                  <a:tcPr/>
                </a:tc>
                <a:tc>
                  <a:txBody>
                    <a:bodyPr/>
                    <a:lstStyle/>
                    <a:p>
                      <a:r>
                        <a:rPr lang="fi-FI" sz="900" dirty="0" smtClean="0">
                          <a:solidFill>
                            <a:schemeClr val="tx1"/>
                          </a:solidFill>
                        </a:rPr>
                        <a:t>320</a:t>
                      </a:r>
                      <a:r>
                        <a:rPr lang="fi-FI" sz="900" baseline="30000" dirty="0" smtClean="0">
                          <a:solidFill>
                            <a:schemeClr val="tx1"/>
                          </a:solidFill>
                        </a:rPr>
                        <a:t>1</a:t>
                      </a:r>
                      <a:endParaRPr lang="fi-FI" sz="900" baseline="30000" dirty="0">
                        <a:solidFill>
                          <a:schemeClr val="tx1"/>
                        </a:solidFill>
                      </a:endParaRPr>
                    </a:p>
                  </a:txBody>
                  <a:tcPr/>
                </a:tc>
                <a:tc>
                  <a:txBody>
                    <a:bodyPr/>
                    <a:lstStyle/>
                    <a:p>
                      <a:endParaRPr lang="fi-FI" sz="900" dirty="0">
                        <a:solidFill>
                          <a:schemeClr val="tx1"/>
                        </a:solidFill>
                      </a:endParaRPr>
                    </a:p>
                  </a:txBody>
                  <a:tcPr/>
                </a:tc>
                <a:tc>
                  <a:txBody>
                    <a:bodyPr/>
                    <a:lstStyle/>
                    <a:p>
                      <a:pPr marL="0" algn="l" defTabSz="914400" rtl="0" eaLnBrk="1" latinLnBrk="0" hangingPunct="1"/>
                      <a:r>
                        <a:rPr lang="fi-FI" sz="900" b="0" kern="1200" dirty="0" smtClean="0">
                          <a:solidFill>
                            <a:schemeClr val="tx1"/>
                          </a:solidFill>
                          <a:latin typeface="+mn-lt"/>
                          <a:ea typeface="+mn-ea"/>
                          <a:cs typeface="+mn-cs"/>
                        </a:rPr>
                        <a:t>Vastaavat TTL asiakasnäytteiden 80% (TVOC), 70% (2-etyyli-1-heksanoli) ja 90% (C9-alkoholit) </a:t>
                      </a:r>
                      <a:r>
                        <a:rPr lang="fi-FI" sz="900" b="0" kern="1200" dirty="0" err="1" smtClean="0">
                          <a:solidFill>
                            <a:schemeClr val="tx1"/>
                          </a:solidFill>
                          <a:latin typeface="+mn-lt"/>
                          <a:ea typeface="+mn-ea"/>
                          <a:cs typeface="+mn-cs"/>
                        </a:rPr>
                        <a:t>persentiilejä</a:t>
                      </a:r>
                      <a:r>
                        <a:rPr lang="fi-FI" sz="900" b="0" kern="1200" dirty="0" smtClean="0">
                          <a:solidFill>
                            <a:schemeClr val="tx1"/>
                          </a:solidFill>
                          <a:latin typeface="+mn-lt"/>
                          <a:ea typeface="+mn-ea"/>
                          <a:cs typeface="+mn-cs"/>
                        </a:rPr>
                        <a:t>.</a:t>
                      </a:r>
                    </a:p>
                    <a:p>
                      <a:pPr marL="0" algn="l" defTabSz="914400" rtl="0" eaLnBrk="1" latinLnBrk="0" hangingPunct="1"/>
                      <a:r>
                        <a:rPr lang="fi-FI" sz="900" b="0" kern="1200" dirty="0" smtClean="0">
                          <a:solidFill>
                            <a:schemeClr val="tx1"/>
                          </a:solidFill>
                          <a:latin typeface="+mn-lt"/>
                          <a:ea typeface="+mn-ea"/>
                          <a:cs typeface="+mn-cs"/>
                        </a:rPr>
                        <a:t>Tutkittujen uusiomateriaalien seurantanäytteiden 16kk pitoisuudet ovat pääsääntöisesti alle ko. Emissiotasojen</a:t>
                      </a:r>
                      <a:endParaRPr lang="fi-FI" sz="900" b="0" kern="1200" dirty="0">
                        <a:solidFill>
                          <a:schemeClr val="tx1"/>
                        </a:solidFill>
                        <a:latin typeface="+mn-lt"/>
                        <a:ea typeface="+mn-ea"/>
                        <a:cs typeface="+mn-cs"/>
                      </a:endParaRPr>
                    </a:p>
                  </a:txBody>
                  <a:tcPr/>
                </a:tc>
              </a:tr>
              <a:tr h="411903">
                <a:tc>
                  <a:txBody>
                    <a:bodyPr/>
                    <a:lstStyle/>
                    <a:p>
                      <a:pPr marL="0" algn="l" defTabSz="914400" rtl="0" eaLnBrk="1" latinLnBrk="0" hangingPunct="1"/>
                      <a:r>
                        <a:rPr lang="fi-FI" sz="900" b="0" kern="1200" dirty="0" smtClean="0">
                          <a:solidFill>
                            <a:schemeClr val="tx1"/>
                          </a:solidFill>
                          <a:latin typeface="+mn-lt"/>
                          <a:ea typeface="+mn-ea"/>
                          <a:cs typeface="+mn-cs"/>
                        </a:rPr>
                        <a:t>Tasoitteet ja betoni</a:t>
                      </a:r>
                      <a:endParaRPr lang="fi-FI" sz="900" b="0" kern="1200" dirty="0">
                        <a:solidFill>
                          <a:schemeClr val="tx1"/>
                        </a:solidFill>
                        <a:latin typeface="+mn-lt"/>
                        <a:ea typeface="+mn-ea"/>
                        <a:cs typeface="+mn-cs"/>
                      </a:endParaRPr>
                    </a:p>
                  </a:txBody>
                  <a:tcPr/>
                </a:tc>
                <a:tc>
                  <a:txBody>
                    <a:bodyPr/>
                    <a:lstStyle/>
                    <a:p>
                      <a:pPr marL="0" algn="l" defTabSz="914400" rtl="0" eaLnBrk="1" latinLnBrk="0" hangingPunct="1"/>
                      <a:r>
                        <a:rPr lang="fi-FI" sz="900" b="0" kern="1200" dirty="0" smtClean="0">
                          <a:solidFill>
                            <a:schemeClr val="tx1"/>
                          </a:solidFill>
                          <a:latin typeface="+mn-lt"/>
                          <a:ea typeface="+mn-ea"/>
                          <a:cs typeface="+mn-cs"/>
                        </a:rPr>
                        <a:t>50</a:t>
                      </a:r>
                      <a:endParaRPr lang="fi-FI" sz="900" b="0" kern="1200" dirty="0">
                        <a:solidFill>
                          <a:schemeClr val="tx1"/>
                        </a:solidFill>
                        <a:latin typeface="+mn-lt"/>
                        <a:ea typeface="+mn-ea"/>
                        <a:cs typeface="+mn-cs"/>
                      </a:endParaRPr>
                    </a:p>
                  </a:txBody>
                  <a:tcPr/>
                </a:tc>
                <a:tc>
                  <a:txBody>
                    <a:bodyPr/>
                    <a:lstStyle/>
                    <a:p>
                      <a:pPr marL="0" algn="l" defTabSz="914400" rtl="0" eaLnBrk="1" latinLnBrk="0" hangingPunct="1"/>
                      <a:r>
                        <a:rPr lang="fi-FI" sz="900" b="0" kern="1200" dirty="0" smtClean="0">
                          <a:solidFill>
                            <a:schemeClr val="tx1"/>
                          </a:solidFill>
                          <a:latin typeface="+mn-lt"/>
                          <a:ea typeface="+mn-ea"/>
                          <a:cs typeface="+mn-cs"/>
                        </a:rPr>
                        <a:t>40</a:t>
                      </a:r>
                      <a:endParaRPr lang="fi-FI" sz="900" b="0" kern="1200" dirty="0">
                        <a:solidFill>
                          <a:schemeClr val="tx1"/>
                        </a:solidFill>
                        <a:latin typeface="+mn-lt"/>
                        <a:ea typeface="+mn-ea"/>
                        <a:cs typeface="+mn-cs"/>
                      </a:endParaRPr>
                    </a:p>
                  </a:txBody>
                  <a:tcPr/>
                </a:tc>
                <a:tc>
                  <a:txBody>
                    <a:bodyPr/>
                    <a:lstStyle/>
                    <a:p>
                      <a:pPr marL="0" algn="l" defTabSz="914400" rtl="0" eaLnBrk="1" latinLnBrk="0" hangingPunct="1"/>
                      <a:endParaRPr lang="fi-FI" sz="900" b="0" kern="1200" dirty="0">
                        <a:solidFill>
                          <a:schemeClr val="tx1"/>
                        </a:solidFill>
                        <a:latin typeface="+mn-lt"/>
                        <a:ea typeface="+mn-ea"/>
                        <a:cs typeface="+mn-cs"/>
                      </a:endParaRPr>
                    </a:p>
                  </a:txBody>
                  <a:tcPr/>
                </a:tc>
                <a:tc>
                  <a:txBody>
                    <a:bodyPr/>
                    <a:lstStyle/>
                    <a:p>
                      <a:pPr marL="0" algn="l" defTabSz="914400" rtl="0" eaLnBrk="1" latinLnBrk="0" hangingPunct="1"/>
                      <a:endParaRPr lang="fi-FI" sz="900" b="0" kern="1200" dirty="0">
                        <a:solidFill>
                          <a:schemeClr val="tx1"/>
                        </a:solidFill>
                        <a:latin typeface="+mn-lt"/>
                        <a:ea typeface="+mn-ea"/>
                        <a:cs typeface="+mn-cs"/>
                      </a:endParaRPr>
                    </a:p>
                  </a:txBody>
                  <a:tcPr/>
                </a:tc>
                <a:tc>
                  <a:txBody>
                    <a:bodyPr/>
                    <a:lstStyle/>
                    <a:p>
                      <a:pPr marL="0" algn="l" defTabSz="914400" rtl="0" eaLnBrk="1" latinLnBrk="0" hangingPunct="1"/>
                      <a:r>
                        <a:rPr lang="fi-FI" sz="900" b="0" kern="1200" dirty="0" smtClean="0">
                          <a:solidFill>
                            <a:schemeClr val="tx1"/>
                          </a:solidFill>
                          <a:latin typeface="+mn-lt"/>
                          <a:ea typeface="+mn-ea"/>
                          <a:cs typeface="+mn-cs"/>
                        </a:rPr>
                        <a:t>Vastaavat TTL asiakasnäytteiden 80% (TVOC) ja 85% (2-etyyli-1-heksanoli) </a:t>
                      </a:r>
                      <a:r>
                        <a:rPr lang="fi-FI" sz="900" b="0" kern="1200" dirty="0" err="1" smtClean="0">
                          <a:solidFill>
                            <a:schemeClr val="tx1"/>
                          </a:solidFill>
                          <a:latin typeface="+mn-lt"/>
                          <a:ea typeface="+mn-ea"/>
                          <a:cs typeface="+mn-cs"/>
                        </a:rPr>
                        <a:t>Persentiilejä</a:t>
                      </a:r>
                      <a:endParaRPr lang="fi-FI" sz="900" b="0" kern="1200" dirty="0">
                        <a:solidFill>
                          <a:schemeClr val="tx1"/>
                        </a:solidFill>
                        <a:latin typeface="+mn-lt"/>
                        <a:ea typeface="+mn-ea"/>
                        <a:cs typeface="+mn-cs"/>
                      </a:endParaRPr>
                    </a:p>
                  </a:txBody>
                  <a:tcPr/>
                </a:tc>
              </a:tr>
              <a:tr h="710957">
                <a:tc>
                  <a:txBody>
                    <a:bodyPr/>
                    <a:lstStyle/>
                    <a:p>
                      <a:pPr marL="0" algn="l" defTabSz="914400" rtl="0" eaLnBrk="1" latinLnBrk="0" hangingPunct="1"/>
                      <a:r>
                        <a:rPr lang="fi-FI" sz="900" b="0" kern="1200" dirty="0" err="1" smtClean="0">
                          <a:solidFill>
                            <a:schemeClr val="tx1"/>
                          </a:solidFill>
                          <a:latin typeface="+mn-lt"/>
                          <a:ea typeface="+mn-ea"/>
                          <a:cs typeface="+mn-cs"/>
                        </a:rPr>
                        <a:t>Linoleum</a:t>
                      </a:r>
                      <a:endParaRPr lang="fi-FI" sz="900" b="0" kern="1200" dirty="0">
                        <a:solidFill>
                          <a:schemeClr val="tx1"/>
                        </a:solidFill>
                        <a:latin typeface="+mn-lt"/>
                        <a:ea typeface="+mn-ea"/>
                        <a:cs typeface="+mn-cs"/>
                      </a:endParaRPr>
                    </a:p>
                  </a:txBody>
                  <a:tcPr/>
                </a:tc>
                <a:tc>
                  <a:txBody>
                    <a:bodyPr/>
                    <a:lstStyle/>
                    <a:p>
                      <a:pPr marL="0" algn="l" defTabSz="914400" rtl="0" eaLnBrk="1" latinLnBrk="0" hangingPunct="1"/>
                      <a:r>
                        <a:rPr lang="fi-FI" sz="900" b="0" kern="1200" dirty="0" smtClean="0">
                          <a:solidFill>
                            <a:schemeClr val="tx1"/>
                          </a:solidFill>
                          <a:latin typeface="+mn-lt"/>
                          <a:ea typeface="+mn-ea"/>
                          <a:cs typeface="+mn-cs"/>
                        </a:rPr>
                        <a:t>650</a:t>
                      </a:r>
                      <a:endParaRPr lang="fi-FI" sz="900" b="0" kern="1200" dirty="0">
                        <a:solidFill>
                          <a:schemeClr val="tx1"/>
                        </a:solidFill>
                        <a:latin typeface="+mn-lt"/>
                        <a:ea typeface="+mn-ea"/>
                        <a:cs typeface="+mn-cs"/>
                      </a:endParaRPr>
                    </a:p>
                  </a:txBody>
                  <a:tcPr/>
                </a:tc>
                <a:tc>
                  <a:txBody>
                    <a:bodyPr/>
                    <a:lstStyle/>
                    <a:p>
                      <a:pPr marL="0" algn="l" defTabSz="914400" rtl="0" eaLnBrk="1" latinLnBrk="0" hangingPunct="1"/>
                      <a:endParaRPr lang="fi-FI" sz="900" b="0" kern="1200" dirty="0">
                        <a:solidFill>
                          <a:schemeClr val="tx1"/>
                        </a:solidFill>
                        <a:latin typeface="+mn-lt"/>
                        <a:ea typeface="+mn-ea"/>
                        <a:cs typeface="+mn-cs"/>
                      </a:endParaRPr>
                    </a:p>
                  </a:txBody>
                  <a:tcPr/>
                </a:tc>
                <a:tc>
                  <a:txBody>
                    <a:bodyPr/>
                    <a:lstStyle/>
                    <a:p>
                      <a:pPr marL="0" algn="l" defTabSz="914400" rtl="0" eaLnBrk="1" latinLnBrk="0" hangingPunct="1"/>
                      <a:endParaRPr lang="fi-FI" sz="900" b="0" kern="1200" dirty="0">
                        <a:solidFill>
                          <a:schemeClr val="tx1"/>
                        </a:solidFill>
                        <a:latin typeface="+mn-lt"/>
                        <a:ea typeface="+mn-ea"/>
                        <a:cs typeface="+mn-cs"/>
                      </a:endParaRPr>
                    </a:p>
                  </a:txBody>
                  <a:tcPr/>
                </a:tc>
                <a:tc>
                  <a:txBody>
                    <a:bodyPr/>
                    <a:lstStyle/>
                    <a:p>
                      <a:pPr marL="0" algn="l" defTabSz="914400" rtl="0" eaLnBrk="1" latinLnBrk="0" hangingPunct="1"/>
                      <a:r>
                        <a:rPr lang="fi-FI" sz="900" b="0" kern="1200" dirty="0" smtClean="0">
                          <a:solidFill>
                            <a:schemeClr val="tx1"/>
                          </a:solidFill>
                          <a:latin typeface="+mn-lt"/>
                          <a:ea typeface="+mn-ea"/>
                          <a:cs typeface="+mn-cs"/>
                        </a:rPr>
                        <a:t>100</a:t>
                      </a:r>
                      <a:endParaRPr lang="fi-FI" sz="900" b="0" kern="1200" dirty="0">
                        <a:solidFill>
                          <a:schemeClr val="tx1"/>
                        </a:solidFill>
                        <a:latin typeface="+mn-lt"/>
                        <a:ea typeface="+mn-ea"/>
                        <a:cs typeface="+mn-cs"/>
                      </a:endParaRPr>
                    </a:p>
                  </a:txBody>
                  <a:tcPr/>
                </a:tc>
                <a:tc>
                  <a:txBody>
                    <a:bodyPr/>
                    <a:lstStyle/>
                    <a:p>
                      <a:pPr marL="0" algn="l" defTabSz="914400" rtl="0" eaLnBrk="1" latinLnBrk="0" hangingPunct="1"/>
                      <a:r>
                        <a:rPr lang="fi-FI" sz="900" b="0" kern="1200" dirty="0" smtClean="0">
                          <a:solidFill>
                            <a:schemeClr val="tx1"/>
                          </a:solidFill>
                          <a:latin typeface="+mn-lt"/>
                          <a:ea typeface="+mn-ea"/>
                          <a:cs typeface="+mn-cs"/>
                        </a:rPr>
                        <a:t>Vastaavat TTL asiakasnäytteiden 90% (TVOC) ja 80% (propaanihappo) </a:t>
                      </a:r>
                      <a:r>
                        <a:rPr lang="fi-FI" sz="900" b="0" kern="1200" dirty="0" err="1" smtClean="0">
                          <a:solidFill>
                            <a:schemeClr val="tx1"/>
                          </a:solidFill>
                          <a:latin typeface="+mn-lt"/>
                          <a:ea typeface="+mn-ea"/>
                          <a:cs typeface="+mn-cs"/>
                        </a:rPr>
                        <a:t>persentiilejä</a:t>
                      </a:r>
                      <a:r>
                        <a:rPr lang="fi-FI" sz="900" b="0" kern="1200" dirty="0" smtClean="0">
                          <a:solidFill>
                            <a:schemeClr val="tx1"/>
                          </a:solidFill>
                          <a:latin typeface="+mn-lt"/>
                          <a:ea typeface="+mn-ea"/>
                          <a:cs typeface="+mn-cs"/>
                        </a:rPr>
                        <a:t>. Tutkittujen uusiomateriaalien seurantanäytteiden</a:t>
                      </a:r>
                    </a:p>
                    <a:p>
                      <a:pPr marL="0" algn="l" defTabSz="914400" rtl="0" eaLnBrk="1" latinLnBrk="0" hangingPunct="1"/>
                      <a:r>
                        <a:rPr lang="fi-FI" sz="900" b="0" kern="1200" dirty="0" smtClean="0">
                          <a:solidFill>
                            <a:schemeClr val="tx1"/>
                          </a:solidFill>
                          <a:latin typeface="+mn-lt"/>
                          <a:ea typeface="+mn-ea"/>
                          <a:cs typeface="+mn-cs"/>
                        </a:rPr>
                        <a:t>3kk TVOC-pitoisuudet ovat alle ko. Emissiotason</a:t>
                      </a:r>
                      <a:endParaRPr lang="fi-FI" sz="900" b="0" kern="1200" dirty="0">
                        <a:solidFill>
                          <a:schemeClr val="tx1"/>
                        </a:solidFill>
                        <a:latin typeface="+mn-lt"/>
                        <a:ea typeface="+mn-ea"/>
                        <a:cs typeface="+mn-cs"/>
                      </a:endParaRPr>
                    </a:p>
                  </a:txBody>
                  <a:tcPr/>
                </a:tc>
              </a:tr>
            </a:tbl>
          </a:graphicData>
        </a:graphic>
      </p:graphicFrame>
      <p:sp>
        <p:nvSpPr>
          <p:cNvPr id="11" name="Content Placeholder 7"/>
          <p:cNvSpPr txBox="1">
            <a:spLocks/>
          </p:cNvSpPr>
          <p:nvPr/>
        </p:nvSpPr>
        <p:spPr bwMode="auto">
          <a:xfrm>
            <a:off x="539552" y="1145453"/>
            <a:ext cx="8568952" cy="1565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800" kern="1200">
                <a:solidFill>
                  <a:schemeClr val="tx1"/>
                </a:solidFill>
                <a:latin typeface="+mj-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j-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j-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j-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err="1" smtClean="0"/>
              <a:t>Viitearvot</a:t>
            </a:r>
            <a:r>
              <a:rPr lang="en-US" sz="1800" dirty="0" smtClean="0"/>
              <a:t> </a:t>
            </a:r>
            <a:r>
              <a:rPr lang="en-US" sz="1800" dirty="0" err="1" smtClean="0"/>
              <a:t>eri</a:t>
            </a:r>
            <a:r>
              <a:rPr lang="en-US" sz="1800" dirty="0" smtClean="0"/>
              <a:t> </a:t>
            </a:r>
            <a:r>
              <a:rPr lang="en-US" sz="1800" dirty="0" err="1" smtClean="0"/>
              <a:t>materiaalityypeille</a:t>
            </a:r>
            <a:r>
              <a:rPr lang="en-US" sz="1800" dirty="0" smtClean="0"/>
              <a:t>, </a:t>
            </a:r>
            <a:r>
              <a:rPr lang="en-US" sz="1800" dirty="0" err="1" smtClean="0"/>
              <a:t>Työterveyslaitos</a:t>
            </a:r>
            <a:r>
              <a:rPr lang="en-US" sz="1800" dirty="0" smtClean="0"/>
              <a:t> (11.2.2015):</a:t>
            </a:r>
          </a:p>
          <a:p>
            <a:pPr marL="285750" lvl="2" indent="-285750">
              <a:spcBef>
                <a:spcPts val="0"/>
              </a:spcBef>
              <a:buClr>
                <a:schemeClr val="accent2"/>
              </a:buClr>
              <a:buFont typeface="Arial" pitchFamily="34" charset="0"/>
              <a:buChar char="•"/>
              <a:defRPr/>
            </a:pPr>
            <a:r>
              <a:rPr lang="en-US" sz="1600" dirty="0" err="1">
                <a:latin typeface="+mn-lt"/>
              </a:rPr>
              <a:t>Perustuu</a:t>
            </a:r>
            <a:r>
              <a:rPr lang="en-US" sz="1600" dirty="0">
                <a:latin typeface="+mn-lt"/>
              </a:rPr>
              <a:t> </a:t>
            </a:r>
            <a:r>
              <a:rPr lang="en-US" sz="1600" dirty="0" err="1">
                <a:latin typeface="+mn-lt"/>
              </a:rPr>
              <a:t>analysoitujen</a:t>
            </a:r>
            <a:r>
              <a:rPr lang="en-US" sz="1600" dirty="0">
                <a:latin typeface="+mn-lt"/>
              </a:rPr>
              <a:t> </a:t>
            </a:r>
            <a:r>
              <a:rPr lang="en-US" sz="1600" dirty="0" err="1">
                <a:latin typeface="+mn-lt"/>
              </a:rPr>
              <a:t>laboratorionäytteiden</a:t>
            </a:r>
            <a:r>
              <a:rPr lang="en-US" sz="1600" dirty="0">
                <a:latin typeface="+mn-lt"/>
              </a:rPr>
              <a:t> </a:t>
            </a:r>
            <a:r>
              <a:rPr lang="en-US" sz="1600" dirty="0" err="1">
                <a:latin typeface="+mn-lt"/>
              </a:rPr>
              <a:t>pitoisuusjakaumaan</a:t>
            </a:r>
            <a:r>
              <a:rPr lang="en-US" sz="1600" dirty="0">
                <a:latin typeface="+mn-lt"/>
              </a:rPr>
              <a:t> (70 – 90% </a:t>
            </a:r>
            <a:r>
              <a:rPr lang="en-US" sz="1600" dirty="0" err="1">
                <a:latin typeface="+mn-lt"/>
              </a:rPr>
              <a:t>persentiili</a:t>
            </a:r>
            <a:r>
              <a:rPr lang="en-US" sz="1600" dirty="0">
                <a:latin typeface="+mn-lt"/>
              </a:rPr>
              <a:t>)</a:t>
            </a:r>
          </a:p>
          <a:p>
            <a:pPr marL="285750" lvl="2" indent="-285750">
              <a:spcBef>
                <a:spcPts val="0"/>
              </a:spcBef>
              <a:buClr>
                <a:schemeClr val="accent2"/>
              </a:buClr>
              <a:buFont typeface="Arial" pitchFamily="34" charset="0"/>
              <a:buChar char="•"/>
              <a:defRPr/>
            </a:pPr>
            <a:r>
              <a:rPr lang="en-US" sz="1600" dirty="0" err="1">
                <a:latin typeface="+mn-lt"/>
              </a:rPr>
              <a:t>Viitearvon</a:t>
            </a:r>
            <a:r>
              <a:rPr lang="en-US" sz="1600" dirty="0">
                <a:latin typeface="+mn-lt"/>
              </a:rPr>
              <a:t> </a:t>
            </a:r>
            <a:r>
              <a:rPr lang="en-US" sz="1600" dirty="0" err="1">
                <a:latin typeface="+mn-lt"/>
              </a:rPr>
              <a:t>yksikkö</a:t>
            </a:r>
            <a:r>
              <a:rPr lang="en-US" sz="1600" dirty="0">
                <a:latin typeface="+mn-lt"/>
              </a:rPr>
              <a:t>: µg/m3g, </a:t>
            </a:r>
            <a:r>
              <a:rPr lang="en-US" sz="1600" dirty="0" err="1">
                <a:latin typeface="+mn-lt"/>
              </a:rPr>
              <a:t>ei</a:t>
            </a:r>
            <a:r>
              <a:rPr lang="en-US" sz="1600" dirty="0">
                <a:latin typeface="+mn-lt"/>
              </a:rPr>
              <a:t> </a:t>
            </a:r>
            <a:r>
              <a:rPr lang="en-US" sz="1600" dirty="0" err="1">
                <a:latin typeface="+mn-lt"/>
              </a:rPr>
              <a:t>vertailukelpoinen</a:t>
            </a:r>
            <a:r>
              <a:rPr lang="en-US" sz="1600" dirty="0">
                <a:latin typeface="+mn-lt"/>
              </a:rPr>
              <a:t> FLEC-</a:t>
            </a:r>
            <a:r>
              <a:rPr lang="en-US" sz="1600" dirty="0" err="1">
                <a:latin typeface="+mn-lt"/>
              </a:rPr>
              <a:t>mittausten</a:t>
            </a:r>
            <a:r>
              <a:rPr lang="en-US" sz="1600" dirty="0">
                <a:latin typeface="+mn-lt"/>
              </a:rPr>
              <a:t> </a:t>
            </a:r>
            <a:r>
              <a:rPr lang="en-US" sz="1600" dirty="0" err="1">
                <a:latin typeface="+mn-lt"/>
              </a:rPr>
              <a:t>kanssa</a:t>
            </a:r>
            <a:endParaRPr lang="en-US" sz="1600" dirty="0">
              <a:latin typeface="+mn-lt"/>
            </a:endParaRPr>
          </a:p>
          <a:p>
            <a:pPr marL="285750" lvl="2" indent="-285750">
              <a:spcBef>
                <a:spcPts val="0"/>
              </a:spcBef>
              <a:buClr>
                <a:schemeClr val="accent2"/>
              </a:buClr>
              <a:buFont typeface="Arial" pitchFamily="34" charset="0"/>
              <a:buChar char="•"/>
              <a:defRPr/>
            </a:pPr>
            <a:r>
              <a:rPr lang="en-US" sz="1600" dirty="0" err="1">
                <a:latin typeface="+mn-lt"/>
              </a:rPr>
              <a:t>Eivät</a:t>
            </a:r>
            <a:r>
              <a:rPr lang="en-US" sz="1600" dirty="0">
                <a:latin typeface="+mn-lt"/>
              </a:rPr>
              <a:t> </a:t>
            </a:r>
            <a:r>
              <a:rPr lang="en-US" sz="1600" dirty="0" err="1">
                <a:latin typeface="+mn-lt"/>
              </a:rPr>
              <a:t>vastaa</a:t>
            </a:r>
            <a:r>
              <a:rPr lang="en-US" sz="1600" dirty="0">
                <a:latin typeface="+mn-lt"/>
              </a:rPr>
              <a:t> </a:t>
            </a:r>
            <a:r>
              <a:rPr lang="en-US" sz="1600" dirty="0" err="1">
                <a:latin typeface="+mn-lt"/>
              </a:rPr>
              <a:t>materiaalien</a:t>
            </a:r>
            <a:r>
              <a:rPr lang="en-US" sz="1600" dirty="0">
                <a:latin typeface="+mn-lt"/>
              </a:rPr>
              <a:t> </a:t>
            </a:r>
            <a:r>
              <a:rPr lang="en-US" sz="1600" dirty="0" err="1">
                <a:latin typeface="+mn-lt"/>
              </a:rPr>
              <a:t>päästöluokitusta</a:t>
            </a:r>
            <a:r>
              <a:rPr lang="en-US" sz="1600" dirty="0">
                <a:latin typeface="+mn-lt"/>
              </a:rPr>
              <a:t> (M-</a:t>
            </a:r>
            <a:r>
              <a:rPr lang="en-US" sz="1600" dirty="0" err="1">
                <a:latin typeface="+mn-lt"/>
              </a:rPr>
              <a:t>luokitus</a:t>
            </a:r>
            <a:r>
              <a:rPr lang="en-US" sz="1600" dirty="0">
                <a:latin typeface="+mn-lt"/>
              </a:rPr>
              <a:t>)</a:t>
            </a:r>
          </a:p>
          <a:p>
            <a:pPr marL="285750" lvl="2" indent="-285750">
              <a:spcBef>
                <a:spcPts val="0"/>
              </a:spcBef>
              <a:buClr>
                <a:schemeClr val="accent2"/>
              </a:buClr>
              <a:buFont typeface="Arial" pitchFamily="34" charset="0"/>
              <a:buChar char="•"/>
              <a:defRPr/>
            </a:pPr>
            <a:r>
              <a:rPr lang="en-US" sz="1600" dirty="0" err="1">
                <a:latin typeface="+mn-lt"/>
              </a:rPr>
              <a:t>Eivät</a:t>
            </a:r>
            <a:r>
              <a:rPr lang="en-US" sz="1600" dirty="0">
                <a:latin typeface="+mn-lt"/>
              </a:rPr>
              <a:t> </a:t>
            </a:r>
            <a:r>
              <a:rPr lang="en-US" sz="1600" dirty="0" err="1">
                <a:latin typeface="+mn-lt"/>
              </a:rPr>
              <a:t>sovellu</a:t>
            </a:r>
            <a:r>
              <a:rPr lang="en-US" sz="1600" dirty="0">
                <a:latin typeface="+mn-lt"/>
              </a:rPr>
              <a:t> </a:t>
            </a:r>
            <a:r>
              <a:rPr lang="en-US" sz="1600" dirty="0" err="1">
                <a:latin typeface="+mn-lt"/>
              </a:rPr>
              <a:t>terveyshaitan</a:t>
            </a:r>
            <a:r>
              <a:rPr lang="en-US" sz="1600" dirty="0">
                <a:latin typeface="+mn-lt"/>
              </a:rPr>
              <a:t> </a:t>
            </a:r>
            <a:r>
              <a:rPr lang="en-US" sz="1600" dirty="0" err="1">
                <a:latin typeface="+mn-lt"/>
              </a:rPr>
              <a:t>arviointiin</a:t>
            </a:r>
            <a:endParaRPr lang="en-US" sz="1600" dirty="0">
              <a:latin typeface="+mn-lt"/>
            </a:endParaRPr>
          </a:p>
          <a:p>
            <a:pPr lvl="1"/>
            <a:endParaRPr lang="en-US" sz="1800" dirty="0">
              <a:solidFill>
                <a:schemeClr val="bg1"/>
              </a:solidFill>
            </a:endParaRPr>
          </a:p>
        </p:txBody>
      </p:sp>
      <p:sp>
        <p:nvSpPr>
          <p:cNvPr id="12" name="Footer Placeholder 4"/>
          <p:cNvSpPr>
            <a:spLocks noGrp="1"/>
          </p:cNvSpPr>
          <p:nvPr>
            <p:ph type="ftr" sz="quarter" idx="10"/>
          </p:nvPr>
        </p:nvSpPr>
        <p:spPr>
          <a:xfrm>
            <a:off x="1164740" y="6021288"/>
            <a:ext cx="7704086" cy="360362"/>
          </a:xfrm>
        </p:spPr>
        <p:txBody>
          <a:bodyPr/>
          <a:lstStyle/>
          <a:p>
            <a:pPr algn="r">
              <a:defRPr/>
            </a:pPr>
            <a:r>
              <a:rPr lang="fi-FI" sz="1000" dirty="0">
                <a:hlinkClick r:id="rId3"/>
              </a:rPr>
              <a:t>http://</a:t>
            </a:r>
            <a:r>
              <a:rPr lang="fi-FI" sz="1000" dirty="0" smtClean="0">
                <a:hlinkClick r:id="rId3"/>
              </a:rPr>
              <a:t>www.ttl.fi/fi/palvelut/turvallisempi-tyoymparisto/kemialliset-analyysit/Documents/Bulk-emissioiden%20viitearvot%20eri%20materiaalityypeille.pdf</a:t>
            </a:r>
            <a:endParaRPr lang="fi-FI" sz="1000" dirty="0"/>
          </a:p>
          <a:p>
            <a:pPr algn="r">
              <a:defRPr/>
            </a:pPr>
            <a:endParaRPr lang="fi-FI" sz="1000" dirty="0" smtClean="0"/>
          </a:p>
        </p:txBody>
      </p:sp>
      <p:sp>
        <p:nvSpPr>
          <p:cNvPr id="13" name="TextBox 12"/>
          <p:cNvSpPr txBox="1"/>
          <p:nvPr/>
        </p:nvSpPr>
        <p:spPr>
          <a:xfrm>
            <a:off x="468040" y="5547088"/>
            <a:ext cx="8675960" cy="261610"/>
          </a:xfrm>
          <a:prstGeom prst="rect">
            <a:avLst/>
          </a:prstGeom>
          <a:noFill/>
        </p:spPr>
        <p:txBody>
          <a:bodyPr wrap="square" rtlCol="0">
            <a:spAutoFit/>
          </a:bodyPr>
          <a:lstStyle/>
          <a:p>
            <a:r>
              <a:rPr lang="fi-FI" sz="1100" i="1" baseline="30000" dirty="0" smtClean="0"/>
              <a:t>1</a:t>
            </a:r>
            <a:r>
              <a:rPr lang="fi-FI" sz="1100" i="1" dirty="0" smtClean="0"/>
              <a:t>viitearvo </a:t>
            </a:r>
            <a:r>
              <a:rPr lang="fi-FI" sz="1100" i="1" dirty="0"/>
              <a:t>on suuntaa antava, koska </a:t>
            </a:r>
            <a:r>
              <a:rPr lang="fi-FI" sz="1100" i="1" dirty="0" smtClean="0"/>
              <a:t>Työterveyslaitoksen </a:t>
            </a:r>
            <a:r>
              <a:rPr lang="fi-FI" sz="1100" i="1" dirty="0"/>
              <a:t>seurantanäytteiden perusteella emissiotasot kasvavat ajan funktiona</a:t>
            </a:r>
          </a:p>
        </p:txBody>
      </p:sp>
      <p:sp>
        <p:nvSpPr>
          <p:cNvPr id="2" name="Slide Number Placeholder 1"/>
          <p:cNvSpPr>
            <a:spLocks noGrp="1"/>
          </p:cNvSpPr>
          <p:nvPr>
            <p:ph type="sldNum" sz="quarter" idx="12"/>
          </p:nvPr>
        </p:nvSpPr>
        <p:spPr/>
        <p:txBody>
          <a:bodyPr/>
          <a:lstStyle/>
          <a:p>
            <a:fld id="{49246692-9764-4796-AF2E-897E79EBAFA7}" type="slidenum">
              <a:rPr lang="fi-FI" smtClean="0"/>
              <a:pPr/>
              <a:t>31</a:t>
            </a:fld>
            <a:endParaRPr lang="fi-FI"/>
          </a:p>
        </p:txBody>
      </p:sp>
      <p:pic>
        <p:nvPicPr>
          <p:cNvPr id="14" name="Kuva 26" descr="Kuvaus: Savonia_Word_tunniste"/>
          <p:cNvPicPr/>
          <p:nvPr/>
        </p:nvPicPr>
        <p:blipFill rotWithShape="1">
          <a:blip r:embed="rId4"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8941676"/>
      </p:ext>
    </p:extLst>
  </p:cSld>
  <p:clrMapOvr>
    <a:masterClrMapping/>
  </p:clrMapOvr>
  <p:transition spd="med">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214" y="2492896"/>
            <a:ext cx="8424936" cy="1367532"/>
          </a:xfrm>
        </p:spPr>
        <p:style>
          <a:lnRef idx="3">
            <a:schemeClr val="lt1"/>
          </a:lnRef>
          <a:fillRef idx="1">
            <a:schemeClr val="accent2"/>
          </a:fillRef>
          <a:effectRef idx="1">
            <a:schemeClr val="accent2"/>
          </a:effectRef>
          <a:fontRef idx="minor">
            <a:schemeClr val="lt1"/>
          </a:fontRef>
        </p:style>
        <p:txBody>
          <a:bodyPr anchor="t">
            <a:noAutofit/>
          </a:bodyPr>
          <a:lstStyle/>
          <a:p>
            <a:pPr lvl="1" algn="ctr" rtl="0">
              <a:spcBef>
                <a:spcPct val="0"/>
              </a:spcBef>
            </a:pPr>
            <a:r>
              <a:rPr lang="fi-FI" sz="3000" b="1" kern="1200" dirty="0">
                <a:solidFill>
                  <a:schemeClr val="bg1"/>
                </a:solidFill>
                <a:latin typeface="+mj-lt"/>
                <a:ea typeface="+mj-ea"/>
                <a:cs typeface="+mj-cs"/>
              </a:rPr>
              <a:t>Betonirakenteisten lattioiden muovipäällysteiden korjaustarpeen arviointi</a:t>
            </a:r>
            <a:br>
              <a:rPr lang="fi-FI" sz="3000" b="1" kern="1200" dirty="0">
                <a:solidFill>
                  <a:schemeClr val="bg1"/>
                </a:solidFill>
                <a:latin typeface="+mj-lt"/>
                <a:ea typeface="+mj-ea"/>
                <a:cs typeface="+mj-cs"/>
              </a:rPr>
            </a:br>
            <a:endParaRPr lang="fi-FI" sz="3000" b="1" kern="1200" dirty="0">
              <a:solidFill>
                <a:schemeClr val="bg1"/>
              </a:solidFill>
              <a:latin typeface="+mj-lt"/>
              <a:ea typeface="+mj-ea"/>
              <a:cs typeface="+mj-cs"/>
            </a:endParaRPr>
          </a:p>
        </p:txBody>
      </p:sp>
      <p:pic>
        <p:nvPicPr>
          <p:cNvPr id="3"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32</a:t>
            </a:fld>
            <a:endParaRPr lang="fi-FI"/>
          </a:p>
        </p:txBody>
      </p:sp>
    </p:spTree>
    <p:extLst>
      <p:ext uri="{BB962C8B-B14F-4D97-AF65-F5344CB8AC3E}">
        <p14:creationId xmlns:p14="http://schemas.microsoft.com/office/powerpoint/2010/main" val="1036276425"/>
      </p:ext>
    </p:extLst>
  </p:cSld>
  <p:clrMapOvr>
    <a:masterClrMapping/>
  </p:clrMapOvr>
  <p:transition spd="med">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a:xfrm>
            <a:off x="457200" y="376426"/>
            <a:ext cx="8229600" cy="638944"/>
          </a:xfrm>
        </p:spPr>
        <p:txBody>
          <a:bodyPr>
            <a:normAutofit/>
          </a:bodyPr>
          <a:lstStyle/>
          <a:p>
            <a:pPr lvl="1" algn="l" rtl="0">
              <a:spcBef>
                <a:spcPct val="0"/>
              </a:spcBef>
            </a:pPr>
            <a:r>
              <a:rPr lang="fi-FI" sz="3000" b="1" kern="1200" dirty="0">
                <a:solidFill>
                  <a:schemeClr val="accent1"/>
                </a:solidFill>
                <a:latin typeface="+mj-lt"/>
                <a:ea typeface="+mj-ea"/>
                <a:cs typeface="+mj-cs"/>
              </a:rPr>
              <a:t>Yleistä lattian muovipäällysteistä</a:t>
            </a:r>
          </a:p>
        </p:txBody>
      </p:sp>
      <p:sp>
        <p:nvSpPr>
          <p:cNvPr id="5126" name="Rectangle 3"/>
          <p:cNvSpPr>
            <a:spLocks noGrp="1" noChangeArrowheads="1"/>
          </p:cNvSpPr>
          <p:nvPr>
            <p:ph idx="1"/>
          </p:nvPr>
        </p:nvSpPr>
        <p:spPr>
          <a:xfrm>
            <a:off x="481729" y="1222175"/>
            <a:ext cx="8362949" cy="3612118"/>
          </a:xfrm>
        </p:spPr>
        <p:txBody>
          <a:bodyPr>
            <a:normAutofit/>
          </a:bodyPr>
          <a:lstStyle/>
          <a:p>
            <a:pPr marL="0" indent="0" eaLnBrk="1" hangingPunct="1">
              <a:buNone/>
            </a:pPr>
            <a:r>
              <a:rPr lang="fi-FI" sz="1800" dirty="0" smtClean="0"/>
              <a:t>Massiivisissa betonirakenteissa on joskus vielä hyvinkin pitkän ajan kuluttua runsaasti rakennusaikaista kosteutta syvemmällä betonissa</a:t>
            </a:r>
          </a:p>
          <a:p>
            <a:r>
              <a:rPr lang="fi-FI" sz="1600" dirty="0" smtClean="0"/>
              <a:t> Kosteuspitoisuus heti muovipäällysteen alla pienempi</a:t>
            </a:r>
            <a:endParaRPr lang="fi-FI" sz="2400" dirty="0" smtClean="0"/>
          </a:p>
          <a:p>
            <a:pPr lvl="1"/>
            <a:r>
              <a:rPr lang="fi-FI" sz="1600" dirty="0"/>
              <a:t>R</a:t>
            </a:r>
            <a:r>
              <a:rPr lang="fi-FI" sz="1600" dirty="0" smtClean="0"/>
              <a:t>akenteen poikkileikkauksen kosteusjakauma ei ole tasainen</a:t>
            </a:r>
          </a:p>
          <a:p>
            <a:pPr lvl="1"/>
            <a:r>
              <a:rPr lang="fi-FI" sz="1600" dirty="0"/>
              <a:t>B</a:t>
            </a:r>
            <a:r>
              <a:rPr lang="fi-FI" sz="1600" dirty="0" smtClean="0"/>
              <a:t>etonirakenne kestää hyvin tämän kosteuden</a:t>
            </a:r>
          </a:p>
          <a:p>
            <a:pPr lvl="1"/>
            <a:r>
              <a:rPr lang="fi-FI" sz="1600" b="1" dirty="0" smtClean="0"/>
              <a:t>Pintarakenteen vaurioitumisen kannalta oleellista merkitystä vain päällysteeseen kontaktissa olevan pinnan kosteuspitoisuudella</a:t>
            </a:r>
          </a:p>
          <a:p>
            <a:pPr lvl="2" eaLnBrk="1" hangingPunct="1"/>
            <a:endParaRPr lang="fi-FI" sz="1400" dirty="0" smtClean="0"/>
          </a:p>
          <a:p>
            <a:pPr marL="0" indent="0" eaLnBrk="1" hangingPunct="1">
              <a:buNone/>
            </a:pPr>
            <a:r>
              <a:rPr lang="fi-FI" sz="1800" dirty="0" smtClean="0"/>
              <a:t>Päällystemateriaalin vesihöyrynläpäisevyydellä vaikuttaa oleellisesti rakenteen kosteusjakaumaan</a:t>
            </a:r>
          </a:p>
          <a:p>
            <a:pPr lvl="2" eaLnBrk="1" hangingPunct="1"/>
            <a:endParaRPr lang="fi-FI" sz="1400" dirty="0" smtClean="0"/>
          </a:p>
          <a:p>
            <a:pPr lvl="2" eaLnBrk="1" hangingPunct="1">
              <a:buFont typeface="Verdana" pitchFamily="34" charset="0"/>
              <a:buNone/>
            </a:pPr>
            <a:endParaRPr lang="fi-FI" sz="1400" dirty="0" smtClean="0"/>
          </a:p>
        </p:txBody>
      </p:sp>
      <p:pic>
        <p:nvPicPr>
          <p:cNvPr id="512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954" y="4212949"/>
            <a:ext cx="3529012"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8750" y="4125217"/>
            <a:ext cx="36957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9" name="Line 6"/>
          <p:cNvSpPr>
            <a:spLocks noChangeShapeType="1"/>
          </p:cNvSpPr>
          <p:nvPr/>
        </p:nvSpPr>
        <p:spPr bwMode="auto">
          <a:xfrm>
            <a:off x="5076056" y="5136481"/>
            <a:ext cx="11525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 name="Footer Placeholder 4"/>
          <p:cNvSpPr>
            <a:spLocks noGrp="1"/>
          </p:cNvSpPr>
          <p:nvPr>
            <p:ph type="ftr" sz="quarter" idx="10"/>
          </p:nvPr>
        </p:nvSpPr>
        <p:spPr>
          <a:xfrm>
            <a:off x="1659115" y="5735684"/>
            <a:ext cx="7128023" cy="360362"/>
          </a:xfrm>
        </p:spPr>
        <p:txBody>
          <a:bodyPr/>
          <a:lstStyle/>
          <a:p>
            <a:pPr algn="r">
              <a:defRPr/>
            </a:pPr>
            <a:r>
              <a:rPr lang="fi-FI" sz="1000" dirty="0" smtClean="0"/>
              <a:t>Hyvät tutkimustavat betonirakenteisten lattioiden muovipäällysteiden korjaustarpeen arviointiin, Keinänen, 2013</a:t>
            </a:r>
            <a:endParaRPr lang="fi-FI" sz="1000" dirty="0"/>
          </a:p>
        </p:txBody>
      </p:sp>
      <p:sp>
        <p:nvSpPr>
          <p:cNvPr id="10" name="TextBox 9"/>
          <p:cNvSpPr txBox="1"/>
          <p:nvPr/>
        </p:nvSpPr>
        <p:spPr>
          <a:xfrm>
            <a:off x="467544" y="5368226"/>
            <a:ext cx="3382064" cy="246221"/>
          </a:xfrm>
          <a:prstGeom prst="rect">
            <a:avLst/>
          </a:prstGeom>
          <a:noFill/>
        </p:spPr>
        <p:txBody>
          <a:bodyPr wrap="square" rtlCol="0">
            <a:spAutoFit/>
          </a:bodyPr>
          <a:lstStyle/>
          <a:p>
            <a:r>
              <a:rPr lang="fi-FI" sz="1000" dirty="0" smtClean="0"/>
              <a:t>Kuva: Betonirakenteiden päällystämisen ohjeet, 2007</a:t>
            </a:r>
            <a:endParaRPr lang="en-US" sz="1000" dirty="0"/>
          </a:p>
        </p:txBody>
      </p:sp>
      <p:sp>
        <p:nvSpPr>
          <p:cNvPr id="11" name="TextBox 10"/>
          <p:cNvSpPr txBox="1"/>
          <p:nvPr/>
        </p:nvSpPr>
        <p:spPr>
          <a:xfrm>
            <a:off x="4568750" y="5396877"/>
            <a:ext cx="3387626" cy="246221"/>
          </a:xfrm>
          <a:prstGeom prst="rect">
            <a:avLst/>
          </a:prstGeom>
          <a:noFill/>
        </p:spPr>
        <p:txBody>
          <a:bodyPr wrap="square" rtlCol="0">
            <a:spAutoFit/>
          </a:bodyPr>
          <a:lstStyle/>
          <a:p>
            <a:r>
              <a:rPr lang="fi-FI" sz="1000" dirty="0" smtClean="0"/>
              <a:t>Kuva: Betonirakenteiden päällystämisen ohjeet, 2007</a:t>
            </a:r>
            <a:endParaRPr lang="en-US" sz="1000" dirty="0"/>
          </a:p>
        </p:txBody>
      </p:sp>
      <p:sp>
        <p:nvSpPr>
          <p:cNvPr id="2" name="Slide Number Placeholder 1"/>
          <p:cNvSpPr>
            <a:spLocks noGrp="1"/>
          </p:cNvSpPr>
          <p:nvPr>
            <p:ph type="sldNum" sz="quarter" idx="12"/>
          </p:nvPr>
        </p:nvSpPr>
        <p:spPr/>
        <p:txBody>
          <a:bodyPr/>
          <a:lstStyle/>
          <a:p>
            <a:fld id="{49246692-9764-4796-AF2E-897E79EBAFA7}" type="slidenum">
              <a:rPr lang="fi-FI" smtClean="0"/>
              <a:pPr/>
              <a:t>33</a:t>
            </a:fld>
            <a:endParaRPr lang="fi-FI"/>
          </a:p>
        </p:txBody>
      </p:sp>
      <p:pic>
        <p:nvPicPr>
          <p:cNvPr id="13" name="Kuva 26" descr="Kuvaus: Savonia_Word_tunniste"/>
          <p:cNvPicPr/>
          <p:nvPr/>
        </p:nvPicPr>
        <p:blipFill rotWithShape="1">
          <a:blip r:embed="rId5"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4741084"/>
      </p:ext>
    </p:extLst>
  </p:cSld>
  <p:clrMapOvr>
    <a:masterClrMapping/>
  </p:clrMapOvr>
  <p:transition spd="med">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352454" y="-232832"/>
            <a:ext cx="8229600" cy="1143000"/>
          </a:xfrm>
        </p:spPr>
        <p:txBody>
          <a:bodyPr>
            <a:normAutofit/>
          </a:bodyPr>
          <a:lstStyle/>
          <a:p>
            <a:pPr lvl="1" algn="l" rtl="0">
              <a:spcBef>
                <a:spcPct val="0"/>
              </a:spcBef>
            </a:pPr>
            <a:r>
              <a:rPr lang="fi-FI" sz="3000" b="1" kern="1200" dirty="0">
                <a:solidFill>
                  <a:schemeClr val="accent1"/>
                </a:solidFill>
                <a:latin typeface="+mj-lt"/>
                <a:ea typeface="+mj-ea"/>
                <a:cs typeface="+mj-cs"/>
              </a:rPr>
              <a:t>Betonilattioiden muovimatto-ongelmat</a:t>
            </a:r>
          </a:p>
        </p:txBody>
      </p:sp>
      <p:sp>
        <p:nvSpPr>
          <p:cNvPr id="4102" name="Rectangle 3"/>
          <p:cNvSpPr>
            <a:spLocks noGrp="1" noChangeArrowheads="1"/>
          </p:cNvSpPr>
          <p:nvPr>
            <p:ph idx="1"/>
          </p:nvPr>
        </p:nvSpPr>
        <p:spPr>
          <a:xfrm>
            <a:off x="546966" y="910168"/>
            <a:ext cx="8229600" cy="3417888"/>
          </a:xfrm>
        </p:spPr>
        <p:txBody>
          <a:bodyPr>
            <a:normAutofit/>
          </a:bodyPr>
          <a:lstStyle/>
          <a:p>
            <a:pPr marL="0" indent="0">
              <a:buNone/>
            </a:pPr>
            <a:r>
              <a:rPr lang="fi-FI" sz="1800" dirty="0" smtClean="0"/>
              <a:t>Betonilattian kosteus:</a:t>
            </a:r>
          </a:p>
          <a:p>
            <a:r>
              <a:rPr lang="fi-FI" sz="1600" dirty="0"/>
              <a:t>R</a:t>
            </a:r>
            <a:r>
              <a:rPr lang="fi-FI" sz="1600" dirty="0" smtClean="0"/>
              <a:t>akennusaikainen kosteus</a:t>
            </a:r>
          </a:p>
          <a:p>
            <a:r>
              <a:rPr lang="fi-FI" sz="1600" dirty="0"/>
              <a:t>S</a:t>
            </a:r>
            <a:r>
              <a:rPr lang="fi-FI" sz="1600" dirty="0" smtClean="0"/>
              <a:t>iivousvedet</a:t>
            </a:r>
          </a:p>
          <a:p>
            <a:r>
              <a:rPr lang="fi-FI" sz="1600" dirty="0"/>
              <a:t>V</a:t>
            </a:r>
            <a:r>
              <a:rPr lang="fi-FI" sz="1600" dirty="0" smtClean="0"/>
              <a:t>esivahingot</a:t>
            </a:r>
          </a:p>
          <a:p>
            <a:r>
              <a:rPr lang="fi-FI" sz="1600" dirty="0"/>
              <a:t>M</a:t>
            </a:r>
            <a:r>
              <a:rPr lang="fi-FI" sz="1600" dirty="0" smtClean="0"/>
              <a:t>aaperän kosteus (maanvaraiset rakenteet)</a:t>
            </a:r>
          </a:p>
          <a:p>
            <a:pPr marL="0" indent="0">
              <a:buNone/>
            </a:pPr>
            <a:endParaRPr lang="fi-FI" sz="1600" dirty="0" smtClean="0"/>
          </a:p>
          <a:p>
            <a:pPr marL="0" indent="0">
              <a:buNone/>
            </a:pPr>
            <a:r>
              <a:rPr lang="fi-FI" sz="1800" dirty="0" smtClean="0"/>
              <a:t>Ennen maton asentamista betonin on oltava riittävän kuiva</a:t>
            </a:r>
          </a:p>
          <a:p>
            <a:r>
              <a:rPr lang="fi-FI" sz="1600" dirty="0"/>
              <a:t>B</a:t>
            </a:r>
            <a:r>
              <a:rPr lang="fi-FI" sz="1600" dirty="0" smtClean="0"/>
              <a:t>etonin suhteellinen kosteuspitoisuus muovipäällysteen alla tulisi olla päällystämishetkellä arviointisyvyydellä enintään RH 85 %</a:t>
            </a:r>
          </a:p>
          <a:p>
            <a:r>
              <a:rPr lang="fi-FI" sz="1600" dirty="0"/>
              <a:t>B</a:t>
            </a:r>
            <a:r>
              <a:rPr lang="fi-FI" sz="1600" dirty="0" smtClean="0"/>
              <a:t>etonin ja/tai tasoitteen pinnassa 1…3 cm syvyydellä enintään RH 75 % </a:t>
            </a:r>
          </a:p>
          <a:p>
            <a:pPr lvl="2"/>
            <a:endParaRPr lang="fi-FI" sz="1200" dirty="0"/>
          </a:p>
        </p:txBody>
      </p:sp>
      <p:pic>
        <p:nvPicPr>
          <p:cNvPr id="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16" y="4012991"/>
            <a:ext cx="2494803" cy="181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E:\VEPI\Hanke\KSKS\N-siipi\IMG_1073.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52000"/>
                    </a14:imgEffect>
                  </a14:imgLayer>
                </a14:imgProps>
              </a:ext>
              <a:ext uri="{28A0092B-C50C-407E-A947-70E740481C1C}">
                <a14:useLocalDpi xmlns:a14="http://schemas.microsoft.com/office/drawing/2010/main" val="0"/>
              </a:ext>
            </a:extLst>
          </a:blip>
          <a:srcRect/>
          <a:stretch>
            <a:fillRect/>
          </a:stretch>
        </p:blipFill>
        <p:spPr bwMode="auto">
          <a:xfrm>
            <a:off x="3640771" y="4027119"/>
            <a:ext cx="2421621" cy="1816216"/>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10"/>
          </p:nvPr>
        </p:nvSpPr>
        <p:spPr>
          <a:xfrm>
            <a:off x="4683595" y="5880826"/>
            <a:ext cx="4326360" cy="360362"/>
          </a:xfrm>
        </p:spPr>
        <p:txBody>
          <a:bodyPr/>
          <a:lstStyle/>
          <a:p>
            <a:pPr>
              <a:defRPr/>
            </a:pPr>
            <a:r>
              <a:rPr lang="fi-FI" sz="1000" dirty="0" smtClean="0"/>
              <a:t>Betonirakenteiden päällystämisen ohjeet, Suomen betonitieto Oy, 2007</a:t>
            </a:r>
          </a:p>
        </p:txBody>
      </p:sp>
      <p:sp>
        <p:nvSpPr>
          <p:cNvPr id="2" name="TextBox 1"/>
          <p:cNvSpPr txBox="1"/>
          <p:nvPr/>
        </p:nvSpPr>
        <p:spPr>
          <a:xfrm>
            <a:off x="770591" y="5843335"/>
            <a:ext cx="5290504" cy="584775"/>
          </a:xfrm>
          <a:prstGeom prst="rect">
            <a:avLst/>
          </a:prstGeom>
          <a:noFill/>
        </p:spPr>
        <p:txBody>
          <a:bodyPr wrap="square" rtlCol="0">
            <a:spAutoFit/>
          </a:bodyPr>
          <a:lstStyle/>
          <a:p>
            <a:r>
              <a:rPr lang="fi-FI" sz="1200" dirty="0"/>
              <a:t>Kuvat: Veli-Matti Pietarinen, ©</a:t>
            </a:r>
            <a:r>
              <a:rPr lang="fi-FI" sz="1200" dirty="0" smtClean="0"/>
              <a:t>Työterveyslaitos</a:t>
            </a:r>
            <a:endParaRPr lang="fi-FI" sz="1200" dirty="0"/>
          </a:p>
          <a:p>
            <a:endParaRPr lang="fi-FI" sz="2000" dirty="0"/>
          </a:p>
        </p:txBody>
      </p:sp>
      <p:sp>
        <p:nvSpPr>
          <p:cNvPr id="3" name="Slide Number Placeholder 2"/>
          <p:cNvSpPr>
            <a:spLocks noGrp="1"/>
          </p:cNvSpPr>
          <p:nvPr>
            <p:ph type="sldNum" sz="quarter" idx="12"/>
          </p:nvPr>
        </p:nvSpPr>
        <p:spPr/>
        <p:txBody>
          <a:bodyPr/>
          <a:lstStyle/>
          <a:p>
            <a:fld id="{49246692-9764-4796-AF2E-897E79EBAFA7}" type="slidenum">
              <a:rPr lang="fi-FI" smtClean="0"/>
              <a:pPr/>
              <a:t>34</a:t>
            </a:fld>
            <a:endParaRPr lang="fi-FI"/>
          </a:p>
        </p:txBody>
      </p:sp>
      <p:pic>
        <p:nvPicPr>
          <p:cNvPr id="11" name="Kuva 26" descr="Kuvaus: Savonia_Word_tunniste"/>
          <p:cNvPicPr/>
          <p:nvPr/>
        </p:nvPicPr>
        <p:blipFill rotWithShape="1">
          <a:blip r:embed="rId6"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3475583"/>
      </p:ext>
    </p:extLst>
  </p:cSld>
  <p:clrMapOvr>
    <a:masterClrMapping/>
  </p:clrMapOvr>
  <p:transition spd="med">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5966" y="21056"/>
            <a:ext cx="8229600" cy="1143000"/>
          </a:xfrm>
        </p:spPr>
        <p:txBody>
          <a:bodyPr>
            <a:normAutofit/>
          </a:bodyPr>
          <a:lstStyle/>
          <a:p>
            <a:pPr lvl="1" algn="l" rtl="0">
              <a:spcBef>
                <a:spcPct val="0"/>
              </a:spcBef>
            </a:pPr>
            <a:r>
              <a:rPr lang="fi-FI" sz="3000" b="1" kern="1200" dirty="0">
                <a:solidFill>
                  <a:schemeClr val="accent1"/>
                </a:solidFill>
                <a:latin typeface="+mj-lt"/>
                <a:ea typeface="+mj-ea"/>
                <a:cs typeface="+mj-cs"/>
              </a:rPr>
              <a:t>Viiltomittaus lattiapinnoitteen alapinnasta</a:t>
            </a:r>
          </a:p>
        </p:txBody>
      </p:sp>
      <p:sp>
        <p:nvSpPr>
          <p:cNvPr id="7" name="Content Placeholder 6"/>
          <p:cNvSpPr>
            <a:spLocks noGrp="1"/>
          </p:cNvSpPr>
          <p:nvPr>
            <p:ph sz="half" idx="1"/>
          </p:nvPr>
        </p:nvSpPr>
        <p:spPr>
          <a:xfrm>
            <a:off x="514990" y="1344490"/>
            <a:ext cx="5124707" cy="4748806"/>
          </a:xfrm>
        </p:spPr>
        <p:txBody>
          <a:bodyPr>
            <a:normAutofit/>
          </a:bodyPr>
          <a:lstStyle/>
          <a:p>
            <a:pPr marL="0" indent="0">
              <a:buNone/>
            </a:pPr>
            <a:r>
              <a:rPr lang="fi-FI" dirty="0" smtClean="0"/>
              <a:t>Suhteellinen kosteus välittömästi päällysteen alapuolella</a:t>
            </a:r>
          </a:p>
          <a:p>
            <a:r>
              <a:rPr lang="fi-FI" sz="1800" dirty="0" smtClean="0"/>
              <a:t>Soveltuu mattopinnoitteiden alapuolisen kosteuden mittaamiseen</a:t>
            </a:r>
          </a:p>
          <a:p>
            <a:endParaRPr lang="fi-FI" sz="1800" dirty="0" smtClean="0"/>
          </a:p>
          <a:p>
            <a:r>
              <a:rPr lang="fi-FI" sz="1800" dirty="0" smtClean="0"/>
              <a:t>Mittapään tasaantumisaika 15 – 30 min</a:t>
            </a:r>
          </a:p>
          <a:p>
            <a:endParaRPr lang="fi-FI" sz="1800" dirty="0" smtClean="0"/>
          </a:p>
          <a:p>
            <a:r>
              <a:rPr lang="fi-FI" sz="1800" dirty="0" smtClean="0"/>
              <a:t>Liian pitkä tasaantumisaika voi sekoittaa tulosta, mittarin uudelleen kalibrointi</a:t>
            </a:r>
          </a:p>
          <a:p>
            <a:pPr lvl="1"/>
            <a:r>
              <a:rPr lang="fi-FI" sz="1600" dirty="0" smtClean="0"/>
              <a:t>Liiman ja maton kemikaalit</a:t>
            </a:r>
          </a:p>
          <a:p>
            <a:endParaRPr lang="fi-FI" dirty="0"/>
          </a:p>
          <a:p>
            <a:r>
              <a:rPr lang="fi-FI" sz="1800" dirty="0" smtClean="0"/>
              <a:t>Ei voida selvittää kosteuden lähdettä</a:t>
            </a:r>
          </a:p>
          <a:p>
            <a:pPr lvl="1"/>
            <a:r>
              <a:rPr lang="fi-FI" sz="1600" dirty="0" smtClean="0"/>
              <a:t>Rakennekosteusmittaukset</a:t>
            </a:r>
          </a:p>
          <a:p>
            <a:pPr lvl="1"/>
            <a:r>
              <a:rPr lang="fi-FI" sz="1600" dirty="0" smtClean="0"/>
              <a:t>Rakenteen kosteusjakauma</a:t>
            </a:r>
            <a:endParaRPr lang="en-US" sz="1600" dirty="0"/>
          </a:p>
        </p:txBody>
      </p:sp>
      <p:pic>
        <p:nvPicPr>
          <p:cNvPr id="9" name="Content Placeholder 1"/>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rot="10800000">
            <a:off x="5138953" y="1947882"/>
            <a:ext cx="3546613" cy="2056307"/>
          </a:xfrm>
        </p:spPr>
      </p:pic>
      <p:sp>
        <p:nvSpPr>
          <p:cNvPr id="10" name="Footer Placeholder 4"/>
          <p:cNvSpPr>
            <a:spLocks noGrp="1"/>
          </p:cNvSpPr>
          <p:nvPr>
            <p:ph type="ftr" sz="quarter" idx="10"/>
          </p:nvPr>
        </p:nvSpPr>
        <p:spPr>
          <a:xfrm>
            <a:off x="4672509" y="5816142"/>
            <a:ext cx="4623517" cy="360362"/>
          </a:xfrm>
        </p:spPr>
        <p:txBody>
          <a:bodyPr/>
          <a:lstStyle/>
          <a:p>
            <a:pPr>
              <a:defRPr/>
            </a:pPr>
            <a:r>
              <a:rPr lang="fi-FI" sz="1000" dirty="0" smtClean="0"/>
              <a:t>Betonirakenteiden päällystämisen ohjeet, Suomen betonitieto Oy, 2007</a:t>
            </a:r>
            <a:endParaRPr lang="fi-FI" sz="1000" dirty="0"/>
          </a:p>
        </p:txBody>
      </p:sp>
      <p:sp>
        <p:nvSpPr>
          <p:cNvPr id="11" name="TextBox 10"/>
          <p:cNvSpPr txBox="1"/>
          <p:nvPr/>
        </p:nvSpPr>
        <p:spPr>
          <a:xfrm>
            <a:off x="5076056" y="4004189"/>
            <a:ext cx="3096344" cy="230832"/>
          </a:xfrm>
          <a:prstGeom prst="rect">
            <a:avLst/>
          </a:prstGeom>
          <a:noFill/>
        </p:spPr>
        <p:txBody>
          <a:bodyPr wrap="square" rtlCol="0">
            <a:spAutoFit/>
          </a:bodyPr>
          <a:lstStyle/>
          <a:p>
            <a:r>
              <a:rPr lang="fi-FI" sz="900" dirty="0" smtClean="0"/>
              <a:t>Kuva: Betonirakenteiden päällystämisen ohjeet, 2007</a:t>
            </a:r>
            <a:endParaRPr lang="en-US" sz="900" dirty="0"/>
          </a:p>
        </p:txBody>
      </p:sp>
      <p:sp>
        <p:nvSpPr>
          <p:cNvPr id="2" name="Slide Number Placeholder 1"/>
          <p:cNvSpPr>
            <a:spLocks noGrp="1"/>
          </p:cNvSpPr>
          <p:nvPr>
            <p:ph type="sldNum" sz="quarter" idx="12"/>
          </p:nvPr>
        </p:nvSpPr>
        <p:spPr/>
        <p:txBody>
          <a:bodyPr/>
          <a:lstStyle/>
          <a:p>
            <a:fld id="{49246692-9764-4796-AF2E-897E79EBAFA7}" type="slidenum">
              <a:rPr lang="fi-FI" smtClean="0"/>
              <a:pPr/>
              <a:t>35</a:t>
            </a:fld>
            <a:endParaRPr lang="fi-FI"/>
          </a:p>
        </p:txBody>
      </p:sp>
      <p:pic>
        <p:nvPicPr>
          <p:cNvPr id="12" name="Kuva 26" descr="Kuvaus: Savonia_Word_tunniste"/>
          <p:cNvPicPr/>
          <p:nvPr/>
        </p:nvPicPr>
        <p:blipFill rotWithShape="1">
          <a:blip r:embed="rId4"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1820248"/>
      </p:ext>
    </p:extLst>
  </p:cSld>
  <p:clrMapOvr>
    <a:masterClrMapping/>
  </p:clrMapOvr>
  <p:transition spd="med">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fi-FI" sz="3000" b="1" kern="1200" dirty="0">
                <a:solidFill>
                  <a:schemeClr val="accent1"/>
                </a:solidFill>
                <a:latin typeface="+mj-lt"/>
                <a:ea typeface="+mj-ea"/>
                <a:cs typeface="+mj-cs"/>
              </a:rPr>
              <a:t>Viiltomittaus, tulosten tulkinta</a:t>
            </a:r>
            <a:endParaRPr lang="en-US" sz="3000" b="1" kern="1200" dirty="0">
              <a:solidFill>
                <a:schemeClr val="accent1"/>
              </a:solidFill>
              <a:latin typeface="+mj-lt"/>
              <a:ea typeface="+mj-ea"/>
              <a:cs typeface="+mj-cs"/>
            </a:endParaRPr>
          </a:p>
        </p:txBody>
      </p:sp>
      <p:sp>
        <p:nvSpPr>
          <p:cNvPr id="7" name="Content Placeholder 6"/>
          <p:cNvSpPr>
            <a:spLocks noGrp="1"/>
          </p:cNvSpPr>
          <p:nvPr>
            <p:ph idx="1"/>
          </p:nvPr>
        </p:nvSpPr>
        <p:spPr>
          <a:xfrm>
            <a:off x="827088" y="1668159"/>
            <a:ext cx="7777360" cy="4392614"/>
          </a:xfrm>
        </p:spPr>
        <p:txBody>
          <a:bodyPr/>
          <a:lstStyle/>
          <a:p>
            <a:pPr marL="0" indent="0">
              <a:lnSpc>
                <a:spcPct val="90000"/>
              </a:lnSpc>
              <a:buNone/>
            </a:pPr>
            <a:r>
              <a:rPr lang="fi-FI" b="1" u="sng" dirty="0"/>
              <a:t>L</a:t>
            </a:r>
            <a:r>
              <a:rPr lang="fi-FI" b="1" u="sng" dirty="0" smtClean="0"/>
              <a:t>iimojen </a:t>
            </a:r>
            <a:r>
              <a:rPr lang="fi-FI" b="1" u="sng" dirty="0"/>
              <a:t>kriittisenä kosteuspitoisuus on RH 85 %</a:t>
            </a:r>
            <a:endParaRPr lang="fi-FI" dirty="0"/>
          </a:p>
          <a:p>
            <a:pPr>
              <a:lnSpc>
                <a:spcPct val="90000"/>
              </a:lnSpc>
            </a:pPr>
            <a:r>
              <a:rPr lang="fi-FI" sz="1800" dirty="0"/>
              <a:t>S</a:t>
            </a:r>
            <a:r>
              <a:rPr lang="fi-FI" sz="1800" dirty="0" smtClean="0"/>
              <a:t>uhteellinen </a:t>
            </a:r>
            <a:r>
              <a:rPr lang="fi-FI" sz="1800" dirty="0"/>
              <a:t>kosteus päällysteen alla liimatilassa ei saa nousta yli tämän arvon missään vaiheessa liiman kovettumisen </a:t>
            </a:r>
            <a:r>
              <a:rPr lang="fi-FI" sz="1800" dirty="0" smtClean="0"/>
              <a:t>jälkeen.</a:t>
            </a:r>
            <a:endParaRPr lang="fi-FI" sz="1800" dirty="0"/>
          </a:p>
          <a:p>
            <a:endParaRPr lang="fi-FI" sz="1800" dirty="0" smtClean="0"/>
          </a:p>
          <a:p>
            <a:pPr marL="0" indent="0">
              <a:buNone/>
            </a:pPr>
            <a:r>
              <a:rPr lang="fi-FI" dirty="0" smtClean="0"/>
              <a:t>Vanhat, pitkään kuivuneet rakenteet</a:t>
            </a:r>
          </a:p>
          <a:p>
            <a:r>
              <a:rPr lang="fi-FI" sz="1800" dirty="0"/>
              <a:t>V</a:t>
            </a:r>
            <a:r>
              <a:rPr lang="fi-FI" sz="1800" dirty="0" smtClean="0"/>
              <a:t>oinut vaurioitua pitkäaikaisesta kosteusrasituksesta (</a:t>
            </a:r>
            <a:r>
              <a:rPr lang="fi-FI" sz="1800" dirty="0"/>
              <a:t>RH 75 – 80 </a:t>
            </a:r>
            <a:r>
              <a:rPr lang="fi-FI" sz="1800" dirty="0" smtClean="0"/>
              <a:t>%)</a:t>
            </a:r>
          </a:p>
          <a:p>
            <a:r>
              <a:rPr lang="fi-FI" sz="1800" dirty="0" smtClean="0"/>
              <a:t>Tasoitteiden mikrobivauriot </a:t>
            </a:r>
            <a:r>
              <a:rPr lang="fi-FI" sz="1800" dirty="0"/>
              <a:t>RH ≥ </a:t>
            </a:r>
            <a:r>
              <a:rPr lang="fi-FI" sz="1800" dirty="0" smtClean="0"/>
              <a:t>75 %</a:t>
            </a:r>
          </a:p>
          <a:p>
            <a:r>
              <a:rPr lang="fi-FI" sz="1800" dirty="0" smtClean="0"/>
              <a:t>Mattojen mikrobivauriot </a:t>
            </a:r>
            <a:r>
              <a:rPr lang="fi-FI" sz="1800" dirty="0"/>
              <a:t>RH ≥ </a:t>
            </a:r>
            <a:r>
              <a:rPr lang="fi-FI" sz="1800" dirty="0" smtClean="0"/>
              <a:t>75 %</a:t>
            </a:r>
            <a:endParaRPr lang="fi-FI" sz="1800" dirty="0"/>
          </a:p>
          <a:p>
            <a:pPr lvl="1"/>
            <a:endParaRPr lang="fi-FI" sz="1800" dirty="0"/>
          </a:p>
          <a:p>
            <a:pPr lvl="1"/>
            <a:endParaRPr lang="fi-FI" dirty="0"/>
          </a:p>
        </p:txBody>
      </p:sp>
      <p:sp>
        <p:nvSpPr>
          <p:cNvPr id="8" name="Footer Placeholder 4"/>
          <p:cNvSpPr>
            <a:spLocks noGrp="1"/>
          </p:cNvSpPr>
          <p:nvPr>
            <p:ph type="ftr" sz="quarter" idx="11"/>
          </p:nvPr>
        </p:nvSpPr>
        <p:spPr>
          <a:xfrm>
            <a:off x="5004049" y="5943551"/>
            <a:ext cx="3816102" cy="365125"/>
          </a:xfrm>
        </p:spPr>
        <p:txBody>
          <a:bodyPr/>
          <a:lstStyle/>
          <a:p>
            <a:pPr algn="r">
              <a:defRPr/>
            </a:pPr>
            <a:r>
              <a:rPr lang="fi-FI" sz="1000" dirty="0" smtClean="0"/>
              <a:t>Hyvät tutkimustavat betonirakenteisten lattioiden muovipäällysteiden korjaustarpeen arviointiin, Keinänen, 2013</a:t>
            </a:r>
            <a:endParaRPr lang="fi-FI" sz="1000" dirty="0"/>
          </a:p>
        </p:txBody>
      </p:sp>
      <p:sp>
        <p:nvSpPr>
          <p:cNvPr id="3" name="Slide Number Placeholder 2"/>
          <p:cNvSpPr>
            <a:spLocks noGrp="1"/>
          </p:cNvSpPr>
          <p:nvPr>
            <p:ph type="sldNum" sz="quarter" idx="12"/>
          </p:nvPr>
        </p:nvSpPr>
        <p:spPr/>
        <p:txBody>
          <a:bodyPr/>
          <a:lstStyle/>
          <a:p>
            <a:fld id="{49246692-9764-4796-AF2E-897E79EBAFA7}" type="slidenum">
              <a:rPr lang="fi-FI" smtClean="0"/>
              <a:pPr/>
              <a:t>36</a:t>
            </a:fld>
            <a:endParaRPr lang="fi-FI"/>
          </a:p>
        </p:txBody>
      </p:sp>
      <p:pic>
        <p:nvPicPr>
          <p:cNvPr id="10"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0400389"/>
      </p:ext>
    </p:extLst>
  </p:cSld>
  <p:clrMapOvr>
    <a:masterClrMapping/>
  </p:clrMapOvr>
  <p:transition spd="med">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3239591" cy="1143000"/>
          </a:xfrm>
        </p:spPr>
        <p:txBody>
          <a:bodyPr>
            <a:normAutofit/>
          </a:bodyPr>
          <a:lstStyle/>
          <a:p>
            <a:pPr lvl="1" algn="l" rtl="0">
              <a:spcBef>
                <a:spcPct val="0"/>
              </a:spcBef>
            </a:pPr>
            <a:r>
              <a:rPr lang="fi-FI" sz="3000" b="1" kern="1200" dirty="0">
                <a:solidFill>
                  <a:schemeClr val="accent1"/>
                </a:solidFill>
                <a:latin typeface="+mj-lt"/>
                <a:ea typeface="+mj-ea"/>
                <a:cs typeface="+mj-cs"/>
              </a:rPr>
              <a:t>PVC-matto</a:t>
            </a:r>
            <a:endParaRPr lang="en-US" sz="3000" b="1" kern="1200" dirty="0">
              <a:solidFill>
                <a:schemeClr val="accent1"/>
              </a:solidFill>
              <a:latin typeface="+mj-lt"/>
              <a:ea typeface="+mj-ea"/>
              <a:cs typeface="+mj-cs"/>
            </a:endParaRPr>
          </a:p>
        </p:txBody>
      </p:sp>
      <p:sp>
        <p:nvSpPr>
          <p:cNvPr id="3" name="Content Placeholder 2"/>
          <p:cNvSpPr>
            <a:spLocks noGrp="1"/>
          </p:cNvSpPr>
          <p:nvPr>
            <p:ph idx="1"/>
          </p:nvPr>
        </p:nvSpPr>
        <p:spPr>
          <a:xfrm>
            <a:off x="563648" y="1052736"/>
            <a:ext cx="8229600" cy="4680520"/>
          </a:xfrm>
        </p:spPr>
        <p:txBody>
          <a:bodyPr>
            <a:normAutofit lnSpcReduction="10000"/>
          </a:bodyPr>
          <a:lstStyle/>
          <a:p>
            <a:endParaRPr lang="en-US" sz="2000" dirty="0"/>
          </a:p>
          <a:p>
            <a:pPr marL="0" indent="0">
              <a:buNone/>
            </a:pPr>
            <a:r>
              <a:rPr lang="fi-FI" dirty="0" err="1" smtClean="0"/>
              <a:t>Polyvinyylikloridi</a:t>
            </a:r>
            <a:r>
              <a:rPr lang="fi-FI" dirty="0" smtClean="0"/>
              <a:t> </a:t>
            </a:r>
            <a:r>
              <a:rPr lang="fi-FI" dirty="0"/>
              <a:t>(</a:t>
            </a:r>
            <a:r>
              <a:rPr lang="fi-FI" dirty="0" err="1"/>
              <a:t>polyvinyl</a:t>
            </a:r>
            <a:r>
              <a:rPr lang="fi-FI" dirty="0"/>
              <a:t> </a:t>
            </a:r>
            <a:r>
              <a:rPr lang="fi-FI" dirty="0" err="1"/>
              <a:t>chloride</a:t>
            </a:r>
            <a:r>
              <a:rPr lang="fi-FI" dirty="0"/>
              <a:t>, PVC) </a:t>
            </a:r>
            <a:r>
              <a:rPr lang="fi-FI" dirty="0" smtClean="0"/>
              <a:t>on </a:t>
            </a:r>
            <a:r>
              <a:rPr lang="fi-FI" dirty="0" err="1" smtClean="0"/>
              <a:t>vinyylikloridimonomeereista</a:t>
            </a:r>
            <a:r>
              <a:rPr lang="fi-FI" dirty="0" smtClean="0"/>
              <a:t> </a:t>
            </a:r>
            <a:r>
              <a:rPr lang="fi-FI" dirty="0"/>
              <a:t>muodostuva polymeeri, jota käytetään monipuolisten ominaisuuksiensa takia </a:t>
            </a:r>
            <a:r>
              <a:rPr lang="fi-FI" dirty="0" smtClean="0"/>
              <a:t>runsaasti rakennusteollisuudessa</a:t>
            </a:r>
            <a:r>
              <a:rPr lang="fi-FI" dirty="0"/>
              <a:t>. </a:t>
            </a:r>
          </a:p>
          <a:p>
            <a:endParaRPr lang="fi-FI" dirty="0" smtClean="0"/>
          </a:p>
          <a:p>
            <a:pPr marL="0" indent="0">
              <a:buNone/>
            </a:pPr>
            <a:r>
              <a:rPr lang="fi-FI" dirty="0"/>
              <a:t>PVC- eli vinyylipäällysteet (esim. julkisten tilojen sekä asuntojen muovimatot ja laatat).</a:t>
            </a:r>
          </a:p>
          <a:p>
            <a:pPr marL="534987" lvl="2" indent="-342900"/>
            <a:r>
              <a:rPr lang="fi-FI" sz="1800" dirty="0"/>
              <a:t>Kaikki vinyylipäällysteet sisältävät PVC-muovia ja pehmittimiä.</a:t>
            </a:r>
          </a:p>
          <a:p>
            <a:pPr marL="534987" lvl="2" indent="-342900"/>
            <a:r>
              <a:rPr lang="fi-FI" sz="1800" dirty="0"/>
              <a:t>Mitä enemmän tuotteessa on PVC-muovi, sitä enemmän siinä on </a:t>
            </a:r>
            <a:r>
              <a:rPr lang="fi-FI" sz="1800" dirty="0" smtClean="0"/>
              <a:t>pehmittimiä</a:t>
            </a:r>
            <a:endParaRPr lang="fi-FI" sz="1800" dirty="0"/>
          </a:p>
          <a:p>
            <a:endParaRPr lang="fi-FI" dirty="0"/>
          </a:p>
          <a:p>
            <a:pPr marL="0" indent="0">
              <a:buNone/>
            </a:pPr>
            <a:r>
              <a:rPr lang="fi-FI" dirty="0"/>
              <a:t>PVC-matto voi hajota myös kemiallisesti tai hapettua käytön aikana</a:t>
            </a:r>
          </a:p>
          <a:p>
            <a:pPr marL="534987" lvl="2" indent="-342900"/>
            <a:r>
              <a:rPr lang="fi-FI" sz="1800" dirty="0"/>
              <a:t>Muodostuu emissioita sisäilmaan (2-etyyli-1-heksanoli ja 1-butanoli)</a:t>
            </a:r>
          </a:p>
          <a:p>
            <a:pPr marL="534987" lvl="2" indent="-342900"/>
            <a:r>
              <a:rPr lang="fi-FI" sz="1800" dirty="0"/>
              <a:t>Betonin alkalinen kosteus</a:t>
            </a:r>
          </a:p>
          <a:p>
            <a:endParaRPr lang="en-US" sz="1400" dirty="0"/>
          </a:p>
        </p:txBody>
      </p:sp>
      <p:sp>
        <p:nvSpPr>
          <p:cNvPr id="6" name="Footer Placeholder 4"/>
          <p:cNvSpPr>
            <a:spLocks noGrp="1"/>
          </p:cNvSpPr>
          <p:nvPr>
            <p:ph type="ftr" sz="quarter" idx="10"/>
          </p:nvPr>
        </p:nvSpPr>
        <p:spPr>
          <a:xfrm>
            <a:off x="1692127" y="5680326"/>
            <a:ext cx="7128023" cy="360362"/>
          </a:xfrm>
        </p:spPr>
        <p:txBody>
          <a:bodyPr/>
          <a:lstStyle/>
          <a:p>
            <a:pPr algn="r">
              <a:defRPr/>
            </a:pPr>
            <a:r>
              <a:rPr lang="fi-FI" sz="1000" dirty="0" smtClean="0"/>
              <a:t>Hyvät tutkimustavat betonirakenteisten lattioiden muovipäällysteiden korjaustarpeen arviointiin, Keinänen, 2013</a:t>
            </a:r>
            <a:endParaRPr lang="fi-FI" sz="1000" dirty="0"/>
          </a:p>
        </p:txBody>
      </p:sp>
      <p:sp>
        <p:nvSpPr>
          <p:cNvPr id="4" name="Slide Number Placeholder 3"/>
          <p:cNvSpPr>
            <a:spLocks noGrp="1"/>
          </p:cNvSpPr>
          <p:nvPr>
            <p:ph type="sldNum" sz="quarter" idx="12"/>
          </p:nvPr>
        </p:nvSpPr>
        <p:spPr/>
        <p:txBody>
          <a:bodyPr/>
          <a:lstStyle/>
          <a:p>
            <a:fld id="{49246692-9764-4796-AF2E-897E79EBAFA7}" type="slidenum">
              <a:rPr lang="fi-FI" smtClean="0"/>
              <a:pPr/>
              <a:t>37</a:t>
            </a:fld>
            <a:endParaRPr lang="fi-FI"/>
          </a:p>
        </p:txBody>
      </p:sp>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9298182"/>
      </p:ext>
    </p:extLst>
  </p:cSld>
  <p:clrMapOvr>
    <a:masterClrMapping/>
  </p:clrMapOvr>
  <p:transition spd="med">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59258"/>
            <a:ext cx="7489824" cy="1079500"/>
          </a:xfrm>
        </p:spPr>
        <p:txBody>
          <a:bodyPr>
            <a:normAutofit/>
          </a:bodyPr>
          <a:lstStyle/>
          <a:p>
            <a:pPr lvl="1" algn="l" rtl="0">
              <a:spcBef>
                <a:spcPct val="0"/>
              </a:spcBef>
            </a:pPr>
            <a:r>
              <a:rPr lang="fi-FI" sz="3000" b="1" kern="1200" dirty="0" err="1">
                <a:solidFill>
                  <a:schemeClr val="accent1"/>
                </a:solidFill>
                <a:latin typeface="+mj-lt"/>
                <a:ea typeface="+mj-ea"/>
                <a:cs typeface="+mj-cs"/>
              </a:rPr>
              <a:t>Linoleum-matto</a:t>
            </a:r>
            <a:endParaRPr lang="en-US" sz="3000" b="1" kern="1200" dirty="0">
              <a:solidFill>
                <a:schemeClr val="accent1"/>
              </a:solidFill>
              <a:latin typeface="+mj-lt"/>
              <a:ea typeface="+mj-ea"/>
              <a:cs typeface="+mj-cs"/>
            </a:endParaRPr>
          </a:p>
        </p:txBody>
      </p:sp>
      <p:sp>
        <p:nvSpPr>
          <p:cNvPr id="3" name="Content Placeholder 2"/>
          <p:cNvSpPr>
            <a:spLocks noGrp="1"/>
          </p:cNvSpPr>
          <p:nvPr>
            <p:ph idx="1"/>
          </p:nvPr>
        </p:nvSpPr>
        <p:spPr>
          <a:xfrm>
            <a:off x="827088" y="1316203"/>
            <a:ext cx="7489825" cy="4392614"/>
          </a:xfrm>
        </p:spPr>
        <p:txBody>
          <a:bodyPr/>
          <a:lstStyle/>
          <a:p>
            <a:pPr marL="0" indent="0">
              <a:buNone/>
            </a:pPr>
            <a:r>
              <a:rPr lang="fi-FI" sz="1800" dirty="0" err="1" smtClean="0"/>
              <a:t>Linoleum</a:t>
            </a:r>
            <a:r>
              <a:rPr lang="fi-FI" sz="1800" dirty="0" smtClean="0"/>
              <a:t> </a:t>
            </a:r>
            <a:r>
              <a:rPr lang="fi-FI" sz="1800" dirty="0"/>
              <a:t>on lattiamattomateriaali, joka valmistetaan juuttikangaspohjalle puujauhosta, pellavansiemenöljystä, pihkasta, kalkkikivestä sekä väri- ja </a:t>
            </a:r>
            <a:r>
              <a:rPr lang="fi-FI" sz="1800" dirty="0" smtClean="0"/>
              <a:t>lisäaineista.</a:t>
            </a:r>
          </a:p>
          <a:p>
            <a:r>
              <a:rPr lang="fi-FI" sz="1600" dirty="0"/>
              <a:t>V</a:t>
            </a:r>
            <a:r>
              <a:rPr lang="fi-FI" sz="1600" dirty="0" smtClean="0"/>
              <a:t>almistetaan </a:t>
            </a:r>
            <a:r>
              <a:rPr lang="fi-FI" sz="1600" dirty="0"/>
              <a:t>pääosin luonnollisista </a:t>
            </a:r>
            <a:r>
              <a:rPr lang="fi-FI" sz="1600" dirty="0" smtClean="0"/>
              <a:t>raaka-aineistaekologisempi vaihtoehto kuin PVC-matto </a:t>
            </a:r>
            <a:endParaRPr lang="fi-FI" sz="1600" dirty="0"/>
          </a:p>
          <a:p>
            <a:endParaRPr lang="en-US" sz="1800" dirty="0"/>
          </a:p>
          <a:p>
            <a:pPr marL="0" indent="0">
              <a:buNone/>
            </a:pPr>
            <a:r>
              <a:rPr lang="fi-FI" sz="1800" dirty="0" smtClean="0"/>
              <a:t>Johtuen </a:t>
            </a:r>
            <a:r>
              <a:rPr lang="fi-FI" sz="1800" dirty="0"/>
              <a:t>linoleumissa käytettävistä luonnollisista raaka-aineista, siitä vapautuu tasaisesti koko sen käyttöiän ajan matalan hajukynnyksen </a:t>
            </a:r>
            <a:r>
              <a:rPr lang="fi-FI" sz="1800" dirty="0" err="1" smtClean="0"/>
              <a:t>VOC-yhdisteitä</a:t>
            </a:r>
            <a:endParaRPr lang="fi-FI" sz="1800" dirty="0" smtClean="0"/>
          </a:p>
          <a:p>
            <a:r>
              <a:rPr lang="fi-FI" sz="1600" dirty="0" smtClean="0"/>
              <a:t>Vapautuu alkoholeja, </a:t>
            </a:r>
            <a:r>
              <a:rPr lang="fi-FI" sz="1600" dirty="0" err="1" smtClean="0"/>
              <a:t>aldehydeja</a:t>
            </a:r>
            <a:r>
              <a:rPr lang="fi-FI" sz="1600" dirty="0" smtClean="0"/>
              <a:t> ja </a:t>
            </a:r>
            <a:r>
              <a:rPr lang="fi-FI" sz="1600" dirty="0"/>
              <a:t>orgaanisia happoja, jotka vaikuttavat negatiivisesti </a:t>
            </a:r>
            <a:r>
              <a:rPr lang="fi-FI" sz="1600" dirty="0" smtClean="0"/>
              <a:t>sisäilmaan</a:t>
            </a:r>
          </a:p>
          <a:p>
            <a:r>
              <a:rPr lang="fi-FI" sz="1600" dirty="0" smtClean="0"/>
              <a:t>Biologista </a:t>
            </a:r>
            <a:r>
              <a:rPr lang="fi-FI" sz="1600" dirty="0"/>
              <a:t>alkuperää olevat luonnonmateriaalit ovat usein alttiimpia haisevia VOC-yhdisteitä tuottaville hajoamisprosesseille kuin vastaavat synteettiset </a:t>
            </a:r>
            <a:r>
              <a:rPr lang="fi-FI" sz="1600" dirty="0" smtClean="0"/>
              <a:t>materiaalit. (</a:t>
            </a:r>
            <a:r>
              <a:rPr lang="fi-FI" sz="1600" dirty="0" err="1" smtClean="0"/>
              <a:t>Knudsen</a:t>
            </a:r>
            <a:r>
              <a:rPr lang="fi-FI" sz="1600" dirty="0" smtClean="0"/>
              <a:t> ym. 2007.)</a:t>
            </a:r>
          </a:p>
          <a:p>
            <a:r>
              <a:rPr lang="fi-FI" sz="1600" dirty="0" smtClean="0"/>
              <a:t>Kosteus voi aiheuttaa mikrobivaurioita linoleumin juuttikankaaseen</a:t>
            </a:r>
            <a:endParaRPr lang="fi-FI" sz="1600" dirty="0"/>
          </a:p>
          <a:p>
            <a:endParaRPr lang="en-US" dirty="0"/>
          </a:p>
        </p:txBody>
      </p:sp>
      <p:sp>
        <p:nvSpPr>
          <p:cNvPr id="4" name="Footer Placeholder 3"/>
          <p:cNvSpPr>
            <a:spLocks noGrp="1"/>
          </p:cNvSpPr>
          <p:nvPr>
            <p:ph type="ftr" sz="quarter" idx="10"/>
          </p:nvPr>
        </p:nvSpPr>
        <p:spPr>
          <a:xfrm>
            <a:off x="3851350" y="5656264"/>
            <a:ext cx="4968800" cy="365125"/>
          </a:xfrm>
        </p:spPr>
        <p:txBody>
          <a:bodyPr/>
          <a:lstStyle/>
          <a:p>
            <a:pPr algn="r">
              <a:defRPr/>
            </a:pPr>
            <a:r>
              <a:rPr lang="fi-FI" sz="1000" dirty="0" smtClean="0"/>
              <a:t>Kosteus- ja homevauriot, ratkaisuja työpaikoille, Työterveyslaitos, 2014</a:t>
            </a:r>
            <a:endParaRPr lang="fi-FI" sz="1000" dirty="0"/>
          </a:p>
        </p:txBody>
      </p:sp>
      <p:sp>
        <p:nvSpPr>
          <p:cNvPr id="7" name="Slide Number Placeholder 6"/>
          <p:cNvSpPr>
            <a:spLocks noGrp="1"/>
          </p:cNvSpPr>
          <p:nvPr>
            <p:ph type="sldNum" sz="quarter" idx="12"/>
          </p:nvPr>
        </p:nvSpPr>
        <p:spPr/>
        <p:txBody>
          <a:bodyPr/>
          <a:lstStyle/>
          <a:p>
            <a:fld id="{49246692-9764-4796-AF2E-897E79EBAFA7}" type="slidenum">
              <a:rPr lang="fi-FI" smtClean="0"/>
              <a:pPr/>
              <a:t>38</a:t>
            </a:fld>
            <a:endParaRPr lang="fi-FI"/>
          </a:p>
        </p:txBody>
      </p:sp>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0366388"/>
      </p:ext>
    </p:extLst>
  </p:cSld>
  <p:clrMapOvr>
    <a:masterClrMapping/>
  </p:clrMapOvr>
  <p:transition spd="med">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539552" y="298724"/>
            <a:ext cx="7776864" cy="1143000"/>
          </a:xfrm>
        </p:spPr>
        <p:txBody>
          <a:bodyPr>
            <a:normAutofit/>
          </a:bodyPr>
          <a:lstStyle/>
          <a:p>
            <a:pPr lvl="1" algn="l" rtl="0">
              <a:spcBef>
                <a:spcPct val="0"/>
              </a:spcBef>
            </a:pPr>
            <a:r>
              <a:rPr lang="fi-FI" sz="3000" b="1" kern="1200" dirty="0">
                <a:solidFill>
                  <a:schemeClr val="accent1"/>
                </a:solidFill>
                <a:latin typeface="+mj-lt"/>
                <a:ea typeface="+mj-ea"/>
                <a:cs typeface="+mj-cs"/>
              </a:rPr>
              <a:t>Mattoliimat</a:t>
            </a:r>
            <a:r>
              <a:rPr lang="fi-FI" sz="3200" b="1" kern="1200" dirty="0">
                <a:solidFill>
                  <a:schemeClr val="accent1"/>
                </a:solidFill>
                <a:latin typeface="+mj-lt"/>
                <a:ea typeface="+mj-ea"/>
                <a:cs typeface="+mj-cs"/>
              </a:rPr>
              <a:t> ja mattojen kumipohjat</a:t>
            </a:r>
          </a:p>
        </p:txBody>
      </p:sp>
      <p:sp>
        <p:nvSpPr>
          <p:cNvPr id="9222" name="Rectangle 3"/>
          <p:cNvSpPr>
            <a:spLocks noGrp="1" noChangeArrowheads="1"/>
          </p:cNvSpPr>
          <p:nvPr>
            <p:ph idx="1"/>
          </p:nvPr>
        </p:nvSpPr>
        <p:spPr>
          <a:xfrm>
            <a:off x="528120" y="1621873"/>
            <a:ext cx="8229600" cy="3417888"/>
          </a:xfrm>
        </p:spPr>
        <p:txBody>
          <a:bodyPr/>
          <a:lstStyle/>
          <a:p>
            <a:r>
              <a:rPr lang="fi-FI" sz="2000" dirty="0" smtClean="0"/>
              <a:t>Mattoliimoissa on käytetty pehmittiminä </a:t>
            </a:r>
            <a:r>
              <a:rPr lang="fi-FI" sz="2000" dirty="0" err="1" smtClean="0"/>
              <a:t>ftalaatteja</a:t>
            </a:r>
            <a:r>
              <a:rPr lang="fi-FI" sz="2000" dirty="0" smtClean="0"/>
              <a:t> eli </a:t>
            </a:r>
            <a:r>
              <a:rPr lang="fi-FI" sz="2000" u="sng" dirty="0" smtClean="0"/>
              <a:t>hajoamistuotteita syntyy myös liimojen </a:t>
            </a:r>
            <a:r>
              <a:rPr lang="fi-FI" sz="2000" u="sng" dirty="0" err="1" smtClean="0"/>
              <a:t>primääriemmissiona</a:t>
            </a:r>
            <a:endParaRPr lang="fi-FI" sz="2000" dirty="0" smtClean="0"/>
          </a:p>
          <a:p>
            <a:pPr eaLnBrk="1" hangingPunct="1"/>
            <a:endParaRPr lang="fi-FI" sz="2000" dirty="0"/>
          </a:p>
          <a:p>
            <a:pPr eaLnBrk="1" hangingPunct="1"/>
            <a:r>
              <a:rPr lang="fi-FI" sz="2000" dirty="0" smtClean="0"/>
              <a:t>Muovi- ja tekstiilimattojen tekokumisten pohjien hajoamistuotteita ovat esimerkiksi styreeni ja </a:t>
            </a:r>
            <a:r>
              <a:rPr lang="fi-FI" sz="2000" dirty="0" err="1" smtClean="0"/>
              <a:t>isododekaani</a:t>
            </a:r>
            <a:endParaRPr lang="fi-FI" sz="2000" dirty="0" smtClean="0"/>
          </a:p>
          <a:p>
            <a:pPr eaLnBrk="1" hangingPunct="1"/>
            <a:endParaRPr lang="fi-FI" sz="2000" dirty="0" smtClean="0"/>
          </a:p>
          <a:p>
            <a:pPr eaLnBrk="1" hangingPunct="1"/>
            <a:r>
              <a:rPr lang="fi-FI" sz="2000" dirty="0" smtClean="0">
                <a:solidFill>
                  <a:srgbClr val="FF0000"/>
                </a:solidFill>
              </a:rPr>
              <a:t>Täysin emissiovapaita lattioiden muovipäällysteitä ei ole olemassa</a:t>
            </a:r>
          </a:p>
        </p:txBody>
      </p:sp>
      <p:sp>
        <p:nvSpPr>
          <p:cNvPr id="5" name="Footer Placeholder 4"/>
          <p:cNvSpPr>
            <a:spLocks noGrp="1"/>
          </p:cNvSpPr>
          <p:nvPr>
            <p:ph type="ftr" sz="quarter" idx="10"/>
          </p:nvPr>
        </p:nvSpPr>
        <p:spPr>
          <a:xfrm>
            <a:off x="992373" y="5656603"/>
            <a:ext cx="7810360" cy="360362"/>
          </a:xfrm>
        </p:spPr>
        <p:txBody>
          <a:bodyPr/>
          <a:lstStyle/>
          <a:p>
            <a:pPr algn="r">
              <a:defRPr/>
            </a:pPr>
            <a:r>
              <a:rPr lang="fi-FI" sz="1000" dirty="0" smtClean="0"/>
              <a:t>Hyvät tutkimustavat betonirakenteisten lattioiden muovipäällysteiden korjaustarpeen arviointiin, </a:t>
            </a:r>
          </a:p>
          <a:p>
            <a:pPr algn="r">
              <a:defRPr/>
            </a:pPr>
            <a:r>
              <a:rPr lang="fi-FI" sz="1000" dirty="0" smtClean="0"/>
              <a:t>Keinänen, 2013; Kosteus- ja homevauriot, ratkaisuja työpaikalle, 2014</a:t>
            </a:r>
            <a:endParaRPr lang="fi-FI" sz="1000" dirty="0"/>
          </a:p>
        </p:txBody>
      </p:sp>
      <p:sp>
        <p:nvSpPr>
          <p:cNvPr id="2" name="Slide Number Placeholder 1"/>
          <p:cNvSpPr>
            <a:spLocks noGrp="1"/>
          </p:cNvSpPr>
          <p:nvPr>
            <p:ph type="sldNum" sz="quarter" idx="12"/>
          </p:nvPr>
        </p:nvSpPr>
        <p:spPr/>
        <p:txBody>
          <a:bodyPr/>
          <a:lstStyle/>
          <a:p>
            <a:fld id="{49246692-9764-4796-AF2E-897E79EBAFA7}" type="slidenum">
              <a:rPr lang="fi-FI" smtClean="0"/>
              <a:pPr/>
              <a:t>39</a:t>
            </a:fld>
            <a:endParaRPr lang="fi-FI"/>
          </a:p>
        </p:txBody>
      </p:sp>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887251"/>
      </p:ext>
    </p:extLst>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Sisällysluettelo:</a:t>
            </a:r>
            <a:endParaRPr lang="fi-FI" dirty="0"/>
          </a:p>
        </p:txBody>
      </p:sp>
      <p:pic>
        <p:nvPicPr>
          <p:cNvPr id="5"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fld id="{49246692-9764-4796-AF2E-897E79EBAFA7}" type="slidenum">
              <a:rPr lang="fi-FI" smtClean="0"/>
              <a:pPr/>
              <a:t>4</a:t>
            </a:fld>
            <a:endParaRPr lang="fi-FI"/>
          </a:p>
        </p:txBody>
      </p:sp>
      <p:sp>
        <p:nvSpPr>
          <p:cNvPr id="8" name="Content Placeholder 2"/>
          <p:cNvSpPr>
            <a:spLocks noGrp="1"/>
          </p:cNvSpPr>
          <p:nvPr>
            <p:ph sz="half" idx="1"/>
          </p:nvPr>
        </p:nvSpPr>
        <p:spPr>
          <a:xfrm>
            <a:off x="827088" y="1462179"/>
            <a:ext cx="3668712" cy="4392614"/>
          </a:xfrm>
        </p:spPr>
        <p:txBody>
          <a:bodyPr>
            <a:noAutofit/>
          </a:bodyPr>
          <a:lstStyle/>
          <a:p>
            <a:pPr marL="342900" lvl="1" indent="-342900">
              <a:buClr>
                <a:srgbClr val="C60C30"/>
              </a:buClr>
              <a:buFont typeface="+mj-lt"/>
              <a:buAutoNum type="arabicPeriod" startAt="5"/>
            </a:pPr>
            <a:r>
              <a:rPr lang="fi-FI" sz="1050" b="1" dirty="0"/>
              <a:t>Mineraalivillakuidut ja asbesti</a:t>
            </a:r>
          </a:p>
          <a:p>
            <a:pPr lvl="1">
              <a:lnSpc>
                <a:spcPct val="80000"/>
              </a:lnSpc>
            </a:pPr>
            <a:r>
              <a:rPr lang="fi-FI" sz="1050" dirty="0"/>
              <a:t>Mineraalivillakuidut</a:t>
            </a:r>
          </a:p>
          <a:p>
            <a:pPr lvl="1">
              <a:lnSpc>
                <a:spcPct val="80000"/>
              </a:lnSpc>
            </a:pPr>
            <a:r>
              <a:rPr lang="fi-FI" sz="1050" dirty="0"/>
              <a:t>Mineraalivillakuidut ilmavaihtojärjestelmässä</a:t>
            </a:r>
          </a:p>
          <a:p>
            <a:pPr lvl="1">
              <a:lnSpc>
                <a:spcPct val="80000"/>
              </a:lnSpc>
            </a:pPr>
            <a:r>
              <a:rPr lang="fi-FI" sz="1050" dirty="0"/>
              <a:t>Mineraalivillakuidut työtiloissa</a:t>
            </a:r>
          </a:p>
          <a:p>
            <a:pPr lvl="1">
              <a:lnSpc>
                <a:spcPct val="80000"/>
              </a:lnSpc>
            </a:pPr>
            <a:r>
              <a:rPr lang="fi-FI" sz="1050" dirty="0"/>
              <a:t>Ohje- ja toimenpidearvot</a:t>
            </a:r>
          </a:p>
          <a:p>
            <a:pPr lvl="1">
              <a:lnSpc>
                <a:spcPct val="80000"/>
              </a:lnSpc>
            </a:pPr>
            <a:r>
              <a:rPr lang="fi-FI" sz="1050" dirty="0"/>
              <a:t>Asbesti rakennuksessa</a:t>
            </a:r>
          </a:p>
          <a:p>
            <a:pPr lvl="1">
              <a:lnSpc>
                <a:spcPct val="80000"/>
              </a:lnSpc>
            </a:pPr>
            <a:r>
              <a:rPr lang="fi-FI" sz="1050" dirty="0"/>
              <a:t>Asbestin aiheuttamat sairaudet</a:t>
            </a:r>
          </a:p>
          <a:p>
            <a:pPr lvl="1">
              <a:lnSpc>
                <a:spcPct val="80000"/>
              </a:lnSpc>
            </a:pPr>
            <a:r>
              <a:rPr lang="fi-FI" sz="1050" dirty="0"/>
              <a:t>Asbesti, näytteenotto</a:t>
            </a:r>
          </a:p>
          <a:p>
            <a:pPr lvl="1">
              <a:lnSpc>
                <a:spcPct val="80000"/>
              </a:lnSpc>
            </a:pPr>
            <a:r>
              <a:rPr lang="fi-FI" sz="1050" dirty="0"/>
              <a:t>Asbestin poistaminen rakennuksesta</a:t>
            </a:r>
          </a:p>
          <a:p>
            <a:pPr lvl="1">
              <a:lnSpc>
                <a:spcPct val="80000"/>
              </a:lnSpc>
            </a:pPr>
            <a:r>
              <a:rPr lang="fi-FI" sz="1050" dirty="0"/>
              <a:t>Valtioneuvoston asetus asbestityön turvallisuudesta</a:t>
            </a:r>
          </a:p>
          <a:p>
            <a:pPr lvl="1"/>
            <a:endParaRPr lang="fi-FI" sz="1050" dirty="0"/>
          </a:p>
          <a:p>
            <a:pPr marL="342900" lvl="1" indent="-342900">
              <a:buClr>
                <a:srgbClr val="C60C30"/>
              </a:buClr>
              <a:buFont typeface="+mj-lt"/>
              <a:buAutoNum type="arabicPeriod" startAt="6"/>
            </a:pPr>
            <a:r>
              <a:rPr lang="fi-FI" sz="1050" b="1" dirty="0"/>
              <a:t>Ilmanvaihto ja sisäilmasto</a:t>
            </a:r>
          </a:p>
          <a:p>
            <a:pPr lvl="1">
              <a:lnSpc>
                <a:spcPct val="80000"/>
              </a:lnSpc>
            </a:pPr>
            <a:r>
              <a:rPr lang="fi-FI" sz="1050" dirty="0"/>
              <a:t>Ilmanvaihtojärjestelmät</a:t>
            </a:r>
          </a:p>
          <a:p>
            <a:pPr lvl="1">
              <a:lnSpc>
                <a:spcPct val="80000"/>
              </a:lnSpc>
            </a:pPr>
            <a:r>
              <a:rPr lang="fi-FI" sz="1050" dirty="0"/>
              <a:t>Ilmanvaihtoon liittyvät ohjeet ja määräykset</a:t>
            </a:r>
          </a:p>
          <a:p>
            <a:pPr lvl="1">
              <a:lnSpc>
                <a:spcPct val="80000"/>
              </a:lnSpc>
            </a:pPr>
            <a:r>
              <a:rPr lang="fi-FI" sz="1050" dirty="0"/>
              <a:t>Ilmamäärät ja ilmanvaihdon riittävyys</a:t>
            </a:r>
          </a:p>
          <a:p>
            <a:pPr lvl="1">
              <a:lnSpc>
                <a:spcPct val="80000"/>
              </a:lnSpc>
            </a:pPr>
            <a:r>
              <a:rPr lang="fi-FI" sz="1050" dirty="0"/>
              <a:t>Tuloilman suodatus</a:t>
            </a:r>
          </a:p>
          <a:p>
            <a:pPr lvl="1">
              <a:lnSpc>
                <a:spcPct val="80000"/>
              </a:lnSpc>
            </a:pPr>
            <a:r>
              <a:rPr lang="fi-FI" sz="1050" dirty="0"/>
              <a:t>Ilmanvaihtojärjestelmän puhtaus ja puhdistaminen</a:t>
            </a:r>
          </a:p>
          <a:p>
            <a:pPr lvl="1">
              <a:lnSpc>
                <a:spcPct val="80000"/>
              </a:lnSpc>
            </a:pPr>
            <a:r>
              <a:rPr lang="fi-FI" sz="1050" dirty="0"/>
              <a:t>Ilmanvaihtojärjestelmän kosteuden lähteet</a:t>
            </a:r>
          </a:p>
          <a:p>
            <a:pPr lvl="1">
              <a:lnSpc>
                <a:spcPct val="80000"/>
              </a:lnSpc>
            </a:pPr>
            <a:r>
              <a:rPr lang="fi-FI" sz="1050" dirty="0"/>
              <a:t>Palautus- ja siirtoilma</a:t>
            </a:r>
          </a:p>
          <a:p>
            <a:pPr lvl="1">
              <a:lnSpc>
                <a:spcPct val="80000"/>
              </a:lnSpc>
            </a:pPr>
            <a:r>
              <a:rPr lang="fi-FI" sz="1050" dirty="0"/>
              <a:t>Ulkoilma- ja jäteilmalaitteiden sijoittaminen</a:t>
            </a:r>
          </a:p>
          <a:p>
            <a:pPr lvl="1">
              <a:lnSpc>
                <a:spcPct val="80000"/>
              </a:lnSpc>
            </a:pPr>
            <a:r>
              <a:rPr lang="fi-FI" sz="1050" dirty="0"/>
              <a:t>Mineraalivillakuidut ilmanvaihtojärjestelmässä</a:t>
            </a:r>
          </a:p>
          <a:p>
            <a:pPr lvl="1">
              <a:lnSpc>
                <a:spcPct val="80000"/>
              </a:lnSpc>
            </a:pPr>
            <a:r>
              <a:rPr lang="fi-FI" sz="1050" dirty="0"/>
              <a:t>Paine-erot rakennuksessa</a:t>
            </a:r>
          </a:p>
          <a:p>
            <a:pPr lvl="1">
              <a:lnSpc>
                <a:spcPct val="80000"/>
              </a:lnSpc>
            </a:pPr>
            <a:r>
              <a:rPr lang="fi-FI" sz="1050" dirty="0"/>
              <a:t>Ilmanjako</a:t>
            </a:r>
          </a:p>
          <a:p>
            <a:pPr lvl="1">
              <a:lnSpc>
                <a:spcPct val="80000"/>
              </a:lnSpc>
            </a:pPr>
            <a:r>
              <a:rPr lang="fi-FI" sz="1050" dirty="0"/>
              <a:t>Jäähdytyspalkit ja </a:t>
            </a:r>
            <a:r>
              <a:rPr lang="fi-FI" sz="1050" dirty="0" err="1"/>
              <a:t>puhallinkonvektorit</a:t>
            </a:r>
            <a:endParaRPr lang="fi-FI" sz="1050" dirty="0"/>
          </a:p>
          <a:p>
            <a:pPr lvl="1">
              <a:lnSpc>
                <a:spcPct val="80000"/>
              </a:lnSpc>
            </a:pPr>
            <a:endParaRPr lang="fi-FI" sz="1100" dirty="0"/>
          </a:p>
          <a:p>
            <a:pPr lvl="1"/>
            <a:endParaRPr lang="fi-FI" sz="1100" dirty="0"/>
          </a:p>
          <a:p>
            <a:pPr lvl="1"/>
            <a:endParaRPr lang="fi-FI" sz="1100" dirty="0"/>
          </a:p>
          <a:p>
            <a:pPr lvl="1"/>
            <a:endParaRPr lang="fi-FI" sz="1100" dirty="0"/>
          </a:p>
          <a:p>
            <a:pPr lvl="1"/>
            <a:endParaRPr lang="fi-FI" sz="1100" dirty="0"/>
          </a:p>
          <a:p>
            <a:pPr lvl="1"/>
            <a:endParaRPr lang="fi-FI" sz="1100" dirty="0"/>
          </a:p>
          <a:p>
            <a:pPr lvl="1"/>
            <a:endParaRPr lang="fi-FI" sz="1100" dirty="0"/>
          </a:p>
          <a:p>
            <a:endParaRPr lang="fi-FI" sz="1100" dirty="0"/>
          </a:p>
        </p:txBody>
      </p:sp>
      <p:sp>
        <p:nvSpPr>
          <p:cNvPr id="10" name="Content Placeholder 3"/>
          <p:cNvSpPr>
            <a:spLocks noGrp="1"/>
          </p:cNvSpPr>
          <p:nvPr>
            <p:ph sz="half" idx="2"/>
          </p:nvPr>
        </p:nvSpPr>
        <p:spPr>
          <a:xfrm>
            <a:off x="4788024" y="1419415"/>
            <a:ext cx="3668713" cy="4392614"/>
          </a:xfrm>
        </p:spPr>
        <p:txBody>
          <a:bodyPr>
            <a:noAutofit/>
          </a:bodyPr>
          <a:lstStyle/>
          <a:p>
            <a:pPr marL="342900" lvl="1" indent="-342900">
              <a:buClr>
                <a:srgbClr val="C60C30"/>
              </a:buClr>
              <a:buFont typeface="+mj-lt"/>
              <a:buAutoNum type="arabicPeriod" startAt="7"/>
            </a:pPr>
            <a:r>
              <a:rPr lang="fi-FI" sz="1050" b="1" dirty="0"/>
              <a:t>Koettu sisäympäristö ja sisäilmastokysely</a:t>
            </a:r>
          </a:p>
          <a:p>
            <a:pPr lvl="1">
              <a:lnSpc>
                <a:spcPct val="80000"/>
              </a:lnSpc>
            </a:pPr>
            <a:r>
              <a:rPr lang="fi-FI" sz="1050" dirty="0"/>
              <a:t>Koettu sisäympäristö</a:t>
            </a:r>
          </a:p>
          <a:p>
            <a:pPr lvl="1">
              <a:lnSpc>
                <a:spcPct val="80000"/>
              </a:lnSpc>
            </a:pPr>
            <a:r>
              <a:rPr lang="fi-FI" sz="1050" dirty="0"/>
              <a:t>Sisäilmastokysely</a:t>
            </a:r>
          </a:p>
          <a:p>
            <a:pPr lvl="1">
              <a:lnSpc>
                <a:spcPct val="80000"/>
              </a:lnSpc>
            </a:pPr>
            <a:r>
              <a:rPr lang="fi-FI" sz="1050" dirty="0"/>
              <a:t>MM40-Örebro -kysely</a:t>
            </a:r>
          </a:p>
          <a:p>
            <a:pPr lvl="1">
              <a:lnSpc>
                <a:spcPct val="80000"/>
              </a:lnSpc>
            </a:pPr>
            <a:r>
              <a:rPr lang="fi-FI" sz="1050" dirty="0"/>
              <a:t>Työterveyslaitoksen sisäilmastokysely</a:t>
            </a:r>
          </a:p>
          <a:p>
            <a:pPr lvl="1">
              <a:lnSpc>
                <a:spcPct val="80000"/>
              </a:lnSpc>
            </a:pPr>
            <a:r>
              <a:rPr lang="fi-FI" sz="1050" dirty="0"/>
              <a:t>Koulujen sisäilmastokysely</a:t>
            </a:r>
          </a:p>
          <a:p>
            <a:pPr lvl="1"/>
            <a:endParaRPr lang="fi-FI" sz="900" dirty="0"/>
          </a:p>
          <a:p>
            <a:pPr marL="342900" lvl="1" indent="-342900">
              <a:buFont typeface="+mj-lt"/>
              <a:buAutoNum type="arabicPeriod" startAt="8"/>
            </a:pPr>
            <a:r>
              <a:rPr lang="fi-FI" sz="1050" b="1" dirty="0" smtClean="0"/>
              <a:t>Sisäilmastoselvitys</a:t>
            </a:r>
          </a:p>
          <a:p>
            <a:pPr lvl="1">
              <a:lnSpc>
                <a:spcPct val="80000"/>
              </a:lnSpc>
            </a:pPr>
            <a:r>
              <a:rPr lang="fi-FI" sz="1050" dirty="0" smtClean="0"/>
              <a:t>Sisäilmastoselvityksen vaiheet</a:t>
            </a:r>
          </a:p>
          <a:p>
            <a:pPr lvl="1">
              <a:lnSpc>
                <a:spcPct val="80000"/>
              </a:lnSpc>
            </a:pPr>
            <a:r>
              <a:rPr lang="fi-FI" sz="1050" dirty="0" smtClean="0"/>
              <a:t>Taustatiedot kohteesta</a:t>
            </a:r>
          </a:p>
          <a:p>
            <a:pPr lvl="1">
              <a:lnSpc>
                <a:spcPct val="80000"/>
              </a:lnSpc>
            </a:pPr>
            <a:r>
              <a:rPr lang="fi-FI" sz="1050" dirty="0" smtClean="0"/>
              <a:t>Arviointikäynti</a:t>
            </a:r>
          </a:p>
          <a:p>
            <a:pPr lvl="1">
              <a:lnSpc>
                <a:spcPct val="80000"/>
              </a:lnSpc>
            </a:pPr>
            <a:r>
              <a:rPr lang="fi-FI" sz="1050" dirty="0" smtClean="0"/>
              <a:t>Jatkotutkimukset</a:t>
            </a:r>
          </a:p>
          <a:p>
            <a:pPr lvl="1">
              <a:lnSpc>
                <a:spcPct val="80000"/>
              </a:lnSpc>
            </a:pPr>
            <a:r>
              <a:rPr lang="fi-FI" sz="1050" dirty="0" smtClean="0"/>
              <a:t>Johtopäätökset</a:t>
            </a:r>
          </a:p>
          <a:p>
            <a:pPr lvl="1">
              <a:lnSpc>
                <a:spcPct val="80000"/>
              </a:lnSpc>
            </a:pPr>
            <a:r>
              <a:rPr lang="fi-FI" sz="1050" dirty="0" smtClean="0"/>
              <a:t>Sisäilmastoselvitys ja viestintä</a:t>
            </a:r>
          </a:p>
          <a:p>
            <a:pPr lvl="1">
              <a:lnSpc>
                <a:spcPct val="80000"/>
              </a:lnSpc>
            </a:pPr>
            <a:r>
              <a:rPr lang="fi-FI" sz="1050" dirty="0" smtClean="0"/>
              <a:t>Sisäilmaongelman ratkaiseminen asunto-osakeyhtiössä</a:t>
            </a:r>
          </a:p>
          <a:p>
            <a:pPr lvl="1"/>
            <a:endParaRPr lang="fi-FI" sz="900" dirty="0"/>
          </a:p>
          <a:p>
            <a:pPr marL="342900" lvl="1" indent="-342900">
              <a:buClr>
                <a:srgbClr val="C60C30"/>
              </a:buClr>
              <a:buFont typeface="+mj-lt"/>
              <a:buAutoNum type="arabicPeriod" startAt="9"/>
            </a:pPr>
            <a:r>
              <a:rPr lang="fi-FI" sz="1050" b="1" dirty="0"/>
              <a:t>Altistumisen arviointi</a:t>
            </a:r>
          </a:p>
          <a:p>
            <a:pPr lvl="1">
              <a:lnSpc>
                <a:spcPct val="80000"/>
              </a:lnSpc>
            </a:pPr>
            <a:r>
              <a:rPr lang="fi-FI" sz="1050" dirty="0"/>
              <a:t>Käsitteet</a:t>
            </a:r>
          </a:p>
          <a:p>
            <a:pPr lvl="1">
              <a:lnSpc>
                <a:spcPct val="80000"/>
              </a:lnSpc>
            </a:pPr>
            <a:r>
              <a:rPr lang="fi-FI" sz="1050" dirty="0"/>
              <a:t>Lainsäädäntö</a:t>
            </a:r>
          </a:p>
          <a:p>
            <a:pPr lvl="1">
              <a:lnSpc>
                <a:spcPct val="80000"/>
              </a:lnSpc>
            </a:pPr>
            <a:r>
              <a:rPr lang="fi-FI" sz="1050" dirty="0"/>
              <a:t>Sisäilmasto-ongelmien vaikutus tilojen käyttäjien terveyteen</a:t>
            </a:r>
          </a:p>
          <a:p>
            <a:pPr lvl="1">
              <a:lnSpc>
                <a:spcPct val="80000"/>
              </a:lnSpc>
            </a:pPr>
            <a:r>
              <a:rPr lang="fi-FI" sz="1050" dirty="0"/>
              <a:t>Altistumisen ja terveydellisen merkityksen arviointi</a:t>
            </a:r>
          </a:p>
          <a:p>
            <a:pPr lvl="1">
              <a:lnSpc>
                <a:spcPct val="80000"/>
              </a:lnSpc>
            </a:pPr>
            <a:r>
              <a:rPr lang="fi-FI" sz="1050" dirty="0"/>
              <a:t>BS8800 - riskinarviointistandardi</a:t>
            </a:r>
          </a:p>
          <a:p>
            <a:pPr lvl="1">
              <a:lnSpc>
                <a:spcPct val="80000"/>
              </a:lnSpc>
            </a:pPr>
            <a:r>
              <a:rPr lang="fi-FI" sz="1050" dirty="0"/>
              <a:t>Kosteusvauriotyöryhmän muistio, STM </a:t>
            </a:r>
            <a:r>
              <a:rPr lang="fi-FI" sz="1050" dirty="0" smtClean="0"/>
              <a:t>2009:18</a:t>
            </a:r>
          </a:p>
          <a:p>
            <a:pPr lvl="1">
              <a:lnSpc>
                <a:spcPct val="80000"/>
              </a:lnSpc>
            </a:pPr>
            <a:r>
              <a:rPr lang="fi-FI" sz="1050" dirty="0" smtClean="0"/>
              <a:t>Altistumisolosuhteiden arviointi sisäilman epäpuhtauksille (TTL)</a:t>
            </a:r>
            <a:endParaRPr lang="fi-FI" sz="1050" dirty="0"/>
          </a:p>
          <a:p>
            <a:pPr lvl="1">
              <a:lnSpc>
                <a:spcPct val="80000"/>
              </a:lnSpc>
            </a:pPr>
            <a:r>
              <a:rPr lang="fi-FI" sz="1050" dirty="0"/>
              <a:t>Altistumisen ja terveydellisen merkityksen arviointi</a:t>
            </a:r>
          </a:p>
          <a:p>
            <a:pPr lvl="1">
              <a:lnSpc>
                <a:spcPct val="80000"/>
              </a:lnSpc>
            </a:pPr>
            <a:r>
              <a:rPr lang="fi-FI" sz="1050" dirty="0"/>
              <a:t>Altistumisen arvioinnista terveydellisen merkityksen arviointiin</a:t>
            </a:r>
          </a:p>
          <a:p>
            <a:endParaRPr lang="fi-FI" sz="1100" dirty="0"/>
          </a:p>
        </p:txBody>
      </p:sp>
    </p:spTree>
    <p:extLst>
      <p:ext uri="{BB962C8B-B14F-4D97-AF65-F5344CB8AC3E}">
        <p14:creationId xmlns:p14="http://schemas.microsoft.com/office/powerpoint/2010/main" val="603005944"/>
      </p:ext>
    </p:extLst>
  </p:cSld>
  <p:clrMapOvr>
    <a:masterClrMapping/>
  </p:clrMapOvr>
  <p:transition spd="med">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611560" y="692696"/>
            <a:ext cx="7632848" cy="4502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49246692-9764-4796-AF2E-897E79EBAFA7}" type="slidenum">
              <a:rPr lang="fi-FI" smtClean="0"/>
              <a:pPr/>
              <a:t>40</a:t>
            </a:fld>
            <a:endParaRPr lang="fi-FI"/>
          </a:p>
        </p:txBody>
      </p:sp>
      <p:sp>
        <p:nvSpPr>
          <p:cNvPr id="7" name="Footer Placeholder 3"/>
          <p:cNvSpPr>
            <a:spLocks noGrp="1"/>
          </p:cNvSpPr>
          <p:nvPr>
            <p:ph type="ftr" sz="quarter" idx="10"/>
          </p:nvPr>
        </p:nvSpPr>
        <p:spPr>
          <a:xfrm>
            <a:off x="5219750" y="5774341"/>
            <a:ext cx="3600400" cy="365125"/>
          </a:xfrm>
        </p:spPr>
        <p:txBody>
          <a:bodyPr/>
          <a:lstStyle/>
          <a:p>
            <a:pPr algn="r">
              <a:defRPr/>
            </a:pPr>
            <a:r>
              <a:rPr lang="fi-FI" sz="1000" dirty="0" smtClean="0"/>
              <a:t>Lähde: Helena Järnströmin luento 6.2.2015, VTT</a:t>
            </a:r>
            <a:endParaRPr lang="fi-FI" sz="1000" dirty="0"/>
          </a:p>
        </p:txBody>
      </p:sp>
      <p:pic>
        <p:nvPicPr>
          <p:cNvPr id="8" name="Kuva 26" descr="Kuvaus: Savonia_Word_tunniste"/>
          <p:cNvPicPr/>
          <p:nvPr/>
        </p:nvPicPr>
        <p:blipFill rotWithShape="1">
          <a:blip r:embed="rId4"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0228376"/>
      </p:ext>
    </p:extLst>
  </p:cSld>
  <p:clrMapOvr>
    <a:masterClrMapping/>
  </p:clrMapOvr>
  <p:transition spd="med">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a:xfrm>
            <a:off x="455254" y="485775"/>
            <a:ext cx="8229600" cy="1143000"/>
          </a:xfrm>
        </p:spPr>
        <p:txBody>
          <a:bodyPr>
            <a:normAutofit/>
          </a:bodyPr>
          <a:lstStyle/>
          <a:p>
            <a:pPr lvl="1" algn="l" rtl="0">
              <a:spcBef>
                <a:spcPct val="0"/>
              </a:spcBef>
            </a:pPr>
            <a:r>
              <a:rPr lang="fi-FI" sz="3000" b="1" kern="1200" dirty="0">
                <a:solidFill>
                  <a:schemeClr val="accent1"/>
                </a:solidFill>
                <a:latin typeface="+mj-lt"/>
                <a:ea typeface="+mj-ea"/>
                <a:cs typeface="+mj-cs"/>
              </a:rPr>
              <a:t>Muovimattojen pehmittimet ja niiden hajoamistuotteita</a:t>
            </a:r>
          </a:p>
        </p:txBody>
      </p:sp>
      <p:sp>
        <p:nvSpPr>
          <p:cNvPr id="10246" name="Rectangle 3"/>
          <p:cNvSpPr>
            <a:spLocks noGrp="1" noChangeArrowheads="1"/>
          </p:cNvSpPr>
          <p:nvPr>
            <p:ph idx="1"/>
          </p:nvPr>
        </p:nvSpPr>
        <p:spPr>
          <a:xfrm>
            <a:off x="683568" y="1703058"/>
            <a:ext cx="7489825" cy="4392614"/>
          </a:xfrm>
        </p:spPr>
        <p:txBody>
          <a:bodyPr>
            <a:normAutofit/>
          </a:bodyPr>
          <a:lstStyle/>
          <a:p>
            <a:pPr marL="0" indent="0" eaLnBrk="1" hangingPunct="1">
              <a:buNone/>
            </a:pPr>
            <a:r>
              <a:rPr lang="fi-FI" sz="1800" dirty="0" smtClean="0"/>
              <a:t>Yleisin pehmitin on DEHP eli Di(2-etyyliheksyyli)ftalaatti</a:t>
            </a:r>
          </a:p>
          <a:p>
            <a:pPr lvl="1"/>
            <a:r>
              <a:rPr lang="fi-FI" sz="1600" b="1" dirty="0" smtClean="0"/>
              <a:t>2-etyyli-1-heksanoli</a:t>
            </a:r>
          </a:p>
          <a:p>
            <a:pPr marL="0" indent="0" eaLnBrk="1" hangingPunct="1">
              <a:buNone/>
            </a:pPr>
            <a:r>
              <a:rPr lang="fi-FI" sz="1800" dirty="0" smtClean="0"/>
              <a:t>Muut </a:t>
            </a:r>
            <a:r>
              <a:rPr lang="fi-FI" sz="1800" dirty="0" err="1" smtClean="0"/>
              <a:t>DEHP-tyyppiset</a:t>
            </a:r>
            <a:r>
              <a:rPr lang="fi-FI" sz="1800" dirty="0" smtClean="0"/>
              <a:t> </a:t>
            </a:r>
            <a:r>
              <a:rPr lang="fi-FI" sz="1800" dirty="0" err="1" smtClean="0"/>
              <a:t>ftalaatit</a:t>
            </a:r>
            <a:r>
              <a:rPr lang="fi-FI" sz="2400" dirty="0" smtClean="0"/>
              <a:t> </a:t>
            </a:r>
          </a:p>
          <a:p>
            <a:pPr lvl="1"/>
            <a:r>
              <a:rPr lang="fi-FI" sz="1600" b="1" dirty="0" smtClean="0"/>
              <a:t>C</a:t>
            </a:r>
            <a:r>
              <a:rPr lang="fi-FI" sz="1600" b="1" baseline="-25000" dirty="0" smtClean="0"/>
              <a:t>8</a:t>
            </a:r>
            <a:r>
              <a:rPr lang="fi-FI" sz="1600" b="1" dirty="0" smtClean="0"/>
              <a:t>-alkoholeja</a:t>
            </a:r>
          </a:p>
          <a:p>
            <a:pPr marL="0" indent="0" eaLnBrk="1" hangingPunct="1">
              <a:buNone/>
            </a:pPr>
            <a:r>
              <a:rPr lang="fi-FI" sz="1800" dirty="0" smtClean="0"/>
              <a:t>DEHP on korvattu pääasiassa </a:t>
            </a:r>
            <a:r>
              <a:rPr lang="fi-FI" sz="1800" dirty="0" err="1" smtClean="0"/>
              <a:t>DINP:lla</a:t>
            </a:r>
            <a:r>
              <a:rPr lang="fi-FI" sz="1800" dirty="0" smtClean="0"/>
              <a:t> ja </a:t>
            </a:r>
            <a:r>
              <a:rPr lang="fi-FI" sz="1800" dirty="0" err="1" smtClean="0"/>
              <a:t>DIDP:lla</a:t>
            </a:r>
            <a:endParaRPr lang="fi-FI" sz="1800" dirty="0" smtClean="0"/>
          </a:p>
          <a:p>
            <a:pPr marL="0" indent="0" eaLnBrk="1" hangingPunct="1">
              <a:buNone/>
            </a:pPr>
            <a:r>
              <a:rPr lang="fi-FI" sz="1800" dirty="0" smtClean="0"/>
              <a:t>DINP eli </a:t>
            </a:r>
            <a:r>
              <a:rPr lang="fi-FI" sz="1800" dirty="0" err="1" smtClean="0"/>
              <a:t>DI-isononyyliftalaatti</a:t>
            </a:r>
            <a:endParaRPr lang="fi-FI" sz="1800" dirty="0" smtClean="0"/>
          </a:p>
          <a:p>
            <a:pPr lvl="1"/>
            <a:r>
              <a:rPr lang="fi-FI" sz="1600" b="1" dirty="0" smtClean="0"/>
              <a:t>1-nonanoli</a:t>
            </a:r>
          </a:p>
          <a:p>
            <a:pPr marL="0" indent="0" eaLnBrk="1" hangingPunct="1">
              <a:buNone/>
            </a:pPr>
            <a:r>
              <a:rPr lang="fi-FI" sz="1800" dirty="0" smtClean="0"/>
              <a:t>Muut DINP tyyppiset </a:t>
            </a:r>
            <a:r>
              <a:rPr lang="fi-FI" sz="1800" dirty="0" err="1" smtClean="0"/>
              <a:t>ftalaatit</a:t>
            </a:r>
            <a:r>
              <a:rPr lang="fi-FI" sz="1800" dirty="0" smtClean="0"/>
              <a:t> </a:t>
            </a:r>
          </a:p>
          <a:p>
            <a:pPr lvl="1"/>
            <a:r>
              <a:rPr lang="fi-FI" sz="1600" b="1" dirty="0" smtClean="0"/>
              <a:t>C</a:t>
            </a:r>
            <a:r>
              <a:rPr lang="fi-FI" sz="1600" b="1" baseline="-25000" dirty="0" smtClean="0"/>
              <a:t>9</a:t>
            </a:r>
            <a:r>
              <a:rPr lang="fi-FI" sz="1600" b="1" dirty="0" smtClean="0"/>
              <a:t>-alkoholeja (esim. 2-metyyli-1-oktanoni)</a:t>
            </a:r>
          </a:p>
          <a:p>
            <a:pPr marL="0" indent="0" eaLnBrk="1" hangingPunct="1">
              <a:buNone/>
            </a:pPr>
            <a:r>
              <a:rPr lang="fi-FI" sz="1800" dirty="0" smtClean="0"/>
              <a:t>DIDP eli </a:t>
            </a:r>
            <a:r>
              <a:rPr lang="fi-FI" sz="1800" dirty="0" err="1" smtClean="0"/>
              <a:t>DI-isodekyyliftalaatti</a:t>
            </a:r>
            <a:r>
              <a:rPr lang="fi-FI" sz="1800" dirty="0" smtClean="0"/>
              <a:t> </a:t>
            </a:r>
          </a:p>
          <a:p>
            <a:pPr lvl="1"/>
            <a:r>
              <a:rPr lang="fi-FI" sz="1600" b="1" dirty="0" smtClean="0"/>
              <a:t>2-metyyli-1-nonanolia</a:t>
            </a:r>
          </a:p>
          <a:p>
            <a:pPr marL="0" indent="0" eaLnBrk="1" hangingPunct="1">
              <a:buNone/>
            </a:pPr>
            <a:r>
              <a:rPr lang="fi-FI" sz="1800" dirty="0" smtClean="0"/>
              <a:t>Muut DIDP tyyppiset </a:t>
            </a:r>
            <a:r>
              <a:rPr lang="fi-FI" sz="1800" dirty="0" err="1" smtClean="0"/>
              <a:t>ftalaatit</a:t>
            </a:r>
            <a:r>
              <a:rPr lang="fi-FI" sz="1800" dirty="0" smtClean="0"/>
              <a:t> </a:t>
            </a:r>
          </a:p>
          <a:p>
            <a:pPr lvl="2" eaLnBrk="1" hangingPunct="1"/>
            <a:r>
              <a:rPr lang="fi-FI" b="1" dirty="0" smtClean="0"/>
              <a:t>C</a:t>
            </a:r>
            <a:r>
              <a:rPr lang="fi-FI" b="1" baseline="-25000" dirty="0" smtClean="0"/>
              <a:t>10</a:t>
            </a:r>
            <a:r>
              <a:rPr lang="fi-FI" b="1" dirty="0" smtClean="0"/>
              <a:t>-alkoholeja</a:t>
            </a:r>
          </a:p>
          <a:p>
            <a:pPr eaLnBrk="1" hangingPunct="1"/>
            <a:endParaRPr lang="fi-FI" sz="2400" dirty="0" smtClean="0"/>
          </a:p>
        </p:txBody>
      </p:sp>
      <p:sp>
        <p:nvSpPr>
          <p:cNvPr id="5" name="Footer Placeholder 4"/>
          <p:cNvSpPr>
            <a:spLocks noGrp="1"/>
          </p:cNvSpPr>
          <p:nvPr>
            <p:ph type="ftr" sz="quarter" idx="10"/>
          </p:nvPr>
        </p:nvSpPr>
        <p:spPr>
          <a:xfrm>
            <a:off x="4283968" y="5881297"/>
            <a:ext cx="4400886" cy="360362"/>
          </a:xfrm>
        </p:spPr>
        <p:txBody>
          <a:bodyPr/>
          <a:lstStyle/>
          <a:p>
            <a:pPr algn="r">
              <a:defRPr/>
            </a:pPr>
            <a:r>
              <a:rPr lang="fi-FI" sz="1000" dirty="0" smtClean="0"/>
              <a:t>Hyvät tutkimustavat betonirakenteisten lattioiden muovipäällysteiden </a:t>
            </a:r>
          </a:p>
          <a:p>
            <a:pPr algn="r">
              <a:defRPr/>
            </a:pPr>
            <a:r>
              <a:rPr lang="fi-FI" sz="1000" dirty="0" smtClean="0"/>
              <a:t>korjaustarpeen arviointiin, Keinänen, 2013</a:t>
            </a:r>
            <a:endParaRPr lang="fi-FI" sz="1000" dirty="0"/>
          </a:p>
        </p:txBody>
      </p:sp>
      <p:sp>
        <p:nvSpPr>
          <p:cNvPr id="2" name="Slide Number Placeholder 1"/>
          <p:cNvSpPr>
            <a:spLocks noGrp="1"/>
          </p:cNvSpPr>
          <p:nvPr>
            <p:ph type="sldNum" sz="quarter" idx="12"/>
          </p:nvPr>
        </p:nvSpPr>
        <p:spPr/>
        <p:txBody>
          <a:bodyPr/>
          <a:lstStyle/>
          <a:p>
            <a:fld id="{49246692-9764-4796-AF2E-897E79EBAFA7}" type="slidenum">
              <a:rPr lang="fi-FI" smtClean="0"/>
              <a:pPr/>
              <a:t>41</a:t>
            </a:fld>
            <a:endParaRPr lang="fi-FI"/>
          </a:p>
        </p:txBody>
      </p:sp>
      <p:pic>
        <p:nvPicPr>
          <p:cNvPr id="7"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0127641"/>
      </p:ext>
    </p:extLst>
  </p:cSld>
  <p:clrMapOvr>
    <a:masterClrMapping/>
  </p:clrMapOvr>
  <p:transition spd="med">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a:xfrm>
            <a:off x="467544" y="173666"/>
            <a:ext cx="8229600" cy="1143000"/>
          </a:xfrm>
        </p:spPr>
        <p:txBody>
          <a:bodyPr>
            <a:normAutofit/>
          </a:bodyPr>
          <a:lstStyle/>
          <a:p>
            <a:pPr lvl="1" algn="l" rtl="0">
              <a:spcBef>
                <a:spcPct val="0"/>
              </a:spcBef>
            </a:pPr>
            <a:r>
              <a:rPr lang="fi-FI" sz="3000" b="1" kern="1200" dirty="0">
                <a:solidFill>
                  <a:schemeClr val="accent1"/>
                </a:solidFill>
                <a:latin typeface="+mj-lt"/>
                <a:ea typeface="+mj-ea"/>
                <a:cs typeface="+mj-cs"/>
              </a:rPr>
              <a:t>Matto-ongelmat ja tilojen käyttäjien oireet</a:t>
            </a:r>
          </a:p>
        </p:txBody>
      </p:sp>
      <p:sp>
        <p:nvSpPr>
          <p:cNvPr id="11270" name="Rectangle 3"/>
          <p:cNvSpPr>
            <a:spLocks noGrp="1" noChangeArrowheads="1"/>
          </p:cNvSpPr>
          <p:nvPr>
            <p:ph idx="1"/>
          </p:nvPr>
        </p:nvSpPr>
        <p:spPr>
          <a:xfrm>
            <a:off x="467544" y="1676706"/>
            <a:ext cx="8229600" cy="4056550"/>
          </a:xfrm>
        </p:spPr>
        <p:txBody>
          <a:bodyPr>
            <a:normAutofit lnSpcReduction="10000"/>
          </a:bodyPr>
          <a:lstStyle/>
          <a:p>
            <a:pPr marL="0" indent="0" eaLnBrk="1" hangingPunct="1">
              <a:lnSpc>
                <a:spcPct val="90000"/>
              </a:lnSpc>
              <a:buNone/>
            </a:pPr>
            <a:r>
              <a:rPr lang="fi-FI" sz="2000" dirty="0" smtClean="0"/>
              <a:t>Mitatut </a:t>
            </a:r>
            <a:r>
              <a:rPr lang="fi-FI" sz="2000" dirty="0" err="1" smtClean="0"/>
              <a:t>VOC-yhdisteet</a:t>
            </a:r>
            <a:r>
              <a:rPr lang="fi-FI" sz="2000" dirty="0" smtClean="0"/>
              <a:t> (mm. 2-etyyli-1-heksanoli) ovat </a:t>
            </a:r>
            <a:r>
              <a:rPr lang="fi-FI" sz="2000" b="1" u="sng" dirty="0" smtClean="0"/>
              <a:t>indikaattoriyhdisteitä</a:t>
            </a:r>
            <a:r>
              <a:rPr lang="fi-FI" sz="2000" dirty="0" smtClean="0"/>
              <a:t> </a:t>
            </a:r>
            <a:endParaRPr lang="fi-FI" sz="1600" dirty="0" smtClean="0"/>
          </a:p>
          <a:p>
            <a:pPr>
              <a:lnSpc>
                <a:spcPct val="90000"/>
              </a:lnSpc>
            </a:pPr>
            <a:r>
              <a:rPr lang="fi-FI" sz="1800" dirty="0"/>
              <a:t>P</a:t>
            </a:r>
            <a:r>
              <a:rPr lang="fi-FI" sz="1800" dirty="0" smtClean="0"/>
              <a:t>ieniä pitoisuuksia sisäilmassa, eivät tyypillisesti aiheuta ihmisille huonoon sisäilman laatuun viittaavaa oireilua</a:t>
            </a:r>
          </a:p>
          <a:p>
            <a:pPr marL="266700" lvl="1" indent="0" eaLnBrk="1" hangingPunct="1">
              <a:lnSpc>
                <a:spcPct val="90000"/>
              </a:lnSpc>
              <a:buNone/>
            </a:pPr>
            <a:endParaRPr lang="fi-FI" sz="1400" dirty="0" smtClean="0"/>
          </a:p>
          <a:p>
            <a:pPr marL="0" indent="0" eaLnBrk="1" hangingPunct="1">
              <a:lnSpc>
                <a:spcPct val="90000"/>
              </a:lnSpc>
              <a:buNone/>
            </a:pPr>
            <a:r>
              <a:rPr lang="fi-FI" sz="2000" dirty="0"/>
              <a:t>P</a:t>
            </a:r>
            <a:r>
              <a:rPr lang="fi-FI" sz="2000" dirty="0" smtClean="0"/>
              <a:t>ienillä sisäilman </a:t>
            </a:r>
            <a:r>
              <a:rPr lang="fi-FI" sz="2000" dirty="0" err="1" smtClean="0"/>
              <a:t>VOC-pitoisuuksilla</a:t>
            </a:r>
            <a:r>
              <a:rPr lang="fi-FI" sz="2000" dirty="0" smtClean="0"/>
              <a:t> tilojen käyttäjät voivat saada huonoon sisäilman laatuun viittaavaa oireilua</a:t>
            </a:r>
          </a:p>
          <a:p>
            <a:pPr>
              <a:lnSpc>
                <a:spcPct val="90000"/>
              </a:lnSpc>
            </a:pPr>
            <a:r>
              <a:rPr lang="fi-FI" sz="1800" dirty="0"/>
              <a:t>V</a:t>
            </a:r>
            <a:r>
              <a:rPr lang="fi-FI" sz="1800" dirty="0" smtClean="0"/>
              <a:t>aurioitunut lattiapinnoite</a:t>
            </a:r>
          </a:p>
          <a:p>
            <a:pPr marL="0" indent="0">
              <a:lnSpc>
                <a:spcPct val="90000"/>
              </a:lnSpc>
              <a:buNone/>
            </a:pPr>
            <a:endParaRPr lang="fi-FI" sz="2000" dirty="0" smtClean="0"/>
          </a:p>
          <a:p>
            <a:pPr lvl="1">
              <a:lnSpc>
                <a:spcPct val="90000"/>
              </a:lnSpc>
              <a:buFontTx/>
              <a:buNone/>
            </a:pPr>
            <a:r>
              <a:rPr lang="fi-FI" sz="1600" dirty="0" smtClean="0">
                <a:sym typeface="Wingdings" panose="05000000000000000000" pitchFamily="2" charset="2"/>
              </a:rPr>
              <a:t></a:t>
            </a:r>
            <a:r>
              <a:rPr lang="fi-FI" sz="1600" dirty="0" smtClean="0"/>
              <a:t> </a:t>
            </a:r>
            <a:r>
              <a:rPr lang="fi-FI" sz="1600" u="sng" dirty="0"/>
              <a:t>O</a:t>
            </a:r>
            <a:r>
              <a:rPr lang="fi-FI" sz="1600" u="sng" dirty="0" smtClean="0"/>
              <a:t>ireiden aiheuttaja täytyy olla joku muu tekijä kun mitatut VOC-yhdisteet</a:t>
            </a:r>
            <a:r>
              <a:rPr lang="fi-FI" sz="1600" dirty="0" smtClean="0"/>
              <a:t> (mm. 2-etyyli-1-heksanoli)</a:t>
            </a:r>
          </a:p>
          <a:p>
            <a:pPr lvl="1">
              <a:lnSpc>
                <a:spcPct val="90000"/>
              </a:lnSpc>
              <a:buFontTx/>
              <a:buNone/>
            </a:pPr>
            <a:r>
              <a:rPr lang="fi-FI" sz="1600" dirty="0" smtClean="0">
                <a:sym typeface="Wingdings" panose="05000000000000000000" pitchFamily="2" charset="2"/>
              </a:rPr>
              <a:t></a:t>
            </a:r>
            <a:r>
              <a:rPr lang="fi-FI" sz="1600" dirty="0" smtClean="0"/>
              <a:t> Mattovaurioissa mitattujen normaalista poikkeavien/suurempien VOC-yhdisteiden pitoisuuksien perusteella voidaan arvioida onko muovipäällyste vaurioitunut vai ei, mutta pelkkien indikaattoriyhdisteiden (mm. 2-etyyli-1-heksanolin) havaitseminen näytteessä ei kerro mahdollisesta vauriosta ellei pitoisuus ole normaalista poikkeava</a:t>
            </a:r>
          </a:p>
        </p:txBody>
      </p:sp>
      <p:sp>
        <p:nvSpPr>
          <p:cNvPr id="5" name="Footer Placeholder 4"/>
          <p:cNvSpPr>
            <a:spLocks noGrp="1"/>
          </p:cNvSpPr>
          <p:nvPr>
            <p:ph type="ftr" sz="quarter" idx="10"/>
          </p:nvPr>
        </p:nvSpPr>
        <p:spPr>
          <a:xfrm>
            <a:off x="1692127" y="5759765"/>
            <a:ext cx="7128023" cy="360362"/>
          </a:xfrm>
        </p:spPr>
        <p:txBody>
          <a:bodyPr/>
          <a:lstStyle/>
          <a:p>
            <a:pPr algn="r">
              <a:defRPr/>
            </a:pPr>
            <a:r>
              <a:rPr lang="fi-FI" sz="1000" dirty="0" smtClean="0"/>
              <a:t>Hyvät tutkimustavat betonirakenteisten lattioiden muovipäällysteiden korjaustarpeen arviointiin, Keinänen, 2013</a:t>
            </a:r>
            <a:endParaRPr lang="fi-FI" sz="1000" dirty="0"/>
          </a:p>
        </p:txBody>
      </p:sp>
      <p:sp>
        <p:nvSpPr>
          <p:cNvPr id="2" name="Slide Number Placeholder 1"/>
          <p:cNvSpPr>
            <a:spLocks noGrp="1"/>
          </p:cNvSpPr>
          <p:nvPr>
            <p:ph type="sldNum" sz="quarter" idx="12"/>
          </p:nvPr>
        </p:nvSpPr>
        <p:spPr/>
        <p:txBody>
          <a:bodyPr/>
          <a:lstStyle/>
          <a:p>
            <a:fld id="{49246692-9764-4796-AF2E-897E79EBAFA7}" type="slidenum">
              <a:rPr lang="fi-FI" smtClean="0"/>
              <a:pPr/>
              <a:t>42</a:t>
            </a:fld>
            <a:endParaRPr lang="fi-FI"/>
          </a:p>
        </p:txBody>
      </p:sp>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4473080"/>
      </p:ext>
    </p:extLst>
  </p:cSld>
  <p:clrMapOvr>
    <a:masterClrMapping/>
  </p:clrMapOvr>
  <p:transition spd="med">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a:xfrm>
            <a:off x="440803" y="546040"/>
            <a:ext cx="8229600" cy="612225"/>
          </a:xfrm>
        </p:spPr>
        <p:txBody>
          <a:bodyPr>
            <a:normAutofit/>
          </a:bodyPr>
          <a:lstStyle/>
          <a:p>
            <a:pPr eaLnBrk="1" hangingPunct="1"/>
            <a:r>
              <a:rPr lang="fi-FI" dirty="0"/>
              <a:t>Matto-ongelma aiheuttaa sisäilmahaittaa:</a:t>
            </a:r>
          </a:p>
        </p:txBody>
      </p:sp>
      <p:sp>
        <p:nvSpPr>
          <p:cNvPr id="12294" name="Rectangle 3"/>
          <p:cNvSpPr>
            <a:spLocks noGrp="1" noChangeArrowheads="1"/>
          </p:cNvSpPr>
          <p:nvPr>
            <p:ph idx="1"/>
          </p:nvPr>
        </p:nvSpPr>
        <p:spPr>
          <a:xfrm>
            <a:off x="467544" y="1325321"/>
            <a:ext cx="8136904" cy="4570034"/>
          </a:xfrm>
        </p:spPr>
        <p:txBody>
          <a:bodyPr>
            <a:normAutofit fontScale="92500" lnSpcReduction="20000"/>
          </a:bodyPr>
          <a:lstStyle/>
          <a:p>
            <a:pPr eaLnBrk="1" hangingPunct="1">
              <a:lnSpc>
                <a:spcPct val="90000"/>
              </a:lnSpc>
            </a:pPr>
            <a:r>
              <a:rPr lang="fi-FI" sz="1900" dirty="0" smtClean="0"/>
              <a:t>Jos pinnoitemateriaalissa on näkyvää vauriota, värjäytymiä tai se on selvästi käyttöikänsä päässä ja/tai soveltumaton ko. rakennetyyppiin</a:t>
            </a:r>
          </a:p>
          <a:p>
            <a:pPr marL="0" indent="0" eaLnBrk="1" hangingPunct="1">
              <a:lnSpc>
                <a:spcPct val="90000"/>
              </a:lnSpc>
              <a:buNone/>
            </a:pPr>
            <a:endParaRPr lang="fi-FI" sz="1900" dirty="0" smtClean="0"/>
          </a:p>
          <a:p>
            <a:pPr eaLnBrk="1" hangingPunct="1">
              <a:lnSpc>
                <a:spcPct val="90000"/>
              </a:lnSpc>
            </a:pPr>
            <a:r>
              <a:rPr lang="fi-FI" sz="1900" dirty="0" smtClean="0"/>
              <a:t>Jos mattoliimassa havaitaan selviä värimuutoksia tai muutoksia koostumuksessa ja tartunnassa alustaan</a:t>
            </a:r>
          </a:p>
          <a:p>
            <a:pPr eaLnBrk="1" hangingPunct="1">
              <a:lnSpc>
                <a:spcPct val="90000"/>
              </a:lnSpc>
            </a:pPr>
            <a:endParaRPr lang="fi-FI" sz="1900" dirty="0" smtClean="0"/>
          </a:p>
          <a:p>
            <a:pPr eaLnBrk="1" hangingPunct="1">
              <a:lnSpc>
                <a:spcPct val="90000"/>
              </a:lnSpc>
            </a:pPr>
            <a:r>
              <a:rPr lang="fi-FI" sz="1900" dirty="0" smtClean="0"/>
              <a:t>Jos kosteusrasitus on selvästi korkea tai pystytään arvioimaan sen olleen kohollaan heti päällystämisen jälkeen ja normaalista selvästi poikkeavia hajuja havaitaan</a:t>
            </a:r>
          </a:p>
          <a:p>
            <a:pPr marL="0" indent="0" eaLnBrk="1" hangingPunct="1">
              <a:lnSpc>
                <a:spcPct val="90000"/>
              </a:lnSpc>
              <a:buNone/>
            </a:pPr>
            <a:endParaRPr lang="fi-FI" sz="1900" dirty="0" smtClean="0"/>
          </a:p>
          <a:p>
            <a:pPr eaLnBrk="1" hangingPunct="1">
              <a:lnSpc>
                <a:spcPct val="90000"/>
              </a:lnSpc>
            </a:pPr>
            <a:r>
              <a:rPr lang="fi-FI" sz="1900" dirty="0" smtClean="0"/>
              <a:t>Jos </a:t>
            </a:r>
            <a:r>
              <a:rPr lang="fi-FI" sz="1900" dirty="0" err="1" smtClean="0"/>
              <a:t>VOC-mittauksin</a:t>
            </a:r>
            <a:r>
              <a:rPr lang="fi-FI" sz="1900" dirty="0" smtClean="0"/>
              <a:t> (sisäilma, emissio ehjän päällysteen päältä sekä tilanteesta riippuen materiaalinäytteessä) todetaan selvästi normaalitilanteesta poikkeavat pitoisuudet</a:t>
            </a:r>
          </a:p>
          <a:p>
            <a:pPr eaLnBrk="1" hangingPunct="1">
              <a:lnSpc>
                <a:spcPct val="90000"/>
              </a:lnSpc>
            </a:pPr>
            <a:endParaRPr lang="fi-FI" sz="1900" dirty="0" smtClean="0"/>
          </a:p>
          <a:p>
            <a:pPr eaLnBrk="1" hangingPunct="1">
              <a:lnSpc>
                <a:spcPct val="90000"/>
              </a:lnSpc>
            </a:pPr>
            <a:r>
              <a:rPr lang="fi-FI" sz="1900" dirty="0" smtClean="0"/>
              <a:t>Tulosten tulkinta ei ole siis täysin yksiselitteistä ja se edellyttää tulkitsijalta hyvää tietämystä mm. tutkimuskohteesta, käytetyistä materiaaleista, rakenteista ja erityisesti rakennusfysiikasta</a:t>
            </a:r>
          </a:p>
          <a:p>
            <a:pPr eaLnBrk="1" hangingPunct="1">
              <a:lnSpc>
                <a:spcPct val="90000"/>
              </a:lnSpc>
            </a:pPr>
            <a:endParaRPr lang="fi-FI" sz="1900" dirty="0" smtClean="0"/>
          </a:p>
          <a:p>
            <a:pPr eaLnBrk="1" hangingPunct="1">
              <a:lnSpc>
                <a:spcPct val="90000"/>
              </a:lnSpc>
            </a:pPr>
            <a:r>
              <a:rPr lang="fi-FI" sz="1900" dirty="0"/>
              <a:t>Mahdollisten havaittujen vaurioiden sekä vaurioalueen laajuuden perusteella tulee tehdä arvio korjauksen </a:t>
            </a:r>
            <a:r>
              <a:rPr lang="fi-FI" sz="1900" dirty="0" smtClean="0"/>
              <a:t>kiireellisyydestä</a:t>
            </a:r>
            <a:endParaRPr lang="fi-FI" sz="1900" dirty="0"/>
          </a:p>
          <a:p>
            <a:pPr eaLnBrk="1" hangingPunct="1">
              <a:lnSpc>
                <a:spcPct val="90000"/>
              </a:lnSpc>
              <a:buFontTx/>
              <a:buNone/>
            </a:pPr>
            <a:endParaRPr lang="fi-FI" sz="1800" dirty="0" smtClean="0"/>
          </a:p>
        </p:txBody>
      </p:sp>
      <p:sp>
        <p:nvSpPr>
          <p:cNvPr id="5" name="Footer Placeholder 4"/>
          <p:cNvSpPr>
            <a:spLocks noGrp="1"/>
          </p:cNvSpPr>
          <p:nvPr>
            <p:ph type="ftr" sz="quarter" idx="10"/>
          </p:nvPr>
        </p:nvSpPr>
        <p:spPr>
          <a:xfrm>
            <a:off x="1692127" y="5814145"/>
            <a:ext cx="7128023" cy="360362"/>
          </a:xfrm>
        </p:spPr>
        <p:txBody>
          <a:bodyPr/>
          <a:lstStyle/>
          <a:p>
            <a:pPr algn="r">
              <a:defRPr/>
            </a:pPr>
            <a:r>
              <a:rPr lang="fi-FI" sz="1000" dirty="0" smtClean="0"/>
              <a:t>Hyvät tutkimustavat betonirakenteisten lattioiden muovipäällysteiden korjaustarpeen arviointiin, Keinänen, 2013</a:t>
            </a:r>
            <a:endParaRPr lang="fi-FI" sz="1000" dirty="0"/>
          </a:p>
        </p:txBody>
      </p:sp>
      <p:sp>
        <p:nvSpPr>
          <p:cNvPr id="2" name="Slide Number Placeholder 1"/>
          <p:cNvSpPr>
            <a:spLocks noGrp="1"/>
          </p:cNvSpPr>
          <p:nvPr>
            <p:ph type="sldNum" sz="quarter" idx="12"/>
          </p:nvPr>
        </p:nvSpPr>
        <p:spPr/>
        <p:txBody>
          <a:bodyPr/>
          <a:lstStyle/>
          <a:p>
            <a:fld id="{49246692-9764-4796-AF2E-897E79EBAFA7}" type="slidenum">
              <a:rPr lang="fi-FI" smtClean="0"/>
              <a:pPr/>
              <a:t>43</a:t>
            </a:fld>
            <a:endParaRPr lang="fi-FI"/>
          </a:p>
        </p:txBody>
      </p:sp>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1159133"/>
      </p:ext>
    </p:extLst>
  </p:cSld>
  <p:clrMapOvr>
    <a:masterClrMapping/>
  </p:clrMapOvr>
  <p:transition spd="med">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306" y="1732132"/>
            <a:ext cx="8424936" cy="576064"/>
          </a:xfrm>
        </p:spPr>
        <p:txBody>
          <a:bodyPr>
            <a:noAutofit/>
          </a:bodyPr>
          <a:lstStyle/>
          <a:p>
            <a:r>
              <a:rPr lang="fi-FI" dirty="0"/>
              <a:t>Hyvät tutkimustavat betonirakenteisten lattioiden muovipäällysteiden korjaustarpeen arviointiin, Keinänen, 2013</a:t>
            </a:r>
            <a:br>
              <a:rPr lang="fi-FI" dirty="0"/>
            </a:br>
            <a:endParaRPr lang="fi-FI" dirty="0"/>
          </a:p>
        </p:txBody>
      </p:sp>
      <p:sp>
        <p:nvSpPr>
          <p:cNvPr id="6" name="Slide Number Placeholder 5"/>
          <p:cNvSpPr>
            <a:spLocks noGrp="1"/>
          </p:cNvSpPr>
          <p:nvPr>
            <p:ph type="sldNum" sz="quarter" idx="12"/>
          </p:nvPr>
        </p:nvSpPr>
        <p:spPr>
          <a:prstGeom prst="rect">
            <a:avLst/>
          </a:prstGeom>
        </p:spPr>
        <p:txBody>
          <a:bodyPr/>
          <a:lstStyle/>
          <a:p>
            <a:pPr>
              <a:defRPr/>
            </a:pPr>
            <a:fld id="{2646371C-FF6F-41E4-8982-8F20CE2B135F}" type="slidenum">
              <a:rPr lang="fi-FI" smtClean="0"/>
              <a:pPr>
                <a:defRPr/>
              </a:pPr>
              <a:t>44</a:t>
            </a:fld>
            <a:endParaRPr lang="fi-FI"/>
          </a:p>
        </p:txBody>
      </p:sp>
      <p:pic>
        <p:nvPicPr>
          <p:cNvPr id="133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7610"/>
          <a:stretch/>
        </p:blipFill>
        <p:spPr bwMode="auto">
          <a:xfrm>
            <a:off x="755576" y="1844824"/>
            <a:ext cx="7255485" cy="4200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9141024"/>
      </p:ext>
    </p:extLst>
  </p:cSld>
  <p:clrMapOvr>
    <a:masterClrMapping/>
  </p:clrMapOvr>
  <p:transition spd="med">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7812360" y="6305776"/>
            <a:ext cx="836612" cy="268287"/>
          </a:xfrm>
          <a:prstGeom prst="rect">
            <a:avLst/>
          </a:prstGeom>
        </p:spPr>
        <p:txBody>
          <a:bodyPr/>
          <a:lstStyle/>
          <a:p>
            <a:pPr>
              <a:defRPr/>
            </a:pPr>
            <a:fld id="{2646371C-FF6F-41E4-8982-8F20CE2B135F}" type="slidenum">
              <a:rPr lang="fi-FI" smtClean="0"/>
              <a:pPr>
                <a:defRPr/>
              </a:pPr>
              <a:t>45</a:t>
            </a:fld>
            <a:endParaRPr lang="fi-FI"/>
          </a:p>
        </p:txBody>
      </p:sp>
      <p:pic>
        <p:nvPicPr>
          <p:cNvPr id="133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2388" b="28178"/>
          <a:stretch/>
        </p:blipFill>
        <p:spPr bwMode="auto">
          <a:xfrm>
            <a:off x="827584" y="1664075"/>
            <a:ext cx="6284689" cy="442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632248" y="1556792"/>
            <a:ext cx="8424936" cy="576064"/>
          </a:xfrm>
        </p:spPr>
        <p:txBody>
          <a:bodyPr>
            <a:noAutofit/>
          </a:bodyPr>
          <a:lstStyle/>
          <a:p>
            <a:r>
              <a:rPr lang="fi-FI" dirty="0"/>
              <a:t>Hyvät tutkimustavat betonirakenteisten lattioiden muovipäällysteiden korjaustarpeen arviointiin, Keinänen, 2013</a:t>
            </a:r>
            <a:br>
              <a:rPr lang="fi-FI" dirty="0"/>
            </a:br>
            <a:endParaRPr lang="fi-FI" dirty="0"/>
          </a:p>
        </p:txBody>
      </p:sp>
      <p:pic>
        <p:nvPicPr>
          <p:cNvPr id="8" name="Kuva 26" descr="Kuvaus: Savonia_Word_tunniste"/>
          <p:cNvPicPr/>
          <p:nvPr/>
        </p:nvPicPr>
        <p:blipFill rotWithShape="1">
          <a:blip r:embed="rId4"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9262326"/>
      </p:ext>
    </p:extLst>
  </p:cSld>
  <p:clrMapOvr>
    <a:masterClrMapping/>
  </p:clrMapOvr>
  <p:transition spd="med">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8090670" y="6305776"/>
            <a:ext cx="836612" cy="268287"/>
          </a:xfrm>
          <a:prstGeom prst="rect">
            <a:avLst/>
          </a:prstGeom>
        </p:spPr>
        <p:txBody>
          <a:bodyPr/>
          <a:lstStyle/>
          <a:p>
            <a:pPr>
              <a:defRPr/>
            </a:pPr>
            <a:fld id="{2646371C-FF6F-41E4-8982-8F20CE2B135F}" type="slidenum">
              <a:rPr lang="fi-FI" smtClean="0"/>
              <a:pPr>
                <a:defRPr/>
              </a:pPr>
              <a:t>46</a:t>
            </a:fld>
            <a:endParaRPr lang="fi-FI"/>
          </a:p>
        </p:txBody>
      </p:sp>
      <p:pic>
        <p:nvPicPr>
          <p:cNvPr id="133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2918"/>
          <a:stretch/>
        </p:blipFill>
        <p:spPr bwMode="auto">
          <a:xfrm>
            <a:off x="700093" y="2199042"/>
            <a:ext cx="7141128"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700093" y="1911010"/>
            <a:ext cx="8424936" cy="576064"/>
          </a:xfrm>
        </p:spPr>
        <p:txBody>
          <a:bodyPr>
            <a:noAutofit/>
          </a:bodyPr>
          <a:lstStyle/>
          <a:p>
            <a:r>
              <a:rPr lang="fi-FI" dirty="0"/>
              <a:t>Hyvät tutkimustavat betonirakenteisten lattioiden muovipäällysteiden korjaustarpeen arviointiin, Keinänen, 2013</a:t>
            </a:r>
            <a:br>
              <a:rPr lang="fi-FI" dirty="0"/>
            </a:br>
            <a:endParaRPr lang="fi-FI" dirty="0"/>
          </a:p>
        </p:txBody>
      </p:sp>
      <p:pic>
        <p:nvPicPr>
          <p:cNvPr id="5" name="Kuva 26" descr="Kuvaus: Savonia_Word_tunniste"/>
          <p:cNvPicPr/>
          <p:nvPr/>
        </p:nvPicPr>
        <p:blipFill rotWithShape="1">
          <a:blip r:embed="rId3" cstate="print">
            <a:extLst>
              <a:ext uri="{28A0092B-C50C-407E-A947-70E740481C1C}">
                <a14:useLocalDpi xmlns:a14="http://schemas.microsoft.com/office/drawing/2010/main" val="0"/>
              </a:ext>
            </a:extLst>
          </a:blip>
          <a:srcRect t="6266" b="6234"/>
          <a:stretch/>
        </p:blipFill>
        <p:spPr bwMode="auto">
          <a:xfrm>
            <a:off x="5293197" y="6070006"/>
            <a:ext cx="1584176" cy="5040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0359007"/>
      </p:ext>
    </p:extLst>
  </p:cSld>
  <p:clrMapOvr>
    <a:masterClrMapping/>
  </p:clrMapOvr>
  <p:transition spd="med">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584" y="3212976"/>
            <a:ext cx="7489824" cy="647452"/>
          </a:xfrm>
        </p:spPr>
        <p:style>
          <a:lnRef idx="3">
            <a:schemeClr val="lt1"/>
          </a:lnRef>
          <a:fillRef idx="1">
            <a:schemeClr val="accent2"/>
          </a:fillRef>
          <a:effectRef idx="1">
            <a:schemeClr val="accent2"/>
          </a:effectRef>
          <a:fontRef idx="minor">
            <a:schemeClr val="lt1"/>
          </a:fontRef>
        </p:style>
        <p:txBody>
          <a:bodyPr anchor="ctr">
            <a:noAutofit/>
          </a:bodyPr>
          <a:lstStyle/>
          <a:p>
            <a:pPr algn="ctr"/>
            <a:r>
              <a:rPr lang="fi-FI" dirty="0">
                <a:solidFill>
                  <a:schemeClr val="bg1"/>
                </a:solidFill>
              </a:rPr>
              <a:t>Hiilidioksidi ja hiilimonoksidi</a:t>
            </a:r>
          </a:p>
        </p:txBody>
      </p:sp>
      <p:pic>
        <p:nvPicPr>
          <p:cNvPr id="3"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47</a:t>
            </a:fld>
            <a:endParaRPr lang="fi-FI"/>
          </a:p>
        </p:txBody>
      </p:sp>
    </p:spTree>
    <p:extLst>
      <p:ext uri="{BB962C8B-B14F-4D97-AF65-F5344CB8AC3E}">
        <p14:creationId xmlns:p14="http://schemas.microsoft.com/office/powerpoint/2010/main" val="62160304"/>
      </p:ext>
    </p:extLst>
  </p:cSld>
  <p:clrMapOvr>
    <a:masterClrMapping/>
  </p:clrMapOvr>
  <p:transition spd="med">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27088" y="116632"/>
            <a:ext cx="7489824" cy="1079500"/>
          </a:xfrm>
        </p:spPr>
        <p:txBody>
          <a:bodyPr>
            <a:normAutofit/>
          </a:bodyPr>
          <a:lstStyle/>
          <a:p>
            <a:r>
              <a:rPr lang="fi-FI" altLang="en-US" dirty="0">
                <a:solidFill>
                  <a:srgbClr val="44697D"/>
                </a:solidFill>
              </a:rPr>
              <a:t>Hiilidioksidi</a:t>
            </a:r>
          </a:p>
        </p:txBody>
      </p:sp>
      <p:sp>
        <p:nvSpPr>
          <p:cNvPr id="132099" name="Rectangle 3"/>
          <p:cNvSpPr>
            <a:spLocks noGrp="1" noChangeArrowheads="1"/>
          </p:cNvSpPr>
          <p:nvPr>
            <p:ph idx="1"/>
          </p:nvPr>
        </p:nvSpPr>
        <p:spPr>
          <a:xfrm>
            <a:off x="827088" y="1364621"/>
            <a:ext cx="7489825" cy="4392614"/>
          </a:xfrm>
        </p:spPr>
        <p:txBody>
          <a:bodyPr>
            <a:noAutofit/>
          </a:bodyPr>
          <a:lstStyle/>
          <a:p>
            <a:pPr marL="0" indent="0">
              <a:buNone/>
            </a:pPr>
            <a:r>
              <a:rPr lang="fi-FI" altLang="en-US" dirty="0" smtClean="0"/>
              <a:t>Sisäilman </a:t>
            </a:r>
            <a:r>
              <a:rPr lang="fi-FI" altLang="en-US" dirty="0"/>
              <a:t>hiilidioksidi on pääosin peräisin ihmisen oman aineenvaihdunnan seurauksesta.</a:t>
            </a:r>
          </a:p>
          <a:p>
            <a:pPr lvl="2"/>
            <a:endParaRPr lang="fi-FI" altLang="en-US" dirty="0"/>
          </a:p>
          <a:p>
            <a:pPr marL="0" indent="0">
              <a:buNone/>
            </a:pPr>
            <a:r>
              <a:rPr lang="fi-FI" altLang="en-US" dirty="0"/>
              <a:t>Korkean hiilidioksidipitoisuudet aiheuttamat oireet:</a:t>
            </a:r>
          </a:p>
          <a:p>
            <a:pPr lvl="1"/>
            <a:r>
              <a:rPr lang="fi-FI" altLang="en-US" dirty="0"/>
              <a:t>Väsymys</a:t>
            </a:r>
          </a:p>
          <a:p>
            <a:pPr lvl="1"/>
            <a:r>
              <a:rPr lang="fi-FI" altLang="en-US" dirty="0" err="1"/>
              <a:t>Å</a:t>
            </a:r>
            <a:r>
              <a:rPr lang="fi-FI" altLang="en-US" dirty="0" err="1" smtClean="0"/>
              <a:t>äänsärky</a:t>
            </a:r>
            <a:r>
              <a:rPr lang="fi-FI" altLang="en-US" dirty="0"/>
              <a:t>, pää tuntuu raskaalta</a:t>
            </a:r>
          </a:p>
          <a:p>
            <a:pPr lvl="2"/>
            <a:endParaRPr lang="fi-FI" altLang="en-US" dirty="0"/>
          </a:p>
          <a:p>
            <a:pPr marL="0" indent="0">
              <a:buNone/>
            </a:pPr>
            <a:r>
              <a:rPr lang="fi-FI" altLang="en-US" dirty="0"/>
              <a:t>Olosuhde- ja työympäristöhaitat:</a:t>
            </a:r>
          </a:p>
          <a:p>
            <a:pPr lvl="1"/>
            <a:r>
              <a:rPr lang="fi-FI" altLang="en-US" dirty="0"/>
              <a:t>T</a:t>
            </a:r>
            <a:r>
              <a:rPr lang="fi-FI" altLang="en-US" dirty="0" smtClean="0"/>
              <a:t>unkkainen </a:t>
            </a:r>
            <a:r>
              <a:rPr lang="fi-FI" altLang="en-US" dirty="0"/>
              <a:t>sisäilma</a:t>
            </a:r>
          </a:p>
          <a:p>
            <a:pPr lvl="1"/>
            <a:r>
              <a:rPr lang="fi-FI" altLang="en-US" dirty="0"/>
              <a:t>E</a:t>
            </a:r>
            <a:r>
              <a:rPr lang="fi-FI" altLang="en-US" dirty="0" smtClean="0"/>
              <a:t>pämiellyttävät </a:t>
            </a:r>
            <a:r>
              <a:rPr lang="fi-FI" altLang="en-US" dirty="0"/>
              <a:t>hajut</a:t>
            </a:r>
          </a:p>
          <a:p>
            <a:pPr lvl="1"/>
            <a:r>
              <a:rPr lang="fi-FI" altLang="en-US" dirty="0"/>
              <a:t>T</a:t>
            </a:r>
            <a:r>
              <a:rPr lang="fi-FI" altLang="en-US" dirty="0" smtClean="0"/>
              <a:t>yötehon </a:t>
            </a:r>
            <a:r>
              <a:rPr lang="fi-FI" altLang="en-US" dirty="0"/>
              <a:t>aleneminen</a:t>
            </a:r>
          </a:p>
          <a:p>
            <a:pPr lvl="1"/>
            <a:r>
              <a:rPr lang="fi-FI" altLang="en-US" dirty="0"/>
              <a:t>K</a:t>
            </a:r>
            <a:r>
              <a:rPr lang="fi-FI" altLang="en-US" dirty="0" smtClean="0"/>
              <a:t>eskittymisvaikeudet</a:t>
            </a:r>
            <a:endParaRPr lang="fi-FI" altLang="en-US" dirty="0"/>
          </a:p>
          <a:p>
            <a:pPr lvl="1"/>
            <a:r>
              <a:rPr lang="fi-FI" altLang="en-US" dirty="0"/>
              <a:t>H</a:t>
            </a:r>
            <a:r>
              <a:rPr lang="fi-FI" altLang="en-US" dirty="0" smtClean="0"/>
              <a:t>uono </a:t>
            </a:r>
            <a:r>
              <a:rPr lang="fi-FI" altLang="en-US" dirty="0"/>
              <a:t>yöuni</a:t>
            </a:r>
          </a:p>
        </p:txBody>
      </p:sp>
      <p:sp>
        <p:nvSpPr>
          <p:cNvPr id="6" name="Footer Placeholder 3"/>
          <p:cNvSpPr>
            <a:spLocks noGrp="1"/>
          </p:cNvSpPr>
          <p:nvPr>
            <p:ph type="ftr" sz="quarter" idx="11"/>
          </p:nvPr>
        </p:nvSpPr>
        <p:spPr>
          <a:xfrm>
            <a:off x="4779181" y="5874780"/>
            <a:ext cx="4032126" cy="365125"/>
          </a:xfrm>
        </p:spPr>
        <p:txBody>
          <a:bodyPr/>
          <a:lstStyle/>
          <a:p>
            <a:pPr algn="r"/>
            <a:r>
              <a:rPr lang="en-US" altLang="en-US" sz="1000" dirty="0" err="1" smtClean="0"/>
              <a:t>Asumisterveysohje</a:t>
            </a:r>
            <a:r>
              <a:rPr lang="en-US" altLang="en-US" sz="1000" dirty="0" smtClean="0"/>
              <a:t>, </a:t>
            </a:r>
            <a:r>
              <a:rPr lang="en-US" altLang="en-US" sz="1000" dirty="0" err="1" smtClean="0"/>
              <a:t>Sosiaali</a:t>
            </a:r>
            <a:r>
              <a:rPr lang="en-US" altLang="en-US" sz="1000" dirty="0" smtClean="0"/>
              <a:t>- ja </a:t>
            </a:r>
            <a:r>
              <a:rPr lang="en-US" altLang="en-US" sz="1000" dirty="0" err="1" smtClean="0"/>
              <a:t>terveysministeriö</a:t>
            </a:r>
            <a:r>
              <a:rPr lang="en-US" altLang="en-US" sz="1000" dirty="0" smtClean="0"/>
              <a:t>, </a:t>
            </a:r>
            <a:r>
              <a:rPr lang="en-US" altLang="en-US" sz="1000" dirty="0" err="1" smtClean="0"/>
              <a:t>STM:n</a:t>
            </a:r>
            <a:r>
              <a:rPr lang="en-US" altLang="en-US" sz="1000" dirty="0" smtClean="0"/>
              <a:t> </a:t>
            </a:r>
            <a:r>
              <a:rPr lang="en-US" altLang="en-US" sz="1000" dirty="0" err="1" smtClean="0"/>
              <a:t>oppaita</a:t>
            </a:r>
            <a:r>
              <a:rPr lang="en-US" altLang="en-US" sz="1000" dirty="0" smtClean="0"/>
              <a:t> 2003:1; </a:t>
            </a:r>
            <a:r>
              <a:rPr lang="en-US" altLang="en-US" sz="1000" dirty="0" err="1" smtClean="0"/>
              <a:t>Asumisterveysopas</a:t>
            </a:r>
            <a:r>
              <a:rPr lang="en-US" altLang="en-US" sz="1000" dirty="0" smtClean="0"/>
              <a:t> 2009</a:t>
            </a:r>
            <a:endParaRPr lang="en-US" altLang="en-US" sz="1000" dirty="0"/>
          </a:p>
        </p:txBody>
      </p:sp>
      <p:sp>
        <p:nvSpPr>
          <p:cNvPr id="2" name="Slide Number Placeholder 1"/>
          <p:cNvSpPr>
            <a:spLocks noGrp="1"/>
          </p:cNvSpPr>
          <p:nvPr>
            <p:ph type="sldNum" sz="quarter" idx="12"/>
          </p:nvPr>
        </p:nvSpPr>
        <p:spPr/>
        <p:txBody>
          <a:bodyPr/>
          <a:lstStyle/>
          <a:p>
            <a:fld id="{49246692-9764-4796-AF2E-897E79EBAFA7}" type="slidenum">
              <a:rPr lang="fi-FI" smtClean="0"/>
              <a:pPr/>
              <a:t>48</a:t>
            </a:fld>
            <a:endParaRPr lang="fi-FI"/>
          </a:p>
        </p:txBody>
      </p:sp>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6863939"/>
      </p:ext>
    </p:extLst>
  </p:cSld>
  <p:clrMapOvr>
    <a:masterClrMapping/>
  </p:clrMapOvr>
  <p:transition spd="med">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827088" y="-64133"/>
            <a:ext cx="7489824" cy="1079500"/>
          </a:xfrm>
        </p:spPr>
        <p:txBody>
          <a:bodyPr>
            <a:normAutofit/>
          </a:bodyPr>
          <a:lstStyle/>
          <a:p>
            <a:r>
              <a:rPr lang="fi-FI" altLang="en-US" dirty="0">
                <a:solidFill>
                  <a:srgbClr val="44697D"/>
                </a:solidFill>
              </a:rPr>
              <a:t>Hiilidioksidi</a:t>
            </a:r>
          </a:p>
        </p:txBody>
      </p:sp>
      <p:sp>
        <p:nvSpPr>
          <p:cNvPr id="133123" name="Rectangle 3"/>
          <p:cNvSpPr>
            <a:spLocks noGrp="1" noChangeArrowheads="1"/>
          </p:cNvSpPr>
          <p:nvPr>
            <p:ph idx="1"/>
          </p:nvPr>
        </p:nvSpPr>
        <p:spPr>
          <a:xfrm>
            <a:off x="827088" y="1184945"/>
            <a:ext cx="7489824" cy="4836343"/>
          </a:xfrm>
        </p:spPr>
        <p:txBody>
          <a:bodyPr>
            <a:normAutofit lnSpcReduction="10000"/>
          </a:bodyPr>
          <a:lstStyle/>
          <a:p>
            <a:pPr marL="0" indent="0">
              <a:buNone/>
            </a:pPr>
            <a:r>
              <a:rPr lang="fi-FI" altLang="en-US" sz="1800" dirty="0"/>
              <a:t>Hiilidioksidipitoisuus kuvaa ilmanvaihtojärjestelmän </a:t>
            </a:r>
            <a:r>
              <a:rPr lang="fi-FI" altLang="en-US" sz="1800" dirty="0" smtClean="0"/>
              <a:t>toimivuutta</a:t>
            </a:r>
          </a:p>
          <a:p>
            <a:endParaRPr lang="fi-FI" altLang="en-US" sz="1400" dirty="0"/>
          </a:p>
          <a:p>
            <a:pPr marL="0" indent="0">
              <a:buNone/>
            </a:pPr>
            <a:r>
              <a:rPr lang="fi-FI" sz="1800" dirty="0"/>
              <a:t>Sisäilman hiilidioksidipitoisuuden toimenpideraja ylittyy, jos pitoisuus on 2 100 mg/m</a:t>
            </a:r>
            <a:r>
              <a:rPr lang="fi-FI" sz="1800" baseline="30000" dirty="0"/>
              <a:t>3</a:t>
            </a:r>
            <a:r>
              <a:rPr lang="fi-FI" sz="1800" dirty="0"/>
              <a:t> (1 150 ppm) suurempi kuin ulkoilman </a:t>
            </a:r>
            <a:r>
              <a:rPr lang="fi-FI" sz="1800" dirty="0" smtClean="0"/>
              <a:t>hiilidioksidipitoisuus</a:t>
            </a:r>
            <a:r>
              <a:rPr lang="fi-FI" sz="1800" dirty="0"/>
              <a:t> </a:t>
            </a:r>
            <a:r>
              <a:rPr lang="fi-FI" altLang="en-US" sz="1800" dirty="0" smtClean="0"/>
              <a:t>(Asumisterveysasetus, 2015).</a:t>
            </a:r>
            <a:endParaRPr lang="fi-FI" altLang="en-US" sz="1800" dirty="0"/>
          </a:p>
          <a:p>
            <a:endParaRPr lang="fi-FI" altLang="en-US" sz="1800" dirty="0"/>
          </a:p>
          <a:p>
            <a:pPr marL="0" indent="0">
              <a:buNone/>
            </a:pPr>
            <a:r>
              <a:rPr lang="fi-FI" altLang="en-US" sz="1800" dirty="0"/>
              <a:t>Rakentamismääräyskokoelma </a:t>
            </a:r>
            <a:r>
              <a:rPr lang="fi-FI" altLang="en-US" sz="1800" dirty="0" smtClean="0"/>
              <a:t>D2, 2012</a:t>
            </a:r>
          </a:p>
          <a:p>
            <a:r>
              <a:rPr lang="fi-FI" altLang="en-US" sz="1600" dirty="0"/>
              <a:t>E</a:t>
            </a:r>
            <a:r>
              <a:rPr lang="fi-FI" altLang="en-US" sz="1600" dirty="0" smtClean="0"/>
              <a:t>nimmäisarvo </a:t>
            </a:r>
            <a:r>
              <a:rPr lang="fi-FI" altLang="en-US" sz="1600" dirty="0"/>
              <a:t>= 1200 </a:t>
            </a:r>
            <a:r>
              <a:rPr lang="fi-FI" altLang="en-US" sz="1600" dirty="0" smtClean="0"/>
              <a:t>ppm</a:t>
            </a:r>
          </a:p>
          <a:p>
            <a:pPr lvl="1"/>
            <a:endParaRPr lang="fi-FI" altLang="en-US" sz="1400" dirty="0"/>
          </a:p>
          <a:p>
            <a:pPr marL="0" indent="0">
              <a:buNone/>
            </a:pPr>
            <a:r>
              <a:rPr lang="fi-FI" altLang="en-US" sz="1800" dirty="0" smtClean="0"/>
              <a:t>Sisäilmastoluokitus 2008</a:t>
            </a:r>
          </a:p>
          <a:p>
            <a:r>
              <a:rPr lang="fi-FI" altLang="en-US" sz="1600" dirty="0" smtClean="0"/>
              <a:t>S1 ≤ 750 ppm</a:t>
            </a:r>
          </a:p>
          <a:p>
            <a:r>
              <a:rPr lang="fi-FI" altLang="en-US" sz="1600" dirty="0" smtClean="0"/>
              <a:t>S2 ≤ 900 ppm</a:t>
            </a:r>
          </a:p>
          <a:p>
            <a:r>
              <a:rPr lang="fi-FI" altLang="en-US" sz="1600" dirty="0"/>
              <a:t>S3 </a:t>
            </a:r>
            <a:r>
              <a:rPr lang="fi-FI" altLang="en-US" sz="1600" dirty="0" smtClean="0"/>
              <a:t>≤ 1200 ppm</a:t>
            </a:r>
          </a:p>
          <a:p>
            <a:pPr lvl="1"/>
            <a:endParaRPr lang="fi-FI" altLang="en-US" sz="1400" dirty="0"/>
          </a:p>
          <a:p>
            <a:pPr marL="0" indent="0">
              <a:buNone/>
            </a:pPr>
            <a:r>
              <a:rPr lang="fi-FI" altLang="en-US" sz="1800" dirty="0" smtClean="0"/>
              <a:t>HTP</a:t>
            </a:r>
            <a:r>
              <a:rPr lang="fi-FI" altLang="en-US" sz="1100" dirty="0" smtClean="0"/>
              <a:t>8h </a:t>
            </a:r>
            <a:r>
              <a:rPr lang="fi-FI" altLang="en-US" sz="1800" dirty="0"/>
              <a:t>= 5000 ppm</a:t>
            </a:r>
          </a:p>
          <a:p>
            <a:pPr>
              <a:buFontTx/>
              <a:buNone/>
            </a:pPr>
            <a:endParaRPr lang="fi-FI" altLang="en-US" sz="1400" dirty="0"/>
          </a:p>
          <a:p>
            <a:pPr marL="0" indent="0">
              <a:buNone/>
            </a:pPr>
            <a:r>
              <a:rPr lang="fi-FI" altLang="en-US" sz="1800" dirty="0"/>
              <a:t>Hiilidioksidin haitat on yleensä korjattavissa riittävällä </a:t>
            </a:r>
            <a:r>
              <a:rPr lang="fi-FI" altLang="en-US" sz="1800" dirty="0" smtClean="0"/>
              <a:t>ilmanvaihdolla </a:t>
            </a:r>
            <a:endParaRPr lang="fi-FI" altLang="en-US" sz="1800" dirty="0"/>
          </a:p>
          <a:p>
            <a:endParaRPr lang="fi-FI" altLang="en-US" sz="1400" dirty="0"/>
          </a:p>
        </p:txBody>
      </p:sp>
      <p:sp>
        <p:nvSpPr>
          <p:cNvPr id="4" name="Footer Placeholder 3"/>
          <p:cNvSpPr>
            <a:spLocks noGrp="1"/>
          </p:cNvSpPr>
          <p:nvPr>
            <p:ph type="ftr" sz="quarter" idx="11"/>
          </p:nvPr>
        </p:nvSpPr>
        <p:spPr>
          <a:xfrm>
            <a:off x="4644008" y="5901083"/>
            <a:ext cx="4150151" cy="365125"/>
          </a:xfrm>
        </p:spPr>
        <p:txBody>
          <a:bodyPr/>
          <a:lstStyle/>
          <a:p>
            <a:pPr algn="r"/>
            <a:r>
              <a:rPr lang="fi-FI" altLang="en-US" sz="1000" dirty="0" smtClean="0"/>
              <a:t>Suomen rakentamismääräyskokoelma D2, 2012;, HTP-arvot 2014</a:t>
            </a:r>
            <a:endParaRPr lang="en-US" altLang="en-US" sz="1000" dirty="0"/>
          </a:p>
        </p:txBody>
      </p:sp>
      <p:sp>
        <p:nvSpPr>
          <p:cNvPr id="2" name="Slide Number Placeholder 1"/>
          <p:cNvSpPr>
            <a:spLocks noGrp="1"/>
          </p:cNvSpPr>
          <p:nvPr>
            <p:ph type="sldNum" sz="quarter" idx="12"/>
          </p:nvPr>
        </p:nvSpPr>
        <p:spPr/>
        <p:txBody>
          <a:bodyPr/>
          <a:lstStyle/>
          <a:p>
            <a:fld id="{49246692-9764-4796-AF2E-897E79EBAFA7}" type="slidenum">
              <a:rPr lang="fi-FI" smtClean="0"/>
              <a:pPr/>
              <a:t>49</a:t>
            </a:fld>
            <a:endParaRPr lang="fi-FI"/>
          </a:p>
        </p:txBody>
      </p:sp>
      <p:pic>
        <p:nvPicPr>
          <p:cNvPr id="7"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2234631"/>
      </p:ext>
    </p:extLst>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9592" y="2636912"/>
            <a:ext cx="7489824" cy="719460"/>
          </a:xfrm>
        </p:spPr>
        <p:style>
          <a:lnRef idx="3">
            <a:schemeClr val="lt1"/>
          </a:lnRef>
          <a:fillRef idx="1">
            <a:schemeClr val="accent2"/>
          </a:fillRef>
          <a:effectRef idx="1">
            <a:schemeClr val="accent2"/>
          </a:effectRef>
          <a:fontRef idx="minor">
            <a:schemeClr val="lt1"/>
          </a:fontRef>
        </p:style>
        <p:txBody>
          <a:bodyPr anchor="ctr">
            <a:noAutofit/>
          </a:bodyPr>
          <a:lstStyle/>
          <a:p>
            <a:pPr algn="ctr"/>
            <a:r>
              <a:rPr lang="fi-FI" dirty="0">
                <a:solidFill>
                  <a:schemeClr val="bg1"/>
                </a:solidFill>
              </a:rPr>
              <a:t>Kemialliset epäpuhtaudet, yleistä</a:t>
            </a:r>
          </a:p>
        </p:txBody>
      </p:sp>
      <p:pic>
        <p:nvPicPr>
          <p:cNvPr id="3"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5</a:t>
            </a:fld>
            <a:endParaRPr lang="fi-FI"/>
          </a:p>
        </p:txBody>
      </p:sp>
    </p:spTree>
    <p:extLst>
      <p:ext uri="{BB962C8B-B14F-4D97-AF65-F5344CB8AC3E}">
        <p14:creationId xmlns:p14="http://schemas.microsoft.com/office/powerpoint/2010/main" val="3529358083"/>
      </p:ext>
    </p:extLst>
  </p:cSld>
  <p:clrMapOvr>
    <a:masterClrMapping/>
  </p:clrMapOvr>
  <p:transition spd="med">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054" y="404664"/>
            <a:ext cx="8229600" cy="854968"/>
          </a:xfrm>
        </p:spPr>
        <p:txBody>
          <a:bodyPr>
            <a:normAutofit/>
          </a:bodyPr>
          <a:lstStyle/>
          <a:p>
            <a:r>
              <a:rPr lang="fi-FI" dirty="0">
                <a:solidFill>
                  <a:srgbClr val="44697D"/>
                </a:solidFill>
              </a:rPr>
              <a:t>Hiilidioksidin seurantamittaus</a:t>
            </a:r>
            <a:endParaRPr lang="en-US" dirty="0">
              <a:solidFill>
                <a:srgbClr val="44697D"/>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141296"/>
              </p:ext>
            </p:extLst>
          </p:nvPr>
        </p:nvGraphicFramePr>
        <p:xfrm>
          <a:off x="0" y="1379246"/>
          <a:ext cx="9144000" cy="435401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433997" y="5526889"/>
            <a:ext cx="7416824" cy="523220"/>
          </a:xfrm>
          <a:prstGeom prst="rect">
            <a:avLst/>
          </a:prstGeom>
          <a:noFill/>
        </p:spPr>
        <p:txBody>
          <a:bodyPr wrap="square" rtlCol="0">
            <a:spAutoFit/>
          </a:bodyPr>
          <a:lstStyle/>
          <a:p>
            <a:pPr algn="r"/>
            <a:r>
              <a:rPr lang="fi-FI" sz="1400" dirty="0" smtClean="0"/>
              <a:t>Kuvaaja: Sisäilman lämpötilan ja hiilidioksidipitoisuuden seurantamittaus, 7 vuorokautta</a:t>
            </a:r>
          </a:p>
          <a:p>
            <a:pPr algn="r"/>
            <a:r>
              <a:rPr lang="fi-FI" sz="1400" dirty="0" smtClean="0"/>
              <a:t>Veli-Matti Pietarinen, </a:t>
            </a:r>
            <a:r>
              <a:rPr lang="fi-FI" sz="1400" dirty="0"/>
              <a:t>©</a:t>
            </a:r>
            <a:r>
              <a:rPr lang="fi-FI" sz="1400" dirty="0" smtClean="0"/>
              <a:t>Työterveyslaitos</a:t>
            </a:r>
            <a:endParaRPr lang="fi-FI" sz="1400" dirty="0"/>
          </a:p>
        </p:txBody>
      </p:sp>
      <p:sp>
        <p:nvSpPr>
          <p:cNvPr id="4" name="Slide Number Placeholder 3"/>
          <p:cNvSpPr>
            <a:spLocks noGrp="1"/>
          </p:cNvSpPr>
          <p:nvPr>
            <p:ph type="sldNum" sz="quarter" idx="12"/>
          </p:nvPr>
        </p:nvSpPr>
        <p:spPr/>
        <p:txBody>
          <a:bodyPr/>
          <a:lstStyle/>
          <a:p>
            <a:fld id="{49246692-9764-4796-AF2E-897E79EBAFA7}" type="slidenum">
              <a:rPr lang="fi-FI" smtClean="0"/>
              <a:pPr/>
              <a:t>50</a:t>
            </a:fld>
            <a:endParaRPr lang="fi-FI"/>
          </a:p>
        </p:txBody>
      </p:sp>
      <p:pic>
        <p:nvPicPr>
          <p:cNvPr id="8" name="Kuva 26" descr="Kuvaus: Savonia_Word_tunniste"/>
          <p:cNvPicPr/>
          <p:nvPr/>
        </p:nvPicPr>
        <p:blipFill rotWithShape="1">
          <a:blip r:embed="rId4"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0998231"/>
      </p:ext>
    </p:extLst>
  </p:cSld>
  <p:clrMapOvr>
    <a:masterClrMapping/>
  </p:clrMapOvr>
  <p:transition spd="med">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2"/>
          <p:cNvSpPr>
            <a:spLocks noGrp="1" noChangeArrowheads="1"/>
          </p:cNvSpPr>
          <p:nvPr>
            <p:ph type="title" idx="4294967295"/>
          </p:nvPr>
        </p:nvSpPr>
        <p:spPr>
          <a:xfrm>
            <a:off x="486490" y="336540"/>
            <a:ext cx="8280920" cy="809562"/>
          </a:xfrm>
        </p:spPr>
        <p:txBody>
          <a:bodyPr vert="horz" lIns="91440" tIns="45720" rIns="91440" bIns="45720" rtlCol="0" anchor="b">
            <a:normAutofit/>
          </a:bodyPr>
          <a:lstStyle/>
          <a:p>
            <a:r>
              <a:rPr lang="fi-FI" altLang="fi-FI" dirty="0">
                <a:solidFill>
                  <a:srgbClr val="44697D"/>
                </a:solidFill>
              </a:rPr>
              <a:t>Hiilidioksidin seurantamittaus</a:t>
            </a:r>
          </a:p>
        </p:txBody>
      </p:sp>
      <p:sp>
        <p:nvSpPr>
          <p:cNvPr id="90118" name="Text Box 4"/>
          <p:cNvSpPr txBox="1">
            <a:spLocks noChangeArrowheads="1"/>
          </p:cNvSpPr>
          <p:nvPr/>
        </p:nvSpPr>
        <p:spPr bwMode="auto">
          <a:xfrm>
            <a:off x="943618" y="5655684"/>
            <a:ext cx="7848872"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defTabSz="914400">
              <a:spcAft>
                <a:spcPct val="20000"/>
              </a:spcAft>
              <a:buClr>
                <a:schemeClr val="accent2"/>
              </a:buClr>
            </a:pPr>
            <a:r>
              <a:rPr lang="fi-FI" altLang="fi-FI" sz="1200" dirty="0" smtClean="0"/>
              <a:t>Kuvaaja: Sisäilman </a:t>
            </a:r>
            <a:r>
              <a:rPr lang="fi-FI" altLang="fi-FI" sz="1200" dirty="0"/>
              <a:t>hiilidioksidipitoisuuden ja lämpötilan </a:t>
            </a:r>
            <a:r>
              <a:rPr lang="fi-FI" altLang="fi-FI" sz="1200" dirty="0" smtClean="0"/>
              <a:t>seurantamittaus, 3 vuorokautta</a:t>
            </a:r>
          </a:p>
          <a:p>
            <a:pPr algn="r">
              <a:spcAft>
                <a:spcPct val="20000"/>
              </a:spcAft>
              <a:buClr>
                <a:schemeClr val="accent2"/>
              </a:buClr>
            </a:pPr>
            <a:r>
              <a:rPr lang="fi-FI" altLang="fi-FI" sz="1200" dirty="0" smtClean="0"/>
              <a:t>Veli-Matti Pietarinen, </a:t>
            </a:r>
            <a:r>
              <a:rPr lang="fi-FI" sz="1200" dirty="0"/>
              <a:t>©</a:t>
            </a:r>
            <a:r>
              <a:rPr lang="fi-FI" altLang="fi-FI" sz="1200" dirty="0" smtClean="0"/>
              <a:t>Työterveyslaitos</a:t>
            </a:r>
            <a:endParaRPr lang="fi-FI" altLang="fi-FI" sz="1200" dirty="0"/>
          </a:p>
        </p:txBody>
      </p:sp>
      <p:graphicFrame>
        <p:nvGraphicFramePr>
          <p:cNvPr id="90120" name="Object 8"/>
          <p:cNvGraphicFramePr>
            <a:graphicFrameLocks noChangeAspect="1"/>
          </p:cNvGraphicFramePr>
          <p:nvPr>
            <p:extLst>
              <p:ext uri="{D42A27DB-BD31-4B8C-83A1-F6EECF244321}">
                <p14:modId xmlns:p14="http://schemas.microsoft.com/office/powerpoint/2010/main" val="1722684947"/>
              </p:ext>
            </p:extLst>
          </p:nvPr>
        </p:nvGraphicFramePr>
        <p:xfrm>
          <a:off x="467544" y="1209902"/>
          <a:ext cx="7893050" cy="4229100"/>
        </p:xfrm>
        <a:graphic>
          <a:graphicData uri="http://schemas.openxmlformats.org/presentationml/2006/ole">
            <mc:AlternateContent xmlns:mc="http://schemas.openxmlformats.org/markup-compatibility/2006">
              <mc:Choice xmlns:v="urn:schemas-microsoft-com:vml" Requires="v">
                <p:oleObj spid="_x0000_s1076" name="Chart" r:id="rId4" imgW="5896166" imgH="3676459" progId="Excel.Chart.8">
                  <p:embed/>
                </p:oleObj>
              </mc:Choice>
              <mc:Fallback>
                <p:oleObj name="Chart" r:id="rId4" imgW="5896166" imgH="3676459"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209902"/>
                        <a:ext cx="789305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49246692-9764-4796-AF2E-897E79EBAFA7}" type="slidenum">
              <a:rPr lang="fi-FI" smtClean="0"/>
              <a:pPr/>
              <a:t>51</a:t>
            </a:fld>
            <a:endParaRPr lang="fi-FI"/>
          </a:p>
        </p:txBody>
      </p:sp>
      <p:pic>
        <p:nvPicPr>
          <p:cNvPr id="8" name="Kuva 26" descr="Kuvaus: Savonia_Word_tunniste"/>
          <p:cNvPicPr/>
          <p:nvPr/>
        </p:nvPicPr>
        <p:blipFill rotWithShape="1">
          <a:blip r:embed="rId6"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67238658"/>
      </p:ext>
    </p:extLst>
  </p:cSld>
  <p:clrMapOvr>
    <a:masterClrMapping/>
  </p:clrMapOvr>
  <p:transition spd="med">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827088" y="18757"/>
            <a:ext cx="7489824" cy="1079500"/>
          </a:xfrm>
        </p:spPr>
        <p:txBody>
          <a:bodyPr>
            <a:normAutofit/>
          </a:bodyPr>
          <a:lstStyle/>
          <a:p>
            <a:r>
              <a:rPr lang="fi-FI" altLang="en-US" dirty="0">
                <a:solidFill>
                  <a:srgbClr val="44697D"/>
                </a:solidFill>
              </a:rPr>
              <a:t>Hiilimonoksidi</a:t>
            </a:r>
          </a:p>
        </p:txBody>
      </p:sp>
      <p:sp>
        <p:nvSpPr>
          <p:cNvPr id="134147" name="Rectangle 3"/>
          <p:cNvSpPr>
            <a:spLocks noGrp="1" noChangeArrowheads="1"/>
          </p:cNvSpPr>
          <p:nvPr>
            <p:ph idx="1"/>
          </p:nvPr>
        </p:nvSpPr>
        <p:spPr>
          <a:xfrm>
            <a:off x="827088" y="1234192"/>
            <a:ext cx="7489825" cy="4392614"/>
          </a:xfrm>
        </p:spPr>
        <p:txBody>
          <a:bodyPr>
            <a:noAutofit/>
          </a:bodyPr>
          <a:lstStyle/>
          <a:p>
            <a:pPr marL="0" indent="0">
              <a:buNone/>
            </a:pPr>
            <a:r>
              <a:rPr lang="fi-FI" altLang="en-US" dirty="0" smtClean="0"/>
              <a:t>Hiilimonoksidia </a:t>
            </a:r>
            <a:r>
              <a:rPr lang="fi-FI" altLang="en-US" dirty="0"/>
              <a:t>syntyy orgaanisen aineen epätäydellisessä palamisessa</a:t>
            </a:r>
          </a:p>
          <a:p>
            <a:r>
              <a:rPr lang="fi-FI" altLang="en-US" dirty="0"/>
              <a:t>H</a:t>
            </a:r>
            <a:r>
              <a:rPr lang="fi-FI" altLang="en-US" dirty="0" smtClean="0"/>
              <a:t>ajuton</a:t>
            </a:r>
            <a:r>
              <a:rPr lang="fi-FI" altLang="en-US" dirty="0"/>
              <a:t>, väritön veteen niukkaliukoinen, ilmaa hieman kevyempi ja erittäin helposti syttyvä kaasu</a:t>
            </a:r>
          </a:p>
          <a:p>
            <a:pPr lvl="2"/>
            <a:endParaRPr lang="fi-FI" altLang="en-US" dirty="0"/>
          </a:p>
          <a:p>
            <a:pPr marL="0" indent="0">
              <a:buNone/>
            </a:pPr>
            <a:r>
              <a:rPr lang="fi-FI" altLang="en-US" dirty="0"/>
              <a:t>Hiilimonoksidin aiheuttamat oireet:</a:t>
            </a:r>
          </a:p>
          <a:p>
            <a:r>
              <a:rPr lang="fi-FI" altLang="en-US" dirty="0"/>
              <a:t>Ensioireena päänsärkyä</a:t>
            </a:r>
          </a:p>
          <a:p>
            <a:r>
              <a:rPr lang="fi-FI" altLang="en-US" dirty="0"/>
              <a:t>Syrjäyttää hapen sitoutuessaan vereen</a:t>
            </a:r>
          </a:p>
          <a:p>
            <a:pPr lvl="2"/>
            <a:r>
              <a:rPr lang="fi-FI" altLang="en-US" dirty="0"/>
              <a:t>H</a:t>
            </a:r>
            <a:r>
              <a:rPr lang="fi-FI" altLang="en-US" dirty="0" smtClean="0"/>
              <a:t>apen </a:t>
            </a:r>
            <a:r>
              <a:rPr lang="fi-FI" altLang="en-US" dirty="0"/>
              <a:t>kuljetus </a:t>
            </a:r>
            <a:r>
              <a:rPr lang="fi-FI" altLang="en-US" dirty="0" smtClean="0"/>
              <a:t>estyy</a:t>
            </a:r>
          </a:p>
          <a:p>
            <a:pPr marL="898525" lvl="3" indent="0">
              <a:buNone/>
            </a:pPr>
            <a:endParaRPr lang="fi-FI" altLang="en-US" sz="2000" dirty="0" smtClean="0"/>
          </a:p>
          <a:p>
            <a:r>
              <a:rPr lang="fi-FI" altLang="en-US" dirty="0" smtClean="0"/>
              <a:t>Rakentamismääräyskokoelma </a:t>
            </a:r>
            <a:r>
              <a:rPr lang="fi-FI" altLang="en-US" dirty="0"/>
              <a:t>D2, enimmäisarvo 8 </a:t>
            </a:r>
            <a:r>
              <a:rPr lang="fi-FI" altLang="en-US" dirty="0" smtClean="0"/>
              <a:t>mg/m</a:t>
            </a:r>
            <a:r>
              <a:rPr lang="fi-FI" altLang="en-US" baseline="30000" dirty="0" smtClean="0"/>
              <a:t>3</a:t>
            </a:r>
            <a:endParaRPr lang="fi-FI" altLang="en-US" baseline="30000" dirty="0"/>
          </a:p>
          <a:p>
            <a:r>
              <a:rPr lang="fi-FI" dirty="0" smtClean="0"/>
              <a:t>Asumisterveysasetus, 2015; Sisäilman </a:t>
            </a:r>
            <a:r>
              <a:rPr lang="fi-FI" dirty="0"/>
              <a:t>hetkellinen hiilimonoksidipitoisuus ei saa ylittää 7 </a:t>
            </a:r>
            <a:r>
              <a:rPr lang="fi-FI" dirty="0" smtClean="0"/>
              <a:t>mg/m³</a:t>
            </a:r>
            <a:endParaRPr lang="fi-FI" dirty="0"/>
          </a:p>
          <a:p>
            <a:pPr lvl="1"/>
            <a:endParaRPr lang="fi-FI" altLang="en-US" sz="1600" baseline="30000" dirty="0" smtClean="0"/>
          </a:p>
          <a:p>
            <a:pPr lvl="1"/>
            <a:endParaRPr lang="fi-FI" altLang="en-US" sz="1600" baseline="30000" dirty="0"/>
          </a:p>
          <a:p>
            <a:pPr lvl="1"/>
            <a:endParaRPr lang="fi-FI" altLang="en-US" sz="1600" dirty="0"/>
          </a:p>
          <a:p>
            <a:pPr lvl="2"/>
            <a:endParaRPr lang="fi-FI" altLang="en-US" sz="1800" dirty="0"/>
          </a:p>
          <a:p>
            <a:endParaRPr lang="fi-FI" altLang="en-US" dirty="0"/>
          </a:p>
        </p:txBody>
      </p:sp>
      <p:sp>
        <p:nvSpPr>
          <p:cNvPr id="6" name="Footer Placeholder 3"/>
          <p:cNvSpPr>
            <a:spLocks noGrp="1"/>
          </p:cNvSpPr>
          <p:nvPr>
            <p:ph type="ftr" sz="quarter" idx="11"/>
          </p:nvPr>
        </p:nvSpPr>
        <p:spPr>
          <a:xfrm>
            <a:off x="3841524" y="5818917"/>
            <a:ext cx="4967443" cy="365125"/>
          </a:xfrm>
        </p:spPr>
        <p:txBody>
          <a:bodyPr/>
          <a:lstStyle/>
          <a:p>
            <a:pPr algn="r"/>
            <a:r>
              <a:rPr lang="fi-FI" altLang="en-US" sz="1000" dirty="0" smtClean="0"/>
              <a:t>Suomen rakentamismääräyskokoelma D2, 2012; Asumisterveysasetus, 2015</a:t>
            </a:r>
            <a:endParaRPr lang="en-US" altLang="en-US" sz="1000" dirty="0"/>
          </a:p>
        </p:txBody>
      </p:sp>
      <p:sp>
        <p:nvSpPr>
          <p:cNvPr id="2" name="Slide Number Placeholder 1"/>
          <p:cNvSpPr>
            <a:spLocks noGrp="1"/>
          </p:cNvSpPr>
          <p:nvPr>
            <p:ph type="sldNum" sz="quarter" idx="12"/>
          </p:nvPr>
        </p:nvSpPr>
        <p:spPr/>
        <p:txBody>
          <a:bodyPr/>
          <a:lstStyle/>
          <a:p>
            <a:fld id="{49246692-9764-4796-AF2E-897E79EBAFA7}" type="slidenum">
              <a:rPr lang="fi-FI" smtClean="0"/>
              <a:pPr/>
              <a:t>52</a:t>
            </a:fld>
            <a:endParaRPr lang="fi-FI"/>
          </a:p>
        </p:txBody>
      </p:sp>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6504874"/>
      </p:ext>
    </p:extLst>
  </p:cSld>
  <p:clrMapOvr>
    <a:masterClrMapping/>
  </p:clrMapOvr>
  <p:transition spd="med">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7088" y="2852936"/>
            <a:ext cx="7489824" cy="647452"/>
          </a:xfrm>
        </p:spPr>
        <p:style>
          <a:lnRef idx="3">
            <a:schemeClr val="lt1"/>
          </a:lnRef>
          <a:fillRef idx="1">
            <a:schemeClr val="accent2"/>
          </a:fillRef>
          <a:effectRef idx="1">
            <a:schemeClr val="accent2"/>
          </a:effectRef>
          <a:fontRef idx="minor">
            <a:schemeClr val="lt1"/>
          </a:fontRef>
        </p:style>
        <p:txBody>
          <a:bodyPr anchor="ctr">
            <a:noAutofit/>
          </a:bodyPr>
          <a:lstStyle/>
          <a:p>
            <a:pPr algn="ctr"/>
            <a:r>
              <a:rPr lang="fi-FI" dirty="0">
                <a:solidFill>
                  <a:schemeClr val="bg1"/>
                </a:solidFill>
              </a:rPr>
              <a:t>Formaldehydi</a:t>
            </a:r>
          </a:p>
        </p:txBody>
      </p:sp>
      <p:pic>
        <p:nvPicPr>
          <p:cNvPr id="3"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53</a:t>
            </a:fld>
            <a:endParaRPr lang="fi-FI"/>
          </a:p>
        </p:txBody>
      </p:sp>
    </p:spTree>
    <p:extLst>
      <p:ext uri="{BB962C8B-B14F-4D97-AF65-F5344CB8AC3E}">
        <p14:creationId xmlns:p14="http://schemas.microsoft.com/office/powerpoint/2010/main" val="3207488793"/>
      </p:ext>
    </p:extLst>
  </p:cSld>
  <p:clrMapOvr>
    <a:masterClrMapping/>
  </p:clrMapOvr>
  <p:transition spd="med">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833073" y="0"/>
            <a:ext cx="7489824" cy="1079500"/>
          </a:xfrm>
        </p:spPr>
        <p:txBody>
          <a:bodyPr>
            <a:noAutofit/>
          </a:bodyPr>
          <a:lstStyle/>
          <a:p>
            <a:r>
              <a:rPr lang="fi-FI" altLang="en-US" dirty="0">
                <a:solidFill>
                  <a:srgbClr val="44697D"/>
                </a:solidFill>
              </a:rPr>
              <a:t>Formaldehydi</a:t>
            </a:r>
          </a:p>
        </p:txBody>
      </p:sp>
      <p:sp>
        <p:nvSpPr>
          <p:cNvPr id="136195" name="Rectangle 3"/>
          <p:cNvSpPr>
            <a:spLocks noGrp="1" noChangeArrowheads="1"/>
          </p:cNvSpPr>
          <p:nvPr>
            <p:ph idx="1"/>
          </p:nvPr>
        </p:nvSpPr>
        <p:spPr>
          <a:xfrm>
            <a:off x="833073" y="1334783"/>
            <a:ext cx="7714445" cy="4565283"/>
          </a:xfrm>
        </p:spPr>
        <p:txBody>
          <a:bodyPr>
            <a:normAutofit fontScale="92500" lnSpcReduction="20000"/>
          </a:bodyPr>
          <a:lstStyle/>
          <a:p>
            <a:pPr>
              <a:lnSpc>
                <a:spcPct val="90000"/>
              </a:lnSpc>
            </a:pPr>
            <a:r>
              <a:rPr lang="fi-FI" altLang="en-US" sz="2200" dirty="0"/>
              <a:t>Sisäilman yleisin formaldehydin lähde on </a:t>
            </a:r>
            <a:r>
              <a:rPr lang="fi-FI" altLang="en-US" sz="2200" dirty="0" smtClean="0"/>
              <a:t>tupakka</a:t>
            </a:r>
          </a:p>
          <a:p>
            <a:pPr>
              <a:lnSpc>
                <a:spcPct val="90000"/>
              </a:lnSpc>
            </a:pPr>
            <a:endParaRPr lang="fi-FI" altLang="en-US" sz="2200" dirty="0"/>
          </a:p>
          <a:p>
            <a:pPr>
              <a:lnSpc>
                <a:spcPct val="90000"/>
              </a:lnSpc>
            </a:pPr>
            <a:r>
              <a:rPr lang="fi-FI" altLang="en-US" sz="2200" dirty="0"/>
              <a:t>Vapautuu sisäilmaan uusista </a:t>
            </a:r>
            <a:r>
              <a:rPr lang="fi-FI" altLang="en-US" sz="2200" dirty="0" smtClean="0"/>
              <a:t>tekstiileistä</a:t>
            </a:r>
          </a:p>
          <a:p>
            <a:pPr marL="0" indent="0">
              <a:lnSpc>
                <a:spcPct val="90000"/>
              </a:lnSpc>
              <a:buNone/>
            </a:pPr>
            <a:endParaRPr lang="fi-FI" altLang="en-US" sz="1800" dirty="0"/>
          </a:p>
          <a:p>
            <a:pPr lvl="1">
              <a:lnSpc>
                <a:spcPct val="90000"/>
              </a:lnSpc>
            </a:pPr>
            <a:r>
              <a:rPr lang="fi-FI" altLang="en-US" sz="1900" dirty="0"/>
              <a:t>V</a:t>
            </a:r>
            <a:r>
              <a:rPr lang="fi-FI" altLang="en-US" sz="1900" dirty="0" smtClean="0"/>
              <a:t>erhot</a:t>
            </a:r>
            <a:r>
              <a:rPr lang="fi-FI" altLang="en-US" sz="1900" dirty="0"/>
              <a:t>, kokolattiamatot, sohvan päälliset</a:t>
            </a:r>
          </a:p>
          <a:p>
            <a:pPr lvl="2">
              <a:lnSpc>
                <a:spcPct val="90000"/>
              </a:lnSpc>
            </a:pPr>
            <a:r>
              <a:rPr lang="fi-FI" altLang="en-US" sz="1700" dirty="0"/>
              <a:t>T</a:t>
            </a:r>
            <a:r>
              <a:rPr lang="fi-FI" altLang="en-US" sz="1700" dirty="0" smtClean="0"/>
              <a:t>ummat </a:t>
            </a:r>
            <a:r>
              <a:rPr lang="fi-FI" altLang="en-US" sz="1700" dirty="0"/>
              <a:t>tekstiilit sisältävät vaaleita tekstiilejä </a:t>
            </a:r>
            <a:r>
              <a:rPr lang="fi-FI" altLang="en-US" sz="1700" dirty="0" smtClean="0"/>
              <a:t>enemmän</a:t>
            </a:r>
          </a:p>
          <a:p>
            <a:pPr lvl="2">
              <a:lnSpc>
                <a:spcPct val="90000"/>
              </a:lnSpc>
            </a:pPr>
            <a:r>
              <a:rPr lang="fi-FI" altLang="en-US" sz="1700" dirty="0"/>
              <a:t>V</a:t>
            </a:r>
            <a:r>
              <a:rPr lang="fi-FI" altLang="en-US" sz="1700" dirty="0" smtClean="0"/>
              <a:t>oidaan </a:t>
            </a:r>
            <a:r>
              <a:rPr lang="fi-FI" altLang="en-US" sz="1700" dirty="0"/>
              <a:t>vähentää tekstiilien </a:t>
            </a:r>
            <a:r>
              <a:rPr lang="fi-FI" altLang="en-US" sz="1700" dirty="0" smtClean="0"/>
              <a:t>pesulla</a:t>
            </a:r>
          </a:p>
          <a:p>
            <a:pPr marL="1828800" lvl="4" indent="0">
              <a:lnSpc>
                <a:spcPct val="90000"/>
              </a:lnSpc>
              <a:buNone/>
            </a:pPr>
            <a:endParaRPr lang="fi-FI" altLang="en-US" sz="1200" dirty="0"/>
          </a:p>
          <a:p>
            <a:pPr lvl="1">
              <a:lnSpc>
                <a:spcPct val="90000"/>
              </a:lnSpc>
            </a:pPr>
            <a:r>
              <a:rPr lang="fi-FI" altLang="en-US" sz="1900" dirty="0"/>
              <a:t>Rakennusmateriaalit</a:t>
            </a:r>
          </a:p>
          <a:p>
            <a:pPr lvl="2">
              <a:lnSpc>
                <a:spcPct val="90000"/>
              </a:lnSpc>
            </a:pPr>
            <a:r>
              <a:rPr lang="fi-FI" altLang="en-US" sz="1700" dirty="0" smtClean="0"/>
              <a:t>Eristemateriaalit (mineraalivillan sideaine = fenoliformaldehydi)</a:t>
            </a:r>
          </a:p>
          <a:p>
            <a:pPr lvl="3">
              <a:lnSpc>
                <a:spcPct val="90000"/>
              </a:lnSpc>
            </a:pPr>
            <a:r>
              <a:rPr lang="fi-FI" altLang="en-US" dirty="0" smtClean="0"/>
              <a:t>Villan kastuessa siitä voi vapautua aldehydejä sisäilmaan</a:t>
            </a:r>
            <a:endParaRPr lang="fi-FI" altLang="en-US" dirty="0"/>
          </a:p>
          <a:p>
            <a:pPr lvl="3">
              <a:lnSpc>
                <a:spcPct val="90000"/>
              </a:lnSpc>
              <a:buFontTx/>
              <a:buNone/>
            </a:pPr>
            <a:endParaRPr lang="fi-FI" altLang="en-US" sz="1200" dirty="0"/>
          </a:p>
          <a:p>
            <a:pPr lvl="1">
              <a:lnSpc>
                <a:spcPct val="90000"/>
              </a:lnSpc>
            </a:pPr>
            <a:r>
              <a:rPr lang="fi-FI" altLang="en-US" sz="1900" dirty="0" smtClean="0"/>
              <a:t>MDF-  ja </a:t>
            </a:r>
            <a:r>
              <a:rPr lang="fi-FI" altLang="en-US" sz="1900" dirty="0" err="1" smtClean="0"/>
              <a:t>HDF-levyt</a:t>
            </a:r>
            <a:endParaRPr lang="fi-FI" altLang="en-US" sz="1900" dirty="0" smtClean="0"/>
          </a:p>
          <a:p>
            <a:pPr lvl="2">
              <a:lnSpc>
                <a:spcPct val="90000"/>
              </a:lnSpc>
            </a:pPr>
            <a:r>
              <a:rPr lang="fi-FI" altLang="en-US" sz="1700" dirty="0" smtClean="0"/>
              <a:t>Ureaformaldehydihartsi</a:t>
            </a:r>
          </a:p>
          <a:p>
            <a:pPr lvl="2">
              <a:lnSpc>
                <a:spcPct val="90000"/>
              </a:lnSpc>
            </a:pPr>
            <a:r>
              <a:rPr lang="fi-FI" altLang="en-US" sz="1700" dirty="0" smtClean="0"/>
              <a:t>Puumateriaalien </a:t>
            </a:r>
            <a:r>
              <a:rPr lang="fi-FI" altLang="en-US" sz="1700" dirty="0" err="1" smtClean="0"/>
              <a:t>pitkäketjuiset</a:t>
            </a:r>
            <a:r>
              <a:rPr lang="fi-FI" altLang="en-US" sz="1700" dirty="0" smtClean="0"/>
              <a:t> aldehydit</a:t>
            </a:r>
            <a:endParaRPr lang="fi-FI" altLang="en-US" sz="1700" dirty="0"/>
          </a:p>
          <a:p>
            <a:pPr lvl="2">
              <a:lnSpc>
                <a:spcPct val="90000"/>
              </a:lnSpc>
            </a:pPr>
            <a:endParaRPr lang="fi-FI" altLang="en-US" sz="1200" dirty="0" smtClean="0"/>
          </a:p>
          <a:p>
            <a:pPr lvl="2">
              <a:lnSpc>
                <a:spcPct val="90000"/>
              </a:lnSpc>
            </a:pPr>
            <a:r>
              <a:rPr lang="fi-FI" altLang="en-US" sz="1700" dirty="0"/>
              <a:t>Lastulevy</a:t>
            </a:r>
          </a:p>
          <a:p>
            <a:pPr lvl="3">
              <a:lnSpc>
                <a:spcPct val="90000"/>
              </a:lnSpc>
            </a:pPr>
            <a:r>
              <a:rPr lang="fi-FI" altLang="en-US" dirty="0"/>
              <a:t>Ennen vuotta 1983 valmistetuista lastulevyjen liima-aineista vapautuu formaldehydeja materiaalin kastuessa</a:t>
            </a:r>
          </a:p>
          <a:p>
            <a:pPr lvl="3">
              <a:lnSpc>
                <a:spcPct val="90000"/>
              </a:lnSpc>
            </a:pPr>
            <a:r>
              <a:rPr lang="fi-FI" altLang="en-US" dirty="0"/>
              <a:t>Nykyisten lastulevyn formaldehydipäästöt pienentyneet</a:t>
            </a:r>
          </a:p>
          <a:p>
            <a:pPr lvl="3">
              <a:lnSpc>
                <a:spcPct val="90000"/>
              </a:lnSpc>
            </a:pPr>
            <a:r>
              <a:rPr lang="fi-FI" altLang="en-US" dirty="0"/>
              <a:t>Voidaan vähentää lastulevyn </a:t>
            </a:r>
            <a:r>
              <a:rPr lang="fi-FI" altLang="en-US" dirty="0" smtClean="0"/>
              <a:t>maalauksella</a:t>
            </a:r>
            <a:endParaRPr lang="fi-FI" altLang="en-US" sz="1900" dirty="0"/>
          </a:p>
          <a:p>
            <a:pPr lvl="4">
              <a:lnSpc>
                <a:spcPct val="90000"/>
              </a:lnSpc>
            </a:pPr>
            <a:endParaRPr lang="fi-FI" altLang="en-US" sz="1200" dirty="0"/>
          </a:p>
          <a:p>
            <a:pPr lvl="4">
              <a:lnSpc>
                <a:spcPct val="90000"/>
              </a:lnSpc>
              <a:buFontTx/>
              <a:buNone/>
            </a:pPr>
            <a:endParaRPr lang="fi-FI" altLang="en-US" sz="1200" dirty="0"/>
          </a:p>
          <a:p>
            <a:pPr lvl="3">
              <a:lnSpc>
                <a:spcPct val="90000"/>
              </a:lnSpc>
            </a:pPr>
            <a:endParaRPr lang="fi-FI" altLang="en-US" sz="1000" dirty="0"/>
          </a:p>
        </p:txBody>
      </p:sp>
      <p:sp>
        <p:nvSpPr>
          <p:cNvPr id="4" name="Footer Placeholder 3"/>
          <p:cNvSpPr>
            <a:spLocks noGrp="1"/>
          </p:cNvSpPr>
          <p:nvPr>
            <p:ph type="ftr" sz="quarter" idx="11"/>
          </p:nvPr>
        </p:nvSpPr>
        <p:spPr>
          <a:xfrm>
            <a:off x="5004048" y="5943551"/>
            <a:ext cx="3816103" cy="365125"/>
          </a:xfrm>
        </p:spPr>
        <p:txBody>
          <a:bodyPr/>
          <a:lstStyle/>
          <a:p>
            <a:pPr algn="r"/>
            <a:r>
              <a:rPr lang="fi-FI" altLang="en-US" sz="1000" dirty="0" smtClean="0"/>
              <a:t>Asumisterveysopas, 2009; Kosteus- ja homevauriot, ratkaisuja työpaikoille, Työterveyslaitos, 2014</a:t>
            </a:r>
            <a:endParaRPr lang="en-US" altLang="en-US" sz="1000" dirty="0"/>
          </a:p>
        </p:txBody>
      </p:sp>
      <p:sp>
        <p:nvSpPr>
          <p:cNvPr id="2" name="Slide Number Placeholder 1"/>
          <p:cNvSpPr>
            <a:spLocks noGrp="1"/>
          </p:cNvSpPr>
          <p:nvPr>
            <p:ph type="sldNum" sz="quarter" idx="12"/>
          </p:nvPr>
        </p:nvSpPr>
        <p:spPr/>
        <p:txBody>
          <a:bodyPr/>
          <a:lstStyle/>
          <a:p>
            <a:fld id="{49246692-9764-4796-AF2E-897E79EBAFA7}" type="slidenum">
              <a:rPr lang="fi-FI" smtClean="0"/>
              <a:pPr/>
              <a:t>54</a:t>
            </a:fld>
            <a:endParaRPr lang="fi-FI"/>
          </a:p>
        </p:txBody>
      </p:sp>
      <p:pic>
        <p:nvPicPr>
          <p:cNvPr id="7"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422969"/>
      </p:ext>
    </p:extLst>
  </p:cSld>
  <p:clrMapOvr>
    <a:masterClrMapping/>
  </p:clrMapOvr>
  <p:transition spd="med">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8244459" y="6421663"/>
            <a:ext cx="762000" cy="152400"/>
          </a:xfrm>
        </p:spPr>
        <p:txBody>
          <a:bodyPr/>
          <a:lstStyle/>
          <a:p>
            <a:fld id="{C4F9707A-B489-4A63-B43A-98DE7701BD41}" type="slidenum">
              <a:rPr lang="en-US" altLang="en-US"/>
              <a:pPr/>
              <a:t>55</a:t>
            </a:fld>
            <a:endParaRPr lang="en-US" altLang="en-US" dirty="0"/>
          </a:p>
        </p:txBody>
      </p:sp>
      <p:sp>
        <p:nvSpPr>
          <p:cNvPr id="164867" name="Rectangle 3"/>
          <p:cNvSpPr>
            <a:spLocks noGrp="1" noChangeArrowheads="1"/>
          </p:cNvSpPr>
          <p:nvPr>
            <p:ph type="body" sz="half" idx="1"/>
          </p:nvPr>
        </p:nvSpPr>
        <p:spPr>
          <a:xfrm>
            <a:off x="535658" y="1280578"/>
            <a:ext cx="4608512" cy="4513214"/>
          </a:xfrm>
        </p:spPr>
        <p:txBody>
          <a:bodyPr>
            <a:noAutofit/>
          </a:bodyPr>
          <a:lstStyle/>
          <a:p>
            <a:pPr marL="0" indent="0">
              <a:buNone/>
            </a:pPr>
            <a:r>
              <a:rPr lang="fi-FI" altLang="en-US" sz="1800" dirty="0" smtClean="0"/>
              <a:t>Milloin mitataan:</a:t>
            </a:r>
          </a:p>
          <a:p>
            <a:r>
              <a:rPr lang="fi-FI" altLang="en-US" sz="1600" dirty="0" smtClean="0"/>
              <a:t>Formaldehydiin viittaava haju</a:t>
            </a:r>
          </a:p>
          <a:p>
            <a:r>
              <a:rPr lang="fi-FI" altLang="en-US" sz="1600" dirty="0" smtClean="0"/>
              <a:t>Runsaasti lastulevyä kalusteissa tai rakenteissa</a:t>
            </a:r>
          </a:p>
          <a:p>
            <a:pPr lvl="1"/>
            <a:endParaRPr lang="fi-FI" altLang="en-US" sz="1400" dirty="0" smtClean="0"/>
          </a:p>
          <a:p>
            <a:pPr marL="0" indent="0">
              <a:buNone/>
            </a:pPr>
            <a:r>
              <a:rPr lang="fi-FI" altLang="en-US" sz="1800" dirty="0" smtClean="0"/>
              <a:t>Mittausstandardi SFS-3862</a:t>
            </a:r>
          </a:p>
          <a:p>
            <a:endParaRPr lang="fi-FI" altLang="en-US" sz="1800" dirty="0" smtClean="0"/>
          </a:p>
          <a:p>
            <a:pPr marL="0" indent="0">
              <a:buNone/>
            </a:pPr>
            <a:r>
              <a:rPr lang="fi-FI" altLang="en-US" sz="1800" dirty="0" smtClean="0"/>
              <a:t>Ilmanäyte</a:t>
            </a:r>
            <a:endParaRPr lang="fi-FI" altLang="en-US" sz="1800" dirty="0"/>
          </a:p>
          <a:p>
            <a:r>
              <a:rPr lang="fi-FI" altLang="en-US" sz="1600" dirty="0" err="1"/>
              <a:t>Sep-Pak</a:t>
            </a:r>
            <a:r>
              <a:rPr lang="fi-FI" altLang="en-US" sz="1600" dirty="0"/>
              <a:t> –keräin</a:t>
            </a:r>
          </a:p>
          <a:p>
            <a:r>
              <a:rPr lang="fi-FI" altLang="en-US" sz="1600" dirty="0"/>
              <a:t>Virtaus: 0,2 – 1,5 l/min</a:t>
            </a:r>
          </a:p>
          <a:p>
            <a:r>
              <a:rPr lang="fi-FI" altLang="en-US" sz="1600" dirty="0"/>
              <a:t>Sisäilmanäytteen tilavuus: 60 – 100 </a:t>
            </a:r>
            <a:r>
              <a:rPr lang="fi-FI" altLang="en-US" sz="1600" dirty="0" smtClean="0"/>
              <a:t>l</a:t>
            </a:r>
          </a:p>
          <a:p>
            <a:pPr marL="0" indent="0">
              <a:buNone/>
            </a:pPr>
            <a:r>
              <a:rPr lang="fi-FI" altLang="en-US" dirty="0"/>
              <a:t/>
            </a:r>
            <a:br>
              <a:rPr lang="fi-FI" altLang="en-US" dirty="0"/>
            </a:br>
            <a:r>
              <a:rPr lang="fi-FI" altLang="en-US" sz="1800" dirty="0" smtClean="0"/>
              <a:t>Passiivikeräys</a:t>
            </a:r>
          </a:p>
          <a:p>
            <a:r>
              <a:rPr lang="fi-FI" altLang="en-US" sz="1600" dirty="0"/>
              <a:t>Keräin huoneistossa 1 vrk	</a:t>
            </a:r>
          </a:p>
        </p:txBody>
      </p:sp>
      <p:pic>
        <p:nvPicPr>
          <p:cNvPr id="164868" name="Picture 4"/>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4644008" y="1280578"/>
            <a:ext cx="4202939" cy="2520280"/>
          </a:xfrm>
        </p:spPr>
      </p:pic>
      <p:pic>
        <p:nvPicPr>
          <p:cNvPr id="164869" name="Picture 5"/>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l="49374" t="19893" r="7167" b="22177"/>
          <a:stretch>
            <a:fillRect/>
          </a:stretch>
        </p:blipFill>
        <p:spPr>
          <a:xfrm>
            <a:off x="5292079" y="3697586"/>
            <a:ext cx="2952379" cy="2396057"/>
          </a:xfrm>
        </p:spPr>
      </p:pic>
      <p:sp>
        <p:nvSpPr>
          <p:cNvPr id="2" name="Rectangle 1"/>
          <p:cNvSpPr/>
          <p:nvPr/>
        </p:nvSpPr>
        <p:spPr>
          <a:xfrm>
            <a:off x="534667" y="519287"/>
            <a:ext cx="6840760" cy="553998"/>
          </a:xfrm>
          <a:prstGeom prst="rect">
            <a:avLst/>
          </a:prstGeom>
        </p:spPr>
        <p:txBody>
          <a:bodyPr wrap="square">
            <a:spAutoFit/>
          </a:bodyPr>
          <a:lstStyle/>
          <a:p>
            <a:pPr lvl="0">
              <a:spcBef>
                <a:spcPct val="0"/>
              </a:spcBef>
            </a:pPr>
            <a:r>
              <a:rPr lang="fi-FI" altLang="en-US" sz="3000" b="1" dirty="0">
                <a:solidFill>
                  <a:srgbClr val="44697D"/>
                </a:solidFill>
                <a:latin typeface="+mj-lt"/>
                <a:ea typeface="+mj-ea"/>
                <a:cs typeface="+mj-cs"/>
              </a:rPr>
              <a:t>Formaldehydi, mittaus</a:t>
            </a:r>
          </a:p>
        </p:txBody>
      </p:sp>
      <p:pic>
        <p:nvPicPr>
          <p:cNvPr id="8" name="Kuva 26" descr="Kuvaus: Savonia_Word_tunniste"/>
          <p:cNvPicPr/>
          <p:nvPr/>
        </p:nvPicPr>
        <p:blipFill rotWithShape="1">
          <a:blip r:embed="rId4" cstate="print">
            <a:extLst>
              <a:ext uri="{28A0092B-C50C-407E-A947-70E740481C1C}">
                <a14:useLocalDpi xmlns:a14="http://schemas.microsoft.com/office/drawing/2010/main" val="0"/>
              </a:ext>
            </a:extLst>
          </a:blip>
          <a:srcRect t="6266" b="6234"/>
          <a:stretch/>
        </p:blipFill>
        <p:spPr bwMode="auto">
          <a:xfrm>
            <a:off x="284576" y="6070006"/>
            <a:ext cx="1584176" cy="5040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47544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noAutofit/>
          </a:bodyPr>
          <a:lstStyle/>
          <a:p>
            <a:r>
              <a:rPr lang="fi-FI" altLang="en-US" dirty="0">
                <a:solidFill>
                  <a:srgbClr val="44697D"/>
                </a:solidFill>
              </a:rPr>
              <a:t>Formaldehydi, ohje- ja toimenpidearvot</a:t>
            </a:r>
          </a:p>
        </p:txBody>
      </p:sp>
      <p:sp>
        <p:nvSpPr>
          <p:cNvPr id="153603" name="Rectangle 3"/>
          <p:cNvSpPr>
            <a:spLocks noGrp="1" noChangeArrowheads="1"/>
          </p:cNvSpPr>
          <p:nvPr>
            <p:ph idx="1"/>
          </p:nvPr>
        </p:nvSpPr>
        <p:spPr>
          <a:xfrm>
            <a:off x="827088" y="1642843"/>
            <a:ext cx="7489825" cy="4392614"/>
          </a:xfrm>
        </p:spPr>
        <p:txBody>
          <a:bodyPr/>
          <a:lstStyle/>
          <a:p>
            <a:pPr marL="0" indent="0">
              <a:buNone/>
            </a:pPr>
            <a:r>
              <a:rPr lang="fi-FI" altLang="en-US" dirty="0">
                <a:cs typeface="Times New Roman" pitchFamily="18" charset="0"/>
              </a:rPr>
              <a:t>Asumisterveysasetus, 2015</a:t>
            </a:r>
          </a:p>
          <a:p>
            <a:pPr lvl="1"/>
            <a:r>
              <a:rPr lang="fi-FI" dirty="0"/>
              <a:t>Sisäilman formaldehydipitoisuuden vuosikeskiarvo ei saa ylittää 50 µg/m³ ja lyhyen ajan keskiarvopitoisuus 30 minuutin mittauksen aikana ei saa ylittää 100 </a:t>
            </a:r>
            <a:r>
              <a:rPr lang="fi-FI" dirty="0" smtClean="0"/>
              <a:t>µg/m³</a:t>
            </a:r>
            <a:endParaRPr lang="fi-FI" altLang="en-US" dirty="0" smtClean="0">
              <a:cs typeface="Times New Roman" pitchFamily="18" charset="0"/>
            </a:endParaRPr>
          </a:p>
          <a:p>
            <a:pPr lvl="2"/>
            <a:endParaRPr lang="fi-FI" altLang="en-US" sz="1400" dirty="0">
              <a:cs typeface="Times New Roman" pitchFamily="18" charset="0"/>
            </a:endParaRPr>
          </a:p>
          <a:p>
            <a:pPr marL="0" indent="0">
              <a:buNone/>
            </a:pPr>
            <a:r>
              <a:rPr lang="fi-FI" altLang="en-US" dirty="0">
                <a:cs typeface="Times New Roman" pitchFamily="18" charset="0"/>
              </a:rPr>
              <a:t>Rakentamismääräyskokoelma D2, </a:t>
            </a:r>
            <a:r>
              <a:rPr lang="fi-FI" altLang="en-US" dirty="0" smtClean="0">
                <a:cs typeface="Times New Roman" pitchFamily="18" charset="0"/>
              </a:rPr>
              <a:t>2012</a:t>
            </a:r>
            <a:endParaRPr lang="fi-FI" altLang="en-US" dirty="0">
              <a:cs typeface="Times New Roman" pitchFamily="18" charset="0"/>
            </a:endParaRPr>
          </a:p>
          <a:p>
            <a:pPr lvl="1"/>
            <a:r>
              <a:rPr lang="fi-FI" altLang="en-US" dirty="0">
                <a:cs typeface="Times New Roman" pitchFamily="18" charset="0"/>
              </a:rPr>
              <a:t>Enimmäisarvo on 50 </a:t>
            </a:r>
            <a:r>
              <a:rPr lang="fi-FI" altLang="en-US" dirty="0" smtClean="0">
                <a:cs typeface="Times New Roman" pitchFamily="18" charset="0"/>
              </a:rPr>
              <a:t>µg/m</a:t>
            </a:r>
            <a:r>
              <a:rPr lang="fi-FI" altLang="en-US" baseline="30000" dirty="0" smtClean="0">
                <a:cs typeface="Times New Roman" pitchFamily="18" charset="0"/>
              </a:rPr>
              <a:t>3</a:t>
            </a:r>
          </a:p>
          <a:p>
            <a:pPr lvl="2"/>
            <a:endParaRPr lang="fi-FI" altLang="en-US" sz="1400" baseline="30000" dirty="0">
              <a:cs typeface="Times New Roman" pitchFamily="18" charset="0"/>
            </a:endParaRPr>
          </a:p>
          <a:p>
            <a:pPr marL="0" indent="0">
              <a:buNone/>
            </a:pPr>
            <a:r>
              <a:rPr lang="fi-FI" altLang="en-US" dirty="0">
                <a:cs typeface="Times New Roman" pitchFamily="18" charset="0"/>
              </a:rPr>
              <a:t>Toimistorakennuksen sisäilman formaldehydin ohjearvo (Salonen Ym. 2008, TTL</a:t>
            </a:r>
            <a:r>
              <a:rPr lang="fi-FI" altLang="en-US" dirty="0" smtClean="0">
                <a:cs typeface="Times New Roman" pitchFamily="18" charset="0"/>
              </a:rPr>
              <a:t>)</a:t>
            </a:r>
          </a:p>
          <a:p>
            <a:pPr lvl="1"/>
            <a:r>
              <a:rPr lang="fi-FI" altLang="en-US" dirty="0">
                <a:cs typeface="Times New Roman" pitchFamily="18" charset="0"/>
              </a:rPr>
              <a:t>15 </a:t>
            </a:r>
            <a:r>
              <a:rPr lang="fi-FI" altLang="en-US" dirty="0" smtClean="0">
                <a:cs typeface="Times New Roman" pitchFamily="18" charset="0"/>
              </a:rPr>
              <a:t>µg/m</a:t>
            </a:r>
            <a:r>
              <a:rPr lang="fi-FI" altLang="en-US" baseline="30000" dirty="0" smtClean="0">
                <a:cs typeface="Times New Roman" pitchFamily="18" charset="0"/>
              </a:rPr>
              <a:t>3</a:t>
            </a:r>
            <a:r>
              <a:rPr lang="fi-FI" altLang="en-US" dirty="0" smtClean="0">
                <a:cs typeface="Times New Roman" pitchFamily="18" charset="0"/>
              </a:rPr>
              <a:t>, </a:t>
            </a:r>
            <a:r>
              <a:rPr lang="fi-FI" altLang="en-US" dirty="0">
                <a:cs typeface="Times New Roman" pitchFamily="18" charset="0"/>
              </a:rPr>
              <a:t>kohonnut pitoisuus, viittaa sisäilman </a:t>
            </a:r>
            <a:r>
              <a:rPr lang="fi-FI" altLang="en-US" dirty="0" err="1">
                <a:cs typeface="Times New Roman" pitchFamily="18" charset="0"/>
              </a:rPr>
              <a:t>epätavanomaisiin</a:t>
            </a:r>
            <a:r>
              <a:rPr lang="fi-FI" altLang="en-US" dirty="0">
                <a:cs typeface="Times New Roman" pitchFamily="18" charset="0"/>
              </a:rPr>
              <a:t> </a:t>
            </a:r>
            <a:r>
              <a:rPr lang="fi-FI" altLang="en-US" dirty="0" smtClean="0">
                <a:cs typeface="Times New Roman" pitchFamily="18" charset="0"/>
              </a:rPr>
              <a:t>lähteisiin</a:t>
            </a:r>
          </a:p>
          <a:p>
            <a:pPr lvl="2"/>
            <a:endParaRPr lang="fi-FI" altLang="en-US" sz="1400" dirty="0">
              <a:cs typeface="Times New Roman" pitchFamily="18" charset="0"/>
            </a:endParaRPr>
          </a:p>
          <a:p>
            <a:pPr lvl="1"/>
            <a:endParaRPr lang="fi-FI" altLang="en-US" dirty="0" smtClean="0">
              <a:cs typeface="Times New Roman" pitchFamily="18" charset="0"/>
            </a:endParaRPr>
          </a:p>
          <a:p>
            <a:pPr lvl="2"/>
            <a:endParaRPr lang="fi-FI" altLang="en-US" sz="1600" dirty="0">
              <a:cs typeface="Times New Roman" pitchFamily="18" charset="0"/>
            </a:endParaRPr>
          </a:p>
          <a:p>
            <a:endParaRPr lang="fi-FI" altLang="en-US" dirty="0">
              <a:cs typeface="Times New Roman" pitchFamily="18" charset="0"/>
            </a:endParaRPr>
          </a:p>
          <a:p>
            <a:pPr lvl="1"/>
            <a:endParaRPr lang="fi-FI" altLang="en-US" sz="1600" dirty="0">
              <a:cs typeface="Times New Roman" pitchFamily="18" charset="0"/>
            </a:endParaRPr>
          </a:p>
          <a:p>
            <a:endParaRPr lang="fi-FI" altLang="en-US" dirty="0"/>
          </a:p>
        </p:txBody>
      </p:sp>
      <p:sp>
        <p:nvSpPr>
          <p:cNvPr id="6" name="Footer Placeholder 3"/>
          <p:cNvSpPr>
            <a:spLocks noGrp="1"/>
          </p:cNvSpPr>
          <p:nvPr>
            <p:ph type="ftr" sz="quarter" idx="11"/>
          </p:nvPr>
        </p:nvSpPr>
        <p:spPr>
          <a:xfrm>
            <a:off x="5220859" y="5908988"/>
            <a:ext cx="3599291" cy="365125"/>
          </a:xfrm>
        </p:spPr>
        <p:txBody>
          <a:bodyPr/>
          <a:lstStyle/>
          <a:p>
            <a:pPr algn="r"/>
            <a:r>
              <a:rPr lang="fi-FI" altLang="en-US" sz="1000" dirty="0" smtClean="0"/>
              <a:t>Suomen rakentamismääräyskokoelma D2, 2012; Toimiston sisäilman tutkiminen, 2011; Asumisterveysasetus, 2015</a:t>
            </a:r>
            <a:endParaRPr lang="en-US" altLang="en-US" sz="1000" dirty="0"/>
          </a:p>
        </p:txBody>
      </p:sp>
      <p:sp>
        <p:nvSpPr>
          <p:cNvPr id="2" name="Slide Number Placeholder 1"/>
          <p:cNvSpPr>
            <a:spLocks noGrp="1"/>
          </p:cNvSpPr>
          <p:nvPr>
            <p:ph type="sldNum" sz="quarter" idx="12"/>
          </p:nvPr>
        </p:nvSpPr>
        <p:spPr/>
        <p:txBody>
          <a:bodyPr/>
          <a:lstStyle/>
          <a:p>
            <a:fld id="{49246692-9764-4796-AF2E-897E79EBAFA7}" type="slidenum">
              <a:rPr lang="fi-FI" smtClean="0"/>
              <a:pPr/>
              <a:t>56</a:t>
            </a:fld>
            <a:endParaRPr lang="fi-FI"/>
          </a:p>
        </p:txBody>
      </p:sp>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5147947"/>
      </p:ext>
    </p:extLst>
  </p:cSld>
  <p:clrMapOvr>
    <a:masterClrMapping/>
  </p:clrMapOvr>
  <p:transition spd="med">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088" y="2996952"/>
            <a:ext cx="7489824" cy="647452"/>
          </a:xfrm>
        </p:spPr>
        <p:style>
          <a:lnRef idx="3">
            <a:schemeClr val="lt1"/>
          </a:lnRef>
          <a:fillRef idx="1">
            <a:schemeClr val="accent2"/>
          </a:fillRef>
          <a:effectRef idx="1">
            <a:schemeClr val="accent2"/>
          </a:effectRef>
          <a:fontRef idx="minor">
            <a:schemeClr val="lt1"/>
          </a:fontRef>
        </p:style>
        <p:txBody>
          <a:bodyPr anchor="ctr">
            <a:noAutofit/>
          </a:bodyPr>
          <a:lstStyle/>
          <a:p>
            <a:pPr algn="ctr"/>
            <a:r>
              <a:rPr lang="fi-FI" dirty="0" smtClean="0">
                <a:solidFill>
                  <a:schemeClr val="bg1"/>
                </a:solidFill>
              </a:rPr>
              <a:t>Polysykliset </a:t>
            </a:r>
            <a:r>
              <a:rPr lang="fi-FI" dirty="0">
                <a:solidFill>
                  <a:schemeClr val="bg1"/>
                </a:solidFill>
              </a:rPr>
              <a:t>aromaattiset hiilivedyt</a:t>
            </a:r>
          </a:p>
        </p:txBody>
      </p:sp>
      <p:sp>
        <p:nvSpPr>
          <p:cNvPr id="2" name="Dian numeron paikkamerkki 1"/>
          <p:cNvSpPr>
            <a:spLocks noGrp="1"/>
          </p:cNvSpPr>
          <p:nvPr>
            <p:ph type="sldNum" sz="quarter" idx="12"/>
          </p:nvPr>
        </p:nvSpPr>
        <p:spPr/>
        <p:txBody>
          <a:bodyPr/>
          <a:lstStyle/>
          <a:p>
            <a:fld id="{49246692-9764-4796-AF2E-897E79EBAFA7}" type="slidenum">
              <a:rPr lang="fi-FI" smtClean="0"/>
              <a:pPr/>
              <a:t>57</a:t>
            </a:fld>
            <a:endParaRPr lang="fi-FI"/>
          </a:p>
        </p:txBody>
      </p:sp>
      <p:pic>
        <p:nvPicPr>
          <p:cNvPr id="5"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3709063"/>
      </p:ext>
    </p:extLst>
  </p:cSld>
  <p:clrMapOvr>
    <a:masterClrMapping/>
  </p:clrMapOvr>
  <p:transition spd="med">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fi-FI" dirty="0">
                <a:solidFill>
                  <a:srgbClr val="44697D"/>
                </a:solidFill>
              </a:rPr>
              <a:t>Polysykliset aromaattiset hiilivedyt</a:t>
            </a:r>
            <a:endParaRPr lang="en-US" dirty="0">
              <a:solidFill>
                <a:srgbClr val="44697D"/>
              </a:solidFill>
            </a:endParaRPr>
          </a:p>
        </p:txBody>
      </p:sp>
      <p:sp>
        <p:nvSpPr>
          <p:cNvPr id="9" name="Content Placeholder 8"/>
          <p:cNvSpPr>
            <a:spLocks noGrp="1"/>
          </p:cNvSpPr>
          <p:nvPr>
            <p:ph idx="1"/>
          </p:nvPr>
        </p:nvSpPr>
        <p:spPr/>
        <p:txBody>
          <a:bodyPr/>
          <a:lstStyle/>
          <a:p>
            <a:pPr marL="0" indent="0">
              <a:buNone/>
            </a:pPr>
            <a:r>
              <a:rPr lang="fi-FI" dirty="0" err="1" smtClean="0"/>
              <a:t>PAH-yhdisteitä</a:t>
            </a:r>
            <a:r>
              <a:rPr lang="fi-FI" dirty="0" smtClean="0"/>
              <a:t> sisältävät vesieristeet</a:t>
            </a:r>
            <a:endParaRPr lang="en-US" dirty="0" smtClean="0"/>
          </a:p>
          <a:p>
            <a:r>
              <a:rPr lang="fi-FI" sz="1800" dirty="0" smtClean="0"/>
              <a:t>Kivihiilipiki = </a:t>
            </a:r>
            <a:r>
              <a:rPr lang="fi-FI" sz="1800" dirty="0" err="1" smtClean="0"/>
              <a:t>kreosootti</a:t>
            </a:r>
            <a:r>
              <a:rPr lang="fi-FI" sz="1800" dirty="0" smtClean="0"/>
              <a:t> = </a:t>
            </a:r>
            <a:r>
              <a:rPr lang="fi-FI" sz="1800" dirty="0" err="1" smtClean="0"/>
              <a:t>kroesoottipiki</a:t>
            </a:r>
            <a:r>
              <a:rPr lang="fi-FI" sz="1800" dirty="0" smtClean="0"/>
              <a:t> = kivihiiliterva</a:t>
            </a:r>
          </a:p>
          <a:p>
            <a:r>
              <a:rPr lang="fi-FI" sz="1800" dirty="0" smtClean="0"/>
              <a:t>Useat </a:t>
            </a:r>
            <a:r>
              <a:rPr lang="fi-FI" sz="1800" dirty="0" err="1" smtClean="0"/>
              <a:t>PAH-yhdisteet</a:t>
            </a:r>
            <a:r>
              <a:rPr lang="fi-FI" sz="1800" dirty="0" smtClean="0"/>
              <a:t> ovat karsinogeeneja</a:t>
            </a:r>
          </a:p>
          <a:p>
            <a:r>
              <a:rPr lang="fi-FI" sz="1800" dirty="0" smtClean="0"/>
              <a:t>Haitta-aine, huomioitava purkutöissä (</a:t>
            </a:r>
            <a:r>
              <a:rPr lang="en-US" sz="1800" dirty="0"/>
              <a:t>RATU </a:t>
            </a:r>
            <a:r>
              <a:rPr lang="en-US" sz="1800" dirty="0" smtClean="0"/>
              <a:t>82-0381)</a:t>
            </a:r>
          </a:p>
          <a:p>
            <a:r>
              <a:rPr lang="fi-FI" sz="1800" dirty="0" smtClean="0"/>
              <a:t>Sisäilmassa havaittava ”ratapölkyn haju” usein naftaleenia</a:t>
            </a:r>
          </a:p>
          <a:p>
            <a:pPr lvl="1"/>
            <a:r>
              <a:rPr lang="fi-FI" sz="1400" dirty="0" smtClean="0"/>
              <a:t>Haihtuvin </a:t>
            </a:r>
            <a:r>
              <a:rPr lang="fi-FI" sz="1400" dirty="0" err="1" smtClean="0"/>
              <a:t>PAH-yhdiste</a:t>
            </a:r>
            <a:endParaRPr lang="fi-FI" sz="1400" dirty="0" smtClean="0"/>
          </a:p>
          <a:p>
            <a:pPr marL="266700" lvl="1" indent="0">
              <a:buNone/>
            </a:pPr>
            <a:endParaRPr lang="fi-FI" sz="1400" dirty="0"/>
          </a:p>
          <a:p>
            <a:pPr marL="0" indent="0">
              <a:buNone/>
            </a:pPr>
            <a:r>
              <a:rPr lang="fi-FI" dirty="0" smtClean="0"/>
              <a:t>Altistuminen suurinta purkutyövaiheessa</a:t>
            </a:r>
          </a:p>
        </p:txBody>
      </p:sp>
      <p:sp>
        <p:nvSpPr>
          <p:cNvPr id="6" name="Footer Placeholder 5"/>
          <p:cNvSpPr>
            <a:spLocks noGrp="1"/>
          </p:cNvSpPr>
          <p:nvPr>
            <p:ph type="ftr" sz="quarter" idx="11"/>
          </p:nvPr>
        </p:nvSpPr>
        <p:spPr>
          <a:xfrm>
            <a:off x="5117076" y="5833709"/>
            <a:ext cx="3708499" cy="365125"/>
          </a:xfrm>
        </p:spPr>
        <p:txBody>
          <a:bodyPr/>
          <a:lstStyle/>
          <a:p>
            <a:pPr algn="r"/>
            <a:r>
              <a:rPr lang="en-US" sz="1000" dirty="0" err="1" smtClean="0"/>
              <a:t>Altistuminen</a:t>
            </a:r>
            <a:r>
              <a:rPr lang="en-US" sz="1000" dirty="0" smtClean="0"/>
              <a:t> ja </a:t>
            </a:r>
            <a:r>
              <a:rPr lang="en-US" sz="1000" dirty="0" err="1" smtClean="0"/>
              <a:t>suojautuminen</a:t>
            </a:r>
            <a:r>
              <a:rPr lang="en-US" sz="1000" dirty="0" smtClean="0"/>
              <a:t> PAH-</a:t>
            </a:r>
            <a:r>
              <a:rPr lang="en-US" sz="1000" dirty="0" err="1" smtClean="0"/>
              <a:t>yhdisteitä</a:t>
            </a:r>
            <a:r>
              <a:rPr lang="en-US" sz="1000" dirty="0" smtClean="0"/>
              <a:t> </a:t>
            </a:r>
            <a:r>
              <a:rPr lang="en-US" sz="1000" dirty="0" err="1" smtClean="0"/>
              <a:t>sisältävien</a:t>
            </a:r>
            <a:r>
              <a:rPr lang="en-US" sz="1000" dirty="0" smtClean="0"/>
              <a:t> </a:t>
            </a:r>
            <a:r>
              <a:rPr lang="en-US" sz="1000" dirty="0" err="1" smtClean="0"/>
              <a:t>vesieristeiden</a:t>
            </a:r>
            <a:r>
              <a:rPr lang="en-US" sz="1000" dirty="0" smtClean="0"/>
              <a:t> </a:t>
            </a:r>
            <a:r>
              <a:rPr lang="en-US" sz="1000" dirty="0" err="1" smtClean="0"/>
              <a:t>purkutyössä</a:t>
            </a:r>
            <a:r>
              <a:rPr lang="en-US" sz="1000" dirty="0" smtClean="0"/>
              <a:t>, </a:t>
            </a:r>
            <a:r>
              <a:rPr lang="en-US" sz="1000" dirty="0" err="1" smtClean="0"/>
              <a:t>Työterveyslaitos</a:t>
            </a:r>
            <a:r>
              <a:rPr lang="en-US" sz="1000" dirty="0" smtClean="0"/>
              <a:t>, 2010</a:t>
            </a:r>
            <a:endParaRPr lang="en-US" altLang="en-US" sz="1000" dirty="0"/>
          </a:p>
        </p:txBody>
      </p:sp>
      <p:sp>
        <p:nvSpPr>
          <p:cNvPr id="2" name="Slide Number Placeholder 1"/>
          <p:cNvSpPr>
            <a:spLocks noGrp="1"/>
          </p:cNvSpPr>
          <p:nvPr>
            <p:ph type="sldNum" sz="quarter" idx="12"/>
          </p:nvPr>
        </p:nvSpPr>
        <p:spPr/>
        <p:txBody>
          <a:bodyPr/>
          <a:lstStyle/>
          <a:p>
            <a:fld id="{49246692-9764-4796-AF2E-897E79EBAFA7}" type="slidenum">
              <a:rPr lang="fi-FI" smtClean="0"/>
              <a:pPr/>
              <a:t>58</a:t>
            </a:fld>
            <a:endParaRPr lang="fi-FI"/>
          </a:p>
        </p:txBody>
      </p:sp>
      <p:pic>
        <p:nvPicPr>
          <p:cNvPr id="7"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9588205"/>
      </p:ext>
    </p:extLst>
  </p:cSld>
  <p:clrMapOvr>
    <a:masterClrMapping/>
  </p:clrMapOvr>
  <p:transition spd="med">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312" y="80511"/>
            <a:ext cx="6323226" cy="1143000"/>
          </a:xfrm>
        </p:spPr>
        <p:txBody>
          <a:bodyPr>
            <a:normAutofit/>
          </a:bodyPr>
          <a:lstStyle/>
          <a:p>
            <a:r>
              <a:rPr lang="fi-FI" dirty="0" err="1" smtClean="0">
                <a:solidFill>
                  <a:srgbClr val="44697D"/>
                </a:solidFill>
              </a:rPr>
              <a:t>Kreosootti</a:t>
            </a:r>
            <a:r>
              <a:rPr lang="fi-FI" dirty="0" smtClean="0">
                <a:solidFill>
                  <a:srgbClr val="44697D"/>
                </a:solidFill>
              </a:rPr>
              <a:t>-vesieriste</a:t>
            </a:r>
            <a:endParaRPr lang="en-US" dirty="0">
              <a:solidFill>
                <a:srgbClr val="44697D"/>
              </a:solidFill>
            </a:endParaRPr>
          </a:p>
        </p:txBody>
      </p:sp>
      <p:sp>
        <p:nvSpPr>
          <p:cNvPr id="3" name="Content Placeholder 2"/>
          <p:cNvSpPr>
            <a:spLocks noGrp="1"/>
          </p:cNvSpPr>
          <p:nvPr>
            <p:ph idx="1"/>
          </p:nvPr>
        </p:nvSpPr>
        <p:spPr>
          <a:xfrm>
            <a:off x="616312" y="1396841"/>
            <a:ext cx="8208912" cy="4176464"/>
          </a:xfrm>
        </p:spPr>
        <p:txBody>
          <a:bodyPr>
            <a:normAutofit fontScale="92500" lnSpcReduction="20000"/>
          </a:bodyPr>
          <a:lstStyle/>
          <a:p>
            <a:pPr marL="0" indent="0">
              <a:buNone/>
            </a:pPr>
            <a:r>
              <a:rPr lang="fi-FI" sz="2200" dirty="0" smtClean="0"/>
              <a:t>Käytetty </a:t>
            </a:r>
            <a:r>
              <a:rPr lang="fi-FI" sz="2200" dirty="0"/>
              <a:t>kosteuden- ja vedeneristeenä </a:t>
            </a:r>
            <a:r>
              <a:rPr lang="fi-FI" sz="2200" dirty="0" smtClean="0"/>
              <a:t>aikavälillä </a:t>
            </a:r>
            <a:r>
              <a:rPr lang="fi-FI" sz="2200" dirty="0"/>
              <a:t>1890 – </a:t>
            </a:r>
            <a:r>
              <a:rPr lang="fi-FI" sz="2200" dirty="0" smtClean="0"/>
              <a:t>1950</a:t>
            </a:r>
          </a:p>
          <a:p>
            <a:r>
              <a:rPr lang="fi-FI" sz="1900" dirty="0" smtClean="0"/>
              <a:t>Maanvastaiset </a:t>
            </a:r>
            <a:r>
              <a:rPr lang="fi-FI" sz="1900" dirty="0"/>
              <a:t>seinärakenteet</a:t>
            </a:r>
          </a:p>
          <a:p>
            <a:r>
              <a:rPr lang="fi-FI" sz="1900" dirty="0"/>
              <a:t>Maanvaraiset lattiarakenteet</a:t>
            </a:r>
          </a:p>
          <a:p>
            <a:r>
              <a:rPr lang="fi-FI" sz="1900" dirty="0"/>
              <a:t>Välipohjarakenteet</a:t>
            </a:r>
          </a:p>
          <a:p>
            <a:r>
              <a:rPr lang="fi-FI" sz="1900" dirty="0"/>
              <a:t>Märkätilat</a:t>
            </a:r>
          </a:p>
          <a:p>
            <a:r>
              <a:rPr lang="fi-FI" sz="1900" dirty="0" err="1"/>
              <a:t>ikkunariveet</a:t>
            </a:r>
            <a:endParaRPr lang="fi-FI" sz="1900" dirty="0"/>
          </a:p>
          <a:p>
            <a:pPr marL="0" indent="0">
              <a:buNone/>
            </a:pPr>
            <a:r>
              <a:rPr lang="fi-FI" sz="1900" dirty="0" smtClean="0"/>
              <a:t> </a:t>
            </a:r>
            <a:endParaRPr lang="fi-FI" sz="1900" dirty="0"/>
          </a:p>
          <a:p>
            <a:pPr marL="0" indent="0">
              <a:buNone/>
            </a:pPr>
            <a:r>
              <a:rPr lang="fi-FI" sz="2200" dirty="0" err="1" smtClean="0"/>
              <a:t>Kreosootti</a:t>
            </a:r>
            <a:r>
              <a:rPr lang="fi-FI" sz="2200" dirty="0" smtClean="0"/>
              <a:t> on </a:t>
            </a:r>
            <a:r>
              <a:rPr lang="fi-FI" sz="2200" dirty="0"/>
              <a:t>kivihiilitervan tislausjäännös – sisältää satoja orgaanisia ja epäorgaanisia yhdisteitä. </a:t>
            </a:r>
            <a:endParaRPr lang="fi-FI" sz="2200" dirty="0" smtClean="0"/>
          </a:p>
          <a:p>
            <a:pPr marL="0" indent="0">
              <a:buNone/>
            </a:pPr>
            <a:r>
              <a:rPr lang="fi-FI" sz="2400" dirty="0" smtClean="0">
                <a:sym typeface="Wingdings" panose="05000000000000000000" pitchFamily="2" charset="2"/>
              </a:rPr>
              <a:t></a:t>
            </a:r>
            <a:r>
              <a:rPr lang="fi-FI" sz="2200" dirty="0" smtClean="0"/>
              <a:t> </a:t>
            </a:r>
            <a:r>
              <a:rPr lang="fi-FI" sz="2200" dirty="0"/>
              <a:t>Ongelmallisin on </a:t>
            </a:r>
            <a:r>
              <a:rPr lang="fi-FI" sz="2200" dirty="0" smtClean="0"/>
              <a:t>höyrymäiset ainesosat (PAH-yhdisteet).</a:t>
            </a:r>
          </a:p>
          <a:p>
            <a:pPr marL="0" indent="0">
              <a:buNone/>
            </a:pPr>
            <a:endParaRPr lang="en-US" sz="1900" dirty="0" smtClean="0"/>
          </a:p>
          <a:p>
            <a:pPr marL="0" indent="0">
              <a:buNone/>
            </a:pPr>
            <a:r>
              <a:rPr lang="fi-FI" sz="2200" dirty="0" smtClean="0"/>
              <a:t>On </a:t>
            </a:r>
            <a:r>
              <a:rPr lang="fi-FI" sz="2200" dirty="0"/>
              <a:t>tumman värinen ja siinä on voimakas pistävä haju (kyllästetty puu, ratapölkky, </a:t>
            </a:r>
            <a:r>
              <a:rPr lang="fi-FI" sz="2200" dirty="0" err="1"/>
              <a:t>kreosootin</a:t>
            </a:r>
            <a:r>
              <a:rPr lang="fi-FI" sz="2200" dirty="0"/>
              <a:t> haju). Kuivissa olosuhteissa haju on vaikeasti havaittavissa. </a:t>
            </a:r>
          </a:p>
          <a:p>
            <a:endParaRPr lang="en-US" dirty="0"/>
          </a:p>
        </p:txBody>
      </p:sp>
      <p:sp>
        <p:nvSpPr>
          <p:cNvPr id="6" name="Footer Placeholder 5"/>
          <p:cNvSpPr>
            <a:spLocks noGrp="1"/>
          </p:cNvSpPr>
          <p:nvPr>
            <p:ph type="ftr" sz="quarter" idx="10"/>
          </p:nvPr>
        </p:nvSpPr>
        <p:spPr>
          <a:xfrm>
            <a:off x="1806578" y="5746635"/>
            <a:ext cx="6984007" cy="360362"/>
          </a:xfrm>
        </p:spPr>
        <p:txBody>
          <a:bodyPr/>
          <a:lstStyle/>
          <a:p>
            <a:pPr algn="r"/>
            <a:r>
              <a:rPr lang="en-US" sz="1000" dirty="0" err="1" smtClean="0"/>
              <a:t>Altistuminen</a:t>
            </a:r>
            <a:r>
              <a:rPr lang="en-US" sz="1000" dirty="0" smtClean="0"/>
              <a:t> ja </a:t>
            </a:r>
            <a:r>
              <a:rPr lang="en-US" sz="1000" dirty="0" err="1" smtClean="0"/>
              <a:t>suojautuminen</a:t>
            </a:r>
            <a:r>
              <a:rPr lang="en-US" sz="1000" dirty="0" smtClean="0"/>
              <a:t> PAH-</a:t>
            </a:r>
            <a:r>
              <a:rPr lang="en-US" sz="1000" dirty="0" err="1" smtClean="0"/>
              <a:t>yhdisteitä</a:t>
            </a:r>
            <a:r>
              <a:rPr lang="en-US" sz="1000" dirty="0" smtClean="0"/>
              <a:t> </a:t>
            </a:r>
            <a:r>
              <a:rPr lang="en-US" sz="1000" dirty="0" err="1" smtClean="0"/>
              <a:t>sisältävien</a:t>
            </a:r>
            <a:r>
              <a:rPr lang="en-US" sz="1000" dirty="0" smtClean="0"/>
              <a:t> </a:t>
            </a:r>
            <a:r>
              <a:rPr lang="en-US" sz="1000" dirty="0" err="1" smtClean="0"/>
              <a:t>vesieristeiden</a:t>
            </a:r>
            <a:r>
              <a:rPr lang="en-US" sz="1000" dirty="0" smtClean="0"/>
              <a:t> </a:t>
            </a:r>
            <a:r>
              <a:rPr lang="en-US" sz="1000" dirty="0" err="1" smtClean="0"/>
              <a:t>purkutyössä</a:t>
            </a:r>
            <a:r>
              <a:rPr lang="en-US" sz="1000" dirty="0" smtClean="0"/>
              <a:t>, </a:t>
            </a:r>
            <a:r>
              <a:rPr lang="en-US" sz="1000" dirty="0" err="1" smtClean="0"/>
              <a:t>Työterveyslaitos</a:t>
            </a:r>
            <a:r>
              <a:rPr lang="en-US" sz="1000" dirty="0" smtClean="0"/>
              <a:t>, 2010</a:t>
            </a:r>
            <a:endParaRPr lang="en-US" altLang="en-US" sz="1000" dirty="0"/>
          </a:p>
        </p:txBody>
      </p:sp>
      <p:sp>
        <p:nvSpPr>
          <p:cNvPr id="4" name="Slide Number Placeholder 3"/>
          <p:cNvSpPr>
            <a:spLocks noGrp="1"/>
          </p:cNvSpPr>
          <p:nvPr>
            <p:ph type="sldNum" sz="quarter" idx="12"/>
          </p:nvPr>
        </p:nvSpPr>
        <p:spPr/>
        <p:txBody>
          <a:bodyPr/>
          <a:lstStyle/>
          <a:p>
            <a:fld id="{49246692-9764-4796-AF2E-897E79EBAFA7}" type="slidenum">
              <a:rPr lang="fi-FI" smtClean="0"/>
              <a:pPr/>
              <a:t>59</a:t>
            </a:fld>
            <a:endParaRPr lang="fi-FI"/>
          </a:p>
        </p:txBody>
      </p:sp>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8719150"/>
      </p:ext>
    </p:extLst>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827088" y="218261"/>
            <a:ext cx="7489824" cy="1079500"/>
          </a:xfrm>
        </p:spPr>
        <p:txBody>
          <a:bodyPr>
            <a:noAutofit/>
          </a:bodyPr>
          <a:lstStyle/>
          <a:p>
            <a:r>
              <a:rPr lang="fi-FI" altLang="en-US" dirty="0"/>
              <a:t>Sisäilman kemiallisten epäpuhtauksien lähteet:</a:t>
            </a:r>
          </a:p>
        </p:txBody>
      </p:sp>
      <p:sp>
        <p:nvSpPr>
          <p:cNvPr id="156675" name="Rectangle 3"/>
          <p:cNvSpPr>
            <a:spLocks noGrp="1" noChangeArrowheads="1"/>
          </p:cNvSpPr>
          <p:nvPr>
            <p:ph idx="1"/>
          </p:nvPr>
        </p:nvSpPr>
        <p:spPr>
          <a:xfrm>
            <a:off x="827088" y="1467247"/>
            <a:ext cx="7489825" cy="4392614"/>
          </a:xfrm>
        </p:spPr>
        <p:txBody>
          <a:bodyPr>
            <a:normAutofit fontScale="85000" lnSpcReduction="10000"/>
          </a:bodyPr>
          <a:lstStyle/>
          <a:p>
            <a:pPr marL="0" indent="0">
              <a:lnSpc>
                <a:spcPct val="90000"/>
              </a:lnSpc>
              <a:buNone/>
            </a:pPr>
            <a:r>
              <a:rPr lang="fi-FI" altLang="en-US" sz="1900" dirty="0" smtClean="0"/>
              <a:t>Rakennusmateriaalit</a:t>
            </a:r>
            <a:r>
              <a:rPr lang="fi-FI" altLang="en-US" sz="1900" dirty="0"/>
              <a:t>:</a:t>
            </a:r>
          </a:p>
          <a:p>
            <a:pPr lvl="1">
              <a:lnSpc>
                <a:spcPct val="90000"/>
              </a:lnSpc>
            </a:pPr>
            <a:r>
              <a:rPr lang="fi-FI" altLang="en-US" sz="1700" dirty="0"/>
              <a:t>Ammoniakki ja amiinit</a:t>
            </a:r>
          </a:p>
          <a:p>
            <a:pPr lvl="1">
              <a:lnSpc>
                <a:spcPct val="90000"/>
              </a:lnSpc>
            </a:pPr>
            <a:r>
              <a:rPr lang="fi-FI" altLang="en-US" sz="1700" dirty="0"/>
              <a:t>Formaldehydit</a:t>
            </a:r>
          </a:p>
          <a:p>
            <a:pPr lvl="1">
              <a:lnSpc>
                <a:spcPct val="90000"/>
              </a:lnSpc>
            </a:pPr>
            <a:r>
              <a:rPr lang="fi-FI" altLang="en-US" sz="1700" dirty="0"/>
              <a:t>Haihtuvat orgaaniset </a:t>
            </a:r>
            <a:r>
              <a:rPr lang="fi-FI" altLang="en-US" sz="1700" dirty="0" smtClean="0"/>
              <a:t>yhdisteet (VOC)</a:t>
            </a:r>
          </a:p>
          <a:p>
            <a:pPr lvl="1">
              <a:lnSpc>
                <a:spcPct val="90000"/>
              </a:lnSpc>
            </a:pPr>
            <a:r>
              <a:rPr lang="fi-FI" altLang="en-US" sz="1700" dirty="0" smtClean="0"/>
              <a:t>Polysykliset aromaattiset hiilivedet (PAH)</a:t>
            </a:r>
            <a:endParaRPr lang="fi-FI" altLang="en-US" sz="1700" dirty="0"/>
          </a:p>
          <a:p>
            <a:pPr lvl="2">
              <a:lnSpc>
                <a:spcPct val="90000"/>
              </a:lnSpc>
            </a:pPr>
            <a:endParaRPr lang="fi-FI" altLang="en-US" sz="1500" dirty="0"/>
          </a:p>
          <a:p>
            <a:pPr marL="0" indent="0">
              <a:lnSpc>
                <a:spcPct val="90000"/>
              </a:lnSpc>
              <a:buNone/>
            </a:pPr>
            <a:r>
              <a:rPr lang="fi-FI" altLang="en-US" sz="1900" dirty="0"/>
              <a:t>Liikenne</a:t>
            </a:r>
          </a:p>
          <a:p>
            <a:pPr lvl="1">
              <a:lnSpc>
                <a:spcPct val="90000"/>
              </a:lnSpc>
            </a:pPr>
            <a:r>
              <a:rPr lang="fi-FI" altLang="en-US" sz="1700" dirty="0"/>
              <a:t>Typen oksidit, nitraatti ja nitriitti</a:t>
            </a:r>
          </a:p>
          <a:p>
            <a:pPr lvl="1">
              <a:lnSpc>
                <a:spcPct val="90000"/>
              </a:lnSpc>
            </a:pPr>
            <a:r>
              <a:rPr lang="fi-FI" altLang="en-US" sz="1700" dirty="0"/>
              <a:t>Hiilidioksidi</a:t>
            </a:r>
          </a:p>
          <a:p>
            <a:pPr lvl="2">
              <a:lnSpc>
                <a:spcPct val="90000"/>
              </a:lnSpc>
            </a:pPr>
            <a:endParaRPr lang="fi-FI" altLang="en-US" sz="1500" dirty="0"/>
          </a:p>
          <a:p>
            <a:pPr marL="0" indent="0">
              <a:lnSpc>
                <a:spcPct val="90000"/>
              </a:lnSpc>
              <a:buNone/>
            </a:pPr>
            <a:r>
              <a:rPr lang="fi-FI" altLang="en-US" sz="1900" dirty="0"/>
              <a:t>Teollisuus</a:t>
            </a:r>
          </a:p>
          <a:p>
            <a:pPr lvl="1">
              <a:lnSpc>
                <a:spcPct val="90000"/>
              </a:lnSpc>
            </a:pPr>
            <a:r>
              <a:rPr lang="fi-FI" altLang="en-US" sz="1700" dirty="0"/>
              <a:t>Typen oksidit, nitraatti, nitriitti → typpihappotehtaat, voimalaitokset, fossiilisten polttoaineiden palaminen</a:t>
            </a:r>
          </a:p>
          <a:p>
            <a:pPr lvl="1">
              <a:lnSpc>
                <a:spcPct val="90000"/>
              </a:lnSpc>
            </a:pPr>
            <a:r>
              <a:rPr lang="fi-FI" altLang="en-US" sz="1700" dirty="0"/>
              <a:t>R</a:t>
            </a:r>
            <a:r>
              <a:rPr lang="fi-FI" altLang="en-US" sz="1700" dirty="0" smtClean="0"/>
              <a:t>ikkidioksidi </a:t>
            </a:r>
            <a:r>
              <a:rPr lang="fi-FI" altLang="en-US" sz="1700" dirty="0">
                <a:latin typeface="Times New Roman" pitchFamily="18" charset="0"/>
                <a:cs typeface="Times New Roman" pitchFamily="18" charset="0"/>
              </a:rPr>
              <a:t>→ </a:t>
            </a:r>
            <a:r>
              <a:rPr lang="fi-FI" altLang="en-US" sz="1700" dirty="0">
                <a:cs typeface="Times New Roman" pitchFamily="18" charset="0"/>
              </a:rPr>
              <a:t>energian tuotanto</a:t>
            </a:r>
          </a:p>
          <a:p>
            <a:pPr lvl="1">
              <a:lnSpc>
                <a:spcPct val="90000"/>
              </a:lnSpc>
            </a:pPr>
            <a:r>
              <a:rPr lang="fi-FI" altLang="en-US" sz="1700" dirty="0">
                <a:cs typeface="Times New Roman" pitchFamily="18" charset="0"/>
              </a:rPr>
              <a:t>Hiilidioksidi</a:t>
            </a:r>
          </a:p>
          <a:p>
            <a:pPr marL="623887" lvl="2" indent="0">
              <a:lnSpc>
                <a:spcPct val="90000"/>
              </a:lnSpc>
              <a:buNone/>
            </a:pPr>
            <a:endParaRPr lang="fi-FI" altLang="en-US" sz="1500" dirty="0">
              <a:latin typeface="Times New Roman" pitchFamily="18" charset="0"/>
              <a:cs typeface="Times New Roman" pitchFamily="18" charset="0"/>
            </a:endParaRPr>
          </a:p>
          <a:p>
            <a:pPr marL="0" indent="0">
              <a:lnSpc>
                <a:spcPct val="90000"/>
              </a:lnSpc>
              <a:buNone/>
            </a:pPr>
            <a:r>
              <a:rPr lang="fi-FI" altLang="en-US" sz="1900" dirty="0"/>
              <a:t>Ihmisen oma toiminta</a:t>
            </a:r>
          </a:p>
          <a:p>
            <a:pPr lvl="1">
              <a:lnSpc>
                <a:spcPct val="90000"/>
              </a:lnSpc>
            </a:pPr>
            <a:r>
              <a:rPr lang="fi-FI" altLang="en-US" sz="1700" dirty="0"/>
              <a:t>Ammoniakki ja amiinit </a:t>
            </a:r>
            <a:r>
              <a:rPr lang="fi-FI" altLang="en-US" sz="1700" dirty="0">
                <a:latin typeface="Times New Roman" pitchFamily="18" charset="0"/>
                <a:cs typeface="Times New Roman" pitchFamily="18" charset="0"/>
              </a:rPr>
              <a:t>→</a:t>
            </a:r>
            <a:r>
              <a:rPr lang="fi-FI" altLang="en-US" sz="1700" dirty="0">
                <a:cs typeface="Times New Roman" pitchFamily="18" charset="0"/>
              </a:rPr>
              <a:t> eritteet</a:t>
            </a:r>
            <a:endParaRPr lang="fi-FI" altLang="en-US" sz="1700" dirty="0"/>
          </a:p>
          <a:p>
            <a:pPr lvl="1">
              <a:lnSpc>
                <a:spcPct val="90000"/>
              </a:lnSpc>
            </a:pPr>
            <a:r>
              <a:rPr lang="fi-FI" altLang="en-US" sz="1700" dirty="0"/>
              <a:t>Haihtuvat orgaaniset yhdisteet </a:t>
            </a:r>
            <a:r>
              <a:rPr lang="fi-FI" altLang="en-US" sz="1700" dirty="0">
                <a:latin typeface="Times New Roman" pitchFamily="18" charset="0"/>
                <a:cs typeface="Times New Roman" pitchFamily="18" charset="0"/>
              </a:rPr>
              <a:t>→ </a:t>
            </a:r>
            <a:r>
              <a:rPr lang="fi-FI" altLang="en-US" sz="1700" dirty="0">
                <a:cs typeface="Times New Roman" pitchFamily="18" charset="0"/>
              </a:rPr>
              <a:t>hygienia tuotteet</a:t>
            </a:r>
            <a:endParaRPr lang="fi-FI" altLang="en-US" sz="1700" dirty="0">
              <a:latin typeface="Times New Roman" pitchFamily="18" charset="0"/>
              <a:cs typeface="Times New Roman" pitchFamily="18" charset="0"/>
            </a:endParaRPr>
          </a:p>
          <a:p>
            <a:pPr lvl="1">
              <a:lnSpc>
                <a:spcPct val="90000"/>
              </a:lnSpc>
            </a:pPr>
            <a:r>
              <a:rPr lang="fi-FI" altLang="en-US" sz="1700" dirty="0"/>
              <a:t>Hiilidioksidi ja hiilimonoksidi</a:t>
            </a:r>
          </a:p>
          <a:p>
            <a:pPr lvl="2">
              <a:lnSpc>
                <a:spcPct val="90000"/>
              </a:lnSpc>
            </a:pPr>
            <a:endParaRPr lang="fi-FI" altLang="en-US" sz="1200" dirty="0"/>
          </a:p>
        </p:txBody>
      </p:sp>
      <p:sp>
        <p:nvSpPr>
          <p:cNvPr id="6" name="Footer Placeholder 3"/>
          <p:cNvSpPr>
            <a:spLocks noGrp="1"/>
          </p:cNvSpPr>
          <p:nvPr>
            <p:ph type="ftr" sz="quarter" idx="11"/>
          </p:nvPr>
        </p:nvSpPr>
        <p:spPr>
          <a:xfrm>
            <a:off x="4615015" y="5859861"/>
            <a:ext cx="4205135" cy="365125"/>
          </a:xfrm>
        </p:spPr>
        <p:txBody>
          <a:bodyPr/>
          <a:lstStyle/>
          <a:p>
            <a:pPr algn="r"/>
            <a:r>
              <a:rPr lang="en-US" altLang="en-US" sz="1050" dirty="0" err="1" smtClean="0"/>
              <a:t>Asumisterveysohje</a:t>
            </a:r>
            <a:r>
              <a:rPr lang="en-US" altLang="en-US" sz="1050" dirty="0" smtClean="0"/>
              <a:t>, </a:t>
            </a:r>
            <a:r>
              <a:rPr lang="en-US" altLang="en-US" sz="1050" dirty="0" err="1" smtClean="0"/>
              <a:t>Sosiaali</a:t>
            </a:r>
            <a:r>
              <a:rPr lang="en-US" altLang="en-US" sz="1050" dirty="0" smtClean="0"/>
              <a:t>- ja </a:t>
            </a:r>
            <a:r>
              <a:rPr lang="en-US" altLang="en-US" sz="1050" dirty="0" err="1" smtClean="0"/>
              <a:t>terveysministeriö</a:t>
            </a:r>
            <a:r>
              <a:rPr lang="en-US" altLang="en-US" sz="1050" dirty="0" smtClean="0"/>
              <a:t>, </a:t>
            </a:r>
            <a:r>
              <a:rPr lang="en-US" altLang="en-US" sz="1050" dirty="0" err="1" smtClean="0"/>
              <a:t>STM:n</a:t>
            </a:r>
            <a:r>
              <a:rPr lang="en-US" altLang="en-US" sz="1050" dirty="0" smtClean="0"/>
              <a:t> </a:t>
            </a:r>
            <a:r>
              <a:rPr lang="en-US" altLang="en-US" sz="1050" dirty="0" err="1" smtClean="0"/>
              <a:t>oppaita</a:t>
            </a:r>
            <a:r>
              <a:rPr lang="en-US" altLang="en-US" sz="1050" dirty="0" smtClean="0"/>
              <a:t> 2003:1; </a:t>
            </a:r>
            <a:r>
              <a:rPr lang="en-US" altLang="en-US" sz="1050" dirty="0" err="1" smtClean="0"/>
              <a:t>Asumisterveysopas</a:t>
            </a:r>
            <a:r>
              <a:rPr lang="en-US" altLang="en-US" sz="1050" dirty="0" smtClean="0"/>
              <a:t> 2009</a:t>
            </a:r>
            <a:endParaRPr lang="en-US" altLang="en-US" sz="1050" dirty="0"/>
          </a:p>
        </p:txBody>
      </p:sp>
      <p:sp>
        <p:nvSpPr>
          <p:cNvPr id="2" name="Slide Number Placeholder 1"/>
          <p:cNvSpPr>
            <a:spLocks noGrp="1"/>
          </p:cNvSpPr>
          <p:nvPr>
            <p:ph type="sldNum" sz="quarter" idx="12"/>
          </p:nvPr>
        </p:nvSpPr>
        <p:spPr/>
        <p:txBody>
          <a:bodyPr/>
          <a:lstStyle/>
          <a:p>
            <a:fld id="{49246692-9764-4796-AF2E-897E79EBAFA7}" type="slidenum">
              <a:rPr lang="fi-FI" smtClean="0"/>
              <a:pPr/>
              <a:t>6</a:t>
            </a:fld>
            <a:endParaRPr lang="fi-FI"/>
          </a:p>
        </p:txBody>
      </p:sp>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8040040"/>
      </p:ext>
    </p:extLst>
  </p:cSld>
  <p:clrMapOvr>
    <a:masterClrMapping/>
  </p:clrMapOvr>
  <p:transition spd="med">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err="1">
                <a:solidFill>
                  <a:srgbClr val="44697D"/>
                </a:solidFill>
              </a:rPr>
              <a:t>PAH-yhdisteet</a:t>
            </a:r>
            <a:r>
              <a:rPr lang="fi-FI" dirty="0">
                <a:solidFill>
                  <a:srgbClr val="44697D"/>
                </a:solidFill>
              </a:rPr>
              <a:t>, näytteenotto</a:t>
            </a:r>
            <a:endParaRPr lang="en-US" dirty="0">
              <a:solidFill>
                <a:srgbClr val="44697D"/>
              </a:solidFill>
            </a:endParaRPr>
          </a:p>
        </p:txBody>
      </p:sp>
      <p:sp>
        <p:nvSpPr>
          <p:cNvPr id="3" name="Content Placeholder 2"/>
          <p:cNvSpPr>
            <a:spLocks noGrp="1"/>
          </p:cNvSpPr>
          <p:nvPr>
            <p:ph sz="half" idx="1"/>
          </p:nvPr>
        </p:nvSpPr>
        <p:spPr>
          <a:xfrm>
            <a:off x="827088" y="1988782"/>
            <a:ext cx="3668712" cy="4392614"/>
          </a:xfrm>
        </p:spPr>
        <p:txBody>
          <a:bodyPr/>
          <a:lstStyle/>
          <a:p>
            <a:pPr marL="0" indent="0">
              <a:buNone/>
            </a:pPr>
            <a:r>
              <a:rPr lang="fi-FI" dirty="0" smtClean="0"/>
              <a:t>Ilmanäyte</a:t>
            </a:r>
          </a:p>
          <a:p>
            <a:r>
              <a:rPr lang="fi-FI" sz="1800" dirty="0" err="1" smtClean="0"/>
              <a:t>XAD-keräin</a:t>
            </a:r>
            <a:endParaRPr lang="fi-FI" sz="1800" dirty="0" smtClean="0"/>
          </a:p>
          <a:p>
            <a:r>
              <a:rPr lang="fi-FI" sz="1800" dirty="0" smtClean="0"/>
              <a:t>Virtaus 0,1 l/min</a:t>
            </a:r>
          </a:p>
          <a:p>
            <a:endParaRPr lang="fi-FI" sz="1800" dirty="0"/>
          </a:p>
          <a:p>
            <a:r>
              <a:rPr lang="fi-FI" sz="1800" dirty="0" smtClean="0"/>
              <a:t>Näkyvät myös </a:t>
            </a:r>
            <a:r>
              <a:rPr lang="fi-FI" sz="1800" dirty="0" err="1" smtClean="0"/>
              <a:t>VOC-näytteessä</a:t>
            </a:r>
            <a:endParaRPr lang="fi-FI" sz="1800" dirty="0" smtClean="0"/>
          </a:p>
          <a:p>
            <a:r>
              <a:rPr lang="fi-FI" sz="1800" dirty="0" err="1" smtClean="0"/>
              <a:t>Tenax-keräin</a:t>
            </a:r>
            <a:endParaRPr lang="fi-FI" sz="1800" dirty="0" smtClean="0"/>
          </a:p>
          <a:p>
            <a:pPr lvl="1"/>
            <a:endParaRPr lang="en-US" dirty="0"/>
          </a:p>
        </p:txBody>
      </p:sp>
      <p:sp>
        <p:nvSpPr>
          <p:cNvPr id="4" name="Content Placeholder 3"/>
          <p:cNvSpPr>
            <a:spLocks noGrp="1"/>
          </p:cNvSpPr>
          <p:nvPr>
            <p:ph sz="half" idx="2"/>
          </p:nvPr>
        </p:nvSpPr>
        <p:spPr>
          <a:xfrm>
            <a:off x="4870328" y="2002309"/>
            <a:ext cx="3668713" cy="4392614"/>
          </a:xfrm>
        </p:spPr>
        <p:txBody>
          <a:bodyPr/>
          <a:lstStyle/>
          <a:p>
            <a:pPr marL="0" indent="0">
              <a:buNone/>
            </a:pPr>
            <a:r>
              <a:rPr lang="fi-FI" dirty="0" smtClean="0"/>
              <a:t>Materiaalinäyte</a:t>
            </a:r>
          </a:p>
          <a:p>
            <a:r>
              <a:rPr lang="fi-FI" sz="1800" dirty="0" smtClean="0"/>
              <a:t>Riittävä näytemäärä alumiinifolioon käärittynä</a:t>
            </a:r>
          </a:p>
          <a:p>
            <a:pPr lvl="1"/>
            <a:r>
              <a:rPr lang="fi-FI" sz="1600" dirty="0" smtClean="0"/>
              <a:t>Aseptiset työtavat</a:t>
            </a:r>
          </a:p>
          <a:p>
            <a:endParaRPr lang="fi-FI" sz="1800" dirty="0" smtClean="0"/>
          </a:p>
          <a:p>
            <a:r>
              <a:rPr lang="fi-FI" sz="1800" dirty="0" smtClean="0"/>
              <a:t>Vältettävä ihokontaktia</a:t>
            </a:r>
          </a:p>
          <a:p>
            <a:r>
              <a:rPr lang="fi-FI" sz="1800" dirty="0"/>
              <a:t>H</a:t>
            </a:r>
            <a:r>
              <a:rPr lang="fi-FI" sz="1800" dirty="0" smtClean="0"/>
              <a:t>engityssuojaimet</a:t>
            </a:r>
            <a:endParaRPr lang="en-US" sz="1800" dirty="0"/>
          </a:p>
        </p:txBody>
      </p:sp>
      <p:sp>
        <p:nvSpPr>
          <p:cNvPr id="7" name="Footer Placeholder 5"/>
          <p:cNvSpPr>
            <a:spLocks noGrp="1"/>
          </p:cNvSpPr>
          <p:nvPr>
            <p:ph type="ftr" sz="quarter" idx="10"/>
          </p:nvPr>
        </p:nvSpPr>
        <p:spPr>
          <a:xfrm>
            <a:off x="1460652" y="5689599"/>
            <a:ext cx="7345064" cy="365125"/>
          </a:xfrm>
        </p:spPr>
        <p:txBody>
          <a:bodyPr/>
          <a:lstStyle/>
          <a:p>
            <a:pPr algn="r"/>
            <a:r>
              <a:rPr lang="en-US" sz="1000" dirty="0" err="1" smtClean="0"/>
              <a:t>Altistuminen</a:t>
            </a:r>
            <a:r>
              <a:rPr lang="en-US" sz="1000" dirty="0" smtClean="0"/>
              <a:t> ja </a:t>
            </a:r>
            <a:r>
              <a:rPr lang="en-US" sz="1000" dirty="0" err="1" smtClean="0"/>
              <a:t>suojautuminen</a:t>
            </a:r>
            <a:r>
              <a:rPr lang="en-US" sz="1000" dirty="0" smtClean="0"/>
              <a:t> PAH-</a:t>
            </a:r>
            <a:r>
              <a:rPr lang="en-US" sz="1000" dirty="0" err="1" smtClean="0"/>
              <a:t>yhdisteitä</a:t>
            </a:r>
            <a:r>
              <a:rPr lang="en-US" sz="1000" dirty="0" smtClean="0"/>
              <a:t> </a:t>
            </a:r>
            <a:r>
              <a:rPr lang="en-US" sz="1000" dirty="0" err="1" smtClean="0"/>
              <a:t>sisältävien</a:t>
            </a:r>
            <a:r>
              <a:rPr lang="en-US" sz="1000" dirty="0" smtClean="0"/>
              <a:t> </a:t>
            </a:r>
            <a:r>
              <a:rPr lang="en-US" sz="1000" dirty="0" err="1" smtClean="0"/>
              <a:t>vesieristeiden</a:t>
            </a:r>
            <a:r>
              <a:rPr lang="en-US" sz="1000" dirty="0" smtClean="0"/>
              <a:t> </a:t>
            </a:r>
            <a:r>
              <a:rPr lang="en-US" sz="1000" dirty="0" err="1" smtClean="0"/>
              <a:t>purkutyössä</a:t>
            </a:r>
            <a:r>
              <a:rPr lang="en-US" sz="1000" dirty="0" smtClean="0"/>
              <a:t>, </a:t>
            </a:r>
            <a:r>
              <a:rPr lang="en-US" sz="1000" dirty="0" err="1" smtClean="0"/>
              <a:t>Työterveyslaitos</a:t>
            </a:r>
            <a:r>
              <a:rPr lang="en-US" sz="1000" dirty="0" smtClean="0"/>
              <a:t>, 2010</a:t>
            </a:r>
            <a:endParaRPr lang="en-US" altLang="en-US" sz="1000" dirty="0"/>
          </a:p>
        </p:txBody>
      </p:sp>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t="6266" b="6234"/>
          <a:stretch/>
        </p:blipFill>
        <p:spPr bwMode="auto">
          <a:xfrm>
            <a:off x="431789" y="5985259"/>
            <a:ext cx="1584176" cy="504057"/>
          </a:xfrm>
          <a:prstGeom prst="rect">
            <a:avLst/>
          </a:prstGeom>
          <a:noFill/>
          <a:ln>
            <a:noFill/>
          </a:ln>
          <a:extLst>
            <a:ext uri="{53640926-AAD7-44D8-BBD7-CCE9431645EC}">
              <a14:shadowObscured xmlns:a14="http://schemas.microsoft.com/office/drawing/2010/main"/>
            </a:ext>
          </a:extLst>
        </p:spPr>
      </p:pic>
      <p:sp>
        <p:nvSpPr>
          <p:cNvPr id="5" name="Slide Number Placeholder 4"/>
          <p:cNvSpPr>
            <a:spLocks noGrp="1"/>
          </p:cNvSpPr>
          <p:nvPr>
            <p:ph type="sldNum" sz="quarter" idx="12"/>
          </p:nvPr>
        </p:nvSpPr>
        <p:spPr/>
        <p:txBody>
          <a:bodyPr/>
          <a:lstStyle/>
          <a:p>
            <a:fld id="{49246692-9764-4796-AF2E-897E79EBAFA7}" type="slidenum">
              <a:rPr lang="fi-FI" smtClean="0"/>
              <a:pPr/>
              <a:t>60</a:t>
            </a:fld>
            <a:endParaRPr lang="fi-FI"/>
          </a:p>
        </p:txBody>
      </p:sp>
    </p:spTree>
    <p:extLst>
      <p:ext uri="{BB962C8B-B14F-4D97-AF65-F5344CB8AC3E}">
        <p14:creationId xmlns:p14="http://schemas.microsoft.com/office/powerpoint/2010/main" val="4018008449"/>
      </p:ext>
    </p:extLst>
  </p:cSld>
  <p:clrMapOvr>
    <a:masterClrMapping/>
  </p:clrMapOvr>
  <p:transition spd="med">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729" y="162717"/>
            <a:ext cx="8229600" cy="1143000"/>
          </a:xfrm>
        </p:spPr>
        <p:txBody>
          <a:bodyPr>
            <a:normAutofit/>
          </a:bodyPr>
          <a:lstStyle/>
          <a:p>
            <a:r>
              <a:rPr lang="fi-FI" dirty="0">
                <a:solidFill>
                  <a:srgbClr val="44697D"/>
                </a:solidFill>
              </a:rPr>
              <a:t>PAH-yhdisteet, ohje- ja toimenpidearvot</a:t>
            </a:r>
            <a:endParaRPr lang="en-US" dirty="0">
              <a:solidFill>
                <a:srgbClr val="44697D"/>
              </a:solidFill>
            </a:endParaRPr>
          </a:p>
        </p:txBody>
      </p:sp>
      <p:sp>
        <p:nvSpPr>
          <p:cNvPr id="3" name="Content Placeholder 2"/>
          <p:cNvSpPr>
            <a:spLocks noGrp="1"/>
          </p:cNvSpPr>
          <p:nvPr>
            <p:ph sz="half" idx="1"/>
          </p:nvPr>
        </p:nvSpPr>
        <p:spPr>
          <a:xfrm>
            <a:off x="395536" y="1761476"/>
            <a:ext cx="5976664" cy="3683748"/>
          </a:xfrm>
        </p:spPr>
        <p:txBody>
          <a:bodyPr/>
          <a:lstStyle/>
          <a:p>
            <a:pPr marL="0" indent="0">
              <a:buNone/>
            </a:pPr>
            <a:r>
              <a:rPr lang="fi-FI" dirty="0" smtClean="0"/>
              <a:t>Sisäilman tavoitetasoja on annettu naftaleenille (haihtuvin yhdiste)</a:t>
            </a:r>
          </a:p>
          <a:p>
            <a:r>
              <a:rPr lang="fi-FI" sz="1800" dirty="0" smtClean="0"/>
              <a:t>Saksan ympäristöministeriö, 2 µg/m</a:t>
            </a:r>
            <a:r>
              <a:rPr lang="fi-FI" sz="1800" baseline="30000" dirty="0" smtClean="0"/>
              <a:t>3</a:t>
            </a:r>
          </a:p>
          <a:p>
            <a:pPr marL="0" indent="0">
              <a:buNone/>
            </a:pPr>
            <a:endParaRPr lang="fi-FI" sz="2000" dirty="0" smtClean="0"/>
          </a:p>
          <a:p>
            <a:pPr marL="0" indent="0">
              <a:buNone/>
            </a:pPr>
            <a:r>
              <a:rPr lang="fi-FI" sz="2000" dirty="0" smtClean="0"/>
              <a:t>Asumisterveysasetus, 2015</a:t>
            </a:r>
          </a:p>
          <a:p>
            <a:r>
              <a:rPr lang="fi-FI" sz="1800" dirty="0" smtClean="0"/>
              <a:t>Asunnossa ei saa olla naftaleenin hajua</a:t>
            </a:r>
          </a:p>
          <a:p>
            <a:r>
              <a:rPr lang="fi-FI" sz="1800" dirty="0"/>
              <a:t>asunnossa ei saa esiintyä </a:t>
            </a:r>
            <a:r>
              <a:rPr lang="fi-FI" sz="1800" dirty="0" err="1"/>
              <a:t>kreosootin</a:t>
            </a:r>
            <a:r>
              <a:rPr lang="fi-FI" sz="1800" dirty="0"/>
              <a:t> hajua, joka on hyvin tunnistettavissa oleva kyllästetyn ratapölkyn haju</a:t>
            </a:r>
            <a:endParaRPr lang="fi-FI" sz="1800" dirty="0" smtClean="0"/>
          </a:p>
          <a:p>
            <a:r>
              <a:rPr lang="fi-FI" sz="1800" dirty="0" smtClean="0"/>
              <a:t>Sisäilmassa ei saa olla yli 10 µg/m</a:t>
            </a:r>
            <a:r>
              <a:rPr lang="fi-FI" sz="1800" baseline="30000" dirty="0" smtClean="0"/>
              <a:t>3</a:t>
            </a:r>
            <a:r>
              <a:rPr lang="fi-FI" sz="1800" dirty="0" smtClean="0"/>
              <a:t> naftaleenia</a:t>
            </a:r>
          </a:p>
          <a:p>
            <a:pPr marL="0" indent="0">
              <a:buNone/>
            </a:pPr>
            <a:endParaRPr lang="fi-FI" dirty="0" smtClean="0"/>
          </a:p>
          <a:p>
            <a:pPr lvl="1"/>
            <a:endParaRPr lang="fi-FI" dirty="0"/>
          </a:p>
          <a:p>
            <a:pPr lvl="1"/>
            <a:endParaRPr lang="fi-FI" dirty="0"/>
          </a:p>
          <a:p>
            <a:pPr lvl="1"/>
            <a:endParaRPr lang="fi-FI" dirty="0" smtClean="0"/>
          </a:p>
        </p:txBody>
      </p:sp>
      <p:sp>
        <p:nvSpPr>
          <p:cNvPr id="4" name="Footer Placeholder 3"/>
          <p:cNvSpPr>
            <a:spLocks noGrp="1"/>
          </p:cNvSpPr>
          <p:nvPr>
            <p:ph type="ftr" sz="quarter" idx="10"/>
          </p:nvPr>
        </p:nvSpPr>
        <p:spPr>
          <a:xfrm>
            <a:off x="1403747" y="6163694"/>
            <a:ext cx="7416403" cy="360362"/>
          </a:xfrm>
        </p:spPr>
        <p:txBody>
          <a:bodyPr/>
          <a:lstStyle/>
          <a:p>
            <a:pPr algn="r">
              <a:defRPr/>
            </a:pPr>
            <a:r>
              <a:rPr lang="en-US" sz="1000" dirty="0" err="1"/>
              <a:t>Altistuminen</a:t>
            </a:r>
            <a:r>
              <a:rPr lang="en-US" sz="1000" dirty="0"/>
              <a:t> ja </a:t>
            </a:r>
            <a:r>
              <a:rPr lang="en-US" sz="1000" dirty="0" err="1"/>
              <a:t>suojautuminen</a:t>
            </a:r>
            <a:r>
              <a:rPr lang="en-US" sz="1000" dirty="0"/>
              <a:t> PAH-</a:t>
            </a:r>
            <a:r>
              <a:rPr lang="en-US" sz="1000" dirty="0" err="1"/>
              <a:t>yhdisteitä</a:t>
            </a:r>
            <a:r>
              <a:rPr lang="en-US" sz="1000" dirty="0"/>
              <a:t> </a:t>
            </a:r>
            <a:r>
              <a:rPr lang="en-US" sz="1000" dirty="0" err="1"/>
              <a:t>sisältävien</a:t>
            </a:r>
            <a:r>
              <a:rPr lang="en-US" sz="1000" dirty="0"/>
              <a:t> </a:t>
            </a:r>
            <a:r>
              <a:rPr lang="en-US" sz="1000" dirty="0" err="1"/>
              <a:t>vesieristeiden</a:t>
            </a:r>
            <a:r>
              <a:rPr lang="en-US" sz="1000" dirty="0"/>
              <a:t> </a:t>
            </a:r>
            <a:r>
              <a:rPr lang="en-US" sz="1000" dirty="0" err="1"/>
              <a:t>purkutyössä</a:t>
            </a:r>
            <a:r>
              <a:rPr lang="en-US" sz="1000" dirty="0"/>
              <a:t>, </a:t>
            </a:r>
            <a:endParaRPr lang="en-US" sz="1000" dirty="0" smtClean="0"/>
          </a:p>
          <a:p>
            <a:pPr algn="r">
              <a:defRPr/>
            </a:pPr>
            <a:r>
              <a:rPr lang="en-US" sz="1000" dirty="0" err="1" smtClean="0"/>
              <a:t>Työterveyslaitos</a:t>
            </a:r>
            <a:r>
              <a:rPr lang="en-US" sz="1000" dirty="0"/>
              <a:t>, </a:t>
            </a:r>
            <a:r>
              <a:rPr lang="en-US" sz="1000" dirty="0" smtClean="0"/>
              <a:t>2010; </a:t>
            </a:r>
            <a:r>
              <a:rPr lang="en-US" altLang="en-US" sz="1000" dirty="0" err="1" smtClean="0"/>
              <a:t>Asumisterveysasetus</a:t>
            </a:r>
            <a:r>
              <a:rPr lang="en-US" altLang="en-US" sz="1000" dirty="0" smtClean="0"/>
              <a:t>, 2015</a:t>
            </a:r>
            <a:endParaRPr lang="en-US" altLang="en-US" sz="1000" dirty="0"/>
          </a:p>
          <a:p>
            <a:pPr algn="r">
              <a:defRPr/>
            </a:pPr>
            <a:endParaRPr lang="en-US" altLang="en-US" sz="1000" dirty="0"/>
          </a:p>
          <a:p>
            <a:pPr algn="r">
              <a:defRPr/>
            </a:pPr>
            <a:endParaRPr lang="fi-FI" sz="1000" dirty="0"/>
          </a:p>
        </p:txBody>
      </p:sp>
      <p:pic>
        <p:nvPicPr>
          <p:cNvPr id="7" name="Picture 8" descr="P105021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72200" y="1611660"/>
            <a:ext cx="2171700" cy="1600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8" descr="P10304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9079" y="3229372"/>
            <a:ext cx="2160587" cy="1898650"/>
          </a:xfrm>
          <a:prstGeom prst="rect">
            <a:avLst/>
          </a:prstGeom>
          <a:noFill/>
          <a:ln w="9525">
            <a:no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6310043" y="5145534"/>
            <a:ext cx="2170112" cy="415498"/>
          </a:xfrm>
          <a:prstGeom prst="rect">
            <a:avLst/>
          </a:prstGeom>
          <a:noFill/>
        </p:spPr>
        <p:txBody>
          <a:bodyPr wrap="square" rtlCol="0">
            <a:spAutoFit/>
          </a:bodyPr>
          <a:lstStyle/>
          <a:p>
            <a:r>
              <a:rPr lang="fi-FI" sz="1050" dirty="0" smtClean="0"/>
              <a:t>Kuvat: Veli-Matti Pietarinen, </a:t>
            </a:r>
            <a:r>
              <a:rPr lang="fi-FI" sz="1050" dirty="0"/>
              <a:t>©</a:t>
            </a:r>
            <a:r>
              <a:rPr lang="fi-FI" sz="1050" dirty="0" smtClean="0"/>
              <a:t>Työterveyslaitos</a:t>
            </a:r>
            <a:endParaRPr lang="fi-FI" sz="1050" dirty="0"/>
          </a:p>
        </p:txBody>
      </p:sp>
      <p:sp>
        <p:nvSpPr>
          <p:cNvPr id="10" name="Slide Number Placeholder 9"/>
          <p:cNvSpPr>
            <a:spLocks noGrp="1"/>
          </p:cNvSpPr>
          <p:nvPr>
            <p:ph type="sldNum" sz="quarter" idx="12"/>
          </p:nvPr>
        </p:nvSpPr>
        <p:spPr/>
        <p:txBody>
          <a:bodyPr/>
          <a:lstStyle/>
          <a:p>
            <a:fld id="{49246692-9764-4796-AF2E-897E79EBAFA7}" type="slidenum">
              <a:rPr lang="fi-FI" smtClean="0"/>
              <a:pPr/>
              <a:t>61</a:t>
            </a:fld>
            <a:endParaRPr lang="fi-FI"/>
          </a:p>
        </p:txBody>
      </p:sp>
      <p:pic>
        <p:nvPicPr>
          <p:cNvPr id="11" name="Kuva 26" descr="Kuvaus: Savonia_Word_tunniste"/>
          <p:cNvPicPr/>
          <p:nvPr/>
        </p:nvPicPr>
        <p:blipFill rotWithShape="1">
          <a:blip r:embed="rId5"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3811546"/>
      </p:ext>
    </p:extLst>
  </p:cSld>
  <p:clrMapOvr>
    <a:masterClrMapping/>
  </p:clrMapOvr>
  <p:transition spd="med">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752" y="253666"/>
            <a:ext cx="7489824" cy="1079500"/>
          </a:xfrm>
        </p:spPr>
        <p:txBody>
          <a:bodyPr>
            <a:normAutofit/>
          </a:bodyPr>
          <a:lstStyle/>
          <a:p>
            <a:r>
              <a:rPr lang="fi-FI" dirty="0" err="1">
                <a:solidFill>
                  <a:srgbClr val="44697D"/>
                </a:solidFill>
              </a:rPr>
              <a:t>PAH-yhdisteet</a:t>
            </a:r>
            <a:r>
              <a:rPr lang="fi-FI" dirty="0">
                <a:solidFill>
                  <a:srgbClr val="44697D"/>
                </a:solidFill>
              </a:rPr>
              <a:t>, materiaalit</a:t>
            </a:r>
            <a:endParaRPr lang="en-US" dirty="0">
              <a:solidFill>
                <a:srgbClr val="44697D"/>
              </a:solidFill>
            </a:endParaRPr>
          </a:p>
        </p:txBody>
      </p:sp>
      <p:sp>
        <p:nvSpPr>
          <p:cNvPr id="3" name="Content Placeholder 2"/>
          <p:cNvSpPr>
            <a:spLocks noGrp="1"/>
          </p:cNvSpPr>
          <p:nvPr>
            <p:ph idx="1"/>
          </p:nvPr>
        </p:nvSpPr>
        <p:spPr>
          <a:xfrm>
            <a:off x="539552" y="1607015"/>
            <a:ext cx="7489825" cy="4392614"/>
          </a:xfrm>
        </p:spPr>
        <p:txBody>
          <a:bodyPr>
            <a:normAutofit/>
          </a:bodyPr>
          <a:lstStyle/>
          <a:p>
            <a:pPr marL="0" indent="0" defTabSz="914400">
              <a:buNone/>
            </a:pPr>
            <a:r>
              <a:rPr lang="fi-FI" dirty="0" err="1" smtClean="0">
                <a:ea typeface="ＭＳ Ｐゴシック"/>
                <a:cs typeface="ＭＳ Ｐゴシック"/>
              </a:rPr>
              <a:t>Kreosoottia</a:t>
            </a:r>
            <a:r>
              <a:rPr lang="fi-FI" dirty="0" smtClean="0">
                <a:ea typeface="ＭＳ Ｐゴシック"/>
                <a:cs typeface="ＭＳ Ｐゴシック"/>
              </a:rPr>
              <a:t> sisältävä vesieriste</a:t>
            </a:r>
            <a:endParaRPr lang="fi-FI" dirty="0">
              <a:ea typeface="ＭＳ Ｐゴシック"/>
              <a:cs typeface="ＭＳ Ｐゴシック"/>
            </a:endParaRPr>
          </a:p>
          <a:p>
            <a:r>
              <a:rPr lang="fi-FI" sz="1800" dirty="0">
                <a:ea typeface="ＭＳ Ｐゴシック"/>
                <a:cs typeface="ＭＳ Ｐゴシック"/>
              </a:rPr>
              <a:t>Y</a:t>
            </a:r>
            <a:r>
              <a:rPr lang="fi-FI" sz="1800" dirty="0" smtClean="0">
                <a:ea typeface="ＭＳ Ｐゴシック"/>
                <a:cs typeface="ＭＳ Ｐゴシック"/>
              </a:rPr>
              <a:t>ksittäisten </a:t>
            </a:r>
            <a:r>
              <a:rPr lang="fi-FI" sz="1800" dirty="0">
                <a:ea typeface="ＭＳ Ｐゴシック"/>
                <a:cs typeface="ＭＳ Ｐゴシック"/>
              </a:rPr>
              <a:t>PAH-yhdisteiden kokonaispitoisuus saattaa olla yli 1000 </a:t>
            </a:r>
            <a:r>
              <a:rPr lang="fi-FI" sz="1800" dirty="0" smtClean="0">
                <a:ea typeface="ＭＳ Ｐゴシック"/>
                <a:cs typeface="ＭＳ Ｐゴシック"/>
              </a:rPr>
              <a:t>mg/kg</a:t>
            </a:r>
            <a:endParaRPr lang="fi-FI" sz="1800" dirty="0">
              <a:ea typeface="ＭＳ Ｐゴシック"/>
              <a:cs typeface="ＭＳ Ｐゴシック"/>
            </a:endParaRPr>
          </a:p>
          <a:p>
            <a:r>
              <a:rPr lang="fi-FI" sz="1800" dirty="0" smtClean="0">
                <a:ea typeface="ＭＳ Ｐゴシック"/>
                <a:cs typeface="ＭＳ Ｐゴシック"/>
              </a:rPr>
              <a:t>Bitumieristeissä </a:t>
            </a:r>
            <a:r>
              <a:rPr lang="fi-FI" sz="1800" dirty="0">
                <a:ea typeface="ＭＳ Ｐゴシック"/>
                <a:cs typeface="ＭＳ Ｐゴシック"/>
              </a:rPr>
              <a:t>yksittäisten PAH-yhdisteiden kokonaispitoisuus on selvästi </a:t>
            </a:r>
            <a:r>
              <a:rPr lang="fi-FI" sz="1800" dirty="0" smtClean="0">
                <a:ea typeface="ＭＳ Ｐゴシック"/>
                <a:cs typeface="ＭＳ Ｐゴシック"/>
              </a:rPr>
              <a:t>pienempi</a:t>
            </a:r>
            <a:endParaRPr lang="fi-FI" sz="1800" dirty="0">
              <a:ea typeface="ＭＳ Ｐゴシック"/>
              <a:cs typeface="ＭＳ Ｐゴシック"/>
            </a:endParaRPr>
          </a:p>
          <a:p>
            <a:r>
              <a:rPr lang="en-US" sz="1800" dirty="0">
                <a:ea typeface="ＭＳ Ｐゴシック"/>
                <a:cs typeface="ＭＳ Ｐゴシック"/>
              </a:rPr>
              <a:t>RATU </a:t>
            </a:r>
            <a:r>
              <a:rPr lang="en-US" sz="1800" dirty="0" smtClean="0">
                <a:ea typeface="ＭＳ Ｐゴシック"/>
                <a:cs typeface="ＭＳ Ｐゴシック"/>
              </a:rPr>
              <a:t>82-0381: </a:t>
            </a:r>
            <a:r>
              <a:rPr lang="fi-FI" sz="1800" dirty="0">
                <a:ea typeface="ＭＳ Ｐゴシック"/>
                <a:cs typeface="ＭＳ Ｐゴシック"/>
              </a:rPr>
              <a:t>purettu materiaali luokitellaan ongelmajätteeksi, kun se sisältää </a:t>
            </a:r>
            <a:r>
              <a:rPr lang="fi-FI" sz="1800" dirty="0" err="1">
                <a:ea typeface="ＭＳ Ｐゴシック"/>
                <a:cs typeface="ＭＳ Ｐゴシック"/>
              </a:rPr>
              <a:t>PAH-yhdisteitä</a:t>
            </a:r>
            <a:r>
              <a:rPr lang="fi-FI" sz="1800" dirty="0">
                <a:ea typeface="ＭＳ Ｐゴシック"/>
                <a:cs typeface="ＭＳ Ｐゴシック"/>
              </a:rPr>
              <a:t> enemmän kuin 200 mg/kg, jolloin myös purkutyö tulee tehdä alipaineistettuna ja </a:t>
            </a:r>
            <a:r>
              <a:rPr lang="en-US" sz="1800" dirty="0" err="1">
                <a:ea typeface="ＭＳ Ｐゴシック"/>
                <a:cs typeface="ＭＳ Ｐゴシック"/>
              </a:rPr>
              <a:t>työntekijöiden</a:t>
            </a:r>
            <a:r>
              <a:rPr lang="en-US" sz="1800" dirty="0">
                <a:ea typeface="ＭＳ Ｐゴシック"/>
                <a:cs typeface="ＭＳ Ｐゴシック"/>
              </a:rPr>
              <a:t> on </a:t>
            </a:r>
            <a:r>
              <a:rPr lang="en-US" sz="1800" dirty="0" err="1">
                <a:ea typeface="ＭＳ Ｐゴシック"/>
                <a:cs typeface="ＭＳ Ｐゴシック"/>
              </a:rPr>
              <a:t>käytettävä</a:t>
            </a:r>
            <a:r>
              <a:rPr lang="en-US" sz="1800" dirty="0">
                <a:ea typeface="ＭＳ Ｐゴシック"/>
                <a:cs typeface="ＭＳ Ｐゴシック"/>
              </a:rPr>
              <a:t> </a:t>
            </a:r>
            <a:r>
              <a:rPr lang="en-US" sz="1800" dirty="0" err="1" smtClean="0">
                <a:ea typeface="ＭＳ Ｐゴシック"/>
                <a:cs typeface="ＭＳ Ｐゴシック"/>
              </a:rPr>
              <a:t>suojaimia</a:t>
            </a:r>
            <a:endParaRPr lang="fi-FI" sz="1800" dirty="0">
              <a:ea typeface="ＭＳ Ｐゴシック"/>
              <a:cs typeface="ＭＳ Ｐゴシック"/>
            </a:endParaRPr>
          </a:p>
          <a:p>
            <a:r>
              <a:rPr lang="fi-FI" sz="1800" dirty="0"/>
              <a:t>Kivihiilipurkutyöt tehdään kuten asbestipurkutyöt. Kivihiilipien purkutyö ei ole </a:t>
            </a:r>
            <a:r>
              <a:rPr lang="fi-FI" sz="1800" dirty="0" smtClean="0"/>
              <a:t>luvanvaraista </a:t>
            </a:r>
            <a:endParaRPr lang="fi-FI" sz="1800" dirty="0"/>
          </a:p>
          <a:p>
            <a:pPr marL="457200" lvl="1" indent="0">
              <a:buNone/>
            </a:pPr>
            <a:endParaRPr lang="fi-FI" sz="1400" dirty="0">
              <a:ea typeface="ＭＳ Ｐゴシック"/>
              <a:cs typeface="ＭＳ Ｐゴシック"/>
            </a:endParaRPr>
          </a:p>
          <a:p>
            <a:endParaRPr lang="en-US" dirty="0"/>
          </a:p>
        </p:txBody>
      </p:sp>
      <p:sp>
        <p:nvSpPr>
          <p:cNvPr id="4" name="Footer Placeholder 3"/>
          <p:cNvSpPr>
            <a:spLocks noGrp="1"/>
          </p:cNvSpPr>
          <p:nvPr>
            <p:ph type="ftr" sz="quarter" idx="10"/>
          </p:nvPr>
        </p:nvSpPr>
        <p:spPr>
          <a:xfrm>
            <a:off x="827262" y="5913115"/>
            <a:ext cx="7992888" cy="360362"/>
          </a:xfrm>
        </p:spPr>
        <p:txBody>
          <a:bodyPr/>
          <a:lstStyle/>
          <a:p>
            <a:pPr algn="r">
              <a:defRPr/>
            </a:pPr>
            <a:r>
              <a:rPr lang="fi-FI" sz="1000" dirty="0" smtClean="0"/>
              <a:t>RATU 82-0381; </a:t>
            </a:r>
            <a:r>
              <a:rPr lang="en-US" sz="1000" dirty="0" err="1"/>
              <a:t>Altistuminen</a:t>
            </a:r>
            <a:r>
              <a:rPr lang="en-US" sz="1000" dirty="0"/>
              <a:t> ja </a:t>
            </a:r>
            <a:r>
              <a:rPr lang="en-US" sz="1000" dirty="0" err="1" smtClean="0"/>
              <a:t>suojautuminen</a:t>
            </a:r>
            <a:r>
              <a:rPr lang="en-US" sz="1000" dirty="0" smtClean="0"/>
              <a:t> </a:t>
            </a:r>
            <a:r>
              <a:rPr lang="en-US" sz="1000" dirty="0"/>
              <a:t>PAH-</a:t>
            </a:r>
            <a:r>
              <a:rPr lang="en-US" sz="1000" dirty="0" err="1"/>
              <a:t>yhdisteitä</a:t>
            </a:r>
            <a:r>
              <a:rPr lang="en-US" sz="1000" dirty="0"/>
              <a:t> </a:t>
            </a:r>
            <a:r>
              <a:rPr lang="en-US" sz="1000" dirty="0" err="1"/>
              <a:t>sisältävien</a:t>
            </a:r>
            <a:r>
              <a:rPr lang="en-US" sz="1000" dirty="0"/>
              <a:t> </a:t>
            </a:r>
            <a:r>
              <a:rPr lang="en-US" sz="1000" dirty="0" err="1"/>
              <a:t>vesieristeiden</a:t>
            </a:r>
            <a:r>
              <a:rPr lang="en-US" sz="1000" dirty="0"/>
              <a:t> </a:t>
            </a:r>
            <a:r>
              <a:rPr lang="en-US" sz="1000" dirty="0" err="1"/>
              <a:t>purkutyössä</a:t>
            </a:r>
            <a:r>
              <a:rPr lang="en-US" sz="1000" dirty="0"/>
              <a:t>, </a:t>
            </a:r>
            <a:r>
              <a:rPr lang="en-US" sz="1000" dirty="0" err="1"/>
              <a:t>Työterveyslaitos</a:t>
            </a:r>
            <a:r>
              <a:rPr lang="en-US" sz="1000" dirty="0"/>
              <a:t>, 2010</a:t>
            </a:r>
            <a:endParaRPr lang="en-US" altLang="en-US" sz="1000" dirty="0"/>
          </a:p>
          <a:p>
            <a:pPr algn="r">
              <a:defRPr/>
            </a:pPr>
            <a:r>
              <a:rPr lang="fi-FI" sz="1000" dirty="0" smtClean="0"/>
              <a:t> </a:t>
            </a:r>
            <a:endParaRPr lang="fi-FI" sz="1000" dirty="0"/>
          </a:p>
        </p:txBody>
      </p:sp>
      <p:sp>
        <p:nvSpPr>
          <p:cNvPr id="7" name="Slide Number Placeholder 6"/>
          <p:cNvSpPr>
            <a:spLocks noGrp="1"/>
          </p:cNvSpPr>
          <p:nvPr>
            <p:ph type="sldNum" sz="quarter" idx="12"/>
          </p:nvPr>
        </p:nvSpPr>
        <p:spPr/>
        <p:txBody>
          <a:bodyPr/>
          <a:lstStyle/>
          <a:p>
            <a:fld id="{49246692-9764-4796-AF2E-897E79EBAFA7}" type="slidenum">
              <a:rPr lang="fi-FI" smtClean="0"/>
              <a:pPr/>
              <a:t>62</a:t>
            </a:fld>
            <a:endParaRPr lang="fi-FI"/>
          </a:p>
        </p:txBody>
      </p:sp>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0055873"/>
      </p:ext>
    </p:extLst>
  </p:cSld>
  <p:clrMapOvr>
    <a:masterClrMapping/>
  </p:clrMapOvr>
  <p:transition spd="med">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610" y="53904"/>
            <a:ext cx="5543847" cy="1143000"/>
          </a:xfrm>
        </p:spPr>
        <p:txBody>
          <a:bodyPr>
            <a:normAutofit/>
          </a:bodyPr>
          <a:lstStyle/>
          <a:p>
            <a:r>
              <a:rPr lang="fi-FI" dirty="0">
                <a:solidFill>
                  <a:srgbClr val="44697D"/>
                </a:solidFill>
              </a:rPr>
              <a:t>Haitta-ainetutkimus</a:t>
            </a:r>
            <a:endParaRPr lang="en-US" dirty="0">
              <a:solidFill>
                <a:srgbClr val="44697D"/>
              </a:solidFill>
            </a:endParaRPr>
          </a:p>
        </p:txBody>
      </p:sp>
      <p:sp>
        <p:nvSpPr>
          <p:cNvPr id="3" name="Content Placeholder 2"/>
          <p:cNvSpPr>
            <a:spLocks noGrp="1"/>
          </p:cNvSpPr>
          <p:nvPr>
            <p:ph sz="half" idx="1"/>
          </p:nvPr>
        </p:nvSpPr>
        <p:spPr/>
        <p:txBody>
          <a:bodyPr>
            <a:normAutofit fontScale="92500" lnSpcReduction="10000"/>
          </a:bodyPr>
          <a:lstStyle/>
          <a:p>
            <a:endParaRPr lang="en-US" dirty="0"/>
          </a:p>
          <a:p>
            <a:endParaRPr lang="en-US" dirty="0"/>
          </a:p>
        </p:txBody>
      </p:sp>
      <p:sp>
        <p:nvSpPr>
          <p:cNvPr id="6" name="Content Placeholder 5"/>
          <p:cNvSpPr>
            <a:spLocks noGrp="1"/>
          </p:cNvSpPr>
          <p:nvPr>
            <p:ph sz="half" idx="2"/>
          </p:nvPr>
        </p:nvSpPr>
        <p:spPr>
          <a:xfrm>
            <a:off x="732318" y="1340869"/>
            <a:ext cx="8208912" cy="4464496"/>
          </a:xfrm>
        </p:spPr>
        <p:txBody>
          <a:bodyPr>
            <a:normAutofit fontScale="92500" lnSpcReduction="10000"/>
          </a:bodyPr>
          <a:lstStyle/>
          <a:p>
            <a:pPr marL="0" indent="0">
              <a:buNone/>
            </a:pPr>
            <a:r>
              <a:rPr lang="fi-FI" sz="1800" dirty="0"/>
              <a:t>Kiinteistössä on tehtävä haitta-ainetutkimus korjaustöiden suunnitteluvaiheessa ennen töiden aloittamista</a:t>
            </a:r>
            <a:r>
              <a:rPr lang="fi-FI" sz="1800" dirty="0" smtClean="0"/>
              <a:t>, jos epäillään haitta-aineita rakenteissa</a:t>
            </a:r>
          </a:p>
          <a:p>
            <a:r>
              <a:rPr lang="fi-FI" sz="1400" dirty="0" smtClean="0"/>
              <a:t>Vastuu rakennuttajalla tai kiinteistön </a:t>
            </a:r>
            <a:r>
              <a:rPr lang="fi-FI" sz="1400" dirty="0" err="1" smtClean="0"/>
              <a:t>omistajlla</a:t>
            </a:r>
            <a:endParaRPr lang="fi-FI" sz="1400" dirty="0"/>
          </a:p>
          <a:p>
            <a:r>
              <a:rPr lang="fi-FI" sz="1400" dirty="0" smtClean="0"/>
              <a:t>Asbesti, PCB, PAH yms.</a:t>
            </a:r>
          </a:p>
          <a:p>
            <a:pPr lvl="1"/>
            <a:endParaRPr lang="fi-FI" sz="1050" dirty="0" smtClean="0"/>
          </a:p>
          <a:p>
            <a:pPr marL="0" indent="0">
              <a:buNone/>
            </a:pPr>
            <a:r>
              <a:rPr lang="fi-FI" sz="1800" dirty="0" smtClean="0"/>
              <a:t>Tutkimuksessa tunnistetaan haitta-aineita sisältävät materiaalit</a:t>
            </a:r>
          </a:p>
          <a:p>
            <a:r>
              <a:rPr lang="fi-FI" sz="1400" dirty="0" smtClean="0"/>
              <a:t>Terveysvaikutuksia purkuvaiheessa, kiinteistön käytön aikana</a:t>
            </a:r>
          </a:p>
          <a:p>
            <a:r>
              <a:rPr lang="fi-FI" sz="1400" dirty="0"/>
              <a:t>Y</a:t>
            </a:r>
            <a:r>
              <a:rPr lang="fi-FI" sz="1400" dirty="0" smtClean="0"/>
              <a:t>mpäristölle haitallisia kemikaaleja » jätteen käsittely</a:t>
            </a:r>
          </a:p>
          <a:p>
            <a:r>
              <a:rPr lang="fi-FI" sz="1400" dirty="0"/>
              <a:t>E</a:t>
            </a:r>
            <a:r>
              <a:rPr lang="fi-FI" sz="1400" dirty="0" smtClean="0"/>
              <a:t>päily</a:t>
            </a:r>
          </a:p>
          <a:p>
            <a:pPr lvl="1"/>
            <a:endParaRPr lang="fi-FI" sz="1050" dirty="0" smtClean="0"/>
          </a:p>
          <a:p>
            <a:pPr marL="0" indent="0">
              <a:buNone/>
            </a:pPr>
            <a:r>
              <a:rPr lang="fi-FI" sz="1800" dirty="0" smtClean="0"/>
              <a:t>Toteutetaan hankesuunnitteluvaiheessa</a:t>
            </a:r>
          </a:p>
          <a:p>
            <a:r>
              <a:rPr lang="fi-FI" sz="1400" dirty="0" smtClean="0"/>
              <a:t>Purkutyöt (henkilösuojaus, osastointi, jätteenkäsittely)</a:t>
            </a:r>
          </a:p>
          <a:p>
            <a:r>
              <a:rPr lang="fi-FI" sz="1400" dirty="0" smtClean="0"/>
              <a:t>Korjausratkaisut</a:t>
            </a:r>
          </a:p>
          <a:p>
            <a:r>
              <a:rPr lang="fi-FI" sz="1400" dirty="0" smtClean="0"/>
              <a:t>Purkutöiden ja jätteenkäsittely kustannukset</a:t>
            </a:r>
          </a:p>
          <a:p>
            <a:pPr marL="457200" lvl="1" indent="0">
              <a:buNone/>
            </a:pPr>
            <a:endParaRPr lang="fi-FI" sz="1050" dirty="0"/>
          </a:p>
          <a:p>
            <a:pPr marL="0" indent="0">
              <a:buNone/>
            </a:pPr>
            <a:r>
              <a:rPr lang="fi-FI" sz="1800" dirty="0" smtClean="0"/>
              <a:t>Ohjeita haitta-ainetutkimuksen tekijälle RT 20-11159</a:t>
            </a:r>
          </a:p>
          <a:p>
            <a:pPr marL="0" indent="0">
              <a:buNone/>
            </a:pPr>
            <a:endParaRPr lang="fi-FI" sz="1800" dirty="0" smtClean="0"/>
          </a:p>
          <a:p>
            <a:pPr marL="0" indent="0">
              <a:buNone/>
            </a:pPr>
            <a:r>
              <a:rPr lang="fi-FI" sz="1800" dirty="0" smtClean="0"/>
              <a:t>Ohjeita tutkimuksen tilaajalle ja kiinteistön omistajalle RT 20-11160</a:t>
            </a:r>
          </a:p>
          <a:p>
            <a:endParaRPr lang="fi-FI" sz="1100" dirty="0"/>
          </a:p>
        </p:txBody>
      </p:sp>
      <p:sp>
        <p:nvSpPr>
          <p:cNvPr id="4" name="Footer Placeholder 3"/>
          <p:cNvSpPr>
            <a:spLocks noGrp="1"/>
          </p:cNvSpPr>
          <p:nvPr>
            <p:ph type="ftr" sz="quarter" idx="10"/>
          </p:nvPr>
        </p:nvSpPr>
        <p:spPr>
          <a:xfrm>
            <a:off x="2326426" y="5819537"/>
            <a:ext cx="6614804" cy="365125"/>
          </a:xfrm>
        </p:spPr>
        <p:txBody>
          <a:bodyPr/>
          <a:lstStyle/>
          <a:p>
            <a:r>
              <a:rPr lang="fi-FI" sz="1000" dirty="0"/>
              <a:t>RT 20-11159, Haitta-ainetutkimus. Tilaajan </a:t>
            </a:r>
            <a:r>
              <a:rPr lang="fi-FI" sz="1000" dirty="0" smtClean="0"/>
              <a:t>ohje; RT </a:t>
            </a:r>
            <a:r>
              <a:rPr lang="fi-FI" sz="1000" dirty="0"/>
              <a:t>20-11160, Haitta-ainetutkimus. Rakennustuotteet ja rakenteet</a:t>
            </a:r>
          </a:p>
          <a:p>
            <a:pPr>
              <a:defRPr/>
            </a:pPr>
            <a:endParaRPr lang="fi-FI" dirty="0"/>
          </a:p>
        </p:txBody>
      </p:sp>
      <p:sp>
        <p:nvSpPr>
          <p:cNvPr id="8" name="Slide Number Placeholder 7"/>
          <p:cNvSpPr>
            <a:spLocks noGrp="1"/>
          </p:cNvSpPr>
          <p:nvPr>
            <p:ph type="sldNum" sz="quarter" idx="12"/>
          </p:nvPr>
        </p:nvSpPr>
        <p:spPr/>
        <p:txBody>
          <a:bodyPr/>
          <a:lstStyle/>
          <a:p>
            <a:fld id="{49246692-9764-4796-AF2E-897E79EBAFA7}" type="slidenum">
              <a:rPr lang="fi-FI" smtClean="0"/>
              <a:pPr/>
              <a:t>63</a:t>
            </a:fld>
            <a:endParaRPr lang="fi-FI"/>
          </a:p>
        </p:txBody>
      </p:sp>
      <p:pic>
        <p:nvPicPr>
          <p:cNvPr id="9"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4021245"/>
      </p:ext>
    </p:extLst>
  </p:cSld>
  <p:clrMapOvr>
    <a:masterClrMapping/>
  </p:clrMapOvr>
  <p:transition spd="med">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7088" y="2996952"/>
            <a:ext cx="7489824" cy="647452"/>
          </a:xfrm>
        </p:spPr>
        <p:style>
          <a:lnRef idx="3">
            <a:schemeClr val="lt1"/>
          </a:lnRef>
          <a:fillRef idx="1">
            <a:schemeClr val="accent2"/>
          </a:fillRef>
          <a:effectRef idx="1">
            <a:schemeClr val="accent2"/>
          </a:effectRef>
          <a:fontRef idx="minor">
            <a:schemeClr val="lt1"/>
          </a:fontRef>
        </p:style>
        <p:txBody>
          <a:bodyPr anchor="ctr">
            <a:noAutofit/>
          </a:bodyPr>
          <a:lstStyle/>
          <a:p>
            <a:pPr algn="ctr"/>
            <a:r>
              <a:rPr lang="fi-FI" dirty="0">
                <a:solidFill>
                  <a:schemeClr val="bg1"/>
                </a:solidFill>
              </a:rPr>
              <a:t>Nikotiini</a:t>
            </a:r>
          </a:p>
        </p:txBody>
      </p:sp>
      <p:pic>
        <p:nvPicPr>
          <p:cNvPr id="3"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64</a:t>
            </a:fld>
            <a:endParaRPr lang="fi-FI"/>
          </a:p>
        </p:txBody>
      </p:sp>
    </p:spTree>
    <p:extLst>
      <p:ext uri="{BB962C8B-B14F-4D97-AF65-F5344CB8AC3E}">
        <p14:creationId xmlns:p14="http://schemas.microsoft.com/office/powerpoint/2010/main" val="3141814899"/>
      </p:ext>
    </p:extLst>
  </p:cSld>
  <p:clrMapOvr>
    <a:masterClrMapping/>
  </p:clrMapOvr>
  <p:transition spd="med">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solidFill>
                  <a:srgbClr val="44697D"/>
                </a:solidFill>
              </a:rPr>
              <a:t>Tupakan savu, nikotiini</a:t>
            </a:r>
          </a:p>
        </p:txBody>
      </p:sp>
      <p:sp>
        <p:nvSpPr>
          <p:cNvPr id="7" name="Content Placeholder 6"/>
          <p:cNvSpPr>
            <a:spLocks noGrp="1"/>
          </p:cNvSpPr>
          <p:nvPr>
            <p:ph idx="1"/>
          </p:nvPr>
        </p:nvSpPr>
        <p:spPr/>
        <p:txBody>
          <a:bodyPr>
            <a:normAutofit lnSpcReduction="10000"/>
          </a:bodyPr>
          <a:lstStyle/>
          <a:p>
            <a:r>
              <a:rPr lang="fi-FI" sz="2000" dirty="0" smtClean="0"/>
              <a:t>Sisäilmassa </a:t>
            </a:r>
            <a:r>
              <a:rPr lang="fi-FI" sz="2000" dirty="0"/>
              <a:t>ei saa toistuvasti esiintyä aistinvaraisesti tunnistettavaa tupakansavua, joka on kulkeutunut asuntoon tai muuhun oleskelutilaan ulkoa tai muualta rakennuksesta. </a:t>
            </a:r>
            <a:endParaRPr lang="fi-FI" sz="2000" dirty="0" smtClean="0"/>
          </a:p>
          <a:p>
            <a:endParaRPr lang="fi-FI" sz="2000" dirty="0"/>
          </a:p>
          <a:p>
            <a:r>
              <a:rPr lang="fi-FI" sz="2000" dirty="0" smtClean="0"/>
              <a:t>Sisäilman </a:t>
            </a:r>
            <a:r>
              <a:rPr lang="fi-FI" sz="2000" dirty="0"/>
              <a:t>tupakansavu ei saa ylittää nikotiinipitoisuutena mitattuna 0,05 µg/m³</a:t>
            </a:r>
            <a:r>
              <a:rPr lang="fi-FI" sz="2000" dirty="0" smtClean="0"/>
              <a:t>.</a:t>
            </a:r>
          </a:p>
          <a:p>
            <a:endParaRPr lang="fi-FI" sz="2000" dirty="0"/>
          </a:p>
          <a:p>
            <a:r>
              <a:rPr lang="fi-FI" sz="2000" dirty="0"/>
              <a:t>Nikotiinipitoisuuden mittaaminen, ilmanäyte</a:t>
            </a:r>
            <a:endParaRPr lang="fi-FI" altLang="en-US" sz="1800" dirty="0"/>
          </a:p>
          <a:p>
            <a:pPr lvl="1"/>
            <a:r>
              <a:rPr lang="fi-FI" altLang="en-US" sz="1800" dirty="0" err="1"/>
              <a:t>Tenax</a:t>
            </a:r>
            <a:r>
              <a:rPr lang="fi-FI" altLang="en-US" sz="1800" dirty="0"/>
              <a:t> TA – putki</a:t>
            </a:r>
          </a:p>
          <a:p>
            <a:pPr lvl="1"/>
            <a:r>
              <a:rPr lang="fi-FI" altLang="en-US" dirty="0"/>
              <a:t>V</a:t>
            </a:r>
            <a:r>
              <a:rPr lang="fi-FI" altLang="en-US" sz="1800" dirty="0" smtClean="0"/>
              <a:t>irtaus </a:t>
            </a:r>
            <a:r>
              <a:rPr lang="fi-FI" altLang="en-US" sz="1800" dirty="0"/>
              <a:t>40 - 100 ml/min</a:t>
            </a:r>
          </a:p>
          <a:p>
            <a:pPr lvl="1"/>
            <a:r>
              <a:rPr lang="fi-FI" altLang="en-US" sz="1800" dirty="0"/>
              <a:t>Näytetilavuus noin 10 - 24 l</a:t>
            </a:r>
          </a:p>
          <a:p>
            <a:pPr lvl="1"/>
            <a:r>
              <a:rPr lang="fi-FI" altLang="en-US" sz="1800" dirty="0"/>
              <a:t>Mittausaika 100 – 600 min</a:t>
            </a:r>
          </a:p>
          <a:p>
            <a:pPr lvl="1"/>
            <a:r>
              <a:rPr lang="fi-FI" altLang="en-US" sz="1800" dirty="0"/>
              <a:t>Yksikkö µg/m3</a:t>
            </a:r>
          </a:p>
          <a:p>
            <a:endParaRPr lang="fi-FI" dirty="0"/>
          </a:p>
        </p:txBody>
      </p:sp>
      <p:sp>
        <p:nvSpPr>
          <p:cNvPr id="8" name="Footer Placeholder 3"/>
          <p:cNvSpPr>
            <a:spLocks noGrp="1"/>
          </p:cNvSpPr>
          <p:nvPr>
            <p:ph type="ftr" sz="quarter" idx="11"/>
          </p:nvPr>
        </p:nvSpPr>
        <p:spPr>
          <a:xfrm>
            <a:off x="2825873" y="6126113"/>
            <a:ext cx="5994277" cy="365125"/>
          </a:xfrm>
        </p:spPr>
        <p:txBody>
          <a:bodyPr/>
          <a:lstStyle/>
          <a:p>
            <a:pPr algn="r"/>
            <a:r>
              <a:rPr lang="fi-FI" sz="1000" dirty="0" err="1"/>
              <a:t>Sosiaali</a:t>
            </a:r>
            <a:r>
              <a:rPr lang="fi-FI" sz="1000" dirty="0"/>
              <a:t>- ja terveysministeriön </a:t>
            </a:r>
            <a:r>
              <a:rPr lang="fi-FI" sz="1000" dirty="0" smtClean="0"/>
              <a:t>asetus asunnon </a:t>
            </a:r>
            <a:r>
              <a:rPr lang="fi-FI" sz="1000" dirty="0"/>
              <a:t>ja muun oleskelutilan terveydellisistä olosuhteista sekä ulkopuolisten asiantuntijoiden </a:t>
            </a:r>
            <a:r>
              <a:rPr lang="fi-FI" sz="1000" dirty="0" smtClean="0"/>
              <a:t>pätevyysvaatimuksista, 2015</a:t>
            </a:r>
            <a:endParaRPr lang="fi-FI" sz="1000" dirty="0"/>
          </a:p>
          <a:p>
            <a:pPr algn="r">
              <a:defRPr/>
            </a:pPr>
            <a:endParaRPr lang="fi-FI" sz="1000" dirty="0" smtClean="0"/>
          </a:p>
          <a:p>
            <a:pPr algn="r">
              <a:defRPr/>
            </a:pPr>
            <a:endParaRPr lang="fi-FI" sz="1000" dirty="0"/>
          </a:p>
        </p:txBody>
      </p:sp>
      <p:sp>
        <p:nvSpPr>
          <p:cNvPr id="3" name="Slide Number Placeholder 2"/>
          <p:cNvSpPr>
            <a:spLocks noGrp="1"/>
          </p:cNvSpPr>
          <p:nvPr>
            <p:ph type="sldNum" sz="quarter" idx="12"/>
          </p:nvPr>
        </p:nvSpPr>
        <p:spPr/>
        <p:txBody>
          <a:bodyPr/>
          <a:lstStyle/>
          <a:p>
            <a:fld id="{49246692-9764-4796-AF2E-897E79EBAFA7}" type="slidenum">
              <a:rPr lang="fi-FI" smtClean="0"/>
              <a:pPr/>
              <a:t>65</a:t>
            </a:fld>
            <a:endParaRPr lang="fi-FI"/>
          </a:p>
        </p:txBody>
      </p:sp>
      <p:pic>
        <p:nvPicPr>
          <p:cNvPr id="10"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6887857"/>
      </p:ext>
    </p:extLst>
  </p:cSld>
  <p:clrMapOvr>
    <a:masterClrMapping/>
  </p:clrMapOvr>
  <p:transition spd="med">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0"/>
            <a:ext cx="7489824" cy="1079500"/>
          </a:xfrm>
        </p:spPr>
        <p:txBody>
          <a:bodyPr>
            <a:normAutofit/>
          </a:bodyPr>
          <a:lstStyle/>
          <a:p>
            <a:r>
              <a:rPr lang="fi-FI" dirty="0">
                <a:solidFill>
                  <a:srgbClr val="44697D"/>
                </a:solidFill>
              </a:rPr>
              <a:t>Lähteet:</a:t>
            </a:r>
          </a:p>
        </p:txBody>
      </p:sp>
      <p:sp>
        <p:nvSpPr>
          <p:cNvPr id="3" name="Content Placeholder 2"/>
          <p:cNvSpPr>
            <a:spLocks noGrp="1"/>
          </p:cNvSpPr>
          <p:nvPr>
            <p:ph idx="1"/>
          </p:nvPr>
        </p:nvSpPr>
        <p:spPr>
          <a:xfrm>
            <a:off x="827875" y="1165090"/>
            <a:ext cx="7777361" cy="4615634"/>
          </a:xfrm>
        </p:spPr>
        <p:txBody>
          <a:bodyPr>
            <a:normAutofit fontScale="32500" lnSpcReduction="20000"/>
          </a:bodyPr>
          <a:lstStyle/>
          <a:p>
            <a:endParaRPr lang="fi-FI" sz="2800" dirty="0" smtClean="0"/>
          </a:p>
          <a:p>
            <a:r>
              <a:rPr lang="en-US" sz="2800" dirty="0" err="1"/>
              <a:t>Altistuminen</a:t>
            </a:r>
            <a:r>
              <a:rPr lang="en-US" sz="2800" dirty="0"/>
              <a:t> ja </a:t>
            </a:r>
            <a:r>
              <a:rPr lang="en-US" sz="2800" dirty="0" err="1"/>
              <a:t>suojautuminen</a:t>
            </a:r>
            <a:r>
              <a:rPr lang="en-US" sz="2800" dirty="0"/>
              <a:t> PAH-</a:t>
            </a:r>
            <a:r>
              <a:rPr lang="en-US" sz="2800" dirty="0" err="1"/>
              <a:t>yhdisteitä</a:t>
            </a:r>
            <a:r>
              <a:rPr lang="en-US" sz="2800" dirty="0"/>
              <a:t> </a:t>
            </a:r>
            <a:r>
              <a:rPr lang="en-US" sz="2800" dirty="0" err="1"/>
              <a:t>sisältävien</a:t>
            </a:r>
            <a:r>
              <a:rPr lang="en-US" sz="2800" dirty="0"/>
              <a:t> </a:t>
            </a:r>
            <a:r>
              <a:rPr lang="en-US" sz="2800" dirty="0" err="1"/>
              <a:t>vesieristeiden</a:t>
            </a:r>
            <a:r>
              <a:rPr lang="en-US" sz="2800" dirty="0"/>
              <a:t> </a:t>
            </a:r>
            <a:r>
              <a:rPr lang="en-US" sz="2800" dirty="0" err="1"/>
              <a:t>purkutyössä</a:t>
            </a:r>
            <a:r>
              <a:rPr lang="en-US" sz="2800" dirty="0"/>
              <a:t>, </a:t>
            </a:r>
            <a:r>
              <a:rPr lang="en-US" sz="2800" dirty="0" err="1"/>
              <a:t>Työterveyslaitos</a:t>
            </a:r>
            <a:r>
              <a:rPr lang="en-US" sz="2800" dirty="0"/>
              <a:t>, 2010</a:t>
            </a:r>
          </a:p>
          <a:p>
            <a:r>
              <a:rPr lang="fi-FI" sz="2800" dirty="0" smtClean="0"/>
              <a:t>Asumisterveysasetuksen soveltamisohje, osa 3</a:t>
            </a:r>
            <a:r>
              <a:rPr lang="fi-FI" sz="2800" dirty="0"/>
              <a:t>, Valvira, 2016; </a:t>
            </a:r>
            <a:r>
              <a:rPr lang="fi-FI" sz="2800" dirty="0">
                <a:hlinkClick r:id="rId3"/>
              </a:rPr>
              <a:t>https://</a:t>
            </a:r>
            <a:r>
              <a:rPr lang="fi-FI" sz="2800" dirty="0" smtClean="0">
                <a:hlinkClick r:id="rId3"/>
              </a:rPr>
              <a:t>www.valvira.fi/documents/14444/261239/Asumisterveysasetuksen+soveltamisohje+osa+III.pdf/997eeca1-53f7-4d4e-bb7a-df6ef7ee0e9c</a:t>
            </a:r>
            <a:endParaRPr lang="fi-FI" sz="2800" dirty="0"/>
          </a:p>
          <a:p>
            <a:r>
              <a:rPr lang="fi-FI" sz="2800" dirty="0" smtClean="0"/>
              <a:t>Betonirakenteiden </a:t>
            </a:r>
            <a:r>
              <a:rPr lang="fi-FI" sz="2800" dirty="0"/>
              <a:t>päällystämisen ohjeet, Suomen betonitieto Oy, ISBN 978-952-5075-89-2, 2007</a:t>
            </a:r>
          </a:p>
          <a:p>
            <a:r>
              <a:rPr lang="fi-FI" sz="2800" dirty="0"/>
              <a:t>BULK-näyte, tulosten tulkinta, </a:t>
            </a:r>
            <a:r>
              <a:rPr lang="fi-FI" sz="2800" dirty="0" smtClean="0">
                <a:hlinkClick r:id="rId4"/>
              </a:rPr>
              <a:t>www.ttl.fi/fi/palvelut/turvallisempi-tyoymparisto/kemialliset-analyysit/Documents/Bulk-emissioiden%20viitearvot%20eri%20materiaalityypeille.pdf</a:t>
            </a:r>
            <a:endParaRPr lang="fi-FI" sz="2800" dirty="0" smtClean="0"/>
          </a:p>
          <a:p>
            <a:r>
              <a:rPr lang="fi-FI" sz="2800" dirty="0" err="1" smtClean="0"/>
              <a:t>Fungal</a:t>
            </a:r>
            <a:r>
              <a:rPr lang="fi-FI" sz="2800" dirty="0" smtClean="0"/>
              <a:t> </a:t>
            </a:r>
            <a:r>
              <a:rPr lang="fi-FI" sz="2800" dirty="0" err="1"/>
              <a:t>Volatile</a:t>
            </a:r>
            <a:r>
              <a:rPr lang="fi-FI" sz="2800" dirty="0"/>
              <a:t> </a:t>
            </a:r>
            <a:r>
              <a:rPr lang="fi-FI" sz="2800" dirty="0" err="1"/>
              <a:t>Metabolies</a:t>
            </a:r>
            <a:r>
              <a:rPr lang="fi-FI" sz="2800" dirty="0"/>
              <a:t> and </a:t>
            </a:r>
            <a:r>
              <a:rPr lang="fi-FI" sz="2800" dirty="0" err="1"/>
              <a:t>Biological</a:t>
            </a:r>
            <a:r>
              <a:rPr lang="fi-FI" sz="2800" dirty="0"/>
              <a:t> </a:t>
            </a:r>
            <a:r>
              <a:rPr lang="fi-FI" sz="2800" dirty="0" err="1"/>
              <a:t>Responses</a:t>
            </a:r>
            <a:r>
              <a:rPr lang="fi-FI" sz="2800" dirty="0"/>
              <a:t> to </a:t>
            </a:r>
            <a:r>
              <a:rPr lang="fi-FI" sz="2800" dirty="0" err="1"/>
              <a:t>Fungal</a:t>
            </a:r>
            <a:r>
              <a:rPr lang="fi-FI" sz="2800" dirty="0"/>
              <a:t> </a:t>
            </a:r>
            <a:r>
              <a:rPr lang="fi-FI" sz="2800" dirty="0" err="1"/>
              <a:t>Exposure</a:t>
            </a:r>
            <a:r>
              <a:rPr lang="fi-FI" sz="2800" dirty="0"/>
              <a:t>, Korpi, ISBN 951-781-227-2, 2001</a:t>
            </a:r>
          </a:p>
          <a:p>
            <a:r>
              <a:rPr lang="fi-FI" sz="2800" dirty="0"/>
              <a:t>Hyvät tutkimustavat betonirakenteisten lattioiden muovipäällysteiden korjaustarpeen arviointiin, Keinänen, 2013</a:t>
            </a:r>
          </a:p>
          <a:p>
            <a:r>
              <a:rPr lang="fi-FI" sz="2800" dirty="0" err="1"/>
              <a:t>Järnstörm</a:t>
            </a:r>
            <a:r>
              <a:rPr lang="fi-FI" sz="2800" dirty="0"/>
              <a:t> et al. </a:t>
            </a:r>
            <a:r>
              <a:rPr lang="fi-FI" sz="2800" dirty="0" err="1"/>
              <a:t>Atmospheric</a:t>
            </a:r>
            <a:r>
              <a:rPr lang="fi-FI" sz="2800" dirty="0"/>
              <a:t> Environment 41:2290-2302, </a:t>
            </a:r>
            <a:r>
              <a:rPr lang="fi-FI" sz="2800" dirty="0" smtClean="0"/>
              <a:t>2007</a:t>
            </a:r>
          </a:p>
          <a:p>
            <a:r>
              <a:rPr lang="fi-FI" sz="2800" dirty="0" smtClean="0"/>
              <a:t>Järnström Helena, luennot, Savonia ammattikorkeakoulu, ERZ4941 rakennusterveys ja sisäympäristö, 6.2.2105</a:t>
            </a:r>
            <a:endParaRPr lang="fi-FI" sz="2800" dirty="0"/>
          </a:p>
          <a:p>
            <a:r>
              <a:rPr lang="fi-FI" sz="2800" dirty="0"/>
              <a:t>Kosteus- ja homevauriot, ratkaisuja työpaikoille, Työterveyslaitos, ISBN 978-952-261-471-1, </a:t>
            </a:r>
            <a:r>
              <a:rPr lang="fi-FI" sz="2800" dirty="0" smtClean="0"/>
              <a:t>2014</a:t>
            </a:r>
          </a:p>
          <a:p>
            <a:r>
              <a:rPr lang="fi-FI" sz="2800" dirty="0" err="1" smtClean="0"/>
              <a:t>Metiäinen</a:t>
            </a:r>
            <a:r>
              <a:rPr lang="fi-FI" sz="2800" dirty="0" smtClean="0"/>
              <a:t>  </a:t>
            </a:r>
            <a:r>
              <a:rPr lang="fi-FI" sz="2800" dirty="0"/>
              <a:t>P.,  2012.  VOC‐yhdisteiden  tulkinta  asumisterveystutkimuksissa.  Ympäristö  ja  terveys ‐ lehti nro 5‐6/2012.</a:t>
            </a:r>
          </a:p>
          <a:p>
            <a:r>
              <a:rPr lang="fi-FI" sz="2800" dirty="0"/>
              <a:t>RATU 82-0381, Kivihiilipikeä sisältävien rakenteiden purku. Osastointimenetelmä. 2011</a:t>
            </a:r>
          </a:p>
          <a:p>
            <a:r>
              <a:rPr lang="fi-FI" sz="2800" dirty="0"/>
              <a:t>RATU 82-0238; </a:t>
            </a:r>
            <a:r>
              <a:rPr lang="en-US" sz="2800" dirty="0" err="1"/>
              <a:t>Altistuminen</a:t>
            </a:r>
            <a:r>
              <a:rPr lang="en-US" sz="2800" dirty="0"/>
              <a:t> ja </a:t>
            </a:r>
            <a:r>
              <a:rPr lang="en-US" sz="2800" dirty="0" err="1"/>
              <a:t>suojautuminen</a:t>
            </a:r>
            <a:r>
              <a:rPr lang="en-US" sz="2800" dirty="0"/>
              <a:t> PAH-</a:t>
            </a:r>
            <a:r>
              <a:rPr lang="en-US" sz="2800" dirty="0" err="1"/>
              <a:t>yhdisteitä</a:t>
            </a:r>
            <a:r>
              <a:rPr lang="en-US" sz="2800" dirty="0"/>
              <a:t> </a:t>
            </a:r>
            <a:r>
              <a:rPr lang="en-US" sz="2800" dirty="0" err="1"/>
              <a:t>sisältävien</a:t>
            </a:r>
            <a:r>
              <a:rPr lang="en-US" sz="2800" dirty="0"/>
              <a:t> </a:t>
            </a:r>
            <a:r>
              <a:rPr lang="en-US" sz="2800" dirty="0" err="1"/>
              <a:t>vesieristeiden</a:t>
            </a:r>
            <a:r>
              <a:rPr lang="en-US" sz="2800" dirty="0"/>
              <a:t> </a:t>
            </a:r>
            <a:r>
              <a:rPr lang="en-US" sz="2800" dirty="0" err="1"/>
              <a:t>purkutyössä</a:t>
            </a:r>
            <a:r>
              <a:rPr lang="en-US" sz="2800" dirty="0"/>
              <a:t>, </a:t>
            </a:r>
            <a:r>
              <a:rPr lang="en-US" sz="2800" dirty="0" err="1"/>
              <a:t>Työterveyslaitos</a:t>
            </a:r>
            <a:r>
              <a:rPr lang="en-US" sz="2800" dirty="0"/>
              <a:t>, </a:t>
            </a:r>
            <a:r>
              <a:rPr lang="en-US" sz="2800" dirty="0" smtClean="0"/>
              <a:t>2010</a:t>
            </a:r>
            <a:endParaRPr lang="fi-FI" altLang="en-US" sz="2800" dirty="0" smtClean="0"/>
          </a:p>
          <a:p>
            <a:r>
              <a:rPr lang="fi-FI" altLang="en-US" sz="2800" dirty="0" err="1" smtClean="0"/>
              <a:t>Reference</a:t>
            </a:r>
            <a:r>
              <a:rPr lang="fi-FI" altLang="en-US" sz="2800" dirty="0" smtClean="0"/>
              <a:t> </a:t>
            </a:r>
            <a:r>
              <a:rPr lang="fi-FI" altLang="en-US" sz="2800" dirty="0" err="1"/>
              <a:t>values</a:t>
            </a:r>
            <a:r>
              <a:rPr lang="fi-FI" altLang="en-US" sz="2800" dirty="0"/>
              <a:t> for </a:t>
            </a:r>
            <a:r>
              <a:rPr lang="fi-FI" altLang="en-US" sz="2800" dirty="0" err="1"/>
              <a:t>building</a:t>
            </a:r>
            <a:r>
              <a:rPr lang="fi-FI" altLang="en-US" sz="2800" dirty="0"/>
              <a:t> </a:t>
            </a:r>
            <a:r>
              <a:rPr lang="fi-FI" altLang="en-US" sz="2800" dirty="0" err="1"/>
              <a:t>material</a:t>
            </a:r>
            <a:r>
              <a:rPr lang="fi-FI" altLang="en-US" sz="2800" dirty="0"/>
              <a:t> </a:t>
            </a:r>
            <a:r>
              <a:rPr lang="fi-FI" altLang="en-US" sz="2800" dirty="0" err="1"/>
              <a:t>emissions</a:t>
            </a:r>
            <a:r>
              <a:rPr lang="fi-FI" altLang="en-US" sz="2800" dirty="0"/>
              <a:t> and </a:t>
            </a:r>
            <a:r>
              <a:rPr lang="fi-FI" altLang="en-US" sz="2800" dirty="0" err="1"/>
              <a:t>indoor</a:t>
            </a:r>
            <a:r>
              <a:rPr lang="fi-FI" altLang="en-US" sz="2800" dirty="0"/>
              <a:t> air </a:t>
            </a:r>
            <a:r>
              <a:rPr lang="fi-FI" altLang="en-US" sz="2800" dirty="0" err="1"/>
              <a:t>quality</a:t>
            </a:r>
            <a:r>
              <a:rPr lang="fi-FI" altLang="en-US" sz="2800" dirty="0"/>
              <a:t> in </a:t>
            </a:r>
            <a:r>
              <a:rPr lang="fi-FI" altLang="en-US" sz="2800" dirty="0" err="1"/>
              <a:t>residental</a:t>
            </a:r>
            <a:r>
              <a:rPr lang="fi-FI" altLang="en-US" sz="2800" dirty="0"/>
              <a:t> </a:t>
            </a:r>
            <a:r>
              <a:rPr lang="fi-FI" altLang="en-US" sz="2800" dirty="0" err="1"/>
              <a:t>buildings</a:t>
            </a:r>
            <a:r>
              <a:rPr lang="fi-FI" altLang="en-US" sz="2800" dirty="0"/>
              <a:t>,  VTT </a:t>
            </a:r>
            <a:r>
              <a:rPr lang="fi-FI" altLang="en-US" sz="2800" dirty="0" err="1"/>
              <a:t>bublications</a:t>
            </a:r>
            <a:r>
              <a:rPr lang="fi-FI" altLang="en-US" sz="2800" dirty="0"/>
              <a:t> 672, Järnström H., 2007</a:t>
            </a:r>
            <a:r>
              <a:rPr lang="fi-FI" altLang="en-US" sz="2800" dirty="0" smtClean="0"/>
              <a:t>.</a:t>
            </a:r>
            <a:endParaRPr lang="fi-FI" sz="2800" dirty="0" smtClean="0"/>
          </a:p>
          <a:p>
            <a:r>
              <a:rPr lang="fi-FI" sz="2800" dirty="0" smtClean="0"/>
              <a:t>RT </a:t>
            </a:r>
            <a:r>
              <a:rPr lang="fi-FI" sz="2800" dirty="0"/>
              <a:t>20-11159, Haitta-ainetutkimus. Tilaajan ohje</a:t>
            </a:r>
          </a:p>
          <a:p>
            <a:r>
              <a:rPr lang="fi-FI" sz="2800" dirty="0"/>
              <a:t>RT 20-11160, Haitta-ainetutkimus. Rakennustuotteet ja rakenteet</a:t>
            </a:r>
            <a:endParaRPr lang="fi-FI" sz="2800" dirty="0" smtClean="0"/>
          </a:p>
          <a:p>
            <a:r>
              <a:rPr lang="fi-FI" sz="2800" dirty="0"/>
              <a:t>Sisäilman laadun hallinta, </a:t>
            </a:r>
            <a:r>
              <a:rPr lang="fi-FI" sz="2800" dirty="0" err="1"/>
              <a:t>Villberg</a:t>
            </a:r>
            <a:r>
              <a:rPr lang="fi-FI" sz="2800" dirty="0"/>
              <a:t> ym., 2004, VTT Publications 540</a:t>
            </a:r>
          </a:p>
          <a:p>
            <a:r>
              <a:rPr lang="fi-FI" sz="2800" dirty="0" smtClean="0"/>
              <a:t>Toimiston </a:t>
            </a:r>
            <a:r>
              <a:rPr lang="fi-FI" sz="2800" dirty="0"/>
              <a:t>sisäilman tutkiminen, Työterveyslaitos, ISBN978-952-261-048-5, </a:t>
            </a:r>
            <a:r>
              <a:rPr lang="fi-FI" sz="2800" dirty="0" smtClean="0"/>
              <a:t>2011</a:t>
            </a:r>
          </a:p>
          <a:p>
            <a:r>
              <a:rPr lang="fi-FI" sz="2800" dirty="0" err="1" smtClean="0"/>
              <a:t>Sosiaali</a:t>
            </a:r>
            <a:r>
              <a:rPr lang="fi-FI" sz="2800" dirty="0" smtClean="0"/>
              <a:t>- </a:t>
            </a:r>
            <a:r>
              <a:rPr lang="fi-FI" sz="2800" dirty="0"/>
              <a:t>ja terveysministeriön asetus asunnon ja muun oleskelutilan terveydellisistä olosuhteista sekä ulkopuolisten asiantuntijoiden pätevyysvaatimuksista, 2015</a:t>
            </a:r>
            <a:endParaRPr lang="fi-FI" sz="2800" dirty="0" smtClean="0"/>
          </a:p>
          <a:p>
            <a:r>
              <a:rPr lang="fi-FI" sz="2800" dirty="0"/>
              <a:t>Suomen rakentamismääräyskokoelma D2, Rakennusten sisäilmasto ja ilmanvaihto, Määräykset ja ohjeet </a:t>
            </a:r>
            <a:r>
              <a:rPr lang="fi-FI" sz="2800" dirty="0" smtClean="0"/>
              <a:t>2012</a:t>
            </a:r>
            <a:endParaRPr lang="en-GB" sz="2800" dirty="0" smtClean="0"/>
          </a:p>
          <a:p>
            <a:r>
              <a:rPr lang="en-GB" sz="2800" dirty="0" smtClean="0"/>
              <a:t>VTT </a:t>
            </a:r>
            <a:r>
              <a:rPr lang="en-GB" sz="2800" dirty="0"/>
              <a:t>Publications 672. Järnström H. Reference values for building material emissions and indoor air quality in </a:t>
            </a:r>
            <a:r>
              <a:rPr lang="en-GB" sz="2800" dirty="0" err="1"/>
              <a:t>residental</a:t>
            </a:r>
            <a:r>
              <a:rPr lang="en-GB" sz="2800" dirty="0"/>
              <a:t> buildings. </a:t>
            </a:r>
            <a:r>
              <a:rPr lang="fi-FI" sz="2800" dirty="0"/>
              <a:t>ISBN 978-951-38-7075-1. Helsinki 2008</a:t>
            </a:r>
            <a:r>
              <a:rPr lang="fi-FI" sz="2800" dirty="0" smtClean="0"/>
              <a:t>.</a:t>
            </a:r>
            <a:r>
              <a:rPr lang="fi-FI" sz="2800" dirty="0"/>
              <a:t> </a:t>
            </a:r>
            <a:endParaRPr lang="fi-FI" sz="2800" dirty="0" smtClean="0"/>
          </a:p>
          <a:p>
            <a:endParaRPr lang="fi-FI" dirty="0" smtClean="0"/>
          </a:p>
          <a:p>
            <a:endParaRPr lang="fi-FI" dirty="0"/>
          </a:p>
          <a:p>
            <a:endParaRPr lang="en-US" altLang="en-US" dirty="0"/>
          </a:p>
          <a:p>
            <a:endParaRPr lang="fi-FI" dirty="0"/>
          </a:p>
          <a:p>
            <a:endParaRPr lang="fi-FI" dirty="0" smtClean="0"/>
          </a:p>
          <a:p>
            <a:endParaRPr lang="fi-FI" dirty="0"/>
          </a:p>
          <a:p>
            <a:endParaRPr lang="fi-FI" altLang="en-US" dirty="0" smtClean="0"/>
          </a:p>
          <a:p>
            <a:endParaRPr lang="en-US" altLang="en-US" dirty="0"/>
          </a:p>
          <a:p>
            <a:endParaRPr lang="fi-FI" dirty="0"/>
          </a:p>
          <a:p>
            <a:endParaRPr lang="en-US" altLang="en-US" dirty="0"/>
          </a:p>
          <a:p>
            <a:endParaRPr lang="fi-FI" dirty="0"/>
          </a:p>
          <a:p>
            <a:endParaRPr lang="en-US" altLang="en-US" dirty="0"/>
          </a:p>
          <a:p>
            <a:endParaRPr lang="fi-FI" dirty="0"/>
          </a:p>
          <a:p>
            <a:endParaRPr lang="fi-FI" dirty="0"/>
          </a:p>
        </p:txBody>
      </p:sp>
      <p:sp>
        <p:nvSpPr>
          <p:cNvPr id="5" name="Slide Number Placeholder 4"/>
          <p:cNvSpPr>
            <a:spLocks noGrp="1"/>
          </p:cNvSpPr>
          <p:nvPr>
            <p:ph type="sldNum" sz="quarter" idx="12"/>
          </p:nvPr>
        </p:nvSpPr>
        <p:spPr/>
        <p:txBody>
          <a:bodyPr/>
          <a:lstStyle/>
          <a:p>
            <a:fld id="{49246692-9764-4796-AF2E-897E79EBAFA7}" type="slidenum">
              <a:rPr lang="fi-FI" smtClean="0"/>
              <a:pPr/>
              <a:t>66</a:t>
            </a:fld>
            <a:endParaRPr lang="fi-FI"/>
          </a:p>
        </p:txBody>
      </p:sp>
      <p:pic>
        <p:nvPicPr>
          <p:cNvPr id="6" name="Kuva 26" descr="Kuvaus: Savonia_Word_tunniste"/>
          <p:cNvPicPr/>
          <p:nvPr/>
        </p:nvPicPr>
        <p:blipFill rotWithShape="1">
          <a:blip r:embed="rId5"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6660683"/>
      </p:ext>
    </p:extLst>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6708"/>
            <a:ext cx="8352606" cy="1143000"/>
          </a:xfrm>
        </p:spPr>
        <p:txBody>
          <a:bodyPr>
            <a:normAutofit/>
          </a:bodyPr>
          <a:lstStyle/>
          <a:p>
            <a:r>
              <a:rPr lang="fi-FI" dirty="0"/>
              <a:t>Sisäilman laadun hallinta</a:t>
            </a:r>
            <a:br>
              <a:rPr lang="fi-FI" dirty="0"/>
            </a:br>
            <a:r>
              <a:rPr lang="fi-FI" dirty="0"/>
              <a:t>VTT Publications 540</a:t>
            </a:r>
            <a:endParaRPr lang="en-US" dirty="0"/>
          </a:p>
        </p:txBody>
      </p:sp>
      <p:sp>
        <p:nvSpPr>
          <p:cNvPr id="4" name="Footer Placeholder 3"/>
          <p:cNvSpPr>
            <a:spLocks noGrp="1"/>
          </p:cNvSpPr>
          <p:nvPr>
            <p:ph type="ftr" sz="quarter" idx="10"/>
          </p:nvPr>
        </p:nvSpPr>
        <p:spPr>
          <a:xfrm>
            <a:off x="4860032" y="5800071"/>
            <a:ext cx="4392736" cy="365125"/>
          </a:xfrm>
        </p:spPr>
        <p:txBody>
          <a:bodyPr/>
          <a:lstStyle/>
          <a:p>
            <a:pPr>
              <a:defRPr/>
            </a:pPr>
            <a:r>
              <a:rPr lang="fi-FI" sz="1000" dirty="0" smtClean="0"/>
              <a:t>Sisäilman laadun hallinta, </a:t>
            </a:r>
            <a:r>
              <a:rPr lang="fi-FI" sz="1000" dirty="0" err="1" smtClean="0"/>
              <a:t>Villberg</a:t>
            </a:r>
            <a:r>
              <a:rPr lang="fi-FI" sz="1000" dirty="0" smtClean="0"/>
              <a:t> ym., 2004, VTT Publications 540</a:t>
            </a:r>
            <a:endParaRPr lang="fi-FI" sz="1000" dirty="0"/>
          </a:p>
        </p:txBody>
      </p:sp>
      <p:pic>
        <p:nvPicPr>
          <p:cNvPr id="6146"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611560" y="1419708"/>
            <a:ext cx="7416824" cy="4367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49246692-9764-4796-AF2E-897E79EBAFA7}" type="slidenum">
              <a:rPr lang="fi-FI" smtClean="0"/>
              <a:pPr/>
              <a:t>7</a:t>
            </a:fld>
            <a:endParaRPr lang="fi-FI"/>
          </a:p>
        </p:txBody>
      </p:sp>
      <p:pic>
        <p:nvPicPr>
          <p:cNvPr id="7" name="Kuva 26" descr="Kuvaus: Savonia_Word_tunniste"/>
          <p:cNvPicPr/>
          <p:nvPr/>
        </p:nvPicPr>
        <p:blipFill rotWithShape="1">
          <a:blip r:embed="rId4"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2073117"/>
      </p:ext>
    </p:extLst>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576998110"/>
              </p:ext>
            </p:extLst>
          </p:nvPr>
        </p:nvGraphicFramePr>
        <p:xfrm>
          <a:off x="395536" y="476672"/>
          <a:ext cx="8208912" cy="5508002"/>
        </p:xfrm>
        <a:graphic>
          <a:graphicData uri="http://schemas.openxmlformats.org/drawingml/2006/table">
            <a:tbl>
              <a:tblPr firstRow="1" bandRow="1">
                <a:tableStyleId>{5C22544A-7EE6-4342-B048-85BDC9FD1C3A}</a:tableStyleId>
              </a:tblPr>
              <a:tblGrid>
                <a:gridCol w="2657598"/>
                <a:gridCol w="5551314"/>
              </a:tblGrid>
              <a:tr h="281464">
                <a:tc>
                  <a:txBody>
                    <a:bodyPr/>
                    <a:lstStyle/>
                    <a:p>
                      <a:r>
                        <a:rPr lang="fi-FI" sz="1200" dirty="0" smtClean="0"/>
                        <a:t>Yhdisteryhmä</a:t>
                      </a:r>
                      <a:endParaRPr lang="en-US" sz="1200" dirty="0"/>
                    </a:p>
                  </a:txBody>
                  <a:tcPr/>
                </a:tc>
                <a:tc>
                  <a:txBody>
                    <a:bodyPr/>
                    <a:lstStyle/>
                    <a:p>
                      <a:r>
                        <a:rPr lang="fi-FI" sz="1200" dirty="0" smtClean="0"/>
                        <a:t>Mahdolliset päästölähteet</a:t>
                      </a:r>
                      <a:endParaRPr lang="en-US" sz="1200" dirty="0"/>
                    </a:p>
                  </a:txBody>
                  <a:tcPr/>
                </a:tc>
              </a:tr>
              <a:tr h="602153">
                <a:tc>
                  <a:txBody>
                    <a:bodyPr/>
                    <a:lstStyle/>
                    <a:p>
                      <a:r>
                        <a:rPr lang="fi-FI" sz="1200" dirty="0" smtClean="0"/>
                        <a:t>Aromaattiset hiilivedyt</a:t>
                      </a:r>
                      <a:endParaRPr lang="en-US" sz="1200" dirty="0"/>
                    </a:p>
                  </a:txBody>
                  <a:tcPr/>
                </a:tc>
                <a:tc>
                  <a:txBody>
                    <a:bodyPr/>
                    <a:lstStyle/>
                    <a:p>
                      <a:r>
                        <a:rPr lang="fi-FI" sz="1200" dirty="0" smtClean="0"/>
                        <a:t>Maalit, lakat, puhdistusaineet,</a:t>
                      </a:r>
                      <a:r>
                        <a:rPr lang="fi-FI" sz="1200" baseline="0" dirty="0" smtClean="0"/>
                        <a:t> tulostimet ja tietokoneet, pakokaasut, seinäpinnoitteet, tupakointi, vesieristeet</a:t>
                      </a:r>
                      <a:endParaRPr lang="en-US" sz="1200" dirty="0"/>
                    </a:p>
                  </a:txBody>
                  <a:tcPr/>
                </a:tc>
              </a:tr>
              <a:tr h="460823">
                <a:tc>
                  <a:txBody>
                    <a:bodyPr/>
                    <a:lstStyle/>
                    <a:p>
                      <a:r>
                        <a:rPr lang="fi-FI" sz="1200" dirty="0" smtClean="0"/>
                        <a:t>Alkoholit</a:t>
                      </a:r>
                      <a:endParaRPr lang="en-US" sz="1200" dirty="0"/>
                    </a:p>
                  </a:txBody>
                  <a:tcPr/>
                </a:tc>
                <a:tc>
                  <a:txBody>
                    <a:bodyPr/>
                    <a:lstStyle/>
                    <a:p>
                      <a:r>
                        <a:rPr lang="fi-FI" sz="1200" dirty="0" smtClean="0"/>
                        <a:t>Muovimatot, PVC-matot,</a:t>
                      </a:r>
                      <a:r>
                        <a:rPr lang="fi-FI" sz="1200" baseline="0" dirty="0" smtClean="0"/>
                        <a:t> liimat, puun uuteaineet, puhdistusaineet, maalit, kosmetiikka, kopio- ja tietokoneet</a:t>
                      </a:r>
                      <a:endParaRPr lang="en-US" sz="1200" dirty="0"/>
                    </a:p>
                  </a:txBody>
                  <a:tcPr/>
                </a:tc>
              </a:tr>
              <a:tr h="602153">
                <a:tc>
                  <a:txBody>
                    <a:bodyPr/>
                    <a:lstStyle/>
                    <a:p>
                      <a:r>
                        <a:rPr lang="fi-FI" sz="1200" dirty="0" smtClean="0"/>
                        <a:t>Alifaattiset hiilivedyt</a:t>
                      </a:r>
                      <a:endParaRPr lang="en-US" sz="1200" dirty="0"/>
                    </a:p>
                  </a:txBody>
                  <a:tcPr/>
                </a:tc>
                <a:tc>
                  <a:txBody>
                    <a:bodyPr/>
                    <a:lstStyle/>
                    <a:p>
                      <a:r>
                        <a:rPr lang="fi-FI" sz="1200" dirty="0" smtClean="0"/>
                        <a:t>Liimat, bensiini, pakokaasut,</a:t>
                      </a:r>
                      <a:r>
                        <a:rPr lang="fi-FI" sz="1200" baseline="0" dirty="0" smtClean="0"/>
                        <a:t> polyuretaani, </a:t>
                      </a:r>
                      <a:r>
                        <a:rPr lang="fi-FI" sz="1200" baseline="0" dirty="0" err="1" smtClean="0"/>
                        <a:t>linoleum</a:t>
                      </a:r>
                      <a:r>
                        <a:rPr lang="fi-FI" sz="1200" baseline="0" dirty="0" smtClean="0"/>
                        <a:t>, kopiokoneet, kosmetiikkatuotteet, tietokoneet</a:t>
                      </a:r>
                      <a:endParaRPr lang="en-US" sz="1200" dirty="0"/>
                    </a:p>
                  </a:txBody>
                  <a:tcPr/>
                </a:tc>
              </a:tr>
              <a:tr h="602153">
                <a:tc>
                  <a:txBody>
                    <a:bodyPr/>
                    <a:lstStyle/>
                    <a:p>
                      <a:r>
                        <a:rPr lang="fi-FI" sz="1200" dirty="0" smtClean="0"/>
                        <a:t>Aldehydit</a:t>
                      </a:r>
                      <a:endParaRPr lang="en-US" sz="1200" dirty="0"/>
                    </a:p>
                  </a:txBody>
                  <a:tcPr/>
                </a:tc>
                <a:tc>
                  <a:txBody>
                    <a:bodyPr/>
                    <a:lstStyle/>
                    <a:p>
                      <a:r>
                        <a:rPr lang="fi-FI" sz="1200" dirty="0" smtClean="0"/>
                        <a:t>Puutuotteet, lastulevy, tapetit, lattiavahat,</a:t>
                      </a:r>
                      <a:r>
                        <a:rPr lang="fi-FI" sz="1200" baseline="0" dirty="0" smtClean="0"/>
                        <a:t> </a:t>
                      </a:r>
                      <a:r>
                        <a:rPr lang="fi-FI" sz="1200" baseline="0" dirty="0" err="1" smtClean="0"/>
                        <a:t>linoleum-</a:t>
                      </a:r>
                      <a:r>
                        <a:rPr lang="fi-FI" sz="1200" baseline="0" dirty="0" smtClean="0"/>
                        <a:t> PVC-matot, tupakointi, mineraalivilla</a:t>
                      </a:r>
                      <a:endParaRPr lang="en-US" sz="1200" dirty="0"/>
                    </a:p>
                  </a:txBody>
                  <a:tcPr/>
                </a:tc>
              </a:tr>
              <a:tr h="602153">
                <a:tc>
                  <a:txBody>
                    <a:bodyPr/>
                    <a:lstStyle/>
                    <a:p>
                      <a:r>
                        <a:rPr lang="fi-FI" sz="1200" dirty="0" smtClean="0"/>
                        <a:t>Glykolit / glykolieetterit</a:t>
                      </a:r>
                      <a:endParaRPr lang="en-US" sz="1200" dirty="0"/>
                    </a:p>
                  </a:txBody>
                  <a:tcPr/>
                </a:tc>
                <a:tc>
                  <a:txBody>
                    <a:bodyPr/>
                    <a:lstStyle/>
                    <a:p>
                      <a:r>
                        <a:rPr lang="fi-FI" sz="1200" dirty="0" smtClean="0"/>
                        <a:t>Maalit, liuotinpesuaineet, kittausaineet,</a:t>
                      </a:r>
                      <a:r>
                        <a:rPr lang="fi-FI" sz="1200" baseline="0" dirty="0" smtClean="0"/>
                        <a:t> lattiavahat, pehmitinaineet, PVC-matot, korkkimatto</a:t>
                      </a:r>
                      <a:endParaRPr lang="en-US" sz="1200" dirty="0"/>
                    </a:p>
                  </a:txBody>
                  <a:tcPr/>
                </a:tc>
              </a:tr>
              <a:tr h="485117">
                <a:tc>
                  <a:txBody>
                    <a:bodyPr/>
                    <a:lstStyle/>
                    <a:p>
                      <a:r>
                        <a:rPr lang="fi-FI" sz="1200" dirty="0" smtClean="0"/>
                        <a:t>Terpeenit</a:t>
                      </a:r>
                      <a:endParaRPr lang="en-US" sz="1200" dirty="0"/>
                    </a:p>
                  </a:txBody>
                  <a:tcPr/>
                </a:tc>
                <a:tc>
                  <a:txBody>
                    <a:bodyPr/>
                    <a:lstStyle/>
                    <a:p>
                      <a:r>
                        <a:rPr lang="fi-FI" sz="1200" dirty="0" smtClean="0"/>
                        <a:t>Puu- ja puupohjaiset</a:t>
                      </a:r>
                      <a:r>
                        <a:rPr lang="fi-FI" sz="1200" baseline="0" dirty="0" smtClean="0"/>
                        <a:t> materiaalit, maalit, hajusteet, siivousaineet, kosmetiikka</a:t>
                      </a:r>
                      <a:endParaRPr lang="en-US" sz="1200" dirty="0"/>
                    </a:p>
                  </a:txBody>
                  <a:tcPr/>
                </a:tc>
              </a:tr>
              <a:tr h="478492">
                <a:tc>
                  <a:txBody>
                    <a:bodyPr/>
                    <a:lstStyle/>
                    <a:p>
                      <a:r>
                        <a:rPr lang="fi-FI" sz="1200" dirty="0" smtClean="0"/>
                        <a:t>Piiyhdisteet</a:t>
                      </a:r>
                      <a:endParaRPr lang="en-US" sz="1200" dirty="0"/>
                    </a:p>
                  </a:txBody>
                  <a:tcPr/>
                </a:tc>
                <a:tc>
                  <a:txBody>
                    <a:bodyPr/>
                    <a:lstStyle/>
                    <a:p>
                      <a:r>
                        <a:rPr lang="fi-FI" sz="1200" dirty="0" smtClean="0"/>
                        <a:t>Kosmetiikkatuotteet, tiivistemassat,</a:t>
                      </a:r>
                      <a:r>
                        <a:rPr lang="fi-FI" sz="1200" baseline="0" dirty="0" smtClean="0"/>
                        <a:t> siivousaineet, laastit, kosteuseristeet</a:t>
                      </a:r>
                      <a:endParaRPr lang="en-US" sz="1200" dirty="0"/>
                    </a:p>
                  </a:txBody>
                  <a:tcPr/>
                </a:tc>
              </a:tr>
              <a:tr h="488478">
                <a:tc>
                  <a:txBody>
                    <a:bodyPr/>
                    <a:lstStyle/>
                    <a:p>
                      <a:r>
                        <a:rPr lang="fi-FI" sz="1200" dirty="0" smtClean="0"/>
                        <a:t>Orgaaniset</a:t>
                      </a:r>
                      <a:r>
                        <a:rPr lang="fi-FI" sz="1200" baseline="0" dirty="0" smtClean="0"/>
                        <a:t> hapot</a:t>
                      </a:r>
                      <a:endParaRPr lang="en-US" sz="1200" dirty="0"/>
                    </a:p>
                  </a:txBody>
                  <a:tcPr/>
                </a:tc>
                <a:tc>
                  <a:txBody>
                    <a:bodyPr/>
                    <a:lstStyle/>
                    <a:p>
                      <a:r>
                        <a:rPr lang="fi-FI" sz="1200" dirty="0" err="1" smtClean="0"/>
                        <a:t>Linoleum</a:t>
                      </a:r>
                      <a:r>
                        <a:rPr lang="fi-FI" sz="1200" dirty="0" smtClean="0"/>
                        <a:t>, hartsit,</a:t>
                      </a:r>
                      <a:r>
                        <a:rPr lang="fi-FI" sz="1200" baseline="0" dirty="0" smtClean="0"/>
                        <a:t> puun uuteaineet, lastulevy, mäntylauta, alkydimaalit</a:t>
                      </a:r>
                      <a:endParaRPr lang="en-US" sz="1200" dirty="0"/>
                    </a:p>
                  </a:txBody>
                  <a:tcPr/>
                </a:tc>
              </a:tr>
              <a:tr h="478492">
                <a:tc>
                  <a:txBody>
                    <a:bodyPr/>
                    <a:lstStyle/>
                    <a:p>
                      <a:r>
                        <a:rPr lang="fi-FI" sz="1200" dirty="0" smtClean="0"/>
                        <a:t>Esterit</a:t>
                      </a:r>
                      <a:endParaRPr lang="en-US" sz="1200" dirty="0"/>
                    </a:p>
                  </a:txBody>
                  <a:tcPr/>
                </a:tc>
                <a:tc>
                  <a:txBody>
                    <a:bodyPr/>
                    <a:lstStyle/>
                    <a:p>
                      <a:r>
                        <a:rPr lang="fi-FI" sz="1200" dirty="0" smtClean="0"/>
                        <a:t>Muovit, kuidut, maalit, lakat, liimat, kosmetiikkatuotteet, kittausaineet</a:t>
                      </a:r>
                      <a:endParaRPr lang="en-US" sz="1200" dirty="0"/>
                    </a:p>
                  </a:txBody>
                  <a:tcPr/>
                </a:tc>
              </a:tr>
              <a:tr h="426524">
                <a:tc>
                  <a:txBody>
                    <a:bodyPr/>
                    <a:lstStyle/>
                    <a:p>
                      <a:r>
                        <a:rPr lang="fi-FI" sz="1200" dirty="0" smtClean="0"/>
                        <a:t>Ketonit</a:t>
                      </a:r>
                      <a:endParaRPr lang="en-US" sz="1200" dirty="0"/>
                    </a:p>
                  </a:txBody>
                  <a:tcPr/>
                </a:tc>
                <a:tc>
                  <a:txBody>
                    <a:bodyPr/>
                    <a:lstStyle/>
                    <a:p>
                      <a:r>
                        <a:rPr lang="fi-FI" sz="1200" dirty="0" smtClean="0"/>
                        <a:t>Liuottimet, puun uuteaineet, hartsit, liimat,</a:t>
                      </a:r>
                      <a:r>
                        <a:rPr lang="fi-FI" sz="1200" baseline="0" dirty="0" smtClean="0"/>
                        <a:t> kuitulevyt</a:t>
                      </a:r>
                      <a:endParaRPr lang="en-US" sz="1200" dirty="0"/>
                    </a:p>
                  </a:txBody>
                  <a:tcPr/>
                </a:tc>
              </a:tr>
            </a:tbl>
          </a:graphicData>
        </a:graphic>
      </p:graphicFrame>
      <p:sp>
        <p:nvSpPr>
          <p:cNvPr id="4" name="Footer Placeholder 3"/>
          <p:cNvSpPr>
            <a:spLocks noGrp="1"/>
          </p:cNvSpPr>
          <p:nvPr>
            <p:ph type="ftr" sz="quarter" idx="10"/>
          </p:nvPr>
        </p:nvSpPr>
        <p:spPr>
          <a:xfrm>
            <a:off x="4627573" y="5885810"/>
            <a:ext cx="4188414" cy="360362"/>
          </a:xfrm>
        </p:spPr>
        <p:txBody>
          <a:bodyPr/>
          <a:lstStyle/>
          <a:p>
            <a:pPr algn="r">
              <a:defRPr/>
            </a:pPr>
            <a:r>
              <a:rPr lang="fi-FI" sz="1000" dirty="0" smtClean="0"/>
              <a:t>Toimiston sisäilman tutkiminen, Työterveyslaitos, Salonen ym., 2011</a:t>
            </a:r>
            <a:endParaRPr lang="fi-FI" sz="1000" dirty="0"/>
          </a:p>
        </p:txBody>
      </p:sp>
      <p:sp>
        <p:nvSpPr>
          <p:cNvPr id="2" name="Slide Number Placeholder 1"/>
          <p:cNvSpPr>
            <a:spLocks noGrp="1"/>
          </p:cNvSpPr>
          <p:nvPr>
            <p:ph type="sldNum" sz="quarter" idx="11"/>
          </p:nvPr>
        </p:nvSpPr>
        <p:spPr/>
        <p:txBody>
          <a:bodyPr/>
          <a:lstStyle/>
          <a:p>
            <a:pPr>
              <a:defRPr/>
            </a:pPr>
            <a:fld id="{C8BB4F7B-8E9B-40C2-B358-16110379A848}" type="slidenum">
              <a:rPr lang="fi-FI" smtClean="0">
                <a:solidFill>
                  <a:srgbClr val="C00000"/>
                </a:solidFill>
              </a:rPr>
              <a:pPr>
                <a:defRPr/>
              </a:pPr>
              <a:t>8</a:t>
            </a:fld>
            <a:endParaRPr lang="fi-FI" dirty="0">
              <a:solidFill>
                <a:srgbClr val="C00000"/>
              </a:solidFill>
            </a:endParaRPr>
          </a:p>
        </p:txBody>
      </p:sp>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2126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5908"/>
            <a:ext cx="8064896" cy="1143000"/>
          </a:xfrm>
        </p:spPr>
        <p:txBody>
          <a:bodyPr>
            <a:noAutofit/>
          </a:bodyPr>
          <a:lstStyle/>
          <a:p>
            <a:r>
              <a:rPr lang="fi-FI" dirty="0"/>
              <a:t>Kosteudelle alttiiden materiaalien arvioituja raja-arvokosteuksia, materiaalivaurioita ja </a:t>
            </a:r>
            <a:r>
              <a:rPr lang="fi-FI" dirty="0" smtClean="0"/>
              <a:t/>
            </a:r>
            <a:br>
              <a:rPr lang="fi-FI" dirty="0" smtClean="0"/>
            </a:br>
            <a:r>
              <a:rPr lang="fi-FI" dirty="0" smtClean="0"/>
              <a:t>-</a:t>
            </a:r>
            <a:r>
              <a:rPr lang="fi-FI" dirty="0"/>
              <a:t>emissioita</a:t>
            </a:r>
            <a:endParaRPr lang="en-US" dirty="0"/>
          </a:p>
        </p:txBody>
      </p:sp>
      <p:sp>
        <p:nvSpPr>
          <p:cNvPr id="4" name="Footer Placeholder 3"/>
          <p:cNvSpPr>
            <a:spLocks noGrp="1"/>
          </p:cNvSpPr>
          <p:nvPr>
            <p:ph type="ftr" sz="quarter" idx="10"/>
          </p:nvPr>
        </p:nvSpPr>
        <p:spPr>
          <a:xfrm>
            <a:off x="5807319" y="6016271"/>
            <a:ext cx="3312368" cy="365125"/>
          </a:xfrm>
        </p:spPr>
        <p:txBody>
          <a:bodyPr/>
          <a:lstStyle/>
          <a:p>
            <a:pPr>
              <a:defRPr/>
            </a:pPr>
            <a:r>
              <a:rPr lang="fi-FI" sz="1000" dirty="0" smtClean="0"/>
              <a:t>Lähteenä Helena Järnströmin luento 6.2.2015, VTT</a:t>
            </a:r>
            <a:endParaRPr lang="fi-FI" sz="1000" dirty="0"/>
          </a:p>
        </p:txBody>
      </p:sp>
      <p:sp>
        <p:nvSpPr>
          <p:cNvPr id="3" name="Slide Number Placeholder 2"/>
          <p:cNvSpPr>
            <a:spLocks noGrp="1"/>
          </p:cNvSpPr>
          <p:nvPr>
            <p:ph type="sldNum" sz="quarter" idx="12"/>
          </p:nvPr>
        </p:nvSpPr>
        <p:spPr/>
        <p:txBody>
          <a:bodyPr/>
          <a:lstStyle/>
          <a:p>
            <a:fld id="{49246692-9764-4796-AF2E-897E79EBAFA7}" type="slidenum">
              <a:rPr lang="fi-FI" smtClean="0"/>
              <a:pPr/>
              <a:t>9</a:t>
            </a:fld>
            <a:endParaRPr lang="fi-FI"/>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1793880"/>
              </p:ext>
            </p:extLst>
          </p:nvPr>
        </p:nvGraphicFramePr>
        <p:xfrm>
          <a:off x="683568" y="1844822"/>
          <a:ext cx="7920880" cy="3983740"/>
        </p:xfrm>
        <a:graphic>
          <a:graphicData uri="http://schemas.openxmlformats.org/drawingml/2006/table">
            <a:tbl>
              <a:tblPr firstRow="1" bandRow="1">
                <a:tableStyleId>{5C22544A-7EE6-4342-B048-85BDC9FD1C3A}</a:tableStyleId>
              </a:tblPr>
              <a:tblGrid>
                <a:gridCol w="2640293"/>
                <a:gridCol w="1091690"/>
                <a:gridCol w="4188897"/>
              </a:tblGrid>
              <a:tr h="430197">
                <a:tc>
                  <a:txBody>
                    <a:bodyPr/>
                    <a:lstStyle/>
                    <a:p>
                      <a:r>
                        <a:rPr lang="fi-FI" sz="1100" dirty="0" smtClean="0"/>
                        <a:t>Materiaali</a:t>
                      </a:r>
                      <a:endParaRPr lang="fi-FI" sz="1100" dirty="0"/>
                    </a:p>
                  </a:txBody>
                  <a:tcPr/>
                </a:tc>
                <a:tc>
                  <a:txBody>
                    <a:bodyPr/>
                    <a:lstStyle/>
                    <a:p>
                      <a:r>
                        <a:rPr lang="fi-FI" sz="1100" dirty="0" smtClean="0"/>
                        <a:t>RH (%)</a:t>
                      </a:r>
                      <a:endParaRPr lang="fi-FI" sz="1100" dirty="0"/>
                    </a:p>
                  </a:txBody>
                  <a:tcPr/>
                </a:tc>
                <a:tc>
                  <a:txBody>
                    <a:bodyPr/>
                    <a:lstStyle/>
                    <a:p>
                      <a:r>
                        <a:rPr lang="fi-FI" sz="1100" dirty="0" smtClean="0"/>
                        <a:t>Vaurio / emissio</a:t>
                      </a:r>
                      <a:endParaRPr lang="fi-FI" sz="1100" dirty="0"/>
                    </a:p>
                  </a:txBody>
                  <a:tcPr/>
                </a:tc>
              </a:tr>
              <a:tr h="495021">
                <a:tc>
                  <a:txBody>
                    <a:bodyPr/>
                    <a:lstStyle/>
                    <a:p>
                      <a:pPr marL="0" algn="l" defTabSz="914400" rtl="0" eaLnBrk="1" latinLnBrk="0" hangingPunct="1"/>
                      <a:r>
                        <a:rPr lang="fi-FI" sz="1100" kern="1200" dirty="0" smtClean="0">
                          <a:solidFill>
                            <a:schemeClr val="dk1"/>
                          </a:solidFill>
                          <a:latin typeface="+mn-lt"/>
                          <a:ea typeface="+mn-ea"/>
                          <a:cs typeface="+mn-cs"/>
                        </a:rPr>
                        <a:t>Kaseiinipitoiset tasoitteet</a:t>
                      </a:r>
                      <a:endParaRPr lang="fi-FI" sz="1100" kern="1200" dirty="0">
                        <a:solidFill>
                          <a:schemeClr val="dk1"/>
                        </a:solidFill>
                        <a:latin typeface="+mn-lt"/>
                        <a:ea typeface="+mn-ea"/>
                        <a:cs typeface="+mn-cs"/>
                      </a:endParaRPr>
                    </a:p>
                  </a:txBody>
                  <a:tcPr/>
                </a:tc>
                <a:tc>
                  <a:txBody>
                    <a:bodyPr/>
                    <a:lstStyle/>
                    <a:p>
                      <a:pPr marL="0" algn="l" defTabSz="914400" rtl="0" eaLnBrk="1" latinLnBrk="0" hangingPunct="1"/>
                      <a:r>
                        <a:rPr lang="fi-FI" sz="1100" kern="1200" dirty="0" smtClean="0">
                          <a:solidFill>
                            <a:schemeClr val="dk1"/>
                          </a:solidFill>
                          <a:latin typeface="+mn-lt"/>
                          <a:ea typeface="+mn-ea"/>
                          <a:cs typeface="+mn-cs"/>
                        </a:rPr>
                        <a:t>75 - 85</a:t>
                      </a:r>
                      <a:endParaRPr lang="fi-FI" sz="1100" kern="1200" dirty="0">
                        <a:solidFill>
                          <a:schemeClr val="dk1"/>
                        </a:solidFill>
                        <a:latin typeface="+mn-lt"/>
                        <a:ea typeface="+mn-ea"/>
                        <a:cs typeface="+mn-cs"/>
                      </a:endParaRPr>
                    </a:p>
                  </a:txBody>
                  <a:tcPr/>
                </a:tc>
                <a:tc>
                  <a:txBody>
                    <a:bodyPr/>
                    <a:lstStyle/>
                    <a:p>
                      <a:pPr marL="0" algn="l" defTabSz="914400" rtl="0" eaLnBrk="1" latinLnBrk="0" hangingPunct="1"/>
                      <a:r>
                        <a:rPr lang="fi-FI" sz="1100" kern="1200" dirty="0" smtClean="0">
                          <a:solidFill>
                            <a:schemeClr val="dk1"/>
                          </a:solidFill>
                          <a:latin typeface="+mn-lt"/>
                          <a:ea typeface="+mn-ea"/>
                          <a:cs typeface="+mn-cs"/>
                        </a:rPr>
                        <a:t>Käymisreaktiot, hydrolyysi / ammoniakki, amiinit, rikkiyhdisteet ja alkoholit</a:t>
                      </a:r>
                      <a:endParaRPr lang="fi-FI" sz="1100" kern="1200" dirty="0">
                        <a:solidFill>
                          <a:schemeClr val="dk1"/>
                        </a:solidFill>
                        <a:latin typeface="+mn-lt"/>
                        <a:ea typeface="+mn-ea"/>
                        <a:cs typeface="+mn-cs"/>
                      </a:endParaRPr>
                    </a:p>
                  </a:txBody>
                  <a:tcPr/>
                </a:tc>
              </a:tr>
              <a:tr h="689493">
                <a:tc>
                  <a:txBody>
                    <a:bodyPr/>
                    <a:lstStyle/>
                    <a:p>
                      <a:pPr marL="0" algn="l" defTabSz="914400" rtl="0" eaLnBrk="1" latinLnBrk="0" hangingPunct="1"/>
                      <a:r>
                        <a:rPr lang="fi-FI" sz="1100" kern="1200" dirty="0" smtClean="0">
                          <a:solidFill>
                            <a:schemeClr val="dk1"/>
                          </a:solidFill>
                          <a:latin typeface="+mn-lt"/>
                          <a:ea typeface="+mn-ea"/>
                          <a:cs typeface="+mn-cs"/>
                        </a:rPr>
                        <a:t>PVC-matot</a:t>
                      </a:r>
                      <a:r>
                        <a:rPr lang="fi-FI" sz="1100" kern="1200" baseline="0" dirty="0" smtClean="0">
                          <a:solidFill>
                            <a:schemeClr val="dk1"/>
                          </a:solidFill>
                          <a:latin typeface="+mn-lt"/>
                          <a:ea typeface="+mn-ea"/>
                          <a:cs typeface="+mn-cs"/>
                        </a:rPr>
                        <a:t> ja kosteiden tilojen PVC-tapetit</a:t>
                      </a:r>
                      <a:endParaRPr lang="fi-FI" sz="1100" kern="1200" dirty="0">
                        <a:solidFill>
                          <a:schemeClr val="dk1"/>
                        </a:solidFill>
                        <a:latin typeface="+mn-lt"/>
                        <a:ea typeface="+mn-ea"/>
                        <a:cs typeface="+mn-cs"/>
                      </a:endParaRPr>
                    </a:p>
                  </a:txBody>
                  <a:tcPr/>
                </a:tc>
                <a:tc>
                  <a:txBody>
                    <a:bodyPr/>
                    <a:lstStyle/>
                    <a:p>
                      <a:pPr marL="0" algn="l" defTabSz="914400" rtl="0" eaLnBrk="1" latinLnBrk="0" hangingPunct="1"/>
                      <a:r>
                        <a:rPr lang="fi-FI" sz="1100" kern="1200" dirty="0" smtClean="0">
                          <a:solidFill>
                            <a:schemeClr val="dk1"/>
                          </a:solidFill>
                          <a:latin typeface="+mn-lt"/>
                          <a:ea typeface="+mn-ea"/>
                          <a:cs typeface="+mn-cs"/>
                        </a:rPr>
                        <a:t>&gt;95</a:t>
                      </a:r>
                      <a:endParaRPr lang="fi-FI" sz="1100" kern="1200" dirty="0">
                        <a:solidFill>
                          <a:schemeClr val="dk1"/>
                        </a:solidFill>
                        <a:latin typeface="+mn-lt"/>
                        <a:ea typeface="+mn-ea"/>
                        <a:cs typeface="+mn-cs"/>
                      </a:endParaRPr>
                    </a:p>
                  </a:txBody>
                  <a:tcPr/>
                </a:tc>
                <a:tc>
                  <a:txBody>
                    <a:bodyPr/>
                    <a:lstStyle/>
                    <a:p>
                      <a:pPr marL="0" algn="l" defTabSz="914400" rtl="0" eaLnBrk="1" latinLnBrk="0" hangingPunct="1"/>
                      <a:r>
                        <a:rPr lang="fi-FI" sz="1100" kern="1200" dirty="0" smtClean="0">
                          <a:solidFill>
                            <a:schemeClr val="dk1"/>
                          </a:solidFill>
                          <a:latin typeface="+mn-lt"/>
                          <a:ea typeface="+mn-ea"/>
                          <a:cs typeface="+mn-cs"/>
                        </a:rPr>
                        <a:t>Värjäytyminen, hajoamisreaktiot, 2-etyyli-1-heksanoli, sekä muut hydrolyysi- ja hapettumistuotteet kuten muut alkoholit, aldehydit, ketonit ja hapot</a:t>
                      </a:r>
                      <a:endParaRPr lang="fi-FI" sz="1100" kern="1200" dirty="0">
                        <a:solidFill>
                          <a:schemeClr val="dk1"/>
                        </a:solidFill>
                        <a:latin typeface="+mn-lt"/>
                        <a:ea typeface="+mn-ea"/>
                        <a:cs typeface="+mn-cs"/>
                      </a:endParaRPr>
                    </a:p>
                  </a:txBody>
                  <a:tcPr/>
                </a:tc>
              </a:tr>
              <a:tr h="495021">
                <a:tc>
                  <a:txBody>
                    <a:bodyPr/>
                    <a:lstStyle/>
                    <a:p>
                      <a:pPr marL="0" algn="l" defTabSz="914400" rtl="0" eaLnBrk="1" latinLnBrk="0" hangingPunct="1"/>
                      <a:r>
                        <a:rPr lang="fi-FI" sz="1100" kern="1200" dirty="0" smtClean="0">
                          <a:solidFill>
                            <a:schemeClr val="dk1"/>
                          </a:solidFill>
                          <a:latin typeface="+mn-lt"/>
                          <a:ea typeface="+mn-ea"/>
                          <a:cs typeface="+mn-cs"/>
                        </a:rPr>
                        <a:t>Vesiohenteiset liimat</a:t>
                      </a:r>
                      <a:endParaRPr lang="fi-FI" sz="1100" kern="1200" dirty="0">
                        <a:solidFill>
                          <a:schemeClr val="dk1"/>
                        </a:solidFill>
                        <a:latin typeface="+mn-lt"/>
                        <a:ea typeface="+mn-ea"/>
                        <a:cs typeface="+mn-cs"/>
                      </a:endParaRPr>
                    </a:p>
                  </a:txBody>
                  <a:tcPr/>
                </a:tc>
                <a:tc>
                  <a:txBody>
                    <a:bodyPr/>
                    <a:lstStyle/>
                    <a:p>
                      <a:pPr marL="0" algn="l" defTabSz="914400" rtl="0" eaLnBrk="1" latinLnBrk="0" hangingPunct="1"/>
                      <a:r>
                        <a:rPr lang="fi-FI" sz="1100" kern="1200" dirty="0" smtClean="0">
                          <a:solidFill>
                            <a:schemeClr val="dk1"/>
                          </a:solidFill>
                          <a:latin typeface="+mn-lt"/>
                          <a:ea typeface="+mn-ea"/>
                          <a:cs typeface="+mn-cs"/>
                        </a:rPr>
                        <a:t>&gt; 85 – 95</a:t>
                      </a:r>
                      <a:endParaRPr lang="fi-FI" sz="1100" kern="1200" dirty="0">
                        <a:solidFill>
                          <a:schemeClr val="dk1"/>
                        </a:solidFill>
                        <a:latin typeface="+mn-lt"/>
                        <a:ea typeface="+mn-ea"/>
                        <a:cs typeface="+mn-cs"/>
                      </a:endParaRPr>
                    </a:p>
                  </a:txBody>
                  <a:tcPr/>
                </a:tc>
                <a:tc>
                  <a:txBody>
                    <a:bodyPr/>
                    <a:lstStyle/>
                    <a:p>
                      <a:pPr marL="0" algn="l" defTabSz="914400" rtl="0" eaLnBrk="1" latinLnBrk="0" hangingPunct="1"/>
                      <a:r>
                        <a:rPr lang="fi-FI" sz="1100" kern="1200" dirty="0" smtClean="0">
                          <a:solidFill>
                            <a:schemeClr val="dk1"/>
                          </a:solidFill>
                          <a:latin typeface="+mn-lt"/>
                          <a:ea typeface="+mn-ea"/>
                          <a:cs typeface="+mn-cs"/>
                        </a:rPr>
                        <a:t>Saippuoituminen/materiaalikohtaiset hydrolyysi- ja hapettumistuotteet, kuten alkoholit, aldehydit, ketonit ja hapot</a:t>
                      </a:r>
                      <a:endParaRPr lang="fi-FI" sz="1100" kern="1200" dirty="0">
                        <a:solidFill>
                          <a:schemeClr val="dk1"/>
                        </a:solidFill>
                        <a:latin typeface="+mn-lt"/>
                        <a:ea typeface="+mn-ea"/>
                        <a:cs typeface="+mn-cs"/>
                      </a:endParaRPr>
                    </a:p>
                  </a:txBody>
                  <a:tcPr/>
                </a:tc>
              </a:tr>
              <a:tr h="883966">
                <a:tc>
                  <a:txBody>
                    <a:bodyPr/>
                    <a:lstStyle/>
                    <a:p>
                      <a:pPr marL="0" algn="l" defTabSz="914400" rtl="0" eaLnBrk="1" latinLnBrk="0" hangingPunct="1"/>
                      <a:r>
                        <a:rPr lang="fi-FI" sz="1100" kern="1200" dirty="0" smtClean="0">
                          <a:solidFill>
                            <a:schemeClr val="dk1"/>
                          </a:solidFill>
                          <a:latin typeface="+mn-lt"/>
                          <a:ea typeface="+mn-ea"/>
                          <a:cs typeface="+mn-cs"/>
                        </a:rPr>
                        <a:t>Ureaformaldehydipohjaiset hartsit lastulevyissä, lakoissa,</a:t>
                      </a:r>
                      <a:r>
                        <a:rPr lang="fi-FI" sz="1100" kern="1200" baseline="0" dirty="0" smtClean="0">
                          <a:solidFill>
                            <a:schemeClr val="dk1"/>
                          </a:solidFill>
                          <a:latin typeface="+mn-lt"/>
                          <a:ea typeface="+mn-ea"/>
                          <a:cs typeface="+mn-cs"/>
                        </a:rPr>
                        <a:t> eristeiden sideaineissa ja tekstiilien käsittelyaineissa</a:t>
                      </a:r>
                      <a:endParaRPr lang="fi-FI" sz="1100" kern="1200" dirty="0">
                        <a:solidFill>
                          <a:schemeClr val="dk1"/>
                        </a:solidFill>
                        <a:latin typeface="+mn-lt"/>
                        <a:ea typeface="+mn-ea"/>
                        <a:cs typeface="+mn-cs"/>
                      </a:endParaRPr>
                    </a:p>
                  </a:txBody>
                  <a:tcPr/>
                </a:tc>
                <a:tc>
                  <a:txBody>
                    <a:bodyPr/>
                    <a:lstStyle/>
                    <a:p>
                      <a:pPr marL="0" algn="l" defTabSz="914400" rtl="0" eaLnBrk="1" latinLnBrk="0" hangingPunct="1"/>
                      <a:r>
                        <a:rPr lang="fi-FI" sz="1100" kern="1200" dirty="0" smtClean="0">
                          <a:solidFill>
                            <a:schemeClr val="dk1"/>
                          </a:solidFill>
                          <a:latin typeface="+mn-lt"/>
                          <a:ea typeface="+mn-ea"/>
                          <a:cs typeface="+mn-cs"/>
                        </a:rPr>
                        <a:t> &gt; 60 – 70</a:t>
                      </a:r>
                      <a:endParaRPr lang="fi-FI" sz="1100" kern="1200" dirty="0">
                        <a:solidFill>
                          <a:schemeClr val="dk1"/>
                        </a:solidFill>
                        <a:latin typeface="+mn-lt"/>
                        <a:ea typeface="+mn-ea"/>
                        <a:cs typeface="+mn-cs"/>
                      </a:endParaRPr>
                    </a:p>
                  </a:txBody>
                  <a:tcPr/>
                </a:tc>
                <a:tc>
                  <a:txBody>
                    <a:bodyPr/>
                    <a:lstStyle/>
                    <a:p>
                      <a:pPr marL="0" algn="l" defTabSz="914400" rtl="0" eaLnBrk="1" latinLnBrk="0" hangingPunct="1"/>
                      <a:r>
                        <a:rPr lang="fi-FI" sz="1100" kern="1200" dirty="0" smtClean="0">
                          <a:solidFill>
                            <a:schemeClr val="dk1"/>
                          </a:solidFill>
                          <a:latin typeface="+mn-lt"/>
                          <a:ea typeface="+mn-ea"/>
                          <a:cs typeface="+mn-cs"/>
                        </a:rPr>
                        <a:t>Hydrolyysi / formaldehydi</a:t>
                      </a:r>
                      <a:endParaRPr lang="fi-FI" sz="1100" kern="1200" dirty="0">
                        <a:solidFill>
                          <a:schemeClr val="dk1"/>
                        </a:solidFill>
                        <a:latin typeface="+mn-lt"/>
                        <a:ea typeface="+mn-ea"/>
                        <a:cs typeface="+mn-cs"/>
                      </a:endParaRPr>
                    </a:p>
                  </a:txBody>
                  <a:tcPr/>
                </a:tc>
              </a:tr>
              <a:tr h="495021">
                <a:tc>
                  <a:txBody>
                    <a:bodyPr/>
                    <a:lstStyle/>
                    <a:p>
                      <a:pPr marL="0" algn="l" defTabSz="914400" rtl="0" eaLnBrk="1" latinLnBrk="0" hangingPunct="1"/>
                      <a:r>
                        <a:rPr lang="fi-FI" sz="1100" kern="1200" dirty="0" smtClean="0">
                          <a:solidFill>
                            <a:schemeClr val="dk1"/>
                          </a:solidFill>
                          <a:latin typeface="+mn-lt"/>
                          <a:ea typeface="+mn-ea"/>
                          <a:cs typeface="+mn-cs"/>
                        </a:rPr>
                        <a:t>Muovimassat, injektiohartsit,</a:t>
                      </a:r>
                      <a:r>
                        <a:rPr lang="fi-FI" sz="1100" kern="1200" baseline="0" dirty="0" smtClean="0">
                          <a:solidFill>
                            <a:schemeClr val="dk1"/>
                          </a:solidFill>
                          <a:latin typeface="+mn-lt"/>
                          <a:ea typeface="+mn-ea"/>
                          <a:cs typeface="+mn-cs"/>
                        </a:rPr>
                        <a:t> maalit</a:t>
                      </a:r>
                      <a:endParaRPr lang="fi-FI" sz="1100" kern="1200" dirty="0">
                        <a:solidFill>
                          <a:schemeClr val="dk1"/>
                        </a:solidFill>
                        <a:latin typeface="+mn-lt"/>
                        <a:ea typeface="+mn-ea"/>
                        <a:cs typeface="+mn-cs"/>
                      </a:endParaRPr>
                    </a:p>
                  </a:txBody>
                  <a:tcPr/>
                </a:tc>
                <a:tc>
                  <a:txBody>
                    <a:bodyPr/>
                    <a:lstStyle/>
                    <a:p>
                      <a:pPr marL="0" algn="l" defTabSz="914400" rtl="0" eaLnBrk="1" latinLnBrk="0" hangingPunct="1"/>
                      <a:r>
                        <a:rPr lang="fi-FI" sz="1100" kern="1200" dirty="0" smtClean="0">
                          <a:solidFill>
                            <a:schemeClr val="dk1"/>
                          </a:solidFill>
                          <a:latin typeface="+mn-lt"/>
                          <a:ea typeface="+mn-ea"/>
                          <a:cs typeface="+mn-cs"/>
                        </a:rPr>
                        <a:t>Materiaali</a:t>
                      </a:r>
                      <a:r>
                        <a:rPr lang="fi-FI" sz="1100" kern="1200" baseline="0" dirty="0" smtClean="0">
                          <a:solidFill>
                            <a:schemeClr val="dk1"/>
                          </a:solidFill>
                          <a:latin typeface="+mn-lt"/>
                          <a:ea typeface="+mn-ea"/>
                          <a:cs typeface="+mn-cs"/>
                        </a:rPr>
                        <a:t> kohtainen</a:t>
                      </a:r>
                      <a:endParaRPr lang="fi-FI" sz="1100" kern="1200" dirty="0">
                        <a:solidFill>
                          <a:schemeClr val="dk1"/>
                        </a:solidFill>
                        <a:latin typeface="+mn-lt"/>
                        <a:ea typeface="+mn-ea"/>
                        <a:cs typeface="+mn-cs"/>
                      </a:endParaRPr>
                    </a:p>
                  </a:txBody>
                  <a:tcPr/>
                </a:tc>
                <a:tc>
                  <a:txBody>
                    <a:bodyPr/>
                    <a:lstStyle/>
                    <a:p>
                      <a:pPr marL="0" algn="l" defTabSz="914400" rtl="0" eaLnBrk="1" latinLnBrk="0" hangingPunct="1"/>
                      <a:r>
                        <a:rPr lang="fi-FI" sz="1100" kern="1200" dirty="0" smtClean="0">
                          <a:solidFill>
                            <a:schemeClr val="dk1"/>
                          </a:solidFill>
                          <a:latin typeface="+mn-lt"/>
                          <a:ea typeface="+mn-ea"/>
                          <a:cs typeface="+mn-cs"/>
                        </a:rPr>
                        <a:t>Kovettumisen estyminen / </a:t>
                      </a:r>
                      <a:r>
                        <a:rPr lang="fi-FI" sz="1100" kern="1200" dirty="0" err="1" smtClean="0">
                          <a:solidFill>
                            <a:schemeClr val="dk1"/>
                          </a:solidFill>
                          <a:latin typeface="+mn-lt"/>
                          <a:ea typeface="+mn-ea"/>
                          <a:cs typeface="+mn-cs"/>
                        </a:rPr>
                        <a:t>monomeeriemissio</a:t>
                      </a:r>
                      <a:endParaRPr lang="fi-FI" sz="1100" kern="1200" dirty="0">
                        <a:solidFill>
                          <a:schemeClr val="dk1"/>
                        </a:solidFill>
                        <a:latin typeface="+mn-lt"/>
                        <a:ea typeface="+mn-ea"/>
                        <a:cs typeface="+mn-cs"/>
                      </a:endParaRPr>
                    </a:p>
                  </a:txBody>
                  <a:tcPr/>
                </a:tc>
              </a:tr>
              <a:tr h="495021">
                <a:tc>
                  <a:txBody>
                    <a:bodyPr/>
                    <a:lstStyle/>
                    <a:p>
                      <a:pPr marL="0" algn="l" defTabSz="914400" rtl="0" eaLnBrk="1" latinLnBrk="0" hangingPunct="1"/>
                      <a:r>
                        <a:rPr lang="fi-FI" sz="1100" kern="1200" dirty="0" smtClean="0">
                          <a:solidFill>
                            <a:schemeClr val="dk1"/>
                          </a:solidFill>
                          <a:latin typeface="+mn-lt"/>
                          <a:ea typeface="+mn-ea"/>
                          <a:cs typeface="+mn-cs"/>
                        </a:rPr>
                        <a:t>Useimmat materiaalit homehtuvat</a:t>
                      </a:r>
                    </a:p>
                    <a:p>
                      <a:pPr marL="0" algn="l" defTabSz="914400" rtl="0" eaLnBrk="1" latinLnBrk="0" hangingPunct="1"/>
                      <a:r>
                        <a:rPr lang="fi-FI" sz="1100" kern="1200" dirty="0" smtClean="0">
                          <a:solidFill>
                            <a:schemeClr val="dk1"/>
                          </a:solidFill>
                          <a:latin typeface="+mn-lt"/>
                          <a:ea typeface="+mn-ea"/>
                          <a:cs typeface="+mn-cs"/>
                        </a:rPr>
                        <a:t>Puuperäiset</a:t>
                      </a:r>
                      <a:r>
                        <a:rPr lang="fi-FI" sz="1100" kern="1200" baseline="0" dirty="0" smtClean="0">
                          <a:solidFill>
                            <a:schemeClr val="dk1"/>
                          </a:solidFill>
                          <a:latin typeface="+mn-lt"/>
                          <a:ea typeface="+mn-ea"/>
                          <a:cs typeface="+mn-cs"/>
                        </a:rPr>
                        <a:t> materiaalit lahoavat</a:t>
                      </a:r>
                      <a:endParaRPr lang="fi-FI" sz="1100" kern="1200" dirty="0">
                        <a:solidFill>
                          <a:schemeClr val="dk1"/>
                        </a:solidFill>
                        <a:latin typeface="+mn-lt"/>
                        <a:ea typeface="+mn-ea"/>
                        <a:cs typeface="+mn-cs"/>
                      </a:endParaRPr>
                    </a:p>
                  </a:txBody>
                  <a:tcPr/>
                </a:tc>
                <a:tc>
                  <a:txBody>
                    <a:bodyPr/>
                    <a:lstStyle/>
                    <a:p>
                      <a:pPr marL="0" algn="l" defTabSz="914400" rtl="0" eaLnBrk="1" latinLnBrk="0" hangingPunct="1"/>
                      <a:r>
                        <a:rPr lang="fi-FI" sz="1100" kern="1200" dirty="0" smtClean="0">
                          <a:solidFill>
                            <a:schemeClr val="dk1"/>
                          </a:solidFill>
                          <a:latin typeface="+mn-lt"/>
                          <a:ea typeface="+mn-ea"/>
                          <a:cs typeface="+mn-cs"/>
                        </a:rPr>
                        <a:t>75 – 95</a:t>
                      </a:r>
                    </a:p>
                    <a:p>
                      <a:pPr marL="0" algn="l" defTabSz="914400" rtl="0" eaLnBrk="1" latinLnBrk="0" hangingPunct="1"/>
                      <a:r>
                        <a:rPr lang="fi-FI" sz="1100" kern="1200" dirty="0" smtClean="0">
                          <a:solidFill>
                            <a:schemeClr val="dk1"/>
                          </a:solidFill>
                          <a:latin typeface="+mn-lt"/>
                          <a:ea typeface="+mn-ea"/>
                          <a:cs typeface="+mn-cs"/>
                        </a:rPr>
                        <a:t>&gt;</a:t>
                      </a:r>
                      <a:r>
                        <a:rPr lang="fi-FI" sz="1100" kern="1200" baseline="0" dirty="0" smtClean="0">
                          <a:solidFill>
                            <a:schemeClr val="dk1"/>
                          </a:solidFill>
                          <a:latin typeface="+mn-lt"/>
                          <a:ea typeface="+mn-ea"/>
                          <a:cs typeface="+mn-cs"/>
                        </a:rPr>
                        <a:t> 90</a:t>
                      </a:r>
                      <a:endParaRPr lang="fi-FI" sz="1100" kern="1200" dirty="0">
                        <a:solidFill>
                          <a:schemeClr val="dk1"/>
                        </a:solidFill>
                        <a:latin typeface="+mn-lt"/>
                        <a:ea typeface="+mn-ea"/>
                        <a:cs typeface="+mn-cs"/>
                      </a:endParaRPr>
                    </a:p>
                  </a:txBody>
                  <a:tcPr/>
                </a:tc>
                <a:tc>
                  <a:txBody>
                    <a:bodyPr/>
                    <a:lstStyle/>
                    <a:p>
                      <a:pPr marL="0" algn="l" defTabSz="914400" rtl="0" eaLnBrk="1" latinLnBrk="0" hangingPunct="1"/>
                      <a:r>
                        <a:rPr lang="fi-FI" sz="1100" kern="1200" dirty="0" smtClean="0">
                          <a:solidFill>
                            <a:schemeClr val="dk1"/>
                          </a:solidFill>
                          <a:latin typeface="+mn-lt"/>
                          <a:ea typeface="+mn-ea"/>
                          <a:cs typeface="+mn-cs"/>
                        </a:rPr>
                        <a:t>Bioaerosolit, MVOC</a:t>
                      </a:r>
                      <a:endParaRPr lang="fi-FI" sz="1100" kern="1200" dirty="0">
                        <a:solidFill>
                          <a:schemeClr val="dk1"/>
                        </a:solidFill>
                        <a:latin typeface="+mn-lt"/>
                        <a:ea typeface="+mn-ea"/>
                        <a:cs typeface="+mn-cs"/>
                      </a:endParaRPr>
                    </a:p>
                  </a:txBody>
                  <a:tcPr/>
                </a:tc>
              </a:tr>
            </a:tbl>
          </a:graphicData>
        </a:graphic>
      </p:graphicFrame>
      <p:pic>
        <p:nvPicPr>
          <p:cNvPr id="7"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4598721"/>
      </p:ext>
    </p:extLst>
  </p:cSld>
  <p:clrMapOvr>
    <a:masterClrMapping/>
  </p:clrMapOvr>
  <p:transition spd="med">
    <p:wipe/>
  </p:transition>
  <p:timing>
    <p:tnLst>
      <p:par>
        <p:cTn id="1" dur="indefinite" restart="never" nodeType="tmRoot"/>
      </p:par>
    </p:tnLst>
  </p:timing>
</p:sld>
</file>

<file path=ppt/theme/theme1.xml><?xml version="1.0" encoding="utf-8"?>
<a:theme xmlns:a="http://schemas.openxmlformats.org/drawingml/2006/main" name="KoHo">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Kosteus ja hometalko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KoHo">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Kosteus ja hometalko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themeOverride>
</file>

<file path=docProps/app.xml><?xml version="1.0" encoding="utf-8"?>
<Properties xmlns="http://schemas.openxmlformats.org/officeDocument/2006/extended-properties" xmlns:vt="http://schemas.openxmlformats.org/officeDocument/2006/docPropsVTypes">
  <Template/>
  <TotalTime>1748</TotalTime>
  <Words>4611</Words>
  <Application>Microsoft Office PowerPoint</Application>
  <PresentationFormat>Näytössä katseltava diaesitys (4:3)</PresentationFormat>
  <Paragraphs>1111</Paragraphs>
  <Slides>66</Slides>
  <Notes>61</Notes>
  <HiddenSlides>0</HiddenSlides>
  <MMClips>0</MMClips>
  <ScaleCrop>false</ScaleCrop>
  <HeadingPairs>
    <vt:vector size="8" baseType="variant">
      <vt:variant>
        <vt:lpstr>Käytetyt fontit</vt:lpstr>
      </vt:variant>
      <vt:variant>
        <vt:i4>5</vt:i4>
      </vt:variant>
      <vt:variant>
        <vt:lpstr>Teema</vt:lpstr>
      </vt:variant>
      <vt:variant>
        <vt:i4>2</vt:i4>
      </vt:variant>
      <vt:variant>
        <vt:lpstr>Upotetut OLE-palvelimet</vt:lpstr>
      </vt:variant>
      <vt:variant>
        <vt:i4>1</vt:i4>
      </vt:variant>
      <vt:variant>
        <vt:lpstr>Dian otsikot</vt:lpstr>
      </vt:variant>
      <vt:variant>
        <vt:i4>66</vt:i4>
      </vt:variant>
    </vt:vector>
  </HeadingPairs>
  <TitlesOfParts>
    <vt:vector size="74" baseType="lpstr">
      <vt:lpstr>ＭＳ Ｐゴシック</vt:lpstr>
      <vt:lpstr>Arial</vt:lpstr>
      <vt:lpstr>Times New Roman</vt:lpstr>
      <vt:lpstr>Verdana</vt:lpstr>
      <vt:lpstr>Wingdings</vt:lpstr>
      <vt:lpstr>KoHo</vt:lpstr>
      <vt:lpstr>1_KoHo</vt:lpstr>
      <vt:lpstr>Chart</vt:lpstr>
      <vt:lpstr>Sisäilman kemialliset epäpuhtaudet </vt:lpstr>
      <vt:lpstr>Saatteeksi opetusmateriaalin käyttöön</vt:lpstr>
      <vt:lpstr>Sisällysluettelo:</vt:lpstr>
      <vt:lpstr>Sisällysluettelo:</vt:lpstr>
      <vt:lpstr>Kemialliset epäpuhtaudet, yleistä</vt:lpstr>
      <vt:lpstr>Sisäilman kemiallisten epäpuhtauksien lähteet:</vt:lpstr>
      <vt:lpstr>Sisäilman laadun hallinta VTT Publications 540</vt:lpstr>
      <vt:lpstr>PowerPoint-esitys</vt:lpstr>
      <vt:lpstr>Kosteudelle alttiiden materiaalien arvioituja raja-arvokosteuksia, materiaalivaurioita ja  -emissioita</vt:lpstr>
      <vt:lpstr>Haihtuvat orgaaniset yhdisteet</vt:lpstr>
      <vt:lpstr>Haihtuvat orgaaniset yhdisteet</vt:lpstr>
      <vt:lpstr>MVOC-Yhdisteet </vt:lpstr>
      <vt:lpstr>Haituvat orgaaniset yhdisteet</vt:lpstr>
      <vt:lpstr>VOC - näytteenotto</vt:lpstr>
      <vt:lpstr>VOC - näytteenotto</vt:lpstr>
      <vt:lpstr>PowerPoint-esitys</vt:lpstr>
      <vt:lpstr>Sisäilman ohjearvoja VOC-pitoisuuksille</vt:lpstr>
      <vt:lpstr>VOC-tulosten tulkinta Asumisterveysasetuksen soveltamisohje, osa 3, Valvira</vt:lpstr>
      <vt:lpstr>PowerPoint-esitys</vt:lpstr>
      <vt:lpstr>Sisäilman viitearvot toimistoympäristössä</vt:lpstr>
      <vt:lpstr>VTT:n vertailuarvot asuinrakennusten uudiskohteiden sisäilman VOC-pitoisuuksille </vt:lpstr>
      <vt:lpstr>FLEC-mittaus</vt:lpstr>
      <vt:lpstr>FLEC-mittaus</vt:lpstr>
      <vt:lpstr>FLEC-mittaus</vt:lpstr>
      <vt:lpstr>FLEC-mittaus</vt:lpstr>
      <vt:lpstr>Lattian muovipäällysteiden FLEC-näytteiden vertailuarvoja 12 kk vanhassa rakennuksessa </vt:lpstr>
      <vt:lpstr>Materiaaliemissioiden ohjearvot (FLEC)</vt:lpstr>
      <vt:lpstr>Lattiapinnoitteen alapuolisen betonin  VOC-yhdisteet</vt:lpstr>
      <vt:lpstr>BULK-näyte</vt:lpstr>
      <vt:lpstr>BULK-materiaalinäyte </vt:lpstr>
      <vt:lpstr>BULK-materiaalinäyte,tulosten tulkinta</vt:lpstr>
      <vt:lpstr>Betonirakenteisten lattioiden muovipäällysteiden korjaustarpeen arviointi </vt:lpstr>
      <vt:lpstr>Yleistä lattian muovipäällysteistä</vt:lpstr>
      <vt:lpstr>Betonilattioiden muovimatto-ongelmat</vt:lpstr>
      <vt:lpstr>Viiltomittaus lattiapinnoitteen alapinnasta</vt:lpstr>
      <vt:lpstr>Viiltomittaus, tulosten tulkinta</vt:lpstr>
      <vt:lpstr>PVC-matto</vt:lpstr>
      <vt:lpstr>Linoleum-matto</vt:lpstr>
      <vt:lpstr>Mattoliimat ja mattojen kumipohjat</vt:lpstr>
      <vt:lpstr>PowerPoint-esitys</vt:lpstr>
      <vt:lpstr>Muovimattojen pehmittimet ja niiden hajoamistuotteita</vt:lpstr>
      <vt:lpstr>Matto-ongelmat ja tilojen käyttäjien oireet</vt:lpstr>
      <vt:lpstr>Matto-ongelma aiheuttaa sisäilmahaittaa:</vt:lpstr>
      <vt:lpstr>Hyvät tutkimustavat betonirakenteisten lattioiden muovipäällysteiden korjaustarpeen arviointiin, Keinänen, 2013 </vt:lpstr>
      <vt:lpstr>Hyvät tutkimustavat betonirakenteisten lattioiden muovipäällysteiden korjaustarpeen arviointiin, Keinänen, 2013 </vt:lpstr>
      <vt:lpstr>Hyvät tutkimustavat betonirakenteisten lattioiden muovipäällysteiden korjaustarpeen arviointiin, Keinänen, 2013 </vt:lpstr>
      <vt:lpstr>Hiilidioksidi ja hiilimonoksidi</vt:lpstr>
      <vt:lpstr>Hiilidioksidi</vt:lpstr>
      <vt:lpstr>Hiilidioksidi</vt:lpstr>
      <vt:lpstr>Hiilidioksidin seurantamittaus</vt:lpstr>
      <vt:lpstr>Hiilidioksidin seurantamittaus</vt:lpstr>
      <vt:lpstr>Hiilimonoksidi</vt:lpstr>
      <vt:lpstr>Formaldehydi</vt:lpstr>
      <vt:lpstr>Formaldehydi</vt:lpstr>
      <vt:lpstr>PowerPoint-esitys</vt:lpstr>
      <vt:lpstr>Formaldehydi, ohje- ja toimenpidearvot</vt:lpstr>
      <vt:lpstr>Polysykliset aromaattiset hiilivedyt</vt:lpstr>
      <vt:lpstr>Polysykliset aromaattiset hiilivedyt</vt:lpstr>
      <vt:lpstr>Kreosootti-vesieriste</vt:lpstr>
      <vt:lpstr>PAH-yhdisteet, näytteenotto</vt:lpstr>
      <vt:lpstr>PAH-yhdisteet, ohje- ja toimenpidearvot</vt:lpstr>
      <vt:lpstr>PAH-yhdisteet, materiaalit</vt:lpstr>
      <vt:lpstr>Haitta-ainetutkimus</vt:lpstr>
      <vt:lpstr>Nikotiini</vt:lpstr>
      <vt:lpstr>Tupakan savu, nikotiini</vt:lpstr>
      <vt:lpstr>Lähteet:</vt:lpstr>
    </vt:vector>
  </TitlesOfParts>
  <Manager>Ympäristöministeriö</Manager>
  <Company>aidema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Aija Kaijärvi</dc:creator>
  <cp:lastModifiedBy>Veli-Matti Pietarinen</cp:lastModifiedBy>
  <cp:revision>111</cp:revision>
  <cp:lastPrinted>2015-06-16T11:39:02Z</cp:lastPrinted>
  <dcterms:created xsi:type="dcterms:W3CDTF">2012-09-14T08:23:56Z</dcterms:created>
  <dcterms:modified xsi:type="dcterms:W3CDTF">2016-06-23T10:47:34Z</dcterms:modified>
</cp:coreProperties>
</file>