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2"/>
  </p:notesMasterIdLst>
  <p:handoutMasterIdLst>
    <p:handoutMasterId r:id="rId113"/>
  </p:handoutMasterIdLst>
  <p:sldIdLst>
    <p:sldId id="256" r:id="rId2"/>
    <p:sldId id="317" r:id="rId3"/>
    <p:sldId id="391" r:id="rId4"/>
    <p:sldId id="392" r:id="rId5"/>
    <p:sldId id="321" r:id="rId6"/>
    <p:sldId id="322" r:id="rId7"/>
    <p:sldId id="323" r:id="rId8"/>
    <p:sldId id="324" r:id="rId9"/>
    <p:sldId id="299" r:id="rId10"/>
    <p:sldId id="259" r:id="rId11"/>
    <p:sldId id="260" r:id="rId12"/>
    <p:sldId id="261" r:id="rId13"/>
    <p:sldId id="283" r:id="rId14"/>
    <p:sldId id="263" r:id="rId15"/>
    <p:sldId id="264" r:id="rId16"/>
    <p:sldId id="301" r:id="rId17"/>
    <p:sldId id="265" r:id="rId18"/>
    <p:sldId id="386" r:id="rId19"/>
    <p:sldId id="320" r:id="rId20"/>
    <p:sldId id="266" r:id="rId21"/>
    <p:sldId id="267" r:id="rId22"/>
    <p:sldId id="268" r:id="rId23"/>
    <p:sldId id="269" r:id="rId24"/>
    <p:sldId id="270" r:id="rId25"/>
    <p:sldId id="271" r:id="rId26"/>
    <p:sldId id="326" r:id="rId27"/>
    <p:sldId id="325" r:id="rId28"/>
    <p:sldId id="272" r:id="rId29"/>
    <p:sldId id="298" r:id="rId30"/>
    <p:sldId id="273" r:id="rId31"/>
    <p:sldId id="274" r:id="rId32"/>
    <p:sldId id="275" r:id="rId33"/>
    <p:sldId id="327" r:id="rId34"/>
    <p:sldId id="297" r:id="rId35"/>
    <p:sldId id="276" r:id="rId36"/>
    <p:sldId id="277" r:id="rId37"/>
    <p:sldId id="284" r:id="rId38"/>
    <p:sldId id="286" r:id="rId39"/>
    <p:sldId id="287" r:id="rId40"/>
    <p:sldId id="288" r:id="rId41"/>
    <p:sldId id="278" r:id="rId42"/>
    <p:sldId id="290" r:id="rId43"/>
    <p:sldId id="291" r:id="rId44"/>
    <p:sldId id="292" r:id="rId45"/>
    <p:sldId id="337" r:id="rId46"/>
    <p:sldId id="329" r:id="rId47"/>
    <p:sldId id="330" r:id="rId48"/>
    <p:sldId id="331" r:id="rId49"/>
    <p:sldId id="332" r:id="rId50"/>
    <p:sldId id="333" r:id="rId51"/>
    <p:sldId id="334" r:id="rId52"/>
    <p:sldId id="335" r:id="rId53"/>
    <p:sldId id="336" r:id="rId54"/>
    <p:sldId id="387" r:id="rId55"/>
    <p:sldId id="344" r:id="rId56"/>
    <p:sldId id="339" r:id="rId57"/>
    <p:sldId id="340" r:id="rId58"/>
    <p:sldId id="341" r:id="rId59"/>
    <p:sldId id="342" r:id="rId60"/>
    <p:sldId id="343" r:id="rId61"/>
    <p:sldId id="351" r:id="rId62"/>
    <p:sldId id="346" r:id="rId63"/>
    <p:sldId id="347" r:id="rId64"/>
    <p:sldId id="348" r:id="rId65"/>
    <p:sldId id="349" r:id="rId66"/>
    <p:sldId id="350" r:id="rId67"/>
    <p:sldId id="296" r:id="rId68"/>
    <p:sldId id="353" r:id="rId69"/>
    <p:sldId id="354" r:id="rId70"/>
    <p:sldId id="355" r:id="rId71"/>
    <p:sldId id="356" r:id="rId72"/>
    <p:sldId id="357" r:id="rId73"/>
    <p:sldId id="358" r:id="rId74"/>
    <p:sldId id="359" r:id="rId75"/>
    <p:sldId id="378" r:id="rId76"/>
    <p:sldId id="361" r:id="rId77"/>
    <p:sldId id="362" r:id="rId78"/>
    <p:sldId id="363" r:id="rId79"/>
    <p:sldId id="364" r:id="rId80"/>
    <p:sldId id="365" r:id="rId81"/>
    <p:sldId id="366" r:id="rId82"/>
    <p:sldId id="367" r:id="rId83"/>
    <p:sldId id="368" r:id="rId84"/>
    <p:sldId id="369" r:id="rId85"/>
    <p:sldId id="370" r:id="rId86"/>
    <p:sldId id="371" r:id="rId87"/>
    <p:sldId id="372" r:id="rId88"/>
    <p:sldId id="373" r:id="rId89"/>
    <p:sldId id="374" r:id="rId90"/>
    <p:sldId id="375" r:id="rId91"/>
    <p:sldId id="376" r:id="rId92"/>
    <p:sldId id="377" r:id="rId93"/>
    <p:sldId id="379" r:id="rId94"/>
    <p:sldId id="380" r:id="rId95"/>
    <p:sldId id="381" r:id="rId96"/>
    <p:sldId id="382" r:id="rId97"/>
    <p:sldId id="383" r:id="rId98"/>
    <p:sldId id="384" r:id="rId99"/>
    <p:sldId id="300" r:id="rId100"/>
    <p:sldId id="309" r:id="rId101"/>
    <p:sldId id="312" r:id="rId102"/>
    <p:sldId id="303" r:id="rId103"/>
    <p:sldId id="304" r:id="rId104"/>
    <p:sldId id="310" r:id="rId105"/>
    <p:sldId id="313" r:id="rId106"/>
    <p:sldId id="305" r:id="rId107"/>
    <p:sldId id="307" r:id="rId108"/>
    <p:sldId id="306" r:id="rId109"/>
    <p:sldId id="308" r:id="rId110"/>
    <p:sldId id="385" r:id="rId111"/>
  </p:sldIdLst>
  <p:sldSz cx="9144000" cy="6858000" type="screen4x3"/>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p15:clr>
            <a:srgbClr val="A4A3A4"/>
          </p15:clr>
        </p15:guide>
        <p15:guide id="2" orient="horz" pos="3793">
          <p15:clr>
            <a:srgbClr val="A4A3A4"/>
          </p15:clr>
        </p15:guide>
        <p15:guide id="3" orient="horz" pos="1026">
          <p15:clr>
            <a:srgbClr val="A4A3A4"/>
          </p15:clr>
        </p15:guide>
        <p15:guide id="4" orient="horz" pos="890">
          <p15:clr>
            <a:srgbClr val="A4A3A4"/>
          </p15:clr>
        </p15:guide>
        <p15:guide id="5" orient="horz" pos="210">
          <p15:clr>
            <a:srgbClr val="A4A3A4"/>
          </p15:clr>
        </p15:guide>
        <p15:guide id="6" orient="horz" pos="1842">
          <p15:clr>
            <a:srgbClr val="A4A3A4"/>
          </p15:clr>
        </p15:guide>
        <p15:guide id="7" orient="horz" pos="2840">
          <p15:clr>
            <a:srgbClr val="A4A3A4"/>
          </p15:clr>
        </p15:guide>
        <p15:guide id="8" pos="3243">
          <p15:clr>
            <a:srgbClr val="A4A3A4"/>
          </p15:clr>
        </p15:guide>
        <p15:guide id="9" pos="5239">
          <p15:clr>
            <a:srgbClr val="A4A3A4"/>
          </p15:clr>
        </p15:guide>
        <p15:guide id="10" pos="521">
          <p15:clr>
            <a:srgbClr val="A4A3A4"/>
          </p15:clr>
        </p15:guide>
        <p15:guide id="11" pos="5556">
          <p15:clr>
            <a:srgbClr val="A4A3A4"/>
          </p15:clr>
        </p15:guide>
        <p15:guide id="12" pos="24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97D"/>
    <a:srgbClr val="E4FDFE"/>
    <a:srgbClr val="C65C44"/>
    <a:srgbClr val="00B2A9"/>
    <a:srgbClr val="95B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3" autoAdjust="0"/>
    <p:restoredTop sz="94712"/>
  </p:normalViewPr>
  <p:slideViewPr>
    <p:cSldViewPr showGuides="1">
      <p:cViewPr varScale="1">
        <p:scale>
          <a:sx n="125" d="100"/>
          <a:sy n="125" d="100"/>
        </p:scale>
        <p:origin x="1224" y="114"/>
      </p:cViewPr>
      <p:guideLst>
        <p:guide orient="horz" pos="2478"/>
        <p:guide orient="horz" pos="3793"/>
        <p:guide orient="horz" pos="1026"/>
        <p:guide orient="horz" pos="890"/>
        <p:guide orient="horz" pos="210"/>
        <p:guide orient="horz" pos="1842"/>
        <p:guide orient="horz" pos="2840"/>
        <p:guide pos="3243"/>
        <p:guide pos="5239"/>
        <p:guide pos="521"/>
        <p:guide pos="5556"/>
        <p:guide pos="249"/>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83" d="100"/>
          <a:sy n="83" d="100"/>
        </p:scale>
        <p:origin x="-3108"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file:///E:\VEPI\Palvelu\2013\Vaasa,%20Terveyskeskus\Huone_107\Huone%20107,%20kuvaaj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i-FI" baseline="0" dirty="0" smtClean="0"/>
              <a:t>Olosuhdeseuranta </a:t>
            </a:r>
            <a:r>
              <a:rPr lang="fi-FI" baseline="0" dirty="0"/>
              <a:t>6.11. - 13.11.13</a:t>
            </a:r>
          </a:p>
        </c:rich>
      </c:tx>
      <c:overlay val="0"/>
    </c:title>
    <c:autoTitleDeleted val="0"/>
    <c:plotArea>
      <c:layout/>
      <c:scatterChart>
        <c:scatterStyle val="lineMarker"/>
        <c:varyColors val="0"/>
        <c:ser>
          <c:idx val="0"/>
          <c:order val="0"/>
          <c:tx>
            <c:strRef>
              <c:f>'Dataset 1'!$B$1</c:f>
              <c:strCache>
                <c:ptCount val="1"/>
                <c:pt idx="0">
                  <c:v>sisäilma (ºC)</c:v>
                </c:pt>
              </c:strCache>
            </c:strRef>
          </c:tx>
          <c:spPr>
            <a:ln w="6350">
              <a:solidFill>
                <a:srgbClr val="FF0000"/>
              </a:solidFill>
            </a:ln>
          </c:spPr>
          <c:marker>
            <c:symbol val="none"/>
          </c:marker>
          <c:xVal>
            <c:numRef>
              <c:f>'Dataset 1'!$A$2:$A$599</c:f>
              <c:numCache>
                <c:formatCode>m/d/yyyy\ h:mm</c:formatCode>
                <c:ptCount val="598"/>
                <c:pt idx="0">
                  <c:v>41584.958333333343</c:v>
                </c:pt>
                <c:pt idx="1">
                  <c:v>41584.980416655089</c:v>
                </c:pt>
                <c:pt idx="2">
                  <c:v>41584.980416655089</c:v>
                </c:pt>
                <c:pt idx="3">
                  <c:v>41585.00249997685</c:v>
                </c:pt>
                <c:pt idx="4">
                  <c:v>41585.00249997685</c:v>
                </c:pt>
                <c:pt idx="5">
                  <c:v>41585.024583298611</c:v>
                </c:pt>
                <c:pt idx="6">
                  <c:v>41585.024583298611</c:v>
                </c:pt>
                <c:pt idx="7">
                  <c:v>41585.046666620372</c:v>
                </c:pt>
                <c:pt idx="8">
                  <c:v>41585.046666620372</c:v>
                </c:pt>
                <c:pt idx="9">
                  <c:v>41585.068749942133</c:v>
                </c:pt>
                <c:pt idx="10">
                  <c:v>41585.068749942133</c:v>
                </c:pt>
                <c:pt idx="11">
                  <c:v>41585.090833263886</c:v>
                </c:pt>
                <c:pt idx="12">
                  <c:v>41585.090833263886</c:v>
                </c:pt>
                <c:pt idx="13">
                  <c:v>41585.11291658564</c:v>
                </c:pt>
                <c:pt idx="14">
                  <c:v>41585.11291658564</c:v>
                </c:pt>
                <c:pt idx="15">
                  <c:v>41585.134999907408</c:v>
                </c:pt>
                <c:pt idx="16">
                  <c:v>41585.134999907408</c:v>
                </c:pt>
                <c:pt idx="17">
                  <c:v>41585.157083229169</c:v>
                </c:pt>
                <c:pt idx="18">
                  <c:v>41585.157083229169</c:v>
                </c:pt>
                <c:pt idx="19">
                  <c:v>41585.179166550923</c:v>
                </c:pt>
                <c:pt idx="20">
                  <c:v>41585.179166550923</c:v>
                </c:pt>
                <c:pt idx="21">
                  <c:v>41585.201249872684</c:v>
                </c:pt>
                <c:pt idx="22">
                  <c:v>41585.201249872684</c:v>
                </c:pt>
                <c:pt idx="23">
                  <c:v>41585.223333194437</c:v>
                </c:pt>
                <c:pt idx="24">
                  <c:v>41585.223333194437</c:v>
                </c:pt>
                <c:pt idx="25">
                  <c:v>41585.245416516198</c:v>
                </c:pt>
                <c:pt idx="26">
                  <c:v>41585.245416516198</c:v>
                </c:pt>
                <c:pt idx="27">
                  <c:v>41585.267499837959</c:v>
                </c:pt>
                <c:pt idx="28">
                  <c:v>41585.267499837959</c:v>
                </c:pt>
                <c:pt idx="29">
                  <c:v>41585.28958315972</c:v>
                </c:pt>
                <c:pt idx="30">
                  <c:v>41585.28958315972</c:v>
                </c:pt>
                <c:pt idx="31">
                  <c:v>41585.311666481481</c:v>
                </c:pt>
                <c:pt idx="32">
                  <c:v>41585.311666481481</c:v>
                </c:pt>
                <c:pt idx="33">
                  <c:v>41585.333749803227</c:v>
                </c:pt>
                <c:pt idx="34">
                  <c:v>41585.333749803227</c:v>
                </c:pt>
                <c:pt idx="35">
                  <c:v>41585.355833125002</c:v>
                </c:pt>
                <c:pt idx="36">
                  <c:v>41585.355833125002</c:v>
                </c:pt>
                <c:pt idx="37">
                  <c:v>41585.377916446771</c:v>
                </c:pt>
                <c:pt idx="38">
                  <c:v>41585.377916446771</c:v>
                </c:pt>
                <c:pt idx="39">
                  <c:v>41585.399999768517</c:v>
                </c:pt>
                <c:pt idx="40">
                  <c:v>41585.399999768517</c:v>
                </c:pt>
                <c:pt idx="41">
                  <c:v>41585.422083090278</c:v>
                </c:pt>
                <c:pt idx="42">
                  <c:v>41585.422083090278</c:v>
                </c:pt>
                <c:pt idx="43">
                  <c:v>41585.444166412039</c:v>
                </c:pt>
                <c:pt idx="44">
                  <c:v>41585.444166412039</c:v>
                </c:pt>
                <c:pt idx="45">
                  <c:v>41585.466249733792</c:v>
                </c:pt>
                <c:pt idx="46">
                  <c:v>41585.466249733792</c:v>
                </c:pt>
                <c:pt idx="47">
                  <c:v>41585.48833305556</c:v>
                </c:pt>
                <c:pt idx="48">
                  <c:v>41585.48833305556</c:v>
                </c:pt>
                <c:pt idx="49">
                  <c:v>41585.510416377321</c:v>
                </c:pt>
                <c:pt idx="50">
                  <c:v>41585.510416377321</c:v>
                </c:pt>
                <c:pt idx="51">
                  <c:v>41585.532499699082</c:v>
                </c:pt>
                <c:pt idx="52">
                  <c:v>41585.532499699082</c:v>
                </c:pt>
                <c:pt idx="53">
                  <c:v>41585.554583020843</c:v>
                </c:pt>
                <c:pt idx="54">
                  <c:v>41585.554583020843</c:v>
                </c:pt>
                <c:pt idx="55">
                  <c:v>41585.576666342597</c:v>
                </c:pt>
                <c:pt idx="56">
                  <c:v>41585.576666342597</c:v>
                </c:pt>
                <c:pt idx="57">
                  <c:v>41585.598749664343</c:v>
                </c:pt>
                <c:pt idx="58">
                  <c:v>41585.598749664343</c:v>
                </c:pt>
                <c:pt idx="59">
                  <c:v>41585.620832986111</c:v>
                </c:pt>
                <c:pt idx="60">
                  <c:v>41585.620832986111</c:v>
                </c:pt>
                <c:pt idx="61">
                  <c:v>41585.642916307872</c:v>
                </c:pt>
                <c:pt idx="62">
                  <c:v>41585.642916307872</c:v>
                </c:pt>
                <c:pt idx="63">
                  <c:v>41585.664999629633</c:v>
                </c:pt>
                <c:pt idx="64">
                  <c:v>41585.664999629633</c:v>
                </c:pt>
                <c:pt idx="65">
                  <c:v>41585.687082951379</c:v>
                </c:pt>
                <c:pt idx="66">
                  <c:v>41585.687082951379</c:v>
                </c:pt>
                <c:pt idx="67">
                  <c:v>41585.70916627314</c:v>
                </c:pt>
                <c:pt idx="68">
                  <c:v>41585.70916627314</c:v>
                </c:pt>
                <c:pt idx="69">
                  <c:v>41585.731249594908</c:v>
                </c:pt>
                <c:pt idx="70">
                  <c:v>41585.731249594908</c:v>
                </c:pt>
                <c:pt idx="71">
                  <c:v>41585.753332916662</c:v>
                </c:pt>
                <c:pt idx="72">
                  <c:v>41585.753332916662</c:v>
                </c:pt>
                <c:pt idx="73">
                  <c:v>41585.775416238423</c:v>
                </c:pt>
                <c:pt idx="74">
                  <c:v>41585.775416238423</c:v>
                </c:pt>
                <c:pt idx="75">
                  <c:v>41585.797499560169</c:v>
                </c:pt>
                <c:pt idx="76">
                  <c:v>41585.797499560169</c:v>
                </c:pt>
                <c:pt idx="77">
                  <c:v>41585.819582881937</c:v>
                </c:pt>
                <c:pt idx="78">
                  <c:v>41585.819582881937</c:v>
                </c:pt>
                <c:pt idx="79">
                  <c:v>41585.841666203713</c:v>
                </c:pt>
                <c:pt idx="80">
                  <c:v>41585.841666203713</c:v>
                </c:pt>
                <c:pt idx="81">
                  <c:v>41585.863749525459</c:v>
                </c:pt>
                <c:pt idx="82">
                  <c:v>41585.863749525459</c:v>
                </c:pt>
                <c:pt idx="83">
                  <c:v>41585.88583284722</c:v>
                </c:pt>
                <c:pt idx="84">
                  <c:v>41585.88583284722</c:v>
                </c:pt>
                <c:pt idx="85">
                  <c:v>41585.907916168981</c:v>
                </c:pt>
                <c:pt idx="86">
                  <c:v>41585.907916168981</c:v>
                </c:pt>
                <c:pt idx="87">
                  <c:v>41585.929999490741</c:v>
                </c:pt>
                <c:pt idx="88">
                  <c:v>41585.929999490741</c:v>
                </c:pt>
                <c:pt idx="89">
                  <c:v>41585.952082812502</c:v>
                </c:pt>
                <c:pt idx="90">
                  <c:v>41585.952082812502</c:v>
                </c:pt>
                <c:pt idx="91">
                  <c:v>41585.974166134263</c:v>
                </c:pt>
                <c:pt idx="92">
                  <c:v>41585.974166134263</c:v>
                </c:pt>
                <c:pt idx="93">
                  <c:v>41585.996249456017</c:v>
                </c:pt>
                <c:pt idx="94">
                  <c:v>41585.996249456017</c:v>
                </c:pt>
                <c:pt idx="95">
                  <c:v>41586.018332777778</c:v>
                </c:pt>
                <c:pt idx="96">
                  <c:v>41586.018332777778</c:v>
                </c:pt>
                <c:pt idx="97">
                  <c:v>41586.040416099539</c:v>
                </c:pt>
                <c:pt idx="98">
                  <c:v>41586.040416099539</c:v>
                </c:pt>
                <c:pt idx="99">
                  <c:v>41586.062499421292</c:v>
                </c:pt>
                <c:pt idx="100">
                  <c:v>41586.062499421292</c:v>
                </c:pt>
                <c:pt idx="101">
                  <c:v>41586.084582743053</c:v>
                </c:pt>
                <c:pt idx="102">
                  <c:v>41586.084582743053</c:v>
                </c:pt>
                <c:pt idx="103">
                  <c:v>41586.106666064807</c:v>
                </c:pt>
                <c:pt idx="104">
                  <c:v>41586.106666064807</c:v>
                </c:pt>
                <c:pt idx="105">
                  <c:v>41586.128749386582</c:v>
                </c:pt>
                <c:pt idx="106">
                  <c:v>41586.128749386582</c:v>
                </c:pt>
                <c:pt idx="107">
                  <c:v>41586.150832708343</c:v>
                </c:pt>
                <c:pt idx="108">
                  <c:v>41586.150832708343</c:v>
                </c:pt>
                <c:pt idx="109">
                  <c:v>41586.172916030089</c:v>
                </c:pt>
                <c:pt idx="110">
                  <c:v>41586.172916030089</c:v>
                </c:pt>
                <c:pt idx="111">
                  <c:v>41586.19499935185</c:v>
                </c:pt>
                <c:pt idx="112">
                  <c:v>41586.19499935185</c:v>
                </c:pt>
                <c:pt idx="113">
                  <c:v>41586.217082673596</c:v>
                </c:pt>
                <c:pt idx="114">
                  <c:v>41586.217082673596</c:v>
                </c:pt>
                <c:pt idx="115">
                  <c:v>41586.239165995357</c:v>
                </c:pt>
                <c:pt idx="116">
                  <c:v>41586.239165995357</c:v>
                </c:pt>
                <c:pt idx="117">
                  <c:v>41586.261249317133</c:v>
                </c:pt>
                <c:pt idx="118">
                  <c:v>41586.261249317133</c:v>
                </c:pt>
                <c:pt idx="119">
                  <c:v>41586.283332638894</c:v>
                </c:pt>
                <c:pt idx="120">
                  <c:v>41586.283332638894</c:v>
                </c:pt>
                <c:pt idx="121">
                  <c:v>41586.30541596064</c:v>
                </c:pt>
                <c:pt idx="122">
                  <c:v>41586.30541596064</c:v>
                </c:pt>
                <c:pt idx="123">
                  <c:v>41586.327499282408</c:v>
                </c:pt>
                <c:pt idx="124">
                  <c:v>41586.327499282408</c:v>
                </c:pt>
                <c:pt idx="125">
                  <c:v>41586.349582604169</c:v>
                </c:pt>
                <c:pt idx="126">
                  <c:v>41586.349582604169</c:v>
                </c:pt>
                <c:pt idx="127">
                  <c:v>41586.371665925923</c:v>
                </c:pt>
                <c:pt idx="128">
                  <c:v>41586.371665925923</c:v>
                </c:pt>
                <c:pt idx="129">
                  <c:v>41586.393749247683</c:v>
                </c:pt>
                <c:pt idx="130">
                  <c:v>41586.393749247683</c:v>
                </c:pt>
                <c:pt idx="131">
                  <c:v>41586.415832569437</c:v>
                </c:pt>
                <c:pt idx="132">
                  <c:v>41586.415832569437</c:v>
                </c:pt>
                <c:pt idx="133">
                  <c:v>41586.437915891212</c:v>
                </c:pt>
                <c:pt idx="134">
                  <c:v>41586.437915891212</c:v>
                </c:pt>
                <c:pt idx="135">
                  <c:v>41586.459999212973</c:v>
                </c:pt>
                <c:pt idx="136">
                  <c:v>41586.459999212973</c:v>
                </c:pt>
                <c:pt idx="137">
                  <c:v>41586.48208253472</c:v>
                </c:pt>
                <c:pt idx="138">
                  <c:v>41586.48208253472</c:v>
                </c:pt>
                <c:pt idx="139">
                  <c:v>41586.504165856481</c:v>
                </c:pt>
                <c:pt idx="140">
                  <c:v>41586.504165856481</c:v>
                </c:pt>
                <c:pt idx="141">
                  <c:v>41586.526249178241</c:v>
                </c:pt>
                <c:pt idx="142">
                  <c:v>41586.526249178241</c:v>
                </c:pt>
                <c:pt idx="143">
                  <c:v>41586.548332500002</c:v>
                </c:pt>
                <c:pt idx="144">
                  <c:v>41586.548332500002</c:v>
                </c:pt>
                <c:pt idx="145">
                  <c:v>41586.570415821763</c:v>
                </c:pt>
                <c:pt idx="146">
                  <c:v>41586.570415821763</c:v>
                </c:pt>
                <c:pt idx="147">
                  <c:v>41586.592499143517</c:v>
                </c:pt>
                <c:pt idx="148">
                  <c:v>41586.592499143517</c:v>
                </c:pt>
                <c:pt idx="149">
                  <c:v>41586.614582465278</c:v>
                </c:pt>
                <c:pt idx="150">
                  <c:v>41586.614582465278</c:v>
                </c:pt>
                <c:pt idx="151">
                  <c:v>41586.636665787031</c:v>
                </c:pt>
                <c:pt idx="152">
                  <c:v>41586.636665787031</c:v>
                </c:pt>
                <c:pt idx="153">
                  <c:v>41586.658749108799</c:v>
                </c:pt>
                <c:pt idx="154">
                  <c:v>41586.658749108799</c:v>
                </c:pt>
                <c:pt idx="155">
                  <c:v>41586.68083243056</c:v>
                </c:pt>
                <c:pt idx="156">
                  <c:v>41586.68083243056</c:v>
                </c:pt>
                <c:pt idx="157">
                  <c:v>41586.702915752307</c:v>
                </c:pt>
                <c:pt idx="158">
                  <c:v>41586.702915752307</c:v>
                </c:pt>
                <c:pt idx="159">
                  <c:v>41586.724999074082</c:v>
                </c:pt>
                <c:pt idx="160">
                  <c:v>41586.724999074082</c:v>
                </c:pt>
                <c:pt idx="161">
                  <c:v>41586.747082395843</c:v>
                </c:pt>
                <c:pt idx="162">
                  <c:v>41586.747082395843</c:v>
                </c:pt>
                <c:pt idx="163">
                  <c:v>41586.769165717567</c:v>
                </c:pt>
                <c:pt idx="164">
                  <c:v>41586.769165717567</c:v>
                </c:pt>
                <c:pt idx="165">
                  <c:v>41586.791249039343</c:v>
                </c:pt>
                <c:pt idx="166">
                  <c:v>41586.791249039343</c:v>
                </c:pt>
                <c:pt idx="167">
                  <c:v>41586.813332361111</c:v>
                </c:pt>
                <c:pt idx="168">
                  <c:v>41586.813332361111</c:v>
                </c:pt>
                <c:pt idx="169">
                  <c:v>41586.835415682872</c:v>
                </c:pt>
                <c:pt idx="170">
                  <c:v>41586.835415682872</c:v>
                </c:pt>
                <c:pt idx="171">
                  <c:v>41586.857499004633</c:v>
                </c:pt>
                <c:pt idx="172">
                  <c:v>41586.857499004633</c:v>
                </c:pt>
                <c:pt idx="173">
                  <c:v>41586.879582326401</c:v>
                </c:pt>
                <c:pt idx="174">
                  <c:v>41586.879582326401</c:v>
                </c:pt>
                <c:pt idx="175">
                  <c:v>41586.901665648147</c:v>
                </c:pt>
                <c:pt idx="176">
                  <c:v>41586.901665648147</c:v>
                </c:pt>
                <c:pt idx="177">
                  <c:v>41586.923748969901</c:v>
                </c:pt>
                <c:pt idx="178">
                  <c:v>41586.923748969901</c:v>
                </c:pt>
                <c:pt idx="179">
                  <c:v>41586.945832291669</c:v>
                </c:pt>
                <c:pt idx="180">
                  <c:v>41586.945832291669</c:v>
                </c:pt>
                <c:pt idx="181">
                  <c:v>41586.967915613423</c:v>
                </c:pt>
                <c:pt idx="182">
                  <c:v>41586.967915613423</c:v>
                </c:pt>
                <c:pt idx="183">
                  <c:v>41586.989998935183</c:v>
                </c:pt>
                <c:pt idx="184">
                  <c:v>41586.989998935183</c:v>
                </c:pt>
                <c:pt idx="185">
                  <c:v>41587.012082256952</c:v>
                </c:pt>
                <c:pt idx="186">
                  <c:v>41587.012082256952</c:v>
                </c:pt>
                <c:pt idx="187">
                  <c:v>41587.034165578712</c:v>
                </c:pt>
                <c:pt idx="188">
                  <c:v>41587.034165578712</c:v>
                </c:pt>
                <c:pt idx="189">
                  <c:v>41587.056248900473</c:v>
                </c:pt>
                <c:pt idx="190">
                  <c:v>41587.056248900473</c:v>
                </c:pt>
                <c:pt idx="191">
                  <c:v>41587.07833222222</c:v>
                </c:pt>
                <c:pt idx="192">
                  <c:v>41587.07833222222</c:v>
                </c:pt>
                <c:pt idx="193">
                  <c:v>41587.10041554398</c:v>
                </c:pt>
                <c:pt idx="194">
                  <c:v>41587.10041554398</c:v>
                </c:pt>
                <c:pt idx="195">
                  <c:v>41587.122498865727</c:v>
                </c:pt>
                <c:pt idx="196">
                  <c:v>41587.122498865727</c:v>
                </c:pt>
                <c:pt idx="197">
                  <c:v>41587.144582187502</c:v>
                </c:pt>
                <c:pt idx="198">
                  <c:v>41587.144582187502</c:v>
                </c:pt>
                <c:pt idx="199">
                  <c:v>41587.166665509249</c:v>
                </c:pt>
                <c:pt idx="200">
                  <c:v>41587.166665509249</c:v>
                </c:pt>
                <c:pt idx="201">
                  <c:v>41587.188748831009</c:v>
                </c:pt>
                <c:pt idx="202">
                  <c:v>41587.188748831009</c:v>
                </c:pt>
                <c:pt idx="203">
                  <c:v>41587.210832152778</c:v>
                </c:pt>
                <c:pt idx="204">
                  <c:v>41587.210832152778</c:v>
                </c:pt>
                <c:pt idx="205">
                  <c:v>41587.232915474538</c:v>
                </c:pt>
                <c:pt idx="206">
                  <c:v>41587.232915474538</c:v>
                </c:pt>
                <c:pt idx="207">
                  <c:v>41587.254998796299</c:v>
                </c:pt>
                <c:pt idx="208">
                  <c:v>41587.254998796299</c:v>
                </c:pt>
                <c:pt idx="209">
                  <c:v>41587.277082118053</c:v>
                </c:pt>
                <c:pt idx="210">
                  <c:v>41587.277082118053</c:v>
                </c:pt>
                <c:pt idx="211">
                  <c:v>41587.299165439807</c:v>
                </c:pt>
                <c:pt idx="212">
                  <c:v>41587.299165439807</c:v>
                </c:pt>
                <c:pt idx="213">
                  <c:v>41587.321248761567</c:v>
                </c:pt>
                <c:pt idx="214">
                  <c:v>41587.321248761567</c:v>
                </c:pt>
                <c:pt idx="215">
                  <c:v>41587.343332083343</c:v>
                </c:pt>
                <c:pt idx="216">
                  <c:v>41587.343332083343</c:v>
                </c:pt>
                <c:pt idx="217">
                  <c:v>41587.365415405089</c:v>
                </c:pt>
                <c:pt idx="218">
                  <c:v>41587.365415405089</c:v>
                </c:pt>
                <c:pt idx="219">
                  <c:v>41587.38749872685</c:v>
                </c:pt>
                <c:pt idx="220">
                  <c:v>41587.38749872685</c:v>
                </c:pt>
                <c:pt idx="221">
                  <c:v>41587.409582048611</c:v>
                </c:pt>
                <c:pt idx="222">
                  <c:v>41587.409582048611</c:v>
                </c:pt>
                <c:pt idx="223">
                  <c:v>41587.431665370372</c:v>
                </c:pt>
                <c:pt idx="224">
                  <c:v>41587.431665370372</c:v>
                </c:pt>
                <c:pt idx="225">
                  <c:v>41587.453748692133</c:v>
                </c:pt>
                <c:pt idx="226">
                  <c:v>41587.453748692133</c:v>
                </c:pt>
                <c:pt idx="227">
                  <c:v>41587.475832013894</c:v>
                </c:pt>
                <c:pt idx="228">
                  <c:v>41587.475832013894</c:v>
                </c:pt>
                <c:pt idx="229">
                  <c:v>41587.49791533564</c:v>
                </c:pt>
                <c:pt idx="230">
                  <c:v>41587.49791533564</c:v>
                </c:pt>
                <c:pt idx="231">
                  <c:v>41587.519998657408</c:v>
                </c:pt>
                <c:pt idx="232">
                  <c:v>41587.519998657408</c:v>
                </c:pt>
                <c:pt idx="233">
                  <c:v>41587.542081979169</c:v>
                </c:pt>
                <c:pt idx="234">
                  <c:v>41587.542081979169</c:v>
                </c:pt>
                <c:pt idx="235">
                  <c:v>41587.564165300922</c:v>
                </c:pt>
                <c:pt idx="236">
                  <c:v>41587.564165300922</c:v>
                </c:pt>
                <c:pt idx="237">
                  <c:v>41587.586248622683</c:v>
                </c:pt>
                <c:pt idx="238">
                  <c:v>41587.586248622683</c:v>
                </c:pt>
                <c:pt idx="239">
                  <c:v>41587.608331944451</c:v>
                </c:pt>
                <c:pt idx="240">
                  <c:v>41587.608331944451</c:v>
                </c:pt>
                <c:pt idx="241">
                  <c:v>41587.630415266212</c:v>
                </c:pt>
                <c:pt idx="242">
                  <c:v>41587.630415266212</c:v>
                </c:pt>
                <c:pt idx="243">
                  <c:v>41587.652498587973</c:v>
                </c:pt>
                <c:pt idx="244">
                  <c:v>41587.652498587973</c:v>
                </c:pt>
                <c:pt idx="245">
                  <c:v>41587.67458190972</c:v>
                </c:pt>
                <c:pt idx="246">
                  <c:v>41587.67458190972</c:v>
                </c:pt>
                <c:pt idx="247">
                  <c:v>41587.696665231473</c:v>
                </c:pt>
                <c:pt idx="248">
                  <c:v>41587.696665231473</c:v>
                </c:pt>
                <c:pt idx="249">
                  <c:v>41587.718748553227</c:v>
                </c:pt>
                <c:pt idx="250">
                  <c:v>41587.718748553227</c:v>
                </c:pt>
                <c:pt idx="251">
                  <c:v>41587.740831875002</c:v>
                </c:pt>
                <c:pt idx="252">
                  <c:v>41587.740831875002</c:v>
                </c:pt>
                <c:pt idx="253">
                  <c:v>41587.762915196763</c:v>
                </c:pt>
                <c:pt idx="254">
                  <c:v>41587.762915196763</c:v>
                </c:pt>
                <c:pt idx="255">
                  <c:v>41587.784998518517</c:v>
                </c:pt>
                <c:pt idx="256">
                  <c:v>41587.784998518517</c:v>
                </c:pt>
                <c:pt idx="257">
                  <c:v>41587.807081840278</c:v>
                </c:pt>
                <c:pt idx="258">
                  <c:v>41587.807081840278</c:v>
                </c:pt>
                <c:pt idx="259">
                  <c:v>41587.829165162031</c:v>
                </c:pt>
                <c:pt idx="260">
                  <c:v>41587.829165162031</c:v>
                </c:pt>
                <c:pt idx="261">
                  <c:v>41587.851248483799</c:v>
                </c:pt>
                <c:pt idx="262">
                  <c:v>41587.851248483799</c:v>
                </c:pt>
                <c:pt idx="263">
                  <c:v>41587.873331805553</c:v>
                </c:pt>
                <c:pt idx="264">
                  <c:v>41587.873331805553</c:v>
                </c:pt>
                <c:pt idx="265">
                  <c:v>41587.895415127306</c:v>
                </c:pt>
                <c:pt idx="266">
                  <c:v>41587.895415127306</c:v>
                </c:pt>
                <c:pt idx="267">
                  <c:v>41587.917498449082</c:v>
                </c:pt>
                <c:pt idx="268">
                  <c:v>41587.917498449082</c:v>
                </c:pt>
                <c:pt idx="269">
                  <c:v>41587.939581770843</c:v>
                </c:pt>
                <c:pt idx="270">
                  <c:v>41587.939581770843</c:v>
                </c:pt>
                <c:pt idx="271">
                  <c:v>41587.961665092589</c:v>
                </c:pt>
                <c:pt idx="272">
                  <c:v>41587.961665092589</c:v>
                </c:pt>
                <c:pt idx="273">
                  <c:v>41587.98374841435</c:v>
                </c:pt>
                <c:pt idx="274">
                  <c:v>41587.98374841435</c:v>
                </c:pt>
                <c:pt idx="275">
                  <c:v>41588.005831736111</c:v>
                </c:pt>
                <c:pt idx="276">
                  <c:v>41588.005831736111</c:v>
                </c:pt>
                <c:pt idx="277">
                  <c:v>41588.027915057872</c:v>
                </c:pt>
                <c:pt idx="278">
                  <c:v>41588.027915057872</c:v>
                </c:pt>
                <c:pt idx="279">
                  <c:v>41588.049998379633</c:v>
                </c:pt>
                <c:pt idx="280">
                  <c:v>41588.049998379633</c:v>
                </c:pt>
                <c:pt idx="281">
                  <c:v>41588.072081701379</c:v>
                </c:pt>
                <c:pt idx="282">
                  <c:v>41588.072081701379</c:v>
                </c:pt>
                <c:pt idx="283">
                  <c:v>41588.09416502314</c:v>
                </c:pt>
                <c:pt idx="284">
                  <c:v>41588.09416502314</c:v>
                </c:pt>
                <c:pt idx="285">
                  <c:v>41588.116248344922</c:v>
                </c:pt>
                <c:pt idx="286">
                  <c:v>41588.116248344922</c:v>
                </c:pt>
                <c:pt idx="287">
                  <c:v>41588.138331666662</c:v>
                </c:pt>
                <c:pt idx="288">
                  <c:v>41588.138331666662</c:v>
                </c:pt>
                <c:pt idx="289">
                  <c:v>41588.160414988422</c:v>
                </c:pt>
                <c:pt idx="290">
                  <c:v>41588.160414988422</c:v>
                </c:pt>
                <c:pt idx="291">
                  <c:v>41588.182498310183</c:v>
                </c:pt>
                <c:pt idx="292">
                  <c:v>41588.182498310183</c:v>
                </c:pt>
                <c:pt idx="293">
                  <c:v>41588.204581631937</c:v>
                </c:pt>
                <c:pt idx="294">
                  <c:v>41588.204581631937</c:v>
                </c:pt>
                <c:pt idx="295">
                  <c:v>41588.226664953698</c:v>
                </c:pt>
                <c:pt idx="296">
                  <c:v>41588.226664953698</c:v>
                </c:pt>
                <c:pt idx="297">
                  <c:v>41588.248748275473</c:v>
                </c:pt>
                <c:pt idx="298">
                  <c:v>41588.248748275473</c:v>
                </c:pt>
                <c:pt idx="299">
                  <c:v>41588.27083159722</c:v>
                </c:pt>
                <c:pt idx="300">
                  <c:v>41588.27083159722</c:v>
                </c:pt>
                <c:pt idx="301">
                  <c:v>41588.29291491898</c:v>
                </c:pt>
                <c:pt idx="302">
                  <c:v>41588.29291491898</c:v>
                </c:pt>
                <c:pt idx="303">
                  <c:v>41588.314998240741</c:v>
                </c:pt>
                <c:pt idx="304">
                  <c:v>41588.314998240741</c:v>
                </c:pt>
                <c:pt idx="305">
                  <c:v>41588.337081562488</c:v>
                </c:pt>
                <c:pt idx="306">
                  <c:v>41588.337081562488</c:v>
                </c:pt>
                <c:pt idx="307">
                  <c:v>41588.359164884263</c:v>
                </c:pt>
                <c:pt idx="308">
                  <c:v>41588.359164884263</c:v>
                </c:pt>
                <c:pt idx="309">
                  <c:v>41588.381248206017</c:v>
                </c:pt>
                <c:pt idx="310">
                  <c:v>41588.381248206017</c:v>
                </c:pt>
                <c:pt idx="311">
                  <c:v>41588.403331527777</c:v>
                </c:pt>
                <c:pt idx="312">
                  <c:v>41588.403331527777</c:v>
                </c:pt>
                <c:pt idx="313">
                  <c:v>41588.425414849538</c:v>
                </c:pt>
                <c:pt idx="314">
                  <c:v>41588.425414849538</c:v>
                </c:pt>
                <c:pt idx="315">
                  <c:v>41588.447498171292</c:v>
                </c:pt>
                <c:pt idx="316">
                  <c:v>41588.447498171292</c:v>
                </c:pt>
                <c:pt idx="317">
                  <c:v>41588.469581493053</c:v>
                </c:pt>
                <c:pt idx="318">
                  <c:v>41588.469581493053</c:v>
                </c:pt>
                <c:pt idx="319">
                  <c:v>41588.491664814806</c:v>
                </c:pt>
                <c:pt idx="320">
                  <c:v>41588.491664814806</c:v>
                </c:pt>
                <c:pt idx="321">
                  <c:v>41588.513748136582</c:v>
                </c:pt>
                <c:pt idx="322">
                  <c:v>41588.513748136582</c:v>
                </c:pt>
                <c:pt idx="323">
                  <c:v>41588.535831458343</c:v>
                </c:pt>
                <c:pt idx="324">
                  <c:v>41588.535831458343</c:v>
                </c:pt>
                <c:pt idx="325">
                  <c:v>41588.557914780089</c:v>
                </c:pt>
                <c:pt idx="326">
                  <c:v>41588.557914780089</c:v>
                </c:pt>
                <c:pt idx="327">
                  <c:v>41588.57999810185</c:v>
                </c:pt>
                <c:pt idx="328">
                  <c:v>41588.57999810185</c:v>
                </c:pt>
                <c:pt idx="329">
                  <c:v>41588.602081423604</c:v>
                </c:pt>
                <c:pt idx="330">
                  <c:v>41588.602081423604</c:v>
                </c:pt>
                <c:pt idx="331">
                  <c:v>41588.624164745357</c:v>
                </c:pt>
                <c:pt idx="332">
                  <c:v>41588.624164745357</c:v>
                </c:pt>
                <c:pt idx="333">
                  <c:v>41588.646248067133</c:v>
                </c:pt>
                <c:pt idx="334">
                  <c:v>41588.646248067133</c:v>
                </c:pt>
                <c:pt idx="335">
                  <c:v>41588.668331388901</c:v>
                </c:pt>
                <c:pt idx="336">
                  <c:v>41588.668331388901</c:v>
                </c:pt>
                <c:pt idx="337">
                  <c:v>41588.690414710632</c:v>
                </c:pt>
                <c:pt idx="338">
                  <c:v>41588.690414710632</c:v>
                </c:pt>
                <c:pt idx="339">
                  <c:v>41588.712498032408</c:v>
                </c:pt>
                <c:pt idx="340">
                  <c:v>41588.712498032408</c:v>
                </c:pt>
                <c:pt idx="341">
                  <c:v>41588.734581354169</c:v>
                </c:pt>
                <c:pt idx="342">
                  <c:v>41588.734581354169</c:v>
                </c:pt>
                <c:pt idx="343">
                  <c:v>41588.756664675922</c:v>
                </c:pt>
                <c:pt idx="344">
                  <c:v>41588.756664675922</c:v>
                </c:pt>
                <c:pt idx="345">
                  <c:v>41588.778747997683</c:v>
                </c:pt>
                <c:pt idx="346">
                  <c:v>41588.778747997683</c:v>
                </c:pt>
                <c:pt idx="347">
                  <c:v>41588.800831319451</c:v>
                </c:pt>
                <c:pt idx="348">
                  <c:v>41588.800831319451</c:v>
                </c:pt>
                <c:pt idx="349">
                  <c:v>41588.822914641198</c:v>
                </c:pt>
                <c:pt idx="350">
                  <c:v>41588.822914641198</c:v>
                </c:pt>
                <c:pt idx="351">
                  <c:v>41588.844997962973</c:v>
                </c:pt>
                <c:pt idx="352">
                  <c:v>41588.844997962973</c:v>
                </c:pt>
                <c:pt idx="353">
                  <c:v>41588.867081284712</c:v>
                </c:pt>
                <c:pt idx="354">
                  <c:v>41588.867081284712</c:v>
                </c:pt>
                <c:pt idx="355">
                  <c:v>41588.88916460648</c:v>
                </c:pt>
                <c:pt idx="356">
                  <c:v>41588.88916460648</c:v>
                </c:pt>
                <c:pt idx="357">
                  <c:v>41588.911247928241</c:v>
                </c:pt>
                <c:pt idx="358">
                  <c:v>41588.911247928241</c:v>
                </c:pt>
                <c:pt idx="359">
                  <c:v>41588.933331250002</c:v>
                </c:pt>
                <c:pt idx="360">
                  <c:v>41588.933331250002</c:v>
                </c:pt>
                <c:pt idx="361">
                  <c:v>41588.955414571763</c:v>
                </c:pt>
                <c:pt idx="362">
                  <c:v>41588.955414571763</c:v>
                </c:pt>
                <c:pt idx="363">
                  <c:v>41588.977497893517</c:v>
                </c:pt>
                <c:pt idx="364">
                  <c:v>41588.977497893517</c:v>
                </c:pt>
                <c:pt idx="365">
                  <c:v>41588.99958121527</c:v>
                </c:pt>
                <c:pt idx="366">
                  <c:v>41588.99958121527</c:v>
                </c:pt>
                <c:pt idx="367">
                  <c:v>41589.021664537016</c:v>
                </c:pt>
                <c:pt idx="368">
                  <c:v>41589.021664537016</c:v>
                </c:pt>
                <c:pt idx="369">
                  <c:v>41589.043747858792</c:v>
                </c:pt>
                <c:pt idx="370">
                  <c:v>41589.043747858792</c:v>
                </c:pt>
                <c:pt idx="371">
                  <c:v>41589.065831180553</c:v>
                </c:pt>
                <c:pt idx="372">
                  <c:v>41589.065831180553</c:v>
                </c:pt>
                <c:pt idx="373">
                  <c:v>41589.087914502306</c:v>
                </c:pt>
                <c:pt idx="374">
                  <c:v>41589.087914502306</c:v>
                </c:pt>
                <c:pt idx="375">
                  <c:v>41589.109997824082</c:v>
                </c:pt>
                <c:pt idx="376">
                  <c:v>41589.109997824082</c:v>
                </c:pt>
                <c:pt idx="377">
                  <c:v>41589.132081145843</c:v>
                </c:pt>
                <c:pt idx="378">
                  <c:v>41589.132081145843</c:v>
                </c:pt>
                <c:pt idx="379">
                  <c:v>41589.154164467589</c:v>
                </c:pt>
                <c:pt idx="380">
                  <c:v>41589.154164467589</c:v>
                </c:pt>
                <c:pt idx="381">
                  <c:v>41589.17624778935</c:v>
                </c:pt>
                <c:pt idx="382">
                  <c:v>41589.17624778935</c:v>
                </c:pt>
                <c:pt idx="383">
                  <c:v>41589.198331111103</c:v>
                </c:pt>
                <c:pt idx="384">
                  <c:v>41589.198331111103</c:v>
                </c:pt>
                <c:pt idx="385">
                  <c:v>41589.220414432872</c:v>
                </c:pt>
                <c:pt idx="386">
                  <c:v>41589.220414432872</c:v>
                </c:pt>
                <c:pt idx="387">
                  <c:v>41589.242497754632</c:v>
                </c:pt>
                <c:pt idx="388">
                  <c:v>41589.242497754632</c:v>
                </c:pt>
                <c:pt idx="389">
                  <c:v>41589.264581076393</c:v>
                </c:pt>
                <c:pt idx="390">
                  <c:v>41589.264581076393</c:v>
                </c:pt>
                <c:pt idx="391">
                  <c:v>41589.286664398147</c:v>
                </c:pt>
                <c:pt idx="392">
                  <c:v>41589.286664398147</c:v>
                </c:pt>
                <c:pt idx="393">
                  <c:v>41589.308747719908</c:v>
                </c:pt>
                <c:pt idx="394">
                  <c:v>41589.308747719908</c:v>
                </c:pt>
                <c:pt idx="395">
                  <c:v>41589.330831041669</c:v>
                </c:pt>
                <c:pt idx="396">
                  <c:v>41589.330831041669</c:v>
                </c:pt>
                <c:pt idx="397">
                  <c:v>41589.352914363422</c:v>
                </c:pt>
                <c:pt idx="398">
                  <c:v>41589.352914363422</c:v>
                </c:pt>
                <c:pt idx="399">
                  <c:v>41589.374997685183</c:v>
                </c:pt>
                <c:pt idx="400">
                  <c:v>41589.374997685183</c:v>
                </c:pt>
                <c:pt idx="401">
                  <c:v>41589.397081006937</c:v>
                </c:pt>
                <c:pt idx="402">
                  <c:v>41589.397081006937</c:v>
                </c:pt>
                <c:pt idx="403">
                  <c:v>41589.419164328712</c:v>
                </c:pt>
                <c:pt idx="404">
                  <c:v>41589.419164328712</c:v>
                </c:pt>
                <c:pt idx="405">
                  <c:v>41589.441247650473</c:v>
                </c:pt>
                <c:pt idx="406">
                  <c:v>41589.441247650473</c:v>
                </c:pt>
                <c:pt idx="407">
                  <c:v>41589.463330972212</c:v>
                </c:pt>
                <c:pt idx="408">
                  <c:v>41589.463330972212</c:v>
                </c:pt>
                <c:pt idx="409">
                  <c:v>41589.48541429398</c:v>
                </c:pt>
                <c:pt idx="410">
                  <c:v>41589.48541429398</c:v>
                </c:pt>
                <c:pt idx="411">
                  <c:v>41589.507497615727</c:v>
                </c:pt>
                <c:pt idx="412">
                  <c:v>41589.507497615727</c:v>
                </c:pt>
                <c:pt idx="413">
                  <c:v>41589.529580937487</c:v>
                </c:pt>
                <c:pt idx="414">
                  <c:v>41589.529580937487</c:v>
                </c:pt>
                <c:pt idx="415">
                  <c:v>41589.551664259263</c:v>
                </c:pt>
                <c:pt idx="416">
                  <c:v>41589.551664259263</c:v>
                </c:pt>
                <c:pt idx="417">
                  <c:v>41589.573747581002</c:v>
                </c:pt>
                <c:pt idx="418">
                  <c:v>41589.573747581002</c:v>
                </c:pt>
                <c:pt idx="419">
                  <c:v>41589.595830902777</c:v>
                </c:pt>
                <c:pt idx="420">
                  <c:v>41589.595830902777</c:v>
                </c:pt>
                <c:pt idx="421">
                  <c:v>41589.617914224538</c:v>
                </c:pt>
                <c:pt idx="422">
                  <c:v>41589.617914224538</c:v>
                </c:pt>
                <c:pt idx="423">
                  <c:v>41589.639997546292</c:v>
                </c:pt>
                <c:pt idx="424">
                  <c:v>41589.639997546292</c:v>
                </c:pt>
                <c:pt idx="425">
                  <c:v>41589.662080868053</c:v>
                </c:pt>
                <c:pt idx="426">
                  <c:v>41589.662080868053</c:v>
                </c:pt>
                <c:pt idx="427">
                  <c:v>41589.684164189814</c:v>
                </c:pt>
                <c:pt idx="428">
                  <c:v>41589.684164189814</c:v>
                </c:pt>
                <c:pt idx="429">
                  <c:v>41589.706247511567</c:v>
                </c:pt>
                <c:pt idx="430">
                  <c:v>41589.706247511567</c:v>
                </c:pt>
                <c:pt idx="431">
                  <c:v>41589.728330833328</c:v>
                </c:pt>
                <c:pt idx="432">
                  <c:v>41589.728330833328</c:v>
                </c:pt>
                <c:pt idx="433">
                  <c:v>41589.750414155103</c:v>
                </c:pt>
                <c:pt idx="434">
                  <c:v>41589.750414155103</c:v>
                </c:pt>
                <c:pt idx="435">
                  <c:v>41589.77249747685</c:v>
                </c:pt>
                <c:pt idx="436">
                  <c:v>41589.77249747685</c:v>
                </c:pt>
                <c:pt idx="437">
                  <c:v>41589.794580798603</c:v>
                </c:pt>
                <c:pt idx="438">
                  <c:v>41589.794580798603</c:v>
                </c:pt>
                <c:pt idx="439">
                  <c:v>41589.816664120372</c:v>
                </c:pt>
                <c:pt idx="440">
                  <c:v>41589.816664120372</c:v>
                </c:pt>
                <c:pt idx="441">
                  <c:v>41589.838747442132</c:v>
                </c:pt>
                <c:pt idx="442">
                  <c:v>41589.838747442132</c:v>
                </c:pt>
                <c:pt idx="443">
                  <c:v>41589.860830763893</c:v>
                </c:pt>
                <c:pt idx="444">
                  <c:v>41589.860830763893</c:v>
                </c:pt>
                <c:pt idx="445">
                  <c:v>41589.882914085647</c:v>
                </c:pt>
                <c:pt idx="446">
                  <c:v>41589.882914085647</c:v>
                </c:pt>
                <c:pt idx="447">
                  <c:v>41589.904997407408</c:v>
                </c:pt>
                <c:pt idx="448">
                  <c:v>41589.904997407408</c:v>
                </c:pt>
                <c:pt idx="449">
                  <c:v>41589.927080729161</c:v>
                </c:pt>
                <c:pt idx="450">
                  <c:v>41589.927080729161</c:v>
                </c:pt>
                <c:pt idx="451">
                  <c:v>41589.94916405093</c:v>
                </c:pt>
                <c:pt idx="452">
                  <c:v>41589.94916405093</c:v>
                </c:pt>
                <c:pt idx="453">
                  <c:v>41589.971247372683</c:v>
                </c:pt>
                <c:pt idx="454">
                  <c:v>41589.971247372683</c:v>
                </c:pt>
                <c:pt idx="455">
                  <c:v>41589.993330694437</c:v>
                </c:pt>
                <c:pt idx="456">
                  <c:v>41589.993330694437</c:v>
                </c:pt>
                <c:pt idx="457">
                  <c:v>41590.015414016198</c:v>
                </c:pt>
                <c:pt idx="458">
                  <c:v>41590.015414016198</c:v>
                </c:pt>
                <c:pt idx="459">
                  <c:v>41590.037497337973</c:v>
                </c:pt>
                <c:pt idx="460">
                  <c:v>41590.037497337973</c:v>
                </c:pt>
                <c:pt idx="461">
                  <c:v>41590.059580659712</c:v>
                </c:pt>
                <c:pt idx="462">
                  <c:v>41590.059580659712</c:v>
                </c:pt>
                <c:pt idx="463">
                  <c:v>41590.081663981473</c:v>
                </c:pt>
                <c:pt idx="464">
                  <c:v>41590.081663981473</c:v>
                </c:pt>
                <c:pt idx="465">
                  <c:v>41590.103747303227</c:v>
                </c:pt>
                <c:pt idx="466">
                  <c:v>41590.103747303227</c:v>
                </c:pt>
                <c:pt idx="467">
                  <c:v>41590.125830624987</c:v>
                </c:pt>
                <c:pt idx="468">
                  <c:v>41590.125830624987</c:v>
                </c:pt>
                <c:pt idx="469">
                  <c:v>41590.147913946763</c:v>
                </c:pt>
                <c:pt idx="470">
                  <c:v>41590.147913946763</c:v>
                </c:pt>
                <c:pt idx="471">
                  <c:v>41590.169997268516</c:v>
                </c:pt>
                <c:pt idx="472">
                  <c:v>41590.169997268516</c:v>
                </c:pt>
                <c:pt idx="473">
                  <c:v>41590.19208059027</c:v>
                </c:pt>
                <c:pt idx="474">
                  <c:v>41590.19208059027</c:v>
                </c:pt>
                <c:pt idx="475">
                  <c:v>41590.214163912031</c:v>
                </c:pt>
                <c:pt idx="476">
                  <c:v>41590.214163912031</c:v>
                </c:pt>
                <c:pt idx="477">
                  <c:v>41590.236247233792</c:v>
                </c:pt>
                <c:pt idx="478">
                  <c:v>41590.236247233792</c:v>
                </c:pt>
                <c:pt idx="479">
                  <c:v>41590.258330555553</c:v>
                </c:pt>
                <c:pt idx="480">
                  <c:v>41590.258330555553</c:v>
                </c:pt>
                <c:pt idx="481">
                  <c:v>41590.280413877314</c:v>
                </c:pt>
                <c:pt idx="482">
                  <c:v>41590.280413877314</c:v>
                </c:pt>
                <c:pt idx="483">
                  <c:v>41590.302497199082</c:v>
                </c:pt>
                <c:pt idx="484">
                  <c:v>41590.302497199082</c:v>
                </c:pt>
                <c:pt idx="485">
                  <c:v>41590.324580520843</c:v>
                </c:pt>
                <c:pt idx="486">
                  <c:v>41590.324580520843</c:v>
                </c:pt>
                <c:pt idx="487">
                  <c:v>41590.346663842603</c:v>
                </c:pt>
                <c:pt idx="488">
                  <c:v>41590.346663842603</c:v>
                </c:pt>
                <c:pt idx="489">
                  <c:v>41590.36874716435</c:v>
                </c:pt>
                <c:pt idx="490">
                  <c:v>41590.36874716435</c:v>
                </c:pt>
                <c:pt idx="491">
                  <c:v>41590.390830486111</c:v>
                </c:pt>
                <c:pt idx="492">
                  <c:v>41590.390830486111</c:v>
                </c:pt>
                <c:pt idx="493">
                  <c:v>41590.412913807872</c:v>
                </c:pt>
                <c:pt idx="494">
                  <c:v>41590.412913807872</c:v>
                </c:pt>
                <c:pt idx="495">
                  <c:v>41590.434997129632</c:v>
                </c:pt>
                <c:pt idx="496">
                  <c:v>41590.434997129632</c:v>
                </c:pt>
                <c:pt idx="497">
                  <c:v>41590.457080451393</c:v>
                </c:pt>
                <c:pt idx="498">
                  <c:v>41590.457080451393</c:v>
                </c:pt>
                <c:pt idx="499">
                  <c:v>41590.47916377314</c:v>
                </c:pt>
                <c:pt idx="500">
                  <c:v>41590.47916377314</c:v>
                </c:pt>
                <c:pt idx="501">
                  <c:v>41590.501247094908</c:v>
                </c:pt>
                <c:pt idx="502">
                  <c:v>41590.501247094908</c:v>
                </c:pt>
                <c:pt idx="503">
                  <c:v>41590.523330416661</c:v>
                </c:pt>
                <c:pt idx="504">
                  <c:v>41590.523330416661</c:v>
                </c:pt>
                <c:pt idx="505">
                  <c:v>41590.545413738429</c:v>
                </c:pt>
                <c:pt idx="506">
                  <c:v>41590.545413738429</c:v>
                </c:pt>
                <c:pt idx="507">
                  <c:v>41590.567497060183</c:v>
                </c:pt>
                <c:pt idx="508">
                  <c:v>41590.567497060183</c:v>
                </c:pt>
                <c:pt idx="509">
                  <c:v>41590.589580381937</c:v>
                </c:pt>
                <c:pt idx="510">
                  <c:v>41590.589580381937</c:v>
                </c:pt>
                <c:pt idx="511">
                  <c:v>41590.611663703698</c:v>
                </c:pt>
                <c:pt idx="512">
                  <c:v>41590.611663703698</c:v>
                </c:pt>
                <c:pt idx="513">
                  <c:v>41590.633747025458</c:v>
                </c:pt>
                <c:pt idx="514">
                  <c:v>41590.633747025458</c:v>
                </c:pt>
                <c:pt idx="515">
                  <c:v>41590.655830347219</c:v>
                </c:pt>
                <c:pt idx="516">
                  <c:v>41590.655830347219</c:v>
                </c:pt>
                <c:pt idx="517">
                  <c:v>41590.67791366898</c:v>
                </c:pt>
                <c:pt idx="518">
                  <c:v>41590.67791366898</c:v>
                </c:pt>
                <c:pt idx="519">
                  <c:v>41590.699996990727</c:v>
                </c:pt>
                <c:pt idx="520">
                  <c:v>41590.699996990727</c:v>
                </c:pt>
                <c:pt idx="521">
                  <c:v>41590.722080312487</c:v>
                </c:pt>
                <c:pt idx="522">
                  <c:v>41590.722080312487</c:v>
                </c:pt>
                <c:pt idx="523">
                  <c:v>41590.744163634248</c:v>
                </c:pt>
                <c:pt idx="524">
                  <c:v>41590.744163634248</c:v>
                </c:pt>
                <c:pt idx="525">
                  <c:v>41590.766246956016</c:v>
                </c:pt>
                <c:pt idx="526">
                  <c:v>41590.766246956016</c:v>
                </c:pt>
                <c:pt idx="527">
                  <c:v>41590.788330277777</c:v>
                </c:pt>
                <c:pt idx="528">
                  <c:v>41590.788330277777</c:v>
                </c:pt>
                <c:pt idx="529">
                  <c:v>41590.810413599538</c:v>
                </c:pt>
                <c:pt idx="530">
                  <c:v>41590.810413599538</c:v>
                </c:pt>
                <c:pt idx="531">
                  <c:v>41590.832496921292</c:v>
                </c:pt>
                <c:pt idx="532">
                  <c:v>41590.832496921292</c:v>
                </c:pt>
                <c:pt idx="533">
                  <c:v>41590.854580243053</c:v>
                </c:pt>
                <c:pt idx="534">
                  <c:v>41590.854580243053</c:v>
                </c:pt>
                <c:pt idx="535">
                  <c:v>41590.876663564813</c:v>
                </c:pt>
                <c:pt idx="536">
                  <c:v>41590.876663564813</c:v>
                </c:pt>
                <c:pt idx="537">
                  <c:v>41590.898746886582</c:v>
                </c:pt>
                <c:pt idx="538">
                  <c:v>41590.898746886582</c:v>
                </c:pt>
                <c:pt idx="539">
                  <c:v>41590.920830208343</c:v>
                </c:pt>
                <c:pt idx="540">
                  <c:v>41590.920830208343</c:v>
                </c:pt>
                <c:pt idx="541">
                  <c:v>41590.942913530103</c:v>
                </c:pt>
                <c:pt idx="542">
                  <c:v>41590.942913530103</c:v>
                </c:pt>
                <c:pt idx="543">
                  <c:v>41590.96499685185</c:v>
                </c:pt>
                <c:pt idx="544">
                  <c:v>41590.96499685185</c:v>
                </c:pt>
                <c:pt idx="545">
                  <c:v>41590.987080173603</c:v>
                </c:pt>
                <c:pt idx="546">
                  <c:v>41590.987080173603</c:v>
                </c:pt>
                <c:pt idx="547">
                  <c:v>41591.009163495371</c:v>
                </c:pt>
                <c:pt idx="548">
                  <c:v>41591.009163495371</c:v>
                </c:pt>
                <c:pt idx="549">
                  <c:v>41591.031246817132</c:v>
                </c:pt>
                <c:pt idx="550">
                  <c:v>41591.031246817132</c:v>
                </c:pt>
                <c:pt idx="551">
                  <c:v>41591.0533301389</c:v>
                </c:pt>
                <c:pt idx="552">
                  <c:v>41591.0533301389</c:v>
                </c:pt>
                <c:pt idx="553">
                  <c:v>41591.07541346064</c:v>
                </c:pt>
                <c:pt idx="554">
                  <c:v>41591.07541346064</c:v>
                </c:pt>
                <c:pt idx="555">
                  <c:v>41591.0974967824</c:v>
                </c:pt>
                <c:pt idx="556">
                  <c:v>41591.0974967824</c:v>
                </c:pt>
                <c:pt idx="557">
                  <c:v>41591.119580104169</c:v>
                </c:pt>
                <c:pt idx="558">
                  <c:v>41591.119580104169</c:v>
                </c:pt>
                <c:pt idx="559">
                  <c:v>41591.141663425929</c:v>
                </c:pt>
                <c:pt idx="560">
                  <c:v>41591.141663425929</c:v>
                </c:pt>
                <c:pt idx="561">
                  <c:v>41591.163746747668</c:v>
                </c:pt>
                <c:pt idx="562">
                  <c:v>41591.163746747668</c:v>
                </c:pt>
                <c:pt idx="563">
                  <c:v>41591.185830069437</c:v>
                </c:pt>
                <c:pt idx="564">
                  <c:v>41591.185830069437</c:v>
                </c:pt>
                <c:pt idx="565">
                  <c:v>41591.207913391198</c:v>
                </c:pt>
                <c:pt idx="566">
                  <c:v>41591.207913391198</c:v>
                </c:pt>
                <c:pt idx="567">
                  <c:v>41591.229996712958</c:v>
                </c:pt>
                <c:pt idx="568">
                  <c:v>41591.229996712958</c:v>
                </c:pt>
                <c:pt idx="569">
                  <c:v>41591.252080034712</c:v>
                </c:pt>
                <c:pt idx="570">
                  <c:v>41591.252080034712</c:v>
                </c:pt>
                <c:pt idx="571">
                  <c:v>41591.27416335648</c:v>
                </c:pt>
                <c:pt idx="572">
                  <c:v>41591.27416335648</c:v>
                </c:pt>
                <c:pt idx="573">
                  <c:v>41591.296246678226</c:v>
                </c:pt>
                <c:pt idx="574">
                  <c:v>41591.296246678226</c:v>
                </c:pt>
                <c:pt idx="575">
                  <c:v>41591.318330000002</c:v>
                </c:pt>
                <c:pt idx="576">
                  <c:v>41591.318330000002</c:v>
                </c:pt>
                <c:pt idx="577">
                  <c:v>41591.340413321763</c:v>
                </c:pt>
                <c:pt idx="578">
                  <c:v>41591.340413321763</c:v>
                </c:pt>
                <c:pt idx="579">
                  <c:v>41591.362496643524</c:v>
                </c:pt>
                <c:pt idx="580">
                  <c:v>41591.362496643524</c:v>
                </c:pt>
                <c:pt idx="581">
                  <c:v>41591.384579965277</c:v>
                </c:pt>
                <c:pt idx="582">
                  <c:v>41591.384579965277</c:v>
                </c:pt>
                <c:pt idx="583">
                  <c:v>41591.406663287038</c:v>
                </c:pt>
                <c:pt idx="584">
                  <c:v>41591.406663287038</c:v>
                </c:pt>
                <c:pt idx="585">
                  <c:v>41591.428746608792</c:v>
                </c:pt>
                <c:pt idx="586">
                  <c:v>41591.428746608792</c:v>
                </c:pt>
                <c:pt idx="587">
                  <c:v>41591.450829930553</c:v>
                </c:pt>
                <c:pt idx="588">
                  <c:v>41591.450829930553</c:v>
                </c:pt>
                <c:pt idx="589">
                  <c:v>41591.472913252313</c:v>
                </c:pt>
                <c:pt idx="590">
                  <c:v>41591.472913252313</c:v>
                </c:pt>
                <c:pt idx="591">
                  <c:v>41591.494996574082</c:v>
                </c:pt>
                <c:pt idx="592">
                  <c:v>41591.494996574082</c:v>
                </c:pt>
                <c:pt idx="593">
                  <c:v>41591.517079895842</c:v>
                </c:pt>
                <c:pt idx="594">
                  <c:v>41591.517079895842</c:v>
                </c:pt>
                <c:pt idx="595">
                  <c:v>41591.539163217589</c:v>
                </c:pt>
                <c:pt idx="596">
                  <c:v>41591.561246539342</c:v>
                </c:pt>
                <c:pt idx="597">
                  <c:v>41591.583329861103</c:v>
                </c:pt>
              </c:numCache>
            </c:numRef>
          </c:xVal>
          <c:yVal>
            <c:numRef>
              <c:f>'Dataset 1'!$B$2:$B$599</c:f>
              <c:numCache>
                <c:formatCode>General</c:formatCode>
                <c:ptCount val="598"/>
                <c:pt idx="0">
                  <c:v>24.700000762939499</c:v>
                </c:pt>
                <c:pt idx="1">
                  <c:v>24.700000762939499</c:v>
                </c:pt>
                <c:pt idx="2">
                  <c:v>24.700000762939499</c:v>
                </c:pt>
                <c:pt idx="3">
                  <c:v>24.700000762939499</c:v>
                </c:pt>
                <c:pt idx="4">
                  <c:v>24.700000762939499</c:v>
                </c:pt>
                <c:pt idx="5">
                  <c:v>24.700000762939499</c:v>
                </c:pt>
                <c:pt idx="6">
                  <c:v>24.700000762939499</c:v>
                </c:pt>
                <c:pt idx="7">
                  <c:v>24.700000762939499</c:v>
                </c:pt>
                <c:pt idx="8">
                  <c:v>24.600000381469702</c:v>
                </c:pt>
                <c:pt idx="9">
                  <c:v>24.600000381469702</c:v>
                </c:pt>
                <c:pt idx="10">
                  <c:v>24.600000381469702</c:v>
                </c:pt>
                <c:pt idx="11">
                  <c:v>24.600000381469702</c:v>
                </c:pt>
                <c:pt idx="12">
                  <c:v>24.600000381469702</c:v>
                </c:pt>
                <c:pt idx="13">
                  <c:v>24.600000381469702</c:v>
                </c:pt>
                <c:pt idx="14">
                  <c:v>24.600000381469702</c:v>
                </c:pt>
                <c:pt idx="15">
                  <c:v>24.600000381469702</c:v>
                </c:pt>
                <c:pt idx="16">
                  <c:v>24.600000381469702</c:v>
                </c:pt>
                <c:pt idx="17">
                  <c:v>24.600000381469702</c:v>
                </c:pt>
                <c:pt idx="18">
                  <c:v>24.600000381469702</c:v>
                </c:pt>
                <c:pt idx="19">
                  <c:v>24.600000381469702</c:v>
                </c:pt>
                <c:pt idx="20">
                  <c:v>24.600000381469702</c:v>
                </c:pt>
                <c:pt idx="21">
                  <c:v>24.600000381469702</c:v>
                </c:pt>
                <c:pt idx="22">
                  <c:v>24.600000381469702</c:v>
                </c:pt>
                <c:pt idx="23">
                  <c:v>24.600000381469702</c:v>
                </c:pt>
                <c:pt idx="24">
                  <c:v>24.600000381469702</c:v>
                </c:pt>
                <c:pt idx="25">
                  <c:v>24.600000381469702</c:v>
                </c:pt>
                <c:pt idx="26">
                  <c:v>24.600000381469702</c:v>
                </c:pt>
                <c:pt idx="27">
                  <c:v>24.600000381469702</c:v>
                </c:pt>
                <c:pt idx="28">
                  <c:v>24.5</c:v>
                </c:pt>
                <c:pt idx="29">
                  <c:v>24.5</c:v>
                </c:pt>
                <c:pt idx="30">
                  <c:v>24.5</c:v>
                </c:pt>
                <c:pt idx="31">
                  <c:v>24.5</c:v>
                </c:pt>
                <c:pt idx="32">
                  <c:v>24.600000381469702</c:v>
                </c:pt>
                <c:pt idx="33">
                  <c:v>24.5</c:v>
                </c:pt>
                <c:pt idx="34">
                  <c:v>24.5</c:v>
                </c:pt>
                <c:pt idx="35">
                  <c:v>24.5</c:v>
                </c:pt>
                <c:pt idx="36">
                  <c:v>24.600000381469702</c:v>
                </c:pt>
                <c:pt idx="37">
                  <c:v>24.600000381469702</c:v>
                </c:pt>
                <c:pt idx="38">
                  <c:v>25</c:v>
                </c:pt>
                <c:pt idx="39">
                  <c:v>25</c:v>
                </c:pt>
                <c:pt idx="40">
                  <c:v>25.299999237060501</c:v>
                </c:pt>
                <c:pt idx="41">
                  <c:v>25.299999237060501</c:v>
                </c:pt>
                <c:pt idx="42">
                  <c:v>25.399999618530291</c:v>
                </c:pt>
                <c:pt idx="43">
                  <c:v>25.399999618530291</c:v>
                </c:pt>
                <c:pt idx="44">
                  <c:v>25.5</c:v>
                </c:pt>
                <c:pt idx="45">
                  <c:v>25.5</c:v>
                </c:pt>
                <c:pt idx="46">
                  <c:v>25.600000381469702</c:v>
                </c:pt>
                <c:pt idx="47">
                  <c:v>25.600000381469702</c:v>
                </c:pt>
                <c:pt idx="48">
                  <c:v>25.700000762939499</c:v>
                </c:pt>
                <c:pt idx="49">
                  <c:v>25.700000762939499</c:v>
                </c:pt>
                <c:pt idx="50">
                  <c:v>25.600000381469702</c:v>
                </c:pt>
                <c:pt idx="51">
                  <c:v>25.600000381469702</c:v>
                </c:pt>
                <c:pt idx="52">
                  <c:v>25.700000762939499</c:v>
                </c:pt>
                <c:pt idx="53">
                  <c:v>25.700000762939499</c:v>
                </c:pt>
                <c:pt idx="54">
                  <c:v>25.799999237060501</c:v>
                </c:pt>
                <c:pt idx="55">
                  <c:v>25.799999237060501</c:v>
                </c:pt>
                <c:pt idx="56">
                  <c:v>26</c:v>
                </c:pt>
                <c:pt idx="57">
                  <c:v>26</c:v>
                </c:pt>
                <c:pt idx="58">
                  <c:v>26.100000381469702</c:v>
                </c:pt>
                <c:pt idx="59">
                  <c:v>26.100000381469702</c:v>
                </c:pt>
                <c:pt idx="60">
                  <c:v>26</c:v>
                </c:pt>
                <c:pt idx="61">
                  <c:v>26</c:v>
                </c:pt>
                <c:pt idx="62">
                  <c:v>26</c:v>
                </c:pt>
                <c:pt idx="63">
                  <c:v>26</c:v>
                </c:pt>
                <c:pt idx="64">
                  <c:v>26.100000381469702</c:v>
                </c:pt>
                <c:pt idx="65">
                  <c:v>26</c:v>
                </c:pt>
                <c:pt idx="66">
                  <c:v>25.799999237060501</c:v>
                </c:pt>
                <c:pt idx="67">
                  <c:v>25.799999237060501</c:v>
                </c:pt>
                <c:pt idx="68">
                  <c:v>25.5</c:v>
                </c:pt>
                <c:pt idx="69">
                  <c:v>25.399999618530291</c:v>
                </c:pt>
                <c:pt idx="70">
                  <c:v>25.299999237060501</c:v>
                </c:pt>
                <c:pt idx="71">
                  <c:v>25.299999237060501</c:v>
                </c:pt>
                <c:pt idx="72">
                  <c:v>25.100000381469702</c:v>
                </c:pt>
                <c:pt idx="73">
                  <c:v>25.100000381469702</c:v>
                </c:pt>
                <c:pt idx="74">
                  <c:v>25</c:v>
                </c:pt>
                <c:pt idx="75">
                  <c:v>25</c:v>
                </c:pt>
                <c:pt idx="76">
                  <c:v>24.899999618530291</c:v>
                </c:pt>
                <c:pt idx="77">
                  <c:v>24.899999618530291</c:v>
                </c:pt>
                <c:pt idx="78">
                  <c:v>24.899999618530291</c:v>
                </c:pt>
                <c:pt idx="79">
                  <c:v>24.899999618530291</c:v>
                </c:pt>
                <c:pt idx="80">
                  <c:v>24.799999237060501</c:v>
                </c:pt>
                <c:pt idx="81">
                  <c:v>24.799999237060501</c:v>
                </c:pt>
                <c:pt idx="82">
                  <c:v>24.700000762939499</c:v>
                </c:pt>
                <c:pt idx="83">
                  <c:v>24.700000762939499</c:v>
                </c:pt>
                <c:pt idx="84">
                  <c:v>24.700000762939499</c:v>
                </c:pt>
                <c:pt idx="85">
                  <c:v>24.700000762939499</c:v>
                </c:pt>
                <c:pt idx="86">
                  <c:v>24.600000381469702</c:v>
                </c:pt>
                <c:pt idx="87">
                  <c:v>24.600000381469702</c:v>
                </c:pt>
                <c:pt idx="88">
                  <c:v>24.600000381469702</c:v>
                </c:pt>
                <c:pt idx="89">
                  <c:v>24.600000381469702</c:v>
                </c:pt>
                <c:pt idx="90">
                  <c:v>24.600000381469702</c:v>
                </c:pt>
                <c:pt idx="91">
                  <c:v>24.600000381469702</c:v>
                </c:pt>
                <c:pt idx="92">
                  <c:v>24.600000381469702</c:v>
                </c:pt>
                <c:pt idx="93">
                  <c:v>24.600000381469702</c:v>
                </c:pt>
                <c:pt idx="94">
                  <c:v>24.600000381469702</c:v>
                </c:pt>
                <c:pt idx="95">
                  <c:v>24.600000381469702</c:v>
                </c:pt>
                <c:pt idx="96">
                  <c:v>24.600000381469702</c:v>
                </c:pt>
                <c:pt idx="97">
                  <c:v>24.600000381469702</c:v>
                </c:pt>
                <c:pt idx="98">
                  <c:v>24.5</c:v>
                </c:pt>
                <c:pt idx="99">
                  <c:v>24.5</c:v>
                </c:pt>
                <c:pt idx="100">
                  <c:v>24.5</c:v>
                </c:pt>
                <c:pt idx="101">
                  <c:v>24.5</c:v>
                </c:pt>
                <c:pt idx="102">
                  <c:v>24.5</c:v>
                </c:pt>
                <c:pt idx="103">
                  <c:v>24.5</c:v>
                </c:pt>
                <c:pt idx="104">
                  <c:v>24.5</c:v>
                </c:pt>
                <c:pt idx="105">
                  <c:v>24.5</c:v>
                </c:pt>
                <c:pt idx="106">
                  <c:v>24.5</c:v>
                </c:pt>
                <c:pt idx="107">
                  <c:v>24.5</c:v>
                </c:pt>
                <c:pt idx="108">
                  <c:v>24.5</c:v>
                </c:pt>
                <c:pt idx="109">
                  <c:v>24.5</c:v>
                </c:pt>
                <c:pt idx="110">
                  <c:v>24.5</c:v>
                </c:pt>
                <c:pt idx="111">
                  <c:v>24.5</c:v>
                </c:pt>
                <c:pt idx="112">
                  <c:v>24.5</c:v>
                </c:pt>
                <c:pt idx="113">
                  <c:v>24.5</c:v>
                </c:pt>
                <c:pt idx="114">
                  <c:v>24.5</c:v>
                </c:pt>
                <c:pt idx="115">
                  <c:v>24.5</c:v>
                </c:pt>
                <c:pt idx="116">
                  <c:v>24.399999618530291</c:v>
                </c:pt>
                <c:pt idx="117">
                  <c:v>24.5</c:v>
                </c:pt>
                <c:pt idx="118">
                  <c:v>24.399999618530291</c:v>
                </c:pt>
                <c:pt idx="119">
                  <c:v>24.399999618530291</c:v>
                </c:pt>
                <c:pt idx="120">
                  <c:v>24.399999618530291</c:v>
                </c:pt>
                <c:pt idx="121">
                  <c:v>24.399999618530291</c:v>
                </c:pt>
                <c:pt idx="122">
                  <c:v>24.5</c:v>
                </c:pt>
                <c:pt idx="123">
                  <c:v>24.5</c:v>
                </c:pt>
                <c:pt idx="124">
                  <c:v>24.399999618530291</c:v>
                </c:pt>
                <c:pt idx="125">
                  <c:v>24.399999618530291</c:v>
                </c:pt>
                <c:pt idx="126">
                  <c:v>24.399999618530291</c:v>
                </c:pt>
                <c:pt idx="127">
                  <c:v>24.399999618530291</c:v>
                </c:pt>
                <c:pt idx="128">
                  <c:v>24.399999618530291</c:v>
                </c:pt>
                <c:pt idx="129">
                  <c:v>24.399999618530291</c:v>
                </c:pt>
                <c:pt idx="130">
                  <c:v>24.399999618530291</c:v>
                </c:pt>
                <c:pt idx="131">
                  <c:v>24.399999618530291</c:v>
                </c:pt>
                <c:pt idx="132">
                  <c:v>24.399999618530291</c:v>
                </c:pt>
                <c:pt idx="133">
                  <c:v>24.399999618530291</c:v>
                </c:pt>
                <c:pt idx="134">
                  <c:v>24.399999618530291</c:v>
                </c:pt>
                <c:pt idx="135">
                  <c:v>24.399999618530291</c:v>
                </c:pt>
                <c:pt idx="136">
                  <c:v>24.399999618530291</c:v>
                </c:pt>
                <c:pt idx="137">
                  <c:v>24.399999618530291</c:v>
                </c:pt>
                <c:pt idx="138">
                  <c:v>24.399999618530291</c:v>
                </c:pt>
                <c:pt idx="139">
                  <c:v>24.399999618530291</c:v>
                </c:pt>
                <c:pt idx="140">
                  <c:v>24.399999618530291</c:v>
                </c:pt>
                <c:pt idx="141">
                  <c:v>24.399999618530291</c:v>
                </c:pt>
                <c:pt idx="142">
                  <c:v>24.399999618530291</c:v>
                </c:pt>
                <c:pt idx="143">
                  <c:v>24.399999618530291</c:v>
                </c:pt>
                <c:pt idx="144">
                  <c:v>24.5</c:v>
                </c:pt>
                <c:pt idx="145">
                  <c:v>24.5</c:v>
                </c:pt>
                <c:pt idx="146">
                  <c:v>24.5</c:v>
                </c:pt>
                <c:pt idx="147">
                  <c:v>24.5</c:v>
                </c:pt>
                <c:pt idx="148">
                  <c:v>24.5</c:v>
                </c:pt>
                <c:pt idx="149">
                  <c:v>24.5</c:v>
                </c:pt>
                <c:pt idx="150">
                  <c:v>24.600000381469702</c:v>
                </c:pt>
                <c:pt idx="151">
                  <c:v>24.5</c:v>
                </c:pt>
                <c:pt idx="152">
                  <c:v>24.5</c:v>
                </c:pt>
                <c:pt idx="153">
                  <c:v>24.5</c:v>
                </c:pt>
                <c:pt idx="154">
                  <c:v>24.600000381469702</c:v>
                </c:pt>
                <c:pt idx="155">
                  <c:v>24.600000381469702</c:v>
                </c:pt>
                <c:pt idx="156">
                  <c:v>24.5</c:v>
                </c:pt>
                <c:pt idx="157">
                  <c:v>24.5</c:v>
                </c:pt>
                <c:pt idx="158">
                  <c:v>24.5</c:v>
                </c:pt>
                <c:pt idx="159">
                  <c:v>24.5</c:v>
                </c:pt>
                <c:pt idx="160">
                  <c:v>24.5</c:v>
                </c:pt>
                <c:pt idx="161">
                  <c:v>24.5</c:v>
                </c:pt>
                <c:pt idx="162">
                  <c:v>24.399999618530291</c:v>
                </c:pt>
                <c:pt idx="163">
                  <c:v>24.399999618530291</c:v>
                </c:pt>
                <c:pt idx="164">
                  <c:v>24.5</c:v>
                </c:pt>
                <c:pt idx="165">
                  <c:v>24.5</c:v>
                </c:pt>
                <c:pt idx="166">
                  <c:v>24.5</c:v>
                </c:pt>
                <c:pt idx="167">
                  <c:v>24.5</c:v>
                </c:pt>
                <c:pt idx="168">
                  <c:v>24.5</c:v>
                </c:pt>
                <c:pt idx="169">
                  <c:v>24.5</c:v>
                </c:pt>
                <c:pt idx="170">
                  <c:v>24.5</c:v>
                </c:pt>
                <c:pt idx="171">
                  <c:v>24.5</c:v>
                </c:pt>
                <c:pt idx="172">
                  <c:v>24.5</c:v>
                </c:pt>
                <c:pt idx="173">
                  <c:v>24.5</c:v>
                </c:pt>
                <c:pt idx="174">
                  <c:v>24.5</c:v>
                </c:pt>
                <c:pt idx="175">
                  <c:v>24.5</c:v>
                </c:pt>
                <c:pt idx="176">
                  <c:v>24.5</c:v>
                </c:pt>
                <c:pt idx="177">
                  <c:v>24.5</c:v>
                </c:pt>
                <c:pt idx="178">
                  <c:v>24.399999618530291</c:v>
                </c:pt>
                <c:pt idx="179">
                  <c:v>24.399999618530291</c:v>
                </c:pt>
                <c:pt idx="180">
                  <c:v>24.399999618530291</c:v>
                </c:pt>
                <c:pt idx="181">
                  <c:v>24.399999618530291</c:v>
                </c:pt>
                <c:pt idx="182">
                  <c:v>24.399999618530291</c:v>
                </c:pt>
                <c:pt idx="183">
                  <c:v>24.399999618530291</c:v>
                </c:pt>
                <c:pt idx="184">
                  <c:v>24.399999618530291</c:v>
                </c:pt>
                <c:pt idx="185">
                  <c:v>24.399999618530291</c:v>
                </c:pt>
                <c:pt idx="186">
                  <c:v>24.399999618530291</c:v>
                </c:pt>
                <c:pt idx="187">
                  <c:v>24.399999618530291</c:v>
                </c:pt>
                <c:pt idx="188">
                  <c:v>24.399999618530291</c:v>
                </c:pt>
                <c:pt idx="189">
                  <c:v>24.399999618530291</c:v>
                </c:pt>
                <c:pt idx="190">
                  <c:v>24.399999618530291</c:v>
                </c:pt>
                <c:pt idx="191">
                  <c:v>24.399999618530291</c:v>
                </c:pt>
                <c:pt idx="192">
                  <c:v>24.399999618530291</c:v>
                </c:pt>
                <c:pt idx="193">
                  <c:v>24.399999618530291</c:v>
                </c:pt>
                <c:pt idx="194">
                  <c:v>24.399999618530291</c:v>
                </c:pt>
                <c:pt idx="195">
                  <c:v>24.399999618530291</c:v>
                </c:pt>
                <c:pt idx="196">
                  <c:v>24.399999618530291</c:v>
                </c:pt>
                <c:pt idx="197">
                  <c:v>24.399999618530291</c:v>
                </c:pt>
                <c:pt idx="198">
                  <c:v>24.399999618530291</c:v>
                </c:pt>
                <c:pt idx="199">
                  <c:v>24.399999618530291</c:v>
                </c:pt>
                <c:pt idx="200">
                  <c:v>24.399999618530291</c:v>
                </c:pt>
                <c:pt idx="201">
                  <c:v>24.399999618530291</c:v>
                </c:pt>
                <c:pt idx="202">
                  <c:v>24.399999618530291</c:v>
                </c:pt>
                <c:pt idx="203">
                  <c:v>24.399999618530291</c:v>
                </c:pt>
                <c:pt idx="204">
                  <c:v>24.399999618530291</c:v>
                </c:pt>
                <c:pt idx="205">
                  <c:v>24.399999618530291</c:v>
                </c:pt>
                <c:pt idx="206">
                  <c:v>24.399999618530291</c:v>
                </c:pt>
                <c:pt idx="207">
                  <c:v>24.399999618530291</c:v>
                </c:pt>
                <c:pt idx="208">
                  <c:v>24.5</c:v>
                </c:pt>
                <c:pt idx="209">
                  <c:v>24.5</c:v>
                </c:pt>
                <c:pt idx="210">
                  <c:v>24.5</c:v>
                </c:pt>
                <c:pt idx="211">
                  <c:v>24.5</c:v>
                </c:pt>
                <c:pt idx="212">
                  <c:v>24.5</c:v>
                </c:pt>
                <c:pt idx="213">
                  <c:v>24.5</c:v>
                </c:pt>
                <c:pt idx="214">
                  <c:v>24.5</c:v>
                </c:pt>
                <c:pt idx="215">
                  <c:v>24.5</c:v>
                </c:pt>
                <c:pt idx="216">
                  <c:v>24.5</c:v>
                </c:pt>
                <c:pt idx="217">
                  <c:v>24.5</c:v>
                </c:pt>
                <c:pt idx="218">
                  <c:v>24.5</c:v>
                </c:pt>
                <c:pt idx="219">
                  <c:v>24.5</c:v>
                </c:pt>
                <c:pt idx="220">
                  <c:v>24.5</c:v>
                </c:pt>
                <c:pt idx="221">
                  <c:v>24.5</c:v>
                </c:pt>
                <c:pt idx="222">
                  <c:v>24.5</c:v>
                </c:pt>
                <c:pt idx="223">
                  <c:v>24.5</c:v>
                </c:pt>
                <c:pt idx="224">
                  <c:v>24.5</c:v>
                </c:pt>
                <c:pt idx="225">
                  <c:v>24.5</c:v>
                </c:pt>
                <c:pt idx="226">
                  <c:v>24.5</c:v>
                </c:pt>
                <c:pt idx="227">
                  <c:v>24.5</c:v>
                </c:pt>
                <c:pt idx="228">
                  <c:v>24.5</c:v>
                </c:pt>
                <c:pt idx="229">
                  <c:v>24.5</c:v>
                </c:pt>
                <c:pt idx="230">
                  <c:v>24.600000381469702</c:v>
                </c:pt>
                <c:pt idx="231">
                  <c:v>24.600000381469702</c:v>
                </c:pt>
                <c:pt idx="232">
                  <c:v>24.600000381469702</c:v>
                </c:pt>
                <c:pt idx="233">
                  <c:v>24.600000381469702</c:v>
                </c:pt>
                <c:pt idx="234">
                  <c:v>24.700000762939499</c:v>
                </c:pt>
                <c:pt idx="235">
                  <c:v>24.700000762939499</c:v>
                </c:pt>
                <c:pt idx="236">
                  <c:v>24.700000762939499</c:v>
                </c:pt>
                <c:pt idx="237">
                  <c:v>24.700000762939499</c:v>
                </c:pt>
                <c:pt idx="238">
                  <c:v>24.700000762939499</c:v>
                </c:pt>
                <c:pt idx="239">
                  <c:v>24.700000762939499</c:v>
                </c:pt>
                <c:pt idx="240">
                  <c:v>24.700000762939499</c:v>
                </c:pt>
                <c:pt idx="241">
                  <c:v>24.700000762939499</c:v>
                </c:pt>
                <c:pt idx="242">
                  <c:v>24.799999237060501</c:v>
                </c:pt>
                <c:pt idx="243">
                  <c:v>24.799999237060501</c:v>
                </c:pt>
                <c:pt idx="244">
                  <c:v>24.799999237060501</c:v>
                </c:pt>
                <c:pt idx="245">
                  <c:v>24.799999237060501</c:v>
                </c:pt>
                <c:pt idx="246">
                  <c:v>24.799999237060501</c:v>
                </c:pt>
                <c:pt idx="247">
                  <c:v>24.799999237060501</c:v>
                </c:pt>
                <c:pt idx="248">
                  <c:v>24.799999237060501</c:v>
                </c:pt>
                <c:pt idx="249">
                  <c:v>0</c:v>
                </c:pt>
                <c:pt idx="250">
                  <c:v>24.799999237060501</c:v>
                </c:pt>
                <c:pt idx="251">
                  <c:v>24.700000762939499</c:v>
                </c:pt>
                <c:pt idx="252">
                  <c:v>24.700000762939499</c:v>
                </c:pt>
                <c:pt idx="253">
                  <c:v>24.700000762939499</c:v>
                </c:pt>
                <c:pt idx="254">
                  <c:v>24.700000762939499</c:v>
                </c:pt>
                <c:pt idx="255">
                  <c:v>24.700000762939499</c:v>
                </c:pt>
                <c:pt idx="256">
                  <c:v>24.700000762939499</c:v>
                </c:pt>
                <c:pt idx="257">
                  <c:v>24.700000762939499</c:v>
                </c:pt>
                <c:pt idx="258">
                  <c:v>24.700000762939499</c:v>
                </c:pt>
                <c:pt idx="259">
                  <c:v>24.700000762939499</c:v>
                </c:pt>
                <c:pt idx="260">
                  <c:v>24.700000762939499</c:v>
                </c:pt>
                <c:pt idx="261">
                  <c:v>24.700000762939499</c:v>
                </c:pt>
                <c:pt idx="262">
                  <c:v>24.700000762939499</c:v>
                </c:pt>
                <c:pt idx="263">
                  <c:v>24.700000762939499</c:v>
                </c:pt>
                <c:pt idx="264">
                  <c:v>24.700000762939499</c:v>
                </c:pt>
                <c:pt idx="265">
                  <c:v>24.700000762939499</c:v>
                </c:pt>
                <c:pt idx="266">
                  <c:v>24.700000762939499</c:v>
                </c:pt>
                <c:pt idx="267">
                  <c:v>24.700000762939499</c:v>
                </c:pt>
                <c:pt idx="268">
                  <c:v>24.700000762939499</c:v>
                </c:pt>
                <c:pt idx="269">
                  <c:v>24.700000762939499</c:v>
                </c:pt>
                <c:pt idx="270">
                  <c:v>24.700000762939499</c:v>
                </c:pt>
                <c:pt idx="271">
                  <c:v>24.700000762939499</c:v>
                </c:pt>
                <c:pt idx="272">
                  <c:v>24.700000762939499</c:v>
                </c:pt>
                <c:pt idx="273">
                  <c:v>24.700000762939499</c:v>
                </c:pt>
                <c:pt idx="274">
                  <c:v>24.700000762939499</c:v>
                </c:pt>
                <c:pt idx="275">
                  <c:v>24.700000762939499</c:v>
                </c:pt>
                <c:pt idx="276">
                  <c:v>24.700000762939499</c:v>
                </c:pt>
                <c:pt idx="277">
                  <c:v>24.700000762939499</c:v>
                </c:pt>
                <c:pt idx="278">
                  <c:v>24.700000762939499</c:v>
                </c:pt>
                <c:pt idx="279">
                  <c:v>24.700000762939499</c:v>
                </c:pt>
                <c:pt idx="280">
                  <c:v>24.700000762939499</c:v>
                </c:pt>
                <c:pt idx="281">
                  <c:v>24.700000762939499</c:v>
                </c:pt>
                <c:pt idx="282">
                  <c:v>24.700000762939499</c:v>
                </c:pt>
                <c:pt idx="283">
                  <c:v>24.700000762939499</c:v>
                </c:pt>
                <c:pt idx="284">
                  <c:v>24.700000762939499</c:v>
                </c:pt>
                <c:pt idx="285">
                  <c:v>24.700000762939499</c:v>
                </c:pt>
                <c:pt idx="286">
                  <c:v>24.700000762939499</c:v>
                </c:pt>
                <c:pt idx="287">
                  <c:v>24.700000762939499</c:v>
                </c:pt>
                <c:pt idx="288">
                  <c:v>24.700000762939499</c:v>
                </c:pt>
                <c:pt idx="289">
                  <c:v>24.700000762939499</c:v>
                </c:pt>
                <c:pt idx="290">
                  <c:v>24.700000762939499</c:v>
                </c:pt>
                <c:pt idx="291">
                  <c:v>24.700000762939499</c:v>
                </c:pt>
                <c:pt idx="292">
                  <c:v>24.700000762939499</c:v>
                </c:pt>
                <c:pt idx="293">
                  <c:v>24.700000762939499</c:v>
                </c:pt>
                <c:pt idx="294">
                  <c:v>24.700000762939499</c:v>
                </c:pt>
                <c:pt idx="295">
                  <c:v>24.700000762939499</c:v>
                </c:pt>
                <c:pt idx="296">
                  <c:v>24.700000762939499</c:v>
                </c:pt>
                <c:pt idx="297">
                  <c:v>24.700000762939499</c:v>
                </c:pt>
                <c:pt idx="298">
                  <c:v>24.700000762939499</c:v>
                </c:pt>
                <c:pt idx="299">
                  <c:v>24.700000762939499</c:v>
                </c:pt>
                <c:pt idx="300">
                  <c:v>24.700000762939499</c:v>
                </c:pt>
                <c:pt idx="301">
                  <c:v>24.700000762939499</c:v>
                </c:pt>
                <c:pt idx="302">
                  <c:v>24.700000762939499</c:v>
                </c:pt>
                <c:pt idx="303">
                  <c:v>24.700000762939499</c:v>
                </c:pt>
                <c:pt idx="304">
                  <c:v>24.700000762939499</c:v>
                </c:pt>
                <c:pt idx="305">
                  <c:v>24.700000762939499</c:v>
                </c:pt>
                <c:pt idx="306">
                  <c:v>24.700000762939499</c:v>
                </c:pt>
                <c:pt idx="307">
                  <c:v>24.700000762939499</c:v>
                </c:pt>
                <c:pt idx="308">
                  <c:v>24.600000381469702</c:v>
                </c:pt>
                <c:pt idx="309">
                  <c:v>24.600000381469702</c:v>
                </c:pt>
                <c:pt idx="310">
                  <c:v>24.600000381469702</c:v>
                </c:pt>
                <c:pt idx="311">
                  <c:v>24.600000381469702</c:v>
                </c:pt>
                <c:pt idx="312">
                  <c:v>24.600000381469702</c:v>
                </c:pt>
                <c:pt idx="313">
                  <c:v>24.600000381469702</c:v>
                </c:pt>
                <c:pt idx="314">
                  <c:v>24.600000381469702</c:v>
                </c:pt>
                <c:pt idx="315">
                  <c:v>24.600000381469702</c:v>
                </c:pt>
                <c:pt idx="316">
                  <c:v>24.600000381469702</c:v>
                </c:pt>
                <c:pt idx="317">
                  <c:v>24.5</c:v>
                </c:pt>
                <c:pt idx="318">
                  <c:v>24.5</c:v>
                </c:pt>
                <c:pt idx="319">
                  <c:v>24.5</c:v>
                </c:pt>
                <c:pt idx="320">
                  <c:v>24.5</c:v>
                </c:pt>
                <c:pt idx="321">
                  <c:v>24.5</c:v>
                </c:pt>
                <c:pt idx="322">
                  <c:v>24.5</c:v>
                </c:pt>
                <c:pt idx="323">
                  <c:v>24.5</c:v>
                </c:pt>
                <c:pt idx="324">
                  <c:v>24.5</c:v>
                </c:pt>
                <c:pt idx="325">
                  <c:v>24.5</c:v>
                </c:pt>
                <c:pt idx="326">
                  <c:v>24.5</c:v>
                </c:pt>
                <c:pt idx="327">
                  <c:v>24.5</c:v>
                </c:pt>
                <c:pt idx="328">
                  <c:v>24.5</c:v>
                </c:pt>
                <c:pt idx="329">
                  <c:v>24.5</c:v>
                </c:pt>
                <c:pt idx="330">
                  <c:v>24.600000381469702</c:v>
                </c:pt>
                <c:pt idx="331">
                  <c:v>24.600000381469702</c:v>
                </c:pt>
                <c:pt idx="332">
                  <c:v>24.600000381469702</c:v>
                </c:pt>
                <c:pt idx="333">
                  <c:v>24.600000381469702</c:v>
                </c:pt>
                <c:pt idx="334">
                  <c:v>24.5</c:v>
                </c:pt>
                <c:pt idx="335">
                  <c:v>24.5</c:v>
                </c:pt>
                <c:pt idx="336">
                  <c:v>24.5</c:v>
                </c:pt>
                <c:pt idx="337">
                  <c:v>24.5</c:v>
                </c:pt>
                <c:pt idx="338">
                  <c:v>24.5</c:v>
                </c:pt>
                <c:pt idx="339">
                  <c:v>24.5</c:v>
                </c:pt>
                <c:pt idx="340">
                  <c:v>24.5</c:v>
                </c:pt>
                <c:pt idx="341">
                  <c:v>24.5</c:v>
                </c:pt>
                <c:pt idx="342">
                  <c:v>24.399999618530291</c:v>
                </c:pt>
                <c:pt idx="343">
                  <c:v>24.399999618530291</c:v>
                </c:pt>
                <c:pt idx="344">
                  <c:v>24.5</c:v>
                </c:pt>
                <c:pt idx="345">
                  <c:v>24.5</c:v>
                </c:pt>
                <c:pt idx="346">
                  <c:v>24.399999618530291</c:v>
                </c:pt>
                <c:pt idx="347">
                  <c:v>24.399999618530291</c:v>
                </c:pt>
                <c:pt idx="348">
                  <c:v>24.399999618530291</c:v>
                </c:pt>
                <c:pt idx="349">
                  <c:v>24.399999618530291</c:v>
                </c:pt>
                <c:pt idx="350">
                  <c:v>24.399999618530291</c:v>
                </c:pt>
                <c:pt idx="351">
                  <c:v>24.399999618530291</c:v>
                </c:pt>
                <c:pt idx="352">
                  <c:v>24.399999618530291</c:v>
                </c:pt>
                <c:pt idx="353">
                  <c:v>24.399999618530291</c:v>
                </c:pt>
                <c:pt idx="354">
                  <c:v>24.399999618530291</c:v>
                </c:pt>
                <c:pt idx="355">
                  <c:v>24.399999618530291</c:v>
                </c:pt>
                <c:pt idx="356">
                  <c:v>24.399999618530291</c:v>
                </c:pt>
                <c:pt idx="357">
                  <c:v>24.399999618530291</c:v>
                </c:pt>
                <c:pt idx="358">
                  <c:v>24.399999618530291</c:v>
                </c:pt>
                <c:pt idx="359">
                  <c:v>24.399999618530291</c:v>
                </c:pt>
                <c:pt idx="360">
                  <c:v>24.399999618530291</c:v>
                </c:pt>
                <c:pt idx="361">
                  <c:v>24.399999618530291</c:v>
                </c:pt>
                <c:pt idx="362">
                  <c:v>24.399999618530291</c:v>
                </c:pt>
                <c:pt idx="363">
                  <c:v>24.399999618530291</c:v>
                </c:pt>
                <c:pt idx="364">
                  <c:v>24.399999618530291</c:v>
                </c:pt>
                <c:pt idx="365">
                  <c:v>24.399999618530291</c:v>
                </c:pt>
                <c:pt idx="366">
                  <c:v>24.299999237060501</c:v>
                </c:pt>
                <c:pt idx="367">
                  <c:v>24.299999237060501</c:v>
                </c:pt>
                <c:pt idx="368">
                  <c:v>24.299999237060501</c:v>
                </c:pt>
                <c:pt idx="369">
                  <c:v>24.299999237060501</c:v>
                </c:pt>
                <c:pt idx="370">
                  <c:v>24.299999237060501</c:v>
                </c:pt>
                <c:pt idx="371">
                  <c:v>24.299999237060501</c:v>
                </c:pt>
                <c:pt idx="372">
                  <c:v>24.399999618530291</c:v>
                </c:pt>
                <c:pt idx="373">
                  <c:v>24.299999237060501</c:v>
                </c:pt>
                <c:pt idx="374">
                  <c:v>24.399999618530291</c:v>
                </c:pt>
                <c:pt idx="375">
                  <c:v>24.299999237060501</c:v>
                </c:pt>
                <c:pt idx="376">
                  <c:v>24.299999237060501</c:v>
                </c:pt>
                <c:pt idx="377">
                  <c:v>24.299999237060501</c:v>
                </c:pt>
                <c:pt idx="378">
                  <c:v>24.399999618530291</c:v>
                </c:pt>
                <c:pt idx="379">
                  <c:v>24.299999237060501</c:v>
                </c:pt>
                <c:pt idx="380">
                  <c:v>24.399999618530291</c:v>
                </c:pt>
                <c:pt idx="381">
                  <c:v>24.299999237060501</c:v>
                </c:pt>
                <c:pt idx="382">
                  <c:v>24.399999618530291</c:v>
                </c:pt>
                <c:pt idx="383">
                  <c:v>24.399999618530291</c:v>
                </c:pt>
                <c:pt idx="384">
                  <c:v>24.299999237060501</c:v>
                </c:pt>
                <c:pt idx="385">
                  <c:v>24.299999237060501</c:v>
                </c:pt>
                <c:pt idx="386">
                  <c:v>24.399999618530291</c:v>
                </c:pt>
                <c:pt idx="387">
                  <c:v>24.299999237060501</c:v>
                </c:pt>
                <c:pt idx="388">
                  <c:v>24.399999618530291</c:v>
                </c:pt>
                <c:pt idx="389">
                  <c:v>24.299999237060501</c:v>
                </c:pt>
                <c:pt idx="390">
                  <c:v>24.299999237060501</c:v>
                </c:pt>
                <c:pt idx="391">
                  <c:v>24.299999237060501</c:v>
                </c:pt>
                <c:pt idx="392">
                  <c:v>24.299999237060501</c:v>
                </c:pt>
                <c:pt idx="393">
                  <c:v>24.299999237060501</c:v>
                </c:pt>
                <c:pt idx="394">
                  <c:v>24.299999237060501</c:v>
                </c:pt>
                <c:pt idx="395">
                  <c:v>24.299999237060501</c:v>
                </c:pt>
                <c:pt idx="396">
                  <c:v>24.299999237060501</c:v>
                </c:pt>
                <c:pt idx="397">
                  <c:v>24.299999237060501</c:v>
                </c:pt>
                <c:pt idx="398">
                  <c:v>24.5</c:v>
                </c:pt>
                <c:pt idx="399">
                  <c:v>24.5</c:v>
                </c:pt>
                <c:pt idx="400">
                  <c:v>24.899999618530291</c:v>
                </c:pt>
                <c:pt idx="401">
                  <c:v>24.899999618530291</c:v>
                </c:pt>
                <c:pt idx="402">
                  <c:v>25.200000762939499</c:v>
                </c:pt>
                <c:pt idx="403">
                  <c:v>25.200000762939499</c:v>
                </c:pt>
                <c:pt idx="404">
                  <c:v>25.299999237060501</c:v>
                </c:pt>
                <c:pt idx="405">
                  <c:v>25.299999237060501</c:v>
                </c:pt>
                <c:pt idx="406">
                  <c:v>25.399999618530291</c:v>
                </c:pt>
                <c:pt idx="407">
                  <c:v>25.399999618530291</c:v>
                </c:pt>
                <c:pt idx="408">
                  <c:v>25.399999618530291</c:v>
                </c:pt>
                <c:pt idx="409">
                  <c:v>25.399999618530291</c:v>
                </c:pt>
                <c:pt idx="410">
                  <c:v>25.5</c:v>
                </c:pt>
                <c:pt idx="411">
                  <c:v>25.5</c:v>
                </c:pt>
                <c:pt idx="412">
                  <c:v>25.5</c:v>
                </c:pt>
                <c:pt idx="413">
                  <c:v>25.5</c:v>
                </c:pt>
                <c:pt idx="414">
                  <c:v>25.600000381469702</c:v>
                </c:pt>
                <c:pt idx="415">
                  <c:v>25.600000381469702</c:v>
                </c:pt>
                <c:pt idx="416">
                  <c:v>26.100000381469702</c:v>
                </c:pt>
                <c:pt idx="417">
                  <c:v>0</c:v>
                </c:pt>
                <c:pt idx="418">
                  <c:v>26.399999618530291</c:v>
                </c:pt>
                <c:pt idx="419">
                  <c:v>0</c:v>
                </c:pt>
                <c:pt idx="420">
                  <c:v>26.5</c:v>
                </c:pt>
                <c:pt idx="421">
                  <c:v>26.5</c:v>
                </c:pt>
                <c:pt idx="422">
                  <c:v>26.399999618530291</c:v>
                </c:pt>
                <c:pt idx="423">
                  <c:v>26.399999618530291</c:v>
                </c:pt>
                <c:pt idx="424">
                  <c:v>26.399999618530291</c:v>
                </c:pt>
                <c:pt idx="425">
                  <c:v>26.399999618530291</c:v>
                </c:pt>
                <c:pt idx="426">
                  <c:v>26.5</c:v>
                </c:pt>
                <c:pt idx="427">
                  <c:v>26.5</c:v>
                </c:pt>
                <c:pt idx="428">
                  <c:v>26.299999237060501</c:v>
                </c:pt>
                <c:pt idx="429">
                  <c:v>26.299999237060501</c:v>
                </c:pt>
                <c:pt idx="430">
                  <c:v>26</c:v>
                </c:pt>
                <c:pt idx="431">
                  <c:v>26</c:v>
                </c:pt>
                <c:pt idx="432">
                  <c:v>25.799999237060501</c:v>
                </c:pt>
                <c:pt idx="433">
                  <c:v>25.799999237060501</c:v>
                </c:pt>
                <c:pt idx="434">
                  <c:v>25.5</c:v>
                </c:pt>
                <c:pt idx="435">
                  <c:v>25.5</c:v>
                </c:pt>
                <c:pt idx="436">
                  <c:v>25.399999618530291</c:v>
                </c:pt>
                <c:pt idx="437">
                  <c:v>25.399999618530291</c:v>
                </c:pt>
                <c:pt idx="438">
                  <c:v>25.299999237060501</c:v>
                </c:pt>
                <c:pt idx="439">
                  <c:v>25.299999237060501</c:v>
                </c:pt>
                <c:pt idx="440">
                  <c:v>25.200000762939499</c:v>
                </c:pt>
                <c:pt idx="441">
                  <c:v>25.200000762939499</c:v>
                </c:pt>
                <c:pt idx="442">
                  <c:v>25.100000381469702</c:v>
                </c:pt>
                <c:pt idx="443">
                  <c:v>25.100000381469702</c:v>
                </c:pt>
                <c:pt idx="444">
                  <c:v>25</c:v>
                </c:pt>
                <c:pt idx="445">
                  <c:v>25</c:v>
                </c:pt>
                <c:pt idx="446">
                  <c:v>25</c:v>
                </c:pt>
                <c:pt idx="447">
                  <c:v>25</c:v>
                </c:pt>
                <c:pt idx="448">
                  <c:v>24.899999618530291</c:v>
                </c:pt>
                <c:pt idx="449">
                  <c:v>24.899999618530291</c:v>
                </c:pt>
                <c:pt idx="450">
                  <c:v>24.899999618530291</c:v>
                </c:pt>
                <c:pt idx="451">
                  <c:v>24.899999618530291</c:v>
                </c:pt>
                <c:pt idx="452">
                  <c:v>24.799999237060501</c:v>
                </c:pt>
                <c:pt idx="453">
                  <c:v>24.799999237060501</c:v>
                </c:pt>
                <c:pt idx="454">
                  <c:v>24.899999618530291</c:v>
                </c:pt>
                <c:pt idx="455">
                  <c:v>24.799999237060501</c:v>
                </c:pt>
                <c:pt idx="456">
                  <c:v>24.799999237060501</c:v>
                </c:pt>
                <c:pt idx="457">
                  <c:v>24.799999237060501</c:v>
                </c:pt>
                <c:pt idx="458">
                  <c:v>24.799999237060501</c:v>
                </c:pt>
                <c:pt idx="459">
                  <c:v>24.799999237060501</c:v>
                </c:pt>
                <c:pt idx="460">
                  <c:v>24.799999237060501</c:v>
                </c:pt>
                <c:pt idx="461">
                  <c:v>24.799999237060501</c:v>
                </c:pt>
                <c:pt idx="462">
                  <c:v>24.799999237060501</c:v>
                </c:pt>
                <c:pt idx="463">
                  <c:v>24.799999237060501</c:v>
                </c:pt>
                <c:pt idx="464">
                  <c:v>24.799999237060501</c:v>
                </c:pt>
                <c:pt idx="465">
                  <c:v>24.799999237060501</c:v>
                </c:pt>
                <c:pt idx="466">
                  <c:v>24.799999237060501</c:v>
                </c:pt>
                <c:pt idx="467">
                  <c:v>24.799999237060501</c:v>
                </c:pt>
                <c:pt idx="468">
                  <c:v>24.899999618530291</c:v>
                </c:pt>
                <c:pt idx="469">
                  <c:v>24.899999618530291</c:v>
                </c:pt>
                <c:pt idx="470">
                  <c:v>24.899999618530291</c:v>
                </c:pt>
                <c:pt idx="471">
                  <c:v>24.899999618530291</c:v>
                </c:pt>
                <c:pt idx="472">
                  <c:v>24.899999618530291</c:v>
                </c:pt>
                <c:pt idx="473">
                  <c:v>24.899999618530291</c:v>
                </c:pt>
                <c:pt idx="474">
                  <c:v>24.899999618530291</c:v>
                </c:pt>
                <c:pt idx="475">
                  <c:v>24.899999618530291</c:v>
                </c:pt>
                <c:pt idx="476">
                  <c:v>24.899999618530291</c:v>
                </c:pt>
                <c:pt idx="477">
                  <c:v>24.899999618530291</c:v>
                </c:pt>
                <c:pt idx="478">
                  <c:v>24.899999618530291</c:v>
                </c:pt>
                <c:pt idx="479">
                  <c:v>24.899999618530291</c:v>
                </c:pt>
                <c:pt idx="480">
                  <c:v>24.899999618530291</c:v>
                </c:pt>
                <c:pt idx="481">
                  <c:v>24.899999618530291</c:v>
                </c:pt>
                <c:pt idx="482">
                  <c:v>24.899999618530291</c:v>
                </c:pt>
                <c:pt idx="483">
                  <c:v>24.899999618530291</c:v>
                </c:pt>
                <c:pt idx="484">
                  <c:v>24.899999618530291</c:v>
                </c:pt>
                <c:pt idx="485">
                  <c:v>24.899999618530291</c:v>
                </c:pt>
                <c:pt idx="486">
                  <c:v>24.899999618530291</c:v>
                </c:pt>
                <c:pt idx="487">
                  <c:v>24.899999618530291</c:v>
                </c:pt>
                <c:pt idx="488">
                  <c:v>24.899999618530291</c:v>
                </c:pt>
                <c:pt idx="489">
                  <c:v>24.899999618530291</c:v>
                </c:pt>
                <c:pt idx="490">
                  <c:v>24.899999618530291</c:v>
                </c:pt>
                <c:pt idx="491">
                  <c:v>24.899999618530291</c:v>
                </c:pt>
                <c:pt idx="492">
                  <c:v>24.899999618530291</c:v>
                </c:pt>
                <c:pt idx="493">
                  <c:v>24.899999618530291</c:v>
                </c:pt>
                <c:pt idx="494">
                  <c:v>24.899999618530291</c:v>
                </c:pt>
                <c:pt idx="495">
                  <c:v>24.899999618530291</c:v>
                </c:pt>
                <c:pt idx="496">
                  <c:v>25</c:v>
                </c:pt>
                <c:pt idx="497">
                  <c:v>25</c:v>
                </c:pt>
                <c:pt idx="498">
                  <c:v>24.899999618530291</c:v>
                </c:pt>
                <c:pt idx="499">
                  <c:v>25</c:v>
                </c:pt>
                <c:pt idx="500">
                  <c:v>24.899999618530291</c:v>
                </c:pt>
                <c:pt idx="501">
                  <c:v>25</c:v>
                </c:pt>
                <c:pt idx="502">
                  <c:v>25</c:v>
                </c:pt>
                <c:pt idx="503">
                  <c:v>25</c:v>
                </c:pt>
                <c:pt idx="504">
                  <c:v>25</c:v>
                </c:pt>
                <c:pt idx="505">
                  <c:v>25</c:v>
                </c:pt>
                <c:pt idx="506">
                  <c:v>25</c:v>
                </c:pt>
                <c:pt idx="507">
                  <c:v>25</c:v>
                </c:pt>
                <c:pt idx="508">
                  <c:v>25</c:v>
                </c:pt>
                <c:pt idx="509">
                  <c:v>25</c:v>
                </c:pt>
                <c:pt idx="510">
                  <c:v>25</c:v>
                </c:pt>
                <c:pt idx="511">
                  <c:v>25</c:v>
                </c:pt>
                <c:pt idx="512">
                  <c:v>25</c:v>
                </c:pt>
                <c:pt idx="513">
                  <c:v>25</c:v>
                </c:pt>
                <c:pt idx="514">
                  <c:v>25</c:v>
                </c:pt>
                <c:pt idx="515">
                  <c:v>25</c:v>
                </c:pt>
                <c:pt idx="516">
                  <c:v>25</c:v>
                </c:pt>
                <c:pt idx="517">
                  <c:v>25</c:v>
                </c:pt>
                <c:pt idx="518">
                  <c:v>25</c:v>
                </c:pt>
                <c:pt idx="519">
                  <c:v>25</c:v>
                </c:pt>
                <c:pt idx="520">
                  <c:v>25</c:v>
                </c:pt>
                <c:pt idx="521">
                  <c:v>25</c:v>
                </c:pt>
                <c:pt idx="522">
                  <c:v>25</c:v>
                </c:pt>
                <c:pt idx="523">
                  <c:v>25</c:v>
                </c:pt>
                <c:pt idx="524">
                  <c:v>25</c:v>
                </c:pt>
                <c:pt idx="525">
                  <c:v>25</c:v>
                </c:pt>
                <c:pt idx="526">
                  <c:v>25</c:v>
                </c:pt>
                <c:pt idx="527">
                  <c:v>25</c:v>
                </c:pt>
                <c:pt idx="528">
                  <c:v>24.899999618530291</c:v>
                </c:pt>
                <c:pt idx="529">
                  <c:v>24.899999618530291</c:v>
                </c:pt>
                <c:pt idx="530">
                  <c:v>24.899999618530291</c:v>
                </c:pt>
                <c:pt idx="531">
                  <c:v>24.899999618530291</c:v>
                </c:pt>
                <c:pt idx="532">
                  <c:v>24.899999618530291</c:v>
                </c:pt>
                <c:pt idx="533">
                  <c:v>24.899999618530291</c:v>
                </c:pt>
                <c:pt idx="534">
                  <c:v>24.899999618530291</c:v>
                </c:pt>
                <c:pt idx="535">
                  <c:v>24.899999618530291</c:v>
                </c:pt>
                <c:pt idx="536">
                  <c:v>24.899999618530291</c:v>
                </c:pt>
                <c:pt idx="537">
                  <c:v>24.899999618530291</c:v>
                </c:pt>
                <c:pt idx="538">
                  <c:v>24.899999618530291</c:v>
                </c:pt>
                <c:pt idx="539">
                  <c:v>24.899999618530291</c:v>
                </c:pt>
                <c:pt idx="540">
                  <c:v>24.799999237060501</c:v>
                </c:pt>
                <c:pt idx="541">
                  <c:v>24.899999618530291</c:v>
                </c:pt>
                <c:pt idx="542">
                  <c:v>24.799999237060501</c:v>
                </c:pt>
                <c:pt idx="543">
                  <c:v>24.799999237060501</c:v>
                </c:pt>
                <c:pt idx="544">
                  <c:v>24.799999237060501</c:v>
                </c:pt>
                <c:pt idx="545">
                  <c:v>24.799999237060501</c:v>
                </c:pt>
                <c:pt idx="546">
                  <c:v>24.799999237060501</c:v>
                </c:pt>
                <c:pt idx="547">
                  <c:v>24.799999237060501</c:v>
                </c:pt>
                <c:pt idx="548">
                  <c:v>24.799999237060501</c:v>
                </c:pt>
                <c:pt idx="549">
                  <c:v>24.799999237060501</c:v>
                </c:pt>
                <c:pt idx="550">
                  <c:v>24.799999237060501</c:v>
                </c:pt>
                <c:pt idx="551">
                  <c:v>24.799999237060501</c:v>
                </c:pt>
                <c:pt idx="552">
                  <c:v>24.799999237060501</c:v>
                </c:pt>
                <c:pt idx="553">
                  <c:v>24.799999237060501</c:v>
                </c:pt>
                <c:pt idx="554">
                  <c:v>24.799999237060501</c:v>
                </c:pt>
                <c:pt idx="555">
                  <c:v>24.799999237060501</c:v>
                </c:pt>
                <c:pt idx="556">
                  <c:v>24.799999237060501</c:v>
                </c:pt>
                <c:pt idx="557">
                  <c:v>24.799999237060501</c:v>
                </c:pt>
                <c:pt idx="558">
                  <c:v>24.799999237060501</c:v>
                </c:pt>
                <c:pt idx="559">
                  <c:v>24.799999237060501</c:v>
                </c:pt>
                <c:pt idx="560">
                  <c:v>24.799999237060501</c:v>
                </c:pt>
                <c:pt idx="561">
                  <c:v>24.799999237060501</c:v>
                </c:pt>
                <c:pt idx="562">
                  <c:v>24.799999237060501</c:v>
                </c:pt>
                <c:pt idx="563">
                  <c:v>24.799999237060501</c:v>
                </c:pt>
                <c:pt idx="564">
                  <c:v>24.799999237060501</c:v>
                </c:pt>
                <c:pt idx="565">
                  <c:v>24.799999237060501</c:v>
                </c:pt>
                <c:pt idx="566">
                  <c:v>24.799999237060501</c:v>
                </c:pt>
                <c:pt idx="567">
                  <c:v>24.799999237060501</c:v>
                </c:pt>
                <c:pt idx="568">
                  <c:v>24.799999237060501</c:v>
                </c:pt>
                <c:pt idx="569">
                  <c:v>24.799999237060501</c:v>
                </c:pt>
                <c:pt idx="570">
                  <c:v>24.799999237060501</c:v>
                </c:pt>
                <c:pt idx="571">
                  <c:v>24.799999237060501</c:v>
                </c:pt>
                <c:pt idx="572">
                  <c:v>24.799999237060501</c:v>
                </c:pt>
                <c:pt idx="573">
                  <c:v>24.799999237060501</c:v>
                </c:pt>
                <c:pt idx="574">
                  <c:v>24.799999237060501</c:v>
                </c:pt>
                <c:pt idx="575">
                  <c:v>24.799999237060501</c:v>
                </c:pt>
                <c:pt idx="576">
                  <c:v>24.799999237060501</c:v>
                </c:pt>
                <c:pt idx="577">
                  <c:v>24.799999237060501</c:v>
                </c:pt>
                <c:pt idx="578">
                  <c:v>24.799999237060501</c:v>
                </c:pt>
                <c:pt idx="579">
                  <c:v>24.799999237060501</c:v>
                </c:pt>
                <c:pt idx="580">
                  <c:v>25</c:v>
                </c:pt>
                <c:pt idx="581">
                  <c:v>25</c:v>
                </c:pt>
                <c:pt idx="582">
                  <c:v>25.299999237060501</c:v>
                </c:pt>
                <c:pt idx="583">
                  <c:v>25.299999237060501</c:v>
                </c:pt>
                <c:pt idx="584">
                  <c:v>25.600000381469702</c:v>
                </c:pt>
                <c:pt idx="585">
                  <c:v>25.600000381469702</c:v>
                </c:pt>
                <c:pt idx="586">
                  <c:v>25.700000762939499</c:v>
                </c:pt>
                <c:pt idx="587">
                  <c:v>25.700000762939499</c:v>
                </c:pt>
                <c:pt idx="588">
                  <c:v>25.899999618530291</c:v>
                </c:pt>
                <c:pt idx="589">
                  <c:v>25.899999618530291</c:v>
                </c:pt>
                <c:pt idx="590">
                  <c:v>26.100000381469702</c:v>
                </c:pt>
                <c:pt idx="591">
                  <c:v>26.100000381469702</c:v>
                </c:pt>
                <c:pt idx="592">
                  <c:v>26.100000381469702</c:v>
                </c:pt>
                <c:pt idx="593">
                  <c:v>0</c:v>
                </c:pt>
                <c:pt idx="594">
                  <c:v>0</c:v>
                </c:pt>
                <c:pt idx="595">
                  <c:v>0</c:v>
                </c:pt>
                <c:pt idx="596">
                  <c:v>0</c:v>
                </c:pt>
                <c:pt idx="597">
                  <c:v>0</c:v>
                </c:pt>
              </c:numCache>
            </c:numRef>
          </c:yVal>
          <c:smooth val="0"/>
        </c:ser>
        <c:ser>
          <c:idx val="3"/>
          <c:order val="1"/>
          <c:tx>
            <c:strRef>
              <c:f>'Dataset 1'!$E$1</c:f>
              <c:strCache>
                <c:ptCount val="1"/>
                <c:pt idx="0">
                  <c:v>Ulkoilma (ºC)</c:v>
                </c:pt>
              </c:strCache>
            </c:strRef>
          </c:tx>
          <c:spPr>
            <a:ln w="6350">
              <a:solidFill>
                <a:schemeClr val="tx1">
                  <a:lumMod val="95000"/>
                  <a:lumOff val="5000"/>
                </a:schemeClr>
              </a:solidFill>
            </a:ln>
          </c:spPr>
          <c:marker>
            <c:symbol val="none"/>
          </c:marker>
          <c:xVal>
            <c:numRef>
              <c:f>'Dataset 1'!$A$2:$A$599</c:f>
              <c:numCache>
                <c:formatCode>m/d/yyyy\ h:mm</c:formatCode>
                <c:ptCount val="598"/>
                <c:pt idx="0">
                  <c:v>41584.958333333343</c:v>
                </c:pt>
                <c:pt idx="1">
                  <c:v>41584.980416655089</c:v>
                </c:pt>
                <c:pt idx="2">
                  <c:v>41584.980416655089</c:v>
                </c:pt>
                <c:pt idx="3">
                  <c:v>41585.00249997685</c:v>
                </c:pt>
                <c:pt idx="4">
                  <c:v>41585.00249997685</c:v>
                </c:pt>
                <c:pt idx="5">
                  <c:v>41585.024583298611</c:v>
                </c:pt>
                <c:pt idx="6">
                  <c:v>41585.024583298611</c:v>
                </c:pt>
                <c:pt idx="7">
                  <c:v>41585.046666620372</c:v>
                </c:pt>
                <c:pt idx="8">
                  <c:v>41585.046666620372</c:v>
                </c:pt>
                <c:pt idx="9">
                  <c:v>41585.068749942133</c:v>
                </c:pt>
                <c:pt idx="10">
                  <c:v>41585.068749942133</c:v>
                </c:pt>
                <c:pt idx="11">
                  <c:v>41585.090833263886</c:v>
                </c:pt>
                <c:pt idx="12">
                  <c:v>41585.090833263886</c:v>
                </c:pt>
                <c:pt idx="13">
                  <c:v>41585.11291658564</c:v>
                </c:pt>
                <c:pt idx="14">
                  <c:v>41585.11291658564</c:v>
                </c:pt>
                <c:pt idx="15">
                  <c:v>41585.134999907408</c:v>
                </c:pt>
                <c:pt idx="16">
                  <c:v>41585.134999907408</c:v>
                </c:pt>
                <c:pt idx="17">
                  <c:v>41585.157083229169</c:v>
                </c:pt>
                <c:pt idx="18">
                  <c:v>41585.157083229169</c:v>
                </c:pt>
                <c:pt idx="19">
                  <c:v>41585.179166550923</c:v>
                </c:pt>
                <c:pt idx="20">
                  <c:v>41585.179166550923</c:v>
                </c:pt>
                <c:pt idx="21">
                  <c:v>41585.201249872684</c:v>
                </c:pt>
                <c:pt idx="22">
                  <c:v>41585.201249872684</c:v>
                </c:pt>
                <c:pt idx="23">
                  <c:v>41585.223333194437</c:v>
                </c:pt>
                <c:pt idx="24">
                  <c:v>41585.223333194437</c:v>
                </c:pt>
                <c:pt idx="25">
                  <c:v>41585.245416516198</c:v>
                </c:pt>
                <c:pt idx="26">
                  <c:v>41585.245416516198</c:v>
                </c:pt>
                <c:pt idx="27">
                  <c:v>41585.267499837959</c:v>
                </c:pt>
                <c:pt idx="28">
                  <c:v>41585.267499837959</c:v>
                </c:pt>
                <c:pt idx="29">
                  <c:v>41585.28958315972</c:v>
                </c:pt>
                <c:pt idx="30">
                  <c:v>41585.28958315972</c:v>
                </c:pt>
                <c:pt idx="31">
                  <c:v>41585.311666481481</c:v>
                </c:pt>
                <c:pt idx="32">
                  <c:v>41585.311666481481</c:v>
                </c:pt>
                <c:pt idx="33">
                  <c:v>41585.333749803227</c:v>
                </c:pt>
                <c:pt idx="34">
                  <c:v>41585.333749803227</c:v>
                </c:pt>
                <c:pt idx="35">
                  <c:v>41585.355833125002</c:v>
                </c:pt>
                <c:pt idx="36">
                  <c:v>41585.355833125002</c:v>
                </c:pt>
                <c:pt idx="37">
                  <c:v>41585.377916446771</c:v>
                </c:pt>
                <c:pt idx="38">
                  <c:v>41585.377916446771</c:v>
                </c:pt>
                <c:pt idx="39">
                  <c:v>41585.399999768517</c:v>
                </c:pt>
                <c:pt idx="40">
                  <c:v>41585.399999768517</c:v>
                </c:pt>
                <c:pt idx="41">
                  <c:v>41585.422083090278</c:v>
                </c:pt>
                <c:pt idx="42">
                  <c:v>41585.422083090278</c:v>
                </c:pt>
                <c:pt idx="43">
                  <c:v>41585.444166412039</c:v>
                </c:pt>
                <c:pt idx="44">
                  <c:v>41585.444166412039</c:v>
                </c:pt>
                <c:pt idx="45">
                  <c:v>41585.466249733792</c:v>
                </c:pt>
                <c:pt idx="46">
                  <c:v>41585.466249733792</c:v>
                </c:pt>
                <c:pt idx="47">
                  <c:v>41585.48833305556</c:v>
                </c:pt>
                <c:pt idx="48">
                  <c:v>41585.48833305556</c:v>
                </c:pt>
                <c:pt idx="49">
                  <c:v>41585.510416377321</c:v>
                </c:pt>
                <c:pt idx="50">
                  <c:v>41585.510416377321</c:v>
                </c:pt>
                <c:pt idx="51">
                  <c:v>41585.532499699082</c:v>
                </c:pt>
                <c:pt idx="52">
                  <c:v>41585.532499699082</c:v>
                </c:pt>
                <c:pt idx="53">
                  <c:v>41585.554583020843</c:v>
                </c:pt>
                <c:pt idx="54">
                  <c:v>41585.554583020843</c:v>
                </c:pt>
                <c:pt idx="55">
                  <c:v>41585.576666342597</c:v>
                </c:pt>
                <c:pt idx="56">
                  <c:v>41585.576666342597</c:v>
                </c:pt>
                <c:pt idx="57">
                  <c:v>41585.598749664343</c:v>
                </c:pt>
                <c:pt idx="58">
                  <c:v>41585.598749664343</c:v>
                </c:pt>
                <c:pt idx="59">
                  <c:v>41585.620832986111</c:v>
                </c:pt>
                <c:pt idx="60">
                  <c:v>41585.620832986111</c:v>
                </c:pt>
                <c:pt idx="61">
                  <c:v>41585.642916307872</c:v>
                </c:pt>
                <c:pt idx="62">
                  <c:v>41585.642916307872</c:v>
                </c:pt>
                <c:pt idx="63">
                  <c:v>41585.664999629633</c:v>
                </c:pt>
                <c:pt idx="64">
                  <c:v>41585.664999629633</c:v>
                </c:pt>
                <c:pt idx="65">
                  <c:v>41585.687082951379</c:v>
                </c:pt>
                <c:pt idx="66">
                  <c:v>41585.687082951379</c:v>
                </c:pt>
                <c:pt idx="67">
                  <c:v>41585.70916627314</c:v>
                </c:pt>
                <c:pt idx="68">
                  <c:v>41585.70916627314</c:v>
                </c:pt>
                <c:pt idx="69">
                  <c:v>41585.731249594908</c:v>
                </c:pt>
                <c:pt idx="70">
                  <c:v>41585.731249594908</c:v>
                </c:pt>
                <c:pt idx="71">
                  <c:v>41585.753332916662</c:v>
                </c:pt>
                <c:pt idx="72">
                  <c:v>41585.753332916662</c:v>
                </c:pt>
                <c:pt idx="73">
                  <c:v>41585.775416238423</c:v>
                </c:pt>
                <c:pt idx="74">
                  <c:v>41585.775416238423</c:v>
                </c:pt>
                <c:pt idx="75">
                  <c:v>41585.797499560169</c:v>
                </c:pt>
                <c:pt idx="76">
                  <c:v>41585.797499560169</c:v>
                </c:pt>
                <c:pt idx="77">
                  <c:v>41585.819582881937</c:v>
                </c:pt>
                <c:pt idx="78">
                  <c:v>41585.819582881937</c:v>
                </c:pt>
                <c:pt idx="79">
                  <c:v>41585.841666203713</c:v>
                </c:pt>
                <c:pt idx="80">
                  <c:v>41585.841666203713</c:v>
                </c:pt>
                <c:pt idx="81">
                  <c:v>41585.863749525459</c:v>
                </c:pt>
                <c:pt idx="82">
                  <c:v>41585.863749525459</c:v>
                </c:pt>
                <c:pt idx="83">
                  <c:v>41585.88583284722</c:v>
                </c:pt>
                <c:pt idx="84">
                  <c:v>41585.88583284722</c:v>
                </c:pt>
                <c:pt idx="85">
                  <c:v>41585.907916168981</c:v>
                </c:pt>
                <c:pt idx="86">
                  <c:v>41585.907916168981</c:v>
                </c:pt>
                <c:pt idx="87">
                  <c:v>41585.929999490741</c:v>
                </c:pt>
                <c:pt idx="88">
                  <c:v>41585.929999490741</c:v>
                </c:pt>
                <c:pt idx="89">
                  <c:v>41585.952082812502</c:v>
                </c:pt>
                <c:pt idx="90">
                  <c:v>41585.952082812502</c:v>
                </c:pt>
                <c:pt idx="91">
                  <c:v>41585.974166134263</c:v>
                </c:pt>
                <c:pt idx="92">
                  <c:v>41585.974166134263</c:v>
                </c:pt>
                <c:pt idx="93">
                  <c:v>41585.996249456017</c:v>
                </c:pt>
                <c:pt idx="94">
                  <c:v>41585.996249456017</c:v>
                </c:pt>
                <c:pt idx="95">
                  <c:v>41586.018332777778</c:v>
                </c:pt>
                <c:pt idx="96">
                  <c:v>41586.018332777778</c:v>
                </c:pt>
                <c:pt idx="97">
                  <c:v>41586.040416099539</c:v>
                </c:pt>
                <c:pt idx="98">
                  <c:v>41586.040416099539</c:v>
                </c:pt>
                <c:pt idx="99">
                  <c:v>41586.062499421292</c:v>
                </c:pt>
                <c:pt idx="100">
                  <c:v>41586.062499421292</c:v>
                </c:pt>
                <c:pt idx="101">
                  <c:v>41586.084582743053</c:v>
                </c:pt>
                <c:pt idx="102">
                  <c:v>41586.084582743053</c:v>
                </c:pt>
                <c:pt idx="103">
                  <c:v>41586.106666064807</c:v>
                </c:pt>
                <c:pt idx="104">
                  <c:v>41586.106666064807</c:v>
                </c:pt>
                <c:pt idx="105">
                  <c:v>41586.128749386582</c:v>
                </c:pt>
                <c:pt idx="106">
                  <c:v>41586.128749386582</c:v>
                </c:pt>
                <c:pt idx="107">
                  <c:v>41586.150832708343</c:v>
                </c:pt>
                <c:pt idx="108">
                  <c:v>41586.150832708343</c:v>
                </c:pt>
                <c:pt idx="109">
                  <c:v>41586.172916030089</c:v>
                </c:pt>
                <c:pt idx="110">
                  <c:v>41586.172916030089</c:v>
                </c:pt>
                <c:pt idx="111">
                  <c:v>41586.19499935185</c:v>
                </c:pt>
                <c:pt idx="112">
                  <c:v>41586.19499935185</c:v>
                </c:pt>
                <c:pt idx="113">
                  <c:v>41586.217082673596</c:v>
                </c:pt>
                <c:pt idx="114">
                  <c:v>41586.217082673596</c:v>
                </c:pt>
                <c:pt idx="115">
                  <c:v>41586.239165995357</c:v>
                </c:pt>
                <c:pt idx="116">
                  <c:v>41586.239165995357</c:v>
                </c:pt>
                <c:pt idx="117">
                  <c:v>41586.261249317133</c:v>
                </c:pt>
                <c:pt idx="118">
                  <c:v>41586.261249317133</c:v>
                </c:pt>
                <c:pt idx="119">
                  <c:v>41586.283332638894</c:v>
                </c:pt>
                <c:pt idx="120">
                  <c:v>41586.283332638894</c:v>
                </c:pt>
                <c:pt idx="121">
                  <c:v>41586.30541596064</c:v>
                </c:pt>
                <c:pt idx="122">
                  <c:v>41586.30541596064</c:v>
                </c:pt>
                <c:pt idx="123">
                  <c:v>41586.327499282408</c:v>
                </c:pt>
                <c:pt idx="124">
                  <c:v>41586.327499282408</c:v>
                </c:pt>
                <c:pt idx="125">
                  <c:v>41586.349582604169</c:v>
                </c:pt>
                <c:pt idx="126">
                  <c:v>41586.349582604169</c:v>
                </c:pt>
                <c:pt idx="127">
                  <c:v>41586.371665925923</c:v>
                </c:pt>
                <c:pt idx="128">
                  <c:v>41586.371665925923</c:v>
                </c:pt>
                <c:pt idx="129">
                  <c:v>41586.393749247683</c:v>
                </c:pt>
                <c:pt idx="130">
                  <c:v>41586.393749247683</c:v>
                </c:pt>
                <c:pt idx="131">
                  <c:v>41586.415832569437</c:v>
                </c:pt>
                <c:pt idx="132">
                  <c:v>41586.415832569437</c:v>
                </c:pt>
                <c:pt idx="133">
                  <c:v>41586.437915891212</c:v>
                </c:pt>
                <c:pt idx="134">
                  <c:v>41586.437915891212</c:v>
                </c:pt>
                <c:pt idx="135">
                  <c:v>41586.459999212973</c:v>
                </c:pt>
                <c:pt idx="136">
                  <c:v>41586.459999212973</c:v>
                </c:pt>
                <c:pt idx="137">
                  <c:v>41586.48208253472</c:v>
                </c:pt>
                <c:pt idx="138">
                  <c:v>41586.48208253472</c:v>
                </c:pt>
                <c:pt idx="139">
                  <c:v>41586.504165856481</c:v>
                </c:pt>
                <c:pt idx="140">
                  <c:v>41586.504165856481</c:v>
                </c:pt>
                <c:pt idx="141">
                  <c:v>41586.526249178241</c:v>
                </c:pt>
                <c:pt idx="142">
                  <c:v>41586.526249178241</c:v>
                </c:pt>
                <c:pt idx="143">
                  <c:v>41586.548332500002</c:v>
                </c:pt>
                <c:pt idx="144">
                  <c:v>41586.548332500002</c:v>
                </c:pt>
                <c:pt idx="145">
                  <c:v>41586.570415821763</c:v>
                </c:pt>
                <c:pt idx="146">
                  <c:v>41586.570415821763</c:v>
                </c:pt>
                <c:pt idx="147">
                  <c:v>41586.592499143517</c:v>
                </c:pt>
                <c:pt idx="148">
                  <c:v>41586.592499143517</c:v>
                </c:pt>
                <c:pt idx="149">
                  <c:v>41586.614582465278</c:v>
                </c:pt>
                <c:pt idx="150">
                  <c:v>41586.614582465278</c:v>
                </c:pt>
                <c:pt idx="151">
                  <c:v>41586.636665787031</c:v>
                </c:pt>
                <c:pt idx="152">
                  <c:v>41586.636665787031</c:v>
                </c:pt>
                <c:pt idx="153">
                  <c:v>41586.658749108799</c:v>
                </c:pt>
                <c:pt idx="154">
                  <c:v>41586.658749108799</c:v>
                </c:pt>
                <c:pt idx="155">
                  <c:v>41586.68083243056</c:v>
                </c:pt>
                <c:pt idx="156">
                  <c:v>41586.68083243056</c:v>
                </c:pt>
                <c:pt idx="157">
                  <c:v>41586.702915752307</c:v>
                </c:pt>
                <c:pt idx="158">
                  <c:v>41586.702915752307</c:v>
                </c:pt>
                <c:pt idx="159">
                  <c:v>41586.724999074082</c:v>
                </c:pt>
                <c:pt idx="160">
                  <c:v>41586.724999074082</c:v>
                </c:pt>
                <c:pt idx="161">
                  <c:v>41586.747082395843</c:v>
                </c:pt>
                <c:pt idx="162">
                  <c:v>41586.747082395843</c:v>
                </c:pt>
                <c:pt idx="163">
                  <c:v>41586.769165717567</c:v>
                </c:pt>
                <c:pt idx="164">
                  <c:v>41586.769165717567</c:v>
                </c:pt>
                <c:pt idx="165">
                  <c:v>41586.791249039343</c:v>
                </c:pt>
                <c:pt idx="166">
                  <c:v>41586.791249039343</c:v>
                </c:pt>
                <c:pt idx="167">
                  <c:v>41586.813332361111</c:v>
                </c:pt>
                <c:pt idx="168">
                  <c:v>41586.813332361111</c:v>
                </c:pt>
                <c:pt idx="169">
                  <c:v>41586.835415682872</c:v>
                </c:pt>
                <c:pt idx="170">
                  <c:v>41586.835415682872</c:v>
                </c:pt>
                <c:pt idx="171">
                  <c:v>41586.857499004633</c:v>
                </c:pt>
                <c:pt idx="172">
                  <c:v>41586.857499004633</c:v>
                </c:pt>
                <c:pt idx="173">
                  <c:v>41586.879582326401</c:v>
                </c:pt>
                <c:pt idx="174">
                  <c:v>41586.879582326401</c:v>
                </c:pt>
                <c:pt idx="175">
                  <c:v>41586.901665648147</c:v>
                </c:pt>
                <c:pt idx="176">
                  <c:v>41586.901665648147</c:v>
                </c:pt>
                <c:pt idx="177">
                  <c:v>41586.923748969901</c:v>
                </c:pt>
                <c:pt idx="178">
                  <c:v>41586.923748969901</c:v>
                </c:pt>
                <c:pt idx="179">
                  <c:v>41586.945832291669</c:v>
                </c:pt>
                <c:pt idx="180">
                  <c:v>41586.945832291669</c:v>
                </c:pt>
                <c:pt idx="181">
                  <c:v>41586.967915613423</c:v>
                </c:pt>
                <c:pt idx="182">
                  <c:v>41586.967915613423</c:v>
                </c:pt>
                <c:pt idx="183">
                  <c:v>41586.989998935183</c:v>
                </c:pt>
                <c:pt idx="184">
                  <c:v>41586.989998935183</c:v>
                </c:pt>
                <c:pt idx="185">
                  <c:v>41587.012082256952</c:v>
                </c:pt>
                <c:pt idx="186">
                  <c:v>41587.012082256952</c:v>
                </c:pt>
                <c:pt idx="187">
                  <c:v>41587.034165578712</c:v>
                </c:pt>
                <c:pt idx="188">
                  <c:v>41587.034165578712</c:v>
                </c:pt>
                <c:pt idx="189">
                  <c:v>41587.056248900473</c:v>
                </c:pt>
                <c:pt idx="190">
                  <c:v>41587.056248900473</c:v>
                </c:pt>
                <c:pt idx="191">
                  <c:v>41587.07833222222</c:v>
                </c:pt>
                <c:pt idx="192">
                  <c:v>41587.07833222222</c:v>
                </c:pt>
                <c:pt idx="193">
                  <c:v>41587.10041554398</c:v>
                </c:pt>
                <c:pt idx="194">
                  <c:v>41587.10041554398</c:v>
                </c:pt>
                <c:pt idx="195">
                  <c:v>41587.122498865727</c:v>
                </c:pt>
                <c:pt idx="196">
                  <c:v>41587.122498865727</c:v>
                </c:pt>
                <c:pt idx="197">
                  <c:v>41587.144582187502</c:v>
                </c:pt>
                <c:pt idx="198">
                  <c:v>41587.144582187502</c:v>
                </c:pt>
                <c:pt idx="199">
                  <c:v>41587.166665509249</c:v>
                </c:pt>
                <c:pt idx="200">
                  <c:v>41587.166665509249</c:v>
                </c:pt>
                <c:pt idx="201">
                  <c:v>41587.188748831009</c:v>
                </c:pt>
                <c:pt idx="202">
                  <c:v>41587.188748831009</c:v>
                </c:pt>
                <c:pt idx="203">
                  <c:v>41587.210832152778</c:v>
                </c:pt>
                <c:pt idx="204">
                  <c:v>41587.210832152778</c:v>
                </c:pt>
                <c:pt idx="205">
                  <c:v>41587.232915474538</c:v>
                </c:pt>
                <c:pt idx="206">
                  <c:v>41587.232915474538</c:v>
                </c:pt>
                <c:pt idx="207">
                  <c:v>41587.254998796299</c:v>
                </c:pt>
                <c:pt idx="208">
                  <c:v>41587.254998796299</c:v>
                </c:pt>
                <c:pt idx="209">
                  <c:v>41587.277082118053</c:v>
                </c:pt>
                <c:pt idx="210">
                  <c:v>41587.277082118053</c:v>
                </c:pt>
                <c:pt idx="211">
                  <c:v>41587.299165439807</c:v>
                </c:pt>
                <c:pt idx="212">
                  <c:v>41587.299165439807</c:v>
                </c:pt>
                <c:pt idx="213">
                  <c:v>41587.321248761567</c:v>
                </c:pt>
                <c:pt idx="214">
                  <c:v>41587.321248761567</c:v>
                </c:pt>
                <c:pt idx="215">
                  <c:v>41587.343332083343</c:v>
                </c:pt>
                <c:pt idx="216">
                  <c:v>41587.343332083343</c:v>
                </c:pt>
                <c:pt idx="217">
                  <c:v>41587.365415405089</c:v>
                </c:pt>
                <c:pt idx="218">
                  <c:v>41587.365415405089</c:v>
                </c:pt>
                <c:pt idx="219">
                  <c:v>41587.38749872685</c:v>
                </c:pt>
                <c:pt idx="220">
                  <c:v>41587.38749872685</c:v>
                </c:pt>
                <c:pt idx="221">
                  <c:v>41587.409582048611</c:v>
                </c:pt>
                <c:pt idx="222">
                  <c:v>41587.409582048611</c:v>
                </c:pt>
                <c:pt idx="223">
                  <c:v>41587.431665370372</c:v>
                </c:pt>
                <c:pt idx="224">
                  <c:v>41587.431665370372</c:v>
                </c:pt>
                <c:pt idx="225">
                  <c:v>41587.453748692133</c:v>
                </c:pt>
                <c:pt idx="226">
                  <c:v>41587.453748692133</c:v>
                </c:pt>
                <c:pt idx="227">
                  <c:v>41587.475832013894</c:v>
                </c:pt>
                <c:pt idx="228">
                  <c:v>41587.475832013894</c:v>
                </c:pt>
                <c:pt idx="229">
                  <c:v>41587.49791533564</c:v>
                </c:pt>
                <c:pt idx="230">
                  <c:v>41587.49791533564</c:v>
                </c:pt>
                <c:pt idx="231">
                  <c:v>41587.519998657408</c:v>
                </c:pt>
                <c:pt idx="232">
                  <c:v>41587.519998657408</c:v>
                </c:pt>
                <c:pt idx="233">
                  <c:v>41587.542081979169</c:v>
                </c:pt>
                <c:pt idx="234">
                  <c:v>41587.542081979169</c:v>
                </c:pt>
                <c:pt idx="235">
                  <c:v>41587.564165300922</c:v>
                </c:pt>
                <c:pt idx="236">
                  <c:v>41587.564165300922</c:v>
                </c:pt>
                <c:pt idx="237">
                  <c:v>41587.586248622683</c:v>
                </c:pt>
                <c:pt idx="238">
                  <c:v>41587.586248622683</c:v>
                </c:pt>
                <c:pt idx="239">
                  <c:v>41587.608331944451</c:v>
                </c:pt>
                <c:pt idx="240">
                  <c:v>41587.608331944451</c:v>
                </c:pt>
                <c:pt idx="241">
                  <c:v>41587.630415266212</c:v>
                </c:pt>
                <c:pt idx="242">
                  <c:v>41587.630415266212</c:v>
                </c:pt>
                <c:pt idx="243">
                  <c:v>41587.652498587973</c:v>
                </c:pt>
                <c:pt idx="244">
                  <c:v>41587.652498587973</c:v>
                </c:pt>
                <c:pt idx="245">
                  <c:v>41587.67458190972</c:v>
                </c:pt>
                <c:pt idx="246">
                  <c:v>41587.67458190972</c:v>
                </c:pt>
                <c:pt idx="247">
                  <c:v>41587.696665231473</c:v>
                </c:pt>
                <c:pt idx="248">
                  <c:v>41587.696665231473</c:v>
                </c:pt>
                <c:pt idx="249">
                  <c:v>41587.718748553227</c:v>
                </c:pt>
                <c:pt idx="250">
                  <c:v>41587.718748553227</c:v>
                </c:pt>
                <c:pt idx="251">
                  <c:v>41587.740831875002</c:v>
                </c:pt>
                <c:pt idx="252">
                  <c:v>41587.740831875002</c:v>
                </c:pt>
                <c:pt idx="253">
                  <c:v>41587.762915196763</c:v>
                </c:pt>
                <c:pt idx="254">
                  <c:v>41587.762915196763</c:v>
                </c:pt>
                <c:pt idx="255">
                  <c:v>41587.784998518517</c:v>
                </c:pt>
                <c:pt idx="256">
                  <c:v>41587.784998518517</c:v>
                </c:pt>
                <c:pt idx="257">
                  <c:v>41587.807081840278</c:v>
                </c:pt>
                <c:pt idx="258">
                  <c:v>41587.807081840278</c:v>
                </c:pt>
                <c:pt idx="259">
                  <c:v>41587.829165162031</c:v>
                </c:pt>
                <c:pt idx="260">
                  <c:v>41587.829165162031</c:v>
                </c:pt>
                <c:pt idx="261">
                  <c:v>41587.851248483799</c:v>
                </c:pt>
                <c:pt idx="262">
                  <c:v>41587.851248483799</c:v>
                </c:pt>
                <c:pt idx="263">
                  <c:v>41587.873331805553</c:v>
                </c:pt>
                <c:pt idx="264">
                  <c:v>41587.873331805553</c:v>
                </c:pt>
                <c:pt idx="265">
                  <c:v>41587.895415127306</c:v>
                </c:pt>
                <c:pt idx="266">
                  <c:v>41587.895415127306</c:v>
                </c:pt>
                <c:pt idx="267">
                  <c:v>41587.917498449082</c:v>
                </c:pt>
                <c:pt idx="268">
                  <c:v>41587.917498449082</c:v>
                </c:pt>
                <c:pt idx="269">
                  <c:v>41587.939581770843</c:v>
                </c:pt>
                <c:pt idx="270">
                  <c:v>41587.939581770843</c:v>
                </c:pt>
                <c:pt idx="271">
                  <c:v>41587.961665092589</c:v>
                </c:pt>
                <c:pt idx="272">
                  <c:v>41587.961665092589</c:v>
                </c:pt>
                <c:pt idx="273">
                  <c:v>41587.98374841435</c:v>
                </c:pt>
                <c:pt idx="274">
                  <c:v>41587.98374841435</c:v>
                </c:pt>
                <c:pt idx="275">
                  <c:v>41588.005831736111</c:v>
                </c:pt>
                <c:pt idx="276">
                  <c:v>41588.005831736111</c:v>
                </c:pt>
                <c:pt idx="277">
                  <c:v>41588.027915057872</c:v>
                </c:pt>
                <c:pt idx="278">
                  <c:v>41588.027915057872</c:v>
                </c:pt>
                <c:pt idx="279">
                  <c:v>41588.049998379633</c:v>
                </c:pt>
                <c:pt idx="280">
                  <c:v>41588.049998379633</c:v>
                </c:pt>
                <c:pt idx="281">
                  <c:v>41588.072081701379</c:v>
                </c:pt>
                <c:pt idx="282">
                  <c:v>41588.072081701379</c:v>
                </c:pt>
                <c:pt idx="283">
                  <c:v>41588.09416502314</c:v>
                </c:pt>
                <c:pt idx="284">
                  <c:v>41588.09416502314</c:v>
                </c:pt>
                <c:pt idx="285">
                  <c:v>41588.116248344922</c:v>
                </c:pt>
                <c:pt idx="286">
                  <c:v>41588.116248344922</c:v>
                </c:pt>
                <c:pt idx="287">
                  <c:v>41588.138331666662</c:v>
                </c:pt>
                <c:pt idx="288">
                  <c:v>41588.138331666662</c:v>
                </c:pt>
                <c:pt idx="289">
                  <c:v>41588.160414988422</c:v>
                </c:pt>
                <c:pt idx="290">
                  <c:v>41588.160414988422</c:v>
                </c:pt>
                <c:pt idx="291">
                  <c:v>41588.182498310183</c:v>
                </c:pt>
                <c:pt idx="292">
                  <c:v>41588.182498310183</c:v>
                </c:pt>
                <c:pt idx="293">
                  <c:v>41588.204581631937</c:v>
                </c:pt>
                <c:pt idx="294">
                  <c:v>41588.204581631937</c:v>
                </c:pt>
                <c:pt idx="295">
                  <c:v>41588.226664953698</c:v>
                </c:pt>
                <c:pt idx="296">
                  <c:v>41588.226664953698</c:v>
                </c:pt>
                <c:pt idx="297">
                  <c:v>41588.248748275473</c:v>
                </c:pt>
                <c:pt idx="298">
                  <c:v>41588.248748275473</c:v>
                </c:pt>
                <c:pt idx="299">
                  <c:v>41588.27083159722</c:v>
                </c:pt>
                <c:pt idx="300">
                  <c:v>41588.27083159722</c:v>
                </c:pt>
                <c:pt idx="301">
                  <c:v>41588.29291491898</c:v>
                </c:pt>
                <c:pt idx="302">
                  <c:v>41588.29291491898</c:v>
                </c:pt>
                <c:pt idx="303">
                  <c:v>41588.314998240741</c:v>
                </c:pt>
                <c:pt idx="304">
                  <c:v>41588.314998240741</c:v>
                </c:pt>
                <c:pt idx="305">
                  <c:v>41588.337081562488</c:v>
                </c:pt>
                <c:pt idx="306">
                  <c:v>41588.337081562488</c:v>
                </c:pt>
                <c:pt idx="307">
                  <c:v>41588.359164884263</c:v>
                </c:pt>
                <c:pt idx="308">
                  <c:v>41588.359164884263</c:v>
                </c:pt>
                <c:pt idx="309">
                  <c:v>41588.381248206017</c:v>
                </c:pt>
                <c:pt idx="310">
                  <c:v>41588.381248206017</c:v>
                </c:pt>
                <c:pt idx="311">
                  <c:v>41588.403331527777</c:v>
                </c:pt>
                <c:pt idx="312">
                  <c:v>41588.403331527777</c:v>
                </c:pt>
                <c:pt idx="313">
                  <c:v>41588.425414849538</c:v>
                </c:pt>
                <c:pt idx="314">
                  <c:v>41588.425414849538</c:v>
                </c:pt>
                <c:pt idx="315">
                  <c:v>41588.447498171292</c:v>
                </c:pt>
                <c:pt idx="316">
                  <c:v>41588.447498171292</c:v>
                </c:pt>
                <c:pt idx="317">
                  <c:v>41588.469581493053</c:v>
                </c:pt>
                <c:pt idx="318">
                  <c:v>41588.469581493053</c:v>
                </c:pt>
                <c:pt idx="319">
                  <c:v>41588.491664814806</c:v>
                </c:pt>
                <c:pt idx="320">
                  <c:v>41588.491664814806</c:v>
                </c:pt>
                <c:pt idx="321">
                  <c:v>41588.513748136582</c:v>
                </c:pt>
                <c:pt idx="322">
                  <c:v>41588.513748136582</c:v>
                </c:pt>
                <c:pt idx="323">
                  <c:v>41588.535831458343</c:v>
                </c:pt>
                <c:pt idx="324">
                  <c:v>41588.535831458343</c:v>
                </c:pt>
                <c:pt idx="325">
                  <c:v>41588.557914780089</c:v>
                </c:pt>
                <c:pt idx="326">
                  <c:v>41588.557914780089</c:v>
                </c:pt>
                <c:pt idx="327">
                  <c:v>41588.57999810185</c:v>
                </c:pt>
                <c:pt idx="328">
                  <c:v>41588.57999810185</c:v>
                </c:pt>
                <c:pt idx="329">
                  <c:v>41588.602081423604</c:v>
                </c:pt>
                <c:pt idx="330">
                  <c:v>41588.602081423604</c:v>
                </c:pt>
                <c:pt idx="331">
                  <c:v>41588.624164745357</c:v>
                </c:pt>
                <c:pt idx="332">
                  <c:v>41588.624164745357</c:v>
                </c:pt>
                <c:pt idx="333">
                  <c:v>41588.646248067133</c:v>
                </c:pt>
                <c:pt idx="334">
                  <c:v>41588.646248067133</c:v>
                </c:pt>
                <c:pt idx="335">
                  <c:v>41588.668331388901</c:v>
                </c:pt>
                <c:pt idx="336">
                  <c:v>41588.668331388901</c:v>
                </c:pt>
                <c:pt idx="337">
                  <c:v>41588.690414710632</c:v>
                </c:pt>
                <c:pt idx="338">
                  <c:v>41588.690414710632</c:v>
                </c:pt>
                <c:pt idx="339">
                  <c:v>41588.712498032408</c:v>
                </c:pt>
                <c:pt idx="340">
                  <c:v>41588.712498032408</c:v>
                </c:pt>
                <c:pt idx="341">
                  <c:v>41588.734581354169</c:v>
                </c:pt>
                <c:pt idx="342">
                  <c:v>41588.734581354169</c:v>
                </c:pt>
                <c:pt idx="343">
                  <c:v>41588.756664675922</c:v>
                </c:pt>
                <c:pt idx="344">
                  <c:v>41588.756664675922</c:v>
                </c:pt>
                <c:pt idx="345">
                  <c:v>41588.778747997683</c:v>
                </c:pt>
                <c:pt idx="346">
                  <c:v>41588.778747997683</c:v>
                </c:pt>
                <c:pt idx="347">
                  <c:v>41588.800831319451</c:v>
                </c:pt>
                <c:pt idx="348">
                  <c:v>41588.800831319451</c:v>
                </c:pt>
                <c:pt idx="349">
                  <c:v>41588.822914641198</c:v>
                </c:pt>
                <c:pt idx="350">
                  <c:v>41588.822914641198</c:v>
                </c:pt>
                <c:pt idx="351">
                  <c:v>41588.844997962973</c:v>
                </c:pt>
                <c:pt idx="352">
                  <c:v>41588.844997962973</c:v>
                </c:pt>
                <c:pt idx="353">
                  <c:v>41588.867081284712</c:v>
                </c:pt>
                <c:pt idx="354">
                  <c:v>41588.867081284712</c:v>
                </c:pt>
                <c:pt idx="355">
                  <c:v>41588.88916460648</c:v>
                </c:pt>
                <c:pt idx="356">
                  <c:v>41588.88916460648</c:v>
                </c:pt>
                <c:pt idx="357">
                  <c:v>41588.911247928241</c:v>
                </c:pt>
                <c:pt idx="358">
                  <c:v>41588.911247928241</c:v>
                </c:pt>
                <c:pt idx="359">
                  <c:v>41588.933331250002</c:v>
                </c:pt>
                <c:pt idx="360">
                  <c:v>41588.933331250002</c:v>
                </c:pt>
                <c:pt idx="361">
                  <c:v>41588.955414571763</c:v>
                </c:pt>
                <c:pt idx="362">
                  <c:v>41588.955414571763</c:v>
                </c:pt>
                <c:pt idx="363">
                  <c:v>41588.977497893517</c:v>
                </c:pt>
                <c:pt idx="364">
                  <c:v>41588.977497893517</c:v>
                </c:pt>
                <c:pt idx="365">
                  <c:v>41588.99958121527</c:v>
                </c:pt>
                <c:pt idx="366">
                  <c:v>41588.99958121527</c:v>
                </c:pt>
                <c:pt idx="367">
                  <c:v>41589.021664537016</c:v>
                </c:pt>
                <c:pt idx="368">
                  <c:v>41589.021664537016</c:v>
                </c:pt>
                <c:pt idx="369">
                  <c:v>41589.043747858792</c:v>
                </c:pt>
                <c:pt idx="370">
                  <c:v>41589.043747858792</c:v>
                </c:pt>
                <c:pt idx="371">
                  <c:v>41589.065831180553</c:v>
                </c:pt>
                <c:pt idx="372">
                  <c:v>41589.065831180553</c:v>
                </c:pt>
                <c:pt idx="373">
                  <c:v>41589.087914502306</c:v>
                </c:pt>
                <c:pt idx="374">
                  <c:v>41589.087914502306</c:v>
                </c:pt>
                <c:pt idx="375">
                  <c:v>41589.109997824082</c:v>
                </c:pt>
                <c:pt idx="376">
                  <c:v>41589.109997824082</c:v>
                </c:pt>
                <c:pt idx="377">
                  <c:v>41589.132081145843</c:v>
                </c:pt>
                <c:pt idx="378">
                  <c:v>41589.132081145843</c:v>
                </c:pt>
                <c:pt idx="379">
                  <c:v>41589.154164467589</c:v>
                </c:pt>
                <c:pt idx="380">
                  <c:v>41589.154164467589</c:v>
                </c:pt>
                <c:pt idx="381">
                  <c:v>41589.17624778935</c:v>
                </c:pt>
                <c:pt idx="382">
                  <c:v>41589.17624778935</c:v>
                </c:pt>
                <c:pt idx="383">
                  <c:v>41589.198331111103</c:v>
                </c:pt>
                <c:pt idx="384">
                  <c:v>41589.198331111103</c:v>
                </c:pt>
                <c:pt idx="385">
                  <c:v>41589.220414432872</c:v>
                </c:pt>
                <c:pt idx="386">
                  <c:v>41589.220414432872</c:v>
                </c:pt>
                <c:pt idx="387">
                  <c:v>41589.242497754632</c:v>
                </c:pt>
                <c:pt idx="388">
                  <c:v>41589.242497754632</c:v>
                </c:pt>
                <c:pt idx="389">
                  <c:v>41589.264581076393</c:v>
                </c:pt>
                <c:pt idx="390">
                  <c:v>41589.264581076393</c:v>
                </c:pt>
                <c:pt idx="391">
                  <c:v>41589.286664398147</c:v>
                </c:pt>
                <c:pt idx="392">
                  <c:v>41589.286664398147</c:v>
                </c:pt>
                <c:pt idx="393">
                  <c:v>41589.308747719908</c:v>
                </c:pt>
                <c:pt idx="394">
                  <c:v>41589.308747719908</c:v>
                </c:pt>
                <c:pt idx="395">
                  <c:v>41589.330831041669</c:v>
                </c:pt>
                <c:pt idx="396">
                  <c:v>41589.330831041669</c:v>
                </c:pt>
                <c:pt idx="397">
                  <c:v>41589.352914363422</c:v>
                </c:pt>
                <c:pt idx="398">
                  <c:v>41589.352914363422</c:v>
                </c:pt>
                <c:pt idx="399">
                  <c:v>41589.374997685183</c:v>
                </c:pt>
                <c:pt idx="400">
                  <c:v>41589.374997685183</c:v>
                </c:pt>
                <c:pt idx="401">
                  <c:v>41589.397081006937</c:v>
                </c:pt>
                <c:pt idx="402">
                  <c:v>41589.397081006937</c:v>
                </c:pt>
                <c:pt idx="403">
                  <c:v>41589.419164328712</c:v>
                </c:pt>
                <c:pt idx="404">
                  <c:v>41589.419164328712</c:v>
                </c:pt>
                <c:pt idx="405">
                  <c:v>41589.441247650473</c:v>
                </c:pt>
                <c:pt idx="406">
                  <c:v>41589.441247650473</c:v>
                </c:pt>
                <c:pt idx="407">
                  <c:v>41589.463330972212</c:v>
                </c:pt>
                <c:pt idx="408">
                  <c:v>41589.463330972212</c:v>
                </c:pt>
                <c:pt idx="409">
                  <c:v>41589.48541429398</c:v>
                </c:pt>
                <c:pt idx="410">
                  <c:v>41589.48541429398</c:v>
                </c:pt>
                <c:pt idx="411">
                  <c:v>41589.507497615727</c:v>
                </c:pt>
                <c:pt idx="412">
                  <c:v>41589.507497615727</c:v>
                </c:pt>
                <c:pt idx="413">
                  <c:v>41589.529580937487</c:v>
                </c:pt>
                <c:pt idx="414">
                  <c:v>41589.529580937487</c:v>
                </c:pt>
                <c:pt idx="415">
                  <c:v>41589.551664259263</c:v>
                </c:pt>
                <c:pt idx="416">
                  <c:v>41589.551664259263</c:v>
                </c:pt>
                <c:pt idx="417">
                  <c:v>41589.573747581002</c:v>
                </c:pt>
                <c:pt idx="418">
                  <c:v>41589.573747581002</c:v>
                </c:pt>
                <c:pt idx="419">
                  <c:v>41589.595830902777</c:v>
                </c:pt>
                <c:pt idx="420">
                  <c:v>41589.595830902777</c:v>
                </c:pt>
                <c:pt idx="421">
                  <c:v>41589.617914224538</c:v>
                </c:pt>
                <c:pt idx="422">
                  <c:v>41589.617914224538</c:v>
                </c:pt>
                <c:pt idx="423">
                  <c:v>41589.639997546292</c:v>
                </c:pt>
                <c:pt idx="424">
                  <c:v>41589.639997546292</c:v>
                </c:pt>
                <c:pt idx="425">
                  <c:v>41589.662080868053</c:v>
                </c:pt>
                <c:pt idx="426">
                  <c:v>41589.662080868053</c:v>
                </c:pt>
                <c:pt idx="427">
                  <c:v>41589.684164189814</c:v>
                </c:pt>
                <c:pt idx="428">
                  <c:v>41589.684164189814</c:v>
                </c:pt>
                <c:pt idx="429">
                  <c:v>41589.706247511567</c:v>
                </c:pt>
                <c:pt idx="430">
                  <c:v>41589.706247511567</c:v>
                </c:pt>
                <c:pt idx="431">
                  <c:v>41589.728330833328</c:v>
                </c:pt>
                <c:pt idx="432">
                  <c:v>41589.728330833328</c:v>
                </c:pt>
                <c:pt idx="433">
                  <c:v>41589.750414155103</c:v>
                </c:pt>
                <c:pt idx="434">
                  <c:v>41589.750414155103</c:v>
                </c:pt>
                <c:pt idx="435">
                  <c:v>41589.77249747685</c:v>
                </c:pt>
                <c:pt idx="436">
                  <c:v>41589.77249747685</c:v>
                </c:pt>
                <c:pt idx="437">
                  <c:v>41589.794580798603</c:v>
                </c:pt>
                <c:pt idx="438">
                  <c:v>41589.794580798603</c:v>
                </c:pt>
                <c:pt idx="439">
                  <c:v>41589.816664120372</c:v>
                </c:pt>
                <c:pt idx="440">
                  <c:v>41589.816664120372</c:v>
                </c:pt>
                <c:pt idx="441">
                  <c:v>41589.838747442132</c:v>
                </c:pt>
                <c:pt idx="442">
                  <c:v>41589.838747442132</c:v>
                </c:pt>
                <c:pt idx="443">
                  <c:v>41589.860830763893</c:v>
                </c:pt>
                <c:pt idx="444">
                  <c:v>41589.860830763893</c:v>
                </c:pt>
                <c:pt idx="445">
                  <c:v>41589.882914085647</c:v>
                </c:pt>
                <c:pt idx="446">
                  <c:v>41589.882914085647</c:v>
                </c:pt>
                <c:pt idx="447">
                  <c:v>41589.904997407408</c:v>
                </c:pt>
                <c:pt idx="448">
                  <c:v>41589.904997407408</c:v>
                </c:pt>
                <c:pt idx="449">
                  <c:v>41589.927080729161</c:v>
                </c:pt>
                <c:pt idx="450">
                  <c:v>41589.927080729161</c:v>
                </c:pt>
                <c:pt idx="451">
                  <c:v>41589.94916405093</c:v>
                </c:pt>
                <c:pt idx="452">
                  <c:v>41589.94916405093</c:v>
                </c:pt>
                <c:pt idx="453">
                  <c:v>41589.971247372683</c:v>
                </c:pt>
                <c:pt idx="454">
                  <c:v>41589.971247372683</c:v>
                </c:pt>
                <c:pt idx="455">
                  <c:v>41589.993330694437</c:v>
                </c:pt>
                <c:pt idx="456">
                  <c:v>41589.993330694437</c:v>
                </c:pt>
                <c:pt idx="457">
                  <c:v>41590.015414016198</c:v>
                </c:pt>
                <c:pt idx="458">
                  <c:v>41590.015414016198</c:v>
                </c:pt>
                <c:pt idx="459">
                  <c:v>41590.037497337973</c:v>
                </c:pt>
                <c:pt idx="460">
                  <c:v>41590.037497337973</c:v>
                </c:pt>
                <c:pt idx="461">
                  <c:v>41590.059580659712</c:v>
                </c:pt>
                <c:pt idx="462">
                  <c:v>41590.059580659712</c:v>
                </c:pt>
                <c:pt idx="463">
                  <c:v>41590.081663981473</c:v>
                </c:pt>
                <c:pt idx="464">
                  <c:v>41590.081663981473</c:v>
                </c:pt>
                <c:pt idx="465">
                  <c:v>41590.103747303227</c:v>
                </c:pt>
                <c:pt idx="466">
                  <c:v>41590.103747303227</c:v>
                </c:pt>
                <c:pt idx="467">
                  <c:v>41590.125830624987</c:v>
                </c:pt>
                <c:pt idx="468">
                  <c:v>41590.125830624987</c:v>
                </c:pt>
                <c:pt idx="469">
                  <c:v>41590.147913946763</c:v>
                </c:pt>
                <c:pt idx="470">
                  <c:v>41590.147913946763</c:v>
                </c:pt>
                <c:pt idx="471">
                  <c:v>41590.169997268516</c:v>
                </c:pt>
                <c:pt idx="472">
                  <c:v>41590.169997268516</c:v>
                </c:pt>
                <c:pt idx="473">
                  <c:v>41590.19208059027</c:v>
                </c:pt>
                <c:pt idx="474">
                  <c:v>41590.19208059027</c:v>
                </c:pt>
                <c:pt idx="475">
                  <c:v>41590.214163912031</c:v>
                </c:pt>
                <c:pt idx="476">
                  <c:v>41590.214163912031</c:v>
                </c:pt>
                <c:pt idx="477">
                  <c:v>41590.236247233792</c:v>
                </c:pt>
                <c:pt idx="478">
                  <c:v>41590.236247233792</c:v>
                </c:pt>
                <c:pt idx="479">
                  <c:v>41590.258330555553</c:v>
                </c:pt>
                <c:pt idx="480">
                  <c:v>41590.258330555553</c:v>
                </c:pt>
                <c:pt idx="481">
                  <c:v>41590.280413877314</c:v>
                </c:pt>
                <c:pt idx="482">
                  <c:v>41590.280413877314</c:v>
                </c:pt>
                <c:pt idx="483">
                  <c:v>41590.302497199082</c:v>
                </c:pt>
                <c:pt idx="484">
                  <c:v>41590.302497199082</c:v>
                </c:pt>
                <c:pt idx="485">
                  <c:v>41590.324580520843</c:v>
                </c:pt>
                <c:pt idx="486">
                  <c:v>41590.324580520843</c:v>
                </c:pt>
                <c:pt idx="487">
                  <c:v>41590.346663842603</c:v>
                </c:pt>
                <c:pt idx="488">
                  <c:v>41590.346663842603</c:v>
                </c:pt>
                <c:pt idx="489">
                  <c:v>41590.36874716435</c:v>
                </c:pt>
                <c:pt idx="490">
                  <c:v>41590.36874716435</c:v>
                </c:pt>
                <c:pt idx="491">
                  <c:v>41590.390830486111</c:v>
                </c:pt>
                <c:pt idx="492">
                  <c:v>41590.390830486111</c:v>
                </c:pt>
                <c:pt idx="493">
                  <c:v>41590.412913807872</c:v>
                </c:pt>
                <c:pt idx="494">
                  <c:v>41590.412913807872</c:v>
                </c:pt>
                <c:pt idx="495">
                  <c:v>41590.434997129632</c:v>
                </c:pt>
                <c:pt idx="496">
                  <c:v>41590.434997129632</c:v>
                </c:pt>
                <c:pt idx="497">
                  <c:v>41590.457080451393</c:v>
                </c:pt>
                <c:pt idx="498">
                  <c:v>41590.457080451393</c:v>
                </c:pt>
                <c:pt idx="499">
                  <c:v>41590.47916377314</c:v>
                </c:pt>
                <c:pt idx="500">
                  <c:v>41590.47916377314</c:v>
                </c:pt>
                <c:pt idx="501">
                  <c:v>41590.501247094908</c:v>
                </c:pt>
                <c:pt idx="502">
                  <c:v>41590.501247094908</c:v>
                </c:pt>
                <c:pt idx="503">
                  <c:v>41590.523330416661</c:v>
                </c:pt>
                <c:pt idx="504">
                  <c:v>41590.523330416661</c:v>
                </c:pt>
                <c:pt idx="505">
                  <c:v>41590.545413738429</c:v>
                </c:pt>
                <c:pt idx="506">
                  <c:v>41590.545413738429</c:v>
                </c:pt>
                <c:pt idx="507">
                  <c:v>41590.567497060183</c:v>
                </c:pt>
                <c:pt idx="508">
                  <c:v>41590.567497060183</c:v>
                </c:pt>
                <c:pt idx="509">
                  <c:v>41590.589580381937</c:v>
                </c:pt>
                <c:pt idx="510">
                  <c:v>41590.589580381937</c:v>
                </c:pt>
                <c:pt idx="511">
                  <c:v>41590.611663703698</c:v>
                </c:pt>
                <c:pt idx="512">
                  <c:v>41590.611663703698</c:v>
                </c:pt>
                <c:pt idx="513">
                  <c:v>41590.633747025458</c:v>
                </c:pt>
                <c:pt idx="514">
                  <c:v>41590.633747025458</c:v>
                </c:pt>
                <c:pt idx="515">
                  <c:v>41590.655830347219</c:v>
                </c:pt>
                <c:pt idx="516">
                  <c:v>41590.655830347219</c:v>
                </c:pt>
                <c:pt idx="517">
                  <c:v>41590.67791366898</c:v>
                </c:pt>
                <c:pt idx="518">
                  <c:v>41590.67791366898</c:v>
                </c:pt>
                <c:pt idx="519">
                  <c:v>41590.699996990727</c:v>
                </c:pt>
                <c:pt idx="520">
                  <c:v>41590.699996990727</c:v>
                </c:pt>
                <c:pt idx="521">
                  <c:v>41590.722080312487</c:v>
                </c:pt>
                <c:pt idx="522">
                  <c:v>41590.722080312487</c:v>
                </c:pt>
                <c:pt idx="523">
                  <c:v>41590.744163634248</c:v>
                </c:pt>
                <c:pt idx="524">
                  <c:v>41590.744163634248</c:v>
                </c:pt>
                <c:pt idx="525">
                  <c:v>41590.766246956016</c:v>
                </c:pt>
                <c:pt idx="526">
                  <c:v>41590.766246956016</c:v>
                </c:pt>
                <c:pt idx="527">
                  <c:v>41590.788330277777</c:v>
                </c:pt>
                <c:pt idx="528">
                  <c:v>41590.788330277777</c:v>
                </c:pt>
                <c:pt idx="529">
                  <c:v>41590.810413599538</c:v>
                </c:pt>
                <c:pt idx="530">
                  <c:v>41590.810413599538</c:v>
                </c:pt>
                <c:pt idx="531">
                  <c:v>41590.832496921292</c:v>
                </c:pt>
                <c:pt idx="532">
                  <c:v>41590.832496921292</c:v>
                </c:pt>
                <c:pt idx="533">
                  <c:v>41590.854580243053</c:v>
                </c:pt>
                <c:pt idx="534">
                  <c:v>41590.854580243053</c:v>
                </c:pt>
                <c:pt idx="535">
                  <c:v>41590.876663564813</c:v>
                </c:pt>
                <c:pt idx="536">
                  <c:v>41590.876663564813</c:v>
                </c:pt>
                <c:pt idx="537">
                  <c:v>41590.898746886582</c:v>
                </c:pt>
                <c:pt idx="538">
                  <c:v>41590.898746886582</c:v>
                </c:pt>
                <c:pt idx="539">
                  <c:v>41590.920830208343</c:v>
                </c:pt>
                <c:pt idx="540">
                  <c:v>41590.920830208343</c:v>
                </c:pt>
                <c:pt idx="541">
                  <c:v>41590.942913530103</c:v>
                </c:pt>
                <c:pt idx="542">
                  <c:v>41590.942913530103</c:v>
                </c:pt>
                <c:pt idx="543">
                  <c:v>41590.96499685185</c:v>
                </c:pt>
                <c:pt idx="544">
                  <c:v>41590.96499685185</c:v>
                </c:pt>
                <c:pt idx="545">
                  <c:v>41590.987080173603</c:v>
                </c:pt>
                <c:pt idx="546">
                  <c:v>41590.987080173603</c:v>
                </c:pt>
                <c:pt idx="547">
                  <c:v>41591.009163495371</c:v>
                </c:pt>
                <c:pt idx="548">
                  <c:v>41591.009163495371</c:v>
                </c:pt>
                <c:pt idx="549">
                  <c:v>41591.031246817132</c:v>
                </c:pt>
                <c:pt idx="550">
                  <c:v>41591.031246817132</c:v>
                </c:pt>
                <c:pt idx="551">
                  <c:v>41591.0533301389</c:v>
                </c:pt>
                <c:pt idx="552">
                  <c:v>41591.0533301389</c:v>
                </c:pt>
                <c:pt idx="553">
                  <c:v>41591.07541346064</c:v>
                </c:pt>
                <c:pt idx="554">
                  <c:v>41591.07541346064</c:v>
                </c:pt>
                <c:pt idx="555">
                  <c:v>41591.0974967824</c:v>
                </c:pt>
                <c:pt idx="556">
                  <c:v>41591.0974967824</c:v>
                </c:pt>
                <c:pt idx="557">
                  <c:v>41591.119580104169</c:v>
                </c:pt>
                <c:pt idx="558">
                  <c:v>41591.119580104169</c:v>
                </c:pt>
                <c:pt idx="559">
                  <c:v>41591.141663425929</c:v>
                </c:pt>
                <c:pt idx="560">
                  <c:v>41591.141663425929</c:v>
                </c:pt>
                <c:pt idx="561">
                  <c:v>41591.163746747668</c:v>
                </c:pt>
                <c:pt idx="562">
                  <c:v>41591.163746747668</c:v>
                </c:pt>
                <c:pt idx="563">
                  <c:v>41591.185830069437</c:v>
                </c:pt>
                <c:pt idx="564">
                  <c:v>41591.185830069437</c:v>
                </c:pt>
                <c:pt idx="565">
                  <c:v>41591.207913391198</c:v>
                </c:pt>
                <c:pt idx="566">
                  <c:v>41591.207913391198</c:v>
                </c:pt>
                <c:pt idx="567">
                  <c:v>41591.229996712958</c:v>
                </c:pt>
                <c:pt idx="568">
                  <c:v>41591.229996712958</c:v>
                </c:pt>
                <c:pt idx="569">
                  <c:v>41591.252080034712</c:v>
                </c:pt>
                <c:pt idx="570">
                  <c:v>41591.252080034712</c:v>
                </c:pt>
                <c:pt idx="571">
                  <c:v>41591.27416335648</c:v>
                </c:pt>
                <c:pt idx="572">
                  <c:v>41591.27416335648</c:v>
                </c:pt>
                <c:pt idx="573">
                  <c:v>41591.296246678226</c:v>
                </c:pt>
                <c:pt idx="574">
                  <c:v>41591.296246678226</c:v>
                </c:pt>
                <c:pt idx="575">
                  <c:v>41591.318330000002</c:v>
                </c:pt>
                <c:pt idx="576">
                  <c:v>41591.318330000002</c:v>
                </c:pt>
                <c:pt idx="577">
                  <c:v>41591.340413321763</c:v>
                </c:pt>
                <c:pt idx="578">
                  <c:v>41591.340413321763</c:v>
                </c:pt>
                <c:pt idx="579">
                  <c:v>41591.362496643524</c:v>
                </c:pt>
                <c:pt idx="580">
                  <c:v>41591.362496643524</c:v>
                </c:pt>
                <c:pt idx="581">
                  <c:v>41591.384579965277</c:v>
                </c:pt>
                <c:pt idx="582">
                  <c:v>41591.384579965277</c:v>
                </c:pt>
                <c:pt idx="583">
                  <c:v>41591.406663287038</c:v>
                </c:pt>
                <c:pt idx="584">
                  <c:v>41591.406663287038</c:v>
                </c:pt>
                <c:pt idx="585">
                  <c:v>41591.428746608792</c:v>
                </c:pt>
                <c:pt idx="586">
                  <c:v>41591.428746608792</c:v>
                </c:pt>
                <c:pt idx="587">
                  <c:v>41591.450829930553</c:v>
                </c:pt>
                <c:pt idx="588">
                  <c:v>41591.450829930553</c:v>
                </c:pt>
                <c:pt idx="589">
                  <c:v>41591.472913252313</c:v>
                </c:pt>
                <c:pt idx="590">
                  <c:v>41591.472913252313</c:v>
                </c:pt>
                <c:pt idx="591">
                  <c:v>41591.494996574082</c:v>
                </c:pt>
                <c:pt idx="592">
                  <c:v>41591.494996574082</c:v>
                </c:pt>
                <c:pt idx="593">
                  <c:v>41591.517079895842</c:v>
                </c:pt>
                <c:pt idx="594">
                  <c:v>41591.517079895842</c:v>
                </c:pt>
                <c:pt idx="595">
                  <c:v>41591.539163217589</c:v>
                </c:pt>
                <c:pt idx="596">
                  <c:v>41591.561246539342</c:v>
                </c:pt>
                <c:pt idx="597">
                  <c:v>41591.583329861103</c:v>
                </c:pt>
              </c:numCache>
            </c:numRef>
          </c:xVal>
          <c:yVal>
            <c:numRef>
              <c:f>'Dataset 1'!$E$2:$E$599</c:f>
              <c:numCache>
                <c:formatCode>General</c:formatCode>
                <c:ptCount val="598"/>
                <c:pt idx="0">
                  <c:v>2.2999999523162802</c:v>
                </c:pt>
                <c:pt idx="1">
                  <c:v>2.2999999523162802</c:v>
                </c:pt>
                <c:pt idx="2">
                  <c:v>2.7000000476837198</c:v>
                </c:pt>
                <c:pt idx="3">
                  <c:v>2.5999999046325701</c:v>
                </c:pt>
                <c:pt idx="4">
                  <c:v>2.5</c:v>
                </c:pt>
                <c:pt idx="5">
                  <c:v>2.7000000476837198</c:v>
                </c:pt>
                <c:pt idx="6">
                  <c:v>2.4000000953674299</c:v>
                </c:pt>
                <c:pt idx="7">
                  <c:v>2.4000000953674299</c:v>
                </c:pt>
                <c:pt idx="8">
                  <c:v>2</c:v>
                </c:pt>
                <c:pt idx="9">
                  <c:v>2</c:v>
                </c:pt>
                <c:pt idx="10">
                  <c:v>2.2999999523162802</c:v>
                </c:pt>
                <c:pt idx="11">
                  <c:v>2.2999999523162802</c:v>
                </c:pt>
                <c:pt idx="12">
                  <c:v>2.4000000953674299</c:v>
                </c:pt>
                <c:pt idx="13">
                  <c:v>2.4000000953674299</c:v>
                </c:pt>
                <c:pt idx="14">
                  <c:v>2.5999999046325701</c:v>
                </c:pt>
                <c:pt idx="15">
                  <c:v>2.5</c:v>
                </c:pt>
                <c:pt idx="16">
                  <c:v>2.4000000953674299</c:v>
                </c:pt>
                <c:pt idx="17">
                  <c:v>2.5</c:v>
                </c:pt>
                <c:pt idx="18">
                  <c:v>2.2999999523162802</c:v>
                </c:pt>
                <c:pt idx="19">
                  <c:v>2.4000000953674299</c:v>
                </c:pt>
                <c:pt idx="20">
                  <c:v>2.5</c:v>
                </c:pt>
                <c:pt idx="21">
                  <c:v>2.5</c:v>
                </c:pt>
                <c:pt idx="22">
                  <c:v>2.2999999523162802</c:v>
                </c:pt>
                <c:pt idx="23">
                  <c:v>2.4000000953674299</c:v>
                </c:pt>
                <c:pt idx="24">
                  <c:v>2.2000000476837198</c:v>
                </c:pt>
                <c:pt idx="25">
                  <c:v>2.2999999523162802</c:v>
                </c:pt>
                <c:pt idx="26">
                  <c:v>2.4000000953674299</c:v>
                </c:pt>
                <c:pt idx="27">
                  <c:v>2.4000000953674299</c:v>
                </c:pt>
                <c:pt idx="28">
                  <c:v>2.2000000476837198</c:v>
                </c:pt>
                <c:pt idx="29">
                  <c:v>2.2999999523162802</c:v>
                </c:pt>
                <c:pt idx="30">
                  <c:v>2.0999999046325701</c:v>
                </c:pt>
                <c:pt idx="31">
                  <c:v>2.2000000476837198</c:v>
                </c:pt>
                <c:pt idx="32">
                  <c:v>2.2999999523162802</c:v>
                </c:pt>
                <c:pt idx="33">
                  <c:v>2.2999999523162802</c:v>
                </c:pt>
                <c:pt idx="34">
                  <c:v>2.0999999046325701</c:v>
                </c:pt>
                <c:pt idx="35">
                  <c:v>2.2000000476837198</c:v>
                </c:pt>
                <c:pt idx="36">
                  <c:v>2.0999999046325701</c:v>
                </c:pt>
                <c:pt idx="37">
                  <c:v>2.2999999523162802</c:v>
                </c:pt>
                <c:pt idx="38">
                  <c:v>2</c:v>
                </c:pt>
                <c:pt idx="39">
                  <c:v>2.2999999523162802</c:v>
                </c:pt>
                <c:pt idx="40">
                  <c:v>2.0999999046325701</c:v>
                </c:pt>
                <c:pt idx="41">
                  <c:v>2.0999999046325701</c:v>
                </c:pt>
                <c:pt idx="42">
                  <c:v>2.4000000953674299</c:v>
                </c:pt>
                <c:pt idx="43">
                  <c:v>2.2999999523162802</c:v>
                </c:pt>
                <c:pt idx="44">
                  <c:v>2.5</c:v>
                </c:pt>
                <c:pt idx="45">
                  <c:v>2.5</c:v>
                </c:pt>
                <c:pt idx="46">
                  <c:v>2.4000000953674299</c:v>
                </c:pt>
                <c:pt idx="47">
                  <c:v>2.7000000476837198</c:v>
                </c:pt>
                <c:pt idx="48">
                  <c:v>2.4000000953674299</c:v>
                </c:pt>
                <c:pt idx="49">
                  <c:v>2.5999999046325701</c:v>
                </c:pt>
                <c:pt idx="50">
                  <c:v>2.9000000953674299</c:v>
                </c:pt>
                <c:pt idx="51">
                  <c:v>3</c:v>
                </c:pt>
                <c:pt idx="52">
                  <c:v>2.4000000953674299</c:v>
                </c:pt>
                <c:pt idx="53">
                  <c:v>2.4000000953674299</c:v>
                </c:pt>
                <c:pt idx="54">
                  <c:v>2.5999999046325701</c:v>
                </c:pt>
                <c:pt idx="55">
                  <c:v>4.0999999046325701</c:v>
                </c:pt>
                <c:pt idx="56">
                  <c:v>2.2000000476837198</c:v>
                </c:pt>
                <c:pt idx="57">
                  <c:v>2.5</c:v>
                </c:pt>
                <c:pt idx="58">
                  <c:v>2</c:v>
                </c:pt>
                <c:pt idx="59">
                  <c:v>2.2000000476837198</c:v>
                </c:pt>
                <c:pt idx="60">
                  <c:v>1.8999999761581401</c:v>
                </c:pt>
                <c:pt idx="61">
                  <c:v>2.0999999046325701</c:v>
                </c:pt>
                <c:pt idx="62">
                  <c:v>1.8999999761581401</c:v>
                </c:pt>
                <c:pt idx="63">
                  <c:v>2</c:v>
                </c:pt>
                <c:pt idx="64">
                  <c:v>1.79999995231628</c:v>
                </c:pt>
                <c:pt idx="65">
                  <c:v>1.8999999761581401</c:v>
                </c:pt>
                <c:pt idx="66">
                  <c:v>2.0999999046325701</c:v>
                </c:pt>
                <c:pt idx="67">
                  <c:v>1.8999999761581401</c:v>
                </c:pt>
                <c:pt idx="68">
                  <c:v>2.0999999046325701</c:v>
                </c:pt>
                <c:pt idx="69">
                  <c:v>2</c:v>
                </c:pt>
                <c:pt idx="70">
                  <c:v>2.2999999523162802</c:v>
                </c:pt>
                <c:pt idx="71">
                  <c:v>2.2000000476837198</c:v>
                </c:pt>
                <c:pt idx="72">
                  <c:v>2.4000000953674299</c:v>
                </c:pt>
                <c:pt idx="73">
                  <c:v>2.4000000953674299</c:v>
                </c:pt>
                <c:pt idx="74">
                  <c:v>2.2999999523162802</c:v>
                </c:pt>
                <c:pt idx="75">
                  <c:v>2.4000000953674299</c:v>
                </c:pt>
                <c:pt idx="76">
                  <c:v>2.5</c:v>
                </c:pt>
                <c:pt idx="77">
                  <c:v>2.5</c:v>
                </c:pt>
                <c:pt idx="78">
                  <c:v>2.7000000476837198</c:v>
                </c:pt>
                <c:pt idx="79">
                  <c:v>2.7000000476837198</c:v>
                </c:pt>
                <c:pt idx="80">
                  <c:v>3</c:v>
                </c:pt>
                <c:pt idx="81">
                  <c:v>3</c:v>
                </c:pt>
                <c:pt idx="82">
                  <c:v>2.9000000953674299</c:v>
                </c:pt>
                <c:pt idx="83">
                  <c:v>3.0999999046325701</c:v>
                </c:pt>
                <c:pt idx="84">
                  <c:v>2.7000000476837198</c:v>
                </c:pt>
                <c:pt idx="85">
                  <c:v>2.7000000476837198</c:v>
                </c:pt>
                <c:pt idx="86">
                  <c:v>3</c:v>
                </c:pt>
                <c:pt idx="87">
                  <c:v>2.9000000953674299</c:v>
                </c:pt>
                <c:pt idx="88">
                  <c:v>2.4000000953674299</c:v>
                </c:pt>
                <c:pt idx="89">
                  <c:v>2.4000000953674299</c:v>
                </c:pt>
                <c:pt idx="90">
                  <c:v>2.7999999523162802</c:v>
                </c:pt>
                <c:pt idx="91">
                  <c:v>2.7999999523162802</c:v>
                </c:pt>
                <c:pt idx="92">
                  <c:v>2.7000000476837198</c:v>
                </c:pt>
                <c:pt idx="93">
                  <c:v>2.7999999523162802</c:v>
                </c:pt>
                <c:pt idx="94">
                  <c:v>2.9000000953674299</c:v>
                </c:pt>
                <c:pt idx="95">
                  <c:v>2.9000000953674299</c:v>
                </c:pt>
                <c:pt idx="96">
                  <c:v>3</c:v>
                </c:pt>
                <c:pt idx="97">
                  <c:v>2.9000000953674299</c:v>
                </c:pt>
                <c:pt idx="98">
                  <c:v>2.7999999523162802</c:v>
                </c:pt>
                <c:pt idx="99">
                  <c:v>2.7999999523162802</c:v>
                </c:pt>
                <c:pt idx="100">
                  <c:v>2.9000000953674299</c:v>
                </c:pt>
                <c:pt idx="101">
                  <c:v>2.7999999523162802</c:v>
                </c:pt>
                <c:pt idx="102">
                  <c:v>2.9000000953674299</c:v>
                </c:pt>
                <c:pt idx="103">
                  <c:v>2.9000000953674299</c:v>
                </c:pt>
                <c:pt idx="104">
                  <c:v>2.2999999523162802</c:v>
                </c:pt>
                <c:pt idx="105">
                  <c:v>2.7999999523162802</c:v>
                </c:pt>
                <c:pt idx="106">
                  <c:v>2.7000000476837198</c:v>
                </c:pt>
                <c:pt idx="107">
                  <c:v>2.7000000476837198</c:v>
                </c:pt>
                <c:pt idx="108">
                  <c:v>2.5</c:v>
                </c:pt>
                <c:pt idx="109">
                  <c:v>2.4000000953674299</c:v>
                </c:pt>
                <c:pt idx="110">
                  <c:v>2.7000000476837198</c:v>
                </c:pt>
                <c:pt idx="111">
                  <c:v>2.7000000476837198</c:v>
                </c:pt>
                <c:pt idx="112">
                  <c:v>2.5999999046325701</c:v>
                </c:pt>
                <c:pt idx="113">
                  <c:v>2.5999999046325701</c:v>
                </c:pt>
                <c:pt idx="114">
                  <c:v>2.7000000476837198</c:v>
                </c:pt>
                <c:pt idx="115">
                  <c:v>2.5999999046325701</c:v>
                </c:pt>
                <c:pt idx="116">
                  <c:v>2.5</c:v>
                </c:pt>
                <c:pt idx="117">
                  <c:v>2.5</c:v>
                </c:pt>
                <c:pt idx="118">
                  <c:v>2.5999999046325701</c:v>
                </c:pt>
                <c:pt idx="119">
                  <c:v>2.5</c:v>
                </c:pt>
                <c:pt idx="120">
                  <c:v>2.2000000476837198</c:v>
                </c:pt>
                <c:pt idx="121">
                  <c:v>2.2999999523162802</c:v>
                </c:pt>
                <c:pt idx="122">
                  <c:v>2.5</c:v>
                </c:pt>
                <c:pt idx="123">
                  <c:v>2.4000000953674299</c:v>
                </c:pt>
                <c:pt idx="124">
                  <c:v>2.5</c:v>
                </c:pt>
                <c:pt idx="125">
                  <c:v>2.5</c:v>
                </c:pt>
                <c:pt idx="126">
                  <c:v>2.7000000476837198</c:v>
                </c:pt>
                <c:pt idx="127">
                  <c:v>2.5999999046325701</c:v>
                </c:pt>
                <c:pt idx="128">
                  <c:v>2.5</c:v>
                </c:pt>
                <c:pt idx="129">
                  <c:v>2.5</c:v>
                </c:pt>
                <c:pt idx="130">
                  <c:v>2.7999999523162802</c:v>
                </c:pt>
                <c:pt idx="131">
                  <c:v>2.7999999523162802</c:v>
                </c:pt>
                <c:pt idx="132">
                  <c:v>3.0999999046325701</c:v>
                </c:pt>
                <c:pt idx="133">
                  <c:v>3.0999999046325701</c:v>
                </c:pt>
                <c:pt idx="134">
                  <c:v>3.2999999523162802</c:v>
                </c:pt>
                <c:pt idx="135">
                  <c:v>3.2999999523162802</c:v>
                </c:pt>
                <c:pt idx="136">
                  <c:v>3.4000000953674299</c:v>
                </c:pt>
                <c:pt idx="137">
                  <c:v>3.4000000953674299</c:v>
                </c:pt>
                <c:pt idx="138">
                  <c:v>3.5999999046325701</c:v>
                </c:pt>
                <c:pt idx="139">
                  <c:v>3.7999999523162802</c:v>
                </c:pt>
                <c:pt idx="140">
                  <c:v>4</c:v>
                </c:pt>
                <c:pt idx="141">
                  <c:v>3.9000000953674299</c:v>
                </c:pt>
                <c:pt idx="142">
                  <c:v>5.0999999046325701</c:v>
                </c:pt>
                <c:pt idx="143">
                  <c:v>4.4000000953674299</c:v>
                </c:pt>
                <c:pt idx="144">
                  <c:v>4.6999998092651394</c:v>
                </c:pt>
                <c:pt idx="145">
                  <c:v>4.5</c:v>
                </c:pt>
                <c:pt idx="146">
                  <c:v>5.5999999046325701</c:v>
                </c:pt>
                <c:pt idx="147">
                  <c:v>5</c:v>
                </c:pt>
                <c:pt idx="148">
                  <c:v>4.6999998092651394</c:v>
                </c:pt>
                <c:pt idx="149">
                  <c:v>4.6999998092651394</c:v>
                </c:pt>
                <c:pt idx="150">
                  <c:v>4.5999999046325701</c:v>
                </c:pt>
                <c:pt idx="151">
                  <c:v>4.6999998092651394</c:v>
                </c:pt>
                <c:pt idx="152">
                  <c:v>4.0999999046325701</c:v>
                </c:pt>
                <c:pt idx="153">
                  <c:v>4.0999999046325701</c:v>
                </c:pt>
                <c:pt idx="154">
                  <c:v>4</c:v>
                </c:pt>
                <c:pt idx="155">
                  <c:v>4.0999999046325701</c:v>
                </c:pt>
                <c:pt idx="156">
                  <c:v>3.9000000953674299</c:v>
                </c:pt>
                <c:pt idx="157">
                  <c:v>3.9000000953674299</c:v>
                </c:pt>
                <c:pt idx="158">
                  <c:v>3.4000000953674299</c:v>
                </c:pt>
                <c:pt idx="159">
                  <c:v>3.4000000953674299</c:v>
                </c:pt>
                <c:pt idx="160">
                  <c:v>3.0999999046325701</c:v>
                </c:pt>
                <c:pt idx="161">
                  <c:v>3.4000000953674299</c:v>
                </c:pt>
                <c:pt idx="162">
                  <c:v>3.5</c:v>
                </c:pt>
                <c:pt idx="163">
                  <c:v>3.5</c:v>
                </c:pt>
                <c:pt idx="164">
                  <c:v>3.4000000953674299</c:v>
                </c:pt>
                <c:pt idx="165">
                  <c:v>3.4000000953674299</c:v>
                </c:pt>
                <c:pt idx="166">
                  <c:v>3.5</c:v>
                </c:pt>
                <c:pt idx="167">
                  <c:v>3.4000000953674299</c:v>
                </c:pt>
                <c:pt idx="168">
                  <c:v>3.0999999046325701</c:v>
                </c:pt>
                <c:pt idx="169">
                  <c:v>3.0999999046325701</c:v>
                </c:pt>
                <c:pt idx="170">
                  <c:v>3.2999999523162802</c:v>
                </c:pt>
                <c:pt idx="171">
                  <c:v>3.0999999046325701</c:v>
                </c:pt>
                <c:pt idx="172">
                  <c:v>2.5999999046325701</c:v>
                </c:pt>
                <c:pt idx="173">
                  <c:v>2.5999999046325701</c:v>
                </c:pt>
                <c:pt idx="174">
                  <c:v>2.0999999046325701</c:v>
                </c:pt>
                <c:pt idx="175">
                  <c:v>2.0999999046325701</c:v>
                </c:pt>
                <c:pt idx="176">
                  <c:v>1.79999995231628</c:v>
                </c:pt>
                <c:pt idx="177">
                  <c:v>2.0999999046325701</c:v>
                </c:pt>
                <c:pt idx="178">
                  <c:v>1.79999995231628</c:v>
                </c:pt>
                <c:pt idx="179">
                  <c:v>1.79999995231628</c:v>
                </c:pt>
                <c:pt idx="180">
                  <c:v>1.29999995231628</c:v>
                </c:pt>
                <c:pt idx="181">
                  <c:v>1.3999999761581401</c:v>
                </c:pt>
                <c:pt idx="182">
                  <c:v>1.70000004768372</c:v>
                </c:pt>
                <c:pt idx="183">
                  <c:v>1.70000004768372</c:v>
                </c:pt>
                <c:pt idx="184">
                  <c:v>2.4000000953674299</c:v>
                </c:pt>
                <c:pt idx="185">
                  <c:v>2.5</c:v>
                </c:pt>
                <c:pt idx="186">
                  <c:v>1.79999995231628</c:v>
                </c:pt>
                <c:pt idx="187">
                  <c:v>1.79999995231628</c:v>
                </c:pt>
                <c:pt idx="188">
                  <c:v>1.5</c:v>
                </c:pt>
                <c:pt idx="189">
                  <c:v>1.3999999761581401</c:v>
                </c:pt>
                <c:pt idx="190">
                  <c:v>1.8999999761581401</c:v>
                </c:pt>
                <c:pt idx="191">
                  <c:v>1.8999999761581401</c:v>
                </c:pt>
                <c:pt idx="192">
                  <c:v>2.2000000476837198</c:v>
                </c:pt>
                <c:pt idx="193">
                  <c:v>2.0999999046325701</c:v>
                </c:pt>
                <c:pt idx="194">
                  <c:v>2.5</c:v>
                </c:pt>
                <c:pt idx="195">
                  <c:v>2.2999999523162802</c:v>
                </c:pt>
                <c:pt idx="196">
                  <c:v>2.7999999523162802</c:v>
                </c:pt>
                <c:pt idx="197">
                  <c:v>2.7999999523162802</c:v>
                </c:pt>
                <c:pt idx="198">
                  <c:v>2.2999999523162802</c:v>
                </c:pt>
                <c:pt idx="199">
                  <c:v>2.9000000953674299</c:v>
                </c:pt>
                <c:pt idx="200">
                  <c:v>3</c:v>
                </c:pt>
                <c:pt idx="201">
                  <c:v>3</c:v>
                </c:pt>
                <c:pt idx="202">
                  <c:v>3.9000000953674299</c:v>
                </c:pt>
                <c:pt idx="203">
                  <c:v>3.9000000953674299</c:v>
                </c:pt>
                <c:pt idx="204">
                  <c:v>4</c:v>
                </c:pt>
                <c:pt idx="205">
                  <c:v>4</c:v>
                </c:pt>
                <c:pt idx="206">
                  <c:v>3.9000000953674299</c:v>
                </c:pt>
                <c:pt idx="207">
                  <c:v>4.0999999046325701</c:v>
                </c:pt>
                <c:pt idx="208">
                  <c:v>3.7999999523162802</c:v>
                </c:pt>
                <c:pt idx="209">
                  <c:v>3.7999999523162802</c:v>
                </c:pt>
                <c:pt idx="210">
                  <c:v>3.9000000953674299</c:v>
                </c:pt>
                <c:pt idx="211">
                  <c:v>3.7999999523162802</c:v>
                </c:pt>
                <c:pt idx="212">
                  <c:v>3.9000000953674299</c:v>
                </c:pt>
                <c:pt idx="213">
                  <c:v>3.9000000953674299</c:v>
                </c:pt>
                <c:pt idx="214">
                  <c:v>3.9000000953674299</c:v>
                </c:pt>
                <c:pt idx="215">
                  <c:v>3.9000000953674299</c:v>
                </c:pt>
                <c:pt idx="216">
                  <c:v>4.0999999046325701</c:v>
                </c:pt>
                <c:pt idx="217">
                  <c:v>4.0999999046325701</c:v>
                </c:pt>
                <c:pt idx="218">
                  <c:v>4.3000001907348597</c:v>
                </c:pt>
                <c:pt idx="219">
                  <c:v>4.3000001907348597</c:v>
                </c:pt>
                <c:pt idx="220">
                  <c:v>4.5999999046325701</c:v>
                </c:pt>
                <c:pt idx="221">
                  <c:v>4.5999999046325701</c:v>
                </c:pt>
                <c:pt idx="222">
                  <c:v>4.9000000953674299</c:v>
                </c:pt>
                <c:pt idx="223">
                  <c:v>4.9000000953674299</c:v>
                </c:pt>
                <c:pt idx="224">
                  <c:v>5.3000001907348597</c:v>
                </c:pt>
                <c:pt idx="225">
                  <c:v>5.3000001907348597</c:v>
                </c:pt>
                <c:pt idx="226">
                  <c:v>5.5999999046325701</c:v>
                </c:pt>
                <c:pt idx="227">
                  <c:v>5.5999999046325701</c:v>
                </c:pt>
                <c:pt idx="228">
                  <c:v>6.4000000953674299</c:v>
                </c:pt>
                <c:pt idx="229">
                  <c:v>6.4000000953674299</c:v>
                </c:pt>
                <c:pt idx="230">
                  <c:v>6.6999998092651394</c:v>
                </c:pt>
                <c:pt idx="231">
                  <c:v>6.6999998092651394</c:v>
                </c:pt>
                <c:pt idx="232">
                  <c:v>6.8000001907348597</c:v>
                </c:pt>
                <c:pt idx="233">
                  <c:v>6.8000001907348597</c:v>
                </c:pt>
                <c:pt idx="234">
                  <c:v>6.6999998092651394</c:v>
                </c:pt>
                <c:pt idx="235">
                  <c:v>6.8000001907348597</c:v>
                </c:pt>
                <c:pt idx="236">
                  <c:v>6.5999999046325701</c:v>
                </c:pt>
                <c:pt idx="237">
                  <c:v>6.6999998092651394</c:v>
                </c:pt>
                <c:pt idx="238">
                  <c:v>6.5999999046325701</c:v>
                </c:pt>
                <c:pt idx="239">
                  <c:v>6.5999999046325701</c:v>
                </c:pt>
                <c:pt idx="240">
                  <c:v>6.5</c:v>
                </c:pt>
                <c:pt idx="241">
                  <c:v>6.5999999046325701</c:v>
                </c:pt>
                <c:pt idx="242">
                  <c:v>6.5</c:v>
                </c:pt>
                <c:pt idx="243">
                  <c:v>6.5</c:v>
                </c:pt>
                <c:pt idx="244">
                  <c:v>6.3000001907348597</c:v>
                </c:pt>
                <c:pt idx="245">
                  <c:v>6.5</c:v>
                </c:pt>
                <c:pt idx="246">
                  <c:v>6.1999998092651394</c:v>
                </c:pt>
                <c:pt idx="247">
                  <c:v>6.1999998092651394</c:v>
                </c:pt>
                <c:pt idx="248">
                  <c:v>6</c:v>
                </c:pt>
                <c:pt idx="249">
                  <c:v>6</c:v>
                </c:pt>
                <c:pt idx="250">
                  <c:v>0</c:v>
                </c:pt>
                <c:pt idx="251">
                  <c:v>5.8000001907348597</c:v>
                </c:pt>
                <c:pt idx="252">
                  <c:v>5.9000000953674299</c:v>
                </c:pt>
                <c:pt idx="253">
                  <c:v>5.9000000953674299</c:v>
                </c:pt>
                <c:pt idx="254">
                  <c:v>5.6999998092651394</c:v>
                </c:pt>
                <c:pt idx="255">
                  <c:v>5.6999998092651394</c:v>
                </c:pt>
                <c:pt idx="256">
                  <c:v>5.5999999046325701</c:v>
                </c:pt>
                <c:pt idx="257">
                  <c:v>5.5999999046325701</c:v>
                </c:pt>
                <c:pt idx="258">
                  <c:v>5.5999999046325701</c:v>
                </c:pt>
                <c:pt idx="259">
                  <c:v>5.6999998092651394</c:v>
                </c:pt>
                <c:pt idx="260">
                  <c:v>5.4000000953674299</c:v>
                </c:pt>
                <c:pt idx="261">
                  <c:v>5.4000000953674299</c:v>
                </c:pt>
                <c:pt idx="262">
                  <c:v>5.3000001907348597</c:v>
                </c:pt>
                <c:pt idx="263">
                  <c:v>5.4000000953674299</c:v>
                </c:pt>
                <c:pt idx="264">
                  <c:v>5.5</c:v>
                </c:pt>
                <c:pt idx="265">
                  <c:v>5.5</c:v>
                </c:pt>
                <c:pt idx="266">
                  <c:v>5.5999999046325701</c:v>
                </c:pt>
                <c:pt idx="267">
                  <c:v>5.5999999046325701</c:v>
                </c:pt>
                <c:pt idx="268">
                  <c:v>5.3000001907348597</c:v>
                </c:pt>
                <c:pt idx="269">
                  <c:v>5.4000000953674299</c:v>
                </c:pt>
                <c:pt idx="270">
                  <c:v>5.3000001907348597</c:v>
                </c:pt>
                <c:pt idx="271">
                  <c:v>5.3000001907348597</c:v>
                </c:pt>
                <c:pt idx="272">
                  <c:v>5.4000000953674299</c:v>
                </c:pt>
                <c:pt idx="273">
                  <c:v>5.3000001907348597</c:v>
                </c:pt>
                <c:pt idx="274">
                  <c:v>5.1999998092651394</c:v>
                </c:pt>
                <c:pt idx="275">
                  <c:v>5.1999998092651394</c:v>
                </c:pt>
                <c:pt idx="276">
                  <c:v>5</c:v>
                </c:pt>
                <c:pt idx="277">
                  <c:v>5.0999999046325701</c:v>
                </c:pt>
                <c:pt idx="278">
                  <c:v>5</c:v>
                </c:pt>
                <c:pt idx="279">
                  <c:v>5</c:v>
                </c:pt>
                <c:pt idx="280">
                  <c:v>4.8000001907348597</c:v>
                </c:pt>
                <c:pt idx="281">
                  <c:v>4.8000001907348597</c:v>
                </c:pt>
                <c:pt idx="282">
                  <c:v>4.6999998092651394</c:v>
                </c:pt>
                <c:pt idx="283">
                  <c:v>4.6999998092651394</c:v>
                </c:pt>
                <c:pt idx="284">
                  <c:v>4.5999999046325701</c:v>
                </c:pt>
                <c:pt idx="285">
                  <c:v>4.5999999046325701</c:v>
                </c:pt>
                <c:pt idx="286">
                  <c:v>4.5</c:v>
                </c:pt>
                <c:pt idx="287">
                  <c:v>4.5</c:v>
                </c:pt>
                <c:pt idx="288">
                  <c:v>4.5</c:v>
                </c:pt>
                <c:pt idx="289">
                  <c:v>4.5999999046325701</c:v>
                </c:pt>
                <c:pt idx="290">
                  <c:v>4.3000001907348597</c:v>
                </c:pt>
                <c:pt idx="291">
                  <c:v>4.3000001907348597</c:v>
                </c:pt>
                <c:pt idx="292">
                  <c:v>4</c:v>
                </c:pt>
                <c:pt idx="293">
                  <c:v>4</c:v>
                </c:pt>
                <c:pt idx="294">
                  <c:v>3.5999999046325701</c:v>
                </c:pt>
                <c:pt idx="295">
                  <c:v>3.5999999046325701</c:v>
                </c:pt>
                <c:pt idx="296">
                  <c:v>3.2000000476837198</c:v>
                </c:pt>
                <c:pt idx="297">
                  <c:v>3.2000000476837198</c:v>
                </c:pt>
                <c:pt idx="298">
                  <c:v>3.0999999046325701</c:v>
                </c:pt>
                <c:pt idx="299">
                  <c:v>3.0999999046325701</c:v>
                </c:pt>
                <c:pt idx="300">
                  <c:v>3.0999999046325701</c:v>
                </c:pt>
                <c:pt idx="301">
                  <c:v>3.0999999046325701</c:v>
                </c:pt>
                <c:pt idx="302">
                  <c:v>2.7000000476837198</c:v>
                </c:pt>
                <c:pt idx="303">
                  <c:v>2.7999999523162802</c:v>
                </c:pt>
                <c:pt idx="304">
                  <c:v>2.5999999046325701</c:v>
                </c:pt>
                <c:pt idx="305">
                  <c:v>2.5999999046325701</c:v>
                </c:pt>
                <c:pt idx="306">
                  <c:v>2.4000000953674299</c:v>
                </c:pt>
                <c:pt idx="307">
                  <c:v>2.4000000953674299</c:v>
                </c:pt>
                <c:pt idx="308">
                  <c:v>2.2999999523162802</c:v>
                </c:pt>
                <c:pt idx="309">
                  <c:v>2.2999999523162802</c:v>
                </c:pt>
                <c:pt idx="310">
                  <c:v>2.2000000476837198</c:v>
                </c:pt>
                <c:pt idx="311">
                  <c:v>2.2000000476837198</c:v>
                </c:pt>
                <c:pt idx="312">
                  <c:v>2</c:v>
                </c:pt>
                <c:pt idx="313">
                  <c:v>2</c:v>
                </c:pt>
                <c:pt idx="314">
                  <c:v>2.2000000476837198</c:v>
                </c:pt>
                <c:pt idx="315">
                  <c:v>2.2000000476837198</c:v>
                </c:pt>
                <c:pt idx="316">
                  <c:v>2.2999999523162802</c:v>
                </c:pt>
                <c:pt idx="317">
                  <c:v>2.2999999523162802</c:v>
                </c:pt>
                <c:pt idx="318">
                  <c:v>2.2000000476837198</c:v>
                </c:pt>
                <c:pt idx="319">
                  <c:v>2.2000000476837198</c:v>
                </c:pt>
                <c:pt idx="320">
                  <c:v>2.5</c:v>
                </c:pt>
                <c:pt idx="321">
                  <c:v>2.4000000953674299</c:v>
                </c:pt>
                <c:pt idx="322">
                  <c:v>2.7000000476837198</c:v>
                </c:pt>
                <c:pt idx="323">
                  <c:v>2.7000000476837198</c:v>
                </c:pt>
                <c:pt idx="324">
                  <c:v>2.9000000953674299</c:v>
                </c:pt>
                <c:pt idx="325">
                  <c:v>2.9000000953674299</c:v>
                </c:pt>
                <c:pt idx="326">
                  <c:v>3.2000000476837198</c:v>
                </c:pt>
                <c:pt idx="327">
                  <c:v>3.2000000476837198</c:v>
                </c:pt>
                <c:pt idx="328">
                  <c:v>3.2999999523162802</c:v>
                </c:pt>
                <c:pt idx="329">
                  <c:v>3.2999999523162802</c:v>
                </c:pt>
                <c:pt idx="330">
                  <c:v>3.0999999046325701</c:v>
                </c:pt>
                <c:pt idx="331">
                  <c:v>3.0999999046325701</c:v>
                </c:pt>
                <c:pt idx="332">
                  <c:v>3</c:v>
                </c:pt>
                <c:pt idx="333">
                  <c:v>3</c:v>
                </c:pt>
                <c:pt idx="334">
                  <c:v>3.0999999046325701</c:v>
                </c:pt>
                <c:pt idx="335">
                  <c:v>3.0999999046325701</c:v>
                </c:pt>
                <c:pt idx="336">
                  <c:v>3.0999999046325701</c:v>
                </c:pt>
                <c:pt idx="337">
                  <c:v>3.0999999046325701</c:v>
                </c:pt>
                <c:pt idx="338">
                  <c:v>3</c:v>
                </c:pt>
                <c:pt idx="339">
                  <c:v>2.9000000953674299</c:v>
                </c:pt>
                <c:pt idx="340">
                  <c:v>3.0999999046325701</c:v>
                </c:pt>
                <c:pt idx="341">
                  <c:v>3.0999999046325701</c:v>
                </c:pt>
                <c:pt idx="342">
                  <c:v>3</c:v>
                </c:pt>
                <c:pt idx="343">
                  <c:v>3</c:v>
                </c:pt>
                <c:pt idx="344">
                  <c:v>2.7999999523162802</c:v>
                </c:pt>
                <c:pt idx="345">
                  <c:v>2.7999999523162802</c:v>
                </c:pt>
                <c:pt idx="346">
                  <c:v>2.5</c:v>
                </c:pt>
                <c:pt idx="347">
                  <c:v>2.5</c:v>
                </c:pt>
                <c:pt idx="348">
                  <c:v>2</c:v>
                </c:pt>
                <c:pt idx="349">
                  <c:v>1.8999999761581401</c:v>
                </c:pt>
                <c:pt idx="350">
                  <c:v>2.0999999046325701</c:v>
                </c:pt>
                <c:pt idx="351">
                  <c:v>2</c:v>
                </c:pt>
                <c:pt idx="352">
                  <c:v>2.2999999523162802</c:v>
                </c:pt>
                <c:pt idx="353">
                  <c:v>2.2999999523162802</c:v>
                </c:pt>
                <c:pt idx="354">
                  <c:v>2.4000000953674299</c:v>
                </c:pt>
                <c:pt idx="355">
                  <c:v>2.4000000953674299</c:v>
                </c:pt>
                <c:pt idx="356">
                  <c:v>2.7000000476837198</c:v>
                </c:pt>
                <c:pt idx="357">
                  <c:v>2.7000000476837198</c:v>
                </c:pt>
                <c:pt idx="358">
                  <c:v>2.5999999046325701</c:v>
                </c:pt>
                <c:pt idx="359">
                  <c:v>2.7000000476837198</c:v>
                </c:pt>
                <c:pt idx="360">
                  <c:v>2.2999999523162802</c:v>
                </c:pt>
                <c:pt idx="361">
                  <c:v>2.4000000953674299</c:v>
                </c:pt>
                <c:pt idx="362">
                  <c:v>2.2000000476837198</c:v>
                </c:pt>
                <c:pt idx="363">
                  <c:v>2.2999999523162802</c:v>
                </c:pt>
                <c:pt idx="364">
                  <c:v>2.0999999046325701</c:v>
                </c:pt>
                <c:pt idx="365">
                  <c:v>2.0999999046325701</c:v>
                </c:pt>
                <c:pt idx="366">
                  <c:v>2</c:v>
                </c:pt>
                <c:pt idx="367">
                  <c:v>2.2000000476837198</c:v>
                </c:pt>
                <c:pt idx="368">
                  <c:v>2</c:v>
                </c:pt>
                <c:pt idx="369">
                  <c:v>2</c:v>
                </c:pt>
                <c:pt idx="370">
                  <c:v>2.4000000953674299</c:v>
                </c:pt>
                <c:pt idx="371">
                  <c:v>2.2000000476837198</c:v>
                </c:pt>
                <c:pt idx="372">
                  <c:v>2.5999999046325701</c:v>
                </c:pt>
                <c:pt idx="373">
                  <c:v>2.5999999046325701</c:v>
                </c:pt>
                <c:pt idx="374">
                  <c:v>2.0999999046325701</c:v>
                </c:pt>
                <c:pt idx="375">
                  <c:v>2.0999999046325701</c:v>
                </c:pt>
                <c:pt idx="376">
                  <c:v>1.79999995231628</c:v>
                </c:pt>
                <c:pt idx="377">
                  <c:v>1.8999999761581401</c:v>
                </c:pt>
                <c:pt idx="378">
                  <c:v>1.70000004768372</c:v>
                </c:pt>
                <c:pt idx="379">
                  <c:v>2.0999999046325701</c:v>
                </c:pt>
                <c:pt idx="380">
                  <c:v>1.79999995231628</c:v>
                </c:pt>
                <c:pt idx="381">
                  <c:v>1.79999995231628</c:v>
                </c:pt>
                <c:pt idx="382">
                  <c:v>2</c:v>
                </c:pt>
                <c:pt idx="383">
                  <c:v>2</c:v>
                </c:pt>
                <c:pt idx="384">
                  <c:v>1.70000004768372</c:v>
                </c:pt>
                <c:pt idx="385">
                  <c:v>1.70000004768372</c:v>
                </c:pt>
                <c:pt idx="386">
                  <c:v>1.8999999761581401</c:v>
                </c:pt>
                <c:pt idx="387">
                  <c:v>1.70000004768372</c:v>
                </c:pt>
                <c:pt idx="388">
                  <c:v>2.0999999046325701</c:v>
                </c:pt>
                <c:pt idx="389">
                  <c:v>1.79999995231628</c:v>
                </c:pt>
                <c:pt idx="390">
                  <c:v>1.70000004768372</c:v>
                </c:pt>
                <c:pt idx="391">
                  <c:v>1.70000004768372</c:v>
                </c:pt>
                <c:pt idx="392">
                  <c:v>1.5</c:v>
                </c:pt>
                <c:pt idx="393">
                  <c:v>1.5</c:v>
                </c:pt>
                <c:pt idx="394">
                  <c:v>1.20000004768372</c:v>
                </c:pt>
                <c:pt idx="395">
                  <c:v>1.1000000238418599</c:v>
                </c:pt>
                <c:pt idx="396">
                  <c:v>1.3999999761581401</c:v>
                </c:pt>
                <c:pt idx="397">
                  <c:v>1.3999999761581401</c:v>
                </c:pt>
                <c:pt idx="398">
                  <c:v>1.1000000238418599</c:v>
                </c:pt>
                <c:pt idx="399">
                  <c:v>1.29999995231628</c:v>
                </c:pt>
                <c:pt idx="400">
                  <c:v>1.1000000238418599</c:v>
                </c:pt>
                <c:pt idx="401">
                  <c:v>1.1000000238418599</c:v>
                </c:pt>
                <c:pt idx="402">
                  <c:v>1.6000000238418599</c:v>
                </c:pt>
                <c:pt idx="403">
                  <c:v>1.5</c:v>
                </c:pt>
                <c:pt idx="404">
                  <c:v>2</c:v>
                </c:pt>
                <c:pt idx="405">
                  <c:v>2</c:v>
                </c:pt>
                <c:pt idx="406">
                  <c:v>1.8999999761581401</c:v>
                </c:pt>
                <c:pt idx="407">
                  <c:v>2</c:v>
                </c:pt>
                <c:pt idx="408">
                  <c:v>2.2000000476837198</c:v>
                </c:pt>
                <c:pt idx="409">
                  <c:v>2.0999999046325701</c:v>
                </c:pt>
                <c:pt idx="410">
                  <c:v>3.7999999523162802</c:v>
                </c:pt>
                <c:pt idx="411">
                  <c:v>3.2000000476837198</c:v>
                </c:pt>
                <c:pt idx="412">
                  <c:v>5.3000001907348597</c:v>
                </c:pt>
                <c:pt idx="413">
                  <c:v>4.9000000953674299</c:v>
                </c:pt>
                <c:pt idx="414">
                  <c:v>6.5999999046325701</c:v>
                </c:pt>
                <c:pt idx="415">
                  <c:v>6.5999999046325701</c:v>
                </c:pt>
                <c:pt idx="416">
                  <c:v>5.5999999046325701</c:v>
                </c:pt>
                <c:pt idx="417">
                  <c:v>6.3000001907348597</c:v>
                </c:pt>
                <c:pt idx="418">
                  <c:v>0</c:v>
                </c:pt>
                <c:pt idx="419">
                  <c:v>0</c:v>
                </c:pt>
                <c:pt idx="420">
                  <c:v>3.5</c:v>
                </c:pt>
                <c:pt idx="421">
                  <c:v>4.9000000953674299</c:v>
                </c:pt>
                <c:pt idx="422">
                  <c:v>2.5</c:v>
                </c:pt>
                <c:pt idx="423">
                  <c:v>2.7000000476837198</c:v>
                </c:pt>
                <c:pt idx="424">
                  <c:v>2</c:v>
                </c:pt>
                <c:pt idx="425">
                  <c:v>1.70000004768372</c:v>
                </c:pt>
                <c:pt idx="426">
                  <c:v>1</c:v>
                </c:pt>
                <c:pt idx="427">
                  <c:v>1.3999999761581401</c:v>
                </c:pt>
                <c:pt idx="428">
                  <c:v>0.69999998807907104</c:v>
                </c:pt>
                <c:pt idx="429">
                  <c:v>1.20000004768372</c:v>
                </c:pt>
                <c:pt idx="430">
                  <c:v>0.60000002384185802</c:v>
                </c:pt>
                <c:pt idx="431">
                  <c:v>0.80000001192092896</c:v>
                </c:pt>
                <c:pt idx="432">
                  <c:v>0.40000000596046498</c:v>
                </c:pt>
                <c:pt idx="433">
                  <c:v>0.40000000596046498</c:v>
                </c:pt>
                <c:pt idx="434">
                  <c:v>0.80000001192092896</c:v>
                </c:pt>
                <c:pt idx="435">
                  <c:v>0.80000001192092896</c:v>
                </c:pt>
                <c:pt idx="436">
                  <c:v>0.5</c:v>
                </c:pt>
                <c:pt idx="437">
                  <c:v>0.69999998807907104</c:v>
                </c:pt>
                <c:pt idx="438">
                  <c:v>0.89999997615814198</c:v>
                </c:pt>
                <c:pt idx="439">
                  <c:v>0.80000001192092896</c:v>
                </c:pt>
                <c:pt idx="440">
                  <c:v>1</c:v>
                </c:pt>
                <c:pt idx="441">
                  <c:v>1.1000000238418599</c:v>
                </c:pt>
                <c:pt idx="442">
                  <c:v>0.89999997615814198</c:v>
                </c:pt>
                <c:pt idx="443">
                  <c:v>0.80000001192092896</c:v>
                </c:pt>
                <c:pt idx="444">
                  <c:v>1.1000000238418599</c:v>
                </c:pt>
                <c:pt idx="445">
                  <c:v>1.1000000238418599</c:v>
                </c:pt>
                <c:pt idx="446">
                  <c:v>1.20000004768372</c:v>
                </c:pt>
                <c:pt idx="447">
                  <c:v>1.1000000238418599</c:v>
                </c:pt>
                <c:pt idx="448">
                  <c:v>1.3999999761581401</c:v>
                </c:pt>
                <c:pt idx="449">
                  <c:v>1.3999999761581401</c:v>
                </c:pt>
                <c:pt idx="450">
                  <c:v>1.5</c:v>
                </c:pt>
                <c:pt idx="451">
                  <c:v>1.5</c:v>
                </c:pt>
                <c:pt idx="452">
                  <c:v>2.0999999046325701</c:v>
                </c:pt>
                <c:pt idx="453">
                  <c:v>2.0999999046325701</c:v>
                </c:pt>
                <c:pt idx="454">
                  <c:v>2.2999999523162802</c:v>
                </c:pt>
                <c:pt idx="455">
                  <c:v>2.2999999523162802</c:v>
                </c:pt>
                <c:pt idx="456">
                  <c:v>2.7000000476837198</c:v>
                </c:pt>
                <c:pt idx="457">
                  <c:v>2.7000000476837198</c:v>
                </c:pt>
                <c:pt idx="458">
                  <c:v>2.9000000953674299</c:v>
                </c:pt>
                <c:pt idx="459">
                  <c:v>2.9000000953674299</c:v>
                </c:pt>
                <c:pt idx="460">
                  <c:v>2.7999999523162802</c:v>
                </c:pt>
                <c:pt idx="461">
                  <c:v>2.7999999523162802</c:v>
                </c:pt>
                <c:pt idx="462">
                  <c:v>3.0999999046325701</c:v>
                </c:pt>
                <c:pt idx="463">
                  <c:v>3.0999999046325701</c:v>
                </c:pt>
                <c:pt idx="464">
                  <c:v>4.6999998092651394</c:v>
                </c:pt>
                <c:pt idx="465">
                  <c:v>4.6999998092651394</c:v>
                </c:pt>
                <c:pt idx="466">
                  <c:v>4.4000000953674299</c:v>
                </c:pt>
                <c:pt idx="467">
                  <c:v>4.5999999046325701</c:v>
                </c:pt>
                <c:pt idx="468">
                  <c:v>3.7000000476837198</c:v>
                </c:pt>
                <c:pt idx="469">
                  <c:v>3.4000000953674299</c:v>
                </c:pt>
                <c:pt idx="470">
                  <c:v>3.7999999523162802</c:v>
                </c:pt>
                <c:pt idx="471">
                  <c:v>3.7999999523162802</c:v>
                </c:pt>
                <c:pt idx="472">
                  <c:v>4.3000001907348597</c:v>
                </c:pt>
                <c:pt idx="473">
                  <c:v>4.0999999046325701</c:v>
                </c:pt>
                <c:pt idx="474">
                  <c:v>4.4000000953674299</c:v>
                </c:pt>
                <c:pt idx="475">
                  <c:v>4.4000000953674299</c:v>
                </c:pt>
                <c:pt idx="476">
                  <c:v>4.8000001907348597</c:v>
                </c:pt>
                <c:pt idx="477">
                  <c:v>4.8000001907348597</c:v>
                </c:pt>
                <c:pt idx="478">
                  <c:v>4.5999999046325701</c:v>
                </c:pt>
                <c:pt idx="479">
                  <c:v>4.5999999046325701</c:v>
                </c:pt>
                <c:pt idx="480">
                  <c:v>4.9000000953674299</c:v>
                </c:pt>
                <c:pt idx="481">
                  <c:v>4.9000000953674299</c:v>
                </c:pt>
                <c:pt idx="482">
                  <c:v>5.1999998092651394</c:v>
                </c:pt>
                <c:pt idx="483">
                  <c:v>5.1999998092651394</c:v>
                </c:pt>
                <c:pt idx="484">
                  <c:v>5.3000001907348597</c:v>
                </c:pt>
                <c:pt idx="485">
                  <c:v>5.3000001907348597</c:v>
                </c:pt>
                <c:pt idx="486">
                  <c:v>5.1999998092651394</c:v>
                </c:pt>
                <c:pt idx="487">
                  <c:v>5.3000001907348597</c:v>
                </c:pt>
                <c:pt idx="488">
                  <c:v>5.4000000953674299</c:v>
                </c:pt>
                <c:pt idx="489">
                  <c:v>5.4000000953674299</c:v>
                </c:pt>
                <c:pt idx="490">
                  <c:v>5.5999999046325701</c:v>
                </c:pt>
                <c:pt idx="491">
                  <c:v>5.5999999046325701</c:v>
                </c:pt>
                <c:pt idx="492">
                  <c:v>5.6999998092651394</c:v>
                </c:pt>
                <c:pt idx="493">
                  <c:v>5.5999999046325701</c:v>
                </c:pt>
                <c:pt idx="494">
                  <c:v>5.8000001907348597</c:v>
                </c:pt>
                <c:pt idx="495">
                  <c:v>5.6999998092651394</c:v>
                </c:pt>
                <c:pt idx="496">
                  <c:v>5.9000000953674299</c:v>
                </c:pt>
                <c:pt idx="497">
                  <c:v>5.9000000953674299</c:v>
                </c:pt>
                <c:pt idx="498">
                  <c:v>6</c:v>
                </c:pt>
                <c:pt idx="499">
                  <c:v>6</c:v>
                </c:pt>
                <c:pt idx="500">
                  <c:v>6.0999999046325701</c:v>
                </c:pt>
                <c:pt idx="501">
                  <c:v>6</c:v>
                </c:pt>
                <c:pt idx="502">
                  <c:v>6.1999998092651394</c:v>
                </c:pt>
                <c:pt idx="503">
                  <c:v>6.1999998092651394</c:v>
                </c:pt>
                <c:pt idx="504">
                  <c:v>6.0999999046325701</c:v>
                </c:pt>
                <c:pt idx="505">
                  <c:v>6.1999998092651394</c:v>
                </c:pt>
                <c:pt idx="506">
                  <c:v>6.3000001907348597</c:v>
                </c:pt>
                <c:pt idx="507">
                  <c:v>6.1999998092651394</c:v>
                </c:pt>
                <c:pt idx="508">
                  <c:v>6.0999999046325701</c:v>
                </c:pt>
                <c:pt idx="509">
                  <c:v>6</c:v>
                </c:pt>
                <c:pt idx="510">
                  <c:v>6.1999998092651394</c:v>
                </c:pt>
                <c:pt idx="511">
                  <c:v>6.1999998092651394</c:v>
                </c:pt>
                <c:pt idx="512">
                  <c:v>6.3000001907348597</c:v>
                </c:pt>
                <c:pt idx="513">
                  <c:v>6.1999998092651394</c:v>
                </c:pt>
                <c:pt idx="514">
                  <c:v>6.3000001907348597</c:v>
                </c:pt>
                <c:pt idx="515">
                  <c:v>6.1999998092651394</c:v>
                </c:pt>
                <c:pt idx="516">
                  <c:v>6.3000001907348597</c:v>
                </c:pt>
                <c:pt idx="517">
                  <c:v>6.1999998092651394</c:v>
                </c:pt>
                <c:pt idx="518">
                  <c:v>6.1999998092651394</c:v>
                </c:pt>
                <c:pt idx="519">
                  <c:v>6.1999998092651394</c:v>
                </c:pt>
                <c:pt idx="520">
                  <c:v>6.1999998092651394</c:v>
                </c:pt>
                <c:pt idx="521">
                  <c:v>6.1999998092651394</c:v>
                </c:pt>
                <c:pt idx="522">
                  <c:v>6</c:v>
                </c:pt>
                <c:pt idx="523">
                  <c:v>6.0999999046325701</c:v>
                </c:pt>
                <c:pt idx="524">
                  <c:v>6</c:v>
                </c:pt>
                <c:pt idx="525">
                  <c:v>6</c:v>
                </c:pt>
                <c:pt idx="526">
                  <c:v>5</c:v>
                </c:pt>
                <c:pt idx="527">
                  <c:v>5</c:v>
                </c:pt>
                <c:pt idx="528">
                  <c:v>4.3000001907348597</c:v>
                </c:pt>
                <c:pt idx="529">
                  <c:v>4.8000001907348597</c:v>
                </c:pt>
                <c:pt idx="530">
                  <c:v>4.4000000953674299</c:v>
                </c:pt>
                <c:pt idx="531">
                  <c:v>4.3000001907348597</c:v>
                </c:pt>
                <c:pt idx="532">
                  <c:v>4.9000000953674299</c:v>
                </c:pt>
                <c:pt idx="533">
                  <c:v>4.9000000953674299</c:v>
                </c:pt>
                <c:pt idx="534">
                  <c:v>5.0999999046325701</c:v>
                </c:pt>
                <c:pt idx="535">
                  <c:v>5.0999999046325701</c:v>
                </c:pt>
                <c:pt idx="536">
                  <c:v>4.8000001907348597</c:v>
                </c:pt>
                <c:pt idx="537">
                  <c:v>5.0999999046325701</c:v>
                </c:pt>
                <c:pt idx="538">
                  <c:v>5.1999998092651394</c:v>
                </c:pt>
                <c:pt idx="539">
                  <c:v>5.3000001907348597</c:v>
                </c:pt>
                <c:pt idx="540">
                  <c:v>5.0999999046325701</c:v>
                </c:pt>
                <c:pt idx="541">
                  <c:v>5.1999998092651394</c:v>
                </c:pt>
                <c:pt idx="542">
                  <c:v>5</c:v>
                </c:pt>
                <c:pt idx="543">
                  <c:v>4.9000000953674299</c:v>
                </c:pt>
                <c:pt idx="544">
                  <c:v>5.1999998092651394</c:v>
                </c:pt>
                <c:pt idx="545">
                  <c:v>5</c:v>
                </c:pt>
                <c:pt idx="546">
                  <c:v>5.1999998092651394</c:v>
                </c:pt>
                <c:pt idx="547">
                  <c:v>5.1999998092651394</c:v>
                </c:pt>
                <c:pt idx="548">
                  <c:v>4.5999999046325701</c:v>
                </c:pt>
                <c:pt idx="549">
                  <c:v>4.6999998092651394</c:v>
                </c:pt>
                <c:pt idx="550">
                  <c:v>4.3000001907348597</c:v>
                </c:pt>
                <c:pt idx="551">
                  <c:v>4</c:v>
                </c:pt>
                <c:pt idx="552">
                  <c:v>4.4000000953674299</c:v>
                </c:pt>
                <c:pt idx="553">
                  <c:v>4.1999998092651394</c:v>
                </c:pt>
                <c:pt idx="554">
                  <c:v>4.3000001907348597</c:v>
                </c:pt>
                <c:pt idx="555">
                  <c:v>4.5</c:v>
                </c:pt>
                <c:pt idx="556">
                  <c:v>4.1999998092651394</c:v>
                </c:pt>
                <c:pt idx="557">
                  <c:v>4.1999998092651394</c:v>
                </c:pt>
                <c:pt idx="558">
                  <c:v>4.9000000953674299</c:v>
                </c:pt>
                <c:pt idx="559">
                  <c:v>4.9000000953674299</c:v>
                </c:pt>
                <c:pt idx="560">
                  <c:v>4.6999998092651394</c:v>
                </c:pt>
                <c:pt idx="561">
                  <c:v>4.6999998092651394</c:v>
                </c:pt>
                <c:pt idx="562">
                  <c:v>4.9000000953674299</c:v>
                </c:pt>
                <c:pt idx="563">
                  <c:v>4.8000001907348597</c:v>
                </c:pt>
                <c:pt idx="564">
                  <c:v>5.1999998092651394</c:v>
                </c:pt>
                <c:pt idx="565">
                  <c:v>5.0999999046325701</c:v>
                </c:pt>
                <c:pt idx="566">
                  <c:v>4.9000000953674299</c:v>
                </c:pt>
                <c:pt idx="567">
                  <c:v>5</c:v>
                </c:pt>
                <c:pt idx="568">
                  <c:v>4.9000000953674299</c:v>
                </c:pt>
                <c:pt idx="569">
                  <c:v>4.9000000953674299</c:v>
                </c:pt>
                <c:pt idx="570">
                  <c:v>5.1999998092651394</c:v>
                </c:pt>
                <c:pt idx="571">
                  <c:v>5.0999999046325701</c:v>
                </c:pt>
                <c:pt idx="572">
                  <c:v>5</c:v>
                </c:pt>
                <c:pt idx="573">
                  <c:v>5</c:v>
                </c:pt>
                <c:pt idx="574">
                  <c:v>5.0999999046325701</c:v>
                </c:pt>
                <c:pt idx="575">
                  <c:v>5.0999999046325701</c:v>
                </c:pt>
                <c:pt idx="576">
                  <c:v>4.9000000953674299</c:v>
                </c:pt>
                <c:pt idx="577">
                  <c:v>4.9000000953674299</c:v>
                </c:pt>
                <c:pt idx="578">
                  <c:v>4.8000001907348597</c:v>
                </c:pt>
                <c:pt idx="579">
                  <c:v>4.9000000953674299</c:v>
                </c:pt>
                <c:pt idx="580">
                  <c:v>4.8000001907348597</c:v>
                </c:pt>
                <c:pt idx="581">
                  <c:v>4.8000001907348597</c:v>
                </c:pt>
                <c:pt idx="582">
                  <c:v>4.5</c:v>
                </c:pt>
                <c:pt idx="583">
                  <c:v>4</c:v>
                </c:pt>
                <c:pt idx="584">
                  <c:v>4.5999999046325701</c:v>
                </c:pt>
                <c:pt idx="585">
                  <c:v>4.5999999046325701</c:v>
                </c:pt>
                <c:pt idx="586">
                  <c:v>4.5</c:v>
                </c:pt>
                <c:pt idx="587">
                  <c:v>4.5999999046325701</c:v>
                </c:pt>
                <c:pt idx="588">
                  <c:v>4.9000000953674299</c:v>
                </c:pt>
                <c:pt idx="589">
                  <c:v>4.9000000953674299</c:v>
                </c:pt>
                <c:pt idx="590">
                  <c:v>4.5999999046325701</c:v>
                </c:pt>
                <c:pt idx="591">
                  <c:v>4.6999998092651394</c:v>
                </c:pt>
                <c:pt idx="592">
                  <c:v>7.8000001907348597</c:v>
                </c:pt>
                <c:pt idx="593">
                  <c:v>9</c:v>
                </c:pt>
                <c:pt idx="594">
                  <c:v>0</c:v>
                </c:pt>
                <c:pt idx="595">
                  <c:v>0</c:v>
                </c:pt>
                <c:pt idx="596">
                  <c:v>0</c:v>
                </c:pt>
                <c:pt idx="597">
                  <c:v>0</c:v>
                </c:pt>
              </c:numCache>
            </c:numRef>
          </c:yVal>
          <c:smooth val="0"/>
        </c:ser>
        <c:dLbls>
          <c:showLegendKey val="0"/>
          <c:showVal val="0"/>
          <c:showCatName val="0"/>
          <c:showSerName val="0"/>
          <c:showPercent val="0"/>
          <c:showBubbleSize val="0"/>
        </c:dLbls>
        <c:axId val="658706024"/>
        <c:axId val="658702888"/>
      </c:scatterChart>
      <c:scatterChart>
        <c:scatterStyle val="lineMarker"/>
        <c:varyColors val="0"/>
        <c:ser>
          <c:idx val="4"/>
          <c:order val="2"/>
          <c:tx>
            <c:strRef>
              <c:f>'Dataset 1'!$F$1</c:f>
              <c:strCache>
                <c:ptCount val="1"/>
                <c:pt idx="0">
                  <c:v>CO2 (ppm)</c:v>
                </c:pt>
              </c:strCache>
            </c:strRef>
          </c:tx>
          <c:spPr>
            <a:ln w="6350">
              <a:solidFill>
                <a:srgbClr val="00B050"/>
              </a:solidFill>
            </a:ln>
          </c:spPr>
          <c:marker>
            <c:symbol val="none"/>
          </c:marker>
          <c:xVal>
            <c:numRef>
              <c:f>'Dataset 1'!$A$2:$A$599</c:f>
              <c:numCache>
                <c:formatCode>m/d/yyyy\ h:mm</c:formatCode>
                <c:ptCount val="598"/>
                <c:pt idx="0">
                  <c:v>41584.958333333343</c:v>
                </c:pt>
                <c:pt idx="1">
                  <c:v>41584.980416655089</c:v>
                </c:pt>
                <c:pt idx="2">
                  <c:v>41584.980416655089</c:v>
                </c:pt>
                <c:pt idx="3">
                  <c:v>41585.00249997685</c:v>
                </c:pt>
                <c:pt idx="4">
                  <c:v>41585.00249997685</c:v>
                </c:pt>
                <c:pt idx="5">
                  <c:v>41585.024583298611</c:v>
                </c:pt>
                <c:pt idx="6">
                  <c:v>41585.024583298611</c:v>
                </c:pt>
                <c:pt idx="7">
                  <c:v>41585.046666620372</c:v>
                </c:pt>
                <c:pt idx="8">
                  <c:v>41585.046666620372</c:v>
                </c:pt>
                <c:pt idx="9">
                  <c:v>41585.068749942133</c:v>
                </c:pt>
                <c:pt idx="10">
                  <c:v>41585.068749942133</c:v>
                </c:pt>
                <c:pt idx="11">
                  <c:v>41585.090833263886</c:v>
                </c:pt>
                <c:pt idx="12">
                  <c:v>41585.090833263886</c:v>
                </c:pt>
                <c:pt idx="13">
                  <c:v>41585.11291658564</c:v>
                </c:pt>
                <c:pt idx="14">
                  <c:v>41585.11291658564</c:v>
                </c:pt>
                <c:pt idx="15">
                  <c:v>41585.134999907408</c:v>
                </c:pt>
                <c:pt idx="16">
                  <c:v>41585.134999907408</c:v>
                </c:pt>
                <c:pt idx="17">
                  <c:v>41585.157083229169</c:v>
                </c:pt>
                <c:pt idx="18">
                  <c:v>41585.157083229169</c:v>
                </c:pt>
                <c:pt idx="19">
                  <c:v>41585.179166550923</c:v>
                </c:pt>
                <c:pt idx="20">
                  <c:v>41585.179166550923</c:v>
                </c:pt>
                <c:pt idx="21">
                  <c:v>41585.201249872684</c:v>
                </c:pt>
                <c:pt idx="22">
                  <c:v>41585.201249872684</c:v>
                </c:pt>
                <c:pt idx="23">
                  <c:v>41585.223333194437</c:v>
                </c:pt>
                <c:pt idx="24">
                  <c:v>41585.223333194437</c:v>
                </c:pt>
                <c:pt idx="25">
                  <c:v>41585.245416516198</c:v>
                </c:pt>
                <c:pt idx="26">
                  <c:v>41585.245416516198</c:v>
                </c:pt>
                <c:pt idx="27">
                  <c:v>41585.267499837959</c:v>
                </c:pt>
                <c:pt idx="28">
                  <c:v>41585.267499837959</c:v>
                </c:pt>
                <c:pt idx="29">
                  <c:v>41585.28958315972</c:v>
                </c:pt>
                <c:pt idx="30">
                  <c:v>41585.28958315972</c:v>
                </c:pt>
                <c:pt idx="31">
                  <c:v>41585.311666481481</c:v>
                </c:pt>
                <c:pt idx="32">
                  <c:v>41585.311666481481</c:v>
                </c:pt>
                <c:pt idx="33">
                  <c:v>41585.333749803227</c:v>
                </c:pt>
                <c:pt idx="34">
                  <c:v>41585.333749803227</c:v>
                </c:pt>
                <c:pt idx="35">
                  <c:v>41585.355833125002</c:v>
                </c:pt>
                <c:pt idx="36">
                  <c:v>41585.355833125002</c:v>
                </c:pt>
                <c:pt idx="37">
                  <c:v>41585.377916446771</c:v>
                </c:pt>
                <c:pt idx="38">
                  <c:v>41585.377916446771</c:v>
                </c:pt>
                <c:pt idx="39">
                  <c:v>41585.399999768517</c:v>
                </c:pt>
                <c:pt idx="40">
                  <c:v>41585.399999768517</c:v>
                </c:pt>
                <c:pt idx="41">
                  <c:v>41585.422083090278</c:v>
                </c:pt>
                <c:pt idx="42">
                  <c:v>41585.422083090278</c:v>
                </c:pt>
                <c:pt idx="43">
                  <c:v>41585.444166412039</c:v>
                </c:pt>
                <c:pt idx="44">
                  <c:v>41585.444166412039</c:v>
                </c:pt>
                <c:pt idx="45">
                  <c:v>41585.466249733792</c:v>
                </c:pt>
                <c:pt idx="46">
                  <c:v>41585.466249733792</c:v>
                </c:pt>
                <c:pt idx="47">
                  <c:v>41585.48833305556</c:v>
                </c:pt>
                <c:pt idx="48">
                  <c:v>41585.48833305556</c:v>
                </c:pt>
                <c:pt idx="49">
                  <c:v>41585.510416377321</c:v>
                </c:pt>
                <c:pt idx="50">
                  <c:v>41585.510416377321</c:v>
                </c:pt>
                <c:pt idx="51">
                  <c:v>41585.532499699082</c:v>
                </c:pt>
                <c:pt idx="52">
                  <c:v>41585.532499699082</c:v>
                </c:pt>
                <c:pt idx="53">
                  <c:v>41585.554583020843</c:v>
                </c:pt>
                <c:pt idx="54">
                  <c:v>41585.554583020843</c:v>
                </c:pt>
                <c:pt idx="55">
                  <c:v>41585.576666342597</c:v>
                </c:pt>
                <c:pt idx="56">
                  <c:v>41585.576666342597</c:v>
                </c:pt>
                <c:pt idx="57">
                  <c:v>41585.598749664343</c:v>
                </c:pt>
                <c:pt idx="58">
                  <c:v>41585.598749664343</c:v>
                </c:pt>
                <c:pt idx="59">
                  <c:v>41585.620832986111</c:v>
                </c:pt>
                <c:pt idx="60">
                  <c:v>41585.620832986111</c:v>
                </c:pt>
                <c:pt idx="61">
                  <c:v>41585.642916307872</c:v>
                </c:pt>
                <c:pt idx="62">
                  <c:v>41585.642916307872</c:v>
                </c:pt>
                <c:pt idx="63">
                  <c:v>41585.664999629633</c:v>
                </c:pt>
                <c:pt idx="64">
                  <c:v>41585.664999629633</c:v>
                </c:pt>
                <c:pt idx="65">
                  <c:v>41585.687082951379</c:v>
                </c:pt>
                <c:pt idx="66">
                  <c:v>41585.687082951379</c:v>
                </c:pt>
                <c:pt idx="67">
                  <c:v>41585.70916627314</c:v>
                </c:pt>
                <c:pt idx="68">
                  <c:v>41585.70916627314</c:v>
                </c:pt>
                <c:pt idx="69">
                  <c:v>41585.731249594908</c:v>
                </c:pt>
                <c:pt idx="70">
                  <c:v>41585.731249594908</c:v>
                </c:pt>
                <c:pt idx="71">
                  <c:v>41585.753332916662</c:v>
                </c:pt>
                <c:pt idx="72">
                  <c:v>41585.753332916662</c:v>
                </c:pt>
                <c:pt idx="73">
                  <c:v>41585.775416238423</c:v>
                </c:pt>
                <c:pt idx="74">
                  <c:v>41585.775416238423</c:v>
                </c:pt>
                <c:pt idx="75">
                  <c:v>41585.797499560169</c:v>
                </c:pt>
                <c:pt idx="76">
                  <c:v>41585.797499560169</c:v>
                </c:pt>
                <c:pt idx="77">
                  <c:v>41585.819582881937</c:v>
                </c:pt>
                <c:pt idx="78">
                  <c:v>41585.819582881937</c:v>
                </c:pt>
                <c:pt idx="79">
                  <c:v>41585.841666203713</c:v>
                </c:pt>
                <c:pt idx="80">
                  <c:v>41585.841666203713</c:v>
                </c:pt>
                <c:pt idx="81">
                  <c:v>41585.863749525459</c:v>
                </c:pt>
                <c:pt idx="82">
                  <c:v>41585.863749525459</c:v>
                </c:pt>
                <c:pt idx="83">
                  <c:v>41585.88583284722</c:v>
                </c:pt>
                <c:pt idx="84">
                  <c:v>41585.88583284722</c:v>
                </c:pt>
                <c:pt idx="85">
                  <c:v>41585.907916168981</c:v>
                </c:pt>
                <c:pt idx="86">
                  <c:v>41585.907916168981</c:v>
                </c:pt>
                <c:pt idx="87">
                  <c:v>41585.929999490741</c:v>
                </c:pt>
                <c:pt idx="88">
                  <c:v>41585.929999490741</c:v>
                </c:pt>
                <c:pt idx="89">
                  <c:v>41585.952082812502</c:v>
                </c:pt>
                <c:pt idx="90">
                  <c:v>41585.952082812502</c:v>
                </c:pt>
                <c:pt idx="91">
                  <c:v>41585.974166134263</c:v>
                </c:pt>
                <c:pt idx="92">
                  <c:v>41585.974166134263</c:v>
                </c:pt>
                <c:pt idx="93">
                  <c:v>41585.996249456017</c:v>
                </c:pt>
                <c:pt idx="94">
                  <c:v>41585.996249456017</c:v>
                </c:pt>
                <c:pt idx="95">
                  <c:v>41586.018332777778</c:v>
                </c:pt>
                <c:pt idx="96">
                  <c:v>41586.018332777778</c:v>
                </c:pt>
                <c:pt idx="97">
                  <c:v>41586.040416099539</c:v>
                </c:pt>
                <c:pt idx="98">
                  <c:v>41586.040416099539</c:v>
                </c:pt>
                <c:pt idx="99">
                  <c:v>41586.062499421292</c:v>
                </c:pt>
                <c:pt idx="100">
                  <c:v>41586.062499421292</c:v>
                </c:pt>
                <c:pt idx="101">
                  <c:v>41586.084582743053</c:v>
                </c:pt>
                <c:pt idx="102">
                  <c:v>41586.084582743053</c:v>
                </c:pt>
                <c:pt idx="103">
                  <c:v>41586.106666064807</c:v>
                </c:pt>
                <c:pt idx="104">
                  <c:v>41586.106666064807</c:v>
                </c:pt>
                <c:pt idx="105">
                  <c:v>41586.128749386582</c:v>
                </c:pt>
                <c:pt idx="106">
                  <c:v>41586.128749386582</c:v>
                </c:pt>
                <c:pt idx="107">
                  <c:v>41586.150832708343</c:v>
                </c:pt>
                <c:pt idx="108">
                  <c:v>41586.150832708343</c:v>
                </c:pt>
                <c:pt idx="109">
                  <c:v>41586.172916030089</c:v>
                </c:pt>
                <c:pt idx="110">
                  <c:v>41586.172916030089</c:v>
                </c:pt>
                <c:pt idx="111">
                  <c:v>41586.19499935185</c:v>
                </c:pt>
                <c:pt idx="112">
                  <c:v>41586.19499935185</c:v>
                </c:pt>
                <c:pt idx="113">
                  <c:v>41586.217082673596</c:v>
                </c:pt>
                <c:pt idx="114">
                  <c:v>41586.217082673596</c:v>
                </c:pt>
                <c:pt idx="115">
                  <c:v>41586.239165995357</c:v>
                </c:pt>
                <c:pt idx="116">
                  <c:v>41586.239165995357</c:v>
                </c:pt>
                <c:pt idx="117">
                  <c:v>41586.261249317133</c:v>
                </c:pt>
                <c:pt idx="118">
                  <c:v>41586.261249317133</c:v>
                </c:pt>
                <c:pt idx="119">
                  <c:v>41586.283332638894</c:v>
                </c:pt>
                <c:pt idx="120">
                  <c:v>41586.283332638894</c:v>
                </c:pt>
                <c:pt idx="121">
                  <c:v>41586.30541596064</c:v>
                </c:pt>
                <c:pt idx="122">
                  <c:v>41586.30541596064</c:v>
                </c:pt>
                <c:pt idx="123">
                  <c:v>41586.327499282408</c:v>
                </c:pt>
                <c:pt idx="124">
                  <c:v>41586.327499282408</c:v>
                </c:pt>
                <c:pt idx="125">
                  <c:v>41586.349582604169</c:v>
                </c:pt>
                <c:pt idx="126">
                  <c:v>41586.349582604169</c:v>
                </c:pt>
                <c:pt idx="127">
                  <c:v>41586.371665925923</c:v>
                </c:pt>
                <c:pt idx="128">
                  <c:v>41586.371665925923</c:v>
                </c:pt>
                <c:pt idx="129">
                  <c:v>41586.393749247683</c:v>
                </c:pt>
                <c:pt idx="130">
                  <c:v>41586.393749247683</c:v>
                </c:pt>
                <c:pt idx="131">
                  <c:v>41586.415832569437</c:v>
                </c:pt>
                <c:pt idx="132">
                  <c:v>41586.415832569437</c:v>
                </c:pt>
                <c:pt idx="133">
                  <c:v>41586.437915891212</c:v>
                </c:pt>
                <c:pt idx="134">
                  <c:v>41586.437915891212</c:v>
                </c:pt>
                <c:pt idx="135">
                  <c:v>41586.459999212973</c:v>
                </c:pt>
                <c:pt idx="136">
                  <c:v>41586.459999212973</c:v>
                </c:pt>
                <c:pt idx="137">
                  <c:v>41586.48208253472</c:v>
                </c:pt>
                <c:pt idx="138">
                  <c:v>41586.48208253472</c:v>
                </c:pt>
                <c:pt idx="139">
                  <c:v>41586.504165856481</c:v>
                </c:pt>
                <c:pt idx="140">
                  <c:v>41586.504165856481</c:v>
                </c:pt>
                <c:pt idx="141">
                  <c:v>41586.526249178241</c:v>
                </c:pt>
                <c:pt idx="142">
                  <c:v>41586.526249178241</c:v>
                </c:pt>
                <c:pt idx="143">
                  <c:v>41586.548332500002</c:v>
                </c:pt>
                <c:pt idx="144">
                  <c:v>41586.548332500002</c:v>
                </c:pt>
                <c:pt idx="145">
                  <c:v>41586.570415821763</c:v>
                </c:pt>
                <c:pt idx="146">
                  <c:v>41586.570415821763</c:v>
                </c:pt>
                <c:pt idx="147">
                  <c:v>41586.592499143517</c:v>
                </c:pt>
                <c:pt idx="148">
                  <c:v>41586.592499143517</c:v>
                </c:pt>
                <c:pt idx="149">
                  <c:v>41586.614582465278</c:v>
                </c:pt>
                <c:pt idx="150">
                  <c:v>41586.614582465278</c:v>
                </c:pt>
                <c:pt idx="151">
                  <c:v>41586.636665787031</c:v>
                </c:pt>
                <c:pt idx="152">
                  <c:v>41586.636665787031</c:v>
                </c:pt>
                <c:pt idx="153">
                  <c:v>41586.658749108799</c:v>
                </c:pt>
                <c:pt idx="154">
                  <c:v>41586.658749108799</c:v>
                </c:pt>
                <c:pt idx="155">
                  <c:v>41586.68083243056</c:v>
                </c:pt>
                <c:pt idx="156">
                  <c:v>41586.68083243056</c:v>
                </c:pt>
                <c:pt idx="157">
                  <c:v>41586.702915752307</c:v>
                </c:pt>
                <c:pt idx="158">
                  <c:v>41586.702915752307</c:v>
                </c:pt>
                <c:pt idx="159">
                  <c:v>41586.724999074082</c:v>
                </c:pt>
                <c:pt idx="160">
                  <c:v>41586.724999074082</c:v>
                </c:pt>
                <c:pt idx="161">
                  <c:v>41586.747082395843</c:v>
                </c:pt>
                <c:pt idx="162">
                  <c:v>41586.747082395843</c:v>
                </c:pt>
                <c:pt idx="163">
                  <c:v>41586.769165717567</c:v>
                </c:pt>
                <c:pt idx="164">
                  <c:v>41586.769165717567</c:v>
                </c:pt>
                <c:pt idx="165">
                  <c:v>41586.791249039343</c:v>
                </c:pt>
                <c:pt idx="166">
                  <c:v>41586.791249039343</c:v>
                </c:pt>
                <c:pt idx="167">
                  <c:v>41586.813332361111</c:v>
                </c:pt>
                <c:pt idx="168">
                  <c:v>41586.813332361111</c:v>
                </c:pt>
                <c:pt idx="169">
                  <c:v>41586.835415682872</c:v>
                </c:pt>
                <c:pt idx="170">
                  <c:v>41586.835415682872</c:v>
                </c:pt>
                <c:pt idx="171">
                  <c:v>41586.857499004633</c:v>
                </c:pt>
                <c:pt idx="172">
                  <c:v>41586.857499004633</c:v>
                </c:pt>
                <c:pt idx="173">
                  <c:v>41586.879582326401</c:v>
                </c:pt>
                <c:pt idx="174">
                  <c:v>41586.879582326401</c:v>
                </c:pt>
                <c:pt idx="175">
                  <c:v>41586.901665648147</c:v>
                </c:pt>
                <c:pt idx="176">
                  <c:v>41586.901665648147</c:v>
                </c:pt>
                <c:pt idx="177">
                  <c:v>41586.923748969901</c:v>
                </c:pt>
                <c:pt idx="178">
                  <c:v>41586.923748969901</c:v>
                </c:pt>
                <c:pt idx="179">
                  <c:v>41586.945832291669</c:v>
                </c:pt>
                <c:pt idx="180">
                  <c:v>41586.945832291669</c:v>
                </c:pt>
                <c:pt idx="181">
                  <c:v>41586.967915613423</c:v>
                </c:pt>
                <c:pt idx="182">
                  <c:v>41586.967915613423</c:v>
                </c:pt>
                <c:pt idx="183">
                  <c:v>41586.989998935183</c:v>
                </c:pt>
                <c:pt idx="184">
                  <c:v>41586.989998935183</c:v>
                </c:pt>
                <c:pt idx="185">
                  <c:v>41587.012082256952</c:v>
                </c:pt>
                <c:pt idx="186">
                  <c:v>41587.012082256952</c:v>
                </c:pt>
                <c:pt idx="187">
                  <c:v>41587.034165578712</c:v>
                </c:pt>
                <c:pt idx="188">
                  <c:v>41587.034165578712</c:v>
                </c:pt>
                <c:pt idx="189">
                  <c:v>41587.056248900473</c:v>
                </c:pt>
                <c:pt idx="190">
                  <c:v>41587.056248900473</c:v>
                </c:pt>
                <c:pt idx="191">
                  <c:v>41587.07833222222</c:v>
                </c:pt>
                <c:pt idx="192">
                  <c:v>41587.07833222222</c:v>
                </c:pt>
                <c:pt idx="193">
                  <c:v>41587.10041554398</c:v>
                </c:pt>
                <c:pt idx="194">
                  <c:v>41587.10041554398</c:v>
                </c:pt>
                <c:pt idx="195">
                  <c:v>41587.122498865727</c:v>
                </c:pt>
                <c:pt idx="196">
                  <c:v>41587.122498865727</c:v>
                </c:pt>
                <c:pt idx="197">
                  <c:v>41587.144582187502</c:v>
                </c:pt>
                <c:pt idx="198">
                  <c:v>41587.144582187502</c:v>
                </c:pt>
                <c:pt idx="199">
                  <c:v>41587.166665509249</c:v>
                </c:pt>
                <c:pt idx="200">
                  <c:v>41587.166665509249</c:v>
                </c:pt>
                <c:pt idx="201">
                  <c:v>41587.188748831009</c:v>
                </c:pt>
                <c:pt idx="202">
                  <c:v>41587.188748831009</c:v>
                </c:pt>
                <c:pt idx="203">
                  <c:v>41587.210832152778</c:v>
                </c:pt>
                <c:pt idx="204">
                  <c:v>41587.210832152778</c:v>
                </c:pt>
                <c:pt idx="205">
                  <c:v>41587.232915474538</c:v>
                </c:pt>
                <c:pt idx="206">
                  <c:v>41587.232915474538</c:v>
                </c:pt>
                <c:pt idx="207">
                  <c:v>41587.254998796299</c:v>
                </c:pt>
                <c:pt idx="208">
                  <c:v>41587.254998796299</c:v>
                </c:pt>
                <c:pt idx="209">
                  <c:v>41587.277082118053</c:v>
                </c:pt>
                <c:pt idx="210">
                  <c:v>41587.277082118053</c:v>
                </c:pt>
                <c:pt idx="211">
                  <c:v>41587.299165439807</c:v>
                </c:pt>
                <c:pt idx="212">
                  <c:v>41587.299165439807</c:v>
                </c:pt>
                <c:pt idx="213">
                  <c:v>41587.321248761567</c:v>
                </c:pt>
                <c:pt idx="214">
                  <c:v>41587.321248761567</c:v>
                </c:pt>
                <c:pt idx="215">
                  <c:v>41587.343332083343</c:v>
                </c:pt>
                <c:pt idx="216">
                  <c:v>41587.343332083343</c:v>
                </c:pt>
                <c:pt idx="217">
                  <c:v>41587.365415405089</c:v>
                </c:pt>
                <c:pt idx="218">
                  <c:v>41587.365415405089</c:v>
                </c:pt>
                <c:pt idx="219">
                  <c:v>41587.38749872685</c:v>
                </c:pt>
                <c:pt idx="220">
                  <c:v>41587.38749872685</c:v>
                </c:pt>
                <c:pt idx="221">
                  <c:v>41587.409582048611</c:v>
                </c:pt>
                <c:pt idx="222">
                  <c:v>41587.409582048611</c:v>
                </c:pt>
                <c:pt idx="223">
                  <c:v>41587.431665370372</c:v>
                </c:pt>
                <c:pt idx="224">
                  <c:v>41587.431665370372</c:v>
                </c:pt>
                <c:pt idx="225">
                  <c:v>41587.453748692133</c:v>
                </c:pt>
                <c:pt idx="226">
                  <c:v>41587.453748692133</c:v>
                </c:pt>
                <c:pt idx="227">
                  <c:v>41587.475832013894</c:v>
                </c:pt>
                <c:pt idx="228">
                  <c:v>41587.475832013894</c:v>
                </c:pt>
                <c:pt idx="229">
                  <c:v>41587.49791533564</c:v>
                </c:pt>
                <c:pt idx="230">
                  <c:v>41587.49791533564</c:v>
                </c:pt>
                <c:pt idx="231">
                  <c:v>41587.519998657408</c:v>
                </c:pt>
                <c:pt idx="232">
                  <c:v>41587.519998657408</c:v>
                </c:pt>
                <c:pt idx="233">
                  <c:v>41587.542081979169</c:v>
                </c:pt>
                <c:pt idx="234">
                  <c:v>41587.542081979169</c:v>
                </c:pt>
                <c:pt idx="235">
                  <c:v>41587.564165300922</c:v>
                </c:pt>
                <c:pt idx="236">
                  <c:v>41587.564165300922</c:v>
                </c:pt>
                <c:pt idx="237">
                  <c:v>41587.586248622683</c:v>
                </c:pt>
                <c:pt idx="238">
                  <c:v>41587.586248622683</c:v>
                </c:pt>
                <c:pt idx="239">
                  <c:v>41587.608331944451</c:v>
                </c:pt>
                <c:pt idx="240">
                  <c:v>41587.608331944451</c:v>
                </c:pt>
                <c:pt idx="241">
                  <c:v>41587.630415266212</c:v>
                </c:pt>
                <c:pt idx="242">
                  <c:v>41587.630415266212</c:v>
                </c:pt>
                <c:pt idx="243">
                  <c:v>41587.652498587973</c:v>
                </c:pt>
                <c:pt idx="244">
                  <c:v>41587.652498587973</c:v>
                </c:pt>
                <c:pt idx="245">
                  <c:v>41587.67458190972</c:v>
                </c:pt>
                <c:pt idx="246">
                  <c:v>41587.67458190972</c:v>
                </c:pt>
                <c:pt idx="247">
                  <c:v>41587.696665231473</c:v>
                </c:pt>
                <c:pt idx="248">
                  <c:v>41587.696665231473</c:v>
                </c:pt>
                <c:pt idx="249">
                  <c:v>41587.718748553227</c:v>
                </c:pt>
                <c:pt idx="250">
                  <c:v>41587.718748553227</c:v>
                </c:pt>
                <c:pt idx="251">
                  <c:v>41587.740831875002</c:v>
                </c:pt>
                <c:pt idx="252">
                  <c:v>41587.740831875002</c:v>
                </c:pt>
                <c:pt idx="253">
                  <c:v>41587.762915196763</c:v>
                </c:pt>
                <c:pt idx="254">
                  <c:v>41587.762915196763</c:v>
                </c:pt>
                <c:pt idx="255">
                  <c:v>41587.784998518517</c:v>
                </c:pt>
                <c:pt idx="256">
                  <c:v>41587.784998518517</c:v>
                </c:pt>
                <c:pt idx="257">
                  <c:v>41587.807081840278</c:v>
                </c:pt>
                <c:pt idx="258">
                  <c:v>41587.807081840278</c:v>
                </c:pt>
                <c:pt idx="259">
                  <c:v>41587.829165162031</c:v>
                </c:pt>
                <c:pt idx="260">
                  <c:v>41587.829165162031</c:v>
                </c:pt>
                <c:pt idx="261">
                  <c:v>41587.851248483799</c:v>
                </c:pt>
                <c:pt idx="262">
                  <c:v>41587.851248483799</c:v>
                </c:pt>
                <c:pt idx="263">
                  <c:v>41587.873331805553</c:v>
                </c:pt>
                <c:pt idx="264">
                  <c:v>41587.873331805553</c:v>
                </c:pt>
                <c:pt idx="265">
                  <c:v>41587.895415127306</c:v>
                </c:pt>
                <c:pt idx="266">
                  <c:v>41587.895415127306</c:v>
                </c:pt>
                <c:pt idx="267">
                  <c:v>41587.917498449082</c:v>
                </c:pt>
                <c:pt idx="268">
                  <c:v>41587.917498449082</c:v>
                </c:pt>
                <c:pt idx="269">
                  <c:v>41587.939581770843</c:v>
                </c:pt>
                <c:pt idx="270">
                  <c:v>41587.939581770843</c:v>
                </c:pt>
                <c:pt idx="271">
                  <c:v>41587.961665092589</c:v>
                </c:pt>
                <c:pt idx="272">
                  <c:v>41587.961665092589</c:v>
                </c:pt>
                <c:pt idx="273">
                  <c:v>41587.98374841435</c:v>
                </c:pt>
                <c:pt idx="274">
                  <c:v>41587.98374841435</c:v>
                </c:pt>
                <c:pt idx="275">
                  <c:v>41588.005831736111</c:v>
                </c:pt>
                <c:pt idx="276">
                  <c:v>41588.005831736111</c:v>
                </c:pt>
                <c:pt idx="277">
                  <c:v>41588.027915057872</c:v>
                </c:pt>
                <c:pt idx="278">
                  <c:v>41588.027915057872</c:v>
                </c:pt>
                <c:pt idx="279">
                  <c:v>41588.049998379633</c:v>
                </c:pt>
                <c:pt idx="280">
                  <c:v>41588.049998379633</c:v>
                </c:pt>
                <c:pt idx="281">
                  <c:v>41588.072081701379</c:v>
                </c:pt>
                <c:pt idx="282">
                  <c:v>41588.072081701379</c:v>
                </c:pt>
                <c:pt idx="283">
                  <c:v>41588.09416502314</c:v>
                </c:pt>
                <c:pt idx="284">
                  <c:v>41588.09416502314</c:v>
                </c:pt>
                <c:pt idx="285">
                  <c:v>41588.116248344922</c:v>
                </c:pt>
                <c:pt idx="286">
                  <c:v>41588.116248344922</c:v>
                </c:pt>
                <c:pt idx="287">
                  <c:v>41588.138331666662</c:v>
                </c:pt>
                <c:pt idx="288">
                  <c:v>41588.138331666662</c:v>
                </c:pt>
                <c:pt idx="289">
                  <c:v>41588.160414988422</c:v>
                </c:pt>
                <c:pt idx="290">
                  <c:v>41588.160414988422</c:v>
                </c:pt>
                <c:pt idx="291">
                  <c:v>41588.182498310183</c:v>
                </c:pt>
                <c:pt idx="292">
                  <c:v>41588.182498310183</c:v>
                </c:pt>
                <c:pt idx="293">
                  <c:v>41588.204581631937</c:v>
                </c:pt>
                <c:pt idx="294">
                  <c:v>41588.204581631937</c:v>
                </c:pt>
                <c:pt idx="295">
                  <c:v>41588.226664953698</c:v>
                </c:pt>
                <c:pt idx="296">
                  <c:v>41588.226664953698</c:v>
                </c:pt>
                <c:pt idx="297">
                  <c:v>41588.248748275473</c:v>
                </c:pt>
                <c:pt idx="298">
                  <c:v>41588.248748275473</c:v>
                </c:pt>
                <c:pt idx="299">
                  <c:v>41588.27083159722</c:v>
                </c:pt>
                <c:pt idx="300">
                  <c:v>41588.27083159722</c:v>
                </c:pt>
                <c:pt idx="301">
                  <c:v>41588.29291491898</c:v>
                </c:pt>
                <c:pt idx="302">
                  <c:v>41588.29291491898</c:v>
                </c:pt>
                <c:pt idx="303">
                  <c:v>41588.314998240741</c:v>
                </c:pt>
                <c:pt idx="304">
                  <c:v>41588.314998240741</c:v>
                </c:pt>
                <c:pt idx="305">
                  <c:v>41588.337081562488</c:v>
                </c:pt>
                <c:pt idx="306">
                  <c:v>41588.337081562488</c:v>
                </c:pt>
                <c:pt idx="307">
                  <c:v>41588.359164884263</c:v>
                </c:pt>
                <c:pt idx="308">
                  <c:v>41588.359164884263</c:v>
                </c:pt>
                <c:pt idx="309">
                  <c:v>41588.381248206017</c:v>
                </c:pt>
                <c:pt idx="310">
                  <c:v>41588.381248206017</c:v>
                </c:pt>
                <c:pt idx="311">
                  <c:v>41588.403331527777</c:v>
                </c:pt>
                <c:pt idx="312">
                  <c:v>41588.403331527777</c:v>
                </c:pt>
                <c:pt idx="313">
                  <c:v>41588.425414849538</c:v>
                </c:pt>
                <c:pt idx="314">
                  <c:v>41588.425414849538</c:v>
                </c:pt>
                <c:pt idx="315">
                  <c:v>41588.447498171292</c:v>
                </c:pt>
                <c:pt idx="316">
                  <c:v>41588.447498171292</c:v>
                </c:pt>
                <c:pt idx="317">
                  <c:v>41588.469581493053</c:v>
                </c:pt>
                <c:pt idx="318">
                  <c:v>41588.469581493053</c:v>
                </c:pt>
                <c:pt idx="319">
                  <c:v>41588.491664814806</c:v>
                </c:pt>
                <c:pt idx="320">
                  <c:v>41588.491664814806</c:v>
                </c:pt>
                <c:pt idx="321">
                  <c:v>41588.513748136582</c:v>
                </c:pt>
                <c:pt idx="322">
                  <c:v>41588.513748136582</c:v>
                </c:pt>
                <c:pt idx="323">
                  <c:v>41588.535831458343</c:v>
                </c:pt>
                <c:pt idx="324">
                  <c:v>41588.535831458343</c:v>
                </c:pt>
                <c:pt idx="325">
                  <c:v>41588.557914780089</c:v>
                </c:pt>
                <c:pt idx="326">
                  <c:v>41588.557914780089</c:v>
                </c:pt>
                <c:pt idx="327">
                  <c:v>41588.57999810185</c:v>
                </c:pt>
                <c:pt idx="328">
                  <c:v>41588.57999810185</c:v>
                </c:pt>
                <c:pt idx="329">
                  <c:v>41588.602081423604</c:v>
                </c:pt>
                <c:pt idx="330">
                  <c:v>41588.602081423604</c:v>
                </c:pt>
                <c:pt idx="331">
                  <c:v>41588.624164745357</c:v>
                </c:pt>
                <c:pt idx="332">
                  <c:v>41588.624164745357</c:v>
                </c:pt>
                <c:pt idx="333">
                  <c:v>41588.646248067133</c:v>
                </c:pt>
                <c:pt idx="334">
                  <c:v>41588.646248067133</c:v>
                </c:pt>
                <c:pt idx="335">
                  <c:v>41588.668331388901</c:v>
                </c:pt>
                <c:pt idx="336">
                  <c:v>41588.668331388901</c:v>
                </c:pt>
                <c:pt idx="337">
                  <c:v>41588.690414710632</c:v>
                </c:pt>
                <c:pt idx="338">
                  <c:v>41588.690414710632</c:v>
                </c:pt>
                <c:pt idx="339">
                  <c:v>41588.712498032408</c:v>
                </c:pt>
                <c:pt idx="340">
                  <c:v>41588.712498032408</c:v>
                </c:pt>
                <c:pt idx="341">
                  <c:v>41588.734581354169</c:v>
                </c:pt>
                <c:pt idx="342">
                  <c:v>41588.734581354169</c:v>
                </c:pt>
                <c:pt idx="343">
                  <c:v>41588.756664675922</c:v>
                </c:pt>
                <c:pt idx="344">
                  <c:v>41588.756664675922</c:v>
                </c:pt>
                <c:pt idx="345">
                  <c:v>41588.778747997683</c:v>
                </c:pt>
                <c:pt idx="346">
                  <c:v>41588.778747997683</c:v>
                </c:pt>
                <c:pt idx="347">
                  <c:v>41588.800831319451</c:v>
                </c:pt>
                <c:pt idx="348">
                  <c:v>41588.800831319451</c:v>
                </c:pt>
                <c:pt idx="349">
                  <c:v>41588.822914641198</c:v>
                </c:pt>
                <c:pt idx="350">
                  <c:v>41588.822914641198</c:v>
                </c:pt>
                <c:pt idx="351">
                  <c:v>41588.844997962973</c:v>
                </c:pt>
                <c:pt idx="352">
                  <c:v>41588.844997962973</c:v>
                </c:pt>
                <c:pt idx="353">
                  <c:v>41588.867081284712</c:v>
                </c:pt>
                <c:pt idx="354">
                  <c:v>41588.867081284712</c:v>
                </c:pt>
                <c:pt idx="355">
                  <c:v>41588.88916460648</c:v>
                </c:pt>
                <c:pt idx="356">
                  <c:v>41588.88916460648</c:v>
                </c:pt>
                <c:pt idx="357">
                  <c:v>41588.911247928241</c:v>
                </c:pt>
                <c:pt idx="358">
                  <c:v>41588.911247928241</c:v>
                </c:pt>
                <c:pt idx="359">
                  <c:v>41588.933331250002</c:v>
                </c:pt>
                <c:pt idx="360">
                  <c:v>41588.933331250002</c:v>
                </c:pt>
                <c:pt idx="361">
                  <c:v>41588.955414571763</c:v>
                </c:pt>
                <c:pt idx="362">
                  <c:v>41588.955414571763</c:v>
                </c:pt>
                <c:pt idx="363">
                  <c:v>41588.977497893517</c:v>
                </c:pt>
                <c:pt idx="364">
                  <c:v>41588.977497893517</c:v>
                </c:pt>
                <c:pt idx="365">
                  <c:v>41588.99958121527</c:v>
                </c:pt>
                <c:pt idx="366">
                  <c:v>41588.99958121527</c:v>
                </c:pt>
                <c:pt idx="367">
                  <c:v>41589.021664537016</c:v>
                </c:pt>
                <c:pt idx="368">
                  <c:v>41589.021664537016</c:v>
                </c:pt>
                <c:pt idx="369">
                  <c:v>41589.043747858792</c:v>
                </c:pt>
                <c:pt idx="370">
                  <c:v>41589.043747858792</c:v>
                </c:pt>
                <c:pt idx="371">
                  <c:v>41589.065831180553</c:v>
                </c:pt>
                <c:pt idx="372">
                  <c:v>41589.065831180553</c:v>
                </c:pt>
                <c:pt idx="373">
                  <c:v>41589.087914502306</c:v>
                </c:pt>
                <c:pt idx="374">
                  <c:v>41589.087914502306</c:v>
                </c:pt>
                <c:pt idx="375">
                  <c:v>41589.109997824082</c:v>
                </c:pt>
                <c:pt idx="376">
                  <c:v>41589.109997824082</c:v>
                </c:pt>
                <c:pt idx="377">
                  <c:v>41589.132081145843</c:v>
                </c:pt>
                <c:pt idx="378">
                  <c:v>41589.132081145843</c:v>
                </c:pt>
                <c:pt idx="379">
                  <c:v>41589.154164467589</c:v>
                </c:pt>
                <c:pt idx="380">
                  <c:v>41589.154164467589</c:v>
                </c:pt>
                <c:pt idx="381">
                  <c:v>41589.17624778935</c:v>
                </c:pt>
                <c:pt idx="382">
                  <c:v>41589.17624778935</c:v>
                </c:pt>
                <c:pt idx="383">
                  <c:v>41589.198331111103</c:v>
                </c:pt>
                <c:pt idx="384">
                  <c:v>41589.198331111103</c:v>
                </c:pt>
                <c:pt idx="385">
                  <c:v>41589.220414432872</c:v>
                </c:pt>
                <c:pt idx="386">
                  <c:v>41589.220414432872</c:v>
                </c:pt>
                <c:pt idx="387">
                  <c:v>41589.242497754632</c:v>
                </c:pt>
                <c:pt idx="388">
                  <c:v>41589.242497754632</c:v>
                </c:pt>
                <c:pt idx="389">
                  <c:v>41589.264581076393</c:v>
                </c:pt>
                <c:pt idx="390">
                  <c:v>41589.264581076393</c:v>
                </c:pt>
                <c:pt idx="391">
                  <c:v>41589.286664398147</c:v>
                </c:pt>
                <c:pt idx="392">
                  <c:v>41589.286664398147</c:v>
                </c:pt>
                <c:pt idx="393">
                  <c:v>41589.308747719908</c:v>
                </c:pt>
                <c:pt idx="394">
                  <c:v>41589.308747719908</c:v>
                </c:pt>
                <c:pt idx="395">
                  <c:v>41589.330831041669</c:v>
                </c:pt>
                <c:pt idx="396">
                  <c:v>41589.330831041669</c:v>
                </c:pt>
                <c:pt idx="397">
                  <c:v>41589.352914363422</c:v>
                </c:pt>
                <c:pt idx="398">
                  <c:v>41589.352914363422</c:v>
                </c:pt>
                <c:pt idx="399">
                  <c:v>41589.374997685183</c:v>
                </c:pt>
                <c:pt idx="400">
                  <c:v>41589.374997685183</c:v>
                </c:pt>
                <c:pt idx="401">
                  <c:v>41589.397081006937</c:v>
                </c:pt>
                <c:pt idx="402">
                  <c:v>41589.397081006937</c:v>
                </c:pt>
                <c:pt idx="403">
                  <c:v>41589.419164328712</c:v>
                </c:pt>
                <c:pt idx="404">
                  <c:v>41589.419164328712</c:v>
                </c:pt>
                <c:pt idx="405">
                  <c:v>41589.441247650473</c:v>
                </c:pt>
                <c:pt idx="406">
                  <c:v>41589.441247650473</c:v>
                </c:pt>
                <c:pt idx="407">
                  <c:v>41589.463330972212</c:v>
                </c:pt>
                <c:pt idx="408">
                  <c:v>41589.463330972212</c:v>
                </c:pt>
                <c:pt idx="409">
                  <c:v>41589.48541429398</c:v>
                </c:pt>
                <c:pt idx="410">
                  <c:v>41589.48541429398</c:v>
                </c:pt>
                <c:pt idx="411">
                  <c:v>41589.507497615727</c:v>
                </c:pt>
                <c:pt idx="412">
                  <c:v>41589.507497615727</c:v>
                </c:pt>
                <c:pt idx="413">
                  <c:v>41589.529580937487</c:v>
                </c:pt>
                <c:pt idx="414">
                  <c:v>41589.529580937487</c:v>
                </c:pt>
                <c:pt idx="415">
                  <c:v>41589.551664259263</c:v>
                </c:pt>
                <c:pt idx="416">
                  <c:v>41589.551664259263</c:v>
                </c:pt>
                <c:pt idx="417">
                  <c:v>41589.573747581002</c:v>
                </c:pt>
                <c:pt idx="418">
                  <c:v>41589.573747581002</c:v>
                </c:pt>
                <c:pt idx="419">
                  <c:v>41589.595830902777</c:v>
                </c:pt>
                <c:pt idx="420">
                  <c:v>41589.595830902777</c:v>
                </c:pt>
                <c:pt idx="421">
                  <c:v>41589.617914224538</c:v>
                </c:pt>
                <c:pt idx="422">
                  <c:v>41589.617914224538</c:v>
                </c:pt>
                <c:pt idx="423">
                  <c:v>41589.639997546292</c:v>
                </c:pt>
                <c:pt idx="424">
                  <c:v>41589.639997546292</c:v>
                </c:pt>
                <c:pt idx="425">
                  <c:v>41589.662080868053</c:v>
                </c:pt>
                <c:pt idx="426">
                  <c:v>41589.662080868053</c:v>
                </c:pt>
                <c:pt idx="427">
                  <c:v>41589.684164189814</c:v>
                </c:pt>
                <c:pt idx="428">
                  <c:v>41589.684164189814</c:v>
                </c:pt>
                <c:pt idx="429">
                  <c:v>41589.706247511567</c:v>
                </c:pt>
                <c:pt idx="430">
                  <c:v>41589.706247511567</c:v>
                </c:pt>
                <c:pt idx="431">
                  <c:v>41589.728330833328</c:v>
                </c:pt>
                <c:pt idx="432">
                  <c:v>41589.728330833328</c:v>
                </c:pt>
                <c:pt idx="433">
                  <c:v>41589.750414155103</c:v>
                </c:pt>
                <c:pt idx="434">
                  <c:v>41589.750414155103</c:v>
                </c:pt>
                <c:pt idx="435">
                  <c:v>41589.77249747685</c:v>
                </c:pt>
                <c:pt idx="436">
                  <c:v>41589.77249747685</c:v>
                </c:pt>
                <c:pt idx="437">
                  <c:v>41589.794580798603</c:v>
                </c:pt>
                <c:pt idx="438">
                  <c:v>41589.794580798603</c:v>
                </c:pt>
                <c:pt idx="439">
                  <c:v>41589.816664120372</c:v>
                </c:pt>
                <c:pt idx="440">
                  <c:v>41589.816664120372</c:v>
                </c:pt>
                <c:pt idx="441">
                  <c:v>41589.838747442132</c:v>
                </c:pt>
                <c:pt idx="442">
                  <c:v>41589.838747442132</c:v>
                </c:pt>
                <c:pt idx="443">
                  <c:v>41589.860830763893</c:v>
                </c:pt>
                <c:pt idx="444">
                  <c:v>41589.860830763893</c:v>
                </c:pt>
                <c:pt idx="445">
                  <c:v>41589.882914085647</c:v>
                </c:pt>
                <c:pt idx="446">
                  <c:v>41589.882914085647</c:v>
                </c:pt>
                <c:pt idx="447">
                  <c:v>41589.904997407408</c:v>
                </c:pt>
                <c:pt idx="448">
                  <c:v>41589.904997407408</c:v>
                </c:pt>
                <c:pt idx="449">
                  <c:v>41589.927080729161</c:v>
                </c:pt>
                <c:pt idx="450">
                  <c:v>41589.927080729161</c:v>
                </c:pt>
                <c:pt idx="451">
                  <c:v>41589.94916405093</c:v>
                </c:pt>
                <c:pt idx="452">
                  <c:v>41589.94916405093</c:v>
                </c:pt>
                <c:pt idx="453">
                  <c:v>41589.971247372683</c:v>
                </c:pt>
                <c:pt idx="454">
                  <c:v>41589.971247372683</c:v>
                </c:pt>
                <c:pt idx="455">
                  <c:v>41589.993330694437</c:v>
                </c:pt>
                <c:pt idx="456">
                  <c:v>41589.993330694437</c:v>
                </c:pt>
                <c:pt idx="457">
                  <c:v>41590.015414016198</c:v>
                </c:pt>
                <c:pt idx="458">
                  <c:v>41590.015414016198</c:v>
                </c:pt>
                <c:pt idx="459">
                  <c:v>41590.037497337973</c:v>
                </c:pt>
                <c:pt idx="460">
                  <c:v>41590.037497337973</c:v>
                </c:pt>
                <c:pt idx="461">
                  <c:v>41590.059580659712</c:v>
                </c:pt>
                <c:pt idx="462">
                  <c:v>41590.059580659712</c:v>
                </c:pt>
                <c:pt idx="463">
                  <c:v>41590.081663981473</c:v>
                </c:pt>
                <c:pt idx="464">
                  <c:v>41590.081663981473</c:v>
                </c:pt>
                <c:pt idx="465">
                  <c:v>41590.103747303227</c:v>
                </c:pt>
                <c:pt idx="466">
                  <c:v>41590.103747303227</c:v>
                </c:pt>
                <c:pt idx="467">
                  <c:v>41590.125830624987</c:v>
                </c:pt>
                <c:pt idx="468">
                  <c:v>41590.125830624987</c:v>
                </c:pt>
                <c:pt idx="469">
                  <c:v>41590.147913946763</c:v>
                </c:pt>
                <c:pt idx="470">
                  <c:v>41590.147913946763</c:v>
                </c:pt>
                <c:pt idx="471">
                  <c:v>41590.169997268516</c:v>
                </c:pt>
                <c:pt idx="472">
                  <c:v>41590.169997268516</c:v>
                </c:pt>
                <c:pt idx="473">
                  <c:v>41590.19208059027</c:v>
                </c:pt>
                <c:pt idx="474">
                  <c:v>41590.19208059027</c:v>
                </c:pt>
                <c:pt idx="475">
                  <c:v>41590.214163912031</c:v>
                </c:pt>
                <c:pt idx="476">
                  <c:v>41590.214163912031</c:v>
                </c:pt>
                <c:pt idx="477">
                  <c:v>41590.236247233792</c:v>
                </c:pt>
                <c:pt idx="478">
                  <c:v>41590.236247233792</c:v>
                </c:pt>
                <c:pt idx="479">
                  <c:v>41590.258330555553</c:v>
                </c:pt>
                <c:pt idx="480">
                  <c:v>41590.258330555553</c:v>
                </c:pt>
                <c:pt idx="481">
                  <c:v>41590.280413877314</c:v>
                </c:pt>
                <c:pt idx="482">
                  <c:v>41590.280413877314</c:v>
                </c:pt>
                <c:pt idx="483">
                  <c:v>41590.302497199082</c:v>
                </c:pt>
                <c:pt idx="484">
                  <c:v>41590.302497199082</c:v>
                </c:pt>
                <c:pt idx="485">
                  <c:v>41590.324580520843</c:v>
                </c:pt>
                <c:pt idx="486">
                  <c:v>41590.324580520843</c:v>
                </c:pt>
                <c:pt idx="487">
                  <c:v>41590.346663842603</c:v>
                </c:pt>
                <c:pt idx="488">
                  <c:v>41590.346663842603</c:v>
                </c:pt>
                <c:pt idx="489">
                  <c:v>41590.36874716435</c:v>
                </c:pt>
                <c:pt idx="490">
                  <c:v>41590.36874716435</c:v>
                </c:pt>
                <c:pt idx="491">
                  <c:v>41590.390830486111</c:v>
                </c:pt>
                <c:pt idx="492">
                  <c:v>41590.390830486111</c:v>
                </c:pt>
                <c:pt idx="493">
                  <c:v>41590.412913807872</c:v>
                </c:pt>
                <c:pt idx="494">
                  <c:v>41590.412913807872</c:v>
                </c:pt>
                <c:pt idx="495">
                  <c:v>41590.434997129632</c:v>
                </c:pt>
                <c:pt idx="496">
                  <c:v>41590.434997129632</c:v>
                </c:pt>
                <c:pt idx="497">
                  <c:v>41590.457080451393</c:v>
                </c:pt>
                <c:pt idx="498">
                  <c:v>41590.457080451393</c:v>
                </c:pt>
                <c:pt idx="499">
                  <c:v>41590.47916377314</c:v>
                </c:pt>
                <c:pt idx="500">
                  <c:v>41590.47916377314</c:v>
                </c:pt>
                <c:pt idx="501">
                  <c:v>41590.501247094908</c:v>
                </c:pt>
                <c:pt idx="502">
                  <c:v>41590.501247094908</c:v>
                </c:pt>
                <c:pt idx="503">
                  <c:v>41590.523330416661</c:v>
                </c:pt>
                <c:pt idx="504">
                  <c:v>41590.523330416661</c:v>
                </c:pt>
                <c:pt idx="505">
                  <c:v>41590.545413738429</c:v>
                </c:pt>
                <c:pt idx="506">
                  <c:v>41590.545413738429</c:v>
                </c:pt>
                <c:pt idx="507">
                  <c:v>41590.567497060183</c:v>
                </c:pt>
                <c:pt idx="508">
                  <c:v>41590.567497060183</c:v>
                </c:pt>
                <c:pt idx="509">
                  <c:v>41590.589580381937</c:v>
                </c:pt>
                <c:pt idx="510">
                  <c:v>41590.589580381937</c:v>
                </c:pt>
                <c:pt idx="511">
                  <c:v>41590.611663703698</c:v>
                </c:pt>
                <c:pt idx="512">
                  <c:v>41590.611663703698</c:v>
                </c:pt>
                <c:pt idx="513">
                  <c:v>41590.633747025458</c:v>
                </c:pt>
                <c:pt idx="514">
                  <c:v>41590.633747025458</c:v>
                </c:pt>
                <c:pt idx="515">
                  <c:v>41590.655830347219</c:v>
                </c:pt>
                <c:pt idx="516">
                  <c:v>41590.655830347219</c:v>
                </c:pt>
                <c:pt idx="517">
                  <c:v>41590.67791366898</c:v>
                </c:pt>
                <c:pt idx="518">
                  <c:v>41590.67791366898</c:v>
                </c:pt>
                <c:pt idx="519">
                  <c:v>41590.699996990727</c:v>
                </c:pt>
                <c:pt idx="520">
                  <c:v>41590.699996990727</c:v>
                </c:pt>
                <c:pt idx="521">
                  <c:v>41590.722080312487</c:v>
                </c:pt>
                <c:pt idx="522">
                  <c:v>41590.722080312487</c:v>
                </c:pt>
                <c:pt idx="523">
                  <c:v>41590.744163634248</c:v>
                </c:pt>
                <c:pt idx="524">
                  <c:v>41590.744163634248</c:v>
                </c:pt>
                <c:pt idx="525">
                  <c:v>41590.766246956016</c:v>
                </c:pt>
                <c:pt idx="526">
                  <c:v>41590.766246956016</c:v>
                </c:pt>
                <c:pt idx="527">
                  <c:v>41590.788330277777</c:v>
                </c:pt>
                <c:pt idx="528">
                  <c:v>41590.788330277777</c:v>
                </c:pt>
                <c:pt idx="529">
                  <c:v>41590.810413599538</c:v>
                </c:pt>
                <c:pt idx="530">
                  <c:v>41590.810413599538</c:v>
                </c:pt>
                <c:pt idx="531">
                  <c:v>41590.832496921292</c:v>
                </c:pt>
                <c:pt idx="532">
                  <c:v>41590.832496921292</c:v>
                </c:pt>
                <c:pt idx="533">
                  <c:v>41590.854580243053</c:v>
                </c:pt>
                <c:pt idx="534">
                  <c:v>41590.854580243053</c:v>
                </c:pt>
                <c:pt idx="535">
                  <c:v>41590.876663564813</c:v>
                </c:pt>
                <c:pt idx="536">
                  <c:v>41590.876663564813</c:v>
                </c:pt>
                <c:pt idx="537">
                  <c:v>41590.898746886582</c:v>
                </c:pt>
                <c:pt idx="538">
                  <c:v>41590.898746886582</c:v>
                </c:pt>
                <c:pt idx="539">
                  <c:v>41590.920830208343</c:v>
                </c:pt>
                <c:pt idx="540">
                  <c:v>41590.920830208343</c:v>
                </c:pt>
                <c:pt idx="541">
                  <c:v>41590.942913530103</c:v>
                </c:pt>
                <c:pt idx="542">
                  <c:v>41590.942913530103</c:v>
                </c:pt>
                <c:pt idx="543">
                  <c:v>41590.96499685185</c:v>
                </c:pt>
                <c:pt idx="544">
                  <c:v>41590.96499685185</c:v>
                </c:pt>
                <c:pt idx="545">
                  <c:v>41590.987080173603</c:v>
                </c:pt>
                <c:pt idx="546">
                  <c:v>41590.987080173603</c:v>
                </c:pt>
                <c:pt idx="547">
                  <c:v>41591.009163495371</c:v>
                </c:pt>
                <c:pt idx="548">
                  <c:v>41591.009163495371</c:v>
                </c:pt>
                <c:pt idx="549">
                  <c:v>41591.031246817132</c:v>
                </c:pt>
                <c:pt idx="550">
                  <c:v>41591.031246817132</c:v>
                </c:pt>
                <c:pt idx="551">
                  <c:v>41591.0533301389</c:v>
                </c:pt>
                <c:pt idx="552">
                  <c:v>41591.0533301389</c:v>
                </c:pt>
                <c:pt idx="553">
                  <c:v>41591.07541346064</c:v>
                </c:pt>
                <c:pt idx="554">
                  <c:v>41591.07541346064</c:v>
                </c:pt>
                <c:pt idx="555">
                  <c:v>41591.0974967824</c:v>
                </c:pt>
                <c:pt idx="556">
                  <c:v>41591.0974967824</c:v>
                </c:pt>
                <c:pt idx="557">
                  <c:v>41591.119580104169</c:v>
                </c:pt>
                <c:pt idx="558">
                  <c:v>41591.119580104169</c:v>
                </c:pt>
                <c:pt idx="559">
                  <c:v>41591.141663425929</c:v>
                </c:pt>
                <c:pt idx="560">
                  <c:v>41591.141663425929</c:v>
                </c:pt>
                <c:pt idx="561">
                  <c:v>41591.163746747668</c:v>
                </c:pt>
                <c:pt idx="562">
                  <c:v>41591.163746747668</c:v>
                </c:pt>
                <c:pt idx="563">
                  <c:v>41591.185830069437</c:v>
                </c:pt>
                <c:pt idx="564">
                  <c:v>41591.185830069437</c:v>
                </c:pt>
                <c:pt idx="565">
                  <c:v>41591.207913391198</c:v>
                </c:pt>
                <c:pt idx="566">
                  <c:v>41591.207913391198</c:v>
                </c:pt>
                <c:pt idx="567">
                  <c:v>41591.229996712958</c:v>
                </c:pt>
                <c:pt idx="568">
                  <c:v>41591.229996712958</c:v>
                </c:pt>
                <c:pt idx="569">
                  <c:v>41591.252080034712</c:v>
                </c:pt>
                <c:pt idx="570">
                  <c:v>41591.252080034712</c:v>
                </c:pt>
                <c:pt idx="571">
                  <c:v>41591.27416335648</c:v>
                </c:pt>
                <c:pt idx="572">
                  <c:v>41591.27416335648</c:v>
                </c:pt>
                <c:pt idx="573">
                  <c:v>41591.296246678226</c:v>
                </c:pt>
                <c:pt idx="574">
                  <c:v>41591.296246678226</c:v>
                </c:pt>
                <c:pt idx="575">
                  <c:v>41591.318330000002</c:v>
                </c:pt>
                <c:pt idx="576">
                  <c:v>41591.318330000002</c:v>
                </c:pt>
                <c:pt idx="577">
                  <c:v>41591.340413321763</c:v>
                </c:pt>
                <c:pt idx="578">
                  <c:v>41591.340413321763</c:v>
                </c:pt>
                <c:pt idx="579">
                  <c:v>41591.362496643524</c:v>
                </c:pt>
                <c:pt idx="580">
                  <c:v>41591.362496643524</c:v>
                </c:pt>
                <c:pt idx="581">
                  <c:v>41591.384579965277</c:v>
                </c:pt>
                <c:pt idx="582">
                  <c:v>41591.384579965277</c:v>
                </c:pt>
                <c:pt idx="583">
                  <c:v>41591.406663287038</c:v>
                </c:pt>
                <c:pt idx="584">
                  <c:v>41591.406663287038</c:v>
                </c:pt>
                <c:pt idx="585">
                  <c:v>41591.428746608792</c:v>
                </c:pt>
                <c:pt idx="586">
                  <c:v>41591.428746608792</c:v>
                </c:pt>
                <c:pt idx="587">
                  <c:v>41591.450829930553</c:v>
                </c:pt>
                <c:pt idx="588">
                  <c:v>41591.450829930553</c:v>
                </c:pt>
                <c:pt idx="589">
                  <c:v>41591.472913252313</c:v>
                </c:pt>
                <c:pt idx="590">
                  <c:v>41591.472913252313</c:v>
                </c:pt>
                <c:pt idx="591">
                  <c:v>41591.494996574082</c:v>
                </c:pt>
                <c:pt idx="592">
                  <c:v>41591.494996574082</c:v>
                </c:pt>
                <c:pt idx="593">
                  <c:v>41591.517079895842</c:v>
                </c:pt>
                <c:pt idx="594">
                  <c:v>41591.517079895842</c:v>
                </c:pt>
                <c:pt idx="595">
                  <c:v>41591.539163217589</c:v>
                </c:pt>
                <c:pt idx="596">
                  <c:v>41591.561246539342</c:v>
                </c:pt>
                <c:pt idx="597">
                  <c:v>41591.583329861103</c:v>
                </c:pt>
              </c:numCache>
            </c:numRef>
          </c:xVal>
          <c:yVal>
            <c:numRef>
              <c:f>'Dataset 1'!$F$2:$F$599</c:f>
              <c:numCache>
                <c:formatCode>General</c:formatCode>
                <c:ptCount val="598"/>
                <c:pt idx="0">
                  <c:v>335.5</c:v>
                </c:pt>
                <c:pt idx="1">
                  <c:v>335.5</c:v>
                </c:pt>
                <c:pt idx="2">
                  <c:v>430</c:v>
                </c:pt>
                <c:pt idx="3">
                  <c:v>430</c:v>
                </c:pt>
                <c:pt idx="4">
                  <c:v>399</c:v>
                </c:pt>
                <c:pt idx="5">
                  <c:v>413.5</c:v>
                </c:pt>
                <c:pt idx="6">
                  <c:v>363</c:v>
                </c:pt>
                <c:pt idx="7">
                  <c:v>395</c:v>
                </c:pt>
                <c:pt idx="8">
                  <c:v>433.5</c:v>
                </c:pt>
                <c:pt idx="9">
                  <c:v>454</c:v>
                </c:pt>
                <c:pt idx="10">
                  <c:v>370</c:v>
                </c:pt>
                <c:pt idx="11">
                  <c:v>383</c:v>
                </c:pt>
                <c:pt idx="12">
                  <c:v>415.5</c:v>
                </c:pt>
                <c:pt idx="13">
                  <c:v>408</c:v>
                </c:pt>
                <c:pt idx="14">
                  <c:v>419</c:v>
                </c:pt>
                <c:pt idx="15">
                  <c:v>421</c:v>
                </c:pt>
                <c:pt idx="16">
                  <c:v>405.5</c:v>
                </c:pt>
                <c:pt idx="17">
                  <c:v>414</c:v>
                </c:pt>
                <c:pt idx="18">
                  <c:v>395.5</c:v>
                </c:pt>
                <c:pt idx="19">
                  <c:v>395.5</c:v>
                </c:pt>
                <c:pt idx="20">
                  <c:v>419</c:v>
                </c:pt>
                <c:pt idx="21">
                  <c:v>407.5</c:v>
                </c:pt>
                <c:pt idx="22">
                  <c:v>653</c:v>
                </c:pt>
                <c:pt idx="23">
                  <c:v>528.5</c:v>
                </c:pt>
                <c:pt idx="24">
                  <c:v>658</c:v>
                </c:pt>
                <c:pt idx="25">
                  <c:v>658</c:v>
                </c:pt>
                <c:pt idx="26">
                  <c:v>727.5</c:v>
                </c:pt>
                <c:pt idx="27">
                  <c:v>630</c:v>
                </c:pt>
                <c:pt idx="28">
                  <c:v>705.5</c:v>
                </c:pt>
                <c:pt idx="29">
                  <c:v>810.5</c:v>
                </c:pt>
                <c:pt idx="30">
                  <c:v>675.5</c:v>
                </c:pt>
                <c:pt idx="31">
                  <c:v>675.5</c:v>
                </c:pt>
                <c:pt idx="32">
                  <c:v>559</c:v>
                </c:pt>
                <c:pt idx="33">
                  <c:v>559</c:v>
                </c:pt>
                <c:pt idx="34">
                  <c:v>442</c:v>
                </c:pt>
                <c:pt idx="35">
                  <c:v>460</c:v>
                </c:pt>
                <c:pt idx="36">
                  <c:v>715.5</c:v>
                </c:pt>
                <c:pt idx="37">
                  <c:v>715.5</c:v>
                </c:pt>
                <c:pt idx="38">
                  <c:v>788</c:v>
                </c:pt>
                <c:pt idx="39">
                  <c:v>821.5</c:v>
                </c:pt>
                <c:pt idx="40">
                  <c:v>744</c:v>
                </c:pt>
                <c:pt idx="41">
                  <c:v>560</c:v>
                </c:pt>
                <c:pt idx="42">
                  <c:v>756</c:v>
                </c:pt>
                <c:pt idx="43">
                  <c:v>0</c:v>
                </c:pt>
                <c:pt idx="44">
                  <c:v>846</c:v>
                </c:pt>
                <c:pt idx="45">
                  <c:v>846</c:v>
                </c:pt>
                <c:pt idx="46">
                  <c:v>507</c:v>
                </c:pt>
                <c:pt idx="47">
                  <c:v>507</c:v>
                </c:pt>
                <c:pt idx="48">
                  <c:v>457.5</c:v>
                </c:pt>
                <c:pt idx="49">
                  <c:v>476</c:v>
                </c:pt>
                <c:pt idx="50">
                  <c:v>430</c:v>
                </c:pt>
                <c:pt idx="51">
                  <c:v>520</c:v>
                </c:pt>
                <c:pt idx="52">
                  <c:v>414</c:v>
                </c:pt>
                <c:pt idx="53">
                  <c:v>414</c:v>
                </c:pt>
                <c:pt idx="54">
                  <c:v>489.5</c:v>
                </c:pt>
                <c:pt idx="55">
                  <c:v>489.5</c:v>
                </c:pt>
                <c:pt idx="56">
                  <c:v>423</c:v>
                </c:pt>
                <c:pt idx="57">
                  <c:v>456</c:v>
                </c:pt>
                <c:pt idx="58">
                  <c:v>333</c:v>
                </c:pt>
                <c:pt idx="59">
                  <c:v>424.5</c:v>
                </c:pt>
                <c:pt idx="60">
                  <c:v>412.5</c:v>
                </c:pt>
                <c:pt idx="61">
                  <c:v>412.5</c:v>
                </c:pt>
                <c:pt idx="62">
                  <c:v>396.5</c:v>
                </c:pt>
                <c:pt idx="63">
                  <c:v>391.5</c:v>
                </c:pt>
                <c:pt idx="64">
                  <c:v>473.5</c:v>
                </c:pt>
                <c:pt idx="65">
                  <c:v>455.5</c:v>
                </c:pt>
                <c:pt idx="66">
                  <c:v>396.5</c:v>
                </c:pt>
                <c:pt idx="67">
                  <c:v>417</c:v>
                </c:pt>
                <c:pt idx="68">
                  <c:v>390.5</c:v>
                </c:pt>
                <c:pt idx="69">
                  <c:v>388</c:v>
                </c:pt>
                <c:pt idx="70">
                  <c:v>402</c:v>
                </c:pt>
                <c:pt idx="71">
                  <c:v>411.5</c:v>
                </c:pt>
                <c:pt idx="72">
                  <c:v>359.5</c:v>
                </c:pt>
                <c:pt idx="73">
                  <c:v>359.5</c:v>
                </c:pt>
                <c:pt idx="74">
                  <c:v>423</c:v>
                </c:pt>
                <c:pt idx="75">
                  <c:v>423</c:v>
                </c:pt>
                <c:pt idx="76">
                  <c:v>288</c:v>
                </c:pt>
                <c:pt idx="77">
                  <c:v>289.5</c:v>
                </c:pt>
                <c:pt idx="78">
                  <c:v>425</c:v>
                </c:pt>
                <c:pt idx="79">
                  <c:v>457</c:v>
                </c:pt>
                <c:pt idx="80">
                  <c:v>405</c:v>
                </c:pt>
                <c:pt idx="81">
                  <c:v>405</c:v>
                </c:pt>
                <c:pt idx="82">
                  <c:v>384</c:v>
                </c:pt>
                <c:pt idx="83">
                  <c:v>351.5</c:v>
                </c:pt>
                <c:pt idx="84">
                  <c:v>418</c:v>
                </c:pt>
                <c:pt idx="85">
                  <c:v>418</c:v>
                </c:pt>
                <c:pt idx="86">
                  <c:v>335</c:v>
                </c:pt>
                <c:pt idx="87">
                  <c:v>413.5</c:v>
                </c:pt>
                <c:pt idx="88">
                  <c:v>401.5</c:v>
                </c:pt>
                <c:pt idx="89">
                  <c:v>487</c:v>
                </c:pt>
                <c:pt idx="90">
                  <c:v>401</c:v>
                </c:pt>
                <c:pt idx="91">
                  <c:v>398</c:v>
                </c:pt>
                <c:pt idx="92">
                  <c:v>605.5</c:v>
                </c:pt>
                <c:pt idx="93">
                  <c:v>644</c:v>
                </c:pt>
                <c:pt idx="94">
                  <c:v>413.5</c:v>
                </c:pt>
                <c:pt idx="95">
                  <c:v>413.5</c:v>
                </c:pt>
                <c:pt idx="96">
                  <c:v>395.5</c:v>
                </c:pt>
                <c:pt idx="97">
                  <c:v>372.5</c:v>
                </c:pt>
                <c:pt idx="98">
                  <c:v>458</c:v>
                </c:pt>
                <c:pt idx="99">
                  <c:v>516</c:v>
                </c:pt>
                <c:pt idx="100">
                  <c:v>423</c:v>
                </c:pt>
                <c:pt idx="101">
                  <c:v>423</c:v>
                </c:pt>
                <c:pt idx="102">
                  <c:v>685.5</c:v>
                </c:pt>
                <c:pt idx="103">
                  <c:v>678</c:v>
                </c:pt>
                <c:pt idx="104">
                  <c:v>582</c:v>
                </c:pt>
                <c:pt idx="105">
                  <c:v>576</c:v>
                </c:pt>
                <c:pt idx="106">
                  <c:v>596</c:v>
                </c:pt>
                <c:pt idx="107">
                  <c:v>510</c:v>
                </c:pt>
                <c:pt idx="108">
                  <c:v>567.5</c:v>
                </c:pt>
                <c:pt idx="109">
                  <c:v>549.5</c:v>
                </c:pt>
                <c:pt idx="110">
                  <c:v>487.5</c:v>
                </c:pt>
                <c:pt idx="111">
                  <c:v>468.5</c:v>
                </c:pt>
                <c:pt idx="112">
                  <c:v>557.5</c:v>
                </c:pt>
                <c:pt idx="113">
                  <c:v>557.5</c:v>
                </c:pt>
                <c:pt idx="114">
                  <c:v>850</c:v>
                </c:pt>
                <c:pt idx="115">
                  <c:v>850</c:v>
                </c:pt>
                <c:pt idx="116">
                  <c:v>731.5</c:v>
                </c:pt>
                <c:pt idx="117">
                  <c:v>828.5</c:v>
                </c:pt>
                <c:pt idx="118">
                  <c:v>629.5</c:v>
                </c:pt>
                <c:pt idx="119">
                  <c:v>629.5</c:v>
                </c:pt>
                <c:pt idx="120">
                  <c:v>472.5</c:v>
                </c:pt>
                <c:pt idx="121">
                  <c:v>472.5</c:v>
                </c:pt>
                <c:pt idx="122">
                  <c:v>573.5</c:v>
                </c:pt>
                <c:pt idx="123">
                  <c:v>525.5</c:v>
                </c:pt>
                <c:pt idx="124">
                  <c:v>621</c:v>
                </c:pt>
                <c:pt idx="125">
                  <c:v>563.5</c:v>
                </c:pt>
                <c:pt idx="126">
                  <c:v>456.5</c:v>
                </c:pt>
                <c:pt idx="127">
                  <c:v>429</c:v>
                </c:pt>
                <c:pt idx="128">
                  <c:v>510.5</c:v>
                </c:pt>
                <c:pt idx="129">
                  <c:v>510.5</c:v>
                </c:pt>
                <c:pt idx="130">
                  <c:v>439.5</c:v>
                </c:pt>
                <c:pt idx="131">
                  <c:v>561</c:v>
                </c:pt>
                <c:pt idx="132">
                  <c:v>403</c:v>
                </c:pt>
                <c:pt idx="133">
                  <c:v>403</c:v>
                </c:pt>
                <c:pt idx="134">
                  <c:v>422.5</c:v>
                </c:pt>
                <c:pt idx="135">
                  <c:v>529.5</c:v>
                </c:pt>
                <c:pt idx="136">
                  <c:v>410</c:v>
                </c:pt>
                <c:pt idx="137">
                  <c:v>399</c:v>
                </c:pt>
                <c:pt idx="138">
                  <c:v>421.5</c:v>
                </c:pt>
                <c:pt idx="139">
                  <c:v>427.5</c:v>
                </c:pt>
                <c:pt idx="140">
                  <c:v>375.5</c:v>
                </c:pt>
                <c:pt idx="141">
                  <c:v>345.5</c:v>
                </c:pt>
                <c:pt idx="142">
                  <c:v>404.5</c:v>
                </c:pt>
                <c:pt idx="143">
                  <c:v>409.5</c:v>
                </c:pt>
                <c:pt idx="144">
                  <c:v>387.5</c:v>
                </c:pt>
                <c:pt idx="145">
                  <c:v>399</c:v>
                </c:pt>
                <c:pt idx="146">
                  <c:v>429.5</c:v>
                </c:pt>
                <c:pt idx="147">
                  <c:v>401.5</c:v>
                </c:pt>
                <c:pt idx="148">
                  <c:v>504</c:v>
                </c:pt>
                <c:pt idx="149">
                  <c:v>401</c:v>
                </c:pt>
                <c:pt idx="150">
                  <c:v>416</c:v>
                </c:pt>
                <c:pt idx="151">
                  <c:v>422.5</c:v>
                </c:pt>
                <c:pt idx="152">
                  <c:v>397.5</c:v>
                </c:pt>
                <c:pt idx="153">
                  <c:v>402.5</c:v>
                </c:pt>
                <c:pt idx="154">
                  <c:v>345</c:v>
                </c:pt>
                <c:pt idx="155">
                  <c:v>345</c:v>
                </c:pt>
                <c:pt idx="156">
                  <c:v>450</c:v>
                </c:pt>
                <c:pt idx="157">
                  <c:v>460</c:v>
                </c:pt>
                <c:pt idx="158">
                  <c:v>400.5</c:v>
                </c:pt>
                <c:pt idx="159">
                  <c:v>411</c:v>
                </c:pt>
                <c:pt idx="160">
                  <c:v>381</c:v>
                </c:pt>
                <c:pt idx="161">
                  <c:v>381</c:v>
                </c:pt>
                <c:pt idx="162">
                  <c:v>341.5</c:v>
                </c:pt>
                <c:pt idx="163">
                  <c:v>341.5</c:v>
                </c:pt>
                <c:pt idx="164">
                  <c:v>424</c:v>
                </c:pt>
                <c:pt idx="165">
                  <c:v>403</c:v>
                </c:pt>
                <c:pt idx="166">
                  <c:v>448</c:v>
                </c:pt>
                <c:pt idx="167">
                  <c:v>403.5</c:v>
                </c:pt>
                <c:pt idx="168">
                  <c:v>421</c:v>
                </c:pt>
                <c:pt idx="169">
                  <c:v>423</c:v>
                </c:pt>
                <c:pt idx="170">
                  <c:v>397</c:v>
                </c:pt>
                <c:pt idx="171">
                  <c:v>388.5</c:v>
                </c:pt>
                <c:pt idx="172">
                  <c:v>405.5</c:v>
                </c:pt>
                <c:pt idx="173">
                  <c:v>401</c:v>
                </c:pt>
                <c:pt idx="174">
                  <c:v>406.5</c:v>
                </c:pt>
                <c:pt idx="175">
                  <c:v>414.5</c:v>
                </c:pt>
                <c:pt idx="176">
                  <c:v>367</c:v>
                </c:pt>
                <c:pt idx="177">
                  <c:v>367</c:v>
                </c:pt>
                <c:pt idx="178">
                  <c:v>419.5</c:v>
                </c:pt>
                <c:pt idx="179">
                  <c:v>391.5</c:v>
                </c:pt>
                <c:pt idx="180">
                  <c:v>476</c:v>
                </c:pt>
                <c:pt idx="181">
                  <c:v>476</c:v>
                </c:pt>
                <c:pt idx="182">
                  <c:v>406</c:v>
                </c:pt>
                <c:pt idx="183">
                  <c:v>406</c:v>
                </c:pt>
                <c:pt idx="184">
                  <c:v>286</c:v>
                </c:pt>
                <c:pt idx="185">
                  <c:v>427</c:v>
                </c:pt>
                <c:pt idx="186">
                  <c:v>355.5</c:v>
                </c:pt>
                <c:pt idx="187">
                  <c:v>355.5</c:v>
                </c:pt>
                <c:pt idx="188">
                  <c:v>415.5</c:v>
                </c:pt>
                <c:pt idx="189">
                  <c:v>382</c:v>
                </c:pt>
                <c:pt idx="190">
                  <c:v>436</c:v>
                </c:pt>
                <c:pt idx="191">
                  <c:v>404.5</c:v>
                </c:pt>
                <c:pt idx="192">
                  <c:v>383.5</c:v>
                </c:pt>
                <c:pt idx="193">
                  <c:v>383.5</c:v>
                </c:pt>
                <c:pt idx="194">
                  <c:v>401</c:v>
                </c:pt>
                <c:pt idx="195">
                  <c:v>401</c:v>
                </c:pt>
                <c:pt idx="196">
                  <c:v>443.5</c:v>
                </c:pt>
                <c:pt idx="197">
                  <c:v>428.5</c:v>
                </c:pt>
                <c:pt idx="198">
                  <c:v>409</c:v>
                </c:pt>
                <c:pt idx="199">
                  <c:v>412</c:v>
                </c:pt>
                <c:pt idx="200">
                  <c:v>397</c:v>
                </c:pt>
                <c:pt idx="201">
                  <c:v>392.5</c:v>
                </c:pt>
                <c:pt idx="202">
                  <c:v>411</c:v>
                </c:pt>
                <c:pt idx="203">
                  <c:v>396.5</c:v>
                </c:pt>
                <c:pt idx="204">
                  <c:v>407</c:v>
                </c:pt>
                <c:pt idx="205">
                  <c:v>403.5</c:v>
                </c:pt>
                <c:pt idx="206">
                  <c:v>306</c:v>
                </c:pt>
                <c:pt idx="207">
                  <c:v>353</c:v>
                </c:pt>
                <c:pt idx="208">
                  <c:v>421</c:v>
                </c:pt>
                <c:pt idx="209">
                  <c:v>364.5</c:v>
                </c:pt>
                <c:pt idx="210">
                  <c:v>426</c:v>
                </c:pt>
                <c:pt idx="211">
                  <c:v>426</c:v>
                </c:pt>
                <c:pt idx="212">
                  <c:v>259</c:v>
                </c:pt>
                <c:pt idx="213">
                  <c:v>421.5</c:v>
                </c:pt>
                <c:pt idx="214">
                  <c:v>316</c:v>
                </c:pt>
                <c:pt idx="215">
                  <c:v>257</c:v>
                </c:pt>
                <c:pt idx="216">
                  <c:v>404.5</c:v>
                </c:pt>
                <c:pt idx="217">
                  <c:v>399.5</c:v>
                </c:pt>
                <c:pt idx="218">
                  <c:v>410</c:v>
                </c:pt>
                <c:pt idx="219">
                  <c:v>406</c:v>
                </c:pt>
                <c:pt idx="220">
                  <c:v>413.5</c:v>
                </c:pt>
                <c:pt idx="221">
                  <c:v>406</c:v>
                </c:pt>
                <c:pt idx="222">
                  <c:v>425.5</c:v>
                </c:pt>
                <c:pt idx="223">
                  <c:v>429</c:v>
                </c:pt>
                <c:pt idx="224">
                  <c:v>413.5</c:v>
                </c:pt>
                <c:pt idx="225">
                  <c:v>413.5</c:v>
                </c:pt>
                <c:pt idx="226">
                  <c:v>389.5</c:v>
                </c:pt>
                <c:pt idx="227">
                  <c:v>338</c:v>
                </c:pt>
                <c:pt idx="228">
                  <c:v>405</c:v>
                </c:pt>
                <c:pt idx="229">
                  <c:v>411</c:v>
                </c:pt>
                <c:pt idx="230">
                  <c:v>329.5</c:v>
                </c:pt>
                <c:pt idx="231">
                  <c:v>329.5</c:v>
                </c:pt>
                <c:pt idx="232">
                  <c:v>421.5</c:v>
                </c:pt>
                <c:pt idx="233">
                  <c:v>421.5</c:v>
                </c:pt>
                <c:pt idx="234">
                  <c:v>385.5</c:v>
                </c:pt>
                <c:pt idx="235">
                  <c:v>415.5</c:v>
                </c:pt>
                <c:pt idx="236">
                  <c:v>269.5</c:v>
                </c:pt>
                <c:pt idx="237">
                  <c:v>269.5</c:v>
                </c:pt>
                <c:pt idx="238">
                  <c:v>414</c:v>
                </c:pt>
                <c:pt idx="239">
                  <c:v>391</c:v>
                </c:pt>
                <c:pt idx="240">
                  <c:v>406.5</c:v>
                </c:pt>
                <c:pt idx="241">
                  <c:v>402.5</c:v>
                </c:pt>
                <c:pt idx="242">
                  <c:v>408</c:v>
                </c:pt>
                <c:pt idx="243">
                  <c:v>405</c:v>
                </c:pt>
                <c:pt idx="244">
                  <c:v>412.5</c:v>
                </c:pt>
                <c:pt idx="245">
                  <c:v>521.5</c:v>
                </c:pt>
                <c:pt idx="246">
                  <c:v>394</c:v>
                </c:pt>
                <c:pt idx="247">
                  <c:v>411</c:v>
                </c:pt>
                <c:pt idx="248">
                  <c:v>393</c:v>
                </c:pt>
                <c:pt idx="249">
                  <c:v>393</c:v>
                </c:pt>
                <c:pt idx="250">
                  <c:v>578.5</c:v>
                </c:pt>
                <c:pt idx="251">
                  <c:v>427</c:v>
                </c:pt>
                <c:pt idx="252">
                  <c:v>354.5</c:v>
                </c:pt>
                <c:pt idx="253">
                  <c:v>370.5</c:v>
                </c:pt>
                <c:pt idx="254">
                  <c:v>410</c:v>
                </c:pt>
                <c:pt idx="255">
                  <c:v>503.5</c:v>
                </c:pt>
                <c:pt idx="256">
                  <c:v>302.5</c:v>
                </c:pt>
                <c:pt idx="257">
                  <c:v>293.5</c:v>
                </c:pt>
                <c:pt idx="258">
                  <c:v>427</c:v>
                </c:pt>
                <c:pt idx="259">
                  <c:v>427</c:v>
                </c:pt>
                <c:pt idx="260">
                  <c:v>391</c:v>
                </c:pt>
                <c:pt idx="261">
                  <c:v>406</c:v>
                </c:pt>
                <c:pt idx="262">
                  <c:v>578.5</c:v>
                </c:pt>
                <c:pt idx="263">
                  <c:v>574.5</c:v>
                </c:pt>
                <c:pt idx="264">
                  <c:v>404</c:v>
                </c:pt>
                <c:pt idx="265">
                  <c:v>422.5</c:v>
                </c:pt>
                <c:pt idx="266">
                  <c:v>397</c:v>
                </c:pt>
                <c:pt idx="267">
                  <c:v>422.5</c:v>
                </c:pt>
                <c:pt idx="268">
                  <c:v>372.5</c:v>
                </c:pt>
                <c:pt idx="269">
                  <c:v>361.5</c:v>
                </c:pt>
                <c:pt idx="270">
                  <c:v>420.5</c:v>
                </c:pt>
                <c:pt idx="271">
                  <c:v>399.5</c:v>
                </c:pt>
                <c:pt idx="272">
                  <c:v>423</c:v>
                </c:pt>
                <c:pt idx="273">
                  <c:v>409</c:v>
                </c:pt>
                <c:pt idx="274">
                  <c:v>364</c:v>
                </c:pt>
                <c:pt idx="275">
                  <c:v>359</c:v>
                </c:pt>
                <c:pt idx="276">
                  <c:v>415.5</c:v>
                </c:pt>
                <c:pt idx="277">
                  <c:v>420.5</c:v>
                </c:pt>
                <c:pt idx="278">
                  <c:v>402</c:v>
                </c:pt>
                <c:pt idx="279">
                  <c:v>351</c:v>
                </c:pt>
                <c:pt idx="280">
                  <c:v>417</c:v>
                </c:pt>
                <c:pt idx="281">
                  <c:v>417</c:v>
                </c:pt>
                <c:pt idx="282">
                  <c:v>0</c:v>
                </c:pt>
                <c:pt idx="283">
                  <c:v>0</c:v>
                </c:pt>
                <c:pt idx="284">
                  <c:v>415</c:v>
                </c:pt>
                <c:pt idx="285">
                  <c:v>395.5</c:v>
                </c:pt>
                <c:pt idx="286">
                  <c:v>442.5</c:v>
                </c:pt>
                <c:pt idx="287">
                  <c:v>437</c:v>
                </c:pt>
                <c:pt idx="288">
                  <c:v>390.5</c:v>
                </c:pt>
                <c:pt idx="289">
                  <c:v>392.5</c:v>
                </c:pt>
                <c:pt idx="290">
                  <c:v>629</c:v>
                </c:pt>
                <c:pt idx="291">
                  <c:v>402</c:v>
                </c:pt>
                <c:pt idx="292">
                  <c:v>462</c:v>
                </c:pt>
                <c:pt idx="293">
                  <c:v>462</c:v>
                </c:pt>
                <c:pt idx="294">
                  <c:v>411</c:v>
                </c:pt>
                <c:pt idx="295">
                  <c:v>425.5</c:v>
                </c:pt>
                <c:pt idx="296">
                  <c:v>305</c:v>
                </c:pt>
                <c:pt idx="297">
                  <c:v>312.5</c:v>
                </c:pt>
                <c:pt idx="298">
                  <c:v>427.5</c:v>
                </c:pt>
                <c:pt idx="299">
                  <c:v>427.5</c:v>
                </c:pt>
                <c:pt idx="300">
                  <c:v>408</c:v>
                </c:pt>
                <c:pt idx="301">
                  <c:v>404</c:v>
                </c:pt>
                <c:pt idx="302">
                  <c:v>530.5</c:v>
                </c:pt>
                <c:pt idx="303">
                  <c:v>516.5</c:v>
                </c:pt>
                <c:pt idx="304">
                  <c:v>392</c:v>
                </c:pt>
                <c:pt idx="305">
                  <c:v>416</c:v>
                </c:pt>
                <c:pt idx="306">
                  <c:v>313</c:v>
                </c:pt>
                <c:pt idx="307">
                  <c:v>403.5</c:v>
                </c:pt>
                <c:pt idx="308">
                  <c:v>284.5</c:v>
                </c:pt>
                <c:pt idx="309">
                  <c:v>284.5</c:v>
                </c:pt>
                <c:pt idx="310">
                  <c:v>403.5</c:v>
                </c:pt>
                <c:pt idx="311">
                  <c:v>343</c:v>
                </c:pt>
                <c:pt idx="312">
                  <c:v>415</c:v>
                </c:pt>
                <c:pt idx="313">
                  <c:v>415</c:v>
                </c:pt>
                <c:pt idx="314">
                  <c:v>345.5</c:v>
                </c:pt>
                <c:pt idx="315">
                  <c:v>345.5</c:v>
                </c:pt>
                <c:pt idx="316">
                  <c:v>406.5</c:v>
                </c:pt>
                <c:pt idx="317">
                  <c:v>398</c:v>
                </c:pt>
                <c:pt idx="318">
                  <c:v>458</c:v>
                </c:pt>
                <c:pt idx="319">
                  <c:v>424.5</c:v>
                </c:pt>
                <c:pt idx="320">
                  <c:v>385</c:v>
                </c:pt>
                <c:pt idx="321">
                  <c:v>384</c:v>
                </c:pt>
                <c:pt idx="322">
                  <c:v>465</c:v>
                </c:pt>
                <c:pt idx="323">
                  <c:v>383.5</c:v>
                </c:pt>
                <c:pt idx="324">
                  <c:v>424</c:v>
                </c:pt>
                <c:pt idx="325">
                  <c:v>435.5</c:v>
                </c:pt>
                <c:pt idx="326">
                  <c:v>397</c:v>
                </c:pt>
                <c:pt idx="327">
                  <c:v>434.5</c:v>
                </c:pt>
                <c:pt idx="328">
                  <c:v>298</c:v>
                </c:pt>
                <c:pt idx="329">
                  <c:v>394.5</c:v>
                </c:pt>
                <c:pt idx="330">
                  <c:v>405</c:v>
                </c:pt>
                <c:pt idx="331">
                  <c:v>408</c:v>
                </c:pt>
                <c:pt idx="332">
                  <c:v>384.5</c:v>
                </c:pt>
                <c:pt idx="333">
                  <c:v>388</c:v>
                </c:pt>
                <c:pt idx="334">
                  <c:v>363</c:v>
                </c:pt>
                <c:pt idx="335">
                  <c:v>371.5</c:v>
                </c:pt>
                <c:pt idx="336">
                  <c:v>401</c:v>
                </c:pt>
                <c:pt idx="337">
                  <c:v>386</c:v>
                </c:pt>
                <c:pt idx="338">
                  <c:v>419</c:v>
                </c:pt>
                <c:pt idx="339">
                  <c:v>420</c:v>
                </c:pt>
                <c:pt idx="340">
                  <c:v>405.5</c:v>
                </c:pt>
                <c:pt idx="341">
                  <c:v>377.5</c:v>
                </c:pt>
                <c:pt idx="342">
                  <c:v>426.5</c:v>
                </c:pt>
                <c:pt idx="343">
                  <c:v>426.5</c:v>
                </c:pt>
                <c:pt idx="344">
                  <c:v>292.5</c:v>
                </c:pt>
                <c:pt idx="345">
                  <c:v>378</c:v>
                </c:pt>
                <c:pt idx="346">
                  <c:v>425</c:v>
                </c:pt>
                <c:pt idx="347">
                  <c:v>553</c:v>
                </c:pt>
                <c:pt idx="348">
                  <c:v>379.5</c:v>
                </c:pt>
                <c:pt idx="349">
                  <c:v>375.5</c:v>
                </c:pt>
                <c:pt idx="350">
                  <c:v>416.5</c:v>
                </c:pt>
                <c:pt idx="351">
                  <c:v>395</c:v>
                </c:pt>
                <c:pt idx="352">
                  <c:v>461</c:v>
                </c:pt>
                <c:pt idx="353">
                  <c:v>461</c:v>
                </c:pt>
                <c:pt idx="354">
                  <c:v>387.5</c:v>
                </c:pt>
                <c:pt idx="355">
                  <c:v>330.5</c:v>
                </c:pt>
                <c:pt idx="356">
                  <c:v>421.5</c:v>
                </c:pt>
                <c:pt idx="357">
                  <c:v>421.5</c:v>
                </c:pt>
                <c:pt idx="358">
                  <c:v>348</c:v>
                </c:pt>
                <c:pt idx="359">
                  <c:v>348</c:v>
                </c:pt>
                <c:pt idx="360">
                  <c:v>469.5</c:v>
                </c:pt>
                <c:pt idx="361">
                  <c:v>482.5</c:v>
                </c:pt>
                <c:pt idx="362">
                  <c:v>394.5</c:v>
                </c:pt>
                <c:pt idx="363">
                  <c:v>426.5</c:v>
                </c:pt>
                <c:pt idx="364">
                  <c:v>392</c:v>
                </c:pt>
                <c:pt idx="365">
                  <c:v>399.5</c:v>
                </c:pt>
                <c:pt idx="366">
                  <c:v>343.5</c:v>
                </c:pt>
                <c:pt idx="367">
                  <c:v>352.5</c:v>
                </c:pt>
                <c:pt idx="368">
                  <c:v>573</c:v>
                </c:pt>
                <c:pt idx="369">
                  <c:v>714.5</c:v>
                </c:pt>
                <c:pt idx="370">
                  <c:v>396.5</c:v>
                </c:pt>
                <c:pt idx="371">
                  <c:v>407.5</c:v>
                </c:pt>
                <c:pt idx="372">
                  <c:v>370.5</c:v>
                </c:pt>
                <c:pt idx="373">
                  <c:v>370.5</c:v>
                </c:pt>
                <c:pt idx="374">
                  <c:v>418.5</c:v>
                </c:pt>
                <c:pt idx="375">
                  <c:v>390</c:v>
                </c:pt>
                <c:pt idx="376">
                  <c:v>424.5</c:v>
                </c:pt>
                <c:pt idx="377">
                  <c:v>422</c:v>
                </c:pt>
                <c:pt idx="378">
                  <c:v>382</c:v>
                </c:pt>
                <c:pt idx="379">
                  <c:v>382</c:v>
                </c:pt>
                <c:pt idx="380">
                  <c:v>420.5</c:v>
                </c:pt>
                <c:pt idx="381">
                  <c:v>395.5</c:v>
                </c:pt>
                <c:pt idx="382">
                  <c:v>441</c:v>
                </c:pt>
                <c:pt idx="383">
                  <c:v>433</c:v>
                </c:pt>
                <c:pt idx="384">
                  <c:v>394.5</c:v>
                </c:pt>
                <c:pt idx="385">
                  <c:v>447.5</c:v>
                </c:pt>
                <c:pt idx="386">
                  <c:v>389.5</c:v>
                </c:pt>
                <c:pt idx="387">
                  <c:v>437.5</c:v>
                </c:pt>
                <c:pt idx="388">
                  <c:v>377.5</c:v>
                </c:pt>
                <c:pt idx="389">
                  <c:v>351.5</c:v>
                </c:pt>
                <c:pt idx="390">
                  <c:v>391.5</c:v>
                </c:pt>
                <c:pt idx="391">
                  <c:v>385</c:v>
                </c:pt>
                <c:pt idx="392">
                  <c:v>489.5</c:v>
                </c:pt>
                <c:pt idx="393">
                  <c:v>415.5</c:v>
                </c:pt>
                <c:pt idx="394">
                  <c:v>438</c:v>
                </c:pt>
                <c:pt idx="395">
                  <c:v>438</c:v>
                </c:pt>
                <c:pt idx="396">
                  <c:v>411</c:v>
                </c:pt>
                <c:pt idx="397">
                  <c:v>425</c:v>
                </c:pt>
                <c:pt idx="398">
                  <c:v>396.5</c:v>
                </c:pt>
                <c:pt idx="399">
                  <c:v>378</c:v>
                </c:pt>
                <c:pt idx="400">
                  <c:v>424.5</c:v>
                </c:pt>
                <c:pt idx="401">
                  <c:v>419</c:v>
                </c:pt>
                <c:pt idx="402">
                  <c:v>388.5</c:v>
                </c:pt>
                <c:pt idx="403">
                  <c:v>397</c:v>
                </c:pt>
                <c:pt idx="404">
                  <c:v>426.5</c:v>
                </c:pt>
                <c:pt idx="405">
                  <c:v>410</c:v>
                </c:pt>
                <c:pt idx="406">
                  <c:v>386.5</c:v>
                </c:pt>
                <c:pt idx="407">
                  <c:v>386.5</c:v>
                </c:pt>
                <c:pt idx="408">
                  <c:v>447.5</c:v>
                </c:pt>
                <c:pt idx="409">
                  <c:v>406</c:v>
                </c:pt>
                <c:pt idx="410">
                  <c:v>493</c:v>
                </c:pt>
                <c:pt idx="411">
                  <c:v>493</c:v>
                </c:pt>
                <c:pt idx="412">
                  <c:v>594</c:v>
                </c:pt>
                <c:pt idx="413">
                  <c:v>571.5</c:v>
                </c:pt>
                <c:pt idx="414">
                  <c:v>679.5</c:v>
                </c:pt>
                <c:pt idx="415">
                  <c:v>579</c:v>
                </c:pt>
                <c:pt idx="416">
                  <c:v>810</c:v>
                </c:pt>
                <c:pt idx="417">
                  <c:v>821.5</c:v>
                </c:pt>
                <c:pt idx="418">
                  <c:v>591.5</c:v>
                </c:pt>
                <c:pt idx="419">
                  <c:v>591.5</c:v>
                </c:pt>
                <c:pt idx="420">
                  <c:v>507.5</c:v>
                </c:pt>
                <c:pt idx="421">
                  <c:v>591</c:v>
                </c:pt>
                <c:pt idx="422">
                  <c:v>546</c:v>
                </c:pt>
                <c:pt idx="423">
                  <c:v>477</c:v>
                </c:pt>
                <c:pt idx="424">
                  <c:v>654</c:v>
                </c:pt>
                <c:pt idx="425">
                  <c:v>654</c:v>
                </c:pt>
                <c:pt idx="426">
                  <c:v>956.5</c:v>
                </c:pt>
                <c:pt idx="427">
                  <c:v>0</c:v>
                </c:pt>
                <c:pt idx="428">
                  <c:v>922.5</c:v>
                </c:pt>
                <c:pt idx="429">
                  <c:v>0</c:v>
                </c:pt>
                <c:pt idx="430">
                  <c:v>723</c:v>
                </c:pt>
                <c:pt idx="431">
                  <c:v>433</c:v>
                </c:pt>
                <c:pt idx="432">
                  <c:v>708.5</c:v>
                </c:pt>
                <c:pt idx="433">
                  <c:v>708.5</c:v>
                </c:pt>
                <c:pt idx="434">
                  <c:v>1149</c:v>
                </c:pt>
                <c:pt idx="435">
                  <c:v>1149</c:v>
                </c:pt>
                <c:pt idx="436">
                  <c:v>573</c:v>
                </c:pt>
                <c:pt idx="437">
                  <c:v>581.5</c:v>
                </c:pt>
                <c:pt idx="438">
                  <c:v>474</c:v>
                </c:pt>
                <c:pt idx="439">
                  <c:v>447</c:v>
                </c:pt>
                <c:pt idx="440">
                  <c:v>530.5</c:v>
                </c:pt>
                <c:pt idx="441">
                  <c:v>517</c:v>
                </c:pt>
                <c:pt idx="442">
                  <c:v>439</c:v>
                </c:pt>
                <c:pt idx="443">
                  <c:v>724.5</c:v>
                </c:pt>
                <c:pt idx="444">
                  <c:v>433</c:v>
                </c:pt>
                <c:pt idx="445">
                  <c:v>444</c:v>
                </c:pt>
                <c:pt idx="446">
                  <c:v>422.5</c:v>
                </c:pt>
                <c:pt idx="447">
                  <c:v>435</c:v>
                </c:pt>
                <c:pt idx="448">
                  <c:v>397</c:v>
                </c:pt>
                <c:pt idx="449">
                  <c:v>397</c:v>
                </c:pt>
                <c:pt idx="450">
                  <c:v>498</c:v>
                </c:pt>
                <c:pt idx="451">
                  <c:v>498</c:v>
                </c:pt>
                <c:pt idx="452">
                  <c:v>412</c:v>
                </c:pt>
                <c:pt idx="453">
                  <c:v>411</c:v>
                </c:pt>
                <c:pt idx="454">
                  <c:v>427</c:v>
                </c:pt>
                <c:pt idx="455">
                  <c:v>427</c:v>
                </c:pt>
                <c:pt idx="456">
                  <c:v>289</c:v>
                </c:pt>
                <c:pt idx="457">
                  <c:v>203.5</c:v>
                </c:pt>
                <c:pt idx="458">
                  <c:v>432</c:v>
                </c:pt>
                <c:pt idx="459">
                  <c:v>432</c:v>
                </c:pt>
                <c:pt idx="460">
                  <c:v>397.5</c:v>
                </c:pt>
                <c:pt idx="461">
                  <c:v>411.5</c:v>
                </c:pt>
                <c:pt idx="462">
                  <c:v>453.5</c:v>
                </c:pt>
                <c:pt idx="463">
                  <c:v>388.5</c:v>
                </c:pt>
                <c:pt idx="464">
                  <c:v>416.5</c:v>
                </c:pt>
                <c:pt idx="465">
                  <c:v>413</c:v>
                </c:pt>
                <c:pt idx="466">
                  <c:v>342</c:v>
                </c:pt>
                <c:pt idx="467">
                  <c:v>342</c:v>
                </c:pt>
                <c:pt idx="468">
                  <c:v>402.5</c:v>
                </c:pt>
                <c:pt idx="469">
                  <c:v>354</c:v>
                </c:pt>
                <c:pt idx="470">
                  <c:v>429</c:v>
                </c:pt>
                <c:pt idx="471">
                  <c:v>413</c:v>
                </c:pt>
                <c:pt idx="472">
                  <c:v>522.5</c:v>
                </c:pt>
                <c:pt idx="473">
                  <c:v>522.5</c:v>
                </c:pt>
                <c:pt idx="474">
                  <c:v>415.5</c:v>
                </c:pt>
                <c:pt idx="475">
                  <c:v>383.5</c:v>
                </c:pt>
                <c:pt idx="476">
                  <c:v>422</c:v>
                </c:pt>
                <c:pt idx="477">
                  <c:v>422</c:v>
                </c:pt>
                <c:pt idx="478">
                  <c:v>400.5</c:v>
                </c:pt>
                <c:pt idx="479">
                  <c:v>379.5</c:v>
                </c:pt>
                <c:pt idx="480">
                  <c:v>447</c:v>
                </c:pt>
                <c:pt idx="481">
                  <c:v>447</c:v>
                </c:pt>
                <c:pt idx="482">
                  <c:v>354</c:v>
                </c:pt>
                <c:pt idx="483">
                  <c:v>354</c:v>
                </c:pt>
                <c:pt idx="484">
                  <c:v>433.5</c:v>
                </c:pt>
                <c:pt idx="485">
                  <c:v>477</c:v>
                </c:pt>
                <c:pt idx="486">
                  <c:v>422</c:v>
                </c:pt>
                <c:pt idx="487">
                  <c:v>422</c:v>
                </c:pt>
                <c:pt idx="488">
                  <c:v>387</c:v>
                </c:pt>
                <c:pt idx="489">
                  <c:v>387</c:v>
                </c:pt>
                <c:pt idx="490">
                  <c:v>489</c:v>
                </c:pt>
                <c:pt idx="491">
                  <c:v>445.5</c:v>
                </c:pt>
                <c:pt idx="492">
                  <c:v>481.5</c:v>
                </c:pt>
                <c:pt idx="493">
                  <c:v>471</c:v>
                </c:pt>
                <c:pt idx="494">
                  <c:v>402.5</c:v>
                </c:pt>
                <c:pt idx="495">
                  <c:v>413</c:v>
                </c:pt>
                <c:pt idx="496">
                  <c:v>516.5</c:v>
                </c:pt>
                <c:pt idx="497">
                  <c:v>422</c:v>
                </c:pt>
                <c:pt idx="498">
                  <c:v>661.5</c:v>
                </c:pt>
                <c:pt idx="499">
                  <c:v>430</c:v>
                </c:pt>
                <c:pt idx="500">
                  <c:v>455.5</c:v>
                </c:pt>
                <c:pt idx="501">
                  <c:v>569</c:v>
                </c:pt>
                <c:pt idx="502">
                  <c:v>434.5</c:v>
                </c:pt>
                <c:pt idx="503">
                  <c:v>436</c:v>
                </c:pt>
                <c:pt idx="504">
                  <c:v>396.5</c:v>
                </c:pt>
                <c:pt idx="505">
                  <c:v>433.5</c:v>
                </c:pt>
                <c:pt idx="506">
                  <c:v>457</c:v>
                </c:pt>
                <c:pt idx="507">
                  <c:v>477</c:v>
                </c:pt>
                <c:pt idx="508">
                  <c:v>417.5</c:v>
                </c:pt>
                <c:pt idx="509">
                  <c:v>417</c:v>
                </c:pt>
                <c:pt idx="510">
                  <c:v>423.5</c:v>
                </c:pt>
                <c:pt idx="511">
                  <c:v>349.5</c:v>
                </c:pt>
                <c:pt idx="512">
                  <c:v>449</c:v>
                </c:pt>
                <c:pt idx="513">
                  <c:v>412</c:v>
                </c:pt>
                <c:pt idx="514">
                  <c:v>577</c:v>
                </c:pt>
                <c:pt idx="515">
                  <c:v>577</c:v>
                </c:pt>
                <c:pt idx="516">
                  <c:v>422.5</c:v>
                </c:pt>
                <c:pt idx="517">
                  <c:v>414</c:v>
                </c:pt>
                <c:pt idx="518">
                  <c:v>450</c:v>
                </c:pt>
                <c:pt idx="519">
                  <c:v>439</c:v>
                </c:pt>
                <c:pt idx="520">
                  <c:v>618</c:v>
                </c:pt>
                <c:pt idx="521">
                  <c:v>615.5</c:v>
                </c:pt>
                <c:pt idx="522">
                  <c:v>375</c:v>
                </c:pt>
                <c:pt idx="523">
                  <c:v>375</c:v>
                </c:pt>
                <c:pt idx="524">
                  <c:v>456.5</c:v>
                </c:pt>
                <c:pt idx="525">
                  <c:v>406.5</c:v>
                </c:pt>
                <c:pt idx="526">
                  <c:v>434</c:v>
                </c:pt>
                <c:pt idx="527">
                  <c:v>436.5</c:v>
                </c:pt>
                <c:pt idx="528">
                  <c:v>426.5</c:v>
                </c:pt>
                <c:pt idx="529">
                  <c:v>431</c:v>
                </c:pt>
                <c:pt idx="530">
                  <c:v>333</c:v>
                </c:pt>
                <c:pt idx="531">
                  <c:v>401.5</c:v>
                </c:pt>
                <c:pt idx="532">
                  <c:v>491.5</c:v>
                </c:pt>
                <c:pt idx="533">
                  <c:v>454</c:v>
                </c:pt>
                <c:pt idx="534">
                  <c:v>391.5</c:v>
                </c:pt>
                <c:pt idx="535">
                  <c:v>430</c:v>
                </c:pt>
                <c:pt idx="536">
                  <c:v>626.5</c:v>
                </c:pt>
                <c:pt idx="537">
                  <c:v>614</c:v>
                </c:pt>
                <c:pt idx="538">
                  <c:v>391.5</c:v>
                </c:pt>
                <c:pt idx="539">
                  <c:v>494.5</c:v>
                </c:pt>
                <c:pt idx="540">
                  <c:v>422.5</c:v>
                </c:pt>
                <c:pt idx="541">
                  <c:v>446.5</c:v>
                </c:pt>
                <c:pt idx="542">
                  <c:v>417.5</c:v>
                </c:pt>
                <c:pt idx="543">
                  <c:v>431.5</c:v>
                </c:pt>
                <c:pt idx="544">
                  <c:v>415.5</c:v>
                </c:pt>
                <c:pt idx="545">
                  <c:v>430.5</c:v>
                </c:pt>
                <c:pt idx="546">
                  <c:v>399.5</c:v>
                </c:pt>
                <c:pt idx="547">
                  <c:v>399.5</c:v>
                </c:pt>
                <c:pt idx="548">
                  <c:v>456.5</c:v>
                </c:pt>
                <c:pt idx="549">
                  <c:v>456.5</c:v>
                </c:pt>
                <c:pt idx="550">
                  <c:v>325.5</c:v>
                </c:pt>
                <c:pt idx="551">
                  <c:v>418.5</c:v>
                </c:pt>
                <c:pt idx="552">
                  <c:v>482</c:v>
                </c:pt>
                <c:pt idx="553">
                  <c:v>482</c:v>
                </c:pt>
                <c:pt idx="554">
                  <c:v>422</c:v>
                </c:pt>
                <c:pt idx="555">
                  <c:v>559</c:v>
                </c:pt>
                <c:pt idx="556">
                  <c:v>404.5</c:v>
                </c:pt>
                <c:pt idx="557">
                  <c:v>404.5</c:v>
                </c:pt>
                <c:pt idx="558">
                  <c:v>558</c:v>
                </c:pt>
                <c:pt idx="559">
                  <c:v>558</c:v>
                </c:pt>
                <c:pt idx="560">
                  <c:v>422</c:v>
                </c:pt>
                <c:pt idx="561">
                  <c:v>556</c:v>
                </c:pt>
                <c:pt idx="562">
                  <c:v>415.5</c:v>
                </c:pt>
                <c:pt idx="563">
                  <c:v>530.5</c:v>
                </c:pt>
                <c:pt idx="564">
                  <c:v>407</c:v>
                </c:pt>
                <c:pt idx="565">
                  <c:v>418.5</c:v>
                </c:pt>
                <c:pt idx="566">
                  <c:v>591</c:v>
                </c:pt>
                <c:pt idx="567">
                  <c:v>571.5</c:v>
                </c:pt>
                <c:pt idx="568">
                  <c:v>651</c:v>
                </c:pt>
                <c:pt idx="569">
                  <c:v>571.5</c:v>
                </c:pt>
                <c:pt idx="570">
                  <c:v>703.5</c:v>
                </c:pt>
                <c:pt idx="571">
                  <c:v>725.5</c:v>
                </c:pt>
                <c:pt idx="572">
                  <c:v>697.5</c:v>
                </c:pt>
                <c:pt idx="573">
                  <c:v>696</c:v>
                </c:pt>
                <c:pt idx="574">
                  <c:v>978.5</c:v>
                </c:pt>
                <c:pt idx="575">
                  <c:v>978.5</c:v>
                </c:pt>
                <c:pt idx="576">
                  <c:v>671</c:v>
                </c:pt>
                <c:pt idx="577">
                  <c:v>711.5</c:v>
                </c:pt>
                <c:pt idx="578">
                  <c:v>521</c:v>
                </c:pt>
                <c:pt idx="579">
                  <c:v>0</c:v>
                </c:pt>
                <c:pt idx="580">
                  <c:v>0</c:v>
                </c:pt>
                <c:pt idx="581">
                  <c:v>0</c:v>
                </c:pt>
                <c:pt idx="582">
                  <c:v>0</c:v>
                </c:pt>
                <c:pt idx="583">
                  <c:v>0</c:v>
                </c:pt>
                <c:pt idx="584">
                  <c:v>0</c:v>
                </c:pt>
                <c:pt idx="585">
                  <c:v>0</c:v>
                </c:pt>
                <c:pt idx="586">
                  <c:v>0</c:v>
                </c:pt>
                <c:pt idx="587">
                  <c:v>0</c:v>
                </c:pt>
                <c:pt idx="588">
                  <c:v>0</c:v>
                </c:pt>
                <c:pt idx="589">
                  <c:v>0</c:v>
                </c:pt>
              </c:numCache>
            </c:numRef>
          </c:yVal>
          <c:smooth val="0"/>
        </c:ser>
        <c:dLbls>
          <c:showLegendKey val="0"/>
          <c:showVal val="0"/>
          <c:showCatName val="0"/>
          <c:showSerName val="0"/>
          <c:showPercent val="0"/>
          <c:showBubbleSize val="0"/>
        </c:dLbls>
        <c:axId val="658702104"/>
        <c:axId val="658712688"/>
      </c:scatterChart>
      <c:valAx>
        <c:axId val="658706024"/>
        <c:scaling>
          <c:orientation val="minMax"/>
        </c:scaling>
        <c:delete val="0"/>
        <c:axPos val="b"/>
        <c:title>
          <c:tx>
            <c:rich>
              <a:bodyPr rot="-5400000" vert="horz"/>
              <a:lstStyle/>
              <a:p>
                <a:pPr>
                  <a:defRPr/>
                </a:pPr>
                <a:r>
                  <a:rPr lang="fi-FI"/>
                  <a:t>CO2</a:t>
                </a:r>
                <a:r>
                  <a:rPr lang="fi-FI" baseline="0"/>
                  <a:t> (ppm)</a:t>
                </a:r>
                <a:endParaRPr lang="fi-FI"/>
              </a:p>
            </c:rich>
          </c:tx>
          <c:layout>
            <c:manualLayout>
              <c:xMode val="edge"/>
              <c:yMode val="edge"/>
              <c:x val="0.86616760502630896"/>
              <c:y val="0.29778555908262699"/>
            </c:manualLayout>
          </c:layout>
          <c:overlay val="0"/>
        </c:title>
        <c:numFmt formatCode="m/d/yyyy\ h:mm" sourceLinked="1"/>
        <c:majorTickMark val="none"/>
        <c:minorTickMark val="none"/>
        <c:tickLblPos val="low"/>
        <c:txPr>
          <a:bodyPr rot="-2700000"/>
          <a:lstStyle/>
          <a:p>
            <a:pPr>
              <a:defRPr/>
            </a:pPr>
            <a:endParaRPr lang="fi-FI"/>
          </a:p>
        </c:txPr>
        <c:crossAx val="658702888"/>
        <c:crosses val="autoZero"/>
        <c:crossBetween val="midCat"/>
        <c:majorUnit val="0.5"/>
        <c:minorUnit val="0.1"/>
      </c:valAx>
      <c:valAx>
        <c:axId val="658702888"/>
        <c:scaling>
          <c:orientation val="minMax"/>
          <c:max val="30"/>
        </c:scaling>
        <c:delete val="0"/>
        <c:axPos val="l"/>
        <c:majorGridlines/>
        <c:title>
          <c:tx>
            <c:rich>
              <a:bodyPr/>
              <a:lstStyle/>
              <a:p>
                <a:pPr>
                  <a:defRPr/>
                </a:pPr>
                <a:r>
                  <a:rPr lang="fi-FI" baseline="0"/>
                  <a:t> lämpötila (C)</a:t>
                </a:r>
                <a:endParaRPr lang="fi-FI"/>
              </a:p>
            </c:rich>
          </c:tx>
          <c:overlay val="0"/>
        </c:title>
        <c:numFmt formatCode="General" sourceLinked="1"/>
        <c:majorTickMark val="none"/>
        <c:minorTickMark val="none"/>
        <c:tickLblPos val="nextTo"/>
        <c:crossAx val="658706024"/>
        <c:crosses val="autoZero"/>
        <c:crossBetween val="midCat"/>
        <c:majorUnit val="2"/>
      </c:valAx>
      <c:valAx>
        <c:axId val="658712688"/>
        <c:scaling>
          <c:orientation val="minMax"/>
          <c:max val="1000"/>
        </c:scaling>
        <c:delete val="0"/>
        <c:axPos val="r"/>
        <c:numFmt formatCode="General" sourceLinked="1"/>
        <c:majorTickMark val="out"/>
        <c:minorTickMark val="none"/>
        <c:tickLblPos val="nextTo"/>
        <c:crossAx val="658702104"/>
        <c:crosses val="max"/>
        <c:crossBetween val="midCat"/>
        <c:majorUnit val="100"/>
      </c:valAx>
      <c:valAx>
        <c:axId val="658702104"/>
        <c:scaling>
          <c:orientation val="minMax"/>
        </c:scaling>
        <c:delete val="1"/>
        <c:axPos val="b"/>
        <c:numFmt formatCode="m/d/yyyy\ h:mm" sourceLinked="1"/>
        <c:majorTickMark val="out"/>
        <c:minorTickMark val="none"/>
        <c:tickLblPos val="nextTo"/>
        <c:crossAx val="658712688"/>
        <c:crosses val="autoZero"/>
        <c:crossBetween val="midCat"/>
      </c:valAx>
    </c:plotArea>
    <c:legend>
      <c:legendPos val="r"/>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5559" tIns="47780" rIns="95559" bIns="47780" rtlCol="0"/>
          <a:lstStyle>
            <a:lvl1pPr algn="l">
              <a:defRPr sz="1300"/>
            </a:lvl1pPr>
          </a:lstStyle>
          <a:p>
            <a:endParaRPr lang="fi-FI" sz="900" dirty="0">
              <a:latin typeface="Arial" pitchFamily="34" charset="0"/>
              <a:cs typeface="Arial" pitchFamily="34" charset="0"/>
            </a:endParaRPr>
          </a:p>
        </p:txBody>
      </p:sp>
      <p:sp>
        <p:nvSpPr>
          <p:cNvPr id="3" name="Date Placeholder 2"/>
          <p:cNvSpPr>
            <a:spLocks noGrp="1"/>
          </p:cNvSpPr>
          <p:nvPr>
            <p:ph type="dt" sz="quarter" idx="1"/>
          </p:nvPr>
        </p:nvSpPr>
        <p:spPr>
          <a:xfrm>
            <a:off x="3850443" y="1"/>
            <a:ext cx="2945659" cy="496332"/>
          </a:xfrm>
          <a:prstGeom prst="rect">
            <a:avLst/>
          </a:prstGeom>
        </p:spPr>
        <p:txBody>
          <a:bodyPr vert="horz" lIns="95559" tIns="47780" rIns="95559" bIns="47780" rtlCol="0"/>
          <a:lstStyle>
            <a:lvl1pPr algn="r">
              <a:defRPr sz="1300"/>
            </a:lvl1pPr>
          </a:lstStyle>
          <a:p>
            <a:fld id="{D2B8EB6F-D7BD-410C-AB1F-00269204D9C8}" type="datetimeFigureOut">
              <a:rPr lang="fi-FI" sz="900">
                <a:latin typeface="Arial" pitchFamily="34" charset="0"/>
                <a:cs typeface="Arial" pitchFamily="34" charset="0"/>
              </a:rPr>
              <a:pPr/>
              <a:t>23.6.2016</a:t>
            </a:fld>
            <a:endParaRPr lang="fi-FI" sz="900">
              <a:latin typeface="Arial" pitchFamily="34" charset="0"/>
              <a:cs typeface="Arial" pitchFamily="34" charset="0"/>
            </a:endParaRPr>
          </a:p>
        </p:txBody>
      </p:sp>
      <p:sp>
        <p:nvSpPr>
          <p:cNvPr id="4" name="Footer Placeholder 3"/>
          <p:cNvSpPr>
            <a:spLocks noGrp="1"/>
          </p:cNvSpPr>
          <p:nvPr>
            <p:ph type="ftr" sz="quarter" idx="2"/>
          </p:nvPr>
        </p:nvSpPr>
        <p:spPr>
          <a:xfrm>
            <a:off x="0" y="9428584"/>
            <a:ext cx="2945659" cy="496332"/>
          </a:xfrm>
          <a:prstGeom prst="rect">
            <a:avLst/>
          </a:prstGeom>
        </p:spPr>
        <p:txBody>
          <a:bodyPr vert="horz" lIns="95559" tIns="47780" rIns="95559" bIns="47780" rtlCol="0" anchor="b"/>
          <a:lstStyle>
            <a:lvl1pPr algn="l">
              <a:defRPr sz="1300"/>
            </a:lvl1pPr>
          </a:lstStyle>
          <a:p>
            <a:endParaRPr lang="fi-FI" sz="900">
              <a:latin typeface="Arial" pitchFamily="34" charset="0"/>
              <a:cs typeface="Arial" pitchFamily="34" charset="0"/>
            </a:endParaRPr>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5559" tIns="47780" rIns="95559" bIns="47780" rtlCol="0" anchor="b"/>
          <a:lstStyle>
            <a:lvl1pPr algn="r">
              <a:defRPr sz="1300"/>
            </a:lvl1pPr>
          </a:lstStyle>
          <a:p>
            <a:fld id="{C9829D03-198C-4FB6-BC3D-FF132E164A92}" type="slidenum">
              <a:rPr lang="fi-FI" sz="900">
                <a:latin typeface="Arial" pitchFamily="34" charset="0"/>
                <a:cs typeface="Arial" pitchFamily="34" charset="0"/>
              </a:rPr>
              <a:pPr/>
              <a:t>‹#›</a:t>
            </a:fld>
            <a:endParaRPr lang="fi-FI" sz="900">
              <a:latin typeface="Arial" pitchFamily="34" charset="0"/>
              <a:cs typeface="Arial" pitchFamily="34" charset="0"/>
            </a:endParaRPr>
          </a:p>
        </p:txBody>
      </p:sp>
    </p:spTree>
    <p:extLst>
      <p:ext uri="{BB962C8B-B14F-4D97-AF65-F5344CB8AC3E}">
        <p14:creationId xmlns:p14="http://schemas.microsoft.com/office/powerpoint/2010/main" val="534818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5559" tIns="47780" rIns="95559" bIns="47780" rtlCol="0"/>
          <a:lstStyle>
            <a:lvl1pPr algn="l">
              <a:defRPr sz="900">
                <a:latin typeface="Arial" pitchFamily="34" charset="0"/>
                <a:cs typeface="Arial" pitchFamily="34" charset="0"/>
              </a:defRPr>
            </a:lvl1pPr>
          </a:lstStyle>
          <a:p>
            <a:endParaRPr lang="fi-FI" dirty="0"/>
          </a:p>
        </p:txBody>
      </p:sp>
      <p:sp>
        <p:nvSpPr>
          <p:cNvPr id="3" name="Date Placeholder 2"/>
          <p:cNvSpPr>
            <a:spLocks noGrp="1"/>
          </p:cNvSpPr>
          <p:nvPr>
            <p:ph type="dt" idx="1"/>
          </p:nvPr>
        </p:nvSpPr>
        <p:spPr>
          <a:xfrm>
            <a:off x="3850443" y="1"/>
            <a:ext cx="2945659" cy="496332"/>
          </a:xfrm>
          <a:prstGeom prst="rect">
            <a:avLst/>
          </a:prstGeom>
        </p:spPr>
        <p:txBody>
          <a:bodyPr vert="horz" lIns="95559" tIns="47780" rIns="95559" bIns="47780" rtlCol="0"/>
          <a:lstStyle>
            <a:lvl1pPr algn="r">
              <a:defRPr sz="900">
                <a:latin typeface="Arial" pitchFamily="34" charset="0"/>
                <a:cs typeface="Arial" pitchFamily="34" charset="0"/>
              </a:defRPr>
            </a:lvl1pPr>
          </a:lstStyle>
          <a:p>
            <a:fld id="{734323DC-88BF-4AB1-9A78-B974D90A807B}" type="datetimeFigureOut">
              <a:rPr lang="fi-FI" smtClean="0"/>
              <a:pPr/>
              <a:t>23.6.2016</a:t>
            </a:fld>
            <a:endParaRPr lang="fi-FI"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59" tIns="47780" rIns="95559" bIns="4778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559" tIns="47780" rIns="95559" bIns="4778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6" name="Footer Placeholder 5"/>
          <p:cNvSpPr>
            <a:spLocks noGrp="1"/>
          </p:cNvSpPr>
          <p:nvPr>
            <p:ph type="ftr" sz="quarter" idx="4"/>
          </p:nvPr>
        </p:nvSpPr>
        <p:spPr>
          <a:xfrm>
            <a:off x="0" y="9428584"/>
            <a:ext cx="2945659" cy="496332"/>
          </a:xfrm>
          <a:prstGeom prst="rect">
            <a:avLst/>
          </a:prstGeom>
        </p:spPr>
        <p:txBody>
          <a:bodyPr vert="horz" lIns="95559" tIns="47780" rIns="95559" bIns="47780" rtlCol="0" anchor="b"/>
          <a:lstStyle>
            <a:lvl1pPr algn="l">
              <a:defRPr sz="900">
                <a:latin typeface="Arial" pitchFamily="34" charset="0"/>
                <a:cs typeface="Arial" pitchFamily="34" charset="0"/>
              </a:defRPr>
            </a:lvl1pPr>
          </a:lstStyle>
          <a:p>
            <a:endParaRPr lang="fi-FI"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5559" tIns="47780" rIns="95559" bIns="47780" rtlCol="0" anchor="b"/>
          <a:lstStyle>
            <a:lvl1pPr algn="r">
              <a:defRPr sz="900">
                <a:latin typeface="Arial" pitchFamily="34" charset="0"/>
                <a:cs typeface="Arial" pitchFamily="34" charset="0"/>
              </a:defRPr>
            </a:lvl1pPr>
          </a:lstStyle>
          <a:p>
            <a:fld id="{BB9F18BF-E348-4EEC-9C4C-E41F855D7E30}" type="slidenum">
              <a:rPr lang="fi-FI" smtClean="0"/>
              <a:pPr/>
              <a:t>‹#›</a:t>
            </a:fld>
            <a:endParaRPr lang="fi-FI" dirty="0"/>
          </a:p>
        </p:txBody>
      </p:sp>
    </p:spTree>
    <p:extLst>
      <p:ext uri="{BB962C8B-B14F-4D97-AF65-F5344CB8AC3E}">
        <p14:creationId xmlns:p14="http://schemas.microsoft.com/office/powerpoint/2010/main" val="1062969084"/>
      </p:ext>
    </p:extLst>
  </p:cSld>
  <p:clrMap bg1="lt1" tx1="dk1" bg2="lt2" tx2="dk2" accent1="accent1" accent2="accent2" accent3="accent3" accent4="accent4" accent5="accent5" accent6="accent6" hlink="hlink" folHlink="folHlink"/>
  <p:hf hdr="0" ftr="0" dt="0"/>
  <p:notesStyle>
    <a:lvl1pPr marL="176213" indent="-176213" algn="l" defTabSz="914400" rtl="0" eaLnBrk="1" latinLnBrk="0" hangingPunct="1">
      <a:buFont typeface="Arial" pitchFamily="34" charset="0"/>
      <a:buChar char="•"/>
      <a:defRPr sz="1600" kern="1200">
        <a:solidFill>
          <a:schemeClr val="tx1"/>
        </a:solidFill>
        <a:latin typeface="Arial" pitchFamily="34" charset="0"/>
        <a:ea typeface="+mn-ea"/>
        <a:cs typeface="Arial" pitchFamily="34" charset="0"/>
      </a:defRPr>
    </a:lvl1pPr>
    <a:lvl2pPr marL="363538" indent="-187325" algn="l" defTabSz="914400" rtl="0" eaLnBrk="1" latinLnBrk="0" hangingPunct="1">
      <a:buFont typeface="Arial" pitchFamily="34" charset="0"/>
      <a:buChar char="•"/>
      <a:defRPr sz="1100" kern="1200">
        <a:solidFill>
          <a:schemeClr val="tx1"/>
        </a:solidFill>
        <a:latin typeface="Arial" pitchFamily="34" charset="0"/>
        <a:ea typeface="+mn-ea"/>
        <a:cs typeface="Arial" pitchFamily="34" charset="0"/>
      </a:defRPr>
    </a:lvl2pPr>
    <a:lvl3pPr marL="539750"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3pPr>
    <a:lvl4pPr marL="715963"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4pPr>
    <a:lvl5pPr marL="892175"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1</a:t>
            </a:fld>
            <a:endParaRPr lang="fi-FI" dirty="0"/>
          </a:p>
        </p:txBody>
      </p:sp>
    </p:spTree>
    <p:extLst>
      <p:ext uri="{BB962C8B-B14F-4D97-AF65-F5344CB8AC3E}">
        <p14:creationId xmlns:p14="http://schemas.microsoft.com/office/powerpoint/2010/main" val="870040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14</a:t>
            </a:fld>
            <a:endParaRPr lang="fi-FI" dirty="0"/>
          </a:p>
        </p:txBody>
      </p:sp>
    </p:spTree>
    <p:extLst>
      <p:ext uri="{BB962C8B-B14F-4D97-AF65-F5344CB8AC3E}">
        <p14:creationId xmlns:p14="http://schemas.microsoft.com/office/powerpoint/2010/main" val="689409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15</a:t>
            </a:fld>
            <a:endParaRPr lang="fi-FI" dirty="0"/>
          </a:p>
        </p:txBody>
      </p:sp>
    </p:spTree>
    <p:extLst>
      <p:ext uri="{BB962C8B-B14F-4D97-AF65-F5344CB8AC3E}">
        <p14:creationId xmlns:p14="http://schemas.microsoft.com/office/powerpoint/2010/main" val="3284705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17</a:t>
            </a:fld>
            <a:endParaRPr lang="fi-FI" dirty="0"/>
          </a:p>
        </p:txBody>
      </p:sp>
    </p:spTree>
    <p:extLst>
      <p:ext uri="{BB962C8B-B14F-4D97-AF65-F5344CB8AC3E}">
        <p14:creationId xmlns:p14="http://schemas.microsoft.com/office/powerpoint/2010/main" val="148953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19</a:t>
            </a:fld>
            <a:endParaRPr lang="fi-FI" dirty="0"/>
          </a:p>
        </p:txBody>
      </p:sp>
    </p:spTree>
    <p:extLst>
      <p:ext uri="{BB962C8B-B14F-4D97-AF65-F5344CB8AC3E}">
        <p14:creationId xmlns:p14="http://schemas.microsoft.com/office/powerpoint/2010/main" val="2639501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20</a:t>
            </a:fld>
            <a:endParaRPr lang="fi-FI" dirty="0"/>
          </a:p>
        </p:txBody>
      </p:sp>
    </p:spTree>
    <p:extLst>
      <p:ext uri="{BB962C8B-B14F-4D97-AF65-F5344CB8AC3E}">
        <p14:creationId xmlns:p14="http://schemas.microsoft.com/office/powerpoint/2010/main" val="626172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21</a:t>
            </a:fld>
            <a:endParaRPr lang="fi-FI" dirty="0"/>
          </a:p>
        </p:txBody>
      </p:sp>
    </p:spTree>
    <p:extLst>
      <p:ext uri="{BB962C8B-B14F-4D97-AF65-F5344CB8AC3E}">
        <p14:creationId xmlns:p14="http://schemas.microsoft.com/office/powerpoint/2010/main" val="3497646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22</a:t>
            </a:fld>
            <a:endParaRPr lang="fi-FI" dirty="0"/>
          </a:p>
        </p:txBody>
      </p:sp>
    </p:spTree>
    <p:extLst>
      <p:ext uri="{BB962C8B-B14F-4D97-AF65-F5344CB8AC3E}">
        <p14:creationId xmlns:p14="http://schemas.microsoft.com/office/powerpoint/2010/main" val="226444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23</a:t>
            </a:fld>
            <a:endParaRPr lang="fi-FI" dirty="0"/>
          </a:p>
        </p:txBody>
      </p:sp>
    </p:spTree>
    <p:extLst>
      <p:ext uri="{BB962C8B-B14F-4D97-AF65-F5344CB8AC3E}">
        <p14:creationId xmlns:p14="http://schemas.microsoft.com/office/powerpoint/2010/main" val="1431707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24</a:t>
            </a:fld>
            <a:endParaRPr lang="fi-FI" dirty="0"/>
          </a:p>
        </p:txBody>
      </p:sp>
    </p:spTree>
    <p:extLst>
      <p:ext uri="{BB962C8B-B14F-4D97-AF65-F5344CB8AC3E}">
        <p14:creationId xmlns:p14="http://schemas.microsoft.com/office/powerpoint/2010/main" val="2033576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a:defRPr/>
            </a:pPr>
            <a:fld id="{CA1C0503-F7D4-4341-B6A4-2782FA915E0C}" type="slidenum">
              <a:rPr lang="fi-FI" smtClean="0"/>
              <a:pPr>
                <a:defRPr/>
              </a:pPr>
              <a:t>25</a:t>
            </a:fld>
            <a:endParaRPr lang="fi-FI"/>
          </a:p>
        </p:txBody>
      </p:sp>
    </p:spTree>
    <p:extLst>
      <p:ext uri="{BB962C8B-B14F-4D97-AF65-F5344CB8AC3E}">
        <p14:creationId xmlns:p14="http://schemas.microsoft.com/office/powerpoint/2010/main" val="4025247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a:t>
            </a:fld>
            <a:endParaRPr lang="fi-FI" dirty="0"/>
          </a:p>
        </p:txBody>
      </p:sp>
    </p:spTree>
    <p:extLst>
      <p:ext uri="{BB962C8B-B14F-4D97-AF65-F5344CB8AC3E}">
        <p14:creationId xmlns:p14="http://schemas.microsoft.com/office/powerpoint/2010/main" val="1539614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28</a:t>
            </a:fld>
            <a:endParaRPr lang="fi-FI" dirty="0"/>
          </a:p>
        </p:txBody>
      </p:sp>
    </p:spTree>
    <p:extLst>
      <p:ext uri="{BB962C8B-B14F-4D97-AF65-F5344CB8AC3E}">
        <p14:creationId xmlns:p14="http://schemas.microsoft.com/office/powerpoint/2010/main" val="18663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30</a:t>
            </a:fld>
            <a:endParaRPr lang="fi-FI" dirty="0"/>
          </a:p>
        </p:txBody>
      </p:sp>
    </p:spTree>
    <p:extLst>
      <p:ext uri="{BB962C8B-B14F-4D97-AF65-F5344CB8AC3E}">
        <p14:creationId xmlns:p14="http://schemas.microsoft.com/office/powerpoint/2010/main" val="318259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31</a:t>
            </a:fld>
            <a:endParaRPr lang="fi-FI" dirty="0"/>
          </a:p>
        </p:txBody>
      </p:sp>
    </p:spTree>
    <p:extLst>
      <p:ext uri="{BB962C8B-B14F-4D97-AF65-F5344CB8AC3E}">
        <p14:creationId xmlns:p14="http://schemas.microsoft.com/office/powerpoint/2010/main" val="3762815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32</a:t>
            </a:fld>
            <a:endParaRPr lang="fi-FI" dirty="0"/>
          </a:p>
        </p:txBody>
      </p:sp>
    </p:spTree>
    <p:extLst>
      <p:ext uri="{BB962C8B-B14F-4D97-AF65-F5344CB8AC3E}">
        <p14:creationId xmlns:p14="http://schemas.microsoft.com/office/powerpoint/2010/main" val="3941813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33</a:t>
            </a:fld>
            <a:endParaRPr lang="fi-FI" dirty="0"/>
          </a:p>
        </p:txBody>
      </p:sp>
    </p:spTree>
    <p:extLst>
      <p:ext uri="{BB962C8B-B14F-4D97-AF65-F5344CB8AC3E}">
        <p14:creationId xmlns:p14="http://schemas.microsoft.com/office/powerpoint/2010/main" val="59167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a:defRPr/>
            </a:pPr>
            <a:fld id="{CA1C0503-F7D4-4341-B6A4-2782FA915E0C}" type="slidenum">
              <a:rPr lang="fi-FI" smtClean="0"/>
              <a:pPr>
                <a:defRPr/>
              </a:pPr>
              <a:t>35</a:t>
            </a:fld>
            <a:endParaRPr lang="fi-FI"/>
          </a:p>
        </p:txBody>
      </p:sp>
    </p:spTree>
    <p:extLst>
      <p:ext uri="{BB962C8B-B14F-4D97-AF65-F5344CB8AC3E}">
        <p14:creationId xmlns:p14="http://schemas.microsoft.com/office/powerpoint/2010/main" val="3533120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36</a:t>
            </a:fld>
            <a:endParaRPr lang="fi-FI" dirty="0"/>
          </a:p>
        </p:txBody>
      </p:sp>
    </p:spTree>
    <p:extLst>
      <p:ext uri="{BB962C8B-B14F-4D97-AF65-F5344CB8AC3E}">
        <p14:creationId xmlns:p14="http://schemas.microsoft.com/office/powerpoint/2010/main" val="3074597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37</a:t>
            </a:fld>
            <a:endParaRPr lang="fi-FI" dirty="0"/>
          </a:p>
        </p:txBody>
      </p:sp>
    </p:spTree>
    <p:extLst>
      <p:ext uri="{BB962C8B-B14F-4D97-AF65-F5344CB8AC3E}">
        <p14:creationId xmlns:p14="http://schemas.microsoft.com/office/powerpoint/2010/main" val="1826472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38</a:t>
            </a:fld>
            <a:endParaRPr lang="fi-FI" dirty="0"/>
          </a:p>
        </p:txBody>
      </p:sp>
    </p:spTree>
    <p:extLst>
      <p:ext uri="{BB962C8B-B14F-4D97-AF65-F5344CB8AC3E}">
        <p14:creationId xmlns:p14="http://schemas.microsoft.com/office/powerpoint/2010/main" val="3726999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39</a:t>
            </a:fld>
            <a:endParaRPr lang="fi-FI" dirty="0"/>
          </a:p>
        </p:txBody>
      </p:sp>
    </p:spTree>
    <p:extLst>
      <p:ext uri="{BB962C8B-B14F-4D97-AF65-F5344CB8AC3E}">
        <p14:creationId xmlns:p14="http://schemas.microsoft.com/office/powerpoint/2010/main" val="2995535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a:t>
            </a:fld>
            <a:endParaRPr lang="fi-FI" dirty="0"/>
          </a:p>
        </p:txBody>
      </p:sp>
    </p:spTree>
    <p:extLst>
      <p:ext uri="{BB962C8B-B14F-4D97-AF65-F5344CB8AC3E}">
        <p14:creationId xmlns:p14="http://schemas.microsoft.com/office/powerpoint/2010/main" val="1783437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40</a:t>
            </a:fld>
            <a:endParaRPr lang="fi-FI" dirty="0"/>
          </a:p>
        </p:txBody>
      </p:sp>
    </p:spTree>
    <p:extLst>
      <p:ext uri="{BB962C8B-B14F-4D97-AF65-F5344CB8AC3E}">
        <p14:creationId xmlns:p14="http://schemas.microsoft.com/office/powerpoint/2010/main" val="2116169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41</a:t>
            </a:fld>
            <a:endParaRPr lang="fi-FI" dirty="0"/>
          </a:p>
        </p:txBody>
      </p:sp>
    </p:spTree>
    <p:extLst>
      <p:ext uri="{BB962C8B-B14F-4D97-AF65-F5344CB8AC3E}">
        <p14:creationId xmlns:p14="http://schemas.microsoft.com/office/powerpoint/2010/main" val="31494858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42</a:t>
            </a:fld>
            <a:endParaRPr lang="fi-FI" dirty="0"/>
          </a:p>
        </p:txBody>
      </p:sp>
    </p:spTree>
    <p:extLst>
      <p:ext uri="{BB962C8B-B14F-4D97-AF65-F5344CB8AC3E}">
        <p14:creationId xmlns:p14="http://schemas.microsoft.com/office/powerpoint/2010/main" val="2455390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43</a:t>
            </a:fld>
            <a:endParaRPr lang="fi-FI" dirty="0"/>
          </a:p>
        </p:txBody>
      </p:sp>
    </p:spTree>
    <p:extLst>
      <p:ext uri="{BB962C8B-B14F-4D97-AF65-F5344CB8AC3E}">
        <p14:creationId xmlns:p14="http://schemas.microsoft.com/office/powerpoint/2010/main" val="1295660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44</a:t>
            </a:fld>
            <a:endParaRPr lang="fi-FI" dirty="0"/>
          </a:p>
        </p:txBody>
      </p:sp>
    </p:spTree>
    <p:extLst>
      <p:ext uri="{BB962C8B-B14F-4D97-AF65-F5344CB8AC3E}">
        <p14:creationId xmlns:p14="http://schemas.microsoft.com/office/powerpoint/2010/main" val="26551902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58</a:t>
            </a:fld>
            <a:endParaRPr lang="fi-FI" dirty="0"/>
          </a:p>
        </p:txBody>
      </p:sp>
    </p:spTree>
    <p:extLst>
      <p:ext uri="{BB962C8B-B14F-4D97-AF65-F5344CB8AC3E}">
        <p14:creationId xmlns:p14="http://schemas.microsoft.com/office/powerpoint/2010/main" val="24353864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60</a:t>
            </a:fld>
            <a:endParaRPr lang="fi-FI" dirty="0"/>
          </a:p>
        </p:txBody>
      </p:sp>
    </p:spTree>
    <p:extLst>
      <p:ext uri="{BB962C8B-B14F-4D97-AF65-F5344CB8AC3E}">
        <p14:creationId xmlns:p14="http://schemas.microsoft.com/office/powerpoint/2010/main" val="31620928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68</a:t>
            </a:fld>
            <a:endParaRPr lang="fi-FI" dirty="0"/>
          </a:p>
        </p:txBody>
      </p:sp>
    </p:spTree>
    <p:extLst>
      <p:ext uri="{BB962C8B-B14F-4D97-AF65-F5344CB8AC3E}">
        <p14:creationId xmlns:p14="http://schemas.microsoft.com/office/powerpoint/2010/main" val="27441708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69</a:t>
            </a:fld>
            <a:endParaRPr lang="fi-FI" dirty="0"/>
          </a:p>
        </p:txBody>
      </p:sp>
    </p:spTree>
    <p:extLst>
      <p:ext uri="{BB962C8B-B14F-4D97-AF65-F5344CB8AC3E}">
        <p14:creationId xmlns:p14="http://schemas.microsoft.com/office/powerpoint/2010/main" val="1084736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70</a:t>
            </a:fld>
            <a:endParaRPr lang="fi-FI" dirty="0"/>
          </a:p>
        </p:txBody>
      </p:sp>
    </p:spTree>
    <p:extLst>
      <p:ext uri="{BB962C8B-B14F-4D97-AF65-F5344CB8AC3E}">
        <p14:creationId xmlns:p14="http://schemas.microsoft.com/office/powerpoint/2010/main" val="2989242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a:t>
            </a:fld>
            <a:endParaRPr lang="fi-FI" dirty="0"/>
          </a:p>
        </p:txBody>
      </p:sp>
    </p:spTree>
    <p:extLst>
      <p:ext uri="{BB962C8B-B14F-4D97-AF65-F5344CB8AC3E}">
        <p14:creationId xmlns:p14="http://schemas.microsoft.com/office/powerpoint/2010/main" val="36051559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71</a:t>
            </a:fld>
            <a:endParaRPr lang="fi-FI" dirty="0"/>
          </a:p>
        </p:txBody>
      </p:sp>
    </p:spTree>
    <p:extLst>
      <p:ext uri="{BB962C8B-B14F-4D97-AF65-F5344CB8AC3E}">
        <p14:creationId xmlns:p14="http://schemas.microsoft.com/office/powerpoint/2010/main" val="6929579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99</a:t>
            </a:fld>
            <a:endParaRPr lang="fi-FI" dirty="0"/>
          </a:p>
        </p:txBody>
      </p:sp>
    </p:spTree>
    <p:extLst>
      <p:ext uri="{BB962C8B-B14F-4D97-AF65-F5344CB8AC3E}">
        <p14:creationId xmlns:p14="http://schemas.microsoft.com/office/powerpoint/2010/main" val="20325535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100</a:t>
            </a:fld>
            <a:endParaRPr lang="fi-FI" dirty="0"/>
          </a:p>
        </p:txBody>
      </p:sp>
    </p:spTree>
    <p:extLst>
      <p:ext uri="{BB962C8B-B14F-4D97-AF65-F5344CB8AC3E}">
        <p14:creationId xmlns:p14="http://schemas.microsoft.com/office/powerpoint/2010/main" val="8212038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smtClean="0">
              <a:ea typeface="ＭＳ Ｐゴシック" panose="020B0600070205080204" pitchFamily="34" charset="-128"/>
            </a:endParaRPr>
          </a:p>
        </p:txBody>
      </p:sp>
    </p:spTree>
    <p:extLst>
      <p:ext uri="{BB962C8B-B14F-4D97-AF65-F5344CB8AC3E}">
        <p14:creationId xmlns:p14="http://schemas.microsoft.com/office/powerpoint/2010/main" val="31305301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102</a:t>
            </a:fld>
            <a:endParaRPr lang="fi-FI" dirty="0"/>
          </a:p>
        </p:txBody>
      </p:sp>
    </p:spTree>
    <p:extLst>
      <p:ext uri="{BB962C8B-B14F-4D97-AF65-F5344CB8AC3E}">
        <p14:creationId xmlns:p14="http://schemas.microsoft.com/office/powerpoint/2010/main" val="30188967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103</a:t>
            </a:fld>
            <a:endParaRPr lang="fi-FI" dirty="0"/>
          </a:p>
        </p:txBody>
      </p:sp>
    </p:spTree>
    <p:extLst>
      <p:ext uri="{BB962C8B-B14F-4D97-AF65-F5344CB8AC3E}">
        <p14:creationId xmlns:p14="http://schemas.microsoft.com/office/powerpoint/2010/main" val="16410717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smtClean="0">
              <a:ea typeface="ＭＳ Ｐゴシック" panose="020B0600070205080204" pitchFamily="34" charset="-128"/>
            </a:endParaRPr>
          </a:p>
        </p:txBody>
      </p:sp>
    </p:spTree>
    <p:extLst>
      <p:ext uri="{BB962C8B-B14F-4D97-AF65-F5344CB8AC3E}">
        <p14:creationId xmlns:p14="http://schemas.microsoft.com/office/powerpoint/2010/main" val="6203059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smtClean="0">
              <a:ea typeface="ＭＳ Ｐゴシック" panose="020B0600070205080204" pitchFamily="34" charset="-128"/>
            </a:endParaRPr>
          </a:p>
        </p:txBody>
      </p:sp>
    </p:spTree>
    <p:extLst>
      <p:ext uri="{BB962C8B-B14F-4D97-AF65-F5344CB8AC3E}">
        <p14:creationId xmlns:p14="http://schemas.microsoft.com/office/powerpoint/2010/main" val="3090069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106</a:t>
            </a:fld>
            <a:endParaRPr lang="fi-FI" dirty="0"/>
          </a:p>
        </p:txBody>
      </p:sp>
    </p:spTree>
    <p:extLst>
      <p:ext uri="{BB962C8B-B14F-4D97-AF65-F5344CB8AC3E}">
        <p14:creationId xmlns:p14="http://schemas.microsoft.com/office/powerpoint/2010/main" val="9208757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107</a:t>
            </a:fld>
            <a:endParaRPr lang="fi-FI" dirty="0"/>
          </a:p>
        </p:txBody>
      </p:sp>
    </p:spTree>
    <p:extLst>
      <p:ext uri="{BB962C8B-B14F-4D97-AF65-F5344CB8AC3E}">
        <p14:creationId xmlns:p14="http://schemas.microsoft.com/office/powerpoint/2010/main" val="1544784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8</a:t>
            </a:fld>
            <a:endParaRPr lang="fi-FI" dirty="0"/>
          </a:p>
        </p:txBody>
      </p:sp>
    </p:spTree>
    <p:extLst>
      <p:ext uri="{BB962C8B-B14F-4D97-AF65-F5344CB8AC3E}">
        <p14:creationId xmlns:p14="http://schemas.microsoft.com/office/powerpoint/2010/main" val="9602159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108</a:t>
            </a:fld>
            <a:endParaRPr lang="fi-FI" dirty="0"/>
          </a:p>
        </p:txBody>
      </p:sp>
    </p:spTree>
    <p:extLst>
      <p:ext uri="{BB962C8B-B14F-4D97-AF65-F5344CB8AC3E}">
        <p14:creationId xmlns:p14="http://schemas.microsoft.com/office/powerpoint/2010/main" val="13220445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109</a:t>
            </a:fld>
            <a:endParaRPr lang="fi-FI" dirty="0"/>
          </a:p>
        </p:txBody>
      </p:sp>
    </p:spTree>
    <p:extLst>
      <p:ext uri="{BB962C8B-B14F-4D97-AF65-F5344CB8AC3E}">
        <p14:creationId xmlns:p14="http://schemas.microsoft.com/office/powerpoint/2010/main" val="29735825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110</a:t>
            </a:fld>
            <a:endParaRPr lang="fi-FI" dirty="0"/>
          </a:p>
        </p:txBody>
      </p:sp>
    </p:spTree>
    <p:extLst>
      <p:ext uri="{BB962C8B-B14F-4D97-AF65-F5344CB8AC3E}">
        <p14:creationId xmlns:p14="http://schemas.microsoft.com/office/powerpoint/2010/main" val="1516876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10</a:t>
            </a:fld>
            <a:endParaRPr lang="fi-FI" dirty="0"/>
          </a:p>
        </p:txBody>
      </p:sp>
    </p:spTree>
    <p:extLst>
      <p:ext uri="{BB962C8B-B14F-4D97-AF65-F5344CB8AC3E}">
        <p14:creationId xmlns:p14="http://schemas.microsoft.com/office/powerpoint/2010/main" val="2318664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11</a:t>
            </a:fld>
            <a:endParaRPr lang="fi-FI" dirty="0"/>
          </a:p>
        </p:txBody>
      </p:sp>
    </p:spTree>
    <p:extLst>
      <p:ext uri="{BB962C8B-B14F-4D97-AF65-F5344CB8AC3E}">
        <p14:creationId xmlns:p14="http://schemas.microsoft.com/office/powerpoint/2010/main" val="2828200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12</a:t>
            </a:fld>
            <a:endParaRPr lang="fi-FI" dirty="0"/>
          </a:p>
        </p:txBody>
      </p:sp>
    </p:spTree>
    <p:extLst>
      <p:ext uri="{BB962C8B-B14F-4D97-AF65-F5344CB8AC3E}">
        <p14:creationId xmlns:p14="http://schemas.microsoft.com/office/powerpoint/2010/main" val="1167036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13</a:t>
            </a:fld>
            <a:endParaRPr lang="fi-FI" dirty="0"/>
          </a:p>
        </p:txBody>
      </p:sp>
    </p:spTree>
    <p:extLst>
      <p:ext uri="{BB962C8B-B14F-4D97-AF65-F5344CB8AC3E}">
        <p14:creationId xmlns:p14="http://schemas.microsoft.com/office/powerpoint/2010/main" val="1965198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411536" y="6197024"/>
            <a:ext cx="1462880"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Hometalkoot_SLOGAN_L#18DB0D.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5536" y="188640"/>
            <a:ext cx="8344967" cy="1872208"/>
          </a:xfrm>
          <a:prstGeom prst="rect">
            <a:avLst/>
          </a:prstGeom>
        </p:spPr>
      </p:pic>
    </p:spTree>
  </p:cSld>
  <p:clrMapOvr>
    <a:masterClrMapping/>
  </p:clrMapOvr>
  <p:transition spd="med">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9246692-9764-4796-AF2E-897E79EBAFA7}" type="slidenum">
              <a:rPr lang="fi-FI" smtClean="0"/>
              <a:pPr/>
              <a:t>‹#›</a:t>
            </a:fld>
            <a:endParaRPr lang="fi-FI"/>
          </a:p>
        </p:txBody>
      </p:sp>
      <p:sp>
        <p:nvSpPr>
          <p:cNvPr id="7" name="Picture Placeholder 6"/>
          <p:cNvSpPr>
            <a:spLocks noGrp="1"/>
          </p:cNvSpPr>
          <p:nvPr>
            <p:ph type="pic" sz="quarter" idx="13"/>
          </p:nvPr>
        </p:nvSpPr>
        <p:spPr>
          <a:solidFill>
            <a:schemeClr val="accent4">
              <a:lumMod val="20000"/>
              <a:lumOff val="80000"/>
            </a:schemeClr>
          </a:solidFill>
        </p:spPr>
        <p:txBody>
          <a:bodyPr/>
          <a:lstStyle/>
          <a:p>
            <a:r>
              <a:rPr lang="en-US" smtClean="0"/>
              <a:t>Click icon to add picture</a:t>
            </a:r>
            <a:endParaRPr lang="fi-FI"/>
          </a:p>
        </p:txBody>
      </p:sp>
    </p:spTree>
  </p:cSld>
  <p:clrMapOvr>
    <a:masterClrMapping/>
  </p:clrMapOvr>
  <p:transition spd="med">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5"/>
            <a:ext cx="7489825" cy="1079500"/>
          </a:xfrm>
        </p:spPr>
        <p:txBody>
          <a:bodyPr anchor="b">
            <a:normAutofit/>
          </a:bodyPr>
          <a:lstStyle>
            <a:lvl1pPr algn="l">
              <a:defRPr sz="3000" b="1"/>
            </a:lvl1pPr>
          </a:lstStyle>
          <a:p>
            <a:r>
              <a:rPr lang="en-US" smtClean="0"/>
              <a:t>Click to edit Master title style</a:t>
            </a:r>
            <a:endParaRPr lang="fi-FI"/>
          </a:p>
        </p:txBody>
      </p:sp>
      <p:sp>
        <p:nvSpPr>
          <p:cNvPr id="3" name="Picture Placeholder 2"/>
          <p:cNvSpPr>
            <a:spLocks noGrp="1"/>
          </p:cNvSpPr>
          <p:nvPr>
            <p:ph type="pic" idx="1"/>
          </p:nvPr>
        </p:nvSpPr>
        <p:spPr>
          <a:xfrm>
            <a:off x="827087" y="1628775"/>
            <a:ext cx="7489825" cy="2157415"/>
          </a:xfrm>
          <a:solidFill>
            <a:schemeClr val="accent4">
              <a:lumMod val="20000"/>
              <a:lumOff val="80000"/>
            </a:schemeClr>
          </a:solidFill>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Text Placeholder 8"/>
          <p:cNvSpPr>
            <a:spLocks noGrp="1"/>
          </p:cNvSpPr>
          <p:nvPr>
            <p:ph type="body" sz="quarter" idx="13"/>
          </p:nvPr>
        </p:nvSpPr>
        <p:spPr>
          <a:xfrm>
            <a:off x="827088" y="3933825"/>
            <a:ext cx="7489825"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cSld>
  <p:clrMapOvr>
    <a:masterClrMapping/>
  </p:clrMapOvr>
  <p:transition spd="med">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lvl1pPr>
              <a:defRPr sz="2000"/>
            </a:lvl1pPr>
            <a:lvl2pPr>
              <a:defRPr sz="1800"/>
            </a:lvl2pPr>
            <a:lvl3pPr>
              <a:defRPr sz="16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Swedis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endParaRPr lang="fi-FI"/>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7" name="Picture 16" descr="hometalkoot_su+ru.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66483" y="571480"/>
            <a:ext cx="3343967" cy="1316739"/>
          </a:xfrm>
          <a:prstGeom prst="rect">
            <a:avLst/>
          </a:prstGeom>
        </p:spPr>
      </p:pic>
      <p:pic>
        <p:nvPicPr>
          <p:cNvPr id="16" name="Picture 3" descr="Z:\YMP (Ympäristöministeriö)\ymp014\man4.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5957" y="928670"/>
            <a:ext cx="1238933" cy="1285884"/>
          </a:xfrm>
          <a:prstGeom prst="rect">
            <a:avLst/>
          </a:prstGeom>
          <a:noFill/>
        </p:spPr>
      </p:pic>
      <p:pic>
        <p:nvPicPr>
          <p:cNvPr id="18" name="Picture 4" descr="Z:\YMP (Ympäristöministeriö)\ymp014\man5.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54127" y="919572"/>
            <a:ext cx="874667" cy="1294981"/>
          </a:xfrm>
          <a:prstGeom prst="rect">
            <a:avLst/>
          </a:prstGeom>
          <a:noFill/>
        </p:spPr>
      </p:pic>
      <p:pic>
        <p:nvPicPr>
          <p:cNvPr id="19" name="Picture 6" descr="Z:\YMP (Ympäristöministeriö)\ymp014\man1.pn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823467" y="868380"/>
            <a:ext cx="517989" cy="1308603"/>
          </a:xfrm>
          <a:prstGeom prst="rect">
            <a:avLst/>
          </a:prstGeom>
          <a:noFill/>
        </p:spPr>
      </p:pic>
      <p:pic>
        <p:nvPicPr>
          <p:cNvPr id="20" name="Picture 7" descr="Z:\YMP (Ympäristöministeriö)\ymp014\man2.png"/>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748524" y="885367"/>
            <a:ext cx="499814" cy="1320720"/>
          </a:xfrm>
          <a:prstGeom prst="rect">
            <a:avLst/>
          </a:prstGeom>
          <a:noFill/>
        </p:spPr>
      </p:pic>
      <p:pic>
        <p:nvPicPr>
          <p:cNvPr id="21" name="Picture 8" descr="Z:\YMP (Ympäristöministeriö)\ymp014\man3.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8242820" y="890258"/>
            <a:ext cx="901180" cy="1290428"/>
          </a:xfrm>
          <a:prstGeom prst="rect">
            <a:avLst/>
          </a:prstGeom>
          <a:noFill/>
        </p:spPr>
      </p:pic>
      <p:pic>
        <p:nvPicPr>
          <p:cNvPr id="22" name="Picture 2" descr="Z:\YMP (Ympäristöministeriö)\ymp014\hahmot\hahmot\ruutuka¦êytto¦êo¦ên\arkkitehti_musta.png"/>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7361150" y="928670"/>
            <a:ext cx="337496" cy="1302818"/>
          </a:xfrm>
          <a:prstGeom prst="rect">
            <a:avLst/>
          </a:prstGeom>
          <a:noFill/>
        </p:spPr>
      </p:pic>
      <p:pic>
        <p:nvPicPr>
          <p:cNvPr id="23" name="Picture 3" descr="Z:\YMP (Ympäristöministeriö)\ymp014\hahmot\hahmot\ruutuka¦êytto¦êo¦ên\rakennusmies_musta.png"/>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2362072" y="781436"/>
            <a:ext cx="852606" cy="1393434"/>
          </a:xfrm>
          <a:prstGeom prst="rect">
            <a:avLst/>
          </a:prstGeom>
          <a:noFill/>
        </p:spPr>
      </p:pic>
      <p:pic>
        <p:nvPicPr>
          <p:cNvPr id="24" name="Picture 7" descr="Z:\YMP (Ympäristöministeriö)\ymp014\hahmot\hahmot\ruutuka¦êytto¦êo¦ên\siivooja_musta.png"/>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892525" y="989884"/>
            <a:ext cx="679211" cy="1271576"/>
          </a:xfrm>
          <a:prstGeom prst="rect">
            <a:avLst/>
          </a:prstGeom>
          <a:noFill/>
        </p:spPr>
      </p:pic>
    </p:spTree>
  </p:cSld>
  <p:clrMapOvr>
    <a:masterClrMapping/>
  </p:clrMapOvr>
  <p:transition spd="med">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English)">
    <p:spTree>
      <p:nvGrpSpPr>
        <p:cNvPr id="1" name=""/>
        <p:cNvGrpSpPr/>
        <p:nvPr/>
      </p:nvGrpSpPr>
      <p:grpSpPr>
        <a:xfrm>
          <a:off x="0" y="0"/>
          <a:ext cx="0" cy="0"/>
          <a:chOff x="0" y="0"/>
          <a:chExt cx="0" cy="0"/>
        </a:xfrm>
      </p:grpSpPr>
      <p:pic>
        <p:nvPicPr>
          <p:cNvPr id="29" name="Picture 28" descr="Picture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1966" y="554854"/>
            <a:ext cx="3369707" cy="1285884"/>
          </a:xfrm>
          <a:prstGeom prst="rect">
            <a:avLst/>
          </a:prstGeom>
        </p:spPr>
      </p:pic>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endParaRPr lang="fi-FI"/>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Picture 3" descr="Z:\YMP (Ympäristöministeriö)\ymp014\man4.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5957" y="928670"/>
            <a:ext cx="1238933" cy="1285884"/>
          </a:xfrm>
          <a:prstGeom prst="rect">
            <a:avLst/>
          </a:prstGeom>
          <a:noFill/>
        </p:spPr>
      </p:pic>
      <p:pic>
        <p:nvPicPr>
          <p:cNvPr id="20" name="Picture 4" descr="Z:\YMP (Ympäristöministeriö)\ymp014\man5.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54127" y="919572"/>
            <a:ext cx="874667" cy="1294981"/>
          </a:xfrm>
          <a:prstGeom prst="rect">
            <a:avLst/>
          </a:prstGeom>
          <a:noFill/>
        </p:spPr>
      </p:pic>
      <p:pic>
        <p:nvPicPr>
          <p:cNvPr id="21" name="Picture 6" descr="Z:\YMP (Ympäristöministeriö)\ymp014\man1.pn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823467" y="868380"/>
            <a:ext cx="517989" cy="1308603"/>
          </a:xfrm>
          <a:prstGeom prst="rect">
            <a:avLst/>
          </a:prstGeom>
          <a:noFill/>
        </p:spPr>
      </p:pic>
      <p:pic>
        <p:nvPicPr>
          <p:cNvPr id="22" name="Picture 7" descr="Z:\YMP (Ympäristöministeriö)\ymp014\man2.png"/>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748524" y="885367"/>
            <a:ext cx="499814" cy="1320720"/>
          </a:xfrm>
          <a:prstGeom prst="rect">
            <a:avLst/>
          </a:prstGeom>
          <a:noFill/>
        </p:spPr>
      </p:pic>
      <p:pic>
        <p:nvPicPr>
          <p:cNvPr id="23" name="Picture 8" descr="Z:\YMP (Ympäristöministeriö)\ymp014\man3.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8242820" y="890258"/>
            <a:ext cx="901180" cy="1290428"/>
          </a:xfrm>
          <a:prstGeom prst="rect">
            <a:avLst/>
          </a:prstGeom>
          <a:noFill/>
        </p:spPr>
      </p:pic>
      <p:pic>
        <p:nvPicPr>
          <p:cNvPr id="24" name="Picture 2" descr="Z:\YMP (Ympäristöministeriö)\ymp014\hahmot\hahmot\ruutuka¦êytto¦êo¦ên\arkkitehti_musta.png"/>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7361150" y="928670"/>
            <a:ext cx="337496" cy="1302818"/>
          </a:xfrm>
          <a:prstGeom prst="rect">
            <a:avLst/>
          </a:prstGeom>
          <a:noFill/>
        </p:spPr>
      </p:pic>
      <p:pic>
        <p:nvPicPr>
          <p:cNvPr id="25" name="Picture 3" descr="Z:\YMP (Ympäristöministeriö)\ymp014\hahmot\hahmot\ruutuka¦êytto¦êo¦ên\rakennusmies_musta.png"/>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2362072" y="781436"/>
            <a:ext cx="852606" cy="1393434"/>
          </a:xfrm>
          <a:prstGeom prst="rect">
            <a:avLst/>
          </a:prstGeom>
          <a:noFill/>
        </p:spPr>
      </p:pic>
      <p:pic>
        <p:nvPicPr>
          <p:cNvPr id="26" name="Picture 7" descr="Z:\YMP (Ympäristöministeriö)\ymp014\hahmot\hahmot\ruutuka¦êytto¦êo¦ên\siivooja_musta.png"/>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892525" y="989884"/>
            <a:ext cx="679211" cy="1271576"/>
          </a:xfrm>
          <a:prstGeom prst="rect">
            <a:avLst/>
          </a:prstGeom>
          <a:noFill/>
        </p:spPr>
      </p:pic>
    </p:spTree>
  </p:cSld>
  <p:clrMapOvr>
    <a:masterClrMapping/>
  </p:clrMapOvr>
  <p:transition spd="med">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5"/>
            <a:ext cx="3668712"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Content Placeholder 3"/>
          <p:cNvSpPr>
            <a:spLocks noGrp="1"/>
          </p:cNvSpPr>
          <p:nvPr>
            <p:ph sz="half" idx="2"/>
          </p:nvPr>
        </p:nvSpPr>
        <p:spPr>
          <a:xfrm>
            <a:off x="4648200" y="1628775"/>
            <a:ext cx="3668713"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4"/>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Picture Placeholder 8"/>
          <p:cNvSpPr>
            <a:spLocks noGrp="1"/>
          </p:cNvSpPr>
          <p:nvPr>
            <p:ph type="pic" sz="quarter" idx="13"/>
          </p:nvPr>
        </p:nvSpPr>
        <p:spPr>
          <a:xfrm>
            <a:off x="4643438" y="1628775"/>
            <a:ext cx="3673475" cy="4392613"/>
          </a:xfrm>
          <a:solidFill>
            <a:schemeClr val="accent4">
              <a:lumMod val="20000"/>
              <a:lumOff val="80000"/>
            </a:schemeClr>
          </a:solidFill>
        </p:spPr>
        <p:txBody>
          <a:bodyPr/>
          <a:lstStyle/>
          <a:p>
            <a:r>
              <a:rPr lang="en-US" smtClean="0"/>
              <a:t>Click icon to add picture</a:t>
            </a:r>
            <a:endParaRPr lang="fi-FI" dirty="0"/>
          </a:p>
        </p:txBody>
      </p:sp>
    </p:spTree>
  </p:cSld>
  <p:clrMapOvr>
    <a:masterClrMapping/>
  </p:clrMapOvr>
  <p:transition spd="med">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648201" y="1628775"/>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Picture Placeholder 8"/>
          <p:cNvSpPr>
            <a:spLocks noGrp="1"/>
          </p:cNvSpPr>
          <p:nvPr>
            <p:ph type="pic" sz="quarter" idx="13"/>
          </p:nvPr>
        </p:nvSpPr>
        <p:spPr>
          <a:xfrm>
            <a:off x="827088" y="1628775"/>
            <a:ext cx="3673475" cy="4392613"/>
          </a:xfrm>
          <a:solidFill>
            <a:schemeClr val="accent4">
              <a:lumMod val="20000"/>
              <a:lumOff val="80000"/>
            </a:schemeClr>
          </a:solidFill>
        </p:spPr>
        <p:txBody>
          <a:bodyPr/>
          <a:lstStyle/>
          <a:p>
            <a:r>
              <a:rPr lang="en-US" smtClean="0"/>
              <a:t>Click icon to add picture</a:t>
            </a:r>
            <a:endParaRPr lang="fi-FI"/>
          </a:p>
        </p:txBody>
      </p:sp>
    </p:spTree>
  </p:cSld>
  <p:clrMapOvr>
    <a:masterClrMapping/>
  </p:clrMapOvr>
  <p:transition spd="med">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822959" y="1628775"/>
            <a:ext cx="367442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088" y="2285993"/>
            <a:ext cx="3670300"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4"/>
          <p:cNvSpPr>
            <a:spLocks noGrp="1"/>
          </p:cNvSpPr>
          <p:nvPr>
            <p:ph type="body" sz="quarter" idx="3"/>
          </p:nvPr>
        </p:nvSpPr>
        <p:spPr>
          <a:xfrm>
            <a:off x="4645025" y="1628775"/>
            <a:ext cx="367188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85993"/>
            <a:ext cx="3671888"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Date Placeholder 6"/>
          <p:cNvSpPr>
            <a:spLocks noGrp="1"/>
          </p:cNvSpPr>
          <p:nvPr>
            <p:ph type="dt" sz="half" idx="10"/>
          </p:nvPr>
        </p:nvSpPr>
        <p:spPr/>
        <p:txBody>
          <a:bodyPr/>
          <a:lstStyle/>
          <a:p>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088" y="333376"/>
            <a:ext cx="7489824" cy="1079500"/>
          </a:xfrm>
          <a:prstGeom prst="rect">
            <a:avLst/>
          </a:prstGeom>
        </p:spPr>
        <p:txBody>
          <a:bodyPr vert="horz" lIns="91440" tIns="45720" rIns="91440" bIns="45720" rtlCol="0" anchor="b">
            <a:normAutofit/>
          </a:bodyPr>
          <a:lstStyle/>
          <a:p>
            <a:r>
              <a:rPr lang="en-US" smtClean="0"/>
              <a:t>Click to edit Master title style</a:t>
            </a:r>
            <a:endParaRPr lang="fi-FI"/>
          </a:p>
        </p:txBody>
      </p:sp>
      <p:sp>
        <p:nvSpPr>
          <p:cNvPr id="3" name="Text Placeholder 2"/>
          <p:cNvSpPr>
            <a:spLocks noGrp="1"/>
          </p:cNvSpPr>
          <p:nvPr>
            <p:ph type="body" idx="1"/>
          </p:nvPr>
        </p:nvSpPr>
        <p:spPr>
          <a:xfrm>
            <a:off x="827088" y="1628775"/>
            <a:ext cx="7489825" cy="43926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2"/>
          </p:nvPr>
        </p:nvSpPr>
        <p:spPr>
          <a:xfrm>
            <a:off x="395288" y="6198834"/>
            <a:ext cx="802500" cy="365125"/>
          </a:xfrm>
          <a:prstGeom prst="rect">
            <a:avLst/>
          </a:prstGeom>
        </p:spPr>
        <p:txBody>
          <a:bodyPr vert="horz" lIns="91440" tIns="45720" rIns="91440" bIns="45720" rtlCol="0" anchor="b"/>
          <a:lstStyle>
            <a:lvl1pPr algn="l">
              <a:defRPr sz="800">
                <a:solidFill>
                  <a:schemeClr val="tx1"/>
                </a:solidFill>
              </a:defRPr>
            </a:lvl1pPr>
          </a:lstStyle>
          <a:p>
            <a:endParaRPr lang="fi-FI"/>
          </a:p>
        </p:txBody>
      </p:sp>
      <p:sp>
        <p:nvSpPr>
          <p:cNvPr id="5" name="Footer Placeholder 4"/>
          <p:cNvSpPr>
            <a:spLocks noGrp="1"/>
          </p:cNvSpPr>
          <p:nvPr>
            <p:ph type="ftr" sz="quarter" idx="3"/>
          </p:nvPr>
        </p:nvSpPr>
        <p:spPr>
          <a:xfrm>
            <a:off x="1201273" y="6198834"/>
            <a:ext cx="1799091" cy="365125"/>
          </a:xfrm>
          <a:prstGeom prst="rect">
            <a:avLst/>
          </a:prstGeom>
        </p:spPr>
        <p:txBody>
          <a:bodyPr vert="horz" lIns="91440" tIns="45720" rIns="91440" bIns="45720" rtlCol="0" anchor="b"/>
          <a:lstStyle>
            <a:lvl1pPr algn="l">
              <a:defRPr sz="800">
                <a:solidFill>
                  <a:schemeClr val="tx1"/>
                </a:solidFill>
              </a:defRPr>
            </a:lvl1pPr>
          </a:lstStyle>
          <a:p>
            <a:endParaRPr lang="fi-FI" dirty="0"/>
          </a:p>
        </p:txBody>
      </p:sp>
      <p:sp>
        <p:nvSpPr>
          <p:cNvPr id="6" name="Slide Number Placeholder 5"/>
          <p:cNvSpPr>
            <a:spLocks noGrp="1"/>
          </p:cNvSpPr>
          <p:nvPr>
            <p:ph type="sldNum" sz="quarter" idx="4"/>
          </p:nvPr>
        </p:nvSpPr>
        <p:spPr>
          <a:xfrm>
            <a:off x="8316912" y="6198834"/>
            <a:ext cx="503238" cy="365125"/>
          </a:xfrm>
          <a:prstGeom prst="rect">
            <a:avLst/>
          </a:prstGeom>
        </p:spPr>
        <p:txBody>
          <a:bodyPr vert="horz" lIns="91440" tIns="45720" rIns="91440" bIns="45720" rtlCol="0" anchor="b"/>
          <a:lstStyle>
            <a:lvl1pPr algn="r">
              <a:defRPr sz="800" b="1">
                <a:solidFill>
                  <a:schemeClr val="accent2"/>
                </a:solidFill>
              </a:defRPr>
            </a:lvl1pPr>
          </a:lstStyle>
          <a:p>
            <a:fld id="{49246692-9764-4796-AF2E-897E79EBAFA7}" type="slidenum">
              <a:rPr lang="fi-FI" smtClean="0"/>
              <a:pPr/>
              <a:t>‹#›</a:t>
            </a:fld>
            <a:endParaRPr lang="fi-FI" dirty="0"/>
          </a:p>
        </p:txBody>
      </p:sp>
      <p:sp>
        <p:nvSpPr>
          <p:cNvPr id="7" name="Rectangle 6"/>
          <p:cNvSpPr/>
          <p:nvPr/>
        </p:nvSpPr>
        <p:spPr>
          <a:xfrm>
            <a:off x="0" y="0"/>
            <a:ext cx="9144000" cy="285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Rectangle 7"/>
          <p:cNvSpPr/>
          <p:nvPr/>
        </p:nvSpPr>
        <p:spPr>
          <a:xfrm>
            <a:off x="0" y="6572272"/>
            <a:ext cx="9144000" cy="285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Picture 9" descr="hometalkoot_su2.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859352" y="6172703"/>
            <a:ext cx="1246898" cy="32813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8" r:id="rId6"/>
    <p:sldLayoutId id="2147483659" r:id="rId7"/>
    <p:sldLayoutId id="2147483653" r:id="rId8"/>
    <p:sldLayoutId id="2147483654" r:id="rId9"/>
    <p:sldLayoutId id="2147483660" r:id="rId10"/>
    <p:sldLayoutId id="2147483655" r:id="rId11"/>
    <p:sldLayoutId id="2147483657" r:id="rId12"/>
  </p:sldLayoutIdLst>
  <p:transition spd="med">
    <p:wipe/>
  </p:transition>
  <p:timing>
    <p:tnLst>
      <p:par>
        <p:cTn id="1" dur="indefinite" restart="never" nodeType="tmRoot"/>
      </p:par>
    </p:tnLst>
  </p:timing>
  <p:hf hdr="0" ft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266700" indent="-2667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1pPr>
      <a:lvl2pPr marL="539750" indent="-27305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2pPr>
      <a:lvl3pPr marL="898525" indent="-274638"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3pPr>
      <a:lvl4pPr marL="1163638" indent="-265113"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4pPr>
      <a:lvl5pPr marL="1438275" indent="-274638" algn="l" defTabSz="914400" rtl="0" eaLnBrk="1" latinLnBrk="0" hangingPunct="1">
        <a:spcBef>
          <a:spcPct val="20000"/>
        </a:spcBef>
        <a:buClr>
          <a:schemeClr val="accent2"/>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www.ttl.fi/fi/tyoymparisto/melu/toimistoaanilosuhteet/sivut/default.aspx"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hyperlink" Target="http://www.ttl.fi/fi/tyoymparisto/melu/melun_mittaaminen/sivut/default.aspx" TargetMode="External"/><Relationship Id="rId4" Type="http://schemas.openxmlformats.org/officeDocument/2006/relationships/image" Target="../media/image16.jpeg"/></Relationships>
</file>

<file path=ppt/slides/_rels/slide10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ttl.fi/fi/tyoymparisto/melu/melun_mittaaminen/sivut/default.aspx" TargetMode="Externa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jpeg"/><Relationship Id="rId5" Type="http://schemas.openxmlformats.org/officeDocument/2006/relationships/image" Target="../media/image62.emf"/><Relationship Id="rId4" Type="http://schemas.openxmlformats.org/officeDocument/2006/relationships/oleObject" Target="../embeddings/oleObject1.bin"/></Relationships>
</file>

<file path=ppt/slides/_rels/slide10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www.ttl.fi/fi/tyoymparisto/melu/toimistoaanilosuhteet/sivut/default.aspx"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www.ttl.fi/fi/tyoymparisto/melu/toimistoaanilosuhteet/sivut/default.aspx"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www.valvira.fi/documents/14444/261239/Asumisterveysasetuksen+soveltamisohje/ac8d5e16-97be-456c-9c9c-ce8560f2092e" TargetMode="External"/><Relationship Id="rId7" Type="http://schemas.openxmlformats.org/officeDocument/2006/relationships/hyperlink" Target="http://www.puuinfo.fi/"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www.ttl.fi/fi/tyoymparisto/melu/melun_mittaaminen/sivut/default.aspx" TargetMode="External"/><Relationship Id="rId5" Type="http://schemas.openxmlformats.org/officeDocument/2006/relationships/hyperlink" Target="http://www.ttl.fi/fi/tyoymparisto/melu/toimistoaanilosuhteet/sivut/default.aspx" TargetMode="External"/><Relationship Id="rId4" Type="http://schemas.openxmlformats.org/officeDocument/2006/relationships/hyperlink" Target="http://www.stuk.f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vmpietarinen@hot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mailto:hometalkoot.ym@ymparisto.fi"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24.wmf"/></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puuinfo.fi/" TargetMode="Externa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16.jpeg"/></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ttl.fi/sisaymparisto"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hyperlink" Target="http://www.stuk.fi/"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9.xml.rels><?xml version="1.0" encoding="UTF-8" standalone="yes"?>
<Relationships xmlns="http://schemas.openxmlformats.org/package/2006/relationships"><Relationship Id="rId3" Type="http://schemas.openxmlformats.org/officeDocument/2006/relationships/hyperlink" Target="http://www.stuk.fi/"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hyperlink" Target="http://www.stuk.fi/"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7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7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8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hyperlink" Target="http://www.stuk.fi/aiheet/radon/radonkorjaukset/radonkorjausmenetelman-valinta/radonimuri" TargetMode="External"/><Relationship Id="rId2" Type="http://schemas.openxmlformats.org/officeDocument/2006/relationships/image" Target="../media/image53.pn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8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8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dirty="0" smtClean="0"/>
              <a:t>Sisäilmaston fysikaaliset olosuhteet</a:t>
            </a:r>
            <a:br>
              <a:rPr lang="fi-FI" dirty="0" smtClean="0"/>
            </a:br>
            <a:endParaRPr lang="fi-FI" dirty="0"/>
          </a:p>
        </p:txBody>
      </p:sp>
      <p:sp>
        <p:nvSpPr>
          <p:cNvPr id="3" name="Alaotsikko 2"/>
          <p:cNvSpPr>
            <a:spLocks noGrp="1"/>
          </p:cNvSpPr>
          <p:nvPr>
            <p:ph type="subTitle" idx="1"/>
          </p:nvPr>
        </p:nvSpPr>
        <p:spPr/>
        <p:txBody>
          <a:bodyPr/>
          <a:lstStyle/>
          <a:p>
            <a:r>
              <a:rPr lang="fi-FI" dirty="0" smtClean="0"/>
              <a:t>Opetusmateriaali sisäilma-asioita opiskelevien ammattilaisten käyttöön</a:t>
            </a:r>
            <a:br>
              <a:rPr lang="fi-FI" dirty="0" smtClean="0"/>
            </a:br>
            <a:r>
              <a:rPr lang="fi-FI" dirty="0" smtClean="0"/>
              <a:t>Osa 2/9</a:t>
            </a:r>
            <a:endParaRPr lang="fi-FI" dirty="0"/>
          </a:p>
        </p:txBody>
      </p:sp>
      <p:pic>
        <p:nvPicPr>
          <p:cNvPr id="4" name="Kuva 26" descr="Kuvaus: Savonia_Word_tunniste"/>
          <p:cNvPicPr/>
          <p:nvPr/>
        </p:nvPicPr>
        <p:blipFill rotWithShape="1">
          <a:blip r:embed="rId3" cstate="print">
            <a:extLst>
              <a:ext uri="{28A0092B-C50C-407E-A947-70E740481C1C}">
                <a14:useLocalDpi xmlns:a14="http://schemas.microsoft.com/office/drawing/2010/main" val="0"/>
              </a:ext>
            </a:extLst>
          </a:blip>
          <a:srcRect t="6266" b="6234"/>
          <a:stretch/>
        </p:blipFill>
        <p:spPr bwMode="auto">
          <a:xfrm>
            <a:off x="7236296" y="6165304"/>
            <a:ext cx="1584176" cy="5040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5591720"/>
      </p:ext>
    </p:extLst>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Sisäilman lämpötila</a:t>
            </a:r>
            <a:endParaRPr lang="fi-FI" dirty="0"/>
          </a:p>
        </p:txBody>
      </p:sp>
      <p:sp>
        <p:nvSpPr>
          <p:cNvPr id="3" name="Content Placeholder 2"/>
          <p:cNvSpPr>
            <a:spLocks noGrp="1"/>
          </p:cNvSpPr>
          <p:nvPr>
            <p:ph idx="1"/>
          </p:nvPr>
        </p:nvSpPr>
        <p:spPr/>
        <p:txBody>
          <a:bodyPr/>
          <a:lstStyle/>
          <a:p>
            <a:pPr marL="0" indent="0">
              <a:buNone/>
            </a:pPr>
            <a:r>
              <a:rPr lang="fi-FI" dirty="0" smtClean="0"/>
              <a:t>Lämpötilaan vaikuttaa:</a:t>
            </a:r>
          </a:p>
          <a:p>
            <a:r>
              <a:rPr lang="fi-FI" sz="1800" dirty="0" smtClean="0"/>
              <a:t>Ulkoilman lämpötila, tuuli, auringonpaiste</a:t>
            </a:r>
          </a:p>
          <a:p>
            <a:r>
              <a:rPr lang="fi-FI" sz="1800" dirty="0" smtClean="0"/>
              <a:t>Rakennuksen vaipan lämpötekninen toimivuus</a:t>
            </a:r>
          </a:p>
          <a:p>
            <a:r>
              <a:rPr lang="fi-FI" sz="1800" dirty="0" smtClean="0"/>
              <a:t>Ilmanvaihtojärjestelmän toimivuus</a:t>
            </a:r>
          </a:p>
          <a:p>
            <a:r>
              <a:rPr lang="fi-FI" sz="1800" dirty="0" smtClean="0"/>
              <a:t>Lämmitysjärjestelmän toimivuus</a:t>
            </a:r>
          </a:p>
          <a:p>
            <a:r>
              <a:rPr lang="fi-FI" sz="1800" dirty="0" smtClean="0"/>
              <a:t>Huonetilojen käyttötarkoitus ja kuormitus</a:t>
            </a:r>
            <a:endParaRPr lang="fi-FI" sz="1800" dirty="0"/>
          </a:p>
        </p:txBody>
      </p:sp>
      <p:pic>
        <p:nvPicPr>
          <p:cNvPr id="7"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10</a:t>
            </a:fld>
            <a:endParaRPr lang="fi-FI"/>
          </a:p>
        </p:txBody>
      </p:sp>
    </p:spTree>
    <p:extLst>
      <p:ext uri="{BB962C8B-B14F-4D97-AF65-F5344CB8AC3E}">
        <p14:creationId xmlns:p14="http://schemas.microsoft.com/office/powerpoint/2010/main" val="57151049"/>
      </p:ext>
    </p:extLst>
  </p:cSld>
  <p:clrMapOvr>
    <a:masterClrMapping/>
  </p:clrMapOvr>
  <p:transition spd="med">
    <p:wip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Melu</a:t>
            </a:r>
            <a:endParaRPr lang="fi-FI" dirty="0"/>
          </a:p>
        </p:txBody>
      </p:sp>
      <p:sp>
        <p:nvSpPr>
          <p:cNvPr id="3" name="Sisällön paikkamerkki 2"/>
          <p:cNvSpPr>
            <a:spLocks noGrp="1"/>
          </p:cNvSpPr>
          <p:nvPr>
            <p:ph idx="1"/>
          </p:nvPr>
        </p:nvSpPr>
        <p:spPr/>
        <p:txBody>
          <a:bodyPr>
            <a:normAutofit/>
          </a:bodyPr>
          <a:lstStyle/>
          <a:p>
            <a:pPr marL="0" indent="0">
              <a:buNone/>
            </a:pPr>
            <a:r>
              <a:rPr lang="fi-FI" dirty="0" smtClean="0"/>
              <a:t>Asuntojen melulähteet:</a:t>
            </a:r>
          </a:p>
          <a:p>
            <a:r>
              <a:rPr lang="fi-FI" sz="1800" dirty="0" smtClean="0"/>
              <a:t>Talotekniikka (Ilmanvaihto, vesijohdot, viemäröinti, lämmitys)</a:t>
            </a:r>
          </a:p>
          <a:p>
            <a:r>
              <a:rPr lang="fi-FI" sz="1800" dirty="0" smtClean="0"/>
              <a:t>Porraskäytävät</a:t>
            </a:r>
          </a:p>
          <a:p>
            <a:r>
              <a:rPr lang="fi-FI" sz="1800" dirty="0" smtClean="0"/>
              <a:t>Naapurihuoneistot</a:t>
            </a:r>
          </a:p>
          <a:p>
            <a:r>
              <a:rPr lang="fi-FI" sz="1800" dirty="0" smtClean="0"/>
              <a:t>Ulkomelu</a:t>
            </a:r>
          </a:p>
          <a:p>
            <a:pPr lvl="1"/>
            <a:endParaRPr lang="fi-FI" sz="1600" dirty="0"/>
          </a:p>
          <a:p>
            <a:pPr marL="0" indent="0">
              <a:buNone/>
            </a:pPr>
            <a:r>
              <a:rPr lang="fi-FI" dirty="0" smtClean="0"/>
              <a:t>Toimistojen yleisin sisäympäristöongelma on keskittymistä häiritsevä melu</a:t>
            </a:r>
          </a:p>
        </p:txBody>
      </p:sp>
      <p:sp>
        <p:nvSpPr>
          <p:cNvPr id="4" name="Tekstiruutu 3"/>
          <p:cNvSpPr txBox="1"/>
          <p:nvPr/>
        </p:nvSpPr>
        <p:spPr>
          <a:xfrm>
            <a:off x="-180528" y="5738572"/>
            <a:ext cx="9000678" cy="792525"/>
          </a:xfrm>
          <a:prstGeom prst="rect">
            <a:avLst/>
          </a:prstGeom>
          <a:noFill/>
        </p:spPr>
        <p:txBody>
          <a:bodyPr wrap="square" rtlCol="0">
            <a:spAutoFit/>
          </a:bodyPr>
          <a:lstStyle/>
          <a:p>
            <a:pPr algn="r"/>
            <a:r>
              <a:rPr lang="fi-FI" sz="1050" dirty="0"/>
              <a:t>Asumisterveysopas, 2009, </a:t>
            </a:r>
            <a:r>
              <a:rPr lang="fi-FI" sz="1050" dirty="0" err="1"/>
              <a:t>Sosiaali</a:t>
            </a:r>
            <a:r>
              <a:rPr lang="fi-FI" sz="1050" dirty="0"/>
              <a:t>- ja </a:t>
            </a:r>
            <a:r>
              <a:rPr lang="fi-FI" sz="1050" dirty="0" smtClean="0"/>
              <a:t>terveysministeriö;</a:t>
            </a:r>
            <a:br>
              <a:rPr lang="fi-FI" sz="1050" dirty="0" smtClean="0"/>
            </a:br>
            <a:r>
              <a:rPr lang="fi-FI" sz="1050" dirty="0" smtClean="0"/>
              <a:t> </a:t>
            </a:r>
            <a:r>
              <a:rPr lang="fi-FI" sz="1050" dirty="0">
                <a:hlinkClick r:id="rId3"/>
              </a:rPr>
              <a:t>www.ttl.fi/fi/tyoymparisto/melu/toimistoaanilosuhteet/sivut/default.aspx</a:t>
            </a:r>
            <a:endParaRPr lang="fi-FI" sz="1050" dirty="0"/>
          </a:p>
          <a:p>
            <a:pPr algn="r"/>
            <a:endParaRPr lang="fi-FI" sz="1050" dirty="0"/>
          </a:p>
          <a:p>
            <a:pPr algn="r"/>
            <a:endParaRPr lang="fi-FI" sz="1400" dirty="0"/>
          </a:p>
        </p:txBody>
      </p:sp>
      <p:sp>
        <p:nvSpPr>
          <p:cNvPr id="6" name="Dian numeron paikkamerkki 5"/>
          <p:cNvSpPr>
            <a:spLocks noGrp="1"/>
          </p:cNvSpPr>
          <p:nvPr>
            <p:ph type="sldNum" sz="quarter" idx="12"/>
          </p:nvPr>
        </p:nvSpPr>
        <p:spPr/>
        <p:txBody>
          <a:bodyPr/>
          <a:lstStyle/>
          <a:p>
            <a:fld id="{49246692-9764-4796-AF2E-897E79EBAFA7}" type="slidenum">
              <a:rPr lang="fi-FI" smtClean="0"/>
              <a:pPr/>
              <a:t>100</a:t>
            </a:fld>
            <a:endParaRPr lang="fi-FI"/>
          </a:p>
        </p:txBody>
      </p:sp>
    </p:spTree>
    <p:extLst>
      <p:ext uri="{BB962C8B-B14F-4D97-AF65-F5344CB8AC3E}">
        <p14:creationId xmlns:p14="http://schemas.microsoft.com/office/powerpoint/2010/main" val="2605542590"/>
      </p:ext>
    </p:extLst>
  </p:cSld>
  <p:clrMapOvr>
    <a:masterClrMapping/>
  </p:clrMapOvr>
  <p:transition spd="med">
    <p:wip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750888" y="122269"/>
            <a:ext cx="7489824" cy="1079500"/>
          </a:xfrm>
        </p:spPr>
        <p:txBody>
          <a:bodyPr>
            <a:normAutofit/>
          </a:bodyPr>
          <a:lstStyle/>
          <a:p>
            <a:r>
              <a:rPr lang="fi-FI" altLang="fi-FI" dirty="0" smtClean="0">
                <a:ea typeface="ＭＳ Ｐゴシック" panose="020B0600070205080204" pitchFamily="34" charset="-128"/>
              </a:rPr>
              <a:t>Äänitaso, taajuuspainotus</a:t>
            </a:r>
          </a:p>
        </p:txBody>
      </p:sp>
      <p:sp>
        <p:nvSpPr>
          <p:cNvPr id="15363" name="Rectangle 3"/>
          <p:cNvSpPr>
            <a:spLocks noGrp="1"/>
          </p:cNvSpPr>
          <p:nvPr>
            <p:ph sz="half" idx="1"/>
          </p:nvPr>
        </p:nvSpPr>
        <p:spPr>
          <a:xfrm>
            <a:off x="790898" y="1553543"/>
            <a:ext cx="3668712" cy="4392613"/>
          </a:xfrm>
        </p:spPr>
        <p:txBody>
          <a:bodyPr>
            <a:normAutofit fontScale="85000" lnSpcReduction="20000"/>
          </a:bodyPr>
          <a:lstStyle/>
          <a:p>
            <a:pPr marL="0" indent="0">
              <a:lnSpc>
                <a:spcPct val="90000"/>
              </a:lnSpc>
              <a:buNone/>
            </a:pPr>
            <a:r>
              <a:rPr lang="fi-FI" altLang="fi-FI" sz="2200" dirty="0" smtClean="0">
                <a:ea typeface="ＭＳ Ｐゴシック" panose="020B0600070205080204" pitchFamily="34" charset="-128"/>
                <a:cs typeface="ＭＳ Ｐゴシック" panose="020B0600070205080204" pitchFamily="34" charset="-128"/>
              </a:rPr>
              <a:t>A-äänitaso, dB(A)</a:t>
            </a:r>
          </a:p>
          <a:p>
            <a:pPr>
              <a:lnSpc>
                <a:spcPct val="90000"/>
              </a:lnSpc>
            </a:pPr>
            <a:r>
              <a:rPr lang="fi-FI" altLang="fi-FI" sz="1600" dirty="0" smtClean="0">
                <a:ea typeface="ＭＳ Ｐゴシック" panose="020B0600070205080204" pitchFamily="34" charset="-128"/>
                <a:cs typeface="Georgia" panose="02040502050405020303" pitchFamily="18" charset="0"/>
              </a:rPr>
              <a:t>A-suodinta käyttäen mitattu painotettu äänenpainetaso</a:t>
            </a:r>
          </a:p>
          <a:p>
            <a:pPr marL="266700" lvl="1" indent="0">
              <a:lnSpc>
                <a:spcPct val="90000"/>
              </a:lnSpc>
              <a:buNone/>
            </a:pPr>
            <a:r>
              <a:rPr lang="fi-FI" altLang="fi-FI" sz="1300" dirty="0" smtClean="0">
                <a:ea typeface="ＭＳ Ｐゴシック" panose="020B0600070205080204" pitchFamily="34" charset="-128"/>
                <a:cs typeface="Georgia" panose="02040502050405020303" pitchFamily="18" charset="0"/>
              </a:rPr>
              <a:t> </a:t>
            </a:r>
            <a:endParaRPr lang="fi-FI" altLang="fi-FI" sz="1100" dirty="0" smtClean="0">
              <a:ea typeface="ＭＳ Ｐゴシック" panose="020B0600070205080204" pitchFamily="34" charset="-128"/>
              <a:cs typeface="Georgia" panose="02040502050405020303" pitchFamily="18" charset="0"/>
            </a:endParaRPr>
          </a:p>
          <a:p>
            <a:pPr marL="0" indent="0">
              <a:lnSpc>
                <a:spcPct val="90000"/>
              </a:lnSpc>
              <a:buNone/>
            </a:pPr>
            <a:r>
              <a:rPr lang="fi-FI" altLang="fi-FI" sz="2200" dirty="0" smtClean="0">
                <a:ea typeface="ＭＳ Ｐゴシック" panose="020B0600070205080204" pitchFamily="34" charset="-128"/>
                <a:cs typeface="ＭＳ Ｐゴシック" panose="020B0600070205080204" pitchFamily="34" charset="-128"/>
              </a:rPr>
              <a:t>A-painotus</a:t>
            </a:r>
          </a:p>
          <a:p>
            <a:pPr>
              <a:lnSpc>
                <a:spcPct val="90000"/>
              </a:lnSpc>
            </a:pPr>
            <a:r>
              <a:rPr lang="fi-FI" altLang="fi-FI" sz="1600" dirty="0" smtClean="0">
                <a:ea typeface="ＭＳ Ｐゴシック" panose="020B0600070205080204" pitchFamily="34" charset="-128"/>
                <a:cs typeface="Georgia" panose="02040502050405020303" pitchFamily="18" charset="0"/>
              </a:rPr>
              <a:t>Äänenpaineen painotuskäyrä, mikä mukailee korvan herkkyyttä</a:t>
            </a:r>
          </a:p>
          <a:p>
            <a:pPr lvl="1">
              <a:lnSpc>
                <a:spcPct val="90000"/>
              </a:lnSpc>
            </a:pPr>
            <a:endParaRPr lang="fi-FI" altLang="fi-FI" sz="1300" dirty="0" smtClean="0">
              <a:ea typeface="ＭＳ Ｐゴシック" panose="020B0600070205080204" pitchFamily="34" charset="-128"/>
              <a:cs typeface="Georgia" panose="02040502050405020303" pitchFamily="18" charset="0"/>
            </a:endParaRPr>
          </a:p>
          <a:p>
            <a:pPr marL="0" indent="0">
              <a:lnSpc>
                <a:spcPct val="90000"/>
              </a:lnSpc>
              <a:buNone/>
            </a:pPr>
            <a:r>
              <a:rPr lang="fi-FI" altLang="fi-FI" sz="2200" dirty="0">
                <a:ea typeface="ＭＳ Ｐゴシック" panose="020B0600070205080204" pitchFamily="34" charset="-128"/>
                <a:cs typeface="ＭＳ Ｐゴシック" panose="020B0600070205080204" pitchFamily="34" charset="-128"/>
              </a:rPr>
              <a:t>Ekvivalenttitaso, </a:t>
            </a:r>
            <a:r>
              <a:rPr lang="fi-FI" altLang="fi-FI" sz="2200" dirty="0" err="1">
                <a:ea typeface="ＭＳ Ｐゴシック" panose="020B0600070205080204" pitchFamily="34" charset="-128"/>
                <a:cs typeface="ＭＳ Ｐゴシック" panose="020B0600070205080204" pitchFamily="34" charset="-128"/>
              </a:rPr>
              <a:t>L</a:t>
            </a:r>
            <a:r>
              <a:rPr lang="fi-FI" altLang="fi-FI" sz="2200" baseline="-25000" dirty="0" err="1">
                <a:ea typeface="ＭＳ Ｐゴシック" panose="020B0600070205080204" pitchFamily="34" charset="-128"/>
                <a:cs typeface="ＭＳ Ｐゴシック" panose="020B0600070205080204" pitchFamily="34" charset="-128"/>
              </a:rPr>
              <a:t>Aeq</a:t>
            </a:r>
            <a:endParaRPr lang="fi-FI" altLang="fi-FI" sz="2200" baseline="-25000" dirty="0">
              <a:ea typeface="ＭＳ Ｐゴシック" panose="020B0600070205080204" pitchFamily="34" charset="-128"/>
              <a:cs typeface="ＭＳ Ｐゴシック" panose="020B0600070205080204" pitchFamily="34" charset="-128"/>
            </a:endParaRPr>
          </a:p>
          <a:p>
            <a:pPr>
              <a:lnSpc>
                <a:spcPct val="90000"/>
              </a:lnSpc>
            </a:pPr>
            <a:r>
              <a:rPr lang="fi-FI" altLang="fi-FI" sz="1700" dirty="0">
                <a:ea typeface="ＭＳ Ｐゴシック" panose="020B0600070205080204" pitchFamily="34" charset="-128"/>
                <a:cs typeface="Georgia" panose="02040502050405020303" pitchFamily="18" charset="0"/>
              </a:rPr>
              <a:t>Jatkuva samanarvoinen A-äänitaso.  Keskiarvo tarkasteltavalta ajalta</a:t>
            </a:r>
          </a:p>
          <a:p>
            <a:pPr marL="266700" lvl="1" indent="0">
              <a:lnSpc>
                <a:spcPct val="90000"/>
              </a:lnSpc>
              <a:buNone/>
            </a:pPr>
            <a:endParaRPr lang="fi-FI" altLang="fi-FI" sz="1300" dirty="0">
              <a:ea typeface="ＭＳ Ｐゴシック" panose="020B0600070205080204" pitchFamily="34" charset="-128"/>
              <a:cs typeface="Georgia" panose="02040502050405020303" pitchFamily="18" charset="0"/>
            </a:endParaRPr>
          </a:p>
          <a:p>
            <a:pPr marL="0" indent="0">
              <a:lnSpc>
                <a:spcPct val="90000"/>
              </a:lnSpc>
              <a:buNone/>
            </a:pPr>
            <a:r>
              <a:rPr lang="fi-FI" altLang="fi-FI" sz="2200" dirty="0">
                <a:ea typeface="ＭＳ Ｐゴシック" panose="020B0600070205080204" pitchFamily="34" charset="-128"/>
                <a:cs typeface="ＭＳ Ｐゴシック" panose="020B0600070205080204" pitchFamily="34" charset="-128"/>
              </a:rPr>
              <a:t>C-painotus</a:t>
            </a:r>
          </a:p>
          <a:p>
            <a:pPr>
              <a:lnSpc>
                <a:spcPct val="90000"/>
              </a:lnSpc>
            </a:pPr>
            <a:r>
              <a:rPr lang="fi-FI" altLang="fi-FI" sz="1700" dirty="0" smtClean="0">
                <a:ea typeface="ＭＳ Ｐゴシック" panose="020B0600070205080204" pitchFamily="34" charset="-128"/>
                <a:cs typeface="Georgia" panose="02040502050405020303" pitchFamily="18" charset="0"/>
              </a:rPr>
              <a:t>Impulssimelun mittauksessa käytetty painotus</a:t>
            </a:r>
          </a:p>
          <a:p>
            <a:pPr lvl="1"/>
            <a:endParaRPr lang="fi-FI" altLang="fi-FI" sz="1900" dirty="0" smtClean="0">
              <a:ea typeface="ＭＳ Ｐゴシック" panose="020B0600070205080204" pitchFamily="34" charset="-128"/>
              <a:cs typeface="ＭＳ Ｐゴシック" panose="020B0600070205080204" pitchFamily="34" charset="-128"/>
            </a:endParaRPr>
          </a:p>
          <a:p>
            <a:pPr marL="0" indent="0">
              <a:buNone/>
            </a:pPr>
            <a:r>
              <a:rPr lang="fi-FI" altLang="fi-FI" sz="2200" dirty="0" smtClean="0">
                <a:ea typeface="ＭＳ Ｐゴシック" panose="020B0600070205080204" pitchFamily="34" charset="-128"/>
                <a:cs typeface="ＭＳ Ｐゴシック" panose="020B0600070205080204" pitchFamily="34" charset="-128"/>
              </a:rPr>
              <a:t>Huippuäänenpainetaso </a:t>
            </a:r>
            <a:r>
              <a:rPr lang="fi-FI" altLang="fi-FI" sz="2200" dirty="0" err="1" smtClean="0">
                <a:ea typeface="ＭＳ Ｐゴシック" panose="020B0600070205080204" pitchFamily="34" charset="-128"/>
                <a:cs typeface="ＭＳ Ｐゴシック" panose="020B0600070205080204" pitchFamily="34" charset="-128"/>
              </a:rPr>
              <a:t>L</a:t>
            </a:r>
            <a:r>
              <a:rPr lang="fi-FI" altLang="fi-FI" sz="2200" baseline="-25000" dirty="0" err="1" smtClean="0">
                <a:ea typeface="ＭＳ Ｐゴシック" panose="020B0600070205080204" pitchFamily="34" charset="-128"/>
                <a:cs typeface="ＭＳ Ｐゴシック" panose="020B0600070205080204" pitchFamily="34" charset="-128"/>
              </a:rPr>
              <a:t>cpeak</a:t>
            </a:r>
            <a:endParaRPr lang="fi-FI" altLang="fi-FI" sz="2200" baseline="-25000" dirty="0" smtClean="0">
              <a:ea typeface="ＭＳ Ｐゴシック" panose="020B0600070205080204" pitchFamily="34" charset="-128"/>
              <a:cs typeface="ＭＳ Ｐゴシック" panose="020B0600070205080204" pitchFamily="34" charset="-128"/>
            </a:endParaRPr>
          </a:p>
          <a:p>
            <a:r>
              <a:rPr lang="fi-FI" altLang="fi-FI" sz="1700" dirty="0" err="1" smtClean="0">
                <a:ea typeface="ＭＳ Ｐゴシック" panose="020B0600070205080204" pitchFamily="34" charset="-128"/>
                <a:cs typeface="ＭＳ Ｐゴシック" panose="020B0600070205080204" pitchFamily="34" charset="-128"/>
              </a:rPr>
              <a:t>C-suodinta+peak-aikavakiota</a:t>
            </a:r>
            <a:r>
              <a:rPr lang="fi-FI" altLang="fi-FI" sz="1700" dirty="0" smtClean="0">
                <a:ea typeface="ＭＳ Ｐゴシック" panose="020B0600070205080204" pitchFamily="34" charset="-128"/>
                <a:cs typeface="ＭＳ Ｐゴシック" panose="020B0600070205080204" pitchFamily="34" charset="-128"/>
              </a:rPr>
              <a:t> </a:t>
            </a:r>
            <a:r>
              <a:rPr lang="fi-FI" altLang="fi-FI" sz="1700" dirty="0">
                <a:ea typeface="ＭＳ Ｐゴシック" panose="020B0600070205080204" pitchFamily="34" charset="-128"/>
                <a:cs typeface="ＭＳ Ｐゴシック" panose="020B0600070205080204" pitchFamily="34" charset="-128"/>
              </a:rPr>
              <a:t>käyttäen mitattu painotettu huippuäänenpainetaso, iskuääni</a:t>
            </a:r>
          </a:p>
          <a:p>
            <a:pPr lvl="1">
              <a:lnSpc>
                <a:spcPct val="90000"/>
              </a:lnSpc>
            </a:pPr>
            <a:endParaRPr lang="fi-FI" altLang="fi-FI" sz="1200" b="1" dirty="0" smtClean="0">
              <a:ea typeface="ＭＳ Ｐゴシック" panose="020B0600070205080204" pitchFamily="34" charset="-128"/>
              <a:cs typeface="Georgia" panose="02040502050405020303" pitchFamily="18" charset="0"/>
            </a:endParaRPr>
          </a:p>
          <a:p>
            <a:pPr lvl="1">
              <a:lnSpc>
                <a:spcPct val="90000"/>
              </a:lnSpc>
            </a:pPr>
            <a:endParaRPr lang="fi-FI" altLang="fi-FI" sz="1400" b="1" dirty="0" smtClean="0">
              <a:solidFill>
                <a:srgbClr val="FF3300"/>
              </a:solidFill>
              <a:ea typeface="ＭＳ Ｐゴシック" panose="020B0600070205080204" pitchFamily="34" charset="-128"/>
              <a:cs typeface="Georgia" panose="02040502050405020303" pitchFamily="18" charset="0"/>
            </a:endParaRPr>
          </a:p>
        </p:txBody>
      </p:sp>
      <p:pic>
        <p:nvPicPr>
          <p:cNvPr id="153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825" y="1578918"/>
            <a:ext cx="3888233" cy="325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Kuva 26" descr="Kuvaus: Savonia_Word_tunniste"/>
          <p:cNvPicPr/>
          <p:nvPr/>
        </p:nvPicPr>
        <p:blipFill rotWithShape="1">
          <a:blip r:embed="rId4"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005099" y="5892491"/>
            <a:ext cx="4824536" cy="553998"/>
          </a:xfrm>
          <a:prstGeom prst="rect">
            <a:avLst/>
          </a:prstGeom>
          <a:noFill/>
        </p:spPr>
        <p:txBody>
          <a:bodyPr wrap="square" rtlCol="0">
            <a:spAutoFit/>
          </a:bodyPr>
          <a:lstStyle/>
          <a:p>
            <a:r>
              <a:rPr lang="fi-FI" sz="1200" dirty="0" smtClean="0">
                <a:hlinkClick r:id="rId5"/>
              </a:rPr>
              <a:t>www.ttl.fi/fi/tyoymparisto/melu/melun_mittaaminen/sivut/default.aspx</a:t>
            </a:r>
            <a:endParaRPr lang="fi-FI" sz="1200" dirty="0" smtClean="0"/>
          </a:p>
          <a:p>
            <a:endParaRPr lang="fi-FI" dirty="0"/>
          </a:p>
        </p:txBody>
      </p:sp>
      <p:sp>
        <p:nvSpPr>
          <p:cNvPr id="2" name="Dian numeron paikkamerkki 1"/>
          <p:cNvSpPr>
            <a:spLocks noGrp="1"/>
          </p:cNvSpPr>
          <p:nvPr>
            <p:ph type="sldNum" sz="quarter" idx="12"/>
          </p:nvPr>
        </p:nvSpPr>
        <p:spPr/>
        <p:txBody>
          <a:bodyPr/>
          <a:lstStyle/>
          <a:p>
            <a:fld id="{49246692-9764-4796-AF2E-897E79EBAFA7}" type="slidenum">
              <a:rPr lang="fi-FI" smtClean="0"/>
              <a:pPr/>
              <a:t>101</a:t>
            </a:fld>
            <a:endParaRPr lang="fi-FI"/>
          </a:p>
        </p:txBody>
      </p:sp>
    </p:spTree>
    <p:extLst>
      <p:ext uri="{BB962C8B-B14F-4D97-AF65-F5344CB8AC3E}">
        <p14:creationId xmlns:p14="http://schemas.microsoft.com/office/powerpoint/2010/main" val="1313982445"/>
      </p:ext>
    </p:extLst>
  </p:cSld>
  <p:clrMapOvr>
    <a:masterClrMapping/>
  </p:clrMapOvr>
  <p:transition spd="med">
    <p:wip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7088" y="404664"/>
            <a:ext cx="7489824" cy="1079500"/>
          </a:xfrm>
        </p:spPr>
        <p:txBody>
          <a:bodyPr>
            <a:normAutofit/>
          </a:bodyPr>
          <a:lstStyle/>
          <a:p>
            <a:r>
              <a:rPr lang="fi-FI" sz="2400" dirty="0" smtClean="0"/>
              <a:t>Rakennusten ääneneristävyys </a:t>
            </a:r>
            <a:r>
              <a:rPr lang="fi-FI" dirty="0"/>
              <a:t>A</a:t>
            </a:r>
            <a:r>
              <a:rPr lang="fi-FI" sz="2800" dirty="0" smtClean="0"/>
              <a:t>suinrakennukset</a:t>
            </a:r>
            <a:endParaRPr lang="fi-FI" sz="2800" dirty="0"/>
          </a:p>
        </p:txBody>
      </p:sp>
      <p:sp>
        <p:nvSpPr>
          <p:cNvPr id="4" name="Sisällön paikkamerkki 3"/>
          <p:cNvSpPr>
            <a:spLocks noGrp="1"/>
          </p:cNvSpPr>
          <p:nvPr>
            <p:ph idx="1"/>
          </p:nvPr>
        </p:nvSpPr>
        <p:spPr>
          <a:xfrm>
            <a:off x="827087" y="1717506"/>
            <a:ext cx="7489825" cy="4392614"/>
          </a:xfrm>
        </p:spPr>
        <p:txBody>
          <a:bodyPr>
            <a:normAutofit fontScale="92500" lnSpcReduction="20000"/>
          </a:bodyPr>
          <a:lstStyle/>
          <a:p>
            <a:r>
              <a:rPr lang="fi-FI" sz="1900" dirty="0" smtClean="0"/>
              <a:t>Asuinhuoneiston ja sitä ympäröivien tilojen välillä ilmanäänieristävyys R`</a:t>
            </a:r>
            <a:r>
              <a:rPr lang="fi-FI" sz="1900" baseline="-25000" dirty="0" smtClean="0"/>
              <a:t>w </a:t>
            </a:r>
            <a:r>
              <a:rPr lang="fi-FI" sz="1900" dirty="0" smtClean="0"/>
              <a:t>tulee olla vähintään 55 dB</a:t>
            </a:r>
          </a:p>
          <a:p>
            <a:pPr lvl="2"/>
            <a:r>
              <a:rPr lang="fi-FI" sz="1700" dirty="0" smtClean="0"/>
              <a:t>Asuinhuoneiston ja toista huoneistoa palvelevan uloskäytävän välillä, kun välissä on ovi, R`</a:t>
            </a:r>
            <a:r>
              <a:rPr lang="fi-FI" sz="1700" baseline="-25000" dirty="0" smtClean="0"/>
              <a:t>w </a:t>
            </a:r>
            <a:r>
              <a:rPr lang="fi-FI" sz="1700" dirty="0"/>
              <a:t>tulee olla vähintään </a:t>
            </a:r>
            <a:r>
              <a:rPr lang="fi-FI" sz="1700" dirty="0" smtClean="0"/>
              <a:t>39 </a:t>
            </a:r>
            <a:r>
              <a:rPr lang="fi-FI" sz="1700" dirty="0"/>
              <a:t>dB</a:t>
            </a:r>
          </a:p>
          <a:p>
            <a:pPr lvl="1"/>
            <a:endParaRPr lang="fi-FI" dirty="0" smtClean="0"/>
          </a:p>
          <a:p>
            <a:r>
              <a:rPr lang="fi-FI" sz="1900" dirty="0"/>
              <a:t>Suurin sallittu askeläänitasoluku on L`n,w on 53 dB</a:t>
            </a:r>
          </a:p>
          <a:p>
            <a:pPr lvl="2"/>
            <a:r>
              <a:rPr lang="fi-FI" sz="1700" dirty="0" smtClean="0"/>
              <a:t>Kevyet rakenteet läpäisevät matalia ääni, joita askeläänitasoluvun määrityksessä ei huomioida</a:t>
            </a:r>
          </a:p>
          <a:p>
            <a:pPr lvl="1"/>
            <a:endParaRPr lang="fi-FI" dirty="0"/>
          </a:p>
          <a:p>
            <a:r>
              <a:rPr lang="fi-FI" sz="1900" dirty="0"/>
              <a:t>Rakennuksen LVI-latteiden ja niihin rinnastettavien laitteiden aiheuttama suurin äänitaso asunnossa</a:t>
            </a:r>
          </a:p>
          <a:p>
            <a:pPr lvl="2"/>
            <a:r>
              <a:rPr lang="fi-FI" sz="1700" dirty="0" smtClean="0"/>
              <a:t>Keittiö, enimmäisäänitaso (L</a:t>
            </a:r>
            <a:r>
              <a:rPr lang="fi-FI" sz="1700" baseline="-25000" dirty="0" smtClean="0"/>
              <a:t>A,max</a:t>
            </a:r>
            <a:r>
              <a:rPr lang="fi-FI" sz="1700" dirty="0" smtClean="0"/>
              <a:t>) = 38 dB  , keskiäänitaso (L</a:t>
            </a:r>
            <a:r>
              <a:rPr lang="fi-FI" sz="1700" baseline="-25000" dirty="0" smtClean="0"/>
              <a:t>A,eq,T</a:t>
            </a:r>
            <a:r>
              <a:rPr lang="fi-FI" sz="1700" dirty="0" smtClean="0"/>
              <a:t>) = 33 dB</a:t>
            </a:r>
          </a:p>
          <a:p>
            <a:pPr lvl="2"/>
            <a:r>
              <a:rPr lang="fi-FI" sz="1700" dirty="0"/>
              <a:t>Muut tilat, enimmäisäänitaso (LA,max) = 33 dB  , keskiäänitaso (LA,eq,T) = 28 </a:t>
            </a:r>
            <a:r>
              <a:rPr lang="fi-FI" sz="1700" dirty="0" smtClean="0"/>
              <a:t>dB</a:t>
            </a:r>
          </a:p>
          <a:p>
            <a:pPr lvl="2"/>
            <a:endParaRPr lang="fi-FI" sz="1400" dirty="0"/>
          </a:p>
          <a:p>
            <a:r>
              <a:rPr lang="fi-FI" sz="1900" dirty="0" smtClean="0"/>
              <a:t>Asuinhuoneiston </a:t>
            </a:r>
            <a:r>
              <a:rPr lang="fi-FI" sz="1900" dirty="0"/>
              <a:t>porrastaso-ovena käytetään vähintään luokan 30 dB ovea</a:t>
            </a:r>
          </a:p>
          <a:p>
            <a:pPr lvl="2"/>
            <a:endParaRPr lang="fi-FI" sz="1400" dirty="0"/>
          </a:p>
          <a:p>
            <a:pPr lvl="2"/>
            <a:endParaRPr lang="fi-FI" dirty="0" smtClean="0"/>
          </a:p>
          <a:p>
            <a:pPr lvl="1"/>
            <a:endParaRPr lang="fi-FI" baseline="-25000" dirty="0"/>
          </a:p>
        </p:txBody>
      </p:sp>
      <p:pic>
        <p:nvPicPr>
          <p:cNvPr id="5"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6" name="Tekstiruutu 5"/>
          <p:cNvSpPr txBox="1"/>
          <p:nvPr/>
        </p:nvSpPr>
        <p:spPr>
          <a:xfrm>
            <a:off x="2987824" y="5919499"/>
            <a:ext cx="7416824" cy="261610"/>
          </a:xfrm>
          <a:prstGeom prst="rect">
            <a:avLst/>
          </a:prstGeom>
          <a:noFill/>
        </p:spPr>
        <p:txBody>
          <a:bodyPr wrap="square" rtlCol="0">
            <a:spAutoFit/>
          </a:bodyPr>
          <a:lstStyle/>
          <a:p>
            <a:r>
              <a:rPr lang="fi-FI" sz="1100" dirty="0" smtClean="0"/>
              <a:t>Suomen rakentamismääräyskokoelma C1, äänieristys ja meluntorjunta rakennuksessa, 1998</a:t>
            </a:r>
            <a:endParaRPr lang="fi-FI" sz="1100" dirty="0"/>
          </a:p>
        </p:txBody>
      </p:sp>
      <p:sp>
        <p:nvSpPr>
          <p:cNvPr id="3" name="Dian numeron paikkamerkki 2"/>
          <p:cNvSpPr>
            <a:spLocks noGrp="1"/>
          </p:cNvSpPr>
          <p:nvPr>
            <p:ph type="sldNum" sz="quarter" idx="12"/>
          </p:nvPr>
        </p:nvSpPr>
        <p:spPr/>
        <p:txBody>
          <a:bodyPr/>
          <a:lstStyle/>
          <a:p>
            <a:fld id="{49246692-9764-4796-AF2E-897E79EBAFA7}" type="slidenum">
              <a:rPr lang="fi-FI" smtClean="0"/>
              <a:pPr/>
              <a:t>102</a:t>
            </a:fld>
            <a:endParaRPr lang="fi-FI"/>
          </a:p>
        </p:txBody>
      </p:sp>
    </p:spTree>
    <p:extLst>
      <p:ext uri="{BB962C8B-B14F-4D97-AF65-F5344CB8AC3E}">
        <p14:creationId xmlns:p14="http://schemas.microsoft.com/office/powerpoint/2010/main" val="4105451"/>
      </p:ext>
    </p:extLst>
  </p:cSld>
  <p:clrMapOvr>
    <a:masterClrMapping/>
  </p:clrMapOvr>
  <p:transition spd="med">
    <p:wip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5852" y="745083"/>
            <a:ext cx="7926762" cy="1079500"/>
          </a:xfrm>
        </p:spPr>
        <p:txBody>
          <a:bodyPr>
            <a:noAutofit/>
          </a:bodyPr>
          <a:lstStyle/>
          <a:p>
            <a:r>
              <a:rPr lang="fi-FI" sz="2400" dirty="0" smtClean="0"/>
              <a:t>Rakennusten ääneneristävyys</a:t>
            </a:r>
            <a:r>
              <a:rPr lang="fi-FI" dirty="0" smtClean="0"/>
              <a:t/>
            </a:r>
            <a:br>
              <a:rPr lang="fi-FI" dirty="0" smtClean="0"/>
            </a:br>
            <a:r>
              <a:rPr lang="fi-FI" dirty="0" smtClean="0"/>
              <a:t>Hotellit, hoitolaitokset, oppilaitokset, toimistot ja vastaavat tilat</a:t>
            </a:r>
            <a:endParaRPr lang="fi-FI" dirty="0"/>
          </a:p>
        </p:txBody>
      </p:sp>
      <p:sp>
        <p:nvSpPr>
          <p:cNvPr id="4" name="Sisällön paikkamerkki 3"/>
          <p:cNvSpPr>
            <a:spLocks noGrp="1"/>
          </p:cNvSpPr>
          <p:nvPr>
            <p:ph idx="1"/>
          </p:nvPr>
        </p:nvSpPr>
        <p:spPr>
          <a:xfrm>
            <a:off x="539552" y="2131442"/>
            <a:ext cx="7993062" cy="4392614"/>
          </a:xfrm>
        </p:spPr>
        <p:txBody>
          <a:bodyPr>
            <a:normAutofit/>
          </a:bodyPr>
          <a:lstStyle/>
          <a:p>
            <a:r>
              <a:rPr lang="fi-FI" dirty="0"/>
              <a:t>Potilashuoneiden ilmanäänieristävyys R`w tulee olla 48 dB</a:t>
            </a:r>
          </a:p>
          <a:p>
            <a:r>
              <a:rPr lang="fi-FI" dirty="0"/>
              <a:t>Luokkahuoneiden ilmanäänieristävyys R`w tulee olla 44 </a:t>
            </a:r>
            <a:r>
              <a:rPr lang="fi-FI" dirty="0" smtClean="0"/>
              <a:t>dB</a:t>
            </a:r>
            <a:endParaRPr lang="fi-FI" dirty="0"/>
          </a:p>
          <a:p>
            <a:r>
              <a:rPr lang="fi-FI" dirty="0"/>
              <a:t>Rakennuksen </a:t>
            </a:r>
            <a:r>
              <a:rPr lang="fi-FI" dirty="0" smtClean="0"/>
              <a:t>LVI-laitteiden </a:t>
            </a:r>
            <a:r>
              <a:rPr lang="fi-FI" dirty="0"/>
              <a:t>ja niihin rinnastettavien laitteiden aiheuttama suurin </a:t>
            </a:r>
            <a:r>
              <a:rPr lang="fi-FI" dirty="0" smtClean="0"/>
              <a:t>äänitaso</a:t>
            </a:r>
          </a:p>
          <a:p>
            <a:pPr lvl="2"/>
            <a:r>
              <a:rPr lang="fi-FI" sz="1800" dirty="0" smtClean="0"/>
              <a:t>Potilashuone, lepohuone tai vastaava </a:t>
            </a:r>
          </a:p>
          <a:p>
            <a:pPr lvl="3"/>
            <a:r>
              <a:rPr lang="fi-FI" sz="1600" dirty="0" smtClean="0"/>
              <a:t>Enimmäisäänitaso (L</a:t>
            </a:r>
            <a:r>
              <a:rPr lang="fi-FI" sz="1600" baseline="-25000" dirty="0" smtClean="0"/>
              <a:t>A,max</a:t>
            </a:r>
            <a:r>
              <a:rPr lang="fi-FI" sz="1600" dirty="0" smtClean="0"/>
              <a:t>) = 38 dB, keskiäänitaso (L</a:t>
            </a:r>
            <a:r>
              <a:rPr lang="fi-FI" sz="1600" baseline="-25000" dirty="0" smtClean="0"/>
              <a:t>A,eq,T</a:t>
            </a:r>
            <a:r>
              <a:rPr lang="fi-FI" sz="1600" dirty="0" smtClean="0"/>
              <a:t>) = 33 dB</a:t>
            </a:r>
            <a:endParaRPr lang="fi-FI" sz="1800" dirty="0" smtClean="0"/>
          </a:p>
          <a:p>
            <a:pPr lvl="2"/>
            <a:r>
              <a:rPr lang="fi-FI" sz="1800" dirty="0" smtClean="0"/>
              <a:t>Luokkahuone, toimistohuone ja vastaavat</a:t>
            </a:r>
          </a:p>
          <a:p>
            <a:pPr lvl="3"/>
            <a:r>
              <a:rPr lang="fi-FI" sz="1600" dirty="0"/>
              <a:t>E</a:t>
            </a:r>
            <a:r>
              <a:rPr lang="fi-FI" sz="1600" dirty="0" smtClean="0"/>
              <a:t>nimmäisäänitaso </a:t>
            </a:r>
            <a:r>
              <a:rPr lang="fi-FI" sz="1600" dirty="0"/>
              <a:t>(L</a:t>
            </a:r>
            <a:r>
              <a:rPr lang="fi-FI" sz="1600" baseline="-25000" dirty="0"/>
              <a:t>A,max</a:t>
            </a:r>
            <a:r>
              <a:rPr lang="fi-FI" sz="1600" dirty="0"/>
              <a:t>) = 33 </a:t>
            </a:r>
            <a:r>
              <a:rPr lang="fi-FI" sz="1600" dirty="0" smtClean="0"/>
              <a:t>dB, </a:t>
            </a:r>
            <a:r>
              <a:rPr lang="fi-FI" sz="1600" dirty="0"/>
              <a:t>keskiäänitaso (L</a:t>
            </a:r>
            <a:r>
              <a:rPr lang="fi-FI" sz="1600" baseline="-25000" dirty="0"/>
              <a:t>A,eq,T</a:t>
            </a:r>
            <a:r>
              <a:rPr lang="fi-FI" sz="1600" dirty="0"/>
              <a:t>) = 28 </a:t>
            </a:r>
            <a:r>
              <a:rPr lang="fi-FI" sz="1600" dirty="0" smtClean="0"/>
              <a:t>dB</a:t>
            </a:r>
            <a:endParaRPr lang="fi-FI" dirty="0"/>
          </a:p>
          <a:p>
            <a:r>
              <a:rPr lang="fi-FI" dirty="0" smtClean="0"/>
              <a:t>Potilas- ja luokkahuoneen ovena käytetään vähintään luokan 25 dB ovea</a:t>
            </a:r>
            <a:endParaRPr lang="fi-FI" dirty="0"/>
          </a:p>
          <a:p>
            <a:pPr lvl="2"/>
            <a:endParaRPr lang="fi-FI" sz="1800" dirty="0" smtClean="0"/>
          </a:p>
          <a:p>
            <a:pPr lvl="1"/>
            <a:endParaRPr lang="fi-FI" sz="2000" baseline="-25000" dirty="0"/>
          </a:p>
        </p:txBody>
      </p:sp>
      <p:pic>
        <p:nvPicPr>
          <p:cNvPr id="5"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6" name="Tekstiruutu 5"/>
          <p:cNvSpPr txBox="1"/>
          <p:nvPr/>
        </p:nvSpPr>
        <p:spPr>
          <a:xfrm>
            <a:off x="3203848" y="5937224"/>
            <a:ext cx="7416824" cy="261610"/>
          </a:xfrm>
          <a:prstGeom prst="rect">
            <a:avLst/>
          </a:prstGeom>
          <a:noFill/>
        </p:spPr>
        <p:txBody>
          <a:bodyPr wrap="square" rtlCol="0">
            <a:spAutoFit/>
          </a:bodyPr>
          <a:lstStyle/>
          <a:p>
            <a:r>
              <a:rPr lang="fi-FI" sz="1050" dirty="0" smtClean="0"/>
              <a:t>Suomen rakentamismääräyskokoelma C1, äänieristys ja meluntorjunta rakennuksessa, 1998</a:t>
            </a:r>
            <a:endParaRPr lang="fi-FI" sz="1050" dirty="0"/>
          </a:p>
        </p:txBody>
      </p:sp>
      <p:sp>
        <p:nvSpPr>
          <p:cNvPr id="7" name="Dian numeron paikkamerkki 6"/>
          <p:cNvSpPr>
            <a:spLocks noGrp="1"/>
          </p:cNvSpPr>
          <p:nvPr>
            <p:ph type="sldNum" sz="quarter" idx="12"/>
          </p:nvPr>
        </p:nvSpPr>
        <p:spPr/>
        <p:txBody>
          <a:bodyPr/>
          <a:lstStyle/>
          <a:p>
            <a:fld id="{49246692-9764-4796-AF2E-897E79EBAFA7}" type="slidenum">
              <a:rPr lang="fi-FI" smtClean="0"/>
              <a:pPr/>
              <a:t>103</a:t>
            </a:fld>
            <a:endParaRPr lang="fi-FI"/>
          </a:p>
        </p:txBody>
      </p:sp>
    </p:spTree>
    <p:extLst>
      <p:ext uri="{BB962C8B-B14F-4D97-AF65-F5344CB8AC3E}">
        <p14:creationId xmlns:p14="http://schemas.microsoft.com/office/powerpoint/2010/main" val="2969452799"/>
      </p:ext>
    </p:extLst>
  </p:cSld>
  <p:clrMapOvr>
    <a:masterClrMapping/>
  </p:clrMapOvr>
  <p:transition spd="med">
    <p:wip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827088" y="200369"/>
            <a:ext cx="7489824" cy="1079500"/>
          </a:xfrm>
        </p:spPr>
        <p:txBody>
          <a:bodyPr>
            <a:normAutofit/>
          </a:bodyPr>
          <a:lstStyle/>
          <a:p>
            <a:r>
              <a:rPr lang="fi-FI" altLang="fi-FI" dirty="0" smtClean="0">
                <a:ea typeface="ＭＳ Ｐゴシック" panose="020B0600070205080204" pitchFamily="34" charset="-128"/>
              </a:rPr>
              <a:t>Melun mittaaminen</a:t>
            </a:r>
          </a:p>
        </p:txBody>
      </p:sp>
      <p:sp>
        <p:nvSpPr>
          <p:cNvPr id="23555" name="Rectangle 3"/>
          <p:cNvSpPr>
            <a:spLocks noGrp="1"/>
          </p:cNvSpPr>
          <p:nvPr>
            <p:ph idx="1"/>
          </p:nvPr>
        </p:nvSpPr>
        <p:spPr/>
        <p:txBody>
          <a:bodyPr>
            <a:normAutofit/>
          </a:bodyPr>
          <a:lstStyle/>
          <a:p>
            <a:pPr marL="0" indent="0">
              <a:buNone/>
            </a:pPr>
            <a:r>
              <a:rPr lang="fi-FI" altLang="fi-FI" dirty="0" err="1" smtClean="0">
                <a:ea typeface="ＭＳ Ｐゴシック" panose="020B0600070205080204" pitchFamily="34" charset="-128"/>
                <a:cs typeface="ＭＳ Ｐゴシック" panose="020B0600070205080204" pitchFamily="34" charset="-128"/>
              </a:rPr>
              <a:t>Yleis</a:t>
            </a:r>
            <a:r>
              <a:rPr lang="fi-FI" altLang="fi-FI" dirty="0" smtClean="0">
                <a:ea typeface="ＭＳ Ｐゴシック" panose="020B0600070205080204" pitchFamily="34" charset="-128"/>
                <a:cs typeface="ＭＳ Ｐゴシック" panose="020B0600070205080204" pitchFamily="34" charset="-128"/>
              </a:rPr>
              <a:t>-/taustamelu: n. 1,5 m korkeudelta</a:t>
            </a:r>
          </a:p>
          <a:p>
            <a:pPr lvl="1"/>
            <a:r>
              <a:rPr lang="fi-FI" altLang="fi-FI" dirty="0" smtClean="0">
                <a:ea typeface="ＭＳ Ｐゴシック" panose="020B0600070205080204" pitchFamily="34" charset="-128"/>
                <a:cs typeface="Georgia" panose="02040502050405020303" pitchFamily="18" charset="0"/>
              </a:rPr>
              <a:t>vaihteluväli (esim. 70-75 dB(A)) </a:t>
            </a:r>
          </a:p>
          <a:p>
            <a:pPr lvl="1"/>
            <a:r>
              <a:rPr lang="fi-FI" altLang="fi-FI" dirty="0" smtClean="0">
                <a:ea typeface="ＭＳ Ｐゴシック" panose="020B0600070205080204" pitchFamily="34" charset="-128"/>
                <a:cs typeface="Georgia" panose="02040502050405020303" pitchFamily="18" charset="0"/>
              </a:rPr>
              <a:t>dB(A) </a:t>
            </a:r>
            <a:r>
              <a:rPr lang="fi-FI" altLang="fi-FI" dirty="0" err="1" smtClean="0">
                <a:ea typeface="ＭＳ Ｐゴシック" panose="020B0600070205080204" pitchFamily="34" charset="-128"/>
                <a:cs typeface="Georgia" panose="02040502050405020303" pitchFamily="18" charset="0"/>
              </a:rPr>
              <a:t>slow</a:t>
            </a:r>
            <a:r>
              <a:rPr lang="fi-FI" altLang="fi-FI" dirty="0" smtClean="0">
                <a:ea typeface="ＭＳ Ｐゴシック" panose="020B0600070205080204" pitchFamily="34" charset="-128"/>
                <a:cs typeface="Georgia" panose="02040502050405020303" pitchFamily="18" charset="0"/>
              </a:rPr>
              <a:t>-aikavakiolla, dB(C) </a:t>
            </a:r>
            <a:r>
              <a:rPr lang="fi-FI" altLang="fi-FI" dirty="0" err="1" smtClean="0">
                <a:ea typeface="ＭＳ Ｐゴシック" panose="020B0600070205080204" pitchFamily="34" charset="-128"/>
                <a:cs typeface="Georgia" panose="02040502050405020303" pitchFamily="18" charset="0"/>
              </a:rPr>
              <a:t>peak</a:t>
            </a:r>
            <a:r>
              <a:rPr lang="fi-FI" altLang="fi-FI" dirty="0" smtClean="0">
                <a:ea typeface="ＭＳ Ｐゴシック" panose="020B0600070205080204" pitchFamily="34" charset="-128"/>
                <a:cs typeface="Georgia" panose="02040502050405020303" pitchFamily="18" charset="0"/>
              </a:rPr>
              <a:t>-aikavakiolla</a:t>
            </a:r>
          </a:p>
          <a:p>
            <a:pPr lvl="1"/>
            <a:r>
              <a:rPr lang="fi-FI" altLang="fi-FI" dirty="0" smtClean="0">
                <a:ea typeface="ＭＳ Ｐゴシック" panose="020B0600070205080204" pitchFamily="34" charset="-128"/>
                <a:cs typeface="Georgia" panose="02040502050405020303" pitchFamily="18" charset="0"/>
              </a:rPr>
              <a:t>pidemmän ajan </a:t>
            </a:r>
            <a:r>
              <a:rPr lang="fi-FI" altLang="fi-FI" dirty="0" err="1" smtClean="0">
                <a:ea typeface="ＭＳ Ｐゴシック" panose="020B0600070205080204" pitchFamily="34" charset="-128"/>
                <a:cs typeface="Georgia" panose="02040502050405020303" pitchFamily="18" charset="0"/>
              </a:rPr>
              <a:t>L</a:t>
            </a:r>
            <a:r>
              <a:rPr lang="fi-FI" altLang="fi-FI" baseline="-25000" dirty="0" err="1" smtClean="0">
                <a:ea typeface="ＭＳ Ｐゴシック" panose="020B0600070205080204" pitchFamily="34" charset="-128"/>
                <a:cs typeface="Georgia" panose="02040502050405020303" pitchFamily="18" charset="0"/>
              </a:rPr>
              <a:t>Aeq</a:t>
            </a:r>
            <a:r>
              <a:rPr lang="fi-FI" altLang="fi-FI" dirty="0" smtClean="0">
                <a:ea typeface="ＭＳ Ｐゴシック" panose="020B0600070205080204" pitchFamily="34" charset="-128"/>
                <a:cs typeface="Georgia" panose="02040502050405020303" pitchFamily="18" charset="0"/>
              </a:rPr>
              <a:t>, esim. </a:t>
            </a:r>
            <a:r>
              <a:rPr lang="fi-FI" altLang="fi-FI" dirty="0" err="1" smtClean="0">
                <a:ea typeface="ＭＳ Ｐゴシック" panose="020B0600070205080204" pitchFamily="34" charset="-128"/>
                <a:cs typeface="Georgia" panose="02040502050405020303" pitchFamily="18" charset="0"/>
              </a:rPr>
              <a:t>L</a:t>
            </a:r>
            <a:r>
              <a:rPr lang="fi-FI" altLang="fi-FI" baseline="-25000" dirty="0" err="1" smtClean="0">
                <a:ea typeface="ＭＳ Ｐゴシック" panose="020B0600070205080204" pitchFamily="34" charset="-128"/>
                <a:cs typeface="Georgia" panose="02040502050405020303" pitchFamily="18" charset="0"/>
              </a:rPr>
              <a:t>Aeq</a:t>
            </a:r>
            <a:r>
              <a:rPr lang="fi-FI" altLang="fi-FI" baseline="-25000" dirty="0" smtClean="0">
                <a:ea typeface="ＭＳ Ｐゴシック" panose="020B0600070205080204" pitchFamily="34" charset="-128"/>
                <a:cs typeface="Georgia" panose="02040502050405020303" pitchFamily="18" charset="0"/>
              </a:rPr>
              <a:t>(10 min)</a:t>
            </a:r>
            <a:r>
              <a:rPr lang="fi-FI" altLang="fi-FI" dirty="0" smtClean="0">
                <a:ea typeface="ＭＳ Ｐゴシック" panose="020B0600070205080204" pitchFamily="34" charset="-128"/>
                <a:cs typeface="Georgia" panose="02040502050405020303" pitchFamily="18" charset="0"/>
              </a:rPr>
              <a:t>= 82 dB(A)</a:t>
            </a:r>
          </a:p>
          <a:p>
            <a:pPr lvl="1"/>
            <a:r>
              <a:rPr lang="fi-FI" altLang="fi-FI" dirty="0" smtClean="0">
                <a:ea typeface="ＭＳ Ｐゴシック" panose="020B0600070205080204" pitchFamily="34" charset="-128"/>
                <a:cs typeface="Georgia" panose="02040502050405020303" pitchFamily="18" charset="0"/>
              </a:rPr>
              <a:t>esim. 1 m etäisyydeltä jostain koneesta/laitteesta</a:t>
            </a:r>
          </a:p>
          <a:p>
            <a:pPr lvl="1"/>
            <a:r>
              <a:rPr lang="fi-FI" altLang="fi-FI" dirty="0" smtClean="0">
                <a:ea typeface="ＭＳ Ｐゴシック" panose="020B0600070205080204" pitchFamily="34" charset="-128"/>
                <a:cs typeface="Georgia" panose="02040502050405020303" pitchFamily="18" charset="0"/>
              </a:rPr>
              <a:t>ulkona muista käyttää tuulisuojaa!</a:t>
            </a:r>
            <a:endParaRPr lang="fi-FI" altLang="fi-FI" baseline="-25000" dirty="0" smtClean="0">
              <a:ea typeface="ＭＳ Ｐゴシック" panose="020B0600070205080204" pitchFamily="34" charset="-128"/>
              <a:cs typeface="Georgia" panose="02040502050405020303" pitchFamily="18" charset="0"/>
            </a:endParaRPr>
          </a:p>
          <a:p>
            <a:pPr>
              <a:buFont typeface="Arial" panose="020B0604020202020204" pitchFamily="34" charset="0"/>
              <a:buNone/>
            </a:pPr>
            <a:endParaRPr lang="fi-FI" altLang="fi-FI" sz="1800" baseline="-25000" dirty="0" smtClean="0">
              <a:ea typeface="ＭＳ Ｐゴシック" panose="020B0600070205080204" pitchFamily="34" charset="-128"/>
              <a:cs typeface="ＭＳ Ｐゴシック" panose="020B0600070205080204" pitchFamily="34" charset="-128"/>
            </a:endParaRPr>
          </a:p>
          <a:p>
            <a:pPr marL="0" indent="0">
              <a:buNone/>
            </a:pPr>
            <a:r>
              <a:rPr lang="fi-FI" altLang="fi-FI" dirty="0">
                <a:ea typeface="ＭＳ Ｐゴシック" panose="020B0600070205080204" pitchFamily="34" charset="-128"/>
                <a:cs typeface="ＭＳ Ｐゴシック" panose="020B0600070205080204" pitchFamily="34" charset="-128"/>
              </a:rPr>
              <a:t>T</a:t>
            </a:r>
            <a:r>
              <a:rPr lang="fi-FI" altLang="fi-FI" dirty="0" smtClean="0">
                <a:ea typeface="ＭＳ Ｐゴシック" panose="020B0600070205080204" pitchFamily="34" charset="-128"/>
                <a:cs typeface="ＭＳ Ｐゴシック" panose="020B0600070205080204" pitchFamily="34" charset="-128"/>
              </a:rPr>
              <a:t>yöntekijään kohdistuva: korvan vierestä </a:t>
            </a:r>
          </a:p>
          <a:p>
            <a:pPr lvl="1"/>
            <a:r>
              <a:rPr lang="fi-FI" altLang="fi-FI" dirty="0" err="1" smtClean="0">
                <a:ea typeface="ＭＳ Ｐゴシック" panose="020B0600070205080204" pitchFamily="34" charset="-128"/>
                <a:cs typeface="Georgia" panose="02040502050405020303" pitchFamily="18" charset="0"/>
              </a:rPr>
              <a:t>L</a:t>
            </a:r>
            <a:r>
              <a:rPr lang="fi-FI" altLang="fi-FI" baseline="-25000" dirty="0" err="1" smtClean="0">
                <a:ea typeface="ＭＳ Ｐゴシック" panose="020B0600070205080204" pitchFamily="34" charset="-128"/>
                <a:cs typeface="Georgia" panose="02040502050405020303" pitchFamily="18" charset="0"/>
              </a:rPr>
              <a:t>Aeq</a:t>
            </a:r>
            <a:r>
              <a:rPr lang="fi-FI" altLang="fi-FI" dirty="0" smtClean="0">
                <a:ea typeface="ＭＳ Ｐゴシック" panose="020B0600070205080204" pitchFamily="34" charset="-128"/>
                <a:cs typeface="Georgia" panose="02040502050405020303" pitchFamily="18" charset="0"/>
              </a:rPr>
              <a:t> ja </a:t>
            </a:r>
            <a:r>
              <a:rPr lang="fi-FI" altLang="fi-FI" dirty="0" err="1" smtClean="0">
                <a:ea typeface="ＭＳ Ｐゴシック" panose="020B0600070205080204" pitchFamily="34" charset="-128"/>
                <a:cs typeface="Georgia" panose="02040502050405020303" pitchFamily="18" charset="0"/>
              </a:rPr>
              <a:t>C</a:t>
            </a:r>
            <a:r>
              <a:rPr lang="fi-FI" altLang="fi-FI" baseline="-25000" dirty="0" err="1" smtClean="0">
                <a:ea typeface="ＭＳ Ｐゴシック" panose="020B0600070205080204" pitchFamily="34" charset="-128"/>
                <a:cs typeface="Georgia" panose="02040502050405020303" pitchFamily="18" charset="0"/>
              </a:rPr>
              <a:t>peak</a:t>
            </a:r>
            <a:endParaRPr lang="fi-FI" altLang="fi-FI" dirty="0" smtClean="0">
              <a:ea typeface="ＭＳ Ｐゴシック" panose="020B0600070205080204" pitchFamily="34" charset="-128"/>
              <a:cs typeface="Georgia" panose="02040502050405020303" pitchFamily="18" charset="0"/>
            </a:endParaRPr>
          </a:p>
          <a:p>
            <a:pPr lvl="1"/>
            <a:r>
              <a:rPr lang="fi-FI" altLang="fi-FI" dirty="0" smtClean="0">
                <a:ea typeface="ＭＳ Ｐゴシック" panose="020B0600070205080204" pitchFamily="34" charset="-128"/>
                <a:cs typeface="Georgia" panose="02040502050405020303" pitchFamily="18" charset="0"/>
              </a:rPr>
              <a:t>jos vaihteleva melu ja eri työtehtäviä </a:t>
            </a:r>
          </a:p>
          <a:p>
            <a:pPr lvl="1">
              <a:buFont typeface="Arial" panose="020B0604020202020204" pitchFamily="34" charset="0"/>
              <a:buNone/>
            </a:pPr>
            <a:r>
              <a:rPr lang="fi-FI" altLang="fi-FI" sz="2000" b="1" dirty="0" smtClean="0">
                <a:ea typeface="ＭＳ Ｐゴシック" panose="020B0600070205080204" pitchFamily="34" charset="-128"/>
                <a:cs typeface="Georgia" panose="02040502050405020303" pitchFamily="18" charset="0"/>
              </a:rPr>
              <a:t>	</a:t>
            </a:r>
            <a:r>
              <a:rPr lang="fi-FI" altLang="fi-FI" b="1" dirty="0" smtClean="0">
                <a:ea typeface="ＭＳ Ｐゴシック" panose="020B0600070205080204" pitchFamily="34" charset="-128"/>
                <a:cs typeface="Georgia" panose="02040502050405020303" pitchFamily="18" charset="0"/>
                <a:sym typeface="Wingdings" panose="05000000000000000000" pitchFamily="2" charset="2"/>
              </a:rPr>
              <a:t></a:t>
            </a:r>
            <a:r>
              <a:rPr lang="fi-FI" altLang="fi-FI" b="1" dirty="0" smtClean="0">
                <a:ea typeface="ＭＳ Ｐゴシック" panose="020B0600070205080204" pitchFamily="34" charset="-128"/>
                <a:cs typeface="Georgia" panose="02040502050405020303" pitchFamily="18" charset="0"/>
              </a:rPr>
              <a:t> meluannosmittaus</a:t>
            </a:r>
          </a:p>
          <a:p>
            <a:endParaRPr lang="fi-FI" altLang="fi-FI" baseline="-25000" dirty="0" smtClean="0">
              <a:ea typeface="ＭＳ Ｐゴシック" panose="020B0600070205080204" pitchFamily="34" charset="-128"/>
              <a:cs typeface="ＭＳ Ｐゴシック" panose="020B0600070205080204" pitchFamily="34" charset="-128"/>
            </a:endParaRPr>
          </a:p>
          <a:p>
            <a:pPr>
              <a:buFont typeface="Arial" panose="020B0604020202020204" pitchFamily="34" charset="0"/>
              <a:buNone/>
            </a:pPr>
            <a:r>
              <a:rPr lang="fi-FI" altLang="fi-FI" baseline="-25000" dirty="0" smtClean="0">
                <a:ea typeface="ＭＳ Ｐゴシック" panose="020B0600070205080204" pitchFamily="34" charset="-128"/>
                <a:cs typeface="ＭＳ Ｐゴシック" panose="020B0600070205080204" pitchFamily="34" charset="-128"/>
              </a:rPr>
              <a:t>	</a:t>
            </a:r>
          </a:p>
          <a:p>
            <a:pPr lvl="1"/>
            <a:endParaRPr lang="fi-FI" altLang="fi-FI" baseline="-25000" dirty="0" smtClean="0">
              <a:ea typeface="ＭＳ Ｐゴシック" panose="020B0600070205080204" pitchFamily="34" charset="-128"/>
              <a:cs typeface="Georgia" panose="02040502050405020303" pitchFamily="18" charset="0"/>
            </a:endParaRPr>
          </a:p>
        </p:txBody>
      </p:sp>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10" name="TextBox 9"/>
          <p:cNvSpPr txBox="1"/>
          <p:nvPr/>
        </p:nvSpPr>
        <p:spPr>
          <a:xfrm>
            <a:off x="4139952" y="5833113"/>
            <a:ext cx="4824536" cy="553998"/>
          </a:xfrm>
          <a:prstGeom prst="rect">
            <a:avLst/>
          </a:prstGeom>
          <a:noFill/>
        </p:spPr>
        <p:txBody>
          <a:bodyPr wrap="square" rtlCol="0">
            <a:spAutoFit/>
          </a:bodyPr>
          <a:lstStyle/>
          <a:p>
            <a:r>
              <a:rPr lang="fi-FI" sz="1200" dirty="0" smtClean="0">
                <a:hlinkClick r:id="rId4"/>
              </a:rPr>
              <a:t>www.ttl.fi/fi/tyoymparisto/melu/melun_mittaaminen/sivut/default.aspx</a:t>
            </a:r>
            <a:endParaRPr lang="fi-FI" sz="1200" dirty="0" smtClean="0"/>
          </a:p>
          <a:p>
            <a:endParaRPr lang="fi-FI" dirty="0"/>
          </a:p>
        </p:txBody>
      </p:sp>
      <p:sp>
        <p:nvSpPr>
          <p:cNvPr id="2" name="Dian numeron paikkamerkki 1"/>
          <p:cNvSpPr>
            <a:spLocks noGrp="1"/>
          </p:cNvSpPr>
          <p:nvPr>
            <p:ph type="sldNum" sz="quarter" idx="12"/>
          </p:nvPr>
        </p:nvSpPr>
        <p:spPr/>
        <p:txBody>
          <a:bodyPr/>
          <a:lstStyle/>
          <a:p>
            <a:fld id="{49246692-9764-4796-AF2E-897E79EBAFA7}" type="slidenum">
              <a:rPr lang="fi-FI" smtClean="0"/>
              <a:pPr/>
              <a:t>104</a:t>
            </a:fld>
            <a:endParaRPr lang="fi-FI"/>
          </a:p>
        </p:txBody>
      </p:sp>
    </p:spTree>
    <p:extLst>
      <p:ext uri="{BB962C8B-B14F-4D97-AF65-F5344CB8AC3E}">
        <p14:creationId xmlns:p14="http://schemas.microsoft.com/office/powerpoint/2010/main" val="3668197217"/>
      </p:ext>
    </p:extLst>
  </p:cSld>
  <p:clrMapOvr>
    <a:masterClrMapping/>
  </p:clrMapOvr>
  <p:transition spd="med">
    <p:wip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788019" y="92011"/>
            <a:ext cx="6781800" cy="1143000"/>
          </a:xfrm>
        </p:spPr>
        <p:txBody>
          <a:bodyPr>
            <a:normAutofit/>
          </a:bodyPr>
          <a:lstStyle/>
          <a:p>
            <a:r>
              <a:rPr lang="fi-FI" altLang="fi-FI" dirty="0" smtClean="0">
                <a:ea typeface="ＭＳ Ｐゴシック" panose="020B0600070205080204" pitchFamily="34" charset="-128"/>
              </a:rPr>
              <a:t>Melualtistusprofiili</a:t>
            </a:r>
            <a:r>
              <a:rPr lang="fi-FI" altLang="fi-FI" sz="2800" dirty="0" smtClean="0">
                <a:ea typeface="ＭＳ Ｐゴシック" panose="020B0600070205080204" pitchFamily="34" charset="-128"/>
              </a:rPr>
              <a:t>, esimerkki</a:t>
            </a:r>
          </a:p>
        </p:txBody>
      </p:sp>
      <p:graphicFrame>
        <p:nvGraphicFramePr>
          <p:cNvPr id="17411" name="Object 3"/>
          <p:cNvGraphicFramePr>
            <a:graphicFrameLocks noGrp="1" noChangeAspect="1"/>
          </p:cNvGraphicFramePr>
          <p:nvPr>
            <p:ph idx="1"/>
            <p:extLst>
              <p:ext uri="{D42A27DB-BD31-4B8C-83A1-F6EECF244321}">
                <p14:modId xmlns:p14="http://schemas.microsoft.com/office/powerpoint/2010/main" val="1437465659"/>
              </p:ext>
            </p:extLst>
          </p:nvPr>
        </p:nvGraphicFramePr>
        <p:xfrm>
          <a:off x="730301" y="1346423"/>
          <a:ext cx="7921625" cy="4314825"/>
        </p:xfrm>
        <a:graphic>
          <a:graphicData uri="http://schemas.openxmlformats.org/presentationml/2006/ole">
            <mc:AlternateContent xmlns:mc="http://schemas.openxmlformats.org/markup-compatibility/2006">
              <mc:Choice xmlns:v="urn:schemas-microsoft-com:vml" Requires="v">
                <p:oleObj spid="_x0000_s1085" name="Chart" r:id="rId4" imgW="4914900" imgH="2676525" progId="Excel.Chart.8">
                  <p:embed/>
                </p:oleObj>
              </mc:Choice>
              <mc:Fallback>
                <p:oleObj name="Chart" r:id="rId4" imgW="4914900" imgH="267652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301" y="1346423"/>
                        <a:ext cx="7921625" cy="43148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Kuva 26" descr="Kuvaus: Savonia_Word_tunniste"/>
          <p:cNvPicPr/>
          <p:nvPr/>
        </p:nvPicPr>
        <p:blipFill rotWithShape="1">
          <a:blip r:embed="rId6"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105</a:t>
            </a:fld>
            <a:endParaRPr lang="fi-FI"/>
          </a:p>
        </p:txBody>
      </p:sp>
    </p:spTree>
    <p:extLst>
      <p:ext uri="{BB962C8B-B14F-4D97-AF65-F5344CB8AC3E}">
        <p14:creationId xmlns:p14="http://schemas.microsoft.com/office/powerpoint/2010/main" val="929847790"/>
      </p:ext>
    </p:extLst>
  </p:cSld>
  <p:clrMapOvr>
    <a:masterClrMapping/>
  </p:clrMapOvr>
  <p:transition spd="med">
    <p:wip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87028" y="116632"/>
            <a:ext cx="7489824" cy="1079500"/>
          </a:xfrm>
        </p:spPr>
        <p:txBody>
          <a:bodyPr/>
          <a:lstStyle/>
          <a:p>
            <a:r>
              <a:rPr lang="fi-FI" dirty="0" smtClean="0"/>
              <a:t>Melun toimenpiderajat</a:t>
            </a:r>
            <a:br>
              <a:rPr lang="fi-FI" dirty="0" smtClean="0"/>
            </a:br>
            <a:endParaRPr lang="fi-FI" sz="2000" dirty="0"/>
          </a:p>
        </p:txBody>
      </p:sp>
      <p:sp>
        <p:nvSpPr>
          <p:cNvPr id="3" name="Sisällön paikkamerkki 2"/>
          <p:cNvSpPr>
            <a:spLocks noGrp="1"/>
          </p:cNvSpPr>
          <p:nvPr>
            <p:ph idx="1"/>
          </p:nvPr>
        </p:nvSpPr>
        <p:spPr/>
        <p:txBody>
          <a:bodyPr/>
          <a:lstStyle/>
          <a:p>
            <a:endParaRPr lang="fi-FI" dirty="0"/>
          </a:p>
          <a:p>
            <a:endParaRPr lang="fi-FI" dirty="0" smtClean="0"/>
          </a:p>
        </p:txBody>
      </p:sp>
      <p:graphicFrame>
        <p:nvGraphicFramePr>
          <p:cNvPr id="4" name="Taulukko 3"/>
          <p:cNvGraphicFramePr>
            <a:graphicFrameLocks noGrp="1"/>
          </p:cNvGraphicFramePr>
          <p:nvPr>
            <p:extLst>
              <p:ext uri="{D42A27DB-BD31-4B8C-83A1-F6EECF244321}">
                <p14:modId xmlns:p14="http://schemas.microsoft.com/office/powerpoint/2010/main" val="3775402371"/>
              </p:ext>
            </p:extLst>
          </p:nvPr>
        </p:nvGraphicFramePr>
        <p:xfrm>
          <a:off x="322163" y="980728"/>
          <a:ext cx="8520240" cy="3840480"/>
        </p:xfrm>
        <a:graphic>
          <a:graphicData uri="http://schemas.openxmlformats.org/drawingml/2006/table">
            <a:tbl>
              <a:tblPr firstRow="1" bandRow="1">
                <a:tableStyleId>{5C22544A-7EE6-4342-B048-85BDC9FD1C3A}</a:tableStyleId>
              </a:tblPr>
              <a:tblGrid>
                <a:gridCol w="5208240"/>
                <a:gridCol w="1656000"/>
                <a:gridCol w="1656000"/>
              </a:tblGrid>
              <a:tr h="370840">
                <a:tc>
                  <a:txBody>
                    <a:bodyPr/>
                    <a:lstStyle/>
                    <a:p>
                      <a:r>
                        <a:rPr lang="fi-FI" sz="1200" dirty="0" smtClean="0"/>
                        <a:t>Huoneisto tai huonetila</a:t>
                      </a:r>
                      <a:endParaRPr lang="fi-FI" sz="1200" dirty="0"/>
                    </a:p>
                  </a:txBody>
                  <a:tcPr/>
                </a:tc>
                <a:tc>
                  <a:txBody>
                    <a:bodyPr/>
                    <a:lstStyle/>
                    <a:p>
                      <a:r>
                        <a:rPr lang="fi-FI" sz="1200" dirty="0" smtClean="0"/>
                        <a:t>Päiväajan keskiäänitaso</a:t>
                      </a:r>
                    </a:p>
                    <a:p>
                      <a:pPr marL="0" marR="0" indent="0" algn="l" defTabSz="914400" rtl="0" eaLnBrk="1" fontAlgn="auto" latinLnBrk="0" hangingPunct="1">
                        <a:lnSpc>
                          <a:spcPct val="100000"/>
                        </a:lnSpc>
                        <a:spcBef>
                          <a:spcPts val="0"/>
                        </a:spcBef>
                        <a:spcAft>
                          <a:spcPts val="0"/>
                        </a:spcAft>
                        <a:buClrTx/>
                        <a:buSzTx/>
                        <a:buFontTx/>
                        <a:buNone/>
                        <a:tabLst/>
                        <a:defRPr/>
                      </a:pPr>
                      <a:r>
                        <a:rPr lang="fi-FI" sz="1200" dirty="0" smtClean="0"/>
                        <a:t>L</a:t>
                      </a:r>
                      <a:r>
                        <a:rPr lang="fi-FI" sz="1200" baseline="-25000" dirty="0" smtClean="0"/>
                        <a:t>Aeq</a:t>
                      </a:r>
                      <a:r>
                        <a:rPr lang="fi-FI" sz="1200" baseline="0" dirty="0" smtClean="0"/>
                        <a:t> (klo. 7-22)</a:t>
                      </a:r>
                      <a:endParaRPr lang="fi-FI" sz="1200" baseline="-25000" dirty="0" smtClean="0"/>
                    </a:p>
                  </a:txBody>
                  <a:tcPr/>
                </a:tc>
                <a:tc>
                  <a:txBody>
                    <a:bodyPr/>
                    <a:lstStyle/>
                    <a:p>
                      <a:r>
                        <a:rPr lang="fi-FI" sz="1200" dirty="0" smtClean="0"/>
                        <a:t>Yöajan keskiäänitaso</a:t>
                      </a:r>
                    </a:p>
                    <a:p>
                      <a:r>
                        <a:rPr lang="fi-FI" sz="1200" dirty="0" smtClean="0"/>
                        <a:t>L</a:t>
                      </a:r>
                      <a:r>
                        <a:rPr lang="fi-FI" sz="1200" baseline="-25000" dirty="0" smtClean="0"/>
                        <a:t>Aeq </a:t>
                      </a:r>
                      <a:r>
                        <a:rPr lang="fi-FI" sz="1200" baseline="0" dirty="0" smtClean="0"/>
                        <a:t> (klo. 22-7)</a:t>
                      </a:r>
                      <a:endParaRPr lang="fi-FI" sz="1200" baseline="-25000" dirty="0"/>
                    </a:p>
                  </a:txBody>
                  <a:tcPr/>
                </a:tc>
              </a:tr>
              <a:tr h="0">
                <a:tc>
                  <a:txBody>
                    <a:bodyPr/>
                    <a:lstStyle/>
                    <a:p>
                      <a:r>
                        <a:rPr lang="fi-FI" sz="1200" b="1" i="1" dirty="0" smtClean="0"/>
                        <a:t>Asuinhuoneistot,</a:t>
                      </a:r>
                      <a:r>
                        <a:rPr lang="fi-FI" sz="1200" b="1" i="1" baseline="0" dirty="0" smtClean="0"/>
                        <a:t> palvelutalot, vanhainkodit, lasten päivähoito ja vastaavat</a:t>
                      </a:r>
                      <a:endParaRPr lang="fi-FI" sz="1200" b="1" i="1" dirty="0"/>
                    </a:p>
                  </a:txBody>
                  <a:tcPr/>
                </a:tc>
                <a:tc>
                  <a:txBody>
                    <a:bodyPr/>
                    <a:lstStyle/>
                    <a:p>
                      <a:pPr algn="ctr"/>
                      <a:endParaRPr lang="fi-FI" dirty="0"/>
                    </a:p>
                  </a:txBody>
                  <a:tcPr/>
                </a:tc>
                <a:tc>
                  <a:txBody>
                    <a:bodyPr/>
                    <a:lstStyle/>
                    <a:p>
                      <a:pPr algn="ctr"/>
                      <a:endParaRPr lang="fi-FI"/>
                    </a:p>
                  </a:txBody>
                  <a:tcPr/>
                </a:tc>
              </a:tr>
              <a:tr h="0">
                <a:tc>
                  <a:txBody>
                    <a:bodyPr/>
                    <a:lstStyle/>
                    <a:p>
                      <a:r>
                        <a:rPr lang="fi-FI" sz="1200" dirty="0" smtClean="0"/>
                        <a:t>Asuinhuoneet ja oleskelutilat</a:t>
                      </a:r>
                      <a:endParaRPr lang="fi-FI" sz="1200" dirty="0"/>
                    </a:p>
                  </a:txBody>
                  <a:tcPr/>
                </a:tc>
                <a:tc>
                  <a:txBody>
                    <a:bodyPr/>
                    <a:lstStyle/>
                    <a:p>
                      <a:pPr marL="0" algn="ctr" defTabSz="914400" rtl="0" eaLnBrk="1" latinLnBrk="0" hangingPunct="1"/>
                      <a:r>
                        <a:rPr lang="fi-FI" sz="1200" kern="1200" dirty="0" smtClean="0">
                          <a:solidFill>
                            <a:schemeClr val="dk1"/>
                          </a:solidFill>
                          <a:latin typeface="+mn-lt"/>
                          <a:ea typeface="+mn-ea"/>
                          <a:cs typeface="+mn-cs"/>
                        </a:rPr>
                        <a:t>35 dB</a:t>
                      </a:r>
                      <a:endParaRPr lang="fi-FI" sz="1200" kern="1200" dirty="0">
                        <a:solidFill>
                          <a:schemeClr val="dk1"/>
                        </a:solidFill>
                        <a:latin typeface="+mn-lt"/>
                        <a:ea typeface="+mn-ea"/>
                        <a:cs typeface="+mn-cs"/>
                      </a:endParaRPr>
                    </a:p>
                  </a:txBody>
                  <a:tcPr/>
                </a:tc>
                <a:tc>
                  <a:txBody>
                    <a:bodyPr/>
                    <a:lstStyle/>
                    <a:p>
                      <a:pPr marL="0" algn="ctr" defTabSz="914400" rtl="0" eaLnBrk="1" latinLnBrk="0" hangingPunct="1"/>
                      <a:r>
                        <a:rPr lang="fi-FI" sz="1200" kern="1200" dirty="0" smtClean="0">
                          <a:solidFill>
                            <a:schemeClr val="dk1"/>
                          </a:solidFill>
                          <a:latin typeface="+mn-lt"/>
                          <a:ea typeface="+mn-ea"/>
                          <a:cs typeface="+mn-cs"/>
                        </a:rPr>
                        <a:t>30 dB</a:t>
                      </a:r>
                      <a:endParaRPr lang="fi-FI" sz="1200" kern="1200" dirty="0">
                        <a:solidFill>
                          <a:schemeClr val="dk1"/>
                        </a:solidFill>
                        <a:latin typeface="+mn-lt"/>
                        <a:ea typeface="+mn-ea"/>
                        <a:cs typeface="+mn-cs"/>
                      </a:endParaRPr>
                    </a:p>
                  </a:txBody>
                  <a:tcPr/>
                </a:tc>
              </a:tr>
              <a:tr h="0">
                <a:tc>
                  <a:txBody>
                    <a:bodyPr/>
                    <a:lstStyle/>
                    <a:p>
                      <a:r>
                        <a:rPr lang="fi-FI" sz="1200" dirty="0" smtClean="0"/>
                        <a:t>Muut</a:t>
                      </a:r>
                      <a:r>
                        <a:rPr lang="fi-FI" sz="1200" baseline="0" dirty="0" smtClean="0"/>
                        <a:t> tilat ja keittiö</a:t>
                      </a:r>
                      <a:endParaRPr lang="fi-FI" sz="1200" dirty="0"/>
                    </a:p>
                  </a:txBody>
                  <a:tcPr/>
                </a:tc>
                <a:tc>
                  <a:txBody>
                    <a:bodyPr/>
                    <a:lstStyle/>
                    <a:p>
                      <a:pPr marL="0" algn="ctr" defTabSz="914400" rtl="0" eaLnBrk="1" latinLnBrk="0" hangingPunct="1"/>
                      <a:r>
                        <a:rPr lang="fi-FI" sz="1200" kern="1200" dirty="0" smtClean="0">
                          <a:solidFill>
                            <a:schemeClr val="dk1"/>
                          </a:solidFill>
                          <a:latin typeface="+mn-lt"/>
                          <a:ea typeface="+mn-ea"/>
                          <a:cs typeface="+mn-cs"/>
                        </a:rPr>
                        <a:t>40 dB</a:t>
                      </a:r>
                      <a:endParaRPr lang="fi-FI" sz="1200" kern="1200" dirty="0">
                        <a:solidFill>
                          <a:schemeClr val="dk1"/>
                        </a:solidFill>
                        <a:latin typeface="+mn-lt"/>
                        <a:ea typeface="+mn-ea"/>
                        <a:cs typeface="+mn-cs"/>
                      </a:endParaRPr>
                    </a:p>
                  </a:txBody>
                  <a:tcPr/>
                </a:tc>
                <a:tc>
                  <a:txBody>
                    <a:bodyPr/>
                    <a:lstStyle/>
                    <a:p>
                      <a:pPr marL="0" algn="ctr" defTabSz="914400" rtl="0" eaLnBrk="1" latinLnBrk="0" hangingPunct="1"/>
                      <a:r>
                        <a:rPr lang="fi-FI" sz="1200" kern="1200" dirty="0" smtClean="0">
                          <a:solidFill>
                            <a:schemeClr val="dk1"/>
                          </a:solidFill>
                          <a:latin typeface="+mn-lt"/>
                          <a:ea typeface="+mn-ea"/>
                          <a:cs typeface="+mn-cs"/>
                        </a:rPr>
                        <a:t>40 dB</a:t>
                      </a:r>
                      <a:endParaRPr lang="fi-FI" sz="1200" kern="1200" dirty="0">
                        <a:solidFill>
                          <a:schemeClr val="dk1"/>
                        </a:solidFill>
                        <a:latin typeface="+mn-lt"/>
                        <a:ea typeface="+mn-ea"/>
                        <a:cs typeface="+mn-cs"/>
                      </a:endParaRPr>
                    </a:p>
                  </a:txBody>
                  <a:tcPr/>
                </a:tc>
              </a:tr>
              <a:tr h="0">
                <a:tc>
                  <a:txBody>
                    <a:bodyPr/>
                    <a:lstStyle/>
                    <a:p>
                      <a:endParaRPr lang="fi-FI" sz="1200" dirty="0"/>
                    </a:p>
                  </a:txBody>
                  <a:tcPr/>
                </a:tc>
                <a:tc>
                  <a:txBody>
                    <a:bodyPr/>
                    <a:lstStyle/>
                    <a:p>
                      <a:pPr marL="0" algn="ctr" defTabSz="914400" rtl="0" eaLnBrk="1" latinLnBrk="0" hangingPunct="1"/>
                      <a:endParaRPr lang="fi-FI" sz="1200" kern="1200" dirty="0">
                        <a:solidFill>
                          <a:schemeClr val="dk1"/>
                        </a:solidFill>
                        <a:latin typeface="+mn-lt"/>
                        <a:ea typeface="+mn-ea"/>
                        <a:cs typeface="+mn-cs"/>
                      </a:endParaRPr>
                    </a:p>
                  </a:txBody>
                  <a:tcPr/>
                </a:tc>
                <a:tc>
                  <a:txBody>
                    <a:bodyPr/>
                    <a:lstStyle/>
                    <a:p>
                      <a:pPr marL="0" algn="ctr" defTabSz="914400" rtl="0" eaLnBrk="1" latinLnBrk="0" hangingPunct="1"/>
                      <a:endParaRPr lang="fi-FI" sz="1200" kern="1200" dirty="0">
                        <a:solidFill>
                          <a:schemeClr val="dk1"/>
                        </a:solidFill>
                        <a:latin typeface="+mn-lt"/>
                        <a:ea typeface="+mn-ea"/>
                        <a:cs typeface="+mn-cs"/>
                      </a:endParaRPr>
                    </a:p>
                  </a:txBody>
                  <a:tcPr/>
                </a:tc>
              </a:tr>
              <a:tr h="0">
                <a:tc>
                  <a:txBody>
                    <a:bodyPr/>
                    <a:lstStyle/>
                    <a:p>
                      <a:r>
                        <a:rPr lang="fi-FI" sz="1200" b="1" i="1" dirty="0" err="1" smtClean="0"/>
                        <a:t>Kokoontumis</a:t>
                      </a:r>
                      <a:r>
                        <a:rPr lang="fi-FI" sz="1200" b="1" i="1" dirty="0" smtClean="0"/>
                        <a:t>-</a:t>
                      </a:r>
                      <a:r>
                        <a:rPr lang="fi-FI" sz="1200" b="1" i="1" baseline="0" dirty="0" smtClean="0"/>
                        <a:t> ja opetushuoneistot</a:t>
                      </a:r>
                      <a:endParaRPr lang="fi-FI" sz="1200" b="1" i="1" dirty="0"/>
                    </a:p>
                  </a:txBody>
                  <a:tcPr/>
                </a:tc>
                <a:tc>
                  <a:txBody>
                    <a:bodyPr/>
                    <a:lstStyle/>
                    <a:p>
                      <a:pPr marL="0" algn="ctr" defTabSz="914400" rtl="0" eaLnBrk="1" latinLnBrk="0" hangingPunct="1"/>
                      <a:endParaRPr lang="fi-FI" sz="1200" kern="1200" dirty="0">
                        <a:solidFill>
                          <a:schemeClr val="dk1"/>
                        </a:solidFill>
                        <a:latin typeface="+mn-lt"/>
                        <a:ea typeface="+mn-ea"/>
                        <a:cs typeface="+mn-cs"/>
                      </a:endParaRPr>
                    </a:p>
                  </a:txBody>
                  <a:tcPr/>
                </a:tc>
                <a:tc>
                  <a:txBody>
                    <a:bodyPr/>
                    <a:lstStyle/>
                    <a:p>
                      <a:pPr marL="0" algn="ctr" defTabSz="914400" rtl="0" eaLnBrk="1" latinLnBrk="0" hangingPunct="1"/>
                      <a:endParaRPr lang="fi-FI" sz="1200" kern="1200" dirty="0">
                        <a:solidFill>
                          <a:schemeClr val="dk1"/>
                        </a:solidFill>
                        <a:latin typeface="+mn-lt"/>
                        <a:ea typeface="+mn-ea"/>
                        <a:cs typeface="+mn-cs"/>
                      </a:endParaRPr>
                    </a:p>
                  </a:txBody>
                  <a:tcPr/>
                </a:tc>
              </a:tr>
              <a:tr h="0">
                <a:tc>
                  <a:txBody>
                    <a:bodyPr/>
                    <a:lstStyle/>
                    <a:p>
                      <a:r>
                        <a:rPr lang="fi-FI" sz="1200" dirty="0" smtClean="0"/>
                        <a:t>Huonetila, jossa edellytetään yleisön saavan hyvin puheesta selvää ilman äänenvahvistuslaitteistoa</a:t>
                      </a:r>
                      <a:endParaRPr lang="fi-FI" sz="1200" dirty="0"/>
                    </a:p>
                  </a:txBody>
                  <a:tcPr/>
                </a:tc>
                <a:tc>
                  <a:txBody>
                    <a:bodyPr/>
                    <a:lstStyle/>
                    <a:p>
                      <a:pPr marL="0" algn="ctr" defTabSz="914400" rtl="0" eaLnBrk="1" latinLnBrk="0" hangingPunct="1"/>
                      <a:r>
                        <a:rPr lang="fi-FI" sz="1200" kern="1200" dirty="0" smtClean="0">
                          <a:solidFill>
                            <a:schemeClr val="dk1"/>
                          </a:solidFill>
                          <a:latin typeface="+mn-lt"/>
                          <a:ea typeface="+mn-ea"/>
                          <a:cs typeface="+mn-cs"/>
                        </a:rPr>
                        <a:t>35 dB</a:t>
                      </a:r>
                      <a:endParaRPr lang="fi-FI" sz="1200" kern="1200" dirty="0">
                        <a:solidFill>
                          <a:schemeClr val="dk1"/>
                        </a:solidFill>
                        <a:latin typeface="+mn-lt"/>
                        <a:ea typeface="+mn-ea"/>
                        <a:cs typeface="+mn-cs"/>
                      </a:endParaRPr>
                    </a:p>
                  </a:txBody>
                  <a:tcPr/>
                </a:tc>
                <a:tc>
                  <a:txBody>
                    <a:bodyPr/>
                    <a:lstStyle/>
                    <a:p>
                      <a:pPr marL="0" algn="ctr" defTabSz="914400" rtl="0" eaLnBrk="1" latinLnBrk="0" hangingPunct="1"/>
                      <a:r>
                        <a:rPr lang="fi-FI" sz="1200" kern="1200" dirty="0" smtClean="0">
                          <a:solidFill>
                            <a:schemeClr val="dk1"/>
                          </a:solidFill>
                          <a:latin typeface="+mn-lt"/>
                          <a:ea typeface="+mn-ea"/>
                          <a:cs typeface="+mn-cs"/>
                        </a:rPr>
                        <a:t>-</a:t>
                      </a:r>
                      <a:endParaRPr lang="fi-FI" sz="1200" kern="1200" dirty="0">
                        <a:solidFill>
                          <a:schemeClr val="dk1"/>
                        </a:solidFill>
                        <a:latin typeface="+mn-lt"/>
                        <a:ea typeface="+mn-ea"/>
                        <a:cs typeface="+mn-cs"/>
                      </a:endParaRPr>
                    </a:p>
                  </a:txBody>
                  <a:tcPr/>
                </a:tc>
              </a:tr>
              <a:tr h="0">
                <a:tc>
                  <a:txBody>
                    <a:bodyPr/>
                    <a:lstStyle/>
                    <a:p>
                      <a:pPr marL="0" algn="l" defTabSz="914400" rtl="0" eaLnBrk="1" latinLnBrk="0" hangingPunct="1"/>
                      <a:r>
                        <a:rPr lang="fi-FI" sz="1200" kern="1200" dirty="0" smtClean="0">
                          <a:solidFill>
                            <a:schemeClr val="dk1"/>
                          </a:solidFill>
                          <a:latin typeface="+mn-lt"/>
                          <a:ea typeface="+mn-ea"/>
                          <a:cs typeface="+mn-cs"/>
                        </a:rPr>
                        <a:t>Muut kokoontumistilat</a:t>
                      </a:r>
                      <a:endParaRPr lang="fi-FI" sz="1200" kern="1200" dirty="0">
                        <a:solidFill>
                          <a:schemeClr val="dk1"/>
                        </a:solidFill>
                        <a:latin typeface="+mn-lt"/>
                        <a:ea typeface="+mn-ea"/>
                        <a:cs typeface="+mn-cs"/>
                      </a:endParaRPr>
                    </a:p>
                  </a:txBody>
                  <a:tcPr/>
                </a:tc>
                <a:tc>
                  <a:txBody>
                    <a:bodyPr/>
                    <a:lstStyle/>
                    <a:p>
                      <a:pPr marL="0" algn="ctr" defTabSz="914400" rtl="0" eaLnBrk="1" latinLnBrk="0" hangingPunct="1"/>
                      <a:r>
                        <a:rPr lang="fi-FI" sz="1200" kern="1200" dirty="0" smtClean="0">
                          <a:solidFill>
                            <a:schemeClr val="dk1"/>
                          </a:solidFill>
                          <a:latin typeface="+mn-lt"/>
                          <a:ea typeface="+mn-ea"/>
                          <a:cs typeface="+mn-cs"/>
                        </a:rPr>
                        <a:t>40 dB</a:t>
                      </a:r>
                      <a:endParaRPr lang="fi-FI" sz="1200" kern="1200" dirty="0">
                        <a:solidFill>
                          <a:schemeClr val="dk1"/>
                        </a:solidFill>
                        <a:latin typeface="+mn-lt"/>
                        <a:ea typeface="+mn-ea"/>
                        <a:cs typeface="+mn-cs"/>
                      </a:endParaRPr>
                    </a:p>
                  </a:txBody>
                  <a:tcPr/>
                </a:tc>
                <a:tc>
                  <a:txBody>
                    <a:bodyPr/>
                    <a:lstStyle/>
                    <a:p>
                      <a:pPr marL="0" algn="ctr" defTabSz="914400" rtl="0" eaLnBrk="1" latinLnBrk="0" hangingPunct="1"/>
                      <a:r>
                        <a:rPr lang="fi-FI" sz="1200" kern="1200" dirty="0" smtClean="0">
                          <a:solidFill>
                            <a:schemeClr val="dk1"/>
                          </a:solidFill>
                          <a:latin typeface="+mn-lt"/>
                          <a:ea typeface="+mn-ea"/>
                          <a:cs typeface="+mn-cs"/>
                        </a:rPr>
                        <a:t>-</a:t>
                      </a:r>
                      <a:endParaRPr lang="fi-FI" sz="1200" kern="1200" dirty="0">
                        <a:solidFill>
                          <a:schemeClr val="dk1"/>
                        </a:solidFill>
                        <a:latin typeface="+mn-lt"/>
                        <a:ea typeface="+mn-ea"/>
                        <a:cs typeface="+mn-cs"/>
                      </a:endParaRPr>
                    </a:p>
                  </a:txBody>
                  <a:tcPr/>
                </a:tc>
              </a:tr>
              <a:tr h="0">
                <a:tc>
                  <a:txBody>
                    <a:bodyPr/>
                    <a:lstStyle/>
                    <a:p>
                      <a:endParaRPr lang="fi-FI" dirty="0"/>
                    </a:p>
                  </a:txBody>
                  <a:tcPr/>
                </a:tc>
                <a:tc>
                  <a:txBody>
                    <a:bodyPr/>
                    <a:lstStyle/>
                    <a:p>
                      <a:pPr marL="0" algn="ctr" defTabSz="914400" rtl="0" eaLnBrk="1" latinLnBrk="0" hangingPunct="1"/>
                      <a:endParaRPr lang="fi-FI" sz="1200" kern="1200" dirty="0">
                        <a:solidFill>
                          <a:schemeClr val="dk1"/>
                        </a:solidFill>
                        <a:latin typeface="+mn-lt"/>
                        <a:ea typeface="+mn-ea"/>
                        <a:cs typeface="+mn-cs"/>
                      </a:endParaRPr>
                    </a:p>
                  </a:txBody>
                  <a:tcPr/>
                </a:tc>
                <a:tc>
                  <a:txBody>
                    <a:bodyPr/>
                    <a:lstStyle/>
                    <a:p>
                      <a:pPr marL="0" algn="ctr" defTabSz="914400" rtl="0" eaLnBrk="1" latinLnBrk="0" hangingPunct="1"/>
                      <a:endParaRPr lang="fi-FI" sz="1200" kern="1200" dirty="0">
                        <a:solidFill>
                          <a:schemeClr val="dk1"/>
                        </a:solidFill>
                        <a:latin typeface="+mn-lt"/>
                        <a:ea typeface="+mn-ea"/>
                        <a:cs typeface="+mn-cs"/>
                      </a:endParaRPr>
                    </a:p>
                  </a:txBody>
                  <a:tcPr/>
                </a:tc>
              </a:tr>
              <a:tr h="0">
                <a:tc>
                  <a:txBody>
                    <a:bodyPr/>
                    <a:lstStyle/>
                    <a:p>
                      <a:pPr marL="0" algn="l" defTabSz="914400" rtl="0" eaLnBrk="1" latinLnBrk="0" hangingPunct="1"/>
                      <a:r>
                        <a:rPr lang="fi-FI" sz="1200" b="1" i="1" kern="1200" dirty="0" smtClean="0">
                          <a:solidFill>
                            <a:schemeClr val="dk1"/>
                          </a:solidFill>
                          <a:latin typeface="+mn-lt"/>
                          <a:ea typeface="+mn-ea"/>
                          <a:cs typeface="+mn-cs"/>
                        </a:rPr>
                        <a:t>Työhuoneistot (asiakkaiden kannalta)</a:t>
                      </a:r>
                      <a:endParaRPr lang="fi-FI" sz="1200" b="1" i="1" kern="1200" dirty="0">
                        <a:solidFill>
                          <a:schemeClr val="dk1"/>
                        </a:solidFill>
                        <a:latin typeface="+mn-lt"/>
                        <a:ea typeface="+mn-ea"/>
                        <a:cs typeface="+mn-cs"/>
                      </a:endParaRPr>
                    </a:p>
                  </a:txBody>
                  <a:tcPr/>
                </a:tc>
                <a:tc>
                  <a:txBody>
                    <a:bodyPr/>
                    <a:lstStyle/>
                    <a:p>
                      <a:pPr marL="0" algn="ctr" defTabSz="914400" rtl="0" eaLnBrk="1" latinLnBrk="0" hangingPunct="1"/>
                      <a:endParaRPr lang="fi-FI" sz="1200" kern="1200" dirty="0">
                        <a:solidFill>
                          <a:schemeClr val="dk1"/>
                        </a:solidFill>
                        <a:latin typeface="+mn-lt"/>
                        <a:ea typeface="+mn-ea"/>
                        <a:cs typeface="+mn-cs"/>
                      </a:endParaRPr>
                    </a:p>
                  </a:txBody>
                  <a:tcPr/>
                </a:tc>
                <a:tc>
                  <a:txBody>
                    <a:bodyPr/>
                    <a:lstStyle/>
                    <a:p>
                      <a:pPr marL="0" algn="ctr" defTabSz="914400" rtl="0" eaLnBrk="1" latinLnBrk="0" hangingPunct="1"/>
                      <a:endParaRPr lang="fi-FI" sz="1200" kern="1200" dirty="0">
                        <a:solidFill>
                          <a:schemeClr val="dk1"/>
                        </a:solidFill>
                        <a:latin typeface="+mn-lt"/>
                        <a:ea typeface="+mn-ea"/>
                        <a:cs typeface="+mn-cs"/>
                      </a:endParaRPr>
                    </a:p>
                  </a:txBody>
                  <a:tcPr/>
                </a:tc>
              </a:tr>
              <a:tr h="0">
                <a:tc>
                  <a:txBody>
                    <a:bodyPr/>
                    <a:lstStyle/>
                    <a:p>
                      <a:pPr marL="0" algn="l" defTabSz="914400" rtl="0" eaLnBrk="1" latinLnBrk="0" hangingPunct="1"/>
                      <a:r>
                        <a:rPr lang="fi-FI" sz="1200" kern="1200" dirty="0" smtClean="0">
                          <a:solidFill>
                            <a:schemeClr val="dk1"/>
                          </a:solidFill>
                          <a:latin typeface="+mn-lt"/>
                          <a:ea typeface="+mn-ea"/>
                          <a:cs typeface="+mn-cs"/>
                        </a:rPr>
                        <a:t>Asiakkaiden vastaanottotilat ja toimistohuoneet</a:t>
                      </a:r>
                      <a:endParaRPr lang="fi-FI" sz="1200" kern="1200" dirty="0">
                        <a:solidFill>
                          <a:schemeClr val="dk1"/>
                        </a:solidFill>
                        <a:latin typeface="+mn-lt"/>
                        <a:ea typeface="+mn-ea"/>
                        <a:cs typeface="+mn-cs"/>
                      </a:endParaRPr>
                    </a:p>
                  </a:txBody>
                  <a:tcPr/>
                </a:tc>
                <a:tc>
                  <a:txBody>
                    <a:bodyPr/>
                    <a:lstStyle/>
                    <a:p>
                      <a:pPr marL="0" algn="ctr" defTabSz="914400" rtl="0" eaLnBrk="1" latinLnBrk="0" hangingPunct="1"/>
                      <a:r>
                        <a:rPr lang="fi-FI" sz="1200" kern="1200" dirty="0" smtClean="0">
                          <a:solidFill>
                            <a:schemeClr val="dk1"/>
                          </a:solidFill>
                          <a:latin typeface="+mn-lt"/>
                          <a:ea typeface="+mn-ea"/>
                          <a:cs typeface="+mn-cs"/>
                        </a:rPr>
                        <a:t>45 dB</a:t>
                      </a:r>
                      <a:endParaRPr lang="fi-FI" sz="1200" kern="1200" dirty="0">
                        <a:solidFill>
                          <a:schemeClr val="dk1"/>
                        </a:solidFill>
                        <a:latin typeface="+mn-lt"/>
                        <a:ea typeface="+mn-ea"/>
                        <a:cs typeface="+mn-cs"/>
                      </a:endParaRPr>
                    </a:p>
                  </a:txBody>
                  <a:tcPr/>
                </a:tc>
                <a:tc>
                  <a:txBody>
                    <a:bodyPr/>
                    <a:lstStyle/>
                    <a:p>
                      <a:pPr marL="0" algn="ctr" defTabSz="914400" rtl="0" eaLnBrk="1" latinLnBrk="0" hangingPunct="1"/>
                      <a:r>
                        <a:rPr lang="fi-FI" sz="1200" kern="1200" dirty="0" smtClean="0">
                          <a:solidFill>
                            <a:schemeClr val="dk1"/>
                          </a:solidFill>
                          <a:latin typeface="+mn-lt"/>
                          <a:ea typeface="+mn-ea"/>
                          <a:cs typeface="+mn-cs"/>
                        </a:rPr>
                        <a:t>-</a:t>
                      </a:r>
                      <a:endParaRPr lang="fi-FI" sz="1200" kern="1200" dirty="0">
                        <a:solidFill>
                          <a:schemeClr val="dk1"/>
                        </a:solidFill>
                        <a:latin typeface="+mn-lt"/>
                        <a:ea typeface="+mn-ea"/>
                        <a:cs typeface="+mn-cs"/>
                      </a:endParaRPr>
                    </a:p>
                  </a:txBody>
                  <a:tcPr/>
                </a:tc>
              </a:tr>
            </a:tbl>
          </a:graphicData>
        </a:graphic>
      </p:graphicFrame>
      <p:sp>
        <p:nvSpPr>
          <p:cNvPr id="5" name="Footer Placeholder 3"/>
          <p:cNvSpPr txBox="1">
            <a:spLocks/>
          </p:cNvSpPr>
          <p:nvPr/>
        </p:nvSpPr>
        <p:spPr>
          <a:xfrm>
            <a:off x="316788" y="6198834"/>
            <a:ext cx="8640960" cy="319087"/>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900" dirty="0" err="1" smtClean="0"/>
              <a:t>Sosiaali</a:t>
            </a:r>
            <a:r>
              <a:rPr lang="fi-FI" sz="900" dirty="0" smtClean="0"/>
              <a:t>- ja terveysministeriön </a:t>
            </a:r>
            <a:r>
              <a:rPr lang="fi-FI" sz="1000" dirty="0" smtClean="0"/>
              <a:t>asetus</a:t>
            </a:r>
            <a:r>
              <a:rPr lang="fi-FI" sz="900" dirty="0" smtClean="0"/>
              <a:t> asunnon ja muun oleskelutilan terveydellisistä </a:t>
            </a:r>
          </a:p>
          <a:p>
            <a:pPr algn="r"/>
            <a:r>
              <a:rPr lang="fi-FI" sz="900" dirty="0" smtClean="0"/>
              <a:t>olosuhteista sekä ulkopuolisten asiantuntijoiden pätevyysvaatimuksista, 2015</a:t>
            </a:r>
          </a:p>
          <a:p>
            <a:pPr>
              <a:defRPr/>
            </a:pPr>
            <a:endParaRPr lang="fi-FI" dirty="0" smtClean="0"/>
          </a:p>
          <a:p>
            <a:pPr>
              <a:defRPr/>
            </a:pPr>
            <a:endParaRPr lang="fi-FI" dirty="0"/>
          </a:p>
        </p:txBody>
      </p:sp>
      <p:sp>
        <p:nvSpPr>
          <p:cNvPr id="6" name="Tekstiruutu 5"/>
          <p:cNvSpPr txBox="1"/>
          <p:nvPr/>
        </p:nvSpPr>
        <p:spPr>
          <a:xfrm>
            <a:off x="287028" y="4862394"/>
            <a:ext cx="8496944" cy="954107"/>
          </a:xfrm>
          <a:prstGeom prst="rect">
            <a:avLst/>
          </a:prstGeom>
          <a:noFill/>
        </p:spPr>
        <p:txBody>
          <a:bodyPr wrap="square" rtlCol="0">
            <a:spAutoFit/>
          </a:bodyPr>
          <a:lstStyle/>
          <a:p>
            <a:pPr marL="285750" indent="-285750">
              <a:buFont typeface="Arial" panose="020B0604020202020204" pitchFamily="34" charset="0"/>
              <a:buChar char="•"/>
            </a:pPr>
            <a:r>
              <a:rPr lang="fi-FI" sz="1400" dirty="0" smtClean="0"/>
              <a:t>Yöaikana unihäiriötä aiheuttava melu ei saa ylittää 25 dB yhden tunnin keskiäänitasoa</a:t>
            </a:r>
          </a:p>
          <a:p>
            <a:pPr marL="285750" indent="-285750">
              <a:buFont typeface="Arial" panose="020B0604020202020204" pitchFamily="34" charset="0"/>
              <a:buChar char="•"/>
            </a:pPr>
            <a:r>
              <a:rPr lang="fi-FI" sz="1400" dirty="0" smtClean="0"/>
              <a:t>Pientaajuisen melun toimenpiderajoissa huomioidaan äänen taajuus ja voimakkuus. Tarkemmat toimenpiderajat esitetty asumisterveysasetus 2015</a:t>
            </a:r>
          </a:p>
          <a:p>
            <a:pPr marL="285750" indent="-285750">
              <a:buFont typeface="Arial" panose="020B0604020202020204" pitchFamily="34" charset="0"/>
              <a:buChar char="•"/>
            </a:pPr>
            <a:r>
              <a:rPr lang="fi-FI" sz="1400" dirty="0" smtClean="0"/>
              <a:t>Melumittaustulosten korjaaminen asumisterveysasetus 2015 ohjeiden mukaisesti</a:t>
            </a:r>
            <a:endParaRPr lang="fi-FI" sz="1400" dirty="0"/>
          </a:p>
        </p:txBody>
      </p:sp>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9" name="Dian numeron paikkamerkki 8"/>
          <p:cNvSpPr>
            <a:spLocks noGrp="1"/>
          </p:cNvSpPr>
          <p:nvPr>
            <p:ph type="sldNum" sz="quarter" idx="12"/>
          </p:nvPr>
        </p:nvSpPr>
        <p:spPr/>
        <p:txBody>
          <a:bodyPr/>
          <a:lstStyle/>
          <a:p>
            <a:fld id="{49246692-9764-4796-AF2E-897E79EBAFA7}" type="slidenum">
              <a:rPr lang="fi-FI" smtClean="0"/>
              <a:pPr/>
              <a:t>106</a:t>
            </a:fld>
            <a:endParaRPr lang="fi-FI"/>
          </a:p>
        </p:txBody>
      </p:sp>
    </p:spTree>
    <p:extLst>
      <p:ext uri="{BB962C8B-B14F-4D97-AF65-F5344CB8AC3E}">
        <p14:creationId xmlns:p14="http://schemas.microsoft.com/office/powerpoint/2010/main" val="3421552104"/>
      </p:ext>
    </p:extLst>
  </p:cSld>
  <p:clrMapOvr>
    <a:masterClrMapping/>
  </p:clrMapOvr>
  <p:transition spd="med">
    <p:wip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Kuulovaurion aiheuttava melu</a:t>
            </a:r>
            <a:endParaRPr lang="fi-FI" dirty="0"/>
          </a:p>
        </p:txBody>
      </p:sp>
      <p:sp>
        <p:nvSpPr>
          <p:cNvPr id="3" name="Sisällön paikkamerkki 2"/>
          <p:cNvSpPr>
            <a:spLocks noGrp="1"/>
          </p:cNvSpPr>
          <p:nvPr>
            <p:ph idx="1"/>
          </p:nvPr>
        </p:nvSpPr>
        <p:spPr/>
        <p:txBody>
          <a:bodyPr>
            <a:normAutofit/>
          </a:bodyPr>
          <a:lstStyle/>
          <a:p>
            <a:r>
              <a:rPr lang="fi-FI" dirty="0" smtClean="0"/>
              <a:t>L</a:t>
            </a:r>
            <a:r>
              <a:rPr lang="fi-FI" baseline="-25000" dirty="0" smtClean="0"/>
              <a:t>Aeq, 4h </a:t>
            </a:r>
            <a:r>
              <a:rPr lang="fi-FI" dirty="0" smtClean="0"/>
              <a:t>&lt; 100 dB</a:t>
            </a:r>
            <a:endParaRPr lang="fi-FI" baseline="-25000" dirty="0" smtClean="0"/>
          </a:p>
          <a:p>
            <a:r>
              <a:rPr lang="fi-FI" dirty="0" smtClean="0"/>
              <a:t>L</a:t>
            </a:r>
            <a:r>
              <a:rPr lang="fi-FI" baseline="-25000" dirty="0" smtClean="0"/>
              <a:t>AFmax</a:t>
            </a:r>
            <a:r>
              <a:rPr lang="fi-FI" dirty="0" smtClean="0"/>
              <a:t> &lt; 115 dB</a:t>
            </a:r>
            <a:r>
              <a:rPr lang="fi-FI" baseline="-25000" dirty="0" smtClean="0"/>
              <a:t> </a:t>
            </a:r>
          </a:p>
          <a:p>
            <a:r>
              <a:rPr lang="fi-FI" dirty="0" smtClean="0"/>
              <a:t>L</a:t>
            </a:r>
            <a:r>
              <a:rPr lang="fi-FI" baseline="-25000" dirty="0"/>
              <a:t>C</a:t>
            </a:r>
            <a:r>
              <a:rPr lang="fi-FI" baseline="-25000" dirty="0" smtClean="0"/>
              <a:t>peak </a:t>
            </a:r>
            <a:r>
              <a:rPr lang="fi-FI" dirty="0" smtClean="0"/>
              <a:t>&lt; 140 dB</a:t>
            </a:r>
          </a:p>
          <a:p>
            <a:endParaRPr lang="fi-FI" sz="1800" dirty="0"/>
          </a:p>
          <a:p>
            <a:r>
              <a:rPr lang="fi-FI" dirty="0" smtClean="0"/>
              <a:t>Rajojen ylittyminen vaatii toimenpiteitä</a:t>
            </a:r>
          </a:p>
          <a:p>
            <a:pPr lvl="1"/>
            <a:r>
              <a:rPr lang="fi-FI" dirty="0" smtClean="0"/>
              <a:t>Kuulusuojaimet</a:t>
            </a:r>
          </a:p>
          <a:p>
            <a:pPr lvl="1"/>
            <a:r>
              <a:rPr lang="fi-FI" dirty="0" smtClean="0"/>
              <a:t>Melutason pienentäminen</a:t>
            </a:r>
          </a:p>
          <a:p>
            <a:pPr lvl="1"/>
            <a:r>
              <a:rPr lang="fi-FI" dirty="0" smtClean="0"/>
              <a:t>Rajoitettava melua aiheuttavaa toimintaa</a:t>
            </a:r>
          </a:p>
        </p:txBody>
      </p:sp>
      <p:pic>
        <p:nvPicPr>
          <p:cNvPr id="4"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6" name="Footer Placeholder 3"/>
          <p:cNvSpPr txBox="1">
            <a:spLocks/>
          </p:cNvSpPr>
          <p:nvPr/>
        </p:nvSpPr>
        <p:spPr>
          <a:xfrm>
            <a:off x="3635078" y="6041431"/>
            <a:ext cx="5185072" cy="432048"/>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1000" dirty="0" err="1" smtClean="0"/>
              <a:t>Sosiaali</a:t>
            </a:r>
            <a:r>
              <a:rPr lang="fi-FI" sz="1000" dirty="0" smtClean="0"/>
              <a:t>- ja terveysministeriön asetus asunnon ja muun oleskelutilan terveydellisistä olosuhteista sekä ulkopuolisten asiantuntijoiden pätevyysvaatimuksista, 2015</a:t>
            </a:r>
          </a:p>
          <a:p>
            <a:pPr algn="r">
              <a:defRPr/>
            </a:pPr>
            <a:endParaRPr lang="fi-FI" sz="1000" dirty="0" smtClean="0"/>
          </a:p>
          <a:p>
            <a:pPr algn="r">
              <a:defRPr/>
            </a:pPr>
            <a:endParaRPr lang="fi-FI" sz="1000" dirty="0"/>
          </a:p>
        </p:txBody>
      </p:sp>
      <p:sp>
        <p:nvSpPr>
          <p:cNvPr id="7" name="Dian numeron paikkamerkki 6"/>
          <p:cNvSpPr>
            <a:spLocks noGrp="1"/>
          </p:cNvSpPr>
          <p:nvPr>
            <p:ph type="sldNum" sz="quarter" idx="12"/>
          </p:nvPr>
        </p:nvSpPr>
        <p:spPr/>
        <p:txBody>
          <a:bodyPr/>
          <a:lstStyle/>
          <a:p>
            <a:fld id="{49246692-9764-4796-AF2E-897E79EBAFA7}" type="slidenum">
              <a:rPr lang="fi-FI" smtClean="0"/>
              <a:pPr/>
              <a:t>107</a:t>
            </a:fld>
            <a:endParaRPr lang="fi-FI"/>
          </a:p>
        </p:txBody>
      </p:sp>
    </p:spTree>
    <p:extLst>
      <p:ext uri="{BB962C8B-B14F-4D97-AF65-F5344CB8AC3E}">
        <p14:creationId xmlns:p14="http://schemas.microsoft.com/office/powerpoint/2010/main" val="3285673546"/>
      </p:ext>
    </p:extLst>
  </p:cSld>
  <p:clrMapOvr>
    <a:masterClrMapping/>
  </p:clrMapOvr>
  <p:transition spd="med">
    <p:wip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7088" y="100640"/>
            <a:ext cx="7489824" cy="1079500"/>
          </a:xfrm>
        </p:spPr>
        <p:txBody>
          <a:bodyPr/>
          <a:lstStyle/>
          <a:p>
            <a:r>
              <a:rPr lang="fi-FI" dirty="0" smtClean="0"/>
              <a:t>Toimistomaisten tilojen ääniolosuhteet</a:t>
            </a:r>
            <a:endParaRPr lang="fi-FI" dirty="0"/>
          </a:p>
        </p:txBody>
      </p:sp>
      <p:sp>
        <p:nvSpPr>
          <p:cNvPr id="3" name="Sisällön paikkamerkki 2"/>
          <p:cNvSpPr>
            <a:spLocks noGrp="1"/>
          </p:cNvSpPr>
          <p:nvPr>
            <p:ph idx="1"/>
          </p:nvPr>
        </p:nvSpPr>
        <p:spPr>
          <a:xfrm>
            <a:off x="840093" y="1284609"/>
            <a:ext cx="7489825" cy="4392614"/>
          </a:xfrm>
        </p:spPr>
        <p:txBody>
          <a:bodyPr>
            <a:normAutofit fontScale="92500"/>
          </a:bodyPr>
          <a:lstStyle/>
          <a:p>
            <a:r>
              <a:rPr lang="fi-FI" sz="2200" dirty="0" smtClean="0"/>
              <a:t>Toimistojen yleisin sisäympäristöongelma on keskittymistä häiritsevä melu</a:t>
            </a:r>
          </a:p>
          <a:p>
            <a:endParaRPr lang="fi-FI" dirty="0"/>
          </a:p>
          <a:p>
            <a:r>
              <a:rPr lang="fi-FI" sz="2200" dirty="0" smtClean="0"/>
              <a:t>Työhuoneen tai työpisteen akustiikkaa voidaan parantaa seuraavasti:</a:t>
            </a:r>
          </a:p>
          <a:p>
            <a:pPr lvl="1"/>
            <a:r>
              <a:rPr lang="fi-FI" sz="1900" dirty="0" smtClean="0"/>
              <a:t>Lisätään työtilan ääneneristysmateriaaleja</a:t>
            </a:r>
          </a:p>
          <a:p>
            <a:pPr lvl="1"/>
            <a:r>
              <a:rPr lang="fi-FI" sz="1900" dirty="0" smtClean="0"/>
              <a:t>Avotoimistossa korkeat työpisteitä jakavat seinäkkeet, kalusteet tai riippuvat elementit</a:t>
            </a:r>
          </a:p>
          <a:p>
            <a:pPr lvl="1"/>
            <a:r>
              <a:rPr lang="fi-FI" sz="1900" dirty="0" smtClean="0"/>
              <a:t>Puhetta hyvin peittävä ja äänenlaadultaan miellyttävä peiteääni</a:t>
            </a:r>
          </a:p>
          <a:p>
            <a:pPr lvl="1"/>
            <a:endParaRPr lang="fi-FI" dirty="0"/>
          </a:p>
          <a:p>
            <a:r>
              <a:rPr lang="fi-FI" sz="2200" dirty="0"/>
              <a:t>Yksittäisen tekijän toteuttaminen ei takaa onnistunutta lopputulosta, vaan kaikki tekijät on huomioitava </a:t>
            </a:r>
            <a:r>
              <a:rPr lang="fi-FI" sz="2200" dirty="0" smtClean="0"/>
              <a:t>yhtäaikaisesti</a:t>
            </a:r>
          </a:p>
          <a:p>
            <a:pPr lvl="1"/>
            <a:r>
              <a:rPr lang="fi-FI" sz="1900" dirty="0" smtClean="0"/>
              <a:t>Toimistohuoneissa </a:t>
            </a:r>
            <a:r>
              <a:rPr lang="fi-FI" sz="1900" dirty="0"/>
              <a:t>on huomioitava myös </a:t>
            </a:r>
            <a:r>
              <a:rPr lang="fi-FI" sz="1900" dirty="0" smtClean="0"/>
              <a:t>ääneneristävyys</a:t>
            </a:r>
          </a:p>
          <a:p>
            <a:endParaRPr lang="fi-FI" dirty="0" smtClean="0"/>
          </a:p>
          <a:p>
            <a:endParaRPr lang="fi-FI" dirty="0" smtClean="0"/>
          </a:p>
          <a:p>
            <a:pPr lvl="1"/>
            <a:endParaRPr lang="fi-FI" dirty="0"/>
          </a:p>
        </p:txBody>
      </p:sp>
      <p:pic>
        <p:nvPicPr>
          <p:cNvPr id="4"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Tekstiruutu 4"/>
          <p:cNvSpPr txBox="1"/>
          <p:nvPr/>
        </p:nvSpPr>
        <p:spPr>
          <a:xfrm>
            <a:off x="4716016" y="5962875"/>
            <a:ext cx="7489824" cy="415498"/>
          </a:xfrm>
          <a:prstGeom prst="rect">
            <a:avLst/>
          </a:prstGeom>
          <a:noFill/>
        </p:spPr>
        <p:txBody>
          <a:bodyPr wrap="square" rtlCol="0">
            <a:spAutoFit/>
          </a:bodyPr>
          <a:lstStyle/>
          <a:p>
            <a:r>
              <a:rPr lang="fi-FI" sz="1000" dirty="0" smtClean="0">
                <a:hlinkClick r:id="rId4"/>
              </a:rPr>
              <a:t>www.ttl.fi/fi/tyoymparisto/melu/toimistoaanilosuhteet/sivut/default.aspx</a:t>
            </a:r>
            <a:endParaRPr lang="fi-FI" sz="1000" dirty="0" smtClean="0"/>
          </a:p>
          <a:p>
            <a:endParaRPr lang="fi-FI" sz="1100" dirty="0"/>
          </a:p>
        </p:txBody>
      </p:sp>
      <p:sp>
        <p:nvSpPr>
          <p:cNvPr id="7" name="Dian numeron paikkamerkki 6"/>
          <p:cNvSpPr>
            <a:spLocks noGrp="1"/>
          </p:cNvSpPr>
          <p:nvPr>
            <p:ph type="sldNum" sz="quarter" idx="12"/>
          </p:nvPr>
        </p:nvSpPr>
        <p:spPr/>
        <p:txBody>
          <a:bodyPr/>
          <a:lstStyle/>
          <a:p>
            <a:fld id="{49246692-9764-4796-AF2E-897E79EBAFA7}" type="slidenum">
              <a:rPr lang="fi-FI" smtClean="0"/>
              <a:pPr/>
              <a:t>108</a:t>
            </a:fld>
            <a:endParaRPr lang="fi-FI"/>
          </a:p>
        </p:txBody>
      </p:sp>
    </p:spTree>
    <p:extLst>
      <p:ext uri="{BB962C8B-B14F-4D97-AF65-F5344CB8AC3E}">
        <p14:creationId xmlns:p14="http://schemas.microsoft.com/office/powerpoint/2010/main" val="3630256217"/>
      </p:ext>
    </p:extLst>
  </p:cSld>
  <p:clrMapOvr>
    <a:masterClrMapping/>
  </p:clrMapOvr>
  <p:transition spd="med">
    <p:wip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p:cNvSpPr>
            <a:spLocks noGrp="1"/>
          </p:cNvSpPr>
          <p:nvPr>
            <p:ph type="title"/>
          </p:nvPr>
        </p:nvSpPr>
        <p:spPr/>
        <p:txBody>
          <a:bodyPr/>
          <a:lstStyle/>
          <a:p>
            <a:r>
              <a:rPr lang="fi-FI" dirty="0" smtClean="0"/>
              <a:t>Toimistomaisten tilojen ääniolosuhteet</a:t>
            </a:r>
            <a:endParaRPr lang="fi-FI" dirty="0"/>
          </a:p>
        </p:txBody>
      </p:sp>
      <p:sp>
        <p:nvSpPr>
          <p:cNvPr id="3" name="Sisällön paikkamerkki 2"/>
          <p:cNvSpPr>
            <a:spLocks noGrp="1"/>
          </p:cNvSpPr>
          <p:nvPr>
            <p:ph idx="1"/>
          </p:nvPr>
        </p:nvSpPr>
        <p:spPr/>
        <p:txBody>
          <a:bodyPr>
            <a:normAutofit/>
          </a:bodyPr>
          <a:lstStyle/>
          <a:p>
            <a:r>
              <a:rPr lang="fi-FI" dirty="0"/>
              <a:t>Ääniympäristön ohjearvoja esitetään standardissa </a:t>
            </a:r>
            <a:r>
              <a:rPr lang="fi-FI" dirty="0" smtClean="0"/>
              <a:t/>
            </a:r>
            <a:br>
              <a:rPr lang="fi-FI" dirty="0" smtClean="0"/>
            </a:br>
            <a:r>
              <a:rPr lang="fi-FI" dirty="0" smtClean="0"/>
              <a:t>SFS-5907</a:t>
            </a:r>
          </a:p>
          <a:p>
            <a:pPr lvl="1"/>
            <a:r>
              <a:rPr lang="fi-FI" dirty="0" smtClean="0"/>
              <a:t>Tilat </a:t>
            </a:r>
            <a:r>
              <a:rPr lang="fi-FI" dirty="0"/>
              <a:t>jaetaan akustisiin luokkiin A, B, C ja </a:t>
            </a:r>
            <a:r>
              <a:rPr lang="fi-FI" dirty="0" smtClean="0"/>
              <a:t>D </a:t>
            </a:r>
          </a:p>
          <a:p>
            <a:pPr lvl="1"/>
            <a:endParaRPr lang="fi-FI" dirty="0" smtClean="0"/>
          </a:p>
          <a:p>
            <a:pPr lvl="1"/>
            <a:r>
              <a:rPr lang="fi-FI" dirty="0" smtClean="0"/>
              <a:t>Luokka </a:t>
            </a:r>
            <a:r>
              <a:rPr lang="fi-FI" dirty="0"/>
              <a:t>C vastaa rakentamismääräykset täyttävää </a:t>
            </a:r>
            <a:r>
              <a:rPr lang="fi-FI" dirty="0" smtClean="0"/>
              <a:t>vähimmäistasoa</a:t>
            </a:r>
          </a:p>
          <a:p>
            <a:pPr lvl="2"/>
            <a:r>
              <a:rPr lang="fi-FI" dirty="0" smtClean="0"/>
              <a:t>Rakentamismääräyskokoelma C1, 1998</a:t>
            </a:r>
          </a:p>
          <a:p>
            <a:pPr marL="623887" lvl="2" indent="0">
              <a:buNone/>
            </a:pPr>
            <a:endParaRPr lang="fi-FI" sz="1800" dirty="0" smtClean="0"/>
          </a:p>
          <a:p>
            <a:pPr lvl="1"/>
            <a:r>
              <a:rPr lang="fi-FI" dirty="0" smtClean="0"/>
              <a:t>Luokat </a:t>
            </a:r>
            <a:r>
              <a:rPr lang="fi-FI" dirty="0"/>
              <a:t>A ja B tavanomaista </a:t>
            </a:r>
            <a:r>
              <a:rPr lang="fi-FI" dirty="0" smtClean="0"/>
              <a:t>parempi taso</a:t>
            </a:r>
          </a:p>
          <a:p>
            <a:pPr lvl="2"/>
            <a:r>
              <a:rPr lang="fi-FI" dirty="0" smtClean="0"/>
              <a:t>Avotoimistoissa </a:t>
            </a:r>
            <a:r>
              <a:rPr lang="fi-FI" dirty="0"/>
              <a:t>luokkaan A voidaan päästä vain, jos edellä kuvatut kolme tekijää toteutetaan </a:t>
            </a:r>
            <a:r>
              <a:rPr lang="fi-FI" dirty="0" smtClean="0"/>
              <a:t>hyvin</a:t>
            </a:r>
            <a:endParaRPr lang="fi-FI" dirty="0"/>
          </a:p>
        </p:txBody>
      </p:sp>
      <p:sp>
        <p:nvSpPr>
          <p:cNvPr id="5" name="Tekstiruutu 4"/>
          <p:cNvSpPr txBox="1"/>
          <p:nvPr/>
        </p:nvSpPr>
        <p:spPr>
          <a:xfrm>
            <a:off x="4823619" y="5783336"/>
            <a:ext cx="7489824" cy="415498"/>
          </a:xfrm>
          <a:prstGeom prst="rect">
            <a:avLst/>
          </a:prstGeom>
          <a:noFill/>
        </p:spPr>
        <p:txBody>
          <a:bodyPr wrap="square" rtlCol="0">
            <a:spAutoFit/>
          </a:bodyPr>
          <a:lstStyle/>
          <a:p>
            <a:r>
              <a:rPr lang="fi-FI" sz="1000" dirty="0" smtClean="0">
                <a:hlinkClick r:id="rId3"/>
              </a:rPr>
              <a:t>www.ttl.fi/fi/tyoymparisto/melu/toimistoaanilosuhteet/sivut/default.aspx</a:t>
            </a:r>
            <a:endParaRPr lang="fi-FI" sz="1000" dirty="0" smtClean="0"/>
          </a:p>
          <a:p>
            <a:endParaRPr lang="fi-FI" sz="1100" dirty="0"/>
          </a:p>
        </p:txBody>
      </p:sp>
      <p:pic>
        <p:nvPicPr>
          <p:cNvPr id="6" name="Kuva 26" descr="Kuvaus: Savonia_Word_tunniste"/>
          <p:cNvPicPr/>
          <p:nvPr/>
        </p:nvPicPr>
        <p:blipFill rotWithShape="1">
          <a:blip r:embed="rId4"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109</a:t>
            </a:fld>
            <a:endParaRPr lang="fi-FI"/>
          </a:p>
        </p:txBody>
      </p:sp>
    </p:spTree>
    <p:extLst>
      <p:ext uri="{BB962C8B-B14F-4D97-AF65-F5344CB8AC3E}">
        <p14:creationId xmlns:p14="http://schemas.microsoft.com/office/powerpoint/2010/main" val="1117701198"/>
      </p:ext>
    </p:extLst>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Sisäilman lämpötila</a:t>
            </a:r>
            <a:endParaRPr lang="fi-FI" dirty="0"/>
          </a:p>
        </p:txBody>
      </p:sp>
      <p:sp>
        <p:nvSpPr>
          <p:cNvPr id="3" name="Content Placeholder 2"/>
          <p:cNvSpPr>
            <a:spLocks noGrp="1"/>
          </p:cNvSpPr>
          <p:nvPr>
            <p:ph idx="1"/>
          </p:nvPr>
        </p:nvSpPr>
        <p:spPr/>
        <p:txBody>
          <a:bodyPr/>
          <a:lstStyle/>
          <a:p>
            <a:pPr marL="0" indent="0">
              <a:buNone/>
            </a:pPr>
            <a:r>
              <a:rPr lang="fi-FI" dirty="0" smtClean="0"/>
              <a:t>Matala lämpötila</a:t>
            </a:r>
          </a:p>
          <a:p>
            <a:r>
              <a:rPr lang="fi-FI" sz="1800" dirty="0" smtClean="0"/>
              <a:t>Viihtyvyyshaitta, kylmyys, vedon tunne</a:t>
            </a:r>
          </a:p>
          <a:p>
            <a:r>
              <a:rPr lang="fi-FI" sz="1800" dirty="0" smtClean="0"/>
              <a:t>Sisäilman suhteellisen kosteuden kasvaminen / tiivistyminen</a:t>
            </a:r>
          </a:p>
          <a:p>
            <a:pPr lvl="1"/>
            <a:endParaRPr lang="fi-FI" sz="2000" dirty="0"/>
          </a:p>
          <a:p>
            <a:pPr marL="0" indent="0">
              <a:buNone/>
            </a:pPr>
            <a:r>
              <a:rPr lang="fi-FI" dirty="0" smtClean="0"/>
              <a:t>Korkea lämpötila</a:t>
            </a:r>
          </a:p>
          <a:p>
            <a:r>
              <a:rPr lang="fi-FI" sz="1800" dirty="0" smtClean="0"/>
              <a:t>Energiatehokkuus</a:t>
            </a:r>
          </a:p>
          <a:p>
            <a:r>
              <a:rPr lang="fi-FI" sz="1800" dirty="0" smtClean="0"/>
              <a:t>Sisäilman kuivuminen lämmityskaudella</a:t>
            </a:r>
          </a:p>
          <a:p>
            <a:r>
              <a:rPr lang="fi-FI" sz="1800" dirty="0" smtClean="0"/>
              <a:t>Tunkkaisuuden tunne</a:t>
            </a:r>
          </a:p>
          <a:p>
            <a:pPr lvl="1"/>
            <a:endParaRPr lang="fi-FI" sz="1600" dirty="0"/>
          </a:p>
        </p:txBody>
      </p:sp>
      <p:pic>
        <p:nvPicPr>
          <p:cNvPr id="7"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Dian numeron paikkamerkki 3"/>
          <p:cNvSpPr>
            <a:spLocks noGrp="1"/>
          </p:cNvSpPr>
          <p:nvPr>
            <p:ph type="sldNum" sz="quarter" idx="12"/>
          </p:nvPr>
        </p:nvSpPr>
        <p:spPr/>
        <p:txBody>
          <a:bodyPr/>
          <a:lstStyle/>
          <a:p>
            <a:fld id="{49246692-9764-4796-AF2E-897E79EBAFA7}" type="slidenum">
              <a:rPr lang="fi-FI" smtClean="0"/>
              <a:pPr/>
              <a:t>11</a:t>
            </a:fld>
            <a:endParaRPr lang="fi-FI"/>
          </a:p>
        </p:txBody>
      </p:sp>
    </p:spTree>
    <p:extLst>
      <p:ext uri="{BB962C8B-B14F-4D97-AF65-F5344CB8AC3E}">
        <p14:creationId xmlns:p14="http://schemas.microsoft.com/office/powerpoint/2010/main" val="1038431829"/>
      </p:ext>
    </p:extLst>
  </p:cSld>
  <p:clrMapOvr>
    <a:masterClrMapping/>
  </p:clrMapOvr>
  <p:transition spd="med">
    <p:wip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3542" y="371134"/>
            <a:ext cx="7489824" cy="646750"/>
          </a:xfrm>
        </p:spPr>
        <p:txBody>
          <a:bodyPr/>
          <a:lstStyle/>
          <a:p>
            <a:r>
              <a:rPr lang="fi-FI" dirty="0" smtClean="0"/>
              <a:t>Lähteet:</a:t>
            </a:r>
            <a:endParaRPr lang="fi-FI" dirty="0"/>
          </a:p>
        </p:txBody>
      </p:sp>
      <p:sp>
        <p:nvSpPr>
          <p:cNvPr id="6" name="Content Placeholder 5"/>
          <p:cNvSpPr>
            <a:spLocks noGrp="1"/>
          </p:cNvSpPr>
          <p:nvPr>
            <p:ph idx="1"/>
          </p:nvPr>
        </p:nvSpPr>
        <p:spPr>
          <a:xfrm>
            <a:off x="328092" y="1037289"/>
            <a:ext cx="8414683" cy="4681244"/>
          </a:xfrm>
        </p:spPr>
        <p:txBody>
          <a:bodyPr>
            <a:noAutofit/>
          </a:bodyPr>
          <a:lstStyle/>
          <a:p>
            <a:r>
              <a:rPr lang="fi-FI" sz="800" dirty="0"/>
              <a:t>Asuinrakennusten ilmanpitävyys, sisäilmasto ja energiatalous, Tampereen teknillinen yliopisto, rakennustekniikan laitos, Vinha J. ym., 2009</a:t>
            </a:r>
          </a:p>
          <a:p>
            <a:r>
              <a:rPr lang="fi-FI" sz="800" dirty="0"/>
              <a:t>Asumisterveysasetuksen soveltamisohje, osa 1, Valvira, 2016; </a:t>
            </a:r>
            <a:r>
              <a:rPr lang="fi-FI" sz="800" dirty="0" smtClean="0">
                <a:hlinkClick r:id="rId3"/>
              </a:rPr>
              <a:t>www.valvira.fi/documents/14444/261239/Asumisterveysasetuksen+soveltamisohje/ac8d5e16-97be-456c-9c9c-ce8560f2092e</a:t>
            </a:r>
            <a:endParaRPr lang="fi-FI" sz="800" dirty="0"/>
          </a:p>
          <a:p>
            <a:r>
              <a:rPr lang="fi-FI" sz="800" dirty="0" smtClean="0"/>
              <a:t>Asuntojen </a:t>
            </a:r>
            <a:r>
              <a:rPr lang="fi-FI" sz="800" dirty="0"/>
              <a:t>radonkorjaaminen, Arvela H., Holmgren O., </a:t>
            </a:r>
            <a:r>
              <a:rPr lang="fi-FI" sz="800" dirty="0" err="1"/>
              <a:t>Reisbacka</a:t>
            </a:r>
            <a:r>
              <a:rPr lang="fi-FI" sz="800" dirty="0"/>
              <a:t> H., STUK-A252, 2012</a:t>
            </a:r>
          </a:p>
          <a:p>
            <a:r>
              <a:rPr lang="fi-FI" sz="800" dirty="0"/>
              <a:t>Betonirakenteiden päällystämisen ohjeet, Suomen betonitieto Oy, 2007, ISBN 978-952-5075-89-2</a:t>
            </a:r>
          </a:p>
          <a:p>
            <a:r>
              <a:rPr lang="fi-FI" sz="800" dirty="0"/>
              <a:t>Betonin suhteellisen kosteuden mittaaminen, RT14-10984, Rakennustietosäätiö</a:t>
            </a:r>
          </a:p>
          <a:p>
            <a:r>
              <a:rPr lang="fi-FI" sz="800" dirty="0"/>
              <a:t>Ilmanpitävien rakenteiden ja liitosten </a:t>
            </a:r>
            <a:r>
              <a:rPr lang="fi-FI" sz="800" dirty="0" err="1"/>
              <a:t>toteuutus</a:t>
            </a:r>
            <a:r>
              <a:rPr lang="fi-FI" sz="800" dirty="0"/>
              <a:t> asuinrakennuksissa, Tampereen teknillinen yliopisto Tutkimusraportti 141, 100 s.</a:t>
            </a:r>
          </a:p>
          <a:p>
            <a:r>
              <a:rPr lang="fi-FI" sz="800" dirty="0"/>
              <a:t>Kuntoutuslaitosten prosessien ja tilasuunnittelun kehittämishanke (KUNTO-hanke), sisäilmastoseminaari 2013, Veli-Matti Pietarinen, Työterveyslaitos</a:t>
            </a:r>
          </a:p>
          <a:p>
            <a:r>
              <a:rPr lang="fi-FI" sz="800" dirty="0" smtClean="0"/>
              <a:t>Korjausrakentamisen </a:t>
            </a:r>
            <a:r>
              <a:rPr lang="fi-FI" sz="800" dirty="0"/>
              <a:t>jatkokurssi, Savonia ammattikorkeakoulu, Pasi Haataja</a:t>
            </a:r>
          </a:p>
          <a:p>
            <a:r>
              <a:rPr lang="fi-FI" sz="800" dirty="0"/>
              <a:t>Sisäilmaongelmaisten koulurakennusten korjaaminen, 3. painos, Tuotenumero: 1400714, ISBN 978-952-13-3851-9, Opetushallitus 2008 </a:t>
            </a:r>
          </a:p>
          <a:p>
            <a:r>
              <a:rPr lang="fi-FI" sz="800" dirty="0" smtClean="0"/>
              <a:t>Rakentajan </a:t>
            </a:r>
            <a:r>
              <a:rPr lang="fi-FI" sz="800" dirty="0"/>
              <a:t>kalenteri 2010   </a:t>
            </a:r>
          </a:p>
          <a:p>
            <a:r>
              <a:rPr lang="fi-FI" sz="800" dirty="0"/>
              <a:t>Rakenteiden ilmatiiveyden tarkastelu merkkiainetutkimuksin, RT-kortin luonnosversio, 17.8.2015</a:t>
            </a:r>
          </a:p>
          <a:p>
            <a:r>
              <a:rPr lang="fi-FI" sz="800" dirty="0"/>
              <a:t>Rakenteiden ilmatiiveyden parantaminen sisäilmakorjauksissa, opinnäytetyö, Rakennusterveys, Itä-Suomen yliopisto, </a:t>
            </a:r>
            <a:r>
              <a:rPr lang="fi-FI" sz="800" dirty="0" err="1"/>
              <a:t>Aducate</a:t>
            </a:r>
            <a:r>
              <a:rPr lang="fi-FI" sz="800" dirty="0"/>
              <a:t>, Katariina Laine, 2014</a:t>
            </a:r>
          </a:p>
          <a:p>
            <a:r>
              <a:rPr lang="fi-FI" sz="800" dirty="0"/>
              <a:t>Radonin torjunta, RT 81-11099, 2012</a:t>
            </a:r>
          </a:p>
          <a:p>
            <a:r>
              <a:rPr lang="fi-FI" sz="800" dirty="0"/>
              <a:t>RIL 249-2009, Matalaenergiarakennukset, 2009; </a:t>
            </a:r>
          </a:p>
          <a:p>
            <a:r>
              <a:rPr lang="fi-FI" sz="800" dirty="0"/>
              <a:t>RIL 250-2011, Kosteudenhallinta ja homevaurioiden estäminen</a:t>
            </a:r>
          </a:p>
          <a:p>
            <a:r>
              <a:rPr lang="fi-FI" sz="800" dirty="0"/>
              <a:t>RT 14-10850, Rakennuksen lämpökuvaus. Rakenteiden lämpötekninen toimivuus</a:t>
            </a:r>
          </a:p>
          <a:p>
            <a:r>
              <a:rPr lang="fi-FI" sz="800" dirty="0"/>
              <a:t>Sisäilmastoluokitus 2008, sisäympäristön tavoitearvot, suunnitteluohjeet ja tuotevaatimukset. RT 07 10946</a:t>
            </a:r>
          </a:p>
          <a:p>
            <a:r>
              <a:rPr lang="fi-FI" sz="800" dirty="0"/>
              <a:t>Suomen rakentamismääräyskokoelma D3, rakennusten energiatehokkuus, 2012 </a:t>
            </a:r>
          </a:p>
          <a:p>
            <a:r>
              <a:rPr lang="fi-FI" sz="800" dirty="0"/>
              <a:t>Suomen rakentamismääräyskokoelma E1, Rakennusten paloturvallisuus, 2011</a:t>
            </a:r>
          </a:p>
          <a:p>
            <a:r>
              <a:rPr lang="fi-FI" sz="800" dirty="0"/>
              <a:t>Suomen rakentamismääräyskokoelma C2, kosteus,1998</a:t>
            </a:r>
          </a:p>
          <a:p>
            <a:r>
              <a:rPr lang="fi-FI" sz="800" dirty="0"/>
              <a:t>Suomen rakentamismääräyskokoelma D2, ympäristöministeriö</a:t>
            </a:r>
          </a:p>
          <a:p>
            <a:r>
              <a:rPr lang="fi-FI" sz="800" dirty="0"/>
              <a:t>Suomen rakentamismääräyskokoelma C1, äänieristys ja meluntorjunta rakennuksessa, 1998</a:t>
            </a:r>
          </a:p>
          <a:p>
            <a:r>
              <a:rPr lang="fi-FI" sz="800" dirty="0" err="1"/>
              <a:t>Sosiaali</a:t>
            </a:r>
            <a:r>
              <a:rPr lang="fi-FI" sz="800" dirty="0"/>
              <a:t>- ja terveysministeriön asetus asunnon ja muun oleskelutilan terveydellisistä olosuhteista sekä ulkopuolisten asiantuntijoiden pätevyysvaatimuksista, 2015</a:t>
            </a:r>
          </a:p>
          <a:p>
            <a:r>
              <a:rPr lang="fi-FI" sz="800" dirty="0"/>
              <a:t>Säteilyturvakeskuksen www-sivut; </a:t>
            </a:r>
            <a:r>
              <a:rPr lang="fi-FI" sz="800" dirty="0">
                <a:hlinkClick r:id="rId4"/>
              </a:rPr>
              <a:t>www.stuk.fi</a:t>
            </a:r>
            <a:endParaRPr lang="fi-FI" sz="800" dirty="0"/>
          </a:p>
          <a:p>
            <a:r>
              <a:rPr lang="fi-FI" sz="800" dirty="0"/>
              <a:t>Työterveyslaitos, työympäristö, melu, 28.4.2010; </a:t>
            </a:r>
            <a:r>
              <a:rPr lang="fi-FI" sz="800" dirty="0">
                <a:hlinkClick r:id="rId5"/>
              </a:rPr>
              <a:t>www.ttl.fi/fi/tyoymparisto/melu/toimistoaanilosuhteet/sivut/default.aspx</a:t>
            </a:r>
            <a:endParaRPr lang="fi-FI" sz="800" dirty="0"/>
          </a:p>
          <a:p>
            <a:r>
              <a:rPr lang="fi-FI" sz="800" dirty="0"/>
              <a:t>Työterveyslaitos, työympäristö, melun mittaaminen, 11.5.2015;</a:t>
            </a:r>
            <a:r>
              <a:rPr lang="fi-FI" sz="800" dirty="0">
                <a:hlinkClick r:id="rId6"/>
              </a:rPr>
              <a:t> www.ttl.fi/fi/tyoymparisto/melu/melun_mittaaminen/sivut/default.aspx</a:t>
            </a:r>
            <a:endParaRPr lang="fi-FI" sz="800" dirty="0"/>
          </a:p>
          <a:p>
            <a:r>
              <a:rPr lang="fi-FI" sz="800" dirty="0"/>
              <a:t>Viitanen, H. </a:t>
            </a:r>
            <a:r>
              <a:rPr lang="en-US" sz="800" dirty="0" err="1"/>
              <a:t>Untersuchungen</a:t>
            </a:r>
            <a:r>
              <a:rPr lang="en-US" sz="800" dirty="0"/>
              <a:t> und </a:t>
            </a:r>
            <a:r>
              <a:rPr lang="en-US" sz="800" dirty="0" err="1"/>
              <a:t>dynamische</a:t>
            </a:r>
            <a:r>
              <a:rPr lang="en-US" sz="800" dirty="0"/>
              <a:t> </a:t>
            </a:r>
            <a:r>
              <a:rPr lang="en-US" sz="800" dirty="0" err="1"/>
              <a:t>Simulationen</a:t>
            </a:r>
            <a:r>
              <a:rPr lang="en-US" sz="800" dirty="0"/>
              <a:t> </a:t>
            </a:r>
            <a:r>
              <a:rPr lang="en-US" sz="800" dirty="0" err="1"/>
              <a:t>zum</a:t>
            </a:r>
            <a:r>
              <a:rPr lang="en-US" sz="800" dirty="0"/>
              <a:t> </a:t>
            </a:r>
            <a:r>
              <a:rPr lang="en-US" sz="800" dirty="0" err="1"/>
              <a:t>Schimmelpilzwachstum</a:t>
            </a:r>
            <a:r>
              <a:rPr lang="en-US" sz="800" dirty="0"/>
              <a:t> in </a:t>
            </a:r>
            <a:r>
              <a:rPr lang="en-US" sz="800" dirty="0" err="1"/>
              <a:t>Holzbauquerschnitten</a:t>
            </a:r>
            <a:r>
              <a:rPr lang="en-US" sz="800" dirty="0"/>
              <a:t> -  Simulation and modelling critical conditions for fungi to develop in wood. Munich 2010. Presentation </a:t>
            </a:r>
          </a:p>
          <a:p>
            <a:r>
              <a:rPr lang="en-US" sz="800" dirty="0"/>
              <a:t>V</a:t>
            </a:r>
            <a:r>
              <a:rPr lang="fi-FI" sz="800" dirty="0" err="1"/>
              <a:t>iitanen</a:t>
            </a:r>
            <a:r>
              <a:rPr lang="fi-FI" sz="800" dirty="0"/>
              <a:t>, H, </a:t>
            </a:r>
            <a:r>
              <a:rPr lang="fi-FI" sz="800" dirty="0" err="1"/>
              <a:t>Peuhkuri</a:t>
            </a:r>
            <a:r>
              <a:rPr lang="fi-FI" sz="800" dirty="0"/>
              <a:t>, R; Ojanen, T; </a:t>
            </a:r>
            <a:r>
              <a:rPr lang="fi-FI" sz="800" dirty="0" err="1"/>
              <a:t>Toratti</a:t>
            </a:r>
            <a:r>
              <a:rPr lang="fi-FI" sz="800" dirty="0"/>
              <a:t>, T; Makkonen, L. 2008. </a:t>
            </a:r>
            <a:r>
              <a:rPr lang="en-US" sz="800" dirty="0"/>
              <a:t>Service life of wooden materials – Mathematical modelling as a tool for evaluating the development of </a:t>
            </a:r>
            <a:r>
              <a:rPr lang="en-US" sz="800" dirty="0" err="1"/>
              <a:t>mould</a:t>
            </a:r>
            <a:r>
              <a:rPr lang="en-US" sz="800" dirty="0"/>
              <a:t> and decay.  </a:t>
            </a:r>
            <a:r>
              <a:rPr lang="fi-FI" sz="800" dirty="0" err="1"/>
              <a:t>Final</a:t>
            </a:r>
            <a:r>
              <a:rPr lang="fi-FI" sz="800" dirty="0"/>
              <a:t> </a:t>
            </a:r>
            <a:r>
              <a:rPr lang="fi-FI" sz="800" dirty="0" err="1"/>
              <a:t>conference</a:t>
            </a:r>
            <a:r>
              <a:rPr lang="fi-FI" sz="800" dirty="0"/>
              <a:t> </a:t>
            </a:r>
            <a:r>
              <a:rPr lang="fi-FI" sz="800" dirty="0" err="1"/>
              <a:t>proceedings</a:t>
            </a:r>
            <a:r>
              <a:rPr lang="fi-FI" sz="800" dirty="0"/>
              <a:t>, Bordeaux, France, 29-30 </a:t>
            </a:r>
            <a:r>
              <a:rPr lang="fi-FI" sz="800" dirty="0" err="1"/>
              <a:t>September</a:t>
            </a:r>
            <a:r>
              <a:rPr lang="fi-FI" sz="800" dirty="0"/>
              <a:t> 2008, </a:t>
            </a:r>
            <a:r>
              <a:rPr lang="fi-FI" sz="800" dirty="0" err="1"/>
              <a:t>Sustainability</a:t>
            </a:r>
            <a:r>
              <a:rPr lang="fi-FI" sz="800" dirty="0"/>
              <a:t> </a:t>
            </a:r>
            <a:r>
              <a:rPr lang="fi-FI" sz="800" dirty="0" err="1"/>
              <a:t>through</a:t>
            </a:r>
            <a:r>
              <a:rPr lang="fi-FI" sz="800" dirty="0"/>
              <a:t> </a:t>
            </a:r>
            <a:r>
              <a:rPr lang="fi-FI" sz="800" dirty="0" err="1"/>
              <a:t>new</a:t>
            </a:r>
            <a:r>
              <a:rPr lang="fi-FI" sz="800" dirty="0"/>
              <a:t> </a:t>
            </a:r>
            <a:r>
              <a:rPr lang="fi-FI" sz="800" dirty="0" err="1"/>
              <a:t>technologies</a:t>
            </a:r>
            <a:r>
              <a:rPr lang="fi-FI" sz="800" dirty="0"/>
              <a:t> for </a:t>
            </a:r>
            <a:r>
              <a:rPr lang="fi-FI" sz="800" dirty="0" err="1"/>
              <a:t>enchanced</a:t>
            </a:r>
            <a:r>
              <a:rPr lang="fi-FI" sz="800" dirty="0"/>
              <a:t> </a:t>
            </a:r>
            <a:r>
              <a:rPr lang="fi-FI" sz="800" dirty="0" err="1"/>
              <a:t>wood</a:t>
            </a:r>
            <a:r>
              <a:rPr lang="fi-FI" sz="800" dirty="0"/>
              <a:t> </a:t>
            </a:r>
            <a:r>
              <a:rPr lang="fi-FI" sz="800" dirty="0" err="1"/>
              <a:t>durability</a:t>
            </a:r>
            <a:r>
              <a:rPr lang="fi-FI" sz="800" dirty="0"/>
              <a:t> “</a:t>
            </a:r>
            <a:r>
              <a:rPr lang="fi-FI" sz="800" dirty="0" err="1"/>
              <a:t>Socio-economic</a:t>
            </a:r>
            <a:r>
              <a:rPr lang="fi-FI" sz="800" dirty="0"/>
              <a:t> </a:t>
            </a:r>
            <a:r>
              <a:rPr lang="fi-FI" sz="800" dirty="0" err="1"/>
              <a:t>perspectives</a:t>
            </a:r>
            <a:r>
              <a:rPr lang="fi-FI" sz="800" dirty="0"/>
              <a:t> of </a:t>
            </a:r>
            <a:r>
              <a:rPr lang="fi-FI" sz="800" dirty="0" err="1"/>
              <a:t>treated</a:t>
            </a:r>
            <a:r>
              <a:rPr lang="fi-FI" sz="800" dirty="0"/>
              <a:t> </a:t>
            </a:r>
            <a:r>
              <a:rPr lang="fi-FI" sz="800" dirty="0" err="1"/>
              <a:t>wood</a:t>
            </a:r>
            <a:r>
              <a:rPr lang="fi-FI" sz="800" dirty="0"/>
              <a:t> for </a:t>
            </a:r>
            <a:r>
              <a:rPr lang="fi-FI" sz="800" dirty="0" err="1"/>
              <a:t>the</a:t>
            </a:r>
            <a:r>
              <a:rPr lang="fi-FI" sz="800" dirty="0"/>
              <a:t> </a:t>
            </a:r>
            <a:r>
              <a:rPr lang="fi-FI" sz="800" dirty="0" err="1"/>
              <a:t>common</a:t>
            </a:r>
            <a:r>
              <a:rPr lang="fi-FI" sz="800" dirty="0"/>
              <a:t> European market” (2008), 85-96.</a:t>
            </a:r>
          </a:p>
          <a:p>
            <a:r>
              <a:rPr lang="fi-FI" sz="800" dirty="0"/>
              <a:t>Puuinfon www-sivut; </a:t>
            </a:r>
            <a:r>
              <a:rPr lang="fi-FI" sz="800" dirty="0" smtClean="0">
                <a:hlinkClick r:id="rId7"/>
              </a:rPr>
              <a:t>www.puuinfo.fi</a:t>
            </a:r>
            <a:endParaRPr lang="fi-FI" sz="900" dirty="0"/>
          </a:p>
          <a:p>
            <a:endParaRPr lang="fi-FI" sz="500" dirty="0"/>
          </a:p>
        </p:txBody>
      </p:sp>
      <p:sp>
        <p:nvSpPr>
          <p:cNvPr id="2" name="Slide Number Placeholder 1"/>
          <p:cNvSpPr>
            <a:spLocks noGrp="1"/>
          </p:cNvSpPr>
          <p:nvPr>
            <p:ph type="sldNum" sz="quarter" idx="12"/>
          </p:nvPr>
        </p:nvSpPr>
        <p:spPr/>
        <p:txBody>
          <a:bodyPr/>
          <a:lstStyle/>
          <a:p>
            <a:fld id="{49246692-9764-4796-AF2E-897E79EBAFA7}" type="slidenum">
              <a:rPr lang="fi-FI" smtClean="0"/>
              <a:pPr/>
              <a:t>110</a:t>
            </a:fld>
            <a:endParaRPr lang="fi-FI"/>
          </a:p>
        </p:txBody>
      </p:sp>
      <p:pic>
        <p:nvPicPr>
          <p:cNvPr id="7" name="Kuva 26" descr="Kuvaus: Savonia_Word_tunniste"/>
          <p:cNvPicPr/>
          <p:nvPr/>
        </p:nvPicPr>
        <p:blipFill rotWithShape="1">
          <a:blip r:embed="rId8"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0372227"/>
      </p:ext>
    </p:extLst>
  </p:cSld>
  <p:clrMapOvr>
    <a:masterClrMapping/>
  </p:clrMapOvr>
  <p:transition spd="med">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688914"/>
            <a:ext cx="7489824" cy="1079500"/>
          </a:xfrm>
        </p:spPr>
        <p:txBody>
          <a:bodyPr/>
          <a:lstStyle/>
          <a:p>
            <a:r>
              <a:rPr lang="fi-FI" sz="2400" dirty="0" smtClean="0"/>
              <a:t>Sisäilman lämpötila</a:t>
            </a:r>
            <a:r>
              <a:rPr lang="fi-FI" dirty="0" smtClean="0"/>
              <a:t/>
            </a:r>
            <a:br>
              <a:rPr lang="fi-FI" dirty="0" smtClean="0"/>
            </a:br>
            <a:r>
              <a:rPr lang="fi-FI" dirty="0" err="1" smtClean="0"/>
              <a:t>Rakmk</a:t>
            </a:r>
            <a:r>
              <a:rPr lang="fi-FI" dirty="0" smtClean="0"/>
              <a:t> D2, 2012</a:t>
            </a:r>
            <a:endParaRPr lang="fi-FI" dirty="0"/>
          </a:p>
        </p:txBody>
      </p:sp>
      <p:sp>
        <p:nvSpPr>
          <p:cNvPr id="3" name="Content Placeholder 2"/>
          <p:cNvSpPr>
            <a:spLocks noGrp="1"/>
          </p:cNvSpPr>
          <p:nvPr>
            <p:ph idx="1"/>
          </p:nvPr>
        </p:nvSpPr>
        <p:spPr>
          <a:xfrm>
            <a:off x="542285" y="1916062"/>
            <a:ext cx="7990155" cy="4392614"/>
          </a:xfrm>
        </p:spPr>
        <p:txBody>
          <a:bodyPr/>
          <a:lstStyle/>
          <a:p>
            <a:pPr marL="266700" lvl="1" indent="0">
              <a:buNone/>
            </a:pPr>
            <a:r>
              <a:rPr lang="fi-FI" sz="2000" dirty="0" smtClean="0"/>
              <a:t>Oleskeluvyöhykkeen lämmityskauden suunnitteluarvo 21 °C ± 1</a:t>
            </a:r>
          </a:p>
          <a:p>
            <a:pPr lvl="1"/>
            <a:r>
              <a:rPr lang="fi-FI" dirty="0" smtClean="0"/>
              <a:t>Mittaus keskeltä huonetta 1,1 m korkeudesta</a:t>
            </a:r>
          </a:p>
          <a:p>
            <a:pPr lvl="2"/>
            <a:endParaRPr lang="fi-FI" sz="1600" dirty="0" smtClean="0"/>
          </a:p>
          <a:p>
            <a:pPr marL="266700" lvl="1" indent="0">
              <a:buNone/>
            </a:pPr>
            <a:r>
              <a:rPr lang="fi-FI" sz="2000" dirty="0" smtClean="0"/>
              <a:t>Oleskeluvyöhykkeen kesäkauden suunnitteluarvo 23 °C</a:t>
            </a:r>
          </a:p>
          <a:p>
            <a:pPr lvl="1"/>
            <a:r>
              <a:rPr lang="fi-FI" dirty="0" smtClean="0"/>
              <a:t>Lämpötila ei yleensä saa olla yli 25 °C</a:t>
            </a:r>
          </a:p>
          <a:p>
            <a:pPr lvl="2"/>
            <a:r>
              <a:rPr lang="fi-FI" dirty="0" smtClean="0"/>
              <a:t>Kuumat kesä päivät, 25 + 5 °C asteen ylitys 5 h / päivä</a:t>
            </a:r>
          </a:p>
        </p:txBody>
      </p:sp>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12</a:t>
            </a:fld>
            <a:endParaRPr lang="fi-FI"/>
          </a:p>
        </p:txBody>
      </p:sp>
    </p:spTree>
    <p:extLst>
      <p:ext uri="{BB962C8B-B14F-4D97-AF65-F5344CB8AC3E}">
        <p14:creationId xmlns:p14="http://schemas.microsoft.com/office/powerpoint/2010/main" val="2329364097"/>
      </p:ext>
    </p:extLst>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fi-FI" sz="2400" dirty="0"/>
              <a:t>Sisäilman lämpötila</a:t>
            </a:r>
            <a:r>
              <a:rPr lang="fi-FI" dirty="0"/>
              <a:t/>
            </a:r>
            <a:br>
              <a:rPr lang="fi-FI" dirty="0"/>
            </a:br>
            <a:r>
              <a:rPr lang="fi-FI" dirty="0" err="1"/>
              <a:t>Rakmk</a:t>
            </a:r>
            <a:r>
              <a:rPr lang="fi-FI" dirty="0"/>
              <a:t> D2, 2012</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61151600"/>
              </p:ext>
            </p:extLst>
          </p:nvPr>
        </p:nvGraphicFramePr>
        <p:xfrm>
          <a:off x="827088" y="1628772"/>
          <a:ext cx="7705352" cy="4176491"/>
        </p:xfrm>
        <a:graphic>
          <a:graphicData uri="http://schemas.openxmlformats.org/drawingml/2006/table">
            <a:tbl>
              <a:tblPr firstRow="1" bandRow="1">
                <a:tableStyleId>{5C22544A-7EE6-4342-B048-85BDC9FD1C3A}</a:tableStyleId>
              </a:tblPr>
              <a:tblGrid>
                <a:gridCol w="4206264"/>
                <a:gridCol w="3499088"/>
              </a:tblGrid>
              <a:tr h="379681">
                <a:tc>
                  <a:txBody>
                    <a:bodyPr/>
                    <a:lstStyle/>
                    <a:p>
                      <a:r>
                        <a:rPr lang="fi-FI" sz="1400" dirty="0" smtClean="0"/>
                        <a:t>Tila</a:t>
                      </a:r>
                      <a:r>
                        <a:rPr lang="fi-FI" sz="1400" baseline="0" dirty="0" smtClean="0"/>
                        <a:t> / käyttötarkoitus</a:t>
                      </a:r>
                      <a:endParaRPr lang="fi-FI" sz="1400" dirty="0"/>
                    </a:p>
                  </a:txBody>
                  <a:tcPr marL="154242" marR="154242"/>
                </a:tc>
                <a:tc>
                  <a:txBody>
                    <a:bodyPr/>
                    <a:lstStyle/>
                    <a:p>
                      <a:r>
                        <a:rPr lang="fi-FI" sz="1400" dirty="0" smtClean="0"/>
                        <a:t>Huonelämpötila (</a:t>
                      </a:r>
                      <a:r>
                        <a:rPr lang="fi-FI" sz="1400" baseline="30000" dirty="0" smtClean="0"/>
                        <a:t>o</a:t>
                      </a:r>
                      <a:r>
                        <a:rPr lang="fi-FI" sz="1400" dirty="0" smtClean="0"/>
                        <a:t>C)</a:t>
                      </a:r>
                      <a:endParaRPr lang="fi-FI" sz="1400" dirty="0"/>
                    </a:p>
                  </a:txBody>
                  <a:tcPr marL="154242" marR="154242"/>
                </a:tc>
              </a:tr>
              <a:tr h="379681">
                <a:tc>
                  <a:txBody>
                    <a:bodyPr/>
                    <a:lstStyle/>
                    <a:p>
                      <a:r>
                        <a:rPr lang="fi-FI" sz="1400" dirty="0" smtClean="0"/>
                        <a:t>Porrashuone</a:t>
                      </a:r>
                      <a:endParaRPr lang="fi-FI" sz="1400" dirty="0"/>
                    </a:p>
                  </a:txBody>
                  <a:tcPr marL="154242" marR="154242"/>
                </a:tc>
                <a:tc>
                  <a:txBody>
                    <a:bodyPr/>
                    <a:lstStyle/>
                    <a:p>
                      <a:pPr algn="ctr"/>
                      <a:r>
                        <a:rPr lang="fi-FI" sz="1400" dirty="0" smtClean="0"/>
                        <a:t>17</a:t>
                      </a:r>
                      <a:endParaRPr lang="fi-FI" sz="1400" dirty="0"/>
                    </a:p>
                  </a:txBody>
                  <a:tcPr marL="154242" marR="154242"/>
                </a:tc>
              </a:tr>
              <a:tr h="379681">
                <a:tc>
                  <a:txBody>
                    <a:bodyPr/>
                    <a:lstStyle/>
                    <a:p>
                      <a:r>
                        <a:rPr lang="fi-FI" sz="1400" dirty="0" smtClean="0"/>
                        <a:t>Kylpyhuone, pesuhuone</a:t>
                      </a:r>
                      <a:endParaRPr lang="fi-FI" sz="1400" dirty="0"/>
                    </a:p>
                  </a:txBody>
                  <a:tcPr marL="154242" marR="154242"/>
                </a:tc>
                <a:tc>
                  <a:txBody>
                    <a:bodyPr/>
                    <a:lstStyle/>
                    <a:p>
                      <a:pPr algn="ctr"/>
                      <a:r>
                        <a:rPr lang="fi-FI" sz="1400" dirty="0" smtClean="0"/>
                        <a:t>22</a:t>
                      </a:r>
                      <a:endParaRPr lang="fi-FI" sz="1400" dirty="0"/>
                    </a:p>
                  </a:txBody>
                  <a:tcPr marL="154242" marR="154242"/>
                </a:tc>
              </a:tr>
              <a:tr h="379681">
                <a:tc>
                  <a:txBody>
                    <a:bodyPr/>
                    <a:lstStyle/>
                    <a:p>
                      <a:r>
                        <a:rPr lang="fi-FI" sz="1400" dirty="0" smtClean="0"/>
                        <a:t>Kuivaushuone</a:t>
                      </a:r>
                      <a:endParaRPr lang="fi-FI" sz="1400" dirty="0"/>
                    </a:p>
                  </a:txBody>
                  <a:tcPr marL="154242" marR="154242"/>
                </a:tc>
                <a:tc>
                  <a:txBody>
                    <a:bodyPr/>
                    <a:lstStyle/>
                    <a:p>
                      <a:pPr algn="ctr"/>
                      <a:r>
                        <a:rPr lang="fi-FI" sz="1400" dirty="0" smtClean="0"/>
                        <a:t>24</a:t>
                      </a:r>
                      <a:endParaRPr lang="fi-FI" sz="1400" dirty="0"/>
                    </a:p>
                  </a:txBody>
                  <a:tcPr marL="154242" marR="154242"/>
                </a:tc>
              </a:tr>
              <a:tr h="379681">
                <a:tc>
                  <a:txBody>
                    <a:bodyPr/>
                    <a:lstStyle/>
                    <a:p>
                      <a:r>
                        <a:rPr lang="fi-FI" sz="1400" dirty="0" smtClean="0"/>
                        <a:t>Myymälä</a:t>
                      </a:r>
                      <a:endParaRPr lang="fi-FI" sz="1400" dirty="0"/>
                    </a:p>
                  </a:txBody>
                  <a:tcPr marL="154242" marR="154242"/>
                </a:tc>
                <a:tc>
                  <a:txBody>
                    <a:bodyPr/>
                    <a:lstStyle/>
                    <a:p>
                      <a:pPr algn="ctr"/>
                      <a:r>
                        <a:rPr lang="fi-FI" sz="1400" dirty="0" smtClean="0"/>
                        <a:t>18</a:t>
                      </a:r>
                      <a:endParaRPr lang="fi-FI" sz="1400" dirty="0"/>
                    </a:p>
                  </a:txBody>
                  <a:tcPr marL="154242" marR="154242"/>
                </a:tc>
              </a:tr>
              <a:tr h="379681">
                <a:tc>
                  <a:txBody>
                    <a:bodyPr/>
                    <a:lstStyle/>
                    <a:p>
                      <a:r>
                        <a:rPr lang="fi-FI" sz="1400" dirty="0" smtClean="0"/>
                        <a:t>Myymälän</a:t>
                      </a:r>
                      <a:r>
                        <a:rPr lang="fi-FI" sz="1400" baseline="0" dirty="0" smtClean="0"/>
                        <a:t> kiinteä työpiste</a:t>
                      </a:r>
                      <a:endParaRPr lang="fi-FI" sz="1400" dirty="0"/>
                    </a:p>
                  </a:txBody>
                  <a:tcPr marL="154242" marR="154242"/>
                </a:tc>
                <a:tc>
                  <a:txBody>
                    <a:bodyPr/>
                    <a:lstStyle/>
                    <a:p>
                      <a:pPr algn="ctr"/>
                      <a:r>
                        <a:rPr lang="fi-FI" sz="1400" dirty="0" smtClean="0"/>
                        <a:t>21</a:t>
                      </a:r>
                      <a:endParaRPr lang="fi-FI" sz="1400" dirty="0"/>
                    </a:p>
                  </a:txBody>
                  <a:tcPr marL="154242" marR="154242"/>
                </a:tc>
              </a:tr>
              <a:tr h="379681">
                <a:tc>
                  <a:txBody>
                    <a:bodyPr/>
                    <a:lstStyle/>
                    <a:p>
                      <a:r>
                        <a:rPr lang="fi-FI" sz="1400" dirty="0" smtClean="0"/>
                        <a:t>Liikuntahalli</a:t>
                      </a:r>
                      <a:endParaRPr lang="fi-FI" sz="1400" dirty="0"/>
                    </a:p>
                  </a:txBody>
                  <a:tcPr marL="154242" marR="154242"/>
                </a:tc>
                <a:tc>
                  <a:txBody>
                    <a:bodyPr/>
                    <a:lstStyle/>
                    <a:p>
                      <a:pPr algn="ctr"/>
                      <a:r>
                        <a:rPr lang="fi-FI" sz="1400" dirty="0" smtClean="0"/>
                        <a:t>18</a:t>
                      </a:r>
                      <a:endParaRPr lang="fi-FI" sz="1400" dirty="0"/>
                    </a:p>
                  </a:txBody>
                  <a:tcPr marL="154242" marR="154242"/>
                </a:tc>
              </a:tr>
              <a:tr h="379681">
                <a:tc>
                  <a:txBody>
                    <a:bodyPr/>
                    <a:lstStyle/>
                    <a:p>
                      <a:r>
                        <a:rPr lang="fi-FI" sz="1400" dirty="0" smtClean="0"/>
                        <a:t>Kirkkosali</a:t>
                      </a:r>
                      <a:endParaRPr lang="fi-FI" sz="1400" dirty="0"/>
                    </a:p>
                  </a:txBody>
                  <a:tcPr marL="154242" marR="154242"/>
                </a:tc>
                <a:tc>
                  <a:txBody>
                    <a:bodyPr/>
                    <a:lstStyle/>
                    <a:p>
                      <a:pPr algn="ctr"/>
                      <a:r>
                        <a:rPr lang="fi-FI" sz="1400" dirty="0" smtClean="0"/>
                        <a:t>18</a:t>
                      </a:r>
                      <a:endParaRPr lang="fi-FI" sz="1400" dirty="0"/>
                    </a:p>
                  </a:txBody>
                  <a:tcPr marL="154242" marR="154242"/>
                </a:tc>
              </a:tr>
              <a:tr h="379681">
                <a:tc>
                  <a:txBody>
                    <a:bodyPr/>
                    <a:lstStyle/>
                    <a:p>
                      <a:r>
                        <a:rPr lang="fi-FI" sz="1400" dirty="0" smtClean="0"/>
                        <a:t>Tehdashalli, keskiraskas työ</a:t>
                      </a:r>
                      <a:endParaRPr lang="fi-FI" sz="1400" dirty="0"/>
                    </a:p>
                  </a:txBody>
                  <a:tcPr marL="154242" marR="154242"/>
                </a:tc>
                <a:tc>
                  <a:txBody>
                    <a:bodyPr/>
                    <a:lstStyle/>
                    <a:p>
                      <a:pPr algn="ctr"/>
                      <a:r>
                        <a:rPr lang="fi-FI" sz="1400" dirty="0" smtClean="0"/>
                        <a:t>17</a:t>
                      </a:r>
                      <a:endParaRPr lang="fi-FI" sz="1400" dirty="0"/>
                    </a:p>
                  </a:txBody>
                  <a:tcPr marL="154242" marR="154242"/>
                </a:tc>
              </a:tr>
              <a:tr h="379681">
                <a:tc>
                  <a:txBody>
                    <a:bodyPr/>
                    <a:lstStyle/>
                    <a:p>
                      <a:r>
                        <a:rPr lang="fi-FI" sz="1400" dirty="0" smtClean="0"/>
                        <a:t>Autokorjaamo,</a:t>
                      </a:r>
                      <a:r>
                        <a:rPr lang="fi-FI" sz="1400" baseline="0" dirty="0" smtClean="0"/>
                        <a:t> katsastustila</a:t>
                      </a:r>
                      <a:endParaRPr lang="fi-FI" sz="1400" dirty="0"/>
                    </a:p>
                  </a:txBody>
                  <a:tcPr marL="154242" marR="154242"/>
                </a:tc>
                <a:tc>
                  <a:txBody>
                    <a:bodyPr/>
                    <a:lstStyle/>
                    <a:p>
                      <a:pPr algn="ctr"/>
                      <a:r>
                        <a:rPr lang="fi-FI" sz="1400" dirty="0" smtClean="0"/>
                        <a:t>17</a:t>
                      </a:r>
                      <a:endParaRPr lang="fi-FI" sz="1400" dirty="0"/>
                    </a:p>
                  </a:txBody>
                  <a:tcPr marL="154242" marR="154242"/>
                </a:tc>
              </a:tr>
              <a:tr h="379681">
                <a:tc>
                  <a:txBody>
                    <a:bodyPr/>
                    <a:lstStyle/>
                    <a:p>
                      <a:r>
                        <a:rPr lang="fi-FI" sz="1400" dirty="0" smtClean="0"/>
                        <a:t>Hissikuilu</a:t>
                      </a:r>
                      <a:endParaRPr lang="fi-FI" sz="1400" dirty="0"/>
                    </a:p>
                  </a:txBody>
                  <a:tcPr marL="154242" marR="154242"/>
                </a:tc>
                <a:tc>
                  <a:txBody>
                    <a:bodyPr/>
                    <a:lstStyle/>
                    <a:p>
                      <a:pPr algn="ctr"/>
                      <a:r>
                        <a:rPr lang="fi-FI" sz="1400" dirty="0" smtClean="0"/>
                        <a:t>17</a:t>
                      </a:r>
                      <a:endParaRPr lang="fi-FI" sz="1400" dirty="0"/>
                    </a:p>
                  </a:txBody>
                  <a:tcPr marL="154242" marR="154242"/>
                </a:tc>
              </a:tr>
            </a:tbl>
          </a:graphicData>
        </a:graphic>
      </p:graphicFrame>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Dian numeron paikkamerkki 2"/>
          <p:cNvSpPr>
            <a:spLocks noGrp="1"/>
          </p:cNvSpPr>
          <p:nvPr>
            <p:ph type="sldNum" sz="quarter" idx="12"/>
          </p:nvPr>
        </p:nvSpPr>
        <p:spPr/>
        <p:txBody>
          <a:bodyPr/>
          <a:lstStyle/>
          <a:p>
            <a:fld id="{49246692-9764-4796-AF2E-897E79EBAFA7}" type="slidenum">
              <a:rPr lang="fi-FI" smtClean="0"/>
              <a:pPr/>
              <a:t>13</a:t>
            </a:fld>
            <a:endParaRPr lang="fi-FI"/>
          </a:p>
        </p:txBody>
      </p:sp>
    </p:spTree>
    <p:extLst>
      <p:ext uri="{BB962C8B-B14F-4D97-AF65-F5344CB8AC3E}">
        <p14:creationId xmlns:p14="http://schemas.microsoft.com/office/powerpoint/2010/main" val="1527879320"/>
      </p:ext>
    </p:extLst>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Sisäilman </a:t>
            </a:r>
            <a:r>
              <a:rPr lang="fi-FI" dirty="0" smtClean="0"/>
              <a:t>lämpötila, tavoitearvot</a:t>
            </a:r>
            <a:r>
              <a:rPr lang="fi-FI" dirty="0"/>
              <a:t/>
            </a:r>
            <a:br>
              <a:rPr lang="fi-FI" dirty="0"/>
            </a:br>
            <a:r>
              <a:rPr lang="fi-FI" sz="2400" dirty="0"/>
              <a:t>S</a:t>
            </a:r>
            <a:r>
              <a:rPr lang="fi-FI" sz="2400" dirty="0" smtClean="0"/>
              <a:t>isäilmastoluokitus 2008</a:t>
            </a:r>
            <a:endParaRPr lang="fi-FI" sz="2400" dirty="0"/>
          </a:p>
        </p:txBody>
      </p:sp>
      <p:pic>
        <p:nvPicPr>
          <p:cNvPr id="5122"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tretch/>
        </p:blipFill>
        <p:spPr bwMode="auto">
          <a:xfrm>
            <a:off x="591289" y="1700808"/>
            <a:ext cx="8177003" cy="3896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Kuva 26" descr="Kuvaus: Savonia_Word_tunniste"/>
          <p:cNvPicPr/>
          <p:nvPr/>
        </p:nvPicPr>
        <p:blipFill rotWithShape="1">
          <a:blip r:embed="rId4"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Dian numeron paikkamerkki 3"/>
          <p:cNvSpPr>
            <a:spLocks noGrp="1"/>
          </p:cNvSpPr>
          <p:nvPr>
            <p:ph type="sldNum" sz="quarter" idx="12"/>
          </p:nvPr>
        </p:nvSpPr>
        <p:spPr/>
        <p:txBody>
          <a:bodyPr/>
          <a:lstStyle/>
          <a:p>
            <a:fld id="{49246692-9764-4796-AF2E-897E79EBAFA7}" type="slidenum">
              <a:rPr lang="fi-FI" smtClean="0"/>
              <a:pPr/>
              <a:t>14</a:t>
            </a:fld>
            <a:endParaRPr lang="fi-FI"/>
          </a:p>
        </p:txBody>
      </p:sp>
    </p:spTree>
    <p:extLst>
      <p:ext uri="{BB962C8B-B14F-4D97-AF65-F5344CB8AC3E}">
        <p14:creationId xmlns:p14="http://schemas.microsoft.com/office/powerpoint/2010/main" val="625848489"/>
      </p:ext>
    </p:extLst>
  </p:cSld>
  <p:clrMapOvr>
    <a:masterClrMapping/>
  </p:clrMapOvr>
  <p:transition spd="med">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84835"/>
            <a:ext cx="7707050" cy="1127941"/>
          </a:xfrm>
        </p:spPr>
        <p:txBody>
          <a:bodyPr>
            <a:noAutofit/>
          </a:bodyPr>
          <a:lstStyle/>
          <a:p>
            <a:r>
              <a:rPr lang="fi-FI" sz="2400" dirty="0"/>
              <a:t>A</a:t>
            </a:r>
            <a:r>
              <a:rPr lang="fi-FI" sz="2400" dirty="0" smtClean="0"/>
              <a:t>setus asunnon </a:t>
            </a:r>
            <a:r>
              <a:rPr lang="fi-FI" sz="2400" dirty="0"/>
              <a:t>ja muun oleskelutilan </a:t>
            </a:r>
            <a:r>
              <a:rPr lang="fi-FI" sz="2400" dirty="0" smtClean="0"/>
              <a:t>terveydellisistä olosuhteista ja </a:t>
            </a:r>
            <a:r>
              <a:rPr lang="fi-FI" sz="2400" dirty="0"/>
              <a:t>ulkopuolisen asiantuntijan </a:t>
            </a:r>
            <a:r>
              <a:rPr lang="fi-FI" sz="2400" dirty="0" smtClean="0"/>
              <a:t>pätevyysvaatimuksista (STM 2015) </a:t>
            </a:r>
            <a:endParaRPr lang="fi-FI"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9718617"/>
              </p:ext>
            </p:extLst>
          </p:nvPr>
        </p:nvGraphicFramePr>
        <p:xfrm>
          <a:off x="825390" y="1556790"/>
          <a:ext cx="7273304" cy="4320482"/>
        </p:xfrm>
        <a:graphic>
          <a:graphicData uri="http://schemas.openxmlformats.org/drawingml/2006/table">
            <a:tbl>
              <a:tblPr firstRow="1" bandRow="1">
                <a:tableStyleId>{5C22544A-7EE6-4342-B048-85BDC9FD1C3A}</a:tableStyleId>
              </a:tblPr>
              <a:tblGrid>
                <a:gridCol w="3967907"/>
                <a:gridCol w="1605794"/>
                <a:gridCol w="1699603"/>
              </a:tblGrid>
              <a:tr h="330415">
                <a:tc>
                  <a:txBody>
                    <a:bodyPr/>
                    <a:lstStyle/>
                    <a:p>
                      <a:pPr algn="just">
                        <a:spcAft>
                          <a:spcPts val="0"/>
                        </a:spcAft>
                      </a:pPr>
                      <a:r>
                        <a:rPr lang="fi-FI" sz="1000" b="1" dirty="0">
                          <a:effectLst/>
                          <a:latin typeface="Times New Roman" panose="02020603050405020304" pitchFamily="18" charset="0"/>
                          <a:ea typeface="Times New Roman" panose="02020603050405020304" pitchFamily="18" charset="0"/>
                        </a:rPr>
                        <a:t> </a:t>
                      </a:r>
                      <a:endParaRPr lang="fi-FI" sz="1200" dirty="0">
                        <a:effectLst/>
                        <a:latin typeface="Times New Roman" panose="02020603050405020304" pitchFamily="18" charset="0"/>
                        <a:ea typeface="Times New Roman" panose="02020603050405020304" pitchFamily="18" charset="0"/>
                      </a:endParaRPr>
                    </a:p>
                  </a:txBody>
                  <a:tcPr marL="92631" marR="92631" marT="0" marB="0"/>
                </a:tc>
                <a:tc>
                  <a:txBody>
                    <a:bodyPr/>
                    <a:lstStyle/>
                    <a:p>
                      <a:pPr>
                        <a:spcAft>
                          <a:spcPts val="0"/>
                        </a:spcAft>
                      </a:pPr>
                      <a:r>
                        <a:rPr lang="fi-FI" sz="1000" i="1">
                          <a:effectLst/>
                          <a:latin typeface="Times New Roman" panose="02020603050405020304" pitchFamily="18" charset="0"/>
                          <a:ea typeface="Times New Roman" panose="02020603050405020304" pitchFamily="18" charset="0"/>
                        </a:rPr>
                        <a:t>Lämpötilojen</a:t>
                      </a:r>
                      <a:endParaRPr lang="fi-FI" sz="1200">
                        <a:effectLst/>
                        <a:latin typeface="Times New Roman" panose="02020603050405020304" pitchFamily="18" charset="0"/>
                        <a:ea typeface="Times New Roman" panose="02020603050405020304" pitchFamily="18" charset="0"/>
                      </a:endParaRPr>
                    </a:p>
                    <a:p>
                      <a:pPr>
                        <a:spcAft>
                          <a:spcPts val="0"/>
                        </a:spcAft>
                      </a:pPr>
                      <a:r>
                        <a:rPr lang="fi-FI" sz="1000" i="1">
                          <a:effectLst/>
                          <a:latin typeface="Times New Roman" panose="02020603050405020304" pitchFamily="18" charset="0"/>
                          <a:ea typeface="Times New Roman" panose="02020603050405020304" pitchFamily="18" charset="0"/>
                        </a:rPr>
                        <a:t>toimenpiderajat</a:t>
                      </a:r>
                      <a:endParaRPr lang="fi-FI" sz="1200">
                        <a:effectLst/>
                        <a:latin typeface="Times New Roman" panose="02020603050405020304" pitchFamily="18" charset="0"/>
                        <a:ea typeface="Times New Roman" panose="02020603050405020304" pitchFamily="18" charset="0"/>
                      </a:endParaRPr>
                    </a:p>
                  </a:txBody>
                  <a:tcPr marL="92631" marR="92631" marT="0" marB="0"/>
                </a:tc>
                <a:tc>
                  <a:txBody>
                    <a:bodyPr/>
                    <a:lstStyle/>
                    <a:p>
                      <a:pPr>
                        <a:spcAft>
                          <a:spcPts val="0"/>
                        </a:spcAft>
                      </a:pPr>
                      <a:r>
                        <a:rPr lang="fi-FI" sz="1000" i="1" dirty="0">
                          <a:effectLst/>
                          <a:latin typeface="Times New Roman" panose="02020603050405020304" pitchFamily="18" charset="0"/>
                          <a:ea typeface="Times New Roman" panose="02020603050405020304" pitchFamily="18" charset="0"/>
                        </a:rPr>
                        <a:t>Lämpötilaindeksi TI</a:t>
                      </a:r>
                      <a:endParaRPr lang="fi-FI" sz="1200" dirty="0">
                        <a:effectLst/>
                        <a:latin typeface="Times New Roman" panose="02020603050405020304" pitchFamily="18" charset="0"/>
                        <a:ea typeface="Times New Roman" panose="02020603050405020304" pitchFamily="18" charset="0"/>
                      </a:endParaRPr>
                    </a:p>
                  </a:txBody>
                  <a:tcPr marL="92631" marR="92631" marT="0" marB="0"/>
                </a:tc>
              </a:tr>
              <a:tr h="250200">
                <a:tc>
                  <a:txBody>
                    <a:bodyPr/>
                    <a:lstStyle/>
                    <a:p>
                      <a:pPr algn="just">
                        <a:spcAft>
                          <a:spcPts val="0"/>
                        </a:spcAft>
                      </a:pPr>
                      <a:r>
                        <a:rPr lang="fi-FI" sz="1000" i="1" dirty="0">
                          <a:effectLst/>
                          <a:latin typeface="Times New Roman" panose="02020603050405020304" pitchFamily="18" charset="0"/>
                          <a:ea typeface="Times New Roman" panose="02020603050405020304" pitchFamily="18" charset="0"/>
                        </a:rPr>
                        <a:t>Asunnossa</a:t>
                      </a:r>
                      <a:endParaRPr lang="fi-FI" sz="1200" dirty="0">
                        <a:effectLst/>
                        <a:latin typeface="Times New Roman" panose="02020603050405020304" pitchFamily="18" charset="0"/>
                        <a:ea typeface="Times New Roman" panose="02020603050405020304" pitchFamily="18" charset="0"/>
                      </a:endParaRPr>
                    </a:p>
                  </a:txBody>
                  <a:tcPr marL="92631" marR="92631" marT="0" marB="0"/>
                </a:tc>
                <a:tc>
                  <a:txBody>
                    <a:bodyPr/>
                    <a:lstStyle/>
                    <a:p>
                      <a:pPr algn="ctr">
                        <a:spcAft>
                          <a:spcPts val="0"/>
                        </a:spcAft>
                      </a:pPr>
                      <a:r>
                        <a:rPr lang="fi-FI" sz="1000" dirty="0">
                          <a:effectLst/>
                          <a:latin typeface="Times New Roman" panose="02020603050405020304" pitchFamily="18" charset="0"/>
                          <a:ea typeface="Times New Roman" panose="02020603050405020304" pitchFamily="18" charset="0"/>
                        </a:rPr>
                        <a:t> </a:t>
                      </a:r>
                      <a:endParaRPr lang="fi-FI" sz="1200" dirty="0">
                        <a:effectLst/>
                        <a:latin typeface="Times New Roman" panose="02020603050405020304" pitchFamily="18" charset="0"/>
                        <a:ea typeface="Times New Roman" panose="02020603050405020304" pitchFamily="18" charset="0"/>
                      </a:endParaRPr>
                    </a:p>
                  </a:txBody>
                  <a:tcPr marL="92631" marR="92631" marT="0" marB="0"/>
                </a:tc>
                <a:tc>
                  <a:txBody>
                    <a:bodyPr/>
                    <a:lstStyle/>
                    <a:p>
                      <a:pPr algn="ctr">
                        <a:spcAft>
                          <a:spcPts val="0"/>
                        </a:spcAft>
                      </a:pPr>
                      <a:r>
                        <a:rPr lang="fi-FI" sz="1000" dirty="0">
                          <a:effectLst/>
                          <a:latin typeface="Times New Roman" panose="02020603050405020304" pitchFamily="18" charset="0"/>
                          <a:ea typeface="Times New Roman" panose="02020603050405020304" pitchFamily="18" charset="0"/>
                        </a:rPr>
                        <a:t> </a:t>
                      </a:r>
                      <a:endParaRPr lang="fi-FI" sz="1200" dirty="0">
                        <a:effectLst/>
                        <a:latin typeface="Times New Roman" panose="02020603050405020304" pitchFamily="18" charset="0"/>
                        <a:ea typeface="Times New Roman" panose="02020603050405020304" pitchFamily="18" charset="0"/>
                      </a:endParaRPr>
                    </a:p>
                  </a:txBody>
                  <a:tcPr marL="92631" marR="92631" marT="0" marB="0"/>
                </a:tc>
              </a:tr>
              <a:tr h="250200">
                <a:tc>
                  <a:txBody>
                    <a:bodyPr/>
                    <a:lstStyle/>
                    <a:p>
                      <a:pPr algn="just">
                        <a:spcAft>
                          <a:spcPts val="0"/>
                        </a:spcAft>
                      </a:pPr>
                      <a:r>
                        <a:rPr lang="fi-FI" sz="1000" dirty="0">
                          <a:effectLst/>
                          <a:latin typeface="Times New Roman" panose="02020603050405020304" pitchFamily="18" charset="0"/>
                          <a:ea typeface="Times New Roman" panose="02020603050405020304" pitchFamily="18" charset="0"/>
                        </a:rPr>
                        <a:t>Huoneilman lämpötila lämmityskaudella </a:t>
                      </a:r>
                      <a:endParaRPr lang="fi-FI" sz="1200" dirty="0">
                        <a:effectLst/>
                        <a:latin typeface="Times New Roman" panose="02020603050405020304" pitchFamily="18" charset="0"/>
                        <a:ea typeface="Times New Roman" panose="02020603050405020304" pitchFamily="18" charset="0"/>
                      </a:endParaRPr>
                    </a:p>
                  </a:txBody>
                  <a:tcPr marL="92631" marR="92631" marT="0" marB="0"/>
                </a:tc>
                <a:tc>
                  <a:txBody>
                    <a:bodyPr/>
                    <a:lstStyle/>
                    <a:p>
                      <a:pPr algn="ctr">
                        <a:spcAft>
                          <a:spcPts val="0"/>
                        </a:spcAft>
                        <a:tabLst>
                          <a:tab pos="921385" algn="r"/>
                        </a:tabLst>
                      </a:pPr>
                      <a:r>
                        <a:rPr lang="fi-FI" sz="1000" dirty="0">
                          <a:effectLst/>
                          <a:latin typeface="Times New Roman" panose="02020603050405020304" pitchFamily="18" charset="0"/>
                          <a:ea typeface="Times New Roman" panose="02020603050405020304" pitchFamily="18" charset="0"/>
                        </a:rPr>
                        <a:t>+ 18 °C –  + 26 °C</a:t>
                      </a:r>
                      <a:endParaRPr lang="fi-FI" sz="1200" dirty="0">
                        <a:effectLst/>
                        <a:latin typeface="Times New Roman" panose="02020603050405020304" pitchFamily="18" charset="0"/>
                        <a:ea typeface="Times New Roman" panose="02020603050405020304" pitchFamily="18" charset="0"/>
                      </a:endParaRPr>
                    </a:p>
                  </a:txBody>
                  <a:tcPr marL="92631" marR="92631" marT="0" marB="0"/>
                </a:tc>
                <a:tc>
                  <a:txBody>
                    <a:bodyPr/>
                    <a:lstStyle/>
                    <a:p>
                      <a:pPr algn="ctr">
                        <a:spcAft>
                          <a:spcPts val="0"/>
                        </a:spcAft>
                      </a:pPr>
                      <a:r>
                        <a:rPr lang="fi-FI" sz="1000">
                          <a:effectLst/>
                          <a:latin typeface="Times New Roman" panose="02020603050405020304" pitchFamily="18" charset="0"/>
                          <a:ea typeface="Times New Roman" panose="02020603050405020304" pitchFamily="18" charset="0"/>
                        </a:rPr>
                        <a:t> </a:t>
                      </a:r>
                      <a:endParaRPr lang="fi-FI" sz="1200">
                        <a:effectLst/>
                        <a:latin typeface="Times New Roman" panose="02020603050405020304" pitchFamily="18" charset="0"/>
                        <a:ea typeface="Times New Roman" panose="02020603050405020304" pitchFamily="18" charset="0"/>
                      </a:endParaRPr>
                    </a:p>
                  </a:txBody>
                  <a:tcPr marL="92631" marR="92631" marT="0" marB="0"/>
                </a:tc>
              </a:tr>
              <a:tr h="250200">
                <a:tc>
                  <a:txBody>
                    <a:bodyPr/>
                    <a:lstStyle/>
                    <a:p>
                      <a:pPr algn="just">
                        <a:spcAft>
                          <a:spcPts val="0"/>
                        </a:spcAft>
                      </a:pPr>
                      <a:r>
                        <a:rPr lang="fi-FI" sz="1000" dirty="0">
                          <a:effectLst/>
                          <a:latin typeface="Times New Roman" panose="02020603050405020304" pitchFamily="18" charset="0"/>
                          <a:ea typeface="Times New Roman" panose="02020603050405020304" pitchFamily="18" charset="0"/>
                        </a:rPr>
                        <a:t>Huoneilman lämpötila lämmityskauden ulkopuolella </a:t>
                      </a:r>
                      <a:endParaRPr lang="fi-FI" sz="1200" dirty="0">
                        <a:effectLst/>
                        <a:latin typeface="Times New Roman" panose="02020603050405020304" pitchFamily="18" charset="0"/>
                        <a:ea typeface="Times New Roman" panose="02020603050405020304" pitchFamily="18" charset="0"/>
                      </a:endParaRPr>
                    </a:p>
                  </a:txBody>
                  <a:tcPr marL="92631" marR="92631" marT="0" marB="0"/>
                </a:tc>
                <a:tc>
                  <a:txBody>
                    <a:bodyPr/>
                    <a:lstStyle/>
                    <a:p>
                      <a:pPr algn="ctr">
                        <a:spcAft>
                          <a:spcPts val="0"/>
                        </a:spcAft>
                        <a:tabLst>
                          <a:tab pos="921385" algn="r"/>
                        </a:tabLst>
                      </a:pPr>
                      <a:r>
                        <a:rPr lang="fi-FI" sz="1000" dirty="0">
                          <a:effectLst/>
                          <a:latin typeface="Times New Roman" panose="02020603050405020304" pitchFamily="18" charset="0"/>
                          <a:ea typeface="Times New Roman" panose="02020603050405020304" pitchFamily="18" charset="0"/>
                        </a:rPr>
                        <a:t>+ 18 °C –  + 32 °C</a:t>
                      </a:r>
                      <a:endParaRPr lang="fi-FI" sz="1200" dirty="0">
                        <a:effectLst/>
                        <a:latin typeface="Times New Roman" panose="02020603050405020304" pitchFamily="18" charset="0"/>
                        <a:ea typeface="Times New Roman" panose="02020603050405020304" pitchFamily="18" charset="0"/>
                      </a:endParaRPr>
                    </a:p>
                  </a:txBody>
                  <a:tcPr marL="92631" marR="92631" marT="0" marB="0"/>
                </a:tc>
                <a:tc>
                  <a:txBody>
                    <a:bodyPr/>
                    <a:lstStyle/>
                    <a:p>
                      <a:pPr algn="ctr">
                        <a:spcAft>
                          <a:spcPts val="0"/>
                        </a:spcAft>
                      </a:pPr>
                      <a:r>
                        <a:rPr lang="fi-FI" sz="1000">
                          <a:effectLst/>
                          <a:latin typeface="Times New Roman" panose="02020603050405020304" pitchFamily="18" charset="0"/>
                          <a:ea typeface="Times New Roman" panose="02020603050405020304" pitchFamily="18" charset="0"/>
                        </a:rPr>
                        <a:t> </a:t>
                      </a:r>
                      <a:endParaRPr lang="fi-FI" sz="1200">
                        <a:effectLst/>
                        <a:latin typeface="Times New Roman" panose="02020603050405020304" pitchFamily="18" charset="0"/>
                        <a:ea typeface="Times New Roman" panose="02020603050405020304" pitchFamily="18" charset="0"/>
                      </a:endParaRPr>
                    </a:p>
                  </a:txBody>
                  <a:tcPr marL="92631" marR="92631" marT="0" marB="0"/>
                </a:tc>
              </a:tr>
              <a:tr h="250200">
                <a:tc>
                  <a:txBody>
                    <a:bodyPr/>
                    <a:lstStyle/>
                    <a:p>
                      <a:pPr algn="just">
                        <a:spcAft>
                          <a:spcPts val="0"/>
                        </a:spcAft>
                      </a:pPr>
                      <a:r>
                        <a:rPr lang="fi-FI" sz="1000">
                          <a:effectLst/>
                          <a:latin typeface="Times New Roman" panose="02020603050405020304" pitchFamily="18" charset="0"/>
                          <a:ea typeface="Times New Roman" panose="02020603050405020304" pitchFamily="18" charset="0"/>
                        </a:rPr>
                        <a:t>Seinäpinnan alin keskiarvolämpötila </a:t>
                      </a:r>
                      <a:endParaRPr lang="fi-FI" sz="1200">
                        <a:effectLst/>
                        <a:latin typeface="Times New Roman" panose="02020603050405020304" pitchFamily="18" charset="0"/>
                        <a:ea typeface="Times New Roman" panose="02020603050405020304" pitchFamily="18" charset="0"/>
                      </a:endParaRPr>
                    </a:p>
                  </a:txBody>
                  <a:tcPr marL="92631" marR="92631" marT="0" marB="0"/>
                </a:tc>
                <a:tc>
                  <a:txBody>
                    <a:bodyPr/>
                    <a:lstStyle/>
                    <a:p>
                      <a:pPr algn="ctr">
                        <a:spcAft>
                          <a:spcPts val="0"/>
                        </a:spcAft>
                        <a:tabLst>
                          <a:tab pos="921385" algn="r"/>
                        </a:tabLst>
                      </a:pPr>
                      <a:r>
                        <a:rPr lang="fi-FI" sz="1000" dirty="0">
                          <a:effectLst/>
                          <a:latin typeface="Times New Roman" panose="02020603050405020304" pitchFamily="18" charset="0"/>
                          <a:ea typeface="Times New Roman" panose="02020603050405020304" pitchFamily="18" charset="0"/>
                        </a:rPr>
                        <a:t>+ 16 °C</a:t>
                      </a:r>
                      <a:endParaRPr lang="fi-FI" sz="1200" dirty="0">
                        <a:effectLst/>
                        <a:latin typeface="Times New Roman" panose="02020603050405020304" pitchFamily="18" charset="0"/>
                        <a:ea typeface="Times New Roman" panose="02020603050405020304" pitchFamily="18" charset="0"/>
                      </a:endParaRPr>
                    </a:p>
                  </a:txBody>
                  <a:tcPr marL="92631" marR="92631" marT="0" marB="0"/>
                </a:tc>
                <a:tc>
                  <a:txBody>
                    <a:bodyPr/>
                    <a:lstStyle/>
                    <a:p>
                      <a:pPr algn="ctr">
                        <a:spcAft>
                          <a:spcPts val="0"/>
                        </a:spcAft>
                        <a:tabLst>
                          <a:tab pos="651510" algn="r"/>
                        </a:tabLst>
                      </a:pPr>
                      <a:r>
                        <a:rPr lang="fi-FI" sz="1000">
                          <a:effectLst/>
                          <a:latin typeface="Times New Roman" panose="02020603050405020304" pitchFamily="18" charset="0"/>
                          <a:ea typeface="Times New Roman" panose="02020603050405020304" pitchFamily="18" charset="0"/>
                        </a:rPr>
                        <a:t>81</a:t>
                      </a:r>
                      <a:endParaRPr lang="fi-FI" sz="1200">
                        <a:effectLst/>
                        <a:latin typeface="Times New Roman" panose="02020603050405020304" pitchFamily="18" charset="0"/>
                        <a:ea typeface="Times New Roman" panose="02020603050405020304" pitchFamily="18" charset="0"/>
                      </a:endParaRPr>
                    </a:p>
                  </a:txBody>
                  <a:tcPr marL="92631" marR="92631" marT="0" marB="0"/>
                </a:tc>
              </a:tr>
              <a:tr h="250200">
                <a:tc>
                  <a:txBody>
                    <a:bodyPr/>
                    <a:lstStyle/>
                    <a:p>
                      <a:pPr algn="just">
                        <a:spcAft>
                          <a:spcPts val="0"/>
                        </a:spcAft>
                      </a:pPr>
                      <a:r>
                        <a:rPr lang="fi-FI" sz="1000">
                          <a:effectLst/>
                          <a:latin typeface="Times New Roman" panose="02020603050405020304" pitchFamily="18" charset="0"/>
                          <a:ea typeface="Times New Roman" panose="02020603050405020304" pitchFamily="18" charset="0"/>
                        </a:rPr>
                        <a:t>Lattiapinnan alin keskiarvolämpötila </a:t>
                      </a:r>
                      <a:endParaRPr lang="fi-FI" sz="1200">
                        <a:effectLst/>
                        <a:latin typeface="Times New Roman" panose="02020603050405020304" pitchFamily="18" charset="0"/>
                        <a:ea typeface="Times New Roman" panose="02020603050405020304" pitchFamily="18" charset="0"/>
                      </a:endParaRPr>
                    </a:p>
                  </a:txBody>
                  <a:tcPr marL="92631" marR="92631" marT="0" marB="0"/>
                </a:tc>
                <a:tc>
                  <a:txBody>
                    <a:bodyPr/>
                    <a:lstStyle/>
                    <a:p>
                      <a:pPr algn="ctr">
                        <a:spcAft>
                          <a:spcPts val="0"/>
                        </a:spcAft>
                        <a:tabLst>
                          <a:tab pos="921385" algn="r"/>
                        </a:tabLst>
                      </a:pPr>
                      <a:r>
                        <a:rPr lang="fi-FI" sz="1000" dirty="0">
                          <a:effectLst/>
                          <a:latin typeface="Times New Roman" panose="02020603050405020304" pitchFamily="18" charset="0"/>
                          <a:ea typeface="Times New Roman" panose="02020603050405020304" pitchFamily="18" charset="0"/>
                        </a:rPr>
                        <a:t>+ 18 °C</a:t>
                      </a:r>
                      <a:endParaRPr lang="fi-FI" sz="1200" dirty="0">
                        <a:effectLst/>
                        <a:latin typeface="Times New Roman" panose="02020603050405020304" pitchFamily="18" charset="0"/>
                        <a:ea typeface="Times New Roman" panose="02020603050405020304" pitchFamily="18" charset="0"/>
                      </a:endParaRPr>
                    </a:p>
                  </a:txBody>
                  <a:tcPr marL="92631" marR="92631" marT="0" marB="0"/>
                </a:tc>
                <a:tc>
                  <a:txBody>
                    <a:bodyPr/>
                    <a:lstStyle/>
                    <a:p>
                      <a:pPr algn="ctr">
                        <a:spcAft>
                          <a:spcPts val="0"/>
                        </a:spcAft>
                        <a:tabLst>
                          <a:tab pos="651510" algn="r"/>
                        </a:tabLst>
                      </a:pPr>
                      <a:r>
                        <a:rPr lang="fi-FI" sz="1000">
                          <a:effectLst/>
                          <a:latin typeface="Times New Roman" panose="02020603050405020304" pitchFamily="18" charset="0"/>
                          <a:ea typeface="Times New Roman" panose="02020603050405020304" pitchFamily="18" charset="0"/>
                        </a:rPr>
                        <a:t>87</a:t>
                      </a:r>
                      <a:endParaRPr lang="fi-FI" sz="1200">
                        <a:effectLst/>
                        <a:latin typeface="Times New Roman" panose="02020603050405020304" pitchFamily="18" charset="0"/>
                        <a:ea typeface="Times New Roman" panose="02020603050405020304" pitchFamily="18" charset="0"/>
                      </a:endParaRPr>
                    </a:p>
                  </a:txBody>
                  <a:tcPr marL="92631" marR="92631" marT="0" marB="0"/>
                </a:tc>
              </a:tr>
              <a:tr h="250200">
                <a:tc>
                  <a:txBody>
                    <a:bodyPr/>
                    <a:lstStyle/>
                    <a:p>
                      <a:pPr algn="just">
                        <a:spcAft>
                          <a:spcPts val="0"/>
                        </a:spcAft>
                      </a:pPr>
                      <a:r>
                        <a:rPr lang="fi-FI" sz="1000">
                          <a:effectLst/>
                          <a:latin typeface="Times New Roman" panose="02020603050405020304" pitchFamily="18" charset="0"/>
                          <a:ea typeface="Times New Roman" panose="02020603050405020304" pitchFamily="18" charset="0"/>
                        </a:rPr>
                        <a:t>Alin pistemäinen pintalämpötila </a:t>
                      </a:r>
                      <a:endParaRPr lang="fi-FI" sz="1200">
                        <a:effectLst/>
                        <a:latin typeface="Times New Roman" panose="02020603050405020304" pitchFamily="18" charset="0"/>
                        <a:ea typeface="Times New Roman" panose="02020603050405020304" pitchFamily="18" charset="0"/>
                      </a:endParaRPr>
                    </a:p>
                  </a:txBody>
                  <a:tcPr marL="92631" marR="92631" marT="0" marB="0"/>
                </a:tc>
                <a:tc>
                  <a:txBody>
                    <a:bodyPr/>
                    <a:lstStyle/>
                    <a:p>
                      <a:pPr algn="ctr">
                        <a:spcAft>
                          <a:spcPts val="0"/>
                        </a:spcAft>
                        <a:tabLst>
                          <a:tab pos="921385" algn="r"/>
                        </a:tabLst>
                      </a:pPr>
                      <a:r>
                        <a:rPr lang="fi-FI" sz="1000" dirty="0">
                          <a:effectLst/>
                          <a:latin typeface="Times New Roman" panose="02020603050405020304" pitchFamily="18" charset="0"/>
                          <a:ea typeface="Times New Roman" panose="02020603050405020304" pitchFamily="18" charset="0"/>
                        </a:rPr>
                        <a:t>+ 11 °C</a:t>
                      </a:r>
                      <a:endParaRPr lang="fi-FI" sz="1200" dirty="0">
                        <a:effectLst/>
                        <a:latin typeface="Times New Roman" panose="02020603050405020304" pitchFamily="18" charset="0"/>
                        <a:ea typeface="Times New Roman" panose="02020603050405020304" pitchFamily="18" charset="0"/>
                      </a:endParaRPr>
                    </a:p>
                  </a:txBody>
                  <a:tcPr marL="92631" marR="92631" marT="0" marB="0"/>
                </a:tc>
                <a:tc>
                  <a:txBody>
                    <a:bodyPr/>
                    <a:lstStyle/>
                    <a:p>
                      <a:pPr algn="ctr">
                        <a:spcAft>
                          <a:spcPts val="0"/>
                        </a:spcAft>
                        <a:tabLst>
                          <a:tab pos="651510" algn="r"/>
                        </a:tabLst>
                      </a:pPr>
                      <a:r>
                        <a:rPr lang="fi-FI" sz="1000">
                          <a:effectLst/>
                          <a:latin typeface="Times New Roman" panose="02020603050405020304" pitchFamily="18" charset="0"/>
                          <a:ea typeface="Times New Roman" panose="02020603050405020304" pitchFamily="18" charset="0"/>
                        </a:rPr>
                        <a:t>61</a:t>
                      </a:r>
                      <a:endParaRPr lang="fi-FI" sz="1200">
                        <a:effectLst/>
                        <a:latin typeface="Times New Roman" panose="02020603050405020304" pitchFamily="18" charset="0"/>
                        <a:ea typeface="Times New Roman" panose="02020603050405020304" pitchFamily="18" charset="0"/>
                      </a:endParaRPr>
                    </a:p>
                  </a:txBody>
                  <a:tcPr marL="92631" marR="92631" marT="0" marB="0"/>
                </a:tc>
              </a:tr>
              <a:tr h="250200">
                <a:tc>
                  <a:txBody>
                    <a:bodyPr/>
                    <a:lstStyle/>
                    <a:p>
                      <a:pPr algn="just">
                        <a:spcAft>
                          <a:spcPts val="0"/>
                        </a:spcAft>
                      </a:pPr>
                      <a:r>
                        <a:rPr lang="fi-FI" sz="1000">
                          <a:effectLst/>
                          <a:latin typeface="Times New Roman" panose="02020603050405020304" pitchFamily="18" charset="0"/>
                          <a:ea typeface="Times New Roman" panose="02020603050405020304" pitchFamily="18" charset="0"/>
                        </a:rPr>
                        <a:t> </a:t>
                      </a:r>
                      <a:endParaRPr lang="fi-FI" sz="1200">
                        <a:effectLst/>
                        <a:latin typeface="Times New Roman" panose="02020603050405020304" pitchFamily="18" charset="0"/>
                        <a:ea typeface="Times New Roman" panose="02020603050405020304" pitchFamily="18" charset="0"/>
                      </a:endParaRPr>
                    </a:p>
                  </a:txBody>
                  <a:tcPr marL="92631" marR="92631" marT="0" marB="0"/>
                </a:tc>
                <a:tc>
                  <a:txBody>
                    <a:bodyPr/>
                    <a:lstStyle/>
                    <a:p>
                      <a:pPr algn="ctr">
                        <a:spcAft>
                          <a:spcPts val="0"/>
                        </a:spcAft>
                        <a:tabLst>
                          <a:tab pos="921385" algn="r"/>
                        </a:tabLst>
                      </a:pPr>
                      <a:r>
                        <a:rPr lang="fi-FI" sz="1000" dirty="0">
                          <a:effectLst/>
                          <a:latin typeface="Times New Roman" panose="02020603050405020304" pitchFamily="18" charset="0"/>
                          <a:ea typeface="Times New Roman" panose="02020603050405020304" pitchFamily="18" charset="0"/>
                        </a:rPr>
                        <a:t> </a:t>
                      </a:r>
                      <a:endParaRPr lang="fi-FI" sz="1200" dirty="0">
                        <a:effectLst/>
                        <a:latin typeface="Times New Roman" panose="02020603050405020304" pitchFamily="18" charset="0"/>
                        <a:ea typeface="Times New Roman" panose="02020603050405020304" pitchFamily="18" charset="0"/>
                      </a:endParaRPr>
                    </a:p>
                  </a:txBody>
                  <a:tcPr marL="92631" marR="92631" marT="0" marB="0"/>
                </a:tc>
                <a:tc>
                  <a:txBody>
                    <a:bodyPr/>
                    <a:lstStyle/>
                    <a:p>
                      <a:pPr algn="ctr">
                        <a:spcAft>
                          <a:spcPts val="0"/>
                        </a:spcAft>
                        <a:tabLst>
                          <a:tab pos="651510" algn="r"/>
                        </a:tabLst>
                      </a:pPr>
                      <a:r>
                        <a:rPr lang="fi-FI" sz="1000">
                          <a:effectLst/>
                          <a:latin typeface="Times New Roman" panose="02020603050405020304" pitchFamily="18" charset="0"/>
                          <a:ea typeface="Times New Roman" panose="02020603050405020304" pitchFamily="18" charset="0"/>
                        </a:rPr>
                        <a:t> </a:t>
                      </a:r>
                      <a:endParaRPr lang="fi-FI" sz="1200">
                        <a:effectLst/>
                        <a:latin typeface="Times New Roman" panose="02020603050405020304" pitchFamily="18" charset="0"/>
                        <a:ea typeface="Times New Roman" panose="02020603050405020304" pitchFamily="18" charset="0"/>
                      </a:endParaRPr>
                    </a:p>
                  </a:txBody>
                  <a:tcPr marL="92631" marR="92631" marT="0" marB="0"/>
                </a:tc>
              </a:tr>
              <a:tr h="453726">
                <a:tc>
                  <a:txBody>
                    <a:bodyPr/>
                    <a:lstStyle/>
                    <a:p>
                      <a:pPr algn="just">
                        <a:spcAft>
                          <a:spcPts val="0"/>
                        </a:spcAft>
                      </a:pPr>
                      <a:r>
                        <a:rPr lang="fi-FI" sz="1000" i="1">
                          <a:effectLst/>
                          <a:latin typeface="Times New Roman" panose="02020603050405020304" pitchFamily="18" charset="0"/>
                          <a:ea typeface="Times New Roman" panose="02020603050405020304" pitchFamily="18" charset="0"/>
                        </a:rPr>
                        <a:t>Palvelutaloissa, vanhainkodeissa, lasten päivähoitopaikoissa, oppilaitoksissa ja vastaavissa tiloissa</a:t>
                      </a:r>
                      <a:endParaRPr lang="fi-FI" sz="1200">
                        <a:effectLst/>
                        <a:latin typeface="Times New Roman" panose="02020603050405020304" pitchFamily="18" charset="0"/>
                        <a:ea typeface="Times New Roman" panose="02020603050405020304" pitchFamily="18" charset="0"/>
                      </a:endParaRPr>
                    </a:p>
                  </a:txBody>
                  <a:tcPr marL="92631" marR="92631" marT="0" marB="0"/>
                </a:tc>
                <a:tc>
                  <a:txBody>
                    <a:bodyPr/>
                    <a:lstStyle/>
                    <a:p>
                      <a:pPr algn="ctr">
                        <a:spcAft>
                          <a:spcPts val="0"/>
                        </a:spcAft>
                        <a:tabLst>
                          <a:tab pos="921385" algn="r"/>
                        </a:tabLst>
                      </a:pPr>
                      <a:r>
                        <a:rPr lang="fi-FI" sz="1000" dirty="0">
                          <a:effectLst/>
                          <a:latin typeface="Times New Roman" panose="02020603050405020304" pitchFamily="18" charset="0"/>
                          <a:ea typeface="Times New Roman" panose="02020603050405020304" pitchFamily="18" charset="0"/>
                        </a:rPr>
                        <a:t> </a:t>
                      </a:r>
                      <a:endParaRPr lang="fi-FI" sz="1200" dirty="0">
                        <a:effectLst/>
                        <a:latin typeface="Times New Roman" panose="02020603050405020304" pitchFamily="18" charset="0"/>
                        <a:ea typeface="Times New Roman" panose="02020603050405020304" pitchFamily="18" charset="0"/>
                      </a:endParaRPr>
                    </a:p>
                  </a:txBody>
                  <a:tcPr marL="92631" marR="92631" marT="0" marB="0"/>
                </a:tc>
                <a:tc>
                  <a:txBody>
                    <a:bodyPr/>
                    <a:lstStyle/>
                    <a:p>
                      <a:pPr algn="ctr">
                        <a:spcAft>
                          <a:spcPts val="0"/>
                        </a:spcAft>
                        <a:tabLst>
                          <a:tab pos="651510" algn="r"/>
                        </a:tabLst>
                      </a:pPr>
                      <a:r>
                        <a:rPr lang="fi-FI" sz="1000" dirty="0">
                          <a:effectLst/>
                          <a:latin typeface="Times New Roman" panose="02020603050405020304" pitchFamily="18" charset="0"/>
                          <a:ea typeface="Times New Roman" panose="02020603050405020304" pitchFamily="18" charset="0"/>
                        </a:rPr>
                        <a:t> </a:t>
                      </a:r>
                      <a:endParaRPr lang="fi-FI" sz="1200" dirty="0">
                        <a:effectLst/>
                        <a:latin typeface="Times New Roman" panose="02020603050405020304" pitchFamily="18" charset="0"/>
                        <a:ea typeface="Times New Roman" panose="02020603050405020304" pitchFamily="18" charset="0"/>
                      </a:endParaRPr>
                    </a:p>
                  </a:txBody>
                  <a:tcPr marL="92631" marR="92631" marT="0" marB="0"/>
                </a:tc>
              </a:tr>
              <a:tr h="250200">
                <a:tc>
                  <a:txBody>
                    <a:bodyPr/>
                    <a:lstStyle/>
                    <a:p>
                      <a:pPr algn="just">
                        <a:spcAft>
                          <a:spcPts val="0"/>
                        </a:spcAft>
                      </a:pPr>
                      <a:r>
                        <a:rPr lang="fi-FI" sz="1000">
                          <a:effectLst/>
                          <a:latin typeface="Times New Roman" panose="02020603050405020304" pitchFamily="18" charset="0"/>
                          <a:ea typeface="Times New Roman" panose="02020603050405020304" pitchFamily="18" charset="0"/>
                        </a:rPr>
                        <a:t>Huoneilman lämpötila lämmityskaudella </a:t>
                      </a:r>
                      <a:endParaRPr lang="fi-FI" sz="1200">
                        <a:effectLst/>
                        <a:latin typeface="Times New Roman" panose="02020603050405020304" pitchFamily="18" charset="0"/>
                        <a:ea typeface="Times New Roman" panose="02020603050405020304" pitchFamily="18" charset="0"/>
                      </a:endParaRPr>
                    </a:p>
                  </a:txBody>
                  <a:tcPr marL="92631" marR="92631" marT="0" marB="0"/>
                </a:tc>
                <a:tc>
                  <a:txBody>
                    <a:bodyPr/>
                    <a:lstStyle/>
                    <a:p>
                      <a:pPr algn="ctr">
                        <a:spcAft>
                          <a:spcPts val="0"/>
                        </a:spcAft>
                        <a:tabLst>
                          <a:tab pos="921385" algn="r"/>
                        </a:tabLst>
                      </a:pPr>
                      <a:r>
                        <a:rPr lang="fi-FI" sz="1000" dirty="0">
                          <a:effectLst/>
                          <a:latin typeface="Times New Roman" panose="02020603050405020304" pitchFamily="18" charset="0"/>
                          <a:ea typeface="Times New Roman" panose="02020603050405020304" pitchFamily="18" charset="0"/>
                        </a:rPr>
                        <a:t>+ 20 °C –  + 26 °C</a:t>
                      </a:r>
                      <a:endParaRPr lang="fi-FI" sz="1200" dirty="0">
                        <a:effectLst/>
                        <a:latin typeface="Times New Roman" panose="02020603050405020304" pitchFamily="18" charset="0"/>
                        <a:ea typeface="Times New Roman" panose="02020603050405020304" pitchFamily="18" charset="0"/>
                      </a:endParaRPr>
                    </a:p>
                  </a:txBody>
                  <a:tcPr marL="92631" marR="92631" marT="0" marB="0"/>
                </a:tc>
                <a:tc>
                  <a:txBody>
                    <a:bodyPr/>
                    <a:lstStyle/>
                    <a:p>
                      <a:pPr algn="ctr">
                        <a:spcAft>
                          <a:spcPts val="0"/>
                        </a:spcAft>
                        <a:tabLst>
                          <a:tab pos="651510" algn="r"/>
                        </a:tabLst>
                      </a:pPr>
                      <a:r>
                        <a:rPr lang="fi-FI" sz="1000" dirty="0">
                          <a:effectLst/>
                          <a:latin typeface="Times New Roman" panose="02020603050405020304" pitchFamily="18" charset="0"/>
                          <a:ea typeface="Times New Roman" panose="02020603050405020304" pitchFamily="18" charset="0"/>
                        </a:rPr>
                        <a:t> </a:t>
                      </a:r>
                      <a:endParaRPr lang="fi-FI" sz="1200" dirty="0">
                        <a:effectLst/>
                        <a:latin typeface="Times New Roman" panose="02020603050405020304" pitchFamily="18" charset="0"/>
                        <a:ea typeface="Times New Roman" panose="02020603050405020304" pitchFamily="18" charset="0"/>
                      </a:endParaRPr>
                    </a:p>
                  </a:txBody>
                  <a:tcPr marL="92631" marR="92631" marT="0" marB="0"/>
                </a:tc>
              </a:tr>
              <a:tr h="453726">
                <a:tc>
                  <a:txBody>
                    <a:bodyPr/>
                    <a:lstStyle/>
                    <a:p>
                      <a:pPr algn="just">
                        <a:spcAft>
                          <a:spcPts val="0"/>
                        </a:spcAft>
                      </a:pPr>
                      <a:r>
                        <a:rPr lang="fi-FI" sz="1000" dirty="0">
                          <a:effectLst/>
                          <a:latin typeface="Times New Roman" panose="02020603050405020304" pitchFamily="18" charset="0"/>
                          <a:ea typeface="Times New Roman" panose="02020603050405020304" pitchFamily="18" charset="0"/>
                        </a:rPr>
                        <a:t>Huoneilman lämpötila lämmityskauden ulkopuolella lasten päivähoitopaikat, oppilaitokset ja muut vastaavat tilat</a:t>
                      </a:r>
                      <a:endParaRPr lang="fi-FI" sz="1200" dirty="0">
                        <a:effectLst/>
                        <a:latin typeface="Times New Roman" panose="02020603050405020304" pitchFamily="18" charset="0"/>
                        <a:ea typeface="Times New Roman" panose="02020603050405020304" pitchFamily="18" charset="0"/>
                      </a:endParaRPr>
                    </a:p>
                  </a:txBody>
                  <a:tcPr marL="92631" marR="92631" marT="0" marB="0"/>
                </a:tc>
                <a:tc>
                  <a:txBody>
                    <a:bodyPr/>
                    <a:lstStyle/>
                    <a:p>
                      <a:pPr algn="ctr">
                        <a:spcAft>
                          <a:spcPts val="0"/>
                        </a:spcAft>
                        <a:tabLst>
                          <a:tab pos="921385" algn="r"/>
                        </a:tabLst>
                      </a:pPr>
                      <a:r>
                        <a:rPr lang="fi-FI" sz="1000" dirty="0">
                          <a:effectLst/>
                          <a:latin typeface="Times New Roman" panose="02020603050405020304" pitchFamily="18" charset="0"/>
                          <a:ea typeface="Times New Roman" panose="02020603050405020304" pitchFamily="18" charset="0"/>
                        </a:rPr>
                        <a:t>+ 20 °C –  + 32 °C</a:t>
                      </a:r>
                      <a:endParaRPr lang="fi-FI" sz="1200" dirty="0">
                        <a:effectLst/>
                        <a:latin typeface="Times New Roman" panose="02020603050405020304" pitchFamily="18" charset="0"/>
                        <a:ea typeface="Times New Roman" panose="02020603050405020304" pitchFamily="18" charset="0"/>
                      </a:endParaRPr>
                    </a:p>
                  </a:txBody>
                  <a:tcPr marL="92631" marR="92631" marT="0" marB="0"/>
                </a:tc>
                <a:tc>
                  <a:txBody>
                    <a:bodyPr/>
                    <a:lstStyle/>
                    <a:p>
                      <a:pPr algn="ctr">
                        <a:spcAft>
                          <a:spcPts val="0"/>
                        </a:spcAft>
                        <a:tabLst>
                          <a:tab pos="651510" algn="r"/>
                        </a:tabLst>
                      </a:pPr>
                      <a:r>
                        <a:rPr lang="fi-FI" sz="1000" dirty="0">
                          <a:effectLst/>
                          <a:latin typeface="Times New Roman" panose="02020603050405020304" pitchFamily="18" charset="0"/>
                          <a:ea typeface="Times New Roman" panose="02020603050405020304" pitchFamily="18" charset="0"/>
                        </a:rPr>
                        <a:t> </a:t>
                      </a:r>
                      <a:endParaRPr lang="fi-FI" sz="1200" dirty="0">
                        <a:effectLst/>
                        <a:latin typeface="Times New Roman" panose="02020603050405020304" pitchFamily="18" charset="0"/>
                        <a:ea typeface="Times New Roman" panose="02020603050405020304" pitchFamily="18" charset="0"/>
                      </a:endParaRPr>
                    </a:p>
                  </a:txBody>
                  <a:tcPr marL="92631" marR="92631" marT="0" marB="0"/>
                </a:tc>
              </a:tr>
              <a:tr h="330415">
                <a:tc>
                  <a:txBody>
                    <a:bodyPr/>
                    <a:lstStyle/>
                    <a:p>
                      <a:pPr algn="just">
                        <a:spcAft>
                          <a:spcPts val="0"/>
                        </a:spcAft>
                      </a:pPr>
                      <a:r>
                        <a:rPr lang="fi-FI" sz="1000">
                          <a:effectLst/>
                          <a:latin typeface="Times New Roman" panose="02020603050405020304" pitchFamily="18" charset="0"/>
                          <a:ea typeface="Times New Roman" panose="02020603050405020304" pitchFamily="18" charset="0"/>
                        </a:rPr>
                        <a:t>Huoneilman lämpötila lämmityskauden ulkopuolella, palvelutalot, vanhainkodit ja muut vastaavat tilat</a:t>
                      </a:r>
                      <a:endParaRPr lang="fi-FI" sz="1200">
                        <a:effectLst/>
                        <a:latin typeface="Times New Roman" panose="02020603050405020304" pitchFamily="18" charset="0"/>
                        <a:ea typeface="Times New Roman" panose="02020603050405020304" pitchFamily="18" charset="0"/>
                      </a:endParaRPr>
                    </a:p>
                  </a:txBody>
                  <a:tcPr marL="92631" marR="92631" marT="0" marB="0"/>
                </a:tc>
                <a:tc>
                  <a:txBody>
                    <a:bodyPr/>
                    <a:lstStyle/>
                    <a:p>
                      <a:pPr algn="ctr">
                        <a:spcAft>
                          <a:spcPts val="0"/>
                        </a:spcAft>
                        <a:tabLst>
                          <a:tab pos="921385" algn="r"/>
                        </a:tabLst>
                      </a:pPr>
                      <a:r>
                        <a:rPr lang="fi-FI" sz="1000" dirty="0">
                          <a:effectLst/>
                          <a:latin typeface="Times New Roman" panose="02020603050405020304" pitchFamily="18" charset="0"/>
                          <a:ea typeface="Times New Roman" panose="02020603050405020304" pitchFamily="18" charset="0"/>
                        </a:rPr>
                        <a:t>+ 20 °C –  + 30 °C</a:t>
                      </a:r>
                      <a:endParaRPr lang="fi-FI" sz="1200" dirty="0">
                        <a:effectLst/>
                        <a:latin typeface="Times New Roman" panose="02020603050405020304" pitchFamily="18" charset="0"/>
                        <a:ea typeface="Times New Roman" panose="02020603050405020304" pitchFamily="18" charset="0"/>
                      </a:endParaRPr>
                    </a:p>
                  </a:txBody>
                  <a:tcPr marL="92631" marR="92631" marT="0" marB="0"/>
                </a:tc>
                <a:tc>
                  <a:txBody>
                    <a:bodyPr/>
                    <a:lstStyle/>
                    <a:p>
                      <a:pPr algn="ctr">
                        <a:spcAft>
                          <a:spcPts val="0"/>
                        </a:spcAft>
                        <a:tabLst>
                          <a:tab pos="651510" algn="r"/>
                        </a:tabLst>
                      </a:pPr>
                      <a:r>
                        <a:rPr lang="fi-FI" sz="1000" dirty="0">
                          <a:effectLst/>
                          <a:latin typeface="Times New Roman" panose="02020603050405020304" pitchFamily="18" charset="0"/>
                          <a:ea typeface="Times New Roman" panose="02020603050405020304" pitchFamily="18" charset="0"/>
                        </a:rPr>
                        <a:t> </a:t>
                      </a:r>
                      <a:endParaRPr lang="fi-FI" sz="1200" dirty="0">
                        <a:effectLst/>
                        <a:latin typeface="Times New Roman" panose="02020603050405020304" pitchFamily="18" charset="0"/>
                        <a:ea typeface="Times New Roman" panose="02020603050405020304" pitchFamily="18" charset="0"/>
                      </a:endParaRPr>
                    </a:p>
                  </a:txBody>
                  <a:tcPr marL="92631" marR="92631" marT="0" marB="0"/>
                </a:tc>
              </a:tr>
              <a:tr h="250200">
                <a:tc>
                  <a:txBody>
                    <a:bodyPr/>
                    <a:lstStyle/>
                    <a:p>
                      <a:pPr algn="just">
                        <a:spcAft>
                          <a:spcPts val="0"/>
                        </a:spcAft>
                      </a:pPr>
                      <a:r>
                        <a:rPr lang="fi-FI" sz="1000">
                          <a:effectLst/>
                          <a:latin typeface="Times New Roman" panose="02020603050405020304" pitchFamily="18" charset="0"/>
                          <a:ea typeface="Times New Roman" panose="02020603050405020304" pitchFamily="18" charset="0"/>
                        </a:rPr>
                        <a:t>Seinäpinnan alin keskiarvolämpötila </a:t>
                      </a:r>
                      <a:endParaRPr lang="fi-FI" sz="1200">
                        <a:effectLst/>
                        <a:latin typeface="Times New Roman" panose="02020603050405020304" pitchFamily="18" charset="0"/>
                        <a:ea typeface="Times New Roman" panose="02020603050405020304" pitchFamily="18" charset="0"/>
                      </a:endParaRPr>
                    </a:p>
                  </a:txBody>
                  <a:tcPr marL="92631" marR="92631" marT="0" marB="0"/>
                </a:tc>
                <a:tc>
                  <a:txBody>
                    <a:bodyPr/>
                    <a:lstStyle/>
                    <a:p>
                      <a:pPr algn="ctr">
                        <a:spcAft>
                          <a:spcPts val="0"/>
                        </a:spcAft>
                        <a:tabLst>
                          <a:tab pos="921385" algn="r"/>
                        </a:tabLst>
                      </a:pPr>
                      <a:r>
                        <a:rPr lang="fi-FI" sz="1000">
                          <a:effectLst/>
                          <a:latin typeface="Times New Roman" panose="02020603050405020304" pitchFamily="18" charset="0"/>
                          <a:ea typeface="Times New Roman" panose="02020603050405020304" pitchFamily="18" charset="0"/>
                        </a:rPr>
                        <a:t>+ 16 °C</a:t>
                      </a:r>
                      <a:endParaRPr lang="fi-FI" sz="1200">
                        <a:effectLst/>
                        <a:latin typeface="Times New Roman" panose="02020603050405020304" pitchFamily="18" charset="0"/>
                        <a:ea typeface="Times New Roman" panose="02020603050405020304" pitchFamily="18" charset="0"/>
                      </a:endParaRPr>
                    </a:p>
                  </a:txBody>
                  <a:tcPr marL="92631" marR="92631" marT="0" marB="0"/>
                </a:tc>
                <a:tc>
                  <a:txBody>
                    <a:bodyPr/>
                    <a:lstStyle/>
                    <a:p>
                      <a:pPr algn="ctr">
                        <a:spcAft>
                          <a:spcPts val="0"/>
                        </a:spcAft>
                        <a:tabLst>
                          <a:tab pos="651510" algn="r"/>
                        </a:tabLst>
                      </a:pPr>
                      <a:r>
                        <a:rPr lang="fi-FI" sz="1000" dirty="0">
                          <a:effectLst/>
                          <a:latin typeface="Times New Roman" panose="02020603050405020304" pitchFamily="18" charset="0"/>
                          <a:ea typeface="Times New Roman" panose="02020603050405020304" pitchFamily="18" charset="0"/>
                        </a:rPr>
                        <a:t>81</a:t>
                      </a:r>
                      <a:endParaRPr lang="fi-FI" sz="1200" dirty="0">
                        <a:effectLst/>
                        <a:latin typeface="Times New Roman" panose="02020603050405020304" pitchFamily="18" charset="0"/>
                        <a:ea typeface="Times New Roman" panose="02020603050405020304" pitchFamily="18" charset="0"/>
                      </a:endParaRPr>
                    </a:p>
                  </a:txBody>
                  <a:tcPr marL="92631" marR="92631" marT="0" marB="0"/>
                </a:tc>
              </a:tr>
              <a:tr h="250200">
                <a:tc>
                  <a:txBody>
                    <a:bodyPr/>
                    <a:lstStyle/>
                    <a:p>
                      <a:pPr algn="just">
                        <a:spcAft>
                          <a:spcPts val="0"/>
                        </a:spcAft>
                      </a:pPr>
                      <a:r>
                        <a:rPr lang="fi-FI" sz="1000">
                          <a:effectLst/>
                          <a:latin typeface="Times New Roman" panose="02020603050405020304" pitchFamily="18" charset="0"/>
                          <a:ea typeface="Times New Roman" panose="02020603050405020304" pitchFamily="18" charset="0"/>
                        </a:rPr>
                        <a:t>Lattiapinnan alin keskiarvolämpötila </a:t>
                      </a:r>
                      <a:endParaRPr lang="fi-FI" sz="1200">
                        <a:effectLst/>
                        <a:latin typeface="Times New Roman" panose="02020603050405020304" pitchFamily="18" charset="0"/>
                        <a:ea typeface="Times New Roman" panose="02020603050405020304" pitchFamily="18" charset="0"/>
                      </a:endParaRPr>
                    </a:p>
                  </a:txBody>
                  <a:tcPr marL="92631" marR="92631" marT="0" marB="0"/>
                </a:tc>
                <a:tc>
                  <a:txBody>
                    <a:bodyPr/>
                    <a:lstStyle/>
                    <a:p>
                      <a:pPr algn="ctr">
                        <a:spcAft>
                          <a:spcPts val="0"/>
                        </a:spcAft>
                        <a:tabLst>
                          <a:tab pos="921385" algn="r"/>
                        </a:tabLst>
                      </a:pPr>
                      <a:r>
                        <a:rPr lang="fi-FI" sz="1000">
                          <a:effectLst/>
                          <a:latin typeface="Times New Roman" panose="02020603050405020304" pitchFamily="18" charset="0"/>
                          <a:ea typeface="Times New Roman" panose="02020603050405020304" pitchFamily="18" charset="0"/>
                        </a:rPr>
                        <a:t>+ 19 °C</a:t>
                      </a:r>
                      <a:endParaRPr lang="fi-FI" sz="1200">
                        <a:effectLst/>
                        <a:latin typeface="Times New Roman" panose="02020603050405020304" pitchFamily="18" charset="0"/>
                        <a:ea typeface="Times New Roman" panose="02020603050405020304" pitchFamily="18" charset="0"/>
                      </a:endParaRPr>
                    </a:p>
                  </a:txBody>
                  <a:tcPr marL="92631" marR="92631" marT="0" marB="0"/>
                </a:tc>
                <a:tc>
                  <a:txBody>
                    <a:bodyPr/>
                    <a:lstStyle/>
                    <a:p>
                      <a:pPr algn="ctr">
                        <a:spcAft>
                          <a:spcPts val="0"/>
                        </a:spcAft>
                        <a:tabLst>
                          <a:tab pos="651510" algn="r"/>
                        </a:tabLst>
                      </a:pPr>
                      <a:r>
                        <a:rPr lang="fi-FI" sz="1000" dirty="0">
                          <a:effectLst/>
                          <a:latin typeface="Times New Roman" panose="02020603050405020304" pitchFamily="18" charset="0"/>
                          <a:ea typeface="Times New Roman" panose="02020603050405020304" pitchFamily="18" charset="0"/>
                        </a:rPr>
                        <a:t>92</a:t>
                      </a:r>
                      <a:endParaRPr lang="fi-FI" sz="1200" dirty="0">
                        <a:effectLst/>
                        <a:latin typeface="Times New Roman" panose="02020603050405020304" pitchFamily="18" charset="0"/>
                        <a:ea typeface="Times New Roman" panose="02020603050405020304" pitchFamily="18" charset="0"/>
                      </a:endParaRPr>
                    </a:p>
                  </a:txBody>
                  <a:tcPr marL="92631" marR="92631" marT="0" marB="0"/>
                </a:tc>
              </a:tr>
              <a:tr h="250200">
                <a:tc>
                  <a:txBody>
                    <a:bodyPr/>
                    <a:lstStyle/>
                    <a:p>
                      <a:pPr algn="just">
                        <a:spcAft>
                          <a:spcPts val="0"/>
                        </a:spcAft>
                      </a:pPr>
                      <a:r>
                        <a:rPr lang="fi-FI" sz="1000" dirty="0">
                          <a:effectLst/>
                          <a:latin typeface="Times New Roman" panose="02020603050405020304" pitchFamily="18" charset="0"/>
                          <a:ea typeface="Times New Roman" panose="02020603050405020304" pitchFamily="18" charset="0"/>
                        </a:rPr>
                        <a:t>Alin pistemäinen pintalämpötila </a:t>
                      </a:r>
                      <a:endParaRPr lang="fi-FI" sz="1200" dirty="0">
                        <a:effectLst/>
                        <a:latin typeface="Times New Roman" panose="02020603050405020304" pitchFamily="18" charset="0"/>
                        <a:ea typeface="Times New Roman" panose="02020603050405020304" pitchFamily="18" charset="0"/>
                      </a:endParaRPr>
                    </a:p>
                  </a:txBody>
                  <a:tcPr marL="92631" marR="92631" marT="0" marB="0"/>
                </a:tc>
                <a:tc>
                  <a:txBody>
                    <a:bodyPr/>
                    <a:lstStyle/>
                    <a:p>
                      <a:pPr algn="ctr">
                        <a:spcAft>
                          <a:spcPts val="0"/>
                        </a:spcAft>
                        <a:tabLst>
                          <a:tab pos="921385" algn="r"/>
                        </a:tabLst>
                      </a:pPr>
                      <a:r>
                        <a:rPr lang="fi-FI" sz="1000">
                          <a:effectLst/>
                          <a:latin typeface="Times New Roman" panose="02020603050405020304" pitchFamily="18" charset="0"/>
                          <a:ea typeface="Times New Roman" panose="02020603050405020304" pitchFamily="18" charset="0"/>
                        </a:rPr>
                        <a:t>+ 11 °C</a:t>
                      </a:r>
                      <a:endParaRPr lang="fi-FI" sz="1200">
                        <a:effectLst/>
                        <a:latin typeface="Times New Roman" panose="02020603050405020304" pitchFamily="18" charset="0"/>
                        <a:ea typeface="Times New Roman" panose="02020603050405020304" pitchFamily="18" charset="0"/>
                      </a:endParaRPr>
                    </a:p>
                  </a:txBody>
                  <a:tcPr marL="92631" marR="92631" marT="0" marB="0"/>
                </a:tc>
                <a:tc>
                  <a:txBody>
                    <a:bodyPr/>
                    <a:lstStyle/>
                    <a:p>
                      <a:pPr algn="ctr">
                        <a:spcAft>
                          <a:spcPts val="0"/>
                        </a:spcAft>
                        <a:tabLst>
                          <a:tab pos="651510" algn="r"/>
                        </a:tabLst>
                      </a:pPr>
                      <a:r>
                        <a:rPr lang="fi-FI" sz="1000" dirty="0">
                          <a:effectLst/>
                          <a:latin typeface="Times New Roman" panose="02020603050405020304" pitchFamily="18" charset="0"/>
                          <a:ea typeface="Times New Roman" panose="02020603050405020304" pitchFamily="18" charset="0"/>
                        </a:rPr>
                        <a:t>61</a:t>
                      </a:r>
                      <a:endParaRPr lang="fi-FI" sz="1200" dirty="0">
                        <a:effectLst/>
                        <a:latin typeface="Times New Roman" panose="02020603050405020304" pitchFamily="18" charset="0"/>
                        <a:ea typeface="Times New Roman" panose="02020603050405020304" pitchFamily="18" charset="0"/>
                      </a:endParaRPr>
                    </a:p>
                  </a:txBody>
                  <a:tcPr marL="92631" marR="92631" marT="0" marB="0"/>
                </a:tc>
              </a:tr>
            </a:tbl>
          </a:graphicData>
        </a:graphic>
      </p:graphicFrame>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15</a:t>
            </a:fld>
            <a:endParaRPr lang="fi-FI"/>
          </a:p>
        </p:txBody>
      </p:sp>
    </p:spTree>
    <p:extLst>
      <p:ext uri="{BB962C8B-B14F-4D97-AF65-F5344CB8AC3E}">
        <p14:creationId xmlns:p14="http://schemas.microsoft.com/office/powerpoint/2010/main" val="3091955743"/>
      </p:ext>
    </p:extLst>
  </p:cSld>
  <p:clrMapOvr>
    <a:masterClrMapping/>
  </p:clrMapOvr>
  <p:transition spd="med">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2780928"/>
            <a:ext cx="7489824" cy="719460"/>
          </a:xfrm>
        </p:spPr>
        <p:style>
          <a:lnRef idx="3">
            <a:schemeClr val="lt1"/>
          </a:lnRef>
          <a:fillRef idx="1">
            <a:schemeClr val="accent2"/>
          </a:fillRef>
          <a:effectRef idx="1">
            <a:schemeClr val="accent2"/>
          </a:effectRef>
          <a:fontRef idx="minor">
            <a:schemeClr val="lt1"/>
          </a:fontRef>
        </p:style>
        <p:txBody>
          <a:bodyPr anchor="ctr">
            <a:noAutofit/>
          </a:bodyPr>
          <a:lstStyle/>
          <a:p>
            <a:pPr algn="ctr"/>
            <a:r>
              <a:rPr lang="fi-FI" dirty="0" smtClean="0"/>
              <a:t>Lämpötilaindeksi</a:t>
            </a:r>
            <a:endParaRPr lang="fi-FI" dirty="0"/>
          </a:p>
        </p:txBody>
      </p:sp>
      <p:pic>
        <p:nvPicPr>
          <p:cNvPr id="3"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16</a:t>
            </a:fld>
            <a:endParaRPr lang="fi-FI"/>
          </a:p>
        </p:txBody>
      </p:sp>
    </p:spTree>
    <p:extLst>
      <p:ext uri="{BB962C8B-B14F-4D97-AF65-F5344CB8AC3E}">
        <p14:creationId xmlns:p14="http://schemas.microsoft.com/office/powerpoint/2010/main" val="3626684687"/>
      </p:ext>
    </p:extLst>
  </p:cSld>
  <p:clrMapOvr>
    <a:masterClrMapping/>
  </p:clrMapOvr>
  <p:transition spd="med">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Lämpötilaindeksi </a:t>
            </a:r>
            <a:br>
              <a:rPr lang="fi-FI" dirty="0" smtClean="0"/>
            </a:br>
            <a:r>
              <a:rPr lang="fi-FI" sz="2400" dirty="0" smtClean="0"/>
              <a:t>Asumisterveysasetus, 2015</a:t>
            </a:r>
            <a:endParaRPr lang="en-US" dirty="0"/>
          </a:p>
        </p:txBody>
      </p:sp>
      <p:sp>
        <p:nvSpPr>
          <p:cNvPr id="3" name="Content Placeholder 2"/>
          <p:cNvSpPr>
            <a:spLocks noGrp="1"/>
          </p:cNvSpPr>
          <p:nvPr>
            <p:ph sz="half" idx="1"/>
          </p:nvPr>
        </p:nvSpPr>
        <p:spPr>
          <a:xfrm>
            <a:off x="467544" y="1584289"/>
            <a:ext cx="8064896" cy="4392613"/>
          </a:xfrm>
        </p:spPr>
        <p:txBody>
          <a:bodyPr>
            <a:normAutofit/>
          </a:bodyPr>
          <a:lstStyle/>
          <a:p>
            <a:r>
              <a:rPr lang="fi-FI" sz="1800" dirty="0" smtClean="0"/>
              <a:t>Pintalämpötiloja arvioidaan lämpötilaindeksiä käyttämällä silloin, kun lämpötiloja ei voida mitata – 5 °C ± 1 °C:n ulkolämpötilassa ja + 21 °C ± 1 °C:n sisälämpötilassa. </a:t>
            </a:r>
          </a:p>
          <a:p>
            <a:r>
              <a:rPr lang="fi-FI" sz="1800" dirty="0" smtClean="0"/>
              <a:t>Lämpötilaindeksiä käytettäessä on rakennuksen alipaineisuus otettava huomioon, kun keskimääräinen alipaineisuus ylittää  5 </a:t>
            </a:r>
            <a:r>
              <a:rPr lang="fi-FI" sz="1800" dirty="0" err="1" smtClean="0"/>
              <a:t>Pa</a:t>
            </a:r>
            <a:r>
              <a:rPr lang="fi-FI" sz="1800" dirty="0" smtClean="0"/>
              <a:t>.</a:t>
            </a:r>
          </a:p>
          <a:p>
            <a:r>
              <a:rPr lang="fi-FI" sz="1800" dirty="0" smtClean="0"/>
              <a:t>Ei sovellu ikkuna- ja ovitiivistevuotojen sekä ikkunan pintalämpötilojen arviointiin (eivät sisälly oleskeluvyöhykkeeseen), voidaan arvioida tiiveyttä/toimivuutta</a:t>
            </a:r>
          </a:p>
          <a:p>
            <a:endParaRPr lang="en-US" dirty="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35607" y="4149080"/>
            <a:ext cx="3936393" cy="144016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3"/>
          <p:cNvSpPr txBox="1">
            <a:spLocks/>
          </p:cNvSpPr>
          <p:nvPr/>
        </p:nvSpPr>
        <p:spPr>
          <a:xfrm>
            <a:off x="1295884" y="6069131"/>
            <a:ext cx="7560840" cy="319087"/>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1000" dirty="0" err="1" smtClean="0"/>
              <a:t>Sosiaali</a:t>
            </a:r>
            <a:r>
              <a:rPr lang="fi-FI" sz="1000" dirty="0" smtClean="0"/>
              <a:t>- ja terveysministeriön asetus asunnon ja muun oleskelutilan terveydellisistä </a:t>
            </a:r>
          </a:p>
          <a:p>
            <a:pPr algn="r"/>
            <a:r>
              <a:rPr lang="fi-FI" sz="1000" dirty="0" smtClean="0"/>
              <a:t>olosuhteista sekä ulkopuolisten asiantuntijoiden pätevyysvaatimuksista, 2015</a:t>
            </a:r>
          </a:p>
          <a:p>
            <a:pPr>
              <a:defRPr/>
            </a:pPr>
            <a:endParaRPr lang="fi-FI" sz="900" dirty="0" smtClean="0"/>
          </a:p>
          <a:p>
            <a:pPr>
              <a:defRPr/>
            </a:pPr>
            <a:endParaRPr lang="fi-FI" sz="900" dirty="0"/>
          </a:p>
        </p:txBody>
      </p:sp>
      <p:pic>
        <p:nvPicPr>
          <p:cNvPr id="10" name="Kuva 26" descr="Kuvaus: Savonia_Word_tunniste"/>
          <p:cNvPicPr/>
          <p:nvPr/>
        </p:nvPicPr>
        <p:blipFill rotWithShape="1">
          <a:blip r:embed="rId4"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17</a:t>
            </a:fld>
            <a:endParaRPr lang="fi-FI"/>
          </a:p>
        </p:txBody>
      </p:sp>
    </p:spTree>
    <p:extLst>
      <p:ext uri="{BB962C8B-B14F-4D97-AF65-F5344CB8AC3E}">
        <p14:creationId xmlns:p14="http://schemas.microsoft.com/office/powerpoint/2010/main" val="649701184"/>
      </p:ext>
    </p:extLst>
  </p:cSld>
  <p:clrMapOvr>
    <a:masterClrMapping/>
  </p:clrMapOvr>
  <p:transition spd="med">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a:xfrm>
            <a:off x="827088" y="243766"/>
            <a:ext cx="7489824" cy="1079500"/>
          </a:xfrm>
        </p:spPr>
        <p:txBody>
          <a:bodyPr>
            <a:normAutofit fontScale="90000"/>
          </a:bodyPr>
          <a:lstStyle/>
          <a:p>
            <a:r>
              <a:rPr lang="fi-FI" sz="2800" dirty="0" smtClean="0"/>
              <a:t>Lämpötilaindeksi</a:t>
            </a:r>
            <a:br>
              <a:rPr lang="fi-FI" sz="2800" dirty="0" smtClean="0"/>
            </a:br>
            <a:r>
              <a:rPr lang="fi-FI" sz="2200" dirty="0"/>
              <a:t>Asumisterveysasetuksen soveltamisohje, osa 1, Valvira</a:t>
            </a:r>
          </a:p>
        </p:txBody>
      </p:sp>
      <p:graphicFrame>
        <p:nvGraphicFramePr>
          <p:cNvPr id="8" name="Sisällön paikkamerkki 7"/>
          <p:cNvGraphicFramePr>
            <a:graphicFrameLocks noGrp="1"/>
          </p:cNvGraphicFramePr>
          <p:nvPr>
            <p:ph sz="half" idx="1"/>
            <p:extLst>
              <p:ext uri="{D42A27DB-BD31-4B8C-83A1-F6EECF244321}">
                <p14:modId xmlns:p14="http://schemas.microsoft.com/office/powerpoint/2010/main" val="1219009610"/>
              </p:ext>
            </p:extLst>
          </p:nvPr>
        </p:nvGraphicFramePr>
        <p:xfrm>
          <a:off x="4846875" y="1449403"/>
          <a:ext cx="3703712" cy="4597400"/>
        </p:xfrm>
        <a:graphic>
          <a:graphicData uri="http://schemas.openxmlformats.org/drawingml/2006/table">
            <a:tbl>
              <a:tblPr firstRow="1" bandRow="1">
                <a:tableStyleId>{5C22544A-7EE6-4342-B048-85BDC9FD1C3A}</a:tableStyleId>
              </a:tblPr>
              <a:tblGrid>
                <a:gridCol w="1727084"/>
                <a:gridCol w="1976628"/>
              </a:tblGrid>
              <a:tr h="370840">
                <a:tc>
                  <a:txBody>
                    <a:bodyPr/>
                    <a:lstStyle/>
                    <a:p>
                      <a:r>
                        <a:rPr lang="fi-FI" sz="1400" dirty="0" smtClean="0"/>
                        <a:t>Mitattu alipaine</a:t>
                      </a:r>
                      <a:r>
                        <a:rPr lang="fi-FI" sz="1400" baseline="0" dirty="0" smtClean="0"/>
                        <a:t> </a:t>
                      </a:r>
                    </a:p>
                    <a:p>
                      <a:r>
                        <a:rPr lang="fi-FI" sz="1400" baseline="0" dirty="0" smtClean="0"/>
                        <a:t>rakennuksessa</a:t>
                      </a:r>
                      <a:endParaRPr lang="fi-FI" sz="1400" dirty="0"/>
                    </a:p>
                  </a:txBody>
                  <a:tcPr marL="87903" marR="87903"/>
                </a:tc>
                <a:tc>
                  <a:txBody>
                    <a:bodyPr/>
                    <a:lstStyle/>
                    <a:p>
                      <a:r>
                        <a:rPr lang="fi-FI" sz="1400" dirty="0" smtClean="0"/>
                        <a:t>Korjaus mitattuun </a:t>
                      </a:r>
                    </a:p>
                    <a:p>
                      <a:r>
                        <a:rPr lang="fi-FI" sz="1400" dirty="0" smtClean="0"/>
                        <a:t>lämpötilaindeksiin</a:t>
                      </a:r>
                      <a:endParaRPr lang="fi-FI" sz="1400" dirty="0"/>
                    </a:p>
                  </a:txBody>
                  <a:tcPr marL="87903" marR="87903"/>
                </a:tc>
              </a:tr>
              <a:tr h="370840">
                <a:tc>
                  <a:txBody>
                    <a:bodyPr/>
                    <a:lstStyle/>
                    <a:p>
                      <a:pPr algn="ctr"/>
                      <a:r>
                        <a:rPr lang="fi-FI" sz="1400" dirty="0" smtClean="0"/>
                        <a:t>0 -  5 </a:t>
                      </a:r>
                      <a:endParaRPr lang="fi-FI" sz="1400" dirty="0"/>
                    </a:p>
                  </a:txBody>
                  <a:tcPr marL="87903" marR="87903"/>
                </a:tc>
                <a:tc>
                  <a:txBody>
                    <a:bodyPr/>
                    <a:lstStyle/>
                    <a:p>
                      <a:pPr algn="ctr"/>
                      <a:r>
                        <a:rPr lang="fi-FI" sz="1400" dirty="0" smtClean="0"/>
                        <a:t>0</a:t>
                      </a:r>
                      <a:endParaRPr lang="fi-FI" sz="1400" dirty="0"/>
                    </a:p>
                  </a:txBody>
                  <a:tcPr marL="87903" marR="87903"/>
                </a:tc>
              </a:tr>
              <a:tr h="370840">
                <a:tc>
                  <a:txBody>
                    <a:bodyPr/>
                    <a:lstStyle/>
                    <a:p>
                      <a:pPr algn="ctr"/>
                      <a:r>
                        <a:rPr lang="fi-FI" sz="1400" dirty="0" smtClean="0"/>
                        <a:t>6</a:t>
                      </a:r>
                      <a:endParaRPr lang="fi-FI" sz="1400" dirty="0"/>
                    </a:p>
                  </a:txBody>
                  <a:tcPr marL="87903" marR="87903"/>
                </a:tc>
                <a:tc>
                  <a:txBody>
                    <a:bodyPr/>
                    <a:lstStyle/>
                    <a:p>
                      <a:pPr algn="ctr"/>
                      <a:r>
                        <a:rPr lang="fi-FI" sz="1400" dirty="0" smtClean="0"/>
                        <a:t>+ 0,5</a:t>
                      </a:r>
                      <a:endParaRPr lang="fi-FI" sz="1400" dirty="0"/>
                    </a:p>
                  </a:txBody>
                  <a:tcPr marL="87903" marR="87903"/>
                </a:tc>
              </a:tr>
              <a:tr h="370840">
                <a:tc>
                  <a:txBody>
                    <a:bodyPr/>
                    <a:lstStyle/>
                    <a:p>
                      <a:pPr algn="ctr"/>
                      <a:r>
                        <a:rPr lang="fi-FI" sz="1400" dirty="0" smtClean="0"/>
                        <a:t>7</a:t>
                      </a:r>
                      <a:endParaRPr lang="fi-FI" sz="1400" dirty="0"/>
                    </a:p>
                  </a:txBody>
                  <a:tcPr marL="87903" marR="87903"/>
                </a:tc>
                <a:tc>
                  <a:txBody>
                    <a:bodyPr/>
                    <a:lstStyle/>
                    <a:p>
                      <a:pPr algn="ctr"/>
                      <a:r>
                        <a:rPr lang="fi-FI" sz="1400" dirty="0" smtClean="0"/>
                        <a:t>+ 1,0</a:t>
                      </a:r>
                      <a:endParaRPr lang="fi-FI" sz="1400" dirty="0"/>
                    </a:p>
                  </a:txBody>
                  <a:tcPr marL="87903" marR="87903"/>
                </a:tc>
              </a:tr>
              <a:tr h="370840">
                <a:tc>
                  <a:txBody>
                    <a:bodyPr/>
                    <a:lstStyle/>
                    <a:p>
                      <a:pPr algn="ctr"/>
                      <a:r>
                        <a:rPr lang="fi-FI" sz="1400" dirty="0" smtClean="0"/>
                        <a:t>8</a:t>
                      </a:r>
                      <a:endParaRPr lang="fi-FI" sz="1400" dirty="0"/>
                    </a:p>
                  </a:txBody>
                  <a:tcPr marL="87903" marR="87903"/>
                </a:tc>
                <a:tc>
                  <a:txBody>
                    <a:bodyPr/>
                    <a:lstStyle/>
                    <a:p>
                      <a:pPr algn="ctr"/>
                      <a:r>
                        <a:rPr lang="fi-FI" sz="1400" dirty="0" smtClean="0"/>
                        <a:t>+ 1,5</a:t>
                      </a:r>
                      <a:endParaRPr lang="fi-FI" sz="1400" dirty="0"/>
                    </a:p>
                  </a:txBody>
                  <a:tcPr marL="87903" marR="87903"/>
                </a:tc>
              </a:tr>
              <a:tr h="370840">
                <a:tc>
                  <a:txBody>
                    <a:bodyPr/>
                    <a:lstStyle/>
                    <a:p>
                      <a:pPr algn="ctr"/>
                      <a:r>
                        <a:rPr lang="fi-FI" sz="1400" dirty="0" smtClean="0"/>
                        <a:t>9</a:t>
                      </a:r>
                      <a:endParaRPr lang="fi-FI" sz="1400" dirty="0"/>
                    </a:p>
                  </a:txBody>
                  <a:tcPr marL="87903" marR="87903"/>
                </a:tc>
                <a:tc>
                  <a:txBody>
                    <a:bodyPr/>
                    <a:lstStyle/>
                    <a:p>
                      <a:pPr algn="ctr"/>
                      <a:r>
                        <a:rPr lang="fi-FI" sz="1400" dirty="0" smtClean="0"/>
                        <a:t>+ 2,0</a:t>
                      </a:r>
                      <a:endParaRPr lang="fi-FI" sz="1400" dirty="0"/>
                    </a:p>
                  </a:txBody>
                  <a:tcPr marL="87903" marR="87903"/>
                </a:tc>
              </a:tr>
              <a:tr h="370840">
                <a:tc>
                  <a:txBody>
                    <a:bodyPr/>
                    <a:lstStyle/>
                    <a:p>
                      <a:pPr algn="ctr"/>
                      <a:r>
                        <a:rPr lang="fi-FI" sz="1400" dirty="0" smtClean="0"/>
                        <a:t>10</a:t>
                      </a:r>
                      <a:endParaRPr lang="fi-FI" sz="1400" dirty="0"/>
                    </a:p>
                  </a:txBody>
                  <a:tcPr marL="87903" marR="87903"/>
                </a:tc>
                <a:tc>
                  <a:txBody>
                    <a:bodyPr/>
                    <a:lstStyle/>
                    <a:p>
                      <a:pPr algn="ctr"/>
                      <a:r>
                        <a:rPr lang="fi-FI" sz="1400" dirty="0" smtClean="0"/>
                        <a:t>+ 2,5</a:t>
                      </a:r>
                      <a:endParaRPr lang="fi-FI" sz="1400" dirty="0"/>
                    </a:p>
                  </a:txBody>
                  <a:tcPr marL="87903" marR="87903"/>
                </a:tc>
              </a:tr>
              <a:tr h="370840">
                <a:tc>
                  <a:txBody>
                    <a:bodyPr/>
                    <a:lstStyle/>
                    <a:p>
                      <a:pPr algn="ctr"/>
                      <a:r>
                        <a:rPr lang="fi-FI" sz="1400" dirty="0" smtClean="0"/>
                        <a:t>11</a:t>
                      </a:r>
                      <a:endParaRPr lang="fi-FI" sz="1400" dirty="0"/>
                    </a:p>
                  </a:txBody>
                  <a:tcPr marL="87903" marR="87903"/>
                </a:tc>
                <a:tc>
                  <a:txBody>
                    <a:bodyPr/>
                    <a:lstStyle/>
                    <a:p>
                      <a:pPr algn="ctr"/>
                      <a:r>
                        <a:rPr lang="fi-FI" sz="1400" dirty="0" smtClean="0"/>
                        <a:t>+ 3,0</a:t>
                      </a:r>
                      <a:endParaRPr lang="fi-FI" sz="1400" dirty="0"/>
                    </a:p>
                  </a:txBody>
                  <a:tcPr marL="87903" marR="87903"/>
                </a:tc>
              </a:tr>
              <a:tr h="370840">
                <a:tc>
                  <a:txBody>
                    <a:bodyPr/>
                    <a:lstStyle/>
                    <a:p>
                      <a:pPr algn="ctr"/>
                      <a:r>
                        <a:rPr lang="fi-FI" sz="1400" dirty="0" smtClean="0"/>
                        <a:t>12</a:t>
                      </a:r>
                      <a:endParaRPr lang="fi-FI" sz="1400" dirty="0"/>
                    </a:p>
                  </a:txBody>
                  <a:tcPr marL="87903" marR="87903"/>
                </a:tc>
                <a:tc>
                  <a:txBody>
                    <a:bodyPr/>
                    <a:lstStyle/>
                    <a:p>
                      <a:pPr algn="ctr"/>
                      <a:r>
                        <a:rPr lang="fi-FI" sz="1400" dirty="0" smtClean="0"/>
                        <a:t>+ 3,5</a:t>
                      </a:r>
                      <a:endParaRPr lang="fi-FI" sz="1400" dirty="0"/>
                    </a:p>
                  </a:txBody>
                  <a:tcPr marL="87903" marR="87903"/>
                </a:tc>
              </a:tr>
              <a:tr h="370840">
                <a:tc>
                  <a:txBody>
                    <a:bodyPr/>
                    <a:lstStyle/>
                    <a:p>
                      <a:pPr algn="ctr"/>
                      <a:r>
                        <a:rPr lang="fi-FI" sz="1400" dirty="0" smtClean="0"/>
                        <a:t>13</a:t>
                      </a:r>
                      <a:endParaRPr lang="fi-FI" sz="1400" dirty="0"/>
                    </a:p>
                  </a:txBody>
                  <a:tcPr marL="87903" marR="87903"/>
                </a:tc>
                <a:tc>
                  <a:txBody>
                    <a:bodyPr/>
                    <a:lstStyle/>
                    <a:p>
                      <a:pPr algn="ctr"/>
                      <a:r>
                        <a:rPr lang="fi-FI" sz="1400" dirty="0" smtClean="0"/>
                        <a:t>+ 4,0</a:t>
                      </a:r>
                      <a:endParaRPr lang="fi-FI" sz="1400" dirty="0"/>
                    </a:p>
                  </a:txBody>
                  <a:tcPr marL="87903" marR="87903"/>
                </a:tc>
              </a:tr>
              <a:tr h="370840">
                <a:tc>
                  <a:txBody>
                    <a:bodyPr/>
                    <a:lstStyle/>
                    <a:p>
                      <a:pPr algn="ctr"/>
                      <a:r>
                        <a:rPr lang="fi-FI" sz="1400" dirty="0" smtClean="0"/>
                        <a:t>14</a:t>
                      </a:r>
                      <a:endParaRPr lang="fi-FI" sz="1400" dirty="0"/>
                    </a:p>
                  </a:txBody>
                  <a:tcPr marL="87903" marR="87903"/>
                </a:tc>
                <a:tc>
                  <a:txBody>
                    <a:bodyPr/>
                    <a:lstStyle/>
                    <a:p>
                      <a:pPr algn="ctr"/>
                      <a:r>
                        <a:rPr lang="fi-FI" sz="1400" dirty="0" smtClean="0"/>
                        <a:t>+ 4,5</a:t>
                      </a:r>
                      <a:endParaRPr lang="fi-FI" sz="1400" dirty="0"/>
                    </a:p>
                  </a:txBody>
                  <a:tcPr marL="87903" marR="87903"/>
                </a:tc>
              </a:tr>
              <a:tr h="370840">
                <a:tc>
                  <a:txBody>
                    <a:bodyPr/>
                    <a:lstStyle/>
                    <a:p>
                      <a:pPr algn="ctr"/>
                      <a:r>
                        <a:rPr lang="fi-FI" sz="1600" dirty="0" smtClean="0"/>
                        <a:t>15</a:t>
                      </a:r>
                      <a:endParaRPr lang="fi-FI" sz="1600" dirty="0"/>
                    </a:p>
                  </a:txBody>
                  <a:tcPr marL="87903" marR="87903"/>
                </a:tc>
                <a:tc>
                  <a:txBody>
                    <a:bodyPr/>
                    <a:lstStyle/>
                    <a:p>
                      <a:pPr algn="ctr"/>
                      <a:r>
                        <a:rPr lang="fi-FI" sz="1600" dirty="0" smtClean="0"/>
                        <a:t>+ 5,0</a:t>
                      </a:r>
                      <a:endParaRPr lang="fi-FI" sz="1600" dirty="0"/>
                    </a:p>
                  </a:txBody>
                  <a:tcPr marL="87903" marR="87903"/>
                </a:tc>
              </a:tr>
            </a:tbl>
          </a:graphicData>
        </a:graphic>
      </p:graphicFrame>
      <p:sp>
        <p:nvSpPr>
          <p:cNvPr id="14" name="Sisällön paikkamerkki 13"/>
          <p:cNvSpPr>
            <a:spLocks noGrp="1"/>
          </p:cNvSpPr>
          <p:nvPr>
            <p:ph sz="half" idx="2"/>
          </p:nvPr>
        </p:nvSpPr>
        <p:spPr>
          <a:xfrm>
            <a:off x="683568" y="1449071"/>
            <a:ext cx="3812233" cy="4392614"/>
          </a:xfrm>
        </p:spPr>
        <p:txBody>
          <a:bodyPr>
            <a:normAutofit fontScale="92500" lnSpcReduction="10000"/>
          </a:bodyPr>
          <a:lstStyle/>
          <a:p>
            <a:r>
              <a:rPr lang="fi-FI" dirty="0"/>
              <a:t>Pistemäisen lämpötilaindeksin soveltamisessa on huomioitava </a:t>
            </a:r>
            <a:r>
              <a:rPr lang="fi-FI" dirty="0" smtClean="0"/>
              <a:t>rakennuksen </a:t>
            </a:r>
            <a:r>
              <a:rPr lang="fi-FI" dirty="0"/>
              <a:t>alipaineisuus silloin, kun </a:t>
            </a:r>
            <a:r>
              <a:rPr lang="fi-FI" dirty="0" smtClean="0"/>
              <a:t>alipaine ≥ 5 </a:t>
            </a:r>
            <a:r>
              <a:rPr lang="fi-FI" dirty="0" err="1"/>
              <a:t>Pa</a:t>
            </a:r>
            <a:endParaRPr lang="fi-FI" dirty="0" smtClean="0"/>
          </a:p>
          <a:p>
            <a:endParaRPr lang="fi-FI" dirty="0"/>
          </a:p>
          <a:p>
            <a:r>
              <a:rPr lang="fi-FI" dirty="0" smtClean="0"/>
              <a:t>Alipaine </a:t>
            </a:r>
            <a:r>
              <a:rPr lang="fi-FI" dirty="0"/>
              <a:t>6 – 15 </a:t>
            </a:r>
            <a:r>
              <a:rPr lang="fi-FI" dirty="0" err="1" smtClean="0"/>
              <a:t>Pa</a:t>
            </a:r>
            <a:endParaRPr lang="fi-FI" dirty="0" smtClean="0"/>
          </a:p>
          <a:p>
            <a:pPr lvl="1"/>
            <a:r>
              <a:rPr lang="fi-FI" dirty="0" smtClean="0"/>
              <a:t>lämpötilaindeksiin </a:t>
            </a:r>
            <a:r>
              <a:rPr lang="fi-FI" dirty="0"/>
              <a:t>lisätään 5 </a:t>
            </a:r>
            <a:r>
              <a:rPr lang="fi-FI" dirty="0" err="1"/>
              <a:t>Pa:n</a:t>
            </a:r>
            <a:r>
              <a:rPr lang="fi-FI" dirty="0"/>
              <a:t> ylittävä osuus ½ </a:t>
            </a:r>
            <a:r>
              <a:rPr lang="fi-FI" dirty="0" smtClean="0"/>
              <a:t>yksikköä/</a:t>
            </a:r>
            <a:r>
              <a:rPr lang="fi-FI" dirty="0" err="1" smtClean="0"/>
              <a:t>Pa</a:t>
            </a:r>
            <a:endParaRPr lang="fi-FI" dirty="0" smtClean="0"/>
          </a:p>
          <a:p>
            <a:endParaRPr lang="fi-FI" dirty="0"/>
          </a:p>
          <a:p>
            <a:r>
              <a:rPr lang="fi-FI" dirty="0" smtClean="0"/>
              <a:t>Alipaine </a:t>
            </a:r>
            <a:r>
              <a:rPr lang="fi-FI" dirty="0"/>
              <a:t>≥ </a:t>
            </a:r>
            <a:r>
              <a:rPr lang="fi-FI" dirty="0" smtClean="0"/>
              <a:t>15 </a:t>
            </a:r>
            <a:r>
              <a:rPr lang="fi-FI" dirty="0" err="1" smtClean="0"/>
              <a:t>Pa</a:t>
            </a:r>
            <a:endParaRPr lang="fi-FI" dirty="0" smtClean="0"/>
          </a:p>
          <a:p>
            <a:r>
              <a:rPr lang="fi-FI" dirty="0" smtClean="0"/>
              <a:t>alipaineen </a:t>
            </a:r>
            <a:r>
              <a:rPr lang="fi-FI" dirty="0"/>
              <a:t>syy selvittää ja </a:t>
            </a:r>
            <a:r>
              <a:rPr lang="fi-FI" dirty="0" smtClean="0"/>
              <a:t>alipaineisuutta pienentää</a:t>
            </a:r>
            <a:endParaRPr lang="fi-FI" dirty="0"/>
          </a:p>
        </p:txBody>
      </p:sp>
      <p:sp>
        <p:nvSpPr>
          <p:cNvPr id="4" name="Dian numeron paikkamerkki 3"/>
          <p:cNvSpPr>
            <a:spLocks noGrp="1"/>
          </p:cNvSpPr>
          <p:nvPr>
            <p:ph type="sldNum" sz="quarter" idx="12"/>
          </p:nvPr>
        </p:nvSpPr>
        <p:spPr/>
        <p:txBody>
          <a:bodyPr/>
          <a:lstStyle/>
          <a:p>
            <a:fld id="{49246692-9764-4796-AF2E-897E79EBAFA7}" type="slidenum">
              <a:rPr lang="fi-FI" smtClean="0"/>
              <a:pPr/>
              <a:t>18</a:t>
            </a:fld>
            <a:endParaRPr lang="fi-FI"/>
          </a:p>
        </p:txBody>
      </p:sp>
      <p:pic>
        <p:nvPicPr>
          <p:cNvPr id="9"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9063258"/>
      </p:ext>
    </p:extLst>
  </p:cSld>
  <p:clrMapOvr>
    <a:masterClrMapping/>
  </p:clrMapOvr>
  <p:transition spd="med">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236714"/>
            <a:ext cx="7489824" cy="1079500"/>
          </a:xfrm>
        </p:spPr>
        <p:txBody>
          <a:bodyPr>
            <a:normAutofit/>
          </a:bodyPr>
          <a:lstStyle/>
          <a:p>
            <a:r>
              <a:rPr lang="fi-FI" dirty="0"/>
              <a:t>Lämpötilaindeksi</a:t>
            </a:r>
          </a:p>
        </p:txBody>
      </p:sp>
      <p:sp>
        <p:nvSpPr>
          <p:cNvPr id="3" name="Content Placeholder 2"/>
          <p:cNvSpPr>
            <a:spLocks noGrp="1"/>
          </p:cNvSpPr>
          <p:nvPr>
            <p:ph idx="1"/>
          </p:nvPr>
        </p:nvSpPr>
        <p:spPr>
          <a:xfrm>
            <a:off x="827087" y="1444370"/>
            <a:ext cx="7489825" cy="4392614"/>
          </a:xfrm>
        </p:spPr>
        <p:txBody>
          <a:bodyPr/>
          <a:lstStyle/>
          <a:p>
            <a:pPr marL="0" indent="0">
              <a:buNone/>
            </a:pPr>
            <a:r>
              <a:rPr lang="fi-FI" dirty="0" smtClean="0"/>
              <a:t>Matala lämpötilaindeksi voi johtua:</a:t>
            </a:r>
          </a:p>
          <a:p>
            <a:r>
              <a:rPr lang="fi-FI" sz="1800" dirty="0" smtClean="0"/>
              <a:t>Eristepuutteet</a:t>
            </a:r>
          </a:p>
          <a:p>
            <a:r>
              <a:rPr lang="fi-FI" sz="1800" dirty="0" smtClean="0"/>
              <a:t>Kylmäsillat</a:t>
            </a:r>
          </a:p>
          <a:p>
            <a:r>
              <a:rPr lang="fi-FI" sz="1800" dirty="0" smtClean="0"/>
              <a:t>Rakenteiden lävitse tulevat ilmavirtaukset</a:t>
            </a:r>
          </a:p>
          <a:p>
            <a:r>
              <a:rPr lang="fi-FI" sz="1800" dirty="0" smtClean="0"/>
              <a:t>Eristekerroksen ilmavirtaukset</a:t>
            </a:r>
          </a:p>
          <a:p>
            <a:pPr lvl="1"/>
            <a:endParaRPr lang="fi-FI" dirty="0"/>
          </a:p>
          <a:p>
            <a:pPr marL="0" indent="0">
              <a:buNone/>
            </a:pPr>
            <a:r>
              <a:rPr lang="fi-FI" dirty="0" smtClean="0"/>
              <a:t>Matala lämpötilaindeksi voi aiheuttaa:</a:t>
            </a:r>
          </a:p>
          <a:p>
            <a:r>
              <a:rPr lang="fi-FI" sz="1800" dirty="0" smtClean="0"/>
              <a:t>Kosteuden tiivistyminen rakenteisiin</a:t>
            </a:r>
          </a:p>
          <a:p>
            <a:r>
              <a:rPr lang="fi-FI" sz="1800" dirty="0" smtClean="0"/>
              <a:t>Vetoisuus</a:t>
            </a:r>
          </a:p>
          <a:p>
            <a:r>
              <a:rPr lang="fi-FI" sz="1800" dirty="0" smtClean="0"/>
              <a:t>Sisäilman lämpötilan pieneneminen</a:t>
            </a:r>
          </a:p>
          <a:p>
            <a:r>
              <a:rPr lang="fi-FI" sz="1800" dirty="0" smtClean="0"/>
              <a:t>Vuotoilmaa rakenteiden kautta sisäilmaan</a:t>
            </a:r>
          </a:p>
          <a:p>
            <a:pPr lvl="1"/>
            <a:endParaRPr lang="fi-FI" dirty="0" smtClean="0"/>
          </a:p>
          <a:p>
            <a:pPr lvl="1"/>
            <a:endParaRPr lang="fi-FI" dirty="0"/>
          </a:p>
        </p:txBody>
      </p:sp>
      <p:sp>
        <p:nvSpPr>
          <p:cNvPr id="4" name="TextBox 3"/>
          <p:cNvSpPr txBox="1"/>
          <p:nvPr/>
        </p:nvSpPr>
        <p:spPr>
          <a:xfrm>
            <a:off x="2339430" y="5786738"/>
            <a:ext cx="6480720" cy="707886"/>
          </a:xfrm>
          <a:prstGeom prst="rect">
            <a:avLst/>
          </a:prstGeom>
          <a:noFill/>
        </p:spPr>
        <p:txBody>
          <a:bodyPr wrap="square" rtlCol="0">
            <a:spAutoFit/>
          </a:bodyPr>
          <a:lstStyle/>
          <a:p>
            <a:pPr marL="0" lvl="1" algn="r"/>
            <a:r>
              <a:rPr lang="fi-FI" sz="1200" dirty="0"/>
              <a:t>Asumisterveysopas, </a:t>
            </a:r>
            <a:r>
              <a:rPr lang="fi-FI" sz="1200" dirty="0" err="1"/>
              <a:t>Sosiaali</a:t>
            </a:r>
            <a:r>
              <a:rPr lang="fi-FI" sz="1200" dirty="0"/>
              <a:t>- ja </a:t>
            </a:r>
            <a:r>
              <a:rPr lang="fi-FI" sz="1200" dirty="0" err="1"/>
              <a:t>terveysminsteriö</a:t>
            </a:r>
            <a:r>
              <a:rPr lang="fi-FI" sz="1200" dirty="0"/>
              <a:t>, ISBN:978-952-9637-38-6, 2009, Helsinki</a:t>
            </a:r>
          </a:p>
          <a:p>
            <a:pPr algn="r"/>
            <a:endParaRPr lang="fi-FI" sz="2800" dirty="0"/>
          </a:p>
        </p:txBody>
      </p:sp>
      <p:pic>
        <p:nvPicPr>
          <p:cNvPr id="5"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7" name="Dian numeron paikkamerkki 6"/>
          <p:cNvSpPr>
            <a:spLocks noGrp="1"/>
          </p:cNvSpPr>
          <p:nvPr>
            <p:ph type="sldNum" sz="quarter" idx="12"/>
          </p:nvPr>
        </p:nvSpPr>
        <p:spPr/>
        <p:txBody>
          <a:bodyPr/>
          <a:lstStyle/>
          <a:p>
            <a:fld id="{49246692-9764-4796-AF2E-897E79EBAFA7}" type="slidenum">
              <a:rPr lang="fi-FI" smtClean="0"/>
              <a:pPr/>
              <a:t>19</a:t>
            </a:fld>
            <a:endParaRPr lang="fi-FI"/>
          </a:p>
        </p:txBody>
      </p:sp>
    </p:spTree>
    <p:extLst>
      <p:ext uri="{BB962C8B-B14F-4D97-AF65-F5344CB8AC3E}">
        <p14:creationId xmlns:p14="http://schemas.microsoft.com/office/powerpoint/2010/main" val="798099211"/>
      </p:ext>
    </p:extLst>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i-FI" dirty="0">
                <a:solidFill>
                  <a:srgbClr val="44697D"/>
                </a:solidFill>
              </a:rPr>
              <a:t>Saatteeksi opetusmateriaalin käyttöön</a:t>
            </a:r>
          </a:p>
        </p:txBody>
      </p:sp>
      <p:sp>
        <p:nvSpPr>
          <p:cNvPr id="3" name="Content Placeholder 2"/>
          <p:cNvSpPr>
            <a:spLocks noGrp="1"/>
          </p:cNvSpPr>
          <p:nvPr>
            <p:ph idx="1"/>
          </p:nvPr>
        </p:nvSpPr>
        <p:spPr/>
        <p:txBody>
          <a:bodyPr>
            <a:normAutofit fontScale="85000" lnSpcReduction="10000"/>
          </a:bodyPr>
          <a:lstStyle/>
          <a:p>
            <a:r>
              <a:rPr lang="fi-FI" sz="1050" dirty="0" smtClean="0"/>
              <a:t>Opetusmateriaali sisältää yleistä tietoa sisäilmaston epäpuhtauksista, ilmanvaihtojärjestelmän vaikutuksesta sisäilmaston laatuun, sisäilmastoselvityksen vaiheista, altistumisen ja terveydellisen merkityksen arvioinnista sekä riskiviestinnästä ja koetun sisäympäristön arvioimisesta. Materiaali on tarkoitettu oppilaitosten käyttöön ja sitä voidaan hyödyntää sekä täydennys- että tutkintokoulutuksissa, jotka pätevöittävät kosteus- ja homevaurioiden korjaushankkeissa mukana olevia asiantuntijoita (rakennusterveysasiantuntijat, sisäilma-asiantuntijat, kuntotutkijat, korjaussuunnittelijat ja korjaustyönjohtajat). Opetusmateriaalia voidaan hyödyntää kokonaisuutena tai yksittäisinä aihealueina. Jos materiaalista käytetään yksittäisiä sivuja tai taulukoita, on materiaalin alkuperäinen lähde aina ilmoitettava.</a:t>
            </a:r>
          </a:p>
          <a:p>
            <a:endParaRPr lang="fi-FI" sz="1050" dirty="0"/>
          </a:p>
          <a:p>
            <a:r>
              <a:rPr lang="fi-FI" sz="1050" dirty="0" smtClean="0"/>
              <a:t>Epäpuhtauslähteitä käsittelevissä osissa käsitellään epäpuhtauksien eri lähteitä, tutkimusmenetelmiä ja tutkimustulosten tulkintaan liittyviä ohje-, viite- ja toimenpidearvoja. Käsiteltäviä epäpuhtauksia ovat mikrobit, kemialliset epäpuhtaudet, villakuidut ja asbesti. Sisäilmaston olosuhteita käsittelevässä osiossa käydään lävitse sisäilman lämpötilan, suhteellisen kosteuden, radonin ja melun mittausmenetelmiä ja mittaustulosten tulkintaohjeita sekä toimenpidearvoja. Lisäksi osiossa käsitellään suhteellisen kosteuden mittaamista rakenteista eri menetelmillä. Ilmanvaihtoon liittyvässä osiossa käsitellään eri ilmanvaihtojärjestelmien toimintaperiaatteita sekä niiden vaikutusta sisäilmaston laatuun. Osiossa käsitellään ilmanvaihtojärjestelmien yleisimpiä epäpuhtauslähteitä, ilmanvaihtoon liittyviä määräyksiä ja suosituksia sekä ohjeita ilmanvaihtojärjestelmien puhtauden hallintaan. Opetusmateriaalissa käsitellään sisäilmastoselvityksen eri vaiheita, altistumisen ja terveydellisen merkityksen arvioinnin haasteita ja menetelmiä sekä koetun sisäympäristön merkitystä sisäilmasto-ongelmaan ja sen selvittämiseen. Sisäilmastoselvityksen vaiheita käsittelevässä osiossa käsitellään lyhyesti myös riskiviestinnän haasteita ja merkitystä selvitysprosessissa.</a:t>
            </a:r>
          </a:p>
          <a:p>
            <a:endParaRPr lang="fi-FI" sz="1050" dirty="0"/>
          </a:p>
          <a:p>
            <a:r>
              <a:rPr lang="fi-FI" sz="1050" dirty="0"/>
              <a:t>Opetusmateriaali on tehty Savonia ammattikorkeakoulun rakennustekniikan opintoihin liittyvänä projektityönä, josta se on </a:t>
            </a:r>
            <a:r>
              <a:rPr lang="fi-FI" sz="1050" dirty="0" smtClean="0"/>
              <a:t>täydennetty </a:t>
            </a:r>
            <a:r>
              <a:rPr lang="fi-FI" sz="1050" dirty="0"/>
              <a:t>kosteus- ja hometalkoiden </a:t>
            </a:r>
            <a:r>
              <a:rPr lang="fi-FI" sz="1050" dirty="0" smtClean="0"/>
              <a:t>käyttöön opetusmateriaaliksi. </a:t>
            </a:r>
            <a:r>
              <a:rPr lang="fi-FI" sz="1050" dirty="0"/>
              <a:t>Opetusmateriaalin on tehnyt Veli-Matti Pietarinen ja projektityötä ovat ohjanneet Savonia ammattikorkeakoululta Helmi Kokotti, Markku Rusi ja Pasi Haataja.</a:t>
            </a:r>
          </a:p>
          <a:p>
            <a:endParaRPr lang="fi-FI" sz="1050" dirty="0"/>
          </a:p>
          <a:p>
            <a:r>
              <a:rPr lang="fi-FI" sz="1050" dirty="0" smtClean="0"/>
              <a:t>Aineiston sisältöä saa muokata vain tekijän luvalla. Opetusmateriaalissa mahdollisesti olevista virheistä tai puutteista toivotaan palautetta suoraan tekijälle osoitteeseen </a:t>
            </a:r>
            <a:r>
              <a:rPr lang="fi-FI" sz="1050" dirty="0" smtClean="0">
                <a:hlinkClick r:id="rId3"/>
              </a:rPr>
              <a:t>vmpietarinen@hotmail.com</a:t>
            </a:r>
            <a:r>
              <a:rPr lang="fi-FI" sz="1050" dirty="0" smtClean="0"/>
              <a:t> tai kosteus- ja hometalkoiden osoitteeseen </a:t>
            </a:r>
            <a:r>
              <a:rPr lang="fi-FI" sz="1050" u="sng" dirty="0">
                <a:hlinkClick r:id="rId4"/>
              </a:rPr>
              <a:t>hometalkoot.ym@ymparisto.fi</a:t>
            </a:r>
            <a:r>
              <a:rPr lang="fi-FI" sz="1050" dirty="0" smtClean="0"/>
              <a:t>. Asialliset ja yksilöidyt korjausehdotukset huomioidaan seuraavan päivityksen yhteydessä.</a:t>
            </a:r>
          </a:p>
          <a:p>
            <a:endParaRPr lang="fi-FI" sz="1050" dirty="0"/>
          </a:p>
          <a:p>
            <a:pPr marL="273050" lvl="1" indent="0">
              <a:buNone/>
            </a:pPr>
            <a:r>
              <a:rPr lang="fi-FI" sz="1050" dirty="0" smtClean="0"/>
              <a:t>Lisätietoa / palautteet:</a:t>
            </a:r>
          </a:p>
          <a:p>
            <a:pPr marL="0" indent="0">
              <a:buNone/>
            </a:pPr>
            <a:endParaRPr lang="fi-FI" sz="1050" dirty="0" smtClean="0"/>
          </a:p>
          <a:p>
            <a:pPr marL="273050" lvl="1" indent="0">
              <a:buNone/>
            </a:pPr>
            <a:r>
              <a:rPr lang="fi-FI" sz="1050" dirty="0" smtClean="0"/>
              <a:t>Veli-Matti Pietarinen		</a:t>
            </a:r>
          </a:p>
          <a:p>
            <a:pPr marL="273050" lvl="1" indent="0">
              <a:buNone/>
            </a:pPr>
            <a:r>
              <a:rPr lang="fi-FI" sz="1050" dirty="0" smtClean="0">
                <a:hlinkClick r:id="rId3"/>
              </a:rPr>
              <a:t>vmpietarinen@hotmail.com</a:t>
            </a:r>
            <a:endParaRPr lang="fi-FI" sz="1050" dirty="0" smtClean="0"/>
          </a:p>
          <a:p>
            <a:pPr marL="273050" lvl="1" indent="0">
              <a:buNone/>
            </a:pPr>
            <a:endParaRPr lang="fi-FI" sz="700" dirty="0" smtClean="0"/>
          </a:p>
          <a:p>
            <a:pPr marL="273050" lvl="1" indent="0">
              <a:buNone/>
            </a:pPr>
            <a:r>
              <a:rPr lang="fi-FI" sz="400" dirty="0"/>
              <a:t>	</a:t>
            </a:r>
            <a:r>
              <a:rPr lang="fi-FI" sz="300" dirty="0" smtClean="0"/>
              <a:t> </a:t>
            </a:r>
          </a:p>
        </p:txBody>
      </p:sp>
      <p:pic>
        <p:nvPicPr>
          <p:cNvPr id="4" name="Kuva 26" descr="Kuvaus: Savonia_Word_tunniste"/>
          <p:cNvPicPr/>
          <p:nvPr/>
        </p:nvPicPr>
        <p:blipFill rotWithShape="1">
          <a:blip r:embed="rId5"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2</a:t>
            </a:fld>
            <a:endParaRPr lang="fi-FI"/>
          </a:p>
        </p:txBody>
      </p:sp>
    </p:spTree>
    <p:extLst>
      <p:ext uri="{BB962C8B-B14F-4D97-AF65-F5344CB8AC3E}">
        <p14:creationId xmlns:p14="http://schemas.microsoft.com/office/powerpoint/2010/main" val="2013178014"/>
      </p:ext>
    </p:extLst>
  </p:cSld>
  <p:clrMapOvr>
    <a:masterClrMapping/>
  </p:clrMapOvr>
  <p:transition spd="med">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639" y="220119"/>
            <a:ext cx="7489824" cy="1079500"/>
          </a:xfrm>
        </p:spPr>
        <p:txBody>
          <a:bodyPr>
            <a:normAutofit/>
          </a:bodyPr>
          <a:lstStyle/>
          <a:p>
            <a:r>
              <a:rPr lang="fi-FI" dirty="0" smtClean="0"/>
              <a:t>Lämpötilaindeksi pistemäisille </a:t>
            </a:r>
            <a:r>
              <a:rPr lang="fi-FI" dirty="0"/>
              <a:t>vioille</a:t>
            </a:r>
            <a:br>
              <a:rPr lang="fi-FI" dirty="0"/>
            </a:br>
            <a:r>
              <a:rPr lang="fi-FI" sz="2400" dirty="0" smtClean="0"/>
              <a:t>Kylmäsiltojen </a:t>
            </a:r>
            <a:r>
              <a:rPr lang="fi-FI" sz="2400" dirty="0"/>
              <a:t>määrän arviointi</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1331732"/>
              </p:ext>
            </p:extLst>
          </p:nvPr>
        </p:nvGraphicFramePr>
        <p:xfrm>
          <a:off x="730471" y="1628800"/>
          <a:ext cx="7586440" cy="2880318"/>
        </p:xfrm>
        <a:graphic>
          <a:graphicData uri="http://schemas.openxmlformats.org/drawingml/2006/table">
            <a:tbl>
              <a:tblPr firstRow="1" bandRow="1">
                <a:tableStyleId>{5C22544A-7EE6-4342-B048-85BDC9FD1C3A}</a:tableStyleId>
              </a:tblPr>
              <a:tblGrid>
                <a:gridCol w="3793220"/>
                <a:gridCol w="3793220"/>
              </a:tblGrid>
              <a:tr h="411474">
                <a:tc>
                  <a:txBody>
                    <a:bodyPr/>
                    <a:lstStyle/>
                    <a:p>
                      <a:pPr algn="ctr"/>
                      <a:r>
                        <a:rPr lang="fi-FI" dirty="0" smtClean="0"/>
                        <a:t>Lämpötilaindeksi TI</a:t>
                      </a:r>
                      <a:endParaRPr lang="en-US" dirty="0"/>
                    </a:p>
                  </a:txBody>
                  <a:tcPr marL="83220" marR="83220"/>
                </a:tc>
                <a:tc>
                  <a:txBody>
                    <a:bodyPr/>
                    <a:lstStyle/>
                    <a:p>
                      <a:r>
                        <a:rPr lang="fi-FI" dirty="0" smtClean="0"/>
                        <a:t>Arviointiasteikko</a:t>
                      </a:r>
                      <a:endParaRPr lang="en-US" dirty="0"/>
                    </a:p>
                  </a:txBody>
                  <a:tcPr marL="83220" marR="83220"/>
                </a:tc>
              </a:tr>
              <a:tr h="411474">
                <a:tc>
                  <a:txBody>
                    <a:bodyPr/>
                    <a:lstStyle/>
                    <a:p>
                      <a:pPr algn="ctr"/>
                      <a:r>
                        <a:rPr lang="en-US" dirty="0" smtClean="0"/>
                        <a:t>93-100</a:t>
                      </a:r>
                      <a:endParaRPr lang="en-US" dirty="0"/>
                    </a:p>
                  </a:txBody>
                  <a:tcPr marL="83220" marR="83220"/>
                </a:tc>
                <a:tc>
                  <a:txBody>
                    <a:bodyPr/>
                    <a:lstStyle/>
                    <a:p>
                      <a:r>
                        <a:rPr lang="fi-FI" dirty="0" smtClean="0"/>
                        <a:t>Kiitettävä</a:t>
                      </a:r>
                      <a:endParaRPr lang="en-US" dirty="0"/>
                    </a:p>
                  </a:txBody>
                  <a:tcPr marL="83220" marR="83220"/>
                </a:tc>
              </a:tr>
              <a:tr h="411474">
                <a:tc>
                  <a:txBody>
                    <a:bodyPr/>
                    <a:lstStyle/>
                    <a:p>
                      <a:pPr algn="ctr"/>
                      <a:r>
                        <a:rPr lang="en-US" dirty="0" smtClean="0"/>
                        <a:t>85-92</a:t>
                      </a:r>
                      <a:endParaRPr lang="en-US" dirty="0"/>
                    </a:p>
                  </a:txBody>
                  <a:tcPr marL="83220" marR="83220"/>
                </a:tc>
                <a:tc>
                  <a:txBody>
                    <a:bodyPr/>
                    <a:lstStyle/>
                    <a:p>
                      <a:r>
                        <a:rPr lang="fi-FI" dirty="0" smtClean="0"/>
                        <a:t>Erittäin hyvä</a:t>
                      </a:r>
                      <a:endParaRPr lang="en-US" dirty="0"/>
                    </a:p>
                  </a:txBody>
                  <a:tcPr marL="83220" marR="83220"/>
                </a:tc>
              </a:tr>
              <a:tr h="411474">
                <a:tc>
                  <a:txBody>
                    <a:bodyPr/>
                    <a:lstStyle/>
                    <a:p>
                      <a:pPr algn="ctr"/>
                      <a:r>
                        <a:rPr lang="en-US" dirty="0" smtClean="0"/>
                        <a:t>71-78</a:t>
                      </a:r>
                      <a:endParaRPr lang="en-US" dirty="0"/>
                    </a:p>
                  </a:txBody>
                  <a:tcPr marL="83220" marR="83220"/>
                </a:tc>
                <a:tc>
                  <a:txBody>
                    <a:bodyPr/>
                    <a:lstStyle/>
                    <a:p>
                      <a:r>
                        <a:rPr lang="fi-FI" dirty="0" smtClean="0"/>
                        <a:t>Hyvä*</a:t>
                      </a:r>
                      <a:endParaRPr lang="en-US" dirty="0"/>
                    </a:p>
                  </a:txBody>
                  <a:tcPr marL="83220" marR="83220"/>
                </a:tc>
              </a:tr>
              <a:tr h="411474">
                <a:tc>
                  <a:txBody>
                    <a:bodyPr/>
                    <a:lstStyle/>
                    <a:p>
                      <a:pPr algn="ctr"/>
                      <a:r>
                        <a:rPr lang="en-US" dirty="0" smtClean="0"/>
                        <a:t>69-70</a:t>
                      </a:r>
                      <a:endParaRPr lang="en-US" dirty="0"/>
                    </a:p>
                  </a:txBody>
                  <a:tcPr marL="83220" marR="83220"/>
                </a:tc>
                <a:tc>
                  <a:txBody>
                    <a:bodyPr/>
                    <a:lstStyle/>
                    <a:p>
                      <a:r>
                        <a:rPr lang="fi-FI" dirty="0" smtClean="0"/>
                        <a:t>Tyydyttävä – lievästi riskialtis</a:t>
                      </a:r>
                      <a:endParaRPr lang="en-US" dirty="0"/>
                    </a:p>
                  </a:txBody>
                  <a:tcPr marL="83220" marR="83220"/>
                </a:tc>
              </a:tr>
              <a:tr h="411474">
                <a:tc>
                  <a:txBody>
                    <a:bodyPr/>
                    <a:lstStyle/>
                    <a:p>
                      <a:pPr algn="ctr"/>
                      <a:r>
                        <a:rPr lang="en-US" dirty="0" smtClean="0"/>
                        <a:t>61-68</a:t>
                      </a:r>
                      <a:endParaRPr lang="en-US" dirty="0"/>
                    </a:p>
                  </a:txBody>
                  <a:tcPr marL="83220" marR="83220"/>
                </a:tc>
                <a:tc>
                  <a:txBody>
                    <a:bodyPr/>
                    <a:lstStyle/>
                    <a:p>
                      <a:r>
                        <a:rPr lang="fi-FI" dirty="0" smtClean="0"/>
                        <a:t>Välttävä – riskialtis</a:t>
                      </a:r>
                      <a:endParaRPr lang="en-US" dirty="0"/>
                    </a:p>
                  </a:txBody>
                  <a:tcPr marL="83220" marR="83220"/>
                </a:tc>
              </a:tr>
              <a:tr h="411474">
                <a:tc>
                  <a:txBody>
                    <a:bodyPr/>
                    <a:lstStyle/>
                    <a:p>
                      <a:pPr algn="ctr"/>
                      <a:r>
                        <a:rPr lang="en-US" dirty="0" smtClean="0"/>
                        <a:t>≤ 61</a:t>
                      </a:r>
                      <a:endParaRPr lang="en-US" dirty="0"/>
                    </a:p>
                  </a:txBody>
                  <a:tcPr marL="83220" marR="83220"/>
                </a:tc>
                <a:tc>
                  <a:txBody>
                    <a:bodyPr/>
                    <a:lstStyle/>
                    <a:p>
                      <a:r>
                        <a:rPr lang="fi-FI" dirty="0" smtClean="0"/>
                        <a:t>Huono – erittäin riskialtis</a:t>
                      </a:r>
                      <a:endParaRPr lang="en-US" dirty="0"/>
                    </a:p>
                  </a:txBody>
                  <a:tcPr marL="83220" marR="83220"/>
                </a:tc>
              </a:tr>
            </a:tbl>
          </a:graphicData>
        </a:graphic>
      </p:graphicFrame>
      <p:sp>
        <p:nvSpPr>
          <p:cNvPr id="3" name="Tekstiruutu 2"/>
          <p:cNvSpPr txBox="1"/>
          <p:nvPr/>
        </p:nvSpPr>
        <p:spPr>
          <a:xfrm>
            <a:off x="617522" y="4724361"/>
            <a:ext cx="7704856" cy="369332"/>
          </a:xfrm>
          <a:prstGeom prst="rect">
            <a:avLst/>
          </a:prstGeom>
          <a:noFill/>
        </p:spPr>
        <p:txBody>
          <a:bodyPr wrap="square" rtlCol="0">
            <a:spAutoFit/>
          </a:bodyPr>
          <a:lstStyle/>
          <a:p>
            <a:r>
              <a:rPr lang="fi-FI" dirty="0" smtClean="0"/>
              <a:t>* </a:t>
            </a:r>
            <a:r>
              <a:rPr lang="fi-FI" sz="1600" dirty="0" smtClean="0"/>
              <a:t>Uudisrakentamisen vähimmäistaso on 71 (asumisterveysopas, 2009</a:t>
            </a:r>
            <a:r>
              <a:rPr lang="fi-FI" dirty="0" smtClean="0"/>
              <a:t>)</a:t>
            </a:r>
            <a:endParaRPr lang="fi-FI" dirty="0"/>
          </a:p>
        </p:txBody>
      </p:sp>
      <p:pic>
        <p:nvPicPr>
          <p:cNvPr id="9"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20</a:t>
            </a:fld>
            <a:endParaRPr lang="fi-FI"/>
          </a:p>
        </p:txBody>
      </p:sp>
    </p:spTree>
    <p:extLst>
      <p:ext uri="{BB962C8B-B14F-4D97-AF65-F5344CB8AC3E}">
        <p14:creationId xmlns:p14="http://schemas.microsoft.com/office/powerpoint/2010/main" val="1112089674"/>
      </p:ext>
    </p:extLst>
  </p:cSld>
  <p:clrMapOvr>
    <a:masterClrMapping/>
  </p:clrMapOvr>
  <p:transition spd="med">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84411"/>
            <a:ext cx="8321326" cy="1079500"/>
          </a:xfrm>
        </p:spPr>
        <p:txBody>
          <a:bodyPr>
            <a:noAutofit/>
          </a:bodyPr>
          <a:lstStyle/>
          <a:p>
            <a:r>
              <a:rPr lang="fi-FI" dirty="0" smtClean="0"/>
              <a:t>Lämpötilaindeksi seinän aluelämpötiloille</a:t>
            </a:r>
            <a:br>
              <a:rPr lang="fi-FI" dirty="0" smtClean="0"/>
            </a:br>
            <a:r>
              <a:rPr lang="fi-FI" sz="2400" dirty="0" smtClean="0"/>
              <a:t>Kylmäsiltojen määrän arviointi</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86978019"/>
              </p:ext>
            </p:extLst>
          </p:nvPr>
        </p:nvGraphicFramePr>
        <p:xfrm>
          <a:off x="683568" y="2027229"/>
          <a:ext cx="7633344" cy="3139430"/>
        </p:xfrm>
        <a:graphic>
          <a:graphicData uri="http://schemas.openxmlformats.org/drawingml/2006/table">
            <a:tbl>
              <a:tblPr firstRow="1" bandRow="1">
                <a:tableStyleId>{5C22544A-7EE6-4342-B048-85BDC9FD1C3A}</a:tableStyleId>
              </a:tblPr>
              <a:tblGrid>
                <a:gridCol w="3816672"/>
                <a:gridCol w="3816672"/>
              </a:tblGrid>
              <a:tr h="448490">
                <a:tc>
                  <a:txBody>
                    <a:bodyPr/>
                    <a:lstStyle/>
                    <a:p>
                      <a:pPr algn="ctr"/>
                      <a:r>
                        <a:rPr lang="fi-FI" dirty="0" smtClean="0"/>
                        <a:t>Lämpötilaindeksi TI</a:t>
                      </a:r>
                      <a:endParaRPr lang="en-US" dirty="0"/>
                    </a:p>
                  </a:txBody>
                  <a:tcPr marL="83220" marR="83220"/>
                </a:tc>
                <a:tc>
                  <a:txBody>
                    <a:bodyPr/>
                    <a:lstStyle/>
                    <a:p>
                      <a:r>
                        <a:rPr lang="fi-FI" dirty="0" smtClean="0"/>
                        <a:t>Arviointiasteikko</a:t>
                      </a:r>
                      <a:endParaRPr lang="en-US" dirty="0"/>
                    </a:p>
                  </a:txBody>
                  <a:tcPr marL="83220" marR="83220"/>
                </a:tc>
              </a:tr>
              <a:tr h="448490">
                <a:tc>
                  <a:txBody>
                    <a:bodyPr/>
                    <a:lstStyle/>
                    <a:p>
                      <a:pPr algn="ctr"/>
                      <a:r>
                        <a:rPr lang="en-US" sz="1600" dirty="0" smtClean="0"/>
                        <a:t>97 -100</a:t>
                      </a:r>
                      <a:endParaRPr lang="en-US" sz="1600" dirty="0"/>
                    </a:p>
                  </a:txBody>
                  <a:tcPr marL="83220" marR="83220"/>
                </a:tc>
                <a:tc>
                  <a:txBody>
                    <a:bodyPr/>
                    <a:lstStyle/>
                    <a:p>
                      <a:r>
                        <a:rPr lang="fi-FI" sz="1600" dirty="0" smtClean="0"/>
                        <a:t>Kiitettävä</a:t>
                      </a:r>
                      <a:endParaRPr lang="en-US" sz="1600" dirty="0"/>
                    </a:p>
                  </a:txBody>
                  <a:tcPr marL="83220" marR="83220"/>
                </a:tc>
              </a:tr>
              <a:tr h="448490">
                <a:tc>
                  <a:txBody>
                    <a:bodyPr/>
                    <a:lstStyle/>
                    <a:p>
                      <a:pPr algn="ctr"/>
                      <a:r>
                        <a:rPr lang="en-US" sz="1600" dirty="0" smtClean="0"/>
                        <a:t>93-96</a:t>
                      </a:r>
                      <a:endParaRPr lang="en-US" sz="1600" dirty="0"/>
                    </a:p>
                  </a:txBody>
                  <a:tcPr marL="83220" marR="83220"/>
                </a:tc>
                <a:tc>
                  <a:txBody>
                    <a:bodyPr/>
                    <a:lstStyle/>
                    <a:p>
                      <a:r>
                        <a:rPr lang="fi-FI" sz="1600" dirty="0" smtClean="0"/>
                        <a:t>Erittäin hyvä</a:t>
                      </a:r>
                      <a:endParaRPr lang="en-US" sz="1600" dirty="0"/>
                    </a:p>
                  </a:txBody>
                  <a:tcPr marL="83220" marR="83220"/>
                </a:tc>
              </a:tr>
              <a:tr h="448490">
                <a:tc>
                  <a:txBody>
                    <a:bodyPr/>
                    <a:lstStyle/>
                    <a:p>
                      <a:pPr algn="ctr"/>
                      <a:r>
                        <a:rPr lang="en-US" sz="1600" dirty="0" smtClean="0"/>
                        <a:t>89-92</a:t>
                      </a:r>
                      <a:endParaRPr lang="en-US" sz="1600" dirty="0"/>
                    </a:p>
                  </a:txBody>
                  <a:tcPr marL="83220" marR="83220"/>
                </a:tc>
                <a:tc>
                  <a:txBody>
                    <a:bodyPr/>
                    <a:lstStyle/>
                    <a:p>
                      <a:r>
                        <a:rPr lang="fi-FI" sz="1600" dirty="0" smtClean="0"/>
                        <a:t>Hyvä</a:t>
                      </a:r>
                      <a:endParaRPr lang="en-US" sz="1600" dirty="0"/>
                    </a:p>
                  </a:txBody>
                  <a:tcPr marL="83220" marR="83220"/>
                </a:tc>
              </a:tr>
              <a:tr h="448490">
                <a:tc>
                  <a:txBody>
                    <a:bodyPr/>
                    <a:lstStyle/>
                    <a:p>
                      <a:pPr algn="ctr"/>
                      <a:r>
                        <a:rPr lang="en-US" sz="1600" dirty="0" smtClean="0"/>
                        <a:t>85-88</a:t>
                      </a:r>
                      <a:endParaRPr lang="en-US" sz="1600" dirty="0"/>
                    </a:p>
                  </a:txBody>
                  <a:tcPr marL="83220" marR="83220"/>
                </a:tc>
                <a:tc>
                  <a:txBody>
                    <a:bodyPr/>
                    <a:lstStyle/>
                    <a:p>
                      <a:r>
                        <a:rPr lang="fi-FI" sz="1600" dirty="0" smtClean="0"/>
                        <a:t>Tyydyttävä – lievästi riskialtis</a:t>
                      </a:r>
                      <a:endParaRPr lang="en-US" sz="1600" dirty="0"/>
                    </a:p>
                  </a:txBody>
                  <a:tcPr marL="83220" marR="83220"/>
                </a:tc>
              </a:tr>
              <a:tr h="448490">
                <a:tc>
                  <a:txBody>
                    <a:bodyPr/>
                    <a:lstStyle/>
                    <a:p>
                      <a:pPr algn="ctr"/>
                      <a:r>
                        <a:rPr lang="en-US" sz="1600" dirty="0" smtClean="0"/>
                        <a:t>81-84</a:t>
                      </a:r>
                      <a:endParaRPr lang="en-US" sz="1600" dirty="0"/>
                    </a:p>
                  </a:txBody>
                  <a:tcPr marL="83220" marR="83220"/>
                </a:tc>
                <a:tc>
                  <a:txBody>
                    <a:bodyPr/>
                    <a:lstStyle/>
                    <a:p>
                      <a:r>
                        <a:rPr lang="fi-FI" sz="1600" dirty="0" smtClean="0"/>
                        <a:t>Välttävä – riskialtis</a:t>
                      </a:r>
                      <a:endParaRPr lang="en-US" sz="1600" dirty="0"/>
                    </a:p>
                  </a:txBody>
                  <a:tcPr marL="83220" marR="83220"/>
                </a:tc>
              </a:tr>
              <a:tr h="448490">
                <a:tc>
                  <a:txBody>
                    <a:bodyPr/>
                    <a:lstStyle/>
                    <a:p>
                      <a:pPr algn="ctr"/>
                      <a:r>
                        <a:rPr lang="en-US" sz="1600" dirty="0" smtClean="0"/>
                        <a:t>≤ 80</a:t>
                      </a:r>
                      <a:endParaRPr lang="en-US" sz="1600" dirty="0"/>
                    </a:p>
                  </a:txBody>
                  <a:tcPr marL="83220" marR="83220"/>
                </a:tc>
                <a:tc>
                  <a:txBody>
                    <a:bodyPr/>
                    <a:lstStyle/>
                    <a:p>
                      <a:r>
                        <a:rPr lang="fi-FI" sz="1600" dirty="0" smtClean="0"/>
                        <a:t>Huono – erittäin riskialtis</a:t>
                      </a:r>
                      <a:endParaRPr lang="en-US" sz="1600" dirty="0"/>
                    </a:p>
                  </a:txBody>
                  <a:tcPr marL="83220" marR="83220"/>
                </a:tc>
              </a:tr>
            </a:tbl>
          </a:graphicData>
        </a:graphic>
      </p:graphicFrame>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Dian numeron paikkamerkki 3"/>
          <p:cNvSpPr>
            <a:spLocks noGrp="1"/>
          </p:cNvSpPr>
          <p:nvPr>
            <p:ph type="sldNum" sz="quarter" idx="12"/>
          </p:nvPr>
        </p:nvSpPr>
        <p:spPr/>
        <p:txBody>
          <a:bodyPr/>
          <a:lstStyle/>
          <a:p>
            <a:fld id="{49246692-9764-4796-AF2E-897E79EBAFA7}" type="slidenum">
              <a:rPr lang="fi-FI" smtClean="0"/>
              <a:pPr/>
              <a:t>21</a:t>
            </a:fld>
            <a:endParaRPr lang="fi-FI"/>
          </a:p>
        </p:txBody>
      </p:sp>
    </p:spTree>
    <p:extLst>
      <p:ext uri="{BB962C8B-B14F-4D97-AF65-F5344CB8AC3E}">
        <p14:creationId xmlns:p14="http://schemas.microsoft.com/office/powerpoint/2010/main" val="3009617026"/>
      </p:ext>
    </p:extLst>
  </p:cSld>
  <p:clrMapOvr>
    <a:masterClrMapping/>
  </p:clrMapOvr>
  <p:transition spd="med">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50" y="638164"/>
            <a:ext cx="8375396" cy="1079500"/>
          </a:xfrm>
        </p:spPr>
        <p:txBody>
          <a:bodyPr>
            <a:noAutofit/>
          </a:bodyPr>
          <a:lstStyle/>
          <a:p>
            <a:r>
              <a:rPr lang="fi-FI" dirty="0" smtClean="0"/>
              <a:t>Lämpötilaindeksi lattian </a:t>
            </a:r>
            <a:r>
              <a:rPr lang="fi-FI" dirty="0"/>
              <a:t>aluelämpötiloille</a:t>
            </a:r>
            <a:br>
              <a:rPr lang="fi-FI" dirty="0"/>
            </a:br>
            <a:r>
              <a:rPr lang="fi-FI" sz="2400" dirty="0" smtClean="0"/>
              <a:t>Kylmäsiltojen </a:t>
            </a:r>
            <a:r>
              <a:rPr lang="fi-FI" sz="2400" dirty="0"/>
              <a:t>määrän arviointi</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2346183"/>
              </p:ext>
            </p:extLst>
          </p:nvPr>
        </p:nvGraphicFramePr>
        <p:xfrm>
          <a:off x="796417" y="2070330"/>
          <a:ext cx="7489826" cy="2590800"/>
        </p:xfrm>
        <a:graphic>
          <a:graphicData uri="http://schemas.openxmlformats.org/drawingml/2006/table">
            <a:tbl>
              <a:tblPr firstRow="1" bandRow="1">
                <a:tableStyleId>{5C22544A-7EE6-4342-B048-85BDC9FD1C3A}</a:tableStyleId>
              </a:tblPr>
              <a:tblGrid>
                <a:gridCol w="3744913"/>
                <a:gridCol w="3744913"/>
              </a:tblGrid>
              <a:tr h="226799">
                <a:tc>
                  <a:txBody>
                    <a:bodyPr/>
                    <a:lstStyle/>
                    <a:p>
                      <a:r>
                        <a:rPr lang="fi-FI" dirty="0" smtClean="0"/>
                        <a:t>Lämpötilaindeksi TI</a:t>
                      </a:r>
                      <a:endParaRPr lang="en-US" dirty="0"/>
                    </a:p>
                  </a:txBody>
                  <a:tcPr marL="83220" marR="83220"/>
                </a:tc>
                <a:tc>
                  <a:txBody>
                    <a:bodyPr/>
                    <a:lstStyle/>
                    <a:p>
                      <a:r>
                        <a:rPr lang="fi-FI" dirty="0" smtClean="0"/>
                        <a:t>Arviointiasteikko</a:t>
                      </a:r>
                      <a:endParaRPr lang="en-US" dirty="0"/>
                    </a:p>
                  </a:txBody>
                  <a:tcPr marL="83220" marR="83220"/>
                </a:tc>
              </a:tr>
              <a:tr h="370840">
                <a:tc>
                  <a:txBody>
                    <a:bodyPr/>
                    <a:lstStyle/>
                    <a:p>
                      <a:pPr algn="ctr"/>
                      <a:r>
                        <a:rPr lang="en-US" dirty="0" smtClean="0"/>
                        <a:t>100</a:t>
                      </a:r>
                      <a:endParaRPr lang="en-US" dirty="0"/>
                    </a:p>
                  </a:txBody>
                  <a:tcPr marL="83220" marR="83220"/>
                </a:tc>
                <a:tc>
                  <a:txBody>
                    <a:bodyPr/>
                    <a:lstStyle/>
                    <a:p>
                      <a:r>
                        <a:rPr lang="fi-FI" dirty="0" smtClean="0"/>
                        <a:t>Kiitettävä</a:t>
                      </a:r>
                      <a:endParaRPr lang="en-US" dirty="0"/>
                    </a:p>
                  </a:txBody>
                  <a:tcPr marL="83220" marR="83220"/>
                </a:tc>
              </a:tr>
              <a:tr h="370840">
                <a:tc>
                  <a:txBody>
                    <a:bodyPr/>
                    <a:lstStyle/>
                    <a:p>
                      <a:pPr algn="ctr"/>
                      <a:r>
                        <a:rPr lang="en-US" dirty="0" smtClean="0"/>
                        <a:t>99</a:t>
                      </a:r>
                      <a:endParaRPr lang="en-US" dirty="0"/>
                    </a:p>
                  </a:txBody>
                  <a:tcPr marL="83220" marR="83220"/>
                </a:tc>
                <a:tc>
                  <a:txBody>
                    <a:bodyPr/>
                    <a:lstStyle/>
                    <a:p>
                      <a:r>
                        <a:rPr lang="fi-FI" dirty="0" smtClean="0"/>
                        <a:t>Erittäin hyvä</a:t>
                      </a:r>
                      <a:endParaRPr lang="en-US" dirty="0"/>
                    </a:p>
                  </a:txBody>
                  <a:tcPr marL="83220" marR="83220"/>
                </a:tc>
              </a:tr>
              <a:tr h="370840">
                <a:tc>
                  <a:txBody>
                    <a:bodyPr/>
                    <a:lstStyle/>
                    <a:p>
                      <a:pPr algn="ctr"/>
                      <a:r>
                        <a:rPr lang="en-US" dirty="0" smtClean="0"/>
                        <a:t>97-98</a:t>
                      </a:r>
                      <a:endParaRPr lang="en-US" dirty="0"/>
                    </a:p>
                  </a:txBody>
                  <a:tcPr marL="83220" marR="83220"/>
                </a:tc>
                <a:tc>
                  <a:txBody>
                    <a:bodyPr/>
                    <a:lstStyle/>
                    <a:p>
                      <a:r>
                        <a:rPr lang="fi-FI" dirty="0" smtClean="0"/>
                        <a:t>Hyvä</a:t>
                      </a:r>
                      <a:endParaRPr lang="en-US" dirty="0"/>
                    </a:p>
                  </a:txBody>
                  <a:tcPr marL="83220" marR="83220"/>
                </a:tc>
              </a:tr>
              <a:tr h="370840">
                <a:tc>
                  <a:txBody>
                    <a:bodyPr/>
                    <a:lstStyle/>
                    <a:p>
                      <a:pPr algn="ctr"/>
                      <a:r>
                        <a:rPr lang="en-US" dirty="0" smtClean="0"/>
                        <a:t>95-96</a:t>
                      </a:r>
                      <a:endParaRPr lang="en-US" dirty="0"/>
                    </a:p>
                  </a:txBody>
                  <a:tcPr marL="83220" marR="83220"/>
                </a:tc>
                <a:tc>
                  <a:txBody>
                    <a:bodyPr/>
                    <a:lstStyle/>
                    <a:p>
                      <a:r>
                        <a:rPr lang="fi-FI" dirty="0" smtClean="0"/>
                        <a:t>Tyydyttävä – lievästi riskialtis</a:t>
                      </a:r>
                      <a:endParaRPr lang="en-US" dirty="0"/>
                    </a:p>
                  </a:txBody>
                  <a:tcPr marL="83220" marR="83220"/>
                </a:tc>
              </a:tr>
              <a:tr h="370840">
                <a:tc>
                  <a:txBody>
                    <a:bodyPr/>
                    <a:lstStyle/>
                    <a:p>
                      <a:pPr algn="ctr"/>
                      <a:r>
                        <a:rPr lang="en-US" dirty="0" smtClean="0"/>
                        <a:t>93-94</a:t>
                      </a:r>
                      <a:endParaRPr lang="en-US" dirty="0"/>
                    </a:p>
                  </a:txBody>
                  <a:tcPr marL="83220" marR="83220"/>
                </a:tc>
                <a:tc>
                  <a:txBody>
                    <a:bodyPr/>
                    <a:lstStyle/>
                    <a:p>
                      <a:r>
                        <a:rPr lang="fi-FI" dirty="0" smtClean="0"/>
                        <a:t>Välttävä – riskialtis</a:t>
                      </a:r>
                      <a:endParaRPr lang="en-US" dirty="0"/>
                    </a:p>
                  </a:txBody>
                  <a:tcPr marL="83220" marR="83220"/>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92</a:t>
                      </a:r>
                    </a:p>
                  </a:txBody>
                  <a:tcPr marL="83220" marR="83220"/>
                </a:tc>
                <a:tc>
                  <a:txBody>
                    <a:bodyPr/>
                    <a:lstStyle/>
                    <a:p>
                      <a:r>
                        <a:rPr lang="fi-FI" dirty="0" smtClean="0"/>
                        <a:t>Huono – erittäin riskialtis</a:t>
                      </a:r>
                      <a:endParaRPr lang="en-US" dirty="0"/>
                    </a:p>
                  </a:txBody>
                  <a:tcPr marL="83220" marR="83220"/>
                </a:tc>
              </a:tr>
            </a:tbl>
          </a:graphicData>
        </a:graphic>
      </p:graphicFrame>
      <p:pic>
        <p:nvPicPr>
          <p:cNvPr id="9"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Dian numeron paikkamerkki 3"/>
          <p:cNvSpPr>
            <a:spLocks noGrp="1"/>
          </p:cNvSpPr>
          <p:nvPr>
            <p:ph type="sldNum" sz="quarter" idx="12"/>
          </p:nvPr>
        </p:nvSpPr>
        <p:spPr/>
        <p:txBody>
          <a:bodyPr/>
          <a:lstStyle/>
          <a:p>
            <a:fld id="{49246692-9764-4796-AF2E-897E79EBAFA7}" type="slidenum">
              <a:rPr lang="fi-FI" smtClean="0"/>
              <a:pPr/>
              <a:t>22</a:t>
            </a:fld>
            <a:endParaRPr lang="fi-FI"/>
          </a:p>
        </p:txBody>
      </p:sp>
    </p:spTree>
    <p:extLst>
      <p:ext uri="{BB962C8B-B14F-4D97-AF65-F5344CB8AC3E}">
        <p14:creationId xmlns:p14="http://schemas.microsoft.com/office/powerpoint/2010/main" val="3522015286"/>
      </p:ext>
    </p:extLst>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697" y="692696"/>
            <a:ext cx="7777359" cy="1079500"/>
          </a:xfrm>
        </p:spPr>
        <p:txBody>
          <a:bodyPr>
            <a:noAutofit/>
          </a:bodyPr>
          <a:lstStyle/>
          <a:p>
            <a:r>
              <a:rPr lang="fi-FI" sz="2800" dirty="0" smtClean="0"/>
              <a:t>Lämpötilaindeksi ikkunat, ovet, läpivientiliitokset ja tiivistepinnat </a:t>
            </a:r>
            <a:r>
              <a:rPr lang="fi-FI" sz="2400" dirty="0"/>
              <a:t>K</a:t>
            </a:r>
            <a:r>
              <a:rPr lang="fi-FI" sz="2400" dirty="0" smtClean="0"/>
              <a:t>ylmäsiltojen </a:t>
            </a:r>
            <a:r>
              <a:rPr lang="fi-FI" sz="2400" dirty="0"/>
              <a:t>määrän arviointi</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72639489"/>
              </p:ext>
            </p:extLst>
          </p:nvPr>
        </p:nvGraphicFramePr>
        <p:xfrm>
          <a:off x="625927" y="2125925"/>
          <a:ext cx="7690984" cy="2703967"/>
        </p:xfrm>
        <a:graphic>
          <a:graphicData uri="http://schemas.openxmlformats.org/drawingml/2006/table">
            <a:tbl>
              <a:tblPr firstRow="1" bandRow="1">
                <a:tableStyleId>{5C22544A-7EE6-4342-B048-85BDC9FD1C3A}</a:tableStyleId>
              </a:tblPr>
              <a:tblGrid>
                <a:gridCol w="3845492"/>
                <a:gridCol w="3845492"/>
              </a:tblGrid>
              <a:tr h="386281">
                <a:tc>
                  <a:txBody>
                    <a:bodyPr/>
                    <a:lstStyle/>
                    <a:p>
                      <a:pPr algn="ctr"/>
                      <a:r>
                        <a:rPr lang="fi-FI" dirty="0" smtClean="0"/>
                        <a:t>Lämpötilaindeksi TI</a:t>
                      </a:r>
                      <a:endParaRPr lang="en-US" dirty="0"/>
                    </a:p>
                  </a:txBody>
                  <a:tcPr marL="83220" marR="83220"/>
                </a:tc>
                <a:tc>
                  <a:txBody>
                    <a:bodyPr/>
                    <a:lstStyle/>
                    <a:p>
                      <a:r>
                        <a:rPr lang="fi-FI" dirty="0" smtClean="0"/>
                        <a:t>Arviointiasteikko</a:t>
                      </a:r>
                      <a:endParaRPr lang="en-US" dirty="0"/>
                    </a:p>
                  </a:txBody>
                  <a:tcPr marL="83220" marR="83220"/>
                </a:tc>
              </a:tr>
              <a:tr h="386281">
                <a:tc>
                  <a:txBody>
                    <a:bodyPr/>
                    <a:lstStyle/>
                    <a:p>
                      <a:pPr algn="ctr"/>
                      <a:r>
                        <a:rPr lang="en-US" dirty="0" smtClean="0"/>
                        <a:t>86-100</a:t>
                      </a:r>
                      <a:endParaRPr lang="en-US" dirty="0"/>
                    </a:p>
                  </a:txBody>
                  <a:tcPr marL="83220" marR="83220"/>
                </a:tc>
                <a:tc>
                  <a:txBody>
                    <a:bodyPr/>
                    <a:lstStyle/>
                    <a:p>
                      <a:r>
                        <a:rPr lang="fi-FI" dirty="0" smtClean="0"/>
                        <a:t>Kiitettävä</a:t>
                      </a:r>
                      <a:endParaRPr lang="en-US" dirty="0"/>
                    </a:p>
                  </a:txBody>
                  <a:tcPr marL="83220" marR="83220"/>
                </a:tc>
              </a:tr>
              <a:tr h="386281">
                <a:tc>
                  <a:txBody>
                    <a:bodyPr/>
                    <a:lstStyle/>
                    <a:p>
                      <a:pPr algn="ctr"/>
                      <a:r>
                        <a:rPr lang="en-US" dirty="0" smtClean="0"/>
                        <a:t>80-85</a:t>
                      </a:r>
                      <a:endParaRPr lang="en-US" dirty="0"/>
                    </a:p>
                  </a:txBody>
                  <a:tcPr marL="83220" marR="83220"/>
                </a:tc>
                <a:tc>
                  <a:txBody>
                    <a:bodyPr/>
                    <a:lstStyle/>
                    <a:p>
                      <a:r>
                        <a:rPr lang="fi-FI" dirty="0" smtClean="0"/>
                        <a:t>Erittäin hyvä</a:t>
                      </a:r>
                      <a:endParaRPr lang="en-US" dirty="0"/>
                    </a:p>
                  </a:txBody>
                  <a:tcPr marL="83220" marR="83220"/>
                </a:tc>
              </a:tr>
              <a:tr h="386281">
                <a:tc>
                  <a:txBody>
                    <a:bodyPr/>
                    <a:lstStyle/>
                    <a:p>
                      <a:pPr algn="ctr"/>
                      <a:r>
                        <a:rPr lang="en-US" dirty="0" smtClean="0"/>
                        <a:t>74-79</a:t>
                      </a:r>
                      <a:endParaRPr lang="en-US" dirty="0"/>
                    </a:p>
                  </a:txBody>
                  <a:tcPr marL="83220" marR="83220"/>
                </a:tc>
                <a:tc>
                  <a:txBody>
                    <a:bodyPr/>
                    <a:lstStyle/>
                    <a:p>
                      <a:r>
                        <a:rPr lang="fi-FI" dirty="0" smtClean="0"/>
                        <a:t>Hyvä</a:t>
                      </a:r>
                      <a:endParaRPr lang="en-US" dirty="0"/>
                    </a:p>
                  </a:txBody>
                  <a:tcPr marL="83220" marR="83220"/>
                </a:tc>
              </a:tr>
              <a:tr h="386281">
                <a:tc>
                  <a:txBody>
                    <a:bodyPr/>
                    <a:lstStyle/>
                    <a:p>
                      <a:pPr algn="ctr"/>
                      <a:r>
                        <a:rPr lang="en-US" dirty="0" smtClean="0"/>
                        <a:t>68-73</a:t>
                      </a:r>
                      <a:endParaRPr lang="en-US" dirty="0"/>
                    </a:p>
                  </a:txBody>
                  <a:tcPr marL="83220" marR="83220"/>
                </a:tc>
                <a:tc>
                  <a:txBody>
                    <a:bodyPr/>
                    <a:lstStyle/>
                    <a:p>
                      <a:r>
                        <a:rPr lang="fi-FI" dirty="0" smtClean="0"/>
                        <a:t>Tyydyttävä – lievästi riskialtis</a:t>
                      </a:r>
                      <a:endParaRPr lang="en-US" dirty="0"/>
                    </a:p>
                  </a:txBody>
                  <a:tcPr marL="83220" marR="83220"/>
                </a:tc>
              </a:tr>
              <a:tr h="386281">
                <a:tc>
                  <a:txBody>
                    <a:bodyPr/>
                    <a:lstStyle/>
                    <a:p>
                      <a:pPr algn="ctr"/>
                      <a:r>
                        <a:rPr lang="en-US" dirty="0" smtClean="0"/>
                        <a:t>62-67</a:t>
                      </a:r>
                      <a:endParaRPr lang="en-US" dirty="0"/>
                    </a:p>
                  </a:txBody>
                  <a:tcPr marL="83220" marR="83220"/>
                </a:tc>
                <a:tc>
                  <a:txBody>
                    <a:bodyPr/>
                    <a:lstStyle/>
                    <a:p>
                      <a:r>
                        <a:rPr lang="fi-FI" dirty="0" smtClean="0"/>
                        <a:t>Välttävä – riskialtis</a:t>
                      </a:r>
                      <a:endParaRPr lang="en-US" dirty="0"/>
                    </a:p>
                  </a:txBody>
                  <a:tcPr marL="83220" marR="83220"/>
                </a:tc>
              </a:tr>
              <a:tr h="3862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61</a:t>
                      </a:r>
                    </a:p>
                  </a:txBody>
                  <a:tcPr marL="83220" marR="83220"/>
                </a:tc>
                <a:tc>
                  <a:txBody>
                    <a:bodyPr/>
                    <a:lstStyle/>
                    <a:p>
                      <a:r>
                        <a:rPr lang="fi-FI" dirty="0" smtClean="0"/>
                        <a:t>Huono – erittäin riskialtis</a:t>
                      </a:r>
                      <a:endParaRPr lang="en-US" dirty="0"/>
                    </a:p>
                  </a:txBody>
                  <a:tcPr marL="83220" marR="83220"/>
                </a:tc>
              </a:tr>
            </a:tbl>
          </a:graphicData>
        </a:graphic>
      </p:graphicFrame>
      <p:pic>
        <p:nvPicPr>
          <p:cNvPr id="9"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Dian numeron paikkamerkki 3"/>
          <p:cNvSpPr>
            <a:spLocks noGrp="1"/>
          </p:cNvSpPr>
          <p:nvPr>
            <p:ph type="sldNum" sz="quarter" idx="12"/>
          </p:nvPr>
        </p:nvSpPr>
        <p:spPr/>
        <p:txBody>
          <a:bodyPr/>
          <a:lstStyle/>
          <a:p>
            <a:fld id="{49246692-9764-4796-AF2E-897E79EBAFA7}" type="slidenum">
              <a:rPr lang="fi-FI" smtClean="0"/>
              <a:pPr/>
              <a:t>23</a:t>
            </a:fld>
            <a:endParaRPr lang="fi-FI"/>
          </a:p>
        </p:txBody>
      </p:sp>
    </p:spTree>
    <p:extLst>
      <p:ext uri="{BB962C8B-B14F-4D97-AF65-F5344CB8AC3E}">
        <p14:creationId xmlns:p14="http://schemas.microsoft.com/office/powerpoint/2010/main" val="2086638257"/>
      </p:ext>
    </p:extLst>
  </p:cSld>
  <p:clrMapOvr>
    <a:masterClrMapping/>
  </p:clrMapOvr>
  <p:transition spd="med">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Sisäilman lämpötila</a:t>
            </a:r>
            <a:br>
              <a:rPr lang="fi-FI" dirty="0" smtClean="0"/>
            </a:br>
            <a:r>
              <a:rPr lang="fi-FI" dirty="0" smtClean="0"/>
              <a:t>mittaaminen, olosuhteet</a:t>
            </a:r>
            <a:endParaRPr lang="fi-FI" dirty="0"/>
          </a:p>
        </p:txBody>
      </p:sp>
      <p:sp>
        <p:nvSpPr>
          <p:cNvPr id="6" name="Content Placeholder 5"/>
          <p:cNvSpPr>
            <a:spLocks noGrp="1"/>
          </p:cNvSpPr>
          <p:nvPr>
            <p:ph idx="1"/>
          </p:nvPr>
        </p:nvSpPr>
        <p:spPr>
          <a:xfrm>
            <a:off x="827087" y="1556779"/>
            <a:ext cx="7489825" cy="4392614"/>
          </a:xfrm>
        </p:spPr>
        <p:txBody>
          <a:bodyPr>
            <a:normAutofit lnSpcReduction="10000"/>
          </a:bodyPr>
          <a:lstStyle/>
          <a:p>
            <a:r>
              <a:rPr lang="fi-FI" sz="2400" dirty="0" smtClean="0"/>
              <a:t>Mittaukset lämmityskaudella</a:t>
            </a:r>
          </a:p>
          <a:p>
            <a:pPr lvl="1"/>
            <a:r>
              <a:rPr lang="fi-FI" dirty="0" smtClean="0"/>
              <a:t>Vakio-olosuhteet: Ulkoilma -5</a:t>
            </a:r>
            <a:r>
              <a:rPr lang="fi-FI" dirty="0"/>
              <a:t> °C</a:t>
            </a:r>
            <a:r>
              <a:rPr lang="fi-FI" dirty="0" smtClean="0"/>
              <a:t> ± 1, sisäilma 20</a:t>
            </a:r>
            <a:r>
              <a:rPr lang="fi-FI" dirty="0"/>
              <a:t> °C</a:t>
            </a:r>
            <a:r>
              <a:rPr lang="fi-FI" dirty="0" smtClean="0"/>
              <a:t> ± 2</a:t>
            </a:r>
          </a:p>
          <a:p>
            <a:pPr lvl="1"/>
            <a:r>
              <a:rPr lang="fi-FI" dirty="0" smtClean="0"/>
              <a:t>Jos vakio-olosuhteet eivät toteudu, tuloksia tulkitaan pintalämpötilaindeksin avulla</a:t>
            </a:r>
          </a:p>
          <a:p>
            <a:endParaRPr lang="fi-FI" sz="1800" dirty="0" smtClean="0"/>
          </a:p>
          <a:p>
            <a:r>
              <a:rPr lang="fi-FI" sz="2400" dirty="0" smtClean="0"/>
              <a:t>Vakiintuneet olosuhteet</a:t>
            </a:r>
          </a:p>
          <a:p>
            <a:pPr lvl="1"/>
            <a:r>
              <a:rPr lang="fi-FI" dirty="0" smtClean="0"/>
              <a:t>Huomioitava auringonpaiste, ilmansuunnat</a:t>
            </a:r>
          </a:p>
          <a:p>
            <a:pPr lvl="1"/>
            <a:r>
              <a:rPr lang="fi-FI" dirty="0" smtClean="0"/>
              <a:t>Ulkoilman lämpötilan vaihtelu mittauksen aikana</a:t>
            </a:r>
          </a:p>
          <a:p>
            <a:pPr lvl="1"/>
            <a:r>
              <a:rPr lang="fi-FI" dirty="0" smtClean="0"/>
              <a:t>Rakennuksen paine-erot ulkoilmaan nähden</a:t>
            </a:r>
          </a:p>
          <a:p>
            <a:pPr lvl="1"/>
            <a:r>
              <a:rPr lang="fi-FI" dirty="0" smtClean="0"/>
              <a:t>Rakennuksen lämmitys ja ilmanvaihto tavanomaisessa käyttötilanteessa</a:t>
            </a:r>
          </a:p>
          <a:p>
            <a:pPr lvl="1"/>
            <a:endParaRPr lang="fi-FI" sz="1600" dirty="0"/>
          </a:p>
          <a:p>
            <a:r>
              <a:rPr lang="fi-FI" sz="2400" dirty="0" smtClean="0"/>
              <a:t>Mittalaitteiden kalibrointi</a:t>
            </a:r>
          </a:p>
          <a:p>
            <a:pPr marL="0" indent="0">
              <a:buNone/>
            </a:pPr>
            <a:endParaRPr lang="fi-FI" dirty="0" smtClean="0"/>
          </a:p>
          <a:p>
            <a:pPr lvl="1"/>
            <a:endParaRPr lang="fi-FI" dirty="0"/>
          </a:p>
        </p:txBody>
      </p:sp>
      <p:pic>
        <p:nvPicPr>
          <p:cNvPr id="9"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Dian numeron paikkamerkki 3"/>
          <p:cNvSpPr>
            <a:spLocks noGrp="1"/>
          </p:cNvSpPr>
          <p:nvPr>
            <p:ph type="sldNum" sz="quarter" idx="12"/>
          </p:nvPr>
        </p:nvSpPr>
        <p:spPr/>
        <p:txBody>
          <a:bodyPr/>
          <a:lstStyle/>
          <a:p>
            <a:fld id="{49246692-9764-4796-AF2E-897E79EBAFA7}" type="slidenum">
              <a:rPr lang="fi-FI" smtClean="0"/>
              <a:pPr/>
              <a:t>24</a:t>
            </a:fld>
            <a:endParaRPr lang="fi-FI"/>
          </a:p>
        </p:txBody>
      </p:sp>
    </p:spTree>
    <p:extLst>
      <p:ext uri="{BB962C8B-B14F-4D97-AF65-F5344CB8AC3E}">
        <p14:creationId xmlns:p14="http://schemas.microsoft.com/office/powerpoint/2010/main" val="2290491092"/>
      </p:ext>
    </p:extLst>
  </p:cSld>
  <p:clrMapOvr>
    <a:masterClrMapping/>
  </p:clrMapOvr>
  <p:transition spd="med">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509" y="437587"/>
            <a:ext cx="7489824" cy="1079500"/>
          </a:xfrm>
        </p:spPr>
        <p:txBody>
          <a:bodyPr/>
          <a:lstStyle/>
          <a:p>
            <a:r>
              <a:rPr lang="fi-FI" dirty="0"/>
              <a:t>Sisäilman </a:t>
            </a:r>
            <a:r>
              <a:rPr lang="fi-FI" dirty="0" smtClean="0"/>
              <a:t>lämpötilan</a:t>
            </a:r>
            <a:r>
              <a:rPr lang="fi-FI" dirty="0"/>
              <a:t/>
            </a:r>
            <a:br>
              <a:rPr lang="fi-FI" dirty="0"/>
            </a:br>
            <a:r>
              <a:rPr lang="fi-FI" dirty="0"/>
              <a:t>mittaaminen</a:t>
            </a:r>
            <a:endParaRPr lang="en-US" dirty="0"/>
          </a:p>
        </p:txBody>
      </p:sp>
      <p:sp>
        <p:nvSpPr>
          <p:cNvPr id="3" name="Content Placeholder 2"/>
          <p:cNvSpPr>
            <a:spLocks noGrp="1"/>
          </p:cNvSpPr>
          <p:nvPr>
            <p:ph sz="half" idx="1"/>
          </p:nvPr>
        </p:nvSpPr>
        <p:spPr>
          <a:xfrm>
            <a:off x="511614" y="1766222"/>
            <a:ext cx="4852474" cy="4392614"/>
          </a:xfrm>
        </p:spPr>
        <p:txBody>
          <a:bodyPr/>
          <a:lstStyle/>
          <a:p>
            <a:r>
              <a:rPr lang="fi-FI" dirty="0" smtClean="0"/>
              <a:t>Lämpötilan mittausstandardi SF 5511</a:t>
            </a:r>
          </a:p>
          <a:p>
            <a:pPr lvl="1"/>
            <a:r>
              <a:rPr lang="fi-FI" dirty="0" smtClean="0"/>
              <a:t>Huoneilman lämpötila mitataan 1,1 m korkeudelta</a:t>
            </a:r>
          </a:p>
          <a:p>
            <a:pPr marL="457200" lvl="1" indent="0">
              <a:buNone/>
            </a:pPr>
            <a:endParaRPr lang="fi-FI" sz="2000" dirty="0" smtClean="0"/>
          </a:p>
          <a:p>
            <a:r>
              <a:rPr lang="fi-FI" dirty="0" smtClean="0"/>
              <a:t>Lämpökamerakuvaus SFS 5132, RT 14-10850</a:t>
            </a:r>
          </a:p>
        </p:txBody>
      </p:sp>
      <p:pic>
        <p:nvPicPr>
          <p:cNvPr id="7" name="Picture 8" descr="DC_195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80893" y="676264"/>
            <a:ext cx="2687638" cy="2019284"/>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9" descr="IR_19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8671" y="3188559"/>
            <a:ext cx="2709860" cy="2032395"/>
          </a:xfrm>
          <a:prstGeom prst="rect">
            <a:avLst/>
          </a:prstGeom>
          <a:noFill/>
          <a:ln w="9525">
            <a:no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5807861" y="2725288"/>
            <a:ext cx="2304256" cy="430887"/>
          </a:xfrm>
          <a:prstGeom prst="rect">
            <a:avLst/>
          </a:prstGeom>
          <a:noFill/>
        </p:spPr>
        <p:txBody>
          <a:bodyPr wrap="square" rtlCol="0">
            <a:spAutoFit/>
          </a:bodyPr>
          <a:lstStyle/>
          <a:p>
            <a:r>
              <a:rPr lang="fi-FI" sz="1100" dirty="0" smtClean="0"/>
              <a:t>Kuva: Veli-Matti Pietarinen, </a:t>
            </a:r>
            <a:r>
              <a:rPr lang="fi-FI" sz="1100" dirty="0"/>
              <a:t>©</a:t>
            </a:r>
            <a:r>
              <a:rPr lang="fi-FI" sz="1100" dirty="0" smtClean="0"/>
              <a:t>Työterveyslaitos</a:t>
            </a:r>
            <a:endParaRPr lang="fi-FI" sz="1100" dirty="0"/>
          </a:p>
        </p:txBody>
      </p:sp>
      <p:sp>
        <p:nvSpPr>
          <p:cNvPr id="9" name="TextBox 8"/>
          <p:cNvSpPr txBox="1"/>
          <p:nvPr/>
        </p:nvSpPr>
        <p:spPr>
          <a:xfrm>
            <a:off x="5738139" y="5259007"/>
            <a:ext cx="2304256" cy="430887"/>
          </a:xfrm>
          <a:prstGeom prst="rect">
            <a:avLst/>
          </a:prstGeom>
          <a:noFill/>
        </p:spPr>
        <p:txBody>
          <a:bodyPr wrap="square" rtlCol="0">
            <a:spAutoFit/>
          </a:bodyPr>
          <a:lstStyle/>
          <a:p>
            <a:r>
              <a:rPr lang="fi-FI" sz="1100" dirty="0" smtClean="0"/>
              <a:t>Kuva: Veli-Matti Pietarinen, </a:t>
            </a:r>
            <a:r>
              <a:rPr lang="fi-FI" sz="1100" dirty="0"/>
              <a:t>©</a:t>
            </a:r>
            <a:r>
              <a:rPr lang="fi-FI" sz="1100" dirty="0" smtClean="0"/>
              <a:t>Työterveyslaitos</a:t>
            </a:r>
            <a:endParaRPr lang="fi-FI" sz="1100" dirty="0"/>
          </a:p>
        </p:txBody>
      </p:sp>
      <p:pic>
        <p:nvPicPr>
          <p:cNvPr id="12" name="Kuva 26" descr="Kuvaus: Savonia_Word_tunniste"/>
          <p:cNvPicPr/>
          <p:nvPr/>
        </p:nvPicPr>
        <p:blipFill rotWithShape="1">
          <a:blip r:embed="rId5"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25</a:t>
            </a:fld>
            <a:endParaRPr lang="fi-FI"/>
          </a:p>
        </p:txBody>
      </p:sp>
    </p:spTree>
    <p:extLst>
      <p:ext uri="{BB962C8B-B14F-4D97-AF65-F5344CB8AC3E}">
        <p14:creationId xmlns:p14="http://schemas.microsoft.com/office/powerpoint/2010/main" val="1482415961"/>
      </p:ext>
    </p:extLst>
  </p:cSld>
  <p:clrMapOvr>
    <a:masterClrMapping/>
  </p:clrMapOvr>
  <p:transition spd="med">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801" y="332656"/>
            <a:ext cx="7489824" cy="648172"/>
          </a:xfrm>
        </p:spPr>
        <p:txBody>
          <a:bodyPr/>
          <a:lstStyle/>
          <a:p>
            <a:r>
              <a:rPr lang="fi-FI" dirty="0" smtClean="0"/>
              <a:t>Lämpökuvaus</a:t>
            </a:r>
            <a:endParaRPr lang="fi-FI" dirty="0"/>
          </a:p>
        </p:txBody>
      </p:sp>
      <p:sp>
        <p:nvSpPr>
          <p:cNvPr id="3" name="Content Placeholder 2"/>
          <p:cNvSpPr>
            <a:spLocks noGrp="1"/>
          </p:cNvSpPr>
          <p:nvPr>
            <p:ph idx="1"/>
          </p:nvPr>
        </p:nvSpPr>
        <p:spPr>
          <a:xfrm>
            <a:off x="822801" y="1007250"/>
            <a:ext cx="7489825" cy="4726005"/>
          </a:xfrm>
        </p:spPr>
        <p:txBody>
          <a:bodyPr>
            <a:normAutofit fontScale="77500" lnSpcReduction="20000"/>
          </a:bodyPr>
          <a:lstStyle/>
          <a:p>
            <a:r>
              <a:rPr lang="fi-FI" dirty="0" smtClean="0"/>
              <a:t>Kuvausolosuhteet:</a:t>
            </a:r>
          </a:p>
          <a:p>
            <a:pPr lvl="1"/>
            <a:r>
              <a:rPr lang="fi-FI" dirty="0"/>
              <a:t>Vähintään 12 tunnin aikana ennen </a:t>
            </a:r>
            <a:r>
              <a:rPr lang="fi-FI" dirty="0" smtClean="0"/>
              <a:t>kuvauksen suorittamista </a:t>
            </a:r>
            <a:r>
              <a:rPr lang="fi-FI" dirty="0"/>
              <a:t>ei ulkoilman </a:t>
            </a:r>
            <a:r>
              <a:rPr lang="fi-FI" dirty="0" smtClean="0"/>
              <a:t>lämpötila saa </a:t>
            </a:r>
            <a:r>
              <a:rPr lang="fi-FI" dirty="0"/>
              <a:t>poiketa enempää kuin ± </a:t>
            </a:r>
            <a:r>
              <a:rPr lang="fi-FI" dirty="0" smtClean="0"/>
              <a:t>10°C lämpökuvauksen aloittamisajan lämpötilasta</a:t>
            </a:r>
            <a:endParaRPr lang="fi-FI" dirty="0"/>
          </a:p>
          <a:p>
            <a:pPr lvl="1"/>
            <a:endParaRPr lang="fi-FI" dirty="0"/>
          </a:p>
          <a:p>
            <a:pPr lvl="1"/>
            <a:r>
              <a:rPr lang="fi-FI" dirty="0" smtClean="0"/>
              <a:t>Lämpötilaero </a:t>
            </a:r>
            <a:r>
              <a:rPr lang="fi-FI" dirty="0" err="1" smtClean="0"/>
              <a:t>ulko</a:t>
            </a:r>
            <a:r>
              <a:rPr lang="fi-FI" dirty="0" smtClean="0"/>
              <a:t>- ja sisäilman välillä ei saa </a:t>
            </a:r>
            <a:r>
              <a:rPr lang="fi-FI" dirty="0"/>
              <a:t>olla alle 15 °</a:t>
            </a:r>
            <a:r>
              <a:rPr lang="fi-FI" dirty="0" smtClean="0"/>
              <a:t>C</a:t>
            </a:r>
          </a:p>
          <a:p>
            <a:pPr lvl="1"/>
            <a:endParaRPr lang="fi-FI" dirty="0" smtClean="0"/>
          </a:p>
          <a:p>
            <a:pPr lvl="1"/>
            <a:r>
              <a:rPr lang="fi-FI" dirty="0" smtClean="0"/>
              <a:t>Vähintään </a:t>
            </a:r>
            <a:r>
              <a:rPr lang="fi-FI" dirty="0"/>
              <a:t>12 tunnin aikana </a:t>
            </a:r>
            <a:r>
              <a:rPr lang="fi-FI" dirty="0" smtClean="0"/>
              <a:t>ennen lämpökuvausta </a:t>
            </a:r>
            <a:r>
              <a:rPr lang="fi-FI" dirty="0"/>
              <a:t>ja sen aikana </a:t>
            </a:r>
            <a:r>
              <a:rPr lang="fi-FI" dirty="0" smtClean="0"/>
              <a:t>kuvattava osa </a:t>
            </a:r>
            <a:r>
              <a:rPr lang="fi-FI" dirty="0"/>
              <a:t>ei saa olla alttiina auringon </a:t>
            </a:r>
            <a:r>
              <a:rPr lang="fi-FI" dirty="0" smtClean="0"/>
              <a:t>säteilylle</a:t>
            </a:r>
          </a:p>
          <a:p>
            <a:pPr lvl="1"/>
            <a:endParaRPr lang="fi-FI" dirty="0" smtClean="0"/>
          </a:p>
          <a:p>
            <a:pPr lvl="1"/>
            <a:r>
              <a:rPr lang="fi-FI" dirty="0" smtClean="0"/>
              <a:t>Lämpökuvauksen </a:t>
            </a:r>
            <a:r>
              <a:rPr lang="fi-FI" dirty="0"/>
              <a:t>aikana ei </a:t>
            </a:r>
            <a:r>
              <a:rPr lang="fi-FI" dirty="0" smtClean="0"/>
              <a:t>ulkoilman lämpötila </a:t>
            </a:r>
            <a:r>
              <a:rPr lang="fi-FI" dirty="0"/>
              <a:t>saa poiketa enempää kuin </a:t>
            </a:r>
            <a:r>
              <a:rPr lang="fi-FI" dirty="0" smtClean="0"/>
              <a:t>±5 </a:t>
            </a:r>
            <a:r>
              <a:rPr lang="fi-FI" dirty="0"/>
              <a:t>°C eikä sisälämpötila saa </a:t>
            </a:r>
            <a:r>
              <a:rPr lang="fi-FI" dirty="0" smtClean="0"/>
              <a:t>poiketa enempää </a:t>
            </a:r>
            <a:r>
              <a:rPr lang="fi-FI" dirty="0"/>
              <a:t>kuin ± 2 °C </a:t>
            </a:r>
            <a:r>
              <a:rPr lang="fi-FI" dirty="0" smtClean="0"/>
              <a:t>lämpökuvauksen aloittamisajankohdasta</a:t>
            </a:r>
            <a:endParaRPr lang="fi-FI" dirty="0"/>
          </a:p>
          <a:p>
            <a:pPr lvl="1"/>
            <a:endParaRPr lang="fi-FI" dirty="0"/>
          </a:p>
          <a:p>
            <a:pPr lvl="1"/>
            <a:r>
              <a:rPr lang="fi-FI" dirty="0"/>
              <a:t>Kuvattavan rakennuksen </a:t>
            </a:r>
            <a:r>
              <a:rPr lang="fi-FI" dirty="0" smtClean="0"/>
              <a:t>sisätiloissa tulee </a:t>
            </a:r>
            <a:r>
              <a:rPr lang="fi-FI" dirty="0"/>
              <a:t>olla lievä alipaine ulkoilmaan </a:t>
            </a:r>
            <a:r>
              <a:rPr lang="fi-FI" dirty="0" smtClean="0"/>
              <a:t>verrattuna</a:t>
            </a:r>
          </a:p>
          <a:p>
            <a:pPr lvl="2"/>
            <a:r>
              <a:rPr lang="fi-FI" dirty="0" smtClean="0"/>
              <a:t>Paine-ero ei saa olla yli – 15 </a:t>
            </a:r>
            <a:r>
              <a:rPr lang="fi-FI" dirty="0" err="1" smtClean="0"/>
              <a:t>Pa</a:t>
            </a:r>
            <a:r>
              <a:rPr lang="fi-FI" dirty="0" smtClean="0"/>
              <a:t>, poikkeava tilanne</a:t>
            </a:r>
          </a:p>
          <a:p>
            <a:pPr lvl="2"/>
            <a:r>
              <a:rPr lang="fi-FI" dirty="0" smtClean="0"/>
              <a:t>Painovoimainen ilmanvaihto, katon rajassa yleensä lievä ylipaine, huomioitava tuloksissa</a:t>
            </a:r>
          </a:p>
          <a:p>
            <a:pPr lvl="1"/>
            <a:endParaRPr lang="fi-FI" dirty="0"/>
          </a:p>
          <a:p>
            <a:pPr lvl="1"/>
            <a:r>
              <a:rPr lang="fi-FI" dirty="0" smtClean="0"/>
              <a:t>Irtokalusteiden siirtäminen (12 h ennen kuvausta), noin metri vapaata tilaa ulkoseinän vieressä</a:t>
            </a:r>
          </a:p>
          <a:p>
            <a:pPr lvl="1"/>
            <a:endParaRPr lang="fi-FI" dirty="0" smtClean="0"/>
          </a:p>
          <a:p>
            <a:pPr lvl="1"/>
            <a:r>
              <a:rPr lang="fi-FI" dirty="0" smtClean="0"/>
              <a:t>Ikkunaverhojen siirtäminen tai poistaminen </a:t>
            </a:r>
            <a:r>
              <a:rPr lang="fi-FI" dirty="0"/>
              <a:t>(12 h ennen kuvausta</a:t>
            </a:r>
            <a:r>
              <a:rPr lang="fi-FI" dirty="0" smtClean="0"/>
              <a:t>)</a:t>
            </a:r>
          </a:p>
          <a:p>
            <a:pPr lvl="1"/>
            <a:endParaRPr lang="fi-FI" dirty="0" smtClean="0"/>
          </a:p>
          <a:p>
            <a:pPr lvl="1"/>
            <a:r>
              <a:rPr lang="fi-FI" dirty="0" smtClean="0"/>
              <a:t>Ilmanvaihto- ja lämmitysjärjestelmä normaalissa käyttötilassa (24 h ennen kuvausta)</a:t>
            </a:r>
          </a:p>
        </p:txBody>
      </p:sp>
      <p:sp>
        <p:nvSpPr>
          <p:cNvPr id="5" name="Footer Placeholder 3"/>
          <p:cNvSpPr>
            <a:spLocks noGrp="1"/>
          </p:cNvSpPr>
          <p:nvPr>
            <p:ph type="ftr" sz="quarter" idx="10"/>
          </p:nvPr>
        </p:nvSpPr>
        <p:spPr>
          <a:xfrm>
            <a:off x="467544" y="5876926"/>
            <a:ext cx="5975350" cy="360362"/>
          </a:xfrm>
        </p:spPr>
        <p:txBody>
          <a:bodyPr/>
          <a:lstStyle/>
          <a:p>
            <a:pPr>
              <a:defRPr/>
            </a:pPr>
            <a:r>
              <a:rPr lang="fi-FI" smtClean="0"/>
              <a:t>RT 14-10850 Rakennuksen lämpökuvaus. Rakenteiden lämpötekninen toimivuus</a:t>
            </a:r>
          </a:p>
          <a:p>
            <a:pPr>
              <a:defRPr/>
            </a:pPr>
            <a:endParaRPr lang="fi-FI" smtClean="0"/>
          </a:p>
          <a:p>
            <a:pPr>
              <a:defRPr/>
            </a:pPr>
            <a:endParaRPr lang="fi-FI" dirty="0"/>
          </a:p>
        </p:txBody>
      </p:sp>
      <p:pic>
        <p:nvPicPr>
          <p:cNvPr id="6"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7" name="Dian numeron paikkamerkki 4"/>
          <p:cNvSpPr>
            <a:spLocks noGrp="1"/>
          </p:cNvSpPr>
          <p:nvPr>
            <p:ph type="sldNum" sz="quarter" idx="12"/>
          </p:nvPr>
        </p:nvSpPr>
        <p:spPr>
          <a:xfrm>
            <a:off x="8316912" y="6198834"/>
            <a:ext cx="503238" cy="365125"/>
          </a:xfrm>
        </p:spPr>
        <p:txBody>
          <a:bodyPr/>
          <a:lstStyle/>
          <a:p>
            <a:r>
              <a:rPr lang="fi-FI" dirty="0" smtClean="0"/>
              <a:t>26</a:t>
            </a:r>
            <a:endParaRPr lang="fi-FI" dirty="0"/>
          </a:p>
        </p:txBody>
      </p:sp>
    </p:spTree>
    <p:extLst>
      <p:ext uri="{BB962C8B-B14F-4D97-AF65-F5344CB8AC3E}">
        <p14:creationId xmlns:p14="http://schemas.microsoft.com/office/powerpoint/2010/main" val="436157018"/>
      </p:ext>
    </p:extLst>
  </p:cSld>
  <p:clrMapOvr>
    <a:masterClrMapping/>
  </p:clrMapOvr>
  <p:transition spd="med">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476672"/>
            <a:ext cx="7489824" cy="1079400"/>
          </a:xfrm>
        </p:spPr>
        <p:txBody>
          <a:bodyPr>
            <a:normAutofit fontScale="90000"/>
          </a:bodyPr>
          <a:lstStyle/>
          <a:p>
            <a:r>
              <a:rPr lang="fi-FI" dirty="0"/>
              <a:t>Asuin- ja oleskelutiloihin soveltuva</a:t>
            </a:r>
            <a:br>
              <a:rPr lang="fi-FI" dirty="0"/>
            </a:br>
            <a:r>
              <a:rPr lang="fi-FI" dirty="0" smtClean="0"/>
              <a:t>korjausluokitus</a:t>
            </a:r>
            <a:r>
              <a:rPr lang="fi-FI" dirty="0"/>
              <a:t/>
            </a:r>
            <a:br>
              <a:rPr lang="fi-FI" dirty="0"/>
            </a:br>
            <a:endParaRPr lang="fi-FI" dirty="0"/>
          </a:p>
        </p:txBody>
      </p:sp>
      <p:sp>
        <p:nvSpPr>
          <p:cNvPr id="3" name="Content Placeholder 2"/>
          <p:cNvSpPr>
            <a:spLocks noGrp="1"/>
          </p:cNvSpPr>
          <p:nvPr>
            <p:ph sz="half" idx="2"/>
          </p:nvPr>
        </p:nvSpPr>
        <p:spPr>
          <a:xfrm>
            <a:off x="611560" y="1484784"/>
            <a:ext cx="3885706" cy="4032448"/>
          </a:xfrm>
        </p:spPr>
        <p:txBody>
          <a:bodyPr>
            <a:normAutofit fontScale="85000" lnSpcReduction="10000"/>
          </a:bodyPr>
          <a:lstStyle/>
          <a:p>
            <a:r>
              <a:rPr lang="fi-FI" b="1" dirty="0"/>
              <a:t>1 Korjattava TI &lt; 61 %</a:t>
            </a:r>
          </a:p>
          <a:p>
            <a:r>
              <a:rPr lang="fi-FI" dirty="0" smtClean="0"/>
              <a:t>Pinnan </a:t>
            </a:r>
            <a:r>
              <a:rPr lang="fi-FI" dirty="0"/>
              <a:t>lämpötila ei täytä </a:t>
            </a:r>
            <a:r>
              <a:rPr lang="fi-FI" dirty="0" smtClean="0"/>
              <a:t>Asumisterveysohjeen välttävää </a:t>
            </a:r>
            <a:r>
              <a:rPr lang="fi-FI" dirty="0"/>
              <a:t>tasoa (</a:t>
            </a:r>
            <a:r>
              <a:rPr lang="fi-FI" dirty="0" smtClean="0"/>
              <a:t>ilmavuoto, eristevika</a:t>
            </a:r>
            <a:r>
              <a:rPr lang="fi-FI" dirty="0"/>
              <a:t>). </a:t>
            </a:r>
            <a:endParaRPr lang="fi-FI" dirty="0" smtClean="0"/>
          </a:p>
          <a:p>
            <a:r>
              <a:rPr lang="fi-FI" dirty="0" smtClean="0"/>
              <a:t>Heikentää oleellisesti rakenteiden rakennusfysikaalista toimintaa </a:t>
            </a:r>
            <a:r>
              <a:rPr lang="fi-FI" dirty="0"/>
              <a:t>(esimerkiksi kosteusvaurio</a:t>
            </a:r>
            <a:r>
              <a:rPr lang="fi-FI" dirty="0" smtClean="0"/>
              <a:t>)</a:t>
            </a:r>
            <a:endParaRPr lang="fi-FI" dirty="0"/>
          </a:p>
          <a:p>
            <a:endParaRPr lang="fi-FI" dirty="0"/>
          </a:p>
          <a:p>
            <a:r>
              <a:rPr lang="fi-FI" b="1" dirty="0"/>
              <a:t>2 Korjaustarve </a:t>
            </a:r>
            <a:r>
              <a:rPr lang="fi-FI" b="1" dirty="0" smtClean="0"/>
              <a:t>selvitettävä </a:t>
            </a:r>
            <a:r>
              <a:rPr lang="fi-FI" b="1" dirty="0"/>
              <a:t>TI 61–65 </a:t>
            </a:r>
            <a:r>
              <a:rPr lang="fi-FI" b="1" dirty="0" smtClean="0"/>
              <a:t>%</a:t>
            </a:r>
            <a:endParaRPr lang="fi-FI" b="1" dirty="0"/>
          </a:p>
          <a:p>
            <a:r>
              <a:rPr lang="fi-FI" dirty="0" smtClean="0"/>
              <a:t>Korjaustarve </a:t>
            </a:r>
            <a:r>
              <a:rPr lang="fi-FI" dirty="0"/>
              <a:t>on erikseen harkittava.</a:t>
            </a:r>
          </a:p>
          <a:p>
            <a:r>
              <a:rPr lang="fi-FI" dirty="0"/>
              <a:t>Täyttää Asumisterveysohjeen </a:t>
            </a:r>
            <a:r>
              <a:rPr lang="fi-FI" dirty="0" smtClean="0"/>
              <a:t>välttävän tason</a:t>
            </a:r>
            <a:r>
              <a:rPr lang="fi-FI" dirty="0"/>
              <a:t>, mutta ei täytä hyvää </a:t>
            </a:r>
            <a:r>
              <a:rPr lang="fi-FI" dirty="0" smtClean="0"/>
              <a:t>tasoa</a:t>
            </a:r>
            <a:endParaRPr lang="fi-FI" dirty="0"/>
          </a:p>
        </p:txBody>
      </p:sp>
      <p:sp>
        <p:nvSpPr>
          <p:cNvPr id="7" name="Content Placeholder 6"/>
          <p:cNvSpPr>
            <a:spLocks noGrp="1"/>
          </p:cNvSpPr>
          <p:nvPr>
            <p:ph sz="quarter" idx="4"/>
          </p:nvPr>
        </p:nvSpPr>
        <p:spPr>
          <a:xfrm>
            <a:off x="4645024" y="1560006"/>
            <a:ext cx="3887416" cy="4029233"/>
          </a:xfrm>
        </p:spPr>
        <p:txBody>
          <a:bodyPr>
            <a:normAutofit fontScale="85000" lnSpcReduction="10000"/>
          </a:bodyPr>
          <a:lstStyle/>
          <a:p>
            <a:r>
              <a:rPr lang="fi-FI" b="1" dirty="0"/>
              <a:t>3 Lisätutkimuksia, TI &gt; 65 %</a:t>
            </a:r>
          </a:p>
          <a:p>
            <a:r>
              <a:rPr lang="fi-FI" dirty="0" smtClean="0"/>
              <a:t>Täyttää </a:t>
            </a:r>
            <a:r>
              <a:rPr lang="fi-FI" dirty="0"/>
              <a:t>asumisterveydelle </a:t>
            </a:r>
            <a:r>
              <a:rPr lang="fi-FI" dirty="0" smtClean="0"/>
              <a:t>asetetut hyvän </a:t>
            </a:r>
            <a:r>
              <a:rPr lang="fi-FI" dirty="0"/>
              <a:t>tason vaatimukset, mutta </a:t>
            </a:r>
            <a:r>
              <a:rPr lang="fi-FI" dirty="0" smtClean="0"/>
              <a:t>piilee tilan </a:t>
            </a:r>
            <a:r>
              <a:rPr lang="fi-FI" dirty="0"/>
              <a:t>käyttötarkoitus huomioiden </a:t>
            </a:r>
            <a:r>
              <a:rPr lang="fi-FI" dirty="0" smtClean="0"/>
              <a:t>kosteus-ja </a:t>
            </a:r>
            <a:r>
              <a:rPr lang="fi-FI" dirty="0"/>
              <a:t>lämpöteknisen toiminnan riski.</a:t>
            </a:r>
          </a:p>
          <a:p>
            <a:r>
              <a:rPr lang="fi-FI" dirty="0"/>
              <a:t>On tarkasteltava rakenteen </a:t>
            </a:r>
            <a:r>
              <a:rPr lang="fi-FI" dirty="0" smtClean="0"/>
              <a:t>kosteustekninen toiminta </a:t>
            </a:r>
            <a:r>
              <a:rPr lang="fi-FI" dirty="0"/>
              <a:t>tai tehtävä muita </a:t>
            </a:r>
            <a:r>
              <a:rPr lang="fi-FI" dirty="0" smtClean="0"/>
              <a:t>lisätutkimuksia (esimerkiksi </a:t>
            </a:r>
            <a:r>
              <a:rPr lang="fi-FI" dirty="0"/>
              <a:t>tiiviysmittaus</a:t>
            </a:r>
            <a:r>
              <a:rPr lang="fi-FI" dirty="0" smtClean="0"/>
              <a:t>)</a:t>
            </a:r>
            <a:endParaRPr lang="fi-FI" dirty="0"/>
          </a:p>
          <a:p>
            <a:endParaRPr lang="fi-FI" dirty="0" smtClean="0"/>
          </a:p>
          <a:p>
            <a:r>
              <a:rPr lang="fi-FI" b="1" dirty="0"/>
              <a:t>4 Hyvä, TI &gt; 70 %</a:t>
            </a:r>
          </a:p>
          <a:p>
            <a:r>
              <a:rPr lang="fi-FI" dirty="0" smtClean="0"/>
              <a:t>Täyttää </a:t>
            </a:r>
            <a:r>
              <a:rPr lang="fi-FI" dirty="0"/>
              <a:t>hyvän tason vaatimukset. </a:t>
            </a:r>
            <a:endParaRPr lang="fi-FI" dirty="0" smtClean="0"/>
          </a:p>
          <a:p>
            <a:r>
              <a:rPr lang="fi-FI" dirty="0" err="1" smtClean="0"/>
              <a:t>Eikorjaustoimenpiteitä</a:t>
            </a:r>
            <a:r>
              <a:rPr lang="fi-FI" dirty="0"/>
              <a:t>.</a:t>
            </a:r>
          </a:p>
          <a:p>
            <a:endParaRPr lang="fi-FI" dirty="0"/>
          </a:p>
        </p:txBody>
      </p:sp>
      <p:sp>
        <p:nvSpPr>
          <p:cNvPr id="8" name="Footer Placeholder 3"/>
          <p:cNvSpPr>
            <a:spLocks noGrp="1"/>
          </p:cNvSpPr>
          <p:nvPr>
            <p:ph type="ftr" sz="quarter" idx="10"/>
          </p:nvPr>
        </p:nvSpPr>
        <p:spPr>
          <a:xfrm>
            <a:off x="467544" y="5876926"/>
            <a:ext cx="5975350" cy="360362"/>
          </a:xfrm>
        </p:spPr>
        <p:txBody>
          <a:bodyPr/>
          <a:lstStyle/>
          <a:p>
            <a:pPr>
              <a:defRPr/>
            </a:pPr>
            <a:r>
              <a:rPr lang="fi-FI" smtClean="0"/>
              <a:t>RT 14-10850 Rakennuksen lämpökuvaus. Rakenteiden lämpötekninen toimivuus</a:t>
            </a:r>
          </a:p>
          <a:p>
            <a:pPr>
              <a:defRPr/>
            </a:pPr>
            <a:endParaRPr lang="fi-FI" smtClean="0"/>
          </a:p>
          <a:p>
            <a:pPr>
              <a:defRPr/>
            </a:pPr>
            <a:endParaRPr lang="fi-FI" dirty="0"/>
          </a:p>
        </p:txBody>
      </p:sp>
      <p:pic>
        <p:nvPicPr>
          <p:cNvPr id="9"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10" name="Dian numeron paikkamerkki 4"/>
          <p:cNvSpPr>
            <a:spLocks noGrp="1"/>
          </p:cNvSpPr>
          <p:nvPr>
            <p:ph type="sldNum" sz="quarter" idx="12"/>
          </p:nvPr>
        </p:nvSpPr>
        <p:spPr>
          <a:xfrm>
            <a:off x="8316912" y="6198834"/>
            <a:ext cx="503238" cy="365125"/>
          </a:xfrm>
        </p:spPr>
        <p:txBody>
          <a:bodyPr/>
          <a:lstStyle/>
          <a:p>
            <a:r>
              <a:rPr lang="fi-FI" dirty="0" smtClean="0"/>
              <a:t>27</a:t>
            </a:r>
            <a:endParaRPr lang="fi-FI" dirty="0"/>
          </a:p>
        </p:txBody>
      </p:sp>
    </p:spTree>
    <p:extLst>
      <p:ext uri="{BB962C8B-B14F-4D97-AF65-F5344CB8AC3E}">
        <p14:creationId xmlns:p14="http://schemas.microsoft.com/office/powerpoint/2010/main" val="2147851464"/>
      </p:ext>
    </p:extLst>
  </p:cSld>
  <p:clrMapOvr>
    <a:masterClrMapping/>
  </p:clrMapOvr>
  <p:transition spd="med">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229600" cy="1143000"/>
          </a:xfrm>
        </p:spPr>
        <p:txBody>
          <a:bodyPr/>
          <a:lstStyle/>
          <a:p>
            <a:r>
              <a:rPr lang="fi-FI" dirty="0" smtClean="0"/>
              <a:t>Sisäilman lämpötilan seurantamittaus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7253289"/>
              </p:ext>
            </p:extLst>
          </p:nvPr>
        </p:nvGraphicFramePr>
        <p:xfrm>
          <a:off x="53195" y="1484784"/>
          <a:ext cx="8928992"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425674" y="5589240"/>
            <a:ext cx="10245824" cy="400110"/>
          </a:xfrm>
          <a:prstGeom prst="rect">
            <a:avLst/>
          </a:prstGeom>
          <a:noFill/>
        </p:spPr>
        <p:txBody>
          <a:bodyPr wrap="square" rtlCol="0">
            <a:spAutoFit/>
          </a:bodyPr>
          <a:lstStyle/>
          <a:p>
            <a:pPr algn="r"/>
            <a:r>
              <a:rPr lang="fi-FI" sz="1000" dirty="0" smtClean="0"/>
              <a:t>Kuvaaja: Sisäilman lämpötilan, ulkoilman lämpötilan ja hiilidioksidipitoisuuden seurantamittaus</a:t>
            </a:r>
          </a:p>
          <a:p>
            <a:pPr algn="r"/>
            <a:r>
              <a:rPr lang="fi-FI" sz="1000" dirty="0" smtClean="0"/>
              <a:t>Veli-Matti Pietarinen, </a:t>
            </a:r>
            <a:r>
              <a:rPr lang="fi-FI" sz="1000" dirty="0"/>
              <a:t>©</a:t>
            </a:r>
            <a:r>
              <a:rPr lang="fi-FI" sz="1000" dirty="0" smtClean="0"/>
              <a:t>Työterveyslaitos</a:t>
            </a:r>
            <a:endParaRPr lang="fi-FI" sz="1000" dirty="0"/>
          </a:p>
        </p:txBody>
      </p:sp>
      <p:pic>
        <p:nvPicPr>
          <p:cNvPr id="8" name="Kuva 26" descr="Kuvaus: Savonia_Word_tunniste"/>
          <p:cNvPicPr/>
          <p:nvPr/>
        </p:nvPicPr>
        <p:blipFill rotWithShape="1">
          <a:blip r:embed="rId4"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28</a:t>
            </a:fld>
            <a:endParaRPr lang="fi-FI"/>
          </a:p>
        </p:txBody>
      </p:sp>
    </p:spTree>
    <p:extLst>
      <p:ext uri="{BB962C8B-B14F-4D97-AF65-F5344CB8AC3E}">
        <p14:creationId xmlns:p14="http://schemas.microsoft.com/office/powerpoint/2010/main" val="271345722"/>
      </p:ext>
    </p:extLst>
  </p:cSld>
  <p:clrMapOvr>
    <a:masterClrMapping/>
  </p:clrMapOvr>
  <p:transition spd="med">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2780928"/>
            <a:ext cx="7489824" cy="647452"/>
          </a:xfrm>
        </p:spPr>
        <p:style>
          <a:lnRef idx="3">
            <a:schemeClr val="lt1"/>
          </a:lnRef>
          <a:fillRef idx="1">
            <a:schemeClr val="accent2"/>
          </a:fillRef>
          <a:effectRef idx="1">
            <a:schemeClr val="accent2"/>
          </a:effectRef>
          <a:fontRef idx="minor">
            <a:schemeClr val="lt1"/>
          </a:fontRef>
        </p:style>
        <p:txBody>
          <a:bodyPr anchor="ctr">
            <a:normAutofit/>
          </a:bodyPr>
          <a:lstStyle/>
          <a:p>
            <a:pPr algn="ctr"/>
            <a:r>
              <a:rPr lang="fi-FI" dirty="0" smtClean="0"/>
              <a:t>Sisäilman kosteus</a:t>
            </a:r>
            <a:endParaRPr lang="fi-FI" dirty="0"/>
          </a:p>
        </p:txBody>
      </p:sp>
      <p:pic>
        <p:nvPicPr>
          <p:cNvPr id="3"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29</a:t>
            </a:fld>
            <a:endParaRPr lang="fi-FI"/>
          </a:p>
        </p:txBody>
      </p:sp>
    </p:spTree>
    <p:extLst>
      <p:ext uri="{BB962C8B-B14F-4D97-AF65-F5344CB8AC3E}">
        <p14:creationId xmlns:p14="http://schemas.microsoft.com/office/powerpoint/2010/main" val="3857098899"/>
      </p:ext>
    </p:extLst>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7088" y="153294"/>
            <a:ext cx="7489824" cy="1079500"/>
          </a:xfrm>
        </p:spPr>
        <p:txBody>
          <a:bodyPr/>
          <a:lstStyle/>
          <a:p>
            <a:r>
              <a:rPr lang="fi-FI" dirty="0" smtClean="0">
                <a:solidFill>
                  <a:srgbClr val="44697D"/>
                </a:solidFill>
              </a:rPr>
              <a:t>Sisällysluettelo:</a:t>
            </a:r>
            <a:endParaRPr lang="fi-FI" dirty="0">
              <a:solidFill>
                <a:srgbClr val="44697D"/>
              </a:solidFill>
            </a:endParaRPr>
          </a:p>
        </p:txBody>
      </p:sp>
      <p:sp>
        <p:nvSpPr>
          <p:cNvPr id="4" name="Slide Number Placeholder 3"/>
          <p:cNvSpPr>
            <a:spLocks noGrp="1"/>
          </p:cNvSpPr>
          <p:nvPr>
            <p:ph type="sldNum" sz="quarter" idx="12"/>
          </p:nvPr>
        </p:nvSpPr>
        <p:spPr/>
        <p:txBody>
          <a:bodyPr/>
          <a:lstStyle/>
          <a:p>
            <a:fld id="{49246692-9764-4796-AF2E-897E79EBAFA7}" type="slidenum">
              <a:rPr lang="fi-FI" smtClean="0"/>
              <a:pPr/>
              <a:t>3</a:t>
            </a:fld>
            <a:endParaRPr lang="fi-FI" dirty="0"/>
          </a:p>
        </p:txBody>
      </p:sp>
      <p:pic>
        <p:nvPicPr>
          <p:cNvPr id="7"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11" name="Content Placeholder 5"/>
          <p:cNvSpPr>
            <a:spLocks noGrp="1"/>
          </p:cNvSpPr>
          <p:nvPr>
            <p:ph sz="half" idx="1"/>
          </p:nvPr>
        </p:nvSpPr>
        <p:spPr>
          <a:xfrm>
            <a:off x="827088" y="1340768"/>
            <a:ext cx="3668712" cy="4752528"/>
          </a:xfrm>
        </p:spPr>
        <p:txBody>
          <a:bodyPr>
            <a:normAutofit fontScale="92500" lnSpcReduction="20000"/>
          </a:bodyPr>
          <a:lstStyle/>
          <a:p>
            <a:pPr marL="342900" indent="-342900">
              <a:buClr>
                <a:srgbClr val="C00000"/>
              </a:buClr>
              <a:buFont typeface="+mj-lt"/>
              <a:buAutoNum type="arabicPeriod"/>
            </a:pPr>
            <a:r>
              <a:rPr lang="fi-FI" sz="1100" b="1" dirty="0"/>
              <a:t>Sisäilmaston ohje- ja toimenpidearvot</a:t>
            </a:r>
          </a:p>
          <a:p>
            <a:pPr lvl="1">
              <a:buClr>
                <a:srgbClr val="C00000"/>
              </a:buClr>
            </a:pPr>
            <a:r>
              <a:rPr lang="fi-FI" sz="1100" dirty="0"/>
              <a:t>Eduskunnan tarkastusvaliokunnan raportti </a:t>
            </a:r>
            <a:endParaRPr lang="fi-FI" sz="1100" dirty="0" smtClean="0"/>
          </a:p>
          <a:p>
            <a:pPr lvl="1">
              <a:buClr>
                <a:srgbClr val="C00000"/>
              </a:buClr>
            </a:pPr>
            <a:r>
              <a:rPr lang="fi-FI" sz="1100" dirty="0" smtClean="0"/>
              <a:t>Yleistä lainsäädännöstä</a:t>
            </a:r>
            <a:endParaRPr lang="fi-FI" sz="1100" dirty="0"/>
          </a:p>
          <a:p>
            <a:pPr lvl="1">
              <a:buClr>
                <a:srgbClr val="C00000"/>
              </a:buClr>
            </a:pPr>
            <a:r>
              <a:rPr lang="fi-FI" sz="1100" dirty="0" smtClean="0"/>
              <a:t>Rakentamismääräyskokoelma </a:t>
            </a:r>
            <a:r>
              <a:rPr lang="fi-FI" sz="1100" dirty="0"/>
              <a:t>D2</a:t>
            </a:r>
          </a:p>
          <a:p>
            <a:pPr lvl="1">
              <a:buClr>
                <a:srgbClr val="C00000"/>
              </a:buClr>
            </a:pPr>
            <a:r>
              <a:rPr lang="fi-FI" sz="1100" dirty="0" smtClean="0"/>
              <a:t>Asumisterveysasetus</a:t>
            </a:r>
          </a:p>
          <a:p>
            <a:pPr lvl="1">
              <a:buClr>
                <a:srgbClr val="C00000"/>
              </a:buClr>
            </a:pPr>
            <a:r>
              <a:rPr lang="fi-FI" sz="1100" dirty="0"/>
              <a:t>A</a:t>
            </a:r>
            <a:r>
              <a:rPr lang="fi-FI" sz="1100" dirty="0" smtClean="0"/>
              <a:t>sumisterveysasetuksen soveltamisohjeet, Valvira</a:t>
            </a:r>
            <a:endParaRPr lang="fi-FI" sz="1100" dirty="0"/>
          </a:p>
          <a:p>
            <a:pPr lvl="1">
              <a:buClr>
                <a:srgbClr val="C00000"/>
              </a:buClr>
            </a:pPr>
            <a:r>
              <a:rPr lang="fi-FI" sz="1100" dirty="0"/>
              <a:t>Sisäilmastoluokitus 2008</a:t>
            </a:r>
          </a:p>
          <a:p>
            <a:pPr lvl="1">
              <a:buClr>
                <a:srgbClr val="C00000"/>
              </a:buClr>
            </a:pPr>
            <a:r>
              <a:rPr lang="fi-FI" sz="1100" dirty="0" smtClean="0"/>
              <a:t>Ohje työpaikkojen sisäilmasto-ongelmien selvittämiseen (TTL)</a:t>
            </a:r>
          </a:p>
          <a:p>
            <a:pPr lvl="1">
              <a:buClr>
                <a:srgbClr val="C00000"/>
              </a:buClr>
            </a:pPr>
            <a:r>
              <a:rPr lang="fi-FI" sz="1100" dirty="0" smtClean="0"/>
              <a:t>Kosteus- </a:t>
            </a:r>
            <a:r>
              <a:rPr lang="fi-FI" sz="1100" dirty="0"/>
              <a:t>ja homevauriot - ratkaisuja työpaikoille, (TTL</a:t>
            </a:r>
            <a:r>
              <a:rPr lang="fi-FI" sz="1100" dirty="0" smtClean="0"/>
              <a:t>)</a:t>
            </a:r>
          </a:p>
          <a:p>
            <a:pPr lvl="1">
              <a:buClr>
                <a:srgbClr val="C00000"/>
              </a:buClr>
            </a:pPr>
            <a:r>
              <a:rPr lang="fi-FI" sz="1100" dirty="0" smtClean="0"/>
              <a:t>Toimiston </a:t>
            </a:r>
            <a:r>
              <a:rPr lang="fi-FI" sz="1100" dirty="0"/>
              <a:t>sisäilman tutkiminen (TTL)</a:t>
            </a:r>
          </a:p>
          <a:p>
            <a:pPr lvl="1">
              <a:buClr>
                <a:srgbClr val="C00000"/>
              </a:buClr>
            </a:pPr>
            <a:r>
              <a:rPr lang="fi-FI" sz="1100" dirty="0"/>
              <a:t>Koulurakennusten kosteus- ja homevauriot (KTL)</a:t>
            </a:r>
          </a:p>
          <a:p>
            <a:pPr lvl="1">
              <a:buClr>
                <a:srgbClr val="C00000"/>
              </a:buClr>
            </a:pPr>
            <a:r>
              <a:rPr lang="fi-FI" sz="1100" dirty="0"/>
              <a:t>Haitalliseksi tunnetut pitoisuudet </a:t>
            </a:r>
          </a:p>
          <a:p>
            <a:pPr lvl="1">
              <a:buClr>
                <a:srgbClr val="C00000"/>
              </a:buClr>
            </a:pPr>
            <a:r>
              <a:rPr lang="fi-FI" sz="1100" dirty="0" smtClean="0"/>
              <a:t>Kosteudenhallinta </a:t>
            </a:r>
            <a:r>
              <a:rPr lang="fi-FI" sz="1100" dirty="0"/>
              <a:t>ja homevaurioiden estäminen (RIL)</a:t>
            </a:r>
          </a:p>
          <a:p>
            <a:pPr lvl="1">
              <a:buClr>
                <a:srgbClr val="C00000"/>
              </a:buClr>
            </a:pPr>
            <a:r>
              <a:rPr lang="fi-FI" sz="1100" dirty="0"/>
              <a:t>Kosteus- ja homevaurioituneen rakennuksen kuntotutkimus </a:t>
            </a:r>
            <a:r>
              <a:rPr lang="fi-FI" sz="1100" dirty="0" smtClean="0"/>
              <a:t>-opas</a:t>
            </a:r>
            <a:endParaRPr lang="fi-FI" sz="1100" dirty="0"/>
          </a:p>
          <a:p>
            <a:pPr lvl="1">
              <a:buClr>
                <a:srgbClr val="C00000"/>
              </a:buClr>
            </a:pPr>
            <a:endParaRPr lang="fi-FI" sz="1100" dirty="0"/>
          </a:p>
          <a:p>
            <a:pPr marL="342900" lvl="1" indent="-342900">
              <a:buClr>
                <a:srgbClr val="C00000"/>
              </a:buClr>
              <a:buFont typeface="+mj-lt"/>
              <a:buAutoNum type="arabicPeriod" startAt="2"/>
            </a:pPr>
            <a:r>
              <a:rPr lang="fi-FI" sz="1100" b="1" dirty="0">
                <a:solidFill>
                  <a:srgbClr val="C00000"/>
                </a:solidFill>
              </a:rPr>
              <a:t>Fysikaaliset olosuhteet</a:t>
            </a:r>
          </a:p>
          <a:p>
            <a:pPr lvl="1">
              <a:buClr>
                <a:srgbClr val="C00000"/>
              </a:buClr>
            </a:pPr>
            <a:r>
              <a:rPr lang="fi-FI" sz="1100" dirty="0">
                <a:solidFill>
                  <a:srgbClr val="C00000"/>
                </a:solidFill>
              </a:rPr>
              <a:t>Lämpöviihtyvyys</a:t>
            </a:r>
          </a:p>
          <a:p>
            <a:pPr lvl="1">
              <a:buClr>
                <a:srgbClr val="C00000"/>
              </a:buClr>
            </a:pPr>
            <a:r>
              <a:rPr lang="fi-FI" sz="1100" dirty="0">
                <a:solidFill>
                  <a:srgbClr val="C00000"/>
                </a:solidFill>
              </a:rPr>
              <a:t>Sisäilman lämpötila</a:t>
            </a:r>
          </a:p>
          <a:p>
            <a:pPr lvl="1">
              <a:buClr>
                <a:srgbClr val="C00000"/>
              </a:buClr>
            </a:pPr>
            <a:r>
              <a:rPr lang="fi-FI" sz="1100" dirty="0">
                <a:solidFill>
                  <a:srgbClr val="C00000"/>
                </a:solidFill>
              </a:rPr>
              <a:t>Lämpötilaindeksi</a:t>
            </a:r>
          </a:p>
          <a:p>
            <a:pPr lvl="1">
              <a:buClr>
                <a:srgbClr val="C00000"/>
              </a:buClr>
            </a:pPr>
            <a:r>
              <a:rPr lang="fi-FI" sz="1100" dirty="0">
                <a:solidFill>
                  <a:srgbClr val="C00000"/>
                </a:solidFill>
              </a:rPr>
              <a:t>Sisäilman kosteus</a:t>
            </a:r>
          </a:p>
          <a:p>
            <a:pPr lvl="1">
              <a:buClr>
                <a:srgbClr val="C00000"/>
              </a:buClr>
            </a:pPr>
            <a:r>
              <a:rPr lang="fi-FI" sz="1100" dirty="0">
                <a:solidFill>
                  <a:srgbClr val="C00000"/>
                </a:solidFill>
              </a:rPr>
              <a:t>Rakennekosteus</a:t>
            </a:r>
          </a:p>
          <a:p>
            <a:pPr lvl="1">
              <a:buClr>
                <a:srgbClr val="C00000"/>
              </a:buClr>
            </a:pPr>
            <a:r>
              <a:rPr lang="fi-FI" sz="1100" dirty="0">
                <a:solidFill>
                  <a:srgbClr val="C00000"/>
                </a:solidFill>
              </a:rPr>
              <a:t>Rakennuksen ilmatiiveys</a:t>
            </a:r>
          </a:p>
          <a:p>
            <a:pPr lvl="1">
              <a:buClr>
                <a:srgbClr val="C00000"/>
              </a:buClr>
            </a:pPr>
            <a:r>
              <a:rPr lang="fi-FI" sz="1100" dirty="0">
                <a:solidFill>
                  <a:srgbClr val="C00000"/>
                </a:solidFill>
              </a:rPr>
              <a:t>Vuotoilmareittien mittausmenetelmät</a:t>
            </a:r>
          </a:p>
          <a:p>
            <a:pPr lvl="1">
              <a:buClr>
                <a:srgbClr val="C00000"/>
              </a:buClr>
            </a:pPr>
            <a:r>
              <a:rPr lang="fi-FI" sz="1100" dirty="0">
                <a:solidFill>
                  <a:srgbClr val="C00000"/>
                </a:solidFill>
              </a:rPr>
              <a:t>Radon</a:t>
            </a:r>
          </a:p>
          <a:p>
            <a:pPr lvl="1">
              <a:buClr>
                <a:srgbClr val="C00000"/>
              </a:buClr>
            </a:pPr>
            <a:r>
              <a:rPr lang="fi-FI" sz="1100" dirty="0">
                <a:solidFill>
                  <a:srgbClr val="C00000"/>
                </a:solidFill>
              </a:rPr>
              <a:t>Radontorjunta</a:t>
            </a:r>
          </a:p>
          <a:p>
            <a:pPr lvl="1">
              <a:buClr>
                <a:srgbClr val="C00000"/>
              </a:buClr>
            </a:pPr>
            <a:r>
              <a:rPr lang="fi-FI" sz="1100" dirty="0">
                <a:solidFill>
                  <a:srgbClr val="C00000"/>
                </a:solidFill>
              </a:rPr>
              <a:t>Melu</a:t>
            </a:r>
          </a:p>
          <a:p>
            <a:pPr>
              <a:buClr>
                <a:srgbClr val="C00000"/>
              </a:buClr>
            </a:pPr>
            <a:endParaRPr lang="fi-FI" sz="2000" dirty="0" smtClean="0"/>
          </a:p>
          <a:p>
            <a:pPr>
              <a:buClr>
                <a:srgbClr val="C00000"/>
              </a:buClr>
            </a:pPr>
            <a:endParaRPr lang="fi-FI" sz="2000" dirty="0" smtClean="0"/>
          </a:p>
          <a:p>
            <a:pPr>
              <a:buClr>
                <a:srgbClr val="C00000"/>
              </a:buClr>
            </a:pPr>
            <a:endParaRPr lang="fi-FI" sz="2000" dirty="0" smtClean="0"/>
          </a:p>
          <a:p>
            <a:pPr>
              <a:buClr>
                <a:srgbClr val="C00000"/>
              </a:buClr>
            </a:pPr>
            <a:endParaRPr lang="fi-FI" sz="2000" dirty="0" smtClean="0"/>
          </a:p>
          <a:p>
            <a:pPr>
              <a:buClr>
                <a:srgbClr val="C00000"/>
              </a:buClr>
            </a:pPr>
            <a:endParaRPr lang="fi-FI" sz="2000" dirty="0" smtClean="0"/>
          </a:p>
          <a:p>
            <a:pPr>
              <a:buClr>
                <a:srgbClr val="C00000"/>
              </a:buClr>
            </a:pPr>
            <a:endParaRPr lang="fi-FI" dirty="0" smtClean="0"/>
          </a:p>
          <a:p>
            <a:pPr>
              <a:buClr>
                <a:srgbClr val="C00000"/>
              </a:buClr>
            </a:pPr>
            <a:endParaRPr lang="fi-FI" dirty="0" smtClean="0"/>
          </a:p>
          <a:p>
            <a:pPr>
              <a:buClr>
                <a:srgbClr val="C00000"/>
              </a:buClr>
            </a:pPr>
            <a:endParaRPr lang="fi-FI" dirty="0" smtClean="0"/>
          </a:p>
          <a:p>
            <a:pPr>
              <a:buClr>
                <a:srgbClr val="C00000"/>
              </a:buClr>
            </a:pPr>
            <a:endParaRPr lang="fi-FI" dirty="0" smtClean="0"/>
          </a:p>
          <a:p>
            <a:pPr>
              <a:buClr>
                <a:srgbClr val="C00000"/>
              </a:buClr>
            </a:pPr>
            <a:endParaRPr lang="fi-FI" dirty="0" smtClean="0"/>
          </a:p>
          <a:p>
            <a:pPr>
              <a:buClr>
                <a:srgbClr val="C00000"/>
              </a:buClr>
            </a:pPr>
            <a:endParaRPr lang="fi-FI" dirty="0"/>
          </a:p>
        </p:txBody>
      </p:sp>
      <p:sp>
        <p:nvSpPr>
          <p:cNvPr id="13" name="Content Placeholder 1"/>
          <p:cNvSpPr>
            <a:spLocks noGrp="1"/>
          </p:cNvSpPr>
          <p:nvPr>
            <p:ph sz="half" idx="2"/>
          </p:nvPr>
        </p:nvSpPr>
        <p:spPr>
          <a:xfrm>
            <a:off x="4572000" y="1232794"/>
            <a:ext cx="3884239" cy="5184576"/>
          </a:xfrm>
        </p:spPr>
        <p:txBody>
          <a:bodyPr>
            <a:noAutofit/>
          </a:bodyPr>
          <a:lstStyle/>
          <a:p>
            <a:pPr marL="342900" indent="-342900">
              <a:buFont typeface="+mj-lt"/>
              <a:buAutoNum type="arabicPeriod" startAt="3"/>
            </a:pPr>
            <a:r>
              <a:rPr lang="fi-FI" sz="1050" b="1" dirty="0"/>
              <a:t>Mikrobit</a:t>
            </a:r>
          </a:p>
          <a:p>
            <a:pPr lvl="1">
              <a:lnSpc>
                <a:spcPct val="80000"/>
              </a:lnSpc>
            </a:pPr>
            <a:r>
              <a:rPr lang="fi-FI" sz="1050" dirty="0"/>
              <a:t>Käsitteitä</a:t>
            </a:r>
          </a:p>
          <a:p>
            <a:pPr lvl="1">
              <a:lnSpc>
                <a:spcPct val="80000"/>
              </a:lnSpc>
            </a:pPr>
            <a:r>
              <a:rPr lang="fi-FI" sz="1050" dirty="0"/>
              <a:t>Rakennuksen kosteuslähteet ja kosteuden siirtyminen rakenteissa</a:t>
            </a:r>
          </a:p>
          <a:p>
            <a:pPr lvl="1">
              <a:lnSpc>
                <a:spcPct val="80000"/>
              </a:lnSpc>
            </a:pPr>
            <a:r>
              <a:rPr lang="fi-FI" sz="1050" dirty="0"/>
              <a:t>Rakenteiden mikrobivaurioriskin arviointi</a:t>
            </a:r>
          </a:p>
          <a:p>
            <a:pPr lvl="1">
              <a:lnSpc>
                <a:spcPct val="80000"/>
              </a:lnSpc>
            </a:pPr>
            <a:r>
              <a:rPr lang="fi-FI" sz="1050" dirty="0"/>
              <a:t>Ilmayhteys rakenteen mikrobivauriosta sisäilmaan</a:t>
            </a:r>
          </a:p>
          <a:p>
            <a:pPr lvl="1">
              <a:lnSpc>
                <a:spcPct val="80000"/>
              </a:lnSpc>
            </a:pPr>
            <a:r>
              <a:rPr lang="fi-FI" sz="1050" dirty="0"/>
              <a:t>Yleistä mikrobeista</a:t>
            </a:r>
          </a:p>
          <a:p>
            <a:pPr lvl="1">
              <a:lnSpc>
                <a:spcPct val="80000"/>
              </a:lnSpc>
            </a:pPr>
            <a:r>
              <a:rPr lang="fi-FI" sz="1050" dirty="0"/>
              <a:t>Mikrobien kasvuolosuhteet</a:t>
            </a:r>
          </a:p>
          <a:p>
            <a:pPr lvl="1">
              <a:lnSpc>
                <a:spcPct val="80000"/>
              </a:lnSpc>
            </a:pPr>
            <a:r>
              <a:rPr lang="fi-FI" sz="1050" dirty="0"/>
              <a:t>Mikrobilajit</a:t>
            </a:r>
          </a:p>
          <a:p>
            <a:pPr lvl="1">
              <a:lnSpc>
                <a:spcPct val="80000"/>
              </a:lnSpc>
            </a:pPr>
            <a:r>
              <a:rPr lang="fi-FI" sz="1050" dirty="0"/>
              <a:t>Mikrobien kasvu eri rakennusmateriaaleissa</a:t>
            </a:r>
          </a:p>
          <a:p>
            <a:pPr lvl="1">
              <a:lnSpc>
                <a:spcPct val="80000"/>
              </a:lnSpc>
            </a:pPr>
            <a:r>
              <a:rPr lang="fi-FI" sz="1050" dirty="0"/>
              <a:t>Mikrobien tuottamat toksiinit</a:t>
            </a:r>
          </a:p>
          <a:p>
            <a:pPr lvl="1">
              <a:lnSpc>
                <a:spcPct val="80000"/>
              </a:lnSpc>
            </a:pPr>
            <a:r>
              <a:rPr lang="fi-FI" sz="1050" dirty="0"/>
              <a:t>Mikrobinäytteiden ottaminen ja tulosten tulkinta </a:t>
            </a:r>
          </a:p>
          <a:p>
            <a:pPr lvl="1">
              <a:lnSpc>
                <a:spcPct val="80000"/>
              </a:lnSpc>
            </a:pPr>
            <a:r>
              <a:rPr lang="fi-FI" sz="1050" dirty="0"/>
              <a:t>Mikrobien analyysimenetelmät</a:t>
            </a:r>
          </a:p>
          <a:p>
            <a:pPr lvl="1">
              <a:lnSpc>
                <a:spcPct val="80000"/>
              </a:lnSpc>
            </a:pPr>
            <a:r>
              <a:rPr lang="fi-FI" sz="1050" dirty="0"/>
              <a:t>Altistumisen arviointi mikrobiepäpuhtauksille</a:t>
            </a:r>
          </a:p>
          <a:p>
            <a:endParaRPr lang="fi-FI" sz="1050" dirty="0"/>
          </a:p>
          <a:p>
            <a:pPr marL="342900" indent="-342900">
              <a:buFont typeface="+mj-lt"/>
              <a:buAutoNum type="arabicPeriod" startAt="4"/>
            </a:pPr>
            <a:r>
              <a:rPr lang="fi-FI" sz="1050" b="1" dirty="0"/>
              <a:t>Kemialliset epäpuhtaudet</a:t>
            </a:r>
          </a:p>
          <a:p>
            <a:pPr lvl="1">
              <a:lnSpc>
                <a:spcPct val="80000"/>
              </a:lnSpc>
            </a:pPr>
            <a:r>
              <a:rPr lang="fi-FI" sz="1050" dirty="0"/>
              <a:t>Kemialliset epäpuhtaudet, yleistä</a:t>
            </a:r>
          </a:p>
          <a:p>
            <a:pPr lvl="1">
              <a:lnSpc>
                <a:spcPct val="80000"/>
              </a:lnSpc>
            </a:pPr>
            <a:r>
              <a:rPr lang="fi-FI" sz="1050" dirty="0"/>
              <a:t>Haihtuvat orgaaniset yhdisteet</a:t>
            </a:r>
          </a:p>
          <a:p>
            <a:pPr lvl="1">
              <a:lnSpc>
                <a:spcPct val="80000"/>
              </a:lnSpc>
            </a:pPr>
            <a:r>
              <a:rPr lang="fi-FI" sz="1050" dirty="0"/>
              <a:t>FLEC-mittaus</a:t>
            </a:r>
          </a:p>
          <a:p>
            <a:pPr lvl="1">
              <a:lnSpc>
                <a:spcPct val="80000"/>
              </a:lnSpc>
            </a:pPr>
            <a:r>
              <a:rPr lang="fi-FI" sz="1050" dirty="0"/>
              <a:t>BULK-näyte</a:t>
            </a:r>
          </a:p>
          <a:p>
            <a:pPr lvl="1">
              <a:lnSpc>
                <a:spcPct val="80000"/>
              </a:lnSpc>
            </a:pPr>
            <a:r>
              <a:rPr lang="fi-FI" sz="1050" dirty="0"/>
              <a:t>Betonirakenteisten lattioiden muovipäällysteiden korjaustarpeen arviointi</a:t>
            </a:r>
          </a:p>
          <a:p>
            <a:pPr lvl="1">
              <a:lnSpc>
                <a:spcPct val="80000"/>
              </a:lnSpc>
            </a:pPr>
            <a:r>
              <a:rPr lang="fi-FI" sz="1050" dirty="0"/>
              <a:t>Hiilidioksidi ja hiilimonoksidi</a:t>
            </a:r>
          </a:p>
          <a:p>
            <a:pPr lvl="1">
              <a:lnSpc>
                <a:spcPct val="80000"/>
              </a:lnSpc>
            </a:pPr>
            <a:r>
              <a:rPr lang="fi-FI" sz="1050" dirty="0"/>
              <a:t>Ammoniakki</a:t>
            </a:r>
          </a:p>
          <a:p>
            <a:pPr lvl="1">
              <a:lnSpc>
                <a:spcPct val="80000"/>
              </a:lnSpc>
            </a:pPr>
            <a:r>
              <a:rPr lang="fi-FI" sz="1050" dirty="0"/>
              <a:t>Formaldehydi</a:t>
            </a:r>
          </a:p>
          <a:p>
            <a:pPr lvl="1">
              <a:lnSpc>
                <a:spcPct val="80000"/>
              </a:lnSpc>
            </a:pPr>
            <a:r>
              <a:rPr lang="fi-FI" sz="1050" dirty="0"/>
              <a:t>Polysykliset aromaattiset hiilivedyt</a:t>
            </a:r>
          </a:p>
          <a:p>
            <a:pPr lvl="1">
              <a:lnSpc>
                <a:spcPct val="80000"/>
              </a:lnSpc>
            </a:pPr>
            <a:r>
              <a:rPr lang="fi-FI" sz="1050" dirty="0"/>
              <a:t>Nikotiini</a:t>
            </a:r>
          </a:p>
          <a:p>
            <a:pPr lvl="1"/>
            <a:endParaRPr lang="fi-FI" sz="1600" dirty="0"/>
          </a:p>
        </p:txBody>
      </p:sp>
    </p:spTree>
    <p:extLst>
      <p:ext uri="{BB962C8B-B14F-4D97-AF65-F5344CB8AC3E}">
        <p14:creationId xmlns:p14="http://schemas.microsoft.com/office/powerpoint/2010/main" val="3783674412"/>
      </p:ext>
    </p:extLst>
  </p:cSld>
  <p:clrMapOvr>
    <a:masterClrMapping/>
  </p:clrMapOvr>
  <p:transition spd="med">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Sisäilman kosteus</a:t>
            </a:r>
            <a:endParaRPr lang="en-US" dirty="0"/>
          </a:p>
        </p:txBody>
      </p:sp>
      <p:sp>
        <p:nvSpPr>
          <p:cNvPr id="3" name="Content Placeholder 2"/>
          <p:cNvSpPr>
            <a:spLocks noGrp="1"/>
          </p:cNvSpPr>
          <p:nvPr>
            <p:ph idx="1"/>
          </p:nvPr>
        </p:nvSpPr>
        <p:spPr>
          <a:xfrm>
            <a:off x="827088" y="1535519"/>
            <a:ext cx="7489825" cy="4392614"/>
          </a:xfrm>
        </p:spPr>
        <p:txBody>
          <a:bodyPr>
            <a:normAutofit/>
          </a:bodyPr>
          <a:lstStyle/>
          <a:p>
            <a:pPr marL="0" indent="0">
              <a:buNone/>
            </a:pPr>
            <a:r>
              <a:rPr lang="fi-FI" dirty="0" smtClean="0"/>
              <a:t>Huoneilman </a:t>
            </a:r>
            <a:r>
              <a:rPr lang="fi-FI" dirty="0"/>
              <a:t>kosteus ei saa olla pitkäkestoisesti niin suuri, että siitä aiheutuu rakenteissa, laitteissa taikka niiden pinnoilla mikrobikasvun </a:t>
            </a:r>
            <a:r>
              <a:rPr lang="fi-FI" dirty="0" smtClean="0"/>
              <a:t>riskiä (</a:t>
            </a:r>
            <a:r>
              <a:rPr lang="fi-FI" dirty="0"/>
              <a:t>Asumisterveysasetus, </a:t>
            </a:r>
            <a:r>
              <a:rPr lang="fi-FI" dirty="0" smtClean="0"/>
              <a:t>2015).</a:t>
            </a:r>
          </a:p>
          <a:p>
            <a:pPr lvl="1"/>
            <a:r>
              <a:rPr lang="fi-FI" dirty="0"/>
              <a:t> </a:t>
            </a:r>
            <a:br>
              <a:rPr lang="fi-FI" dirty="0"/>
            </a:br>
            <a:r>
              <a:rPr lang="fi-FI" dirty="0" smtClean="0"/>
              <a:t>Sisäilman </a:t>
            </a:r>
            <a:r>
              <a:rPr lang="fi-FI" dirty="0"/>
              <a:t>kosteus ei saa olla jatkuvasti haitallisen korkea eikä kosteus saa tiivistyä rakenteisiin eikä niiden pinnoille </a:t>
            </a:r>
            <a:r>
              <a:rPr lang="fi-FI" dirty="0" smtClean="0"/>
              <a:t>tai ilmanvaihtojärjestelmään </a:t>
            </a:r>
            <a:r>
              <a:rPr lang="fi-FI" dirty="0"/>
              <a:t>siten, että se aiheuttaa kosteusvaurioita, mikrobien tai pieneliöiden kasvua tai muuta terveydellistä </a:t>
            </a:r>
            <a:r>
              <a:rPr lang="fi-FI" dirty="0" smtClean="0"/>
              <a:t>haittaa (</a:t>
            </a:r>
            <a:r>
              <a:rPr lang="fi-FI" dirty="0" err="1"/>
              <a:t>Rakmk</a:t>
            </a:r>
            <a:r>
              <a:rPr lang="fi-FI" dirty="0"/>
              <a:t> </a:t>
            </a:r>
            <a:r>
              <a:rPr lang="fi-FI" dirty="0" smtClean="0"/>
              <a:t>D2).</a:t>
            </a:r>
            <a:endParaRPr lang="fi-FI" dirty="0"/>
          </a:p>
          <a:p>
            <a:pPr lvl="1"/>
            <a:endParaRPr lang="fi-FI" sz="1800" dirty="0" smtClean="0"/>
          </a:p>
          <a:p>
            <a:pPr lvl="1"/>
            <a:endParaRPr lang="fi-FI" sz="1800" dirty="0" smtClean="0"/>
          </a:p>
          <a:p>
            <a:pPr marL="457200" lvl="1" indent="0">
              <a:buNone/>
            </a:pPr>
            <a:endParaRPr lang="fi-FI" sz="1800" dirty="0" smtClean="0"/>
          </a:p>
          <a:p>
            <a:pPr lvl="1"/>
            <a:endParaRPr lang="fi-FI" sz="1800" dirty="0" smtClean="0"/>
          </a:p>
        </p:txBody>
      </p:sp>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30</a:t>
            </a:fld>
            <a:endParaRPr lang="fi-FI"/>
          </a:p>
        </p:txBody>
      </p:sp>
    </p:spTree>
    <p:extLst>
      <p:ext uri="{BB962C8B-B14F-4D97-AF65-F5344CB8AC3E}">
        <p14:creationId xmlns:p14="http://schemas.microsoft.com/office/powerpoint/2010/main" val="2690307941"/>
      </p:ext>
    </p:extLst>
  </p:cSld>
  <p:clrMapOvr>
    <a:masterClrMapping/>
  </p:clrMapOvr>
  <p:transition spd="med">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Sisäilman kosteus</a:t>
            </a:r>
            <a:endParaRPr lang="en-US" dirty="0"/>
          </a:p>
        </p:txBody>
      </p:sp>
      <p:sp>
        <p:nvSpPr>
          <p:cNvPr id="3" name="Content Placeholder 2"/>
          <p:cNvSpPr>
            <a:spLocks noGrp="1"/>
          </p:cNvSpPr>
          <p:nvPr>
            <p:ph idx="1"/>
          </p:nvPr>
        </p:nvSpPr>
        <p:spPr/>
        <p:txBody>
          <a:bodyPr/>
          <a:lstStyle/>
          <a:p>
            <a:pPr marL="0" indent="0">
              <a:buNone/>
            </a:pPr>
            <a:r>
              <a:rPr lang="fi-FI" dirty="0" smtClean="0"/>
              <a:t>Matala </a:t>
            </a:r>
            <a:r>
              <a:rPr lang="fi-FI" dirty="0"/>
              <a:t>sisäilman kosteus</a:t>
            </a:r>
          </a:p>
          <a:p>
            <a:r>
              <a:rPr lang="fi-FI" sz="1800" dirty="0"/>
              <a:t>Talvella sisäilma kuivaa, huomioitava sisäilman lämpötila</a:t>
            </a:r>
            <a:endParaRPr lang="en-US" sz="1800" dirty="0"/>
          </a:p>
          <a:p>
            <a:r>
              <a:rPr lang="fi-FI" sz="1800" dirty="0"/>
              <a:t>Lisää limakalvojen </a:t>
            </a:r>
            <a:r>
              <a:rPr lang="fi-FI" sz="1800" dirty="0" smtClean="0"/>
              <a:t>ärsytysoireita</a:t>
            </a:r>
          </a:p>
          <a:p>
            <a:r>
              <a:rPr lang="fi-FI" sz="1800" dirty="0"/>
              <a:t>S</a:t>
            </a:r>
            <a:r>
              <a:rPr lang="fi-FI" sz="1800" dirty="0" smtClean="0"/>
              <a:t>isäilman kostutus / </a:t>
            </a:r>
            <a:r>
              <a:rPr lang="fi-FI" sz="1800" dirty="0" err="1" smtClean="0"/>
              <a:t>Rakmk</a:t>
            </a:r>
            <a:r>
              <a:rPr lang="fi-FI" sz="1800" dirty="0" smtClean="0"/>
              <a:t> D2:</a:t>
            </a:r>
          </a:p>
          <a:p>
            <a:pPr lvl="1"/>
            <a:r>
              <a:rPr lang="fi-FI" sz="1600" dirty="0"/>
              <a:t>Jos sisäilman kosteus ylittää arvon 7 g H2O/kg kuivaa ilmaa, kostutetaan huoneilmaa vain painavista syistä esimerkiksi </a:t>
            </a:r>
            <a:r>
              <a:rPr lang="fi-FI" sz="1600" b="1" dirty="0"/>
              <a:t>prosessin tai varastoinnin niin vaatiessa</a:t>
            </a:r>
            <a:r>
              <a:rPr lang="fi-FI" sz="1600" dirty="0"/>
              <a:t>. Arvo 7 g H2O/kg kuivaa ilmaa vastaa huoneilman tilaa, jossa </a:t>
            </a:r>
            <a:r>
              <a:rPr lang="fi-FI" sz="1600" b="1" dirty="0"/>
              <a:t>suhteellinen kosteus on 45 %, </a:t>
            </a:r>
            <a:r>
              <a:rPr lang="fi-FI" sz="1600" dirty="0"/>
              <a:t>kun huonelämpötila on 21 °C ja ilman paine on </a:t>
            </a:r>
            <a:r>
              <a:rPr lang="en-US" sz="1600" dirty="0"/>
              <a:t>101,3 </a:t>
            </a:r>
            <a:r>
              <a:rPr lang="en-US" sz="1600" dirty="0" err="1" smtClean="0"/>
              <a:t>kPa</a:t>
            </a:r>
            <a:endParaRPr lang="en-US" sz="1600" dirty="0"/>
          </a:p>
          <a:p>
            <a:pPr lvl="2"/>
            <a:endParaRPr lang="fi-FI" sz="1800" dirty="0"/>
          </a:p>
          <a:p>
            <a:endParaRPr lang="fi-FI" sz="2200" dirty="0"/>
          </a:p>
          <a:p>
            <a:endParaRPr lang="en-US" dirty="0"/>
          </a:p>
        </p:txBody>
      </p:sp>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31</a:t>
            </a:fld>
            <a:endParaRPr lang="fi-FI"/>
          </a:p>
        </p:txBody>
      </p:sp>
    </p:spTree>
    <p:extLst>
      <p:ext uri="{BB962C8B-B14F-4D97-AF65-F5344CB8AC3E}">
        <p14:creationId xmlns:p14="http://schemas.microsoft.com/office/powerpoint/2010/main" val="1625871855"/>
      </p:ext>
    </p:extLst>
  </p:cSld>
  <p:clrMapOvr>
    <a:masterClrMapping/>
  </p:clrMapOvr>
  <p:transition spd="med">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188640"/>
            <a:ext cx="7489824" cy="1079500"/>
          </a:xfrm>
        </p:spPr>
        <p:txBody>
          <a:bodyPr/>
          <a:lstStyle/>
          <a:p>
            <a:r>
              <a:rPr lang="fi-FI" dirty="0"/>
              <a:t>Sisäilman kosteus</a:t>
            </a:r>
            <a:endParaRPr lang="en-US" dirty="0"/>
          </a:p>
        </p:txBody>
      </p:sp>
      <p:sp>
        <p:nvSpPr>
          <p:cNvPr id="3" name="Content Placeholder 2"/>
          <p:cNvSpPr>
            <a:spLocks noGrp="1"/>
          </p:cNvSpPr>
          <p:nvPr>
            <p:ph idx="1"/>
          </p:nvPr>
        </p:nvSpPr>
        <p:spPr>
          <a:xfrm>
            <a:off x="853238" y="1426567"/>
            <a:ext cx="7489825" cy="4392614"/>
          </a:xfrm>
        </p:spPr>
        <p:txBody>
          <a:bodyPr>
            <a:normAutofit fontScale="92500" lnSpcReduction="10000"/>
          </a:bodyPr>
          <a:lstStyle/>
          <a:p>
            <a:pPr marL="0" indent="0">
              <a:buNone/>
            </a:pPr>
            <a:r>
              <a:rPr lang="fi-FI" sz="2200" dirty="0"/>
              <a:t>Korkea sisäilman kosteus</a:t>
            </a:r>
          </a:p>
          <a:p>
            <a:r>
              <a:rPr lang="fi-FI" sz="1900" dirty="0"/>
              <a:t>Kesällä sisäilman kosteus yleensä korkea</a:t>
            </a:r>
          </a:p>
          <a:p>
            <a:r>
              <a:rPr lang="fi-FI" sz="1900" dirty="0"/>
              <a:t>Jos sisäilman LT ulkoilmaa matalampi, sisäilman suhteellinen kosteus voi nousta </a:t>
            </a:r>
            <a:r>
              <a:rPr lang="fi-FI" sz="1900" dirty="0" smtClean="0"/>
              <a:t>haitalliseksi, kosteuden tiivistyminen</a:t>
            </a:r>
          </a:p>
          <a:p>
            <a:pPr lvl="2"/>
            <a:endParaRPr lang="fi-FI" sz="1400" dirty="0"/>
          </a:p>
          <a:p>
            <a:pPr marL="0" indent="0">
              <a:buNone/>
            </a:pPr>
            <a:r>
              <a:rPr lang="fi-FI" sz="2200" dirty="0" smtClean="0"/>
              <a:t>Korkea sisäilman kosteus talvella</a:t>
            </a:r>
          </a:p>
          <a:p>
            <a:r>
              <a:rPr lang="fi-FI" sz="1900" dirty="0" smtClean="0"/>
              <a:t>Tilojen käytöstä aiheutuvaa, hetkellinen kosteuskuorma</a:t>
            </a:r>
          </a:p>
          <a:p>
            <a:r>
              <a:rPr lang="fi-FI" sz="1900" dirty="0" smtClean="0"/>
              <a:t>Rakenteista </a:t>
            </a:r>
            <a:r>
              <a:rPr lang="fi-FI" sz="1900" dirty="0"/>
              <a:t>peräisin olevaa kosteutta, pysyvä </a:t>
            </a:r>
            <a:r>
              <a:rPr lang="fi-FI" sz="1900" dirty="0" smtClean="0"/>
              <a:t>kosteuskuorma</a:t>
            </a:r>
          </a:p>
          <a:p>
            <a:pPr marL="625475" lvl="2" indent="-266700"/>
            <a:r>
              <a:rPr lang="fi-FI" dirty="0"/>
              <a:t>Kylminä pakkasjaksoina huoneilman 60 % suhteellinen kosteus aiheuttaa jo suuren mikrobikasvun riskin rakenteiden sisäpintojen kylmimmissä kohdissa </a:t>
            </a:r>
            <a:r>
              <a:rPr lang="fi-FI" dirty="0" smtClean="0"/>
              <a:t>(</a:t>
            </a:r>
            <a:r>
              <a:rPr lang="fi-FI" dirty="0"/>
              <a:t>Asumisterveysasetuksen soveltamisohje, osa 1, Valvira</a:t>
            </a:r>
            <a:r>
              <a:rPr lang="fi-FI" dirty="0" smtClean="0"/>
              <a:t>)</a:t>
            </a:r>
            <a:endParaRPr lang="fi-FI" dirty="0"/>
          </a:p>
          <a:p>
            <a:pPr lvl="1"/>
            <a:endParaRPr lang="fi-FI" sz="1600" dirty="0"/>
          </a:p>
          <a:p>
            <a:pPr marL="0" indent="0">
              <a:buNone/>
            </a:pPr>
            <a:r>
              <a:rPr lang="fi-FI" sz="2200" dirty="0" smtClean="0"/>
              <a:t>Sisäilman kosteuden mittaaminen</a:t>
            </a:r>
          </a:p>
          <a:p>
            <a:r>
              <a:rPr lang="fi-FI" sz="1900" dirty="0" smtClean="0"/>
              <a:t>Mittausstandardi SF 5511, mittauspisteenä sama kuin sisäilman lämpötilan mittaus</a:t>
            </a:r>
            <a:endParaRPr lang="fi-FI" sz="1900" dirty="0"/>
          </a:p>
          <a:p>
            <a:endParaRPr lang="en-US" dirty="0"/>
          </a:p>
        </p:txBody>
      </p:sp>
      <p:pic>
        <p:nvPicPr>
          <p:cNvPr id="7"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32</a:t>
            </a:fld>
            <a:endParaRPr lang="fi-FI"/>
          </a:p>
        </p:txBody>
      </p:sp>
    </p:spTree>
    <p:extLst>
      <p:ext uri="{BB962C8B-B14F-4D97-AF65-F5344CB8AC3E}">
        <p14:creationId xmlns:p14="http://schemas.microsoft.com/office/powerpoint/2010/main" val="130188882"/>
      </p:ext>
    </p:extLst>
  </p:cSld>
  <p:clrMapOvr>
    <a:masterClrMapping/>
  </p:clrMapOvr>
  <p:transition spd="med">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accent1">
              <a:lumMod val="20000"/>
              <a:lumOff val="80000"/>
            </a:schemeClr>
          </a:solidFill>
        </p:spPr>
        <p:txBody>
          <a:bodyPr>
            <a:normAutofit fontScale="90000"/>
          </a:bodyPr>
          <a:lstStyle/>
          <a:p>
            <a:r>
              <a:rPr lang="fi-FI" sz="2400" b="1" dirty="0" smtClean="0"/>
              <a:t>Homeen kasvuun (</a:t>
            </a:r>
            <a:r>
              <a:rPr lang="fi-FI" sz="2400" b="1" dirty="0" err="1" smtClean="0"/>
              <a:t>mould</a:t>
            </a:r>
            <a:r>
              <a:rPr lang="fi-FI" sz="2400" b="1" dirty="0" smtClean="0"/>
              <a:t>) ja lahon kehittymiseen (</a:t>
            </a:r>
            <a:r>
              <a:rPr lang="fi-FI" sz="2400" b="1" dirty="0" err="1" smtClean="0"/>
              <a:t>decay</a:t>
            </a:r>
            <a:r>
              <a:rPr lang="fi-FI" sz="2400" b="1" dirty="0" smtClean="0"/>
              <a:t>)  johtavat kriittiset kosteus ja lämpöolot ajan suhteen luokiteltuna </a:t>
            </a:r>
            <a:br>
              <a:rPr lang="fi-FI" sz="2400" b="1" dirty="0" smtClean="0"/>
            </a:br>
            <a:r>
              <a:rPr lang="fi-FI" sz="2400" b="1" dirty="0" smtClean="0"/>
              <a:t>(</a:t>
            </a:r>
            <a:r>
              <a:rPr lang="fi-FI" sz="2400" b="1" dirty="0" err="1" smtClean="0"/>
              <a:t>weeks</a:t>
            </a:r>
            <a:r>
              <a:rPr lang="fi-FI" sz="2400" b="1" dirty="0" smtClean="0"/>
              <a:t> = viikot/ </a:t>
            </a:r>
            <a:r>
              <a:rPr lang="fi-FI" sz="2400" b="1" dirty="0" err="1" smtClean="0"/>
              <a:t>months</a:t>
            </a:r>
            <a:r>
              <a:rPr lang="fi-FI" sz="2400" b="1" dirty="0" smtClean="0"/>
              <a:t> = kuukausia). </a:t>
            </a:r>
            <a:endParaRPr lang="fi-FI" sz="2400" b="1" dirty="0"/>
          </a:p>
        </p:txBody>
      </p:sp>
      <p:pic>
        <p:nvPicPr>
          <p:cNvPr id="5" name="Content Placeholder 4"/>
          <p:cNvPicPr>
            <a:picLocks noGrp="1" noChangeAspect="1" noChangeArrowheads="1"/>
          </p:cNvPicPr>
          <p:nvPr>
            <p:ph sz="half" idx="1"/>
          </p:nvPr>
        </p:nvPicPr>
        <p:blipFill>
          <a:blip r:embed="rId3" cstate="print"/>
          <a:srcRect/>
          <a:stretch>
            <a:fillRect/>
          </a:stretch>
        </p:blipFill>
        <p:spPr bwMode="auto">
          <a:xfrm>
            <a:off x="395536" y="1700808"/>
            <a:ext cx="4038600" cy="2960567"/>
          </a:xfrm>
          <a:prstGeom prst="rect">
            <a:avLst/>
          </a:prstGeom>
          <a:noFill/>
          <a:ln w="9525">
            <a:noFill/>
            <a:miter lim="800000"/>
            <a:headEnd/>
            <a:tailEnd/>
          </a:ln>
          <a:effectLst/>
        </p:spPr>
      </p:pic>
      <p:pic>
        <p:nvPicPr>
          <p:cNvPr id="6" name="Content Placeholder 5"/>
          <p:cNvPicPr>
            <a:picLocks noGrp="1" noChangeAspect="1" noChangeArrowheads="1"/>
          </p:cNvPicPr>
          <p:nvPr>
            <p:ph sz="half" idx="2"/>
          </p:nvPr>
        </p:nvPicPr>
        <p:blipFill>
          <a:blip r:embed="rId4" cstate="print"/>
          <a:srcRect/>
          <a:stretch>
            <a:fillRect/>
          </a:stretch>
        </p:blipFill>
        <p:spPr bwMode="auto">
          <a:xfrm>
            <a:off x="4572000" y="1700808"/>
            <a:ext cx="4038600" cy="2962711"/>
          </a:xfrm>
          <a:prstGeom prst="rect">
            <a:avLst/>
          </a:prstGeom>
          <a:noFill/>
          <a:ln w="9525">
            <a:noFill/>
            <a:miter lim="800000"/>
            <a:headEnd/>
            <a:tailEnd/>
          </a:ln>
          <a:effectLst/>
        </p:spPr>
      </p:pic>
      <p:sp>
        <p:nvSpPr>
          <p:cNvPr id="7" name="TextBox 6"/>
          <p:cNvSpPr txBox="1"/>
          <p:nvPr/>
        </p:nvSpPr>
        <p:spPr>
          <a:xfrm>
            <a:off x="149660" y="4740863"/>
            <a:ext cx="8568952" cy="1169551"/>
          </a:xfrm>
          <a:prstGeom prst="rect">
            <a:avLst/>
          </a:prstGeom>
          <a:noFill/>
        </p:spPr>
        <p:txBody>
          <a:bodyPr wrap="square" rtlCol="0">
            <a:spAutoFit/>
          </a:bodyPr>
          <a:lstStyle/>
          <a:p>
            <a:r>
              <a:rPr lang="fi-FI" sz="1200" dirty="0" smtClean="0"/>
              <a:t>Lähteet: </a:t>
            </a:r>
            <a:r>
              <a:rPr lang="fi-FI" sz="1100" dirty="0" smtClean="0"/>
              <a:t>Viitanen, H. </a:t>
            </a:r>
            <a:r>
              <a:rPr lang="en-US" sz="1100" dirty="0" err="1" smtClean="0"/>
              <a:t>Untersuchungen</a:t>
            </a:r>
            <a:r>
              <a:rPr lang="en-US" sz="1100" dirty="0" smtClean="0"/>
              <a:t> und </a:t>
            </a:r>
            <a:r>
              <a:rPr lang="en-US" sz="1100" dirty="0" err="1" smtClean="0"/>
              <a:t>dynamische</a:t>
            </a:r>
            <a:r>
              <a:rPr lang="en-US" sz="1100" dirty="0" smtClean="0"/>
              <a:t> </a:t>
            </a:r>
            <a:r>
              <a:rPr lang="en-US" sz="1100" dirty="0" err="1" smtClean="0"/>
              <a:t>Simulationen</a:t>
            </a:r>
            <a:r>
              <a:rPr lang="en-US" sz="1100" dirty="0" smtClean="0"/>
              <a:t> </a:t>
            </a:r>
            <a:r>
              <a:rPr lang="en-US" sz="1100" dirty="0" err="1" smtClean="0"/>
              <a:t>zum</a:t>
            </a:r>
            <a:r>
              <a:rPr lang="en-US" sz="1100" dirty="0" smtClean="0"/>
              <a:t> </a:t>
            </a:r>
            <a:r>
              <a:rPr lang="en-US" sz="1100" dirty="0" err="1" smtClean="0"/>
              <a:t>Schimmelpilzwachstum</a:t>
            </a:r>
            <a:r>
              <a:rPr lang="en-US" sz="1100" dirty="0" smtClean="0"/>
              <a:t> in </a:t>
            </a:r>
            <a:r>
              <a:rPr lang="en-US" sz="1100" dirty="0" err="1" smtClean="0"/>
              <a:t>Holzbauquerschnitten</a:t>
            </a:r>
            <a:r>
              <a:rPr lang="en-US" sz="1100" dirty="0" smtClean="0"/>
              <a:t> -  Simulation and </a:t>
            </a:r>
            <a:r>
              <a:rPr lang="en-US" sz="1100" dirty="0" err="1" smtClean="0"/>
              <a:t>modelling</a:t>
            </a:r>
            <a:r>
              <a:rPr lang="en-US" sz="1100" dirty="0" smtClean="0"/>
              <a:t> critical conditions for fungi to develop in wood. Munich 2010. Presentation. </a:t>
            </a:r>
          </a:p>
          <a:p>
            <a:r>
              <a:rPr lang="en-US" sz="1100" dirty="0" smtClean="0"/>
              <a:t>V</a:t>
            </a:r>
            <a:r>
              <a:rPr lang="fi-FI" sz="1100" dirty="0" err="1" smtClean="0"/>
              <a:t>iitanen</a:t>
            </a:r>
            <a:r>
              <a:rPr lang="fi-FI" sz="1100" dirty="0" smtClean="0"/>
              <a:t>, H, </a:t>
            </a:r>
            <a:r>
              <a:rPr lang="fi-FI" sz="1100" dirty="0" err="1" smtClean="0"/>
              <a:t>Peuhkuri</a:t>
            </a:r>
            <a:r>
              <a:rPr lang="fi-FI" sz="1100" dirty="0" smtClean="0"/>
              <a:t>, R; Ojanen, T; </a:t>
            </a:r>
            <a:r>
              <a:rPr lang="fi-FI" sz="1100" dirty="0" err="1" smtClean="0"/>
              <a:t>Toratti</a:t>
            </a:r>
            <a:r>
              <a:rPr lang="fi-FI" sz="1100" dirty="0" smtClean="0"/>
              <a:t>, T; Makkonen, L. 2008. </a:t>
            </a:r>
            <a:r>
              <a:rPr lang="en-US" sz="1100" dirty="0" smtClean="0"/>
              <a:t>Service life of wooden materials – Mathematical </a:t>
            </a:r>
            <a:r>
              <a:rPr lang="en-US" sz="1100" dirty="0" err="1" smtClean="0"/>
              <a:t>modelling</a:t>
            </a:r>
            <a:r>
              <a:rPr lang="en-US" sz="1100" dirty="0" smtClean="0"/>
              <a:t> as a tool for evaluating the development of mould and decay.  </a:t>
            </a:r>
            <a:r>
              <a:rPr lang="fi-FI" sz="1100" dirty="0" err="1" smtClean="0"/>
              <a:t>Final</a:t>
            </a:r>
            <a:r>
              <a:rPr lang="fi-FI" sz="1100" dirty="0" smtClean="0"/>
              <a:t> </a:t>
            </a:r>
            <a:r>
              <a:rPr lang="fi-FI" sz="1100" dirty="0" err="1" smtClean="0"/>
              <a:t>conference</a:t>
            </a:r>
            <a:r>
              <a:rPr lang="fi-FI" sz="1100" dirty="0" smtClean="0"/>
              <a:t> </a:t>
            </a:r>
            <a:r>
              <a:rPr lang="fi-FI" sz="1100" dirty="0" err="1" smtClean="0"/>
              <a:t>proceedings</a:t>
            </a:r>
            <a:r>
              <a:rPr lang="fi-FI" sz="1100" dirty="0" smtClean="0"/>
              <a:t>, Bordeaux, France, 29-30 </a:t>
            </a:r>
            <a:r>
              <a:rPr lang="fi-FI" sz="1100" dirty="0" err="1" smtClean="0"/>
              <a:t>September</a:t>
            </a:r>
            <a:r>
              <a:rPr lang="fi-FI" sz="1100" dirty="0" smtClean="0"/>
              <a:t> 2008, </a:t>
            </a:r>
            <a:r>
              <a:rPr lang="fi-FI" sz="1100" dirty="0" err="1" smtClean="0"/>
              <a:t>Sustainability</a:t>
            </a:r>
            <a:r>
              <a:rPr lang="fi-FI" sz="1100" dirty="0" smtClean="0"/>
              <a:t> </a:t>
            </a:r>
            <a:r>
              <a:rPr lang="fi-FI" sz="1100" dirty="0" err="1" smtClean="0"/>
              <a:t>through</a:t>
            </a:r>
            <a:r>
              <a:rPr lang="fi-FI" sz="1100" dirty="0" smtClean="0"/>
              <a:t> new </a:t>
            </a:r>
            <a:r>
              <a:rPr lang="fi-FI" sz="1100" dirty="0" err="1" smtClean="0"/>
              <a:t>technologies</a:t>
            </a:r>
            <a:r>
              <a:rPr lang="fi-FI" sz="1100" dirty="0" smtClean="0"/>
              <a:t> for </a:t>
            </a:r>
            <a:r>
              <a:rPr lang="fi-FI" sz="1100" dirty="0" err="1" smtClean="0"/>
              <a:t>enchanced</a:t>
            </a:r>
            <a:r>
              <a:rPr lang="fi-FI" sz="1100" dirty="0" smtClean="0"/>
              <a:t> </a:t>
            </a:r>
            <a:r>
              <a:rPr lang="fi-FI" sz="1100" dirty="0" err="1" smtClean="0"/>
              <a:t>wood</a:t>
            </a:r>
            <a:r>
              <a:rPr lang="fi-FI" sz="1100" dirty="0" smtClean="0"/>
              <a:t> </a:t>
            </a:r>
            <a:r>
              <a:rPr lang="fi-FI" sz="1100" dirty="0" err="1" smtClean="0"/>
              <a:t>durability</a:t>
            </a:r>
            <a:r>
              <a:rPr lang="fi-FI" sz="1100" dirty="0" smtClean="0"/>
              <a:t> “</a:t>
            </a:r>
            <a:r>
              <a:rPr lang="fi-FI" sz="1100" dirty="0" err="1" smtClean="0"/>
              <a:t>Socio-economic</a:t>
            </a:r>
            <a:r>
              <a:rPr lang="fi-FI" sz="1100" dirty="0" smtClean="0"/>
              <a:t> </a:t>
            </a:r>
            <a:r>
              <a:rPr lang="fi-FI" sz="1100" dirty="0" err="1" smtClean="0"/>
              <a:t>perspectives</a:t>
            </a:r>
            <a:r>
              <a:rPr lang="fi-FI" sz="1100" dirty="0" smtClean="0"/>
              <a:t> of </a:t>
            </a:r>
            <a:r>
              <a:rPr lang="fi-FI" sz="1100" dirty="0" err="1" smtClean="0"/>
              <a:t>treated</a:t>
            </a:r>
            <a:r>
              <a:rPr lang="fi-FI" sz="1100" dirty="0" smtClean="0"/>
              <a:t> </a:t>
            </a:r>
            <a:r>
              <a:rPr lang="fi-FI" sz="1100" dirty="0" err="1" smtClean="0"/>
              <a:t>wood</a:t>
            </a:r>
            <a:r>
              <a:rPr lang="fi-FI" sz="1100" dirty="0" smtClean="0"/>
              <a:t> for the common </a:t>
            </a:r>
            <a:r>
              <a:rPr lang="fi-FI" sz="1100" dirty="0" err="1" smtClean="0"/>
              <a:t>European</a:t>
            </a:r>
            <a:r>
              <a:rPr lang="fi-FI" sz="1100" dirty="0" smtClean="0"/>
              <a:t> </a:t>
            </a:r>
            <a:r>
              <a:rPr lang="fi-FI" sz="1100" dirty="0" err="1" smtClean="0"/>
              <a:t>market</a:t>
            </a:r>
            <a:r>
              <a:rPr lang="fi-FI" sz="1100" dirty="0" smtClean="0"/>
              <a:t>” (2008), 85-96</a:t>
            </a:r>
            <a:r>
              <a:rPr lang="fi-FI" sz="1200" dirty="0" smtClean="0"/>
              <a:t>.</a:t>
            </a:r>
            <a:endParaRPr lang="fi-FI" sz="1200" dirty="0"/>
          </a:p>
        </p:txBody>
      </p:sp>
      <p:pic>
        <p:nvPicPr>
          <p:cNvPr id="8" name="Kuva 26" descr="Kuvaus: Savonia_Word_tunniste"/>
          <p:cNvPicPr/>
          <p:nvPr/>
        </p:nvPicPr>
        <p:blipFill rotWithShape="1">
          <a:blip r:embed="rId5"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Dian numeron paikkamerkki 2"/>
          <p:cNvSpPr>
            <a:spLocks noGrp="1"/>
          </p:cNvSpPr>
          <p:nvPr>
            <p:ph type="sldNum" sz="quarter" idx="12"/>
          </p:nvPr>
        </p:nvSpPr>
        <p:spPr/>
        <p:txBody>
          <a:bodyPr/>
          <a:lstStyle/>
          <a:p>
            <a:fld id="{49246692-9764-4796-AF2E-897E79EBAFA7}" type="slidenum">
              <a:rPr lang="fi-FI" smtClean="0"/>
              <a:pPr/>
              <a:t>33</a:t>
            </a:fld>
            <a:endParaRPr lang="fi-FI"/>
          </a:p>
        </p:txBody>
      </p:sp>
    </p:spTree>
    <p:extLst>
      <p:ext uri="{BB962C8B-B14F-4D97-AF65-F5344CB8AC3E}">
        <p14:creationId xmlns:p14="http://schemas.microsoft.com/office/powerpoint/2010/main" val="3539495233"/>
      </p:ext>
    </p:extLst>
  </p:cSld>
  <p:clrMapOvr>
    <a:masterClrMapping/>
  </p:clrMapOvr>
  <p:transition spd="med">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584" y="3140968"/>
            <a:ext cx="7489824" cy="647452"/>
          </a:xfrm>
        </p:spPr>
        <p:style>
          <a:lnRef idx="3">
            <a:schemeClr val="lt1"/>
          </a:lnRef>
          <a:fillRef idx="1">
            <a:schemeClr val="accent2"/>
          </a:fillRef>
          <a:effectRef idx="1">
            <a:schemeClr val="accent2"/>
          </a:effectRef>
          <a:fontRef idx="minor">
            <a:schemeClr val="lt1"/>
          </a:fontRef>
        </p:style>
        <p:txBody>
          <a:bodyPr>
            <a:normAutofit/>
          </a:bodyPr>
          <a:lstStyle/>
          <a:p>
            <a:pPr algn="ctr"/>
            <a:r>
              <a:rPr lang="fi-FI" dirty="0" smtClean="0"/>
              <a:t>Rakennekosteus </a:t>
            </a:r>
            <a:endParaRPr lang="fi-FI" dirty="0"/>
          </a:p>
        </p:txBody>
      </p:sp>
      <p:pic>
        <p:nvPicPr>
          <p:cNvPr id="3"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34</a:t>
            </a:fld>
            <a:endParaRPr lang="fi-FI"/>
          </a:p>
        </p:txBody>
      </p:sp>
    </p:spTree>
    <p:extLst>
      <p:ext uri="{BB962C8B-B14F-4D97-AF65-F5344CB8AC3E}">
        <p14:creationId xmlns:p14="http://schemas.microsoft.com/office/powerpoint/2010/main" val="3904071853"/>
      </p:ext>
    </p:extLst>
  </p:cSld>
  <p:clrMapOvr>
    <a:masterClrMapping/>
  </p:clrMapOvr>
  <p:transition spd="med">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520" y="-94886"/>
            <a:ext cx="7489824" cy="1079500"/>
          </a:xfrm>
        </p:spPr>
        <p:txBody>
          <a:bodyPr/>
          <a:lstStyle/>
          <a:p>
            <a:r>
              <a:rPr lang="fi-FI" dirty="0" smtClean="0"/>
              <a:t>Rakennekosteus</a:t>
            </a:r>
            <a:endParaRPr lang="en-US" dirty="0"/>
          </a:p>
        </p:txBody>
      </p:sp>
      <p:sp>
        <p:nvSpPr>
          <p:cNvPr id="3" name="Content Placeholder 2"/>
          <p:cNvSpPr>
            <a:spLocks noGrp="1"/>
          </p:cNvSpPr>
          <p:nvPr>
            <p:ph idx="1"/>
          </p:nvPr>
        </p:nvSpPr>
        <p:spPr>
          <a:xfrm>
            <a:off x="822520" y="1105506"/>
            <a:ext cx="7997630" cy="4771766"/>
          </a:xfrm>
        </p:spPr>
        <p:txBody>
          <a:bodyPr>
            <a:normAutofit fontScale="25000" lnSpcReduction="20000"/>
          </a:bodyPr>
          <a:lstStyle/>
          <a:p>
            <a:pPr marL="0" indent="0">
              <a:lnSpc>
                <a:spcPct val="120000"/>
              </a:lnSpc>
              <a:buNone/>
            </a:pPr>
            <a:r>
              <a:rPr lang="fi-FI" sz="8000" dirty="0" smtClean="0"/>
              <a:t>Selvitetään rakenteiden kosteusteknistä toimivuutta</a:t>
            </a:r>
          </a:p>
          <a:p>
            <a:pPr>
              <a:lnSpc>
                <a:spcPct val="120000"/>
              </a:lnSpc>
            </a:pPr>
            <a:r>
              <a:rPr lang="fi-FI" sz="7200" dirty="0"/>
              <a:t>Betonilattiarakenteiden kosteuden hallinta ja päällystäminen, Suomen betonitieto Oy, </a:t>
            </a:r>
            <a:r>
              <a:rPr lang="fi-FI" sz="7200" dirty="0" smtClean="0"/>
              <a:t>2007</a:t>
            </a:r>
          </a:p>
          <a:p>
            <a:pPr>
              <a:lnSpc>
                <a:spcPct val="120000"/>
              </a:lnSpc>
            </a:pPr>
            <a:r>
              <a:rPr lang="fi-FI" sz="7200" dirty="0" smtClean="0"/>
              <a:t>RT14-10984</a:t>
            </a:r>
          </a:p>
          <a:p>
            <a:pPr marL="0" indent="0">
              <a:lnSpc>
                <a:spcPct val="120000"/>
              </a:lnSpc>
              <a:buNone/>
            </a:pPr>
            <a:endParaRPr lang="fi-FI" sz="4400" dirty="0" smtClean="0"/>
          </a:p>
          <a:p>
            <a:pPr marL="0" indent="0">
              <a:lnSpc>
                <a:spcPct val="120000"/>
              </a:lnSpc>
              <a:buNone/>
            </a:pPr>
            <a:r>
              <a:rPr lang="fi-FI" sz="8000" dirty="0" smtClean="0"/>
              <a:t>Kosteusvaurioiden laajuus ja syntyminen</a:t>
            </a:r>
          </a:p>
          <a:p>
            <a:pPr>
              <a:lnSpc>
                <a:spcPct val="120000"/>
              </a:lnSpc>
            </a:pPr>
            <a:r>
              <a:rPr lang="fi-FI" sz="7200" dirty="0" smtClean="0"/>
              <a:t>Mikrobivauriot</a:t>
            </a:r>
          </a:p>
          <a:p>
            <a:pPr>
              <a:lnSpc>
                <a:spcPct val="120000"/>
              </a:lnSpc>
            </a:pPr>
            <a:r>
              <a:rPr lang="fi-FI" sz="7200" dirty="0"/>
              <a:t>Materiaaliemissiot</a:t>
            </a:r>
          </a:p>
          <a:p>
            <a:pPr>
              <a:lnSpc>
                <a:spcPct val="120000"/>
              </a:lnSpc>
            </a:pPr>
            <a:endParaRPr lang="fi-FI" sz="2400" dirty="0"/>
          </a:p>
          <a:p>
            <a:pPr marL="0" indent="0">
              <a:lnSpc>
                <a:spcPct val="120000"/>
              </a:lnSpc>
              <a:buNone/>
            </a:pPr>
            <a:r>
              <a:rPr lang="fi-FI" sz="8000" dirty="0" smtClean="0"/>
              <a:t>Tehdään </a:t>
            </a:r>
            <a:r>
              <a:rPr lang="fi-FI" sz="8000" dirty="0"/>
              <a:t>yhdessä rakennusteknisten tutkimusten yhteydessä</a:t>
            </a:r>
          </a:p>
          <a:p>
            <a:pPr>
              <a:lnSpc>
                <a:spcPct val="120000"/>
              </a:lnSpc>
            </a:pPr>
            <a:r>
              <a:rPr lang="fi-FI" sz="7200" dirty="0"/>
              <a:t>Rakenteen kosteusteknisen toimivuuden tarkastelu</a:t>
            </a:r>
          </a:p>
          <a:p>
            <a:pPr>
              <a:lnSpc>
                <a:spcPct val="120000"/>
              </a:lnSpc>
            </a:pPr>
            <a:r>
              <a:rPr lang="fi-FI" sz="7200" dirty="0" smtClean="0"/>
              <a:t>Riskirakennetarkastelu</a:t>
            </a:r>
          </a:p>
          <a:p>
            <a:pPr marL="266700" lvl="1" indent="0">
              <a:lnSpc>
                <a:spcPct val="120000"/>
              </a:lnSpc>
              <a:buNone/>
            </a:pPr>
            <a:endParaRPr lang="fi-FI" sz="4400" dirty="0" smtClean="0"/>
          </a:p>
          <a:p>
            <a:pPr marL="0" indent="0">
              <a:lnSpc>
                <a:spcPct val="120000"/>
              </a:lnSpc>
              <a:buNone/>
            </a:pPr>
            <a:r>
              <a:rPr lang="fi-FI" sz="8000" dirty="0" smtClean="0"/>
              <a:t>Rakenteiden pinnoitettavuus</a:t>
            </a:r>
          </a:p>
          <a:p>
            <a:pPr>
              <a:lnSpc>
                <a:spcPct val="120000"/>
              </a:lnSpc>
            </a:pPr>
            <a:r>
              <a:rPr lang="fi-FI" sz="7200" dirty="0" smtClean="0"/>
              <a:t>Betonirakenteiden päällystämisen ohjeet, Suomen betonitieto Oy, 2007</a:t>
            </a:r>
          </a:p>
          <a:p>
            <a:endParaRPr lang="fi-FI" sz="1600" dirty="0" smtClean="0"/>
          </a:p>
          <a:p>
            <a:pPr lvl="1"/>
            <a:endParaRPr lang="en-US" sz="1200" dirty="0"/>
          </a:p>
        </p:txBody>
      </p:sp>
      <p:pic>
        <p:nvPicPr>
          <p:cNvPr id="6"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Dian numeron paikkamerkki 3"/>
          <p:cNvSpPr>
            <a:spLocks noGrp="1"/>
          </p:cNvSpPr>
          <p:nvPr>
            <p:ph type="sldNum" sz="quarter" idx="12"/>
          </p:nvPr>
        </p:nvSpPr>
        <p:spPr/>
        <p:txBody>
          <a:bodyPr/>
          <a:lstStyle/>
          <a:p>
            <a:fld id="{49246692-9764-4796-AF2E-897E79EBAFA7}" type="slidenum">
              <a:rPr lang="fi-FI" smtClean="0"/>
              <a:pPr/>
              <a:t>35</a:t>
            </a:fld>
            <a:endParaRPr lang="fi-FI"/>
          </a:p>
        </p:txBody>
      </p:sp>
    </p:spTree>
    <p:extLst>
      <p:ext uri="{BB962C8B-B14F-4D97-AF65-F5344CB8AC3E}">
        <p14:creationId xmlns:p14="http://schemas.microsoft.com/office/powerpoint/2010/main" val="4175689938"/>
      </p:ext>
    </p:extLst>
  </p:cSld>
  <p:clrMapOvr>
    <a:masterClrMapping/>
  </p:clrMapOvr>
  <p:transition spd="med">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4341" t="8582" r="14832" b="7377"/>
          <a:stretch/>
        </p:blipFill>
        <p:spPr bwMode="auto">
          <a:xfrm>
            <a:off x="467544" y="1016393"/>
            <a:ext cx="8253895" cy="5508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Kuva 26" descr="Kuvaus: Savonia_Word_tunniste"/>
          <p:cNvPicPr/>
          <p:nvPr/>
        </p:nvPicPr>
        <p:blipFill rotWithShape="1">
          <a:blip r:embed="rId4" cstate="print">
            <a:extLst>
              <a:ext uri="{28A0092B-C50C-407E-A947-70E740481C1C}">
                <a14:useLocalDpi xmlns:a14="http://schemas.microsoft.com/office/drawing/2010/main" val="0"/>
              </a:ext>
            </a:extLst>
          </a:blip>
          <a:srcRect t="6266" b="6234"/>
          <a:stretch/>
        </p:blipFill>
        <p:spPr bwMode="auto">
          <a:xfrm>
            <a:off x="6804248" y="6059902"/>
            <a:ext cx="1584176" cy="504057"/>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36</a:t>
            </a:fld>
            <a:endParaRPr lang="fi-FI"/>
          </a:p>
        </p:txBody>
      </p:sp>
    </p:spTree>
    <p:extLst>
      <p:ext uri="{BB962C8B-B14F-4D97-AF65-F5344CB8AC3E}">
        <p14:creationId xmlns:p14="http://schemas.microsoft.com/office/powerpoint/2010/main" val="3011155432"/>
      </p:ext>
    </p:extLst>
  </p:cSld>
  <p:clrMapOvr>
    <a:masterClrMapping/>
  </p:clrMapOvr>
  <p:transition spd="med">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400" dirty="0" smtClean="0"/>
              <a:t>Betonin suhteellisen kosteuden mittaus</a:t>
            </a:r>
            <a:r>
              <a:rPr lang="fi-FI" dirty="0" smtClean="0"/>
              <a:t/>
            </a:r>
            <a:br>
              <a:rPr lang="fi-FI" dirty="0" smtClean="0"/>
            </a:br>
            <a:r>
              <a:rPr lang="fi-FI" dirty="0" smtClean="0"/>
              <a:t>Pintakosteusmittaus</a:t>
            </a:r>
            <a:endParaRPr lang="fi-FI" dirty="0"/>
          </a:p>
        </p:txBody>
      </p:sp>
      <p:sp>
        <p:nvSpPr>
          <p:cNvPr id="3" name="Content Placeholder 2"/>
          <p:cNvSpPr>
            <a:spLocks noGrp="1"/>
          </p:cNvSpPr>
          <p:nvPr>
            <p:ph idx="1"/>
          </p:nvPr>
        </p:nvSpPr>
        <p:spPr>
          <a:xfrm>
            <a:off x="827087" y="1585022"/>
            <a:ext cx="7489825" cy="4392614"/>
          </a:xfrm>
        </p:spPr>
        <p:txBody>
          <a:bodyPr>
            <a:normAutofit fontScale="92500" lnSpcReduction="20000"/>
          </a:bodyPr>
          <a:lstStyle/>
          <a:p>
            <a:pPr marL="0" indent="0">
              <a:buNone/>
            </a:pPr>
            <a:r>
              <a:rPr lang="fi-FI" sz="2400" dirty="0"/>
              <a:t>Pintakosteusmittaus</a:t>
            </a:r>
          </a:p>
          <a:p>
            <a:pPr lvl="1"/>
            <a:r>
              <a:rPr lang="fi-FI" sz="1900" dirty="0" smtClean="0"/>
              <a:t>Suuntaa antava menetelmä, mittaa materiaalin sähköisiä ominaisuuksia</a:t>
            </a:r>
          </a:p>
          <a:p>
            <a:pPr lvl="2"/>
            <a:r>
              <a:rPr lang="fi-FI" sz="1700" dirty="0" smtClean="0"/>
              <a:t>Kosteuskartoitus, arvio rakennekosteusmittausten tarpeesta</a:t>
            </a:r>
          </a:p>
          <a:p>
            <a:pPr marL="266700" lvl="1" indent="0">
              <a:buNone/>
            </a:pPr>
            <a:endParaRPr lang="fi-FI" sz="2400" dirty="0" smtClean="0"/>
          </a:p>
          <a:p>
            <a:pPr marL="0" lvl="1" indent="0">
              <a:buNone/>
            </a:pPr>
            <a:r>
              <a:rPr lang="fi-FI" sz="2400" dirty="0"/>
              <a:t>Havainnot rakenteen pinnasta (yleensä </a:t>
            </a:r>
            <a:r>
              <a:rPr lang="fi-FI" sz="2400" dirty="0" smtClean="0"/>
              <a:t>1–2 </a:t>
            </a:r>
            <a:r>
              <a:rPr lang="fi-FI" sz="2400" dirty="0"/>
              <a:t>cm)</a:t>
            </a:r>
          </a:p>
          <a:p>
            <a:pPr lvl="1"/>
            <a:r>
              <a:rPr lang="fi-FI" sz="2100" dirty="0" smtClean="0"/>
              <a:t>Useita virhelähteitä: materiaalien sähkönjohtavuus, materiaaliyhdistelmät, kerroksellisten rakenteiden ilmavälit</a:t>
            </a:r>
          </a:p>
          <a:p>
            <a:pPr lvl="1"/>
            <a:r>
              <a:rPr lang="fi-FI" sz="2100" dirty="0" smtClean="0"/>
              <a:t>Ei voi erotella kosteuspitoisuutta rakenteen eri syvyyksiltä</a:t>
            </a:r>
          </a:p>
          <a:p>
            <a:pPr lvl="2"/>
            <a:endParaRPr lang="fi-FI" sz="1800" dirty="0"/>
          </a:p>
          <a:p>
            <a:pPr marL="0" lvl="1" indent="0">
              <a:buNone/>
            </a:pPr>
            <a:r>
              <a:rPr lang="fi-FI" sz="2400" dirty="0"/>
              <a:t>Tulosten luotettavuus tarkistettava muilla kosteusmittausmenetelmillä</a:t>
            </a:r>
          </a:p>
          <a:p>
            <a:pPr lvl="1"/>
            <a:r>
              <a:rPr lang="fi-FI" sz="2100" dirty="0" smtClean="0"/>
              <a:t>Porareikämittaus</a:t>
            </a:r>
          </a:p>
          <a:p>
            <a:pPr lvl="1"/>
            <a:r>
              <a:rPr lang="fi-FI" sz="2100" dirty="0" smtClean="0"/>
              <a:t>Näytepalamittaus</a:t>
            </a:r>
          </a:p>
          <a:p>
            <a:pPr lvl="1"/>
            <a:r>
              <a:rPr lang="fi-FI" sz="2100" dirty="0"/>
              <a:t>V</a:t>
            </a:r>
            <a:r>
              <a:rPr lang="fi-FI" sz="2100" dirty="0" smtClean="0"/>
              <a:t>iiltomittaus</a:t>
            </a:r>
          </a:p>
          <a:p>
            <a:pPr lvl="1"/>
            <a:endParaRPr lang="fi-FI" dirty="0"/>
          </a:p>
          <a:p>
            <a:pPr lvl="1"/>
            <a:endParaRPr lang="fi-FI" dirty="0"/>
          </a:p>
        </p:txBody>
      </p:sp>
      <p:pic>
        <p:nvPicPr>
          <p:cNvPr id="7"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Dian numeron paikkamerkki 3"/>
          <p:cNvSpPr>
            <a:spLocks noGrp="1"/>
          </p:cNvSpPr>
          <p:nvPr>
            <p:ph type="sldNum" sz="quarter" idx="12"/>
          </p:nvPr>
        </p:nvSpPr>
        <p:spPr/>
        <p:txBody>
          <a:bodyPr/>
          <a:lstStyle/>
          <a:p>
            <a:fld id="{49246692-9764-4796-AF2E-897E79EBAFA7}" type="slidenum">
              <a:rPr lang="fi-FI" smtClean="0"/>
              <a:pPr/>
              <a:t>37</a:t>
            </a:fld>
            <a:endParaRPr lang="fi-FI"/>
          </a:p>
        </p:txBody>
      </p:sp>
    </p:spTree>
    <p:extLst>
      <p:ext uri="{BB962C8B-B14F-4D97-AF65-F5344CB8AC3E}">
        <p14:creationId xmlns:p14="http://schemas.microsoft.com/office/powerpoint/2010/main" val="2746401095"/>
      </p:ext>
    </p:extLst>
  </p:cSld>
  <p:clrMapOvr>
    <a:masterClrMapping/>
  </p:clrMapOvr>
  <p:transition spd="med">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272" y="116632"/>
            <a:ext cx="7489824" cy="1079500"/>
          </a:xfrm>
        </p:spPr>
        <p:txBody>
          <a:bodyPr>
            <a:normAutofit/>
          </a:bodyPr>
          <a:lstStyle/>
          <a:p>
            <a:r>
              <a:rPr lang="fi-FI" sz="2400" dirty="0"/>
              <a:t>Betonin suhteellisen kosteuden mittaus</a:t>
            </a:r>
            <a:r>
              <a:rPr lang="fi-FI" sz="2700" dirty="0"/>
              <a:t/>
            </a:r>
            <a:br>
              <a:rPr lang="fi-FI" sz="2700" dirty="0"/>
            </a:br>
            <a:r>
              <a:rPr lang="fi-FI" sz="2700" dirty="0" smtClean="0"/>
              <a:t>Porareikämittaus</a:t>
            </a:r>
            <a:endParaRPr lang="fi-FI" sz="2700" dirty="0"/>
          </a:p>
        </p:txBody>
      </p:sp>
      <p:sp>
        <p:nvSpPr>
          <p:cNvPr id="5" name="Content Placeholder 4"/>
          <p:cNvSpPr>
            <a:spLocks noGrp="1"/>
          </p:cNvSpPr>
          <p:nvPr>
            <p:ph sz="half" idx="1"/>
          </p:nvPr>
        </p:nvSpPr>
        <p:spPr>
          <a:xfrm>
            <a:off x="654574" y="1412776"/>
            <a:ext cx="4575247" cy="4392614"/>
          </a:xfrm>
        </p:spPr>
        <p:txBody>
          <a:bodyPr>
            <a:normAutofit fontScale="92500"/>
          </a:bodyPr>
          <a:lstStyle/>
          <a:p>
            <a:pPr marL="0" indent="0">
              <a:buNone/>
            </a:pPr>
            <a:r>
              <a:rPr lang="fi-FI" sz="1600" dirty="0" smtClean="0"/>
              <a:t>Porareikämittaus, RT14-10984 </a:t>
            </a:r>
          </a:p>
          <a:p>
            <a:r>
              <a:rPr lang="fi-FI" sz="1400" dirty="0" smtClean="0"/>
              <a:t>Mittaussyvyys määräytyy tutkittavasta rakenteesta</a:t>
            </a:r>
          </a:p>
          <a:p>
            <a:pPr lvl="1"/>
            <a:r>
              <a:rPr lang="fi-FI" sz="1200" dirty="0" smtClean="0"/>
              <a:t>Vähintään kaksi mittaussyvyyttä, voidaan arvioida rakenteen kosteusjakaumaa</a:t>
            </a:r>
          </a:p>
          <a:p>
            <a:pPr lvl="1"/>
            <a:r>
              <a:rPr lang="fi-FI" sz="1200" dirty="0" smtClean="0"/>
              <a:t>Porauspölyjen poisto, mittausputken asennus ja tiivistäminen</a:t>
            </a:r>
          </a:p>
          <a:p>
            <a:pPr marL="898525" lvl="3" indent="0">
              <a:buNone/>
            </a:pPr>
            <a:endParaRPr lang="fi-FI" sz="1100" dirty="0" smtClean="0"/>
          </a:p>
          <a:p>
            <a:pPr marL="0" indent="0">
              <a:buNone/>
            </a:pPr>
            <a:r>
              <a:rPr lang="fi-FI" sz="1600" dirty="0" smtClean="0"/>
              <a:t>Porareikä ja mittausputki suojataan lämpötilavaihteluilta ja muilta häiriöiltä</a:t>
            </a:r>
          </a:p>
          <a:p>
            <a:r>
              <a:rPr lang="fi-FI" sz="1400" dirty="0" smtClean="0"/>
              <a:t>Tasaantumisaika 3 vrk.</a:t>
            </a:r>
          </a:p>
          <a:p>
            <a:r>
              <a:rPr lang="fi-FI" sz="1400" dirty="0" smtClean="0"/>
              <a:t>Mittapään asennus, mittaputken ja mittapään liittymän tiivistäminen</a:t>
            </a:r>
          </a:p>
          <a:p>
            <a:r>
              <a:rPr lang="fi-FI" sz="1400" dirty="0" smtClean="0"/>
              <a:t>Mittapään tasaantuminen 1 – 4 h</a:t>
            </a:r>
            <a:br>
              <a:rPr lang="fi-FI" sz="1400" dirty="0" smtClean="0"/>
            </a:br>
            <a:endParaRPr lang="fi-FI" sz="1400" dirty="0" smtClean="0"/>
          </a:p>
          <a:p>
            <a:pPr marL="0" indent="0">
              <a:buNone/>
            </a:pPr>
            <a:r>
              <a:rPr lang="fi-FI" sz="1400" dirty="0" smtClean="0"/>
              <a:t>Rakennekosteusmittausten yhteydessä mitataan aina sisäilman lämpötila ja suhteellinen kosteus sekä betonirakenteen lämpötila ja suhteellinen kosteus eri rakennesyvyyksillä.</a:t>
            </a:r>
            <a:r>
              <a:rPr lang="fi-FI" sz="1600" dirty="0" smtClean="0"/>
              <a:t/>
            </a:r>
            <a:br>
              <a:rPr lang="fi-FI" sz="1600" dirty="0" smtClean="0"/>
            </a:br>
            <a:r>
              <a:rPr lang="fi-FI" sz="1600" dirty="0" smtClean="0"/>
              <a:t/>
            </a:r>
            <a:br>
              <a:rPr lang="fi-FI" sz="1600" dirty="0" smtClean="0"/>
            </a:br>
            <a:r>
              <a:rPr lang="fi-FI" sz="1400" dirty="0" smtClean="0">
                <a:solidFill>
                  <a:srgbClr val="FF0000"/>
                </a:solidFill>
              </a:rPr>
              <a:t>Yksityiskohtaiset </a:t>
            </a:r>
            <a:r>
              <a:rPr lang="fi-FI" sz="1400" dirty="0">
                <a:solidFill>
                  <a:srgbClr val="FF0000"/>
                </a:solidFill>
              </a:rPr>
              <a:t>o</a:t>
            </a:r>
            <a:r>
              <a:rPr lang="fi-FI" sz="1400" dirty="0" smtClean="0">
                <a:solidFill>
                  <a:srgbClr val="FF0000"/>
                </a:solidFill>
              </a:rPr>
              <a:t>hjeet: RT14-10984 Betonin suhteellisen kosteuden mittaaminen</a:t>
            </a:r>
          </a:p>
          <a:p>
            <a:pPr lvl="2"/>
            <a:endParaRPr lang="fi-FI" sz="1200" dirty="0" smtClean="0"/>
          </a:p>
          <a:p>
            <a:pPr lvl="2"/>
            <a:endParaRPr lang="fi-FI" sz="1200" dirty="0" smtClean="0"/>
          </a:p>
          <a:p>
            <a:pPr lvl="3"/>
            <a:endParaRPr lang="fi-FI" sz="1100" dirty="0" smtClean="0"/>
          </a:p>
          <a:p>
            <a:pPr lvl="1"/>
            <a:endParaRPr lang="fi-FI" sz="1400" dirty="0"/>
          </a:p>
        </p:txBody>
      </p:sp>
      <p:pic>
        <p:nvPicPr>
          <p:cNvPr id="7" name="Content Placeholder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34809" y="1549626"/>
            <a:ext cx="3533722" cy="2844215"/>
          </a:xfrm>
          <a:prstGeom prst="rect">
            <a:avLst/>
          </a:prstGeom>
        </p:spPr>
      </p:pic>
      <p:sp>
        <p:nvSpPr>
          <p:cNvPr id="8" name="TextBox 7"/>
          <p:cNvSpPr txBox="1"/>
          <p:nvPr/>
        </p:nvSpPr>
        <p:spPr>
          <a:xfrm>
            <a:off x="5576715" y="4620353"/>
            <a:ext cx="3095308" cy="1369606"/>
          </a:xfrm>
          <a:prstGeom prst="rect">
            <a:avLst/>
          </a:prstGeom>
          <a:noFill/>
        </p:spPr>
        <p:txBody>
          <a:bodyPr wrap="square" rtlCol="0">
            <a:spAutoFit/>
          </a:bodyPr>
          <a:lstStyle/>
          <a:p>
            <a:r>
              <a:rPr lang="fi-FI" sz="1100" dirty="0" smtClean="0"/>
              <a:t>Betonin suhteellisen kosteuden mittauksessa huomioitavia virhelähteitä.</a:t>
            </a:r>
          </a:p>
          <a:p>
            <a:endParaRPr lang="fi-FI" sz="1100" dirty="0" smtClean="0"/>
          </a:p>
          <a:p>
            <a:r>
              <a:rPr lang="fi-FI" sz="1100" dirty="0" smtClean="0"/>
              <a:t>Kuva: </a:t>
            </a:r>
            <a:r>
              <a:rPr lang="fi-FI" sz="1100" dirty="0"/>
              <a:t>Betonirakenteiden päällystämisen ohjeet, Suomen Betonitieto Oy, 2007</a:t>
            </a:r>
          </a:p>
          <a:p>
            <a:r>
              <a:rPr lang="fi-FI" sz="2800" dirty="0" smtClean="0"/>
              <a:t> </a:t>
            </a:r>
            <a:endParaRPr lang="fi-FI" sz="2800" dirty="0"/>
          </a:p>
        </p:txBody>
      </p:sp>
      <p:pic>
        <p:nvPicPr>
          <p:cNvPr id="10" name="Kuva 26" descr="Kuvaus: Savonia_Word_tunniste"/>
          <p:cNvPicPr/>
          <p:nvPr/>
        </p:nvPicPr>
        <p:blipFill rotWithShape="1">
          <a:blip r:embed="rId4"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Dian numeron paikkamerkki 3"/>
          <p:cNvSpPr>
            <a:spLocks noGrp="1"/>
          </p:cNvSpPr>
          <p:nvPr>
            <p:ph type="sldNum" sz="quarter" idx="12"/>
          </p:nvPr>
        </p:nvSpPr>
        <p:spPr/>
        <p:txBody>
          <a:bodyPr/>
          <a:lstStyle/>
          <a:p>
            <a:fld id="{49246692-9764-4796-AF2E-897E79EBAFA7}" type="slidenum">
              <a:rPr lang="fi-FI" smtClean="0"/>
              <a:pPr/>
              <a:t>38</a:t>
            </a:fld>
            <a:endParaRPr lang="fi-FI"/>
          </a:p>
        </p:txBody>
      </p:sp>
    </p:spTree>
    <p:extLst>
      <p:ext uri="{BB962C8B-B14F-4D97-AF65-F5344CB8AC3E}">
        <p14:creationId xmlns:p14="http://schemas.microsoft.com/office/powerpoint/2010/main" val="3878718974"/>
      </p:ext>
    </p:extLst>
  </p:cSld>
  <p:clrMapOvr>
    <a:masterClrMapping/>
  </p:clrMapOvr>
  <p:transition spd="med">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207879"/>
            <a:ext cx="7489824" cy="1079500"/>
          </a:xfrm>
        </p:spPr>
        <p:txBody>
          <a:bodyPr>
            <a:noAutofit/>
          </a:bodyPr>
          <a:lstStyle/>
          <a:p>
            <a:r>
              <a:rPr lang="fi-FI" sz="2400" dirty="0"/>
              <a:t>Betonin suhteellisen kosteuden mittaus</a:t>
            </a:r>
            <a:r>
              <a:rPr lang="fi-FI" sz="2800" dirty="0"/>
              <a:t/>
            </a:r>
            <a:br>
              <a:rPr lang="fi-FI" sz="2800" dirty="0"/>
            </a:br>
            <a:r>
              <a:rPr lang="fi-FI" sz="2800" dirty="0" smtClean="0"/>
              <a:t>Näytepalamittaus</a:t>
            </a:r>
            <a:endParaRPr lang="fi-FI" sz="2800" dirty="0"/>
          </a:p>
        </p:txBody>
      </p:sp>
      <p:sp>
        <p:nvSpPr>
          <p:cNvPr id="5" name="Content Placeholder 4"/>
          <p:cNvSpPr>
            <a:spLocks noGrp="1"/>
          </p:cNvSpPr>
          <p:nvPr>
            <p:ph idx="1"/>
          </p:nvPr>
        </p:nvSpPr>
        <p:spPr>
          <a:xfrm>
            <a:off x="843468" y="1445686"/>
            <a:ext cx="7544956" cy="4594841"/>
          </a:xfrm>
        </p:spPr>
        <p:txBody>
          <a:bodyPr>
            <a:normAutofit fontScale="92500" lnSpcReduction="20000"/>
          </a:bodyPr>
          <a:lstStyle/>
          <a:p>
            <a:pPr marL="0" indent="0">
              <a:buNone/>
            </a:pPr>
            <a:r>
              <a:rPr lang="fi-FI" sz="1900" dirty="0" smtClean="0"/>
              <a:t>Näytepalamittaus, RT14-10984</a:t>
            </a:r>
          </a:p>
          <a:p>
            <a:pPr lvl="1"/>
            <a:r>
              <a:rPr lang="fi-FI" dirty="0"/>
              <a:t>Näytepalaa varten </a:t>
            </a:r>
            <a:r>
              <a:rPr lang="fi-FI" dirty="0" smtClean="0"/>
              <a:t>tehtävien kuoppien </a:t>
            </a:r>
            <a:r>
              <a:rPr lang="fi-FI" dirty="0"/>
              <a:t>syvyys määräytyy tutkittavasta rakenteesta</a:t>
            </a:r>
          </a:p>
          <a:p>
            <a:pPr lvl="2"/>
            <a:r>
              <a:rPr lang="fi-FI" dirty="0"/>
              <a:t>Vähintään kaksi eri mittaussyvyyttä</a:t>
            </a:r>
          </a:p>
          <a:p>
            <a:pPr lvl="2"/>
            <a:r>
              <a:rPr lang="fi-FI" dirty="0"/>
              <a:t>Kaksi rinnakkaista näytettä samasta </a:t>
            </a:r>
            <a:r>
              <a:rPr lang="fi-FI" dirty="0" smtClean="0"/>
              <a:t>mittaussyvyydestä</a:t>
            </a:r>
          </a:p>
          <a:p>
            <a:pPr lvl="3"/>
            <a:endParaRPr lang="fi-FI" dirty="0"/>
          </a:p>
          <a:p>
            <a:pPr lvl="1"/>
            <a:r>
              <a:rPr lang="fi-FI" dirty="0"/>
              <a:t>Kuopan pohja on oltava noin 5 mm haluttua mittaussyvyyttä ylempänä</a:t>
            </a:r>
          </a:p>
          <a:p>
            <a:pPr lvl="2"/>
            <a:r>
              <a:rPr lang="fi-FI" dirty="0" smtClean="0"/>
              <a:t>Näytepalat koostuvat betonista, joka on mittaussyvyydellä ja 5 mm sen yläpuolelta</a:t>
            </a:r>
          </a:p>
          <a:p>
            <a:pPr lvl="2"/>
            <a:r>
              <a:rPr lang="fi-FI" dirty="0" smtClean="0"/>
              <a:t>Näytepalat otetaan 5 mm päästä porauksen / työstön sisäreunasta</a:t>
            </a:r>
          </a:p>
          <a:p>
            <a:pPr lvl="2"/>
            <a:r>
              <a:rPr lang="fi-FI" dirty="0" smtClean="0"/>
              <a:t>Näytepalat (5 mm x 5mm x 5mm) puhtaaseen koeputkeen</a:t>
            </a:r>
          </a:p>
          <a:p>
            <a:pPr lvl="2"/>
            <a:r>
              <a:rPr lang="fi-FI" dirty="0" smtClean="0"/>
              <a:t>Riittävä näytemäärä: kolmas osa koeputken tilavuudesta</a:t>
            </a:r>
          </a:p>
          <a:p>
            <a:pPr lvl="3"/>
            <a:endParaRPr lang="fi-FI" dirty="0" smtClean="0"/>
          </a:p>
          <a:p>
            <a:pPr lvl="1"/>
            <a:r>
              <a:rPr lang="fi-FI" dirty="0" smtClean="0"/>
              <a:t>Mittapään asennus ja tiivistys koeputkeen</a:t>
            </a:r>
          </a:p>
          <a:p>
            <a:pPr lvl="2"/>
            <a:r>
              <a:rPr lang="fi-FI" dirty="0" smtClean="0"/>
              <a:t>Mittapään tasaantuminen 5 – 12 h vakiolämpötilassa (yleensä + 20</a:t>
            </a:r>
            <a:r>
              <a:rPr lang="fi-FI" baseline="30000" dirty="0" smtClean="0"/>
              <a:t>o</a:t>
            </a:r>
            <a:r>
              <a:rPr lang="fi-FI" dirty="0" smtClean="0"/>
              <a:t>C)</a:t>
            </a:r>
          </a:p>
          <a:p>
            <a:pPr lvl="2"/>
            <a:r>
              <a:rPr lang="fi-FI" dirty="0" smtClean="0"/>
              <a:t>Lämpötilan tulee vastata tutkittavan rakenteen käyttölämpötilaa</a:t>
            </a:r>
            <a:endParaRPr lang="fi-FI" dirty="0"/>
          </a:p>
          <a:p>
            <a:pPr lvl="4"/>
            <a:endParaRPr lang="fi-FI" dirty="0" smtClean="0">
              <a:solidFill>
                <a:srgbClr val="FF0000"/>
              </a:solidFill>
            </a:endParaRPr>
          </a:p>
          <a:p>
            <a:pPr marL="0" indent="0">
              <a:buNone/>
            </a:pPr>
            <a:r>
              <a:rPr lang="fi-FI" sz="1900" dirty="0" smtClean="0">
                <a:solidFill>
                  <a:srgbClr val="FF0000"/>
                </a:solidFill>
              </a:rPr>
              <a:t>Yksityiskohtaiset </a:t>
            </a:r>
            <a:r>
              <a:rPr lang="fi-FI" sz="1900" dirty="0">
                <a:solidFill>
                  <a:srgbClr val="FF0000"/>
                </a:solidFill>
              </a:rPr>
              <a:t>ohjeet: RT14-10984 Betonin suhteellisen kosteuden </a:t>
            </a:r>
            <a:r>
              <a:rPr lang="fi-FI" sz="1900" dirty="0" smtClean="0">
                <a:solidFill>
                  <a:srgbClr val="FF0000"/>
                </a:solidFill>
              </a:rPr>
              <a:t>mittaaminen</a:t>
            </a:r>
            <a:endParaRPr lang="fi-FI" sz="1900" dirty="0">
              <a:solidFill>
                <a:srgbClr val="FF0000"/>
              </a:solidFill>
            </a:endParaRPr>
          </a:p>
        </p:txBody>
      </p:sp>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Dian numeron paikkamerkki 3"/>
          <p:cNvSpPr>
            <a:spLocks noGrp="1"/>
          </p:cNvSpPr>
          <p:nvPr>
            <p:ph type="sldNum" sz="quarter" idx="12"/>
          </p:nvPr>
        </p:nvSpPr>
        <p:spPr/>
        <p:txBody>
          <a:bodyPr/>
          <a:lstStyle/>
          <a:p>
            <a:fld id="{49246692-9764-4796-AF2E-897E79EBAFA7}" type="slidenum">
              <a:rPr lang="fi-FI" smtClean="0"/>
              <a:pPr/>
              <a:t>39</a:t>
            </a:fld>
            <a:endParaRPr lang="fi-FI"/>
          </a:p>
        </p:txBody>
      </p:sp>
    </p:spTree>
    <p:extLst>
      <p:ext uri="{BB962C8B-B14F-4D97-AF65-F5344CB8AC3E}">
        <p14:creationId xmlns:p14="http://schemas.microsoft.com/office/powerpoint/2010/main" val="2112494867"/>
      </p:ext>
    </p:extLst>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Sisällysluettelo:</a:t>
            </a:r>
            <a:endParaRPr lang="fi-FI" dirty="0"/>
          </a:p>
        </p:txBody>
      </p:sp>
      <p:pic>
        <p:nvPicPr>
          <p:cNvPr id="5"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fld id="{49246692-9764-4796-AF2E-897E79EBAFA7}" type="slidenum">
              <a:rPr lang="fi-FI" smtClean="0"/>
              <a:pPr/>
              <a:t>4</a:t>
            </a:fld>
            <a:endParaRPr lang="fi-FI"/>
          </a:p>
        </p:txBody>
      </p:sp>
      <p:sp>
        <p:nvSpPr>
          <p:cNvPr id="8" name="Content Placeholder 2"/>
          <p:cNvSpPr>
            <a:spLocks noGrp="1"/>
          </p:cNvSpPr>
          <p:nvPr>
            <p:ph sz="half" idx="1"/>
          </p:nvPr>
        </p:nvSpPr>
        <p:spPr>
          <a:xfrm>
            <a:off x="827088" y="1462179"/>
            <a:ext cx="3668712" cy="4392614"/>
          </a:xfrm>
        </p:spPr>
        <p:txBody>
          <a:bodyPr>
            <a:noAutofit/>
          </a:bodyPr>
          <a:lstStyle/>
          <a:p>
            <a:pPr marL="342900" lvl="1" indent="-342900">
              <a:buClr>
                <a:srgbClr val="C60C30"/>
              </a:buClr>
              <a:buFont typeface="+mj-lt"/>
              <a:buAutoNum type="arabicPeriod" startAt="5"/>
            </a:pPr>
            <a:r>
              <a:rPr lang="fi-FI" sz="1050" b="1" dirty="0"/>
              <a:t>Mineraalivillakuidut ja asbesti</a:t>
            </a:r>
          </a:p>
          <a:p>
            <a:pPr lvl="1">
              <a:lnSpc>
                <a:spcPct val="80000"/>
              </a:lnSpc>
            </a:pPr>
            <a:r>
              <a:rPr lang="fi-FI" sz="1050" dirty="0"/>
              <a:t>Mineraalivillakuidut</a:t>
            </a:r>
          </a:p>
          <a:p>
            <a:pPr lvl="1">
              <a:lnSpc>
                <a:spcPct val="80000"/>
              </a:lnSpc>
            </a:pPr>
            <a:r>
              <a:rPr lang="fi-FI" sz="1050" dirty="0"/>
              <a:t>Mineraalivillakuidut ilmavaihtojärjestelmässä</a:t>
            </a:r>
          </a:p>
          <a:p>
            <a:pPr lvl="1">
              <a:lnSpc>
                <a:spcPct val="80000"/>
              </a:lnSpc>
            </a:pPr>
            <a:r>
              <a:rPr lang="fi-FI" sz="1050" dirty="0"/>
              <a:t>Mineraalivillakuidut työtiloissa</a:t>
            </a:r>
          </a:p>
          <a:p>
            <a:pPr lvl="1">
              <a:lnSpc>
                <a:spcPct val="80000"/>
              </a:lnSpc>
            </a:pPr>
            <a:r>
              <a:rPr lang="fi-FI" sz="1050" dirty="0"/>
              <a:t>Ohje- ja toimenpidearvot</a:t>
            </a:r>
          </a:p>
          <a:p>
            <a:pPr lvl="1">
              <a:lnSpc>
                <a:spcPct val="80000"/>
              </a:lnSpc>
            </a:pPr>
            <a:r>
              <a:rPr lang="fi-FI" sz="1050" dirty="0"/>
              <a:t>Asbesti rakennuksessa</a:t>
            </a:r>
          </a:p>
          <a:p>
            <a:pPr lvl="1">
              <a:lnSpc>
                <a:spcPct val="80000"/>
              </a:lnSpc>
            </a:pPr>
            <a:r>
              <a:rPr lang="fi-FI" sz="1050" dirty="0"/>
              <a:t>Asbestin aiheuttamat sairaudet</a:t>
            </a:r>
          </a:p>
          <a:p>
            <a:pPr lvl="1">
              <a:lnSpc>
                <a:spcPct val="80000"/>
              </a:lnSpc>
            </a:pPr>
            <a:r>
              <a:rPr lang="fi-FI" sz="1050" dirty="0"/>
              <a:t>Asbesti, näytteenotto</a:t>
            </a:r>
          </a:p>
          <a:p>
            <a:pPr lvl="1">
              <a:lnSpc>
                <a:spcPct val="80000"/>
              </a:lnSpc>
            </a:pPr>
            <a:r>
              <a:rPr lang="fi-FI" sz="1050" dirty="0"/>
              <a:t>Asbestin poistaminen rakennuksesta</a:t>
            </a:r>
          </a:p>
          <a:p>
            <a:pPr lvl="1">
              <a:lnSpc>
                <a:spcPct val="80000"/>
              </a:lnSpc>
            </a:pPr>
            <a:r>
              <a:rPr lang="fi-FI" sz="1050" dirty="0"/>
              <a:t>Valtioneuvoston asetus asbestityön turvallisuudesta</a:t>
            </a:r>
          </a:p>
          <a:p>
            <a:pPr lvl="1"/>
            <a:endParaRPr lang="fi-FI" sz="1050" dirty="0"/>
          </a:p>
          <a:p>
            <a:pPr marL="342900" lvl="1" indent="-342900">
              <a:buClr>
                <a:srgbClr val="C60C30"/>
              </a:buClr>
              <a:buFont typeface="+mj-lt"/>
              <a:buAutoNum type="arabicPeriod" startAt="6"/>
            </a:pPr>
            <a:r>
              <a:rPr lang="fi-FI" sz="1050" b="1" dirty="0"/>
              <a:t>Ilmanvaihto ja sisäilmasto</a:t>
            </a:r>
          </a:p>
          <a:p>
            <a:pPr lvl="1">
              <a:lnSpc>
                <a:spcPct val="80000"/>
              </a:lnSpc>
            </a:pPr>
            <a:r>
              <a:rPr lang="fi-FI" sz="1050" dirty="0"/>
              <a:t>Ilmanvaihtojärjestelmät</a:t>
            </a:r>
          </a:p>
          <a:p>
            <a:pPr lvl="1">
              <a:lnSpc>
                <a:spcPct val="80000"/>
              </a:lnSpc>
            </a:pPr>
            <a:r>
              <a:rPr lang="fi-FI" sz="1050" dirty="0"/>
              <a:t>Ilmanvaihtoon liittyvät ohjeet ja määräykset</a:t>
            </a:r>
          </a:p>
          <a:p>
            <a:pPr lvl="1">
              <a:lnSpc>
                <a:spcPct val="80000"/>
              </a:lnSpc>
            </a:pPr>
            <a:r>
              <a:rPr lang="fi-FI" sz="1050" dirty="0"/>
              <a:t>Ilmamäärät ja ilmanvaihdon riittävyys</a:t>
            </a:r>
          </a:p>
          <a:p>
            <a:pPr lvl="1">
              <a:lnSpc>
                <a:spcPct val="80000"/>
              </a:lnSpc>
            </a:pPr>
            <a:r>
              <a:rPr lang="fi-FI" sz="1050" dirty="0"/>
              <a:t>Tuloilman suodatus</a:t>
            </a:r>
          </a:p>
          <a:p>
            <a:pPr lvl="1">
              <a:lnSpc>
                <a:spcPct val="80000"/>
              </a:lnSpc>
            </a:pPr>
            <a:r>
              <a:rPr lang="fi-FI" sz="1050" dirty="0"/>
              <a:t>Ilmanvaihtojärjestelmän puhtaus ja puhdistaminen</a:t>
            </a:r>
          </a:p>
          <a:p>
            <a:pPr lvl="1">
              <a:lnSpc>
                <a:spcPct val="80000"/>
              </a:lnSpc>
            </a:pPr>
            <a:r>
              <a:rPr lang="fi-FI" sz="1050" dirty="0"/>
              <a:t>Ilmanvaihtojärjestelmän kosteuden lähteet</a:t>
            </a:r>
          </a:p>
          <a:p>
            <a:pPr lvl="1">
              <a:lnSpc>
                <a:spcPct val="80000"/>
              </a:lnSpc>
            </a:pPr>
            <a:r>
              <a:rPr lang="fi-FI" sz="1050" dirty="0"/>
              <a:t>Palautus- ja siirtoilma</a:t>
            </a:r>
          </a:p>
          <a:p>
            <a:pPr lvl="1">
              <a:lnSpc>
                <a:spcPct val="80000"/>
              </a:lnSpc>
            </a:pPr>
            <a:r>
              <a:rPr lang="fi-FI" sz="1050" dirty="0"/>
              <a:t>Ulkoilma- ja jäteilmalaitteiden sijoittaminen</a:t>
            </a:r>
          </a:p>
          <a:p>
            <a:pPr lvl="1">
              <a:lnSpc>
                <a:spcPct val="80000"/>
              </a:lnSpc>
            </a:pPr>
            <a:r>
              <a:rPr lang="fi-FI" sz="1050" dirty="0"/>
              <a:t>Mineraalivillakuidut ilmanvaihtojärjestelmässä</a:t>
            </a:r>
          </a:p>
          <a:p>
            <a:pPr lvl="1">
              <a:lnSpc>
                <a:spcPct val="80000"/>
              </a:lnSpc>
            </a:pPr>
            <a:r>
              <a:rPr lang="fi-FI" sz="1050" dirty="0"/>
              <a:t>Paine-erot rakennuksessa</a:t>
            </a:r>
          </a:p>
          <a:p>
            <a:pPr lvl="1">
              <a:lnSpc>
                <a:spcPct val="80000"/>
              </a:lnSpc>
            </a:pPr>
            <a:r>
              <a:rPr lang="fi-FI" sz="1050" dirty="0"/>
              <a:t>Ilmanjako</a:t>
            </a:r>
          </a:p>
          <a:p>
            <a:pPr lvl="1">
              <a:lnSpc>
                <a:spcPct val="80000"/>
              </a:lnSpc>
            </a:pPr>
            <a:r>
              <a:rPr lang="fi-FI" sz="1050" dirty="0"/>
              <a:t>Jäähdytyspalkit ja </a:t>
            </a:r>
            <a:r>
              <a:rPr lang="fi-FI" sz="1050" dirty="0" err="1"/>
              <a:t>puhallinkonvektorit</a:t>
            </a:r>
            <a:endParaRPr lang="fi-FI" sz="1050" dirty="0"/>
          </a:p>
          <a:p>
            <a:pPr lvl="1">
              <a:lnSpc>
                <a:spcPct val="80000"/>
              </a:lnSpc>
            </a:pPr>
            <a:endParaRPr lang="fi-FI" sz="1100" dirty="0"/>
          </a:p>
          <a:p>
            <a:pPr lvl="1"/>
            <a:endParaRPr lang="fi-FI" sz="1100" dirty="0"/>
          </a:p>
          <a:p>
            <a:pPr lvl="1"/>
            <a:endParaRPr lang="fi-FI" sz="1100" dirty="0"/>
          </a:p>
          <a:p>
            <a:pPr lvl="1"/>
            <a:endParaRPr lang="fi-FI" sz="1100" dirty="0"/>
          </a:p>
          <a:p>
            <a:pPr lvl="1"/>
            <a:endParaRPr lang="fi-FI" sz="1100" dirty="0"/>
          </a:p>
          <a:p>
            <a:pPr lvl="1"/>
            <a:endParaRPr lang="fi-FI" sz="1100" dirty="0"/>
          </a:p>
          <a:p>
            <a:pPr lvl="1"/>
            <a:endParaRPr lang="fi-FI" sz="1100" dirty="0"/>
          </a:p>
          <a:p>
            <a:endParaRPr lang="fi-FI" sz="1100" dirty="0"/>
          </a:p>
        </p:txBody>
      </p:sp>
      <p:sp>
        <p:nvSpPr>
          <p:cNvPr id="10" name="Content Placeholder 3"/>
          <p:cNvSpPr>
            <a:spLocks noGrp="1"/>
          </p:cNvSpPr>
          <p:nvPr>
            <p:ph sz="half" idx="2"/>
          </p:nvPr>
        </p:nvSpPr>
        <p:spPr>
          <a:xfrm>
            <a:off x="4788024" y="1419415"/>
            <a:ext cx="3668713" cy="4392614"/>
          </a:xfrm>
        </p:spPr>
        <p:txBody>
          <a:bodyPr>
            <a:noAutofit/>
          </a:bodyPr>
          <a:lstStyle/>
          <a:p>
            <a:pPr marL="342900" lvl="1" indent="-342900">
              <a:buClr>
                <a:srgbClr val="C60C30"/>
              </a:buClr>
              <a:buFont typeface="+mj-lt"/>
              <a:buAutoNum type="arabicPeriod" startAt="7"/>
            </a:pPr>
            <a:r>
              <a:rPr lang="fi-FI" sz="1050" b="1" dirty="0"/>
              <a:t>Koettu sisäympäristö ja sisäilmastokysely</a:t>
            </a:r>
          </a:p>
          <a:p>
            <a:pPr lvl="1">
              <a:lnSpc>
                <a:spcPct val="80000"/>
              </a:lnSpc>
            </a:pPr>
            <a:r>
              <a:rPr lang="fi-FI" sz="1050" dirty="0"/>
              <a:t>Koettu sisäympäristö</a:t>
            </a:r>
          </a:p>
          <a:p>
            <a:pPr lvl="1">
              <a:lnSpc>
                <a:spcPct val="80000"/>
              </a:lnSpc>
            </a:pPr>
            <a:r>
              <a:rPr lang="fi-FI" sz="1050" dirty="0"/>
              <a:t>Sisäilmastokysely</a:t>
            </a:r>
          </a:p>
          <a:p>
            <a:pPr lvl="1">
              <a:lnSpc>
                <a:spcPct val="80000"/>
              </a:lnSpc>
            </a:pPr>
            <a:r>
              <a:rPr lang="fi-FI" sz="1050" dirty="0"/>
              <a:t>MM40-Örebro -kysely</a:t>
            </a:r>
          </a:p>
          <a:p>
            <a:pPr lvl="1">
              <a:lnSpc>
                <a:spcPct val="80000"/>
              </a:lnSpc>
            </a:pPr>
            <a:r>
              <a:rPr lang="fi-FI" sz="1050" dirty="0"/>
              <a:t>Työterveyslaitoksen sisäilmastokysely</a:t>
            </a:r>
          </a:p>
          <a:p>
            <a:pPr lvl="1">
              <a:lnSpc>
                <a:spcPct val="80000"/>
              </a:lnSpc>
            </a:pPr>
            <a:r>
              <a:rPr lang="fi-FI" sz="1050" dirty="0"/>
              <a:t>Koulujen sisäilmastokysely</a:t>
            </a:r>
          </a:p>
          <a:p>
            <a:pPr lvl="1"/>
            <a:endParaRPr lang="fi-FI" sz="900" dirty="0"/>
          </a:p>
          <a:p>
            <a:pPr marL="342900" lvl="1" indent="-342900">
              <a:buFont typeface="+mj-lt"/>
              <a:buAutoNum type="arabicPeriod" startAt="8"/>
            </a:pPr>
            <a:r>
              <a:rPr lang="fi-FI" sz="1050" b="1" dirty="0" smtClean="0"/>
              <a:t>Sisäilmastoselvitys</a:t>
            </a:r>
          </a:p>
          <a:p>
            <a:pPr lvl="1">
              <a:lnSpc>
                <a:spcPct val="80000"/>
              </a:lnSpc>
            </a:pPr>
            <a:r>
              <a:rPr lang="fi-FI" sz="1050" dirty="0" smtClean="0"/>
              <a:t>Sisäilmastoselvityksen vaiheet</a:t>
            </a:r>
          </a:p>
          <a:p>
            <a:pPr lvl="1">
              <a:lnSpc>
                <a:spcPct val="80000"/>
              </a:lnSpc>
            </a:pPr>
            <a:r>
              <a:rPr lang="fi-FI" sz="1050" dirty="0" smtClean="0"/>
              <a:t>Taustatiedot kohteesta</a:t>
            </a:r>
          </a:p>
          <a:p>
            <a:pPr lvl="1">
              <a:lnSpc>
                <a:spcPct val="80000"/>
              </a:lnSpc>
            </a:pPr>
            <a:r>
              <a:rPr lang="fi-FI" sz="1050" dirty="0" smtClean="0"/>
              <a:t>Arviointikäynti</a:t>
            </a:r>
          </a:p>
          <a:p>
            <a:pPr lvl="1">
              <a:lnSpc>
                <a:spcPct val="80000"/>
              </a:lnSpc>
            </a:pPr>
            <a:r>
              <a:rPr lang="fi-FI" sz="1050" dirty="0" smtClean="0"/>
              <a:t>Jatkotutkimukset</a:t>
            </a:r>
          </a:p>
          <a:p>
            <a:pPr lvl="1">
              <a:lnSpc>
                <a:spcPct val="80000"/>
              </a:lnSpc>
            </a:pPr>
            <a:r>
              <a:rPr lang="fi-FI" sz="1050" dirty="0" smtClean="0"/>
              <a:t>Johtopäätökset</a:t>
            </a:r>
          </a:p>
          <a:p>
            <a:pPr lvl="1">
              <a:lnSpc>
                <a:spcPct val="80000"/>
              </a:lnSpc>
            </a:pPr>
            <a:r>
              <a:rPr lang="fi-FI" sz="1050" dirty="0" smtClean="0"/>
              <a:t>Sisäilmastoselvitys ja viestintä</a:t>
            </a:r>
          </a:p>
          <a:p>
            <a:pPr lvl="1">
              <a:lnSpc>
                <a:spcPct val="80000"/>
              </a:lnSpc>
            </a:pPr>
            <a:r>
              <a:rPr lang="fi-FI" sz="1050" dirty="0" smtClean="0"/>
              <a:t>Sisäilmaongelman ratkaiseminen asunto-osakeyhtiössä</a:t>
            </a:r>
          </a:p>
          <a:p>
            <a:pPr lvl="1"/>
            <a:endParaRPr lang="fi-FI" sz="900" dirty="0"/>
          </a:p>
          <a:p>
            <a:pPr marL="342900" lvl="1" indent="-342900">
              <a:buClr>
                <a:srgbClr val="C60C30"/>
              </a:buClr>
              <a:buFont typeface="+mj-lt"/>
              <a:buAutoNum type="arabicPeriod" startAt="9"/>
            </a:pPr>
            <a:r>
              <a:rPr lang="fi-FI" sz="1050" b="1" dirty="0"/>
              <a:t>Altistumisen arviointi</a:t>
            </a:r>
          </a:p>
          <a:p>
            <a:pPr lvl="1">
              <a:lnSpc>
                <a:spcPct val="80000"/>
              </a:lnSpc>
            </a:pPr>
            <a:r>
              <a:rPr lang="fi-FI" sz="1050" dirty="0"/>
              <a:t>Käsitteet</a:t>
            </a:r>
          </a:p>
          <a:p>
            <a:pPr lvl="1">
              <a:lnSpc>
                <a:spcPct val="80000"/>
              </a:lnSpc>
            </a:pPr>
            <a:r>
              <a:rPr lang="fi-FI" sz="1050" dirty="0"/>
              <a:t>Lainsäädäntö</a:t>
            </a:r>
          </a:p>
          <a:p>
            <a:pPr lvl="1">
              <a:lnSpc>
                <a:spcPct val="80000"/>
              </a:lnSpc>
            </a:pPr>
            <a:r>
              <a:rPr lang="fi-FI" sz="1050" dirty="0"/>
              <a:t>Sisäilmasto-ongelmien vaikutus tilojen käyttäjien terveyteen</a:t>
            </a:r>
          </a:p>
          <a:p>
            <a:pPr lvl="1">
              <a:lnSpc>
                <a:spcPct val="80000"/>
              </a:lnSpc>
            </a:pPr>
            <a:r>
              <a:rPr lang="fi-FI" sz="1050" dirty="0"/>
              <a:t>Altistumisen ja terveydellisen merkityksen arviointi</a:t>
            </a:r>
          </a:p>
          <a:p>
            <a:pPr lvl="1">
              <a:lnSpc>
                <a:spcPct val="80000"/>
              </a:lnSpc>
            </a:pPr>
            <a:r>
              <a:rPr lang="fi-FI" sz="1050" dirty="0"/>
              <a:t>BS8800 - riskinarviointistandardi</a:t>
            </a:r>
          </a:p>
          <a:p>
            <a:pPr lvl="1">
              <a:lnSpc>
                <a:spcPct val="80000"/>
              </a:lnSpc>
            </a:pPr>
            <a:r>
              <a:rPr lang="fi-FI" sz="1050" dirty="0"/>
              <a:t>Kosteusvauriotyöryhmän muistio, STM </a:t>
            </a:r>
            <a:r>
              <a:rPr lang="fi-FI" sz="1050" dirty="0" smtClean="0"/>
              <a:t>2009:18</a:t>
            </a:r>
          </a:p>
          <a:p>
            <a:pPr lvl="1">
              <a:lnSpc>
                <a:spcPct val="80000"/>
              </a:lnSpc>
            </a:pPr>
            <a:r>
              <a:rPr lang="fi-FI" sz="1050" dirty="0" smtClean="0"/>
              <a:t>Altistumisolosuhteiden arviointi sisäilman epäpuhtauksille (TTL)</a:t>
            </a:r>
            <a:endParaRPr lang="fi-FI" sz="1050" dirty="0"/>
          </a:p>
          <a:p>
            <a:pPr lvl="1">
              <a:lnSpc>
                <a:spcPct val="80000"/>
              </a:lnSpc>
            </a:pPr>
            <a:r>
              <a:rPr lang="fi-FI" sz="1050" dirty="0"/>
              <a:t>Altistumisen ja terveydellisen merkityksen arviointi</a:t>
            </a:r>
          </a:p>
          <a:p>
            <a:pPr lvl="1">
              <a:lnSpc>
                <a:spcPct val="80000"/>
              </a:lnSpc>
            </a:pPr>
            <a:r>
              <a:rPr lang="fi-FI" sz="1050" dirty="0"/>
              <a:t>Altistumisen arvioinnista terveydellisen merkityksen arviointiin</a:t>
            </a:r>
          </a:p>
          <a:p>
            <a:endParaRPr lang="fi-FI" sz="1100" dirty="0"/>
          </a:p>
        </p:txBody>
      </p:sp>
    </p:spTree>
    <p:extLst>
      <p:ext uri="{BB962C8B-B14F-4D97-AF65-F5344CB8AC3E}">
        <p14:creationId xmlns:p14="http://schemas.microsoft.com/office/powerpoint/2010/main" val="1588690775"/>
      </p:ext>
    </p:extLst>
  </p:cSld>
  <p:clrMapOvr>
    <a:masterClrMapping/>
  </p:clrMapOvr>
  <p:transition spd="med">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813" y="333376"/>
            <a:ext cx="7489824" cy="1079500"/>
          </a:xfrm>
        </p:spPr>
        <p:txBody>
          <a:bodyPr/>
          <a:lstStyle/>
          <a:p>
            <a:r>
              <a:rPr lang="fi-FI" sz="2400" dirty="0"/>
              <a:t>Betonin suhteellisen kosteuden mittaus</a:t>
            </a:r>
            <a:r>
              <a:rPr lang="fi-FI" dirty="0"/>
              <a:t/>
            </a:r>
            <a:br>
              <a:rPr lang="fi-FI" dirty="0"/>
            </a:br>
            <a:r>
              <a:rPr lang="fi-FI" dirty="0"/>
              <a:t>Näytepalamittaus</a:t>
            </a:r>
          </a:p>
        </p:txBody>
      </p:sp>
      <p:pic>
        <p:nvPicPr>
          <p:cNvPr id="4" name="Content Placeholder 3"/>
          <p:cNvPicPr>
            <a:picLocks noGrp="1" noChangeAspect="1"/>
          </p:cNvPicPr>
          <p:nvPr>
            <p:ph idx="1"/>
          </p:nvPr>
        </p:nvPicPr>
        <p:blipFill rotWithShape="1">
          <a:blip r:embed="rId3"/>
          <a:srcRect l="58653" t="11542" r="4814" b="26928"/>
          <a:stretch/>
        </p:blipFill>
        <p:spPr>
          <a:xfrm>
            <a:off x="580936" y="1412876"/>
            <a:ext cx="7087408" cy="3730215"/>
          </a:xfrm>
          <a:prstGeom prst="rect">
            <a:avLst/>
          </a:prstGeom>
        </p:spPr>
      </p:pic>
      <p:sp>
        <p:nvSpPr>
          <p:cNvPr id="5" name="TextBox 4"/>
          <p:cNvSpPr txBox="1"/>
          <p:nvPr/>
        </p:nvSpPr>
        <p:spPr>
          <a:xfrm>
            <a:off x="822520" y="5117385"/>
            <a:ext cx="6910528" cy="923330"/>
          </a:xfrm>
          <a:prstGeom prst="rect">
            <a:avLst/>
          </a:prstGeom>
          <a:noFill/>
        </p:spPr>
        <p:txBody>
          <a:bodyPr wrap="square" rtlCol="0">
            <a:spAutoFit/>
          </a:bodyPr>
          <a:lstStyle/>
          <a:p>
            <a:r>
              <a:rPr lang="fi-FI" sz="1200" dirty="0" smtClean="0"/>
              <a:t>Näytteenotto oikealta syvyydeltä riittävän kaukaa kuopan työstön reunaa varmistaa mittauksen onnistumisen. Näytemäärä tulee olla vähintään kolmasosa putken tilavuudesta. </a:t>
            </a:r>
          </a:p>
          <a:p>
            <a:r>
              <a:rPr lang="fi-FI" sz="1200" dirty="0" smtClean="0"/>
              <a:t>Kuva: </a:t>
            </a:r>
            <a:r>
              <a:rPr lang="fi-FI" sz="1200" dirty="0"/>
              <a:t>Betonin suhteellisen kosteuden mittaaminen, RT14-10984, Rakennustietosäätiö</a:t>
            </a:r>
          </a:p>
          <a:p>
            <a:endParaRPr lang="fi-FI" dirty="0"/>
          </a:p>
        </p:txBody>
      </p:sp>
      <p:pic>
        <p:nvPicPr>
          <p:cNvPr id="7" name="Kuva 26" descr="Kuvaus: Savonia_Word_tunniste"/>
          <p:cNvPicPr/>
          <p:nvPr/>
        </p:nvPicPr>
        <p:blipFill rotWithShape="1">
          <a:blip r:embed="rId4"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6" name="Dian numeron paikkamerkki 5"/>
          <p:cNvSpPr>
            <a:spLocks noGrp="1"/>
          </p:cNvSpPr>
          <p:nvPr>
            <p:ph type="sldNum" sz="quarter" idx="12"/>
          </p:nvPr>
        </p:nvSpPr>
        <p:spPr/>
        <p:txBody>
          <a:bodyPr/>
          <a:lstStyle/>
          <a:p>
            <a:fld id="{49246692-9764-4796-AF2E-897E79EBAFA7}" type="slidenum">
              <a:rPr lang="fi-FI" smtClean="0"/>
              <a:pPr/>
              <a:t>40</a:t>
            </a:fld>
            <a:endParaRPr lang="fi-FI"/>
          </a:p>
        </p:txBody>
      </p:sp>
    </p:spTree>
    <p:extLst>
      <p:ext uri="{BB962C8B-B14F-4D97-AF65-F5344CB8AC3E}">
        <p14:creationId xmlns:p14="http://schemas.microsoft.com/office/powerpoint/2010/main" val="2832744998"/>
      </p:ext>
    </p:extLst>
  </p:cSld>
  <p:clrMapOvr>
    <a:masterClrMapping/>
  </p:clrMapOvr>
  <p:transition spd="med">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i-FI" sz="2400" dirty="0" smtClean="0"/>
              <a:t>Betonin suhteellisen kosteuden mittaaminen </a:t>
            </a:r>
            <a:r>
              <a:rPr lang="fi-FI" dirty="0" smtClean="0"/>
              <a:t>RT14-10984</a:t>
            </a:r>
            <a:endParaRPr lang="en-US" dirty="0"/>
          </a:p>
        </p:txBody>
      </p:sp>
      <p:pic>
        <p:nvPicPr>
          <p:cNvPr id="1026" name="Picture 2"/>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tretch/>
        </p:blipFill>
        <p:spPr bwMode="auto">
          <a:xfrm>
            <a:off x="971600" y="1521873"/>
            <a:ext cx="7057280" cy="424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Kuva 26" descr="Kuvaus: Savonia_Word_tunniste"/>
          <p:cNvPicPr/>
          <p:nvPr/>
        </p:nvPicPr>
        <p:blipFill rotWithShape="1">
          <a:blip r:embed="rId4"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41</a:t>
            </a:fld>
            <a:endParaRPr lang="fi-FI"/>
          </a:p>
        </p:txBody>
      </p:sp>
    </p:spTree>
    <p:extLst>
      <p:ext uri="{BB962C8B-B14F-4D97-AF65-F5344CB8AC3E}">
        <p14:creationId xmlns:p14="http://schemas.microsoft.com/office/powerpoint/2010/main" val="1372128232"/>
      </p:ext>
    </p:extLst>
  </p:cSld>
  <p:clrMapOvr>
    <a:masterClrMapping/>
  </p:clrMapOvr>
  <p:transition spd="med">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8931" y="264363"/>
            <a:ext cx="8229600" cy="1143000"/>
          </a:xfrm>
        </p:spPr>
        <p:txBody>
          <a:bodyPr>
            <a:normAutofit/>
          </a:bodyPr>
          <a:lstStyle/>
          <a:p>
            <a:r>
              <a:rPr lang="fi-FI" sz="2400" dirty="0"/>
              <a:t>Betonin suhteellisen kosteuden mittaus</a:t>
            </a:r>
            <a:r>
              <a:rPr lang="fi-FI" dirty="0" smtClean="0"/>
              <a:t/>
            </a:r>
            <a:br>
              <a:rPr lang="fi-FI" dirty="0" smtClean="0"/>
            </a:br>
            <a:r>
              <a:rPr lang="fi-FI" dirty="0" smtClean="0"/>
              <a:t>Viiltomittaus</a:t>
            </a:r>
            <a:endParaRPr lang="fi-FI" dirty="0"/>
          </a:p>
        </p:txBody>
      </p:sp>
      <p:sp>
        <p:nvSpPr>
          <p:cNvPr id="7" name="Content Placeholder 6"/>
          <p:cNvSpPr>
            <a:spLocks noGrp="1"/>
          </p:cNvSpPr>
          <p:nvPr>
            <p:ph sz="half" idx="1"/>
          </p:nvPr>
        </p:nvSpPr>
        <p:spPr>
          <a:xfrm>
            <a:off x="457200" y="1690197"/>
            <a:ext cx="5089098" cy="4508637"/>
          </a:xfrm>
        </p:spPr>
        <p:txBody>
          <a:bodyPr>
            <a:normAutofit/>
          </a:bodyPr>
          <a:lstStyle/>
          <a:p>
            <a:pPr marL="0" indent="0">
              <a:buNone/>
            </a:pPr>
            <a:r>
              <a:rPr lang="fi-FI" sz="1800" dirty="0" smtClean="0"/>
              <a:t>Suhteellinen kosteus välittömästi päällysteen alapuolella</a:t>
            </a:r>
          </a:p>
          <a:p>
            <a:pPr marL="0" indent="0">
              <a:buNone/>
            </a:pPr>
            <a:endParaRPr lang="fi-FI" sz="1800" dirty="0" smtClean="0"/>
          </a:p>
          <a:p>
            <a:pPr lvl="1"/>
            <a:r>
              <a:rPr lang="fi-FI" sz="1600" dirty="0" smtClean="0"/>
              <a:t>Soveltuu mattopinnoitteiden alapuolisen kosteuden mittaamiseen</a:t>
            </a:r>
          </a:p>
          <a:p>
            <a:pPr lvl="1"/>
            <a:r>
              <a:rPr lang="fi-FI" sz="1600" dirty="0" smtClean="0"/>
              <a:t>Voidaan arvioida olosuhteita heti lattiapinnoitteen alapuolelta</a:t>
            </a:r>
          </a:p>
          <a:p>
            <a:pPr lvl="1"/>
            <a:r>
              <a:rPr lang="fi-FI" sz="1600" dirty="0" smtClean="0"/>
              <a:t>Mittapään tasaantumisaika 15 – 30 min</a:t>
            </a:r>
          </a:p>
          <a:p>
            <a:pPr lvl="1"/>
            <a:r>
              <a:rPr lang="fi-FI" sz="1600" dirty="0" smtClean="0"/>
              <a:t>Liian pitkä tasaantumisaika voi sekoittaa tulosta, mittarin uudelleen kalibrointi</a:t>
            </a:r>
          </a:p>
          <a:p>
            <a:pPr lvl="2"/>
            <a:r>
              <a:rPr lang="fi-FI" sz="1400" dirty="0" smtClean="0"/>
              <a:t>Liiman ja maton kemikaalit</a:t>
            </a:r>
            <a:endParaRPr lang="fi-FI" sz="1600" dirty="0"/>
          </a:p>
          <a:p>
            <a:pPr lvl="1"/>
            <a:r>
              <a:rPr lang="fi-FI" sz="1600" dirty="0" smtClean="0"/>
              <a:t>Ei voida selvittää kosteuden lähdettä</a:t>
            </a:r>
          </a:p>
          <a:p>
            <a:pPr lvl="2"/>
            <a:r>
              <a:rPr lang="fi-FI" sz="1400" dirty="0" smtClean="0"/>
              <a:t>Rakennekosteusmittaukset</a:t>
            </a:r>
          </a:p>
          <a:p>
            <a:pPr lvl="2"/>
            <a:r>
              <a:rPr lang="fi-FI" sz="1400" dirty="0" smtClean="0"/>
              <a:t>Rakenteen kosteusjakauma</a:t>
            </a:r>
            <a:endParaRPr lang="en-US" sz="1400" dirty="0"/>
          </a:p>
        </p:txBody>
      </p:sp>
      <p:pic>
        <p:nvPicPr>
          <p:cNvPr id="9" name="Content Placeholder 1"/>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rot="10800000">
            <a:off x="5386930" y="1689840"/>
            <a:ext cx="3536248" cy="2050297"/>
          </a:xfrm>
        </p:spPr>
      </p:pic>
      <p:sp>
        <p:nvSpPr>
          <p:cNvPr id="11" name="TextBox 10"/>
          <p:cNvSpPr txBox="1"/>
          <p:nvPr/>
        </p:nvSpPr>
        <p:spPr>
          <a:xfrm>
            <a:off x="5386537" y="3776392"/>
            <a:ext cx="3376880" cy="246221"/>
          </a:xfrm>
          <a:prstGeom prst="rect">
            <a:avLst/>
          </a:prstGeom>
          <a:noFill/>
        </p:spPr>
        <p:txBody>
          <a:bodyPr wrap="square" rtlCol="0">
            <a:spAutoFit/>
          </a:bodyPr>
          <a:lstStyle/>
          <a:p>
            <a:r>
              <a:rPr lang="fi-FI" sz="1000" dirty="0" smtClean="0"/>
              <a:t>Kuva: Betonirakenteiden päällystämisen ohjeet, 2007</a:t>
            </a:r>
            <a:endParaRPr lang="en-US" sz="1000" dirty="0"/>
          </a:p>
        </p:txBody>
      </p:sp>
      <p:pic>
        <p:nvPicPr>
          <p:cNvPr id="12" name="Kuva 26" descr="Kuvaus: Savonia_Word_tunniste"/>
          <p:cNvPicPr/>
          <p:nvPr/>
        </p:nvPicPr>
        <p:blipFill rotWithShape="1">
          <a:blip r:embed="rId4"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Dian numeron paikkamerkki 3"/>
          <p:cNvSpPr>
            <a:spLocks noGrp="1"/>
          </p:cNvSpPr>
          <p:nvPr>
            <p:ph type="sldNum" sz="quarter" idx="12"/>
          </p:nvPr>
        </p:nvSpPr>
        <p:spPr/>
        <p:txBody>
          <a:bodyPr/>
          <a:lstStyle/>
          <a:p>
            <a:fld id="{49246692-9764-4796-AF2E-897E79EBAFA7}" type="slidenum">
              <a:rPr lang="fi-FI" smtClean="0"/>
              <a:pPr/>
              <a:t>42</a:t>
            </a:fld>
            <a:endParaRPr lang="fi-FI"/>
          </a:p>
        </p:txBody>
      </p:sp>
    </p:spTree>
    <p:extLst>
      <p:ext uri="{BB962C8B-B14F-4D97-AF65-F5344CB8AC3E}">
        <p14:creationId xmlns:p14="http://schemas.microsoft.com/office/powerpoint/2010/main" val="1776885488"/>
      </p:ext>
    </p:extLst>
  </p:cSld>
  <p:clrMapOvr>
    <a:masterClrMapping/>
  </p:clrMapOvr>
  <p:transition spd="med">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371830"/>
            <a:ext cx="7489824" cy="1079500"/>
          </a:xfrm>
        </p:spPr>
        <p:txBody>
          <a:bodyPr>
            <a:normAutofit/>
          </a:bodyPr>
          <a:lstStyle/>
          <a:p>
            <a:r>
              <a:rPr lang="fi-FI" dirty="0"/>
              <a:t>Viiltomittaus, tulosten tulkinta</a:t>
            </a:r>
            <a:endParaRPr lang="en-US" dirty="0"/>
          </a:p>
        </p:txBody>
      </p:sp>
      <p:sp>
        <p:nvSpPr>
          <p:cNvPr id="7" name="Content Placeholder 6"/>
          <p:cNvSpPr>
            <a:spLocks noGrp="1"/>
          </p:cNvSpPr>
          <p:nvPr>
            <p:ph idx="1"/>
          </p:nvPr>
        </p:nvSpPr>
        <p:spPr>
          <a:xfrm>
            <a:off x="800972" y="1628775"/>
            <a:ext cx="7993062" cy="4392614"/>
          </a:xfrm>
        </p:spPr>
        <p:txBody>
          <a:bodyPr/>
          <a:lstStyle/>
          <a:p>
            <a:endParaRPr lang="en-US" dirty="0" smtClean="0"/>
          </a:p>
          <a:p>
            <a:pPr marL="0" indent="0">
              <a:lnSpc>
                <a:spcPct val="90000"/>
              </a:lnSpc>
              <a:buNone/>
            </a:pPr>
            <a:r>
              <a:rPr lang="fi-FI" b="1" u="sng" dirty="0" smtClean="0"/>
              <a:t>Liimojen </a:t>
            </a:r>
            <a:r>
              <a:rPr lang="fi-FI" b="1" u="sng" dirty="0"/>
              <a:t>kriittisenä </a:t>
            </a:r>
            <a:r>
              <a:rPr lang="fi-FI" b="1" u="sng" dirty="0" smtClean="0"/>
              <a:t>kosteuspitoisuutena </a:t>
            </a:r>
            <a:r>
              <a:rPr lang="fi-FI" b="1" u="sng" dirty="0"/>
              <a:t>on RH 85 %</a:t>
            </a:r>
            <a:endParaRPr lang="fi-FI" dirty="0"/>
          </a:p>
          <a:p>
            <a:pPr lvl="1">
              <a:lnSpc>
                <a:spcPct val="90000"/>
              </a:lnSpc>
            </a:pPr>
            <a:r>
              <a:rPr lang="fi-FI" dirty="0"/>
              <a:t>S</a:t>
            </a:r>
            <a:r>
              <a:rPr lang="fi-FI" dirty="0" smtClean="0"/>
              <a:t>uhteellinen </a:t>
            </a:r>
            <a:r>
              <a:rPr lang="fi-FI" dirty="0"/>
              <a:t>kosteus päällysteen alla liimatilassa ei saa nousta yli tämän arvon missään vaiheessa liiman kovettumisen jälkeen</a:t>
            </a:r>
          </a:p>
          <a:p>
            <a:endParaRPr lang="fi-FI" sz="2000" dirty="0" smtClean="0"/>
          </a:p>
          <a:p>
            <a:pPr marL="0" indent="0">
              <a:buNone/>
            </a:pPr>
            <a:r>
              <a:rPr lang="fi-FI" dirty="0" smtClean="0"/>
              <a:t>Vanhat, pitkään kuivuneet rakenteet</a:t>
            </a:r>
          </a:p>
          <a:p>
            <a:pPr lvl="1"/>
            <a:r>
              <a:rPr lang="fi-FI" dirty="0"/>
              <a:t>V</a:t>
            </a:r>
            <a:r>
              <a:rPr lang="fi-FI" dirty="0" smtClean="0"/>
              <a:t>oinut vaurioitua pitkäaikaisesta kosteusrasituksesta (RH 75 – 80 %)</a:t>
            </a:r>
          </a:p>
          <a:p>
            <a:pPr lvl="1"/>
            <a:r>
              <a:rPr lang="fi-FI" dirty="0" smtClean="0"/>
              <a:t>Tasoitteiden mikrobivauriot </a:t>
            </a:r>
            <a:r>
              <a:rPr lang="fi-FI" dirty="0"/>
              <a:t>RH ≥ </a:t>
            </a:r>
            <a:r>
              <a:rPr lang="fi-FI" dirty="0" smtClean="0"/>
              <a:t>75 %</a:t>
            </a:r>
          </a:p>
          <a:p>
            <a:pPr lvl="1"/>
            <a:r>
              <a:rPr lang="fi-FI" dirty="0" smtClean="0"/>
              <a:t>Mattojen (esim. </a:t>
            </a:r>
            <a:r>
              <a:rPr lang="fi-FI" dirty="0" err="1" smtClean="0"/>
              <a:t>linoleum</a:t>
            </a:r>
            <a:r>
              <a:rPr lang="fi-FI" dirty="0"/>
              <a:t>)</a:t>
            </a:r>
            <a:r>
              <a:rPr lang="fi-FI" dirty="0" smtClean="0"/>
              <a:t> mikrobivauriot </a:t>
            </a:r>
            <a:r>
              <a:rPr lang="fi-FI" dirty="0"/>
              <a:t>RH ≥ </a:t>
            </a:r>
            <a:r>
              <a:rPr lang="fi-FI" dirty="0" smtClean="0"/>
              <a:t>75 %</a:t>
            </a:r>
            <a:endParaRPr lang="fi-FI" dirty="0"/>
          </a:p>
          <a:p>
            <a:pPr lvl="1"/>
            <a:endParaRPr lang="fi-FI" sz="1800" dirty="0"/>
          </a:p>
          <a:p>
            <a:pPr lvl="1"/>
            <a:endParaRPr lang="fi-FI" dirty="0"/>
          </a:p>
        </p:txBody>
      </p:sp>
      <p:pic>
        <p:nvPicPr>
          <p:cNvPr id="10"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Dian numeron paikkamerkki 3"/>
          <p:cNvSpPr>
            <a:spLocks noGrp="1"/>
          </p:cNvSpPr>
          <p:nvPr>
            <p:ph type="sldNum" sz="quarter" idx="12"/>
          </p:nvPr>
        </p:nvSpPr>
        <p:spPr/>
        <p:txBody>
          <a:bodyPr/>
          <a:lstStyle/>
          <a:p>
            <a:fld id="{49246692-9764-4796-AF2E-897E79EBAFA7}" type="slidenum">
              <a:rPr lang="fi-FI" smtClean="0"/>
              <a:pPr/>
              <a:t>43</a:t>
            </a:fld>
            <a:endParaRPr lang="fi-FI"/>
          </a:p>
        </p:txBody>
      </p:sp>
    </p:spTree>
    <p:extLst>
      <p:ext uri="{BB962C8B-B14F-4D97-AF65-F5344CB8AC3E}">
        <p14:creationId xmlns:p14="http://schemas.microsoft.com/office/powerpoint/2010/main" val="4066815955"/>
      </p:ext>
    </p:extLst>
  </p:cSld>
  <p:clrMapOvr>
    <a:masterClrMapping/>
  </p:clrMapOvr>
  <p:transition spd="med">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7088" y="424691"/>
            <a:ext cx="7489824" cy="1079500"/>
          </a:xfrm>
        </p:spPr>
        <p:txBody>
          <a:bodyPr>
            <a:normAutofit/>
          </a:bodyPr>
          <a:lstStyle/>
          <a:p>
            <a:r>
              <a:rPr lang="fi-FI" dirty="0" smtClean="0"/>
              <a:t>Betonilattian päällystäminen muovi-, kumi-, </a:t>
            </a:r>
            <a:r>
              <a:rPr lang="fi-FI" dirty="0" err="1" smtClean="0"/>
              <a:t>linoleum</a:t>
            </a:r>
            <a:r>
              <a:rPr lang="fi-FI" dirty="0" smtClean="0"/>
              <a:t>- tai tekstiilimatolla  </a:t>
            </a:r>
            <a:endParaRPr lang="fi-FI" dirty="0"/>
          </a:p>
        </p:txBody>
      </p:sp>
      <p:pic>
        <p:nvPicPr>
          <p:cNvPr id="9" name="Content Placeholder 8"/>
          <p:cNvPicPr>
            <a:picLocks noGrp="1" noChangeAspect="1"/>
          </p:cNvPicPr>
          <p:nvPr>
            <p:ph idx="1"/>
          </p:nvPr>
        </p:nvPicPr>
        <p:blipFill rotWithShape="1">
          <a:blip r:embed="rId3"/>
          <a:srcRect l="24042" t="51538" r="54807" b="17697"/>
          <a:stretch/>
        </p:blipFill>
        <p:spPr>
          <a:xfrm>
            <a:off x="423337" y="1657644"/>
            <a:ext cx="8370035" cy="3804559"/>
          </a:xfrm>
          <a:prstGeom prst="rect">
            <a:avLst/>
          </a:prstGeom>
        </p:spPr>
      </p:pic>
      <p:sp>
        <p:nvSpPr>
          <p:cNvPr id="10" name="TextBox 9"/>
          <p:cNvSpPr txBox="1"/>
          <p:nvPr/>
        </p:nvSpPr>
        <p:spPr>
          <a:xfrm>
            <a:off x="1940496" y="5800750"/>
            <a:ext cx="6913264" cy="246221"/>
          </a:xfrm>
          <a:prstGeom prst="rect">
            <a:avLst/>
          </a:prstGeom>
          <a:noFill/>
        </p:spPr>
        <p:txBody>
          <a:bodyPr wrap="square" rtlCol="0">
            <a:spAutoFit/>
          </a:bodyPr>
          <a:lstStyle/>
          <a:p>
            <a:pPr algn="r"/>
            <a:r>
              <a:rPr lang="fi-FI" sz="1000" dirty="0" smtClean="0"/>
              <a:t>Kuva: Betonirakenteiden päällystämisen ohjeet, 2007</a:t>
            </a:r>
            <a:endParaRPr lang="en-US" sz="1000" dirty="0"/>
          </a:p>
        </p:txBody>
      </p:sp>
      <p:pic>
        <p:nvPicPr>
          <p:cNvPr id="8" name="Kuva 26" descr="Kuvaus: Savonia_Word_tunniste"/>
          <p:cNvPicPr/>
          <p:nvPr/>
        </p:nvPicPr>
        <p:blipFill rotWithShape="1">
          <a:blip r:embed="rId4"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Dian numeron paikkamerkki 2"/>
          <p:cNvSpPr>
            <a:spLocks noGrp="1"/>
          </p:cNvSpPr>
          <p:nvPr>
            <p:ph type="sldNum" sz="quarter" idx="12"/>
          </p:nvPr>
        </p:nvSpPr>
        <p:spPr/>
        <p:txBody>
          <a:bodyPr/>
          <a:lstStyle/>
          <a:p>
            <a:fld id="{49246692-9764-4796-AF2E-897E79EBAFA7}" type="slidenum">
              <a:rPr lang="fi-FI" smtClean="0"/>
              <a:pPr/>
              <a:t>44</a:t>
            </a:fld>
            <a:endParaRPr lang="fi-FI"/>
          </a:p>
        </p:txBody>
      </p:sp>
    </p:spTree>
    <p:extLst>
      <p:ext uri="{BB962C8B-B14F-4D97-AF65-F5344CB8AC3E}">
        <p14:creationId xmlns:p14="http://schemas.microsoft.com/office/powerpoint/2010/main" val="1597582843"/>
      </p:ext>
    </p:extLst>
  </p:cSld>
  <p:clrMapOvr>
    <a:masterClrMapping/>
  </p:clrMapOvr>
  <p:transition spd="med">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584" y="3140968"/>
            <a:ext cx="7489824" cy="647452"/>
          </a:xfrm>
        </p:spPr>
        <p:style>
          <a:lnRef idx="3">
            <a:schemeClr val="lt1"/>
          </a:lnRef>
          <a:fillRef idx="1">
            <a:schemeClr val="accent2"/>
          </a:fillRef>
          <a:effectRef idx="1">
            <a:schemeClr val="accent2"/>
          </a:effectRef>
          <a:fontRef idx="minor">
            <a:schemeClr val="lt1"/>
          </a:fontRef>
        </p:style>
        <p:txBody>
          <a:bodyPr>
            <a:normAutofit/>
          </a:bodyPr>
          <a:lstStyle/>
          <a:p>
            <a:pPr algn="ctr"/>
            <a:r>
              <a:rPr lang="fi-FI" dirty="0" smtClean="0"/>
              <a:t>Rakennuksen tiiveys </a:t>
            </a:r>
            <a:endParaRPr lang="fi-FI" dirty="0"/>
          </a:p>
        </p:txBody>
      </p:sp>
      <p:pic>
        <p:nvPicPr>
          <p:cNvPr id="3"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45</a:t>
            </a:fld>
            <a:endParaRPr lang="fi-FI"/>
          </a:p>
        </p:txBody>
      </p:sp>
    </p:spTree>
    <p:extLst>
      <p:ext uri="{BB962C8B-B14F-4D97-AF65-F5344CB8AC3E}">
        <p14:creationId xmlns:p14="http://schemas.microsoft.com/office/powerpoint/2010/main" val="2465051172"/>
      </p:ext>
    </p:extLst>
  </p:cSld>
  <p:clrMapOvr>
    <a:masterClrMapping/>
  </p:clrMapOvr>
  <p:transition spd="med">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5141" y="332656"/>
            <a:ext cx="7489824" cy="1079500"/>
          </a:xfrm>
        </p:spPr>
        <p:txBody>
          <a:bodyPr/>
          <a:lstStyle/>
          <a:p>
            <a:r>
              <a:rPr lang="fi-FI" dirty="0" smtClean="0"/>
              <a:t>Ilmavuodot rakennuksessa</a:t>
            </a:r>
            <a:endParaRPr lang="fi-FI" dirty="0"/>
          </a:p>
        </p:txBody>
      </p:sp>
      <p:sp>
        <p:nvSpPr>
          <p:cNvPr id="4" name="Content Placeholder 3"/>
          <p:cNvSpPr>
            <a:spLocks noGrp="1"/>
          </p:cNvSpPr>
          <p:nvPr>
            <p:ph idx="1"/>
          </p:nvPr>
        </p:nvSpPr>
        <p:spPr/>
        <p:txBody>
          <a:bodyPr/>
          <a:lstStyle/>
          <a:p>
            <a:r>
              <a:rPr lang="fi-FI" dirty="0" smtClean="0"/>
              <a:t>Ilmavuodoilla </a:t>
            </a:r>
            <a:r>
              <a:rPr lang="fi-FI" dirty="0"/>
              <a:t>tarkoitetaan rakennuksen </a:t>
            </a:r>
            <a:r>
              <a:rPr lang="fi-FI" dirty="0" err="1"/>
              <a:t>sisä</a:t>
            </a:r>
            <a:r>
              <a:rPr lang="fi-FI" dirty="0"/>
              <a:t>- ja ulkopuolen välisten paine-erojen aiheuttamaa ilman virtausta eli </a:t>
            </a:r>
            <a:r>
              <a:rPr lang="fi-FI" dirty="0" err="1"/>
              <a:t>konvektiota</a:t>
            </a:r>
            <a:r>
              <a:rPr lang="fi-FI" dirty="0"/>
              <a:t> rakennuksen vaipan läpi </a:t>
            </a:r>
          </a:p>
          <a:p>
            <a:endParaRPr lang="fi-FI" dirty="0"/>
          </a:p>
          <a:p>
            <a:r>
              <a:rPr lang="fi-FI" dirty="0" smtClean="0"/>
              <a:t>Paine-eroja </a:t>
            </a:r>
            <a:r>
              <a:rPr lang="fi-FI" dirty="0"/>
              <a:t>aiheuttaa mm. </a:t>
            </a:r>
          </a:p>
          <a:p>
            <a:r>
              <a:rPr lang="fi-FI" dirty="0" smtClean="0"/>
              <a:t>Ilmanvaihtolaitteet </a:t>
            </a:r>
            <a:endParaRPr lang="fi-FI" dirty="0"/>
          </a:p>
          <a:p>
            <a:r>
              <a:rPr lang="fi-FI" dirty="0" smtClean="0"/>
              <a:t>Tuuli </a:t>
            </a:r>
            <a:endParaRPr lang="fi-FI" dirty="0"/>
          </a:p>
          <a:p>
            <a:r>
              <a:rPr lang="fi-FI" dirty="0" smtClean="0"/>
              <a:t>Tulisijojen </a:t>
            </a:r>
            <a:r>
              <a:rPr lang="fi-FI" dirty="0"/>
              <a:t>käyttö </a:t>
            </a:r>
          </a:p>
          <a:p>
            <a:r>
              <a:rPr lang="fi-FI" dirty="0" smtClean="0"/>
              <a:t>lämpötilaerot </a:t>
            </a:r>
            <a:endParaRPr lang="fi-FI" dirty="0"/>
          </a:p>
          <a:p>
            <a:endParaRPr lang="fi-FI" dirty="0"/>
          </a:p>
        </p:txBody>
      </p:sp>
      <p:pic>
        <p:nvPicPr>
          <p:cNvPr id="5"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276671" y="6021288"/>
            <a:ext cx="1296144" cy="430760"/>
          </a:xfrm>
          <a:prstGeom prst="rect">
            <a:avLst/>
          </a:prstGeom>
          <a:noFill/>
          <a:ln>
            <a:noFill/>
          </a:ln>
          <a:extLst>
            <a:ext uri="{53640926-AAD7-44D8-BBD7-CCE9431645EC}">
              <a14:shadowObscured xmlns:a14="http://schemas.microsoft.com/office/drawing/2010/main"/>
            </a:ext>
          </a:extLst>
        </p:spPr>
      </p:pic>
      <p:sp>
        <p:nvSpPr>
          <p:cNvPr id="6" name="Tekstiruutu 5"/>
          <p:cNvSpPr txBox="1"/>
          <p:nvPr/>
        </p:nvSpPr>
        <p:spPr>
          <a:xfrm>
            <a:off x="5508104" y="5756195"/>
            <a:ext cx="3096344" cy="461665"/>
          </a:xfrm>
          <a:prstGeom prst="rect">
            <a:avLst/>
          </a:prstGeom>
          <a:noFill/>
        </p:spPr>
        <p:txBody>
          <a:bodyPr wrap="square" rtlCol="0">
            <a:spAutoFit/>
          </a:bodyPr>
          <a:lstStyle/>
          <a:p>
            <a:r>
              <a:rPr lang="fi-FI" sz="1200" dirty="0" smtClean="0"/>
              <a:t>Korjausrakentamisen jatkokurssi, Savonia</a:t>
            </a:r>
          </a:p>
          <a:p>
            <a:r>
              <a:rPr lang="fi-FI" sz="1200" dirty="0" smtClean="0"/>
              <a:t>Pasi Haataja</a:t>
            </a:r>
            <a:endParaRPr lang="fi-FI" sz="1200" dirty="0"/>
          </a:p>
        </p:txBody>
      </p:sp>
      <p:sp>
        <p:nvSpPr>
          <p:cNvPr id="7" name="Dian numeron paikkamerkki 4"/>
          <p:cNvSpPr>
            <a:spLocks noGrp="1"/>
          </p:cNvSpPr>
          <p:nvPr>
            <p:ph type="sldNum" sz="quarter" idx="12"/>
          </p:nvPr>
        </p:nvSpPr>
        <p:spPr>
          <a:xfrm>
            <a:off x="8316912" y="6198834"/>
            <a:ext cx="503238" cy="365125"/>
          </a:xfrm>
        </p:spPr>
        <p:txBody>
          <a:bodyPr/>
          <a:lstStyle/>
          <a:p>
            <a:r>
              <a:rPr lang="fi-FI" dirty="0" smtClean="0"/>
              <a:t>46</a:t>
            </a:r>
            <a:endParaRPr lang="fi-FI" dirty="0"/>
          </a:p>
        </p:txBody>
      </p:sp>
    </p:spTree>
    <p:extLst>
      <p:ext uri="{BB962C8B-B14F-4D97-AF65-F5344CB8AC3E}">
        <p14:creationId xmlns:p14="http://schemas.microsoft.com/office/powerpoint/2010/main" val="1507345054"/>
      </p:ext>
    </p:extLst>
  </p:cSld>
  <p:clrMapOvr>
    <a:masterClrMapping/>
  </p:clrMapOvr>
  <p:transition spd="med">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Rakennusten tiiveys</a:t>
            </a:r>
            <a:endParaRPr lang="fi-FI" dirty="0"/>
          </a:p>
        </p:txBody>
      </p:sp>
      <p:sp>
        <p:nvSpPr>
          <p:cNvPr id="4" name="Content Placeholder 3"/>
          <p:cNvSpPr>
            <a:spLocks noGrp="1"/>
          </p:cNvSpPr>
          <p:nvPr>
            <p:ph idx="1"/>
          </p:nvPr>
        </p:nvSpPr>
        <p:spPr/>
        <p:txBody>
          <a:bodyPr/>
          <a:lstStyle/>
          <a:p>
            <a:r>
              <a:rPr lang="fi-FI" dirty="0" smtClean="0"/>
              <a:t>Ilmavuodot rakenteista</a:t>
            </a:r>
          </a:p>
          <a:p>
            <a:pPr lvl="1"/>
            <a:r>
              <a:rPr lang="fi-FI" dirty="0" smtClean="0"/>
              <a:t>Epäpuhtauslähteet rakenteista sisäilmaan</a:t>
            </a:r>
          </a:p>
          <a:p>
            <a:pPr lvl="2"/>
            <a:r>
              <a:rPr lang="fi-FI" dirty="0" smtClean="0"/>
              <a:t>Mikrobit, villakuidut, kemialliset epäpuhtaudet, haitta-aineet</a:t>
            </a:r>
          </a:p>
          <a:p>
            <a:pPr lvl="2"/>
            <a:endParaRPr lang="fi-FI" dirty="0" smtClean="0"/>
          </a:p>
          <a:p>
            <a:pPr lvl="1"/>
            <a:r>
              <a:rPr lang="fi-FI" dirty="0" smtClean="0"/>
              <a:t>Vetoisuus</a:t>
            </a:r>
          </a:p>
          <a:p>
            <a:pPr lvl="1"/>
            <a:endParaRPr lang="fi-FI" dirty="0" smtClean="0"/>
          </a:p>
          <a:p>
            <a:pPr lvl="1"/>
            <a:r>
              <a:rPr lang="fi-FI" dirty="0" smtClean="0"/>
              <a:t>Sisäilman lämpötilaongelmat</a:t>
            </a:r>
          </a:p>
          <a:p>
            <a:pPr lvl="1"/>
            <a:endParaRPr lang="fi-FI" dirty="0" smtClean="0"/>
          </a:p>
          <a:p>
            <a:pPr lvl="1"/>
            <a:r>
              <a:rPr lang="fi-FI" dirty="0" smtClean="0"/>
              <a:t>Rakenteiden jäähtyminen, kosteuden tiivistyminen</a:t>
            </a:r>
          </a:p>
          <a:p>
            <a:pPr lvl="1"/>
            <a:endParaRPr lang="fi-FI" dirty="0" smtClean="0"/>
          </a:p>
          <a:p>
            <a:pPr lvl="1"/>
            <a:r>
              <a:rPr lang="fi-FI" dirty="0" smtClean="0"/>
              <a:t>Kosteuden siirtyminen sisäilmasta rakenteisiin</a:t>
            </a:r>
          </a:p>
          <a:p>
            <a:pPr lvl="2"/>
            <a:r>
              <a:rPr lang="fi-FI" dirty="0" smtClean="0"/>
              <a:t>Kosteus- ja mikrobivauriot</a:t>
            </a:r>
          </a:p>
          <a:p>
            <a:pPr lvl="1"/>
            <a:endParaRPr lang="fi-FI" dirty="0"/>
          </a:p>
          <a:p>
            <a:endParaRPr lang="fi-FI" dirty="0" smtClean="0"/>
          </a:p>
        </p:txBody>
      </p:sp>
      <p:sp>
        <p:nvSpPr>
          <p:cNvPr id="5" name="Footer Placeholder 1"/>
          <p:cNvSpPr>
            <a:spLocks noGrp="1"/>
          </p:cNvSpPr>
          <p:nvPr>
            <p:ph type="ftr" sz="quarter" idx="10"/>
          </p:nvPr>
        </p:nvSpPr>
        <p:spPr>
          <a:xfrm>
            <a:off x="395536" y="5548213"/>
            <a:ext cx="3570098" cy="365125"/>
          </a:xfrm>
        </p:spPr>
        <p:txBody>
          <a:bodyPr/>
          <a:lstStyle/>
          <a:p>
            <a:pPr>
              <a:defRPr/>
            </a:pPr>
            <a:r>
              <a:rPr lang="fi-FI" dirty="0" smtClean="0"/>
              <a:t>RIL 250-2011, Kosteudenhallinta ja homevaurioiden estäminen</a:t>
            </a:r>
            <a:endParaRPr lang="fi-FI" dirty="0"/>
          </a:p>
        </p:txBody>
      </p:sp>
      <p:pic>
        <p:nvPicPr>
          <p:cNvPr id="6"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276671" y="6021288"/>
            <a:ext cx="1296144" cy="430760"/>
          </a:xfrm>
          <a:prstGeom prst="rect">
            <a:avLst/>
          </a:prstGeom>
          <a:noFill/>
          <a:ln>
            <a:noFill/>
          </a:ln>
          <a:extLst>
            <a:ext uri="{53640926-AAD7-44D8-BBD7-CCE9431645EC}">
              <a14:shadowObscured xmlns:a14="http://schemas.microsoft.com/office/drawing/2010/main"/>
            </a:ext>
          </a:extLst>
        </p:spPr>
      </p:pic>
      <p:sp>
        <p:nvSpPr>
          <p:cNvPr id="7" name="Dian numeron paikkamerkki 4"/>
          <p:cNvSpPr>
            <a:spLocks noGrp="1"/>
          </p:cNvSpPr>
          <p:nvPr>
            <p:ph type="sldNum" sz="quarter" idx="12"/>
          </p:nvPr>
        </p:nvSpPr>
        <p:spPr>
          <a:xfrm>
            <a:off x="8316912" y="6198834"/>
            <a:ext cx="503238" cy="365125"/>
          </a:xfrm>
        </p:spPr>
        <p:txBody>
          <a:bodyPr/>
          <a:lstStyle/>
          <a:p>
            <a:r>
              <a:rPr lang="fi-FI" dirty="0" smtClean="0"/>
              <a:t>47</a:t>
            </a:r>
            <a:endParaRPr lang="fi-FI" dirty="0"/>
          </a:p>
        </p:txBody>
      </p:sp>
    </p:spTree>
    <p:extLst>
      <p:ext uri="{BB962C8B-B14F-4D97-AF65-F5344CB8AC3E}">
        <p14:creationId xmlns:p14="http://schemas.microsoft.com/office/powerpoint/2010/main" val="2114005234"/>
      </p:ext>
    </p:extLst>
  </p:cSld>
  <p:clrMapOvr>
    <a:masterClrMapping/>
  </p:clrMapOvr>
  <p:transition spd="med">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77936"/>
            <a:ext cx="7489824" cy="720180"/>
          </a:xfrm>
        </p:spPr>
        <p:txBody>
          <a:bodyPr/>
          <a:lstStyle/>
          <a:p>
            <a:r>
              <a:rPr lang="fi-FI" dirty="0" smtClean="0"/>
              <a:t>Tiivis rakennus</a:t>
            </a:r>
            <a:endParaRPr lang="fi-FI" dirty="0"/>
          </a:p>
        </p:txBody>
      </p:sp>
      <p:sp>
        <p:nvSpPr>
          <p:cNvPr id="3" name="Content Placeholder 2"/>
          <p:cNvSpPr>
            <a:spLocks noGrp="1"/>
          </p:cNvSpPr>
          <p:nvPr>
            <p:ph idx="1"/>
          </p:nvPr>
        </p:nvSpPr>
        <p:spPr>
          <a:xfrm>
            <a:off x="755576" y="1413395"/>
            <a:ext cx="7849368" cy="2951709"/>
          </a:xfrm>
        </p:spPr>
        <p:txBody>
          <a:bodyPr>
            <a:normAutofit lnSpcReduction="10000"/>
          </a:bodyPr>
          <a:lstStyle/>
          <a:p>
            <a:r>
              <a:rPr lang="fi-FI" sz="1800" dirty="0" smtClean="0"/>
              <a:t>Voidaan </a:t>
            </a:r>
            <a:r>
              <a:rPr lang="fi-FI" sz="1800" dirty="0"/>
              <a:t>kontrolloida paremmin ilmanvaihtoa ja </a:t>
            </a:r>
            <a:r>
              <a:rPr lang="fi-FI" sz="1800" dirty="0" smtClean="0"/>
              <a:t>sisäilman laatua</a:t>
            </a:r>
          </a:p>
          <a:p>
            <a:pPr lvl="1"/>
            <a:r>
              <a:rPr lang="fi-FI" sz="1600" dirty="0" smtClean="0"/>
              <a:t>Ei hallitsemattomia vuotoilmareittejä </a:t>
            </a:r>
            <a:endParaRPr lang="fi-FI" sz="1600" dirty="0"/>
          </a:p>
          <a:p>
            <a:endParaRPr lang="fi-FI" sz="1800" dirty="0"/>
          </a:p>
          <a:p>
            <a:r>
              <a:rPr lang="fi-FI" sz="1800" dirty="0" smtClean="0"/>
              <a:t>Ilma </a:t>
            </a:r>
            <a:r>
              <a:rPr lang="fi-FI" sz="1800" dirty="0"/>
              <a:t>tulee pääosin ilmanvaihtojärjestelmän kautta eli epäpuhtaudet voidaan paremmin suodattaa </a:t>
            </a:r>
          </a:p>
          <a:p>
            <a:endParaRPr lang="fi-FI" sz="1800" dirty="0"/>
          </a:p>
          <a:p>
            <a:r>
              <a:rPr lang="fi-FI" sz="1800" dirty="0" smtClean="0"/>
              <a:t>Koneellisen </a:t>
            </a:r>
            <a:r>
              <a:rPr lang="fi-FI" sz="1800" dirty="0"/>
              <a:t>tulo- ja poistoilmanvaihtojärjestelmän toiminta on tehokkaampaa ilmanpitävässä rakennuksessa </a:t>
            </a:r>
          </a:p>
          <a:p>
            <a:endParaRPr lang="fi-FI" sz="1800" dirty="0" smtClean="0"/>
          </a:p>
          <a:p>
            <a:r>
              <a:rPr lang="fi-FI" sz="1800" dirty="0" smtClean="0"/>
              <a:t>Energiatehokkuus</a:t>
            </a:r>
            <a:endParaRPr lang="fi-FI" sz="1800" dirty="0"/>
          </a:p>
          <a:p>
            <a:endParaRPr lang="fi-FI" dirty="0"/>
          </a:p>
        </p:txBody>
      </p:sp>
      <p:pic>
        <p:nvPicPr>
          <p:cNvPr id="4"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276671" y="6021288"/>
            <a:ext cx="1296144" cy="430760"/>
          </a:xfrm>
          <a:prstGeom prst="rect">
            <a:avLst/>
          </a:prstGeom>
          <a:noFill/>
          <a:ln>
            <a:noFill/>
          </a:ln>
          <a:extLst>
            <a:ext uri="{53640926-AAD7-44D8-BBD7-CCE9431645EC}">
              <a14:shadowObscured xmlns:a14="http://schemas.microsoft.com/office/drawing/2010/main"/>
            </a:ext>
          </a:extLst>
        </p:spPr>
      </p:pic>
      <p:sp>
        <p:nvSpPr>
          <p:cNvPr id="5" name="Tekstiruutu 4"/>
          <p:cNvSpPr txBox="1"/>
          <p:nvPr/>
        </p:nvSpPr>
        <p:spPr>
          <a:xfrm>
            <a:off x="5508104" y="5756195"/>
            <a:ext cx="3096344" cy="461665"/>
          </a:xfrm>
          <a:prstGeom prst="rect">
            <a:avLst/>
          </a:prstGeom>
          <a:noFill/>
        </p:spPr>
        <p:txBody>
          <a:bodyPr wrap="square" rtlCol="0">
            <a:spAutoFit/>
          </a:bodyPr>
          <a:lstStyle/>
          <a:p>
            <a:r>
              <a:rPr lang="fi-FI" sz="1200" dirty="0" smtClean="0"/>
              <a:t>Korjausrakentamisen jatkokurssi, Savonia</a:t>
            </a:r>
          </a:p>
          <a:p>
            <a:r>
              <a:rPr lang="fi-FI" sz="1200" dirty="0" smtClean="0"/>
              <a:t>Pasi Haataja</a:t>
            </a:r>
            <a:endParaRPr lang="fi-FI" sz="1200" dirty="0"/>
          </a:p>
        </p:txBody>
      </p:sp>
      <p:sp>
        <p:nvSpPr>
          <p:cNvPr id="6" name="Dian numeron paikkamerkki 4"/>
          <p:cNvSpPr>
            <a:spLocks noGrp="1"/>
          </p:cNvSpPr>
          <p:nvPr>
            <p:ph type="sldNum" sz="quarter" idx="12"/>
          </p:nvPr>
        </p:nvSpPr>
        <p:spPr>
          <a:xfrm>
            <a:off x="8316912" y="6198834"/>
            <a:ext cx="503238" cy="365125"/>
          </a:xfrm>
        </p:spPr>
        <p:txBody>
          <a:bodyPr/>
          <a:lstStyle/>
          <a:p>
            <a:r>
              <a:rPr lang="fi-FI" dirty="0" smtClean="0"/>
              <a:t>48</a:t>
            </a:r>
            <a:endParaRPr lang="fi-FI" dirty="0"/>
          </a:p>
        </p:txBody>
      </p:sp>
    </p:spTree>
    <p:extLst>
      <p:ext uri="{BB962C8B-B14F-4D97-AF65-F5344CB8AC3E}">
        <p14:creationId xmlns:p14="http://schemas.microsoft.com/office/powerpoint/2010/main" val="3215167898"/>
      </p:ext>
    </p:extLst>
  </p:cSld>
  <p:clrMapOvr>
    <a:masterClrMapping/>
  </p:clrMapOvr>
  <p:transition spd="med">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Rakennusten tiiveys ja </a:t>
            </a:r>
            <a:br>
              <a:rPr lang="fi-FI" dirty="0" smtClean="0"/>
            </a:br>
            <a:r>
              <a:rPr lang="fi-FI" dirty="0" smtClean="0"/>
              <a:t>Suomen rakentamismääräyskokoelma</a:t>
            </a:r>
            <a:endParaRPr lang="fi-FI" dirty="0"/>
          </a:p>
        </p:txBody>
      </p:sp>
      <p:sp>
        <p:nvSpPr>
          <p:cNvPr id="3" name="Content Placeholder 2"/>
          <p:cNvSpPr>
            <a:spLocks noGrp="1"/>
          </p:cNvSpPr>
          <p:nvPr>
            <p:ph idx="1"/>
          </p:nvPr>
        </p:nvSpPr>
        <p:spPr/>
        <p:txBody>
          <a:bodyPr>
            <a:normAutofit fontScale="92500" lnSpcReduction="20000"/>
          </a:bodyPr>
          <a:lstStyle/>
          <a:p>
            <a:r>
              <a:rPr lang="fi-FI" dirty="0"/>
              <a:t>ilmansulun ja ilmansulkuna </a:t>
            </a:r>
            <a:r>
              <a:rPr lang="fi-FI" dirty="0" smtClean="0"/>
              <a:t>toimivan höyrynsulun </a:t>
            </a:r>
            <a:r>
              <a:rPr lang="fi-FI" dirty="0"/>
              <a:t>saumat, reunat ja läpivientikohdat on tiivistettävä </a:t>
            </a:r>
            <a:r>
              <a:rPr lang="fi-FI" dirty="0" smtClean="0"/>
              <a:t>huolellisesti. Ilmansulun </a:t>
            </a:r>
            <a:r>
              <a:rPr lang="fi-FI" dirty="0"/>
              <a:t>ja myös tuulensuojan tulee olla </a:t>
            </a:r>
            <a:r>
              <a:rPr lang="fi-FI" dirty="0" smtClean="0"/>
              <a:t>tiiviit ikkunoiden </a:t>
            </a:r>
            <a:r>
              <a:rPr lang="fi-FI" dirty="0"/>
              <a:t>ja ovien karmien kohdalla sekä seinän ja ala-, väli- ja </a:t>
            </a:r>
            <a:r>
              <a:rPr lang="fi-FI" dirty="0" smtClean="0"/>
              <a:t>yläpohjien liittymissä</a:t>
            </a:r>
            <a:r>
              <a:rPr lang="fi-FI" dirty="0"/>
              <a:t>. Ilmansulun lävistykset tuuletusaukkojen, sähkörasioiden, putkien jne</a:t>
            </a:r>
            <a:r>
              <a:rPr lang="fi-FI" dirty="0" smtClean="0"/>
              <a:t>. kohdalla </a:t>
            </a:r>
            <a:r>
              <a:rPr lang="fi-FI" dirty="0"/>
              <a:t>tiivistetään </a:t>
            </a:r>
            <a:r>
              <a:rPr lang="fi-FI" dirty="0" smtClean="0"/>
              <a:t>huolellisesti</a:t>
            </a:r>
            <a:r>
              <a:rPr lang="fi-FI" dirty="0"/>
              <a:t> </a:t>
            </a:r>
            <a:r>
              <a:rPr lang="fi-FI" dirty="0" smtClean="0"/>
              <a:t>(</a:t>
            </a:r>
            <a:r>
              <a:rPr lang="fi-FI" dirty="0" err="1" smtClean="0"/>
              <a:t>Rakmk</a:t>
            </a:r>
            <a:r>
              <a:rPr lang="fi-FI" dirty="0" smtClean="0"/>
              <a:t> C2, 1998)</a:t>
            </a:r>
          </a:p>
          <a:p>
            <a:endParaRPr lang="fi-FI" dirty="0"/>
          </a:p>
          <a:p>
            <a:r>
              <a:rPr lang="fi-FI" dirty="0" smtClean="0"/>
              <a:t>Rakennuksen </a:t>
            </a:r>
            <a:r>
              <a:rPr lang="fi-FI" dirty="0"/>
              <a:t>painesuhteet ja </a:t>
            </a:r>
            <a:r>
              <a:rPr lang="fi-FI" dirty="0" smtClean="0"/>
              <a:t>rakenteiden tiiviys </a:t>
            </a:r>
            <a:r>
              <a:rPr lang="fi-FI" dirty="0"/>
              <a:t>suunnitellaan ja toteutetaan siten, että ne osaltaan vähentävät radonin </a:t>
            </a:r>
            <a:r>
              <a:rPr lang="fi-FI" dirty="0" smtClean="0"/>
              <a:t>ja muiden </a:t>
            </a:r>
            <a:r>
              <a:rPr lang="fi-FI" dirty="0"/>
              <a:t>epäpuhtauksien siirtymistä </a:t>
            </a:r>
            <a:r>
              <a:rPr lang="fi-FI" dirty="0" smtClean="0"/>
              <a:t>rakennuksessa (</a:t>
            </a:r>
            <a:r>
              <a:rPr lang="fi-FI" dirty="0" err="1" smtClean="0"/>
              <a:t>Rakmk</a:t>
            </a:r>
            <a:r>
              <a:rPr lang="fi-FI" dirty="0" smtClean="0"/>
              <a:t> D2, 2012)</a:t>
            </a:r>
          </a:p>
          <a:p>
            <a:endParaRPr lang="fi-FI" dirty="0"/>
          </a:p>
          <a:p>
            <a:r>
              <a:rPr lang="fi-FI" dirty="0" smtClean="0"/>
              <a:t>Sekä </a:t>
            </a:r>
            <a:r>
              <a:rPr lang="fi-FI" dirty="0"/>
              <a:t>rakennuksen vaipan että tilojen </a:t>
            </a:r>
            <a:r>
              <a:rPr lang="fi-FI" dirty="0" smtClean="0"/>
              <a:t>välisten rakenteiden </a:t>
            </a:r>
            <a:r>
              <a:rPr lang="fi-FI" dirty="0"/>
              <a:t>tulee olla niin ilmanpitäviä, että vuotokohtien läpi </a:t>
            </a:r>
            <a:r>
              <a:rPr lang="fi-FI" dirty="0" smtClean="0"/>
              <a:t>tapahtuvat ilmavirtaukset </a:t>
            </a:r>
            <a:r>
              <a:rPr lang="fi-FI" dirty="0"/>
              <a:t>eivät aiheuta merkittäviä haittoja rakennuksen käyttäjille </a:t>
            </a:r>
            <a:r>
              <a:rPr lang="fi-FI" dirty="0" smtClean="0"/>
              <a:t>tai rakenteille </a:t>
            </a:r>
            <a:r>
              <a:rPr lang="fi-FI" dirty="0"/>
              <a:t>ja rakennuksen ilmanvaihtojärjestelmä voi toimia </a:t>
            </a:r>
            <a:r>
              <a:rPr lang="fi-FI" dirty="0" smtClean="0"/>
              <a:t>suunnitellusti (</a:t>
            </a:r>
            <a:r>
              <a:rPr lang="fi-FI" dirty="0" err="1" smtClean="0"/>
              <a:t>Rakmk</a:t>
            </a:r>
            <a:r>
              <a:rPr lang="fi-FI" dirty="0" smtClean="0"/>
              <a:t> C3, 2010)</a:t>
            </a:r>
          </a:p>
          <a:p>
            <a:endParaRPr lang="fi-FI" dirty="0"/>
          </a:p>
          <a:p>
            <a:endParaRPr lang="fi-FI" dirty="0" smtClean="0"/>
          </a:p>
          <a:p>
            <a:endParaRPr lang="fi-FI" dirty="0"/>
          </a:p>
          <a:p>
            <a:endParaRPr lang="fi-FI" dirty="0"/>
          </a:p>
        </p:txBody>
      </p:sp>
      <p:pic>
        <p:nvPicPr>
          <p:cNvPr id="4"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276671" y="6021288"/>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a:xfrm>
            <a:off x="8316912" y="6198834"/>
            <a:ext cx="503238" cy="365125"/>
          </a:xfrm>
        </p:spPr>
        <p:txBody>
          <a:bodyPr/>
          <a:lstStyle/>
          <a:p>
            <a:r>
              <a:rPr lang="fi-FI" dirty="0" smtClean="0"/>
              <a:t>49</a:t>
            </a:r>
            <a:endParaRPr lang="fi-FI" dirty="0"/>
          </a:p>
        </p:txBody>
      </p:sp>
    </p:spTree>
    <p:extLst>
      <p:ext uri="{BB962C8B-B14F-4D97-AF65-F5344CB8AC3E}">
        <p14:creationId xmlns:p14="http://schemas.microsoft.com/office/powerpoint/2010/main" val="30667874"/>
      </p:ext>
    </p:extLst>
  </p:cSld>
  <p:clrMapOvr>
    <a:masterClrMapping/>
  </p:clrMapOvr>
  <p:transition spd="med">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2780928"/>
            <a:ext cx="7489824" cy="719460"/>
          </a:xfrm>
        </p:spPr>
        <p:style>
          <a:lnRef idx="3">
            <a:schemeClr val="lt1"/>
          </a:lnRef>
          <a:fillRef idx="1">
            <a:schemeClr val="accent2"/>
          </a:fillRef>
          <a:effectRef idx="1">
            <a:schemeClr val="accent2"/>
          </a:effectRef>
          <a:fontRef idx="minor">
            <a:schemeClr val="lt1"/>
          </a:fontRef>
        </p:style>
        <p:txBody>
          <a:bodyPr anchor="ctr">
            <a:noAutofit/>
          </a:bodyPr>
          <a:lstStyle/>
          <a:p>
            <a:pPr algn="ctr"/>
            <a:r>
              <a:rPr lang="fi-FI" dirty="0" smtClean="0"/>
              <a:t>Lämpöviihtyvyys</a:t>
            </a:r>
            <a:endParaRPr lang="fi-FI" dirty="0"/>
          </a:p>
        </p:txBody>
      </p:sp>
      <p:pic>
        <p:nvPicPr>
          <p:cNvPr id="3"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5</a:t>
            </a:fld>
            <a:endParaRPr lang="fi-FI" dirty="0"/>
          </a:p>
        </p:txBody>
      </p:sp>
    </p:spTree>
    <p:extLst>
      <p:ext uri="{BB962C8B-B14F-4D97-AF65-F5344CB8AC3E}">
        <p14:creationId xmlns:p14="http://schemas.microsoft.com/office/powerpoint/2010/main" val="4026255574"/>
      </p:ext>
    </p:extLst>
  </p:cSld>
  <p:clrMapOvr>
    <a:masterClrMapping/>
  </p:clrMapOvr>
  <p:transition spd="med">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i-FI" dirty="0"/>
              <a:t>Sekä rakennusvaipan että </a:t>
            </a:r>
            <a:r>
              <a:rPr lang="fi-FI" dirty="0" smtClean="0"/>
              <a:t>tilojen </a:t>
            </a:r>
            <a:r>
              <a:rPr lang="fi-FI" dirty="0"/>
              <a:t>välisten rakenteiden tulee olla niin ilmanpitäviä, että vuotokohtien </a:t>
            </a:r>
            <a:r>
              <a:rPr lang="fi-FI" dirty="0" smtClean="0"/>
              <a:t>läpi </a:t>
            </a:r>
            <a:r>
              <a:rPr lang="fi-FI" dirty="0"/>
              <a:t>tapahtuvat ilmavirtaukset eivät aiheuta merkittäviä haittoja rakennuksen käyttäjille, rakenteille tai </a:t>
            </a:r>
            <a:r>
              <a:rPr lang="fi-FI" dirty="0" smtClean="0"/>
              <a:t>rakennuksen </a:t>
            </a:r>
            <a:r>
              <a:rPr lang="fi-FI" dirty="0"/>
              <a:t>energiatehokkuudelle. </a:t>
            </a:r>
            <a:endParaRPr lang="fi-FI" dirty="0" smtClean="0"/>
          </a:p>
          <a:p>
            <a:endParaRPr lang="fi-FI" dirty="0"/>
          </a:p>
          <a:p>
            <a:r>
              <a:rPr lang="fi-FI" dirty="0" smtClean="0"/>
              <a:t>Erityistä </a:t>
            </a:r>
            <a:r>
              <a:rPr lang="fi-FI" dirty="0"/>
              <a:t>huomiota tulee kiinnittää </a:t>
            </a:r>
            <a:r>
              <a:rPr lang="fi-FI" dirty="0" smtClean="0"/>
              <a:t>rakenteiden </a:t>
            </a:r>
            <a:r>
              <a:rPr lang="fi-FI" dirty="0"/>
              <a:t>liitosten ja </a:t>
            </a:r>
            <a:r>
              <a:rPr lang="fi-FI" dirty="0" smtClean="0"/>
              <a:t>läpivientien </a:t>
            </a:r>
            <a:r>
              <a:rPr lang="fi-FI" dirty="0"/>
              <a:t>suunnitteluun sekä rakennustyön huolellisuuteen. </a:t>
            </a:r>
            <a:endParaRPr lang="fi-FI" dirty="0" smtClean="0"/>
          </a:p>
          <a:p>
            <a:endParaRPr lang="fi-FI" dirty="0" smtClean="0"/>
          </a:p>
          <a:p>
            <a:r>
              <a:rPr lang="fi-FI" dirty="0" smtClean="0"/>
              <a:t>Rakenteisiin </a:t>
            </a:r>
            <a:r>
              <a:rPr lang="fi-FI" dirty="0"/>
              <a:t>on tarvittaessa tehtävä </a:t>
            </a:r>
            <a:r>
              <a:rPr lang="fi-FI" dirty="0" smtClean="0"/>
              <a:t>erillinen </a:t>
            </a:r>
            <a:r>
              <a:rPr lang="fi-FI" dirty="0"/>
              <a:t>ilmansulku.</a:t>
            </a:r>
          </a:p>
          <a:p>
            <a:endParaRPr lang="fi-FI" dirty="0"/>
          </a:p>
        </p:txBody>
      </p:sp>
      <p:sp>
        <p:nvSpPr>
          <p:cNvPr id="4" name="TextBox 3"/>
          <p:cNvSpPr txBox="1"/>
          <p:nvPr/>
        </p:nvSpPr>
        <p:spPr>
          <a:xfrm>
            <a:off x="827088" y="5085184"/>
            <a:ext cx="3552576" cy="276999"/>
          </a:xfrm>
          <a:prstGeom prst="rect">
            <a:avLst/>
          </a:prstGeom>
          <a:noFill/>
        </p:spPr>
        <p:txBody>
          <a:bodyPr wrap="none" rtlCol="0">
            <a:spAutoFit/>
          </a:bodyPr>
          <a:lstStyle/>
          <a:p>
            <a:r>
              <a:rPr lang="fi-FI" sz="1200" dirty="0" err="1" smtClean="0"/>
              <a:t>Rakmk</a:t>
            </a:r>
            <a:r>
              <a:rPr lang="fi-FI" sz="1200" dirty="0" smtClean="0"/>
              <a:t> D3, rakennusten energiatehokkuus, 2012 </a:t>
            </a:r>
            <a:endParaRPr lang="fi-FI" sz="1200" dirty="0"/>
          </a:p>
        </p:txBody>
      </p:sp>
      <p:pic>
        <p:nvPicPr>
          <p:cNvPr id="5"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276671" y="6021288"/>
            <a:ext cx="1296144" cy="430760"/>
          </a:xfrm>
          <a:prstGeom prst="rect">
            <a:avLst/>
          </a:prstGeom>
          <a:noFill/>
          <a:ln>
            <a:noFill/>
          </a:ln>
          <a:extLst>
            <a:ext uri="{53640926-AAD7-44D8-BBD7-CCE9431645EC}">
              <a14:shadowObscured xmlns:a14="http://schemas.microsoft.com/office/drawing/2010/main"/>
            </a:ext>
          </a:extLst>
        </p:spPr>
      </p:pic>
      <p:sp>
        <p:nvSpPr>
          <p:cNvPr id="7" name="Title 1"/>
          <p:cNvSpPr txBox="1">
            <a:spLocks/>
          </p:cNvSpPr>
          <p:nvPr/>
        </p:nvSpPr>
        <p:spPr>
          <a:xfrm>
            <a:off x="634752" y="429819"/>
            <a:ext cx="7489824" cy="10795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000" b="1" kern="1200">
                <a:solidFill>
                  <a:schemeClr val="accent1"/>
                </a:solidFill>
                <a:latin typeface="+mj-lt"/>
                <a:ea typeface="+mj-ea"/>
                <a:cs typeface="+mj-cs"/>
              </a:defRPr>
            </a:lvl1pPr>
          </a:lstStyle>
          <a:p>
            <a:r>
              <a:rPr lang="fi-FI" dirty="0" smtClean="0"/>
              <a:t>Rakennusten tiiveys ja </a:t>
            </a:r>
            <a:br>
              <a:rPr lang="fi-FI" dirty="0" smtClean="0"/>
            </a:br>
            <a:r>
              <a:rPr lang="fi-FI" dirty="0" smtClean="0"/>
              <a:t>Suomen rakentamismääräyskokoelma</a:t>
            </a:r>
            <a:endParaRPr lang="fi-FI" dirty="0"/>
          </a:p>
        </p:txBody>
      </p:sp>
      <p:sp>
        <p:nvSpPr>
          <p:cNvPr id="6" name="Dian numeron paikkamerkki 4"/>
          <p:cNvSpPr>
            <a:spLocks noGrp="1"/>
          </p:cNvSpPr>
          <p:nvPr>
            <p:ph type="sldNum" sz="quarter" idx="12"/>
          </p:nvPr>
        </p:nvSpPr>
        <p:spPr>
          <a:xfrm>
            <a:off x="8316912" y="6198834"/>
            <a:ext cx="503238" cy="365125"/>
          </a:xfrm>
        </p:spPr>
        <p:txBody>
          <a:bodyPr/>
          <a:lstStyle/>
          <a:p>
            <a:fld id="{49246692-9764-4796-AF2E-897E79EBAFA7}" type="slidenum">
              <a:rPr lang="fi-FI" smtClean="0"/>
              <a:pPr/>
              <a:t>50</a:t>
            </a:fld>
            <a:r>
              <a:rPr lang="fi-FI" dirty="0" smtClean="0"/>
              <a:t>0</a:t>
            </a:r>
            <a:endParaRPr lang="fi-FI" dirty="0"/>
          </a:p>
        </p:txBody>
      </p:sp>
    </p:spTree>
    <p:extLst>
      <p:ext uri="{BB962C8B-B14F-4D97-AF65-F5344CB8AC3E}">
        <p14:creationId xmlns:p14="http://schemas.microsoft.com/office/powerpoint/2010/main" val="2467031163"/>
      </p:ext>
    </p:extLst>
  </p:cSld>
  <p:clrMapOvr>
    <a:masterClrMapping/>
  </p:clrMapOvr>
  <p:transition spd="med">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i-FI" dirty="0" smtClean="0"/>
              <a:t>Palon </a:t>
            </a:r>
            <a:r>
              <a:rPr lang="fi-FI" dirty="0"/>
              <a:t>ja savun kehittymisen ja leviämisen </a:t>
            </a:r>
            <a:r>
              <a:rPr lang="fi-FI" dirty="0" smtClean="0"/>
              <a:t>rakennuksessa tulee </a:t>
            </a:r>
            <a:r>
              <a:rPr lang="fi-FI" dirty="0"/>
              <a:t>olla rajoitettua. Siten esimerkiksi välipohjien läpivientien tulee olla tiiviitä </a:t>
            </a:r>
            <a:r>
              <a:rPr lang="fi-FI" dirty="0" smtClean="0"/>
              <a:t>palo-osastointivaatimusten takia</a:t>
            </a:r>
          </a:p>
          <a:p>
            <a:pPr lvl="1"/>
            <a:r>
              <a:rPr lang="fi-FI" dirty="0" smtClean="0"/>
              <a:t>Palokatko </a:t>
            </a:r>
            <a:r>
              <a:rPr lang="fi-FI" dirty="0"/>
              <a:t>on sähköjohtojen- putkien, tai </a:t>
            </a:r>
            <a:r>
              <a:rPr lang="fi-FI" dirty="0" smtClean="0"/>
              <a:t>muiden teknisten </a:t>
            </a:r>
            <a:r>
              <a:rPr lang="fi-FI" dirty="0"/>
              <a:t>järjestelmien palotekninen tiivistys läpäistävän rakenteen </a:t>
            </a:r>
            <a:r>
              <a:rPr lang="fi-FI" dirty="0" smtClean="0"/>
              <a:t>palo-osastointia vastaavaksi</a:t>
            </a:r>
            <a:endParaRPr lang="fi-FI" dirty="0"/>
          </a:p>
          <a:p>
            <a:pPr lvl="1"/>
            <a:endParaRPr lang="fi-FI" dirty="0" smtClean="0"/>
          </a:p>
          <a:p>
            <a:r>
              <a:rPr lang="fi-FI" dirty="0" smtClean="0"/>
              <a:t>Tiivis </a:t>
            </a:r>
            <a:r>
              <a:rPr lang="fi-FI" dirty="0"/>
              <a:t>palokatko hidastaa tulipalon syttyessä liekkien, kuumuuden </a:t>
            </a:r>
            <a:r>
              <a:rPr lang="fi-FI" dirty="0" smtClean="0"/>
              <a:t>ja savukaasujen </a:t>
            </a:r>
            <a:r>
              <a:rPr lang="fi-FI" dirty="0"/>
              <a:t>leviämisen läpivientien kautta. Palokatkot ja -saumaukset tulee </a:t>
            </a:r>
            <a:r>
              <a:rPr lang="fi-FI" dirty="0" smtClean="0"/>
              <a:t>tehdä siten</a:t>
            </a:r>
            <a:r>
              <a:rPr lang="fi-FI" dirty="0"/>
              <a:t>, etteivät tulipalo ja savu pääse leviämään palo-osastosta toiseen </a:t>
            </a:r>
            <a:r>
              <a:rPr lang="fi-FI" dirty="0" smtClean="0"/>
              <a:t>avointen aukkojen kautta (</a:t>
            </a:r>
            <a:r>
              <a:rPr lang="fi-FI" dirty="0" err="1" smtClean="0"/>
              <a:t>Rakmk</a:t>
            </a:r>
            <a:r>
              <a:rPr lang="fi-FI" dirty="0" smtClean="0"/>
              <a:t> E1, 2011)</a:t>
            </a:r>
            <a:endParaRPr lang="fi-FI" dirty="0"/>
          </a:p>
        </p:txBody>
      </p:sp>
      <p:sp>
        <p:nvSpPr>
          <p:cNvPr id="4" name="Title 1"/>
          <p:cNvSpPr>
            <a:spLocks noGrp="1"/>
          </p:cNvSpPr>
          <p:nvPr>
            <p:ph type="title"/>
          </p:nvPr>
        </p:nvSpPr>
        <p:spPr>
          <a:xfrm>
            <a:off x="827088" y="333376"/>
            <a:ext cx="7489824" cy="1079500"/>
          </a:xfrm>
        </p:spPr>
        <p:txBody>
          <a:bodyPr/>
          <a:lstStyle/>
          <a:p>
            <a:r>
              <a:rPr lang="fi-FI" dirty="0" smtClean="0"/>
              <a:t>Rakennusten tiiveys ja </a:t>
            </a:r>
            <a:br>
              <a:rPr lang="fi-FI" dirty="0" smtClean="0"/>
            </a:br>
            <a:r>
              <a:rPr lang="fi-FI" dirty="0" smtClean="0"/>
              <a:t>Suomen rakentamismääräyskokoelma</a:t>
            </a:r>
            <a:endParaRPr lang="fi-FI" dirty="0"/>
          </a:p>
        </p:txBody>
      </p:sp>
      <p:pic>
        <p:nvPicPr>
          <p:cNvPr id="5"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276671" y="6021288"/>
            <a:ext cx="1296144" cy="430760"/>
          </a:xfrm>
          <a:prstGeom prst="rect">
            <a:avLst/>
          </a:prstGeom>
          <a:noFill/>
          <a:ln>
            <a:noFill/>
          </a:ln>
          <a:extLst>
            <a:ext uri="{53640926-AAD7-44D8-BBD7-CCE9431645EC}">
              <a14:shadowObscured xmlns:a14="http://schemas.microsoft.com/office/drawing/2010/main"/>
            </a:ext>
          </a:extLst>
        </p:spPr>
      </p:pic>
      <p:sp>
        <p:nvSpPr>
          <p:cNvPr id="6" name="Dian numeron paikkamerkki 4"/>
          <p:cNvSpPr>
            <a:spLocks noGrp="1"/>
          </p:cNvSpPr>
          <p:nvPr>
            <p:ph type="sldNum" sz="quarter" idx="12"/>
          </p:nvPr>
        </p:nvSpPr>
        <p:spPr>
          <a:xfrm>
            <a:off x="8316912" y="6198834"/>
            <a:ext cx="503238" cy="365125"/>
          </a:xfrm>
        </p:spPr>
        <p:txBody>
          <a:bodyPr/>
          <a:lstStyle/>
          <a:p>
            <a:fld id="{49246692-9764-4796-AF2E-897E79EBAFA7}" type="slidenum">
              <a:rPr lang="fi-FI" smtClean="0"/>
              <a:pPr/>
              <a:t>51</a:t>
            </a:fld>
            <a:r>
              <a:rPr lang="fi-FI" dirty="0" smtClean="0"/>
              <a:t>1</a:t>
            </a:r>
            <a:endParaRPr lang="fi-FI" dirty="0"/>
          </a:p>
        </p:txBody>
      </p:sp>
    </p:spTree>
    <p:extLst>
      <p:ext uri="{BB962C8B-B14F-4D97-AF65-F5344CB8AC3E}">
        <p14:creationId xmlns:p14="http://schemas.microsoft.com/office/powerpoint/2010/main" val="4747497"/>
      </p:ext>
    </p:extLst>
  </p:cSld>
  <p:clrMapOvr>
    <a:masterClrMapping/>
  </p:clrMapOvr>
  <p:transition spd="med">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Tiiveys ja sisäilmaston laatu</a:t>
            </a:r>
            <a:endParaRPr lang="fi-FI" dirty="0"/>
          </a:p>
        </p:txBody>
      </p:sp>
      <p:sp>
        <p:nvSpPr>
          <p:cNvPr id="3" name="Content Placeholder 2"/>
          <p:cNvSpPr>
            <a:spLocks noGrp="1"/>
          </p:cNvSpPr>
          <p:nvPr>
            <p:ph idx="1"/>
          </p:nvPr>
        </p:nvSpPr>
        <p:spPr>
          <a:xfrm>
            <a:off x="803436" y="1700808"/>
            <a:ext cx="7489825" cy="4392614"/>
          </a:xfrm>
        </p:spPr>
        <p:txBody>
          <a:bodyPr/>
          <a:lstStyle/>
          <a:p>
            <a:r>
              <a:rPr lang="fi-FI" dirty="0" smtClean="0"/>
              <a:t>Sisäilmanlaadun </a:t>
            </a:r>
            <a:r>
              <a:rPr lang="fi-FI" dirty="0"/>
              <a:t>kannalta erityisesti alapohjan ilmanpitävyys on tärkeää, jotta maaperässä mahdollisesti esiintyvän radonin ja mikrobien pääsy sisäilmaan estyy </a:t>
            </a:r>
          </a:p>
          <a:p>
            <a:endParaRPr lang="fi-FI" dirty="0"/>
          </a:p>
          <a:p>
            <a:r>
              <a:rPr lang="fi-FI" dirty="0" smtClean="0"/>
              <a:t>Kosteusteknisen </a:t>
            </a:r>
            <a:r>
              <a:rPr lang="fi-FI" dirty="0"/>
              <a:t>toimivuuden kannalta ilmanpitävyydellä on myös suuri merkitys, koska lämpimään sisäilmaan sitoutunut kosteus voi </a:t>
            </a:r>
            <a:r>
              <a:rPr lang="fi-FI" dirty="0" err="1"/>
              <a:t>konvektion</a:t>
            </a:r>
            <a:r>
              <a:rPr lang="fi-FI" dirty="0"/>
              <a:t> avulla kulkeutua ilmavuotokohdista rakenteeseen aiheuttaen kosteuden tiivistymistä </a:t>
            </a:r>
          </a:p>
          <a:p>
            <a:endParaRPr lang="fi-FI" dirty="0"/>
          </a:p>
        </p:txBody>
      </p:sp>
      <p:pic>
        <p:nvPicPr>
          <p:cNvPr id="4"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276671" y="6021288"/>
            <a:ext cx="1296144" cy="430760"/>
          </a:xfrm>
          <a:prstGeom prst="rect">
            <a:avLst/>
          </a:prstGeom>
          <a:noFill/>
          <a:ln>
            <a:noFill/>
          </a:ln>
          <a:extLst>
            <a:ext uri="{53640926-AAD7-44D8-BBD7-CCE9431645EC}">
              <a14:shadowObscured xmlns:a14="http://schemas.microsoft.com/office/drawing/2010/main"/>
            </a:ext>
          </a:extLst>
        </p:spPr>
      </p:pic>
      <p:sp>
        <p:nvSpPr>
          <p:cNvPr id="5" name="Tekstiruutu 4"/>
          <p:cNvSpPr txBox="1"/>
          <p:nvPr/>
        </p:nvSpPr>
        <p:spPr>
          <a:xfrm>
            <a:off x="5508104" y="5756195"/>
            <a:ext cx="3096344" cy="461665"/>
          </a:xfrm>
          <a:prstGeom prst="rect">
            <a:avLst/>
          </a:prstGeom>
          <a:noFill/>
        </p:spPr>
        <p:txBody>
          <a:bodyPr wrap="square" rtlCol="0">
            <a:spAutoFit/>
          </a:bodyPr>
          <a:lstStyle/>
          <a:p>
            <a:r>
              <a:rPr lang="fi-FI" sz="1200" dirty="0" smtClean="0"/>
              <a:t>Korjausrakentamisen jatkokurssi, Savonia</a:t>
            </a:r>
          </a:p>
          <a:p>
            <a:r>
              <a:rPr lang="fi-FI" sz="1200" dirty="0" smtClean="0"/>
              <a:t>Pasi Haataja</a:t>
            </a:r>
            <a:endParaRPr lang="fi-FI" sz="1200" dirty="0"/>
          </a:p>
        </p:txBody>
      </p:sp>
      <p:sp>
        <p:nvSpPr>
          <p:cNvPr id="6" name="Dian numeron paikkamerkki 4"/>
          <p:cNvSpPr>
            <a:spLocks noGrp="1"/>
          </p:cNvSpPr>
          <p:nvPr>
            <p:ph type="sldNum" sz="quarter" idx="12"/>
          </p:nvPr>
        </p:nvSpPr>
        <p:spPr>
          <a:xfrm>
            <a:off x="8316912" y="6198834"/>
            <a:ext cx="503238" cy="365125"/>
          </a:xfrm>
        </p:spPr>
        <p:txBody>
          <a:bodyPr/>
          <a:lstStyle/>
          <a:p>
            <a:fld id="{49246692-9764-4796-AF2E-897E79EBAFA7}" type="slidenum">
              <a:rPr lang="fi-FI" smtClean="0"/>
              <a:pPr/>
              <a:t>52</a:t>
            </a:fld>
            <a:r>
              <a:rPr lang="fi-FI" dirty="0" smtClean="0"/>
              <a:t>2</a:t>
            </a:r>
            <a:endParaRPr lang="fi-FI" dirty="0"/>
          </a:p>
        </p:txBody>
      </p:sp>
    </p:spTree>
    <p:extLst>
      <p:ext uri="{BB962C8B-B14F-4D97-AF65-F5344CB8AC3E}">
        <p14:creationId xmlns:p14="http://schemas.microsoft.com/office/powerpoint/2010/main" val="415622240"/>
      </p:ext>
    </p:extLst>
  </p:cSld>
  <p:clrMapOvr>
    <a:masterClrMapping/>
  </p:clrMapOvr>
  <p:transition spd="med">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1550" b="1"/>
          <a:stretch/>
        </p:blipFill>
        <p:spPr>
          <a:xfrm>
            <a:off x="2483768" y="285343"/>
            <a:ext cx="6297116" cy="5459260"/>
          </a:xfrm>
          <a:prstGeom prst="rect">
            <a:avLst/>
          </a:prstGeom>
        </p:spPr>
      </p:pic>
      <p:sp>
        <p:nvSpPr>
          <p:cNvPr id="7" name="TextBox 6"/>
          <p:cNvSpPr txBox="1"/>
          <p:nvPr/>
        </p:nvSpPr>
        <p:spPr>
          <a:xfrm>
            <a:off x="276671" y="5760355"/>
            <a:ext cx="7344816" cy="261610"/>
          </a:xfrm>
          <a:prstGeom prst="rect">
            <a:avLst/>
          </a:prstGeom>
          <a:noFill/>
        </p:spPr>
        <p:txBody>
          <a:bodyPr wrap="square" rtlCol="0">
            <a:spAutoFit/>
          </a:bodyPr>
          <a:lstStyle/>
          <a:p>
            <a:r>
              <a:rPr lang="fi-FI" sz="1100" dirty="0" smtClean="0">
                <a:hlinkClick r:id="rId3"/>
              </a:rPr>
              <a:t>www.puuinfo.fi</a:t>
            </a:r>
            <a:r>
              <a:rPr lang="fi-FI" sz="1100" dirty="0" smtClean="0"/>
              <a:t>; RIL 249-2009, Matalaenergiarakennukset, 2009; Rakentajan kalenteri 2010   </a:t>
            </a:r>
            <a:endParaRPr lang="fi-FI" sz="1100" dirty="0"/>
          </a:p>
        </p:txBody>
      </p:sp>
      <p:pic>
        <p:nvPicPr>
          <p:cNvPr id="12" name="Kuva 26" descr="Kuvaus: Savonia_Word_tunniste"/>
          <p:cNvPicPr/>
          <p:nvPr/>
        </p:nvPicPr>
        <p:blipFill rotWithShape="1">
          <a:blip r:embed="rId4" cstate="print">
            <a:extLst>
              <a:ext uri="{28A0092B-C50C-407E-A947-70E740481C1C}">
                <a14:useLocalDpi xmlns:a14="http://schemas.microsoft.com/office/drawing/2010/main" val="0"/>
              </a:ext>
            </a:extLst>
          </a:blip>
          <a:srcRect/>
          <a:stretch/>
        </p:blipFill>
        <p:spPr bwMode="auto">
          <a:xfrm>
            <a:off x="276671" y="6021288"/>
            <a:ext cx="1296144" cy="430760"/>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107504" y="404664"/>
            <a:ext cx="8313340" cy="720180"/>
          </a:xfrm>
        </p:spPr>
        <p:txBody>
          <a:bodyPr>
            <a:normAutofit fontScale="90000"/>
          </a:bodyPr>
          <a:lstStyle/>
          <a:p>
            <a:r>
              <a:rPr lang="fi-FI" dirty="0" smtClean="0"/>
              <a:t>Puupientalon kriittiset </a:t>
            </a:r>
            <a:br>
              <a:rPr lang="fi-FI" dirty="0" smtClean="0"/>
            </a:br>
            <a:r>
              <a:rPr lang="fi-FI" dirty="0" smtClean="0"/>
              <a:t>ilmavuotokohdat</a:t>
            </a:r>
            <a:endParaRPr lang="fi-FI" dirty="0"/>
          </a:p>
        </p:txBody>
      </p:sp>
      <p:sp>
        <p:nvSpPr>
          <p:cNvPr id="8" name="Dian numeron paikkamerkki 4"/>
          <p:cNvSpPr>
            <a:spLocks noGrp="1"/>
          </p:cNvSpPr>
          <p:nvPr>
            <p:ph type="sldNum" sz="quarter" idx="12"/>
          </p:nvPr>
        </p:nvSpPr>
        <p:spPr>
          <a:xfrm>
            <a:off x="8316912" y="6198834"/>
            <a:ext cx="503238" cy="365125"/>
          </a:xfrm>
        </p:spPr>
        <p:txBody>
          <a:bodyPr/>
          <a:lstStyle/>
          <a:p>
            <a:fld id="{49246692-9764-4796-AF2E-897E79EBAFA7}" type="slidenum">
              <a:rPr lang="fi-FI" smtClean="0"/>
              <a:pPr/>
              <a:t>53</a:t>
            </a:fld>
            <a:r>
              <a:rPr lang="fi-FI" dirty="0" smtClean="0"/>
              <a:t>3</a:t>
            </a:r>
            <a:endParaRPr lang="fi-FI" dirty="0"/>
          </a:p>
        </p:txBody>
      </p:sp>
    </p:spTree>
    <p:extLst>
      <p:ext uri="{BB962C8B-B14F-4D97-AF65-F5344CB8AC3E}">
        <p14:creationId xmlns:p14="http://schemas.microsoft.com/office/powerpoint/2010/main" val="1660172492"/>
      </p:ext>
    </p:extLst>
  </p:cSld>
  <p:clrMapOvr>
    <a:masterClrMapping/>
  </p:clrMapOvr>
  <p:transition spd="med">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Rakennuksen vetoisuus</a:t>
            </a:r>
            <a:br>
              <a:rPr lang="fi-FI" dirty="0" smtClean="0"/>
            </a:br>
            <a:r>
              <a:rPr lang="fi-FI" sz="2200" dirty="0" smtClean="0"/>
              <a:t>Asumisterveysasetuksen soveltamisohje, osa 1, Valvira</a:t>
            </a:r>
            <a:endParaRPr lang="fi-FI" sz="2200" dirty="0"/>
          </a:p>
        </p:txBody>
      </p:sp>
      <p:sp>
        <p:nvSpPr>
          <p:cNvPr id="5" name="Sisällön paikkamerkki 4"/>
          <p:cNvSpPr>
            <a:spLocks noGrp="1"/>
          </p:cNvSpPr>
          <p:nvPr>
            <p:ph sz="half" idx="1"/>
          </p:nvPr>
        </p:nvSpPr>
        <p:spPr/>
        <p:txBody>
          <a:bodyPr>
            <a:normAutofit/>
          </a:bodyPr>
          <a:lstStyle/>
          <a:p>
            <a:r>
              <a:rPr lang="fi-FI" sz="1600" dirty="0" smtClean="0"/>
              <a:t>Sallittava ilman virtausnopeus riippuu huoneilman lämpötilasta</a:t>
            </a:r>
          </a:p>
          <a:p>
            <a:endParaRPr lang="fi-FI" sz="1600" dirty="0"/>
          </a:p>
          <a:p>
            <a:r>
              <a:rPr lang="fi-FI" sz="1600" dirty="0" smtClean="0"/>
              <a:t>Mittaus tehdään kaksivaiheisena</a:t>
            </a:r>
          </a:p>
          <a:p>
            <a:pPr lvl="1"/>
            <a:r>
              <a:rPr lang="fi-FI" sz="1400" dirty="0" smtClean="0"/>
              <a:t>Lämpötilan mittaus ja savukoe</a:t>
            </a:r>
          </a:p>
          <a:p>
            <a:pPr lvl="1"/>
            <a:endParaRPr lang="fi-FI" sz="1400" dirty="0" smtClean="0"/>
          </a:p>
          <a:p>
            <a:pPr lvl="1"/>
            <a:r>
              <a:rPr lang="fi-FI" sz="1400" dirty="0"/>
              <a:t>h</a:t>
            </a:r>
            <a:r>
              <a:rPr lang="fi-FI" sz="1400" dirty="0" smtClean="0"/>
              <a:t>uoneilman </a:t>
            </a:r>
            <a:r>
              <a:rPr lang="fi-FI" sz="1400" dirty="0"/>
              <a:t>lämpötila on yli + 20 °</a:t>
            </a:r>
            <a:r>
              <a:rPr lang="fi-FI" sz="1400" dirty="0" smtClean="0"/>
              <a:t>C, ei selkeitä ilmavuotokohtia</a:t>
            </a:r>
          </a:p>
          <a:p>
            <a:pPr lvl="2"/>
            <a:r>
              <a:rPr lang="fi-FI" sz="1200" dirty="0" smtClean="0"/>
              <a:t>Ei tarvetta vetomittauksille</a:t>
            </a:r>
          </a:p>
          <a:p>
            <a:pPr lvl="2"/>
            <a:endParaRPr lang="fi-FI" sz="1200" dirty="0" smtClean="0"/>
          </a:p>
          <a:p>
            <a:pPr lvl="1"/>
            <a:r>
              <a:rPr lang="fi-FI" sz="1400" dirty="0" smtClean="0"/>
              <a:t>Huoneilman lämpötila alle + 18 </a:t>
            </a:r>
            <a:r>
              <a:rPr lang="fi-FI" sz="1400" dirty="0"/>
              <a:t>°</a:t>
            </a:r>
            <a:r>
              <a:rPr lang="fi-FI" sz="1400" dirty="0" smtClean="0"/>
              <a:t>C tai selkeitä ilmavuotokohtia</a:t>
            </a:r>
          </a:p>
          <a:p>
            <a:pPr lvl="2"/>
            <a:r>
              <a:rPr lang="fi-FI" sz="1200" dirty="0" smtClean="0"/>
              <a:t>Terveydensuojeluviranomainen voi edellyttää korjauksia</a:t>
            </a:r>
          </a:p>
          <a:p>
            <a:pPr lvl="2"/>
            <a:endParaRPr lang="fi-FI" sz="1200" dirty="0" smtClean="0"/>
          </a:p>
          <a:p>
            <a:pPr lvl="1"/>
            <a:r>
              <a:rPr lang="fi-FI" sz="1400" dirty="0" smtClean="0"/>
              <a:t>Huoneilman lämpötila 18 – 20 </a:t>
            </a:r>
            <a:r>
              <a:rPr lang="fi-FI" sz="1400" dirty="0"/>
              <a:t>°C </a:t>
            </a:r>
            <a:r>
              <a:rPr lang="fi-FI" sz="1400" dirty="0" smtClean="0"/>
              <a:t>tai selkeitä ilmavuotokohtia</a:t>
            </a:r>
          </a:p>
          <a:p>
            <a:pPr lvl="2"/>
            <a:r>
              <a:rPr lang="fi-FI" sz="1200" dirty="0" smtClean="0"/>
              <a:t>Vetoisuus mitataan</a:t>
            </a:r>
            <a:endParaRPr lang="fi-FI" sz="1200" dirty="0"/>
          </a:p>
        </p:txBody>
      </p:sp>
      <p:sp>
        <p:nvSpPr>
          <p:cNvPr id="4" name="Dian numeron paikkamerkki 3"/>
          <p:cNvSpPr>
            <a:spLocks noGrp="1"/>
          </p:cNvSpPr>
          <p:nvPr>
            <p:ph type="sldNum" sz="quarter" idx="12"/>
          </p:nvPr>
        </p:nvSpPr>
        <p:spPr/>
        <p:txBody>
          <a:bodyPr/>
          <a:lstStyle/>
          <a:p>
            <a:fld id="{49246692-9764-4796-AF2E-897E79EBAFA7}" type="slidenum">
              <a:rPr lang="fi-FI" smtClean="0"/>
              <a:pPr/>
              <a:t>54</a:t>
            </a:fld>
            <a:endParaRPr lang="fi-FI"/>
          </a:p>
        </p:txBody>
      </p:sp>
      <p:pic>
        <p:nvPicPr>
          <p:cNvPr id="7" name="Kuva 6"/>
          <p:cNvPicPr>
            <a:picLocks noChangeAspect="1"/>
          </p:cNvPicPr>
          <p:nvPr/>
        </p:nvPicPr>
        <p:blipFill>
          <a:blip r:embed="rId2"/>
          <a:stretch>
            <a:fillRect/>
          </a:stretch>
        </p:blipFill>
        <p:spPr>
          <a:xfrm>
            <a:off x="4644008" y="1608206"/>
            <a:ext cx="4032671" cy="3281091"/>
          </a:xfrm>
          <a:prstGeom prst="rect">
            <a:avLst/>
          </a:prstGeom>
        </p:spPr>
      </p:pic>
      <p:sp>
        <p:nvSpPr>
          <p:cNvPr id="8" name="Tekstiruutu 7"/>
          <p:cNvSpPr txBox="1"/>
          <p:nvPr/>
        </p:nvSpPr>
        <p:spPr>
          <a:xfrm>
            <a:off x="4716239" y="4990067"/>
            <a:ext cx="3960440" cy="276999"/>
          </a:xfrm>
          <a:prstGeom prst="rect">
            <a:avLst/>
          </a:prstGeom>
          <a:noFill/>
        </p:spPr>
        <p:txBody>
          <a:bodyPr wrap="square" rtlCol="0">
            <a:spAutoFit/>
          </a:bodyPr>
          <a:lstStyle/>
          <a:p>
            <a:r>
              <a:rPr lang="fi-FI" sz="1200" dirty="0" smtClean="0"/>
              <a:t>Lähde: Asumisterveysasetus, 2015</a:t>
            </a:r>
            <a:endParaRPr lang="fi-FI" sz="1200" dirty="0"/>
          </a:p>
        </p:txBody>
      </p:sp>
    </p:spTree>
    <p:extLst>
      <p:ext uri="{BB962C8B-B14F-4D97-AF65-F5344CB8AC3E}">
        <p14:creationId xmlns:p14="http://schemas.microsoft.com/office/powerpoint/2010/main" val="749740340"/>
      </p:ext>
    </p:extLst>
  </p:cSld>
  <p:clrMapOvr>
    <a:masterClrMapping/>
  </p:clrMapOvr>
  <p:transition spd="med">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584" y="2852936"/>
            <a:ext cx="7489824" cy="935484"/>
          </a:xfrm>
        </p:spPr>
        <p:style>
          <a:lnRef idx="3">
            <a:schemeClr val="lt1"/>
          </a:lnRef>
          <a:fillRef idx="1">
            <a:schemeClr val="accent2"/>
          </a:fillRef>
          <a:effectRef idx="1">
            <a:schemeClr val="accent2"/>
          </a:effectRef>
          <a:fontRef idx="minor">
            <a:schemeClr val="lt1"/>
          </a:fontRef>
        </p:style>
        <p:txBody>
          <a:bodyPr>
            <a:normAutofit fontScale="90000"/>
          </a:bodyPr>
          <a:lstStyle/>
          <a:p>
            <a:pPr algn="ctr"/>
            <a:r>
              <a:rPr lang="fi-FI" dirty="0" smtClean="0"/>
              <a:t>Rakennuksen ilmavuotoluku- ja ilmanläpäisyluku </a:t>
            </a:r>
            <a:endParaRPr lang="fi-FI" dirty="0"/>
          </a:p>
        </p:txBody>
      </p:sp>
      <p:pic>
        <p:nvPicPr>
          <p:cNvPr id="3"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55</a:t>
            </a:fld>
            <a:endParaRPr lang="fi-FI"/>
          </a:p>
        </p:txBody>
      </p:sp>
    </p:spTree>
    <p:extLst>
      <p:ext uri="{BB962C8B-B14F-4D97-AF65-F5344CB8AC3E}">
        <p14:creationId xmlns:p14="http://schemas.microsoft.com/office/powerpoint/2010/main" val="3757361481"/>
      </p:ext>
    </p:extLst>
  </p:cSld>
  <p:clrMapOvr>
    <a:masterClrMapping/>
  </p:clrMapOvr>
  <p:transition spd="med">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i-FI" dirty="0" smtClean="0"/>
              <a:t>Rakennuksen ilmavuotoluku n</a:t>
            </a:r>
            <a:r>
              <a:rPr lang="fi-FI" baseline="-25000" dirty="0" smtClean="0"/>
              <a:t>50</a:t>
            </a:r>
            <a:endParaRPr lang="fi-FI" baseline="-25000" dirty="0"/>
          </a:p>
        </p:txBody>
      </p:sp>
      <p:sp>
        <p:nvSpPr>
          <p:cNvPr id="4" name="Content Placeholder 3"/>
          <p:cNvSpPr>
            <a:spLocks noGrp="1"/>
          </p:cNvSpPr>
          <p:nvPr>
            <p:ph idx="1"/>
          </p:nvPr>
        </p:nvSpPr>
        <p:spPr/>
        <p:txBody>
          <a:bodyPr/>
          <a:lstStyle/>
          <a:p>
            <a:r>
              <a:rPr lang="fi-FI" sz="2800" dirty="0" smtClean="0"/>
              <a:t>n</a:t>
            </a:r>
            <a:r>
              <a:rPr lang="fi-FI" sz="2800" baseline="-25000" dirty="0" smtClean="0"/>
              <a:t>50</a:t>
            </a:r>
            <a:r>
              <a:rPr lang="fi-FI" sz="2800" dirty="0" smtClean="0"/>
              <a:t>-luku</a:t>
            </a:r>
          </a:p>
          <a:p>
            <a:pPr lvl="1"/>
            <a:r>
              <a:rPr lang="fi-FI" dirty="0" smtClean="0"/>
              <a:t>kuinka </a:t>
            </a:r>
            <a:r>
              <a:rPr lang="fi-FI" dirty="0"/>
              <a:t>monta kertaa tunnissa rakennuksen ilmatilavuus vaihtuu, </a:t>
            </a:r>
            <a:r>
              <a:rPr lang="fi-FI" dirty="0" smtClean="0"/>
              <a:t>kun </a:t>
            </a:r>
            <a:r>
              <a:rPr lang="fi-FI" dirty="0" err="1" smtClean="0"/>
              <a:t>sisä</a:t>
            </a:r>
            <a:r>
              <a:rPr lang="fi-FI" dirty="0" smtClean="0"/>
              <a:t>- </a:t>
            </a:r>
            <a:r>
              <a:rPr lang="fi-FI" dirty="0"/>
              <a:t>ja ulkoilman paine-ero on 50 Pascalia. Ilmanvuotoluvun yksikkönä </a:t>
            </a:r>
            <a:r>
              <a:rPr lang="fi-FI" dirty="0" smtClean="0"/>
              <a:t>käytetään 1/h</a:t>
            </a:r>
          </a:p>
          <a:p>
            <a:endParaRPr lang="fi-FI" dirty="0" smtClean="0"/>
          </a:p>
          <a:p>
            <a:endParaRPr lang="fi-FI" dirty="0"/>
          </a:p>
          <a:p>
            <a:endParaRPr lang="fi-FI" dirty="0" smtClean="0"/>
          </a:p>
          <a:p>
            <a:endParaRPr lang="fi-FI" dirty="0"/>
          </a:p>
          <a:p>
            <a:endParaRPr lang="fi-FI" dirty="0" smtClean="0"/>
          </a:p>
          <a:p>
            <a:pPr lvl="1"/>
            <a:endParaRPr lang="fi-FI" dirty="0"/>
          </a:p>
        </p:txBody>
      </p:sp>
      <p:pic>
        <p:nvPicPr>
          <p:cNvPr id="5" name="Picture 4"/>
          <p:cNvPicPr>
            <a:picLocks noChangeAspect="1"/>
          </p:cNvPicPr>
          <p:nvPr/>
        </p:nvPicPr>
        <p:blipFill>
          <a:blip r:embed="rId2"/>
          <a:stretch>
            <a:fillRect/>
          </a:stretch>
        </p:blipFill>
        <p:spPr>
          <a:xfrm>
            <a:off x="1043608" y="3501008"/>
            <a:ext cx="5353050" cy="1695450"/>
          </a:xfrm>
          <a:prstGeom prst="rect">
            <a:avLst/>
          </a:prstGeom>
        </p:spPr>
      </p:pic>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7" name="Dian numeron paikkamerkki 4"/>
          <p:cNvSpPr>
            <a:spLocks noGrp="1"/>
          </p:cNvSpPr>
          <p:nvPr>
            <p:ph type="sldNum" sz="quarter" idx="12"/>
          </p:nvPr>
        </p:nvSpPr>
        <p:spPr>
          <a:xfrm>
            <a:off x="8316912" y="6198834"/>
            <a:ext cx="503238" cy="365125"/>
          </a:xfrm>
        </p:spPr>
        <p:txBody>
          <a:bodyPr/>
          <a:lstStyle/>
          <a:p>
            <a:fld id="{49246692-9764-4796-AF2E-897E79EBAFA7}" type="slidenum">
              <a:rPr lang="fi-FI" smtClean="0"/>
              <a:pPr/>
              <a:t>56</a:t>
            </a:fld>
            <a:r>
              <a:rPr lang="fi-FI" dirty="0" smtClean="0"/>
              <a:t>6</a:t>
            </a:r>
            <a:endParaRPr lang="fi-FI" dirty="0"/>
          </a:p>
        </p:txBody>
      </p:sp>
    </p:spTree>
    <p:extLst>
      <p:ext uri="{BB962C8B-B14F-4D97-AF65-F5344CB8AC3E}">
        <p14:creationId xmlns:p14="http://schemas.microsoft.com/office/powerpoint/2010/main" val="2050364309"/>
      </p:ext>
    </p:extLst>
  </p:cSld>
  <p:clrMapOvr>
    <a:masterClrMapping/>
  </p:clrMapOvr>
  <p:transition spd="med">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827088" y="333376"/>
            <a:ext cx="7489824" cy="1079500"/>
          </a:xfrm>
        </p:spPr>
        <p:txBody>
          <a:bodyPr/>
          <a:lstStyle/>
          <a:p>
            <a:r>
              <a:rPr lang="fi-FI" dirty="0" smtClean="0"/>
              <a:t>Rakennuksen ilmanläpäisyluku q</a:t>
            </a:r>
            <a:r>
              <a:rPr lang="fi-FI" baseline="-25000" dirty="0" smtClean="0"/>
              <a:t>50</a:t>
            </a:r>
            <a:endParaRPr lang="fi-FI" baseline="-25000" dirty="0"/>
          </a:p>
        </p:txBody>
      </p:sp>
      <p:sp>
        <p:nvSpPr>
          <p:cNvPr id="5" name="Title 2"/>
          <p:cNvSpPr>
            <a:spLocks noGrp="1"/>
          </p:cNvSpPr>
          <p:nvPr>
            <p:ph idx="1"/>
          </p:nvPr>
        </p:nvSpPr>
        <p:spPr>
          <a:xfrm>
            <a:off x="827088" y="1628775"/>
            <a:ext cx="8065392" cy="4392614"/>
          </a:xfrm>
        </p:spPr>
        <p:txBody>
          <a:bodyPr/>
          <a:lstStyle/>
          <a:p>
            <a:r>
              <a:rPr lang="fi-FI" sz="2800" dirty="0"/>
              <a:t>q50-luku</a:t>
            </a:r>
          </a:p>
          <a:p>
            <a:pPr lvl="1"/>
            <a:r>
              <a:rPr lang="fi-FI" dirty="0"/>
              <a:t>50 </a:t>
            </a:r>
            <a:r>
              <a:rPr lang="fi-FI" dirty="0" err="1"/>
              <a:t>Pa</a:t>
            </a:r>
            <a:r>
              <a:rPr lang="fi-FI" dirty="0"/>
              <a:t> alipaineessa mitattu ilmavirtaus normalisoituna rakennuksen vaipan pinta-alan suhteen (ulkoseinä, </a:t>
            </a:r>
            <a:r>
              <a:rPr lang="fi-FI" dirty="0" err="1"/>
              <a:t>ylä</a:t>
            </a:r>
            <a:r>
              <a:rPr lang="fi-FI" dirty="0"/>
              <a:t>- ja alapohja)</a:t>
            </a:r>
          </a:p>
          <a:p>
            <a:pPr lvl="1"/>
            <a:endParaRPr lang="fi-FI" dirty="0"/>
          </a:p>
        </p:txBody>
      </p:sp>
      <p:pic>
        <p:nvPicPr>
          <p:cNvPr id="6" name="Picture 5"/>
          <p:cNvPicPr>
            <a:picLocks noChangeAspect="1"/>
          </p:cNvPicPr>
          <p:nvPr/>
        </p:nvPicPr>
        <p:blipFill>
          <a:blip r:embed="rId2"/>
          <a:stretch>
            <a:fillRect/>
          </a:stretch>
        </p:blipFill>
        <p:spPr>
          <a:xfrm>
            <a:off x="1115616" y="3140968"/>
            <a:ext cx="6305550" cy="1600200"/>
          </a:xfrm>
          <a:prstGeom prst="rect">
            <a:avLst/>
          </a:prstGeom>
        </p:spPr>
      </p:pic>
      <p:pic>
        <p:nvPicPr>
          <p:cNvPr id="7"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8" name="Dian numeron paikkamerkki 4"/>
          <p:cNvSpPr>
            <a:spLocks noGrp="1"/>
          </p:cNvSpPr>
          <p:nvPr>
            <p:ph type="sldNum" sz="quarter" idx="12"/>
          </p:nvPr>
        </p:nvSpPr>
        <p:spPr>
          <a:xfrm>
            <a:off x="8316912" y="6198834"/>
            <a:ext cx="503238" cy="365125"/>
          </a:xfrm>
        </p:spPr>
        <p:txBody>
          <a:bodyPr/>
          <a:lstStyle/>
          <a:p>
            <a:fld id="{49246692-9764-4796-AF2E-897E79EBAFA7}" type="slidenum">
              <a:rPr lang="fi-FI" smtClean="0"/>
              <a:pPr/>
              <a:t>57</a:t>
            </a:fld>
            <a:r>
              <a:rPr lang="fi-FI" dirty="0" smtClean="0"/>
              <a:t>7</a:t>
            </a:r>
            <a:endParaRPr lang="fi-FI" dirty="0"/>
          </a:p>
        </p:txBody>
      </p:sp>
    </p:spTree>
    <p:extLst>
      <p:ext uri="{BB962C8B-B14F-4D97-AF65-F5344CB8AC3E}">
        <p14:creationId xmlns:p14="http://schemas.microsoft.com/office/powerpoint/2010/main" val="1462195271"/>
      </p:ext>
    </p:extLst>
  </p:cSld>
  <p:clrMapOvr>
    <a:masterClrMapping/>
  </p:clrMapOvr>
  <p:transition spd="med">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467544" y="419427"/>
            <a:ext cx="6634296" cy="1143000"/>
          </a:xfrm>
        </p:spPr>
        <p:txBody>
          <a:bodyPr/>
          <a:lstStyle/>
          <a:p>
            <a:r>
              <a:rPr lang="fi-FI" sz="2800" dirty="0" smtClean="0">
                <a:solidFill>
                  <a:srgbClr val="44697D"/>
                </a:solidFill>
              </a:rPr>
              <a:t>Rakennuksen ilmanvuotoluku</a:t>
            </a:r>
            <a:endParaRPr lang="fi-FI" sz="2800" dirty="0">
              <a:solidFill>
                <a:srgbClr val="44697D"/>
              </a:solidFill>
            </a:endParaRPr>
          </a:p>
        </p:txBody>
      </p:sp>
      <p:sp>
        <p:nvSpPr>
          <p:cNvPr id="5" name="Sisällön paikkamerkki 4"/>
          <p:cNvSpPr>
            <a:spLocks noGrp="1"/>
          </p:cNvSpPr>
          <p:nvPr>
            <p:ph idx="1"/>
          </p:nvPr>
        </p:nvSpPr>
        <p:spPr>
          <a:xfrm>
            <a:off x="312420" y="1715144"/>
            <a:ext cx="5105400" cy="3664576"/>
          </a:xfrm>
        </p:spPr>
        <p:txBody>
          <a:bodyPr>
            <a:normAutofit fontScale="77500" lnSpcReduction="20000"/>
          </a:bodyPr>
          <a:lstStyle/>
          <a:p>
            <a:r>
              <a:rPr lang="fi-FI" sz="2000" dirty="0" smtClean="0"/>
              <a:t>Mittausstandardin SFS-EN 13829</a:t>
            </a:r>
          </a:p>
          <a:p>
            <a:pPr lvl="1"/>
            <a:r>
              <a:rPr lang="fi-FI" sz="1600" dirty="0" smtClean="0"/>
              <a:t>Vanhojen rakennusten ilmatiiveyden vertaamiseen käytetään vielä tällä hetkellä n</a:t>
            </a:r>
            <a:r>
              <a:rPr lang="fi-FI" sz="900" dirty="0" smtClean="0"/>
              <a:t>50</a:t>
            </a:r>
            <a:r>
              <a:rPr lang="fi-FI" sz="1600" dirty="0" smtClean="0"/>
              <a:t>-lukua (</a:t>
            </a:r>
            <a:r>
              <a:rPr lang="fi-FI" sz="1600" dirty="0" err="1" smtClean="0"/>
              <a:t>Rakmk</a:t>
            </a:r>
            <a:r>
              <a:rPr lang="fi-FI" sz="1600" dirty="0" smtClean="0"/>
              <a:t> D5, 2007)</a:t>
            </a:r>
          </a:p>
          <a:p>
            <a:pPr lvl="2"/>
            <a:r>
              <a:rPr lang="fi-FI" sz="1600" dirty="0" smtClean="0"/>
              <a:t>Lasketaan rakennuksen tilavuutta kohden</a:t>
            </a:r>
          </a:p>
          <a:p>
            <a:pPr lvl="2"/>
            <a:r>
              <a:rPr lang="fi-FI" sz="1600" b="1" dirty="0" smtClean="0"/>
              <a:t>Mittausten yhteydessä merkkisavukokeet tai lämpökuvaus</a:t>
            </a:r>
          </a:p>
          <a:p>
            <a:pPr lvl="2"/>
            <a:endParaRPr lang="fi-FI" sz="1600" b="1" dirty="0" smtClean="0"/>
          </a:p>
          <a:p>
            <a:pPr lvl="1"/>
            <a:r>
              <a:rPr lang="fi-FI" sz="2000" dirty="0"/>
              <a:t>Uudisrakentaminen, q</a:t>
            </a:r>
            <a:r>
              <a:rPr lang="fi-FI" sz="1050" dirty="0"/>
              <a:t>50</a:t>
            </a:r>
            <a:r>
              <a:rPr lang="fi-FI" sz="2000" dirty="0"/>
              <a:t>- luku (</a:t>
            </a:r>
            <a:r>
              <a:rPr lang="fi-FI" sz="2000" dirty="0" err="1"/>
              <a:t>Rakmk</a:t>
            </a:r>
            <a:r>
              <a:rPr lang="fi-FI" sz="2000" dirty="0"/>
              <a:t> D3, 2012)</a:t>
            </a:r>
          </a:p>
          <a:p>
            <a:pPr lvl="2"/>
            <a:r>
              <a:rPr lang="fi-FI" sz="1800" dirty="0"/>
              <a:t>Lasketaan vaipan pinta-alaa kohden</a:t>
            </a:r>
          </a:p>
          <a:p>
            <a:pPr lvl="2"/>
            <a:r>
              <a:rPr lang="fi-FI" sz="1800" dirty="0"/>
              <a:t>q</a:t>
            </a:r>
            <a:r>
              <a:rPr lang="fi-FI" sz="1100" dirty="0"/>
              <a:t>50 </a:t>
            </a:r>
            <a:r>
              <a:rPr lang="fi-FI" sz="1100" dirty="0" smtClean="0"/>
              <a:t>≤ </a:t>
            </a:r>
            <a:r>
              <a:rPr lang="fi-FI" sz="1800" dirty="0" smtClean="0"/>
              <a:t>4 </a:t>
            </a:r>
            <a:r>
              <a:rPr lang="fi-FI" sz="1800" dirty="0"/>
              <a:t>m3 (h m2)</a:t>
            </a:r>
          </a:p>
          <a:p>
            <a:pPr lvl="2"/>
            <a:endParaRPr lang="fi-FI" sz="1600" b="1" dirty="0" smtClean="0"/>
          </a:p>
          <a:p>
            <a:pPr lvl="2"/>
            <a:endParaRPr lang="fi-FI" b="1" dirty="0"/>
          </a:p>
          <a:p>
            <a:r>
              <a:rPr lang="fi-FI" dirty="0" smtClean="0"/>
              <a:t>Tulosten tulkinta</a:t>
            </a:r>
          </a:p>
          <a:p>
            <a:pPr marL="685800" lvl="1">
              <a:buFont typeface="Arial" panose="020B0604020202020204" pitchFamily="34" charset="0"/>
              <a:buChar char="•"/>
            </a:pPr>
            <a:r>
              <a:rPr lang="fi-FI" sz="1400" dirty="0"/>
              <a:t>RT 80-10974, Teollisesti valmistettujen asuinrakennusten ilmanpitävyyden laadunvarmistusohje</a:t>
            </a:r>
          </a:p>
          <a:p>
            <a:pPr marL="685800" lvl="1">
              <a:buFont typeface="Arial" panose="020B0604020202020204" pitchFamily="34" charset="0"/>
              <a:buChar char="•"/>
            </a:pPr>
            <a:r>
              <a:rPr lang="fi-FI" sz="1400" dirty="0"/>
              <a:t>RIL 250-2011, Kosteudenhallinta ja homevaurioiden </a:t>
            </a:r>
            <a:r>
              <a:rPr lang="fi-FI" sz="1400" dirty="0" smtClean="0"/>
              <a:t>estäminen</a:t>
            </a:r>
          </a:p>
          <a:p>
            <a:pPr marL="685800" lvl="1">
              <a:buFont typeface="Arial" panose="020B0604020202020204" pitchFamily="34" charset="0"/>
              <a:buChar char="•"/>
            </a:pPr>
            <a:r>
              <a:rPr lang="fi-FI" sz="1400" dirty="0" smtClean="0"/>
              <a:t>Sisäilmastoluokitus 2008</a:t>
            </a:r>
            <a:endParaRPr lang="fi-FI" sz="1400" dirty="0"/>
          </a:p>
          <a:p>
            <a:pPr lvl="2"/>
            <a:endParaRPr lang="fi-FI" sz="1600" dirty="0"/>
          </a:p>
          <a:p>
            <a:pPr lvl="1"/>
            <a:endParaRPr lang="fi-FI" sz="2000" dirty="0"/>
          </a:p>
          <a:p>
            <a:pPr lvl="2"/>
            <a:endParaRPr lang="fi-FI" dirty="0"/>
          </a:p>
        </p:txBody>
      </p:sp>
      <p:sp>
        <p:nvSpPr>
          <p:cNvPr id="2" name="Alatunnisteen paikkamerkki 1"/>
          <p:cNvSpPr>
            <a:spLocks noGrp="1"/>
          </p:cNvSpPr>
          <p:nvPr>
            <p:ph type="ftr" sz="quarter" idx="10"/>
          </p:nvPr>
        </p:nvSpPr>
        <p:spPr>
          <a:xfrm>
            <a:off x="312420" y="5693356"/>
            <a:ext cx="4544060" cy="228600"/>
          </a:xfrm>
        </p:spPr>
        <p:txBody>
          <a:bodyPr/>
          <a:lstStyle/>
          <a:p>
            <a:pPr>
              <a:defRPr/>
            </a:pPr>
            <a:r>
              <a:rPr lang="fi-FI" dirty="0" err="1" smtClean="0"/>
              <a:t>RakMk</a:t>
            </a:r>
            <a:r>
              <a:rPr lang="fi-FI" dirty="0" smtClean="0"/>
              <a:t> D5, 2007; RT 80-10974; RIL 250-2011</a:t>
            </a:r>
            <a:endParaRPr lang="fi-FI" dirty="0"/>
          </a:p>
        </p:txBody>
      </p:sp>
      <p:pic>
        <p:nvPicPr>
          <p:cNvPr id="7" name="Content Placeholder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68569" y="626423"/>
            <a:ext cx="2278380" cy="303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268569" y="3671193"/>
            <a:ext cx="2278380" cy="276999"/>
          </a:xfrm>
          <a:prstGeom prst="rect">
            <a:avLst/>
          </a:prstGeom>
          <a:noFill/>
        </p:spPr>
        <p:txBody>
          <a:bodyPr wrap="square" rtlCol="0">
            <a:spAutoFit/>
          </a:bodyPr>
          <a:lstStyle/>
          <a:p>
            <a:r>
              <a:rPr lang="fi-FI" sz="1200" dirty="0" smtClean="0"/>
              <a:t>Kuva: RT 80-10974</a:t>
            </a:r>
            <a:endParaRPr lang="fi-FI" sz="1200" dirty="0"/>
          </a:p>
        </p:txBody>
      </p:sp>
      <p:pic>
        <p:nvPicPr>
          <p:cNvPr id="9" name="Kuva 26" descr="Kuvaus: Savonia_Word_tunniste"/>
          <p:cNvPicPr/>
          <p:nvPr/>
        </p:nvPicPr>
        <p:blipFill rotWithShape="1">
          <a:blip r:embed="rId4" cstate="print">
            <a:extLst>
              <a:ext uri="{28A0092B-C50C-407E-A947-70E740481C1C}">
                <a14:useLocalDpi xmlns:a14="http://schemas.microsoft.com/office/drawing/2010/main" val="0"/>
              </a:ext>
            </a:extLst>
          </a:blip>
          <a:srcRect/>
          <a:stretch/>
        </p:blipFill>
        <p:spPr bwMode="auto">
          <a:xfrm>
            <a:off x="276671" y="6021288"/>
            <a:ext cx="1296144" cy="430760"/>
          </a:xfrm>
          <a:prstGeom prst="rect">
            <a:avLst/>
          </a:prstGeom>
          <a:noFill/>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fld id="{49246692-9764-4796-AF2E-897E79EBAFA7}" type="slidenum">
              <a:rPr lang="fi-FI" smtClean="0"/>
              <a:pPr/>
              <a:t>58</a:t>
            </a:fld>
            <a:endParaRPr lang="fi-FI"/>
          </a:p>
        </p:txBody>
      </p:sp>
      <p:pic>
        <p:nvPicPr>
          <p:cNvPr id="3" name="Picture 2"/>
          <p:cNvPicPr>
            <a:picLocks noChangeAspect="1"/>
          </p:cNvPicPr>
          <p:nvPr/>
        </p:nvPicPr>
        <p:blipFill>
          <a:blip r:embed="rId5"/>
          <a:stretch>
            <a:fillRect/>
          </a:stretch>
        </p:blipFill>
        <p:spPr>
          <a:xfrm>
            <a:off x="5108555" y="3948192"/>
            <a:ext cx="3698979" cy="2161351"/>
          </a:xfrm>
          <a:prstGeom prst="rect">
            <a:avLst/>
          </a:prstGeom>
        </p:spPr>
      </p:pic>
      <p:sp>
        <p:nvSpPr>
          <p:cNvPr id="10" name="Footer Placeholder 4"/>
          <p:cNvSpPr txBox="1">
            <a:spLocks/>
          </p:cNvSpPr>
          <p:nvPr/>
        </p:nvSpPr>
        <p:spPr>
          <a:xfrm>
            <a:off x="5724128" y="6327095"/>
            <a:ext cx="2995934" cy="222861"/>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defRPr/>
            </a:pPr>
            <a:r>
              <a:rPr lang="fi-FI" sz="788" dirty="0" smtClean="0"/>
              <a:t>kuva: Veli-Matti Pietarinen, ©Työterveyslaitos</a:t>
            </a:r>
            <a:endParaRPr lang="en-US" sz="788" dirty="0" smtClean="0"/>
          </a:p>
          <a:p>
            <a:pPr marL="0" lvl="2">
              <a:defRPr/>
            </a:pPr>
            <a:endParaRPr lang="fi-FI" sz="1200" dirty="0"/>
          </a:p>
        </p:txBody>
      </p:sp>
    </p:spTree>
    <p:extLst>
      <p:ext uri="{BB962C8B-B14F-4D97-AF65-F5344CB8AC3E}">
        <p14:creationId xmlns:p14="http://schemas.microsoft.com/office/powerpoint/2010/main" val="145508592"/>
      </p:ext>
    </p:extLst>
  </p:cSld>
  <p:clrMapOvr>
    <a:masterClrMapping/>
  </p:clrMapOvr>
  <p:transition spd="med">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489824" cy="576164"/>
          </a:xfrm>
        </p:spPr>
        <p:txBody>
          <a:bodyPr>
            <a:normAutofit/>
          </a:bodyPr>
          <a:lstStyle/>
          <a:p>
            <a:r>
              <a:rPr lang="fi-FI" sz="2400" dirty="0" smtClean="0"/>
              <a:t>Rakennusvaipan ilmavuotoluku, </a:t>
            </a:r>
            <a:r>
              <a:rPr lang="fi-FI" sz="2400" dirty="0" err="1" smtClean="0"/>
              <a:t>Rakmk</a:t>
            </a:r>
            <a:r>
              <a:rPr lang="fi-FI" sz="2400" dirty="0" smtClean="0"/>
              <a:t> D3, 2012</a:t>
            </a:r>
            <a:endParaRPr lang="fi-FI" sz="2400" dirty="0"/>
          </a:p>
        </p:txBody>
      </p:sp>
      <p:sp>
        <p:nvSpPr>
          <p:cNvPr id="3" name="Content Placeholder 2"/>
          <p:cNvSpPr>
            <a:spLocks noGrp="1"/>
          </p:cNvSpPr>
          <p:nvPr>
            <p:ph idx="1"/>
          </p:nvPr>
        </p:nvSpPr>
        <p:spPr>
          <a:xfrm>
            <a:off x="611560" y="1196739"/>
            <a:ext cx="7489825" cy="4392614"/>
          </a:xfrm>
        </p:spPr>
        <p:txBody>
          <a:bodyPr>
            <a:normAutofit fontScale="92500" lnSpcReduction="20000"/>
          </a:bodyPr>
          <a:lstStyle/>
          <a:p>
            <a:r>
              <a:rPr lang="fi-FI" dirty="0"/>
              <a:t>Rakennusvaipan </a:t>
            </a:r>
            <a:r>
              <a:rPr lang="fi-FI" dirty="0" smtClean="0"/>
              <a:t>ilmanvuotoluku q</a:t>
            </a:r>
            <a:r>
              <a:rPr lang="fi-FI" baseline="-25000" dirty="0" smtClean="0"/>
              <a:t>50</a:t>
            </a:r>
            <a:r>
              <a:rPr lang="fi-FI" dirty="0" smtClean="0"/>
              <a:t> </a:t>
            </a:r>
            <a:r>
              <a:rPr lang="fi-FI" dirty="0"/>
              <a:t>≤ </a:t>
            </a:r>
            <a:r>
              <a:rPr lang="fi-FI" dirty="0" smtClean="0"/>
              <a:t>4 </a:t>
            </a:r>
            <a:r>
              <a:rPr lang="fi-FI" dirty="0"/>
              <a:t>(m</a:t>
            </a:r>
            <a:r>
              <a:rPr lang="fi-FI" baseline="30000" dirty="0"/>
              <a:t>3</a:t>
            </a:r>
            <a:r>
              <a:rPr lang="fi-FI" dirty="0"/>
              <a:t>/(h m</a:t>
            </a:r>
            <a:r>
              <a:rPr lang="fi-FI" baseline="30000" dirty="0"/>
              <a:t>2</a:t>
            </a:r>
            <a:r>
              <a:rPr lang="fi-FI" dirty="0"/>
              <a:t>))</a:t>
            </a:r>
            <a:r>
              <a:rPr lang="fi-FI" dirty="0" smtClean="0"/>
              <a:t>. </a:t>
            </a:r>
          </a:p>
          <a:p>
            <a:pPr lvl="1"/>
            <a:r>
              <a:rPr lang="fi-FI" dirty="0" smtClean="0"/>
              <a:t>Ilmanvuotoluku </a:t>
            </a:r>
            <a:r>
              <a:rPr lang="fi-FI" dirty="0"/>
              <a:t>voi ylittää arvon 4 </a:t>
            </a:r>
            <a:r>
              <a:rPr lang="fi-FI" dirty="0" smtClean="0"/>
              <a:t>(m</a:t>
            </a:r>
            <a:r>
              <a:rPr lang="fi-FI" baseline="30000" dirty="0" smtClean="0"/>
              <a:t>3</a:t>
            </a:r>
            <a:r>
              <a:rPr lang="fi-FI" dirty="0" smtClean="0"/>
              <a:t>/(</a:t>
            </a:r>
            <a:r>
              <a:rPr lang="fi-FI" dirty="0"/>
              <a:t>h </a:t>
            </a:r>
            <a:r>
              <a:rPr lang="fi-FI" dirty="0" smtClean="0"/>
              <a:t>m</a:t>
            </a:r>
            <a:r>
              <a:rPr lang="fi-FI" baseline="30000" dirty="0" smtClean="0"/>
              <a:t>2</a:t>
            </a:r>
            <a:r>
              <a:rPr lang="fi-FI" dirty="0" smtClean="0"/>
              <a:t>)), </a:t>
            </a:r>
            <a:r>
              <a:rPr lang="fi-FI" dirty="0"/>
              <a:t>jos rakennuksen käytön vaatimat rakenteelliset ratkaisut huonontavat merkittävästi </a:t>
            </a:r>
            <a:r>
              <a:rPr lang="fi-FI" dirty="0" smtClean="0"/>
              <a:t>ilmanpitävyyttä</a:t>
            </a:r>
          </a:p>
          <a:p>
            <a:pPr lvl="1"/>
            <a:endParaRPr lang="fi-FI" dirty="0"/>
          </a:p>
          <a:p>
            <a:r>
              <a:rPr lang="fi-FI" dirty="0"/>
              <a:t>Pienempi ilmanpitävyys voidaan osoittaa mittaamalla tai muulla menettelyllä. </a:t>
            </a:r>
            <a:endParaRPr lang="fi-FI" dirty="0" smtClean="0"/>
          </a:p>
          <a:p>
            <a:pPr lvl="1"/>
            <a:r>
              <a:rPr lang="fi-FI" dirty="0" err="1" smtClean="0"/>
              <a:t>Asuinkerrostaloissa</a:t>
            </a:r>
            <a:r>
              <a:rPr lang="fi-FI" dirty="0" smtClean="0"/>
              <a:t> ilmanpitävyys </a:t>
            </a:r>
            <a:r>
              <a:rPr lang="fi-FI" dirty="0"/>
              <a:t>voidaan osoittaa mittaamalla vähintään 20 % </a:t>
            </a:r>
            <a:r>
              <a:rPr lang="fi-FI" dirty="0" smtClean="0"/>
              <a:t>huoneistoista</a:t>
            </a:r>
          </a:p>
          <a:p>
            <a:pPr lvl="1"/>
            <a:endParaRPr lang="fi-FI" dirty="0"/>
          </a:p>
          <a:p>
            <a:r>
              <a:rPr lang="fi-FI" dirty="0" smtClean="0"/>
              <a:t> </a:t>
            </a:r>
            <a:r>
              <a:rPr lang="fi-FI" dirty="0"/>
              <a:t>Jos ilmanpitävyyttä ei osoiteta </a:t>
            </a:r>
            <a:r>
              <a:rPr lang="fi-FI" dirty="0" smtClean="0"/>
              <a:t>mittaamalla </a:t>
            </a:r>
            <a:r>
              <a:rPr lang="fi-FI" dirty="0"/>
              <a:t>tai muulla menettelyllä, rakennusvaipan ilmanvuotolukuna käytetään </a:t>
            </a:r>
            <a:r>
              <a:rPr lang="fi-FI" dirty="0" smtClean="0"/>
              <a:t>4</a:t>
            </a:r>
            <a:r>
              <a:rPr lang="fi-FI" dirty="0"/>
              <a:t> (m</a:t>
            </a:r>
            <a:r>
              <a:rPr lang="fi-FI" baseline="30000" dirty="0"/>
              <a:t>3</a:t>
            </a:r>
            <a:r>
              <a:rPr lang="fi-FI" dirty="0"/>
              <a:t>/(h m</a:t>
            </a:r>
            <a:r>
              <a:rPr lang="fi-FI" baseline="30000" dirty="0"/>
              <a:t>2</a:t>
            </a:r>
            <a:r>
              <a:rPr lang="fi-FI" dirty="0"/>
              <a:t>)). </a:t>
            </a:r>
            <a:endParaRPr lang="fi-FI" dirty="0" smtClean="0"/>
          </a:p>
          <a:p>
            <a:endParaRPr lang="fi-FI" dirty="0"/>
          </a:p>
          <a:p>
            <a:r>
              <a:rPr lang="fi-FI" b="1" dirty="0" smtClean="0"/>
              <a:t>Kosteusteknisen </a:t>
            </a:r>
            <a:r>
              <a:rPr lang="fi-FI" b="1" dirty="0"/>
              <a:t>turvallisuuden, hyvän sisäilmaston </a:t>
            </a:r>
            <a:r>
              <a:rPr lang="fi-FI" b="1" dirty="0" smtClean="0"/>
              <a:t>ja </a:t>
            </a:r>
            <a:r>
              <a:rPr lang="fi-FI" b="1" dirty="0"/>
              <a:t>energiatehokkuuden kannalta tulisi </a:t>
            </a:r>
            <a:r>
              <a:rPr lang="fi-FI" b="1" dirty="0" smtClean="0"/>
              <a:t>rakennus-vaipan </a:t>
            </a:r>
            <a:r>
              <a:rPr lang="fi-FI" b="1" dirty="0"/>
              <a:t>ilmanvuotoluvun q</a:t>
            </a:r>
            <a:r>
              <a:rPr lang="fi-FI" b="1" baseline="-25000" dirty="0"/>
              <a:t>50 </a:t>
            </a:r>
            <a:r>
              <a:rPr lang="fi-FI" b="1" dirty="0" smtClean="0"/>
              <a:t>olla </a:t>
            </a:r>
            <a:r>
              <a:rPr lang="fi-FI" b="1" dirty="0"/>
              <a:t>enintään </a:t>
            </a:r>
            <a:r>
              <a:rPr lang="fi-FI" b="1" dirty="0" smtClean="0"/>
              <a:t>1</a:t>
            </a:r>
            <a:r>
              <a:rPr lang="fi-FI" b="1" dirty="0"/>
              <a:t>(m</a:t>
            </a:r>
            <a:r>
              <a:rPr lang="fi-FI" b="1" baseline="30000" dirty="0"/>
              <a:t>3</a:t>
            </a:r>
            <a:r>
              <a:rPr lang="fi-FI" b="1" dirty="0"/>
              <a:t>/(h m</a:t>
            </a:r>
            <a:r>
              <a:rPr lang="fi-FI" b="1" baseline="30000" dirty="0"/>
              <a:t>2</a:t>
            </a:r>
            <a:r>
              <a:rPr lang="fi-FI" b="1" dirty="0"/>
              <a:t>)). </a:t>
            </a:r>
          </a:p>
          <a:p>
            <a:endParaRPr lang="fi-FI" dirty="0"/>
          </a:p>
          <a:p>
            <a:endParaRPr lang="fi-FI" dirty="0"/>
          </a:p>
        </p:txBody>
      </p:sp>
      <p:sp>
        <p:nvSpPr>
          <p:cNvPr id="4" name="TextBox 3"/>
          <p:cNvSpPr txBox="1"/>
          <p:nvPr/>
        </p:nvSpPr>
        <p:spPr>
          <a:xfrm>
            <a:off x="5220072" y="5805264"/>
            <a:ext cx="3552576" cy="276999"/>
          </a:xfrm>
          <a:prstGeom prst="rect">
            <a:avLst/>
          </a:prstGeom>
          <a:noFill/>
        </p:spPr>
        <p:txBody>
          <a:bodyPr wrap="none" rtlCol="0">
            <a:spAutoFit/>
          </a:bodyPr>
          <a:lstStyle/>
          <a:p>
            <a:r>
              <a:rPr lang="fi-FI" sz="1200" dirty="0" err="1" smtClean="0"/>
              <a:t>Rakmk</a:t>
            </a:r>
            <a:r>
              <a:rPr lang="fi-FI" sz="1200" dirty="0" smtClean="0"/>
              <a:t> D3, rakennusten energiatehokkuus, 2012 </a:t>
            </a:r>
            <a:endParaRPr lang="fi-FI" sz="1200" dirty="0"/>
          </a:p>
        </p:txBody>
      </p:sp>
      <p:pic>
        <p:nvPicPr>
          <p:cNvPr id="5"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276671" y="6021288"/>
            <a:ext cx="1296144" cy="430760"/>
          </a:xfrm>
          <a:prstGeom prst="rect">
            <a:avLst/>
          </a:prstGeom>
          <a:noFill/>
          <a:ln>
            <a:noFill/>
          </a:ln>
          <a:extLst>
            <a:ext uri="{53640926-AAD7-44D8-BBD7-CCE9431645EC}">
              <a14:shadowObscured xmlns:a14="http://schemas.microsoft.com/office/drawing/2010/main"/>
            </a:ext>
          </a:extLst>
        </p:spPr>
      </p:pic>
      <p:sp>
        <p:nvSpPr>
          <p:cNvPr id="6" name="Dian numeron paikkamerkki 4"/>
          <p:cNvSpPr>
            <a:spLocks noGrp="1"/>
          </p:cNvSpPr>
          <p:nvPr>
            <p:ph type="sldNum" sz="quarter" idx="12"/>
          </p:nvPr>
        </p:nvSpPr>
        <p:spPr>
          <a:xfrm>
            <a:off x="8316912" y="6198834"/>
            <a:ext cx="503238" cy="365125"/>
          </a:xfrm>
        </p:spPr>
        <p:txBody>
          <a:bodyPr/>
          <a:lstStyle/>
          <a:p>
            <a:fld id="{49246692-9764-4796-AF2E-897E79EBAFA7}" type="slidenum">
              <a:rPr lang="fi-FI" smtClean="0"/>
              <a:pPr/>
              <a:t>59</a:t>
            </a:fld>
            <a:r>
              <a:rPr lang="fi-FI" dirty="0" smtClean="0"/>
              <a:t>9</a:t>
            </a:r>
            <a:endParaRPr lang="fi-FI" dirty="0"/>
          </a:p>
        </p:txBody>
      </p:sp>
    </p:spTree>
    <p:extLst>
      <p:ext uri="{BB962C8B-B14F-4D97-AF65-F5344CB8AC3E}">
        <p14:creationId xmlns:p14="http://schemas.microsoft.com/office/powerpoint/2010/main" val="2406910735"/>
      </p:ext>
    </p:extLst>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Lämpöviihtyvyys</a:t>
            </a:r>
            <a:endParaRPr lang="fi-FI" dirty="0"/>
          </a:p>
        </p:txBody>
      </p:sp>
      <p:sp>
        <p:nvSpPr>
          <p:cNvPr id="3" name="Content Placeholder 2"/>
          <p:cNvSpPr>
            <a:spLocks noGrp="1"/>
          </p:cNvSpPr>
          <p:nvPr>
            <p:ph sz="half" idx="1"/>
          </p:nvPr>
        </p:nvSpPr>
        <p:spPr>
          <a:xfrm>
            <a:off x="827088" y="1628775"/>
            <a:ext cx="7345312" cy="4392614"/>
          </a:xfrm>
        </p:spPr>
        <p:txBody>
          <a:bodyPr>
            <a:normAutofit lnSpcReduction="10000"/>
          </a:bodyPr>
          <a:lstStyle/>
          <a:p>
            <a:r>
              <a:rPr lang="fi-FI" dirty="0" smtClean="0"/>
              <a:t>Yleisimmät toimistotyöpaikkojen olosuhdehaitat ovat:</a:t>
            </a:r>
          </a:p>
          <a:p>
            <a:pPr lvl="1"/>
            <a:r>
              <a:rPr lang="fi-FI" dirty="0" smtClean="0"/>
              <a:t>Kuiva ilma</a:t>
            </a:r>
          </a:p>
          <a:p>
            <a:pPr lvl="1"/>
            <a:r>
              <a:rPr lang="fi-FI" dirty="0" smtClean="0"/>
              <a:t>Vetoisuus</a:t>
            </a:r>
          </a:p>
          <a:p>
            <a:pPr lvl="1"/>
            <a:r>
              <a:rPr lang="fi-FI" dirty="0" smtClean="0"/>
              <a:t>Liian korkea tai matala lämpötila</a:t>
            </a:r>
          </a:p>
          <a:p>
            <a:pPr lvl="1"/>
            <a:endParaRPr lang="fi-FI" dirty="0"/>
          </a:p>
          <a:p>
            <a:r>
              <a:rPr lang="fi-FI" dirty="0" smtClean="0"/>
              <a:t>Optimiolosuhteissakin </a:t>
            </a:r>
            <a:r>
              <a:rPr lang="fi-FI" dirty="0"/>
              <a:t>10 % työntekijöistä on tyytymättömiä lämpöoloihin. </a:t>
            </a:r>
            <a:endParaRPr lang="fi-FI" dirty="0" smtClean="0"/>
          </a:p>
          <a:p>
            <a:endParaRPr lang="fi-FI" dirty="0" smtClean="0"/>
          </a:p>
          <a:p>
            <a:r>
              <a:rPr lang="fi-FI" dirty="0" smtClean="0"/>
              <a:t>Toisten </a:t>
            </a:r>
            <a:r>
              <a:rPr lang="fi-FI" dirty="0"/>
              <a:t>mielestä on liian kylmä ja toisten mielestä liian kuuma. </a:t>
            </a:r>
            <a:endParaRPr lang="fi-FI" dirty="0" smtClean="0"/>
          </a:p>
          <a:p>
            <a:endParaRPr lang="fi-FI" dirty="0"/>
          </a:p>
          <a:p>
            <a:r>
              <a:rPr lang="fi-FI" dirty="0" smtClean="0"/>
              <a:t>Tyydyttävän </a:t>
            </a:r>
            <a:r>
              <a:rPr lang="fi-FI" dirty="0"/>
              <a:t>sisäilman laadun raja on määritetty olosuhteisiin, joissa tyytymättömiä on alle 30 </a:t>
            </a:r>
            <a:r>
              <a:rPr lang="fi-FI" dirty="0" smtClean="0"/>
              <a:t>%</a:t>
            </a:r>
            <a:endParaRPr lang="fi-FI" dirty="0"/>
          </a:p>
        </p:txBody>
      </p:sp>
      <p:sp>
        <p:nvSpPr>
          <p:cNvPr id="4" name="Footer Placeholder 3"/>
          <p:cNvSpPr>
            <a:spLocks noGrp="1"/>
          </p:cNvSpPr>
          <p:nvPr>
            <p:ph type="ftr" sz="quarter" idx="10"/>
          </p:nvPr>
        </p:nvSpPr>
        <p:spPr>
          <a:xfrm>
            <a:off x="5580112" y="5876926"/>
            <a:ext cx="2160240" cy="360362"/>
          </a:xfrm>
        </p:spPr>
        <p:txBody>
          <a:bodyPr/>
          <a:lstStyle/>
          <a:p>
            <a:pPr>
              <a:defRPr/>
            </a:pPr>
            <a:r>
              <a:rPr lang="en-US" dirty="0" smtClean="0">
                <a:hlinkClick r:id="rId2"/>
              </a:rPr>
              <a:t>www.ttl.fi/sisaymparisto</a:t>
            </a:r>
            <a:endParaRPr lang="en-US" dirty="0" smtClean="0"/>
          </a:p>
          <a:p>
            <a:pPr>
              <a:defRPr/>
            </a:pPr>
            <a:endParaRPr lang="fi-FI" dirty="0"/>
          </a:p>
        </p:txBody>
      </p:sp>
      <p:pic>
        <p:nvPicPr>
          <p:cNvPr id="5"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6" name="Dian numeron paikkamerkki 4"/>
          <p:cNvSpPr>
            <a:spLocks noGrp="1"/>
          </p:cNvSpPr>
          <p:nvPr>
            <p:ph type="sldNum" sz="quarter" idx="12"/>
          </p:nvPr>
        </p:nvSpPr>
        <p:spPr>
          <a:xfrm>
            <a:off x="8316912" y="6198834"/>
            <a:ext cx="503238" cy="365125"/>
          </a:xfrm>
        </p:spPr>
        <p:txBody>
          <a:bodyPr/>
          <a:lstStyle/>
          <a:p>
            <a:r>
              <a:rPr lang="fi-FI" dirty="0"/>
              <a:t>6</a:t>
            </a:r>
          </a:p>
        </p:txBody>
      </p:sp>
    </p:spTree>
    <p:extLst>
      <p:ext uri="{BB962C8B-B14F-4D97-AF65-F5344CB8AC3E}">
        <p14:creationId xmlns:p14="http://schemas.microsoft.com/office/powerpoint/2010/main" val="4245300026"/>
      </p:ext>
    </p:extLst>
  </p:cSld>
  <p:clrMapOvr>
    <a:masterClrMapping/>
  </p:clrMapOvr>
  <p:transition spd="med">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76672"/>
            <a:ext cx="7489824" cy="1079500"/>
          </a:xfrm>
        </p:spPr>
        <p:txBody>
          <a:bodyPr/>
          <a:lstStyle/>
          <a:p>
            <a:r>
              <a:rPr lang="fi-FI" sz="3200" dirty="0" smtClean="0">
                <a:solidFill>
                  <a:srgbClr val="44697D"/>
                </a:solidFill>
              </a:rPr>
              <a:t>Rakennuksen ilmanpitävyys n</a:t>
            </a:r>
            <a:r>
              <a:rPr lang="fi-FI" sz="1800" dirty="0" smtClean="0">
                <a:solidFill>
                  <a:srgbClr val="44697D"/>
                </a:solidFill>
              </a:rPr>
              <a:t>50</a:t>
            </a:r>
            <a:endParaRPr lang="en-US" sz="3200" dirty="0">
              <a:solidFill>
                <a:srgbClr val="44697D"/>
              </a:solidFill>
            </a:endParaRPr>
          </a:p>
        </p:txBody>
      </p:sp>
      <p:graphicFrame>
        <p:nvGraphicFramePr>
          <p:cNvPr id="7" name="Content Placeholder 6"/>
          <p:cNvGraphicFramePr>
            <a:graphicFrameLocks noGrp="1"/>
          </p:cNvGraphicFramePr>
          <p:nvPr>
            <p:ph idx="1"/>
            <p:extLst/>
          </p:nvPr>
        </p:nvGraphicFramePr>
        <p:xfrm>
          <a:off x="436692" y="1844824"/>
          <a:ext cx="8229600" cy="25958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fi-FI" dirty="0" smtClean="0"/>
                        <a:t>Arviointiasteikko</a:t>
                      </a:r>
                      <a:endParaRPr lang="en-US" dirty="0"/>
                    </a:p>
                  </a:txBody>
                  <a:tcPr/>
                </a:tc>
                <a:tc>
                  <a:txBody>
                    <a:bodyPr/>
                    <a:lstStyle/>
                    <a:p>
                      <a:pPr algn="ctr"/>
                      <a:r>
                        <a:rPr lang="fi-FI" dirty="0" smtClean="0"/>
                        <a:t>Ilmanpitävyys n</a:t>
                      </a:r>
                      <a:r>
                        <a:rPr lang="fi-FI" sz="1100" dirty="0" smtClean="0"/>
                        <a:t>50</a:t>
                      </a:r>
                      <a:endParaRPr lang="en-US" dirty="0"/>
                    </a:p>
                  </a:txBody>
                  <a:tcPr/>
                </a:tc>
              </a:tr>
              <a:tr h="370840">
                <a:tc>
                  <a:txBody>
                    <a:bodyPr/>
                    <a:lstStyle/>
                    <a:p>
                      <a:r>
                        <a:rPr lang="fi-FI" dirty="0" smtClean="0"/>
                        <a:t>Kiitettävä</a:t>
                      </a:r>
                      <a:endParaRPr lang="en-US" dirty="0"/>
                    </a:p>
                  </a:txBody>
                  <a:tcPr/>
                </a:tc>
                <a:tc>
                  <a:txBody>
                    <a:bodyPr/>
                    <a:lstStyle/>
                    <a:p>
                      <a:pPr algn="ctr"/>
                      <a:r>
                        <a:rPr lang="fi-FI" dirty="0" smtClean="0"/>
                        <a:t> ≤0,6</a:t>
                      </a:r>
                      <a:endParaRPr lang="en-US" dirty="0"/>
                    </a:p>
                  </a:txBody>
                  <a:tcPr/>
                </a:tc>
              </a:tr>
              <a:tr h="370840">
                <a:tc>
                  <a:txBody>
                    <a:bodyPr/>
                    <a:lstStyle/>
                    <a:p>
                      <a:r>
                        <a:rPr lang="fi-FI" dirty="0" smtClean="0"/>
                        <a:t>Erittäin hyvä</a:t>
                      </a:r>
                      <a:endParaRPr lang="en-US" dirty="0"/>
                    </a:p>
                  </a:txBody>
                  <a:tcPr/>
                </a:tc>
                <a:tc>
                  <a:txBody>
                    <a:bodyPr/>
                    <a:lstStyle/>
                    <a:p>
                      <a:pPr algn="ctr"/>
                      <a:r>
                        <a:rPr lang="fi-FI" dirty="0" smtClean="0"/>
                        <a:t>0,6-1</a:t>
                      </a:r>
                      <a:endParaRPr lang="en-US" dirty="0"/>
                    </a:p>
                  </a:txBody>
                  <a:tcPr/>
                </a:tc>
              </a:tr>
              <a:tr h="370840">
                <a:tc>
                  <a:txBody>
                    <a:bodyPr/>
                    <a:lstStyle/>
                    <a:p>
                      <a:r>
                        <a:rPr lang="fi-FI" dirty="0" smtClean="0"/>
                        <a:t>Hyvä</a:t>
                      </a:r>
                      <a:endParaRPr lang="en-US" dirty="0"/>
                    </a:p>
                  </a:txBody>
                  <a:tcPr/>
                </a:tc>
                <a:tc>
                  <a:txBody>
                    <a:bodyPr/>
                    <a:lstStyle/>
                    <a:p>
                      <a:pPr algn="ctr"/>
                      <a:r>
                        <a:rPr lang="fi-FI" dirty="0" smtClean="0"/>
                        <a:t>1-2</a:t>
                      </a:r>
                      <a:endParaRPr lang="en-US" dirty="0"/>
                    </a:p>
                  </a:txBody>
                  <a:tcPr/>
                </a:tc>
              </a:tr>
              <a:tr h="370840">
                <a:tc>
                  <a:txBody>
                    <a:bodyPr/>
                    <a:lstStyle/>
                    <a:p>
                      <a:r>
                        <a:rPr lang="fi-FI" dirty="0" smtClean="0"/>
                        <a:t>Tyydyttävä – lievästi</a:t>
                      </a:r>
                      <a:r>
                        <a:rPr lang="fi-FI" baseline="0" dirty="0" smtClean="0"/>
                        <a:t> riskialtis</a:t>
                      </a:r>
                      <a:endParaRPr lang="en-US" dirty="0"/>
                    </a:p>
                  </a:txBody>
                  <a:tcPr/>
                </a:tc>
                <a:tc>
                  <a:txBody>
                    <a:bodyPr/>
                    <a:lstStyle/>
                    <a:p>
                      <a:pPr algn="ctr"/>
                      <a:r>
                        <a:rPr lang="fi-FI" dirty="0" smtClean="0"/>
                        <a:t>2-3</a:t>
                      </a:r>
                      <a:endParaRPr lang="en-US" dirty="0"/>
                    </a:p>
                  </a:txBody>
                  <a:tcPr/>
                </a:tc>
              </a:tr>
              <a:tr h="370840">
                <a:tc>
                  <a:txBody>
                    <a:bodyPr/>
                    <a:lstStyle/>
                    <a:p>
                      <a:r>
                        <a:rPr lang="fi-FI" dirty="0" smtClean="0"/>
                        <a:t>Välttävä –riskialtis</a:t>
                      </a:r>
                      <a:endParaRPr lang="en-US" dirty="0"/>
                    </a:p>
                  </a:txBody>
                  <a:tcPr/>
                </a:tc>
                <a:tc>
                  <a:txBody>
                    <a:bodyPr/>
                    <a:lstStyle/>
                    <a:p>
                      <a:pPr algn="ctr"/>
                      <a:r>
                        <a:rPr lang="fi-FI" dirty="0" smtClean="0"/>
                        <a:t>3-4</a:t>
                      </a:r>
                      <a:endParaRPr lang="en-US" dirty="0"/>
                    </a:p>
                  </a:txBody>
                  <a:tcPr/>
                </a:tc>
              </a:tr>
              <a:tr h="370840">
                <a:tc>
                  <a:txBody>
                    <a:bodyPr/>
                    <a:lstStyle/>
                    <a:p>
                      <a:r>
                        <a:rPr lang="fi-FI" dirty="0" smtClean="0"/>
                        <a:t>Huono – erittäin riskialtis</a:t>
                      </a:r>
                      <a:endParaRPr lang="en-US" dirty="0"/>
                    </a:p>
                  </a:txBody>
                  <a:tcPr/>
                </a:tc>
                <a:tc>
                  <a:txBody>
                    <a:bodyPr/>
                    <a:lstStyle/>
                    <a:p>
                      <a:pPr algn="ctr"/>
                      <a:r>
                        <a:rPr lang="fi-FI" dirty="0" smtClean="0"/>
                        <a:t>≥ 4</a:t>
                      </a:r>
                      <a:endParaRPr lang="en-US" dirty="0"/>
                    </a:p>
                  </a:txBody>
                  <a:tcPr/>
                </a:tc>
              </a:tr>
            </a:tbl>
          </a:graphicData>
        </a:graphic>
      </p:graphicFrame>
      <p:sp>
        <p:nvSpPr>
          <p:cNvPr id="2" name="Footer Placeholder 1"/>
          <p:cNvSpPr>
            <a:spLocks noGrp="1"/>
          </p:cNvSpPr>
          <p:nvPr>
            <p:ph type="ftr" sz="quarter" idx="10"/>
          </p:nvPr>
        </p:nvSpPr>
        <p:spPr>
          <a:xfrm>
            <a:off x="395536" y="4725144"/>
            <a:ext cx="3570098" cy="365125"/>
          </a:xfrm>
        </p:spPr>
        <p:txBody>
          <a:bodyPr/>
          <a:lstStyle/>
          <a:p>
            <a:pPr>
              <a:defRPr/>
            </a:pPr>
            <a:r>
              <a:rPr lang="fi-FI" dirty="0" smtClean="0"/>
              <a:t>RIL 250-2011, Kosteudenhallinta ja homevaurioiden estäminen</a:t>
            </a:r>
            <a:endParaRPr lang="fi-FI" dirty="0"/>
          </a:p>
        </p:txBody>
      </p:sp>
      <p:pic>
        <p:nvPicPr>
          <p:cNvPr id="6"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276671" y="6021288"/>
            <a:ext cx="1296144" cy="430760"/>
          </a:xfrm>
          <a:prstGeom prst="rect">
            <a:avLst/>
          </a:prstGeom>
          <a:noFill/>
          <a:ln>
            <a:noFill/>
          </a:ln>
          <a:extLst>
            <a:ext uri="{53640926-AAD7-44D8-BBD7-CCE9431645EC}">
              <a14:shadowObscured xmlns:a14="http://schemas.microsoft.com/office/drawing/2010/main"/>
            </a:ext>
          </a:extLst>
        </p:spPr>
      </p:pic>
      <p:sp>
        <p:nvSpPr>
          <p:cNvPr id="5" name="Slide Number Placeholder 4"/>
          <p:cNvSpPr>
            <a:spLocks noGrp="1"/>
          </p:cNvSpPr>
          <p:nvPr>
            <p:ph type="sldNum" sz="quarter" idx="12"/>
          </p:nvPr>
        </p:nvSpPr>
        <p:spPr/>
        <p:txBody>
          <a:bodyPr/>
          <a:lstStyle/>
          <a:p>
            <a:fld id="{49246692-9764-4796-AF2E-897E79EBAFA7}" type="slidenum">
              <a:rPr lang="fi-FI" smtClean="0"/>
              <a:pPr/>
              <a:t>60</a:t>
            </a:fld>
            <a:endParaRPr lang="fi-FI"/>
          </a:p>
        </p:txBody>
      </p:sp>
    </p:spTree>
    <p:extLst>
      <p:ext uri="{BB962C8B-B14F-4D97-AF65-F5344CB8AC3E}">
        <p14:creationId xmlns:p14="http://schemas.microsoft.com/office/powerpoint/2010/main" val="4277932860"/>
      </p:ext>
    </p:extLst>
  </p:cSld>
  <p:clrMapOvr>
    <a:masterClrMapping/>
  </p:clrMapOvr>
  <p:transition spd="med">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584" y="2852936"/>
            <a:ext cx="7489824" cy="935484"/>
          </a:xfrm>
        </p:spPr>
        <p:style>
          <a:lnRef idx="3">
            <a:schemeClr val="lt1"/>
          </a:lnRef>
          <a:fillRef idx="1">
            <a:schemeClr val="accent2"/>
          </a:fillRef>
          <a:effectRef idx="1">
            <a:schemeClr val="accent2"/>
          </a:effectRef>
          <a:fontRef idx="minor">
            <a:schemeClr val="lt1"/>
          </a:fontRef>
        </p:style>
        <p:txBody>
          <a:bodyPr>
            <a:normAutofit/>
          </a:bodyPr>
          <a:lstStyle/>
          <a:p>
            <a:pPr algn="ctr"/>
            <a:r>
              <a:rPr lang="fi-FI" dirty="0"/>
              <a:t>Asuinrakennuksen kosteuslaatuluokitus</a:t>
            </a:r>
            <a:br>
              <a:rPr lang="fi-FI" dirty="0"/>
            </a:br>
            <a:r>
              <a:rPr lang="fi-FI" sz="1800" dirty="0"/>
              <a:t>RIL 250-2011, Kosteuden hallinta ja homevaurioiden estäminen</a:t>
            </a:r>
            <a:endParaRPr lang="fi-FI" sz="1600" dirty="0"/>
          </a:p>
        </p:txBody>
      </p:sp>
      <p:pic>
        <p:nvPicPr>
          <p:cNvPr id="3"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61</a:t>
            </a:fld>
            <a:endParaRPr lang="fi-FI"/>
          </a:p>
        </p:txBody>
      </p:sp>
    </p:spTree>
    <p:extLst>
      <p:ext uri="{BB962C8B-B14F-4D97-AF65-F5344CB8AC3E}">
        <p14:creationId xmlns:p14="http://schemas.microsoft.com/office/powerpoint/2010/main" val="1329659684"/>
      </p:ext>
    </p:extLst>
  </p:cSld>
  <p:clrMapOvr>
    <a:masterClrMapping/>
  </p:clrMapOvr>
  <p:transition spd="med">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Asuinrakennuksen kosteuslaatuluokitus</a:t>
            </a:r>
            <a:endParaRPr lang="fi-FI" dirty="0"/>
          </a:p>
        </p:txBody>
      </p:sp>
      <p:sp>
        <p:nvSpPr>
          <p:cNvPr id="3" name="Content Placeholder 2"/>
          <p:cNvSpPr>
            <a:spLocks noGrp="1"/>
          </p:cNvSpPr>
          <p:nvPr>
            <p:ph idx="1"/>
          </p:nvPr>
        </p:nvSpPr>
        <p:spPr/>
        <p:txBody>
          <a:bodyPr/>
          <a:lstStyle/>
          <a:p>
            <a:r>
              <a:rPr lang="fi-FI" sz="1600" dirty="0" smtClean="0"/>
              <a:t>Suunnitelmien ja toteutustietojen perusteella tehtävä luokittelu</a:t>
            </a:r>
          </a:p>
          <a:p>
            <a:endParaRPr lang="fi-FI" sz="1600" dirty="0"/>
          </a:p>
          <a:p>
            <a:pPr marL="1354138" lvl="3" indent="-457200">
              <a:buFont typeface="+mj-lt"/>
              <a:buAutoNum type="arabicPeriod"/>
            </a:pPr>
            <a:r>
              <a:rPr lang="fi-FI" sz="1600" dirty="0" smtClean="0"/>
              <a:t>Rakennuksen ilmapitävyys</a:t>
            </a:r>
          </a:p>
          <a:p>
            <a:pPr marL="1354138" lvl="3" indent="-457200">
              <a:buFont typeface="+mj-lt"/>
              <a:buAutoNum type="arabicPeriod"/>
            </a:pPr>
            <a:r>
              <a:rPr lang="fi-FI" sz="1600" dirty="0" smtClean="0"/>
              <a:t>Kylmäsiltojen määrä</a:t>
            </a:r>
          </a:p>
          <a:p>
            <a:pPr marL="1354138" lvl="3" indent="-457200">
              <a:buFont typeface="+mj-lt"/>
              <a:buAutoNum type="arabicPeriod"/>
            </a:pPr>
            <a:r>
              <a:rPr lang="fi-FI" sz="1600" dirty="0" smtClean="0"/>
              <a:t>Rakenteiden kuivumiskyky</a:t>
            </a:r>
          </a:p>
          <a:p>
            <a:pPr marL="1354138" lvl="3" indent="-457200">
              <a:buFont typeface="+mj-lt"/>
              <a:buAutoNum type="arabicPeriod"/>
            </a:pPr>
            <a:r>
              <a:rPr lang="fi-FI" sz="1600" dirty="0" smtClean="0"/>
              <a:t>Työmaan kosteudenhallinta</a:t>
            </a:r>
          </a:p>
          <a:p>
            <a:pPr marL="1354138" lvl="3" indent="-457200">
              <a:buFont typeface="+mj-lt"/>
              <a:buAutoNum type="arabicPeriod"/>
            </a:pPr>
            <a:r>
              <a:rPr lang="fi-FI" sz="1600" dirty="0" smtClean="0"/>
              <a:t>Talotekniikan toimivuus</a:t>
            </a:r>
          </a:p>
          <a:p>
            <a:pPr marL="457200" indent="-457200">
              <a:buFont typeface="+mj-lt"/>
              <a:buAutoNum type="arabicPeriod"/>
            </a:pPr>
            <a:endParaRPr lang="fi-FI" sz="1600" dirty="0"/>
          </a:p>
          <a:p>
            <a:r>
              <a:rPr lang="fi-FI" sz="1600" dirty="0" smtClean="0"/>
              <a:t>Luokitus tehdään asteikolla A – D</a:t>
            </a:r>
          </a:p>
          <a:p>
            <a:pPr lvl="1"/>
            <a:r>
              <a:rPr lang="fi-FI" sz="1400" dirty="0" smtClean="0"/>
              <a:t>Laatuluokka määräytyy heikoimman tekijän mukaisesti</a:t>
            </a:r>
          </a:p>
          <a:p>
            <a:pPr lvl="1"/>
            <a:endParaRPr lang="fi-FI" sz="1400" dirty="0" smtClean="0"/>
          </a:p>
          <a:p>
            <a:r>
              <a:rPr lang="fi-FI" sz="1600" dirty="0" smtClean="0"/>
              <a:t>Luokittelun tekee pääsuunnittelija</a:t>
            </a:r>
          </a:p>
          <a:p>
            <a:pPr lvl="1"/>
            <a:r>
              <a:rPr lang="fi-FI" sz="1400" dirty="0" smtClean="0"/>
              <a:t>Rakennesuunnittelija, työmaan johtaja sekä valvoja</a:t>
            </a:r>
            <a:endParaRPr lang="fi-FI" sz="1400" dirty="0"/>
          </a:p>
          <a:p>
            <a:pPr lvl="1"/>
            <a:endParaRPr lang="fi-FI" sz="1600" dirty="0" smtClean="0"/>
          </a:p>
          <a:p>
            <a:endParaRPr lang="fi-FI" dirty="0"/>
          </a:p>
        </p:txBody>
      </p:sp>
      <p:sp>
        <p:nvSpPr>
          <p:cNvPr id="4" name="Footer Placeholder 3"/>
          <p:cNvSpPr>
            <a:spLocks noGrp="1"/>
          </p:cNvSpPr>
          <p:nvPr>
            <p:ph type="ftr" sz="quarter" idx="10"/>
          </p:nvPr>
        </p:nvSpPr>
        <p:spPr>
          <a:xfrm>
            <a:off x="467544" y="5517232"/>
            <a:ext cx="5975350" cy="360362"/>
          </a:xfrm>
        </p:spPr>
        <p:txBody>
          <a:bodyPr/>
          <a:lstStyle/>
          <a:p>
            <a:pPr>
              <a:defRPr/>
            </a:pPr>
            <a:r>
              <a:rPr lang="fi-FI" dirty="0" smtClean="0"/>
              <a:t>RIL 250-2011, Kosteudenhallinta ja homevaurioiden estäminen</a:t>
            </a:r>
            <a:endParaRPr lang="fi-FI" dirty="0"/>
          </a:p>
        </p:txBody>
      </p:sp>
      <p:pic>
        <p:nvPicPr>
          <p:cNvPr id="5"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276671" y="6021288"/>
            <a:ext cx="1296144" cy="430760"/>
          </a:xfrm>
          <a:prstGeom prst="rect">
            <a:avLst/>
          </a:prstGeom>
          <a:noFill/>
          <a:ln>
            <a:noFill/>
          </a:ln>
          <a:extLst>
            <a:ext uri="{53640926-AAD7-44D8-BBD7-CCE9431645EC}">
              <a14:shadowObscured xmlns:a14="http://schemas.microsoft.com/office/drawing/2010/main"/>
            </a:ext>
          </a:extLst>
        </p:spPr>
      </p:pic>
      <p:sp>
        <p:nvSpPr>
          <p:cNvPr id="6" name="Dian numeron paikkamerkki 4"/>
          <p:cNvSpPr>
            <a:spLocks noGrp="1"/>
          </p:cNvSpPr>
          <p:nvPr>
            <p:ph type="sldNum" sz="quarter" idx="12"/>
          </p:nvPr>
        </p:nvSpPr>
        <p:spPr>
          <a:xfrm>
            <a:off x="8316912" y="6198834"/>
            <a:ext cx="503238" cy="365125"/>
          </a:xfrm>
        </p:spPr>
        <p:txBody>
          <a:bodyPr/>
          <a:lstStyle/>
          <a:p>
            <a:r>
              <a:rPr lang="fi-FI" dirty="0" smtClean="0"/>
              <a:t>62</a:t>
            </a:r>
            <a:endParaRPr lang="fi-FI" dirty="0"/>
          </a:p>
        </p:txBody>
      </p:sp>
    </p:spTree>
    <p:extLst>
      <p:ext uri="{BB962C8B-B14F-4D97-AF65-F5344CB8AC3E}">
        <p14:creationId xmlns:p14="http://schemas.microsoft.com/office/powerpoint/2010/main" val="1372859826"/>
      </p:ext>
    </p:extLst>
  </p:cSld>
  <p:clrMapOvr>
    <a:masterClrMapping/>
  </p:clrMapOvr>
  <p:transition spd="med">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dirty="0"/>
              <a:t>Asuinrakennuksen kosteuslaatuluokitus</a:t>
            </a:r>
          </a:p>
        </p:txBody>
      </p:sp>
      <p:sp>
        <p:nvSpPr>
          <p:cNvPr id="5" name="Content Placeholder 4"/>
          <p:cNvSpPr>
            <a:spLocks noGrp="1"/>
          </p:cNvSpPr>
          <p:nvPr>
            <p:ph sz="half" idx="1"/>
          </p:nvPr>
        </p:nvSpPr>
        <p:spPr>
          <a:xfrm>
            <a:off x="610448" y="1628800"/>
            <a:ext cx="3961552" cy="4392614"/>
          </a:xfrm>
        </p:spPr>
        <p:txBody>
          <a:bodyPr/>
          <a:lstStyle/>
          <a:p>
            <a:r>
              <a:rPr lang="fi-FI" b="1" dirty="0" smtClean="0"/>
              <a:t>Rakennuksen ilmanpitävyys</a:t>
            </a:r>
          </a:p>
          <a:p>
            <a:pPr lvl="1"/>
            <a:r>
              <a:rPr lang="fi-FI" dirty="0" smtClean="0"/>
              <a:t>Ilmatiiveysmittaus</a:t>
            </a:r>
          </a:p>
          <a:p>
            <a:pPr lvl="1"/>
            <a:r>
              <a:rPr lang="fi-FI" dirty="0" smtClean="0"/>
              <a:t>Luokittelu RIL 250-2011</a:t>
            </a:r>
          </a:p>
          <a:p>
            <a:pPr lvl="1"/>
            <a:endParaRPr lang="fi-FI" dirty="0"/>
          </a:p>
          <a:p>
            <a:pPr lvl="1"/>
            <a:endParaRPr lang="fi-FI" dirty="0"/>
          </a:p>
        </p:txBody>
      </p:sp>
      <p:graphicFrame>
        <p:nvGraphicFramePr>
          <p:cNvPr id="7" name="Content Placeholder 6"/>
          <p:cNvGraphicFramePr>
            <a:graphicFrameLocks noGrp="1"/>
          </p:cNvGraphicFramePr>
          <p:nvPr>
            <p:ph sz="half" idx="2"/>
            <p:extLst/>
          </p:nvPr>
        </p:nvGraphicFramePr>
        <p:xfrm>
          <a:off x="611560" y="3068960"/>
          <a:ext cx="3667600" cy="2555240"/>
        </p:xfrm>
        <a:graphic>
          <a:graphicData uri="http://schemas.openxmlformats.org/drawingml/2006/table">
            <a:tbl>
              <a:tblPr firstRow="1" bandRow="1">
                <a:tableStyleId>{5C22544A-7EE6-4342-B048-85BDC9FD1C3A}</a:tableStyleId>
              </a:tblPr>
              <a:tblGrid>
                <a:gridCol w="1895256"/>
                <a:gridCol w="1772344"/>
              </a:tblGrid>
              <a:tr h="0">
                <a:tc>
                  <a:txBody>
                    <a:bodyPr/>
                    <a:lstStyle/>
                    <a:p>
                      <a:r>
                        <a:rPr lang="fi-FI" sz="1200" dirty="0" smtClean="0"/>
                        <a:t>Arviointiasteikko</a:t>
                      </a:r>
                      <a:endParaRPr lang="en-US" sz="1200" dirty="0"/>
                    </a:p>
                  </a:txBody>
                  <a:tcPr marL="80380" marR="80380"/>
                </a:tc>
                <a:tc>
                  <a:txBody>
                    <a:bodyPr/>
                    <a:lstStyle/>
                    <a:p>
                      <a:pPr algn="ctr"/>
                      <a:r>
                        <a:rPr lang="fi-FI" sz="1200" dirty="0" smtClean="0"/>
                        <a:t>Ilmanpitävyys n</a:t>
                      </a:r>
                      <a:r>
                        <a:rPr lang="fi-FI" sz="900" dirty="0" smtClean="0"/>
                        <a:t>50</a:t>
                      </a:r>
                      <a:endParaRPr lang="en-US" sz="1200" dirty="0"/>
                    </a:p>
                  </a:txBody>
                  <a:tcPr marL="80380" marR="80380"/>
                </a:tc>
              </a:tr>
              <a:tr h="370840">
                <a:tc>
                  <a:txBody>
                    <a:bodyPr/>
                    <a:lstStyle/>
                    <a:p>
                      <a:r>
                        <a:rPr lang="fi-FI" sz="1100" dirty="0" smtClean="0"/>
                        <a:t>Kiitettävä, </a:t>
                      </a:r>
                      <a:r>
                        <a:rPr lang="fi-FI" sz="1100" b="1" dirty="0" smtClean="0"/>
                        <a:t>A</a:t>
                      </a:r>
                      <a:endParaRPr lang="en-US" sz="1100" b="1" dirty="0"/>
                    </a:p>
                  </a:txBody>
                  <a:tcPr marL="80380" marR="80380"/>
                </a:tc>
                <a:tc>
                  <a:txBody>
                    <a:bodyPr/>
                    <a:lstStyle/>
                    <a:p>
                      <a:pPr algn="ctr"/>
                      <a:r>
                        <a:rPr lang="fi-FI" sz="1100" dirty="0" smtClean="0"/>
                        <a:t> ≤0,6</a:t>
                      </a:r>
                      <a:endParaRPr lang="en-US" sz="1100" dirty="0"/>
                    </a:p>
                  </a:txBody>
                  <a:tcPr marL="80380" marR="80380"/>
                </a:tc>
              </a:tr>
              <a:tr h="370840">
                <a:tc>
                  <a:txBody>
                    <a:bodyPr/>
                    <a:lstStyle/>
                    <a:p>
                      <a:r>
                        <a:rPr lang="fi-FI" sz="1100" dirty="0" smtClean="0"/>
                        <a:t>Erittäin hyvä, </a:t>
                      </a:r>
                      <a:r>
                        <a:rPr lang="fi-FI" sz="1100" b="1" dirty="0" smtClean="0"/>
                        <a:t>B</a:t>
                      </a:r>
                      <a:endParaRPr lang="en-US" sz="1100" b="1" dirty="0"/>
                    </a:p>
                  </a:txBody>
                  <a:tcPr marL="80380" marR="80380"/>
                </a:tc>
                <a:tc>
                  <a:txBody>
                    <a:bodyPr/>
                    <a:lstStyle/>
                    <a:p>
                      <a:pPr algn="ctr"/>
                      <a:r>
                        <a:rPr lang="fi-FI" sz="1100" dirty="0" smtClean="0"/>
                        <a:t>0,6-1</a:t>
                      </a:r>
                      <a:endParaRPr lang="en-US" sz="1100" dirty="0"/>
                    </a:p>
                  </a:txBody>
                  <a:tcPr marL="80380" marR="80380"/>
                </a:tc>
              </a:tr>
              <a:tr h="370840">
                <a:tc>
                  <a:txBody>
                    <a:bodyPr/>
                    <a:lstStyle/>
                    <a:p>
                      <a:r>
                        <a:rPr lang="fi-FI" sz="1100" dirty="0" smtClean="0"/>
                        <a:t>Hyvä, </a:t>
                      </a:r>
                      <a:r>
                        <a:rPr lang="fi-FI" sz="1100" b="1" dirty="0" smtClean="0"/>
                        <a:t>C</a:t>
                      </a:r>
                      <a:endParaRPr lang="en-US" sz="1100" b="1" dirty="0"/>
                    </a:p>
                  </a:txBody>
                  <a:tcPr marL="80380" marR="80380"/>
                </a:tc>
                <a:tc>
                  <a:txBody>
                    <a:bodyPr/>
                    <a:lstStyle/>
                    <a:p>
                      <a:pPr algn="ctr"/>
                      <a:r>
                        <a:rPr lang="fi-FI" sz="1100" dirty="0" smtClean="0"/>
                        <a:t>1-2</a:t>
                      </a:r>
                      <a:endParaRPr lang="en-US" sz="1100" dirty="0"/>
                    </a:p>
                  </a:txBody>
                  <a:tcPr marL="80380" marR="80380"/>
                </a:tc>
              </a:tr>
              <a:tr h="370840">
                <a:tc>
                  <a:txBody>
                    <a:bodyPr/>
                    <a:lstStyle/>
                    <a:p>
                      <a:r>
                        <a:rPr lang="fi-FI" sz="1100" dirty="0" smtClean="0"/>
                        <a:t>Tyydyttävä – lievästi</a:t>
                      </a:r>
                      <a:r>
                        <a:rPr lang="fi-FI" sz="1100" baseline="0" dirty="0" smtClean="0"/>
                        <a:t> riskialtis, </a:t>
                      </a:r>
                      <a:r>
                        <a:rPr lang="fi-FI" sz="1100" b="1" baseline="0" dirty="0" smtClean="0"/>
                        <a:t>D</a:t>
                      </a:r>
                      <a:endParaRPr lang="en-US" sz="1100" b="1" dirty="0"/>
                    </a:p>
                  </a:txBody>
                  <a:tcPr marL="80380" marR="80380"/>
                </a:tc>
                <a:tc>
                  <a:txBody>
                    <a:bodyPr/>
                    <a:lstStyle/>
                    <a:p>
                      <a:pPr algn="ctr"/>
                      <a:r>
                        <a:rPr lang="fi-FI" sz="1100" dirty="0" smtClean="0"/>
                        <a:t>2-3</a:t>
                      </a:r>
                      <a:endParaRPr lang="en-US" sz="1100" dirty="0"/>
                    </a:p>
                  </a:txBody>
                  <a:tcPr marL="80380" marR="80380"/>
                </a:tc>
              </a:tr>
              <a:tr h="370840">
                <a:tc>
                  <a:txBody>
                    <a:bodyPr/>
                    <a:lstStyle/>
                    <a:p>
                      <a:r>
                        <a:rPr lang="fi-FI" sz="1100" dirty="0" smtClean="0"/>
                        <a:t>Välttävä –riskialtis, </a:t>
                      </a:r>
                      <a:r>
                        <a:rPr lang="fi-FI" sz="1100" b="1" dirty="0" smtClean="0"/>
                        <a:t>E</a:t>
                      </a:r>
                      <a:endParaRPr lang="en-US" sz="1100" b="1" dirty="0"/>
                    </a:p>
                  </a:txBody>
                  <a:tcPr marL="80380" marR="80380"/>
                </a:tc>
                <a:tc>
                  <a:txBody>
                    <a:bodyPr/>
                    <a:lstStyle/>
                    <a:p>
                      <a:pPr algn="ctr"/>
                      <a:r>
                        <a:rPr lang="fi-FI" sz="1100" dirty="0" smtClean="0"/>
                        <a:t>3-4</a:t>
                      </a:r>
                      <a:endParaRPr lang="en-US" sz="1100" dirty="0"/>
                    </a:p>
                  </a:txBody>
                  <a:tcPr marL="80380" marR="80380"/>
                </a:tc>
              </a:tr>
              <a:tr h="370840">
                <a:tc>
                  <a:txBody>
                    <a:bodyPr/>
                    <a:lstStyle/>
                    <a:p>
                      <a:r>
                        <a:rPr lang="fi-FI" sz="1100" dirty="0" smtClean="0"/>
                        <a:t>Huono – erittäin riskialtis, </a:t>
                      </a:r>
                      <a:r>
                        <a:rPr lang="fi-FI" sz="1100" b="1" dirty="0" smtClean="0"/>
                        <a:t>F</a:t>
                      </a:r>
                      <a:endParaRPr lang="en-US" sz="1100" b="1" dirty="0"/>
                    </a:p>
                  </a:txBody>
                  <a:tcPr marL="80380" marR="80380"/>
                </a:tc>
                <a:tc>
                  <a:txBody>
                    <a:bodyPr/>
                    <a:lstStyle/>
                    <a:p>
                      <a:pPr algn="ctr"/>
                      <a:r>
                        <a:rPr lang="fi-FI" sz="1100" dirty="0" smtClean="0"/>
                        <a:t>≥ 4</a:t>
                      </a:r>
                      <a:endParaRPr lang="en-US" sz="1100" dirty="0"/>
                    </a:p>
                  </a:txBody>
                  <a:tcPr marL="80380" marR="80380"/>
                </a:tc>
              </a:tr>
            </a:tbl>
          </a:graphicData>
        </a:graphic>
      </p:graphicFrame>
      <p:graphicFrame>
        <p:nvGraphicFramePr>
          <p:cNvPr id="9" name="Content Placeholder 5"/>
          <p:cNvGraphicFramePr>
            <a:graphicFrameLocks/>
          </p:cNvGraphicFramePr>
          <p:nvPr>
            <p:extLst/>
          </p:nvPr>
        </p:nvGraphicFramePr>
        <p:xfrm>
          <a:off x="4572000" y="3069257"/>
          <a:ext cx="3960936" cy="2585422"/>
        </p:xfrm>
        <a:graphic>
          <a:graphicData uri="http://schemas.openxmlformats.org/drawingml/2006/table">
            <a:tbl>
              <a:tblPr firstRow="1" bandRow="1">
                <a:tableStyleId>{5C22544A-7EE6-4342-B048-85BDC9FD1C3A}</a:tableStyleId>
              </a:tblPr>
              <a:tblGrid>
                <a:gridCol w="1800696"/>
                <a:gridCol w="2160240"/>
              </a:tblGrid>
              <a:tr h="369346">
                <a:tc>
                  <a:txBody>
                    <a:bodyPr/>
                    <a:lstStyle/>
                    <a:p>
                      <a:pPr algn="ctr"/>
                      <a:r>
                        <a:rPr lang="fi-FI" sz="1100" dirty="0" smtClean="0"/>
                        <a:t>Lämpötilaindeksi TI</a:t>
                      </a:r>
                      <a:endParaRPr lang="en-US" sz="1100" dirty="0"/>
                    </a:p>
                  </a:txBody>
                  <a:tcPr/>
                </a:tc>
                <a:tc>
                  <a:txBody>
                    <a:bodyPr/>
                    <a:lstStyle/>
                    <a:p>
                      <a:r>
                        <a:rPr lang="fi-FI" sz="1100" dirty="0" smtClean="0"/>
                        <a:t>Arviointiasteikko</a:t>
                      </a:r>
                      <a:endParaRPr lang="en-US" sz="1100" dirty="0"/>
                    </a:p>
                  </a:txBody>
                  <a:tcPr/>
                </a:tc>
              </a:tr>
              <a:tr h="369346">
                <a:tc>
                  <a:txBody>
                    <a:bodyPr/>
                    <a:lstStyle/>
                    <a:p>
                      <a:pPr algn="ctr"/>
                      <a:r>
                        <a:rPr lang="en-US" sz="1100" dirty="0" smtClean="0"/>
                        <a:t>93-100</a:t>
                      </a:r>
                      <a:endParaRPr lang="en-US" sz="1100" dirty="0"/>
                    </a:p>
                  </a:txBody>
                  <a:tcPr/>
                </a:tc>
                <a:tc>
                  <a:txBody>
                    <a:bodyPr/>
                    <a:lstStyle/>
                    <a:p>
                      <a:r>
                        <a:rPr lang="fi-FI" sz="1100" dirty="0" smtClean="0"/>
                        <a:t>Kiitettävä, </a:t>
                      </a:r>
                      <a:r>
                        <a:rPr lang="fi-FI" sz="1100" b="1" dirty="0" smtClean="0"/>
                        <a:t>A</a:t>
                      </a:r>
                      <a:endParaRPr lang="en-US" sz="1100" b="1" dirty="0"/>
                    </a:p>
                  </a:txBody>
                  <a:tcPr marL="80380" marR="80380"/>
                </a:tc>
              </a:tr>
              <a:tr h="369346">
                <a:tc>
                  <a:txBody>
                    <a:bodyPr/>
                    <a:lstStyle/>
                    <a:p>
                      <a:pPr algn="ctr"/>
                      <a:r>
                        <a:rPr lang="en-US" sz="1100" dirty="0" smtClean="0"/>
                        <a:t>85-92</a:t>
                      </a:r>
                      <a:endParaRPr lang="en-US" sz="1100" dirty="0"/>
                    </a:p>
                  </a:txBody>
                  <a:tcPr/>
                </a:tc>
                <a:tc>
                  <a:txBody>
                    <a:bodyPr/>
                    <a:lstStyle/>
                    <a:p>
                      <a:r>
                        <a:rPr lang="fi-FI" sz="1100" dirty="0" smtClean="0"/>
                        <a:t>Erittäin hyvä, </a:t>
                      </a:r>
                      <a:r>
                        <a:rPr lang="fi-FI" sz="1100" b="1" dirty="0" smtClean="0"/>
                        <a:t>B</a:t>
                      </a:r>
                      <a:endParaRPr lang="en-US" sz="1100" b="1" dirty="0"/>
                    </a:p>
                  </a:txBody>
                  <a:tcPr marL="80380" marR="80380"/>
                </a:tc>
              </a:tr>
              <a:tr h="369346">
                <a:tc>
                  <a:txBody>
                    <a:bodyPr/>
                    <a:lstStyle/>
                    <a:p>
                      <a:pPr algn="ctr"/>
                      <a:r>
                        <a:rPr lang="en-US" sz="1100" dirty="0" smtClean="0"/>
                        <a:t>71-78</a:t>
                      </a:r>
                      <a:endParaRPr lang="en-US" sz="1100" dirty="0"/>
                    </a:p>
                  </a:txBody>
                  <a:tcPr/>
                </a:tc>
                <a:tc>
                  <a:txBody>
                    <a:bodyPr/>
                    <a:lstStyle/>
                    <a:p>
                      <a:r>
                        <a:rPr lang="fi-FI" sz="1100" dirty="0" smtClean="0"/>
                        <a:t>Hyvä, </a:t>
                      </a:r>
                      <a:r>
                        <a:rPr lang="fi-FI" sz="1100" b="1" dirty="0" smtClean="0"/>
                        <a:t>C</a:t>
                      </a:r>
                      <a:endParaRPr lang="en-US" sz="1100" b="1" dirty="0"/>
                    </a:p>
                  </a:txBody>
                  <a:tcPr marL="80380" marR="80380"/>
                </a:tc>
              </a:tr>
              <a:tr h="369346">
                <a:tc>
                  <a:txBody>
                    <a:bodyPr/>
                    <a:lstStyle/>
                    <a:p>
                      <a:pPr algn="ctr"/>
                      <a:r>
                        <a:rPr lang="en-US" sz="1100" dirty="0" smtClean="0"/>
                        <a:t>69-70</a:t>
                      </a:r>
                      <a:endParaRPr lang="en-US" sz="1100" dirty="0"/>
                    </a:p>
                  </a:txBody>
                  <a:tcPr/>
                </a:tc>
                <a:tc>
                  <a:txBody>
                    <a:bodyPr/>
                    <a:lstStyle/>
                    <a:p>
                      <a:r>
                        <a:rPr lang="fi-FI" sz="1100" dirty="0" smtClean="0"/>
                        <a:t>Tyydyttävä – lievästi</a:t>
                      </a:r>
                      <a:r>
                        <a:rPr lang="fi-FI" sz="1100" baseline="0" dirty="0" smtClean="0"/>
                        <a:t> riskialtis, </a:t>
                      </a:r>
                      <a:r>
                        <a:rPr lang="fi-FI" sz="1100" b="1" baseline="0" dirty="0" smtClean="0"/>
                        <a:t>D</a:t>
                      </a:r>
                      <a:endParaRPr lang="en-US" sz="1100" b="1" dirty="0"/>
                    </a:p>
                  </a:txBody>
                  <a:tcPr marL="80380" marR="80380"/>
                </a:tc>
              </a:tr>
              <a:tr h="369346">
                <a:tc>
                  <a:txBody>
                    <a:bodyPr/>
                    <a:lstStyle/>
                    <a:p>
                      <a:pPr algn="ctr"/>
                      <a:r>
                        <a:rPr lang="en-US" sz="1100" dirty="0" smtClean="0"/>
                        <a:t>61-68</a:t>
                      </a:r>
                      <a:endParaRPr lang="en-US" sz="1100" dirty="0"/>
                    </a:p>
                  </a:txBody>
                  <a:tcPr/>
                </a:tc>
                <a:tc>
                  <a:txBody>
                    <a:bodyPr/>
                    <a:lstStyle/>
                    <a:p>
                      <a:r>
                        <a:rPr lang="fi-FI" sz="1100" dirty="0" smtClean="0"/>
                        <a:t>Välttävä –riskialtis, </a:t>
                      </a:r>
                      <a:r>
                        <a:rPr lang="fi-FI" sz="1100" b="1" dirty="0" smtClean="0"/>
                        <a:t>E</a:t>
                      </a:r>
                      <a:endParaRPr lang="en-US" sz="1100" b="1" dirty="0"/>
                    </a:p>
                  </a:txBody>
                  <a:tcPr marL="80380" marR="80380"/>
                </a:tc>
              </a:tr>
              <a:tr h="369346">
                <a:tc>
                  <a:txBody>
                    <a:bodyPr/>
                    <a:lstStyle/>
                    <a:p>
                      <a:pPr algn="ctr"/>
                      <a:r>
                        <a:rPr lang="en-US" sz="1100" dirty="0" smtClean="0"/>
                        <a:t>≤ 61</a:t>
                      </a:r>
                      <a:endParaRPr lang="en-US" sz="1100" dirty="0"/>
                    </a:p>
                  </a:txBody>
                  <a:tcPr/>
                </a:tc>
                <a:tc>
                  <a:txBody>
                    <a:bodyPr/>
                    <a:lstStyle/>
                    <a:p>
                      <a:r>
                        <a:rPr lang="fi-FI" sz="1100" dirty="0" smtClean="0"/>
                        <a:t>Huono – erittäin riskialtis, </a:t>
                      </a:r>
                      <a:r>
                        <a:rPr lang="fi-FI" sz="1100" b="1" dirty="0" smtClean="0"/>
                        <a:t>F</a:t>
                      </a:r>
                      <a:endParaRPr lang="en-US" sz="1100" b="1" dirty="0"/>
                    </a:p>
                  </a:txBody>
                  <a:tcPr marL="80380" marR="80380"/>
                </a:tc>
              </a:tr>
            </a:tbl>
          </a:graphicData>
        </a:graphic>
      </p:graphicFrame>
      <p:sp>
        <p:nvSpPr>
          <p:cNvPr id="10" name="Content Placeholder 3"/>
          <p:cNvSpPr txBox="1">
            <a:spLocks/>
          </p:cNvSpPr>
          <p:nvPr/>
        </p:nvSpPr>
        <p:spPr>
          <a:xfrm>
            <a:off x="4648200" y="1628775"/>
            <a:ext cx="3668713" cy="4392614"/>
          </a:xfrm>
          <a:prstGeom prst="rect">
            <a:avLst/>
          </a:prstGeom>
        </p:spPr>
        <p:txBody>
          <a:bodyPr vert="horz" lIns="91440" tIns="45720" rIns="91440" bIns="45720" rtlCol="0">
            <a:normAutofit/>
          </a:bodyPr>
          <a:lstStyle>
            <a:lvl1pPr marL="266700" indent="-2667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1pPr>
            <a:lvl2pPr marL="539750" indent="-27305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2pPr>
            <a:lvl3pPr marL="898525" indent="-274638"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3pPr>
            <a:lvl4pPr marL="1163638" indent="-265113"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4pPr>
            <a:lvl5pPr marL="1438275" indent="-274638" algn="l" defTabSz="914400" rtl="0" eaLnBrk="1" latinLnBrk="0" hangingPunct="1">
              <a:spcBef>
                <a:spcPct val="20000"/>
              </a:spcBef>
              <a:buClr>
                <a:schemeClr val="accent2"/>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fi-FI" b="1" dirty="0" smtClean="0"/>
              <a:t>Kylmäsiltojen määrä</a:t>
            </a:r>
          </a:p>
          <a:p>
            <a:pPr lvl="1"/>
            <a:r>
              <a:rPr lang="fi-FI" dirty="0" smtClean="0"/>
              <a:t>Lämpökuvaus</a:t>
            </a:r>
          </a:p>
          <a:p>
            <a:pPr lvl="1"/>
            <a:r>
              <a:rPr lang="fi-FI" dirty="0" smtClean="0"/>
              <a:t>Luokittelu RIL 250-2011</a:t>
            </a:r>
          </a:p>
          <a:p>
            <a:pPr lvl="1"/>
            <a:endParaRPr lang="fi-FI" dirty="0"/>
          </a:p>
        </p:txBody>
      </p:sp>
      <p:sp>
        <p:nvSpPr>
          <p:cNvPr id="11" name="Footer Placeholder 3"/>
          <p:cNvSpPr>
            <a:spLocks noGrp="1"/>
          </p:cNvSpPr>
          <p:nvPr>
            <p:ph type="ftr" sz="quarter" idx="10"/>
          </p:nvPr>
        </p:nvSpPr>
        <p:spPr>
          <a:xfrm>
            <a:off x="610448" y="5668722"/>
            <a:ext cx="5975350" cy="360362"/>
          </a:xfrm>
        </p:spPr>
        <p:txBody>
          <a:bodyPr/>
          <a:lstStyle/>
          <a:p>
            <a:pPr>
              <a:defRPr/>
            </a:pPr>
            <a:r>
              <a:rPr lang="fi-FI" dirty="0" smtClean="0"/>
              <a:t>RIL 250-2011, Kosteudenhallinta ja homevaurioiden estäminen</a:t>
            </a:r>
            <a:endParaRPr lang="fi-FI" dirty="0"/>
          </a:p>
        </p:txBody>
      </p:sp>
      <p:pic>
        <p:nvPicPr>
          <p:cNvPr id="12"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276671" y="6021288"/>
            <a:ext cx="1296144" cy="430760"/>
          </a:xfrm>
          <a:prstGeom prst="rect">
            <a:avLst/>
          </a:prstGeom>
          <a:noFill/>
          <a:ln>
            <a:noFill/>
          </a:ln>
          <a:extLst>
            <a:ext uri="{53640926-AAD7-44D8-BBD7-CCE9431645EC}">
              <a14:shadowObscured xmlns:a14="http://schemas.microsoft.com/office/drawing/2010/main"/>
            </a:ext>
          </a:extLst>
        </p:spPr>
      </p:pic>
      <p:sp>
        <p:nvSpPr>
          <p:cNvPr id="13" name="Dian numeron paikkamerkki 4"/>
          <p:cNvSpPr>
            <a:spLocks noGrp="1"/>
          </p:cNvSpPr>
          <p:nvPr>
            <p:ph type="sldNum" sz="quarter" idx="12"/>
          </p:nvPr>
        </p:nvSpPr>
        <p:spPr>
          <a:xfrm>
            <a:off x="8316912" y="6198834"/>
            <a:ext cx="503238" cy="365125"/>
          </a:xfrm>
        </p:spPr>
        <p:txBody>
          <a:bodyPr/>
          <a:lstStyle/>
          <a:p>
            <a:r>
              <a:rPr lang="fi-FI" dirty="0" smtClean="0"/>
              <a:t>63</a:t>
            </a:r>
            <a:endParaRPr lang="fi-FI" dirty="0"/>
          </a:p>
        </p:txBody>
      </p:sp>
    </p:spTree>
    <p:extLst>
      <p:ext uri="{BB962C8B-B14F-4D97-AF65-F5344CB8AC3E}">
        <p14:creationId xmlns:p14="http://schemas.microsoft.com/office/powerpoint/2010/main" val="1758983178"/>
      </p:ext>
    </p:extLst>
  </p:cSld>
  <p:clrMapOvr>
    <a:masterClrMapping/>
  </p:clrMapOvr>
  <p:transition spd="med">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827088" y="1628775"/>
            <a:ext cx="7057280" cy="4392614"/>
          </a:xfrm>
        </p:spPr>
        <p:txBody>
          <a:bodyPr/>
          <a:lstStyle/>
          <a:p>
            <a:r>
              <a:rPr lang="fi-FI" b="1" dirty="0" smtClean="0"/>
              <a:t>Rakenteiden kuivumiskyky</a:t>
            </a:r>
          </a:p>
          <a:p>
            <a:pPr lvl="1"/>
            <a:r>
              <a:rPr lang="fi-FI" dirty="0" smtClean="0"/>
              <a:t>Rakennesuunnittelija</a:t>
            </a:r>
          </a:p>
          <a:p>
            <a:pPr lvl="1"/>
            <a:endParaRPr lang="fi-FI" dirty="0"/>
          </a:p>
          <a:p>
            <a:r>
              <a:rPr lang="fi-FI" dirty="0" smtClean="0"/>
              <a:t>A-B, erittäin hyvä - hyvä</a:t>
            </a:r>
          </a:p>
          <a:p>
            <a:pPr lvl="1"/>
            <a:r>
              <a:rPr lang="fi-FI" dirty="0" smtClean="0"/>
              <a:t>Kosteuspitoisuus laskee vuodesta toiseen</a:t>
            </a:r>
          </a:p>
          <a:p>
            <a:pPr lvl="1"/>
            <a:r>
              <a:rPr lang="fi-FI" dirty="0" smtClean="0"/>
              <a:t>Rakenteen kuivumiskausi </a:t>
            </a:r>
            <a:r>
              <a:rPr lang="fi-FI" dirty="0" err="1" smtClean="0"/>
              <a:t>huuhtikuu</a:t>
            </a:r>
            <a:r>
              <a:rPr lang="fi-FI" dirty="0" smtClean="0"/>
              <a:t> – syyskuu</a:t>
            </a:r>
          </a:p>
          <a:p>
            <a:pPr lvl="1"/>
            <a:endParaRPr lang="fi-FI" dirty="0" smtClean="0"/>
          </a:p>
          <a:p>
            <a:r>
              <a:rPr lang="fi-FI" dirty="0" smtClean="0"/>
              <a:t>E-F, välttävä – huono</a:t>
            </a:r>
          </a:p>
          <a:p>
            <a:pPr lvl="1"/>
            <a:r>
              <a:rPr lang="fi-FI" dirty="0" smtClean="0"/>
              <a:t>Rakenteen kosteuspitoisuus ei laske</a:t>
            </a:r>
          </a:p>
          <a:p>
            <a:pPr lvl="1"/>
            <a:r>
              <a:rPr lang="fi-FI" dirty="0" smtClean="0"/>
              <a:t>Kuivumiskausi: kesäkuu - elokuu</a:t>
            </a:r>
          </a:p>
          <a:p>
            <a:pPr lvl="2"/>
            <a:endParaRPr lang="fi-FI" dirty="0" smtClean="0"/>
          </a:p>
          <a:p>
            <a:pPr lvl="1"/>
            <a:endParaRPr lang="fi-FI" dirty="0"/>
          </a:p>
        </p:txBody>
      </p:sp>
      <p:sp>
        <p:nvSpPr>
          <p:cNvPr id="9" name="Title 7"/>
          <p:cNvSpPr>
            <a:spLocks noGrp="1"/>
          </p:cNvSpPr>
          <p:nvPr>
            <p:ph type="title"/>
          </p:nvPr>
        </p:nvSpPr>
        <p:spPr/>
        <p:txBody>
          <a:bodyPr/>
          <a:lstStyle/>
          <a:p>
            <a:r>
              <a:rPr lang="fi-FI" dirty="0"/>
              <a:t>Asuinrakennuksen kosteuslaatuluokitus</a:t>
            </a:r>
          </a:p>
        </p:txBody>
      </p:sp>
      <p:sp>
        <p:nvSpPr>
          <p:cNvPr id="11" name="Footer Placeholder 3"/>
          <p:cNvSpPr>
            <a:spLocks noGrp="1"/>
          </p:cNvSpPr>
          <p:nvPr>
            <p:ph type="ftr" sz="quarter" idx="10"/>
          </p:nvPr>
        </p:nvSpPr>
        <p:spPr>
          <a:xfrm>
            <a:off x="467544" y="5517232"/>
            <a:ext cx="5975350" cy="360362"/>
          </a:xfrm>
        </p:spPr>
        <p:txBody>
          <a:bodyPr/>
          <a:lstStyle/>
          <a:p>
            <a:pPr>
              <a:defRPr/>
            </a:pPr>
            <a:r>
              <a:rPr lang="fi-FI" dirty="0" smtClean="0"/>
              <a:t>RIL 250-2011, Kosteudenhallinta ja homevaurioiden estäminen</a:t>
            </a:r>
            <a:endParaRPr lang="fi-FI" dirty="0"/>
          </a:p>
        </p:txBody>
      </p:sp>
      <p:pic>
        <p:nvPicPr>
          <p:cNvPr id="12"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276671" y="6021288"/>
            <a:ext cx="1296144" cy="430760"/>
          </a:xfrm>
          <a:prstGeom prst="rect">
            <a:avLst/>
          </a:prstGeom>
          <a:noFill/>
          <a:ln>
            <a:noFill/>
          </a:ln>
          <a:extLst>
            <a:ext uri="{53640926-AAD7-44D8-BBD7-CCE9431645EC}">
              <a14:shadowObscured xmlns:a14="http://schemas.microsoft.com/office/drawing/2010/main"/>
            </a:ext>
          </a:extLst>
        </p:spPr>
      </p:pic>
      <p:sp>
        <p:nvSpPr>
          <p:cNvPr id="6" name="Dian numeron paikkamerkki 4"/>
          <p:cNvSpPr>
            <a:spLocks noGrp="1"/>
          </p:cNvSpPr>
          <p:nvPr>
            <p:ph type="sldNum" sz="quarter" idx="12"/>
          </p:nvPr>
        </p:nvSpPr>
        <p:spPr>
          <a:xfrm>
            <a:off x="8316912" y="6198834"/>
            <a:ext cx="503238" cy="365125"/>
          </a:xfrm>
        </p:spPr>
        <p:txBody>
          <a:bodyPr/>
          <a:lstStyle/>
          <a:p>
            <a:r>
              <a:rPr lang="fi-FI" dirty="0" smtClean="0"/>
              <a:t>64</a:t>
            </a:r>
            <a:endParaRPr lang="fi-FI" dirty="0"/>
          </a:p>
        </p:txBody>
      </p:sp>
    </p:spTree>
    <p:extLst>
      <p:ext uri="{BB962C8B-B14F-4D97-AF65-F5344CB8AC3E}">
        <p14:creationId xmlns:p14="http://schemas.microsoft.com/office/powerpoint/2010/main" val="3733271027"/>
      </p:ext>
    </p:extLst>
  </p:cSld>
  <p:clrMapOvr>
    <a:masterClrMapping/>
  </p:clrMapOvr>
  <p:transition spd="med">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p:cNvSpPr>
            <a:spLocks noGrp="1"/>
          </p:cNvSpPr>
          <p:nvPr>
            <p:ph idx="1"/>
          </p:nvPr>
        </p:nvSpPr>
        <p:spPr/>
        <p:txBody>
          <a:bodyPr>
            <a:normAutofit fontScale="62500" lnSpcReduction="20000"/>
          </a:bodyPr>
          <a:lstStyle/>
          <a:p>
            <a:r>
              <a:rPr lang="fi-FI" dirty="0" smtClean="0"/>
              <a:t>Työmaan kosteudenhallinta</a:t>
            </a:r>
          </a:p>
          <a:p>
            <a:pPr lvl="1"/>
            <a:r>
              <a:rPr lang="fi-FI" dirty="0" smtClean="0"/>
              <a:t>Vastaava työmaajohtaja tai valvoja</a:t>
            </a:r>
          </a:p>
          <a:p>
            <a:pPr lvl="1"/>
            <a:endParaRPr lang="fi-FI" dirty="0"/>
          </a:p>
          <a:p>
            <a:r>
              <a:rPr lang="fi-FI" dirty="0" smtClean="0"/>
              <a:t>A, kiitettävä</a:t>
            </a:r>
          </a:p>
          <a:p>
            <a:pPr lvl="1"/>
            <a:r>
              <a:rPr lang="fi-FI" dirty="0" smtClean="0"/>
              <a:t>Rakennuksen sääsuojaus</a:t>
            </a:r>
          </a:p>
          <a:p>
            <a:pPr lvl="1"/>
            <a:r>
              <a:rPr lang="fi-FI" dirty="0" smtClean="0"/>
              <a:t>Rakennusmateriaalien sääsuojaus, kuivuminen</a:t>
            </a:r>
          </a:p>
          <a:p>
            <a:pPr lvl="1"/>
            <a:r>
              <a:rPr lang="fi-FI" dirty="0" smtClean="0"/>
              <a:t>Betonirakenteiden kuivumisaika-arviot sekä pinnoitettavuusarviot</a:t>
            </a:r>
          </a:p>
          <a:p>
            <a:pPr lvl="1"/>
            <a:endParaRPr lang="fi-FI" dirty="0"/>
          </a:p>
          <a:p>
            <a:r>
              <a:rPr lang="fi-FI" dirty="0" smtClean="0"/>
              <a:t>B, erittäin hyvä</a:t>
            </a:r>
          </a:p>
          <a:p>
            <a:pPr lvl="1"/>
            <a:r>
              <a:rPr lang="fi-FI" dirty="0" smtClean="0"/>
              <a:t>Suojaus työvaiheiden mukaan</a:t>
            </a:r>
          </a:p>
          <a:p>
            <a:pPr lvl="1"/>
            <a:r>
              <a:rPr lang="fi-FI" dirty="0" smtClean="0"/>
              <a:t>Rakennusmateriaalit eivät vaurioidu kastuessa</a:t>
            </a:r>
          </a:p>
          <a:p>
            <a:pPr lvl="1"/>
            <a:r>
              <a:rPr lang="fi-FI" dirty="0" smtClean="0"/>
              <a:t>Kastuneet materiaalit kuivataan, varmistus mittauksin</a:t>
            </a:r>
          </a:p>
          <a:p>
            <a:pPr lvl="1"/>
            <a:endParaRPr lang="fi-FI" dirty="0"/>
          </a:p>
          <a:p>
            <a:r>
              <a:rPr lang="fi-FI" dirty="0" smtClean="0"/>
              <a:t>C, hyvä</a:t>
            </a:r>
          </a:p>
          <a:p>
            <a:pPr lvl="1"/>
            <a:r>
              <a:rPr lang="fi-FI" dirty="0" smtClean="0"/>
              <a:t>Rakennuksen ja materiaalien sääsuojaus työvaiheiden mukaan</a:t>
            </a:r>
          </a:p>
          <a:p>
            <a:pPr lvl="1"/>
            <a:r>
              <a:rPr lang="fi-FI" dirty="0" smtClean="0"/>
              <a:t>Kastuneet, vaurioherkät materiaalit vaihdetaan</a:t>
            </a:r>
          </a:p>
          <a:p>
            <a:pPr lvl="1"/>
            <a:endParaRPr lang="fi-FI" dirty="0"/>
          </a:p>
          <a:p>
            <a:r>
              <a:rPr lang="fi-FI" dirty="0" smtClean="0"/>
              <a:t>D, tyydyttävä</a:t>
            </a:r>
          </a:p>
          <a:p>
            <a:pPr lvl="1"/>
            <a:r>
              <a:rPr lang="fi-FI" dirty="0"/>
              <a:t>Rakennuksen ja materiaalien sääsuojaus työvaiheiden mukaan</a:t>
            </a:r>
          </a:p>
          <a:p>
            <a:pPr lvl="1"/>
            <a:r>
              <a:rPr lang="fi-FI" dirty="0"/>
              <a:t>Kastuneet, vaurioherkät materiaalit </a:t>
            </a:r>
            <a:r>
              <a:rPr lang="fi-FI" dirty="0" smtClean="0"/>
              <a:t>kuivatetaan</a:t>
            </a:r>
          </a:p>
          <a:p>
            <a:pPr lvl="1"/>
            <a:endParaRPr lang="fi-FI" dirty="0"/>
          </a:p>
          <a:p>
            <a:r>
              <a:rPr lang="fi-FI" dirty="0" smtClean="0"/>
              <a:t>E-F, välttävä – huono</a:t>
            </a:r>
          </a:p>
          <a:p>
            <a:pPr lvl="1"/>
            <a:r>
              <a:rPr lang="fi-FI" dirty="0" smtClean="0"/>
              <a:t>Ei sääsuojausta</a:t>
            </a:r>
          </a:p>
          <a:p>
            <a:pPr lvl="1"/>
            <a:r>
              <a:rPr lang="fi-FI" dirty="0" smtClean="0"/>
              <a:t>Kastuneita materiaaleja ei vaihdeta tai kuivata</a:t>
            </a:r>
            <a:endParaRPr lang="fi-FI" dirty="0"/>
          </a:p>
          <a:p>
            <a:endParaRPr lang="fi-FI" dirty="0" smtClean="0"/>
          </a:p>
          <a:p>
            <a:pPr lvl="1"/>
            <a:endParaRPr lang="fi-FI" dirty="0" smtClean="0"/>
          </a:p>
          <a:p>
            <a:pPr lvl="1"/>
            <a:endParaRPr lang="fi-FI" dirty="0" smtClean="0"/>
          </a:p>
          <a:p>
            <a:pPr lvl="1"/>
            <a:endParaRPr lang="fi-FI" dirty="0"/>
          </a:p>
        </p:txBody>
      </p:sp>
      <p:sp>
        <p:nvSpPr>
          <p:cNvPr id="7" name="Title 7"/>
          <p:cNvSpPr>
            <a:spLocks noGrp="1"/>
          </p:cNvSpPr>
          <p:nvPr>
            <p:ph type="title"/>
          </p:nvPr>
        </p:nvSpPr>
        <p:spPr>
          <a:xfrm>
            <a:off x="827088" y="333376"/>
            <a:ext cx="7489824" cy="1079500"/>
          </a:xfrm>
        </p:spPr>
        <p:txBody>
          <a:bodyPr/>
          <a:lstStyle/>
          <a:p>
            <a:r>
              <a:rPr lang="fi-FI" dirty="0"/>
              <a:t>Asuinrakennuksen kosteuslaatuluokitus</a:t>
            </a:r>
          </a:p>
        </p:txBody>
      </p:sp>
      <p:sp>
        <p:nvSpPr>
          <p:cNvPr id="8" name="Footer Placeholder 3"/>
          <p:cNvSpPr>
            <a:spLocks noGrp="1"/>
          </p:cNvSpPr>
          <p:nvPr>
            <p:ph type="ftr" sz="quarter" idx="10"/>
          </p:nvPr>
        </p:nvSpPr>
        <p:spPr>
          <a:xfrm>
            <a:off x="5580112" y="5805264"/>
            <a:ext cx="3384376" cy="360362"/>
          </a:xfrm>
        </p:spPr>
        <p:txBody>
          <a:bodyPr/>
          <a:lstStyle/>
          <a:p>
            <a:pPr>
              <a:defRPr/>
            </a:pPr>
            <a:r>
              <a:rPr lang="fi-FI" dirty="0" smtClean="0"/>
              <a:t>RIL 250-2011, Kosteudenhallinta ja homevaurioiden estäminen</a:t>
            </a:r>
            <a:endParaRPr lang="fi-FI" dirty="0"/>
          </a:p>
        </p:txBody>
      </p:sp>
      <p:pic>
        <p:nvPicPr>
          <p:cNvPr id="9"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276671" y="6021288"/>
            <a:ext cx="1296144" cy="430760"/>
          </a:xfrm>
          <a:prstGeom prst="rect">
            <a:avLst/>
          </a:prstGeom>
          <a:noFill/>
          <a:ln>
            <a:noFill/>
          </a:ln>
          <a:extLst>
            <a:ext uri="{53640926-AAD7-44D8-BBD7-CCE9431645EC}">
              <a14:shadowObscured xmlns:a14="http://schemas.microsoft.com/office/drawing/2010/main"/>
            </a:ext>
          </a:extLst>
        </p:spPr>
      </p:pic>
      <p:sp>
        <p:nvSpPr>
          <p:cNvPr id="10" name="Dian numeron paikkamerkki 4"/>
          <p:cNvSpPr>
            <a:spLocks noGrp="1"/>
          </p:cNvSpPr>
          <p:nvPr>
            <p:ph type="sldNum" sz="quarter" idx="12"/>
          </p:nvPr>
        </p:nvSpPr>
        <p:spPr>
          <a:xfrm>
            <a:off x="8316912" y="6198834"/>
            <a:ext cx="503238" cy="365125"/>
          </a:xfrm>
        </p:spPr>
        <p:txBody>
          <a:bodyPr/>
          <a:lstStyle/>
          <a:p>
            <a:r>
              <a:rPr lang="fi-FI" dirty="0" smtClean="0"/>
              <a:t>6</a:t>
            </a:r>
            <a:fld id="{49246692-9764-4796-AF2E-897E79EBAFA7}" type="slidenum">
              <a:rPr lang="fi-FI" smtClean="0"/>
              <a:pPr/>
              <a:t>65</a:t>
            </a:fld>
            <a:endParaRPr lang="fi-FI" dirty="0"/>
          </a:p>
        </p:txBody>
      </p:sp>
    </p:spTree>
    <p:extLst>
      <p:ext uri="{BB962C8B-B14F-4D97-AF65-F5344CB8AC3E}">
        <p14:creationId xmlns:p14="http://schemas.microsoft.com/office/powerpoint/2010/main" val="971572422"/>
      </p:ext>
    </p:extLst>
  </p:cSld>
  <p:clrMapOvr>
    <a:masterClrMapping/>
  </p:clrMapOvr>
  <p:transition spd="med">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i-FI" dirty="0" smtClean="0"/>
              <a:t>Ilmanvaihdon hallinta</a:t>
            </a:r>
          </a:p>
          <a:p>
            <a:pPr lvl="1"/>
            <a:r>
              <a:rPr lang="fi-FI" dirty="0" smtClean="0"/>
              <a:t>Luokitus perustuu säätöpöytäkirjojen sisältöön ja sisäilmastoluokituksen mukaiseen IV:n tarpeeseen</a:t>
            </a:r>
            <a:endParaRPr lang="fi-FI" dirty="0"/>
          </a:p>
          <a:p>
            <a:endParaRPr lang="fi-FI" dirty="0" smtClean="0"/>
          </a:p>
          <a:p>
            <a:pPr lvl="1"/>
            <a:r>
              <a:rPr lang="fi-FI" dirty="0" smtClean="0"/>
              <a:t>A-B, kiitettävä – erittäin hyvä</a:t>
            </a:r>
          </a:p>
          <a:p>
            <a:pPr lvl="2"/>
            <a:r>
              <a:rPr lang="fi-FI" dirty="0" smtClean="0"/>
              <a:t>Paine-eron hallinta</a:t>
            </a:r>
          </a:p>
          <a:p>
            <a:pPr lvl="2"/>
            <a:r>
              <a:rPr lang="fi-FI" dirty="0" smtClean="0"/>
              <a:t>Ilmanvaihdon suunnittelussa huomioitu rakennuksen hyvä ilmanpitävyys</a:t>
            </a:r>
          </a:p>
          <a:p>
            <a:pPr lvl="2"/>
            <a:r>
              <a:rPr lang="fi-FI" dirty="0" smtClean="0"/>
              <a:t>Käyttöönottovaiheessa ilmamäärien ja paine-erojen säätäminen</a:t>
            </a:r>
          </a:p>
          <a:p>
            <a:pPr lvl="2"/>
            <a:endParaRPr lang="fi-FI" dirty="0"/>
          </a:p>
          <a:p>
            <a:pPr lvl="1"/>
            <a:r>
              <a:rPr lang="fi-FI" dirty="0" smtClean="0"/>
              <a:t>E-F, välttävä – huono</a:t>
            </a:r>
          </a:p>
          <a:p>
            <a:pPr lvl="2"/>
            <a:r>
              <a:rPr lang="fi-FI" dirty="0" smtClean="0"/>
              <a:t>Paine-erojen hallinta suunnitelluilla ilmamäärillä ei ole mahdollista</a:t>
            </a:r>
          </a:p>
          <a:p>
            <a:pPr lvl="2"/>
            <a:r>
              <a:rPr lang="fi-FI" dirty="0" smtClean="0"/>
              <a:t>Paine-erot eivät ole hallinnassa</a:t>
            </a:r>
          </a:p>
          <a:p>
            <a:pPr lvl="2"/>
            <a:r>
              <a:rPr lang="fi-FI" dirty="0" smtClean="0"/>
              <a:t>Ilmanvaihto ei säädetä ennen käyttöönottoa</a:t>
            </a:r>
          </a:p>
          <a:p>
            <a:pPr lvl="2"/>
            <a:endParaRPr lang="fi-FI" dirty="0"/>
          </a:p>
        </p:txBody>
      </p:sp>
      <p:sp>
        <p:nvSpPr>
          <p:cNvPr id="4" name="Title 7"/>
          <p:cNvSpPr>
            <a:spLocks noGrp="1"/>
          </p:cNvSpPr>
          <p:nvPr>
            <p:ph type="title"/>
          </p:nvPr>
        </p:nvSpPr>
        <p:spPr>
          <a:xfrm>
            <a:off x="827088" y="333376"/>
            <a:ext cx="7489824" cy="1079500"/>
          </a:xfrm>
        </p:spPr>
        <p:txBody>
          <a:bodyPr/>
          <a:lstStyle/>
          <a:p>
            <a:r>
              <a:rPr lang="fi-FI" dirty="0"/>
              <a:t>Asuinrakennuksen kosteuslaatuluokitus</a:t>
            </a:r>
          </a:p>
        </p:txBody>
      </p:sp>
      <p:pic>
        <p:nvPicPr>
          <p:cNvPr id="5"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276671" y="6021288"/>
            <a:ext cx="1296144" cy="430760"/>
          </a:xfrm>
          <a:prstGeom prst="rect">
            <a:avLst/>
          </a:prstGeom>
          <a:noFill/>
          <a:ln>
            <a:noFill/>
          </a:ln>
          <a:extLst>
            <a:ext uri="{53640926-AAD7-44D8-BBD7-CCE9431645EC}">
              <a14:shadowObscured xmlns:a14="http://schemas.microsoft.com/office/drawing/2010/main"/>
            </a:ext>
          </a:extLst>
        </p:spPr>
      </p:pic>
      <p:sp>
        <p:nvSpPr>
          <p:cNvPr id="6" name="Dian numeron paikkamerkki 4"/>
          <p:cNvSpPr>
            <a:spLocks noGrp="1"/>
          </p:cNvSpPr>
          <p:nvPr>
            <p:ph type="sldNum" sz="quarter" idx="12"/>
          </p:nvPr>
        </p:nvSpPr>
        <p:spPr>
          <a:xfrm>
            <a:off x="8316912" y="6198834"/>
            <a:ext cx="503238" cy="365125"/>
          </a:xfrm>
        </p:spPr>
        <p:txBody>
          <a:bodyPr/>
          <a:lstStyle/>
          <a:p>
            <a:r>
              <a:rPr lang="fi-FI" dirty="0" smtClean="0"/>
              <a:t>66</a:t>
            </a:r>
            <a:endParaRPr lang="fi-FI" dirty="0"/>
          </a:p>
        </p:txBody>
      </p:sp>
    </p:spTree>
    <p:extLst>
      <p:ext uri="{BB962C8B-B14F-4D97-AF65-F5344CB8AC3E}">
        <p14:creationId xmlns:p14="http://schemas.microsoft.com/office/powerpoint/2010/main" val="674342461"/>
      </p:ext>
    </p:extLst>
  </p:cSld>
  <p:clrMapOvr>
    <a:masterClrMapping/>
  </p:clrMapOvr>
  <p:transition spd="med">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584" y="3140968"/>
            <a:ext cx="7489824" cy="647452"/>
          </a:xfrm>
        </p:spPr>
        <p:style>
          <a:lnRef idx="3">
            <a:schemeClr val="lt1"/>
          </a:lnRef>
          <a:fillRef idx="1">
            <a:schemeClr val="accent2"/>
          </a:fillRef>
          <a:effectRef idx="1">
            <a:schemeClr val="accent2"/>
          </a:effectRef>
          <a:fontRef idx="minor">
            <a:schemeClr val="lt1"/>
          </a:fontRef>
        </p:style>
        <p:txBody>
          <a:bodyPr anchor="ctr">
            <a:normAutofit/>
          </a:bodyPr>
          <a:lstStyle/>
          <a:p>
            <a:pPr algn="ctr"/>
            <a:r>
              <a:rPr lang="fi-FI" dirty="0" smtClean="0"/>
              <a:t>Radon</a:t>
            </a:r>
            <a:endParaRPr lang="fi-FI" dirty="0"/>
          </a:p>
        </p:txBody>
      </p:sp>
      <p:pic>
        <p:nvPicPr>
          <p:cNvPr id="3"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67</a:t>
            </a:fld>
            <a:endParaRPr lang="fi-FI"/>
          </a:p>
        </p:txBody>
      </p:sp>
    </p:spTree>
    <p:extLst>
      <p:ext uri="{BB962C8B-B14F-4D97-AF65-F5344CB8AC3E}">
        <p14:creationId xmlns:p14="http://schemas.microsoft.com/office/powerpoint/2010/main" val="684442927"/>
      </p:ext>
    </p:extLst>
  </p:cSld>
  <p:clrMapOvr>
    <a:masterClrMapping/>
  </p:clrMapOvr>
  <p:transition spd="med">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404664"/>
            <a:ext cx="8229600" cy="594320"/>
          </a:xfrm>
        </p:spPr>
        <p:txBody>
          <a:bodyPr/>
          <a:lstStyle/>
          <a:p>
            <a:r>
              <a:rPr lang="fi-FI" dirty="0" smtClean="0"/>
              <a:t>Radon</a:t>
            </a:r>
            <a:endParaRPr lang="en-US" dirty="0"/>
          </a:p>
        </p:txBody>
      </p:sp>
      <p:sp>
        <p:nvSpPr>
          <p:cNvPr id="3" name="Content Placeholder 2"/>
          <p:cNvSpPr>
            <a:spLocks noGrp="1"/>
          </p:cNvSpPr>
          <p:nvPr>
            <p:ph idx="1"/>
          </p:nvPr>
        </p:nvSpPr>
        <p:spPr>
          <a:xfrm>
            <a:off x="395288" y="1412776"/>
            <a:ext cx="8229600" cy="3417888"/>
          </a:xfrm>
        </p:spPr>
        <p:txBody>
          <a:bodyPr/>
          <a:lstStyle/>
          <a:p>
            <a:r>
              <a:rPr lang="fi-FI" dirty="0" smtClean="0"/>
              <a:t>Hajuton ja mauton jalokaasu</a:t>
            </a:r>
          </a:p>
          <a:p>
            <a:pPr lvl="1"/>
            <a:r>
              <a:rPr lang="fi-FI" dirty="0" smtClean="0"/>
              <a:t>Uraanin hajoamistuote</a:t>
            </a:r>
          </a:p>
          <a:p>
            <a:pPr lvl="1"/>
            <a:r>
              <a:rPr lang="fi-FI" dirty="0" smtClean="0"/>
              <a:t>Radioaktiivinen, karsinogeeni</a:t>
            </a:r>
          </a:p>
          <a:p>
            <a:pPr marL="457200" lvl="1" indent="0">
              <a:buNone/>
            </a:pPr>
            <a:endParaRPr lang="fi-FI" dirty="0" smtClean="0"/>
          </a:p>
          <a:p>
            <a:pPr lvl="1"/>
            <a:r>
              <a:rPr lang="fi-FI" dirty="0" smtClean="0"/>
              <a:t>Altistuminen hengityselinten kautta</a:t>
            </a:r>
          </a:p>
          <a:p>
            <a:pPr lvl="2"/>
            <a:r>
              <a:rPr lang="fi-FI" dirty="0" smtClean="0"/>
              <a:t>Altistuminen lisää riskiä sairastua keuhkosyöpään</a:t>
            </a:r>
          </a:p>
          <a:p>
            <a:pPr lvl="2"/>
            <a:r>
              <a:rPr lang="fi-FI" dirty="0" smtClean="0"/>
              <a:t>Suomessa arvioidaan radonin aiheuttavan 300 keuhkosyöpätapausta vuosittain</a:t>
            </a:r>
          </a:p>
          <a:p>
            <a:pPr lvl="3"/>
            <a:r>
              <a:rPr lang="fi-FI" dirty="0" smtClean="0"/>
              <a:t>Tupakointi lisää riskiä</a:t>
            </a:r>
          </a:p>
          <a:p>
            <a:pPr lvl="2"/>
            <a:r>
              <a:rPr lang="fi-FI" dirty="0" smtClean="0"/>
              <a:t>Ei tiedossa olevia muita terveysvaikutuksia</a:t>
            </a:r>
          </a:p>
          <a:p>
            <a:pPr lvl="2"/>
            <a:endParaRPr lang="fi-FI" dirty="0" smtClean="0"/>
          </a:p>
          <a:p>
            <a:endParaRPr lang="fi-FI" dirty="0" smtClean="0"/>
          </a:p>
        </p:txBody>
      </p:sp>
      <p:sp>
        <p:nvSpPr>
          <p:cNvPr id="4" name="Footer Placeholder 3"/>
          <p:cNvSpPr>
            <a:spLocks noGrp="1"/>
          </p:cNvSpPr>
          <p:nvPr>
            <p:ph type="ftr" sz="quarter" idx="10"/>
          </p:nvPr>
        </p:nvSpPr>
        <p:spPr>
          <a:xfrm>
            <a:off x="611560" y="5070601"/>
            <a:ext cx="1872456" cy="902711"/>
          </a:xfrm>
        </p:spPr>
        <p:txBody>
          <a:bodyPr/>
          <a:lstStyle/>
          <a:p>
            <a:pPr>
              <a:defRPr/>
            </a:pPr>
            <a:r>
              <a:rPr lang="fi-FI" sz="1000" dirty="0" err="1" smtClean="0">
                <a:hlinkClick r:id="rId3"/>
              </a:rPr>
              <a:t>www.stuk.fi</a:t>
            </a:r>
            <a:endParaRPr lang="fi-FI" sz="1000" dirty="0" smtClean="0"/>
          </a:p>
          <a:p>
            <a:pPr>
              <a:defRPr/>
            </a:pPr>
            <a:endParaRPr lang="fi-FI" dirty="0"/>
          </a:p>
        </p:txBody>
      </p:sp>
      <p:sp>
        <p:nvSpPr>
          <p:cNvPr id="6" name="Slide Number Placeholder 5"/>
          <p:cNvSpPr>
            <a:spLocks noGrp="1"/>
          </p:cNvSpPr>
          <p:nvPr>
            <p:ph type="sldNum" sz="quarter" idx="12"/>
          </p:nvPr>
        </p:nvSpPr>
        <p:spPr/>
        <p:txBody>
          <a:bodyPr/>
          <a:lstStyle/>
          <a:p>
            <a:fld id="{49246692-9764-4796-AF2E-897E79EBAFA7}" type="slidenum">
              <a:rPr lang="fi-FI" smtClean="0"/>
              <a:pPr/>
              <a:t>68</a:t>
            </a:fld>
            <a:endParaRPr lang="fi-FI"/>
          </a:p>
        </p:txBody>
      </p:sp>
      <p:pic>
        <p:nvPicPr>
          <p:cNvPr id="8"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03434092"/>
      </p:ext>
    </p:extLst>
  </p:cSld>
  <p:clrMapOvr>
    <a:masterClrMapping/>
  </p:clrMapOvr>
  <p:transition spd="med">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Radon, lähteet</a:t>
            </a:r>
            <a:endParaRPr lang="en-US" dirty="0"/>
          </a:p>
        </p:txBody>
      </p:sp>
      <p:sp>
        <p:nvSpPr>
          <p:cNvPr id="3" name="Content Placeholder 2"/>
          <p:cNvSpPr>
            <a:spLocks noGrp="1"/>
          </p:cNvSpPr>
          <p:nvPr>
            <p:ph idx="1"/>
          </p:nvPr>
        </p:nvSpPr>
        <p:spPr/>
        <p:txBody>
          <a:bodyPr/>
          <a:lstStyle/>
          <a:p>
            <a:r>
              <a:rPr lang="fi-FI" dirty="0"/>
              <a:t>Lähteet rakennuksessa</a:t>
            </a:r>
          </a:p>
          <a:p>
            <a:pPr lvl="1"/>
            <a:r>
              <a:rPr lang="fi-FI" dirty="0"/>
              <a:t>Maaperä/täyttömaa</a:t>
            </a:r>
          </a:p>
          <a:p>
            <a:pPr lvl="2"/>
            <a:r>
              <a:rPr lang="fi-FI" dirty="0" err="1"/>
              <a:t>Konvektio</a:t>
            </a:r>
            <a:r>
              <a:rPr lang="fi-FI" dirty="0"/>
              <a:t>, </a:t>
            </a:r>
            <a:r>
              <a:rPr lang="fi-FI" dirty="0" smtClean="0"/>
              <a:t>diffuusio</a:t>
            </a:r>
            <a:endParaRPr lang="fi-FI" dirty="0"/>
          </a:p>
          <a:p>
            <a:pPr lvl="1"/>
            <a:r>
              <a:rPr lang="fi-FI" dirty="0"/>
              <a:t>Talousvesi</a:t>
            </a:r>
            <a:endParaRPr lang="en-US" dirty="0"/>
          </a:p>
          <a:p>
            <a:pPr lvl="2"/>
            <a:r>
              <a:rPr lang="fi-FI" dirty="0" smtClean="0"/>
              <a:t>Porakaivo, kunnalliset vesilaitokset (pohjavesi)</a:t>
            </a:r>
          </a:p>
          <a:p>
            <a:pPr lvl="1"/>
            <a:r>
              <a:rPr lang="fi-FI" dirty="0" smtClean="0"/>
              <a:t>Rakennusmateriaalit</a:t>
            </a:r>
          </a:p>
          <a:p>
            <a:pPr lvl="2"/>
            <a:r>
              <a:rPr lang="fi-FI" dirty="0" smtClean="0"/>
              <a:t>Maa- ja kiviainesta sisältävät materiaalit (n. 20 Bq/m3)</a:t>
            </a:r>
            <a:endParaRPr lang="en-US" dirty="0"/>
          </a:p>
        </p:txBody>
      </p:sp>
      <p:sp>
        <p:nvSpPr>
          <p:cNvPr id="7" name="Footer Placeholder 3"/>
          <p:cNvSpPr txBox="1">
            <a:spLocks/>
          </p:cNvSpPr>
          <p:nvPr/>
        </p:nvSpPr>
        <p:spPr>
          <a:xfrm>
            <a:off x="611560" y="5070601"/>
            <a:ext cx="1872456" cy="902711"/>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i-FI" sz="1000" dirty="0" smtClean="0">
                <a:hlinkClick r:id="rId3"/>
              </a:rPr>
              <a:t>www.stuk.fi</a:t>
            </a:r>
            <a:endParaRPr lang="fi-FI" sz="1000" dirty="0" smtClean="0"/>
          </a:p>
          <a:p>
            <a:pPr>
              <a:defRPr/>
            </a:pPr>
            <a:endParaRPr lang="fi-FI" dirty="0"/>
          </a:p>
        </p:txBody>
      </p:sp>
      <p:sp>
        <p:nvSpPr>
          <p:cNvPr id="4" name="Slide Number Placeholder 3"/>
          <p:cNvSpPr>
            <a:spLocks noGrp="1"/>
          </p:cNvSpPr>
          <p:nvPr>
            <p:ph type="sldNum" sz="quarter" idx="12"/>
          </p:nvPr>
        </p:nvSpPr>
        <p:spPr/>
        <p:txBody>
          <a:bodyPr/>
          <a:lstStyle/>
          <a:p>
            <a:fld id="{49246692-9764-4796-AF2E-897E79EBAFA7}" type="slidenum">
              <a:rPr lang="fi-FI" smtClean="0"/>
              <a:pPr/>
              <a:t>69</a:t>
            </a:fld>
            <a:endParaRPr lang="fi-FI"/>
          </a:p>
        </p:txBody>
      </p:sp>
      <p:pic>
        <p:nvPicPr>
          <p:cNvPr id="8"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18978"/>
      </p:ext>
    </p:extLst>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544" y="367884"/>
            <a:ext cx="7489824" cy="1079500"/>
          </a:xfrm>
        </p:spPr>
        <p:txBody>
          <a:bodyPr>
            <a:normAutofit/>
          </a:bodyPr>
          <a:lstStyle/>
          <a:p>
            <a:r>
              <a:rPr lang="fi-FI" dirty="0" smtClean="0"/>
              <a:t>Lämpöviihtyvyys</a:t>
            </a:r>
            <a:r>
              <a:rPr lang="fi-FI" dirty="0"/>
              <a:t/>
            </a:r>
            <a:br>
              <a:rPr lang="fi-FI" dirty="0"/>
            </a:br>
            <a:endParaRPr lang="fi-FI" dirty="0"/>
          </a:p>
        </p:txBody>
      </p:sp>
      <p:sp>
        <p:nvSpPr>
          <p:cNvPr id="3" name="Content Placeholder 2"/>
          <p:cNvSpPr>
            <a:spLocks noGrp="1"/>
          </p:cNvSpPr>
          <p:nvPr>
            <p:ph idx="1"/>
          </p:nvPr>
        </p:nvSpPr>
        <p:spPr>
          <a:xfrm>
            <a:off x="539552" y="1268760"/>
            <a:ext cx="8229600" cy="4320480"/>
          </a:xfrm>
        </p:spPr>
        <p:txBody>
          <a:bodyPr>
            <a:normAutofit fontScale="85000" lnSpcReduction="20000"/>
          </a:bodyPr>
          <a:lstStyle/>
          <a:p>
            <a:r>
              <a:rPr lang="fi-FI" dirty="0"/>
              <a:t>Lämpötilan optimiarvo ihmisen viihtyvyyden kannalta riippuu elimistön lämmöntuotosta ja vaatetuksesta. </a:t>
            </a:r>
            <a:endParaRPr lang="fi-FI" dirty="0" smtClean="0"/>
          </a:p>
          <a:p>
            <a:pPr lvl="1"/>
            <a:r>
              <a:rPr lang="fi-FI" dirty="0" smtClean="0"/>
              <a:t>Optimilämpötila toimistotyö, talvi on </a:t>
            </a:r>
            <a:r>
              <a:rPr lang="fi-FI" dirty="0"/>
              <a:t>21.5 ºC </a:t>
            </a:r>
            <a:r>
              <a:rPr lang="fi-FI" dirty="0" smtClean="0"/>
              <a:t>ja kesä </a:t>
            </a:r>
            <a:r>
              <a:rPr lang="fi-FI" dirty="0"/>
              <a:t>24.5 ºC. </a:t>
            </a:r>
            <a:endParaRPr lang="fi-FI" dirty="0" smtClean="0"/>
          </a:p>
          <a:p>
            <a:endParaRPr lang="fi-FI" dirty="0"/>
          </a:p>
          <a:p>
            <a:r>
              <a:rPr lang="fi-FI" dirty="0" smtClean="0"/>
              <a:t>Erilaisia </a:t>
            </a:r>
            <a:r>
              <a:rPr lang="fi-FI" dirty="0"/>
              <a:t>työtehtäviä ja vaatetuksia vastaavat optimilämpötilat voidaan määrittää esimerkiksi kansainvälisen lämpöolostandardin ISO-7730 </a:t>
            </a:r>
            <a:r>
              <a:rPr lang="fi-FI" dirty="0" smtClean="0"/>
              <a:t>avulla</a:t>
            </a:r>
          </a:p>
          <a:p>
            <a:endParaRPr lang="fi-FI" sz="2300" b="1" dirty="0"/>
          </a:p>
          <a:p>
            <a:r>
              <a:rPr lang="fi-FI" sz="2300" b="1" dirty="0" smtClean="0"/>
              <a:t>Sisäilmastoluokitus 2008</a:t>
            </a:r>
          </a:p>
          <a:p>
            <a:endParaRPr lang="fi-FI" dirty="0" smtClean="0"/>
          </a:p>
          <a:p>
            <a:pPr lvl="1"/>
            <a:r>
              <a:rPr lang="fi-FI" sz="2000" dirty="0"/>
              <a:t>S1: Tilan sisäilman laatu on erittäin hyvä. Tilan käyttäjä pystyy yksilöllisesti hallitsemaan lämpöoloja sekä valaisusta, ei ylilämpenemistä</a:t>
            </a:r>
            <a:r>
              <a:rPr lang="fi-FI" sz="2000" dirty="0" smtClean="0"/>
              <a:t>.</a:t>
            </a:r>
          </a:p>
          <a:p>
            <a:pPr lvl="1"/>
            <a:endParaRPr lang="fi-FI" sz="2000" dirty="0"/>
          </a:p>
          <a:p>
            <a:pPr lvl="1"/>
            <a:r>
              <a:rPr lang="fi-FI" sz="2000" dirty="0" smtClean="0"/>
              <a:t>S2: Tiloissa on hyvä sisäilmasto, ei häiritseviä hajuja. Ei ilman laatua heikentäviä vaurioita tai epäpuhtauslähteitä. Ylilämpiäminen on mahdollista kesäpäivinä</a:t>
            </a:r>
          </a:p>
          <a:p>
            <a:pPr lvl="1"/>
            <a:endParaRPr lang="fi-FI" sz="2000" dirty="0" smtClean="0"/>
          </a:p>
          <a:p>
            <a:pPr lvl="1"/>
            <a:r>
              <a:rPr lang="fi-FI" sz="2000" dirty="0"/>
              <a:t>S3: täyttää rakentamismääräyksien vähimmäisvaatimukset</a:t>
            </a:r>
          </a:p>
          <a:p>
            <a:pPr lvl="1"/>
            <a:endParaRPr lang="fi-FI" sz="2000" dirty="0"/>
          </a:p>
          <a:p>
            <a:pPr lvl="1"/>
            <a:endParaRPr lang="fi-FI" sz="2000" dirty="0" smtClean="0"/>
          </a:p>
        </p:txBody>
      </p:sp>
      <p:sp>
        <p:nvSpPr>
          <p:cNvPr id="4" name="Slide Number Placeholder 3"/>
          <p:cNvSpPr>
            <a:spLocks noGrp="1"/>
          </p:cNvSpPr>
          <p:nvPr>
            <p:ph type="sldNum" sz="quarter" idx="12"/>
          </p:nvPr>
        </p:nvSpPr>
        <p:spPr/>
        <p:txBody>
          <a:bodyPr/>
          <a:lstStyle/>
          <a:p>
            <a:fld id="{49246692-9764-4796-AF2E-897E79EBAFA7}" type="slidenum">
              <a:rPr lang="fi-FI" smtClean="0"/>
              <a:pPr/>
              <a:t>7</a:t>
            </a:fld>
            <a:endParaRPr lang="fi-FI"/>
          </a:p>
        </p:txBody>
      </p:sp>
      <p:sp>
        <p:nvSpPr>
          <p:cNvPr id="7" name="Footer Placeholder 3"/>
          <p:cNvSpPr>
            <a:spLocks noGrp="1"/>
          </p:cNvSpPr>
          <p:nvPr>
            <p:ph type="ftr" sz="quarter" idx="10"/>
          </p:nvPr>
        </p:nvSpPr>
        <p:spPr>
          <a:xfrm>
            <a:off x="557753" y="5589240"/>
            <a:ext cx="7056015" cy="360362"/>
          </a:xfrm>
        </p:spPr>
        <p:txBody>
          <a:bodyPr/>
          <a:lstStyle/>
          <a:p>
            <a:pPr>
              <a:defRPr/>
            </a:pPr>
            <a:r>
              <a:rPr lang="fi-FI" dirty="0" smtClean="0"/>
              <a:t>Sisäilmastoluokitus 2008, sisäympäristön tavoitearvot, suunnitteluohjeet ja tuotevaatimukset. RT 07-10946</a:t>
            </a:r>
            <a:endParaRPr lang="fi-FI" dirty="0"/>
          </a:p>
        </p:txBody>
      </p:sp>
      <p:pic>
        <p:nvPicPr>
          <p:cNvPr id="8"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1841686"/>
      </p:ext>
    </p:extLst>
  </p:cSld>
  <p:clrMapOvr>
    <a:masterClrMapping/>
  </p:clrMapOvr>
  <p:transition spd="med">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4536"/>
            <a:ext cx="8229600" cy="1143000"/>
          </a:xfrm>
        </p:spPr>
        <p:txBody>
          <a:bodyPr/>
          <a:lstStyle/>
          <a:p>
            <a:r>
              <a:rPr lang="fi-FI" sz="3600" dirty="0" smtClean="0"/>
              <a:t>Radon, ohje- ja raja-arvot</a:t>
            </a:r>
            <a:endParaRPr lang="en-US" sz="3600" dirty="0"/>
          </a:p>
        </p:txBody>
      </p:sp>
      <p:sp>
        <p:nvSpPr>
          <p:cNvPr id="3" name="Content Placeholder 2"/>
          <p:cNvSpPr>
            <a:spLocks noGrp="1"/>
          </p:cNvSpPr>
          <p:nvPr>
            <p:ph idx="1"/>
          </p:nvPr>
        </p:nvSpPr>
        <p:spPr>
          <a:xfrm>
            <a:off x="467544" y="1844824"/>
            <a:ext cx="8291264" cy="3417888"/>
          </a:xfrm>
        </p:spPr>
        <p:txBody>
          <a:bodyPr>
            <a:normAutofit/>
          </a:bodyPr>
          <a:lstStyle/>
          <a:p>
            <a:r>
              <a:rPr lang="fi-FI" sz="1400" dirty="0" smtClean="0"/>
              <a:t>Rakennus </a:t>
            </a:r>
            <a:r>
              <a:rPr lang="fi-FI" sz="1400" dirty="0"/>
              <a:t>tulee suunnitella ja rakentaa siten, että sisäilman radon-pitoisuus on alle 200 Bq/m3</a:t>
            </a:r>
          </a:p>
          <a:p>
            <a:pPr lvl="1"/>
            <a:r>
              <a:rPr lang="fi-FI" sz="1100" dirty="0" err="1" smtClean="0"/>
              <a:t>Rakmk</a:t>
            </a:r>
            <a:r>
              <a:rPr lang="fi-FI" sz="1100" dirty="0" smtClean="0"/>
              <a:t> D2</a:t>
            </a:r>
          </a:p>
          <a:p>
            <a:pPr lvl="1"/>
            <a:endParaRPr lang="fi-FI" sz="1100" dirty="0"/>
          </a:p>
          <a:p>
            <a:r>
              <a:rPr lang="fi-FI" sz="1400" dirty="0" smtClean="0"/>
              <a:t>Sisäilmastoluokitus 2008</a:t>
            </a:r>
          </a:p>
          <a:p>
            <a:pPr lvl="1"/>
            <a:r>
              <a:rPr lang="fi-FI" sz="1100" dirty="0" smtClean="0"/>
              <a:t>S1 ≤ 100 Bq/m3</a:t>
            </a:r>
          </a:p>
          <a:p>
            <a:pPr lvl="1"/>
            <a:r>
              <a:rPr lang="fi-FI" sz="1100" dirty="0"/>
              <a:t>S2 ≤ 100 Bq/m3</a:t>
            </a:r>
            <a:endParaRPr lang="fi-FI" sz="1100" dirty="0" smtClean="0"/>
          </a:p>
          <a:p>
            <a:pPr lvl="1"/>
            <a:r>
              <a:rPr lang="fi-FI" sz="1100" dirty="0" smtClean="0"/>
              <a:t>S3</a:t>
            </a:r>
            <a:r>
              <a:rPr lang="fi-FI" sz="1100" dirty="0"/>
              <a:t> ≤ </a:t>
            </a:r>
            <a:r>
              <a:rPr lang="fi-FI" sz="1100" dirty="0" smtClean="0"/>
              <a:t>200 </a:t>
            </a:r>
            <a:r>
              <a:rPr lang="fi-FI" sz="1100" dirty="0"/>
              <a:t>Bq/m3</a:t>
            </a:r>
            <a:endParaRPr lang="fi-FI" sz="1100" dirty="0" smtClean="0"/>
          </a:p>
          <a:p>
            <a:pPr lvl="1"/>
            <a:endParaRPr lang="fi-FI" sz="1100" dirty="0"/>
          </a:p>
          <a:p>
            <a:r>
              <a:rPr lang="fi-FI" sz="1400" dirty="0" smtClean="0"/>
              <a:t>Työpaikoilla, kouluissa, päiväkodeissa ja julkisissa tiloissa radonpitoisuus ei saa säännöllisessä työssä ylittää 400 Bq/m3</a:t>
            </a:r>
          </a:p>
          <a:p>
            <a:pPr lvl="1"/>
            <a:r>
              <a:rPr lang="fi-FI" sz="1100" dirty="0" smtClean="0"/>
              <a:t>Säteilyasetus 1143/98</a:t>
            </a:r>
          </a:p>
          <a:p>
            <a:pPr marL="266700" lvl="1" indent="0">
              <a:buNone/>
            </a:pPr>
            <a:endParaRPr lang="fi-FI" sz="1600" dirty="0"/>
          </a:p>
          <a:p>
            <a:endParaRPr lang="en-US" sz="2000" dirty="0"/>
          </a:p>
        </p:txBody>
      </p:sp>
      <p:sp>
        <p:nvSpPr>
          <p:cNvPr id="6" name="Footer Placeholder 3"/>
          <p:cNvSpPr>
            <a:spLocks noGrp="1"/>
          </p:cNvSpPr>
          <p:nvPr>
            <p:ph type="ftr" sz="quarter" idx="10"/>
          </p:nvPr>
        </p:nvSpPr>
        <p:spPr>
          <a:xfrm>
            <a:off x="467544" y="5750000"/>
            <a:ext cx="5975350" cy="360362"/>
          </a:xfrm>
        </p:spPr>
        <p:txBody>
          <a:bodyPr/>
          <a:lstStyle/>
          <a:p>
            <a:pPr>
              <a:defRPr/>
            </a:pPr>
            <a:endParaRPr lang="fi-FI" dirty="0" smtClean="0"/>
          </a:p>
          <a:p>
            <a:pPr>
              <a:defRPr/>
            </a:pPr>
            <a:endParaRPr lang="fi-FI" dirty="0"/>
          </a:p>
        </p:txBody>
      </p:sp>
      <p:sp>
        <p:nvSpPr>
          <p:cNvPr id="4" name="Slide Number Placeholder 3"/>
          <p:cNvSpPr>
            <a:spLocks noGrp="1"/>
          </p:cNvSpPr>
          <p:nvPr>
            <p:ph type="sldNum" sz="quarter" idx="12"/>
          </p:nvPr>
        </p:nvSpPr>
        <p:spPr/>
        <p:txBody>
          <a:bodyPr/>
          <a:lstStyle/>
          <a:p>
            <a:fld id="{49246692-9764-4796-AF2E-897E79EBAFA7}" type="slidenum">
              <a:rPr lang="fi-FI" smtClean="0"/>
              <a:pPr/>
              <a:t>70</a:t>
            </a:fld>
            <a:endParaRPr lang="fi-FI"/>
          </a:p>
        </p:txBody>
      </p:sp>
      <p:pic>
        <p:nvPicPr>
          <p:cNvPr id="8"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6127224"/>
      </p:ext>
    </p:extLst>
  </p:cSld>
  <p:clrMapOvr>
    <a:masterClrMapping/>
  </p:clrMapOvr>
  <p:transition spd="med">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312" y="444360"/>
            <a:ext cx="7489824" cy="753711"/>
          </a:xfrm>
        </p:spPr>
        <p:txBody>
          <a:bodyPr/>
          <a:lstStyle/>
          <a:p>
            <a:r>
              <a:rPr lang="fi-FI" dirty="0" smtClean="0"/>
              <a:t>Radon, mittaaminen</a:t>
            </a:r>
            <a:endParaRPr lang="en-US" dirty="0"/>
          </a:p>
        </p:txBody>
      </p:sp>
      <p:sp>
        <p:nvSpPr>
          <p:cNvPr id="3" name="Content Placeholder 2"/>
          <p:cNvSpPr>
            <a:spLocks noGrp="1"/>
          </p:cNvSpPr>
          <p:nvPr>
            <p:ph sz="half" idx="1"/>
          </p:nvPr>
        </p:nvSpPr>
        <p:spPr>
          <a:xfrm>
            <a:off x="467544" y="1720378"/>
            <a:ext cx="5904656" cy="3417243"/>
          </a:xfrm>
        </p:spPr>
        <p:txBody>
          <a:bodyPr/>
          <a:lstStyle/>
          <a:p>
            <a:r>
              <a:rPr lang="fi-FI" sz="1800" dirty="0" smtClean="0"/>
              <a:t>Mittausajankohta, 1.11. – 30.4.</a:t>
            </a:r>
          </a:p>
          <a:p>
            <a:pPr lvl="1"/>
            <a:r>
              <a:rPr lang="fi-FI" sz="1600" dirty="0" smtClean="0"/>
              <a:t>Mittausjakso 2 kuukautta</a:t>
            </a:r>
          </a:p>
          <a:p>
            <a:pPr lvl="1"/>
            <a:r>
              <a:rPr lang="fi-FI" sz="1600" dirty="0" smtClean="0"/>
              <a:t>Mitataan vähintään kahdesta eri tilasta asuntoa</a:t>
            </a:r>
            <a:endParaRPr lang="en-US" sz="1600" dirty="0"/>
          </a:p>
          <a:p>
            <a:pPr lvl="1"/>
            <a:r>
              <a:rPr lang="fi-FI" sz="1600" dirty="0" smtClean="0"/>
              <a:t>Taloyhtiössä mittaus alimmasta huoneistosta</a:t>
            </a:r>
          </a:p>
          <a:p>
            <a:pPr marL="457200" lvl="1" indent="0">
              <a:buNone/>
            </a:pPr>
            <a:endParaRPr lang="fi-FI" sz="1600" dirty="0" smtClean="0"/>
          </a:p>
          <a:p>
            <a:pPr lvl="1"/>
            <a:r>
              <a:rPr lang="fi-FI" sz="1600" dirty="0" smtClean="0"/>
              <a:t>Säteilyturvakeskus analysoi tulokset</a:t>
            </a:r>
            <a:endParaRPr lang="fi-FI" sz="1400" dirty="0" smtClean="0"/>
          </a:p>
          <a:p>
            <a:pPr lvl="2"/>
            <a:r>
              <a:rPr lang="fi-FI" sz="1400" dirty="0" smtClean="0"/>
              <a:t>≥ 400 Bq/m</a:t>
            </a:r>
            <a:r>
              <a:rPr lang="fi-FI" sz="1400" baseline="30000" dirty="0" smtClean="0"/>
              <a:t>3</a:t>
            </a:r>
            <a:r>
              <a:rPr lang="fi-FI" sz="1400" dirty="0" smtClean="0"/>
              <a:t> ryhdyttävä toimenpiteisiin pitoisuuden pienentämiseksi</a:t>
            </a:r>
          </a:p>
          <a:p>
            <a:pPr lvl="2"/>
            <a:r>
              <a:rPr lang="fi-FI" sz="1400" dirty="0" smtClean="0"/>
              <a:t>200 – 400 </a:t>
            </a:r>
            <a:r>
              <a:rPr lang="fi-FI" sz="1400" dirty="0" err="1" smtClean="0"/>
              <a:t>Bq</a:t>
            </a:r>
            <a:r>
              <a:rPr lang="fi-FI" sz="1400" dirty="0" smtClean="0"/>
              <a:t>/m</a:t>
            </a:r>
            <a:r>
              <a:rPr lang="fi-FI" sz="1400" baseline="30000" dirty="0"/>
              <a:t>3</a:t>
            </a:r>
            <a:r>
              <a:rPr lang="fi-FI" sz="1400" dirty="0" smtClean="0"/>
              <a:t> helposti tehtäviä toimenpiteitä pitoisuuden alentamiseksi</a:t>
            </a:r>
          </a:p>
          <a:p>
            <a:pPr lvl="2"/>
            <a:r>
              <a:rPr lang="fi-FI" sz="1400" dirty="0" smtClean="0"/>
              <a:t>≤ 200 </a:t>
            </a:r>
            <a:r>
              <a:rPr lang="fi-FI" sz="1400" dirty="0" err="1" smtClean="0"/>
              <a:t>Bq</a:t>
            </a:r>
            <a:r>
              <a:rPr lang="fi-FI" sz="1400" dirty="0" smtClean="0"/>
              <a:t>/m</a:t>
            </a:r>
            <a:r>
              <a:rPr lang="fi-FI" sz="1400" baseline="30000" dirty="0"/>
              <a:t>3</a:t>
            </a:r>
            <a:r>
              <a:rPr lang="fi-FI" sz="1400" dirty="0" smtClean="0"/>
              <a:t> radonturvallisuus on riittävä</a:t>
            </a:r>
          </a:p>
        </p:txBody>
      </p:sp>
      <p:pic>
        <p:nvPicPr>
          <p:cNvPr id="7" name="Picture 2"/>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6276206" y="1720378"/>
            <a:ext cx="2400250"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372200" y="3949009"/>
            <a:ext cx="2160240" cy="369332"/>
          </a:xfrm>
          <a:prstGeom prst="rect">
            <a:avLst/>
          </a:prstGeom>
          <a:noFill/>
        </p:spPr>
        <p:txBody>
          <a:bodyPr wrap="square" rtlCol="0">
            <a:spAutoFit/>
          </a:bodyPr>
          <a:lstStyle/>
          <a:p>
            <a:r>
              <a:rPr lang="fi-FI" dirty="0" smtClean="0"/>
              <a:t>Kuva: </a:t>
            </a:r>
            <a:r>
              <a:rPr lang="fi-FI" dirty="0" err="1" smtClean="0"/>
              <a:t>www.stuk.fi</a:t>
            </a:r>
            <a:endParaRPr lang="en-US" dirty="0"/>
          </a:p>
        </p:txBody>
      </p:sp>
      <p:sp>
        <p:nvSpPr>
          <p:cNvPr id="9" name="Footer Placeholder 3"/>
          <p:cNvSpPr txBox="1">
            <a:spLocks/>
          </p:cNvSpPr>
          <p:nvPr/>
        </p:nvSpPr>
        <p:spPr>
          <a:xfrm>
            <a:off x="611560" y="5070601"/>
            <a:ext cx="1872456" cy="902711"/>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i-FI" sz="1000" dirty="0" smtClean="0">
                <a:hlinkClick r:id="rId4"/>
              </a:rPr>
              <a:t>www.stuk.fi</a:t>
            </a:r>
            <a:endParaRPr lang="fi-FI" sz="1000" dirty="0" smtClean="0"/>
          </a:p>
          <a:p>
            <a:pPr>
              <a:defRPr/>
            </a:pPr>
            <a:endParaRPr lang="fi-FI" dirty="0"/>
          </a:p>
        </p:txBody>
      </p:sp>
      <p:sp>
        <p:nvSpPr>
          <p:cNvPr id="4" name="Slide Number Placeholder 3"/>
          <p:cNvSpPr>
            <a:spLocks noGrp="1"/>
          </p:cNvSpPr>
          <p:nvPr>
            <p:ph type="sldNum" sz="quarter" idx="12"/>
          </p:nvPr>
        </p:nvSpPr>
        <p:spPr/>
        <p:txBody>
          <a:bodyPr/>
          <a:lstStyle/>
          <a:p>
            <a:fld id="{49246692-9764-4796-AF2E-897E79EBAFA7}" type="slidenum">
              <a:rPr lang="fi-FI" smtClean="0"/>
              <a:pPr/>
              <a:t>71</a:t>
            </a:fld>
            <a:endParaRPr lang="fi-FI"/>
          </a:p>
        </p:txBody>
      </p:sp>
      <p:pic>
        <p:nvPicPr>
          <p:cNvPr id="11" name="Kuva 26" descr="Kuvaus: Savonia_Word_tunniste"/>
          <p:cNvPicPr/>
          <p:nvPr/>
        </p:nvPicPr>
        <p:blipFill rotWithShape="1">
          <a:blip r:embed="rId5"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1963671"/>
      </p:ext>
    </p:extLst>
  </p:cSld>
  <p:clrMapOvr>
    <a:masterClrMapping/>
  </p:clrMapOvr>
  <p:transition spd="med">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Radon uudisrakentamisessa</a:t>
            </a:r>
            <a:endParaRPr lang="fi-FI" dirty="0"/>
          </a:p>
        </p:txBody>
      </p:sp>
      <p:sp>
        <p:nvSpPr>
          <p:cNvPr id="3" name="Content Placeholder 2"/>
          <p:cNvSpPr>
            <a:spLocks noGrp="1"/>
          </p:cNvSpPr>
          <p:nvPr>
            <p:ph sz="half" idx="1"/>
          </p:nvPr>
        </p:nvSpPr>
        <p:spPr>
          <a:xfrm>
            <a:off x="827088" y="1628775"/>
            <a:ext cx="8137400" cy="4392614"/>
          </a:xfrm>
        </p:spPr>
        <p:txBody>
          <a:bodyPr/>
          <a:lstStyle/>
          <a:p>
            <a:r>
              <a:rPr lang="fi-FI" dirty="0" err="1" smtClean="0"/>
              <a:t>RakMK</a:t>
            </a:r>
            <a:r>
              <a:rPr lang="fi-FI" dirty="0"/>
              <a:t> </a:t>
            </a:r>
            <a:r>
              <a:rPr lang="fi-FI" dirty="0" smtClean="0"/>
              <a:t>B3, pohjarakenteet, 2004</a:t>
            </a:r>
            <a:endParaRPr lang="fi-FI" dirty="0"/>
          </a:p>
          <a:p>
            <a:pPr lvl="1"/>
            <a:r>
              <a:rPr lang="fi-FI" dirty="0" smtClean="0"/>
              <a:t>rakennuspaikan </a:t>
            </a:r>
            <a:r>
              <a:rPr lang="fi-FI" dirty="0"/>
              <a:t>radonriskit on otettava huomioon </a:t>
            </a:r>
            <a:r>
              <a:rPr lang="fi-FI" dirty="0" smtClean="0"/>
              <a:t>suunnittelussa </a:t>
            </a:r>
            <a:r>
              <a:rPr lang="fi-FI" dirty="0"/>
              <a:t>ja </a:t>
            </a:r>
            <a:r>
              <a:rPr lang="fi-FI" dirty="0" smtClean="0"/>
              <a:t>rakentamisessa</a:t>
            </a:r>
          </a:p>
          <a:p>
            <a:endParaRPr lang="fi-FI" dirty="0" smtClean="0"/>
          </a:p>
          <a:p>
            <a:r>
              <a:rPr lang="fi-FI" dirty="0" smtClean="0"/>
              <a:t>Pitoisuuksien ylittyminen yleistä</a:t>
            </a:r>
          </a:p>
          <a:p>
            <a:pPr lvl="1"/>
            <a:r>
              <a:rPr lang="fi-FI" dirty="0"/>
              <a:t>uusissa rakennuksissa paksujen ja karkeiden täyttömaiden käyttö kasvattavat </a:t>
            </a:r>
            <a:r>
              <a:rPr lang="fi-FI" dirty="0" smtClean="0"/>
              <a:t>radonriskejä</a:t>
            </a:r>
          </a:p>
          <a:p>
            <a:pPr lvl="1"/>
            <a:r>
              <a:rPr lang="fi-FI" dirty="0" smtClean="0"/>
              <a:t>rakenneratkaisut estävät vuotoilman saantia täyttömaan kautta</a:t>
            </a:r>
          </a:p>
          <a:p>
            <a:pPr lvl="1"/>
            <a:r>
              <a:rPr lang="fi-FI" dirty="0"/>
              <a:t>p</a:t>
            </a:r>
            <a:r>
              <a:rPr lang="fi-FI" dirty="0" smtClean="0"/>
              <a:t>arantavat rakenteet kosteusteknistä toimivuutta</a:t>
            </a:r>
          </a:p>
          <a:p>
            <a:pPr lvl="1"/>
            <a:endParaRPr lang="fi-FI" dirty="0" smtClean="0"/>
          </a:p>
          <a:p>
            <a:r>
              <a:rPr lang="fi-FI" dirty="0" smtClean="0"/>
              <a:t>Perusteltua </a:t>
            </a:r>
            <a:r>
              <a:rPr lang="fi-FI" dirty="0"/>
              <a:t>huomioida aina uudisrakentamisessa</a:t>
            </a:r>
          </a:p>
          <a:p>
            <a:pPr lvl="1"/>
            <a:endParaRPr lang="fi-FI" dirty="0" smtClean="0"/>
          </a:p>
        </p:txBody>
      </p:sp>
      <p:pic>
        <p:nvPicPr>
          <p:cNvPr id="4" name="Kuva 26" descr="Kuvaus: Savonia_Word_tunniste"/>
          <p:cNvPicPr/>
          <p:nvPr/>
        </p:nvPicPr>
        <p:blipFill rotWithShape="1">
          <a:blip r:embed="rId2"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a:xfrm>
            <a:off x="8316912" y="6198834"/>
            <a:ext cx="503238" cy="365125"/>
          </a:xfrm>
        </p:spPr>
        <p:txBody>
          <a:bodyPr/>
          <a:lstStyle/>
          <a:p>
            <a:r>
              <a:rPr lang="fi-FI" dirty="0" smtClean="0"/>
              <a:t>72</a:t>
            </a:r>
            <a:endParaRPr lang="fi-FI" dirty="0"/>
          </a:p>
        </p:txBody>
      </p:sp>
    </p:spTree>
    <p:extLst>
      <p:ext uri="{BB962C8B-B14F-4D97-AF65-F5344CB8AC3E}">
        <p14:creationId xmlns:p14="http://schemas.microsoft.com/office/powerpoint/2010/main" val="987049517"/>
      </p:ext>
    </p:extLst>
  </p:cSld>
  <p:clrMapOvr>
    <a:masterClrMapping/>
  </p:clrMapOvr>
  <p:transition spd="med">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dirty="0"/>
              <a:t>Radon uudisrakentamisessa</a:t>
            </a:r>
          </a:p>
        </p:txBody>
      </p:sp>
      <p:sp>
        <p:nvSpPr>
          <p:cNvPr id="7" name="Content Placeholder 6"/>
          <p:cNvSpPr>
            <a:spLocks noGrp="1"/>
          </p:cNvSpPr>
          <p:nvPr>
            <p:ph idx="1"/>
          </p:nvPr>
        </p:nvSpPr>
        <p:spPr/>
        <p:txBody>
          <a:bodyPr/>
          <a:lstStyle/>
          <a:p>
            <a:endParaRPr lang="fi-FI" dirty="0"/>
          </a:p>
          <a:p>
            <a:r>
              <a:rPr lang="fi-FI" b="1" dirty="0"/>
              <a:t>Ohjekortti RT 81-11099, LVI 37-10513, KH 27-00510 </a:t>
            </a:r>
            <a:endParaRPr lang="fi-FI" dirty="0"/>
          </a:p>
          <a:p>
            <a:r>
              <a:rPr lang="fi-FI" b="1" dirty="0"/>
              <a:t>Radonin torjunta, Rakennustieto Oy, päivitetty 2012 </a:t>
            </a:r>
            <a:endParaRPr lang="fi-FI" dirty="0"/>
          </a:p>
          <a:p>
            <a:r>
              <a:rPr lang="fi-FI" dirty="0" smtClean="0"/>
              <a:t>Korvasi </a:t>
            </a:r>
            <a:r>
              <a:rPr lang="fi-FI" dirty="0"/>
              <a:t>aikaisemman ympäristöministeriön oppaan 2004 </a:t>
            </a:r>
          </a:p>
          <a:p>
            <a:r>
              <a:rPr lang="fi-FI" dirty="0" smtClean="0"/>
              <a:t>Perustiedot </a:t>
            </a:r>
            <a:r>
              <a:rPr lang="fi-FI" dirty="0"/>
              <a:t>radonista ja eri perustamistavoista </a:t>
            </a:r>
          </a:p>
          <a:p>
            <a:r>
              <a:rPr lang="fi-FI" dirty="0" smtClean="0"/>
              <a:t>Maanvaraisen </a:t>
            </a:r>
            <a:r>
              <a:rPr lang="fi-FI" dirty="0"/>
              <a:t>lattialaatan radontorjunnan yksityiskohtaiset ohjeet </a:t>
            </a:r>
          </a:p>
          <a:p>
            <a:r>
              <a:rPr lang="fi-FI" dirty="0"/>
              <a:t>–tiivistä saumat </a:t>
            </a:r>
            <a:r>
              <a:rPr lang="fi-FI" dirty="0" err="1"/>
              <a:t>bitumikermillä</a:t>
            </a:r>
            <a:r>
              <a:rPr lang="fi-FI" dirty="0"/>
              <a:t> </a:t>
            </a:r>
          </a:p>
          <a:p>
            <a:r>
              <a:rPr lang="fi-FI" dirty="0"/>
              <a:t>–asenna radonputkisto </a:t>
            </a:r>
          </a:p>
          <a:p>
            <a:r>
              <a:rPr lang="fi-FI" dirty="0"/>
              <a:t>–tiivistä läpiviennit </a:t>
            </a:r>
          </a:p>
          <a:p>
            <a:endParaRPr lang="fi-FI" dirty="0"/>
          </a:p>
        </p:txBody>
      </p:sp>
      <p:pic>
        <p:nvPicPr>
          <p:cNvPr id="4" name="Kuva 26" descr="Kuvaus: Savonia_Word_tunniste"/>
          <p:cNvPicPr/>
          <p:nvPr/>
        </p:nvPicPr>
        <p:blipFill rotWithShape="1">
          <a:blip r:embed="rId2"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a:xfrm>
            <a:off x="8316912" y="6198834"/>
            <a:ext cx="503238" cy="365125"/>
          </a:xfrm>
        </p:spPr>
        <p:txBody>
          <a:bodyPr/>
          <a:lstStyle/>
          <a:p>
            <a:r>
              <a:rPr lang="fi-FI" dirty="0" smtClean="0"/>
              <a:t>73</a:t>
            </a:r>
            <a:endParaRPr lang="fi-FI" dirty="0"/>
          </a:p>
        </p:txBody>
      </p:sp>
    </p:spTree>
    <p:extLst>
      <p:ext uri="{BB962C8B-B14F-4D97-AF65-F5344CB8AC3E}">
        <p14:creationId xmlns:p14="http://schemas.microsoft.com/office/powerpoint/2010/main" val="860397431"/>
      </p:ext>
    </p:extLst>
  </p:cSld>
  <p:clrMapOvr>
    <a:masterClrMapping/>
  </p:clrMapOvr>
  <p:transition spd="med">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292" y="16742"/>
            <a:ext cx="7489824" cy="1079500"/>
          </a:xfrm>
        </p:spPr>
        <p:txBody>
          <a:bodyPr/>
          <a:lstStyle/>
          <a:p>
            <a:r>
              <a:rPr lang="fi-FI" dirty="0"/>
              <a:t>Radon uudisrakentamisessa</a:t>
            </a:r>
          </a:p>
        </p:txBody>
      </p:sp>
      <p:sp>
        <p:nvSpPr>
          <p:cNvPr id="3" name="Content Placeholder 2"/>
          <p:cNvSpPr>
            <a:spLocks noGrp="1"/>
          </p:cNvSpPr>
          <p:nvPr>
            <p:ph sz="half" idx="1"/>
          </p:nvPr>
        </p:nvSpPr>
        <p:spPr>
          <a:xfrm>
            <a:off x="827088" y="1357862"/>
            <a:ext cx="7993384" cy="4392614"/>
          </a:xfrm>
        </p:spPr>
        <p:txBody>
          <a:bodyPr/>
          <a:lstStyle/>
          <a:p>
            <a:r>
              <a:rPr lang="fi-FI" dirty="0" smtClean="0"/>
              <a:t>Radonin kulkeutuminen sisäilmaan</a:t>
            </a:r>
          </a:p>
          <a:p>
            <a:pPr lvl="1"/>
            <a:r>
              <a:rPr lang="fi-FI" dirty="0" smtClean="0"/>
              <a:t>Maanvaraisen laatan rakenneliitokset ja läpiviennit</a:t>
            </a:r>
          </a:p>
          <a:p>
            <a:pPr lvl="1"/>
            <a:r>
              <a:rPr lang="fi-FI" dirty="0" smtClean="0"/>
              <a:t>Maanvastaisen seinän rakenneliitokset</a:t>
            </a:r>
          </a:p>
          <a:p>
            <a:pPr lvl="1"/>
            <a:r>
              <a:rPr lang="fi-FI" dirty="0" smtClean="0"/>
              <a:t>Kevytsoraharkkoperusmuuri tai –maanvastainen seinä</a:t>
            </a:r>
          </a:p>
        </p:txBody>
      </p:sp>
      <p:pic>
        <p:nvPicPr>
          <p:cNvPr id="5" name="Content Placeholder 4"/>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827088" y="2996952"/>
            <a:ext cx="7108233" cy="3090534"/>
          </a:xfrm>
          <a:prstGeom prst="rect">
            <a:avLst/>
          </a:prstGeom>
        </p:spPr>
      </p:pic>
      <p:sp>
        <p:nvSpPr>
          <p:cNvPr id="6" name="TextBox 5"/>
          <p:cNvSpPr txBox="1"/>
          <p:nvPr/>
        </p:nvSpPr>
        <p:spPr>
          <a:xfrm>
            <a:off x="5868144" y="6165304"/>
            <a:ext cx="2787257" cy="276999"/>
          </a:xfrm>
          <a:prstGeom prst="rect">
            <a:avLst/>
          </a:prstGeom>
          <a:noFill/>
        </p:spPr>
        <p:txBody>
          <a:bodyPr wrap="square" rtlCol="0">
            <a:spAutoFit/>
          </a:bodyPr>
          <a:lstStyle/>
          <a:p>
            <a:r>
              <a:rPr lang="fi-FI" sz="1200" dirty="0" smtClean="0"/>
              <a:t>Radonin torjunta, RT 81-11099, 2012</a:t>
            </a:r>
            <a:endParaRPr lang="fi-FI" sz="1200" dirty="0"/>
          </a:p>
        </p:txBody>
      </p:sp>
      <p:pic>
        <p:nvPicPr>
          <p:cNvPr id="7"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8" name="Dian numeron paikkamerkki 4"/>
          <p:cNvSpPr>
            <a:spLocks noGrp="1"/>
          </p:cNvSpPr>
          <p:nvPr>
            <p:ph type="sldNum" sz="quarter" idx="12"/>
          </p:nvPr>
        </p:nvSpPr>
        <p:spPr>
          <a:xfrm>
            <a:off x="8316912" y="6198834"/>
            <a:ext cx="503238" cy="365125"/>
          </a:xfrm>
        </p:spPr>
        <p:txBody>
          <a:bodyPr/>
          <a:lstStyle/>
          <a:p>
            <a:r>
              <a:rPr lang="fi-FI" dirty="0" smtClean="0"/>
              <a:t>74</a:t>
            </a:r>
            <a:endParaRPr lang="fi-FI" dirty="0"/>
          </a:p>
        </p:txBody>
      </p:sp>
    </p:spTree>
    <p:extLst>
      <p:ext uri="{BB962C8B-B14F-4D97-AF65-F5344CB8AC3E}">
        <p14:creationId xmlns:p14="http://schemas.microsoft.com/office/powerpoint/2010/main" val="2515075402"/>
      </p:ext>
    </p:extLst>
  </p:cSld>
  <p:clrMapOvr>
    <a:masterClrMapping/>
  </p:clrMapOvr>
  <p:transition spd="med">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584" y="3140968"/>
            <a:ext cx="7489824" cy="647452"/>
          </a:xfrm>
        </p:spPr>
        <p:style>
          <a:lnRef idx="3">
            <a:schemeClr val="lt1"/>
          </a:lnRef>
          <a:fillRef idx="1">
            <a:schemeClr val="accent2"/>
          </a:fillRef>
          <a:effectRef idx="1">
            <a:schemeClr val="accent2"/>
          </a:effectRef>
          <a:fontRef idx="minor">
            <a:schemeClr val="lt1"/>
          </a:fontRef>
        </p:style>
        <p:txBody>
          <a:bodyPr anchor="ctr">
            <a:normAutofit/>
          </a:bodyPr>
          <a:lstStyle/>
          <a:p>
            <a:pPr algn="ctr"/>
            <a:r>
              <a:rPr lang="fi-FI" dirty="0" smtClean="0"/>
              <a:t>Radonin torjunta</a:t>
            </a:r>
            <a:endParaRPr lang="fi-FI" dirty="0"/>
          </a:p>
        </p:txBody>
      </p:sp>
      <p:pic>
        <p:nvPicPr>
          <p:cNvPr id="3"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75</a:t>
            </a:fld>
            <a:endParaRPr lang="fi-FI"/>
          </a:p>
        </p:txBody>
      </p:sp>
    </p:spTree>
    <p:extLst>
      <p:ext uri="{BB962C8B-B14F-4D97-AF65-F5344CB8AC3E}">
        <p14:creationId xmlns:p14="http://schemas.microsoft.com/office/powerpoint/2010/main" val="1108325925"/>
      </p:ext>
    </p:extLst>
  </p:cSld>
  <p:clrMapOvr>
    <a:masterClrMapping/>
  </p:clrMapOvr>
  <p:transition spd="med">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709" y="290422"/>
            <a:ext cx="7489824" cy="1079500"/>
          </a:xfrm>
        </p:spPr>
        <p:txBody>
          <a:bodyPr/>
          <a:lstStyle/>
          <a:p>
            <a:r>
              <a:rPr lang="fi-FI" dirty="0" smtClean="0"/>
              <a:t>Radonin torjunta</a:t>
            </a:r>
            <a:endParaRPr lang="fi-FI" dirty="0"/>
          </a:p>
        </p:txBody>
      </p:sp>
      <p:sp>
        <p:nvSpPr>
          <p:cNvPr id="3" name="Content Placeholder 2"/>
          <p:cNvSpPr>
            <a:spLocks noGrp="1"/>
          </p:cNvSpPr>
          <p:nvPr>
            <p:ph sz="half" idx="1"/>
          </p:nvPr>
        </p:nvSpPr>
        <p:spPr>
          <a:xfrm>
            <a:off x="467544" y="1628800"/>
            <a:ext cx="7489824" cy="4392614"/>
          </a:xfrm>
        </p:spPr>
        <p:txBody>
          <a:bodyPr/>
          <a:lstStyle/>
          <a:p>
            <a:r>
              <a:rPr lang="fi-FI" sz="1600" dirty="0" smtClean="0"/>
              <a:t>Turvallisimmat alapohjarakenteet:</a:t>
            </a:r>
          </a:p>
          <a:p>
            <a:pPr lvl="1"/>
            <a:endParaRPr lang="fi-FI" sz="1400" dirty="0" smtClean="0"/>
          </a:p>
          <a:p>
            <a:pPr lvl="1"/>
            <a:r>
              <a:rPr lang="fi-FI" sz="1400" dirty="0" smtClean="0"/>
              <a:t>Reunavahvistettu maanvarainen laatta</a:t>
            </a:r>
          </a:p>
          <a:p>
            <a:pPr lvl="2"/>
            <a:r>
              <a:rPr lang="fi-FI" sz="1200" dirty="0" smtClean="0"/>
              <a:t>Kantavat väliseinien perustaminen laattavahvistuksen varaan</a:t>
            </a:r>
          </a:p>
          <a:p>
            <a:pPr lvl="2"/>
            <a:r>
              <a:rPr lang="fi-FI" sz="1200" dirty="0" smtClean="0"/>
              <a:t>Ei rakenneosien välisiä liitoksia</a:t>
            </a:r>
          </a:p>
          <a:p>
            <a:pPr lvl="2"/>
            <a:r>
              <a:rPr lang="fi-FI" sz="1200" dirty="0" smtClean="0"/>
              <a:t>Läpivientien tiivistäminen</a:t>
            </a:r>
          </a:p>
          <a:p>
            <a:pPr lvl="3"/>
            <a:endParaRPr lang="fi-FI" sz="1100" dirty="0"/>
          </a:p>
          <a:p>
            <a:pPr lvl="1"/>
            <a:r>
              <a:rPr lang="fi-FI" sz="1400" dirty="0" smtClean="0"/>
              <a:t>Kantava alapohja</a:t>
            </a:r>
          </a:p>
          <a:p>
            <a:pPr lvl="2"/>
            <a:r>
              <a:rPr lang="fi-FI" sz="1200" dirty="0" smtClean="0"/>
              <a:t>Ryömintätilan riittävä tuulettuvuus</a:t>
            </a:r>
          </a:p>
          <a:p>
            <a:pPr lvl="2"/>
            <a:r>
              <a:rPr lang="fi-FI" sz="1200" dirty="0" smtClean="0"/>
              <a:t>Rakenneliitosten ja läpivientien tiivistäminen</a:t>
            </a:r>
          </a:p>
          <a:p>
            <a:pPr lvl="2"/>
            <a:r>
              <a:rPr lang="fi-FI" sz="1200" dirty="0" smtClean="0"/>
              <a:t>Ei vaadi erillistä rakennuspohjan tuuletusjärjestelmää</a:t>
            </a:r>
          </a:p>
          <a:p>
            <a:pPr lvl="2"/>
            <a:endParaRPr lang="fi-FI" sz="1200" dirty="0"/>
          </a:p>
          <a:p>
            <a:r>
              <a:rPr lang="fi-FI" sz="1600" dirty="0" smtClean="0"/>
              <a:t>Haastavimmat rakenneratkaisut:</a:t>
            </a:r>
          </a:p>
          <a:p>
            <a:pPr lvl="1"/>
            <a:r>
              <a:rPr lang="fi-FI" sz="1400" dirty="0" smtClean="0"/>
              <a:t>Maanvastaiset harkkoseinärakenteet</a:t>
            </a:r>
          </a:p>
          <a:p>
            <a:pPr lvl="2"/>
            <a:r>
              <a:rPr lang="fi-FI" sz="1200" dirty="0"/>
              <a:t>r</a:t>
            </a:r>
            <a:r>
              <a:rPr lang="fi-FI" sz="1200" dirty="0" smtClean="0"/>
              <a:t>inne- ja kellaritalot, porrastetut lattiarakenteet</a:t>
            </a:r>
          </a:p>
          <a:p>
            <a:pPr lvl="1"/>
            <a:endParaRPr lang="fi-FI" sz="1400" dirty="0" smtClean="0"/>
          </a:p>
          <a:p>
            <a:pPr lvl="3"/>
            <a:endParaRPr lang="fi-FI" dirty="0"/>
          </a:p>
        </p:txBody>
      </p:sp>
      <p:pic>
        <p:nvPicPr>
          <p:cNvPr id="5" name="Content Placeholder 4"/>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5796136" y="2060848"/>
            <a:ext cx="3009141" cy="3096345"/>
          </a:xfrm>
          <a:prstGeom prst="rect">
            <a:avLst/>
          </a:prstGeom>
        </p:spPr>
      </p:pic>
      <p:sp>
        <p:nvSpPr>
          <p:cNvPr id="6" name="TextBox 5"/>
          <p:cNvSpPr txBox="1"/>
          <p:nvPr/>
        </p:nvSpPr>
        <p:spPr>
          <a:xfrm>
            <a:off x="5806008" y="5450804"/>
            <a:ext cx="2787257" cy="276999"/>
          </a:xfrm>
          <a:prstGeom prst="rect">
            <a:avLst/>
          </a:prstGeom>
          <a:noFill/>
        </p:spPr>
        <p:txBody>
          <a:bodyPr wrap="square" rtlCol="0">
            <a:spAutoFit/>
          </a:bodyPr>
          <a:lstStyle/>
          <a:p>
            <a:r>
              <a:rPr lang="fi-FI" sz="1200" dirty="0" smtClean="0"/>
              <a:t>Radonin torjunta, RT 81-11099, 2012</a:t>
            </a:r>
            <a:endParaRPr lang="fi-FI" sz="1200" dirty="0"/>
          </a:p>
        </p:txBody>
      </p:sp>
      <p:pic>
        <p:nvPicPr>
          <p:cNvPr id="7"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8" name="Dian numeron paikkamerkki 4"/>
          <p:cNvSpPr>
            <a:spLocks noGrp="1"/>
          </p:cNvSpPr>
          <p:nvPr>
            <p:ph type="sldNum" sz="quarter" idx="12"/>
          </p:nvPr>
        </p:nvSpPr>
        <p:spPr>
          <a:xfrm>
            <a:off x="8316912" y="6198834"/>
            <a:ext cx="503238" cy="365125"/>
          </a:xfrm>
        </p:spPr>
        <p:txBody>
          <a:bodyPr/>
          <a:lstStyle/>
          <a:p>
            <a:r>
              <a:rPr lang="fi-FI" dirty="0" smtClean="0"/>
              <a:t>76</a:t>
            </a:r>
            <a:endParaRPr lang="fi-FI" dirty="0"/>
          </a:p>
        </p:txBody>
      </p:sp>
    </p:spTree>
    <p:extLst>
      <p:ext uri="{BB962C8B-B14F-4D97-AF65-F5344CB8AC3E}">
        <p14:creationId xmlns:p14="http://schemas.microsoft.com/office/powerpoint/2010/main" val="1048187199"/>
      </p:ext>
    </p:extLst>
  </p:cSld>
  <p:clrMapOvr>
    <a:masterClrMapping/>
  </p:clrMapOvr>
  <p:transition spd="med">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789" y="332656"/>
            <a:ext cx="7489824" cy="1079500"/>
          </a:xfrm>
        </p:spPr>
        <p:txBody>
          <a:bodyPr/>
          <a:lstStyle/>
          <a:p>
            <a:r>
              <a:rPr lang="fi-FI" dirty="0" smtClean="0"/>
              <a:t>Radonin torjunta - tiivistäminen</a:t>
            </a:r>
            <a:endParaRPr lang="fi-FI" dirty="0"/>
          </a:p>
        </p:txBody>
      </p:sp>
      <p:pic>
        <p:nvPicPr>
          <p:cNvPr id="8" name="Content Placeholder 7"/>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1274827" y="1574435"/>
            <a:ext cx="2808312" cy="4340119"/>
          </a:xfrm>
          <a:prstGeom prst="rect">
            <a:avLst/>
          </a:prstGeom>
        </p:spPr>
      </p:pic>
      <p:sp>
        <p:nvSpPr>
          <p:cNvPr id="10" name="TextBox 9"/>
          <p:cNvSpPr txBox="1"/>
          <p:nvPr/>
        </p:nvSpPr>
        <p:spPr>
          <a:xfrm>
            <a:off x="5868144" y="6129919"/>
            <a:ext cx="2787257" cy="276999"/>
          </a:xfrm>
          <a:prstGeom prst="rect">
            <a:avLst/>
          </a:prstGeom>
          <a:noFill/>
        </p:spPr>
        <p:txBody>
          <a:bodyPr wrap="square" rtlCol="0">
            <a:spAutoFit/>
          </a:bodyPr>
          <a:lstStyle/>
          <a:p>
            <a:r>
              <a:rPr lang="fi-FI" sz="1200" dirty="0" smtClean="0"/>
              <a:t>Radonin torjunta, RT 81-11099, 2012</a:t>
            </a:r>
            <a:endParaRPr lang="fi-FI" sz="1200" dirty="0"/>
          </a:p>
        </p:txBody>
      </p:sp>
      <p:pic>
        <p:nvPicPr>
          <p:cNvPr id="12" name="Content Placeholder 11"/>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4274866" y="1574434"/>
            <a:ext cx="3177453" cy="4107439"/>
          </a:xfrm>
          <a:prstGeom prst="rect">
            <a:avLst/>
          </a:prstGeom>
        </p:spPr>
      </p:pic>
      <p:pic>
        <p:nvPicPr>
          <p:cNvPr id="6"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7" name="Dian numeron paikkamerkki 4"/>
          <p:cNvSpPr>
            <a:spLocks noGrp="1"/>
          </p:cNvSpPr>
          <p:nvPr>
            <p:ph type="sldNum" sz="quarter" idx="12"/>
          </p:nvPr>
        </p:nvSpPr>
        <p:spPr>
          <a:xfrm>
            <a:off x="8316912" y="6198834"/>
            <a:ext cx="503238" cy="365125"/>
          </a:xfrm>
        </p:spPr>
        <p:txBody>
          <a:bodyPr/>
          <a:lstStyle/>
          <a:p>
            <a:r>
              <a:rPr lang="fi-FI" dirty="0" smtClean="0"/>
              <a:t>77</a:t>
            </a:r>
            <a:endParaRPr lang="fi-FI" dirty="0"/>
          </a:p>
        </p:txBody>
      </p:sp>
    </p:spTree>
    <p:extLst>
      <p:ext uri="{BB962C8B-B14F-4D97-AF65-F5344CB8AC3E}">
        <p14:creationId xmlns:p14="http://schemas.microsoft.com/office/powerpoint/2010/main" val="3372965360"/>
      </p:ext>
    </p:extLst>
  </p:cSld>
  <p:clrMapOvr>
    <a:masterClrMapping/>
  </p:clrMapOvr>
  <p:transition spd="med">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Radonin torjunta - tiivistäminen</a:t>
            </a:r>
          </a:p>
        </p:txBody>
      </p:sp>
      <p:pic>
        <p:nvPicPr>
          <p:cNvPr id="5" name="Content Placeholder 4"/>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1259632" y="1844824"/>
            <a:ext cx="3024832" cy="4032449"/>
          </a:xfrm>
          <a:prstGeom prst="rect">
            <a:avLst/>
          </a:prstGeom>
        </p:spPr>
      </p:pic>
      <p:sp>
        <p:nvSpPr>
          <p:cNvPr id="7" name="TextBox 6"/>
          <p:cNvSpPr txBox="1"/>
          <p:nvPr/>
        </p:nvSpPr>
        <p:spPr>
          <a:xfrm>
            <a:off x="5868144" y="6129919"/>
            <a:ext cx="2787257" cy="276999"/>
          </a:xfrm>
          <a:prstGeom prst="rect">
            <a:avLst/>
          </a:prstGeom>
          <a:noFill/>
        </p:spPr>
        <p:txBody>
          <a:bodyPr wrap="square" rtlCol="0">
            <a:spAutoFit/>
          </a:bodyPr>
          <a:lstStyle/>
          <a:p>
            <a:r>
              <a:rPr lang="fi-FI" sz="1200" dirty="0" smtClean="0"/>
              <a:t>Radonin torjunta, RT 81-11099, 2012</a:t>
            </a:r>
            <a:endParaRPr lang="fi-FI" sz="1200" dirty="0"/>
          </a:p>
        </p:txBody>
      </p:sp>
      <p:pic>
        <p:nvPicPr>
          <p:cNvPr id="9" name="Content Placeholder 8"/>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4499992" y="2060848"/>
            <a:ext cx="3867838" cy="3096344"/>
          </a:xfrm>
          <a:prstGeom prst="rect">
            <a:avLst/>
          </a:prstGeom>
        </p:spPr>
      </p:pic>
      <p:cxnSp>
        <p:nvCxnSpPr>
          <p:cNvPr id="11" name="Straight Arrow Connector 10"/>
          <p:cNvCxnSpPr/>
          <p:nvPr/>
        </p:nvCxnSpPr>
        <p:spPr>
          <a:xfrm flipV="1">
            <a:off x="3016943" y="3501008"/>
            <a:ext cx="1699073" cy="75608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8"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10" name="Dian numeron paikkamerkki 4"/>
          <p:cNvSpPr>
            <a:spLocks noGrp="1"/>
          </p:cNvSpPr>
          <p:nvPr>
            <p:ph type="sldNum" sz="quarter" idx="12"/>
          </p:nvPr>
        </p:nvSpPr>
        <p:spPr>
          <a:xfrm>
            <a:off x="8316912" y="6198834"/>
            <a:ext cx="503238" cy="365125"/>
          </a:xfrm>
        </p:spPr>
        <p:txBody>
          <a:bodyPr/>
          <a:lstStyle/>
          <a:p>
            <a:r>
              <a:rPr lang="fi-FI" dirty="0" smtClean="0"/>
              <a:t>78</a:t>
            </a:r>
            <a:endParaRPr lang="fi-FI" dirty="0"/>
          </a:p>
        </p:txBody>
      </p:sp>
    </p:spTree>
    <p:extLst>
      <p:ext uri="{BB962C8B-B14F-4D97-AF65-F5344CB8AC3E}">
        <p14:creationId xmlns:p14="http://schemas.microsoft.com/office/powerpoint/2010/main" val="808106368"/>
      </p:ext>
    </p:extLst>
  </p:cSld>
  <p:clrMapOvr>
    <a:masterClrMapping/>
  </p:clrMapOvr>
  <p:transition spd="med">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Radonin torjunta - tiivistäminen</a:t>
            </a:r>
          </a:p>
        </p:txBody>
      </p:sp>
      <p:sp>
        <p:nvSpPr>
          <p:cNvPr id="3" name="Content Placeholder 2"/>
          <p:cNvSpPr>
            <a:spLocks noGrp="1"/>
          </p:cNvSpPr>
          <p:nvPr>
            <p:ph sz="half" idx="1"/>
          </p:nvPr>
        </p:nvSpPr>
        <p:spPr/>
        <p:txBody>
          <a:bodyPr/>
          <a:lstStyle/>
          <a:p>
            <a:endParaRPr lang="fi-FI" dirty="0"/>
          </a:p>
          <a:p>
            <a:r>
              <a:rPr lang="fi-FI" b="1" dirty="0"/>
              <a:t>Harkkorakenteinen </a:t>
            </a:r>
            <a:r>
              <a:rPr lang="fi-FI" b="1" dirty="0" smtClean="0"/>
              <a:t>maanvastainen seinä</a:t>
            </a:r>
          </a:p>
          <a:p>
            <a:endParaRPr lang="fi-FI" b="1" dirty="0" smtClean="0"/>
          </a:p>
          <a:p>
            <a:r>
              <a:rPr lang="fi-FI" dirty="0" smtClean="0"/>
              <a:t>Ohutrappaus </a:t>
            </a:r>
            <a:r>
              <a:rPr lang="fi-FI" dirty="0"/>
              <a:t>molemmin puolin ja </a:t>
            </a:r>
            <a:r>
              <a:rPr lang="fi-FI" dirty="0" err="1"/>
              <a:t>bitumikermi</a:t>
            </a:r>
            <a:r>
              <a:rPr lang="fi-FI" dirty="0"/>
              <a:t> ulkopintaan </a:t>
            </a:r>
            <a:endParaRPr lang="fi-FI" dirty="0" smtClean="0"/>
          </a:p>
          <a:p>
            <a:r>
              <a:rPr lang="fi-FI" dirty="0" smtClean="0"/>
              <a:t>Pystysuuntaiset </a:t>
            </a:r>
            <a:r>
              <a:rPr lang="fi-FI" dirty="0"/>
              <a:t>virtaukset katkaiseva </a:t>
            </a:r>
            <a:r>
              <a:rPr lang="fi-FI" dirty="0" err="1" smtClean="0"/>
              <a:t>bitumikermi</a:t>
            </a:r>
            <a:r>
              <a:rPr lang="fi-FI" dirty="0" smtClean="0"/>
              <a:t> </a:t>
            </a:r>
            <a:r>
              <a:rPr lang="fi-FI" dirty="0"/>
              <a:t>harkkojen väliin </a:t>
            </a:r>
            <a:endParaRPr lang="fi-FI" dirty="0" smtClean="0"/>
          </a:p>
        </p:txBody>
      </p:sp>
      <p:pic>
        <p:nvPicPr>
          <p:cNvPr id="5" name="Content Placeholder 5"/>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4835317" y="1628775"/>
            <a:ext cx="3294479" cy="4392613"/>
          </a:xfrm>
          <a:prstGeom prst="rect">
            <a:avLst/>
          </a:prstGeom>
        </p:spPr>
      </p:pic>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7" name="Dian numeron paikkamerkki 4"/>
          <p:cNvSpPr>
            <a:spLocks noGrp="1"/>
          </p:cNvSpPr>
          <p:nvPr>
            <p:ph type="sldNum" sz="quarter" idx="12"/>
          </p:nvPr>
        </p:nvSpPr>
        <p:spPr>
          <a:xfrm>
            <a:off x="8316912" y="6198834"/>
            <a:ext cx="503238" cy="365125"/>
          </a:xfrm>
        </p:spPr>
        <p:txBody>
          <a:bodyPr/>
          <a:lstStyle/>
          <a:p>
            <a:r>
              <a:rPr lang="fi-FI" dirty="0" smtClean="0"/>
              <a:t>79</a:t>
            </a:r>
            <a:endParaRPr lang="fi-FI" dirty="0"/>
          </a:p>
        </p:txBody>
      </p:sp>
    </p:spTree>
    <p:extLst>
      <p:ext uri="{BB962C8B-B14F-4D97-AF65-F5344CB8AC3E}">
        <p14:creationId xmlns:p14="http://schemas.microsoft.com/office/powerpoint/2010/main" val="2004352043"/>
      </p:ext>
    </p:extLst>
  </p:cSld>
  <p:clrMapOvr>
    <a:masterClrMapping/>
  </p:clrMapOvr>
  <p:transition spd="med">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4713" y="422079"/>
            <a:ext cx="8136904" cy="685893"/>
          </a:xfrm>
        </p:spPr>
        <p:txBody>
          <a:bodyPr>
            <a:normAutofit fontScale="90000"/>
          </a:bodyPr>
          <a:lstStyle/>
          <a:p>
            <a:r>
              <a:rPr lang="en-US" dirty="0" err="1" smtClean="0">
                <a:solidFill>
                  <a:srgbClr val="44697D"/>
                </a:solidFill>
              </a:rPr>
              <a:t>Tyypilliset</a:t>
            </a:r>
            <a:r>
              <a:rPr lang="en-US" dirty="0" smtClean="0">
                <a:solidFill>
                  <a:srgbClr val="44697D"/>
                </a:solidFill>
              </a:rPr>
              <a:t> </a:t>
            </a:r>
            <a:r>
              <a:rPr lang="en-US" dirty="0" err="1" smtClean="0">
                <a:solidFill>
                  <a:srgbClr val="44697D"/>
                </a:solidFill>
              </a:rPr>
              <a:t>olosuhdehaitat</a:t>
            </a:r>
            <a:r>
              <a:rPr lang="en-US" dirty="0" smtClean="0">
                <a:solidFill>
                  <a:srgbClr val="44697D"/>
                </a:solidFill>
              </a:rPr>
              <a:t> ja </a:t>
            </a:r>
            <a:r>
              <a:rPr lang="en-US" dirty="0" err="1" smtClean="0">
                <a:solidFill>
                  <a:srgbClr val="44697D"/>
                </a:solidFill>
              </a:rPr>
              <a:t>niiden</a:t>
            </a:r>
            <a:r>
              <a:rPr lang="en-US" dirty="0" smtClean="0">
                <a:solidFill>
                  <a:srgbClr val="44697D"/>
                </a:solidFill>
              </a:rPr>
              <a:t> </a:t>
            </a:r>
            <a:r>
              <a:rPr lang="en-US" dirty="0" err="1" smtClean="0">
                <a:solidFill>
                  <a:srgbClr val="44697D"/>
                </a:solidFill>
              </a:rPr>
              <a:t>esiintyvyys</a:t>
            </a:r>
            <a:r>
              <a:rPr lang="en-US" dirty="0" smtClean="0">
                <a:solidFill>
                  <a:srgbClr val="44697D"/>
                </a:solidFill>
              </a:rPr>
              <a:t> </a:t>
            </a:r>
            <a:r>
              <a:rPr lang="en-US" dirty="0" err="1" smtClean="0">
                <a:solidFill>
                  <a:srgbClr val="44697D"/>
                </a:solidFill>
              </a:rPr>
              <a:t>toimistorakennuksissa</a:t>
            </a:r>
            <a:endParaRPr lang="en-US" dirty="0">
              <a:solidFill>
                <a:srgbClr val="44697D"/>
              </a:solidFill>
            </a:endParaRPr>
          </a:p>
        </p:txBody>
      </p:sp>
      <p:graphicFrame>
        <p:nvGraphicFramePr>
          <p:cNvPr id="9" name="Content Placeholder 8"/>
          <p:cNvGraphicFramePr>
            <a:graphicFrameLocks noGrp="1"/>
          </p:cNvGraphicFramePr>
          <p:nvPr>
            <p:ph sz="half" idx="1"/>
            <p:extLst/>
          </p:nvPr>
        </p:nvGraphicFramePr>
        <p:xfrm>
          <a:off x="683568" y="1124744"/>
          <a:ext cx="3168352" cy="4267200"/>
        </p:xfrm>
        <a:graphic>
          <a:graphicData uri="http://schemas.openxmlformats.org/drawingml/2006/table">
            <a:tbl>
              <a:tblPr firstRow="1" bandRow="1">
                <a:tableStyleId>{5C22544A-7EE6-4342-B048-85BDC9FD1C3A}</a:tableStyleId>
              </a:tblPr>
              <a:tblGrid>
                <a:gridCol w="2664296"/>
                <a:gridCol w="504056"/>
              </a:tblGrid>
              <a:tr h="288000">
                <a:tc>
                  <a:txBody>
                    <a:bodyPr/>
                    <a:lstStyle/>
                    <a:p>
                      <a:r>
                        <a:rPr lang="fi-FI" sz="1400" dirty="0" smtClean="0"/>
                        <a:t>Vertailuarvot</a:t>
                      </a:r>
                      <a:endParaRPr lang="en-US" sz="1400" dirty="0"/>
                    </a:p>
                  </a:txBody>
                  <a:tcPr/>
                </a:tc>
                <a:tc>
                  <a:txBody>
                    <a:bodyPr/>
                    <a:lstStyle/>
                    <a:p>
                      <a:r>
                        <a:rPr lang="fi-FI" sz="1400" dirty="0" smtClean="0"/>
                        <a:t>%</a:t>
                      </a:r>
                      <a:endParaRPr lang="en-US" sz="1400" dirty="0"/>
                    </a:p>
                  </a:txBody>
                  <a:tcPr/>
                </a:tc>
              </a:tr>
              <a:tr h="288000">
                <a:tc>
                  <a:txBody>
                    <a:bodyPr/>
                    <a:lstStyle/>
                    <a:p>
                      <a:r>
                        <a:rPr lang="fi-FI" sz="1400" dirty="0" smtClean="0">
                          <a:solidFill>
                            <a:srgbClr val="FF0000"/>
                          </a:solidFill>
                        </a:rPr>
                        <a:t>Veto</a:t>
                      </a:r>
                      <a:endParaRPr lang="en-US" sz="1400" dirty="0">
                        <a:solidFill>
                          <a:srgbClr val="FF0000"/>
                        </a:solidFill>
                      </a:endParaRPr>
                    </a:p>
                  </a:txBody>
                  <a:tcPr/>
                </a:tc>
                <a:tc>
                  <a:txBody>
                    <a:bodyPr/>
                    <a:lstStyle/>
                    <a:p>
                      <a:r>
                        <a:rPr lang="fi-FI" sz="1400" dirty="0" smtClean="0">
                          <a:solidFill>
                            <a:srgbClr val="FF0000"/>
                          </a:solidFill>
                        </a:rPr>
                        <a:t>22</a:t>
                      </a:r>
                      <a:endParaRPr lang="en-US" sz="1400" dirty="0">
                        <a:solidFill>
                          <a:srgbClr val="FF0000"/>
                        </a:solidFill>
                      </a:endParaRPr>
                    </a:p>
                  </a:txBody>
                  <a:tcPr/>
                </a:tc>
              </a:tr>
              <a:tr h="288000">
                <a:tc>
                  <a:txBody>
                    <a:bodyPr/>
                    <a:lstStyle/>
                    <a:p>
                      <a:r>
                        <a:rPr lang="fi-FI" sz="1400" dirty="0" smtClean="0">
                          <a:solidFill>
                            <a:srgbClr val="FF0000"/>
                          </a:solidFill>
                        </a:rPr>
                        <a:t>Liian korkea</a:t>
                      </a:r>
                      <a:r>
                        <a:rPr lang="fi-FI" sz="1400" baseline="0" dirty="0" smtClean="0">
                          <a:solidFill>
                            <a:srgbClr val="FF0000"/>
                          </a:solidFill>
                        </a:rPr>
                        <a:t> LT</a:t>
                      </a:r>
                      <a:endParaRPr lang="en-US" sz="1400" dirty="0">
                        <a:solidFill>
                          <a:srgbClr val="FF0000"/>
                        </a:solidFill>
                      </a:endParaRPr>
                    </a:p>
                  </a:txBody>
                  <a:tcPr/>
                </a:tc>
                <a:tc>
                  <a:txBody>
                    <a:bodyPr/>
                    <a:lstStyle/>
                    <a:p>
                      <a:r>
                        <a:rPr lang="fi-FI" sz="1400" dirty="0" smtClean="0">
                          <a:solidFill>
                            <a:srgbClr val="FF0000"/>
                          </a:solidFill>
                        </a:rPr>
                        <a:t>17</a:t>
                      </a:r>
                      <a:endParaRPr lang="en-US" sz="1400" dirty="0">
                        <a:solidFill>
                          <a:srgbClr val="FF0000"/>
                        </a:solidFill>
                      </a:endParaRPr>
                    </a:p>
                  </a:txBody>
                  <a:tcPr/>
                </a:tc>
              </a:tr>
              <a:tr h="288000">
                <a:tc>
                  <a:txBody>
                    <a:bodyPr/>
                    <a:lstStyle/>
                    <a:p>
                      <a:r>
                        <a:rPr lang="fi-FI" sz="1400" dirty="0" smtClean="0">
                          <a:solidFill>
                            <a:srgbClr val="FF0000"/>
                          </a:solidFill>
                        </a:rPr>
                        <a:t>Vaihteleva LT</a:t>
                      </a:r>
                      <a:endParaRPr lang="en-US" sz="1400" dirty="0">
                        <a:solidFill>
                          <a:srgbClr val="FF0000"/>
                        </a:solidFill>
                      </a:endParaRPr>
                    </a:p>
                  </a:txBody>
                  <a:tcPr/>
                </a:tc>
                <a:tc>
                  <a:txBody>
                    <a:bodyPr/>
                    <a:lstStyle/>
                    <a:p>
                      <a:r>
                        <a:rPr lang="fi-FI" sz="1400" dirty="0" smtClean="0">
                          <a:solidFill>
                            <a:srgbClr val="FF0000"/>
                          </a:solidFill>
                        </a:rPr>
                        <a:t>16</a:t>
                      </a:r>
                      <a:endParaRPr lang="en-US" sz="1400" dirty="0">
                        <a:solidFill>
                          <a:srgbClr val="FF0000"/>
                        </a:solidFill>
                      </a:endParaRPr>
                    </a:p>
                  </a:txBody>
                  <a:tcPr/>
                </a:tc>
              </a:tr>
              <a:tr h="288000">
                <a:tc>
                  <a:txBody>
                    <a:bodyPr/>
                    <a:lstStyle/>
                    <a:p>
                      <a:r>
                        <a:rPr lang="fi-FI" sz="1400" dirty="0" smtClean="0">
                          <a:solidFill>
                            <a:srgbClr val="FF0000"/>
                          </a:solidFill>
                        </a:rPr>
                        <a:t>Liian matala LT</a:t>
                      </a:r>
                      <a:endParaRPr lang="en-US" sz="1400" dirty="0">
                        <a:solidFill>
                          <a:srgbClr val="FF0000"/>
                        </a:solidFill>
                      </a:endParaRPr>
                    </a:p>
                  </a:txBody>
                  <a:tcPr/>
                </a:tc>
                <a:tc>
                  <a:txBody>
                    <a:bodyPr/>
                    <a:lstStyle/>
                    <a:p>
                      <a:r>
                        <a:rPr lang="fi-FI" sz="1400" dirty="0" smtClean="0">
                          <a:solidFill>
                            <a:srgbClr val="FF0000"/>
                          </a:solidFill>
                        </a:rPr>
                        <a:t>13</a:t>
                      </a:r>
                      <a:endParaRPr lang="en-US" sz="1400" dirty="0">
                        <a:solidFill>
                          <a:srgbClr val="FF0000"/>
                        </a:solidFill>
                      </a:endParaRPr>
                    </a:p>
                  </a:txBody>
                  <a:tcPr/>
                </a:tc>
              </a:tr>
              <a:tr h="288000">
                <a:tc>
                  <a:txBody>
                    <a:bodyPr/>
                    <a:lstStyle/>
                    <a:p>
                      <a:r>
                        <a:rPr lang="fi-FI" sz="1400" dirty="0" smtClean="0">
                          <a:solidFill>
                            <a:srgbClr val="00B050"/>
                          </a:solidFill>
                        </a:rPr>
                        <a:t>Tunkkainen (huono)</a:t>
                      </a:r>
                      <a:r>
                        <a:rPr lang="fi-FI" sz="1400" baseline="0" dirty="0" smtClean="0">
                          <a:solidFill>
                            <a:srgbClr val="00B050"/>
                          </a:solidFill>
                        </a:rPr>
                        <a:t> </a:t>
                      </a:r>
                      <a:r>
                        <a:rPr lang="fi-FI" sz="1400" dirty="0" smtClean="0">
                          <a:solidFill>
                            <a:srgbClr val="00B050"/>
                          </a:solidFill>
                        </a:rPr>
                        <a:t>ilma</a:t>
                      </a:r>
                      <a:endParaRPr lang="en-US" sz="1400" dirty="0">
                        <a:solidFill>
                          <a:srgbClr val="00B050"/>
                        </a:solidFill>
                      </a:endParaRPr>
                    </a:p>
                  </a:txBody>
                  <a:tcPr/>
                </a:tc>
                <a:tc>
                  <a:txBody>
                    <a:bodyPr/>
                    <a:lstStyle/>
                    <a:p>
                      <a:r>
                        <a:rPr lang="fi-FI" sz="1400" dirty="0" smtClean="0">
                          <a:solidFill>
                            <a:srgbClr val="00B050"/>
                          </a:solidFill>
                        </a:rPr>
                        <a:t>34</a:t>
                      </a:r>
                      <a:endParaRPr lang="en-US" sz="1400" dirty="0">
                        <a:solidFill>
                          <a:srgbClr val="00B050"/>
                        </a:solidFill>
                      </a:endParaRPr>
                    </a:p>
                  </a:txBody>
                  <a:tcPr/>
                </a:tc>
              </a:tr>
              <a:tr h="288000">
                <a:tc>
                  <a:txBody>
                    <a:bodyPr/>
                    <a:lstStyle/>
                    <a:p>
                      <a:r>
                        <a:rPr lang="fi-FI" sz="1400" dirty="0" smtClean="0">
                          <a:solidFill>
                            <a:srgbClr val="FF0000"/>
                          </a:solidFill>
                        </a:rPr>
                        <a:t>Kuiva ilma</a:t>
                      </a:r>
                      <a:endParaRPr lang="en-US" sz="1400" dirty="0">
                        <a:solidFill>
                          <a:srgbClr val="FF0000"/>
                        </a:solidFill>
                      </a:endParaRPr>
                    </a:p>
                  </a:txBody>
                  <a:tcPr/>
                </a:tc>
                <a:tc>
                  <a:txBody>
                    <a:bodyPr/>
                    <a:lstStyle/>
                    <a:p>
                      <a:r>
                        <a:rPr lang="fi-FI" sz="1400" dirty="0" smtClean="0">
                          <a:solidFill>
                            <a:srgbClr val="FF0000"/>
                          </a:solidFill>
                        </a:rPr>
                        <a:t>35</a:t>
                      </a:r>
                      <a:endParaRPr lang="en-US" sz="1400" dirty="0">
                        <a:solidFill>
                          <a:srgbClr val="FF0000"/>
                        </a:solidFill>
                      </a:endParaRPr>
                    </a:p>
                  </a:txBody>
                  <a:tcPr/>
                </a:tc>
              </a:tr>
              <a:tr h="288000">
                <a:tc>
                  <a:txBody>
                    <a:bodyPr/>
                    <a:lstStyle/>
                    <a:p>
                      <a:r>
                        <a:rPr lang="fi-FI" sz="1400" dirty="0" smtClean="0">
                          <a:solidFill>
                            <a:srgbClr val="00B050"/>
                          </a:solidFill>
                        </a:rPr>
                        <a:t>Riittämätön ilmanvaihto**</a:t>
                      </a:r>
                      <a:endParaRPr lang="en-US" sz="1400" dirty="0">
                        <a:solidFill>
                          <a:srgbClr val="00B050"/>
                        </a:solidFill>
                      </a:endParaRPr>
                    </a:p>
                  </a:txBody>
                  <a:tcPr/>
                </a:tc>
                <a:tc>
                  <a:txBody>
                    <a:bodyPr/>
                    <a:lstStyle/>
                    <a:p>
                      <a:r>
                        <a:rPr lang="fi-FI" sz="1400" dirty="0" smtClean="0">
                          <a:solidFill>
                            <a:srgbClr val="00B050"/>
                          </a:solidFill>
                        </a:rPr>
                        <a:t>32</a:t>
                      </a:r>
                      <a:endParaRPr lang="en-US" sz="1400" dirty="0">
                        <a:solidFill>
                          <a:srgbClr val="00B050"/>
                        </a:solidFill>
                      </a:endParaRPr>
                    </a:p>
                  </a:txBody>
                  <a:tcPr/>
                </a:tc>
              </a:tr>
              <a:tr h="288000">
                <a:tc>
                  <a:txBody>
                    <a:bodyPr/>
                    <a:lstStyle/>
                    <a:p>
                      <a:r>
                        <a:rPr lang="fi-FI" sz="1400" dirty="0" smtClean="0"/>
                        <a:t>Homeen ja maakellarin</a:t>
                      </a:r>
                      <a:r>
                        <a:rPr lang="fi-FI" sz="1400" baseline="0" dirty="0" smtClean="0"/>
                        <a:t> haju**</a:t>
                      </a:r>
                      <a:endParaRPr lang="en-US" sz="1400" dirty="0"/>
                    </a:p>
                  </a:txBody>
                  <a:tcPr/>
                </a:tc>
                <a:tc>
                  <a:txBody>
                    <a:bodyPr/>
                    <a:lstStyle/>
                    <a:p>
                      <a:r>
                        <a:rPr lang="fi-FI" sz="1400" dirty="0" smtClean="0"/>
                        <a:t>9</a:t>
                      </a:r>
                      <a:endParaRPr lang="en-US" sz="1400" dirty="0"/>
                    </a:p>
                  </a:txBody>
                  <a:tcPr/>
                </a:tc>
              </a:tr>
              <a:tr h="288000">
                <a:tc>
                  <a:txBody>
                    <a:bodyPr/>
                    <a:lstStyle/>
                    <a:p>
                      <a:r>
                        <a:rPr lang="fi-FI" sz="1400" dirty="0" smtClean="0"/>
                        <a:t>Muut epämiellyttävät hajut</a:t>
                      </a:r>
                      <a:endParaRPr lang="en-US" sz="1400" dirty="0"/>
                    </a:p>
                  </a:txBody>
                  <a:tcPr/>
                </a:tc>
                <a:tc>
                  <a:txBody>
                    <a:bodyPr/>
                    <a:lstStyle/>
                    <a:p>
                      <a:r>
                        <a:rPr lang="fi-FI" sz="1400" dirty="0" smtClean="0"/>
                        <a:t>17</a:t>
                      </a:r>
                      <a:endParaRPr lang="en-US" sz="1400" dirty="0"/>
                    </a:p>
                  </a:txBody>
                  <a:tcPr/>
                </a:tc>
              </a:tr>
              <a:tr h="288000">
                <a:tc>
                  <a:txBody>
                    <a:bodyPr/>
                    <a:lstStyle/>
                    <a:p>
                      <a:r>
                        <a:rPr lang="fi-FI" sz="1400" dirty="0" smtClean="0"/>
                        <a:t>Tupakansavu</a:t>
                      </a:r>
                      <a:endParaRPr lang="en-US" sz="1400" dirty="0"/>
                    </a:p>
                  </a:txBody>
                  <a:tcPr/>
                </a:tc>
                <a:tc>
                  <a:txBody>
                    <a:bodyPr/>
                    <a:lstStyle/>
                    <a:p>
                      <a:r>
                        <a:rPr lang="fi-FI" sz="1400" dirty="0" smtClean="0"/>
                        <a:t>4</a:t>
                      </a:r>
                      <a:endParaRPr lang="en-US" sz="1400" dirty="0"/>
                    </a:p>
                  </a:txBody>
                  <a:tcPr/>
                </a:tc>
              </a:tr>
              <a:tr h="288000">
                <a:tc>
                  <a:txBody>
                    <a:bodyPr/>
                    <a:lstStyle/>
                    <a:p>
                      <a:r>
                        <a:rPr lang="fi-FI" sz="1400" dirty="0" smtClean="0"/>
                        <a:t>Melu</a:t>
                      </a:r>
                      <a:endParaRPr lang="en-US" sz="1400" dirty="0"/>
                    </a:p>
                  </a:txBody>
                  <a:tcPr/>
                </a:tc>
                <a:tc>
                  <a:txBody>
                    <a:bodyPr/>
                    <a:lstStyle/>
                    <a:p>
                      <a:r>
                        <a:rPr lang="fi-FI" sz="1400" dirty="0" smtClean="0"/>
                        <a:t>17</a:t>
                      </a:r>
                      <a:endParaRPr lang="en-US" sz="1400" dirty="0"/>
                    </a:p>
                  </a:txBody>
                  <a:tcPr/>
                </a:tc>
              </a:tr>
              <a:tr h="288000">
                <a:tc>
                  <a:txBody>
                    <a:bodyPr/>
                    <a:lstStyle/>
                    <a:p>
                      <a:r>
                        <a:rPr lang="fi-FI" sz="1400" dirty="0" err="1" smtClean="0"/>
                        <a:t>Hiekko</a:t>
                      </a:r>
                      <a:r>
                        <a:rPr lang="fi-FI" sz="1400" dirty="0" smtClean="0"/>
                        <a:t> valaistus / heijastukset</a:t>
                      </a:r>
                      <a:endParaRPr lang="en-US" sz="1400" dirty="0"/>
                    </a:p>
                  </a:txBody>
                  <a:tcPr/>
                </a:tc>
                <a:tc>
                  <a:txBody>
                    <a:bodyPr/>
                    <a:lstStyle/>
                    <a:p>
                      <a:r>
                        <a:rPr lang="fi-FI" sz="1400" dirty="0" smtClean="0"/>
                        <a:t>14</a:t>
                      </a:r>
                      <a:endParaRPr lang="en-US" sz="1400" dirty="0"/>
                    </a:p>
                  </a:txBody>
                  <a:tcPr/>
                </a:tc>
              </a:tr>
              <a:tr h="288000">
                <a:tc>
                  <a:txBody>
                    <a:bodyPr/>
                    <a:lstStyle/>
                    <a:p>
                      <a:r>
                        <a:rPr lang="fi-FI" sz="1400" dirty="0" smtClean="0"/>
                        <a:t>Havaittava</a:t>
                      </a:r>
                      <a:r>
                        <a:rPr lang="fi-FI" sz="1400" baseline="0" dirty="0" smtClean="0"/>
                        <a:t> pöly ja lika</a:t>
                      </a:r>
                      <a:endParaRPr lang="en-US" sz="1400" dirty="0"/>
                    </a:p>
                  </a:txBody>
                  <a:tcPr/>
                </a:tc>
                <a:tc>
                  <a:txBody>
                    <a:bodyPr/>
                    <a:lstStyle/>
                    <a:p>
                      <a:r>
                        <a:rPr lang="fi-FI" sz="1400" dirty="0" smtClean="0"/>
                        <a:t>25</a:t>
                      </a:r>
                      <a:endParaRPr lang="en-US" sz="1400" dirty="0"/>
                    </a:p>
                  </a:txBody>
                  <a:tcPr/>
                </a:tc>
              </a:tr>
            </a:tbl>
          </a:graphicData>
        </a:graphic>
      </p:graphicFrame>
      <p:pic>
        <p:nvPicPr>
          <p:cNvPr id="1026" name="Picture 2"/>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067944" y="1268760"/>
            <a:ext cx="4557888" cy="3160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139952" y="4293096"/>
            <a:ext cx="4464496" cy="1384995"/>
          </a:xfrm>
          <a:prstGeom prst="rect">
            <a:avLst/>
          </a:prstGeom>
          <a:noFill/>
        </p:spPr>
        <p:txBody>
          <a:bodyPr wrap="square" rtlCol="0">
            <a:spAutoFit/>
          </a:bodyPr>
          <a:lstStyle/>
          <a:p>
            <a:r>
              <a:rPr lang="de-DE" sz="1400" dirty="0" err="1"/>
              <a:t>Sundman-Digert</a:t>
            </a:r>
            <a:r>
              <a:rPr lang="de-DE" sz="1400" dirty="0"/>
              <a:t> M., </a:t>
            </a:r>
            <a:r>
              <a:rPr lang="de-DE" sz="1400" dirty="0" err="1"/>
              <a:t>Reijula</a:t>
            </a:r>
            <a:r>
              <a:rPr lang="de-DE" sz="1400" dirty="0"/>
              <a:t> K., 2002. </a:t>
            </a:r>
            <a:r>
              <a:rPr lang="fi-FI" sz="1400" dirty="0"/>
              <a:t>Sisäilmaongelmien tutkiminen työpaikoilla kyselyn avulla. </a:t>
            </a:r>
            <a:r>
              <a:rPr lang="en-GB" sz="1400" dirty="0" err="1"/>
              <a:t>Suomen</a:t>
            </a:r>
            <a:r>
              <a:rPr lang="en-GB" sz="1400" dirty="0"/>
              <a:t> </a:t>
            </a:r>
            <a:r>
              <a:rPr lang="en-GB" sz="1400" dirty="0" err="1"/>
              <a:t>lääkärilehti</a:t>
            </a:r>
            <a:r>
              <a:rPr lang="en-GB" sz="1400" dirty="0"/>
              <a:t> 11/2002, </a:t>
            </a:r>
            <a:r>
              <a:rPr lang="en-GB" sz="1400" dirty="0" err="1"/>
              <a:t>vsk</a:t>
            </a:r>
            <a:r>
              <a:rPr lang="en-GB" sz="1400" dirty="0"/>
              <a:t>. 57. 2002.</a:t>
            </a:r>
            <a:endParaRPr lang="en-US" sz="1400" dirty="0"/>
          </a:p>
          <a:p>
            <a:endParaRPr lang="en-US" sz="1400" dirty="0"/>
          </a:p>
          <a:p>
            <a:r>
              <a:rPr lang="fi-FI" sz="1400" dirty="0" smtClean="0"/>
              <a:t>** </a:t>
            </a:r>
            <a:r>
              <a:rPr lang="fi-FI" sz="1400" dirty="0"/>
              <a:t>Vertailuarvot perustuvat Työterveyslaitoksen sisäilmastokyselyihin vuosilta 2006-2007 </a:t>
            </a:r>
            <a:endParaRPr lang="en-US" sz="1400" dirty="0"/>
          </a:p>
        </p:txBody>
      </p:sp>
      <p:sp>
        <p:nvSpPr>
          <p:cNvPr id="7" name="Footer Placeholder 3"/>
          <p:cNvSpPr>
            <a:spLocks noGrp="1"/>
          </p:cNvSpPr>
          <p:nvPr>
            <p:ph type="ftr" sz="quarter" idx="10"/>
          </p:nvPr>
        </p:nvSpPr>
        <p:spPr>
          <a:xfrm>
            <a:off x="683568" y="5373216"/>
            <a:ext cx="2160240" cy="360362"/>
          </a:xfrm>
        </p:spPr>
        <p:txBody>
          <a:bodyPr/>
          <a:lstStyle/>
          <a:p>
            <a:pPr>
              <a:defRPr/>
            </a:pPr>
            <a:r>
              <a:rPr lang="en-US" dirty="0"/>
              <a:t>www.ttl.fi/sisailmastokysely</a:t>
            </a:r>
            <a:endParaRPr lang="fi-FI" dirty="0"/>
          </a:p>
        </p:txBody>
      </p:sp>
      <p:pic>
        <p:nvPicPr>
          <p:cNvPr id="11"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8</a:t>
            </a:fld>
            <a:endParaRPr lang="fi-FI"/>
          </a:p>
        </p:txBody>
      </p:sp>
    </p:spTree>
    <p:extLst>
      <p:ext uri="{BB962C8B-B14F-4D97-AF65-F5344CB8AC3E}">
        <p14:creationId xmlns:p14="http://schemas.microsoft.com/office/powerpoint/2010/main" val="3473385512"/>
      </p:ext>
    </p:extLst>
  </p:cSld>
  <p:clrMapOvr>
    <a:masterClrMapping/>
  </p:clrMapOvr>
  <p:transition spd="med">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i-FI" dirty="0" smtClean="0"/>
              <a:t>Nurkkien tiivistäminen</a:t>
            </a:r>
            <a:endParaRPr lang="fi-FI" dirty="0"/>
          </a:p>
        </p:txBody>
      </p:sp>
      <p:pic>
        <p:nvPicPr>
          <p:cNvPr id="7" name="Picture Placeholder 6"/>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861530" y="1772816"/>
            <a:ext cx="7310870" cy="4279536"/>
          </a:xfrm>
          <a:prstGeom prst="rect">
            <a:avLst/>
          </a:prstGeom>
        </p:spPr>
      </p:pic>
      <p:sp>
        <p:nvSpPr>
          <p:cNvPr id="8" name="TextBox 7"/>
          <p:cNvSpPr txBox="1"/>
          <p:nvPr/>
        </p:nvSpPr>
        <p:spPr>
          <a:xfrm>
            <a:off x="5868144" y="6129919"/>
            <a:ext cx="2787257" cy="276999"/>
          </a:xfrm>
          <a:prstGeom prst="rect">
            <a:avLst/>
          </a:prstGeom>
          <a:noFill/>
        </p:spPr>
        <p:txBody>
          <a:bodyPr wrap="square" rtlCol="0">
            <a:spAutoFit/>
          </a:bodyPr>
          <a:lstStyle/>
          <a:p>
            <a:r>
              <a:rPr lang="fi-FI" sz="1200" dirty="0" smtClean="0"/>
              <a:t>Radonin torjunta, RT 81-11099, 2012</a:t>
            </a:r>
            <a:endParaRPr lang="fi-FI" sz="1200" dirty="0"/>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9" name="Dian numeron paikkamerkki 4"/>
          <p:cNvSpPr>
            <a:spLocks noGrp="1"/>
          </p:cNvSpPr>
          <p:nvPr>
            <p:ph type="sldNum" sz="quarter" idx="12"/>
          </p:nvPr>
        </p:nvSpPr>
        <p:spPr>
          <a:xfrm>
            <a:off x="8316912" y="6198834"/>
            <a:ext cx="503238" cy="365125"/>
          </a:xfrm>
        </p:spPr>
        <p:txBody>
          <a:bodyPr/>
          <a:lstStyle/>
          <a:p>
            <a:r>
              <a:rPr lang="fi-FI" dirty="0" smtClean="0"/>
              <a:t>80</a:t>
            </a:r>
            <a:endParaRPr lang="fi-FI" dirty="0"/>
          </a:p>
        </p:txBody>
      </p:sp>
    </p:spTree>
    <p:extLst>
      <p:ext uri="{BB962C8B-B14F-4D97-AF65-F5344CB8AC3E}">
        <p14:creationId xmlns:p14="http://schemas.microsoft.com/office/powerpoint/2010/main" val="902106401"/>
      </p:ext>
    </p:extLst>
  </p:cSld>
  <p:clrMapOvr>
    <a:masterClrMapping/>
  </p:clrMapOvr>
  <p:transition spd="med">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Radonin torjunta, tiivistäminen</a:t>
            </a:r>
            <a:endParaRPr lang="fi-FI" dirty="0"/>
          </a:p>
        </p:txBody>
      </p:sp>
      <p:pic>
        <p:nvPicPr>
          <p:cNvPr id="5" name="Content Placeholder 4"/>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971600" y="1628773"/>
            <a:ext cx="3240360" cy="4590511"/>
          </a:xfrm>
          <a:prstGeom prst="rect">
            <a:avLst/>
          </a:prstGeom>
        </p:spPr>
      </p:pic>
      <p:pic>
        <p:nvPicPr>
          <p:cNvPr id="6" name="Content Placeholder 5"/>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4211960" y="1772816"/>
            <a:ext cx="4020727" cy="3528392"/>
          </a:xfrm>
          <a:prstGeom prst="rect">
            <a:avLst/>
          </a:prstGeom>
        </p:spPr>
      </p:pic>
      <p:sp>
        <p:nvSpPr>
          <p:cNvPr id="7" name="TextBox 6"/>
          <p:cNvSpPr txBox="1"/>
          <p:nvPr/>
        </p:nvSpPr>
        <p:spPr>
          <a:xfrm>
            <a:off x="5868144" y="6129919"/>
            <a:ext cx="2787257" cy="276999"/>
          </a:xfrm>
          <a:prstGeom prst="rect">
            <a:avLst/>
          </a:prstGeom>
          <a:noFill/>
        </p:spPr>
        <p:txBody>
          <a:bodyPr wrap="square" rtlCol="0">
            <a:spAutoFit/>
          </a:bodyPr>
          <a:lstStyle/>
          <a:p>
            <a:r>
              <a:rPr lang="fi-FI" sz="1200" dirty="0" smtClean="0"/>
              <a:t>Radonin torjunta, RT 81-11099, 2012</a:t>
            </a:r>
            <a:endParaRPr lang="fi-FI" sz="1200" dirty="0"/>
          </a:p>
        </p:txBody>
      </p:sp>
      <p:sp>
        <p:nvSpPr>
          <p:cNvPr id="8" name="Dian numeron paikkamerkki 4"/>
          <p:cNvSpPr>
            <a:spLocks noGrp="1"/>
          </p:cNvSpPr>
          <p:nvPr>
            <p:ph type="sldNum" sz="quarter" idx="12"/>
          </p:nvPr>
        </p:nvSpPr>
        <p:spPr>
          <a:xfrm>
            <a:off x="8316912" y="6198834"/>
            <a:ext cx="503238" cy="365125"/>
          </a:xfrm>
        </p:spPr>
        <p:txBody>
          <a:bodyPr/>
          <a:lstStyle/>
          <a:p>
            <a:r>
              <a:rPr lang="fi-FI" dirty="0" smtClean="0"/>
              <a:t>81</a:t>
            </a:r>
            <a:endParaRPr lang="fi-FI" dirty="0"/>
          </a:p>
        </p:txBody>
      </p:sp>
    </p:spTree>
    <p:extLst>
      <p:ext uri="{BB962C8B-B14F-4D97-AF65-F5344CB8AC3E}">
        <p14:creationId xmlns:p14="http://schemas.microsoft.com/office/powerpoint/2010/main" val="2825515750"/>
      </p:ext>
    </p:extLst>
  </p:cSld>
  <p:clrMapOvr>
    <a:masterClrMapping/>
  </p:clrMapOvr>
  <p:transition spd="med">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28176"/>
            <a:ext cx="7705352" cy="442350"/>
          </a:xfrm>
        </p:spPr>
        <p:txBody>
          <a:bodyPr>
            <a:normAutofit fontScale="90000"/>
          </a:bodyPr>
          <a:lstStyle/>
          <a:p>
            <a:r>
              <a:rPr lang="fi-FI" sz="2400" dirty="0" smtClean="0"/>
              <a:t>Radonin torjunta – rakennuspohjan tuulettaminen</a:t>
            </a:r>
            <a:endParaRPr lang="fi-FI" sz="2400" dirty="0"/>
          </a:p>
        </p:txBody>
      </p:sp>
      <p:sp>
        <p:nvSpPr>
          <p:cNvPr id="3" name="Content Placeholder 2"/>
          <p:cNvSpPr>
            <a:spLocks noGrp="1"/>
          </p:cNvSpPr>
          <p:nvPr>
            <p:ph sz="half" idx="1"/>
          </p:nvPr>
        </p:nvSpPr>
        <p:spPr>
          <a:xfrm>
            <a:off x="683568" y="1056441"/>
            <a:ext cx="7705352" cy="4392614"/>
          </a:xfrm>
        </p:spPr>
        <p:txBody>
          <a:bodyPr>
            <a:normAutofit/>
          </a:bodyPr>
          <a:lstStyle/>
          <a:p>
            <a:r>
              <a:rPr lang="fi-FI" sz="1800" dirty="0" smtClean="0"/>
              <a:t>Rakennuspohjan salaojituskerroksen tuulettaminen</a:t>
            </a:r>
          </a:p>
          <a:p>
            <a:pPr lvl="1"/>
            <a:r>
              <a:rPr lang="fi-FI" sz="1600" dirty="0" smtClean="0"/>
              <a:t>Samalla kuivattaa rakennuspohjaa</a:t>
            </a:r>
          </a:p>
          <a:p>
            <a:r>
              <a:rPr lang="fi-FI" sz="1800" dirty="0" smtClean="0"/>
              <a:t>Rakennuspohjan alipaineistus</a:t>
            </a:r>
          </a:p>
          <a:p>
            <a:pPr lvl="1"/>
            <a:r>
              <a:rPr lang="fi-FI" sz="1600" dirty="0" smtClean="0"/>
              <a:t>Estää vuotoilman tulemista rakennuspohjasta sisäilmaan</a:t>
            </a:r>
            <a:endParaRPr lang="fi-FI" sz="1600" dirty="0"/>
          </a:p>
        </p:txBody>
      </p:sp>
      <p:pic>
        <p:nvPicPr>
          <p:cNvPr id="5" name="Content Placeholder 4"/>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683568" y="2348880"/>
            <a:ext cx="7200800" cy="3600400"/>
          </a:xfrm>
          <a:prstGeom prst="rect">
            <a:avLst/>
          </a:prstGeom>
        </p:spPr>
      </p:pic>
      <p:pic>
        <p:nvPicPr>
          <p:cNvPr id="8"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9" name="TextBox 8"/>
          <p:cNvSpPr txBox="1"/>
          <p:nvPr/>
        </p:nvSpPr>
        <p:spPr>
          <a:xfrm>
            <a:off x="5868144" y="6129919"/>
            <a:ext cx="2787257" cy="276999"/>
          </a:xfrm>
          <a:prstGeom prst="rect">
            <a:avLst/>
          </a:prstGeom>
          <a:noFill/>
        </p:spPr>
        <p:txBody>
          <a:bodyPr wrap="square" rtlCol="0">
            <a:spAutoFit/>
          </a:bodyPr>
          <a:lstStyle/>
          <a:p>
            <a:r>
              <a:rPr lang="fi-FI" sz="1200" dirty="0" smtClean="0"/>
              <a:t>Radonin torjunta, RT 81-11099, 2012</a:t>
            </a:r>
            <a:endParaRPr lang="fi-FI" sz="1200" dirty="0"/>
          </a:p>
        </p:txBody>
      </p:sp>
      <p:sp>
        <p:nvSpPr>
          <p:cNvPr id="7" name="Dian numeron paikkamerkki 4"/>
          <p:cNvSpPr>
            <a:spLocks noGrp="1"/>
          </p:cNvSpPr>
          <p:nvPr>
            <p:ph type="sldNum" sz="quarter" idx="12"/>
          </p:nvPr>
        </p:nvSpPr>
        <p:spPr>
          <a:xfrm>
            <a:off x="8316912" y="6198834"/>
            <a:ext cx="503238" cy="365125"/>
          </a:xfrm>
        </p:spPr>
        <p:txBody>
          <a:bodyPr/>
          <a:lstStyle/>
          <a:p>
            <a:r>
              <a:rPr lang="fi-FI" dirty="0" smtClean="0"/>
              <a:t>82</a:t>
            </a:r>
            <a:endParaRPr lang="fi-FI" dirty="0"/>
          </a:p>
        </p:txBody>
      </p:sp>
    </p:spTree>
    <p:extLst>
      <p:ext uri="{BB962C8B-B14F-4D97-AF65-F5344CB8AC3E}">
        <p14:creationId xmlns:p14="http://schemas.microsoft.com/office/powerpoint/2010/main" val="182208738"/>
      </p:ext>
    </p:extLst>
  </p:cSld>
  <p:clrMapOvr>
    <a:masterClrMapping/>
  </p:clrMapOvr>
  <p:transition spd="med">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339512" y="416943"/>
            <a:ext cx="8552968" cy="5226888"/>
          </a:xfrm>
          <a:prstGeom prst="rect">
            <a:avLst/>
          </a:prstGeom>
        </p:spPr>
      </p:pic>
      <p:pic>
        <p:nvPicPr>
          <p:cNvPr id="9" name="Content Placeholder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9512" y="1849473"/>
            <a:ext cx="3803901" cy="3240360"/>
          </a:xfrm>
          <a:prstGeom prst="rect">
            <a:avLst/>
          </a:prstGeom>
        </p:spPr>
      </p:pic>
      <p:pic>
        <p:nvPicPr>
          <p:cNvPr id="6"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10" name="TextBox 9"/>
          <p:cNvSpPr txBox="1"/>
          <p:nvPr/>
        </p:nvSpPr>
        <p:spPr>
          <a:xfrm>
            <a:off x="755576" y="5539298"/>
            <a:ext cx="2787257" cy="276999"/>
          </a:xfrm>
          <a:prstGeom prst="rect">
            <a:avLst/>
          </a:prstGeom>
          <a:noFill/>
        </p:spPr>
        <p:txBody>
          <a:bodyPr wrap="square" rtlCol="0">
            <a:spAutoFit/>
          </a:bodyPr>
          <a:lstStyle/>
          <a:p>
            <a:r>
              <a:rPr lang="fi-FI" sz="1200" dirty="0" smtClean="0"/>
              <a:t>Radonin torjunta, RT 81-11099, 2012</a:t>
            </a:r>
            <a:endParaRPr lang="fi-FI" sz="1200" dirty="0"/>
          </a:p>
        </p:txBody>
      </p:sp>
      <p:sp>
        <p:nvSpPr>
          <p:cNvPr id="8" name="Dian numeron paikkamerkki 4"/>
          <p:cNvSpPr>
            <a:spLocks noGrp="1"/>
          </p:cNvSpPr>
          <p:nvPr>
            <p:ph type="sldNum" sz="quarter" idx="12"/>
          </p:nvPr>
        </p:nvSpPr>
        <p:spPr>
          <a:xfrm>
            <a:off x="8316912" y="6198834"/>
            <a:ext cx="503238" cy="365125"/>
          </a:xfrm>
        </p:spPr>
        <p:txBody>
          <a:bodyPr/>
          <a:lstStyle/>
          <a:p>
            <a:r>
              <a:rPr lang="fi-FI" dirty="0" smtClean="0"/>
              <a:t>83</a:t>
            </a:r>
            <a:endParaRPr lang="fi-FI" dirty="0"/>
          </a:p>
        </p:txBody>
      </p:sp>
    </p:spTree>
    <p:extLst>
      <p:ext uri="{BB962C8B-B14F-4D97-AF65-F5344CB8AC3E}">
        <p14:creationId xmlns:p14="http://schemas.microsoft.com/office/powerpoint/2010/main" val="439373033"/>
      </p:ext>
    </p:extLst>
  </p:cSld>
  <p:clrMapOvr>
    <a:masterClrMapping/>
  </p:clrMapOvr>
  <p:transition spd="med">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i-FI" dirty="0" smtClean="0"/>
              <a:t>Asuntojen radonkorjaaminen</a:t>
            </a:r>
            <a:endParaRPr lang="fi-FI" dirty="0"/>
          </a:p>
        </p:txBody>
      </p:sp>
      <p:sp>
        <p:nvSpPr>
          <p:cNvPr id="8" name="Content Placeholder 7"/>
          <p:cNvSpPr>
            <a:spLocks noGrp="1"/>
          </p:cNvSpPr>
          <p:nvPr>
            <p:ph sz="half" idx="1"/>
          </p:nvPr>
        </p:nvSpPr>
        <p:spPr>
          <a:xfrm>
            <a:off x="539552" y="1628775"/>
            <a:ext cx="3956248" cy="4392614"/>
          </a:xfrm>
        </p:spPr>
        <p:txBody>
          <a:bodyPr/>
          <a:lstStyle/>
          <a:p>
            <a:r>
              <a:rPr lang="fi-FI" b="1" dirty="0" smtClean="0"/>
              <a:t>Radonkorjausopas </a:t>
            </a:r>
            <a:endParaRPr lang="fi-FI" dirty="0"/>
          </a:p>
          <a:p>
            <a:r>
              <a:rPr lang="fi-FI" dirty="0"/>
              <a:t>Asuntojen radonkorjaaminen STUK-A252 </a:t>
            </a:r>
          </a:p>
          <a:p>
            <a:r>
              <a:rPr lang="fi-FI" dirty="0" smtClean="0"/>
              <a:t>pdf-versio</a:t>
            </a:r>
            <a:r>
              <a:rPr lang="fi-FI" dirty="0"/>
              <a:t>: www.stuk.fi, ilmainen </a:t>
            </a:r>
          </a:p>
          <a:p>
            <a:pPr marL="0" indent="0">
              <a:buNone/>
            </a:pPr>
            <a:endParaRPr lang="fi-FI" dirty="0"/>
          </a:p>
        </p:txBody>
      </p:sp>
      <p:pic>
        <p:nvPicPr>
          <p:cNvPr id="10" name="Content Placeholder 9"/>
          <p:cNvPicPr>
            <a:picLocks noGrp="1" noChangeAspect="1"/>
          </p:cNvPicPr>
          <p:nvPr>
            <p:ph sz="half" idx="2"/>
          </p:nvPr>
        </p:nvPicPr>
        <p:blipFill>
          <a:blip r:embed="rId2"/>
          <a:stretch>
            <a:fillRect/>
          </a:stretch>
        </p:blipFill>
        <p:spPr>
          <a:xfrm>
            <a:off x="4939830" y="1628775"/>
            <a:ext cx="3085452" cy="4392613"/>
          </a:xfrm>
          <a:prstGeom prst="rect">
            <a:avLst/>
          </a:prstGeom>
        </p:spPr>
      </p:pic>
      <p:pic>
        <p:nvPicPr>
          <p:cNvPr id="11"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6" name="Dian numeron paikkamerkki 4"/>
          <p:cNvSpPr>
            <a:spLocks noGrp="1"/>
          </p:cNvSpPr>
          <p:nvPr>
            <p:ph type="sldNum" sz="quarter" idx="12"/>
          </p:nvPr>
        </p:nvSpPr>
        <p:spPr>
          <a:xfrm>
            <a:off x="8316912" y="6198834"/>
            <a:ext cx="503238" cy="365125"/>
          </a:xfrm>
        </p:spPr>
        <p:txBody>
          <a:bodyPr/>
          <a:lstStyle/>
          <a:p>
            <a:r>
              <a:rPr lang="fi-FI" dirty="0" smtClean="0"/>
              <a:t>84</a:t>
            </a:r>
            <a:endParaRPr lang="fi-FI" dirty="0"/>
          </a:p>
        </p:txBody>
      </p:sp>
    </p:spTree>
    <p:extLst>
      <p:ext uri="{BB962C8B-B14F-4D97-AF65-F5344CB8AC3E}">
        <p14:creationId xmlns:p14="http://schemas.microsoft.com/office/powerpoint/2010/main" val="2209633377"/>
      </p:ext>
    </p:extLst>
  </p:cSld>
  <p:clrMapOvr>
    <a:masterClrMapping/>
  </p:clrMapOvr>
  <p:transition spd="med">
    <p:wip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779" y="368933"/>
            <a:ext cx="7489824" cy="1079500"/>
          </a:xfrm>
        </p:spPr>
        <p:txBody>
          <a:bodyPr/>
          <a:lstStyle/>
          <a:p>
            <a:r>
              <a:rPr lang="fi-FI" dirty="0" smtClean="0"/>
              <a:t>Vuotoilmareitit vanhoissa taloissa</a:t>
            </a:r>
            <a:endParaRPr lang="fi-FI" dirty="0"/>
          </a:p>
        </p:txBody>
      </p:sp>
      <p:sp>
        <p:nvSpPr>
          <p:cNvPr id="3" name="Content Placeholder 2"/>
          <p:cNvSpPr>
            <a:spLocks noGrp="1"/>
          </p:cNvSpPr>
          <p:nvPr>
            <p:ph sz="half" idx="1"/>
          </p:nvPr>
        </p:nvSpPr>
        <p:spPr>
          <a:xfrm>
            <a:off x="251520" y="1628775"/>
            <a:ext cx="4968552" cy="4392614"/>
          </a:xfrm>
        </p:spPr>
        <p:txBody>
          <a:bodyPr>
            <a:normAutofit/>
          </a:bodyPr>
          <a:lstStyle/>
          <a:p>
            <a:r>
              <a:rPr lang="fi-FI" b="1" dirty="0" smtClean="0"/>
              <a:t>Lattialaatan </a:t>
            </a:r>
            <a:r>
              <a:rPr lang="fi-FI" b="1" dirty="0"/>
              <a:t>ja sokkelin välinen rako </a:t>
            </a:r>
            <a:endParaRPr lang="fi-FI" dirty="0"/>
          </a:p>
          <a:p>
            <a:pPr lvl="1"/>
            <a:r>
              <a:rPr lang="fi-FI" dirty="0" smtClean="0"/>
              <a:t>Kantavien </a:t>
            </a:r>
            <a:r>
              <a:rPr lang="fi-FI" dirty="0"/>
              <a:t>väliseinien liitoskohdat </a:t>
            </a:r>
          </a:p>
          <a:p>
            <a:pPr lvl="1"/>
            <a:r>
              <a:rPr lang="fi-FI" dirty="0" smtClean="0"/>
              <a:t>Kevytsoraharkosta </a:t>
            </a:r>
            <a:r>
              <a:rPr lang="fi-FI" dirty="0"/>
              <a:t>tehty sokkeli </a:t>
            </a:r>
          </a:p>
          <a:p>
            <a:pPr lvl="1"/>
            <a:r>
              <a:rPr lang="fi-FI" dirty="0" smtClean="0"/>
              <a:t>Putkien </a:t>
            </a:r>
            <a:r>
              <a:rPr lang="fi-FI" dirty="0"/>
              <a:t>läpiviennit </a:t>
            </a:r>
            <a:endParaRPr lang="fi-FI" dirty="0" smtClean="0"/>
          </a:p>
          <a:p>
            <a:pPr lvl="1"/>
            <a:endParaRPr lang="fi-FI" dirty="0"/>
          </a:p>
          <a:p>
            <a:r>
              <a:rPr lang="fi-FI" b="1" dirty="0" smtClean="0"/>
              <a:t>Maanvastaiset kevytsoraharkkoseinät</a:t>
            </a:r>
            <a:endParaRPr lang="fi-FI" dirty="0"/>
          </a:p>
          <a:p>
            <a:pPr lvl="1"/>
            <a:r>
              <a:rPr lang="fi-FI" dirty="0" smtClean="0"/>
              <a:t>Kasvattavat vuotoja ja vaikeuttavat korjauksia</a:t>
            </a:r>
          </a:p>
          <a:p>
            <a:pPr lvl="1"/>
            <a:r>
              <a:rPr lang="fi-FI" dirty="0" smtClean="0"/>
              <a:t>Kellariin </a:t>
            </a:r>
            <a:r>
              <a:rPr lang="fi-FI" dirty="0"/>
              <a:t>rajoittuvat varastotilat voivat olla merkittäviä vuotoreittejä </a:t>
            </a:r>
          </a:p>
          <a:p>
            <a:endParaRPr lang="fi-FI" dirty="0"/>
          </a:p>
        </p:txBody>
      </p:sp>
      <p:pic>
        <p:nvPicPr>
          <p:cNvPr id="8" name="Content Placeholder 7"/>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5004048" y="1772816"/>
            <a:ext cx="3744416" cy="3978442"/>
          </a:xfrm>
          <a:prstGeom prst="rect">
            <a:avLst/>
          </a:prstGeom>
        </p:spPr>
      </p:pic>
      <p:sp>
        <p:nvSpPr>
          <p:cNvPr id="9" name="TextBox 8"/>
          <p:cNvSpPr txBox="1"/>
          <p:nvPr/>
        </p:nvSpPr>
        <p:spPr>
          <a:xfrm>
            <a:off x="4563941" y="3068960"/>
            <a:ext cx="1440160" cy="2736304"/>
          </a:xfrm>
          <a:prstGeom prst="rect">
            <a:avLst/>
          </a:prstGeom>
          <a:solidFill>
            <a:schemeClr val="bg1"/>
          </a:solidFill>
        </p:spPr>
        <p:txBody>
          <a:bodyPr wrap="square" rtlCol="0">
            <a:spAutoFit/>
          </a:bodyPr>
          <a:lstStyle/>
          <a:p>
            <a:endParaRPr lang="fi-FI" dirty="0"/>
          </a:p>
        </p:txBody>
      </p:sp>
      <p:sp>
        <p:nvSpPr>
          <p:cNvPr id="10" name="TextBox 9"/>
          <p:cNvSpPr txBox="1"/>
          <p:nvPr/>
        </p:nvSpPr>
        <p:spPr>
          <a:xfrm>
            <a:off x="8078675" y="5499230"/>
            <a:ext cx="1043608" cy="504056"/>
          </a:xfrm>
          <a:prstGeom prst="rect">
            <a:avLst/>
          </a:prstGeom>
          <a:solidFill>
            <a:schemeClr val="bg1"/>
          </a:solidFill>
        </p:spPr>
        <p:txBody>
          <a:bodyPr wrap="square" rtlCol="0">
            <a:spAutoFit/>
          </a:bodyPr>
          <a:lstStyle/>
          <a:p>
            <a:endParaRPr lang="fi-FI" dirty="0"/>
          </a:p>
        </p:txBody>
      </p:sp>
      <p:sp>
        <p:nvSpPr>
          <p:cNvPr id="12" name="Footer Placeholder 3"/>
          <p:cNvSpPr txBox="1">
            <a:spLocks/>
          </p:cNvSpPr>
          <p:nvPr/>
        </p:nvSpPr>
        <p:spPr>
          <a:xfrm>
            <a:off x="304946" y="5534970"/>
            <a:ext cx="6408712" cy="902711"/>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i-FI" sz="1000" dirty="0"/>
              <a:t>Asuntojen radonkorjaaminen, Hannu Arvela, Olli Holmgren, Heikki </a:t>
            </a:r>
            <a:r>
              <a:rPr lang="fi-FI" sz="1000" dirty="0" err="1"/>
              <a:t>Reisbacka</a:t>
            </a:r>
            <a:r>
              <a:rPr lang="fi-FI" sz="1000" dirty="0"/>
              <a:t>, </a:t>
            </a:r>
            <a:r>
              <a:rPr lang="fi-FI" sz="1000" dirty="0" smtClean="0"/>
              <a:t>STUK-A252, 2012</a:t>
            </a:r>
            <a:endParaRPr lang="fi-FI" sz="1000" dirty="0"/>
          </a:p>
          <a:p>
            <a:pPr>
              <a:defRPr/>
            </a:pPr>
            <a:endParaRPr lang="fi-FI" sz="1000" dirty="0" smtClean="0"/>
          </a:p>
          <a:p>
            <a:pPr>
              <a:defRPr/>
            </a:pPr>
            <a:endParaRPr lang="fi-FI" dirty="0"/>
          </a:p>
        </p:txBody>
      </p:sp>
      <p:pic>
        <p:nvPicPr>
          <p:cNvPr id="13"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11" name="Dian numeron paikkamerkki 4"/>
          <p:cNvSpPr>
            <a:spLocks noGrp="1"/>
          </p:cNvSpPr>
          <p:nvPr>
            <p:ph type="sldNum" sz="quarter" idx="12"/>
          </p:nvPr>
        </p:nvSpPr>
        <p:spPr>
          <a:xfrm>
            <a:off x="8316912" y="6198834"/>
            <a:ext cx="503238" cy="365125"/>
          </a:xfrm>
        </p:spPr>
        <p:txBody>
          <a:bodyPr/>
          <a:lstStyle/>
          <a:p>
            <a:r>
              <a:rPr lang="fi-FI" dirty="0" smtClean="0"/>
              <a:t>85</a:t>
            </a:r>
            <a:endParaRPr lang="fi-FI" dirty="0"/>
          </a:p>
        </p:txBody>
      </p:sp>
    </p:spTree>
    <p:extLst>
      <p:ext uri="{BB962C8B-B14F-4D97-AF65-F5344CB8AC3E}">
        <p14:creationId xmlns:p14="http://schemas.microsoft.com/office/powerpoint/2010/main" val="4212405954"/>
      </p:ext>
    </p:extLst>
  </p:cSld>
  <p:clrMapOvr>
    <a:masterClrMapping/>
  </p:clrMapOvr>
  <p:transition spd="med">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Radonin torjunta - korjausrakentaminen</a:t>
            </a:r>
            <a:endParaRPr lang="fi-FI" dirty="0"/>
          </a:p>
        </p:txBody>
      </p:sp>
      <p:sp>
        <p:nvSpPr>
          <p:cNvPr id="7" name="Content Placeholder 6"/>
          <p:cNvSpPr>
            <a:spLocks noGrp="1"/>
          </p:cNvSpPr>
          <p:nvPr>
            <p:ph sz="half" idx="1"/>
          </p:nvPr>
        </p:nvSpPr>
        <p:spPr>
          <a:xfrm>
            <a:off x="323528" y="1628775"/>
            <a:ext cx="4172272" cy="4392614"/>
          </a:xfrm>
        </p:spPr>
        <p:txBody>
          <a:bodyPr>
            <a:normAutofit/>
          </a:bodyPr>
          <a:lstStyle/>
          <a:p>
            <a:r>
              <a:rPr lang="fi-FI" sz="1600" dirty="0" smtClean="0"/>
              <a:t>Maanvarainen teräsbetonilaatta</a:t>
            </a:r>
          </a:p>
          <a:p>
            <a:pPr lvl="1"/>
            <a:r>
              <a:rPr lang="fi-FI" sz="1400" dirty="0" smtClean="0"/>
              <a:t>Radonimuri- tai kaivo</a:t>
            </a:r>
          </a:p>
          <a:p>
            <a:pPr lvl="1"/>
            <a:r>
              <a:rPr lang="fi-FI" sz="1400" dirty="0" smtClean="0"/>
              <a:t>Rakenneliitosten ja läpivientien tiivistäminen</a:t>
            </a:r>
          </a:p>
          <a:p>
            <a:pPr lvl="1"/>
            <a:r>
              <a:rPr lang="fi-FI" sz="1400" dirty="0" smtClean="0"/>
              <a:t>Ilmanvaihtojärjestelmän korjaukset</a:t>
            </a:r>
          </a:p>
          <a:p>
            <a:pPr lvl="1"/>
            <a:endParaRPr lang="fi-FI" sz="1400" dirty="0"/>
          </a:p>
          <a:p>
            <a:r>
              <a:rPr lang="fi-FI" sz="1600" dirty="0" smtClean="0"/>
              <a:t>Maanvarainen reunavahvistettu laatta</a:t>
            </a:r>
          </a:p>
          <a:p>
            <a:pPr lvl="1"/>
            <a:r>
              <a:rPr lang="fi-FI" sz="1400" dirty="0" smtClean="0"/>
              <a:t>Läpivientien tiivistäminen</a:t>
            </a:r>
          </a:p>
          <a:p>
            <a:pPr lvl="1"/>
            <a:r>
              <a:rPr lang="fi-FI" sz="1400" dirty="0" smtClean="0"/>
              <a:t>Laatan halkeaminen tiivistäminen</a:t>
            </a:r>
          </a:p>
          <a:p>
            <a:pPr lvl="1"/>
            <a:r>
              <a:rPr lang="fi-FI" sz="1400" dirty="0" smtClean="0"/>
              <a:t>Ilmanvaihtojärjestelmän korjaukset</a:t>
            </a:r>
          </a:p>
          <a:p>
            <a:endParaRPr lang="fi-FI" sz="1600" dirty="0" smtClean="0"/>
          </a:p>
        </p:txBody>
      </p:sp>
      <p:sp>
        <p:nvSpPr>
          <p:cNvPr id="8" name="Content Placeholder 7"/>
          <p:cNvSpPr>
            <a:spLocks noGrp="1"/>
          </p:cNvSpPr>
          <p:nvPr>
            <p:ph sz="half" idx="2"/>
          </p:nvPr>
        </p:nvSpPr>
        <p:spPr>
          <a:xfrm>
            <a:off x="4648200" y="1628775"/>
            <a:ext cx="4388296" cy="4392614"/>
          </a:xfrm>
        </p:spPr>
        <p:txBody>
          <a:bodyPr/>
          <a:lstStyle/>
          <a:p>
            <a:r>
              <a:rPr lang="fi-FI" sz="1600" dirty="0"/>
              <a:t>Kantava alapohja</a:t>
            </a:r>
          </a:p>
          <a:p>
            <a:pPr lvl="1"/>
            <a:r>
              <a:rPr lang="fi-FI" sz="1400" dirty="0"/>
              <a:t>Rakenneliitosten ja läpivientien tiivistäminen</a:t>
            </a:r>
          </a:p>
          <a:p>
            <a:pPr lvl="1"/>
            <a:r>
              <a:rPr lang="fi-FI" sz="1400" dirty="0"/>
              <a:t>Ryömintätilan tuulettuvuuden parantaminen</a:t>
            </a:r>
          </a:p>
          <a:p>
            <a:pPr lvl="1"/>
            <a:r>
              <a:rPr lang="fi-FI" sz="1400" dirty="0"/>
              <a:t>Ilmanvaihtojärjestelmän </a:t>
            </a:r>
            <a:r>
              <a:rPr lang="fi-FI" sz="1400" dirty="0" smtClean="0"/>
              <a:t>korjaukset</a:t>
            </a:r>
            <a:endParaRPr lang="fi-FI" sz="1400" dirty="0"/>
          </a:p>
          <a:p>
            <a:pPr lvl="1"/>
            <a:endParaRPr lang="fi-FI" sz="1400" dirty="0"/>
          </a:p>
          <a:p>
            <a:r>
              <a:rPr lang="fi-FI" sz="1600" dirty="0"/>
              <a:t>Kellari- tai rinnetalo</a:t>
            </a:r>
          </a:p>
          <a:p>
            <a:pPr lvl="1"/>
            <a:r>
              <a:rPr lang="fi-FI" sz="1400" dirty="0"/>
              <a:t>Radonimuri- tai kaivo</a:t>
            </a:r>
          </a:p>
          <a:p>
            <a:pPr lvl="1"/>
            <a:r>
              <a:rPr lang="fi-FI" sz="1400" dirty="0"/>
              <a:t>Harkkoseinien tiivistäminen</a:t>
            </a:r>
          </a:p>
          <a:p>
            <a:pPr lvl="1"/>
            <a:r>
              <a:rPr lang="fi-FI" sz="1400" dirty="0"/>
              <a:t>Rakenneliitosten tiivistäminen</a:t>
            </a:r>
          </a:p>
          <a:p>
            <a:pPr lvl="1"/>
            <a:r>
              <a:rPr lang="fi-FI" sz="1400" dirty="0"/>
              <a:t>Kellarikerroksen ilmanvaihdon uudelleen suunnittelu</a:t>
            </a:r>
          </a:p>
          <a:p>
            <a:pPr lvl="1"/>
            <a:r>
              <a:rPr lang="fi-FI" sz="1400" dirty="0"/>
              <a:t>Ilmanvaihtojärjestelmän </a:t>
            </a:r>
            <a:r>
              <a:rPr lang="fi-FI" sz="1400" dirty="0" smtClean="0"/>
              <a:t>korjaukset</a:t>
            </a:r>
            <a:endParaRPr lang="fi-FI" sz="1400" dirty="0"/>
          </a:p>
          <a:p>
            <a:endParaRPr lang="fi-FI" dirty="0"/>
          </a:p>
        </p:txBody>
      </p:sp>
      <p:sp>
        <p:nvSpPr>
          <p:cNvPr id="5" name="Footer Placeholder 3"/>
          <p:cNvSpPr txBox="1">
            <a:spLocks/>
          </p:cNvSpPr>
          <p:nvPr/>
        </p:nvSpPr>
        <p:spPr>
          <a:xfrm>
            <a:off x="321066" y="5229200"/>
            <a:ext cx="6408712" cy="902711"/>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i-FI" sz="1000" dirty="0"/>
              <a:t>Asuntojen radonkorjaaminen, Hannu Arvela, Olli Holmgren, Heikki </a:t>
            </a:r>
            <a:r>
              <a:rPr lang="fi-FI" sz="1000" dirty="0" err="1"/>
              <a:t>Reisbacka</a:t>
            </a:r>
            <a:r>
              <a:rPr lang="fi-FI" sz="1000" dirty="0"/>
              <a:t>, </a:t>
            </a:r>
            <a:r>
              <a:rPr lang="fi-FI" sz="1000" dirty="0" smtClean="0"/>
              <a:t>STUK-A252, 2012</a:t>
            </a:r>
            <a:endParaRPr lang="fi-FI" sz="1000" dirty="0"/>
          </a:p>
          <a:p>
            <a:pPr>
              <a:defRPr/>
            </a:pPr>
            <a:endParaRPr lang="fi-FI" sz="1000" dirty="0" smtClean="0"/>
          </a:p>
          <a:p>
            <a:pPr>
              <a:defRPr/>
            </a:pPr>
            <a:endParaRPr lang="fi-FI" dirty="0"/>
          </a:p>
        </p:txBody>
      </p:sp>
      <p:pic>
        <p:nvPicPr>
          <p:cNvPr id="6" name="Kuva 26" descr="Kuvaus: Savonia_Word_tunniste"/>
          <p:cNvPicPr/>
          <p:nvPr/>
        </p:nvPicPr>
        <p:blipFill rotWithShape="1">
          <a:blip r:embed="rId2"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9" name="Dian numeron paikkamerkki 4"/>
          <p:cNvSpPr>
            <a:spLocks noGrp="1"/>
          </p:cNvSpPr>
          <p:nvPr>
            <p:ph type="sldNum" sz="quarter" idx="12"/>
          </p:nvPr>
        </p:nvSpPr>
        <p:spPr>
          <a:xfrm>
            <a:off x="8316912" y="6198834"/>
            <a:ext cx="503238" cy="365125"/>
          </a:xfrm>
        </p:spPr>
        <p:txBody>
          <a:bodyPr/>
          <a:lstStyle/>
          <a:p>
            <a:r>
              <a:rPr lang="fi-FI" dirty="0" smtClean="0"/>
              <a:t>86</a:t>
            </a:r>
            <a:endParaRPr lang="fi-FI" dirty="0"/>
          </a:p>
        </p:txBody>
      </p:sp>
    </p:spTree>
    <p:extLst>
      <p:ext uri="{BB962C8B-B14F-4D97-AF65-F5344CB8AC3E}">
        <p14:creationId xmlns:p14="http://schemas.microsoft.com/office/powerpoint/2010/main" val="2985296120"/>
      </p:ext>
    </p:extLst>
  </p:cSld>
  <p:clrMapOvr>
    <a:masterClrMapping/>
  </p:clrMapOvr>
  <p:transition spd="med">
    <p:wip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Radonimuri</a:t>
            </a:r>
            <a:endParaRPr lang="fi-FI" dirty="0"/>
          </a:p>
        </p:txBody>
      </p:sp>
      <p:pic>
        <p:nvPicPr>
          <p:cNvPr id="6" name="Content Placeholder 5"/>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611560" y="1772816"/>
            <a:ext cx="3696410" cy="3888432"/>
          </a:xfrm>
          <a:prstGeom prst="rect">
            <a:avLst/>
          </a:prstGeom>
        </p:spPr>
      </p:pic>
      <p:sp>
        <p:nvSpPr>
          <p:cNvPr id="5" name="Content Placeholder 4"/>
          <p:cNvSpPr>
            <a:spLocks noGrp="1"/>
          </p:cNvSpPr>
          <p:nvPr>
            <p:ph sz="half" idx="2"/>
          </p:nvPr>
        </p:nvSpPr>
        <p:spPr>
          <a:xfrm>
            <a:off x="4593312" y="1772816"/>
            <a:ext cx="4258626" cy="4392614"/>
          </a:xfrm>
        </p:spPr>
        <p:txBody>
          <a:bodyPr>
            <a:normAutofit fontScale="70000" lnSpcReduction="20000"/>
          </a:bodyPr>
          <a:lstStyle/>
          <a:p>
            <a:r>
              <a:rPr lang="fi-FI" dirty="0" smtClean="0"/>
              <a:t>radonpitoisuus </a:t>
            </a:r>
            <a:r>
              <a:rPr lang="fi-FI" dirty="0"/>
              <a:t>pienenee yleensä 60–90 </a:t>
            </a:r>
            <a:r>
              <a:rPr lang="fi-FI" dirty="0" smtClean="0"/>
              <a:t>%.</a:t>
            </a:r>
          </a:p>
          <a:p>
            <a:r>
              <a:rPr lang="fi-FI" dirty="0" smtClean="0"/>
              <a:t>voidaan </a:t>
            </a:r>
            <a:r>
              <a:rPr lang="fi-FI" dirty="0"/>
              <a:t>toteuttaa joko lattialaatan kautta tai sokkelin kautta. </a:t>
            </a:r>
            <a:endParaRPr lang="fi-FI" dirty="0" smtClean="0"/>
          </a:p>
          <a:p>
            <a:pPr marL="0" indent="0">
              <a:buNone/>
            </a:pPr>
            <a:endParaRPr lang="fi-FI" dirty="0" smtClean="0"/>
          </a:p>
          <a:p>
            <a:r>
              <a:rPr lang="fi-FI" dirty="0" smtClean="0"/>
              <a:t>Lattian </a:t>
            </a:r>
            <a:r>
              <a:rPr lang="fi-FI" dirty="0"/>
              <a:t>läpi toteutetussa radonimurissa laatan alle tehdään 20–30 litran imukuoppa</a:t>
            </a:r>
            <a:r>
              <a:rPr lang="fi-FI" dirty="0" smtClean="0"/>
              <a:t>.</a:t>
            </a:r>
          </a:p>
          <a:p>
            <a:r>
              <a:rPr lang="fi-FI" dirty="0" smtClean="0"/>
              <a:t> </a:t>
            </a:r>
          </a:p>
          <a:p>
            <a:r>
              <a:rPr lang="fi-FI" dirty="0" smtClean="0"/>
              <a:t>Yhdellä </a:t>
            </a:r>
            <a:r>
              <a:rPr lang="fi-FI" dirty="0"/>
              <a:t>imupisteellä on mahdollista korjata jopa 120 m</a:t>
            </a:r>
            <a:r>
              <a:rPr lang="fi-FI" baseline="30000" dirty="0"/>
              <a:t>2</a:t>
            </a:r>
            <a:r>
              <a:rPr lang="fi-FI" dirty="0"/>
              <a:t> asunto, jos lattialaatta on yhtenäinen eivätkä kantavat väliseinät jaa sitä lohkoihin. </a:t>
            </a:r>
            <a:endParaRPr lang="fi-FI" dirty="0" smtClean="0"/>
          </a:p>
          <a:p>
            <a:endParaRPr lang="fi-FI" dirty="0" smtClean="0"/>
          </a:p>
          <a:p>
            <a:r>
              <a:rPr lang="fi-FI" dirty="0" smtClean="0"/>
              <a:t>Imupiste </a:t>
            </a:r>
            <a:r>
              <a:rPr lang="fi-FI" dirty="0"/>
              <a:t>pyritään sijoittamaan keskeiselle paikalle </a:t>
            </a:r>
            <a:r>
              <a:rPr lang="fi-FI" dirty="0" err="1"/>
              <a:t>asuintilojen</a:t>
            </a:r>
            <a:r>
              <a:rPr lang="fi-FI" dirty="0"/>
              <a:t> radonpitoisuuteen vaikuttavalla rakennuksen osalla. </a:t>
            </a:r>
            <a:endParaRPr lang="fi-FI" dirty="0" smtClean="0"/>
          </a:p>
          <a:p>
            <a:pPr lvl="1"/>
            <a:r>
              <a:rPr lang="fi-FI" dirty="0" smtClean="0"/>
              <a:t>Tarvittaessa </a:t>
            </a:r>
            <a:r>
              <a:rPr lang="fi-FI" dirty="0"/>
              <a:t>on rakennettava useita imupisteitä</a:t>
            </a:r>
            <a:r>
              <a:rPr lang="fi-FI" dirty="0" smtClean="0"/>
              <a:t>.</a:t>
            </a:r>
          </a:p>
          <a:p>
            <a:pPr lvl="1"/>
            <a:endParaRPr lang="fi-FI" dirty="0"/>
          </a:p>
          <a:p>
            <a:r>
              <a:rPr lang="fi-FI" dirty="0"/>
              <a:t>Sokkelin läpi toteutetun radonimurin etuna on se, että sisätiloissa ei tarvitse tehdä korjaustöitä. Toisaalta yksi sokkelin läpi tehty imupiste ei välttämättä ole riittävä</a:t>
            </a:r>
          </a:p>
          <a:p>
            <a:endParaRPr lang="fi-FI" dirty="0"/>
          </a:p>
        </p:txBody>
      </p:sp>
      <p:sp>
        <p:nvSpPr>
          <p:cNvPr id="7" name="Footer Placeholder 3"/>
          <p:cNvSpPr txBox="1">
            <a:spLocks/>
          </p:cNvSpPr>
          <p:nvPr/>
        </p:nvSpPr>
        <p:spPr>
          <a:xfrm>
            <a:off x="467544" y="5352022"/>
            <a:ext cx="6408712" cy="902711"/>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i-FI" sz="1000" dirty="0" smtClean="0">
                <a:hlinkClick r:id="rId3"/>
              </a:rPr>
              <a:t>www.stuk.fi/aiheet/radon/radonkorjaukset/radonkorjausmenetelman-valinta/radonimuri</a:t>
            </a:r>
            <a:endParaRPr lang="fi-FI" sz="1000" dirty="0" smtClean="0"/>
          </a:p>
          <a:p>
            <a:pPr>
              <a:defRPr/>
            </a:pPr>
            <a:endParaRPr lang="fi-FI" sz="1000" dirty="0" smtClean="0"/>
          </a:p>
          <a:p>
            <a:pPr>
              <a:defRPr/>
            </a:pPr>
            <a:endParaRPr lang="fi-FI" dirty="0"/>
          </a:p>
        </p:txBody>
      </p:sp>
      <p:pic>
        <p:nvPicPr>
          <p:cNvPr id="8"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9" name="Dian numeron paikkamerkki 4"/>
          <p:cNvSpPr>
            <a:spLocks noGrp="1"/>
          </p:cNvSpPr>
          <p:nvPr>
            <p:ph type="sldNum" sz="quarter" idx="12"/>
          </p:nvPr>
        </p:nvSpPr>
        <p:spPr>
          <a:xfrm>
            <a:off x="8316912" y="6198834"/>
            <a:ext cx="503238" cy="365125"/>
          </a:xfrm>
        </p:spPr>
        <p:txBody>
          <a:bodyPr/>
          <a:lstStyle/>
          <a:p>
            <a:r>
              <a:rPr lang="fi-FI" dirty="0" smtClean="0"/>
              <a:t>87</a:t>
            </a:r>
            <a:endParaRPr lang="fi-FI" dirty="0"/>
          </a:p>
        </p:txBody>
      </p:sp>
    </p:spTree>
    <p:extLst>
      <p:ext uri="{BB962C8B-B14F-4D97-AF65-F5344CB8AC3E}">
        <p14:creationId xmlns:p14="http://schemas.microsoft.com/office/powerpoint/2010/main" val="865253663"/>
      </p:ext>
    </p:extLst>
  </p:cSld>
  <p:clrMapOvr>
    <a:masterClrMapping/>
  </p:clrMapOvr>
  <p:transition spd="med">
    <p:wip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946" y="1593712"/>
            <a:ext cx="4987133" cy="4392614"/>
          </a:xfrm>
        </p:spPr>
        <p:txBody>
          <a:bodyPr>
            <a:normAutofit fontScale="92500"/>
          </a:bodyPr>
          <a:lstStyle/>
          <a:p>
            <a:r>
              <a:rPr lang="fi-FI" b="1" dirty="0" smtClean="0"/>
              <a:t>Jokainen </a:t>
            </a:r>
            <a:r>
              <a:rPr lang="fi-FI" b="1" dirty="0"/>
              <a:t>kantavien </a:t>
            </a:r>
            <a:r>
              <a:rPr lang="fi-FI" b="1" dirty="0" smtClean="0"/>
              <a:t>väliseinien</a:t>
            </a:r>
            <a:r>
              <a:rPr lang="fi-FI" dirty="0" smtClean="0"/>
              <a:t> </a:t>
            </a:r>
            <a:r>
              <a:rPr lang="fi-FI" dirty="0"/>
              <a:t>jakama </a:t>
            </a:r>
            <a:r>
              <a:rPr lang="fi-FI" b="1" dirty="0"/>
              <a:t>lohko tarvitsee oman imupisteen </a:t>
            </a:r>
            <a:endParaRPr lang="fi-FI" dirty="0"/>
          </a:p>
          <a:p>
            <a:r>
              <a:rPr lang="fi-FI" dirty="0" smtClean="0"/>
              <a:t>Useimmiten </a:t>
            </a:r>
            <a:r>
              <a:rPr lang="fi-FI" dirty="0"/>
              <a:t>kuitenkin näistä lohkoista yksi tai kaksi ovat </a:t>
            </a:r>
            <a:r>
              <a:rPr lang="fi-FI" dirty="0" err="1"/>
              <a:t>asuintilojen</a:t>
            </a:r>
            <a:r>
              <a:rPr lang="fi-FI" dirty="0"/>
              <a:t> </a:t>
            </a:r>
            <a:r>
              <a:rPr lang="fi-FI" dirty="0" smtClean="0"/>
              <a:t>radonpitoisuuden </a:t>
            </a:r>
            <a:r>
              <a:rPr lang="fi-FI" dirty="0"/>
              <a:t>kannalta merkittävimpiä </a:t>
            </a:r>
          </a:p>
          <a:p>
            <a:r>
              <a:rPr lang="fi-FI" b="1" dirty="0" smtClean="0"/>
              <a:t>Yksi </a:t>
            </a:r>
            <a:r>
              <a:rPr lang="fi-FI" b="1" dirty="0"/>
              <a:t>imupiste on useimmiten riittävä </a:t>
            </a:r>
            <a:r>
              <a:rPr lang="fi-FI" dirty="0"/>
              <a:t>pinta-alaltaan 120 m2 tai pienemmälle yhtenäisen lohkolle </a:t>
            </a:r>
          </a:p>
          <a:p>
            <a:r>
              <a:rPr lang="fi-FI" dirty="0" smtClean="0"/>
              <a:t>Yleensä </a:t>
            </a:r>
            <a:r>
              <a:rPr lang="fi-FI" dirty="0"/>
              <a:t>imupistettä ei tarvitse sijoittaa </a:t>
            </a:r>
            <a:r>
              <a:rPr lang="fi-FI" dirty="0" err="1" smtClean="0"/>
              <a:t>asuintiloista</a:t>
            </a:r>
            <a:r>
              <a:rPr lang="fi-FI" dirty="0"/>
              <a:t> </a:t>
            </a:r>
            <a:r>
              <a:rPr lang="fi-FI" dirty="0" smtClean="0"/>
              <a:t>ilmanvaihdollisesti </a:t>
            </a:r>
            <a:r>
              <a:rPr lang="fi-FI" dirty="0"/>
              <a:t>erillään oleviin varastotiloihin </a:t>
            </a:r>
          </a:p>
          <a:p>
            <a:r>
              <a:rPr lang="fi-FI" dirty="0" smtClean="0"/>
              <a:t>Käyttämällä </a:t>
            </a:r>
            <a:r>
              <a:rPr lang="fi-FI" dirty="0"/>
              <a:t>syvää imupistettä voidaan imupisteiden määrää vähentää. </a:t>
            </a:r>
          </a:p>
          <a:p>
            <a:endParaRPr lang="fi-FI" dirty="0"/>
          </a:p>
        </p:txBody>
      </p:sp>
      <p:pic>
        <p:nvPicPr>
          <p:cNvPr id="5" name="Content Placeholder 4"/>
          <p:cNvPicPr>
            <a:picLocks noGrp="1" noChangeAspect="1"/>
          </p:cNvPicPr>
          <p:nvPr>
            <p:ph sz="half" idx="2"/>
          </p:nvPr>
        </p:nvPicPr>
        <p:blipFill rotWithShape="1">
          <a:blip r:embed="rId2"/>
          <a:srcRect l="36120" t="39192" r="35207" b="14931"/>
          <a:stretch/>
        </p:blipFill>
        <p:spPr>
          <a:xfrm>
            <a:off x="5861139" y="1008755"/>
            <a:ext cx="2880320" cy="2592288"/>
          </a:xfrm>
          <a:prstGeom prst="rect">
            <a:avLst/>
          </a:prstGeom>
        </p:spPr>
      </p:pic>
      <p:pic>
        <p:nvPicPr>
          <p:cNvPr id="6" name="Content Placeholder 4"/>
          <p:cNvPicPr>
            <a:picLocks noChangeAspect="1"/>
          </p:cNvPicPr>
          <p:nvPr/>
        </p:nvPicPr>
        <p:blipFill rotWithShape="1">
          <a:blip r:embed="rId3"/>
          <a:srcRect l="23567" t="35692" r="48955" b="20343"/>
          <a:stretch/>
        </p:blipFill>
        <p:spPr>
          <a:xfrm>
            <a:off x="5715977" y="3601043"/>
            <a:ext cx="3433608" cy="2592288"/>
          </a:xfrm>
          <a:prstGeom prst="rect">
            <a:avLst/>
          </a:prstGeom>
        </p:spPr>
      </p:pic>
      <p:sp>
        <p:nvSpPr>
          <p:cNvPr id="7" name="Title 1"/>
          <p:cNvSpPr>
            <a:spLocks noGrp="1"/>
          </p:cNvSpPr>
          <p:nvPr>
            <p:ph type="title"/>
          </p:nvPr>
        </p:nvSpPr>
        <p:spPr>
          <a:xfrm>
            <a:off x="827088" y="333376"/>
            <a:ext cx="7489824" cy="1079500"/>
          </a:xfrm>
        </p:spPr>
        <p:txBody>
          <a:bodyPr/>
          <a:lstStyle/>
          <a:p>
            <a:r>
              <a:rPr lang="fi-FI" dirty="0" smtClean="0"/>
              <a:t>Radonimuri</a:t>
            </a:r>
            <a:endParaRPr lang="fi-FI" dirty="0"/>
          </a:p>
        </p:txBody>
      </p:sp>
      <p:sp>
        <p:nvSpPr>
          <p:cNvPr id="8" name="Footer Placeholder 3"/>
          <p:cNvSpPr txBox="1">
            <a:spLocks/>
          </p:cNvSpPr>
          <p:nvPr/>
        </p:nvSpPr>
        <p:spPr>
          <a:xfrm>
            <a:off x="304946" y="5534970"/>
            <a:ext cx="6408712" cy="902711"/>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i-FI" sz="1000" dirty="0"/>
              <a:t>Asuntojen radonkorjaaminen, Hannu Arvela, Olli Holmgren, Heikki </a:t>
            </a:r>
            <a:r>
              <a:rPr lang="fi-FI" sz="1000" dirty="0" err="1"/>
              <a:t>Reisbacka</a:t>
            </a:r>
            <a:r>
              <a:rPr lang="fi-FI" sz="1000" dirty="0"/>
              <a:t>, </a:t>
            </a:r>
            <a:r>
              <a:rPr lang="fi-FI" sz="1000" dirty="0" smtClean="0"/>
              <a:t>STUK-A252, 2012</a:t>
            </a:r>
            <a:endParaRPr lang="fi-FI" sz="1000" dirty="0"/>
          </a:p>
          <a:p>
            <a:pPr>
              <a:defRPr/>
            </a:pPr>
            <a:endParaRPr lang="fi-FI" sz="1000" dirty="0" smtClean="0"/>
          </a:p>
          <a:p>
            <a:pPr>
              <a:defRPr/>
            </a:pPr>
            <a:endParaRPr lang="fi-FI" dirty="0"/>
          </a:p>
        </p:txBody>
      </p:sp>
      <p:pic>
        <p:nvPicPr>
          <p:cNvPr id="9"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10" name="Dian numeron paikkamerkki 4"/>
          <p:cNvSpPr>
            <a:spLocks noGrp="1"/>
          </p:cNvSpPr>
          <p:nvPr>
            <p:ph type="sldNum" sz="quarter" idx="12"/>
          </p:nvPr>
        </p:nvSpPr>
        <p:spPr>
          <a:xfrm>
            <a:off x="8316912" y="6198834"/>
            <a:ext cx="503238" cy="365125"/>
          </a:xfrm>
        </p:spPr>
        <p:txBody>
          <a:bodyPr/>
          <a:lstStyle/>
          <a:p>
            <a:r>
              <a:rPr lang="fi-FI" dirty="0" smtClean="0"/>
              <a:t>88</a:t>
            </a:r>
            <a:endParaRPr lang="fi-FI" dirty="0"/>
          </a:p>
        </p:txBody>
      </p:sp>
    </p:spTree>
    <p:extLst>
      <p:ext uri="{BB962C8B-B14F-4D97-AF65-F5344CB8AC3E}">
        <p14:creationId xmlns:p14="http://schemas.microsoft.com/office/powerpoint/2010/main" val="1681966374"/>
      </p:ext>
    </p:extLst>
  </p:cSld>
  <p:clrMapOvr>
    <a:masterClrMapping/>
  </p:clrMapOvr>
  <p:transition spd="med">
    <p:wip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rotWithShape="1">
          <a:blip r:embed="rId2"/>
          <a:srcRect l="23567" t="16850" r="19513" b="9874"/>
          <a:stretch/>
        </p:blipFill>
        <p:spPr>
          <a:xfrm>
            <a:off x="611560" y="461973"/>
            <a:ext cx="7632848" cy="5527235"/>
          </a:xfrm>
          <a:prstGeom prst="rect">
            <a:avLst/>
          </a:prstGeom>
        </p:spPr>
      </p:pic>
      <p:sp>
        <p:nvSpPr>
          <p:cNvPr id="6" name="TextBox 5"/>
          <p:cNvSpPr txBox="1"/>
          <p:nvPr/>
        </p:nvSpPr>
        <p:spPr>
          <a:xfrm>
            <a:off x="6516216" y="5373216"/>
            <a:ext cx="2088232" cy="1008112"/>
          </a:xfrm>
          <a:prstGeom prst="rect">
            <a:avLst/>
          </a:prstGeom>
          <a:solidFill>
            <a:schemeClr val="bg1"/>
          </a:solidFill>
        </p:spPr>
        <p:txBody>
          <a:bodyPr wrap="square" rtlCol="0">
            <a:spAutoFit/>
          </a:bodyPr>
          <a:lstStyle/>
          <a:p>
            <a:endParaRPr lang="fi-FI" dirty="0"/>
          </a:p>
        </p:txBody>
      </p:sp>
      <p:sp>
        <p:nvSpPr>
          <p:cNvPr id="7" name="Footer Placeholder 3"/>
          <p:cNvSpPr txBox="1">
            <a:spLocks/>
          </p:cNvSpPr>
          <p:nvPr/>
        </p:nvSpPr>
        <p:spPr>
          <a:xfrm>
            <a:off x="323528" y="5517257"/>
            <a:ext cx="6408712" cy="902711"/>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i-FI" sz="1000" dirty="0"/>
              <a:t>Asuntojen </a:t>
            </a:r>
            <a:r>
              <a:rPr lang="fi-FI" sz="1000" dirty="0" smtClean="0"/>
              <a:t>radonkorjaaminen, </a:t>
            </a:r>
            <a:r>
              <a:rPr lang="fi-FI" sz="1000" dirty="0"/>
              <a:t>Hannu Arvela, Olli Holmgren, Heikki </a:t>
            </a:r>
            <a:r>
              <a:rPr lang="fi-FI" sz="1000" dirty="0" err="1" smtClean="0"/>
              <a:t>Reisbacka</a:t>
            </a:r>
            <a:r>
              <a:rPr lang="fi-FI" sz="1000" dirty="0" smtClean="0"/>
              <a:t>, STUK-A252, 2012</a:t>
            </a:r>
          </a:p>
          <a:p>
            <a:pPr>
              <a:defRPr/>
            </a:pPr>
            <a:endParaRPr lang="fi-FI" sz="1000" dirty="0" smtClean="0"/>
          </a:p>
          <a:p>
            <a:pPr>
              <a:defRPr/>
            </a:pPr>
            <a:endParaRPr lang="fi-FI" dirty="0"/>
          </a:p>
        </p:txBody>
      </p:sp>
      <p:pic>
        <p:nvPicPr>
          <p:cNvPr id="8"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9" name="Dian numeron paikkamerkki 4"/>
          <p:cNvSpPr>
            <a:spLocks noGrp="1"/>
          </p:cNvSpPr>
          <p:nvPr>
            <p:ph type="sldNum" sz="quarter" idx="12"/>
          </p:nvPr>
        </p:nvSpPr>
        <p:spPr>
          <a:xfrm>
            <a:off x="8316912" y="6198834"/>
            <a:ext cx="503238" cy="365125"/>
          </a:xfrm>
        </p:spPr>
        <p:txBody>
          <a:bodyPr/>
          <a:lstStyle/>
          <a:p>
            <a:r>
              <a:rPr lang="fi-FI" dirty="0" smtClean="0"/>
              <a:t>89</a:t>
            </a:r>
            <a:endParaRPr lang="fi-FI" dirty="0"/>
          </a:p>
        </p:txBody>
      </p:sp>
    </p:spTree>
    <p:extLst>
      <p:ext uri="{BB962C8B-B14F-4D97-AF65-F5344CB8AC3E}">
        <p14:creationId xmlns:p14="http://schemas.microsoft.com/office/powerpoint/2010/main" val="1389524405"/>
      </p:ext>
    </p:extLst>
  </p:cSld>
  <p:clrMapOvr>
    <a:masterClrMapping/>
  </p:clrMapOvr>
  <p:transition spd="med">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7584" y="2852936"/>
            <a:ext cx="7489824" cy="647452"/>
          </a:xfrm>
        </p:spPr>
        <p:style>
          <a:lnRef idx="3">
            <a:schemeClr val="lt1"/>
          </a:lnRef>
          <a:fillRef idx="1">
            <a:schemeClr val="accent2"/>
          </a:fillRef>
          <a:effectRef idx="1">
            <a:schemeClr val="accent2"/>
          </a:effectRef>
          <a:fontRef idx="minor">
            <a:schemeClr val="lt1"/>
          </a:fontRef>
        </p:style>
        <p:txBody>
          <a:bodyPr>
            <a:normAutofit/>
          </a:bodyPr>
          <a:lstStyle/>
          <a:p>
            <a:pPr algn="ctr"/>
            <a:r>
              <a:rPr lang="fi-FI" dirty="0" smtClean="0"/>
              <a:t>Sisäilman lämpötila</a:t>
            </a:r>
            <a:endParaRPr lang="fi-FI" dirty="0"/>
          </a:p>
        </p:txBody>
      </p:sp>
      <p:pic>
        <p:nvPicPr>
          <p:cNvPr id="3"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Dian numeron paikkamerkki 3"/>
          <p:cNvSpPr>
            <a:spLocks noGrp="1"/>
          </p:cNvSpPr>
          <p:nvPr>
            <p:ph type="sldNum" sz="quarter" idx="12"/>
          </p:nvPr>
        </p:nvSpPr>
        <p:spPr/>
        <p:txBody>
          <a:bodyPr/>
          <a:lstStyle/>
          <a:p>
            <a:fld id="{49246692-9764-4796-AF2E-897E79EBAFA7}" type="slidenum">
              <a:rPr lang="fi-FI" smtClean="0"/>
              <a:pPr/>
              <a:t>9</a:t>
            </a:fld>
            <a:endParaRPr lang="fi-FI"/>
          </a:p>
        </p:txBody>
      </p:sp>
    </p:spTree>
    <p:extLst>
      <p:ext uri="{BB962C8B-B14F-4D97-AF65-F5344CB8AC3E}">
        <p14:creationId xmlns:p14="http://schemas.microsoft.com/office/powerpoint/2010/main" val="1967640740"/>
      </p:ext>
    </p:extLst>
  </p:cSld>
  <p:clrMapOvr>
    <a:masterClrMapping/>
  </p:clrMapOvr>
  <p:transition spd="med">
    <p:wip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Radonimurin poistoilmamäärän mitoittaminen</a:t>
            </a:r>
            <a:endParaRPr lang="fi-FI" dirty="0"/>
          </a:p>
        </p:txBody>
      </p:sp>
      <p:pic>
        <p:nvPicPr>
          <p:cNvPr id="5" name="Content Placeholder 4"/>
          <p:cNvPicPr>
            <a:picLocks noGrp="1" noChangeAspect="1"/>
          </p:cNvPicPr>
          <p:nvPr>
            <p:ph sz="half" idx="2"/>
          </p:nvPr>
        </p:nvPicPr>
        <p:blipFill rotWithShape="1">
          <a:blip r:embed="rId2"/>
          <a:srcRect t="10290"/>
          <a:stretch/>
        </p:blipFill>
        <p:spPr>
          <a:xfrm>
            <a:off x="816040" y="1412876"/>
            <a:ext cx="7128792" cy="3765644"/>
          </a:xfrm>
          <a:prstGeom prst="rect">
            <a:avLst/>
          </a:prstGeom>
        </p:spPr>
      </p:pic>
      <p:sp>
        <p:nvSpPr>
          <p:cNvPr id="6" name="TextBox 5"/>
          <p:cNvSpPr txBox="1"/>
          <p:nvPr/>
        </p:nvSpPr>
        <p:spPr>
          <a:xfrm>
            <a:off x="845938" y="5152422"/>
            <a:ext cx="6912768" cy="646331"/>
          </a:xfrm>
          <a:prstGeom prst="rect">
            <a:avLst/>
          </a:prstGeom>
          <a:noFill/>
        </p:spPr>
        <p:txBody>
          <a:bodyPr wrap="square" rtlCol="0">
            <a:spAutoFit/>
          </a:bodyPr>
          <a:lstStyle/>
          <a:p>
            <a:pPr marL="285750" indent="-285750">
              <a:buFont typeface="Arial" panose="020B0604020202020204" pitchFamily="34" charset="0"/>
              <a:buChar char="•"/>
            </a:pPr>
            <a:r>
              <a:rPr lang="fi-FI" dirty="0" smtClean="0"/>
              <a:t>Poistoilmavirtaus jakauduttava tasaisesti järjestelmän alueelle</a:t>
            </a:r>
          </a:p>
          <a:p>
            <a:pPr marL="742950" lvl="1" indent="-285750">
              <a:buFont typeface="Arial" panose="020B0604020202020204" pitchFamily="34" charset="0"/>
              <a:buChar char="•"/>
            </a:pPr>
            <a:r>
              <a:rPr lang="fi-FI" dirty="0" smtClean="0"/>
              <a:t>Rakenteen / alustäytön jäähtyminen</a:t>
            </a:r>
          </a:p>
        </p:txBody>
      </p:sp>
      <p:sp>
        <p:nvSpPr>
          <p:cNvPr id="7" name="Footer Placeholder 3"/>
          <p:cNvSpPr txBox="1">
            <a:spLocks/>
          </p:cNvSpPr>
          <p:nvPr/>
        </p:nvSpPr>
        <p:spPr>
          <a:xfrm>
            <a:off x="323528" y="5517257"/>
            <a:ext cx="6408712" cy="902711"/>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i-FI" sz="1000" dirty="0"/>
              <a:t>Asuntojen </a:t>
            </a:r>
            <a:r>
              <a:rPr lang="fi-FI" sz="1000" dirty="0" smtClean="0"/>
              <a:t>radonkorjaaminen, </a:t>
            </a:r>
            <a:r>
              <a:rPr lang="fi-FI" sz="1000" dirty="0"/>
              <a:t>Hannu Arvela, Olli Holmgren, Heikki </a:t>
            </a:r>
            <a:r>
              <a:rPr lang="fi-FI" sz="1000" dirty="0" err="1" smtClean="0"/>
              <a:t>Reisbacka</a:t>
            </a:r>
            <a:r>
              <a:rPr lang="fi-FI" sz="1000" dirty="0" smtClean="0"/>
              <a:t>, STUK-A252, 2012</a:t>
            </a:r>
          </a:p>
          <a:p>
            <a:pPr>
              <a:defRPr/>
            </a:pPr>
            <a:endParaRPr lang="fi-FI" sz="1000" dirty="0" smtClean="0"/>
          </a:p>
          <a:p>
            <a:pPr>
              <a:defRPr/>
            </a:pPr>
            <a:endParaRPr lang="fi-FI" dirty="0"/>
          </a:p>
        </p:txBody>
      </p:sp>
      <p:pic>
        <p:nvPicPr>
          <p:cNvPr id="8"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9" name="Dian numeron paikkamerkki 4"/>
          <p:cNvSpPr>
            <a:spLocks noGrp="1"/>
          </p:cNvSpPr>
          <p:nvPr>
            <p:ph type="sldNum" sz="quarter" idx="12"/>
          </p:nvPr>
        </p:nvSpPr>
        <p:spPr>
          <a:xfrm>
            <a:off x="8316912" y="6198834"/>
            <a:ext cx="503238" cy="365125"/>
          </a:xfrm>
        </p:spPr>
        <p:txBody>
          <a:bodyPr/>
          <a:lstStyle/>
          <a:p>
            <a:r>
              <a:rPr lang="fi-FI" dirty="0" smtClean="0"/>
              <a:t>90</a:t>
            </a:r>
            <a:endParaRPr lang="fi-FI" dirty="0"/>
          </a:p>
        </p:txBody>
      </p:sp>
    </p:spTree>
    <p:extLst>
      <p:ext uri="{BB962C8B-B14F-4D97-AF65-F5344CB8AC3E}">
        <p14:creationId xmlns:p14="http://schemas.microsoft.com/office/powerpoint/2010/main" val="3604260151"/>
      </p:ext>
    </p:extLst>
  </p:cSld>
  <p:clrMapOvr>
    <a:masterClrMapping/>
  </p:clrMapOvr>
  <p:transition spd="med">
    <p:wip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Radonkaivo</a:t>
            </a:r>
            <a:endParaRPr lang="fi-FI" dirty="0"/>
          </a:p>
        </p:txBody>
      </p:sp>
      <p:pic>
        <p:nvPicPr>
          <p:cNvPr id="5" name="Content Placeholder 4"/>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278173" y="1292775"/>
            <a:ext cx="3384376" cy="4512501"/>
          </a:xfrm>
          <a:prstGeom prst="rect">
            <a:avLst/>
          </a:prstGeom>
        </p:spPr>
      </p:pic>
      <p:sp>
        <p:nvSpPr>
          <p:cNvPr id="4" name="Content Placeholder 3"/>
          <p:cNvSpPr>
            <a:spLocks noGrp="1"/>
          </p:cNvSpPr>
          <p:nvPr>
            <p:ph sz="half" idx="2"/>
          </p:nvPr>
        </p:nvSpPr>
        <p:spPr>
          <a:xfrm>
            <a:off x="3707904" y="1532763"/>
            <a:ext cx="4752528" cy="4392614"/>
          </a:xfrm>
        </p:spPr>
        <p:txBody>
          <a:bodyPr>
            <a:normAutofit fontScale="85000" lnSpcReduction="10000"/>
          </a:bodyPr>
          <a:lstStyle/>
          <a:p>
            <a:r>
              <a:rPr lang="fi-FI" dirty="0" smtClean="0"/>
              <a:t>Radonpitoisuus pienenee </a:t>
            </a:r>
            <a:r>
              <a:rPr lang="fi-FI" dirty="0"/>
              <a:t>yleensä 70–95 %</a:t>
            </a:r>
          </a:p>
          <a:p>
            <a:endParaRPr lang="fi-FI" dirty="0" smtClean="0"/>
          </a:p>
          <a:p>
            <a:r>
              <a:rPr lang="fi-FI" dirty="0" smtClean="0"/>
              <a:t>Radonkaivo </a:t>
            </a:r>
            <a:r>
              <a:rPr lang="fi-FI" dirty="0"/>
              <a:t>soveltuu vain karkeille soramaille, joilla kaivon aiheuttama virtauskenttä pääsee etenemään korjattavan rakennuksen </a:t>
            </a:r>
            <a:r>
              <a:rPr lang="fi-FI" dirty="0" smtClean="0"/>
              <a:t>alle</a:t>
            </a:r>
          </a:p>
          <a:p>
            <a:endParaRPr lang="fi-FI" dirty="0"/>
          </a:p>
          <a:p>
            <a:r>
              <a:rPr lang="fi-FI" dirty="0"/>
              <a:t>Radonkaivo rakennetaan talon ulkopuolelle muutaman metrin päähän perustuksista. </a:t>
            </a:r>
            <a:endParaRPr lang="fi-FI" dirty="0" smtClean="0"/>
          </a:p>
          <a:p>
            <a:r>
              <a:rPr lang="fi-FI" dirty="0" smtClean="0"/>
              <a:t>Rivitaloyhtiössä </a:t>
            </a:r>
            <a:r>
              <a:rPr lang="fi-FI" dirty="0"/>
              <a:t>kaivo voi sijaita piha-alueella. Yhden pientalon radonkaivoon sopiva puhallinteho on 150 W. </a:t>
            </a:r>
            <a:endParaRPr lang="fi-FI" dirty="0" smtClean="0"/>
          </a:p>
          <a:p>
            <a:endParaRPr lang="fi-FI" dirty="0"/>
          </a:p>
          <a:p>
            <a:r>
              <a:rPr lang="fi-FI" dirty="0" smtClean="0"/>
              <a:t>Radonkaivon </a:t>
            </a:r>
            <a:r>
              <a:rPr lang="fi-FI" dirty="0"/>
              <a:t>kokonaiskustannukset ovat 3000–5000 euroa.</a:t>
            </a:r>
          </a:p>
          <a:p>
            <a:endParaRPr lang="fi-FI" dirty="0"/>
          </a:p>
        </p:txBody>
      </p:sp>
      <p:pic>
        <p:nvPicPr>
          <p:cNvPr id="7"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8" name="Footer Placeholder 3"/>
          <p:cNvSpPr txBox="1">
            <a:spLocks/>
          </p:cNvSpPr>
          <p:nvPr/>
        </p:nvSpPr>
        <p:spPr>
          <a:xfrm>
            <a:off x="323528" y="5517257"/>
            <a:ext cx="6408712" cy="902711"/>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i-FI" sz="1000" dirty="0"/>
              <a:t>Asuntojen </a:t>
            </a:r>
            <a:r>
              <a:rPr lang="fi-FI" sz="1000" dirty="0" smtClean="0"/>
              <a:t>radonkorjaaminen, </a:t>
            </a:r>
            <a:r>
              <a:rPr lang="fi-FI" sz="1000" dirty="0"/>
              <a:t>Hannu Arvela, Olli Holmgren, Heikki </a:t>
            </a:r>
            <a:r>
              <a:rPr lang="fi-FI" sz="1000" dirty="0" err="1" smtClean="0"/>
              <a:t>Reisbacka</a:t>
            </a:r>
            <a:r>
              <a:rPr lang="fi-FI" sz="1000" dirty="0" smtClean="0"/>
              <a:t>, STUK-A252, 2012</a:t>
            </a:r>
          </a:p>
          <a:p>
            <a:pPr>
              <a:defRPr/>
            </a:pPr>
            <a:endParaRPr lang="fi-FI" sz="1000" dirty="0" smtClean="0"/>
          </a:p>
          <a:p>
            <a:pPr>
              <a:defRPr/>
            </a:pPr>
            <a:endParaRPr lang="fi-FI" dirty="0"/>
          </a:p>
        </p:txBody>
      </p:sp>
      <p:sp>
        <p:nvSpPr>
          <p:cNvPr id="9" name="Dian numeron paikkamerkki 4"/>
          <p:cNvSpPr>
            <a:spLocks noGrp="1"/>
          </p:cNvSpPr>
          <p:nvPr>
            <p:ph type="sldNum" sz="quarter" idx="12"/>
          </p:nvPr>
        </p:nvSpPr>
        <p:spPr>
          <a:xfrm>
            <a:off x="8316912" y="6198834"/>
            <a:ext cx="503238" cy="365125"/>
          </a:xfrm>
        </p:spPr>
        <p:txBody>
          <a:bodyPr/>
          <a:lstStyle/>
          <a:p>
            <a:r>
              <a:rPr lang="fi-FI" dirty="0" smtClean="0"/>
              <a:t>91</a:t>
            </a:r>
            <a:endParaRPr lang="fi-FI" dirty="0"/>
          </a:p>
        </p:txBody>
      </p:sp>
    </p:spTree>
    <p:extLst>
      <p:ext uri="{BB962C8B-B14F-4D97-AF65-F5344CB8AC3E}">
        <p14:creationId xmlns:p14="http://schemas.microsoft.com/office/powerpoint/2010/main" val="3989834100"/>
      </p:ext>
    </p:extLst>
  </p:cSld>
  <p:clrMapOvr>
    <a:masterClrMapping/>
  </p:clrMapOvr>
  <p:transition spd="med">
    <p:wip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Rakenneliitosten tiivistäminen</a:t>
            </a:r>
            <a:endParaRPr lang="fi-FI" dirty="0"/>
          </a:p>
        </p:txBody>
      </p:sp>
      <p:pic>
        <p:nvPicPr>
          <p:cNvPr id="7" name="Content Placeholder 6"/>
          <p:cNvPicPr>
            <a:picLocks noGrp="1" noChangeAspect="1"/>
          </p:cNvPicPr>
          <p:nvPr>
            <p:ph sz="half" idx="1"/>
          </p:nvPr>
        </p:nvPicPr>
        <p:blipFill>
          <a:blip r:embed="rId2"/>
          <a:stretch>
            <a:fillRect/>
          </a:stretch>
        </p:blipFill>
        <p:spPr>
          <a:xfrm>
            <a:off x="539552" y="1628775"/>
            <a:ext cx="3668712" cy="3746920"/>
          </a:xfrm>
          <a:prstGeom prst="rect">
            <a:avLst/>
          </a:prstGeom>
        </p:spPr>
      </p:pic>
      <p:sp>
        <p:nvSpPr>
          <p:cNvPr id="8" name="Content Placeholder 7"/>
          <p:cNvSpPr>
            <a:spLocks noGrp="1"/>
          </p:cNvSpPr>
          <p:nvPr>
            <p:ph sz="half" idx="2"/>
          </p:nvPr>
        </p:nvSpPr>
        <p:spPr>
          <a:xfrm>
            <a:off x="4648200" y="1628775"/>
            <a:ext cx="3956248" cy="4392614"/>
          </a:xfrm>
        </p:spPr>
        <p:txBody>
          <a:bodyPr>
            <a:normAutofit fontScale="92500" lnSpcReduction="20000"/>
          </a:bodyPr>
          <a:lstStyle/>
          <a:p>
            <a:r>
              <a:rPr lang="fi-FI" dirty="0" smtClean="0"/>
              <a:t>Tavoitteena estää ilmavuodot maaperästä sisäilmaan</a:t>
            </a:r>
          </a:p>
          <a:p>
            <a:pPr lvl="1"/>
            <a:r>
              <a:rPr lang="fi-FI" dirty="0" smtClean="0"/>
              <a:t>Vaativa korjaustapa</a:t>
            </a:r>
          </a:p>
          <a:p>
            <a:pPr lvl="1"/>
            <a:r>
              <a:rPr lang="fi-FI" dirty="0" smtClean="0"/>
              <a:t>laadunvarmistus</a:t>
            </a:r>
          </a:p>
          <a:p>
            <a:endParaRPr lang="fi-FI" dirty="0"/>
          </a:p>
          <a:p>
            <a:r>
              <a:rPr lang="fi-FI" dirty="0"/>
              <a:t>Pitoisuuden alenemat tyypillisesti 10 - 50 % pientaloasunnoissa </a:t>
            </a:r>
            <a:endParaRPr lang="fi-FI" dirty="0" smtClean="0"/>
          </a:p>
          <a:p>
            <a:pPr lvl="1"/>
            <a:r>
              <a:rPr lang="fi-FI" dirty="0"/>
              <a:t>Korjaustavan valinnassa huomioitava rakennuspaikan radonriski</a:t>
            </a:r>
          </a:p>
          <a:p>
            <a:pPr lvl="1"/>
            <a:endParaRPr lang="fi-FI" dirty="0"/>
          </a:p>
          <a:p>
            <a:r>
              <a:rPr lang="fi-FI" dirty="0" smtClean="0"/>
              <a:t>Tiivistyksessä tulee huomioida kaikki ilmavuotokohdat</a:t>
            </a:r>
          </a:p>
          <a:p>
            <a:pPr lvl="1"/>
            <a:r>
              <a:rPr lang="fi-FI" dirty="0" smtClean="0"/>
              <a:t>Ilmavuodot tiivistämättömistä kohdista</a:t>
            </a:r>
          </a:p>
          <a:p>
            <a:pPr lvl="1"/>
            <a:endParaRPr lang="fi-FI" dirty="0"/>
          </a:p>
          <a:p>
            <a:endParaRPr lang="fi-FI" dirty="0" smtClean="0"/>
          </a:p>
          <a:p>
            <a:endParaRPr lang="fi-FI" dirty="0"/>
          </a:p>
          <a:p>
            <a:endParaRPr lang="fi-FI" dirty="0"/>
          </a:p>
        </p:txBody>
      </p:sp>
      <p:sp>
        <p:nvSpPr>
          <p:cNvPr id="9" name="Footer Placeholder 3"/>
          <p:cNvSpPr txBox="1">
            <a:spLocks/>
          </p:cNvSpPr>
          <p:nvPr/>
        </p:nvSpPr>
        <p:spPr>
          <a:xfrm>
            <a:off x="179512" y="5389110"/>
            <a:ext cx="6408712" cy="902711"/>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i-FI" sz="1000" dirty="0"/>
              <a:t>Asuntojen </a:t>
            </a:r>
            <a:r>
              <a:rPr lang="fi-FI" sz="1000" dirty="0" smtClean="0"/>
              <a:t>radonkorjaaminen, </a:t>
            </a:r>
            <a:r>
              <a:rPr lang="fi-FI" sz="1000" dirty="0"/>
              <a:t>Hannu Arvela, Olli Holmgren, Heikki </a:t>
            </a:r>
            <a:r>
              <a:rPr lang="fi-FI" sz="1000" dirty="0" err="1" smtClean="0"/>
              <a:t>Reisbacka</a:t>
            </a:r>
            <a:r>
              <a:rPr lang="fi-FI" sz="1000" dirty="0" smtClean="0"/>
              <a:t>, STUK-A252, 2012</a:t>
            </a:r>
          </a:p>
          <a:p>
            <a:pPr>
              <a:defRPr/>
            </a:pPr>
            <a:endParaRPr lang="fi-FI" sz="1000" dirty="0" smtClean="0"/>
          </a:p>
          <a:p>
            <a:pPr>
              <a:defRPr/>
            </a:pPr>
            <a:endParaRPr lang="fi-FI" dirty="0"/>
          </a:p>
        </p:txBody>
      </p:sp>
      <p:pic>
        <p:nvPicPr>
          <p:cNvPr id="10"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11" name="Dian numeron paikkamerkki 4"/>
          <p:cNvSpPr>
            <a:spLocks noGrp="1"/>
          </p:cNvSpPr>
          <p:nvPr>
            <p:ph type="sldNum" sz="quarter" idx="12"/>
          </p:nvPr>
        </p:nvSpPr>
        <p:spPr>
          <a:xfrm>
            <a:off x="8316912" y="6198834"/>
            <a:ext cx="503238" cy="365125"/>
          </a:xfrm>
        </p:spPr>
        <p:txBody>
          <a:bodyPr/>
          <a:lstStyle/>
          <a:p>
            <a:r>
              <a:rPr lang="fi-FI" dirty="0" smtClean="0"/>
              <a:t>91</a:t>
            </a:r>
            <a:endParaRPr lang="fi-FI" dirty="0"/>
          </a:p>
        </p:txBody>
      </p:sp>
    </p:spTree>
    <p:extLst>
      <p:ext uri="{BB962C8B-B14F-4D97-AF65-F5344CB8AC3E}">
        <p14:creationId xmlns:p14="http://schemas.microsoft.com/office/powerpoint/2010/main" val="4084557987"/>
      </p:ext>
    </p:extLst>
  </p:cSld>
  <p:clrMapOvr>
    <a:masterClrMapping/>
  </p:clrMapOvr>
  <p:transition spd="med">
    <p:wip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Tiivistyskorjauksen yleisperiaatteet</a:t>
            </a:r>
            <a:endParaRPr lang="fi-FI" dirty="0"/>
          </a:p>
        </p:txBody>
      </p:sp>
      <p:sp>
        <p:nvSpPr>
          <p:cNvPr id="5" name="Content Placeholder 4"/>
          <p:cNvSpPr>
            <a:spLocks noGrp="1"/>
          </p:cNvSpPr>
          <p:nvPr>
            <p:ph idx="1"/>
          </p:nvPr>
        </p:nvSpPr>
        <p:spPr/>
        <p:txBody>
          <a:bodyPr>
            <a:normAutofit fontScale="85000" lnSpcReduction="10000"/>
          </a:bodyPr>
          <a:lstStyle/>
          <a:p>
            <a:r>
              <a:rPr lang="fi-FI" dirty="0"/>
              <a:t>Suunnittelussa on huomioitava rakennuksen lämpö- ja </a:t>
            </a:r>
            <a:r>
              <a:rPr lang="fi-FI" dirty="0" smtClean="0"/>
              <a:t>kosteustekninen toimivuus</a:t>
            </a:r>
            <a:r>
              <a:rPr lang="fi-FI" dirty="0"/>
              <a:t>, joka voi muuttua tiivistyskorjausten toteuttamisen </a:t>
            </a:r>
            <a:r>
              <a:rPr lang="fi-FI" dirty="0" smtClean="0"/>
              <a:t>myötä</a:t>
            </a:r>
          </a:p>
          <a:p>
            <a:pPr lvl="1"/>
            <a:r>
              <a:rPr lang="fi-FI" dirty="0" smtClean="0"/>
              <a:t>rakenteita </a:t>
            </a:r>
            <a:r>
              <a:rPr lang="fi-FI" dirty="0"/>
              <a:t>ei tule milloinkaan tiivistää ilman tutkimuksia, suunnittelua, </a:t>
            </a:r>
            <a:r>
              <a:rPr lang="fi-FI" dirty="0" smtClean="0"/>
              <a:t>korjauksen valvontaa </a:t>
            </a:r>
            <a:r>
              <a:rPr lang="fi-FI" dirty="0"/>
              <a:t>ja </a:t>
            </a:r>
            <a:r>
              <a:rPr lang="fi-FI" dirty="0" smtClean="0"/>
              <a:t>seurantaa</a:t>
            </a:r>
          </a:p>
          <a:p>
            <a:pPr lvl="1"/>
            <a:r>
              <a:rPr lang="fi-FI" dirty="0" smtClean="0"/>
              <a:t>Ei sovellu kaikille rakenteille!!</a:t>
            </a:r>
          </a:p>
          <a:p>
            <a:endParaRPr lang="fi-FI" dirty="0"/>
          </a:p>
          <a:p>
            <a:r>
              <a:rPr lang="fi-FI" dirty="0"/>
              <a:t>T</a:t>
            </a:r>
            <a:r>
              <a:rPr lang="fi-FI" dirty="0" smtClean="0"/>
              <a:t>iivistyskorjauksissa </a:t>
            </a:r>
            <a:r>
              <a:rPr lang="fi-FI" dirty="0"/>
              <a:t>käytettävien materiaalien tulee </a:t>
            </a:r>
            <a:r>
              <a:rPr lang="fi-FI" dirty="0" smtClean="0"/>
              <a:t>olla käyttötarkoitukseensa </a:t>
            </a:r>
            <a:r>
              <a:rPr lang="fi-FI" dirty="0"/>
              <a:t>testattuja, elastisia, hyvän silloituskyvyn omaavia ja </a:t>
            </a:r>
            <a:r>
              <a:rPr lang="fi-FI" dirty="0" smtClean="0"/>
              <a:t>niiltä edellytetään pitkäaikaiskestävyyttä</a:t>
            </a:r>
          </a:p>
          <a:p>
            <a:pPr lvl="1"/>
            <a:r>
              <a:rPr lang="fi-FI" dirty="0" smtClean="0"/>
              <a:t>M1-luokitus, jos pintamateriaalina</a:t>
            </a:r>
          </a:p>
          <a:p>
            <a:pPr lvl="1"/>
            <a:r>
              <a:rPr lang="fi-FI" dirty="0" smtClean="0"/>
              <a:t>Käytettävän </a:t>
            </a:r>
            <a:r>
              <a:rPr lang="fi-FI" dirty="0"/>
              <a:t>materiaalin tulee olla yhteensopiva alustan ja </a:t>
            </a:r>
            <a:r>
              <a:rPr lang="fi-FI" dirty="0" smtClean="0"/>
              <a:t>päälle tulevan </a:t>
            </a:r>
            <a:r>
              <a:rPr lang="fi-FI" dirty="0"/>
              <a:t>materiaalin </a:t>
            </a:r>
            <a:r>
              <a:rPr lang="fi-FI" dirty="0" smtClean="0"/>
              <a:t>kanssa</a:t>
            </a:r>
          </a:p>
          <a:p>
            <a:pPr lvl="1"/>
            <a:r>
              <a:rPr lang="fi-FI" dirty="0"/>
              <a:t>Materiaalilla tulee olla hyvä tartunta </a:t>
            </a:r>
            <a:r>
              <a:rPr lang="fi-FI" dirty="0" smtClean="0"/>
              <a:t>alustaansa</a:t>
            </a:r>
          </a:p>
          <a:p>
            <a:pPr lvl="1"/>
            <a:endParaRPr lang="fi-FI" dirty="0"/>
          </a:p>
          <a:p>
            <a:r>
              <a:rPr lang="fi-FI" dirty="0"/>
              <a:t>RIL 107-2012 Rakennusten veden- ja </a:t>
            </a:r>
            <a:r>
              <a:rPr lang="fi-FI" dirty="0" smtClean="0"/>
              <a:t>kosteudeneristysohjeet</a:t>
            </a:r>
          </a:p>
          <a:p>
            <a:pPr lvl="1"/>
            <a:r>
              <a:rPr lang="fi-FI" dirty="0" smtClean="0"/>
              <a:t>tiivistämiseen </a:t>
            </a:r>
            <a:r>
              <a:rPr lang="fi-FI" dirty="0"/>
              <a:t>voidaan käyttää esimerkiksi saumanauhaa, tiivistysmassaa, polyuretaanivaahtoa, erikoisteippiä tai erikoisliimanauhaa</a:t>
            </a:r>
          </a:p>
          <a:p>
            <a:pPr lvl="1"/>
            <a:endParaRPr lang="fi-FI" dirty="0"/>
          </a:p>
        </p:txBody>
      </p:sp>
      <p:sp>
        <p:nvSpPr>
          <p:cNvPr id="6" name="TextBox 5"/>
          <p:cNvSpPr txBox="1"/>
          <p:nvPr/>
        </p:nvSpPr>
        <p:spPr>
          <a:xfrm>
            <a:off x="5292080" y="5949280"/>
            <a:ext cx="3707916" cy="400110"/>
          </a:xfrm>
          <a:prstGeom prst="rect">
            <a:avLst/>
          </a:prstGeom>
          <a:noFill/>
        </p:spPr>
        <p:txBody>
          <a:bodyPr wrap="square" rtlCol="0">
            <a:spAutoFit/>
          </a:bodyPr>
          <a:lstStyle/>
          <a:p>
            <a:r>
              <a:rPr lang="fi-FI" sz="1000" dirty="0"/>
              <a:t>Rakenteiden ilmatiiveyden parantaminen sisäilmakorjauksissa</a:t>
            </a:r>
            <a:br>
              <a:rPr lang="fi-FI" sz="1000" dirty="0"/>
            </a:br>
            <a:r>
              <a:rPr lang="fi-FI" sz="1000" dirty="0"/>
              <a:t>Katariina Laine, 2014</a:t>
            </a:r>
          </a:p>
        </p:txBody>
      </p:sp>
      <p:pic>
        <p:nvPicPr>
          <p:cNvPr id="7" name="Kuva 26" descr="Kuvaus: Savonia_Word_tunniste"/>
          <p:cNvPicPr/>
          <p:nvPr/>
        </p:nvPicPr>
        <p:blipFill rotWithShape="1">
          <a:blip r:embed="rId2"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8" name="Dian numeron paikkamerkki 4"/>
          <p:cNvSpPr>
            <a:spLocks noGrp="1"/>
          </p:cNvSpPr>
          <p:nvPr>
            <p:ph type="sldNum" sz="quarter" idx="12"/>
          </p:nvPr>
        </p:nvSpPr>
        <p:spPr>
          <a:xfrm>
            <a:off x="8316912" y="6198834"/>
            <a:ext cx="503238" cy="365125"/>
          </a:xfrm>
        </p:spPr>
        <p:txBody>
          <a:bodyPr/>
          <a:lstStyle/>
          <a:p>
            <a:r>
              <a:rPr lang="fi-FI" dirty="0" smtClean="0"/>
              <a:t>92</a:t>
            </a:r>
            <a:endParaRPr lang="fi-FI" dirty="0"/>
          </a:p>
        </p:txBody>
      </p:sp>
    </p:spTree>
    <p:extLst>
      <p:ext uri="{BB962C8B-B14F-4D97-AF65-F5344CB8AC3E}">
        <p14:creationId xmlns:p14="http://schemas.microsoft.com/office/powerpoint/2010/main" val="2108766143"/>
      </p:ext>
    </p:extLst>
  </p:cSld>
  <p:clrMapOvr>
    <a:masterClrMapping/>
  </p:clrMapOvr>
  <p:transition spd="med">
    <p:wip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Tiivistyskorjauksen yleisperiaatteet</a:t>
            </a:r>
          </a:p>
        </p:txBody>
      </p:sp>
      <p:sp>
        <p:nvSpPr>
          <p:cNvPr id="3" name="Content Placeholder 2"/>
          <p:cNvSpPr>
            <a:spLocks noGrp="1"/>
          </p:cNvSpPr>
          <p:nvPr>
            <p:ph idx="1"/>
          </p:nvPr>
        </p:nvSpPr>
        <p:spPr/>
        <p:txBody>
          <a:bodyPr>
            <a:normAutofit/>
          </a:bodyPr>
          <a:lstStyle/>
          <a:p>
            <a:r>
              <a:rPr lang="fi-FI" dirty="0" smtClean="0"/>
              <a:t>Vaatii </a:t>
            </a:r>
            <a:r>
              <a:rPr lang="fi-FI" dirty="0"/>
              <a:t>erikoisosaamista </a:t>
            </a:r>
            <a:r>
              <a:rPr lang="fi-FI" dirty="0" smtClean="0"/>
              <a:t>rakennustyömaalla</a:t>
            </a:r>
          </a:p>
          <a:p>
            <a:endParaRPr lang="fi-FI" dirty="0" smtClean="0"/>
          </a:p>
          <a:p>
            <a:r>
              <a:rPr lang="fi-FI" dirty="0"/>
              <a:t>Laadunvarmistus- ja seurantasuunnitelman tavoitteena on varmistaa, että korjaustyöllä saavutetaan asetetut tavoitteet korjaustöiden </a:t>
            </a:r>
            <a:r>
              <a:rPr lang="fi-FI" dirty="0" smtClean="0"/>
              <a:t>jälkeen</a:t>
            </a:r>
          </a:p>
          <a:p>
            <a:pPr lvl="2"/>
            <a:r>
              <a:rPr lang="fi-FI" dirty="0"/>
              <a:t>Tiivistetyn rakenteen toimintaa tulee </a:t>
            </a:r>
            <a:r>
              <a:rPr lang="fi-FI" dirty="0" smtClean="0"/>
              <a:t>seurata säännöllisin </a:t>
            </a:r>
            <a:r>
              <a:rPr lang="fi-FI" dirty="0"/>
              <a:t>väliajoin (3-5 vuoden välein) </a:t>
            </a:r>
            <a:r>
              <a:rPr lang="fi-FI" dirty="0" smtClean="0"/>
              <a:t>uusittavalla merkkiainetutkimuksella </a:t>
            </a:r>
            <a:r>
              <a:rPr lang="fi-FI" dirty="0"/>
              <a:t>(Sisäilmaongelmaisten </a:t>
            </a:r>
            <a:r>
              <a:rPr lang="fi-FI" dirty="0" smtClean="0"/>
              <a:t>koulurakennusten korjaaminen</a:t>
            </a:r>
            <a:r>
              <a:rPr lang="fi-FI" dirty="0"/>
              <a:t>, 2008)</a:t>
            </a:r>
          </a:p>
          <a:p>
            <a:endParaRPr lang="fi-FI" dirty="0" smtClean="0"/>
          </a:p>
          <a:p>
            <a:r>
              <a:rPr lang="fi-FI" dirty="0" smtClean="0"/>
              <a:t>Koneellisen </a:t>
            </a:r>
            <a:r>
              <a:rPr lang="fi-FI" dirty="0"/>
              <a:t>ilmanvaihtojärjestelmän toiminta on tarkastettava ja säädettävä aina tiivistyskorjausten yhteydessä, jotta rakennuksen tiivistyskorjauksen myötä muuttuneet painesuhteet saadaan hallintaan</a:t>
            </a:r>
          </a:p>
          <a:p>
            <a:endParaRPr lang="fi-FI" dirty="0"/>
          </a:p>
          <a:p>
            <a:endParaRPr lang="fi-FI" dirty="0"/>
          </a:p>
        </p:txBody>
      </p:sp>
      <p:sp>
        <p:nvSpPr>
          <p:cNvPr id="4" name="TextBox 3"/>
          <p:cNvSpPr txBox="1"/>
          <p:nvPr/>
        </p:nvSpPr>
        <p:spPr>
          <a:xfrm>
            <a:off x="5292080" y="5949280"/>
            <a:ext cx="3707916" cy="400110"/>
          </a:xfrm>
          <a:prstGeom prst="rect">
            <a:avLst/>
          </a:prstGeom>
          <a:noFill/>
        </p:spPr>
        <p:txBody>
          <a:bodyPr wrap="square" rtlCol="0">
            <a:spAutoFit/>
          </a:bodyPr>
          <a:lstStyle/>
          <a:p>
            <a:r>
              <a:rPr lang="fi-FI" sz="1000" dirty="0"/>
              <a:t>Rakenteiden ilmatiiveyden parantaminen sisäilmakorjauksissa</a:t>
            </a:r>
            <a:br>
              <a:rPr lang="fi-FI" sz="1000" dirty="0"/>
            </a:br>
            <a:r>
              <a:rPr lang="fi-FI" sz="1000" dirty="0"/>
              <a:t>Katariina Laine, 2014</a:t>
            </a:r>
          </a:p>
        </p:txBody>
      </p:sp>
      <p:pic>
        <p:nvPicPr>
          <p:cNvPr id="5" name="Kuva 26" descr="Kuvaus: Savonia_Word_tunniste"/>
          <p:cNvPicPr/>
          <p:nvPr/>
        </p:nvPicPr>
        <p:blipFill rotWithShape="1">
          <a:blip r:embed="rId2"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6" name="Dian numeron paikkamerkki 4"/>
          <p:cNvSpPr>
            <a:spLocks noGrp="1"/>
          </p:cNvSpPr>
          <p:nvPr>
            <p:ph type="sldNum" sz="quarter" idx="12"/>
          </p:nvPr>
        </p:nvSpPr>
        <p:spPr>
          <a:xfrm>
            <a:off x="8316912" y="6198834"/>
            <a:ext cx="503238" cy="365125"/>
          </a:xfrm>
        </p:spPr>
        <p:txBody>
          <a:bodyPr/>
          <a:lstStyle/>
          <a:p>
            <a:r>
              <a:rPr lang="fi-FI" dirty="0" smtClean="0"/>
              <a:t>93</a:t>
            </a:r>
            <a:endParaRPr lang="fi-FI" dirty="0"/>
          </a:p>
        </p:txBody>
      </p:sp>
    </p:spTree>
    <p:extLst>
      <p:ext uri="{BB962C8B-B14F-4D97-AF65-F5344CB8AC3E}">
        <p14:creationId xmlns:p14="http://schemas.microsoft.com/office/powerpoint/2010/main" val="468920658"/>
      </p:ext>
    </p:extLst>
  </p:cSld>
  <p:clrMapOvr>
    <a:masterClrMapping/>
  </p:clrMapOvr>
  <p:transition spd="med">
    <p:wip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847383"/>
            <a:ext cx="7489824" cy="792088"/>
          </a:xfrm>
        </p:spPr>
        <p:txBody>
          <a:bodyPr>
            <a:noAutofit/>
          </a:bodyPr>
          <a:lstStyle/>
          <a:p>
            <a:r>
              <a:rPr lang="fi-FI" sz="3200" dirty="0" smtClean="0"/>
              <a:t>Tiivistyskorjaaminen</a:t>
            </a:r>
            <a:br>
              <a:rPr lang="fi-FI" sz="3200" dirty="0" smtClean="0"/>
            </a:br>
            <a:endParaRPr lang="fi-FI" sz="3200" dirty="0"/>
          </a:p>
        </p:txBody>
      </p:sp>
      <p:sp>
        <p:nvSpPr>
          <p:cNvPr id="5" name="Content Placeholder 4"/>
          <p:cNvSpPr>
            <a:spLocks noGrp="1"/>
          </p:cNvSpPr>
          <p:nvPr>
            <p:ph sz="half" idx="1"/>
          </p:nvPr>
        </p:nvSpPr>
        <p:spPr/>
        <p:txBody>
          <a:bodyPr>
            <a:normAutofit fontScale="77500" lnSpcReduction="20000"/>
          </a:bodyPr>
          <a:lstStyle/>
          <a:p>
            <a:pPr marL="0" indent="0">
              <a:buNone/>
            </a:pPr>
            <a:r>
              <a:rPr lang="fi-FI" sz="2400" b="1" dirty="0" smtClean="0"/>
              <a:t>Vahvuudet</a:t>
            </a:r>
          </a:p>
          <a:p>
            <a:endParaRPr lang="fi-FI" dirty="0"/>
          </a:p>
          <a:p>
            <a:pPr marL="457200" indent="-457200">
              <a:buFont typeface="+mj-lt"/>
              <a:buAutoNum type="arabicPeriod"/>
            </a:pPr>
            <a:r>
              <a:rPr lang="fi-FI" dirty="0" smtClean="0"/>
              <a:t>Voidaan </a:t>
            </a:r>
            <a:r>
              <a:rPr lang="fi-FI" dirty="0"/>
              <a:t>estää </a:t>
            </a:r>
            <a:r>
              <a:rPr lang="fi-FI" dirty="0" smtClean="0"/>
              <a:t>terveyshaittaa aiheuttava </a:t>
            </a:r>
            <a:r>
              <a:rPr lang="fi-FI" dirty="0"/>
              <a:t>olosuhde</a:t>
            </a:r>
          </a:p>
          <a:p>
            <a:pPr marL="457200" indent="-457200">
              <a:buFont typeface="+mj-lt"/>
              <a:buAutoNum type="arabicPeriod"/>
            </a:pPr>
            <a:r>
              <a:rPr lang="fi-FI" dirty="0" smtClean="0"/>
              <a:t>Kustannustehokas ratkaisu verrattuna </a:t>
            </a:r>
            <a:r>
              <a:rPr lang="fi-FI" dirty="0"/>
              <a:t>purkamiseen ja </a:t>
            </a:r>
            <a:r>
              <a:rPr lang="fi-FI" dirty="0" smtClean="0"/>
              <a:t>uuden rakentamiseen</a:t>
            </a:r>
            <a:endParaRPr lang="fi-FI" dirty="0"/>
          </a:p>
          <a:p>
            <a:pPr marL="457200" indent="-457200">
              <a:buFont typeface="+mj-lt"/>
              <a:buAutoNum type="arabicPeriod"/>
            </a:pPr>
            <a:r>
              <a:rPr lang="fi-FI" dirty="0" smtClean="0"/>
              <a:t>Epäpuhtauksien kulkeutumisen estäminen</a:t>
            </a:r>
            <a:endParaRPr lang="fi-FI" dirty="0"/>
          </a:p>
          <a:p>
            <a:pPr marL="457200" indent="-457200">
              <a:buFont typeface="+mj-lt"/>
              <a:buAutoNum type="arabicPeriod"/>
            </a:pPr>
            <a:r>
              <a:rPr lang="fi-FI" dirty="0" smtClean="0"/>
              <a:t>Energiankulutuksen</a:t>
            </a:r>
            <a:r>
              <a:rPr lang="fi-FI" dirty="0"/>
              <a:t> </a:t>
            </a:r>
            <a:r>
              <a:rPr lang="fi-FI" dirty="0" smtClean="0"/>
              <a:t>pieneneminen</a:t>
            </a:r>
            <a:endParaRPr lang="fi-FI" dirty="0"/>
          </a:p>
          <a:p>
            <a:pPr marL="457200" indent="-457200">
              <a:buFont typeface="+mj-lt"/>
              <a:buAutoNum type="arabicPeriod"/>
            </a:pPr>
            <a:r>
              <a:rPr lang="fi-FI" dirty="0" err="1" smtClean="0"/>
              <a:t>Kosteuskonvektion</a:t>
            </a:r>
            <a:r>
              <a:rPr lang="fi-FI" dirty="0" smtClean="0"/>
              <a:t> </a:t>
            </a:r>
            <a:r>
              <a:rPr lang="fi-FI" dirty="0"/>
              <a:t>estäminen</a:t>
            </a:r>
          </a:p>
          <a:p>
            <a:pPr marL="457200" indent="-457200">
              <a:buFont typeface="+mj-lt"/>
              <a:buAutoNum type="arabicPeriod"/>
            </a:pPr>
            <a:r>
              <a:rPr lang="fi-FI" dirty="0" smtClean="0"/>
              <a:t>Asumisviihtyvyyden</a:t>
            </a:r>
            <a:r>
              <a:rPr lang="fi-FI" dirty="0"/>
              <a:t> </a:t>
            </a:r>
            <a:r>
              <a:rPr lang="fi-FI" dirty="0" smtClean="0"/>
              <a:t>paraneminen</a:t>
            </a:r>
            <a:endParaRPr lang="fi-FI" dirty="0"/>
          </a:p>
        </p:txBody>
      </p:sp>
      <p:sp>
        <p:nvSpPr>
          <p:cNvPr id="6" name="Content Placeholder 5"/>
          <p:cNvSpPr>
            <a:spLocks noGrp="1"/>
          </p:cNvSpPr>
          <p:nvPr>
            <p:ph sz="half" idx="2"/>
          </p:nvPr>
        </p:nvSpPr>
        <p:spPr/>
        <p:txBody>
          <a:bodyPr>
            <a:normAutofit fontScale="77500" lnSpcReduction="20000"/>
          </a:bodyPr>
          <a:lstStyle/>
          <a:p>
            <a:pPr marL="0" indent="0">
              <a:buNone/>
            </a:pPr>
            <a:r>
              <a:rPr lang="fi-FI" sz="2400" b="1" dirty="0" smtClean="0"/>
              <a:t>Heikkoudet</a:t>
            </a:r>
          </a:p>
          <a:p>
            <a:endParaRPr lang="fi-FI" dirty="0" smtClean="0"/>
          </a:p>
          <a:p>
            <a:pPr marL="457200" indent="-457200">
              <a:buFont typeface="+mj-lt"/>
              <a:buAutoNum type="arabicPeriod"/>
            </a:pPr>
            <a:r>
              <a:rPr lang="fi-FI" dirty="0" smtClean="0"/>
              <a:t>Ei </a:t>
            </a:r>
            <a:r>
              <a:rPr lang="fi-FI" dirty="0"/>
              <a:t>yleensä estä </a:t>
            </a:r>
            <a:r>
              <a:rPr lang="fi-FI" dirty="0" smtClean="0"/>
              <a:t>epäpuhtauksien kulkeutumista diffuusiolla rakenteiden </a:t>
            </a:r>
            <a:r>
              <a:rPr lang="fi-FI" dirty="0"/>
              <a:t>läpi ainakaan täysin</a:t>
            </a:r>
          </a:p>
          <a:p>
            <a:pPr marL="457200" indent="-457200">
              <a:buFont typeface="+mj-lt"/>
              <a:buAutoNum type="arabicPeriod"/>
            </a:pPr>
            <a:r>
              <a:rPr lang="fi-FI" dirty="0" smtClean="0"/>
              <a:t>Ei </a:t>
            </a:r>
            <a:r>
              <a:rPr lang="fi-FI" dirty="0"/>
              <a:t>ole laajoja </a:t>
            </a:r>
            <a:r>
              <a:rPr lang="fi-FI" dirty="0" smtClean="0"/>
              <a:t>tutkimustuloksia vaikutuksesta </a:t>
            </a:r>
            <a:r>
              <a:rPr lang="fi-FI" dirty="0"/>
              <a:t>sisäilman laatuun</a:t>
            </a:r>
          </a:p>
          <a:p>
            <a:pPr marL="457200" indent="-457200">
              <a:buFont typeface="+mj-lt"/>
              <a:buAutoNum type="arabicPeriod"/>
            </a:pPr>
            <a:r>
              <a:rPr lang="fi-FI" dirty="0" smtClean="0"/>
              <a:t>Onnistumiset perustuvat käytännön </a:t>
            </a:r>
            <a:r>
              <a:rPr lang="fi-FI" dirty="0"/>
              <a:t>kokemuksiin </a:t>
            </a:r>
            <a:r>
              <a:rPr lang="fi-FI" dirty="0" smtClean="0"/>
              <a:t>ja pienimuotoisiin </a:t>
            </a:r>
            <a:r>
              <a:rPr lang="fi-FI" dirty="0"/>
              <a:t>tutkimuksiin</a:t>
            </a:r>
          </a:p>
          <a:p>
            <a:pPr marL="457200" indent="-457200">
              <a:buFont typeface="+mj-lt"/>
              <a:buAutoNum type="arabicPeriod"/>
            </a:pPr>
            <a:r>
              <a:rPr lang="fi-FI" dirty="0" smtClean="0"/>
              <a:t>Vaatii erikoisosaamista suunnittelijalta</a:t>
            </a:r>
            <a:r>
              <a:rPr lang="fi-FI" dirty="0"/>
              <a:t> </a:t>
            </a:r>
            <a:r>
              <a:rPr lang="fi-FI" dirty="0" smtClean="0"/>
              <a:t>(rakennusfysikaalinen</a:t>
            </a:r>
            <a:endParaRPr lang="fi-FI" dirty="0"/>
          </a:p>
          <a:p>
            <a:pPr marL="457200" indent="-457200">
              <a:buFont typeface="+mj-lt"/>
              <a:buAutoNum type="arabicPeriod"/>
            </a:pPr>
            <a:r>
              <a:rPr lang="fi-FI" dirty="0"/>
              <a:t>suunnittelutehtävä)</a:t>
            </a:r>
          </a:p>
          <a:p>
            <a:pPr marL="457200" indent="-457200">
              <a:buFont typeface="+mj-lt"/>
              <a:buAutoNum type="arabicPeriod"/>
            </a:pPr>
            <a:r>
              <a:rPr lang="fi-FI" dirty="0" smtClean="0"/>
              <a:t>Vaatii erikoisosaamista rakennustyömaalla</a:t>
            </a:r>
            <a:endParaRPr lang="fi-FI" dirty="0"/>
          </a:p>
          <a:p>
            <a:pPr marL="457200" indent="-457200">
              <a:buFont typeface="+mj-lt"/>
              <a:buAutoNum type="arabicPeriod"/>
            </a:pPr>
            <a:r>
              <a:rPr lang="fi-FI" dirty="0" smtClean="0"/>
              <a:t>Saattaa </a:t>
            </a:r>
            <a:r>
              <a:rPr lang="fi-FI" dirty="0"/>
              <a:t>rajoittaa tilojen käyttöä </a:t>
            </a:r>
            <a:r>
              <a:rPr lang="fi-FI" dirty="0" smtClean="0"/>
              <a:t>ja muunneltavuutta</a:t>
            </a:r>
            <a:endParaRPr lang="fi-FI" dirty="0"/>
          </a:p>
        </p:txBody>
      </p:sp>
      <p:sp>
        <p:nvSpPr>
          <p:cNvPr id="7" name="TextBox 6"/>
          <p:cNvSpPr txBox="1"/>
          <p:nvPr/>
        </p:nvSpPr>
        <p:spPr>
          <a:xfrm>
            <a:off x="5292080" y="5949280"/>
            <a:ext cx="3707916" cy="400110"/>
          </a:xfrm>
          <a:prstGeom prst="rect">
            <a:avLst/>
          </a:prstGeom>
          <a:noFill/>
        </p:spPr>
        <p:txBody>
          <a:bodyPr wrap="square" rtlCol="0">
            <a:spAutoFit/>
          </a:bodyPr>
          <a:lstStyle/>
          <a:p>
            <a:r>
              <a:rPr lang="fi-FI" sz="1000" dirty="0"/>
              <a:t>Rakenteiden ilmatiiveyden parantaminen sisäilmakorjauksissa</a:t>
            </a:r>
            <a:br>
              <a:rPr lang="fi-FI" sz="1000" dirty="0"/>
            </a:br>
            <a:r>
              <a:rPr lang="fi-FI" sz="1000" dirty="0"/>
              <a:t>Katariina Laine, 2014</a:t>
            </a:r>
          </a:p>
        </p:txBody>
      </p:sp>
      <p:pic>
        <p:nvPicPr>
          <p:cNvPr id="8" name="Kuva 26" descr="Kuvaus: Savonia_Word_tunniste"/>
          <p:cNvPicPr/>
          <p:nvPr/>
        </p:nvPicPr>
        <p:blipFill rotWithShape="1">
          <a:blip r:embed="rId2"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9" name="Dian numeron paikkamerkki 4"/>
          <p:cNvSpPr>
            <a:spLocks noGrp="1"/>
          </p:cNvSpPr>
          <p:nvPr>
            <p:ph type="sldNum" sz="quarter" idx="12"/>
          </p:nvPr>
        </p:nvSpPr>
        <p:spPr>
          <a:xfrm>
            <a:off x="8316912" y="6198834"/>
            <a:ext cx="503238" cy="365125"/>
          </a:xfrm>
        </p:spPr>
        <p:txBody>
          <a:bodyPr/>
          <a:lstStyle/>
          <a:p>
            <a:r>
              <a:rPr lang="fi-FI" dirty="0" smtClean="0"/>
              <a:t>94</a:t>
            </a:r>
            <a:endParaRPr lang="fi-FI" dirty="0"/>
          </a:p>
        </p:txBody>
      </p:sp>
    </p:spTree>
    <p:extLst>
      <p:ext uri="{BB962C8B-B14F-4D97-AF65-F5344CB8AC3E}">
        <p14:creationId xmlns:p14="http://schemas.microsoft.com/office/powerpoint/2010/main" val="3598789130"/>
      </p:ext>
    </p:extLst>
  </p:cSld>
  <p:clrMapOvr>
    <a:masterClrMapping/>
  </p:clrMapOvr>
  <p:transition spd="med">
    <p:wip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fi-FI" sz="3200" dirty="0" smtClean="0"/>
              <a:t>Tiivistyskorjaaminen</a:t>
            </a:r>
            <a:br>
              <a:rPr lang="fi-FI" sz="3200" dirty="0" smtClean="0"/>
            </a:br>
            <a:endParaRPr lang="fi-FI" sz="3200" dirty="0"/>
          </a:p>
        </p:txBody>
      </p:sp>
      <p:sp>
        <p:nvSpPr>
          <p:cNvPr id="5" name="Content Placeholder 4"/>
          <p:cNvSpPr>
            <a:spLocks noGrp="1"/>
          </p:cNvSpPr>
          <p:nvPr>
            <p:ph sz="half" idx="1"/>
          </p:nvPr>
        </p:nvSpPr>
        <p:spPr/>
        <p:txBody>
          <a:bodyPr>
            <a:normAutofit fontScale="92500" lnSpcReduction="10000"/>
          </a:bodyPr>
          <a:lstStyle/>
          <a:p>
            <a:pPr marL="0" indent="0">
              <a:buNone/>
            </a:pPr>
            <a:r>
              <a:rPr lang="fi-FI" b="1" dirty="0" smtClean="0"/>
              <a:t>Mahdollisuudet</a:t>
            </a:r>
          </a:p>
          <a:p>
            <a:endParaRPr lang="fi-FI" dirty="0"/>
          </a:p>
          <a:p>
            <a:pPr marL="457200" indent="-457200">
              <a:buFont typeface="+mj-lt"/>
              <a:buAutoNum type="arabicPeriod"/>
            </a:pPr>
            <a:r>
              <a:rPr lang="fi-FI" dirty="0" smtClean="0"/>
              <a:t>Uusi korjausmenetelmä sisäilmaongelmien </a:t>
            </a:r>
            <a:r>
              <a:rPr lang="fi-FI" dirty="0"/>
              <a:t>poistamiseksi</a:t>
            </a:r>
          </a:p>
          <a:p>
            <a:pPr marL="457200" indent="-457200">
              <a:buFont typeface="+mj-lt"/>
              <a:buAutoNum type="arabicPeriod"/>
            </a:pPr>
            <a:r>
              <a:rPr lang="fi-FI" dirty="0" smtClean="0"/>
              <a:t>Vaihtoehto raskaille purkukorjauksille</a:t>
            </a:r>
            <a:endParaRPr lang="fi-FI" dirty="0"/>
          </a:p>
          <a:p>
            <a:pPr marL="457200" indent="-457200">
              <a:buFont typeface="+mj-lt"/>
              <a:buAutoNum type="arabicPeriod"/>
            </a:pPr>
            <a:r>
              <a:rPr lang="fi-FI" dirty="0" smtClean="0"/>
              <a:t>Vaihtoehto </a:t>
            </a:r>
            <a:r>
              <a:rPr lang="fi-FI" dirty="0"/>
              <a:t>ylikorjaamiselle</a:t>
            </a:r>
          </a:p>
          <a:p>
            <a:pPr marL="457200" indent="-457200">
              <a:buFont typeface="+mj-lt"/>
              <a:buAutoNum type="arabicPeriod"/>
            </a:pPr>
            <a:r>
              <a:rPr lang="fi-FI" dirty="0" smtClean="0"/>
              <a:t>On </a:t>
            </a:r>
            <a:r>
              <a:rPr lang="fi-FI" dirty="0"/>
              <a:t>tehty useissa kohteissa, </a:t>
            </a:r>
            <a:r>
              <a:rPr lang="fi-FI" dirty="0" smtClean="0"/>
              <a:t>joten tutkimuskohteita </a:t>
            </a:r>
            <a:r>
              <a:rPr lang="fi-FI" dirty="0"/>
              <a:t>on </a:t>
            </a:r>
            <a:r>
              <a:rPr lang="fi-FI" dirty="0" smtClean="0"/>
              <a:t>olemassa jatkoselvityksiä varten</a:t>
            </a:r>
            <a:endParaRPr lang="fi-FI" dirty="0"/>
          </a:p>
          <a:p>
            <a:pPr marL="457200" indent="-457200">
              <a:buFont typeface="+mj-lt"/>
              <a:buAutoNum type="arabicPeriod"/>
            </a:pPr>
            <a:r>
              <a:rPr lang="fi-FI" dirty="0" smtClean="0"/>
              <a:t>Edistää rakennusteollisuuden tuotekehitystä</a:t>
            </a:r>
            <a:endParaRPr lang="fi-FI" dirty="0"/>
          </a:p>
        </p:txBody>
      </p:sp>
      <p:sp>
        <p:nvSpPr>
          <p:cNvPr id="6" name="Content Placeholder 5"/>
          <p:cNvSpPr>
            <a:spLocks noGrp="1"/>
          </p:cNvSpPr>
          <p:nvPr>
            <p:ph sz="half" idx="2"/>
          </p:nvPr>
        </p:nvSpPr>
        <p:spPr>
          <a:xfrm>
            <a:off x="4648200" y="1628775"/>
            <a:ext cx="4100264" cy="4392614"/>
          </a:xfrm>
        </p:spPr>
        <p:txBody>
          <a:bodyPr>
            <a:normAutofit fontScale="92500" lnSpcReduction="10000"/>
          </a:bodyPr>
          <a:lstStyle/>
          <a:p>
            <a:pPr marL="0" indent="0">
              <a:buNone/>
            </a:pPr>
            <a:r>
              <a:rPr lang="fi-FI" b="1" dirty="0" smtClean="0"/>
              <a:t>Uhat</a:t>
            </a:r>
          </a:p>
          <a:p>
            <a:endParaRPr lang="fi-FI" dirty="0"/>
          </a:p>
          <a:p>
            <a:pPr marL="457200" indent="-457200">
              <a:buFont typeface="+mj-lt"/>
              <a:buAutoNum type="arabicPeriod"/>
            </a:pPr>
            <a:r>
              <a:rPr lang="fi-FI" dirty="0" smtClean="0"/>
              <a:t>Korjausmenetelmää käytetään väärin </a:t>
            </a:r>
            <a:r>
              <a:rPr lang="fi-FI" dirty="0"/>
              <a:t>tai korjaukset </a:t>
            </a:r>
            <a:r>
              <a:rPr lang="fi-FI" dirty="0" smtClean="0"/>
              <a:t>toteutetaan huolimattomasti </a:t>
            </a:r>
            <a:r>
              <a:rPr lang="fi-FI" dirty="0"/>
              <a:t>tai </a:t>
            </a:r>
            <a:r>
              <a:rPr lang="fi-FI" dirty="0" smtClean="0"/>
              <a:t>ilman suunnitelmia</a:t>
            </a:r>
            <a:endParaRPr lang="fi-FI" dirty="0"/>
          </a:p>
          <a:p>
            <a:pPr marL="457200" indent="-457200">
              <a:buFont typeface="+mj-lt"/>
              <a:buAutoNum type="arabicPeriod"/>
            </a:pPr>
            <a:r>
              <a:rPr lang="fi-FI" dirty="0" smtClean="0"/>
              <a:t>Pitkäaikaiskestävyydestä </a:t>
            </a:r>
            <a:r>
              <a:rPr lang="fi-FI" dirty="0"/>
              <a:t>ei </a:t>
            </a:r>
            <a:r>
              <a:rPr lang="fi-FI" dirty="0" smtClean="0"/>
              <a:t>ole tutkimustietoa</a:t>
            </a:r>
            <a:endParaRPr lang="fi-FI" dirty="0"/>
          </a:p>
          <a:p>
            <a:pPr marL="457200" indent="-457200">
              <a:buFont typeface="+mj-lt"/>
              <a:buAutoNum type="arabicPeriod"/>
            </a:pPr>
            <a:r>
              <a:rPr lang="fi-FI" dirty="0" smtClean="0"/>
              <a:t>Herkimpien </a:t>
            </a:r>
            <a:r>
              <a:rPr lang="fi-FI" dirty="0"/>
              <a:t>oireilu ei poistu</a:t>
            </a:r>
          </a:p>
        </p:txBody>
      </p:sp>
      <p:sp>
        <p:nvSpPr>
          <p:cNvPr id="7" name="TextBox 6"/>
          <p:cNvSpPr txBox="1"/>
          <p:nvPr/>
        </p:nvSpPr>
        <p:spPr>
          <a:xfrm>
            <a:off x="5292080" y="5949280"/>
            <a:ext cx="3707916" cy="400110"/>
          </a:xfrm>
          <a:prstGeom prst="rect">
            <a:avLst/>
          </a:prstGeom>
          <a:noFill/>
        </p:spPr>
        <p:txBody>
          <a:bodyPr wrap="square" rtlCol="0">
            <a:spAutoFit/>
          </a:bodyPr>
          <a:lstStyle/>
          <a:p>
            <a:r>
              <a:rPr lang="fi-FI" sz="1000" dirty="0"/>
              <a:t>Rakenteiden ilmatiiveyden parantaminen sisäilmakorjauksissa</a:t>
            </a:r>
            <a:br>
              <a:rPr lang="fi-FI" sz="1000" dirty="0"/>
            </a:br>
            <a:r>
              <a:rPr lang="fi-FI" sz="1000" dirty="0"/>
              <a:t>Katariina Laine, 2014</a:t>
            </a:r>
          </a:p>
        </p:txBody>
      </p:sp>
      <p:pic>
        <p:nvPicPr>
          <p:cNvPr id="8" name="Kuva 26" descr="Kuvaus: Savonia_Word_tunniste"/>
          <p:cNvPicPr/>
          <p:nvPr/>
        </p:nvPicPr>
        <p:blipFill rotWithShape="1">
          <a:blip r:embed="rId2"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9" name="Dian numeron paikkamerkki 4"/>
          <p:cNvSpPr>
            <a:spLocks noGrp="1"/>
          </p:cNvSpPr>
          <p:nvPr>
            <p:ph type="sldNum" sz="quarter" idx="12"/>
          </p:nvPr>
        </p:nvSpPr>
        <p:spPr>
          <a:xfrm>
            <a:off x="8316912" y="6198834"/>
            <a:ext cx="503238" cy="365125"/>
          </a:xfrm>
        </p:spPr>
        <p:txBody>
          <a:bodyPr/>
          <a:lstStyle/>
          <a:p>
            <a:r>
              <a:rPr lang="fi-FI" dirty="0" smtClean="0"/>
              <a:t>9</a:t>
            </a:r>
            <a:fld id="{49246692-9764-4796-AF2E-897E79EBAFA7}" type="slidenum">
              <a:rPr lang="fi-FI" smtClean="0"/>
              <a:pPr/>
              <a:t>96</a:t>
            </a:fld>
            <a:endParaRPr lang="fi-FI" dirty="0"/>
          </a:p>
        </p:txBody>
      </p:sp>
    </p:spTree>
    <p:extLst>
      <p:ext uri="{BB962C8B-B14F-4D97-AF65-F5344CB8AC3E}">
        <p14:creationId xmlns:p14="http://schemas.microsoft.com/office/powerpoint/2010/main" val="153575543"/>
      </p:ext>
    </p:extLst>
  </p:cSld>
  <p:clrMapOvr>
    <a:masterClrMapping/>
  </p:clrMapOvr>
  <p:transition spd="med">
    <p:wip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pic>
        <p:nvPicPr>
          <p:cNvPr id="5" name="Content Placeholder 4"/>
          <p:cNvPicPr>
            <a:picLocks noGrp="1" noChangeAspect="1"/>
          </p:cNvPicPr>
          <p:nvPr>
            <p:ph sz="half" idx="1"/>
          </p:nvPr>
        </p:nvPicPr>
        <p:blipFill rotWithShape="1">
          <a:blip r:embed="rId2"/>
          <a:srcRect l="27711" t="16849" r="29108" b="44768"/>
          <a:stretch/>
        </p:blipFill>
        <p:spPr>
          <a:xfrm>
            <a:off x="683568" y="2204864"/>
            <a:ext cx="7344820" cy="3672408"/>
          </a:xfrm>
          <a:prstGeom prst="rect">
            <a:avLst/>
          </a:prstGeom>
        </p:spPr>
      </p:pic>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5292080" y="5949280"/>
            <a:ext cx="3707916" cy="400110"/>
          </a:xfrm>
          <a:prstGeom prst="rect">
            <a:avLst/>
          </a:prstGeom>
          <a:noFill/>
        </p:spPr>
        <p:txBody>
          <a:bodyPr wrap="square" rtlCol="0">
            <a:spAutoFit/>
          </a:bodyPr>
          <a:lstStyle/>
          <a:p>
            <a:r>
              <a:rPr lang="fi-FI" sz="1000" dirty="0"/>
              <a:t>Rakenteiden ilmatiiveyden parantaminen sisäilmakorjauksissa</a:t>
            </a:r>
            <a:br>
              <a:rPr lang="fi-FI" sz="1000" dirty="0"/>
            </a:br>
            <a:r>
              <a:rPr lang="fi-FI" sz="1000" dirty="0"/>
              <a:t>Katariina Laine, 2014</a:t>
            </a:r>
          </a:p>
        </p:txBody>
      </p:sp>
      <p:sp>
        <p:nvSpPr>
          <p:cNvPr id="8" name="Dian numeron paikkamerkki 4"/>
          <p:cNvSpPr>
            <a:spLocks noGrp="1"/>
          </p:cNvSpPr>
          <p:nvPr>
            <p:ph type="sldNum" sz="quarter" idx="12"/>
          </p:nvPr>
        </p:nvSpPr>
        <p:spPr>
          <a:xfrm>
            <a:off x="8316912" y="6198834"/>
            <a:ext cx="503238" cy="365125"/>
          </a:xfrm>
        </p:spPr>
        <p:txBody>
          <a:bodyPr/>
          <a:lstStyle/>
          <a:p>
            <a:r>
              <a:rPr lang="fi-FI" dirty="0" smtClean="0"/>
              <a:t>96</a:t>
            </a:r>
            <a:endParaRPr lang="fi-FI" dirty="0"/>
          </a:p>
        </p:txBody>
      </p:sp>
    </p:spTree>
    <p:extLst>
      <p:ext uri="{BB962C8B-B14F-4D97-AF65-F5344CB8AC3E}">
        <p14:creationId xmlns:p14="http://schemas.microsoft.com/office/powerpoint/2010/main" val="1339654537"/>
      </p:ext>
    </p:extLst>
  </p:cSld>
  <p:clrMapOvr>
    <a:masterClrMapping/>
  </p:clrMapOvr>
  <p:transition spd="med">
    <p:wip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Ilmanvaihtojärjestelmän korjaukset</a:t>
            </a:r>
            <a:endParaRPr lang="fi-FI" dirty="0"/>
          </a:p>
        </p:txBody>
      </p:sp>
      <p:sp>
        <p:nvSpPr>
          <p:cNvPr id="3" name="Content Placeholder 2"/>
          <p:cNvSpPr>
            <a:spLocks noGrp="1"/>
          </p:cNvSpPr>
          <p:nvPr>
            <p:ph sz="half" idx="1"/>
          </p:nvPr>
        </p:nvSpPr>
        <p:spPr>
          <a:xfrm>
            <a:off x="827088" y="1628775"/>
            <a:ext cx="7849368" cy="4392614"/>
          </a:xfrm>
        </p:spPr>
        <p:txBody>
          <a:bodyPr>
            <a:normAutofit fontScale="85000" lnSpcReduction="20000"/>
          </a:bodyPr>
          <a:lstStyle/>
          <a:p>
            <a:r>
              <a:rPr lang="fi-FI" dirty="0" smtClean="0"/>
              <a:t>Ilmanvaihtojärjestelmä</a:t>
            </a:r>
          </a:p>
          <a:p>
            <a:pPr lvl="1"/>
            <a:r>
              <a:rPr lang="fi-FI" dirty="0" smtClean="0"/>
              <a:t>Koneellinen poisto</a:t>
            </a:r>
          </a:p>
          <a:p>
            <a:pPr lvl="1"/>
            <a:r>
              <a:rPr lang="fi-FI" dirty="0" smtClean="0"/>
              <a:t>Painovoimainen ilmanvaihto</a:t>
            </a:r>
          </a:p>
          <a:p>
            <a:pPr lvl="1"/>
            <a:r>
              <a:rPr lang="fi-FI" dirty="0" smtClean="0"/>
              <a:t>Koneellinen tulo- ja poisto</a:t>
            </a:r>
          </a:p>
          <a:p>
            <a:endParaRPr lang="fi-FI" dirty="0"/>
          </a:p>
          <a:p>
            <a:r>
              <a:rPr lang="fi-FI" dirty="0" smtClean="0"/>
              <a:t>Rakennuksen paine-erot</a:t>
            </a:r>
          </a:p>
          <a:p>
            <a:endParaRPr lang="fi-FI" dirty="0"/>
          </a:p>
          <a:p>
            <a:r>
              <a:rPr lang="fi-FI" dirty="0" smtClean="0"/>
              <a:t>Ilmanvaihtojärjestelmän käyttöaika</a:t>
            </a:r>
          </a:p>
          <a:p>
            <a:endParaRPr lang="fi-FI" dirty="0"/>
          </a:p>
          <a:p>
            <a:r>
              <a:rPr lang="fi-FI" dirty="0" smtClean="0"/>
              <a:t>Ilmamäärät ja ilmanvaihtokerroin</a:t>
            </a:r>
          </a:p>
          <a:p>
            <a:endParaRPr lang="fi-FI" dirty="0"/>
          </a:p>
          <a:p>
            <a:r>
              <a:rPr lang="fi-FI" dirty="0" smtClean="0"/>
              <a:t>Tiloihin tai osastoihin kohdennettavat ilmanvaihtojärjestelmän korjaukset</a:t>
            </a:r>
          </a:p>
          <a:p>
            <a:pPr lvl="1"/>
            <a:r>
              <a:rPr lang="fi-FI" dirty="0" smtClean="0"/>
              <a:t>Kellarikerros, varastotilat, ryömintätilat</a:t>
            </a:r>
          </a:p>
          <a:p>
            <a:endParaRPr lang="fi-FI" dirty="0"/>
          </a:p>
          <a:p>
            <a:endParaRPr lang="fi-FI" b="1" dirty="0"/>
          </a:p>
          <a:p>
            <a:r>
              <a:rPr lang="fi-FI" b="1" dirty="0"/>
              <a:t>Radonpitoisuuden alenema tyypillisesti 0 - 50 % </a:t>
            </a:r>
          </a:p>
          <a:p>
            <a:endParaRPr lang="fi-FI" dirty="0"/>
          </a:p>
        </p:txBody>
      </p:sp>
      <p:sp>
        <p:nvSpPr>
          <p:cNvPr id="5" name="Footer Placeholder 3"/>
          <p:cNvSpPr txBox="1">
            <a:spLocks/>
          </p:cNvSpPr>
          <p:nvPr/>
        </p:nvSpPr>
        <p:spPr>
          <a:xfrm>
            <a:off x="323528" y="5517257"/>
            <a:ext cx="6408712" cy="902711"/>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i-FI" sz="1000" dirty="0"/>
              <a:t>Asuntojen </a:t>
            </a:r>
            <a:r>
              <a:rPr lang="fi-FI" sz="1000" dirty="0" smtClean="0"/>
              <a:t>radonkorjaaminen, </a:t>
            </a:r>
            <a:r>
              <a:rPr lang="fi-FI" sz="1000" dirty="0"/>
              <a:t>Hannu Arvela, Olli Holmgren, Heikki </a:t>
            </a:r>
            <a:r>
              <a:rPr lang="fi-FI" sz="1000" dirty="0" err="1" smtClean="0"/>
              <a:t>Reisbacka</a:t>
            </a:r>
            <a:r>
              <a:rPr lang="fi-FI" sz="1000" dirty="0" smtClean="0"/>
              <a:t>, STUK-A252, 2012</a:t>
            </a:r>
          </a:p>
          <a:p>
            <a:pPr>
              <a:defRPr/>
            </a:pPr>
            <a:endParaRPr lang="fi-FI" sz="1000" dirty="0" smtClean="0"/>
          </a:p>
          <a:p>
            <a:pPr>
              <a:defRPr/>
            </a:pPr>
            <a:endParaRPr lang="fi-FI" dirty="0"/>
          </a:p>
        </p:txBody>
      </p:sp>
      <p:pic>
        <p:nvPicPr>
          <p:cNvPr id="6" name="Kuva 26" descr="Kuvaus: Savonia_Word_tunniste"/>
          <p:cNvPicPr/>
          <p:nvPr/>
        </p:nvPicPr>
        <p:blipFill rotWithShape="1">
          <a:blip r:embed="rId2"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7" name="Dian numeron paikkamerkki 4"/>
          <p:cNvSpPr>
            <a:spLocks noGrp="1"/>
          </p:cNvSpPr>
          <p:nvPr>
            <p:ph type="sldNum" sz="quarter" idx="12"/>
          </p:nvPr>
        </p:nvSpPr>
        <p:spPr>
          <a:xfrm>
            <a:off x="8316912" y="6198834"/>
            <a:ext cx="503238" cy="365125"/>
          </a:xfrm>
        </p:spPr>
        <p:txBody>
          <a:bodyPr/>
          <a:lstStyle/>
          <a:p>
            <a:r>
              <a:rPr lang="fi-FI" dirty="0" smtClean="0"/>
              <a:t>97</a:t>
            </a:r>
            <a:endParaRPr lang="fi-FI" dirty="0"/>
          </a:p>
        </p:txBody>
      </p:sp>
    </p:spTree>
    <p:extLst>
      <p:ext uri="{BB962C8B-B14F-4D97-AF65-F5344CB8AC3E}">
        <p14:creationId xmlns:p14="http://schemas.microsoft.com/office/powerpoint/2010/main" val="1316141814"/>
      </p:ext>
    </p:extLst>
  </p:cSld>
  <p:clrMapOvr>
    <a:masterClrMapping/>
  </p:clrMapOvr>
  <p:transition spd="med">
    <p:wip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0493" y="3069580"/>
            <a:ext cx="7489824" cy="719460"/>
          </a:xfrm>
        </p:spPr>
        <p:style>
          <a:lnRef idx="3">
            <a:schemeClr val="lt1"/>
          </a:lnRef>
          <a:fillRef idx="1">
            <a:schemeClr val="accent2"/>
          </a:fillRef>
          <a:effectRef idx="1">
            <a:schemeClr val="accent2"/>
          </a:effectRef>
          <a:fontRef idx="minor">
            <a:schemeClr val="lt1"/>
          </a:fontRef>
        </p:style>
        <p:txBody>
          <a:bodyPr anchor="ctr">
            <a:noAutofit/>
          </a:bodyPr>
          <a:lstStyle/>
          <a:p>
            <a:pPr algn="ctr"/>
            <a:r>
              <a:rPr lang="fi-FI" dirty="0" smtClean="0"/>
              <a:t>Melu</a:t>
            </a:r>
            <a:endParaRPr lang="fi-FI" dirty="0"/>
          </a:p>
        </p:txBody>
      </p:sp>
      <p:pic>
        <p:nvPicPr>
          <p:cNvPr id="3"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Dian numeron paikkamerkki 3"/>
          <p:cNvSpPr>
            <a:spLocks noGrp="1"/>
          </p:cNvSpPr>
          <p:nvPr>
            <p:ph type="sldNum" sz="quarter" idx="12"/>
          </p:nvPr>
        </p:nvSpPr>
        <p:spPr/>
        <p:txBody>
          <a:bodyPr/>
          <a:lstStyle/>
          <a:p>
            <a:fld id="{49246692-9764-4796-AF2E-897E79EBAFA7}" type="slidenum">
              <a:rPr lang="fi-FI" smtClean="0"/>
              <a:pPr/>
              <a:t>99</a:t>
            </a:fld>
            <a:endParaRPr lang="fi-FI"/>
          </a:p>
        </p:txBody>
      </p:sp>
    </p:spTree>
    <p:extLst>
      <p:ext uri="{BB962C8B-B14F-4D97-AF65-F5344CB8AC3E}">
        <p14:creationId xmlns:p14="http://schemas.microsoft.com/office/powerpoint/2010/main" val="4148492638"/>
      </p:ext>
    </p:extLst>
  </p:cSld>
  <p:clrMapOvr>
    <a:masterClrMapping/>
  </p:clrMapOvr>
  <p:transition spd="med">
    <p:wipe/>
  </p:transition>
  <p:timing>
    <p:tnLst>
      <p:par>
        <p:cTn id="1" dur="indefinite" restart="never" nodeType="tmRoot"/>
      </p:par>
    </p:tnLst>
  </p:timing>
</p:sld>
</file>

<file path=ppt/theme/theme1.xml><?xml version="1.0" encoding="utf-8"?>
<a:theme xmlns:a="http://schemas.openxmlformats.org/drawingml/2006/main" name="KoHo">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Kosteus ja hometalko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KoHo.potx</Template>
  <TotalTime>1904</TotalTime>
  <Words>5937</Words>
  <Application>Microsoft Office PowerPoint</Application>
  <PresentationFormat>Näytössä katseltava diaesitys (4:3)</PresentationFormat>
  <Paragraphs>1406</Paragraphs>
  <Slides>110</Slides>
  <Notes>52</Notes>
  <HiddenSlides>0</HiddenSlides>
  <MMClips>0</MMClips>
  <ScaleCrop>false</ScaleCrop>
  <HeadingPairs>
    <vt:vector size="8" baseType="variant">
      <vt:variant>
        <vt:lpstr>Käytetyt fontit</vt:lpstr>
      </vt:variant>
      <vt:variant>
        <vt:i4>5</vt:i4>
      </vt:variant>
      <vt:variant>
        <vt:lpstr>Teema</vt:lpstr>
      </vt:variant>
      <vt:variant>
        <vt:i4>1</vt:i4>
      </vt:variant>
      <vt:variant>
        <vt:lpstr>Upotetut OLE-palvelimet</vt:lpstr>
      </vt:variant>
      <vt:variant>
        <vt:i4>1</vt:i4>
      </vt:variant>
      <vt:variant>
        <vt:lpstr>Dian otsikot</vt:lpstr>
      </vt:variant>
      <vt:variant>
        <vt:i4>110</vt:i4>
      </vt:variant>
    </vt:vector>
  </HeadingPairs>
  <TitlesOfParts>
    <vt:vector size="117" baseType="lpstr">
      <vt:lpstr>ＭＳ Ｐゴシック</vt:lpstr>
      <vt:lpstr>Arial</vt:lpstr>
      <vt:lpstr>Georgia</vt:lpstr>
      <vt:lpstr>Times New Roman</vt:lpstr>
      <vt:lpstr>Wingdings</vt:lpstr>
      <vt:lpstr>KoHo</vt:lpstr>
      <vt:lpstr>Chart</vt:lpstr>
      <vt:lpstr>Sisäilmaston fysikaaliset olosuhteet </vt:lpstr>
      <vt:lpstr>Saatteeksi opetusmateriaalin käyttöön</vt:lpstr>
      <vt:lpstr>Sisällysluettelo:</vt:lpstr>
      <vt:lpstr>Sisällysluettelo:</vt:lpstr>
      <vt:lpstr>Lämpöviihtyvyys</vt:lpstr>
      <vt:lpstr>Lämpöviihtyvyys</vt:lpstr>
      <vt:lpstr>Lämpöviihtyvyys </vt:lpstr>
      <vt:lpstr>Tyypilliset olosuhdehaitat ja niiden esiintyvyys toimistorakennuksissa</vt:lpstr>
      <vt:lpstr>Sisäilman lämpötila</vt:lpstr>
      <vt:lpstr>Sisäilman lämpötila</vt:lpstr>
      <vt:lpstr>Sisäilman lämpötila</vt:lpstr>
      <vt:lpstr>Sisäilman lämpötila Rakmk D2, 2012</vt:lpstr>
      <vt:lpstr>Sisäilman lämpötila Rakmk D2, 2012</vt:lpstr>
      <vt:lpstr>Sisäilman lämpötila, tavoitearvot Sisäilmastoluokitus 2008</vt:lpstr>
      <vt:lpstr>Asetus asunnon ja muun oleskelutilan terveydellisistä olosuhteista ja ulkopuolisen asiantuntijan pätevyysvaatimuksista (STM 2015) </vt:lpstr>
      <vt:lpstr>Lämpötilaindeksi</vt:lpstr>
      <vt:lpstr>Lämpötilaindeksi  Asumisterveysasetus, 2015</vt:lpstr>
      <vt:lpstr>Lämpötilaindeksi Asumisterveysasetuksen soveltamisohje, osa 1, Valvira</vt:lpstr>
      <vt:lpstr>Lämpötilaindeksi</vt:lpstr>
      <vt:lpstr>Lämpötilaindeksi pistemäisille vioille Kylmäsiltojen määrän arviointi</vt:lpstr>
      <vt:lpstr>Lämpötilaindeksi seinän aluelämpötiloille Kylmäsiltojen määrän arviointi</vt:lpstr>
      <vt:lpstr>Lämpötilaindeksi lattian aluelämpötiloille Kylmäsiltojen määrän arviointi</vt:lpstr>
      <vt:lpstr>Lämpötilaindeksi ikkunat, ovet, läpivientiliitokset ja tiivistepinnat Kylmäsiltojen määrän arviointi</vt:lpstr>
      <vt:lpstr>Sisäilman lämpötila mittaaminen, olosuhteet</vt:lpstr>
      <vt:lpstr>Sisäilman lämpötilan mittaaminen</vt:lpstr>
      <vt:lpstr>Lämpökuvaus</vt:lpstr>
      <vt:lpstr>Asuin- ja oleskelutiloihin soveltuva korjausluokitus </vt:lpstr>
      <vt:lpstr>Sisäilman lämpötilan seurantamittaus</vt:lpstr>
      <vt:lpstr>Sisäilman kosteus</vt:lpstr>
      <vt:lpstr>Sisäilman kosteus</vt:lpstr>
      <vt:lpstr>Sisäilman kosteus</vt:lpstr>
      <vt:lpstr>Sisäilman kosteus</vt:lpstr>
      <vt:lpstr>Homeen kasvuun (mould) ja lahon kehittymiseen (decay)  johtavat kriittiset kosteus ja lämpöolot ajan suhteen luokiteltuna  (weeks = viikot/ months = kuukausia). </vt:lpstr>
      <vt:lpstr>Rakennekosteus </vt:lpstr>
      <vt:lpstr>Rakennekosteus</vt:lpstr>
      <vt:lpstr>PowerPoint-esitys</vt:lpstr>
      <vt:lpstr>Betonin suhteellisen kosteuden mittaus Pintakosteusmittaus</vt:lpstr>
      <vt:lpstr>Betonin suhteellisen kosteuden mittaus Porareikämittaus</vt:lpstr>
      <vt:lpstr>Betonin suhteellisen kosteuden mittaus Näytepalamittaus</vt:lpstr>
      <vt:lpstr>Betonin suhteellisen kosteuden mittaus Näytepalamittaus</vt:lpstr>
      <vt:lpstr>Betonin suhteellisen kosteuden mittaaminen RT14-10984</vt:lpstr>
      <vt:lpstr>Betonin suhteellisen kosteuden mittaus Viiltomittaus</vt:lpstr>
      <vt:lpstr>Viiltomittaus, tulosten tulkinta</vt:lpstr>
      <vt:lpstr>Betonilattian päällystäminen muovi-, kumi-, linoleum- tai tekstiilimatolla  </vt:lpstr>
      <vt:lpstr>Rakennuksen tiiveys </vt:lpstr>
      <vt:lpstr>Ilmavuodot rakennuksessa</vt:lpstr>
      <vt:lpstr>Rakennusten tiiveys</vt:lpstr>
      <vt:lpstr>Tiivis rakennus</vt:lpstr>
      <vt:lpstr>Rakennusten tiiveys ja  Suomen rakentamismääräyskokoelma</vt:lpstr>
      <vt:lpstr>PowerPoint-esitys</vt:lpstr>
      <vt:lpstr>Rakennusten tiiveys ja  Suomen rakentamismääräyskokoelma</vt:lpstr>
      <vt:lpstr>Tiiveys ja sisäilmaston laatu</vt:lpstr>
      <vt:lpstr>Puupientalon kriittiset  ilmavuotokohdat</vt:lpstr>
      <vt:lpstr>Rakennuksen vetoisuus Asumisterveysasetuksen soveltamisohje, osa 1, Valvira</vt:lpstr>
      <vt:lpstr>Rakennuksen ilmavuotoluku- ja ilmanläpäisyluku </vt:lpstr>
      <vt:lpstr>Rakennuksen ilmavuotoluku n50</vt:lpstr>
      <vt:lpstr>Rakennuksen ilmanläpäisyluku q50</vt:lpstr>
      <vt:lpstr>Rakennuksen ilmanvuotoluku</vt:lpstr>
      <vt:lpstr>Rakennusvaipan ilmavuotoluku, Rakmk D3, 2012</vt:lpstr>
      <vt:lpstr>Rakennuksen ilmanpitävyys n50</vt:lpstr>
      <vt:lpstr>Asuinrakennuksen kosteuslaatuluokitus RIL 250-2011, Kosteuden hallinta ja homevaurioiden estäminen</vt:lpstr>
      <vt:lpstr>Asuinrakennuksen kosteuslaatuluokitus</vt:lpstr>
      <vt:lpstr>Asuinrakennuksen kosteuslaatuluokitus</vt:lpstr>
      <vt:lpstr>Asuinrakennuksen kosteuslaatuluokitus</vt:lpstr>
      <vt:lpstr>Asuinrakennuksen kosteuslaatuluokitus</vt:lpstr>
      <vt:lpstr>Asuinrakennuksen kosteuslaatuluokitus</vt:lpstr>
      <vt:lpstr>Radon</vt:lpstr>
      <vt:lpstr>Radon</vt:lpstr>
      <vt:lpstr>Radon, lähteet</vt:lpstr>
      <vt:lpstr>Radon, ohje- ja raja-arvot</vt:lpstr>
      <vt:lpstr>Radon, mittaaminen</vt:lpstr>
      <vt:lpstr>Radon uudisrakentamisessa</vt:lpstr>
      <vt:lpstr>Radon uudisrakentamisessa</vt:lpstr>
      <vt:lpstr>Radon uudisrakentamisessa</vt:lpstr>
      <vt:lpstr>Radonin torjunta</vt:lpstr>
      <vt:lpstr>Radonin torjunta</vt:lpstr>
      <vt:lpstr>Radonin torjunta - tiivistäminen</vt:lpstr>
      <vt:lpstr>Radonin torjunta - tiivistäminen</vt:lpstr>
      <vt:lpstr>Radonin torjunta - tiivistäminen</vt:lpstr>
      <vt:lpstr>Nurkkien tiivistäminen</vt:lpstr>
      <vt:lpstr>Radonin torjunta, tiivistäminen</vt:lpstr>
      <vt:lpstr>Radonin torjunta – rakennuspohjan tuulettaminen</vt:lpstr>
      <vt:lpstr>PowerPoint-esitys</vt:lpstr>
      <vt:lpstr>Asuntojen radonkorjaaminen</vt:lpstr>
      <vt:lpstr>Vuotoilmareitit vanhoissa taloissa</vt:lpstr>
      <vt:lpstr>Radonin torjunta - korjausrakentaminen</vt:lpstr>
      <vt:lpstr>Radonimuri</vt:lpstr>
      <vt:lpstr>Radonimuri</vt:lpstr>
      <vt:lpstr>PowerPoint-esitys</vt:lpstr>
      <vt:lpstr>Radonimurin poistoilmamäärän mitoittaminen</vt:lpstr>
      <vt:lpstr>Radonkaivo</vt:lpstr>
      <vt:lpstr>Rakenneliitosten tiivistäminen</vt:lpstr>
      <vt:lpstr>Tiivistyskorjauksen yleisperiaatteet</vt:lpstr>
      <vt:lpstr>Tiivistyskorjauksen yleisperiaatteet</vt:lpstr>
      <vt:lpstr>Tiivistyskorjaaminen </vt:lpstr>
      <vt:lpstr>Tiivistyskorjaaminen </vt:lpstr>
      <vt:lpstr>PowerPoint-esitys</vt:lpstr>
      <vt:lpstr>Ilmanvaihtojärjestelmän korjaukset</vt:lpstr>
      <vt:lpstr>Melu</vt:lpstr>
      <vt:lpstr>Melu</vt:lpstr>
      <vt:lpstr>Äänitaso, taajuuspainotus</vt:lpstr>
      <vt:lpstr>Rakennusten ääneneristävyys Asuinrakennukset</vt:lpstr>
      <vt:lpstr>Rakennusten ääneneristävyys Hotellit, hoitolaitokset, oppilaitokset, toimistot ja vastaavat tilat</vt:lpstr>
      <vt:lpstr>Melun mittaaminen</vt:lpstr>
      <vt:lpstr>Melualtistusprofiili, esimerkki</vt:lpstr>
      <vt:lpstr>Melun toimenpiderajat </vt:lpstr>
      <vt:lpstr>Kuulovaurion aiheuttava melu</vt:lpstr>
      <vt:lpstr>Toimistomaisten tilojen ääniolosuhteet</vt:lpstr>
      <vt:lpstr>Toimistomaisten tilojen ääniolosuhteet</vt:lpstr>
      <vt:lpstr>Lähteet:</vt:lpstr>
    </vt:vector>
  </TitlesOfParts>
  <Manager>Ympäristöministeriö</Manager>
  <Company>aidema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Aija Kaijärvi</dc:creator>
  <cp:lastModifiedBy>Veli-Matti Pietarinen</cp:lastModifiedBy>
  <cp:revision>147</cp:revision>
  <cp:lastPrinted>2015-11-16T11:01:11Z</cp:lastPrinted>
  <dcterms:created xsi:type="dcterms:W3CDTF">2012-09-14T08:23:56Z</dcterms:created>
  <dcterms:modified xsi:type="dcterms:W3CDTF">2016-06-23T10:46:26Z</dcterms:modified>
</cp:coreProperties>
</file>