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handoutMasterIdLst>
    <p:handoutMasterId r:id="rId53"/>
  </p:handoutMasterIdLst>
  <p:sldIdLst>
    <p:sldId id="256" r:id="rId2"/>
    <p:sldId id="323" r:id="rId3"/>
    <p:sldId id="297" r:id="rId4"/>
    <p:sldId id="298" r:id="rId5"/>
    <p:sldId id="299" r:id="rId6"/>
    <p:sldId id="259" r:id="rId7"/>
    <p:sldId id="260" r:id="rId8"/>
    <p:sldId id="261" r:id="rId9"/>
    <p:sldId id="300" r:id="rId10"/>
    <p:sldId id="310" r:id="rId11"/>
    <p:sldId id="311" r:id="rId12"/>
    <p:sldId id="263" r:id="rId13"/>
    <p:sldId id="312" r:id="rId14"/>
    <p:sldId id="264" r:id="rId15"/>
    <p:sldId id="265" r:id="rId16"/>
    <p:sldId id="313" r:id="rId17"/>
    <p:sldId id="301" r:id="rId18"/>
    <p:sldId id="266" r:id="rId19"/>
    <p:sldId id="290" r:id="rId20"/>
    <p:sldId id="267" r:id="rId21"/>
    <p:sldId id="294" r:id="rId22"/>
    <p:sldId id="268" r:id="rId23"/>
    <p:sldId id="309" r:id="rId24"/>
    <p:sldId id="269" r:id="rId25"/>
    <p:sldId id="302" r:id="rId26"/>
    <p:sldId id="270" r:id="rId27"/>
    <p:sldId id="271" r:id="rId28"/>
    <p:sldId id="272" r:id="rId29"/>
    <p:sldId id="273" r:id="rId30"/>
    <p:sldId id="274" r:id="rId31"/>
    <p:sldId id="303" r:id="rId32"/>
    <p:sldId id="275" r:id="rId33"/>
    <p:sldId id="321" r:id="rId34"/>
    <p:sldId id="322" r:id="rId35"/>
    <p:sldId id="319" r:id="rId36"/>
    <p:sldId id="317" r:id="rId37"/>
    <p:sldId id="315" r:id="rId38"/>
    <p:sldId id="316" r:id="rId39"/>
    <p:sldId id="304" r:id="rId40"/>
    <p:sldId id="277" r:id="rId41"/>
    <p:sldId id="278" r:id="rId42"/>
    <p:sldId id="305" r:id="rId43"/>
    <p:sldId id="279" r:id="rId44"/>
    <p:sldId id="280" r:id="rId45"/>
    <p:sldId id="306" r:id="rId46"/>
    <p:sldId id="281" r:id="rId47"/>
    <p:sldId id="307" r:id="rId48"/>
    <p:sldId id="282" r:id="rId49"/>
    <p:sldId id="288" r:id="rId50"/>
    <p:sldId id="289" r:id="rId51"/>
  </p:sldIdLst>
  <p:sldSz cx="9144000" cy="6858000" type="screen4x3"/>
  <p:notesSz cx="7102475" cy="102346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8">
          <p15:clr>
            <a:srgbClr val="A4A3A4"/>
          </p15:clr>
        </p15:guide>
        <p15:guide id="2" orient="horz" pos="3793">
          <p15:clr>
            <a:srgbClr val="A4A3A4"/>
          </p15:clr>
        </p15:guide>
        <p15:guide id="3" orient="horz" pos="1026">
          <p15:clr>
            <a:srgbClr val="A4A3A4"/>
          </p15:clr>
        </p15:guide>
        <p15:guide id="4" orient="horz" pos="890">
          <p15:clr>
            <a:srgbClr val="A4A3A4"/>
          </p15:clr>
        </p15:guide>
        <p15:guide id="5" orient="horz" pos="210">
          <p15:clr>
            <a:srgbClr val="A4A3A4"/>
          </p15:clr>
        </p15:guide>
        <p15:guide id="6" orient="horz" pos="1842">
          <p15:clr>
            <a:srgbClr val="A4A3A4"/>
          </p15:clr>
        </p15:guide>
        <p15:guide id="7" orient="horz" pos="2840">
          <p15:clr>
            <a:srgbClr val="A4A3A4"/>
          </p15:clr>
        </p15:guide>
        <p15:guide id="8" pos="3243">
          <p15:clr>
            <a:srgbClr val="A4A3A4"/>
          </p15:clr>
        </p15:guide>
        <p15:guide id="9" pos="5239">
          <p15:clr>
            <a:srgbClr val="A4A3A4"/>
          </p15:clr>
        </p15:guide>
        <p15:guide id="10" pos="521">
          <p15:clr>
            <a:srgbClr val="A4A3A4"/>
          </p15:clr>
        </p15:guide>
        <p15:guide id="11" pos="5556">
          <p15:clr>
            <a:srgbClr val="A4A3A4"/>
          </p15:clr>
        </p15:guide>
        <p15:guide id="12" pos="249">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FDFE"/>
    <a:srgbClr val="C65C44"/>
    <a:srgbClr val="00B2A9"/>
    <a:srgbClr val="95B3D7"/>
    <a:srgbClr val="446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414" autoAdjust="0"/>
    <p:restoredTop sz="94337" autoAdjust="0"/>
  </p:normalViewPr>
  <p:slideViewPr>
    <p:cSldViewPr showGuides="1">
      <p:cViewPr varScale="1">
        <p:scale>
          <a:sx n="125" d="100"/>
          <a:sy n="125" d="100"/>
        </p:scale>
        <p:origin x="816" y="102"/>
      </p:cViewPr>
      <p:guideLst>
        <p:guide orient="horz" pos="2478"/>
        <p:guide orient="horz" pos="3793"/>
        <p:guide orient="horz" pos="1026"/>
        <p:guide orient="horz" pos="890"/>
        <p:guide orient="horz" pos="210"/>
        <p:guide orient="horz" pos="1842"/>
        <p:guide orient="horz" pos="2840"/>
        <p:guide pos="3243"/>
        <p:guide pos="5239"/>
        <p:guide pos="521"/>
        <p:guide pos="5556"/>
        <p:guide pos="24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108" y="-84"/>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fi-FI" sz="900" dirty="0">
              <a:latin typeface="Arial" pitchFamily="34" charset="0"/>
              <a:cs typeface="Arial" pitchFamily="34" charset="0"/>
            </a:endParaRPr>
          </a:p>
        </p:txBody>
      </p:sp>
      <p:sp>
        <p:nvSpPr>
          <p:cNvPr id="3" name="Date Placeholder 2"/>
          <p:cNvSpPr>
            <a:spLocks noGrp="1"/>
          </p:cNvSpPr>
          <p:nvPr>
            <p:ph type="dt" sz="quarter" idx="1"/>
          </p:nvPr>
        </p:nvSpPr>
        <p:spPr>
          <a:xfrm>
            <a:off x="4023092" y="0"/>
            <a:ext cx="3077739" cy="511731"/>
          </a:xfrm>
          <a:prstGeom prst="rect">
            <a:avLst/>
          </a:prstGeom>
        </p:spPr>
        <p:txBody>
          <a:bodyPr vert="horz" lIns="99066" tIns="49533" rIns="99066" bIns="49533" rtlCol="0"/>
          <a:lstStyle>
            <a:lvl1pPr algn="r">
              <a:defRPr sz="1300"/>
            </a:lvl1pPr>
          </a:lstStyle>
          <a:p>
            <a:fld id="{D2B8EB6F-D7BD-410C-AB1F-00269204D9C8}" type="datetimeFigureOut">
              <a:rPr lang="fi-FI" sz="900">
                <a:latin typeface="Arial" pitchFamily="34" charset="0"/>
                <a:cs typeface="Arial" pitchFamily="34" charset="0"/>
              </a:rPr>
              <a:pPr/>
              <a:t>23.6.2016</a:t>
            </a:fld>
            <a:endParaRPr lang="fi-FI" sz="900">
              <a:latin typeface="Arial" pitchFamily="34" charset="0"/>
              <a:cs typeface="Arial" pitchFamily="34" charset="0"/>
            </a:endParaRPr>
          </a:p>
        </p:txBody>
      </p:sp>
      <p:sp>
        <p:nvSpPr>
          <p:cNvPr id="4" name="Footer Placeholder 3"/>
          <p:cNvSpPr>
            <a:spLocks noGrp="1"/>
          </p:cNvSpPr>
          <p:nvPr>
            <p:ph type="ftr" sz="quarter" idx="2"/>
          </p:nvPr>
        </p:nvSpPr>
        <p:spPr>
          <a:xfrm>
            <a:off x="0" y="9721106"/>
            <a:ext cx="3077739" cy="511731"/>
          </a:xfrm>
          <a:prstGeom prst="rect">
            <a:avLst/>
          </a:prstGeom>
        </p:spPr>
        <p:txBody>
          <a:bodyPr vert="horz" lIns="99066" tIns="49533" rIns="99066" bIns="49533" rtlCol="0" anchor="b"/>
          <a:lstStyle>
            <a:lvl1pPr algn="l">
              <a:defRPr sz="1300"/>
            </a:lvl1pPr>
          </a:lstStyle>
          <a:p>
            <a:endParaRPr lang="fi-FI" sz="900">
              <a:latin typeface="Arial" pitchFamily="34" charset="0"/>
              <a:cs typeface="Arial" pitchFamily="34" charset="0"/>
            </a:endParaRPr>
          </a:p>
        </p:txBody>
      </p:sp>
      <p:sp>
        <p:nvSpPr>
          <p:cNvPr id="5" name="Slide Number Placeholder 4"/>
          <p:cNvSpPr>
            <a:spLocks noGrp="1"/>
          </p:cNvSpPr>
          <p:nvPr>
            <p:ph type="sldNum" sz="quarter" idx="3"/>
          </p:nvPr>
        </p:nvSpPr>
        <p:spPr>
          <a:xfrm>
            <a:off x="4023092" y="9721106"/>
            <a:ext cx="3077739" cy="511731"/>
          </a:xfrm>
          <a:prstGeom prst="rect">
            <a:avLst/>
          </a:prstGeom>
        </p:spPr>
        <p:txBody>
          <a:bodyPr vert="horz" lIns="99066" tIns="49533" rIns="99066" bIns="49533" rtlCol="0" anchor="b"/>
          <a:lstStyle>
            <a:lvl1pPr algn="r">
              <a:defRPr sz="1300"/>
            </a:lvl1pPr>
          </a:lstStyle>
          <a:p>
            <a:fld id="{C9829D03-198C-4FB6-BC3D-FF132E164A92}" type="slidenum">
              <a:rPr lang="fi-FI" sz="900">
                <a:latin typeface="Arial" pitchFamily="34" charset="0"/>
                <a:cs typeface="Arial" pitchFamily="34" charset="0"/>
              </a:rPr>
              <a:pPr/>
              <a:t>‹#›</a:t>
            </a:fld>
            <a:endParaRPr lang="fi-FI" sz="900">
              <a:latin typeface="Arial" pitchFamily="34" charset="0"/>
              <a:cs typeface="Arial" pitchFamily="34" charset="0"/>
            </a:endParaRPr>
          </a:p>
        </p:txBody>
      </p:sp>
    </p:spTree>
    <p:extLst>
      <p:ext uri="{BB962C8B-B14F-4D97-AF65-F5344CB8AC3E}">
        <p14:creationId xmlns:p14="http://schemas.microsoft.com/office/powerpoint/2010/main" val="534818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900">
                <a:latin typeface="Arial" pitchFamily="34" charset="0"/>
                <a:cs typeface="Arial" pitchFamily="34" charset="0"/>
              </a:defRPr>
            </a:lvl1pPr>
          </a:lstStyle>
          <a:p>
            <a:endParaRPr lang="fi-FI" dirty="0"/>
          </a:p>
        </p:txBody>
      </p:sp>
      <p:sp>
        <p:nvSpPr>
          <p:cNvPr id="3" name="Date Placeholder 2"/>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900">
                <a:latin typeface="Arial" pitchFamily="34" charset="0"/>
                <a:cs typeface="Arial" pitchFamily="34" charset="0"/>
              </a:defRPr>
            </a:lvl1pPr>
          </a:lstStyle>
          <a:p>
            <a:fld id="{734323DC-88BF-4AB1-9A78-B974D90A807B}" type="datetimeFigureOut">
              <a:rPr lang="fi-FI" smtClean="0"/>
              <a:pPr/>
              <a:t>23.6.2016</a:t>
            </a:fld>
            <a:endParaRPr lang="fi-FI" dirty="0"/>
          </a:p>
        </p:txBody>
      </p:sp>
      <p:sp>
        <p:nvSpPr>
          <p:cNvPr id="4" name="Slide Image Placeholder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66" tIns="49533" rIns="99066" bIns="49533" rtlCol="0" anchor="ctr"/>
          <a:lstStyle/>
          <a:p>
            <a:endParaRPr lang="fi-FI"/>
          </a:p>
        </p:txBody>
      </p:sp>
      <p:sp>
        <p:nvSpPr>
          <p:cNvPr id="5" name="Notes Placeholder 4"/>
          <p:cNvSpPr>
            <a:spLocks noGrp="1"/>
          </p:cNvSpPr>
          <p:nvPr>
            <p:ph type="body" sz="quarter" idx="3"/>
          </p:nvPr>
        </p:nvSpPr>
        <p:spPr>
          <a:xfrm>
            <a:off x="710248" y="4861441"/>
            <a:ext cx="5681980" cy="4605576"/>
          </a:xfrm>
          <a:prstGeom prst="rect">
            <a:avLst/>
          </a:prstGeom>
        </p:spPr>
        <p:txBody>
          <a:bodyPr vert="horz" lIns="99066" tIns="49533" rIns="99066" bIns="4953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6" name="Footer Placeholder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900">
                <a:latin typeface="Arial" pitchFamily="34" charset="0"/>
                <a:cs typeface="Arial" pitchFamily="34" charset="0"/>
              </a:defRPr>
            </a:lvl1pPr>
          </a:lstStyle>
          <a:p>
            <a:endParaRPr lang="fi-FI" dirty="0"/>
          </a:p>
        </p:txBody>
      </p:sp>
      <p:sp>
        <p:nvSpPr>
          <p:cNvPr id="7" name="Slide Number Placeholder 6"/>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900">
                <a:latin typeface="Arial" pitchFamily="34" charset="0"/>
                <a:cs typeface="Arial" pitchFamily="34" charset="0"/>
              </a:defRPr>
            </a:lvl1pPr>
          </a:lstStyle>
          <a:p>
            <a:fld id="{BB9F18BF-E348-4EEC-9C4C-E41F855D7E30}" type="slidenum">
              <a:rPr lang="fi-FI" smtClean="0"/>
              <a:pPr/>
              <a:t>‹#›</a:t>
            </a:fld>
            <a:endParaRPr lang="fi-FI" dirty="0"/>
          </a:p>
        </p:txBody>
      </p:sp>
    </p:spTree>
    <p:extLst>
      <p:ext uri="{BB962C8B-B14F-4D97-AF65-F5344CB8AC3E}">
        <p14:creationId xmlns:p14="http://schemas.microsoft.com/office/powerpoint/2010/main" val="1062969084"/>
      </p:ext>
    </p:extLst>
  </p:cSld>
  <p:clrMap bg1="lt1" tx1="dk1" bg2="lt2" tx2="dk2" accent1="accent1" accent2="accent2" accent3="accent3" accent4="accent4" accent5="accent5" accent6="accent6" hlink="hlink" folHlink="folHlink"/>
  <p:hf hdr="0" ftr="0" dt="0"/>
  <p:notesStyle>
    <a:lvl1pPr marL="176213" indent="-176213" algn="l" defTabSz="914400" rtl="0" eaLnBrk="1" latinLnBrk="0" hangingPunct="1">
      <a:buFont typeface="Arial" pitchFamily="34" charset="0"/>
      <a:buChar char="•"/>
      <a:defRPr sz="1600" kern="1200">
        <a:solidFill>
          <a:schemeClr val="tx1"/>
        </a:solidFill>
        <a:latin typeface="Arial" pitchFamily="34" charset="0"/>
        <a:ea typeface="+mn-ea"/>
        <a:cs typeface="Arial" pitchFamily="34" charset="0"/>
      </a:defRPr>
    </a:lvl1pPr>
    <a:lvl2pPr marL="363538" indent="-187325" algn="l" defTabSz="914400" rtl="0" eaLnBrk="1" latinLnBrk="0" hangingPunct="1">
      <a:buFont typeface="Arial" pitchFamily="34" charset="0"/>
      <a:buChar char="•"/>
      <a:defRPr sz="1100" kern="1200">
        <a:solidFill>
          <a:schemeClr val="tx1"/>
        </a:solidFill>
        <a:latin typeface="Arial" pitchFamily="34" charset="0"/>
        <a:ea typeface="+mn-ea"/>
        <a:cs typeface="Arial" pitchFamily="34" charset="0"/>
      </a:defRPr>
    </a:lvl2pPr>
    <a:lvl3pPr marL="539750"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3pPr>
    <a:lvl4pPr marL="715963"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4pPr>
    <a:lvl5pPr marL="892175"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fi.wikipedia.org/wiki/Laki"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fi.wikipedia.org/wiki/S%C3%A4%C3%A4d%C3%B6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1</a:t>
            </a:fld>
            <a:endParaRPr lang="fi-FI" dirty="0"/>
          </a:p>
        </p:txBody>
      </p:sp>
    </p:spTree>
    <p:extLst>
      <p:ext uri="{BB962C8B-B14F-4D97-AF65-F5344CB8AC3E}">
        <p14:creationId xmlns:p14="http://schemas.microsoft.com/office/powerpoint/2010/main" val="904749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Oleskeluvyöhyke = lattiasta</a:t>
            </a:r>
            <a:r>
              <a:rPr lang="fi-FI" baseline="0" dirty="0" smtClean="0"/>
              <a:t> 1, 8 m korkeuteen, 0,6 m seinistä</a:t>
            </a:r>
          </a:p>
          <a:p>
            <a:endParaRPr lang="en-US" dirty="0"/>
          </a:p>
        </p:txBody>
      </p:sp>
      <p:sp>
        <p:nvSpPr>
          <p:cNvPr id="4" name="Slide Number Placeholder 3"/>
          <p:cNvSpPr>
            <a:spLocks noGrp="1"/>
          </p:cNvSpPr>
          <p:nvPr>
            <p:ph type="sldNum" sz="quarter" idx="10"/>
          </p:nvPr>
        </p:nvSpPr>
        <p:spPr/>
        <p:txBody>
          <a:bodyPr/>
          <a:lstStyle/>
          <a:p>
            <a:pPr>
              <a:defRPr/>
            </a:pPr>
            <a:fld id="{CA1C0503-F7D4-4341-B6A4-2782FA915E0C}" type="slidenum">
              <a:rPr lang="fi-FI" smtClean="0"/>
              <a:pPr>
                <a:defRPr/>
              </a:pPr>
              <a:t>28</a:t>
            </a:fld>
            <a:endParaRPr lang="fi-FI"/>
          </a:p>
        </p:txBody>
      </p:sp>
    </p:spTree>
    <p:extLst>
      <p:ext uri="{BB962C8B-B14F-4D97-AF65-F5344CB8AC3E}">
        <p14:creationId xmlns:p14="http://schemas.microsoft.com/office/powerpoint/2010/main" val="1280117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Tulosten tulkinta = asumisterveysohje</a:t>
            </a:r>
            <a:endParaRPr lang="en-US" dirty="0"/>
          </a:p>
        </p:txBody>
      </p:sp>
      <p:sp>
        <p:nvSpPr>
          <p:cNvPr id="4" name="Slide Number Placeholder 3"/>
          <p:cNvSpPr>
            <a:spLocks noGrp="1"/>
          </p:cNvSpPr>
          <p:nvPr>
            <p:ph type="sldNum" sz="quarter" idx="10"/>
          </p:nvPr>
        </p:nvSpPr>
        <p:spPr/>
        <p:txBody>
          <a:bodyPr/>
          <a:lstStyle/>
          <a:p>
            <a:pPr>
              <a:defRPr/>
            </a:pPr>
            <a:fld id="{CA1C0503-F7D4-4341-B6A4-2782FA915E0C}" type="slidenum">
              <a:rPr lang="fi-FI" smtClean="0"/>
              <a:pPr>
                <a:defRPr/>
              </a:pPr>
              <a:t>41</a:t>
            </a:fld>
            <a:endParaRPr lang="fi-FI"/>
          </a:p>
        </p:txBody>
      </p:sp>
    </p:spTree>
    <p:extLst>
      <p:ext uri="{BB962C8B-B14F-4D97-AF65-F5344CB8AC3E}">
        <p14:creationId xmlns:p14="http://schemas.microsoft.com/office/powerpoint/2010/main" val="24160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43</a:t>
            </a:fld>
            <a:endParaRPr lang="fi-FI" dirty="0"/>
          </a:p>
        </p:txBody>
      </p:sp>
    </p:spTree>
    <p:extLst>
      <p:ext uri="{BB962C8B-B14F-4D97-AF65-F5344CB8AC3E}">
        <p14:creationId xmlns:p14="http://schemas.microsoft.com/office/powerpoint/2010/main" val="3140710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xfrm>
            <a:off x="815975" y="860425"/>
            <a:ext cx="5722938" cy="4294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a:noFill/>
        </p:spPr>
        <p:txBody>
          <a:bodyPr/>
          <a:lstStyle/>
          <a:p>
            <a:pPr marL="254511" indent="-254511"/>
            <a:endParaRPr lang="fi-FI" altLang="fi-FI" smtClean="0"/>
          </a:p>
        </p:txBody>
      </p:sp>
    </p:spTree>
    <p:extLst>
      <p:ext uri="{BB962C8B-B14F-4D97-AF65-F5344CB8AC3E}">
        <p14:creationId xmlns:p14="http://schemas.microsoft.com/office/powerpoint/2010/main" val="1599673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2</a:t>
            </a:fld>
            <a:endParaRPr lang="fi-FI" dirty="0"/>
          </a:p>
        </p:txBody>
      </p:sp>
    </p:spTree>
    <p:extLst>
      <p:ext uri="{BB962C8B-B14F-4D97-AF65-F5344CB8AC3E}">
        <p14:creationId xmlns:p14="http://schemas.microsoft.com/office/powerpoint/2010/main" val="991253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a:t>
            </a:fld>
            <a:endParaRPr lang="fi-FI" dirty="0"/>
          </a:p>
        </p:txBody>
      </p:sp>
    </p:spTree>
    <p:extLst>
      <p:ext uri="{BB962C8B-B14F-4D97-AF65-F5344CB8AC3E}">
        <p14:creationId xmlns:p14="http://schemas.microsoft.com/office/powerpoint/2010/main" val="1589201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4</a:t>
            </a:fld>
            <a:endParaRPr lang="fi-FI" dirty="0"/>
          </a:p>
        </p:txBody>
      </p:sp>
    </p:spTree>
    <p:extLst>
      <p:ext uri="{BB962C8B-B14F-4D97-AF65-F5344CB8AC3E}">
        <p14:creationId xmlns:p14="http://schemas.microsoft.com/office/powerpoint/2010/main" val="3414410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a:noFill/>
        </p:spPr>
        <p:txBody>
          <a:bodyPr/>
          <a:lstStyle/>
          <a:p>
            <a:r>
              <a:rPr lang="fi-FI" altLang="fi-FI" dirty="0" smtClean="0"/>
              <a:t>Kari </a:t>
            </a:r>
            <a:r>
              <a:rPr lang="fi-FI" altLang="fi-FI" dirty="0" err="1" smtClean="0"/>
              <a:t>Reijula</a:t>
            </a:r>
            <a:r>
              <a:rPr lang="fi-FI" altLang="fi-FI" dirty="0" smtClean="0"/>
              <a:t>, Guy Ahonen, Harri Alenius, Rauno Holopainen, Sanna Lappalainen, Eero Palomäki, Marjut Reiman: </a:t>
            </a:r>
            <a:r>
              <a:rPr lang="fi-FI" altLang="fi-FI" b="1" dirty="0" smtClean="0"/>
              <a:t>Rakennusten kosteus- ja homeongelmat</a:t>
            </a:r>
            <a:r>
              <a:rPr lang="fi-FI" altLang="fi-FI" dirty="0" smtClean="0"/>
              <a:t/>
            </a:r>
            <a:br>
              <a:rPr lang="fi-FI" altLang="fi-FI" dirty="0" smtClean="0"/>
            </a:br>
            <a:r>
              <a:rPr lang="fi-FI" altLang="fi-FI" dirty="0" smtClean="0"/>
              <a:t>Eduskunnan tarkastusvaliokunnan julkaisu 1/2012 (lokakuu 2012)</a:t>
            </a:r>
            <a:br>
              <a:rPr lang="fi-FI" altLang="fi-FI" dirty="0" smtClean="0"/>
            </a:br>
            <a:r>
              <a:rPr lang="fi-FI" altLang="fi-FI" b="1" dirty="0" smtClean="0"/>
              <a:t/>
            </a:r>
            <a:br>
              <a:rPr lang="fi-FI" altLang="fi-FI" b="1" dirty="0" smtClean="0"/>
            </a:br>
            <a:r>
              <a:rPr lang="fi-FI" altLang="fi-FI" u="sng" dirty="0" smtClean="0"/>
              <a:t>Vähäisiä (pistemäisiä, yksittäisiä, </a:t>
            </a:r>
            <a:r>
              <a:rPr lang="fi-FI" altLang="fi-FI" u="sng" dirty="0" err="1" smtClean="0"/>
              <a:t>lyhytkestoisiä</a:t>
            </a:r>
            <a:r>
              <a:rPr lang="fi-FI" altLang="fi-FI" u="sng" dirty="0" smtClean="0"/>
              <a:t>) kosteusvaurioita</a:t>
            </a:r>
            <a:r>
              <a:rPr lang="fi-FI" altLang="fi-FI" dirty="0" smtClean="0"/>
              <a:t> löytyy melkein kaikista rakennuksista</a:t>
            </a:r>
          </a:p>
          <a:p>
            <a:endParaRPr lang="fi-FI" altLang="fi-FI" b="1" dirty="0" smtClean="0"/>
          </a:p>
          <a:p>
            <a:endParaRPr lang="fi-FI" altLang="fi-FI" dirty="0" smtClean="0"/>
          </a:p>
          <a:p>
            <a:endParaRPr lang="fi-FI" altLang="fi-FI" dirty="0" smtClean="0"/>
          </a:p>
        </p:txBody>
      </p:sp>
      <p:sp>
        <p:nvSpPr>
          <p:cNvPr id="9220" name="Date Placeholder 3"/>
          <p:cNvSpPr>
            <a:spLocks noGrp="1"/>
          </p:cNvSpPr>
          <p:nvPr>
            <p:ph type="dt" sz="quarter" idx="1"/>
          </p:nvPr>
        </p:nvSpPr>
        <p:spPr>
          <a:noFill/>
        </p:spPr>
        <p:txBody>
          <a:bodyPr/>
          <a:lstStyle>
            <a:lvl1pPr defTabSz="538505">
              <a:spcBef>
                <a:spcPct val="30000"/>
              </a:spcBef>
              <a:defRPr sz="1400">
                <a:solidFill>
                  <a:schemeClr val="tx1"/>
                </a:solidFill>
                <a:latin typeface="Calibri" pitchFamily="34" charset="0"/>
              </a:defRPr>
            </a:lvl1pPr>
            <a:lvl2pPr marL="872042" indent="-335401" defTabSz="538505">
              <a:spcBef>
                <a:spcPct val="30000"/>
              </a:spcBef>
              <a:defRPr sz="1400">
                <a:solidFill>
                  <a:schemeClr val="tx1"/>
                </a:solidFill>
                <a:latin typeface="Calibri" pitchFamily="34" charset="0"/>
              </a:defRPr>
            </a:lvl2pPr>
            <a:lvl3pPr marL="1341602" indent="-268320" defTabSz="538505">
              <a:spcBef>
                <a:spcPct val="30000"/>
              </a:spcBef>
              <a:defRPr sz="1400">
                <a:solidFill>
                  <a:schemeClr val="tx1"/>
                </a:solidFill>
                <a:latin typeface="Calibri" pitchFamily="34" charset="0"/>
              </a:defRPr>
            </a:lvl3pPr>
            <a:lvl4pPr marL="1878244" indent="-268320" defTabSz="538505">
              <a:spcBef>
                <a:spcPct val="30000"/>
              </a:spcBef>
              <a:defRPr sz="1400">
                <a:solidFill>
                  <a:schemeClr val="tx1"/>
                </a:solidFill>
                <a:latin typeface="Calibri" pitchFamily="34" charset="0"/>
              </a:defRPr>
            </a:lvl4pPr>
            <a:lvl5pPr marL="2414885" indent="-268320" defTabSz="538505">
              <a:spcBef>
                <a:spcPct val="30000"/>
              </a:spcBef>
              <a:defRPr sz="1400">
                <a:solidFill>
                  <a:schemeClr val="tx1"/>
                </a:solidFill>
                <a:latin typeface="Calibri" pitchFamily="34" charset="0"/>
              </a:defRPr>
            </a:lvl5pPr>
            <a:lvl6pPr marL="2951526" indent="-268320" defTabSz="538505" eaLnBrk="0" fontAlgn="base" hangingPunct="0">
              <a:spcBef>
                <a:spcPct val="30000"/>
              </a:spcBef>
              <a:spcAft>
                <a:spcPct val="0"/>
              </a:spcAft>
              <a:defRPr sz="1400">
                <a:solidFill>
                  <a:schemeClr val="tx1"/>
                </a:solidFill>
                <a:latin typeface="Calibri" pitchFamily="34" charset="0"/>
              </a:defRPr>
            </a:lvl6pPr>
            <a:lvl7pPr marL="3488167" indent="-268320" defTabSz="538505" eaLnBrk="0" fontAlgn="base" hangingPunct="0">
              <a:spcBef>
                <a:spcPct val="30000"/>
              </a:spcBef>
              <a:spcAft>
                <a:spcPct val="0"/>
              </a:spcAft>
              <a:defRPr sz="1400">
                <a:solidFill>
                  <a:schemeClr val="tx1"/>
                </a:solidFill>
                <a:latin typeface="Calibri" pitchFamily="34" charset="0"/>
              </a:defRPr>
            </a:lvl7pPr>
            <a:lvl8pPr marL="4024808" indent="-268320" defTabSz="538505" eaLnBrk="0" fontAlgn="base" hangingPunct="0">
              <a:spcBef>
                <a:spcPct val="30000"/>
              </a:spcBef>
              <a:spcAft>
                <a:spcPct val="0"/>
              </a:spcAft>
              <a:defRPr sz="1400">
                <a:solidFill>
                  <a:schemeClr val="tx1"/>
                </a:solidFill>
                <a:latin typeface="Calibri" pitchFamily="34" charset="0"/>
              </a:defRPr>
            </a:lvl8pPr>
            <a:lvl9pPr marL="4561449" indent="-268320" defTabSz="538505" eaLnBrk="0" fontAlgn="base" hangingPunct="0">
              <a:spcBef>
                <a:spcPct val="30000"/>
              </a:spcBef>
              <a:spcAft>
                <a:spcPct val="0"/>
              </a:spcAft>
              <a:defRPr sz="1400">
                <a:solidFill>
                  <a:schemeClr val="tx1"/>
                </a:solidFill>
                <a:latin typeface="Calibri" pitchFamily="34" charset="0"/>
              </a:defRPr>
            </a:lvl9pPr>
          </a:lstStyle>
          <a:p>
            <a:pPr>
              <a:spcBef>
                <a:spcPct val="0"/>
              </a:spcBef>
            </a:pPr>
            <a:fld id="{E8C94E6C-1A63-4CD1-B6D3-603BF1178788}" type="datetime1">
              <a:rPr lang="fi-FI" altLang="fi-FI" sz="1500"/>
              <a:pPr>
                <a:spcBef>
                  <a:spcPct val="0"/>
                </a:spcBef>
              </a:pPr>
              <a:t>23.6.2016</a:t>
            </a:fld>
            <a:endParaRPr lang="fi-FI" altLang="fi-FI" sz="1500"/>
          </a:p>
        </p:txBody>
      </p:sp>
      <p:sp>
        <p:nvSpPr>
          <p:cNvPr id="9221" name="Footer Placeholder 4"/>
          <p:cNvSpPr>
            <a:spLocks noGrp="1"/>
          </p:cNvSpPr>
          <p:nvPr>
            <p:ph type="ftr" sz="quarter" idx="4"/>
          </p:nvPr>
        </p:nvSpPr>
        <p:spPr>
          <a:noFill/>
        </p:spPr>
        <p:txBody>
          <a:bodyPr/>
          <a:lstStyle>
            <a:lvl1pPr defTabSz="538505">
              <a:spcBef>
                <a:spcPct val="30000"/>
              </a:spcBef>
              <a:defRPr sz="1400">
                <a:solidFill>
                  <a:schemeClr val="tx1"/>
                </a:solidFill>
                <a:latin typeface="Calibri" pitchFamily="34" charset="0"/>
              </a:defRPr>
            </a:lvl1pPr>
            <a:lvl2pPr marL="872042" indent="-335401" defTabSz="538505">
              <a:spcBef>
                <a:spcPct val="30000"/>
              </a:spcBef>
              <a:defRPr sz="1400">
                <a:solidFill>
                  <a:schemeClr val="tx1"/>
                </a:solidFill>
                <a:latin typeface="Calibri" pitchFamily="34" charset="0"/>
              </a:defRPr>
            </a:lvl2pPr>
            <a:lvl3pPr marL="1341602" indent="-268320" defTabSz="538505">
              <a:spcBef>
                <a:spcPct val="30000"/>
              </a:spcBef>
              <a:defRPr sz="1400">
                <a:solidFill>
                  <a:schemeClr val="tx1"/>
                </a:solidFill>
                <a:latin typeface="Calibri" pitchFamily="34" charset="0"/>
              </a:defRPr>
            </a:lvl3pPr>
            <a:lvl4pPr marL="1878244" indent="-268320" defTabSz="538505">
              <a:spcBef>
                <a:spcPct val="30000"/>
              </a:spcBef>
              <a:defRPr sz="1400">
                <a:solidFill>
                  <a:schemeClr val="tx1"/>
                </a:solidFill>
                <a:latin typeface="Calibri" pitchFamily="34" charset="0"/>
              </a:defRPr>
            </a:lvl4pPr>
            <a:lvl5pPr marL="2414885" indent="-268320" defTabSz="538505">
              <a:spcBef>
                <a:spcPct val="30000"/>
              </a:spcBef>
              <a:defRPr sz="1400">
                <a:solidFill>
                  <a:schemeClr val="tx1"/>
                </a:solidFill>
                <a:latin typeface="Calibri" pitchFamily="34" charset="0"/>
              </a:defRPr>
            </a:lvl5pPr>
            <a:lvl6pPr marL="2951526" indent="-268320" defTabSz="538505" eaLnBrk="0" fontAlgn="base" hangingPunct="0">
              <a:spcBef>
                <a:spcPct val="30000"/>
              </a:spcBef>
              <a:spcAft>
                <a:spcPct val="0"/>
              </a:spcAft>
              <a:defRPr sz="1400">
                <a:solidFill>
                  <a:schemeClr val="tx1"/>
                </a:solidFill>
                <a:latin typeface="Calibri" pitchFamily="34" charset="0"/>
              </a:defRPr>
            </a:lvl6pPr>
            <a:lvl7pPr marL="3488167" indent="-268320" defTabSz="538505" eaLnBrk="0" fontAlgn="base" hangingPunct="0">
              <a:spcBef>
                <a:spcPct val="30000"/>
              </a:spcBef>
              <a:spcAft>
                <a:spcPct val="0"/>
              </a:spcAft>
              <a:defRPr sz="1400">
                <a:solidFill>
                  <a:schemeClr val="tx1"/>
                </a:solidFill>
                <a:latin typeface="Calibri" pitchFamily="34" charset="0"/>
              </a:defRPr>
            </a:lvl7pPr>
            <a:lvl8pPr marL="4024808" indent="-268320" defTabSz="538505" eaLnBrk="0" fontAlgn="base" hangingPunct="0">
              <a:spcBef>
                <a:spcPct val="30000"/>
              </a:spcBef>
              <a:spcAft>
                <a:spcPct val="0"/>
              </a:spcAft>
              <a:defRPr sz="1400">
                <a:solidFill>
                  <a:schemeClr val="tx1"/>
                </a:solidFill>
                <a:latin typeface="Calibri" pitchFamily="34" charset="0"/>
              </a:defRPr>
            </a:lvl8pPr>
            <a:lvl9pPr marL="4561449" indent="-268320" defTabSz="538505" eaLnBrk="0" fontAlgn="base" hangingPunct="0">
              <a:spcBef>
                <a:spcPct val="30000"/>
              </a:spcBef>
              <a:spcAft>
                <a:spcPct val="0"/>
              </a:spcAft>
              <a:defRPr sz="1400">
                <a:solidFill>
                  <a:schemeClr val="tx1"/>
                </a:solidFill>
                <a:latin typeface="Calibri" pitchFamily="34" charset="0"/>
              </a:defRPr>
            </a:lvl9pPr>
          </a:lstStyle>
          <a:p>
            <a:pPr>
              <a:spcBef>
                <a:spcPct val="0"/>
              </a:spcBef>
            </a:pPr>
            <a:r>
              <a:rPr lang="fi-FI" altLang="fi-FI" sz="1500"/>
              <a:t>Esittäjän nimi / 8.2.2011</a:t>
            </a:r>
          </a:p>
        </p:txBody>
      </p:sp>
      <p:sp>
        <p:nvSpPr>
          <p:cNvPr id="9222" name="Slide Number Placeholder 5"/>
          <p:cNvSpPr>
            <a:spLocks noGrp="1"/>
          </p:cNvSpPr>
          <p:nvPr>
            <p:ph type="sldNum" sz="quarter" idx="5"/>
          </p:nvPr>
        </p:nvSpPr>
        <p:spPr>
          <a:noFill/>
        </p:spPr>
        <p:txBody>
          <a:bodyPr/>
          <a:lstStyle>
            <a:lvl1pPr defTabSz="538505">
              <a:spcBef>
                <a:spcPct val="30000"/>
              </a:spcBef>
              <a:defRPr sz="1400">
                <a:solidFill>
                  <a:schemeClr val="tx1"/>
                </a:solidFill>
                <a:latin typeface="Calibri" pitchFamily="34" charset="0"/>
              </a:defRPr>
            </a:lvl1pPr>
            <a:lvl2pPr marL="872042" indent="-335401" defTabSz="538505">
              <a:spcBef>
                <a:spcPct val="30000"/>
              </a:spcBef>
              <a:defRPr sz="1400">
                <a:solidFill>
                  <a:schemeClr val="tx1"/>
                </a:solidFill>
                <a:latin typeface="Calibri" pitchFamily="34" charset="0"/>
              </a:defRPr>
            </a:lvl2pPr>
            <a:lvl3pPr marL="1341602" indent="-268320" defTabSz="538505">
              <a:spcBef>
                <a:spcPct val="30000"/>
              </a:spcBef>
              <a:defRPr sz="1400">
                <a:solidFill>
                  <a:schemeClr val="tx1"/>
                </a:solidFill>
                <a:latin typeface="Calibri" pitchFamily="34" charset="0"/>
              </a:defRPr>
            </a:lvl3pPr>
            <a:lvl4pPr marL="1878244" indent="-268320" defTabSz="538505">
              <a:spcBef>
                <a:spcPct val="30000"/>
              </a:spcBef>
              <a:defRPr sz="1400">
                <a:solidFill>
                  <a:schemeClr val="tx1"/>
                </a:solidFill>
                <a:latin typeface="Calibri" pitchFamily="34" charset="0"/>
              </a:defRPr>
            </a:lvl4pPr>
            <a:lvl5pPr marL="2414885" indent="-268320" defTabSz="538505">
              <a:spcBef>
                <a:spcPct val="30000"/>
              </a:spcBef>
              <a:defRPr sz="1400">
                <a:solidFill>
                  <a:schemeClr val="tx1"/>
                </a:solidFill>
                <a:latin typeface="Calibri" pitchFamily="34" charset="0"/>
              </a:defRPr>
            </a:lvl5pPr>
            <a:lvl6pPr marL="2951526" indent="-268320" defTabSz="538505" eaLnBrk="0" fontAlgn="base" hangingPunct="0">
              <a:spcBef>
                <a:spcPct val="30000"/>
              </a:spcBef>
              <a:spcAft>
                <a:spcPct val="0"/>
              </a:spcAft>
              <a:defRPr sz="1400">
                <a:solidFill>
                  <a:schemeClr val="tx1"/>
                </a:solidFill>
                <a:latin typeface="Calibri" pitchFamily="34" charset="0"/>
              </a:defRPr>
            </a:lvl6pPr>
            <a:lvl7pPr marL="3488167" indent="-268320" defTabSz="538505" eaLnBrk="0" fontAlgn="base" hangingPunct="0">
              <a:spcBef>
                <a:spcPct val="30000"/>
              </a:spcBef>
              <a:spcAft>
                <a:spcPct val="0"/>
              </a:spcAft>
              <a:defRPr sz="1400">
                <a:solidFill>
                  <a:schemeClr val="tx1"/>
                </a:solidFill>
                <a:latin typeface="Calibri" pitchFamily="34" charset="0"/>
              </a:defRPr>
            </a:lvl7pPr>
            <a:lvl8pPr marL="4024808" indent="-268320" defTabSz="538505" eaLnBrk="0" fontAlgn="base" hangingPunct="0">
              <a:spcBef>
                <a:spcPct val="30000"/>
              </a:spcBef>
              <a:spcAft>
                <a:spcPct val="0"/>
              </a:spcAft>
              <a:defRPr sz="1400">
                <a:solidFill>
                  <a:schemeClr val="tx1"/>
                </a:solidFill>
                <a:latin typeface="Calibri" pitchFamily="34" charset="0"/>
              </a:defRPr>
            </a:lvl8pPr>
            <a:lvl9pPr marL="4561449" indent="-268320" defTabSz="538505" eaLnBrk="0" fontAlgn="base" hangingPunct="0">
              <a:spcBef>
                <a:spcPct val="30000"/>
              </a:spcBef>
              <a:spcAft>
                <a:spcPct val="0"/>
              </a:spcAft>
              <a:defRPr sz="1400">
                <a:solidFill>
                  <a:schemeClr val="tx1"/>
                </a:solidFill>
                <a:latin typeface="Calibri" pitchFamily="34" charset="0"/>
              </a:defRPr>
            </a:lvl9pPr>
          </a:lstStyle>
          <a:p>
            <a:pPr>
              <a:spcBef>
                <a:spcPct val="0"/>
              </a:spcBef>
            </a:pPr>
            <a:fld id="{540AFF34-8E89-43BB-B5EB-1ABB680BD1B7}" type="slidenum">
              <a:rPr lang="fi-FI" altLang="fi-FI" sz="1500"/>
              <a:pPr>
                <a:spcBef>
                  <a:spcPct val="0"/>
                </a:spcBef>
              </a:pPr>
              <a:t>7</a:t>
            </a:fld>
            <a:endParaRPr lang="fi-FI" altLang="fi-FI" sz="1500"/>
          </a:p>
        </p:txBody>
      </p:sp>
    </p:spTree>
    <p:extLst>
      <p:ext uri="{BB962C8B-B14F-4D97-AF65-F5344CB8AC3E}">
        <p14:creationId xmlns:p14="http://schemas.microsoft.com/office/powerpoint/2010/main" val="1006317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a:noFill/>
        </p:spPr>
        <p:txBody>
          <a:bodyPr/>
          <a:lstStyle/>
          <a:p>
            <a:endParaRPr lang="fi-FI" altLang="fi-FI" smtClean="0"/>
          </a:p>
        </p:txBody>
      </p:sp>
      <p:sp>
        <p:nvSpPr>
          <p:cNvPr id="11268" name="Date Placeholder 3"/>
          <p:cNvSpPr>
            <a:spLocks noGrp="1"/>
          </p:cNvSpPr>
          <p:nvPr>
            <p:ph type="dt" sz="quarter" idx="1"/>
          </p:nvPr>
        </p:nvSpPr>
        <p:spPr>
          <a:noFill/>
        </p:spPr>
        <p:txBody>
          <a:bodyPr/>
          <a:lstStyle>
            <a:lvl1pPr defTabSz="538505">
              <a:spcBef>
                <a:spcPct val="30000"/>
              </a:spcBef>
              <a:defRPr sz="1400">
                <a:solidFill>
                  <a:schemeClr val="tx1"/>
                </a:solidFill>
                <a:latin typeface="Calibri" pitchFamily="34" charset="0"/>
              </a:defRPr>
            </a:lvl1pPr>
            <a:lvl2pPr marL="872042" indent="-335401" defTabSz="538505">
              <a:spcBef>
                <a:spcPct val="30000"/>
              </a:spcBef>
              <a:defRPr sz="1400">
                <a:solidFill>
                  <a:schemeClr val="tx1"/>
                </a:solidFill>
                <a:latin typeface="Calibri" pitchFamily="34" charset="0"/>
              </a:defRPr>
            </a:lvl2pPr>
            <a:lvl3pPr marL="1341602" indent="-268320" defTabSz="538505">
              <a:spcBef>
                <a:spcPct val="30000"/>
              </a:spcBef>
              <a:defRPr sz="1400">
                <a:solidFill>
                  <a:schemeClr val="tx1"/>
                </a:solidFill>
                <a:latin typeface="Calibri" pitchFamily="34" charset="0"/>
              </a:defRPr>
            </a:lvl3pPr>
            <a:lvl4pPr marL="1878244" indent="-268320" defTabSz="538505">
              <a:spcBef>
                <a:spcPct val="30000"/>
              </a:spcBef>
              <a:defRPr sz="1400">
                <a:solidFill>
                  <a:schemeClr val="tx1"/>
                </a:solidFill>
                <a:latin typeface="Calibri" pitchFamily="34" charset="0"/>
              </a:defRPr>
            </a:lvl4pPr>
            <a:lvl5pPr marL="2414885" indent="-268320" defTabSz="538505">
              <a:spcBef>
                <a:spcPct val="30000"/>
              </a:spcBef>
              <a:defRPr sz="1400">
                <a:solidFill>
                  <a:schemeClr val="tx1"/>
                </a:solidFill>
                <a:latin typeface="Calibri" pitchFamily="34" charset="0"/>
              </a:defRPr>
            </a:lvl5pPr>
            <a:lvl6pPr marL="2951526" indent="-268320" defTabSz="538505" eaLnBrk="0" fontAlgn="base" hangingPunct="0">
              <a:spcBef>
                <a:spcPct val="30000"/>
              </a:spcBef>
              <a:spcAft>
                <a:spcPct val="0"/>
              </a:spcAft>
              <a:defRPr sz="1400">
                <a:solidFill>
                  <a:schemeClr val="tx1"/>
                </a:solidFill>
                <a:latin typeface="Calibri" pitchFamily="34" charset="0"/>
              </a:defRPr>
            </a:lvl6pPr>
            <a:lvl7pPr marL="3488167" indent="-268320" defTabSz="538505" eaLnBrk="0" fontAlgn="base" hangingPunct="0">
              <a:spcBef>
                <a:spcPct val="30000"/>
              </a:spcBef>
              <a:spcAft>
                <a:spcPct val="0"/>
              </a:spcAft>
              <a:defRPr sz="1400">
                <a:solidFill>
                  <a:schemeClr val="tx1"/>
                </a:solidFill>
                <a:latin typeface="Calibri" pitchFamily="34" charset="0"/>
              </a:defRPr>
            </a:lvl7pPr>
            <a:lvl8pPr marL="4024808" indent="-268320" defTabSz="538505" eaLnBrk="0" fontAlgn="base" hangingPunct="0">
              <a:spcBef>
                <a:spcPct val="30000"/>
              </a:spcBef>
              <a:spcAft>
                <a:spcPct val="0"/>
              </a:spcAft>
              <a:defRPr sz="1400">
                <a:solidFill>
                  <a:schemeClr val="tx1"/>
                </a:solidFill>
                <a:latin typeface="Calibri" pitchFamily="34" charset="0"/>
              </a:defRPr>
            </a:lvl8pPr>
            <a:lvl9pPr marL="4561449" indent="-268320" defTabSz="538505" eaLnBrk="0" fontAlgn="base" hangingPunct="0">
              <a:spcBef>
                <a:spcPct val="30000"/>
              </a:spcBef>
              <a:spcAft>
                <a:spcPct val="0"/>
              </a:spcAft>
              <a:defRPr sz="1400">
                <a:solidFill>
                  <a:schemeClr val="tx1"/>
                </a:solidFill>
                <a:latin typeface="Calibri" pitchFamily="34" charset="0"/>
              </a:defRPr>
            </a:lvl9pPr>
          </a:lstStyle>
          <a:p>
            <a:pPr>
              <a:spcBef>
                <a:spcPct val="0"/>
              </a:spcBef>
            </a:pPr>
            <a:fld id="{92F2D23E-E647-4366-804D-BEC426072571}" type="datetime1">
              <a:rPr lang="fi-FI" altLang="fi-FI" sz="1500"/>
              <a:pPr>
                <a:spcBef>
                  <a:spcPct val="0"/>
                </a:spcBef>
              </a:pPr>
              <a:t>23.6.2016</a:t>
            </a:fld>
            <a:endParaRPr lang="fi-FI" altLang="fi-FI" sz="1500"/>
          </a:p>
        </p:txBody>
      </p:sp>
      <p:sp>
        <p:nvSpPr>
          <p:cNvPr id="11269" name="Footer Placeholder 4"/>
          <p:cNvSpPr>
            <a:spLocks noGrp="1"/>
          </p:cNvSpPr>
          <p:nvPr>
            <p:ph type="ftr" sz="quarter" idx="4"/>
          </p:nvPr>
        </p:nvSpPr>
        <p:spPr>
          <a:noFill/>
        </p:spPr>
        <p:txBody>
          <a:bodyPr/>
          <a:lstStyle>
            <a:lvl1pPr defTabSz="538505">
              <a:spcBef>
                <a:spcPct val="30000"/>
              </a:spcBef>
              <a:defRPr sz="1400">
                <a:solidFill>
                  <a:schemeClr val="tx1"/>
                </a:solidFill>
                <a:latin typeface="Calibri" pitchFamily="34" charset="0"/>
              </a:defRPr>
            </a:lvl1pPr>
            <a:lvl2pPr marL="872042" indent="-335401" defTabSz="538505">
              <a:spcBef>
                <a:spcPct val="30000"/>
              </a:spcBef>
              <a:defRPr sz="1400">
                <a:solidFill>
                  <a:schemeClr val="tx1"/>
                </a:solidFill>
                <a:latin typeface="Calibri" pitchFamily="34" charset="0"/>
              </a:defRPr>
            </a:lvl2pPr>
            <a:lvl3pPr marL="1341602" indent="-268320" defTabSz="538505">
              <a:spcBef>
                <a:spcPct val="30000"/>
              </a:spcBef>
              <a:defRPr sz="1400">
                <a:solidFill>
                  <a:schemeClr val="tx1"/>
                </a:solidFill>
                <a:latin typeface="Calibri" pitchFamily="34" charset="0"/>
              </a:defRPr>
            </a:lvl3pPr>
            <a:lvl4pPr marL="1878244" indent="-268320" defTabSz="538505">
              <a:spcBef>
                <a:spcPct val="30000"/>
              </a:spcBef>
              <a:defRPr sz="1400">
                <a:solidFill>
                  <a:schemeClr val="tx1"/>
                </a:solidFill>
                <a:latin typeface="Calibri" pitchFamily="34" charset="0"/>
              </a:defRPr>
            </a:lvl4pPr>
            <a:lvl5pPr marL="2414885" indent="-268320" defTabSz="538505">
              <a:spcBef>
                <a:spcPct val="30000"/>
              </a:spcBef>
              <a:defRPr sz="1400">
                <a:solidFill>
                  <a:schemeClr val="tx1"/>
                </a:solidFill>
                <a:latin typeface="Calibri" pitchFamily="34" charset="0"/>
              </a:defRPr>
            </a:lvl5pPr>
            <a:lvl6pPr marL="2951526" indent="-268320" defTabSz="538505" eaLnBrk="0" fontAlgn="base" hangingPunct="0">
              <a:spcBef>
                <a:spcPct val="30000"/>
              </a:spcBef>
              <a:spcAft>
                <a:spcPct val="0"/>
              </a:spcAft>
              <a:defRPr sz="1400">
                <a:solidFill>
                  <a:schemeClr val="tx1"/>
                </a:solidFill>
                <a:latin typeface="Calibri" pitchFamily="34" charset="0"/>
              </a:defRPr>
            </a:lvl6pPr>
            <a:lvl7pPr marL="3488167" indent="-268320" defTabSz="538505" eaLnBrk="0" fontAlgn="base" hangingPunct="0">
              <a:spcBef>
                <a:spcPct val="30000"/>
              </a:spcBef>
              <a:spcAft>
                <a:spcPct val="0"/>
              </a:spcAft>
              <a:defRPr sz="1400">
                <a:solidFill>
                  <a:schemeClr val="tx1"/>
                </a:solidFill>
                <a:latin typeface="Calibri" pitchFamily="34" charset="0"/>
              </a:defRPr>
            </a:lvl7pPr>
            <a:lvl8pPr marL="4024808" indent="-268320" defTabSz="538505" eaLnBrk="0" fontAlgn="base" hangingPunct="0">
              <a:spcBef>
                <a:spcPct val="30000"/>
              </a:spcBef>
              <a:spcAft>
                <a:spcPct val="0"/>
              </a:spcAft>
              <a:defRPr sz="1400">
                <a:solidFill>
                  <a:schemeClr val="tx1"/>
                </a:solidFill>
                <a:latin typeface="Calibri" pitchFamily="34" charset="0"/>
              </a:defRPr>
            </a:lvl8pPr>
            <a:lvl9pPr marL="4561449" indent="-268320" defTabSz="538505" eaLnBrk="0" fontAlgn="base" hangingPunct="0">
              <a:spcBef>
                <a:spcPct val="30000"/>
              </a:spcBef>
              <a:spcAft>
                <a:spcPct val="0"/>
              </a:spcAft>
              <a:defRPr sz="1400">
                <a:solidFill>
                  <a:schemeClr val="tx1"/>
                </a:solidFill>
                <a:latin typeface="Calibri" pitchFamily="34" charset="0"/>
              </a:defRPr>
            </a:lvl9pPr>
          </a:lstStyle>
          <a:p>
            <a:pPr>
              <a:spcBef>
                <a:spcPct val="0"/>
              </a:spcBef>
            </a:pPr>
            <a:r>
              <a:rPr lang="fi-FI" altLang="fi-FI" sz="1500"/>
              <a:t>Esittäjän nimi / 8.2.2011</a:t>
            </a:r>
          </a:p>
        </p:txBody>
      </p:sp>
      <p:sp>
        <p:nvSpPr>
          <p:cNvPr id="11270" name="Slide Number Placeholder 5"/>
          <p:cNvSpPr>
            <a:spLocks noGrp="1"/>
          </p:cNvSpPr>
          <p:nvPr>
            <p:ph type="sldNum" sz="quarter" idx="5"/>
          </p:nvPr>
        </p:nvSpPr>
        <p:spPr>
          <a:noFill/>
        </p:spPr>
        <p:txBody>
          <a:bodyPr/>
          <a:lstStyle>
            <a:lvl1pPr defTabSz="538505">
              <a:spcBef>
                <a:spcPct val="30000"/>
              </a:spcBef>
              <a:defRPr sz="1400">
                <a:solidFill>
                  <a:schemeClr val="tx1"/>
                </a:solidFill>
                <a:latin typeface="Calibri" pitchFamily="34" charset="0"/>
              </a:defRPr>
            </a:lvl1pPr>
            <a:lvl2pPr marL="872042" indent="-335401" defTabSz="538505">
              <a:spcBef>
                <a:spcPct val="30000"/>
              </a:spcBef>
              <a:defRPr sz="1400">
                <a:solidFill>
                  <a:schemeClr val="tx1"/>
                </a:solidFill>
                <a:latin typeface="Calibri" pitchFamily="34" charset="0"/>
              </a:defRPr>
            </a:lvl2pPr>
            <a:lvl3pPr marL="1341602" indent="-268320" defTabSz="538505">
              <a:spcBef>
                <a:spcPct val="30000"/>
              </a:spcBef>
              <a:defRPr sz="1400">
                <a:solidFill>
                  <a:schemeClr val="tx1"/>
                </a:solidFill>
                <a:latin typeface="Calibri" pitchFamily="34" charset="0"/>
              </a:defRPr>
            </a:lvl3pPr>
            <a:lvl4pPr marL="1878244" indent="-268320" defTabSz="538505">
              <a:spcBef>
                <a:spcPct val="30000"/>
              </a:spcBef>
              <a:defRPr sz="1400">
                <a:solidFill>
                  <a:schemeClr val="tx1"/>
                </a:solidFill>
                <a:latin typeface="Calibri" pitchFamily="34" charset="0"/>
              </a:defRPr>
            </a:lvl4pPr>
            <a:lvl5pPr marL="2414885" indent="-268320" defTabSz="538505">
              <a:spcBef>
                <a:spcPct val="30000"/>
              </a:spcBef>
              <a:defRPr sz="1400">
                <a:solidFill>
                  <a:schemeClr val="tx1"/>
                </a:solidFill>
                <a:latin typeface="Calibri" pitchFamily="34" charset="0"/>
              </a:defRPr>
            </a:lvl5pPr>
            <a:lvl6pPr marL="2951526" indent="-268320" defTabSz="538505" eaLnBrk="0" fontAlgn="base" hangingPunct="0">
              <a:spcBef>
                <a:spcPct val="30000"/>
              </a:spcBef>
              <a:spcAft>
                <a:spcPct val="0"/>
              </a:spcAft>
              <a:defRPr sz="1400">
                <a:solidFill>
                  <a:schemeClr val="tx1"/>
                </a:solidFill>
                <a:latin typeface="Calibri" pitchFamily="34" charset="0"/>
              </a:defRPr>
            </a:lvl6pPr>
            <a:lvl7pPr marL="3488167" indent="-268320" defTabSz="538505" eaLnBrk="0" fontAlgn="base" hangingPunct="0">
              <a:spcBef>
                <a:spcPct val="30000"/>
              </a:spcBef>
              <a:spcAft>
                <a:spcPct val="0"/>
              </a:spcAft>
              <a:defRPr sz="1400">
                <a:solidFill>
                  <a:schemeClr val="tx1"/>
                </a:solidFill>
                <a:latin typeface="Calibri" pitchFamily="34" charset="0"/>
              </a:defRPr>
            </a:lvl7pPr>
            <a:lvl8pPr marL="4024808" indent="-268320" defTabSz="538505" eaLnBrk="0" fontAlgn="base" hangingPunct="0">
              <a:spcBef>
                <a:spcPct val="30000"/>
              </a:spcBef>
              <a:spcAft>
                <a:spcPct val="0"/>
              </a:spcAft>
              <a:defRPr sz="1400">
                <a:solidFill>
                  <a:schemeClr val="tx1"/>
                </a:solidFill>
                <a:latin typeface="Calibri" pitchFamily="34" charset="0"/>
              </a:defRPr>
            </a:lvl8pPr>
            <a:lvl9pPr marL="4561449" indent="-268320" defTabSz="538505" eaLnBrk="0" fontAlgn="base" hangingPunct="0">
              <a:spcBef>
                <a:spcPct val="30000"/>
              </a:spcBef>
              <a:spcAft>
                <a:spcPct val="0"/>
              </a:spcAft>
              <a:defRPr sz="1400">
                <a:solidFill>
                  <a:schemeClr val="tx1"/>
                </a:solidFill>
                <a:latin typeface="Calibri" pitchFamily="34" charset="0"/>
              </a:defRPr>
            </a:lvl9pPr>
          </a:lstStyle>
          <a:p>
            <a:pPr>
              <a:spcBef>
                <a:spcPct val="0"/>
              </a:spcBef>
            </a:pPr>
            <a:fld id="{2A2AE8FE-4B60-4677-B222-0BB2DDC16F79}" type="slidenum">
              <a:rPr lang="fi-FI" altLang="fi-FI" sz="1500"/>
              <a:pPr>
                <a:spcBef>
                  <a:spcPct val="0"/>
                </a:spcBef>
              </a:pPr>
              <a:t>8</a:t>
            </a:fld>
            <a:endParaRPr lang="fi-FI" altLang="fi-FI" sz="1500"/>
          </a:p>
        </p:txBody>
      </p:sp>
    </p:spTree>
    <p:extLst>
      <p:ext uri="{BB962C8B-B14F-4D97-AF65-F5344CB8AC3E}">
        <p14:creationId xmlns:p14="http://schemas.microsoft.com/office/powerpoint/2010/main" val="1060485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9</a:t>
            </a:fld>
            <a:endParaRPr lang="fi-FI" dirty="0"/>
          </a:p>
        </p:txBody>
      </p:sp>
    </p:spTree>
    <p:extLst>
      <p:ext uri="{BB962C8B-B14F-4D97-AF65-F5344CB8AC3E}">
        <p14:creationId xmlns:p14="http://schemas.microsoft.com/office/powerpoint/2010/main" val="2221392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9F18BF-E348-4EEC-9C4C-E41F855D7E30}" type="slidenum">
              <a:rPr lang="fi-FI" smtClean="0"/>
              <a:pPr/>
              <a:t>18</a:t>
            </a:fld>
            <a:endParaRPr lang="fi-FI" dirty="0"/>
          </a:p>
        </p:txBody>
      </p:sp>
    </p:spTree>
    <p:extLst>
      <p:ext uri="{BB962C8B-B14F-4D97-AF65-F5344CB8AC3E}">
        <p14:creationId xmlns:p14="http://schemas.microsoft.com/office/powerpoint/2010/main" val="3718367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Asetus = </a:t>
            </a:r>
            <a:r>
              <a:rPr lang="fi-FI" b="1" dirty="0" smtClean="0"/>
              <a:t>Asetus</a:t>
            </a:r>
            <a:r>
              <a:rPr lang="fi-FI" dirty="0" smtClean="0"/>
              <a:t> on Suomen </a:t>
            </a:r>
            <a:r>
              <a:rPr lang="fi-FI" dirty="0" smtClean="0">
                <a:hlinkClick r:id="rId3" tooltip="Laki"/>
              </a:rPr>
              <a:t>lakia</a:t>
            </a:r>
            <a:r>
              <a:rPr lang="fi-FI" dirty="0" smtClean="0"/>
              <a:t> täsmentävä tai täydentävä </a:t>
            </a:r>
            <a:r>
              <a:rPr lang="fi-FI" dirty="0" smtClean="0">
                <a:hlinkClick r:id="rId4" tooltip="Säädös"/>
              </a:rPr>
              <a:t>säädös</a:t>
            </a:r>
            <a:endParaRPr lang="en-US" dirty="0"/>
          </a:p>
        </p:txBody>
      </p:sp>
      <p:sp>
        <p:nvSpPr>
          <p:cNvPr id="4" name="Slide Number Placeholder 3"/>
          <p:cNvSpPr>
            <a:spLocks noGrp="1"/>
          </p:cNvSpPr>
          <p:nvPr>
            <p:ph type="sldNum" sz="quarter" idx="10"/>
          </p:nvPr>
        </p:nvSpPr>
        <p:spPr/>
        <p:txBody>
          <a:bodyPr/>
          <a:lstStyle/>
          <a:p>
            <a:pPr>
              <a:defRPr/>
            </a:pPr>
            <a:fld id="{CA1C0503-F7D4-4341-B6A4-2782FA915E0C}" type="slidenum">
              <a:rPr lang="fi-FI" smtClean="0"/>
              <a:pPr>
                <a:defRPr/>
              </a:pPr>
              <a:t>22</a:t>
            </a:fld>
            <a:endParaRPr lang="fi-FI"/>
          </a:p>
        </p:txBody>
      </p:sp>
    </p:spTree>
    <p:extLst>
      <p:ext uri="{BB962C8B-B14F-4D97-AF65-F5344CB8AC3E}">
        <p14:creationId xmlns:p14="http://schemas.microsoft.com/office/powerpoint/2010/main" val="34069352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5" name="Footer Placeholder 4"/>
          <p:cNvSpPr>
            <a:spLocks noGrp="1"/>
          </p:cNvSpPr>
          <p:nvPr>
            <p:ph type="ftr" sz="quarter" idx="11"/>
          </p:nvPr>
        </p:nvSpPr>
        <p:spPr>
          <a:xfrm>
            <a:off x="1201273" y="6492899"/>
            <a:ext cx="1799091" cy="365125"/>
          </a:xfrm>
        </p:spPr>
        <p:txBody>
          <a:bodyPr/>
          <a:lstStyle/>
          <a:p>
            <a:r>
              <a:rPr lang="fi-FI" smtClean="0"/>
              <a:t>HTP-arvot 2014, Sosiaali- ja terveysministeriön julkaisuja 2014:2</a:t>
            </a:r>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2" cstate="print"/>
          <a:stretch>
            <a:fillRect/>
          </a:stretch>
        </p:blipFill>
        <p:spPr bwMode="auto">
          <a:xfrm>
            <a:off x="411536" y="6197024"/>
            <a:ext cx="1462880"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descr="Hometalkoot_SLOGAN_L#18DB0D.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536" y="188640"/>
            <a:ext cx="8344967" cy="1872208"/>
          </a:xfrm>
          <a:prstGeom prst="rect">
            <a:avLst/>
          </a:prstGeom>
        </p:spPr>
      </p:pic>
    </p:spTree>
  </p:cSld>
  <p:clrMapOvr>
    <a:masterClrMapping/>
  </p:clrMapOvr>
  <p:transition spd="med">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endParaRPr lang="fi-FI"/>
          </a:p>
        </p:txBody>
      </p:sp>
      <p:sp>
        <p:nvSpPr>
          <p:cNvPr id="4" name="Footer Placeholder 3"/>
          <p:cNvSpPr>
            <a:spLocks noGrp="1"/>
          </p:cNvSpPr>
          <p:nvPr>
            <p:ph type="ftr" sz="quarter" idx="11"/>
          </p:nvPr>
        </p:nvSpPr>
        <p:spPr/>
        <p:txBody>
          <a:bodyPr/>
          <a:lstStyle/>
          <a:p>
            <a:r>
              <a:rPr lang="fi-FI" smtClean="0"/>
              <a:t>HTP-arvot 2014, Sosiaali- ja terveysministeriön julkaisuja 2014:2</a:t>
            </a:r>
            <a:endParaRPr lang="fi-FI"/>
          </a:p>
        </p:txBody>
      </p:sp>
      <p:sp>
        <p:nvSpPr>
          <p:cNvPr id="5" name="Slide Number Placeholder 4"/>
          <p:cNvSpPr>
            <a:spLocks noGrp="1"/>
          </p:cNvSpPr>
          <p:nvPr>
            <p:ph type="sldNum" sz="quarter" idx="12"/>
          </p:nvPr>
        </p:nvSpPr>
        <p:spPr/>
        <p:txBody>
          <a:bodyPr/>
          <a:lstStyle/>
          <a:p>
            <a:fld id="{49246692-9764-4796-AF2E-897E79EBAFA7}" type="slidenum">
              <a:rPr lang="fi-FI" smtClean="0"/>
              <a:pPr/>
              <a:t>‹#›</a:t>
            </a:fld>
            <a:endParaRPr lang="fi-FI"/>
          </a:p>
        </p:txBody>
      </p:sp>
      <p:sp>
        <p:nvSpPr>
          <p:cNvPr id="7" name="Picture Placeholder 6"/>
          <p:cNvSpPr>
            <a:spLocks noGrp="1"/>
          </p:cNvSpPr>
          <p:nvPr>
            <p:ph type="pic" sz="quarter" idx="13"/>
          </p:nvPr>
        </p:nvSpPr>
        <p:spPr>
          <a:solidFill>
            <a:schemeClr val="accent4">
              <a:lumMod val="20000"/>
              <a:lumOff val="80000"/>
            </a:schemeClr>
          </a:solidFill>
        </p:spPr>
        <p:txBody>
          <a:bodyPr/>
          <a:lstStyle/>
          <a:p>
            <a:r>
              <a:rPr lang="en-US" smtClean="0"/>
              <a:t>Click icon to add picture</a:t>
            </a:r>
            <a:endParaRPr lang="fi-FI"/>
          </a:p>
        </p:txBody>
      </p:sp>
    </p:spTree>
  </p:cSld>
  <p:clrMapOvr>
    <a:masterClrMapping/>
  </p:clrMapOvr>
  <p:transition spd="med">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i-FI"/>
          </a:p>
        </p:txBody>
      </p:sp>
      <p:sp>
        <p:nvSpPr>
          <p:cNvPr id="3" name="Footer Placeholder 2"/>
          <p:cNvSpPr>
            <a:spLocks noGrp="1"/>
          </p:cNvSpPr>
          <p:nvPr>
            <p:ph type="ftr" sz="quarter" idx="11"/>
          </p:nvPr>
        </p:nvSpPr>
        <p:spPr/>
        <p:txBody>
          <a:bodyPr/>
          <a:lstStyle/>
          <a:p>
            <a:r>
              <a:rPr lang="fi-FI" smtClean="0"/>
              <a:t>HTP-arvot 2014, Sosiaali- ja terveysministeriön julkaisuja 2014:2</a:t>
            </a:r>
            <a:endParaRPr lang="fi-FI"/>
          </a:p>
        </p:txBody>
      </p:sp>
      <p:sp>
        <p:nvSpPr>
          <p:cNvPr id="4" name="Slide Number Placeholder 3"/>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5"/>
            <a:ext cx="7489825" cy="1079500"/>
          </a:xfrm>
        </p:spPr>
        <p:txBody>
          <a:bodyPr anchor="b">
            <a:normAutofit/>
          </a:bodyPr>
          <a:lstStyle>
            <a:lvl1pPr algn="l">
              <a:defRPr sz="3000" b="1"/>
            </a:lvl1pPr>
          </a:lstStyle>
          <a:p>
            <a:r>
              <a:rPr lang="en-US" smtClean="0"/>
              <a:t>Click to edit Master title style</a:t>
            </a:r>
            <a:endParaRPr lang="fi-FI"/>
          </a:p>
        </p:txBody>
      </p:sp>
      <p:sp>
        <p:nvSpPr>
          <p:cNvPr id="3" name="Picture Placeholder 2"/>
          <p:cNvSpPr>
            <a:spLocks noGrp="1"/>
          </p:cNvSpPr>
          <p:nvPr>
            <p:ph type="pic" idx="1"/>
          </p:nvPr>
        </p:nvSpPr>
        <p:spPr>
          <a:xfrm>
            <a:off x="827087" y="1628775"/>
            <a:ext cx="7489825" cy="2157415"/>
          </a:xfrm>
          <a:solidFill>
            <a:schemeClr val="accent4">
              <a:lumMod val="20000"/>
              <a:lumOff val="80000"/>
            </a:schemeClr>
          </a:solidFill>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FI"/>
          </a:p>
        </p:txBody>
      </p:sp>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r>
              <a:rPr lang="fi-FI" smtClean="0"/>
              <a:t>HTP-arvot 2014, Sosiaali- ja terveysministeriön julkaisuja 2014:2</a:t>
            </a:r>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Text Placeholder 8"/>
          <p:cNvSpPr>
            <a:spLocks noGrp="1"/>
          </p:cNvSpPr>
          <p:nvPr>
            <p:ph type="body" sz="quarter" idx="13"/>
          </p:nvPr>
        </p:nvSpPr>
        <p:spPr>
          <a:xfrm>
            <a:off x="827088" y="3933825"/>
            <a:ext cx="7489825"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Tree>
  </p:cSld>
  <p:clrMapOvr>
    <a:masterClrMapping/>
  </p:clrMapOvr>
  <p:transition spd="med">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lvl1pPr>
              <a:defRPr sz="2000"/>
            </a:lvl1pPr>
            <a:lvl2pPr>
              <a:defRPr sz="1800"/>
            </a:lvl2pPr>
            <a:lvl3pPr>
              <a:defRPr sz="16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10"/>
          </p:nvPr>
        </p:nvSpPr>
        <p:spPr/>
        <p:txBody>
          <a:bodyPr/>
          <a:lstStyle/>
          <a:p>
            <a:endParaRPr lang="fi-FI"/>
          </a:p>
        </p:txBody>
      </p:sp>
      <p:sp>
        <p:nvSpPr>
          <p:cNvPr id="5" name="Footer Placeholder 4"/>
          <p:cNvSpPr>
            <a:spLocks noGrp="1"/>
          </p:cNvSpPr>
          <p:nvPr>
            <p:ph type="ftr" sz="quarter" idx="11"/>
          </p:nvPr>
        </p:nvSpPr>
        <p:spPr/>
        <p:txBody>
          <a:bodyPr/>
          <a:lstStyle/>
          <a:p>
            <a:r>
              <a:rPr lang="fi-FI" smtClean="0"/>
              <a:t>HTP-arvot 2014, Sosiaali- ja terveysministeriön julkaisuja 2014:2</a:t>
            </a:r>
            <a:endParaRPr lang="fi-FI"/>
          </a:p>
        </p:txBody>
      </p:sp>
      <p:sp>
        <p:nvSpPr>
          <p:cNvPr id="6" name="Slide Number Placeholder 5"/>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Swedis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4" name="Date Placeholder 3"/>
          <p:cNvSpPr>
            <a:spLocks noGrp="1"/>
          </p:cNvSpPr>
          <p:nvPr>
            <p:ph type="dt" sz="half" idx="10"/>
          </p:nvPr>
        </p:nvSpPr>
        <p:spPr>
          <a:xfrm>
            <a:off x="395288" y="6492899"/>
            <a:ext cx="802500" cy="365125"/>
          </a:xfrm>
        </p:spPr>
        <p:txBody>
          <a:bodyPr/>
          <a:lstStyle/>
          <a:p>
            <a:endParaRPr lang="fi-FI"/>
          </a:p>
        </p:txBody>
      </p:sp>
      <p:sp>
        <p:nvSpPr>
          <p:cNvPr id="5" name="Footer Placeholder 4"/>
          <p:cNvSpPr>
            <a:spLocks noGrp="1"/>
          </p:cNvSpPr>
          <p:nvPr>
            <p:ph type="ftr" sz="quarter" idx="11"/>
          </p:nvPr>
        </p:nvSpPr>
        <p:spPr>
          <a:xfrm>
            <a:off x="1201273" y="6492899"/>
            <a:ext cx="1799091" cy="365125"/>
          </a:xfrm>
        </p:spPr>
        <p:txBody>
          <a:bodyPr/>
          <a:lstStyle/>
          <a:p>
            <a:r>
              <a:rPr lang="fi-FI" smtClean="0"/>
              <a:t>HTP-arvot 2014, Sosiaali- ja terveysministeriön julkaisuja 2014:2</a:t>
            </a:r>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2" cstate="print"/>
          <a:srcRect/>
          <a:stretch>
            <a:fillRect/>
          </a:stretch>
        </p:blipFill>
        <p:spPr bwMode="auto">
          <a:xfrm>
            <a:off x="357158" y="6197024"/>
            <a:ext cx="1571636"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7" name="Picture 16" descr="hometalkoot_su+ru.png"/>
          <p:cNvPicPr>
            <a:picLocks noChangeAspect="1"/>
          </p:cNvPicPr>
          <p:nvPr userDrawn="1"/>
        </p:nvPicPr>
        <p:blipFill>
          <a:blip r:embed="rId3" cstate="print"/>
          <a:stretch>
            <a:fillRect/>
          </a:stretch>
        </p:blipFill>
        <p:spPr>
          <a:xfrm>
            <a:off x="3266483" y="571480"/>
            <a:ext cx="3343967" cy="1316739"/>
          </a:xfrm>
          <a:prstGeom prst="rect">
            <a:avLst/>
          </a:prstGeom>
        </p:spPr>
      </p:pic>
      <p:pic>
        <p:nvPicPr>
          <p:cNvPr id="16" name="Picture 3" descr="Z:\YMP (Ympäristöministeriö)\ymp014\man4.png"/>
          <p:cNvPicPr>
            <a:picLocks noChangeAspect="1" noChangeArrowheads="1"/>
          </p:cNvPicPr>
          <p:nvPr userDrawn="1"/>
        </p:nvPicPr>
        <p:blipFill>
          <a:blip r:embed="rId4" cstate="print"/>
          <a:srcRect/>
          <a:stretch>
            <a:fillRect/>
          </a:stretch>
        </p:blipFill>
        <p:spPr bwMode="auto">
          <a:xfrm>
            <a:off x="-95957" y="928670"/>
            <a:ext cx="1238933" cy="1285884"/>
          </a:xfrm>
          <a:prstGeom prst="rect">
            <a:avLst/>
          </a:prstGeom>
          <a:noFill/>
        </p:spPr>
      </p:pic>
      <p:pic>
        <p:nvPicPr>
          <p:cNvPr id="18" name="Picture 4" descr="Z:\YMP (Ympäristöministeriö)\ymp014\man5.png"/>
          <p:cNvPicPr>
            <a:picLocks noChangeAspect="1" noChangeArrowheads="1"/>
          </p:cNvPicPr>
          <p:nvPr userDrawn="1"/>
        </p:nvPicPr>
        <p:blipFill>
          <a:blip r:embed="rId5" cstate="print"/>
          <a:srcRect/>
          <a:stretch>
            <a:fillRect/>
          </a:stretch>
        </p:blipFill>
        <p:spPr bwMode="auto">
          <a:xfrm>
            <a:off x="1054127" y="919572"/>
            <a:ext cx="874667" cy="1294981"/>
          </a:xfrm>
          <a:prstGeom prst="rect">
            <a:avLst/>
          </a:prstGeom>
          <a:noFill/>
        </p:spPr>
      </p:pic>
      <p:pic>
        <p:nvPicPr>
          <p:cNvPr id="19" name="Picture 6" descr="Z:\YMP (Ympäristöministeriö)\ymp014\man1.png"/>
          <p:cNvPicPr>
            <a:picLocks noChangeAspect="1" noChangeArrowheads="1"/>
          </p:cNvPicPr>
          <p:nvPr userDrawn="1"/>
        </p:nvPicPr>
        <p:blipFill>
          <a:blip r:embed="rId6" cstate="print"/>
          <a:srcRect/>
          <a:stretch>
            <a:fillRect/>
          </a:stretch>
        </p:blipFill>
        <p:spPr bwMode="auto">
          <a:xfrm>
            <a:off x="6823467" y="868380"/>
            <a:ext cx="517989" cy="1308603"/>
          </a:xfrm>
          <a:prstGeom prst="rect">
            <a:avLst/>
          </a:prstGeom>
          <a:noFill/>
        </p:spPr>
      </p:pic>
      <p:pic>
        <p:nvPicPr>
          <p:cNvPr id="20" name="Picture 7" descr="Z:\YMP (Ympäristöministeriö)\ymp014\man2.png"/>
          <p:cNvPicPr>
            <a:picLocks noChangeAspect="1" noChangeArrowheads="1"/>
          </p:cNvPicPr>
          <p:nvPr userDrawn="1"/>
        </p:nvPicPr>
        <p:blipFill>
          <a:blip r:embed="rId7" cstate="print"/>
          <a:srcRect/>
          <a:stretch>
            <a:fillRect/>
          </a:stretch>
        </p:blipFill>
        <p:spPr bwMode="auto">
          <a:xfrm>
            <a:off x="7748524" y="885367"/>
            <a:ext cx="499814" cy="1320720"/>
          </a:xfrm>
          <a:prstGeom prst="rect">
            <a:avLst/>
          </a:prstGeom>
          <a:noFill/>
        </p:spPr>
      </p:pic>
      <p:pic>
        <p:nvPicPr>
          <p:cNvPr id="21" name="Picture 8" descr="Z:\YMP (Ympäristöministeriö)\ymp014\man3.png"/>
          <p:cNvPicPr>
            <a:picLocks noChangeAspect="1" noChangeArrowheads="1"/>
          </p:cNvPicPr>
          <p:nvPr userDrawn="1"/>
        </p:nvPicPr>
        <p:blipFill>
          <a:blip r:embed="rId8" cstate="print"/>
          <a:srcRect/>
          <a:stretch>
            <a:fillRect/>
          </a:stretch>
        </p:blipFill>
        <p:spPr bwMode="auto">
          <a:xfrm>
            <a:off x="8242820" y="890258"/>
            <a:ext cx="901180" cy="1290428"/>
          </a:xfrm>
          <a:prstGeom prst="rect">
            <a:avLst/>
          </a:prstGeom>
          <a:noFill/>
        </p:spPr>
      </p:pic>
      <p:pic>
        <p:nvPicPr>
          <p:cNvPr id="22" name="Picture 2" descr="Z:\YMP (Ympäristöministeriö)\ymp014\hahmot\hahmot\ruutuka¦êytto¦êo¦ên\arkkitehti_musta.png"/>
          <p:cNvPicPr>
            <a:picLocks noChangeAspect="1" noChangeArrowheads="1"/>
          </p:cNvPicPr>
          <p:nvPr userDrawn="1"/>
        </p:nvPicPr>
        <p:blipFill>
          <a:blip r:embed="rId9" cstate="print"/>
          <a:srcRect/>
          <a:stretch>
            <a:fillRect/>
          </a:stretch>
        </p:blipFill>
        <p:spPr bwMode="auto">
          <a:xfrm>
            <a:off x="7361150" y="928670"/>
            <a:ext cx="337496" cy="1302818"/>
          </a:xfrm>
          <a:prstGeom prst="rect">
            <a:avLst/>
          </a:prstGeom>
          <a:noFill/>
        </p:spPr>
      </p:pic>
      <p:pic>
        <p:nvPicPr>
          <p:cNvPr id="23" name="Picture 3" descr="Z:\YMP (Ympäristöministeriö)\ymp014\hahmot\hahmot\ruutuka¦êytto¦êo¦ên\rakennusmies_musta.png"/>
          <p:cNvPicPr>
            <a:picLocks noChangeAspect="1" noChangeArrowheads="1"/>
          </p:cNvPicPr>
          <p:nvPr userDrawn="1"/>
        </p:nvPicPr>
        <p:blipFill>
          <a:blip r:embed="rId10" cstate="print"/>
          <a:srcRect/>
          <a:stretch>
            <a:fillRect/>
          </a:stretch>
        </p:blipFill>
        <p:spPr bwMode="auto">
          <a:xfrm>
            <a:off x="2362072" y="781436"/>
            <a:ext cx="852606" cy="1393434"/>
          </a:xfrm>
          <a:prstGeom prst="rect">
            <a:avLst/>
          </a:prstGeom>
          <a:noFill/>
        </p:spPr>
      </p:pic>
      <p:pic>
        <p:nvPicPr>
          <p:cNvPr id="24" name="Picture 7" descr="Z:\YMP (Ympäristöministeriö)\ymp014\hahmot\hahmot\ruutuka¦êytto¦êo¦ên\siivooja_musta.png"/>
          <p:cNvPicPr>
            <a:picLocks noChangeAspect="1" noChangeArrowheads="1"/>
          </p:cNvPicPr>
          <p:nvPr userDrawn="1"/>
        </p:nvPicPr>
        <p:blipFill>
          <a:blip r:embed="rId11" cstate="print"/>
          <a:srcRect/>
          <a:stretch>
            <a:fillRect/>
          </a:stretch>
        </p:blipFill>
        <p:spPr bwMode="auto">
          <a:xfrm>
            <a:off x="1892525" y="989884"/>
            <a:ext cx="679211" cy="1271576"/>
          </a:xfrm>
          <a:prstGeom prst="rect">
            <a:avLst/>
          </a:prstGeom>
          <a:noFill/>
        </p:spPr>
      </p:pic>
    </p:spTree>
  </p:cSld>
  <p:clrMapOvr>
    <a:masterClrMapping/>
  </p:clrMapOvr>
  <p:transition spd="med">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English)">
    <p:spTree>
      <p:nvGrpSpPr>
        <p:cNvPr id="1" name=""/>
        <p:cNvGrpSpPr/>
        <p:nvPr/>
      </p:nvGrpSpPr>
      <p:grpSpPr>
        <a:xfrm>
          <a:off x="0" y="0"/>
          <a:ext cx="0" cy="0"/>
          <a:chOff x="0" y="0"/>
          <a:chExt cx="0" cy="0"/>
        </a:xfrm>
      </p:grpSpPr>
      <p:pic>
        <p:nvPicPr>
          <p:cNvPr id="29" name="Picture 28" descr="Picture1.png"/>
          <p:cNvPicPr>
            <a:picLocks noChangeAspect="1"/>
          </p:cNvPicPr>
          <p:nvPr userDrawn="1"/>
        </p:nvPicPr>
        <p:blipFill>
          <a:blip r:embed="rId2" cstate="print"/>
          <a:stretch>
            <a:fillRect/>
          </a:stretch>
        </p:blipFill>
        <p:spPr>
          <a:xfrm>
            <a:off x="3241966" y="554854"/>
            <a:ext cx="3369707" cy="1285884"/>
          </a:xfrm>
          <a:prstGeom prst="rect">
            <a:avLst/>
          </a:prstGeom>
        </p:spPr>
      </p:pic>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4" name="Date Placeholder 3"/>
          <p:cNvSpPr>
            <a:spLocks noGrp="1"/>
          </p:cNvSpPr>
          <p:nvPr>
            <p:ph type="dt" sz="half" idx="10"/>
          </p:nvPr>
        </p:nvSpPr>
        <p:spPr>
          <a:xfrm>
            <a:off x="395288" y="6492899"/>
            <a:ext cx="802500" cy="365125"/>
          </a:xfrm>
        </p:spPr>
        <p:txBody>
          <a:bodyPr/>
          <a:lstStyle/>
          <a:p>
            <a:endParaRPr lang="fi-FI"/>
          </a:p>
        </p:txBody>
      </p:sp>
      <p:sp>
        <p:nvSpPr>
          <p:cNvPr id="5" name="Footer Placeholder 4"/>
          <p:cNvSpPr>
            <a:spLocks noGrp="1"/>
          </p:cNvSpPr>
          <p:nvPr>
            <p:ph type="ftr" sz="quarter" idx="11"/>
          </p:nvPr>
        </p:nvSpPr>
        <p:spPr>
          <a:xfrm>
            <a:off x="1201273" y="6492899"/>
            <a:ext cx="1799091" cy="365125"/>
          </a:xfrm>
        </p:spPr>
        <p:txBody>
          <a:bodyPr/>
          <a:lstStyle/>
          <a:p>
            <a:r>
              <a:rPr lang="fi-FI" smtClean="0"/>
              <a:t>HTP-arvot 2014, Sosiaali- ja terveysministeriön julkaisuja 2014:2</a:t>
            </a:r>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3" cstate="print"/>
          <a:srcRect/>
          <a:stretch>
            <a:fillRect/>
          </a:stretch>
        </p:blipFill>
        <p:spPr bwMode="auto">
          <a:xfrm>
            <a:off x="357158" y="6197024"/>
            <a:ext cx="1571636"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9" name="Picture 3" descr="Z:\YMP (Ympäristöministeriö)\ymp014\man4.png"/>
          <p:cNvPicPr>
            <a:picLocks noChangeAspect="1" noChangeArrowheads="1"/>
          </p:cNvPicPr>
          <p:nvPr userDrawn="1"/>
        </p:nvPicPr>
        <p:blipFill>
          <a:blip r:embed="rId4" cstate="print"/>
          <a:srcRect/>
          <a:stretch>
            <a:fillRect/>
          </a:stretch>
        </p:blipFill>
        <p:spPr bwMode="auto">
          <a:xfrm>
            <a:off x="-95957" y="928670"/>
            <a:ext cx="1238933" cy="1285884"/>
          </a:xfrm>
          <a:prstGeom prst="rect">
            <a:avLst/>
          </a:prstGeom>
          <a:noFill/>
        </p:spPr>
      </p:pic>
      <p:pic>
        <p:nvPicPr>
          <p:cNvPr id="20" name="Picture 4" descr="Z:\YMP (Ympäristöministeriö)\ymp014\man5.png"/>
          <p:cNvPicPr>
            <a:picLocks noChangeAspect="1" noChangeArrowheads="1"/>
          </p:cNvPicPr>
          <p:nvPr userDrawn="1"/>
        </p:nvPicPr>
        <p:blipFill>
          <a:blip r:embed="rId5" cstate="print"/>
          <a:srcRect/>
          <a:stretch>
            <a:fillRect/>
          </a:stretch>
        </p:blipFill>
        <p:spPr bwMode="auto">
          <a:xfrm>
            <a:off x="1054127" y="919572"/>
            <a:ext cx="874667" cy="1294981"/>
          </a:xfrm>
          <a:prstGeom prst="rect">
            <a:avLst/>
          </a:prstGeom>
          <a:noFill/>
        </p:spPr>
      </p:pic>
      <p:pic>
        <p:nvPicPr>
          <p:cNvPr id="21" name="Picture 6" descr="Z:\YMP (Ympäristöministeriö)\ymp014\man1.png"/>
          <p:cNvPicPr>
            <a:picLocks noChangeAspect="1" noChangeArrowheads="1"/>
          </p:cNvPicPr>
          <p:nvPr userDrawn="1"/>
        </p:nvPicPr>
        <p:blipFill>
          <a:blip r:embed="rId6" cstate="print"/>
          <a:srcRect/>
          <a:stretch>
            <a:fillRect/>
          </a:stretch>
        </p:blipFill>
        <p:spPr bwMode="auto">
          <a:xfrm>
            <a:off x="6823467" y="868380"/>
            <a:ext cx="517989" cy="1308603"/>
          </a:xfrm>
          <a:prstGeom prst="rect">
            <a:avLst/>
          </a:prstGeom>
          <a:noFill/>
        </p:spPr>
      </p:pic>
      <p:pic>
        <p:nvPicPr>
          <p:cNvPr id="22" name="Picture 7" descr="Z:\YMP (Ympäristöministeriö)\ymp014\man2.png"/>
          <p:cNvPicPr>
            <a:picLocks noChangeAspect="1" noChangeArrowheads="1"/>
          </p:cNvPicPr>
          <p:nvPr userDrawn="1"/>
        </p:nvPicPr>
        <p:blipFill>
          <a:blip r:embed="rId7" cstate="print"/>
          <a:srcRect/>
          <a:stretch>
            <a:fillRect/>
          </a:stretch>
        </p:blipFill>
        <p:spPr bwMode="auto">
          <a:xfrm>
            <a:off x="7748524" y="885367"/>
            <a:ext cx="499814" cy="1320720"/>
          </a:xfrm>
          <a:prstGeom prst="rect">
            <a:avLst/>
          </a:prstGeom>
          <a:noFill/>
        </p:spPr>
      </p:pic>
      <p:pic>
        <p:nvPicPr>
          <p:cNvPr id="23" name="Picture 8" descr="Z:\YMP (Ympäristöministeriö)\ymp014\man3.png"/>
          <p:cNvPicPr>
            <a:picLocks noChangeAspect="1" noChangeArrowheads="1"/>
          </p:cNvPicPr>
          <p:nvPr userDrawn="1"/>
        </p:nvPicPr>
        <p:blipFill>
          <a:blip r:embed="rId8" cstate="print"/>
          <a:srcRect/>
          <a:stretch>
            <a:fillRect/>
          </a:stretch>
        </p:blipFill>
        <p:spPr bwMode="auto">
          <a:xfrm>
            <a:off x="8242820" y="890258"/>
            <a:ext cx="901180" cy="1290428"/>
          </a:xfrm>
          <a:prstGeom prst="rect">
            <a:avLst/>
          </a:prstGeom>
          <a:noFill/>
        </p:spPr>
      </p:pic>
      <p:pic>
        <p:nvPicPr>
          <p:cNvPr id="24" name="Picture 2" descr="Z:\YMP (Ympäristöministeriö)\ymp014\hahmot\hahmot\ruutuka¦êytto¦êo¦ên\arkkitehti_musta.png"/>
          <p:cNvPicPr>
            <a:picLocks noChangeAspect="1" noChangeArrowheads="1"/>
          </p:cNvPicPr>
          <p:nvPr userDrawn="1"/>
        </p:nvPicPr>
        <p:blipFill>
          <a:blip r:embed="rId9" cstate="print"/>
          <a:srcRect/>
          <a:stretch>
            <a:fillRect/>
          </a:stretch>
        </p:blipFill>
        <p:spPr bwMode="auto">
          <a:xfrm>
            <a:off x="7361150" y="928670"/>
            <a:ext cx="337496" cy="1302818"/>
          </a:xfrm>
          <a:prstGeom prst="rect">
            <a:avLst/>
          </a:prstGeom>
          <a:noFill/>
        </p:spPr>
      </p:pic>
      <p:pic>
        <p:nvPicPr>
          <p:cNvPr id="25" name="Picture 3" descr="Z:\YMP (Ympäristöministeriö)\ymp014\hahmot\hahmot\ruutuka¦êytto¦êo¦ên\rakennusmies_musta.png"/>
          <p:cNvPicPr>
            <a:picLocks noChangeAspect="1" noChangeArrowheads="1"/>
          </p:cNvPicPr>
          <p:nvPr userDrawn="1"/>
        </p:nvPicPr>
        <p:blipFill>
          <a:blip r:embed="rId10" cstate="print"/>
          <a:srcRect/>
          <a:stretch>
            <a:fillRect/>
          </a:stretch>
        </p:blipFill>
        <p:spPr bwMode="auto">
          <a:xfrm>
            <a:off x="2362072" y="781436"/>
            <a:ext cx="852606" cy="1393434"/>
          </a:xfrm>
          <a:prstGeom prst="rect">
            <a:avLst/>
          </a:prstGeom>
          <a:noFill/>
        </p:spPr>
      </p:pic>
      <p:pic>
        <p:nvPicPr>
          <p:cNvPr id="26" name="Picture 7" descr="Z:\YMP (Ympäristöministeriö)\ymp014\hahmot\hahmot\ruutuka¦êytto¦êo¦ên\siivooja_musta.png"/>
          <p:cNvPicPr>
            <a:picLocks noChangeAspect="1" noChangeArrowheads="1"/>
          </p:cNvPicPr>
          <p:nvPr userDrawn="1"/>
        </p:nvPicPr>
        <p:blipFill>
          <a:blip r:embed="rId11" cstate="print"/>
          <a:srcRect/>
          <a:stretch>
            <a:fillRect/>
          </a:stretch>
        </p:blipFill>
        <p:spPr bwMode="auto">
          <a:xfrm>
            <a:off x="1892525" y="989884"/>
            <a:ext cx="679211" cy="1271576"/>
          </a:xfrm>
          <a:prstGeom prst="rect">
            <a:avLst/>
          </a:prstGeom>
          <a:noFill/>
        </p:spPr>
      </p:pic>
    </p:spTree>
  </p:cSld>
  <p:clrMapOvr>
    <a:masterClrMapping/>
  </p:clrMapOvr>
  <p:transition spd="med">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27088" y="1628775"/>
            <a:ext cx="3668712" cy="439261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Content Placeholder 3"/>
          <p:cNvSpPr>
            <a:spLocks noGrp="1"/>
          </p:cNvSpPr>
          <p:nvPr>
            <p:ph sz="half" idx="2"/>
          </p:nvPr>
        </p:nvSpPr>
        <p:spPr>
          <a:xfrm>
            <a:off x="4648200" y="1628775"/>
            <a:ext cx="3668713" cy="439261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r>
              <a:rPr lang="fi-FI" smtClean="0"/>
              <a:t>HTP-arvot 2014, Sosiaali- ja terveysministeriön julkaisuja 2014:2</a:t>
            </a:r>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27088" y="1628774"/>
            <a:ext cx="3668712" cy="439261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r>
              <a:rPr lang="fi-FI" smtClean="0"/>
              <a:t>HTP-arvot 2014, Sosiaali- ja terveysministeriön julkaisuja 2014:2</a:t>
            </a:r>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Picture Placeholder 8"/>
          <p:cNvSpPr>
            <a:spLocks noGrp="1"/>
          </p:cNvSpPr>
          <p:nvPr>
            <p:ph type="pic" sz="quarter" idx="13"/>
          </p:nvPr>
        </p:nvSpPr>
        <p:spPr>
          <a:xfrm>
            <a:off x="4643438" y="1628775"/>
            <a:ext cx="3673475" cy="4392613"/>
          </a:xfrm>
          <a:solidFill>
            <a:schemeClr val="accent4">
              <a:lumMod val="20000"/>
              <a:lumOff val="80000"/>
            </a:schemeClr>
          </a:solidFill>
        </p:spPr>
        <p:txBody>
          <a:bodyPr/>
          <a:lstStyle/>
          <a:p>
            <a:r>
              <a:rPr lang="en-US" smtClean="0"/>
              <a:t>Click icon to add picture</a:t>
            </a:r>
            <a:endParaRPr lang="fi-FI" dirty="0"/>
          </a:p>
        </p:txBody>
      </p:sp>
    </p:spTree>
  </p:cSld>
  <p:clrMapOvr>
    <a:masterClrMapping/>
  </p:clrMapOvr>
  <p:transition spd="med">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648201" y="1628775"/>
            <a:ext cx="3668712" cy="439261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r>
              <a:rPr lang="fi-FI" smtClean="0"/>
              <a:t>HTP-arvot 2014, Sosiaali- ja terveysministeriön julkaisuja 2014:2</a:t>
            </a:r>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Picture Placeholder 8"/>
          <p:cNvSpPr>
            <a:spLocks noGrp="1"/>
          </p:cNvSpPr>
          <p:nvPr>
            <p:ph type="pic" sz="quarter" idx="13"/>
          </p:nvPr>
        </p:nvSpPr>
        <p:spPr>
          <a:xfrm>
            <a:off x="827088" y="1628775"/>
            <a:ext cx="3673475" cy="4392613"/>
          </a:xfrm>
          <a:solidFill>
            <a:schemeClr val="accent4">
              <a:lumMod val="20000"/>
              <a:lumOff val="80000"/>
            </a:schemeClr>
          </a:solidFill>
        </p:spPr>
        <p:txBody>
          <a:bodyPr/>
          <a:lstStyle/>
          <a:p>
            <a:r>
              <a:rPr lang="en-US" smtClean="0"/>
              <a:t>Click icon to add picture</a:t>
            </a:r>
            <a:endParaRPr lang="fi-FI"/>
          </a:p>
        </p:txBody>
      </p:sp>
    </p:spTree>
  </p:cSld>
  <p:clrMapOvr>
    <a:masterClrMapping/>
  </p:clrMapOvr>
  <p:transition spd="med">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822959" y="1628775"/>
            <a:ext cx="3674428" cy="63976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088" y="2285993"/>
            <a:ext cx="3670300" cy="373539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xt Placeholder 4"/>
          <p:cNvSpPr>
            <a:spLocks noGrp="1"/>
          </p:cNvSpPr>
          <p:nvPr>
            <p:ph type="body" sz="quarter" idx="3"/>
          </p:nvPr>
        </p:nvSpPr>
        <p:spPr>
          <a:xfrm>
            <a:off x="4645025" y="1628775"/>
            <a:ext cx="3671888" cy="63976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85993"/>
            <a:ext cx="3671888" cy="373539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7" name="Date Placeholder 6"/>
          <p:cNvSpPr>
            <a:spLocks noGrp="1"/>
          </p:cNvSpPr>
          <p:nvPr>
            <p:ph type="dt" sz="half" idx="10"/>
          </p:nvPr>
        </p:nvSpPr>
        <p:spPr/>
        <p:txBody>
          <a:bodyPr/>
          <a:lstStyle/>
          <a:p>
            <a:endParaRPr lang="fi-FI"/>
          </a:p>
        </p:txBody>
      </p:sp>
      <p:sp>
        <p:nvSpPr>
          <p:cNvPr id="8" name="Footer Placeholder 7"/>
          <p:cNvSpPr>
            <a:spLocks noGrp="1"/>
          </p:cNvSpPr>
          <p:nvPr>
            <p:ph type="ftr" sz="quarter" idx="11"/>
          </p:nvPr>
        </p:nvSpPr>
        <p:spPr/>
        <p:txBody>
          <a:bodyPr/>
          <a:lstStyle/>
          <a:p>
            <a:r>
              <a:rPr lang="fi-FI" smtClean="0"/>
              <a:t>HTP-arvot 2014, Sosiaali- ja terveysministeriön julkaisuja 2014:2</a:t>
            </a:r>
            <a:endParaRPr lang="fi-FI"/>
          </a:p>
        </p:txBody>
      </p:sp>
      <p:sp>
        <p:nvSpPr>
          <p:cNvPr id="9" name="Slide Number Placeholder 8"/>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endParaRPr lang="fi-FI"/>
          </a:p>
        </p:txBody>
      </p:sp>
      <p:sp>
        <p:nvSpPr>
          <p:cNvPr id="4" name="Footer Placeholder 3"/>
          <p:cNvSpPr>
            <a:spLocks noGrp="1"/>
          </p:cNvSpPr>
          <p:nvPr>
            <p:ph type="ftr" sz="quarter" idx="11"/>
          </p:nvPr>
        </p:nvSpPr>
        <p:spPr/>
        <p:txBody>
          <a:bodyPr/>
          <a:lstStyle/>
          <a:p>
            <a:r>
              <a:rPr lang="fi-FI" smtClean="0"/>
              <a:t>HTP-arvot 2014, Sosiaali- ja terveysministeriön julkaisuja 2014:2</a:t>
            </a:r>
            <a:endParaRPr lang="fi-FI"/>
          </a:p>
        </p:txBody>
      </p:sp>
      <p:sp>
        <p:nvSpPr>
          <p:cNvPr id="5" name="Slide Number Placeholder 4"/>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088" y="333376"/>
            <a:ext cx="7489824" cy="1079500"/>
          </a:xfrm>
          <a:prstGeom prst="rect">
            <a:avLst/>
          </a:prstGeom>
        </p:spPr>
        <p:txBody>
          <a:bodyPr vert="horz" lIns="91440" tIns="45720" rIns="91440" bIns="45720" rtlCol="0" anchor="b">
            <a:normAutofit/>
          </a:bodyPr>
          <a:lstStyle/>
          <a:p>
            <a:r>
              <a:rPr lang="en-US" smtClean="0"/>
              <a:t>Click to edit Master title style</a:t>
            </a:r>
            <a:endParaRPr lang="fi-FI"/>
          </a:p>
        </p:txBody>
      </p:sp>
      <p:sp>
        <p:nvSpPr>
          <p:cNvPr id="3" name="Text Placeholder 2"/>
          <p:cNvSpPr>
            <a:spLocks noGrp="1"/>
          </p:cNvSpPr>
          <p:nvPr>
            <p:ph type="body" idx="1"/>
          </p:nvPr>
        </p:nvSpPr>
        <p:spPr>
          <a:xfrm>
            <a:off x="827088" y="1628775"/>
            <a:ext cx="7489825" cy="43926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2"/>
          </p:nvPr>
        </p:nvSpPr>
        <p:spPr>
          <a:xfrm>
            <a:off x="395288" y="6198834"/>
            <a:ext cx="802500" cy="365125"/>
          </a:xfrm>
          <a:prstGeom prst="rect">
            <a:avLst/>
          </a:prstGeom>
        </p:spPr>
        <p:txBody>
          <a:bodyPr vert="horz" lIns="91440" tIns="45720" rIns="91440" bIns="45720" rtlCol="0" anchor="b"/>
          <a:lstStyle>
            <a:lvl1pPr algn="l">
              <a:defRPr sz="800">
                <a:solidFill>
                  <a:schemeClr val="tx1"/>
                </a:solidFill>
              </a:defRPr>
            </a:lvl1pPr>
          </a:lstStyle>
          <a:p>
            <a:endParaRPr lang="fi-FI"/>
          </a:p>
        </p:txBody>
      </p:sp>
      <p:sp>
        <p:nvSpPr>
          <p:cNvPr id="5" name="Footer Placeholder 4"/>
          <p:cNvSpPr>
            <a:spLocks noGrp="1"/>
          </p:cNvSpPr>
          <p:nvPr>
            <p:ph type="ftr" sz="quarter" idx="3"/>
          </p:nvPr>
        </p:nvSpPr>
        <p:spPr>
          <a:xfrm>
            <a:off x="1201273" y="6198834"/>
            <a:ext cx="1799091" cy="365125"/>
          </a:xfrm>
          <a:prstGeom prst="rect">
            <a:avLst/>
          </a:prstGeom>
        </p:spPr>
        <p:txBody>
          <a:bodyPr vert="horz" lIns="91440" tIns="45720" rIns="91440" bIns="45720" rtlCol="0" anchor="b"/>
          <a:lstStyle>
            <a:lvl1pPr algn="l">
              <a:defRPr sz="800">
                <a:solidFill>
                  <a:schemeClr val="tx1"/>
                </a:solidFill>
              </a:defRPr>
            </a:lvl1pPr>
          </a:lstStyle>
          <a:p>
            <a:r>
              <a:rPr lang="fi-FI" smtClean="0"/>
              <a:t>HTP-arvot 2014, Sosiaali- ja terveysministeriön julkaisuja 2014:2</a:t>
            </a:r>
            <a:endParaRPr lang="fi-FI" dirty="0"/>
          </a:p>
        </p:txBody>
      </p:sp>
      <p:sp>
        <p:nvSpPr>
          <p:cNvPr id="6" name="Slide Number Placeholder 5"/>
          <p:cNvSpPr>
            <a:spLocks noGrp="1"/>
          </p:cNvSpPr>
          <p:nvPr>
            <p:ph type="sldNum" sz="quarter" idx="4"/>
          </p:nvPr>
        </p:nvSpPr>
        <p:spPr>
          <a:xfrm>
            <a:off x="8316912" y="6198834"/>
            <a:ext cx="503238" cy="365125"/>
          </a:xfrm>
          <a:prstGeom prst="rect">
            <a:avLst/>
          </a:prstGeom>
        </p:spPr>
        <p:txBody>
          <a:bodyPr vert="horz" lIns="91440" tIns="45720" rIns="91440" bIns="45720" rtlCol="0" anchor="b"/>
          <a:lstStyle>
            <a:lvl1pPr algn="r">
              <a:defRPr sz="800" b="1">
                <a:solidFill>
                  <a:schemeClr val="accent2"/>
                </a:solidFill>
              </a:defRPr>
            </a:lvl1pPr>
          </a:lstStyle>
          <a:p>
            <a:fld id="{49246692-9764-4796-AF2E-897E79EBAFA7}" type="slidenum">
              <a:rPr lang="fi-FI" smtClean="0"/>
              <a:pPr/>
              <a:t>‹#›</a:t>
            </a:fld>
            <a:endParaRPr lang="fi-FI" dirty="0"/>
          </a:p>
        </p:txBody>
      </p:sp>
      <p:sp>
        <p:nvSpPr>
          <p:cNvPr id="7" name="Rectangle 6"/>
          <p:cNvSpPr/>
          <p:nvPr/>
        </p:nvSpPr>
        <p:spPr>
          <a:xfrm>
            <a:off x="0" y="0"/>
            <a:ext cx="9144000" cy="285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Rectangle 7"/>
          <p:cNvSpPr/>
          <p:nvPr/>
        </p:nvSpPr>
        <p:spPr>
          <a:xfrm>
            <a:off x="0" y="6572272"/>
            <a:ext cx="9144000" cy="285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Picture 9" descr="hometalkoot_su2.png"/>
          <p:cNvPicPr>
            <a:picLocks noChangeAspect="1"/>
          </p:cNvPicPr>
          <p:nvPr/>
        </p:nvPicPr>
        <p:blipFill>
          <a:blip r:embed="rId14" cstate="print"/>
          <a:stretch>
            <a:fillRect/>
          </a:stretch>
        </p:blipFill>
        <p:spPr>
          <a:xfrm>
            <a:off x="3859352" y="6172703"/>
            <a:ext cx="1246898" cy="32813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2" r:id="rId5"/>
    <p:sldLayoutId id="2147483658" r:id="rId6"/>
    <p:sldLayoutId id="2147483659" r:id="rId7"/>
    <p:sldLayoutId id="2147483653" r:id="rId8"/>
    <p:sldLayoutId id="2147483654" r:id="rId9"/>
    <p:sldLayoutId id="2147483660" r:id="rId10"/>
    <p:sldLayoutId id="2147483655" r:id="rId11"/>
    <p:sldLayoutId id="2147483657" r:id="rId12"/>
  </p:sldLayoutIdLst>
  <p:transition spd="med">
    <p:wipe/>
  </p:transition>
  <p:timing>
    <p:tnLst>
      <p:par>
        <p:cTn id="1" dur="indefinite" restart="never" nodeType="tmRoot"/>
      </p:par>
    </p:tnLst>
  </p:timing>
  <p:hf hdr="0" ft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266700" indent="-2667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1pPr>
      <a:lvl2pPr marL="539750" indent="-27305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2pPr>
      <a:lvl3pPr marL="898525" indent="-274638"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3pPr>
      <a:lvl4pPr marL="1163638" indent="-265113"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4pPr>
      <a:lvl5pPr marL="1438275" indent="-274638" algn="l" defTabSz="914400" rtl="0" eaLnBrk="1" latinLnBrk="0" hangingPunct="1">
        <a:spcBef>
          <a:spcPct val="20000"/>
        </a:spcBef>
        <a:buClr>
          <a:schemeClr val="accent2"/>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euro.who.int/__data/assets/pdf_file/0017/43325/E92645.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veli-matti.pietarinen@sisailmakeskus.f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mailto:hometalkoot.ym@ymparisto.fi"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www.valvira.fi/-/asumisterveysasetuksen-soveltamisoh-1"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hyperlink" Target="http://www.ym.fi/fi-FI/Ajankohtaista/Lausuntopyynnot_ja_lausuntoyhteenvedot/Lausuntopyynto_luonnoksesta_rakennusten_(32552)" TargetMode="External"/><Relationship Id="rId2" Type="http://schemas.openxmlformats.org/officeDocument/2006/relationships/hyperlink" Target="http://www.valvira.fi/-/asumisterveysasetuksen-soveltamisoh-1"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Autofit/>
          </a:bodyPr>
          <a:lstStyle/>
          <a:p>
            <a:r>
              <a:rPr lang="fi-FI" dirty="0" smtClean="0"/>
              <a:t>Sisäilmastoon </a:t>
            </a:r>
            <a:r>
              <a:rPr lang="fi-FI" dirty="0"/>
              <a:t>liittyvät määräykset sekä tavoite- ja </a:t>
            </a:r>
            <a:r>
              <a:rPr lang="fi-FI" dirty="0" smtClean="0"/>
              <a:t>toimenpidearvot</a:t>
            </a:r>
            <a:endParaRPr lang="fi-FI" dirty="0"/>
          </a:p>
        </p:txBody>
      </p:sp>
      <p:sp>
        <p:nvSpPr>
          <p:cNvPr id="5" name="Alaotsikko 4"/>
          <p:cNvSpPr>
            <a:spLocks noGrp="1"/>
          </p:cNvSpPr>
          <p:nvPr>
            <p:ph type="subTitle" idx="1"/>
          </p:nvPr>
        </p:nvSpPr>
        <p:spPr/>
        <p:txBody>
          <a:bodyPr/>
          <a:lstStyle/>
          <a:p>
            <a:r>
              <a:rPr lang="fi-FI" dirty="0" smtClean="0"/>
              <a:t>Opetusmateriaali sisäilma-asioita opiskelevien ammattilaisten käyttöön </a:t>
            </a:r>
          </a:p>
          <a:p>
            <a:r>
              <a:rPr lang="fi-FI" dirty="0" smtClean="0"/>
              <a:t>Osa 1/9</a:t>
            </a:r>
            <a:endParaRPr lang="fi-FI" dirty="0"/>
          </a:p>
        </p:txBody>
      </p:sp>
      <p:pic>
        <p:nvPicPr>
          <p:cNvPr id="4" name="Kuva 26" descr="Kuvaus: Savonia_Word_tunniste"/>
          <p:cNvPicPr/>
          <p:nvPr/>
        </p:nvPicPr>
        <p:blipFill rotWithShape="1">
          <a:blip r:embed="rId3" cstate="print">
            <a:extLst>
              <a:ext uri="{28A0092B-C50C-407E-A947-70E740481C1C}">
                <a14:useLocalDpi xmlns:a14="http://schemas.microsoft.com/office/drawing/2010/main" val="0"/>
              </a:ext>
            </a:extLst>
          </a:blip>
          <a:srcRect r="65605"/>
          <a:stretch/>
        </p:blipFill>
        <p:spPr bwMode="auto">
          <a:xfrm>
            <a:off x="7024132" y="5874546"/>
            <a:ext cx="2120652" cy="98345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5591720"/>
      </p:ext>
    </p:extLst>
  </p:cSld>
  <p:clrMapOvr>
    <a:masterClrMapping/>
  </p:clrMapOvr>
  <p:transition spd="med">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i-FI" sz="3200" dirty="0"/>
              <a:t>Lainsäädäntö, määräykset ja ohjeet</a:t>
            </a:r>
            <a:endParaRPr lang="fi-FI" dirty="0"/>
          </a:p>
        </p:txBody>
      </p:sp>
      <p:pic>
        <p:nvPicPr>
          <p:cNvPr id="7" name="Content Placeholder 6"/>
          <p:cNvPicPr>
            <a:picLocks noGrp="1" noChangeAspect="1"/>
          </p:cNvPicPr>
          <p:nvPr>
            <p:ph idx="1"/>
          </p:nvPr>
        </p:nvPicPr>
        <p:blipFill rotWithShape="1">
          <a:blip r:embed="rId2"/>
          <a:srcRect r="13"/>
          <a:stretch/>
        </p:blipFill>
        <p:spPr>
          <a:xfrm>
            <a:off x="611561" y="1634841"/>
            <a:ext cx="7488832" cy="4342027"/>
          </a:xfrm>
          <a:prstGeom prst="rect">
            <a:avLst/>
          </a:prstGeom>
        </p:spPr>
      </p:pic>
      <p:sp>
        <p:nvSpPr>
          <p:cNvPr id="4" name="Slide Number Placeholder 3"/>
          <p:cNvSpPr>
            <a:spLocks noGrp="1"/>
          </p:cNvSpPr>
          <p:nvPr>
            <p:ph type="sldNum" sz="quarter" idx="12"/>
          </p:nvPr>
        </p:nvSpPr>
        <p:spPr/>
        <p:txBody>
          <a:bodyPr/>
          <a:lstStyle/>
          <a:p>
            <a:fld id="{49246692-9764-4796-AF2E-897E79EBAFA7}" type="slidenum">
              <a:rPr lang="fi-FI" smtClean="0"/>
              <a:pPr/>
              <a:t>10</a:t>
            </a:fld>
            <a:endParaRPr lang="fi-FI"/>
          </a:p>
        </p:txBody>
      </p:sp>
      <p:pic>
        <p:nvPicPr>
          <p:cNvPr id="8"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9" name="Tekstiruutu 4"/>
          <p:cNvSpPr txBox="1"/>
          <p:nvPr/>
        </p:nvSpPr>
        <p:spPr>
          <a:xfrm>
            <a:off x="570870" y="5342585"/>
            <a:ext cx="4145146" cy="430887"/>
          </a:xfrm>
          <a:prstGeom prst="rect">
            <a:avLst/>
          </a:prstGeom>
          <a:noFill/>
        </p:spPr>
        <p:txBody>
          <a:bodyPr wrap="square" rtlCol="0">
            <a:spAutoFit/>
          </a:bodyPr>
          <a:lstStyle/>
          <a:p>
            <a:r>
              <a:rPr lang="fi-FI" sz="1100" dirty="0" smtClean="0"/>
              <a:t>Kuva: Korjausrakentamisen jatkokurssi, Savonia amk</a:t>
            </a:r>
          </a:p>
          <a:p>
            <a:r>
              <a:rPr lang="fi-FI" sz="1100" dirty="0" smtClean="0"/>
              <a:t>Pasi Haataja</a:t>
            </a:r>
            <a:endParaRPr lang="fi-FI" sz="1100" dirty="0"/>
          </a:p>
        </p:txBody>
      </p:sp>
    </p:spTree>
    <p:extLst>
      <p:ext uri="{BB962C8B-B14F-4D97-AF65-F5344CB8AC3E}">
        <p14:creationId xmlns:p14="http://schemas.microsoft.com/office/powerpoint/2010/main" val="1561402829"/>
      </p:ext>
    </p:extLst>
  </p:cSld>
  <p:clrMapOvr>
    <a:masterClrMapping/>
  </p:clrMapOvr>
  <p:transition spd="med">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462" y="188640"/>
            <a:ext cx="7489824" cy="1079500"/>
          </a:xfrm>
        </p:spPr>
        <p:txBody>
          <a:bodyPr/>
          <a:lstStyle/>
          <a:p>
            <a:r>
              <a:rPr lang="fi-FI" dirty="0" smtClean="0"/>
              <a:t>Lainsäädäntö ja määräykset</a:t>
            </a:r>
            <a:endParaRPr lang="en-US" dirty="0"/>
          </a:p>
        </p:txBody>
      </p:sp>
      <p:sp>
        <p:nvSpPr>
          <p:cNvPr id="3" name="Content Placeholder 2"/>
          <p:cNvSpPr>
            <a:spLocks noGrp="1"/>
          </p:cNvSpPr>
          <p:nvPr>
            <p:ph idx="1"/>
          </p:nvPr>
        </p:nvSpPr>
        <p:spPr>
          <a:xfrm>
            <a:off x="683568" y="1268140"/>
            <a:ext cx="7489825" cy="4392614"/>
          </a:xfrm>
        </p:spPr>
        <p:txBody>
          <a:bodyPr>
            <a:normAutofit fontScale="70000" lnSpcReduction="20000"/>
          </a:bodyPr>
          <a:lstStyle/>
          <a:p>
            <a:r>
              <a:rPr lang="fi-FI" sz="2400" dirty="0" smtClean="0"/>
              <a:t>Maankäyttö- ja rakennuslaki</a:t>
            </a:r>
          </a:p>
          <a:p>
            <a:endParaRPr lang="fi-FI" sz="2000" dirty="0" smtClean="0"/>
          </a:p>
          <a:p>
            <a:pPr lvl="1"/>
            <a:r>
              <a:rPr lang="fi-FI" sz="1800" dirty="0" smtClean="0"/>
              <a:t>Rakennuksen käyttötarkoitus </a:t>
            </a:r>
            <a:r>
              <a:rPr lang="fi-FI" sz="1800" dirty="0"/>
              <a:t>» tulee täyttää terveyden </a:t>
            </a:r>
            <a:r>
              <a:rPr lang="fi-FI" sz="1800" dirty="0" smtClean="0"/>
              <a:t>perusvaatimukset</a:t>
            </a:r>
          </a:p>
          <a:p>
            <a:pPr lvl="2"/>
            <a:r>
              <a:rPr lang="fi-FI" dirty="0"/>
              <a:t>MRL </a:t>
            </a:r>
            <a:r>
              <a:rPr lang="fi-FI" dirty="0" smtClean="0"/>
              <a:t>117 </a:t>
            </a:r>
            <a:r>
              <a:rPr lang="fi-FI" dirty="0"/>
              <a:t>§</a:t>
            </a:r>
          </a:p>
          <a:p>
            <a:pPr lvl="2"/>
            <a:endParaRPr lang="fi-FI" sz="1600" dirty="0"/>
          </a:p>
          <a:p>
            <a:pPr lvl="1"/>
            <a:endParaRPr lang="fi-FI" sz="1800" dirty="0" smtClean="0"/>
          </a:p>
          <a:p>
            <a:pPr lvl="1"/>
            <a:r>
              <a:rPr lang="fi-FI" sz="1800" dirty="0" smtClean="0"/>
              <a:t>Rakennuksen kunnossapito » tulee täyttää terveellisyyden, turvallisuuden ja käyttökelpoisuuden vaatimukset</a:t>
            </a:r>
          </a:p>
          <a:p>
            <a:pPr lvl="2"/>
            <a:r>
              <a:rPr lang="fi-FI" dirty="0"/>
              <a:t>MRL </a:t>
            </a:r>
            <a:r>
              <a:rPr lang="fi-FI" dirty="0" smtClean="0"/>
              <a:t>166 </a:t>
            </a:r>
            <a:r>
              <a:rPr lang="fi-FI" dirty="0"/>
              <a:t>§</a:t>
            </a:r>
          </a:p>
          <a:p>
            <a:pPr lvl="1"/>
            <a:endParaRPr lang="fi-FI" sz="1800" dirty="0" smtClean="0"/>
          </a:p>
          <a:p>
            <a:pPr lvl="1"/>
            <a:endParaRPr lang="fi-FI" dirty="0"/>
          </a:p>
          <a:p>
            <a:pPr lvl="1"/>
            <a:r>
              <a:rPr lang="fi-FI" dirty="0" smtClean="0"/>
              <a:t>Rakennushanke </a:t>
            </a:r>
            <a:r>
              <a:rPr lang="fi-FI" dirty="0"/>
              <a:t>» </a:t>
            </a:r>
            <a:r>
              <a:rPr lang="fi-FI" dirty="0" smtClean="0"/>
              <a:t>suunnittelu ja rakentaminen säännösten, määräysten ja myönnetyn rakennusluvan mukaisesti</a:t>
            </a:r>
          </a:p>
          <a:p>
            <a:pPr lvl="2"/>
            <a:r>
              <a:rPr lang="fi-FI" dirty="0" smtClean="0"/>
              <a:t>Henkilöstön riittävä pätevyys</a:t>
            </a:r>
          </a:p>
          <a:p>
            <a:pPr lvl="2"/>
            <a:r>
              <a:rPr lang="fi-FI" dirty="0"/>
              <a:t>MRL 119 </a:t>
            </a:r>
            <a:r>
              <a:rPr lang="fi-FI" dirty="0" smtClean="0"/>
              <a:t>§</a:t>
            </a:r>
          </a:p>
          <a:p>
            <a:pPr lvl="2"/>
            <a:endParaRPr lang="fi-FI" dirty="0" smtClean="0"/>
          </a:p>
          <a:p>
            <a:r>
              <a:rPr lang="fi-FI" sz="2200" dirty="0"/>
              <a:t>Rakentamismääräyskokoelma D2 ja C2</a:t>
            </a:r>
          </a:p>
          <a:p>
            <a:pPr lvl="1"/>
            <a:r>
              <a:rPr lang="fi-FI" dirty="0"/>
              <a:t>Suunniteltava ja rakennettava, ettei käyttäjälle aiheudu terveysriskiä </a:t>
            </a:r>
            <a:endParaRPr lang="en-US" dirty="0"/>
          </a:p>
          <a:p>
            <a:pPr lvl="2"/>
            <a:endParaRPr lang="fi-FI" sz="1800" dirty="0" smtClean="0">
              <a:solidFill>
                <a:srgbClr val="FF0000"/>
              </a:solidFill>
            </a:endParaRPr>
          </a:p>
          <a:p>
            <a:pPr lvl="2"/>
            <a:endParaRPr lang="fi-FI" sz="1800" dirty="0">
              <a:solidFill>
                <a:srgbClr val="FF0000"/>
              </a:solidFill>
            </a:endParaRPr>
          </a:p>
          <a:p>
            <a:pPr lvl="1"/>
            <a:r>
              <a:rPr lang="fi-FI" sz="2400" dirty="0"/>
              <a:t>Valtioneuvoston </a:t>
            </a:r>
            <a:r>
              <a:rPr lang="fi-FI" sz="2400" dirty="0" smtClean="0"/>
              <a:t>asetus, voimassa 1.6.2015 alkaen</a:t>
            </a:r>
          </a:p>
          <a:p>
            <a:pPr lvl="2"/>
            <a:r>
              <a:rPr lang="fi-FI" dirty="0" smtClean="0"/>
              <a:t>rakentamisen </a:t>
            </a:r>
            <a:r>
              <a:rPr lang="fi-FI" dirty="0"/>
              <a:t>suunnittelutehtävien vaativuusluokkien </a:t>
            </a:r>
            <a:r>
              <a:rPr lang="fi-FI" dirty="0" smtClean="0"/>
              <a:t>määräytyminen</a:t>
            </a:r>
            <a:endParaRPr lang="fi-FI" dirty="0" smtClean="0">
              <a:solidFill>
                <a:srgbClr val="FF0000"/>
              </a:solidFill>
            </a:endParaRPr>
          </a:p>
          <a:p>
            <a:pPr marL="457200" lvl="1" indent="0">
              <a:buNone/>
            </a:pPr>
            <a:endParaRPr lang="fi-FI" sz="1800" dirty="0" smtClean="0"/>
          </a:p>
          <a:p>
            <a:pPr lvl="2"/>
            <a:endParaRPr lang="fi-FI" dirty="0"/>
          </a:p>
          <a:p>
            <a:pPr lvl="1"/>
            <a:endParaRPr lang="en-US" sz="1800" dirty="0" smtClean="0"/>
          </a:p>
          <a:p>
            <a:endParaRPr lang="fi-FI" sz="2000" dirty="0"/>
          </a:p>
        </p:txBody>
      </p:sp>
      <p:sp>
        <p:nvSpPr>
          <p:cNvPr id="5" name="Slide Number Placeholder 4"/>
          <p:cNvSpPr>
            <a:spLocks noGrp="1"/>
          </p:cNvSpPr>
          <p:nvPr>
            <p:ph type="sldNum" sz="quarter" idx="12"/>
          </p:nvPr>
        </p:nvSpPr>
        <p:spPr/>
        <p:txBody>
          <a:bodyPr/>
          <a:lstStyle/>
          <a:p>
            <a:pPr>
              <a:defRPr/>
            </a:pPr>
            <a:fld id="{9D3CCF0C-091D-4B83-A78B-334BFFC112C4}" type="slidenum">
              <a:rPr lang="fi-FI" smtClean="0"/>
              <a:pPr>
                <a:defRPr/>
              </a:pPr>
              <a:t>11</a:t>
            </a:fld>
            <a:endParaRPr lang="fi-FI" dirty="0"/>
          </a:p>
        </p:txBody>
      </p:sp>
      <p:sp>
        <p:nvSpPr>
          <p:cNvPr id="7" name="Footer Placeholder 3"/>
          <p:cNvSpPr>
            <a:spLocks noGrp="1"/>
          </p:cNvSpPr>
          <p:nvPr>
            <p:ph type="ftr" sz="quarter" idx="10"/>
          </p:nvPr>
        </p:nvSpPr>
        <p:spPr>
          <a:xfrm>
            <a:off x="827088" y="5588583"/>
            <a:ext cx="5975350" cy="360362"/>
          </a:xfrm>
        </p:spPr>
        <p:txBody>
          <a:bodyPr/>
          <a:lstStyle/>
          <a:p>
            <a:pPr>
              <a:defRPr/>
            </a:pPr>
            <a:r>
              <a:rPr lang="fi-FI" dirty="0"/>
              <a:t>Maankäyttö- ja rakennuslaki </a:t>
            </a:r>
            <a:r>
              <a:rPr lang="fi-FI" dirty="0" smtClean="0"/>
              <a:t>132/1999; Suomen rakentamismääräyskokoelma D2 ja C2, Ympäristöministeriö </a:t>
            </a:r>
            <a:endParaRPr lang="fi-FI" dirty="0"/>
          </a:p>
        </p:txBody>
      </p:sp>
      <p:pic>
        <p:nvPicPr>
          <p:cNvPr id="8"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1339579"/>
      </p:ext>
    </p:extLst>
  </p:cSld>
  <p:clrMapOvr>
    <a:masterClrMapping/>
  </p:clrMapOvr>
  <p:transition spd="med">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a:t>Lainsäädäntö ja määräykset</a:t>
            </a:r>
            <a:endParaRPr lang="en-US" dirty="0"/>
          </a:p>
        </p:txBody>
      </p:sp>
      <p:sp>
        <p:nvSpPr>
          <p:cNvPr id="3" name="Content Placeholder 2"/>
          <p:cNvSpPr>
            <a:spLocks noGrp="1"/>
          </p:cNvSpPr>
          <p:nvPr>
            <p:ph idx="1"/>
          </p:nvPr>
        </p:nvSpPr>
        <p:spPr>
          <a:xfrm>
            <a:off x="827088" y="1628775"/>
            <a:ext cx="7489825" cy="3600425"/>
          </a:xfrm>
        </p:spPr>
        <p:txBody>
          <a:bodyPr/>
          <a:lstStyle/>
          <a:p>
            <a:pPr marL="0" indent="0">
              <a:buNone/>
            </a:pPr>
            <a:r>
              <a:rPr lang="fi-FI" dirty="0"/>
              <a:t>Terveydensuojelulaki</a:t>
            </a:r>
            <a:endParaRPr lang="fi-FI" sz="2400" dirty="0"/>
          </a:p>
          <a:p>
            <a:pPr lvl="1"/>
            <a:r>
              <a:rPr lang="fi-FI" sz="2000" dirty="0"/>
              <a:t>Asunnon ja muun sisätilan sisäilman olosuhteiden tulee olla sellaiset, ettei niistä aiheudu terveyshaittaa</a:t>
            </a:r>
          </a:p>
          <a:p>
            <a:pPr lvl="1"/>
            <a:endParaRPr lang="fi-FI" sz="2000" dirty="0"/>
          </a:p>
          <a:p>
            <a:pPr marL="0" indent="0">
              <a:buNone/>
            </a:pPr>
            <a:r>
              <a:rPr lang="en-US" dirty="0" err="1" smtClean="0"/>
              <a:t>Terveydensuojelulaki</a:t>
            </a:r>
            <a:r>
              <a:rPr lang="en-US" dirty="0" smtClean="0"/>
              <a:t>: </a:t>
            </a:r>
            <a:r>
              <a:rPr lang="en-US" dirty="0"/>
              <a:t>“</a:t>
            </a:r>
            <a:r>
              <a:rPr lang="en-US" dirty="0" err="1"/>
              <a:t>terveyshaitta</a:t>
            </a:r>
            <a:r>
              <a:rPr lang="en-US" dirty="0"/>
              <a:t>” </a:t>
            </a:r>
          </a:p>
          <a:p>
            <a:pPr lvl="1"/>
            <a:r>
              <a:rPr lang="fi-FI" sz="2000" dirty="0" smtClean="0"/>
              <a:t>Elinympäristössä </a:t>
            </a:r>
            <a:r>
              <a:rPr lang="fi-FI" sz="2000" dirty="0"/>
              <a:t>olevasta tekijästä tai olosuhteesta aiheutuva sairaus tai sen oire </a:t>
            </a:r>
          </a:p>
          <a:p>
            <a:pPr lvl="1"/>
            <a:r>
              <a:rPr lang="fi-FI" sz="2000" dirty="0" smtClean="0"/>
              <a:t>Altistuminen </a:t>
            </a:r>
            <a:r>
              <a:rPr lang="fi-FI" sz="2000" dirty="0"/>
              <a:t>terveydelle vaaralliselle aineelle tai tekijälle siinä määrin, että sairauden tai sen oireiden syntyminen on mahdollista </a:t>
            </a:r>
          </a:p>
          <a:p>
            <a:endParaRPr lang="en-US" dirty="0"/>
          </a:p>
        </p:txBody>
      </p:sp>
      <p:sp>
        <p:nvSpPr>
          <p:cNvPr id="5" name="Slide Number Placeholder 4"/>
          <p:cNvSpPr>
            <a:spLocks noGrp="1"/>
          </p:cNvSpPr>
          <p:nvPr>
            <p:ph type="sldNum" sz="quarter" idx="12"/>
          </p:nvPr>
        </p:nvSpPr>
        <p:spPr/>
        <p:txBody>
          <a:bodyPr/>
          <a:lstStyle/>
          <a:p>
            <a:pPr>
              <a:defRPr/>
            </a:pPr>
            <a:fld id="{9D3CCF0C-091D-4B83-A78B-334BFFC112C4}" type="slidenum">
              <a:rPr lang="fi-FI" smtClean="0"/>
              <a:pPr>
                <a:defRPr/>
              </a:pPr>
              <a:t>12</a:t>
            </a:fld>
            <a:endParaRPr lang="fi-FI" dirty="0"/>
          </a:p>
        </p:txBody>
      </p:sp>
      <p:pic>
        <p:nvPicPr>
          <p:cNvPr id="8"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83500583"/>
      </p:ext>
    </p:extLst>
  </p:cSld>
  <p:clrMapOvr>
    <a:masterClrMapping/>
  </p:clrMapOvr>
  <p:transition spd="med">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851" y="2352744"/>
            <a:ext cx="7236803" cy="2160259"/>
          </a:xfrm>
        </p:spPr>
        <p:txBody>
          <a:bodyPr/>
          <a:lstStyle/>
          <a:p>
            <a:r>
              <a:rPr lang="fi-FI" sz="1800" b="1" dirty="0"/>
              <a:t>Terveyshaitta </a:t>
            </a:r>
            <a:r>
              <a:rPr lang="fi-FI" sz="1800" dirty="0"/>
              <a:t>on arvioitava kokonaisuutena siten, että altisteen toimenpiderajaa sovellettaessa otetaan huomioon </a:t>
            </a:r>
            <a:r>
              <a:rPr lang="fi-FI" sz="1800" b="1" dirty="0"/>
              <a:t>altistumisen todennäköisyys</a:t>
            </a:r>
            <a:r>
              <a:rPr lang="fi-FI" sz="1800" dirty="0"/>
              <a:t>, toistuvuus ja kesto, mahdollisuudet välttyä altistumiselta tai poistaa haitta sekä poistamisesta aiheutuvat olosuhteet ja muut vastaavat tekijät. </a:t>
            </a:r>
          </a:p>
          <a:p>
            <a:endParaRPr lang="fi-FI" dirty="0"/>
          </a:p>
        </p:txBody>
      </p:sp>
      <p:sp>
        <p:nvSpPr>
          <p:cNvPr id="5" name="Slide Number Placeholder 4"/>
          <p:cNvSpPr>
            <a:spLocks noGrp="1"/>
          </p:cNvSpPr>
          <p:nvPr>
            <p:ph type="sldNum" sz="quarter" idx="11"/>
          </p:nvPr>
        </p:nvSpPr>
        <p:spPr/>
        <p:txBody>
          <a:bodyPr/>
          <a:lstStyle/>
          <a:p>
            <a:pPr>
              <a:defRPr/>
            </a:pPr>
            <a:fld id="{9D3CCF0C-091D-4B83-A78B-334BFFC112C4}" type="slidenum">
              <a:rPr lang="fi-FI" smtClean="0"/>
              <a:pPr>
                <a:defRPr/>
              </a:pPr>
              <a:t>13</a:t>
            </a:fld>
            <a:endParaRPr lang="fi-FI" dirty="0"/>
          </a:p>
        </p:txBody>
      </p:sp>
      <p:sp>
        <p:nvSpPr>
          <p:cNvPr id="7" name="Footer Placeholder 3"/>
          <p:cNvSpPr>
            <a:spLocks noGrp="1"/>
          </p:cNvSpPr>
          <p:nvPr>
            <p:ph type="ftr" sz="quarter" idx="10"/>
          </p:nvPr>
        </p:nvSpPr>
        <p:spPr>
          <a:xfrm>
            <a:off x="726831" y="4995175"/>
            <a:ext cx="6702492" cy="239315"/>
          </a:xfrm>
        </p:spPr>
        <p:txBody>
          <a:bodyPr/>
          <a:lstStyle/>
          <a:p>
            <a:r>
              <a:rPr lang="fi-FI" dirty="0" err="1" smtClean="0"/>
              <a:t>Sosiaali</a:t>
            </a:r>
            <a:r>
              <a:rPr lang="fi-FI" dirty="0" smtClean="0"/>
              <a:t>- ja terveysministeriön asetus asunnon ja muun oleskelutilan terveydellisistä olosuhteista sekä ulkopuolisten asiantuntijoiden pätevyysvaatimuksista, 2015</a:t>
            </a:r>
          </a:p>
          <a:p>
            <a:pPr>
              <a:defRPr/>
            </a:pPr>
            <a:endParaRPr lang="fi-FI" dirty="0" smtClean="0"/>
          </a:p>
          <a:p>
            <a:pPr>
              <a:defRPr/>
            </a:pPr>
            <a:endParaRPr lang="fi-FI" dirty="0"/>
          </a:p>
        </p:txBody>
      </p:sp>
      <p:sp>
        <p:nvSpPr>
          <p:cNvPr id="8" name="Title 1"/>
          <p:cNvSpPr txBox="1">
            <a:spLocks/>
          </p:cNvSpPr>
          <p:nvPr/>
        </p:nvSpPr>
        <p:spPr>
          <a:xfrm>
            <a:off x="726831" y="1032158"/>
            <a:ext cx="7489824" cy="1079500"/>
          </a:xfrm>
          <a:prstGeom prst="rect">
            <a:avLst/>
          </a:prstGeom>
        </p:spPr>
        <p:txBody>
          <a:bodyPr vert="horz" lIns="91440" tIns="45720" rIns="91440" bIns="45720" rtlCol="0" anchor="b">
            <a:normAutofit fontScale="82500" lnSpcReduction="20000"/>
          </a:bodyPr>
          <a:lstStyle>
            <a:lvl1pPr algn="l" defTabSz="914400" rtl="0" eaLnBrk="1" latinLnBrk="0" hangingPunct="1">
              <a:spcBef>
                <a:spcPct val="0"/>
              </a:spcBef>
              <a:buNone/>
              <a:defRPr sz="3000" b="1" kern="1200">
                <a:solidFill>
                  <a:schemeClr val="accent1"/>
                </a:solidFill>
                <a:latin typeface="+mj-lt"/>
                <a:ea typeface="+mj-ea"/>
                <a:cs typeface="+mj-cs"/>
              </a:defRPr>
            </a:lvl1pPr>
          </a:lstStyle>
          <a:p>
            <a:r>
              <a:rPr lang="fi-FI" sz="2800" dirty="0" err="1" smtClean="0"/>
              <a:t>Sosiaali</a:t>
            </a:r>
            <a:r>
              <a:rPr lang="fi-FI" sz="2800" dirty="0" smtClean="0"/>
              <a:t>- ja terveysministeriön asetus, 2015</a:t>
            </a:r>
            <a:br>
              <a:rPr lang="fi-FI" sz="2800" dirty="0" smtClean="0"/>
            </a:br>
            <a:r>
              <a:rPr lang="fi-FI" sz="2000" dirty="0" smtClean="0">
                <a:solidFill>
                  <a:srgbClr val="00B0F0"/>
                </a:solidFill>
              </a:rPr>
              <a:t>Asunnon ja muun oleskelutilan terveydellisistä olosuhteista sekä ulkopuolisen asiantuntijan pätevyydestä</a:t>
            </a:r>
            <a:r>
              <a:rPr lang="fi-FI" sz="2800" dirty="0" smtClean="0"/>
              <a:t/>
            </a:r>
            <a:br>
              <a:rPr lang="fi-FI" sz="2800" dirty="0" smtClean="0"/>
            </a:br>
            <a:endParaRPr lang="en-US" sz="2400" dirty="0"/>
          </a:p>
        </p:txBody>
      </p:sp>
      <p:pic>
        <p:nvPicPr>
          <p:cNvPr id="9"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10" name="Slide Number Placeholder 4"/>
          <p:cNvSpPr>
            <a:spLocks noGrp="1"/>
          </p:cNvSpPr>
          <p:nvPr>
            <p:ph type="sldNum" sz="quarter" idx="12"/>
          </p:nvPr>
        </p:nvSpPr>
        <p:spPr>
          <a:xfrm>
            <a:off x="8316912" y="6198834"/>
            <a:ext cx="503238" cy="365125"/>
          </a:xfrm>
        </p:spPr>
        <p:txBody>
          <a:bodyPr/>
          <a:lstStyle/>
          <a:p>
            <a:pPr>
              <a:defRPr/>
            </a:pPr>
            <a:r>
              <a:rPr lang="fi-FI" dirty="0" smtClean="0"/>
              <a:t>13</a:t>
            </a:r>
            <a:endParaRPr lang="fi-FI" dirty="0"/>
          </a:p>
        </p:txBody>
      </p:sp>
    </p:spTree>
    <p:extLst>
      <p:ext uri="{BB962C8B-B14F-4D97-AF65-F5344CB8AC3E}">
        <p14:creationId xmlns:p14="http://schemas.microsoft.com/office/powerpoint/2010/main" val="438778858"/>
      </p:ext>
    </p:extLst>
  </p:cSld>
  <p:clrMapOvr>
    <a:masterClrMapping/>
  </p:clrMapOvr>
  <p:transition spd="med">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a:t>Lainsäädäntö ja määräykset</a:t>
            </a:r>
            <a:endParaRPr lang="en-US" dirty="0"/>
          </a:p>
        </p:txBody>
      </p:sp>
      <p:sp>
        <p:nvSpPr>
          <p:cNvPr id="4" name="Sisällön paikkamerkki 3"/>
          <p:cNvSpPr>
            <a:spLocks noGrp="1"/>
          </p:cNvSpPr>
          <p:nvPr>
            <p:ph idx="1"/>
          </p:nvPr>
        </p:nvSpPr>
        <p:spPr/>
        <p:txBody>
          <a:bodyPr>
            <a:noAutofit/>
          </a:bodyPr>
          <a:lstStyle/>
          <a:p>
            <a:pPr marL="0" indent="0">
              <a:buNone/>
            </a:pPr>
            <a:r>
              <a:rPr lang="fi-FI" sz="1800" dirty="0"/>
              <a:t>Työturvallisuuslaki</a:t>
            </a:r>
          </a:p>
          <a:p>
            <a:pPr marL="527050" indent="-342900"/>
            <a:r>
              <a:rPr lang="fi-FI" sz="1800" dirty="0"/>
              <a:t>8 §</a:t>
            </a:r>
          </a:p>
          <a:p>
            <a:pPr marL="527050" indent="-342900"/>
            <a:r>
              <a:rPr lang="fi-FI" sz="1800" dirty="0"/>
              <a:t>Työnantaja on tarpeellisilla toimenpiteillä velvollinen huolehtimaan työntekijöiden turvallisuudesta ja terveydestä työssä. Tässä tarkoituksessa työnantajan on otettava huomioon työhön työolosuhteisiin ja muuhun työympäristöön samoin kuin työntekijän henkilökohtaisiin edellytyksiin liittyvät seikat.</a:t>
            </a:r>
          </a:p>
          <a:p>
            <a:pPr marL="898525" lvl="1" indent="-342900"/>
            <a:r>
              <a:rPr lang="fi-FI" sz="1400" dirty="0"/>
              <a:t>Esimerkiksi homevauriotutkijoiden ja –korjaajien suojautuminen</a:t>
            </a:r>
          </a:p>
          <a:p>
            <a:pPr marL="898525" lvl="1" indent="-342900"/>
            <a:r>
              <a:rPr lang="fi-FI" sz="1400" dirty="0"/>
              <a:t>Sisäilmaongelmiin reagoiminen</a:t>
            </a:r>
          </a:p>
          <a:p>
            <a:pPr marL="527050" indent="-342900"/>
            <a:r>
              <a:rPr lang="fi-FI" sz="1800" dirty="0"/>
              <a:t>Työnantajan on jatkuvasti tarkkailtava työympäristöä, työyhteisön tilaa ja työtapojen turvallisuutta. Työnantajan on myös tarkkailtava toteutettujen toimenpiteiden vaikutusta työn turvallisuuteen ja terveellisyyteen.</a:t>
            </a:r>
          </a:p>
          <a:p>
            <a:pPr marL="898525" lvl="1" indent="-342900"/>
            <a:r>
              <a:rPr lang="fi-FI" sz="1400" dirty="0"/>
              <a:t>Korjaustöiden jälkiseuranta, oirekyselyt</a:t>
            </a:r>
          </a:p>
          <a:p>
            <a:endParaRPr lang="fi-FI" sz="1600" dirty="0"/>
          </a:p>
        </p:txBody>
      </p:sp>
      <p:sp>
        <p:nvSpPr>
          <p:cNvPr id="5" name="Slide Number Placeholder 4"/>
          <p:cNvSpPr>
            <a:spLocks noGrp="1"/>
          </p:cNvSpPr>
          <p:nvPr>
            <p:ph type="sldNum" sz="quarter" idx="12"/>
          </p:nvPr>
        </p:nvSpPr>
        <p:spPr/>
        <p:txBody>
          <a:bodyPr/>
          <a:lstStyle/>
          <a:p>
            <a:pPr>
              <a:defRPr/>
            </a:pPr>
            <a:fld id="{9D3CCF0C-091D-4B83-A78B-334BFFC112C4}" type="slidenum">
              <a:rPr lang="fi-FI" smtClean="0"/>
              <a:pPr>
                <a:defRPr/>
              </a:pPr>
              <a:t>14</a:t>
            </a:fld>
            <a:endParaRPr lang="fi-FI" dirty="0"/>
          </a:p>
        </p:txBody>
      </p:sp>
      <p:pic>
        <p:nvPicPr>
          <p:cNvPr id="8"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39236968"/>
      </p:ext>
    </p:extLst>
  </p:cSld>
  <p:clrMapOvr>
    <a:masterClrMapping/>
  </p:clrMapOvr>
  <p:transition spd="med">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i-FI" dirty="0" smtClean="0"/>
              <a:t>Ohjearvoja sisäilmaston laadulle</a:t>
            </a:r>
            <a:endParaRPr lang="fi-FI" dirty="0"/>
          </a:p>
        </p:txBody>
      </p:sp>
      <p:sp>
        <p:nvSpPr>
          <p:cNvPr id="4" name="Content Placeholder 3"/>
          <p:cNvSpPr>
            <a:spLocks noGrp="1"/>
          </p:cNvSpPr>
          <p:nvPr>
            <p:ph idx="1"/>
          </p:nvPr>
        </p:nvSpPr>
        <p:spPr/>
        <p:txBody>
          <a:bodyPr>
            <a:noAutofit/>
          </a:bodyPr>
          <a:lstStyle/>
          <a:p>
            <a:r>
              <a:rPr lang="fi-FI" dirty="0" smtClean="0"/>
              <a:t>Ei terveysperusteisia ohjearvoja sisäilman epäpuhtauksille</a:t>
            </a:r>
          </a:p>
          <a:p>
            <a:pPr lvl="1"/>
            <a:r>
              <a:rPr lang="fi-FI" dirty="0" smtClean="0"/>
              <a:t>Ohje- ja viitearvot</a:t>
            </a:r>
          </a:p>
          <a:p>
            <a:pPr lvl="1"/>
            <a:r>
              <a:rPr lang="fi-FI" dirty="0" smtClean="0"/>
              <a:t>toimenpiderajat</a:t>
            </a:r>
          </a:p>
          <a:p>
            <a:pPr lvl="1"/>
            <a:r>
              <a:rPr lang="fi-FI" dirty="0" smtClean="0"/>
              <a:t>Suunnitteluarvot</a:t>
            </a:r>
          </a:p>
          <a:p>
            <a:pPr lvl="1"/>
            <a:endParaRPr lang="fi-FI" dirty="0"/>
          </a:p>
          <a:p>
            <a:r>
              <a:rPr lang="fi-FI" dirty="0"/>
              <a:t>Määräyksiä sisäilman lämpö- ja kosteusolosuhteiden hallintaan </a:t>
            </a:r>
          </a:p>
          <a:p>
            <a:endParaRPr lang="fi-FI" dirty="0" smtClean="0"/>
          </a:p>
          <a:p>
            <a:r>
              <a:rPr lang="fi-FI" dirty="0" smtClean="0"/>
              <a:t>Määräytyvät tilojen käyttötarkoituksen perusteella</a:t>
            </a:r>
          </a:p>
          <a:p>
            <a:pPr lvl="1"/>
            <a:r>
              <a:rPr lang="fi-FI" dirty="0" smtClean="0"/>
              <a:t>Asunnot, päiväkodit, koulut</a:t>
            </a:r>
          </a:p>
          <a:p>
            <a:pPr lvl="1"/>
            <a:r>
              <a:rPr lang="fi-FI" dirty="0" smtClean="0"/>
              <a:t>toimistotyöpaikat</a:t>
            </a:r>
          </a:p>
          <a:p>
            <a:endParaRPr lang="fi-FI" dirty="0" smtClean="0"/>
          </a:p>
          <a:p>
            <a:pPr marL="914400" lvl="2" indent="0">
              <a:buNone/>
            </a:pPr>
            <a:endParaRPr lang="fi-FI" dirty="0" smtClean="0"/>
          </a:p>
          <a:p>
            <a:pPr lvl="2"/>
            <a:endParaRPr lang="fi-FI" dirty="0" smtClean="0"/>
          </a:p>
          <a:p>
            <a:pPr lvl="2"/>
            <a:endParaRPr lang="fi-FI" dirty="0"/>
          </a:p>
          <a:p>
            <a:pPr lvl="1"/>
            <a:endParaRPr lang="fi-FI" dirty="0" smtClean="0"/>
          </a:p>
        </p:txBody>
      </p:sp>
      <p:sp>
        <p:nvSpPr>
          <p:cNvPr id="5" name="Slide Number Placeholder 4"/>
          <p:cNvSpPr>
            <a:spLocks noGrp="1"/>
          </p:cNvSpPr>
          <p:nvPr>
            <p:ph type="sldNum" sz="quarter" idx="12"/>
          </p:nvPr>
        </p:nvSpPr>
        <p:spPr/>
        <p:txBody>
          <a:bodyPr/>
          <a:lstStyle/>
          <a:p>
            <a:fld id="{49246692-9764-4796-AF2E-897E79EBAFA7}" type="slidenum">
              <a:rPr lang="fi-FI" smtClean="0"/>
              <a:pPr/>
              <a:t>15</a:t>
            </a:fld>
            <a:endParaRPr lang="fi-FI"/>
          </a:p>
        </p:txBody>
      </p:sp>
      <p:pic>
        <p:nvPicPr>
          <p:cNvPr id="7"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3821093"/>
      </p:ext>
    </p:extLst>
  </p:cSld>
  <p:clrMapOvr>
    <a:masterClrMapping/>
  </p:clrMapOvr>
  <p:transition spd="med">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54" y="608765"/>
            <a:ext cx="8352118" cy="857250"/>
          </a:xfrm>
        </p:spPr>
        <p:txBody>
          <a:bodyPr>
            <a:normAutofit/>
          </a:bodyPr>
          <a:lstStyle/>
          <a:p>
            <a:r>
              <a:rPr lang="en-US" sz="2000" dirty="0"/>
              <a:t>WHO guidelines for indoor air quality: dampness and </a:t>
            </a:r>
            <a:r>
              <a:rPr lang="en-US" sz="2000" dirty="0" err="1"/>
              <a:t>mould</a:t>
            </a:r>
            <a:r>
              <a:rPr lang="en-US" sz="2000" dirty="0"/>
              <a:t> (2009) </a:t>
            </a:r>
            <a:endParaRPr lang="en-US" sz="2800" dirty="0"/>
          </a:p>
        </p:txBody>
      </p:sp>
      <p:sp>
        <p:nvSpPr>
          <p:cNvPr id="3" name="Content Placeholder 2"/>
          <p:cNvSpPr>
            <a:spLocks noGrp="1"/>
          </p:cNvSpPr>
          <p:nvPr>
            <p:ph idx="1"/>
          </p:nvPr>
        </p:nvSpPr>
        <p:spPr>
          <a:xfrm>
            <a:off x="611560" y="1772816"/>
            <a:ext cx="7272808" cy="3600400"/>
          </a:xfrm>
        </p:spPr>
        <p:txBody>
          <a:bodyPr/>
          <a:lstStyle/>
          <a:p>
            <a:r>
              <a:rPr lang="fi-FI" sz="1800" dirty="0"/>
              <a:t>Kosteus- ja homeongelmat ovat yhteydessä hengitystieoireisiin ja uuden astman synnyn riskiin </a:t>
            </a:r>
          </a:p>
          <a:p>
            <a:pPr lvl="1"/>
            <a:r>
              <a:rPr lang="fi-FI" sz="1600" dirty="0"/>
              <a:t>Kosteus ja mikrobit ovat indikaattoreita - osoittavat olosuhdetta </a:t>
            </a:r>
          </a:p>
          <a:p>
            <a:pPr lvl="1"/>
            <a:r>
              <a:rPr lang="fi-FI" sz="1600" dirty="0"/>
              <a:t>Ei tunneta tarkkaan altistumista ja tautimekanismia, jolla hengitystiehaitat aiheutuvat </a:t>
            </a:r>
          </a:p>
          <a:p>
            <a:pPr marL="0" indent="0">
              <a:buNone/>
            </a:pPr>
            <a:r>
              <a:rPr lang="en-US" sz="1800" dirty="0"/>
              <a:t>	→ </a:t>
            </a:r>
            <a:r>
              <a:rPr lang="en-US" sz="1800" dirty="0" err="1"/>
              <a:t>syy-seuraussuhde</a:t>
            </a:r>
            <a:r>
              <a:rPr lang="en-US" sz="1800" dirty="0"/>
              <a:t> </a:t>
            </a:r>
            <a:r>
              <a:rPr lang="en-US" sz="1800" dirty="0" err="1"/>
              <a:t>vielä</a:t>
            </a:r>
            <a:r>
              <a:rPr lang="en-US" sz="1800" dirty="0"/>
              <a:t> </a:t>
            </a:r>
            <a:r>
              <a:rPr lang="en-US" sz="1800" dirty="0" err="1"/>
              <a:t>epäselvä</a:t>
            </a:r>
            <a:endParaRPr lang="en-US" sz="1800" dirty="0"/>
          </a:p>
          <a:p>
            <a:pPr marL="0" indent="0">
              <a:buNone/>
            </a:pPr>
            <a:endParaRPr lang="en-US" sz="1800" dirty="0"/>
          </a:p>
          <a:p>
            <a:r>
              <a:rPr lang="fi-FI" sz="1800" dirty="0"/>
              <a:t>Ei voida asettaa terveysperusteista raja-arvoa, mikä määrittelisi ns. turvallisen altistumisen </a:t>
            </a:r>
          </a:p>
          <a:p>
            <a:pPr lvl="1"/>
            <a:r>
              <a:rPr lang="fi-FI" sz="1600" b="1" dirty="0"/>
              <a:t>Kosteus ja homekasvu tulisi aina ehkäistä </a:t>
            </a:r>
          </a:p>
          <a:p>
            <a:endParaRPr lang="en-US" dirty="0"/>
          </a:p>
        </p:txBody>
      </p:sp>
      <p:sp>
        <p:nvSpPr>
          <p:cNvPr id="4" name="Footer Placeholder 3"/>
          <p:cNvSpPr>
            <a:spLocks noGrp="1"/>
          </p:cNvSpPr>
          <p:nvPr>
            <p:ph type="ftr" sz="quarter" idx="10"/>
          </p:nvPr>
        </p:nvSpPr>
        <p:spPr>
          <a:xfrm>
            <a:off x="611560" y="5680017"/>
            <a:ext cx="5886654" cy="273844"/>
          </a:xfrm>
        </p:spPr>
        <p:txBody>
          <a:bodyPr/>
          <a:lstStyle/>
          <a:p>
            <a:pPr marL="0" lvl="1">
              <a:defRPr/>
            </a:pPr>
            <a:r>
              <a:rPr lang="fi-FI" sz="900" dirty="0"/>
              <a:t>WHO </a:t>
            </a:r>
            <a:r>
              <a:rPr lang="fi-FI" sz="900" dirty="0" err="1"/>
              <a:t>guidlines</a:t>
            </a:r>
            <a:r>
              <a:rPr lang="fi-FI" sz="900" dirty="0"/>
              <a:t> for </a:t>
            </a:r>
            <a:r>
              <a:rPr lang="fi-FI" sz="900" dirty="0" err="1"/>
              <a:t>indoor</a:t>
            </a:r>
            <a:r>
              <a:rPr lang="fi-FI" sz="900" dirty="0"/>
              <a:t> air </a:t>
            </a:r>
            <a:r>
              <a:rPr lang="fi-FI" sz="900" dirty="0" err="1"/>
              <a:t>quality</a:t>
            </a:r>
            <a:r>
              <a:rPr lang="fi-FI" sz="900" dirty="0"/>
              <a:t>; </a:t>
            </a:r>
            <a:r>
              <a:rPr lang="fi-FI" sz="900" dirty="0" err="1"/>
              <a:t>dampness</a:t>
            </a:r>
            <a:r>
              <a:rPr lang="fi-FI" sz="900" dirty="0"/>
              <a:t> and </a:t>
            </a:r>
            <a:r>
              <a:rPr lang="fi-FI" sz="900" dirty="0" err="1"/>
              <a:t>mould</a:t>
            </a:r>
            <a:r>
              <a:rPr lang="fi-FI" sz="900" dirty="0"/>
              <a:t>. World Health </a:t>
            </a:r>
            <a:r>
              <a:rPr lang="fi-FI" sz="900" dirty="0" err="1"/>
              <a:t>Organisation</a:t>
            </a:r>
            <a:r>
              <a:rPr lang="fi-FI" sz="900" dirty="0"/>
              <a:t>, </a:t>
            </a:r>
            <a:r>
              <a:rPr lang="fi-FI" sz="900" dirty="0" err="1"/>
              <a:t>Copenhagen</a:t>
            </a:r>
            <a:r>
              <a:rPr lang="fi-FI" sz="900" dirty="0"/>
              <a:t>, 2009; </a:t>
            </a:r>
            <a:r>
              <a:rPr lang="fi-FI" sz="900" dirty="0">
                <a:hlinkClick r:id="rId2"/>
              </a:rPr>
              <a:t>www.euro.who.int/__data/assets/pdf_file/0017/43325/E92645.pdf</a:t>
            </a:r>
            <a:endParaRPr lang="fi-FI" sz="900" dirty="0"/>
          </a:p>
          <a:p>
            <a:pPr marL="0" lvl="1">
              <a:defRPr/>
            </a:pPr>
            <a:endParaRPr lang="fi-FI" dirty="0"/>
          </a:p>
        </p:txBody>
      </p:sp>
      <p:sp>
        <p:nvSpPr>
          <p:cNvPr id="5" name="Slide Number Placeholder 4"/>
          <p:cNvSpPr>
            <a:spLocks noGrp="1"/>
          </p:cNvSpPr>
          <p:nvPr>
            <p:ph type="sldNum" sz="quarter" idx="11"/>
          </p:nvPr>
        </p:nvSpPr>
        <p:spPr/>
        <p:txBody>
          <a:bodyPr/>
          <a:lstStyle/>
          <a:p>
            <a:pPr>
              <a:defRPr/>
            </a:pPr>
            <a:fld id="{9D3CCF0C-091D-4B83-A78B-334BFFC112C4}" type="slidenum">
              <a:rPr lang="fi-FI" smtClean="0"/>
              <a:pPr>
                <a:defRPr/>
              </a:pPr>
              <a:t>16</a:t>
            </a:fld>
            <a:endParaRPr lang="fi-FI" dirty="0"/>
          </a:p>
        </p:txBody>
      </p:sp>
      <p:pic>
        <p:nvPicPr>
          <p:cNvPr id="6"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7" name="Slide Number Placeholder 4"/>
          <p:cNvSpPr>
            <a:spLocks noGrp="1"/>
          </p:cNvSpPr>
          <p:nvPr>
            <p:ph type="sldNum" sz="quarter" idx="12"/>
          </p:nvPr>
        </p:nvSpPr>
        <p:spPr>
          <a:xfrm>
            <a:off x="8316912" y="6198834"/>
            <a:ext cx="503238" cy="365125"/>
          </a:xfrm>
        </p:spPr>
        <p:txBody>
          <a:bodyPr/>
          <a:lstStyle/>
          <a:p>
            <a:pPr>
              <a:defRPr/>
            </a:pPr>
            <a:r>
              <a:rPr lang="fi-FI" dirty="0" smtClean="0"/>
              <a:t>16</a:t>
            </a:r>
            <a:endParaRPr lang="fi-FI" dirty="0"/>
          </a:p>
        </p:txBody>
      </p:sp>
    </p:spTree>
    <p:extLst>
      <p:ext uri="{BB962C8B-B14F-4D97-AF65-F5344CB8AC3E}">
        <p14:creationId xmlns:p14="http://schemas.microsoft.com/office/powerpoint/2010/main" val="3626430414"/>
      </p:ext>
    </p:extLst>
  </p:cSld>
  <p:clrMapOvr>
    <a:masterClrMapping/>
  </p:clrMapOvr>
  <p:transition spd="med">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7088" y="2996952"/>
            <a:ext cx="7489824" cy="719460"/>
          </a:xfrm>
        </p:spPr>
        <p:style>
          <a:lnRef idx="3">
            <a:schemeClr val="lt1"/>
          </a:lnRef>
          <a:fillRef idx="1">
            <a:schemeClr val="accent2"/>
          </a:fillRef>
          <a:effectRef idx="1">
            <a:schemeClr val="accent2"/>
          </a:effectRef>
          <a:fontRef idx="minor">
            <a:schemeClr val="lt1"/>
          </a:fontRef>
        </p:style>
        <p:txBody>
          <a:bodyPr>
            <a:noAutofit/>
          </a:bodyPr>
          <a:lstStyle/>
          <a:p>
            <a:pPr algn="ctr"/>
            <a:r>
              <a:rPr lang="fi-FI" dirty="0"/>
              <a:t>Rakentamismääräyskokoelma </a:t>
            </a:r>
            <a:r>
              <a:rPr lang="fi-FI" dirty="0" smtClean="0"/>
              <a:t>D2</a:t>
            </a:r>
            <a:endParaRPr lang="fi-FI" dirty="0"/>
          </a:p>
        </p:txBody>
      </p:sp>
      <p:sp>
        <p:nvSpPr>
          <p:cNvPr id="4" name="Slide Number Placeholder 3"/>
          <p:cNvSpPr>
            <a:spLocks noGrp="1"/>
          </p:cNvSpPr>
          <p:nvPr>
            <p:ph type="sldNum" sz="quarter" idx="12"/>
          </p:nvPr>
        </p:nvSpPr>
        <p:spPr/>
        <p:txBody>
          <a:bodyPr/>
          <a:lstStyle/>
          <a:p>
            <a:fld id="{49246692-9764-4796-AF2E-897E79EBAFA7}" type="slidenum">
              <a:rPr lang="fi-FI" smtClean="0"/>
              <a:pPr/>
              <a:t>17</a:t>
            </a:fld>
            <a:endParaRPr lang="fi-FI"/>
          </a:p>
        </p:txBody>
      </p:sp>
      <p:pic>
        <p:nvPicPr>
          <p:cNvPr id="6"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2587942"/>
      </p:ext>
    </p:extLst>
  </p:cSld>
  <p:clrMapOvr>
    <a:masterClrMapping/>
  </p:clrMapOvr>
  <p:transition spd="med">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9" y="549275"/>
            <a:ext cx="7489824" cy="1079500"/>
          </a:xfrm>
        </p:spPr>
        <p:txBody>
          <a:bodyPr>
            <a:normAutofit/>
          </a:bodyPr>
          <a:lstStyle/>
          <a:p>
            <a:r>
              <a:rPr lang="fi-FI" sz="2400" dirty="0" smtClean="0"/>
              <a:t>Rakentamismääräyskokoelma D2</a:t>
            </a:r>
            <a:r>
              <a:rPr lang="fi-FI" dirty="0" smtClean="0"/>
              <a:t/>
            </a:r>
            <a:br>
              <a:rPr lang="fi-FI" dirty="0" smtClean="0"/>
            </a:br>
            <a:r>
              <a:rPr lang="fi-FI" dirty="0" smtClean="0"/>
              <a:t>Rakennuksen sisäilmasto ja ilmanvaihto</a:t>
            </a:r>
            <a:endParaRPr lang="fi-FI" dirty="0"/>
          </a:p>
        </p:txBody>
      </p:sp>
      <p:sp>
        <p:nvSpPr>
          <p:cNvPr id="3" name="Content Placeholder 2"/>
          <p:cNvSpPr>
            <a:spLocks noGrp="1"/>
          </p:cNvSpPr>
          <p:nvPr>
            <p:ph idx="1"/>
          </p:nvPr>
        </p:nvSpPr>
        <p:spPr>
          <a:xfrm>
            <a:off x="827088" y="1844799"/>
            <a:ext cx="7489825" cy="3600425"/>
          </a:xfrm>
        </p:spPr>
        <p:txBody>
          <a:bodyPr>
            <a:noAutofit/>
          </a:bodyPr>
          <a:lstStyle/>
          <a:p>
            <a:r>
              <a:rPr lang="fi-FI" dirty="0"/>
              <a:t>Täydentää maankäyttö- ja </a:t>
            </a:r>
            <a:r>
              <a:rPr lang="fi-FI" dirty="0" smtClean="0"/>
              <a:t>rakennuslakia, ympäristöministeriö</a:t>
            </a:r>
          </a:p>
          <a:p>
            <a:endParaRPr lang="fi-FI" dirty="0" smtClean="0"/>
          </a:p>
          <a:p>
            <a:r>
              <a:rPr lang="fi-FI" dirty="0" smtClean="0"/>
              <a:t>Soveltamisala: uudet, ympäri vuoden käytössä olevat rakennukset</a:t>
            </a:r>
          </a:p>
          <a:p>
            <a:endParaRPr lang="fi-FI" dirty="0" smtClean="0"/>
          </a:p>
          <a:p>
            <a:r>
              <a:rPr lang="fi-FI" dirty="0" smtClean="0"/>
              <a:t>Ohjearvoja sisäilmaston laadulle:</a:t>
            </a:r>
          </a:p>
          <a:p>
            <a:pPr lvl="1"/>
            <a:r>
              <a:rPr lang="fi-FI" sz="1600" dirty="0" smtClean="0"/>
              <a:t>Sisäilman </a:t>
            </a:r>
            <a:r>
              <a:rPr lang="fi-FI" sz="1600" dirty="0"/>
              <a:t>epäpuhtauksien enimmäisarvoja rakennuksen sisäilmaston suunnitteluun ja toteutukseen</a:t>
            </a:r>
          </a:p>
          <a:p>
            <a:pPr lvl="1"/>
            <a:r>
              <a:rPr lang="fi-FI" sz="1600" dirty="0" smtClean="0"/>
              <a:t>Sisäilman lämpötila ja kosteus</a:t>
            </a:r>
          </a:p>
          <a:p>
            <a:pPr lvl="1"/>
            <a:r>
              <a:rPr lang="fi-FI" sz="1600" dirty="0" smtClean="0"/>
              <a:t>Ilmanvaihtojärjestelmän toimintaan liittyvät ohjeet, suositukset ja määräykset</a:t>
            </a:r>
          </a:p>
          <a:p>
            <a:pPr lvl="1"/>
            <a:endParaRPr lang="fi-FI" sz="1600" dirty="0"/>
          </a:p>
          <a:p>
            <a:pPr lvl="1"/>
            <a:endParaRPr lang="fi-FI" sz="1600" dirty="0"/>
          </a:p>
          <a:p>
            <a:endParaRPr lang="fi-FI" dirty="0"/>
          </a:p>
        </p:txBody>
      </p:sp>
      <p:sp>
        <p:nvSpPr>
          <p:cNvPr id="5" name="Slide Number Placeholder 4"/>
          <p:cNvSpPr>
            <a:spLocks noGrp="1"/>
          </p:cNvSpPr>
          <p:nvPr>
            <p:ph type="sldNum" sz="quarter" idx="12"/>
          </p:nvPr>
        </p:nvSpPr>
        <p:spPr/>
        <p:txBody>
          <a:bodyPr/>
          <a:lstStyle/>
          <a:p>
            <a:pPr>
              <a:defRPr/>
            </a:pPr>
            <a:fld id="{9D3CCF0C-091D-4B83-A78B-334BFFC112C4}" type="slidenum">
              <a:rPr lang="fi-FI" smtClean="0"/>
              <a:pPr>
                <a:defRPr/>
              </a:pPr>
              <a:t>18</a:t>
            </a:fld>
            <a:endParaRPr lang="fi-FI" dirty="0"/>
          </a:p>
        </p:txBody>
      </p:sp>
      <p:pic>
        <p:nvPicPr>
          <p:cNvPr id="8"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92012353"/>
      </p:ext>
    </p:extLst>
  </p:cSld>
  <p:clrMapOvr>
    <a:masterClrMapping/>
  </p:clrMapOvr>
  <p:transition spd="med">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a:t>Rakentamismääräyskokoelma D2</a:t>
            </a:r>
          </a:p>
        </p:txBody>
      </p:sp>
      <p:sp>
        <p:nvSpPr>
          <p:cNvPr id="10" name="Sisällön paikkamerkki 9"/>
          <p:cNvSpPr>
            <a:spLocks noGrp="1"/>
          </p:cNvSpPr>
          <p:nvPr>
            <p:ph sz="half" idx="1"/>
          </p:nvPr>
        </p:nvSpPr>
        <p:spPr/>
        <p:txBody>
          <a:bodyPr>
            <a:normAutofit lnSpcReduction="10000"/>
          </a:bodyPr>
          <a:lstStyle/>
          <a:p>
            <a:pPr marL="285750" indent="-285750"/>
            <a:r>
              <a:rPr lang="fi-FI" dirty="0"/>
              <a:t>PM</a:t>
            </a:r>
            <a:r>
              <a:rPr lang="fi-FI" sz="1000" dirty="0"/>
              <a:t>10 </a:t>
            </a:r>
            <a:r>
              <a:rPr lang="fi-FI" dirty="0"/>
              <a:t>hiukkaset</a:t>
            </a:r>
          </a:p>
          <a:p>
            <a:pPr marL="285750" indent="-285750"/>
            <a:r>
              <a:rPr lang="fi-FI" dirty="0" smtClean="0"/>
              <a:t>huonelämpötila</a:t>
            </a:r>
            <a:endParaRPr lang="fi-FI" dirty="0"/>
          </a:p>
          <a:p>
            <a:pPr marL="285750" indent="-285750"/>
            <a:r>
              <a:rPr lang="fi-FI" dirty="0" smtClean="0"/>
              <a:t>ilmanvaihdon </a:t>
            </a:r>
            <a:r>
              <a:rPr lang="fi-FI" dirty="0"/>
              <a:t>lämmityksen tarvitsema lämpömäärä</a:t>
            </a:r>
          </a:p>
          <a:p>
            <a:pPr marL="285750" indent="-285750"/>
            <a:r>
              <a:rPr lang="fi-FI" dirty="0" smtClean="0"/>
              <a:t>ilmanvaihto</a:t>
            </a:r>
            <a:endParaRPr lang="fi-FI" dirty="0"/>
          </a:p>
          <a:p>
            <a:pPr marL="285750" indent="-285750"/>
            <a:r>
              <a:rPr lang="fi-FI" dirty="0" smtClean="0"/>
              <a:t>ilmanvaihdon </a:t>
            </a:r>
            <a:r>
              <a:rPr lang="fi-FI" dirty="0"/>
              <a:t>lämmityksen ominaissähköteho</a:t>
            </a:r>
          </a:p>
          <a:p>
            <a:pPr marL="285750" indent="-285750"/>
            <a:r>
              <a:rPr lang="fi-FI" dirty="0" smtClean="0"/>
              <a:t>ilmanvaihtokerroin</a:t>
            </a:r>
            <a:endParaRPr lang="fi-FI" dirty="0"/>
          </a:p>
          <a:p>
            <a:pPr marL="285750" indent="-285750"/>
            <a:r>
              <a:rPr lang="fi-FI" dirty="0" smtClean="0"/>
              <a:t>ilmastointi</a:t>
            </a:r>
            <a:endParaRPr lang="fi-FI" dirty="0"/>
          </a:p>
          <a:p>
            <a:pPr marL="285750" indent="-285750"/>
            <a:r>
              <a:rPr lang="fi-FI" dirty="0" smtClean="0"/>
              <a:t>jäteilma</a:t>
            </a:r>
            <a:endParaRPr lang="fi-FI" dirty="0"/>
          </a:p>
          <a:p>
            <a:pPr marL="285750" indent="-285750"/>
            <a:r>
              <a:rPr lang="fi-FI" dirty="0" smtClean="0"/>
              <a:t>kierrätysilma</a:t>
            </a:r>
            <a:endParaRPr lang="fi-FI" dirty="0"/>
          </a:p>
          <a:p>
            <a:pPr marL="285750" indent="-285750"/>
            <a:r>
              <a:rPr lang="fi-FI" dirty="0" smtClean="0"/>
              <a:t>koneellinen </a:t>
            </a:r>
            <a:r>
              <a:rPr lang="fi-FI" dirty="0"/>
              <a:t>tulo- ja poistoilmajärjestelmä</a:t>
            </a:r>
            <a:endParaRPr lang="fi-FI" sz="1000" dirty="0"/>
          </a:p>
          <a:p>
            <a:pPr marL="0" indent="0">
              <a:buNone/>
            </a:pPr>
            <a:endParaRPr lang="fi-FI" dirty="0"/>
          </a:p>
        </p:txBody>
      </p:sp>
      <p:sp>
        <p:nvSpPr>
          <p:cNvPr id="11" name="Sisällön paikkamerkki 10"/>
          <p:cNvSpPr>
            <a:spLocks noGrp="1"/>
          </p:cNvSpPr>
          <p:nvPr>
            <p:ph sz="half" idx="2"/>
          </p:nvPr>
        </p:nvSpPr>
        <p:spPr/>
        <p:txBody>
          <a:bodyPr>
            <a:normAutofit lnSpcReduction="10000"/>
          </a:bodyPr>
          <a:lstStyle/>
          <a:p>
            <a:pPr marL="285750" indent="-285750"/>
            <a:r>
              <a:rPr lang="fi-FI" dirty="0" smtClean="0"/>
              <a:t>koneellinen </a:t>
            </a:r>
            <a:r>
              <a:rPr lang="fi-FI" dirty="0"/>
              <a:t>poistoilmajärjestelmä</a:t>
            </a:r>
          </a:p>
          <a:p>
            <a:pPr marL="285750" indent="-285750"/>
            <a:r>
              <a:rPr lang="fi-FI" dirty="0" smtClean="0"/>
              <a:t>käyttöaika</a:t>
            </a:r>
            <a:endParaRPr lang="fi-FI" dirty="0"/>
          </a:p>
          <a:p>
            <a:pPr marL="285750" indent="-285750"/>
            <a:r>
              <a:rPr lang="fi-FI" dirty="0" smtClean="0"/>
              <a:t>lämpötilahyötysuhde</a:t>
            </a:r>
            <a:endParaRPr lang="fi-FI" dirty="0"/>
          </a:p>
          <a:p>
            <a:pPr marL="285750" indent="-285750"/>
            <a:r>
              <a:rPr lang="fi-FI" dirty="0" smtClean="0"/>
              <a:t>oleskelutila</a:t>
            </a:r>
            <a:endParaRPr lang="fi-FI" dirty="0"/>
          </a:p>
          <a:p>
            <a:pPr marL="285750" indent="-285750"/>
            <a:r>
              <a:rPr lang="fi-FI" dirty="0" smtClean="0"/>
              <a:t>oleskeluvyöhyke</a:t>
            </a:r>
            <a:endParaRPr lang="fi-FI" dirty="0"/>
          </a:p>
          <a:p>
            <a:pPr marL="285750" indent="-285750"/>
            <a:r>
              <a:rPr lang="fi-FI" dirty="0" smtClean="0"/>
              <a:t>painovoimainen </a:t>
            </a:r>
            <a:r>
              <a:rPr lang="fi-FI" dirty="0"/>
              <a:t>ilmanvaihtojärjestelmä</a:t>
            </a:r>
          </a:p>
          <a:p>
            <a:pPr marL="285750" indent="-285750"/>
            <a:r>
              <a:rPr lang="fi-FI" dirty="0" smtClean="0"/>
              <a:t>palautusilma</a:t>
            </a:r>
            <a:endParaRPr lang="fi-FI" dirty="0"/>
          </a:p>
          <a:p>
            <a:pPr marL="285750" indent="-285750"/>
            <a:r>
              <a:rPr lang="fi-FI" dirty="0" smtClean="0"/>
              <a:t>poistoilma</a:t>
            </a:r>
            <a:endParaRPr lang="fi-FI" dirty="0"/>
          </a:p>
          <a:p>
            <a:pPr marL="285750" indent="-285750"/>
            <a:r>
              <a:rPr lang="fi-FI" dirty="0" smtClean="0"/>
              <a:t>siirtoilma</a:t>
            </a:r>
            <a:endParaRPr lang="fi-FI" dirty="0"/>
          </a:p>
          <a:p>
            <a:pPr marL="285750" indent="-285750"/>
            <a:r>
              <a:rPr lang="fi-FI" dirty="0" smtClean="0"/>
              <a:t>suunniteltu </a:t>
            </a:r>
            <a:r>
              <a:rPr lang="fi-FI" dirty="0"/>
              <a:t>käyttöikä</a:t>
            </a:r>
          </a:p>
          <a:p>
            <a:pPr marL="285750" indent="-285750"/>
            <a:r>
              <a:rPr lang="fi-FI" dirty="0"/>
              <a:t>tuloilma</a:t>
            </a:r>
          </a:p>
          <a:p>
            <a:endParaRPr lang="fi-FI" dirty="0"/>
          </a:p>
        </p:txBody>
      </p:sp>
      <p:sp>
        <p:nvSpPr>
          <p:cNvPr id="5" name="Slide Number Placeholder 4"/>
          <p:cNvSpPr>
            <a:spLocks noGrp="1"/>
          </p:cNvSpPr>
          <p:nvPr>
            <p:ph type="sldNum" sz="quarter" idx="12"/>
          </p:nvPr>
        </p:nvSpPr>
        <p:spPr/>
        <p:txBody>
          <a:bodyPr/>
          <a:lstStyle/>
          <a:p>
            <a:pPr>
              <a:defRPr/>
            </a:pPr>
            <a:fld id="{2336B318-A50D-4011-922E-C9A385B035A8}" type="slidenum">
              <a:rPr lang="fi-FI" smtClean="0"/>
              <a:pPr>
                <a:defRPr/>
              </a:pPr>
              <a:t>19</a:t>
            </a:fld>
            <a:endParaRPr lang="fi-FI" dirty="0"/>
          </a:p>
        </p:txBody>
      </p:sp>
      <p:pic>
        <p:nvPicPr>
          <p:cNvPr id="9"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753329"/>
      </p:ext>
    </p:extLst>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333376"/>
            <a:ext cx="7489824" cy="647352"/>
          </a:xfrm>
        </p:spPr>
        <p:txBody>
          <a:bodyPr>
            <a:noAutofit/>
          </a:bodyPr>
          <a:lstStyle/>
          <a:p>
            <a:r>
              <a:rPr lang="fi-FI" dirty="0">
                <a:solidFill>
                  <a:srgbClr val="44697D"/>
                </a:solidFill>
              </a:rPr>
              <a:t>Saatteeksi opetusmateriaalin käyttöön</a:t>
            </a:r>
          </a:p>
        </p:txBody>
      </p:sp>
      <p:sp>
        <p:nvSpPr>
          <p:cNvPr id="3" name="Content Placeholder 2"/>
          <p:cNvSpPr>
            <a:spLocks noGrp="1"/>
          </p:cNvSpPr>
          <p:nvPr>
            <p:ph idx="1"/>
          </p:nvPr>
        </p:nvSpPr>
        <p:spPr>
          <a:xfrm>
            <a:off x="539552" y="980728"/>
            <a:ext cx="7992888" cy="4896670"/>
          </a:xfrm>
        </p:spPr>
        <p:txBody>
          <a:bodyPr>
            <a:noAutofit/>
          </a:bodyPr>
          <a:lstStyle/>
          <a:p>
            <a:r>
              <a:rPr lang="fi-FI" sz="1000" dirty="0" smtClean="0"/>
              <a:t>Opetusmateriaali sisältää yleistä tietoa sisäilmaston epäpuhtauksista, ilmanvaihtojärjestelmän vaikutuksesta sisäilmaston laatuun, sisäilmastoselvityksen vaiheista, altistumisen ja terveydellisen merkityksen arvioinnista sekä riskiviestinnästä ja koetun sisäympäristön arvioimisesta. Materiaali on tarkoitettu oppilaitosten käyttöön ja sitä voidaan hyödyntää sekä täydennys- että tutkintokoulutuksissa, jotka pätevöittävät kosteus- ja homevaurioiden korjaushankkeissa mukana olevia asiantuntijoita (rakennusterveysasiantuntijat, sisäilma-asiantuntijat, kuntotutkijat, korjaussuunnittelijat ja korjaustyönjohtajat). Opetusmateriaalia voidaan hyödyntää kokonaisuutena tai yksittäisinä aihealueina. Jos materiaalista käytetään yksittäisiä sivuja tai taulukoita, on materiaalin alkuperäinen lähde aina ilmoitettava.</a:t>
            </a:r>
          </a:p>
          <a:p>
            <a:endParaRPr lang="fi-FI" sz="1000" dirty="0"/>
          </a:p>
          <a:p>
            <a:r>
              <a:rPr lang="fi-FI" sz="1000" dirty="0" smtClean="0"/>
              <a:t>Epäpuhtauslähteitä käsittelevissä osissa käsitellään epäpuhtauksien eri lähteitä, tutkimusmenetelmiä ja tutkimustulosten tulkintaan liittyviä ohje-, viite- ja toimenpidearvoja. Käsiteltäviä epäpuhtauksia ovat mikrobit, kemialliset epäpuhtaudet, villakuidut ja asbesti. Sisäilmaston olosuhteita käsittelevässä osiossa käydään lävitse sisäilman lämpötilan, suhteellisen kosteuden, radonin ja melun mittausmenetelmiä ja mittaustulosten tulkintaohjeita sekä toimenpidearvoja. Lisäksi osiossa käsitellään suhteellisen kosteuden mittaamista rakenteista eri menetelmillä. Ilmanvaihtoon liittyvässä osiossa käsitellään eri ilmanvaihtojärjestelmien toimintaperiaatteita sekä niiden vaikutusta sisäilmaston laatuun. Osiossa käsitellään ilmanvaihtojärjestelmien yleisimpiä epäpuhtauslähteitä, ilmanvaihtoon liittyviä määräyksiä ja suosituksia sekä ohjeita ilmanvaihtojärjestelmien puhtauden hallintaan. Opetusmateriaalissa käsitellään sisäilmastoselvityksen eri vaiheita, altistumisen ja terveydellisen merkityksen arvioinnin haasteita ja menetelmiä sekä koetun sisäympäristön merkitystä sisäilmasto-ongelmaan ja sen selvittämiseen. Sisäilmastoselvityksen vaiheita käsittelevässä osiossa käsitellään lyhyesti myös riskiviestinnän haasteita ja merkitystä selvitysprosessissa.</a:t>
            </a:r>
          </a:p>
          <a:p>
            <a:endParaRPr lang="fi-FI" sz="1000" dirty="0"/>
          </a:p>
          <a:p>
            <a:r>
              <a:rPr lang="fi-FI" sz="1000" dirty="0"/>
              <a:t>Opetusmateriaali on tehty Savonia ammattikorkeakoulun rakennustekniikan opintoihin liittyvänä projektityönä, josta se on </a:t>
            </a:r>
            <a:r>
              <a:rPr lang="fi-FI" sz="1000" dirty="0" smtClean="0"/>
              <a:t>täydennetty </a:t>
            </a:r>
            <a:r>
              <a:rPr lang="fi-FI" sz="1000" dirty="0"/>
              <a:t>kosteus- ja hometalkoiden </a:t>
            </a:r>
            <a:r>
              <a:rPr lang="fi-FI" sz="1000" dirty="0" smtClean="0"/>
              <a:t>käyttöön opetusmateriaaliksi. </a:t>
            </a:r>
            <a:r>
              <a:rPr lang="fi-FI" sz="1000" dirty="0"/>
              <a:t>Opetusmateriaalin on tehnyt Veli-Matti Pietarinen ja projektityötä ovat ohjanneet Savonia ammattikorkeakoululta Helmi Kokotti, Markku Rusi ja Pasi Haataja.</a:t>
            </a:r>
          </a:p>
          <a:p>
            <a:endParaRPr lang="fi-FI" sz="1000" dirty="0"/>
          </a:p>
          <a:p>
            <a:r>
              <a:rPr lang="fi-FI" sz="1000" dirty="0" smtClean="0"/>
              <a:t>Aineiston sisältöä saa muokata vain tekijän luvalla. Opetusmateriaalissa mahdollisesti olevista virheistä tai puutteista toivotaan palautetta suoraan tekijälle osoitteeseen </a:t>
            </a:r>
            <a:r>
              <a:rPr lang="fi-FI" sz="1000" dirty="0" smtClean="0">
                <a:hlinkClick r:id="rId3"/>
              </a:rPr>
              <a:t>veli-matti.pietarinen@sisailmakeskus.fi</a:t>
            </a:r>
            <a:r>
              <a:rPr lang="fi-FI" sz="1000" dirty="0" smtClean="0"/>
              <a:t> </a:t>
            </a:r>
            <a:r>
              <a:rPr lang="fi-FI" sz="1000" dirty="0" smtClean="0"/>
              <a:t>tai kosteus- ja hometalkoiden osoitteeseen </a:t>
            </a:r>
            <a:r>
              <a:rPr lang="fi-FI" sz="1000" u="sng" dirty="0">
                <a:hlinkClick r:id="rId4"/>
              </a:rPr>
              <a:t>hometalkoot.ym@ymparisto.fi</a:t>
            </a:r>
            <a:r>
              <a:rPr lang="fi-FI" sz="1000" dirty="0" smtClean="0"/>
              <a:t>. Asialliset ja yksilöidyt korjausehdotukset huomioidaan seuraavan päivityksen yhteydessä.</a:t>
            </a:r>
          </a:p>
          <a:p>
            <a:endParaRPr lang="fi-FI" sz="1000" dirty="0"/>
          </a:p>
          <a:p>
            <a:pPr marL="273050" lvl="1" indent="0">
              <a:buNone/>
            </a:pPr>
            <a:r>
              <a:rPr lang="fi-FI" sz="1000" dirty="0" smtClean="0"/>
              <a:t>Lisätietoa / palautteet:</a:t>
            </a:r>
          </a:p>
          <a:p>
            <a:pPr marL="273050" lvl="1" indent="0">
              <a:buNone/>
            </a:pPr>
            <a:r>
              <a:rPr lang="fi-FI" sz="1000" dirty="0" smtClean="0"/>
              <a:t>Veli-Matti Pietarinen		</a:t>
            </a:r>
          </a:p>
          <a:p>
            <a:pPr marL="273050" lvl="1" indent="0">
              <a:buNone/>
            </a:pPr>
            <a:r>
              <a:rPr lang="fi-FI" sz="1050" dirty="0" smtClean="0">
                <a:hlinkClick r:id="rId3"/>
              </a:rPr>
              <a:t>veli-matti.pietarinen@sisailmakeskus.fi</a:t>
            </a:r>
            <a:endParaRPr lang="fi-FI" sz="1050" dirty="0" smtClean="0"/>
          </a:p>
        </p:txBody>
      </p:sp>
      <p:pic>
        <p:nvPicPr>
          <p:cNvPr id="4" name="Kuva 26" descr="Kuvaus: Savonia_Word_tunniste"/>
          <p:cNvPicPr/>
          <p:nvPr/>
        </p:nvPicPr>
        <p:blipFill rotWithShape="1">
          <a:blip r:embed="rId5"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Päivämäärän paikkamerkki 4"/>
          <p:cNvSpPr>
            <a:spLocks noGrp="1"/>
          </p:cNvSpPr>
          <p:nvPr>
            <p:ph type="dt" sz="half" idx="10"/>
          </p:nvPr>
        </p:nvSpPr>
        <p:spPr/>
        <p:txBody>
          <a:bodyPr/>
          <a:lstStyle/>
          <a:p>
            <a:endParaRPr lang="fi-FI"/>
          </a:p>
        </p:txBody>
      </p:sp>
      <p:sp>
        <p:nvSpPr>
          <p:cNvPr id="7" name="Dian numeron paikkamerkki 6"/>
          <p:cNvSpPr>
            <a:spLocks noGrp="1"/>
          </p:cNvSpPr>
          <p:nvPr>
            <p:ph type="sldNum" sz="quarter" idx="12"/>
          </p:nvPr>
        </p:nvSpPr>
        <p:spPr/>
        <p:txBody>
          <a:bodyPr/>
          <a:lstStyle/>
          <a:p>
            <a:fld id="{49246692-9764-4796-AF2E-897E79EBAFA7}" type="slidenum">
              <a:rPr lang="fi-FI" smtClean="0"/>
              <a:pPr/>
              <a:t>2</a:t>
            </a:fld>
            <a:endParaRPr lang="fi-FI"/>
          </a:p>
        </p:txBody>
      </p:sp>
    </p:spTree>
    <p:extLst>
      <p:ext uri="{BB962C8B-B14F-4D97-AF65-F5344CB8AC3E}">
        <p14:creationId xmlns:p14="http://schemas.microsoft.com/office/powerpoint/2010/main" val="1229287372"/>
      </p:ext>
    </p:extLst>
  </p:cSld>
  <p:clrMapOvr>
    <a:masterClrMapping/>
  </p:clrMapOvr>
  <p:transition spd="med">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400" dirty="0" smtClean="0"/>
              <a:t>Rakentamismääräyskokoelma D2</a:t>
            </a:r>
            <a:r>
              <a:rPr lang="fi-FI" dirty="0" smtClean="0"/>
              <a:t/>
            </a:r>
            <a:br>
              <a:rPr lang="fi-FI" dirty="0" smtClean="0"/>
            </a:br>
            <a:r>
              <a:rPr lang="fi-FI" dirty="0"/>
              <a:t>Rakennuksen sisäilmasto ja </a:t>
            </a:r>
            <a:r>
              <a:rPr lang="fi-FI" dirty="0" smtClean="0"/>
              <a:t>ilmanvaihto</a:t>
            </a:r>
            <a:endParaRPr lang="fi-FI" dirty="0"/>
          </a:p>
        </p:txBody>
      </p:sp>
      <p:sp>
        <p:nvSpPr>
          <p:cNvPr id="3" name="Content Placeholder 2"/>
          <p:cNvSpPr>
            <a:spLocks noGrp="1"/>
          </p:cNvSpPr>
          <p:nvPr>
            <p:ph idx="1"/>
          </p:nvPr>
        </p:nvSpPr>
        <p:spPr/>
        <p:txBody>
          <a:bodyPr>
            <a:normAutofit fontScale="92500" lnSpcReduction="20000"/>
          </a:bodyPr>
          <a:lstStyle/>
          <a:p>
            <a:pPr marL="0" indent="0">
              <a:buNone/>
            </a:pPr>
            <a:r>
              <a:rPr lang="fi-FI" sz="2200" dirty="0" smtClean="0"/>
              <a:t>Määräyksiä sisäilmaston laadulle</a:t>
            </a:r>
          </a:p>
          <a:p>
            <a:r>
              <a:rPr lang="fi-FI" sz="1900" b="1" dirty="0"/>
              <a:t>Sisäilman kosteus ei saa olla jatkuvasti haitallisen korkea eikä kosteus saa tiivistyä rakenteisiin </a:t>
            </a:r>
            <a:r>
              <a:rPr lang="fi-FI" sz="1900" b="1" dirty="0" smtClean="0"/>
              <a:t>eikä niiden </a:t>
            </a:r>
            <a:r>
              <a:rPr lang="fi-FI" sz="1900" b="1" dirty="0"/>
              <a:t>pinnoille tai ilmanvaihtojärjestelmään siten, että se aiheuttaa kosteusvaurioita, mikrobien tai </a:t>
            </a:r>
            <a:r>
              <a:rPr lang="fi-FI" sz="1900" b="1" dirty="0" smtClean="0"/>
              <a:t>pieneliöiden kasvua </a:t>
            </a:r>
            <a:r>
              <a:rPr lang="fi-FI" sz="1900" b="1" dirty="0"/>
              <a:t>tai muuta terveydellistä </a:t>
            </a:r>
            <a:r>
              <a:rPr lang="fi-FI" sz="1900" b="1" dirty="0" smtClean="0"/>
              <a:t>haittaa</a:t>
            </a:r>
          </a:p>
          <a:p>
            <a:endParaRPr lang="fi-FI" sz="1900" dirty="0"/>
          </a:p>
          <a:p>
            <a:r>
              <a:rPr lang="fi-FI" sz="1900" dirty="0"/>
              <a:t>Rakennus on suunniteltava ja rakennettava siten, että oleskeluvyöhykkeen viihtyisä </a:t>
            </a:r>
            <a:r>
              <a:rPr lang="fi-FI" sz="1900" dirty="0" smtClean="0"/>
              <a:t>huonelämpötila voidaan </a:t>
            </a:r>
            <a:r>
              <a:rPr lang="fi-FI" sz="1900" dirty="0"/>
              <a:t>ylläpitää käyttöaikana niin, ettei energiaa käytetä </a:t>
            </a:r>
            <a:r>
              <a:rPr lang="fi-FI" sz="1900" dirty="0" smtClean="0"/>
              <a:t>tarpeettomasti</a:t>
            </a:r>
          </a:p>
          <a:p>
            <a:pPr marL="184150" indent="0">
              <a:buNone/>
            </a:pPr>
            <a:endParaRPr lang="fi-FI" sz="1900" dirty="0" smtClean="0"/>
          </a:p>
          <a:p>
            <a:r>
              <a:rPr lang="fi-FI" sz="1900" b="1" dirty="0"/>
              <a:t>Rakennus on suunniteltava ja rakennettava siten, että sisäilmassa ei esiinny terveydelle </a:t>
            </a:r>
            <a:r>
              <a:rPr lang="fi-FI" sz="1900" b="1" dirty="0" smtClean="0"/>
              <a:t>haitallisessa määrin </a:t>
            </a:r>
            <a:r>
              <a:rPr lang="fi-FI" sz="1900" b="1" dirty="0"/>
              <a:t>kaasuja, hiukkasia tai mikrobeja eikä viihtyisyyttä alentavia </a:t>
            </a:r>
            <a:r>
              <a:rPr lang="fi-FI" sz="1900" b="1" dirty="0" smtClean="0"/>
              <a:t>hajuja</a:t>
            </a:r>
          </a:p>
          <a:p>
            <a:pPr marL="184150" indent="0">
              <a:buNone/>
            </a:pPr>
            <a:endParaRPr lang="fi-FI" sz="1900" dirty="0" smtClean="0"/>
          </a:p>
          <a:p>
            <a:r>
              <a:rPr lang="fi-FI" sz="1900" dirty="0" smtClean="0"/>
              <a:t>Lisäksi määräyksiä tilojen ilmanvaihdon toiminnalle, puhtaudelle, käytölle ja riittävyydelle</a:t>
            </a:r>
          </a:p>
          <a:p>
            <a:pPr lvl="1"/>
            <a:endParaRPr lang="fi-FI" dirty="0" smtClean="0"/>
          </a:p>
          <a:p>
            <a:pPr lvl="2"/>
            <a:endParaRPr lang="fi-FI" dirty="0"/>
          </a:p>
        </p:txBody>
      </p:sp>
      <p:sp>
        <p:nvSpPr>
          <p:cNvPr id="5" name="Slide Number Placeholder 4"/>
          <p:cNvSpPr>
            <a:spLocks noGrp="1"/>
          </p:cNvSpPr>
          <p:nvPr>
            <p:ph type="sldNum" sz="quarter" idx="12"/>
          </p:nvPr>
        </p:nvSpPr>
        <p:spPr/>
        <p:txBody>
          <a:bodyPr/>
          <a:lstStyle/>
          <a:p>
            <a:pPr>
              <a:defRPr/>
            </a:pPr>
            <a:fld id="{9D3CCF0C-091D-4B83-A78B-334BFFC112C4}" type="slidenum">
              <a:rPr lang="fi-FI" smtClean="0"/>
              <a:pPr>
                <a:defRPr/>
              </a:pPr>
              <a:t>20</a:t>
            </a:fld>
            <a:endParaRPr lang="fi-FI" dirty="0"/>
          </a:p>
        </p:txBody>
      </p:sp>
      <p:pic>
        <p:nvPicPr>
          <p:cNvPr id="8"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3162377"/>
      </p:ext>
    </p:extLst>
  </p:cSld>
  <p:clrMapOvr>
    <a:masterClrMapping/>
  </p:clrMapOvr>
  <p:transition spd="med">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330" y="2780928"/>
            <a:ext cx="7489824" cy="1007492"/>
          </a:xfrm>
        </p:spPr>
        <p:style>
          <a:lnRef idx="3">
            <a:schemeClr val="lt1"/>
          </a:lnRef>
          <a:fillRef idx="1">
            <a:schemeClr val="accent2"/>
          </a:fillRef>
          <a:effectRef idx="1">
            <a:schemeClr val="accent2"/>
          </a:effectRef>
          <a:fontRef idx="minor">
            <a:schemeClr val="lt1"/>
          </a:fontRef>
        </p:style>
        <p:txBody>
          <a:bodyPr>
            <a:noAutofit/>
          </a:bodyPr>
          <a:lstStyle/>
          <a:p>
            <a:pPr algn="ctr"/>
            <a:r>
              <a:rPr lang="fi-FI" dirty="0" smtClean="0"/>
              <a:t>Asumisterveysasetus</a:t>
            </a:r>
            <a:endParaRPr lang="fi-FI" dirty="0"/>
          </a:p>
        </p:txBody>
      </p:sp>
      <p:sp>
        <p:nvSpPr>
          <p:cNvPr id="5" name="Slide Number Placeholder 4"/>
          <p:cNvSpPr>
            <a:spLocks noGrp="1"/>
          </p:cNvSpPr>
          <p:nvPr>
            <p:ph type="sldNum" sz="quarter" idx="12"/>
          </p:nvPr>
        </p:nvSpPr>
        <p:spPr/>
        <p:txBody>
          <a:bodyPr/>
          <a:lstStyle/>
          <a:p>
            <a:fld id="{49246692-9764-4796-AF2E-897E79EBAFA7}" type="slidenum">
              <a:rPr lang="fi-FI" smtClean="0"/>
              <a:pPr/>
              <a:t>21</a:t>
            </a:fld>
            <a:endParaRPr lang="fi-FI"/>
          </a:p>
        </p:txBody>
      </p:sp>
      <p:pic>
        <p:nvPicPr>
          <p:cNvPr id="6"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83814130"/>
      </p:ext>
    </p:extLst>
  </p:cSld>
  <p:clrMapOvr>
    <a:masterClrMapping/>
  </p:clrMapOvr>
  <p:transition spd="med">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sz="2800" dirty="0" smtClean="0"/>
              <a:t>Sosiaali- ja terveysministeriön asetus, 2015</a:t>
            </a:r>
            <a:br>
              <a:rPr lang="fi-FI" sz="2800" dirty="0" smtClean="0"/>
            </a:br>
            <a:r>
              <a:rPr lang="fi-FI" sz="2000" dirty="0" smtClean="0">
                <a:solidFill>
                  <a:srgbClr val="00B0F0"/>
                </a:solidFill>
              </a:rPr>
              <a:t>Asunnon ja muun oleskelutilan terveydellisistä olosuhteista sekä ulkopuolisen asiantuntijan pätevyydestä</a:t>
            </a:r>
            <a:endParaRPr lang="en-US" sz="2400" dirty="0"/>
          </a:p>
        </p:txBody>
      </p:sp>
      <p:sp>
        <p:nvSpPr>
          <p:cNvPr id="3" name="Content Placeholder 2"/>
          <p:cNvSpPr>
            <a:spLocks noGrp="1"/>
          </p:cNvSpPr>
          <p:nvPr>
            <p:ph idx="1"/>
          </p:nvPr>
        </p:nvSpPr>
        <p:spPr>
          <a:xfrm>
            <a:off x="827088" y="1484784"/>
            <a:ext cx="7489825" cy="4392614"/>
          </a:xfrm>
        </p:spPr>
        <p:txBody>
          <a:bodyPr>
            <a:noAutofit/>
          </a:bodyPr>
          <a:lstStyle/>
          <a:p>
            <a:r>
              <a:rPr lang="fi-FI" sz="1800" dirty="0"/>
              <a:t>Asumisterveysasetus </a:t>
            </a:r>
            <a:r>
              <a:rPr lang="fi-FI" sz="1800" dirty="0" smtClean="0"/>
              <a:t>perustuu </a:t>
            </a:r>
            <a:r>
              <a:rPr lang="fi-FI" sz="1800" dirty="0"/>
              <a:t>vuonna 2003 Terveydensuojelulain 32 §:n nojalla voimaan tulleeseen Asumisterveysohjeeseen ja korvaa sen päivitettynä</a:t>
            </a:r>
            <a:r>
              <a:rPr lang="fi-FI" sz="1800" dirty="0" smtClean="0"/>
              <a:t>.</a:t>
            </a:r>
          </a:p>
          <a:p>
            <a:r>
              <a:rPr lang="fi-FI" sz="1800" dirty="0" smtClean="0"/>
              <a:t>Asumisterveysasetuksella </a:t>
            </a:r>
            <a:r>
              <a:rPr lang="fi-FI" sz="1800" dirty="0"/>
              <a:t>säädetään asunnon ja muun oleskelutilan terveydellisistä </a:t>
            </a:r>
            <a:r>
              <a:rPr lang="fi-FI" sz="1800" dirty="0" smtClean="0"/>
              <a:t>olosuhteista</a:t>
            </a:r>
          </a:p>
          <a:p>
            <a:pPr lvl="1"/>
            <a:r>
              <a:rPr lang="fi-FI" dirty="0" smtClean="0"/>
              <a:t>Fysikaaliset </a:t>
            </a:r>
            <a:r>
              <a:rPr lang="fi-FI" dirty="0"/>
              <a:t>olot</a:t>
            </a:r>
          </a:p>
          <a:p>
            <a:pPr lvl="1"/>
            <a:r>
              <a:rPr lang="fi-FI" dirty="0"/>
              <a:t>Kemialliset </a:t>
            </a:r>
            <a:r>
              <a:rPr lang="fi-FI" dirty="0" smtClean="0"/>
              <a:t>altisteet</a:t>
            </a:r>
            <a:endParaRPr lang="fi-FI" dirty="0"/>
          </a:p>
          <a:p>
            <a:pPr lvl="1"/>
            <a:r>
              <a:rPr lang="fi-FI" dirty="0" smtClean="0"/>
              <a:t>Mikrobit</a:t>
            </a:r>
          </a:p>
          <a:p>
            <a:pPr lvl="1"/>
            <a:r>
              <a:rPr lang="fi-FI" dirty="0" smtClean="0"/>
              <a:t>Pölyt ja hiukkaset</a:t>
            </a:r>
            <a:endParaRPr lang="fi-FI" sz="1800" dirty="0"/>
          </a:p>
          <a:p>
            <a:r>
              <a:rPr lang="fi-FI" sz="1800" dirty="0" smtClean="0"/>
              <a:t>Toimenpideraja-arvot</a:t>
            </a:r>
          </a:p>
          <a:p>
            <a:pPr lvl="1"/>
            <a:r>
              <a:rPr lang="fi-FI" dirty="0"/>
              <a:t>pitoisuus, mittaustulos tai ominaisuus, jonka ylittyessä tulee ryhtyä terveydensuojelulain 27 §:n tai 51 §:n mukaisiin toimenpiteisiin terveyshaitan selvittämiseksi ja tarvittaessa sen poistamiseksi tai rajoittamiseksi</a:t>
            </a:r>
            <a:endParaRPr lang="en-US" dirty="0"/>
          </a:p>
        </p:txBody>
      </p:sp>
      <p:sp>
        <p:nvSpPr>
          <p:cNvPr id="5" name="Slide Number Placeholder 4"/>
          <p:cNvSpPr>
            <a:spLocks noGrp="1"/>
          </p:cNvSpPr>
          <p:nvPr>
            <p:ph type="sldNum" sz="quarter" idx="12"/>
          </p:nvPr>
        </p:nvSpPr>
        <p:spPr/>
        <p:txBody>
          <a:bodyPr/>
          <a:lstStyle/>
          <a:p>
            <a:pPr>
              <a:defRPr/>
            </a:pPr>
            <a:fld id="{9D3CCF0C-091D-4B83-A78B-334BFFC112C4}" type="slidenum">
              <a:rPr lang="fi-FI" smtClean="0"/>
              <a:pPr>
                <a:defRPr/>
              </a:pPr>
              <a:t>22</a:t>
            </a:fld>
            <a:endParaRPr lang="fi-FI" dirty="0"/>
          </a:p>
        </p:txBody>
      </p:sp>
      <p:pic>
        <p:nvPicPr>
          <p:cNvPr id="8"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9470278"/>
      </p:ext>
    </p:extLst>
  </p:cSld>
  <p:clrMapOvr>
    <a:masterClrMapping/>
  </p:clrMapOvr>
  <p:transition spd="med">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330" y="2780928"/>
            <a:ext cx="7489824" cy="1007492"/>
          </a:xfrm>
        </p:spPr>
        <p:style>
          <a:lnRef idx="3">
            <a:schemeClr val="lt1"/>
          </a:lnRef>
          <a:fillRef idx="1">
            <a:schemeClr val="accent2"/>
          </a:fillRef>
          <a:effectRef idx="1">
            <a:schemeClr val="accent2"/>
          </a:effectRef>
          <a:fontRef idx="minor">
            <a:schemeClr val="lt1"/>
          </a:fontRef>
        </p:style>
        <p:txBody>
          <a:bodyPr>
            <a:noAutofit/>
          </a:bodyPr>
          <a:lstStyle/>
          <a:p>
            <a:pPr algn="ctr"/>
            <a:r>
              <a:rPr lang="fi-FI" dirty="0"/>
              <a:t>A</a:t>
            </a:r>
            <a:r>
              <a:rPr lang="fi-FI" dirty="0" smtClean="0"/>
              <a:t>sumisterveysasetuksen soveltamisohjeet, Valvira</a:t>
            </a:r>
            <a:endParaRPr lang="fi-FI" dirty="0"/>
          </a:p>
        </p:txBody>
      </p:sp>
      <p:sp>
        <p:nvSpPr>
          <p:cNvPr id="5" name="Slide Number Placeholder 4"/>
          <p:cNvSpPr>
            <a:spLocks noGrp="1"/>
          </p:cNvSpPr>
          <p:nvPr>
            <p:ph type="sldNum" sz="quarter" idx="12"/>
          </p:nvPr>
        </p:nvSpPr>
        <p:spPr/>
        <p:txBody>
          <a:bodyPr/>
          <a:lstStyle/>
          <a:p>
            <a:fld id="{49246692-9764-4796-AF2E-897E79EBAFA7}" type="slidenum">
              <a:rPr lang="fi-FI" smtClean="0"/>
              <a:pPr/>
              <a:t>23</a:t>
            </a:fld>
            <a:endParaRPr lang="fi-FI"/>
          </a:p>
        </p:txBody>
      </p:sp>
      <p:pic>
        <p:nvPicPr>
          <p:cNvPr id="6"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65143958"/>
      </p:ext>
    </p:extLst>
  </p:cSld>
  <p:clrMapOvr>
    <a:masterClrMapping/>
  </p:clrMapOvr>
  <p:transition spd="med">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Asumisterveysasetuksen soveltamisohje, Valvira</a:t>
            </a:r>
            <a:endParaRPr lang="fi-FI" dirty="0"/>
          </a:p>
        </p:txBody>
      </p:sp>
      <p:sp>
        <p:nvSpPr>
          <p:cNvPr id="3" name="Content Placeholder 2"/>
          <p:cNvSpPr>
            <a:spLocks noGrp="1"/>
          </p:cNvSpPr>
          <p:nvPr>
            <p:ph idx="1"/>
          </p:nvPr>
        </p:nvSpPr>
        <p:spPr>
          <a:xfrm>
            <a:off x="827088" y="1556792"/>
            <a:ext cx="7489825" cy="4204934"/>
          </a:xfrm>
        </p:spPr>
        <p:txBody>
          <a:bodyPr>
            <a:noAutofit/>
          </a:bodyPr>
          <a:lstStyle/>
          <a:p>
            <a:pPr lvl="1"/>
            <a:r>
              <a:rPr lang="fi-FI" sz="1600" dirty="0"/>
              <a:t>Valviran laatimassa asumisterveysasetuksen soveltamisohjeessa annetaan yksityiskohtaisia tulkintoja ja käytännöllisiä esimerkkejä asumisterveysasetuksen soveltamiseen. </a:t>
            </a:r>
            <a:endParaRPr lang="fi-FI" sz="1600" dirty="0" smtClean="0"/>
          </a:p>
          <a:p>
            <a:pPr lvl="1"/>
            <a:endParaRPr lang="fi-FI" sz="1600" dirty="0" smtClean="0"/>
          </a:p>
          <a:p>
            <a:pPr lvl="1"/>
            <a:r>
              <a:rPr lang="fi-FI" sz="1600" dirty="0" smtClean="0"/>
              <a:t>Tarkoitettu </a:t>
            </a:r>
            <a:r>
              <a:rPr lang="fi-FI" sz="1600" dirty="0"/>
              <a:t>kuntien terveydensuojeluviranomaisille ja muille alan </a:t>
            </a:r>
            <a:r>
              <a:rPr lang="fi-FI" sz="1600" dirty="0" smtClean="0"/>
              <a:t>asiantuntijoille</a:t>
            </a:r>
          </a:p>
          <a:p>
            <a:pPr lvl="1"/>
            <a:endParaRPr lang="fi-FI" sz="1600" dirty="0"/>
          </a:p>
          <a:p>
            <a:pPr lvl="1"/>
            <a:r>
              <a:rPr lang="fi-FI" sz="1600" dirty="0" smtClean="0"/>
              <a:t>Julkaistu </a:t>
            </a:r>
            <a:r>
              <a:rPr lang="fi-FI" sz="1600" dirty="0"/>
              <a:t>verkkojulkaisuna viidessä </a:t>
            </a:r>
            <a:r>
              <a:rPr lang="fi-FI" sz="1600" dirty="0" smtClean="0"/>
              <a:t>osassa</a:t>
            </a:r>
          </a:p>
          <a:p>
            <a:pPr lvl="2"/>
            <a:r>
              <a:rPr lang="fi-FI" sz="1400" dirty="0" smtClean="0"/>
              <a:t>Osa 1, Asumisterveysasetuksen pykälät 1 – 10</a:t>
            </a:r>
          </a:p>
          <a:p>
            <a:pPr lvl="2"/>
            <a:r>
              <a:rPr lang="fi-FI" sz="1400" dirty="0"/>
              <a:t>Osa </a:t>
            </a:r>
            <a:r>
              <a:rPr lang="fi-FI" sz="1400" dirty="0" smtClean="0"/>
              <a:t>2, </a:t>
            </a:r>
            <a:r>
              <a:rPr lang="fi-FI" sz="1400" dirty="0"/>
              <a:t>Asumisterveysasetuksen pykälät </a:t>
            </a:r>
            <a:r>
              <a:rPr lang="fi-FI" sz="1400" dirty="0" smtClean="0"/>
              <a:t>11 </a:t>
            </a:r>
            <a:r>
              <a:rPr lang="fi-FI" sz="1400" dirty="0"/>
              <a:t>– </a:t>
            </a:r>
            <a:r>
              <a:rPr lang="fi-FI" sz="1400" dirty="0" smtClean="0"/>
              <a:t>13 </a:t>
            </a:r>
          </a:p>
          <a:p>
            <a:pPr lvl="2"/>
            <a:r>
              <a:rPr lang="fi-FI" sz="1400" dirty="0"/>
              <a:t>Osa </a:t>
            </a:r>
            <a:r>
              <a:rPr lang="fi-FI" sz="1400" dirty="0" smtClean="0"/>
              <a:t>3, </a:t>
            </a:r>
            <a:r>
              <a:rPr lang="fi-FI" sz="1400" dirty="0"/>
              <a:t>Asumisterveysasetuksen pykälät </a:t>
            </a:r>
            <a:r>
              <a:rPr lang="fi-FI" sz="1400" dirty="0" smtClean="0"/>
              <a:t>14 </a:t>
            </a:r>
            <a:r>
              <a:rPr lang="fi-FI" sz="1400" dirty="0"/>
              <a:t>– </a:t>
            </a:r>
            <a:r>
              <a:rPr lang="fi-FI" sz="1400" dirty="0" smtClean="0"/>
              <a:t>19 </a:t>
            </a:r>
          </a:p>
          <a:p>
            <a:pPr lvl="2"/>
            <a:r>
              <a:rPr lang="fi-FI" sz="1400" dirty="0"/>
              <a:t>Osa </a:t>
            </a:r>
            <a:r>
              <a:rPr lang="fi-FI" sz="1400" dirty="0" smtClean="0"/>
              <a:t>4, </a:t>
            </a:r>
            <a:r>
              <a:rPr lang="fi-FI" sz="1400" dirty="0"/>
              <a:t>Asumisterveysasetuksen </a:t>
            </a:r>
            <a:r>
              <a:rPr lang="fi-FI" sz="1400" dirty="0" smtClean="0"/>
              <a:t>pykälä 20 </a:t>
            </a:r>
          </a:p>
          <a:p>
            <a:pPr lvl="2"/>
            <a:r>
              <a:rPr lang="fi-FI" sz="1400" dirty="0"/>
              <a:t>Osa 5</a:t>
            </a:r>
            <a:r>
              <a:rPr lang="fi-FI" sz="1400" dirty="0" smtClean="0"/>
              <a:t>, </a:t>
            </a:r>
            <a:r>
              <a:rPr lang="fi-FI" sz="1400" dirty="0"/>
              <a:t>Asumisterveysasetuksen pykälät </a:t>
            </a:r>
            <a:r>
              <a:rPr lang="fi-FI" sz="1400" dirty="0" smtClean="0"/>
              <a:t>21 	</a:t>
            </a:r>
          </a:p>
          <a:p>
            <a:pPr lvl="1"/>
            <a:endParaRPr lang="fi-FI" dirty="0"/>
          </a:p>
          <a:p>
            <a:endParaRPr lang="fi-FI" dirty="0"/>
          </a:p>
        </p:txBody>
      </p:sp>
      <p:sp>
        <p:nvSpPr>
          <p:cNvPr id="5" name="Slide Number Placeholder 4"/>
          <p:cNvSpPr>
            <a:spLocks noGrp="1"/>
          </p:cNvSpPr>
          <p:nvPr>
            <p:ph type="sldNum" sz="quarter" idx="12"/>
          </p:nvPr>
        </p:nvSpPr>
        <p:spPr/>
        <p:txBody>
          <a:bodyPr/>
          <a:lstStyle/>
          <a:p>
            <a:fld id="{49246692-9764-4796-AF2E-897E79EBAFA7}" type="slidenum">
              <a:rPr lang="fi-FI" smtClean="0"/>
              <a:pPr/>
              <a:t>24</a:t>
            </a:fld>
            <a:endParaRPr lang="fi-FI"/>
          </a:p>
        </p:txBody>
      </p:sp>
      <p:pic>
        <p:nvPicPr>
          <p:cNvPr id="8"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Tekstiruutu 3"/>
          <p:cNvSpPr txBox="1"/>
          <p:nvPr/>
        </p:nvSpPr>
        <p:spPr>
          <a:xfrm>
            <a:off x="3779912" y="5596507"/>
            <a:ext cx="5190588" cy="584775"/>
          </a:xfrm>
          <a:prstGeom prst="rect">
            <a:avLst/>
          </a:prstGeom>
          <a:noFill/>
        </p:spPr>
        <p:txBody>
          <a:bodyPr wrap="none" rtlCol="0">
            <a:spAutoFit/>
          </a:bodyPr>
          <a:lstStyle/>
          <a:p>
            <a:r>
              <a:rPr lang="fi-FI" sz="1400" dirty="0">
                <a:hlinkClick r:id="rId3"/>
              </a:rPr>
              <a:t>https://www.valvira.fi/-/</a:t>
            </a:r>
            <a:r>
              <a:rPr lang="fi-FI" sz="1400" dirty="0" smtClean="0">
                <a:hlinkClick r:id="rId3"/>
              </a:rPr>
              <a:t>asumisterveysasetuksen-soveltamisoh-1</a:t>
            </a:r>
            <a:endParaRPr lang="fi-FI" sz="1400" dirty="0" smtClean="0"/>
          </a:p>
          <a:p>
            <a:endParaRPr lang="fi-FI" dirty="0"/>
          </a:p>
        </p:txBody>
      </p:sp>
    </p:spTree>
    <p:extLst>
      <p:ext uri="{BB962C8B-B14F-4D97-AF65-F5344CB8AC3E}">
        <p14:creationId xmlns:p14="http://schemas.microsoft.com/office/powerpoint/2010/main" val="3406170948"/>
      </p:ext>
    </p:extLst>
  </p:cSld>
  <p:clrMapOvr>
    <a:masterClrMapping/>
  </p:clrMapOvr>
  <p:transition spd="med">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71600" y="3356992"/>
            <a:ext cx="7489824" cy="647452"/>
          </a:xfrm>
        </p:spPr>
        <p:style>
          <a:lnRef idx="3">
            <a:schemeClr val="lt1"/>
          </a:lnRef>
          <a:fillRef idx="1">
            <a:schemeClr val="accent2"/>
          </a:fillRef>
          <a:effectRef idx="1">
            <a:schemeClr val="accent2"/>
          </a:effectRef>
          <a:fontRef idx="minor">
            <a:schemeClr val="lt1"/>
          </a:fontRef>
        </p:style>
        <p:txBody>
          <a:bodyPr>
            <a:noAutofit/>
          </a:bodyPr>
          <a:lstStyle/>
          <a:p>
            <a:pPr algn="ctr"/>
            <a:r>
              <a:rPr lang="fi-FI" dirty="0"/>
              <a:t>Sisäilmastoluokitus </a:t>
            </a:r>
            <a:r>
              <a:rPr lang="fi-FI" dirty="0" smtClean="0"/>
              <a:t>2008</a:t>
            </a:r>
            <a:endParaRPr lang="fi-FI" dirty="0"/>
          </a:p>
        </p:txBody>
      </p:sp>
      <p:sp>
        <p:nvSpPr>
          <p:cNvPr id="5" name="Slide Number Placeholder 4"/>
          <p:cNvSpPr>
            <a:spLocks noGrp="1"/>
          </p:cNvSpPr>
          <p:nvPr>
            <p:ph type="sldNum" sz="quarter" idx="12"/>
          </p:nvPr>
        </p:nvSpPr>
        <p:spPr/>
        <p:txBody>
          <a:bodyPr/>
          <a:lstStyle/>
          <a:p>
            <a:fld id="{49246692-9764-4796-AF2E-897E79EBAFA7}" type="slidenum">
              <a:rPr lang="fi-FI" smtClean="0"/>
              <a:pPr/>
              <a:t>25</a:t>
            </a:fld>
            <a:endParaRPr lang="fi-FI"/>
          </a:p>
        </p:txBody>
      </p:sp>
      <p:pic>
        <p:nvPicPr>
          <p:cNvPr id="7"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12368792"/>
      </p:ext>
    </p:extLst>
  </p:cSld>
  <p:clrMapOvr>
    <a:masterClrMapping/>
  </p:clrMapOvr>
  <p:transition spd="med">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400" dirty="0" smtClean="0"/>
              <a:t>Sisäilmastoluokitus 2008</a:t>
            </a:r>
            <a:r>
              <a:rPr lang="fi-FI" dirty="0" smtClean="0"/>
              <a:t/>
            </a:r>
            <a:br>
              <a:rPr lang="fi-FI" dirty="0" smtClean="0"/>
            </a:br>
            <a:r>
              <a:rPr lang="fi-FI" dirty="0" smtClean="0"/>
              <a:t>RT-0710946</a:t>
            </a:r>
            <a:endParaRPr lang="fi-FI" dirty="0"/>
          </a:p>
        </p:txBody>
      </p:sp>
      <p:sp>
        <p:nvSpPr>
          <p:cNvPr id="3" name="Content Placeholder 2"/>
          <p:cNvSpPr>
            <a:spLocks noGrp="1"/>
          </p:cNvSpPr>
          <p:nvPr>
            <p:ph idx="1"/>
          </p:nvPr>
        </p:nvSpPr>
        <p:spPr>
          <a:xfrm>
            <a:off x="827088" y="1628775"/>
            <a:ext cx="7489825" cy="4032473"/>
          </a:xfrm>
        </p:spPr>
        <p:txBody>
          <a:bodyPr>
            <a:normAutofit/>
          </a:bodyPr>
          <a:lstStyle/>
          <a:p>
            <a:r>
              <a:rPr lang="fi-FI" dirty="0" smtClean="0"/>
              <a:t>Soveltamisala: Suunnittelun ohjearvoja uudisrakentamiseen ja soveltuvin osin korjausrakentamiseen</a:t>
            </a:r>
          </a:p>
          <a:p>
            <a:pPr lvl="1"/>
            <a:r>
              <a:rPr lang="fi-FI" dirty="0" smtClean="0"/>
              <a:t>Työ- ja asuinrakennukset</a:t>
            </a:r>
          </a:p>
          <a:p>
            <a:pPr lvl="1"/>
            <a:r>
              <a:rPr lang="fi-FI" dirty="0" smtClean="0"/>
              <a:t>Ei voida käyttää rakennuksen terveellisyyden arvioinnissa</a:t>
            </a:r>
          </a:p>
          <a:p>
            <a:endParaRPr lang="fi-FI" dirty="0" smtClean="0"/>
          </a:p>
          <a:p>
            <a:r>
              <a:rPr lang="fi-FI" dirty="0" smtClean="0"/>
              <a:t>Määritellään tavoite- ja suunnittelutasot sisäympäristölle</a:t>
            </a:r>
          </a:p>
          <a:p>
            <a:pPr lvl="1"/>
            <a:r>
              <a:rPr lang="fi-FI" dirty="0" smtClean="0"/>
              <a:t>Huomioidaan rakennushankkeen jokaisessa vaiheessa</a:t>
            </a:r>
            <a:endParaRPr lang="fi-FI" dirty="0"/>
          </a:p>
        </p:txBody>
      </p:sp>
      <p:sp>
        <p:nvSpPr>
          <p:cNvPr id="5" name="Slide Number Placeholder 4"/>
          <p:cNvSpPr>
            <a:spLocks noGrp="1"/>
          </p:cNvSpPr>
          <p:nvPr>
            <p:ph type="sldNum" sz="quarter" idx="12"/>
          </p:nvPr>
        </p:nvSpPr>
        <p:spPr/>
        <p:txBody>
          <a:bodyPr/>
          <a:lstStyle/>
          <a:p>
            <a:fld id="{49246692-9764-4796-AF2E-897E79EBAFA7}" type="slidenum">
              <a:rPr lang="fi-FI" smtClean="0"/>
              <a:pPr/>
              <a:t>26</a:t>
            </a:fld>
            <a:endParaRPr lang="fi-FI"/>
          </a:p>
        </p:txBody>
      </p:sp>
      <p:pic>
        <p:nvPicPr>
          <p:cNvPr id="8"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3093434"/>
      </p:ext>
    </p:extLst>
  </p:cSld>
  <p:clrMapOvr>
    <a:masterClrMapping/>
  </p:clrMapOvr>
  <p:transition spd="med">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400" dirty="0" smtClean="0"/>
              <a:t>Sisäilmastoluokitus </a:t>
            </a:r>
            <a:r>
              <a:rPr lang="fi-FI" sz="2400" dirty="0"/>
              <a:t>2008</a:t>
            </a:r>
            <a:r>
              <a:rPr lang="fi-FI" dirty="0"/>
              <a:t/>
            </a:r>
            <a:br>
              <a:rPr lang="fi-FI" dirty="0"/>
            </a:br>
            <a:r>
              <a:rPr lang="fi-FI" dirty="0" smtClean="0"/>
              <a:t>RT-0710946</a:t>
            </a:r>
            <a:endParaRPr lang="fi-FI" dirty="0"/>
          </a:p>
        </p:txBody>
      </p:sp>
      <p:sp>
        <p:nvSpPr>
          <p:cNvPr id="3" name="Content Placeholder 2"/>
          <p:cNvSpPr>
            <a:spLocks noGrp="1"/>
          </p:cNvSpPr>
          <p:nvPr>
            <p:ph idx="1"/>
          </p:nvPr>
        </p:nvSpPr>
        <p:spPr/>
        <p:txBody>
          <a:bodyPr>
            <a:normAutofit/>
          </a:bodyPr>
          <a:lstStyle/>
          <a:p>
            <a:r>
              <a:rPr lang="fi-FI" dirty="0" smtClean="0"/>
              <a:t>Sisäilmastoluokat</a:t>
            </a:r>
          </a:p>
          <a:p>
            <a:pPr lvl="1"/>
            <a:r>
              <a:rPr lang="fi-FI" sz="2000" dirty="0"/>
              <a:t>S1: Tilan sisäilman laatu on erittäin hyvä. Tilan käyttäjä pystyy yksilöllisesti hallitsemaan lämpöoloja sekä valaisusta, ei ylilämpenemistä</a:t>
            </a:r>
            <a:r>
              <a:rPr lang="fi-FI" sz="2000" dirty="0" smtClean="0"/>
              <a:t>.</a:t>
            </a:r>
          </a:p>
          <a:p>
            <a:pPr lvl="1"/>
            <a:endParaRPr lang="fi-FI" sz="2000" dirty="0"/>
          </a:p>
          <a:p>
            <a:pPr lvl="1"/>
            <a:r>
              <a:rPr lang="fi-FI" sz="2000" dirty="0" smtClean="0"/>
              <a:t>S2: Tiloissa on hyvä sisäilmasto, ei häiritseviä hajuja. Ei ilman laatua heikentäviä vaurioita tai epäpuhtauslähteitä. Ylilämpiäminen on mahdollista kesäpäivinä</a:t>
            </a:r>
          </a:p>
          <a:p>
            <a:pPr lvl="1"/>
            <a:endParaRPr lang="fi-FI" sz="2000" dirty="0" smtClean="0"/>
          </a:p>
          <a:p>
            <a:pPr lvl="1"/>
            <a:r>
              <a:rPr lang="fi-FI" sz="2000" dirty="0"/>
              <a:t>S3: täyttää rakentamismääräyksien vähimmäisvaatimukset</a:t>
            </a:r>
          </a:p>
          <a:p>
            <a:pPr lvl="1"/>
            <a:endParaRPr lang="fi-FI" sz="2000" dirty="0"/>
          </a:p>
          <a:p>
            <a:pPr lvl="1"/>
            <a:endParaRPr lang="fi-FI" sz="2000" dirty="0" smtClean="0"/>
          </a:p>
        </p:txBody>
      </p:sp>
      <p:sp>
        <p:nvSpPr>
          <p:cNvPr id="4" name="Slide Number Placeholder 3"/>
          <p:cNvSpPr>
            <a:spLocks noGrp="1"/>
          </p:cNvSpPr>
          <p:nvPr>
            <p:ph type="sldNum" sz="quarter" idx="12"/>
          </p:nvPr>
        </p:nvSpPr>
        <p:spPr/>
        <p:txBody>
          <a:bodyPr/>
          <a:lstStyle/>
          <a:p>
            <a:fld id="{49246692-9764-4796-AF2E-897E79EBAFA7}" type="slidenum">
              <a:rPr lang="fi-FI" smtClean="0"/>
              <a:pPr/>
              <a:t>27</a:t>
            </a:fld>
            <a:endParaRPr lang="fi-FI"/>
          </a:p>
        </p:txBody>
      </p:sp>
      <p:pic>
        <p:nvPicPr>
          <p:cNvPr id="8"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3544239"/>
      </p:ext>
    </p:extLst>
  </p:cSld>
  <p:clrMapOvr>
    <a:masterClrMapping/>
  </p:clrMapOvr>
  <p:transition spd="med">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9552" y="328366"/>
            <a:ext cx="7777360" cy="1143000"/>
          </a:xfrm>
        </p:spPr>
        <p:txBody>
          <a:bodyPr>
            <a:normAutofit/>
          </a:bodyPr>
          <a:lstStyle/>
          <a:p>
            <a:r>
              <a:rPr lang="fi-FI" sz="2400" dirty="0" smtClean="0"/>
              <a:t>Sisäilmastoluokitus </a:t>
            </a:r>
            <a:r>
              <a:rPr lang="fi-FI" sz="2400" dirty="0"/>
              <a:t>2008</a:t>
            </a:r>
            <a:r>
              <a:rPr lang="fi-FI" dirty="0"/>
              <a:t/>
            </a:r>
            <a:br>
              <a:rPr lang="fi-FI" dirty="0"/>
            </a:br>
            <a:r>
              <a:rPr lang="fi-FI" dirty="0" smtClean="0"/>
              <a:t>RT-0710946</a:t>
            </a:r>
            <a:endParaRPr lang="fi-FI" dirty="0"/>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8326" t="28657" r="50827" b="21952"/>
          <a:stretch/>
        </p:blipFill>
        <p:spPr bwMode="auto">
          <a:xfrm>
            <a:off x="1835696" y="1484784"/>
            <a:ext cx="5616624" cy="3820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9D3CCF0C-091D-4B83-A78B-334BFFC112C4}" type="slidenum">
              <a:rPr lang="fi-FI" smtClean="0"/>
              <a:pPr>
                <a:defRPr/>
              </a:pPr>
              <a:t>28</a:t>
            </a:fld>
            <a:endParaRPr lang="fi-FI" dirty="0"/>
          </a:p>
        </p:txBody>
      </p:sp>
      <p:sp>
        <p:nvSpPr>
          <p:cNvPr id="2" name="TextBox 1"/>
          <p:cNvSpPr txBox="1"/>
          <p:nvPr/>
        </p:nvSpPr>
        <p:spPr>
          <a:xfrm>
            <a:off x="1836192" y="5252162"/>
            <a:ext cx="6480720" cy="338554"/>
          </a:xfrm>
          <a:prstGeom prst="rect">
            <a:avLst/>
          </a:prstGeom>
          <a:noFill/>
        </p:spPr>
        <p:txBody>
          <a:bodyPr wrap="square" rtlCol="0">
            <a:spAutoFit/>
          </a:bodyPr>
          <a:lstStyle/>
          <a:p>
            <a:r>
              <a:rPr lang="fi-FI" sz="1600" dirty="0" smtClean="0"/>
              <a:t>Kuva 1. Operatiivinen lämpötila oleskeluvyöhykkeellä S1-luokassa</a:t>
            </a:r>
            <a:endParaRPr lang="fi-FI" sz="1600" dirty="0"/>
          </a:p>
        </p:txBody>
      </p:sp>
      <p:pic>
        <p:nvPicPr>
          <p:cNvPr id="11" name="Kuva 26" descr="Kuvaus: Savonia_Word_tunniste"/>
          <p:cNvPicPr/>
          <p:nvPr/>
        </p:nvPicPr>
        <p:blipFill rotWithShape="1">
          <a:blip r:embed="rId4"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8675320"/>
      </p:ext>
    </p:extLst>
  </p:cSld>
  <p:clrMapOvr>
    <a:masterClrMapping/>
  </p:clrMapOvr>
  <p:transition spd="med">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11560" y="523185"/>
            <a:ext cx="7200800" cy="1143000"/>
          </a:xfrm>
        </p:spPr>
        <p:txBody>
          <a:bodyPr>
            <a:normAutofit/>
          </a:bodyPr>
          <a:lstStyle/>
          <a:p>
            <a:r>
              <a:rPr lang="fi-FI" sz="2400" dirty="0" smtClean="0"/>
              <a:t>Sisäilmastoluokitus </a:t>
            </a:r>
            <a:r>
              <a:rPr lang="fi-FI" sz="2400" dirty="0"/>
              <a:t>2008</a:t>
            </a:r>
            <a:r>
              <a:rPr lang="fi-FI" dirty="0"/>
              <a:t/>
            </a:r>
            <a:br>
              <a:rPr lang="fi-FI" dirty="0"/>
            </a:br>
            <a:r>
              <a:rPr lang="fi-FI" dirty="0" smtClean="0"/>
              <a:t>RT-0710946</a:t>
            </a:r>
            <a:endParaRPr lang="fi-FI"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823" t="20719" r="50496" b="30772"/>
          <a:stretch/>
        </p:blipFill>
        <p:spPr bwMode="auto">
          <a:xfrm>
            <a:off x="1691680" y="1572884"/>
            <a:ext cx="5683656" cy="3812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9D3CCF0C-091D-4B83-A78B-334BFFC112C4}" type="slidenum">
              <a:rPr lang="fi-FI" smtClean="0"/>
              <a:pPr>
                <a:defRPr/>
              </a:pPr>
              <a:t>29</a:t>
            </a:fld>
            <a:endParaRPr lang="fi-FI" dirty="0"/>
          </a:p>
        </p:txBody>
      </p:sp>
      <p:sp>
        <p:nvSpPr>
          <p:cNvPr id="6" name="TextBox 5"/>
          <p:cNvSpPr txBox="1"/>
          <p:nvPr/>
        </p:nvSpPr>
        <p:spPr>
          <a:xfrm>
            <a:off x="1547664" y="5345376"/>
            <a:ext cx="6480720" cy="338554"/>
          </a:xfrm>
          <a:prstGeom prst="rect">
            <a:avLst/>
          </a:prstGeom>
          <a:noFill/>
        </p:spPr>
        <p:txBody>
          <a:bodyPr wrap="square" rtlCol="0">
            <a:spAutoFit/>
          </a:bodyPr>
          <a:lstStyle/>
          <a:p>
            <a:r>
              <a:rPr lang="fi-FI" sz="1600" dirty="0" smtClean="0"/>
              <a:t>Kuva 2. Operatiivinen lämpötila oleskeluvyöhykkeellä S2-luokassa</a:t>
            </a:r>
            <a:endParaRPr lang="fi-FI" sz="1600" dirty="0"/>
          </a:p>
        </p:txBody>
      </p:sp>
      <p:pic>
        <p:nvPicPr>
          <p:cNvPr id="9" name="Kuva 26" descr="Kuvaus: Savonia_Word_tunniste"/>
          <p:cNvPicPr/>
          <p:nvPr/>
        </p:nvPicPr>
        <p:blipFill rotWithShape="1">
          <a:blip r:embed="rId3" cstate="print">
            <a:extLst>
              <a:ext uri="{28A0092B-C50C-407E-A947-70E740481C1C}">
                <a14:useLocalDpi xmlns:a14="http://schemas.microsoft.com/office/drawing/2010/main" val="0"/>
              </a:ext>
            </a:extLst>
          </a:blip>
          <a:srcRect l="13202" t="27123" r="7591" b="9591"/>
          <a:stretch/>
        </p:blipFill>
        <p:spPr bwMode="auto">
          <a:xfrm>
            <a:off x="410219" y="6059903"/>
            <a:ext cx="1296144" cy="50405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6907354"/>
      </p:ext>
    </p:extLst>
  </p:cSld>
  <p:clrMapOvr>
    <a:masterClrMapping/>
  </p:clrMapOvr>
  <p:transition spd="med">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7088" y="153294"/>
            <a:ext cx="7489824" cy="1079500"/>
          </a:xfrm>
        </p:spPr>
        <p:txBody>
          <a:bodyPr/>
          <a:lstStyle/>
          <a:p>
            <a:r>
              <a:rPr lang="fi-FI" dirty="0" smtClean="0">
                <a:solidFill>
                  <a:srgbClr val="44697D"/>
                </a:solidFill>
              </a:rPr>
              <a:t>Sisällysluettelo:</a:t>
            </a:r>
            <a:endParaRPr lang="fi-FI" dirty="0">
              <a:solidFill>
                <a:srgbClr val="44697D"/>
              </a:solidFill>
            </a:endParaRPr>
          </a:p>
        </p:txBody>
      </p:sp>
      <p:sp>
        <p:nvSpPr>
          <p:cNvPr id="4" name="Slide Number Placeholder 3"/>
          <p:cNvSpPr>
            <a:spLocks noGrp="1"/>
          </p:cNvSpPr>
          <p:nvPr>
            <p:ph type="sldNum" sz="quarter" idx="12"/>
          </p:nvPr>
        </p:nvSpPr>
        <p:spPr/>
        <p:txBody>
          <a:bodyPr/>
          <a:lstStyle/>
          <a:p>
            <a:fld id="{49246692-9764-4796-AF2E-897E79EBAFA7}" type="slidenum">
              <a:rPr lang="fi-FI" smtClean="0"/>
              <a:pPr/>
              <a:t>3</a:t>
            </a:fld>
            <a:endParaRPr lang="fi-FI" dirty="0"/>
          </a:p>
        </p:txBody>
      </p:sp>
      <p:pic>
        <p:nvPicPr>
          <p:cNvPr id="7"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11" name="Content Placeholder 5"/>
          <p:cNvSpPr>
            <a:spLocks noGrp="1"/>
          </p:cNvSpPr>
          <p:nvPr>
            <p:ph sz="half" idx="1"/>
          </p:nvPr>
        </p:nvSpPr>
        <p:spPr>
          <a:xfrm>
            <a:off x="827088" y="1340768"/>
            <a:ext cx="3668712" cy="4752528"/>
          </a:xfrm>
        </p:spPr>
        <p:txBody>
          <a:bodyPr>
            <a:normAutofit fontScale="92500" lnSpcReduction="20000"/>
          </a:bodyPr>
          <a:lstStyle/>
          <a:p>
            <a:pPr marL="342900" indent="-342900">
              <a:buClr>
                <a:srgbClr val="C00000"/>
              </a:buClr>
              <a:buFont typeface="+mj-lt"/>
              <a:buAutoNum type="arabicPeriod"/>
            </a:pPr>
            <a:r>
              <a:rPr lang="fi-FI" sz="1100" b="1" dirty="0">
                <a:solidFill>
                  <a:srgbClr val="C00000"/>
                </a:solidFill>
              </a:rPr>
              <a:t>Sisäilmaston ohje- ja toimenpidearvot</a:t>
            </a:r>
          </a:p>
          <a:p>
            <a:pPr lvl="1">
              <a:buClr>
                <a:srgbClr val="C00000"/>
              </a:buClr>
            </a:pPr>
            <a:r>
              <a:rPr lang="fi-FI" sz="1100" dirty="0">
                <a:solidFill>
                  <a:srgbClr val="C00000"/>
                </a:solidFill>
              </a:rPr>
              <a:t>Eduskunnan tarkastusvaliokunnan raportti </a:t>
            </a:r>
            <a:endParaRPr lang="fi-FI" sz="1100" dirty="0" smtClean="0">
              <a:solidFill>
                <a:srgbClr val="C00000"/>
              </a:solidFill>
            </a:endParaRPr>
          </a:p>
          <a:p>
            <a:pPr lvl="1">
              <a:buClr>
                <a:srgbClr val="C00000"/>
              </a:buClr>
            </a:pPr>
            <a:r>
              <a:rPr lang="fi-FI" sz="1100" dirty="0" smtClean="0">
                <a:solidFill>
                  <a:srgbClr val="C00000"/>
                </a:solidFill>
              </a:rPr>
              <a:t>Yleistä lainsäädännöstä</a:t>
            </a:r>
            <a:endParaRPr lang="fi-FI" sz="1100" dirty="0">
              <a:solidFill>
                <a:srgbClr val="C00000"/>
              </a:solidFill>
            </a:endParaRPr>
          </a:p>
          <a:p>
            <a:pPr lvl="1">
              <a:buClr>
                <a:srgbClr val="C00000"/>
              </a:buClr>
            </a:pPr>
            <a:r>
              <a:rPr lang="fi-FI" sz="1100" dirty="0" smtClean="0">
                <a:solidFill>
                  <a:srgbClr val="C00000"/>
                </a:solidFill>
              </a:rPr>
              <a:t>Rakentamismääräyskokoelma </a:t>
            </a:r>
            <a:r>
              <a:rPr lang="fi-FI" sz="1100" dirty="0">
                <a:solidFill>
                  <a:srgbClr val="C00000"/>
                </a:solidFill>
              </a:rPr>
              <a:t>D2</a:t>
            </a:r>
          </a:p>
          <a:p>
            <a:pPr lvl="1">
              <a:buClr>
                <a:srgbClr val="C00000"/>
              </a:buClr>
            </a:pPr>
            <a:r>
              <a:rPr lang="fi-FI" sz="1100" dirty="0" smtClean="0">
                <a:solidFill>
                  <a:srgbClr val="C00000"/>
                </a:solidFill>
              </a:rPr>
              <a:t>Asumisterveysasetus</a:t>
            </a:r>
          </a:p>
          <a:p>
            <a:pPr lvl="1">
              <a:buClr>
                <a:srgbClr val="C00000"/>
              </a:buClr>
            </a:pPr>
            <a:r>
              <a:rPr lang="fi-FI" sz="1100" dirty="0">
                <a:solidFill>
                  <a:srgbClr val="C00000"/>
                </a:solidFill>
              </a:rPr>
              <a:t>A</a:t>
            </a:r>
            <a:r>
              <a:rPr lang="fi-FI" sz="1100" dirty="0" smtClean="0">
                <a:solidFill>
                  <a:srgbClr val="C00000"/>
                </a:solidFill>
              </a:rPr>
              <a:t>sumisterveysasetuksen soveltamisohjeet, Valvira</a:t>
            </a:r>
            <a:endParaRPr lang="fi-FI" sz="1100" dirty="0">
              <a:solidFill>
                <a:srgbClr val="C00000"/>
              </a:solidFill>
            </a:endParaRPr>
          </a:p>
          <a:p>
            <a:pPr lvl="1">
              <a:buClr>
                <a:srgbClr val="C00000"/>
              </a:buClr>
            </a:pPr>
            <a:r>
              <a:rPr lang="fi-FI" sz="1100" dirty="0">
                <a:solidFill>
                  <a:srgbClr val="C00000"/>
                </a:solidFill>
              </a:rPr>
              <a:t>Sisäilmastoluokitus 2008</a:t>
            </a:r>
          </a:p>
          <a:p>
            <a:pPr lvl="1">
              <a:buClr>
                <a:srgbClr val="C00000"/>
              </a:buClr>
            </a:pPr>
            <a:r>
              <a:rPr lang="fi-FI" sz="1100" dirty="0" smtClean="0">
                <a:solidFill>
                  <a:srgbClr val="C00000"/>
                </a:solidFill>
              </a:rPr>
              <a:t>Ohje työpaikkojen sisäilmasto-ongelmien selvittämiseen (TTL)</a:t>
            </a:r>
          </a:p>
          <a:p>
            <a:pPr lvl="1">
              <a:buClr>
                <a:srgbClr val="C00000"/>
              </a:buClr>
            </a:pPr>
            <a:r>
              <a:rPr lang="fi-FI" sz="1100" dirty="0" smtClean="0">
                <a:solidFill>
                  <a:srgbClr val="C00000"/>
                </a:solidFill>
              </a:rPr>
              <a:t>Kosteus- </a:t>
            </a:r>
            <a:r>
              <a:rPr lang="fi-FI" sz="1100" dirty="0">
                <a:solidFill>
                  <a:srgbClr val="C00000"/>
                </a:solidFill>
              </a:rPr>
              <a:t>ja homevauriot - ratkaisuja työpaikoille, (TTL</a:t>
            </a:r>
            <a:r>
              <a:rPr lang="fi-FI" sz="1100" dirty="0" smtClean="0">
                <a:solidFill>
                  <a:srgbClr val="C00000"/>
                </a:solidFill>
              </a:rPr>
              <a:t>)</a:t>
            </a:r>
          </a:p>
          <a:p>
            <a:pPr lvl="1">
              <a:buClr>
                <a:srgbClr val="C00000"/>
              </a:buClr>
            </a:pPr>
            <a:r>
              <a:rPr lang="fi-FI" sz="1100" dirty="0" smtClean="0">
                <a:solidFill>
                  <a:srgbClr val="C00000"/>
                </a:solidFill>
              </a:rPr>
              <a:t>Toimiston </a:t>
            </a:r>
            <a:r>
              <a:rPr lang="fi-FI" sz="1100" dirty="0">
                <a:solidFill>
                  <a:srgbClr val="C00000"/>
                </a:solidFill>
              </a:rPr>
              <a:t>sisäilman tutkiminen (TTL)</a:t>
            </a:r>
          </a:p>
          <a:p>
            <a:pPr lvl="1">
              <a:buClr>
                <a:srgbClr val="C00000"/>
              </a:buClr>
            </a:pPr>
            <a:r>
              <a:rPr lang="fi-FI" sz="1100" dirty="0">
                <a:solidFill>
                  <a:srgbClr val="C00000"/>
                </a:solidFill>
              </a:rPr>
              <a:t>Koulurakennusten kosteus- ja homevauriot (KTL)</a:t>
            </a:r>
          </a:p>
          <a:p>
            <a:pPr lvl="1">
              <a:buClr>
                <a:srgbClr val="C00000"/>
              </a:buClr>
            </a:pPr>
            <a:r>
              <a:rPr lang="fi-FI" sz="1100" dirty="0">
                <a:solidFill>
                  <a:srgbClr val="C00000"/>
                </a:solidFill>
              </a:rPr>
              <a:t>Haitalliseksi tunnetut pitoisuudet </a:t>
            </a:r>
          </a:p>
          <a:p>
            <a:pPr lvl="1">
              <a:buClr>
                <a:srgbClr val="C00000"/>
              </a:buClr>
            </a:pPr>
            <a:r>
              <a:rPr lang="fi-FI" sz="1100" dirty="0" smtClean="0">
                <a:solidFill>
                  <a:srgbClr val="C00000"/>
                </a:solidFill>
              </a:rPr>
              <a:t>Kosteudenhallinta </a:t>
            </a:r>
            <a:r>
              <a:rPr lang="fi-FI" sz="1100" dirty="0">
                <a:solidFill>
                  <a:srgbClr val="C00000"/>
                </a:solidFill>
              </a:rPr>
              <a:t>ja homevaurioiden estäminen (RIL)</a:t>
            </a:r>
          </a:p>
          <a:p>
            <a:pPr lvl="1">
              <a:buClr>
                <a:srgbClr val="C00000"/>
              </a:buClr>
            </a:pPr>
            <a:r>
              <a:rPr lang="fi-FI" sz="1100" dirty="0">
                <a:solidFill>
                  <a:srgbClr val="C00000"/>
                </a:solidFill>
              </a:rPr>
              <a:t>Kosteus- ja homevaurioituneen rakennuksen kuntotutkimus </a:t>
            </a:r>
            <a:r>
              <a:rPr lang="fi-FI" sz="1100" dirty="0" smtClean="0">
                <a:solidFill>
                  <a:srgbClr val="C00000"/>
                </a:solidFill>
              </a:rPr>
              <a:t>-opas</a:t>
            </a:r>
            <a:endParaRPr lang="fi-FI" sz="1100" dirty="0">
              <a:solidFill>
                <a:srgbClr val="C00000"/>
              </a:solidFill>
            </a:endParaRPr>
          </a:p>
          <a:p>
            <a:pPr lvl="1">
              <a:buClr>
                <a:srgbClr val="C00000"/>
              </a:buClr>
            </a:pPr>
            <a:endParaRPr lang="fi-FI" sz="1100" dirty="0"/>
          </a:p>
          <a:p>
            <a:pPr marL="342900" lvl="1" indent="-342900">
              <a:buClr>
                <a:srgbClr val="C00000"/>
              </a:buClr>
              <a:buFont typeface="+mj-lt"/>
              <a:buAutoNum type="arabicPeriod" startAt="2"/>
            </a:pPr>
            <a:r>
              <a:rPr lang="fi-FI" sz="1100" b="1" dirty="0"/>
              <a:t>Fysikaaliset olosuhteet</a:t>
            </a:r>
          </a:p>
          <a:p>
            <a:pPr lvl="1">
              <a:buClr>
                <a:srgbClr val="C00000"/>
              </a:buClr>
            </a:pPr>
            <a:r>
              <a:rPr lang="fi-FI" sz="1100" dirty="0"/>
              <a:t>Lämpöviihtyvyys</a:t>
            </a:r>
          </a:p>
          <a:p>
            <a:pPr lvl="1">
              <a:buClr>
                <a:srgbClr val="C00000"/>
              </a:buClr>
            </a:pPr>
            <a:r>
              <a:rPr lang="fi-FI" sz="1100" dirty="0"/>
              <a:t>Sisäilman lämpötila</a:t>
            </a:r>
          </a:p>
          <a:p>
            <a:pPr lvl="1">
              <a:buClr>
                <a:srgbClr val="C00000"/>
              </a:buClr>
            </a:pPr>
            <a:r>
              <a:rPr lang="fi-FI" sz="1100" dirty="0"/>
              <a:t>Lämpötilaindeksi</a:t>
            </a:r>
          </a:p>
          <a:p>
            <a:pPr lvl="1">
              <a:buClr>
                <a:srgbClr val="C00000"/>
              </a:buClr>
            </a:pPr>
            <a:r>
              <a:rPr lang="fi-FI" sz="1100" dirty="0"/>
              <a:t>Sisäilman kosteus</a:t>
            </a:r>
          </a:p>
          <a:p>
            <a:pPr lvl="1">
              <a:buClr>
                <a:srgbClr val="C00000"/>
              </a:buClr>
            </a:pPr>
            <a:r>
              <a:rPr lang="fi-FI" sz="1100" dirty="0"/>
              <a:t>Rakennekosteus</a:t>
            </a:r>
          </a:p>
          <a:p>
            <a:pPr lvl="1">
              <a:buClr>
                <a:srgbClr val="C00000"/>
              </a:buClr>
            </a:pPr>
            <a:r>
              <a:rPr lang="fi-FI" sz="1100" dirty="0"/>
              <a:t>Rakennuksen ilmatiiveys</a:t>
            </a:r>
          </a:p>
          <a:p>
            <a:pPr lvl="1">
              <a:buClr>
                <a:srgbClr val="C00000"/>
              </a:buClr>
            </a:pPr>
            <a:r>
              <a:rPr lang="fi-FI" sz="1100" dirty="0"/>
              <a:t>Vuotoilmareittien mittausmenetelmät</a:t>
            </a:r>
          </a:p>
          <a:p>
            <a:pPr lvl="1">
              <a:buClr>
                <a:srgbClr val="C00000"/>
              </a:buClr>
            </a:pPr>
            <a:r>
              <a:rPr lang="fi-FI" sz="1100" dirty="0"/>
              <a:t>Radon</a:t>
            </a:r>
          </a:p>
          <a:p>
            <a:pPr lvl="1">
              <a:buClr>
                <a:srgbClr val="C00000"/>
              </a:buClr>
            </a:pPr>
            <a:r>
              <a:rPr lang="fi-FI" sz="1100" dirty="0"/>
              <a:t>Radontorjunta</a:t>
            </a:r>
          </a:p>
          <a:p>
            <a:pPr lvl="1">
              <a:buClr>
                <a:srgbClr val="C00000"/>
              </a:buClr>
            </a:pPr>
            <a:r>
              <a:rPr lang="fi-FI" sz="1100" dirty="0" smtClean="0"/>
              <a:t>Melu</a:t>
            </a:r>
            <a:endParaRPr lang="fi-FI" sz="1100" dirty="0" smtClean="0"/>
          </a:p>
          <a:p>
            <a:pPr>
              <a:buClr>
                <a:srgbClr val="C00000"/>
              </a:buClr>
            </a:pPr>
            <a:endParaRPr lang="fi-FI" sz="2000" dirty="0" smtClean="0"/>
          </a:p>
          <a:p>
            <a:pPr>
              <a:buClr>
                <a:srgbClr val="C00000"/>
              </a:buClr>
            </a:pPr>
            <a:endParaRPr lang="fi-FI" sz="2000" dirty="0" smtClean="0"/>
          </a:p>
          <a:p>
            <a:pPr>
              <a:buClr>
                <a:srgbClr val="C00000"/>
              </a:buClr>
            </a:pPr>
            <a:endParaRPr lang="fi-FI" sz="2000" dirty="0" smtClean="0"/>
          </a:p>
          <a:p>
            <a:pPr>
              <a:buClr>
                <a:srgbClr val="C00000"/>
              </a:buClr>
            </a:pPr>
            <a:endParaRPr lang="fi-FI" sz="2000" dirty="0" smtClean="0"/>
          </a:p>
          <a:p>
            <a:pPr>
              <a:buClr>
                <a:srgbClr val="C00000"/>
              </a:buClr>
            </a:pPr>
            <a:endParaRPr lang="fi-FI" sz="2000" dirty="0" smtClean="0"/>
          </a:p>
          <a:p>
            <a:pPr>
              <a:buClr>
                <a:srgbClr val="C00000"/>
              </a:buClr>
            </a:pPr>
            <a:endParaRPr lang="fi-FI" dirty="0" smtClean="0"/>
          </a:p>
          <a:p>
            <a:pPr>
              <a:buClr>
                <a:srgbClr val="C00000"/>
              </a:buClr>
            </a:pPr>
            <a:endParaRPr lang="fi-FI" dirty="0" smtClean="0"/>
          </a:p>
          <a:p>
            <a:pPr>
              <a:buClr>
                <a:srgbClr val="C00000"/>
              </a:buClr>
            </a:pPr>
            <a:endParaRPr lang="fi-FI" dirty="0" smtClean="0"/>
          </a:p>
          <a:p>
            <a:pPr>
              <a:buClr>
                <a:srgbClr val="C00000"/>
              </a:buClr>
            </a:pPr>
            <a:endParaRPr lang="fi-FI" dirty="0" smtClean="0"/>
          </a:p>
          <a:p>
            <a:pPr>
              <a:buClr>
                <a:srgbClr val="C00000"/>
              </a:buClr>
            </a:pPr>
            <a:endParaRPr lang="fi-FI" dirty="0" smtClean="0"/>
          </a:p>
          <a:p>
            <a:pPr>
              <a:buClr>
                <a:srgbClr val="C00000"/>
              </a:buClr>
            </a:pPr>
            <a:endParaRPr lang="fi-FI" dirty="0"/>
          </a:p>
        </p:txBody>
      </p:sp>
      <p:sp>
        <p:nvSpPr>
          <p:cNvPr id="13" name="Content Placeholder 1"/>
          <p:cNvSpPr>
            <a:spLocks noGrp="1"/>
          </p:cNvSpPr>
          <p:nvPr>
            <p:ph sz="half" idx="2"/>
          </p:nvPr>
        </p:nvSpPr>
        <p:spPr>
          <a:xfrm>
            <a:off x="4572000" y="1232794"/>
            <a:ext cx="3884239" cy="5184576"/>
          </a:xfrm>
        </p:spPr>
        <p:txBody>
          <a:bodyPr>
            <a:noAutofit/>
          </a:bodyPr>
          <a:lstStyle/>
          <a:p>
            <a:pPr marL="342900" indent="-342900">
              <a:buFont typeface="+mj-lt"/>
              <a:buAutoNum type="arabicPeriod" startAt="3"/>
            </a:pPr>
            <a:r>
              <a:rPr lang="fi-FI" sz="1050" b="1" dirty="0"/>
              <a:t>Mikrobit</a:t>
            </a:r>
          </a:p>
          <a:p>
            <a:pPr lvl="1">
              <a:lnSpc>
                <a:spcPct val="80000"/>
              </a:lnSpc>
            </a:pPr>
            <a:r>
              <a:rPr lang="fi-FI" sz="1050" dirty="0"/>
              <a:t>Käsitteitä</a:t>
            </a:r>
          </a:p>
          <a:p>
            <a:pPr lvl="1">
              <a:lnSpc>
                <a:spcPct val="80000"/>
              </a:lnSpc>
            </a:pPr>
            <a:r>
              <a:rPr lang="fi-FI" sz="1050" dirty="0"/>
              <a:t>Rakennuksen kosteuslähteet ja kosteuden siirtyminen rakenteissa</a:t>
            </a:r>
          </a:p>
          <a:p>
            <a:pPr lvl="1">
              <a:lnSpc>
                <a:spcPct val="80000"/>
              </a:lnSpc>
            </a:pPr>
            <a:r>
              <a:rPr lang="fi-FI" sz="1050" dirty="0"/>
              <a:t>Rakenteiden mikrobivaurioriskin arviointi</a:t>
            </a:r>
          </a:p>
          <a:p>
            <a:pPr lvl="1">
              <a:lnSpc>
                <a:spcPct val="80000"/>
              </a:lnSpc>
            </a:pPr>
            <a:r>
              <a:rPr lang="fi-FI" sz="1050" dirty="0"/>
              <a:t>Ilmayhteys rakenteen mikrobivauriosta sisäilmaan</a:t>
            </a:r>
          </a:p>
          <a:p>
            <a:pPr lvl="1">
              <a:lnSpc>
                <a:spcPct val="80000"/>
              </a:lnSpc>
            </a:pPr>
            <a:r>
              <a:rPr lang="fi-FI" sz="1050" dirty="0"/>
              <a:t>Yleistä mikrobeista</a:t>
            </a:r>
          </a:p>
          <a:p>
            <a:pPr lvl="1">
              <a:lnSpc>
                <a:spcPct val="80000"/>
              </a:lnSpc>
            </a:pPr>
            <a:r>
              <a:rPr lang="fi-FI" sz="1050" dirty="0"/>
              <a:t>Mikrobien kasvuolosuhteet</a:t>
            </a:r>
          </a:p>
          <a:p>
            <a:pPr lvl="1">
              <a:lnSpc>
                <a:spcPct val="80000"/>
              </a:lnSpc>
            </a:pPr>
            <a:r>
              <a:rPr lang="fi-FI" sz="1050" dirty="0"/>
              <a:t>Mikrobilajit</a:t>
            </a:r>
          </a:p>
          <a:p>
            <a:pPr lvl="1">
              <a:lnSpc>
                <a:spcPct val="80000"/>
              </a:lnSpc>
            </a:pPr>
            <a:r>
              <a:rPr lang="fi-FI" sz="1050" dirty="0"/>
              <a:t>Mikrobien kasvu eri rakennusmateriaaleissa</a:t>
            </a:r>
          </a:p>
          <a:p>
            <a:pPr lvl="1">
              <a:lnSpc>
                <a:spcPct val="80000"/>
              </a:lnSpc>
            </a:pPr>
            <a:r>
              <a:rPr lang="fi-FI" sz="1050" dirty="0"/>
              <a:t>Mikrobien tuottamat toksiinit</a:t>
            </a:r>
          </a:p>
          <a:p>
            <a:pPr lvl="1">
              <a:lnSpc>
                <a:spcPct val="80000"/>
              </a:lnSpc>
            </a:pPr>
            <a:r>
              <a:rPr lang="fi-FI" sz="1050" dirty="0"/>
              <a:t>Mikrobinäytteiden ottaminen ja tulosten tulkinta </a:t>
            </a:r>
          </a:p>
          <a:p>
            <a:pPr lvl="1">
              <a:lnSpc>
                <a:spcPct val="80000"/>
              </a:lnSpc>
            </a:pPr>
            <a:r>
              <a:rPr lang="fi-FI" sz="1050" dirty="0"/>
              <a:t>Mikrobien analyysimenetelmät</a:t>
            </a:r>
          </a:p>
          <a:p>
            <a:pPr lvl="1">
              <a:lnSpc>
                <a:spcPct val="80000"/>
              </a:lnSpc>
            </a:pPr>
            <a:r>
              <a:rPr lang="fi-FI" sz="1050" dirty="0"/>
              <a:t>Altistumisen arviointi mikrobiepäpuhtauksille</a:t>
            </a:r>
          </a:p>
          <a:p>
            <a:endParaRPr lang="fi-FI" sz="1050" dirty="0"/>
          </a:p>
          <a:p>
            <a:pPr marL="342900" indent="-342900">
              <a:buFont typeface="+mj-lt"/>
              <a:buAutoNum type="arabicPeriod" startAt="4"/>
            </a:pPr>
            <a:r>
              <a:rPr lang="fi-FI" sz="1050" b="1" dirty="0"/>
              <a:t>Kemialliset epäpuhtaudet</a:t>
            </a:r>
          </a:p>
          <a:p>
            <a:pPr lvl="1">
              <a:lnSpc>
                <a:spcPct val="80000"/>
              </a:lnSpc>
            </a:pPr>
            <a:r>
              <a:rPr lang="fi-FI" sz="1050" dirty="0"/>
              <a:t>Kemialliset epäpuhtaudet, yleistä</a:t>
            </a:r>
          </a:p>
          <a:p>
            <a:pPr lvl="1">
              <a:lnSpc>
                <a:spcPct val="80000"/>
              </a:lnSpc>
            </a:pPr>
            <a:r>
              <a:rPr lang="fi-FI" sz="1050" dirty="0"/>
              <a:t>Haihtuvat orgaaniset yhdisteet</a:t>
            </a:r>
          </a:p>
          <a:p>
            <a:pPr lvl="1">
              <a:lnSpc>
                <a:spcPct val="80000"/>
              </a:lnSpc>
            </a:pPr>
            <a:r>
              <a:rPr lang="fi-FI" sz="1050" dirty="0"/>
              <a:t>FLEC-mittaus</a:t>
            </a:r>
          </a:p>
          <a:p>
            <a:pPr lvl="1">
              <a:lnSpc>
                <a:spcPct val="80000"/>
              </a:lnSpc>
            </a:pPr>
            <a:r>
              <a:rPr lang="fi-FI" sz="1050" dirty="0"/>
              <a:t>BULK-näyte</a:t>
            </a:r>
          </a:p>
          <a:p>
            <a:pPr lvl="1">
              <a:lnSpc>
                <a:spcPct val="80000"/>
              </a:lnSpc>
            </a:pPr>
            <a:r>
              <a:rPr lang="fi-FI" sz="1050" dirty="0"/>
              <a:t>Betonirakenteisten lattioiden muovipäällysteiden korjaustarpeen arviointi</a:t>
            </a:r>
          </a:p>
          <a:p>
            <a:pPr lvl="1">
              <a:lnSpc>
                <a:spcPct val="80000"/>
              </a:lnSpc>
            </a:pPr>
            <a:r>
              <a:rPr lang="fi-FI" sz="1050" dirty="0"/>
              <a:t>Hiilidioksidi ja hiilimonoksidi</a:t>
            </a:r>
          </a:p>
          <a:p>
            <a:pPr lvl="1">
              <a:lnSpc>
                <a:spcPct val="80000"/>
              </a:lnSpc>
            </a:pPr>
            <a:r>
              <a:rPr lang="fi-FI" sz="1050" dirty="0"/>
              <a:t>Ammoniakki</a:t>
            </a:r>
          </a:p>
          <a:p>
            <a:pPr lvl="1">
              <a:lnSpc>
                <a:spcPct val="80000"/>
              </a:lnSpc>
            </a:pPr>
            <a:r>
              <a:rPr lang="fi-FI" sz="1050" dirty="0"/>
              <a:t>Formaldehydi</a:t>
            </a:r>
          </a:p>
          <a:p>
            <a:pPr lvl="1">
              <a:lnSpc>
                <a:spcPct val="80000"/>
              </a:lnSpc>
            </a:pPr>
            <a:r>
              <a:rPr lang="fi-FI" sz="1050" dirty="0"/>
              <a:t>Polysykliset aromaattiset hiilivedyt</a:t>
            </a:r>
          </a:p>
          <a:p>
            <a:pPr lvl="1">
              <a:lnSpc>
                <a:spcPct val="80000"/>
              </a:lnSpc>
            </a:pPr>
            <a:r>
              <a:rPr lang="fi-FI" sz="1050" dirty="0"/>
              <a:t>Nikotiini</a:t>
            </a:r>
          </a:p>
          <a:p>
            <a:pPr lvl="1"/>
            <a:endParaRPr lang="fi-FI" sz="1600" dirty="0"/>
          </a:p>
        </p:txBody>
      </p:sp>
    </p:spTree>
    <p:extLst>
      <p:ext uri="{BB962C8B-B14F-4D97-AF65-F5344CB8AC3E}">
        <p14:creationId xmlns:p14="http://schemas.microsoft.com/office/powerpoint/2010/main" val="2115694717"/>
      </p:ext>
    </p:extLst>
  </p:cSld>
  <p:clrMapOvr>
    <a:masterClrMapping/>
  </p:clrMapOvr>
  <p:transition spd="med">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fi-FI" sz="2400" dirty="0" smtClean="0"/>
              <a:t>Sisäilmastoluokitus </a:t>
            </a:r>
            <a:r>
              <a:rPr lang="fi-FI" sz="2400" dirty="0"/>
              <a:t>2008</a:t>
            </a:r>
            <a:r>
              <a:rPr lang="fi-FI" dirty="0"/>
              <a:t/>
            </a:r>
            <a:br>
              <a:rPr lang="fi-FI" dirty="0"/>
            </a:br>
            <a:r>
              <a:rPr lang="fi-FI" dirty="0" smtClean="0"/>
              <a:t>RT-0710946</a:t>
            </a:r>
            <a:endParaRPr lang="fi-FI" dirty="0"/>
          </a:p>
        </p:txBody>
      </p:sp>
      <p:pic>
        <p:nvPicPr>
          <p:cNvPr id="307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tretch/>
        </p:blipFill>
        <p:spPr bwMode="auto">
          <a:xfrm>
            <a:off x="1727684" y="1385387"/>
            <a:ext cx="5688632" cy="3768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9D3CCF0C-091D-4B83-A78B-334BFFC112C4}" type="slidenum">
              <a:rPr lang="fi-FI" smtClean="0"/>
              <a:pPr>
                <a:defRPr/>
              </a:pPr>
              <a:t>30</a:t>
            </a:fld>
            <a:endParaRPr lang="fi-FI" dirty="0"/>
          </a:p>
        </p:txBody>
      </p:sp>
      <p:sp>
        <p:nvSpPr>
          <p:cNvPr id="6" name="TextBox 5"/>
          <p:cNvSpPr txBox="1"/>
          <p:nvPr/>
        </p:nvSpPr>
        <p:spPr>
          <a:xfrm>
            <a:off x="1839837" y="5089431"/>
            <a:ext cx="6480720" cy="338554"/>
          </a:xfrm>
          <a:prstGeom prst="rect">
            <a:avLst/>
          </a:prstGeom>
          <a:noFill/>
        </p:spPr>
        <p:txBody>
          <a:bodyPr wrap="square" rtlCol="0">
            <a:spAutoFit/>
          </a:bodyPr>
          <a:lstStyle/>
          <a:p>
            <a:r>
              <a:rPr lang="fi-FI" sz="1600" dirty="0" smtClean="0"/>
              <a:t>Kuva 3. Operatiivinen lämpötila oleskeluvyöhykkeellä S3-luokassa</a:t>
            </a:r>
            <a:endParaRPr lang="fi-FI" sz="1600" dirty="0"/>
          </a:p>
        </p:txBody>
      </p:sp>
      <p:pic>
        <p:nvPicPr>
          <p:cNvPr id="8"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3273908"/>
      </p:ext>
    </p:extLst>
  </p:cSld>
  <p:clrMapOvr>
    <a:masterClrMapping/>
  </p:clrMapOvr>
  <p:transition spd="med">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78707" y="2924944"/>
            <a:ext cx="7489824" cy="1079500"/>
          </a:xfrm>
        </p:spPr>
        <p:style>
          <a:lnRef idx="3">
            <a:schemeClr val="lt1"/>
          </a:lnRef>
          <a:fillRef idx="1">
            <a:schemeClr val="accent2"/>
          </a:fillRef>
          <a:effectRef idx="1">
            <a:schemeClr val="accent2"/>
          </a:effectRef>
          <a:fontRef idx="minor">
            <a:schemeClr val="lt1"/>
          </a:fontRef>
        </p:style>
        <p:txBody>
          <a:bodyPr>
            <a:noAutofit/>
          </a:bodyPr>
          <a:lstStyle/>
          <a:p>
            <a:pPr algn="ctr"/>
            <a:r>
              <a:rPr lang="fi-FI" dirty="0" smtClean="0"/>
              <a:t>Ohje työpaikkojen sisäilmasto-ongelmien selvittämiseen</a:t>
            </a:r>
            <a:endParaRPr lang="fi-FI" dirty="0"/>
          </a:p>
        </p:txBody>
      </p:sp>
      <p:sp>
        <p:nvSpPr>
          <p:cNvPr id="5" name="Slide Number Placeholder 4"/>
          <p:cNvSpPr>
            <a:spLocks noGrp="1"/>
          </p:cNvSpPr>
          <p:nvPr>
            <p:ph type="sldNum" sz="quarter" idx="12"/>
          </p:nvPr>
        </p:nvSpPr>
        <p:spPr/>
        <p:txBody>
          <a:bodyPr/>
          <a:lstStyle/>
          <a:p>
            <a:fld id="{49246692-9764-4796-AF2E-897E79EBAFA7}" type="slidenum">
              <a:rPr lang="fi-FI" smtClean="0"/>
              <a:pPr/>
              <a:t>31</a:t>
            </a:fld>
            <a:endParaRPr lang="fi-FI"/>
          </a:p>
        </p:txBody>
      </p:sp>
      <p:pic>
        <p:nvPicPr>
          <p:cNvPr id="7"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8580549"/>
      </p:ext>
    </p:extLst>
  </p:cSld>
  <p:clrMapOvr>
    <a:masterClrMapping/>
  </p:clrMapOvr>
  <p:transition spd="med">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460553"/>
            <a:ext cx="7489824" cy="1079500"/>
          </a:xfrm>
        </p:spPr>
        <p:txBody>
          <a:bodyPr>
            <a:normAutofit fontScale="90000"/>
          </a:bodyPr>
          <a:lstStyle/>
          <a:p>
            <a:r>
              <a:rPr lang="fi-FI" sz="2200" dirty="0" smtClean="0"/>
              <a:t>Ohje työpaikkojen sisäilmasto-ongelmien selvittämiseen</a:t>
            </a:r>
            <a:r>
              <a:rPr lang="fi-FI" dirty="0" smtClean="0"/>
              <a:t/>
            </a:r>
            <a:br>
              <a:rPr lang="fi-FI" dirty="0" smtClean="0"/>
            </a:br>
            <a:r>
              <a:rPr lang="fi-FI" sz="2200" dirty="0" smtClean="0"/>
              <a:t>Työterveyslaitos, 2016</a:t>
            </a:r>
            <a:endParaRPr lang="fi-FI" sz="2200" dirty="0"/>
          </a:p>
        </p:txBody>
      </p:sp>
      <p:sp>
        <p:nvSpPr>
          <p:cNvPr id="3" name="Content Placeholder 2"/>
          <p:cNvSpPr>
            <a:spLocks noGrp="1"/>
          </p:cNvSpPr>
          <p:nvPr>
            <p:ph idx="1"/>
          </p:nvPr>
        </p:nvSpPr>
        <p:spPr/>
        <p:txBody>
          <a:bodyPr>
            <a:normAutofit/>
          </a:bodyPr>
          <a:lstStyle/>
          <a:p>
            <a:pPr marL="336550" indent="-342900"/>
            <a:r>
              <a:rPr lang="fi-FI" dirty="0" smtClean="0"/>
              <a:t>Toimintamalli ja moniammatillinen yhteistyö</a:t>
            </a:r>
          </a:p>
          <a:p>
            <a:pPr marL="336550" indent="-342900"/>
            <a:endParaRPr lang="fi-FI" dirty="0" smtClean="0"/>
          </a:p>
          <a:p>
            <a:pPr marL="336550" indent="-342900"/>
            <a:r>
              <a:rPr lang="fi-FI" dirty="0" smtClean="0"/>
              <a:t>Työpaikan eri toimijoiden, terveydenhuollon ja viranomaisten roolit sisäilmasto-ongelmassa</a:t>
            </a:r>
          </a:p>
          <a:p>
            <a:pPr marL="336550" indent="-342900"/>
            <a:endParaRPr lang="fi-FI" dirty="0" smtClean="0"/>
          </a:p>
          <a:p>
            <a:pPr marL="336550" indent="-342900"/>
            <a:r>
              <a:rPr lang="fi-FI" dirty="0" smtClean="0"/>
              <a:t>Asiantuntijoiden pätevyydet</a:t>
            </a:r>
          </a:p>
          <a:p>
            <a:pPr marL="336550" indent="-342900"/>
            <a:endParaRPr lang="fi-FI" dirty="0" smtClean="0"/>
          </a:p>
          <a:p>
            <a:pPr marL="336550" indent="-342900"/>
            <a:r>
              <a:rPr lang="fi-FI" dirty="0" smtClean="0"/>
              <a:t>Työpaikkaselvitysten tulosten tulkinta</a:t>
            </a:r>
          </a:p>
          <a:p>
            <a:pPr marL="609600" lvl="1" indent="-342900"/>
            <a:r>
              <a:rPr lang="fi-FI" dirty="0" smtClean="0"/>
              <a:t>Altistumisolosuhteiden arviointi</a:t>
            </a:r>
          </a:p>
          <a:p>
            <a:pPr marL="609600" lvl="1" indent="-342900"/>
            <a:r>
              <a:rPr lang="fi-FI" dirty="0" smtClean="0"/>
              <a:t>Terveydellisen merkityksen arviointi</a:t>
            </a:r>
          </a:p>
          <a:p>
            <a:pPr marL="609600" lvl="1" indent="-342900"/>
            <a:endParaRPr lang="fi-FI" dirty="0" smtClean="0"/>
          </a:p>
          <a:p>
            <a:pPr marL="336550" indent="-342900"/>
            <a:r>
              <a:rPr lang="fi-FI" dirty="0" smtClean="0"/>
              <a:t>Selvitysten eteneminen ja sisäilmaston haitta-tekijät</a:t>
            </a:r>
          </a:p>
          <a:p>
            <a:pPr marL="336550" indent="-342900"/>
            <a:endParaRPr lang="fi-FI" dirty="0" smtClean="0"/>
          </a:p>
          <a:p>
            <a:pPr lvl="1"/>
            <a:endParaRPr lang="fi-FI" dirty="0"/>
          </a:p>
        </p:txBody>
      </p:sp>
      <p:sp>
        <p:nvSpPr>
          <p:cNvPr id="5" name="Slide Number Placeholder 4"/>
          <p:cNvSpPr>
            <a:spLocks noGrp="1"/>
          </p:cNvSpPr>
          <p:nvPr>
            <p:ph type="sldNum" sz="quarter" idx="12"/>
          </p:nvPr>
        </p:nvSpPr>
        <p:spPr/>
        <p:txBody>
          <a:bodyPr/>
          <a:lstStyle/>
          <a:p>
            <a:fld id="{49246692-9764-4796-AF2E-897E79EBAFA7}" type="slidenum">
              <a:rPr lang="fi-FI" smtClean="0"/>
              <a:pPr/>
              <a:t>32</a:t>
            </a:fld>
            <a:endParaRPr lang="fi-FI"/>
          </a:p>
        </p:txBody>
      </p:sp>
      <p:pic>
        <p:nvPicPr>
          <p:cNvPr id="8"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2659419"/>
      </p:ext>
    </p:extLst>
  </p:cSld>
  <p:clrMapOvr>
    <a:masterClrMapping/>
  </p:clrMapOvr>
  <p:transition spd="med">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7088" y="2708920"/>
            <a:ext cx="7489824" cy="1728192"/>
          </a:xfrm>
        </p:spPr>
        <p:style>
          <a:lnRef idx="3">
            <a:schemeClr val="lt1"/>
          </a:lnRef>
          <a:fillRef idx="1">
            <a:schemeClr val="accent2"/>
          </a:fillRef>
          <a:effectRef idx="1">
            <a:schemeClr val="accent2"/>
          </a:effectRef>
          <a:fontRef idx="minor">
            <a:schemeClr val="lt1"/>
          </a:fontRef>
        </p:style>
        <p:txBody>
          <a:bodyPr anchor="ctr">
            <a:noAutofit/>
          </a:bodyPr>
          <a:lstStyle/>
          <a:p>
            <a:pPr algn="ctr"/>
            <a:r>
              <a:rPr lang="fi-FI" dirty="0"/>
              <a:t>Kosteus- ja </a:t>
            </a:r>
            <a:r>
              <a:rPr lang="fi-FI" dirty="0" smtClean="0"/>
              <a:t>homevauriot -</a:t>
            </a:r>
            <a:r>
              <a:rPr lang="fi-FI" dirty="0"/>
              <a:t/>
            </a:r>
            <a:br>
              <a:rPr lang="fi-FI" dirty="0"/>
            </a:br>
            <a:r>
              <a:rPr lang="fi-FI" dirty="0" smtClean="0"/>
              <a:t>ratkaisuja työpaikoille</a:t>
            </a:r>
            <a:br>
              <a:rPr lang="fi-FI" dirty="0" smtClean="0"/>
            </a:br>
            <a:r>
              <a:rPr lang="fi-FI" sz="2400" dirty="0" smtClean="0"/>
              <a:t>Työterveyslaitos</a:t>
            </a:r>
            <a:endParaRPr lang="fi-FI" dirty="0"/>
          </a:p>
        </p:txBody>
      </p:sp>
      <p:sp>
        <p:nvSpPr>
          <p:cNvPr id="5" name="Slide Number Placeholder 4"/>
          <p:cNvSpPr>
            <a:spLocks noGrp="1"/>
          </p:cNvSpPr>
          <p:nvPr>
            <p:ph type="sldNum" sz="quarter" idx="12"/>
          </p:nvPr>
        </p:nvSpPr>
        <p:spPr/>
        <p:txBody>
          <a:bodyPr/>
          <a:lstStyle/>
          <a:p>
            <a:fld id="{49246692-9764-4796-AF2E-897E79EBAFA7}" type="slidenum">
              <a:rPr lang="fi-FI" smtClean="0"/>
              <a:pPr/>
              <a:t>33</a:t>
            </a:fld>
            <a:endParaRPr lang="fi-FI"/>
          </a:p>
        </p:txBody>
      </p:sp>
      <p:pic>
        <p:nvPicPr>
          <p:cNvPr id="7"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2320216"/>
      </p:ext>
    </p:extLst>
  </p:cSld>
  <p:clrMapOvr>
    <a:masterClrMapping/>
  </p:clrMapOvr>
  <p:transition spd="med">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400" dirty="0" smtClean="0"/>
              <a:t>Kosteus- ja homevauriot </a:t>
            </a:r>
            <a:r>
              <a:rPr lang="fi-FI" dirty="0" smtClean="0"/>
              <a:t/>
            </a:r>
            <a:br>
              <a:rPr lang="fi-FI" dirty="0" smtClean="0"/>
            </a:br>
            <a:r>
              <a:rPr lang="fi-FI" dirty="0"/>
              <a:t>R</a:t>
            </a:r>
            <a:r>
              <a:rPr lang="fi-FI" dirty="0" smtClean="0"/>
              <a:t>atkaisuja työpaikoille</a:t>
            </a:r>
            <a:endParaRPr lang="fi-FI" dirty="0"/>
          </a:p>
        </p:txBody>
      </p:sp>
      <p:sp>
        <p:nvSpPr>
          <p:cNvPr id="3" name="Content Placeholder 2"/>
          <p:cNvSpPr>
            <a:spLocks noGrp="1"/>
          </p:cNvSpPr>
          <p:nvPr>
            <p:ph idx="1"/>
          </p:nvPr>
        </p:nvSpPr>
        <p:spPr>
          <a:xfrm>
            <a:off x="827088" y="1628775"/>
            <a:ext cx="7489825" cy="2520305"/>
          </a:xfrm>
        </p:spPr>
        <p:txBody>
          <a:bodyPr/>
          <a:lstStyle/>
          <a:p>
            <a:r>
              <a:rPr lang="fi-FI" sz="2000" b="1" dirty="0" smtClean="0"/>
              <a:t>Tietoa sisäympäristöongelmien ratkaisuprosessista ja korjausten jälkeisestä seurannasta</a:t>
            </a:r>
          </a:p>
          <a:p>
            <a:endParaRPr lang="fi-FI" sz="2000" dirty="0" smtClean="0"/>
          </a:p>
          <a:p>
            <a:r>
              <a:rPr lang="fi-FI" sz="2000" dirty="0" smtClean="0"/>
              <a:t>Suunnattu työterveyshuolloille, linjajohdolle, työsuojelu- ja työturvallisuushenkilöstölle sekä kiinteistöhuollosta vastaaville henkilöille</a:t>
            </a:r>
          </a:p>
          <a:p>
            <a:endParaRPr lang="fi-FI" sz="2000" dirty="0"/>
          </a:p>
          <a:p>
            <a:endParaRPr lang="fi-FI" sz="2000" dirty="0"/>
          </a:p>
        </p:txBody>
      </p:sp>
      <p:sp>
        <p:nvSpPr>
          <p:cNvPr id="5" name="Slide Number Placeholder 4"/>
          <p:cNvSpPr>
            <a:spLocks noGrp="1"/>
          </p:cNvSpPr>
          <p:nvPr>
            <p:ph type="sldNum" sz="quarter" idx="12"/>
          </p:nvPr>
        </p:nvSpPr>
        <p:spPr/>
        <p:txBody>
          <a:bodyPr/>
          <a:lstStyle/>
          <a:p>
            <a:pPr>
              <a:defRPr/>
            </a:pPr>
            <a:fld id="{9D3CCF0C-091D-4B83-A78B-334BFFC112C4}" type="slidenum">
              <a:rPr lang="fi-FI" smtClean="0"/>
              <a:pPr>
                <a:defRPr/>
              </a:pPr>
              <a:t>34</a:t>
            </a:fld>
            <a:endParaRPr lang="fi-FI" dirty="0"/>
          </a:p>
        </p:txBody>
      </p:sp>
      <p:sp>
        <p:nvSpPr>
          <p:cNvPr id="8" name="Footer Placeholder 3"/>
          <p:cNvSpPr txBox="1">
            <a:spLocks/>
          </p:cNvSpPr>
          <p:nvPr/>
        </p:nvSpPr>
        <p:spPr>
          <a:xfrm>
            <a:off x="1879963" y="5910733"/>
            <a:ext cx="6913016" cy="365125"/>
          </a:xfrm>
          <a:prstGeom prst="rect">
            <a:avLst/>
          </a:prstGeom>
        </p:spPr>
        <p:txBody>
          <a:bodyPr vert="horz" lIns="91440" tIns="45720" rIns="91440" bIns="45720" rtlCol="0" anchor="b"/>
          <a:lstStyle>
            <a:defPPr>
              <a:defRPr lang="fi-FI"/>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fi-FI" sz="1000" dirty="0" smtClean="0"/>
              <a:t>Kosteus- ja homevauriot, ratkaisuja työpaikoille, </a:t>
            </a:r>
          </a:p>
          <a:p>
            <a:pPr algn="r">
              <a:defRPr/>
            </a:pPr>
            <a:r>
              <a:rPr lang="fi-FI" sz="1000" dirty="0" smtClean="0"/>
              <a:t>Työterveyslaitos, 2014, ISBN 978-952-261-471-1</a:t>
            </a:r>
            <a:endParaRPr lang="fi-FI" sz="1000" dirty="0"/>
          </a:p>
        </p:txBody>
      </p:sp>
      <p:pic>
        <p:nvPicPr>
          <p:cNvPr id="7"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77206321"/>
      </p:ext>
    </p:extLst>
  </p:cSld>
  <p:clrMapOvr>
    <a:masterClrMapping/>
  </p:clrMapOvr>
  <p:transition spd="med">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404664"/>
            <a:ext cx="8568183" cy="1143000"/>
          </a:xfrm>
        </p:spPr>
        <p:txBody>
          <a:bodyPr/>
          <a:lstStyle/>
          <a:p>
            <a:r>
              <a:rPr lang="fi-FI" sz="3200" dirty="0" smtClean="0"/>
              <a:t>Kosteus- ja homevauriot</a:t>
            </a:r>
            <a:br>
              <a:rPr lang="fi-FI" sz="3200" dirty="0" smtClean="0"/>
            </a:br>
            <a:r>
              <a:rPr lang="fi-FI" sz="3200" dirty="0" smtClean="0"/>
              <a:t>-ratkaisuja työpaikoille</a:t>
            </a:r>
            <a:endParaRPr lang="fi-FI" sz="3200" dirty="0"/>
          </a:p>
        </p:txBody>
      </p:sp>
      <p:sp>
        <p:nvSpPr>
          <p:cNvPr id="3" name="Content Placeholder 2"/>
          <p:cNvSpPr>
            <a:spLocks noGrp="1"/>
          </p:cNvSpPr>
          <p:nvPr>
            <p:ph idx="1"/>
          </p:nvPr>
        </p:nvSpPr>
        <p:spPr>
          <a:xfrm>
            <a:off x="395288" y="1772816"/>
            <a:ext cx="8229600" cy="2481808"/>
          </a:xfrm>
        </p:spPr>
        <p:txBody>
          <a:bodyPr/>
          <a:lstStyle/>
          <a:p>
            <a:r>
              <a:rPr lang="fi-FI" sz="2000" b="1" dirty="0" smtClean="0"/>
              <a:t>Tietoa sisäympäristöongelmien ratkaisuprosessista, altistumisen arvioinnista ja korjausten jälkeisestä seurannasta</a:t>
            </a:r>
          </a:p>
          <a:p>
            <a:endParaRPr lang="fi-FI" sz="2000" dirty="0" smtClean="0"/>
          </a:p>
          <a:p>
            <a:r>
              <a:rPr lang="fi-FI" sz="2000" dirty="0" smtClean="0"/>
              <a:t>Suunnattu työterveyshuolloille, linjajohdolle, työsuojelu- ja työturvallisuushenkilöstölle sekä kiinteistöhuollosta vastaaville henkilöille</a:t>
            </a:r>
          </a:p>
          <a:p>
            <a:endParaRPr lang="fi-FI" sz="2000" dirty="0"/>
          </a:p>
          <a:p>
            <a:endParaRPr lang="fi-FI" sz="2000" dirty="0"/>
          </a:p>
        </p:txBody>
      </p:sp>
      <p:sp>
        <p:nvSpPr>
          <p:cNvPr id="5" name="Slide Number Placeholder 4"/>
          <p:cNvSpPr>
            <a:spLocks noGrp="1"/>
          </p:cNvSpPr>
          <p:nvPr>
            <p:ph type="sldNum" sz="quarter" idx="12"/>
          </p:nvPr>
        </p:nvSpPr>
        <p:spPr/>
        <p:txBody>
          <a:bodyPr/>
          <a:lstStyle/>
          <a:p>
            <a:pPr>
              <a:defRPr/>
            </a:pPr>
            <a:fld id="{9D3CCF0C-091D-4B83-A78B-334BFFC112C4}" type="slidenum">
              <a:rPr lang="fi-FI" smtClean="0"/>
              <a:pPr>
                <a:defRPr/>
              </a:pPr>
              <a:t>35</a:t>
            </a:fld>
            <a:endParaRPr lang="fi-FI" dirty="0"/>
          </a:p>
        </p:txBody>
      </p:sp>
      <p:sp>
        <p:nvSpPr>
          <p:cNvPr id="8" name="Footer Placeholder 3"/>
          <p:cNvSpPr txBox="1">
            <a:spLocks/>
          </p:cNvSpPr>
          <p:nvPr/>
        </p:nvSpPr>
        <p:spPr>
          <a:xfrm>
            <a:off x="539552" y="5229200"/>
            <a:ext cx="6913016" cy="365125"/>
          </a:xfrm>
          <a:prstGeom prst="rect">
            <a:avLst/>
          </a:prstGeom>
        </p:spPr>
        <p:txBody>
          <a:bodyPr vert="horz" lIns="91440" tIns="45720" rIns="91440" bIns="45720" rtlCol="0" anchor="b"/>
          <a:lstStyle>
            <a:defPPr>
              <a:defRPr lang="fi-FI"/>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i-FI" dirty="0" smtClean="0"/>
              <a:t>Kosteus- ja homevauriot, ratkaisuja työpaikoille, Työterveyslaitos, 2014, ISBN 978-952-261-471-1</a:t>
            </a:r>
            <a:endParaRPr lang="fi-FI" dirty="0"/>
          </a:p>
        </p:txBody>
      </p:sp>
      <p:pic>
        <p:nvPicPr>
          <p:cNvPr id="7"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5264398"/>
      </p:ext>
    </p:extLst>
  </p:cSld>
  <p:clrMapOvr>
    <a:masterClrMapping/>
  </p:clrMapOvr>
  <p:transition spd="med">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78707" y="2924944"/>
            <a:ext cx="7489824" cy="1079500"/>
          </a:xfrm>
        </p:spPr>
        <p:style>
          <a:lnRef idx="3">
            <a:schemeClr val="lt1"/>
          </a:lnRef>
          <a:fillRef idx="1">
            <a:schemeClr val="accent2"/>
          </a:fillRef>
          <a:effectRef idx="1">
            <a:schemeClr val="accent2"/>
          </a:effectRef>
          <a:fontRef idx="minor">
            <a:schemeClr val="lt1"/>
          </a:fontRef>
        </p:style>
        <p:txBody>
          <a:bodyPr>
            <a:noAutofit/>
          </a:bodyPr>
          <a:lstStyle/>
          <a:p>
            <a:pPr algn="ctr"/>
            <a:r>
              <a:rPr lang="fi-FI" dirty="0" smtClean="0"/>
              <a:t>Toimiston sisäilman tutkiminen</a:t>
            </a:r>
            <a:endParaRPr lang="fi-FI" dirty="0"/>
          </a:p>
        </p:txBody>
      </p:sp>
      <p:sp>
        <p:nvSpPr>
          <p:cNvPr id="5" name="Slide Number Placeholder 4"/>
          <p:cNvSpPr>
            <a:spLocks noGrp="1"/>
          </p:cNvSpPr>
          <p:nvPr>
            <p:ph type="sldNum" sz="quarter" idx="12"/>
          </p:nvPr>
        </p:nvSpPr>
        <p:spPr/>
        <p:txBody>
          <a:bodyPr/>
          <a:lstStyle/>
          <a:p>
            <a:fld id="{49246692-9764-4796-AF2E-897E79EBAFA7}" type="slidenum">
              <a:rPr lang="fi-FI" smtClean="0"/>
              <a:pPr/>
              <a:t>36</a:t>
            </a:fld>
            <a:endParaRPr lang="fi-FI"/>
          </a:p>
        </p:txBody>
      </p:sp>
      <p:pic>
        <p:nvPicPr>
          <p:cNvPr id="7"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2999352"/>
      </p:ext>
    </p:extLst>
  </p:cSld>
  <p:clrMapOvr>
    <a:masterClrMapping/>
  </p:clrMapOvr>
  <p:transition spd="med">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Toimiston sisäilman tutkiminen</a:t>
            </a:r>
            <a:br>
              <a:rPr lang="fi-FI" dirty="0" smtClean="0"/>
            </a:br>
            <a:r>
              <a:rPr lang="fi-FI" sz="3200" dirty="0" smtClean="0"/>
              <a:t>Työterveyslaitos, 2011</a:t>
            </a:r>
            <a:endParaRPr lang="fi-FI" sz="3200" dirty="0"/>
          </a:p>
        </p:txBody>
      </p:sp>
      <p:sp>
        <p:nvSpPr>
          <p:cNvPr id="3" name="Content Placeholder 2"/>
          <p:cNvSpPr>
            <a:spLocks noGrp="1"/>
          </p:cNvSpPr>
          <p:nvPr>
            <p:ph idx="1"/>
          </p:nvPr>
        </p:nvSpPr>
        <p:spPr/>
        <p:txBody>
          <a:bodyPr/>
          <a:lstStyle/>
          <a:p>
            <a:r>
              <a:rPr lang="fi-FI" dirty="0" smtClean="0"/>
              <a:t>Toimistoympäristön viitearvoja sisäilman laadulle</a:t>
            </a:r>
          </a:p>
          <a:p>
            <a:pPr lvl="1"/>
            <a:r>
              <a:rPr lang="fi-FI" dirty="0" smtClean="0"/>
              <a:t>Tutkimus- ja mittausmenetelmät</a:t>
            </a:r>
          </a:p>
          <a:p>
            <a:pPr lvl="1"/>
            <a:r>
              <a:rPr lang="fi-FI" dirty="0"/>
              <a:t> </a:t>
            </a:r>
            <a:r>
              <a:rPr lang="fi-FI" dirty="0" smtClean="0"/>
              <a:t>viitearvot, tulosten tulkinta</a:t>
            </a:r>
          </a:p>
          <a:p>
            <a:pPr lvl="1"/>
            <a:r>
              <a:rPr lang="fi-FI" dirty="0" smtClean="0"/>
              <a:t>Ohjeita sisäilmaston olosuhteiden hallintaan</a:t>
            </a:r>
          </a:p>
          <a:p>
            <a:pPr lvl="1"/>
            <a:endParaRPr lang="fi-FI" dirty="0" smtClean="0"/>
          </a:p>
          <a:p>
            <a:pPr lvl="1"/>
            <a:r>
              <a:rPr lang="fi-FI" dirty="0" smtClean="0"/>
              <a:t>Toimintamalli sisäympäristöongelman ratkaisemiseen</a:t>
            </a:r>
          </a:p>
          <a:p>
            <a:pPr lvl="2"/>
            <a:r>
              <a:rPr lang="fi-FI" dirty="0" err="1" smtClean="0"/>
              <a:t>Moniammatillinen</a:t>
            </a:r>
            <a:r>
              <a:rPr lang="fi-FI" dirty="0" smtClean="0"/>
              <a:t> sisäilmatyöryhmätyöskentely</a:t>
            </a:r>
          </a:p>
          <a:p>
            <a:pPr lvl="2"/>
            <a:r>
              <a:rPr lang="fi-FI" dirty="0" smtClean="0"/>
              <a:t>Kokonaisvaltainen rakennuksen tutkiminen</a:t>
            </a:r>
          </a:p>
          <a:p>
            <a:pPr lvl="1"/>
            <a:endParaRPr lang="fi-FI" dirty="0"/>
          </a:p>
        </p:txBody>
      </p:sp>
      <p:sp>
        <p:nvSpPr>
          <p:cNvPr id="5" name="Slide Number Placeholder 4"/>
          <p:cNvSpPr>
            <a:spLocks noGrp="1"/>
          </p:cNvSpPr>
          <p:nvPr>
            <p:ph type="sldNum" sz="quarter" idx="12"/>
          </p:nvPr>
        </p:nvSpPr>
        <p:spPr/>
        <p:txBody>
          <a:bodyPr/>
          <a:lstStyle/>
          <a:p>
            <a:fld id="{49246692-9764-4796-AF2E-897E79EBAFA7}" type="slidenum">
              <a:rPr lang="fi-FI" smtClean="0"/>
              <a:pPr/>
              <a:t>37</a:t>
            </a:fld>
            <a:endParaRPr lang="fi-FI"/>
          </a:p>
        </p:txBody>
      </p:sp>
      <p:sp>
        <p:nvSpPr>
          <p:cNvPr id="7" name="Footer Placeholder 3"/>
          <p:cNvSpPr>
            <a:spLocks noGrp="1"/>
          </p:cNvSpPr>
          <p:nvPr>
            <p:ph type="ftr" sz="quarter" idx="10"/>
          </p:nvPr>
        </p:nvSpPr>
        <p:spPr>
          <a:xfrm>
            <a:off x="604138" y="5471474"/>
            <a:ext cx="5975350" cy="360362"/>
          </a:xfrm>
        </p:spPr>
        <p:txBody>
          <a:bodyPr/>
          <a:lstStyle/>
          <a:p>
            <a:pPr>
              <a:defRPr/>
            </a:pPr>
            <a:r>
              <a:rPr lang="fi-FI" dirty="0" smtClean="0"/>
              <a:t>Toimiston sisäilman tutkiminen, Salonen ym., 2011. Työterveyslaitos</a:t>
            </a:r>
            <a:endParaRPr lang="fi-FI" dirty="0"/>
          </a:p>
        </p:txBody>
      </p:sp>
      <p:pic>
        <p:nvPicPr>
          <p:cNvPr id="8"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0882119"/>
      </p:ext>
    </p:extLst>
  </p:cSld>
  <p:clrMapOvr>
    <a:masterClrMapping/>
  </p:clrMapOvr>
  <p:transition spd="med">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3600" dirty="0" smtClean="0"/>
              <a:t>Toimiston sisäilman tutkiminen</a:t>
            </a:r>
            <a:br>
              <a:rPr lang="fi-FI" sz="3600" dirty="0" smtClean="0"/>
            </a:br>
            <a:endParaRPr lang="fi-FI" sz="2800" dirty="0"/>
          </a:p>
        </p:txBody>
      </p:sp>
      <p:sp>
        <p:nvSpPr>
          <p:cNvPr id="3" name="Content Placeholder 2"/>
          <p:cNvSpPr>
            <a:spLocks noGrp="1"/>
          </p:cNvSpPr>
          <p:nvPr>
            <p:ph idx="1"/>
          </p:nvPr>
        </p:nvSpPr>
        <p:spPr>
          <a:xfrm>
            <a:off x="457200" y="1268760"/>
            <a:ext cx="8229600" cy="3417888"/>
          </a:xfrm>
        </p:spPr>
        <p:txBody>
          <a:bodyPr>
            <a:normAutofit fontScale="92500" lnSpcReduction="10000"/>
          </a:bodyPr>
          <a:lstStyle/>
          <a:p>
            <a:r>
              <a:rPr lang="fi-FI" dirty="0" smtClean="0"/>
              <a:t>Ohjearvot perustuvat:</a:t>
            </a:r>
          </a:p>
          <a:p>
            <a:endParaRPr lang="fi-FI" dirty="0" smtClean="0"/>
          </a:p>
          <a:p>
            <a:pPr lvl="1"/>
            <a:r>
              <a:rPr lang="fi-FI" sz="2000" dirty="0" smtClean="0"/>
              <a:t>Mikäli </a:t>
            </a:r>
            <a:r>
              <a:rPr lang="fi-FI" sz="2000" dirty="0"/>
              <a:t>toksikologista tutkimustietoa ei ole saatavilla, tavoitearvot pitäisi johtaa </a:t>
            </a:r>
            <a:r>
              <a:rPr lang="fi-FI" sz="2000" dirty="0" smtClean="0"/>
              <a:t>työympäristötutkimuksista (</a:t>
            </a:r>
            <a:r>
              <a:rPr lang="fi-FI" sz="2000" dirty="0" err="1" smtClean="0"/>
              <a:t>Schleibinger</a:t>
            </a:r>
            <a:r>
              <a:rPr lang="fi-FI" sz="2000" dirty="0" smtClean="0"/>
              <a:t>, 2003)</a:t>
            </a:r>
          </a:p>
          <a:p>
            <a:pPr lvl="1"/>
            <a:endParaRPr lang="fi-FI" sz="2000" dirty="0" smtClean="0"/>
          </a:p>
          <a:p>
            <a:pPr lvl="1"/>
            <a:r>
              <a:rPr lang="fi-FI" sz="2000" dirty="0" smtClean="0"/>
              <a:t> Työterveyslaitoksen tutkimusaineistoon perustuva viitearvo </a:t>
            </a:r>
            <a:r>
              <a:rPr lang="fi-FI" sz="2000" dirty="0"/>
              <a:t>P50 kuvaa tavanomaista </a:t>
            </a:r>
            <a:r>
              <a:rPr lang="fi-FI" sz="2000" dirty="0" smtClean="0"/>
              <a:t>toimistotasoa</a:t>
            </a:r>
          </a:p>
          <a:p>
            <a:pPr lvl="1"/>
            <a:endParaRPr lang="fi-FI" sz="2000" dirty="0"/>
          </a:p>
          <a:p>
            <a:pPr lvl="1"/>
            <a:r>
              <a:rPr lang="fi-FI" sz="2000" dirty="0"/>
              <a:t>V</a:t>
            </a:r>
            <a:r>
              <a:rPr lang="fi-FI" sz="2000" dirty="0" smtClean="0"/>
              <a:t>iitearvo </a:t>
            </a:r>
            <a:r>
              <a:rPr lang="fi-FI" sz="2000" dirty="0"/>
              <a:t>P90 (P100 homesienille ja bakteereille) kuvaa tasoa, jonka ylitys viittaa selvästi epätavanomaisen epäpuhtauslähteen </a:t>
            </a:r>
            <a:r>
              <a:rPr lang="fi-FI" sz="2000" dirty="0" smtClean="0"/>
              <a:t>olemassaoloon</a:t>
            </a:r>
            <a:endParaRPr lang="fi-FI" dirty="0"/>
          </a:p>
        </p:txBody>
      </p:sp>
      <p:sp>
        <p:nvSpPr>
          <p:cNvPr id="5" name="Slide Number Placeholder 4"/>
          <p:cNvSpPr>
            <a:spLocks noGrp="1"/>
          </p:cNvSpPr>
          <p:nvPr>
            <p:ph type="sldNum" sz="quarter" idx="12"/>
          </p:nvPr>
        </p:nvSpPr>
        <p:spPr/>
        <p:txBody>
          <a:bodyPr/>
          <a:lstStyle/>
          <a:p>
            <a:fld id="{49246692-9764-4796-AF2E-897E79EBAFA7}" type="slidenum">
              <a:rPr lang="fi-FI" smtClean="0"/>
              <a:pPr/>
              <a:t>38</a:t>
            </a:fld>
            <a:endParaRPr lang="fi-FI"/>
          </a:p>
        </p:txBody>
      </p:sp>
      <p:sp>
        <p:nvSpPr>
          <p:cNvPr id="7" name="Footer Placeholder 3"/>
          <p:cNvSpPr>
            <a:spLocks noGrp="1"/>
          </p:cNvSpPr>
          <p:nvPr>
            <p:ph type="ftr" sz="quarter" idx="10"/>
          </p:nvPr>
        </p:nvSpPr>
        <p:spPr>
          <a:xfrm>
            <a:off x="458768" y="5373216"/>
            <a:ext cx="5975350" cy="360362"/>
          </a:xfrm>
        </p:spPr>
        <p:txBody>
          <a:bodyPr/>
          <a:lstStyle/>
          <a:p>
            <a:pPr>
              <a:defRPr/>
            </a:pPr>
            <a:r>
              <a:rPr lang="fi-FI" dirty="0" smtClean="0"/>
              <a:t>Toimiston sisäilman tutkiminen, Salonen ym., 2011. Työterveyslaitos</a:t>
            </a:r>
            <a:endParaRPr lang="fi-FI" dirty="0"/>
          </a:p>
        </p:txBody>
      </p:sp>
      <p:pic>
        <p:nvPicPr>
          <p:cNvPr id="8"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97493695"/>
      </p:ext>
    </p:extLst>
  </p:cSld>
  <p:clrMapOvr>
    <a:masterClrMapping/>
  </p:clrMapOvr>
  <p:transition spd="med">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71600" y="2636912"/>
            <a:ext cx="7489824" cy="1079500"/>
          </a:xfrm>
        </p:spPr>
        <p:style>
          <a:lnRef idx="3">
            <a:schemeClr val="lt1"/>
          </a:lnRef>
          <a:fillRef idx="1">
            <a:schemeClr val="accent2"/>
          </a:fillRef>
          <a:effectRef idx="1">
            <a:schemeClr val="accent2"/>
          </a:effectRef>
          <a:fontRef idx="minor">
            <a:schemeClr val="lt1"/>
          </a:fontRef>
        </p:style>
        <p:txBody>
          <a:bodyPr>
            <a:normAutofit/>
          </a:bodyPr>
          <a:lstStyle/>
          <a:p>
            <a:pPr algn="ctr"/>
            <a:r>
              <a:rPr lang="fi-FI" dirty="0"/>
              <a:t>Koulurakennusten</a:t>
            </a:r>
            <a:r>
              <a:rPr lang="fi-FI" sz="3200" dirty="0"/>
              <a:t> kosteus- ja homevauriot (KTL</a:t>
            </a:r>
            <a:r>
              <a:rPr lang="fi-FI" sz="3200" dirty="0" smtClean="0"/>
              <a:t>)</a:t>
            </a:r>
            <a:endParaRPr lang="fi-FI" sz="3200" dirty="0"/>
          </a:p>
        </p:txBody>
      </p:sp>
      <p:sp>
        <p:nvSpPr>
          <p:cNvPr id="5" name="Slide Number Placeholder 4"/>
          <p:cNvSpPr>
            <a:spLocks noGrp="1"/>
          </p:cNvSpPr>
          <p:nvPr>
            <p:ph type="sldNum" sz="quarter" idx="12"/>
          </p:nvPr>
        </p:nvSpPr>
        <p:spPr/>
        <p:txBody>
          <a:bodyPr/>
          <a:lstStyle/>
          <a:p>
            <a:fld id="{49246692-9764-4796-AF2E-897E79EBAFA7}" type="slidenum">
              <a:rPr lang="fi-FI" smtClean="0"/>
              <a:pPr/>
              <a:t>39</a:t>
            </a:fld>
            <a:endParaRPr lang="fi-FI"/>
          </a:p>
        </p:txBody>
      </p:sp>
      <p:pic>
        <p:nvPicPr>
          <p:cNvPr id="7"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4142850"/>
      </p:ext>
    </p:extLst>
  </p:cSld>
  <p:clrMapOvr>
    <a:masterClrMapping/>
  </p:clrMapOvr>
  <p:transition spd="med">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Sisällysluettelo:</a:t>
            </a:r>
            <a:endParaRPr lang="fi-FI" dirty="0"/>
          </a:p>
        </p:txBody>
      </p:sp>
      <p:pic>
        <p:nvPicPr>
          <p:cNvPr id="5"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6" name="Slide Number Placeholder 5"/>
          <p:cNvSpPr>
            <a:spLocks noGrp="1"/>
          </p:cNvSpPr>
          <p:nvPr>
            <p:ph type="sldNum" sz="quarter" idx="12"/>
          </p:nvPr>
        </p:nvSpPr>
        <p:spPr/>
        <p:txBody>
          <a:bodyPr/>
          <a:lstStyle/>
          <a:p>
            <a:fld id="{49246692-9764-4796-AF2E-897E79EBAFA7}" type="slidenum">
              <a:rPr lang="fi-FI" smtClean="0"/>
              <a:pPr/>
              <a:t>4</a:t>
            </a:fld>
            <a:endParaRPr lang="fi-FI"/>
          </a:p>
        </p:txBody>
      </p:sp>
      <p:sp>
        <p:nvSpPr>
          <p:cNvPr id="8" name="Content Placeholder 2"/>
          <p:cNvSpPr>
            <a:spLocks noGrp="1"/>
          </p:cNvSpPr>
          <p:nvPr>
            <p:ph sz="half" idx="1"/>
          </p:nvPr>
        </p:nvSpPr>
        <p:spPr>
          <a:xfrm>
            <a:off x="827088" y="1462179"/>
            <a:ext cx="3668712" cy="4392614"/>
          </a:xfrm>
        </p:spPr>
        <p:txBody>
          <a:bodyPr>
            <a:noAutofit/>
          </a:bodyPr>
          <a:lstStyle/>
          <a:p>
            <a:pPr marL="342900" lvl="1" indent="-342900">
              <a:buClr>
                <a:srgbClr val="C60C30"/>
              </a:buClr>
              <a:buFont typeface="+mj-lt"/>
              <a:buAutoNum type="arabicPeriod" startAt="5"/>
            </a:pPr>
            <a:r>
              <a:rPr lang="fi-FI" sz="1050" b="1" dirty="0"/>
              <a:t>Mineraalivillakuidut ja asbesti</a:t>
            </a:r>
          </a:p>
          <a:p>
            <a:pPr lvl="1">
              <a:lnSpc>
                <a:spcPct val="80000"/>
              </a:lnSpc>
            </a:pPr>
            <a:r>
              <a:rPr lang="fi-FI" sz="1050" dirty="0"/>
              <a:t>Mineraalivillakuidut</a:t>
            </a:r>
          </a:p>
          <a:p>
            <a:pPr lvl="1">
              <a:lnSpc>
                <a:spcPct val="80000"/>
              </a:lnSpc>
            </a:pPr>
            <a:r>
              <a:rPr lang="fi-FI" sz="1050" dirty="0"/>
              <a:t>Mineraalivillakuidut ilmavaihtojärjestelmässä</a:t>
            </a:r>
          </a:p>
          <a:p>
            <a:pPr lvl="1">
              <a:lnSpc>
                <a:spcPct val="80000"/>
              </a:lnSpc>
            </a:pPr>
            <a:r>
              <a:rPr lang="fi-FI" sz="1050" dirty="0"/>
              <a:t>Mineraalivillakuidut työtiloissa</a:t>
            </a:r>
          </a:p>
          <a:p>
            <a:pPr lvl="1">
              <a:lnSpc>
                <a:spcPct val="80000"/>
              </a:lnSpc>
            </a:pPr>
            <a:r>
              <a:rPr lang="fi-FI" sz="1050" dirty="0"/>
              <a:t>Ohje- ja toimenpidearvot</a:t>
            </a:r>
          </a:p>
          <a:p>
            <a:pPr lvl="1">
              <a:lnSpc>
                <a:spcPct val="80000"/>
              </a:lnSpc>
            </a:pPr>
            <a:r>
              <a:rPr lang="fi-FI" sz="1050" dirty="0"/>
              <a:t>Asbesti rakennuksessa</a:t>
            </a:r>
          </a:p>
          <a:p>
            <a:pPr lvl="1">
              <a:lnSpc>
                <a:spcPct val="80000"/>
              </a:lnSpc>
            </a:pPr>
            <a:r>
              <a:rPr lang="fi-FI" sz="1050" dirty="0"/>
              <a:t>Asbestin aiheuttamat sairaudet</a:t>
            </a:r>
          </a:p>
          <a:p>
            <a:pPr lvl="1">
              <a:lnSpc>
                <a:spcPct val="80000"/>
              </a:lnSpc>
            </a:pPr>
            <a:r>
              <a:rPr lang="fi-FI" sz="1050" dirty="0"/>
              <a:t>Asbesti, näytteenotto</a:t>
            </a:r>
          </a:p>
          <a:p>
            <a:pPr lvl="1">
              <a:lnSpc>
                <a:spcPct val="80000"/>
              </a:lnSpc>
            </a:pPr>
            <a:r>
              <a:rPr lang="fi-FI" sz="1050" dirty="0"/>
              <a:t>Asbestin poistaminen rakennuksesta</a:t>
            </a:r>
          </a:p>
          <a:p>
            <a:pPr lvl="1">
              <a:lnSpc>
                <a:spcPct val="80000"/>
              </a:lnSpc>
            </a:pPr>
            <a:r>
              <a:rPr lang="fi-FI" sz="1050" dirty="0"/>
              <a:t>Valtioneuvoston asetus asbestityön turvallisuudesta</a:t>
            </a:r>
          </a:p>
          <a:p>
            <a:pPr lvl="1"/>
            <a:endParaRPr lang="fi-FI" sz="1050" dirty="0"/>
          </a:p>
          <a:p>
            <a:pPr marL="342900" lvl="1" indent="-342900">
              <a:buClr>
                <a:srgbClr val="C60C30"/>
              </a:buClr>
              <a:buFont typeface="+mj-lt"/>
              <a:buAutoNum type="arabicPeriod" startAt="6"/>
            </a:pPr>
            <a:r>
              <a:rPr lang="fi-FI" sz="1050" b="1" dirty="0"/>
              <a:t>Ilmanvaihto ja sisäilmasto</a:t>
            </a:r>
          </a:p>
          <a:p>
            <a:pPr lvl="1">
              <a:lnSpc>
                <a:spcPct val="80000"/>
              </a:lnSpc>
            </a:pPr>
            <a:r>
              <a:rPr lang="fi-FI" sz="1050" dirty="0"/>
              <a:t>Ilmanvaihtojärjestelmät</a:t>
            </a:r>
          </a:p>
          <a:p>
            <a:pPr lvl="1">
              <a:lnSpc>
                <a:spcPct val="80000"/>
              </a:lnSpc>
            </a:pPr>
            <a:r>
              <a:rPr lang="fi-FI" sz="1050" dirty="0"/>
              <a:t>Ilmanvaihtoon liittyvät ohjeet ja määräykset</a:t>
            </a:r>
          </a:p>
          <a:p>
            <a:pPr lvl="1">
              <a:lnSpc>
                <a:spcPct val="80000"/>
              </a:lnSpc>
            </a:pPr>
            <a:r>
              <a:rPr lang="fi-FI" sz="1050" dirty="0"/>
              <a:t>Ilmamäärät ja ilmanvaihdon riittävyys</a:t>
            </a:r>
          </a:p>
          <a:p>
            <a:pPr lvl="1">
              <a:lnSpc>
                <a:spcPct val="80000"/>
              </a:lnSpc>
            </a:pPr>
            <a:r>
              <a:rPr lang="fi-FI" sz="1050" dirty="0"/>
              <a:t>Tuloilman suodatus</a:t>
            </a:r>
          </a:p>
          <a:p>
            <a:pPr lvl="1">
              <a:lnSpc>
                <a:spcPct val="80000"/>
              </a:lnSpc>
            </a:pPr>
            <a:r>
              <a:rPr lang="fi-FI" sz="1050" dirty="0"/>
              <a:t>Ilmanvaihtojärjestelmän puhtaus ja puhdistaminen</a:t>
            </a:r>
          </a:p>
          <a:p>
            <a:pPr lvl="1">
              <a:lnSpc>
                <a:spcPct val="80000"/>
              </a:lnSpc>
            </a:pPr>
            <a:r>
              <a:rPr lang="fi-FI" sz="1050" dirty="0"/>
              <a:t>Ilmanvaihtojärjestelmän kosteuden lähteet</a:t>
            </a:r>
          </a:p>
          <a:p>
            <a:pPr lvl="1">
              <a:lnSpc>
                <a:spcPct val="80000"/>
              </a:lnSpc>
            </a:pPr>
            <a:r>
              <a:rPr lang="fi-FI" sz="1050" dirty="0"/>
              <a:t>Palautus- ja siirtoilma</a:t>
            </a:r>
          </a:p>
          <a:p>
            <a:pPr lvl="1">
              <a:lnSpc>
                <a:spcPct val="80000"/>
              </a:lnSpc>
            </a:pPr>
            <a:r>
              <a:rPr lang="fi-FI" sz="1050" dirty="0"/>
              <a:t>Ulkoilma- ja jäteilmalaitteiden sijoittaminen</a:t>
            </a:r>
          </a:p>
          <a:p>
            <a:pPr lvl="1">
              <a:lnSpc>
                <a:spcPct val="80000"/>
              </a:lnSpc>
            </a:pPr>
            <a:r>
              <a:rPr lang="fi-FI" sz="1050" dirty="0"/>
              <a:t>Mineraalivillakuidut ilmanvaihtojärjestelmässä</a:t>
            </a:r>
          </a:p>
          <a:p>
            <a:pPr lvl="1">
              <a:lnSpc>
                <a:spcPct val="80000"/>
              </a:lnSpc>
            </a:pPr>
            <a:r>
              <a:rPr lang="fi-FI" sz="1050" dirty="0"/>
              <a:t>Paine-erot rakennuksessa</a:t>
            </a:r>
          </a:p>
          <a:p>
            <a:pPr lvl="1">
              <a:lnSpc>
                <a:spcPct val="80000"/>
              </a:lnSpc>
            </a:pPr>
            <a:r>
              <a:rPr lang="fi-FI" sz="1050" dirty="0"/>
              <a:t>Ilmanjako</a:t>
            </a:r>
          </a:p>
          <a:p>
            <a:pPr lvl="1">
              <a:lnSpc>
                <a:spcPct val="80000"/>
              </a:lnSpc>
            </a:pPr>
            <a:r>
              <a:rPr lang="fi-FI" sz="1050" dirty="0"/>
              <a:t>Jäähdytyspalkit ja </a:t>
            </a:r>
            <a:r>
              <a:rPr lang="fi-FI" sz="1050" dirty="0" err="1"/>
              <a:t>puhallinkonvektorit</a:t>
            </a:r>
            <a:endParaRPr lang="fi-FI" sz="1050" dirty="0"/>
          </a:p>
          <a:p>
            <a:pPr lvl="1">
              <a:lnSpc>
                <a:spcPct val="80000"/>
              </a:lnSpc>
            </a:pPr>
            <a:endParaRPr lang="fi-FI" sz="1100" dirty="0"/>
          </a:p>
          <a:p>
            <a:pPr lvl="1"/>
            <a:endParaRPr lang="fi-FI" sz="1100" dirty="0"/>
          </a:p>
          <a:p>
            <a:pPr lvl="1"/>
            <a:endParaRPr lang="fi-FI" sz="1100" dirty="0"/>
          </a:p>
          <a:p>
            <a:pPr lvl="1"/>
            <a:endParaRPr lang="fi-FI" sz="1100" dirty="0"/>
          </a:p>
          <a:p>
            <a:pPr lvl="1"/>
            <a:endParaRPr lang="fi-FI" sz="1100" dirty="0"/>
          </a:p>
          <a:p>
            <a:pPr lvl="1"/>
            <a:endParaRPr lang="fi-FI" sz="1100" dirty="0"/>
          </a:p>
          <a:p>
            <a:pPr lvl="1"/>
            <a:endParaRPr lang="fi-FI" sz="1100" dirty="0"/>
          </a:p>
          <a:p>
            <a:endParaRPr lang="fi-FI" sz="1100" dirty="0"/>
          </a:p>
        </p:txBody>
      </p:sp>
      <p:sp>
        <p:nvSpPr>
          <p:cNvPr id="10" name="Content Placeholder 3"/>
          <p:cNvSpPr>
            <a:spLocks noGrp="1"/>
          </p:cNvSpPr>
          <p:nvPr>
            <p:ph sz="half" idx="2"/>
          </p:nvPr>
        </p:nvSpPr>
        <p:spPr>
          <a:xfrm>
            <a:off x="4788024" y="1419415"/>
            <a:ext cx="3668713" cy="4392614"/>
          </a:xfrm>
        </p:spPr>
        <p:txBody>
          <a:bodyPr>
            <a:noAutofit/>
          </a:bodyPr>
          <a:lstStyle/>
          <a:p>
            <a:pPr marL="342900" lvl="1" indent="-342900">
              <a:buClr>
                <a:srgbClr val="C60C30"/>
              </a:buClr>
              <a:buFont typeface="+mj-lt"/>
              <a:buAutoNum type="arabicPeriod" startAt="7"/>
            </a:pPr>
            <a:r>
              <a:rPr lang="fi-FI" sz="1050" b="1" dirty="0"/>
              <a:t>Koettu sisäympäristö ja sisäilmastokysely</a:t>
            </a:r>
          </a:p>
          <a:p>
            <a:pPr lvl="1">
              <a:lnSpc>
                <a:spcPct val="80000"/>
              </a:lnSpc>
            </a:pPr>
            <a:r>
              <a:rPr lang="fi-FI" sz="1050" dirty="0"/>
              <a:t>Koettu sisäympäristö</a:t>
            </a:r>
          </a:p>
          <a:p>
            <a:pPr lvl="1">
              <a:lnSpc>
                <a:spcPct val="80000"/>
              </a:lnSpc>
            </a:pPr>
            <a:r>
              <a:rPr lang="fi-FI" sz="1050" dirty="0"/>
              <a:t>Sisäilmastokysely</a:t>
            </a:r>
          </a:p>
          <a:p>
            <a:pPr lvl="1">
              <a:lnSpc>
                <a:spcPct val="80000"/>
              </a:lnSpc>
            </a:pPr>
            <a:r>
              <a:rPr lang="fi-FI" sz="1050" dirty="0"/>
              <a:t>MM40-Örebro -kysely</a:t>
            </a:r>
          </a:p>
          <a:p>
            <a:pPr lvl="1">
              <a:lnSpc>
                <a:spcPct val="80000"/>
              </a:lnSpc>
            </a:pPr>
            <a:r>
              <a:rPr lang="fi-FI" sz="1050" dirty="0"/>
              <a:t>Työterveyslaitoksen sisäilmastokysely</a:t>
            </a:r>
          </a:p>
          <a:p>
            <a:pPr lvl="1">
              <a:lnSpc>
                <a:spcPct val="80000"/>
              </a:lnSpc>
            </a:pPr>
            <a:r>
              <a:rPr lang="fi-FI" sz="1050" dirty="0"/>
              <a:t>Koulujen sisäilmastokysely</a:t>
            </a:r>
          </a:p>
          <a:p>
            <a:pPr lvl="1"/>
            <a:endParaRPr lang="fi-FI" sz="900" dirty="0"/>
          </a:p>
          <a:p>
            <a:pPr marL="342900" lvl="1" indent="-342900">
              <a:buFont typeface="+mj-lt"/>
              <a:buAutoNum type="arabicPeriod" startAt="8"/>
            </a:pPr>
            <a:r>
              <a:rPr lang="fi-FI" sz="1050" b="1" dirty="0" smtClean="0"/>
              <a:t>Sisäilmastoselvitys</a:t>
            </a:r>
          </a:p>
          <a:p>
            <a:pPr lvl="1">
              <a:lnSpc>
                <a:spcPct val="80000"/>
              </a:lnSpc>
            </a:pPr>
            <a:r>
              <a:rPr lang="fi-FI" sz="1050" dirty="0" smtClean="0"/>
              <a:t>Sisäilmastoselvityksen vaiheet</a:t>
            </a:r>
          </a:p>
          <a:p>
            <a:pPr lvl="1">
              <a:lnSpc>
                <a:spcPct val="80000"/>
              </a:lnSpc>
            </a:pPr>
            <a:r>
              <a:rPr lang="fi-FI" sz="1050" dirty="0" smtClean="0"/>
              <a:t>Taustatiedot kohteesta</a:t>
            </a:r>
          </a:p>
          <a:p>
            <a:pPr lvl="1">
              <a:lnSpc>
                <a:spcPct val="80000"/>
              </a:lnSpc>
            </a:pPr>
            <a:r>
              <a:rPr lang="fi-FI" sz="1050" dirty="0" smtClean="0"/>
              <a:t>Arviointikäynti</a:t>
            </a:r>
          </a:p>
          <a:p>
            <a:pPr lvl="1">
              <a:lnSpc>
                <a:spcPct val="80000"/>
              </a:lnSpc>
            </a:pPr>
            <a:r>
              <a:rPr lang="fi-FI" sz="1050" dirty="0" smtClean="0"/>
              <a:t>Jatkotutkimukset</a:t>
            </a:r>
          </a:p>
          <a:p>
            <a:pPr lvl="1">
              <a:lnSpc>
                <a:spcPct val="80000"/>
              </a:lnSpc>
            </a:pPr>
            <a:r>
              <a:rPr lang="fi-FI" sz="1050" dirty="0" smtClean="0"/>
              <a:t>Johtopäätökset</a:t>
            </a:r>
          </a:p>
          <a:p>
            <a:pPr lvl="1">
              <a:lnSpc>
                <a:spcPct val="80000"/>
              </a:lnSpc>
            </a:pPr>
            <a:r>
              <a:rPr lang="fi-FI" sz="1050" dirty="0" smtClean="0"/>
              <a:t>Sisäilmastoselvitys ja viestintä</a:t>
            </a:r>
          </a:p>
          <a:p>
            <a:pPr lvl="1">
              <a:lnSpc>
                <a:spcPct val="80000"/>
              </a:lnSpc>
            </a:pPr>
            <a:r>
              <a:rPr lang="fi-FI" sz="1050" dirty="0" smtClean="0"/>
              <a:t>Sisäilmaongelman ratkaiseminen asunto-osakeyhtiössä</a:t>
            </a:r>
          </a:p>
          <a:p>
            <a:pPr lvl="1"/>
            <a:endParaRPr lang="fi-FI" sz="900" dirty="0"/>
          </a:p>
          <a:p>
            <a:pPr marL="342900" lvl="1" indent="-342900">
              <a:buClr>
                <a:srgbClr val="C60C30"/>
              </a:buClr>
              <a:buFont typeface="+mj-lt"/>
              <a:buAutoNum type="arabicPeriod" startAt="9"/>
            </a:pPr>
            <a:r>
              <a:rPr lang="fi-FI" sz="1050" b="1" dirty="0"/>
              <a:t>Altistumisen arviointi</a:t>
            </a:r>
          </a:p>
          <a:p>
            <a:pPr lvl="1">
              <a:lnSpc>
                <a:spcPct val="80000"/>
              </a:lnSpc>
            </a:pPr>
            <a:r>
              <a:rPr lang="fi-FI" sz="1050" dirty="0"/>
              <a:t>Käsitteet</a:t>
            </a:r>
          </a:p>
          <a:p>
            <a:pPr lvl="1">
              <a:lnSpc>
                <a:spcPct val="80000"/>
              </a:lnSpc>
            </a:pPr>
            <a:r>
              <a:rPr lang="fi-FI" sz="1050" dirty="0"/>
              <a:t>Lainsäädäntö</a:t>
            </a:r>
          </a:p>
          <a:p>
            <a:pPr lvl="1">
              <a:lnSpc>
                <a:spcPct val="80000"/>
              </a:lnSpc>
            </a:pPr>
            <a:r>
              <a:rPr lang="fi-FI" sz="1050" dirty="0"/>
              <a:t>Sisäilmasto-ongelmien vaikutus tilojen käyttäjien terveyteen</a:t>
            </a:r>
          </a:p>
          <a:p>
            <a:pPr lvl="1">
              <a:lnSpc>
                <a:spcPct val="80000"/>
              </a:lnSpc>
            </a:pPr>
            <a:r>
              <a:rPr lang="fi-FI" sz="1050" dirty="0"/>
              <a:t>Altistumisen ja terveydellisen merkityksen arviointi</a:t>
            </a:r>
          </a:p>
          <a:p>
            <a:pPr lvl="1">
              <a:lnSpc>
                <a:spcPct val="80000"/>
              </a:lnSpc>
            </a:pPr>
            <a:r>
              <a:rPr lang="fi-FI" sz="1050" dirty="0"/>
              <a:t>BS8800 - riskinarviointistandardi</a:t>
            </a:r>
          </a:p>
          <a:p>
            <a:pPr lvl="1">
              <a:lnSpc>
                <a:spcPct val="80000"/>
              </a:lnSpc>
            </a:pPr>
            <a:r>
              <a:rPr lang="fi-FI" sz="1050" dirty="0"/>
              <a:t>Kosteusvauriotyöryhmän muistio, STM </a:t>
            </a:r>
            <a:r>
              <a:rPr lang="fi-FI" sz="1050" dirty="0" smtClean="0"/>
              <a:t>2009:18</a:t>
            </a:r>
          </a:p>
          <a:p>
            <a:pPr lvl="1">
              <a:lnSpc>
                <a:spcPct val="80000"/>
              </a:lnSpc>
            </a:pPr>
            <a:r>
              <a:rPr lang="fi-FI" sz="1050" dirty="0" smtClean="0"/>
              <a:t>Altistumisolosuhteiden arviointi sisäilman epäpuhtauksille (TTL)</a:t>
            </a:r>
            <a:endParaRPr lang="fi-FI" sz="1050" dirty="0"/>
          </a:p>
          <a:p>
            <a:pPr lvl="1">
              <a:lnSpc>
                <a:spcPct val="80000"/>
              </a:lnSpc>
            </a:pPr>
            <a:r>
              <a:rPr lang="fi-FI" sz="1050" dirty="0"/>
              <a:t>Altistumisen ja terveydellisen merkityksen arviointi</a:t>
            </a:r>
          </a:p>
          <a:p>
            <a:pPr lvl="1">
              <a:lnSpc>
                <a:spcPct val="80000"/>
              </a:lnSpc>
            </a:pPr>
            <a:r>
              <a:rPr lang="fi-FI" sz="1050" dirty="0"/>
              <a:t>Altistumisen arvioinnista terveydellisen merkityksen arviointiin</a:t>
            </a:r>
          </a:p>
          <a:p>
            <a:endParaRPr lang="fi-FI" sz="1100" dirty="0"/>
          </a:p>
        </p:txBody>
      </p:sp>
    </p:spTree>
    <p:extLst>
      <p:ext uri="{BB962C8B-B14F-4D97-AF65-F5344CB8AC3E}">
        <p14:creationId xmlns:p14="http://schemas.microsoft.com/office/powerpoint/2010/main" val="1687464173"/>
      </p:ext>
    </p:extLst>
  </p:cSld>
  <p:clrMapOvr>
    <a:masterClrMapping/>
  </p:clrMapOvr>
  <p:transition spd="med">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Koulurakennusten kosteus- ja homevauriot (KTL), 2008</a:t>
            </a:r>
            <a:endParaRPr lang="fi-FI" dirty="0"/>
          </a:p>
        </p:txBody>
      </p:sp>
      <p:sp>
        <p:nvSpPr>
          <p:cNvPr id="3" name="Content Placeholder 2"/>
          <p:cNvSpPr>
            <a:spLocks noGrp="1"/>
          </p:cNvSpPr>
          <p:nvPr>
            <p:ph idx="1"/>
          </p:nvPr>
        </p:nvSpPr>
        <p:spPr>
          <a:xfrm>
            <a:off x="827088" y="1628775"/>
            <a:ext cx="7489825" cy="3096369"/>
          </a:xfrm>
        </p:spPr>
        <p:txBody>
          <a:bodyPr>
            <a:normAutofit/>
          </a:bodyPr>
          <a:lstStyle/>
          <a:p>
            <a:r>
              <a:rPr lang="fi-FI" dirty="0" smtClean="0"/>
              <a:t>Ohjeita koulujen kosteus- ja homevaurioiden selvittämiseen</a:t>
            </a:r>
          </a:p>
          <a:p>
            <a:endParaRPr lang="fi-FI" dirty="0" smtClean="0"/>
          </a:p>
          <a:p>
            <a:r>
              <a:rPr lang="fi-FI" dirty="0" smtClean="0"/>
              <a:t>Pääpaino mikrobiologisissa selvityksissä</a:t>
            </a:r>
          </a:p>
          <a:p>
            <a:pPr lvl="1"/>
            <a:r>
              <a:rPr lang="fi-FI" dirty="0" smtClean="0"/>
              <a:t>Näytteenotto ja tulosten tulkinta</a:t>
            </a:r>
          </a:p>
          <a:p>
            <a:pPr lvl="1"/>
            <a:r>
              <a:rPr lang="fi-FI" dirty="0" smtClean="0"/>
              <a:t>Korjausten onnistumisen seuranta</a:t>
            </a:r>
          </a:p>
          <a:p>
            <a:pPr lvl="1"/>
            <a:endParaRPr lang="fi-FI" dirty="0"/>
          </a:p>
          <a:p>
            <a:endParaRPr lang="fi-FI" sz="1800" dirty="0" smtClean="0"/>
          </a:p>
          <a:p>
            <a:pPr lvl="1"/>
            <a:endParaRPr lang="fi-FI" sz="1600" dirty="0"/>
          </a:p>
        </p:txBody>
      </p:sp>
      <p:sp>
        <p:nvSpPr>
          <p:cNvPr id="5" name="Slide Number Placeholder 4"/>
          <p:cNvSpPr>
            <a:spLocks noGrp="1"/>
          </p:cNvSpPr>
          <p:nvPr>
            <p:ph type="sldNum" sz="quarter" idx="12"/>
          </p:nvPr>
        </p:nvSpPr>
        <p:spPr/>
        <p:txBody>
          <a:bodyPr/>
          <a:lstStyle/>
          <a:p>
            <a:fld id="{49246692-9764-4796-AF2E-897E79EBAFA7}" type="slidenum">
              <a:rPr lang="fi-FI" smtClean="0"/>
              <a:pPr/>
              <a:t>40</a:t>
            </a:fld>
            <a:endParaRPr lang="fi-FI"/>
          </a:p>
        </p:txBody>
      </p:sp>
      <p:pic>
        <p:nvPicPr>
          <p:cNvPr id="7"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5224350"/>
      </p:ext>
    </p:extLst>
  </p:cSld>
  <p:clrMapOvr>
    <a:masterClrMapping/>
  </p:clrMapOvr>
  <p:transition spd="med">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fi-FI" dirty="0" smtClean="0"/>
              <a:t>Koulurakennusten kosteus- ja homevauriot (KTL), 2008</a:t>
            </a:r>
            <a:endParaRPr lang="fi-FI" dirty="0"/>
          </a:p>
        </p:txBody>
      </p:sp>
      <p:sp>
        <p:nvSpPr>
          <p:cNvPr id="5" name="Slide Number Placeholder 4"/>
          <p:cNvSpPr>
            <a:spLocks noGrp="1"/>
          </p:cNvSpPr>
          <p:nvPr>
            <p:ph type="sldNum" sz="quarter" idx="12"/>
          </p:nvPr>
        </p:nvSpPr>
        <p:spPr/>
        <p:txBody>
          <a:bodyPr/>
          <a:lstStyle/>
          <a:p>
            <a:pPr>
              <a:defRPr/>
            </a:pPr>
            <a:fld id="{9D3CCF0C-091D-4B83-A78B-334BFFC112C4}" type="slidenum">
              <a:rPr lang="fi-FI" smtClean="0"/>
              <a:pPr>
                <a:defRPr/>
              </a:pPr>
              <a:t>41</a:t>
            </a:fld>
            <a:endParaRPr lang="fi-FI" dirty="0"/>
          </a:p>
        </p:txBody>
      </p:sp>
      <p:graphicFrame>
        <p:nvGraphicFramePr>
          <p:cNvPr id="3" name="Content Placeholder 2"/>
          <p:cNvGraphicFramePr>
            <a:graphicFrameLocks noGrp="1"/>
          </p:cNvGraphicFramePr>
          <p:nvPr>
            <p:ph type="pic" sz="quarter" idx="13"/>
            <p:extLst>
              <p:ext uri="{D42A27DB-BD31-4B8C-83A1-F6EECF244321}">
                <p14:modId xmlns:p14="http://schemas.microsoft.com/office/powerpoint/2010/main" val="3335963634"/>
              </p:ext>
            </p:extLst>
          </p:nvPr>
        </p:nvGraphicFramePr>
        <p:xfrm>
          <a:off x="827088" y="1628775"/>
          <a:ext cx="7489826" cy="3510280"/>
        </p:xfrm>
        <a:graphic>
          <a:graphicData uri="http://schemas.openxmlformats.org/drawingml/2006/table">
            <a:tbl>
              <a:tblPr firstRow="1" bandRow="1">
                <a:tableStyleId>{5C22544A-7EE6-4342-B048-85BDC9FD1C3A}</a:tableStyleId>
              </a:tblPr>
              <a:tblGrid>
                <a:gridCol w="3744913"/>
                <a:gridCol w="3744913"/>
              </a:tblGrid>
              <a:tr h="370840">
                <a:tc>
                  <a:txBody>
                    <a:bodyPr/>
                    <a:lstStyle/>
                    <a:p>
                      <a:r>
                        <a:rPr lang="fi-FI" dirty="0" smtClean="0"/>
                        <a:t>Näytteenoton syy</a:t>
                      </a:r>
                      <a:endParaRPr lang="fi-FI" dirty="0"/>
                    </a:p>
                  </a:txBody>
                  <a:tcPr/>
                </a:tc>
                <a:tc>
                  <a:txBody>
                    <a:bodyPr/>
                    <a:lstStyle/>
                    <a:p>
                      <a:r>
                        <a:rPr lang="fi-FI" dirty="0" smtClean="0"/>
                        <a:t>Näytteet</a:t>
                      </a:r>
                      <a:endParaRPr lang="fi-FI" dirty="0"/>
                    </a:p>
                  </a:txBody>
                  <a:tcPr/>
                </a:tc>
              </a:tr>
              <a:tr h="370840">
                <a:tc>
                  <a:txBody>
                    <a:bodyPr/>
                    <a:lstStyle/>
                    <a:p>
                      <a:pPr marL="0" algn="l" defTabSz="914400" rtl="0" eaLnBrk="1" latinLnBrk="0" hangingPunct="1"/>
                      <a:r>
                        <a:rPr lang="fi-FI" sz="1400" b="1" kern="1200" dirty="0" smtClean="0">
                          <a:solidFill>
                            <a:schemeClr val="dk1"/>
                          </a:solidFill>
                          <a:latin typeface="+mn-lt"/>
                          <a:ea typeface="+mn-ea"/>
                          <a:cs typeface="+mn-cs"/>
                        </a:rPr>
                        <a:t>Mikrobikasvuston varmistaminen tai poissulkeminen</a:t>
                      </a:r>
                      <a:endParaRPr lang="fi-FI" sz="1400" b="1" kern="1200" dirty="0">
                        <a:solidFill>
                          <a:schemeClr val="dk1"/>
                        </a:solidFill>
                        <a:latin typeface="+mn-lt"/>
                        <a:ea typeface="+mn-ea"/>
                        <a:cs typeface="+mn-cs"/>
                      </a:endParaRPr>
                    </a:p>
                  </a:txBody>
                  <a:tcPr/>
                </a:tc>
                <a:tc>
                  <a:txBody>
                    <a:bodyPr/>
                    <a:lstStyle/>
                    <a:p>
                      <a:pPr marL="0" algn="l" defTabSz="914400" rtl="0" eaLnBrk="1" latinLnBrk="0" hangingPunct="1"/>
                      <a:r>
                        <a:rPr lang="fi-FI" sz="1400" b="1" kern="1200" dirty="0" smtClean="0">
                          <a:solidFill>
                            <a:schemeClr val="dk1"/>
                          </a:solidFill>
                          <a:latin typeface="+mn-lt"/>
                          <a:ea typeface="+mn-ea"/>
                          <a:cs typeface="+mn-cs"/>
                        </a:rPr>
                        <a:t>Pinta- ja/tai materiaalinäytteet</a:t>
                      </a:r>
                    </a:p>
                    <a:p>
                      <a:pPr marL="0" algn="l" defTabSz="914400" rtl="0" eaLnBrk="1" latinLnBrk="0" hangingPunct="1"/>
                      <a:r>
                        <a:rPr lang="fi-FI" sz="1400" kern="1200" dirty="0" smtClean="0">
                          <a:solidFill>
                            <a:schemeClr val="dk1"/>
                          </a:solidFill>
                          <a:latin typeface="+mn-lt"/>
                          <a:ea typeface="+mn-ea"/>
                          <a:cs typeface="+mn-cs"/>
                        </a:rPr>
                        <a:t>Useita näytteitä eri materiaaleista, eri vauriokohdista ja vauriottomista kohdista</a:t>
                      </a:r>
                      <a:endParaRPr lang="fi-FI" sz="1400" kern="1200" dirty="0">
                        <a:solidFill>
                          <a:schemeClr val="dk1"/>
                        </a:solidFill>
                        <a:latin typeface="+mn-lt"/>
                        <a:ea typeface="+mn-ea"/>
                        <a:cs typeface="+mn-cs"/>
                      </a:endParaRPr>
                    </a:p>
                  </a:txBody>
                  <a:tcPr/>
                </a:tc>
              </a:tr>
              <a:tr h="370840">
                <a:tc>
                  <a:txBody>
                    <a:bodyPr/>
                    <a:lstStyle/>
                    <a:p>
                      <a:pPr marL="0" algn="l" defTabSz="914400" rtl="0" eaLnBrk="1" latinLnBrk="0" hangingPunct="1"/>
                      <a:r>
                        <a:rPr lang="fi-FI" sz="1400" b="1" kern="1200" dirty="0" smtClean="0">
                          <a:solidFill>
                            <a:schemeClr val="dk1"/>
                          </a:solidFill>
                          <a:latin typeface="+mn-lt"/>
                          <a:ea typeface="+mn-ea"/>
                          <a:cs typeface="+mn-cs"/>
                        </a:rPr>
                        <a:t>Vaurion laajuuden selvittäminen</a:t>
                      </a:r>
                      <a:endParaRPr lang="fi-FI" sz="1400" b="1"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400" b="1" kern="1200" dirty="0" smtClean="0">
                          <a:solidFill>
                            <a:schemeClr val="dk1"/>
                          </a:solidFill>
                          <a:latin typeface="+mn-lt"/>
                          <a:ea typeface="+mn-ea"/>
                          <a:cs typeface="+mn-cs"/>
                        </a:rPr>
                        <a:t>Pinta- ja/tai materiaalinäytteet</a:t>
                      </a:r>
                    </a:p>
                    <a:p>
                      <a:pPr marL="0" algn="l" defTabSz="914400" rtl="0" eaLnBrk="1" latinLnBrk="0" hangingPunct="1"/>
                      <a:r>
                        <a:rPr lang="fi-FI" sz="1400" kern="1200" dirty="0" smtClean="0">
                          <a:solidFill>
                            <a:schemeClr val="dk1"/>
                          </a:solidFill>
                          <a:latin typeface="+mn-lt"/>
                          <a:ea typeface="+mn-ea"/>
                          <a:cs typeface="+mn-cs"/>
                        </a:rPr>
                        <a:t>Useita näytteitä materiaaleista</a:t>
                      </a:r>
                    </a:p>
                    <a:p>
                      <a:pPr marL="0" algn="l" defTabSz="914400" rtl="0" eaLnBrk="1" latinLnBrk="0" hangingPunct="1"/>
                      <a:r>
                        <a:rPr lang="fi-FI" sz="1400" kern="1200" dirty="0" smtClean="0">
                          <a:solidFill>
                            <a:schemeClr val="dk1"/>
                          </a:solidFill>
                          <a:latin typeface="+mn-lt"/>
                          <a:ea typeface="+mn-ea"/>
                          <a:cs typeface="+mn-cs"/>
                        </a:rPr>
                        <a:t>Useita näytteitä epäillyn vaurioalueen kohdista</a:t>
                      </a:r>
                      <a:endParaRPr lang="fi-FI" sz="1400" kern="1200" dirty="0">
                        <a:solidFill>
                          <a:schemeClr val="dk1"/>
                        </a:solidFill>
                        <a:latin typeface="+mn-lt"/>
                        <a:ea typeface="+mn-ea"/>
                        <a:cs typeface="+mn-cs"/>
                      </a:endParaRPr>
                    </a:p>
                  </a:txBody>
                  <a:tcPr/>
                </a:tc>
              </a:tr>
              <a:tr h="370840">
                <a:tc>
                  <a:txBody>
                    <a:bodyPr/>
                    <a:lstStyle/>
                    <a:p>
                      <a:pPr marL="0" algn="l" defTabSz="914400" rtl="0" eaLnBrk="1" latinLnBrk="0" hangingPunct="1"/>
                      <a:r>
                        <a:rPr lang="fi-FI" sz="1400" b="1" kern="1200" dirty="0" smtClean="0">
                          <a:solidFill>
                            <a:schemeClr val="dk1"/>
                          </a:solidFill>
                          <a:latin typeface="+mn-lt"/>
                          <a:ea typeface="+mn-ea"/>
                          <a:cs typeface="+mn-cs"/>
                        </a:rPr>
                        <a:t>Vauriot eivät näkyviä, mutta vaurioepäily esim. tilojen käyttäjien oireilusta johtuen</a:t>
                      </a:r>
                      <a:endParaRPr lang="fi-FI" sz="1400" b="1" kern="1200" dirty="0">
                        <a:solidFill>
                          <a:schemeClr val="dk1"/>
                        </a:solidFill>
                        <a:latin typeface="+mn-lt"/>
                        <a:ea typeface="+mn-ea"/>
                        <a:cs typeface="+mn-cs"/>
                      </a:endParaRPr>
                    </a:p>
                  </a:txBody>
                  <a:tcPr/>
                </a:tc>
                <a:tc>
                  <a:txBody>
                    <a:bodyPr/>
                    <a:lstStyle/>
                    <a:p>
                      <a:pPr marL="0" algn="l" defTabSz="914400" rtl="0" eaLnBrk="1" latinLnBrk="0" hangingPunct="1"/>
                      <a:r>
                        <a:rPr lang="fi-FI" sz="1400" b="1" kern="1200" dirty="0" smtClean="0">
                          <a:solidFill>
                            <a:schemeClr val="dk1"/>
                          </a:solidFill>
                          <a:latin typeface="+mn-lt"/>
                          <a:ea typeface="+mn-ea"/>
                          <a:cs typeface="+mn-cs"/>
                        </a:rPr>
                        <a:t>Ilmanäytteet</a:t>
                      </a:r>
                    </a:p>
                    <a:p>
                      <a:pPr marL="0" algn="l" defTabSz="914400" rtl="0" eaLnBrk="1" latinLnBrk="0" hangingPunct="1"/>
                      <a:r>
                        <a:rPr lang="fi-FI" sz="1400" kern="1200" dirty="0" smtClean="0">
                          <a:solidFill>
                            <a:schemeClr val="dk1"/>
                          </a:solidFill>
                          <a:latin typeface="+mn-lt"/>
                          <a:ea typeface="+mn-ea"/>
                          <a:cs typeface="+mn-cs"/>
                        </a:rPr>
                        <a:t>Useita näytteitä rakennuksen eri osista ja tiloista, vähintään 10-</a:t>
                      </a:r>
                      <a:r>
                        <a:rPr lang="fi-FI" sz="1400" kern="1200" baseline="0" dirty="0" smtClean="0">
                          <a:solidFill>
                            <a:schemeClr val="dk1"/>
                          </a:solidFill>
                          <a:latin typeface="+mn-lt"/>
                          <a:ea typeface="+mn-ea"/>
                          <a:cs typeface="+mn-cs"/>
                        </a:rPr>
                        <a:t>1</a:t>
                      </a:r>
                      <a:r>
                        <a:rPr lang="fi-FI" sz="1400" kern="1200" dirty="0" smtClean="0">
                          <a:solidFill>
                            <a:schemeClr val="dk1"/>
                          </a:solidFill>
                          <a:latin typeface="+mn-lt"/>
                          <a:ea typeface="+mn-ea"/>
                          <a:cs typeface="+mn-cs"/>
                        </a:rPr>
                        <a:t>2 näytettä</a:t>
                      </a:r>
                    </a:p>
                  </a:txBody>
                  <a:tcPr/>
                </a:tc>
              </a:tr>
              <a:tr h="370840">
                <a:tc>
                  <a:txBody>
                    <a:bodyPr/>
                    <a:lstStyle/>
                    <a:p>
                      <a:pPr marL="0" algn="l" defTabSz="914400" rtl="0" eaLnBrk="1" latinLnBrk="0" hangingPunct="1"/>
                      <a:r>
                        <a:rPr lang="fi-FI" sz="1400" b="1" kern="1200" dirty="0" smtClean="0">
                          <a:solidFill>
                            <a:schemeClr val="dk1"/>
                          </a:solidFill>
                          <a:latin typeface="+mn-lt"/>
                          <a:ea typeface="+mn-ea"/>
                          <a:cs typeface="+mn-cs"/>
                        </a:rPr>
                        <a:t>Korjausten onnistumisen seuranta</a:t>
                      </a:r>
                      <a:endParaRPr lang="fi-FI" sz="1400" b="1" kern="1200" dirty="0">
                        <a:solidFill>
                          <a:schemeClr val="dk1"/>
                        </a:solidFill>
                        <a:latin typeface="+mn-lt"/>
                        <a:ea typeface="+mn-ea"/>
                        <a:cs typeface="+mn-cs"/>
                      </a:endParaRPr>
                    </a:p>
                  </a:txBody>
                  <a:tcPr/>
                </a:tc>
                <a:tc>
                  <a:txBody>
                    <a:bodyPr/>
                    <a:lstStyle/>
                    <a:p>
                      <a:pPr marL="0" algn="l" defTabSz="914400" rtl="0" eaLnBrk="1" latinLnBrk="0" hangingPunct="1"/>
                      <a:r>
                        <a:rPr lang="fi-FI" sz="1400" b="1" kern="1200" dirty="0" smtClean="0">
                          <a:solidFill>
                            <a:schemeClr val="dk1"/>
                          </a:solidFill>
                          <a:latin typeface="+mn-lt"/>
                          <a:ea typeface="+mn-ea"/>
                          <a:cs typeface="+mn-cs"/>
                        </a:rPr>
                        <a:t>Ilmanäytteet tai pintanäytteet</a:t>
                      </a:r>
                    </a:p>
                    <a:p>
                      <a:pPr marL="0" algn="l" defTabSz="914400" rtl="0" eaLnBrk="1" latinLnBrk="0" hangingPunct="1"/>
                      <a:r>
                        <a:rPr lang="fi-FI" sz="1400" kern="1200" dirty="0" smtClean="0">
                          <a:solidFill>
                            <a:schemeClr val="dk1"/>
                          </a:solidFill>
                          <a:latin typeface="+mn-lt"/>
                          <a:ea typeface="+mn-ea"/>
                          <a:cs typeface="+mn-cs"/>
                        </a:rPr>
                        <a:t>Samalla tavoin ja samaan vuodenaikaan ennen ja jälkeen korjaukset</a:t>
                      </a:r>
                      <a:endParaRPr lang="fi-FI" sz="1400" kern="1200" dirty="0">
                        <a:solidFill>
                          <a:schemeClr val="dk1"/>
                        </a:solidFill>
                        <a:latin typeface="+mn-lt"/>
                        <a:ea typeface="+mn-ea"/>
                        <a:cs typeface="+mn-cs"/>
                      </a:endParaRPr>
                    </a:p>
                  </a:txBody>
                  <a:tcPr/>
                </a:tc>
              </a:tr>
            </a:tbl>
          </a:graphicData>
        </a:graphic>
      </p:graphicFrame>
      <p:pic>
        <p:nvPicPr>
          <p:cNvPr id="8"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3130361"/>
      </p:ext>
    </p:extLst>
  </p:cSld>
  <p:clrMapOvr>
    <a:masterClrMapping/>
  </p:clrMapOvr>
  <p:transition spd="med">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99592" y="3068960"/>
            <a:ext cx="7489824" cy="719460"/>
          </a:xfrm>
        </p:spPr>
        <p:style>
          <a:lnRef idx="3">
            <a:schemeClr val="lt1"/>
          </a:lnRef>
          <a:fillRef idx="1">
            <a:schemeClr val="accent2"/>
          </a:fillRef>
          <a:effectRef idx="1">
            <a:schemeClr val="accent2"/>
          </a:effectRef>
          <a:fontRef idx="minor">
            <a:schemeClr val="lt1"/>
          </a:fontRef>
        </p:style>
        <p:txBody>
          <a:bodyPr>
            <a:normAutofit/>
          </a:bodyPr>
          <a:lstStyle/>
          <a:p>
            <a:pPr algn="ctr"/>
            <a:r>
              <a:rPr lang="fi-FI" dirty="0"/>
              <a:t>Haitalliseksi tunnetut pitoisuudet </a:t>
            </a:r>
          </a:p>
        </p:txBody>
      </p:sp>
      <p:sp>
        <p:nvSpPr>
          <p:cNvPr id="5" name="Slide Number Placeholder 4"/>
          <p:cNvSpPr>
            <a:spLocks noGrp="1"/>
          </p:cNvSpPr>
          <p:nvPr>
            <p:ph type="sldNum" sz="quarter" idx="12"/>
          </p:nvPr>
        </p:nvSpPr>
        <p:spPr/>
        <p:txBody>
          <a:bodyPr/>
          <a:lstStyle/>
          <a:p>
            <a:fld id="{49246692-9764-4796-AF2E-897E79EBAFA7}" type="slidenum">
              <a:rPr lang="fi-FI" smtClean="0"/>
              <a:pPr/>
              <a:t>42</a:t>
            </a:fld>
            <a:endParaRPr lang="fi-FI"/>
          </a:p>
        </p:txBody>
      </p:sp>
      <p:pic>
        <p:nvPicPr>
          <p:cNvPr id="7"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0218311"/>
      </p:ext>
    </p:extLst>
  </p:cSld>
  <p:clrMapOvr>
    <a:masterClrMapping/>
  </p:clrMapOvr>
  <p:transition spd="med">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Haitalliseksi tunnetut pitoisuudet (HTP)</a:t>
            </a:r>
            <a:endParaRPr lang="fi-FI" dirty="0"/>
          </a:p>
        </p:txBody>
      </p:sp>
      <p:sp>
        <p:nvSpPr>
          <p:cNvPr id="3" name="Content Placeholder 2"/>
          <p:cNvSpPr>
            <a:spLocks noGrp="1"/>
          </p:cNvSpPr>
          <p:nvPr>
            <p:ph idx="1"/>
          </p:nvPr>
        </p:nvSpPr>
        <p:spPr/>
        <p:txBody>
          <a:bodyPr/>
          <a:lstStyle/>
          <a:p>
            <a:pPr marL="0" indent="0">
              <a:buNone/>
            </a:pPr>
            <a:r>
              <a:rPr lang="fi-FI" dirty="0" smtClean="0"/>
              <a:t>Sosiaali- ja terveysministeriö, 3/2014</a:t>
            </a:r>
          </a:p>
          <a:p>
            <a:pPr>
              <a:lnSpc>
                <a:spcPct val="90000"/>
              </a:lnSpc>
            </a:pPr>
            <a:r>
              <a:rPr lang="fi-FI" altLang="fi-FI" dirty="0" smtClean="0"/>
              <a:t>Pienimpiä </a:t>
            </a:r>
            <a:r>
              <a:rPr lang="fi-FI" altLang="fi-FI" dirty="0"/>
              <a:t>ilman epäpuhtauksien pitoisuuksia, joiden on arvioitu voivan vahingoittaa </a:t>
            </a:r>
            <a:r>
              <a:rPr lang="fi-FI" altLang="fi-FI" dirty="0" smtClean="0"/>
              <a:t>työntekijää</a:t>
            </a:r>
          </a:p>
          <a:p>
            <a:pPr>
              <a:lnSpc>
                <a:spcPct val="90000"/>
              </a:lnSpc>
            </a:pPr>
            <a:endParaRPr lang="fi-FI" altLang="fi-FI" dirty="0"/>
          </a:p>
          <a:p>
            <a:pPr>
              <a:lnSpc>
                <a:spcPct val="90000"/>
              </a:lnSpc>
            </a:pPr>
            <a:r>
              <a:rPr lang="fi-FI" altLang="fi-FI" dirty="0"/>
              <a:t>Ei huomioida lieviä </a:t>
            </a:r>
            <a:r>
              <a:rPr lang="fi-FI" altLang="fi-FI" dirty="0" smtClean="0"/>
              <a:t>vaikutuksia</a:t>
            </a:r>
          </a:p>
          <a:p>
            <a:pPr>
              <a:lnSpc>
                <a:spcPct val="90000"/>
              </a:lnSpc>
            </a:pPr>
            <a:r>
              <a:rPr lang="fi-FI" altLang="fi-FI" dirty="0" smtClean="0"/>
              <a:t>Ei </a:t>
            </a:r>
            <a:r>
              <a:rPr lang="fi-FI" altLang="fi-FI" dirty="0"/>
              <a:t>huomioida vakavia vaikutuksia, jos todennäköisyys </a:t>
            </a:r>
            <a:r>
              <a:rPr lang="fi-FI" altLang="fi-FI" dirty="0" smtClean="0"/>
              <a:t>pieni</a:t>
            </a:r>
          </a:p>
          <a:p>
            <a:pPr>
              <a:lnSpc>
                <a:spcPct val="90000"/>
              </a:lnSpc>
            </a:pPr>
            <a:r>
              <a:rPr lang="fi-FI" altLang="fi-FI" dirty="0" smtClean="0"/>
              <a:t>Ei </a:t>
            </a:r>
            <a:r>
              <a:rPr lang="fi-FI" altLang="fi-FI" dirty="0"/>
              <a:t>huomioida herkkiä </a:t>
            </a:r>
            <a:r>
              <a:rPr lang="fi-FI" altLang="fi-FI" dirty="0" smtClean="0"/>
              <a:t>yksilöitä</a:t>
            </a:r>
          </a:p>
          <a:p>
            <a:pPr>
              <a:lnSpc>
                <a:spcPct val="90000"/>
              </a:lnSpc>
            </a:pPr>
            <a:r>
              <a:rPr lang="fi-FI" altLang="fi-FI" dirty="0" smtClean="0"/>
              <a:t>Altistusaika</a:t>
            </a:r>
            <a:r>
              <a:rPr lang="fi-FI" altLang="fi-FI" dirty="0"/>
              <a:t>: 8h, 15 min, </a:t>
            </a:r>
            <a:r>
              <a:rPr lang="fi-FI" altLang="fi-FI" dirty="0" smtClean="0"/>
              <a:t>hetkellinen</a:t>
            </a:r>
          </a:p>
          <a:p>
            <a:pPr>
              <a:lnSpc>
                <a:spcPct val="90000"/>
              </a:lnSpc>
            </a:pPr>
            <a:endParaRPr lang="fi-FI" altLang="fi-FI" dirty="0"/>
          </a:p>
          <a:p>
            <a:pPr>
              <a:lnSpc>
                <a:spcPct val="90000"/>
              </a:lnSpc>
            </a:pPr>
            <a:r>
              <a:rPr lang="fi-FI" altLang="fi-FI" dirty="0" smtClean="0"/>
              <a:t>Ylittyvät harvoin ei teollisten työpaikkojen sisäympäristössä</a:t>
            </a:r>
            <a:endParaRPr lang="fi-FI" altLang="fi-FI" dirty="0"/>
          </a:p>
          <a:p>
            <a:pPr marL="914400" lvl="2" indent="0">
              <a:lnSpc>
                <a:spcPct val="90000"/>
              </a:lnSpc>
              <a:buNone/>
            </a:pPr>
            <a:endParaRPr lang="fi-FI" altLang="fi-FI" sz="1800" dirty="0"/>
          </a:p>
          <a:p>
            <a:endParaRPr lang="fi-FI" dirty="0"/>
          </a:p>
        </p:txBody>
      </p:sp>
      <p:sp>
        <p:nvSpPr>
          <p:cNvPr id="5" name="Slide Number Placeholder 4"/>
          <p:cNvSpPr>
            <a:spLocks noGrp="1"/>
          </p:cNvSpPr>
          <p:nvPr>
            <p:ph type="sldNum" sz="quarter" idx="12"/>
          </p:nvPr>
        </p:nvSpPr>
        <p:spPr/>
        <p:txBody>
          <a:bodyPr/>
          <a:lstStyle/>
          <a:p>
            <a:fld id="{49246692-9764-4796-AF2E-897E79EBAFA7}" type="slidenum">
              <a:rPr lang="fi-FI" smtClean="0"/>
              <a:pPr/>
              <a:t>43</a:t>
            </a:fld>
            <a:endParaRPr lang="fi-FI"/>
          </a:p>
        </p:txBody>
      </p:sp>
      <p:pic>
        <p:nvPicPr>
          <p:cNvPr id="8"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1791667"/>
      </p:ext>
    </p:extLst>
  </p:cSld>
  <p:clrMapOvr>
    <a:masterClrMapping/>
  </p:clrMapOvr>
  <p:transition spd="med">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Haitalliseksi tunnetut pitoisuudet (HTP)</a:t>
            </a:r>
            <a:endParaRPr lang="fi-FI" dirty="0"/>
          </a:p>
        </p:txBody>
      </p:sp>
      <p:sp>
        <p:nvSpPr>
          <p:cNvPr id="3" name="Content Placeholder 2"/>
          <p:cNvSpPr>
            <a:spLocks noGrp="1"/>
          </p:cNvSpPr>
          <p:nvPr>
            <p:ph idx="1"/>
          </p:nvPr>
        </p:nvSpPr>
        <p:spPr>
          <a:xfrm>
            <a:off x="811617" y="1792093"/>
            <a:ext cx="7489825" cy="3816449"/>
          </a:xfrm>
        </p:spPr>
        <p:txBody>
          <a:bodyPr/>
          <a:lstStyle/>
          <a:p>
            <a:pPr marL="0" indent="0">
              <a:buNone/>
            </a:pPr>
            <a:r>
              <a:rPr lang="fi-FI" altLang="fi-FI" dirty="0" smtClean="0"/>
              <a:t>Eivät sovellu rakennusten sisäilman laadun arviointiin</a:t>
            </a:r>
          </a:p>
          <a:p>
            <a:r>
              <a:rPr lang="fi-FI" altLang="fi-FI" sz="1800" dirty="0" smtClean="0"/>
              <a:t>Arvioidaan yleensä teollisuusprosessista aiheutuvia päästöjä työpaikalla</a:t>
            </a:r>
          </a:p>
          <a:p>
            <a:r>
              <a:rPr lang="fi-FI" altLang="fi-FI" sz="1800" dirty="0" smtClean="0"/>
              <a:t>Työhygienian raja-arvoja</a:t>
            </a:r>
          </a:p>
          <a:p>
            <a:pPr lvl="1"/>
            <a:endParaRPr lang="fi-FI" altLang="fi-FI" sz="1400" dirty="0"/>
          </a:p>
          <a:p>
            <a:pPr marL="0" indent="0">
              <a:buNone/>
            </a:pPr>
            <a:r>
              <a:rPr lang="fi-FI" altLang="fi-FI" dirty="0" smtClean="0"/>
              <a:t>Esimerkki formaldehydi:</a:t>
            </a:r>
          </a:p>
          <a:p>
            <a:r>
              <a:rPr lang="fi-FI" altLang="fi-FI" sz="1600" dirty="0" smtClean="0"/>
              <a:t>Hajukynnys: 35 µg/m</a:t>
            </a:r>
            <a:r>
              <a:rPr lang="fi-FI" altLang="fi-FI" sz="1600" baseline="30000" dirty="0"/>
              <a:t>3</a:t>
            </a:r>
            <a:endParaRPr lang="fi-FI" altLang="fi-FI" sz="1600" dirty="0" smtClean="0"/>
          </a:p>
          <a:p>
            <a:r>
              <a:rPr lang="fi-FI" altLang="fi-FI" sz="1600" dirty="0" smtClean="0"/>
              <a:t>Toimistoympäristön viitearvo: 15 µg/m</a:t>
            </a:r>
            <a:r>
              <a:rPr lang="fi-FI" altLang="fi-FI" sz="1600" baseline="30000" dirty="0"/>
              <a:t>3</a:t>
            </a:r>
            <a:endParaRPr lang="fi-FI" altLang="fi-FI" sz="1600" dirty="0" smtClean="0"/>
          </a:p>
          <a:p>
            <a:r>
              <a:rPr lang="fi-FI" altLang="fi-FI" sz="1600" dirty="0" smtClean="0"/>
              <a:t>Asumisterveysasetuksen toimenpideraja: 100 µg/m</a:t>
            </a:r>
            <a:r>
              <a:rPr lang="fi-FI" altLang="fi-FI" sz="1600" baseline="30000" dirty="0" smtClean="0"/>
              <a:t>3 </a:t>
            </a:r>
            <a:r>
              <a:rPr lang="fi-FI" altLang="fi-FI" sz="1600" dirty="0"/>
              <a:t>(Lyhyen ajan keskiarvopitoisuus) </a:t>
            </a:r>
          </a:p>
          <a:p>
            <a:r>
              <a:rPr lang="fi-FI" altLang="fi-FI" sz="1600" dirty="0" err="1" smtClean="0"/>
              <a:t>RakMk</a:t>
            </a:r>
            <a:r>
              <a:rPr lang="fi-FI" altLang="fi-FI" sz="1600" dirty="0" smtClean="0"/>
              <a:t> D2:n ohjearvo:  50 µg/m</a:t>
            </a:r>
            <a:r>
              <a:rPr lang="fi-FI" altLang="fi-FI" sz="1600" baseline="30000" dirty="0"/>
              <a:t>3</a:t>
            </a:r>
            <a:endParaRPr lang="fi-FI" altLang="fi-FI" sz="1600" dirty="0" smtClean="0"/>
          </a:p>
          <a:p>
            <a:r>
              <a:rPr lang="fi-FI" altLang="fi-FI" sz="1600" dirty="0" smtClean="0"/>
              <a:t>HTP</a:t>
            </a:r>
            <a:r>
              <a:rPr lang="fi-FI" altLang="fi-FI" sz="1250" dirty="0" smtClean="0"/>
              <a:t>8h</a:t>
            </a:r>
            <a:r>
              <a:rPr lang="fi-FI" altLang="fi-FI" sz="1600" dirty="0" smtClean="0"/>
              <a:t>-arvo: 370 µg/m</a:t>
            </a:r>
            <a:r>
              <a:rPr lang="fi-FI" altLang="fi-FI" sz="1600" baseline="30000" dirty="0"/>
              <a:t>3</a:t>
            </a:r>
            <a:endParaRPr lang="fi-FI" altLang="fi-FI" sz="1600" dirty="0"/>
          </a:p>
          <a:p>
            <a:endParaRPr lang="fi-FI" dirty="0"/>
          </a:p>
        </p:txBody>
      </p:sp>
      <p:sp>
        <p:nvSpPr>
          <p:cNvPr id="5" name="Slide Number Placeholder 4"/>
          <p:cNvSpPr>
            <a:spLocks noGrp="1"/>
          </p:cNvSpPr>
          <p:nvPr>
            <p:ph type="sldNum" sz="quarter" idx="12"/>
          </p:nvPr>
        </p:nvSpPr>
        <p:spPr/>
        <p:txBody>
          <a:bodyPr/>
          <a:lstStyle/>
          <a:p>
            <a:fld id="{49246692-9764-4796-AF2E-897E79EBAFA7}" type="slidenum">
              <a:rPr lang="fi-FI" smtClean="0"/>
              <a:pPr/>
              <a:t>44</a:t>
            </a:fld>
            <a:endParaRPr lang="fi-FI"/>
          </a:p>
        </p:txBody>
      </p:sp>
      <p:pic>
        <p:nvPicPr>
          <p:cNvPr id="7"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8205816"/>
      </p:ext>
    </p:extLst>
  </p:cSld>
  <p:clrMapOvr>
    <a:masterClrMapping/>
  </p:clrMapOvr>
  <p:transition spd="med">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0336" y="2708920"/>
            <a:ext cx="7489824" cy="1079500"/>
          </a:xfrm>
        </p:spPr>
        <p:style>
          <a:lnRef idx="3">
            <a:schemeClr val="lt1"/>
          </a:lnRef>
          <a:fillRef idx="1">
            <a:schemeClr val="accent2"/>
          </a:fillRef>
          <a:effectRef idx="1">
            <a:schemeClr val="accent2"/>
          </a:effectRef>
          <a:fontRef idx="minor">
            <a:schemeClr val="lt1"/>
          </a:fontRef>
        </p:style>
        <p:txBody>
          <a:bodyPr>
            <a:normAutofit/>
          </a:bodyPr>
          <a:lstStyle/>
          <a:p>
            <a:pPr algn="ctr"/>
            <a:r>
              <a:rPr lang="fi-FI" dirty="0"/>
              <a:t>Kosteudenhallinta ja homevaurioiden </a:t>
            </a:r>
            <a:r>
              <a:rPr lang="fi-FI" dirty="0" smtClean="0"/>
              <a:t>estäminen, RIL </a:t>
            </a:r>
            <a:endParaRPr lang="fi-FI" dirty="0"/>
          </a:p>
        </p:txBody>
      </p:sp>
      <p:sp>
        <p:nvSpPr>
          <p:cNvPr id="5" name="Slide Number Placeholder 4"/>
          <p:cNvSpPr>
            <a:spLocks noGrp="1"/>
          </p:cNvSpPr>
          <p:nvPr>
            <p:ph type="sldNum" sz="quarter" idx="12"/>
          </p:nvPr>
        </p:nvSpPr>
        <p:spPr/>
        <p:txBody>
          <a:bodyPr/>
          <a:lstStyle/>
          <a:p>
            <a:fld id="{49246692-9764-4796-AF2E-897E79EBAFA7}" type="slidenum">
              <a:rPr lang="fi-FI" smtClean="0"/>
              <a:pPr/>
              <a:t>45</a:t>
            </a:fld>
            <a:endParaRPr lang="fi-FI"/>
          </a:p>
        </p:txBody>
      </p:sp>
      <p:pic>
        <p:nvPicPr>
          <p:cNvPr id="7"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6541792"/>
      </p:ext>
    </p:extLst>
  </p:cSld>
  <p:clrMapOvr>
    <a:masterClrMapping/>
  </p:clrMapOvr>
  <p:transition spd="med">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i-FI" dirty="0" smtClean="0"/>
              <a:t>Kosteudenhallinta ja homevaurioiden estäminen RIL 250-2011</a:t>
            </a:r>
            <a:endParaRPr lang="en-US" dirty="0"/>
          </a:p>
        </p:txBody>
      </p:sp>
      <p:sp>
        <p:nvSpPr>
          <p:cNvPr id="3" name="Content Placeholder 2"/>
          <p:cNvSpPr>
            <a:spLocks noGrp="1"/>
          </p:cNvSpPr>
          <p:nvPr>
            <p:ph idx="1"/>
          </p:nvPr>
        </p:nvSpPr>
        <p:spPr>
          <a:xfrm>
            <a:off x="827088" y="1628775"/>
            <a:ext cx="7489825" cy="3816449"/>
          </a:xfrm>
        </p:spPr>
        <p:txBody>
          <a:bodyPr/>
          <a:lstStyle/>
          <a:p>
            <a:pPr marL="0" indent="0">
              <a:buNone/>
            </a:pPr>
            <a:r>
              <a:rPr lang="fi-FI" sz="2000" dirty="0" smtClean="0"/>
              <a:t>Ohjeita rakennushankkeen kosteuden hallinnasta</a:t>
            </a:r>
          </a:p>
          <a:p>
            <a:r>
              <a:rPr lang="fi-FI" sz="2000" dirty="0" smtClean="0"/>
              <a:t>Käsitellään rakennushankkeen kaikki vaiheet sekä tilojen käyttäminen</a:t>
            </a:r>
          </a:p>
          <a:p>
            <a:pPr lvl="1"/>
            <a:endParaRPr lang="fi-FI" sz="1800" dirty="0"/>
          </a:p>
          <a:p>
            <a:pPr marL="0" indent="0">
              <a:buNone/>
            </a:pPr>
            <a:r>
              <a:rPr lang="fi-FI" sz="2000" b="1" dirty="0" smtClean="0"/>
              <a:t>Asuinrakennuksen kosteuslaatuluokitus</a:t>
            </a:r>
            <a:endParaRPr lang="en-US" sz="2000" b="1" dirty="0">
              <a:solidFill>
                <a:srgbClr val="FF0000"/>
              </a:solidFill>
            </a:endParaRPr>
          </a:p>
          <a:p>
            <a:r>
              <a:rPr lang="en-US" sz="2000" dirty="0" err="1" smtClean="0"/>
              <a:t>Rakennuksen</a:t>
            </a:r>
            <a:r>
              <a:rPr lang="en-US" sz="2000" dirty="0" smtClean="0"/>
              <a:t> </a:t>
            </a:r>
            <a:r>
              <a:rPr lang="en-US" sz="2000" dirty="0" err="1" smtClean="0"/>
              <a:t>ilmanpitävyys</a:t>
            </a:r>
            <a:endParaRPr lang="en-US" sz="2000" dirty="0" smtClean="0"/>
          </a:p>
          <a:p>
            <a:r>
              <a:rPr lang="en-US" sz="2000" dirty="0" err="1" smtClean="0"/>
              <a:t>Kylmäsiltojen</a:t>
            </a:r>
            <a:r>
              <a:rPr lang="en-US" sz="2000" dirty="0" smtClean="0"/>
              <a:t> </a:t>
            </a:r>
            <a:r>
              <a:rPr lang="en-US" sz="2000" dirty="0" err="1" smtClean="0"/>
              <a:t>määrä</a:t>
            </a:r>
            <a:endParaRPr lang="en-US" sz="2000" dirty="0" smtClean="0"/>
          </a:p>
          <a:p>
            <a:r>
              <a:rPr lang="en-US" sz="2000" dirty="0" err="1" smtClean="0"/>
              <a:t>Rakenteiden</a:t>
            </a:r>
            <a:r>
              <a:rPr lang="en-US" sz="2000" dirty="0" smtClean="0"/>
              <a:t> </a:t>
            </a:r>
            <a:r>
              <a:rPr lang="en-US" sz="2000" dirty="0" err="1" smtClean="0"/>
              <a:t>kuivumiskyky</a:t>
            </a:r>
            <a:endParaRPr lang="en-US" sz="2000" dirty="0" smtClean="0"/>
          </a:p>
          <a:p>
            <a:r>
              <a:rPr lang="en-US" sz="2000" dirty="0" err="1" smtClean="0"/>
              <a:t>Työmaan</a:t>
            </a:r>
            <a:r>
              <a:rPr lang="en-US" sz="2000" dirty="0" smtClean="0"/>
              <a:t> </a:t>
            </a:r>
            <a:r>
              <a:rPr lang="en-US" sz="2000" dirty="0" err="1" smtClean="0"/>
              <a:t>kosteudenhallinta</a:t>
            </a:r>
            <a:endParaRPr lang="en-US" sz="2000" dirty="0" smtClean="0"/>
          </a:p>
          <a:p>
            <a:r>
              <a:rPr lang="en-US" sz="2000" dirty="0" err="1" smtClean="0"/>
              <a:t>Talotekniikan</a:t>
            </a:r>
            <a:r>
              <a:rPr lang="en-US" sz="2000" dirty="0" smtClean="0"/>
              <a:t> </a:t>
            </a:r>
            <a:r>
              <a:rPr lang="en-US" sz="2000" dirty="0" err="1" smtClean="0"/>
              <a:t>toimivuus</a:t>
            </a:r>
            <a:endParaRPr lang="fi-FI" sz="2000" dirty="0" smtClean="0"/>
          </a:p>
        </p:txBody>
      </p:sp>
      <p:sp>
        <p:nvSpPr>
          <p:cNvPr id="5" name="Slide Number Placeholder 4"/>
          <p:cNvSpPr>
            <a:spLocks noGrp="1"/>
          </p:cNvSpPr>
          <p:nvPr>
            <p:ph type="sldNum" sz="quarter" idx="12"/>
          </p:nvPr>
        </p:nvSpPr>
        <p:spPr/>
        <p:txBody>
          <a:bodyPr/>
          <a:lstStyle/>
          <a:p>
            <a:pPr>
              <a:defRPr/>
            </a:pPr>
            <a:fld id="{9D3CCF0C-091D-4B83-A78B-334BFFC112C4}" type="slidenum">
              <a:rPr lang="fi-FI" smtClean="0"/>
              <a:pPr>
                <a:defRPr/>
              </a:pPr>
              <a:t>46</a:t>
            </a:fld>
            <a:endParaRPr lang="fi-FI" dirty="0"/>
          </a:p>
        </p:txBody>
      </p:sp>
      <p:pic>
        <p:nvPicPr>
          <p:cNvPr id="8"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51115935"/>
      </p:ext>
    </p:extLst>
  </p:cSld>
  <p:clrMapOvr>
    <a:masterClrMapping/>
  </p:clrMapOvr>
  <p:transition spd="med">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1682" y="2708920"/>
            <a:ext cx="7489824" cy="1079500"/>
          </a:xfrm>
        </p:spPr>
        <p:style>
          <a:lnRef idx="3">
            <a:schemeClr val="lt1"/>
          </a:lnRef>
          <a:fillRef idx="1">
            <a:schemeClr val="accent2"/>
          </a:fillRef>
          <a:effectRef idx="1">
            <a:schemeClr val="accent2"/>
          </a:effectRef>
          <a:fontRef idx="minor">
            <a:schemeClr val="lt1"/>
          </a:fontRef>
        </p:style>
        <p:txBody>
          <a:bodyPr>
            <a:noAutofit/>
          </a:bodyPr>
          <a:lstStyle/>
          <a:p>
            <a:pPr algn="ctr"/>
            <a:r>
              <a:rPr lang="fi-FI" dirty="0"/>
              <a:t>Kosteus- ja homevaurioituneen rakennuksen kuntotutkimus </a:t>
            </a:r>
            <a:r>
              <a:rPr lang="fi-FI" dirty="0" smtClean="0"/>
              <a:t>-opas</a:t>
            </a:r>
            <a:endParaRPr lang="fi-FI" dirty="0"/>
          </a:p>
        </p:txBody>
      </p:sp>
      <p:sp>
        <p:nvSpPr>
          <p:cNvPr id="5" name="Slide Number Placeholder 4"/>
          <p:cNvSpPr>
            <a:spLocks noGrp="1"/>
          </p:cNvSpPr>
          <p:nvPr>
            <p:ph type="sldNum" sz="quarter" idx="12"/>
          </p:nvPr>
        </p:nvSpPr>
        <p:spPr/>
        <p:txBody>
          <a:bodyPr/>
          <a:lstStyle/>
          <a:p>
            <a:fld id="{49246692-9764-4796-AF2E-897E79EBAFA7}" type="slidenum">
              <a:rPr lang="fi-FI" smtClean="0"/>
              <a:pPr/>
              <a:t>47</a:t>
            </a:fld>
            <a:endParaRPr lang="fi-FI"/>
          </a:p>
        </p:txBody>
      </p:sp>
      <p:pic>
        <p:nvPicPr>
          <p:cNvPr id="7"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9134426"/>
      </p:ext>
    </p:extLst>
  </p:cSld>
  <p:clrMapOvr>
    <a:masterClrMapping/>
  </p:clrMapOvr>
  <p:transition spd="med">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477292"/>
            <a:ext cx="7489824" cy="1079500"/>
          </a:xfrm>
        </p:spPr>
        <p:txBody>
          <a:bodyPr>
            <a:noAutofit/>
          </a:bodyPr>
          <a:lstStyle/>
          <a:p>
            <a:r>
              <a:rPr lang="fi-FI" dirty="0"/>
              <a:t>Kosteus- ja homevaurioituneen rakennuksen kuntotutkimus </a:t>
            </a:r>
            <a:r>
              <a:rPr lang="fi-FI" dirty="0" smtClean="0"/>
              <a:t>-opas</a:t>
            </a:r>
            <a:br>
              <a:rPr lang="fi-FI" dirty="0" smtClean="0"/>
            </a:br>
            <a:r>
              <a:rPr lang="fi-FI" sz="1800" dirty="0" smtClean="0">
                <a:solidFill>
                  <a:srgbClr val="FF0000"/>
                </a:solidFill>
              </a:rPr>
              <a:t>Luonnos 23.1.2015</a:t>
            </a:r>
            <a:endParaRPr lang="en-US" sz="1800" dirty="0">
              <a:solidFill>
                <a:srgbClr val="FF0000"/>
              </a:solidFill>
            </a:endParaRPr>
          </a:p>
        </p:txBody>
      </p:sp>
      <p:sp>
        <p:nvSpPr>
          <p:cNvPr id="3" name="Content Placeholder 2"/>
          <p:cNvSpPr>
            <a:spLocks noGrp="1"/>
          </p:cNvSpPr>
          <p:nvPr>
            <p:ph idx="1"/>
          </p:nvPr>
        </p:nvSpPr>
        <p:spPr/>
        <p:txBody>
          <a:bodyPr>
            <a:normAutofit/>
          </a:bodyPr>
          <a:lstStyle/>
          <a:p>
            <a:r>
              <a:rPr lang="fi-FI" dirty="0" smtClean="0"/>
              <a:t>Päivitetty kosteus- </a:t>
            </a:r>
            <a:r>
              <a:rPr lang="fi-FI" dirty="0"/>
              <a:t>ja homevaurioituneen rakennuksen </a:t>
            </a:r>
            <a:r>
              <a:rPr lang="fi-FI" dirty="0" smtClean="0"/>
              <a:t>kuntotutkimus -opas (ympäristöopas 28, 1997)</a:t>
            </a:r>
          </a:p>
          <a:p>
            <a:pPr lvl="1"/>
            <a:r>
              <a:rPr lang="fi-FI" dirty="0"/>
              <a:t>S</a:t>
            </a:r>
            <a:r>
              <a:rPr lang="fi-FI" dirty="0" smtClean="0"/>
              <a:t>uunnattu </a:t>
            </a:r>
            <a:r>
              <a:rPr lang="fi-FI" dirty="0"/>
              <a:t>kosteus- ja mikrobivaurioiden ja yleisemmin kiinteistöjen sisäilmaongelmien kanssa tekemisissä oleville </a:t>
            </a:r>
            <a:r>
              <a:rPr lang="fi-FI" dirty="0" smtClean="0"/>
              <a:t>asiantuntijoille </a:t>
            </a:r>
            <a:r>
              <a:rPr lang="fi-FI" dirty="0"/>
              <a:t>ja </a:t>
            </a:r>
            <a:r>
              <a:rPr lang="fi-FI" dirty="0" smtClean="0"/>
              <a:t>kuntotutkijoille </a:t>
            </a:r>
          </a:p>
          <a:p>
            <a:pPr lvl="1"/>
            <a:r>
              <a:rPr lang="fi-FI" dirty="0" smtClean="0"/>
              <a:t>Voidaan </a:t>
            </a:r>
            <a:r>
              <a:rPr lang="fi-FI" dirty="0"/>
              <a:t>käyttää </a:t>
            </a:r>
            <a:r>
              <a:rPr lang="fi-FI" dirty="0" smtClean="0"/>
              <a:t>opetustarkoitukseen</a:t>
            </a:r>
          </a:p>
          <a:p>
            <a:pPr lvl="1"/>
            <a:endParaRPr lang="fi-FI" dirty="0"/>
          </a:p>
          <a:p>
            <a:r>
              <a:rPr lang="fi-FI" dirty="0" smtClean="0"/>
              <a:t>Pääpaino kosteus- </a:t>
            </a:r>
            <a:r>
              <a:rPr lang="fi-FI" dirty="0"/>
              <a:t>ja mikrobivaurioiden </a:t>
            </a:r>
            <a:r>
              <a:rPr lang="fi-FI" dirty="0" smtClean="0"/>
              <a:t>tutkiminen </a:t>
            </a:r>
            <a:r>
              <a:rPr lang="fi-FI" dirty="0"/>
              <a:t>ja </a:t>
            </a:r>
            <a:r>
              <a:rPr lang="fi-FI" dirty="0" smtClean="0"/>
              <a:t>tunnistaminen</a:t>
            </a:r>
          </a:p>
          <a:p>
            <a:pPr lvl="1"/>
            <a:r>
              <a:rPr lang="fi-FI" dirty="0" smtClean="0"/>
              <a:t>Rakennusfysiikkaa </a:t>
            </a:r>
            <a:r>
              <a:rPr lang="fi-FI" dirty="0"/>
              <a:t>ja -</a:t>
            </a:r>
            <a:r>
              <a:rPr lang="fi-FI" dirty="0" smtClean="0"/>
              <a:t>tekniikka</a:t>
            </a:r>
          </a:p>
          <a:p>
            <a:pPr lvl="1"/>
            <a:r>
              <a:rPr lang="fi-FI" dirty="0" smtClean="0"/>
              <a:t>Yleisimmät sisäilmanlaatua </a:t>
            </a:r>
            <a:r>
              <a:rPr lang="fi-FI" dirty="0"/>
              <a:t>heikentäviä </a:t>
            </a:r>
            <a:r>
              <a:rPr lang="fi-FI" dirty="0" smtClean="0"/>
              <a:t>tekijät ja niiden tutkimusmenetelmät (materiaalipäästöt, ilmanvaihto)</a:t>
            </a:r>
            <a:endParaRPr lang="fi-FI" dirty="0"/>
          </a:p>
          <a:p>
            <a:pPr marL="1257300" lvl="3" indent="0">
              <a:buNone/>
            </a:pPr>
            <a:endParaRPr lang="en-US" sz="1600" dirty="0"/>
          </a:p>
          <a:p>
            <a:endParaRPr lang="en-US" dirty="0"/>
          </a:p>
        </p:txBody>
      </p:sp>
      <p:sp>
        <p:nvSpPr>
          <p:cNvPr id="5" name="Slide Number Placeholder 4"/>
          <p:cNvSpPr>
            <a:spLocks noGrp="1"/>
          </p:cNvSpPr>
          <p:nvPr>
            <p:ph type="sldNum" sz="quarter" idx="12"/>
          </p:nvPr>
        </p:nvSpPr>
        <p:spPr/>
        <p:txBody>
          <a:bodyPr/>
          <a:lstStyle/>
          <a:p>
            <a:pPr>
              <a:defRPr/>
            </a:pPr>
            <a:fld id="{9D3CCF0C-091D-4B83-A78B-334BFFC112C4}" type="slidenum">
              <a:rPr lang="fi-FI" smtClean="0"/>
              <a:pPr>
                <a:defRPr/>
              </a:pPr>
              <a:t>48</a:t>
            </a:fld>
            <a:endParaRPr lang="fi-FI" dirty="0"/>
          </a:p>
        </p:txBody>
      </p:sp>
      <p:sp>
        <p:nvSpPr>
          <p:cNvPr id="6" name="Footer Placeholder 1"/>
          <p:cNvSpPr txBox="1">
            <a:spLocks/>
          </p:cNvSpPr>
          <p:nvPr/>
        </p:nvSpPr>
        <p:spPr>
          <a:xfrm>
            <a:off x="2137055" y="5833709"/>
            <a:ext cx="6683095" cy="365125"/>
          </a:xfrm>
          <a:prstGeom prst="rect">
            <a:avLst/>
          </a:prstGeom>
        </p:spPr>
        <p:txBody>
          <a:bodyPr vert="horz" lIns="91440" tIns="45720" rIns="91440" bIns="45720" rtlCol="0" anchor="b"/>
          <a:lstStyle>
            <a:defPPr>
              <a:defRPr lang="fi-FI"/>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1000" dirty="0" smtClean="0"/>
              <a:t>Kosteus- ja homevaurioituneen rakennuksen kuntotutkimus -opas, </a:t>
            </a:r>
          </a:p>
          <a:p>
            <a:pPr algn="r"/>
            <a:r>
              <a:rPr lang="fi-FI" sz="1000" dirty="0" smtClean="0"/>
              <a:t>ympäristöministeriö, luonnos 23.1.2015</a:t>
            </a:r>
            <a:endParaRPr lang="fi-FI" sz="1000" dirty="0"/>
          </a:p>
        </p:txBody>
      </p:sp>
      <p:pic>
        <p:nvPicPr>
          <p:cNvPr id="8"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321377"/>
      </p:ext>
    </p:extLst>
  </p:cSld>
  <p:clrMapOvr>
    <a:masterClrMapping/>
  </p:clrMapOvr>
  <p:transition spd="med">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3"/>
          <p:cNvSpPr>
            <a:spLocks noChangeArrowheads="1"/>
          </p:cNvSpPr>
          <p:nvPr/>
        </p:nvSpPr>
        <p:spPr bwMode="auto">
          <a:xfrm>
            <a:off x="0" y="1612107"/>
            <a:ext cx="9029700" cy="431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endParaRPr lang="fi-FI" altLang="fi-FI"/>
          </a:p>
        </p:txBody>
      </p:sp>
      <p:sp>
        <p:nvSpPr>
          <p:cNvPr id="69637" name="Rectangle 4"/>
          <p:cNvSpPr>
            <a:spLocks noChangeArrowheads="1"/>
          </p:cNvSpPr>
          <p:nvPr/>
        </p:nvSpPr>
        <p:spPr bwMode="auto">
          <a:xfrm>
            <a:off x="365125" y="1178719"/>
            <a:ext cx="2622550" cy="4778375"/>
          </a:xfrm>
          <a:prstGeom prst="rect">
            <a:avLst/>
          </a:prstGeom>
          <a:ln>
            <a:headEnd/>
            <a:tailEnd/>
          </a:ln>
          <a:extLst/>
        </p:spPr>
        <p:style>
          <a:lnRef idx="3">
            <a:schemeClr val="lt1"/>
          </a:lnRef>
          <a:fillRef idx="1">
            <a:schemeClr val="accent2"/>
          </a:fillRef>
          <a:effectRef idx="1">
            <a:schemeClr val="accent2"/>
          </a:effectRef>
          <a:fontRef idx="minor">
            <a:schemeClr val="lt1"/>
          </a:fontRef>
        </p:style>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endParaRPr lang="fi-FI" altLang="fi-FI" sz="2800" dirty="0">
              <a:latin typeface="Verdana" pitchFamily="34" charset="0"/>
            </a:endParaRPr>
          </a:p>
          <a:p>
            <a:pPr algn="ctr" eaLnBrk="1" hangingPunct="1"/>
            <a:endParaRPr lang="fi-FI" altLang="fi-FI" sz="2800" dirty="0">
              <a:latin typeface="Verdana" pitchFamily="34" charset="0"/>
            </a:endParaRPr>
          </a:p>
          <a:p>
            <a:pPr algn="ctr" eaLnBrk="1" hangingPunct="1"/>
            <a:r>
              <a:rPr lang="fi-FI" altLang="fi-FI" b="1" dirty="0" smtClean="0">
                <a:latin typeface="+mn-lt"/>
              </a:rPr>
              <a:t>Sisäilman </a:t>
            </a:r>
          </a:p>
          <a:p>
            <a:pPr algn="ctr" eaLnBrk="1" hangingPunct="1"/>
            <a:r>
              <a:rPr lang="fi-FI" altLang="fi-FI" b="1" dirty="0" smtClean="0">
                <a:latin typeface="+mn-lt"/>
              </a:rPr>
              <a:t>laadussa ja</a:t>
            </a:r>
          </a:p>
          <a:p>
            <a:pPr algn="ctr" eaLnBrk="1" hangingPunct="1"/>
            <a:r>
              <a:rPr lang="fi-FI" altLang="fi-FI" b="1" dirty="0" smtClean="0">
                <a:latin typeface="+mn-lt"/>
              </a:rPr>
              <a:t>sisäympäristö-</a:t>
            </a:r>
          </a:p>
          <a:p>
            <a:pPr algn="ctr" eaLnBrk="1" hangingPunct="1"/>
            <a:r>
              <a:rPr lang="fi-FI" altLang="fi-FI" b="1" dirty="0" smtClean="0">
                <a:latin typeface="+mn-lt"/>
              </a:rPr>
              <a:t>tekijöissä ei </a:t>
            </a:r>
          </a:p>
          <a:p>
            <a:pPr algn="ctr" eaLnBrk="1" hangingPunct="1"/>
            <a:r>
              <a:rPr lang="fi-FI" altLang="fi-FI" b="1" dirty="0" smtClean="0">
                <a:latin typeface="+mn-lt"/>
              </a:rPr>
              <a:t>havaita puutteita</a:t>
            </a:r>
          </a:p>
          <a:p>
            <a:pPr algn="ctr" eaLnBrk="1" hangingPunct="1"/>
            <a:endParaRPr lang="fi-FI" altLang="fi-FI" b="1" dirty="0" smtClean="0">
              <a:latin typeface="+mn-lt"/>
            </a:endParaRPr>
          </a:p>
          <a:p>
            <a:pPr algn="ctr" eaLnBrk="1" hangingPunct="1"/>
            <a:endParaRPr lang="fi-FI" altLang="fi-FI" b="1" dirty="0" smtClean="0">
              <a:latin typeface="+mn-lt"/>
            </a:endParaRPr>
          </a:p>
          <a:p>
            <a:pPr algn="ctr" eaLnBrk="1" hangingPunct="1"/>
            <a:endParaRPr lang="fi-FI" altLang="fi-FI" b="1" dirty="0" smtClean="0">
              <a:latin typeface="+mn-lt"/>
            </a:endParaRPr>
          </a:p>
          <a:p>
            <a:pPr algn="ctr" eaLnBrk="1" hangingPunct="1"/>
            <a:r>
              <a:rPr lang="fi-FI" altLang="fi-FI" b="1" dirty="0" smtClean="0">
                <a:latin typeface="+mn-lt"/>
              </a:rPr>
              <a:t>Tilojen tekninen </a:t>
            </a:r>
          </a:p>
          <a:p>
            <a:pPr algn="ctr" eaLnBrk="1" hangingPunct="1"/>
            <a:r>
              <a:rPr lang="fi-FI" altLang="fi-FI" b="1" dirty="0" smtClean="0">
                <a:latin typeface="+mn-lt"/>
              </a:rPr>
              <a:t>kunto ja sisäilmasto-</a:t>
            </a:r>
          </a:p>
          <a:p>
            <a:pPr algn="ctr" eaLnBrk="1" hangingPunct="1"/>
            <a:r>
              <a:rPr lang="fi-FI" altLang="fi-FI" b="1" dirty="0" smtClean="0">
                <a:latin typeface="+mn-lt"/>
              </a:rPr>
              <a:t>olosuhteet</a:t>
            </a:r>
            <a:endParaRPr lang="fi-FI" altLang="fi-FI" b="1" dirty="0">
              <a:latin typeface="+mn-lt"/>
            </a:endParaRPr>
          </a:p>
        </p:txBody>
      </p:sp>
      <p:sp>
        <p:nvSpPr>
          <p:cNvPr id="69638" name="Rectangle 5"/>
          <p:cNvSpPr>
            <a:spLocks noChangeArrowheads="1"/>
          </p:cNvSpPr>
          <p:nvPr/>
        </p:nvSpPr>
        <p:spPr bwMode="auto">
          <a:xfrm>
            <a:off x="3348038" y="1178719"/>
            <a:ext cx="2447925" cy="4778375"/>
          </a:xfrm>
          <a:prstGeom prst="rect">
            <a:avLst/>
          </a:prstGeom>
          <a:ln>
            <a:headEnd/>
            <a:tailEnd/>
          </a:ln>
          <a:extLst/>
        </p:spPr>
        <p:style>
          <a:lnRef idx="3">
            <a:schemeClr val="lt1"/>
          </a:lnRef>
          <a:fillRef idx="1">
            <a:schemeClr val="accent3"/>
          </a:fillRef>
          <a:effectRef idx="1">
            <a:schemeClr val="accent3"/>
          </a:effectRef>
          <a:fontRef idx="minor">
            <a:schemeClr val="lt1"/>
          </a:fontRef>
        </p:style>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endParaRPr lang="fi-FI" altLang="fi-FI" sz="2800" dirty="0">
              <a:latin typeface="Verdana" pitchFamily="34" charset="0"/>
            </a:endParaRPr>
          </a:p>
          <a:p>
            <a:pPr algn="ctr" eaLnBrk="1" hangingPunct="1"/>
            <a:endParaRPr lang="fi-FI" altLang="fi-FI" sz="2800" dirty="0">
              <a:latin typeface="Verdana" pitchFamily="34" charset="0"/>
            </a:endParaRPr>
          </a:p>
          <a:p>
            <a:pPr algn="ctr" eaLnBrk="1" hangingPunct="1"/>
            <a:r>
              <a:rPr lang="fi-FI" altLang="fi-FI" b="1" dirty="0">
                <a:latin typeface="+mn-lt"/>
              </a:rPr>
              <a:t>Tilan käyttäjät </a:t>
            </a:r>
          </a:p>
          <a:p>
            <a:pPr algn="ctr" eaLnBrk="1" hangingPunct="1"/>
            <a:r>
              <a:rPr lang="fi-FI" altLang="fi-FI" b="1" dirty="0">
                <a:latin typeface="+mn-lt"/>
              </a:rPr>
              <a:t>ovat sisäilmaan </a:t>
            </a:r>
          </a:p>
          <a:p>
            <a:pPr algn="ctr" eaLnBrk="1" hangingPunct="1"/>
            <a:r>
              <a:rPr lang="fi-FI" altLang="fi-FI" b="1" dirty="0">
                <a:latin typeface="+mn-lt"/>
              </a:rPr>
              <a:t>ja sisä-</a:t>
            </a:r>
          </a:p>
          <a:p>
            <a:pPr algn="ctr" eaLnBrk="1" hangingPunct="1"/>
            <a:r>
              <a:rPr lang="fi-FI" altLang="fi-FI" b="1" dirty="0">
                <a:latin typeface="+mn-lt"/>
              </a:rPr>
              <a:t>ympäristöön </a:t>
            </a:r>
          </a:p>
          <a:p>
            <a:pPr algn="ctr" eaLnBrk="1" hangingPunct="1"/>
            <a:r>
              <a:rPr lang="fi-FI" altLang="fi-FI" b="1" dirty="0">
                <a:latin typeface="+mn-lt"/>
              </a:rPr>
              <a:t>tyytyväisiä</a:t>
            </a:r>
          </a:p>
          <a:p>
            <a:pPr algn="ctr" eaLnBrk="1" hangingPunct="1"/>
            <a:endParaRPr lang="fi-FI" altLang="fi-FI" b="1" dirty="0">
              <a:latin typeface="+mn-lt"/>
            </a:endParaRPr>
          </a:p>
          <a:p>
            <a:pPr algn="ctr" eaLnBrk="1" hangingPunct="1"/>
            <a:endParaRPr lang="fi-FI" altLang="fi-FI" b="1" dirty="0">
              <a:latin typeface="+mn-lt"/>
            </a:endParaRPr>
          </a:p>
          <a:p>
            <a:pPr algn="ctr" eaLnBrk="1" hangingPunct="1"/>
            <a:endParaRPr lang="fi-FI" altLang="fi-FI" b="1" dirty="0">
              <a:latin typeface="+mn-lt"/>
            </a:endParaRPr>
          </a:p>
          <a:p>
            <a:pPr algn="ctr" eaLnBrk="1" hangingPunct="1"/>
            <a:r>
              <a:rPr lang="fi-FI" altLang="fi-FI" b="1" dirty="0">
                <a:latin typeface="+mn-lt"/>
              </a:rPr>
              <a:t>Tilojen käyttäjien </a:t>
            </a:r>
          </a:p>
          <a:p>
            <a:pPr algn="ctr" eaLnBrk="1" hangingPunct="1"/>
            <a:r>
              <a:rPr lang="fi-FI" altLang="fi-FI" b="1" dirty="0">
                <a:latin typeface="+mn-lt"/>
              </a:rPr>
              <a:t>terveydentila ja</a:t>
            </a:r>
          </a:p>
          <a:p>
            <a:pPr algn="ctr" eaLnBrk="1" hangingPunct="1"/>
            <a:r>
              <a:rPr lang="fi-FI" altLang="fi-FI" b="1" dirty="0">
                <a:latin typeface="+mn-lt"/>
              </a:rPr>
              <a:t>kokemukset</a:t>
            </a:r>
          </a:p>
          <a:p>
            <a:pPr algn="ctr" eaLnBrk="1" hangingPunct="1"/>
            <a:r>
              <a:rPr lang="fi-FI" altLang="fi-FI" b="1" dirty="0">
                <a:latin typeface="+mn-lt"/>
              </a:rPr>
              <a:t>tilaan liittyen</a:t>
            </a:r>
          </a:p>
        </p:txBody>
      </p:sp>
      <p:sp>
        <p:nvSpPr>
          <p:cNvPr id="69639" name="Rectangle 6"/>
          <p:cNvSpPr>
            <a:spLocks noChangeArrowheads="1"/>
          </p:cNvSpPr>
          <p:nvPr/>
        </p:nvSpPr>
        <p:spPr bwMode="auto">
          <a:xfrm>
            <a:off x="6156325" y="1178719"/>
            <a:ext cx="2578100" cy="4778375"/>
          </a:xfrm>
          <a:prstGeom prst="rect">
            <a:avLst/>
          </a:prstGeom>
          <a:ln>
            <a:headEnd/>
            <a:tailEnd/>
          </a:ln>
          <a:extLst/>
        </p:spPr>
        <p:style>
          <a:lnRef idx="3">
            <a:schemeClr val="lt1"/>
          </a:lnRef>
          <a:fillRef idx="1">
            <a:schemeClr val="accent4"/>
          </a:fillRef>
          <a:effectRef idx="1">
            <a:schemeClr val="accent4"/>
          </a:effectRef>
          <a:fontRef idx="minor">
            <a:schemeClr val="lt1"/>
          </a:fontRef>
        </p:style>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endParaRPr lang="fi-FI" altLang="fi-FI" sz="2800" dirty="0">
              <a:latin typeface="Verdana" pitchFamily="34" charset="0"/>
            </a:endParaRPr>
          </a:p>
          <a:p>
            <a:pPr algn="ctr" eaLnBrk="1" hangingPunct="1"/>
            <a:endParaRPr lang="fi-FI" altLang="fi-FI" sz="2800" dirty="0">
              <a:latin typeface="Verdana" pitchFamily="34" charset="0"/>
            </a:endParaRPr>
          </a:p>
          <a:p>
            <a:pPr algn="ctr" eaLnBrk="1" hangingPunct="1"/>
            <a:r>
              <a:rPr lang="fi-FI" altLang="fi-FI" b="1" dirty="0">
                <a:latin typeface="+mn-lt"/>
              </a:rPr>
              <a:t>Työpaikalla on </a:t>
            </a:r>
          </a:p>
          <a:p>
            <a:pPr algn="ctr" eaLnBrk="1" hangingPunct="1"/>
            <a:r>
              <a:rPr lang="fi-FI" altLang="fi-FI" b="1" dirty="0">
                <a:latin typeface="+mn-lt"/>
              </a:rPr>
              <a:t> hyvät toimintatavat </a:t>
            </a:r>
          </a:p>
          <a:p>
            <a:pPr algn="ctr" eaLnBrk="1" hangingPunct="1"/>
            <a:r>
              <a:rPr lang="fi-FI" altLang="fi-FI" b="1" dirty="0">
                <a:latin typeface="+mn-lt"/>
              </a:rPr>
              <a:t>sisäympäristöön </a:t>
            </a:r>
          </a:p>
          <a:p>
            <a:pPr algn="ctr" eaLnBrk="1" hangingPunct="1"/>
            <a:r>
              <a:rPr lang="fi-FI" altLang="fi-FI" b="1" dirty="0">
                <a:latin typeface="+mn-lt"/>
              </a:rPr>
              <a:t> liittyvien ongelmien </a:t>
            </a:r>
          </a:p>
          <a:p>
            <a:pPr algn="ctr" eaLnBrk="1" hangingPunct="1"/>
            <a:r>
              <a:rPr lang="fi-FI" altLang="fi-FI" b="1" dirty="0">
                <a:latin typeface="+mn-lt"/>
              </a:rPr>
              <a:t>ehkäisemiseen, </a:t>
            </a:r>
          </a:p>
          <a:p>
            <a:pPr algn="ctr" eaLnBrk="1" hangingPunct="1"/>
            <a:r>
              <a:rPr lang="fi-FI" altLang="fi-FI" b="1" dirty="0">
                <a:latin typeface="+mn-lt"/>
              </a:rPr>
              <a:t>tunnistamiseen </a:t>
            </a:r>
          </a:p>
          <a:p>
            <a:pPr algn="ctr" eaLnBrk="1" hangingPunct="1"/>
            <a:r>
              <a:rPr lang="fi-FI" altLang="fi-FI" b="1" dirty="0">
                <a:latin typeface="+mn-lt"/>
              </a:rPr>
              <a:t>ja hallintaan</a:t>
            </a:r>
          </a:p>
          <a:p>
            <a:pPr algn="ctr" eaLnBrk="1" hangingPunct="1"/>
            <a:endParaRPr lang="fi-FI" altLang="fi-FI" b="1" dirty="0">
              <a:latin typeface="+mn-lt"/>
            </a:endParaRPr>
          </a:p>
          <a:p>
            <a:pPr algn="ctr" eaLnBrk="1" hangingPunct="1"/>
            <a:r>
              <a:rPr lang="fi-FI" altLang="fi-FI" b="1" dirty="0">
                <a:latin typeface="+mn-lt"/>
              </a:rPr>
              <a:t>Toimintatavat </a:t>
            </a:r>
          </a:p>
          <a:p>
            <a:pPr algn="ctr" eaLnBrk="1" hangingPunct="1"/>
            <a:r>
              <a:rPr lang="fi-FI" altLang="fi-FI" b="1" dirty="0">
                <a:latin typeface="+mn-lt"/>
              </a:rPr>
              <a:t>rakennuksen </a:t>
            </a:r>
          </a:p>
          <a:p>
            <a:pPr algn="ctr" eaLnBrk="1" hangingPunct="1"/>
            <a:r>
              <a:rPr lang="fi-FI" altLang="fi-FI" b="1" dirty="0">
                <a:latin typeface="+mn-lt"/>
              </a:rPr>
              <a:t>ylläpidossa</a:t>
            </a:r>
          </a:p>
          <a:p>
            <a:pPr algn="ctr" eaLnBrk="1" hangingPunct="1"/>
            <a:r>
              <a:rPr lang="fi-FI" altLang="fi-FI" sz="1400" b="1" dirty="0">
                <a:latin typeface="+mn-lt"/>
              </a:rPr>
              <a:t>(huolto, siivous, haitta-</a:t>
            </a:r>
          </a:p>
          <a:p>
            <a:pPr algn="ctr" eaLnBrk="1" hangingPunct="1"/>
            <a:r>
              <a:rPr lang="fi-FI" altLang="fi-FI" sz="1400" b="1" dirty="0">
                <a:latin typeface="+mn-lt"/>
              </a:rPr>
              <a:t>ilmoitusmenettely,</a:t>
            </a:r>
          </a:p>
          <a:p>
            <a:pPr algn="ctr" eaLnBrk="1" hangingPunct="1"/>
            <a:r>
              <a:rPr lang="fi-FI" altLang="fi-FI" sz="1400" b="1" dirty="0">
                <a:latin typeface="+mn-lt"/>
              </a:rPr>
              <a:t>haittojen hallinta)</a:t>
            </a:r>
          </a:p>
        </p:txBody>
      </p:sp>
      <p:sp>
        <p:nvSpPr>
          <p:cNvPr id="69640" name="Rectangle 7"/>
          <p:cNvSpPr>
            <a:spLocks noChangeArrowheads="1"/>
          </p:cNvSpPr>
          <p:nvPr/>
        </p:nvSpPr>
        <p:spPr bwMode="auto">
          <a:xfrm>
            <a:off x="2987675" y="1683544"/>
            <a:ext cx="288925" cy="2873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fi-FI" altLang="fi-FI" b="1">
                <a:latin typeface="Verdana" pitchFamily="34" charset="0"/>
              </a:rPr>
              <a:t>+</a:t>
            </a:r>
          </a:p>
        </p:txBody>
      </p:sp>
      <p:sp>
        <p:nvSpPr>
          <p:cNvPr id="69641" name="Rectangle 8"/>
          <p:cNvSpPr>
            <a:spLocks noChangeArrowheads="1"/>
          </p:cNvSpPr>
          <p:nvPr/>
        </p:nvSpPr>
        <p:spPr bwMode="auto">
          <a:xfrm>
            <a:off x="5795963" y="1683544"/>
            <a:ext cx="288925" cy="2873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fi-FI" altLang="fi-FI" b="1">
                <a:latin typeface="Verdana" pitchFamily="34" charset="0"/>
              </a:rPr>
              <a:t>+</a:t>
            </a:r>
          </a:p>
        </p:txBody>
      </p:sp>
      <p:sp>
        <p:nvSpPr>
          <p:cNvPr id="69642" name="Rectangle 9"/>
          <p:cNvSpPr>
            <a:spLocks noChangeArrowheads="1"/>
          </p:cNvSpPr>
          <p:nvPr/>
        </p:nvSpPr>
        <p:spPr bwMode="auto">
          <a:xfrm>
            <a:off x="200025" y="1612107"/>
            <a:ext cx="2787650" cy="431800"/>
          </a:xfrm>
          <a:prstGeom prst="rect">
            <a:avLst/>
          </a:prstGeom>
          <a:solidFill>
            <a:schemeClr val="accent2">
              <a:alpha val="5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fi-FI" altLang="fi-FI" sz="2800">
                <a:latin typeface="Verdana" pitchFamily="34" charset="0"/>
              </a:rPr>
              <a:t>A</a:t>
            </a:r>
          </a:p>
        </p:txBody>
      </p:sp>
      <p:sp>
        <p:nvSpPr>
          <p:cNvPr id="69643" name="Rectangle 10"/>
          <p:cNvSpPr>
            <a:spLocks noChangeArrowheads="1"/>
          </p:cNvSpPr>
          <p:nvPr/>
        </p:nvSpPr>
        <p:spPr bwMode="auto">
          <a:xfrm>
            <a:off x="3348038" y="1612107"/>
            <a:ext cx="2447925" cy="431800"/>
          </a:xfrm>
          <a:prstGeom prst="rect">
            <a:avLst/>
          </a:prstGeom>
          <a:solidFill>
            <a:schemeClr val="accent2">
              <a:alpha val="5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fi-FI" altLang="fi-FI" sz="2800">
                <a:latin typeface="Verdana" pitchFamily="34" charset="0"/>
              </a:rPr>
              <a:t>B</a:t>
            </a:r>
          </a:p>
        </p:txBody>
      </p:sp>
      <p:sp>
        <p:nvSpPr>
          <p:cNvPr id="69644" name="Rectangle 11"/>
          <p:cNvSpPr>
            <a:spLocks noChangeArrowheads="1"/>
          </p:cNvSpPr>
          <p:nvPr/>
        </p:nvSpPr>
        <p:spPr bwMode="auto">
          <a:xfrm>
            <a:off x="6156325" y="1612107"/>
            <a:ext cx="2578100" cy="431800"/>
          </a:xfrm>
          <a:prstGeom prst="rect">
            <a:avLst/>
          </a:prstGeom>
          <a:solidFill>
            <a:schemeClr val="accent2">
              <a:alpha val="5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fi-FI" altLang="fi-FI" sz="2800">
                <a:latin typeface="Verdana" pitchFamily="34" charset="0"/>
              </a:rPr>
              <a:t>C</a:t>
            </a:r>
          </a:p>
        </p:txBody>
      </p:sp>
      <p:sp>
        <p:nvSpPr>
          <p:cNvPr id="69645" name="Text Box 16"/>
          <p:cNvSpPr txBox="1">
            <a:spLocks noChangeArrowheads="1"/>
          </p:cNvSpPr>
          <p:nvPr/>
        </p:nvSpPr>
        <p:spPr bwMode="auto">
          <a:xfrm>
            <a:off x="365125" y="1226344"/>
            <a:ext cx="184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endParaRPr lang="fi-FI" altLang="fi-FI" sz="1200" b="1">
              <a:latin typeface="Verdana" pitchFamily="34" charset="0"/>
            </a:endParaRPr>
          </a:p>
        </p:txBody>
      </p:sp>
      <p:sp>
        <p:nvSpPr>
          <p:cNvPr id="69646" name="Text Box 17"/>
          <p:cNvSpPr txBox="1">
            <a:spLocks noChangeArrowheads="1"/>
          </p:cNvSpPr>
          <p:nvPr/>
        </p:nvSpPr>
        <p:spPr bwMode="auto">
          <a:xfrm>
            <a:off x="412165" y="1160324"/>
            <a:ext cx="29432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r>
              <a:rPr lang="fi-FI" altLang="fi-FI" sz="1400" b="1" dirty="0" smtClean="0">
                <a:latin typeface="+mj-lt"/>
              </a:rPr>
              <a:t>HAVAITTU / MITATTU </a:t>
            </a:r>
            <a:r>
              <a:rPr lang="fi-FI" altLang="fi-FI" sz="1400" b="1" dirty="0">
                <a:latin typeface="+mj-lt"/>
              </a:rPr>
              <a:t>SISÄYMPÄRISTÖ</a:t>
            </a:r>
          </a:p>
        </p:txBody>
      </p:sp>
      <p:sp>
        <p:nvSpPr>
          <p:cNvPr id="69647" name="Text Box 18"/>
          <p:cNvSpPr txBox="1">
            <a:spLocks noChangeArrowheads="1"/>
          </p:cNvSpPr>
          <p:nvPr/>
        </p:nvSpPr>
        <p:spPr bwMode="auto">
          <a:xfrm>
            <a:off x="3355390" y="1218324"/>
            <a:ext cx="2540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r>
              <a:rPr lang="fi-FI" altLang="fi-FI" sz="1400" b="1" dirty="0">
                <a:latin typeface="+mj-lt"/>
              </a:rPr>
              <a:t>KOETTU SISÄYMPÄRISTÖ</a:t>
            </a:r>
          </a:p>
        </p:txBody>
      </p:sp>
      <p:sp>
        <p:nvSpPr>
          <p:cNvPr id="69648" name="Text Box 19"/>
          <p:cNvSpPr txBox="1">
            <a:spLocks noChangeArrowheads="1"/>
          </p:cNvSpPr>
          <p:nvPr/>
        </p:nvSpPr>
        <p:spPr bwMode="auto">
          <a:xfrm>
            <a:off x="6084888" y="1222007"/>
            <a:ext cx="28035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r>
              <a:rPr lang="fi-FI" altLang="fi-FI" sz="1400" b="1" dirty="0">
                <a:latin typeface="+mj-lt"/>
              </a:rPr>
              <a:t>ORGANISAATION TOIMIVUUS</a:t>
            </a:r>
          </a:p>
        </p:txBody>
      </p:sp>
      <p:sp>
        <p:nvSpPr>
          <p:cNvPr id="2" name="Title 1"/>
          <p:cNvSpPr>
            <a:spLocks noGrp="1"/>
          </p:cNvSpPr>
          <p:nvPr>
            <p:ph type="title"/>
          </p:nvPr>
        </p:nvSpPr>
        <p:spPr>
          <a:xfrm>
            <a:off x="225249" y="116632"/>
            <a:ext cx="8543659" cy="899711"/>
          </a:xfrm>
        </p:spPr>
        <p:txBody>
          <a:bodyPr>
            <a:normAutofit/>
          </a:bodyPr>
          <a:lstStyle/>
          <a:p>
            <a:r>
              <a:rPr lang="fi-FI" dirty="0" smtClean="0"/>
              <a:t>Mikä on hyvä sisäympäristö?</a:t>
            </a:r>
            <a:endParaRPr lang="fi-FI" dirty="0"/>
          </a:p>
        </p:txBody>
      </p:sp>
      <p:sp>
        <p:nvSpPr>
          <p:cNvPr id="3" name="Slide Number Placeholder 2"/>
          <p:cNvSpPr>
            <a:spLocks noGrp="1"/>
          </p:cNvSpPr>
          <p:nvPr>
            <p:ph type="sldNum" sz="quarter" idx="12"/>
          </p:nvPr>
        </p:nvSpPr>
        <p:spPr/>
        <p:txBody>
          <a:bodyPr/>
          <a:lstStyle/>
          <a:p>
            <a:fld id="{49246692-9764-4796-AF2E-897E79EBAFA7}" type="slidenum">
              <a:rPr lang="fi-FI" smtClean="0"/>
              <a:pPr/>
              <a:t>49</a:t>
            </a:fld>
            <a:endParaRPr lang="fi-FI"/>
          </a:p>
        </p:txBody>
      </p:sp>
      <p:sp>
        <p:nvSpPr>
          <p:cNvPr id="19" name="Päiväyksen paikkamerkki 8"/>
          <p:cNvSpPr txBox="1">
            <a:spLocks/>
          </p:cNvSpPr>
          <p:nvPr/>
        </p:nvSpPr>
        <p:spPr>
          <a:xfrm>
            <a:off x="5151809" y="6021034"/>
            <a:ext cx="3668341" cy="360362"/>
          </a:xfrm>
          <a:prstGeom prst="rect">
            <a:avLst/>
          </a:prstGeom>
        </p:spPr>
        <p:txBody>
          <a:bodyPr vert="horz" lIns="91440" tIns="45720" rIns="91440" bIns="45720" rtlCol="0" anchor="ctr"/>
          <a:lstStyle>
            <a:defPPr>
              <a:defRPr lang="fi-FI"/>
            </a:defPPr>
            <a:lvl1pPr algn="l" rtl="0" fontAlgn="auto">
              <a:spcBef>
                <a:spcPts val="0"/>
              </a:spcBef>
              <a:spcAft>
                <a:spcPts val="0"/>
              </a:spcAft>
              <a:defRPr sz="1100" kern="1200">
                <a:solidFill>
                  <a:schemeClr val="tx1"/>
                </a:solidFill>
                <a:latin typeface="+mj-lt"/>
                <a:ea typeface="+mn-ea"/>
                <a:cs typeface="+mn-cs"/>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pPr algn="r">
              <a:defRPr/>
            </a:pPr>
            <a:r>
              <a:rPr lang="fi-FI" sz="1000" dirty="0">
                <a:ea typeface="ＭＳ Ｐゴシック" pitchFamily="34" charset="-128"/>
              </a:rPr>
              <a:t>Toimintamalli vaikeiden sisäilmaongelmien ratkaisuun, Työterveyslaitos 2008</a:t>
            </a:r>
            <a:endParaRPr lang="fi-FI" sz="1000" dirty="0"/>
          </a:p>
        </p:txBody>
      </p:sp>
      <p:pic>
        <p:nvPicPr>
          <p:cNvPr id="20"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42454495"/>
      </p:ext>
    </p:extLst>
  </p:cSld>
  <p:clrMapOvr>
    <a:masterClrMapping/>
  </p:clrMapOvr>
  <p:transition spd="med">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27088" y="2708920"/>
            <a:ext cx="7489824" cy="1008112"/>
          </a:xfrm>
        </p:spPr>
        <p:style>
          <a:lnRef idx="3">
            <a:schemeClr val="lt1"/>
          </a:lnRef>
          <a:fillRef idx="1">
            <a:schemeClr val="accent2"/>
          </a:fillRef>
          <a:effectRef idx="1">
            <a:schemeClr val="accent2"/>
          </a:effectRef>
          <a:fontRef idx="minor">
            <a:schemeClr val="lt1"/>
          </a:fontRef>
        </p:style>
        <p:txBody>
          <a:bodyPr>
            <a:noAutofit/>
          </a:bodyPr>
          <a:lstStyle/>
          <a:p>
            <a:pPr algn="ctr"/>
            <a:r>
              <a:rPr lang="fi-FI" dirty="0"/>
              <a:t>Eduskunnan tarkastusvaliokunnan raportti </a:t>
            </a:r>
          </a:p>
        </p:txBody>
      </p:sp>
      <p:sp>
        <p:nvSpPr>
          <p:cNvPr id="6" name="Slide Number Placeholder 5"/>
          <p:cNvSpPr>
            <a:spLocks noGrp="1"/>
          </p:cNvSpPr>
          <p:nvPr>
            <p:ph type="sldNum" sz="quarter" idx="12"/>
          </p:nvPr>
        </p:nvSpPr>
        <p:spPr/>
        <p:txBody>
          <a:bodyPr/>
          <a:lstStyle/>
          <a:p>
            <a:fld id="{49246692-9764-4796-AF2E-897E79EBAFA7}" type="slidenum">
              <a:rPr lang="fi-FI" smtClean="0"/>
              <a:pPr/>
              <a:t>5</a:t>
            </a:fld>
            <a:endParaRPr lang="fi-FI"/>
          </a:p>
        </p:txBody>
      </p:sp>
      <p:pic>
        <p:nvPicPr>
          <p:cNvPr id="8"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52355245"/>
      </p:ext>
    </p:extLst>
  </p:cSld>
  <p:clrMapOvr>
    <a:masterClrMapping/>
  </p:clrMapOvr>
  <p:transition spd="med">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333376"/>
            <a:ext cx="7489824" cy="973962"/>
          </a:xfrm>
        </p:spPr>
        <p:txBody>
          <a:bodyPr>
            <a:normAutofit/>
          </a:bodyPr>
          <a:lstStyle/>
          <a:p>
            <a:r>
              <a:rPr lang="fi-FI" dirty="0" smtClean="0"/>
              <a:t>Lähteet:</a:t>
            </a:r>
            <a:endParaRPr lang="fi-FI" dirty="0"/>
          </a:p>
        </p:txBody>
      </p:sp>
      <p:sp>
        <p:nvSpPr>
          <p:cNvPr id="3" name="Content Placeholder 2"/>
          <p:cNvSpPr>
            <a:spLocks noGrp="1"/>
          </p:cNvSpPr>
          <p:nvPr>
            <p:ph idx="1"/>
          </p:nvPr>
        </p:nvSpPr>
        <p:spPr>
          <a:xfrm>
            <a:off x="827088" y="1412776"/>
            <a:ext cx="7705352" cy="4536617"/>
          </a:xfrm>
        </p:spPr>
        <p:txBody>
          <a:bodyPr>
            <a:noAutofit/>
          </a:bodyPr>
          <a:lstStyle/>
          <a:p>
            <a:pPr marL="266700" lvl="1" indent="-266700"/>
            <a:r>
              <a:rPr lang="fi-FI" sz="1100" dirty="0"/>
              <a:t>Asumisterveysasetuksen soveltamisohjeet, Valvira, 2016, </a:t>
            </a:r>
            <a:r>
              <a:rPr lang="fi-FI" sz="1100" dirty="0">
                <a:hlinkClick r:id="rId2"/>
              </a:rPr>
              <a:t>www.valvira.fi/-/</a:t>
            </a:r>
            <a:r>
              <a:rPr lang="fi-FI" sz="1100" dirty="0" smtClean="0">
                <a:hlinkClick r:id="rId2"/>
              </a:rPr>
              <a:t>asumisterveysasetuksen-soveltamisoh-1</a:t>
            </a:r>
            <a:endParaRPr lang="fi-FI" sz="1100" dirty="0" smtClean="0"/>
          </a:p>
          <a:p>
            <a:pPr marL="266700" lvl="1" indent="-266700"/>
            <a:r>
              <a:rPr lang="fi-FI" sz="1100" dirty="0" smtClean="0"/>
              <a:t>Kosteus- </a:t>
            </a:r>
            <a:r>
              <a:rPr lang="fi-FI" sz="1100" dirty="0"/>
              <a:t>ja homevaurioituneen rakennuksen kuntotutkimus –opas, ympäristöministeriö, luonnos 23.1.2015, </a:t>
            </a:r>
            <a:r>
              <a:rPr lang="fi-FI" sz="1100" dirty="0">
                <a:hlinkClick r:id="rId3"/>
              </a:rPr>
              <a:t>http://</a:t>
            </a:r>
            <a:r>
              <a:rPr lang="fi-FI" sz="1100" dirty="0" smtClean="0">
                <a:hlinkClick r:id="rId3"/>
              </a:rPr>
              <a:t>www.ym.fi/fi-FI/Ajankohtaista/Lausuntopyynnot_ja_lausuntoyhteenvedot/Lausuntopyynto_luonnoksesta_rakennusten</a:t>
            </a:r>
            <a:r>
              <a:rPr lang="fi-FI" sz="1100" dirty="0">
                <a:hlinkClick r:id="rId3"/>
              </a:rPr>
              <a:t>_(32552</a:t>
            </a:r>
            <a:r>
              <a:rPr lang="fi-FI" sz="1100" dirty="0" smtClean="0">
                <a:hlinkClick r:id="rId3"/>
              </a:rPr>
              <a:t>)</a:t>
            </a:r>
            <a:endParaRPr lang="fi-FI" sz="1100" dirty="0"/>
          </a:p>
          <a:p>
            <a:pPr marL="266700" lvl="1" indent="-266700"/>
            <a:r>
              <a:rPr lang="fi-FI" sz="1100" dirty="0"/>
              <a:t>Kosteus- ja homevauriot, ratkaisuja työpaikoille, Työterveyslaitos, 2014, ISBN 978-952-261-471-1</a:t>
            </a:r>
          </a:p>
          <a:p>
            <a:pPr marL="266700" lvl="1" indent="-266700"/>
            <a:r>
              <a:rPr lang="fi-FI" sz="1100" dirty="0"/>
              <a:t>Koulurakennusten kosteus- ja homevauriot –Opas ongelmien selvittämiseen. </a:t>
            </a:r>
            <a:r>
              <a:rPr lang="fi-FI" sz="1100" dirty="0" err="1"/>
              <a:t>Meklin</a:t>
            </a:r>
            <a:r>
              <a:rPr lang="fi-FI" sz="1100" dirty="0"/>
              <a:t> T., </a:t>
            </a:r>
            <a:r>
              <a:rPr lang="fi-FI" sz="1100" dirty="0" err="1"/>
              <a:t>Putus</a:t>
            </a:r>
            <a:r>
              <a:rPr lang="fi-FI" sz="1100" dirty="0"/>
              <a:t> T., Hyvärinen A., Haverinen-</a:t>
            </a:r>
            <a:r>
              <a:rPr lang="fi-FI" sz="1100" dirty="0" err="1"/>
              <a:t>Shaughnessy</a:t>
            </a:r>
            <a:r>
              <a:rPr lang="fi-FI" sz="1100" dirty="0"/>
              <a:t> U., Lignell U., Nevalainen A. Kansanterveyslaitoksen julkaisuja C 2/2008, </a:t>
            </a:r>
            <a:r>
              <a:rPr lang="fi-FI" sz="1100" dirty="0" smtClean="0"/>
              <a:t>ISBN:978-851-740-779-3</a:t>
            </a:r>
            <a:endParaRPr lang="fi-FI" sz="1100" dirty="0" smtClean="0">
              <a:ea typeface="ＭＳ Ｐゴシック" pitchFamily="34" charset="-128"/>
            </a:endParaRPr>
          </a:p>
          <a:p>
            <a:r>
              <a:rPr lang="fi-FI" sz="1100" dirty="0" smtClean="0">
                <a:ea typeface="ＭＳ Ｐゴシック" pitchFamily="34" charset="-128"/>
              </a:rPr>
              <a:t>Lahtinen</a:t>
            </a:r>
            <a:r>
              <a:rPr lang="fi-FI" sz="1100" dirty="0">
                <a:ea typeface="ＭＳ Ｐゴシック" pitchFamily="34" charset="-128"/>
              </a:rPr>
              <a:t>, Lappalainen, Reijula: Sisäilman hyväksi -  Toimintamalli vaikeiden sisäilmaongelmien ratkaisuun, Työterveyslaitos </a:t>
            </a:r>
            <a:r>
              <a:rPr lang="fi-FI" sz="1100" dirty="0" smtClean="0">
                <a:ea typeface="ＭＳ Ｐゴシック" pitchFamily="34" charset="-128"/>
              </a:rPr>
              <a:t>2008</a:t>
            </a:r>
            <a:endParaRPr lang="fi-FI" sz="1100" dirty="0" smtClean="0"/>
          </a:p>
          <a:p>
            <a:r>
              <a:rPr lang="fi-FI" sz="1100" dirty="0" smtClean="0"/>
              <a:t>Maankäyttö- </a:t>
            </a:r>
            <a:r>
              <a:rPr lang="fi-FI" sz="1100" dirty="0"/>
              <a:t>ja rakennuslaki 132/1999 </a:t>
            </a:r>
          </a:p>
          <a:p>
            <a:r>
              <a:rPr lang="fi-FI" sz="1100" dirty="0"/>
              <a:t>Rakennusten kosteus- ja homeongelmat, Eduskunnan tarkastusvaliokunnan julkaisu 1/2012</a:t>
            </a:r>
          </a:p>
          <a:p>
            <a:pPr marL="266700" lvl="1" indent="-266700"/>
            <a:r>
              <a:rPr lang="fi-FI" sz="1100" dirty="0"/>
              <a:t>RIL 250-2011, Kosteudenhallinta ja homevaurioiden </a:t>
            </a:r>
            <a:r>
              <a:rPr lang="fi-FI" sz="1100" dirty="0" smtClean="0"/>
              <a:t>estäminen, </a:t>
            </a:r>
            <a:r>
              <a:rPr lang="fi-FI" sz="1100" dirty="0"/>
              <a:t>978-951-758-537-8</a:t>
            </a:r>
          </a:p>
          <a:p>
            <a:pPr marL="266700" lvl="1" indent="-266700"/>
            <a:r>
              <a:rPr lang="fi-FI" sz="1100" dirty="0" smtClean="0"/>
              <a:t>Ohje työpaikkojen sisäilmasto-ongelmien selvittämiseen, Työterveyslaitos, 2016, ISBN 978-952-261-608-1</a:t>
            </a:r>
          </a:p>
          <a:p>
            <a:pPr marL="266700" lvl="1" indent="-266700"/>
            <a:r>
              <a:rPr lang="fi-FI" sz="1100" dirty="0" err="1" smtClean="0"/>
              <a:t>Sosiaali</a:t>
            </a:r>
            <a:r>
              <a:rPr lang="fi-FI" sz="1100" dirty="0" smtClean="0"/>
              <a:t>- </a:t>
            </a:r>
            <a:r>
              <a:rPr lang="fi-FI" sz="1100" dirty="0"/>
              <a:t>ja terveysministeriön asetus asunnon ja muun oleskelutilan terveydellisistä olosuhteista sekä ulkopuolisten asiantuntijoiden pätevyysvaatimuksista, 2015</a:t>
            </a:r>
          </a:p>
          <a:p>
            <a:pPr marL="266700" lvl="1" indent="-266700"/>
            <a:r>
              <a:rPr lang="fi-FI" sz="1100" dirty="0"/>
              <a:t>Sisäilmastoluokitus 2008, RT 07-10946</a:t>
            </a:r>
          </a:p>
          <a:p>
            <a:r>
              <a:rPr lang="fi-FI" sz="1100" dirty="0"/>
              <a:t>Suomen rakentamismääräyskokoelma D2, rakennusten sisäilmasto ja ilmanvaihto, ympäristöministeriö</a:t>
            </a:r>
          </a:p>
          <a:p>
            <a:r>
              <a:rPr lang="fi-FI" sz="1100" dirty="0"/>
              <a:t>Terveydensuojelulaki 763/1993</a:t>
            </a:r>
          </a:p>
          <a:p>
            <a:r>
              <a:rPr lang="fi-FI" sz="1100" dirty="0"/>
              <a:t>Toimiston sisäilman tutkiminen, Työterveyslaitos, 2011, ISBN </a:t>
            </a:r>
            <a:r>
              <a:rPr lang="fi-FI" sz="1100" dirty="0" smtClean="0"/>
              <a:t>978-952-261-048-5</a:t>
            </a:r>
            <a:endParaRPr lang="fi-FI" sz="1100" dirty="0"/>
          </a:p>
          <a:p>
            <a:r>
              <a:rPr lang="fi-FI" sz="1100" dirty="0"/>
              <a:t>Työturvallisuuslaki </a:t>
            </a:r>
            <a:r>
              <a:rPr lang="fi-FI" sz="1100" dirty="0" smtClean="0"/>
              <a:t>738/2003</a:t>
            </a:r>
          </a:p>
          <a:p>
            <a:pPr marL="342900" lvl="1" indent="-342900">
              <a:buFont typeface="Arial" charset="0"/>
              <a:buChar char="•"/>
            </a:pPr>
            <a:endParaRPr lang="fi-FI" sz="1200" dirty="0"/>
          </a:p>
          <a:p>
            <a:endParaRPr lang="fi-FI" sz="2400" dirty="0"/>
          </a:p>
        </p:txBody>
      </p:sp>
      <p:sp>
        <p:nvSpPr>
          <p:cNvPr id="5" name="Slide Number Placeholder 4"/>
          <p:cNvSpPr>
            <a:spLocks noGrp="1"/>
          </p:cNvSpPr>
          <p:nvPr>
            <p:ph type="sldNum" sz="quarter" idx="12"/>
          </p:nvPr>
        </p:nvSpPr>
        <p:spPr/>
        <p:txBody>
          <a:bodyPr/>
          <a:lstStyle/>
          <a:p>
            <a:pPr>
              <a:defRPr/>
            </a:pPr>
            <a:fld id="{9D3CCF0C-091D-4B83-A78B-334BFFC112C4}" type="slidenum">
              <a:rPr lang="fi-FI" smtClean="0"/>
              <a:pPr>
                <a:defRPr/>
              </a:pPr>
              <a:t>50</a:t>
            </a:fld>
            <a:endParaRPr lang="fi-FI" dirty="0"/>
          </a:p>
        </p:txBody>
      </p:sp>
      <p:pic>
        <p:nvPicPr>
          <p:cNvPr id="7" name="Kuva 26" descr="Kuvaus: Savonia_Word_tunniste"/>
          <p:cNvPicPr/>
          <p:nvPr/>
        </p:nvPicPr>
        <p:blipFill rotWithShape="1">
          <a:blip r:embed="rId4"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5264375"/>
      </p:ext>
    </p:extLst>
  </p:cSld>
  <p:clrMapOvr>
    <a:masterClrMapping/>
  </p:clrMapOvr>
  <p:transition spd="med">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7088" y="424510"/>
            <a:ext cx="7489824" cy="1079500"/>
          </a:xfrm>
        </p:spPr>
        <p:txBody>
          <a:bodyPr>
            <a:noAutofit/>
          </a:bodyPr>
          <a:lstStyle/>
          <a:p>
            <a:r>
              <a:rPr lang="fi-FI" dirty="0" smtClean="0"/>
              <a:t/>
            </a:r>
            <a:br>
              <a:rPr lang="fi-FI" dirty="0" smtClean="0"/>
            </a:br>
            <a:r>
              <a:rPr lang="fi-FI" dirty="0"/>
              <a:t/>
            </a:r>
            <a:br>
              <a:rPr lang="fi-FI" dirty="0"/>
            </a:br>
            <a:r>
              <a:rPr lang="fi-FI" dirty="0" smtClean="0"/>
              <a:t/>
            </a:r>
            <a:br>
              <a:rPr lang="fi-FI" dirty="0" smtClean="0"/>
            </a:br>
            <a:r>
              <a:rPr lang="fi-FI" dirty="0"/>
              <a:t/>
            </a:r>
            <a:br>
              <a:rPr lang="fi-FI" dirty="0"/>
            </a:br>
            <a:r>
              <a:rPr lang="fi-FI" dirty="0"/>
              <a:t>Eduskunnan tarkastusvaliokunnan raportti </a:t>
            </a:r>
            <a:r>
              <a:rPr lang="fi-FI" dirty="0" smtClean="0"/>
              <a:t>1/2012</a:t>
            </a:r>
            <a:endParaRPr lang="fi-FI" dirty="0"/>
          </a:p>
        </p:txBody>
      </p:sp>
      <p:sp>
        <p:nvSpPr>
          <p:cNvPr id="6" name="Content Placeholder 5"/>
          <p:cNvSpPr>
            <a:spLocks noGrp="1"/>
          </p:cNvSpPr>
          <p:nvPr>
            <p:ph idx="1"/>
          </p:nvPr>
        </p:nvSpPr>
        <p:spPr>
          <a:xfrm>
            <a:off x="827088" y="1576018"/>
            <a:ext cx="7633343" cy="3941214"/>
          </a:xfrm>
        </p:spPr>
        <p:txBody>
          <a:bodyPr/>
          <a:lstStyle/>
          <a:p>
            <a:pPr marL="0" indent="0">
              <a:buNone/>
            </a:pPr>
            <a:r>
              <a:rPr lang="fi-FI" sz="2400" dirty="0" smtClean="0"/>
              <a:t>Hankkeen tavoite: </a:t>
            </a:r>
          </a:p>
          <a:p>
            <a:pPr lvl="1"/>
            <a:r>
              <a:rPr lang="fi-FI" sz="2000" dirty="0" smtClean="0"/>
              <a:t>Tuottaa uutta tietoa kosteus- ja homeongelmien esiintymisen laajuudesta, merkittävyydestä ja esiintymisen syistä</a:t>
            </a:r>
          </a:p>
          <a:p>
            <a:pPr lvl="1"/>
            <a:r>
              <a:rPr lang="fi-FI" sz="2000" dirty="0" smtClean="0"/>
              <a:t>Tuoda ratkaisuja kosteus- ja homeongelmien vähentämiseen</a:t>
            </a:r>
          </a:p>
          <a:p>
            <a:pPr lvl="1"/>
            <a:endParaRPr lang="fi-FI" sz="2000" dirty="0" smtClean="0"/>
          </a:p>
          <a:p>
            <a:pPr marL="0" indent="0">
              <a:buNone/>
            </a:pPr>
            <a:r>
              <a:rPr lang="fi-FI" sz="2400" dirty="0" smtClean="0"/>
              <a:t>Toteutus:</a:t>
            </a:r>
          </a:p>
          <a:p>
            <a:pPr lvl="1"/>
            <a:r>
              <a:rPr lang="fi-FI" sz="2000" dirty="0" smtClean="0"/>
              <a:t>Työterveyslaitoksen asiantuntijaryhmä, 2012 (</a:t>
            </a:r>
            <a:r>
              <a:rPr lang="fi-FI" sz="2000" dirty="0" err="1" smtClean="0"/>
              <a:t>Reijula</a:t>
            </a:r>
            <a:r>
              <a:rPr lang="fi-FI" sz="2000" dirty="0" smtClean="0"/>
              <a:t> ym., 2012)</a:t>
            </a:r>
          </a:p>
          <a:p>
            <a:pPr lvl="2"/>
            <a:r>
              <a:rPr lang="fi-FI" altLang="fi-FI" dirty="0"/>
              <a:t>Kari </a:t>
            </a:r>
            <a:r>
              <a:rPr lang="fi-FI" altLang="fi-FI" dirty="0" err="1"/>
              <a:t>Reijula</a:t>
            </a:r>
            <a:r>
              <a:rPr lang="fi-FI" altLang="fi-FI" dirty="0"/>
              <a:t>, Guy Ahonen, Harri Alenius, Rauno Holopainen, Sanna Lappalainen, Eero Palomäki, Marjut </a:t>
            </a:r>
            <a:r>
              <a:rPr lang="fi-FI" altLang="fi-FI" dirty="0" smtClean="0"/>
              <a:t>Reiman</a:t>
            </a:r>
          </a:p>
          <a:p>
            <a:pPr lvl="2"/>
            <a:endParaRPr lang="fi-FI" altLang="fi-FI" sz="1000" dirty="0"/>
          </a:p>
          <a:p>
            <a:pPr lvl="2"/>
            <a:endParaRPr lang="fi-FI" altLang="fi-FI" sz="1000" dirty="0" smtClean="0"/>
          </a:p>
          <a:p>
            <a:pPr lvl="2"/>
            <a:endParaRPr lang="fi-FI" altLang="fi-FI" sz="1000" dirty="0"/>
          </a:p>
          <a:p>
            <a:pPr marL="623887" lvl="2" indent="0">
              <a:buNone/>
            </a:pPr>
            <a:endParaRPr lang="fi-FI" altLang="fi-FI" sz="1000" dirty="0" smtClean="0"/>
          </a:p>
          <a:p>
            <a:pPr lvl="2"/>
            <a:endParaRPr lang="fi-FI" sz="1000" dirty="0"/>
          </a:p>
          <a:p>
            <a:pPr marL="0" indent="0">
              <a:buNone/>
            </a:pPr>
            <a:endParaRPr lang="fi-FI" sz="1400" dirty="0"/>
          </a:p>
        </p:txBody>
      </p:sp>
      <p:sp>
        <p:nvSpPr>
          <p:cNvPr id="2" name="Slide Number Placeholder 1"/>
          <p:cNvSpPr>
            <a:spLocks noGrp="1"/>
          </p:cNvSpPr>
          <p:nvPr>
            <p:ph type="sldNum" sz="quarter" idx="12"/>
          </p:nvPr>
        </p:nvSpPr>
        <p:spPr/>
        <p:txBody>
          <a:bodyPr/>
          <a:lstStyle/>
          <a:p>
            <a:fld id="{49246692-9764-4796-AF2E-897E79EBAFA7}" type="slidenum">
              <a:rPr lang="fi-FI" smtClean="0"/>
              <a:pPr/>
              <a:t>6</a:t>
            </a:fld>
            <a:endParaRPr lang="fi-FI" dirty="0"/>
          </a:p>
        </p:txBody>
      </p:sp>
      <p:pic>
        <p:nvPicPr>
          <p:cNvPr id="7" name="Kuva 26" descr="Kuvaus: Savonia_Word_tunniste"/>
          <p:cNvPicPr/>
          <p:nvPr/>
        </p:nvPicPr>
        <p:blipFill rotWithShape="1">
          <a:blip r:embed="rId2"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0122340"/>
      </p:ext>
    </p:extLst>
  </p:cSld>
  <p:clrMapOvr>
    <a:masterClrMapping/>
  </p:clrMapOvr>
  <p:transition spd="med">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defRPr/>
            </a:pPr>
            <a:r>
              <a:rPr lang="fi-FI" dirty="0" smtClean="0"/>
              <a:t>Mikä on merkittävä kosteus- ja homevaurio? </a:t>
            </a:r>
            <a:endParaRPr lang="fi-FI" dirty="0"/>
          </a:p>
        </p:txBody>
      </p:sp>
      <p:sp>
        <p:nvSpPr>
          <p:cNvPr id="8" name="Subtitle 7"/>
          <p:cNvSpPr>
            <a:spLocks noGrp="1"/>
          </p:cNvSpPr>
          <p:nvPr>
            <p:ph idx="1"/>
          </p:nvPr>
        </p:nvSpPr>
        <p:spPr/>
        <p:txBody>
          <a:bodyPr>
            <a:normAutofit/>
          </a:bodyPr>
          <a:lstStyle/>
          <a:p>
            <a:pPr marL="0" indent="0">
              <a:buNone/>
              <a:defRPr/>
            </a:pPr>
            <a:r>
              <a:rPr lang="fi-FI" sz="1600" b="1" dirty="0" smtClean="0"/>
              <a:t>Kosteus- ja homevaurion määritteleminen merkittäväksi ei perustu pelkästään </a:t>
            </a:r>
            <a:r>
              <a:rPr lang="fi-FI" sz="1600" b="1" u="sng" dirty="0" smtClean="0"/>
              <a:t>tekniseen tarkasteluun</a:t>
            </a:r>
            <a:r>
              <a:rPr lang="fi-FI" sz="1600" b="1" dirty="0" smtClean="0"/>
              <a:t>, vaan sen pitää sisältää myös </a:t>
            </a:r>
            <a:r>
              <a:rPr lang="fi-FI" sz="1600" b="1" u="sng" dirty="0" smtClean="0"/>
              <a:t>altistumisen todennäköisyyden arviointi</a:t>
            </a:r>
            <a:r>
              <a:rPr lang="fi-FI" sz="1600" b="1" dirty="0" smtClean="0"/>
              <a:t>, jotta </a:t>
            </a:r>
            <a:r>
              <a:rPr lang="fi-FI" sz="1600" b="1" u="sng" dirty="0" smtClean="0"/>
              <a:t>terveydellinen ulottuvuus</a:t>
            </a:r>
            <a:r>
              <a:rPr lang="fi-FI" sz="1600" b="1" dirty="0" smtClean="0"/>
              <a:t> saadaan mukaan</a:t>
            </a:r>
          </a:p>
          <a:p>
            <a:pPr marL="285750" indent="-285750">
              <a:buFont typeface="Arial" panose="020B0604020202020204" pitchFamily="34" charset="0"/>
              <a:buChar char="•"/>
              <a:defRPr/>
            </a:pPr>
            <a:endParaRPr lang="fi-FI" sz="1600" dirty="0"/>
          </a:p>
          <a:p>
            <a:pPr marL="0" indent="0">
              <a:buNone/>
              <a:defRPr/>
            </a:pPr>
            <a:r>
              <a:rPr lang="fi-FI" sz="1600" b="1" dirty="0" smtClean="0"/>
              <a:t>Merkittävä kosteus- ja homevaurio</a:t>
            </a:r>
          </a:p>
          <a:p>
            <a:pPr>
              <a:defRPr/>
            </a:pPr>
            <a:r>
              <a:rPr lang="fi-FI" sz="1600" dirty="0" smtClean="0"/>
              <a:t>Vähäistä laajempi rakenteellinen vika, jonka seurauksena haitallinen altistuminen kosteusvaurioituneista rakenteista ja materiaaleista vapautuville kemiallisille, fysikaalisille ja biologisille (mm. mikrobiperäisille) epäpuhtauksille on todennäköistä </a:t>
            </a:r>
          </a:p>
          <a:p>
            <a:pPr marL="285750" indent="-285750">
              <a:buFont typeface="Arial" panose="020B0604020202020204" pitchFamily="34" charset="0"/>
              <a:buChar char="•"/>
              <a:defRPr/>
            </a:pPr>
            <a:endParaRPr lang="fi-FI" sz="1600" dirty="0"/>
          </a:p>
          <a:p>
            <a:pPr marL="285750" indent="-285750">
              <a:buFont typeface="Arial" panose="020B0604020202020204" pitchFamily="34" charset="0"/>
              <a:buChar char="•"/>
              <a:defRPr/>
            </a:pPr>
            <a:r>
              <a:rPr lang="fi-FI" sz="1600" b="1" dirty="0" smtClean="0"/>
              <a:t>Haitallista altistumista </a:t>
            </a:r>
            <a:r>
              <a:rPr lang="fi-FI" sz="1600" dirty="0" smtClean="0"/>
              <a:t>voidaan pitää </a:t>
            </a:r>
            <a:r>
              <a:rPr lang="fi-FI" sz="1600" b="1" dirty="0" smtClean="0"/>
              <a:t>todennäköisenä</a:t>
            </a:r>
            <a:r>
              <a:rPr lang="fi-FI" sz="1600" dirty="0" smtClean="0"/>
              <a:t>, kun rakennuksessa näkyy kosteus- ja homevaurioita sisäpinnoilla, mikrobikasvua voidaan todeta materiaaleissa tai ympäröivissä rakenteissa, poikkeavaa </a:t>
            </a:r>
            <a:r>
              <a:rPr lang="fi-FI" sz="1600" dirty="0" err="1" smtClean="0"/>
              <a:t>altistetta</a:t>
            </a:r>
            <a:r>
              <a:rPr lang="fi-FI" sz="1600" dirty="0" smtClean="0"/>
              <a:t> on todettu ilma- tai pölynäytteissä, tilat ovat selvästi alipaineisia tai vaurioituneesta tilasta on ilmayhteys työskentelytilaan</a:t>
            </a:r>
            <a:endParaRPr lang="fi-FI" sz="1600" dirty="0"/>
          </a:p>
        </p:txBody>
      </p:sp>
      <p:sp>
        <p:nvSpPr>
          <p:cNvPr id="819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charset="0"/>
              <a:buChar char="•"/>
              <a:defRPr sz="2200">
                <a:solidFill>
                  <a:srgbClr val="404040"/>
                </a:solidFill>
                <a:latin typeface="Verdana" pitchFamily="34" charset="0"/>
                <a:ea typeface="ＭＳ Ｐゴシック" pitchFamily="34" charset="-128"/>
                <a:cs typeface="ＭＳ Ｐゴシック" pitchFamily="34" charset="-128"/>
              </a:defRPr>
            </a:lvl1pPr>
            <a:lvl2pPr marL="742950" indent="-285750">
              <a:spcBef>
                <a:spcPct val="20000"/>
              </a:spcBef>
              <a:buClr>
                <a:srgbClr val="7F7F7F"/>
              </a:buClr>
              <a:buFont typeface="Arial" charset="0"/>
              <a:buChar char="•"/>
              <a:defRPr sz="1600">
                <a:solidFill>
                  <a:srgbClr val="404040"/>
                </a:solidFill>
                <a:latin typeface="Verdana" pitchFamily="34" charset="0"/>
                <a:ea typeface="ＭＳ Ｐゴシック" pitchFamily="34" charset="-128"/>
                <a:cs typeface="Georgia" pitchFamily="18" charset="0"/>
              </a:defRPr>
            </a:lvl2pPr>
            <a:lvl3pPr marL="1143000" indent="-228600">
              <a:spcBef>
                <a:spcPct val="20000"/>
              </a:spcBef>
              <a:buClr>
                <a:srgbClr val="7F7F7F"/>
              </a:buClr>
              <a:buFont typeface="Arial" charset="0"/>
              <a:buChar char="•"/>
              <a:defRPr sz="1600">
                <a:solidFill>
                  <a:srgbClr val="404040"/>
                </a:solidFill>
                <a:latin typeface="Verdana" pitchFamily="34" charset="0"/>
                <a:ea typeface="ＭＳ Ｐゴシック" pitchFamily="34" charset="-128"/>
                <a:cs typeface="Georgia" pitchFamily="18" charset="0"/>
              </a:defRPr>
            </a:lvl3pPr>
            <a:lvl4pPr marL="1600200" indent="-228600">
              <a:spcBef>
                <a:spcPct val="20000"/>
              </a:spcBef>
              <a:buClr>
                <a:srgbClr val="7F7F7F"/>
              </a:buClr>
              <a:buFont typeface="Arial" charset="0"/>
              <a:buChar char="•"/>
              <a:defRPr sz="1200">
                <a:solidFill>
                  <a:srgbClr val="404040"/>
                </a:solidFill>
                <a:latin typeface="Verdana" pitchFamily="34" charset="0"/>
                <a:ea typeface="ＭＳ Ｐゴシック" pitchFamily="34" charset="-128"/>
                <a:cs typeface="Georgia" pitchFamily="18" charset="0"/>
              </a:defRPr>
            </a:lvl4pPr>
            <a:lvl5pPr marL="2057400" indent="-228600">
              <a:spcBef>
                <a:spcPct val="20000"/>
              </a:spcBef>
              <a:buClr>
                <a:srgbClr val="7F7F7F"/>
              </a:buClr>
              <a:buFont typeface="Arial" charset="0"/>
              <a:buChar char="•"/>
              <a:defRPr sz="1000">
                <a:solidFill>
                  <a:srgbClr val="404040"/>
                </a:solidFill>
                <a:latin typeface="Verdana" pitchFamily="34" charset="0"/>
                <a:ea typeface="ＭＳ Ｐゴシック" pitchFamily="34" charset="-128"/>
                <a:cs typeface="Georgia" pitchFamily="18" charset="0"/>
              </a:defRPr>
            </a:lvl5pPr>
            <a:lvl6pPr marL="2514600" indent="-228600" defTabSz="457200" eaLnBrk="0" fontAlgn="base" hangingPunct="0">
              <a:spcBef>
                <a:spcPct val="20000"/>
              </a:spcBef>
              <a:spcAft>
                <a:spcPct val="0"/>
              </a:spcAft>
              <a:buClr>
                <a:srgbClr val="7F7F7F"/>
              </a:buClr>
              <a:buFont typeface="Arial" charset="0"/>
              <a:buChar char="•"/>
              <a:defRPr sz="1000">
                <a:solidFill>
                  <a:srgbClr val="404040"/>
                </a:solidFill>
                <a:latin typeface="Verdana" pitchFamily="34" charset="0"/>
                <a:ea typeface="ＭＳ Ｐゴシック" pitchFamily="34" charset="-128"/>
                <a:cs typeface="Georgia" pitchFamily="18" charset="0"/>
              </a:defRPr>
            </a:lvl6pPr>
            <a:lvl7pPr marL="2971800" indent="-228600" defTabSz="457200" eaLnBrk="0" fontAlgn="base" hangingPunct="0">
              <a:spcBef>
                <a:spcPct val="20000"/>
              </a:spcBef>
              <a:spcAft>
                <a:spcPct val="0"/>
              </a:spcAft>
              <a:buClr>
                <a:srgbClr val="7F7F7F"/>
              </a:buClr>
              <a:buFont typeface="Arial" charset="0"/>
              <a:buChar char="•"/>
              <a:defRPr sz="1000">
                <a:solidFill>
                  <a:srgbClr val="404040"/>
                </a:solidFill>
                <a:latin typeface="Verdana" pitchFamily="34" charset="0"/>
                <a:ea typeface="ＭＳ Ｐゴシック" pitchFamily="34" charset="-128"/>
                <a:cs typeface="Georgia" pitchFamily="18" charset="0"/>
              </a:defRPr>
            </a:lvl7pPr>
            <a:lvl8pPr marL="3429000" indent="-228600" defTabSz="457200" eaLnBrk="0" fontAlgn="base" hangingPunct="0">
              <a:spcBef>
                <a:spcPct val="20000"/>
              </a:spcBef>
              <a:spcAft>
                <a:spcPct val="0"/>
              </a:spcAft>
              <a:buClr>
                <a:srgbClr val="7F7F7F"/>
              </a:buClr>
              <a:buFont typeface="Arial" charset="0"/>
              <a:buChar char="•"/>
              <a:defRPr sz="1000">
                <a:solidFill>
                  <a:srgbClr val="404040"/>
                </a:solidFill>
                <a:latin typeface="Verdana" pitchFamily="34" charset="0"/>
                <a:ea typeface="ＭＳ Ｐゴシック" pitchFamily="34" charset="-128"/>
                <a:cs typeface="Georgia" pitchFamily="18" charset="0"/>
              </a:defRPr>
            </a:lvl8pPr>
            <a:lvl9pPr marL="3886200" indent="-228600" defTabSz="457200" eaLnBrk="0" fontAlgn="base" hangingPunct="0">
              <a:spcBef>
                <a:spcPct val="20000"/>
              </a:spcBef>
              <a:spcAft>
                <a:spcPct val="0"/>
              </a:spcAft>
              <a:buClr>
                <a:srgbClr val="7F7F7F"/>
              </a:buClr>
              <a:buFont typeface="Arial" charset="0"/>
              <a:buChar char="•"/>
              <a:defRPr sz="1000">
                <a:solidFill>
                  <a:srgbClr val="404040"/>
                </a:solidFill>
                <a:latin typeface="Verdana" pitchFamily="34" charset="0"/>
                <a:ea typeface="ＭＳ Ｐゴシック" pitchFamily="34" charset="-128"/>
                <a:cs typeface="Georgia" pitchFamily="18" charset="0"/>
              </a:defRPr>
            </a:lvl9pPr>
          </a:lstStyle>
          <a:p>
            <a:pPr>
              <a:spcBef>
                <a:spcPct val="0"/>
              </a:spcBef>
              <a:buClrTx/>
              <a:buFontTx/>
              <a:buNone/>
            </a:pPr>
            <a:fld id="{2AC76A07-6C56-4A10-B2BD-2672BAD748C4}" type="slidenum">
              <a:rPr lang="fi-FI" altLang="fi-FI" sz="800">
                <a:solidFill>
                  <a:srgbClr val="FF0000"/>
                </a:solidFill>
              </a:rPr>
              <a:pPr>
                <a:spcBef>
                  <a:spcPct val="0"/>
                </a:spcBef>
                <a:buClrTx/>
                <a:buFontTx/>
                <a:buNone/>
              </a:pPr>
              <a:t>7</a:t>
            </a:fld>
            <a:endParaRPr lang="fi-FI" altLang="fi-FI" sz="800" dirty="0">
              <a:solidFill>
                <a:srgbClr val="FF0000"/>
              </a:solidFill>
            </a:endParaRPr>
          </a:p>
        </p:txBody>
      </p:sp>
      <p:pic>
        <p:nvPicPr>
          <p:cNvPr id="10"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0004190"/>
      </p:ext>
    </p:extLst>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Autofit/>
          </a:bodyPr>
          <a:lstStyle/>
          <a:p>
            <a:r>
              <a:rPr lang="fi-FI" altLang="fi-FI" dirty="0" smtClean="0">
                <a:ea typeface="ＭＳ Ｐゴシック" pitchFamily="34" charset="-128"/>
              </a:rPr>
              <a:t>Merkittävien kosteus- ja homevaurioiden yleisyys rakennuksissa</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89840696"/>
              </p:ext>
            </p:extLst>
          </p:nvPr>
        </p:nvGraphicFramePr>
        <p:xfrm>
          <a:off x="827088" y="1628775"/>
          <a:ext cx="7489824" cy="3118894"/>
        </p:xfrm>
        <a:graphic>
          <a:graphicData uri="http://schemas.openxmlformats.org/drawingml/2006/table">
            <a:tbl>
              <a:tblPr firstRow="1" bandRow="1">
                <a:tableStyleId>{5C22544A-7EE6-4342-B048-85BDC9FD1C3A}</a:tableStyleId>
              </a:tblPr>
              <a:tblGrid>
                <a:gridCol w="2496608"/>
                <a:gridCol w="2496608"/>
                <a:gridCol w="2496608"/>
              </a:tblGrid>
              <a:tr h="936749">
                <a:tc>
                  <a:txBody>
                    <a:bodyPr/>
                    <a:lstStyle/>
                    <a:p>
                      <a:r>
                        <a:rPr lang="fi-FI" sz="1400" dirty="0" smtClean="0"/>
                        <a:t>Rakennus</a:t>
                      </a:r>
                      <a:endParaRPr lang="fi-FI" sz="1400" dirty="0"/>
                    </a:p>
                  </a:txBody>
                  <a:tcPr marL="88878" marR="88878" marT="45727" marB="45727"/>
                </a:tc>
                <a:tc>
                  <a:txBody>
                    <a:bodyPr/>
                    <a:lstStyle/>
                    <a:p>
                      <a:r>
                        <a:rPr lang="fi-FI" sz="1400" dirty="0" smtClean="0"/>
                        <a:t>Merkittävien kosteus- ja homevaurioiden esiintyvyys</a:t>
                      </a:r>
                      <a:r>
                        <a:rPr lang="fi-FI" sz="1400" baseline="0" dirty="0" smtClean="0"/>
                        <a:t> </a:t>
                      </a:r>
                    </a:p>
                    <a:p>
                      <a:r>
                        <a:rPr lang="fi-FI" sz="1400" baseline="0" dirty="0" smtClean="0"/>
                        <a:t>(% kerrosalasta)</a:t>
                      </a:r>
                      <a:endParaRPr lang="fi-FI" sz="1400" dirty="0"/>
                    </a:p>
                  </a:txBody>
                  <a:tcPr marL="88878" marR="88878" marT="45727" marB="45727"/>
                </a:tc>
                <a:tc>
                  <a:txBody>
                    <a:bodyPr/>
                    <a:lstStyle/>
                    <a:p>
                      <a:r>
                        <a:rPr lang="fi-FI" sz="1400" dirty="0" smtClean="0"/>
                        <a:t>Asukkaita/</a:t>
                      </a:r>
                    </a:p>
                    <a:p>
                      <a:r>
                        <a:rPr lang="fi-FI" sz="1400" dirty="0" smtClean="0"/>
                        <a:t>käyttäjiä/</a:t>
                      </a:r>
                    </a:p>
                    <a:p>
                      <a:r>
                        <a:rPr lang="fi-FI" sz="1400" dirty="0" smtClean="0"/>
                        <a:t>työntekijöitä</a:t>
                      </a:r>
                      <a:endParaRPr lang="fi-FI" sz="1400" dirty="0"/>
                    </a:p>
                  </a:txBody>
                  <a:tcPr marL="88878" marR="88878" marT="45727" marB="45727"/>
                </a:tc>
              </a:tr>
              <a:tr h="434800">
                <a:tc>
                  <a:txBody>
                    <a:bodyPr/>
                    <a:lstStyle/>
                    <a:p>
                      <a:r>
                        <a:rPr lang="fi-FI" sz="1800" dirty="0" smtClean="0"/>
                        <a:t>Pien- ja rivitalot</a:t>
                      </a:r>
                    </a:p>
                  </a:txBody>
                  <a:tcPr marL="88878" marR="88878" marT="45727" marB="45727"/>
                </a:tc>
                <a:tc>
                  <a:txBody>
                    <a:bodyPr/>
                    <a:lstStyle/>
                    <a:p>
                      <a:r>
                        <a:rPr lang="fi-FI" sz="1800" dirty="0" smtClean="0"/>
                        <a:t>7 - 10</a:t>
                      </a:r>
                      <a:endParaRPr lang="fi-FI" sz="1800" dirty="0"/>
                    </a:p>
                  </a:txBody>
                  <a:tcPr marL="88878" marR="88878" marT="45727" marB="45727"/>
                </a:tc>
                <a:tc>
                  <a:txBody>
                    <a:bodyPr/>
                    <a:lstStyle/>
                    <a:p>
                      <a:r>
                        <a:rPr lang="fi-FI" sz="1800" dirty="0" smtClean="0"/>
                        <a:t>224 500</a:t>
                      </a:r>
                      <a:r>
                        <a:rPr lang="fi-FI" sz="1800" baseline="0" dirty="0" smtClean="0"/>
                        <a:t> – 336 900</a:t>
                      </a:r>
                      <a:endParaRPr lang="fi-FI" sz="1800" dirty="0"/>
                    </a:p>
                  </a:txBody>
                  <a:tcPr marL="88878" marR="88878" marT="45727" marB="45727"/>
                </a:tc>
              </a:tr>
              <a:tr h="434800">
                <a:tc>
                  <a:txBody>
                    <a:bodyPr/>
                    <a:lstStyle/>
                    <a:p>
                      <a:r>
                        <a:rPr lang="fi-FI" sz="1800" dirty="0" smtClean="0"/>
                        <a:t>Kerrostalot</a:t>
                      </a:r>
                    </a:p>
                  </a:txBody>
                  <a:tcPr marL="88878" marR="88878" marT="45727" marB="45727"/>
                </a:tc>
                <a:tc>
                  <a:txBody>
                    <a:bodyPr/>
                    <a:lstStyle/>
                    <a:p>
                      <a:r>
                        <a:rPr lang="fi-FI" sz="1800" dirty="0" smtClean="0"/>
                        <a:t>6 - 9</a:t>
                      </a:r>
                      <a:endParaRPr lang="fi-FI" sz="1800" dirty="0"/>
                    </a:p>
                  </a:txBody>
                  <a:tcPr marL="88878" marR="88878" marT="45727" marB="45727"/>
                </a:tc>
                <a:tc>
                  <a:txBody>
                    <a:bodyPr/>
                    <a:lstStyle/>
                    <a:p>
                      <a:r>
                        <a:rPr lang="fi-FI" sz="1800" dirty="0" smtClean="0"/>
                        <a:t>103 000 – 154 000</a:t>
                      </a:r>
                      <a:endParaRPr lang="fi-FI" sz="1800" dirty="0"/>
                    </a:p>
                  </a:txBody>
                  <a:tcPr marL="88878" marR="88878" marT="45727" marB="45727"/>
                </a:tc>
              </a:tr>
              <a:tr h="434800">
                <a:tc>
                  <a:txBody>
                    <a:bodyPr/>
                    <a:lstStyle/>
                    <a:p>
                      <a:r>
                        <a:rPr lang="fi-FI" sz="1800" dirty="0" smtClean="0"/>
                        <a:t>Koulut ja päiväkodit</a:t>
                      </a:r>
                      <a:endParaRPr lang="fi-FI" sz="1800" dirty="0"/>
                    </a:p>
                  </a:txBody>
                  <a:tcPr marL="88878" marR="88878" marT="45727" marB="45727"/>
                </a:tc>
                <a:tc>
                  <a:txBody>
                    <a:bodyPr/>
                    <a:lstStyle/>
                    <a:p>
                      <a:r>
                        <a:rPr lang="fi-FI" sz="1800" dirty="0" smtClean="0"/>
                        <a:t>12 - 18</a:t>
                      </a:r>
                      <a:endParaRPr lang="fi-FI" sz="1800" dirty="0"/>
                    </a:p>
                  </a:txBody>
                  <a:tcPr marL="88878" marR="88878" marT="45727" marB="45727"/>
                </a:tc>
                <a:tc>
                  <a:txBody>
                    <a:bodyPr/>
                    <a:lstStyle/>
                    <a:p>
                      <a:r>
                        <a:rPr lang="fi-FI" sz="1800" dirty="0" smtClean="0"/>
                        <a:t>172 000 – 259 200</a:t>
                      </a:r>
                      <a:endParaRPr lang="fi-FI" sz="1800" dirty="0"/>
                    </a:p>
                  </a:txBody>
                  <a:tcPr marL="88878" marR="88878" marT="45727" marB="45727"/>
                </a:tc>
              </a:tr>
              <a:tr h="434800">
                <a:tc>
                  <a:txBody>
                    <a:bodyPr/>
                    <a:lstStyle/>
                    <a:p>
                      <a:r>
                        <a:rPr lang="fi-FI" sz="1800" dirty="0" smtClean="0"/>
                        <a:t>Hoitolaitokset </a:t>
                      </a:r>
                      <a:endParaRPr lang="fi-FI" sz="1800" dirty="0"/>
                    </a:p>
                  </a:txBody>
                  <a:tcPr marL="88878" marR="88878" marT="45727" marB="45727"/>
                </a:tc>
                <a:tc>
                  <a:txBody>
                    <a:bodyPr/>
                    <a:lstStyle/>
                    <a:p>
                      <a:r>
                        <a:rPr lang="fi-FI" sz="1800" dirty="0" smtClean="0"/>
                        <a:t>20 - 26</a:t>
                      </a:r>
                      <a:endParaRPr lang="fi-FI" sz="1800" dirty="0"/>
                    </a:p>
                  </a:txBody>
                  <a:tcPr marL="88878" marR="88878" marT="45727" marB="45727"/>
                </a:tc>
                <a:tc>
                  <a:txBody>
                    <a:bodyPr/>
                    <a:lstStyle/>
                    <a:p>
                      <a:r>
                        <a:rPr lang="fi-FI" sz="1800" dirty="0" smtClean="0"/>
                        <a:t>36 000 – 46 800</a:t>
                      </a:r>
                      <a:endParaRPr lang="fi-FI" sz="1800" dirty="0"/>
                    </a:p>
                  </a:txBody>
                  <a:tcPr marL="88878" marR="88878" marT="45727" marB="45727"/>
                </a:tc>
              </a:tr>
              <a:tr h="434800">
                <a:tc>
                  <a:txBody>
                    <a:bodyPr/>
                    <a:lstStyle/>
                    <a:p>
                      <a:r>
                        <a:rPr lang="fi-FI" sz="1800" dirty="0" smtClean="0"/>
                        <a:t>Toimistot </a:t>
                      </a:r>
                      <a:endParaRPr lang="fi-FI" sz="1800" dirty="0"/>
                    </a:p>
                  </a:txBody>
                  <a:tcPr marL="88878" marR="88878" marT="45727" marB="45727"/>
                </a:tc>
                <a:tc>
                  <a:txBody>
                    <a:bodyPr/>
                    <a:lstStyle/>
                    <a:p>
                      <a:r>
                        <a:rPr lang="fi-FI" sz="1800" dirty="0" smtClean="0"/>
                        <a:t>2,5 - 5</a:t>
                      </a:r>
                      <a:endParaRPr lang="fi-FI" sz="1800" dirty="0"/>
                    </a:p>
                  </a:txBody>
                  <a:tcPr marL="88878" marR="88878" marT="45727" marB="45727"/>
                </a:tc>
                <a:tc>
                  <a:txBody>
                    <a:bodyPr/>
                    <a:lstStyle/>
                    <a:p>
                      <a:r>
                        <a:rPr lang="fi-FI" sz="1800" dirty="0" smtClean="0"/>
                        <a:t>27 500 – 55 000</a:t>
                      </a:r>
                      <a:endParaRPr lang="fi-FI" sz="1800" dirty="0"/>
                    </a:p>
                  </a:txBody>
                  <a:tcPr marL="88878" marR="88878" marT="45727" marB="45727"/>
                </a:tc>
              </a:tr>
            </a:tbl>
          </a:graphicData>
        </a:graphic>
      </p:graphicFrame>
      <p:sp>
        <p:nvSpPr>
          <p:cNvPr id="1027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F7F7F"/>
              </a:buClr>
              <a:buFont typeface="Arial" charset="0"/>
              <a:buChar char="•"/>
              <a:defRPr sz="2200">
                <a:solidFill>
                  <a:srgbClr val="404040"/>
                </a:solidFill>
                <a:latin typeface="Verdana" pitchFamily="34" charset="0"/>
                <a:ea typeface="ＭＳ Ｐゴシック" pitchFamily="34" charset="-128"/>
                <a:cs typeface="ＭＳ Ｐゴシック" pitchFamily="34" charset="-128"/>
              </a:defRPr>
            </a:lvl1pPr>
            <a:lvl2pPr marL="742950" indent="-285750">
              <a:spcBef>
                <a:spcPct val="20000"/>
              </a:spcBef>
              <a:buClr>
                <a:srgbClr val="7F7F7F"/>
              </a:buClr>
              <a:buFont typeface="Arial" charset="0"/>
              <a:buChar char="•"/>
              <a:defRPr sz="1600">
                <a:solidFill>
                  <a:srgbClr val="404040"/>
                </a:solidFill>
                <a:latin typeface="Verdana" pitchFamily="34" charset="0"/>
                <a:ea typeface="ＭＳ Ｐゴシック" pitchFamily="34" charset="-128"/>
                <a:cs typeface="Georgia" pitchFamily="18" charset="0"/>
              </a:defRPr>
            </a:lvl2pPr>
            <a:lvl3pPr marL="1143000" indent="-228600">
              <a:spcBef>
                <a:spcPct val="20000"/>
              </a:spcBef>
              <a:buClr>
                <a:srgbClr val="7F7F7F"/>
              </a:buClr>
              <a:buFont typeface="Arial" charset="0"/>
              <a:buChar char="•"/>
              <a:defRPr sz="1600">
                <a:solidFill>
                  <a:srgbClr val="404040"/>
                </a:solidFill>
                <a:latin typeface="Verdana" pitchFamily="34" charset="0"/>
                <a:ea typeface="ＭＳ Ｐゴシック" pitchFamily="34" charset="-128"/>
                <a:cs typeface="Georgia" pitchFamily="18" charset="0"/>
              </a:defRPr>
            </a:lvl3pPr>
            <a:lvl4pPr marL="1600200" indent="-228600">
              <a:spcBef>
                <a:spcPct val="20000"/>
              </a:spcBef>
              <a:buClr>
                <a:srgbClr val="7F7F7F"/>
              </a:buClr>
              <a:buFont typeface="Arial" charset="0"/>
              <a:buChar char="•"/>
              <a:defRPr sz="1200">
                <a:solidFill>
                  <a:srgbClr val="404040"/>
                </a:solidFill>
                <a:latin typeface="Verdana" pitchFamily="34" charset="0"/>
                <a:ea typeface="ＭＳ Ｐゴシック" pitchFamily="34" charset="-128"/>
                <a:cs typeface="Georgia" pitchFamily="18" charset="0"/>
              </a:defRPr>
            </a:lvl4pPr>
            <a:lvl5pPr marL="2057400" indent="-228600">
              <a:spcBef>
                <a:spcPct val="20000"/>
              </a:spcBef>
              <a:buClr>
                <a:srgbClr val="7F7F7F"/>
              </a:buClr>
              <a:buFont typeface="Arial" charset="0"/>
              <a:buChar char="•"/>
              <a:defRPr sz="1000">
                <a:solidFill>
                  <a:srgbClr val="404040"/>
                </a:solidFill>
                <a:latin typeface="Verdana" pitchFamily="34" charset="0"/>
                <a:ea typeface="ＭＳ Ｐゴシック" pitchFamily="34" charset="-128"/>
                <a:cs typeface="Georgia" pitchFamily="18" charset="0"/>
              </a:defRPr>
            </a:lvl5pPr>
            <a:lvl6pPr marL="2514600" indent="-228600" defTabSz="457200" eaLnBrk="0" fontAlgn="base" hangingPunct="0">
              <a:spcBef>
                <a:spcPct val="20000"/>
              </a:spcBef>
              <a:spcAft>
                <a:spcPct val="0"/>
              </a:spcAft>
              <a:buClr>
                <a:srgbClr val="7F7F7F"/>
              </a:buClr>
              <a:buFont typeface="Arial" charset="0"/>
              <a:buChar char="•"/>
              <a:defRPr sz="1000">
                <a:solidFill>
                  <a:srgbClr val="404040"/>
                </a:solidFill>
                <a:latin typeface="Verdana" pitchFamily="34" charset="0"/>
                <a:ea typeface="ＭＳ Ｐゴシック" pitchFamily="34" charset="-128"/>
                <a:cs typeface="Georgia" pitchFamily="18" charset="0"/>
              </a:defRPr>
            </a:lvl6pPr>
            <a:lvl7pPr marL="2971800" indent="-228600" defTabSz="457200" eaLnBrk="0" fontAlgn="base" hangingPunct="0">
              <a:spcBef>
                <a:spcPct val="20000"/>
              </a:spcBef>
              <a:spcAft>
                <a:spcPct val="0"/>
              </a:spcAft>
              <a:buClr>
                <a:srgbClr val="7F7F7F"/>
              </a:buClr>
              <a:buFont typeface="Arial" charset="0"/>
              <a:buChar char="•"/>
              <a:defRPr sz="1000">
                <a:solidFill>
                  <a:srgbClr val="404040"/>
                </a:solidFill>
                <a:latin typeface="Verdana" pitchFamily="34" charset="0"/>
                <a:ea typeface="ＭＳ Ｐゴシック" pitchFamily="34" charset="-128"/>
                <a:cs typeface="Georgia" pitchFamily="18" charset="0"/>
              </a:defRPr>
            </a:lvl7pPr>
            <a:lvl8pPr marL="3429000" indent="-228600" defTabSz="457200" eaLnBrk="0" fontAlgn="base" hangingPunct="0">
              <a:spcBef>
                <a:spcPct val="20000"/>
              </a:spcBef>
              <a:spcAft>
                <a:spcPct val="0"/>
              </a:spcAft>
              <a:buClr>
                <a:srgbClr val="7F7F7F"/>
              </a:buClr>
              <a:buFont typeface="Arial" charset="0"/>
              <a:buChar char="•"/>
              <a:defRPr sz="1000">
                <a:solidFill>
                  <a:srgbClr val="404040"/>
                </a:solidFill>
                <a:latin typeface="Verdana" pitchFamily="34" charset="0"/>
                <a:ea typeface="ＭＳ Ｐゴシック" pitchFamily="34" charset="-128"/>
                <a:cs typeface="Georgia" pitchFamily="18" charset="0"/>
              </a:defRPr>
            </a:lvl8pPr>
            <a:lvl9pPr marL="3886200" indent="-228600" defTabSz="457200" eaLnBrk="0" fontAlgn="base" hangingPunct="0">
              <a:spcBef>
                <a:spcPct val="20000"/>
              </a:spcBef>
              <a:spcAft>
                <a:spcPct val="0"/>
              </a:spcAft>
              <a:buClr>
                <a:srgbClr val="7F7F7F"/>
              </a:buClr>
              <a:buFont typeface="Arial" charset="0"/>
              <a:buChar char="•"/>
              <a:defRPr sz="1000">
                <a:solidFill>
                  <a:srgbClr val="404040"/>
                </a:solidFill>
                <a:latin typeface="Verdana" pitchFamily="34" charset="0"/>
                <a:ea typeface="ＭＳ Ｐゴシック" pitchFamily="34" charset="-128"/>
                <a:cs typeface="Georgia" pitchFamily="18" charset="0"/>
              </a:defRPr>
            </a:lvl9pPr>
          </a:lstStyle>
          <a:p>
            <a:pPr>
              <a:spcBef>
                <a:spcPct val="0"/>
              </a:spcBef>
              <a:buClrTx/>
              <a:buFontTx/>
              <a:buNone/>
            </a:pPr>
            <a:fld id="{71711F39-981E-42F5-80A3-AE74F49E335F}" type="slidenum">
              <a:rPr lang="fi-FI" altLang="fi-FI" sz="800">
                <a:solidFill>
                  <a:srgbClr val="FF0000"/>
                </a:solidFill>
              </a:rPr>
              <a:pPr>
                <a:spcBef>
                  <a:spcPct val="0"/>
                </a:spcBef>
                <a:buClrTx/>
                <a:buFontTx/>
                <a:buNone/>
              </a:pPr>
              <a:t>8</a:t>
            </a:fld>
            <a:endParaRPr lang="fi-FI" altLang="fi-FI" sz="800" dirty="0">
              <a:solidFill>
                <a:srgbClr val="FF0000"/>
              </a:solidFill>
            </a:endParaRPr>
          </a:p>
        </p:txBody>
      </p:sp>
      <p:pic>
        <p:nvPicPr>
          <p:cNvPr id="9"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18952522"/>
      </p:ext>
    </p:extLst>
  </p:cSld>
  <p:clrMapOvr>
    <a:masterClrMapping/>
  </p:clrMapOvr>
  <p:transition spd="med">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7088" y="2924944"/>
            <a:ext cx="7489824" cy="648072"/>
          </a:xfrm>
        </p:spPr>
        <p:style>
          <a:lnRef idx="3">
            <a:schemeClr val="lt1"/>
          </a:lnRef>
          <a:fillRef idx="1">
            <a:schemeClr val="accent2"/>
          </a:fillRef>
          <a:effectRef idx="1">
            <a:schemeClr val="accent2"/>
          </a:effectRef>
          <a:fontRef idx="minor">
            <a:schemeClr val="lt1"/>
          </a:fontRef>
        </p:style>
        <p:txBody>
          <a:bodyPr>
            <a:normAutofit/>
          </a:bodyPr>
          <a:lstStyle/>
          <a:p>
            <a:pPr algn="ctr"/>
            <a:r>
              <a:rPr lang="fi-FI" dirty="0" smtClean="0"/>
              <a:t>Yleistä lainsäädännöstä</a:t>
            </a:r>
            <a:endParaRPr lang="fi-FI" dirty="0"/>
          </a:p>
        </p:txBody>
      </p:sp>
      <p:sp>
        <p:nvSpPr>
          <p:cNvPr id="5" name="Slide Number Placeholder 4"/>
          <p:cNvSpPr>
            <a:spLocks noGrp="1"/>
          </p:cNvSpPr>
          <p:nvPr>
            <p:ph type="sldNum" sz="quarter" idx="12"/>
          </p:nvPr>
        </p:nvSpPr>
        <p:spPr/>
        <p:txBody>
          <a:bodyPr/>
          <a:lstStyle/>
          <a:p>
            <a:fld id="{49246692-9764-4796-AF2E-897E79EBAFA7}" type="slidenum">
              <a:rPr lang="fi-FI" smtClean="0"/>
              <a:pPr/>
              <a:t>9</a:t>
            </a:fld>
            <a:endParaRPr lang="fi-FI" dirty="0"/>
          </a:p>
        </p:txBody>
      </p:sp>
      <p:pic>
        <p:nvPicPr>
          <p:cNvPr id="7"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520646"/>
      </p:ext>
    </p:extLst>
  </p:cSld>
  <p:clrMapOvr>
    <a:masterClrMapping/>
  </p:clrMapOvr>
  <p:transition spd="med">
    <p:wipe/>
  </p:transition>
  <p:timing>
    <p:tnLst>
      <p:par>
        <p:cTn id="1" dur="indefinite" restart="never" nodeType="tmRoot"/>
      </p:par>
    </p:tnLst>
  </p:timing>
</p:sld>
</file>

<file path=ppt/theme/theme1.xml><?xml version="1.0" encoding="utf-8"?>
<a:theme xmlns:a="http://schemas.openxmlformats.org/drawingml/2006/main" name="KoHo">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Kosteus ja hometalko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2465</TotalTime>
  <Words>2533</Words>
  <Application>Microsoft Office PowerPoint</Application>
  <PresentationFormat>Näytössä katseltava diaesitys (4:3)</PresentationFormat>
  <Paragraphs>584</Paragraphs>
  <Slides>50</Slides>
  <Notes>13</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50</vt:i4>
      </vt:variant>
    </vt:vector>
  </HeadingPairs>
  <TitlesOfParts>
    <vt:vector size="55" baseType="lpstr">
      <vt:lpstr>ＭＳ Ｐゴシック</vt:lpstr>
      <vt:lpstr>Arial</vt:lpstr>
      <vt:lpstr>Calibri</vt:lpstr>
      <vt:lpstr>Verdana</vt:lpstr>
      <vt:lpstr>KoHo</vt:lpstr>
      <vt:lpstr>Sisäilmastoon liittyvät määräykset sekä tavoite- ja toimenpidearvot</vt:lpstr>
      <vt:lpstr>Saatteeksi opetusmateriaalin käyttöön</vt:lpstr>
      <vt:lpstr>Sisällysluettelo:</vt:lpstr>
      <vt:lpstr>Sisällysluettelo:</vt:lpstr>
      <vt:lpstr>Eduskunnan tarkastusvaliokunnan raportti </vt:lpstr>
      <vt:lpstr>    Eduskunnan tarkastusvaliokunnan raportti 1/2012</vt:lpstr>
      <vt:lpstr>Mikä on merkittävä kosteus- ja homevaurio? </vt:lpstr>
      <vt:lpstr>Merkittävien kosteus- ja homevaurioiden yleisyys rakennuksissa</vt:lpstr>
      <vt:lpstr>Yleistä lainsäädännöstä</vt:lpstr>
      <vt:lpstr>Lainsäädäntö, määräykset ja ohjeet</vt:lpstr>
      <vt:lpstr>Lainsäädäntö ja määräykset</vt:lpstr>
      <vt:lpstr>Lainsäädäntö ja määräykset</vt:lpstr>
      <vt:lpstr>PowerPoint-esitys</vt:lpstr>
      <vt:lpstr>Lainsäädäntö ja määräykset</vt:lpstr>
      <vt:lpstr>Ohjearvoja sisäilmaston laadulle</vt:lpstr>
      <vt:lpstr>WHO guidelines for indoor air quality: dampness and mould (2009) </vt:lpstr>
      <vt:lpstr>Rakentamismääräyskokoelma D2</vt:lpstr>
      <vt:lpstr>Rakentamismääräyskokoelma D2 Rakennuksen sisäilmasto ja ilmanvaihto</vt:lpstr>
      <vt:lpstr>Rakentamismääräyskokoelma D2</vt:lpstr>
      <vt:lpstr>Rakentamismääräyskokoelma D2 Rakennuksen sisäilmasto ja ilmanvaihto</vt:lpstr>
      <vt:lpstr>Asumisterveysasetus</vt:lpstr>
      <vt:lpstr>Sosiaali- ja terveysministeriön asetus, 2015 Asunnon ja muun oleskelutilan terveydellisistä olosuhteista sekä ulkopuolisen asiantuntijan pätevyydestä</vt:lpstr>
      <vt:lpstr>Asumisterveysasetuksen soveltamisohjeet, Valvira</vt:lpstr>
      <vt:lpstr>Asumisterveysasetuksen soveltamisohje, Valvira</vt:lpstr>
      <vt:lpstr>Sisäilmastoluokitus 2008</vt:lpstr>
      <vt:lpstr>Sisäilmastoluokitus 2008 RT-0710946</vt:lpstr>
      <vt:lpstr>Sisäilmastoluokitus 2008 RT-0710946</vt:lpstr>
      <vt:lpstr>Sisäilmastoluokitus 2008 RT-0710946</vt:lpstr>
      <vt:lpstr>Sisäilmastoluokitus 2008 RT-0710946</vt:lpstr>
      <vt:lpstr>Sisäilmastoluokitus 2008 RT-0710946</vt:lpstr>
      <vt:lpstr>Ohje työpaikkojen sisäilmasto-ongelmien selvittämiseen</vt:lpstr>
      <vt:lpstr>Ohje työpaikkojen sisäilmasto-ongelmien selvittämiseen Työterveyslaitos, 2016</vt:lpstr>
      <vt:lpstr>Kosteus- ja homevauriot - ratkaisuja työpaikoille Työterveyslaitos</vt:lpstr>
      <vt:lpstr>Kosteus- ja homevauriot  Ratkaisuja työpaikoille</vt:lpstr>
      <vt:lpstr>Kosteus- ja homevauriot -ratkaisuja työpaikoille</vt:lpstr>
      <vt:lpstr>Toimiston sisäilman tutkiminen</vt:lpstr>
      <vt:lpstr>Toimiston sisäilman tutkiminen Työterveyslaitos, 2011</vt:lpstr>
      <vt:lpstr>Toimiston sisäilman tutkiminen </vt:lpstr>
      <vt:lpstr>Koulurakennusten kosteus- ja homevauriot (KTL)</vt:lpstr>
      <vt:lpstr>Koulurakennusten kosteus- ja homevauriot (KTL), 2008</vt:lpstr>
      <vt:lpstr>Koulurakennusten kosteus- ja homevauriot (KTL), 2008</vt:lpstr>
      <vt:lpstr>Haitalliseksi tunnetut pitoisuudet </vt:lpstr>
      <vt:lpstr>Haitalliseksi tunnetut pitoisuudet (HTP)</vt:lpstr>
      <vt:lpstr>Haitalliseksi tunnetut pitoisuudet (HTP)</vt:lpstr>
      <vt:lpstr>Kosteudenhallinta ja homevaurioiden estäminen, RIL </vt:lpstr>
      <vt:lpstr>Kosteudenhallinta ja homevaurioiden estäminen RIL 250-2011</vt:lpstr>
      <vt:lpstr>Kosteus- ja homevaurioituneen rakennuksen kuntotutkimus -opas</vt:lpstr>
      <vt:lpstr>Kosteus- ja homevaurioituneen rakennuksen kuntotutkimus -opas Luonnos 23.1.2015</vt:lpstr>
      <vt:lpstr>Mikä on hyvä sisäympäristö?</vt:lpstr>
      <vt:lpstr>Lähteet:</vt:lpstr>
    </vt:vector>
  </TitlesOfParts>
  <Manager>Ympäristöministeriö</Manager>
  <Company>aidema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Aija Kaijärvi</dc:creator>
  <cp:lastModifiedBy>Veli-Matti Pietarinen</cp:lastModifiedBy>
  <cp:revision>119</cp:revision>
  <cp:lastPrinted>2015-06-16T11:36:45Z</cp:lastPrinted>
  <dcterms:created xsi:type="dcterms:W3CDTF">2012-09-14T08:23:56Z</dcterms:created>
  <dcterms:modified xsi:type="dcterms:W3CDTF">2016-06-23T10:33:03Z</dcterms:modified>
</cp:coreProperties>
</file>