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
  </p:notesMasterIdLst>
  <p:handoutMasterIdLst>
    <p:handoutMasterId r:id="rId10"/>
  </p:handoutMasterIdLst>
  <p:sldIdLst>
    <p:sldId id="256" r:id="rId2"/>
    <p:sldId id="266" r:id="rId3"/>
    <p:sldId id="264" r:id="rId4"/>
    <p:sldId id="257" r:id="rId5"/>
    <p:sldId id="260" r:id="rId6"/>
    <p:sldId id="261" r:id="rId7"/>
    <p:sldId id="262" r:id="rId8"/>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8">
          <p15:clr>
            <a:srgbClr val="A4A3A4"/>
          </p15:clr>
        </p15:guide>
        <p15:guide id="2" orient="horz" pos="3793">
          <p15:clr>
            <a:srgbClr val="A4A3A4"/>
          </p15:clr>
        </p15:guide>
        <p15:guide id="3" orient="horz" pos="1026">
          <p15:clr>
            <a:srgbClr val="A4A3A4"/>
          </p15:clr>
        </p15:guide>
        <p15:guide id="4" orient="horz" pos="890">
          <p15:clr>
            <a:srgbClr val="A4A3A4"/>
          </p15:clr>
        </p15:guide>
        <p15:guide id="5" orient="horz" pos="210">
          <p15:clr>
            <a:srgbClr val="A4A3A4"/>
          </p15:clr>
        </p15:guide>
        <p15:guide id="6" orient="horz" pos="1842">
          <p15:clr>
            <a:srgbClr val="A4A3A4"/>
          </p15:clr>
        </p15:guide>
        <p15:guide id="7" orient="horz" pos="2840">
          <p15:clr>
            <a:srgbClr val="A4A3A4"/>
          </p15:clr>
        </p15:guide>
        <p15:guide id="8" pos="3243">
          <p15:clr>
            <a:srgbClr val="A4A3A4"/>
          </p15:clr>
        </p15:guide>
        <p15:guide id="9" pos="5239">
          <p15:clr>
            <a:srgbClr val="A4A3A4"/>
          </p15:clr>
        </p15:guide>
        <p15:guide id="10" pos="521">
          <p15:clr>
            <a:srgbClr val="A4A3A4"/>
          </p15:clr>
        </p15:guide>
        <p15:guide id="11" pos="5556">
          <p15:clr>
            <a:srgbClr val="A4A3A4"/>
          </p15:clr>
        </p15:guide>
        <p15:guide id="12" pos="2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5C44"/>
    <a:srgbClr val="00B2A9"/>
    <a:srgbClr val="95B3D7"/>
    <a:srgbClr val="446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814" autoAdjust="0"/>
    <p:restoredTop sz="94562"/>
  </p:normalViewPr>
  <p:slideViewPr>
    <p:cSldViewPr showGuides="1">
      <p:cViewPr varScale="1">
        <p:scale>
          <a:sx n="120" d="100"/>
          <a:sy n="120" d="100"/>
        </p:scale>
        <p:origin x="192" y="272"/>
      </p:cViewPr>
      <p:guideLst>
        <p:guide orient="horz" pos="2478"/>
        <p:guide orient="horz" pos="3793"/>
        <p:guide orient="horz" pos="1026"/>
        <p:guide orient="horz" pos="890"/>
        <p:guide orient="horz" pos="210"/>
        <p:guide orient="horz" pos="1842"/>
        <p:guide orient="horz" pos="2840"/>
        <p:guide pos="3243"/>
        <p:guide pos="5239"/>
        <p:guide pos="521"/>
        <p:guide pos="5556"/>
        <p:guide pos="249"/>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83" d="100"/>
          <a:sy n="83" d="100"/>
        </p:scale>
        <p:origin x="-310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sz="800" dirty="0">
              <a:latin typeface="Arial" pitchFamily="34" charset="0"/>
              <a:cs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B8EB6F-D7BD-410C-AB1F-00269204D9C8}" type="datetimeFigureOut">
              <a:rPr lang="fi-FI" sz="800" smtClean="0">
                <a:latin typeface="Arial" pitchFamily="34" charset="0"/>
                <a:cs typeface="Arial" pitchFamily="34" charset="0"/>
              </a:rPr>
              <a:pPr/>
              <a:t>14.6.2016</a:t>
            </a:fld>
            <a:endParaRPr lang="fi-FI" sz="800">
              <a:latin typeface="Arial" pitchFamily="34" charset="0"/>
              <a:cs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sz="800">
              <a:latin typeface="Arial" pitchFamily="34" charset="0"/>
              <a:cs typeface="Arial"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829D03-198C-4FB6-BC3D-FF132E164A92}" type="slidenum">
              <a:rPr lang="fi-FI" sz="800" smtClean="0">
                <a:latin typeface="Arial" pitchFamily="34" charset="0"/>
                <a:cs typeface="Arial" pitchFamily="34" charset="0"/>
              </a:rPr>
              <a:pPr/>
              <a:t>‹#›</a:t>
            </a:fld>
            <a:endParaRPr lang="fi-FI" sz="800">
              <a:latin typeface="Arial" pitchFamily="34" charset="0"/>
              <a:cs typeface="Arial" pitchFamily="34" charset="0"/>
            </a:endParaRPr>
          </a:p>
        </p:txBody>
      </p:sp>
    </p:spTree>
    <p:extLst>
      <p:ext uri="{BB962C8B-B14F-4D97-AF65-F5344CB8AC3E}">
        <p14:creationId xmlns:p14="http://schemas.microsoft.com/office/powerpoint/2010/main" val="5348182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atin typeface="Arial" pitchFamily="34" charset="0"/>
                <a:cs typeface="Arial" pitchFamily="34" charset="0"/>
              </a:defRPr>
            </a:lvl1pPr>
          </a:lstStyle>
          <a:p>
            <a:endParaRPr lang="fi-FI"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atin typeface="Arial" pitchFamily="34" charset="0"/>
                <a:cs typeface="Arial" pitchFamily="34" charset="0"/>
              </a:defRPr>
            </a:lvl1pPr>
          </a:lstStyle>
          <a:p>
            <a:fld id="{734323DC-88BF-4AB1-9A78-B974D90A807B}" type="datetimeFigureOut">
              <a:rPr lang="fi-FI" smtClean="0"/>
              <a:pPr/>
              <a:t>14.6.2016</a:t>
            </a:fld>
            <a:endParaRPr lang="fi-FI"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i-FI"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atin typeface="Arial" pitchFamily="34" charset="0"/>
                <a:cs typeface="Arial" pitchFamily="34" charset="0"/>
              </a:defRPr>
            </a:lvl1pPr>
          </a:lstStyle>
          <a:p>
            <a:endParaRPr lang="fi-FI"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atin typeface="Arial" pitchFamily="34" charset="0"/>
                <a:cs typeface="Arial" pitchFamily="34" charset="0"/>
              </a:defRPr>
            </a:lvl1pPr>
          </a:lstStyle>
          <a:p>
            <a:fld id="{BB9F18BF-E348-4EEC-9C4C-E41F855D7E30}" type="slidenum">
              <a:rPr lang="fi-FI" smtClean="0"/>
              <a:pPr/>
              <a:t>‹#›</a:t>
            </a:fld>
            <a:endParaRPr lang="fi-FI" dirty="0"/>
          </a:p>
        </p:txBody>
      </p:sp>
    </p:spTree>
    <p:extLst>
      <p:ext uri="{BB962C8B-B14F-4D97-AF65-F5344CB8AC3E}">
        <p14:creationId xmlns:p14="http://schemas.microsoft.com/office/powerpoint/2010/main" val="1062969084"/>
      </p:ext>
    </p:extLst>
  </p:cSld>
  <p:clrMap bg1="lt1" tx1="dk1" bg2="lt2" tx2="dk2" accent1="accent1" accent2="accent2" accent3="accent3" accent4="accent4" accent5="accent5" accent6="accent6" hlink="hlink" folHlink="folHlink"/>
  <p:hf hdr="0" ftr="0" dt="0"/>
  <p:notesStyle>
    <a:lvl1pPr marL="176213" indent="-176213" algn="l" defTabSz="914400" rtl="0" eaLnBrk="1" latinLnBrk="0" hangingPunct="1">
      <a:buFont typeface="Arial" pitchFamily="34" charset="0"/>
      <a:buChar char="•"/>
      <a:defRPr sz="1600" kern="1200">
        <a:solidFill>
          <a:schemeClr val="tx1"/>
        </a:solidFill>
        <a:latin typeface="Arial" pitchFamily="34" charset="0"/>
        <a:ea typeface="+mn-ea"/>
        <a:cs typeface="Arial" pitchFamily="34" charset="0"/>
      </a:defRPr>
    </a:lvl1pPr>
    <a:lvl2pPr marL="363538" indent="-187325" algn="l" defTabSz="914400" rtl="0" eaLnBrk="1" latinLnBrk="0" hangingPunct="1">
      <a:buFont typeface="Arial" pitchFamily="34" charset="0"/>
      <a:buChar char="•"/>
      <a:defRPr sz="1100" kern="1200">
        <a:solidFill>
          <a:schemeClr val="tx1"/>
        </a:solidFill>
        <a:latin typeface="Arial" pitchFamily="34" charset="0"/>
        <a:ea typeface="+mn-ea"/>
        <a:cs typeface="Arial" pitchFamily="34" charset="0"/>
      </a:defRPr>
    </a:lvl2pPr>
    <a:lvl3pPr marL="539750" indent="-176213" algn="l" defTabSz="914400" rtl="0" eaLnBrk="1" latinLnBrk="0" hangingPunct="1">
      <a:buFont typeface="Arial" pitchFamily="34" charset="0"/>
      <a:buChar char="•"/>
      <a:defRPr sz="1000" kern="1200">
        <a:solidFill>
          <a:schemeClr val="tx1"/>
        </a:solidFill>
        <a:latin typeface="Arial" pitchFamily="34" charset="0"/>
        <a:ea typeface="+mn-ea"/>
        <a:cs typeface="Arial" pitchFamily="34" charset="0"/>
      </a:defRPr>
    </a:lvl3pPr>
    <a:lvl4pPr marL="715963" indent="-176213" algn="l" defTabSz="914400" rtl="0" eaLnBrk="1" latinLnBrk="0" hangingPunct="1">
      <a:buFont typeface="Arial" pitchFamily="34" charset="0"/>
      <a:buChar char="•"/>
      <a:defRPr sz="1000" kern="1200">
        <a:solidFill>
          <a:schemeClr val="tx1"/>
        </a:solidFill>
        <a:latin typeface="Arial" pitchFamily="34" charset="0"/>
        <a:ea typeface="+mn-ea"/>
        <a:cs typeface="Arial" pitchFamily="34" charset="0"/>
      </a:defRPr>
    </a:lvl4pPr>
    <a:lvl5pPr marL="892175" indent="-176213" algn="l" defTabSz="914400" rtl="0" eaLnBrk="1" latinLnBrk="0" hangingPunct="1">
      <a:buFont typeface="Arial" pitchFamily="34" charset="0"/>
      <a:buChar char="•"/>
      <a:defRPr sz="10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7088" y="2924174"/>
            <a:ext cx="7489825" cy="1584325"/>
          </a:xfrm>
        </p:spPr>
        <p:txBody>
          <a:bodyPr anchor="ctr"/>
          <a:lstStyle>
            <a:lvl1pPr algn="ctr">
              <a:defRPr b="0" cap="all" baseline="0"/>
            </a:lvl1pPr>
          </a:lstStyle>
          <a:p>
            <a:r>
              <a:rPr lang="en-US" dirty="0" smtClean="0"/>
              <a:t>CLICK TO EDIT MASTER TITLE STYLE</a:t>
            </a:r>
            <a:endParaRPr lang="fi-FI" dirty="0"/>
          </a:p>
        </p:txBody>
      </p:sp>
      <p:sp>
        <p:nvSpPr>
          <p:cNvPr id="3" name="Subtitle 2"/>
          <p:cNvSpPr>
            <a:spLocks noGrp="1"/>
          </p:cNvSpPr>
          <p:nvPr>
            <p:ph type="subTitle" idx="1"/>
          </p:nvPr>
        </p:nvSpPr>
        <p:spPr>
          <a:xfrm>
            <a:off x="827088" y="4714884"/>
            <a:ext cx="7489825" cy="642942"/>
          </a:xfrm>
        </p:spPr>
        <p:txBody>
          <a:bodyPr anchor="t">
            <a:normAutofit/>
          </a:bodyPr>
          <a:lstStyle>
            <a:lvl1pPr marL="0" marR="0" indent="0" algn="ctr" defTabSz="914400" rtl="0" eaLnBrk="1" fontAlgn="auto" latinLnBrk="0" hangingPunct="1">
              <a:lnSpc>
                <a:spcPct val="100000"/>
              </a:lnSpc>
              <a:spcBef>
                <a:spcPct val="20000"/>
              </a:spcBef>
              <a:spcAft>
                <a:spcPts val="0"/>
              </a:spcAft>
              <a:buClr>
                <a:schemeClr val="bg2"/>
              </a:buClr>
              <a:buSzTx/>
              <a:buFont typeface="Arial" pitchFamily="34" charset="0"/>
              <a:buNone/>
              <a:tabLst/>
              <a:defRPr sz="1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5" name="Footer Placeholder 4"/>
          <p:cNvSpPr>
            <a:spLocks noGrp="1"/>
          </p:cNvSpPr>
          <p:nvPr>
            <p:ph type="ftr" sz="quarter" idx="11"/>
          </p:nvPr>
        </p:nvSpPr>
        <p:spPr>
          <a:xfrm>
            <a:off x="1201273" y="6492899"/>
            <a:ext cx="1799091" cy="365125"/>
          </a:xfrm>
        </p:spPr>
        <p:txBody>
          <a:bodyPr/>
          <a:lstStyle/>
          <a:p>
            <a:endParaRPr lang="fi-FI" dirty="0"/>
          </a:p>
        </p:txBody>
      </p:sp>
      <p:sp>
        <p:nvSpPr>
          <p:cNvPr id="6" name="Slide Number Placeholder 5"/>
          <p:cNvSpPr>
            <a:spLocks noGrp="1"/>
          </p:cNvSpPr>
          <p:nvPr>
            <p:ph type="sldNum" sz="quarter" idx="12"/>
          </p:nvPr>
        </p:nvSpPr>
        <p:spPr>
          <a:xfrm>
            <a:off x="8316912" y="6492899"/>
            <a:ext cx="503237" cy="365125"/>
          </a:xfrm>
        </p:spPr>
        <p:txBody>
          <a:bodyPr/>
          <a:lstStyle/>
          <a:p>
            <a:fld id="{49246692-9764-4796-AF2E-897E79EBAFA7}" type="slidenum">
              <a:rPr lang="fi-FI" smtClean="0"/>
              <a:pPr/>
              <a:t>‹#›</a:t>
            </a:fld>
            <a:endParaRPr lang="fi-FI"/>
          </a:p>
        </p:txBody>
      </p:sp>
      <p:pic>
        <p:nvPicPr>
          <p:cNvPr id="8" name="Picture 72" descr="ministeriö"/>
          <p:cNvPicPr>
            <a:picLocks noChangeAspect="1" noChangeArrowheads="1"/>
          </p:cNvPicPr>
          <p:nvPr userDrawn="1"/>
        </p:nvPicPr>
        <p:blipFill>
          <a:blip r:embed="rId2" cstate="print"/>
          <a:stretch>
            <a:fillRect/>
          </a:stretch>
        </p:blipFill>
        <p:spPr bwMode="auto">
          <a:xfrm>
            <a:off x="411536" y="6197024"/>
            <a:ext cx="1462880" cy="375248"/>
          </a:xfrm>
          <a:prstGeom prst="rect">
            <a:avLst/>
          </a:prstGeom>
          <a:noFill/>
        </p:spPr>
      </p:pic>
      <p:sp>
        <p:nvSpPr>
          <p:cNvPr id="9" name="Rectangle 8"/>
          <p:cNvSpPr/>
          <p:nvPr userDrawn="1"/>
        </p:nvSpPr>
        <p:spPr>
          <a:xfrm>
            <a:off x="0" y="2143116"/>
            <a:ext cx="9144000" cy="21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descr="Hometalkoot_SLOGAN_L#18DB0D.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5536" y="188640"/>
            <a:ext cx="8344967" cy="1872208"/>
          </a:xfrm>
          <a:prstGeom prst="rect">
            <a:avLst/>
          </a:prstGeom>
        </p:spPr>
      </p:pic>
    </p:spTree>
  </p:cSld>
  <p:clrMapOvr>
    <a:masterClrMapping/>
  </p:clrMapOvr>
  <p:transition spd="med">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p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fld id="{4FFFCB24-CD17-F440-9AC8-79AABF1F21B1}" type="datetime1">
              <a:rPr lang="fi-FI" smtClean="0"/>
              <a:pPr/>
              <a:t>14.6.2016</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49246692-9764-4796-AF2E-897E79EBAFA7}" type="slidenum">
              <a:rPr lang="fi-FI" smtClean="0"/>
              <a:pPr/>
              <a:t>‹#›</a:t>
            </a:fld>
            <a:endParaRPr lang="fi-FI"/>
          </a:p>
        </p:txBody>
      </p:sp>
      <p:sp>
        <p:nvSpPr>
          <p:cNvPr id="7" name="Picture Placeholder 6"/>
          <p:cNvSpPr>
            <a:spLocks noGrp="1"/>
          </p:cNvSpPr>
          <p:nvPr>
            <p:ph type="pic" sz="quarter" idx="13"/>
          </p:nvPr>
        </p:nvSpPr>
        <p:spPr>
          <a:solidFill>
            <a:schemeClr val="accent4">
              <a:lumMod val="20000"/>
              <a:lumOff val="80000"/>
            </a:schemeClr>
          </a:solidFill>
        </p:spPr>
        <p:txBody>
          <a:bodyPr/>
          <a:lstStyle/>
          <a:p>
            <a:r>
              <a:rPr lang="en-US" smtClean="0"/>
              <a:t>Click icon to add picture</a:t>
            </a:r>
            <a:endParaRPr lang="fi-FI"/>
          </a:p>
        </p:txBody>
      </p:sp>
    </p:spTree>
  </p:cSld>
  <p:clrMapOvr>
    <a:masterClrMapping/>
  </p:clrMapOvr>
  <p:transition spd="med">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8D61E-1885-1B48-BD2E-9FFDE50A68FD}" type="datetime1">
              <a:rPr lang="fi-FI" smtClean="0"/>
              <a:pPr/>
              <a:t>14.6.2016</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827087" y="333375"/>
            <a:ext cx="7489825" cy="1079500"/>
          </a:xfrm>
        </p:spPr>
        <p:txBody>
          <a:bodyPr anchor="b">
            <a:normAutofit/>
          </a:bodyPr>
          <a:lstStyle>
            <a:lvl1pPr algn="l">
              <a:defRPr sz="3000" b="1"/>
            </a:lvl1pPr>
          </a:lstStyle>
          <a:p>
            <a:r>
              <a:rPr lang="en-US" smtClean="0"/>
              <a:t>Click to edit Master title style</a:t>
            </a:r>
            <a:endParaRPr lang="fi-FI"/>
          </a:p>
        </p:txBody>
      </p:sp>
      <p:sp>
        <p:nvSpPr>
          <p:cNvPr id="3" name="Picture Placeholder 2"/>
          <p:cNvSpPr>
            <a:spLocks noGrp="1"/>
          </p:cNvSpPr>
          <p:nvPr>
            <p:ph type="pic" idx="1"/>
          </p:nvPr>
        </p:nvSpPr>
        <p:spPr>
          <a:xfrm>
            <a:off x="827087" y="1628775"/>
            <a:ext cx="7489825" cy="2157415"/>
          </a:xfrm>
          <a:solidFill>
            <a:schemeClr val="accent4">
              <a:lumMod val="20000"/>
              <a:lumOff val="80000"/>
            </a:schemeClr>
          </a:solidFill>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i-FI"/>
          </a:p>
        </p:txBody>
      </p:sp>
      <p:sp>
        <p:nvSpPr>
          <p:cNvPr id="5" name="Date Placeholder 4"/>
          <p:cNvSpPr>
            <a:spLocks noGrp="1"/>
          </p:cNvSpPr>
          <p:nvPr>
            <p:ph type="dt" sz="half" idx="10"/>
          </p:nvPr>
        </p:nvSpPr>
        <p:spPr/>
        <p:txBody>
          <a:bodyPr/>
          <a:lstStyle/>
          <a:p>
            <a:fld id="{3368FB71-785F-1947-91C3-BCBE04A7C6AB}" type="datetime1">
              <a:rPr lang="fi-FI" smtClean="0"/>
              <a:pPr/>
              <a:t>14.6.2016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9246692-9764-4796-AF2E-897E79EBAFA7}" type="slidenum">
              <a:rPr lang="fi-FI" smtClean="0"/>
              <a:pPr/>
              <a:t>‹#›</a:t>
            </a:fld>
            <a:endParaRPr lang="fi-FI"/>
          </a:p>
        </p:txBody>
      </p:sp>
      <p:sp>
        <p:nvSpPr>
          <p:cNvPr id="9" name="Text Placeholder 8"/>
          <p:cNvSpPr>
            <a:spLocks noGrp="1"/>
          </p:cNvSpPr>
          <p:nvPr>
            <p:ph type="body" sz="quarter" idx="13"/>
          </p:nvPr>
        </p:nvSpPr>
        <p:spPr>
          <a:xfrm>
            <a:off x="827088" y="3933825"/>
            <a:ext cx="7489825" cy="2087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Tree>
  </p:cSld>
  <p:clrMapOvr>
    <a:masterClrMapping/>
  </p:clrMapOvr>
  <p:transition spd="med">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lvl1pPr>
              <a:defRPr sz="2000"/>
            </a:lvl1pPr>
            <a:lvl2pPr>
              <a:defRPr sz="1800"/>
            </a:lvl2pPr>
            <a:lvl3pPr>
              <a:defRPr sz="16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Date Placeholder 3"/>
          <p:cNvSpPr>
            <a:spLocks noGrp="1"/>
          </p:cNvSpPr>
          <p:nvPr>
            <p:ph type="dt" sz="half" idx="10"/>
          </p:nvPr>
        </p:nvSpPr>
        <p:spPr/>
        <p:txBody>
          <a:bodyPr/>
          <a:lstStyle/>
          <a:p>
            <a:fld id="{5D2A75C3-F04D-AD47-A083-10DA74AF1494}" type="datetime1">
              <a:rPr lang="fi-FI" smtClean="0"/>
              <a:pPr/>
              <a:t>14.6.2016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Swedis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7088" y="2924174"/>
            <a:ext cx="7489825" cy="1584325"/>
          </a:xfrm>
        </p:spPr>
        <p:txBody>
          <a:bodyPr anchor="ctr"/>
          <a:lstStyle>
            <a:lvl1pPr algn="ctr">
              <a:defRPr b="0" cap="all" baseline="0"/>
            </a:lvl1pPr>
          </a:lstStyle>
          <a:p>
            <a:r>
              <a:rPr lang="en-US" dirty="0" smtClean="0"/>
              <a:t>CLICK TO EDIT MASTER TITLE STYLE</a:t>
            </a:r>
            <a:endParaRPr lang="fi-FI" dirty="0"/>
          </a:p>
        </p:txBody>
      </p:sp>
      <p:sp>
        <p:nvSpPr>
          <p:cNvPr id="3" name="Subtitle 2"/>
          <p:cNvSpPr>
            <a:spLocks noGrp="1"/>
          </p:cNvSpPr>
          <p:nvPr>
            <p:ph type="subTitle" idx="1"/>
          </p:nvPr>
        </p:nvSpPr>
        <p:spPr>
          <a:xfrm>
            <a:off x="827088" y="4714884"/>
            <a:ext cx="7489825" cy="642942"/>
          </a:xfrm>
        </p:spPr>
        <p:txBody>
          <a:bodyPr anchor="t">
            <a:normAutofit/>
          </a:bodyPr>
          <a:lstStyle>
            <a:lvl1pPr marL="0" marR="0" indent="0" algn="ctr" defTabSz="914400" rtl="0" eaLnBrk="1" fontAlgn="auto" latinLnBrk="0" hangingPunct="1">
              <a:lnSpc>
                <a:spcPct val="100000"/>
              </a:lnSpc>
              <a:spcBef>
                <a:spcPct val="20000"/>
              </a:spcBef>
              <a:spcAft>
                <a:spcPts val="0"/>
              </a:spcAft>
              <a:buClr>
                <a:schemeClr val="bg2"/>
              </a:buClr>
              <a:buSzTx/>
              <a:buFont typeface="Arial" pitchFamily="34" charset="0"/>
              <a:buNone/>
              <a:tabLst/>
              <a:defRPr sz="1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4" name="Date Placeholder 3"/>
          <p:cNvSpPr>
            <a:spLocks noGrp="1"/>
          </p:cNvSpPr>
          <p:nvPr>
            <p:ph type="dt" sz="half" idx="10"/>
          </p:nvPr>
        </p:nvSpPr>
        <p:spPr>
          <a:xfrm>
            <a:off x="395288" y="6492899"/>
            <a:ext cx="802500" cy="365125"/>
          </a:xfrm>
        </p:spPr>
        <p:txBody>
          <a:bodyPr/>
          <a:lstStyle/>
          <a:p>
            <a:fld id="{9E3A8F58-AC65-F64D-BB47-F45EFF49CF2D}" type="datetime1">
              <a:rPr lang="fi-FI" smtClean="0"/>
              <a:pPr/>
              <a:t>14.6.2016</a:t>
            </a:fld>
            <a:endParaRPr lang="fi-FI"/>
          </a:p>
        </p:txBody>
      </p:sp>
      <p:sp>
        <p:nvSpPr>
          <p:cNvPr id="5" name="Footer Placeholder 4"/>
          <p:cNvSpPr>
            <a:spLocks noGrp="1"/>
          </p:cNvSpPr>
          <p:nvPr>
            <p:ph type="ftr" sz="quarter" idx="11"/>
          </p:nvPr>
        </p:nvSpPr>
        <p:spPr>
          <a:xfrm>
            <a:off x="1201273" y="6492899"/>
            <a:ext cx="1799091" cy="365125"/>
          </a:xfrm>
        </p:spPr>
        <p:txBody>
          <a:bodyPr/>
          <a:lstStyle/>
          <a:p>
            <a:endParaRPr lang="fi-FI" dirty="0"/>
          </a:p>
        </p:txBody>
      </p:sp>
      <p:sp>
        <p:nvSpPr>
          <p:cNvPr id="6" name="Slide Number Placeholder 5"/>
          <p:cNvSpPr>
            <a:spLocks noGrp="1"/>
          </p:cNvSpPr>
          <p:nvPr>
            <p:ph type="sldNum" sz="quarter" idx="12"/>
          </p:nvPr>
        </p:nvSpPr>
        <p:spPr>
          <a:xfrm>
            <a:off x="8316912" y="6492899"/>
            <a:ext cx="503237" cy="365125"/>
          </a:xfrm>
        </p:spPr>
        <p:txBody>
          <a:bodyPr/>
          <a:lstStyle/>
          <a:p>
            <a:fld id="{49246692-9764-4796-AF2E-897E79EBAFA7}" type="slidenum">
              <a:rPr lang="fi-FI" smtClean="0"/>
              <a:pPr/>
              <a:t>‹#›</a:t>
            </a:fld>
            <a:endParaRPr lang="fi-FI"/>
          </a:p>
        </p:txBody>
      </p:sp>
      <p:pic>
        <p:nvPicPr>
          <p:cNvPr id="8" name="Picture 72" descr="ministeriö"/>
          <p:cNvPicPr>
            <a:picLocks noChangeAspect="1" noChangeArrowheads="1"/>
          </p:cNvPicPr>
          <p:nvPr userDrawn="1"/>
        </p:nvPicPr>
        <p:blipFill>
          <a:blip r:embed="rId2" cstate="print"/>
          <a:srcRect/>
          <a:stretch>
            <a:fillRect/>
          </a:stretch>
        </p:blipFill>
        <p:spPr bwMode="auto">
          <a:xfrm>
            <a:off x="357158" y="6197024"/>
            <a:ext cx="1571636" cy="375248"/>
          </a:xfrm>
          <a:prstGeom prst="rect">
            <a:avLst/>
          </a:prstGeom>
          <a:noFill/>
        </p:spPr>
      </p:pic>
      <p:sp>
        <p:nvSpPr>
          <p:cNvPr id="9" name="Rectangle 8"/>
          <p:cNvSpPr/>
          <p:nvPr userDrawn="1"/>
        </p:nvSpPr>
        <p:spPr>
          <a:xfrm>
            <a:off x="0" y="2143116"/>
            <a:ext cx="9144000" cy="21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7" name="Picture 16" descr="hometalkoot_su+ru.png"/>
          <p:cNvPicPr>
            <a:picLocks noChangeAspect="1"/>
          </p:cNvPicPr>
          <p:nvPr userDrawn="1"/>
        </p:nvPicPr>
        <p:blipFill>
          <a:blip r:embed="rId3" cstate="print"/>
          <a:stretch>
            <a:fillRect/>
          </a:stretch>
        </p:blipFill>
        <p:spPr>
          <a:xfrm>
            <a:off x="3266483" y="571480"/>
            <a:ext cx="3343967" cy="1316739"/>
          </a:xfrm>
          <a:prstGeom prst="rect">
            <a:avLst/>
          </a:prstGeom>
        </p:spPr>
      </p:pic>
      <p:pic>
        <p:nvPicPr>
          <p:cNvPr id="16" name="Picture 3" descr="Z:\YMP (Ympäristöministeriö)\ymp014\man4.png"/>
          <p:cNvPicPr>
            <a:picLocks noChangeAspect="1" noChangeArrowheads="1"/>
          </p:cNvPicPr>
          <p:nvPr userDrawn="1"/>
        </p:nvPicPr>
        <p:blipFill>
          <a:blip r:embed="rId4" cstate="print"/>
          <a:srcRect/>
          <a:stretch>
            <a:fillRect/>
          </a:stretch>
        </p:blipFill>
        <p:spPr bwMode="auto">
          <a:xfrm>
            <a:off x="-95957" y="928670"/>
            <a:ext cx="1238933" cy="1285884"/>
          </a:xfrm>
          <a:prstGeom prst="rect">
            <a:avLst/>
          </a:prstGeom>
          <a:noFill/>
        </p:spPr>
      </p:pic>
      <p:pic>
        <p:nvPicPr>
          <p:cNvPr id="18" name="Picture 4" descr="Z:\YMP (Ympäristöministeriö)\ymp014\man5.png"/>
          <p:cNvPicPr>
            <a:picLocks noChangeAspect="1" noChangeArrowheads="1"/>
          </p:cNvPicPr>
          <p:nvPr userDrawn="1"/>
        </p:nvPicPr>
        <p:blipFill>
          <a:blip r:embed="rId5" cstate="print"/>
          <a:srcRect/>
          <a:stretch>
            <a:fillRect/>
          </a:stretch>
        </p:blipFill>
        <p:spPr bwMode="auto">
          <a:xfrm>
            <a:off x="1054127" y="919572"/>
            <a:ext cx="874667" cy="1294981"/>
          </a:xfrm>
          <a:prstGeom prst="rect">
            <a:avLst/>
          </a:prstGeom>
          <a:noFill/>
        </p:spPr>
      </p:pic>
      <p:pic>
        <p:nvPicPr>
          <p:cNvPr id="19" name="Picture 6" descr="Z:\YMP (Ympäristöministeriö)\ymp014\man1.png"/>
          <p:cNvPicPr>
            <a:picLocks noChangeAspect="1" noChangeArrowheads="1"/>
          </p:cNvPicPr>
          <p:nvPr userDrawn="1"/>
        </p:nvPicPr>
        <p:blipFill>
          <a:blip r:embed="rId6" cstate="print"/>
          <a:srcRect/>
          <a:stretch>
            <a:fillRect/>
          </a:stretch>
        </p:blipFill>
        <p:spPr bwMode="auto">
          <a:xfrm>
            <a:off x="6823467" y="868380"/>
            <a:ext cx="517989" cy="1308603"/>
          </a:xfrm>
          <a:prstGeom prst="rect">
            <a:avLst/>
          </a:prstGeom>
          <a:noFill/>
        </p:spPr>
      </p:pic>
      <p:pic>
        <p:nvPicPr>
          <p:cNvPr id="20" name="Picture 7" descr="Z:\YMP (Ympäristöministeriö)\ymp014\man2.png"/>
          <p:cNvPicPr>
            <a:picLocks noChangeAspect="1" noChangeArrowheads="1"/>
          </p:cNvPicPr>
          <p:nvPr userDrawn="1"/>
        </p:nvPicPr>
        <p:blipFill>
          <a:blip r:embed="rId7" cstate="print"/>
          <a:srcRect/>
          <a:stretch>
            <a:fillRect/>
          </a:stretch>
        </p:blipFill>
        <p:spPr bwMode="auto">
          <a:xfrm>
            <a:off x="7748524" y="885367"/>
            <a:ext cx="499814" cy="1320720"/>
          </a:xfrm>
          <a:prstGeom prst="rect">
            <a:avLst/>
          </a:prstGeom>
          <a:noFill/>
        </p:spPr>
      </p:pic>
      <p:pic>
        <p:nvPicPr>
          <p:cNvPr id="21" name="Picture 8" descr="Z:\YMP (Ympäristöministeriö)\ymp014\man3.png"/>
          <p:cNvPicPr>
            <a:picLocks noChangeAspect="1" noChangeArrowheads="1"/>
          </p:cNvPicPr>
          <p:nvPr userDrawn="1"/>
        </p:nvPicPr>
        <p:blipFill>
          <a:blip r:embed="rId8" cstate="print"/>
          <a:srcRect/>
          <a:stretch>
            <a:fillRect/>
          </a:stretch>
        </p:blipFill>
        <p:spPr bwMode="auto">
          <a:xfrm>
            <a:off x="8242820" y="890258"/>
            <a:ext cx="901180" cy="1290428"/>
          </a:xfrm>
          <a:prstGeom prst="rect">
            <a:avLst/>
          </a:prstGeom>
          <a:noFill/>
        </p:spPr>
      </p:pic>
      <p:pic>
        <p:nvPicPr>
          <p:cNvPr id="22" name="Picture 2" descr="Z:\YMP (Ympäristöministeriö)\ymp014\hahmot\hahmot\ruutuka¦êytto¦êo¦ên\arkkitehti_musta.png"/>
          <p:cNvPicPr>
            <a:picLocks noChangeAspect="1" noChangeArrowheads="1"/>
          </p:cNvPicPr>
          <p:nvPr userDrawn="1"/>
        </p:nvPicPr>
        <p:blipFill>
          <a:blip r:embed="rId9" cstate="print"/>
          <a:srcRect/>
          <a:stretch>
            <a:fillRect/>
          </a:stretch>
        </p:blipFill>
        <p:spPr bwMode="auto">
          <a:xfrm>
            <a:off x="7361150" y="928670"/>
            <a:ext cx="337496" cy="1302818"/>
          </a:xfrm>
          <a:prstGeom prst="rect">
            <a:avLst/>
          </a:prstGeom>
          <a:noFill/>
        </p:spPr>
      </p:pic>
      <p:pic>
        <p:nvPicPr>
          <p:cNvPr id="23" name="Picture 3" descr="Z:\YMP (Ympäristöministeriö)\ymp014\hahmot\hahmot\ruutuka¦êytto¦êo¦ên\rakennusmies_musta.png"/>
          <p:cNvPicPr>
            <a:picLocks noChangeAspect="1" noChangeArrowheads="1"/>
          </p:cNvPicPr>
          <p:nvPr userDrawn="1"/>
        </p:nvPicPr>
        <p:blipFill>
          <a:blip r:embed="rId10" cstate="print"/>
          <a:srcRect/>
          <a:stretch>
            <a:fillRect/>
          </a:stretch>
        </p:blipFill>
        <p:spPr bwMode="auto">
          <a:xfrm>
            <a:off x="2362072" y="781436"/>
            <a:ext cx="852606" cy="1393434"/>
          </a:xfrm>
          <a:prstGeom prst="rect">
            <a:avLst/>
          </a:prstGeom>
          <a:noFill/>
        </p:spPr>
      </p:pic>
      <p:pic>
        <p:nvPicPr>
          <p:cNvPr id="24" name="Picture 7" descr="Z:\YMP (Ympäristöministeriö)\ymp014\hahmot\hahmot\ruutuka¦êytto¦êo¦ên\siivooja_musta.png"/>
          <p:cNvPicPr>
            <a:picLocks noChangeAspect="1" noChangeArrowheads="1"/>
          </p:cNvPicPr>
          <p:nvPr userDrawn="1"/>
        </p:nvPicPr>
        <p:blipFill>
          <a:blip r:embed="rId11" cstate="print"/>
          <a:srcRect/>
          <a:stretch>
            <a:fillRect/>
          </a:stretch>
        </p:blipFill>
        <p:spPr bwMode="auto">
          <a:xfrm>
            <a:off x="1892525" y="989884"/>
            <a:ext cx="679211" cy="1271576"/>
          </a:xfrm>
          <a:prstGeom prst="rect">
            <a:avLst/>
          </a:prstGeom>
          <a:noFill/>
        </p:spPr>
      </p:pic>
    </p:spTree>
  </p:cSld>
  <p:clrMapOvr>
    <a:masterClrMapping/>
  </p:clrMapOvr>
  <p:transition spd="med">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English)">
    <p:spTree>
      <p:nvGrpSpPr>
        <p:cNvPr id="1" name=""/>
        <p:cNvGrpSpPr/>
        <p:nvPr/>
      </p:nvGrpSpPr>
      <p:grpSpPr>
        <a:xfrm>
          <a:off x="0" y="0"/>
          <a:ext cx="0" cy="0"/>
          <a:chOff x="0" y="0"/>
          <a:chExt cx="0" cy="0"/>
        </a:xfrm>
      </p:grpSpPr>
      <p:pic>
        <p:nvPicPr>
          <p:cNvPr id="29" name="Picture 28" descr="Picture1.png"/>
          <p:cNvPicPr>
            <a:picLocks noChangeAspect="1"/>
          </p:cNvPicPr>
          <p:nvPr userDrawn="1"/>
        </p:nvPicPr>
        <p:blipFill>
          <a:blip r:embed="rId2" cstate="print"/>
          <a:stretch>
            <a:fillRect/>
          </a:stretch>
        </p:blipFill>
        <p:spPr>
          <a:xfrm>
            <a:off x="3241966" y="554854"/>
            <a:ext cx="3369707" cy="1285884"/>
          </a:xfrm>
          <a:prstGeom prst="rect">
            <a:avLst/>
          </a:prstGeom>
        </p:spPr>
      </p:pic>
      <p:sp>
        <p:nvSpPr>
          <p:cNvPr id="2" name="Title 1"/>
          <p:cNvSpPr>
            <a:spLocks noGrp="1"/>
          </p:cNvSpPr>
          <p:nvPr>
            <p:ph type="ctrTitle" hasCustomPrompt="1"/>
          </p:nvPr>
        </p:nvSpPr>
        <p:spPr>
          <a:xfrm>
            <a:off x="827088" y="2924174"/>
            <a:ext cx="7489825" cy="1584325"/>
          </a:xfrm>
        </p:spPr>
        <p:txBody>
          <a:bodyPr anchor="ctr"/>
          <a:lstStyle>
            <a:lvl1pPr algn="ctr">
              <a:defRPr b="0" cap="all" baseline="0"/>
            </a:lvl1pPr>
          </a:lstStyle>
          <a:p>
            <a:r>
              <a:rPr lang="en-US" dirty="0" smtClean="0"/>
              <a:t>CLICK TO EDIT MASTER TITLE STYLE</a:t>
            </a:r>
            <a:endParaRPr lang="fi-FI" dirty="0"/>
          </a:p>
        </p:txBody>
      </p:sp>
      <p:sp>
        <p:nvSpPr>
          <p:cNvPr id="3" name="Subtitle 2"/>
          <p:cNvSpPr>
            <a:spLocks noGrp="1"/>
          </p:cNvSpPr>
          <p:nvPr>
            <p:ph type="subTitle" idx="1"/>
          </p:nvPr>
        </p:nvSpPr>
        <p:spPr>
          <a:xfrm>
            <a:off x="827088" y="4714884"/>
            <a:ext cx="7489825" cy="642942"/>
          </a:xfrm>
        </p:spPr>
        <p:txBody>
          <a:bodyPr anchor="t">
            <a:normAutofit/>
          </a:bodyPr>
          <a:lstStyle>
            <a:lvl1pPr marL="0" marR="0" indent="0" algn="ctr" defTabSz="914400" rtl="0" eaLnBrk="1" fontAlgn="auto" latinLnBrk="0" hangingPunct="1">
              <a:lnSpc>
                <a:spcPct val="100000"/>
              </a:lnSpc>
              <a:spcBef>
                <a:spcPct val="20000"/>
              </a:spcBef>
              <a:spcAft>
                <a:spcPts val="0"/>
              </a:spcAft>
              <a:buClr>
                <a:schemeClr val="bg2"/>
              </a:buClr>
              <a:buSzTx/>
              <a:buFont typeface="Arial" pitchFamily="34" charset="0"/>
              <a:buNone/>
              <a:tabLst/>
              <a:defRPr sz="1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4" name="Date Placeholder 3"/>
          <p:cNvSpPr>
            <a:spLocks noGrp="1"/>
          </p:cNvSpPr>
          <p:nvPr>
            <p:ph type="dt" sz="half" idx="10"/>
          </p:nvPr>
        </p:nvSpPr>
        <p:spPr>
          <a:xfrm>
            <a:off x="395288" y="6492899"/>
            <a:ext cx="802500" cy="365125"/>
          </a:xfrm>
        </p:spPr>
        <p:txBody>
          <a:bodyPr/>
          <a:lstStyle/>
          <a:p>
            <a:fld id="{4A1F5728-9D36-6D4A-A267-BD2AEE4D246A}" type="datetime1">
              <a:rPr lang="fi-FI" smtClean="0"/>
              <a:pPr/>
              <a:t>14.6.2016</a:t>
            </a:fld>
            <a:endParaRPr lang="fi-FI"/>
          </a:p>
        </p:txBody>
      </p:sp>
      <p:sp>
        <p:nvSpPr>
          <p:cNvPr id="5" name="Footer Placeholder 4"/>
          <p:cNvSpPr>
            <a:spLocks noGrp="1"/>
          </p:cNvSpPr>
          <p:nvPr>
            <p:ph type="ftr" sz="quarter" idx="11"/>
          </p:nvPr>
        </p:nvSpPr>
        <p:spPr>
          <a:xfrm>
            <a:off x="1201273" y="6492899"/>
            <a:ext cx="1799091" cy="365125"/>
          </a:xfrm>
        </p:spPr>
        <p:txBody>
          <a:bodyPr/>
          <a:lstStyle/>
          <a:p>
            <a:endParaRPr lang="fi-FI" dirty="0"/>
          </a:p>
        </p:txBody>
      </p:sp>
      <p:sp>
        <p:nvSpPr>
          <p:cNvPr id="6" name="Slide Number Placeholder 5"/>
          <p:cNvSpPr>
            <a:spLocks noGrp="1"/>
          </p:cNvSpPr>
          <p:nvPr>
            <p:ph type="sldNum" sz="quarter" idx="12"/>
          </p:nvPr>
        </p:nvSpPr>
        <p:spPr>
          <a:xfrm>
            <a:off x="8316912" y="6492899"/>
            <a:ext cx="503237" cy="365125"/>
          </a:xfrm>
        </p:spPr>
        <p:txBody>
          <a:bodyPr/>
          <a:lstStyle/>
          <a:p>
            <a:fld id="{49246692-9764-4796-AF2E-897E79EBAFA7}" type="slidenum">
              <a:rPr lang="fi-FI" smtClean="0"/>
              <a:pPr/>
              <a:t>‹#›</a:t>
            </a:fld>
            <a:endParaRPr lang="fi-FI"/>
          </a:p>
        </p:txBody>
      </p:sp>
      <p:pic>
        <p:nvPicPr>
          <p:cNvPr id="8" name="Picture 72" descr="ministeriö"/>
          <p:cNvPicPr>
            <a:picLocks noChangeAspect="1" noChangeArrowheads="1"/>
          </p:cNvPicPr>
          <p:nvPr userDrawn="1"/>
        </p:nvPicPr>
        <p:blipFill>
          <a:blip r:embed="rId3" cstate="print"/>
          <a:srcRect/>
          <a:stretch>
            <a:fillRect/>
          </a:stretch>
        </p:blipFill>
        <p:spPr bwMode="auto">
          <a:xfrm>
            <a:off x="357158" y="6197024"/>
            <a:ext cx="1571636" cy="375248"/>
          </a:xfrm>
          <a:prstGeom prst="rect">
            <a:avLst/>
          </a:prstGeom>
          <a:noFill/>
        </p:spPr>
      </p:pic>
      <p:sp>
        <p:nvSpPr>
          <p:cNvPr id="9" name="Rectangle 8"/>
          <p:cNvSpPr/>
          <p:nvPr userDrawn="1"/>
        </p:nvSpPr>
        <p:spPr>
          <a:xfrm>
            <a:off x="0" y="2143116"/>
            <a:ext cx="9144000" cy="21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9" name="Picture 3" descr="Z:\YMP (Ympäristöministeriö)\ymp014\man4.png"/>
          <p:cNvPicPr>
            <a:picLocks noChangeAspect="1" noChangeArrowheads="1"/>
          </p:cNvPicPr>
          <p:nvPr userDrawn="1"/>
        </p:nvPicPr>
        <p:blipFill>
          <a:blip r:embed="rId4" cstate="print"/>
          <a:srcRect/>
          <a:stretch>
            <a:fillRect/>
          </a:stretch>
        </p:blipFill>
        <p:spPr bwMode="auto">
          <a:xfrm>
            <a:off x="-95957" y="928670"/>
            <a:ext cx="1238933" cy="1285884"/>
          </a:xfrm>
          <a:prstGeom prst="rect">
            <a:avLst/>
          </a:prstGeom>
          <a:noFill/>
        </p:spPr>
      </p:pic>
      <p:pic>
        <p:nvPicPr>
          <p:cNvPr id="20" name="Picture 4" descr="Z:\YMP (Ympäristöministeriö)\ymp014\man5.png"/>
          <p:cNvPicPr>
            <a:picLocks noChangeAspect="1" noChangeArrowheads="1"/>
          </p:cNvPicPr>
          <p:nvPr userDrawn="1"/>
        </p:nvPicPr>
        <p:blipFill>
          <a:blip r:embed="rId5" cstate="print"/>
          <a:srcRect/>
          <a:stretch>
            <a:fillRect/>
          </a:stretch>
        </p:blipFill>
        <p:spPr bwMode="auto">
          <a:xfrm>
            <a:off x="1054127" y="919572"/>
            <a:ext cx="874667" cy="1294981"/>
          </a:xfrm>
          <a:prstGeom prst="rect">
            <a:avLst/>
          </a:prstGeom>
          <a:noFill/>
        </p:spPr>
      </p:pic>
      <p:pic>
        <p:nvPicPr>
          <p:cNvPr id="21" name="Picture 6" descr="Z:\YMP (Ympäristöministeriö)\ymp014\man1.png"/>
          <p:cNvPicPr>
            <a:picLocks noChangeAspect="1" noChangeArrowheads="1"/>
          </p:cNvPicPr>
          <p:nvPr userDrawn="1"/>
        </p:nvPicPr>
        <p:blipFill>
          <a:blip r:embed="rId6" cstate="print"/>
          <a:srcRect/>
          <a:stretch>
            <a:fillRect/>
          </a:stretch>
        </p:blipFill>
        <p:spPr bwMode="auto">
          <a:xfrm>
            <a:off x="6823467" y="868380"/>
            <a:ext cx="517989" cy="1308603"/>
          </a:xfrm>
          <a:prstGeom prst="rect">
            <a:avLst/>
          </a:prstGeom>
          <a:noFill/>
        </p:spPr>
      </p:pic>
      <p:pic>
        <p:nvPicPr>
          <p:cNvPr id="22" name="Picture 7" descr="Z:\YMP (Ympäristöministeriö)\ymp014\man2.png"/>
          <p:cNvPicPr>
            <a:picLocks noChangeAspect="1" noChangeArrowheads="1"/>
          </p:cNvPicPr>
          <p:nvPr userDrawn="1"/>
        </p:nvPicPr>
        <p:blipFill>
          <a:blip r:embed="rId7" cstate="print"/>
          <a:srcRect/>
          <a:stretch>
            <a:fillRect/>
          </a:stretch>
        </p:blipFill>
        <p:spPr bwMode="auto">
          <a:xfrm>
            <a:off x="7748524" y="885367"/>
            <a:ext cx="499814" cy="1320720"/>
          </a:xfrm>
          <a:prstGeom prst="rect">
            <a:avLst/>
          </a:prstGeom>
          <a:noFill/>
        </p:spPr>
      </p:pic>
      <p:pic>
        <p:nvPicPr>
          <p:cNvPr id="23" name="Picture 8" descr="Z:\YMP (Ympäristöministeriö)\ymp014\man3.png"/>
          <p:cNvPicPr>
            <a:picLocks noChangeAspect="1" noChangeArrowheads="1"/>
          </p:cNvPicPr>
          <p:nvPr userDrawn="1"/>
        </p:nvPicPr>
        <p:blipFill>
          <a:blip r:embed="rId8" cstate="print"/>
          <a:srcRect/>
          <a:stretch>
            <a:fillRect/>
          </a:stretch>
        </p:blipFill>
        <p:spPr bwMode="auto">
          <a:xfrm>
            <a:off x="8242820" y="890258"/>
            <a:ext cx="901180" cy="1290428"/>
          </a:xfrm>
          <a:prstGeom prst="rect">
            <a:avLst/>
          </a:prstGeom>
          <a:noFill/>
        </p:spPr>
      </p:pic>
      <p:pic>
        <p:nvPicPr>
          <p:cNvPr id="24" name="Picture 2" descr="Z:\YMP (Ympäristöministeriö)\ymp014\hahmot\hahmot\ruutuka¦êytto¦êo¦ên\arkkitehti_musta.png"/>
          <p:cNvPicPr>
            <a:picLocks noChangeAspect="1" noChangeArrowheads="1"/>
          </p:cNvPicPr>
          <p:nvPr userDrawn="1"/>
        </p:nvPicPr>
        <p:blipFill>
          <a:blip r:embed="rId9" cstate="print"/>
          <a:srcRect/>
          <a:stretch>
            <a:fillRect/>
          </a:stretch>
        </p:blipFill>
        <p:spPr bwMode="auto">
          <a:xfrm>
            <a:off x="7361150" y="928670"/>
            <a:ext cx="337496" cy="1302818"/>
          </a:xfrm>
          <a:prstGeom prst="rect">
            <a:avLst/>
          </a:prstGeom>
          <a:noFill/>
        </p:spPr>
      </p:pic>
      <p:pic>
        <p:nvPicPr>
          <p:cNvPr id="25" name="Picture 3" descr="Z:\YMP (Ympäristöministeriö)\ymp014\hahmot\hahmot\ruutuka¦êytto¦êo¦ên\rakennusmies_musta.png"/>
          <p:cNvPicPr>
            <a:picLocks noChangeAspect="1" noChangeArrowheads="1"/>
          </p:cNvPicPr>
          <p:nvPr userDrawn="1"/>
        </p:nvPicPr>
        <p:blipFill>
          <a:blip r:embed="rId10" cstate="print"/>
          <a:srcRect/>
          <a:stretch>
            <a:fillRect/>
          </a:stretch>
        </p:blipFill>
        <p:spPr bwMode="auto">
          <a:xfrm>
            <a:off x="2362072" y="781436"/>
            <a:ext cx="852606" cy="1393434"/>
          </a:xfrm>
          <a:prstGeom prst="rect">
            <a:avLst/>
          </a:prstGeom>
          <a:noFill/>
        </p:spPr>
      </p:pic>
      <p:pic>
        <p:nvPicPr>
          <p:cNvPr id="26" name="Picture 7" descr="Z:\YMP (Ympäristöministeriö)\ymp014\hahmot\hahmot\ruutuka¦êytto¦êo¦ên\siivooja_musta.png"/>
          <p:cNvPicPr>
            <a:picLocks noChangeAspect="1" noChangeArrowheads="1"/>
          </p:cNvPicPr>
          <p:nvPr userDrawn="1"/>
        </p:nvPicPr>
        <p:blipFill>
          <a:blip r:embed="rId11" cstate="print"/>
          <a:srcRect/>
          <a:stretch>
            <a:fillRect/>
          </a:stretch>
        </p:blipFill>
        <p:spPr bwMode="auto">
          <a:xfrm>
            <a:off x="1892525" y="989884"/>
            <a:ext cx="679211" cy="1271576"/>
          </a:xfrm>
          <a:prstGeom prst="rect">
            <a:avLst/>
          </a:prstGeom>
          <a:noFill/>
        </p:spPr>
      </p:pic>
    </p:spTree>
  </p:cSld>
  <p:clrMapOvr>
    <a:masterClrMapping/>
  </p:clrMapOvr>
  <p:transition spd="med">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827088" y="1628775"/>
            <a:ext cx="3668712" cy="4392614"/>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Content Placeholder 3"/>
          <p:cNvSpPr>
            <a:spLocks noGrp="1"/>
          </p:cNvSpPr>
          <p:nvPr>
            <p:ph sz="half" idx="2"/>
          </p:nvPr>
        </p:nvSpPr>
        <p:spPr>
          <a:xfrm>
            <a:off x="4648200" y="1628775"/>
            <a:ext cx="3668713" cy="4392614"/>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Date Placeholder 4"/>
          <p:cNvSpPr>
            <a:spLocks noGrp="1"/>
          </p:cNvSpPr>
          <p:nvPr>
            <p:ph type="dt" sz="half" idx="10"/>
          </p:nvPr>
        </p:nvSpPr>
        <p:spPr/>
        <p:txBody>
          <a:bodyPr/>
          <a:lstStyle/>
          <a:p>
            <a:fld id="{6AE4DECC-B7D1-B34A-90EF-3EAF00384A26}" type="datetime1">
              <a:rPr lang="fi-FI" smtClean="0"/>
              <a:pPr/>
              <a:t>14.6.2016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p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827088" y="1628774"/>
            <a:ext cx="3668712" cy="439261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Date Placeholder 4"/>
          <p:cNvSpPr>
            <a:spLocks noGrp="1"/>
          </p:cNvSpPr>
          <p:nvPr>
            <p:ph type="dt" sz="half" idx="10"/>
          </p:nvPr>
        </p:nvSpPr>
        <p:spPr/>
        <p:txBody>
          <a:bodyPr/>
          <a:lstStyle/>
          <a:p>
            <a:fld id="{F3B05099-46BA-3445-A8F6-220EC57BD2CF}" type="datetime1">
              <a:rPr lang="fi-FI" smtClean="0"/>
              <a:pPr/>
              <a:t>14.6.2016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9246692-9764-4796-AF2E-897E79EBAFA7}" type="slidenum">
              <a:rPr lang="fi-FI" smtClean="0"/>
              <a:pPr/>
              <a:t>‹#›</a:t>
            </a:fld>
            <a:endParaRPr lang="fi-FI"/>
          </a:p>
        </p:txBody>
      </p:sp>
      <p:sp>
        <p:nvSpPr>
          <p:cNvPr id="9" name="Picture Placeholder 8"/>
          <p:cNvSpPr>
            <a:spLocks noGrp="1"/>
          </p:cNvSpPr>
          <p:nvPr>
            <p:ph type="pic" sz="quarter" idx="13"/>
          </p:nvPr>
        </p:nvSpPr>
        <p:spPr>
          <a:xfrm>
            <a:off x="4643438" y="1628775"/>
            <a:ext cx="3673475" cy="4392613"/>
          </a:xfrm>
          <a:solidFill>
            <a:schemeClr val="accent4">
              <a:lumMod val="20000"/>
              <a:lumOff val="80000"/>
            </a:schemeClr>
          </a:solidFill>
        </p:spPr>
        <p:txBody>
          <a:bodyPr/>
          <a:lstStyle/>
          <a:p>
            <a:r>
              <a:rPr lang="en-US" smtClean="0"/>
              <a:t>Click icon to add picture</a:t>
            </a:r>
            <a:endParaRPr lang="fi-FI" dirty="0"/>
          </a:p>
        </p:txBody>
      </p:sp>
    </p:spTree>
  </p:cSld>
  <p:clrMapOvr>
    <a:masterClrMapping/>
  </p:clrMapOvr>
  <p:transition spd="med">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pic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4648201" y="1628775"/>
            <a:ext cx="3668712" cy="439261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Date Placeholder 4"/>
          <p:cNvSpPr>
            <a:spLocks noGrp="1"/>
          </p:cNvSpPr>
          <p:nvPr>
            <p:ph type="dt" sz="half" idx="10"/>
          </p:nvPr>
        </p:nvSpPr>
        <p:spPr/>
        <p:txBody>
          <a:bodyPr/>
          <a:lstStyle/>
          <a:p>
            <a:fld id="{232E7531-9678-0244-9B08-4B365058F5BE}" type="datetime1">
              <a:rPr lang="fi-FI" smtClean="0"/>
              <a:pPr/>
              <a:t>14.6.2016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9246692-9764-4796-AF2E-897E79EBAFA7}" type="slidenum">
              <a:rPr lang="fi-FI" smtClean="0"/>
              <a:pPr/>
              <a:t>‹#›</a:t>
            </a:fld>
            <a:endParaRPr lang="fi-FI"/>
          </a:p>
        </p:txBody>
      </p:sp>
      <p:sp>
        <p:nvSpPr>
          <p:cNvPr id="9" name="Picture Placeholder 8"/>
          <p:cNvSpPr>
            <a:spLocks noGrp="1"/>
          </p:cNvSpPr>
          <p:nvPr>
            <p:ph type="pic" sz="quarter" idx="13"/>
          </p:nvPr>
        </p:nvSpPr>
        <p:spPr>
          <a:xfrm>
            <a:off x="827088" y="1628775"/>
            <a:ext cx="3673475" cy="4392613"/>
          </a:xfrm>
          <a:solidFill>
            <a:schemeClr val="accent4">
              <a:lumMod val="20000"/>
              <a:lumOff val="80000"/>
            </a:schemeClr>
          </a:solidFill>
        </p:spPr>
        <p:txBody>
          <a:bodyPr/>
          <a:lstStyle/>
          <a:p>
            <a:r>
              <a:rPr lang="en-US" smtClean="0"/>
              <a:t>Click icon to add picture</a:t>
            </a:r>
            <a:endParaRPr lang="fi-FI"/>
          </a:p>
        </p:txBody>
      </p:sp>
    </p:spTree>
  </p:cSld>
  <p:clrMapOvr>
    <a:masterClrMapping/>
  </p:clrMapOvr>
  <p:transition spd="med">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822959" y="1628775"/>
            <a:ext cx="3674428" cy="63976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088" y="2285993"/>
            <a:ext cx="3670300" cy="373539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Text Placeholder 4"/>
          <p:cNvSpPr>
            <a:spLocks noGrp="1"/>
          </p:cNvSpPr>
          <p:nvPr>
            <p:ph type="body" sz="quarter" idx="3"/>
          </p:nvPr>
        </p:nvSpPr>
        <p:spPr>
          <a:xfrm>
            <a:off x="4645025" y="1628775"/>
            <a:ext cx="3671888" cy="63976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85993"/>
            <a:ext cx="3671888" cy="373539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7" name="Date Placeholder 6"/>
          <p:cNvSpPr>
            <a:spLocks noGrp="1"/>
          </p:cNvSpPr>
          <p:nvPr>
            <p:ph type="dt" sz="half" idx="10"/>
          </p:nvPr>
        </p:nvSpPr>
        <p:spPr/>
        <p:txBody>
          <a:bodyPr/>
          <a:lstStyle/>
          <a:p>
            <a:fld id="{DFD2DCE5-5943-AE44-8F98-D0649298D934}" type="datetime1">
              <a:rPr lang="fi-FI" smtClean="0"/>
              <a:pPr/>
              <a:t>14.6.2016</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fld id="{05866FE4-F1BC-C849-8968-BB3D33C482BE}" type="datetime1">
              <a:rPr lang="fi-FI" smtClean="0"/>
              <a:pPr/>
              <a:t>14.6.2016</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7088" y="333376"/>
            <a:ext cx="7489824" cy="1079500"/>
          </a:xfrm>
          <a:prstGeom prst="rect">
            <a:avLst/>
          </a:prstGeom>
        </p:spPr>
        <p:txBody>
          <a:bodyPr vert="horz" lIns="91440" tIns="45720" rIns="91440" bIns="45720" rtlCol="0" anchor="b">
            <a:normAutofit/>
          </a:bodyPr>
          <a:lstStyle/>
          <a:p>
            <a:r>
              <a:rPr lang="en-US" smtClean="0"/>
              <a:t>Click to edit Master title style</a:t>
            </a:r>
            <a:endParaRPr lang="fi-FI"/>
          </a:p>
        </p:txBody>
      </p:sp>
      <p:sp>
        <p:nvSpPr>
          <p:cNvPr id="3" name="Text Placeholder 2"/>
          <p:cNvSpPr>
            <a:spLocks noGrp="1"/>
          </p:cNvSpPr>
          <p:nvPr>
            <p:ph type="body" idx="1"/>
          </p:nvPr>
        </p:nvSpPr>
        <p:spPr>
          <a:xfrm>
            <a:off x="827088" y="1628775"/>
            <a:ext cx="7489825" cy="43926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Date Placeholder 3"/>
          <p:cNvSpPr>
            <a:spLocks noGrp="1"/>
          </p:cNvSpPr>
          <p:nvPr>
            <p:ph type="dt" sz="half" idx="2"/>
          </p:nvPr>
        </p:nvSpPr>
        <p:spPr>
          <a:xfrm>
            <a:off x="395288" y="6198834"/>
            <a:ext cx="802500" cy="365125"/>
          </a:xfrm>
          <a:prstGeom prst="rect">
            <a:avLst/>
          </a:prstGeom>
        </p:spPr>
        <p:txBody>
          <a:bodyPr vert="horz" lIns="91440" tIns="45720" rIns="91440" bIns="45720" rtlCol="0" anchor="b"/>
          <a:lstStyle>
            <a:lvl1pPr algn="l">
              <a:defRPr sz="800">
                <a:solidFill>
                  <a:schemeClr val="tx1"/>
                </a:solidFill>
              </a:defRPr>
            </a:lvl1pPr>
          </a:lstStyle>
          <a:p>
            <a:fld id="{4C0AAFAF-49FA-4A4F-90CE-1FCFF8A1CBDC}" type="datetime1">
              <a:rPr lang="fi-FI" smtClean="0"/>
              <a:pPr/>
              <a:t>14.6.2016</a:t>
            </a:fld>
            <a:endParaRPr lang="fi-FI"/>
          </a:p>
        </p:txBody>
      </p:sp>
      <p:sp>
        <p:nvSpPr>
          <p:cNvPr id="5" name="Footer Placeholder 4"/>
          <p:cNvSpPr>
            <a:spLocks noGrp="1"/>
          </p:cNvSpPr>
          <p:nvPr>
            <p:ph type="ftr" sz="quarter" idx="3"/>
          </p:nvPr>
        </p:nvSpPr>
        <p:spPr>
          <a:xfrm>
            <a:off x="1201273" y="6198834"/>
            <a:ext cx="1799091" cy="365125"/>
          </a:xfrm>
          <a:prstGeom prst="rect">
            <a:avLst/>
          </a:prstGeom>
        </p:spPr>
        <p:txBody>
          <a:bodyPr vert="horz" lIns="91440" tIns="45720" rIns="91440" bIns="45720" rtlCol="0" anchor="b"/>
          <a:lstStyle>
            <a:lvl1pPr algn="l">
              <a:defRPr sz="800">
                <a:solidFill>
                  <a:schemeClr val="tx1"/>
                </a:solidFill>
              </a:defRPr>
            </a:lvl1pPr>
          </a:lstStyle>
          <a:p>
            <a:endParaRPr lang="fi-FI" dirty="0"/>
          </a:p>
        </p:txBody>
      </p:sp>
      <p:sp>
        <p:nvSpPr>
          <p:cNvPr id="6" name="Slide Number Placeholder 5"/>
          <p:cNvSpPr>
            <a:spLocks noGrp="1"/>
          </p:cNvSpPr>
          <p:nvPr>
            <p:ph type="sldNum" sz="quarter" idx="4"/>
          </p:nvPr>
        </p:nvSpPr>
        <p:spPr>
          <a:xfrm>
            <a:off x="8316912" y="6198834"/>
            <a:ext cx="503238" cy="365125"/>
          </a:xfrm>
          <a:prstGeom prst="rect">
            <a:avLst/>
          </a:prstGeom>
        </p:spPr>
        <p:txBody>
          <a:bodyPr vert="horz" lIns="91440" tIns="45720" rIns="91440" bIns="45720" rtlCol="0" anchor="b"/>
          <a:lstStyle>
            <a:lvl1pPr algn="r">
              <a:defRPr sz="800" b="1">
                <a:solidFill>
                  <a:schemeClr val="accent2"/>
                </a:solidFill>
              </a:defRPr>
            </a:lvl1pPr>
          </a:lstStyle>
          <a:p>
            <a:fld id="{49246692-9764-4796-AF2E-897E79EBAFA7}" type="slidenum">
              <a:rPr lang="fi-FI" smtClean="0"/>
              <a:pPr/>
              <a:t>‹#›</a:t>
            </a:fld>
            <a:endParaRPr lang="fi-FI" dirty="0"/>
          </a:p>
        </p:txBody>
      </p:sp>
      <p:sp>
        <p:nvSpPr>
          <p:cNvPr id="7" name="Rectangle 6"/>
          <p:cNvSpPr/>
          <p:nvPr/>
        </p:nvSpPr>
        <p:spPr>
          <a:xfrm>
            <a:off x="0" y="0"/>
            <a:ext cx="9144000" cy="285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Rectangle 7"/>
          <p:cNvSpPr/>
          <p:nvPr/>
        </p:nvSpPr>
        <p:spPr>
          <a:xfrm>
            <a:off x="0" y="6572272"/>
            <a:ext cx="9144000" cy="2857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Picture 9" descr="hometalkoot_su2.png"/>
          <p:cNvPicPr>
            <a:picLocks noChangeAspect="1"/>
          </p:cNvPicPr>
          <p:nvPr/>
        </p:nvPicPr>
        <p:blipFill>
          <a:blip r:embed="rId14" cstate="print"/>
          <a:stretch>
            <a:fillRect/>
          </a:stretch>
        </p:blipFill>
        <p:spPr>
          <a:xfrm>
            <a:off x="3859352" y="6172703"/>
            <a:ext cx="1246898" cy="32813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2" r:id="rId5"/>
    <p:sldLayoutId id="2147483658" r:id="rId6"/>
    <p:sldLayoutId id="2147483659" r:id="rId7"/>
    <p:sldLayoutId id="2147483653" r:id="rId8"/>
    <p:sldLayoutId id="2147483654" r:id="rId9"/>
    <p:sldLayoutId id="2147483660" r:id="rId10"/>
    <p:sldLayoutId id="2147483655" r:id="rId11"/>
    <p:sldLayoutId id="2147483657" r:id="rId12"/>
  </p:sldLayoutIdLst>
  <p:transition spd="med">
    <p:wipe/>
  </p:transition>
  <p:timing>
    <p:tnLst>
      <p:par>
        <p:cTn id="1" dur="indefinite" restart="never" nodeType="tmRoot"/>
      </p:par>
    </p:tnLst>
  </p:timing>
  <p:hf sldNum="0" hdr="0" ftr="0" dt="0"/>
  <p:txStyles>
    <p:titleStyle>
      <a:lvl1pPr algn="l" defTabSz="914400" rtl="0" eaLnBrk="1" latinLnBrk="0" hangingPunct="1">
        <a:spcBef>
          <a:spcPct val="0"/>
        </a:spcBef>
        <a:buNone/>
        <a:defRPr sz="3000" b="1" kern="1200">
          <a:solidFill>
            <a:schemeClr val="accent1"/>
          </a:solidFill>
          <a:latin typeface="+mj-lt"/>
          <a:ea typeface="+mj-ea"/>
          <a:cs typeface="+mj-cs"/>
        </a:defRPr>
      </a:lvl1pPr>
    </p:titleStyle>
    <p:bodyStyle>
      <a:lvl1pPr marL="266700" indent="-2667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1pPr>
      <a:lvl2pPr marL="539750" indent="-27305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2pPr>
      <a:lvl3pPr marL="898525" indent="-274638"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3pPr>
      <a:lvl4pPr marL="1163638" indent="-265113"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4pPr>
      <a:lvl5pPr marL="1438275" indent="-274638" algn="l" defTabSz="914400" rtl="0" eaLnBrk="1" latinLnBrk="0" hangingPunct="1">
        <a:spcBef>
          <a:spcPct val="20000"/>
        </a:spcBef>
        <a:buClr>
          <a:schemeClr val="accent2"/>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marjut.reiman@ttl.fi" TargetMode="External"/><Relationship Id="rId4" Type="http://schemas.openxmlformats.org/officeDocument/2006/relationships/hyperlink" Target="mailto:anne.hyvarinen@thl.fi" TargetMode="External"/><Relationship Id="rId5" Type="http://schemas.openxmlformats.org/officeDocument/2006/relationships/hyperlink" Target="mailto:hannu.viitanen@luukku.com" TargetMode="External"/><Relationship Id="rId1" Type="http://schemas.openxmlformats.org/officeDocument/2006/relationships/slideLayout" Target="../slideLayouts/slideLayout2.xml"/><Relationship Id="rId2" Type="http://schemas.openxmlformats.org/officeDocument/2006/relationships/hyperlink" Target="mailto:hometalkoot.ym@ymparisto.fi"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fi.wikipedia.org/wiki/Ty%C3%B6suojelu" TargetMode="External"/><Relationship Id="rId4" Type="http://schemas.openxmlformats.org/officeDocument/2006/relationships/hyperlink" Target="https://fi.wikipedia.org/wiki/Suomen_sosiaali-_ja_terveysministeri%C3%B6" TargetMode="External"/><Relationship Id="rId5" Type="http://schemas.openxmlformats.org/officeDocument/2006/relationships/hyperlink" Target="https://fi.wikipedia.org/wiki/Ty%C3%B6suojeluviranomainen#cite_note-finlex-1" TargetMode="External"/><Relationship Id="rId6" Type="http://schemas.openxmlformats.org/officeDocument/2006/relationships/hyperlink" Target="https://fi.wikipedia.org/wiki/Ty%C3%B6suojeluviranomainen#cite_note-avi-2" TargetMode="External"/><Relationship Id="rId1" Type="http://schemas.openxmlformats.org/officeDocument/2006/relationships/slideLayout" Target="../slideLayouts/slideLayout2.xml"/><Relationship Id="rId2" Type="http://schemas.openxmlformats.org/officeDocument/2006/relationships/hyperlink" Target="https://fi.wikipedia.org/wiki/Aluehallintovirasto"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urn.fi/URN:ISBN:978-952-00-2812-1"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rmAutofit/>
          </a:bodyPr>
          <a:lstStyle/>
          <a:p>
            <a:r>
              <a:rPr lang="fi-FI" dirty="0" smtClean="0"/>
              <a:t>6.3 </a:t>
            </a:r>
            <a:r>
              <a:rPr lang="fi-FI" dirty="0" smtClean="0"/>
              <a:t>VIRANOMAISTOIMINTA </a:t>
            </a:r>
            <a:r>
              <a:rPr lang="fi-FI" dirty="0" smtClean="0"/>
              <a:t/>
            </a:r>
            <a:br>
              <a:rPr lang="fi-FI" dirty="0" smtClean="0"/>
            </a:br>
            <a:r>
              <a:rPr lang="fi-FI" dirty="0" smtClean="0"/>
              <a:t>JA </a:t>
            </a:r>
            <a:r>
              <a:rPr lang="fi-FI" dirty="0" smtClean="0"/>
              <a:t>YHTEISTYÖ</a:t>
            </a:r>
            <a:endParaRPr lang="fi-FI" dirty="0"/>
          </a:p>
        </p:txBody>
      </p:sp>
      <p:sp>
        <p:nvSpPr>
          <p:cNvPr id="3" name="Alaotsikko 2"/>
          <p:cNvSpPr>
            <a:spLocks noGrp="1"/>
          </p:cNvSpPr>
          <p:nvPr>
            <p:ph type="subTitle" idx="1"/>
          </p:nvPr>
        </p:nvSpPr>
        <p:spPr/>
        <p:txBody>
          <a:bodyPr>
            <a:normAutofit/>
          </a:bodyPr>
          <a:lstStyle/>
          <a:p>
            <a:r>
              <a:rPr lang="fi-FI" dirty="0"/>
              <a:t>1</a:t>
            </a:r>
            <a:r>
              <a:rPr lang="fi-FI" dirty="0" smtClean="0"/>
              <a:t> H LUENTOJA, OPETUSSISÄLTÖ</a:t>
            </a:r>
          </a:p>
          <a:p>
            <a:r>
              <a:rPr lang="fi-FI" dirty="0"/>
              <a:t>SUOSITUS </a:t>
            </a:r>
            <a:r>
              <a:rPr lang="fi-FI" dirty="0"/>
              <a:t>7</a:t>
            </a:r>
            <a:r>
              <a:rPr lang="fi-FI" dirty="0" smtClean="0"/>
              <a:t> </a:t>
            </a:r>
            <a:r>
              <a:rPr lang="fi-FI" dirty="0"/>
              <a:t>DIAA </a:t>
            </a:r>
            <a:endParaRPr lang="fi-FI" dirty="0" smtClean="0"/>
          </a:p>
        </p:txBody>
      </p:sp>
    </p:spTree>
    <p:extLst>
      <p:ext uri="{BB962C8B-B14F-4D97-AF65-F5344CB8AC3E}">
        <p14:creationId xmlns:p14="http://schemas.microsoft.com/office/powerpoint/2010/main" val="3945591720"/>
      </p:ext>
    </p:extLst>
  </p:cSld>
  <p:clrMapOvr>
    <a:masterClrMapping/>
  </p:clrMapOvr>
  <p:transition spd="med">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000" dirty="0">
                <a:solidFill>
                  <a:srgbClr val="44697D"/>
                </a:solidFill>
              </a:rPr>
              <a:t>Saatteeksi opetusmateriaalin käyttöön</a:t>
            </a:r>
            <a:endParaRPr lang="fi-FI" sz="2000" dirty="0"/>
          </a:p>
        </p:txBody>
      </p:sp>
      <p:sp>
        <p:nvSpPr>
          <p:cNvPr id="3" name="Content Placeholder 2"/>
          <p:cNvSpPr>
            <a:spLocks noGrp="1"/>
          </p:cNvSpPr>
          <p:nvPr>
            <p:ph idx="1"/>
          </p:nvPr>
        </p:nvSpPr>
        <p:spPr/>
        <p:txBody>
          <a:bodyPr>
            <a:normAutofit/>
          </a:bodyPr>
          <a:lstStyle/>
          <a:p>
            <a:r>
              <a:rPr lang="fi-FI" sz="1000" dirty="0" smtClean="0"/>
              <a:t>Opetusmateriaalin keskeisessä osassa ovat rakennuksissa esiintyvät biologiset epäpuhtaudet. Yksittäiset luennot käsittelevät mm. mikrobiologian perusasioita, homeita ja lahoja, erilaisten rakennusten tavanomaisia </a:t>
            </a:r>
            <a:r>
              <a:rPr lang="fi-FI" sz="1000" dirty="0" err="1" smtClean="0"/>
              <a:t>mikrobistoja</a:t>
            </a:r>
            <a:r>
              <a:rPr lang="fi-FI" sz="1000" dirty="0" smtClean="0"/>
              <a:t>, mikrobien ja erilaisten mikrobiepäpuhtauksien näytteenotto- ja analysointimenetelmiä sekä tulkintaohjeita. Mikrobit ovat esimerkkinä Sisäympäristön tutkimukset ja raportointi –osuudessa. Opetusmateriaali </a:t>
            </a:r>
            <a:r>
              <a:rPr lang="fi-FI" sz="1000" dirty="0"/>
              <a:t>sisältää </a:t>
            </a:r>
            <a:r>
              <a:rPr lang="fi-FI" sz="1000" dirty="0" smtClean="0"/>
              <a:t>lisäksi yleistä </a:t>
            </a:r>
            <a:r>
              <a:rPr lang="fi-FI" sz="1000" dirty="0"/>
              <a:t>tietoa </a:t>
            </a:r>
            <a:r>
              <a:rPr lang="fi-FI" sz="1000" dirty="0" smtClean="0"/>
              <a:t>sisäympäristöstä, kemiallisista epäpuhtauksista, terveydellisen merkityksen arvioinnista, sisäilman </a:t>
            </a:r>
            <a:r>
              <a:rPr lang="fi-FI" sz="1000" dirty="0"/>
              <a:t>laadun </a:t>
            </a:r>
            <a:r>
              <a:rPr lang="fi-FI" sz="1000" dirty="0" smtClean="0"/>
              <a:t>hallinnasta korjausprosessissa sekä sisäilmasto-ongelmien hallinnasta yhteistyönä. </a:t>
            </a:r>
            <a:endParaRPr lang="fi-FI" sz="1000" dirty="0"/>
          </a:p>
          <a:p>
            <a:endParaRPr lang="fi-FI" sz="1000" dirty="0"/>
          </a:p>
          <a:p>
            <a:r>
              <a:rPr lang="fi-FI" sz="1000" dirty="0" smtClean="0"/>
              <a:t>Materiaali </a:t>
            </a:r>
            <a:r>
              <a:rPr lang="fi-FI" sz="1000" dirty="0"/>
              <a:t>on tarkoitettu oppilaitosten käyttöön ja sitä voidaan hyödyntää sekä täydennys- että tutkintokoulutuksissa, jotka pätevöittävät kosteus- ja homevaurioiden korjaushankkeissa mukana olevia asiantuntijoita (rakennusterveysasiantuntijat, sisäilma-asiantuntijat, kuntotutkijat, korjaussuunnittelijat ja korjaustyönjohtajat). Opetusmateriaalia voidaan hyödyntää kokonaisuutena tai yksittäisinä aihealueina. Jos materiaalista käytetään yksittäisiä sivuja tai taulukoita, on materiaalin alkuperäinen lähde aina ilmoitettava.</a:t>
            </a:r>
          </a:p>
          <a:p>
            <a:endParaRPr lang="fi-FI" sz="1000" dirty="0"/>
          </a:p>
          <a:p>
            <a:r>
              <a:rPr lang="fi-FI" sz="1000" dirty="0" smtClean="0"/>
              <a:t>Opetusmateriaali </a:t>
            </a:r>
            <a:r>
              <a:rPr lang="fi-FI" sz="1000" dirty="0"/>
              <a:t>on </a:t>
            </a:r>
            <a:r>
              <a:rPr lang="fi-FI" sz="1000" dirty="0" smtClean="0"/>
              <a:t>tehty </a:t>
            </a:r>
            <a:r>
              <a:rPr lang="fi-FI" sz="1000" dirty="0"/>
              <a:t>kosteus- ja hometalkoiden </a:t>
            </a:r>
            <a:r>
              <a:rPr lang="fi-FI" sz="1000" dirty="0" smtClean="0"/>
              <a:t>käyttöön. </a:t>
            </a:r>
            <a:r>
              <a:rPr lang="fi-FI" sz="1000" dirty="0"/>
              <a:t>Opetusmateriaalin </a:t>
            </a:r>
            <a:r>
              <a:rPr lang="fi-FI" sz="1000" dirty="0" smtClean="0"/>
              <a:t>sisältöä ovat koonneet ja muokanneet  ja siitä vastaavat Marjut Reiman Työterveyslaitoksesta, Anne Hyvärinen Terveyden- ja hyvinvoinnin laitokselta sekä Hannu Viitanen.</a:t>
            </a:r>
            <a:endParaRPr lang="fi-FI" sz="1000" dirty="0"/>
          </a:p>
          <a:p>
            <a:endParaRPr lang="fi-FI" sz="1000" dirty="0"/>
          </a:p>
          <a:p>
            <a:r>
              <a:rPr lang="fi-FI" sz="1000" dirty="0"/>
              <a:t>Aineiston sisältöä saa muokata vain </a:t>
            </a:r>
            <a:r>
              <a:rPr lang="fi-FI" sz="1000" dirty="0" smtClean="0"/>
              <a:t>tekijöiden </a:t>
            </a:r>
            <a:r>
              <a:rPr lang="fi-FI" sz="1000" dirty="0"/>
              <a:t>luvalla. Opetusmateriaalissa mahdollisesti olevista virheistä tai puutteista toivotaan palautetta suoraan </a:t>
            </a:r>
            <a:r>
              <a:rPr lang="fi-FI" sz="1000" dirty="0" smtClean="0"/>
              <a:t>tekijöille </a:t>
            </a:r>
            <a:r>
              <a:rPr lang="fi-FI" sz="1000" dirty="0"/>
              <a:t>tai kosteus- ja hometalkoiden osoitteeseen </a:t>
            </a:r>
            <a:r>
              <a:rPr lang="fi-FI" sz="1000" u="sng" dirty="0">
                <a:hlinkClick r:id="rId2"/>
              </a:rPr>
              <a:t>hometalkoot.ym@ymparisto.fi</a:t>
            </a:r>
            <a:r>
              <a:rPr lang="fi-FI" sz="1000" dirty="0"/>
              <a:t>. Asialliset ja yksilöidyt korjausehdotukset huomioidaan seuraavan päivityksen yhteydessä.</a:t>
            </a:r>
          </a:p>
          <a:p>
            <a:endParaRPr lang="fi-FI" sz="1000" dirty="0"/>
          </a:p>
          <a:p>
            <a:pPr marL="273050" lvl="1" indent="0">
              <a:buNone/>
            </a:pPr>
            <a:r>
              <a:rPr lang="fi-FI" sz="1000" dirty="0"/>
              <a:t>Lisätietoa / palautteet</a:t>
            </a:r>
            <a:r>
              <a:rPr lang="fi-FI" sz="1000" dirty="0" smtClean="0"/>
              <a:t>:</a:t>
            </a:r>
          </a:p>
          <a:p>
            <a:pPr marL="273050" lvl="1" indent="0">
              <a:buNone/>
            </a:pPr>
            <a:endParaRPr lang="fi-FI" sz="1000" dirty="0"/>
          </a:p>
          <a:p>
            <a:pPr marL="273050" lvl="1" indent="0">
              <a:buNone/>
            </a:pPr>
            <a:r>
              <a:rPr lang="fi-FI" sz="1000" dirty="0" smtClean="0"/>
              <a:t>Marjut Reiman	Anne Hyvärinen		Hannu Viitanen</a:t>
            </a:r>
          </a:p>
          <a:p>
            <a:pPr marL="273050" lvl="1" indent="0">
              <a:buNone/>
            </a:pPr>
            <a:r>
              <a:rPr lang="fi-FI" sz="1000" dirty="0" smtClean="0">
                <a:hlinkClick r:id="rId3"/>
              </a:rPr>
              <a:t>marjut.reiman@ttl.fi</a:t>
            </a:r>
            <a:r>
              <a:rPr lang="fi-FI" sz="1000" dirty="0" smtClean="0"/>
              <a:t>	</a:t>
            </a:r>
            <a:r>
              <a:rPr lang="fi-FI" sz="1000" dirty="0" smtClean="0">
                <a:hlinkClick r:id="rId4"/>
              </a:rPr>
              <a:t>anne.hyvarinen@thl.fi</a:t>
            </a:r>
            <a:r>
              <a:rPr lang="fi-FI" sz="1000" dirty="0" smtClean="0"/>
              <a:t>	</a:t>
            </a:r>
            <a:r>
              <a:rPr lang="fi-FI" sz="1000" dirty="0" smtClean="0">
                <a:hlinkClick r:id="rId5"/>
              </a:rPr>
              <a:t>hannu.viitanen@luukku.com</a:t>
            </a:r>
            <a:endParaRPr lang="fi-FI" sz="1000" dirty="0" smtClean="0"/>
          </a:p>
          <a:p>
            <a:pPr marL="273050" lvl="1" indent="0">
              <a:buNone/>
            </a:pPr>
            <a:endParaRPr lang="fi-FI" sz="1000" dirty="0"/>
          </a:p>
          <a:p>
            <a:pPr marL="0" indent="0">
              <a:buNone/>
            </a:pPr>
            <a:endParaRPr lang="fi-FI" sz="1000" dirty="0"/>
          </a:p>
          <a:p>
            <a:endParaRPr lang="fi-FI" dirty="0"/>
          </a:p>
        </p:txBody>
      </p:sp>
    </p:spTree>
    <p:extLst>
      <p:ext uri="{BB962C8B-B14F-4D97-AF65-F5344CB8AC3E}">
        <p14:creationId xmlns:p14="http://schemas.microsoft.com/office/powerpoint/2010/main" val="1425486377"/>
      </p:ext>
    </p:extLst>
  </p:cSld>
  <p:clrMapOvr>
    <a:masterClrMapping/>
  </p:clrMapOvr>
  <p:transition spd="med">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000" dirty="0" smtClean="0"/>
              <a:t>Sisällysluettelo</a:t>
            </a:r>
            <a:endParaRPr lang="fi-FI" sz="2000" dirty="0"/>
          </a:p>
        </p:txBody>
      </p:sp>
      <p:sp>
        <p:nvSpPr>
          <p:cNvPr id="4" name="Content Placeholder 3"/>
          <p:cNvSpPr>
            <a:spLocks noGrp="1"/>
          </p:cNvSpPr>
          <p:nvPr>
            <p:ph sz="half" idx="1"/>
          </p:nvPr>
        </p:nvSpPr>
        <p:spPr/>
        <p:txBody>
          <a:bodyPr>
            <a:normAutofit fontScale="92500" lnSpcReduction="10000"/>
          </a:bodyPr>
          <a:lstStyle/>
          <a:p>
            <a:pPr marL="0" indent="0">
              <a:buNone/>
            </a:pPr>
            <a:r>
              <a:rPr lang="fi-FI" sz="1200" b="1" dirty="0" smtClean="0"/>
              <a:t>1 Biologiset epäpuhtaudet</a:t>
            </a:r>
          </a:p>
          <a:p>
            <a:pPr marL="0" indent="0">
              <a:buNone/>
            </a:pPr>
            <a:r>
              <a:rPr lang="fi-FI" sz="1200" dirty="0"/>
              <a:t>1.1 </a:t>
            </a:r>
            <a:r>
              <a:rPr lang="fi-FI" sz="1200" dirty="0" smtClean="0"/>
              <a:t>Johdanto sisäympäristökokonaisuuteen - opetussisältö</a:t>
            </a:r>
          </a:p>
          <a:p>
            <a:pPr marL="0" indent="0">
              <a:buNone/>
            </a:pPr>
            <a:r>
              <a:rPr lang="fi-FI" sz="1200" dirty="0" smtClean="0"/>
              <a:t>1.2 Mikrobiologian orientaatio</a:t>
            </a:r>
          </a:p>
          <a:p>
            <a:pPr marL="0" indent="0">
              <a:buNone/>
            </a:pPr>
            <a:r>
              <a:rPr lang="fi-FI" sz="1200" dirty="0" smtClean="0"/>
              <a:t>1.3 Mikrobiologian perusteet</a:t>
            </a:r>
          </a:p>
          <a:p>
            <a:pPr marL="0" indent="0">
              <a:buNone/>
            </a:pPr>
            <a:r>
              <a:rPr lang="fi-FI" sz="1200" dirty="0" smtClean="0"/>
              <a:t>1.4 Mikrobien elinkaari homehtuminen </a:t>
            </a:r>
            <a:r>
              <a:rPr lang="fi-FI" sz="1200" dirty="0"/>
              <a:t>ja </a:t>
            </a:r>
            <a:r>
              <a:rPr lang="fi-FI" sz="1200" dirty="0" smtClean="0"/>
              <a:t>lahoaminen</a:t>
            </a:r>
          </a:p>
          <a:p>
            <a:pPr marL="0" indent="0">
              <a:buNone/>
            </a:pPr>
            <a:r>
              <a:rPr lang="fi-FI" sz="1200" dirty="0" smtClean="0"/>
              <a:t>1.5 Materiaalien </a:t>
            </a:r>
            <a:r>
              <a:rPr lang="fi-FI" sz="1200" dirty="0"/>
              <a:t>ja pintojen </a:t>
            </a:r>
            <a:r>
              <a:rPr lang="fi-FI" sz="1200" dirty="0" smtClean="0"/>
              <a:t>mikrobisto</a:t>
            </a:r>
          </a:p>
          <a:p>
            <a:pPr marL="0" indent="0">
              <a:buNone/>
            </a:pPr>
            <a:r>
              <a:rPr lang="fi-FI" sz="1200" dirty="0"/>
              <a:t>1.6  Puun homeet ja </a:t>
            </a:r>
            <a:r>
              <a:rPr lang="fi-FI" sz="1200" dirty="0" smtClean="0"/>
              <a:t>lahot</a:t>
            </a:r>
          </a:p>
          <a:p>
            <a:pPr marL="0" indent="0">
              <a:buNone/>
            </a:pPr>
            <a:r>
              <a:rPr lang="fi-FI" sz="1200" dirty="0"/>
              <a:t>1.7 Rakenteiden vauriot ja </a:t>
            </a:r>
            <a:r>
              <a:rPr lang="fi-FI" sz="1200" dirty="0" smtClean="0"/>
              <a:t>vioittuminen</a:t>
            </a:r>
          </a:p>
          <a:p>
            <a:pPr marL="0" indent="0">
              <a:buNone/>
            </a:pPr>
            <a:r>
              <a:rPr lang="fi-FI" sz="1200" dirty="0" smtClean="0"/>
              <a:t>1.8.1 Ilman </a:t>
            </a:r>
            <a:r>
              <a:rPr lang="fi-FI" sz="1200" dirty="0"/>
              <a:t>mikrobisto asunnoissa, kouluissa ja </a:t>
            </a:r>
            <a:r>
              <a:rPr lang="fi-FI" sz="1200" dirty="0" smtClean="0"/>
              <a:t>päiväkodeissa</a:t>
            </a:r>
          </a:p>
          <a:p>
            <a:pPr marL="0" indent="0">
              <a:buNone/>
            </a:pPr>
            <a:r>
              <a:rPr lang="fi-FI" sz="1200" dirty="0" smtClean="0"/>
              <a:t>1.8.2 Ilman </a:t>
            </a:r>
            <a:r>
              <a:rPr lang="fi-FI" sz="1200" dirty="0"/>
              <a:t>mikrobisto tuotannollisissa ympäristöissä ja </a:t>
            </a:r>
            <a:r>
              <a:rPr lang="fi-FI" sz="1200" dirty="0" smtClean="0"/>
              <a:t>toimistoissa</a:t>
            </a:r>
          </a:p>
          <a:p>
            <a:pPr marL="0" indent="0">
              <a:buNone/>
            </a:pPr>
            <a:r>
              <a:rPr lang="fi-FI" sz="1200" dirty="0" smtClean="0"/>
              <a:t>1.9 Kosteusvauriorakennusten mikrobilajistoa</a:t>
            </a:r>
          </a:p>
          <a:p>
            <a:pPr marL="0" indent="0">
              <a:buNone/>
            </a:pPr>
            <a:r>
              <a:rPr lang="fi-FI" sz="1200" dirty="0"/>
              <a:t>1.10.1 </a:t>
            </a:r>
            <a:r>
              <a:rPr lang="fi-FI" sz="1200" dirty="0" err="1" smtClean="0"/>
              <a:t>Mykotoksiinit</a:t>
            </a:r>
            <a:endParaRPr lang="fi-FI" sz="1200" dirty="0" smtClean="0"/>
          </a:p>
          <a:p>
            <a:pPr marL="0" indent="0">
              <a:buNone/>
            </a:pPr>
            <a:r>
              <a:rPr lang="fi-FI" sz="1200" dirty="0" smtClean="0"/>
              <a:t>1.10.2 </a:t>
            </a:r>
            <a:r>
              <a:rPr lang="fi-FI" sz="1200" dirty="0" err="1" smtClean="0"/>
              <a:t>MVOCit</a:t>
            </a:r>
            <a:endParaRPr lang="fi-FI" sz="1200" dirty="0" smtClean="0"/>
          </a:p>
          <a:p>
            <a:pPr marL="0" indent="0">
              <a:buNone/>
            </a:pPr>
            <a:r>
              <a:rPr lang="fi-FI" sz="1200" dirty="0" smtClean="0"/>
              <a:t>1.10.3 </a:t>
            </a:r>
            <a:r>
              <a:rPr lang="fi-FI" sz="1200" dirty="0" err="1" smtClean="0"/>
              <a:t>Endotoksiinit</a:t>
            </a:r>
            <a:endParaRPr lang="fi-FI" sz="1200" dirty="0" smtClean="0"/>
          </a:p>
          <a:p>
            <a:pPr marL="0" indent="0">
              <a:buNone/>
            </a:pPr>
            <a:r>
              <a:rPr lang="fi-FI" sz="1200" dirty="0" smtClean="0"/>
              <a:t>1.10.4 Muut </a:t>
            </a:r>
            <a:r>
              <a:rPr lang="fi-FI" sz="1200" dirty="0"/>
              <a:t>mikrobien </a:t>
            </a:r>
            <a:r>
              <a:rPr lang="fi-FI" sz="1200" dirty="0" smtClean="0"/>
              <a:t>rakennekomponentit</a:t>
            </a:r>
          </a:p>
          <a:p>
            <a:pPr marL="0" indent="0">
              <a:buNone/>
            </a:pPr>
            <a:r>
              <a:rPr lang="fi-FI" sz="1200" dirty="0" smtClean="0"/>
              <a:t>1.11 Muut </a:t>
            </a:r>
            <a:r>
              <a:rPr lang="fi-FI" sz="1200" dirty="0"/>
              <a:t>sisäilman kannalta erityiset </a:t>
            </a:r>
            <a:r>
              <a:rPr lang="fi-FI" sz="1200" dirty="0" smtClean="0"/>
              <a:t>mikrobit</a:t>
            </a:r>
          </a:p>
          <a:p>
            <a:pPr marL="0" indent="0">
              <a:buNone/>
            </a:pPr>
            <a:r>
              <a:rPr lang="fi-FI" sz="1200" dirty="0" smtClean="0"/>
              <a:t>1.12 Punkit </a:t>
            </a:r>
            <a:r>
              <a:rPr lang="fi-FI" sz="1200" dirty="0"/>
              <a:t>ja </a:t>
            </a:r>
            <a:r>
              <a:rPr lang="fi-FI" sz="1200" dirty="0" smtClean="0"/>
              <a:t>allergeenit</a:t>
            </a:r>
          </a:p>
          <a:p>
            <a:pPr marL="0" indent="0">
              <a:buNone/>
            </a:pPr>
            <a:r>
              <a:rPr lang="fi-FI" sz="1200" dirty="0" smtClean="0"/>
              <a:t>1.13 Sisätilojen tuholaiset</a:t>
            </a:r>
          </a:p>
          <a:p>
            <a:pPr marL="0" indent="0">
              <a:buNone/>
            </a:pPr>
            <a:r>
              <a:rPr lang="fi-FI" sz="1200" b="1" dirty="0"/>
              <a:t>2 Kemialliset </a:t>
            </a:r>
            <a:r>
              <a:rPr lang="fi-FI" sz="1200" b="1" dirty="0" smtClean="0"/>
              <a:t>epäpuhtaudet – opetussisältö</a:t>
            </a:r>
          </a:p>
          <a:p>
            <a:pPr marL="0" indent="0">
              <a:buNone/>
            </a:pPr>
            <a:r>
              <a:rPr lang="fi-FI" sz="1200" b="1" dirty="0"/>
              <a:t>3 Terveydellisen merkityksen </a:t>
            </a:r>
            <a:r>
              <a:rPr lang="fi-FI" sz="1200" b="1" dirty="0" smtClean="0"/>
              <a:t>arviointi – opetussisältö</a:t>
            </a:r>
          </a:p>
          <a:p>
            <a:pPr marL="0" indent="0">
              <a:buNone/>
            </a:pPr>
            <a:endParaRPr lang="fi-FI" sz="1000" dirty="0" smtClean="0"/>
          </a:p>
          <a:p>
            <a:pPr marL="0" indent="0">
              <a:buNone/>
            </a:pPr>
            <a:endParaRPr lang="fi-FI" sz="1600" dirty="0"/>
          </a:p>
        </p:txBody>
      </p:sp>
      <p:sp>
        <p:nvSpPr>
          <p:cNvPr id="5" name="Content Placeholder 4"/>
          <p:cNvSpPr>
            <a:spLocks noGrp="1"/>
          </p:cNvSpPr>
          <p:nvPr>
            <p:ph sz="half" idx="2"/>
          </p:nvPr>
        </p:nvSpPr>
        <p:spPr/>
        <p:txBody>
          <a:bodyPr>
            <a:normAutofit fontScale="92500" lnSpcReduction="10000"/>
          </a:bodyPr>
          <a:lstStyle/>
          <a:p>
            <a:pPr marL="0" indent="0">
              <a:buNone/>
            </a:pPr>
            <a:r>
              <a:rPr lang="fi-FI" sz="1200" b="1" dirty="0"/>
              <a:t>4 Sisäympäristön tutkimukset ja raportointi</a:t>
            </a:r>
          </a:p>
          <a:p>
            <a:pPr marL="0" indent="0">
              <a:buNone/>
            </a:pPr>
            <a:r>
              <a:rPr lang="fi-FI" sz="1200" dirty="0"/>
              <a:t>4.1 Tutkimusstrategian laatiminen</a:t>
            </a:r>
          </a:p>
          <a:p>
            <a:pPr marL="0" indent="0">
              <a:buNone/>
            </a:pPr>
            <a:r>
              <a:rPr lang="fi-FI" sz="1200" dirty="0"/>
              <a:t>4.2 Näytteenotto mikrobiologisiin analyyseihin</a:t>
            </a:r>
          </a:p>
          <a:p>
            <a:pPr marL="0" indent="0">
              <a:buNone/>
            </a:pPr>
            <a:r>
              <a:rPr lang="fi-FI" sz="1200" dirty="0"/>
              <a:t>4.3 Mikrobien analysointi</a:t>
            </a:r>
          </a:p>
          <a:p>
            <a:pPr marL="0" indent="0">
              <a:buNone/>
            </a:pPr>
            <a:r>
              <a:rPr lang="fi-FI" sz="1200" dirty="0"/>
              <a:t>4.4 Mikrobien ohjearvot ja tulosten tulkinta</a:t>
            </a:r>
          </a:p>
          <a:p>
            <a:pPr marL="0" indent="0">
              <a:buNone/>
            </a:pPr>
            <a:r>
              <a:rPr lang="fi-FI" sz="1200" dirty="0"/>
              <a:t>4.5 Riskinarviointi</a:t>
            </a:r>
          </a:p>
          <a:p>
            <a:pPr marL="0" indent="0">
              <a:buNone/>
            </a:pPr>
            <a:r>
              <a:rPr lang="fi-FI" sz="1200" dirty="0"/>
              <a:t>4.6 Sisäympäristön tutkimukset ja raportointi</a:t>
            </a:r>
          </a:p>
          <a:p>
            <a:pPr marL="0" indent="0">
              <a:buNone/>
            </a:pPr>
            <a:r>
              <a:rPr lang="fi-FI" sz="1200" b="1" dirty="0" smtClean="0"/>
              <a:t>5 </a:t>
            </a:r>
            <a:r>
              <a:rPr lang="fi-FI" sz="1200" b="1" dirty="0"/>
              <a:t>Sisäilman laadun hallinta </a:t>
            </a:r>
            <a:r>
              <a:rPr lang="fi-FI" sz="1200" b="1" dirty="0" smtClean="0"/>
              <a:t>korjausprosessissa</a:t>
            </a:r>
          </a:p>
          <a:p>
            <a:pPr marL="0" indent="0">
              <a:buNone/>
            </a:pPr>
            <a:r>
              <a:rPr lang="fi-FI" sz="1200" dirty="0"/>
              <a:t>5.1 Homekorjaustyömaan kosteuden ja puhtauden </a:t>
            </a:r>
            <a:r>
              <a:rPr lang="fi-FI" sz="1200" dirty="0" smtClean="0"/>
              <a:t>hallinta – opetussisältö</a:t>
            </a:r>
          </a:p>
          <a:p>
            <a:pPr marL="0" indent="0">
              <a:buNone/>
            </a:pPr>
            <a:r>
              <a:rPr lang="fi-FI" sz="1200" dirty="0" smtClean="0"/>
              <a:t>5.2 Homekorjauksen työsuojelunäkökohdat – opetussisältö</a:t>
            </a:r>
          </a:p>
          <a:p>
            <a:pPr marL="0" indent="0">
              <a:buNone/>
            </a:pPr>
            <a:r>
              <a:rPr lang="fi-FI" sz="1200" dirty="0" smtClean="0"/>
              <a:t>5.3 Siivous- ja homesiivous</a:t>
            </a:r>
          </a:p>
          <a:p>
            <a:pPr marL="0" indent="0">
              <a:buNone/>
            </a:pPr>
            <a:r>
              <a:rPr lang="fi-FI" sz="1200" dirty="0" smtClean="0"/>
              <a:t>5.4 Rakenteiden toimivuus</a:t>
            </a:r>
          </a:p>
          <a:p>
            <a:pPr marL="0" indent="0">
              <a:buNone/>
            </a:pPr>
            <a:r>
              <a:rPr lang="fi-FI" sz="1200" b="1" dirty="0"/>
              <a:t>6. Sisäilmasto-ongelmien hallinta </a:t>
            </a:r>
            <a:r>
              <a:rPr lang="fi-FI" sz="1200" b="1" dirty="0" smtClean="0"/>
              <a:t>yhteistyönä</a:t>
            </a:r>
          </a:p>
          <a:p>
            <a:pPr marL="0" indent="0">
              <a:buNone/>
            </a:pPr>
            <a:r>
              <a:rPr lang="fi-FI" sz="1200" dirty="0" smtClean="0"/>
              <a:t>6.1 Toimintamallit </a:t>
            </a:r>
            <a:r>
              <a:rPr lang="fi-FI" sz="1200" dirty="0"/>
              <a:t>sisäilmasto-ongelmien </a:t>
            </a:r>
            <a:r>
              <a:rPr lang="fi-FI" sz="1200" dirty="0" smtClean="0"/>
              <a:t>ratkaisemisessa – opetussisältö</a:t>
            </a:r>
          </a:p>
          <a:p>
            <a:pPr marL="0" indent="0">
              <a:buNone/>
            </a:pPr>
            <a:r>
              <a:rPr lang="fi-FI" sz="1200" dirty="0" smtClean="0"/>
              <a:t>6.2 Sisäilmaryhmätoiminta – opetussisältö</a:t>
            </a:r>
          </a:p>
          <a:p>
            <a:pPr marL="0" indent="0">
              <a:buNone/>
            </a:pPr>
            <a:r>
              <a:rPr lang="fi-FI" sz="1200" dirty="0" smtClean="0">
                <a:solidFill>
                  <a:srgbClr val="FF0000"/>
                </a:solidFill>
              </a:rPr>
              <a:t>6.3 Viranomaistoiminta </a:t>
            </a:r>
            <a:r>
              <a:rPr lang="fi-FI" sz="1200" dirty="0">
                <a:solidFill>
                  <a:srgbClr val="FF0000"/>
                </a:solidFill>
              </a:rPr>
              <a:t>ja </a:t>
            </a:r>
            <a:r>
              <a:rPr lang="fi-FI" sz="1200" dirty="0" smtClean="0">
                <a:solidFill>
                  <a:srgbClr val="FF0000"/>
                </a:solidFill>
              </a:rPr>
              <a:t>yhteistyö – opetussisältö</a:t>
            </a:r>
          </a:p>
          <a:p>
            <a:pPr marL="0" indent="0">
              <a:buNone/>
            </a:pPr>
            <a:r>
              <a:rPr lang="fi-FI" sz="1200" dirty="0" smtClean="0"/>
              <a:t>6.4 Viestintä</a:t>
            </a:r>
            <a:r>
              <a:rPr lang="fi-FI" sz="1200" dirty="0"/>
              <a:t>, ml. </a:t>
            </a:r>
            <a:r>
              <a:rPr lang="fi-FI" sz="1200" dirty="0"/>
              <a:t>r</a:t>
            </a:r>
            <a:r>
              <a:rPr lang="fi-FI" sz="1200" dirty="0" smtClean="0"/>
              <a:t>iskiviestintä </a:t>
            </a:r>
            <a:r>
              <a:rPr lang="fi-FI" sz="1200" dirty="0" smtClean="0"/>
              <a:t>- opetussisältö</a:t>
            </a:r>
            <a:endParaRPr lang="fi-FI" sz="1200" dirty="0"/>
          </a:p>
        </p:txBody>
      </p:sp>
    </p:spTree>
    <p:extLst>
      <p:ext uri="{BB962C8B-B14F-4D97-AF65-F5344CB8AC3E}">
        <p14:creationId xmlns:p14="http://schemas.microsoft.com/office/powerpoint/2010/main" val="3233630067"/>
      </p:ext>
    </p:extLst>
  </p:cSld>
  <p:clrMapOvr>
    <a:masterClrMapping/>
  </p:clrMapOvr>
  <p:transition spd="med">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Työsuojeluviranomainen</a:t>
            </a:r>
            <a:endParaRPr lang="fi-FI" dirty="0"/>
          </a:p>
        </p:txBody>
      </p:sp>
      <p:sp>
        <p:nvSpPr>
          <p:cNvPr id="3" name="Content Placeholder 2"/>
          <p:cNvSpPr>
            <a:spLocks noGrp="1"/>
          </p:cNvSpPr>
          <p:nvPr>
            <p:ph idx="1"/>
          </p:nvPr>
        </p:nvSpPr>
        <p:spPr/>
        <p:txBody>
          <a:bodyPr>
            <a:normAutofit/>
          </a:bodyPr>
          <a:lstStyle/>
          <a:p>
            <a:r>
              <a:rPr lang="fi-FI" sz="1400" b="1" dirty="0"/>
              <a:t>Työsuojeluviranomaisella</a:t>
            </a:r>
            <a:r>
              <a:rPr lang="fi-FI" sz="1400" dirty="0"/>
              <a:t> tarkoitetaan Suomessa </a:t>
            </a:r>
            <a:r>
              <a:rPr lang="fi-FI" sz="1400" dirty="0">
                <a:hlinkClick r:id="rId2" tooltip="Aluehallintovirasto"/>
              </a:rPr>
              <a:t>aluehallintovirastoa</a:t>
            </a:r>
            <a:r>
              <a:rPr lang="fi-FI" sz="1400" dirty="0"/>
              <a:t> (</a:t>
            </a:r>
            <a:r>
              <a:rPr lang="fi-FI" sz="1400" dirty="0">
                <a:hlinkClick r:id="rId3" tooltip="Työsuojelu"/>
              </a:rPr>
              <a:t>työsuojelun</a:t>
            </a:r>
            <a:r>
              <a:rPr lang="fi-FI" sz="1400" dirty="0"/>
              <a:t> vastuualue) sekä </a:t>
            </a:r>
            <a:r>
              <a:rPr lang="fi-FI" sz="1400" dirty="0">
                <a:hlinkClick r:id="rId4" tooltip="Suomen sosiaali- ja terveysministeriö"/>
              </a:rPr>
              <a:t>sosiaali- ja terveysministeriötä</a:t>
            </a:r>
            <a:r>
              <a:rPr lang="fi-FI" sz="1400" dirty="0"/>
              <a:t> sen hoitaessa tuotteiden turvallisuuden valvontaan liittyviä tehtäviä.</a:t>
            </a:r>
            <a:r>
              <a:rPr lang="fi-FI" sz="1400" baseline="30000" dirty="0">
                <a:hlinkClick r:id="rId5"/>
              </a:rPr>
              <a:t>[1</a:t>
            </a:r>
            <a:r>
              <a:rPr lang="fi-FI" sz="1400" baseline="30000" dirty="0" smtClean="0">
                <a:hlinkClick r:id="rId5"/>
              </a:rPr>
              <a:t>]</a:t>
            </a:r>
            <a:r>
              <a:rPr lang="fi-FI" sz="1400" baseline="30000" dirty="0" smtClean="0"/>
              <a:t/>
            </a:r>
            <a:br>
              <a:rPr lang="fi-FI" sz="1400" baseline="30000" dirty="0" smtClean="0"/>
            </a:br>
            <a:endParaRPr lang="fi-FI" sz="1400" dirty="0"/>
          </a:p>
          <a:p>
            <a:r>
              <a:rPr lang="fi-FI" sz="1400" dirty="0"/>
              <a:t>Työsuojeluviranomainen tekee tarkastuksia oma-aloitteisesti sekä työnantajien ja työntekijöiden pyynnöstä. Työsuojelutarkastajalla on oikeus päästä työpaikalle ja muihin valvottaviin kohteisiin ja saada nähtäväkseen valvonnan kannalta olennaiset asiakirjat ja selvitykset. Työsuojeluviranomainen sovittaa valvontansa oman alueensa työpaikkojen tarpeisiin ja olennaisiin työsuojelukysymyksiin. Valvonnan keskeisenä tavoitteena on työn aiheuttaman haitallisen kuormituksen ehkäisy sekä työtapaturmien ja kemikaaliriskien torjunta. Lisäksi valvonnan avulla varmistetaan työelämän pelisääntöjen toteutuminen työpaikoilla.</a:t>
            </a:r>
            <a:r>
              <a:rPr lang="fi-FI" sz="1400" baseline="30000" dirty="0">
                <a:hlinkClick r:id="rId6"/>
              </a:rPr>
              <a:t>[2</a:t>
            </a:r>
            <a:r>
              <a:rPr lang="fi-FI" sz="1400" baseline="30000" dirty="0" smtClean="0">
                <a:hlinkClick r:id="rId6"/>
              </a:rPr>
              <a:t>]</a:t>
            </a:r>
            <a:r>
              <a:rPr lang="fi-FI" sz="1400" baseline="30000" dirty="0" smtClean="0"/>
              <a:t/>
            </a:r>
            <a:br>
              <a:rPr lang="fi-FI" sz="1400" baseline="30000" dirty="0" smtClean="0"/>
            </a:br>
            <a:endParaRPr lang="fi-FI" sz="1400" dirty="0"/>
          </a:p>
          <a:p>
            <a:r>
              <a:rPr lang="fi-FI" sz="1400" dirty="0" smtClean="0"/>
              <a:t>Tärkeimmät </a:t>
            </a:r>
            <a:r>
              <a:rPr lang="fi-FI" sz="1400" dirty="0"/>
              <a:t>työsuojelua sääntelevät lait ovat työturvallisuuslaki, työsopimuslaki, työaikalaki, työterveyshuoltolaki sekä laki työsuojelun valvonnasta ja työpaikan yhteistoiminnasta. Valvonta kohdistuu työpaikan työoloihin ja työsuojelun hallintajärjestelmiin sekä työpaikan omiin työsuojelua tukeviin ja edistäviin </a:t>
            </a:r>
            <a:r>
              <a:rPr lang="fi-FI" sz="1400" dirty="0" smtClean="0"/>
              <a:t>menettelytapoihin.</a:t>
            </a:r>
            <a:endParaRPr lang="fi-FI" sz="1400" dirty="0"/>
          </a:p>
          <a:p>
            <a:endParaRPr lang="fi-FI" sz="1400" dirty="0"/>
          </a:p>
        </p:txBody>
      </p:sp>
    </p:spTree>
    <p:extLst>
      <p:ext uri="{BB962C8B-B14F-4D97-AF65-F5344CB8AC3E}">
        <p14:creationId xmlns:p14="http://schemas.microsoft.com/office/powerpoint/2010/main" val="3560256439"/>
      </p:ext>
    </p:extLst>
  </p:cSld>
  <p:clrMapOvr>
    <a:masterClrMapping/>
  </p:clrMapOvr>
  <p:transition spd="med">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smtClean="0"/>
              <a:t>Työnantajan lakisääteiset </a:t>
            </a:r>
            <a:r>
              <a:rPr lang="fi-FI" dirty="0" smtClean="0"/>
              <a:t>velvollisuudet</a:t>
            </a:r>
            <a:endParaRPr lang="fi-FI" dirty="0"/>
          </a:p>
        </p:txBody>
      </p:sp>
      <p:sp>
        <p:nvSpPr>
          <p:cNvPr id="3" name="Content Placeholder 2"/>
          <p:cNvSpPr>
            <a:spLocks noGrp="1"/>
          </p:cNvSpPr>
          <p:nvPr>
            <p:ph idx="1"/>
          </p:nvPr>
        </p:nvSpPr>
        <p:spPr/>
        <p:txBody>
          <a:bodyPr>
            <a:normAutofit/>
          </a:bodyPr>
          <a:lstStyle/>
          <a:p>
            <a:r>
              <a:rPr lang="fi-FI" sz="1800" dirty="0" smtClean="0"/>
              <a:t>Työympäristön tarkkailuvelvollisuus</a:t>
            </a:r>
          </a:p>
          <a:p>
            <a:r>
              <a:rPr lang="fi-FI" sz="1800" dirty="0" smtClean="0"/>
              <a:t>Velvollisuus selvittää ja tunnistaa työtilasta ja työympäristöstä aiheutuvat vaara- ja haittatekijät sekä velvollisuus arvioida näiden tekijöiden merkitys työntekijöiden turvallisuudelle ja terveydelle.</a:t>
            </a:r>
          </a:p>
          <a:p>
            <a:r>
              <a:rPr lang="fi-FI" sz="1800" dirty="0" smtClean="0"/>
              <a:t>Työnantajalle voidaan antaa toimintaohje tai kehotus poistaa säännösten vastainen olotila.</a:t>
            </a:r>
          </a:p>
          <a:p>
            <a:r>
              <a:rPr lang="fi-FI" sz="1800" dirty="0" smtClean="0"/>
              <a:t>Työsuojeluviranomainen voi antaa velvoittavan päätöksen korjata tai poistaa säännösten vastainen olotila määräajassa.</a:t>
            </a:r>
          </a:p>
          <a:p>
            <a:r>
              <a:rPr lang="fi-FI" sz="1800" dirty="0" smtClean="0"/>
              <a:t>Tehosteena voidaan käyttää uhkasakkoa tai </a:t>
            </a:r>
            <a:r>
              <a:rPr lang="fi-FI" sz="1800" dirty="0" err="1" smtClean="0"/>
              <a:t>teettämis</a:t>
            </a:r>
            <a:r>
              <a:rPr lang="fi-FI" sz="1800" dirty="0" smtClean="0"/>
              <a:t>- tai keskeyttämisuhkaa.</a:t>
            </a:r>
          </a:p>
          <a:p>
            <a:endParaRPr lang="fi-FI" sz="1800" dirty="0"/>
          </a:p>
          <a:p>
            <a:pPr marL="0" indent="0">
              <a:buNone/>
            </a:pPr>
            <a:r>
              <a:rPr lang="fi-FI" sz="1800" dirty="0" smtClean="0"/>
              <a:t>Asiasta lisää: </a:t>
            </a:r>
          </a:p>
          <a:p>
            <a:r>
              <a:rPr lang="fi-FI" sz="1800" dirty="0" smtClean="0"/>
              <a:t>Kosteusvauriotyöryhmän muistio Kosteusvauriot työpaikoilla, STM</a:t>
            </a:r>
          </a:p>
          <a:p>
            <a:r>
              <a:rPr lang="fi-FI" sz="1800" dirty="0" smtClean="0">
                <a:hlinkClick r:id="rId2"/>
              </a:rPr>
              <a:t>http</a:t>
            </a:r>
            <a:r>
              <a:rPr lang="fi-FI" sz="1800" dirty="0">
                <a:hlinkClick r:id="rId2"/>
              </a:rPr>
              <a:t>://urn.fi/URN:ISBN:978-952-00-2812-1</a:t>
            </a:r>
            <a:r>
              <a:rPr lang="fi-FI" sz="1800" dirty="0"/>
              <a:t> </a:t>
            </a:r>
            <a:r>
              <a:rPr lang="fi-FI" sz="1800" dirty="0" smtClean="0"/>
              <a:t> (</a:t>
            </a:r>
            <a:r>
              <a:rPr lang="fi-FI" sz="1800" dirty="0" smtClean="0">
                <a:solidFill>
                  <a:srgbClr val="FF0000"/>
                </a:solidFill>
              </a:rPr>
              <a:t>tarkista </a:t>
            </a:r>
            <a:r>
              <a:rPr lang="fi-FI" sz="1800" dirty="0" smtClean="0">
                <a:solidFill>
                  <a:srgbClr val="FF0000"/>
                </a:solidFill>
              </a:rPr>
              <a:t>kukkakirja??</a:t>
            </a:r>
            <a:r>
              <a:rPr lang="fi-FI" sz="1800" dirty="0" smtClean="0"/>
              <a:t>)</a:t>
            </a:r>
            <a:endParaRPr lang="fi-FI" sz="1800" dirty="0" smtClean="0"/>
          </a:p>
          <a:p>
            <a:endParaRPr lang="fi-FI" sz="1800" dirty="0"/>
          </a:p>
        </p:txBody>
      </p:sp>
    </p:spTree>
    <p:extLst>
      <p:ext uri="{BB962C8B-B14F-4D97-AF65-F5344CB8AC3E}">
        <p14:creationId xmlns:p14="http://schemas.microsoft.com/office/powerpoint/2010/main" val="1240520130"/>
      </p:ext>
    </p:extLst>
  </p:cSld>
  <p:clrMapOvr>
    <a:masterClrMapping/>
  </p:clrMapOvr>
  <p:transition spd="med">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fi-FI" altLang="fi-FI" smtClean="0"/>
              <a:t/>
            </a:r>
            <a:br>
              <a:rPr lang="fi-FI" altLang="fi-FI" smtClean="0"/>
            </a:br>
            <a:r>
              <a:rPr lang="fi-FI" altLang="fi-FI" smtClean="0"/>
              <a:t>Sisäilmaongelma asunnossa </a:t>
            </a:r>
          </a:p>
        </p:txBody>
      </p:sp>
      <p:sp>
        <p:nvSpPr>
          <p:cNvPr id="32771" name="Content Placeholder 2"/>
          <p:cNvSpPr>
            <a:spLocks noGrp="1"/>
          </p:cNvSpPr>
          <p:nvPr>
            <p:ph idx="1"/>
          </p:nvPr>
        </p:nvSpPr>
        <p:spPr>
          <a:xfrm>
            <a:off x="827089" y="1628775"/>
            <a:ext cx="4753023" cy="4392614"/>
          </a:xfrm>
        </p:spPr>
        <p:txBody>
          <a:bodyPr>
            <a:normAutofit/>
          </a:bodyPr>
          <a:lstStyle/>
          <a:p>
            <a:pPr marL="0" indent="0">
              <a:buNone/>
            </a:pPr>
            <a:r>
              <a:rPr lang="fi-FI" altLang="fi-FI" sz="1600" b="1" dirty="0" smtClean="0"/>
              <a:t>Terveydensuojeluviranomaisen rooli</a:t>
            </a:r>
          </a:p>
          <a:p>
            <a:pPr lvl="1"/>
            <a:r>
              <a:rPr lang="fi-FI" altLang="fi-FI" sz="1600" dirty="0" smtClean="0"/>
              <a:t>Mikäli asunnon omistaja tai omistajan edustaja ei ryhdy toimenpiteisiin sisäilmaongelman ratkaisemiseksi tai toimenpiteet ovat riittämättömiä, tulee ottaa yhteyttä kunnan terveydensuojeluviranomaiseen</a:t>
            </a:r>
          </a:p>
          <a:p>
            <a:pPr marL="0" indent="0">
              <a:buNone/>
            </a:pPr>
            <a:r>
              <a:rPr lang="fi-FI" altLang="fi-FI" sz="1600" b="1" dirty="0" smtClean="0"/>
              <a:t>Terveydensuojeluviranomaisen tehtävät</a:t>
            </a:r>
          </a:p>
          <a:p>
            <a:pPr lvl="1"/>
            <a:r>
              <a:rPr lang="fi-FI" altLang="fi-FI" sz="1600" dirty="0"/>
              <a:t>A</a:t>
            </a:r>
            <a:r>
              <a:rPr lang="fi-FI" altLang="fi-FI" sz="1600" dirty="0" smtClean="0"/>
              <a:t>rvioi, esiintyykö asunnossa tai muussa oleskelutilassa terveydensuojelulain mukaista terveyshaittaa (olosuhdetta)</a:t>
            </a:r>
          </a:p>
          <a:p>
            <a:pPr lvl="1"/>
            <a:r>
              <a:rPr lang="fi-FI" altLang="fi-FI" sz="1600" dirty="0"/>
              <a:t>T</a:t>
            </a:r>
            <a:r>
              <a:rPr lang="fi-FI" altLang="fi-FI" sz="1600" dirty="0" smtClean="0"/>
              <a:t>arvittaessa </a:t>
            </a:r>
            <a:r>
              <a:rPr lang="fi-FI" altLang="fi-FI" sz="1600" dirty="0" smtClean="0"/>
              <a:t>velvoittaa vastuullisen (yleensä kiinteistön omistaja) toimenpiteisiin haitan selvittämiseksi, poistamiseksi tai </a:t>
            </a:r>
            <a:r>
              <a:rPr lang="fi-FI" altLang="fi-FI" sz="1600" dirty="0" smtClean="0"/>
              <a:t>rajoittamiseksi</a:t>
            </a:r>
            <a:endParaRPr lang="fi-FI" altLang="fi-FI" sz="1600" dirty="0" smtClean="0"/>
          </a:p>
        </p:txBody>
      </p:sp>
      <p:pic>
        <p:nvPicPr>
          <p:cNvPr id="2" name="Kuva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6136" y="1728192"/>
            <a:ext cx="2622037" cy="3933056"/>
          </a:xfrm>
          <a:prstGeom prst="rect">
            <a:avLst/>
          </a:prstGeom>
        </p:spPr>
      </p:pic>
    </p:spTree>
    <p:extLst>
      <p:ext uri="{BB962C8B-B14F-4D97-AF65-F5344CB8AC3E}">
        <p14:creationId xmlns:p14="http://schemas.microsoft.com/office/powerpoint/2010/main" val="3283723908"/>
      </p:ext>
    </p:extLst>
  </p:cSld>
  <p:clrMapOvr>
    <a:masterClrMapping/>
  </p:clrMapOvr>
  <p:transition spd="med">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fontScale="90000"/>
          </a:bodyPr>
          <a:lstStyle/>
          <a:p>
            <a:r>
              <a:rPr lang="fi-FI" altLang="fi-FI" dirty="0" smtClean="0"/>
              <a:t/>
            </a:r>
            <a:br>
              <a:rPr lang="fi-FI" altLang="fi-FI" dirty="0" smtClean="0"/>
            </a:br>
            <a:r>
              <a:rPr lang="fi-FI" altLang="fi-FI" dirty="0" smtClean="0"/>
              <a:t>Sisäilmaongelma koulussa tai päiväkodissa</a:t>
            </a:r>
            <a:endParaRPr lang="fi-FI" altLang="fi-FI" dirty="0" smtClean="0"/>
          </a:p>
        </p:txBody>
      </p:sp>
      <p:sp>
        <p:nvSpPr>
          <p:cNvPr id="35843" name="Content Placeholder 2"/>
          <p:cNvSpPr>
            <a:spLocks noGrp="1"/>
          </p:cNvSpPr>
          <p:nvPr>
            <p:ph sz="half" idx="1"/>
          </p:nvPr>
        </p:nvSpPr>
        <p:spPr>
          <a:xfrm>
            <a:off x="827088" y="1628775"/>
            <a:ext cx="4897040" cy="4392614"/>
          </a:xfrm>
        </p:spPr>
        <p:txBody>
          <a:bodyPr>
            <a:noAutofit/>
          </a:bodyPr>
          <a:lstStyle/>
          <a:p>
            <a:pPr marL="0" indent="0">
              <a:buNone/>
            </a:pPr>
            <a:r>
              <a:rPr lang="fi-FI" altLang="fi-FI" sz="1600" b="1" dirty="0" smtClean="0"/>
              <a:t>Terveydensuojeluviranomaisen rooli</a:t>
            </a:r>
          </a:p>
          <a:p>
            <a:r>
              <a:rPr lang="fi-FI" altLang="fi-FI" sz="1400" dirty="0" smtClean="0"/>
              <a:t>Jos sisäilmaongelman selvittäminen ei lähde liikkeelle tai ei etene, rehtorin / lasten vanhemman tulee ottaa yhteyttä kunnan terveydensuojeluviranomaiseen</a:t>
            </a:r>
          </a:p>
          <a:p>
            <a:pPr lvl="1"/>
            <a:r>
              <a:rPr lang="fi-FI" altLang="fi-FI" sz="1200" dirty="0" smtClean="0"/>
              <a:t>Viranomainen tekee arvion tarvittavista toimenpiteistä, riittääkö neuvonta, vai otetaanko asia vireille ja viedäänkö asia esim. sisäilmatyöryhmään käsiteltäväksi</a:t>
            </a:r>
          </a:p>
          <a:p>
            <a:r>
              <a:rPr lang="fi-FI" altLang="fi-FI" sz="1400" dirty="0" smtClean="0"/>
              <a:t>Jos selvitysten perusteella todetaan terveyshaitta,  terveydensuojeluviranomainen voi velvoittaa ryhtymään toimenpiteisiin terveyshaitan poistamiseksi tai rajoittamiseksi</a:t>
            </a:r>
          </a:p>
          <a:p>
            <a:pPr lvl="1"/>
            <a:r>
              <a:rPr lang="fi-FI" altLang="fi-FI" sz="1200" dirty="0" smtClean="0"/>
              <a:t>Rakennus voidaan ääritilanteessa laittaa </a:t>
            </a:r>
            <a:r>
              <a:rPr lang="fi-FI" altLang="fi-FI" sz="1200" dirty="0" smtClean="0"/>
              <a:t>käyttökieltoon</a:t>
            </a:r>
          </a:p>
          <a:p>
            <a:pPr marL="266700" lvl="1" indent="0">
              <a:buNone/>
            </a:pPr>
            <a:endParaRPr lang="fi-FI" altLang="fi-FI" sz="1200" dirty="0" smtClean="0"/>
          </a:p>
          <a:p>
            <a:r>
              <a:rPr lang="fi-FI" altLang="fi-FI" sz="1400" dirty="0"/>
              <a:t>Lisäksi koulut/päiväkodit yms. kuuluvat </a:t>
            </a:r>
            <a:r>
              <a:rPr lang="fi-FI" altLang="fi-FI" sz="1400" u="sng" dirty="0"/>
              <a:t>terveydensuojelulain (19.8.1994/763)</a:t>
            </a:r>
            <a:r>
              <a:rPr lang="fi-FI" altLang="fi-FI" sz="1400" dirty="0"/>
              <a:t> mukaan terveydensuojelun suunnitelmalliseen valvontaan</a:t>
            </a:r>
          </a:p>
          <a:p>
            <a:pPr lvl="1"/>
            <a:r>
              <a:rPr lang="fi-FI" altLang="fi-FI" sz="1200" dirty="0"/>
              <a:t>Koulujen osalta valvontaohjelman tarkastustiheys on ohjeistettu tehtäväksi kolmen vuoden välein</a:t>
            </a:r>
          </a:p>
          <a:p>
            <a:pPr lvl="1"/>
            <a:r>
              <a:rPr lang="fi-FI" altLang="fi-FI" sz="1200" dirty="0"/>
              <a:t>Voidaan tehdä yhdessä kouluterveydenhuollon tarkastuksen </a:t>
            </a:r>
            <a:r>
              <a:rPr lang="fi-FI" altLang="fi-FI" sz="1200" dirty="0" smtClean="0"/>
              <a:t>kanssa</a:t>
            </a:r>
            <a:endParaRPr lang="fi-FI" altLang="fi-FI" sz="1200" dirty="0"/>
          </a:p>
        </p:txBody>
      </p:sp>
      <p:pic>
        <p:nvPicPr>
          <p:cNvPr id="6" name="Kuv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1700808"/>
            <a:ext cx="2654548" cy="4101276"/>
          </a:xfrm>
          <a:prstGeom prst="rect">
            <a:avLst/>
          </a:prstGeom>
        </p:spPr>
      </p:pic>
    </p:spTree>
    <p:extLst>
      <p:ext uri="{BB962C8B-B14F-4D97-AF65-F5344CB8AC3E}">
        <p14:creationId xmlns:p14="http://schemas.microsoft.com/office/powerpoint/2010/main" val="1494644050"/>
      </p:ext>
    </p:extLst>
  </p:cSld>
  <p:clrMapOvr>
    <a:masterClrMapping/>
  </p:clrMapOvr>
  <p:transition spd="med">
    <p:wipe/>
  </p:transition>
  <p:timing>
    <p:tnLst>
      <p:par>
        <p:cTn id="1" dur="indefinite" restart="never" nodeType="tmRoot"/>
      </p:par>
    </p:tnLst>
  </p:timing>
</p:sld>
</file>

<file path=ppt/theme/theme1.xml><?xml version="1.0" encoding="utf-8"?>
<a:theme xmlns:a="http://schemas.openxmlformats.org/drawingml/2006/main" name="KoHo">
  <a:themeElements>
    <a:clrScheme name="KoHo">
      <a:dk1>
        <a:sysClr val="windowText" lastClr="000000"/>
      </a:dk1>
      <a:lt1>
        <a:sysClr val="window" lastClr="FFFFFF"/>
      </a:lt1>
      <a:dk2>
        <a:srgbClr val="92CDDC"/>
      </a:dk2>
      <a:lt2>
        <a:srgbClr val="ECDEBB"/>
      </a:lt2>
      <a:accent1>
        <a:srgbClr val="44697D"/>
      </a:accent1>
      <a:accent2>
        <a:srgbClr val="C60C30"/>
      </a:accent2>
      <a:accent3>
        <a:srgbClr val="6AADE4"/>
      </a:accent3>
      <a:accent4>
        <a:srgbClr val="A6BCC6"/>
      </a:accent4>
      <a:accent5>
        <a:srgbClr val="00B2A9"/>
      </a:accent5>
      <a:accent6>
        <a:srgbClr val="9DBCB0"/>
      </a:accent6>
      <a:hlink>
        <a:srgbClr val="44697D"/>
      </a:hlink>
      <a:folHlink>
        <a:srgbClr val="F45574"/>
      </a:folHlink>
    </a:clrScheme>
    <a:fontScheme name="Kosteus ja hometalko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KoHo">
      <a:dk1>
        <a:sysClr val="windowText" lastClr="000000"/>
      </a:dk1>
      <a:lt1>
        <a:sysClr val="window" lastClr="FFFFFF"/>
      </a:lt1>
      <a:dk2>
        <a:srgbClr val="92CDDC"/>
      </a:dk2>
      <a:lt2>
        <a:srgbClr val="ECDEBB"/>
      </a:lt2>
      <a:accent1>
        <a:srgbClr val="44697D"/>
      </a:accent1>
      <a:accent2>
        <a:srgbClr val="C60C30"/>
      </a:accent2>
      <a:accent3>
        <a:srgbClr val="6AADE4"/>
      </a:accent3>
      <a:accent4>
        <a:srgbClr val="A6BCC6"/>
      </a:accent4>
      <a:accent5>
        <a:srgbClr val="00B2A9"/>
      </a:accent5>
      <a:accent6>
        <a:srgbClr val="9DBCB0"/>
      </a:accent6>
      <a:hlink>
        <a:srgbClr val="44697D"/>
      </a:hlink>
      <a:folHlink>
        <a:srgbClr val="F45574"/>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KoHo">
      <a:dk1>
        <a:sysClr val="windowText" lastClr="000000"/>
      </a:dk1>
      <a:lt1>
        <a:sysClr val="window" lastClr="FFFFFF"/>
      </a:lt1>
      <a:dk2>
        <a:srgbClr val="92CDDC"/>
      </a:dk2>
      <a:lt2>
        <a:srgbClr val="ECDEBB"/>
      </a:lt2>
      <a:accent1>
        <a:srgbClr val="44697D"/>
      </a:accent1>
      <a:accent2>
        <a:srgbClr val="C60C30"/>
      </a:accent2>
      <a:accent3>
        <a:srgbClr val="6AADE4"/>
      </a:accent3>
      <a:accent4>
        <a:srgbClr val="A6BCC6"/>
      </a:accent4>
      <a:accent5>
        <a:srgbClr val="00B2A9"/>
      </a:accent5>
      <a:accent6>
        <a:srgbClr val="9DBCB0"/>
      </a:accent6>
      <a:hlink>
        <a:srgbClr val="44697D"/>
      </a:hlink>
      <a:folHlink>
        <a:srgbClr val="F45574"/>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KoHo.potx</Template>
  <TotalTime>1189</TotalTime>
  <Words>557</Words>
  <Application>Microsoft Macintosh PowerPoint</Application>
  <PresentationFormat>Näytössä katseltava diaesitys (4:3)</PresentationFormat>
  <Paragraphs>85</Paragraphs>
  <Slides>7</Slides>
  <Notes>0</Notes>
  <HiddenSlides>0</HiddenSlides>
  <MMClips>0</MMClips>
  <ScaleCrop>false</ScaleCrop>
  <HeadingPairs>
    <vt:vector size="6" baseType="variant">
      <vt:variant>
        <vt:lpstr>Käytetyt fontit</vt:lpstr>
      </vt:variant>
      <vt:variant>
        <vt:i4>1</vt:i4>
      </vt:variant>
      <vt:variant>
        <vt:lpstr>Teema</vt:lpstr>
      </vt:variant>
      <vt:variant>
        <vt:i4>1</vt:i4>
      </vt:variant>
      <vt:variant>
        <vt:lpstr>Dian otsikot</vt:lpstr>
      </vt:variant>
      <vt:variant>
        <vt:i4>7</vt:i4>
      </vt:variant>
    </vt:vector>
  </HeadingPairs>
  <TitlesOfParts>
    <vt:vector size="9" baseType="lpstr">
      <vt:lpstr>Arial</vt:lpstr>
      <vt:lpstr>KoHo</vt:lpstr>
      <vt:lpstr>6.3 VIRANOMAISTOIMINTA  JA YHTEISTYÖ</vt:lpstr>
      <vt:lpstr>Saatteeksi opetusmateriaalin käyttöön</vt:lpstr>
      <vt:lpstr>Sisällysluettelo</vt:lpstr>
      <vt:lpstr>Työsuojeluviranomainen</vt:lpstr>
      <vt:lpstr>Työnantajan lakisääteiset velvollisuudet</vt:lpstr>
      <vt:lpstr> Sisäilmaongelma asunnossa </vt:lpstr>
      <vt:lpstr> Sisäilmaongelma koulussa tai päiväkodissa</vt:lpstr>
    </vt:vector>
  </TitlesOfParts>
  <Manager>Ympäristöministeriö</Manager>
  <Company>aidema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Aija Kaijärvi</dc:creator>
  <cp:lastModifiedBy>Aija Kaijärvi</cp:lastModifiedBy>
  <cp:revision>84</cp:revision>
  <cp:lastPrinted>2011-02-08T13:57:01Z</cp:lastPrinted>
  <dcterms:created xsi:type="dcterms:W3CDTF">2012-09-14T08:23:56Z</dcterms:created>
  <dcterms:modified xsi:type="dcterms:W3CDTF">2016-06-14T06:55:38Z</dcterms:modified>
</cp:coreProperties>
</file>