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3" r:id="rId3"/>
    <p:sldId id="261" r:id="rId4"/>
    <p:sldId id="257" r:id="rId5"/>
    <p:sldId id="259" r:id="rId6"/>
    <p:sldId id="260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>
          <p15:clr>
            <a:srgbClr val="A4A3A4"/>
          </p15:clr>
        </p15:guide>
        <p15:guide id="2" orient="horz" pos="3793">
          <p15:clr>
            <a:srgbClr val="A4A3A4"/>
          </p15:clr>
        </p15:guide>
        <p15:guide id="3" orient="horz" pos="1026">
          <p15:clr>
            <a:srgbClr val="A4A3A4"/>
          </p15:clr>
        </p15:guide>
        <p15:guide id="4" orient="horz" pos="890">
          <p15:clr>
            <a:srgbClr val="A4A3A4"/>
          </p15:clr>
        </p15:guide>
        <p15:guide id="5" orient="horz" pos="210">
          <p15:clr>
            <a:srgbClr val="A4A3A4"/>
          </p15:clr>
        </p15:guide>
        <p15:guide id="6" orient="horz" pos="1842">
          <p15:clr>
            <a:srgbClr val="A4A3A4"/>
          </p15:clr>
        </p15:guide>
        <p15:guide id="7" orient="horz" pos="2840">
          <p15:clr>
            <a:srgbClr val="A4A3A4"/>
          </p15:clr>
        </p15:guide>
        <p15:guide id="8" pos="3243">
          <p15:clr>
            <a:srgbClr val="A4A3A4"/>
          </p15:clr>
        </p15:guide>
        <p15:guide id="9" pos="5239">
          <p15:clr>
            <a:srgbClr val="A4A3A4"/>
          </p15:clr>
        </p15:guide>
        <p15:guide id="10" pos="521">
          <p15:clr>
            <a:srgbClr val="A4A3A4"/>
          </p15:clr>
        </p15:guide>
        <p15:guide id="11" pos="5556">
          <p15:clr>
            <a:srgbClr val="A4A3A4"/>
          </p15:clr>
        </p15:guide>
        <p15:guide id="12" pos="2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5C44"/>
    <a:srgbClr val="00B2A9"/>
    <a:srgbClr val="95B3D7"/>
    <a:srgbClr val="446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73" autoAdjust="0"/>
    <p:restoredTop sz="94613"/>
  </p:normalViewPr>
  <p:slideViewPr>
    <p:cSldViewPr showGuides="1">
      <p:cViewPr varScale="1">
        <p:scale>
          <a:sx n="98" d="100"/>
          <a:sy n="98" d="100"/>
        </p:scale>
        <p:origin x="184" y="640"/>
      </p:cViewPr>
      <p:guideLst>
        <p:guide orient="horz" pos="2478"/>
        <p:guide orient="horz" pos="3793"/>
        <p:guide orient="horz" pos="1026"/>
        <p:guide orient="horz" pos="890"/>
        <p:guide orient="horz" pos="210"/>
        <p:guide orient="horz" pos="1842"/>
        <p:guide orient="horz" pos="2840"/>
        <p:guide pos="3243"/>
        <p:guide pos="5239"/>
        <p:guide pos="521"/>
        <p:guide pos="5556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3" d="100"/>
          <a:sy n="83" d="100"/>
        </p:scale>
        <p:origin x="-310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B8EB6F-D7BD-410C-AB1F-00269204D9C8}" type="datetimeFigureOut">
              <a:rPr lang="fi-FI" sz="800" smtClean="0">
                <a:latin typeface="Arial" pitchFamily="34" charset="0"/>
                <a:cs typeface="Arial" pitchFamily="34" charset="0"/>
              </a:rPr>
              <a:pPr/>
              <a:t>14.6.2016</a:t>
            </a:fld>
            <a:endParaRPr lang="fi-FI" sz="8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sz="8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829D03-198C-4FB6-BC3D-FF132E164A92}" type="slidenum">
              <a:rPr lang="fi-FI" sz="800" smtClean="0">
                <a:latin typeface="Arial" pitchFamily="34" charset="0"/>
                <a:cs typeface="Arial" pitchFamily="34" charset="0"/>
              </a:rPr>
              <a:pPr/>
              <a:t>‹#›</a:t>
            </a:fld>
            <a:endParaRPr lang="fi-FI" sz="8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8182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fld id="{734323DC-88BF-4AB1-9A78-B974D90A807B}" type="datetimeFigureOut">
              <a:rPr lang="fi-FI" smtClean="0"/>
              <a:pPr/>
              <a:t>14.6.2016</a:t>
            </a:fld>
            <a:endParaRPr lang="fi-FI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fld id="{BB9F18BF-E348-4EEC-9C4C-E41F855D7E3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29690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6213" indent="-176213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363538" indent="-187325" algn="l" defTabSz="914400" rtl="0" eaLnBrk="1" latinLnBrk="0" hangingPunct="1">
      <a:buFont typeface="Arial" pitchFamily="34" charset="0"/>
      <a:buChar char="•"/>
      <a:defRPr sz="1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539750" indent="-176213" algn="l" defTabSz="914400" rtl="0" eaLnBrk="1" latinLnBrk="0" hangingPunct="1">
      <a:buFont typeface="Arial" pitchFamily="34" charset="0"/>
      <a:buChar char="•"/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715963" indent="-176213" algn="l" defTabSz="914400" rtl="0" eaLnBrk="1" latinLnBrk="0" hangingPunct="1">
      <a:buFont typeface="Arial" pitchFamily="34" charset="0"/>
      <a:buChar char="•"/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892175" indent="-176213" algn="l" defTabSz="914400" rtl="0" eaLnBrk="1" latinLnBrk="0" hangingPunct="1">
      <a:buFont typeface="Arial" pitchFamily="34" charset="0"/>
      <a:buChar char="•"/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27088" y="2924174"/>
            <a:ext cx="7489825" cy="1584325"/>
          </a:xfrm>
        </p:spPr>
        <p:txBody>
          <a:bodyPr anchor="ctr"/>
          <a:lstStyle>
            <a:lvl1pPr algn="ctr">
              <a:defRPr b="0" cap="all" baseline="0"/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088" y="4714884"/>
            <a:ext cx="7489825" cy="642942"/>
          </a:xfrm>
        </p:spPr>
        <p:txBody>
          <a:bodyPr anchor="t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Tx/>
              <a:buFont typeface="Arial" pitchFamily="34" charset="0"/>
              <a:buNone/>
              <a:tabLst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01273" y="6492899"/>
            <a:ext cx="1799091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6912" y="6492899"/>
            <a:ext cx="503237" cy="365125"/>
          </a:xfrm>
        </p:spPr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2" descr="ministeriö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11536" y="6197024"/>
            <a:ext cx="1462880" cy="375248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 userDrawn="1"/>
        </p:nvSpPr>
        <p:spPr>
          <a:xfrm>
            <a:off x="0" y="2143116"/>
            <a:ext cx="9144000" cy="214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7" name="Kuva 6" descr="Hometalkoot_SLOGAN_L#18DB0D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8344967" cy="1872208"/>
          </a:xfrm>
          <a:prstGeom prst="rect">
            <a:avLst/>
          </a:prstGeom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CB24-CD17-F440-9AC8-79AABF1F21B1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D61E-1885-1B48-BD2E-9FFDE50A68FD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7" y="333375"/>
            <a:ext cx="7489825" cy="1079500"/>
          </a:xfrm>
        </p:spPr>
        <p:txBody>
          <a:bodyPr anchor="b">
            <a:normAutofit/>
          </a:bodyPr>
          <a:lstStyle>
            <a:lvl1pPr algn="l">
              <a:defRPr sz="3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27087" y="1628775"/>
            <a:ext cx="7489825" cy="2157415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FB71-785F-1947-91C3-BCBE04A7C6AB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827088" y="3933825"/>
            <a:ext cx="7489825" cy="2087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A75C3-F04D-AD47-A083-10DA74AF1494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Swedis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27088" y="2924174"/>
            <a:ext cx="7489825" cy="1584325"/>
          </a:xfrm>
        </p:spPr>
        <p:txBody>
          <a:bodyPr anchor="ctr"/>
          <a:lstStyle>
            <a:lvl1pPr algn="ctr">
              <a:defRPr b="0" cap="all" baseline="0"/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088" y="4714884"/>
            <a:ext cx="7489825" cy="642942"/>
          </a:xfrm>
        </p:spPr>
        <p:txBody>
          <a:bodyPr anchor="t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Tx/>
              <a:buFont typeface="Arial" pitchFamily="34" charset="0"/>
              <a:buNone/>
              <a:tabLst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5288" y="6492899"/>
            <a:ext cx="802500" cy="365125"/>
          </a:xfrm>
        </p:spPr>
        <p:txBody>
          <a:bodyPr/>
          <a:lstStyle/>
          <a:p>
            <a:fld id="{9E3A8F58-AC65-F64D-BB47-F45EFF49CF2D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01273" y="6492899"/>
            <a:ext cx="1799091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6912" y="6492899"/>
            <a:ext cx="503237" cy="365125"/>
          </a:xfrm>
        </p:spPr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2" descr="ministeriö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6197024"/>
            <a:ext cx="1571636" cy="375248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 userDrawn="1"/>
        </p:nvSpPr>
        <p:spPr>
          <a:xfrm>
            <a:off x="0" y="2143116"/>
            <a:ext cx="9144000" cy="214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7" name="Picture 16" descr="hometalkoot_su+ru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266483" y="571480"/>
            <a:ext cx="3343967" cy="1316739"/>
          </a:xfrm>
          <a:prstGeom prst="rect">
            <a:avLst/>
          </a:prstGeom>
        </p:spPr>
      </p:pic>
      <p:pic>
        <p:nvPicPr>
          <p:cNvPr id="16" name="Picture 3" descr="Z:\YMP (Ympäristöministeriö)\ymp014\man4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95957" y="928670"/>
            <a:ext cx="1238933" cy="1285884"/>
          </a:xfrm>
          <a:prstGeom prst="rect">
            <a:avLst/>
          </a:prstGeom>
          <a:noFill/>
        </p:spPr>
      </p:pic>
      <p:pic>
        <p:nvPicPr>
          <p:cNvPr id="18" name="Picture 4" descr="Z:\YMP (Ympäristöministeriö)\ymp014\man5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54127" y="919572"/>
            <a:ext cx="874667" cy="1294981"/>
          </a:xfrm>
          <a:prstGeom prst="rect">
            <a:avLst/>
          </a:prstGeom>
          <a:noFill/>
        </p:spPr>
      </p:pic>
      <p:pic>
        <p:nvPicPr>
          <p:cNvPr id="19" name="Picture 6" descr="Z:\YMP (Ympäristöministeriö)\ymp014\man1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23467" y="868380"/>
            <a:ext cx="517989" cy="1308603"/>
          </a:xfrm>
          <a:prstGeom prst="rect">
            <a:avLst/>
          </a:prstGeom>
          <a:noFill/>
        </p:spPr>
      </p:pic>
      <p:pic>
        <p:nvPicPr>
          <p:cNvPr id="20" name="Picture 7" descr="Z:\YMP (Ympäristöministeriö)\ymp014\man2.pn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48524" y="885367"/>
            <a:ext cx="499814" cy="1320720"/>
          </a:xfrm>
          <a:prstGeom prst="rect">
            <a:avLst/>
          </a:prstGeom>
          <a:noFill/>
        </p:spPr>
      </p:pic>
      <p:pic>
        <p:nvPicPr>
          <p:cNvPr id="21" name="Picture 8" descr="Z:\YMP (Ympäristöministeriö)\ymp014\man3.png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42820" y="890258"/>
            <a:ext cx="901180" cy="1290428"/>
          </a:xfrm>
          <a:prstGeom prst="rect">
            <a:avLst/>
          </a:prstGeom>
          <a:noFill/>
        </p:spPr>
      </p:pic>
      <p:pic>
        <p:nvPicPr>
          <p:cNvPr id="22" name="Picture 2" descr="Z:\YMP (Ympäristöministeriö)\ymp014\hahmot\hahmot\ruutuka¦êytto¦êo¦ên\arkkitehti_musta.png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61150" y="928670"/>
            <a:ext cx="337496" cy="1302818"/>
          </a:xfrm>
          <a:prstGeom prst="rect">
            <a:avLst/>
          </a:prstGeom>
          <a:noFill/>
        </p:spPr>
      </p:pic>
      <p:pic>
        <p:nvPicPr>
          <p:cNvPr id="23" name="Picture 3" descr="Z:\YMP (Ympäristöministeriö)\ymp014\hahmot\hahmot\ruutuka¦êytto¦êo¦ên\rakennusmies_musta.png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362072" y="781436"/>
            <a:ext cx="852606" cy="1393434"/>
          </a:xfrm>
          <a:prstGeom prst="rect">
            <a:avLst/>
          </a:prstGeom>
          <a:noFill/>
        </p:spPr>
      </p:pic>
      <p:pic>
        <p:nvPicPr>
          <p:cNvPr id="24" name="Picture 7" descr="Z:\YMP (Ympäristöministeriö)\ymp014\hahmot\hahmot\ruutuka¦êytto¦êo¦ên\siivooja_musta.png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892525" y="989884"/>
            <a:ext cx="679211" cy="127157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Englis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Picture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41966" y="554854"/>
            <a:ext cx="3369707" cy="12858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27088" y="2924174"/>
            <a:ext cx="7489825" cy="1584325"/>
          </a:xfrm>
        </p:spPr>
        <p:txBody>
          <a:bodyPr anchor="ctr"/>
          <a:lstStyle>
            <a:lvl1pPr algn="ctr">
              <a:defRPr b="0" cap="all" baseline="0"/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088" y="4714884"/>
            <a:ext cx="7489825" cy="642942"/>
          </a:xfrm>
        </p:spPr>
        <p:txBody>
          <a:bodyPr anchor="t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Tx/>
              <a:buFont typeface="Arial" pitchFamily="34" charset="0"/>
              <a:buNone/>
              <a:tabLst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5288" y="6492899"/>
            <a:ext cx="802500" cy="365125"/>
          </a:xfrm>
        </p:spPr>
        <p:txBody>
          <a:bodyPr/>
          <a:lstStyle/>
          <a:p>
            <a:fld id="{4A1F5728-9D36-6D4A-A267-BD2AEE4D246A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01273" y="6492899"/>
            <a:ext cx="1799091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6912" y="6492899"/>
            <a:ext cx="503237" cy="365125"/>
          </a:xfrm>
        </p:spPr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2" descr="ministeriö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6197024"/>
            <a:ext cx="1571636" cy="375248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 userDrawn="1"/>
        </p:nvSpPr>
        <p:spPr>
          <a:xfrm>
            <a:off x="0" y="2143116"/>
            <a:ext cx="9144000" cy="214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9" name="Picture 3" descr="Z:\YMP (Ympäristöministeriö)\ymp014\man4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95957" y="928670"/>
            <a:ext cx="1238933" cy="1285884"/>
          </a:xfrm>
          <a:prstGeom prst="rect">
            <a:avLst/>
          </a:prstGeom>
          <a:noFill/>
        </p:spPr>
      </p:pic>
      <p:pic>
        <p:nvPicPr>
          <p:cNvPr id="20" name="Picture 4" descr="Z:\YMP (Ympäristöministeriö)\ymp014\man5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54127" y="919572"/>
            <a:ext cx="874667" cy="1294981"/>
          </a:xfrm>
          <a:prstGeom prst="rect">
            <a:avLst/>
          </a:prstGeom>
          <a:noFill/>
        </p:spPr>
      </p:pic>
      <p:pic>
        <p:nvPicPr>
          <p:cNvPr id="21" name="Picture 6" descr="Z:\YMP (Ympäristöministeriö)\ymp014\man1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23467" y="868380"/>
            <a:ext cx="517989" cy="1308603"/>
          </a:xfrm>
          <a:prstGeom prst="rect">
            <a:avLst/>
          </a:prstGeom>
          <a:noFill/>
        </p:spPr>
      </p:pic>
      <p:pic>
        <p:nvPicPr>
          <p:cNvPr id="22" name="Picture 7" descr="Z:\YMP (Ympäristöministeriö)\ymp014\man2.pn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48524" y="885367"/>
            <a:ext cx="499814" cy="1320720"/>
          </a:xfrm>
          <a:prstGeom prst="rect">
            <a:avLst/>
          </a:prstGeom>
          <a:noFill/>
        </p:spPr>
      </p:pic>
      <p:pic>
        <p:nvPicPr>
          <p:cNvPr id="23" name="Picture 8" descr="Z:\YMP (Ympäristöministeriö)\ymp014\man3.png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42820" y="890258"/>
            <a:ext cx="901180" cy="1290428"/>
          </a:xfrm>
          <a:prstGeom prst="rect">
            <a:avLst/>
          </a:prstGeom>
          <a:noFill/>
        </p:spPr>
      </p:pic>
      <p:pic>
        <p:nvPicPr>
          <p:cNvPr id="24" name="Picture 2" descr="Z:\YMP (Ympäristöministeriö)\ymp014\hahmot\hahmot\ruutuka¦êytto¦êo¦ên\arkkitehti_musta.png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61150" y="928670"/>
            <a:ext cx="337496" cy="1302818"/>
          </a:xfrm>
          <a:prstGeom prst="rect">
            <a:avLst/>
          </a:prstGeom>
          <a:noFill/>
        </p:spPr>
      </p:pic>
      <p:pic>
        <p:nvPicPr>
          <p:cNvPr id="25" name="Picture 3" descr="Z:\YMP (Ympäristöministeriö)\ymp014\hahmot\hahmot\ruutuka¦êytto¦êo¦ên\rakennusmies_musta.png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362072" y="781436"/>
            <a:ext cx="852606" cy="1393434"/>
          </a:xfrm>
          <a:prstGeom prst="rect">
            <a:avLst/>
          </a:prstGeom>
          <a:noFill/>
        </p:spPr>
      </p:pic>
      <p:pic>
        <p:nvPicPr>
          <p:cNvPr id="26" name="Picture 7" descr="Z:\YMP (Ympäristöministeriö)\ymp014\hahmot\hahmot\ruutuka¦êytto¦êo¦ên\siivooja_musta.png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892525" y="989884"/>
            <a:ext cx="679211" cy="127157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088" y="1628775"/>
            <a:ext cx="3668712" cy="439261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3668713" cy="439261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4DECC-B7D1-B34A-90EF-3EAF00384A26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088" y="1628774"/>
            <a:ext cx="3668712" cy="43926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5099-46BA-3445-A8F6-220EC57BD2CF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643438" y="1628775"/>
            <a:ext cx="3673475" cy="4392613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fi-FI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1" y="1628775"/>
            <a:ext cx="3668712" cy="43926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E7531-9678-0244-9B08-4B365058F5BE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827088" y="1628775"/>
            <a:ext cx="3673475" cy="4392613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628775"/>
            <a:ext cx="367442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088" y="2285993"/>
            <a:ext cx="3670300" cy="373539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28775"/>
            <a:ext cx="36718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285993"/>
            <a:ext cx="3671888" cy="373539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2DCE5-5943-AE44-8F98-D0649298D934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66FE4-F1BC-C849-8968-BB3D33C482BE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7088" y="333376"/>
            <a:ext cx="7489824" cy="10795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088" y="1628775"/>
            <a:ext cx="7489825" cy="4392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5288" y="6198834"/>
            <a:ext cx="8025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4C0AAFAF-49FA-4A4F-90CE-1FCFF8A1CBDC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1273" y="6198834"/>
            <a:ext cx="179909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16912" y="6198834"/>
            <a:ext cx="50323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 b="1">
                <a:solidFill>
                  <a:schemeClr val="accent2"/>
                </a:solidFill>
              </a:defRPr>
            </a:lvl1pPr>
          </a:lstStyle>
          <a:p>
            <a:fld id="{49246692-9764-4796-AF2E-897E79EBAFA7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85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Rectangle 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0" name="Picture 9" descr="hometalkoot_su2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3859352" y="6172703"/>
            <a:ext cx="1246898" cy="32813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2" r:id="rId4"/>
    <p:sldLayoutId id="2147483652" r:id="rId5"/>
    <p:sldLayoutId id="2147483658" r:id="rId6"/>
    <p:sldLayoutId id="2147483659" r:id="rId7"/>
    <p:sldLayoutId id="2147483653" r:id="rId8"/>
    <p:sldLayoutId id="2147483654" r:id="rId9"/>
    <p:sldLayoutId id="2147483660" r:id="rId10"/>
    <p:sldLayoutId id="2147483655" r:id="rId11"/>
    <p:sldLayoutId id="2147483657" r:id="rId12"/>
  </p:sldLayoutIdLst>
  <p:transition spd="med">
    <p:wip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27305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98525" indent="-274638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63638" indent="-265113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38275" indent="-274638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marjut.reiman@ttl.fi" TargetMode="External"/><Relationship Id="rId4" Type="http://schemas.openxmlformats.org/officeDocument/2006/relationships/hyperlink" Target="mailto:anne.hyvarinen@thl.fi" TargetMode="External"/><Relationship Id="rId5" Type="http://schemas.openxmlformats.org/officeDocument/2006/relationships/hyperlink" Target="mailto:hannu.viitanen@luukku.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hometalkoot.ym@ymparisto.fi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l.fi/wps/wcm/connect/9cb66a004d6b0cffba25fbf4fd9a8e3a/koulujen_sisailma.pdf?MOD=AJPERES&amp;CACHEID=9cb66a004d6b0cffba25fbf4fd9a8e3a" TargetMode="External"/><Relationship Id="rId4" Type="http://schemas.openxmlformats.org/officeDocument/2006/relationships/hyperlink" Target="http://www.hometalkoot.fi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tyosuojelu.fi/tyoolot/tyoymparisto/sisailm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6.1 TOIMINTAMALLIT SISÄILMASTO-ONGELMIEN RATKAISEMISESSA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1,5 H LUENTOJA, OPETUSSISÄLTÖ</a:t>
            </a:r>
          </a:p>
          <a:p>
            <a:r>
              <a:rPr lang="fi-FI" dirty="0" smtClean="0"/>
              <a:t>SUOSITUS 22 DIAA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945591720"/>
      </p:ext>
    </p:extLst>
  </p:cSld>
  <p:clrMapOvr>
    <a:masterClrMapping/>
  </p:clrMapOvr>
  <p:transition spd="med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000" dirty="0">
                <a:solidFill>
                  <a:srgbClr val="44697D"/>
                </a:solidFill>
              </a:rPr>
              <a:t>Saatteeksi opetusmateriaalin käyttöön</a:t>
            </a:r>
            <a:endParaRPr lang="fi-FI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1000" dirty="0" smtClean="0"/>
              <a:t>Opetusmateriaalin keskeisessä osassa ovat rakennuksissa esiintyvät biologiset epäpuhtaudet. Yksittäiset luennot käsittelevät mm. mikrobiologian perusasioita, homeita ja lahoja, erilaisten rakennusten tavanomaisia </a:t>
            </a:r>
            <a:r>
              <a:rPr lang="fi-FI" sz="1000" dirty="0" err="1" smtClean="0"/>
              <a:t>mikrobistoja</a:t>
            </a:r>
            <a:r>
              <a:rPr lang="fi-FI" sz="1000" dirty="0" smtClean="0"/>
              <a:t>, mikrobien ja erilaisten mikrobiepäpuhtauksien näytteenotto- ja analysointimenetelmiä sekä tulkintaohjeita. Mikrobit ovat esimerkkinä Sisäympäristön tutkimukset ja raportointi –osuudessa. Opetusmateriaali </a:t>
            </a:r>
            <a:r>
              <a:rPr lang="fi-FI" sz="1000" dirty="0"/>
              <a:t>sisältää </a:t>
            </a:r>
            <a:r>
              <a:rPr lang="fi-FI" sz="1000" dirty="0" smtClean="0"/>
              <a:t>lisäksi yleistä </a:t>
            </a:r>
            <a:r>
              <a:rPr lang="fi-FI" sz="1000" dirty="0"/>
              <a:t>tietoa </a:t>
            </a:r>
            <a:r>
              <a:rPr lang="fi-FI" sz="1000" dirty="0" smtClean="0"/>
              <a:t>sisäympäristöstä, kemiallisista epäpuhtauksista, terveydellisen merkityksen arvioinnista, sisäilman </a:t>
            </a:r>
            <a:r>
              <a:rPr lang="fi-FI" sz="1000" dirty="0"/>
              <a:t>laadun </a:t>
            </a:r>
            <a:r>
              <a:rPr lang="fi-FI" sz="1000" dirty="0" smtClean="0"/>
              <a:t>hallinnasta korjausprosessissa sekä sisäilmasto-ongelmien hallinnasta yhteistyönä. </a:t>
            </a:r>
            <a:endParaRPr lang="fi-FI" sz="1000" dirty="0"/>
          </a:p>
          <a:p>
            <a:endParaRPr lang="fi-FI" sz="1000" dirty="0"/>
          </a:p>
          <a:p>
            <a:r>
              <a:rPr lang="fi-FI" sz="1000" dirty="0" smtClean="0"/>
              <a:t>Materiaali </a:t>
            </a:r>
            <a:r>
              <a:rPr lang="fi-FI" sz="1000" dirty="0"/>
              <a:t>on tarkoitettu oppilaitosten käyttöön ja sitä voidaan hyödyntää sekä täydennys- että tutkintokoulutuksissa, jotka pätevöittävät kosteus- ja homevaurioiden korjaushankkeissa mukana olevia asiantuntijoita (rakennusterveysasiantuntijat, sisäilma-asiantuntijat, kuntotutkijat, korjaussuunnittelijat ja korjaustyönjohtajat). Opetusmateriaalia voidaan hyödyntää kokonaisuutena tai yksittäisinä aihealueina. Jos materiaalista käytetään yksittäisiä sivuja tai taulukoita, on materiaalin alkuperäinen lähde aina ilmoitettava.</a:t>
            </a:r>
          </a:p>
          <a:p>
            <a:endParaRPr lang="fi-FI" sz="1000" dirty="0"/>
          </a:p>
          <a:p>
            <a:r>
              <a:rPr lang="fi-FI" sz="1000" dirty="0" smtClean="0"/>
              <a:t>Opetusmateriaali </a:t>
            </a:r>
            <a:r>
              <a:rPr lang="fi-FI" sz="1000" dirty="0"/>
              <a:t>on </a:t>
            </a:r>
            <a:r>
              <a:rPr lang="fi-FI" sz="1000" dirty="0" smtClean="0"/>
              <a:t>tehty </a:t>
            </a:r>
            <a:r>
              <a:rPr lang="fi-FI" sz="1000" dirty="0"/>
              <a:t>kosteus- ja hometalkoiden </a:t>
            </a:r>
            <a:r>
              <a:rPr lang="fi-FI" sz="1000" dirty="0" smtClean="0"/>
              <a:t>käyttöön. </a:t>
            </a:r>
            <a:r>
              <a:rPr lang="fi-FI" sz="1000" dirty="0"/>
              <a:t>Opetusmateriaalin </a:t>
            </a:r>
            <a:r>
              <a:rPr lang="fi-FI" sz="1000" dirty="0" smtClean="0"/>
              <a:t>sisältöä ovat koonneet ja muokanneet  ja siitä vastaavat Marjut Reiman Työterveyslaitoksesta, Anne Hyvärinen Terveyden- ja hyvinvoinnin laitokselta sekä Hannu Viitanen.</a:t>
            </a:r>
            <a:endParaRPr lang="fi-FI" sz="1000" dirty="0"/>
          </a:p>
          <a:p>
            <a:endParaRPr lang="fi-FI" sz="1000" dirty="0"/>
          </a:p>
          <a:p>
            <a:r>
              <a:rPr lang="fi-FI" sz="1000" dirty="0"/>
              <a:t>Aineiston sisältöä saa muokata vain </a:t>
            </a:r>
            <a:r>
              <a:rPr lang="fi-FI" sz="1000" dirty="0" smtClean="0"/>
              <a:t>tekijöiden </a:t>
            </a:r>
            <a:r>
              <a:rPr lang="fi-FI" sz="1000" dirty="0"/>
              <a:t>luvalla. Opetusmateriaalissa mahdollisesti olevista virheistä tai puutteista toivotaan palautetta suoraan </a:t>
            </a:r>
            <a:r>
              <a:rPr lang="fi-FI" sz="1000" dirty="0" smtClean="0"/>
              <a:t>tekijöille </a:t>
            </a:r>
            <a:r>
              <a:rPr lang="fi-FI" sz="1000" dirty="0"/>
              <a:t>tai kosteus- ja hometalkoiden osoitteeseen </a:t>
            </a:r>
            <a:r>
              <a:rPr lang="fi-FI" sz="1000" u="sng" dirty="0">
                <a:hlinkClick r:id="rId2"/>
              </a:rPr>
              <a:t>hometalkoot.ym@ymparisto.fi</a:t>
            </a:r>
            <a:r>
              <a:rPr lang="fi-FI" sz="1000" dirty="0"/>
              <a:t>. Asialliset ja yksilöidyt korjausehdotukset huomioidaan seuraavan päivityksen yhteydessä.</a:t>
            </a:r>
          </a:p>
          <a:p>
            <a:endParaRPr lang="fi-FI" sz="1000" dirty="0"/>
          </a:p>
          <a:p>
            <a:pPr marL="273050" lvl="1" indent="0">
              <a:buNone/>
            </a:pPr>
            <a:r>
              <a:rPr lang="fi-FI" sz="1000" dirty="0"/>
              <a:t>Lisätietoa / palautteet</a:t>
            </a:r>
            <a:r>
              <a:rPr lang="fi-FI" sz="1000" dirty="0" smtClean="0"/>
              <a:t>:</a:t>
            </a:r>
          </a:p>
          <a:p>
            <a:pPr marL="273050" lvl="1" indent="0">
              <a:buNone/>
            </a:pPr>
            <a:endParaRPr lang="fi-FI" sz="1000" dirty="0"/>
          </a:p>
          <a:p>
            <a:pPr marL="273050" lvl="1" indent="0">
              <a:buNone/>
            </a:pPr>
            <a:r>
              <a:rPr lang="fi-FI" sz="1000" dirty="0" smtClean="0"/>
              <a:t>Marjut Reiman	Anne Hyvärinen		Hannu Viitanen</a:t>
            </a:r>
          </a:p>
          <a:p>
            <a:pPr marL="273050" lvl="1" indent="0">
              <a:buNone/>
            </a:pPr>
            <a:r>
              <a:rPr lang="fi-FI" sz="1000" dirty="0" smtClean="0">
                <a:hlinkClick r:id="rId3"/>
              </a:rPr>
              <a:t>marjut.reiman@ttl.fi</a:t>
            </a:r>
            <a:r>
              <a:rPr lang="fi-FI" sz="1000" dirty="0" smtClean="0"/>
              <a:t>	</a:t>
            </a:r>
            <a:r>
              <a:rPr lang="fi-FI" sz="1000" dirty="0" smtClean="0">
                <a:hlinkClick r:id="rId4"/>
              </a:rPr>
              <a:t>anne.hyvarinen@thl.fi</a:t>
            </a:r>
            <a:r>
              <a:rPr lang="fi-FI" sz="1000" dirty="0" smtClean="0"/>
              <a:t>	</a:t>
            </a:r>
            <a:r>
              <a:rPr lang="fi-FI" sz="1000" dirty="0" smtClean="0">
                <a:hlinkClick r:id="rId5"/>
              </a:rPr>
              <a:t>hannu.viitanen@luukku.com</a:t>
            </a:r>
            <a:endParaRPr lang="fi-FI" sz="1000" dirty="0" smtClean="0"/>
          </a:p>
          <a:p>
            <a:pPr marL="273050" lvl="1" indent="0">
              <a:buNone/>
            </a:pPr>
            <a:endParaRPr lang="fi-FI" sz="1000" dirty="0"/>
          </a:p>
          <a:p>
            <a:pPr marL="0" indent="0">
              <a:buNone/>
            </a:pPr>
            <a:endParaRPr lang="fi-FI" sz="10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2378003"/>
      </p:ext>
    </p:extLst>
  </p:cSld>
  <p:clrMapOvr>
    <a:masterClrMapping/>
  </p:clrMapOvr>
  <p:transition spd="med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000" dirty="0" smtClean="0"/>
              <a:t>Sisällysluettelo</a:t>
            </a:r>
            <a:endParaRPr lang="fi-FI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1200" b="1" dirty="0" smtClean="0"/>
              <a:t>1 Biologiset epäpuhtaudet</a:t>
            </a:r>
          </a:p>
          <a:p>
            <a:pPr marL="0" indent="0">
              <a:buNone/>
            </a:pPr>
            <a:r>
              <a:rPr lang="fi-FI" sz="1200" dirty="0"/>
              <a:t>1.1 </a:t>
            </a:r>
            <a:r>
              <a:rPr lang="fi-FI" sz="1200" dirty="0" smtClean="0"/>
              <a:t>Johdanto sisäympäristökokonaisuuteen - opetussisältö</a:t>
            </a:r>
          </a:p>
          <a:p>
            <a:pPr marL="0" indent="0">
              <a:buNone/>
            </a:pPr>
            <a:r>
              <a:rPr lang="fi-FI" sz="1200" dirty="0" smtClean="0"/>
              <a:t>1.2 Mikrobiologian orientaatio</a:t>
            </a:r>
          </a:p>
          <a:p>
            <a:pPr marL="0" indent="0">
              <a:buNone/>
            </a:pPr>
            <a:r>
              <a:rPr lang="fi-FI" sz="1200" dirty="0" smtClean="0"/>
              <a:t>1.3 Mikrobiologian perusteet</a:t>
            </a:r>
          </a:p>
          <a:p>
            <a:pPr marL="0" indent="0">
              <a:buNone/>
            </a:pPr>
            <a:r>
              <a:rPr lang="fi-FI" sz="1200" dirty="0" smtClean="0"/>
              <a:t>1.4 Mikrobien elinkaari homehtuminen </a:t>
            </a:r>
            <a:r>
              <a:rPr lang="fi-FI" sz="1200" dirty="0"/>
              <a:t>ja </a:t>
            </a:r>
            <a:r>
              <a:rPr lang="fi-FI" sz="1200" dirty="0" smtClean="0"/>
              <a:t>lahoaminen</a:t>
            </a:r>
          </a:p>
          <a:p>
            <a:pPr marL="0" indent="0">
              <a:buNone/>
            </a:pPr>
            <a:r>
              <a:rPr lang="fi-FI" sz="1200" dirty="0" smtClean="0"/>
              <a:t>1.5 Materiaalien </a:t>
            </a:r>
            <a:r>
              <a:rPr lang="fi-FI" sz="1200" dirty="0"/>
              <a:t>ja pintojen </a:t>
            </a:r>
            <a:r>
              <a:rPr lang="fi-FI" sz="1200" dirty="0" smtClean="0"/>
              <a:t>mikrobisto</a:t>
            </a:r>
          </a:p>
          <a:p>
            <a:pPr marL="0" indent="0">
              <a:buNone/>
            </a:pPr>
            <a:r>
              <a:rPr lang="fi-FI" sz="1200" dirty="0"/>
              <a:t>1.6  Puun homeet ja </a:t>
            </a:r>
            <a:r>
              <a:rPr lang="fi-FI" sz="1200" dirty="0" smtClean="0"/>
              <a:t>lahot</a:t>
            </a:r>
          </a:p>
          <a:p>
            <a:pPr marL="0" indent="0">
              <a:buNone/>
            </a:pPr>
            <a:r>
              <a:rPr lang="fi-FI" sz="1200" dirty="0"/>
              <a:t>1.7 Rakenteiden vauriot ja </a:t>
            </a:r>
            <a:r>
              <a:rPr lang="fi-FI" sz="1200" dirty="0" smtClean="0"/>
              <a:t>vioittuminen</a:t>
            </a:r>
          </a:p>
          <a:p>
            <a:pPr marL="0" indent="0">
              <a:buNone/>
            </a:pPr>
            <a:r>
              <a:rPr lang="fi-FI" sz="1200" dirty="0" smtClean="0"/>
              <a:t>1.8.1 Ilman </a:t>
            </a:r>
            <a:r>
              <a:rPr lang="fi-FI" sz="1200" dirty="0"/>
              <a:t>mikrobisto asunnoissa, kouluissa ja </a:t>
            </a:r>
            <a:r>
              <a:rPr lang="fi-FI" sz="1200" dirty="0" smtClean="0"/>
              <a:t>päiväkodeissa</a:t>
            </a:r>
          </a:p>
          <a:p>
            <a:pPr marL="0" indent="0">
              <a:buNone/>
            </a:pPr>
            <a:r>
              <a:rPr lang="fi-FI" sz="1200" dirty="0" smtClean="0"/>
              <a:t>1.8.2 Ilman </a:t>
            </a:r>
            <a:r>
              <a:rPr lang="fi-FI" sz="1200" dirty="0"/>
              <a:t>mikrobisto tuotannollisissa ympäristöissä ja </a:t>
            </a:r>
            <a:r>
              <a:rPr lang="fi-FI" sz="1200" dirty="0" smtClean="0"/>
              <a:t>toimistoissa</a:t>
            </a:r>
          </a:p>
          <a:p>
            <a:pPr marL="0" indent="0">
              <a:buNone/>
            </a:pPr>
            <a:r>
              <a:rPr lang="fi-FI" sz="1200" dirty="0" smtClean="0"/>
              <a:t>1.9 Kosteusvauriorakennusten mikrobilajistoa</a:t>
            </a:r>
          </a:p>
          <a:p>
            <a:pPr marL="0" indent="0">
              <a:buNone/>
            </a:pPr>
            <a:r>
              <a:rPr lang="fi-FI" sz="1200" dirty="0"/>
              <a:t>1.10.1 </a:t>
            </a:r>
            <a:r>
              <a:rPr lang="fi-FI" sz="1200" dirty="0" err="1" smtClean="0"/>
              <a:t>Mykotoksiinit</a:t>
            </a:r>
            <a:endParaRPr lang="fi-FI" sz="1200" dirty="0" smtClean="0"/>
          </a:p>
          <a:p>
            <a:pPr marL="0" indent="0">
              <a:buNone/>
            </a:pPr>
            <a:r>
              <a:rPr lang="fi-FI" sz="1200" dirty="0" smtClean="0"/>
              <a:t>1.10.2 </a:t>
            </a:r>
            <a:r>
              <a:rPr lang="fi-FI" sz="1200" dirty="0" err="1" smtClean="0"/>
              <a:t>MVOCit</a:t>
            </a:r>
            <a:endParaRPr lang="fi-FI" sz="1200" dirty="0" smtClean="0"/>
          </a:p>
          <a:p>
            <a:pPr marL="0" indent="0">
              <a:buNone/>
            </a:pPr>
            <a:r>
              <a:rPr lang="fi-FI" sz="1200" dirty="0" smtClean="0"/>
              <a:t>1.10.3 </a:t>
            </a:r>
            <a:r>
              <a:rPr lang="fi-FI" sz="1200" dirty="0" err="1" smtClean="0"/>
              <a:t>Endotoksiinit</a:t>
            </a:r>
            <a:endParaRPr lang="fi-FI" sz="1200" dirty="0" smtClean="0"/>
          </a:p>
          <a:p>
            <a:pPr marL="0" indent="0">
              <a:buNone/>
            </a:pPr>
            <a:r>
              <a:rPr lang="fi-FI" sz="1200" dirty="0" smtClean="0"/>
              <a:t>1.10.4 Muut </a:t>
            </a:r>
            <a:r>
              <a:rPr lang="fi-FI" sz="1200" dirty="0"/>
              <a:t>mikrobien </a:t>
            </a:r>
            <a:r>
              <a:rPr lang="fi-FI" sz="1200" dirty="0" smtClean="0"/>
              <a:t>rakennekomponentit</a:t>
            </a:r>
          </a:p>
          <a:p>
            <a:pPr marL="0" indent="0">
              <a:buNone/>
            </a:pPr>
            <a:r>
              <a:rPr lang="fi-FI" sz="1200" dirty="0" smtClean="0"/>
              <a:t>1.11 Muut </a:t>
            </a:r>
            <a:r>
              <a:rPr lang="fi-FI" sz="1200" dirty="0"/>
              <a:t>sisäilman kannalta erityiset </a:t>
            </a:r>
            <a:r>
              <a:rPr lang="fi-FI" sz="1200" dirty="0" smtClean="0"/>
              <a:t>mikrobit</a:t>
            </a:r>
          </a:p>
          <a:p>
            <a:pPr marL="0" indent="0">
              <a:buNone/>
            </a:pPr>
            <a:r>
              <a:rPr lang="fi-FI" sz="1200" dirty="0" smtClean="0"/>
              <a:t>1.12 Punkit </a:t>
            </a:r>
            <a:r>
              <a:rPr lang="fi-FI" sz="1200" dirty="0"/>
              <a:t>ja </a:t>
            </a:r>
            <a:r>
              <a:rPr lang="fi-FI" sz="1200" dirty="0" smtClean="0"/>
              <a:t>allergeenit</a:t>
            </a:r>
          </a:p>
          <a:p>
            <a:pPr marL="0" indent="0">
              <a:buNone/>
            </a:pPr>
            <a:r>
              <a:rPr lang="fi-FI" sz="1200" dirty="0" smtClean="0"/>
              <a:t>1.13 Sisätilojen tuholaiset</a:t>
            </a:r>
          </a:p>
          <a:p>
            <a:pPr marL="0" indent="0">
              <a:buNone/>
            </a:pPr>
            <a:r>
              <a:rPr lang="fi-FI" sz="1200" b="1" dirty="0"/>
              <a:t>2 Kemialliset </a:t>
            </a:r>
            <a:r>
              <a:rPr lang="fi-FI" sz="1200" b="1" dirty="0" smtClean="0"/>
              <a:t>epäpuhtaudet – opetussisältö</a:t>
            </a:r>
          </a:p>
          <a:p>
            <a:pPr marL="0" indent="0">
              <a:buNone/>
            </a:pPr>
            <a:r>
              <a:rPr lang="fi-FI" sz="1200" b="1" dirty="0"/>
              <a:t>3 Terveydellisen merkityksen </a:t>
            </a:r>
            <a:r>
              <a:rPr lang="fi-FI" sz="1200" b="1" dirty="0" smtClean="0"/>
              <a:t>arviointi – opetussisältö</a:t>
            </a:r>
          </a:p>
          <a:p>
            <a:pPr marL="0" indent="0">
              <a:buNone/>
            </a:pPr>
            <a:endParaRPr lang="fi-FI" sz="1000" dirty="0" smtClean="0"/>
          </a:p>
          <a:p>
            <a:pPr marL="0" indent="0">
              <a:buNone/>
            </a:pPr>
            <a:endParaRPr lang="fi-FI" sz="16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1200" b="1" dirty="0"/>
              <a:t>4 Sisäympäristön tutkimukset ja raportointi</a:t>
            </a:r>
          </a:p>
          <a:p>
            <a:pPr marL="0" indent="0">
              <a:buNone/>
            </a:pPr>
            <a:r>
              <a:rPr lang="fi-FI" sz="1200" dirty="0"/>
              <a:t>4.1 Tutkimusstrategian laatiminen</a:t>
            </a:r>
          </a:p>
          <a:p>
            <a:pPr marL="0" indent="0">
              <a:buNone/>
            </a:pPr>
            <a:r>
              <a:rPr lang="fi-FI" sz="1200" dirty="0"/>
              <a:t>4.2 Näytteenotto mikrobiologisiin analyyseihin</a:t>
            </a:r>
          </a:p>
          <a:p>
            <a:pPr marL="0" indent="0">
              <a:buNone/>
            </a:pPr>
            <a:r>
              <a:rPr lang="fi-FI" sz="1200" dirty="0"/>
              <a:t>4.3 Mikrobien analysointi</a:t>
            </a:r>
          </a:p>
          <a:p>
            <a:pPr marL="0" indent="0">
              <a:buNone/>
            </a:pPr>
            <a:r>
              <a:rPr lang="fi-FI" sz="1200" dirty="0"/>
              <a:t>4.4 Mikrobien ohjearvot ja tulosten tulkinta</a:t>
            </a:r>
          </a:p>
          <a:p>
            <a:pPr marL="0" indent="0">
              <a:buNone/>
            </a:pPr>
            <a:r>
              <a:rPr lang="fi-FI" sz="1200" dirty="0"/>
              <a:t>4.5 Riskinarviointi</a:t>
            </a:r>
          </a:p>
          <a:p>
            <a:pPr marL="0" indent="0">
              <a:buNone/>
            </a:pPr>
            <a:r>
              <a:rPr lang="fi-FI" sz="1200" dirty="0"/>
              <a:t>4.6 Sisäympäristön tutkimukset ja raportointi</a:t>
            </a:r>
          </a:p>
          <a:p>
            <a:pPr marL="0" indent="0">
              <a:buNone/>
            </a:pPr>
            <a:r>
              <a:rPr lang="fi-FI" sz="1200" b="1" dirty="0" smtClean="0"/>
              <a:t>5 </a:t>
            </a:r>
            <a:r>
              <a:rPr lang="fi-FI" sz="1200" b="1" dirty="0"/>
              <a:t>Sisäilman laadun hallinta </a:t>
            </a:r>
            <a:r>
              <a:rPr lang="fi-FI" sz="1200" b="1" dirty="0" smtClean="0"/>
              <a:t>korjausprosessissa</a:t>
            </a:r>
          </a:p>
          <a:p>
            <a:pPr marL="0" indent="0">
              <a:buNone/>
            </a:pPr>
            <a:r>
              <a:rPr lang="fi-FI" sz="1200" dirty="0"/>
              <a:t>5.1 Homekorjaustyömaan kosteuden ja puhtauden </a:t>
            </a:r>
            <a:r>
              <a:rPr lang="fi-FI" sz="1200" dirty="0" smtClean="0"/>
              <a:t>hallinta – opetussisältö</a:t>
            </a:r>
          </a:p>
          <a:p>
            <a:pPr marL="0" indent="0">
              <a:buNone/>
            </a:pPr>
            <a:r>
              <a:rPr lang="fi-FI" sz="1200" dirty="0" smtClean="0"/>
              <a:t>5.2 Homekorjauksen työsuojelunäkökohdat – opetussisältö</a:t>
            </a:r>
          </a:p>
          <a:p>
            <a:pPr marL="0" indent="0">
              <a:buNone/>
            </a:pPr>
            <a:r>
              <a:rPr lang="fi-FI" sz="1200" dirty="0" smtClean="0"/>
              <a:t>5.3 Siivous- ja homesiivous</a:t>
            </a:r>
          </a:p>
          <a:p>
            <a:pPr marL="0" indent="0">
              <a:buNone/>
            </a:pPr>
            <a:r>
              <a:rPr lang="fi-FI" sz="1200" dirty="0" smtClean="0"/>
              <a:t>5.4 Rakenteiden toimivuus</a:t>
            </a:r>
          </a:p>
          <a:p>
            <a:pPr marL="0" indent="0">
              <a:buNone/>
            </a:pPr>
            <a:r>
              <a:rPr lang="fi-FI" sz="1200" b="1" dirty="0"/>
              <a:t>6. Sisäilmasto-ongelmien hallinta </a:t>
            </a:r>
            <a:r>
              <a:rPr lang="fi-FI" sz="1200" b="1" dirty="0" smtClean="0"/>
              <a:t>yhteistyönä</a:t>
            </a:r>
          </a:p>
          <a:p>
            <a:pPr marL="0" indent="0">
              <a:buNone/>
            </a:pPr>
            <a:r>
              <a:rPr lang="fi-FI" sz="1200" dirty="0" smtClean="0">
                <a:solidFill>
                  <a:srgbClr val="FF0000"/>
                </a:solidFill>
              </a:rPr>
              <a:t>6.1 Toimintamallit </a:t>
            </a:r>
            <a:r>
              <a:rPr lang="fi-FI" sz="1200" dirty="0">
                <a:solidFill>
                  <a:srgbClr val="FF0000"/>
                </a:solidFill>
              </a:rPr>
              <a:t>sisäilmasto-ongelmien </a:t>
            </a:r>
            <a:r>
              <a:rPr lang="fi-FI" sz="1200" dirty="0" smtClean="0">
                <a:solidFill>
                  <a:srgbClr val="FF0000"/>
                </a:solidFill>
              </a:rPr>
              <a:t>ratkaisemisessa – opetussisältö</a:t>
            </a:r>
          </a:p>
          <a:p>
            <a:pPr marL="0" indent="0">
              <a:buNone/>
            </a:pPr>
            <a:r>
              <a:rPr lang="fi-FI" sz="1200" dirty="0" smtClean="0"/>
              <a:t>6.2 Sisäilmaryhmätoiminta – opetussisältö</a:t>
            </a:r>
          </a:p>
          <a:p>
            <a:pPr marL="0" indent="0">
              <a:buNone/>
            </a:pPr>
            <a:r>
              <a:rPr lang="fi-FI" sz="1200" dirty="0" smtClean="0"/>
              <a:t>6.3 Viranomaistoiminta </a:t>
            </a:r>
            <a:r>
              <a:rPr lang="fi-FI" sz="1200" dirty="0"/>
              <a:t>ja </a:t>
            </a:r>
            <a:r>
              <a:rPr lang="fi-FI" sz="1200" dirty="0" smtClean="0"/>
              <a:t>yhteistyö – opetussisältö</a:t>
            </a:r>
          </a:p>
          <a:p>
            <a:pPr marL="0" indent="0">
              <a:buNone/>
            </a:pPr>
            <a:r>
              <a:rPr lang="fi-FI" sz="1200" dirty="0" smtClean="0"/>
              <a:t>6.4 Viestintä</a:t>
            </a:r>
            <a:r>
              <a:rPr lang="fi-FI" sz="1200" dirty="0"/>
              <a:t>, ml. </a:t>
            </a:r>
            <a:r>
              <a:rPr lang="fi-FI" sz="1200" dirty="0"/>
              <a:t>r</a:t>
            </a:r>
            <a:r>
              <a:rPr lang="fi-FI" sz="1200" dirty="0" smtClean="0"/>
              <a:t>iskiviestintä </a:t>
            </a:r>
            <a:r>
              <a:rPr lang="fi-FI" sz="1200" dirty="0" smtClean="0"/>
              <a:t>- opetussisältö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1582991056"/>
      </p:ext>
    </p:extLst>
  </p:cSld>
  <p:clrMapOvr>
    <a:masterClrMapping/>
  </p:clrMapOvr>
  <p:transition spd="med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Toimintamallien tavoite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Sisäilmaongelmat ovat monimutkaisia ja toimintamallien tavoitteena on kuvata sisäilmaongelmien ratkaisua prosessina, jossa on eri vaiheita ja eri toimijoita prosessin eri vaiheissa.</a:t>
            </a:r>
          </a:p>
          <a:p>
            <a:r>
              <a:rPr lang="fi-FI" dirty="0" smtClean="0"/>
              <a:t>Toimintamalleja on monenlaisia.</a:t>
            </a:r>
          </a:p>
          <a:p>
            <a:r>
              <a:rPr lang="fi-FI" dirty="0" smtClean="0"/>
              <a:t>Erilaisia toimintamalleja tarvitaan, koska sisäilmaongelmiakin esiintyy hyvin erilaisissa rakennuksissa.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2080813"/>
      </p:ext>
    </p:extLst>
  </p:cSld>
  <p:clrMapOvr>
    <a:masterClrMapping/>
  </p:clrMapOvr>
  <p:transition spd="med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Opetussisältö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Toimintamallien keskeinen </a:t>
            </a:r>
            <a:r>
              <a:rPr lang="fi-FI" dirty="0" smtClean="0"/>
              <a:t>sisältö</a:t>
            </a:r>
            <a:endParaRPr lang="fi-FI" dirty="0" smtClean="0"/>
          </a:p>
          <a:p>
            <a:r>
              <a:rPr lang="fi-FI" dirty="0" smtClean="0"/>
              <a:t>Erilaisten toimintamallien </a:t>
            </a:r>
            <a:r>
              <a:rPr lang="fi-FI" dirty="0" smtClean="0"/>
              <a:t>erityispiirteet</a:t>
            </a:r>
            <a:endParaRPr lang="fi-FI" dirty="0" smtClean="0"/>
          </a:p>
          <a:p>
            <a:pPr lvl="1"/>
            <a:r>
              <a:rPr lang="fi-FI" dirty="0" smtClean="0"/>
              <a:t>Suuret kiinteistöt</a:t>
            </a:r>
          </a:p>
          <a:p>
            <a:pPr lvl="1"/>
            <a:r>
              <a:rPr lang="fi-FI" dirty="0" smtClean="0"/>
              <a:t>Koulut</a:t>
            </a:r>
          </a:p>
          <a:p>
            <a:pPr lvl="1"/>
            <a:r>
              <a:rPr lang="fi-FI" dirty="0" smtClean="0"/>
              <a:t>Asunto-osakeyhtiöt</a:t>
            </a:r>
          </a:p>
          <a:p>
            <a:pPr lvl="1"/>
            <a:r>
              <a:rPr lang="fi-FI" dirty="0" smtClean="0"/>
              <a:t>Työsuojelunäkökohdat</a:t>
            </a:r>
          </a:p>
          <a:p>
            <a:pPr lvl="1"/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1867530420"/>
      </p:ext>
    </p:extLst>
  </p:cSld>
  <p:clrMapOvr>
    <a:masterClrMapping/>
  </p:clrMapOvr>
  <p:transition spd="med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Esimerkkejä toimintamalleista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Työsuojelun </a:t>
            </a:r>
            <a:r>
              <a:rPr lang="fi-FI" dirty="0" smtClean="0"/>
              <a:t>näkökulmasta</a:t>
            </a:r>
            <a:r>
              <a:rPr lang="fi-FI" dirty="0"/>
              <a:t>: </a:t>
            </a:r>
            <a:r>
              <a:rPr lang="fi-FI" dirty="0">
                <a:hlinkClick r:id="rId2"/>
              </a:rPr>
              <a:t>http://</a:t>
            </a:r>
            <a:r>
              <a:rPr lang="fi-FI" dirty="0" smtClean="0">
                <a:hlinkClick r:id="rId2"/>
              </a:rPr>
              <a:t>www.tyosuojelu.fi/tyoolot/tyoymparisto/sisailma</a:t>
            </a:r>
            <a:endParaRPr lang="fi-FI" dirty="0" smtClean="0"/>
          </a:p>
          <a:p>
            <a:r>
              <a:rPr lang="fi-FI" dirty="0" smtClean="0"/>
              <a:t>Koulujen </a:t>
            </a:r>
            <a:r>
              <a:rPr lang="fi-FI" dirty="0" smtClean="0"/>
              <a:t>työpaikka- ja sisäilmaselvitys: </a:t>
            </a:r>
            <a:r>
              <a:rPr lang="fi-FI" dirty="0" smtClean="0">
                <a:hlinkClick r:id="rId3"/>
              </a:rPr>
              <a:t>http://</a:t>
            </a:r>
            <a:r>
              <a:rPr lang="fi-FI" dirty="0" smtClean="0">
                <a:hlinkClick r:id="rId3"/>
              </a:rPr>
              <a:t>www.hel.fi/wps/wcm/connect/9cb66a004d6b0cffba25fbf4fd9a8e3a/koulujen_sisailma.pdf?MOD=AJPERES&amp;CACHEID=9cb66a004d6b0cffba25fbf4fd9a8e3a</a:t>
            </a:r>
            <a:r>
              <a:rPr lang="fi-FI" dirty="0" smtClean="0"/>
              <a:t> </a:t>
            </a:r>
            <a:r>
              <a:rPr lang="fi-FI" dirty="0" smtClean="0">
                <a:solidFill>
                  <a:srgbClr val="FF0000"/>
                </a:solidFill>
              </a:rPr>
              <a:t>&gt; HUOM. Tämä linkki ei toimi!</a:t>
            </a:r>
            <a:endParaRPr lang="fi-FI" dirty="0" smtClean="0">
              <a:solidFill>
                <a:srgbClr val="FF0000"/>
              </a:solidFill>
            </a:endParaRPr>
          </a:p>
          <a:p>
            <a:r>
              <a:rPr lang="fi-FI" altLang="fi-FI" dirty="0" smtClean="0"/>
              <a:t>Lahtinen</a:t>
            </a:r>
            <a:r>
              <a:rPr lang="fi-FI" altLang="fi-FI" dirty="0"/>
              <a:t>, Lappalainen, Reijula: </a:t>
            </a:r>
            <a:r>
              <a:rPr lang="fi-FI" altLang="fi-FI" i="1" dirty="0"/>
              <a:t>Sisäilman hyväksi - </a:t>
            </a:r>
            <a:r>
              <a:rPr lang="fi-FI" altLang="fi-FI" i="1" dirty="0" smtClean="0"/>
              <a:t>Toimintamalli </a:t>
            </a:r>
            <a:r>
              <a:rPr lang="fi-FI" altLang="fi-FI" i="1" dirty="0"/>
              <a:t>vaikeiden sisäilmaongelmien ratkaisuun</a:t>
            </a:r>
            <a:r>
              <a:rPr lang="fi-FI" altLang="fi-FI" dirty="0"/>
              <a:t>, Työterveyslaitos </a:t>
            </a:r>
            <a:r>
              <a:rPr lang="fi-FI" altLang="fi-FI" dirty="0" smtClean="0"/>
              <a:t>2006</a:t>
            </a:r>
          </a:p>
          <a:p>
            <a:r>
              <a:rPr lang="fi-FI" i="1" dirty="0" smtClean="0"/>
              <a:t>Tilaajan </a:t>
            </a:r>
            <a:r>
              <a:rPr lang="fi-FI" i="1" dirty="0" smtClean="0"/>
              <a:t>ohje </a:t>
            </a:r>
            <a:r>
              <a:rPr lang="fi-FI" i="1" dirty="0" smtClean="0"/>
              <a:t>sisäilmasto-ongelman selvittämiseen (julkiset kiinteistöt ja isot rakennukset), </a:t>
            </a:r>
            <a:r>
              <a:rPr lang="fi-FI" dirty="0" smtClean="0"/>
              <a:t>Kosteus- ja hometalkoot, </a:t>
            </a:r>
            <a:r>
              <a:rPr lang="fi-FI" dirty="0" smtClean="0">
                <a:hlinkClick r:id="rId4"/>
              </a:rPr>
              <a:t>www.hometalkoot.fi</a:t>
            </a:r>
            <a:r>
              <a:rPr lang="fi-FI" smtClean="0"/>
              <a:t> </a:t>
            </a:r>
            <a:endParaRPr lang="fi-FI" dirty="0" smtClean="0"/>
          </a:p>
          <a:p>
            <a:r>
              <a:rPr lang="fi-FI" i="1" dirty="0" smtClean="0"/>
              <a:t>Tilaajan ohje sisäilmaongelman ratkaisemiseen asunto-osakeyhtiöissä</a:t>
            </a:r>
            <a:r>
              <a:rPr lang="fi-FI" dirty="0" smtClean="0"/>
              <a:t>; Kosteus- ja hometalkoot, </a:t>
            </a:r>
            <a:r>
              <a:rPr lang="fi-FI" dirty="0" err="1" smtClean="0">
                <a:hlinkClick r:id="rId4"/>
              </a:rPr>
              <a:t>www.hometalkoot.fi</a:t>
            </a:r>
            <a:endParaRPr lang="fi-FI" dirty="0" smtClean="0"/>
          </a:p>
          <a:p>
            <a:r>
              <a:rPr lang="fi-FI" dirty="0" smtClean="0"/>
              <a:t>Kuntaliiton ohje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7242111"/>
      </p:ext>
    </p:extLst>
  </p:cSld>
  <p:clrMapOvr>
    <a:masterClrMapping/>
  </p:clrMapOvr>
  <p:transition spd="med">
    <p:wipe/>
  </p:transition>
</p:sld>
</file>

<file path=ppt/theme/theme1.xml><?xml version="1.0" encoding="utf-8"?>
<a:theme xmlns:a="http://schemas.openxmlformats.org/drawingml/2006/main" name="KoHo">
  <a:themeElements>
    <a:clrScheme name="KoHo">
      <a:dk1>
        <a:sysClr val="windowText" lastClr="000000"/>
      </a:dk1>
      <a:lt1>
        <a:sysClr val="window" lastClr="FFFFFF"/>
      </a:lt1>
      <a:dk2>
        <a:srgbClr val="92CDDC"/>
      </a:dk2>
      <a:lt2>
        <a:srgbClr val="ECDEBB"/>
      </a:lt2>
      <a:accent1>
        <a:srgbClr val="44697D"/>
      </a:accent1>
      <a:accent2>
        <a:srgbClr val="C60C30"/>
      </a:accent2>
      <a:accent3>
        <a:srgbClr val="6AADE4"/>
      </a:accent3>
      <a:accent4>
        <a:srgbClr val="A6BCC6"/>
      </a:accent4>
      <a:accent5>
        <a:srgbClr val="00B2A9"/>
      </a:accent5>
      <a:accent6>
        <a:srgbClr val="9DBCB0"/>
      </a:accent6>
      <a:hlink>
        <a:srgbClr val="44697D"/>
      </a:hlink>
      <a:folHlink>
        <a:srgbClr val="F45574"/>
      </a:folHlink>
    </a:clrScheme>
    <a:fontScheme name="Kosteus ja hometalko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solidFill>
            <a:schemeClr val="bg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KoHo">
      <a:dk1>
        <a:sysClr val="windowText" lastClr="000000"/>
      </a:dk1>
      <a:lt1>
        <a:sysClr val="window" lastClr="FFFFFF"/>
      </a:lt1>
      <a:dk2>
        <a:srgbClr val="92CDDC"/>
      </a:dk2>
      <a:lt2>
        <a:srgbClr val="ECDEBB"/>
      </a:lt2>
      <a:accent1>
        <a:srgbClr val="44697D"/>
      </a:accent1>
      <a:accent2>
        <a:srgbClr val="C60C30"/>
      </a:accent2>
      <a:accent3>
        <a:srgbClr val="6AADE4"/>
      </a:accent3>
      <a:accent4>
        <a:srgbClr val="A6BCC6"/>
      </a:accent4>
      <a:accent5>
        <a:srgbClr val="00B2A9"/>
      </a:accent5>
      <a:accent6>
        <a:srgbClr val="9DBCB0"/>
      </a:accent6>
      <a:hlink>
        <a:srgbClr val="44697D"/>
      </a:hlink>
      <a:folHlink>
        <a:srgbClr val="F45574"/>
      </a:folHlink>
    </a:clrScheme>
    <a:fontScheme name="Basic (Arial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KoHo">
      <a:dk1>
        <a:sysClr val="windowText" lastClr="000000"/>
      </a:dk1>
      <a:lt1>
        <a:sysClr val="window" lastClr="FFFFFF"/>
      </a:lt1>
      <a:dk2>
        <a:srgbClr val="92CDDC"/>
      </a:dk2>
      <a:lt2>
        <a:srgbClr val="ECDEBB"/>
      </a:lt2>
      <a:accent1>
        <a:srgbClr val="44697D"/>
      </a:accent1>
      <a:accent2>
        <a:srgbClr val="C60C30"/>
      </a:accent2>
      <a:accent3>
        <a:srgbClr val="6AADE4"/>
      </a:accent3>
      <a:accent4>
        <a:srgbClr val="A6BCC6"/>
      </a:accent4>
      <a:accent5>
        <a:srgbClr val="00B2A9"/>
      </a:accent5>
      <a:accent6>
        <a:srgbClr val="9DBCB0"/>
      </a:accent6>
      <a:hlink>
        <a:srgbClr val="44697D"/>
      </a:hlink>
      <a:folHlink>
        <a:srgbClr val="F45574"/>
      </a:folHlink>
    </a:clrScheme>
    <a:fontScheme name="Basic (Arial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KoHo.potx</Template>
  <TotalTime>1280</TotalTime>
  <Words>503</Words>
  <Application>Microsoft Macintosh PowerPoint</Application>
  <PresentationFormat>Näytössä katseltava diaesitys (4:3)</PresentationFormat>
  <Paragraphs>73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8" baseType="lpstr">
      <vt:lpstr>Arial</vt:lpstr>
      <vt:lpstr>KoHo</vt:lpstr>
      <vt:lpstr>6.1 TOIMINTAMALLIT SISÄILMASTO-ONGELMIEN RATKAISEMISESSA</vt:lpstr>
      <vt:lpstr>Saatteeksi opetusmateriaalin käyttöön</vt:lpstr>
      <vt:lpstr>Sisällysluettelo</vt:lpstr>
      <vt:lpstr>Toimintamallien tavoite</vt:lpstr>
      <vt:lpstr>Opetussisältö</vt:lpstr>
      <vt:lpstr>Esimerkkejä toimintamalleista</vt:lpstr>
    </vt:vector>
  </TitlesOfParts>
  <Manager>Ympäristöministeriö</Manager>
  <Company>aidema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Aija Kaijärvi</dc:creator>
  <cp:lastModifiedBy>Aija Kaijärvi</cp:lastModifiedBy>
  <cp:revision>74</cp:revision>
  <cp:lastPrinted>2011-02-08T13:57:01Z</cp:lastPrinted>
  <dcterms:created xsi:type="dcterms:W3CDTF">2012-09-14T08:23:56Z</dcterms:created>
  <dcterms:modified xsi:type="dcterms:W3CDTF">2016-06-14T07:05:28Z</dcterms:modified>
</cp:coreProperties>
</file>