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xls" ContentType="application/vnd.ms-exce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9" r:id="rId3"/>
    <p:sldId id="307" r:id="rId4"/>
    <p:sldId id="286" r:id="rId5"/>
    <p:sldId id="287" r:id="rId6"/>
    <p:sldId id="312" r:id="rId7"/>
    <p:sldId id="311" r:id="rId8"/>
    <p:sldId id="296" r:id="rId9"/>
    <p:sldId id="294" r:id="rId10"/>
    <p:sldId id="295" r:id="rId11"/>
    <p:sldId id="301" r:id="rId12"/>
    <p:sldId id="302" r:id="rId13"/>
    <p:sldId id="303" r:id="rId14"/>
    <p:sldId id="275" r:id="rId15"/>
    <p:sldId id="290" r:id="rId16"/>
    <p:sldId id="276" r:id="rId17"/>
    <p:sldId id="269" r:id="rId18"/>
    <p:sldId id="300" r:id="rId19"/>
    <p:sldId id="297" r:id="rId20"/>
    <p:sldId id="298" r:id="rId21"/>
    <p:sldId id="304" r:id="rId22"/>
    <p:sldId id="266" r:id="rId23"/>
    <p:sldId id="305" r:id="rId24"/>
    <p:sldId id="306" r:id="rId25"/>
    <p:sldId id="274" r:id="rId26"/>
    <p:sldId id="289" r:id="rId27"/>
    <p:sldId id="291" r:id="rId28"/>
    <p:sldId id="282" r:id="rId29"/>
    <p:sldId id="283" r:id="rId30"/>
    <p:sldId id="310" r:id="rId3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1842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pos="3243">
          <p15:clr>
            <a:srgbClr val="A4A3A4"/>
          </p15:clr>
        </p15:guide>
        <p15:guide id="9" pos="5239">
          <p15:clr>
            <a:srgbClr val="A4A3A4"/>
          </p15:clr>
        </p15:guide>
        <p15:guide id="10" pos="521">
          <p15:clr>
            <a:srgbClr val="A4A3A4"/>
          </p15:clr>
        </p15:guide>
        <p15:guide id="11" pos="5556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97D"/>
    <a:srgbClr val="C65C44"/>
    <a:srgbClr val="00B2A9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92" autoAdjust="0"/>
    <p:restoredTop sz="94554"/>
  </p:normalViewPr>
  <p:slideViewPr>
    <p:cSldViewPr showGuides="1">
      <p:cViewPr varScale="1">
        <p:scale>
          <a:sx n="108" d="100"/>
          <a:sy n="108" d="100"/>
        </p:scale>
        <p:origin x="888" y="184"/>
      </p:cViewPr>
      <p:guideLst>
        <p:guide orient="horz" pos="2478"/>
        <p:guide orient="horz" pos="3793"/>
        <p:guide orient="horz" pos="1026"/>
        <p:guide orient="horz" pos="890"/>
        <p:guide orient="horz" pos="210"/>
        <p:guide orient="horz" pos="1842"/>
        <p:guide orient="horz" pos="2840"/>
        <p:guide pos="3243"/>
        <p:guide pos="5239"/>
        <p:guide pos="521"/>
        <p:guide pos="555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EB6F-D7BD-410C-AB1F-00269204D9C8}" type="datetimeFigureOut">
              <a:rPr lang="fi-FI" sz="800" smtClean="0">
                <a:latin typeface="Arial" pitchFamily="34" charset="0"/>
                <a:cs typeface="Arial" pitchFamily="34" charset="0"/>
              </a:rPr>
              <a:pPr/>
              <a:t>14.6.2016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9D03-198C-4FB6-BC3D-FF132E164A92}" type="slidenum">
              <a:rPr lang="fi-FI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18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34323DC-88BF-4AB1-9A78-B974D90A807B}" type="datetimeFigureOut">
              <a:rPr lang="fi-FI" smtClean="0"/>
              <a:pPr/>
              <a:t>14.6.2016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BB9F18BF-E348-4EEC-9C4C-E41F855D7E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969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6213" indent="-176213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3538" indent="-187325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39750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715963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92175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13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E86DE-0BC4-4D7B-9948-EE08BBB07523}" type="slidenum">
              <a:rPr lang="en-US"/>
              <a:pPr/>
              <a:t>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291" y="4341521"/>
            <a:ext cx="4869886" cy="4118842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87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1C4E9-98EC-4792-8C11-96E431C0A89B}" type="slidenum">
              <a:rPr lang="en-US"/>
              <a:pPr/>
              <a:t>15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1759" y="4338684"/>
            <a:ext cx="4866819" cy="41230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4758" tIns="68171" rIns="134758" bIns="6817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82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F9A3DA-CBDB-4403-AA3F-96C001F118E2}" type="slidenum">
              <a:rPr lang="en-US" sz="1200" smtClean="0">
                <a:latin typeface="Times New Roman" pitchFamily="18" charset="0"/>
              </a:rPr>
              <a:pPr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414" y="4338803"/>
            <a:ext cx="4866707" cy="41225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4758" tIns="68171" rIns="134758" bIns="68171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56915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fi-FI" smtClean="0"/>
              <a:pPr>
                <a:defRPr/>
              </a:pPr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652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THL ja TTL ovat julkaisemassa keväällä 2016 raportin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biosidien</a:t>
            </a:r>
            <a:r>
              <a:rPr lang="fi-FI" baseline="0" dirty="0" smtClean="0"/>
              <a:t> ja otsonoinnin käytöstä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F18BF-E348-4EEC-9C4C-E41F855D7E30}" type="slidenum">
              <a:rPr lang="fi-FI" smtClean="0"/>
              <a:pPr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299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1536" y="6197024"/>
            <a:ext cx="1462880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Hometalkoot_SLOGAN_L#18DB0D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44967" cy="187220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CB24-CD17-F440-9AC8-79AABF1F21B1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61E-1885-1B48-BD2E-9FFDE50A68FD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7" y="333375"/>
            <a:ext cx="7489825" cy="1079500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087" y="1628775"/>
            <a:ext cx="7489825" cy="21574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B71-785F-1947-91C3-BCBE04A7C6AB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27088" y="3933825"/>
            <a:ext cx="7489825" cy="208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05000"/>
            <a:ext cx="3587262" cy="4114800"/>
          </a:xfrm>
        </p:spPr>
        <p:txBody>
          <a:bodyPr/>
          <a:lstStyle/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2338" y="1905000"/>
            <a:ext cx="358726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52600" y="6553200"/>
            <a:ext cx="37338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17.6.2015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486400" y="6553200"/>
            <a:ext cx="16002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E4C95D-C74F-4958-90B0-9AD3CB52B98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199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75C3-F04D-AD47-A083-10DA74AF1494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Swed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9E3A8F58-AC65-F64D-BB47-F45EFF49CF2D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 descr="hometalkoot_su+r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66483" y="571480"/>
            <a:ext cx="3343967" cy="1316739"/>
          </a:xfrm>
          <a:prstGeom prst="rect">
            <a:avLst/>
          </a:prstGeom>
        </p:spPr>
      </p:pic>
      <p:pic>
        <p:nvPicPr>
          <p:cNvPr id="16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18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19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0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1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2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3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4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41966" y="554854"/>
            <a:ext cx="3369707" cy="1285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4A1F5728-9D36-6D4A-A267-BD2AEE4D246A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20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21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2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3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4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5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6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5"/>
            <a:ext cx="3668712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668713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CC-B7D1-B34A-90EF-3EAF00384A26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4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5099-46BA-3445-A8F6-220EC57BD2CF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343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1" y="1628775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7531-9678-0244-9B08-4B365058F5BE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708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628775"/>
            <a:ext cx="367442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088" y="2285993"/>
            <a:ext cx="3670300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8775"/>
            <a:ext cx="36718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5993"/>
            <a:ext cx="3671888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CE5-5943-AE44-8F98-D0649298D934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6FE4-F1BC-C849-8968-BB3D33C482BE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088" y="333376"/>
            <a:ext cx="7489824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8" y="1628775"/>
            <a:ext cx="7489825" cy="43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198834"/>
            <a:ext cx="8025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C0AAFAF-49FA-4A4F-90CE-1FCFF8A1CBDC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1273" y="6198834"/>
            <a:ext cx="17990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912" y="6198834"/>
            <a:ext cx="5032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49246692-9764-4796-AF2E-897E79EBAF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 descr="hometalkoot_su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59352" y="6172703"/>
            <a:ext cx="1246898" cy="328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8" r:id="rId6"/>
    <p:sldLayoutId id="2147483659" r:id="rId7"/>
    <p:sldLayoutId id="2147483653" r:id="rId8"/>
    <p:sldLayoutId id="2147483654" r:id="rId9"/>
    <p:sldLayoutId id="2147483660" r:id="rId10"/>
    <p:sldLayoutId id="2147483655" r:id="rId11"/>
    <p:sldLayoutId id="2147483657" r:id="rId12"/>
    <p:sldLayoutId id="2147483663" r:id="rId13"/>
  </p:sldLayoutIdLst>
  <p:transition spd="med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5" Type="http://schemas.openxmlformats.org/officeDocument/2006/relationships/image" Target="../media/image26.wmf"/><Relationship Id="rId6" Type="http://schemas.openxmlformats.org/officeDocument/2006/relationships/image" Target="../media/image27.pn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jut.reiman@ttl.fi" TargetMode="External"/><Relationship Id="rId4" Type="http://schemas.openxmlformats.org/officeDocument/2006/relationships/hyperlink" Target="mailto:anne.hyvarinen@thl.fi" TargetMode="External"/><Relationship Id="rId5" Type="http://schemas.openxmlformats.org/officeDocument/2006/relationships/hyperlink" Target="mailto:hannu.a.viitanen@luukku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ometalkoot.ym@ymparisto.fi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7.wmf"/><Relationship Id="rId3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-laskentataulukko1.xls"/><Relationship Id="rId4" Type="http://schemas.openxmlformats.org/officeDocument/2006/relationships/image" Target="../media/image4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5.4 RAKENTEIDEN </a:t>
            </a:r>
            <a:r>
              <a:rPr lang="fi-FI" dirty="0" err="1" smtClean="0"/>
              <a:t>TOIMIVUUs</a:t>
            </a:r>
            <a:r>
              <a:rPr lang="fi-FI" smtClean="0"/>
              <a:t> </a:t>
            </a:r>
            <a:br>
              <a:rPr lang="fi-FI" smtClean="0"/>
            </a:br>
            <a:r>
              <a:rPr lang="fi-FI" smtClean="0"/>
              <a:t>JA </a:t>
            </a:r>
            <a:r>
              <a:rPr lang="fi-FI" dirty="0" smtClean="0"/>
              <a:t>HOMEEN TORJUNTA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2</a:t>
            </a:r>
            <a:r>
              <a:rPr lang="fi-FI" dirty="0" smtClean="0"/>
              <a:t> H LUENTOJA</a:t>
            </a:r>
          </a:p>
          <a:p>
            <a:r>
              <a:rPr lang="fi-FI" dirty="0" smtClean="0"/>
              <a:t>3+27 DIAA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4559172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>Yleisiä rakennuksen kosteuden lähteitä ja </a:t>
            </a:r>
            <a:r>
              <a:rPr lang="fi-FI" sz="2800" dirty="0" smtClean="0"/>
              <a:t>vaurioriskejä</a:t>
            </a:r>
            <a:endParaRPr lang="fi-FI" sz="2800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Kosteudelle alttiit rakenteet </a:t>
            </a:r>
            <a:br>
              <a:rPr lang="fi-FI" dirty="0"/>
            </a:br>
            <a:r>
              <a:rPr lang="fi-FI" dirty="0"/>
              <a:t>RT 80-10712</a:t>
            </a:r>
            <a:endParaRPr lang="fi-FI" dirty="0" smtClean="0"/>
          </a:p>
          <a:p>
            <a:r>
              <a:rPr lang="fi-FI" dirty="0" smtClean="0"/>
              <a:t>Kosteus-</a:t>
            </a:r>
            <a:r>
              <a:rPr lang="fi-FI" dirty="0"/>
              <a:t>, home ja laho-ongelmien kannalta kriittiset rakenneosat ovat usein yhteydessä läpivienteihin,  saumakohtiin, putkistoihin tai maan pinnan alaisiin osiin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31" y="1171150"/>
            <a:ext cx="3892749" cy="494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7439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fi-FI" sz="2400" b="1" dirty="0" smtClean="0"/>
              <a:t>Kosteudelle altistuvat rakenteet ja </a:t>
            </a:r>
            <a:r>
              <a:rPr lang="fi-FI" sz="2400" dirty="0" smtClean="0"/>
              <a:t>materiaalit saavat p</a:t>
            </a:r>
            <a:r>
              <a:rPr lang="fi-FI" sz="2400" b="1" dirty="0" smtClean="0"/>
              <a:t>innoilleen erilaista homekasvua </a:t>
            </a:r>
            <a:endParaRPr lang="fi-FI" sz="2400" b="1" dirty="0" smtClean="0">
              <a:solidFill>
                <a:srgbClr val="C00000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827087" y="1628775"/>
            <a:ext cx="5115645" cy="43926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1600" kern="0" dirty="0"/>
              <a:t>Vesikatteen alapintaan kohdistuu syksyisin ja talvisin lähes aina tiivistynyttä kosteutta. Seurauksena on eri asteista mikrobi- ja homekasvua. </a:t>
            </a:r>
            <a:r>
              <a:rPr lang="fi-FI" sz="1600" kern="0" dirty="0" smtClean="0"/>
              <a:t>Ilmiö </a:t>
            </a:r>
            <a:r>
              <a:rPr lang="fi-FI" sz="1600" kern="0" dirty="0"/>
              <a:t>on varsin yleinen Suomen </a:t>
            </a:r>
            <a:r>
              <a:rPr lang="fi-FI" sz="1600" kern="0" dirty="0" smtClean="0"/>
              <a:t>rakennuksissa. Ongelmat </a:t>
            </a:r>
            <a:r>
              <a:rPr lang="fi-FI" sz="1600" kern="0" dirty="0"/>
              <a:t>rajoittuvat yleensä </a:t>
            </a:r>
            <a:r>
              <a:rPr lang="fi-FI" sz="1600" kern="0" dirty="0" smtClean="0"/>
              <a:t>ullakkotilaan </a:t>
            </a:r>
            <a:r>
              <a:rPr lang="fi-FI" sz="1600" kern="0" dirty="0" smtClean="0">
                <a:sym typeface="Wingdings"/>
              </a:rPr>
              <a:t> </a:t>
            </a:r>
            <a:r>
              <a:rPr lang="fi-FI" sz="1600" kern="0" dirty="0" smtClean="0"/>
              <a:t>ulkoilmaan </a:t>
            </a:r>
            <a:r>
              <a:rPr lang="fi-FI" sz="1600" kern="0" dirty="0"/>
              <a:t>yhteydessä oleva </a:t>
            </a:r>
            <a:r>
              <a:rPr lang="fi-FI" sz="1600" kern="0" dirty="0" smtClean="0"/>
              <a:t>rakenne </a:t>
            </a:r>
            <a:r>
              <a:rPr lang="fi-FI" sz="1600" kern="0" dirty="0" smtClean="0">
                <a:sym typeface="Wingdings"/>
              </a:rPr>
              <a:t></a:t>
            </a:r>
            <a:r>
              <a:rPr lang="fi-FI" sz="1600" kern="0" dirty="0" smtClean="0"/>
              <a:t> </a:t>
            </a:r>
            <a:r>
              <a:rPr lang="fi-FI" sz="1600" kern="0" dirty="0"/>
              <a:t>ullakkotilan liian runsas tuulettaminen lisää ulkoilmasta tulevaa kosteuskuormaa</a:t>
            </a:r>
            <a:r>
              <a:rPr lang="fi-FI" sz="1600" kern="0" dirty="0" smtClean="0"/>
              <a:t>.</a:t>
            </a:r>
            <a:br>
              <a:rPr lang="fi-FI" sz="1600" kern="0" dirty="0" smtClean="0"/>
            </a:br>
            <a:endParaRPr lang="fi-FI" sz="1600" kern="0" dirty="0" smtClean="0"/>
          </a:p>
          <a:p>
            <a:pPr>
              <a:defRPr/>
            </a:pPr>
            <a:r>
              <a:rPr lang="fi-FI" sz="1600" kern="0" dirty="0"/>
              <a:t>Säälle alttiit suojaamattomat ja pinnoittamattomat puurakenteet harmaantuvat veden, auringonvalon sekä home- ja sinistäjäsienten vaikutuksesta. </a:t>
            </a:r>
            <a:r>
              <a:rPr lang="fi-FI" sz="1600" kern="0" dirty="0" smtClean="0"/>
              <a:t/>
            </a:r>
            <a:br>
              <a:rPr lang="fi-FI" sz="1600" kern="0" dirty="0" smtClean="0"/>
            </a:br>
            <a:endParaRPr lang="fi-FI" sz="1600" kern="0" dirty="0"/>
          </a:p>
          <a:p>
            <a:pPr>
              <a:defRPr/>
            </a:pPr>
            <a:r>
              <a:rPr lang="fi-FI" sz="1600" kern="0" dirty="0" smtClean="0"/>
              <a:t>Sama </a:t>
            </a:r>
            <a:r>
              <a:rPr lang="fi-FI" sz="1600" kern="0" dirty="0"/>
              <a:t>tapahtuu pitkään ulkona kuivatussa puutavarassa. Tämä on tyypillinen ilmiö ja tällaista puuta on vuosisatojen aikana käytetty rakentamisessa</a:t>
            </a:r>
            <a:r>
              <a:rPr lang="fi-FI" sz="1600" kern="0" dirty="0" smtClean="0"/>
              <a:t>.</a:t>
            </a:r>
            <a:endParaRPr lang="fi-FI" sz="1600" kern="0" dirty="0"/>
          </a:p>
          <a:p>
            <a:endParaRPr lang="fi-FI" sz="16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C4B5847-1FA8-4EAB-8786-A0336426E059}" type="slidenum">
              <a:rPr lang="fi-FI" sz="800" smtClean="0">
                <a:solidFill>
                  <a:srgbClr val="FF0000"/>
                </a:solidFill>
              </a:rPr>
              <a:pPr/>
              <a:t>11</a:t>
            </a:fld>
            <a:endParaRPr lang="fi-FI" sz="800" dirty="0">
              <a:solidFill>
                <a:srgbClr val="FF0000"/>
              </a:solidFill>
            </a:endParaRPr>
          </a:p>
        </p:txBody>
      </p:sp>
      <p:grpSp>
        <p:nvGrpSpPr>
          <p:cNvPr id="8" name="Ryhmitä 7"/>
          <p:cNvGrpSpPr/>
          <p:nvPr/>
        </p:nvGrpSpPr>
        <p:grpSpPr>
          <a:xfrm>
            <a:off x="6230444" y="1628775"/>
            <a:ext cx="2301996" cy="4757435"/>
            <a:chOff x="5950409" y="1628775"/>
            <a:chExt cx="2301996" cy="4757435"/>
          </a:xfrm>
        </p:grpSpPr>
        <p:pic>
          <p:nvPicPr>
            <p:cNvPr id="30725" name="Picture 1049" descr="HomeSemKattovaurio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794" y="1628775"/>
              <a:ext cx="2273611" cy="1678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028"/>
            <p:cNvGrpSpPr>
              <a:grpSpLocks/>
            </p:cNvGrpSpPr>
            <p:nvPr/>
          </p:nvGrpSpPr>
          <p:grpSpPr bwMode="auto">
            <a:xfrm>
              <a:off x="5970669" y="3356992"/>
              <a:ext cx="2281736" cy="1562142"/>
              <a:chOff x="3172" y="1968"/>
              <a:chExt cx="2614" cy="1648"/>
            </a:xfrm>
          </p:grpSpPr>
          <p:pic>
            <p:nvPicPr>
              <p:cNvPr id="30729" name="Picture 1029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2" y="1968"/>
                <a:ext cx="2614" cy="16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730" name="Rectangle 1030"/>
              <p:cNvSpPr>
                <a:spLocks noChangeArrowheads="1"/>
              </p:cNvSpPr>
              <p:nvPr/>
            </p:nvSpPr>
            <p:spPr bwMode="auto">
              <a:xfrm>
                <a:off x="3230" y="1997"/>
                <a:ext cx="2466" cy="1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fi-FI"/>
              </a:p>
            </p:txBody>
          </p:sp>
        </p:grpSp>
        <p:pic>
          <p:nvPicPr>
            <p:cNvPr id="14" name="Picture 13" descr="Taapelisini_20151020.jpg"/>
            <p:cNvPicPr>
              <a:picLocks noChangeAspect="1"/>
            </p:cNvPicPr>
            <p:nvPr/>
          </p:nvPicPr>
          <p:blipFill rotWithShape="1">
            <a:blip r:embed="rId4" cstate="screen"/>
            <a:srcRect r="7853"/>
            <a:stretch/>
          </p:blipFill>
          <p:spPr>
            <a:xfrm>
              <a:off x="5950409" y="4980978"/>
              <a:ext cx="2301995" cy="1405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0715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827088" y="333376"/>
            <a:ext cx="8065392" cy="10795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fi-FI" sz="2400" b="1" dirty="0" smtClean="0"/>
              <a:t>Mikäli rakenteiden kosteustekniikka pettää pahasti, seurauksena on esim. sienten aiheuttamia vakavia vaurioita </a:t>
            </a:r>
            <a:r>
              <a:rPr lang="fi-FI" sz="1800" b="1" dirty="0" smtClean="0"/>
              <a:t>(Luotonen &amp; Viitanen 1995)</a:t>
            </a:r>
            <a:endParaRPr lang="fi-FI" sz="1800" b="1" dirty="0" smtClean="0">
              <a:solidFill>
                <a:srgbClr val="C00000"/>
              </a:solidFill>
            </a:endParaRPr>
          </a:p>
        </p:txBody>
      </p:sp>
      <p:grpSp>
        <p:nvGrpSpPr>
          <p:cNvPr id="3" name="Ryhmitä 2"/>
          <p:cNvGrpSpPr/>
          <p:nvPr/>
        </p:nvGrpSpPr>
        <p:grpSpPr>
          <a:xfrm>
            <a:off x="252047" y="1484784"/>
            <a:ext cx="4815253" cy="2326978"/>
            <a:chOff x="252047" y="1025526"/>
            <a:chExt cx="4815253" cy="2326978"/>
          </a:xfrm>
        </p:grpSpPr>
        <p:pic>
          <p:nvPicPr>
            <p:cNvPr id="2969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47" y="1052514"/>
              <a:ext cx="2325566" cy="181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443" y="1025526"/>
              <a:ext cx="2524857" cy="183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02" name="TextBox 3"/>
            <p:cNvSpPr txBox="1">
              <a:spLocks noChangeArrowheads="1"/>
            </p:cNvSpPr>
            <p:nvPr/>
          </p:nvSpPr>
          <p:spPr bwMode="auto">
            <a:xfrm>
              <a:off x="284285" y="2890839"/>
              <a:ext cx="45866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i-FI" sz="1200" dirty="0"/>
                <a:t>Lattiasienen </a:t>
              </a:r>
              <a:r>
                <a:rPr lang="fi-FI" sz="1200" i="1" dirty="0" err="1"/>
                <a:t>Serpula</a:t>
              </a:r>
              <a:r>
                <a:rPr lang="fi-FI" sz="1200" i="1" dirty="0"/>
                <a:t> </a:t>
              </a:r>
              <a:r>
                <a:rPr lang="fi-FI" sz="1200" i="1" dirty="0" err="1"/>
                <a:t>lacrymans</a:t>
              </a:r>
              <a:r>
                <a:rPr lang="fi-FI" sz="1200" i="1" dirty="0"/>
                <a:t> </a:t>
              </a:r>
              <a:r>
                <a:rPr lang="fi-FI" sz="1200" dirty="0"/>
                <a:t>aiheuttama vaurio </a:t>
              </a:r>
              <a:r>
                <a:rPr lang="fi-FI" sz="1200" dirty="0" smtClean="0"/>
                <a:t>kostuneessa seinässä </a:t>
              </a:r>
              <a:r>
                <a:rPr lang="fi-FI" sz="1200" dirty="0"/>
                <a:t>ja ryömintätilassa </a:t>
              </a:r>
            </a:p>
          </p:txBody>
        </p:sp>
      </p:grpSp>
      <p:grpSp>
        <p:nvGrpSpPr>
          <p:cNvPr id="2" name="Ryhmitä 1"/>
          <p:cNvGrpSpPr/>
          <p:nvPr/>
        </p:nvGrpSpPr>
        <p:grpSpPr>
          <a:xfrm>
            <a:off x="251520" y="3801309"/>
            <a:ext cx="4783151" cy="2458725"/>
            <a:chOff x="284149" y="3501008"/>
            <a:chExt cx="4783151" cy="2458725"/>
          </a:xfrm>
        </p:grpSpPr>
        <p:pic>
          <p:nvPicPr>
            <p:cNvPr id="2970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582989"/>
              <a:ext cx="2458915" cy="1976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03" name="TextBox 8"/>
            <p:cNvSpPr txBox="1">
              <a:spLocks noChangeArrowheads="1"/>
            </p:cNvSpPr>
            <p:nvPr/>
          </p:nvSpPr>
          <p:spPr bwMode="auto">
            <a:xfrm>
              <a:off x="285750" y="5498068"/>
              <a:ext cx="47815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i-FI" sz="1200" dirty="0"/>
                <a:t>Home, sinistymä ja katkolaho pesutilan </a:t>
              </a:r>
              <a:r>
                <a:rPr lang="fi-FI" sz="1200" dirty="0" smtClean="0"/>
                <a:t>rakenteissa, kosteussulut ovat olleet puutteellisia</a:t>
              </a:r>
              <a:endParaRPr lang="fi-FI" sz="1200" dirty="0"/>
            </a:p>
          </p:txBody>
        </p:sp>
        <p:pic>
          <p:nvPicPr>
            <p:cNvPr id="2970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49" y="3501008"/>
              <a:ext cx="2343635" cy="1947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705" name="Picture 9" descr="Kellarisieni seinä vaurio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02" y="3195937"/>
            <a:ext cx="1635638" cy="26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6" descr="vaurio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02" y="1605941"/>
            <a:ext cx="2139345" cy="158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Box 11"/>
          <p:cNvSpPr txBox="1">
            <a:spLocks noChangeArrowheads="1"/>
          </p:cNvSpPr>
          <p:nvPr/>
        </p:nvSpPr>
        <p:spPr bwMode="auto">
          <a:xfrm>
            <a:off x="7373260" y="1637621"/>
            <a:ext cx="137164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/>
              <a:t>Kellarisienen </a:t>
            </a:r>
            <a:r>
              <a:rPr lang="fi-FI" sz="1200" dirty="0" err="1"/>
              <a:t>Coniophora</a:t>
            </a:r>
            <a:r>
              <a:rPr lang="fi-FI" sz="1200" dirty="0"/>
              <a:t> </a:t>
            </a:r>
            <a:r>
              <a:rPr lang="fi-FI" sz="1200" dirty="0" err="1"/>
              <a:t>puteana</a:t>
            </a:r>
            <a:r>
              <a:rPr lang="fi-FI" sz="1200" dirty="0"/>
              <a:t> aiheuttama vaurio hirsitalon </a:t>
            </a:r>
            <a:r>
              <a:rPr lang="fi-FI" sz="1200" dirty="0" smtClean="0"/>
              <a:t>seinässä (vesi tunkeutuu salvosten läpi)</a:t>
            </a:r>
            <a:endParaRPr lang="fi-FI" sz="1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97416" y="4871508"/>
            <a:ext cx="1493404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Laakakäävän Poria / </a:t>
            </a:r>
            <a:r>
              <a:rPr lang="fi-FI" sz="1200" dirty="0" err="1" smtClean="0"/>
              <a:t>Antrodia</a:t>
            </a:r>
            <a:r>
              <a:rPr lang="fi-FI" sz="1200" dirty="0" smtClean="0"/>
              <a:t> aiheuttama </a:t>
            </a:r>
            <a:r>
              <a:rPr lang="fi-FI" sz="1200" dirty="0"/>
              <a:t>vaurio </a:t>
            </a:r>
            <a:r>
              <a:rPr lang="fi-FI" sz="1200" dirty="0" smtClean="0"/>
              <a:t>kosteassa ryömintätilassa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785278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itä 9"/>
          <p:cNvGrpSpPr/>
          <p:nvPr/>
        </p:nvGrpSpPr>
        <p:grpSpPr>
          <a:xfrm>
            <a:off x="669320" y="2353866"/>
            <a:ext cx="5054808" cy="1921430"/>
            <a:chOff x="669320" y="2353866"/>
            <a:chExt cx="5054808" cy="1921430"/>
          </a:xfrm>
        </p:grpSpPr>
        <p:pic>
          <p:nvPicPr>
            <p:cNvPr id="28678" name="Picture 5" descr="ulkoseinan lahovaurioden laajuu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320" y="2371187"/>
              <a:ext cx="2197049" cy="1904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084153" y="2353866"/>
              <a:ext cx="2639975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fi-FI" sz="1400" dirty="0">
                  <a:latin typeface="+mn-lt"/>
                </a:rPr>
                <a:t>Moniongelmainen rakennevaurioyhdistelmä (home, laho, hyönteisvika), johon liittyy usein vakavia </a:t>
              </a:r>
              <a:r>
                <a:rPr lang="fi-FI" sz="1400" dirty="0" smtClean="0">
                  <a:latin typeface="+mn-lt"/>
                </a:rPr>
                <a:t>sisäilmaongelmia.</a:t>
              </a:r>
              <a:endParaRPr lang="fi-FI" sz="1400" dirty="0">
                <a:latin typeface="+mn-lt"/>
              </a:endParaRPr>
            </a:p>
          </p:txBody>
        </p:sp>
      </p:grpSp>
      <p:grpSp>
        <p:nvGrpSpPr>
          <p:cNvPr id="11" name="Ryhmitä 10"/>
          <p:cNvGrpSpPr/>
          <p:nvPr/>
        </p:nvGrpSpPr>
        <p:grpSpPr>
          <a:xfrm>
            <a:off x="652374" y="4355812"/>
            <a:ext cx="4927738" cy="2055036"/>
            <a:chOff x="652374" y="4355812"/>
            <a:chExt cx="4927738" cy="20550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2374" y="4419312"/>
              <a:ext cx="2205039" cy="19915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81" name="Rectangle 1"/>
            <p:cNvSpPr>
              <a:spLocks noChangeArrowheads="1"/>
            </p:cNvSpPr>
            <p:nvPr/>
          </p:nvSpPr>
          <p:spPr bwMode="auto">
            <a:xfrm>
              <a:off x="3066047" y="4355812"/>
              <a:ext cx="251406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fi-FI" sz="1400" dirty="0"/>
                <a:t>Ryömintätilaiset lattiat </a:t>
              </a:r>
              <a:r>
                <a:rPr lang="fi-FI" sz="1400" dirty="0" smtClean="0"/>
                <a:t>ovat hankalia: kostea maapohja, puutteellinen ilmanvaihto, hallitsemattomat </a:t>
              </a:r>
              <a:r>
                <a:rPr lang="fi-FI" sz="1400" dirty="0" smtClean="0"/>
                <a:t>ilmavuodot. </a:t>
              </a:r>
              <a:endParaRPr lang="fi-FI" sz="1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27784" y="476672"/>
            <a:ext cx="612068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2627784" y="4653136"/>
            <a:ext cx="6120680" cy="2204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2627784" y="2564904"/>
            <a:ext cx="6120680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" name="Ryhmitä 4"/>
          <p:cNvGrpSpPr/>
          <p:nvPr/>
        </p:nvGrpSpPr>
        <p:grpSpPr>
          <a:xfrm>
            <a:off x="6070563" y="-254999"/>
            <a:ext cx="2187449" cy="4850104"/>
            <a:chOff x="123787" y="872525"/>
            <a:chExt cx="2187449" cy="4850104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177656" y="872525"/>
              <a:ext cx="2088232" cy="4088732"/>
              <a:chOff x="698" y="1133"/>
              <a:chExt cx="1979" cy="3311"/>
            </a:xfrm>
          </p:grpSpPr>
          <p:pic>
            <p:nvPicPr>
              <p:cNvPr id="28684" name="Picture 5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1820"/>
                <a:ext cx="1979" cy="2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685" name="Rectangle 6"/>
              <p:cNvSpPr>
                <a:spLocks noChangeArrowheads="1"/>
              </p:cNvSpPr>
              <p:nvPr/>
            </p:nvSpPr>
            <p:spPr bwMode="auto">
              <a:xfrm>
                <a:off x="826" y="1133"/>
                <a:ext cx="1831" cy="2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fi-FI"/>
              </a:p>
            </p:txBody>
          </p:sp>
        </p:grpSp>
        <p:sp>
          <p:nvSpPr>
            <p:cNvPr id="4" name="Tekstiruutu 3"/>
            <p:cNvSpPr txBox="1"/>
            <p:nvPr/>
          </p:nvSpPr>
          <p:spPr>
            <a:xfrm>
              <a:off x="123787" y="4983965"/>
              <a:ext cx="21874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Kosteus-, home- ja lahovaurio pesuhuoneen </a:t>
              </a:r>
              <a:r>
                <a:rPr lang="fi-FI" sz="1400" dirty="0" smtClean="0"/>
                <a:t>seinässä.</a:t>
              </a:r>
              <a:endParaRPr lang="fi-FI" sz="1400" dirty="0"/>
            </a:p>
          </p:txBody>
        </p:sp>
      </p:grpSp>
      <p:grpSp>
        <p:nvGrpSpPr>
          <p:cNvPr id="9" name="Ryhmitä 8"/>
          <p:cNvGrpSpPr/>
          <p:nvPr/>
        </p:nvGrpSpPr>
        <p:grpSpPr>
          <a:xfrm>
            <a:off x="676107" y="567131"/>
            <a:ext cx="4493567" cy="1815687"/>
            <a:chOff x="676107" y="567131"/>
            <a:chExt cx="4493567" cy="1815687"/>
          </a:xfrm>
        </p:grpSpPr>
        <p:grpSp>
          <p:nvGrpSpPr>
            <p:cNvPr id="6" name="Ryhmitä 5"/>
            <p:cNvGrpSpPr/>
            <p:nvPr/>
          </p:nvGrpSpPr>
          <p:grpSpPr>
            <a:xfrm>
              <a:off x="676107" y="567131"/>
              <a:ext cx="2365451" cy="1815687"/>
              <a:chOff x="2699792" y="544063"/>
              <a:chExt cx="2365451" cy="1815687"/>
            </a:xfrm>
          </p:grpSpPr>
          <p:pic>
            <p:nvPicPr>
              <p:cNvPr id="28682" name="Picture 8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544063"/>
                <a:ext cx="2190262" cy="1679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683" name="Rectangle 9"/>
              <p:cNvSpPr>
                <a:spLocks noChangeArrowheads="1"/>
              </p:cNvSpPr>
              <p:nvPr/>
            </p:nvSpPr>
            <p:spPr bwMode="auto">
              <a:xfrm>
                <a:off x="2758373" y="582133"/>
                <a:ext cx="2306870" cy="1777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fi-FI"/>
              </a:p>
            </p:txBody>
          </p:sp>
        </p:grpSp>
        <p:sp>
          <p:nvSpPr>
            <p:cNvPr id="8" name="Tekstiruutu 7"/>
            <p:cNvSpPr txBox="1"/>
            <p:nvPr/>
          </p:nvSpPr>
          <p:spPr>
            <a:xfrm>
              <a:off x="3100139" y="569615"/>
              <a:ext cx="206953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Lattiasienen (</a:t>
              </a:r>
              <a:r>
                <a:rPr lang="fi-FI" sz="1400" i="1" dirty="0" err="1"/>
                <a:t>Serpula</a:t>
              </a:r>
              <a:r>
                <a:rPr lang="fi-FI" sz="1400" i="1" dirty="0"/>
                <a:t> </a:t>
              </a:r>
              <a:r>
                <a:rPr lang="fi-FI" sz="1400" i="1" dirty="0" err="1"/>
                <a:t>lacrymans</a:t>
              </a:r>
              <a:r>
                <a:rPr lang="fi-FI" sz="1400" dirty="0"/>
                <a:t>) aiheuttama lahovaurio virheellisesti korjatun hirsitalon lattiassa ja seinän alaosassa.</a:t>
              </a:r>
              <a:endParaRPr lang="en-GB" sz="1400" dirty="0"/>
            </a:p>
            <a:p>
              <a:endParaRPr lang="fi-FI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229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Rakenteiden toimivuusperusteet sisäilman laadun kannalta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fi-FI" sz="1800" dirty="0" smtClean="0"/>
              <a:t>Ilmanvaihdon t</a:t>
            </a:r>
            <a:r>
              <a:rPr lang="fi-FI" sz="1800" dirty="0" smtClean="0">
                <a:sym typeface="Wingdings" pitchFamily="2" charset="2"/>
              </a:rPr>
              <a:t>oimivuus ja riittävyys on keskeinen peruste</a:t>
            </a:r>
            <a:endParaRPr lang="fi-FI" sz="1800" dirty="0" smtClean="0"/>
          </a:p>
          <a:p>
            <a:pPr lvl="2">
              <a:buFont typeface="Arial" charset="0"/>
              <a:buChar char="•"/>
              <a:defRPr/>
            </a:pPr>
            <a:r>
              <a:rPr lang="fi-FI" dirty="0" smtClean="0"/>
              <a:t>Vaipan on oltava riittävän tiivis, jotta ei hallitsemattomia ilmavuotoja</a:t>
            </a:r>
          </a:p>
          <a:p>
            <a:pPr lvl="2">
              <a:buFont typeface="Arial" charset="0"/>
              <a:buChar char="•"/>
              <a:defRPr/>
            </a:pPr>
            <a:r>
              <a:rPr lang="fi-FI" dirty="0" smtClean="0"/>
              <a:t>Painesuhteet  ja niiden </a:t>
            </a:r>
            <a:r>
              <a:rPr lang="fi-FI" dirty="0" smtClean="0">
                <a:sym typeface="Wingdings" pitchFamily="2" charset="2"/>
              </a:rPr>
              <a:t>tasapaino, ei liiallista alipainetta</a:t>
            </a:r>
          </a:p>
          <a:p>
            <a:pPr lvl="2">
              <a:buFont typeface="Arial" charset="0"/>
              <a:buChar char="•"/>
              <a:defRPr/>
            </a:pPr>
            <a:r>
              <a:rPr lang="fi-FI" dirty="0" smtClean="0"/>
              <a:t>Korvausilman on tultava hallitusta</a:t>
            </a:r>
            <a:r>
              <a:rPr lang="fi-FI" dirty="0" smtClean="0">
                <a:sym typeface="Wingdings" pitchFamily="2" charset="2"/>
              </a:rPr>
              <a:t>, ei vuotona rakenteen läpi</a:t>
            </a:r>
          </a:p>
          <a:p>
            <a:pPr lvl="2">
              <a:buFont typeface="Arial" charset="0"/>
              <a:buChar char="•"/>
              <a:defRPr/>
            </a:pPr>
            <a:r>
              <a:rPr lang="fi-FI" dirty="0" smtClean="0"/>
              <a:t>Rakenteiden tiiviys </a:t>
            </a:r>
            <a:r>
              <a:rPr lang="fi-FI" dirty="0" smtClean="0">
                <a:sym typeface="Wingdings" pitchFamily="2" charset="2"/>
              </a:rPr>
              <a:t>vaikuttaa ilmanvaihdon tasapainoon ja sitä kautta paine-eroihin, ilmanvaihto hoidettava erikseen</a:t>
            </a:r>
            <a:endParaRPr lang="fi-FI" dirty="0" smtClean="0"/>
          </a:p>
          <a:p>
            <a:pPr>
              <a:buFont typeface="Arial" charset="0"/>
              <a:buChar char="•"/>
              <a:defRPr/>
            </a:pPr>
            <a:r>
              <a:rPr lang="fi-FI" sz="1800" dirty="0" smtClean="0"/>
              <a:t>Rakennusmateriaalit ja </a:t>
            </a:r>
            <a:r>
              <a:rPr lang="fi-FI" sz="1800" dirty="0" smtClean="0">
                <a:sym typeface="Wingdings" pitchFamily="2" charset="2"/>
              </a:rPr>
              <a:t>materiaalipäästöt (VOC)</a:t>
            </a:r>
          </a:p>
          <a:p>
            <a:pPr>
              <a:buFont typeface="Arial" charset="0"/>
              <a:buChar char="•"/>
              <a:defRPr/>
            </a:pPr>
            <a:r>
              <a:rPr lang="fi-FI" sz="1800" dirty="0" smtClean="0">
                <a:sym typeface="Wingdings" pitchFamily="2" charset="2"/>
              </a:rPr>
              <a:t>Käytöstä johtuvat päästöt hoidettava ilmanvaihdolla</a:t>
            </a:r>
            <a:endParaRPr lang="fi-FI" sz="1800" dirty="0" smtClean="0"/>
          </a:p>
          <a:p>
            <a:pPr lvl="2">
              <a:buFont typeface="Arial" charset="0"/>
              <a:buChar char="•"/>
              <a:defRPr/>
            </a:pPr>
            <a:r>
              <a:rPr lang="fi-FI" dirty="0" smtClean="0"/>
              <a:t>Sisälähteet </a:t>
            </a:r>
            <a:r>
              <a:rPr lang="fi-FI" dirty="0" smtClean="0">
                <a:sym typeface="Wingdings" pitchFamily="2" charset="2"/>
              </a:rPr>
              <a:t> ruoan laitto, puun poltto, lemmikit, ihminen</a:t>
            </a:r>
            <a:endParaRPr lang="fi-FI" dirty="0" smtClean="0"/>
          </a:p>
          <a:p>
            <a:pPr>
              <a:buFont typeface="Arial" charset="0"/>
              <a:buChar char="•"/>
              <a:defRPr/>
            </a:pPr>
            <a:r>
              <a:rPr lang="fi-FI" sz="1800" dirty="0" smtClean="0"/>
              <a:t>Kosteuden hallinta </a:t>
            </a:r>
            <a:r>
              <a:rPr lang="fi-FI" sz="1800" dirty="0" smtClean="0">
                <a:sym typeface="Wingdings" pitchFamily="2" charset="2"/>
              </a:rPr>
              <a:t> laadukas suunnittelu ja rakentaminen -&gt; materiaalit ja rakenteet suojataan koko ketjun osalta kosteudelta ja kastumiselta</a:t>
            </a:r>
            <a:endParaRPr lang="fi-FI" sz="1800" dirty="0" smtClean="0"/>
          </a:p>
          <a:p>
            <a:endParaRPr lang="fi-FI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14</a:t>
            </a:fld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GB" sz="2800" dirty="0" err="1" smtClean="0"/>
              <a:t>V</a:t>
            </a:r>
            <a:r>
              <a:rPr lang="en-GB" sz="2800" b="1" dirty="0" err="1" smtClean="0"/>
              <a:t>aatimustaso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ja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vaikutustarve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eri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rakenneosissa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000" dirty="0" err="1" smtClean="0"/>
              <a:t>Lähellä</a:t>
            </a:r>
            <a:r>
              <a:rPr lang="en-GB" sz="2000" dirty="0" smtClean="0"/>
              <a:t> </a:t>
            </a:r>
            <a:r>
              <a:rPr lang="en-GB" sz="2000" dirty="0" err="1" smtClean="0"/>
              <a:t>sisäilmaa</a:t>
            </a:r>
            <a:r>
              <a:rPr lang="en-GB" sz="2000" dirty="0" smtClean="0"/>
              <a:t> </a:t>
            </a:r>
            <a:r>
              <a:rPr lang="en-GB" sz="2000" dirty="0" err="1" smtClean="0"/>
              <a:t>olevissa</a:t>
            </a:r>
            <a:r>
              <a:rPr lang="en-GB" sz="2000" dirty="0" smtClean="0"/>
              <a:t> </a:t>
            </a:r>
            <a:r>
              <a:rPr lang="en-GB" sz="2000" dirty="0" err="1" smtClean="0"/>
              <a:t>rakenteissa</a:t>
            </a:r>
            <a:r>
              <a:rPr lang="en-GB" sz="2000" dirty="0" smtClean="0"/>
              <a:t> </a:t>
            </a:r>
            <a:r>
              <a:rPr lang="en-GB" sz="2000" dirty="0" err="1" smtClean="0"/>
              <a:t>vaatimustaso</a:t>
            </a:r>
            <a:r>
              <a:rPr lang="en-GB" sz="2000" dirty="0" smtClean="0"/>
              <a:t> on </a:t>
            </a:r>
            <a:r>
              <a:rPr lang="en-GB" sz="2000" dirty="0" err="1" smtClean="0"/>
              <a:t>suurin</a:t>
            </a:r>
            <a:r>
              <a:rPr lang="en-GB" sz="2000" dirty="0" smtClean="0"/>
              <a:t>.</a:t>
            </a:r>
            <a:endParaRPr lang="en-GB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C95D-C74F-4958-90B0-9AD3CB52B984}" type="slidenum">
              <a:rPr lang="fi-FI" smtClean="0"/>
              <a:pPr/>
              <a:t>15</a:t>
            </a:fld>
            <a:endParaRPr lang="fi-FI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5576" y="1412775"/>
            <a:ext cx="8208912" cy="4824537"/>
            <a:chOff x="576" y="1008"/>
            <a:chExt cx="4568" cy="2764"/>
          </a:xfrm>
        </p:grpSpPr>
        <p:pic>
          <p:nvPicPr>
            <p:cNvPr id="57348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4568" cy="2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634" y="1037"/>
              <a:ext cx="4444" cy="2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5576" y="593998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 smtClean="0"/>
              <a:t>Kokko et al. 1999.</a:t>
            </a:r>
            <a:endParaRPr lang="fi-FI" sz="1400" i="1" dirty="0"/>
          </a:p>
        </p:txBody>
      </p:sp>
    </p:spTree>
    <p:extLst>
      <p:ext uri="{BB962C8B-B14F-4D97-AF65-F5344CB8AC3E}">
        <p14:creationId xmlns:p14="http://schemas.microsoft.com/office/powerpoint/2010/main" val="2347834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fi-FI" dirty="0" smtClean="0"/>
              <a:t>Rakennukset vanhenevat ja altistuvat eri tavoin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27087" y="1623735"/>
            <a:ext cx="5185073" cy="4392614"/>
          </a:xfrm>
        </p:spPr>
        <p:txBody>
          <a:bodyPr lIns="90488" tIns="44450" rIns="90488" bIns="44450">
            <a:normAutofit lnSpcReduction="10000"/>
          </a:bodyPr>
          <a:lstStyle/>
          <a:p>
            <a:pPr>
              <a:spcAft>
                <a:spcPts val="800"/>
              </a:spcAft>
              <a:buSzPct val="118000"/>
            </a:pPr>
            <a:r>
              <a:rPr lang="fi-FI" sz="1600" dirty="0" smtClean="0"/>
              <a:t>Rakenteet ja materiaalit </a:t>
            </a:r>
            <a:r>
              <a:rPr lang="fi-FI" sz="1600" b="1" dirty="0" smtClean="0">
                <a:solidFill>
                  <a:srgbClr val="0070C0"/>
                </a:solidFill>
              </a:rPr>
              <a:t>vanhenevat</a:t>
            </a:r>
            <a:r>
              <a:rPr lang="fi-FI" sz="1600" dirty="0" smtClean="0">
                <a:solidFill>
                  <a:srgbClr val="0070C0"/>
                </a:solidFill>
              </a:rPr>
              <a:t> </a:t>
            </a:r>
            <a:r>
              <a:rPr lang="fi-FI" sz="1600" dirty="0" smtClean="0"/>
              <a:t>niihin kohdistuvien rasitusten seurauksena: mikrobit ovat usein osa vanhenemisprosessia etenkin uloimmissa rakenneosissa</a:t>
            </a:r>
          </a:p>
          <a:p>
            <a:pPr>
              <a:spcAft>
                <a:spcPts val="800"/>
              </a:spcAft>
              <a:buSzPct val="118000"/>
            </a:pPr>
            <a:r>
              <a:rPr lang="fi-FI" sz="1600" b="1" dirty="0" smtClean="0">
                <a:solidFill>
                  <a:srgbClr val="0070C0"/>
                </a:solidFill>
              </a:rPr>
              <a:t>Rakenteiden kosteustekninen toimivuus on keskeistä vanhenemiseen liittyvien vikojen ja vaurioiden torjunnassa</a:t>
            </a:r>
          </a:p>
          <a:p>
            <a:pPr eaLnBrk="1" hangingPunct="1">
              <a:spcAft>
                <a:spcPts val="800"/>
              </a:spcAft>
              <a:buSzPct val="118000"/>
            </a:pPr>
            <a:r>
              <a:rPr lang="fi-FI" sz="1600" b="1" dirty="0" smtClean="0">
                <a:solidFill>
                  <a:srgbClr val="0070C0"/>
                </a:solidFill>
              </a:rPr>
              <a:t>Vika</a:t>
            </a:r>
            <a:r>
              <a:rPr lang="fi-FI" sz="1600" dirty="0" smtClean="0">
                <a:solidFill>
                  <a:srgbClr val="0070C0"/>
                </a:solidFill>
              </a:rPr>
              <a:t> </a:t>
            </a:r>
            <a:r>
              <a:rPr lang="fi-FI" sz="1600" dirty="0" smtClean="0"/>
              <a:t>on häiriö tai tila, jossa toimivuus ei vastaa odotettua ja se saattaa johtaa vaurioon</a:t>
            </a:r>
          </a:p>
          <a:p>
            <a:pPr eaLnBrk="1" hangingPunct="1">
              <a:spcAft>
                <a:spcPts val="800"/>
              </a:spcAft>
              <a:buSzPct val="118000"/>
            </a:pPr>
            <a:r>
              <a:rPr lang="fi-FI" sz="1600" dirty="0" smtClean="0"/>
              <a:t>Toimivuuteen liittyy läheisesti ylläpito ja huolto </a:t>
            </a:r>
            <a:r>
              <a:rPr lang="fi-FI" sz="1600" b="1" dirty="0" smtClean="0">
                <a:cs typeface="Arial" charset="0"/>
              </a:rPr>
              <a:t>→</a:t>
            </a:r>
            <a:r>
              <a:rPr lang="fi-FI" sz="1600" b="1" dirty="0" smtClean="0"/>
              <a:t> </a:t>
            </a:r>
            <a:r>
              <a:rPr lang="fi-FI" sz="1600" b="1" dirty="0" smtClean="0">
                <a:solidFill>
                  <a:srgbClr val="0070C0"/>
                </a:solidFill>
              </a:rPr>
              <a:t>on tärkeää tehdä ajoissa tarvittava korjaus ja estää vian laajentuminen tai vakavoituminen</a:t>
            </a:r>
          </a:p>
          <a:p>
            <a:pPr>
              <a:spcAft>
                <a:spcPts val="800"/>
              </a:spcAft>
              <a:buSzPct val="118000"/>
            </a:pPr>
            <a:r>
              <a:rPr lang="fi-FI" sz="1600" b="1" dirty="0" smtClean="0">
                <a:solidFill>
                  <a:srgbClr val="0070C0"/>
                </a:solidFill>
              </a:rPr>
              <a:t>Vaurio</a:t>
            </a:r>
            <a:r>
              <a:rPr lang="fi-FI" sz="1600" dirty="0" smtClean="0">
                <a:solidFill>
                  <a:srgbClr val="0070C0"/>
                </a:solidFill>
              </a:rPr>
              <a:t> </a:t>
            </a:r>
            <a:r>
              <a:rPr lang="fi-FI" sz="1600" dirty="0" smtClean="0"/>
              <a:t>on tilanne, jossa materiaali, rakenne, rakennus-osa tai koko rakennus menettää käytettävyytensä (lujuus, turvallisuus, terveys, kestävyys)</a:t>
            </a:r>
            <a:endParaRPr lang="fi-FI" sz="1600" b="1" dirty="0" smtClean="0">
              <a:solidFill>
                <a:srgbClr val="0070C0"/>
              </a:solidFill>
            </a:endParaRPr>
          </a:p>
          <a:p>
            <a:pPr eaLnBrk="1" hangingPunct="1">
              <a:spcAft>
                <a:spcPts val="800"/>
              </a:spcAft>
              <a:buSzPct val="118000"/>
            </a:pPr>
            <a:endParaRPr lang="fi-FI" sz="16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C4B5847-1FA8-4EAB-8786-A0336426E059}" type="slidenum">
              <a:rPr lang="fi-FI" sz="800" smtClean="0">
                <a:solidFill>
                  <a:srgbClr val="FF0000"/>
                </a:solidFill>
              </a:rPr>
              <a:pPr/>
              <a:t>16</a:t>
            </a:fld>
            <a:endParaRPr lang="fi-FI" sz="800" dirty="0">
              <a:solidFill>
                <a:srgbClr val="FF0000"/>
              </a:solidFill>
            </a:endParaRPr>
          </a:p>
        </p:txBody>
      </p:sp>
      <p:grpSp>
        <p:nvGrpSpPr>
          <p:cNvPr id="2" name="Ryhmitä 1"/>
          <p:cNvGrpSpPr/>
          <p:nvPr/>
        </p:nvGrpSpPr>
        <p:grpSpPr>
          <a:xfrm>
            <a:off x="6217070" y="1533125"/>
            <a:ext cx="2387378" cy="4416155"/>
            <a:chOff x="185051" y="1689415"/>
            <a:chExt cx="2387378" cy="4416155"/>
          </a:xfrm>
        </p:grpSpPr>
        <p:pic>
          <p:nvPicPr>
            <p:cNvPr id="10259" name="Picture 19" descr="C:\Documents and Settings\RTESTH\Local Settings\Temporary Internet Files\Content.IE5\UGFKSE9K\MP900431184[1]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5052" y="3717032"/>
              <a:ext cx="2387377" cy="23885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C:\Documents and Settings\RTESTH\Local Settings\Temporary Internet Files\Content.IE5\37CM3KJF\MP900403862[1]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51" y="1689415"/>
              <a:ext cx="2387377" cy="17235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5187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fi-FI" sz="2800" b="1" dirty="0"/>
              <a:t>Materiaalien merkitys homeen ja lahon </a:t>
            </a:r>
            <a:r>
              <a:rPr lang="fi-FI" sz="2800" b="1" dirty="0" smtClean="0"/>
              <a:t>kestävyyden kannalta rakenteissa</a:t>
            </a:r>
            <a:endParaRPr lang="fi-FI" sz="2800" b="1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600" dirty="0"/>
              <a:t>Betonin pinnan homehtuminen vaihtelee</a:t>
            </a:r>
          </a:p>
          <a:p>
            <a:pPr lvl="1"/>
            <a:r>
              <a:rPr lang="fi-FI" sz="1600" dirty="0"/>
              <a:t>Lika ja pinnan </a:t>
            </a:r>
            <a:r>
              <a:rPr lang="fi-FI" sz="1600" dirty="0" err="1"/>
              <a:t>karbonatisoituminen</a:t>
            </a:r>
            <a:r>
              <a:rPr lang="fi-FI" sz="1600" dirty="0"/>
              <a:t> </a:t>
            </a:r>
            <a:r>
              <a:rPr lang="fi-FI" sz="1600" dirty="0" smtClean="0"/>
              <a:t>(emäksisyyden heikkeneminen) lisäävät  pinnan homeherkkyyttä</a:t>
            </a:r>
          </a:p>
          <a:p>
            <a:pPr lvl="1"/>
            <a:r>
              <a:rPr lang="fi-FI" sz="1600" dirty="0" smtClean="0"/>
              <a:t>Pintakäsittelyt muuttavat pinnan rakenneominaisuuksia</a:t>
            </a:r>
            <a:endParaRPr lang="fi-FI" sz="1600" dirty="0"/>
          </a:p>
          <a:p>
            <a:r>
              <a:rPr lang="fi-FI" sz="1600" dirty="0"/>
              <a:t>Betonin sisäosa kestää hyvin hometta - ei homehdu</a:t>
            </a:r>
          </a:p>
          <a:p>
            <a:r>
              <a:rPr lang="fi-FI" sz="1600" dirty="0"/>
              <a:t>Materiaalien yhdistelmät </a:t>
            </a:r>
            <a:r>
              <a:rPr lang="fi-FI" sz="1600" dirty="0" smtClean="0"/>
              <a:t>– herkimmän materiaalin homehtumisherkkyys vaikuttavin tekijä torjunnan kannalta</a:t>
            </a:r>
            <a:endParaRPr lang="fi-FI" sz="1600" dirty="0"/>
          </a:p>
          <a:p>
            <a:r>
              <a:rPr lang="fi-FI" sz="1600" dirty="0"/>
              <a:t>Puun kestävyyteen vaikuttavat </a:t>
            </a:r>
            <a:r>
              <a:rPr lang="fi-FI" sz="1600" dirty="0" smtClean="0"/>
              <a:t>monet tekijät</a:t>
            </a:r>
            <a:endParaRPr lang="fi-FI" sz="1600" dirty="0"/>
          </a:p>
          <a:p>
            <a:pPr lvl="1"/>
            <a:r>
              <a:rPr lang="fi-FI" sz="1600" dirty="0"/>
              <a:t>Useat tekijät vaikuttavat </a:t>
            </a:r>
            <a:r>
              <a:rPr lang="fi-FI" sz="1600" dirty="0" smtClean="0"/>
              <a:t>samanaikaisesti</a:t>
            </a:r>
          </a:p>
          <a:p>
            <a:pPr lvl="1"/>
            <a:r>
              <a:rPr lang="fi-FI" sz="1600" dirty="0" smtClean="0"/>
              <a:t>Pintakäsittelyt estävät pinnan homehtumista vaihtelevasti, myös materiaalin laatu vaikuttaa</a:t>
            </a:r>
          </a:p>
          <a:p>
            <a:r>
              <a:rPr lang="fi-FI" sz="1600" dirty="0" smtClean="0"/>
              <a:t>Lattiasienen kasvua edistävät emäksiset materiaalit, kuten savi, muuratut rakenteet, mineraalivillat, ja se voi myös vaurioittaa näitä materiaaleja</a:t>
            </a:r>
            <a:endParaRPr lang="fi-FI" sz="16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86471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6"/>
            <a:ext cx="7993062" cy="1079500"/>
          </a:xfrm>
          <a:noFill/>
        </p:spPr>
        <p:txBody>
          <a:bodyPr>
            <a:noAutofit/>
          </a:bodyPr>
          <a:lstStyle/>
          <a:p>
            <a:r>
              <a:rPr lang="fi-FI" sz="2400" b="1" dirty="0"/>
              <a:t>Suojausmenettely</a:t>
            </a:r>
            <a:r>
              <a:rPr lang="fi-FI" sz="2400" dirty="0"/>
              <a:t> </a:t>
            </a:r>
            <a:r>
              <a:rPr lang="fi-FI" sz="2400" dirty="0" smtClean="0"/>
              <a:t>varmistaa, että </a:t>
            </a:r>
            <a:r>
              <a:rPr lang="fi-FI" sz="2400" dirty="0"/>
              <a:t>rakenteen materiaaleissa ei tapahdu ennenaikaista vioittumista tai vaurioitumista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Rakenteellinen suojaus: materiaaliin ei kohdistu toimivuutta heikentävää tai vaurioita aiheuttavaa </a:t>
            </a:r>
            <a:r>
              <a:rPr lang="fi-FI" sz="1600" dirty="0" smtClean="0"/>
              <a:t>kosteuskuormitusta</a:t>
            </a:r>
          </a:p>
          <a:p>
            <a:endParaRPr lang="fi-FI" sz="1600" dirty="0"/>
          </a:p>
          <a:p>
            <a:r>
              <a:rPr lang="fi-FI" sz="1600" dirty="0"/>
              <a:t>Pintakäsittely: suojattavaan materiaaliin ei kohdistu materiaalille kriittistä kosteusrasitusta</a:t>
            </a:r>
            <a:r>
              <a:rPr lang="fi-FI" sz="1600" dirty="0" smtClean="0"/>
              <a:t>. Useita pintakäsittely-yhdistelmiä käytössä</a:t>
            </a:r>
            <a:br>
              <a:rPr lang="fi-FI" sz="1600" dirty="0" smtClean="0"/>
            </a:br>
            <a:endParaRPr lang="fi-FI" sz="1600" dirty="0"/>
          </a:p>
          <a:p>
            <a:r>
              <a:rPr lang="fi-FI" sz="1600" dirty="0" smtClean="0"/>
              <a:t>Materiaalien suojaus </a:t>
            </a:r>
            <a:r>
              <a:rPr lang="fi-FI" sz="1600" dirty="0"/>
              <a:t>tai </a:t>
            </a:r>
            <a:r>
              <a:rPr lang="fi-FI" sz="1600" dirty="0" smtClean="0"/>
              <a:t>modifiointi</a:t>
            </a:r>
            <a:r>
              <a:rPr lang="fi-FI" sz="1600" dirty="0"/>
              <a:t>: itse materiaalin kestävyysominaisuuksia parannetaan. </a:t>
            </a:r>
          </a:p>
          <a:p>
            <a:endParaRPr lang="fi-FI" sz="1600" dirty="0" smtClean="0"/>
          </a:p>
          <a:p>
            <a:r>
              <a:rPr lang="fi-FI" sz="1600" dirty="0" smtClean="0"/>
              <a:t>Puun </a:t>
            </a:r>
            <a:r>
              <a:rPr lang="fi-FI" sz="1600" dirty="0"/>
              <a:t>kemiallinen suojaus: puun käsittely aineilla, jotka lisäävät ja varmistavat puutuotteiden käytettävyyttä ja kestävyyttä </a:t>
            </a:r>
            <a:r>
              <a:rPr lang="fi-FI" sz="1600" dirty="0" smtClean="0"/>
              <a:t/>
            </a:r>
            <a:br>
              <a:rPr lang="fi-FI" sz="1600" dirty="0" smtClean="0"/>
            </a:br>
            <a:endParaRPr lang="fi-FI" sz="1600" dirty="0"/>
          </a:p>
          <a:p>
            <a:r>
              <a:rPr lang="fi-FI" sz="1600" dirty="0"/>
              <a:t>Pinnoituksen kestoikä on usein lyhyempi kuin itse materiaalin: uusintakäsittelyt tarpeen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4B5847-1FA8-4EAB-8786-A0336426E059}" type="slidenum">
              <a:rPr lang="fi-FI" smtClean="0"/>
              <a:pPr algn="ctr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67355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X:\BA-Projects\V\Visualistit\Kuvat_logot_videot\Rakentaminen\Pispala_11062002 SM\P61100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7589"/>
          <a:stretch/>
        </p:blipFill>
        <p:spPr bwMode="auto">
          <a:xfrm>
            <a:off x="6768430" y="3501008"/>
            <a:ext cx="2051720" cy="231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fi-FI" sz="2800" b="1" dirty="0" smtClean="0"/>
              <a:t>Rakenteellisen suojauksen raja-arvot</a:t>
            </a:r>
            <a:endParaRPr lang="fi-FI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05" y="1690269"/>
            <a:ext cx="5843820" cy="4392614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i-FI" sz="1800" dirty="0"/>
              <a:t>Rakenteellisen suojauksen </a:t>
            </a:r>
            <a:r>
              <a:rPr lang="fi-FI" sz="1800" dirty="0" smtClean="0"/>
              <a:t>kriittisinä </a:t>
            </a:r>
            <a:r>
              <a:rPr lang="fi-FI" sz="1800" dirty="0"/>
              <a:t>arvoina </a:t>
            </a:r>
            <a:r>
              <a:rPr lang="fi-FI" sz="1800" dirty="0" smtClean="0"/>
              <a:t>voidaan </a:t>
            </a:r>
            <a:r>
              <a:rPr lang="fi-FI" sz="1800" dirty="0"/>
              <a:t>käyttää esim. </a:t>
            </a:r>
            <a:r>
              <a:rPr lang="fi-FI" sz="1800" dirty="0" smtClean="0"/>
              <a:t>homehtumisen </a:t>
            </a:r>
            <a:r>
              <a:rPr lang="fi-FI" sz="1800" dirty="0"/>
              <a:t>ja </a:t>
            </a:r>
            <a:r>
              <a:rPr lang="fi-FI" sz="1800" dirty="0" smtClean="0"/>
              <a:t>lahoamisen </a:t>
            </a:r>
            <a:r>
              <a:rPr lang="fi-FI" sz="1800" dirty="0"/>
              <a:t>osalta </a:t>
            </a:r>
            <a:r>
              <a:rPr lang="fi-FI" sz="1800" dirty="0" smtClean="0"/>
              <a:t>esitettyjä </a:t>
            </a:r>
            <a:r>
              <a:rPr lang="fi-FI" sz="1800" dirty="0"/>
              <a:t>kosteuden, lämpötilan 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>ja </a:t>
            </a:r>
            <a:r>
              <a:rPr lang="fi-FI" sz="1800" dirty="0"/>
              <a:t>niiden vaikutusajan kriittisiä suureita. </a:t>
            </a:r>
            <a:endParaRPr lang="fi-FI" sz="1800" dirty="0" smtClean="0"/>
          </a:p>
          <a:p>
            <a:pPr>
              <a:spcAft>
                <a:spcPts val="600"/>
              </a:spcAft>
            </a:pPr>
            <a:r>
              <a:rPr lang="fi-FI" sz="1800" b="1" dirty="0">
                <a:solidFill>
                  <a:srgbClr val="0070C0"/>
                </a:solidFill>
              </a:rPr>
              <a:t>Kosteuden osalta ei voida antaa ainoastaan </a:t>
            </a:r>
            <a:r>
              <a:rPr lang="fi-FI" sz="1800" b="1" dirty="0" smtClean="0">
                <a:solidFill>
                  <a:srgbClr val="0070C0"/>
                </a:solidFill>
              </a:rPr>
              <a:t/>
            </a:r>
            <a:br>
              <a:rPr lang="fi-FI" sz="1800" b="1" dirty="0" smtClean="0">
                <a:solidFill>
                  <a:srgbClr val="0070C0"/>
                </a:solidFill>
              </a:rPr>
            </a:br>
            <a:r>
              <a:rPr lang="fi-FI" sz="1800" b="1" dirty="0" smtClean="0">
                <a:solidFill>
                  <a:srgbClr val="0070C0"/>
                </a:solidFill>
              </a:rPr>
              <a:t>yhtä arvoa</a:t>
            </a:r>
            <a:r>
              <a:rPr lang="fi-FI" sz="1800" b="1" dirty="0">
                <a:solidFill>
                  <a:srgbClr val="0070C0"/>
                </a:solidFill>
              </a:rPr>
              <a:t>, koska kosteus vaikuttaa yhdessä </a:t>
            </a:r>
            <a:r>
              <a:rPr lang="fi-FI" sz="1800" b="1" dirty="0" smtClean="0">
                <a:solidFill>
                  <a:srgbClr val="0070C0"/>
                </a:solidFill>
              </a:rPr>
              <a:t/>
            </a:r>
            <a:br>
              <a:rPr lang="fi-FI" sz="1800" b="1" dirty="0" smtClean="0">
                <a:solidFill>
                  <a:srgbClr val="0070C0"/>
                </a:solidFill>
              </a:rPr>
            </a:br>
            <a:r>
              <a:rPr lang="fi-FI" sz="1800" b="1" dirty="0" smtClean="0">
                <a:solidFill>
                  <a:srgbClr val="0070C0"/>
                </a:solidFill>
              </a:rPr>
              <a:t>lämpötilan </a:t>
            </a:r>
            <a:r>
              <a:rPr lang="fi-FI" sz="1800" b="1" dirty="0">
                <a:solidFill>
                  <a:srgbClr val="0070C0"/>
                </a:solidFill>
              </a:rPr>
              <a:t>ja vaikutusajan kanssa. </a:t>
            </a:r>
            <a:endParaRPr lang="fi-FI" sz="1800" b="1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fi-FI" sz="1800" dirty="0" smtClean="0"/>
              <a:t>Materiaalien huokosilman </a:t>
            </a:r>
            <a:r>
              <a:rPr lang="fi-FI" sz="1800" dirty="0"/>
              <a:t>kosteus ei saisi </a:t>
            </a:r>
            <a:r>
              <a:rPr lang="fi-FI" sz="1800" dirty="0" smtClean="0"/>
              <a:t>ylittää materiaaleista esitettyjä kosteuden ja lämpötilan</a:t>
            </a:r>
            <a:br>
              <a:rPr lang="fi-FI" sz="1800" dirty="0" smtClean="0"/>
            </a:br>
            <a:r>
              <a:rPr lang="fi-FI" sz="1800" dirty="0" smtClean="0"/>
              <a:t>raja-arvotiloja rakenteissa ajan suhteen (ks. Kaaviot)</a:t>
            </a:r>
          </a:p>
          <a:p>
            <a:pPr>
              <a:spcAft>
                <a:spcPts val="600"/>
              </a:spcAft>
            </a:pPr>
            <a:r>
              <a:rPr lang="fi-FI" sz="1800" b="1" dirty="0">
                <a:solidFill>
                  <a:srgbClr val="0070C0"/>
                </a:solidFill>
              </a:rPr>
              <a:t>Raja-arvoihin </a:t>
            </a:r>
            <a:r>
              <a:rPr lang="fi-FI" sz="1800" b="1" dirty="0" smtClean="0">
                <a:solidFill>
                  <a:srgbClr val="0070C0"/>
                </a:solidFill>
              </a:rPr>
              <a:t>vaikuttavat materiaalien ominaisuudet: huokoisuus, suoja-aineet, pintakäsittelyt</a:t>
            </a:r>
            <a:endParaRPr lang="fi-FI" sz="1800" b="1" dirty="0">
              <a:solidFill>
                <a:srgbClr val="0070C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i-FI" sz="1800" dirty="0" smtClean="0"/>
              <a:t> </a:t>
            </a:r>
            <a:endParaRPr lang="fi-FI" sz="1800" dirty="0"/>
          </a:p>
          <a:p>
            <a:pPr>
              <a:spcAft>
                <a:spcPts val="600"/>
              </a:spcAft>
            </a:pPr>
            <a:endParaRPr lang="fi-FI" sz="1800" b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fi-FI" sz="1800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4B5847-1FA8-4EAB-8786-A0336426E059}" type="slidenum">
              <a:rPr lang="fi-FI" smtClean="0"/>
              <a:pPr algn="ctr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2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rgbClr val="44697D"/>
                </a:solidFill>
              </a:rPr>
              <a:t>Saatteeksi opetusmateriaalin käyttöön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000" dirty="0" smtClean="0"/>
              <a:t>Opetusmateriaalin keskeisessä osassa ovat rakennuksissa esiintyvät biologiset epäpuhtaudet. Yksittäiset luennot käsittelevät mm. mikrobiologian perusasioita, homeita ja lahoja, erilaisten rakennusten tavanomaisia </a:t>
            </a:r>
            <a:r>
              <a:rPr lang="fi-FI" sz="1000" dirty="0" err="1" smtClean="0"/>
              <a:t>mikrobistoja</a:t>
            </a:r>
            <a:r>
              <a:rPr lang="fi-FI" sz="1000" dirty="0" smtClean="0"/>
              <a:t>, mikrobien ja erilaisten mikrobiepäpuhtauksien näytteenotto- ja analysointimenetelmiä sekä tulkintaohjeita. Mikrobit ovat esimerkkinä Sisäympäristön tutkimukset ja raportointi –osuudessa. Opetusmateriaali </a:t>
            </a:r>
            <a:r>
              <a:rPr lang="fi-FI" sz="1000" dirty="0"/>
              <a:t>sisältää </a:t>
            </a:r>
            <a:r>
              <a:rPr lang="fi-FI" sz="1000" dirty="0" smtClean="0"/>
              <a:t>lisäksi yleistä </a:t>
            </a:r>
            <a:r>
              <a:rPr lang="fi-FI" sz="1000" dirty="0"/>
              <a:t>tietoa </a:t>
            </a:r>
            <a:r>
              <a:rPr lang="fi-FI" sz="1000" dirty="0" smtClean="0"/>
              <a:t>sisäympäristöstä, kemiallisista epäpuhtauksista, terveydellisen merkityksen arvioinnista, sisäilman </a:t>
            </a:r>
            <a:r>
              <a:rPr lang="fi-FI" sz="1000" dirty="0"/>
              <a:t>laadun </a:t>
            </a:r>
            <a:r>
              <a:rPr lang="fi-FI" sz="1000" dirty="0" smtClean="0"/>
              <a:t>hallinnasta korjausprosessissa sekä sisäilmasto-ongelmien hallinnasta yhteistyönä. 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 smtClean="0"/>
              <a:t>Materiaali </a:t>
            </a:r>
            <a:r>
              <a:rPr lang="fi-FI" sz="1000" dirty="0"/>
              <a:t>on tarkoitettu oppilaitosten käyttöön ja sitä voidaan hyödyntää sekä täydennys- että tutkintokoulutuksissa, jotka pätevöittävät kosteus- ja homevaurioiden korjaushankkeissa mukana olevia asiantuntijoita (rakennusterveysasiantuntijat, sisäilma-asiantuntijat, kuntotutkijat, korjaussuunnittelijat ja korjaustyönjohtajat). Opetusmateriaalia voidaan hyödyntää kokonaisuutena tai yksittäisinä aihealueina. Jos materiaalista käytetään yksittäisiä sivuja tai taulukoita, on materiaalin alkuperäinen lähde aina ilmoitettava.</a:t>
            </a:r>
          </a:p>
          <a:p>
            <a:endParaRPr lang="fi-FI" sz="1000" dirty="0"/>
          </a:p>
          <a:p>
            <a:r>
              <a:rPr lang="fi-FI" sz="1000" dirty="0" smtClean="0"/>
              <a:t>Opetusmateriaali </a:t>
            </a:r>
            <a:r>
              <a:rPr lang="fi-FI" sz="1000" dirty="0"/>
              <a:t>on </a:t>
            </a:r>
            <a:r>
              <a:rPr lang="fi-FI" sz="1000" dirty="0" smtClean="0"/>
              <a:t>tehty </a:t>
            </a:r>
            <a:r>
              <a:rPr lang="fi-FI" sz="1000" dirty="0"/>
              <a:t>kosteus- ja hometalkoiden </a:t>
            </a:r>
            <a:r>
              <a:rPr lang="fi-FI" sz="1000" dirty="0" smtClean="0"/>
              <a:t>käyttöön. </a:t>
            </a:r>
            <a:r>
              <a:rPr lang="fi-FI" sz="1000" dirty="0"/>
              <a:t>Opetusmateriaalin </a:t>
            </a:r>
            <a:r>
              <a:rPr lang="fi-FI" sz="1000" dirty="0" smtClean="0"/>
              <a:t>sisältöä ovat koonneet ja muokanneet  ja siitä vastaavat Marjut Reiman Työterveyslaitoksesta, Anne Hyvärinen Terveyden- ja hyvinvoinnin laitokselta sekä Hannu Viitanen.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/>
              <a:t>Aineiston sisältöä saa muokata vain </a:t>
            </a:r>
            <a:r>
              <a:rPr lang="fi-FI" sz="1000" dirty="0" smtClean="0"/>
              <a:t>tekijöiden </a:t>
            </a:r>
            <a:r>
              <a:rPr lang="fi-FI" sz="1000" dirty="0"/>
              <a:t>luvalla. Opetusmateriaalissa mahdollisesti olevista virheistä tai puutteista toivotaan palautetta suoraan </a:t>
            </a:r>
            <a:r>
              <a:rPr lang="fi-FI" sz="1000" dirty="0" smtClean="0"/>
              <a:t>tekijöille </a:t>
            </a:r>
            <a:r>
              <a:rPr lang="fi-FI" sz="1000" dirty="0"/>
              <a:t>tai kosteus- ja hometalkoiden osoitteeseen </a:t>
            </a:r>
            <a:r>
              <a:rPr lang="fi-FI" sz="1000" u="sng" dirty="0">
                <a:hlinkClick r:id="rId2"/>
              </a:rPr>
              <a:t>hometalkoot.ym@ymparisto.fi</a:t>
            </a:r>
            <a:r>
              <a:rPr lang="fi-FI" sz="1000" dirty="0"/>
              <a:t>. Asialliset ja yksilöidyt korjausehdotukset huomioidaan seuraavan päivityksen yhteydessä.</a:t>
            </a:r>
          </a:p>
          <a:p>
            <a:endParaRPr lang="fi-FI" sz="1000" dirty="0"/>
          </a:p>
          <a:p>
            <a:pPr marL="273050" lvl="1" indent="0">
              <a:buNone/>
            </a:pPr>
            <a:r>
              <a:rPr lang="fi-FI" sz="1000" dirty="0"/>
              <a:t>Lisätietoa / palautteet</a:t>
            </a:r>
            <a:r>
              <a:rPr lang="fi-FI" sz="1000" dirty="0" smtClean="0"/>
              <a:t>:</a:t>
            </a:r>
          </a:p>
          <a:p>
            <a:pPr marL="273050" lvl="1" indent="0">
              <a:buNone/>
            </a:pPr>
            <a:endParaRPr lang="fi-FI" sz="1000" dirty="0"/>
          </a:p>
          <a:p>
            <a:pPr marL="273050" lvl="1" indent="0">
              <a:buNone/>
            </a:pPr>
            <a:r>
              <a:rPr lang="fi-FI" sz="1000" dirty="0" smtClean="0"/>
              <a:t>Marjut Reiman	Anne Hyvärinen		Hannu Viitanen</a:t>
            </a:r>
          </a:p>
          <a:p>
            <a:pPr marL="273050" lvl="1" indent="0">
              <a:buNone/>
            </a:pPr>
            <a:r>
              <a:rPr lang="fi-FI" sz="1000" dirty="0" smtClean="0">
                <a:hlinkClick r:id="rId3"/>
              </a:rPr>
              <a:t>marjut.reiman@ttl.fi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4"/>
              </a:rPr>
              <a:t>anne.hyvarinen@thl.fi</a:t>
            </a:r>
            <a:r>
              <a:rPr lang="fi-FI" sz="1000" dirty="0" smtClean="0"/>
              <a:t>	</a:t>
            </a:r>
            <a:r>
              <a:rPr lang="fi-FI" sz="1000" dirty="0" err="1" smtClean="0">
                <a:hlinkClick r:id="rId5"/>
              </a:rPr>
              <a:t>hannu.a.viitanen@luukku.com</a:t>
            </a:r>
            <a:endParaRPr lang="fi-FI" sz="1000" dirty="0" smtClean="0"/>
          </a:p>
          <a:p>
            <a:pPr marL="273050" lvl="1" indent="0">
              <a:buNone/>
            </a:pPr>
            <a:endParaRPr lang="fi-FI" sz="1000" dirty="0"/>
          </a:p>
          <a:p>
            <a:pPr marL="0" indent="0">
              <a:buNone/>
            </a:pP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270364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sz="2800" b="1" dirty="0" err="1" smtClean="0"/>
              <a:t>Homeen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ja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lahon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kasvuriskin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mallinnus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männyn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pintapuu</a:t>
            </a:r>
            <a:endParaRPr lang="fi-FI" sz="2800" b="1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C95D-C74F-4958-90B0-9AD3CB52B984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19461" name="Picture 4"/>
          <p:cNvPicPr>
            <a:picLocks noGrp="1" noChangeAspect="1" noChangeArrowheads="1"/>
          </p:cNvPicPr>
          <p:nvPr>
            <p:ph type="chart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927" y="1412776"/>
            <a:ext cx="3852761" cy="2232248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491426" y="1412776"/>
            <a:ext cx="1928446" cy="481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GB" sz="1600" dirty="0">
                <a:solidFill>
                  <a:schemeClr val="tx2"/>
                </a:solidFill>
                <a:latin typeface="Arial" charset="0"/>
              </a:rPr>
            </a:br>
            <a:r>
              <a:rPr lang="en-GB" sz="2000" b="1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Homeelle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GB" sz="1400" b="1" dirty="0" err="1" smtClean="0">
                <a:solidFill>
                  <a:schemeClr val="accent1"/>
                </a:solidFill>
                <a:latin typeface="Arial" charset="0"/>
              </a:rPr>
              <a:t>kriittiset</a:t>
            </a:r>
            <a:r>
              <a:rPr lang="en-GB" sz="1400" b="1" dirty="0" smtClean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GB" sz="1400" b="1" dirty="0" err="1">
                <a:solidFill>
                  <a:schemeClr val="accent1"/>
                </a:solidFill>
                <a:latin typeface="Arial" charset="0"/>
              </a:rPr>
              <a:t>olosuhteet</a:t>
            </a:r>
            <a:r>
              <a:rPr lang="en-GB" sz="1400" b="1" dirty="0">
                <a:solidFill>
                  <a:schemeClr val="accent1"/>
                </a:solidFill>
                <a:latin typeface="Arial" charset="0"/>
              </a:rPr>
              <a:t> </a:t>
            </a:r>
            <a:br>
              <a:rPr lang="en-GB" sz="1400" b="1" dirty="0">
                <a:solidFill>
                  <a:schemeClr val="accent1"/>
                </a:solidFill>
                <a:latin typeface="Arial" charset="0"/>
              </a:rPr>
            </a:br>
            <a:r>
              <a:rPr lang="en-GB" sz="1400" b="1" dirty="0">
                <a:solidFill>
                  <a:schemeClr val="accent1"/>
                </a:solidFill>
                <a:latin typeface="Arial" charset="0"/>
              </a:rPr>
              <a:t>(</a:t>
            </a:r>
            <a:r>
              <a:rPr lang="en-GB" sz="1400" b="1" dirty="0" err="1">
                <a:solidFill>
                  <a:schemeClr val="accent1"/>
                </a:solidFill>
                <a:latin typeface="Arial" charset="0"/>
              </a:rPr>
              <a:t>kasvun</a:t>
            </a:r>
            <a:r>
              <a:rPr lang="en-GB" sz="14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chemeClr val="accent1"/>
                </a:solidFill>
                <a:latin typeface="Arial" charset="0"/>
              </a:rPr>
              <a:t>alku</a:t>
            </a:r>
            <a:r>
              <a:rPr lang="en-GB" sz="14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chemeClr val="accent1"/>
                </a:solidFill>
                <a:latin typeface="Arial" charset="0"/>
              </a:rPr>
              <a:t>viikkoina</a:t>
            </a:r>
            <a:r>
              <a:rPr lang="en-GB" sz="1400" b="1" dirty="0">
                <a:solidFill>
                  <a:schemeClr val="accent1"/>
                </a:solidFill>
                <a:latin typeface="Arial" charset="0"/>
              </a:rPr>
              <a:t>)</a:t>
            </a:r>
            <a:r>
              <a:rPr lang="en-GB" sz="16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GB" sz="1600" b="1" dirty="0">
                <a:solidFill>
                  <a:schemeClr val="accent1"/>
                </a:solidFill>
                <a:latin typeface="Arial" charset="0"/>
              </a:rPr>
            </a:br>
            <a:r>
              <a:rPr lang="en-GB" sz="16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GB" sz="1600" b="1" dirty="0">
                <a:solidFill>
                  <a:schemeClr val="tx2"/>
                </a:solidFill>
                <a:latin typeface="Arial" charset="0"/>
              </a:rPr>
            </a:br>
            <a:endParaRPr lang="en-GB" sz="1600" b="1" dirty="0" smtClean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GB" sz="1600" b="1" dirty="0">
                <a:solidFill>
                  <a:schemeClr val="tx2"/>
                </a:solidFill>
                <a:latin typeface="Arial" charset="0"/>
              </a:rPr>
            </a:br>
            <a:r>
              <a:rPr lang="en-GB" sz="16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GB" sz="1600" b="1" dirty="0">
                <a:solidFill>
                  <a:schemeClr val="tx2"/>
                </a:solidFill>
                <a:latin typeface="Arial" charset="0"/>
              </a:rPr>
            </a:br>
            <a:r>
              <a:rPr lang="en-GB" sz="2000" b="1" dirty="0" err="1">
                <a:solidFill>
                  <a:srgbClr val="C00000"/>
                </a:solidFill>
                <a:latin typeface="Arial" charset="0"/>
              </a:rPr>
              <a:t>L</a:t>
            </a:r>
            <a:r>
              <a:rPr lang="en-GB" sz="2000" b="1" dirty="0" err="1" smtClean="0">
                <a:solidFill>
                  <a:srgbClr val="C00000"/>
                </a:solidFill>
                <a:latin typeface="Arial" charset="0"/>
              </a:rPr>
              <a:t>aholle</a:t>
            </a:r>
            <a:r>
              <a:rPr lang="en-GB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GB" sz="1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GB" sz="16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GB" sz="1600" b="1" dirty="0">
                <a:solidFill>
                  <a:schemeClr val="tx2"/>
                </a:solidFill>
                <a:latin typeface="Arial" charset="0"/>
              </a:rPr>
            </a:br>
            <a:r>
              <a:rPr lang="en-GB" sz="1400" b="1" dirty="0" err="1" smtClean="0">
                <a:solidFill>
                  <a:schemeClr val="accent1"/>
                </a:solidFill>
                <a:latin typeface="Arial" charset="0"/>
              </a:rPr>
              <a:t>kriittiset</a:t>
            </a:r>
            <a:r>
              <a:rPr lang="en-GB" sz="14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GB" sz="1400" b="1" dirty="0" err="1" smtClean="0">
                <a:solidFill>
                  <a:schemeClr val="accent1"/>
                </a:solidFill>
                <a:latin typeface="Arial" charset="0"/>
              </a:rPr>
              <a:t>olosuhteet</a:t>
            </a:r>
            <a:endParaRPr lang="en-GB" sz="1400" b="1" dirty="0" smtClean="0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n-GB" sz="1400" b="1" dirty="0" smtClean="0">
                <a:solidFill>
                  <a:schemeClr val="accent1"/>
                </a:solidFill>
                <a:latin typeface="Arial" charset="0"/>
              </a:rPr>
              <a:t>(</a:t>
            </a:r>
            <a:r>
              <a:rPr lang="en-GB" sz="1400" b="1" dirty="0" err="1">
                <a:solidFill>
                  <a:schemeClr val="accent1"/>
                </a:solidFill>
                <a:latin typeface="Arial" charset="0"/>
              </a:rPr>
              <a:t>kuukausina</a:t>
            </a:r>
            <a:r>
              <a:rPr lang="en-GB" sz="1400" b="1" dirty="0">
                <a:solidFill>
                  <a:schemeClr val="accent1"/>
                </a:solidFill>
                <a:latin typeface="Arial" charset="0"/>
              </a:rPr>
              <a:t>)</a:t>
            </a:r>
            <a:r>
              <a:rPr lang="en-GB" sz="16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GB" sz="1600" b="1" dirty="0">
                <a:solidFill>
                  <a:schemeClr val="tx2"/>
                </a:solidFill>
                <a:latin typeface="Arial" charset="0"/>
              </a:rPr>
            </a:br>
            <a:endParaRPr lang="en-GB" sz="16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52923"/>
            <a:ext cx="3860490" cy="229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0111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Documents and Settings\RTESTH\Local Settings\Temporary Internet Files\Content.IE5\86SM96LN\MP9004386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r="1456"/>
          <a:stretch>
            <a:fillRect/>
          </a:stretch>
        </p:blipFill>
        <p:spPr bwMode="auto">
          <a:xfrm>
            <a:off x="6525234" y="2564904"/>
            <a:ext cx="2300117" cy="1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827088" y="333376"/>
            <a:ext cx="7993062" cy="1079500"/>
          </a:xfrm>
          <a:noFill/>
        </p:spPr>
        <p:txBody>
          <a:bodyPr>
            <a:noAutofit/>
          </a:bodyPr>
          <a:lstStyle/>
          <a:p>
            <a:r>
              <a:rPr lang="fi-FI" sz="2000" b="1" dirty="0"/>
              <a:t>ENERSIS - Energiatehokas ja toimintavarma korjauskonsepti</a:t>
            </a:r>
            <a:br>
              <a:rPr lang="fi-FI" sz="2000" b="1" dirty="0"/>
            </a:br>
            <a:r>
              <a:rPr lang="fi-FI" sz="1800" b="1" dirty="0" smtClean="0"/>
              <a:t>Työkalun </a:t>
            </a:r>
            <a:r>
              <a:rPr lang="fi-FI" sz="1800" b="1" dirty="0" smtClean="0"/>
              <a:t>kehittäminen </a:t>
            </a:r>
            <a:r>
              <a:rPr lang="fi-FI" sz="1800" b="1" dirty="0"/>
              <a:t>kosteus- ja mikrobiongelmien </a:t>
            </a:r>
            <a:r>
              <a:rPr lang="fi-FI" sz="1800" b="1" dirty="0" smtClean="0"/>
              <a:t>hallintaan</a:t>
            </a:r>
            <a:endParaRPr lang="en-US" sz="1800" b="1" dirty="0" smtClean="0"/>
          </a:p>
        </p:txBody>
      </p:sp>
      <p:sp>
        <p:nvSpPr>
          <p:cNvPr id="12292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fi-FI" sz="1200" b="1" dirty="0" smtClean="0">
                <a:solidFill>
                  <a:srgbClr val="0070C0"/>
                </a:solidFill>
              </a:rPr>
              <a:t> </a:t>
            </a:r>
            <a:r>
              <a:rPr lang="fi-FI" sz="1600" b="1" dirty="0" smtClean="0">
                <a:solidFill>
                  <a:srgbClr val="0070C0"/>
                </a:solidFill>
              </a:rPr>
              <a:t>Mikrobiongelmien havainnointi</a:t>
            </a:r>
          </a:p>
          <a:p>
            <a:pPr lvl="1" eaLnBrk="1" hangingPunct="1">
              <a:defRPr/>
            </a:pPr>
            <a:r>
              <a:rPr lang="fi-FI" sz="1200" dirty="0" smtClean="0"/>
              <a:t>Mitä ja mistä pitää selvittää: kriittiset rakenteet, kosteuskuormat, mahdolliset vauriot: mikrobit, sienet, hyönteiset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fi-FI" sz="1200" b="1" dirty="0" smtClean="0">
                <a:solidFill>
                  <a:srgbClr val="0070C0"/>
                </a:solidFill>
              </a:rPr>
              <a:t> </a:t>
            </a:r>
            <a:r>
              <a:rPr lang="fi-FI" sz="1600" b="1" dirty="0" smtClean="0">
                <a:solidFill>
                  <a:srgbClr val="0070C0"/>
                </a:solidFill>
              </a:rPr>
              <a:t>Syyt kosteus / home / laho - ongelmiin </a:t>
            </a:r>
          </a:p>
          <a:p>
            <a:pPr lvl="1" eaLnBrk="1" hangingPunct="1">
              <a:defRPr/>
            </a:pPr>
            <a:r>
              <a:rPr lang="fi-FI" sz="1200" dirty="0" smtClean="0"/>
              <a:t>Ongelmia ja haittaa aiheuttavat eliöt ja viat (vaurioluokitus)</a:t>
            </a:r>
          </a:p>
          <a:p>
            <a:pPr lvl="1" eaLnBrk="1" hangingPunct="1">
              <a:defRPr/>
            </a:pPr>
            <a:r>
              <a:rPr lang="fi-FI" sz="1200" dirty="0" smtClean="0"/>
              <a:t>Kosteuden ja haittaeliöiden välinen riippuvuus (kosteustilaluokitus)</a:t>
            </a:r>
          </a:p>
          <a:p>
            <a:pPr lvl="1" eaLnBrk="1" hangingPunct="1">
              <a:spcAft>
                <a:spcPts val="700"/>
              </a:spcAft>
              <a:defRPr/>
            </a:pPr>
            <a:r>
              <a:rPr lang="fi-FI" sz="1200" dirty="0" smtClean="0"/>
              <a:t>Missä rakenneosissa ongelmia esiintyy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fi-FI" sz="1200" b="1" dirty="0" smtClean="0">
                <a:solidFill>
                  <a:srgbClr val="0070C0"/>
                </a:solidFill>
              </a:rPr>
              <a:t> </a:t>
            </a:r>
            <a:r>
              <a:rPr lang="fi-FI" sz="1600" b="1" dirty="0" smtClean="0">
                <a:solidFill>
                  <a:srgbClr val="0070C0"/>
                </a:solidFill>
              </a:rPr>
              <a:t>Viat ja vauriot eri rakennusosissa</a:t>
            </a:r>
          </a:p>
          <a:p>
            <a:pPr lvl="1" eaLnBrk="1" hangingPunct="1">
              <a:defRPr/>
            </a:pPr>
            <a:r>
              <a:rPr lang="fi-FI" sz="1200" dirty="0" smtClean="0"/>
              <a:t>Rakenneselvitys - Ongelmien kriteeristö ja sisäilman laatu -&gt; </a:t>
            </a:r>
            <a:br>
              <a:rPr lang="fi-FI" sz="1200" dirty="0" smtClean="0"/>
            </a:br>
            <a:r>
              <a:rPr lang="fi-FI" sz="1200" dirty="0" smtClean="0"/>
              <a:t>sisäilma-analyysit ja sisäilmariskit</a:t>
            </a:r>
          </a:p>
          <a:p>
            <a:pPr lvl="1" eaLnBrk="1" hangingPunct="1">
              <a:spcAft>
                <a:spcPts val="700"/>
              </a:spcAft>
              <a:defRPr/>
            </a:pPr>
            <a:r>
              <a:rPr lang="fi-FI" sz="1200" dirty="0" smtClean="0"/>
              <a:t>Mittausmenetelmien valinta ja käyttö ongelmien kartoituksessa -&gt; </a:t>
            </a:r>
            <a:br>
              <a:rPr lang="fi-FI" sz="1200" dirty="0" smtClean="0"/>
            </a:br>
            <a:r>
              <a:rPr lang="fi-FI" sz="1200" dirty="0" smtClean="0"/>
              <a:t>mikrobianalyysit, muut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fi-FI" sz="1600" b="1" dirty="0" smtClean="0">
                <a:solidFill>
                  <a:srgbClr val="0070C0"/>
                </a:solidFill>
              </a:rPr>
              <a:t> Riskien arviointi korjauksen suunnittelun ja toteutuksen kannalta</a:t>
            </a:r>
          </a:p>
          <a:p>
            <a:pPr lvl="1" eaLnBrk="1" hangingPunct="1">
              <a:defRPr/>
            </a:pPr>
            <a:r>
              <a:rPr lang="fi-FI" sz="1200" dirty="0" smtClean="0"/>
              <a:t>Periaatteet ja ongelmat, mihin korjauksella pyritään</a:t>
            </a:r>
          </a:p>
          <a:p>
            <a:pPr lvl="1" eaLnBrk="1" hangingPunct="1">
              <a:defRPr/>
            </a:pPr>
            <a:r>
              <a:rPr lang="fi-FI" sz="1200" dirty="0" smtClean="0"/>
              <a:t>Riskianalyysi ja korjaustarpeet - mitä pitää korjata ja kuinka laajasti</a:t>
            </a:r>
          </a:p>
          <a:p>
            <a:pPr lvl="1" eaLnBrk="1" hangingPunct="1">
              <a:defRPr/>
            </a:pPr>
            <a:r>
              <a:rPr lang="fi-FI" sz="1200" dirty="0" smtClean="0"/>
              <a:t>Korjausmenetelmien valinta ja osuvuus sekä seuranta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925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fi-FI" sz="2800" b="1" dirty="0"/>
              <a:t>Kemiallinen suojaus hometta </a:t>
            </a:r>
            <a:r>
              <a:rPr lang="fi-FI" sz="2800" b="1" dirty="0" smtClean="0"/>
              <a:t>ja lahoa vastaan</a:t>
            </a:r>
            <a:endParaRPr lang="fi-FI" sz="2800" b="1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/>
              <a:t>Kosteuden imeytymistä estävä </a:t>
            </a:r>
            <a:r>
              <a:rPr lang="fi-FI" sz="1800" dirty="0" smtClean="0"/>
              <a:t>aine (pintakäsittely / imeytys materiaaliin)</a:t>
            </a:r>
            <a:endParaRPr lang="fi-FI" sz="1800" dirty="0"/>
          </a:p>
          <a:p>
            <a:r>
              <a:rPr lang="fi-FI" sz="1800" dirty="0"/>
              <a:t>Vaurio-organismeille haitallinen tai niiden kasvua estävä aine </a:t>
            </a:r>
            <a:r>
              <a:rPr lang="fi-FI" sz="1800" dirty="0" smtClean="0"/>
              <a:t>eli </a:t>
            </a:r>
            <a:r>
              <a:rPr lang="fi-FI" sz="1800" dirty="0" err="1" smtClean="0"/>
              <a:t>biosidi</a:t>
            </a:r>
            <a:r>
              <a:rPr lang="fi-FI" sz="1800" dirty="0" smtClean="0"/>
              <a:t> (säälle alttiissa rakenteessa)</a:t>
            </a:r>
            <a:endParaRPr lang="fi-FI" sz="1800" dirty="0"/>
          </a:p>
          <a:p>
            <a:r>
              <a:rPr lang="fi-FI" sz="1800" b="1" dirty="0">
                <a:solidFill>
                  <a:schemeClr val="accent1"/>
                </a:solidFill>
              </a:rPr>
              <a:t>Käsittelytavat</a:t>
            </a:r>
            <a:endParaRPr lang="en-GB" sz="18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GB" sz="1800" dirty="0"/>
              <a:t>	</a:t>
            </a:r>
            <a:r>
              <a:rPr lang="en-GB" sz="1800" dirty="0" err="1"/>
              <a:t>Pintakäsittely</a:t>
            </a:r>
            <a:r>
              <a:rPr lang="en-GB" sz="1800" dirty="0"/>
              <a:t>: </a:t>
            </a:r>
            <a:r>
              <a:rPr lang="en-GB" sz="1800" dirty="0" err="1"/>
              <a:t>sively</a:t>
            </a:r>
            <a:r>
              <a:rPr lang="en-GB" sz="1800" dirty="0"/>
              <a:t>, </a:t>
            </a:r>
            <a:r>
              <a:rPr lang="en-GB" sz="1800" dirty="0" err="1"/>
              <a:t>ruiskutus</a:t>
            </a:r>
            <a:endParaRPr lang="en-GB" sz="1800" dirty="0"/>
          </a:p>
          <a:p>
            <a:pPr>
              <a:buFontTx/>
              <a:buNone/>
            </a:pPr>
            <a:r>
              <a:rPr lang="en-GB" sz="1800" dirty="0"/>
              <a:t>	</a:t>
            </a:r>
            <a:r>
              <a:rPr lang="en-GB" sz="1800" dirty="0" err="1"/>
              <a:t>Kyllästys</a:t>
            </a:r>
            <a:r>
              <a:rPr lang="en-GB" sz="1800" dirty="0"/>
              <a:t>: </a:t>
            </a:r>
            <a:r>
              <a:rPr lang="en-GB" sz="1800" dirty="0" err="1"/>
              <a:t>impegrointi</a:t>
            </a:r>
            <a:r>
              <a:rPr lang="en-GB" sz="1800" dirty="0"/>
              <a:t>, </a:t>
            </a:r>
            <a:r>
              <a:rPr lang="en-GB" sz="1800" dirty="0" err="1"/>
              <a:t>aerosolit</a:t>
            </a:r>
            <a:r>
              <a:rPr lang="en-GB" sz="1800" dirty="0"/>
              <a:t>, </a:t>
            </a:r>
            <a:r>
              <a:rPr lang="en-GB" sz="1800" dirty="0" err="1"/>
              <a:t>kaasut</a:t>
            </a:r>
            <a:endParaRPr lang="en-GB" sz="1800" dirty="0"/>
          </a:p>
          <a:p>
            <a:r>
              <a:rPr lang="en-GB" sz="1800" b="1" dirty="0" err="1">
                <a:solidFill>
                  <a:schemeClr val="accent1"/>
                </a:solidFill>
              </a:rPr>
              <a:t>Käsittelyvaihe</a:t>
            </a:r>
            <a:endParaRPr lang="en-GB" sz="18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GB" sz="1800" dirty="0"/>
              <a:t>	</a:t>
            </a:r>
            <a:r>
              <a:rPr lang="en-GB" sz="1800" dirty="0" err="1"/>
              <a:t>Valmistusvaihe</a:t>
            </a:r>
            <a:r>
              <a:rPr lang="en-GB" sz="1800" dirty="0"/>
              <a:t>: </a:t>
            </a:r>
            <a:r>
              <a:rPr lang="en-GB" sz="1800" dirty="0" err="1"/>
              <a:t>ennakoiva</a:t>
            </a:r>
            <a:r>
              <a:rPr lang="en-GB" sz="1800" dirty="0"/>
              <a:t> </a:t>
            </a:r>
            <a:r>
              <a:rPr lang="en-GB" sz="1800" dirty="0" err="1"/>
              <a:t>ehkäisy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 err="1"/>
              <a:t>Jälkikäsittely</a:t>
            </a:r>
            <a:r>
              <a:rPr lang="en-GB" sz="1800" dirty="0"/>
              <a:t>: </a:t>
            </a:r>
            <a:r>
              <a:rPr lang="en-GB" sz="1800" dirty="0" err="1" smtClean="0"/>
              <a:t>puhdistus</a:t>
            </a:r>
            <a:r>
              <a:rPr lang="en-GB" sz="1800" dirty="0" smtClean="0"/>
              <a:t>, </a:t>
            </a:r>
            <a:r>
              <a:rPr lang="en-GB" sz="1800" dirty="0" err="1" smtClean="0"/>
              <a:t>desinfiointi</a:t>
            </a:r>
            <a:r>
              <a:rPr lang="en-GB" sz="1800" dirty="0"/>
              <a:t>, </a:t>
            </a:r>
            <a:r>
              <a:rPr lang="en-GB" sz="1800" dirty="0" err="1" smtClean="0"/>
              <a:t>tiivistykset</a:t>
            </a:r>
            <a:r>
              <a:rPr lang="en-GB" sz="1800" dirty="0" smtClean="0"/>
              <a:t> (</a:t>
            </a:r>
            <a:r>
              <a:rPr lang="en-GB" sz="1800" dirty="0" err="1" smtClean="0"/>
              <a:t>soveltuu</a:t>
            </a:r>
            <a:r>
              <a:rPr lang="en-GB" sz="1800" dirty="0" smtClean="0"/>
              <a:t> </a:t>
            </a:r>
            <a:r>
              <a:rPr lang="en-GB" sz="1800" dirty="0" err="1" smtClean="0"/>
              <a:t>lieviin</a:t>
            </a:r>
            <a:r>
              <a:rPr lang="en-GB" sz="1800" dirty="0" smtClean="0"/>
              <a:t> </a:t>
            </a:r>
            <a:r>
              <a:rPr lang="en-GB" sz="1800" dirty="0" err="1" smtClean="0"/>
              <a:t>tapauksiin</a:t>
            </a:r>
            <a:r>
              <a:rPr lang="en-GB" sz="1800" dirty="0" smtClean="0"/>
              <a:t>, </a:t>
            </a:r>
            <a:r>
              <a:rPr lang="en-GB" sz="1800" dirty="0" err="1" smtClean="0"/>
              <a:t>käsittelyjen</a:t>
            </a:r>
            <a:r>
              <a:rPr lang="en-GB" sz="1800" dirty="0" smtClean="0"/>
              <a:t> </a:t>
            </a:r>
            <a:r>
              <a:rPr lang="en-GB" sz="1800" dirty="0" err="1" smtClean="0"/>
              <a:t>mahdollisuus</a:t>
            </a:r>
            <a:r>
              <a:rPr lang="en-GB" sz="1800" dirty="0" smtClean="0"/>
              <a:t> </a:t>
            </a:r>
            <a:r>
              <a:rPr lang="en-GB" sz="1800" dirty="0" err="1" smtClean="0"/>
              <a:t>ja</a:t>
            </a:r>
            <a:r>
              <a:rPr lang="en-GB" sz="1800" dirty="0" smtClean="0"/>
              <a:t> </a:t>
            </a:r>
            <a:r>
              <a:rPr lang="en-GB" sz="1800" dirty="0" err="1" smtClean="0"/>
              <a:t>toteutus</a:t>
            </a:r>
            <a:r>
              <a:rPr lang="en-GB" sz="1800" dirty="0" smtClean="0"/>
              <a:t> </a:t>
            </a:r>
            <a:r>
              <a:rPr lang="en-GB" sz="1800" dirty="0" err="1" smtClean="0"/>
              <a:t>pohdittava</a:t>
            </a:r>
            <a:r>
              <a:rPr lang="en-GB" sz="1800" dirty="0" smtClean="0"/>
              <a:t> </a:t>
            </a:r>
            <a:r>
              <a:rPr lang="en-GB" sz="1800" dirty="0" err="1" smtClean="0"/>
              <a:t>kussakin</a:t>
            </a:r>
            <a:r>
              <a:rPr lang="en-GB" sz="1800" dirty="0" smtClean="0"/>
              <a:t> </a:t>
            </a:r>
            <a:r>
              <a:rPr lang="en-GB" sz="1800" dirty="0" err="1" smtClean="0"/>
              <a:t>tapauksessa</a:t>
            </a:r>
            <a:r>
              <a:rPr lang="en-GB" sz="1800" dirty="0" smtClean="0"/>
              <a:t> </a:t>
            </a:r>
            <a:r>
              <a:rPr lang="en-GB" sz="1800" dirty="0" err="1" smtClean="0"/>
              <a:t>erikseen</a:t>
            </a:r>
            <a:r>
              <a:rPr lang="en-GB" sz="1800" dirty="0" smtClean="0"/>
              <a:t>)</a:t>
            </a:r>
            <a:endParaRPr lang="fi-FI" sz="18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40115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fi-FI" sz="2800" b="1" dirty="0" smtClean="0"/>
              <a:t>Kemiallinen saneeraus - suhtauduttava kriittisesti</a:t>
            </a:r>
            <a:endParaRPr lang="fi-FI" sz="28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solidFill>
                  <a:srgbClr val="FF0000"/>
                </a:solidFill>
              </a:rPr>
              <a:t>Kemiallinen saneeraus ei ole rakenteellisen korjauksen korvike, vaan sen </a:t>
            </a:r>
            <a:r>
              <a:rPr lang="fi-FI" sz="1800" dirty="0" smtClean="0">
                <a:solidFill>
                  <a:srgbClr val="FF0000"/>
                </a:solidFill>
              </a:rPr>
              <a:t>täydentäjä  ja vain rajatuissa tapauksissa, ei ”varmuuden vuoksi”.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Aineen tehokkuus ja </a:t>
            </a:r>
            <a:r>
              <a:rPr lang="fi-FI" sz="1800" dirty="0" smtClean="0"/>
              <a:t>vaikutusaika otettava huomioon</a:t>
            </a:r>
            <a:endParaRPr lang="fi-FI" sz="1800" dirty="0"/>
          </a:p>
          <a:p>
            <a:r>
              <a:rPr lang="fi-FI" sz="1800" dirty="0"/>
              <a:t>Materiaalin ja kemikaalin yhteensopivuus</a:t>
            </a:r>
          </a:p>
          <a:p>
            <a:r>
              <a:rPr lang="fi-FI" sz="1800" dirty="0" smtClean="0"/>
              <a:t>Käyttökohteet ja mahdolliset vaikutukset sisäilman laatuun</a:t>
            </a:r>
          </a:p>
          <a:p>
            <a:endParaRPr lang="fi-FI" sz="1800" dirty="0"/>
          </a:p>
          <a:p>
            <a:r>
              <a:rPr lang="fi-FI" sz="1800" dirty="0"/>
              <a:t>Tehoaineet ja niiden </a:t>
            </a:r>
            <a:r>
              <a:rPr lang="fi-FI" sz="1800" dirty="0" smtClean="0"/>
              <a:t>terveysvaikutukset selvitettävä huolellisesti </a:t>
            </a:r>
            <a:r>
              <a:rPr lang="fi-FI" sz="1800" dirty="0" smtClean="0">
                <a:sym typeface="Wingdings"/>
              </a:rPr>
              <a:t></a:t>
            </a:r>
            <a:r>
              <a:rPr lang="fi-FI" sz="1800" dirty="0" smtClean="0"/>
              <a:t> </a:t>
            </a:r>
            <a:r>
              <a:rPr lang="fi-FI" sz="1800" dirty="0" smtClean="0">
                <a:solidFill>
                  <a:srgbClr val="FF0000"/>
                </a:solidFill>
              </a:rPr>
              <a:t>Käyttöturvallisuustiedotteet</a:t>
            </a:r>
          </a:p>
          <a:p>
            <a:endParaRPr lang="fi-FI" sz="1800" dirty="0" smtClean="0">
              <a:solidFill>
                <a:srgbClr val="FF0000"/>
              </a:solidFill>
            </a:endParaRPr>
          </a:p>
          <a:p>
            <a:r>
              <a:rPr lang="fi-FI" sz="1800" dirty="0" smtClean="0">
                <a:solidFill>
                  <a:srgbClr val="FF0000"/>
                </a:solidFill>
              </a:rPr>
              <a:t>Viime vuosina kriittisyys kemikaaleja kohtaan lisääntynyt </a:t>
            </a:r>
            <a:r>
              <a:rPr lang="fi-FI" sz="18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smtClean="0">
                <a:solidFill>
                  <a:srgbClr val="FF0000"/>
                </a:solidFill>
              </a:rPr>
              <a:t>käyttöön suhtauduttava varauksellisesti etenkin sisäilmaan ja sisäpintoihin rajoittuvissa materiaaleissa ja rakenteissa</a:t>
            </a:r>
          </a:p>
          <a:p>
            <a:pPr>
              <a:buFontTx/>
              <a:buNone/>
            </a:pPr>
            <a:endParaRPr lang="fi-FI" sz="18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8458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fi-FI" sz="2800" b="1" dirty="0" smtClean="0"/>
              <a:t>Käytännön toimivuustarkastelujen kipupisteet </a:t>
            </a:r>
            <a:r>
              <a:rPr lang="fi-FI" sz="2800" b="1" dirty="0" smtClean="0"/>
              <a:t>					</a:t>
            </a:r>
            <a:r>
              <a:rPr lang="fi-FI" sz="2800" dirty="0" smtClean="0"/>
              <a:t>1/2</a:t>
            </a:r>
            <a:endParaRPr lang="fi-FI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fi-FI" sz="1800" b="1" dirty="0" smtClean="0">
                <a:solidFill>
                  <a:srgbClr val="0070C0"/>
                </a:solidFill>
              </a:rPr>
              <a:t>Vaatimustaso kasvanut (miten rahat riittävät korjauksiin), korjaukset </a:t>
            </a:r>
            <a:r>
              <a:rPr lang="fi-FI" sz="1800" b="1" dirty="0">
                <a:solidFill>
                  <a:srgbClr val="0070C0"/>
                </a:solidFill>
              </a:rPr>
              <a:t>tulisi kohdentaa </a:t>
            </a:r>
            <a:r>
              <a:rPr lang="fi-FI" sz="1800" b="1" dirty="0" smtClean="0">
                <a:solidFill>
                  <a:srgbClr val="0070C0"/>
                </a:solidFill>
              </a:rPr>
              <a:t>oikein ja todelliset viat ja vauriot korjattava</a:t>
            </a:r>
          </a:p>
          <a:p>
            <a:pPr>
              <a:spcAft>
                <a:spcPts val="200"/>
              </a:spcAft>
            </a:pPr>
            <a:r>
              <a:rPr lang="fi-FI" sz="1800" dirty="0" smtClean="0"/>
              <a:t>Korjauksia tulisi optimoida – </a:t>
            </a:r>
            <a:r>
              <a:rPr lang="fi-FI" sz="1800" b="1" dirty="0" smtClean="0">
                <a:solidFill>
                  <a:srgbClr val="0070C0"/>
                </a:solidFill>
              </a:rPr>
              <a:t>ilmanvaihdon merkitys ja vaikutus sisäilman laatuun tärkeä – tilapäiset sisäilmaa parantavat ratkaisut </a:t>
            </a:r>
            <a:r>
              <a:rPr lang="fi-FI" sz="1800" b="1" dirty="0" smtClean="0">
                <a:solidFill>
                  <a:srgbClr val="0070C0"/>
                </a:solidFill>
              </a:rPr>
              <a:t>käyttöön?</a:t>
            </a:r>
            <a:endParaRPr lang="fi-FI" sz="1800" b="1" dirty="0" smtClean="0">
              <a:solidFill>
                <a:srgbClr val="0070C0"/>
              </a:solidFill>
            </a:endParaRPr>
          </a:p>
          <a:p>
            <a:pPr>
              <a:spcAft>
                <a:spcPts val="200"/>
              </a:spcAft>
            </a:pPr>
            <a:r>
              <a:rPr lang="fi-FI" sz="1800" dirty="0" smtClean="0"/>
              <a:t>Uudet rakentamisen tavoitteet ja määräykset muuttuneet – </a:t>
            </a:r>
            <a:r>
              <a:rPr lang="fi-FI" sz="1800" b="1" dirty="0" smtClean="0">
                <a:solidFill>
                  <a:srgbClr val="0070C0"/>
                </a:solidFill>
              </a:rPr>
              <a:t>vaatimukset kasvaneet ja tarpeet muuttuneet – mikä on kriittinen ”homeindeksi” eri rakenteissa</a:t>
            </a:r>
          </a:p>
          <a:p>
            <a:pPr>
              <a:spcAft>
                <a:spcPts val="200"/>
              </a:spcAft>
            </a:pPr>
            <a:r>
              <a:rPr lang="fi-FI" sz="1800" dirty="0" smtClean="0"/>
              <a:t>Terveysala ja rakentaminen parempaan yhteistyöhön, terveysalan ja lääketieteen tuloksilla ei rakennuksia korjata </a:t>
            </a:r>
            <a:r>
              <a:rPr lang="fi-FI" sz="1800" dirty="0"/>
              <a:t>– </a:t>
            </a:r>
            <a:r>
              <a:rPr lang="fi-FI" sz="1800" b="1" dirty="0" smtClean="0">
                <a:solidFill>
                  <a:srgbClr val="0070C0"/>
                </a:solidFill>
              </a:rPr>
              <a:t>sovellukset käytäntöön</a:t>
            </a:r>
          </a:p>
          <a:p>
            <a:pPr>
              <a:spcAft>
                <a:spcPts val="200"/>
              </a:spcAft>
            </a:pPr>
            <a:r>
              <a:rPr lang="fi-FI" sz="1800" dirty="0" smtClean="0"/>
              <a:t>Rakentamisen ammattitaitoa kehitettävä, </a:t>
            </a:r>
            <a:r>
              <a:rPr lang="fi-FI" sz="1800" b="1" dirty="0" smtClean="0">
                <a:solidFill>
                  <a:srgbClr val="0070C0"/>
                </a:solidFill>
              </a:rPr>
              <a:t>ammattitaito kunniaan, </a:t>
            </a:r>
            <a:r>
              <a:rPr lang="fi-FI" sz="1800" dirty="0" smtClean="0"/>
              <a:t>vastuut kohdennettava paremmin </a:t>
            </a:r>
            <a:r>
              <a:rPr lang="fi-FI" sz="1800" dirty="0"/>
              <a:t>– </a:t>
            </a:r>
            <a:r>
              <a:rPr lang="fi-FI" sz="1800" b="1" dirty="0" smtClean="0">
                <a:solidFill>
                  <a:srgbClr val="0070C0"/>
                </a:solidFill>
              </a:rPr>
              <a:t>menettelytavat käytännössä</a:t>
            </a:r>
          </a:p>
          <a:p>
            <a:pPr>
              <a:spcAft>
                <a:spcPts val="200"/>
              </a:spcAft>
            </a:pPr>
            <a:endParaRPr lang="fi-FI" sz="1600" b="1" dirty="0" smtClean="0"/>
          </a:p>
          <a:p>
            <a:pPr>
              <a:spcAft>
                <a:spcPts val="200"/>
              </a:spcAft>
            </a:pPr>
            <a:endParaRPr lang="fi-FI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5078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fi-FI" sz="2800" b="1" dirty="0" smtClean="0"/>
              <a:t>Käytännön </a:t>
            </a:r>
            <a:r>
              <a:rPr lang="fi-FI" sz="2800" dirty="0"/>
              <a:t>toimivuustarkastelujen </a:t>
            </a:r>
            <a:r>
              <a:rPr lang="fi-FI" sz="2800" b="1" dirty="0" smtClean="0"/>
              <a:t>kipupisteet </a:t>
            </a:r>
            <a:r>
              <a:rPr lang="fi-FI" sz="2800" b="1" dirty="0" smtClean="0"/>
              <a:t>					2/2</a:t>
            </a:r>
            <a:endParaRPr lang="fi-FI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200"/>
              </a:spcAft>
            </a:pPr>
            <a:r>
              <a:rPr lang="fi-FI" sz="1800" smtClean="0"/>
              <a:t>Korjausmenetelmien </a:t>
            </a:r>
            <a:r>
              <a:rPr lang="fi-FI" sz="1800" dirty="0" smtClean="0"/>
              <a:t>kehittäminen – </a:t>
            </a:r>
            <a:r>
              <a:rPr lang="fi-FI" sz="1800" b="1" dirty="0" smtClean="0">
                <a:solidFill>
                  <a:srgbClr val="0070C0"/>
                </a:solidFill>
              </a:rPr>
              <a:t>kemikaalit </a:t>
            </a:r>
            <a:r>
              <a:rPr lang="fi-FI" sz="1800" b="1" smtClean="0">
                <a:solidFill>
                  <a:srgbClr val="0070C0"/>
                </a:solidFill>
              </a:rPr>
              <a:t>ei </a:t>
            </a:r>
            <a:r>
              <a:rPr lang="fi-FI" sz="1800" b="1" smtClean="0">
                <a:solidFill>
                  <a:srgbClr val="0070C0"/>
                </a:solidFill>
              </a:rPr>
              <a:t>ratkaisu</a:t>
            </a:r>
            <a:endParaRPr lang="fi-FI" sz="1800" dirty="0" smtClean="0"/>
          </a:p>
          <a:p>
            <a:pPr>
              <a:spcAft>
                <a:spcPts val="200"/>
              </a:spcAft>
            </a:pPr>
            <a:r>
              <a:rPr lang="fi-FI" sz="1800" dirty="0" smtClean="0"/>
              <a:t>Energiatehokkuus / kosteusvauriot – </a:t>
            </a:r>
            <a:r>
              <a:rPr lang="fi-FI" sz="1800" b="1" dirty="0" smtClean="0">
                <a:solidFill>
                  <a:srgbClr val="0070C0"/>
                </a:solidFill>
              </a:rPr>
              <a:t>kosteusriskit otettava huomioon</a:t>
            </a:r>
          </a:p>
          <a:p>
            <a:pPr>
              <a:spcAft>
                <a:spcPts val="200"/>
              </a:spcAft>
            </a:pPr>
            <a:r>
              <a:rPr lang="fi-FI" sz="1800" dirty="0" smtClean="0"/>
              <a:t>Energiatehokas rakennus ei ole sairas talo – </a:t>
            </a:r>
            <a:r>
              <a:rPr lang="fi-FI" sz="1800" b="1" dirty="0" smtClean="0">
                <a:solidFill>
                  <a:srgbClr val="0070C0"/>
                </a:solidFill>
              </a:rPr>
              <a:t>pullotalopuheet  outoja? </a:t>
            </a:r>
          </a:p>
          <a:p>
            <a:pPr>
              <a:spcAft>
                <a:spcPts val="200"/>
              </a:spcAft>
            </a:pPr>
            <a:r>
              <a:rPr lang="fi-FI" sz="1800" dirty="0" smtClean="0"/>
              <a:t>Energiatehokkuuden korjaukset </a:t>
            </a:r>
            <a:r>
              <a:rPr lang="fi-FI" sz="1800" dirty="0"/>
              <a:t>haasteeksi – </a:t>
            </a:r>
            <a:r>
              <a:rPr lang="fi-FI" sz="1800" b="1" dirty="0" smtClean="0">
                <a:solidFill>
                  <a:srgbClr val="0070C0"/>
                </a:solidFill>
              </a:rPr>
              <a:t>korjaukset kohdistettava ja toteutettava oikein, rakennusalan tutkijoiden osaamisen hyödyntäminen </a:t>
            </a:r>
          </a:p>
          <a:p>
            <a:pPr>
              <a:spcAft>
                <a:spcPts val="200"/>
              </a:spcAft>
            </a:pPr>
            <a:r>
              <a:rPr lang="fi-FI" sz="1800" b="1" dirty="0">
                <a:solidFill>
                  <a:srgbClr val="0070C0"/>
                </a:solidFill>
              </a:rPr>
              <a:t>Homeriskit huomioitava aina – mikään ratkaisu ei kestä vesivuotoja (mm VTT:n kokemus</a:t>
            </a:r>
            <a:r>
              <a:rPr lang="fi-FI" sz="1800" b="1" dirty="0" smtClean="0">
                <a:solidFill>
                  <a:srgbClr val="0070C0"/>
                </a:solidFill>
              </a:rPr>
              <a:t>)</a:t>
            </a:r>
            <a:endParaRPr lang="fi-FI" sz="1800" b="1" dirty="0">
              <a:solidFill>
                <a:srgbClr val="0070C0"/>
              </a:solidFill>
            </a:endParaRPr>
          </a:p>
          <a:p>
            <a:pPr>
              <a:spcAft>
                <a:spcPts val="200"/>
              </a:spcAft>
            </a:pPr>
            <a:endParaRPr lang="fi-FI" sz="1800" b="1" dirty="0" smtClean="0">
              <a:solidFill>
                <a:srgbClr val="0070C0"/>
              </a:solidFill>
            </a:endParaRPr>
          </a:p>
          <a:p>
            <a:pPr>
              <a:spcAft>
                <a:spcPts val="200"/>
              </a:spcAft>
            </a:pPr>
            <a:endParaRPr lang="fi-FI" sz="1600" b="1" dirty="0" smtClean="0"/>
          </a:p>
          <a:p>
            <a:pPr>
              <a:spcAft>
                <a:spcPts val="200"/>
              </a:spcAft>
            </a:pPr>
            <a:endParaRPr lang="fi-FI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07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fi-FI" sz="2800" b="1" dirty="0" smtClean="0"/>
              <a:t>Julkisivujen pitkäaikaiskestävyys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Rakenteellinen suojaus tärkein lähtökohta</a:t>
            </a:r>
          </a:p>
          <a:p>
            <a:pPr lvl="1"/>
            <a:r>
              <a:rPr lang="fi-FI" sz="1600" dirty="0" smtClean="0"/>
              <a:t>Detaljit, saumat, kiinnitykset ja liittymät</a:t>
            </a:r>
          </a:p>
          <a:p>
            <a:r>
              <a:rPr lang="fi-FI" sz="1800" dirty="0" smtClean="0"/>
              <a:t>Pintakäsittely ja materiaalin valinta</a:t>
            </a:r>
          </a:p>
          <a:p>
            <a:pPr lvl="1"/>
            <a:r>
              <a:rPr lang="fi-FI" sz="1600" dirty="0" smtClean="0"/>
              <a:t>Esim. puun pintakäsittelyssä useita eri vaihtoehtoja</a:t>
            </a:r>
          </a:p>
          <a:p>
            <a:pPr lvl="1"/>
            <a:r>
              <a:rPr lang="fi-FI" sz="1600" dirty="0" smtClean="0"/>
              <a:t>Pintakäsittelyn kestoikä yleensä lyhyempi kuin itse julkisivurakenteen – uusintakäsittelyt tarpeen, riippuen pintakäsittely-yhdistelmästä</a:t>
            </a:r>
          </a:p>
          <a:p>
            <a:r>
              <a:rPr lang="fi-FI" sz="1800" dirty="0" smtClean="0"/>
              <a:t>Puu- / tiilijulkisivu</a:t>
            </a:r>
          </a:p>
          <a:p>
            <a:pPr lvl="1"/>
            <a:r>
              <a:rPr lang="fi-FI" sz="1600" dirty="0" smtClean="0"/>
              <a:t>Tiilijulkisivun saumat ja </a:t>
            </a:r>
            <a:r>
              <a:rPr lang="fi-FI" sz="1600" dirty="0" err="1" smtClean="0"/>
              <a:t>purseet</a:t>
            </a:r>
            <a:r>
              <a:rPr lang="fi-FI" sz="1600" dirty="0" smtClean="0"/>
              <a:t> voivat johtaa kosteutta sisempiin rakenneosiin -&gt; tiilijulkisivun taustan kosteuskuormat</a:t>
            </a:r>
          </a:p>
          <a:p>
            <a:pPr lvl="1"/>
            <a:r>
              <a:rPr lang="fi-FI" sz="1600" dirty="0" smtClean="0"/>
              <a:t>Tiilijulkisivun lämpötilakäyttäytyminen erilainen kuin puujulkisivun</a:t>
            </a:r>
          </a:p>
          <a:p>
            <a:pPr lvl="1"/>
            <a:r>
              <a:rPr lang="fi-FI" sz="1600" dirty="0" smtClean="0"/>
              <a:t>Puujulkisivun saumat erilaisia riippuen rakenteesta</a:t>
            </a:r>
          </a:p>
          <a:p>
            <a:r>
              <a:rPr lang="fi-FI" sz="1800" dirty="0" smtClean="0"/>
              <a:t>Rakenteen ja pintakäsittelyn yhteisvaikutus tärkeää</a:t>
            </a:r>
            <a:endParaRPr lang="fi-FI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 w="12700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r>
              <a:rPr lang="fi-FI" sz="2400" b="1" dirty="0" smtClean="0"/>
              <a:t>Ulkopintojen kestävyyteen vaikuttavat tekijät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27</a:t>
            </a:fld>
            <a:endParaRPr lang="fi-FI" dirty="0"/>
          </a:p>
        </p:txBody>
      </p:sp>
      <p:grpSp>
        <p:nvGrpSpPr>
          <p:cNvPr id="4" name="Ryhmitä 3"/>
          <p:cNvGrpSpPr/>
          <p:nvPr/>
        </p:nvGrpSpPr>
        <p:grpSpPr>
          <a:xfrm>
            <a:off x="948822" y="1282664"/>
            <a:ext cx="7151570" cy="4810632"/>
            <a:chOff x="948822" y="1282664"/>
            <a:chExt cx="7151570" cy="4810632"/>
          </a:xfrm>
        </p:grpSpPr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1043608" y="5216649"/>
              <a:ext cx="2186488" cy="87664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fi-FI" sz="1400" dirty="0"/>
                <a:t>Maalin ulkopinnan </a:t>
              </a:r>
            </a:p>
            <a:p>
              <a:pPr algn="ctr"/>
              <a:r>
                <a:rPr lang="fi-FI" sz="1400" dirty="0"/>
                <a:t>värjääntyminen </a:t>
              </a:r>
              <a:r>
                <a:rPr lang="fi-FI" sz="1400" dirty="0" smtClean="0"/>
                <a:t/>
              </a:r>
              <a:br>
                <a:rPr lang="fi-FI" sz="1400" dirty="0" smtClean="0"/>
              </a:br>
              <a:r>
                <a:rPr lang="fi-FI" sz="1400" dirty="0" smtClean="0"/>
                <a:t>(</a:t>
              </a:r>
              <a:r>
                <a:rPr lang="fi-FI" sz="1400" dirty="0"/>
                <a:t>home)</a:t>
              </a: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3406705" y="5190146"/>
              <a:ext cx="2261089" cy="90314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fi-FI" sz="1400"/>
                <a:t>Maalikerroksen</a:t>
              </a:r>
            </a:p>
            <a:p>
              <a:pPr algn="ctr"/>
              <a:r>
                <a:rPr lang="fi-FI" sz="1400"/>
                <a:t>vioittuminen</a:t>
              </a: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5847390" y="5190147"/>
              <a:ext cx="2253002" cy="90314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fi-FI" sz="1400"/>
                <a:t>Maalin ja alustan </a:t>
              </a:r>
            </a:p>
            <a:p>
              <a:pPr algn="ctr"/>
              <a:r>
                <a:rPr lang="fi-FI" sz="1400"/>
                <a:t>vioittuminen</a:t>
              </a:r>
            </a:p>
          </p:txBody>
        </p:sp>
        <p:grpSp>
          <p:nvGrpSpPr>
            <p:cNvPr id="3" name="Ryhmitä 2"/>
            <p:cNvGrpSpPr/>
            <p:nvPr/>
          </p:nvGrpSpPr>
          <p:grpSpPr>
            <a:xfrm>
              <a:off x="948822" y="1282664"/>
              <a:ext cx="6998965" cy="3837010"/>
              <a:chOff x="948822" y="1282664"/>
              <a:chExt cx="6998965" cy="3837010"/>
            </a:xfrm>
          </p:grpSpPr>
          <p:sp>
            <p:nvSpPr>
              <p:cNvPr id="48131" name="Oval 3"/>
              <p:cNvSpPr>
                <a:spLocks noChangeArrowheads="1"/>
              </p:cNvSpPr>
              <p:nvPr/>
            </p:nvSpPr>
            <p:spPr bwMode="auto">
              <a:xfrm>
                <a:off x="2396777" y="1315524"/>
                <a:ext cx="2017719" cy="1223219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fi-FI" sz="1400" dirty="0"/>
                  <a:t>Ympäristön</a:t>
                </a:r>
              </a:p>
              <a:p>
                <a:pPr algn="ctr"/>
                <a:r>
                  <a:rPr lang="fi-FI" sz="1400" dirty="0"/>
                  <a:t>i</a:t>
                </a:r>
                <a:r>
                  <a:rPr lang="fi-FI" sz="1400" dirty="0" smtClean="0"/>
                  <a:t>lmastorasitukset</a:t>
                </a:r>
                <a:endParaRPr lang="fi-FI" sz="1400" dirty="0"/>
              </a:p>
            </p:txBody>
          </p:sp>
          <p:sp>
            <p:nvSpPr>
              <p:cNvPr id="48132" name="Oval 4"/>
              <p:cNvSpPr>
                <a:spLocks noChangeArrowheads="1"/>
              </p:cNvSpPr>
              <p:nvPr/>
            </p:nvSpPr>
            <p:spPr bwMode="auto">
              <a:xfrm>
                <a:off x="4258451" y="1282664"/>
                <a:ext cx="2153538" cy="128894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fi-FI" sz="1400"/>
                  <a:t>Rakenteet</a:t>
                </a:r>
              </a:p>
              <a:p>
                <a:pPr algn="ctr"/>
                <a:r>
                  <a:rPr lang="fi-FI" sz="1400"/>
                  <a:t>Rakentaminen</a:t>
                </a:r>
              </a:p>
            </p:txBody>
          </p:sp>
          <p:sp>
            <p:nvSpPr>
              <p:cNvPr id="48133" name="Oval 5"/>
              <p:cNvSpPr>
                <a:spLocks noChangeArrowheads="1"/>
              </p:cNvSpPr>
              <p:nvPr/>
            </p:nvSpPr>
            <p:spPr bwMode="auto">
              <a:xfrm>
                <a:off x="1287060" y="2130618"/>
                <a:ext cx="1947793" cy="1117684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fi-FI" sz="1400"/>
                  <a:t>Mikrobit ja </a:t>
                </a:r>
              </a:p>
              <a:p>
                <a:pPr algn="ctr"/>
                <a:r>
                  <a:rPr lang="fi-FI" sz="1400"/>
                  <a:t>homesienet</a:t>
                </a:r>
              </a:p>
            </p:txBody>
          </p:sp>
          <p:sp>
            <p:nvSpPr>
              <p:cNvPr id="48137" name="Oval 9"/>
              <p:cNvSpPr>
                <a:spLocks noChangeArrowheads="1"/>
              </p:cNvSpPr>
              <p:nvPr/>
            </p:nvSpPr>
            <p:spPr bwMode="auto">
              <a:xfrm>
                <a:off x="948822" y="3079764"/>
                <a:ext cx="1947792" cy="1226389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fi-FI" sz="1400"/>
                  <a:t>Ympäristön maasto</a:t>
                </a:r>
              </a:p>
            </p:txBody>
          </p:sp>
          <p:sp>
            <p:nvSpPr>
              <p:cNvPr id="48138" name="Oval 10"/>
              <p:cNvSpPr>
                <a:spLocks noChangeArrowheads="1"/>
              </p:cNvSpPr>
              <p:nvPr/>
            </p:nvSpPr>
            <p:spPr bwMode="auto">
              <a:xfrm>
                <a:off x="1402525" y="4030220"/>
                <a:ext cx="2006972" cy="1089454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fi-FI" sz="1400"/>
                  <a:t>Ympäristön </a:t>
                </a:r>
              </a:p>
              <a:p>
                <a:pPr algn="ctr"/>
                <a:r>
                  <a:rPr lang="fi-FI" sz="1400"/>
                  <a:t>päästöt (pöly)</a:t>
                </a:r>
              </a:p>
            </p:txBody>
          </p:sp>
          <p:sp>
            <p:nvSpPr>
              <p:cNvPr id="48139" name="Oval 11"/>
              <p:cNvSpPr>
                <a:spLocks noChangeArrowheads="1"/>
              </p:cNvSpPr>
              <p:nvPr/>
            </p:nvSpPr>
            <p:spPr bwMode="auto">
              <a:xfrm>
                <a:off x="5718615" y="1990927"/>
                <a:ext cx="2060574" cy="1147974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fi-FI" sz="1400"/>
                  <a:t>Materiaalit</a:t>
                </a:r>
              </a:p>
            </p:txBody>
          </p:sp>
          <p:sp>
            <p:nvSpPr>
              <p:cNvPr id="48140" name="Oval 12"/>
              <p:cNvSpPr>
                <a:spLocks noChangeArrowheads="1"/>
              </p:cNvSpPr>
              <p:nvPr/>
            </p:nvSpPr>
            <p:spPr bwMode="auto">
              <a:xfrm>
                <a:off x="5999995" y="2936129"/>
                <a:ext cx="1947792" cy="1227894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fi-FI" sz="1400"/>
                  <a:t>Pohjustus ja </a:t>
                </a:r>
              </a:p>
              <a:p>
                <a:pPr algn="ctr"/>
                <a:r>
                  <a:rPr lang="fi-FI" sz="1400"/>
                  <a:t>pinnoitteet</a:t>
                </a:r>
              </a:p>
            </p:txBody>
          </p:sp>
          <p:sp>
            <p:nvSpPr>
              <p:cNvPr id="48141" name="Oval 13"/>
              <p:cNvSpPr>
                <a:spLocks noChangeArrowheads="1"/>
              </p:cNvSpPr>
              <p:nvPr/>
            </p:nvSpPr>
            <p:spPr bwMode="auto">
              <a:xfrm>
                <a:off x="5661756" y="3976918"/>
                <a:ext cx="1947792" cy="108795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fi-FI" sz="1400"/>
                  <a:t>Huolto ja korjaus</a:t>
                </a:r>
              </a:p>
            </p:txBody>
          </p:sp>
          <p:sp>
            <p:nvSpPr>
              <p:cNvPr id="48142" name="Oval 14"/>
              <p:cNvSpPr>
                <a:spLocks noChangeArrowheads="1"/>
              </p:cNvSpPr>
              <p:nvPr/>
            </p:nvSpPr>
            <p:spPr bwMode="auto">
              <a:xfrm>
                <a:off x="2726040" y="2300630"/>
                <a:ext cx="3589230" cy="2594226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fi-FI" sz="1400" dirty="0"/>
                  <a:t>Ympäristö, ilmansuunta</a:t>
                </a:r>
              </a:p>
              <a:p>
                <a:pPr algn="ctr"/>
                <a:r>
                  <a:rPr lang="fi-FI" sz="1400" dirty="0"/>
                  <a:t>I</a:t>
                </a:r>
                <a:r>
                  <a:rPr lang="fi-FI" sz="1400" dirty="0" smtClean="0"/>
                  <a:t>lmastokuormitus</a:t>
                </a:r>
                <a:r>
                  <a:rPr lang="fi-FI" sz="1400" dirty="0"/>
                  <a:t>, sade, tuuli </a:t>
                </a:r>
                <a:r>
                  <a:rPr lang="fi-FI" sz="1400" dirty="0" smtClean="0"/>
                  <a:t>jne.</a:t>
                </a:r>
                <a:endParaRPr lang="fi-FI" sz="1400" dirty="0"/>
              </a:p>
              <a:p>
                <a:pPr algn="ctr"/>
                <a:r>
                  <a:rPr lang="fi-FI" sz="1400" dirty="0"/>
                  <a:t>Kasvillisuus, orgaaninen pöly</a:t>
                </a:r>
              </a:p>
              <a:p>
                <a:pPr algn="ctr"/>
                <a:r>
                  <a:rPr lang="fi-FI" sz="1400" dirty="0"/>
                  <a:t>Rakenteet ja detaljit</a:t>
                </a:r>
              </a:p>
              <a:p>
                <a:pPr algn="ctr"/>
                <a:r>
                  <a:rPr lang="fi-FI" sz="1400" dirty="0"/>
                  <a:t>Puumateriaali ja pohjustus</a:t>
                </a:r>
              </a:p>
              <a:p>
                <a:pPr algn="ctr"/>
                <a:r>
                  <a:rPr lang="fi-FI" sz="1400" dirty="0"/>
                  <a:t>Pintamaalaus, </a:t>
                </a:r>
                <a:r>
                  <a:rPr lang="fi-FI" sz="1400" dirty="0" smtClean="0"/>
                  <a:t>maalin </a:t>
                </a:r>
                <a:r>
                  <a:rPr lang="fi-FI" sz="1400" dirty="0"/>
                  <a:t>koostumus</a:t>
                </a:r>
              </a:p>
              <a:p>
                <a:pPr algn="ctr"/>
                <a:r>
                  <a:rPr lang="fi-FI" sz="1400" dirty="0"/>
                  <a:t>Huolto ja hoito</a:t>
                </a:r>
              </a:p>
            </p:txBody>
          </p:sp>
        </p:grpSp>
        <p:sp>
          <p:nvSpPr>
            <p:cNvPr id="2" name="Nuoli oikealle 1"/>
            <p:cNvSpPr/>
            <p:nvPr/>
          </p:nvSpPr>
          <p:spPr>
            <a:xfrm>
              <a:off x="3059832" y="5392090"/>
              <a:ext cx="577360" cy="569367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Nuoli oikealle 18"/>
            <p:cNvSpPr/>
            <p:nvPr/>
          </p:nvSpPr>
          <p:spPr>
            <a:xfrm>
              <a:off x="5468912" y="5370288"/>
              <a:ext cx="577360" cy="569367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60456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fi-FI" sz="2400" b="1" dirty="0" smtClean="0"/>
              <a:t>Tulevaisuus: sääolojen muutosten </a:t>
            </a:r>
            <a:r>
              <a:rPr lang="fi-FI" sz="2400" dirty="0" smtClean="0"/>
              <a:t>vaikutu</a:t>
            </a:r>
            <a:r>
              <a:rPr lang="fi-FI" sz="2400" b="1" dirty="0" smtClean="0"/>
              <a:t>s rakenteiden </a:t>
            </a:r>
            <a:r>
              <a:rPr lang="fi-FI" sz="2400" b="1" dirty="0" smtClean="0"/>
              <a:t>pitkäaikaiskestävyyteen		1/2</a:t>
            </a:r>
            <a:endParaRPr lang="fi-FI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Kosteat ja lämpimät talvet rasittavat etenkin ulkoilmaan rajoittuvia rakenteita: julkisuvut, ulkoseinän uloimmat osat, vesikatto- ja ullakkorakenteet, ulkoilmaan rajoittuvat alapohjat (ryömintätilat)</a:t>
            </a:r>
          </a:p>
          <a:p>
            <a:endParaRPr lang="fi-FI" sz="1800" dirty="0" smtClean="0"/>
          </a:p>
          <a:p>
            <a:r>
              <a:rPr lang="fi-FI" sz="1800" dirty="0" smtClean="0"/>
              <a:t>Tuulen mukana tuleva viistosade lisää tuulipaineen </a:t>
            </a:r>
            <a:br>
              <a:rPr lang="fi-FI" sz="1800" dirty="0" smtClean="0"/>
            </a:br>
            <a:r>
              <a:rPr lang="fi-FI" sz="1800" dirty="0" smtClean="0"/>
              <a:t>aiheuttaman vesikuorman kohdistumista seinärakenteeseen</a:t>
            </a:r>
            <a:br>
              <a:rPr lang="fi-FI" sz="1800" dirty="0" smtClean="0"/>
            </a:br>
            <a:r>
              <a:rPr lang="fi-FI" sz="1800" dirty="0" smtClean="0"/>
              <a:t> </a:t>
            </a:r>
            <a:r>
              <a:rPr lang="fi-FI" sz="1800" dirty="0" smtClean="0">
                <a:sym typeface="Wingdings"/>
              </a:rPr>
              <a:t></a:t>
            </a:r>
            <a:r>
              <a:rPr lang="fi-FI" sz="1800" dirty="0" smtClean="0"/>
              <a:t> </a:t>
            </a:r>
            <a:r>
              <a:rPr lang="fi-FI" sz="1800" dirty="0" smtClean="0"/>
              <a:t>saumat, liittymät ja detaljit altistuvat</a:t>
            </a:r>
          </a:p>
          <a:p>
            <a:endParaRPr lang="fi-FI" sz="1800" dirty="0" smtClean="0"/>
          </a:p>
          <a:p>
            <a:r>
              <a:rPr lang="fi-FI" sz="1800" dirty="0" smtClean="0"/>
              <a:t>Julkisivun toiminnallinen suojaaminen </a:t>
            </a:r>
            <a:br>
              <a:rPr lang="fi-FI" sz="1800" dirty="0" smtClean="0"/>
            </a:br>
            <a:r>
              <a:rPr lang="fi-FI" sz="1800" dirty="0" smtClean="0"/>
              <a:t>entistä tärkeämpää </a:t>
            </a:r>
            <a:r>
              <a:rPr lang="fi-FI" sz="1800" dirty="0" smtClean="0">
                <a:sym typeface="Wingdings"/>
              </a:rPr>
              <a:t></a:t>
            </a:r>
            <a:r>
              <a:rPr lang="fi-FI" sz="1800" dirty="0" smtClean="0"/>
              <a:t> </a:t>
            </a:r>
            <a:r>
              <a:rPr lang="fi-FI" sz="1800" dirty="0" smtClean="0"/>
              <a:t>etenkin 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>yksityiskohtien</a:t>
            </a:r>
            <a:r>
              <a:rPr lang="fi-FI" sz="1800" dirty="0" smtClean="0"/>
              <a:t>, liitosten, </a:t>
            </a:r>
            <a:r>
              <a:rPr lang="fi-FI" sz="1800" dirty="0" smtClean="0"/>
              <a:t>saumojen </a:t>
            </a:r>
            <a:br>
              <a:rPr lang="fi-FI" sz="1800" dirty="0" smtClean="0"/>
            </a:br>
            <a:r>
              <a:rPr lang="fi-FI" sz="1800" dirty="0" smtClean="0"/>
              <a:t>ja </a:t>
            </a:r>
            <a:r>
              <a:rPr lang="fi-FI" sz="1800" dirty="0" smtClean="0"/>
              <a:t>jatkosten suunnittelu </a:t>
            </a:r>
            <a:r>
              <a:rPr lang="fi-FI" sz="1800" dirty="0" smtClean="0"/>
              <a:t>on </a:t>
            </a:r>
            <a:r>
              <a:rPr lang="fi-FI" sz="1800" dirty="0" smtClean="0"/>
              <a:t>tärkeää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28</a:t>
            </a:fld>
            <a:endParaRPr lang="fi-FI"/>
          </a:p>
        </p:txBody>
      </p:sp>
      <p:graphicFrame>
        <p:nvGraphicFramePr>
          <p:cNvPr id="7065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816535"/>
              </p:ext>
            </p:extLst>
          </p:nvPr>
        </p:nvGraphicFramePr>
        <p:xfrm>
          <a:off x="5292402" y="3789040"/>
          <a:ext cx="3600078" cy="226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Chart" r:id="rId3" imgW="7191392" imgH="4562543" progId="Excel.Sheet.8">
                  <p:embed followColorScheme="full"/>
                </p:oleObj>
              </mc:Choice>
              <mc:Fallback>
                <p:oleObj name="Chart" r:id="rId3" imgW="7191392" imgH="4562543" progId="Excel.Sheet.8">
                  <p:embed followColorScheme="full"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402" y="3789040"/>
                        <a:ext cx="3600078" cy="226577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4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fi-FI" sz="2400" b="1" dirty="0" smtClean="0"/>
              <a:t>Tulevaisuus: sääolojen muutosten </a:t>
            </a:r>
            <a:r>
              <a:rPr lang="fi-FI" sz="2400" dirty="0" smtClean="0"/>
              <a:t>vaikutu</a:t>
            </a:r>
            <a:r>
              <a:rPr lang="fi-FI" sz="2400" b="1" dirty="0" smtClean="0"/>
              <a:t>s rakenteiden pitkäaikaiskestävyyteen  </a:t>
            </a:r>
            <a:r>
              <a:rPr lang="fi-FI" sz="2400" b="1" dirty="0" smtClean="0"/>
              <a:t>		2/2</a:t>
            </a: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Pintakäsittely-yhdistelmä tulee liittyä rakenteen </a:t>
            </a:r>
            <a:r>
              <a:rPr lang="fi-FI" sz="1800" dirty="0" smtClean="0"/>
              <a:t>toimivuuteen </a:t>
            </a:r>
            <a:r>
              <a:rPr lang="fi-FI" sz="1800" dirty="0" smtClean="0">
                <a:sym typeface="Wingdings"/>
              </a:rPr>
              <a:t></a:t>
            </a:r>
            <a:r>
              <a:rPr lang="fi-FI" sz="1800" dirty="0" smtClean="0"/>
              <a:t> </a:t>
            </a:r>
            <a:r>
              <a:rPr lang="fi-FI" sz="1800" dirty="0" smtClean="0"/>
              <a:t>perinteen mukaan puinen ponttipaneeliseinä vaatii tiiviimmän pintakäsittelyn kuin hirsiseinä tai </a:t>
            </a:r>
            <a:r>
              <a:rPr lang="fi-FI" sz="1800" dirty="0" smtClean="0"/>
              <a:t>lomalaudoitus </a:t>
            </a:r>
            <a:r>
              <a:rPr lang="fi-FI" sz="1800" dirty="0" smtClean="0">
                <a:sym typeface="Wingdings"/>
              </a:rPr>
              <a:t></a:t>
            </a:r>
            <a:r>
              <a:rPr lang="fi-FI" sz="1800" dirty="0" smtClean="0"/>
              <a:t> </a:t>
            </a:r>
            <a:r>
              <a:rPr lang="fi-FI" sz="1800" dirty="0" smtClean="0"/>
              <a:t>saaristossa hirsiseinä on totuttu perinteisesti suojaamaan julkisivulla.</a:t>
            </a:r>
          </a:p>
          <a:p>
            <a:endParaRPr lang="fi-FI" sz="1800" dirty="0" smtClean="0"/>
          </a:p>
          <a:p>
            <a:r>
              <a:rPr lang="fi-FI" sz="1800" dirty="0" smtClean="0"/>
              <a:t>Tiivis rakenne ja pintakäsittely estää sateen tunkeutumisen sisempiin rakenteisiin, mutta kuivuminen </a:t>
            </a:r>
            <a:r>
              <a:rPr lang="fi-FI" sz="1800" dirty="0" smtClean="0"/>
              <a:t>hidastuu </a:t>
            </a:r>
            <a:r>
              <a:rPr lang="fi-FI" sz="1800" dirty="0" smtClean="0">
                <a:sym typeface="Wingdings"/>
              </a:rPr>
              <a:t></a:t>
            </a:r>
            <a:r>
              <a:rPr lang="fi-FI" sz="1800" dirty="0" smtClean="0"/>
              <a:t> </a:t>
            </a:r>
            <a:r>
              <a:rPr lang="fi-FI" sz="1800" dirty="0" smtClean="0"/>
              <a:t>koko rakenteen toimivuus on mietittävä huolellisesti (esim. vanhojen rakennusten suunnittelu / uudet korkeat rakennukset)</a:t>
            </a:r>
          </a:p>
          <a:p>
            <a:endParaRPr lang="fi-FI" sz="1800" dirty="0" smtClean="0"/>
          </a:p>
          <a:p>
            <a:r>
              <a:rPr lang="fi-FI" sz="1800" dirty="0" smtClean="0"/>
              <a:t>Julkisivun taustan suojaaminen kosteudelta entistä tärkeämpää </a:t>
            </a:r>
            <a:r>
              <a:rPr lang="fi-FI" sz="1800" dirty="0" smtClean="0">
                <a:sym typeface="Wingdings"/>
              </a:rPr>
              <a:t></a:t>
            </a:r>
            <a:r>
              <a:rPr lang="fi-FI" sz="1800" dirty="0" smtClean="0"/>
              <a:t> </a:t>
            </a:r>
            <a:r>
              <a:rPr lang="fi-FI" sz="1800" dirty="0" smtClean="0"/>
              <a:t>vesi ei saa tunkeutua sisempiin rakenneosiin</a:t>
            </a:r>
          </a:p>
          <a:p>
            <a:endParaRPr lang="fi-FI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29</a:t>
            </a:fld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Sisällysluettelo</a:t>
            </a:r>
            <a:endParaRPr lang="fi-FI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 smtClean="0"/>
              <a:t>1 Biologiset epäpuhtaudet</a:t>
            </a:r>
          </a:p>
          <a:p>
            <a:pPr marL="0" indent="0">
              <a:buNone/>
            </a:pPr>
            <a:r>
              <a:rPr lang="fi-FI" sz="1200" dirty="0"/>
              <a:t>1.1 </a:t>
            </a:r>
            <a:r>
              <a:rPr lang="fi-FI" sz="1200" dirty="0" smtClean="0"/>
              <a:t>Johdanto sisäympäristökokonaisuuteen - opetussisältö</a:t>
            </a:r>
          </a:p>
          <a:p>
            <a:pPr marL="0" indent="0">
              <a:buNone/>
            </a:pPr>
            <a:r>
              <a:rPr lang="fi-FI" sz="1200" dirty="0" smtClean="0"/>
              <a:t>1.2 Mikrobiologian orientaatio</a:t>
            </a:r>
          </a:p>
          <a:p>
            <a:pPr marL="0" indent="0">
              <a:buNone/>
            </a:pPr>
            <a:r>
              <a:rPr lang="fi-FI" sz="1200" dirty="0" smtClean="0"/>
              <a:t>1.3 Mikrobiologian perusteet</a:t>
            </a:r>
          </a:p>
          <a:p>
            <a:pPr marL="0" indent="0">
              <a:buNone/>
            </a:pPr>
            <a:r>
              <a:rPr lang="fi-FI" sz="1200" dirty="0" smtClean="0"/>
              <a:t>1.4 Mikrobien elinkaari homehtuminen </a:t>
            </a:r>
            <a:r>
              <a:rPr lang="fi-FI" sz="1200" dirty="0"/>
              <a:t>ja </a:t>
            </a:r>
            <a:r>
              <a:rPr lang="fi-FI" sz="1200" dirty="0" smtClean="0"/>
              <a:t>lahoaminen</a:t>
            </a:r>
          </a:p>
          <a:p>
            <a:pPr marL="0" indent="0">
              <a:buNone/>
            </a:pPr>
            <a:r>
              <a:rPr lang="fi-FI" sz="1200" dirty="0" smtClean="0"/>
              <a:t>1.5 Materiaalien </a:t>
            </a:r>
            <a:r>
              <a:rPr lang="fi-FI" sz="1200" dirty="0"/>
              <a:t>ja pintojen </a:t>
            </a:r>
            <a:r>
              <a:rPr lang="fi-FI" sz="1200" dirty="0" smtClean="0"/>
              <a:t>mikrobisto</a:t>
            </a:r>
          </a:p>
          <a:p>
            <a:pPr marL="0" indent="0">
              <a:buNone/>
            </a:pPr>
            <a:r>
              <a:rPr lang="fi-FI" sz="1200" dirty="0"/>
              <a:t>1.6  Puun homeet ja </a:t>
            </a:r>
            <a:r>
              <a:rPr lang="fi-FI" sz="1200" dirty="0" smtClean="0"/>
              <a:t>lahot</a:t>
            </a:r>
          </a:p>
          <a:p>
            <a:pPr marL="0" indent="0">
              <a:buNone/>
            </a:pPr>
            <a:r>
              <a:rPr lang="fi-FI" sz="1200" dirty="0"/>
              <a:t>1.7 Rakenteiden vauriot ja </a:t>
            </a:r>
            <a:r>
              <a:rPr lang="fi-FI" sz="1200" dirty="0" smtClean="0"/>
              <a:t>vioittuminen</a:t>
            </a:r>
          </a:p>
          <a:p>
            <a:pPr marL="0" indent="0">
              <a:buNone/>
            </a:pPr>
            <a:r>
              <a:rPr lang="fi-FI" sz="1200" dirty="0" smtClean="0"/>
              <a:t>1.8.1 Ilman </a:t>
            </a:r>
            <a:r>
              <a:rPr lang="fi-FI" sz="1200" dirty="0"/>
              <a:t>mikrobisto asunnoissa, kouluissa ja </a:t>
            </a:r>
            <a:r>
              <a:rPr lang="fi-FI" sz="1200" dirty="0" smtClean="0"/>
              <a:t>päiväkodeissa</a:t>
            </a:r>
          </a:p>
          <a:p>
            <a:pPr marL="0" indent="0">
              <a:buNone/>
            </a:pPr>
            <a:r>
              <a:rPr lang="fi-FI" sz="1200" dirty="0" smtClean="0"/>
              <a:t>1.8.2 Ilman </a:t>
            </a:r>
            <a:r>
              <a:rPr lang="fi-FI" sz="1200" dirty="0"/>
              <a:t>mikrobisto tuotannollisissa ympäristöissä ja </a:t>
            </a:r>
            <a:r>
              <a:rPr lang="fi-FI" sz="1200" dirty="0" smtClean="0"/>
              <a:t>toimistoissa</a:t>
            </a:r>
          </a:p>
          <a:p>
            <a:pPr marL="0" indent="0">
              <a:buNone/>
            </a:pPr>
            <a:r>
              <a:rPr lang="fi-FI" sz="1200" dirty="0" smtClean="0"/>
              <a:t>1.9 Kosteusvauriorakennusten mikrobilajistoa</a:t>
            </a:r>
          </a:p>
          <a:p>
            <a:pPr marL="0" indent="0">
              <a:buNone/>
            </a:pPr>
            <a:r>
              <a:rPr lang="fi-FI" sz="1200" dirty="0"/>
              <a:t>1.10.1 </a:t>
            </a:r>
            <a:r>
              <a:rPr lang="fi-FI" sz="1200" dirty="0" err="1" smtClean="0"/>
              <a:t>Mykotoksiinit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1.10.2 </a:t>
            </a:r>
            <a:r>
              <a:rPr lang="fi-FI" sz="1200" dirty="0" err="1" smtClean="0"/>
              <a:t>MVOCit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1.10.3 </a:t>
            </a:r>
            <a:r>
              <a:rPr lang="fi-FI" sz="1200" dirty="0" err="1" smtClean="0"/>
              <a:t>Endotoksiinit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1.10.4 Muut </a:t>
            </a:r>
            <a:r>
              <a:rPr lang="fi-FI" sz="1200" dirty="0"/>
              <a:t>mikrobien </a:t>
            </a:r>
            <a:r>
              <a:rPr lang="fi-FI" sz="1200" dirty="0" smtClean="0"/>
              <a:t>rakennekomponentit</a:t>
            </a:r>
          </a:p>
          <a:p>
            <a:pPr marL="0" indent="0">
              <a:buNone/>
            </a:pPr>
            <a:r>
              <a:rPr lang="fi-FI" sz="1200" dirty="0" smtClean="0"/>
              <a:t>1.11 Muut </a:t>
            </a:r>
            <a:r>
              <a:rPr lang="fi-FI" sz="1200" dirty="0"/>
              <a:t>sisäilman kannalta erityiset </a:t>
            </a:r>
            <a:r>
              <a:rPr lang="fi-FI" sz="1200" dirty="0" smtClean="0"/>
              <a:t>mikrobit</a:t>
            </a:r>
          </a:p>
          <a:p>
            <a:pPr marL="0" indent="0">
              <a:buNone/>
            </a:pPr>
            <a:r>
              <a:rPr lang="fi-FI" sz="1200" dirty="0" smtClean="0"/>
              <a:t>1.12 Punkit </a:t>
            </a:r>
            <a:r>
              <a:rPr lang="fi-FI" sz="1200" dirty="0"/>
              <a:t>ja </a:t>
            </a:r>
            <a:r>
              <a:rPr lang="fi-FI" sz="1200" dirty="0" smtClean="0"/>
              <a:t>allergeenit</a:t>
            </a:r>
          </a:p>
          <a:p>
            <a:pPr marL="0" indent="0">
              <a:buNone/>
            </a:pPr>
            <a:r>
              <a:rPr lang="fi-FI" sz="1200" dirty="0" smtClean="0"/>
              <a:t>1.13 Sisätilojen tuholaiset</a:t>
            </a:r>
          </a:p>
          <a:p>
            <a:pPr marL="0" indent="0">
              <a:buNone/>
            </a:pPr>
            <a:r>
              <a:rPr lang="fi-FI" sz="1200" b="1" dirty="0"/>
              <a:t>2 Kemialliset </a:t>
            </a:r>
            <a:r>
              <a:rPr lang="fi-FI" sz="1200" b="1" dirty="0" smtClean="0"/>
              <a:t>epäpuhtaudet – opetussisältö</a:t>
            </a:r>
          </a:p>
          <a:p>
            <a:pPr marL="0" indent="0">
              <a:buNone/>
            </a:pPr>
            <a:r>
              <a:rPr lang="fi-FI" sz="1200" b="1" dirty="0"/>
              <a:t>3 Terveydellisen merkityksen </a:t>
            </a:r>
            <a:r>
              <a:rPr lang="fi-FI" sz="1200" b="1" dirty="0" smtClean="0"/>
              <a:t>arviointi – opetussisältö</a:t>
            </a:r>
          </a:p>
          <a:p>
            <a:pPr marL="0" indent="0">
              <a:buNone/>
            </a:pPr>
            <a:endParaRPr lang="fi-FI" sz="1000" dirty="0" smtClean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/>
              <a:t>4 Sisäympäristön tutkimukset ja raportointi</a:t>
            </a:r>
          </a:p>
          <a:p>
            <a:pPr marL="0" indent="0">
              <a:buNone/>
            </a:pPr>
            <a:r>
              <a:rPr lang="fi-FI" sz="1200" dirty="0"/>
              <a:t>4.1 Tutkimusstrategian laatiminen</a:t>
            </a:r>
          </a:p>
          <a:p>
            <a:pPr marL="0" indent="0">
              <a:buNone/>
            </a:pPr>
            <a:r>
              <a:rPr lang="fi-FI" sz="1200" dirty="0"/>
              <a:t>4.2 Näytteenotto mikrobiologisiin analyyseihin</a:t>
            </a:r>
          </a:p>
          <a:p>
            <a:pPr marL="0" indent="0">
              <a:buNone/>
            </a:pPr>
            <a:r>
              <a:rPr lang="fi-FI" sz="1200" dirty="0"/>
              <a:t>4.3 Mikrobien analysointi</a:t>
            </a:r>
          </a:p>
          <a:p>
            <a:pPr marL="0" indent="0">
              <a:buNone/>
            </a:pPr>
            <a:r>
              <a:rPr lang="fi-FI" sz="1200" dirty="0"/>
              <a:t>4.4 Mikrobien ohjearvot ja tulosten tulkinta</a:t>
            </a:r>
          </a:p>
          <a:p>
            <a:pPr marL="0" indent="0">
              <a:buNone/>
            </a:pPr>
            <a:r>
              <a:rPr lang="fi-FI" sz="1200" dirty="0"/>
              <a:t>4.5 Riskinarviointi</a:t>
            </a:r>
          </a:p>
          <a:p>
            <a:pPr marL="0" indent="0">
              <a:buNone/>
            </a:pPr>
            <a:r>
              <a:rPr lang="fi-FI" sz="1200" dirty="0"/>
              <a:t>4.6 Sisäympäristön tutkimukset ja raportointi</a:t>
            </a:r>
          </a:p>
          <a:p>
            <a:pPr marL="0" indent="0">
              <a:buNone/>
            </a:pPr>
            <a:r>
              <a:rPr lang="fi-FI" sz="1200" b="1" dirty="0" smtClean="0"/>
              <a:t>5 </a:t>
            </a:r>
            <a:r>
              <a:rPr lang="fi-FI" sz="1200" b="1" dirty="0"/>
              <a:t>Sisäilman laadun hallinta </a:t>
            </a:r>
            <a:r>
              <a:rPr lang="fi-FI" sz="1200" b="1" dirty="0" smtClean="0"/>
              <a:t>korjausprosessissa</a:t>
            </a:r>
          </a:p>
          <a:p>
            <a:pPr marL="0" indent="0">
              <a:buNone/>
            </a:pPr>
            <a:r>
              <a:rPr lang="fi-FI" sz="1200" dirty="0"/>
              <a:t>5.1 Homekorjaustyömaan kosteuden ja puhtauden </a:t>
            </a:r>
            <a:r>
              <a:rPr lang="fi-FI" sz="1200" dirty="0" smtClean="0"/>
              <a:t>hallinta – opetussisältö</a:t>
            </a:r>
          </a:p>
          <a:p>
            <a:pPr marL="0" indent="0">
              <a:buNone/>
            </a:pPr>
            <a:r>
              <a:rPr lang="fi-FI" sz="1200" dirty="0" smtClean="0"/>
              <a:t>5.2 Homekorjauksen työsuojelunäkökohdat – opetussisältö</a:t>
            </a:r>
          </a:p>
          <a:p>
            <a:pPr marL="0" indent="0">
              <a:buNone/>
            </a:pPr>
            <a:r>
              <a:rPr lang="fi-FI" sz="1200" dirty="0" smtClean="0"/>
              <a:t>5.3 Siivous- ja homesiivous</a:t>
            </a:r>
          </a:p>
          <a:p>
            <a:pPr marL="0" indent="0">
              <a:buNone/>
            </a:pPr>
            <a:r>
              <a:rPr lang="fi-FI" sz="1200" dirty="0" smtClean="0">
                <a:solidFill>
                  <a:srgbClr val="FF0000"/>
                </a:solidFill>
              </a:rPr>
              <a:t>5.4 Rakenteiden toimivuus</a:t>
            </a:r>
          </a:p>
          <a:p>
            <a:pPr marL="0" indent="0">
              <a:buNone/>
            </a:pPr>
            <a:r>
              <a:rPr lang="fi-FI" sz="1200" b="1" dirty="0"/>
              <a:t>6. Sisäilmasto-ongelmien hallinta </a:t>
            </a:r>
            <a:r>
              <a:rPr lang="fi-FI" sz="1200" b="1" dirty="0" smtClean="0"/>
              <a:t>yhteistyönä</a:t>
            </a:r>
          </a:p>
          <a:p>
            <a:pPr marL="0" indent="0">
              <a:buNone/>
            </a:pPr>
            <a:r>
              <a:rPr lang="fi-FI" sz="1200" dirty="0" smtClean="0"/>
              <a:t>6.1 Toimintamallit </a:t>
            </a:r>
            <a:r>
              <a:rPr lang="fi-FI" sz="1200" dirty="0"/>
              <a:t>sisäilmasto-ongelmien </a:t>
            </a:r>
            <a:r>
              <a:rPr lang="fi-FI" sz="1200" dirty="0" smtClean="0"/>
              <a:t>ratkaisemisessa – opetussisältö</a:t>
            </a:r>
          </a:p>
          <a:p>
            <a:pPr marL="0" indent="0">
              <a:buNone/>
            </a:pPr>
            <a:r>
              <a:rPr lang="fi-FI" sz="1200" dirty="0" smtClean="0"/>
              <a:t>6.2 Sisäilmaryhmätoiminta – opetussisältö</a:t>
            </a:r>
          </a:p>
          <a:p>
            <a:pPr marL="0" indent="0">
              <a:buNone/>
            </a:pPr>
            <a:r>
              <a:rPr lang="fi-FI" sz="1200" dirty="0" smtClean="0"/>
              <a:t>6.3 Viranomaistoiminta </a:t>
            </a:r>
            <a:r>
              <a:rPr lang="fi-FI" sz="1200" dirty="0"/>
              <a:t>ja </a:t>
            </a:r>
            <a:r>
              <a:rPr lang="fi-FI" sz="1200" dirty="0" smtClean="0"/>
              <a:t>yhteistyö – opetussisältö</a:t>
            </a:r>
          </a:p>
          <a:p>
            <a:pPr marL="0" indent="0">
              <a:buNone/>
            </a:pPr>
            <a:r>
              <a:rPr lang="fi-FI" sz="1200" dirty="0" smtClean="0"/>
              <a:t>6.4 Viestintä</a:t>
            </a:r>
            <a:r>
              <a:rPr lang="fi-FI" sz="1200" dirty="0"/>
              <a:t>, ml. </a:t>
            </a:r>
            <a:r>
              <a:rPr lang="fi-FI" sz="1200" dirty="0"/>
              <a:t>r</a:t>
            </a:r>
            <a:r>
              <a:rPr lang="fi-FI" sz="1200" dirty="0" smtClean="0"/>
              <a:t>iskiviestintä </a:t>
            </a:r>
            <a:r>
              <a:rPr lang="fi-FI" sz="1200" dirty="0" smtClean="0"/>
              <a:t>- opetussisältö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6281947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sz="2400" dirty="0" err="1" smtClean="0"/>
              <a:t>Kirjallisuutta</a:t>
            </a:r>
            <a:r>
              <a:rPr lang="en-GB" sz="2000" dirty="0" smtClean="0"/>
              <a:t>					</a:t>
            </a:r>
            <a:endParaRPr lang="en-GB" sz="2000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646560" y="1609548"/>
            <a:ext cx="7957888" cy="4392614"/>
          </a:xfrm>
        </p:spPr>
        <p:txBody>
          <a:bodyPr>
            <a:noAutofit/>
          </a:bodyPr>
          <a:lstStyle/>
          <a:p>
            <a:pPr marL="533400" indent="-381000"/>
            <a:r>
              <a:rPr lang="fi-FI" sz="1200" dirty="0" smtClean="0"/>
              <a:t>Hukka</a:t>
            </a:r>
            <a:r>
              <a:rPr lang="fi-FI" sz="1200" dirty="0"/>
              <a:t>, A, and Viitanen, H. 1999. </a:t>
            </a:r>
            <a:r>
              <a:rPr lang="en-GB" sz="1200" dirty="0"/>
              <a:t>A mathematical model of mould growth on wooden material. Wood Science and Technology. </a:t>
            </a:r>
            <a:r>
              <a:rPr lang="fi-FI" sz="1200" dirty="0"/>
              <a:t>33 (6) 475-485.</a:t>
            </a:r>
          </a:p>
          <a:p>
            <a:pPr marL="533400" indent="-381000"/>
            <a:r>
              <a:rPr lang="fi-FI" sz="1200" dirty="0" smtClean="0"/>
              <a:t>Kokko</a:t>
            </a:r>
            <a:r>
              <a:rPr lang="fi-FI" sz="1200" dirty="0"/>
              <a:t>, E., Ojanen, T., Salonvaara, M., Hukka, A. ja Viitanen, H. 1999. Puurakenteiden kosteustekninen toiminta. VTT tiedotteita 1991. VTT Rakennustekniikka. 160 s. </a:t>
            </a:r>
          </a:p>
          <a:p>
            <a:pPr marL="533400" indent="-381000"/>
            <a:r>
              <a:rPr lang="fi-FI" sz="1200" dirty="0"/>
              <a:t>Kääriäinen, H., Rantamäki, J. ja Tulla, K. 1998. Puurakenteiden kosteustekninen toimivuus. VTT tiedotteita 1923. 63 s + liitt. 14 </a:t>
            </a:r>
            <a:r>
              <a:rPr lang="fi-FI" sz="1200" dirty="0" smtClean="0"/>
              <a:t>s</a:t>
            </a:r>
          </a:p>
          <a:p>
            <a:pPr marL="533400" indent="-381000"/>
            <a:r>
              <a:rPr lang="fi-FI" sz="1200" dirty="0" smtClean="0"/>
              <a:t>Lappalainen V, Sohlberg E, Järnström H, Laamanen J, Viitanen H and Pasanen P. Epäpuhtauksien kulkeutumisen simulointi kosteusvaurioituneesta rakenteesta sisäilmaan. </a:t>
            </a:r>
            <a:r>
              <a:rPr lang="en-US" sz="1200" dirty="0" err="1" smtClean="0"/>
              <a:t>Sisäilmastoseminaari</a:t>
            </a:r>
            <a:r>
              <a:rPr lang="en-US" sz="1200" dirty="0" smtClean="0"/>
              <a:t> 2014. 13.3.2014. S 111 – 116.</a:t>
            </a:r>
          </a:p>
          <a:p>
            <a:pPr marL="533400" indent="-381000"/>
            <a:r>
              <a:rPr lang="fi-FI" sz="1200" dirty="0" smtClean="0"/>
              <a:t>Leivo</a:t>
            </a:r>
            <a:r>
              <a:rPr lang="fi-FI" sz="1200" dirty="0"/>
              <a:t>, V. &amp; Rantala, J. 2006. Maanvastaisten rakenteiden mikrobiologinen toimivuus. </a:t>
            </a:r>
            <a:r>
              <a:rPr lang="fi-FI" sz="1200" dirty="0" smtClean="0"/>
              <a:t>TTY</a:t>
            </a:r>
          </a:p>
          <a:p>
            <a:pPr marL="533400" indent="-381000"/>
            <a:r>
              <a:rPr lang="fi-FI" sz="1200" dirty="0" smtClean="0"/>
              <a:t>Luotonen, P. &amp; Viitanen, H. Rakennusten mikrobi- ja hyönteisongelmat. Vantaa 1995, Tikkurila Oy. 49 s</a:t>
            </a:r>
          </a:p>
          <a:p>
            <a:pPr marL="533400" indent="-381000"/>
            <a:r>
              <a:rPr lang="fi-FI" sz="1200" dirty="0" err="1" smtClean="0"/>
              <a:t>Metiäinen</a:t>
            </a:r>
            <a:r>
              <a:rPr lang="fi-FI" sz="1200" dirty="0" smtClean="0"/>
              <a:t>, P. et al. Rakennusten ilmanpitävyyden pysyvyys. VTT Rakennetekniikan laboratorio. Espoo 1986. Tutkimuksia 422. 136 s. + </a:t>
            </a:r>
            <a:r>
              <a:rPr lang="fi-FI" sz="1200" dirty="0" err="1" smtClean="0"/>
              <a:t>liitt</a:t>
            </a:r>
            <a:r>
              <a:rPr lang="fi-FI" sz="1200" dirty="0" smtClean="0"/>
              <a:t>. 29 s</a:t>
            </a:r>
          </a:p>
          <a:p>
            <a:pPr marL="533400" indent="-381000"/>
            <a:r>
              <a:rPr lang="fi-FI" sz="1200" dirty="0" smtClean="0"/>
              <a:t>RIL 2011. Kosteus- ja homevaurioiden estäminen. Suomen Rakennusinsinöörien Liitto RIL </a:t>
            </a:r>
            <a:r>
              <a:rPr lang="fi-FI" sz="1200" dirty="0" err="1" smtClean="0"/>
              <a:t>ey</a:t>
            </a:r>
            <a:r>
              <a:rPr lang="fi-FI" sz="1200" dirty="0" smtClean="0"/>
              <a:t>. 2011.</a:t>
            </a:r>
          </a:p>
          <a:p>
            <a:pPr marL="533400" indent="-381000"/>
            <a:r>
              <a:rPr lang="fi-FI" sz="1200" dirty="0" smtClean="0"/>
              <a:t>Viitanen, H. 1995. Biologiset rasitukset. RIL 183-3-3...4. Rakennusmateriaalien ja rakenteiden käyttöikä. Rasitukset: 3.3 Biologiset rasitukset. Helsinki: Suomen Rakennusinsinöörien Liitto RIL </a:t>
            </a:r>
            <a:r>
              <a:rPr lang="fi-FI" sz="1200" dirty="0" err="1" smtClean="0"/>
              <a:t>r.y</a:t>
            </a:r>
            <a:r>
              <a:rPr lang="fi-FI" sz="1200" dirty="0" smtClean="0"/>
              <a:t>, 56 s. </a:t>
            </a:r>
          </a:p>
          <a:p>
            <a:pPr marL="533400" indent="-381000"/>
            <a:r>
              <a:rPr lang="fi-FI" sz="1200" dirty="0" smtClean="0"/>
              <a:t>Viitanen, H. and Salonvaara, M.. </a:t>
            </a:r>
            <a:r>
              <a:rPr lang="it-IT" sz="1200" dirty="0" smtClean="0"/>
              <a:t>Failure criteria. 2001. In Trechsel, E (Ed.). </a:t>
            </a:r>
            <a:r>
              <a:rPr lang="en-GB" sz="1200" dirty="0" smtClean="0"/>
              <a:t>Moisture analysis and condensation control in building envelopes. 2001. American Society for Testing and Materials ASTM MNL40  pp. 66 – 80</a:t>
            </a:r>
          </a:p>
          <a:p>
            <a:pPr marL="533400" indent="-381000"/>
            <a:r>
              <a:rPr lang="fi-FI" sz="1200" dirty="0" smtClean="0"/>
              <a:t>Viitanen, H. and Salonvaara, M.. </a:t>
            </a:r>
            <a:r>
              <a:rPr lang="it-IT" sz="1200" dirty="0" smtClean="0"/>
              <a:t>Failure criteria. 2001. In Trechsel, E (Ed.). </a:t>
            </a:r>
            <a:r>
              <a:rPr lang="en-GB" sz="1200" dirty="0" smtClean="0"/>
              <a:t>Moisture analysis and condensation control in building envelopes. 2001. American Society for Testing and Materials ASTM MNL40  pp. 66 – 80.</a:t>
            </a:r>
            <a:endParaRPr lang="fi-FI" sz="1200" dirty="0" smtClean="0"/>
          </a:p>
          <a:p>
            <a:pPr marL="533400" indent="-381000"/>
            <a:endParaRPr lang="fi-FI" sz="1200" dirty="0" smtClean="0"/>
          </a:p>
          <a:p>
            <a:pPr marL="533400" indent="-381000"/>
            <a:endParaRPr lang="fi-FI" sz="1200" dirty="0" smtClean="0"/>
          </a:p>
          <a:p>
            <a:pPr marL="533400" indent="-381000"/>
            <a:endParaRPr lang="fi-FI" sz="1200" dirty="0" smtClean="0"/>
          </a:p>
        </p:txBody>
      </p:sp>
      <p:sp>
        <p:nvSpPr>
          <p:cNvPr id="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30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402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692696"/>
            <a:ext cx="7489824" cy="1296144"/>
          </a:xfrm>
          <a:noFill/>
        </p:spPr>
        <p:txBody>
          <a:bodyPr>
            <a:normAutofit fontScale="90000"/>
          </a:bodyPr>
          <a:lstStyle/>
          <a:p>
            <a:r>
              <a:rPr lang="fi-FI" sz="3200" b="1" dirty="0" smtClean="0"/>
              <a:t>Rakenteellinen toimivuus ja suojaus: </a:t>
            </a:r>
            <a:br>
              <a:rPr lang="fi-FI" sz="3200" b="1" dirty="0" smtClean="0"/>
            </a:br>
            <a:r>
              <a:rPr lang="fi-FI" sz="3200" b="1" dirty="0" smtClean="0"/>
              <a:t>materiaalit ja rakenteet suojataan kosteudelta</a:t>
            </a:r>
            <a:endParaRPr lang="fi-FI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i-FI" dirty="0" smtClean="0"/>
              <a:t>Tarkoittaa kaikkia niitä toimenpiteitä, joilla</a:t>
            </a:r>
          </a:p>
          <a:p>
            <a:pPr lvl="1"/>
            <a:r>
              <a:rPr lang="fi-FI" dirty="0" smtClean="0"/>
              <a:t>estetään materiaalien liiallinen ja pitkäaikainen kostuminen</a:t>
            </a:r>
          </a:p>
          <a:p>
            <a:pPr lvl="1"/>
            <a:r>
              <a:rPr lang="fi-FI" dirty="0" smtClean="0"/>
              <a:t>sallitaan materiaalien kuivuminen tilapäisen tai satunnaisen kostumisen jälkeen</a:t>
            </a:r>
          </a:p>
          <a:p>
            <a:pPr lvl="1"/>
            <a:r>
              <a:rPr lang="fi-FI" dirty="0" smtClean="0"/>
              <a:t>estetään kosteuden aiheuttamat vioittumisreaktiot</a:t>
            </a:r>
          </a:p>
          <a:p>
            <a:r>
              <a:rPr lang="fi-FI" dirty="0" smtClean="0"/>
              <a:t>Rakennusohjeisto kauttaaltaan pitää sisällään lukemattomia määräyksiä, ohjeita ja suosituksia, joilla päämäärään pyritään.</a:t>
            </a:r>
          </a:p>
          <a:p>
            <a:pPr lvl="1"/>
            <a:r>
              <a:rPr lang="fi-FI" dirty="0" smtClean="0">
                <a:solidFill>
                  <a:srgbClr val="FF0000"/>
                </a:solidFill>
              </a:rPr>
              <a:t>Tärkeimmät ovat kosteuden hallintaan liittyvät ohjeet ja määräykset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4</a:t>
            </a:fld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702" y="2410430"/>
            <a:ext cx="8860757" cy="375487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endParaRPr lang="fi-FI" sz="1400" b="1" dirty="0" smtClean="0"/>
          </a:p>
          <a:p>
            <a:pPr marL="0" lvl="0" indent="0">
              <a:buNone/>
            </a:pPr>
            <a:r>
              <a:rPr lang="fi-FI" sz="1400" b="1" dirty="0" smtClean="0">
                <a:solidFill>
                  <a:srgbClr val="0070C0"/>
                </a:solidFill>
              </a:rPr>
              <a:t>Ulkoympäristön vaikutus</a:t>
            </a:r>
          </a:p>
          <a:p>
            <a:pPr marL="476250" lvl="1" indent="0">
              <a:buNone/>
            </a:pPr>
            <a:r>
              <a:rPr lang="fi-FI" sz="1400" dirty="0" smtClean="0">
                <a:solidFill>
                  <a:srgbClr val="0070C0"/>
                </a:solidFill>
              </a:rPr>
              <a:t>Makro-, </a:t>
            </a:r>
            <a:r>
              <a:rPr lang="fi-FI" sz="1400" dirty="0" err="1" smtClean="0">
                <a:solidFill>
                  <a:srgbClr val="0070C0"/>
                </a:solidFill>
              </a:rPr>
              <a:t>meso-</a:t>
            </a:r>
            <a:r>
              <a:rPr lang="fi-FI" sz="1400" dirty="0" smtClean="0">
                <a:solidFill>
                  <a:srgbClr val="0070C0"/>
                </a:solidFill>
              </a:rPr>
              <a:t> ja mikroilmasto, maasto ja muut rakennukset</a:t>
            </a:r>
            <a:endParaRPr lang="fi-FI" sz="1400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4026941" cy="302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500" dirty="0" smtClean="0"/>
              <a:t>Toimivuus perustuu hyvään suunnitteluun ja toteutukseen</a:t>
            </a:r>
            <a:endParaRPr lang="fi-FI" sz="250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22163" y="1516321"/>
            <a:ext cx="8442325" cy="50958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1800" b="1" dirty="0" smtClean="0"/>
              <a:t>Materiaalien / </a:t>
            </a:r>
            <a:r>
              <a:rPr lang="fi-FI" sz="1800" b="1" dirty="0" smtClean="0"/>
              <a:t>komponenttien </a:t>
            </a:r>
            <a:r>
              <a:rPr lang="fi-FI" sz="1800" b="1" dirty="0" smtClean="0"/>
              <a:t>laatu: Vaatimusten mukainen laatu</a:t>
            </a:r>
            <a:endParaRPr lang="fi-FI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83968" y="2257708"/>
            <a:ext cx="436846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fi-FI" sz="1400" b="1" dirty="0" smtClean="0">
                <a:solidFill>
                  <a:srgbClr val="0070C0"/>
                </a:solidFill>
              </a:rPr>
              <a:t>Suunnittelun taso</a:t>
            </a:r>
          </a:p>
          <a:p>
            <a:pPr marL="476250" lvl="1" indent="0">
              <a:buNone/>
            </a:pPr>
            <a:r>
              <a:rPr lang="fi-FI" sz="1400" dirty="0" smtClean="0">
                <a:solidFill>
                  <a:srgbClr val="0070C0"/>
                </a:solidFill>
              </a:rPr>
              <a:t>Myös detaljit tärkeitä, ottaen huomioon ympäristön kuormat</a:t>
            </a:r>
            <a:endParaRPr lang="fi-FI" sz="1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3121804"/>
            <a:ext cx="457993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fi-FI" sz="1400" b="1" dirty="0" smtClean="0">
                <a:solidFill>
                  <a:srgbClr val="0070C0"/>
                </a:solidFill>
              </a:rPr>
              <a:t>Rakentamisen toteutus</a:t>
            </a:r>
          </a:p>
          <a:p>
            <a:pPr marL="476250" lvl="1" indent="0">
              <a:buNone/>
            </a:pPr>
            <a:r>
              <a:rPr lang="fi-FI" sz="1400" dirty="0" smtClean="0">
                <a:solidFill>
                  <a:srgbClr val="0070C0"/>
                </a:solidFill>
              </a:rPr>
              <a:t>Suunnitelmien mukainen toteutus, liittymät huolellisesti</a:t>
            </a:r>
            <a:endParaRPr lang="fi-FI" sz="1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005064"/>
            <a:ext cx="82209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fi-FI" b="1" dirty="0" smtClean="0"/>
              <a:t>Sisäympäristön vaikutus: </a:t>
            </a:r>
            <a:r>
              <a:rPr lang="fi-FI" dirty="0" smtClean="0"/>
              <a:t>Asuinkäyttö / tehdaskäyttö</a:t>
            </a:r>
            <a:endParaRPr lang="fi-FI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797152"/>
            <a:ext cx="82209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fi-FI" b="1" dirty="0" smtClean="0"/>
              <a:t>Käytön aikaiset vaikutukset: </a:t>
            </a:r>
            <a:r>
              <a:rPr lang="fi-FI" dirty="0" smtClean="0"/>
              <a:t>kuormat, käyttäjien vaikutukset</a:t>
            </a:r>
            <a:endParaRPr lang="fi-FI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5282044"/>
            <a:ext cx="482453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fi-FI" sz="1400" b="1" dirty="0" smtClean="0"/>
              <a:t>Huollon taso ja toteutus</a:t>
            </a:r>
          </a:p>
          <a:p>
            <a:pPr marL="476250" lvl="1" indent="0">
              <a:buNone/>
            </a:pPr>
            <a:r>
              <a:rPr lang="fi-FI" sz="1400" dirty="0" smtClean="0"/>
              <a:t>Vikojen korjaus, määräaikaishuollot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9750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itä 3"/>
          <p:cNvGrpSpPr/>
          <p:nvPr/>
        </p:nvGrpSpPr>
        <p:grpSpPr>
          <a:xfrm>
            <a:off x="546101" y="1821176"/>
            <a:ext cx="7698307" cy="4321722"/>
            <a:chOff x="186060" y="1843582"/>
            <a:chExt cx="7698307" cy="4321722"/>
          </a:xfrm>
        </p:grpSpPr>
        <p:pic>
          <p:nvPicPr>
            <p:cNvPr id="5" name="Picture 1028" descr="KuvaKostLahtTal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294" y="1900699"/>
              <a:ext cx="6381017" cy="4208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5321971" y="3212976"/>
              <a:ext cx="2559798" cy="101438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smtClean="0">
                  <a:solidFill>
                    <a:schemeClr val="bg1"/>
                  </a:solidFill>
                </a:rPr>
                <a:t>Rakennusmateriaalien ominaisuudet</a:t>
              </a:r>
            </a:p>
            <a:p>
              <a:pPr algn="ctr"/>
              <a:r>
                <a:rPr lang="fi-FI" sz="1100" dirty="0" smtClean="0">
                  <a:solidFill>
                    <a:schemeClr val="bg1"/>
                  </a:solidFill>
                </a:rPr>
                <a:t>kosteuden </a:t>
              </a:r>
              <a:r>
                <a:rPr lang="fi-FI" sz="1100" dirty="0" smtClean="0">
                  <a:solidFill>
                    <a:schemeClr val="bg1"/>
                  </a:solidFill>
                </a:rPr>
                <a:t>vaikutus, vuorovaikutukset</a:t>
              </a:r>
              <a:endParaRPr lang="fi-FI" sz="1100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227633" y="2011246"/>
              <a:ext cx="2656734" cy="96406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smtClean="0">
                  <a:solidFill>
                    <a:schemeClr val="bg1"/>
                  </a:solidFill>
                </a:rPr>
                <a:t>Ympäristö</a:t>
              </a:r>
            </a:p>
            <a:p>
              <a:pPr algn="ctr"/>
              <a:r>
                <a:rPr lang="fi-FI" sz="1100" dirty="0" smtClean="0">
                  <a:solidFill>
                    <a:schemeClr val="bg1"/>
                  </a:solidFill>
                </a:rPr>
                <a:t>- kosteus</a:t>
              </a:r>
              <a:r>
                <a:rPr lang="fi-FI" sz="1100" dirty="0" smtClean="0">
                  <a:solidFill>
                    <a:schemeClr val="bg1"/>
                  </a:solidFill>
                </a:rPr>
                <a:t>, lämpö, sateisuus</a:t>
              </a:r>
            </a:p>
            <a:p>
              <a:pPr algn="ctr"/>
              <a:r>
                <a:rPr lang="fi-FI" sz="1100" dirty="0" smtClean="0">
                  <a:solidFill>
                    <a:schemeClr val="bg1"/>
                  </a:solidFill>
                </a:rPr>
                <a:t>- kaupunki / maaseutu / metsä / rannikko ym.</a:t>
              </a:r>
              <a:endParaRPr lang="fi-FI" sz="11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292079" y="4531526"/>
              <a:ext cx="2519060" cy="10628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 smtClean="0">
                  <a:solidFill>
                    <a:schemeClr val="bg1"/>
                  </a:solidFill>
                </a:rPr>
                <a:t>Rakenteet </a:t>
              </a:r>
              <a:r>
                <a:rPr lang="fi-FI" sz="1100" dirty="0" smtClean="0">
                  <a:solidFill>
                    <a:schemeClr val="bg1"/>
                  </a:solidFill>
                </a:rPr>
                <a:t>materiaalikerrokset</a:t>
              </a:r>
            </a:p>
            <a:p>
              <a:pPr algn="ctr"/>
              <a:r>
                <a:rPr lang="fi-FI" sz="1100" dirty="0">
                  <a:solidFill>
                    <a:schemeClr val="bg1"/>
                  </a:solidFill>
                </a:rPr>
                <a:t>d</a:t>
              </a:r>
              <a:r>
                <a:rPr lang="fi-FI" sz="1100" dirty="0" smtClean="0">
                  <a:solidFill>
                    <a:schemeClr val="bg1"/>
                  </a:solidFill>
                </a:rPr>
                <a:t>etaljit</a:t>
              </a:r>
              <a:endParaRPr lang="fi-FI" sz="1100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915816" y="4273293"/>
              <a:ext cx="2151483" cy="73988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400" dirty="0" smtClean="0">
                  <a:solidFill>
                    <a:schemeClr val="tx1"/>
                  </a:solidFill>
                </a:rPr>
                <a:t>Käyttöolot</a:t>
              </a:r>
            </a:p>
            <a:p>
              <a:pPr algn="ctr"/>
              <a:r>
                <a:rPr lang="fi-FI" sz="1000" dirty="0" smtClean="0">
                  <a:solidFill>
                    <a:schemeClr val="tx1"/>
                  </a:solidFill>
                </a:rPr>
                <a:t>-</a:t>
              </a:r>
              <a:r>
                <a:rPr lang="fi-FI" sz="1100" dirty="0" smtClean="0">
                  <a:solidFill>
                    <a:schemeClr val="tx1"/>
                  </a:solidFill>
                </a:rPr>
                <a:t>kosteustuotto, siivous, kotieläimet</a:t>
              </a:r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000364" y="3429000"/>
              <a:ext cx="2041712" cy="57606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400" dirty="0" smtClean="0">
                  <a:solidFill>
                    <a:schemeClr val="tx1"/>
                  </a:solidFill>
                </a:rPr>
                <a:t>Ilmanvaihto</a:t>
              </a:r>
              <a:endParaRPr lang="fi-FI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86060" y="1843582"/>
              <a:ext cx="2738812" cy="103176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 smtClean="0">
                  <a:solidFill>
                    <a:schemeClr val="bg1"/>
                  </a:solidFill>
                </a:rPr>
                <a:t>Kosteus- ja lämpöolot</a:t>
              </a:r>
            </a:p>
            <a:p>
              <a:pPr algn="ctr"/>
              <a:r>
                <a:rPr lang="fi-FI" sz="1200" dirty="0" smtClean="0">
                  <a:solidFill>
                    <a:schemeClr val="bg1"/>
                  </a:solidFill>
                </a:rPr>
                <a:t>vuodenajat</a:t>
              </a:r>
              <a:r>
                <a:rPr lang="fi-FI" sz="1200" dirty="0" smtClean="0">
                  <a:solidFill>
                    <a:schemeClr val="bg1"/>
                  </a:solidFill>
                </a:rPr>
                <a:t>, </a:t>
              </a:r>
              <a:r>
                <a:rPr lang="fi-FI" sz="1200" dirty="0">
                  <a:solidFill>
                    <a:schemeClr val="bg1"/>
                  </a:solidFill>
                </a:rPr>
                <a:t> </a:t>
              </a:r>
              <a:r>
                <a:rPr lang="fi-FI" sz="1200" dirty="0" smtClean="0">
                  <a:solidFill>
                    <a:schemeClr val="bg1"/>
                  </a:solidFill>
                </a:rPr>
                <a:t>rakenteiden </a:t>
              </a:r>
              <a:r>
                <a:rPr lang="fi-FI" sz="1200" dirty="0" smtClean="0">
                  <a:solidFill>
                    <a:schemeClr val="bg1"/>
                  </a:solidFill>
                </a:rPr>
                <a:t>kosteussyklit</a:t>
              </a:r>
              <a:endParaRPr lang="fi-FI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234185" y="3144210"/>
              <a:ext cx="2282098" cy="523220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dirty="0" err="1" smtClean="0">
                  <a:solidFill>
                    <a:schemeClr val="bg1"/>
                  </a:solidFill>
                </a:rPr>
                <a:t>Ko</a:t>
              </a:r>
              <a:r>
                <a:rPr lang="en-GB" sz="1400" dirty="0" err="1" smtClean="0">
                  <a:solidFill>
                    <a:schemeClr val="bg1"/>
                  </a:solidFill>
                </a:rPr>
                <a:t>steus</a:t>
              </a:r>
              <a:r>
                <a:rPr lang="en-GB" sz="1400" dirty="0">
                  <a:solidFill>
                    <a:schemeClr val="bg1"/>
                  </a:solidFill>
                </a:rPr>
                <a:t>, </a:t>
              </a:r>
              <a:r>
                <a:rPr lang="en-GB" sz="1400" dirty="0" err="1">
                  <a:solidFill>
                    <a:schemeClr val="bg1"/>
                  </a:solidFill>
                </a:rPr>
                <a:t>lämpötila</a:t>
              </a:r>
              <a:r>
                <a:rPr lang="en-GB" sz="1400" dirty="0">
                  <a:solidFill>
                    <a:schemeClr val="bg1"/>
                  </a:solidFill>
                </a:rPr>
                <a:t>, </a:t>
              </a:r>
              <a:r>
                <a:rPr lang="en-GB" sz="1400" dirty="0" err="1">
                  <a:solidFill>
                    <a:schemeClr val="bg1"/>
                  </a:solidFill>
                </a:rPr>
                <a:t>materiaali</a:t>
              </a:r>
              <a:r>
                <a:rPr lang="en-GB" sz="1400" dirty="0">
                  <a:solidFill>
                    <a:schemeClr val="bg1"/>
                  </a:solidFill>
                </a:rPr>
                <a:t>, </a:t>
              </a:r>
              <a:r>
                <a:rPr lang="en-GB" sz="1400" dirty="0" err="1">
                  <a:solidFill>
                    <a:schemeClr val="bg1"/>
                  </a:solidFill>
                </a:rPr>
                <a:t>aika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 Box 1035"/>
            <p:cNvSpPr txBox="1">
              <a:spLocks noChangeArrowheads="1"/>
            </p:cNvSpPr>
            <p:nvPr/>
          </p:nvSpPr>
          <p:spPr bwMode="auto">
            <a:xfrm>
              <a:off x="234185" y="4097985"/>
              <a:ext cx="2282098" cy="52322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 dirty="0">
                  <a:solidFill>
                    <a:schemeClr val="bg1"/>
                  </a:solidFill>
                </a:rPr>
                <a:t>KOSTEUSVAURIO</a:t>
              </a:r>
              <a:r>
                <a:rPr lang="en-GB" sz="1400" b="1" dirty="0">
                  <a:solidFill>
                    <a:schemeClr val="hlink"/>
                  </a:solidFill>
                </a:rPr>
                <a:t/>
              </a:r>
              <a:br>
                <a:rPr lang="en-GB" sz="1400" b="1" dirty="0">
                  <a:solidFill>
                    <a:schemeClr val="hlink"/>
                  </a:solidFill>
                </a:rPr>
              </a:br>
              <a:r>
                <a:rPr lang="en-GB" sz="1400" dirty="0" err="1"/>
                <a:t>rakenteen</a:t>
              </a:r>
              <a:r>
                <a:rPr lang="en-GB" sz="1400" dirty="0"/>
                <a:t> </a:t>
              </a:r>
              <a:r>
                <a:rPr lang="en-GB" sz="1400" dirty="0" err="1"/>
                <a:t>sietokyky</a:t>
              </a:r>
              <a:r>
                <a:rPr lang="en-GB" sz="1400" dirty="0"/>
                <a:t> </a:t>
              </a:r>
              <a:r>
                <a:rPr lang="en-GB" sz="1400" dirty="0" err="1"/>
                <a:t>ylittyy</a:t>
              </a:r>
              <a:endParaRPr lang="en-GB" sz="1400" dirty="0"/>
            </a:p>
          </p:txBody>
        </p:sp>
        <p:sp>
          <p:nvSpPr>
            <p:cNvPr id="14" name="Text Box 1036"/>
            <p:cNvSpPr txBox="1">
              <a:spLocks noChangeArrowheads="1"/>
            </p:cNvSpPr>
            <p:nvPr/>
          </p:nvSpPr>
          <p:spPr bwMode="auto">
            <a:xfrm>
              <a:off x="246115" y="5244087"/>
              <a:ext cx="1589581" cy="90794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100" b="1" dirty="0">
                  <a:solidFill>
                    <a:schemeClr val="bg1"/>
                  </a:solidFill>
                </a:rPr>
                <a:t>HOME</a:t>
              </a:r>
            </a:p>
            <a:p>
              <a:pPr>
                <a:spcBef>
                  <a:spcPct val="50000"/>
                </a:spcBef>
              </a:pPr>
              <a:r>
                <a:rPr lang="en-GB" sz="1200" dirty="0"/>
                <a:t>RH:  &gt; 75 - 95 %</a:t>
              </a:r>
              <a:br>
                <a:rPr lang="en-GB" sz="1200" dirty="0"/>
              </a:br>
              <a:r>
                <a:rPr lang="en-GB" sz="1200" dirty="0" err="1"/>
                <a:t>Lämpö</a:t>
              </a:r>
              <a:r>
                <a:rPr lang="en-GB" sz="1200" dirty="0"/>
                <a:t>:  0 - 55 C</a:t>
              </a:r>
              <a:br>
                <a:rPr lang="en-GB" sz="1200" dirty="0"/>
              </a:br>
              <a:r>
                <a:rPr lang="en-GB" sz="1200" dirty="0" err="1"/>
                <a:t>Aika</a:t>
              </a:r>
              <a:r>
                <a:rPr lang="en-GB" sz="1200" dirty="0"/>
                <a:t>:  </a:t>
              </a:r>
              <a:r>
                <a:rPr lang="en-GB" sz="1200" dirty="0" err="1"/>
                <a:t>vrk</a:t>
              </a:r>
              <a:r>
                <a:rPr lang="en-GB" sz="1200" dirty="0"/>
                <a:t>, </a:t>
              </a:r>
              <a:r>
                <a:rPr lang="en-GB" sz="1200" dirty="0" err="1"/>
                <a:t>vko</a:t>
              </a:r>
              <a:r>
                <a:rPr lang="en-GB" sz="1200" dirty="0"/>
                <a:t>, </a:t>
              </a:r>
              <a:r>
                <a:rPr lang="en-GB" sz="1200" dirty="0" err="1"/>
                <a:t>kk</a:t>
              </a:r>
              <a:endParaRPr lang="en-GB" sz="1200" dirty="0"/>
            </a:p>
          </p:txBody>
        </p:sp>
        <p:sp>
          <p:nvSpPr>
            <p:cNvPr id="15" name="Text Box 1039"/>
            <p:cNvSpPr txBox="1">
              <a:spLocks noChangeArrowheads="1"/>
            </p:cNvSpPr>
            <p:nvPr/>
          </p:nvSpPr>
          <p:spPr bwMode="auto">
            <a:xfrm>
              <a:off x="1967722" y="5257363"/>
              <a:ext cx="1524158" cy="90794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100" b="1" dirty="0">
                  <a:solidFill>
                    <a:schemeClr val="bg1"/>
                  </a:solidFill>
                </a:rPr>
                <a:t>LAHO</a:t>
              </a:r>
            </a:p>
            <a:p>
              <a:pPr>
                <a:spcBef>
                  <a:spcPct val="50000"/>
                </a:spcBef>
              </a:pPr>
              <a:r>
                <a:rPr lang="en-GB" sz="1200" dirty="0"/>
                <a:t>RH:  &gt; 90 - 95 %</a:t>
              </a:r>
              <a:br>
                <a:rPr lang="en-GB" sz="1200" dirty="0"/>
              </a:br>
              <a:r>
                <a:rPr lang="en-GB" sz="1200" dirty="0" err="1"/>
                <a:t>Lämpö</a:t>
              </a:r>
              <a:r>
                <a:rPr lang="en-GB" sz="1200" dirty="0"/>
                <a:t>:  5 - 50 C</a:t>
              </a:r>
              <a:br>
                <a:rPr lang="en-GB" sz="1200" dirty="0"/>
              </a:br>
              <a:r>
                <a:rPr lang="en-GB" sz="1200" dirty="0" err="1"/>
                <a:t>Aika</a:t>
              </a:r>
              <a:r>
                <a:rPr lang="en-GB" sz="1200" dirty="0"/>
                <a:t>:  </a:t>
              </a:r>
              <a:r>
                <a:rPr lang="en-GB" sz="1200" dirty="0" err="1"/>
                <a:t>vko</a:t>
              </a:r>
              <a:r>
                <a:rPr lang="en-GB" sz="1200" dirty="0"/>
                <a:t>, </a:t>
              </a:r>
              <a:r>
                <a:rPr lang="en-GB" sz="1200" dirty="0" err="1"/>
                <a:t>kk</a:t>
              </a:r>
              <a:r>
                <a:rPr lang="en-GB" sz="1200" dirty="0"/>
                <a:t>, v</a:t>
              </a:r>
            </a:p>
          </p:txBody>
        </p:sp>
      </p:grp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27088" y="333376"/>
            <a:ext cx="7993062" cy="1079500"/>
          </a:xfrm>
        </p:spPr>
        <p:txBody>
          <a:bodyPr>
            <a:normAutofit/>
          </a:bodyPr>
          <a:lstStyle/>
          <a:p>
            <a:r>
              <a:rPr lang="fi-FI" sz="3200" dirty="0">
                <a:cs typeface="Arial" pitchFamily="34" charset="0"/>
              </a:rPr>
              <a:t>Rakennukset altistuvat eri tavoin kosteudelle ja mikrobeille</a:t>
            </a:r>
            <a:endParaRPr lang="fi-FI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-359402" y="6039976"/>
            <a:ext cx="1799091" cy="365125"/>
          </a:xfrm>
        </p:spPr>
        <p:txBody>
          <a:bodyPr/>
          <a:lstStyle/>
          <a:p>
            <a:pPr algn="r"/>
            <a:r>
              <a:rPr lang="fi-FI" dirty="0" smtClean="0"/>
              <a:t>Hannu Viitanen</a:t>
            </a:r>
            <a:endParaRPr lang="fi-FI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831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3" name="Line 1031"/>
          <p:cNvSpPr>
            <a:spLocks noChangeShapeType="1"/>
          </p:cNvSpPr>
          <p:nvPr/>
        </p:nvSpPr>
        <p:spPr bwMode="auto">
          <a:xfrm flipV="1">
            <a:off x="2461846" y="2590800"/>
            <a:ext cx="0" cy="304800"/>
          </a:xfrm>
          <a:prstGeom prst="line">
            <a:avLst/>
          </a:prstGeom>
          <a:noFill/>
          <a:ln w="76200">
            <a:solidFill>
              <a:srgbClr val="333399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6264" name="Line 1032"/>
          <p:cNvSpPr>
            <a:spLocks noChangeShapeType="1"/>
          </p:cNvSpPr>
          <p:nvPr/>
        </p:nvSpPr>
        <p:spPr bwMode="auto">
          <a:xfrm>
            <a:off x="2883877" y="2819400"/>
            <a:ext cx="0" cy="15240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6266" name="Text Box 1034"/>
          <p:cNvSpPr txBox="1">
            <a:spLocks noChangeArrowheads="1"/>
          </p:cNvSpPr>
          <p:nvPr/>
        </p:nvSpPr>
        <p:spPr bwMode="auto">
          <a:xfrm>
            <a:off x="5275385" y="1901196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 err="1">
                <a:solidFill>
                  <a:schemeClr val="accent1"/>
                </a:solidFill>
              </a:rPr>
              <a:t>kosteus</a:t>
            </a:r>
            <a:r>
              <a:rPr lang="en-GB" sz="2000" b="1" dirty="0"/>
              <a:t>, </a:t>
            </a:r>
            <a:r>
              <a:rPr lang="en-GB" sz="2000" b="1" dirty="0" err="1">
                <a:solidFill>
                  <a:schemeClr val="accent2"/>
                </a:solidFill>
              </a:rPr>
              <a:t>lämpötila</a:t>
            </a:r>
            <a:r>
              <a:rPr lang="en-GB" sz="2000" b="1" dirty="0">
                <a:solidFill>
                  <a:schemeClr val="accent2"/>
                </a:solidFill>
              </a:rPr>
              <a:t>, </a:t>
            </a:r>
            <a:r>
              <a:rPr lang="en-GB" sz="2000" b="1" dirty="0" err="1"/>
              <a:t>materiaali</a:t>
            </a:r>
            <a:r>
              <a:rPr lang="en-GB" sz="2000" b="1" dirty="0"/>
              <a:t>,</a:t>
            </a:r>
            <a:r>
              <a:rPr lang="en-GB" sz="2000" b="1" dirty="0">
                <a:solidFill>
                  <a:srgbClr val="D74427"/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aika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6275" name="Line 1043"/>
          <p:cNvSpPr>
            <a:spLocks noChangeShapeType="1"/>
          </p:cNvSpPr>
          <p:nvPr/>
        </p:nvSpPr>
        <p:spPr bwMode="auto">
          <a:xfrm>
            <a:off x="3165231" y="43434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6276" name="Line 1044"/>
          <p:cNvSpPr>
            <a:spLocks noChangeShapeType="1"/>
          </p:cNvSpPr>
          <p:nvPr/>
        </p:nvSpPr>
        <p:spPr bwMode="auto">
          <a:xfrm>
            <a:off x="3235569" y="4343400"/>
            <a:ext cx="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6277" name="Line 1045"/>
          <p:cNvSpPr>
            <a:spLocks noChangeShapeType="1"/>
          </p:cNvSpPr>
          <p:nvPr/>
        </p:nvSpPr>
        <p:spPr bwMode="auto">
          <a:xfrm>
            <a:off x="1547446" y="5105400"/>
            <a:ext cx="154744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6278" name="Text Box 1046"/>
          <p:cNvSpPr txBox="1">
            <a:spLocks noChangeArrowheads="1"/>
          </p:cNvSpPr>
          <p:nvPr/>
        </p:nvSpPr>
        <p:spPr bwMode="auto">
          <a:xfrm>
            <a:off x="1051300" y="6019800"/>
            <a:ext cx="3601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96279" name="Text Box 1047"/>
          <p:cNvSpPr txBox="1">
            <a:spLocks noChangeArrowheads="1"/>
          </p:cNvSpPr>
          <p:nvPr/>
        </p:nvSpPr>
        <p:spPr bwMode="auto">
          <a:xfrm>
            <a:off x="422031" y="1143000"/>
            <a:ext cx="4079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grpSp>
        <p:nvGrpSpPr>
          <p:cNvPr id="8" name="Ryhmitä 7"/>
          <p:cNvGrpSpPr/>
          <p:nvPr/>
        </p:nvGrpSpPr>
        <p:grpSpPr>
          <a:xfrm>
            <a:off x="323528" y="1447800"/>
            <a:ext cx="8609456" cy="4773358"/>
            <a:chOff x="323528" y="1447800"/>
            <a:chExt cx="8609456" cy="4773358"/>
          </a:xfrm>
        </p:grpSpPr>
        <p:sp>
          <p:nvSpPr>
            <p:cNvPr id="96259" name="Rectangle 1027"/>
            <p:cNvSpPr>
              <a:spLocks noChangeArrowheads="1"/>
            </p:cNvSpPr>
            <p:nvPr/>
          </p:nvSpPr>
          <p:spPr bwMode="auto">
            <a:xfrm>
              <a:off x="351692" y="1447800"/>
              <a:ext cx="8581292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190500" indent="-190500">
                <a:spcBef>
                  <a:spcPct val="20000"/>
                </a:spcBef>
                <a:buFontTx/>
                <a:buChar char="•"/>
              </a:pPr>
              <a:endParaRPr lang="en-GB" sz="1900">
                <a:latin typeface="Arial" charset="0"/>
              </a:endParaRPr>
            </a:p>
            <a:p>
              <a:pPr marL="190500" indent="-190500">
                <a:spcBef>
                  <a:spcPct val="20000"/>
                </a:spcBef>
                <a:buFontTx/>
                <a:buChar char="•"/>
              </a:pPr>
              <a:endParaRPr lang="en-GB" sz="1900">
                <a:latin typeface="Arial" charset="0"/>
              </a:endParaRPr>
            </a:p>
          </p:txBody>
        </p:sp>
        <p:grpSp>
          <p:nvGrpSpPr>
            <p:cNvPr id="6" name="Ryhmitä 5"/>
            <p:cNvGrpSpPr/>
            <p:nvPr/>
          </p:nvGrpSpPr>
          <p:grpSpPr>
            <a:xfrm>
              <a:off x="323528" y="1676400"/>
              <a:ext cx="4065742" cy="4544758"/>
              <a:chOff x="362242" y="1676400"/>
              <a:chExt cx="4065742" cy="4544758"/>
            </a:xfrm>
          </p:grpSpPr>
          <p:grpSp>
            <p:nvGrpSpPr>
              <p:cNvPr id="5" name="Ryhmitä 4"/>
              <p:cNvGrpSpPr/>
              <p:nvPr/>
            </p:nvGrpSpPr>
            <p:grpSpPr>
              <a:xfrm>
                <a:off x="368150" y="1676400"/>
                <a:ext cx="4059834" cy="4544758"/>
                <a:chOff x="281354" y="1676400"/>
                <a:chExt cx="4059834" cy="4544758"/>
              </a:xfrm>
            </p:grpSpPr>
            <p:pic>
              <p:nvPicPr>
                <p:cNvPr id="96260" name="Picture 1028" descr="KuvaKostLahtTalo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354" y="1676400"/>
                  <a:ext cx="4059834" cy="45447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6261" name="Line 1029"/>
                <p:cNvSpPr>
                  <a:spLocks noChangeShapeType="1"/>
                </p:cNvSpPr>
                <p:nvPr/>
              </p:nvSpPr>
              <p:spPr bwMode="auto">
                <a:xfrm>
                  <a:off x="914400" y="2819400"/>
                  <a:ext cx="633046" cy="762000"/>
                </a:xfrm>
                <a:prstGeom prst="line">
                  <a:avLst/>
                </a:prstGeom>
                <a:noFill/>
                <a:ln w="88900">
                  <a:solidFill>
                    <a:srgbClr val="000080"/>
                  </a:solidFill>
                  <a:round/>
                  <a:headEnd/>
                  <a:tailEnd type="triangle" w="med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i-FI"/>
                </a:p>
              </p:txBody>
            </p:sp>
            <p:sp>
              <p:nvSpPr>
                <p:cNvPr id="96262" name="Line 1030"/>
                <p:cNvSpPr>
                  <a:spLocks noChangeShapeType="1"/>
                </p:cNvSpPr>
                <p:nvPr/>
              </p:nvSpPr>
              <p:spPr bwMode="auto">
                <a:xfrm flipH="1">
                  <a:off x="3376246" y="4343400"/>
                  <a:ext cx="422031" cy="304800"/>
                </a:xfrm>
                <a:prstGeom prst="line">
                  <a:avLst/>
                </a:prstGeom>
                <a:noFill/>
                <a:ln w="114300">
                  <a:solidFill>
                    <a:srgbClr val="333399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i-FI"/>
                </a:p>
              </p:txBody>
            </p:sp>
            <p:sp>
              <p:nvSpPr>
                <p:cNvPr id="96274" name="Line 1042"/>
                <p:cNvSpPr>
                  <a:spLocks noChangeShapeType="1"/>
                </p:cNvSpPr>
                <p:nvPr/>
              </p:nvSpPr>
              <p:spPr bwMode="auto">
                <a:xfrm flipH="1">
                  <a:off x="3235569" y="2895600"/>
                  <a:ext cx="19798" cy="1524000"/>
                </a:xfrm>
                <a:prstGeom prst="line">
                  <a:avLst/>
                </a:prstGeom>
                <a:noFill/>
                <a:ln w="76200">
                  <a:solidFill>
                    <a:srgbClr val="333399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i-FI"/>
                </a:p>
              </p:txBody>
            </p:sp>
            <p:pic>
              <p:nvPicPr>
                <p:cNvPr id="96281" name="Picture 1049" descr="HomeSemKattovaurio10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94892" y="1772923"/>
                  <a:ext cx="1145214" cy="8461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" name="Group 1050"/>
              <p:cNvGrpSpPr>
                <a:grpSpLocks/>
              </p:cNvGrpSpPr>
              <p:nvPr/>
            </p:nvGrpSpPr>
            <p:grpSpPr bwMode="auto">
              <a:xfrm>
                <a:off x="362242" y="4275426"/>
                <a:ext cx="1102531" cy="1086716"/>
                <a:chOff x="624" y="2256"/>
                <a:chExt cx="2424" cy="1623"/>
              </a:xfrm>
            </p:grpSpPr>
            <p:pic>
              <p:nvPicPr>
                <p:cNvPr id="96283" name="Picture 1051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" y="2256"/>
                  <a:ext cx="2424" cy="16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6284" name="Rectangle 1052"/>
                <p:cNvSpPr>
                  <a:spLocks noChangeArrowheads="1"/>
                </p:cNvSpPr>
                <p:nvPr/>
              </p:nvSpPr>
              <p:spPr bwMode="auto">
                <a:xfrm>
                  <a:off x="682" y="2285"/>
                  <a:ext cx="2284" cy="15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i-FI"/>
                </a:p>
              </p:txBody>
            </p:sp>
          </p:grpSp>
          <p:grpSp>
            <p:nvGrpSpPr>
              <p:cNvPr id="3" name="Group 1053"/>
              <p:cNvGrpSpPr>
                <a:grpSpLocks/>
              </p:cNvGrpSpPr>
              <p:nvPr/>
            </p:nvGrpSpPr>
            <p:grpSpPr bwMode="auto">
              <a:xfrm>
                <a:off x="2250831" y="3810000"/>
                <a:ext cx="844062" cy="1143000"/>
                <a:chOff x="768" y="1104"/>
                <a:chExt cx="1979" cy="2624"/>
              </a:xfrm>
            </p:grpSpPr>
            <p:pic>
              <p:nvPicPr>
                <p:cNvPr id="96286" name="Picture 1054"/>
                <p:cNvPicPr>
                  <a:picLocks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8" y="1104"/>
                  <a:ext cx="1979" cy="26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6287" name="Rectangle 1055"/>
                <p:cNvSpPr>
                  <a:spLocks noChangeArrowheads="1"/>
                </p:cNvSpPr>
                <p:nvPr/>
              </p:nvSpPr>
              <p:spPr bwMode="auto">
                <a:xfrm>
                  <a:off x="826" y="1133"/>
                  <a:ext cx="1831" cy="25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i-FI"/>
                </a:p>
              </p:txBody>
            </p:sp>
          </p:grpSp>
        </p:grpSp>
      </p:grpSp>
      <p:grpSp>
        <p:nvGrpSpPr>
          <p:cNvPr id="9" name="Ryhmitä 8"/>
          <p:cNvGrpSpPr/>
          <p:nvPr/>
        </p:nvGrpSpPr>
        <p:grpSpPr>
          <a:xfrm>
            <a:off x="4712677" y="1772923"/>
            <a:ext cx="4395827" cy="4289561"/>
            <a:chOff x="4712677" y="1772923"/>
            <a:chExt cx="4395827" cy="4289561"/>
          </a:xfrm>
        </p:grpSpPr>
        <p:sp>
          <p:nvSpPr>
            <p:cNvPr id="96265" name="Oval 1033"/>
            <p:cNvSpPr>
              <a:spLocks noChangeArrowheads="1"/>
            </p:cNvSpPr>
            <p:nvPr/>
          </p:nvSpPr>
          <p:spPr bwMode="auto">
            <a:xfrm>
              <a:off x="4943489" y="1772923"/>
              <a:ext cx="3446585" cy="91440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96267" name="Text Box 1035"/>
            <p:cNvSpPr txBox="1">
              <a:spLocks noChangeArrowheads="1"/>
            </p:cNvSpPr>
            <p:nvPr/>
          </p:nvSpPr>
          <p:spPr bwMode="auto">
            <a:xfrm>
              <a:off x="4923693" y="3581401"/>
              <a:ext cx="3727938" cy="707886"/>
            </a:xfrm>
            <a:prstGeom prst="rect">
              <a:avLst/>
            </a:prstGeom>
            <a:noFill/>
            <a:ln w="5080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KOSTEUSVAURIO</a:t>
              </a:r>
              <a:br>
                <a:rPr lang="en-GB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</a:br>
              <a:r>
                <a:rPr lang="en-GB" sz="20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rakenteen</a:t>
              </a:r>
              <a:r>
                <a:rPr lang="en-GB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GB" sz="20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sietokyky</a:t>
              </a:r>
              <a:r>
                <a:rPr lang="en-GB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GB" sz="20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ylittyy</a:t>
              </a:r>
              <a:endPara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6268" name="Text Box 1036"/>
            <p:cNvSpPr txBox="1">
              <a:spLocks noChangeArrowheads="1"/>
            </p:cNvSpPr>
            <p:nvPr/>
          </p:nvSpPr>
          <p:spPr bwMode="auto">
            <a:xfrm>
              <a:off x="4712677" y="4800600"/>
              <a:ext cx="2136004" cy="1261884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</a:rPr>
                <a:t>HOME</a:t>
              </a:r>
            </a:p>
            <a:p>
              <a:pPr>
                <a:spcBef>
                  <a:spcPct val="50000"/>
                </a:spcBef>
              </a:pPr>
              <a:r>
                <a:rPr lang="en-GB" sz="1600" b="1" dirty="0"/>
                <a:t>RH:  &gt; 75 - 95 %</a:t>
              </a:r>
              <a:br>
                <a:rPr lang="en-GB" sz="1600" b="1" dirty="0"/>
              </a:br>
              <a:r>
                <a:rPr lang="en-GB" sz="1600" b="1" dirty="0" err="1"/>
                <a:t>Lämpö</a:t>
              </a:r>
              <a:r>
                <a:rPr lang="en-GB" sz="1600" b="1" dirty="0"/>
                <a:t>:  0 - 55 C</a:t>
              </a:r>
              <a:br>
                <a:rPr lang="en-GB" sz="1600" b="1" dirty="0"/>
              </a:br>
              <a:r>
                <a:rPr lang="en-GB" sz="1600" b="1" dirty="0" err="1"/>
                <a:t>Aika</a:t>
              </a:r>
              <a:r>
                <a:rPr lang="en-GB" sz="1600" b="1" dirty="0"/>
                <a:t>:  </a:t>
              </a:r>
              <a:r>
                <a:rPr lang="en-GB" sz="1600" b="1" dirty="0" err="1"/>
                <a:t>vrk</a:t>
              </a:r>
              <a:r>
                <a:rPr lang="en-GB" sz="1600" b="1" dirty="0"/>
                <a:t>, </a:t>
              </a:r>
              <a:r>
                <a:rPr lang="en-GB" sz="1600" b="1" dirty="0" err="1" smtClean="0"/>
                <a:t>vko</a:t>
              </a:r>
              <a:r>
                <a:rPr lang="en-GB" sz="1600" b="1" dirty="0" smtClean="0"/>
                <a:t>, </a:t>
              </a:r>
              <a:r>
                <a:rPr lang="en-GB" sz="1600" b="1" dirty="0" err="1" smtClean="0"/>
                <a:t>kk</a:t>
              </a:r>
              <a:endParaRPr lang="en-GB" sz="1600" b="1" dirty="0"/>
            </a:p>
          </p:txBody>
        </p:sp>
        <p:sp>
          <p:nvSpPr>
            <p:cNvPr id="96269" name="Text Box 1037"/>
            <p:cNvSpPr txBox="1">
              <a:spLocks noChangeArrowheads="1"/>
            </p:cNvSpPr>
            <p:nvPr/>
          </p:nvSpPr>
          <p:spPr bwMode="auto">
            <a:xfrm>
              <a:off x="4768593" y="2925635"/>
              <a:ext cx="211015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 err="1">
                  <a:solidFill>
                    <a:schemeClr val="accent3">
                      <a:lumMod val="50000"/>
                    </a:schemeClr>
                  </a:solidFill>
                </a:rPr>
                <a:t>kosteusrasitus</a:t>
              </a:r>
              <a:endParaRPr lang="en-GB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6270" name="Line 1038"/>
            <p:cNvSpPr>
              <a:spLocks noChangeShapeType="1"/>
            </p:cNvSpPr>
            <p:nvPr/>
          </p:nvSpPr>
          <p:spPr bwMode="auto">
            <a:xfrm>
              <a:off x="6848681" y="2828955"/>
              <a:ext cx="0" cy="533400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96271" name="Text Box 1039"/>
            <p:cNvSpPr txBox="1">
              <a:spLocks noChangeArrowheads="1"/>
            </p:cNvSpPr>
            <p:nvPr/>
          </p:nvSpPr>
          <p:spPr bwMode="auto">
            <a:xfrm>
              <a:off x="6906203" y="4800600"/>
              <a:ext cx="2081199" cy="1261884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 dirty="0">
                  <a:solidFill>
                    <a:schemeClr val="accent2"/>
                  </a:solidFill>
                </a:rPr>
                <a:t>LAHO</a:t>
              </a:r>
            </a:p>
            <a:p>
              <a:pPr>
                <a:spcBef>
                  <a:spcPct val="50000"/>
                </a:spcBef>
              </a:pPr>
              <a:r>
                <a:rPr lang="en-GB" sz="1600" b="1" dirty="0"/>
                <a:t>RH:  &gt; 90 - 95 %</a:t>
              </a:r>
              <a:br>
                <a:rPr lang="en-GB" sz="1600" b="1" dirty="0"/>
              </a:br>
              <a:r>
                <a:rPr lang="en-GB" sz="1600" b="1" dirty="0" err="1"/>
                <a:t>Lämpö</a:t>
              </a:r>
              <a:r>
                <a:rPr lang="en-GB" sz="1600" b="1" dirty="0"/>
                <a:t>:  5 - 50 C</a:t>
              </a:r>
              <a:br>
                <a:rPr lang="en-GB" sz="1600" b="1" dirty="0"/>
              </a:br>
              <a:r>
                <a:rPr lang="en-GB" sz="1600" b="1" dirty="0" err="1" smtClean="0"/>
                <a:t>Aika</a:t>
              </a:r>
              <a:r>
                <a:rPr lang="en-GB" sz="1600" b="1" dirty="0"/>
                <a:t>:  </a:t>
              </a:r>
              <a:r>
                <a:rPr lang="en-GB" sz="1600" b="1" dirty="0" err="1"/>
                <a:t>vko</a:t>
              </a:r>
              <a:r>
                <a:rPr lang="en-GB" sz="1600" b="1" dirty="0"/>
                <a:t>, </a:t>
              </a:r>
              <a:r>
                <a:rPr lang="en-GB" sz="1600" b="1" dirty="0" err="1"/>
                <a:t>kk</a:t>
              </a:r>
              <a:r>
                <a:rPr lang="en-GB" sz="1600" b="1" dirty="0"/>
                <a:t>, v</a:t>
              </a:r>
            </a:p>
          </p:txBody>
        </p:sp>
        <p:sp>
          <p:nvSpPr>
            <p:cNvPr id="96272" name="Line 1040"/>
            <p:cNvSpPr>
              <a:spLocks noChangeShapeType="1"/>
            </p:cNvSpPr>
            <p:nvPr/>
          </p:nvSpPr>
          <p:spPr bwMode="auto">
            <a:xfrm>
              <a:off x="5817255" y="4353549"/>
              <a:ext cx="0" cy="4572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96273" name="Line 1041"/>
            <p:cNvSpPr>
              <a:spLocks noChangeShapeType="1"/>
            </p:cNvSpPr>
            <p:nvPr/>
          </p:nvSpPr>
          <p:spPr bwMode="auto">
            <a:xfrm>
              <a:off x="7737231" y="4343400"/>
              <a:ext cx="0" cy="44114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4" name="Text Box 1037"/>
            <p:cNvSpPr txBox="1">
              <a:spLocks noChangeArrowheads="1"/>
            </p:cNvSpPr>
            <p:nvPr/>
          </p:nvSpPr>
          <p:spPr bwMode="auto">
            <a:xfrm>
              <a:off x="6998350" y="2924944"/>
              <a:ext cx="211015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emissiot</a:t>
              </a:r>
              <a:endParaRPr lang="en-GB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/>
            </a:r>
            <a:br>
              <a:rPr lang="en-GB" sz="1800" dirty="0"/>
            </a:br>
            <a:endParaRPr lang="fi-FI" sz="16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251520" y="1052736"/>
            <a:ext cx="7489825" cy="4392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 err="1">
                <a:latin typeface="Arial" charset="0"/>
              </a:rPr>
              <a:t>Rakennuksiin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 err="1">
                <a:latin typeface="Arial" charset="0"/>
              </a:rPr>
              <a:t>kohdistuu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 err="1">
                <a:latin typeface="Arial" charset="0"/>
              </a:rPr>
              <a:t>erilaisia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 err="1">
                <a:latin typeface="Arial" charset="0"/>
              </a:rPr>
              <a:t>kosteusrasituksia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err="1">
                <a:latin typeface="Arial" charset="0"/>
              </a:rPr>
              <a:t>joiden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 err="1">
                <a:latin typeface="Arial" charset="0"/>
              </a:rPr>
              <a:t>vaikutus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 err="1">
                <a:latin typeface="Arial" charset="0"/>
              </a:rPr>
              <a:t>rakenteiden</a:t>
            </a:r>
            <a:r>
              <a:rPr lang="en-GB" sz="1400" dirty="0">
                <a:latin typeface="Arial" charset="0"/>
              </a:rPr>
              <a:t> ja </a:t>
            </a:r>
            <a:r>
              <a:rPr lang="en-GB" sz="1400" dirty="0" err="1">
                <a:latin typeface="Arial" charset="0"/>
              </a:rPr>
              <a:t>materiaalien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 err="1">
                <a:latin typeface="Arial" charset="0"/>
              </a:rPr>
              <a:t>kestävyyteen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 err="1">
                <a:latin typeface="Arial" charset="0"/>
              </a:rPr>
              <a:t>vaihtelee</a:t>
            </a:r>
            <a:r>
              <a:rPr lang="en-GB" sz="1600" dirty="0">
                <a:latin typeface="Arial" charset="0"/>
              </a:rPr>
              <a:t>.</a:t>
            </a:r>
            <a:endParaRPr lang="fi-FI" sz="1400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>
          <a:xfrm>
            <a:off x="323529" y="6088211"/>
            <a:ext cx="2676836" cy="365125"/>
          </a:xfrm>
        </p:spPr>
        <p:txBody>
          <a:bodyPr/>
          <a:lstStyle/>
          <a:p>
            <a:r>
              <a:rPr lang="fi-FI" dirty="0" smtClean="0"/>
              <a:t>Hannu Viitanen</a:t>
            </a:r>
            <a:endParaRPr lang="fi-FI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37" name="Rectangle 1026"/>
          <p:cNvSpPr>
            <a:spLocks noChangeArrowheads="1"/>
          </p:cNvSpPr>
          <p:nvPr/>
        </p:nvSpPr>
        <p:spPr bwMode="auto">
          <a:xfrm>
            <a:off x="251520" y="466755"/>
            <a:ext cx="8822142" cy="5334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GB" sz="2800" b="1" dirty="0" err="1" smtClean="0">
                <a:solidFill>
                  <a:schemeClr val="accent1"/>
                </a:solidFill>
                <a:latin typeface="Arial" charset="0"/>
              </a:rPr>
              <a:t>Vettä</a:t>
            </a:r>
            <a:r>
              <a:rPr lang="en-GB" sz="28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GB" sz="2800" b="1" dirty="0">
                <a:solidFill>
                  <a:schemeClr val="accent1"/>
                </a:solidFill>
                <a:latin typeface="Arial" charset="0"/>
              </a:rPr>
              <a:t>ja </a:t>
            </a:r>
            <a:r>
              <a:rPr lang="en-GB" sz="2800" b="1" dirty="0" err="1">
                <a:solidFill>
                  <a:schemeClr val="accent1"/>
                </a:solidFill>
                <a:latin typeface="Arial" charset="0"/>
              </a:rPr>
              <a:t>ongelmia</a:t>
            </a:r>
            <a:r>
              <a:rPr lang="en-GB" sz="28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GB" sz="2800" b="1" dirty="0" err="1">
                <a:solidFill>
                  <a:schemeClr val="accent1"/>
                </a:solidFill>
                <a:latin typeface="Arial" charset="0"/>
              </a:rPr>
              <a:t>voi</a:t>
            </a:r>
            <a:r>
              <a:rPr lang="en-GB" sz="28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GB" sz="2800" b="1" dirty="0" err="1">
                <a:solidFill>
                  <a:schemeClr val="accent1"/>
                </a:solidFill>
                <a:latin typeface="Arial" charset="0"/>
              </a:rPr>
              <a:t>tulla</a:t>
            </a:r>
            <a:r>
              <a:rPr lang="en-GB" sz="28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GB" sz="2800" b="1" dirty="0" err="1">
                <a:solidFill>
                  <a:schemeClr val="accent1"/>
                </a:solidFill>
                <a:latin typeface="Arial" charset="0"/>
              </a:rPr>
              <a:t>rakennuksiin</a:t>
            </a:r>
            <a:r>
              <a:rPr lang="en-GB" sz="28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GB" sz="2800" b="1" dirty="0" err="1">
                <a:solidFill>
                  <a:schemeClr val="accent1"/>
                </a:solidFill>
                <a:latin typeface="Arial" charset="0"/>
              </a:rPr>
              <a:t>eri</a:t>
            </a:r>
            <a:r>
              <a:rPr lang="en-GB" sz="28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GB" sz="2800" b="1" dirty="0" err="1">
                <a:solidFill>
                  <a:schemeClr val="accent1"/>
                </a:solidFill>
                <a:latin typeface="Arial" charset="0"/>
              </a:rPr>
              <a:t>tavoin</a:t>
            </a:r>
            <a:endParaRPr lang="en-GB" sz="2800" b="1" dirty="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275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Toimivuus menetetään, kun…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sz="1600" b="1" dirty="0">
                <a:solidFill>
                  <a:srgbClr val="0070C0"/>
                </a:solidFill>
              </a:rPr>
              <a:t>Y</a:t>
            </a:r>
            <a:r>
              <a:rPr lang="fi-FI" sz="1600" b="1" dirty="0" smtClean="0">
                <a:solidFill>
                  <a:srgbClr val="0070C0"/>
                </a:solidFill>
              </a:rPr>
              <a:t>mpäristöstä tulee vettä</a:t>
            </a:r>
            <a:r>
              <a:rPr lang="fi-FI" sz="1400" dirty="0" smtClean="0"/>
              <a:t>: kattovuodot, ulkopintojen vesivuodot, </a:t>
            </a:r>
            <a:r>
              <a:rPr lang="fi-FI" sz="1400" dirty="0"/>
              <a:t>maakosteus ja </a:t>
            </a:r>
            <a:r>
              <a:rPr lang="fi-FI" sz="1400" dirty="0" smtClean="0"/>
              <a:t>pohjavesi, valumavesi rakenteisiin, kastuminen rakennusvaiheessa, kosteuseristykset eivät toimi </a:t>
            </a:r>
            <a:r>
              <a:rPr lang="fi-FI" sz="1400" dirty="0" smtClean="0"/>
              <a:t>jne.</a:t>
            </a:r>
            <a:endParaRPr lang="fi-FI" sz="1400" dirty="0" smtClean="0"/>
          </a:p>
          <a:p>
            <a:pPr>
              <a:spcAft>
                <a:spcPts val="600"/>
              </a:spcAft>
            </a:pPr>
            <a:r>
              <a:rPr lang="fi-FI" sz="1600" b="1" dirty="0" smtClean="0">
                <a:solidFill>
                  <a:srgbClr val="0070C0"/>
                </a:solidFill>
              </a:rPr>
              <a:t>Käytöstä tulee vettä: </a:t>
            </a:r>
            <a:r>
              <a:rPr lang="fi-FI" sz="1400" dirty="0" smtClean="0"/>
              <a:t>erilaiset putkivuodot, sisäilman korkea kosteus ja kylmäsillat, sisäilman vuotovirtaus ja kosteuden kondensoituminen rakenteisiin, puutteellinen tai toimimaton ilmanvaihto….</a:t>
            </a:r>
          </a:p>
          <a:p>
            <a:pPr lvl="0">
              <a:spcAft>
                <a:spcPts val="600"/>
              </a:spcAft>
            </a:pPr>
            <a:r>
              <a:rPr lang="fi-FI" sz="1600" b="1" dirty="0" smtClean="0">
                <a:solidFill>
                  <a:srgbClr val="0070C0"/>
                </a:solidFill>
              </a:rPr>
              <a:t>Rakenteet eivät kestä:</a:t>
            </a:r>
            <a:r>
              <a:rPr lang="fi-FI" sz="1400" dirty="0" smtClean="0"/>
              <a:t> </a:t>
            </a:r>
            <a:r>
              <a:rPr lang="fi-FI" sz="1400" dirty="0"/>
              <a:t>väärin suunnitellut ja toteutetut veden poiston ja eristyksen </a:t>
            </a:r>
            <a:r>
              <a:rPr lang="fi-FI" sz="1400" dirty="0" smtClean="0"/>
              <a:t>ratkaisut, veden kertymä rakenteisiin, puutteellinen </a:t>
            </a:r>
            <a:r>
              <a:rPr lang="fi-FI" sz="1400" dirty="0"/>
              <a:t>maapohjan </a:t>
            </a:r>
            <a:r>
              <a:rPr lang="fi-FI" sz="1400" dirty="0" smtClean="0"/>
              <a:t>kuivaus, kosteustekninen suunnittelu ei ole toiminut… </a:t>
            </a:r>
          </a:p>
          <a:p>
            <a:pPr>
              <a:spcAft>
                <a:spcPts val="600"/>
              </a:spcAft>
            </a:pPr>
            <a:r>
              <a:rPr lang="fi-FI" sz="1600" b="1" dirty="0" smtClean="0">
                <a:solidFill>
                  <a:srgbClr val="0070C0"/>
                </a:solidFill>
              </a:rPr>
              <a:t>Korjaus epäonnistuu</a:t>
            </a:r>
            <a:r>
              <a:rPr lang="fi-FI" sz="1600" dirty="0" smtClean="0"/>
              <a:t>: </a:t>
            </a:r>
            <a:r>
              <a:rPr lang="fi-FI" sz="1400" dirty="0"/>
              <a:t>vakavammat viat jääneet </a:t>
            </a:r>
            <a:r>
              <a:rPr lang="fi-FI" sz="1400" dirty="0" smtClean="0"/>
              <a:t>korjaamatta, </a:t>
            </a:r>
            <a:r>
              <a:rPr lang="fi-FI" sz="1400" dirty="0"/>
              <a:t>virheelliset rakenne- ja </a:t>
            </a:r>
            <a:r>
              <a:rPr lang="fi-FI" sz="1400" dirty="0" smtClean="0"/>
              <a:t>materiaaliratkaisut, läpiviennit vuotavat ilmaa, </a:t>
            </a:r>
            <a:r>
              <a:rPr lang="fi-FI" sz="1400" dirty="0"/>
              <a:t>kuivaus ja </a:t>
            </a:r>
            <a:r>
              <a:rPr lang="fi-FI" sz="1400" dirty="0" smtClean="0"/>
              <a:t>jälkihuolto jääneet tekemättä…</a:t>
            </a:r>
          </a:p>
          <a:p>
            <a:pPr lvl="0">
              <a:spcAft>
                <a:spcPts val="600"/>
              </a:spcAft>
            </a:pPr>
            <a:r>
              <a:rPr lang="fi-FI" sz="1600" b="1" dirty="0">
                <a:solidFill>
                  <a:srgbClr val="0070C0"/>
                </a:solidFill>
              </a:rPr>
              <a:t>Huollon </a:t>
            </a:r>
            <a:r>
              <a:rPr lang="fi-FI" sz="1600" b="1" dirty="0" smtClean="0">
                <a:solidFill>
                  <a:srgbClr val="0070C0"/>
                </a:solidFill>
              </a:rPr>
              <a:t>puute tai virheet</a:t>
            </a:r>
            <a:r>
              <a:rPr lang="fi-FI" sz="1600" dirty="0" smtClean="0"/>
              <a:t>, </a:t>
            </a:r>
            <a:r>
              <a:rPr lang="fi-FI" sz="1400" dirty="0" smtClean="0"/>
              <a:t>huolimaton </a:t>
            </a:r>
            <a:r>
              <a:rPr lang="fi-FI" sz="1400" dirty="0"/>
              <a:t>vedenkäyttö, liiallinen sisäilman kosteus, puutteellinen </a:t>
            </a:r>
            <a:r>
              <a:rPr lang="fi-FI" sz="1400" dirty="0" smtClean="0"/>
              <a:t>ilmanvaihto, </a:t>
            </a:r>
            <a:r>
              <a:rPr lang="fi-FI" sz="1400" dirty="0"/>
              <a:t>vesivuotoon ei reagoida</a:t>
            </a:r>
            <a:r>
              <a:rPr lang="fi-FI" sz="1400" dirty="0" smtClean="0"/>
              <a:t>….</a:t>
            </a:r>
          </a:p>
          <a:p>
            <a:pPr marL="0" lvl="0" indent="0">
              <a:spcAft>
                <a:spcPts val="600"/>
              </a:spcAft>
              <a:buNone/>
            </a:pPr>
            <a:endParaRPr lang="fi-FI" sz="1400" dirty="0">
              <a:solidFill>
                <a:srgbClr val="000099"/>
              </a:solidFill>
            </a:endParaRPr>
          </a:p>
          <a:p>
            <a:pPr>
              <a:spcAft>
                <a:spcPts val="600"/>
              </a:spcAft>
            </a:pPr>
            <a:endParaRPr lang="fi-FI" sz="1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1080616" y="5252330"/>
            <a:ext cx="7236296" cy="7690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i-FI" sz="1600" b="1" dirty="0" err="1" smtClean="0">
                <a:solidFill>
                  <a:schemeClr val="bg1"/>
                </a:solidFill>
              </a:rPr>
              <a:t>Huom</a:t>
            </a:r>
            <a:r>
              <a:rPr lang="fi-FI" sz="1600" b="1" dirty="0" smtClean="0">
                <a:solidFill>
                  <a:schemeClr val="bg1"/>
                </a:solidFill>
              </a:rPr>
              <a:t>! Rakennusten hyvä lämmöneristystaso ei ole syy kosteusongelmiin, mikään rakenne ei kestä </a:t>
            </a:r>
            <a:r>
              <a:rPr lang="fi-FI" sz="1600" b="1" dirty="0" smtClean="0">
                <a:solidFill>
                  <a:schemeClr val="bg1"/>
                </a:solidFill>
              </a:rPr>
              <a:t>vesivuotoja.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O</a:t>
            </a:r>
            <a:r>
              <a:rPr lang="fi-FI" sz="2800" dirty="0" smtClean="0"/>
              <a:t>ngelmat johtuvat rakenteisiin kertyneestä kosteudesta - ajan funktiona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Kosteuden hallintaan liittyy olennaisesti </a:t>
            </a:r>
            <a:r>
              <a:rPr lang="fi-FI" sz="1600" b="1" dirty="0">
                <a:solidFill>
                  <a:srgbClr val="0070C0"/>
                </a:solidFill>
              </a:rPr>
              <a:t>materiaalien ja rakenteiden </a:t>
            </a:r>
            <a:r>
              <a:rPr lang="fi-FI" sz="1600" b="1" dirty="0" smtClean="0">
                <a:solidFill>
                  <a:srgbClr val="0070C0"/>
                </a:solidFill>
              </a:rPr>
              <a:t>kosteudensietokyky</a:t>
            </a:r>
            <a:r>
              <a:rPr lang="fi-FI" sz="1600" dirty="0" smtClean="0"/>
              <a:t>: home- </a:t>
            </a:r>
            <a:r>
              <a:rPr lang="fi-FI" sz="1600" dirty="0"/>
              <a:t>ja laho-ongelmiin johtavat kriittiset olosuhteet sekä niiden </a:t>
            </a:r>
            <a:r>
              <a:rPr lang="fi-FI" sz="1600" dirty="0" smtClean="0"/>
              <a:t>vaikutusaika.</a:t>
            </a:r>
          </a:p>
          <a:p>
            <a:pPr lvl="2"/>
            <a:r>
              <a:rPr lang="fi-FI" dirty="0" smtClean="0"/>
              <a:t>Rakenteet ja materiaalit kestävät lyhytaikaiset kosteusrasitukset – </a:t>
            </a:r>
            <a:r>
              <a:rPr lang="fi-FI" b="1" dirty="0" smtClean="0">
                <a:solidFill>
                  <a:srgbClr val="0070C0"/>
                </a:solidFill>
              </a:rPr>
              <a:t>riski toteutuu, kun kosteuskuorma ylittyy</a:t>
            </a:r>
            <a:br>
              <a:rPr lang="fi-FI" b="1" dirty="0" smtClean="0">
                <a:solidFill>
                  <a:srgbClr val="0070C0"/>
                </a:solidFill>
              </a:rPr>
            </a:br>
            <a:r>
              <a:rPr lang="fi-FI" b="1" dirty="0" smtClean="0">
                <a:solidFill>
                  <a:srgbClr val="0070C0"/>
                </a:solidFill>
              </a:rPr>
              <a:t>Riskirajat on tunnettava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dirty="0" smtClean="0"/>
              <a:t>(kosteus – lämpö - aika)</a:t>
            </a:r>
          </a:p>
          <a:p>
            <a:pPr lvl="2"/>
            <a:r>
              <a:rPr lang="fi-FI" b="1" dirty="0" smtClean="0">
                <a:solidFill>
                  <a:srgbClr val="0070C0"/>
                </a:solidFill>
              </a:rPr>
              <a:t>Jos kosteusrasitus &gt; kosteudensietokyky = riski olemassa / toteutuu</a:t>
            </a:r>
          </a:p>
          <a:p>
            <a:r>
              <a:rPr lang="fi-FI" sz="1600" dirty="0" smtClean="0"/>
              <a:t>Homeongelmat </a:t>
            </a:r>
            <a:r>
              <a:rPr lang="fi-FI" sz="1600" dirty="0"/>
              <a:t>ja </a:t>
            </a:r>
            <a:r>
              <a:rPr lang="fi-FI" sz="1600" dirty="0" smtClean="0"/>
              <a:t>-vauriot </a:t>
            </a:r>
            <a:r>
              <a:rPr lang="fi-FI" sz="1600" dirty="0"/>
              <a:t>ovat </a:t>
            </a:r>
            <a:r>
              <a:rPr lang="fi-FI" sz="1600" b="1" dirty="0">
                <a:solidFill>
                  <a:srgbClr val="0070C0"/>
                </a:solidFill>
              </a:rPr>
              <a:t>seuraus rakentamisen kosteuden hallinnan epäonnistumisesta ja sen seurauksena syntyneiden </a:t>
            </a:r>
            <a:r>
              <a:rPr lang="fi-FI" sz="1600" b="1" dirty="0" smtClean="0">
                <a:solidFill>
                  <a:srgbClr val="0070C0"/>
                </a:solidFill>
              </a:rPr>
              <a:t>kosteus- ja mikrobiriskien toteutumisesta </a:t>
            </a:r>
          </a:p>
          <a:p>
            <a:r>
              <a:rPr lang="fi-FI" sz="1600" b="1" dirty="0" smtClean="0">
                <a:solidFill>
                  <a:srgbClr val="0070C0"/>
                </a:solidFill>
              </a:rPr>
              <a:t>Korjausrakentamisen ongelmat </a:t>
            </a:r>
            <a:r>
              <a:rPr lang="fi-FI" sz="1600" dirty="0" smtClean="0"/>
              <a:t>– sisäilman laatutavoitteet – ilmanvaihdon rakentaminen vanhaan taloon – läpiviennit 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5847-1FA8-4EAB-8786-A0336426E059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1241884" y="5373216"/>
            <a:ext cx="6660232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1" dirty="0">
                <a:solidFill>
                  <a:schemeClr val="bg1"/>
                </a:solidFill>
              </a:rPr>
              <a:t>Ilmanvaihdon </a:t>
            </a:r>
            <a:r>
              <a:rPr lang="fi-FI" sz="1600" b="1" dirty="0" smtClean="0">
                <a:solidFill>
                  <a:schemeClr val="bg1"/>
                </a:solidFill>
              </a:rPr>
              <a:t>toimivuus on sisäilman laadulle </a:t>
            </a:r>
            <a:r>
              <a:rPr lang="fi-FI" sz="1600" b="1" dirty="0" smtClean="0">
                <a:solidFill>
                  <a:schemeClr val="bg1"/>
                </a:solidFill>
              </a:rPr>
              <a:t>tärkeää.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9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Ho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Kosteus ja hometalko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KoHo.potx</Template>
  <TotalTime>1273</TotalTime>
  <Words>2271</Words>
  <Application>Microsoft Macintosh PowerPoint</Application>
  <PresentationFormat>Näytössä katseltava diaesitys (4:3)</PresentationFormat>
  <Paragraphs>337</Paragraphs>
  <Slides>30</Slides>
  <Notes>6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6" baseType="lpstr">
      <vt:lpstr>Calibri</vt:lpstr>
      <vt:lpstr>Times New Roman</vt:lpstr>
      <vt:lpstr>Wingdings</vt:lpstr>
      <vt:lpstr>Arial</vt:lpstr>
      <vt:lpstr>KoHo</vt:lpstr>
      <vt:lpstr>Chart</vt:lpstr>
      <vt:lpstr>5.4 RAKENTEIDEN TOIMIVUUs  JA HOMEEN TORJUNTA</vt:lpstr>
      <vt:lpstr>Saatteeksi opetusmateriaalin käyttöön</vt:lpstr>
      <vt:lpstr>Sisällysluettelo</vt:lpstr>
      <vt:lpstr>Rakenteellinen toimivuus ja suojaus:  materiaalit ja rakenteet suojataan kosteudelta</vt:lpstr>
      <vt:lpstr>Toimivuus perustuu hyvään suunnitteluun ja toteutukseen</vt:lpstr>
      <vt:lpstr>Rakennukset altistuvat eri tavoin kosteudelle ja mikrobeille</vt:lpstr>
      <vt:lpstr> </vt:lpstr>
      <vt:lpstr>Toimivuus menetetään, kun…</vt:lpstr>
      <vt:lpstr>Ongelmat johtuvat rakenteisiin kertyneestä kosteudesta - ajan funktiona</vt:lpstr>
      <vt:lpstr>  Yleisiä rakennuksen kosteuden lähteitä ja vaurioriskejä</vt:lpstr>
      <vt:lpstr>Kosteudelle altistuvat rakenteet ja materiaalit saavat pinnoilleen erilaista homekasvua </vt:lpstr>
      <vt:lpstr>Mikäli rakenteiden kosteustekniikka pettää pahasti, seurauksena on esim. sienten aiheuttamia vakavia vaurioita (Luotonen &amp; Viitanen 1995)</vt:lpstr>
      <vt:lpstr>PowerPoint-esitys</vt:lpstr>
      <vt:lpstr>Rakenteiden toimivuusperusteet sisäilman laadun kannalta</vt:lpstr>
      <vt:lpstr>Vaatimustaso ja vaikutustarve eri rakenneosissa Lähellä sisäilmaa olevissa rakenteissa vaatimustaso on suurin.</vt:lpstr>
      <vt:lpstr>Rakennukset vanhenevat ja altistuvat eri tavoin</vt:lpstr>
      <vt:lpstr>Materiaalien merkitys homeen ja lahon kestävyyden kannalta rakenteissa</vt:lpstr>
      <vt:lpstr>Suojausmenettely varmistaa, että rakenteen materiaaleissa ei tapahdu ennenaikaista vioittumista tai vaurioitumista</vt:lpstr>
      <vt:lpstr>Rakenteellisen suojauksen raja-arvot</vt:lpstr>
      <vt:lpstr>Homeen ja lahon kasvuriskin mallinnus, männyn pintapuu</vt:lpstr>
      <vt:lpstr>ENERSIS - Energiatehokas ja toimintavarma korjauskonsepti Työkalun kehittäminen kosteus- ja mikrobiongelmien hallintaan</vt:lpstr>
      <vt:lpstr>Kemiallinen suojaus hometta ja lahoa vastaan</vt:lpstr>
      <vt:lpstr>Kemiallinen saneeraus - suhtauduttava kriittisesti</vt:lpstr>
      <vt:lpstr>Käytännön toimivuustarkastelujen kipupisteet      1/2</vt:lpstr>
      <vt:lpstr>Käytännön toimivuustarkastelujen kipupisteet      2/2</vt:lpstr>
      <vt:lpstr>Julkisivujen pitkäaikaiskestävyys</vt:lpstr>
      <vt:lpstr>Ulkopintojen kestävyyteen vaikuttavat tekijät</vt:lpstr>
      <vt:lpstr>Tulevaisuus: sääolojen muutosten vaikutus rakenteiden pitkäaikaiskestävyyteen  1/2</vt:lpstr>
      <vt:lpstr>Tulevaisuus: sääolojen muutosten vaikutus rakenteiden pitkäaikaiskestävyyteen    2/2</vt:lpstr>
      <vt:lpstr>Kirjallisuutta     </vt:lpstr>
    </vt:vector>
  </TitlesOfParts>
  <Manager>Ympäristöministeriö</Manager>
  <Company>aidema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Aija Kaijärvi</dc:creator>
  <cp:lastModifiedBy>Aija Kaijärvi</cp:lastModifiedBy>
  <cp:revision>115</cp:revision>
  <cp:lastPrinted>2015-12-30T08:39:02Z</cp:lastPrinted>
  <dcterms:created xsi:type="dcterms:W3CDTF">2012-09-14T08:23:56Z</dcterms:created>
  <dcterms:modified xsi:type="dcterms:W3CDTF">2016-06-14T08:25:35Z</dcterms:modified>
</cp:coreProperties>
</file>