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9"/>
  </p:notesMasterIdLst>
  <p:handoutMasterIdLst>
    <p:handoutMasterId r:id="rId40"/>
  </p:handoutMasterIdLst>
  <p:sldIdLst>
    <p:sldId id="256" r:id="rId2"/>
    <p:sldId id="293" r:id="rId3"/>
    <p:sldId id="291" r:id="rId4"/>
    <p:sldId id="257" r:id="rId5"/>
    <p:sldId id="258" r:id="rId6"/>
    <p:sldId id="259" r:id="rId7"/>
    <p:sldId id="260" r:id="rId8"/>
    <p:sldId id="261" r:id="rId9"/>
    <p:sldId id="262" r:id="rId10"/>
    <p:sldId id="263" r:id="rId11"/>
    <p:sldId id="264" r:id="rId12"/>
    <p:sldId id="265" r:id="rId13"/>
    <p:sldId id="266" r:id="rId14"/>
    <p:sldId id="267" r:id="rId15"/>
    <p:sldId id="269" r:id="rId16"/>
    <p:sldId id="268" r:id="rId17"/>
    <p:sldId id="270" r:id="rId18"/>
    <p:sldId id="271" r:id="rId19"/>
    <p:sldId id="272" r:id="rId20"/>
    <p:sldId id="273" r:id="rId21"/>
    <p:sldId id="274" r:id="rId22"/>
    <p:sldId id="275" r:id="rId23"/>
    <p:sldId id="276" r:id="rId24"/>
    <p:sldId id="277" r:id="rId25"/>
    <p:sldId id="280" r:id="rId26"/>
    <p:sldId id="281" r:id="rId27"/>
    <p:sldId id="282" r:id="rId28"/>
    <p:sldId id="283" r:id="rId29"/>
    <p:sldId id="284" r:id="rId30"/>
    <p:sldId id="285" r:id="rId31"/>
    <p:sldId id="286" r:id="rId32"/>
    <p:sldId id="287" r:id="rId33"/>
    <p:sldId id="288" r:id="rId34"/>
    <p:sldId id="294" r:id="rId35"/>
    <p:sldId id="290" r:id="rId36"/>
    <p:sldId id="278" r:id="rId37"/>
    <p:sldId id="279" r:id="rId38"/>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78">
          <p15:clr>
            <a:srgbClr val="A4A3A4"/>
          </p15:clr>
        </p15:guide>
        <p15:guide id="2" orient="horz" pos="3793">
          <p15:clr>
            <a:srgbClr val="A4A3A4"/>
          </p15:clr>
        </p15:guide>
        <p15:guide id="3" orient="horz" pos="1026">
          <p15:clr>
            <a:srgbClr val="A4A3A4"/>
          </p15:clr>
        </p15:guide>
        <p15:guide id="4" orient="horz" pos="890">
          <p15:clr>
            <a:srgbClr val="A4A3A4"/>
          </p15:clr>
        </p15:guide>
        <p15:guide id="5" orient="horz" pos="210">
          <p15:clr>
            <a:srgbClr val="A4A3A4"/>
          </p15:clr>
        </p15:guide>
        <p15:guide id="6" orient="horz" pos="1842">
          <p15:clr>
            <a:srgbClr val="A4A3A4"/>
          </p15:clr>
        </p15:guide>
        <p15:guide id="7" orient="horz" pos="2840">
          <p15:clr>
            <a:srgbClr val="A4A3A4"/>
          </p15:clr>
        </p15:guide>
        <p15:guide id="8" pos="3243">
          <p15:clr>
            <a:srgbClr val="A4A3A4"/>
          </p15:clr>
        </p15:guide>
        <p15:guide id="9" pos="5239">
          <p15:clr>
            <a:srgbClr val="A4A3A4"/>
          </p15:clr>
        </p15:guide>
        <p15:guide id="10" pos="521">
          <p15:clr>
            <a:srgbClr val="A4A3A4"/>
          </p15:clr>
        </p15:guide>
        <p15:guide id="11" pos="5556">
          <p15:clr>
            <a:srgbClr val="A4A3A4"/>
          </p15:clr>
        </p15:guide>
        <p15:guide id="1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5C44"/>
    <a:srgbClr val="00B2A9"/>
    <a:srgbClr val="95B3D7"/>
    <a:srgbClr val="446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726" autoAdjust="0"/>
    <p:restoredTop sz="94598"/>
  </p:normalViewPr>
  <p:slideViewPr>
    <p:cSldViewPr showGuides="1">
      <p:cViewPr varScale="1">
        <p:scale>
          <a:sx n="125" d="100"/>
          <a:sy n="125" d="100"/>
        </p:scale>
        <p:origin x="1064" y="176"/>
      </p:cViewPr>
      <p:guideLst>
        <p:guide orient="horz" pos="2478"/>
        <p:guide orient="horz" pos="3793"/>
        <p:guide orient="horz" pos="1026"/>
        <p:guide orient="horz" pos="890"/>
        <p:guide orient="horz" pos="210"/>
        <p:guide orient="horz" pos="1842"/>
        <p:guide orient="horz" pos="2840"/>
        <p:guide pos="3243"/>
        <p:guide pos="5239"/>
        <p:guide pos="521"/>
        <p:guide pos="5556"/>
        <p:guide pos="249"/>
      </p:guideLst>
    </p:cSldViewPr>
  </p:slideViewPr>
  <p:notesTextViewPr>
    <p:cViewPr>
      <p:scale>
        <a:sx n="100" d="100"/>
        <a:sy n="100" d="100"/>
      </p:scale>
      <p:origin x="0" y="0"/>
    </p:cViewPr>
  </p:notesTextViewPr>
  <p:sorterViewPr>
    <p:cViewPr>
      <p:scale>
        <a:sx n="66" d="100"/>
        <a:sy n="66" d="100"/>
      </p:scale>
      <p:origin x="0" y="0"/>
    </p:cViewPr>
  </p:sorterViewPr>
  <p:notesViewPr>
    <p:cSldViewPr showGuides="1">
      <p:cViewPr varScale="1">
        <p:scale>
          <a:sx n="83" d="100"/>
          <a:sy n="83" d="100"/>
        </p:scale>
        <p:origin x="-3108"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notesMaster" Target="notesMasters/notesMaster1.xml"/><Relationship Id="rId40" Type="http://schemas.openxmlformats.org/officeDocument/2006/relationships/handoutMaster" Target="handoutMasters/handoutMaster1.xml"/><Relationship Id="rId41" Type="http://schemas.openxmlformats.org/officeDocument/2006/relationships/presProps" Target="presProps.xml"/><Relationship Id="rId42" Type="http://schemas.openxmlformats.org/officeDocument/2006/relationships/viewProps" Target="viewProps.xml"/><Relationship Id="rId43" Type="http://schemas.openxmlformats.org/officeDocument/2006/relationships/theme" Target="theme/theme1.xml"/><Relationship Id="rId4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sz="800" dirty="0">
              <a:latin typeface="Arial" pitchFamily="34" charset="0"/>
              <a:cs typeface="Arial" pitchFamily="34" charset="0"/>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2B8EB6F-D7BD-410C-AB1F-00269204D9C8}" type="datetimeFigureOut">
              <a:rPr lang="fi-FI" sz="800" smtClean="0">
                <a:latin typeface="Arial" pitchFamily="34" charset="0"/>
                <a:cs typeface="Arial" pitchFamily="34" charset="0"/>
              </a:rPr>
              <a:pPr/>
              <a:t>14.6.2016</a:t>
            </a:fld>
            <a:endParaRPr lang="fi-FI" sz="800">
              <a:latin typeface="Arial" pitchFamily="34" charset="0"/>
              <a:cs typeface="Arial" pitchFamily="34" charset="0"/>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sz="800">
              <a:latin typeface="Arial" pitchFamily="34" charset="0"/>
              <a:cs typeface="Arial"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9829D03-198C-4FB6-BC3D-FF132E164A92}" type="slidenum">
              <a:rPr lang="fi-FI" sz="800" smtClean="0">
                <a:latin typeface="Arial" pitchFamily="34" charset="0"/>
                <a:cs typeface="Arial" pitchFamily="34" charset="0"/>
              </a:rPr>
              <a:pPr/>
              <a:t>‹#›</a:t>
            </a:fld>
            <a:endParaRPr lang="fi-FI" sz="800">
              <a:latin typeface="Arial" pitchFamily="34" charset="0"/>
              <a:cs typeface="Arial" pitchFamily="34" charset="0"/>
            </a:endParaRPr>
          </a:p>
        </p:txBody>
      </p:sp>
    </p:spTree>
    <p:extLst>
      <p:ext uri="{BB962C8B-B14F-4D97-AF65-F5344CB8AC3E}">
        <p14:creationId xmlns:p14="http://schemas.microsoft.com/office/powerpoint/2010/main" val="53481825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800">
                <a:latin typeface="Arial" pitchFamily="34" charset="0"/>
                <a:cs typeface="Arial" pitchFamily="34" charset="0"/>
              </a:defRPr>
            </a:lvl1pPr>
          </a:lstStyle>
          <a:p>
            <a:endParaRPr lang="fi-FI"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800">
                <a:latin typeface="Arial" pitchFamily="34" charset="0"/>
                <a:cs typeface="Arial" pitchFamily="34" charset="0"/>
              </a:defRPr>
            </a:lvl1pPr>
          </a:lstStyle>
          <a:p>
            <a:fld id="{734323DC-88BF-4AB1-9A78-B974D90A807B}" type="datetimeFigureOut">
              <a:rPr lang="fi-FI" smtClean="0"/>
              <a:pPr/>
              <a:t>14.6.2016</a:t>
            </a:fld>
            <a:endParaRPr lang="fi-FI"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fi-FI"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800">
                <a:latin typeface="Arial" pitchFamily="34" charset="0"/>
                <a:cs typeface="Arial" pitchFamily="34" charset="0"/>
              </a:defRPr>
            </a:lvl1pPr>
          </a:lstStyle>
          <a:p>
            <a:endParaRPr lang="fi-FI"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800">
                <a:latin typeface="Arial" pitchFamily="34" charset="0"/>
                <a:cs typeface="Arial" pitchFamily="34" charset="0"/>
              </a:defRPr>
            </a:lvl1pPr>
          </a:lstStyle>
          <a:p>
            <a:fld id="{BB9F18BF-E348-4EEC-9C4C-E41F855D7E30}" type="slidenum">
              <a:rPr lang="fi-FI" smtClean="0"/>
              <a:pPr/>
              <a:t>‹#›</a:t>
            </a:fld>
            <a:endParaRPr lang="fi-FI" dirty="0"/>
          </a:p>
        </p:txBody>
      </p:sp>
    </p:spTree>
    <p:extLst>
      <p:ext uri="{BB962C8B-B14F-4D97-AF65-F5344CB8AC3E}">
        <p14:creationId xmlns:p14="http://schemas.microsoft.com/office/powerpoint/2010/main" val="1062969084"/>
      </p:ext>
    </p:extLst>
  </p:cSld>
  <p:clrMap bg1="lt1" tx1="dk1" bg2="lt2" tx2="dk2" accent1="accent1" accent2="accent2" accent3="accent3" accent4="accent4" accent5="accent5" accent6="accent6" hlink="hlink" folHlink="folHlink"/>
  <p:hf hdr="0" ftr="0" dt="0"/>
  <p:notesStyle>
    <a:lvl1pPr marL="176213" indent="-176213" algn="l" defTabSz="914400" rtl="0" eaLnBrk="1" latinLnBrk="0" hangingPunct="1">
      <a:buFont typeface="Arial" pitchFamily="34" charset="0"/>
      <a:buChar char="•"/>
      <a:defRPr sz="1600" kern="1200">
        <a:solidFill>
          <a:schemeClr val="tx1"/>
        </a:solidFill>
        <a:latin typeface="Arial" pitchFamily="34" charset="0"/>
        <a:ea typeface="+mn-ea"/>
        <a:cs typeface="Arial" pitchFamily="34" charset="0"/>
      </a:defRPr>
    </a:lvl1pPr>
    <a:lvl2pPr marL="363538" indent="-187325" algn="l" defTabSz="914400" rtl="0" eaLnBrk="1" latinLnBrk="0" hangingPunct="1">
      <a:buFont typeface="Arial" pitchFamily="34" charset="0"/>
      <a:buChar char="•"/>
      <a:defRPr sz="1100" kern="1200">
        <a:solidFill>
          <a:schemeClr val="tx1"/>
        </a:solidFill>
        <a:latin typeface="Arial" pitchFamily="34" charset="0"/>
        <a:ea typeface="+mn-ea"/>
        <a:cs typeface="Arial" pitchFamily="34" charset="0"/>
      </a:defRPr>
    </a:lvl2pPr>
    <a:lvl3pPr marL="539750" indent="-176213" algn="l" defTabSz="914400" rtl="0" eaLnBrk="1" latinLnBrk="0" hangingPunct="1">
      <a:buFont typeface="Arial" pitchFamily="34" charset="0"/>
      <a:buChar char="•"/>
      <a:defRPr sz="1000" kern="1200">
        <a:solidFill>
          <a:schemeClr val="tx1"/>
        </a:solidFill>
        <a:latin typeface="Arial" pitchFamily="34" charset="0"/>
        <a:ea typeface="+mn-ea"/>
        <a:cs typeface="Arial" pitchFamily="34" charset="0"/>
      </a:defRPr>
    </a:lvl3pPr>
    <a:lvl4pPr marL="715963" indent="-176213" algn="l" defTabSz="914400" rtl="0" eaLnBrk="1" latinLnBrk="0" hangingPunct="1">
      <a:buFont typeface="Arial" pitchFamily="34" charset="0"/>
      <a:buChar char="•"/>
      <a:defRPr sz="1000" kern="1200">
        <a:solidFill>
          <a:schemeClr val="tx1"/>
        </a:solidFill>
        <a:latin typeface="Arial" pitchFamily="34" charset="0"/>
        <a:ea typeface="+mn-ea"/>
        <a:cs typeface="Arial" pitchFamily="34" charset="0"/>
      </a:defRPr>
    </a:lvl4pPr>
    <a:lvl5pPr marL="892175" indent="-176213" algn="l" defTabSz="914400" rtl="0" eaLnBrk="1" latinLnBrk="0" hangingPunct="1">
      <a:buFont typeface="Arial" pitchFamily="34" charset="0"/>
      <a:buChar char="•"/>
      <a:defRPr sz="10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5226114-E008-4597-8F13-D663C8633E76}" type="slidenum">
              <a:rPr lang="fi-FI" altLang="fi-FI"/>
              <a:pPr/>
              <a:t>35</a:t>
            </a:fld>
            <a:endParaRPr lang="fi-FI" altLang="fi-FI"/>
          </a:p>
        </p:txBody>
      </p:sp>
      <p:sp>
        <p:nvSpPr>
          <p:cNvPr id="16386" name="Rectangle 2"/>
          <p:cNvSpPr>
            <a:spLocks noGrp="1" noRot="1" noChangeAspect="1" noChangeArrowheads="1" noTextEdit="1"/>
          </p:cNvSpPr>
          <p:nvPr>
            <p:ph type="sldImg"/>
          </p:nvPr>
        </p:nvSpPr>
        <p:spPr>
          <a:xfrm>
            <a:off x="3762375" y="104775"/>
            <a:ext cx="2363788" cy="1773238"/>
          </a:xfrm>
          <a:ln/>
        </p:spPr>
      </p:sp>
      <p:sp>
        <p:nvSpPr>
          <p:cNvPr id="16387" name="Rectangle 3"/>
          <p:cNvSpPr>
            <a:spLocks noGrp="1" noChangeArrowheads="1"/>
          </p:cNvSpPr>
          <p:nvPr>
            <p:ph type="body" idx="1"/>
          </p:nvPr>
        </p:nvSpPr>
        <p:spPr>
          <a:xfrm>
            <a:off x="442913" y="1930400"/>
            <a:ext cx="9075737" cy="4435475"/>
          </a:xfrm>
        </p:spPr>
        <p:txBody>
          <a:bodyPr>
            <a:normAutofit lnSpcReduction="10000"/>
          </a:bodyPr>
          <a:lstStyle/>
          <a:p>
            <a:pPr>
              <a:lnSpc>
                <a:spcPct val="90000"/>
              </a:lnSpc>
              <a:buClr>
                <a:schemeClr val="accent2"/>
              </a:buClr>
              <a:buFont typeface="Wingdings" panose="05000000000000000000" pitchFamily="2" charset="2"/>
              <a:buNone/>
            </a:pPr>
            <a:r>
              <a:rPr lang="en-US" altLang="fi-FI" sz="1600" b="1">
                <a:cs typeface="Times New Roman" panose="02020603050405020304" pitchFamily="18" charset="0"/>
              </a:rPr>
              <a:t>The supply air rates were sufficient and the rooms were slightly pressurized during working hours. The rooms should be slightly depressurized in order to prevent moisture damage in outer constructions which in other hand leads to possibility of air leakages through constructions and cracks.</a:t>
            </a:r>
          </a:p>
          <a:p>
            <a:pPr>
              <a:lnSpc>
                <a:spcPct val="90000"/>
              </a:lnSpc>
              <a:buClr>
                <a:schemeClr val="accent2"/>
              </a:buClr>
              <a:buFont typeface="Wingdings" panose="05000000000000000000" pitchFamily="2" charset="2"/>
              <a:buNone/>
            </a:pPr>
            <a:r>
              <a:rPr lang="en-US" altLang="fi-FI" sz="1600" b="1">
                <a:cs typeface="Times New Roman" panose="02020603050405020304" pitchFamily="18" charset="0"/>
              </a:rPr>
              <a:t>Mineral fibers were found on the surfaces of the supply air duct near vents </a:t>
            </a:r>
          </a:p>
          <a:p>
            <a:pPr>
              <a:lnSpc>
                <a:spcPct val="90000"/>
              </a:lnSpc>
              <a:buClr>
                <a:schemeClr val="accent2"/>
              </a:buClr>
              <a:buFont typeface="Wingdings" panose="05000000000000000000" pitchFamily="2" charset="2"/>
              <a:buNone/>
            </a:pPr>
            <a:r>
              <a:rPr lang="en-US" altLang="fi-FI" sz="1600" b="1">
                <a:cs typeface="Times New Roman" panose="02020603050405020304" pitchFamily="18" charset="0"/>
              </a:rPr>
              <a:t>Concentrations of volatile organic compounds were low (TVOC) (&lt;200</a:t>
            </a:r>
            <a:r>
              <a:rPr lang="en-US" altLang="fi-FI" sz="1600" b="1">
                <a:cs typeface="Times New Roman" panose="02020603050405020304" pitchFamily="18" charset="0"/>
                <a:sym typeface="Symbol" panose="05050102010706020507" pitchFamily="18" charset="2"/>
              </a:rPr>
              <a:t></a:t>
            </a:r>
            <a:r>
              <a:rPr lang="en-US" altLang="fi-FI" sz="1600" b="1">
                <a:cs typeface="Times New Roman" panose="02020603050405020304" pitchFamily="18" charset="0"/>
              </a:rPr>
              <a:t>g/m</a:t>
            </a:r>
            <a:r>
              <a:rPr lang="en-US" altLang="fi-FI" sz="1600" b="1" baseline="30000">
                <a:cs typeface="Times New Roman" panose="02020603050405020304" pitchFamily="18" charset="0"/>
              </a:rPr>
              <a:t>3</a:t>
            </a:r>
            <a:r>
              <a:rPr lang="en-US" altLang="fi-FI" sz="1600" b="1">
                <a:cs typeface="Times New Roman" panose="02020603050405020304" pitchFamily="18" charset="0"/>
              </a:rPr>
              <a:t>) and decreased 14% after cleaning</a:t>
            </a:r>
          </a:p>
          <a:p>
            <a:pPr>
              <a:lnSpc>
                <a:spcPct val="90000"/>
              </a:lnSpc>
              <a:buClr>
                <a:schemeClr val="accent2"/>
              </a:buClr>
              <a:buFont typeface="Wingdings" panose="05000000000000000000" pitchFamily="2" charset="2"/>
              <a:buNone/>
            </a:pPr>
            <a:r>
              <a:rPr lang="en-US" altLang="fi-FI" sz="1600" b="1">
                <a:cs typeface="Times New Roman" panose="02020603050405020304" pitchFamily="18" charset="0"/>
              </a:rPr>
              <a:t>The dust concentrations on surfaces decreased 10-73% when the cleaning effectiveness increased with one level.</a:t>
            </a:r>
          </a:p>
          <a:p>
            <a:pPr>
              <a:lnSpc>
                <a:spcPct val="90000"/>
              </a:lnSpc>
              <a:buClr>
                <a:schemeClr val="accent2"/>
              </a:buClr>
              <a:buFont typeface="Wingdings" panose="05000000000000000000" pitchFamily="2" charset="2"/>
              <a:buNone/>
            </a:pPr>
            <a:endParaRPr lang="en-US" altLang="fi-FI" sz="1600" b="1">
              <a:cs typeface="Times New Roman" panose="02020603050405020304" pitchFamily="18" charset="0"/>
            </a:endParaRPr>
          </a:p>
          <a:p>
            <a:pPr>
              <a:lnSpc>
                <a:spcPct val="90000"/>
              </a:lnSpc>
              <a:buClr>
                <a:schemeClr val="accent2"/>
              </a:buClr>
              <a:buFont typeface="Wingdings" panose="05000000000000000000" pitchFamily="2" charset="2"/>
              <a:buNone/>
            </a:pPr>
            <a:r>
              <a:rPr lang="en-US" altLang="fi-FI" sz="1600" b="1">
                <a:cs typeface="Times New Roman" panose="02020603050405020304" pitchFamily="18" charset="0"/>
              </a:rPr>
              <a:t>The microbial concentrations were decreased significantly after the effective cleaning period.</a:t>
            </a:r>
          </a:p>
          <a:p>
            <a:pPr>
              <a:lnSpc>
                <a:spcPct val="90000"/>
              </a:lnSpc>
              <a:buClr>
                <a:schemeClr val="accent2"/>
              </a:buClr>
              <a:buFont typeface="Wingdings" panose="05000000000000000000" pitchFamily="2" charset="2"/>
              <a:buNone/>
            </a:pPr>
            <a:endParaRPr lang="en-US" altLang="fi-FI" sz="1600" b="1">
              <a:cs typeface="Times New Roman" panose="02020603050405020304" pitchFamily="18" charset="0"/>
            </a:endParaRPr>
          </a:p>
          <a:p>
            <a:pPr>
              <a:lnSpc>
                <a:spcPct val="90000"/>
              </a:lnSpc>
              <a:buClr>
                <a:schemeClr val="accent2"/>
              </a:buClr>
              <a:buFont typeface="Wingdings" panose="05000000000000000000" pitchFamily="2" charset="2"/>
              <a:buNone/>
            </a:pPr>
            <a:r>
              <a:rPr lang="en-US" altLang="fi-FI" sz="1600" b="1">
                <a:cs typeface="Times New Roman" panose="02020603050405020304" pitchFamily="18" charset="0"/>
              </a:rPr>
              <a:t>However, the occurrence of some moisture indicating microbes (e.g. </a:t>
            </a:r>
            <a:r>
              <a:rPr lang="en-US" altLang="fi-FI" sz="1600" b="1" i="1">
                <a:cs typeface="Times New Roman" panose="02020603050405020304" pitchFamily="18" charset="0"/>
              </a:rPr>
              <a:t>Aspergillus versicolor, Mucor</a:t>
            </a:r>
            <a:r>
              <a:rPr lang="en-US" altLang="fi-FI" sz="1600" b="1">
                <a:cs typeface="Times New Roman" panose="02020603050405020304" pitchFamily="18" charset="0"/>
              </a:rPr>
              <a:t>, </a:t>
            </a:r>
            <a:r>
              <a:rPr lang="en-US" altLang="fi-FI" sz="1600" b="1" i="1">
                <a:cs typeface="Times New Roman" panose="02020603050405020304" pitchFamily="18" charset="0"/>
              </a:rPr>
              <a:t> Trichoderma</a:t>
            </a:r>
            <a:r>
              <a:rPr lang="en-US" altLang="fi-FI" sz="1600" b="1">
                <a:cs typeface="Times New Roman" panose="02020603050405020304" pitchFamily="18" charset="0"/>
              </a:rPr>
              <a:t> and actinobacteria) found neither in ventilation system nor in outdoor air was similar in adjacent rooms suggesting moisture damage in them. </a:t>
            </a:r>
          </a:p>
          <a:p>
            <a:pPr>
              <a:lnSpc>
                <a:spcPct val="90000"/>
              </a:lnSpc>
              <a:buClr>
                <a:schemeClr val="accent2"/>
              </a:buClr>
              <a:buFont typeface="Wingdings" panose="05000000000000000000" pitchFamily="2" charset="2"/>
              <a:buNone/>
            </a:pPr>
            <a:endParaRPr lang="en-US" altLang="fi-FI" sz="1600" b="1">
              <a:cs typeface="Times New Roman" panose="02020603050405020304" pitchFamily="18" charset="0"/>
            </a:endParaRPr>
          </a:p>
          <a:p>
            <a:pPr>
              <a:lnSpc>
                <a:spcPct val="90000"/>
              </a:lnSpc>
              <a:buClr>
                <a:schemeClr val="accent2"/>
              </a:buClr>
              <a:buFont typeface="Wingdings" panose="05000000000000000000" pitchFamily="2" charset="2"/>
              <a:buNone/>
            </a:pPr>
            <a:r>
              <a:rPr lang="en-US" altLang="fi-FI" sz="1600" b="1">
                <a:cs typeface="Times New Roman" panose="02020603050405020304" pitchFamily="18" charset="0"/>
              </a:rPr>
              <a:t>Symptoms have reappeared and even increased after repair work and effective cleaning of offices and ventilation ducts. The reported irritation of eyes, nose and skin could be caused by fibers and microbes. In winter dry air (relative humidity of 15% in average) might increase irritation.</a:t>
            </a:r>
          </a:p>
          <a:p>
            <a:pPr>
              <a:lnSpc>
                <a:spcPct val="90000"/>
              </a:lnSpc>
              <a:buClr>
                <a:schemeClr val="accent2"/>
              </a:buClr>
              <a:buFont typeface="Wingdings" panose="05000000000000000000" pitchFamily="2" charset="2"/>
              <a:buNone/>
            </a:pPr>
            <a:endParaRPr lang="fi-FI" altLang="fi-FI" sz="1600" b="1">
              <a:cs typeface="Times New Roman" panose="02020603050405020304" pitchFamily="18" charset="0"/>
            </a:endParaRPr>
          </a:p>
          <a:p>
            <a:pPr>
              <a:lnSpc>
                <a:spcPct val="90000"/>
              </a:lnSpc>
              <a:buClr>
                <a:schemeClr val="accent2"/>
              </a:buClr>
              <a:buFont typeface="Wingdings" panose="05000000000000000000" pitchFamily="2" charset="2"/>
              <a:buNone/>
            </a:pPr>
            <a:endParaRPr lang="en-US" altLang="fi-FI" sz="1600" b="1">
              <a:cs typeface="Times New Roman" panose="02020603050405020304" pitchFamily="18" charset="0"/>
            </a:endParaRPr>
          </a:p>
        </p:txBody>
      </p:sp>
    </p:spTree>
    <p:extLst>
      <p:ext uri="{BB962C8B-B14F-4D97-AF65-F5344CB8AC3E}">
        <p14:creationId xmlns:p14="http://schemas.microsoft.com/office/powerpoint/2010/main" val="38859902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 Id="rId3" Type="http://schemas.openxmlformats.org/officeDocument/2006/relationships/image" Target="../media/image3.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7" Type="http://schemas.openxmlformats.org/officeDocument/2006/relationships/image" Target="../media/image9.png"/><Relationship Id="rId8" Type="http://schemas.openxmlformats.org/officeDocument/2006/relationships/image" Target="../media/image10.png"/><Relationship Id="rId9" Type="http://schemas.openxmlformats.org/officeDocument/2006/relationships/image" Target="../media/image11.png"/><Relationship Id="rId10" Type="http://schemas.openxmlformats.org/officeDocument/2006/relationships/image" Target="../media/image12.png"/><Relationship Id="rId11" Type="http://schemas.openxmlformats.org/officeDocument/2006/relationships/image" Target="../media/image13.png"/><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7" Type="http://schemas.openxmlformats.org/officeDocument/2006/relationships/image" Target="../media/image9.png"/><Relationship Id="rId8" Type="http://schemas.openxmlformats.org/officeDocument/2006/relationships/image" Target="../media/image10.png"/><Relationship Id="rId9" Type="http://schemas.openxmlformats.org/officeDocument/2006/relationships/image" Target="../media/image11.png"/><Relationship Id="rId10" Type="http://schemas.openxmlformats.org/officeDocument/2006/relationships/image" Target="../media/image12.png"/><Relationship Id="rId11" Type="http://schemas.openxmlformats.org/officeDocument/2006/relationships/image" Target="../media/image13.png"/><Relationship Id="rId1" Type="http://schemas.openxmlformats.org/officeDocument/2006/relationships/slideMaster" Target="../slideMasters/slideMaster1.xml"/><Relationship Id="rId2" Type="http://schemas.openxmlformats.org/officeDocument/2006/relationships/image" Target="../media/image14.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827088" y="2924174"/>
            <a:ext cx="7489825" cy="1584325"/>
          </a:xfrm>
        </p:spPr>
        <p:txBody>
          <a:bodyPr anchor="ctr"/>
          <a:lstStyle>
            <a:lvl1pPr algn="ctr">
              <a:defRPr b="0" cap="all" baseline="0"/>
            </a:lvl1pPr>
          </a:lstStyle>
          <a:p>
            <a:r>
              <a:rPr lang="en-US" dirty="0" smtClean="0"/>
              <a:t>CLICK TO EDIT MASTER TITLE STYLE</a:t>
            </a:r>
            <a:endParaRPr lang="fi-FI" dirty="0"/>
          </a:p>
        </p:txBody>
      </p:sp>
      <p:sp>
        <p:nvSpPr>
          <p:cNvPr id="3" name="Subtitle 2"/>
          <p:cNvSpPr>
            <a:spLocks noGrp="1"/>
          </p:cNvSpPr>
          <p:nvPr>
            <p:ph type="subTitle" idx="1"/>
          </p:nvPr>
        </p:nvSpPr>
        <p:spPr>
          <a:xfrm>
            <a:off x="827088" y="4714884"/>
            <a:ext cx="7489825" cy="642942"/>
          </a:xfrm>
        </p:spPr>
        <p:txBody>
          <a:bodyPr anchor="t">
            <a:normAutofit/>
          </a:bodyPr>
          <a:lstStyle>
            <a:lvl1pPr marL="0" marR="0" indent="0" algn="ctr" defTabSz="914400" rtl="0" eaLnBrk="1" fontAlgn="auto" latinLnBrk="0" hangingPunct="1">
              <a:lnSpc>
                <a:spcPct val="100000"/>
              </a:lnSpc>
              <a:spcBef>
                <a:spcPct val="20000"/>
              </a:spcBef>
              <a:spcAft>
                <a:spcPts val="0"/>
              </a:spcAft>
              <a:buClr>
                <a:schemeClr val="bg2"/>
              </a:buClr>
              <a:buSzTx/>
              <a:buFont typeface="Arial" pitchFamily="34" charset="0"/>
              <a:buNone/>
              <a:tabLst/>
              <a:defRPr sz="1600" b="0">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i-FI" dirty="0"/>
          </a:p>
        </p:txBody>
      </p:sp>
      <p:sp>
        <p:nvSpPr>
          <p:cNvPr id="5" name="Footer Placeholder 4"/>
          <p:cNvSpPr>
            <a:spLocks noGrp="1"/>
          </p:cNvSpPr>
          <p:nvPr>
            <p:ph type="ftr" sz="quarter" idx="11"/>
          </p:nvPr>
        </p:nvSpPr>
        <p:spPr>
          <a:xfrm>
            <a:off x="1201273" y="6492899"/>
            <a:ext cx="1799091" cy="365125"/>
          </a:xfrm>
        </p:spPr>
        <p:txBody>
          <a:bodyPr/>
          <a:lstStyle/>
          <a:p>
            <a:endParaRPr lang="fi-FI" dirty="0"/>
          </a:p>
        </p:txBody>
      </p:sp>
      <p:sp>
        <p:nvSpPr>
          <p:cNvPr id="6" name="Slide Number Placeholder 5"/>
          <p:cNvSpPr>
            <a:spLocks noGrp="1"/>
          </p:cNvSpPr>
          <p:nvPr>
            <p:ph type="sldNum" sz="quarter" idx="12"/>
          </p:nvPr>
        </p:nvSpPr>
        <p:spPr>
          <a:xfrm>
            <a:off x="8316912" y="6492899"/>
            <a:ext cx="503237" cy="365125"/>
          </a:xfrm>
        </p:spPr>
        <p:txBody>
          <a:bodyPr/>
          <a:lstStyle/>
          <a:p>
            <a:fld id="{49246692-9764-4796-AF2E-897E79EBAFA7}" type="slidenum">
              <a:rPr lang="fi-FI" smtClean="0"/>
              <a:pPr/>
              <a:t>‹#›</a:t>
            </a:fld>
            <a:endParaRPr lang="fi-FI"/>
          </a:p>
        </p:txBody>
      </p:sp>
      <p:pic>
        <p:nvPicPr>
          <p:cNvPr id="8" name="Picture 72" descr="ministeriö"/>
          <p:cNvPicPr>
            <a:picLocks noChangeAspect="1" noChangeArrowheads="1"/>
          </p:cNvPicPr>
          <p:nvPr userDrawn="1"/>
        </p:nvPicPr>
        <p:blipFill>
          <a:blip r:embed="rId2" cstate="print"/>
          <a:stretch>
            <a:fillRect/>
          </a:stretch>
        </p:blipFill>
        <p:spPr bwMode="auto">
          <a:xfrm>
            <a:off x="411536" y="6197024"/>
            <a:ext cx="1462880" cy="375248"/>
          </a:xfrm>
          <a:prstGeom prst="rect">
            <a:avLst/>
          </a:prstGeom>
          <a:noFill/>
        </p:spPr>
      </p:pic>
      <p:sp>
        <p:nvSpPr>
          <p:cNvPr id="9" name="Rectangle 8"/>
          <p:cNvSpPr/>
          <p:nvPr userDrawn="1"/>
        </p:nvSpPr>
        <p:spPr>
          <a:xfrm>
            <a:off x="0" y="2143116"/>
            <a:ext cx="9144000" cy="2143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7" name="Kuva 6" descr="Hometalkoot_SLOGAN_L#18DB0D.jp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95536" y="188640"/>
            <a:ext cx="8344967" cy="1872208"/>
          </a:xfrm>
          <a:prstGeom prst="rect">
            <a:avLst/>
          </a:prstGeom>
        </p:spPr>
      </p:pic>
    </p:spTree>
  </p:cSld>
  <p:clrMapOvr>
    <a:masterClrMapping/>
  </p:clrMapOvr>
  <p:transition spd="med">
    <p:wip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with pic">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Date Placeholder 2"/>
          <p:cNvSpPr>
            <a:spLocks noGrp="1"/>
          </p:cNvSpPr>
          <p:nvPr>
            <p:ph type="dt" sz="half" idx="10"/>
          </p:nvPr>
        </p:nvSpPr>
        <p:spPr/>
        <p:txBody>
          <a:bodyPr/>
          <a:lstStyle/>
          <a:p>
            <a:fld id="{4FFFCB24-CD17-F440-9AC8-79AABF1F21B1}" type="datetime1">
              <a:rPr lang="fi-FI" smtClean="0"/>
              <a:pPr/>
              <a:t>14.6.2016</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49246692-9764-4796-AF2E-897E79EBAFA7}" type="slidenum">
              <a:rPr lang="fi-FI" smtClean="0"/>
              <a:pPr/>
              <a:t>‹#›</a:t>
            </a:fld>
            <a:endParaRPr lang="fi-FI"/>
          </a:p>
        </p:txBody>
      </p:sp>
      <p:sp>
        <p:nvSpPr>
          <p:cNvPr id="7" name="Picture Placeholder 6"/>
          <p:cNvSpPr>
            <a:spLocks noGrp="1"/>
          </p:cNvSpPr>
          <p:nvPr>
            <p:ph type="pic" sz="quarter" idx="13"/>
          </p:nvPr>
        </p:nvSpPr>
        <p:spPr>
          <a:solidFill>
            <a:schemeClr val="accent4">
              <a:lumMod val="20000"/>
              <a:lumOff val="80000"/>
            </a:schemeClr>
          </a:solidFill>
        </p:spPr>
        <p:txBody>
          <a:bodyPr/>
          <a:lstStyle/>
          <a:p>
            <a:r>
              <a:rPr lang="en-US" smtClean="0"/>
              <a:t>Click icon to add picture</a:t>
            </a:r>
            <a:endParaRPr lang="fi-FI"/>
          </a:p>
        </p:txBody>
      </p:sp>
    </p:spTree>
  </p:cSld>
  <p:clrMapOvr>
    <a:masterClrMapping/>
  </p:clrMapOvr>
  <p:transition spd="med">
    <p:wip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F8D61E-1885-1B48-BD2E-9FFDE50A68FD}" type="datetime1">
              <a:rPr lang="fi-FI" smtClean="0"/>
              <a:pPr/>
              <a:t>14.6.2016</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49246692-9764-4796-AF2E-897E79EBAFA7}" type="slidenum">
              <a:rPr lang="fi-FI" smtClean="0"/>
              <a:pPr/>
              <a:t>‹#›</a:t>
            </a:fld>
            <a:endParaRPr lang="fi-FI"/>
          </a:p>
        </p:txBody>
      </p:sp>
    </p:spTree>
  </p:cSld>
  <p:clrMapOvr>
    <a:masterClrMapping/>
  </p:clrMapOvr>
  <p:transition spd="med">
    <p:wip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ic with content">
    <p:spTree>
      <p:nvGrpSpPr>
        <p:cNvPr id="1" name=""/>
        <p:cNvGrpSpPr/>
        <p:nvPr/>
      </p:nvGrpSpPr>
      <p:grpSpPr>
        <a:xfrm>
          <a:off x="0" y="0"/>
          <a:ext cx="0" cy="0"/>
          <a:chOff x="0" y="0"/>
          <a:chExt cx="0" cy="0"/>
        </a:xfrm>
      </p:grpSpPr>
      <p:sp>
        <p:nvSpPr>
          <p:cNvPr id="2" name="Title 1"/>
          <p:cNvSpPr>
            <a:spLocks noGrp="1"/>
          </p:cNvSpPr>
          <p:nvPr>
            <p:ph type="title"/>
          </p:nvPr>
        </p:nvSpPr>
        <p:spPr>
          <a:xfrm>
            <a:off x="827087" y="333375"/>
            <a:ext cx="7489825" cy="1079500"/>
          </a:xfrm>
        </p:spPr>
        <p:txBody>
          <a:bodyPr anchor="b">
            <a:normAutofit/>
          </a:bodyPr>
          <a:lstStyle>
            <a:lvl1pPr algn="l">
              <a:defRPr sz="3000" b="1"/>
            </a:lvl1pPr>
          </a:lstStyle>
          <a:p>
            <a:r>
              <a:rPr lang="en-US" smtClean="0"/>
              <a:t>Click to edit Master title style</a:t>
            </a:r>
            <a:endParaRPr lang="fi-FI"/>
          </a:p>
        </p:txBody>
      </p:sp>
      <p:sp>
        <p:nvSpPr>
          <p:cNvPr id="3" name="Picture Placeholder 2"/>
          <p:cNvSpPr>
            <a:spLocks noGrp="1"/>
          </p:cNvSpPr>
          <p:nvPr>
            <p:ph type="pic" idx="1"/>
          </p:nvPr>
        </p:nvSpPr>
        <p:spPr>
          <a:xfrm>
            <a:off x="827087" y="1628775"/>
            <a:ext cx="7489825" cy="2157415"/>
          </a:xfrm>
          <a:solidFill>
            <a:schemeClr val="accent4">
              <a:lumMod val="20000"/>
              <a:lumOff val="80000"/>
            </a:schemeClr>
          </a:solidFill>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fi-FI"/>
          </a:p>
        </p:txBody>
      </p:sp>
      <p:sp>
        <p:nvSpPr>
          <p:cNvPr id="5" name="Date Placeholder 4"/>
          <p:cNvSpPr>
            <a:spLocks noGrp="1"/>
          </p:cNvSpPr>
          <p:nvPr>
            <p:ph type="dt" sz="half" idx="10"/>
          </p:nvPr>
        </p:nvSpPr>
        <p:spPr/>
        <p:txBody>
          <a:bodyPr/>
          <a:lstStyle/>
          <a:p>
            <a:fld id="{3368FB71-785F-1947-91C3-BCBE04A7C6AB}" type="datetime1">
              <a:rPr lang="fi-FI" smtClean="0"/>
              <a:pPr/>
              <a:t>14.6.2016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49246692-9764-4796-AF2E-897E79EBAFA7}" type="slidenum">
              <a:rPr lang="fi-FI" smtClean="0"/>
              <a:pPr/>
              <a:t>‹#›</a:t>
            </a:fld>
            <a:endParaRPr lang="fi-FI"/>
          </a:p>
        </p:txBody>
      </p:sp>
      <p:sp>
        <p:nvSpPr>
          <p:cNvPr id="9" name="Text Placeholder 8"/>
          <p:cNvSpPr>
            <a:spLocks noGrp="1"/>
          </p:cNvSpPr>
          <p:nvPr>
            <p:ph type="body" sz="quarter" idx="13"/>
          </p:nvPr>
        </p:nvSpPr>
        <p:spPr>
          <a:xfrm>
            <a:off x="827088" y="3933825"/>
            <a:ext cx="7489825" cy="20875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Tree>
  </p:cSld>
  <p:clrMapOvr>
    <a:masterClrMapping/>
  </p:clrMapOvr>
  <p:transition spd="med">
    <p:wip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543800" cy="762000"/>
          </a:xfrm>
        </p:spPr>
        <p:txBody>
          <a:bodyPr/>
          <a:lstStyle/>
          <a:p>
            <a:r>
              <a:rPr lang="en-US" smtClean="0"/>
              <a:t>Click to edit Master title style</a:t>
            </a:r>
            <a:endParaRPr lang="fi-FI"/>
          </a:p>
        </p:txBody>
      </p:sp>
      <p:sp>
        <p:nvSpPr>
          <p:cNvPr id="3" name="Text Placeholder 2"/>
          <p:cNvSpPr>
            <a:spLocks noGrp="1"/>
          </p:cNvSpPr>
          <p:nvPr>
            <p:ph type="body" sz="half" idx="1"/>
          </p:nvPr>
        </p:nvSpPr>
        <p:spPr>
          <a:xfrm>
            <a:off x="457200" y="1524000"/>
            <a:ext cx="3810000" cy="4876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Online Image Placeholder 3"/>
          <p:cNvSpPr>
            <a:spLocks noGrp="1"/>
          </p:cNvSpPr>
          <p:nvPr>
            <p:ph type="clipArt" sz="half" idx="2"/>
          </p:nvPr>
        </p:nvSpPr>
        <p:spPr>
          <a:xfrm>
            <a:off x="4419600" y="1524000"/>
            <a:ext cx="3810000" cy="4876800"/>
          </a:xfrm>
        </p:spPr>
        <p:txBody>
          <a:bodyPr/>
          <a:lstStyle/>
          <a:p>
            <a:endParaRPr lang="fi-FI"/>
          </a:p>
        </p:txBody>
      </p:sp>
      <p:sp>
        <p:nvSpPr>
          <p:cNvPr id="5" name="Footer Placeholder 4"/>
          <p:cNvSpPr>
            <a:spLocks noGrp="1"/>
          </p:cNvSpPr>
          <p:nvPr>
            <p:ph type="ftr" sz="quarter" idx="10"/>
          </p:nvPr>
        </p:nvSpPr>
        <p:spPr>
          <a:xfrm>
            <a:off x="457200" y="6553200"/>
            <a:ext cx="7772400" cy="152400"/>
          </a:xfrm>
        </p:spPr>
        <p:txBody>
          <a:bodyPr/>
          <a:lstStyle>
            <a:lvl1pPr>
              <a:defRPr/>
            </a:lvl1pPr>
          </a:lstStyle>
          <a:p>
            <a:r>
              <a:rPr lang="en-US" altLang="fi-FI"/>
              <a:t>Bioaerosolit ja sisäilma / Työterveyslaitos / SR, MR / </a:t>
            </a:r>
            <a:fld id="{E49C431B-C830-4CF5-947D-4F9A86E6B391}" type="datetime1">
              <a:rPr lang="fi-FI" altLang="fi-FI"/>
              <a:pPr/>
              <a:t>14.6.2016</a:t>
            </a:fld>
            <a:endParaRPr lang="en-US" altLang="fi-FI"/>
          </a:p>
        </p:txBody>
      </p:sp>
      <p:sp>
        <p:nvSpPr>
          <p:cNvPr id="6" name="Slide Number Placeholder 5"/>
          <p:cNvSpPr>
            <a:spLocks noGrp="1"/>
          </p:cNvSpPr>
          <p:nvPr>
            <p:ph type="sldNum" sz="quarter" idx="11"/>
          </p:nvPr>
        </p:nvSpPr>
        <p:spPr>
          <a:xfrm>
            <a:off x="8229600" y="6553200"/>
            <a:ext cx="762000" cy="152400"/>
          </a:xfrm>
        </p:spPr>
        <p:txBody>
          <a:bodyPr/>
          <a:lstStyle>
            <a:lvl1pPr>
              <a:defRPr/>
            </a:lvl1pPr>
          </a:lstStyle>
          <a:p>
            <a:fld id="{CB09DA1F-8D2E-40F8-BA7E-7D919DFF920E}" type="slidenum">
              <a:rPr lang="en-US" altLang="fi-FI"/>
              <a:pPr/>
              <a:t>‹#›</a:t>
            </a:fld>
            <a:endParaRPr lang="en-US" altLang="fi-FI"/>
          </a:p>
        </p:txBody>
      </p:sp>
    </p:spTree>
    <p:extLst>
      <p:ext uri="{BB962C8B-B14F-4D97-AF65-F5344CB8AC3E}">
        <p14:creationId xmlns:p14="http://schemas.microsoft.com/office/powerpoint/2010/main" val="20736148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idx="1"/>
          </p:nvPr>
        </p:nvSpPr>
        <p:spPr/>
        <p:txBody>
          <a:bodyPr/>
          <a:lstStyle>
            <a:lvl1pPr>
              <a:defRPr sz="2000"/>
            </a:lvl1pPr>
            <a:lvl2pPr>
              <a:defRPr sz="1800"/>
            </a:lvl2pPr>
            <a:lvl3pPr>
              <a:defRPr sz="1600"/>
            </a:lvl3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4" name="Date Placeholder 3"/>
          <p:cNvSpPr>
            <a:spLocks noGrp="1"/>
          </p:cNvSpPr>
          <p:nvPr>
            <p:ph type="dt" sz="half" idx="10"/>
          </p:nvPr>
        </p:nvSpPr>
        <p:spPr/>
        <p:txBody>
          <a:bodyPr/>
          <a:lstStyle/>
          <a:p>
            <a:fld id="{5D2A75C3-F04D-AD47-A083-10DA74AF1494}" type="datetime1">
              <a:rPr lang="fi-FI" smtClean="0"/>
              <a:pPr/>
              <a:t>14.6.2016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49246692-9764-4796-AF2E-897E79EBAFA7}" type="slidenum">
              <a:rPr lang="fi-FI" smtClean="0"/>
              <a:pPr/>
              <a:t>‹#›</a:t>
            </a:fld>
            <a:endParaRPr lang="fi-FI"/>
          </a:p>
        </p:txBody>
      </p:sp>
    </p:spTree>
  </p:cSld>
  <p:clrMapOvr>
    <a:masterClrMapping/>
  </p:clrMapOvr>
  <p:transition spd="med">
    <p:wip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Swedish)">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827088" y="2924174"/>
            <a:ext cx="7489825" cy="1584325"/>
          </a:xfrm>
        </p:spPr>
        <p:txBody>
          <a:bodyPr anchor="ctr"/>
          <a:lstStyle>
            <a:lvl1pPr algn="ctr">
              <a:defRPr b="0" cap="all" baseline="0"/>
            </a:lvl1pPr>
          </a:lstStyle>
          <a:p>
            <a:r>
              <a:rPr lang="en-US" dirty="0" smtClean="0"/>
              <a:t>CLICK TO EDIT MASTER TITLE STYLE</a:t>
            </a:r>
            <a:endParaRPr lang="fi-FI" dirty="0"/>
          </a:p>
        </p:txBody>
      </p:sp>
      <p:sp>
        <p:nvSpPr>
          <p:cNvPr id="3" name="Subtitle 2"/>
          <p:cNvSpPr>
            <a:spLocks noGrp="1"/>
          </p:cNvSpPr>
          <p:nvPr>
            <p:ph type="subTitle" idx="1"/>
          </p:nvPr>
        </p:nvSpPr>
        <p:spPr>
          <a:xfrm>
            <a:off x="827088" y="4714884"/>
            <a:ext cx="7489825" cy="642942"/>
          </a:xfrm>
        </p:spPr>
        <p:txBody>
          <a:bodyPr anchor="t">
            <a:normAutofit/>
          </a:bodyPr>
          <a:lstStyle>
            <a:lvl1pPr marL="0" marR="0" indent="0" algn="ctr" defTabSz="914400" rtl="0" eaLnBrk="1" fontAlgn="auto" latinLnBrk="0" hangingPunct="1">
              <a:lnSpc>
                <a:spcPct val="100000"/>
              </a:lnSpc>
              <a:spcBef>
                <a:spcPct val="20000"/>
              </a:spcBef>
              <a:spcAft>
                <a:spcPts val="0"/>
              </a:spcAft>
              <a:buClr>
                <a:schemeClr val="bg2"/>
              </a:buClr>
              <a:buSzTx/>
              <a:buFont typeface="Arial" pitchFamily="34" charset="0"/>
              <a:buNone/>
              <a:tabLst/>
              <a:defRPr sz="1600" b="0">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i-FI" dirty="0"/>
          </a:p>
        </p:txBody>
      </p:sp>
      <p:sp>
        <p:nvSpPr>
          <p:cNvPr id="4" name="Date Placeholder 3"/>
          <p:cNvSpPr>
            <a:spLocks noGrp="1"/>
          </p:cNvSpPr>
          <p:nvPr>
            <p:ph type="dt" sz="half" idx="10"/>
          </p:nvPr>
        </p:nvSpPr>
        <p:spPr>
          <a:xfrm>
            <a:off x="395288" y="6492899"/>
            <a:ext cx="802500" cy="365125"/>
          </a:xfrm>
        </p:spPr>
        <p:txBody>
          <a:bodyPr/>
          <a:lstStyle/>
          <a:p>
            <a:fld id="{9E3A8F58-AC65-F64D-BB47-F45EFF49CF2D}" type="datetime1">
              <a:rPr lang="fi-FI" smtClean="0"/>
              <a:pPr/>
              <a:t>14.6.2016</a:t>
            </a:fld>
            <a:endParaRPr lang="fi-FI"/>
          </a:p>
        </p:txBody>
      </p:sp>
      <p:sp>
        <p:nvSpPr>
          <p:cNvPr id="5" name="Footer Placeholder 4"/>
          <p:cNvSpPr>
            <a:spLocks noGrp="1"/>
          </p:cNvSpPr>
          <p:nvPr>
            <p:ph type="ftr" sz="quarter" idx="11"/>
          </p:nvPr>
        </p:nvSpPr>
        <p:spPr>
          <a:xfrm>
            <a:off x="1201273" y="6492899"/>
            <a:ext cx="1799091" cy="365125"/>
          </a:xfrm>
        </p:spPr>
        <p:txBody>
          <a:bodyPr/>
          <a:lstStyle/>
          <a:p>
            <a:endParaRPr lang="fi-FI" dirty="0"/>
          </a:p>
        </p:txBody>
      </p:sp>
      <p:sp>
        <p:nvSpPr>
          <p:cNvPr id="6" name="Slide Number Placeholder 5"/>
          <p:cNvSpPr>
            <a:spLocks noGrp="1"/>
          </p:cNvSpPr>
          <p:nvPr>
            <p:ph type="sldNum" sz="quarter" idx="12"/>
          </p:nvPr>
        </p:nvSpPr>
        <p:spPr>
          <a:xfrm>
            <a:off x="8316912" y="6492899"/>
            <a:ext cx="503237" cy="365125"/>
          </a:xfrm>
        </p:spPr>
        <p:txBody>
          <a:bodyPr/>
          <a:lstStyle/>
          <a:p>
            <a:fld id="{49246692-9764-4796-AF2E-897E79EBAFA7}" type="slidenum">
              <a:rPr lang="fi-FI" smtClean="0"/>
              <a:pPr/>
              <a:t>‹#›</a:t>
            </a:fld>
            <a:endParaRPr lang="fi-FI"/>
          </a:p>
        </p:txBody>
      </p:sp>
      <p:pic>
        <p:nvPicPr>
          <p:cNvPr id="8" name="Picture 72" descr="ministeriö"/>
          <p:cNvPicPr>
            <a:picLocks noChangeAspect="1" noChangeArrowheads="1"/>
          </p:cNvPicPr>
          <p:nvPr userDrawn="1"/>
        </p:nvPicPr>
        <p:blipFill>
          <a:blip r:embed="rId2" cstate="print"/>
          <a:srcRect/>
          <a:stretch>
            <a:fillRect/>
          </a:stretch>
        </p:blipFill>
        <p:spPr bwMode="auto">
          <a:xfrm>
            <a:off x="357158" y="6197024"/>
            <a:ext cx="1571636" cy="375248"/>
          </a:xfrm>
          <a:prstGeom prst="rect">
            <a:avLst/>
          </a:prstGeom>
          <a:noFill/>
        </p:spPr>
      </p:pic>
      <p:sp>
        <p:nvSpPr>
          <p:cNvPr id="9" name="Rectangle 8"/>
          <p:cNvSpPr/>
          <p:nvPr userDrawn="1"/>
        </p:nvSpPr>
        <p:spPr>
          <a:xfrm>
            <a:off x="0" y="2143116"/>
            <a:ext cx="9144000" cy="2143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7" name="Picture 16" descr="hometalkoot_su+ru.png"/>
          <p:cNvPicPr>
            <a:picLocks noChangeAspect="1"/>
          </p:cNvPicPr>
          <p:nvPr userDrawn="1"/>
        </p:nvPicPr>
        <p:blipFill>
          <a:blip r:embed="rId3" cstate="print"/>
          <a:stretch>
            <a:fillRect/>
          </a:stretch>
        </p:blipFill>
        <p:spPr>
          <a:xfrm>
            <a:off x="3266483" y="571480"/>
            <a:ext cx="3343967" cy="1316739"/>
          </a:xfrm>
          <a:prstGeom prst="rect">
            <a:avLst/>
          </a:prstGeom>
        </p:spPr>
      </p:pic>
      <p:pic>
        <p:nvPicPr>
          <p:cNvPr id="16" name="Picture 3" descr="Z:\YMP (Ympäristöministeriö)\ymp014\man4.png"/>
          <p:cNvPicPr>
            <a:picLocks noChangeAspect="1" noChangeArrowheads="1"/>
          </p:cNvPicPr>
          <p:nvPr userDrawn="1"/>
        </p:nvPicPr>
        <p:blipFill>
          <a:blip r:embed="rId4" cstate="print"/>
          <a:srcRect/>
          <a:stretch>
            <a:fillRect/>
          </a:stretch>
        </p:blipFill>
        <p:spPr bwMode="auto">
          <a:xfrm>
            <a:off x="-95957" y="928670"/>
            <a:ext cx="1238933" cy="1285884"/>
          </a:xfrm>
          <a:prstGeom prst="rect">
            <a:avLst/>
          </a:prstGeom>
          <a:noFill/>
        </p:spPr>
      </p:pic>
      <p:pic>
        <p:nvPicPr>
          <p:cNvPr id="18" name="Picture 4" descr="Z:\YMP (Ympäristöministeriö)\ymp014\man5.png"/>
          <p:cNvPicPr>
            <a:picLocks noChangeAspect="1" noChangeArrowheads="1"/>
          </p:cNvPicPr>
          <p:nvPr userDrawn="1"/>
        </p:nvPicPr>
        <p:blipFill>
          <a:blip r:embed="rId5" cstate="print"/>
          <a:srcRect/>
          <a:stretch>
            <a:fillRect/>
          </a:stretch>
        </p:blipFill>
        <p:spPr bwMode="auto">
          <a:xfrm>
            <a:off x="1054127" y="919572"/>
            <a:ext cx="874667" cy="1294981"/>
          </a:xfrm>
          <a:prstGeom prst="rect">
            <a:avLst/>
          </a:prstGeom>
          <a:noFill/>
        </p:spPr>
      </p:pic>
      <p:pic>
        <p:nvPicPr>
          <p:cNvPr id="19" name="Picture 6" descr="Z:\YMP (Ympäristöministeriö)\ymp014\man1.png"/>
          <p:cNvPicPr>
            <a:picLocks noChangeAspect="1" noChangeArrowheads="1"/>
          </p:cNvPicPr>
          <p:nvPr userDrawn="1"/>
        </p:nvPicPr>
        <p:blipFill>
          <a:blip r:embed="rId6" cstate="print"/>
          <a:srcRect/>
          <a:stretch>
            <a:fillRect/>
          </a:stretch>
        </p:blipFill>
        <p:spPr bwMode="auto">
          <a:xfrm>
            <a:off x="6823467" y="868380"/>
            <a:ext cx="517989" cy="1308603"/>
          </a:xfrm>
          <a:prstGeom prst="rect">
            <a:avLst/>
          </a:prstGeom>
          <a:noFill/>
        </p:spPr>
      </p:pic>
      <p:pic>
        <p:nvPicPr>
          <p:cNvPr id="20" name="Picture 7" descr="Z:\YMP (Ympäristöministeriö)\ymp014\man2.png"/>
          <p:cNvPicPr>
            <a:picLocks noChangeAspect="1" noChangeArrowheads="1"/>
          </p:cNvPicPr>
          <p:nvPr userDrawn="1"/>
        </p:nvPicPr>
        <p:blipFill>
          <a:blip r:embed="rId7" cstate="print"/>
          <a:srcRect/>
          <a:stretch>
            <a:fillRect/>
          </a:stretch>
        </p:blipFill>
        <p:spPr bwMode="auto">
          <a:xfrm>
            <a:off x="7748524" y="885367"/>
            <a:ext cx="499814" cy="1320720"/>
          </a:xfrm>
          <a:prstGeom prst="rect">
            <a:avLst/>
          </a:prstGeom>
          <a:noFill/>
        </p:spPr>
      </p:pic>
      <p:pic>
        <p:nvPicPr>
          <p:cNvPr id="21" name="Picture 8" descr="Z:\YMP (Ympäristöministeriö)\ymp014\man3.png"/>
          <p:cNvPicPr>
            <a:picLocks noChangeAspect="1" noChangeArrowheads="1"/>
          </p:cNvPicPr>
          <p:nvPr userDrawn="1"/>
        </p:nvPicPr>
        <p:blipFill>
          <a:blip r:embed="rId8" cstate="print"/>
          <a:srcRect/>
          <a:stretch>
            <a:fillRect/>
          </a:stretch>
        </p:blipFill>
        <p:spPr bwMode="auto">
          <a:xfrm>
            <a:off x="8242820" y="890258"/>
            <a:ext cx="901180" cy="1290428"/>
          </a:xfrm>
          <a:prstGeom prst="rect">
            <a:avLst/>
          </a:prstGeom>
          <a:noFill/>
        </p:spPr>
      </p:pic>
      <p:pic>
        <p:nvPicPr>
          <p:cNvPr id="22" name="Picture 2" descr="Z:\YMP (Ympäristöministeriö)\ymp014\hahmot\hahmot\ruutuka¦êytto¦êo¦ên\arkkitehti_musta.png"/>
          <p:cNvPicPr>
            <a:picLocks noChangeAspect="1" noChangeArrowheads="1"/>
          </p:cNvPicPr>
          <p:nvPr userDrawn="1"/>
        </p:nvPicPr>
        <p:blipFill>
          <a:blip r:embed="rId9" cstate="print"/>
          <a:srcRect/>
          <a:stretch>
            <a:fillRect/>
          </a:stretch>
        </p:blipFill>
        <p:spPr bwMode="auto">
          <a:xfrm>
            <a:off x="7361150" y="928670"/>
            <a:ext cx="337496" cy="1302818"/>
          </a:xfrm>
          <a:prstGeom prst="rect">
            <a:avLst/>
          </a:prstGeom>
          <a:noFill/>
        </p:spPr>
      </p:pic>
      <p:pic>
        <p:nvPicPr>
          <p:cNvPr id="23" name="Picture 3" descr="Z:\YMP (Ympäristöministeriö)\ymp014\hahmot\hahmot\ruutuka¦êytto¦êo¦ên\rakennusmies_musta.png"/>
          <p:cNvPicPr>
            <a:picLocks noChangeAspect="1" noChangeArrowheads="1"/>
          </p:cNvPicPr>
          <p:nvPr userDrawn="1"/>
        </p:nvPicPr>
        <p:blipFill>
          <a:blip r:embed="rId10" cstate="print"/>
          <a:srcRect/>
          <a:stretch>
            <a:fillRect/>
          </a:stretch>
        </p:blipFill>
        <p:spPr bwMode="auto">
          <a:xfrm>
            <a:off x="2362072" y="781436"/>
            <a:ext cx="852606" cy="1393434"/>
          </a:xfrm>
          <a:prstGeom prst="rect">
            <a:avLst/>
          </a:prstGeom>
          <a:noFill/>
        </p:spPr>
      </p:pic>
      <p:pic>
        <p:nvPicPr>
          <p:cNvPr id="24" name="Picture 7" descr="Z:\YMP (Ympäristöministeriö)\ymp014\hahmot\hahmot\ruutuka¦êytto¦êo¦ên\siivooja_musta.png"/>
          <p:cNvPicPr>
            <a:picLocks noChangeAspect="1" noChangeArrowheads="1"/>
          </p:cNvPicPr>
          <p:nvPr userDrawn="1"/>
        </p:nvPicPr>
        <p:blipFill>
          <a:blip r:embed="rId11" cstate="print"/>
          <a:srcRect/>
          <a:stretch>
            <a:fillRect/>
          </a:stretch>
        </p:blipFill>
        <p:spPr bwMode="auto">
          <a:xfrm>
            <a:off x="1892525" y="989884"/>
            <a:ext cx="679211" cy="1271576"/>
          </a:xfrm>
          <a:prstGeom prst="rect">
            <a:avLst/>
          </a:prstGeom>
          <a:noFill/>
        </p:spPr>
      </p:pic>
    </p:spTree>
  </p:cSld>
  <p:clrMapOvr>
    <a:masterClrMapping/>
  </p:clrMapOvr>
  <p:transition spd="med">
    <p:wip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English)">
    <p:spTree>
      <p:nvGrpSpPr>
        <p:cNvPr id="1" name=""/>
        <p:cNvGrpSpPr/>
        <p:nvPr/>
      </p:nvGrpSpPr>
      <p:grpSpPr>
        <a:xfrm>
          <a:off x="0" y="0"/>
          <a:ext cx="0" cy="0"/>
          <a:chOff x="0" y="0"/>
          <a:chExt cx="0" cy="0"/>
        </a:xfrm>
      </p:grpSpPr>
      <p:pic>
        <p:nvPicPr>
          <p:cNvPr id="29" name="Picture 28" descr="Picture1.png"/>
          <p:cNvPicPr>
            <a:picLocks noChangeAspect="1"/>
          </p:cNvPicPr>
          <p:nvPr userDrawn="1"/>
        </p:nvPicPr>
        <p:blipFill>
          <a:blip r:embed="rId2" cstate="print"/>
          <a:stretch>
            <a:fillRect/>
          </a:stretch>
        </p:blipFill>
        <p:spPr>
          <a:xfrm>
            <a:off x="3241966" y="554854"/>
            <a:ext cx="3369707" cy="1285884"/>
          </a:xfrm>
          <a:prstGeom prst="rect">
            <a:avLst/>
          </a:prstGeom>
        </p:spPr>
      </p:pic>
      <p:sp>
        <p:nvSpPr>
          <p:cNvPr id="2" name="Title 1"/>
          <p:cNvSpPr>
            <a:spLocks noGrp="1"/>
          </p:cNvSpPr>
          <p:nvPr>
            <p:ph type="ctrTitle" hasCustomPrompt="1"/>
          </p:nvPr>
        </p:nvSpPr>
        <p:spPr>
          <a:xfrm>
            <a:off x="827088" y="2924174"/>
            <a:ext cx="7489825" cy="1584325"/>
          </a:xfrm>
        </p:spPr>
        <p:txBody>
          <a:bodyPr anchor="ctr"/>
          <a:lstStyle>
            <a:lvl1pPr algn="ctr">
              <a:defRPr b="0" cap="all" baseline="0"/>
            </a:lvl1pPr>
          </a:lstStyle>
          <a:p>
            <a:r>
              <a:rPr lang="en-US" dirty="0" smtClean="0"/>
              <a:t>CLICK TO EDIT MASTER TITLE STYLE</a:t>
            </a:r>
            <a:endParaRPr lang="fi-FI" dirty="0"/>
          </a:p>
        </p:txBody>
      </p:sp>
      <p:sp>
        <p:nvSpPr>
          <p:cNvPr id="3" name="Subtitle 2"/>
          <p:cNvSpPr>
            <a:spLocks noGrp="1"/>
          </p:cNvSpPr>
          <p:nvPr>
            <p:ph type="subTitle" idx="1"/>
          </p:nvPr>
        </p:nvSpPr>
        <p:spPr>
          <a:xfrm>
            <a:off x="827088" y="4714884"/>
            <a:ext cx="7489825" cy="642942"/>
          </a:xfrm>
        </p:spPr>
        <p:txBody>
          <a:bodyPr anchor="t">
            <a:normAutofit/>
          </a:bodyPr>
          <a:lstStyle>
            <a:lvl1pPr marL="0" marR="0" indent="0" algn="ctr" defTabSz="914400" rtl="0" eaLnBrk="1" fontAlgn="auto" latinLnBrk="0" hangingPunct="1">
              <a:lnSpc>
                <a:spcPct val="100000"/>
              </a:lnSpc>
              <a:spcBef>
                <a:spcPct val="20000"/>
              </a:spcBef>
              <a:spcAft>
                <a:spcPts val="0"/>
              </a:spcAft>
              <a:buClr>
                <a:schemeClr val="bg2"/>
              </a:buClr>
              <a:buSzTx/>
              <a:buFont typeface="Arial" pitchFamily="34" charset="0"/>
              <a:buNone/>
              <a:tabLst/>
              <a:defRPr sz="1600" b="0">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i-FI" dirty="0"/>
          </a:p>
        </p:txBody>
      </p:sp>
      <p:sp>
        <p:nvSpPr>
          <p:cNvPr id="4" name="Date Placeholder 3"/>
          <p:cNvSpPr>
            <a:spLocks noGrp="1"/>
          </p:cNvSpPr>
          <p:nvPr>
            <p:ph type="dt" sz="half" idx="10"/>
          </p:nvPr>
        </p:nvSpPr>
        <p:spPr>
          <a:xfrm>
            <a:off x="395288" y="6492899"/>
            <a:ext cx="802500" cy="365125"/>
          </a:xfrm>
        </p:spPr>
        <p:txBody>
          <a:bodyPr/>
          <a:lstStyle/>
          <a:p>
            <a:fld id="{4A1F5728-9D36-6D4A-A267-BD2AEE4D246A}" type="datetime1">
              <a:rPr lang="fi-FI" smtClean="0"/>
              <a:pPr/>
              <a:t>14.6.2016</a:t>
            </a:fld>
            <a:endParaRPr lang="fi-FI"/>
          </a:p>
        </p:txBody>
      </p:sp>
      <p:sp>
        <p:nvSpPr>
          <p:cNvPr id="5" name="Footer Placeholder 4"/>
          <p:cNvSpPr>
            <a:spLocks noGrp="1"/>
          </p:cNvSpPr>
          <p:nvPr>
            <p:ph type="ftr" sz="quarter" idx="11"/>
          </p:nvPr>
        </p:nvSpPr>
        <p:spPr>
          <a:xfrm>
            <a:off x="1201273" y="6492899"/>
            <a:ext cx="1799091" cy="365125"/>
          </a:xfrm>
        </p:spPr>
        <p:txBody>
          <a:bodyPr/>
          <a:lstStyle/>
          <a:p>
            <a:endParaRPr lang="fi-FI" dirty="0"/>
          </a:p>
        </p:txBody>
      </p:sp>
      <p:sp>
        <p:nvSpPr>
          <p:cNvPr id="6" name="Slide Number Placeholder 5"/>
          <p:cNvSpPr>
            <a:spLocks noGrp="1"/>
          </p:cNvSpPr>
          <p:nvPr>
            <p:ph type="sldNum" sz="quarter" idx="12"/>
          </p:nvPr>
        </p:nvSpPr>
        <p:spPr>
          <a:xfrm>
            <a:off x="8316912" y="6492899"/>
            <a:ext cx="503237" cy="365125"/>
          </a:xfrm>
        </p:spPr>
        <p:txBody>
          <a:bodyPr/>
          <a:lstStyle/>
          <a:p>
            <a:fld id="{49246692-9764-4796-AF2E-897E79EBAFA7}" type="slidenum">
              <a:rPr lang="fi-FI" smtClean="0"/>
              <a:pPr/>
              <a:t>‹#›</a:t>
            </a:fld>
            <a:endParaRPr lang="fi-FI"/>
          </a:p>
        </p:txBody>
      </p:sp>
      <p:pic>
        <p:nvPicPr>
          <p:cNvPr id="8" name="Picture 72" descr="ministeriö"/>
          <p:cNvPicPr>
            <a:picLocks noChangeAspect="1" noChangeArrowheads="1"/>
          </p:cNvPicPr>
          <p:nvPr userDrawn="1"/>
        </p:nvPicPr>
        <p:blipFill>
          <a:blip r:embed="rId3" cstate="print"/>
          <a:srcRect/>
          <a:stretch>
            <a:fillRect/>
          </a:stretch>
        </p:blipFill>
        <p:spPr bwMode="auto">
          <a:xfrm>
            <a:off x="357158" y="6197024"/>
            <a:ext cx="1571636" cy="375248"/>
          </a:xfrm>
          <a:prstGeom prst="rect">
            <a:avLst/>
          </a:prstGeom>
          <a:noFill/>
        </p:spPr>
      </p:pic>
      <p:sp>
        <p:nvSpPr>
          <p:cNvPr id="9" name="Rectangle 8"/>
          <p:cNvSpPr/>
          <p:nvPr userDrawn="1"/>
        </p:nvSpPr>
        <p:spPr>
          <a:xfrm>
            <a:off x="0" y="2143116"/>
            <a:ext cx="9144000" cy="2143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9" name="Picture 3" descr="Z:\YMP (Ympäristöministeriö)\ymp014\man4.png"/>
          <p:cNvPicPr>
            <a:picLocks noChangeAspect="1" noChangeArrowheads="1"/>
          </p:cNvPicPr>
          <p:nvPr userDrawn="1"/>
        </p:nvPicPr>
        <p:blipFill>
          <a:blip r:embed="rId4" cstate="print"/>
          <a:srcRect/>
          <a:stretch>
            <a:fillRect/>
          </a:stretch>
        </p:blipFill>
        <p:spPr bwMode="auto">
          <a:xfrm>
            <a:off x="-95957" y="928670"/>
            <a:ext cx="1238933" cy="1285884"/>
          </a:xfrm>
          <a:prstGeom prst="rect">
            <a:avLst/>
          </a:prstGeom>
          <a:noFill/>
        </p:spPr>
      </p:pic>
      <p:pic>
        <p:nvPicPr>
          <p:cNvPr id="20" name="Picture 4" descr="Z:\YMP (Ympäristöministeriö)\ymp014\man5.png"/>
          <p:cNvPicPr>
            <a:picLocks noChangeAspect="1" noChangeArrowheads="1"/>
          </p:cNvPicPr>
          <p:nvPr userDrawn="1"/>
        </p:nvPicPr>
        <p:blipFill>
          <a:blip r:embed="rId5" cstate="print"/>
          <a:srcRect/>
          <a:stretch>
            <a:fillRect/>
          </a:stretch>
        </p:blipFill>
        <p:spPr bwMode="auto">
          <a:xfrm>
            <a:off x="1054127" y="919572"/>
            <a:ext cx="874667" cy="1294981"/>
          </a:xfrm>
          <a:prstGeom prst="rect">
            <a:avLst/>
          </a:prstGeom>
          <a:noFill/>
        </p:spPr>
      </p:pic>
      <p:pic>
        <p:nvPicPr>
          <p:cNvPr id="21" name="Picture 6" descr="Z:\YMP (Ympäristöministeriö)\ymp014\man1.png"/>
          <p:cNvPicPr>
            <a:picLocks noChangeAspect="1" noChangeArrowheads="1"/>
          </p:cNvPicPr>
          <p:nvPr userDrawn="1"/>
        </p:nvPicPr>
        <p:blipFill>
          <a:blip r:embed="rId6" cstate="print"/>
          <a:srcRect/>
          <a:stretch>
            <a:fillRect/>
          </a:stretch>
        </p:blipFill>
        <p:spPr bwMode="auto">
          <a:xfrm>
            <a:off x="6823467" y="868380"/>
            <a:ext cx="517989" cy="1308603"/>
          </a:xfrm>
          <a:prstGeom prst="rect">
            <a:avLst/>
          </a:prstGeom>
          <a:noFill/>
        </p:spPr>
      </p:pic>
      <p:pic>
        <p:nvPicPr>
          <p:cNvPr id="22" name="Picture 7" descr="Z:\YMP (Ympäristöministeriö)\ymp014\man2.png"/>
          <p:cNvPicPr>
            <a:picLocks noChangeAspect="1" noChangeArrowheads="1"/>
          </p:cNvPicPr>
          <p:nvPr userDrawn="1"/>
        </p:nvPicPr>
        <p:blipFill>
          <a:blip r:embed="rId7" cstate="print"/>
          <a:srcRect/>
          <a:stretch>
            <a:fillRect/>
          </a:stretch>
        </p:blipFill>
        <p:spPr bwMode="auto">
          <a:xfrm>
            <a:off x="7748524" y="885367"/>
            <a:ext cx="499814" cy="1320720"/>
          </a:xfrm>
          <a:prstGeom prst="rect">
            <a:avLst/>
          </a:prstGeom>
          <a:noFill/>
        </p:spPr>
      </p:pic>
      <p:pic>
        <p:nvPicPr>
          <p:cNvPr id="23" name="Picture 8" descr="Z:\YMP (Ympäristöministeriö)\ymp014\man3.png"/>
          <p:cNvPicPr>
            <a:picLocks noChangeAspect="1" noChangeArrowheads="1"/>
          </p:cNvPicPr>
          <p:nvPr userDrawn="1"/>
        </p:nvPicPr>
        <p:blipFill>
          <a:blip r:embed="rId8" cstate="print"/>
          <a:srcRect/>
          <a:stretch>
            <a:fillRect/>
          </a:stretch>
        </p:blipFill>
        <p:spPr bwMode="auto">
          <a:xfrm>
            <a:off x="8242820" y="890258"/>
            <a:ext cx="901180" cy="1290428"/>
          </a:xfrm>
          <a:prstGeom prst="rect">
            <a:avLst/>
          </a:prstGeom>
          <a:noFill/>
        </p:spPr>
      </p:pic>
      <p:pic>
        <p:nvPicPr>
          <p:cNvPr id="24" name="Picture 2" descr="Z:\YMP (Ympäristöministeriö)\ymp014\hahmot\hahmot\ruutuka¦êytto¦êo¦ên\arkkitehti_musta.png"/>
          <p:cNvPicPr>
            <a:picLocks noChangeAspect="1" noChangeArrowheads="1"/>
          </p:cNvPicPr>
          <p:nvPr userDrawn="1"/>
        </p:nvPicPr>
        <p:blipFill>
          <a:blip r:embed="rId9" cstate="print"/>
          <a:srcRect/>
          <a:stretch>
            <a:fillRect/>
          </a:stretch>
        </p:blipFill>
        <p:spPr bwMode="auto">
          <a:xfrm>
            <a:off x="7361150" y="928670"/>
            <a:ext cx="337496" cy="1302818"/>
          </a:xfrm>
          <a:prstGeom prst="rect">
            <a:avLst/>
          </a:prstGeom>
          <a:noFill/>
        </p:spPr>
      </p:pic>
      <p:pic>
        <p:nvPicPr>
          <p:cNvPr id="25" name="Picture 3" descr="Z:\YMP (Ympäristöministeriö)\ymp014\hahmot\hahmot\ruutuka¦êytto¦êo¦ên\rakennusmies_musta.png"/>
          <p:cNvPicPr>
            <a:picLocks noChangeAspect="1" noChangeArrowheads="1"/>
          </p:cNvPicPr>
          <p:nvPr userDrawn="1"/>
        </p:nvPicPr>
        <p:blipFill>
          <a:blip r:embed="rId10" cstate="print"/>
          <a:srcRect/>
          <a:stretch>
            <a:fillRect/>
          </a:stretch>
        </p:blipFill>
        <p:spPr bwMode="auto">
          <a:xfrm>
            <a:off x="2362072" y="781436"/>
            <a:ext cx="852606" cy="1393434"/>
          </a:xfrm>
          <a:prstGeom prst="rect">
            <a:avLst/>
          </a:prstGeom>
          <a:noFill/>
        </p:spPr>
      </p:pic>
      <p:pic>
        <p:nvPicPr>
          <p:cNvPr id="26" name="Picture 7" descr="Z:\YMP (Ympäristöministeriö)\ymp014\hahmot\hahmot\ruutuka¦êytto¦êo¦ên\siivooja_musta.png"/>
          <p:cNvPicPr>
            <a:picLocks noChangeAspect="1" noChangeArrowheads="1"/>
          </p:cNvPicPr>
          <p:nvPr userDrawn="1"/>
        </p:nvPicPr>
        <p:blipFill>
          <a:blip r:embed="rId11" cstate="print"/>
          <a:srcRect/>
          <a:stretch>
            <a:fillRect/>
          </a:stretch>
        </p:blipFill>
        <p:spPr bwMode="auto">
          <a:xfrm>
            <a:off x="1892525" y="989884"/>
            <a:ext cx="679211" cy="1271576"/>
          </a:xfrm>
          <a:prstGeom prst="rect">
            <a:avLst/>
          </a:prstGeom>
          <a:noFill/>
        </p:spPr>
      </p:pic>
    </p:spTree>
  </p:cSld>
  <p:clrMapOvr>
    <a:masterClrMapping/>
  </p:clrMapOvr>
  <p:transition spd="med">
    <p:wip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sz="half" idx="1"/>
          </p:nvPr>
        </p:nvSpPr>
        <p:spPr>
          <a:xfrm>
            <a:off x="827088" y="1628775"/>
            <a:ext cx="3668712" cy="4392614"/>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4" name="Content Placeholder 3"/>
          <p:cNvSpPr>
            <a:spLocks noGrp="1"/>
          </p:cNvSpPr>
          <p:nvPr>
            <p:ph sz="half" idx="2"/>
          </p:nvPr>
        </p:nvSpPr>
        <p:spPr>
          <a:xfrm>
            <a:off x="4648200" y="1628775"/>
            <a:ext cx="3668713" cy="4392614"/>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5" name="Date Placeholder 4"/>
          <p:cNvSpPr>
            <a:spLocks noGrp="1"/>
          </p:cNvSpPr>
          <p:nvPr>
            <p:ph type="dt" sz="half" idx="10"/>
          </p:nvPr>
        </p:nvSpPr>
        <p:spPr/>
        <p:txBody>
          <a:bodyPr/>
          <a:lstStyle/>
          <a:p>
            <a:fld id="{6AE4DECC-B7D1-B34A-90EF-3EAF00384A26}" type="datetime1">
              <a:rPr lang="fi-FI" smtClean="0"/>
              <a:pPr/>
              <a:t>14.6.2016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49246692-9764-4796-AF2E-897E79EBAFA7}" type="slidenum">
              <a:rPr lang="fi-FI" smtClean="0"/>
              <a:pPr/>
              <a:t>‹#›</a:t>
            </a:fld>
            <a:endParaRPr lang="fi-FI"/>
          </a:p>
        </p:txBody>
      </p:sp>
    </p:spTree>
  </p:cSld>
  <p:clrMapOvr>
    <a:masterClrMapping/>
  </p:clrMapOvr>
  <p:transition spd="med">
    <p:wip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with pic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sz="half" idx="1"/>
          </p:nvPr>
        </p:nvSpPr>
        <p:spPr>
          <a:xfrm>
            <a:off x="827088" y="1628774"/>
            <a:ext cx="3668712" cy="4392613"/>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5" name="Date Placeholder 4"/>
          <p:cNvSpPr>
            <a:spLocks noGrp="1"/>
          </p:cNvSpPr>
          <p:nvPr>
            <p:ph type="dt" sz="half" idx="10"/>
          </p:nvPr>
        </p:nvSpPr>
        <p:spPr/>
        <p:txBody>
          <a:bodyPr/>
          <a:lstStyle/>
          <a:p>
            <a:fld id="{F3B05099-46BA-3445-A8F6-220EC57BD2CF}" type="datetime1">
              <a:rPr lang="fi-FI" smtClean="0"/>
              <a:pPr/>
              <a:t>14.6.2016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49246692-9764-4796-AF2E-897E79EBAFA7}" type="slidenum">
              <a:rPr lang="fi-FI" smtClean="0"/>
              <a:pPr/>
              <a:t>‹#›</a:t>
            </a:fld>
            <a:endParaRPr lang="fi-FI"/>
          </a:p>
        </p:txBody>
      </p:sp>
      <p:sp>
        <p:nvSpPr>
          <p:cNvPr id="9" name="Picture Placeholder 8"/>
          <p:cNvSpPr>
            <a:spLocks noGrp="1"/>
          </p:cNvSpPr>
          <p:nvPr>
            <p:ph type="pic" sz="quarter" idx="13"/>
          </p:nvPr>
        </p:nvSpPr>
        <p:spPr>
          <a:xfrm>
            <a:off x="4643438" y="1628775"/>
            <a:ext cx="3673475" cy="4392613"/>
          </a:xfrm>
          <a:solidFill>
            <a:schemeClr val="accent4">
              <a:lumMod val="20000"/>
              <a:lumOff val="80000"/>
            </a:schemeClr>
          </a:solidFill>
        </p:spPr>
        <p:txBody>
          <a:bodyPr/>
          <a:lstStyle/>
          <a:p>
            <a:r>
              <a:rPr lang="en-US" smtClean="0"/>
              <a:t>Click icon to add picture</a:t>
            </a:r>
            <a:endParaRPr lang="fi-FI" dirty="0"/>
          </a:p>
        </p:txBody>
      </p:sp>
    </p:spTree>
  </p:cSld>
  <p:clrMapOvr>
    <a:masterClrMapping/>
  </p:clrMapOvr>
  <p:transition spd="med">
    <p:wip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pic lef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sz="half" idx="1"/>
          </p:nvPr>
        </p:nvSpPr>
        <p:spPr>
          <a:xfrm>
            <a:off x="4648201" y="1628775"/>
            <a:ext cx="3668712" cy="4392613"/>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5" name="Date Placeholder 4"/>
          <p:cNvSpPr>
            <a:spLocks noGrp="1"/>
          </p:cNvSpPr>
          <p:nvPr>
            <p:ph type="dt" sz="half" idx="10"/>
          </p:nvPr>
        </p:nvSpPr>
        <p:spPr/>
        <p:txBody>
          <a:bodyPr/>
          <a:lstStyle/>
          <a:p>
            <a:fld id="{232E7531-9678-0244-9B08-4B365058F5BE}" type="datetime1">
              <a:rPr lang="fi-FI" smtClean="0"/>
              <a:pPr/>
              <a:t>14.6.2016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49246692-9764-4796-AF2E-897E79EBAFA7}" type="slidenum">
              <a:rPr lang="fi-FI" smtClean="0"/>
              <a:pPr/>
              <a:t>‹#›</a:t>
            </a:fld>
            <a:endParaRPr lang="fi-FI"/>
          </a:p>
        </p:txBody>
      </p:sp>
      <p:sp>
        <p:nvSpPr>
          <p:cNvPr id="9" name="Picture Placeholder 8"/>
          <p:cNvSpPr>
            <a:spLocks noGrp="1"/>
          </p:cNvSpPr>
          <p:nvPr>
            <p:ph type="pic" sz="quarter" idx="13"/>
          </p:nvPr>
        </p:nvSpPr>
        <p:spPr>
          <a:xfrm>
            <a:off x="827088" y="1628775"/>
            <a:ext cx="3673475" cy="4392613"/>
          </a:xfrm>
          <a:solidFill>
            <a:schemeClr val="accent4">
              <a:lumMod val="20000"/>
              <a:lumOff val="80000"/>
            </a:schemeClr>
          </a:solidFill>
        </p:spPr>
        <p:txBody>
          <a:bodyPr/>
          <a:lstStyle/>
          <a:p>
            <a:r>
              <a:rPr lang="en-US" smtClean="0"/>
              <a:t>Click icon to add picture</a:t>
            </a:r>
            <a:endParaRPr lang="fi-FI"/>
          </a:p>
        </p:txBody>
      </p:sp>
    </p:spTree>
  </p:cSld>
  <p:clrMapOvr>
    <a:masterClrMapping/>
  </p:clrMapOvr>
  <p:transition spd="med">
    <p:wip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i-FI"/>
          </a:p>
        </p:txBody>
      </p:sp>
      <p:sp>
        <p:nvSpPr>
          <p:cNvPr id="3" name="Text Placeholder 2"/>
          <p:cNvSpPr>
            <a:spLocks noGrp="1"/>
          </p:cNvSpPr>
          <p:nvPr>
            <p:ph type="body" idx="1"/>
          </p:nvPr>
        </p:nvSpPr>
        <p:spPr>
          <a:xfrm>
            <a:off x="822959" y="1628775"/>
            <a:ext cx="3674428" cy="639762"/>
          </a:xfrm>
        </p:spPr>
        <p:txBody>
          <a:bodyPr anchor="b">
            <a:noAutofit/>
          </a:bodyPr>
          <a:lstStyle>
            <a:lvl1pPr marL="0" indent="0">
              <a:buNone/>
              <a:defRPr sz="20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7088" y="2285993"/>
            <a:ext cx="3670300" cy="3735396"/>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5" name="Text Placeholder 4"/>
          <p:cNvSpPr>
            <a:spLocks noGrp="1"/>
          </p:cNvSpPr>
          <p:nvPr>
            <p:ph type="body" sz="quarter" idx="3"/>
          </p:nvPr>
        </p:nvSpPr>
        <p:spPr>
          <a:xfrm>
            <a:off x="4645025" y="1628775"/>
            <a:ext cx="3671888" cy="639762"/>
          </a:xfrm>
        </p:spPr>
        <p:txBody>
          <a:bodyPr anchor="b">
            <a:noAutofit/>
          </a:bodyPr>
          <a:lstStyle>
            <a:lvl1pPr marL="0" indent="0">
              <a:buNone/>
              <a:defRPr sz="20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285993"/>
            <a:ext cx="3671888" cy="3735396"/>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7" name="Date Placeholder 6"/>
          <p:cNvSpPr>
            <a:spLocks noGrp="1"/>
          </p:cNvSpPr>
          <p:nvPr>
            <p:ph type="dt" sz="half" idx="10"/>
          </p:nvPr>
        </p:nvSpPr>
        <p:spPr/>
        <p:txBody>
          <a:bodyPr/>
          <a:lstStyle/>
          <a:p>
            <a:fld id="{DFD2DCE5-5943-AE44-8F98-D0649298D934}" type="datetime1">
              <a:rPr lang="fi-FI" smtClean="0"/>
              <a:pPr/>
              <a:t>14.6.2016</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49246692-9764-4796-AF2E-897E79EBAFA7}" type="slidenum">
              <a:rPr lang="fi-FI" smtClean="0"/>
              <a:pPr/>
              <a:t>‹#›</a:t>
            </a:fld>
            <a:endParaRPr lang="fi-FI"/>
          </a:p>
        </p:txBody>
      </p:sp>
    </p:spTree>
  </p:cSld>
  <p:clrMapOvr>
    <a:masterClrMapping/>
  </p:clrMapOvr>
  <p:transition spd="med">
    <p:wip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Date Placeholder 2"/>
          <p:cNvSpPr>
            <a:spLocks noGrp="1"/>
          </p:cNvSpPr>
          <p:nvPr>
            <p:ph type="dt" sz="half" idx="10"/>
          </p:nvPr>
        </p:nvSpPr>
        <p:spPr/>
        <p:txBody>
          <a:bodyPr/>
          <a:lstStyle/>
          <a:p>
            <a:fld id="{05866FE4-F1BC-C849-8968-BB3D33C482BE}" type="datetime1">
              <a:rPr lang="fi-FI" smtClean="0"/>
              <a:pPr/>
              <a:t>14.6.2016</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49246692-9764-4796-AF2E-897E79EBAFA7}" type="slidenum">
              <a:rPr lang="fi-FI" smtClean="0"/>
              <a:pPr/>
              <a:t>‹#›</a:t>
            </a:fld>
            <a:endParaRPr lang="fi-FI"/>
          </a:p>
        </p:txBody>
      </p:sp>
    </p:spTree>
  </p:cSld>
  <p:clrMapOvr>
    <a:masterClrMapping/>
  </p:clrMapOvr>
  <p:transition spd="med">
    <p:wip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5"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27088" y="333376"/>
            <a:ext cx="7489824" cy="1079500"/>
          </a:xfrm>
          <a:prstGeom prst="rect">
            <a:avLst/>
          </a:prstGeom>
        </p:spPr>
        <p:txBody>
          <a:bodyPr vert="horz" lIns="91440" tIns="45720" rIns="91440" bIns="45720" rtlCol="0" anchor="b">
            <a:normAutofit/>
          </a:bodyPr>
          <a:lstStyle/>
          <a:p>
            <a:r>
              <a:rPr lang="en-US" smtClean="0"/>
              <a:t>Click to edit Master title style</a:t>
            </a:r>
            <a:endParaRPr lang="fi-FI"/>
          </a:p>
        </p:txBody>
      </p:sp>
      <p:sp>
        <p:nvSpPr>
          <p:cNvPr id="3" name="Text Placeholder 2"/>
          <p:cNvSpPr>
            <a:spLocks noGrp="1"/>
          </p:cNvSpPr>
          <p:nvPr>
            <p:ph type="body" idx="1"/>
          </p:nvPr>
        </p:nvSpPr>
        <p:spPr>
          <a:xfrm>
            <a:off x="827088" y="1628775"/>
            <a:ext cx="7489825" cy="439261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4" name="Date Placeholder 3"/>
          <p:cNvSpPr>
            <a:spLocks noGrp="1"/>
          </p:cNvSpPr>
          <p:nvPr>
            <p:ph type="dt" sz="half" idx="2"/>
          </p:nvPr>
        </p:nvSpPr>
        <p:spPr>
          <a:xfrm>
            <a:off x="395288" y="6198834"/>
            <a:ext cx="802500" cy="365125"/>
          </a:xfrm>
          <a:prstGeom prst="rect">
            <a:avLst/>
          </a:prstGeom>
        </p:spPr>
        <p:txBody>
          <a:bodyPr vert="horz" lIns="91440" tIns="45720" rIns="91440" bIns="45720" rtlCol="0" anchor="b"/>
          <a:lstStyle>
            <a:lvl1pPr algn="l">
              <a:defRPr sz="800">
                <a:solidFill>
                  <a:schemeClr val="tx1"/>
                </a:solidFill>
              </a:defRPr>
            </a:lvl1pPr>
          </a:lstStyle>
          <a:p>
            <a:fld id="{4C0AAFAF-49FA-4A4F-90CE-1FCFF8A1CBDC}" type="datetime1">
              <a:rPr lang="fi-FI" smtClean="0"/>
              <a:pPr/>
              <a:t>14.6.2016</a:t>
            </a:fld>
            <a:endParaRPr lang="fi-FI"/>
          </a:p>
        </p:txBody>
      </p:sp>
      <p:sp>
        <p:nvSpPr>
          <p:cNvPr id="5" name="Footer Placeholder 4"/>
          <p:cNvSpPr>
            <a:spLocks noGrp="1"/>
          </p:cNvSpPr>
          <p:nvPr>
            <p:ph type="ftr" sz="quarter" idx="3"/>
          </p:nvPr>
        </p:nvSpPr>
        <p:spPr>
          <a:xfrm>
            <a:off x="1201273" y="6198834"/>
            <a:ext cx="1799091" cy="365125"/>
          </a:xfrm>
          <a:prstGeom prst="rect">
            <a:avLst/>
          </a:prstGeom>
        </p:spPr>
        <p:txBody>
          <a:bodyPr vert="horz" lIns="91440" tIns="45720" rIns="91440" bIns="45720" rtlCol="0" anchor="b"/>
          <a:lstStyle>
            <a:lvl1pPr algn="l">
              <a:defRPr sz="800">
                <a:solidFill>
                  <a:schemeClr val="tx1"/>
                </a:solidFill>
              </a:defRPr>
            </a:lvl1pPr>
          </a:lstStyle>
          <a:p>
            <a:endParaRPr lang="fi-FI" dirty="0"/>
          </a:p>
        </p:txBody>
      </p:sp>
      <p:sp>
        <p:nvSpPr>
          <p:cNvPr id="6" name="Slide Number Placeholder 5"/>
          <p:cNvSpPr>
            <a:spLocks noGrp="1"/>
          </p:cNvSpPr>
          <p:nvPr>
            <p:ph type="sldNum" sz="quarter" idx="4"/>
          </p:nvPr>
        </p:nvSpPr>
        <p:spPr>
          <a:xfrm>
            <a:off x="8316912" y="6198834"/>
            <a:ext cx="503238" cy="365125"/>
          </a:xfrm>
          <a:prstGeom prst="rect">
            <a:avLst/>
          </a:prstGeom>
        </p:spPr>
        <p:txBody>
          <a:bodyPr vert="horz" lIns="91440" tIns="45720" rIns="91440" bIns="45720" rtlCol="0" anchor="b"/>
          <a:lstStyle>
            <a:lvl1pPr algn="r">
              <a:defRPr sz="800" b="1">
                <a:solidFill>
                  <a:schemeClr val="accent2"/>
                </a:solidFill>
              </a:defRPr>
            </a:lvl1pPr>
          </a:lstStyle>
          <a:p>
            <a:fld id="{49246692-9764-4796-AF2E-897E79EBAFA7}" type="slidenum">
              <a:rPr lang="fi-FI" smtClean="0"/>
              <a:pPr/>
              <a:t>‹#›</a:t>
            </a:fld>
            <a:endParaRPr lang="fi-FI" dirty="0"/>
          </a:p>
        </p:txBody>
      </p:sp>
      <p:sp>
        <p:nvSpPr>
          <p:cNvPr id="7" name="Rectangle 6"/>
          <p:cNvSpPr/>
          <p:nvPr/>
        </p:nvSpPr>
        <p:spPr>
          <a:xfrm>
            <a:off x="0" y="0"/>
            <a:ext cx="9144000" cy="28572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 name="Rectangle 7"/>
          <p:cNvSpPr/>
          <p:nvPr/>
        </p:nvSpPr>
        <p:spPr>
          <a:xfrm>
            <a:off x="0" y="6572272"/>
            <a:ext cx="9144000" cy="28572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0" name="Picture 9" descr="hometalkoot_su2.png"/>
          <p:cNvPicPr>
            <a:picLocks noChangeAspect="1"/>
          </p:cNvPicPr>
          <p:nvPr/>
        </p:nvPicPr>
        <p:blipFill>
          <a:blip r:embed="rId15" cstate="print"/>
          <a:stretch>
            <a:fillRect/>
          </a:stretch>
        </p:blipFill>
        <p:spPr>
          <a:xfrm>
            <a:off x="3859352" y="6172703"/>
            <a:ext cx="1246898" cy="328131"/>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 id="2147483662" r:id="rId4"/>
    <p:sldLayoutId id="2147483652" r:id="rId5"/>
    <p:sldLayoutId id="2147483658" r:id="rId6"/>
    <p:sldLayoutId id="2147483659" r:id="rId7"/>
    <p:sldLayoutId id="2147483653" r:id="rId8"/>
    <p:sldLayoutId id="2147483654" r:id="rId9"/>
    <p:sldLayoutId id="2147483660" r:id="rId10"/>
    <p:sldLayoutId id="2147483655" r:id="rId11"/>
    <p:sldLayoutId id="2147483657" r:id="rId12"/>
    <p:sldLayoutId id="2147483663" r:id="rId13"/>
  </p:sldLayoutIdLst>
  <p:transition spd="med">
    <p:wipe/>
  </p:transition>
  <p:timing>
    <p:tnLst>
      <p:par>
        <p:cTn id="1" dur="indefinite" restart="never" nodeType="tmRoot"/>
      </p:par>
    </p:tnLst>
  </p:timing>
  <p:hf sldNum="0" hdr="0" ftr="0" dt="0"/>
  <p:txStyles>
    <p:titleStyle>
      <a:lvl1pPr algn="l" defTabSz="914400" rtl="0" eaLnBrk="1" latinLnBrk="0" hangingPunct="1">
        <a:spcBef>
          <a:spcPct val="0"/>
        </a:spcBef>
        <a:buNone/>
        <a:defRPr sz="3000" b="1" kern="1200">
          <a:solidFill>
            <a:schemeClr val="accent1"/>
          </a:solidFill>
          <a:latin typeface="+mj-lt"/>
          <a:ea typeface="+mj-ea"/>
          <a:cs typeface="+mj-cs"/>
        </a:defRPr>
      </a:lvl1pPr>
    </p:titleStyle>
    <p:bodyStyle>
      <a:lvl1pPr marL="266700" indent="-2667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1pPr>
      <a:lvl2pPr marL="539750" indent="-273050" algn="l" defTabSz="914400" rtl="0" eaLnBrk="1" latinLnBrk="0" hangingPunct="1">
        <a:spcBef>
          <a:spcPct val="20000"/>
        </a:spcBef>
        <a:buClr>
          <a:schemeClr val="accent2"/>
        </a:buClr>
        <a:buFont typeface="Arial" pitchFamily="34" charset="0"/>
        <a:buChar char="•"/>
        <a:defRPr sz="1800" kern="1200">
          <a:solidFill>
            <a:schemeClr val="tx1"/>
          </a:solidFill>
          <a:latin typeface="+mn-lt"/>
          <a:ea typeface="+mn-ea"/>
          <a:cs typeface="+mn-cs"/>
        </a:defRPr>
      </a:lvl2pPr>
      <a:lvl3pPr marL="898525" indent="-274638" algn="l" defTabSz="914400" rtl="0" eaLnBrk="1" latinLnBrk="0" hangingPunct="1">
        <a:spcBef>
          <a:spcPct val="20000"/>
        </a:spcBef>
        <a:buClr>
          <a:schemeClr val="accent2"/>
        </a:buClr>
        <a:buFont typeface="Arial" pitchFamily="34" charset="0"/>
        <a:buChar char="•"/>
        <a:defRPr sz="1600" kern="1200">
          <a:solidFill>
            <a:schemeClr val="tx1"/>
          </a:solidFill>
          <a:latin typeface="+mn-lt"/>
          <a:ea typeface="+mn-ea"/>
          <a:cs typeface="+mn-cs"/>
        </a:defRPr>
      </a:lvl3pPr>
      <a:lvl4pPr marL="1163638" indent="-265113"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4pPr>
      <a:lvl5pPr marL="1438275" indent="-274638" algn="l" defTabSz="914400" rtl="0" eaLnBrk="1" latinLnBrk="0" hangingPunct="1">
        <a:spcBef>
          <a:spcPct val="20000"/>
        </a:spcBef>
        <a:buClr>
          <a:schemeClr val="accent2"/>
        </a:buClr>
        <a:buFont typeface="Arial" pitchFamily="34" charset="0"/>
        <a:buChar char="•"/>
        <a:tabLst/>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marjut.reiman@ttl.fi" TargetMode="External"/><Relationship Id="rId4" Type="http://schemas.openxmlformats.org/officeDocument/2006/relationships/hyperlink" Target="mailto:anne.hyvarinen@thl.fi" TargetMode="External"/><Relationship Id="rId5" Type="http://schemas.openxmlformats.org/officeDocument/2006/relationships/hyperlink" Target="mailto:hannu.viitanen@luukku.com" TargetMode="External"/><Relationship Id="rId1" Type="http://schemas.openxmlformats.org/officeDocument/2006/relationships/slideLayout" Target="../slideLayouts/slideLayout2.xml"/><Relationship Id="rId2" Type="http://schemas.openxmlformats.org/officeDocument/2006/relationships/hyperlink" Target="mailto:hometalkoot.ym@ymparisto.fi"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5.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normAutofit/>
          </a:bodyPr>
          <a:lstStyle/>
          <a:p>
            <a:r>
              <a:rPr lang="fi-FI" dirty="0" smtClean="0"/>
              <a:t>5.3 </a:t>
            </a:r>
            <a:r>
              <a:rPr lang="fi-FI" dirty="0" smtClean="0"/>
              <a:t>siivous ja homesiivous</a:t>
            </a:r>
            <a:endParaRPr lang="fi-FI" dirty="0"/>
          </a:p>
        </p:txBody>
      </p:sp>
      <p:sp>
        <p:nvSpPr>
          <p:cNvPr id="3" name="Alaotsikko 2"/>
          <p:cNvSpPr>
            <a:spLocks noGrp="1"/>
          </p:cNvSpPr>
          <p:nvPr>
            <p:ph type="subTitle" idx="1"/>
          </p:nvPr>
        </p:nvSpPr>
        <p:spPr/>
        <p:txBody>
          <a:bodyPr>
            <a:normAutofit/>
          </a:bodyPr>
          <a:lstStyle/>
          <a:p>
            <a:r>
              <a:rPr lang="fi-FI" dirty="0"/>
              <a:t>2</a:t>
            </a:r>
            <a:r>
              <a:rPr lang="fi-FI" dirty="0" smtClean="0"/>
              <a:t> H LUENTOJA</a:t>
            </a:r>
          </a:p>
          <a:p>
            <a:r>
              <a:rPr lang="fi-FI" dirty="0" smtClean="0"/>
              <a:t>3+34 DIAA</a:t>
            </a:r>
          </a:p>
        </p:txBody>
      </p:sp>
    </p:spTree>
    <p:extLst>
      <p:ext uri="{BB962C8B-B14F-4D97-AF65-F5344CB8AC3E}">
        <p14:creationId xmlns:p14="http://schemas.microsoft.com/office/powerpoint/2010/main" val="3945591720"/>
      </p:ext>
    </p:extLst>
  </p:cSld>
  <p:clrMapOvr>
    <a:masterClrMapping/>
  </p:clrMapOvr>
  <p:transition spd="med">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sz="2800" dirty="0"/>
              <a:t>Siivouksen </a:t>
            </a:r>
            <a:r>
              <a:rPr lang="fi-FI" sz="2800" dirty="0" smtClean="0"/>
              <a:t>ajoitus				1/2</a:t>
            </a:r>
            <a:endParaRPr lang="fi-FI" sz="2800" dirty="0"/>
          </a:p>
        </p:txBody>
      </p:sp>
      <p:sp>
        <p:nvSpPr>
          <p:cNvPr id="3" name="Content Placeholder 2"/>
          <p:cNvSpPr>
            <a:spLocks noGrp="1"/>
          </p:cNvSpPr>
          <p:nvPr>
            <p:ph idx="1"/>
          </p:nvPr>
        </p:nvSpPr>
        <p:spPr/>
        <p:txBody>
          <a:bodyPr>
            <a:noAutofit/>
          </a:bodyPr>
          <a:lstStyle/>
          <a:p>
            <a:r>
              <a:rPr lang="fi-FI" sz="1400" dirty="0"/>
              <a:t>Korjausten päätyttyä tehdään ensimmäiseksi rakennussiivous (jonka aikana ilmanvaihdon päätelaitteet ovat edelleen suojattuina</a:t>
            </a:r>
            <a:r>
              <a:rPr lang="fi-FI" sz="1400"/>
              <a:t>). </a:t>
            </a:r>
            <a:r>
              <a:rPr lang="fi-FI" sz="1400" smtClean="0"/>
              <a:t/>
            </a:r>
            <a:br>
              <a:rPr lang="fi-FI" sz="1400" smtClean="0"/>
            </a:br>
            <a:endParaRPr lang="fi-FI" sz="1400" dirty="0"/>
          </a:p>
          <a:p>
            <a:r>
              <a:rPr lang="fi-FI" sz="1400" dirty="0"/>
              <a:t>Tämän jälkeen tehdään ilmanvaihtolaitteiden ja -kanavien puhdistus, jos </a:t>
            </a:r>
          </a:p>
          <a:p>
            <a:pPr lvl="1">
              <a:buFont typeface="Arial" charset="0"/>
              <a:buChar char="•"/>
            </a:pPr>
            <a:r>
              <a:rPr lang="fi-FI" sz="1200" dirty="0" smtClean="0"/>
              <a:t>niissä </a:t>
            </a:r>
            <a:r>
              <a:rPr lang="fi-FI" sz="1200" dirty="0"/>
              <a:t>on ollut mikrobikasvua</a:t>
            </a:r>
          </a:p>
          <a:p>
            <a:pPr lvl="1">
              <a:buFont typeface="Arial" charset="0"/>
              <a:buChar char="•"/>
            </a:pPr>
            <a:r>
              <a:rPr lang="fi-FI" sz="1200" dirty="0" smtClean="0"/>
              <a:t>niihin </a:t>
            </a:r>
            <a:r>
              <a:rPr lang="fi-FI" sz="1200" dirty="0"/>
              <a:t>on päässyt homepölyä (Etenkin, jos remontin aikaisessa suojauksessa on ollut puutteita tai on epäilys, ettei suojaus ole ollut riittävä. Tai jos kohde on ollut pahasti vaurioitunut ja on epäilys, että normaalikäytössäkin kanavistoon on päässyt homepölyä.)</a:t>
            </a:r>
          </a:p>
          <a:p>
            <a:pPr lvl="1">
              <a:buFont typeface="Arial" charset="0"/>
              <a:buChar char="•"/>
            </a:pPr>
            <a:r>
              <a:rPr lang="fi-FI" sz="1200" dirty="0" smtClean="0"/>
              <a:t>tai </a:t>
            </a:r>
            <a:r>
              <a:rPr lang="fi-FI" sz="1200" dirty="0"/>
              <a:t>edellisestä puhdistuksesta on kulunut yli viisi vuotta</a:t>
            </a:r>
            <a:r>
              <a:rPr lang="fi-FI" sz="1200" dirty="0" smtClean="0"/>
              <a:t>.</a:t>
            </a:r>
            <a:br>
              <a:rPr lang="fi-FI" sz="1200" dirty="0" smtClean="0"/>
            </a:br>
            <a:endParaRPr lang="fi-FI" sz="1200" dirty="0"/>
          </a:p>
          <a:p>
            <a:pPr lvl="0"/>
            <a:r>
              <a:rPr lang="fi-FI" sz="1400" dirty="0"/>
              <a:t>Ilmanvaihtojärjestelmän suodattimet vaihdetaan ja päätelaitteet puhdistetaan joka tapauksessa. </a:t>
            </a:r>
          </a:p>
          <a:p>
            <a:pPr lvl="0"/>
            <a:r>
              <a:rPr lang="fi-FI" sz="1400" dirty="0"/>
              <a:t>Tilat siivotaan pölyttömiksi ilmanvaihtojärjestelmän puhdistuksen jälkeen. </a:t>
            </a:r>
          </a:p>
          <a:p>
            <a:pPr lvl="0"/>
            <a:r>
              <a:rPr lang="fi-FI" sz="1400" dirty="0"/>
              <a:t>Pölyttömäksi siivouksen jälkeen ilmanvaihto säädetään ja sen toiminta testataan.</a:t>
            </a:r>
          </a:p>
          <a:p>
            <a:pPr lvl="0"/>
            <a:r>
              <a:rPr lang="fi-FI" sz="1400" dirty="0"/>
              <a:t>Tilojen ilmanvaihto käynnistetään. </a:t>
            </a:r>
          </a:p>
        </p:txBody>
      </p:sp>
    </p:spTree>
    <p:extLst>
      <p:ext uri="{BB962C8B-B14F-4D97-AF65-F5344CB8AC3E}">
        <p14:creationId xmlns:p14="http://schemas.microsoft.com/office/powerpoint/2010/main" val="1675141406"/>
      </p:ext>
    </p:extLst>
  </p:cSld>
  <p:clrMapOvr>
    <a:masterClrMapping/>
  </p:clrMapOvr>
  <p:transition spd="med">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sz="2800" dirty="0"/>
              <a:t>Siivouksen </a:t>
            </a:r>
            <a:r>
              <a:rPr lang="fi-FI" sz="2800" dirty="0" smtClean="0"/>
              <a:t>ajoitus				2/2</a:t>
            </a:r>
            <a:endParaRPr lang="fi-FI" sz="2800" dirty="0"/>
          </a:p>
        </p:txBody>
      </p:sp>
      <p:sp>
        <p:nvSpPr>
          <p:cNvPr id="3" name="Content Placeholder 2"/>
          <p:cNvSpPr>
            <a:spLocks noGrp="1"/>
          </p:cNvSpPr>
          <p:nvPr>
            <p:ph idx="1"/>
          </p:nvPr>
        </p:nvSpPr>
        <p:spPr/>
        <p:txBody>
          <a:bodyPr/>
          <a:lstStyle/>
          <a:p>
            <a:r>
              <a:rPr lang="fi-FI" dirty="0"/>
              <a:t>Pölyttömäksi siivous ajoitetaan vähintäänkin kahdelle eri päivälle. Ensimmäisenä päivänä suoritetaan imurointi ja toisena pyyhintä. Tällä tavoin imuroinnin yhteydessä ilmaan siirtyneestä pölystä osa ehtii laskeutumaan ja saadaan pyyhittyä seuraavana päivänä pois.</a:t>
            </a:r>
          </a:p>
          <a:p>
            <a:pPr marL="0" indent="0">
              <a:buNone/>
            </a:pPr>
            <a:r>
              <a:rPr lang="fi-FI" dirty="0"/>
              <a:t> </a:t>
            </a:r>
          </a:p>
          <a:p>
            <a:r>
              <a:rPr lang="fi-FI" dirty="0"/>
              <a:t>Siivouksen jälkeen tulee ylläpitää tehostettua siivoustasoa 1-2 kuukauden ajan. Näin saadaan korjattujen tilojen puhtaus palautettua vähitellen normaalien tilojen tasoiseksi. Jokainen siivouskerta poistaa rakennusaikaista homepölyä vähän kerrallaan.</a:t>
            </a:r>
          </a:p>
          <a:p>
            <a:endParaRPr lang="fi-FI" dirty="0"/>
          </a:p>
        </p:txBody>
      </p:sp>
    </p:spTree>
    <p:extLst>
      <p:ext uri="{BB962C8B-B14F-4D97-AF65-F5344CB8AC3E}">
        <p14:creationId xmlns:p14="http://schemas.microsoft.com/office/powerpoint/2010/main" val="3848843523"/>
      </p:ext>
    </p:extLst>
  </p:cSld>
  <p:clrMapOvr>
    <a:masterClrMapping/>
  </p:clrMapOvr>
  <p:transition spd="med">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sz="2800" dirty="0"/>
              <a:t>Siivousjärjestys</a:t>
            </a:r>
          </a:p>
        </p:txBody>
      </p:sp>
      <p:sp>
        <p:nvSpPr>
          <p:cNvPr id="3" name="Sisällön paikkamerkki 2"/>
          <p:cNvSpPr>
            <a:spLocks noGrp="1"/>
          </p:cNvSpPr>
          <p:nvPr>
            <p:ph idx="1"/>
          </p:nvPr>
        </p:nvSpPr>
        <p:spPr/>
        <p:txBody>
          <a:bodyPr>
            <a:noAutofit/>
          </a:bodyPr>
          <a:lstStyle/>
          <a:p>
            <a:pPr marL="0" indent="0">
              <a:buClrTx/>
              <a:buNone/>
            </a:pPr>
            <a:r>
              <a:rPr lang="fi-FI" altLang="fi-FI" sz="1600" dirty="0">
                <a:ea typeface="Times New Roman" panose="02020603050405020304" pitchFamily="18" charset="0"/>
                <a:cs typeface="Calibri" panose="020F0502020204030204" pitchFamily="34" charset="0"/>
              </a:rPr>
              <a:t>Oikealla siivousjärjestyksellä estetään homepölyn ja lian </a:t>
            </a:r>
            <a:r>
              <a:rPr lang="fi-FI" altLang="fi-FI" sz="1600" dirty="0" smtClean="0">
                <a:ea typeface="Times New Roman" panose="02020603050405020304" pitchFamily="18" charset="0"/>
                <a:cs typeface="Calibri" panose="020F0502020204030204" pitchFamily="34" charset="0"/>
              </a:rPr>
              <a:t>siirtyminen tiloista </a:t>
            </a:r>
            <a:r>
              <a:rPr lang="fi-FI" altLang="fi-FI" sz="1600" dirty="0">
                <a:ea typeface="Times New Roman" panose="02020603050405020304" pitchFamily="18" charset="0"/>
                <a:cs typeface="Calibri" panose="020F0502020204030204" pitchFamily="34" charset="0"/>
              </a:rPr>
              <a:t>toisiin edellyttäen, että jätteiden käsittely on asianmukaista </a:t>
            </a:r>
            <a:r>
              <a:rPr lang="fi-FI" altLang="fi-FI" sz="1600" dirty="0" smtClean="0">
                <a:ea typeface="Times New Roman" panose="02020603050405020304" pitchFamily="18" charset="0"/>
                <a:cs typeface="Calibri" panose="020F0502020204030204" pitchFamily="34" charset="0"/>
              </a:rPr>
              <a:t>ja kulkua </a:t>
            </a:r>
            <a:r>
              <a:rPr lang="fi-FI" altLang="fi-FI" sz="1600" dirty="0">
                <a:ea typeface="Times New Roman" panose="02020603050405020304" pitchFamily="18" charset="0"/>
                <a:cs typeface="Calibri" panose="020F0502020204030204" pitchFamily="34" charset="0"/>
              </a:rPr>
              <a:t>siivottujen ja siivoamattomien tilojen välillä on </a:t>
            </a:r>
            <a:r>
              <a:rPr lang="fi-FI" altLang="fi-FI" sz="1600" dirty="0" smtClean="0">
                <a:ea typeface="Times New Roman" panose="02020603050405020304" pitchFamily="18" charset="0"/>
                <a:cs typeface="Calibri" panose="020F0502020204030204" pitchFamily="34" charset="0"/>
              </a:rPr>
              <a:t>rajoitettu. Siivous </a:t>
            </a:r>
            <a:r>
              <a:rPr lang="fi-FI" altLang="fi-FI" sz="1600" dirty="0">
                <a:ea typeface="Times New Roman" panose="02020603050405020304" pitchFamily="18" charset="0"/>
                <a:cs typeface="Calibri" panose="020F0502020204030204" pitchFamily="34" charset="0"/>
              </a:rPr>
              <a:t>etenee huone kerrallaan ja käytävä siivotaan viimeiseksi</a:t>
            </a:r>
            <a:r>
              <a:rPr lang="fi-FI" altLang="fi-FI" sz="1600" dirty="0" smtClean="0">
                <a:ea typeface="Times New Roman" panose="02020603050405020304" pitchFamily="18" charset="0"/>
                <a:cs typeface="Calibri" panose="020F0502020204030204" pitchFamily="34" charset="0"/>
              </a:rPr>
              <a:t>.</a:t>
            </a:r>
            <a:br>
              <a:rPr lang="fi-FI" altLang="fi-FI" sz="1600" dirty="0" smtClean="0">
                <a:ea typeface="Times New Roman" panose="02020603050405020304" pitchFamily="18" charset="0"/>
                <a:cs typeface="Calibri" panose="020F0502020204030204" pitchFamily="34" charset="0"/>
              </a:rPr>
            </a:br>
            <a:endParaRPr lang="fi-FI" altLang="fi-FI" sz="1600" dirty="0"/>
          </a:p>
          <a:p>
            <a:r>
              <a:rPr lang="fi-FI" altLang="fi-FI" sz="1400" dirty="0" smtClean="0">
                <a:ea typeface="Times New Roman" panose="02020603050405020304" pitchFamily="18" charset="0"/>
                <a:cs typeface="Calibri" panose="020F0502020204030204" pitchFamily="34" charset="0"/>
              </a:rPr>
              <a:t>Siivous </a:t>
            </a:r>
            <a:r>
              <a:rPr lang="fi-FI" altLang="fi-FI" sz="1400" dirty="0">
                <a:ea typeface="Times New Roman" panose="02020603050405020304" pitchFamily="18" charset="0"/>
                <a:cs typeface="Calibri" panose="020F0502020204030204" pitchFamily="34" charset="0"/>
              </a:rPr>
              <a:t>tehdään aina puhtaammasta tilasta likaisempaan päin.</a:t>
            </a:r>
            <a:endParaRPr lang="fi-FI" altLang="fi-FI" sz="1400" dirty="0"/>
          </a:p>
          <a:p>
            <a:r>
              <a:rPr lang="fi-FI" altLang="fi-FI" sz="1400" dirty="0" smtClean="0">
                <a:ea typeface="Times New Roman" panose="02020603050405020304" pitchFamily="18" charset="0"/>
                <a:cs typeface="Calibri" panose="020F0502020204030204" pitchFamily="34" charset="0"/>
              </a:rPr>
              <a:t>Siivoaminen </a:t>
            </a:r>
            <a:r>
              <a:rPr lang="fi-FI" altLang="fi-FI" sz="1400" dirty="0">
                <a:ea typeface="Times New Roman" panose="02020603050405020304" pitchFamily="18" charset="0"/>
                <a:cs typeface="Calibri" panose="020F0502020204030204" pitchFamily="34" charset="0"/>
              </a:rPr>
              <a:t>tehdään ylhäältä alaspäin.</a:t>
            </a:r>
            <a:endParaRPr lang="fi-FI" altLang="fi-FI" sz="1400" dirty="0"/>
          </a:p>
          <a:p>
            <a:r>
              <a:rPr lang="fi-FI" altLang="fi-FI" sz="1400" dirty="0" smtClean="0">
                <a:ea typeface="Times New Roman" panose="02020603050405020304" pitchFamily="18" charset="0"/>
                <a:cs typeface="Calibri" panose="020F0502020204030204" pitchFamily="34" charset="0"/>
              </a:rPr>
              <a:t>Jos </a:t>
            </a:r>
            <a:r>
              <a:rPr lang="fi-FI" altLang="fi-FI" sz="1400" dirty="0">
                <a:ea typeface="Times New Roman" panose="02020603050405020304" pitchFamily="18" charset="0"/>
                <a:cs typeface="Calibri" panose="020F0502020204030204" pitchFamily="34" charset="0"/>
              </a:rPr>
              <a:t>alueella on </a:t>
            </a:r>
            <a:r>
              <a:rPr lang="fi-FI" altLang="fi-FI" sz="1400" dirty="0" err="1">
                <a:ea typeface="Times New Roman" panose="02020603050405020304" pitchFamily="18" charset="0"/>
                <a:cs typeface="Calibri" panose="020F0502020204030204" pitchFamily="34" charset="0"/>
              </a:rPr>
              <a:t>alaslaskettuja</a:t>
            </a:r>
            <a:r>
              <a:rPr lang="fi-FI" altLang="fi-FI" sz="1400" dirty="0">
                <a:ea typeface="Times New Roman" panose="02020603050405020304" pitchFamily="18" charset="0"/>
                <a:cs typeface="Calibri" panose="020F0502020204030204" pitchFamily="34" charset="0"/>
              </a:rPr>
              <a:t> kattoja, niiden yläpinnat ja yläpuolinen tekniikka (sähköjohdot, valaisimet yms.) puhdistetaan ensin. </a:t>
            </a:r>
            <a:endParaRPr lang="fi-FI" altLang="fi-FI" sz="1400" dirty="0" smtClean="0">
              <a:ea typeface="Times New Roman" panose="02020603050405020304" pitchFamily="18" charset="0"/>
              <a:cs typeface="Calibri" panose="020F0502020204030204" pitchFamily="34" charset="0"/>
            </a:endParaRPr>
          </a:p>
          <a:p>
            <a:r>
              <a:rPr lang="fi-FI" altLang="fi-FI" sz="1400" dirty="0" smtClean="0">
                <a:ea typeface="Times New Roman" panose="02020603050405020304" pitchFamily="18" charset="0"/>
                <a:cs typeface="Calibri" panose="020F0502020204030204" pitchFamily="34" charset="0"/>
              </a:rPr>
              <a:t>Kotelorakenteiden </a:t>
            </a:r>
            <a:r>
              <a:rPr lang="fi-FI" altLang="fi-FI" sz="1400" dirty="0">
                <a:ea typeface="Times New Roman" panose="02020603050405020304" pitchFamily="18" charset="0"/>
                <a:cs typeface="Calibri" panose="020F0502020204030204" pitchFamily="34" charset="0"/>
              </a:rPr>
              <a:t>taustat ja seinäpinnat imuroidaan. </a:t>
            </a:r>
            <a:endParaRPr lang="fi-FI" altLang="fi-FI" sz="1400" dirty="0" smtClean="0">
              <a:ea typeface="Times New Roman" panose="02020603050405020304" pitchFamily="18" charset="0"/>
              <a:cs typeface="Calibri" panose="020F0502020204030204" pitchFamily="34" charset="0"/>
            </a:endParaRPr>
          </a:p>
          <a:p>
            <a:r>
              <a:rPr lang="fi-FI" altLang="fi-FI" sz="1400" dirty="0" smtClean="0">
                <a:ea typeface="Times New Roman" panose="02020603050405020304" pitchFamily="18" charset="0"/>
                <a:cs typeface="Calibri" panose="020F0502020204030204" pitchFamily="34" charset="0"/>
              </a:rPr>
              <a:t>Sähköhyllyn </a:t>
            </a:r>
            <a:r>
              <a:rPr lang="fi-FI" altLang="fi-FI" sz="1400" dirty="0">
                <a:ea typeface="Times New Roman" panose="02020603050405020304" pitchFamily="18" charset="0"/>
                <a:cs typeface="Calibri" panose="020F0502020204030204" pitchFamily="34" charset="0"/>
              </a:rPr>
              <a:t>ja -koteloiden puhdistuksessa tulee </a:t>
            </a:r>
            <a:r>
              <a:rPr lang="fi-FI" altLang="fi-FI" sz="1400" dirty="0" smtClean="0">
                <a:ea typeface="Times New Roman" panose="02020603050405020304" pitchFamily="18" charset="0"/>
                <a:cs typeface="Calibri" panose="020F0502020204030204" pitchFamily="34" charset="0"/>
              </a:rPr>
              <a:t>noudattaa sähkösuunnittelijan </a:t>
            </a:r>
            <a:r>
              <a:rPr lang="fi-FI" altLang="fi-FI" sz="1400" dirty="0">
                <a:ea typeface="Times New Roman" panose="02020603050405020304" pitchFamily="18" charset="0"/>
                <a:cs typeface="Calibri" panose="020F0502020204030204" pitchFamily="34" charset="0"/>
              </a:rPr>
              <a:t>ja -urakoitsijan ohjeita. </a:t>
            </a:r>
            <a:endParaRPr lang="fi-FI" altLang="fi-FI" sz="1400" dirty="0"/>
          </a:p>
          <a:p>
            <a:r>
              <a:rPr lang="fi-FI" altLang="fi-FI" sz="1400" dirty="0" smtClean="0">
                <a:ea typeface="Times New Roman" panose="02020603050405020304" pitchFamily="18" charset="0"/>
                <a:cs typeface="Calibri" panose="020F0502020204030204" pitchFamily="34" charset="0"/>
              </a:rPr>
              <a:t>Kun </a:t>
            </a:r>
            <a:r>
              <a:rPr lang="fi-FI" altLang="fi-FI" sz="1400" dirty="0">
                <a:ea typeface="Times New Roman" panose="02020603050405020304" pitchFamily="18" charset="0"/>
                <a:cs typeface="Calibri" panose="020F0502020204030204" pitchFamily="34" charset="0"/>
              </a:rPr>
              <a:t>siirrytään huoneesta tai tilasta toiseen, vaihdetaan </a:t>
            </a:r>
            <a:r>
              <a:rPr lang="fi-FI" altLang="fi-FI" sz="1400" dirty="0" smtClean="0">
                <a:ea typeface="Times New Roman" panose="02020603050405020304" pitchFamily="18" charset="0"/>
                <a:cs typeface="Calibri" panose="020F0502020204030204" pitchFamily="34" charset="0"/>
              </a:rPr>
              <a:t>puhtaat mikrokuituliinat </a:t>
            </a:r>
            <a:r>
              <a:rPr lang="fi-FI" altLang="fi-FI" sz="1400" dirty="0">
                <a:ea typeface="Times New Roman" panose="02020603050405020304" pitchFamily="18" charset="0"/>
                <a:cs typeface="Calibri" panose="020F0502020204030204" pitchFamily="34" charset="0"/>
              </a:rPr>
              <a:t>sekä puhdistetaan muut siivouksessa tarvittavat </a:t>
            </a:r>
            <a:r>
              <a:rPr lang="fi-FI" altLang="fi-FI" sz="1400" dirty="0" smtClean="0">
                <a:ea typeface="Times New Roman" panose="02020603050405020304" pitchFamily="18" charset="0"/>
                <a:cs typeface="Calibri" panose="020F0502020204030204" pitchFamily="34" charset="0"/>
              </a:rPr>
              <a:t>välineet </a:t>
            </a:r>
            <a:r>
              <a:rPr lang="fi-FI" altLang="fi-FI" sz="1400" dirty="0">
                <a:ea typeface="Times New Roman" panose="02020603050405020304" pitchFamily="18" charset="0"/>
                <a:cs typeface="Calibri" panose="020F0502020204030204" pitchFamily="34" charset="0"/>
              </a:rPr>
              <a:t>(imurit, tikkaat, telineet ym.) lian siirtymisen </a:t>
            </a:r>
            <a:r>
              <a:rPr lang="fi-FI" altLang="fi-FI" sz="1400" dirty="0" smtClean="0">
                <a:ea typeface="Times New Roman" panose="02020603050405020304" pitchFamily="18" charset="0"/>
                <a:cs typeface="Calibri" panose="020F0502020204030204" pitchFamily="34" charset="0"/>
              </a:rPr>
              <a:t>estämiseksi. </a:t>
            </a:r>
          </a:p>
          <a:p>
            <a:r>
              <a:rPr lang="fi-FI" altLang="fi-FI" sz="1400" dirty="0" smtClean="0">
                <a:solidFill>
                  <a:srgbClr val="000000"/>
                </a:solidFill>
                <a:ea typeface="Times New Roman" panose="02020603050405020304" pitchFamily="18" charset="0"/>
                <a:cs typeface="Calibri" panose="020F0502020204030204" pitchFamily="34" charset="0"/>
              </a:rPr>
              <a:t>Siivotut </a:t>
            </a:r>
            <a:r>
              <a:rPr lang="fi-FI" altLang="fi-FI" sz="1400" dirty="0">
                <a:solidFill>
                  <a:srgbClr val="000000"/>
                </a:solidFill>
                <a:ea typeface="Times New Roman" panose="02020603050405020304" pitchFamily="18" charset="0"/>
                <a:cs typeface="Calibri" panose="020F0502020204030204" pitchFamily="34" charset="0"/>
              </a:rPr>
              <a:t>tilat merkitään ja suojataan siten, ettei pöly pääse leviämään </a:t>
            </a:r>
            <a:r>
              <a:rPr lang="fi-FI" altLang="fi-FI" sz="1400" dirty="0" smtClean="0">
                <a:solidFill>
                  <a:srgbClr val="000000"/>
                </a:solidFill>
                <a:ea typeface="Times New Roman" panose="02020603050405020304" pitchFamily="18" charset="0"/>
                <a:cs typeface="Calibri" panose="020F0502020204030204" pitchFamily="34" charset="0"/>
              </a:rPr>
              <a:t>siivoamattomista </a:t>
            </a:r>
            <a:r>
              <a:rPr lang="fi-FI" altLang="fi-FI" sz="1400" dirty="0">
                <a:solidFill>
                  <a:srgbClr val="000000"/>
                </a:solidFill>
                <a:ea typeface="Times New Roman" panose="02020603050405020304" pitchFamily="18" charset="0"/>
                <a:cs typeface="Calibri" panose="020F0502020204030204" pitchFamily="34" charset="0"/>
              </a:rPr>
              <a:t>tiloista siivottuihin tiloihin.</a:t>
            </a:r>
            <a:r>
              <a:rPr lang="fi-FI" altLang="fi-FI" sz="1400" dirty="0">
                <a:solidFill>
                  <a:srgbClr val="FF0000"/>
                </a:solidFill>
                <a:ea typeface="Times New Roman" panose="02020603050405020304" pitchFamily="18" charset="0"/>
                <a:cs typeface="Calibri" panose="020F0502020204030204" pitchFamily="34" charset="0"/>
              </a:rPr>
              <a:t> </a:t>
            </a:r>
            <a:endParaRPr lang="fi-FI" altLang="fi-FI" sz="1400" dirty="0"/>
          </a:p>
          <a:p>
            <a:endParaRPr lang="fi-FI" sz="1600" dirty="0"/>
          </a:p>
        </p:txBody>
      </p:sp>
    </p:spTree>
    <p:extLst>
      <p:ext uri="{BB962C8B-B14F-4D97-AF65-F5344CB8AC3E}">
        <p14:creationId xmlns:p14="http://schemas.microsoft.com/office/powerpoint/2010/main" val="1861573850"/>
      </p:ext>
    </p:extLst>
  </p:cSld>
  <p:clrMapOvr>
    <a:masterClrMapping/>
  </p:clrMapOvr>
  <p:transition spd="med">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nSpc>
                <a:spcPts val="3000"/>
              </a:lnSpc>
            </a:pPr>
            <a:r>
              <a:rPr lang="fi-FI" sz="2800" dirty="0"/>
              <a:t>Siivous- ja puhdistustyöntekijän pölyaltistumisen </a:t>
            </a:r>
            <a:r>
              <a:rPr lang="fi-FI" sz="2800" dirty="0" smtClean="0"/>
              <a:t>vähentäminen		1/2</a:t>
            </a:r>
            <a:endParaRPr lang="fi-FI" sz="2800" dirty="0"/>
          </a:p>
        </p:txBody>
      </p:sp>
      <p:sp>
        <p:nvSpPr>
          <p:cNvPr id="3" name="Content Placeholder 2"/>
          <p:cNvSpPr>
            <a:spLocks noGrp="1"/>
          </p:cNvSpPr>
          <p:nvPr>
            <p:ph idx="1"/>
          </p:nvPr>
        </p:nvSpPr>
        <p:spPr/>
        <p:txBody>
          <a:bodyPr>
            <a:noAutofit/>
          </a:bodyPr>
          <a:lstStyle/>
          <a:p>
            <a:r>
              <a:rPr lang="fi-FI" sz="1600" dirty="0"/>
              <a:t>Kosteus- ja homevauriokorjauksen jälkeen tehtävän rakennussiivouksen aikana on tärkeää käyttää henkilökohtaisia suojaimia, joilla estetään homepölyn ja pesuaineiden pääsy hengitysteihin ja iholle. </a:t>
            </a:r>
            <a:endParaRPr lang="fi-FI" sz="1600" dirty="0" smtClean="0"/>
          </a:p>
          <a:p>
            <a:r>
              <a:rPr lang="fi-FI" sz="1600" dirty="0" smtClean="0"/>
              <a:t>Hengityssuojaimeksi </a:t>
            </a:r>
            <a:r>
              <a:rPr lang="fi-FI" sz="1600" dirty="0"/>
              <a:t>suositellaan puhaltimella varustettua hengityksensuojainta, jonka käytännön suojauskerroin on vähintään 40 eli esimerkiksi TH3A2P. Se suodattaa homeen hajun ja homepölyn. </a:t>
            </a:r>
            <a:endParaRPr lang="fi-FI" sz="1600" dirty="0" smtClean="0"/>
          </a:p>
          <a:p>
            <a:r>
              <a:rPr lang="fi-FI" sz="1600" dirty="0" smtClean="0"/>
              <a:t>Hupullinen </a:t>
            </a:r>
            <a:r>
              <a:rPr lang="fi-FI" sz="1600" dirty="0"/>
              <a:t>kertakäyttöhaalari, suojakäsineet ja kengänsuojukset estävät ihoaltistumisen. Suojavaatteet tulee aina riisua sulkutunneliin / tilaan siirryttäessä likaisista tiloista puhtaisiin, jotta lika ei kulkeudu suojavaatteiden mukana puhtaisiin tiloihin. </a:t>
            </a:r>
            <a:endParaRPr lang="fi-FI" sz="1600" dirty="0" smtClean="0"/>
          </a:p>
          <a:p>
            <a:r>
              <a:rPr lang="fi-FI" sz="1600" dirty="0" smtClean="0"/>
              <a:t>Suojainten </a:t>
            </a:r>
            <a:r>
              <a:rPr lang="fi-FI" sz="1600" dirty="0"/>
              <a:t>tulee olla järjestelmähyväksyttyjä ja CE- merkinnöin varustettuja.</a:t>
            </a:r>
          </a:p>
          <a:p>
            <a:pPr marL="0" indent="0">
              <a:buNone/>
            </a:pPr>
            <a:r>
              <a:rPr lang="fi-FI" sz="1600" dirty="0"/>
              <a:t> </a:t>
            </a:r>
          </a:p>
          <a:p>
            <a:r>
              <a:rPr lang="fi-FI" sz="1600" dirty="0"/>
              <a:t>Ammatikseen kosteusvauriokohteen irtaimiston puhdistustyötä tekevien tulee suojautua edellä esitetyllä tavalla.</a:t>
            </a:r>
          </a:p>
          <a:p>
            <a:endParaRPr lang="fi-FI" sz="1600" dirty="0"/>
          </a:p>
        </p:txBody>
      </p:sp>
    </p:spTree>
    <p:extLst>
      <p:ext uri="{BB962C8B-B14F-4D97-AF65-F5344CB8AC3E}">
        <p14:creationId xmlns:p14="http://schemas.microsoft.com/office/powerpoint/2010/main" val="1750689930"/>
      </p:ext>
    </p:extLst>
  </p:cSld>
  <p:clrMapOvr>
    <a:masterClrMapping/>
  </p:clrMapOvr>
  <p:transition spd="med">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sz="2800" dirty="0"/>
              <a:t>Siivous- ja puhdistustyöntekijän pölyaltistumisen </a:t>
            </a:r>
            <a:r>
              <a:rPr lang="fi-FI" sz="2800" dirty="0" smtClean="0"/>
              <a:t>vähentäminen		2/2</a:t>
            </a:r>
            <a:endParaRPr lang="fi-FI" sz="2800" dirty="0"/>
          </a:p>
        </p:txBody>
      </p:sp>
      <p:sp>
        <p:nvSpPr>
          <p:cNvPr id="3" name="Content Placeholder 2"/>
          <p:cNvSpPr>
            <a:spLocks noGrp="1"/>
          </p:cNvSpPr>
          <p:nvPr>
            <p:ph idx="1"/>
          </p:nvPr>
        </p:nvSpPr>
        <p:spPr/>
        <p:txBody>
          <a:bodyPr>
            <a:normAutofit/>
          </a:bodyPr>
          <a:lstStyle/>
          <a:p>
            <a:r>
              <a:rPr lang="fi-FI" sz="1800" dirty="0"/>
              <a:t>Siivoojilla ei ole todettu kosteusvaurioiden aiheuttamia terveyshaittoja korjausrakentamisen jälkipuhdistukseen liittyen</a:t>
            </a:r>
            <a:r>
              <a:rPr lang="fi-FI" sz="1800" dirty="0" smtClean="0"/>
              <a:t>.</a:t>
            </a:r>
          </a:p>
          <a:p>
            <a:r>
              <a:rPr lang="fi-FI" sz="1800" dirty="0" smtClean="0"/>
              <a:t>Yleisesti </a:t>
            </a:r>
            <a:r>
              <a:rPr lang="fi-FI" sz="1800" dirty="0"/>
              <a:t>tiedetään, että pitkäaikainen merkittävä altistuminen kosteusvaurioympäristölle on astman riskitekijä sekä aiheuttaa hengitystieoireita ja –infektioita. </a:t>
            </a:r>
            <a:endParaRPr lang="fi-FI" sz="1800" dirty="0" smtClean="0"/>
          </a:p>
          <a:p>
            <a:r>
              <a:rPr lang="fi-FI" sz="1800" dirty="0" smtClean="0"/>
              <a:t>Vaikka </a:t>
            </a:r>
            <a:r>
              <a:rPr lang="fi-FI" sz="1800" dirty="0"/>
              <a:t>rakennussiivouksen jälkeisessä pölyttömäksi siivouksessa altistuminen on vähäisempää, suositellaan hengitysteiden suojaamista varovaisuusperiaatetta noudattaen. Pölyttömäksi siivouksen aikana voidaan käyttää puolinaamaria (esim. kevytsuojain FFP3) tai kokonaamaria, joka on varustettu P3- luokan suodattimella. Hengityksensuojain tai sen suodatin tulee vaihtaa hyvin pölyisissä kohteissa päivittäin ja siirryttäessä työkohteesta toiseen.</a:t>
            </a:r>
          </a:p>
        </p:txBody>
      </p:sp>
    </p:spTree>
    <p:extLst>
      <p:ext uri="{BB962C8B-B14F-4D97-AF65-F5344CB8AC3E}">
        <p14:creationId xmlns:p14="http://schemas.microsoft.com/office/powerpoint/2010/main" val="1031674172"/>
      </p:ext>
    </p:extLst>
  </p:cSld>
  <p:clrMapOvr>
    <a:masterClrMapping/>
  </p:clrMapOvr>
  <p:transition spd="med">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Siivousmenetelmät				1/2</a:t>
            </a:r>
            <a:endParaRPr lang="fi-FI" dirty="0"/>
          </a:p>
        </p:txBody>
      </p:sp>
      <p:sp>
        <p:nvSpPr>
          <p:cNvPr id="3" name="Content Placeholder 2"/>
          <p:cNvSpPr>
            <a:spLocks noGrp="1"/>
          </p:cNvSpPr>
          <p:nvPr>
            <p:ph idx="1"/>
          </p:nvPr>
        </p:nvSpPr>
        <p:spPr/>
        <p:txBody>
          <a:bodyPr>
            <a:normAutofit fontScale="85000" lnSpcReduction="10000"/>
          </a:bodyPr>
          <a:lstStyle/>
          <a:p>
            <a:r>
              <a:rPr lang="fi-FI" dirty="0"/>
              <a:t>Siivouksessa käytettävien imureiden tulee olla HEPA –suodattimella varustettuja</a:t>
            </a:r>
            <a:r>
              <a:rPr lang="fi-FI" dirty="0" smtClean="0"/>
              <a:t>.</a:t>
            </a:r>
          </a:p>
          <a:p>
            <a:r>
              <a:rPr lang="fi-FI" dirty="0" smtClean="0"/>
              <a:t>Lyhenne </a:t>
            </a:r>
            <a:r>
              <a:rPr lang="fi-FI" dirty="0"/>
              <a:t>HEPA tulee englanninkielisestä termistä </a:t>
            </a:r>
            <a:r>
              <a:rPr lang="fi-FI" dirty="0" smtClean="0"/>
              <a:t/>
            </a:r>
            <a:br>
              <a:rPr lang="fi-FI" dirty="0" smtClean="0"/>
            </a:br>
            <a:r>
              <a:rPr lang="fi-FI" dirty="0" err="1" smtClean="0"/>
              <a:t>High</a:t>
            </a:r>
            <a:r>
              <a:rPr lang="fi-FI" dirty="0" smtClean="0"/>
              <a:t> </a:t>
            </a:r>
            <a:r>
              <a:rPr lang="fi-FI" dirty="0" err="1"/>
              <a:t>Efficiency</a:t>
            </a:r>
            <a:r>
              <a:rPr lang="fi-FI" dirty="0"/>
              <a:t> </a:t>
            </a:r>
            <a:r>
              <a:rPr lang="fi-FI" dirty="0" err="1"/>
              <a:t>Particulate</a:t>
            </a:r>
            <a:r>
              <a:rPr lang="fi-FI" dirty="0"/>
              <a:t> </a:t>
            </a:r>
            <a:r>
              <a:rPr lang="fi-FI" dirty="0" err="1"/>
              <a:t>Arrestance</a:t>
            </a:r>
            <a:r>
              <a:rPr lang="fi-FI" dirty="0"/>
              <a:t> </a:t>
            </a:r>
            <a:r>
              <a:rPr lang="fi-FI" dirty="0" err="1"/>
              <a:t>filter</a:t>
            </a:r>
            <a:r>
              <a:rPr lang="fi-FI" dirty="0"/>
              <a:t>. </a:t>
            </a:r>
            <a:endParaRPr lang="fi-FI" dirty="0" smtClean="0"/>
          </a:p>
          <a:p>
            <a:r>
              <a:rPr lang="fi-FI" dirty="0" smtClean="0"/>
              <a:t>HEPA </a:t>
            </a:r>
            <a:r>
              <a:rPr lang="fi-FI" dirty="0"/>
              <a:t>-suodattimet luokitellaan EN 1822:2009 ‑standardin mukaisesti EPA-luokkaan E10 - E12 (</a:t>
            </a:r>
            <a:r>
              <a:rPr lang="fi-FI" dirty="0" err="1"/>
              <a:t>Efficiency</a:t>
            </a:r>
            <a:r>
              <a:rPr lang="fi-FI" dirty="0"/>
              <a:t> </a:t>
            </a:r>
            <a:r>
              <a:rPr lang="fi-FI" dirty="0" err="1"/>
              <a:t>Particulate</a:t>
            </a:r>
            <a:r>
              <a:rPr lang="fi-FI" dirty="0"/>
              <a:t> Air </a:t>
            </a:r>
            <a:r>
              <a:rPr lang="fi-FI" dirty="0" err="1"/>
              <a:t>Filters</a:t>
            </a:r>
            <a:r>
              <a:rPr lang="fi-FI" dirty="0"/>
              <a:t>) sekä HEPA-luokkaan H13 - H14 (</a:t>
            </a:r>
            <a:r>
              <a:rPr lang="fi-FI" dirty="0" err="1"/>
              <a:t>High</a:t>
            </a:r>
            <a:r>
              <a:rPr lang="fi-FI" dirty="0"/>
              <a:t> </a:t>
            </a:r>
            <a:r>
              <a:rPr lang="fi-FI" dirty="0" err="1"/>
              <a:t>Efficiency</a:t>
            </a:r>
            <a:r>
              <a:rPr lang="fi-FI" dirty="0"/>
              <a:t> </a:t>
            </a:r>
            <a:r>
              <a:rPr lang="fi-FI" dirty="0" err="1"/>
              <a:t>Particulate</a:t>
            </a:r>
            <a:r>
              <a:rPr lang="fi-FI" dirty="0"/>
              <a:t> Air </a:t>
            </a:r>
            <a:r>
              <a:rPr lang="fi-FI" dirty="0" err="1"/>
              <a:t>Filters</a:t>
            </a:r>
            <a:r>
              <a:rPr lang="fi-FI" dirty="0"/>
              <a:t>). </a:t>
            </a:r>
            <a:endParaRPr lang="fi-FI" dirty="0" smtClean="0"/>
          </a:p>
          <a:p>
            <a:endParaRPr lang="fi-FI" dirty="0"/>
          </a:p>
          <a:p>
            <a:r>
              <a:rPr lang="fi-FI" dirty="0" smtClean="0"/>
              <a:t>Pölyttömäksi </a:t>
            </a:r>
            <a:r>
              <a:rPr lang="fi-FI" dirty="0"/>
              <a:t>siivouksessa tulisi käyttää imuria, jonka suodattimen HEPA-luokka on vähintään H13. </a:t>
            </a:r>
            <a:endParaRPr lang="fi-FI" dirty="0" smtClean="0"/>
          </a:p>
          <a:p>
            <a:r>
              <a:rPr lang="fi-FI" dirty="0"/>
              <a:t>Tärkeä tekijä suodatinluokan lisäksi on koko imurin erotusaste, joka riippuu imurin rakenteesta. Ammattilaiskäyttöön tarkoitetut rakennus- ja teollisuusimurit on luokiteltu L, M ja H- luokkiin, joista </a:t>
            </a:r>
            <a:r>
              <a:rPr lang="fi-FI" dirty="0" err="1"/>
              <a:t>M-</a:t>
            </a:r>
            <a:r>
              <a:rPr lang="fi-FI" dirty="0"/>
              <a:t> (Medium </a:t>
            </a:r>
            <a:r>
              <a:rPr lang="fi-FI" dirty="0" err="1"/>
              <a:t>risk</a:t>
            </a:r>
            <a:r>
              <a:rPr lang="fi-FI" dirty="0"/>
              <a:t>) ja H- (</a:t>
            </a:r>
            <a:r>
              <a:rPr lang="fi-FI" dirty="0" err="1"/>
              <a:t>High</a:t>
            </a:r>
            <a:r>
              <a:rPr lang="fi-FI" dirty="0"/>
              <a:t> </a:t>
            </a:r>
            <a:r>
              <a:rPr lang="fi-FI" dirty="0" err="1"/>
              <a:t>risk</a:t>
            </a:r>
            <a:r>
              <a:rPr lang="fi-FI" dirty="0"/>
              <a:t>) luokan imurit soveltuvat parhaiten vaativiin rakennus- ja homepölysiivouksiin. Imureiden vaatimuksenmukaisuus voidaan osoittaa SFS-EN 60335-2-69 standardin mukaisella </a:t>
            </a:r>
            <a:r>
              <a:rPr lang="fi-FI" dirty="0" err="1"/>
              <a:t>M-</a:t>
            </a:r>
            <a:r>
              <a:rPr lang="fi-FI" dirty="0"/>
              <a:t> tai H-merkinnällä.</a:t>
            </a:r>
          </a:p>
        </p:txBody>
      </p:sp>
    </p:spTree>
    <p:extLst>
      <p:ext uri="{BB962C8B-B14F-4D97-AF65-F5344CB8AC3E}">
        <p14:creationId xmlns:p14="http://schemas.microsoft.com/office/powerpoint/2010/main" val="954941003"/>
      </p:ext>
    </p:extLst>
  </p:cSld>
  <p:clrMapOvr>
    <a:masterClrMapping/>
  </p:clrMapOvr>
  <p:transition spd="med">
    <p:wip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Siivousmenetelmät				2/2</a:t>
            </a:r>
            <a:endParaRPr lang="fi-FI" dirty="0"/>
          </a:p>
        </p:txBody>
      </p:sp>
      <p:sp>
        <p:nvSpPr>
          <p:cNvPr id="3" name="Content Placeholder 2"/>
          <p:cNvSpPr>
            <a:spLocks noGrp="1"/>
          </p:cNvSpPr>
          <p:nvPr>
            <p:ph idx="1"/>
          </p:nvPr>
        </p:nvSpPr>
        <p:spPr/>
        <p:txBody>
          <a:bodyPr>
            <a:normAutofit fontScale="85000" lnSpcReduction="10000"/>
          </a:bodyPr>
          <a:lstStyle/>
          <a:p>
            <a:r>
              <a:rPr lang="fi-FI" dirty="0"/>
              <a:t>Siivousjätteet (roskat, imurin suodattimet, pölypussit, kertakäyttöpyyhkeet ja imuroitu pöly) suljetaan ilmatiiviisti pusseihin ja hävitetään kiinteistön jätteenkuljetuksen tai rakennustyömaan jätteenkuljetuksen mukana.</a:t>
            </a:r>
          </a:p>
          <a:p>
            <a:pPr marL="0" indent="0">
              <a:buNone/>
            </a:pPr>
            <a:r>
              <a:rPr lang="fi-FI" dirty="0"/>
              <a:t> </a:t>
            </a:r>
          </a:p>
          <a:p>
            <a:r>
              <a:rPr lang="fi-FI" dirty="0"/>
              <a:t>Siivouksen aikana on vältettävä kaikenlaista läpikulkuliikennettä siivottujen ja siivoamattomien tilojen välillä, ettei pölyä siirry takaisin siivottuihin tiloihin.</a:t>
            </a:r>
          </a:p>
          <a:p>
            <a:pPr marL="0" indent="0">
              <a:buNone/>
            </a:pPr>
            <a:r>
              <a:rPr lang="fi-FI" dirty="0"/>
              <a:t> </a:t>
            </a:r>
          </a:p>
          <a:p>
            <a:r>
              <a:rPr lang="fi-FI" dirty="0"/>
              <a:t>Siivotut tilat merkitään ja suojataan siten, ettei pöly pääse leviämään siivoamattomista tiloista siivottuihin tiloihin</a:t>
            </a:r>
            <a:r>
              <a:rPr lang="fi-FI" dirty="0" smtClean="0"/>
              <a:t>.</a:t>
            </a:r>
          </a:p>
          <a:p>
            <a:r>
              <a:rPr lang="fi-FI" dirty="0"/>
              <a:t>Siivouksen laatua arvioidaan aistinvaraisesti kaikkien työvaiheiden aikana ja laadunvalvonta on syytä dokumentoida, jotta voidaan jälkikäteen osoittaa, että kaikki vaiheet on suoritettu asianmukaisesti.</a:t>
            </a:r>
          </a:p>
          <a:p>
            <a:r>
              <a:rPr lang="fi-FI" dirty="0"/>
              <a:t>Siivottaviin kohteisiin voi palata henkilöitä, joilla on ympäristöherkkyys, jolloin käyttäjillä täytyy olla varmuus siitä, että tilat on puhdistettu perusteellisesti. </a:t>
            </a:r>
          </a:p>
          <a:p>
            <a:endParaRPr lang="fi-FI" dirty="0"/>
          </a:p>
          <a:p>
            <a:endParaRPr lang="fi-FI" dirty="0"/>
          </a:p>
        </p:txBody>
      </p:sp>
    </p:spTree>
    <p:extLst>
      <p:ext uri="{BB962C8B-B14F-4D97-AF65-F5344CB8AC3E}">
        <p14:creationId xmlns:p14="http://schemas.microsoft.com/office/powerpoint/2010/main" val="471404752"/>
      </p:ext>
    </p:extLst>
  </p:cSld>
  <p:clrMapOvr>
    <a:masterClrMapping/>
  </p:clrMapOvr>
  <p:transition spd="med">
    <p:wip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a:t>Pintojen </a:t>
            </a:r>
            <a:r>
              <a:rPr lang="fi-FI" dirty="0" smtClean="0"/>
              <a:t>puhdistus </a:t>
            </a:r>
            <a:r>
              <a:rPr lang="fi-FI" dirty="0" smtClean="0"/>
              <a:t>				1/2</a:t>
            </a:r>
            <a:endParaRPr lang="fi-FI" dirty="0"/>
          </a:p>
        </p:txBody>
      </p:sp>
      <p:sp>
        <p:nvSpPr>
          <p:cNvPr id="3" name="Content Placeholder 2"/>
          <p:cNvSpPr>
            <a:spLocks noGrp="1"/>
          </p:cNvSpPr>
          <p:nvPr>
            <p:ph idx="1"/>
          </p:nvPr>
        </p:nvSpPr>
        <p:spPr/>
        <p:txBody>
          <a:bodyPr>
            <a:normAutofit lnSpcReduction="10000"/>
          </a:bodyPr>
          <a:lstStyle/>
          <a:p>
            <a:r>
              <a:rPr lang="fi-FI" dirty="0"/>
              <a:t>Seinät, sisäkatto, lattia sekä valaisimet ja kaikki kovat ja pehmeät kiintokalusteet imuroidaan HEPA- suodattimella varustetulla imurilla (vähintään luokan H13 suodatin).</a:t>
            </a:r>
          </a:p>
          <a:p>
            <a:pPr marL="0" indent="0">
              <a:buNone/>
            </a:pPr>
            <a:r>
              <a:rPr lang="fi-FI" dirty="0"/>
              <a:t> </a:t>
            </a:r>
          </a:p>
          <a:p>
            <a:r>
              <a:rPr lang="fi-FI" dirty="0"/>
              <a:t>Myös hyllyjen taustat, sähköjohdot ym. pölyä keräävät tavarat ja pinnat imuroidaan. </a:t>
            </a:r>
            <a:endParaRPr lang="fi-FI" dirty="0" smtClean="0"/>
          </a:p>
          <a:p>
            <a:endParaRPr lang="fi-FI" dirty="0"/>
          </a:p>
          <a:p>
            <a:r>
              <a:rPr lang="fi-FI" dirty="0" smtClean="0"/>
              <a:t>Erityistä </a:t>
            </a:r>
            <a:r>
              <a:rPr lang="fi-FI" dirty="0"/>
              <a:t>huomiota tulee kiinnittää lämpöpattereiden ja niiden ritilöiden välien puhdistamiseen. </a:t>
            </a:r>
            <a:endParaRPr lang="fi-FI" dirty="0" smtClean="0"/>
          </a:p>
          <a:p>
            <a:endParaRPr lang="fi-FI" dirty="0"/>
          </a:p>
          <a:p>
            <a:r>
              <a:rPr lang="fi-FI" dirty="0" smtClean="0"/>
              <a:t>Huoneen </a:t>
            </a:r>
            <a:r>
              <a:rPr lang="fi-FI" dirty="0"/>
              <a:t>viilennyspatterien puhdistus tulee tehdä suojaritilöiden poistamisen jälkeen imuroimalla kennojen välit ja muut sisäpinnat. </a:t>
            </a:r>
          </a:p>
          <a:p>
            <a:endParaRPr lang="fi-FI" dirty="0"/>
          </a:p>
        </p:txBody>
      </p:sp>
    </p:spTree>
    <p:extLst>
      <p:ext uri="{BB962C8B-B14F-4D97-AF65-F5344CB8AC3E}">
        <p14:creationId xmlns:p14="http://schemas.microsoft.com/office/powerpoint/2010/main" val="2738963715"/>
      </p:ext>
    </p:extLst>
  </p:cSld>
  <p:clrMapOvr>
    <a:masterClrMapping/>
  </p:clrMapOvr>
  <p:transition spd="med">
    <p:wip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a:t>Pintojen </a:t>
            </a:r>
            <a:r>
              <a:rPr lang="fi-FI" dirty="0" smtClean="0"/>
              <a:t>puhdistus </a:t>
            </a:r>
            <a:r>
              <a:rPr lang="fi-FI" dirty="0" smtClean="0"/>
              <a:t>				2/2</a:t>
            </a:r>
            <a:endParaRPr lang="fi-FI" dirty="0"/>
          </a:p>
        </p:txBody>
      </p:sp>
      <p:sp>
        <p:nvSpPr>
          <p:cNvPr id="3" name="Content Placeholder 2"/>
          <p:cNvSpPr>
            <a:spLocks noGrp="1"/>
          </p:cNvSpPr>
          <p:nvPr>
            <p:ph idx="1"/>
          </p:nvPr>
        </p:nvSpPr>
        <p:spPr/>
        <p:txBody>
          <a:bodyPr>
            <a:normAutofit/>
          </a:bodyPr>
          <a:lstStyle/>
          <a:p>
            <a:r>
              <a:rPr lang="fi-FI" sz="1800" dirty="0"/>
              <a:t>Imuroinnin jälkeen käytettävä menetelmä on ns. vedetön siivous, joka tehdään sopivan kosteilla/nihkeillä esivalmistetuilla mikrokuitupyyhkeillä</a:t>
            </a:r>
            <a:r>
              <a:rPr lang="fi-FI" sz="1800" dirty="0" smtClean="0"/>
              <a:t>.</a:t>
            </a:r>
          </a:p>
          <a:p>
            <a:r>
              <a:rPr lang="fi-FI" sz="1800" dirty="0" smtClean="0"/>
              <a:t>Kaikki </a:t>
            </a:r>
            <a:r>
              <a:rPr lang="fi-FI" sz="1800" dirty="0"/>
              <a:t>kovat vaaka- ja pystypinnat ja kiintokalusteet </a:t>
            </a:r>
            <a:r>
              <a:rPr lang="fi-FI" sz="1800" dirty="0" err="1"/>
              <a:t>nihkeäpyyhitään</a:t>
            </a:r>
            <a:r>
              <a:rPr lang="fi-FI" sz="1800" dirty="0"/>
              <a:t>, jotta pinnoille jäänyt hienopöly saadaan poistettua. </a:t>
            </a:r>
            <a:endParaRPr lang="fi-FI" sz="1800" dirty="0" smtClean="0"/>
          </a:p>
          <a:p>
            <a:r>
              <a:rPr lang="fi-FI" sz="1800" dirty="0" smtClean="0"/>
              <a:t>Pinnat </a:t>
            </a:r>
            <a:r>
              <a:rPr lang="fi-FI" sz="1800" dirty="0"/>
              <a:t>ja kalusteet pyyhitään aikaisintaan 1vrk:n kuluttua imuroinnista, jotta suuremmat pölyhiukkaset ehtivät riittävästi laskeutua</a:t>
            </a:r>
            <a:r>
              <a:rPr lang="fi-FI" sz="1800" dirty="0" smtClean="0"/>
              <a:t>.</a:t>
            </a:r>
          </a:p>
          <a:p>
            <a:r>
              <a:rPr lang="fi-FI" sz="1800" dirty="0"/>
              <a:t>Kovien pintojen puhdistusaineeksi riittää yleensä yleispuhdistusaine. Desinfioivia aineita ei tarvitse käyttää kuin tapauksissa, joissa viemärivesi on saastuttanut tiloja. Desinfioivia aineita käytettäessä on varmistettava puhdistusaineen soveltuvuus kyseiselle pinnalle ja noudatettava käyttöturvallisuustiedotteiden ja tuoteselosteiden ohjeita laimentamisesta, suojautumisesta ja varoajoista.</a:t>
            </a:r>
          </a:p>
          <a:p>
            <a:endParaRPr lang="fi-FI" sz="1800" dirty="0"/>
          </a:p>
          <a:p>
            <a:endParaRPr lang="fi-FI" sz="1800" dirty="0"/>
          </a:p>
        </p:txBody>
      </p:sp>
    </p:spTree>
    <p:extLst>
      <p:ext uri="{BB962C8B-B14F-4D97-AF65-F5344CB8AC3E}">
        <p14:creationId xmlns:p14="http://schemas.microsoft.com/office/powerpoint/2010/main" val="3091179605"/>
      </p:ext>
    </p:extLst>
  </p:cSld>
  <p:clrMapOvr>
    <a:masterClrMapping/>
  </p:clrMapOvr>
  <p:transition spd="med">
    <p:wip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a:t>Irtaimiston </a:t>
            </a:r>
            <a:r>
              <a:rPr lang="fi-FI" dirty="0" smtClean="0"/>
              <a:t>puhdistus			1/3</a:t>
            </a:r>
            <a:endParaRPr lang="fi-FI" dirty="0"/>
          </a:p>
        </p:txBody>
      </p:sp>
      <p:sp>
        <p:nvSpPr>
          <p:cNvPr id="3" name="Content Placeholder 2"/>
          <p:cNvSpPr>
            <a:spLocks noGrp="1"/>
          </p:cNvSpPr>
          <p:nvPr>
            <p:ph idx="1"/>
          </p:nvPr>
        </p:nvSpPr>
        <p:spPr/>
        <p:txBody>
          <a:bodyPr/>
          <a:lstStyle/>
          <a:p>
            <a:r>
              <a:rPr lang="fi-FI" dirty="0"/>
              <a:t>Irtaimisto ja kaikki irtotavara siirretään pois homevaurioituneista tiloista jo ennen kosteus- ja homevauriokorjausten aloittamista ja lajitellaan tarpeellisuuden ja puhdistettavuuden mukaan. </a:t>
            </a:r>
            <a:endParaRPr lang="fi-FI" dirty="0" smtClean="0"/>
          </a:p>
          <a:p>
            <a:r>
              <a:rPr lang="fi-FI" dirty="0" smtClean="0"/>
              <a:t>Kaikki </a:t>
            </a:r>
            <a:r>
              <a:rPr lang="fi-FI" dirty="0"/>
              <a:t>selvästi homeelle haisevat tavarat ja sellaiset, joissa on homepilkkuja tai pintahometta esim. verhot, pehmustetut tuolit, sohvat jne. uusitaan. </a:t>
            </a:r>
            <a:endParaRPr lang="fi-FI" dirty="0" smtClean="0"/>
          </a:p>
          <a:p>
            <a:r>
              <a:rPr lang="fi-FI" dirty="0" smtClean="0"/>
              <a:t>Mikäli </a:t>
            </a:r>
            <a:r>
              <a:rPr lang="fi-FI" dirty="0"/>
              <a:t>kalusteissa tai tavaroissa ei ole hometta tai selvää hajua, riittää yleensä perusteellinen puhdistus. </a:t>
            </a:r>
            <a:endParaRPr lang="fi-FI" dirty="0" smtClean="0"/>
          </a:p>
          <a:p>
            <a:endParaRPr lang="fi-FI" dirty="0"/>
          </a:p>
          <a:p>
            <a:r>
              <a:rPr lang="fi-FI" dirty="0" smtClean="0"/>
              <a:t>Mikäli </a:t>
            </a:r>
            <a:r>
              <a:rPr lang="fi-FI" dirty="0"/>
              <a:t>puhdistuksen jälkeen huomataan ko. kalusteiden tai tavaroiden aiheuttavan oireita, kannattaa ne silloin uusia kokonaan. </a:t>
            </a:r>
          </a:p>
        </p:txBody>
      </p:sp>
    </p:spTree>
    <p:extLst>
      <p:ext uri="{BB962C8B-B14F-4D97-AF65-F5344CB8AC3E}">
        <p14:creationId xmlns:p14="http://schemas.microsoft.com/office/powerpoint/2010/main" val="1735852765"/>
      </p:ext>
    </p:extLst>
  </p:cSld>
  <p:clrMapOvr>
    <a:masterClrMapping/>
  </p:clrMapOvr>
  <p:transition spd="med">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sz="2000" dirty="0">
                <a:solidFill>
                  <a:srgbClr val="44697D"/>
                </a:solidFill>
              </a:rPr>
              <a:t>Saatteeksi opetusmateriaalin käyttöön</a:t>
            </a:r>
            <a:endParaRPr lang="fi-FI" sz="2000" dirty="0"/>
          </a:p>
        </p:txBody>
      </p:sp>
      <p:sp>
        <p:nvSpPr>
          <p:cNvPr id="3" name="Content Placeholder 2"/>
          <p:cNvSpPr>
            <a:spLocks noGrp="1"/>
          </p:cNvSpPr>
          <p:nvPr>
            <p:ph idx="1"/>
          </p:nvPr>
        </p:nvSpPr>
        <p:spPr/>
        <p:txBody>
          <a:bodyPr>
            <a:normAutofit/>
          </a:bodyPr>
          <a:lstStyle/>
          <a:p>
            <a:r>
              <a:rPr lang="fi-FI" sz="1000" dirty="0" smtClean="0"/>
              <a:t>Opetusmateriaalin keskeisessä osassa ovat rakennuksissa esiintyvät biologiset epäpuhtaudet. Yksittäiset luennot käsittelevät mm. mikrobiologian perusasioita, homeita ja lahoja, erilaisten rakennusten tavanomaisia </a:t>
            </a:r>
            <a:r>
              <a:rPr lang="fi-FI" sz="1000" dirty="0" err="1" smtClean="0"/>
              <a:t>mikrobistoja</a:t>
            </a:r>
            <a:r>
              <a:rPr lang="fi-FI" sz="1000" dirty="0" smtClean="0"/>
              <a:t>, mikrobien ja erilaisten mikrobiepäpuhtauksien näytteenotto- ja analysointimenetelmiä sekä tulkintaohjeita. Mikrobit ovat esimerkkinä Sisäympäristön tutkimukset ja raportointi –osuudessa. Opetusmateriaali </a:t>
            </a:r>
            <a:r>
              <a:rPr lang="fi-FI" sz="1000" dirty="0"/>
              <a:t>sisältää </a:t>
            </a:r>
            <a:r>
              <a:rPr lang="fi-FI" sz="1000" dirty="0" smtClean="0"/>
              <a:t>lisäksi yleistä </a:t>
            </a:r>
            <a:r>
              <a:rPr lang="fi-FI" sz="1000" dirty="0"/>
              <a:t>tietoa </a:t>
            </a:r>
            <a:r>
              <a:rPr lang="fi-FI" sz="1000" dirty="0" smtClean="0"/>
              <a:t>sisäympäristöstä, kemiallisista epäpuhtauksista, terveydellisen merkityksen arvioinnista, sisäilman </a:t>
            </a:r>
            <a:r>
              <a:rPr lang="fi-FI" sz="1000" dirty="0"/>
              <a:t>laadun </a:t>
            </a:r>
            <a:r>
              <a:rPr lang="fi-FI" sz="1000" dirty="0" smtClean="0"/>
              <a:t>hallinnasta korjausprosessissa sekä sisäilmasto-ongelmien hallinnasta yhteistyönä. </a:t>
            </a:r>
            <a:endParaRPr lang="fi-FI" sz="1000" dirty="0"/>
          </a:p>
          <a:p>
            <a:endParaRPr lang="fi-FI" sz="1000" dirty="0"/>
          </a:p>
          <a:p>
            <a:r>
              <a:rPr lang="fi-FI" sz="1000" dirty="0" smtClean="0"/>
              <a:t>Materiaali </a:t>
            </a:r>
            <a:r>
              <a:rPr lang="fi-FI" sz="1000" dirty="0"/>
              <a:t>on tarkoitettu oppilaitosten käyttöön ja sitä voidaan hyödyntää sekä täydennys- että tutkintokoulutuksissa, jotka pätevöittävät kosteus- ja homevaurioiden korjaushankkeissa mukana olevia asiantuntijoita (rakennusterveysasiantuntijat, sisäilma-asiantuntijat, kuntotutkijat, korjaussuunnittelijat ja korjaustyönjohtajat). Opetusmateriaalia voidaan hyödyntää kokonaisuutena tai yksittäisinä aihealueina. Jos materiaalista käytetään yksittäisiä sivuja tai taulukoita, on materiaalin alkuperäinen lähde aina ilmoitettava.</a:t>
            </a:r>
          </a:p>
          <a:p>
            <a:endParaRPr lang="fi-FI" sz="1000" dirty="0"/>
          </a:p>
          <a:p>
            <a:r>
              <a:rPr lang="fi-FI" sz="1000" dirty="0" smtClean="0"/>
              <a:t>Opetusmateriaali </a:t>
            </a:r>
            <a:r>
              <a:rPr lang="fi-FI" sz="1000" dirty="0"/>
              <a:t>on </a:t>
            </a:r>
            <a:r>
              <a:rPr lang="fi-FI" sz="1000" dirty="0" smtClean="0"/>
              <a:t>tehty </a:t>
            </a:r>
            <a:r>
              <a:rPr lang="fi-FI" sz="1000" dirty="0"/>
              <a:t>kosteus- ja hometalkoiden </a:t>
            </a:r>
            <a:r>
              <a:rPr lang="fi-FI" sz="1000" dirty="0" smtClean="0"/>
              <a:t>käyttöön. </a:t>
            </a:r>
            <a:r>
              <a:rPr lang="fi-FI" sz="1000" dirty="0"/>
              <a:t>Opetusmateriaalin </a:t>
            </a:r>
            <a:r>
              <a:rPr lang="fi-FI" sz="1000" dirty="0" smtClean="0"/>
              <a:t>sisältöä ovat koonneet ja muokanneet  ja siitä vastaavat Marjut Reiman Työterveyslaitoksesta, Anne Hyvärinen Terveyden- ja hyvinvoinnin laitokselta sekä Hannu Viitanen.</a:t>
            </a:r>
            <a:endParaRPr lang="fi-FI" sz="1000" dirty="0"/>
          </a:p>
          <a:p>
            <a:endParaRPr lang="fi-FI" sz="1000" dirty="0"/>
          </a:p>
          <a:p>
            <a:r>
              <a:rPr lang="fi-FI" sz="1000" dirty="0"/>
              <a:t>Aineiston sisältöä saa muokata vain </a:t>
            </a:r>
            <a:r>
              <a:rPr lang="fi-FI" sz="1000" dirty="0" smtClean="0"/>
              <a:t>tekijöiden </a:t>
            </a:r>
            <a:r>
              <a:rPr lang="fi-FI" sz="1000" dirty="0"/>
              <a:t>luvalla. Opetusmateriaalissa mahdollisesti olevista virheistä tai puutteista toivotaan palautetta suoraan </a:t>
            </a:r>
            <a:r>
              <a:rPr lang="fi-FI" sz="1000" dirty="0" smtClean="0"/>
              <a:t>tekijöille </a:t>
            </a:r>
            <a:r>
              <a:rPr lang="fi-FI" sz="1000" dirty="0"/>
              <a:t>tai kosteus- ja hometalkoiden osoitteeseen </a:t>
            </a:r>
            <a:r>
              <a:rPr lang="fi-FI" sz="1000" u="sng" dirty="0">
                <a:hlinkClick r:id="rId2"/>
              </a:rPr>
              <a:t>hometalkoot.ym@ymparisto.fi</a:t>
            </a:r>
            <a:r>
              <a:rPr lang="fi-FI" sz="1000" dirty="0"/>
              <a:t>. Asialliset ja yksilöidyt korjausehdotukset huomioidaan seuraavan päivityksen yhteydessä.</a:t>
            </a:r>
          </a:p>
          <a:p>
            <a:endParaRPr lang="fi-FI" sz="1000" dirty="0"/>
          </a:p>
          <a:p>
            <a:pPr marL="273050" lvl="1" indent="0">
              <a:buNone/>
            </a:pPr>
            <a:r>
              <a:rPr lang="fi-FI" sz="1000" dirty="0"/>
              <a:t>Lisätietoa / palautteet</a:t>
            </a:r>
            <a:r>
              <a:rPr lang="fi-FI" sz="1000" dirty="0" smtClean="0"/>
              <a:t>:</a:t>
            </a:r>
          </a:p>
          <a:p>
            <a:pPr marL="273050" lvl="1" indent="0">
              <a:buNone/>
            </a:pPr>
            <a:endParaRPr lang="fi-FI" sz="1000" dirty="0"/>
          </a:p>
          <a:p>
            <a:pPr marL="273050" lvl="1" indent="0">
              <a:buNone/>
            </a:pPr>
            <a:r>
              <a:rPr lang="fi-FI" sz="1000" dirty="0" smtClean="0"/>
              <a:t>Marjut Reiman	Anne Hyvärinen		Hannu Viitanen</a:t>
            </a:r>
          </a:p>
          <a:p>
            <a:pPr marL="273050" lvl="1" indent="0">
              <a:buNone/>
            </a:pPr>
            <a:r>
              <a:rPr lang="fi-FI" sz="1000" dirty="0" smtClean="0">
                <a:hlinkClick r:id="rId3"/>
              </a:rPr>
              <a:t>marjut.reiman@ttl.fi</a:t>
            </a:r>
            <a:r>
              <a:rPr lang="fi-FI" sz="1000" dirty="0" smtClean="0"/>
              <a:t>	</a:t>
            </a:r>
            <a:r>
              <a:rPr lang="fi-FI" sz="1000" dirty="0" smtClean="0">
                <a:hlinkClick r:id="rId4"/>
              </a:rPr>
              <a:t>anne.hyvarinen@thl.fi</a:t>
            </a:r>
            <a:r>
              <a:rPr lang="fi-FI" sz="1000" dirty="0" smtClean="0"/>
              <a:t>	</a:t>
            </a:r>
            <a:r>
              <a:rPr lang="fi-FI" sz="1000" dirty="0" smtClean="0">
                <a:hlinkClick r:id="rId5"/>
              </a:rPr>
              <a:t>hannu.viitanen@luukku.com</a:t>
            </a:r>
            <a:endParaRPr lang="fi-FI" sz="1000" dirty="0" smtClean="0"/>
          </a:p>
          <a:p>
            <a:pPr marL="273050" lvl="1" indent="0">
              <a:buNone/>
            </a:pPr>
            <a:endParaRPr lang="fi-FI" sz="1000" dirty="0"/>
          </a:p>
          <a:p>
            <a:pPr marL="0" indent="0">
              <a:buNone/>
            </a:pPr>
            <a:endParaRPr lang="fi-FI" sz="1000" dirty="0"/>
          </a:p>
          <a:p>
            <a:endParaRPr lang="fi-FI" dirty="0"/>
          </a:p>
        </p:txBody>
      </p:sp>
    </p:spTree>
    <p:extLst>
      <p:ext uri="{BB962C8B-B14F-4D97-AF65-F5344CB8AC3E}">
        <p14:creationId xmlns:p14="http://schemas.microsoft.com/office/powerpoint/2010/main" val="4209540898"/>
      </p:ext>
    </p:extLst>
  </p:cSld>
  <p:clrMapOvr>
    <a:masterClrMapping/>
  </p:clrMapOvr>
  <p:transition spd="med">
    <p:wip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a:t>Irtaimiston </a:t>
            </a:r>
            <a:r>
              <a:rPr lang="fi-FI" dirty="0" smtClean="0"/>
              <a:t>puhdistus </a:t>
            </a:r>
            <a:r>
              <a:rPr lang="fi-FI" dirty="0"/>
              <a:t>	</a:t>
            </a:r>
            <a:r>
              <a:rPr lang="fi-FI" dirty="0" smtClean="0"/>
              <a:t>		2/3</a:t>
            </a:r>
            <a:endParaRPr lang="fi-FI" dirty="0"/>
          </a:p>
        </p:txBody>
      </p:sp>
      <p:sp>
        <p:nvSpPr>
          <p:cNvPr id="3" name="Content Placeholder 2"/>
          <p:cNvSpPr>
            <a:spLocks noGrp="1"/>
          </p:cNvSpPr>
          <p:nvPr>
            <p:ph idx="1"/>
          </p:nvPr>
        </p:nvSpPr>
        <p:spPr/>
        <p:txBody>
          <a:bodyPr/>
          <a:lstStyle/>
          <a:p>
            <a:r>
              <a:rPr lang="fi-FI" dirty="0"/>
              <a:t>Huonekasvien puhdistaminen on vaikeaa ja työlästä, joten niiden uusimista on syytä harkita tai ainakin kasvien pintamullat tulee vaihtaa. </a:t>
            </a:r>
            <a:endParaRPr lang="fi-FI" dirty="0" smtClean="0"/>
          </a:p>
          <a:p>
            <a:r>
              <a:rPr lang="fi-FI" dirty="0" smtClean="0"/>
              <a:t>Arkistomateriaalien </a:t>
            </a:r>
            <a:r>
              <a:rPr lang="fi-FI" dirty="0"/>
              <a:t>(asiakirjat, mapit ym.) sekä </a:t>
            </a:r>
            <a:r>
              <a:rPr lang="fi-FI" dirty="0" err="1"/>
              <a:t>ATK-laitteiden</a:t>
            </a:r>
            <a:r>
              <a:rPr lang="fi-FI" dirty="0"/>
              <a:t> puhdistamisessa ja/tai hävittämisessä tulee huomioida ko. kohteen tietosuojan ja turvallisuuden asettamat vaatimukset. </a:t>
            </a:r>
          </a:p>
          <a:p>
            <a:pPr marL="0" indent="0">
              <a:buNone/>
            </a:pPr>
            <a:r>
              <a:rPr lang="fi-FI" dirty="0"/>
              <a:t> </a:t>
            </a:r>
          </a:p>
          <a:p>
            <a:r>
              <a:rPr lang="fi-FI" dirty="0"/>
              <a:t>Mikäli irtaimisto on erittäin likaista ja silmin nähden pölyistä, voidaan irtaimistoa puhdistaa alustavasti jo vaurioituneissa tiloissa (imurointi HEPA-suodattimin, mattojen ja tekstiilipintaisten huonekalujen imurointi ja tamppaus). Tämän jälkeen irtaimisto siirretään puhdistamiseen tarkoitettuun tilaan. </a:t>
            </a:r>
          </a:p>
          <a:p>
            <a:endParaRPr lang="fi-FI" dirty="0"/>
          </a:p>
        </p:txBody>
      </p:sp>
    </p:spTree>
    <p:extLst>
      <p:ext uri="{BB962C8B-B14F-4D97-AF65-F5344CB8AC3E}">
        <p14:creationId xmlns:p14="http://schemas.microsoft.com/office/powerpoint/2010/main" val="278451779"/>
      </p:ext>
    </p:extLst>
  </p:cSld>
  <p:clrMapOvr>
    <a:masterClrMapping/>
  </p:clrMapOvr>
  <p:transition spd="med">
    <p:wip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sz="2800" dirty="0"/>
              <a:t>Irtaimiston </a:t>
            </a:r>
            <a:r>
              <a:rPr lang="fi-FI" sz="2800" dirty="0" smtClean="0"/>
              <a:t>puhdistus </a:t>
            </a:r>
            <a:r>
              <a:rPr lang="fi-FI" sz="2800" dirty="0"/>
              <a:t>	</a:t>
            </a:r>
            <a:r>
              <a:rPr lang="fi-FI" sz="2800" dirty="0" smtClean="0"/>
              <a:t>		3/3</a:t>
            </a:r>
            <a:endParaRPr lang="fi-FI" sz="2800" dirty="0"/>
          </a:p>
        </p:txBody>
      </p:sp>
      <p:sp>
        <p:nvSpPr>
          <p:cNvPr id="3" name="Content Placeholder 2"/>
          <p:cNvSpPr>
            <a:spLocks noGrp="1"/>
          </p:cNvSpPr>
          <p:nvPr>
            <p:ph idx="1"/>
          </p:nvPr>
        </p:nvSpPr>
        <p:spPr/>
        <p:txBody>
          <a:bodyPr>
            <a:normAutofit lnSpcReduction="10000"/>
          </a:bodyPr>
          <a:lstStyle/>
          <a:p>
            <a:r>
              <a:rPr lang="fi-FI" dirty="0"/>
              <a:t>Irtaimiston puhdistamiseen käytettävä alue on kokonaisuudessaan eristettävä muista tiloista väliaikaisilla osastoivilla suojaseinillä (tai muuten varmistuttava riittävästä osastoinnista). Puhdistustilan ilmanvaihto järjestetään koneellisesti siten, että puhdistustila on alipaineinen ja puhdistustyössä mahdollisesti irtoava pöly johdetaan suodattimella varustetun puhaltimen kautta ulos. Korvausilma puhdistustilaan tulee järjestää mieluiten suodattimen läpi (mieluiten HEPA-suodatus tai vähintään F7 suodatin).</a:t>
            </a:r>
          </a:p>
          <a:p>
            <a:pPr marL="0" indent="0">
              <a:buNone/>
            </a:pPr>
            <a:r>
              <a:rPr lang="fi-FI" dirty="0"/>
              <a:t> </a:t>
            </a:r>
          </a:p>
          <a:p>
            <a:r>
              <a:rPr lang="fi-FI" dirty="0"/>
              <a:t>Puhdistettu irtaimisto siirretään heti puhdistuksen jälkeen puhtaisiin, vauriottomiin tiloihin. Mikäli puhdistettua irtaimistoa välivarastoidaan puhdistustilassa, voi se likaantua uudestaan muiden irtainten puhdistuksen aikana.  Puhdistustila siivotaan puhdistettavien irtaimistoerien välillä. </a:t>
            </a:r>
          </a:p>
        </p:txBody>
      </p:sp>
    </p:spTree>
    <p:extLst>
      <p:ext uri="{BB962C8B-B14F-4D97-AF65-F5344CB8AC3E}">
        <p14:creationId xmlns:p14="http://schemas.microsoft.com/office/powerpoint/2010/main" val="3302419210"/>
      </p:ext>
    </p:extLst>
  </p:cSld>
  <p:clrMapOvr>
    <a:masterClrMapping/>
  </p:clrMapOvr>
  <p:transition spd="med">
    <p:wip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sz="2800" dirty="0"/>
              <a:t>Tekstiilien ja pehmeiden pintojen puhdistus</a:t>
            </a:r>
          </a:p>
        </p:txBody>
      </p:sp>
      <p:sp>
        <p:nvSpPr>
          <p:cNvPr id="3" name="Content Placeholder 2"/>
          <p:cNvSpPr>
            <a:spLocks noGrp="1"/>
          </p:cNvSpPr>
          <p:nvPr>
            <p:ph idx="1"/>
          </p:nvPr>
        </p:nvSpPr>
        <p:spPr/>
        <p:txBody>
          <a:bodyPr>
            <a:normAutofit fontScale="92500" lnSpcReduction="20000"/>
          </a:bodyPr>
          <a:lstStyle/>
          <a:p>
            <a:pPr marL="0" indent="0">
              <a:buNone/>
            </a:pPr>
            <a:r>
              <a:rPr lang="fi-FI" dirty="0"/>
              <a:t>Kovista pinnoista homepölyn puhdistaminen on helpompaa kuin pehmeistä pinnoista, </a:t>
            </a:r>
            <a:r>
              <a:rPr lang="fi-FI" dirty="0" smtClean="0"/>
              <a:t>joihin homeen </a:t>
            </a:r>
            <a:r>
              <a:rPr lang="fi-FI" dirty="0"/>
              <a:t>hajukin tarttuu yleensä vahvemmin.</a:t>
            </a:r>
          </a:p>
          <a:p>
            <a:pPr marL="0" indent="0">
              <a:buNone/>
            </a:pPr>
            <a:r>
              <a:rPr lang="fi-FI" dirty="0"/>
              <a:t> </a:t>
            </a:r>
          </a:p>
          <a:p>
            <a:pPr lvl="0"/>
            <a:r>
              <a:rPr lang="fi-FI" dirty="0"/>
              <a:t>Kalusteet imuroidaan HEPA- suodattimella varustetulla imurilla (</a:t>
            </a:r>
            <a:r>
              <a:rPr lang="fi-FI" dirty="0" err="1"/>
              <a:t>M-</a:t>
            </a:r>
            <a:r>
              <a:rPr lang="fi-FI" dirty="0"/>
              <a:t> tai H- luokka) sekä tampataan ja tuuletetaan karkean- ja hienopölyn poistamiseksi.</a:t>
            </a:r>
          </a:p>
          <a:p>
            <a:pPr lvl="0"/>
            <a:r>
              <a:rPr lang="fi-FI" dirty="0"/>
              <a:t>Tekstiilit, mm. verhot, pestään pyykinpesukoneessa korkeassa lämpötilassa (vähintään 60 °C).</a:t>
            </a:r>
          </a:p>
          <a:p>
            <a:pPr lvl="0"/>
            <a:r>
              <a:rPr lang="fi-FI" dirty="0"/>
              <a:t>Toistetut vesipesut korkeassa lämpötilassa parantavat hajujen poistumista materiaalista.</a:t>
            </a:r>
          </a:p>
          <a:p>
            <a:pPr lvl="0"/>
            <a:r>
              <a:rPr lang="fi-FI" dirty="0"/>
              <a:t>Homeen hajua voi lisäksi poistaa silittämällä kuumalla raudalla ja tuulettamalla. </a:t>
            </a:r>
          </a:p>
          <a:p>
            <a:pPr lvl="0"/>
            <a:r>
              <a:rPr lang="fi-FI" dirty="0"/>
              <a:t>Parhaiten homeenhajun poistaa kemiallinen pesu.</a:t>
            </a:r>
          </a:p>
          <a:p>
            <a:pPr lvl="0"/>
            <a:r>
              <a:rPr lang="fi-FI" dirty="0"/>
              <a:t>Matot ja muut sisustustekstiilit pestään tai pesetetään pesulassa pesuohjeiden mukaan.</a:t>
            </a:r>
          </a:p>
          <a:p>
            <a:endParaRPr lang="fi-FI" dirty="0"/>
          </a:p>
        </p:txBody>
      </p:sp>
    </p:spTree>
    <p:extLst>
      <p:ext uri="{BB962C8B-B14F-4D97-AF65-F5344CB8AC3E}">
        <p14:creationId xmlns:p14="http://schemas.microsoft.com/office/powerpoint/2010/main" val="2345594592"/>
      </p:ext>
    </p:extLst>
  </p:cSld>
  <p:clrMapOvr>
    <a:masterClrMapping/>
  </p:clrMapOvr>
  <p:transition spd="med">
    <p:wip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a:t>Elektroniset laitteet</a:t>
            </a:r>
          </a:p>
        </p:txBody>
      </p:sp>
      <p:sp>
        <p:nvSpPr>
          <p:cNvPr id="3" name="Content Placeholder 2"/>
          <p:cNvSpPr>
            <a:spLocks noGrp="1"/>
          </p:cNvSpPr>
          <p:nvPr>
            <p:ph idx="1"/>
          </p:nvPr>
        </p:nvSpPr>
        <p:spPr/>
        <p:txBody>
          <a:bodyPr/>
          <a:lstStyle/>
          <a:p>
            <a:r>
              <a:rPr lang="fi-FI" dirty="0"/>
              <a:t>Televisio, tietokone ja muut elektroniset laitteet keräävät itseensä pölyä. </a:t>
            </a:r>
            <a:endParaRPr lang="fi-FI" dirty="0" smtClean="0"/>
          </a:p>
          <a:p>
            <a:r>
              <a:rPr lang="fi-FI" dirty="0" smtClean="0"/>
              <a:t>Niiden </a:t>
            </a:r>
            <a:r>
              <a:rPr lang="fi-FI" dirty="0"/>
              <a:t>kannet ja kotelot voidaan pyyhkiä kuten muutkin kovapintaiset kalusteet käyttäen niille soveltuvia aineita ja puhdistusvälineitä</a:t>
            </a:r>
            <a:r>
              <a:rPr lang="fi-FI" dirty="0" smtClean="0"/>
              <a:t>.</a:t>
            </a:r>
          </a:p>
          <a:p>
            <a:r>
              <a:rPr lang="fi-FI" dirty="0" err="1" smtClean="0"/>
              <a:t>ATK-laitteita</a:t>
            </a:r>
            <a:r>
              <a:rPr lang="fi-FI" dirty="0" smtClean="0"/>
              <a:t> </a:t>
            </a:r>
            <a:r>
              <a:rPr lang="fi-FI" dirty="0"/>
              <a:t>puhdistettaessa tulee huolehtia, että siivouksen työskentelypisteiden ja työntekijöiden tulee olla maadoitettuja, jolloin staattisen sähkön purkauksista aiheutuvat riskit saadaan minimoitua</a:t>
            </a:r>
            <a:r>
              <a:rPr lang="fi-FI" dirty="0" smtClean="0"/>
              <a:t>.</a:t>
            </a:r>
          </a:p>
          <a:p>
            <a:endParaRPr lang="fi-FI" dirty="0"/>
          </a:p>
          <a:p>
            <a:r>
              <a:rPr lang="fi-FI" dirty="0" err="1"/>
              <a:t>ATK-laitteiden</a:t>
            </a:r>
            <a:r>
              <a:rPr lang="fi-FI" dirty="0"/>
              <a:t> puhdistaminen on kuitenkin suositeltavinta antaa asiantuntevan tahon tai yrityksen tehtäväksi.</a:t>
            </a:r>
          </a:p>
          <a:p>
            <a:endParaRPr lang="fi-FI" dirty="0"/>
          </a:p>
          <a:p>
            <a:endParaRPr lang="fi-FI" dirty="0"/>
          </a:p>
        </p:txBody>
      </p:sp>
    </p:spTree>
    <p:extLst>
      <p:ext uri="{BB962C8B-B14F-4D97-AF65-F5344CB8AC3E}">
        <p14:creationId xmlns:p14="http://schemas.microsoft.com/office/powerpoint/2010/main" val="1210610067"/>
      </p:ext>
    </p:extLst>
  </p:cSld>
  <p:clrMapOvr>
    <a:masterClrMapping/>
  </p:clrMapOvr>
  <p:transition spd="med">
    <p:wip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a:t>Arkistomateriaali</a:t>
            </a:r>
          </a:p>
        </p:txBody>
      </p:sp>
      <p:sp>
        <p:nvSpPr>
          <p:cNvPr id="3" name="Content Placeholder 2"/>
          <p:cNvSpPr>
            <a:spLocks noGrp="1"/>
          </p:cNvSpPr>
          <p:nvPr>
            <p:ph idx="1"/>
          </p:nvPr>
        </p:nvSpPr>
        <p:spPr/>
        <p:txBody>
          <a:bodyPr/>
          <a:lstStyle/>
          <a:p>
            <a:pPr lvl="0"/>
            <a:r>
              <a:rPr lang="fi-FI" dirty="0"/>
              <a:t>Arkistomateriaalit puhdistetaan samassa puhdistustilassa kuin muu irtaimisto tai arkistoa varten voidaan järjestää oma tilansa.</a:t>
            </a:r>
          </a:p>
          <a:p>
            <a:pPr lvl="0"/>
            <a:r>
              <a:rPr lang="fi-FI" dirty="0"/>
              <a:t>Mapeista ja kirjoista puhdistetaan kannet, sillä välilehtiin ei yleensä pääse merkittäviä määriä homepölyä. Pientä alipaineistajaa voidaan käyttää kohdepoistona puhdistettaessa mappien sisäosia</a:t>
            </a:r>
            <a:r>
              <a:rPr lang="fi-FI" dirty="0" smtClean="0"/>
              <a:t>.</a:t>
            </a:r>
          </a:p>
          <a:p>
            <a:pPr lvl="0"/>
            <a:endParaRPr lang="fi-FI" dirty="0"/>
          </a:p>
          <a:p>
            <a:pPr lvl="0"/>
            <a:r>
              <a:rPr lang="fi-FI" dirty="0"/>
              <a:t>Arkistomateriaalit voidaan puhdistaa HEPA- suodattimella varustetulla imurilla ja nihkeäpyyhinnällä. </a:t>
            </a:r>
          </a:p>
          <a:p>
            <a:pPr lvl="0"/>
            <a:r>
              <a:rPr lang="fi-FI" dirty="0"/>
              <a:t>Puhdistuksessa voidaan käyttää myös tehokasta imuria, esim. imulaitteena korkeapainepuhallin, jonka poistoilma on johdettu ulos. </a:t>
            </a:r>
          </a:p>
        </p:txBody>
      </p:sp>
    </p:spTree>
    <p:extLst>
      <p:ext uri="{BB962C8B-B14F-4D97-AF65-F5344CB8AC3E}">
        <p14:creationId xmlns:p14="http://schemas.microsoft.com/office/powerpoint/2010/main" val="3866383897"/>
      </p:ext>
    </p:extLst>
  </p:cSld>
  <p:clrMapOvr>
    <a:masterClrMapping/>
  </p:clrMapOvr>
  <p:transition spd="med">
    <p:wip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827584" y="2996952"/>
            <a:ext cx="7489824" cy="1079500"/>
          </a:xfrm>
        </p:spPr>
        <p:style>
          <a:lnRef idx="3">
            <a:schemeClr val="lt1"/>
          </a:lnRef>
          <a:fillRef idx="1">
            <a:schemeClr val="accent2"/>
          </a:fillRef>
          <a:effectRef idx="1">
            <a:schemeClr val="accent2"/>
          </a:effectRef>
          <a:fontRef idx="minor">
            <a:schemeClr val="lt1"/>
          </a:fontRef>
        </p:style>
        <p:txBody>
          <a:bodyPr anchor="ctr"/>
          <a:lstStyle/>
          <a:p>
            <a:pPr algn="ctr"/>
            <a:r>
              <a:rPr lang="fi-FI" altLang="fi-FI" smtClean="0"/>
              <a:t>Esimerkkejä</a:t>
            </a:r>
            <a:endParaRPr lang="fi-FI" altLang="fi-FI" dirty="0"/>
          </a:p>
        </p:txBody>
      </p:sp>
    </p:spTree>
    <p:extLst>
      <p:ext uri="{BB962C8B-B14F-4D97-AF65-F5344CB8AC3E}">
        <p14:creationId xmlns:p14="http://schemas.microsoft.com/office/powerpoint/2010/main" val="3101766573"/>
      </p:ext>
    </p:extLst>
  </p:cSld>
  <p:clrMapOvr>
    <a:masterClrMapping/>
  </p:clrMapOvr>
  <p:transition spd="med">
    <p:wip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normAutofit/>
          </a:bodyPr>
          <a:lstStyle/>
          <a:p>
            <a:r>
              <a:rPr lang="fi-FI" altLang="fi-FI" sz="2400" dirty="0"/>
              <a:t>Homevaurioituneen rakennuksen ilmanlaadun palauttaminen normaaliksi </a:t>
            </a:r>
            <a:r>
              <a:rPr lang="fi-FI" altLang="fi-FI" sz="1800" dirty="0"/>
              <a:t>(</a:t>
            </a:r>
            <a:r>
              <a:rPr lang="fi-FI" altLang="fi-FI" sz="1800" dirty="0" err="1"/>
              <a:t>Sabath</a:t>
            </a:r>
            <a:r>
              <a:rPr lang="fi-FI" altLang="fi-FI" sz="1800" dirty="0"/>
              <a:t> H., IED) </a:t>
            </a:r>
            <a:r>
              <a:rPr lang="fi-FI" altLang="fi-FI" sz="1800" dirty="0" smtClean="0"/>
              <a:t>	</a:t>
            </a:r>
            <a:r>
              <a:rPr lang="fi-FI" altLang="fi-FI" sz="2400" dirty="0" smtClean="0"/>
              <a:t>1/4</a:t>
            </a:r>
            <a:endParaRPr lang="fi-FI" altLang="fi-FI" sz="2400" dirty="0"/>
          </a:p>
        </p:txBody>
      </p:sp>
      <p:sp>
        <p:nvSpPr>
          <p:cNvPr id="17411" name="Rectangle 3"/>
          <p:cNvSpPr>
            <a:spLocks noGrp="1" noChangeArrowheads="1"/>
          </p:cNvSpPr>
          <p:nvPr>
            <p:ph idx="1"/>
          </p:nvPr>
        </p:nvSpPr>
        <p:spPr/>
        <p:txBody>
          <a:bodyPr/>
          <a:lstStyle/>
          <a:p>
            <a:pPr marL="0" indent="0">
              <a:buNone/>
            </a:pPr>
            <a:r>
              <a:rPr lang="fi-FI" altLang="fi-FI" dirty="0"/>
              <a:t>Tausta:</a:t>
            </a:r>
          </a:p>
          <a:p>
            <a:r>
              <a:rPr lang="fi-FI" altLang="fi-FI" sz="1800" dirty="0"/>
              <a:t>4-kerroksinen toimistorakennus ollut tyhjillään</a:t>
            </a:r>
          </a:p>
          <a:p>
            <a:r>
              <a:rPr lang="fi-FI" altLang="fi-FI" sz="1800" dirty="0"/>
              <a:t>viemäreiden tulvimista ja putkistovuotoja</a:t>
            </a:r>
          </a:p>
          <a:p>
            <a:r>
              <a:rPr lang="fi-FI" altLang="fi-FI" sz="1800" dirty="0"/>
              <a:t>huollon laiminlyönti</a:t>
            </a:r>
          </a:p>
          <a:p>
            <a:pPr marL="0" indent="0">
              <a:buNone/>
            </a:pPr>
            <a:endParaRPr lang="fi-FI" altLang="fi-FI" sz="1800" dirty="0"/>
          </a:p>
          <a:p>
            <a:r>
              <a:rPr lang="fi-FI" altLang="fi-FI" sz="1800" dirty="0"/>
              <a:t>vakavia homevaurioita (</a:t>
            </a:r>
            <a:r>
              <a:rPr lang="fi-FI" altLang="fi-FI" sz="1800" i="1" dirty="0" err="1"/>
              <a:t>Stachybotrys</a:t>
            </a:r>
            <a:r>
              <a:rPr lang="fi-FI" altLang="fi-FI" sz="1800" i="1" dirty="0"/>
              <a:t>, </a:t>
            </a:r>
            <a:r>
              <a:rPr lang="fi-FI" altLang="fi-FI" sz="1800" i="1" dirty="0" err="1"/>
              <a:t>Aspergillus</a:t>
            </a:r>
            <a:r>
              <a:rPr lang="fi-FI" altLang="fi-FI" sz="1800" i="1" dirty="0"/>
              <a:t>, </a:t>
            </a:r>
            <a:r>
              <a:rPr lang="fi-FI" altLang="fi-FI" sz="1800" i="1" dirty="0" err="1"/>
              <a:t>Penicillium</a:t>
            </a:r>
            <a:r>
              <a:rPr lang="fi-FI" altLang="fi-FI" sz="1800" dirty="0"/>
              <a:t> ja  </a:t>
            </a:r>
            <a:r>
              <a:rPr lang="fi-FI" altLang="fi-FI" sz="1800" i="1" dirty="0" err="1"/>
              <a:t>Fusarium</a:t>
            </a:r>
            <a:r>
              <a:rPr lang="fi-FI" altLang="fi-FI" sz="1800" dirty="0"/>
              <a:t> ym.), erityisesti pinnoilla ja IV-kanavistossa</a:t>
            </a:r>
          </a:p>
          <a:p>
            <a:endParaRPr lang="fi-FI" altLang="fi-FI" sz="1800" dirty="0"/>
          </a:p>
          <a:p>
            <a:r>
              <a:rPr lang="fi-FI" altLang="fi-FI" sz="1800" dirty="0"/>
              <a:t>taitamaton yrittäjä aluksi asialla (homekontaminaation arviointi ja desinfiointiyritykset), mikä johtanut todennäköisesti ongelman pahenemiseen</a:t>
            </a:r>
          </a:p>
        </p:txBody>
      </p:sp>
      <p:sp>
        <p:nvSpPr>
          <p:cNvPr id="5" name="Slide Number Placeholder 4"/>
          <p:cNvSpPr>
            <a:spLocks noGrp="1"/>
          </p:cNvSpPr>
          <p:nvPr>
            <p:ph type="sldNum" sz="quarter" idx="12"/>
          </p:nvPr>
        </p:nvSpPr>
        <p:spPr/>
        <p:txBody>
          <a:bodyPr/>
          <a:lstStyle/>
          <a:p>
            <a:fld id="{E6274D9F-6646-45FE-8E91-6DF37A03CFA4}" type="slidenum">
              <a:rPr lang="en-US" altLang="fi-FI"/>
              <a:pPr/>
              <a:t>26</a:t>
            </a:fld>
            <a:endParaRPr lang="en-US" altLang="fi-FI"/>
          </a:p>
        </p:txBody>
      </p:sp>
      <p:sp>
        <p:nvSpPr>
          <p:cNvPr id="2" name="Tekstiruutu 1"/>
          <p:cNvSpPr txBox="1"/>
          <p:nvPr/>
        </p:nvSpPr>
        <p:spPr>
          <a:xfrm>
            <a:off x="467544" y="6121872"/>
            <a:ext cx="2820003" cy="230832"/>
          </a:xfrm>
          <a:prstGeom prst="rect">
            <a:avLst/>
          </a:prstGeom>
          <a:noFill/>
        </p:spPr>
        <p:txBody>
          <a:bodyPr wrap="none" rtlCol="0">
            <a:spAutoFit/>
          </a:bodyPr>
          <a:lstStyle/>
          <a:p>
            <a:r>
              <a:rPr lang="en-US" altLang="fi-FI" sz="900" dirty="0" err="1"/>
              <a:t>Bioaerosolit</a:t>
            </a:r>
            <a:r>
              <a:rPr lang="en-US" altLang="fi-FI" sz="900" dirty="0"/>
              <a:t> ja </a:t>
            </a:r>
            <a:r>
              <a:rPr lang="en-US" altLang="fi-FI" sz="900" dirty="0" err="1"/>
              <a:t>sisäilma</a:t>
            </a:r>
            <a:r>
              <a:rPr lang="en-US" altLang="fi-FI" sz="900" dirty="0"/>
              <a:t> / </a:t>
            </a:r>
            <a:r>
              <a:rPr lang="en-US" altLang="fi-FI" sz="900" dirty="0" err="1"/>
              <a:t>Työterveyslaitos</a:t>
            </a:r>
            <a:r>
              <a:rPr lang="en-US" altLang="fi-FI" sz="900" dirty="0"/>
              <a:t> / SR, MR </a:t>
            </a:r>
          </a:p>
        </p:txBody>
      </p:sp>
    </p:spTree>
    <p:extLst>
      <p:ext uri="{BB962C8B-B14F-4D97-AF65-F5344CB8AC3E}">
        <p14:creationId xmlns:p14="http://schemas.microsoft.com/office/powerpoint/2010/main" val="1553788686"/>
      </p:ext>
    </p:extLst>
  </p:cSld>
  <p:clrMapOvr>
    <a:masterClrMapping/>
  </p:clrMapOvr>
  <p:transition spd="med">
    <p:wip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noAutofit/>
          </a:bodyPr>
          <a:lstStyle/>
          <a:p>
            <a:r>
              <a:rPr lang="fi-FI" altLang="fi-FI" sz="2400" dirty="0"/>
              <a:t>Homevaurioituneen rakennuksen ilmanlaadun palauttaminen normaaliksi </a:t>
            </a:r>
            <a:r>
              <a:rPr lang="fi-FI" altLang="fi-FI" sz="1800" dirty="0"/>
              <a:t>(</a:t>
            </a:r>
            <a:r>
              <a:rPr lang="fi-FI" altLang="fi-FI" sz="1800" dirty="0" err="1"/>
              <a:t>Sabath</a:t>
            </a:r>
            <a:r>
              <a:rPr lang="fi-FI" altLang="fi-FI" sz="1800" dirty="0"/>
              <a:t> H., IED) </a:t>
            </a:r>
            <a:r>
              <a:rPr lang="fi-FI" altLang="fi-FI" sz="2400" dirty="0" smtClean="0"/>
              <a:t>	2/4</a:t>
            </a:r>
            <a:endParaRPr lang="fi-FI" altLang="fi-FI" sz="2400" dirty="0"/>
          </a:p>
        </p:txBody>
      </p:sp>
      <p:sp>
        <p:nvSpPr>
          <p:cNvPr id="18435" name="Rectangle 3"/>
          <p:cNvSpPr>
            <a:spLocks noGrp="1" noChangeArrowheads="1"/>
          </p:cNvSpPr>
          <p:nvPr>
            <p:ph idx="1"/>
          </p:nvPr>
        </p:nvSpPr>
        <p:spPr/>
        <p:txBody>
          <a:bodyPr>
            <a:normAutofit/>
          </a:bodyPr>
          <a:lstStyle/>
          <a:p>
            <a:r>
              <a:rPr lang="fi-FI" altLang="fi-FI" sz="1800" smtClean="0"/>
              <a:t>näytteitä </a:t>
            </a:r>
            <a:r>
              <a:rPr lang="fi-FI" altLang="fi-FI" sz="1800" dirty="0"/>
              <a:t>otettiin kaikkiaan 300 ennen puhdistusta, puhdistuksen aikana ja sen jälkeen; ilmasta, pinnoilta, IV-kanavista, kokolattiamatosta, hissikuilusta </a:t>
            </a:r>
          </a:p>
          <a:p>
            <a:r>
              <a:rPr lang="fi-FI" altLang="fi-FI" sz="1800" dirty="0"/>
              <a:t>Andersen-</a:t>
            </a:r>
            <a:r>
              <a:rPr lang="fi-FI" altLang="fi-FI" sz="1800" dirty="0" err="1"/>
              <a:t>impaktori</a:t>
            </a:r>
            <a:r>
              <a:rPr lang="fi-FI" altLang="fi-FI" sz="1800" dirty="0"/>
              <a:t>, myös </a:t>
            </a:r>
            <a:r>
              <a:rPr lang="fi-FI" altLang="fi-FI" sz="1800" dirty="0" err="1"/>
              <a:t>Burkard</a:t>
            </a:r>
            <a:r>
              <a:rPr lang="fi-FI" altLang="fi-FI" sz="1800" dirty="0"/>
              <a:t>-keräin ilmanäytteille</a:t>
            </a:r>
          </a:p>
          <a:p>
            <a:r>
              <a:rPr lang="fi-FI" altLang="fi-FI" sz="1800" dirty="0"/>
              <a:t>pinnoilta myös teippinäytteitä</a:t>
            </a:r>
          </a:p>
          <a:p>
            <a:endParaRPr lang="fi-FI" altLang="fi-FI" sz="1800" dirty="0"/>
          </a:p>
          <a:p>
            <a:r>
              <a:rPr lang="fi-FI" altLang="fi-FI" sz="1800" dirty="0"/>
              <a:t>myös hiukkasmittauksia ilmasta</a:t>
            </a:r>
          </a:p>
          <a:p>
            <a:endParaRPr lang="fi-FI" altLang="fi-FI" sz="1800" dirty="0"/>
          </a:p>
          <a:p>
            <a:r>
              <a:rPr lang="fi-FI" altLang="fi-FI" sz="1800" dirty="0"/>
              <a:t>paine-eromittauksilla todettiin puhdistettavien alueiden alipaineisuus muihin tiloihin nähden</a:t>
            </a:r>
          </a:p>
          <a:p>
            <a:r>
              <a:rPr lang="fi-FI" altLang="fi-FI" sz="1800" dirty="0"/>
              <a:t>puhdistettavissa tiloissa ilmanvaihto </a:t>
            </a:r>
            <a:r>
              <a:rPr lang="fi-FI" altLang="fi-FI" sz="1800" dirty="0" smtClean="0"/>
              <a:t>4x/tunti</a:t>
            </a:r>
            <a:endParaRPr lang="fi-FI" altLang="fi-FI" sz="1800" dirty="0"/>
          </a:p>
        </p:txBody>
      </p:sp>
      <p:sp>
        <p:nvSpPr>
          <p:cNvPr id="6" name="Tekstiruutu 5"/>
          <p:cNvSpPr txBox="1"/>
          <p:nvPr/>
        </p:nvSpPr>
        <p:spPr>
          <a:xfrm>
            <a:off x="467544" y="6121872"/>
            <a:ext cx="2820003" cy="230832"/>
          </a:xfrm>
          <a:prstGeom prst="rect">
            <a:avLst/>
          </a:prstGeom>
          <a:noFill/>
        </p:spPr>
        <p:txBody>
          <a:bodyPr wrap="none" rtlCol="0">
            <a:spAutoFit/>
          </a:bodyPr>
          <a:lstStyle/>
          <a:p>
            <a:r>
              <a:rPr lang="en-US" altLang="fi-FI" sz="900" dirty="0" err="1"/>
              <a:t>Bioaerosolit</a:t>
            </a:r>
            <a:r>
              <a:rPr lang="en-US" altLang="fi-FI" sz="900" dirty="0"/>
              <a:t> ja </a:t>
            </a:r>
            <a:r>
              <a:rPr lang="en-US" altLang="fi-FI" sz="900" dirty="0" err="1"/>
              <a:t>sisäilma</a:t>
            </a:r>
            <a:r>
              <a:rPr lang="en-US" altLang="fi-FI" sz="900" dirty="0"/>
              <a:t> / </a:t>
            </a:r>
            <a:r>
              <a:rPr lang="en-US" altLang="fi-FI" sz="900" dirty="0" err="1"/>
              <a:t>Työterveyslaitos</a:t>
            </a:r>
            <a:r>
              <a:rPr lang="en-US" altLang="fi-FI" sz="900" dirty="0"/>
              <a:t> / SR, MR </a:t>
            </a:r>
          </a:p>
        </p:txBody>
      </p:sp>
    </p:spTree>
    <p:extLst>
      <p:ext uri="{BB962C8B-B14F-4D97-AF65-F5344CB8AC3E}">
        <p14:creationId xmlns:p14="http://schemas.microsoft.com/office/powerpoint/2010/main" val="3818972057"/>
      </p:ext>
    </p:extLst>
  </p:cSld>
  <p:clrMapOvr>
    <a:masterClrMapping/>
  </p:clrMapOvr>
  <p:transition spd="med">
    <p:wip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fi-FI" altLang="fi-FI" sz="2000"/>
              <a:t>Homevaurioituneen rakennuksen ilmanlaadun palauttaminen normaaliksi (Sabath H., IED) 3/4</a:t>
            </a:r>
          </a:p>
        </p:txBody>
      </p:sp>
      <p:sp>
        <p:nvSpPr>
          <p:cNvPr id="20483" name="Rectangle 3"/>
          <p:cNvSpPr>
            <a:spLocks noGrp="1" noChangeArrowheads="1"/>
          </p:cNvSpPr>
          <p:nvPr>
            <p:ph idx="1"/>
          </p:nvPr>
        </p:nvSpPr>
        <p:spPr/>
        <p:txBody>
          <a:bodyPr/>
          <a:lstStyle/>
          <a:p>
            <a:pPr marL="0" indent="0">
              <a:lnSpc>
                <a:spcPct val="90000"/>
              </a:lnSpc>
              <a:buNone/>
            </a:pPr>
            <a:r>
              <a:rPr lang="fi-FI" altLang="fi-FI" sz="1800" dirty="0"/>
              <a:t>Yleinen </a:t>
            </a:r>
            <a:r>
              <a:rPr lang="fi-FI" altLang="fi-FI" sz="1800" dirty="0" smtClean="0"/>
              <a:t>siivous/desinfiointiprotokolla</a:t>
            </a:r>
            <a:r>
              <a:rPr lang="fi-FI" altLang="fi-FI" sz="1800" dirty="0"/>
              <a:t/>
            </a:r>
            <a:br>
              <a:rPr lang="fi-FI" altLang="fi-FI" sz="1800" dirty="0"/>
            </a:br>
            <a:endParaRPr lang="fi-FI" altLang="fi-FI" sz="1800" dirty="0"/>
          </a:p>
          <a:p>
            <a:pPr marL="342900" indent="-342900">
              <a:lnSpc>
                <a:spcPct val="90000"/>
              </a:lnSpc>
              <a:buFont typeface="+mj-lt"/>
              <a:buAutoNum type="arabicPeriod"/>
            </a:pPr>
            <a:r>
              <a:rPr lang="fi-FI" altLang="fi-FI" sz="1600" dirty="0" smtClean="0"/>
              <a:t>puhdistettavien </a:t>
            </a:r>
            <a:r>
              <a:rPr lang="fi-FI" altLang="fi-FI" sz="1600" dirty="0"/>
              <a:t>tilojen eristäminen</a:t>
            </a:r>
          </a:p>
          <a:p>
            <a:pPr marL="342900" indent="-342900">
              <a:lnSpc>
                <a:spcPct val="90000"/>
              </a:lnSpc>
              <a:buFont typeface="+mj-lt"/>
              <a:buAutoNum type="arabicPeriod"/>
            </a:pPr>
            <a:r>
              <a:rPr lang="fi-FI" altLang="fi-FI" sz="1600" dirty="0" smtClean="0"/>
              <a:t>suurten </a:t>
            </a:r>
            <a:r>
              <a:rPr lang="fi-FI" altLang="fi-FI" sz="1600" dirty="0"/>
              <a:t>esineiden tai karkean jätteen poistaminen puhdistettavalta </a:t>
            </a:r>
            <a:r>
              <a:rPr lang="fi-FI" altLang="fi-FI" sz="1600" dirty="0" smtClean="0"/>
              <a:t>alueelta</a:t>
            </a:r>
          </a:p>
          <a:p>
            <a:pPr marL="342900" indent="-342900">
              <a:lnSpc>
                <a:spcPct val="90000"/>
              </a:lnSpc>
              <a:buFont typeface="+mj-lt"/>
              <a:buAutoNum type="arabicPeriod"/>
            </a:pPr>
            <a:r>
              <a:rPr lang="fi-FI" altLang="fi-FI" sz="1600" dirty="0" smtClean="0"/>
              <a:t>ilmankäsittely-yksikön </a:t>
            </a:r>
            <a:r>
              <a:rPr lang="fi-FI" altLang="fi-FI" sz="1600" dirty="0"/>
              <a:t>puhdistus ja desinfiointi</a:t>
            </a:r>
          </a:p>
          <a:p>
            <a:pPr marL="342900" indent="-342900">
              <a:lnSpc>
                <a:spcPct val="90000"/>
              </a:lnSpc>
              <a:buFont typeface="+mj-lt"/>
              <a:buAutoNum type="arabicPeriod"/>
            </a:pPr>
            <a:r>
              <a:rPr lang="fi-FI" altLang="fi-FI" sz="1600" dirty="0" smtClean="0"/>
              <a:t>yläpintojen </a:t>
            </a:r>
            <a:r>
              <a:rPr lang="fi-FI" altLang="fi-FI" sz="1600" dirty="0"/>
              <a:t>HEPA-imurointi (HEPA-imuroinnin jälkeen odotetaan n. 1 tunti pölyn laskeutumista) ja nihkeäpyyhintä (10% hypokloriittiliuoksella)</a:t>
            </a:r>
          </a:p>
          <a:p>
            <a:pPr marL="342900" indent="-342900">
              <a:lnSpc>
                <a:spcPct val="90000"/>
              </a:lnSpc>
              <a:buFont typeface="+mj-lt"/>
              <a:buAutoNum type="arabicPeriod"/>
            </a:pPr>
            <a:r>
              <a:rPr lang="fi-FI" altLang="fi-FI" sz="1600" dirty="0" smtClean="0"/>
              <a:t>iv-kanavien </a:t>
            </a:r>
            <a:r>
              <a:rPr lang="fi-FI" altLang="fi-FI" sz="1600" dirty="0"/>
              <a:t>puhdistus ja desinfiointi</a:t>
            </a:r>
          </a:p>
          <a:p>
            <a:pPr marL="342900" indent="-342900">
              <a:lnSpc>
                <a:spcPct val="90000"/>
              </a:lnSpc>
              <a:buFont typeface="+mj-lt"/>
              <a:buAutoNum type="arabicPeriod"/>
            </a:pPr>
            <a:r>
              <a:rPr lang="fi-FI" altLang="fi-FI" sz="1600" dirty="0" smtClean="0"/>
              <a:t>seinien </a:t>
            </a:r>
            <a:r>
              <a:rPr lang="fi-FI" altLang="fi-FI" sz="1600" dirty="0"/>
              <a:t>ja muiden "keskikorkeiden" pintojen HEPA-imurointi ja nihkeäpyyhintä laimennetulla alkoholilla </a:t>
            </a:r>
          </a:p>
          <a:p>
            <a:pPr marL="342900" indent="-342900">
              <a:lnSpc>
                <a:spcPct val="90000"/>
              </a:lnSpc>
              <a:buFont typeface="+mj-lt"/>
              <a:buAutoNum type="arabicPeriod"/>
            </a:pPr>
            <a:r>
              <a:rPr lang="fi-FI" altLang="fi-FI" sz="1600" dirty="0" smtClean="0"/>
              <a:t>lattioiden </a:t>
            </a:r>
            <a:r>
              <a:rPr lang="fi-FI" altLang="fi-FI" sz="1600" dirty="0"/>
              <a:t>HEPA-imurointi ja nihkeäpyyhintä</a:t>
            </a:r>
          </a:p>
          <a:p>
            <a:pPr marL="342900" indent="-342900">
              <a:lnSpc>
                <a:spcPct val="90000"/>
              </a:lnSpc>
              <a:buFont typeface="+mj-lt"/>
              <a:buAutoNum type="arabicPeriod"/>
            </a:pPr>
            <a:r>
              <a:rPr lang="fi-FI" altLang="fi-FI" sz="1600" dirty="0" err="1" smtClean="0"/>
              <a:t>biosidien</a:t>
            </a:r>
            <a:r>
              <a:rPr lang="fi-FI" altLang="fi-FI" sz="1600" dirty="0" smtClean="0"/>
              <a:t> </a:t>
            </a:r>
            <a:r>
              <a:rPr lang="fi-FI" altLang="fi-FI" sz="1600" dirty="0"/>
              <a:t>käyttö (jos </a:t>
            </a:r>
            <a:r>
              <a:rPr lang="fi-FI" altLang="fi-FI" sz="1600" dirty="0" err="1"/>
              <a:t>biosideja</a:t>
            </a:r>
            <a:r>
              <a:rPr lang="fi-FI" altLang="fi-FI" sz="1600" dirty="0"/>
              <a:t> käytetään, pitää huolehtia siitä, että käyttöliuoksen vahvuus on oikea ja vaikutusaika riittävä </a:t>
            </a:r>
          </a:p>
          <a:p>
            <a:pPr lvl="1">
              <a:lnSpc>
                <a:spcPct val="90000"/>
              </a:lnSpc>
            </a:pPr>
            <a:endParaRPr lang="fi-FI" altLang="fi-FI" sz="1600" dirty="0"/>
          </a:p>
        </p:txBody>
      </p:sp>
      <p:sp>
        <p:nvSpPr>
          <p:cNvPr id="6" name="Tekstiruutu 5"/>
          <p:cNvSpPr txBox="1"/>
          <p:nvPr/>
        </p:nvSpPr>
        <p:spPr>
          <a:xfrm>
            <a:off x="467544" y="6121872"/>
            <a:ext cx="2820003" cy="230832"/>
          </a:xfrm>
          <a:prstGeom prst="rect">
            <a:avLst/>
          </a:prstGeom>
          <a:noFill/>
        </p:spPr>
        <p:txBody>
          <a:bodyPr wrap="none" rtlCol="0">
            <a:spAutoFit/>
          </a:bodyPr>
          <a:lstStyle/>
          <a:p>
            <a:r>
              <a:rPr lang="en-US" altLang="fi-FI" sz="900" dirty="0" err="1"/>
              <a:t>Bioaerosolit</a:t>
            </a:r>
            <a:r>
              <a:rPr lang="en-US" altLang="fi-FI" sz="900" dirty="0"/>
              <a:t> ja </a:t>
            </a:r>
            <a:r>
              <a:rPr lang="en-US" altLang="fi-FI" sz="900" dirty="0" err="1"/>
              <a:t>sisäilma</a:t>
            </a:r>
            <a:r>
              <a:rPr lang="en-US" altLang="fi-FI" sz="900" dirty="0"/>
              <a:t> / </a:t>
            </a:r>
            <a:r>
              <a:rPr lang="en-US" altLang="fi-FI" sz="900" dirty="0" err="1"/>
              <a:t>Työterveyslaitos</a:t>
            </a:r>
            <a:r>
              <a:rPr lang="en-US" altLang="fi-FI" sz="900" dirty="0"/>
              <a:t> / SR, MR </a:t>
            </a:r>
          </a:p>
        </p:txBody>
      </p:sp>
    </p:spTree>
    <p:extLst>
      <p:ext uri="{BB962C8B-B14F-4D97-AF65-F5344CB8AC3E}">
        <p14:creationId xmlns:p14="http://schemas.microsoft.com/office/powerpoint/2010/main" val="1339675909"/>
      </p:ext>
    </p:extLst>
  </p:cSld>
  <p:clrMapOvr>
    <a:masterClrMapping/>
  </p:clrMapOvr>
  <p:transition spd="med">
    <p:wip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normAutofit/>
          </a:bodyPr>
          <a:lstStyle/>
          <a:p>
            <a:r>
              <a:rPr lang="fi-FI" altLang="fi-FI" sz="2400" dirty="0"/>
              <a:t>Homevaurioituneen rakennuksen ilmanlaadun palauttaminen normaaliksi </a:t>
            </a:r>
            <a:r>
              <a:rPr lang="fi-FI" altLang="fi-FI" sz="1800" dirty="0"/>
              <a:t>(</a:t>
            </a:r>
            <a:r>
              <a:rPr lang="fi-FI" altLang="fi-FI" sz="1800" dirty="0" err="1"/>
              <a:t>Sabath</a:t>
            </a:r>
            <a:r>
              <a:rPr lang="fi-FI" altLang="fi-FI" sz="1800" dirty="0"/>
              <a:t> H., IED) </a:t>
            </a:r>
            <a:r>
              <a:rPr lang="fi-FI" altLang="fi-FI" sz="2400" dirty="0" smtClean="0"/>
              <a:t>	4/4</a:t>
            </a:r>
            <a:endParaRPr lang="fi-FI" altLang="fi-FI" sz="2400" dirty="0"/>
          </a:p>
        </p:txBody>
      </p:sp>
      <p:sp>
        <p:nvSpPr>
          <p:cNvPr id="22531" name="Rectangle 3"/>
          <p:cNvSpPr>
            <a:spLocks noGrp="1" noChangeArrowheads="1"/>
          </p:cNvSpPr>
          <p:nvPr>
            <p:ph idx="1"/>
          </p:nvPr>
        </p:nvSpPr>
        <p:spPr/>
        <p:txBody>
          <a:bodyPr/>
          <a:lstStyle/>
          <a:p>
            <a:pPr lvl="1">
              <a:buFontTx/>
              <a:buNone/>
            </a:pPr>
            <a:endParaRPr lang="fi-FI" altLang="fi-FI" dirty="0"/>
          </a:p>
          <a:p>
            <a:r>
              <a:rPr lang="fi-FI" altLang="fi-FI" sz="1600" i="1" dirty="0" err="1"/>
              <a:t>Stachybotrys</a:t>
            </a:r>
            <a:r>
              <a:rPr lang="fi-FI" altLang="fi-FI" sz="1600" dirty="0"/>
              <a:t>, jota oli alun perin pinnoilla n. 1.5 milj. </a:t>
            </a:r>
            <a:r>
              <a:rPr lang="fi-FI" altLang="fi-FI" sz="1600" dirty="0" err="1"/>
              <a:t>cfu</a:t>
            </a:r>
            <a:r>
              <a:rPr lang="fi-FI" altLang="fi-FI" sz="1600" dirty="0"/>
              <a:t>/in</a:t>
            </a:r>
            <a:r>
              <a:rPr lang="fi-FI" altLang="fi-FI" sz="1600" baseline="30000" dirty="0"/>
              <a:t>2</a:t>
            </a:r>
            <a:r>
              <a:rPr lang="fi-FI" altLang="fi-FI" sz="1600" dirty="0"/>
              <a:t>, saatiin hävitettyä rakennuksesta</a:t>
            </a:r>
          </a:p>
          <a:p>
            <a:endParaRPr lang="fi-FI" altLang="fi-FI" sz="1600" dirty="0"/>
          </a:p>
          <a:p>
            <a:r>
              <a:rPr lang="fi-FI" altLang="fi-FI" sz="1600" dirty="0"/>
              <a:t>muiden homeiden pitoisuudet ulkoilmassa 45-406 </a:t>
            </a:r>
            <a:r>
              <a:rPr lang="fi-FI" altLang="fi-FI" sz="1600" dirty="0" err="1"/>
              <a:t>cfu</a:t>
            </a:r>
            <a:r>
              <a:rPr lang="fi-FI" altLang="fi-FI" sz="1600" dirty="0"/>
              <a:t>/m</a:t>
            </a:r>
            <a:r>
              <a:rPr lang="fi-FI" altLang="fi-FI" sz="1600" baseline="30000" dirty="0"/>
              <a:t>3</a:t>
            </a:r>
            <a:r>
              <a:rPr lang="fi-FI" altLang="fi-FI" sz="1600" dirty="0"/>
              <a:t>,</a:t>
            </a:r>
          </a:p>
          <a:p>
            <a:r>
              <a:rPr lang="fi-FI" altLang="fi-FI" sz="1600" dirty="0"/>
              <a:t>sisäilmassa </a:t>
            </a:r>
            <a:r>
              <a:rPr lang="fi-FI" altLang="fi-FI" sz="1600" dirty="0" err="1"/>
              <a:t>max</a:t>
            </a:r>
            <a:r>
              <a:rPr lang="fi-FI" altLang="fi-FI" sz="1600" dirty="0"/>
              <a:t>. 6-20 </a:t>
            </a:r>
            <a:r>
              <a:rPr lang="fi-FI" altLang="fi-FI" sz="1600" dirty="0" err="1"/>
              <a:t>cfu</a:t>
            </a:r>
            <a:r>
              <a:rPr lang="fi-FI" altLang="fi-FI" sz="1600" dirty="0"/>
              <a:t>/m</a:t>
            </a:r>
            <a:r>
              <a:rPr lang="fi-FI" altLang="fi-FI" sz="1600" baseline="30000" dirty="0"/>
              <a:t>3</a:t>
            </a:r>
          </a:p>
          <a:p>
            <a:r>
              <a:rPr lang="fi-FI" altLang="fi-FI" sz="1600" dirty="0"/>
              <a:t>1. kerroksessa suurimmat pitoisuudet, ylimmissä pienempiä</a:t>
            </a:r>
          </a:p>
          <a:p>
            <a:endParaRPr lang="fi-FI" altLang="fi-FI" sz="1600" dirty="0"/>
          </a:p>
          <a:p>
            <a:r>
              <a:rPr lang="fi-FI" altLang="fi-FI" sz="1600" dirty="0"/>
              <a:t>pintanäytteissä samansuuntainen </a:t>
            </a:r>
            <a:r>
              <a:rPr lang="fi-FI" altLang="fi-FI" sz="1600" dirty="0" smtClean="0"/>
              <a:t>tulos</a:t>
            </a:r>
            <a:endParaRPr lang="fi-FI" altLang="fi-FI" dirty="0"/>
          </a:p>
          <a:p>
            <a:pPr lvl="1"/>
            <a:endParaRPr lang="fi-FI" altLang="fi-FI" dirty="0"/>
          </a:p>
        </p:txBody>
      </p:sp>
      <p:sp>
        <p:nvSpPr>
          <p:cNvPr id="6" name="Tekstiruutu 5"/>
          <p:cNvSpPr txBox="1"/>
          <p:nvPr/>
        </p:nvSpPr>
        <p:spPr>
          <a:xfrm>
            <a:off x="467544" y="6121872"/>
            <a:ext cx="2820003" cy="230832"/>
          </a:xfrm>
          <a:prstGeom prst="rect">
            <a:avLst/>
          </a:prstGeom>
          <a:noFill/>
        </p:spPr>
        <p:txBody>
          <a:bodyPr wrap="none" rtlCol="0">
            <a:spAutoFit/>
          </a:bodyPr>
          <a:lstStyle/>
          <a:p>
            <a:r>
              <a:rPr lang="en-US" altLang="fi-FI" sz="900" dirty="0" err="1"/>
              <a:t>Bioaerosolit</a:t>
            </a:r>
            <a:r>
              <a:rPr lang="en-US" altLang="fi-FI" sz="900" dirty="0"/>
              <a:t> ja </a:t>
            </a:r>
            <a:r>
              <a:rPr lang="en-US" altLang="fi-FI" sz="900" dirty="0" err="1"/>
              <a:t>sisäilma</a:t>
            </a:r>
            <a:r>
              <a:rPr lang="en-US" altLang="fi-FI" sz="900" dirty="0"/>
              <a:t> / </a:t>
            </a:r>
            <a:r>
              <a:rPr lang="en-US" altLang="fi-FI" sz="900" dirty="0" err="1"/>
              <a:t>Työterveyslaitos</a:t>
            </a:r>
            <a:r>
              <a:rPr lang="en-US" altLang="fi-FI" sz="900" dirty="0"/>
              <a:t> / SR, MR </a:t>
            </a:r>
          </a:p>
        </p:txBody>
      </p:sp>
    </p:spTree>
    <p:extLst>
      <p:ext uri="{BB962C8B-B14F-4D97-AF65-F5344CB8AC3E}">
        <p14:creationId xmlns:p14="http://schemas.microsoft.com/office/powerpoint/2010/main" val="1795714855"/>
      </p:ext>
    </p:extLst>
  </p:cSld>
  <p:clrMapOvr>
    <a:masterClrMapping/>
  </p:clrMapOvr>
  <p:transition spd="med">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sz="2000" dirty="0" smtClean="0"/>
              <a:t>Sisällysluettelo</a:t>
            </a:r>
            <a:endParaRPr lang="fi-FI" sz="2000" dirty="0"/>
          </a:p>
        </p:txBody>
      </p:sp>
      <p:sp>
        <p:nvSpPr>
          <p:cNvPr id="4" name="Content Placeholder 3"/>
          <p:cNvSpPr>
            <a:spLocks noGrp="1"/>
          </p:cNvSpPr>
          <p:nvPr>
            <p:ph sz="half" idx="1"/>
          </p:nvPr>
        </p:nvSpPr>
        <p:spPr/>
        <p:txBody>
          <a:bodyPr>
            <a:normAutofit fontScale="92500" lnSpcReduction="10000"/>
          </a:bodyPr>
          <a:lstStyle/>
          <a:p>
            <a:pPr marL="0" indent="0">
              <a:buNone/>
            </a:pPr>
            <a:r>
              <a:rPr lang="fi-FI" sz="1200" b="1" dirty="0" smtClean="0"/>
              <a:t>1 Biologiset epäpuhtaudet</a:t>
            </a:r>
          </a:p>
          <a:p>
            <a:pPr marL="0" indent="0">
              <a:buNone/>
            </a:pPr>
            <a:r>
              <a:rPr lang="fi-FI" sz="1200" dirty="0"/>
              <a:t>1.1 </a:t>
            </a:r>
            <a:r>
              <a:rPr lang="fi-FI" sz="1200" dirty="0" smtClean="0"/>
              <a:t>Johdanto sisäympäristökokonaisuuteen - opetussisältö</a:t>
            </a:r>
          </a:p>
          <a:p>
            <a:pPr marL="0" indent="0">
              <a:buNone/>
            </a:pPr>
            <a:r>
              <a:rPr lang="fi-FI" sz="1200" dirty="0" smtClean="0"/>
              <a:t>1.2 Mikrobiologian orientaatio</a:t>
            </a:r>
          </a:p>
          <a:p>
            <a:pPr marL="0" indent="0">
              <a:buNone/>
            </a:pPr>
            <a:r>
              <a:rPr lang="fi-FI" sz="1200" dirty="0" smtClean="0"/>
              <a:t>1.3 Mikrobiologian perusteet</a:t>
            </a:r>
          </a:p>
          <a:p>
            <a:pPr marL="0" indent="0">
              <a:buNone/>
            </a:pPr>
            <a:r>
              <a:rPr lang="fi-FI" sz="1200" dirty="0" smtClean="0"/>
              <a:t>1.4 Mikrobien elinkaari homehtuminen </a:t>
            </a:r>
            <a:r>
              <a:rPr lang="fi-FI" sz="1200" dirty="0"/>
              <a:t>ja </a:t>
            </a:r>
            <a:r>
              <a:rPr lang="fi-FI" sz="1200" dirty="0" smtClean="0"/>
              <a:t>lahoaminen</a:t>
            </a:r>
          </a:p>
          <a:p>
            <a:pPr marL="0" indent="0">
              <a:buNone/>
            </a:pPr>
            <a:r>
              <a:rPr lang="fi-FI" sz="1200" dirty="0" smtClean="0"/>
              <a:t>1.5 Materiaalien </a:t>
            </a:r>
            <a:r>
              <a:rPr lang="fi-FI" sz="1200" dirty="0"/>
              <a:t>ja pintojen </a:t>
            </a:r>
            <a:r>
              <a:rPr lang="fi-FI" sz="1200" dirty="0" smtClean="0"/>
              <a:t>mikrobisto</a:t>
            </a:r>
          </a:p>
          <a:p>
            <a:pPr marL="0" indent="0">
              <a:buNone/>
            </a:pPr>
            <a:r>
              <a:rPr lang="fi-FI" sz="1200" dirty="0"/>
              <a:t>1.6  Puun homeet ja </a:t>
            </a:r>
            <a:r>
              <a:rPr lang="fi-FI" sz="1200" dirty="0" smtClean="0"/>
              <a:t>lahot</a:t>
            </a:r>
          </a:p>
          <a:p>
            <a:pPr marL="0" indent="0">
              <a:buNone/>
            </a:pPr>
            <a:r>
              <a:rPr lang="fi-FI" sz="1200" dirty="0"/>
              <a:t>1.7 Rakenteiden vauriot ja </a:t>
            </a:r>
            <a:r>
              <a:rPr lang="fi-FI" sz="1200" dirty="0" smtClean="0"/>
              <a:t>vioittuminen</a:t>
            </a:r>
          </a:p>
          <a:p>
            <a:pPr marL="0" indent="0">
              <a:buNone/>
            </a:pPr>
            <a:r>
              <a:rPr lang="fi-FI" sz="1200" dirty="0" smtClean="0"/>
              <a:t>1.8.1 Ilman </a:t>
            </a:r>
            <a:r>
              <a:rPr lang="fi-FI" sz="1200" dirty="0"/>
              <a:t>mikrobisto asunnoissa, kouluissa ja </a:t>
            </a:r>
            <a:r>
              <a:rPr lang="fi-FI" sz="1200" dirty="0" smtClean="0"/>
              <a:t>päiväkodeissa</a:t>
            </a:r>
          </a:p>
          <a:p>
            <a:pPr marL="0" indent="0">
              <a:buNone/>
            </a:pPr>
            <a:r>
              <a:rPr lang="fi-FI" sz="1200" dirty="0" smtClean="0"/>
              <a:t>1.8.2 Ilman </a:t>
            </a:r>
            <a:r>
              <a:rPr lang="fi-FI" sz="1200" dirty="0"/>
              <a:t>mikrobisto tuotannollisissa ympäristöissä ja </a:t>
            </a:r>
            <a:r>
              <a:rPr lang="fi-FI" sz="1200" dirty="0" smtClean="0"/>
              <a:t>toimistoissa</a:t>
            </a:r>
          </a:p>
          <a:p>
            <a:pPr marL="0" indent="0">
              <a:buNone/>
            </a:pPr>
            <a:r>
              <a:rPr lang="fi-FI" sz="1200" dirty="0" smtClean="0"/>
              <a:t>1.9 Kosteusvauriorakennusten mikrobilajistoa</a:t>
            </a:r>
          </a:p>
          <a:p>
            <a:pPr marL="0" indent="0">
              <a:buNone/>
            </a:pPr>
            <a:r>
              <a:rPr lang="fi-FI" sz="1200" dirty="0"/>
              <a:t>1.10.1 </a:t>
            </a:r>
            <a:r>
              <a:rPr lang="fi-FI" sz="1200" dirty="0" err="1" smtClean="0"/>
              <a:t>Mykotoksiinit</a:t>
            </a:r>
            <a:endParaRPr lang="fi-FI" sz="1200" dirty="0" smtClean="0"/>
          </a:p>
          <a:p>
            <a:pPr marL="0" indent="0">
              <a:buNone/>
            </a:pPr>
            <a:r>
              <a:rPr lang="fi-FI" sz="1200" dirty="0" smtClean="0"/>
              <a:t>1.10.2 </a:t>
            </a:r>
            <a:r>
              <a:rPr lang="fi-FI" sz="1200" dirty="0" err="1" smtClean="0"/>
              <a:t>MVOCit</a:t>
            </a:r>
            <a:endParaRPr lang="fi-FI" sz="1200" dirty="0" smtClean="0"/>
          </a:p>
          <a:p>
            <a:pPr marL="0" indent="0">
              <a:buNone/>
            </a:pPr>
            <a:r>
              <a:rPr lang="fi-FI" sz="1200" dirty="0" smtClean="0"/>
              <a:t>1.10.3 </a:t>
            </a:r>
            <a:r>
              <a:rPr lang="fi-FI" sz="1200" dirty="0" err="1" smtClean="0"/>
              <a:t>Endotoksiinit</a:t>
            </a:r>
            <a:endParaRPr lang="fi-FI" sz="1200" dirty="0" smtClean="0"/>
          </a:p>
          <a:p>
            <a:pPr marL="0" indent="0">
              <a:buNone/>
            </a:pPr>
            <a:r>
              <a:rPr lang="fi-FI" sz="1200" dirty="0" smtClean="0"/>
              <a:t>1.10.4 Muut </a:t>
            </a:r>
            <a:r>
              <a:rPr lang="fi-FI" sz="1200" dirty="0"/>
              <a:t>mikrobien </a:t>
            </a:r>
            <a:r>
              <a:rPr lang="fi-FI" sz="1200" dirty="0" smtClean="0"/>
              <a:t>rakennekomponentit</a:t>
            </a:r>
          </a:p>
          <a:p>
            <a:pPr marL="0" indent="0">
              <a:buNone/>
            </a:pPr>
            <a:r>
              <a:rPr lang="fi-FI" sz="1200" dirty="0" smtClean="0"/>
              <a:t>1.11 Muut </a:t>
            </a:r>
            <a:r>
              <a:rPr lang="fi-FI" sz="1200" dirty="0"/>
              <a:t>sisäilman kannalta erityiset </a:t>
            </a:r>
            <a:r>
              <a:rPr lang="fi-FI" sz="1200" dirty="0" smtClean="0"/>
              <a:t>mikrobit</a:t>
            </a:r>
          </a:p>
          <a:p>
            <a:pPr marL="0" indent="0">
              <a:buNone/>
            </a:pPr>
            <a:r>
              <a:rPr lang="fi-FI" sz="1200" dirty="0" smtClean="0"/>
              <a:t>1.12 Punkit </a:t>
            </a:r>
            <a:r>
              <a:rPr lang="fi-FI" sz="1200" dirty="0"/>
              <a:t>ja </a:t>
            </a:r>
            <a:r>
              <a:rPr lang="fi-FI" sz="1200" dirty="0" smtClean="0"/>
              <a:t>allergeenit</a:t>
            </a:r>
          </a:p>
          <a:p>
            <a:pPr marL="0" indent="0">
              <a:buNone/>
            </a:pPr>
            <a:r>
              <a:rPr lang="fi-FI" sz="1200" dirty="0" smtClean="0"/>
              <a:t>1.13 Sisätilojen tuholaiset</a:t>
            </a:r>
          </a:p>
          <a:p>
            <a:pPr marL="0" indent="0">
              <a:buNone/>
            </a:pPr>
            <a:r>
              <a:rPr lang="fi-FI" sz="1200" b="1" dirty="0"/>
              <a:t>2 Kemialliset </a:t>
            </a:r>
            <a:r>
              <a:rPr lang="fi-FI" sz="1200" b="1" dirty="0" smtClean="0"/>
              <a:t>epäpuhtaudet – opetussisältö</a:t>
            </a:r>
          </a:p>
          <a:p>
            <a:pPr marL="0" indent="0">
              <a:buNone/>
            </a:pPr>
            <a:r>
              <a:rPr lang="fi-FI" sz="1200" b="1" dirty="0"/>
              <a:t>3 Terveydellisen merkityksen </a:t>
            </a:r>
            <a:r>
              <a:rPr lang="fi-FI" sz="1200" b="1" dirty="0" smtClean="0"/>
              <a:t>arviointi – opetussisältö</a:t>
            </a:r>
          </a:p>
          <a:p>
            <a:pPr marL="0" indent="0">
              <a:buNone/>
            </a:pPr>
            <a:endParaRPr lang="fi-FI" sz="1000" dirty="0" smtClean="0"/>
          </a:p>
          <a:p>
            <a:pPr marL="0" indent="0">
              <a:buNone/>
            </a:pPr>
            <a:endParaRPr lang="fi-FI" sz="1600" dirty="0"/>
          </a:p>
        </p:txBody>
      </p:sp>
      <p:sp>
        <p:nvSpPr>
          <p:cNvPr id="5" name="Content Placeholder 4"/>
          <p:cNvSpPr>
            <a:spLocks noGrp="1"/>
          </p:cNvSpPr>
          <p:nvPr>
            <p:ph sz="half" idx="2"/>
          </p:nvPr>
        </p:nvSpPr>
        <p:spPr/>
        <p:txBody>
          <a:bodyPr>
            <a:normAutofit fontScale="92500" lnSpcReduction="10000"/>
          </a:bodyPr>
          <a:lstStyle/>
          <a:p>
            <a:pPr marL="0" indent="0">
              <a:buNone/>
            </a:pPr>
            <a:r>
              <a:rPr lang="fi-FI" sz="1200" b="1" dirty="0"/>
              <a:t>4 Sisäympäristön tutkimukset ja raportointi</a:t>
            </a:r>
          </a:p>
          <a:p>
            <a:pPr marL="0" indent="0">
              <a:buNone/>
            </a:pPr>
            <a:r>
              <a:rPr lang="fi-FI" sz="1200" dirty="0"/>
              <a:t>4.1 Tutkimusstrategian laatiminen</a:t>
            </a:r>
          </a:p>
          <a:p>
            <a:pPr marL="0" indent="0">
              <a:buNone/>
            </a:pPr>
            <a:r>
              <a:rPr lang="fi-FI" sz="1200" dirty="0"/>
              <a:t>4.2 Näytteenotto mikrobiologisiin analyyseihin</a:t>
            </a:r>
          </a:p>
          <a:p>
            <a:pPr marL="0" indent="0">
              <a:buNone/>
            </a:pPr>
            <a:r>
              <a:rPr lang="fi-FI" sz="1200" dirty="0"/>
              <a:t>4.3 Mikrobien analysointi</a:t>
            </a:r>
          </a:p>
          <a:p>
            <a:pPr marL="0" indent="0">
              <a:buNone/>
            </a:pPr>
            <a:r>
              <a:rPr lang="fi-FI" sz="1200" dirty="0"/>
              <a:t>4.4 Mikrobien ohjearvot ja tulosten tulkinta</a:t>
            </a:r>
          </a:p>
          <a:p>
            <a:pPr marL="0" indent="0">
              <a:buNone/>
            </a:pPr>
            <a:r>
              <a:rPr lang="fi-FI" sz="1200" dirty="0"/>
              <a:t>4.5 Riskinarviointi</a:t>
            </a:r>
          </a:p>
          <a:p>
            <a:pPr marL="0" indent="0">
              <a:buNone/>
            </a:pPr>
            <a:r>
              <a:rPr lang="fi-FI" sz="1200" dirty="0"/>
              <a:t>4.6 Sisäympäristön tutkimukset ja raportointi</a:t>
            </a:r>
          </a:p>
          <a:p>
            <a:pPr marL="0" indent="0">
              <a:buNone/>
            </a:pPr>
            <a:r>
              <a:rPr lang="fi-FI" sz="1200" b="1" dirty="0" smtClean="0"/>
              <a:t>5 </a:t>
            </a:r>
            <a:r>
              <a:rPr lang="fi-FI" sz="1200" b="1" dirty="0"/>
              <a:t>Sisäilman laadun hallinta </a:t>
            </a:r>
            <a:r>
              <a:rPr lang="fi-FI" sz="1200" b="1" dirty="0" smtClean="0"/>
              <a:t>korjausprosessissa</a:t>
            </a:r>
          </a:p>
          <a:p>
            <a:pPr marL="0" indent="0">
              <a:buNone/>
            </a:pPr>
            <a:r>
              <a:rPr lang="fi-FI" sz="1200" dirty="0"/>
              <a:t>5.1 Homekorjaustyömaan kosteuden ja puhtauden </a:t>
            </a:r>
            <a:r>
              <a:rPr lang="fi-FI" sz="1200" dirty="0" smtClean="0"/>
              <a:t>hallinta – opetussisältö</a:t>
            </a:r>
          </a:p>
          <a:p>
            <a:pPr marL="0" indent="0">
              <a:buNone/>
            </a:pPr>
            <a:r>
              <a:rPr lang="fi-FI" sz="1200" dirty="0" smtClean="0"/>
              <a:t>5.2 Homekorjauksen työsuojelunäkökohdat – opetussisältö</a:t>
            </a:r>
          </a:p>
          <a:p>
            <a:pPr marL="0" indent="0">
              <a:buNone/>
            </a:pPr>
            <a:r>
              <a:rPr lang="fi-FI" sz="1200" dirty="0" smtClean="0">
                <a:solidFill>
                  <a:srgbClr val="FF0000"/>
                </a:solidFill>
              </a:rPr>
              <a:t>5.3 Siivous- ja homesiivous</a:t>
            </a:r>
          </a:p>
          <a:p>
            <a:pPr marL="0" indent="0">
              <a:buNone/>
            </a:pPr>
            <a:r>
              <a:rPr lang="fi-FI" sz="1200" dirty="0" smtClean="0"/>
              <a:t>5.4 Rakenteiden toimivuus</a:t>
            </a:r>
          </a:p>
          <a:p>
            <a:pPr marL="0" indent="0">
              <a:buNone/>
            </a:pPr>
            <a:r>
              <a:rPr lang="fi-FI" sz="1200" b="1" dirty="0"/>
              <a:t>6. Sisäilmasto-ongelmien hallinta </a:t>
            </a:r>
            <a:r>
              <a:rPr lang="fi-FI" sz="1200" b="1" dirty="0" smtClean="0"/>
              <a:t>yhteistyönä</a:t>
            </a:r>
          </a:p>
          <a:p>
            <a:pPr marL="0" indent="0">
              <a:buNone/>
            </a:pPr>
            <a:r>
              <a:rPr lang="fi-FI" sz="1200" dirty="0" smtClean="0"/>
              <a:t>6.1 Toimintamallit </a:t>
            </a:r>
            <a:r>
              <a:rPr lang="fi-FI" sz="1200" dirty="0"/>
              <a:t>sisäilmasto-ongelmien </a:t>
            </a:r>
            <a:r>
              <a:rPr lang="fi-FI" sz="1200" dirty="0" smtClean="0"/>
              <a:t>ratkaisemisessa – opetussisältö</a:t>
            </a:r>
          </a:p>
          <a:p>
            <a:pPr marL="0" indent="0">
              <a:buNone/>
            </a:pPr>
            <a:r>
              <a:rPr lang="fi-FI" sz="1200" dirty="0" smtClean="0"/>
              <a:t>6.2 Sisäilmaryhmätoiminta – opetussisältö</a:t>
            </a:r>
          </a:p>
          <a:p>
            <a:pPr marL="0" indent="0">
              <a:buNone/>
            </a:pPr>
            <a:r>
              <a:rPr lang="fi-FI" sz="1200" dirty="0" smtClean="0"/>
              <a:t>6.3 Viranomaistoiminta </a:t>
            </a:r>
            <a:r>
              <a:rPr lang="fi-FI" sz="1200" dirty="0"/>
              <a:t>ja </a:t>
            </a:r>
            <a:r>
              <a:rPr lang="fi-FI" sz="1200" dirty="0" smtClean="0"/>
              <a:t>yhteistyö – opetussisältö</a:t>
            </a:r>
          </a:p>
          <a:p>
            <a:pPr marL="0" indent="0">
              <a:buNone/>
            </a:pPr>
            <a:r>
              <a:rPr lang="fi-FI" sz="1200" dirty="0" smtClean="0"/>
              <a:t>6.4 Viestintä</a:t>
            </a:r>
            <a:r>
              <a:rPr lang="fi-FI" sz="1200" dirty="0"/>
              <a:t>, ml. </a:t>
            </a:r>
            <a:r>
              <a:rPr lang="fi-FI" sz="1200" dirty="0"/>
              <a:t>r</a:t>
            </a:r>
            <a:r>
              <a:rPr lang="fi-FI" sz="1200" dirty="0" smtClean="0"/>
              <a:t>iskiviestintä </a:t>
            </a:r>
            <a:r>
              <a:rPr lang="fi-FI" sz="1200" dirty="0" smtClean="0"/>
              <a:t>- opetussisältö</a:t>
            </a:r>
            <a:endParaRPr lang="fi-FI" sz="1200" dirty="0"/>
          </a:p>
        </p:txBody>
      </p:sp>
    </p:spTree>
    <p:extLst>
      <p:ext uri="{BB962C8B-B14F-4D97-AF65-F5344CB8AC3E}">
        <p14:creationId xmlns:p14="http://schemas.microsoft.com/office/powerpoint/2010/main" val="1317225767"/>
      </p:ext>
    </p:extLst>
  </p:cSld>
  <p:clrMapOvr>
    <a:masterClrMapping/>
  </p:clrMapOvr>
  <p:transition spd="med">
    <p:wip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fi-FI" altLang="fi-FI" dirty="0"/>
              <a:t>Moniongelmaisten kotien puhdistus</a:t>
            </a:r>
            <a:br>
              <a:rPr lang="fi-FI" altLang="fi-FI" dirty="0"/>
            </a:br>
            <a:r>
              <a:rPr lang="fi-FI" altLang="fi-FI" sz="2000" dirty="0" err="1"/>
              <a:t>Klitzman</a:t>
            </a:r>
            <a:r>
              <a:rPr lang="fi-FI" altLang="fi-FI" sz="2000" dirty="0"/>
              <a:t> et al. 2005</a:t>
            </a:r>
          </a:p>
        </p:txBody>
      </p:sp>
      <p:sp>
        <p:nvSpPr>
          <p:cNvPr id="23555" name="Rectangle 3"/>
          <p:cNvSpPr>
            <a:spLocks noGrp="1" noChangeArrowheads="1"/>
          </p:cNvSpPr>
          <p:nvPr>
            <p:ph idx="1"/>
          </p:nvPr>
        </p:nvSpPr>
        <p:spPr/>
        <p:txBody>
          <a:bodyPr/>
          <a:lstStyle/>
          <a:p>
            <a:pPr lvl="1"/>
            <a:r>
              <a:rPr lang="fi-FI" altLang="fi-FI" dirty="0"/>
              <a:t>H</a:t>
            </a:r>
            <a:r>
              <a:rPr lang="fi-FI" altLang="fi-FI" dirty="0" smtClean="0"/>
              <a:t>ome</a:t>
            </a:r>
            <a:endParaRPr lang="fi-FI" altLang="fi-FI" dirty="0"/>
          </a:p>
          <a:p>
            <a:pPr lvl="1"/>
            <a:r>
              <a:rPr lang="fi-FI" altLang="fi-FI" dirty="0"/>
              <a:t>T</a:t>
            </a:r>
            <a:r>
              <a:rPr lang="fi-FI" altLang="fi-FI" dirty="0" smtClean="0"/>
              <a:t>oimenpideraja</a:t>
            </a:r>
            <a:r>
              <a:rPr lang="fi-FI" altLang="fi-FI" dirty="0"/>
              <a:t>:</a:t>
            </a:r>
          </a:p>
          <a:p>
            <a:pPr lvl="2"/>
            <a:r>
              <a:rPr lang="fi-FI" altLang="fi-FI" dirty="0"/>
              <a:t>näkyvää hometta</a:t>
            </a:r>
          </a:p>
          <a:p>
            <a:pPr lvl="2"/>
            <a:r>
              <a:rPr lang="fi-FI" altLang="fi-FI" dirty="0"/>
              <a:t>pölynäytteessä    &gt; 1 milj. </a:t>
            </a:r>
            <a:r>
              <a:rPr lang="fi-FI" altLang="fi-FI" dirty="0" err="1"/>
              <a:t>cfu</a:t>
            </a:r>
            <a:r>
              <a:rPr lang="fi-FI" altLang="fi-FI" dirty="0"/>
              <a:t>/g</a:t>
            </a:r>
          </a:p>
          <a:p>
            <a:pPr lvl="1"/>
            <a:r>
              <a:rPr lang="fi-FI" altLang="fi-FI" dirty="0"/>
              <a:t>P</a:t>
            </a:r>
            <a:r>
              <a:rPr lang="fi-FI" altLang="fi-FI" dirty="0" smtClean="0"/>
              <a:t>uhdistusmenetelmä</a:t>
            </a:r>
            <a:r>
              <a:rPr lang="fi-FI" altLang="fi-FI" dirty="0"/>
              <a:t>:</a:t>
            </a:r>
          </a:p>
          <a:p>
            <a:pPr lvl="2"/>
            <a:r>
              <a:rPr lang="fi-FI" altLang="fi-FI" dirty="0"/>
              <a:t>näkyvän homeen puhdistus</a:t>
            </a:r>
          </a:p>
          <a:p>
            <a:pPr lvl="2"/>
            <a:r>
              <a:rPr lang="fi-FI" altLang="fi-FI" dirty="0"/>
              <a:t>vesivahingoittuneiden rakenteiden korjaus tai tarvittaessa poisto</a:t>
            </a:r>
          </a:p>
        </p:txBody>
      </p:sp>
      <p:sp>
        <p:nvSpPr>
          <p:cNvPr id="5" name="Slide Number Placeholder 4"/>
          <p:cNvSpPr>
            <a:spLocks noGrp="1"/>
          </p:cNvSpPr>
          <p:nvPr>
            <p:ph type="sldNum" sz="quarter" idx="12"/>
          </p:nvPr>
        </p:nvSpPr>
        <p:spPr/>
        <p:txBody>
          <a:bodyPr/>
          <a:lstStyle/>
          <a:p>
            <a:fld id="{F13BF7C2-8632-4F3F-B84D-5EBD279367C5}" type="slidenum">
              <a:rPr lang="en-US" altLang="fi-FI"/>
              <a:pPr/>
              <a:t>30</a:t>
            </a:fld>
            <a:endParaRPr lang="en-US" altLang="fi-FI"/>
          </a:p>
        </p:txBody>
      </p:sp>
      <p:sp>
        <p:nvSpPr>
          <p:cNvPr id="6" name="Tekstiruutu 5"/>
          <p:cNvSpPr txBox="1"/>
          <p:nvPr/>
        </p:nvSpPr>
        <p:spPr>
          <a:xfrm>
            <a:off x="467544" y="6121872"/>
            <a:ext cx="2820003" cy="230832"/>
          </a:xfrm>
          <a:prstGeom prst="rect">
            <a:avLst/>
          </a:prstGeom>
          <a:noFill/>
        </p:spPr>
        <p:txBody>
          <a:bodyPr wrap="none" rtlCol="0">
            <a:spAutoFit/>
          </a:bodyPr>
          <a:lstStyle/>
          <a:p>
            <a:r>
              <a:rPr lang="en-US" altLang="fi-FI" sz="900" dirty="0" err="1"/>
              <a:t>Bioaerosolit</a:t>
            </a:r>
            <a:r>
              <a:rPr lang="en-US" altLang="fi-FI" sz="900" dirty="0"/>
              <a:t> ja </a:t>
            </a:r>
            <a:r>
              <a:rPr lang="en-US" altLang="fi-FI" sz="900" dirty="0" err="1"/>
              <a:t>sisäilma</a:t>
            </a:r>
            <a:r>
              <a:rPr lang="en-US" altLang="fi-FI" sz="900" dirty="0"/>
              <a:t> / </a:t>
            </a:r>
            <a:r>
              <a:rPr lang="en-US" altLang="fi-FI" sz="900" dirty="0" err="1"/>
              <a:t>Työterveyslaitos</a:t>
            </a:r>
            <a:r>
              <a:rPr lang="en-US" altLang="fi-FI" sz="900" dirty="0"/>
              <a:t> / SR, MR </a:t>
            </a:r>
          </a:p>
        </p:txBody>
      </p:sp>
    </p:spTree>
    <p:extLst>
      <p:ext uri="{BB962C8B-B14F-4D97-AF65-F5344CB8AC3E}">
        <p14:creationId xmlns:p14="http://schemas.microsoft.com/office/powerpoint/2010/main" val="660518678"/>
      </p:ext>
    </p:extLst>
  </p:cSld>
  <p:clrMapOvr>
    <a:masterClrMapping/>
  </p:clrMapOvr>
  <p:transition spd="med">
    <p:wip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fi-FI" altLang="fi-FI" dirty="0"/>
              <a:t>Moniongelmaisten kotien puhdistus</a:t>
            </a:r>
            <a:br>
              <a:rPr lang="fi-FI" altLang="fi-FI" dirty="0"/>
            </a:br>
            <a:r>
              <a:rPr lang="fi-FI" altLang="fi-FI" sz="2000" dirty="0" err="1"/>
              <a:t>Klitzman</a:t>
            </a:r>
            <a:r>
              <a:rPr lang="fi-FI" altLang="fi-FI" sz="2000" dirty="0"/>
              <a:t> et al. 2005</a:t>
            </a:r>
          </a:p>
        </p:txBody>
      </p:sp>
      <p:sp>
        <p:nvSpPr>
          <p:cNvPr id="24579" name="Rectangle 3"/>
          <p:cNvSpPr>
            <a:spLocks noGrp="1" noChangeArrowheads="1"/>
          </p:cNvSpPr>
          <p:nvPr>
            <p:ph idx="1"/>
          </p:nvPr>
        </p:nvSpPr>
        <p:spPr/>
        <p:txBody>
          <a:bodyPr>
            <a:normAutofit/>
          </a:bodyPr>
          <a:lstStyle/>
          <a:p>
            <a:r>
              <a:rPr lang="fi-FI" altLang="fi-FI" sz="1600" dirty="0"/>
              <a:t>näkyvää hometta 18/70 asunnossa ennen puhdistusta</a:t>
            </a:r>
          </a:p>
          <a:p>
            <a:r>
              <a:rPr lang="fi-FI" altLang="fi-FI" sz="1600" dirty="0"/>
              <a:t>0/70 välittömästi puhdistuksen jälkeen</a:t>
            </a:r>
          </a:p>
          <a:p>
            <a:r>
              <a:rPr lang="fi-FI" altLang="fi-FI" sz="1600" dirty="0"/>
              <a:t>seurannassa 7/70 (ennen ja 5 kk seurannassa)</a:t>
            </a:r>
          </a:p>
          <a:p>
            <a:r>
              <a:rPr lang="fi-FI" altLang="fi-FI" sz="1600" dirty="0"/>
              <a:t>seurannassa 8/70 ( ainoastaan 5 kk seurannassa) </a:t>
            </a:r>
          </a:p>
          <a:p>
            <a:r>
              <a:rPr lang="fi-FI" altLang="fi-FI" sz="1600" dirty="0"/>
              <a:t>ei merkitsevää eroa</a:t>
            </a:r>
          </a:p>
          <a:p>
            <a:endParaRPr lang="fi-FI" altLang="fi-FI" sz="1600" dirty="0"/>
          </a:p>
          <a:p>
            <a:r>
              <a:rPr lang="fi-FI" altLang="fi-FI" sz="1600" dirty="0"/>
              <a:t>pölynäytteiden kohonnut homeitiöpitoisuus 6/70 ennen p.</a:t>
            </a:r>
          </a:p>
          <a:p>
            <a:r>
              <a:rPr lang="fi-FI" altLang="fi-FI" sz="1600" dirty="0"/>
              <a:t>3/70 välittömästi puhdistuksen jälkeen</a:t>
            </a:r>
          </a:p>
          <a:p>
            <a:r>
              <a:rPr lang="fi-FI" altLang="fi-FI" sz="1600" dirty="0"/>
              <a:t>seurannassa 0/70 (ennen ja 5 kk seurannassa)</a:t>
            </a:r>
          </a:p>
          <a:p>
            <a:r>
              <a:rPr lang="fi-FI" altLang="fi-FI" sz="1600" dirty="0"/>
              <a:t>seurannassa 3/70 (ainoastaan 5 kk seurannassa)</a:t>
            </a:r>
          </a:p>
          <a:p>
            <a:r>
              <a:rPr lang="fi-FI" altLang="fi-FI" sz="1600" dirty="0"/>
              <a:t>tilastollisesti melkein merkitsevä ero</a:t>
            </a:r>
          </a:p>
          <a:p>
            <a:endParaRPr lang="fi-FI" altLang="fi-FI" sz="1600" dirty="0"/>
          </a:p>
          <a:p>
            <a:r>
              <a:rPr lang="fi-FI" altLang="fi-FI" sz="1600" dirty="0"/>
              <a:t>yleispäätelmä: puhdistuksen vaikutukset ovat selvimmät silloin, kun epäpuhtauksien määrä on suuri ennen puhdistusta</a:t>
            </a:r>
          </a:p>
        </p:txBody>
      </p:sp>
    </p:spTree>
    <p:extLst>
      <p:ext uri="{BB962C8B-B14F-4D97-AF65-F5344CB8AC3E}">
        <p14:creationId xmlns:p14="http://schemas.microsoft.com/office/powerpoint/2010/main" val="1494037439"/>
      </p:ext>
    </p:extLst>
  </p:cSld>
  <p:clrMapOvr>
    <a:masterClrMapping/>
  </p:clrMapOvr>
  <p:transition spd="med">
    <p:wip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fi-FI" altLang="fi-FI" dirty="0"/>
              <a:t>Hurrikaani </a:t>
            </a:r>
            <a:r>
              <a:rPr lang="fi-FI" altLang="fi-FI" dirty="0" err="1"/>
              <a:t>Katrinan</a:t>
            </a:r>
            <a:r>
              <a:rPr lang="fi-FI" altLang="fi-FI" dirty="0"/>
              <a:t> jälkien siivous</a:t>
            </a:r>
            <a:br>
              <a:rPr lang="fi-FI" altLang="fi-FI" dirty="0"/>
            </a:br>
            <a:r>
              <a:rPr lang="fi-FI" altLang="fi-FI" sz="2400" dirty="0" err="1"/>
              <a:t>Chew</a:t>
            </a:r>
            <a:r>
              <a:rPr lang="fi-FI" altLang="fi-FI" sz="2400" dirty="0"/>
              <a:t> et al. 2006</a:t>
            </a:r>
          </a:p>
        </p:txBody>
      </p:sp>
      <p:sp>
        <p:nvSpPr>
          <p:cNvPr id="28675" name="Rectangle 3"/>
          <p:cNvSpPr>
            <a:spLocks noGrp="1" noChangeArrowheads="1"/>
          </p:cNvSpPr>
          <p:nvPr>
            <p:ph type="body" idx="1"/>
          </p:nvPr>
        </p:nvSpPr>
        <p:spPr/>
        <p:txBody>
          <a:bodyPr/>
          <a:lstStyle/>
          <a:p>
            <a:pPr>
              <a:buFontTx/>
              <a:buNone/>
            </a:pPr>
            <a:endParaRPr lang="fi-FI" altLang="fi-FI" dirty="0"/>
          </a:p>
          <a:p>
            <a:r>
              <a:rPr lang="fi-FI" altLang="fi-FI" sz="1800" dirty="0"/>
              <a:t>vesi nousi 0.3 – 2 metriä asunnoissa</a:t>
            </a:r>
          </a:p>
          <a:p>
            <a:r>
              <a:rPr lang="fi-FI" altLang="fi-FI" sz="1800" dirty="0"/>
              <a:t>lähtötilanteessa sieni-itiöpitoisuus 22.000-515.000 </a:t>
            </a:r>
            <a:r>
              <a:rPr lang="fi-FI" altLang="fi-FI" sz="1800" dirty="0" err="1"/>
              <a:t>cfu</a:t>
            </a:r>
            <a:r>
              <a:rPr lang="fi-FI" altLang="fi-FI" sz="1800" dirty="0"/>
              <a:t>/m</a:t>
            </a:r>
            <a:r>
              <a:rPr lang="fi-FI" altLang="fi-FI" sz="1800" baseline="30000" dirty="0"/>
              <a:t>3</a:t>
            </a:r>
            <a:r>
              <a:rPr lang="fi-FI" altLang="fi-FI" sz="1800" dirty="0"/>
              <a:t>; kokonaisitiöpitoisuus 82.000-630.000 kpl/m</a:t>
            </a:r>
            <a:r>
              <a:rPr lang="fi-FI" altLang="fi-FI" sz="1800" baseline="30000" dirty="0"/>
              <a:t>3</a:t>
            </a:r>
          </a:p>
          <a:p>
            <a:r>
              <a:rPr lang="fi-FI" altLang="fi-FI" sz="1800" i="1" dirty="0" err="1"/>
              <a:t>Penicillium</a:t>
            </a:r>
            <a:r>
              <a:rPr lang="fi-FI" altLang="fi-FI" sz="1800" i="1" dirty="0"/>
              <a:t>, </a:t>
            </a:r>
            <a:r>
              <a:rPr lang="fi-FI" altLang="fi-FI" sz="1800" i="1" dirty="0" err="1"/>
              <a:t>Aspergillus</a:t>
            </a:r>
            <a:r>
              <a:rPr lang="fi-FI" altLang="fi-FI" sz="1800" dirty="0"/>
              <a:t> ja </a:t>
            </a:r>
            <a:r>
              <a:rPr lang="fi-FI" altLang="fi-FI" sz="1800" i="1" dirty="0" err="1"/>
              <a:t>Paecilomyces</a:t>
            </a:r>
            <a:r>
              <a:rPr lang="fi-FI" altLang="fi-FI" sz="1800" dirty="0"/>
              <a:t>  valtasuvut</a:t>
            </a:r>
          </a:p>
          <a:p>
            <a:endParaRPr lang="fi-FI" altLang="fi-FI" sz="1800" dirty="0"/>
          </a:p>
          <a:p>
            <a:r>
              <a:rPr lang="fi-FI" altLang="fi-FI" sz="1800" dirty="0"/>
              <a:t>siivousten jälkeen sieni-itiöpitoisuudet olivat pienempiä, jopa useita kertaluokkia pienempiä (kuva 1. sivu 1886)</a:t>
            </a:r>
          </a:p>
          <a:p>
            <a:endParaRPr lang="fi-FI" altLang="fi-FI" sz="1800" dirty="0"/>
          </a:p>
          <a:p>
            <a:r>
              <a:rPr lang="fi-FI" altLang="fi-FI" sz="1800" dirty="0"/>
              <a:t>Ks. taulukko 1. s. 1884</a:t>
            </a:r>
          </a:p>
        </p:txBody>
      </p:sp>
      <p:sp>
        <p:nvSpPr>
          <p:cNvPr id="6" name="Tekstiruutu 5"/>
          <p:cNvSpPr txBox="1"/>
          <p:nvPr/>
        </p:nvSpPr>
        <p:spPr>
          <a:xfrm>
            <a:off x="467544" y="6121872"/>
            <a:ext cx="2820003" cy="230832"/>
          </a:xfrm>
          <a:prstGeom prst="rect">
            <a:avLst/>
          </a:prstGeom>
          <a:noFill/>
        </p:spPr>
        <p:txBody>
          <a:bodyPr wrap="none" rtlCol="0">
            <a:spAutoFit/>
          </a:bodyPr>
          <a:lstStyle/>
          <a:p>
            <a:r>
              <a:rPr lang="en-US" altLang="fi-FI" sz="900" dirty="0" err="1"/>
              <a:t>Bioaerosolit</a:t>
            </a:r>
            <a:r>
              <a:rPr lang="en-US" altLang="fi-FI" sz="900" dirty="0"/>
              <a:t> ja </a:t>
            </a:r>
            <a:r>
              <a:rPr lang="en-US" altLang="fi-FI" sz="900" dirty="0" err="1"/>
              <a:t>sisäilma</a:t>
            </a:r>
            <a:r>
              <a:rPr lang="en-US" altLang="fi-FI" sz="900" dirty="0"/>
              <a:t> / </a:t>
            </a:r>
            <a:r>
              <a:rPr lang="en-US" altLang="fi-FI" sz="900" dirty="0" err="1"/>
              <a:t>Työterveyslaitos</a:t>
            </a:r>
            <a:r>
              <a:rPr lang="en-US" altLang="fi-FI" sz="900" dirty="0"/>
              <a:t> / SR, MR </a:t>
            </a:r>
          </a:p>
        </p:txBody>
      </p:sp>
    </p:spTree>
    <p:extLst>
      <p:ext uri="{BB962C8B-B14F-4D97-AF65-F5344CB8AC3E}">
        <p14:creationId xmlns:p14="http://schemas.microsoft.com/office/powerpoint/2010/main" val="161630020"/>
      </p:ext>
    </p:extLst>
  </p:cSld>
  <p:clrMapOvr>
    <a:masterClrMapping/>
  </p:clrMapOvr>
  <p:transition spd="med">
    <p:wip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fi-FI" altLang="fi-FI"/>
              <a:t>Ei niin onnistuneita ratkaisuja</a:t>
            </a:r>
          </a:p>
        </p:txBody>
      </p:sp>
      <p:sp>
        <p:nvSpPr>
          <p:cNvPr id="25603" name="Rectangle 3"/>
          <p:cNvSpPr>
            <a:spLocks noGrp="1" noChangeArrowheads="1"/>
          </p:cNvSpPr>
          <p:nvPr>
            <p:ph idx="1"/>
          </p:nvPr>
        </p:nvSpPr>
        <p:spPr/>
        <p:txBody>
          <a:bodyPr/>
          <a:lstStyle/>
          <a:p>
            <a:r>
              <a:rPr lang="fi-FI" altLang="fi-FI" sz="1800" dirty="0"/>
              <a:t>M</a:t>
            </a:r>
            <a:r>
              <a:rPr lang="fi-FI" altLang="fi-FI" sz="1800" dirty="0" smtClean="0"/>
              <a:t>ikroaaltokäsittely</a:t>
            </a:r>
            <a:r>
              <a:rPr lang="fi-FI" altLang="fi-FI" sz="1800" dirty="0"/>
              <a:t>, </a:t>
            </a:r>
            <a:r>
              <a:rPr lang="fi-FI" altLang="fi-FI" sz="1800" dirty="0" err="1"/>
              <a:t>Gorny</a:t>
            </a:r>
            <a:r>
              <a:rPr lang="fi-FI" altLang="fi-FI" sz="1800" dirty="0"/>
              <a:t> et al. 2007</a:t>
            </a:r>
          </a:p>
          <a:p>
            <a:pPr lvl="1"/>
            <a:r>
              <a:rPr lang="fi-FI" altLang="fi-FI" sz="1600" dirty="0"/>
              <a:t>vaikutuksissa suuria mikrobikohtaisia eroja</a:t>
            </a:r>
          </a:p>
          <a:p>
            <a:pPr lvl="1"/>
            <a:r>
              <a:rPr lang="fi-FI" altLang="fi-FI" sz="1600" dirty="0"/>
              <a:t>käsittely/altistusaika vaikuttaa lopputulokseen</a:t>
            </a:r>
          </a:p>
          <a:p>
            <a:pPr lvl="1"/>
            <a:r>
              <a:rPr lang="fi-FI" altLang="fi-FI" sz="1600" dirty="0"/>
              <a:t>itiöiden elävyys väheni 60 min käsittelyssä</a:t>
            </a:r>
          </a:p>
          <a:p>
            <a:pPr lvl="1"/>
            <a:r>
              <a:rPr lang="fi-FI" altLang="fi-FI" sz="1600" dirty="0"/>
              <a:t>lyhyempi  aika vähensi vain sieni-itiöiden elävyyttä, mutta lisäsi </a:t>
            </a:r>
            <a:r>
              <a:rPr lang="fi-FI" altLang="fi-FI" sz="1600" dirty="0" err="1"/>
              <a:t>aktinomykeettien</a:t>
            </a:r>
            <a:r>
              <a:rPr lang="fi-FI" altLang="fi-FI" sz="1600" dirty="0"/>
              <a:t> kasvua</a:t>
            </a:r>
          </a:p>
          <a:p>
            <a:pPr lvl="1"/>
            <a:endParaRPr lang="fi-FI" altLang="fi-FI" sz="1600" dirty="0"/>
          </a:p>
          <a:p>
            <a:pPr lvl="1"/>
            <a:endParaRPr lang="fi-FI" altLang="fi-FI" sz="1600" dirty="0"/>
          </a:p>
          <a:p>
            <a:r>
              <a:rPr lang="fi-FI" altLang="fi-FI" sz="1800" dirty="0"/>
              <a:t>M</a:t>
            </a:r>
            <a:r>
              <a:rPr lang="fi-FI" altLang="fi-FI" sz="1800" dirty="0" smtClean="0"/>
              <a:t>aton </a:t>
            </a:r>
            <a:r>
              <a:rPr lang="fi-FI" altLang="fi-FI" sz="1800" dirty="0"/>
              <a:t>imurointi ja märkäpesu, </a:t>
            </a:r>
            <a:r>
              <a:rPr lang="fi-FI" altLang="fi-FI" sz="1800" dirty="0" err="1"/>
              <a:t>Wassenaar</a:t>
            </a:r>
            <a:r>
              <a:rPr lang="fi-FI" altLang="fi-FI" sz="1800" dirty="0"/>
              <a:t> 1988</a:t>
            </a:r>
          </a:p>
          <a:p>
            <a:pPr lvl="1"/>
            <a:r>
              <a:rPr lang="fi-FI" altLang="fi-FI" sz="1600" dirty="0"/>
              <a:t>punkkien määrä voi jopa lisääntyä märkäpesun seurauksen, kun petopunkkipopulaatio pienenee, mikä johtaa muun punkkipopulaation lisääntymiseen</a:t>
            </a:r>
          </a:p>
        </p:txBody>
      </p:sp>
      <p:sp>
        <p:nvSpPr>
          <p:cNvPr id="5" name="Slide Number Placeholder 5"/>
          <p:cNvSpPr>
            <a:spLocks noGrp="1"/>
          </p:cNvSpPr>
          <p:nvPr>
            <p:ph type="sldNum" sz="quarter" idx="12"/>
          </p:nvPr>
        </p:nvSpPr>
        <p:spPr/>
        <p:txBody>
          <a:bodyPr/>
          <a:lstStyle/>
          <a:p>
            <a:fld id="{3132791A-575E-45EE-A6D2-21269FDADC99}" type="slidenum">
              <a:rPr lang="en-US" altLang="fi-FI"/>
              <a:pPr/>
              <a:t>33</a:t>
            </a:fld>
            <a:endParaRPr lang="en-US" altLang="fi-FI"/>
          </a:p>
        </p:txBody>
      </p:sp>
      <p:sp>
        <p:nvSpPr>
          <p:cNvPr id="6" name="Tekstiruutu 5"/>
          <p:cNvSpPr txBox="1"/>
          <p:nvPr/>
        </p:nvSpPr>
        <p:spPr>
          <a:xfrm>
            <a:off x="467544" y="6121872"/>
            <a:ext cx="2820003" cy="230832"/>
          </a:xfrm>
          <a:prstGeom prst="rect">
            <a:avLst/>
          </a:prstGeom>
          <a:noFill/>
        </p:spPr>
        <p:txBody>
          <a:bodyPr wrap="none" rtlCol="0">
            <a:spAutoFit/>
          </a:bodyPr>
          <a:lstStyle/>
          <a:p>
            <a:r>
              <a:rPr lang="en-US" altLang="fi-FI" sz="900" dirty="0" err="1"/>
              <a:t>Bioaerosolit</a:t>
            </a:r>
            <a:r>
              <a:rPr lang="en-US" altLang="fi-FI" sz="900" dirty="0"/>
              <a:t> ja </a:t>
            </a:r>
            <a:r>
              <a:rPr lang="en-US" altLang="fi-FI" sz="900" dirty="0" err="1"/>
              <a:t>sisäilma</a:t>
            </a:r>
            <a:r>
              <a:rPr lang="en-US" altLang="fi-FI" sz="900" dirty="0"/>
              <a:t> / </a:t>
            </a:r>
            <a:r>
              <a:rPr lang="en-US" altLang="fi-FI" sz="900" dirty="0" err="1"/>
              <a:t>Työterveyslaitos</a:t>
            </a:r>
            <a:r>
              <a:rPr lang="en-US" altLang="fi-FI" sz="900" dirty="0"/>
              <a:t> / SR, MR </a:t>
            </a:r>
          </a:p>
        </p:txBody>
      </p:sp>
    </p:spTree>
    <p:extLst>
      <p:ext uri="{BB962C8B-B14F-4D97-AF65-F5344CB8AC3E}">
        <p14:creationId xmlns:p14="http://schemas.microsoft.com/office/powerpoint/2010/main" val="2629678300"/>
      </p:ext>
    </p:extLst>
  </p:cSld>
  <p:clrMapOvr>
    <a:masterClrMapping/>
  </p:clrMapOvr>
  <p:transition spd="med">
    <p:wip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en-GB" altLang="fi-FI" sz="2800" dirty="0" err="1"/>
              <a:t>Tapaus</a:t>
            </a:r>
            <a:r>
              <a:rPr lang="en-GB" altLang="fi-FI" sz="2800" dirty="0"/>
              <a:t> 1: </a:t>
            </a:r>
            <a:r>
              <a:rPr lang="en-GB" altLang="fi-FI" sz="2800" dirty="0" err="1" smtClean="0"/>
              <a:t>Siivous</a:t>
            </a:r>
            <a:r>
              <a:rPr lang="en-GB" altLang="fi-FI" sz="2800" dirty="0" smtClean="0"/>
              <a:t> – </a:t>
            </a:r>
            <a:r>
              <a:rPr lang="en-GB" altLang="fi-FI" sz="2800" dirty="0" err="1" smtClean="0"/>
              <a:t>hyvä</a:t>
            </a:r>
            <a:r>
              <a:rPr lang="en-GB" altLang="fi-FI" sz="2800" dirty="0" smtClean="0"/>
              <a:t> </a:t>
            </a:r>
            <a:r>
              <a:rPr lang="en-GB" altLang="fi-FI" sz="2800" dirty="0" err="1" smtClean="0"/>
              <a:t>vai</a:t>
            </a:r>
            <a:r>
              <a:rPr lang="en-GB" altLang="fi-FI" sz="2800" dirty="0" smtClean="0"/>
              <a:t> </a:t>
            </a:r>
            <a:r>
              <a:rPr lang="en-GB" altLang="fi-FI" sz="2800" dirty="0" err="1" smtClean="0"/>
              <a:t>huono</a:t>
            </a:r>
            <a:r>
              <a:rPr lang="en-GB" altLang="fi-FI" sz="2800" dirty="0" smtClean="0"/>
              <a:t> </a:t>
            </a:r>
            <a:r>
              <a:rPr lang="en-GB" altLang="fi-FI" sz="2800" dirty="0" err="1" smtClean="0"/>
              <a:t>juttu</a:t>
            </a:r>
            <a:r>
              <a:rPr lang="en-GB" altLang="fi-FI" sz="2800" dirty="0" smtClean="0"/>
              <a:t>?</a:t>
            </a:r>
            <a:endParaRPr lang="fi-FI" sz="2800" dirty="0"/>
          </a:p>
        </p:txBody>
      </p:sp>
      <p:sp>
        <p:nvSpPr>
          <p:cNvPr id="3" name="Sisällön paikkamerkki 2"/>
          <p:cNvSpPr>
            <a:spLocks noGrp="1"/>
          </p:cNvSpPr>
          <p:nvPr>
            <p:ph idx="1"/>
          </p:nvPr>
        </p:nvSpPr>
        <p:spPr/>
        <p:txBody>
          <a:bodyPr>
            <a:normAutofit/>
          </a:bodyPr>
          <a:lstStyle/>
          <a:p>
            <a:pPr eaLnBrk="0" hangingPunct="0">
              <a:buClr>
                <a:schemeClr val="accent1"/>
              </a:buClr>
              <a:buSzPct val="90000"/>
              <a:buNone/>
            </a:pPr>
            <a:r>
              <a:rPr kumimoji="1" lang="en-GB" altLang="fi-FI" sz="1800" dirty="0" err="1"/>
              <a:t>Kipsilevyseinästä</a:t>
            </a:r>
            <a:r>
              <a:rPr kumimoji="1" lang="en-GB" altLang="fi-FI" sz="1800" dirty="0"/>
              <a:t> </a:t>
            </a:r>
            <a:r>
              <a:rPr kumimoji="1" lang="en-GB" altLang="fi-FI" sz="1800" dirty="0" err="1"/>
              <a:t>otetuista</a:t>
            </a:r>
            <a:r>
              <a:rPr kumimoji="1" lang="en-GB" altLang="fi-FI" sz="1800" dirty="0"/>
              <a:t> </a:t>
            </a:r>
            <a:r>
              <a:rPr kumimoji="1" lang="en-GB" altLang="fi-FI" sz="1800" dirty="0" err="1"/>
              <a:t>materiaalinäytteistä</a:t>
            </a:r>
            <a:r>
              <a:rPr kumimoji="1" lang="en-GB" altLang="fi-FI" sz="1800" dirty="0"/>
              <a:t> </a:t>
            </a:r>
            <a:r>
              <a:rPr kumimoji="1" lang="en-GB" altLang="fi-FI" sz="1800" dirty="0" err="1"/>
              <a:t>löytyi</a:t>
            </a:r>
            <a:r>
              <a:rPr kumimoji="1" lang="en-GB" altLang="fi-FI" sz="1800" dirty="0"/>
              <a:t> </a:t>
            </a:r>
            <a:r>
              <a:rPr kumimoji="1" lang="en-GB" altLang="fi-FI" sz="1800" dirty="0" err="1"/>
              <a:t>suuria</a:t>
            </a:r>
            <a:r>
              <a:rPr kumimoji="1" lang="en-GB" altLang="fi-FI" sz="1800" dirty="0"/>
              <a:t> </a:t>
            </a:r>
            <a:r>
              <a:rPr kumimoji="1" lang="en-GB" altLang="fi-FI" sz="1800" dirty="0" err="1"/>
              <a:t>pitoisuuksia</a:t>
            </a:r>
            <a:r>
              <a:rPr kumimoji="1" lang="en-GB" altLang="fi-FI" sz="1800" dirty="0"/>
              <a:t> </a:t>
            </a:r>
            <a:r>
              <a:rPr kumimoji="1" lang="en-GB" altLang="fi-FI" sz="1800" dirty="0" err="1"/>
              <a:t>elinkykyisiä</a:t>
            </a:r>
            <a:r>
              <a:rPr kumimoji="1" lang="en-GB" altLang="fi-FI" sz="1800" dirty="0"/>
              <a:t> </a:t>
            </a:r>
            <a:r>
              <a:rPr kumimoji="1" lang="en-GB" altLang="fi-FI" sz="1800" dirty="0" err="1"/>
              <a:t>homeita</a:t>
            </a:r>
            <a:r>
              <a:rPr kumimoji="1" lang="en-GB" altLang="fi-FI" sz="1800" dirty="0"/>
              <a:t>, </a:t>
            </a:r>
            <a:r>
              <a:rPr kumimoji="1" lang="en-GB" altLang="fi-FI" sz="1800" dirty="0" err="1"/>
              <a:t>erityisesti</a:t>
            </a:r>
            <a:r>
              <a:rPr kumimoji="1" lang="en-GB" altLang="fi-FI" sz="1800" dirty="0"/>
              <a:t> </a:t>
            </a:r>
            <a:r>
              <a:rPr kumimoji="1" lang="en-GB" altLang="fi-FI" sz="1800" dirty="0" err="1"/>
              <a:t>mahdollisia</a:t>
            </a:r>
            <a:r>
              <a:rPr kumimoji="1" lang="en-GB" altLang="fi-FI" sz="1800" dirty="0"/>
              <a:t> </a:t>
            </a:r>
            <a:r>
              <a:rPr kumimoji="1" lang="en-GB" altLang="fi-FI" sz="1800" dirty="0" err="1"/>
              <a:t>toksiinintuottajia</a:t>
            </a:r>
            <a:r>
              <a:rPr kumimoji="1" lang="en-GB" altLang="fi-FI" sz="1800" dirty="0"/>
              <a:t>, </a:t>
            </a:r>
            <a:r>
              <a:rPr kumimoji="1" lang="en-GB" altLang="fi-FI" sz="1800" dirty="0" err="1"/>
              <a:t>lähimpänä</a:t>
            </a:r>
            <a:r>
              <a:rPr kumimoji="1" lang="en-GB" altLang="fi-FI" sz="1800" dirty="0"/>
              <a:t> </a:t>
            </a:r>
            <a:r>
              <a:rPr kumimoji="1" lang="en-GB" altLang="fi-FI" sz="1800" dirty="0" err="1"/>
              <a:t>lattiaa</a:t>
            </a:r>
            <a:r>
              <a:rPr kumimoji="1" lang="en-GB" altLang="fi-FI" sz="1800" dirty="0"/>
              <a:t> </a:t>
            </a:r>
            <a:r>
              <a:rPr kumimoji="1" lang="en-GB" altLang="fi-FI" sz="1800" dirty="0" err="1"/>
              <a:t>olevilta</a:t>
            </a:r>
            <a:r>
              <a:rPr kumimoji="1" lang="en-GB" altLang="fi-FI" sz="1800" dirty="0"/>
              <a:t> </a:t>
            </a:r>
            <a:r>
              <a:rPr kumimoji="1" lang="en-GB" altLang="fi-FI" sz="1800" dirty="0" err="1"/>
              <a:t>alueilta</a:t>
            </a:r>
            <a:r>
              <a:rPr kumimoji="1" lang="en-GB" altLang="fi-FI" sz="1800" dirty="0"/>
              <a:t>.</a:t>
            </a:r>
          </a:p>
          <a:p>
            <a:pPr eaLnBrk="0" hangingPunct="0">
              <a:buSzPct val="90000"/>
            </a:pPr>
            <a:r>
              <a:rPr kumimoji="1" lang="en-GB" altLang="fi-FI" sz="1600" dirty="0" err="1"/>
              <a:t>Suuria</a:t>
            </a:r>
            <a:r>
              <a:rPr kumimoji="1" lang="en-GB" altLang="fi-FI" sz="1600" dirty="0"/>
              <a:t> </a:t>
            </a:r>
            <a:r>
              <a:rPr kumimoji="1" lang="en-GB" altLang="fi-FI" sz="1600" dirty="0" err="1"/>
              <a:t>pitoisuuksia</a:t>
            </a:r>
            <a:r>
              <a:rPr kumimoji="1" lang="en-GB" altLang="fi-FI" sz="1600" dirty="0"/>
              <a:t> </a:t>
            </a:r>
            <a:r>
              <a:rPr kumimoji="1" lang="en-GB" altLang="fi-FI" sz="1600" i="1" dirty="0" err="1"/>
              <a:t>Stachybotrys</a:t>
            </a:r>
            <a:r>
              <a:rPr kumimoji="1" lang="en-GB" altLang="fi-FI" sz="1600" dirty="0"/>
              <a:t> </a:t>
            </a:r>
            <a:r>
              <a:rPr kumimoji="1" lang="en-GB" altLang="fi-FI" sz="1600" dirty="0" err="1"/>
              <a:t>itiöitä</a:t>
            </a:r>
            <a:r>
              <a:rPr kumimoji="1" lang="en-GB" altLang="fi-FI" sz="1600" dirty="0"/>
              <a:t> </a:t>
            </a:r>
            <a:r>
              <a:rPr kumimoji="1" lang="en-GB" altLang="fi-FI" sz="1600" dirty="0" err="1"/>
              <a:t>suoramikroskopoinnissa</a:t>
            </a:r>
            <a:r>
              <a:rPr kumimoji="1" lang="en-GB" altLang="fi-FI" sz="1600" dirty="0"/>
              <a:t>, </a:t>
            </a:r>
            <a:r>
              <a:rPr kumimoji="1" lang="en-GB" altLang="fi-FI" sz="1600" dirty="0" err="1"/>
              <a:t>mutta</a:t>
            </a:r>
            <a:r>
              <a:rPr kumimoji="1" lang="en-GB" altLang="fi-FI" sz="1600" dirty="0"/>
              <a:t> </a:t>
            </a:r>
            <a:r>
              <a:rPr kumimoji="1" lang="en-GB" altLang="fi-FI" sz="1600" dirty="0" err="1"/>
              <a:t>ei</a:t>
            </a:r>
            <a:r>
              <a:rPr kumimoji="1" lang="en-GB" altLang="fi-FI" sz="1600" dirty="0"/>
              <a:t> </a:t>
            </a:r>
            <a:r>
              <a:rPr kumimoji="1" lang="en-GB" altLang="fi-FI" sz="1600" dirty="0" err="1"/>
              <a:t>viljelyssä</a:t>
            </a:r>
            <a:r>
              <a:rPr kumimoji="1" lang="en-GB" altLang="fi-FI" sz="1600" dirty="0"/>
              <a:t>.</a:t>
            </a:r>
          </a:p>
          <a:p>
            <a:pPr eaLnBrk="0" hangingPunct="0">
              <a:buSzPct val="90000"/>
            </a:pPr>
            <a:r>
              <a:rPr kumimoji="1" lang="en-GB" altLang="fi-FI" sz="1600" dirty="0"/>
              <a:t>Vain </a:t>
            </a:r>
            <a:r>
              <a:rPr kumimoji="1" lang="en-GB" altLang="fi-FI" sz="1600" dirty="0" err="1"/>
              <a:t>pieniä</a:t>
            </a:r>
            <a:r>
              <a:rPr kumimoji="1" lang="en-GB" altLang="fi-FI" sz="1600" dirty="0"/>
              <a:t> </a:t>
            </a:r>
            <a:r>
              <a:rPr kumimoji="1" lang="en-GB" altLang="fi-FI" sz="1600" dirty="0" err="1"/>
              <a:t>määriä</a:t>
            </a:r>
            <a:r>
              <a:rPr kumimoji="1" lang="en-GB" altLang="fi-FI" sz="1600" dirty="0"/>
              <a:t> </a:t>
            </a:r>
            <a:r>
              <a:rPr kumimoji="1" lang="en-GB" altLang="fi-FI" sz="1600" dirty="0" err="1"/>
              <a:t>elinkykyisiä</a:t>
            </a:r>
            <a:r>
              <a:rPr kumimoji="1" lang="en-GB" altLang="fi-FI" sz="1600" dirty="0"/>
              <a:t> </a:t>
            </a:r>
            <a:r>
              <a:rPr kumimoji="1" lang="en-GB" altLang="fi-FI" sz="1600" dirty="0" err="1"/>
              <a:t>itiöitä</a:t>
            </a:r>
            <a:r>
              <a:rPr kumimoji="1" lang="en-GB" altLang="fi-FI" sz="1600" dirty="0"/>
              <a:t> 60 </a:t>
            </a:r>
            <a:r>
              <a:rPr kumimoji="1" lang="en-GB" altLang="fi-FI" sz="1600" dirty="0" err="1"/>
              <a:t>cm:n</a:t>
            </a:r>
            <a:r>
              <a:rPr kumimoji="1" lang="en-GB" altLang="fi-FI" sz="1600" dirty="0"/>
              <a:t> </a:t>
            </a:r>
            <a:r>
              <a:rPr kumimoji="1" lang="en-GB" altLang="fi-FI" sz="1600" dirty="0" err="1"/>
              <a:t>korkeudella</a:t>
            </a:r>
            <a:r>
              <a:rPr kumimoji="1" lang="en-GB" altLang="fi-FI" sz="1600" dirty="0"/>
              <a:t> </a:t>
            </a:r>
            <a:r>
              <a:rPr kumimoji="1" lang="en-GB" altLang="fi-FI" sz="1600" dirty="0" err="1"/>
              <a:t>lattiasta</a:t>
            </a:r>
            <a:r>
              <a:rPr kumimoji="1" lang="en-GB" altLang="fi-FI" sz="1600" dirty="0"/>
              <a:t>.</a:t>
            </a:r>
          </a:p>
          <a:p>
            <a:pPr eaLnBrk="0" hangingPunct="0">
              <a:spcBef>
                <a:spcPct val="50000"/>
              </a:spcBef>
              <a:buSzPct val="90000"/>
            </a:pPr>
            <a:r>
              <a:rPr kumimoji="1" lang="en-GB" altLang="fi-FI" sz="1600" dirty="0" err="1"/>
              <a:t>Lattianpesukoneiden</a:t>
            </a:r>
            <a:r>
              <a:rPr kumimoji="1" lang="en-GB" altLang="fi-FI" sz="1600" dirty="0"/>
              <a:t> </a:t>
            </a:r>
            <a:r>
              <a:rPr kumimoji="1" lang="en-GB" altLang="fi-FI" sz="1600" dirty="0" err="1"/>
              <a:t>vesi</a:t>
            </a:r>
            <a:r>
              <a:rPr kumimoji="1" lang="en-GB" altLang="fi-FI" sz="1600" dirty="0"/>
              <a:t> tai </a:t>
            </a:r>
            <a:r>
              <a:rPr kumimoji="1" lang="en-GB" altLang="fi-FI" sz="1600" dirty="0" err="1"/>
              <a:t>väljä</a:t>
            </a:r>
            <a:r>
              <a:rPr kumimoji="1" lang="en-GB" altLang="fi-FI" sz="1600" dirty="0"/>
              <a:t> </a:t>
            </a:r>
            <a:r>
              <a:rPr kumimoji="1" lang="en-GB" altLang="fi-FI" sz="1600" dirty="0" err="1"/>
              <a:t>vesi</a:t>
            </a:r>
            <a:r>
              <a:rPr kumimoji="1" lang="en-GB" altLang="fi-FI" sz="1600" dirty="0"/>
              <a:t> </a:t>
            </a:r>
            <a:r>
              <a:rPr kumimoji="1" lang="en-GB" altLang="fi-FI" sz="1600" dirty="0" err="1"/>
              <a:t>menee</a:t>
            </a:r>
            <a:r>
              <a:rPr kumimoji="1" lang="en-GB" altLang="fi-FI" sz="1600" dirty="0"/>
              <a:t> </a:t>
            </a:r>
            <a:r>
              <a:rPr kumimoji="1" lang="en-GB" altLang="fi-FI" sz="1600" dirty="0" err="1"/>
              <a:t>helposti</a:t>
            </a:r>
            <a:r>
              <a:rPr kumimoji="1" lang="en-GB" altLang="fi-FI" sz="1600" dirty="0"/>
              <a:t> </a:t>
            </a:r>
            <a:r>
              <a:rPr kumimoji="1" lang="en-GB" altLang="fi-FI" sz="1600" dirty="0" err="1"/>
              <a:t>lattialistojen</a:t>
            </a:r>
            <a:r>
              <a:rPr kumimoji="1" lang="en-GB" altLang="fi-FI" sz="1600" dirty="0"/>
              <a:t> </a:t>
            </a:r>
            <a:r>
              <a:rPr kumimoji="1" lang="en-GB" altLang="fi-FI" sz="1600" dirty="0" err="1"/>
              <a:t>alle</a:t>
            </a:r>
            <a:r>
              <a:rPr kumimoji="1" lang="en-GB" altLang="fi-FI" sz="1600" dirty="0"/>
              <a:t> ja </a:t>
            </a:r>
            <a:r>
              <a:rPr kumimoji="1" lang="en-GB" altLang="fi-FI" sz="1600" dirty="0" err="1"/>
              <a:t>imeytyy</a:t>
            </a:r>
            <a:r>
              <a:rPr kumimoji="1" lang="en-GB" altLang="fi-FI" sz="1600" dirty="0"/>
              <a:t> </a:t>
            </a:r>
            <a:r>
              <a:rPr kumimoji="1" lang="en-GB" altLang="fi-FI" sz="1600" dirty="0" err="1"/>
              <a:t>sieltä</a:t>
            </a:r>
            <a:r>
              <a:rPr kumimoji="1" lang="en-GB" altLang="fi-FI" sz="1600" dirty="0"/>
              <a:t> </a:t>
            </a:r>
            <a:r>
              <a:rPr kumimoji="1" lang="en-GB" altLang="fi-FI" sz="1600" dirty="0" err="1"/>
              <a:t>seinään</a:t>
            </a:r>
            <a:r>
              <a:rPr kumimoji="1" lang="en-GB" altLang="fi-FI" sz="1600" dirty="0"/>
              <a:t>.</a:t>
            </a:r>
          </a:p>
          <a:p>
            <a:pPr eaLnBrk="0" hangingPunct="0">
              <a:spcBef>
                <a:spcPct val="50000"/>
              </a:spcBef>
              <a:buSzPct val="90000"/>
            </a:pPr>
            <a:r>
              <a:rPr kumimoji="1" lang="en-GB" altLang="fi-FI" sz="1600" dirty="0" err="1"/>
              <a:t>Monissa</a:t>
            </a:r>
            <a:r>
              <a:rPr kumimoji="1" lang="en-GB" altLang="fi-FI" sz="1600" dirty="0"/>
              <a:t> </a:t>
            </a:r>
            <a:r>
              <a:rPr kumimoji="1" lang="en-GB" altLang="fi-FI" sz="1600" dirty="0" err="1"/>
              <a:t>tapauksissa</a:t>
            </a:r>
            <a:r>
              <a:rPr kumimoji="1" lang="en-GB" altLang="fi-FI" sz="1600" dirty="0"/>
              <a:t> </a:t>
            </a:r>
            <a:r>
              <a:rPr kumimoji="1" lang="en-GB" altLang="fi-FI" sz="1600" dirty="0" err="1"/>
              <a:t>runsaan</a:t>
            </a:r>
            <a:r>
              <a:rPr kumimoji="1" lang="en-GB" altLang="fi-FI" sz="1600" dirty="0"/>
              <a:t> </a:t>
            </a:r>
            <a:r>
              <a:rPr kumimoji="1" lang="en-GB" altLang="fi-FI" sz="1600" dirty="0" err="1"/>
              <a:t>pesuveden</a:t>
            </a:r>
            <a:r>
              <a:rPr kumimoji="1" lang="en-GB" altLang="fi-FI" sz="1600" dirty="0"/>
              <a:t> </a:t>
            </a:r>
            <a:r>
              <a:rPr kumimoji="1" lang="en-GB" altLang="fi-FI" sz="1600" dirty="0" err="1"/>
              <a:t>käyttö</a:t>
            </a:r>
            <a:r>
              <a:rPr kumimoji="1" lang="en-GB" altLang="fi-FI" sz="1600" dirty="0"/>
              <a:t> on </a:t>
            </a:r>
            <a:r>
              <a:rPr kumimoji="1" lang="en-GB" altLang="fi-FI" sz="1600" dirty="0" err="1"/>
              <a:t>johtanut</a:t>
            </a:r>
            <a:r>
              <a:rPr kumimoji="1" lang="en-GB" altLang="fi-FI" sz="1600" dirty="0"/>
              <a:t> </a:t>
            </a:r>
            <a:r>
              <a:rPr kumimoji="1" lang="en-GB" altLang="fi-FI" sz="1600" dirty="0" err="1"/>
              <a:t>kuivissa</a:t>
            </a:r>
            <a:r>
              <a:rPr kumimoji="1" lang="en-GB" altLang="fi-FI" sz="1600" dirty="0"/>
              <a:t> </a:t>
            </a:r>
            <a:r>
              <a:rPr kumimoji="1" lang="en-GB" altLang="fi-FI" sz="1600" dirty="0" err="1"/>
              <a:t>tiloissa</a:t>
            </a:r>
            <a:r>
              <a:rPr kumimoji="1" lang="en-GB" altLang="fi-FI" sz="1600" dirty="0"/>
              <a:t> </a:t>
            </a:r>
            <a:r>
              <a:rPr lang="en-GB" altLang="fi-FI" sz="1600" dirty="0" err="1"/>
              <a:t>kalustesokkeleiden</a:t>
            </a:r>
            <a:r>
              <a:rPr lang="en-GB" altLang="fi-FI" sz="1600" dirty="0"/>
              <a:t>, </a:t>
            </a:r>
            <a:r>
              <a:rPr lang="en-GB" altLang="fi-FI" sz="1600" dirty="0" err="1"/>
              <a:t>jalkalistojen</a:t>
            </a:r>
            <a:r>
              <a:rPr lang="en-GB" altLang="fi-FI" sz="1600" dirty="0"/>
              <a:t> ja </a:t>
            </a:r>
            <a:r>
              <a:rPr lang="en-GB" altLang="fi-FI" sz="1600" dirty="0" err="1"/>
              <a:t>seinälevyjen</a:t>
            </a:r>
            <a:r>
              <a:rPr lang="en-GB" altLang="fi-FI" sz="1600" dirty="0"/>
              <a:t> </a:t>
            </a:r>
            <a:r>
              <a:rPr lang="en-GB" altLang="fi-FI" sz="1600" dirty="0" err="1"/>
              <a:t>homehtumiseen</a:t>
            </a:r>
            <a:r>
              <a:rPr lang="en-GB" altLang="fi-FI" sz="1600" dirty="0"/>
              <a:t>, </a:t>
            </a:r>
            <a:r>
              <a:rPr lang="en-GB" altLang="fi-FI" sz="1600" dirty="0" err="1"/>
              <a:t>jopa</a:t>
            </a:r>
            <a:r>
              <a:rPr lang="en-GB" altLang="fi-FI" sz="1600" dirty="0"/>
              <a:t> </a:t>
            </a:r>
            <a:r>
              <a:rPr kumimoji="1" lang="en-GB" altLang="fi-FI" sz="1600" dirty="0" err="1"/>
              <a:t>vakaviin</a:t>
            </a:r>
            <a:r>
              <a:rPr kumimoji="1" lang="en-GB" altLang="fi-FI" sz="1600" dirty="0"/>
              <a:t>, </a:t>
            </a:r>
            <a:r>
              <a:rPr kumimoji="1" lang="en-GB" altLang="fi-FI" sz="1600" dirty="0" err="1"/>
              <a:t>piileviin</a:t>
            </a:r>
            <a:r>
              <a:rPr kumimoji="1" lang="en-GB" altLang="fi-FI" sz="1600" dirty="0"/>
              <a:t> </a:t>
            </a:r>
            <a:r>
              <a:rPr kumimoji="1" lang="en-GB" altLang="fi-FI" sz="1600" dirty="0" err="1"/>
              <a:t>homevaurioihin</a:t>
            </a:r>
            <a:r>
              <a:rPr lang="en-GB" altLang="fi-FI" sz="1600" dirty="0"/>
              <a:t>.</a:t>
            </a:r>
          </a:p>
          <a:p>
            <a:pPr eaLnBrk="0" hangingPunct="0">
              <a:spcBef>
                <a:spcPct val="50000"/>
              </a:spcBef>
              <a:buSzPct val="90000"/>
            </a:pPr>
            <a:r>
              <a:rPr kumimoji="1" lang="en-GB" altLang="fi-FI" sz="1600" dirty="0" err="1"/>
              <a:t>Hyvissä</a:t>
            </a:r>
            <a:r>
              <a:rPr kumimoji="1" lang="en-GB" altLang="fi-FI" sz="1600" dirty="0"/>
              <a:t> </a:t>
            </a:r>
            <a:r>
              <a:rPr kumimoji="1" lang="en-GB" altLang="fi-FI" sz="1600" dirty="0" err="1"/>
              <a:t>siivouskäytännöissä</a:t>
            </a:r>
            <a:r>
              <a:rPr kumimoji="1" lang="en-GB" altLang="fi-FI" sz="1600" dirty="0"/>
              <a:t> </a:t>
            </a:r>
            <a:r>
              <a:rPr kumimoji="1" lang="en-GB" altLang="fi-FI" sz="1600" dirty="0" err="1"/>
              <a:t>ei</a:t>
            </a:r>
            <a:r>
              <a:rPr kumimoji="1" lang="en-GB" altLang="fi-FI" sz="1600" dirty="0"/>
              <a:t> </a:t>
            </a:r>
            <a:r>
              <a:rPr kumimoji="1" lang="en-GB" altLang="fi-FI" sz="1600" dirty="0" err="1"/>
              <a:t>aiheuteta</a:t>
            </a:r>
            <a:r>
              <a:rPr kumimoji="1" lang="en-GB" altLang="fi-FI" sz="1600" dirty="0"/>
              <a:t> </a:t>
            </a:r>
            <a:r>
              <a:rPr kumimoji="1" lang="en-GB" altLang="fi-FI" sz="1600" dirty="0" err="1"/>
              <a:t>vahinkoa</a:t>
            </a:r>
            <a:r>
              <a:rPr kumimoji="1" lang="en-GB" altLang="fi-FI" sz="1600" dirty="0"/>
              <a:t> </a:t>
            </a:r>
            <a:r>
              <a:rPr kumimoji="1" lang="en-GB" altLang="fi-FI" sz="1600" dirty="0" err="1"/>
              <a:t>rakenteille</a:t>
            </a:r>
            <a:r>
              <a:rPr kumimoji="1" lang="en-GB" altLang="fi-FI" sz="1600" dirty="0"/>
              <a:t>, </a:t>
            </a:r>
            <a:r>
              <a:rPr kumimoji="1" lang="en-GB" altLang="fi-FI" sz="1600" dirty="0" err="1"/>
              <a:t>jotka</a:t>
            </a:r>
            <a:r>
              <a:rPr kumimoji="1" lang="en-GB" altLang="fi-FI" sz="1600" dirty="0"/>
              <a:t> </a:t>
            </a:r>
            <a:r>
              <a:rPr kumimoji="1" lang="en-GB" altLang="fi-FI" sz="1600" dirty="0" err="1"/>
              <a:t>sietävät</a:t>
            </a:r>
            <a:r>
              <a:rPr kumimoji="1" lang="en-GB" altLang="fi-FI" sz="1600" dirty="0"/>
              <a:t> </a:t>
            </a:r>
            <a:r>
              <a:rPr kumimoji="1" lang="en-GB" altLang="fi-FI" sz="1600" dirty="0" err="1"/>
              <a:t>lyhytaikaista</a:t>
            </a:r>
            <a:r>
              <a:rPr kumimoji="1" lang="en-GB" altLang="fi-FI" sz="1600" dirty="0"/>
              <a:t> </a:t>
            </a:r>
            <a:r>
              <a:rPr kumimoji="1" lang="en-GB" altLang="fi-FI" sz="1600" dirty="0" err="1"/>
              <a:t>vähäistä</a:t>
            </a:r>
            <a:r>
              <a:rPr kumimoji="1" lang="en-GB" altLang="fi-FI" sz="1600" dirty="0"/>
              <a:t> </a:t>
            </a:r>
            <a:r>
              <a:rPr kumimoji="1" lang="en-GB" altLang="fi-FI" sz="1600" dirty="0" err="1"/>
              <a:t>kostumista</a:t>
            </a:r>
            <a:r>
              <a:rPr kumimoji="1" lang="en-GB" altLang="fi-FI" sz="1600" dirty="0"/>
              <a:t>. </a:t>
            </a:r>
          </a:p>
        </p:txBody>
      </p:sp>
    </p:spTree>
    <p:extLst>
      <p:ext uri="{BB962C8B-B14F-4D97-AF65-F5344CB8AC3E}">
        <p14:creationId xmlns:p14="http://schemas.microsoft.com/office/powerpoint/2010/main" val="432478355"/>
      </p:ext>
    </p:extLst>
  </p:cSld>
  <p:clrMapOvr>
    <a:masterClrMapping/>
  </p:clrMapOvr>
  <p:transition spd="med">
    <p:wip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normAutofit/>
          </a:bodyPr>
          <a:lstStyle/>
          <a:p>
            <a:r>
              <a:rPr lang="en-US" altLang="fi-FI" sz="2800" b="1" dirty="0" err="1"/>
              <a:t>Tapaus</a:t>
            </a:r>
            <a:r>
              <a:rPr lang="en-US" altLang="fi-FI" sz="2800" b="1" dirty="0"/>
              <a:t> 2: </a:t>
            </a:r>
            <a:r>
              <a:rPr lang="en-US" altLang="fi-FI" sz="2800" b="1" dirty="0" err="1"/>
              <a:t>Yhteenveto</a:t>
            </a:r>
            <a:r>
              <a:rPr lang="en-US" altLang="fi-FI" sz="2800" b="1" dirty="0"/>
              <a:t> </a:t>
            </a:r>
            <a:r>
              <a:rPr lang="en-US" altLang="fi-FI" sz="2800" b="1" dirty="0" err="1"/>
              <a:t>pintaremontin</a:t>
            </a:r>
            <a:r>
              <a:rPr lang="en-US" altLang="fi-FI" sz="2800" b="1" dirty="0"/>
              <a:t> ja </a:t>
            </a:r>
            <a:r>
              <a:rPr lang="en-US" altLang="fi-FI" sz="2800" b="1" dirty="0" err="1"/>
              <a:t>tehosiivouksen</a:t>
            </a:r>
            <a:r>
              <a:rPr lang="en-US" altLang="fi-FI" sz="2800" b="1" dirty="0"/>
              <a:t> </a:t>
            </a:r>
            <a:r>
              <a:rPr lang="en-US" altLang="fi-FI" sz="2800" b="1" dirty="0" err="1"/>
              <a:t>vaikutuksista</a:t>
            </a:r>
            <a:endParaRPr lang="en-US" altLang="fi-FI" sz="3600" b="1" dirty="0"/>
          </a:p>
        </p:txBody>
      </p:sp>
      <p:sp>
        <p:nvSpPr>
          <p:cNvPr id="15363" name="Rectangle 3"/>
          <p:cNvSpPr>
            <a:spLocks noGrp="1" noChangeArrowheads="1"/>
          </p:cNvSpPr>
          <p:nvPr>
            <p:ph idx="1"/>
          </p:nvPr>
        </p:nvSpPr>
        <p:spPr/>
        <p:txBody>
          <a:bodyPr anchor="ctr"/>
          <a:lstStyle/>
          <a:p>
            <a:r>
              <a:rPr lang="en-US" altLang="fi-FI" sz="2100" dirty="0" err="1"/>
              <a:t>tuloilmamäärät</a:t>
            </a:r>
            <a:endParaRPr lang="en-US" altLang="fi-FI" sz="2100" dirty="0"/>
          </a:p>
          <a:p>
            <a:r>
              <a:rPr lang="en-US" altLang="fi-FI" sz="2100" dirty="0" err="1">
                <a:solidFill>
                  <a:schemeClr val="accent2">
                    <a:lumMod val="75000"/>
                  </a:schemeClr>
                </a:solidFill>
              </a:rPr>
              <a:t>painesuhteet</a:t>
            </a:r>
            <a:endParaRPr lang="en-US" altLang="fi-FI" sz="2100" dirty="0">
              <a:solidFill>
                <a:schemeClr val="accent2">
                  <a:lumMod val="75000"/>
                </a:schemeClr>
              </a:solidFill>
            </a:endParaRPr>
          </a:p>
          <a:p>
            <a:r>
              <a:rPr lang="en-US" altLang="fi-FI" sz="2100" dirty="0" err="1">
                <a:solidFill>
                  <a:schemeClr val="accent2">
                    <a:lumMod val="75000"/>
                  </a:schemeClr>
                </a:solidFill>
              </a:rPr>
              <a:t>mineraalikuidut</a:t>
            </a:r>
            <a:endParaRPr lang="en-US" altLang="fi-FI" sz="2100" dirty="0">
              <a:solidFill>
                <a:schemeClr val="accent2">
                  <a:lumMod val="75000"/>
                </a:schemeClr>
              </a:solidFill>
            </a:endParaRPr>
          </a:p>
          <a:p>
            <a:r>
              <a:rPr lang="en-US" altLang="fi-FI" sz="2100" dirty="0"/>
              <a:t>TVOC</a:t>
            </a:r>
          </a:p>
          <a:p>
            <a:r>
              <a:rPr lang="en-US" altLang="fi-FI" sz="2100" dirty="0" err="1"/>
              <a:t>pölypitoisuudet</a:t>
            </a:r>
            <a:endParaRPr lang="en-US" altLang="fi-FI" sz="2100" dirty="0"/>
          </a:p>
          <a:p>
            <a:r>
              <a:rPr lang="en-US" altLang="fi-FI" sz="2100" dirty="0" err="1"/>
              <a:t>siivouksen</a:t>
            </a:r>
            <a:r>
              <a:rPr lang="en-US" altLang="fi-FI" sz="2100" dirty="0"/>
              <a:t> </a:t>
            </a:r>
            <a:r>
              <a:rPr lang="en-US" altLang="fi-FI" sz="2100" dirty="0" err="1"/>
              <a:t>tehokkuus</a:t>
            </a:r>
            <a:endParaRPr lang="en-US" altLang="fi-FI" sz="2100" dirty="0"/>
          </a:p>
          <a:p>
            <a:r>
              <a:rPr lang="en-US" altLang="fi-FI" sz="2100" dirty="0" err="1">
                <a:solidFill>
                  <a:schemeClr val="accent2">
                    <a:lumMod val="75000"/>
                  </a:schemeClr>
                </a:solidFill>
              </a:rPr>
              <a:t>mikrobiologia</a:t>
            </a:r>
            <a:endParaRPr lang="en-US" altLang="fi-FI" sz="2100" dirty="0">
              <a:solidFill>
                <a:schemeClr val="accent2">
                  <a:lumMod val="75000"/>
                </a:schemeClr>
              </a:solidFill>
            </a:endParaRPr>
          </a:p>
          <a:p>
            <a:r>
              <a:rPr lang="en-US" altLang="fi-FI" sz="2100" dirty="0" err="1">
                <a:solidFill>
                  <a:schemeClr val="accent2">
                    <a:lumMod val="75000"/>
                  </a:schemeClr>
                </a:solidFill>
              </a:rPr>
              <a:t>oireiden</a:t>
            </a:r>
            <a:r>
              <a:rPr lang="en-US" altLang="fi-FI" sz="2100" dirty="0">
                <a:solidFill>
                  <a:schemeClr val="accent2">
                    <a:lumMod val="75000"/>
                  </a:schemeClr>
                </a:solidFill>
              </a:rPr>
              <a:t> </a:t>
            </a:r>
            <a:r>
              <a:rPr lang="en-US" altLang="fi-FI" sz="2100" dirty="0" err="1">
                <a:solidFill>
                  <a:schemeClr val="accent2">
                    <a:lumMod val="75000"/>
                  </a:schemeClr>
                </a:solidFill>
              </a:rPr>
              <a:t>esiintyvyys</a:t>
            </a:r>
            <a:endParaRPr lang="en-US" altLang="fi-FI" sz="2100" dirty="0">
              <a:solidFill>
                <a:schemeClr val="accent2">
                  <a:lumMod val="75000"/>
                </a:schemeClr>
              </a:solidFill>
            </a:endParaRPr>
          </a:p>
        </p:txBody>
      </p:sp>
      <p:sp>
        <p:nvSpPr>
          <p:cNvPr id="15365" name="Rectangle 5"/>
          <p:cNvSpPr>
            <a:spLocks noChangeArrowheads="1"/>
          </p:cNvSpPr>
          <p:nvPr/>
        </p:nvSpPr>
        <p:spPr bwMode="auto">
          <a:xfrm>
            <a:off x="3995936" y="1988840"/>
            <a:ext cx="2146176" cy="3531071"/>
          </a:xfrm>
          <a:prstGeom prst="rect">
            <a:avLst/>
          </a:prstGeom>
          <a:ln/>
          <a:extLst/>
        </p:spPr>
        <p:style>
          <a:lnRef idx="3">
            <a:schemeClr val="lt1"/>
          </a:lnRef>
          <a:fillRef idx="1">
            <a:schemeClr val="accent1"/>
          </a:fillRef>
          <a:effectRef idx="1">
            <a:schemeClr val="accent1"/>
          </a:effectRef>
          <a:fontRef idx="minor">
            <a:schemeClr val="lt1"/>
          </a:fontRef>
        </p:style>
        <p:txBody>
          <a:bodyPr anchor="ctr"/>
          <a:lstStyle>
            <a:lvl1pPr marL="342900" indent="-342900">
              <a:spcBef>
                <a:spcPct val="20000"/>
              </a:spcBef>
              <a:buClr>
                <a:schemeClr val="tx2"/>
              </a:buClr>
              <a:buSzPct val="70000"/>
              <a:buFont typeface="Wingdings" panose="05000000000000000000" pitchFamily="2" charset="2"/>
              <a:buChar char="¡"/>
              <a:defRPr sz="25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1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0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7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700">
                <a:solidFill>
                  <a:schemeClr val="tx1"/>
                </a:solidFill>
                <a:latin typeface="Verdana" panose="020B0604030504040204" pitchFamily="34" charset="0"/>
              </a:defRPr>
            </a:lvl5pPr>
            <a:lvl6pPr marL="2514600" indent="-228600" fontAlgn="base">
              <a:spcBef>
                <a:spcPct val="20000"/>
              </a:spcBef>
              <a:spcAft>
                <a:spcPct val="0"/>
              </a:spcAft>
              <a:buClr>
                <a:schemeClr val="tx2"/>
              </a:buClr>
              <a:buSzPct val="60000"/>
              <a:buFont typeface="Wingdings" panose="05000000000000000000" pitchFamily="2" charset="2"/>
              <a:buChar char="¡"/>
              <a:defRPr sz="1700">
                <a:solidFill>
                  <a:schemeClr val="tx1"/>
                </a:solidFill>
                <a:latin typeface="Verdana" panose="020B0604030504040204" pitchFamily="34" charset="0"/>
              </a:defRPr>
            </a:lvl6pPr>
            <a:lvl7pPr marL="2971800" indent="-228600" fontAlgn="base">
              <a:spcBef>
                <a:spcPct val="20000"/>
              </a:spcBef>
              <a:spcAft>
                <a:spcPct val="0"/>
              </a:spcAft>
              <a:buClr>
                <a:schemeClr val="tx2"/>
              </a:buClr>
              <a:buSzPct val="60000"/>
              <a:buFont typeface="Wingdings" panose="05000000000000000000" pitchFamily="2" charset="2"/>
              <a:buChar char="¡"/>
              <a:defRPr sz="1700">
                <a:solidFill>
                  <a:schemeClr val="tx1"/>
                </a:solidFill>
                <a:latin typeface="Verdana" panose="020B0604030504040204" pitchFamily="34" charset="0"/>
              </a:defRPr>
            </a:lvl7pPr>
            <a:lvl8pPr marL="3429000" indent="-228600" fontAlgn="base">
              <a:spcBef>
                <a:spcPct val="20000"/>
              </a:spcBef>
              <a:spcAft>
                <a:spcPct val="0"/>
              </a:spcAft>
              <a:buClr>
                <a:schemeClr val="tx2"/>
              </a:buClr>
              <a:buSzPct val="60000"/>
              <a:buFont typeface="Wingdings" panose="05000000000000000000" pitchFamily="2" charset="2"/>
              <a:buChar char="¡"/>
              <a:defRPr sz="1700">
                <a:solidFill>
                  <a:schemeClr val="tx1"/>
                </a:solidFill>
                <a:latin typeface="Verdana" panose="020B0604030504040204" pitchFamily="34" charset="0"/>
              </a:defRPr>
            </a:lvl8pPr>
            <a:lvl9pPr marL="3886200" indent="-228600" fontAlgn="base">
              <a:spcBef>
                <a:spcPct val="20000"/>
              </a:spcBef>
              <a:spcAft>
                <a:spcPct val="0"/>
              </a:spcAft>
              <a:buClr>
                <a:schemeClr val="tx2"/>
              </a:buClr>
              <a:buSzPct val="60000"/>
              <a:buFont typeface="Wingdings" panose="05000000000000000000" pitchFamily="2" charset="2"/>
              <a:buChar char="¡"/>
              <a:defRPr sz="1700">
                <a:solidFill>
                  <a:schemeClr val="tx1"/>
                </a:solidFill>
                <a:latin typeface="Verdana" panose="020B0604030504040204" pitchFamily="34" charset="0"/>
              </a:defRPr>
            </a:lvl9pPr>
          </a:lstStyle>
          <a:p>
            <a:pPr algn="ctr">
              <a:buFont typeface="Wingdings" panose="05000000000000000000" pitchFamily="2" charset="2"/>
              <a:buNone/>
            </a:pPr>
            <a:r>
              <a:rPr lang="en-US" altLang="fi-FI" sz="1800" dirty="0">
                <a:solidFill>
                  <a:schemeClr val="bg1"/>
                </a:solidFill>
                <a:latin typeface="+mn-lt"/>
              </a:rPr>
              <a:t>ENNEN</a:t>
            </a:r>
          </a:p>
          <a:p>
            <a:pPr algn="ctr">
              <a:buFont typeface="Wingdings" panose="05000000000000000000" pitchFamily="2" charset="2"/>
              <a:buNone/>
            </a:pPr>
            <a:r>
              <a:rPr lang="en-US" altLang="fi-FI" sz="1800" dirty="0">
                <a:solidFill>
                  <a:schemeClr val="bg1"/>
                </a:solidFill>
                <a:latin typeface="+mn-lt"/>
              </a:rPr>
              <a:t>OK</a:t>
            </a:r>
          </a:p>
          <a:p>
            <a:pPr algn="ctr">
              <a:buFont typeface="Wingdings" panose="05000000000000000000" pitchFamily="2" charset="2"/>
              <a:buNone/>
            </a:pPr>
            <a:r>
              <a:rPr lang="en-US" altLang="fi-FI" sz="1800" dirty="0">
                <a:solidFill>
                  <a:schemeClr val="bg1"/>
                </a:solidFill>
                <a:latin typeface="+mn-lt"/>
              </a:rPr>
              <a:t>POS.</a:t>
            </a:r>
          </a:p>
          <a:p>
            <a:pPr algn="ctr">
              <a:buFont typeface="Wingdings" panose="05000000000000000000" pitchFamily="2" charset="2"/>
              <a:buNone/>
            </a:pPr>
            <a:r>
              <a:rPr lang="en-US" altLang="fi-FI" sz="1800" dirty="0" err="1" smtClean="0">
                <a:solidFill>
                  <a:schemeClr val="bg1"/>
                </a:solidFill>
                <a:latin typeface="+mn-lt"/>
              </a:rPr>
              <a:t>Löydettiin</a:t>
            </a:r>
            <a:r>
              <a:rPr lang="en-US" altLang="fi-FI" sz="1800" dirty="0" smtClean="0">
                <a:solidFill>
                  <a:schemeClr val="bg1"/>
                </a:solidFill>
                <a:latin typeface="+mn-lt"/>
              </a:rPr>
              <a:t> </a:t>
            </a:r>
          </a:p>
          <a:p>
            <a:pPr algn="ctr">
              <a:buFont typeface="Wingdings" panose="05000000000000000000" pitchFamily="2" charset="2"/>
              <a:buNone/>
            </a:pPr>
            <a:r>
              <a:rPr lang="en-US" altLang="fi-FI" sz="1600" dirty="0" smtClean="0">
                <a:solidFill>
                  <a:schemeClr val="bg1"/>
                </a:solidFill>
                <a:latin typeface="+mn-lt"/>
              </a:rPr>
              <a:t>&lt; 200 </a:t>
            </a:r>
            <a:r>
              <a:rPr lang="en-US" altLang="fi-FI" sz="1600" dirty="0" err="1">
                <a:solidFill>
                  <a:schemeClr val="bg1"/>
                </a:solidFill>
                <a:latin typeface="+mn-lt"/>
              </a:rPr>
              <a:t>ug</a:t>
            </a:r>
            <a:r>
              <a:rPr lang="en-US" altLang="fi-FI" sz="1600" dirty="0">
                <a:solidFill>
                  <a:schemeClr val="bg1"/>
                </a:solidFill>
                <a:latin typeface="+mn-lt"/>
              </a:rPr>
              <a:t>/m</a:t>
            </a:r>
            <a:r>
              <a:rPr lang="en-US" altLang="fi-FI" sz="1600" baseline="30000" dirty="0">
                <a:solidFill>
                  <a:schemeClr val="bg1"/>
                </a:solidFill>
                <a:latin typeface="+mn-lt"/>
              </a:rPr>
              <a:t>3</a:t>
            </a:r>
          </a:p>
          <a:p>
            <a:pPr algn="ctr">
              <a:buFont typeface="Wingdings" panose="05000000000000000000" pitchFamily="2" charset="2"/>
              <a:buNone/>
            </a:pPr>
            <a:r>
              <a:rPr lang="en-US" altLang="fi-FI" sz="1800" dirty="0">
                <a:solidFill>
                  <a:schemeClr val="bg1"/>
                </a:solidFill>
                <a:latin typeface="+mn-lt"/>
              </a:rPr>
              <a:t>2,2-3,0</a:t>
            </a:r>
          </a:p>
          <a:p>
            <a:pPr algn="ctr">
              <a:buFont typeface="Wingdings" panose="05000000000000000000" pitchFamily="2" charset="2"/>
              <a:buNone/>
            </a:pPr>
            <a:r>
              <a:rPr lang="en-US" altLang="fi-FI" sz="1800" dirty="0" err="1">
                <a:solidFill>
                  <a:schemeClr val="bg1"/>
                </a:solidFill>
                <a:latin typeface="+mn-lt"/>
              </a:rPr>
              <a:t>Taso</a:t>
            </a:r>
            <a:r>
              <a:rPr lang="en-US" altLang="fi-FI" sz="1800" dirty="0">
                <a:solidFill>
                  <a:schemeClr val="bg1"/>
                </a:solidFill>
                <a:latin typeface="+mn-lt"/>
              </a:rPr>
              <a:t> 2-3</a:t>
            </a:r>
          </a:p>
          <a:p>
            <a:pPr algn="ctr">
              <a:buFont typeface="Wingdings" panose="05000000000000000000" pitchFamily="2" charset="2"/>
              <a:buNone/>
            </a:pPr>
            <a:r>
              <a:rPr lang="en-US" altLang="fi-FI" sz="1800" dirty="0" err="1" smtClean="0">
                <a:solidFill>
                  <a:schemeClr val="bg1"/>
                </a:solidFill>
                <a:latin typeface="+mn-lt"/>
              </a:rPr>
              <a:t>poikkeava</a:t>
            </a:r>
            <a:endParaRPr lang="en-US" altLang="fi-FI" sz="1800" dirty="0">
              <a:solidFill>
                <a:schemeClr val="bg1"/>
              </a:solidFill>
              <a:latin typeface="+mn-lt"/>
            </a:endParaRPr>
          </a:p>
          <a:p>
            <a:pPr algn="ctr">
              <a:buFont typeface="Wingdings" panose="05000000000000000000" pitchFamily="2" charset="2"/>
              <a:buNone/>
            </a:pPr>
            <a:r>
              <a:rPr lang="en-US" altLang="fi-FI" sz="1800" dirty="0">
                <a:solidFill>
                  <a:schemeClr val="bg1"/>
                </a:solidFill>
                <a:latin typeface="+mn-lt"/>
              </a:rPr>
              <a:t>71-75 </a:t>
            </a:r>
            <a:r>
              <a:rPr lang="en-US" altLang="fi-FI" sz="1800" dirty="0" smtClean="0">
                <a:solidFill>
                  <a:schemeClr val="bg1"/>
                </a:solidFill>
                <a:latin typeface="+mn-lt"/>
              </a:rPr>
              <a:t>%</a:t>
            </a:r>
            <a:endParaRPr lang="en-US" altLang="fi-FI" sz="1800" dirty="0">
              <a:solidFill>
                <a:schemeClr val="bg1"/>
              </a:solidFill>
              <a:latin typeface="+mn-lt"/>
            </a:endParaRPr>
          </a:p>
        </p:txBody>
      </p:sp>
      <p:sp>
        <p:nvSpPr>
          <p:cNvPr id="10" name="Rectangle 5"/>
          <p:cNvSpPr>
            <a:spLocks noChangeArrowheads="1"/>
          </p:cNvSpPr>
          <p:nvPr/>
        </p:nvSpPr>
        <p:spPr bwMode="auto">
          <a:xfrm>
            <a:off x="6530280" y="1988840"/>
            <a:ext cx="2146176" cy="3531071"/>
          </a:xfrm>
          <a:prstGeom prst="rect">
            <a:avLst/>
          </a:prstGeom>
          <a:ln/>
          <a:extLst/>
        </p:spPr>
        <p:style>
          <a:lnRef idx="3">
            <a:schemeClr val="lt1"/>
          </a:lnRef>
          <a:fillRef idx="1">
            <a:schemeClr val="accent3"/>
          </a:fillRef>
          <a:effectRef idx="1">
            <a:schemeClr val="accent3"/>
          </a:effectRef>
          <a:fontRef idx="minor">
            <a:schemeClr val="lt1"/>
          </a:fontRef>
        </p:style>
        <p:txBody>
          <a:bodyPr anchor="ctr"/>
          <a:lstStyle>
            <a:lvl1pPr marL="342900" indent="-342900">
              <a:spcBef>
                <a:spcPct val="20000"/>
              </a:spcBef>
              <a:buClr>
                <a:schemeClr val="tx2"/>
              </a:buClr>
              <a:buSzPct val="70000"/>
              <a:buFont typeface="Wingdings" panose="05000000000000000000" pitchFamily="2" charset="2"/>
              <a:buChar char="¡"/>
              <a:defRPr sz="25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1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0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7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700">
                <a:solidFill>
                  <a:schemeClr val="tx1"/>
                </a:solidFill>
                <a:latin typeface="Verdana" panose="020B0604030504040204" pitchFamily="34" charset="0"/>
              </a:defRPr>
            </a:lvl5pPr>
            <a:lvl6pPr marL="2514600" indent="-228600" fontAlgn="base">
              <a:spcBef>
                <a:spcPct val="20000"/>
              </a:spcBef>
              <a:spcAft>
                <a:spcPct val="0"/>
              </a:spcAft>
              <a:buClr>
                <a:schemeClr val="tx2"/>
              </a:buClr>
              <a:buSzPct val="60000"/>
              <a:buFont typeface="Wingdings" panose="05000000000000000000" pitchFamily="2" charset="2"/>
              <a:buChar char="¡"/>
              <a:defRPr sz="1700">
                <a:solidFill>
                  <a:schemeClr val="tx1"/>
                </a:solidFill>
                <a:latin typeface="Verdana" panose="020B0604030504040204" pitchFamily="34" charset="0"/>
              </a:defRPr>
            </a:lvl6pPr>
            <a:lvl7pPr marL="2971800" indent="-228600" fontAlgn="base">
              <a:spcBef>
                <a:spcPct val="20000"/>
              </a:spcBef>
              <a:spcAft>
                <a:spcPct val="0"/>
              </a:spcAft>
              <a:buClr>
                <a:schemeClr val="tx2"/>
              </a:buClr>
              <a:buSzPct val="60000"/>
              <a:buFont typeface="Wingdings" panose="05000000000000000000" pitchFamily="2" charset="2"/>
              <a:buChar char="¡"/>
              <a:defRPr sz="1700">
                <a:solidFill>
                  <a:schemeClr val="tx1"/>
                </a:solidFill>
                <a:latin typeface="Verdana" panose="020B0604030504040204" pitchFamily="34" charset="0"/>
              </a:defRPr>
            </a:lvl7pPr>
            <a:lvl8pPr marL="3429000" indent="-228600" fontAlgn="base">
              <a:spcBef>
                <a:spcPct val="20000"/>
              </a:spcBef>
              <a:spcAft>
                <a:spcPct val="0"/>
              </a:spcAft>
              <a:buClr>
                <a:schemeClr val="tx2"/>
              </a:buClr>
              <a:buSzPct val="60000"/>
              <a:buFont typeface="Wingdings" panose="05000000000000000000" pitchFamily="2" charset="2"/>
              <a:buChar char="¡"/>
              <a:defRPr sz="1700">
                <a:solidFill>
                  <a:schemeClr val="tx1"/>
                </a:solidFill>
                <a:latin typeface="Verdana" panose="020B0604030504040204" pitchFamily="34" charset="0"/>
              </a:defRPr>
            </a:lvl8pPr>
            <a:lvl9pPr marL="3886200" indent="-228600" fontAlgn="base">
              <a:spcBef>
                <a:spcPct val="20000"/>
              </a:spcBef>
              <a:spcAft>
                <a:spcPct val="0"/>
              </a:spcAft>
              <a:buClr>
                <a:schemeClr val="tx2"/>
              </a:buClr>
              <a:buSzPct val="60000"/>
              <a:buFont typeface="Wingdings" panose="05000000000000000000" pitchFamily="2" charset="2"/>
              <a:buChar char="¡"/>
              <a:defRPr sz="1700">
                <a:solidFill>
                  <a:schemeClr val="tx1"/>
                </a:solidFill>
                <a:latin typeface="Verdana" panose="020B0604030504040204" pitchFamily="34" charset="0"/>
              </a:defRPr>
            </a:lvl9pPr>
          </a:lstStyle>
          <a:p>
            <a:pPr algn="ctr">
              <a:buFont typeface="Wingdings" panose="05000000000000000000" pitchFamily="2" charset="2"/>
              <a:buNone/>
            </a:pPr>
            <a:r>
              <a:rPr lang="en-US" altLang="fi-FI" sz="1800" dirty="0" smtClean="0">
                <a:solidFill>
                  <a:schemeClr val="bg1"/>
                </a:solidFill>
                <a:latin typeface="+mn-lt"/>
              </a:rPr>
              <a:t>JÄLKEEN</a:t>
            </a:r>
            <a:endParaRPr lang="en-US" altLang="fi-FI" sz="1800" dirty="0">
              <a:solidFill>
                <a:schemeClr val="bg1"/>
              </a:solidFill>
              <a:latin typeface="+mn-lt"/>
            </a:endParaRPr>
          </a:p>
          <a:p>
            <a:pPr algn="ctr">
              <a:buFont typeface="Wingdings" panose="05000000000000000000" pitchFamily="2" charset="2"/>
              <a:buNone/>
            </a:pPr>
            <a:r>
              <a:rPr lang="en-US" altLang="fi-FI" sz="1800" dirty="0">
                <a:solidFill>
                  <a:schemeClr val="bg1"/>
                </a:solidFill>
                <a:latin typeface="+mn-lt"/>
              </a:rPr>
              <a:t>OK</a:t>
            </a:r>
          </a:p>
          <a:p>
            <a:pPr algn="ctr">
              <a:buFont typeface="Wingdings" panose="05000000000000000000" pitchFamily="2" charset="2"/>
              <a:buNone/>
            </a:pPr>
            <a:r>
              <a:rPr lang="en-US" altLang="fi-FI" sz="1800" dirty="0">
                <a:solidFill>
                  <a:schemeClr val="bg1"/>
                </a:solidFill>
                <a:latin typeface="+mn-lt"/>
              </a:rPr>
              <a:t>POS.</a:t>
            </a:r>
          </a:p>
          <a:p>
            <a:pPr algn="ctr">
              <a:buFont typeface="Wingdings" panose="05000000000000000000" pitchFamily="2" charset="2"/>
              <a:buNone/>
            </a:pPr>
            <a:r>
              <a:rPr lang="en-US" altLang="fi-FI" sz="1800" dirty="0" err="1" smtClean="0">
                <a:solidFill>
                  <a:schemeClr val="bg1"/>
                </a:solidFill>
                <a:latin typeface="+mn-lt"/>
              </a:rPr>
              <a:t>Löydettiin</a:t>
            </a:r>
            <a:r>
              <a:rPr lang="en-US" altLang="fi-FI" sz="1800" dirty="0" smtClean="0">
                <a:solidFill>
                  <a:schemeClr val="bg1"/>
                </a:solidFill>
                <a:latin typeface="+mn-lt"/>
              </a:rPr>
              <a:t> </a:t>
            </a:r>
          </a:p>
          <a:p>
            <a:pPr algn="ctr">
              <a:buFont typeface="Wingdings" panose="05000000000000000000" pitchFamily="2" charset="2"/>
              <a:buNone/>
            </a:pPr>
            <a:r>
              <a:rPr lang="en-US" altLang="fi-FI" sz="1600" dirty="0" err="1" smtClean="0">
                <a:solidFill>
                  <a:schemeClr val="bg1"/>
                </a:solidFill>
                <a:latin typeface="+mn-lt"/>
              </a:rPr>
              <a:t>Väheni</a:t>
            </a:r>
            <a:r>
              <a:rPr lang="en-US" altLang="fi-FI" sz="1600" dirty="0" smtClean="0">
                <a:solidFill>
                  <a:schemeClr val="bg1"/>
                </a:solidFill>
                <a:latin typeface="+mn-lt"/>
              </a:rPr>
              <a:t> 14 %</a:t>
            </a:r>
            <a:endParaRPr lang="en-US" altLang="fi-FI" sz="1600" baseline="30000" dirty="0">
              <a:solidFill>
                <a:schemeClr val="bg1"/>
              </a:solidFill>
              <a:latin typeface="+mn-lt"/>
            </a:endParaRPr>
          </a:p>
          <a:p>
            <a:pPr algn="ctr">
              <a:buFont typeface="Wingdings" panose="05000000000000000000" pitchFamily="2" charset="2"/>
              <a:buNone/>
            </a:pPr>
            <a:r>
              <a:rPr lang="en-US" altLang="fi-FI" sz="1800" dirty="0" smtClean="0">
                <a:solidFill>
                  <a:schemeClr val="bg1"/>
                </a:solidFill>
                <a:latin typeface="+mn-lt"/>
              </a:rPr>
              <a:t>0,6-2,7</a:t>
            </a:r>
          </a:p>
          <a:p>
            <a:pPr algn="ctr">
              <a:buFont typeface="Wingdings" panose="05000000000000000000" pitchFamily="2" charset="2"/>
              <a:buNone/>
            </a:pPr>
            <a:r>
              <a:rPr lang="en-US" altLang="fi-FI" sz="1800" dirty="0" err="1" smtClean="0">
                <a:solidFill>
                  <a:schemeClr val="bg1"/>
                </a:solidFill>
                <a:latin typeface="+mn-lt"/>
              </a:rPr>
              <a:t>Taso</a:t>
            </a:r>
            <a:r>
              <a:rPr lang="en-US" altLang="fi-FI" sz="1800" dirty="0" smtClean="0">
                <a:solidFill>
                  <a:schemeClr val="bg1"/>
                </a:solidFill>
                <a:latin typeface="+mn-lt"/>
              </a:rPr>
              <a:t> 1-2</a:t>
            </a:r>
          </a:p>
          <a:p>
            <a:pPr algn="ctr">
              <a:buFont typeface="Wingdings" panose="05000000000000000000" pitchFamily="2" charset="2"/>
              <a:buNone/>
            </a:pPr>
            <a:r>
              <a:rPr lang="en-US" altLang="fi-FI" sz="1800" dirty="0" err="1">
                <a:solidFill>
                  <a:schemeClr val="bg1"/>
                </a:solidFill>
                <a:latin typeface="+mn-lt"/>
              </a:rPr>
              <a:t>p</a:t>
            </a:r>
            <a:r>
              <a:rPr lang="en-US" altLang="fi-FI" sz="1800" dirty="0" err="1" smtClean="0">
                <a:solidFill>
                  <a:schemeClr val="bg1"/>
                </a:solidFill>
                <a:latin typeface="+mn-lt"/>
              </a:rPr>
              <a:t>oikkeava</a:t>
            </a:r>
            <a:endParaRPr lang="en-US" altLang="fi-FI" sz="1800" dirty="0">
              <a:solidFill>
                <a:schemeClr val="bg1"/>
              </a:solidFill>
              <a:latin typeface="+mn-lt"/>
            </a:endParaRPr>
          </a:p>
          <a:p>
            <a:pPr algn="ctr">
              <a:buFont typeface="Wingdings" panose="05000000000000000000" pitchFamily="2" charset="2"/>
              <a:buNone/>
            </a:pPr>
            <a:r>
              <a:rPr lang="en-US" altLang="fi-FI" sz="1800" dirty="0" smtClean="0">
                <a:solidFill>
                  <a:schemeClr val="bg1"/>
                </a:solidFill>
                <a:latin typeface="+mn-lt"/>
              </a:rPr>
              <a:t>93 %</a:t>
            </a:r>
            <a:endParaRPr lang="en-US" altLang="fi-FI" sz="1800" dirty="0">
              <a:solidFill>
                <a:schemeClr val="bg1"/>
              </a:solidFill>
              <a:latin typeface="+mn-lt"/>
            </a:endParaRPr>
          </a:p>
        </p:txBody>
      </p:sp>
    </p:spTree>
    <p:extLst>
      <p:ext uri="{BB962C8B-B14F-4D97-AF65-F5344CB8AC3E}">
        <p14:creationId xmlns:p14="http://schemas.microsoft.com/office/powerpoint/2010/main" val="2761444268"/>
      </p:ext>
    </p:extLst>
  </p:cSld>
  <p:clrMapOvr>
    <a:masterClrMapping/>
  </p:clrMapOvr>
  <p:transition spd="med">
    <p:wip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Siivouksesta </a:t>
            </a:r>
            <a:r>
              <a:rPr lang="fi-FI" dirty="0" smtClean="0"/>
              <a:t>tiivistetysti			1/2</a:t>
            </a:r>
            <a:endParaRPr lang="fi-FI" dirty="0"/>
          </a:p>
        </p:txBody>
      </p:sp>
      <p:sp>
        <p:nvSpPr>
          <p:cNvPr id="3" name="Content Placeholder 2"/>
          <p:cNvSpPr>
            <a:spLocks noGrp="1"/>
          </p:cNvSpPr>
          <p:nvPr>
            <p:ph idx="1"/>
          </p:nvPr>
        </p:nvSpPr>
        <p:spPr/>
        <p:txBody>
          <a:bodyPr>
            <a:normAutofit fontScale="85000" lnSpcReduction="10000"/>
          </a:bodyPr>
          <a:lstStyle/>
          <a:p>
            <a:pPr marL="0" indent="0">
              <a:buNone/>
            </a:pPr>
            <a:r>
              <a:rPr lang="fi-FI" b="1" dirty="0"/>
              <a:t>Kohta 1</a:t>
            </a:r>
            <a:endParaRPr lang="fi-FI" dirty="0"/>
          </a:p>
          <a:p>
            <a:r>
              <a:rPr lang="fi-FI" dirty="0"/>
              <a:t>Homepölyn leviämisen estäminen korjattavasta tilasta ympäröiviin tiloihin vähentää korjausten jälkeisen siivouksen tarvetta. </a:t>
            </a:r>
          </a:p>
          <a:p>
            <a:pPr marL="0" indent="0">
              <a:buNone/>
            </a:pPr>
            <a:r>
              <a:rPr lang="fi-FI" dirty="0"/>
              <a:t> </a:t>
            </a:r>
          </a:p>
          <a:p>
            <a:pPr marL="0" indent="0">
              <a:buNone/>
            </a:pPr>
            <a:r>
              <a:rPr lang="fi-FI" b="1" dirty="0"/>
              <a:t>Kohta 2</a:t>
            </a:r>
            <a:endParaRPr lang="fi-FI" dirty="0"/>
          </a:p>
          <a:p>
            <a:r>
              <a:rPr lang="fi-FI" dirty="0"/>
              <a:t>Siivous ja irtaimiston puhdistus ovat kosteus- ja homevaurioremontin viimeinen vaihe, joka tehdään rakennussiivouksen jälkeen. Hyvin ja oikein toteutettu siivous edesauttaa sitä, että tilojen käyttäjät voivat palata korjattuihin tiloihin. </a:t>
            </a:r>
          </a:p>
          <a:p>
            <a:pPr marL="0" indent="0">
              <a:buNone/>
            </a:pPr>
            <a:r>
              <a:rPr lang="fi-FI" b="1" dirty="0"/>
              <a:t> </a:t>
            </a:r>
            <a:endParaRPr lang="fi-FI" dirty="0"/>
          </a:p>
          <a:p>
            <a:pPr marL="0" indent="0">
              <a:buNone/>
            </a:pPr>
            <a:r>
              <a:rPr lang="fi-FI" b="1" dirty="0"/>
              <a:t>Kohta 3</a:t>
            </a:r>
            <a:endParaRPr lang="fi-FI" dirty="0"/>
          </a:p>
          <a:p>
            <a:r>
              <a:rPr lang="fi-FI" dirty="0"/>
              <a:t>Siivouksen ja ilmanvaihtojärjestelmän puhdistuksen ajoitus on sovitettava keskenään ylimääräisen työn välttämiseksi. Tilat siivotaan pölyttömiksi ilmanvaihtojärjestelmän puhdistuksen jälkeen. </a:t>
            </a:r>
          </a:p>
          <a:p>
            <a:r>
              <a:rPr lang="fi-FI" dirty="0"/>
              <a:t>Tilojen ilmanvaihto käynnistetään ilmanvaihtojärjestelmän puhdistuksen, suodattimien vaihdon, siivouksen ja ilmanvaihdon säätämisen jälkeen. </a:t>
            </a:r>
          </a:p>
          <a:p>
            <a:endParaRPr lang="fi-FI" dirty="0"/>
          </a:p>
        </p:txBody>
      </p:sp>
    </p:spTree>
    <p:extLst>
      <p:ext uri="{BB962C8B-B14F-4D97-AF65-F5344CB8AC3E}">
        <p14:creationId xmlns:p14="http://schemas.microsoft.com/office/powerpoint/2010/main" val="832379796"/>
      </p:ext>
    </p:extLst>
  </p:cSld>
  <p:clrMapOvr>
    <a:masterClrMapping/>
  </p:clrMapOvr>
  <p:transition spd="med">
    <p:wip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Siivouksesta </a:t>
            </a:r>
            <a:r>
              <a:rPr lang="fi-FI" smtClean="0"/>
              <a:t>tiivistetysti </a:t>
            </a:r>
            <a:r>
              <a:rPr lang="fi-FI"/>
              <a:t>	</a:t>
            </a:r>
            <a:r>
              <a:rPr lang="fi-FI" smtClean="0"/>
              <a:t>		2/2</a:t>
            </a:r>
            <a:endParaRPr lang="fi-FI" dirty="0"/>
          </a:p>
        </p:txBody>
      </p:sp>
      <p:sp>
        <p:nvSpPr>
          <p:cNvPr id="3" name="Content Placeholder 2"/>
          <p:cNvSpPr>
            <a:spLocks noGrp="1"/>
          </p:cNvSpPr>
          <p:nvPr>
            <p:ph idx="1"/>
          </p:nvPr>
        </p:nvSpPr>
        <p:spPr/>
        <p:txBody>
          <a:bodyPr>
            <a:normAutofit/>
          </a:bodyPr>
          <a:lstStyle/>
          <a:p>
            <a:pPr marL="0" indent="0">
              <a:buNone/>
            </a:pPr>
            <a:r>
              <a:rPr lang="fi-FI" b="1" dirty="0"/>
              <a:t>Kohta 4</a:t>
            </a:r>
            <a:endParaRPr lang="fi-FI" dirty="0"/>
          </a:p>
          <a:p>
            <a:r>
              <a:rPr lang="fi-FI" dirty="0"/>
              <a:t>Siivouksella pyritään poistamaan pölyt ja hajut, joita on siirtynyt sisätiloihin ennen kosteusvaurioremonttia tai sen yhteydessä. </a:t>
            </a:r>
            <a:endParaRPr lang="fi-FI" dirty="0" smtClean="0"/>
          </a:p>
          <a:p>
            <a:r>
              <a:rPr lang="fi-FI" dirty="0" smtClean="0"/>
              <a:t>Erona </a:t>
            </a:r>
            <a:r>
              <a:rPr lang="fi-FI" dirty="0"/>
              <a:t>tavanomaiseen perusteelliseen siivoukseen on HEPA- suodattimilla varustettujen, luokiteltujen, pölynimureiden käyttö. </a:t>
            </a:r>
          </a:p>
          <a:p>
            <a:pPr marL="0" indent="0">
              <a:buNone/>
            </a:pPr>
            <a:r>
              <a:rPr lang="fi-FI" dirty="0"/>
              <a:t> </a:t>
            </a:r>
          </a:p>
          <a:p>
            <a:pPr marL="0" indent="0">
              <a:buNone/>
            </a:pPr>
            <a:r>
              <a:rPr lang="fi-FI" b="1" dirty="0"/>
              <a:t>Kohta 5 </a:t>
            </a:r>
            <a:endParaRPr lang="fi-FI" dirty="0"/>
          </a:p>
          <a:p>
            <a:r>
              <a:rPr lang="fi-FI" dirty="0"/>
              <a:t>Siivouksen aikana suositellaan käytettäväksi henkilökohtaisia suojaimia, joilla estetään homepölyn ja pesuaineiden pääsy hengitysteihin ja iholle.</a:t>
            </a:r>
          </a:p>
          <a:p>
            <a:endParaRPr lang="fi-FI" dirty="0"/>
          </a:p>
        </p:txBody>
      </p:sp>
    </p:spTree>
    <p:extLst>
      <p:ext uri="{BB962C8B-B14F-4D97-AF65-F5344CB8AC3E}">
        <p14:creationId xmlns:p14="http://schemas.microsoft.com/office/powerpoint/2010/main" val="1085205005"/>
      </p:ext>
    </p:extLst>
  </p:cSld>
  <p:clrMapOvr>
    <a:masterClrMapping/>
  </p:clrMapOvr>
  <p:transition spd="med">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sz="2700" dirty="0"/>
              <a:t>Ohje siivoukseen ja irtaimiston puhdistukseen </a:t>
            </a:r>
            <a:br>
              <a:rPr lang="fi-FI" sz="2700" dirty="0"/>
            </a:br>
            <a:r>
              <a:rPr lang="fi-FI" sz="2700" dirty="0"/>
              <a:t>kosteus- ja homevauriokorjausten </a:t>
            </a:r>
            <a:r>
              <a:rPr lang="fi-FI" sz="2700" dirty="0" smtClean="0"/>
              <a:t>jälkeen</a:t>
            </a:r>
            <a:endParaRPr lang="fi-FI" dirty="0"/>
          </a:p>
        </p:txBody>
      </p:sp>
      <p:sp>
        <p:nvSpPr>
          <p:cNvPr id="3" name="Content Placeholder 2"/>
          <p:cNvSpPr>
            <a:spLocks noGrp="1"/>
          </p:cNvSpPr>
          <p:nvPr>
            <p:ph sz="half" idx="1"/>
          </p:nvPr>
        </p:nvSpPr>
        <p:spPr/>
        <p:txBody>
          <a:bodyPr>
            <a:normAutofit/>
          </a:bodyPr>
          <a:lstStyle/>
          <a:p>
            <a:r>
              <a:rPr lang="fi-FI" sz="1800" dirty="0" smtClean="0"/>
              <a:t>Kosteus- ja hometalkoot, 2016</a:t>
            </a:r>
          </a:p>
          <a:p>
            <a:r>
              <a:rPr lang="fi-FI" sz="1800" dirty="0" smtClean="0"/>
              <a:t>Puhdistusmenetelmien </a:t>
            </a:r>
            <a:r>
              <a:rPr lang="fi-FI" sz="1800" dirty="0"/>
              <a:t>kehittyminen ja niihin liittyvä uusi tieto on koottu tähän ohjeeseen yhteistyössä alan asiantuntijoiden, Työterveyslaitoksen ja Suomen JVT- ja Kuivausliikkeiden Liitto ry:n kanssa. </a:t>
            </a:r>
            <a:endParaRPr lang="fi-FI" sz="1800" dirty="0" smtClean="0"/>
          </a:p>
          <a:p>
            <a:endParaRPr lang="fi-FI" sz="1800" dirty="0"/>
          </a:p>
        </p:txBody>
      </p:sp>
      <p:pic>
        <p:nvPicPr>
          <p:cNvPr id="4" name="Kuva 2" descr="pentti hokkanen_14.jpg"/>
          <p:cNvPicPr/>
          <p:nvPr/>
        </p:nvPicPr>
        <p:blipFill>
          <a:blip r:embed="rId2"/>
          <a:stretch>
            <a:fillRect/>
          </a:stretch>
        </p:blipFill>
        <p:spPr>
          <a:xfrm>
            <a:off x="4861609" y="1579644"/>
            <a:ext cx="3455303" cy="4441745"/>
          </a:xfrm>
          <a:prstGeom prst="rect">
            <a:avLst/>
          </a:prstGeom>
        </p:spPr>
      </p:pic>
      <p:sp>
        <p:nvSpPr>
          <p:cNvPr id="6" name="Tekstiruutu 5"/>
          <p:cNvSpPr txBox="1"/>
          <p:nvPr/>
        </p:nvSpPr>
        <p:spPr>
          <a:xfrm>
            <a:off x="6395571" y="5775166"/>
            <a:ext cx="1992853" cy="230832"/>
          </a:xfrm>
          <a:prstGeom prst="rect">
            <a:avLst/>
          </a:prstGeom>
          <a:noFill/>
        </p:spPr>
        <p:txBody>
          <a:bodyPr wrap="none" rtlCol="0">
            <a:spAutoFit/>
          </a:bodyPr>
          <a:lstStyle/>
          <a:p>
            <a:r>
              <a:rPr lang="fi-FI" sz="900"/>
              <a:t>YHA Kuvapankki / </a:t>
            </a:r>
            <a:r>
              <a:rPr lang="fi-FI" sz="900"/>
              <a:t>Pentti </a:t>
            </a:r>
            <a:r>
              <a:rPr lang="fi-FI" sz="900" smtClean="0"/>
              <a:t>Hokkanen</a:t>
            </a:r>
            <a:endParaRPr lang="fi-FI" sz="900"/>
          </a:p>
        </p:txBody>
      </p:sp>
    </p:spTree>
    <p:extLst>
      <p:ext uri="{BB962C8B-B14F-4D97-AF65-F5344CB8AC3E}">
        <p14:creationId xmlns:p14="http://schemas.microsoft.com/office/powerpoint/2010/main" val="1738709406"/>
      </p:ext>
    </p:extLst>
  </p:cSld>
  <p:clrMapOvr>
    <a:masterClrMapping/>
  </p:clrMapOvr>
  <p:transition spd="med">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i-FI" dirty="0" smtClean="0"/>
              <a:t>Siivouksen merkitys</a:t>
            </a:r>
            <a:endParaRPr lang="fi-FI" dirty="0"/>
          </a:p>
        </p:txBody>
      </p:sp>
      <p:sp>
        <p:nvSpPr>
          <p:cNvPr id="6" name="Content Placeholder 5"/>
          <p:cNvSpPr>
            <a:spLocks noGrp="1"/>
          </p:cNvSpPr>
          <p:nvPr>
            <p:ph idx="1"/>
          </p:nvPr>
        </p:nvSpPr>
        <p:spPr/>
        <p:txBody>
          <a:bodyPr/>
          <a:lstStyle/>
          <a:p>
            <a:pPr>
              <a:buClrTx/>
            </a:pPr>
            <a:r>
              <a:rPr lang="fi-FI" dirty="0"/>
              <a:t>Korjausten aikana syntyy homeita ja muita epäpuhtauksia sisältävää pölyä, joka laskeutuu irtaimiston ja rakenteiden pinnoille. </a:t>
            </a:r>
            <a:endParaRPr lang="fi-FI" dirty="0" smtClean="0"/>
          </a:p>
          <a:p>
            <a:pPr>
              <a:buClrTx/>
            </a:pPr>
            <a:r>
              <a:rPr lang="fi-FI" dirty="0" smtClean="0"/>
              <a:t>Vaikka </a:t>
            </a:r>
            <a:r>
              <a:rPr lang="fi-FI" dirty="0"/>
              <a:t>pöly ei aiheuta pintojen tai irtaimiston homehtumista, se voi sisältää ärsyttäviä epäpuhtauksia, minkä vuoksi on tärkeää puhdistaa pinnat ja irtaimisto erityisen huolellisesti.</a:t>
            </a:r>
          </a:p>
          <a:p>
            <a:pPr marL="0" indent="0">
              <a:buClrTx/>
              <a:buNone/>
            </a:pPr>
            <a:r>
              <a:rPr lang="fi-FI" b="1" dirty="0"/>
              <a:t> </a:t>
            </a:r>
            <a:endParaRPr lang="fi-FI" dirty="0"/>
          </a:p>
          <a:p>
            <a:pPr>
              <a:buClrTx/>
            </a:pPr>
            <a:r>
              <a:rPr lang="fi-FI" dirty="0"/>
              <a:t>Tämä ohje on tarkoitettu kohteisiin, joissa on ollut merkittäviä ja laajoja kosteus- ja homevaurioita, ja joissa irtaimisto ja pinnat ovat pölyyntyneet korjausten yhteydessä.  </a:t>
            </a:r>
            <a:endParaRPr lang="fi-FI" dirty="0" smtClean="0"/>
          </a:p>
          <a:p>
            <a:pPr>
              <a:buClrTx/>
            </a:pPr>
            <a:r>
              <a:rPr lang="fi-FI" dirty="0" smtClean="0"/>
              <a:t>Ohjetta </a:t>
            </a:r>
            <a:r>
              <a:rPr lang="fi-FI" dirty="0"/>
              <a:t>voidaan soveltaa myös pienempiä vaurioita käsittävissä kohteissa</a:t>
            </a:r>
            <a:r>
              <a:rPr lang="fi-FI" b="1" dirty="0"/>
              <a:t> </a:t>
            </a:r>
            <a:r>
              <a:rPr lang="fi-FI" dirty="0"/>
              <a:t>erityisesti siivouksen ajoituksen, siivousjärjestyksen ja siivousmenetelmien osalta. </a:t>
            </a:r>
          </a:p>
        </p:txBody>
      </p:sp>
    </p:spTree>
    <p:extLst>
      <p:ext uri="{BB962C8B-B14F-4D97-AF65-F5344CB8AC3E}">
        <p14:creationId xmlns:p14="http://schemas.microsoft.com/office/powerpoint/2010/main" val="2568528604"/>
      </p:ext>
    </p:extLst>
  </p:cSld>
  <p:clrMapOvr>
    <a:masterClrMapping/>
  </p:clrMapOvr>
  <p:transition spd="med">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sz="2800" dirty="0"/>
              <a:t>Yleistä tietoa homepölystä ja homeen </a:t>
            </a:r>
            <a:r>
              <a:rPr lang="fi-FI" sz="2800" dirty="0" smtClean="0"/>
              <a:t>hajusta						1/2</a:t>
            </a:r>
            <a:endParaRPr lang="fi-FI" sz="2800" dirty="0"/>
          </a:p>
        </p:txBody>
      </p:sp>
      <p:sp>
        <p:nvSpPr>
          <p:cNvPr id="3" name="Content Placeholder 2"/>
          <p:cNvSpPr>
            <a:spLocks noGrp="1"/>
          </p:cNvSpPr>
          <p:nvPr>
            <p:ph idx="1"/>
          </p:nvPr>
        </p:nvSpPr>
        <p:spPr/>
        <p:txBody>
          <a:bodyPr>
            <a:normAutofit fontScale="85000" lnSpcReduction="10000"/>
          </a:bodyPr>
          <a:lstStyle/>
          <a:p>
            <a:r>
              <a:rPr lang="fi-FI" dirty="0"/>
              <a:t>Siivous ja irtaimiston puhdistus ovat kosteus- ja homeremontin viimeinen vaihe, joka tehdään rakennussiivouksen jälkeen. Hyvin ja oikein toteutettu siivous helpottaa ja nopeuttaa tilojen käyttöönottoa ja tilanteen palaamista normaaliksi. </a:t>
            </a:r>
          </a:p>
          <a:p>
            <a:pPr marL="0" indent="0">
              <a:buNone/>
            </a:pPr>
            <a:r>
              <a:rPr lang="fi-FI" dirty="0"/>
              <a:t> </a:t>
            </a:r>
          </a:p>
          <a:p>
            <a:r>
              <a:rPr lang="fi-FI" dirty="0"/>
              <a:t>Homevaurioituneissa rakennuksissa sisäilmaan kulkeutuu usein homepölyä ja homeiden aineenvaihduntatuotteita, joista osa tunnistetaan hajuina. Homeen haju koostuu erilaisista kaasumaisista kemiallisista yhdisteistä. Homepöly koostuu itiöistä ja rihmaston kappaleista. </a:t>
            </a:r>
          </a:p>
          <a:p>
            <a:pPr marL="0" indent="0">
              <a:buNone/>
            </a:pPr>
            <a:r>
              <a:rPr lang="fi-FI" dirty="0"/>
              <a:t> </a:t>
            </a:r>
          </a:p>
          <a:p>
            <a:r>
              <a:rPr lang="fi-FI" dirty="0"/>
              <a:t>Homeenhajun ja homepölyn määrä sisäilmassa riippuu monista tekijöistä, kuten homevaurioiden laajuudesta ja sijainnista, vuotoilmareiteistä, ilmanvaihdosta ja rakennuksen painesuhteista. Homevaurioituneiden rakenteiden purkamisen ja korjaamisen aikana homepölyn määrä sisäilmassa kasvaa merkittävästi. Homepölyn leviäminen korjattavasta tilasta ympäröiviin tiloihin vähenee esim. korjattavan tilan osastoinnilla ja alipaineistuksella.</a:t>
            </a:r>
          </a:p>
        </p:txBody>
      </p:sp>
    </p:spTree>
    <p:extLst>
      <p:ext uri="{BB962C8B-B14F-4D97-AF65-F5344CB8AC3E}">
        <p14:creationId xmlns:p14="http://schemas.microsoft.com/office/powerpoint/2010/main" val="1374628998"/>
      </p:ext>
    </p:extLst>
  </p:cSld>
  <p:clrMapOvr>
    <a:masterClrMapping/>
  </p:clrMapOvr>
  <p:transition spd="med">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sz="2800" dirty="0"/>
              <a:t>Yleistä tietoa homepölystä ja homeen </a:t>
            </a:r>
            <a:r>
              <a:rPr lang="fi-FI" sz="2800" dirty="0" smtClean="0"/>
              <a:t>hajusta </a:t>
            </a:r>
            <a:r>
              <a:rPr lang="fi-FI" sz="2800" dirty="0"/>
              <a:t>	</a:t>
            </a:r>
            <a:r>
              <a:rPr lang="fi-FI" sz="2800" dirty="0" smtClean="0"/>
              <a:t>					2/3</a:t>
            </a:r>
            <a:endParaRPr lang="fi-FI" sz="2800" dirty="0"/>
          </a:p>
        </p:txBody>
      </p:sp>
      <p:sp>
        <p:nvSpPr>
          <p:cNvPr id="3" name="Content Placeholder 2"/>
          <p:cNvSpPr>
            <a:spLocks noGrp="1"/>
          </p:cNvSpPr>
          <p:nvPr>
            <p:ph idx="1"/>
          </p:nvPr>
        </p:nvSpPr>
        <p:spPr/>
        <p:txBody>
          <a:bodyPr>
            <a:normAutofit lnSpcReduction="10000"/>
          </a:bodyPr>
          <a:lstStyle/>
          <a:p>
            <a:r>
              <a:rPr lang="fi-FI" dirty="0"/>
              <a:t>Homeenhaju voidaan kokea haittaavana, mutta sillä ei ole tunnettua terveysvaikutusta. Yleisesti tiedetään, että pitkäaikainen merkittävä altistuminen kosteusvaurioympäristölle on astman riskitekijä sekä aiheuttaa hengitystieoireita ja –infektioita. </a:t>
            </a:r>
          </a:p>
          <a:p>
            <a:pPr marL="0" indent="0">
              <a:buNone/>
            </a:pPr>
            <a:r>
              <a:rPr lang="fi-FI" dirty="0"/>
              <a:t> </a:t>
            </a:r>
          </a:p>
          <a:p>
            <a:r>
              <a:rPr lang="fi-FI" dirty="0"/>
              <a:t>Homeenhaju ja homepöly voivat kulkeutua kosteusvaurioituneista rakenteista sisäilmaan ja tiloista toiseen ilmavirtausten, ihmisten, huonekalujen, tekstiilien, paperien ja muun irtaimiston sekä siivousvälineiden mukana. Ilmaan kulkeutunut homeen haju imeytyy huokoisiin materiaaleihin ja homepöly siirtyy rakenteiden ja irtaimiston pinnoille. Homeet eivät kasva rakennuksessa olevien kalusteiden tai muiden materiaalien pinnoilla, jos kasvuun tarvittava kosteus puuttuu.</a:t>
            </a:r>
          </a:p>
          <a:p>
            <a:pPr marL="0" indent="0">
              <a:buNone/>
            </a:pPr>
            <a:endParaRPr lang="fi-FI" dirty="0"/>
          </a:p>
        </p:txBody>
      </p:sp>
    </p:spTree>
    <p:extLst>
      <p:ext uri="{BB962C8B-B14F-4D97-AF65-F5344CB8AC3E}">
        <p14:creationId xmlns:p14="http://schemas.microsoft.com/office/powerpoint/2010/main" val="2872011696"/>
      </p:ext>
    </p:extLst>
  </p:cSld>
  <p:clrMapOvr>
    <a:masterClrMapping/>
  </p:clrMapOvr>
  <p:transition spd="med">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sz="2800" dirty="0"/>
              <a:t>Yleistä tietoa homepölystä ja homeen </a:t>
            </a:r>
            <a:r>
              <a:rPr lang="fi-FI" sz="2800" dirty="0" smtClean="0"/>
              <a:t>hajusta						3/3</a:t>
            </a:r>
            <a:endParaRPr lang="fi-FI" sz="2800" dirty="0"/>
          </a:p>
        </p:txBody>
      </p:sp>
      <p:sp>
        <p:nvSpPr>
          <p:cNvPr id="3" name="Content Placeholder 2"/>
          <p:cNvSpPr>
            <a:spLocks noGrp="1"/>
          </p:cNvSpPr>
          <p:nvPr>
            <p:ph idx="1"/>
          </p:nvPr>
        </p:nvSpPr>
        <p:spPr/>
        <p:txBody>
          <a:bodyPr>
            <a:normAutofit/>
          </a:bodyPr>
          <a:lstStyle/>
          <a:p>
            <a:r>
              <a:rPr lang="fi-FI" dirty="0"/>
              <a:t>Siivouksella pyritään poistamaan pölyt ja hajut, joita on siirtynyt sisätiloihin ennen kosteusvauriokorjauksia tai niiden aikana. Siivouksen yhteydessä homepöly siirtyy ilmaan ja poistuu normaalin ilmanvaihdon mukana tai laskeutuu takaisin pinnoille. Siivouksen aikana on vältettävä läpikulkuliikennettä siivottujen ja siivoamattomien tilojen välillä, ettei pölyä siirry takaisin siivottuihin tiloihin. </a:t>
            </a:r>
          </a:p>
          <a:p>
            <a:pPr marL="0" indent="0">
              <a:buNone/>
            </a:pPr>
            <a:r>
              <a:rPr lang="fi-FI" dirty="0"/>
              <a:t> </a:t>
            </a:r>
          </a:p>
          <a:p>
            <a:r>
              <a:rPr lang="fi-FI" dirty="0"/>
              <a:t>Homeenhajun ja muiden haittaavien hajujen poistaminen on usein pölyjen poistamista hankalampaa. Tuulettaminen poistaa hajuja. Tuuletusta voidaan tehostaa erilaisilla ilmanpuhdistimilla ja tuuletuspuhaltimilla  . </a:t>
            </a:r>
          </a:p>
          <a:p>
            <a:pPr marL="0" indent="0">
              <a:buNone/>
            </a:pPr>
            <a:endParaRPr lang="fi-FI" dirty="0"/>
          </a:p>
        </p:txBody>
      </p:sp>
    </p:spTree>
    <p:extLst>
      <p:ext uri="{BB962C8B-B14F-4D97-AF65-F5344CB8AC3E}">
        <p14:creationId xmlns:p14="http://schemas.microsoft.com/office/powerpoint/2010/main" val="1983953907"/>
      </p:ext>
    </p:extLst>
  </p:cSld>
  <p:clrMapOvr>
    <a:masterClrMapping/>
  </p:clrMapOvr>
  <p:transition spd="med">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088" y="333376"/>
            <a:ext cx="7777360" cy="1079500"/>
          </a:xfrm>
        </p:spPr>
        <p:txBody>
          <a:bodyPr>
            <a:noAutofit/>
          </a:bodyPr>
          <a:lstStyle/>
          <a:p>
            <a:pPr>
              <a:lnSpc>
                <a:spcPts val="2600"/>
              </a:lnSpc>
            </a:pPr>
            <a:r>
              <a:rPr lang="fi-FI" sz="2000" dirty="0"/>
              <a:t>Pölyn leviämisen estäminen </a:t>
            </a:r>
            <a:r>
              <a:rPr lang="fi-FI" sz="2000"/>
              <a:t>kosteus- </a:t>
            </a:r>
            <a:r>
              <a:rPr lang="fi-FI" sz="2000" smtClean="0"/>
              <a:t>ja homevaurioiden </a:t>
            </a:r>
            <a:r>
              <a:rPr lang="fi-FI" sz="2000" dirty="0"/>
              <a:t>purku- ja korjaustöissä ja siivoustöiden esivalmistelu</a:t>
            </a:r>
          </a:p>
        </p:txBody>
      </p:sp>
      <p:sp>
        <p:nvSpPr>
          <p:cNvPr id="3" name="Content Placeholder 2"/>
          <p:cNvSpPr>
            <a:spLocks noGrp="1"/>
          </p:cNvSpPr>
          <p:nvPr>
            <p:ph idx="1"/>
          </p:nvPr>
        </p:nvSpPr>
        <p:spPr/>
        <p:txBody>
          <a:bodyPr>
            <a:normAutofit lnSpcReduction="10000"/>
          </a:bodyPr>
          <a:lstStyle/>
          <a:p>
            <a:pPr marL="0" indent="0">
              <a:buNone/>
            </a:pPr>
            <a:r>
              <a:rPr lang="fi-FI" sz="1800" dirty="0"/>
              <a:t>Siivouksen esivalmistelu alkaa jo purku- ja korjaustöistä, joiden aikana tulee estää pölyn leviäminen korjauskohteesta ympäröiviin tiloihin ja ilmanvaihtokanaviin. Suojaukset vähentävät ja helpottavat korjausten jälkeen tarvittavaa siivousta</a:t>
            </a:r>
            <a:r>
              <a:rPr lang="fi-FI" sz="1800" dirty="0" smtClean="0"/>
              <a:t>.</a:t>
            </a:r>
            <a:br>
              <a:rPr lang="fi-FI" sz="1800" dirty="0" smtClean="0"/>
            </a:br>
            <a:endParaRPr lang="fi-FI" sz="1800" dirty="0" smtClean="0"/>
          </a:p>
          <a:p>
            <a:pPr marL="342900" indent="-342900">
              <a:buFont typeface="+mj-lt"/>
              <a:buAutoNum type="arabicPeriod"/>
            </a:pPr>
            <a:r>
              <a:rPr lang="fi-FI" sz="1600" dirty="0" smtClean="0"/>
              <a:t>Korjattavasta </a:t>
            </a:r>
            <a:r>
              <a:rPr lang="fi-FI" sz="1600" dirty="0"/>
              <a:t>tilasta tulee siirtää kaikki irtonaiset kalusteet, materiaalit ja helposti irrotettava sisustus sellaisiin tiloihin, joissa ei ole kosteus- ja homevaurioita. </a:t>
            </a:r>
            <a:endParaRPr lang="fi-FI" sz="1600" dirty="0"/>
          </a:p>
          <a:p>
            <a:pPr marL="342900" indent="-342900">
              <a:buFont typeface="+mj-lt"/>
              <a:buAutoNum type="arabicPeriod"/>
            </a:pPr>
            <a:r>
              <a:rPr lang="fi-FI" sz="1600" dirty="0" smtClean="0"/>
              <a:t>Ennen </a:t>
            </a:r>
            <a:r>
              <a:rPr lang="fi-FI" sz="1600" dirty="0"/>
              <a:t>purku- ja korjaustöiden aloittamista koneellinen ilmanvaihtojärjestelmä suljetaan korjausalueelta</a:t>
            </a:r>
            <a:r>
              <a:rPr lang="fi-FI" sz="1600" dirty="0" smtClean="0"/>
              <a:t>.</a:t>
            </a:r>
          </a:p>
          <a:p>
            <a:pPr marL="342900" indent="-342900">
              <a:buFont typeface="+mj-lt"/>
              <a:buAutoNum type="arabicPeriod"/>
            </a:pPr>
            <a:r>
              <a:rPr lang="fi-FI" sz="1600" dirty="0" smtClean="0"/>
              <a:t>Purkualue </a:t>
            </a:r>
            <a:r>
              <a:rPr lang="fi-FI" sz="1600" dirty="0"/>
              <a:t>osastoidaan erilleen muista tiloista esimerkiksi muoviseinillä ja </a:t>
            </a:r>
            <a:r>
              <a:rPr lang="fi-FI" sz="1600" dirty="0" err="1"/>
              <a:t>alipaineistetaan</a:t>
            </a:r>
            <a:r>
              <a:rPr lang="fi-FI" sz="1600" dirty="0"/>
              <a:t> siihen tarkoitetuilla laitteilla. </a:t>
            </a:r>
            <a:endParaRPr lang="fi-FI" sz="1600" dirty="0" smtClean="0"/>
          </a:p>
          <a:p>
            <a:pPr marL="342900" indent="-342900">
              <a:buFont typeface="+mj-lt"/>
              <a:buAutoNum type="arabicPeriod"/>
            </a:pPr>
            <a:r>
              <a:rPr lang="fi-FI" sz="1600" dirty="0" smtClean="0"/>
              <a:t>Osastointi </a:t>
            </a:r>
            <a:r>
              <a:rPr lang="fi-FI" sz="1600" dirty="0"/>
              <a:t>pidetään voimassa purkutöiden aloittamisesta pölyttömäksi siivouksen lopettamiseen asti. </a:t>
            </a:r>
            <a:endParaRPr lang="fi-FI" sz="1600" dirty="0" smtClean="0"/>
          </a:p>
          <a:p>
            <a:pPr marL="342900" indent="-342900">
              <a:buFont typeface="+mj-lt"/>
              <a:buAutoNum type="arabicPeriod"/>
            </a:pPr>
            <a:r>
              <a:rPr lang="fi-FI" sz="1600" dirty="0" smtClean="0"/>
              <a:t>Korjattaviin/osastoituihin </a:t>
            </a:r>
            <a:r>
              <a:rPr lang="fi-FI" sz="1600" dirty="0"/>
              <a:t>tiloihin kulku järjestetään tuulikaapin tai sulkutilojen kautta, joissa varusteiden ja työvaatteiden vaihto on helppo toteuttaa myös taukojen </a:t>
            </a:r>
            <a:r>
              <a:rPr lang="fi-FI" sz="1600" dirty="0" smtClean="0"/>
              <a:t>aikana. </a:t>
            </a:r>
            <a:endParaRPr lang="fi-FI" sz="1600" dirty="0"/>
          </a:p>
        </p:txBody>
      </p:sp>
    </p:spTree>
    <p:extLst>
      <p:ext uri="{BB962C8B-B14F-4D97-AF65-F5344CB8AC3E}">
        <p14:creationId xmlns:p14="http://schemas.microsoft.com/office/powerpoint/2010/main" val="2712335048"/>
      </p:ext>
    </p:extLst>
  </p:cSld>
  <p:clrMapOvr>
    <a:masterClrMapping/>
  </p:clrMapOvr>
  <p:transition spd="med">
    <p:wipe/>
  </p:transition>
  <p:timing>
    <p:tnLst>
      <p:par>
        <p:cTn id="1" dur="indefinite" restart="never" nodeType="tmRoot"/>
      </p:par>
    </p:tnLst>
  </p:timing>
</p:sld>
</file>

<file path=ppt/theme/theme1.xml><?xml version="1.0" encoding="utf-8"?>
<a:theme xmlns:a="http://schemas.openxmlformats.org/drawingml/2006/main" name="KoHo">
  <a:themeElements>
    <a:clrScheme name="KoHo">
      <a:dk1>
        <a:sysClr val="windowText" lastClr="000000"/>
      </a:dk1>
      <a:lt1>
        <a:sysClr val="window" lastClr="FFFFFF"/>
      </a:lt1>
      <a:dk2>
        <a:srgbClr val="92CDDC"/>
      </a:dk2>
      <a:lt2>
        <a:srgbClr val="ECDEBB"/>
      </a:lt2>
      <a:accent1>
        <a:srgbClr val="44697D"/>
      </a:accent1>
      <a:accent2>
        <a:srgbClr val="C60C30"/>
      </a:accent2>
      <a:accent3>
        <a:srgbClr val="6AADE4"/>
      </a:accent3>
      <a:accent4>
        <a:srgbClr val="A6BCC6"/>
      </a:accent4>
      <a:accent5>
        <a:srgbClr val="00B2A9"/>
      </a:accent5>
      <a:accent6>
        <a:srgbClr val="9DBCB0"/>
      </a:accent6>
      <a:hlink>
        <a:srgbClr val="44697D"/>
      </a:hlink>
      <a:folHlink>
        <a:srgbClr val="F45574"/>
      </a:folHlink>
    </a:clrScheme>
    <a:fontScheme name="Kosteus ja hometalkoo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solidFill>
        <a:ln>
          <a:solidFill>
            <a:schemeClr val="bg2"/>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KoHo">
      <a:dk1>
        <a:sysClr val="windowText" lastClr="000000"/>
      </a:dk1>
      <a:lt1>
        <a:sysClr val="window" lastClr="FFFFFF"/>
      </a:lt1>
      <a:dk2>
        <a:srgbClr val="92CDDC"/>
      </a:dk2>
      <a:lt2>
        <a:srgbClr val="ECDEBB"/>
      </a:lt2>
      <a:accent1>
        <a:srgbClr val="44697D"/>
      </a:accent1>
      <a:accent2>
        <a:srgbClr val="C60C30"/>
      </a:accent2>
      <a:accent3>
        <a:srgbClr val="6AADE4"/>
      </a:accent3>
      <a:accent4>
        <a:srgbClr val="A6BCC6"/>
      </a:accent4>
      <a:accent5>
        <a:srgbClr val="00B2A9"/>
      </a:accent5>
      <a:accent6>
        <a:srgbClr val="9DBCB0"/>
      </a:accent6>
      <a:hlink>
        <a:srgbClr val="44697D"/>
      </a:hlink>
      <a:folHlink>
        <a:srgbClr val="F45574"/>
      </a:folHlink>
    </a:clrScheme>
    <a:fontScheme name="Basic (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KoHo">
      <a:dk1>
        <a:sysClr val="windowText" lastClr="000000"/>
      </a:dk1>
      <a:lt1>
        <a:sysClr val="window" lastClr="FFFFFF"/>
      </a:lt1>
      <a:dk2>
        <a:srgbClr val="92CDDC"/>
      </a:dk2>
      <a:lt2>
        <a:srgbClr val="ECDEBB"/>
      </a:lt2>
      <a:accent1>
        <a:srgbClr val="44697D"/>
      </a:accent1>
      <a:accent2>
        <a:srgbClr val="C60C30"/>
      </a:accent2>
      <a:accent3>
        <a:srgbClr val="6AADE4"/>
      </a:accent3>
      <a:accent4>
        <a:srgbClr val="A6BCC6"/>
      </a:accent4>
      <a:accent5>
        <a:srgbClr val="00B2A9"/>
      </a:accent5>
      <a:accent6>
        <a:srgbClr val="9DBCB0"/>
      </a:accent6>
      <a:hlink>
        <a:srgbClr val="44697D"/>
      </a:hlink>
      <a:folHlink>
        <a:srgbClr val="F45574"/>
      </a:folHlink>
    </a:clrScheme>
    <a:fontScheme name="Basic (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KoHo.potx</Template>
  <TotalTime>983</TotalTime>
  <Words>2295</Words>
  <Application>Microsoft Macintosh PowerPoint</Application>
  <PresentationFormat>Näytössä katseltava diaesitys (4:3)</PresentationFormat>
  <Paragraphs>335</Paragraphs>
  <Slides>37</Slides>
  <Notes>1</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37</vt:i4>
      </vt:variant>
    </vt:vector>
  </HeadingPairs>
  <TitlesOfParts>
    <vt:vector size="43" baseType="lpstr">
      <vt:lpstr>Calibri</vt:lpstr>
      <vt:lpstr>Symbol</vt:lpstr>
      <vt:lpstr>Times New Roman</vt:lpstr>
      <vt:lpstr>Wingdings</vt:lpstr>
      <vt:lpstr>Arial</vt:lpstr>
      <vt:lpstr>KoHo</vt:lpstr>
      <vt:lpstr>5.3 siivous ja homesiivous</vt:lpstr>
      <vt:lpstr>Saatteeksi opetusmateriaalin käyttöön</vt:lpstr>
      <vt:lpstr>Sisällysluettelo</vt:lpstr>
      <vt:lpstr>Ohje siivoukseen ja irtaimiston puhdistukseen  kosteus- ja homevauriokorjausten jälkeen</vt:lpstr>
      <vt:lpstr>Siivouksen merkitys</vt:lpstr>
      <vt:lpstr>Yleistä tietoa homepölystä ja homeen hajusta      1/2</vt:lpstr>
      <vt:lpstr>Yleistä tietoa homepölystä ja homeen hajusta       2/3</vt:lpstr>
      <vt:lpstr>Yleistä tietoa homepölystä ja homeen hajusta      3/3</vt:lpstr>
      <vt:lpstr>Pölyn leviämisen estäminen kosteus- ja homevaurioiden purku- ja korjaustöissä ja siivoustöiden esivalmistelu</vt:lpstr>
      <vt:lpstr>Siivouksen ajoitus    1/2</vt:lpstr>
      <vt:lpstr>Siivouksen ajoitus    2/2</vt:lpstr>
      <vt:lpstr>Siivousjärjestys</vt:lpstr>
      <vt:lpstr>Siivous- ja puhdistustyöntekijän pölyaltistumisen vähentäminen  1/2</vt:lpstr>
      <vt:lpstr>Siivous- ja puhdistustyöntekijän pölyaltistumisen vähentäminen  2/2</vt:lpstr>
      <vt:lpstr>Siivousmenetelmät    1/2</vt:lpstr>
      <vt:lpstr>Siivousmenetelmät    2/2</vt:lpstr>
      <vt:lpstr>Pintojen puhdistus     1/2</vt:lpstr>
      <vt:lpstr>Pintojen puhdistus     2/2</vt:lpstr>
      <vt:lpstr>Irtaimiston puhdistus   1/3</vt:lpstr>
      <vt:lpstr>Irtaimiston puhdistus    2/3</vt:lpstr>
      <vt:lpstr>Irtaimiston puhdistus    3/3</vt:lpstr>
      <vt:lpstr>Tekstiilien ja pehmeiden pintojen puhdistus</vt:lpstr>
      <vt:lpstr>Elektroniset laitteet</vt:lpstr>
      <vt:lpstr>Arkistomateriaali</vt:lpstr>
      <vt:lpstr>Esimerkkejä</vt:lpstr>
      <vt:lpstr>Homevaurioituneen rakennuksen ilmanlaadun palauttaminen normaaliksi (Sabath H., IED)  1/4</vt:lpstr>
      <vt:lpstr>Homevaurioituneen rakennuksen ilmanlaadun palauttaminen normaaliksi (Sabath H., IED)  2/4</vt:lpstr>
      <vt:lpstr>Homevaurioituneen rakennuksen ilmanlaadun palauttaminen normaaliksi (Sabath H., IED) 3/4</vt:lpstr>
      <vt:lpstr>Homevaurioituneen rakennuksen ilmanlaadun palauttaminen normaaliksi (Sabath H., IED)  4/4</vt:lpstr>
      <vt:lpstr>Moniongelmaisten kotien puhdistus Klitzman et al. 2005</vt:lpstr>
      <vt:lpstr>Moniongelmaisten kotien puhdistus Klitzman et al. 2005</vt:lpstr>
      <vt:lpstr>Hurrikaani Katrinan jälkien siivous Chew et al. 2006</vt:lpstr>
      <vt:lpstr>Ei niin onnistuneita ratkaisuja</vt:lpstr>
      <vt:lpstr>Tapaus 1: Siivous – hyvä vai huono juttu?</vt:lpstr>
      <vt:lpstr>Tapaus 2: Yhteenveto pintaremontin ja tehosiivouksen vaikutuksista</vt:lpstr>
      <vt:lpstr>Siivouksesta tiivistetysti   1/2</vt:lpstr>
      <vt:lpstr>Siivouksesta tiivistetysti    2/2</vt:lpstr>
    </vt:vector>
  </TitlesOfParts>
  <Manager>Ympäristöministeriö</Manager>
  <Company>aidema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Aija Kaijärvi</dc:creator>
  <cp:lastModifiedBy>Aija Kaijärvi</cp:lastModifiedBy>
  <cp:revision>79</cp:revision>
  <cp:lastPrinted>2016-01-05T07:51:40Z</cp:lastPrinted>
  <dcterms:created xsi:type="dcterms:W3CDTF">2012-09-14T08:23:56Z</dcterms:created>
  <dcterms:modified xsi:type="dcterms:W3CDTF">2016-06-14T08:55:58Z</dcterms:modified>
</cp:coreProperties>
</file>