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1"/>
  </p:notesMasterIdLst>
  <p:handoutMasterIdLst>
    <p:handoutMasterId r:id="rId72"/>
  </p:handoutMasterIdLst>
  <p:sldIdLst>
    <p:sldId id="256" r:id="rId2"/>
    <p:sldId id="340" r:id="rId3"/>
    <p:sldId id="325" r:id="rId4"/>
    <p:sldId id="257"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90" r:id="rId22"/>
    <p:sldId id="291" r:id="rId23"/>
    <p:sldId id="292" r:id="rId24"/>
    <p:sldId id="293" r:id="rId25"/>
    <p:sldId id="294" r:id="rId26"/>
    <p:sldId id="295" r:id="rId27"/>
    <p:sldId id="296" r:id="rId28"/>
    <p:sldId id="297" r:id="rId29"/>
    <p:sldId id="302" r:id="rId30"/>
    <p:sldId id="303" r:id="rId31"/>
    <p:sldId id="298" r:id="rId32"/>
    <p:sldId id="299" r:id="rId33"/>
    <p:sldId id="300" r:id="rId34"/>
    <p:sldId id="301" r:id="rId35"/>
    <p:sldId id="327" r:id="rId36"/>
    <p:sldId id="328" r:id="rId37"/>
    <p:sldId id="329" r:id="rId38"/>
    <p:sldId id="330" r:id="rId39"/>
    <p:sldId id="331" r:id="rId40"/>
    <p:sldId id="332" r:id="rId41"/>
    <p:sldId id="333" r:id="rId42"/>
    <p:sldId id="334" r:id="rId43"/>
    <p:sldId id="335" r:id="rId44"/>
    <p:sldId id="336" r:id="rId45"/>
    <p:sldId id="337" r:id="rId46"/>
    <p:sldId id="338" r:id="rId47"/>
    <p:sldId id="339" r:id="rId48"/>
    <p:sldId id="270" r:id="rId49"/>
    <p:sldId id="271" r:id="rId50"/>
    <p:sldId id="306" r:id="rId51"/>
    <p:sldId id="305" r:id="rId52"/>
    <p:sldId id="307" r:id="rId53"/>
    <p:sldId id="308" r:id="rId54"/>
    <p:sldId id="309" r:id="rId55"/>
    <p:sldId id="310" r:id="rId56"/>
    <p:sldId id="311" r:id="rId57"/>
    <p:sldId id="312" r:id="rId58"/>
    <p:sldId id="313" r:id="rId59"/>
    <p:sldId id="314" r:id="rId60"/>
    <p:sldId id="316" r:id="rId61"/>
    <p:sldId id="317" r:id="rId62"/>
    <p:sldId id="318" r:id="rId63"/>
    <p:sldId id="319" r:id="rId64"/>
    <p:sldId id="320" r:id="rId65"/>
    <p:sldId id="321" r:id="rId66"/>
    <p:sldId id="322" r:id="rId67"/>
    <p:sldId id="323" r:id="rId68"/>
    <p:sldId id="315" r:id="rId69"/>
    <p:sldId id="324" r:id="rId70"/>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p15:clr>
            <a:srgbClr val="A4A3A4"/>
          </p15:clr>
        </p15:guide>
        <p15:guide id="2" orient="horz" pos="3793">
          <p15:clr>
            <a:srgbClr val="A4A3A4"/>
          </p15:clr>
        </p15:guide>
        <p15:guide id="3" orient="horz" pos="1026">
          <p15:clr>
            <a:srgbClr val="A4A3A4"/>
          </p15:clr>
        </p15:guide>
        <p15:guide id="4" orient="horz" pos="890">
          <p15:clr>
            <a:srgbClr val="A4A3A4"/>
          </p15:clr>
        </p15:guide>
        <p15:guide id="5" orient="horz" pos="210">
          <p15:clr>
            <a:srgbClr val="A4A3A4"/>
          </p15:clr>
        </p15:guide>
        <p15:guide id="6" orient="horz" pos="1842">
          <p15:clr>
            <a:srgbClr val="A4A3A4"/>
          </p15:clr>
        </p15:guide>
        <p15:guide id="7" orient="horz" pos="2840">
          <p15:clr>
            <a:srgbClr val="A4A3A4"/>
          </p15:clr>
        </p15:guide>
        <p15:guide id="8" pos="3243">
          <p15:clr>
            <a:srgbClr val="A4A3A4"/>
          </p15:clr>
        </p15:guide>
        <p15:guide id="9" pos="5239">
          <p15:clr>
            <a:srgbClr val="A4A3A4"/>
          </p15:clr>
        </p15:guide>
        <p15:guide id="10" pos="521">
          <p15:clr>
            <a:srgbClr val="A4A3A4"/>
          </p15:clr>
        </p15:guide>
        <p15:guide id="11" pos="5556">
          <p15:clr>
            <a:srgbClr val="A4A3A4"/>
          </p15:clr>
        </p15:guide>
        <p15:guide id="1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5C44"/>
    <a:srgbClr val="00B2A9"/>
    <a:srgbClr val="95B3D7"/>
    <a:srgbClr val="446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92" autoAdjust="0"/>
    <p:restoredTop sz="94636"/>
  </p:normalViewPr>
  <p:slideViewPr>
    <p:cSldViewPr showGuides="1">
      <p:cViewPr varScale="1">
        <p:scale>
          <a:sx n="129" d="100"/>
          <a:sy n="129" d="100"/>
        </p:scale>
        <p:origin x="720" y="200"/>
      </p:cViewPr>
      <p:guideLst>
        <p:guide orient="horz" pos="2478"/>
        <p:guide orient="horz" pos="3793"/>
        <p:guide orient="horz" pos="1026"/>
        <p:guide orient="horz" pos="890"/>
        <p:guide orient="horz" pos="210"/>
        <p:guide orient="horz" pos="1842"/>
        <p:guide orient="horz" pos="2840"/>
        <p:guide pos="3243"/>
        <p:guide pos="5239"/>
        <p:guide pos="521"/>
        <p:guide pos="5556"/>
        <p:guide pos="249"/>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3" d="100"/>
          <a:sy n="83" d="100"/>
        </p:scale>
        <p:origin x="-310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C6C142-9A9E-485A-B9AB-6C22D12795D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i-FI"/>
        </a:p>
      </dgm:t>
    </dgm:pt>
    <dgm:pt modelId="{CE170541-E2E9-48B8-B4FF-613170E93CF8}">
      <dgm:prSet phldrT="[Text]" custT="1"/>
      <dgm:spPr/>
      <dgm:t>
        <a:bodyPr/>
        <a:lstStyle/>
        <a:p>
          <a:r>
            <a:rPr lang="fi-FI" sz="1400" dirty="0" smtClean="0"/>
            <a:t>Lähtötilanne</a:t>
          </a:r>
          <a:endParaRPr lang="fi-FI" sz="1400" dirty="0"/>
        </a:p>
      </dgm:t>
    </dgm:pt>
    <dgm:pt modelId="{E8523CE9-FE81-4A9C-A48C-C22A61946FA2}" type="parTrans" cxnId="{FA06CE88-7198-42D1-81B2-FC04B386331B}">
      <dgm:prSet/>
      <dgm:spPr/>
      <dgm:t>
        <a:bodyPr/>
        <a:lstStyle/>
        <a:p>
          <a:endParaRPr lang="fi-FI" sz="1600"/>
        </a:p>
      </dgm:t>
    </dgm:pt>
    <dgm:pt modelId="{5F299A90-EB40-4952-9D34-5A9C42383835}" type="sibTrans" cxnId="{FA06CE88-7198-42D1-81B2-FC04B386331B}">
      <dgm:prSet/>
      <dgm:spPr/>
      <dgm:t>
        <a:bodyPr/>
        <a:lstStyle/>
        <a:p>
          <a:endParaRPr lang="fi-FI" sz="1600"/>
        </a:p>
      </dgm:t>
    </dgm:pt>
    <dgm:pt modelId="{155FDE06-9F37-4A18-B6E6-862D37402907}">
      <dgm:prSet phldrT="[Text]" custT="1"/>
      <dgm:spPr/>
      <dgm:t>
        <a:bodyPr/>
        <a:lstStyle/>
        <a:p>
          <a:r>
            <a:rPr lang="fi-FI" sz="2000" dirty="0" smtClean="0"/>
            <a:t>Olemassa olevan tiedon kokoaminen </a:t>
          </a:r>
          <a:endParaRPr lang="fi-FI" sz="2000" dirty="0"/>
        </a:p>
      </dgm:t>
    </dgm:pt>
    <dgm:pt modelId="{7FAB1A86-37D4-4ADF-B24C-0EA64D3857DB}" type="parTrans" cxnId="{AAC80303-75A5-4FC4-93CC-42489040AE8A}">
      <dgm:prSet/>
      <dgm:spPr/>
      <dgm:t>
        <a:bodyPr/>
        <a:lstStyle/>
        <a:p>
          <a:endParaRPr lang="fi-FI" sz="1600"/>
        </a:p>
      </dgm:t>
    </dgm:pt>
    <dgm:pt modelId="{0ABCADCD-CE6F-47BE-9BB7-26844ED73B98}" type="sibTrans" cxnId="{AAC80303-75A5-4FC4-93CC-42489040AE8A}">
      <dgm:prSet/>
      <dgm:spPr/>
      <dgm:t>
        <a:bodyPr/>
        <a:lstStyle/>
        <a:p>
          <a:endParaRPr lang="fi-FI" sz="1600"/>
        </a:p>
      </dgm:t>
    </dgm:pt>
    <dgm:pt modelId="{26520A1A-36B2-4D9D-97D2-ABE03238D313}">
      <dgm:prSet phldrT="[Text]" custT="1"/>
      <dgm:spPr/>
      <dgm:t>
        <a:bodyPr/>
        <a:lstStyle/>
        <a:p>
          <a:r>
            <a:rPr lang="fi-FI" sz="1400" dirty="0" smtClean="0"/>
            <a:t>Katselmus</a:t>
          </a:r>
          <a:endParaRPr lang="fi-FI" sz="1400" dirty="0"/>
        </a:p>
      </dgm:t>
    </dgm:pt>
    <dgm:pt modelId="{0BB1CE95-1D03-4CF7-95CE-55A45445A3E0}" type="parTrans" cxnId="{5808F654-A4D5-490E-BA68-DAF0570AB4DC}">
      <dgm:prSet/>
      <dgm:spPr/>
      <dgm:t>
        <a:bodyPr/>
        <a:lstStyle/>
        <a:p>
          <a:endParaRPr lang="fi-FI" sz="1600"/>
        </a:p>
      </dgm:t>
    </dgm:pt>
    <dgm:pt modelId="{B35D94C4-B12D-47A6-B484-5743C019048F}" type="sibTrans" cxnId="{5808F654-A4D5-490E-BA68-DAF0570AB4DC}">
      <dgm:prSet/>
      <dgm:spPr/>
      <dgm:t>
        <a:bodyPr/>
        <a:lstStyle/>
        <a:p>
          <a:endParaRPr lang="fi-FI" sz="1600"/>
        </a:p>
      </dgm:t>
    </dgm:pt>
    <dgm:pt modelId="{EE88EF51-E419-4E17-9683-184229AE6145}">
      <dgm:prSet phldrT="[Text]" custT="1"/>
      <dgm:spPr/>
      <dgm:t>
        <a:bodyPr/>
        <a:lstStyle/>
        <a:p>
          <a:r>
            <a:rPr lang="fi-FI" sz="2000" dirty="0" smtClean="0"/>
            <a:t>Epäpuhtauslähteiden </a:t>
          </a:r>
          <a:r>
            <a:rPr lang="fi-FI" sz="2000" dirty="0" smtClean="0"/>
            <a:t>havainnointi</a:t>
          </a:r>
          <a:endParaRPr lang="fi-FI" sz="2000" dirty="0"/>
        </a:p>
      </dgm:t>
    </dgm:pt>
    <dgm:pt modelId="{B8F6DF1D-3482-4F06-83EB-22BD2D8545FE}" type="parTrans" cxnId="{B81BFD1D-CA62-4672-9905-7FC4724EA149}">
      <dgm:prSet/>
      <dgm:spPr/>
      <dgm:t>
        <a:bodyPr/>
        <a:lstStyle/>
        <a:p>
          <a:endParaRPr lang="fi-FI" sz="1600"/>
        </a:p>
      </dgm:t>
    </dgm:pt>
    <dgm:pt modelId="{4988CEF4-7A9F-444F-8E1E-843362E5E79B}" type="sibTrans" cxnId="{B81BFD1D-CA62-4672-9905-7FC4724EA149}">
      <dgm:prSet/>
      <dgm:spPr/>
      <dgm:t>
        <a:bodyPr/>
        <a:lstStyle/>
        <a:p>
          <a:endParaRPr lang="fi-FI" sz="1600"/>
        </a:p>
      </dgm:t>
    </dgm:pt>
    <dgm:pt modelId="{2E8594CD-D270-48D1-9EEE-6591C67780D2}">
      <dgm:prSet phldrT="[Text]" custT="1"/>
      <dgm:spPr/>
      <dgm:t>
        <a:bodyPr/>
        <a:lstStyle/>
        <a:p>
          <a:r>
            <a:rPr lang="fi-FI" sz="2000" dirty="0" smtClean="0"/>
            <a:t>Ilmanvaihdon toimivuuden tarkastus</a:t>
          </a:r>
          <a:endParaRPr lang="fi-FI" sz="2000" dirty="0"/>
        </a:p>
      </dgm:t>
    </dgm:pt>
    <dgm:pt modelId="{0847B9CD-2CC8-4546-BF2C-A83EBA354549}" type="parTrans" cxnId="{CC06B4F6-AA99-438A-B39E-783FAD2CD4F0}">
      <dgm:prSet/>
      <dgm:spPr/>
      <dgm:t>
        <a:bodyPr/>
        <a:lstStyle/>
        <a:p>
          <a:endParaRPr lang="fi-FI" sz="1600"/>
        </a:p>
      </dgm:t>
    </dgm:pt>
    <dgm:pt modelId="{32EDF687-D82B-453B-89CB-551EF328C22B}" type="sibTrans" cxnId="{CC06B4F6-AA99-438A-B39E-783FAD2CD4F0}">
      <dgm:prSet/>
      <dgm:spPr/>
      <dgm:t>
        <a:bodyPr/>
        <a:lstStyle/>
        <a:p>
          <a:endParaRPr lang="fi-FI" sz="1600"/>
        </a:p>
      </dgm:t>
    </dgm:pt>
    <dgm:pt modelId="{5CAB0C7F-51CC-4004-A9AB-6F1880E5050B}">
      <dgm:prSet phldrT="[Text]" custT="1"/>
      <dgm:spPr/>
      <dgm:t>
        <a:bodyPr/>
        <a:lstStyle/>
        <a:p>
          <a:r>
            <a:rPr lang="fi-FI" sz="1400" dirty="0" smtClean="0"/>
            <a:t>Tutkimukset</a:t>
          </a:r>
          <a:endParaRPr lang="fi-FI" sz="1400" dirty="0"/>
        </a:p>
      </dgm:t>
    </dgm:pt>
    <dgm:pt modelId="{1823AF92-F8BF-44F3-BAA0-40E398992FE3}" type="parTrans" cxnId="{291D0D19-623B-4321-AB3B-C92838870D40}">
      <dgm:prSet/>
      <dgm:spPr/>
      <dgm:t>
        <a:bodyPr/>
        <a:lstStyle/>
        <a:p>
          <a:endParaRPr lang="fi-FI" sz="1600"/>
        </a:p>
      </dgm:t>
    </dgm:pt>
    <dgm:pt modelId="{597ACA7D-4F8C-4980-BAC5-EE754191AB82}" type="sibTrans" cxnId="{291D0D19-623B-4321-AB3B-C92838870D40}">
      <dgm:prSet/>
      <dgm:spPr/>
      <dgm:t>
        <a:bodyPr/>
        <a:lstStyle/>
        <a:p>
          <a:endParaRPr lang="fi-FI" sz="1600"/>
        </a:p>
      </dgm:t>
    </dgm:pt>
    <dgm:pt modelId="{1D1AC922-2BC1-488F-89D8-9B73A74BC3B5}">
      <dgm:prSet phldrT="[Text]" custT="1"/>
      <dgm:spPr/>
      <dgm:t>
        <a:bodyPr/>
        <a:lstStyle/>
        <a:p>
          <a:r>
            <a:rPr lang="fi-FI" sz="2000" dirty="0" smtClean="0"/>
            <a:t>Mahdolliset lisätutkimukset – ja mittaukset</a:t>
          </a:r>
          <a:endParaRPr lang="fi-FI" sz="2000" dirty="0"/>
        </a:p>
      </dgm:t>
    </dgm:pt>
    <dgm:pt modelId="{2811F69A-F52E-44FC-9FC5-82492BB1173C}" type="parTrans" cxnId="{41A7E7C4-3BF8-4143-9053-A03628C1368D}">
      <dgm:prSet/>
      <dgm:spPr/>
      <dgm:t>
        <a:bodyPr/>
        <a:lstStyle/>
        <a:p>
          <a:endParaRPr lang="fi-FI" sz="1600"/>
        </a:p>
      </dgm:t>
    </dgm:pt>
    <dgm:pt modelId="{C3EF34A3-A909-4F60-B9E9-5E5068847D95}" type="sibTrans" cxnId="{41A7E7C4-3BF8-4143-9053-A03628C1368D}">
      <dgm:prSet/>
      <dgm:spPr/>
      <dgm:t>
        <a:bodyPr/>
        <a:lstStyle/>
        <a:p>
          <a:endParaRPr lang="fi-FI" sz="1600"/>
        </a:p>
      </dgm:t>
    </dgm:pt>
    <dgm:pt modelId="{CFE96CFF-803F-40BC-8540-E304E4CD0BC5}">
      <dgm:prSet phldrT="[Text]" custT="1"/>
      <dgm:spPr/>
      <dgm:t>
        <a:bodyPr/>
        <a:lstStyle/>
        <a:p>
          <a:r>
            <a:rPr lang="fi-FI" sz="2000" dirty="0" smtClean="0"/>
            <a:t>Käyttäjän haastattelu</a:t>
          </a:r>
          <a:endParaRPr lang="fi-FI" sz="2000" dirty="0"/>
        </a:p>
      </dgm:t>
    </dgm:pt>
    <dgm:pt modelId="{D299129D-50A2-408E-A997-C890CF2CAD99}" type="parTrans" cxnId="{54740498-BE58-43FC-90EF-5992C39671BD}">
      <dgm:prSet/>
      <dgm:spPr/>
      <dgm:t>
        <a:bodyPr/>
        <a:lstStyle/>
        <a:p>
          <a:endParaRPr lang="fi-FI" sz="1600"/>
        </a:p>
      </dgm:t>
    </dgm:pt>
    <dgm:pt modelId="{1AA6F0D9-16AB-432E-8B05-6109BCBA00BB}" type="sibTrans" cxnId="{54740498-BE58-43FC-90EF-5992C39671BD}">
      <dgm:prSet/>
      <dgm:spPr/>
      <dgm:t>
        <a:bodyPr/>
        <a:lstStyle/>
        <a:p>
          <a:endParaRPr lang="fi-FI" sz="1600"/>
        </a:p>
      </dgm:t>
    </dgm:pt>
    <dgm:pt modelId="{AFF7D741-1C9E-460A-9A3B-8C5C4C7FB196}" type="pres">
      <dgm:prSet presAssocID="{D3C6C142-9A9E-485A-B9AB-6C22D12795D5}" presName="linearFlow" presStyleCnt="0">
        <dgm:presLayoutVars>
          <dgm:dir/>
          <dgm:animLvl val="lvl"/>
          <dgm:resizeHandles val="exact"/>
        </dgm:presLayoutVars>
      </dgm:prSet>
      <dgm:spPr/>
      <dgm:t>
        <a:bodyPr/>
        <a:lstStyle/>
        <a:p>
          <a:endParaRPr lang="fi-FI"/>
        </a:p>
      </dgm:t>
    </dgm:pt>
    <dgm:pt modelId="{6004ECB0-CD1C-45AB-B1BC-EAF5A1B298BB}" type="pres">
      <dgm:prSet presAssocID="{CE170541-E2E9-48B8-B4FF-613170E93CF8}" presName="composite" presStyleCnt="0"/>
      <dgm:spPr/>
    </dgm:pt>
    <dgm:pt modelId="{F664A611-8A50-46FB-A2A7-E92DFD9D1160}" type="pres">
      <dgm:prSet presAssocID="{CE170541-E2E9-48B8-B4FF-613170E93CF8}" presName="parentText" presStyleLbl="alignNode1" presStyleIdx="0" presStyleCnt="3" custScaleX="123722">
        <dgm:presLayoutVars>
          <dgm:chMax val="1"/>
          <dgm:bulletEnabled val="1"/>
        </dgm:presLayoutVars>
      </dgm:prSet>
      <dgm:spPr/>
      <dgm:t>
        <a:bodyPr/>
        <a:lstStyle/>
        <a:p>
          <a:endParaRPr lang="fi-FI"/>
        </a:p>
      </dgm:t>
    </dgm:pt>
    <dgm:pt modelId="{AEA815D2-DBF8-4DFA-A4A5-7492BB09E0A8}" type="pres">
      <dgm:prSet presAssocID="{CE170541-E2E9-48B8-B4FF-613170E93CF8}" presName="descendantText" presStyleLbl="alignAcc1" presStyleIdx="0" presStyleCnt="3">
        <dgm:presLayoutVars>
          <dgm:bulletEnabled val="1"/>
        </dgm:presLayoutVars>
      </dgm:prSet>
      <dgm:spPr/>
      <dgm:t>
        <a:bodyPr/>
        <a:lstStyle/>
        <a:p>
          <a:endParaRPr lang="fi-FI"/>
        </a:p>
      </dgm:t>
    </dgm:pt>
    <dgm:pt modelId="{44621C34-316E-4B49-B072-12D87B43C3EF}" type="pres">
      <dgm:prSet presAssocID="{5F299A90-EB40-4952-9D34-5A9C42383835}" presName="sp" presStyleCnt="0"/>
      <dgm:spPr/>
    </dgm:pt>
    <dgm:pt modelId="{6EF605FE-543A-4454-8C70-5DEBDFA3C03F}" type="pres">
      <dgm:prSet presAssocID="{26520A1A-36B2-4D9D-97D2-ABE03238D313}" presName="composite" presStyleCnt="0"/>
      <dgm:spPr/>
    </dgm:pt>
    <dgm:pt modelId="{E45E95EC-FFCF-4FD8-940E-0449B8767312}" type="pres">
      <dgm:prSet presAssocID="{26520A1A-36B2-4D9D-97D2-ABE03238D313}" presName="parentText" presStyleLbl="alignNode1" presStyleIdx="1" presStyleCnt="3" custScaleX="123722">
        <dgm:presLayoutVars>
          <dgm:chMax val="1"/>
          <dgm:bulletEnabled val="1"/>
        </dgm:presLayoutVars>
      </dgm:prSet>
      <dgm:spPr/>
      <dgm:t>
        <a:bodyPr/>
        <a:lstStyle/>
        <a:p>
          <a:endParaRPr lang="fi-FI"/>
        </a:p>
      </dgm:t>
    </dgm:pt>
    <dgm:pt modelId="{D3379B4B-A119-4D38-8C12-375F1F60C55B}" type="pres">
      <dgm:prSet presAssocID="{26520A1A-36B2-4D9D-97D2-ABE03238D313}" presName="descendantText" presStyleLbl="alignAcc1" presStyleIdx="1" presStyleCnt="3">
        <dgm:presLayoutVars>
          <dgm:bulletEnabled val="1"/>
        </dgm:presLayoutVars>
      </dgm:prSet>
      <dgm:spPr/>
      <dgm:t>
        <a:bodyPr/>
        <a:lstStyle/>
        <a:p>
          <a:endParaRPr lang="fi-FI"/>
        </a:p>
      </dgm:t>
    </dgm:pt>
    <dgm:pt modelId="{475812C7-D3EF-491D-AAC5-041A6AFB49D1}" type="pres">
      <dgm:prSet presAssocID="{B35D94C4-B12D-47A6-B484-5743C019048F}" presName="sp" presStyleCnt="0"/>
      <dgm:spPr/>
    </dgm:pt>
    <dgm:pt modelId="{55B2B171-C3A1-4BDE-8FDE-E597D9E567BD}" type="pres">
      <dgm:prSet presAssocID="{5CAB0C7F-51CC-4004-A9AB-6F1880E5050B}" presName="composite" presStyleCnt="0"/>
      <dgm:spPr/>
    </dgm:pt>
    <dgm:pt modelId="{F081378F-36F3-4E9B-9648-B0999E4122BB}" type="pres">
      <dgm:prSet presAssocID="{5CAB0C7F-51CC-4004-A9AB-6F1880E5050B}" presName="parentText" presStyleLbl="alignNode1" presStyleIdx="2" presStyleCnt="3" custScaleX="123722">
        <dgm:presLayoutVars>
          <dgm:chMax val="1"/>
          <dgm:bulletEnabled val="1"/>
        </dgm:presLayoutVars>
      </dgm:prSet>
      <dgm:spPr/>
      <dgm:t>
        <a:bodyPr/>
        <a:lstStyle/>
        <a:p>
          <a:endParaRPr lang="fi-FI"/>
        </a:p>
      </dgm:t>
    </dgm:pt>
    <dgm:pt modelId="{1D35F248-4718-4577-BF15-6280ADFC7398}" type="pres">
      <dgm:prSet presAssocID="{5CAB0C7F-51CC-4004-A9AB-6F1880E5050B}" presName="descendantText" presStyleLbl="alignAcc1" presStyleIdx="2" presStyleCnt="3">
        <dgm:presLayoutVars>
          <dgm:bulletEnabled val="1"/>
        </dgm:presLayoutVars>
      </dgm:prSet>
      <dgm:spPr/>
      <dgm:t>
        <a:bodyPr/>
        <a:lstStyle/>
        <a:p>
          <a:endParaRPr lang="fi-FI"/>
        </a:p>
      </dgm:t>
    </dgm:pt>
  </dgm:ptLst>
  <dgm:cxnLst>
    <dgm:cxn modelId="{291D0D19-623B-4321-AB3B-C92838870D40}" srcId="{D3C6C142-9A9E-485A-B9AB-6C22D12795D5}" destId="{5CAB0C7F-51CC-4004-A9AB-6F1880E5050B}" srcOrd="2" destOrd="0" parTransId="{1823AF92-F8BF-44F3-BAA0-40E398992FE3}" sibTransId="{597ACA7D-4F8C-4980-BAC5-EE754191AB82}"/>
    <dgm:cxn modelId="{99237371-1C7B-40BA-ADF1-1E12695EBDFA}" type="presOf" srcId="{26520A1A-36B2-4D9D-97D2-ABE03238D313}" destId="{E45E95EC-FFCF-4FD8-940E-0449B8767312}" srcOrd="0" destOrd="0" presId="urn:microsoft.com/office/officeart/2005/8/layout/chevron2"/>
    <dgm:cxn modelId="{47CCF7FA-EAAC-4D04-8661-D861079BC51C}" type="presOf" srcId="{D3C6C142-9A9E-485A-B9AB-6C22D12795D5}" destId="{AFF7D741-1C9E-460A-9A3B-8C5C4C7FB196}" srcOrd="0" destOrd="0" presId="urn:microsoft.com/office/officeart/2005/8/layout/chevron2"/>
    <dgm:cxn modelId="{D7E31786-DC37-4569-8C01-CB91AD4B1235}" type="presOf" srcId="{5CAB0C7F-51CC-4004-A9AB-6F1880E5050B}" destId="{F081378F-36F3-4E9B-9648-B0999E4122BB}" srcOrd="0" destOrd="0" presId="urn:microsoft.com/office/officeart/2005/8/layout/chevron2"/>
    <dgm:cxn modelId="{B81BFD1D-CA62-4672-9905-7FC4724EA149}" srcId="{26520A1A-36B2-4D9D-97D2-ABE03238D313}" destId="{EE88EF51-E419-4E17-9683-184229AE6145}" srcOrd="0" destOrd="0" parTransId="{B8F6DF1D-3482-4F06-83EB-22BD2D8545FE}" sibTransId="{4988CEF4-7A9F-444F-8E1E-843362E5E79B}"/>
    <dgm:cxn modelId="{41A7E7C4-3BF8-4143-9053-A03628C1368D}" srcId="{5CAB0C7F-51CC-4004-A9AB-6F1880E5050B}" destId="{1D1AC922-2BC1-488F-89D8-9B73A74BC3B5}" srcOrd="0" destOrd="0" parTransId="{2811F69A-F52E-44FC-9FC5-82492BB1173C}" sibTransId="{C3EF34A3-A909-4F60-B9E9-5E5068847D95}"/>
    <dgm:cxn modelId="{E656723B-D87A-4EA7-A214-F11637DC6A65}" type="presOf" srcId="{2E8594CD-D270-48D1-9EEE-6591C67780D2}" destId="{D3379B4B-A119-4D38-8C12-375F1F60C55B}" srcOrd="0" destOrd="1" presId="urn:microsoft.com/office/officeart/2005/8/layout/chevron2"/>
    <dgm:cxn modelId="{54740498-BE58-43FC-90EF-5992C39671BD}" srcId="{CE170541-E2E9-48B8-B4FF-613170E93CF8}" destId="{CFE96CFF-803F-40BC-8540-E304E4CD0BC5}" srcOrd="0" destOrd="0" parTransId="{D299129D-50A2-408E-A997-C890CF2CAD99}" sibTransId="{1AA6F0D9-16AB-432E-8B05-6109BCBA00BB}"/>
    <dgm:cxn modelId="{4CC5711D-48A0-4156-9FD1-A00D9E01E03F}" type="presOf" srcId="{CFE96CFF-803F-40BC-8540-E304E4CD0BC5}" destId="{AEA815D2-DBF8-4DFA-A4A5-7492BB09E0A8}" srcOrd="0" destOrd="0" presId="urn:microsoft.com/office/officeart/2005/8/layout/chevron2"/>
    <dgm:cxn modelId="{FA06CE88-7198-42D1-81B2-FC04B386331B}" srcId="{D3C6C142-9A9E-485A-B9AB-6C22D12795D5}" destId="{CE170541-E2E9-48B8-B4FF-613170E93CF8}" srcOrd="0" destOrd="0" parTransId="{E8523CE9-FE81-4A9C-A48C-C22A61946FA2}" sibTransId="{5F299A90-EB40-4952-9D34-5A9C42383835}"/>
    <dgm:cxn modelId="{53658072-CAF1-419D-9541-62C1FD93B7B3}" type="presOf" srcId="{155FDE06-9F37-4A18-B6E6-862D37402907}" destId="{AEA815D2-DBF8-4DFA-A4A5-7492BB09E0A8}" srcOrd="0" destOrd="1" presId="urn:microsoft.com/office/officeart/2005/8/layout/chevron2"/>
    <dgm:cxn modelId="{9953D059-EE26-4468-A10D-6FF105EA51B6}" type="presOf" srcId="{1D1AC922-2BC1-488F-89D8-9B73A74BC3B5}" destId="{1D35F248-4718-4577-BF15-6280ADFC7398}" srcOrd="0" destOrd="0" presId="urn:microsoft.com/office/officeart/2005/8/layout/chevron2"/>
    <dgm:cxn modelId="{5EF84C9D-3B54-4B29-A531-C4BF1FE65932}" type="presOf" srcId="{EE88EF51-E419-4E17-9683-184229AE6145}" destId="{D3379B4B-A119-4D38-8C12-375F1F60C55B}" srcOrd="0" destOrd="0" presId="urn:microsoft.com/office/officeart/2005/8/layout/chevron2"/>
    <dgm:cxn modelId="{71F24543-1A89-4035-8282-B2CC527A5A1C}" type="presOf" srcId="{CE170541-E2E9-48B8-B4FF-613170E93CF8}" destId="{F664A611-8A50-46FB-A2A7-E92DFD9D1160}" srcOrd="0" destOrd="0" presId="urn:microsoft.com/office/officeart/2005/8/layout/chevron2"/>
    <dgm:cxn modelId="{5808F654-A4D5-490E-BA68-DAF0570AB4DC}" srcId="{D3C6C142-9A9E-485A-B9AB-6C22D12795D5}" destId="{26520A1A-36B2-4D9D-97D2-ABE03238D313}" srcOrd="1" destOrd="0" parTransId="{0BB1CE95-1D03-4CF7-95CE-55A45445A3E0}" sibTransId="{B35D94C4-B12D-47A6-B484-5743C019048F}"/>
    <dgm:cxn modelId="{AAC80303-75A5-4FC4-93CC-42489040AE8A}" srcId="{CE170541-E2E9-48B8-B4FF-613170E93CF8}" destId="{155FDE06-9F37-4A18-B6E6-862D37402907}" srcOrd="1" destOrd="0" parTransId="{7FAB1A86-37D4-4ADF-B24C-0EA64D3857DB}" sibTransId="{0ABCADCD-CE6F-47BE-9BB7-26844ED73B98}"/>
    <dgm:cxn modelId="{CC06B4F6-AA99-438A-B39E-783FAD2CD4F0}" srcId="{26520A1A-36B2-4D9D-97D2-ABE03238D313}" destId="{2E8594CD-D270-48D1-9EEE-6591C67780D2}" srcOrd="1" destOrd="0" parTransId="{0847B9CD-2CC8-4546-BF2C-A83EBA354549}" sibTransId="{32EDF687-D82B-453B-89CB-551EF328C22B}"/>
    <dgm:cxn modelId="{2D6B271F-DFAA-4052-AD46-8D1189042140}" type="presParOf" srcId="{AFF7D741-1C9E-460A-9A3B-8C5C4C7FB196}" destId="{6004ECB0-CD1C-45AB-B1BC-EAF5A1B298BB}" srcOrd="0" destOrd="0" presId="urn:microsoft.com/office/officeart/2005/8/layout/chevron2"/>
    <dgm:cxn modelId="{6CE831B1-6767-4951-88E7-4DC687BFD03D}" type="presParOf" srcId="{6004ECB0-CD1C-45AB-B1BC-EAF5A1B298BB}" destId="{F664A611-8A50-46FB-A2A7-E92DFD9D1160}" srcOrd="0" destOrd="0" presId="urn:microsoft.com/office/officeart/2005/8/layout/chevron2"/>
    <dgm:cxn modelId="{A33DB4A8-E192-4E06-9788-051C1F7E82AA}" type="presParOf" srcId="{6004ECB0-CD1C-45AB-B1BC-EAF5A1B298BB}" destId="{AEA815D2-DBF8-4DFA-A4A5-7492BB09E0A8}" srcOrd="1" destOrd="0" presId="urn:microsoft.com/office/officeart/2005/8/layout/chevron2"/>
    <dgm:cxn modelId="{9A426410-89F3-4B2B-873D-F9875BBA7B38}" type="presParOf" srcId="{AFF7D741-1C9E-460A-9A3B-8C5C4C7FB196}" destId="{44621C34-316E-4B49-B072-12D87B43C3EF}" srcOrd="1" destOrd="0" presId="urn:microsoft.com/office/officeart/2005/8/layout/chevron2"/>
    <dgm:cxn modelId="{861815D5-71D8-41E2-B68E-30D1D546B3AF}" type="presParOf" srcId="{AFF7D741-1C9E-460A-9A3B-8C5C4C7FB196}" destId="{6EF605FE-543A-4454-8C70-5DEBDFA3C03F}" srcOrd="2" destOrd="0" presId="urn:microsoft.com/office/officeart/2005/8/layout/chevron2"/>
    <dgm:cxn modelId="{950A53CE-7B4E-4C4B-BBE7-153DA2039F19}" type="presParOf" srcId="{6EF605FE-543A-4454-8C70-5DEBDFA3C03F}" destId="{E45E95EC-FFCF-4FD8-940E-0449B8767312}" srcOrd="0" destOrd="0" presId="urn:microsoft.com/office/officeart/2005/8/layout/chevron2"/>
    <dgm:cxn modelId="{DAFB1A1B-673B-4194-B705-4BC9A2D14A15}" type="presParOf" srcId="{6EF605FE-543A-4454-8C70-5DEBDFA3C03F}" destId="{D3379B4B-A119-4D38-8C12-375F1F60C55B}" srcOrd="1" destOrd="0" presId="urn:microsoft.com/office/officeart/2005/8/layout/chevron2"/>
    <dgm:cxn modelId="{7A376AA4-9E1A-4DB6-8A44-4DD0CA639E16}" type="presParOf" srcId="{AFF7D741-1C9E-460A-9A3B-8C5C4C7FB196}" destId="{475812C7-D3EF-491D-AAC5-041A6AFB49D1}" srcOrd="3" destOrd="0" presId="urn:microsoft.com/office/officeart/2005/8/layout/chevron2"/>
    <dgm:cxn modelId="{8AE66CCC-1505-4E9F-883D-0D1C8EFF803A}" type="presParOf" srcId="{AFF7D741-1C9E-460A-9A3B-8C5C4C7FB196}" destId="{55B2B171-C3A1-4BDE-8FDE-E597D9E567BD}" srcOrd="4" destOrd="0" presId="urn:microsoft.com/office/officeart/2005/8/layout/chevron2"/>
    <dgm:cxn modelId="{70468FCA-354D-41A4-AEEB-E44A876FDDCD}" type="presParOf" srcId="{55B2B171-C3A1-4BDE-8FDE-E597D9E567BD}" destId="{F081378F-36F3-4E9B-9648-B0999E4122BB}" srcOrd="0" destOrd="0" presId="urn:microsoft.com/office/officeart/2005/8/layout/chevron2"/>
    <dgm:cxn modelId="{048CDE42-DFAB-4CE6-86C2-B1629FD45C20}" type="presParOf" srcId="{55B2B171-C3A1-4BDE-8FDE-E597D9E567BD}" destId="{1D35F248-4718-4577-BF15-6280ADFC739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4A611-8A50-46FB-A2A7-E92DFD9D1160}">
      <dsp:nvSpPr>
        <dsp:cNvPr id="0" name=""/>
        <dsp:cNvSpPr/>
      </dsp:nvSpPr>
      <dsp:spPr>
        <a:xfrm rot="5400000">
          <a:off x="-180473" y="113698"/>
          <a:ext cx="1663558" cy="14407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i-FI" sz="1400" kern="1200" dirty="0" smtClean="0"/>
            <a:t>Lähtötilanne</a:t>
          </a:r>
          <a:endParaRPr lang="fi-FI" sz="1400" kern="1200" dirty="0"/>
        </a:p>
      </dsp:txBody>
      <dsp:txXfrm rot="-5400000">
        <a:off x="-69059" y="722651"/>
        <a:ext cx="1440731" cy="222827"/>
      </dsp:txXfrm>
    </dsp:sp>
    <dsp:sp modelId="{AEA815D2-DBF8-4DFA-A4A5-7492BB09E0A8}">
      <dsp:nvSpPr>
        <dsp:cNvPr id="0" name=""/>
        <dsp:cNvSpPr/>
      </dsp:nvSpPr>
      <dsp:spPr>
        <a:xfrm rot="5400000">
          <a:off x="3459021" y="-2223184"/>
          <a:ext cx="1081313" cy="55322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i-FI" sz="2000" kern="1200" dirty="0" smtClean="0"/>
            <a:t>Käyttäjän haastattelu</a:t>
          </a:r>
          <a:endParaRPr lang="fi-FI" sz="2000" kern="1200" dirty="0"/>
        </a:p>
        <a:p>
          <a:pPr marL="228600" lvl="1" indent="-228600" algn="l" defTabSz="889000">
            <a:lnSpc>
              <a:spcPct val="90000"/>
            </a:lnSpc>
            <a:spcBef>
              <a:spcPct val="0"/>
            </a:spcBef>
            <a:spcAft>
              <a:spcPct val="15000"/>
            </a:spcAft>
            <a:buChar char="••"/>
          </a:pPr>
          <a:r>
            <a:rPr lang="fi-FI" sz="2000" kern="1200" dirty="0" smtClean="0"/>
            <a:t>Olemassa olevan tiedon kokoaminen </a:t>
          </a:r>
          <a:endParaRPr lang="fi-FI" sz="2000" kern="1200" dirty="0"/>
        </a:p>
      </dsp:txBody>
      <dsp:txXfrm rot="-5400000">
        <a:off x="1233552" y="55070"/>
        <a:ext cx="5479467" cy="975743"/>
      </dsp:txXfrm>
    </dsp:sp>
    <dsp:sp modelId="{E45E95EC-FFCF-4FD8-940E-0449B8767312}">
      <dsp:nvSpPr>
        <dsp:cNvPr id="0" name=""/>
        <dsp:cNvSpPr/>
      </dsp:nvSpPr>
      <dsp:spPr>
        <a:xfrm rot="5400000">
          <a:off x="-180473" y="1583890"/>
          <a:ext cx="1663558" cy="14407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i-FI" sz="1400" kern="1200" dirty="0" smtClean="0"/>
            <a:t>Katselmus</a:t>
          </a:r>
          <a:endParaRPr lang="fi-FI" sz="1400" kern="1200" dirty="0"/>
        </a:p>
      </dsp:txBody>
      <dsp:txXfrm rot="-5400000">
        <a:off x="-69059" y="2192843"/>
        <a:ext cx="1440731" cy="222827"/>
      </dsp:txXfrm>
    </dsp:sp>
    <dsp:sp modelId="{D3379B4B-A119-4D38-8C12-375F1F60C55B}">
      <dsp:nvSpPr>
        <dsp:cNvPr id="0" name=""/>
        <dsp:cNvSpPr/>
      </dsp:nvSpPr>
      <dsp:spPr>
        <a:xfrm rot="5400000">
          <a:off x="3459021" y="-752993"/>
          <a:ext cx="1081313" cy="55322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i-FI" sz="2000" kern="1200" dirty="0" smtClean="0"/>
            <a:t>Epäpuhtauslähteiden </a:t>
          </a:r>
          <a:r>
            <a:rPr lang="fi-FI" sz="2000" kern="1200" dirty="0" smtClean="0"/>
            <a:t>havainnointi</a:t>
          </a:r>
          <a:endParaRPr lang="fi-FI" sz="2000" kern="1200" dirty="0"/>
        </a:p>
        <a:p>
          <a:pPr marL="228600" lvl="1" indent="-228600" algn="l" defTabSz="889000">
            <a:lnSpc>
              <a:spcPct val="90000"/>
            </a:lnSpc>
            <a:spcBef>
              <a:spcPct val="0"/>
            </a:spcBef>
            <a:spcAft>
              <a:spcPct val="15000"/>
            </a:spcAft>
            <a:buChar char="••"/>
          </a:pPr>
          <a:r>
            <a:rPr lang="fi-FI" sz="2000" kern="1200" dirty="0" smtClean="0"/>
            <a:t>Ilmanvaihdon toimivuuden tarkastus</a:t>
          </a:r>
          <a:endParaRPr lang="fi-FI" sz="2000" kern="1200" dirty="0"/>
        </a:p>
      </dsp:txBody>
      <dsp:txXfrm rot="-5400000">
        <a:off x="1233552" y="1525261"/>
        <a:ext cx="5479467" cy="975743"/>
      </dsp:txXfrm>
    </dsp:sp>
    <dsp:sp modelId="{F081378F-36F3-4E9B-9648-B0999E4122BB}">
      <dsp:nvSpPr>
        <dsp:cNvPr id="0" name=""/>
        <dsp:cNvSpPr/>
      </dsp:nvSpPr>
      <dsp:spPr>
        <a:xfrm rot="5400000">
          <a:off x="-180473" y="3054081"/>
          <a:ext cx="1663558" cy="14407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i-FI" sz="1400" kern="1200" dirty="0" smtClean="0"/>
            <a:t>Tutkimukset</a:t>
          </a:r>
          <a:endParaRPr lang="fi-FI" sz="1400" kern="1200" dirty="0"/>
        </a:p>
      </dsp:txBody>
      <dsp:txXfrm rot="-5400000">
        <a:off x="-69059" y="3663034"/>
        <a:ext cx="1440731" cy="222827"/>
      </dsp:txXfrm>
    </dsp:sp>
    <dsp:sp modelId="{1D35F248-4718-4577-BF15-6280ADFC7398}">
      <dsp:nvSpPr>
        <dsp:cNvPr id="0" name=""/>
        <dsp:cNvSpPr/>
      </dsp:nvSpPr>
      <dsp:spPr>
        <a:xfrm rot="5400000">
          <a:off x="3459021" y="717198"/>
          <a:ext cx="1081313" cy="55322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i-FI" sz="2000" kern="1200" dirty="0" smtClean="0"/>
            <a:t>Mahdolliset lisätutkimukset – ja mittaukset</a:t>
          </a:r>
          <a:endParaRPr lang="fi-FI" sz="2000" kern="1200" dirty="0"/>
        </a:p>
      </dsp:txBody>
      <dsp:txXfrm rot="-5400000">
        <a:off x="1233552" y="2995453"/>
        <a:ext cx="5479467" cy="9757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dirty="0">
              <a:latin typeface="Arial" pitchFamily="34" charset="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B8EB6F-D7BD-410C-AB1F-00269204D9C8}" type="datetimeFigureOut">
              <a:rPr lang="fi-FI" sz="800" smtClean="0">
                <a:latin typeface="Arial" pitchFamily="34" charset="0"/>
                <a:cs typeface="Arial" pitchFamily="34" charset="0"/>
              </a:rPr>
              <a:pPr/>
              <a:t>14.6.2016</a:t>
            </a:fld>
            <a:endParaRPr lang="fi-FI" sz="800">
              <a:latin typeface="Arial" pitchFamily="34" charset="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latin typeface="Arial" pitchFamily="34" charset="0"/>
              <a:cs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829D03-198C-4FB6-BC3D-FF132E164A92}" type="slidenum">
              <a:rPr lang="fi-FI" sz="800" smtClean="0">
                <a:latin typeface="Arial" pitchFamily="34" charset="0"/>
                <a:cs typeface="Arial" pitchFamily="34" charset="0"/>
              </a:rPr>
              <a:pPr/>
              <a:t>‹#›</a:t>
            </a:fld>
            <a:endParaRPr lang="fi-FI" sz="800">
              <a:latin typeface="Arial" pitchFamily="34" charset="0"/>
              <a:cs typeface="Arial" pitchFamily="34" charset="0"/>
            </a:endParaRPr>
          </a:p>
        </p:txBody>
      </p:sp>
    </p:spTree>
    <p:extLst>
      <p:ext uri="{BB962C8B-B14F-4D97-AF65-F5344CB8AC3E}">
        <p14:creationId xmlns:p14="http://schemas.microsoft.com/office/powerpoint/2010/main" val="534818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atin typeface="Arial" pitchFamily="34" charset="0"/>
                <a:cs typeface="Arial" pitchFamily="34" charset="0"/>
              </a:defRPr>
            </a:lvl1pPr>
          </a:lstStyle>
          <a:p>
            <a:endParaRPr lang="fi-FI"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atin typeface="Arial" pitchFamily="34" charset="0"/>
                <a:cs typeface="Arial" pitchFamily="34" charset="0"/>
              </a:defRPr>
            </a:lvl1pPr>
          </a:lstStyle>
          <a:p>
            <a:fld id="{734323DC-88BF-4AB1-9A78-B974D90A807B}" type="datetimeFigureOut">
              <a:rPr lang="fi-FI" smtClean="0"/>
              <a:pPr/>
              <a:t>14.6.2016</a:t>
            </a:fld>
            <a:endParaRPr lang="fi-FI"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atin typeface="Arial" pitchFamily="34" charset="0"/>
                <a:cs typeface="Arial" pitchFamily="34" charset="0"/>
              </a:defRPr>
            </a:lvl1pPr>
          </a:lstStyle>
          <a:p>
            <a:endParaRPr lang="fi-FI"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atin typeface="Arial" pitchFamily="34" charset="0"/>
                <a:cs typeface="Arial" pitchFamily="34" charset="0"/>
              </a:defRPr>
            </a:lvl1pPr>
          </a:lstStyle>
          <a:p>
            <a:fld id="{BB9F18BF-E348-4EEC-9C4C-E41F855D7E30}" type="slidenum">
              <a:rPr lang="fi-FI" smtClean="0"/>
              <a:pPr/>
              <a:t>‹#›</a:t>
            </a:fld>
            <a:endParaRPr lang="fi-FI" dirty="0"/>
          </a:p>
        </p:txBody>
      </p:sp>
    </p:spTree>
    <p:extLst>
      <p:ext uri="{BB962C8B-B14F-4D97-AF65-F5344CB8AC3E}">
        <p14:creationId xmlns:p14="http://schemas.microsoft.com/office/powerpoint/2010/main" val="1062969084"/>
      </p:ext>
    </p:extLst>
  </p:cSld>
  <p:clrMap bg1="lt1" tx1="dk1" bg2="lt2" tx2="dk2" accent1="accent1" accent2="accent2" accent3="accent3" accent4="accent4" accent5="accent5" accent6="accent6" hlink="hlink" folHlink="folHlink"/>
  <p:hf hdr="0" ftr="0" dt="0"/>
  <p:notesStyle>
    <a:lvl1pPr marL="176213" indent="-176213" algn="l" defTabSz="914400" rtl="0" eaLnBrk="1" latinLnBrk="0" hangingPunct="1">
      <a:buFont typeface="Arial" pitchFamily="34" charset="0"/>
      <a:buChar char="•"/>
      <a:defRPr sz="1600" kern="1200">
        <a:solidFill>
          <a:schemeClr val="tx1"/>
        </a:solidFill>
        <a:latin typeface="Arial" pitchFamily="34" charset="0"/>
        <a:ea typeface="+mn-ea"/>
        <a:cs typeface="Arial" pitchFamily="34" charset="0"/>
      </a:defRPr>
    </a:lvl1pPr>
    <a:lvl2pPr marL="363538" indent="-187325" algn="l" defTabSz="914400" rtl="0" eaLnBrk="1" latinLnBrk="0" hangingPunct="1">
      <a:buFont typeface="Arial" pitchFamily="34" charset="0"/>
      <a:buChar char="•"/>
      <a:defRPr sz="1100" kern="1200">
        <a:solidFill>
          <a:schemeClr val="tx1"/>
        </a:solidFill>
        <a:latin typeface="Arial" pitchFamily="34" charset="0"/>
        <a:ea typeface="+mn-ea"/>
        <a:cs typeface="Arial" pitchFamily="34" charset="0"/>
      </a:defRPr>
    </a:lvl2pPr>
    <a:lvl3pPr marL="539750"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3pPr>
    <a:lvl4pPr marL="715963"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4pPr>
    <a:lvl5pPr marL="892175"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5</a:t>
            </a:fld>
            <a:endParaRPr lang="fi-FI" dirty="0"/>
          </a:p>
        </p:txBody>
      </p:sp>
    </p:spTree>
    <p:extLst>
      <p:ext uri="{BB962C8B-B14F-4D97-AF65-F5344CB8AC3E}">
        <p14:creationId xmlns:p14="http://schemas.microsoft.com/office/powerpoint/2010/main" val="1928828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smtClean="0"/>
              <a:t>Kosteusriskin vaativuusluokitus</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AB7FC38D-ED17-4E41-8BC1-B3468DA748D5}" type="slidenum">
              <a:rPr lang="fi-FI" sz="1200" smtClean="0">
                <a:latin typeface="Times New Roman" pitchFamily="18" charset="0"/>
              </a:rPr>
              <a:pPr/>
              <a:t>30</a:t>
            </a:fld>
            <a:endParaRPr lang="fi-FI" sz="1200" smtClean="0">
              <a:latin typeface="Times New Roman" pitchFamily="18" charset="0"/>
            </a:endParaRPr>
          </a:p>
        </p:txBody>
      </p:sp>
    </p:spTree>
    <p:extLst>
      <p:ext uri="{BB962C8B-B14F-4D97-AF65-F5344CB8AC3E}">
        <p14:creationId xmlns:p14="http://schemas.microsoft.com/office/powerpoint/2010/main" val="235620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258888" y="720725"/>
            <a:ext cx="4797425" cy="3598863"/>
          </a:xfrm>
          <a:ln/>
        </p:spPr>
      </p:sp>
      <p:sp>
        <p:nvSpPr>
          <p:cNvPr id="31747" name="Notes Placeholder 2"/>
          <p:cNvSpPr>
            <a:spLocks noGrp="1"/>
          </p:cNvSpPr>
          <p:nvPr>
            <p:ph type="body" idx="1"/>
          </p:nvPr>
        </p:nvSpPr>
        <p:spPr>
          <a:noFill/>
        </p:spPr>
        <p:txBody>
          <a:bodyPr/>
          <a:lstStyle/>
          <a:p>
            <a:r>
              <a:rPr lang="fi-FI" altLang="fi-FI" smtClean="0">
                <a:latin typeface="Arial" panose="020B0604020202020204" pitchFamily="34" charset="0"/>
              </a:rPr>
              <a:t>Tapausmäärä = eri altisteiden aiheuttama tapausmäärä sekä altistuneiden elinikäinen lisäriski, vähemmän vakavat terveysvasteet jätetty pois</a:t>
            </a:r>
          </a:p>
          <a:p>
            <a:pPr eaLnBrk="1" hangingPunct="1"/>
            <a:r>
              <a:rPr lang="fi-FI" altLang="fi-FI" smtClean="0">
                <a:latin typeface="Arial" panose="020B0604020202020204" pitchFamily="34" charset="0"/>
              </a:rPr>
              <a:t>Tautitaakka = ottaa huomioon terveysvasteen keston ja haittapainon, jolloin lopputulos kansanterveysvaikutusten kannalta vertailukelpoisia (DALY disability adjusted life year) – sairastumisen taakka, sairastumisesta, aikaisesta kuolemasta johtuvat menetetyt elinvuodet</a:t>
            </a:r>
          </a:p>
          <a:p>
            <a:endParaRPr lang="fi-FI" altLang="fi-FI" smtClean="0">
              <a:latin typeface="Arial" panose="020B0604020202020204" pitchFamily="34" charset="0"/>
            </a:endParaRPr>
          </a:p>
        </p:txBody>
      </p:sp>
      <p:sp>
        <p:nvSpPr>
          <p:cNvPr id="31748" name="Slide Number Placeholder 3"/>
          <p:cNvSpPr>
            <a:spLocks noGrp="1"/>
          </p:cNvSpPr>
          <p:nvPr>
            <p:ph type="sldNum" sz="quarter" idx="5"/>
          </p:nvPr>
        </p:nvSpPr>
        <p:spPr>
          <a:noFill/>
        </p:spPr>
        <p:txBody>
          <a:bodyPr/>
          <a:lstStyle>
            <a:lvl1pPr algn="l" defTabSz="990600" eaLnBrk="0" hangingPunct="0">
              <a:spcBef>
                <a:spcPct val="30000"/>
              </a:spcBef>
              <a:defRPr sz="1200">
                <a:solidFill>
                  <a:schemeClr val="tx1"/>
                </a:solidFill>
                <a:latin typeface="Arial" panose="020B0604020202020204" pitchFamily="34" charset="0"/>
              </a:defRPr>
            </a:lvl1pPr>
            <a:lvl2pPr marL="742950" indent="-285750" algn="l" defTabSz="990600" eaLnBrk="0" hangingPunct="0">
              <a:spcBef>
                <a:spcPct val="30000"/>
              </a:spcBef>
              <a:defRPr sz="1200">
                <a:solidFill>
                  <a:schemeClr val="tx1"/>
                </a:solidFill>
                <a:latin typeface="Arial" panose="020B0604020202020204" pitchFamily="34" charset="0"/>
              </a:defRPr>
            </a:lvl2pPr>
            <a:lvl3pPr marL="1143000" indent="-228600" algn="l" defTabSz="990600" eaLnBrk="0" hangingPunct="0">
              <a:spcBef>
                <a:spcPct val="30000"/>
              </a:spcBef>
              <a:defRPr sz="1200">
                <a:solidFill>
                  <a:schemeClr val="tx1"/>
                </a:solidFill>
                <a:latin typeface="Arial" panose="020B0604020202020204" pitchFamily="34" charset="0"/>
              </a:defRPr>
            </a:lvl3pPr>
            <a:lvl4pPr marL="1600200" indent="-228600" algn="l" defTabSz="990600" eaLnBrk="0" hangingPunct="0">
              <a:spcBef>
                <a:spcPct val="30000"/>
              </a:spcBef>
              <a:defRPr sz="1200">
                <a:solidFill>
                  <a:schemeClr val="tx1"/>
                </a:solidFill>
                <a:latin typeface="Arial" panose="020B0604020202020204" pitchFamily="34" charset="0"/>
              </a:defRPr>
            </a:lvl4pPr>
            <a:lvl5pPr marL="2057400" indent="-228600" algn="l" defTabSz="990600" eaLnBrk="0" hangingPunct="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9F3727B-13A8-42CE-A7FC-E8CA8592E65A}" type="slidenum">
              <a:rPr lang="fi-FI" altLang="fi-FI" sz="900"/>
              <a:pPr algn="r" eaLnBrk="1" hangingPunct="1">
                <a:spcBef>
                  <a:spcPct val="0"/>
                </a:spcBef>
              </a:pPr>
              <a:t>36</a:t>
            </a:fld>
            <a:endParaRPr lang="fi-FI" altLang="fi-FI" sz="900"/>
          </a:p>
        </p:txBody>
      </p:sp>
    </p:spTree>
    <p:extLst>
      <p:ext uri="{BB962C8B-B14F-4D97-AF65-F5344CB8AC3E}">
        <p14:creationId xmlns:p14="http://schemas.microsoft.com/office/powerpoint/2010/main" val="3765434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BB9F18BF-E348-4EEC-9C4C-E41F855D7E30}" type="slidenum">
              <a:rPr lang="fi-FI" smtClean="0"/>
              <a:pPr/>
              <a:t>49</a:t>
            </a:fld>
            <a:endParaRPr lang="fi-FI" dirty="0"/>
          </a:p>
        </p:txBody>
      </p:sp>
    </p:spTree>
    <p:extLst>
      <p:ext uri="{BB962C8B-B14F-4D97-AF65-F5344CB8AC3E}">
        <p14:creationId xmlns:p14="http://schemas.microsoft.com/office/powerpoint/2010/main" val="3241234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7</a:t>
            </a:fld>
            <a:endParaRPr lang="fi-FI" dirty="0"/>
          </a:p>
        </p:txBody>
      </p:sp>
    </p:spTree>
    <p:extLst>
      <p:ext uri="{BB962C8B-B14F-4D97-AF65-F5344CB8AC3E}">
        <p14:creationId xmlns:p14="http://schemas.microsoft.com/office/powerpoint/2010/main" val="1996739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30A027A8-E86D-4C21-BABF-E27941685D8D}" type="slidenum">
              <a:rPr lang="en-US" altLang="fi-FI" smtClean="0">
                <a:latin typeface="Calibri" panose="020F0502020204030204" pitchFamily="34" charset="0"/>
              </a:rPr>
              <a:pPr/>
              <a:t>11</a:t>
            </a:fld>
            <a:endParaRPr lang="en-US" altLang="fi-FI" smtClean="0">
              <a:latin typeface="Calibri" panose="020F0502020204030204" pitchFamily="34" charset="0"/>
            </a:endParaRPr>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fi-FI" sz="1600" smtClean="0"/>
              <a:t>Tuotannolliset työpaikat:</a:t>
            </a:r>
          </a:p>
          <a:p>
            <a:r>
              <a:rPr lang="en-GB" altLang="fi-FI" sz="1600" smtClean="0"/>
              <a:t>-maatalous 140 000 työntekijää</a:t>
            </a:r>
          </a:p>
          <a:p>
            <a:r>
              <a:rPr lang="en-GB" altLang="fi-FI" sz="1600" smtClean="0"/>
              <a:t>- jätteenkäsittely:paperi, jätevesi</a:t>
            </a:r>
          </a:p>
          <a:p>
            <a:r>
              <a:rPr lang="en-GB" altLang="fi-FI" sz="1600" smtClean="0"/>
              <a:t>- kompostit, kaatopaikat</a:t>
            </a:r>
          </a:p>
          <a:p>
            <a:r>
              <a:rPr lang="en-GB" altLang="fi-FI" sz="1600" smtClean="0"/>
              <a:t>- laboratoriot</a:t>
            </a:r>
          </a:p>
          <a:p>
            <a:endParaRPr lang="en-GB" altLang="fi-FI" sz="1600" smtClean="0"/>
          </a:p>
          <a:p>
            <a:endParaRPr lang="en-GB" altLang="fi-FI" sz="1600" smtClean="0"/>
          </a:p>
          <a:p>
            <a:r>
              <a:rPr lang="en-GB" altLang="fi-FI" sz="1600" smtClean="0"/>
              <a:t>Toimistorakennukset:</a:t>
            </a:r>
          </a:p>
          <a:p>
            <a:r>
              <a:rPr lang="en-GB" altLang="fi-FI" sz="1600" smtClean="0"/>
              <a:t>- 50-80% rakennuksista kosteusvaurioituneita (päiväkoti, kerrostalot, rivitalot, koulut)</a:t>
            </a:r>
          </a:p>
          <a:p>
            <a:r>
              <a:rPr lang="en-GB" altLang="fi-FI" sz="1600" smtClean="0"/>
              <a:t>- toimistoille ei täsmällisiä lukuja'</a:t>
            </a:r>
          </a:p>
        </p:txBody>
      </p:sp>
    </p:spTree>
    <p:extLst>
      <p:ext uri="{BB962C8B-B14F-4D97-AF65-F5344CB8AC3E}">
        <p14:creationId xmlns:p14="http://schemas.microsoft.com/office/powerpoint/2010/main" val="1605108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01E66F26-05D5-4E54-ACF2-553DF4538E86}" type="slidenum">
              <a:rPr lang="en-US" altLang="fi-FI" smtClean="0">
                <a:latin typeface="Calibri" panose="020F0502020204030204" pitchFamily="34" charset="0"/>
              </a:rPr>
              <a:pPr/>
              <a:t>12</a:t>
            </a:fld>
            <a:endParaRPr lang="en-US" altLang="fi-FI" smtClean="0">
              <a:latin typeface="Calibri" panose="020F050202020403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smtClean="0"/>
          </a:p>
        </p:txBody>
      </p:sp>
    </p:spTree>
    <p:extLst>
      <p:ext uri="{BB962C8B-B14F-4D97-AF65-F5344CB8AC3E}">
        <p14:creationId xmlns:p14="http://schemas.microsoft.com/office/powerpoint/2010/main" val="2963253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622C6349-ED08-4069-9263-F685792BCBAB}" type="slidenum">
              <a:rPr lang="en-US" altLang="fi-FI" smtClean="0">
                <a:latin typeface="Calibri" panose="020F0502020204030204" pitchFamily="34" charset="0"/>
              </a:rPr>
              <a:pPr/>
              <a:t>13</a:t>
            </a:fld>
            <a:endParaRPr lang="en-US" altLang="fi-FI" smtClean="0">
              <a:latin typeface="Calibri" panose="020F0502020204030204"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smtClean="0"/>
          </a:p>
        </p:txBody>
      </p:sp>
    </p:spTree>
    <p:extLst>
      <p:ext uri="{BB962C8B-B14F-4D97-AF65-F5344CB8AC3E}">
        <p14:creationId xmlns:p14="http://schemas.microsoft.com/office/powerpoint/2010/main" val="852116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FED71EF7-B1B4-4342-8322-FA92A8FB7161}" type="slidenum">
              <a:rPr lang="en-US" altLang="fi-FI" smtClean="0">
                <a:latin typeface="Calibri" panose="020F0502020204030204" pitchFamily="34" charset="0"/>
              </a:rPr>
              <a:pPr/>
              <a:t>20</a:t>
            </a:fld>
            <a:endParaRPr lang="en-US" altLang="fi-FI" smtClean="0">
              <a:latin typeface="Calibri" panose="020F0502020204030204" pitchFamily="34"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fi-FI" altLang="fi-FI" smtClean="0">
                <a:cs typeface="Times New Roman" panose="02020603050405020304" pitchFamily="18" charset="0"/>
              </a:rPr>
              <a:t>Rakennusten mikrobiologiset tutkimukset ovat osa monitieteistä selvitystä, jonka tärkeitä osakokonaisuuksia ovat rakennustekniset, kemialliset ja lääketieteelliset selvitykset sekä kyselytutkimukset. Näytteitä mikrobiologisia analyysejä varten otetaan rakennuksen ilmasta, pinnoilta tai rakennusmateriaaleista. Saatua tietoa käytetään mahdollista terveyshaittaa aiheuttavan mikrobialtistumisen arviointiin, mutta ensisijaisesti poikkeavan mikrobiston lähteiden paikantamiseen, mikä ohjaa ongelmien syiden poistamiseen.</a:t>
            </a:r>
          </a:p>
          <a:p>
            <a:pPr algn="just"/>
            <a:endParaRPr lang="fi-FI" altLang="fi-FI" smtClean="0"/>
          </a:p>
        </p:txBody>
      </p:sp>
    </p:spTree>
    <p:extLst>
      <p:ext uri="{BB962C8B-B14F-4D97-AF65-F5344CB8AC3E}">
        <p14:creationId xmlns:p14="http://schemas.microsoft.com/office/powerpoint/2010/main" val="723326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xfrm>
            <a:off x="906463" y="4718050"/>
            <a:ext cx="4981575"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i-FI" altLang="fi-FI" smtClean="0"/>
              <a:t>Mikrobitulosten tulkinta lähenee mikrobeihin liittyvien terveysriskien arviointia, jossa oleellista on pystyä osoittamaan mikrobilähde, mikrobin siirtyminen sisäilmaan tai tavallisimmin sen esiintyminen sisäilmassa ja mikrobialtistumiseen liittyvät terveysvaikutukset.</a:t>
            </a:r>
          </a:p>
          <a:p>
            <a:pPr eaLnBrk="1" hangingPunct="1"/>
            <a:endParaRPr lang="fi-FI" altLang="fi-FI" smtClean="0"/>
          </a:p>
        </p:txBody>
      </p:sp>
    </p:spTree>
    <p:extLst>
      <p:ext uri="{BB962C8B-B14F-4D97-AF65-F5344CB8AC3E}">
        <p14:creationId xmlns:p14="http://schemas.microsoft.com/office/powerpoint/2010/main" val="3350071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noChangeArrowheads="1"/>
          </p:cNvSpPr>
          <p:nvPr>
            <p:ph type="body" idx="1"/>
          </p:nvPr>
        </p:nvSpPr>
        <p:spPr bwMode="auto">
          <a:xfrm>
            <a:off x="906463" y="4718050"/>
            <a:ext cx="4981575"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fi-FI" altLang="fi-FI" smtClean="0">
                <a:cs typeface="Times New Roman" panose="02020603050405020304" pitchFamily="18" charset="0"/>
              </a:rPr>
              <a:t>Rakennusten mikrobiologiset tutkimukset ovat osa monitieteistä selvitystä, jonka tärkeitä osakokonaisuuksia ovat rakennustekniset, kemialliset ja lääketieteelliset selvitykset sekä kyselytutkimukset. Näytteitä mikrobiologisia analyysejä varten otetaan rakennuksen ilmasta, pinnoilta tai rakennusmateriaaleista. Saatua tietoa käytetään mahdollista terveyshaittaa aiheuttavan mikrobialtistumisen arviointiin, mutta ensisijaisesti poikkeavan mikrobiston lähteiden paikantamiseen, mikä ohjaa ongelmien syiden poistamiseen.</a:t>
            </a:r>
          </a:p>
          <a:p>
            <a:pPr algn="just" eaLnBrk="1" hangingPunct="1"/>
            <a:endParaRPr lang="fi-FI" altLang="fi-FI" smtClean="0"/>
          </a:p>
        </p:txBody>
      </p:sp>
    </p:spTree>
    <p:extLst>
      <p:ext uri="{BB962C8B-B14F-4D97-AF65-F5344CB8AC3E}">
        <p14:creationId xmlns:p14="http://schemas.microsoft.com/office/powerpoint/2010/main" val="2004685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smtClean="0"/>
              <a:t>Kosteusriskin vaativuusluokitus</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9B03B317-5775-4736-B3B6-7C91EB6FEF03}" type="slidenum">
              <a:rPr lang="fi-FI" sz="1200" smtClean="0">
                <a:latin typeface="Times New Roman" pitchFamily="18" charset="0"/>
              </a:rPr>
              <a:pPr/>
              <a:t>29</a:t>
            </a:fld>
            <a:endParaRPr lang="fi-FI" sz="1200" smtClean="0">
              <a:latin typeface="Times New Roman" pitchFamily="18" charset="0"/>
            </a:endParaRPr>
          </a:p>
        </p:txBody>
      </p:sp>
    </p:spTree>
    <p:extLst>
      <p:ext uri="{BB962C8B-B14F-4D97-AF65-F5344CB8AC3E}">
        <p14:creationId xmlns:p14="http://schemas.microsoft.com/office/powerpoint/2010/main" val="292596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2" cstate="print"/>
          <a:stretch>
            <a:fillRect/>
          </a:stretch>
        </p:blipFill>
        <p:spPr bwMode="auto">
          <a:xfrm>
            <a:off x="411536" y="6197024"/>
            <a:ext cx="1462880"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Hometalkoot_SLOGAN_L#18DB0D.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536" y="188640"/>
            <a:ext cx="8344967" cy="1872208"/>
          </a:xfrm>
          <a:prstGeom prst="rect">
            <a:avLst/>
          </a:prstGeom>
        </p:spPr>
      </p:pic>
    </p:spTree>
  </p:cSld>
  <p:clrMapOvr>
    <a:masterClrMapping/>
  </p:clrMapOvr>
  <p:transition spd="med">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4FFFCB24-CD17-F440-9AC8-79AABF1F21B1}" type="datetime1">
              <a:rPr lang="fi-FI" smtClean="0"/>
              <a:pPr/>
              <a:t>14.6.2016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9246692-9764-4796-AF2E-897E79EBAFA7}" type="slidenum">
              <a:rPr lang="fi-FI" smtClean="0"/>
              <a:pPr/>
              <a:t>‹#›</a:t>
            </a:fld>
            <a:endParaRPr lang="fi-FI"/>
          </a:p>
        </p:txBody>
      </p:sp>
      <p:sp>
        <p:nvSpPr>
          <p:cNvPr id="7" name="Picture Placeholder 6"/>
          <p:cNvSpPr>
            <a:spLocks noGrp="1"/>
          </p:cNvSpPr>
          <p:nvPr>
            <p:ph type="pic" sz="quarter" idx="13"/>
          </p:nvPr>
        </p:nvSpPr>
        <p:spPr>
          <a:solidFill>
            <a:schemeClr val="accent4">
              <a:lumMod val="20000"/>
              <a:lumOff val="80000"/>
            </a:schemeClr>
          </a:solidFill>
        </p:spPr>
        <p:txBody>
          <a:bodyPr/>
          <a:lstStyle/>
          <a:p>
            <a:r>
              <a:rPr lang="en-US" smtClean="0"/>
              <a:t>Click icon to add picture</a:t>
            </a:r>
            <a:endParaRPr lang="fi-FI"/>
          </a:p>
        </p:txBody>
      </p:sp>
    </p:spTree>
  </p:cSld>
  <p:clrMapOvr>
    <a:masterClrMapping/>
  </p:clrMapOvr>
  <p:transition spd="med">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8D61E-1885-1B48-BD2E-9FFDE50A68FD}" type="datetime1">
              <a:rPr lang="fi-FI" smtClean="0"/>
              <a:pPr/>
              <a:t>14.6.2016</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5"/>
            <a:ext cx="7489825" cy="1079500"/>
          </a:xfrm>
        </p:spPr>
        <p:txBody>
          <a:bodyPr anchor="b">
            <a:normAutofit/>
          </a:bodyPr>
          <a:lstStyle>
            <a:lvl1pPr algn="l">
              <a:defRPr sz="3000" b="1"/>
            </a:lvl1pPr>
          </a:lstStyle>
          <a:p>
            <a:r>
              <a:rPr lang="en-US" smtClean="0"/>
              <a:t>Click to edit Master title style</a:t>
            </a:r>
            <a:endParaRPr lang="fi-FI"/>
          </a:p>
        </p:txBody>
      </p:sp>
      <p:sp>
        <p:nvSpPr>
          <p:cNvPr id="3" name="Picture Placeholder 2"/>
          <p:cNvSpPr>
            <a:spLocks noGrp="1"/>
          </p:cNvSpPr>
          <p:nvPr>
            <p:ph type="pic" idx="1"/>
          </p:nvPr>
        </p:nvSpPr>
        <p:spPr>
          <a:xfrm>
            <a:off x="827087" y="1628775"/>
            <a:ext cx="7489825" cy="2157415"/>
          </a:xfrm>
          <a:solidFill>
            <a:schemeClr val="accent4">
              <a:lumMod val="20000"/>
              <a:lumOff val="80000"/>
            </a:schemeClr>
          </a:solidFill>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5" name="Date Placeholder 4"/>
          <p:cNvSpPr>
            <a:spLocks noGrp="1"/>
          </p:cNvSpPr>
          <p:nvPr>
            <p:ph type="dt" sz="half" idx="10"/>
          </p:nvPr>
        </p:nvSpPr>
        <p:spPr/>
        <p:txBody>
          <a:bodyPr/>
          <a:lstStyle/>
          <a:p>
            <a:fld id="{3368FB71-785F-1947-91C3-BCBE04A7C6AB}" type="datetime1">
              <a:rPr lang="fi-FI" smtClean="0"/>
              <a:pPr/>
              <a:t>14.6.2016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Text Placeholder 8"/>
          <p:cNvSpPr>
            <a:spLocks noGrp="1"/>
          </p:cNvSpPr>
          <p:nvPr>
            <p:ph type="body" sz="quarter" idx="13"/>
          </p:nvPr>
        </p:nvSpPr>
        <p:spPr>
          <a:xfrm>
            <a:off x="827088" y="3933825"/>
            <a:ext cx="7489825"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cSld>
  <p:clrMapOvr>
    <a:masterClrMapping/>
  </p:clrMapOvr>
  <p:transition spd="med">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6781800" cy="1143000"/>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457200" y="1433513"/>
            <a:ext cx="3314700" cy="4732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3924300" y="1433513"/>
            <a:ext cx="3314700" cy="4732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Päiväyksen paikkamerkki 8"/>
          <p:cNvSpPr>
            <a:spLocks noGrp="1"/>
          </p:cNvSpPr>
          <p:nvPr>
            <p:ph type="dt" sz="half" idx="10"/>
          </p:nvPr>
        </p:nvSpPr>
        <p:spPr/>
        <p:txBody>
          <a:bodyPr/>
          <a:lstStyle>
            <a:lvl1pPr>
              <a:defRPr/>
            </a:lvl1pPr>
          </a:lstStyle>
          <a:p>
            <a:pPr>
              <a:defRPr/>
            </a:pPr>
            <a:fld id="{A1576D9A-AE2C-4E12-BCED-170CF5046731}" type="datetime1">
              <a:rPr lang="fi-FI" smtClean="0"/>
              <a:pPr>
                <a:defRPr/>
              </a:pPr>
              <a:t>14.6.2016</a:t>
            </a:fld>
            <a:endParaRPr lang="fi-FI"/>
          </a:p>
        </p:txBody>
      </p:sp>
      <p:sp>
        <p:nvSpPr>
          <p:cNvPr id="6" name="Dian numeron paikkamerkki 9"/>
          <p:cNvSpPr>
            <a:spLocks noGrp="1"/>
          </p:cNvSpPr>
          <p:nvPr>
            <p:ph type="sldNum" sz="quarter" idx="11"/>
          </p:nvPr>
        </p:nvSpPr>
        <p:spPr/>
        <p:txBody>
          <a:bodyPr/>
          <a:lstStyle>
            <a:lvl1pPr>
              <a:defRPr/>
            </a:lvl1pPr>
          </a:lstStyle>
          <a:p>
            <a:pPr>
              <a:defRPr/>
            </a:pPr>
            <a:fld id="{A7D69E2A-C08F-4B3F-B6EB-E2697D8E3C86}" type="slidenum">
              <a:rPr lang="fi-FI" altLang="fi-FI"/>
              <a:pPr>
                <a:defRPr/>
              </a:pPr>
              <a:t>‹#›</a:t>
            </a:fld>
            <a:endParaRPr lang="fi-FI" altLang="fi-FI"/>
          </a:p>
        </p:txBody>
      </p:sp>
      <p:sp>
        <p:nvSpPr>
          <p:cNvPr id="7" name="Alatunnisteen paikkamerkki 10"/>
          <p:cNvSpPr>
            <a:spLocks noGrp="1"/>
          </p:cNvSpPr>
          <p:nvPr>
            <p:ph type="ftr" sz="quarter" idx="12"/>
          </p:nvPr>
        </p:nvSpPr>
        <p:spPr/>
        <p:txBody>
          <a:bodyPr/>
          <a:lstStyle>
            <a:lvl1pPr>
              <a:defRPr/>
            </a:lvl1pPr>
          </a:lstStyle>
          <a:p>
            <a:pPr>
              <a:defRPr/>
            </a:pPr>
            <a:r>
              <a:rPr lang="fi-FI" altLang="fi-FI"/>
              <a:t>Marjut Reiman</a:t>
            </a:r>
          </a:p>
        </p:txBody>
      </p:sp>
    </p:spTree>
    <p:extLst>
      <p:ext uri="{BB962C8B-B14F-4D97-AF65-F5344CB8AC3E}">
        <p14:creationId xmlns:p14="http://schemas.microsoft.com/office/powerpoint/2010/main" val="3095070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6781800" cy="1143000"/>
          </a:xfrm>
        </p:spPr>
        <p:txBody>
          <a:bodyPr/>
          <a:lstStyle/>
          <a:p>
            <a:r>
              <a:rPr lang="en-US" smtClean="0"/>
              <a:t>Click to edit Master title style</a:t>
            </a:r>
            <a:endParaRPr lang="fi-FI"/>
          </a:p>
        </p:txBody>
      </p:sp>
      <p:sp>
        <p:nvSpPr>
          <p:cNvPr id="3" name="Table Placeholder 2"/>
          <p:cNvSpPr>
            <a:spLocks noGrp="1"/>
          </p:cNvSpPr>
          <p:nvPr>
            <p:ph type="tbl" idx="1"/>
          </p:nvPr>
        </p:nvSpPr>
        <p:spPr>
          <a:xfrm>
            <a:off x="457200" y="1433513"/>
            <a:ext cx="6781800" cy="4732337"/>
          </a:xfrm>
        </p:spPr>
        <p:txBody>
          <a:bodyPr/>
          <a:lstStyle/>
          <a:p>
            <a:pPr lvl="0"/>
            <a:endParaRPr lang="fi-FI" noProof="0"/>
          </a:p>
        </p:txBody>
      </p:sp>
      <p:sp>
        <p:nvSpPr>
          <p:cNvPr id="4" name="Päiväyksen paikkamerkki 8"/>
          <p:cNvSpPr>
            <a:spLocks noGrp="1"/>
          </p:cNvSpPr>
          <p:nvPr>
            <p:ph type="dt" sz="half" idx="10"/>
          </p:nvPr>
        </p:nvSpPr>
        <p:spPr/>
        <p:txBody>
          <a:bodyPr/>
          <a:lstStyle>
            <a:lvl1pPr>
              <a:defRPr/>
            </a:lvl1pPr>
          </a:lstStyle>
          <a:p>
            <a:pPr>
              <a:defRPr/>
            </a:pPr>
            <a:fld id="{1E0D4351-1342-4397-A7C2-AF6775A83203}" type="datetime1">
              <a:rPr lang="fi-FI" smtClean="0"/>
              <a:pPr>
                <a:defRPr/>
              </a:pPr>
              <a:t>14.6.2016</a:t>
            </a:fld>
            <a:endParaRPr lang="fi-FI"/>
          </a:p>
        </p:txBody>
      </p:sp>
      <p:sp>
        <p:nvSpPr>
          <p:cNvPr id="5" name="Dian numeron paikkamerkki 9"/>
          <p:cNvSpPr>
            <a:spLocks noGrp="1"/>
          </p:cNvSpPr>
          <p:nvPr>
            <p:ph type="sldNum" sz="quarter" idx="11"/>
          </p:nvPr>
        </p:nvSpPr>
        <p:spPr/>
        <p:txBody>
          <a:bodyPr/>
          <a:lstStyle>
            <a:lvl1pPr>
              <a:defRPr/>
            </a:lvl1pPr>
          </a:lstStyle>
          <a:p>
            <a:pPr>
              <a:defRPr/>
            </a:pPr>
            <a:fld id="{50404180-AB1A-4543-BD4F-0F9F887AA686}" type="slidenum">
              <a:rPr lang="fi-FI" altLang="fi-FI"/>
              <a:pPr>
                <a:defRPr/>
              </a:pPr>
              <a:t>‹#›</a:t>
            </a:fld>
            <a:endParaRPr lang="fi-FI" altLang="fi-FI"/>
          </a:p>
        </p:txBody>
      </p:sp>
      <p:sp>
        <p:nvSpPr>
          <p:cNvPr id="6" name="Alatunnisteen paikkamerkki 10"/>
          <p:cNvSpPr>
            <a:spLocks noGrp="1"/>
          </p:cNvSpPr>
          <p:nvPr>
            <p:ph type="ftr" sz="quarter" idx="12"/>
          </p:nvPr>
        </p:nvSpPr>
        <p:spPr/>
        <p:txBody>
          <a:bodyPr/>
          <a:lstStyle>
            <a:lvl1pPr>
              <a:defRPr/>
            </a:lvl1pPr>
          </a:lstStyle>
          <a:p>
            <a:pPr>
              <a:defRPr/>
            </a:pPr>
            <a:r>
              <a:rPr lang="fi-FI" altLang="fi-FI"/>
              <a:t>Marjut Reiman</a:t>
            </a:r>
          </a:p>
        </p:txBody>
      </p:sp>
    </p:spTree>
    <p:extLst>
      <p:ext uri="{BB962C8B-B14F-4D97-AF65-F5344CB8AC3E}">
        <p14:creationId xmlns:p14="http://schemas.microsoft.com/office/powerpoint/2010/main" val="1071818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lvl1pPr>
              <a:defRPr sz="2000"/>
            </a:lvl1pPr>
            <a:lvl2pPr>
              <a:defRPr sz="1800"/>
            </a:lvl2pPr>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10"/>
          </p:nvPr>
        </p:nvSpPr>
        <p:spPr/>
        <p:txBody>
          <a:bodyPr/>
          <a:lstStyle/>
          <a:p>
            <a:fld id="{5D2A75C3-F04D-AD47-A083-10DA74AF1494}" type="datetime1">
              <a:rPr lang="fi-FI" smtClean="0"/>
              <a:pPr/>
              <a:t>14.6.2016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Swedis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fld id="{9E3A8F58-AC65-F64D-BB47-F45EFF49CF2D}" type="datetime1">
              <a:rPr lang="fi-FI" smtClean="0"/>
              <a:pPr/>
              <a:t>14.6.2016</a:t>
            </a:fld>
            <a:endParaRPr lang="fi-FI"/>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2" cstate="print"/>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7" name="Picture 16" descr="hometalkoot_su+ru.png"/>
          <p:cNvPicPr>
            <a:picLocks noChangeAspect="1"/>
          </p:cNvPicPr>
          <p:nvPr userDrawn="1"/>
        </p:nvPicPr>
        <p:blipFill>
          <a:blip r:embed="rId3" cstate="print"/>
          <a:stretch>
            <a:fillRect/>
          </a:stretch>
        </p:blipFill>
        <p:spPr>
          <a:xfrm>
            <a:off x="3266483" y="571480"/>
            <a:ext cx="3343967" cy="1316739"/>
          </a:xfrm>
          <a:prstGeom prst="rect">
            <a:avLst/>
          </a:prstGeom>
        </p:spPr>
      </p:pic>
      <p:pic>
        <p:nvPicPr>
          <p:cNvPr id="16" name="Picture 3" descr="Z:\YMP (Ympäristöministeriö)\ymp014\man4.png"/>
          <p:cNvPicPr>
            <a:picLocks noChangeAspect="1" noChangeArrowheads="1"/>
          </p:cNvPicPr>
          <p:nvPr userDrawn="1"/>
        </p:nvPicPr>
        <p:blipFill>
          <a:blip r:embed="rId4" cstate="print"/>
          <a:srcRect/>
          <a:stretch>
            <a:fillRect/>
          </a:stretch>
        </p:blipFill>
        <p:spPr bwMode="auto">
          <a:xfrm>
            <a:off x="-95957" y="928670"/>
            <a:ext cx="1238933" cy="1285884"/>
          </a:xfrm>
          <a:prstGeom prst="rect">
            <a:avLst/>
          </a:prstGeom>
          <a:noFill/>
        </p:spPr>
      </p:pic>
      <p:pic>
        <p:nvPicPr>
          <p:cNvPr id="18" name="Picture 4" descr="Z:\YMP (Ympäristöministeriö)\ymp014\man5.png"/>
          <p:cNvPicPr>
            <a:picLocks noChangeAspect="1" noChangeArrowheads="1"/>
          </p:cNvPicPr>
          <p:nvPr userDrawn="1"/>
        </p:nvPicPr>
        <p:blipFill>
          <a:blip r:embed="rId5" cstate="print"/>
          <a:srcRect/>
          <a:stretch>
            <a:fillRect/>
          </a:stretch>
        </p:blipFill>
        <p:spPr bwMode="auto">
          <a:xfrm>
            <a:off x="1054127" y="919572"/>
            <a:ext cx="874667" cy="1294981"/>
          </a:xfrm>
          <a:prstGeom prst="rect">
            <a:avLst/>
          </a:prstGeom>
          <a:noFill/>
        </p:spPr>
      </p:pic>
      <p:pic>
        <p:nvPicPr>
          <p:cNvPr id="19" name="Picture 6" descr="Z:\YMP (Ympäristöministeriö)\ymp014\man1.png"/>
          <p:cNvPicPr>
            <a:picLocks noChangeAspect="1" noChangeArrowheads="1"/>
          </p:cNvPicPr>
          <p:nvPr userDrawn="1"/>
        </p:nvPicPr>
        <p:blipFill>
          <a:blip r:embed="rId6" cstate="print"/>
          <a:srcRect/>
          <a:stretch>
            <a:fillRect/>
          </a:stretch>
        </p:blipFill>
        <p:spPr bwMode="auto">
          <a:xfrm>
            <a:off x="6823467" y="868380"/>
            <a:ext cx="517989" cy="1308603"/>
          </a:xfrm>
          <a:prstGeom prst="rect">
            <a:avLst/>
          </a:prstGeom>
          <a:noFill/>
        </p:spPr>
      </p:pic>
      <p:pic>
        <p:nvPicPr>
          <p:cNvPr id="20" name="Picture 7" descr="Z:\YMP (Ympäristöministeriö)\ymp014\man2.png"/>
          <p:cNvPicPr>
            <a:picLocks noChangeAspect="1" noChangeArrowheads="1"/>
          </p:cNvPicPr>
          <p:nvPr userDrawn="1"/>
        </p:nvPicPr>
        <p:blipFill>
          <a:blip r:embed="rId7" cstate="print"/>
          <a:srcRect/>
          <a:stretch>
            <a:fillRect/>
          </a:stretch>
        </p:blipFill>
        <p:spPr bwMode="auto">
          <a:xfrm>
            <a:off x="7748524" y="885367"/>
            <a:ext cx="499814" cy="1320720"/>
          </a:xfrm>
          <a:prstGeom prst="rect">
            <a:avLst/>
          </a:prstGeom>
          <a:noFill/>
        </p:spPr>
      </p:pic>
      <p:pic>
        <p:nvPicPr>
          <p:cNvPr id="21" name="Picture 8" descr="Z:\YMP (Ympäristöministeriö)\ymp014\man3.png"/>
          <p:cNvPicPr>
            <a:picLocks noChangeAspect="1" noChangeArrowheads="1"/>
          </p:cNvPicPr>
          <p:nvPr userDrawn="1"/>
        </p:nvPicPr>
        <p:blipFill>
          <a:blip r:embed="rId8" cstate="print"/>
          <a:srcRect/>
          <a:stretch>
            <a:fillRect/>
          </a:stretch>
        </p:blipFill>
        <p:spPr bwMode="auto">
          <a:xfrm>
            <a:off x="8242820" y="890258"/>
            <a:ext cx="901180" cy="1290428"/>
          </a:xfrm>
          <a:prstGeom prst="rect">
            <a:avLst/>
          </a:prstGeom>
          <a:noFill/>
        </p:spPr>
      </p:pic>
      <p:pic>
        <p:nvPicPr>
          <p:cNvPr id="22" name="Picture 2" descr="Z:\YMP (Ympäristöministeriö)\ymp014\hahmot\hahmot\ruutuka¦êytto¦êo¦ên\arkkitehti_musta.png"/>
          <p:cNvPicPr>
            <a:picLocks noChangeAspect="1" noChangeArrowheads="1"/>
          </p:cNvPicPr>
          <p:nvPr userDrawn="1"/>
        </p:nvPicPr>
        <p:blipFill>
          <a:blip r:embed="rId9" cstate="print"/>
          <a:srcRect/>
          <a:stretch>
            <a:fillRect/>
          </a:stretch>
        </p:blipFill>
        <p:spPr bwMode="auto">
          <a:xfrm>
            <a:off x="7361150" y="928670"/>
            <a:ext cx="337496" cy="1302818"/>
          </a:xfrm>
          <a:prstGeom prst="rect">
            <a:avLst/>
          </a:prstGeom>
          <a:noFill/>
        </p:spPr>
      </p:pic>
      <p:pic>
        <p:nvPicPr>
          <p:cNvPr id="23" name="Picture 3" descr="Z:\YMP (Ympäristöministeriö)\ymp014\hahmot\hahmot\ruutuka¦êytto¦êo¦ên\rakennusmies_musta.png"/>
          <p:cNvPicPr>
            <a:picLocks noChangeAspect="1" noChangeArrowheads="1"/>
          </p:cNvPicPr>
          <p:nvPr userDrawn="1"/>
        </p:nvPicPr>
        <p:blipFill>
          <a:blip r:embed="rId10" cstate="print"/>
          <a:srcRect/>
          <a:stretch>
            <a:fillRect/>
          </a:stretch>
        </p:blipFill>
        <p:spPr bwMode="auto">
          <a:xfrm>
            <a:off x="2362072" y="781436"/>
            <a:ext cx="852606" cy="1393434"/>
          </a:xfrm>
          <a:prstGeom prst="rect">
            <a:avLst/>
          </a:prstGeom>
          <a:noFill/>
        </p:spPr>
      </p:pic>
      <p:pic>
        <p:nvPicPr>
          <p:cNvPr id="24" name="Picture 7" descr="Z:\YMP (Ympäristöministeriö)\ymp014\hahmot\hahmot\ruutuka¦êytto¦êo¦ên\siivooja_musta.png"/>
          <p:cNvPicPr>
            <a:picLocks noChangeAspect="1" noChangeArrowheads="1"/>
          </p:cNvPicPr>
          <p:nvPr userDrawn="1"/>
        </p:nvPicPr>
        <p:blipFill>
          <a:blip r:embed="rId11" cstate="print"/>
          <a:srcRect/>
          <a:stretch>
            <a:fillRect/>
          </a:stretch>
        </p:blipFill>
        <p:spPr bwMode="auto">
          <a:xfrm>
            <a:off x="1892525" y="989884"/>
            <a:ext cx="679211" cy="1271576"/>
          </a:xfrm>
          <a:prstGeom prst="rect">
            <a:avLst/>
          </a:prstGeom>
          <a:noFill/>
        </p:spPr>
      </p:pic>
    </p:spTree>
  </p:cSld>
  <p:clrMapOvr>
    <a:masterClrMapping/>
  </p:clrMapOvr>
  <p:transition spd="med">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English)">
    <p:spTree>
      <p:nvGrpSpPr>
        <p:cNvPr id="1" name=""/>
        <p:cNvGrpSpPr/>
        <p:nvPr/>
      </p:nvGrpSpPr>
      <p:grpSpPr>
        <a:xfrm>
          <a:off x="0" y="0"/>
          <a:ext cx="0" cy="0"/>
          <a:chOff x="0" y="0"/>
          <a:chExt cx="0" cy="0"/>
        </a:xfrm>
      </p:grpSpPr>
      <p:pic>
        <p:nvPicPr>
          <p:cNvPr id="29" name="Picture 28" descr="Picture1.png"/>
          <p:cNvPicPr>
            <a:picLocks noChangeAspect="1"/>
          </p:cNvPicPr>
          <p:nvPr userDrawn="1"/>
        </p:nvPicPr>
        <p:blipFill>
          <a:blip r:embed="rId2" cstate="print"/>
          <a:stretch>
            <a:fillRect/>
          </a:stretch>
        </p:blipFill>
        <p:spPr>
          <a:xfrm>
            <a:off x="3241966" y="554854"/>
            <a:ext cx="3369707" cy="1285884"/>
          </a:xfrm>
          <a:prstGeom prst="rect">
            <a:avLst/>
          </a:prstGeom>
        </p:spPr>
      </p:pic>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fld id="{4A1F5728-9D36-6D4A-A267-BD2AEE4D246A}" type="datetime1">
              <a:rPr lang="fi-FI" smtClean="0"/>
              <a:pPr/>
              <a:t>14.6.2016</a:t>
            </a:fld>
            <a:endParaRPr lang="fi-FI"/>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3" cstate="print"/>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Picture 3" descr="Z:\YMP (Ympäristöministeriö)\ymp014\man4.png"/>
          <p:cNvPicPr>
            <a:picLocks noChangeAspect="1" noChangeArrowheads="1"/>
          </p:cNvPicPr>
          <p:nvPr userDrawn="1"/>
        </p:nvPicPr>
        <p:blipFill>
          <a:blip r:embed="rId4" cstate="print"/>
          <a:srcRect/>
          <a:stretch>
            <a:fillRect/>
          </a:stretch>
        </p:blipFill>
        <p:spPr bwMode="auto">
          <a:xfrm>
            <a:off x="-95957" y="928670"/>
            <a:ext cx="1238933" cy="1285884"/>
          </a:xfrm>
          <a:prstGeom prst="rect">
            <a:avLst/>
          </a:prstGeom>
          <a:noFill/>
        </p:spPr>
      </p:pic>
      <p:pic>
        <p:nvPicPr>
          <p:cNvPr id="20" name="Picture 4" descr="Z:\YMP (Ympäristöministeriö)\ymp014\man5.png"/>
          <p:cNvPicPr>
            <a:picLocks noChangeAspect="1" noChangeArrowheads="1"/>
          </p:cNvPicPr>
          <p:nvPr userDrawn="1"/>
        </p:nvPicPr>
        <p:blipFill>
          <a:blip r:embed="rId5" cstate="print"/>
          <a:srcRect/>
          <a:stretch>
            <a:fillRect/>
          </a:stretch>
        </p:blipFill>
        <p:spPr bwMode="auto">
          <a:xfrm>
            <a:off x="1054127" y="919572"/>
            <a:ext cx="874667" cy="1294981"/>
          </a:xfrm>
          <a:prstGeom prst="rect">
            <a:avLst/>
          </a:prstGeom>
          <a:noFill/>
        </p:spPr>
      </p:pic>
      <p:pic>
        <p:nvPicPr>
          <p:cNvPr id="21" name="Picture 6" descr="Z:\YMP (Ympäristöministeriö)\ymp014\man1.png"/>
          <p:cNvPicPr>
            <a:picLocks noChangeAspect="1" noChangeArrowheads="1"/>
          </p:cNvPicPr>
          <p:nvPr userDrawn="1"/>
        </p:nvPicPr>
        <p:blipFill>
          <a:blip r:embed="rId6" cstate="print"/>
          <a:srcRect/>
          <a:stretch>
            <a:fillRect/>
          </a:stretch>
        </p:blipFill>
        <p:spPr bwMode="auto">
          <a:xfrm>
            <a:off x="6823467" y="868380"/>
            <a:ext cx="517989" cy="1308603"/>
          </a:xfrm>
          <a:prstGeom prst="rect">
            <a:avLst/>
          </a:prstGeom>
          <a:noFill/>
        </p:spPr>
      </p:pic>
      <p:pic>
        <p:nvPicPr>
          <p:cNvPr id="22" name="Picture 7" descr="Z:\YMP (Ympäristöministeriö)\ymp014\man2.png"/>
          <p:cNvPicPr>
            <a:picLocks noChangeAspect="1" noChangeArrowheads="1"/>
          </p:cNvPicPr>
          <p:nvPr userDrawn="1"/>
        </p:nvPicPr>
        <p:blipFill>
          <a:blip r:embed="rId7" cstate="print"/>
          <a:srcRect/>
          <a:stretch>
            <a:fillRect/>
          </a:stretch>
        </p:blipFill>
        <p:spPr bwMode="auto">
          <a:xfrm>
            <a:off x="7748524" y="885367"/>
            <a:ext cx="499814" cy="1320720"/>
          </a:xfrm>
          <a:prstGeom prst="rect">
            <a:avLst/>
          </a:prstGeom>
          <a:noFill/>
        </p:spPr>
      </p:pic>
      <p:pic>
        <p:nvPicPr>
          <p:cNvPr id="23" name="Picture 8" descr="Z:\YMP (Ympäristöministeriö)\ymp014\man3.png"/>
          <p:cNvPicPr>
            <a:picLocks noChangeAspect="1" noChangeArrowheads="1"/>
          </p:cNvPicPr>
          <p:nvPr userDrawn="1"/>
        </p:nvPicPr>
        <p:blipFill>
          <a:blip r:embed="rId8" cstate="print"/>
          <a:srcRect/>
          <a:stretch>
            <a:fillRect/>
          </a:stretch>
        </p:blipFill>
        <p:spPr bwMode="auto">
          <a:xfrm>
            <a:off x="8242820" y="890258"/>
            <a:ext cx="901180" cy="1290428"/>
          </a:xfrm>
          <a:prstGeom prst="rect">
            <a:avLst/>
          </a:prstGeom>
          <a:noFill/>
        </p:spPr>
      </p:pic>
      <p:pic>
        <p:nvPicPr>
          <p:cNvPr id="24" name="Picture 2" descr="Z:\YMP (Ympäristöministeriö)\ymp014\hahmot\hahmot\ruutuka¦êytto¦êo¦ên\arkkitehti_musta.png"/>
          <p:cNvPicPr>
            <a:picLocks noChangeAspect="1" noChangeArrowheads="1"/>
          </p:cNvPicPr>
          <p:nvPr userDrawn="1"/>
        </p:nvPicPr>
        <p:blipFill>
          <a:blip r:embed="rId9" cstate="print"/>
          <a:srcRect/>
          <a:stretch>
            <a:fillRect/>
          </a:stretch>
        </p:blipFill>
        <p:spPr bwMode="auto">
          <a:xfrm>
            <a:off x="7361150" y="928670"/>
            <a:ext cx="337496" cy="1302818"/>
          </a:xfrm>
          <a:prstGeom prst="rect">
            <a:avLst/>
          </a:prstGeom>
          <a:noFill/>
        </p:spPr>
      </p:pic>
      <p:pic>
        <p:nvPicPr>
          <p:cNvPr id="25" name="Picture 3" descr="Z:\YMP (Ympäristöministeriö)\ymp014\hahmot\hahmot\ruutuka¦êytto¦êo¦ên\rakennusmies_musta.png"/>
          <p:cNvPicPr>
            <a:picLocks noChangeAspect="1" noChangeArrowheads="1"/>
          </p:cNvPicPr>
          <p:nvPr userDrawn="1"/>
        </p:nvPicPr>
        <p:blipFill>
          <a:blip r:embed="rId10" cstate="print"/>
          <a:srcRect/>
          <a:stretch>
            <a:fillRect/>
          </a:stretch>
        </p:blipFill>
        <p:spPr bwMode="auto">
          <a:xfrm>
            <a:off x="2362072" y="781436"/>
            <a:ext cx="852606" cy="1393434"/>
          </a:xfrm>
          <a:prstGeom prst="rect">
            <a:avLst/>
          </a:prstGeom>
          <a:noFill/>
        </p:spPr>
      </p:pic>
      <p:pic>
        <p:nvPicPr>
          <p:cNvPr id="26" name="Picture 7" descr="Z:\YMP (Ympäristöministeriö)\ymp014\hahmot\hahmot\ruutuka¦êytto¦êo¦ên\siivooja_musta.png"/>
          <p:cNvPicPr>
            <a:picLocks noChangeAspect="1" noChangeArrowheads="1"/>
          </p:cNvPicPr>
          <p:nvPr userDrawn="1"/>
        </p:nvPicPr>
        <p:blipFill>
          <a:blip r:embed="rId11" cstate="print"/>
          <a:srcRect/>
          <a:stretch>
            <a:fillRect/>
          </a:stretch>
        </p:blipFill>
        <p:spPr bwMode="auto">
          <a:xfrm>
            <a:off x="1892525" y="989884"/>
            <a:ext cx="679211" cy="1271576"/>
          </a:xfrm>
          <a:prstGeom prst="rect">
            <a:avLst/>
          </a:prstGeom>
          <a:noFill/>
        </p:spPr>
      </p:pic>
    </p:spTree>
  </p:cSld>
  <p:clrMapOvr>
    <a:masterClrMapping/>
  </p:clrMapOvr>
  <p:transition spd="med">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5"/>
            <a:ext cx="3668712"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Content Placeholder 3"/>
          <p:cNvSpPr>
            <a:spLocks noGrp="1"/>
          </p:cNvSpPr>
          <p:nvPr>
            <p:ph sz="half" idx="2"/>
          </p:nvPr>
        </p:nvSpPr>
        <p:spPr>
          <a:xfrm>
            <a:off x="4648200" y="1628775"/>
            <a:ext cx="3668713"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6AE4DECC-B7D1-B34A-90EF-3EAF00384A26}" type="datetime1">
              <a:rPr lang="fi-FI" smtClean="0"/>
              <a:pPr/>
              <a:t>14.6.2016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4"/>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F3B05099-46BA-3445-A8F6-220EC57BD2CF}" type="datetime1">
              <a:rPr lang="fi-FI" smtClean="0"/>
              <a:pPr/>
              <a:t>14.6.2016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Picture Placeholder 8"/>
          <p:cNvSpPr>
            <a:spLocks noGrp="1"/>
          </p:cNvSpPr>
          <p:nvPr>
            <p:ph type="pic" sz="quarter" idx="13"/>
          </p:nvPr>
        </p:nvSpPr>
        <p:spPr>
          <a:xfrm>
            <a:off x="4643438" y="1628775"/>
            <a:ext cx="3673475" cy="4392613"/>
          </a:xfrm>
          <a:solidFill>
            <a:schemeClr val="accent4">
              <a:lumMod val="20000"/>
              <a:lumOff val="80000"/>
            </a:schemeClr>
          </a:solidFill>
        </p:spPr>
        <p:txBody>
          <a:bodyPr/>
          <a:lstStyle/>
          <a:p>
            <a:r>
              <a:rPr lang="en-US" smtClean="0"/>
              <a:t>Click icon to add picture</a:t>
            </a:r>
            <a:endParaRPr lang="fi-FI" dirty="0"/>
          </a:p>
        </p:txBody>
      </p:sp>
    </p:spTree>
  </p:cSld>
  <p:clrMapOvr>
    <a:masterClrMapping/>
  </p:clrMapOvr>
  <p:transition spd="med">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648201" y="1628775"/>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232E7531-9678-0244-9B08-4B365058F5BE}" type="datetime1">
              <a:rPr lang="fi-FI" smtClean="0"/>
              <a:pPr/>
              <a:t>14.6.2016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Picture Placeholder 8"/>
          <p:cNvSpPr>
            <a:spLocks noGrp="1"/>
          </p:cNvSpPr>
          <p:nvPr>
            <p:ph type="pic" sz="quarter" idx="13"/>
          </p:nvPr>
        </p:nvSpPr>
        <p:spPr>
          <a:xfrm>
            <a:off x="827088" y="1628775"/>
            <a:ext cx="3673475" cy="4392613"/>
          </a:xfrm>
          <a:solidFill>
            <a:schemeClr val="accent4">
              <a:lumMod val="20000"/>
              <a:lumOff val="80000"/>
            </a:schemeClr>
          </a:solidFill>
        </p:spPr>
        <p:txBody>
          <a:bodyPr/>
          <a:lstStyle/>
          <a:p>
            <a:r>
              <a:rPr lang="en-US" smtClean="0"/>
              <a:t>Click icon to add picture</a:t>
            </a:r>
            <a:endParaRPr lang="fi-FI"/>
          </a:p>
        </p:txBody>
      </p:sp>
    </p:spTree>
  </p:cSld>
  <p:clrMapOvr>
    <a:masterClrMapping/>
  </p:clrMapOvr>
  <p:transition spd="med">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822959" y="1628775"/>
            <a:ext cx="367442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088" y="2285993"/>
            <a:ext cx="3670300"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p:cNvSpPr>
            <a:spLocks noGrp="1"/>
          </p:cNvSpPr>
          <p:nvPr>
            <p:ph type="body" sz="quarter" idx="3"/>
          </p:nvPr>
        </p:nvSpPr>
        <p:spPr>
          <a:xfrm>
            <a:off x="4645025" y="1628775"/>
            <a:ext cx="367188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85993"/>
            <a:ext cx="3671888"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Date Placeholder 6"/>
          <p:cNvSpPr>
            <a:spLocks noGrp="1"/>
          </p:cNvSpPr>
          <p:nvPr>
            <p:ph type="dt" sz="half" idx="10"/>
          </p:nvPr>
        </p:nvSpPr>
        <p:spPr/>
        <p:txBody>
          <a:bodyPr/>
          <a:lstStyle/>
          <a:p>
            <a:fld id="{DFD2DCE5-5943-AE44-8F98-D0649298D934}" type="datetime1">
              <a:rPr lang="fi-FI" smtClean="0"/>
              <a:pPr/>
              <a:t>14.6.2016</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05866FE4-F1BC-C849-8968-BB3D33C482BE}" type="datetime1">
              <a:rPr lang="fi-FI" smtClean="0"/>
              <a:pPr/>
              <a:t>14.6.2016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088" y="333376"/>
            <a:ext cx="7489824" cy="1079500"/>
          </a:xfrm>
          <a:prstGeom prst="rect">
            <a:avLst/>
          </a:prstGeom>
        </p:spPr>
        <p:txBody>
          <a:bodyPr vert="horz" lIns="91440" tIns="45720" rIns="91440" bIns="45720" rtlCol="0" anchor="b">
            <a:normAutofit/>
          </a:bodyPr>
          <a:lstStyle/>
          <a:p>
            <a:r>
              <a:rPr lang="en-US" smtClean="0"/>
              <a:t>Click to edit Master title style</a:t>
            </a:r>
            <a:endParaRPr lang="fi-FI"/>
          </a:p>
        </p:txBody>
      </p:sp>
      <p:sp>
        <p:nvSpPr>
          <p:cNvPr id="3" name="Text Placeholder 2"/>
          <p:cNvSpPr>
            <a:spLocks noGrp="1"/>
          </p:cNvSpPr>
          <p:nvPr>
            <p:ph type="body" idx="1"/>
          </p:nvPr>
        </p:nvSpPr>
        <p:spPr>
          <a:xfrm>
            <a:off x="827088" y="1628775"/>
            <a:ext cx="7489825" cy="43926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2"/>
          </p:nvPr>
        </p:nvSpPr>
        <p:spPr>
          <a:xfrm>
            <a:off x="395288" y="6198834"/>
            <a:ext cx="802500" cy="365125"/>
          </a:xfrm>
          <a:prstGeom prst="rect">
            <a:avLst/>
          </a:prstGeom>
        </p:spPr>
        <p:txBody>
          <a:bodyPr vert="horz" lIns="91440" tIns="45720" rIns="91440" bIns="45720" rtlCol="0" anchor="b"/>
          <a:lstStyle>
            <a:lvl1pPr algn="l">
              <a:defRPr sz="800">
                <a:solidFill>
                  <a:schemeClr val="tx1"/>
                </a:solidFill>
              </a:defRPr>
            </a:lvl1pPr>
          </a:lstStyle>
          <a:p>
            <a:fld id="{4C0AAFAF-49FA-4A4F-90CE-1FCFF8A1CBDC}" type="datetime1">
              <a:rPr lang="fi-FI" smtClean="0"/>
              <a:pPr/>
              <a:t>14.6.2016</a:t>
            </a:fld>
            <a:endParaRPr lang="fi-FI"/>
          </a:p>
        </p:txBody>
      </p:sp>
      <p:sp>
        <p:nvSpPr>
          <p:cNvPr id="5" name="Footer Placeholder 4"/>
          <p:cNvSpPr>
            <a:spLocks noGrp="1"/>
          </p:cNvSpPr>
          <p:nvPr>
            <p:ph type="ftr" sz="quarter" idx="3"/>
          </p:nvPr>
        </p:nvSpPr>
        <p:spPr>
          <a:xfrm>
            <a:off x="1201273" y="6198834"/>
            <a:ext cx="1799091" cy="365125"/>
          </a:xfrm>
          <a:prstGeom prst="rect">
            <a:avLst/>
          </a:prstGeom>
        </p:spPr>
        <p:txBody>
          <a:bodyPr vert="horz" lIns="91440" tIns="45720" rIns="91440" bIns="45720" rtlCol="0" anchor="b"/>
          <a:lstStyle>
            <a:lvl1pPr algn="l">
              <a:defRPr sz="800">
                <a:solidFill>
                  <a:schemeClr val="tx1"/>
                </a:solidFill>
              </a:defRPr>
            </a:lvl1pPr>
          </a:lstStyle>
          <a:p>
            <a:endParaRPr lang="fi-FI" dirty="0"/>
          </a:p>
        </p:txBody>
      </p:sp>
      <p:sp>
        <p:nvSpPr>
          <p:cNvPr id="6" name="Slide Number Placeholder 5"/>
          <p:cNvSpPr>
            <a:spLocks noGrp="1"/>
          </p:cNvSpPr>
          <p:nvPr>
            <p:ph type="sldNum" sz="quarter" idx="4"/>
          </p:nvPr>
        </p:nvSpPr>
        <p:spPr>
          <a:xfrm>
            <a:off x="8316912" y="6198834"/>
            <a:ext cx="503238" cy="365125"/>
          </a:xfrm>
          <a:prstGeom prst="rect">
            <a:avLst/>
          </a:prstGeom>
        </p:spPr>
        <p:txBody>
          <a:bodyPr vert="horz" lIns="91440" tIns="45720" rIns="91440" bIns="45720" rtlCol="0" anchor="b"/>
          <a:lstStyle>
            <a:lvl1pPr algn="r">
              <a:defRPr sz="800" b="1">
                <a:solidFill>
                  <a:schemeClr val="accent2"/>
                </a:solidFill>
              </a:defRPr>
            </a:lvl1pPr>
          </a:lstStyle>
          <a:p>
            <a:fld id="{49246692-9764-4796-AF2E-897E79EBAFA7}" type="slidenum">
              <a:rPr lang="fi-FI" smtClean="0"/>
              <a:pPr/>
              <a:t>‹#›</a:t>
            </a:fld>
            <a:endParaRPr lang="fi-FI" dirty="0"/>
          </a:p>
        </p:txBody>
      </p:sp>
      <p:sp>
        <p:nvSpPr>
          <p:cNvPr id="7" name="Rectangle 6"/>
          <p:cNvSpPr/>
          <p:nvPr/>
        </p:nvSpPr>
        <p:spPr>
          <a:xfrm>
            <a:off x="0" y="0"/>
            <a:ext cx="9144000" cy="285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Rectangle 7"/>
          <p:cNvSpPr/>
          <p:nvPr/>
        </p:nvSpPr>
        <p:spPr>
          <a:xfrm>
            <a:off x="0" y="6572272"/>
            <a:ext cx="9144000" cy="285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Picture 9" descr="hometalkoot_su2.png"/>
          <p:cNvPicPr>
            <a:picLocks noChangeAspect="1"/>
          </p:cNvPicPr>
          <p:nvPr/>
        </p:nvPicPr>
        <p:blipFill>
          <a:blip r:embed="rId16" cstate="print"/>
          <a:stretch>
            <a:fillRect/>
          </a:stretch>
        </p:blipFill>
        <p:spPr>
          <a:xfrm>
            <a:off x="3859352" y="6172703"/>
            <a:ext cx="1246898" cy="32813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8" r:id="rId6"/>
    <p:sldLayoutId id="2147483659" r:id="rId7"/>
    <p:sldLayoutId id="2147483653" r:id="rId8"/>
    <p:sldLayoutId id="2147483654" r:id="rId9"/>
    <p:sldLayoutId id="2147483660" r:id="rId10"/>
    <p:sldLayoutId id="2147483655" r:id="rId11"/>
    <p:sldLayoutId id="2147483657" r:id="rId12"/>
    <p:sldLayoutId id="2147483664" r:id="rId13"/>
    <p:sldLayoutId id="2147483665" r:id="rId14"/>
  </p:sldLayoutIdLst>
  <p:transition spd="med">
    <p:wipe/>
  </p:transition>
  <p:timing>
    <p:tnLst>
      <p:par>
        <p:cTn id="1" dur="indefinite" restart="never" nodeType="tmRoot"/>
      </p:par>
    </p:tnLst>
  </p:timing>
  <p:hf sldNum="0" hdr="0" ft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266700" indent="-2667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1pPr>
      <a:lvl2pPr marL="539750" indent="-27305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2pPr>
      <a:lvl3pPr marL="898525" indent="-274638"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3pPr>
      <a:lvl4pPr marL="1163638" indent="-265113"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4pPr>
      <a:lvl5pPr marL="1438275" indent="-274638" algn="l" defTabSz="914400" rtl="0" eaLnBrk="1" latinLnBrk="0" hangingPunct="1">
        <a:spcBef>
          <a:spcPct val="20000"/>
        </a:spcBef>
        <a:buClr>
          <a:schemeClr val="accent2"/>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arjut.reiman@ttl.fi" TargetMode="External"/><Relationship Id="rId4" Type="http://schemas.openxmlformats.org/officeDocument/2006/relationships/hyperlink" Target="mailto:anne.hyvarinen@thl.fi" TargetMode="External"/><Relationship Id="rId5" Type="http://schemas.openxmlformats.org/officeDocument/2006/relationships/hyperlink" Target="mailto:hannu.viitanen@luukku.com" TargetMode="External"/><Relationship Id="rId1" Type="http://schemas.openxmlformats.org/officeDocument/2006/relationships/slideLayout" Target="../slideLayouts/slideLayout2.xml"/><Relationship Id="rId2" Type="http://schemas.openxmlformats.org/officeDocument/2006/relationships/hyperlink" Target="mailto:hometalkoot.ym@ymparisto.fi"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6.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9.xml"/><Relationship Id="rId2" Type="http://schemas.openxmlformats.org/officeDocument/2006/relationships/diagramData" Target="../diagrams/data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images.google.fi/imgres?imgurl=http://www.thedecontaminator.com/images/Moldy_room.jpg&amp;imgrefurl=http://www.thedecontaminator.com/&amp;h=482&amp;w=500&amp;sz=21&amp;hl=fi&amp;start=3&amp;usg=__jrK7D11EcrDBSa64GnRAha1pTQ0=&amp;tbnid=kaso_pC7imuihM:&amp;tbnh=125&amp;tbnw=130&amp;prev=/images?q=mold+growth&amp;gbv=2&amp;hl=fi&amp;sa=G" TargetMode="External"/><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tl.fi/fi/tyoymparisto/sisailma_ja_sisaymparisto/Documents/TTL_Ohje_siivoukseen_ja_irtaimiston_puhd_LR.PD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dirty="0" smtClean="0"/>
              <a:t>4.5 RISKINARVIOINTI</a:t>
            </a:r>
            <a:br>
              <a:rPr lang="fi-FI" dirty="0" smtClean="0"/>
            </a:br>
            <a:endParaRPr lang="fi-FI" dirty="0"/>
          </a:p>
        </p:txBody>
      </p:sp>
      <p:sp>
        <p:nvSpPr>
          <p:cNvPr id="3" name="Alaotsikko 2"/>
          <p:cNvSpPr>
            <a:spLocks noGrp="1"/>
          </p:cNvSpPr>
          <p:nvPr>
            <p:ph type="subTitle" idx="1"/>
          </p:nvPr>
        </p:nvSpPr>
        <p:spPr/>
        <p:txBody>
          <a:bodyPr>
            <a:normAutofit/>
          </a:bodyPr>
          <a:lstStyle/>
          <a:p>
            <a:r>
              <a:rPr lang="fi-FI" dirty="0" smtClean="0"/>
              <a:t>4 H LUENTOJA</a:t>
            </a:r>
          </a:p>
          <a:p>
            <a:r>
              <a:rPr lang="fi-FI" dirty="0" smtClean="0"/>
              <a:t>3+66 DIAA </a:t>
            </a:r>
          </a:p>
        </p:txBody>
      </p:sp>
    </p:spTree>
    <p:extLst>
      <p:ext uri="{BB962C8B-B14F-4D97-AF65-F5344CB8AC3E}">
        <p14:creationId xmlns:p14="http://schemas.microsoft.com/office/powerpoint/2010/main" val="3945591720"/>
      </p:ext>
    </p:extLst>
  </p:cSld>
  <p:clrMapOvr>
    <a:masterClrMapping/>
  </p:clrMapOvr>
  <p:transition spd="med">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p:cNvSpPr>
          <p:nvPr>
            <p:ph type="title"/>
          </p:nvPr>
        </p:nvSpPr>
        <p:spPr/>
        <p:txBody>
          <a:bodyPr>
            <a:normAutofit/>
          </a:bodyPr>
          <a:lstStyle/>
          <a:p>
            <a:r>
              <a:rPr lang="fi-FI" altLang="fi-FI" sz="2800" dirty="0" smtClean="0">
                <a:ea typeface="ＭＳ Ｐゴシック" panose="020B0600070205080204" pitchFamily="34" charset="-128"/>
              </a:rPr>
              <a:t>Biologista alkuperää olevat epäpuhtaudet sisäympäristöissä</a:t>
            </a:r>
          </a:p>
        </p:txBody>
      </p:sp>
      <p:sp>
        <p:nvSpPr>
          <p:cNvPr id="84995" name="Rectangle 3"/>
          <p:cNvSpPr>
            <a:spLocks noGrp="1"/>
          </p:cNvSpPr>
          <p:nvPr>
            <p:ph idx="1"/>
          </p:nvPr>
        </p:nvSpPr>
        <p:spPr>
          <a:solidFill>
            <a:schemeClr val="bg1"/>
          </a:solidFill>
        </p:spPr>
        <p:txBody>
          <a:bodyPr>
            <a:normAutofit/>
          </a:bodyPr>
          <a:lstStyle/>
          <a:p>
            <a:pPr>
              <a:buFont typeface="Arial" panose="020B0604020202020204" pitchFamily="34" charset="0"/>
              <a:buNone/>
              <a:defRPr/>
            </a:pPr>
            <a:r>
              <a:rPr lang="fi-FI" altLang="fi-FI" sz="1800" b="1" dirty="0" smtClean="0">
                <a:ea typeface="ＭＳ Ｐゴシック" panose="020B0600070205080204" pitchFamily="34" charset="-128"/>
                <a:cs typeface="ＭＳ Ｐゴシック" panose="020B0600070205080204" pitchFamily="34" charset="-128"/>
              </a:rPr>
              <a:t>Rakennuksen biologinen </a:t>
            </a:r>
            <a:r>
              <a:rPr lang="fi-FI" altLang="fi-FI" sz="1800" b="1" dirty="0" smtClean="0">
                <a:ea typeface="ＭＳ Ｐゴシック" panose="020B0600070205080204" pitchFamily="34" charset="-128"/>
                <a:cs typeface="ＭＳ Ｐゴシック" panose="020B0600070205080204" pitchFamily="34" charset="-128"/>
              </a:rPr>
              <a:t>kontaminaatio tarkoittaa, että</a:t>
            </a:r>
            <a:endParaRPr lang="fi-FI" altLang="fi-FI" sz="1800" b="1" dirty="0" smtClean="0">
              <a:ea typeface="ＭＳ Ｐゴシック" panose="020B0600070205080204" pitchFamily="34" charset="-128"/>
              <a:cs typeface="ＭＳ Ｐゴシック" panose="020B0600070205080204" pitchFamily="34" charset="-128"/>
            </a:endParaRPr>
          </a:p>
          <a:p>
            <a:pPr marL="457200" indent="-457200">
              <a:lnSpc>
                <a:spcPts val="2800"/>
              </a:lnSpc>
              <a:buFont typeface="+mj-lt"/>
              <a:buAutoNum type="arabicPeriod"/>
              <a:defRPr/>
            </a:pPr>
            <a:r>
              <a:rPr lang="fi-FI" altLang="fi-FI" sz="1800" dirty="0" smtClean="0">
                <a:ea typeface="ＭＳ Ｐゴシック" panose="020B0600070205080204" pitchFamily="34" charset="-128"/>
                <a:cs typeface="ＭＳ Ｐゴシック" panose="020B0600070205080204" pitchFamily="34" charset="-128"/>
              </a:rPr>
              <a:t>biologista </a:t>
            </a:r>
            <a:r>
              <a:rPr lang="fi-FI" altLang="fi-FI" sz="1800" dirty="0" smtClean="0">
                <a:ea typeface="ＭＳ Ｐゴシック" panose="020B0600070205080204" pitchFamily="34" charset="-128"/>
                <a:cs typeface="ＭＳ Ｐゴシック" panose="020B0600070205080204" pitchFamily="34" charset="-128"/>
              </a:rPr>
              <a:t>alkuperää olevien hiukkaset, toksiinit tai aineenvaihduntatuotteet ovat </a:t>
            </a:r>
            <a:r>
              <a:rPr lang="fi-FI" altLang="fi-FI" sz="1800" dirty="0" smtClean="0">
                <a:solidFill>
                  <a:schemeClr val="accent1"/>
                </a:solidFill>
                <a:effectLst>
                  <a:outerShdw blurRad="38100" dist="38100" dir="2700000" algn="tl">
                    <a:srgbClr val="C0C0C0"/>
                  </a:outerShdw>
                </a:effectLst>
                <a:ea typeface="ＭＳ Ｐゴシック" panose="020B0600070205080204" pitchFamily="34" charset="-128"/>
                <a:cs typeface="ＭＳ Ｐゴシック" panose="020B0600070205080204" pitchFamily="34" charset="-128"/>
              </a:rPr>
              <a:t>luonteeltaan sellaisia tai niiden pitoisuus on niin suuri</a:t>
            </a:r>
            <a:r>
              <a:rPr lang="fi-FI" altLang="fi-FI" sz="1800" dirty="0" smtClean="0">
                <a:ea typeface="ＭＳ Ｐゴシック" panose="020B0600070205080204" pitchFamily="34" charset="-128"/>
                <a:cs typeface="ＭＳ Ｐゴシック" panose="020B0600070205080204" pitchFamily="34" charset="-128"/>
              </a:rPr>
              <a:t>, että ne voivat aiheuttaa </a:t>
            </a:r>
            <a:r>
              <a:rPr lang="fi-FI" altLang="fi-FI" sz="1800" dirty="0" smtClean="0">
                <a:ea typeface="ＭＳ Ｐゴシック" panose="020B0600070205080204" pitchFamily="34" charset="-128"/>
                <a:cs typeface="ＭＳ Ｐゴシック" panose="020B0600070205080204" pitchFamily="34" charset="-128"/>
              </a:rPr>
              <a:t>terveyshaittaa,</a:t>
            </a:r>
            <a:endParaRPr lang="fi-FI" altLang="fi-FI" sz="1800" dirty="0" smtClean="0">
              <a:ea typeface="ＭＳ Ｐゴシック" panose="020B0600070205080204" pitchFamily="34" charset="-128"/>
              <a:cs typeface="ＭＳ Ｐゴシック" panose="020B0600070205080204" pitchFamily="34" charset="-128"/>
            </a:endParaRPr>
          </a:p>
          <a:p>
            <a:pPr marL="457200" indent="-457200">
              <a:lnSpc>
                <a:spcPts val="2800"/>
              </a:lnSpc>
              <a:buFont typeface="+mj-lt"/>
              <a:buAutoNum type="arabicPeriod"/>
              <a:defRPr/>
            </a:pPr>
            <a:r>
              <a:rPr lang="fi-FI" altLang="fi-FI" sz="1800" dirty="0" smtClean="0">
                <a:ea typeface="ＭＳ Ｐゴシック" panose="020B0600070205080204" pitchFamily="34" charset="-128"/>
                <a:cs typeface="ＭＳ Ｐゴシック" panose="020B0600070205080204" pitchFamily="34" charset="-128"/>
              </a:rPr>
              <a:t>ulkoilman </a:t>
            </a:r>
            <a:r>
              <a:rPr lang="fi-FI" altLang="fi-FI" sz="1800" dirty="0" smtClean="0">
                <a:ea typeface="ＭＳ Ｐゴシック" panose="020B0600070205080204" pitchFamily="34" charset="-128"/>
                <a:cs typeface="ＭＳ Ｐゴシック" panose="020B0600070205080204" pitchFamily="34" charset="-128"/>
              </a:rPr>
              <a:t>bioaerosoleja esiintyy sisäilmassa </a:t>
            </a:r>
            <a:r>
              <a:rPr lang="fi-FI" altLang="fi-FI" sz="1800" dirty="0" smtClean="0">
                <a:solidFill>
                  <a:schemeClr val="accent1"/>
                </a:solidFill>
                <a:effectLst>
                  <a:outerShdw blurRad="38100" dist="38100" dir="2700000" algn="tl">
                    <a:srgbClr val="C0C0C0"/>
                  </a:outerShdw>
                </a:effectLst>
                <a:ea typeface="ＭＳ Ｐゴシック" panose="020B0600070205080204" pitchFamily="34" charset="-128"/>
                <a:cs typeface="ＭＳ Ｐゴシック" panose="020B0600070205080204" pitchFamily="34" charset="-128"/>
              </a:rPr>
              <a:t>suurina pitoisuuksina silloinkin, kun niiden pääsyä on teknisin keinoin </a:t>
            </a:r>
            <a:r>
              <a:rPr lang="fi-FI" altLang="fi-FI" sz="1800" dirty="0" smtClean="0">
                <a:solidFill>
                  <a:schemeClr val="accent1"/>
                </a:solidFill>
                <a:effectLst>
                  <a:outerShdw blurRad="38100" dist="38100" dir="2700000" algn="tl">
                    <a:srgbClr val="C0C0C0"/>
                  </a:outerShdw>
                </a:effectLst>
                <a:ea typeface="ＭＳ Ｐゴシック" panose="020B0600070205080204" pitchFamily="34" charset="-128"/>
                <a:cs typeface="ＭＳ Ｐゴシック" panose="020B0600070205080204" pitchFamily="34" charset="-128"/>
              </a:rPr>
              <a:t>rajoitettu,</a:t>
            </a:r>
            <a:endParaRPr lang="fi-FI" altLang="fi-FI" sz="1800" dirty="0" smtClean="0">
              <a:solidFill>
                <a:schemeClr val="accent1"/>
              </a:solidFill>
              <a:effectLst>
                <a:outerShdw blurRad="38100" dist="38100" dir="2700000" algn="tl">
                  <a:srgbClr val="C0C0C0"/>
                </a:outerShdw>
              </a:effectLst>
              <a:ea typeface="ＭＳ Ｐゴシック" panose="020B0600070205080204" pitchFamily="34" charset="-128"/>
              <a:cs typeface="ＭＳ Ｐゴシック" panose="020B0600070205080204" pitchFamily="34" charset="-128"/>
            </a:endParaRPr>
          </a:p>
          <a:p>
            <a:pPr marL="457200" indent="-457200">
              <a:lnSpc>
                <a:spcPts val="2800"/>
              </a:lnSpc>
              <a:buFont typeface="+mj-lt"/>
              <a:buAutoNum type="arabicPeriod"/>
              <a:defRPr/>
            </a:pPr>
            <a:r>
              <a:rPr lang="fi-FI" altLang="fi-FI" sz="1800" dirty="0">
                <a:solidFill>
                  <a:schemeClr val="accent1"/>
                </a:solidFill>
                <a:ea typeface="ＭＳ Ｐゴシック" panose="020B0600070205080204" pitchFamily="34" charset="-128"/>
                <a:cs typeface="ＭＳ Ｐゴシック" panose="020B0600070205080204" pitchFamily="34" charset="-128"/>
              </a:rPr>
              <a:t>r</a:t>
            </a:r>
            <a:r>
              <a:rPr lang="fi-FI" altLang="fi-FI" sz="1800" dirty="0" smtClean="0">
                <a:solidFill>
                  <a:schemeClr val="accent1"/>
                </a:solidFill>
                <a:effectLst>
                  <a:outerShdw blurRad="38100" dist="38100" dir="2700000" algn="tl">
                    <a:srgbClr val="C0C0C0"/>
                  </a:outerShdw>
                </a:effectLst>
                <a:ea typeface="ＭＳ Ｐゴシック" panose="020B0600070205080204" pitchFamily="34" charset="-128"/>
                <a:cs typeface="ＭＳ Ｐゴシック" panose="020B0600070205080204" pitchFamily="34" charset="-128"/>
              </a:rPr>
              <a:t>akennuksessa </a:t>
            </a:r>
            <a:r>
              <a:rPr lang="fi-FI" altLang="fi-FI" sz="1800" dirty="0" smtClean="0">
                <a:solidFill>
                  <a:schemeClr val="accent1"/>
                </a:solidFill>
                <a:effectLst>
                  <a:outerShdw blurRad="38100" dist="38100" dir="2700000" algn="tl">
                    <a:srgbClr val="C0C0C0"/>
                  </a:outerShdw>
                </a:effectLst>
                <a:ea typeface="ＭＳ Ｐゴシック" panose="020B0600070205080204" pitchFamily="34" charset="-128"/>
                <a:cs typeface="ＭＳ Ｐゴシック" panose="020B0600070205080204" pitchFamily="34" charset="-128"/>
              </a:rPr>
              <a:t>on mikrobikasvu  tai sen jäänteitä, jotka voivat siirtyä </a:t>
            </a:r>
            <a:r>
              <a:rPr lang="fi-FI" altLang="fi-FI" sz="1800" dirty="0" smtClean="0">
                <a:solidFill>
                  <a:schemeClr val="accent1"/>
                </a:solidFill>
                <a:effectLst>
                  <a:outerShdw blurRad="38100" dist="38100" dir="2700000" algn="tl">
                    <a:srgbClr val="C0C0C0"/>
                  </a:outerShdw>
                </a:effectLst>
                <a:ea typeface="ＭＳ Ｐゴシック" panose="020B0600070205080204" pitchFamily="34" charset="-128"/>
                <a:cs typeface="ＭＳ Ｐゴシック" panose="020B0600070205080204" pitchFamily="34" charset="-128"/>
              </a:rPr>
              <a:t>ilmaan</a:t>
            </a:r>
            <a:r>
              <a:rPr lang="fi-FI" altLang="fi-FI" sz="1800" dirty="0" smtClean="0">
                <a:solidFill>
                  <a:schemeClr val="accent1"/>
                </a:solidFill>
                <a:ea typeface="ＭＳ Ｐゴシック" panose="020B0600070205080204" pitchFamily="34" charset="-128"/>
                <a:cs typeface="ＭＳ Ｐゴシック" panose="020B0600070205080204" pitchFamily="34" charset="-128"/>
              </a:rPr>
              <a:t> </a:t>
            </a:r>
            <a:r>
              <a:rPr lang="fi-FI" altLang="fi-FI" sz="1800" dirty="0" smtClean="0">
                <a:ea typeface="ＭＳ Ｐゴシック" panose="020B0600070205080204" pitchFamily="34" charset="-128"/>
                <a:cs typeface="ＭＳ Ｐゴシック" panose="020B0600070205080204" pitchFamily="34" charset="-128"/>
              </a:rPr>
              <a:t>ja joille ihmiset voivat </a:t>
            </a:r>
            <a:r>
              <a:rPr lang="fi-FI" altLang="fi-FI" sz="1800" dirty="0" smtClean="0">
                <a:ea typeface="ＭＳ Ｐゴシック" panose="020B0600070205080204" pitchFamily="34" charset="-128"/>
                <a:cs typeface="ＭＳ Ｐゴシック" panose="020B0600070205080204" pitchFamily="34" charset="-128"/>
              </a:rPr>
              <a:t>altistua.</a:t>
            </a:r>
            <a:endParaRPr lang="fi-FI" altLang="fi-FI" sz="1800" dirty="0" smtClean="0">
              <a:ea typeface="ＭＳ Ｐゴシック" panose="020B0600070205080204" pitchFamily="34" charset="-128"/>
              <a:cs typeface="ＭＳ Ｐゴシック" panose="020B0600070205080204" pitchFamily="34" charset="-128"/>
            </a:endParaRPr>
          </a:p>
          <a:p>
            <a:pPr marL="0" indent="0">
              <a:buNone/>
              <a:defRPr/>
            </a:pPr>
            <a:endParaRPr lang="fi-FI" altLang="fi-FI" sz="1800" b="1" dirty="0" smtClean="0">
              <a:ea typeface="ＭＳ Ｐゴシック" panose="020B0600070205080204" pitchFamily="34" charset="-128"/>
              <a:cs typeface="ＭＳ Ｐゴシック" panose="020B0600070205080204" pitchFamily="34" charset="-128"/>
            </a:endParaRPr>
          </a:p>
          <a:p>
            <a:pPr>
              <a:buFont typeface="Arial" panose="020B0604020202020204" pitchFamily="34" charset="0"/>
              <a:buNone/>
              <a:defRPr/>
            </a:pPr>
            <a:endParaRPr lang="fi-FI" altLang="fi-FI" sz="1600" dirty="0" smtClean="0">
              <a:ea typeface="ＭＳ Ｐゴシック" panose="020B0600070205080204" pitchFamily="34" charset="-128"/>
              <a:cs typeface="ＭＳ Ｐゴシック" panose="020B0600070205080204" pitchFamily="34" charset="-128"/>
            </a:endParaRPr>
          </a:p>
        </p:txBody>
      </p:sp>
      <p:sp>
        <p:nvSpPr>
          <p:cNvPr id="12292" name="Alatunnisteen paikkamerkki 1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r>
              <a:rPr lang="fi-FI" altLang="fi-FI" sz="900" smtClean="0">
                <a:solidFill>
                  <a:schemeClr val="tx1"/>
                </a:solidFill>
              </a:rPr>
              <a:t>Marjut Reiman</a:t>
            </a:r>
          </a:p>
        </p:txBody>
      </p:sp>
      <p:sp>
        <p:nvSpPr>
          <p:cNvPr id="12291" name="Dian numeron paikkamerkki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FEA85080-3B2D-4A9D-B776-1F9CE5661991}" type="slidenum">
              <a:rPr lang="fi-FI" altLang="fi-FI" sz="900" smtClean="0">
                <a:solidFill>
                  <a:schemeClr val="tx1"/>
                </a:solidFill>
              </a:rPr>
              <a:pPr>
                <a:spcBef>
                  <a:spcPct val="0"/>
                </a:spcBef>
                <a:buClrTx/>
                <a:buFontTx/>
                <a:buNone/>
              </a:pPr>
              <a:t>10</a:t>
            </a:fld>
            <a:endParaRPr lang="fi-FI" altLang="fi-FI" sz="900" smtClean="0">
              <a:solidFill>
                <a:schemeClr val="tx1"/>
              </a:solidFill>
            </a:endParaRPr>
          </a:p>
        </p:txBody>
      </p:sp>
    </p:spTree>
    <p:extLst>
      <p:ext uri="{BB962C8B-B14F-4D97-AF65-F5344CB8AC3E}">
        <p14:creationId xmlns:p14="http://schemas.microsoft.com/office/powerpoint/2010/main" val="1316254635"/>
      </p:ext>
    </p:extLst>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r>
              <a:rPr lang="en-GB" altLang="fi-FI" sz="2800" dirty="0" err="1" smtClean="0">
                <a:ea typeface="ＭＳ Ｐゴシック" panose="020B0600070205080204" pitchFamily="34" charset="-128"/>
              </a:rPr>
              <a:t>Altistuminen</a:t>
            </a:r>
            <a:r>
              <a:rPr lang="en-GB" altLang="fi-FI" sz="2800" dirty="0" smtClean="0">
                <a:ea typeface="ＭＳ Ｐゴシック" panose="020B0600070205080204" pitchFamily="34" charset="-128"/>
              </a:rPr>
              <a:t>, </a:t>
            </a:r>
            <a:r>
              <a:rPr lang="en-GB" altLang="fi-FI" sz="2800" dirty="0" err="1" smtClean="0">
                <a:ea typeface="ＭＳ Ｐゴシック" panose="020B0600070205080204" pitchFamily="34" charset="-128"/>
              </a:rPr>
              <a:t>oireilu</a:t>
            </a:r>
            <a:r>
              <a:rPr lang="en-GB" altLang="fi-FI" sz="2800" dirty="0" smtClean="0">
                <a:ea typeface="ＭＳ Ｐゴシック" panose="020B0600070205080204" pitchFamily="34" charset="-128"/>
              </a:rPr>
              <a:t> ja </a:t>
            </a:r>
            <a:r>
              <a:rPr lang="en-GB" altLang="fi-FI" sz="2800" dirty="0" err="1" smtClean="0">
                <a:ea typeface="ＭＳ Ｐゴシック" panose="020B0600070205080204" pitchFamily="34" charset="-128"/>
              </a:rPr>
              <a:t>sairaudet</a:t>
            </a:r>
            <a:endParaRPr lang="en-GB" altLang="fi-FI" sz="2800" dirty="0" smtClean="0">
              <a:ea typeface="ＭＳ Ｐゴシック" panose="020B0600070205080204" pitchFamily="34" charset="-128"/>
            </a:endParaRPr>
          </a:p>
        </p:txBody>
      </p:sp>
      <p:sp>
        <p:nvSpPr>
          <p:cNvPr id="13317" name="Rectangle 3"/>
          <p:cNvSpPr>
            <a:spLocks noGrp="1" noChangeArrowheads="1"/>
          </p:cNvSpPr>
          <p:nvPr>
            <p:ph idx="1"/>
          </p:nvPr>
        </p:nvSpPr>
        <p:spPr/>
        <p:txBody>
          <a:bodyPr>
            <a:normAutofit/>
          </a:bodyPr>
          <a:lstStyle/>
          <a:p>
            <a:pPr>
              <a:lnSpc>
                <a:spcPct val="90000"/>
              </a:lnSpc>
            </a:pPr>
            <a:endParaRPr lang="en-GB" altLang="fi-FI" sz="1800" dirty="0" smtClean="0">
              <a:ea typeface="ＭＳ Ｐゴシック" panose="020B0600070205080204" pitchFamily="34" charset="-128"/>
              <a:cs typeface="ＭＳ Ｐゴシック" panose="020B0600070205080204" pitchFamily="34" charset="-128"/>
            </a:endParaRPr>
          </a:p>
          <a:p>
            <a:pPr>
              <a:lnSpc>
                <a:spcPct val="90000"/>
              </a:lnSpc>
            </a:pPr>
            <a:r>
              <a:rPr lang="en-GB" altLang="fi-FI" sz="1800" dirty="0" err="1" smtClean="0">
                <a:ea typeface="ＭＳ Ｐゴシック" panose="020B0600070205080204" pitchFamily="34" charset="-128"/>
                <a:cs typeface="ＭＳ Ｐゴシック" panose="020B0600070205080204" pitchFamily="34" charset="-128"/>
              </a:rPr>
              <a:t>Noin</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joka</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toisessa</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asuinrakennuksessa</a:t>
            </a:r>
            <a:r>
              <a:rPr lang="en-GB" altLang="fi-FI" sz="1800" dirty="0" smtClean="0">
                <a:ea typeface="ＭＳ Ｐゴシック" panose="020B0600070205080204" pitchFamily="34" charset="-128"/>
                <a:cs typeface="ＭＳ Ｐゴシック" panose="020B0600070205080204" pitchFamily="34" charset="-128"/>
              </a:rPr>
              <a:t> on </a:t>
            </a:r>
            <a:r>
              <a:rPr lang="en-GB" altLang="fi-FI" sz="1800" dirty="0" err="1" smtClean="0">
                <a:ea typeface="ＭＳ Ｐゴシック" panose="020B0600070205080204" pitchFamily="34" charset="-128"/>
                <a:cs typeface="ＭＳ Ｐゴシック" panose="020B0600070205080204" pitchFamily="34" charset="-128"/>
              </a:rPr>
              <a:t>kosteusvaurioita</a:t>
            </a:r>
            <a:r>
              <a:rPr lang="en-GB" altLang="fi-FI" sz="1800" dirty="0" smtClean="0">
                <a:ea typeface="ＭＳ Ｐゴシック" panose="020B0600070205080204" pitchFamily="34" charset="-128"/>
                <a:cs typeface="ＭＳ Ｐゴシック" panose="020B0600070205080204" pitchFamily="34" charset="-128"/>
              </a:rPr>
              <a:t>.</a:t>
            </a:r>
          </a:p>
          <a:p>
            <a:pPr>
              <a:lnSpc>
                <a:spcPct val="90000"/>
              </a:lnSpc>
            </a:pPr>
            <a:r>
              <a:rPr lang="en-GB" altLang="fi-FI" sz="1800" dirty="0" err="1" smtClean="0">
                <a:ea typeface="ＭＳ Ｐゴシック" panose="020B0600070205080204" pitchFamily="34" charset="-128"/>
                <a:cs typeface="ＭＳ Ｐゴシック" panose="020B0600070205080204" pitchFamily="34" charset="-128"/>
              </a:rPr>
              <a:t>Toimistorakennuksissa</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todennäköisesti</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sadat</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tuhannet</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työntekijät</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altistuvat</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kosteus-ja</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homevaurioista</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peräisin</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oleville</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mikrobeille</a:t>
            </a:r>
            <a:r>
              <a:rPr lang="en-GB" altLang="fi-FI" sz="1800" dirty="0" smtClean="0">
                <a:ea typeface="ＭＳ Ｐゴシック" panose="020B0600070205080204" pitchFamily="34" charset="-128"/>
                <a:cs typeface="ＭＳ Ｐゴシック" panose="020B0600070205080204" pitchFamily="34" charset="-128"/>
              </a:rPr>
              <a:t>.</a:t>
            </a:r>
          </a:p>
          <a:p>
            <a:pPr>
              <a:lnSpc>
                <a:spcPct val="90000"/>
              </a:lnSpc>
            </a:pPr>
            <a:r>
              <a:rPr lang="en-GB" altLang="fi-FI" sz="1800" dirty="0" err="1" smtClean="0">
                <a:ea typeface="ＭＳ Ｐゴシック" panose="020B0600070205080204" pitchFamily="34" charset="-128"/>
                <a:cs typeface="ＭＳ Ｐゴシック" panose="020B0600070205080204" pitchFamily="34" charset="-128"/>
              </a:rPr>
              <a:t>Useimmilla</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oireilu</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loppuu</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altistuksen</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loputtua</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viiveellä</a:t>
            </a:r>
            <a:r>
              <a:rPr lang="en-GB" altLang="fi-FI" sz="1800" dirty="0" smtClean="0">
                <a:ea typeface="ＭＳ Ｐゴシック" panose="020B0600070205080204" pitchFamily="34" charset="-128"/>
                <a:cs typeface="ＭＳ Ｐゴシック" panose="020B0600070205080204" pitchFamily="34" charset="-128"/>
              </a:rPr>
              <a:t>.</a:t>
            </a:r>
          </a:p>
          <a:p>
            <a:pPr>
              <a:lnSpc>
                <a:spcPct val="90000"/>
              </a:lnSpc>
            </a:pPr>
            <a:endParaRPr lang="en-GB" altLang="fi-FI" sz="1800" dirty="0" smtClean="0">
              <a:ea typeface="ＭＳ Ｐゴシック" panose="020B0600070205080204" pitchFamily="34" charset="-128"/>
              <a:cs typeface="ＭＳ Ｐゴシック" panose="020B0600070205080204" pitchFamily="34" charset="-128"/>
            </a:endParaRPr>
          </a:p>
          <a:p>
            <a:pPr>
              <a:lnSpc>
                <a:spcPct val="90000"/>
              </a:lnSpc>
            </a:pPr>
            <a:r>
              <a:rPr lang="en-GB" altLang="fi-FI" sz="1800" dirty="0" err="1" smtClean="0">
                <a:ea typeface="ＭＳ Ｐゴシック" panose="020B0600070205080204" pitchFamily="34" charset="-128"/>
                <a:cs typeface="ＭＳ Ｐゴシック" panose="020B0600070205080204" pitchFamily="34" charset="-128"/>
              </a:rPr>
              <a:t>Vuosittain</a:t>
            </a:r>
            <a:r>
              <a:rPr lang="en-GB" altLang="fi-FI" sz="1800" dirty="0" smtClean="0">
                <a:ea typeface="ＭＳ Ｐゴシック" panose="020B0600070205080204" pitchFamily="34" charset="-128"/>
                <a:cs typeface="ＭＳ Ｐゴシック" panose="020B0600070205080204" pitchFamily="34" charset="-128"/>
              </a:rPr>
              <a:t> n. 200-400 </a:t>
            </a:r>
            <a:r>
              <a:rPr lang="en-GB" altLang="fi-FI" sz="1800" dirty="0" err="1" smtClean="0">
                <a:ea typeface="ＭＳ Ｐゴシック" panose="020B0600070205080204" pitchFamily="34" charset="-128"/>
                <a:cs typeface="ＭＳ Ｐゴシック" panose="020B0600070205080204" pitchFamily="34" charset="-128"/>
              </a:rPr>
              <a:t>uutta</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homeiden</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aiheuttamaa</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ammattitautia</a:t>
            </a:r>
            <a:endParaRPr lang="en-GB" altLang="fi-FI" sz="1800" dirty="0" smtClean="0">
              <a:ea typeface="ＭＳ Ｐゴシック" panose="020B0600070205080204" pitchFamily="34" charset="-128"/>
              <a:cs typeface="ＭＳ Ｐゴシック" panose="020B0600070205080204" pitchFamily="34" charset="-128"/>
            </a:endParaRPr>
          </a:p>
          <a:p>
            <a:pPr lvl="1">
              <a:lnSpc>
                <a:spcPct val="90000"/>
              </a:lnSpc>
            </a:pPr>
            <a:r>
              <a:rPr lang="en-GB" altLang="fi-FI" sz="1600" dirty="0" err="1" smtClean="0">
                <a:ea typeface="ＭＳ Ｐゴシック" panose="020B0600070205080204" pitchFamily="34" charset="-128"/>
                <a:cs typeface="Georgia" panose="02040502050405020303" pitchFamily="18" charset="0"/>
              </a:rPr>
              <a:t>maanviljelijät</a:t>
            </a:r>
            <a:r>
              <a:rPr lang="en-GB" altLang="fi-FI" sz="1600" dirty="0" smtClean="0">
                <a:ea typeface="ＭＳ Ｐゴシック" panose="020B0600070205080204" pitchFamily="34" charset="-128"/>
                <a:cs typeface="Georgia" panose="02040502050405020303" pitchFamily="18" charset="0"/>
              </a:rPr>
              <a:t> </a:t>
            </a:r>
            <a:r>
              <a:rPr lang="en-GB" altLang="fi-FI" sz="1600" dirty="0" err="1" smtClean="0">
                <a:ea typeface="ＭＳ Ｐゴシック" panose="020B0600070205080204" pitchFamily="34" charset="-128"/>
                <a:cs typeface="Georgia" panose="02040502050405020303" pitchFamily="18" charset="0"/>
              </a:rPr>
              <a:t>suurin</a:t>
            </a:r>
            <a:r>
              <a:rPr lang="en-GB" altLang="fi-FI" sz="1600" dirty="0" smtClean="0">
                <a:ea typeface="ＭＳ Ｐゴシック" panose="020B0600070205080204" pitchFamily="34" charset="-128"/>
                <a:cs typeface="Georgia" panose="02040502050405020303" pitchFamily="18" charset="0"/>
              </a:rPr>
              <a:t> </a:t>
            </a:r>
            <a:r>
              <a:rPr lang="en-GB" altLang="fi-FI" sz="1600" dirty="0" err="1" smtClean="0">
                <a:ea typeface="ＭＳ Ｐゴシック" panose="020B0600070205080204" pitchFamily="34" charset="-128"/>
                <a:cs typeface="Georgia" panose="02040502050405020303" pitchFamily="18" charset="0"/>
              </a:rPr>
              <a:t>ryhmä</a:t>
            </a:r>
            <a:endParaRPr lang="en-GB" altLang="fi-FI" sz="1600" dirty="0" smtClean="0">
              <a:ea typeface="ＭＳ Ｐゴシック" panose="020B0600070205080204" pitchFamily="34" charset="-128"/>
              <a:cs typeface="Georgia" panose="02040502050405020303" pitchFamily="18" charset="0"/>
            </a:endParaRPr>
          </a:p>
          <a:p>
            <a:pPr lvl="1">
              <a:lnSpc>
                <a:spcPct val="90000"/>
              </a:lnSpc>
            </a:pPr>
            <a:r>
              <a:rPr lang="en-GB" altLang="fi-FI" sz="1600" dirty="0" err="1" smtClean="0">
                <a:ea typeface="ＭＳ Ｐゴシック" panose="020B0600070205080204" pitchFamily="34" charset="-128"/>
                <a:cs typeface="Georgia" panose="02040502050405020303" pitchFamily="18" charset="0"/>
              </a:rPr>
              <a:t>viime</a:t>
            </a:r>
            <a:r>
              <a:rPr lang="en-GB" altLang="fi-FI" sz="1600" dirty="0" smtClean="0">
                <a:ea typeface="ＭＳ Ｐゴシック" panose="020B0600070205080204" pitchFamily="34" charset="-128"/>
                <a:cs typeface="Georgia" panose="02040502050405020303" pitchFamily="18" charset="0"/>
              </a:rPr>
              <a:t> </a:t>
            </a:r>
            <a:r>
              <a:rPr lang="en-GB" altLang="fi-FI" sz="1600" dirty="0" err="1" smtClean="0">
                <a:ea typeface="ＭＳ Ｐゴシック" panose="020B0600070205080204" pitchFamily="34" charset="-128"/>
                <a:cs typeface="Georgia" panose="02040502050405020303" pitchFamily="18" charset="0"/>
              </a:rPr>
              <a:t>vuosina</a:t>
            </a:r>
            <a:r>
              <a:rPr lang="en-GB" altLang="fi-FI" sz="1600" dirty="0" smtClean="0">
                <a:ea typeface="ＭＳ Ｐゴシック" panose="020B0600070205080204" pitchFamily="34" charset="-128"/>
                <a:cs typeface="Georgia" panose="02040502050405020303" pitchFamily="18" charset="0"/>
              </a:rPr>
              <a:t> </a:t>
            </a:r>
            <a:r>
              <a:rPr lang="en-GB" altLang="fi-FI" sz="1600" dirty="0" err="1" smtClean="0">
                <a:ea typeface="ＭＳ Ｐゴシック" panose="020B0600070205080204" pitchFamily="34" charset="-128"/>
                <a:cs typeface="Georgia" panose="02040502050405020303" pitchFamily="18" charset="0"/>
              </a:rPr>
              <a:t>yksi</a:t>
            </a:r>
            <a:r>
              <a:rPr lang="en-GB" altLang="fi-FI" sz="1600" dirty="0" smtClean="0">
                <a:ea typeface="ＭＳ Ｐゴシック" panose="020B0600070205080204" pitchFamily="34" charset="-128"/>
                <a:cs typeface="Georgia" panose="02040502050405020303" pitchFamily="18" charset="0"/>
              </a:rPr>
              <a:t> </a:t>
            </a:r>
            <a:r>
              <a:rPr lang="en-GB" altLang="fi-FI" sz="1600" dirty="0" err="1" smtClean="0">
                <a:ea typeface="ＭＳ Ｐゴシック" panose="020B0600070205080204" pitchFamily="34" charset="-128"/>
                <a:cs typeface="Georgia" panose="02040502050405020303" pitchFamily="18" charset="0"/>
              </a:rPr>
              <a:t>yleisimmistä</a:t>
            </a:r>
            <a:r>
              <a:rPr lang="en-GB" altLang="fi-FI" sz="1600" dirty="0" smtClean="0">
                <a:ea typeface="ＭＳ Ｐゴシック" panose="020B0600070205080204" pitchFamily="34" charset="-128"/>
                <a:cs typeface="Georgia" panose="02040502050405020303" pitchFamily="18" charset="0"/>
              </a:rPr>
              <a:t> </a:t>
            </a:r>
            <a:r>
              <a:rPr lang="en-GB" altLang="fi-FI" sz="1600" dirty="0" err="1" smtClean="0">
                <a:ea typeface="ＭＳ Ｐゴシック" panose="020B0600070205080204" pitchFamily="34" charset="-128"/>
                <a:cs typeface="Georgia" panose="02040502050405020303" pitchFamily="18" charset="0"/>
              </a:rPr>
              <a:t>ammattitaudin</a:t>
            </a:r>
            <a:r>
              <a:rPr lang="en-GB" altLang="fi-FI" sz="1600" dirty="0" smtClean="0">
                <a:ea typeface="ＭＳ Ｐゴシック" panose="020B0600070205080204" pitchFamily="34" charset="-128"/>
                <a:cs typeface="Georgia" panose="02040502050405020303" pitchFamily="18" charset="0"/>
              </a:rPr>
              <a:t> </a:t>
            </a:r>
            <a:r>
              <a:rPr lang="en-GB" altLang="fi-FI" sz="1600" dirty="0" err="1" smtClean="0">
                <a:ea typeface="ＭＳ Ｐゴシック" panose="020B0600070205080204" pitchFamily="34" charset="-128"/>
                <a:cs typeface="Georgia" panose="02040502050405020303" pitchFamily="18" charset="0"/>
              </a:rPr>
              <a:t>aiheuttajista</a:t>
            </a:r>
            <a:r>
              <a:rPr lang="en-GB" altLang="fi-FI" sz="1600" dirty="0" smtClean="0">
                <a:ea typeface="ＭＳ Ｐゴシック" panose="020B0600070205080204" pitchFamily="34" charset="-128"/>
                <a:cs typeface="Georgia" panose="02040502050405020303" pitchFamily="18" charset="0"/>
              </a:rPr>
              <a:t> mm. </a:t>
            </a:r>
            <a:r>
              <a:rPr lang="en-GB" altLang="fi-FI" sz="1600" dirty="0" err="1" smtClean="0">
                <a:ea typeface="ＭＳ Ｐゴシック" panose="020B0600070205080204" pitchFamily="34" charset="-128"/>
                <a:cs typeface="Georgia" panose="02040502050405020303" pitchFamily="18" charset="0"/>
              </a:rPr>
              <a:t>opettajilla</a:t>
            </a:r>
            <a:r>
              <a:rPr lang="en-GB" altLang="fi-FI" sz="1600" dirty="0" smtClean="0">
                <a:ea typeface="ＭＳ Ｐゴシック" panose="020B0600070205080204" pitchFamily="34" charset="-128"/>
                <a:cs typeface="Georgia" panose="02040502050405020303" pitchFamily="18" charset="0"/>
              </a:rPr>
              <a:t>!</a:t>
            </a:r>
          </a:p>
          <a:p>
            <a:pPr lvl="1">
              <a:lnSpc>
                <a:spcPct val="90000"/>
              </a:lnSpc>
            </a:pPr>
            <a:endParaRPr lang="en-GB" altLang="fi-FI" sz="1600" dirty="0" smtClean="0">
              <a:ea typeface="ＭＳ Ｐゴシック" panose="020B0600070205080204" pitchFamily="34" charset="-128"/>
              <a:cs typeface="Georgia" panose="02040502050405020303" pitchFamily="18" charset="0"/>
            </a:endParaRPr>
          </a:p>
          <a:p>
            <a:pPr marL="0" indent="0" algn="ctr">
              <a:lnSpc>
                <a:spcPct val="90000"/>
              </a:lnSpc>
              <a:buNone/>
            </a:pPr>
            <a:r>
              <a:rPr lang="en-GB" altLang="fi-FI" sz="1800" dirty="0" smtClean="0">
                <a:ea typeface="ＭＳ Ｐゴシック" panose="020B0600070205080204" pitchFamily="34" charset="-128"/>
                <a:cs typeface="ＭＳ Ｐゴシック" panose="020B0600070205080204" pitchFamily="34" charset="-128"/>
              </a:rPr>
              <a:t>MIKÄ ON TERVEYSHAITAN AIHEUTTAJA ELI MITÄ ALTISTUMISEN ARVIOINNISSA, JOKA ON OSA RISKINARVIOINTIA, PITÄISI MITATA?</a:t>
            </a:r>
          </a:p>
        </p:txBody>
      </p:sp>
      <p:sp>
        <p:nvSpPr>
          <p:cNvPr id="4" name="Footer Placeholder 3"/>
          <p:cNvSpPr>
            <a:spLocks noGrp="1"/>
          </p:cNvSpPr>
          <p:nvPr>
            <p:ph type="ftr" sz="quarter" idx="11"/>
          </p:nvPr>
        </p:nvSpPr>
        <p:spPr>
          <a:xfrm>
            <a:off x="395536" y="6054725"/>
            <a:ext cx="2088232" cy="365125"/>
          </a:xfrm>
        </p:spPr>
        <p:txBody>
          <a:bodyPr/>
          <a:lstStyle/>
          <a:p>
            <a:pPr fontAlgn="auto">
              <a:spcBef>
                <a:spcPts val="0"/>
              </a:spcBef>
              <a:spcAft>
                <a:spcPts val="0"/>
              </a:spcAft>
              <a:defRPr/>
            </a:pPr>
            <a:r>
              <a:rPr lang="en-US" altLang="fi-FI" dirty="0" err="1" smtClean="0">
                <a:latin typeface="+mn-lt"/>
              </a:rPr>
              <a:t>Bioaerosolit</a:t>
            </a:r>
            <a:r>
              <a:rPr lang="en-US" altLang="fi-FI" dirty="0" smtClean="0">
                <a:latin typeface="+mn-lt"/>
              </a:rPr>
              <a:t> ja </a:t>
            </a:r>
            <a:r>
              <a:rPr lang="en-US" altLang="fi-FI" dirty="0" err="1" smtClean="0">
                <a:latin typeface="+mn-lt"/>
              </a:rPr>
              <a:t>punkit</a:t>
            </a:r>
            <a:r>
              <a:rPr lang="en-US" altLang="fi-FI" dirty="0" smtClean="0">
                <a:latin typeface="+mn-lt"/>
              </a:rPr>
              <a:t>/ </a:t>
            </a:r>
            <a:r>
              <a:rPr lang="en-US" altLang="fi-FI" dirty="0" err="1" smtClean="0">
                <a:latin typeface="+mn-lt"/>
              </a:rPr>
              <a:t>Työterveyslaitos</a:t>
            </a:r>
            <a:r>
              <a:rPr lang="en-US" altLang="fi-FI" dirty="0" smtClean="0">
                <a:latin typeface="+mn-lt"/>
              </a:rPr>
              <a:t> / S. </a:t>
            </a:r>
            <a:r>
              <a:rPr lang="en-US" altLang="fi-FI" dirty="0" err="1" smtClean="0">
                <a:latin typeface="+mn-lt"/>
              </a:rPr>
              <a:t>Lappalainen</a:t>
            </a:r>
            <a:r>
              <a:rPr lang="en-US" altLang="fi-FI" dirty="0" smtClean="0">
                <a:latin typeface="+mn-lt"/>
              </a:rPr>
              <a:t> ja </a:t>
            </a:r>
            <a:r>
              <a:rPr lang="en-US" altLang="fi-FI" dirty="0" err="1" smtClean="0">
                <a:latin typeface="+mn-lt"/>
              </a:rPr>
              <a:t>M.Reiman</a:t>
            </a:r>
            <a:endParaRPr lang="en-US" altLang="fi-FI" dirty="0">
              <a:latin typeface="+mn-lt"/>
            </a:endParaRPr>
          </a:p>
        </p:txBody>
      </p:sp>
      <p:sp>
        <p:nvSpPr>
          <p:cNvPr id="1331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AE8C702B-AE3F-46D8-9FFB-1731E2507E8B}" type="slidenum">
              <a:rPr lang="en-US" altLang="fi-FI" sz="900" smtClean="0">
                <a:solidFill>
                  <a:schemeClr val="tx1"/>
                </a:solidFill>
              </a:rPr>
              <a:pPr>
                <a:spcBef>
                  <a:spcPct val="0"/>
                </a:spcBef>
                <a:buClrTx/>
                <a:buFontTx/>
                <a:buNone/>
              </a:pPr>
              <a:t>11</a:t>
            </a:fld>
            <a:endParaRPr lang="en-US" altLang="fi-FI" sz="900" smtClean="0">
              <a:solidFill>
                <a:schemeClr val="tx1"/>
              </a:solidFill>
            </a:endParaRPr>
          </a:p>
        </p:txBody>
      </p:sp>
    </p:spTree>
    <p:extLst>
      <p:ext uri="{BB962C8B-B14F-4D97-AF65-F5344CB8AC3E}">
        <p14:creationId xmlns:p14="http://schemas.microsoft.com/office/powerpoint/2010/main" val="2057875355"/>
      </p:ext>
    </p:extLst>
  </p:cSld>
  <p:clrMapOvr>
    <a:masterClrMapping/>
  </p:clrMapOvr>
  <p:transition spd="med">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GB" altLang="fi-FI" dirty="0" err="1" smtClean="0">
                <a:ea typeface="ＭＳ Ｐゴシック" panose="020B0600070205080204" pitchFamily="34" charset="-128"/>
              </a:rPr>
              <a:t>Mitä</a:t>
            </a:r>
            <a:r>
              <a:rPr lang="en-GB" altLang="fi-FI" dirty="0" smtClean="0">
                <a:ea typeface="ＭＳ Ｐゴシック" panose="020B0600070205080204" pitchFamily="34" charset="-128"/>
              </a:rPr>
              <a:t> </a:t>
            </a:r>
            <a:r>
              <a:rPr lang="en-GB" altLang="fi-FI" dirty="0" err="1" smtClean="0">
                <a:ea typeface="ＭＳ Ｐゴシック" panose="020B0600070205080204" pitchFamily="34" charset="-128"/>
              </a:rPr>
              <a:t>pitäisi</a:t>
            </a:r>
            <a:r>
              <a:rPr lang="en-GB" altLang="fi-FI" dirty="0" smtClean="0">
                <a:ea typeface="ＭＳ Ｐゴシック" panose="020B0600070205080204" pitchFamily="34" charset="-128"/>
              </a:rPr>
              <a:t> </a:t>
            </a:r>
            <a:r>
              <a:rPr lang="en-GB" altLang="fi-FI" dirty="0" err="1" smtClean="0">
                <a:ea typeface="ＭＳ Ｐゴシック" panose="020B0600070205080204" pitchFamily="34" charset="-128"/>
              </a:rPr>
              <a:t>mitata</a:t>
            </a:r>
            <a:r>
              <a:rPr lang="en-GB" altLang="fi-FI" dirty="0" smtClean="0">
                <a:ea typeface="ＭＳ Ｐゴシック" panose="020B0600070205080204" pitchFamily="34" charset="-128"/>
              </a:rPr>
              <a:t>? </a:t>
            </a:r>
          </a:p>
        </p:txBody>
      </p:sp>
      <p:sp>
        <p:nvSpPr>
          <p:cNvPr id="15365" name="Rectangle 3"/>
          <p:cNvSpPr>
            <a:spLocks noGrp="1" noChangeArrowheads="1"/>
          </p:cNvSpPr>
          <p:nvPr>
            <p:ph idx="1"/>
          </p:nvPr>
        </p:nvSpPr>
        <p:spPr/>
        <p:txBody>
          <a:bodyPr>
            <a:normAutofit/>
          </a:bodyPr>
          <a:lstStyle/>
          <a:p>
            <a:endParaRPr lang="en-GB" altLang="fi-FI" sz="1800" dirty="0" smtClean="0">
              <a:ea typeface="ＭＳ Ｐゴシック" panose="020B0600070205080204" pitchFamily="34" charset="-128"/>
              <a:cs typeface="ＭＳ Ｐゴシック" panose="020B0600070205080204" pitchFamily="34" charset="-128"/>
            </a:endParaRPr>
          </a:p>
          <a:p>
            <a:pPr marL="0" indent="0">
              <a:buNone/>
            </a:pPr>
            <a:r>
              <a:rPr lang="en-GB" altLang="fi-FI" sz="1800" dirty="0" err="1" smtClean="0">
                <a:ea typeface="ＭＳ Ｐゴシック" panose="020B0600070205080204" pitchFamily="34" charset="-128"/>
                <a:cs typeface="ＭＳ Ｐゴシック" panose="020B0600070205080204" pitchFamily="34" charset="-128"/>
              </a:rPr>
              <a:t>Itiöpitoisuus</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yli</a:t>
            </a:r>
            <a:r>
              <a:rPr lang="en-GB" altLang="fi-FI" sz="1800" dirty="0" smtClean="0">
                <a:ea typeface="ＭＳ Ｐゴシック" panose="020B0600070205080204" pitchFamily="34" charset="-128"/>
                <a:cs typeface="ＭＳ Ｐゴシック" panose="020B0600070205080204" pitchFamily="34" charset="-128"/>
              </a:rPr>
              <a:t> 10</a:t>
            </a:r>
            <a:r>
              <a:rPr lang="en-GB" altLang="fi-FI" sz="1800" baseline="30000" dirty="0" smtClean="0">
                <a:ea typeface="ＭＳ Ｐゴシック" panose="020B0600070205080204" pitchFamily="34" charset="-128"/>
                <a:cs typeface="ＭＳ Ｐゴシック" panose="020B0600070205080204" pitchFamily="34" charset="-128"/>
              </a:rPr>
              <a:t>6</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cfu</a:t>
            </a:r>
            <a:r>
              <a:rPr lang="en-GB" altLang="fi-FI" sz="1800" dirty="0" smtClean="0">
                <a:ea typeface="ＭＳ Ｐゴシック" panose="020B0600070205080204" pitchFamily="34" charset="-128"/>
                <a:cs typeface="ＭＳ Ｐゴシック" panose="020B0600070205080204" pitchFamily="34" charset="-128"/>
              </a:rPr>
              <a:t>/m</a:t>
            </a:r>
            <a:r>
              <a:rPr lang="en-GB" altLang="fi-FI" sz="1800" baseline="30000" dirty="0" smtClean="0">
                <a:ea typeface="ＭＳ Ｐゴシック" panose="020B0600070205080204" pitchFamily="34" charset="-128"/>
                <a:cs typeface="ＭＳ Ｐゴシック" panose="020B0600070205080204" pitchFamily="34" charset="-128"/>
              </a:rPr>
              <a:t>3</a:t>
            </a:r>
            <a:r>
              <a:rPr lang="en-GB" altLang="fi-FI" sz="1800" dirty="0" smtClean="0">
                <a:ea typeface="ＭＳ Ｐゴシック" panose="020B0600070205080204" pitchFamily="34" charset="-128"/>
                <a:cs typeface="ＭＳ Ｐゴシック" panose="020B0600070205080204" pitchFamily="34" charset="-128"/>
              </a:rPr>
              <a:t> tai 10</a:t>
            </a:r>
            <a:r>
              <a:rPr lang="en-GB" altLang="fi-FI" sz="1800" baseline="30000" dirty="0" smtClean="0">
                <a:ea typeface="ＭＳ Ｐゴシック" panose="020B0600070205080204" pitchFamily="34" charset="-128"/>
                <a:cs typeface="ＭＳ Ｐゴシック" panose="020B0600070205080204" pitchFamily="34" charset="-128"/>
              </a:rPr>
              <a:t>9</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kpl</a:t>
            </a:r>
            <a:r>
              <a:rPr lang="en-GB" altLang="fi-FI" sz="1800" dirty="0" smtClean="0">
                <a:ea typeface="ＭＳ Ｐゴシック" panose="020B0600070205080204" pitchFamily="34" charset="-128"/>
                <a:cs typeface="ＭＳ Ｐゴシック" panose="020B0600070205080204" pitchFamily="34" charset="-128"/>
              </a:rPr>
              <a:t>/m</a:t>
            </a:r>
            <a:r>
              <a:rPr lang="en-GB" altLang="fi-FI" sz="1800" baseline="30000" dirty="0" smtClean="0">
                <a:ea typeface="ＭＳ Ｐゴシック" panose="020B0600070205080204" pitchFamily="34" charset="-128"/>
                <a:cs typeface="ＭＳ Ｐゴシック" panose="020B0600070205080204" pitchFamily="34" charset="-128"/>
              </a:rPr>
              <a:t>3</a:t>
            </a:r>
          </a:p>
          <a:p>
            <a:pPr lvl="1"/>
            <a:r>
              <a:rPr lang="en-GB" altLang="fi-FI" dirty="0" err="1" smtClean="0">
                <a:ea typeface="ＭＳ Ｐゴシック" panose="020B0600070205080204" pitchFamily="34" charset="-128"/>
                <a:cs typeface="Georgia" panose="02040502050405020303" pitchFamily="18" charset="0"/>
              </a:rPr>
              <a:t>allerginen</a:t>
            </a:r>
            <a:r>
              <a:rPr lang="en-GB" altLang="fi-FI" dirty="0" smtClean="0">
                <a:ea typeface="ＭＳ Ｐゴシック" panose="020B0600070205080204" pitchFamily="34" charset="-128"/>
                <a:cs typeface="Georgia" panose="02040502050405020303" pitchFamily="18" charset="0"/>
              </a:rPr>
              <a:t> </a:t>
            </a:r>
            <a:r>
              <a:rPr lang="en-GB" altLang="fi-FI" dirty="0" err="1" smtClean="0">
                <a:ea typeface="ＭＳ Ｐゴシック" panose="020B0600070205080204" pitchFamily="34" charset="-128"/>
                <a:cs typeface="Georgia" panose="02040502050405020303" pitchFamily="18" charset="0"/>
              </a:rPr>
              <a:t>alveoliitti</a:t>
            </a:r>
            <a:r>
              <a:rPr lang="en-GB" altLang="fi-FI" dirty="0" smtClean="0">
                <a:ea typeface="ＭＳ Ｐゴシック" panose="020B0600070205080204" pitchFamily="34" charset="-128"/>
                <a:cs typeface="Georgia" panose="02040502050405020303" pitchFamily="18" charset="0"/>
              </a:rPr>
              <a:t>, ODTS, </a:t>
            </a:r>
            <a:r>
              <a:rPr lang="en-GB" altLang="fi-FI" dirty="0" err="1" smtClean="0">
                <a:ea typeface="ＭＳ Ｐゴシック" panose="020B0600070205080204" pitchFamily="34" charset="-128"/>
                <a:cs typeface="Georgia" panose="02040502050405020303" pitchFamily="18" charset="0"/>
              </a:rPr>
              <a:t>hengitystieoireiden</a:t>
            </a:r>
            <a:r>
              <a:rPr lang="en-GB" altLang="fi-FI" dirty="0" smtClean="0">
                <a:ea typeface="ＭＳ Ｐゴシック" panose="020B0600070205080204" pitchFamily="34" charset="-128"/>
                <a:cs typeface="Georgia" panose="02040502050405020303" pitchFamily="18" charset="0"/>
              </a:rPr>
              <a:t> </a:t>
            </a:r>
            <a:r>
              <a:rPr lang="en-GB" altLang="fi-FI" dirty="0" err="1" smtClean="0">
                <a:ea typeface="ＭＳ Ｐゴシック" panose="020B0600070205080204" pitchFamily="34" charset="-128"/>
                <a:cs typeface="Georgia" panose="02040502050405020303" pitchFamily="18" charset="0"/>
              </a:rPr>
              <a:t>lisääntyminen</a:t>
            </a:r>
            <a:endParaRPr lang="en-GB" altLang="fi-FI" dirty="0" smtClean="0">
              <a:ea typeface="ＭＳ Ｐゴシック" panose="020B0600070205080204" pitchFamily="34" charset="-128"/>
              <a:cs typeface="Georgia" panose="02040502050405020303" pitchFamily="18" charset="0"/>
            </a:endParaRPr>
          </a:p>
          <a:p>
            <a:pPr marL="266700" lvl="1" indent="0">
              <a:buNone/>
            </a:pPr>
            <a:endParaRPr lang="en-GB" altLang="fi-FI" sz="1600" dirty="0" smtClean="0">
              <a:ea typeface="ＭＳ Ｐゴシック" panose="020B0600070205080204" pitchFamily="34" charset="-128"/>
              <a:cs typeface="Georgia" panose="02040502050405020303" pitchFamily="18" charset="0"/>
            </a:endParaRPr>
          </a:p>
          <a:p>
            <a:pPr marL="0" indent="0">
              <a:buNone/>
            </a:pPr>
            <a:r>
              <a:rPr lang="en-GB" altLang="fi-FI" sz="1800" dirty="0" err="1" smtClean="0">
                <a:ea typeface="ＭＳ Ｐゴシック" panose="020B0600070205080204" pitchFamily="34" charset="-128"/>
                <a:cs typeface="ＭＳ Ｐゴシック" panose="020B0600070205080204" pitchFamily="34" charset="-128"/>
              </a:rPr>
              <a:t>Yli</a:t>
            </a:r>
            <a:r>
              <a:rPr lang="en-GB" altLang="fi-FI" sz="1800" dirty="0" smtClean="0">
                <a:ea typeface="ＭＳ Ｐゴシック" panose="020B0600070205080204" pitchFamily="34" charset="-128"/>
                <a:cs typeface="ＭＳ Ｐゴシック" panose="020B0600070205080204" pitchFamily="34" charset="-128"/>
              </a:rPr>
              <a:t> 60 </a:t>
            </a:r>
            <a:r>
              <a:rPr lang="en-GB" altLang="fi-FI" sz="1800" dirty="0" err="1" smtClean="0">
                <a:ea typeface="ＭＳ Ｐゴシック" panose="020B0600070205080204" pitchFamily="34" charset="-128"/>
                <a:cs typeface="ＭＳ Ｐゴシック" panose="020B0600070205080204" pitchFamily="34" charset="-128"/>
              </a:rPr>
              <a:t>allergisoivaa</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sienilajia</a:t>
            </a:r>
            <a:endParaRPr lang="en-GB" altLang="fi-FI" sz="1800" dirty="0" smtClean="0">
              <a:ea typeface="ＭＳ Ｐゴシック" panose="020B0600070205080204" pitchFamily="34" charset="-128"/>
              <a:cs typeface="ＭＳ Ｐゴシック" panose="020B0600070205080204" pitchFamily="34" charset="-128"/>
            </a:endParaRPr>
          </a:p>
          <a:p>
            <a:pPr lvl="1"/>
            <a:r>
              <a:rPr lang="en-GB" altLang="fi-FI" dirty="0" err="1" smtClean="0">
                <a:ea typeface="ＭＳ Ｐゴシック" panose="020B0600070205080204" pitchFamily="34" charset="-128"/>
                <a:cs typeface="Georgia" panose="02040502050405020303" pitchFamily="18" charset="0"/>
              </a:rPr>
              <a:t>homeiden</a:t>
            </a:r>
            <a:r>
              <a:rPr lang="en-GB" altLang="fi-FI" dirty="0" smtClean="0">
                <a:ea typeface="ＭＳ Ｐゴシック" panose="020B0600070205080204" pitchFamily="34" charset="-128"/>
                <a:cs typeface="Georgia" panose="02040502050405020303" pitchFamily="18" charset="0"/>
              </a:rPr>
              <a:t> </a:t>
            </a:r>
            <a:r>
              <a:rPr lang="en-GB" altLang="fi-FI" dirty="0" err="1" smtClean="0">
                <a:ea typeface="ＭＳ Ｐゴシック" panose="020B0600070205080204" pitchFamily="34" charset="-128"/>
                <a:cs typeface="Georgia" panose="02040502050405020303" pitchFamily="18" charset="0"/>
              </a:rPr>
              <a:t>tuottamat</a:t>
            </a:r>
            <a:r>
              <a:rPr lang="en-GB" altLang="fi-FI" dirty="0" smtClean="0">
                <a:ea typeface="ＭＳ Ｐゴシック" panose="020B0600070205080204" pitchFamily="34" charset="-128"/>
                <a:cs typeface="Georgia" panose="02040502050405020303" pitchFamily="18" charset="0"/>
              </a:rPr>
              <a:t> </a:t>
            </a:r>
            <a:r>
              <a:rPr lang="en-GB" altLang="fi-FI" dirty="0" err="1" smtClean="0">
                <a:ea typeface="ＭＳ Ｐゴシック" panose="020B0600070205080204" pitchFamily="34" charset="-128"/>
                <a:cs typeface="Georgia" panose="02040502050405020303" pitchFamily="18" charset="0"/>
              </a:rPr>
              <a:t>entsyymit</a:t>
            </a:r>
            <a:r>
              <a:rPr lang="en-GB" altLang="fi-FI" dirty="0" smtClean="0">
                <a:ea typeface="ＭＳ Ｐゴシック" panose="020B0600070205080204" pitchFamily="34" charset="-128"/>
                <a:cs typeface="Georgia" panose="02040502050405020303" pitchFamily="18" charset="0"/>
              </a:rPr>
              <a:t> -&gt; </a:t>
            </a:r>
            <a:r>
              <a:rPr lang="en-GB" altLang="fi-FI" dirty="0" err="1" smtClean="0">
                <a:ea typeface="ＭＳ Ｐゴシック" panose="020B0600070205080204" pitchFamily="34" charset="-128"/>
                <a:cs typeface="Georgia" panose="02040502050405020303" pitchFamily="18" charset="0"/>
              </a:rPr>
              <a:t>allergia</a:t>
            </a:r>
            <a:endParaRPr lang="en-GB" altLang="fi-FI" dirty="0" smtClean="0">
              <a:ea typeface="ＭＳ Ｐゴシック" panose="020B0600070205080204" pitchFamily="34" charset="-128"/>
              <a:cs typeface="Georgia" panose="02040502050405020303" pitchFamily="18" charset="0"/>
            </a:endParaRPr>
          </a:p>
          <a:p>
            <a:pPr lvl="1"/>
            <a:endParaRPr lang="en-GB" altLang="fi-FI" sz="1600" dirty="0" smtClean="0">
              <a:ea typeface="ＭＳ Ｐゴシック" panose="020B0600070205080204" pitchFamily="34" charset="-128"/>
              <a:cs typeface="Georgia" panose="02040502050405020303" pitchFamily="18" charset="0"/>
            </a:endParaRPr>
          </a:p>
          <a:p>
            <a:pPr marL="0" indent="0">
              <a:buNone/>
            </a:pPr>
            <a:r>
              <a:rPr lang="en-GB" altLang="fi-FI" sz="1800" dirty="0" err="1" smtClean="0">
                <a:ea typeface="ＭＳ Ｐゴシック" panose="020B0600070205080204" pitchFamily="34" charset="-128"/>
                <a:cs typeface="ＭＳ Ｐゴシック" panose="020B0600070205080204" pitchFamily="34" charset="-128"/>
              </a:rPr>
              <a:t>Homeet</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erityisesti</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i="1" dirty="0" err="1" smtClean="0">
                <a:ea typeface="ＭＳ Ｐゴシック" panose="020B0600070205080204" pitchFamily="34" charset="-128"/>
                <a:cs typeface="ＭＳ Ｐゴシック" panose="020B0600070205080204" pitchFamily="34" charset="-128"/>
              </a:rPr>
              <a:t>Stachybotrys</a:t>
            </a:r>
            <a:r>
              <a:rPr lang="en-GB" altLang="fi-FI" sz="1800" i="1" dirty="0" smtClean="0">
                <a:ea typeface="ＭＳ Ｐゴシック" panose="020B0600070205080204" pitchFamily="34" charset="-128"/>
                <a:cs typeface="ＭＳ Ｐゴシック" panose="020B0600070205080204" pitchFamily="34" charset="-128"/>
              </a:rPr>
              <a:t>, Fusarium</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jotkut</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i="1" dirty="0" smtClean="0">
                <a:ea typeface="ＭＳ Ｐゴシック" panose="020B0600070205080204" pitchFamily="34" charset="-128"/>
                <a:cs typeface="ＭＳ Ｐゴシック" panose="020B0600070205080204" pitchFamily="34" charset="-128"/>
              </a:rPr>
              <a:t>Aspergillus</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ja</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i="1" dirty="0" err="1" smtClean="0">
                <a:ea typeface="ＭＳ Ｐゴシック" panose="020B0600070205080204" pitchFamily="34" charset="-128"/>
                <a:cs typeface="ＭＳ Ｐゴシック" panose="020B0600070205080204" pitchFamily="34" charset="-128"/>
              </a:rPr>
              <a:t>Penicillium</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lajit</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voivat</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tuottaa</a:t>
            </a:r>
            <a:r>
              <a:rPr lang="en-GB" altLang="fi-FI" sz="1800" dirty="0" smtClean="0">
                <a:ea typeface="ＭＳ Ｐゴシック" panose="020B0600070205080204" pitchFamily="34" charset="-128"/>
                <a:cs typeface="ＭＳ Ｐゴシック" panose="020B0600070205080204" pitchFamily="34" charset="-128"/>
              </a:rPr>
              <a:t> </a:t>
            </a:r>
            <a:r>
              <a:rPr lang="en-GB" altLang="fi-FI" sz="1800" dirty="0" err="1" smtClean="0">
                <a:ea typeface="ＭＳ Ｐゴシック" panose="020B0600070205080204" pitchFamily="34" charset="-128"/>
                <a:cs typeface="ＭＳ Ｐゴシック" panose="020B0600070205080204" pitchFamily="34" charset="-128"/>
              </a:rPr>
              <a:t>homemyrkkyjä</a:t>
            </a:r>
            <a:r>
              <a:rPr lang="en-GB" altLang="fi-FI" sz="1800" dirty="0" smtClean="0">
                <a:ea typeface="ＭＳ Ｐゴシック" panose="020B0600070205080204" pitchFamily="34" charset="-128"/>
                <a:cs typeface="ＭＳ Ｐゴシック" panose="020B0600070205080204" pitchFamily="34" charset="-128"/>
              </a:rPr>
              <a:t> </a:t>
            </a:r>
          </a:p>
          <a:p>
            <a:pPr lvl="1"/>
            <a:r>
              <a:rPr lang="en-GB" altLang="fi-FI" dirty="0" err="1" smtClean="0">
                <a:ea typeface="ＭＳ Ｐゴシック" panose="020B0600070205080204" pitchFamily="34" charset="-128"/>
                <a:cs typeface="Georgia" panose="02040502050405020303" pitchFamily="18" charset="0"/>
              </a:rPr>
              <a:t>joitakin</a:t>
            </a:r>
            <a:r>
              <a:rPr lang="en-GB" altLang="fi-FI" dirty="0" smtClean="0">
                <a:ea typeface="ＭＳ Ｐゴシック" panose="020B0600070205080204" pitchFamily="34" charset="-128"/>
                <a:cs typeface="Georgia" panose="02040502050405020303" pitchFamily="18" charset="0"/>
              </a:rPr>
              <a:t> </a:t>
            </a:r>
            <a:r>
              <a:rPr lang="en-GB" altLang="fi-FI" dirty="0" err="1" smtClean="0">
                <a:ea typeface="ＭＳ Ｐゴシック" panose="020B0600070205080204" pitchFamily="34" charset="-128"/>
                <a:cs typeface="Georgia" panose="02040502050405020303" pitchFamily="18" charset="0"/>
              </a:rPr>
              <a:t>mykotoksiineja</a:t>
            </a:r>
            <a:r>
              <a:rPr lang="en-GB" altLang="fi-FI" dirty="0" smtClean="0">
                <a:ea typeface="ＭＳ Ｐゴシック" panose="020B0600070205080204" pitchFamily="34" charset="-128"/>
                <a:cs typeface="Georgia" panose="02040502050405020303" pitchFamily="18" charset="0"/>
              </a:rPr>
              <a:t> </a:t>
            </a:r>
            <a:r>
              <a:rPr lang="en-GB" altLang="fi-FI" dirty="0" err="1" smtClean="0">
                <a:ea typeface="ＭＳ Ｐゴシック" panose="020B0600070205080204" pitchFamily="34" charset="-128"/>
                <a:cs typeface="Georgia" panose="02040502050405020303" pitchFamily="18" charset="0"/>
              </a:rPr>
              <a:t>luokiteltu</a:t>
            </a:r>
            <a:r>
              <a:rPr lang="en-GB" altLang="fi-FI" dirty="0" smtClean="0">
                <a:ea typeface="ＭＳ Ｐゴシック" panose="020B0600070205080204" pitchFamily="34" charset="-128"/>
                <a:cs typeface="Georgia" panose="02040502050405020303" pitchFamily="18" charset="0"/>
              </a:rPr>
              <a:t> </a:t>
            </a:r>
            <a:r>
              <a:rPr lang="en-GB" altLang="fi-FI" dirty="0" err="1" smtClean="0">
                <a:ea typeface="ＭＳ Ｐゴシック" panose="020B0600070205080204" pitchFamily="34" charset="-128"/>
                <a:cs typeface="Georgia" panose="02040502050405020303" pitchFamily="18" charset="0"/>
              </a:rPr>
              <a:t>karsinogeenisiksi</a:t>
            </a:r>
            <a:r>
              <a:rPr lang="en-GB" altLang="fi-FI" dirty="0" smtClean="0">
                <a:ea typeface="ＭＳ Ｐゴシック" panose="020B0600070205080204" pitchFamily="34" charset="-128"/>
                <a:cs typeface="Georgia" panose="02040502050405020303" pitchFamily="18" charset="0"/>
              </a:rPr>
              <a:t> </a:t>
            </a:r>
          </a:p>
        </p:txBody>
      </p:sp>
      <p:sp>
        <p:nvSpPr>
          <p:cNvPr id="1536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2A1E22DF-C57A-4CDF-9B9C-B491BB3F0758}" type="slidenum">
              <a:rPr lang="en-US" altLang="fi-FI" sz="900" smtClean="0">
                <a:solidFill>
                  <a:schemeClr val="tx1"/>
                </a:solidFill>
              </a:rPr>
              <a:pPr>
                <a:spcBef>
                  <a:spcPct val="0"/>
                </a:spcBef>
                <a:buClrTx/>
                <a:buFontTx/>
                <a:buNone/>
              </a:pPr>
              <a:t>12</a:t>
            </a:fld>
            <a:endParaRPr lang="en-US" altLang="fi-FI" sz="900" smtClean="0">
              <a:solidFill>
                <a:schemeClr val="tx1"/>
              </a:solidFill>
            </a:endParaRPr>
          </a:p>
        </p:txBody>
      </p:sp>
      <p:sp>
        <p:nvSpPr>
          <p:cNvPr id="6" name="Footer Placeholder 3"/>
          <p:cNvSpPr>
            <a:spLocks noGrp="1"/>
          </p:cNvSpPr>
          <p:nvPr>
            <p:ph type="ftr" sz="quarter" idx="11"/>
          </p:nvPr>
        </p:nvSpPr>
        <p:spPr>
          <a:xfrm>
            <a:off x="395536" y="6054725"/>
            <a:ext cx="2088232" cy="365125"/>
          </a:xfrm>
        </p:spPr>
        <p:txBody>
          <a:bodyPr/>
          <a:lstStyle/>
          <a:p>
            <a:pPr fontAlgn="auto">
              <a:spcBef>
                <a:spcPts val="0"/>
              </a:spcBef>
              <a:spcAft>
                <a:spcPts val="0"/>
              </a:spcAft>
              <a:defRPr/>
            </a:pPr>
            <a:r>
              <a:rPr lang="en-US" altLang="fi-FI" dirty="0" err="1" smtClean="0">
                <a:latin typeface="+mn-lt"/>
              </a:rPr>
              <a:t>Bioaerosolit</a:t>
            </a:r>
            <a:r>
              <a:rPr lang="en-US" altLang="fi-FI" dirty="0" smtClean="0">
                <a:latin typeface="+mn-lt"/>
              </a:rPr>
              <a:t> ja </a:t>
            </a:r>
            <a:r>
              <a:rPr lang="en-US" altLang="fi-FI" dirty="0" err="1" smtClean="0">
                <a:latin typeface="+mn-lt"/>
              </a:rPr>
              <a:t>punkit</a:t>
            </a:r>
            <a:r>
              <a:rPr lang="en-US" altLang="fi-FI" dirty="0" smtClean="0">
                <a:latin typeface="+mn-lt"/>
              </a:rPr>
              <a:t>/ </a:t>
            </a:r>
            <a:r>
              <a:rPr lang="en-US" altLang="fi-FI" dirty="0" err="1" smtClean="0">
                <a:latin typeface="+mn-lt"/>
              </a:rPr>
              <a:t>Työterveyslaitos</a:t>
            </a:r>
            <a:r>
              <a:rPr lang="en-US" altLang="fi-FI" dirty="0" smtClean="0">
                <a:latin typeface="+mn-lt"/>
              </a:rPr>
              <a:t> / S. </a:t>
            </a:r>
            <a:r>
              <a:rPr lang="en-US" altLang="fi-FI" dirty="0" err="1" smtClean="0">
                <a:latin typeface="+mn-lt"/>
              </a:rPr>
              <a:t>Lappalainen</a:t>
            </a:r>
            <a:r>
              <a:rPr lang="en-US" altLang="fi-FI" dirty="0" smtClean="0">
                <a:latin typeface="+mn-lt"/>
              </a:rPr>
              <a:t> ja </a:t>
            </a:r>
            <a:r>
              <a:rPr lang="en-US" altLang="fi-FI" dirty="0" err="1" smtClean="0">
                <a:latin typeface="+mn-lt"/>
              </a:rPr>
              <a:t>M.Reiman</a:t>
            </a:r>
            <a:endParaRPr lang="en-US" altLang="fi-FI" dirty="0">
              <a:latin typeface="+mn-lt"/>
            </a:endParaRPr>
          </a:p>
        </p:txBody>
      </p:sp>
    </p:spTree>
    <p:extLst>
      <p:ext uri="{BB962C8B-B14F-4D97-AF65-F5344CB8AC3E}">
        <p14:creationId xmlns:p14="http://schemas.microsoft.com/office/powerpoint/2010/main" val="1100712599"/>
      </p:ext>
    </p:extLst>
  </p:cSld>
  <p:clrMapOvr>
    <a:masterClrMapping/>
  </p:clrMapOvr>
  <p:transition spd="med">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r>
              <a:rPr lang="en-GB" altLang="fi-FI" smtClean="0">
                <a:ea typeface="ＭＳ Ｐゴシック" panose="020B0600070205080204" pitchFamily="34" charset="-128"/>
              </a:rPr>
              <a:t>Mitä pitäisi mitata? </a:t>
            </a:r>
            <a:endParaRPr lang="fi-FI" altLang="fi-FI" smtClean="0">
              <a:ea typeface="ＭＳ Ｐゴシック" panose="020B0600070205080204" pitchFamily="34" charset="-128"/>
            </a:endParaRPr>
          </a:p>
        </p:txBody>
      </p:sp>
      <p:sp>
        <p:nvSpPr>
          <p:cNvPr id="17413" name="Rectangle 3"/>
          <p:cNvSpPr>
            <a:spLocks noGrp="1" noChangeArrowheads="1"/>
          </p:cNvSpPr>
          <p:nvPr>
            <p:ph idx="1"/>
          </p:nvPr>
        </p:nvSpPr>
        <p:spPr/>
        <p:txBody>
          <a:bodyPr/>
          <a:lstStyle/>
          <a:p>
            <a:endParaRPr lang="en-GB" altLang="fi-FI" sz="2000" i="1" dirty="0" smtClean="0">
              <a:ea typeface="ＭＳ Ｐゴシック" panose="020B0600070205080204" pitchFamily="34" charset="-128"/>
              <a:cs typeface="ＭＳ Ｐゴシック" panose="020B0600070205080204" pitchFamily="34" charset="-128"/>
            </a:endParaRPr>
          </a:p>
          <a:p>
            <a:r>
              <a:rPr lang="en-GB" altLang="fi-FI" sz="2000" i="1" dirty="0" smtClean="0">
                <a:ea typeface="ＭＳ Ｐゴシック" panose="020B0600070205080204" pitchFamily="34" charset="-128"/>
                <a:cs typeface="ＭＳ Ｐゴシック" panose="020B0600070205080204" pitchFamily="34" charset="-128"/>
              </a:rPr>
              <a:t>A. fumigatus </a:t>
            </a:r>
            <a:r>
              <a:rPr lang="en-GB" altLang="fi-FI" sz="2000" dirty="0" err="1" smtClean="0">
                <a:ea typeface="ＭＳ Ｐゴシック" panose="020B0600070205080204" pitchFamily="34" charset="-128"/>
                <a:cs typeface="ＭＳ Ｐゴシック" panose="020B0600070205080204" pitchFamily="34" charset="-128"/>
              </a:rPr>
              <a:t>ja</a:t>
            </a:r>
            <a:r>
              <a:rPr lang="en-GB" altLang="fi-FI" sz="2000" dirty="0" smtClean="0">
                <a:ea typeface="ＭＳ Ｐゴシック" panose="020B0600070205080204" pitchFamily="34" charset="-128"/>
                <a:cs typeface="ＭＳ Ｐゴシック" panose="020B0600070205080204" pitchFamily="34" charset="-128"/>
              </a:rPr>
              <a:t> </a:t>
            </a:r>
            <a:r>
              <a:rPr lang="en-GB" altLang="fi-FI" sz="2000" dirty="0" err="1" smtClean="0">
                <a:ea typeface="ＭＳ Ｐゴシック" panose="020B0600070205080204" pitchFamily="34" charset="-128"/>
                <a:cs typeface="ＭＳ Ｐゴシック" panose="020B0600070205080204" pitchFamily="34" charset="-128"/>
              </a:rPr>
              <a:t>aktinobakteerit</a:t>
            </a:r>
            <a:r>
              <a:rPr lang="en-GB" altLang="fi-FI" sz="2000" dirty="0" smtClean="0">
                <a:ea typeface="ＭＳ Ｐゴシック" panose="020B0600070205080204" pitchFamily="34" charset="-128"/>
                <a:cs typeface="ＭＳ Ｐゴシック" panose="020B0600070205080204" pitchFamily="34" charset="-128"/>
              </a:rPr>
              <a:t>  </a:t>
            </a:r>
            <a:r>
              <a:rPr lang="en-GB" altLang="fi-FI" sz="2000" dirty="0" err="1" smtClean="0">
                <a:ea typeface="ＭＳ Ｐゴシック" panose="020B0600070205080204" pitchFamily="34" charset="-128"/>
                <a:cs typeface="ＭＳ Ｐゴシック" panose="020B0600070205080204" pitchFamily="34" charset="-128"/>
              </a:rPr>
              <a:t>kuuluvat</a:t>
            </a:r>
            <a:r>
              <a:rPr lang="en-GB" altLang="fi-FI" sz="2000" dirty="0" smtClean="0">
                <a:ea typeface="ＭＳ Ｐゴシック" panose="020B0600070205080204" pitchFamily="34" charset="-128"/>
                <a:cs typeface="ＭＳ Ｐゴシック" panose="020B0600070205080204" pitchFamily="34" charset="-128"/>
              </a:rPr>
              <a:t> </a:t>
            </a:r>
            <a:r>
              <a:rPr lang="en-GB" altLang="fi-FI" sz="2000" dirty="0" err="1" smtClean="0">
                <a:ea typeface="ＭＳ Ｐゴシック" panose="020B0600070205080204" pitchFamily="34" charset="-128"/>
                <a:cs typeface="ＭＳ Ｐゴシック" panose="020B0600070205080204" pitchFamily="34" charset="-128"/>
              </a:rPr>
              <a:t>luokkaan</a:t>
            </a:r>
            <a:r>
              <a:rPr lang="en-GB" altLang="fi-FI" sz="2000" dirty="0" smtClean="0">
                <a:ea typeface="ＭＳ Ｐゴシック" panose="020B0600070205080204" pitchFamily="34" charset="-128"/>
                <a:cs typeface="ＭＳ Ｐゴシック" panose="020B0600070205080204" pitchFamily="34" charset="-128"/>
              </a:rPr>
              <a:t> 2 (</a:t>
            </a:r>
            <a:r>
              <a:rPr lang="en-GB" altLang="fi-FI" sz="2000" dirty="0" err="1" smtClean="0">
                <a:ea typeface="ＭＳ Ｐゴシック" panose="020B0600070205080204" pitchFamily="34" charset="-128"/>
                <a:cs typeface="ＭＳ Ｐゴシック" panose="020B0600070205080204" pitchFamily="34" charset="-128"/>
              </a:rPr>
              <a:t>voivat</a:t>
            </a:r>
            <a:r>
              <a:rPr lang="en-GB" altLang="fi-FI" sz="2000" dirty="0" smtClean="0">
                <a:ea typeface="ＭＳ Ｐゴシック" panose="020B0600070205080204" pitchFamily="34" charset="-128"/>
                <a:cs typeface="ＭＳ Ｐゴシック" panose="020B0600070205080204" pitchFamily="34" charset="-128"/>
              </a:rPr>
              <a:t> </a:t>
            </a:r>
            <a:r>
              <a:rPr lang="en-GB" altLang="fi-FI" sz="2000" dirty="0" err="1" smtClean="0">
                <a:ea typeface="ＭＳ Ｐゴシック" panose="020B0600070205080204" pitchFamily="34" charset="-128"/>
                <a:cs typeface="ＭＳ Ｐゴシック" panose="020B0600070205080204" pitchFamily="34" charset="-128"/>
              </a:rPr>
              <a:t>aiheuttaa</a:t>
            </a:r>
            <a:r>
              <a:rPr lang="en-GB" altLang="fi-FI" sz="2000" dirty="0" smtClean="0">
                <a:ea typeface="ＭＳ Ｐゴシック" panose="020B0600070205080204" pitchFamily="34" charset="-128"/>
                <a:cs typeface="ＭＳ Ｐゴシック" panose="020B0600070205080204" pitchFamily="34" charset="-128"/>
              </a:rPr>
              <a:t> </a:t>
            </a:r>
            <a:r>
              <a:rPr lang="en-GB" altLang="fi-FI" sz="2000" dirty="0" err="1" smtClean="0">
                <a:ea typeface="ＭＳ Ｐゴシック" panose="020B0600070205080204" pitchFamily="34" charset="-128"/>
                <a:cs typeface="ＭＳ Ｐゴシック" panose="020B0600070205080204" pitchFamily="34" charset="-128"/>
              </a:rPr>
              <a:t>terveyshaittaa</a:t>
            </a:r>
            <a:r>
              <a:rPr lang="en-GB" altLang="fi-FI" sz="2000" dirty="0" smtClean="0">
                <a:ea typeface="ＭＳ Ｐゴシック" panose="020B0600070205080204" pitchFamily="34" charset="-128"/>
                <a:cs typeface="ＭＳ Ｐゴシック" panose="020B0600070205080204" pitchFamily="34" charset="-128"/>
              </a:rPr>
              <a:t> – </a:t>
            </a:r>
            <a:r>
              <a:rPr lang="en-GB" altLang="fi-FI" sz="2000" dirty="0" err="1" smtClean="0">
                <a:ea typeface="ＭＳ Ｐゴシック" panose="020B0600070205080204" pitchFamily="34" charset="-128"/>
                <a:cs typeface="ＭＳ Ｐゴシック" panose="020B0600070205080204" pitchFamily="34" charset="-128"/>
              </a:rPr>
              <a:t>tässä</a:t>
            </a:r>
            <a:r>
              <a:rPr lang="en-GB" altLang="fi-FI" sz="2000" dirty="0" smtClean="0">
                <a:ea typeface="ＭＳ Ｐゴシック" panose="020B0600070205080204" pitchFamily="34" charset="-128"/>
                <a:cs typeface="ＭＳ Ｐゴシック" panose="020B0600070205080204" pitchFamily="34" charset="-128"/>
              </a:rPr>
              <a:t> </a:t>
            </a:r>
            <a:r>
              <a:rPr lang="en-GB" altLang="fi-FI" sz="2000" dirty="0" err="1" smtClean="0">
                <a:ea typeface="ＭＳ Ｐゴシック" panose="020B0600070205080204" pitchFamily="34" charset="-128"/>
                <a:cs typeface="ＭＳ Ｐゴシック" panose="020B0600070205080204" pitchFamily="34" charset="-128"/>
              </a:rPr>
              <a:t>tarkoitetaan</a:t>
            </a:r>
            <a:r>
              <a:rPr lang="en-GB" altLang="fi-FI" sz="2000" dirty="0" smtClean="0">
                <a:ea typeface="ＭＳ Ｐゴシック" panose="020B0600070205080204" pitchFamily="34" charset="-128"/>
                <a:cs typeface="ＭＳ Ｐゴシック" panose="020B0600070205080204" pitchFamily="34" charset="-128"/>
              </a:rPr>
              <a:t> </a:t>
            </a:r>
            <a:r>
              <a:rPr lang="en-GB" altLang="fi-FI" sz="2000" dirty="0" err="1" smtClean="0">
                <a:ea typeface="ＭＳ Ｐゴシック" panose="020B0600070205080204" pitchFamily="34" charset="-128"/>
                <a:cs typeface="ＭＳ Ｐゴシック" panose="020B0600070205080204" pitchFamily="34" charset="-128"/>
              </a:rPr>
              <a:t>infektiosairauksia</a:t>
            </a:r>
            <a:r>
              <a:rPr lang="en-GB" altLang="fi-FI" sz="2000" dirty="0" smtClean="0">
                <a:ea typeface="ＭＳ Ｐゴシック" panose="020B0600070205080204" pitchFamily="34" charset="-128"/>
                <a:cs typeface="ＭＳ Ｐゴシック" panose="020B0600070205080204" pitchFamily="34" charset="-128"/>
              </a:rPr>
              <a:t>, </a:t>
            </a:r>
            <a:r>
              <a:rPr lang="en-GB" altLang="fi-FI" sz="2000" dirty="0" err="1" smtClean="0">
                <a:ea typeface="ＭＳ Ｐゴシック" panose="020B0600070205080204" pitchFamily="34" charset="-128"/>
                <a:cs typeface="ＭＳ Ｐゴシック" panose="020B0600070205080204" pitchFamily="34" charset="-128"/>
              </a:rPr>
              <a:t>mutta</a:t>
            </a:r>
            <a:r>
              <a:rPr lang="en-GB" altLang="fi-FI" sz="2000" dirty="0" smtClean="0">
                <a:ea typeface="ＭＳ Ｐゴシック" panose="020B0600070205080204" pitchFamily="34" charset="-128"/>
                <a:cs typeface="ＭＳ Ｐゴシック" panose="020B0600070205080204" pitchFamily="34" charset="-128"/>
              </a:rPr>
              <a:t> </a:t>
            </a:r>
            <a:r>
              <a:rPr lang="en-GB" altLang="fi-FI" sz="2000" dirty="0" err="1" smtClean="0">
                <a:ea typeface="ＭＳ Ｐゴシック" panose="020B0600070205080204" pitchFamily="34" charset="-128"/>
                <a:cs typeface="ＭＳ Ｐゴシック" panose="020B0600070205080204" pitchFamily="34" charset="-128"/>
              </a:rPr>
              <a:t>käytettävissä</a:t>
            </a:r>
            <a:r>
              <a:rPr lang="en-GB" altLang="fi-FI" sz="2000" dirty="0" smtClean="0">
                <a:ea typeface="ＭＳ Ｐゴシック" panose="020B0600070205080204" pitchFamily="34" charset="-128"/>
                <a:cs typeface="ＭＳ Ｐゴシック" panose="020B0600070205080204" pitchFamily="34" charset="-128"/>
              </a:rPr>
              <a:t> on </a:t>
            </a:r>
            <a:r>
              <a:rPr lang="en-GB" altLang="fi-FI" sz="2000" dirty="0" err="1" smtClean="0">
                <a:ea typeface="ＭＳ Ｐゴシック" panose="020B0600070205080204" pitchFamily="34" charset="-128"/>
                <a:cs typeface="ＭＳ Ｐゴシック" panose="020B0600070205080204" pitchFamily="34" charset="-128"/>
              </a:rPr>
              <a:t>tehokas</a:t>
            </a:r>
            <a:r>
              <a:rPr lang="en-GB" altLang="fi-FI" sz="2000" dirty="0" smtClean="0">
                <a:ea typeface="ＭＳ Ｐゴシック" panose="020B0600070205080204" pitchFamily="34" charset="-128"/>
                <a:cs typeface="ＭＳ Ｐゴシック" panose="020B0600070205080204" pitchFamily="34" charset="-128"/>
              </a:rPr>
              <a:t> </a:t>
            </a:r>
            <a:r>
              <a:rPr lang="en-GB" altLang="fi-FI" sz="2000" dirty="0" err="1" smtClean="0">
                <a:ea typeface="ＭＳ Ｐゴシック" panose="020B0600070205080204" pitchFamily="34" charset="-128"/>
                <a:cs typeface="ＭＳ Ｐゴシック" panose="020B0600070205080204" pitchFamily="34" charset="-128"/>
              </a:rPr>
              <a:t>hoitokeino</a:t>
            </a:r>
            <a:r>
              <a:rPr lang="en-GB" altLang="fi-FI" sz="2000" dirty="0" smtClean="0">
                <a:ea typeface="ＭＳ Ｐゴシック" panose="020B0600070205080204" pitchFamily="34" charset="-128"/>
                <a:cs typeface="ＭＳ Ｐゴシック" panose="020B0600070205080204" pitchFamily="34" charset="-128"/>
              </a:rPr>
              <a:t>)</a:t>
            </a:r>
          </a:p>
          <a:p>
            <a:endParaRPr lang="en-GB" altLang="fi-FI" sz="2000" dirty="0" smtClean="0">
              <a:ea typeface="ＭＳ Ｐゴシック" panose="020B0600070205080204" pitchFamily="34" charset="-128"/>
              <a:cs typeface="ＭＳ Ｐゴシック" panose="020B0600070205080204" pitchFamily="34" charset="-128"/>
            </a:endParaRPr>
          </a:p>
          <a:p>
            <a:r>
              <a:rPr lang="en-GB" altLang="fi-FI" sz="2000" dirty="0" err="1" smtClean="0">
                <a:ea typeface="ＭＳ Ｐゴシック" panose="020B0600070205080204" pitchFamily="34" charset="-128"/>
                <a:cs typeface="ＭＳ Ｐゴシック" panose="020B0600070205080204" pitchFamily="34" charset="-128"/>
              </a:rPr>
              <a:t>Mikrobien</a:t>
            </a:r>
            <a:r>
              <a:rPr lang="en-GB" altLang="fi-FI" sz="2000" dirty="0" smtClean="0">
                <a:ea typeface="ＭＳ Ｐゴシック" panose="020B0600070205080204" pitchFamily="34" charset="-128"/>
                <a:cs typeface="ＭＳ Ｐゴシック" panose="020B0600070205080204" pitchFamily="34" charset="-128"/>
              </a:rPr>
              <a:t> </a:t>
            </a:r>
            <a:r>
              <a:rPr lang="en-GB" altLang="fi-FI" sz="2000" dirty="0" err="1" smtClean="0">
                <a:ea typeface="ＭＳ Ｐゴシック" panose="020B0600070205080204" pitchFamily="34" charset="-128"/>
                <a:cs typeface="ＭＳ Ｐゴシック" panose="020B0600070205080204" pitchFamily="34" charset="-128"/>
              </a:rPr>
              <a:t>ensisijaiset</a:t>
            </a:r>
            <a:r>
              <a:rPr lang="en-GB" altLang="fi-FI" sz="2000" dirty="0" smtClean="0">
                <a:ea typeface="ＭＳ Ｐゴシック" panose="020B0600070205080204" pitchFamily="34" charset="-128"/>
                <a:cs typeface="ＭＳ Ｐゴシック" panose="020B0600070205080204" pitchFamily="34" charset="-128"/>
              </a:rPr>
              <a:t> </a:t>
            </a:r>
            <a:r>
              <a:rPr lang="en-GB" altLang="fi-FI" sz="2000" dirty="0" err="1" smtClean="0">
                <a:ea typeface="ＭＳ Ｐゴシック" panose="020B0600070205080204" pitchFamily="34" charset="-128"/>
                <a:cs typeface="ＭＳ Ｐゴシック" panose="020B0600070205080204" pitchFamily="34" charset="-128"/>
              </a:rPr>
              <a:t>metaboliatuotteet</a:t>
            </a:r>
            <a:r>
              <a:rPr lang="en-GB" altLang="fi-FI" sz="2000" dirty="0" smtClean="0">
                <a:ea typeface="ＭＳ Ｐゴシック" panose="020B0600070205080204" pitchFamily="34" charset="-128"/>
                <a:cs typeface="ＭＳ Ｐゴシック" panose="020B0600070205080204" pitchFamily="34" charset="-128"/>
              </a:rPr>
              <a:t>, ns. </a:t>
            </a:r>
            <a:r>
              <a:rPr lang="en-GB" altLang="fi-FI" sz="2000" dirty="0" err="1" smtClean="0">
                <a:ea typeface="ＭＳ Ｐゴシック" panose="020B0600070205080204" pitchFamily="34" charset="-128"/>
                <a:cs typeface="ＭＳ Ｐゴシック" panose="020B0600070205080204" pitchFamily="34" charset="-128"/>
              </a:rPr>
              <a:t>MVOC:it</a:t>
            </a:r>
            <a:r>
              <a:rPr lang="en-GB" altLang="fi-FI" sz="2000" dirty="0" smtClean="0">
                <a:ea typeface="ＭＳ Ｐゴシック" panose="020B0600070205080204" pitchFamily="34" charset="-128"/>
                <a:cs typeface="ＭＳ Ｐゴシック" panose="020B0600070205080204" pitchFamily="34" charset="-128"/>
              </a:rPr>
              <a:t>, </a:t>
            </a:r>
            <a:r>
              <a:rPr lang="en-GB" altLang="fi-FI" sz="2000" dirty="0" err="1" smtClean="0">
                <a:ea typeface="ＭＳ Ｐゴシック" panose="020B0600070205080204" pitchFamily="34" charset="-128"/>
                <a:cs typeface="ＭＳ Ｐゴシック" panose="020B0600070205080204" pitchFamily="34" charset="-128"/>
              </a:rPr>
              <a:t>eivät</a:t>
            </a:r>
            <a:r>
              <a:rPr lang="en-GB" altLang="fi-FI" sz="2000" dirty="0" smtClean="0">
                <a:ea typeface="ＭＳ Ｐゴシック" panose="020B0600070205080204" pitchFamily="34" charset="-128"/>
                <a:cs typeface="ＭＳ Ｐゴシック" panose="020B0600070205080204" pitchFamily="34" charset="-128"/>
              </a:rPr>
              <a:t> </a:t>
            </a:r>
            <a:r>
              <a:rPr lang="en-GB" altLang="fi-FI" sz="2000" dirty="0" err="1" smtClean="0">
                <a:ea typeface="ＭＳ Ｐゴシック" panose="020B0600070205080204" pitchFamily="34" charset="-128"/>
                <a:cs typeface="ＭＳ Ｐゴシック" panose="020B0600070205080204" pitchFamily="34" charset="-128"/>
              </a:rPr>
              <a:t>todennäköisesti</a:t>
            </a:r>
            <a:r>
              <a:rPr lang="en-GB" altLang="fi-FI" sz="2000" dirty="0" smtClean="0">
                <a:ea typeface="ＭＳ Ｐゴシック" panose="020B0600070205080204" pitchFamily="34" charset="-128"/>
                <a:cs typeface="ＭＳ Ｐゴシック" panose="020B0600070205080204" pitchFamily="34" charset="-128"/>
              </a:rPr>
              <a:t> </a:t>
            </a:r>
            <a:r>
              <a:rPr lang="en-GB" altLang="fi-FI" sz="2000" dirty="0" err="1" smtClean="0">
                <a:ea typeface="ＭＳ Ｐゴシック" panose="020B0600070205080204" pitchFamily="34" charset="-128"/>
                <a:cs typeface="ＭＳ Ｐゴシック" panose="020B0600070205080204" pitchFamily="34" charset="-128"/>
              </a:rPr>
              <a:t>juurikaan</a:t>
            </a:r>
            <a:r>
              <a:rPr lang="en-GB" altLang="fi-FI" sz="2000" dirty="0" smtClean="0">
                <a:ea typeface="ＭＳ Ｐゴシック" panose="020B0600070205080204" pitchFamily="34" charset="-128"/>
                <a:cs typeface="ＭＳ Ｐゴシック" panose="020B0600070205080204" pitchFamily="34" charset="-128"/>
              </a:rPr>
              <a:t> </a:t>
            </a:r>
            <a:r>
              <a:rPr lang="en-GB" altLang="fi-FI" sz="2000" dirty="0" err="1" smtClean="0">
                <a:ea typeface="ＭＳ Ｐゴシック" panose="020B0600070205080204" pitchFamily="34" charset="-128"/>
                <a:cs typeface="ＭＳ Ｐゴシック" panose="020B0600070205080204" pitchFamily="34" charset="-128"/>
              </a:rPr>
              <a:t>selitä</a:t>
            </a:r>
            <a:r>
              <a:rPr lang="en-GB" altLang="fi-FI" sz="2000" dirty="0" smtClean="0">
                <a:ea typeface="ＭＳ Ｐゴシック" panose="020B0600070205080204" pitchFamily="34" charset="-128"/>
                <a:cs typeface="ＭＳ Ｐゴシック" panose="020B0600070205080204" pitchFamily="34" charset="-128"/>
              </a:rPr>
              <a:t> </a:t>
            </a:r>
            <a:r>
              <a:rPr lang="en-GB" altLang="fi-FI" sz="2000" dirty="0" err="1" smtClean="0">
                <a:ea typeface="ＭＳ Ｐゴシック" panose="020B0600070205080204" pitchFamily="34" charset="-128"/>
                <a:cs typeface="ＭＳ Ｐゴシック" panose="020B0600070205080204" pitchFamily="34" charset="-128"/>
              </a:rPr>
              <a:t>koettuja</a:t>
            </a:r>
            <a:r>
              <a:rPr lang="en-GB" altLang="fi-FI" sz="2000" dirty="0" smtClean="0">
                <a:ea typeface="ＭＳ Ｐゴシック" panose="020B0600070205080204" pitchFamily="34" charset="-128"/>
                <a:cs typeface="ＭＳ Ｐゴシック" panose="020B0600070205080204" pitchFamily="34" charset="-128"/>
              </a:rPr>
              <a:t>/</a:t>
            </a:r>
            <a:r>
              <a:rPr lang="en-GB" altLang="fi-FI" sz="2000" dirty="0" err="1" smtClean="0">
                <a:ea typeface="ＭＳ Ｐゴシック" panose="020B0600070205080204" pitchFamily="34" charset="-128"/>
                <a:cs typeface="ＭＳ Ｐゴシック" panose="020B0600070205080204" pitchFamily="34" charset="-128"/>
              </a:rPr>
              <a:t>todettuja</a:t>
            </a:r>
            <a:r>
              <a:rPr lang="en-GB" altLang="fi-FI" sz="2000" dirty="0" smtClean="0">
                <a:ea typeface="ＭＳ Ｐゴシック" panose="020B0600070205080204" pitchFamily="34" charset="-128"/>
                <a:cs typeface="ＭＳ Ｐゴシック" panose="020B0600070205080204" pitchFamily="34" charset="-128"/>
              </a:rPr>
              <a:t> </a:t>
            </a:r>
            <a:r>
              <a:rPr lang="en-GB" altLang="fi-FI" sz="2000" dirty="0" err="1" smtClean="0">
                <a:ea typeface="ＭＳ Ｐゴシック" panose="020B0600070205080204" pitchFamily="34" charset="-128"/>
                <a:cs typeface="ＭＳ Ｐゴシック" panose="020B0600070205080204" pitchFamily="34" charset="-128"/>
              </a:rPr>
              <a:t>terveyshaittoja</a:t>
            </a:r>
            <a:r>
              <a:rPr lang="en-GB" altLang="fi-FI" sz="2000" dirty="0" smtClean="0">
                <a:ea typeface="ＭＳ Ｐゴシック" panose="020B0600070205080204" pitchFamily="34" charset="-128"/>
                <a:cs typeface="ＭＳ Ｐゴシック" panose="020B0600070205080204" pitchFamily="34" charset="-128"/>
              </a:rPr>
              <a:t> – </a:t>
            </a:r>
            <a:r>
              <a:rPr lang="en-GB" altLang="fi-FI" sz="2000" dirty="0" err="1" smtClean="0">
                <a:ea typeface="ＭＳ Ｐゴシック" panose="020B0600070205080204" pitchFamily="34" charset="-128"/>
                <a:cs typeface="ＭＳ Ｐゴシック" panose="020B0600070205080204" pitchFamily="34" charset="-128"/>
              </a:rPr>
              <a:t>joskin</a:t>
            </a:r>
            <a:r>
              <a:rPr lang="en-GB" altLang="fi-FI" sz="2000" dirty="0" smtClean="0">
                <a:ea typeface="ＭＳ Ｐゴシック" panose="020B0600070205080204" pitchFamily="34" charset="-128"/>
                <a:cs typeface="ＭＳ Ｐゴシック" panose="020B0600070205080204" pitchFamily="34" charset="-128"/>
              </a:rPr>
              <a:t> </a:t>
            </a:r>
            <a:r>
              <a:rPr lang="en-GB" altLang="fi-FI" sz="2000" dirty="0" err="1" smtClean="0">
                <a:ea typeface="ＭＳ Ｐゴシック" panose="020B0600070205080204" pitchFamily="34" charset="-128"/>
                <a:cs typeface="ＭＳ Ｐゴシック" panose="020B0600070205080204" pitchFamily="34" charset="-128"/>
              </a:rPr>
              <a:t>yhteisvaikutuksista</a:t>
            </a:r>
            <a:r>
              <a:rPr lang="en-GB" altLang="fi-FI" sz="2000" dirty="0" smtClean="0">
                <a:ea typeface="ＭＳ Ｐゴシック" panose="020B0600070205080204" pitchFamily="34" charset="-128"/>
                <a:cs typeface="ＭＳ Ｐゴシック" panose="020B0600070205080204" pitchFamily="34" charset="-128"/>
              </a:rPr>
              <a:t> </a:t>
            </a:r>
            <a:r>
              <a:rPr lang="en-GB" altLang="fi-FI" sz="2000" dirty="0" err="1" smtClean="0">
                <a:ea typeface="ＭＳ Ｐゴシック" panose="020B0600070205080204" pitchFamily="34" charset="-128"/>
                <a:cs typeface="ＭＳ Ｐゴシック" panose="020B0600070205080204" pitchFamily="34" charset="-128"/>
              </a:rPr>
              <a:t>vähän</a:t>
            </a:r>
            <a:r>
              <a:rPr lang="en-GB" altLang="fi-FI" sz="2000" dirty="0" smtClean="0">
                <a:ea typeface="ＭＳ Ｐゴシック" panose="020B0600070205080204" pitchFamily="34" charset="-128"/>
                <a:cs typeface="ＭＳ Ｐゴシック" panose="020B0600070205080204" pitchFamily="34" charset="-128"/>
              </a:rPr>
              <a:t> </a:t>
            </a:r>
            <a:r>
              <a:rPr lang="en-GB" altLang="fi-FI" sz="2000" dirty="0" err="1" smtClean="0">
                <a:ea typeface="ＭＳ Ｐゴシック" panose="020B0600070205080204" pitchFamily="34" charset="-128"/>
                <a:cs typeface="ＭＳ Ｐゴシック" panose="020B0600070205080204" pitchFamily="34" charset="-128"/>
              </a:rPr>
              <a:t>tietoa</a:t>
            </a:r>
            <a:endParaRPr lang="en-GB" altLang="fi-FI" sz="2000" dirty="0" smtClean="0">
              <a:ea typeface="ＭＳ Ｐゴシック" panose="020B0600070205080204" pitchFamily="34" charset="-128"/>
              <a:cs typeface="ＭＳ Ｐゴシック" panose="020B0600070205080204" pitchFamily="34" charset="-128"/>
            </a:endParaRPr>
          </a:p>
          <a:p>
            <a:endParaRPr lang="en-GB" altLang="fi-FI" sz="2000" dirty="0" smtClean="0">
              <a:ea typeface="ＭＳ Ｐゴシック" panose="020B0600070205080204" pitchFamily="34" charset="-128"/>
              <a:cs typeface="ＭＳ Ｐゴシック" panose="020B0600070205080204" pitchFamily="34" charset="-128"/>
            </a:endParaRPr>
          </a:p>
          <a:p>
            <a:r>
              <a:rPr lang="en-GB" altLang="fi-FI" sz="2000" dirty="0" err="1" smtClean="0">
                <a:ea typeface="ＭＳ Ｐゴシック" panose="020B0600070205080204" pitchFamily="34" charset="-128"/>
                <a:cs typeface="ＭＳ Ｐゴシック" panose="020B0600070205080204" pitchFamily="34" charset="-128"/>
              </a:rPr>
              <a:t>Mahdolliset</a:t>
            </a:r>
            <a:r>
              <a:rPr lang="en-GB" altLang="fi-FI" sz="2000" dirty="0" smtClean="0">
                <a:ea typeface="ＭＳ Ｐゴシック" panose="020B0600070205080204" pitchFamily="34" charset="-128"/>
                <a:cs typeface="ＭＳ Ｐゴシック" panose="020B0600070205080204" pitchFamily="34" charset="-128"/>
              </a:rPr>
              <a:t> </a:t>
            </a:r>
            <a:r>
              <a:rPr lang="en-GB" altLang="fi-FI" sz="2000" dirty="0" err="1" smtClean="0">
                <a:ea typeface="ＭＳ Ｐゴシック" panose="020B0600070205080204" pitchFamily="34" charset="-128"/>
                <a:cs typeface="ＭＳ Ｐゴシック" panose="020B0600070205080204" pitchFamily="34" charset="-128"/>
              </a:rPr>
              <a:t>muut</a:t>
            </a:r>
            <a:r>
              <a:rPr lang="en-GB" altLang="fi-FI" sz="2000" dirty="0" smtClean="0">
                <a:ea typeface="ＭＳ Ｐゴシック" panose="020B0600070205080204" pitchFamily="34" charset="-128"/>
                <a:cs typeface="ＭＳ Ｐゴシック" panose="020B0600070205080204" pitchFamily="34" charset="-128"/>
              </a:rPr>
              <a:t> </a:t>
            </a:r>
            <a:r>
              <a:rPr lang="en-GB" altLang="fi-FI" sz="2000" dirty="0" err="1" smtClean="0">
                <a:ea typeface="ＭＳ Ｐゴシック" panose="020B0600070205080204" pitchFamily="34" charset="-128"/>
                <a:cs typeface="ＭＳ Ｐゴシック" panose="020B0600070205080204" pitchFamily="34" charset="-128"/>
              </a:rPr>
              <a:t>rakenteet</a:t>
            </a:r>
            <a:r>
              <a:rPr lang="en-GB" altLang="fi-FI" sz="2000" dirty="0" smtClean="0">
                <a:ea typeface="ＭＳ Ｐゴシック" panose="020B0600070205080204" pitchFamily="34" charset="-128"/>
                <a:cs typeface="ＭＳ Ｐゴシック" panose="020B0600070205080204" pitchFamily="34" charset="-128"/>
              </a:rPr>
              <a:t>: 1,3-beeta-D-glukaanit; </a:t>
            </a:r>
            <a:r>
              <a:rPr lang="en-GB" altLang="fi-FI" sz="2000" dirty="0" err="1" smtClean="0">
                <a:ea typeface="ＭＳ Ｐゴシック" panose="020B0600070205080204" pitchFamily="34" charset="-128"/>
                <a:cs typeface="ＭＳ Ｐゴシック" panose="020B0600070205080204" pitchFamily="34" charset="-128"/>
              </a:rPr>
              <a:t>ergosteroli</a:t>
            </a:r>
            <a:r>
              <a:rPr lang="en-GB" altLang="fi-FI" sz="2000" dirty="0" smtClean="0">
                <a:ea typeface="ＭＳ Ｐゴシック" panose="020B0600070205080204" pitchFamily="34" charset="-128"/>
                <a:cs typeface="ＭＳ Ｐゴシック" panose="020B0600070205080204" pitchFamily="34" charset="-128"/>
              </a:rPr>
              <a:t>; </a:t>
            </a:r>
            <a:r>
              <a:rPr lang="en-GB" altLang="fi-FI" sz="2000" dirty="0" err="1" smtClean="0">
                <a:ea typeface="ＭＳ Ｐゴシック" panose="020B0600070205080204" pitchFamily="34" charset="-128"/>
                <a:cs typeface="ＭＳ Ｐゴシック" panose="020B0600070205080204" pitchFamily="34" charset="-128"/>
              </a:rPr>
              <a:t>ekstrasellulaariset</a:t>
            </a:r>
            <a:r>
              <a:rPr lang="en-GB" altLang="fi-FI" sz="2000" dirty="0" smtClean="0">
                <a:ea typeface="ＭＳ Ｐゴシック" panose="020B0600070205080204" pitchFamily="34" charset="-128"/>
                <a:cs typeface="ＭＳ Ｐゴシック" panose="020B0600070205080204" pitchFamily="34" charset="-128"/>
              </a:rPr>
              <a:t> </a:t>
            </a:r>
            <a:r>
              <a:rPr lang="en-GB" altLang="fi-FI" sz="2000" dirty="0" err="1" smtClean="0">
                <a:ea typeface="ＭＳ Ｐゴシック" panose="020B0600070205080204" pitchFamily="34" charset="-128"/>
                <a:cs typeface="ＭＳ Ｐゴシック" panose="020B0600070205080204" pitchFamily="34" charset="-128"/>
              </a:rPr>
              <a:t>polysakkaridit</a:t>
            </a:r>
            <a:r>
              <a:rPr lang="en-GB" altLang="fi-FI" sz="2000" dirty="0" smtClean="0">
                <a:ea typeface="ＭＳ Ｐゴシック" panose="020B0600070205080204" pitchFamily="34" charset="-128"/>
                <a:cs typeface="ＭＳ Ｐゴシック" panose="020B0600070205080204" pitchFamily="34" charset="-128"/>
              </a:rPr>
              <a:t> (EPS)</a:t>
            </a:r>
          </a:p>
        </p:txBody>
      </p:sp>
      <p:sp>
        <p:nvSpPr>
          <p:cNvPr id="1741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527627FE-85D7-4874-A978-CECF585C2AD8}" type="slidenum">
              <a:rPr lang="en-US" altLang="fi-FI" sz="900" smtClean="0">
                <a:solidFill>
                  <a:schemeClr val="tx1"/>
                </a:solidFill>
              </a:rPr>
              <a:pPr>
                <a:spcBef>
                  <a:spcPct val="0"/>
                </a:spcBef>
                <a:buClrTx/>
                <a:buFontTx/>
                <a:buNone/>
              </a:pPr>
              <a:t>13</a:t>
            </a:fld>
            <a:endParaRPr lang="en-US" altLang="fi-FI" sz="900" smtClean="0">
              <a:solidFill>
                <a:schemeClr val="tx1"/>
              </a:solidFill>
            </a:endParaRPr>
          </a:p>
        </p:txBody>
      </p:sp>
      <p:sp>
        <p:nvSpPr>
          <p:cNvPr id="6" name="Footer Placeholder 3"/>
          <p:cNvSpPr>
            <a:spLocks noGrp="1"/>
          </p:cNvSpPr>
          <p:nvPr>
            <p:ph type="ftr" sz="quarter" idx="11"/>
          </p:nvPr>
        </p:nvSpPr>
        <p:spPr>
          <a:xfrm>
            <a:off x="395536" y="6054725"/>
            <a:ext cx="2088232" cy="365125"/>
          </a:xfrm>
        </p:spPr>
        <p:txBody>
          <a:bodyPr/>
          <a:lstStyle/>
          <a:p>
            <a:pPr fontAlgn="auto">
              <a:spcBef>
                <a:spcPts val="0"/>
              </a:spcBef>
              <a:spcAft>
                <a:spcPts val="0"/>
              </a:spcAft>
              <a:defRPr/>
            </a:pPr>
            <a:r>
              <a:rPr lang="en-US" altLang="fi-FI" dirty="0" err="1" smtClean="0">
                <a:latin typeface="+mn-lt"/>
              </a:rPr>
              <a:t>Bioaerosolit</a:t>
            </a:r>
            <a:r>
              <a:rPr lang="en-US" altLang="fi-FI" dirty="0" smtClean="0">
                <a:latin typeface="+mn-lt"/>
              </a:rPr>
              <a:t> ja </a:t>
            </a:r>
            <a:r>
              <a:rPr lang="en-US" altLang="fi-FI" dirty="0" err="1" smtClean="0">
                <a:latin typeface="+mn-lt"/>
              </a:rPr>
              <a:t>punkit</a:t>
            </a:r>
            <a:r>
              <a:rPr lang="en-US" altLang="fi-FI" dirty="0" smtClean="0">
                <a:latin typeface="+mn-lt"/>
              </a:rPr>
              <a:t>/ </a:t>
            </a:r>
            <a:r>
              <a:rPr lang="en-US" altLang="fi-FI" dirty="0" err="1" smtClean="0">
                <a:latin typeface="+mn-lt"/>
              </a:rPr>
              <a:t>Työterveyslaitos</a:t>
            </a:r>
            <a:r>
              <a:rPr lang="en-US" altLang="fi-FI" dirty="0" smtClean="0">
                <a:latin typeface="+mn-lt"/>
              </a:rPr>
              <a:t> / S. </a:t>
            </a:r>
            <a:r>
              <a:rPr lang="en-US" altLang="fi-FI" dirty="0" err="1" smtClean="0">
                <a:latin typeface="+mn-lt"/>
              </a:rPr>
              <a:t>Lappalainen</a:t>
            </a:r>
            <a:r>
              <a:rPr lang="en-US" altLang="fi-FI" dirty="0" smtClean="0">
                <a:latin typeface="+mn-lt"/>
              </a:rPr>
              <a:t> ja </a:t>
            </a:r>
            <a:r>
              <a:rPr lang="en-US" altLang="fi-FI" dirty="0" err="1" smtClean="0">
                <a:latin typeface="+mn-lt"/>
              </a:rPr>
              <a:t>M.Reiman</a:t>
            </a:r>
            <a:endParaRPr lang="en-US" altLang="fi-FI" dirty="0">
              <a:latin typeface="+mn-lt"/>
            </a:endParaRPr>
          </a:p>
        </p:txBody>
      </p:sp>
    </p:spTree>
    <p:extLst>
      <p:ext uri="{BB962C8B-B14F-4D97-AF65-F5344CB8AC3E}">
        <p14:creationId xmlns:p14="http://schemas.microsoft.com/office/powerpoint/2010/main" val="465372048"/>
      </p:ext>
    </p:extLst>
  </p:cSld>
  <p:clrMapOvr>
    <a:masterClrMapping/>
  </p:clrMapOvr>
  <p:transition spd="med">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p:cNvSpPr>
          <p:nvPr>
            <p:ph type="title"/>
          </p:nvPr>
        </p:nvSpPr>
        <p:spPr/>
        <p:txBody>
          <a:bodyPr>
            <a:normAutofit/>
          </a:bodyPr>
          <a:lstStyle/>
          <a:p>
            <a:r>
              <a:rPr lang="fi-FI" altLang="fi-FI" sz="2800" smtClean="0">
                <a:ea typeface="ＭＳ Ｐゴシック" panose="020B0600070205080204" pitchFamily="34" charset="-128"/>
              </a:rPr>
              <a:t>Biologisia haittatekijöitä koskevien raja-arvojen puuttuminen</a:t>
            </a:r>
          </a:p>
        </p:txBody>
      </p:sp>
      <p:sp>
        <p:nvSpPr>
          <p:cNvPr id="19462" name="Rectangle 3"/>
          <p:cNvSpPr>
            <a:spLocks noGrp="1"/>
          </p:cNvSpPr>
          <p:nvPr>
            <p:ph idx="1"/>
          </p:nvPr>
        </p:nvSpPr>
        <p:spPr>
          <a:solidFill>
            <a:schemeClr val="bg1"/>
          </a:solidFill>
        </p:spPr>
        <p:txBody>
          <a:bodyPr>
            <a:normAutofit/>
          </a:bodyPr>
          <a:lstStyle/>
          <a:p>
            <a:pPr>
              <a:lnSpc>
                <a:spcPct val="90000"/>
              </a:lnSpc>
              <a:buFont typeface="Arial" panose="020B0604020202020204" pitchFamily="34" charset="0"/>
              <a:buNone/>
            </a:pPr>
            <a:endParaRPr lang="fi-FI" altLang="fi-FI" sz="1400" dirty="0" smtClean="0">
              <a:ea typeface="ＭＳ Ｐゴシック" panose="020B0600070205080204" pitchFamily="34" charset="-128"/>
              <a:cs typeface="ＭＳ Ｐゴシック" panose="020B0600070205080204" pitchFamily="34" charset="-128"/>
            </a:endParaRPr>
          </a:p>
          <a:p>
            <a:pPr>
              <a:lnSpc>
                <a:spcPct val="90000"/>
              </a:lnSpc>
            </a:pPr>
            <a:r>
              <a:rPr lang="fi-FI" altLang="fi-FI" sz="1800" dirty="0" smtClean="0">
                <a:ea typeface="ＭＳ Ｐゴシック" panose="020B0600070205080204" pitchFamily="34" charset="-128"/>
                <a:cs typeface="ＭＳ Ｐゴシック" panose="020B0600070205080204" pitchFamily="34" charset="-128"/>
              </a:rPr>
              <a:t>Annos-vaste-suhde tunnetaan vain joidenkin patogeenisten (tartunta- tai tulehdustauteja aiheuttavien) biologisten tekijöiden osalta </a:t>
            </a:r>
          </a:p>
          <a:p>
            <a:pPr lvl="1">
              <a:lnSpc>
                <a:spcPct val="90000"/>
              </a:lnSpc>
            </a:pPr>
            <a:r>
              <a:rPr lang="fi-FI" altLang="fi-FI" dirty="0" smtClean="0">
                <a:ea typeface="ＭＳ Ｐゴシック" panose="020B0600070205080204" pitchFamily="34" charset="-128"/>
                <a:cs typeface="Georgia" panose="02040502050405020303" pitchFamily="18" charset="0"/>
              </a:rPr>
              <a:t>ympäristömittausten arvo kyseenalainen, koska tautien synty pyritään estämään ensisijaisesti rokotusten, tapausten jäljittämisen, jälkieston ja lääkehoidon avulla</a:t>
            </a:r>
          </a:p>
          <a:p>
            <a:pPr>
              <a:lnSpc>
                <a:spcPct val="90000"/>
              </a:lnSpc>
            </a:pPr>
            <a:endParaRPr lang="fi-FI" altLang="fi-FI" sz="1800" dirty="0" smtClean="0">
              <a:ea typeface="ＭＳ Ｐゴシック" panose="020B0600070205080204" pitchFamily="34" charset="-128"/>
              <a:cs typeface="ＭＳ Ｐゴシック" panose="020B0600070205080204" pitchFamily="34" charset="-128"/>
            </a:endParaRPr>
          </a:p>
          <a:p>
            <a:pPr>
              <a:lnSpc>
                <a:spcPct val="90000"/>
              </a:lnSpc>
            </a:pPr>
            <a:r>
              <a:rPr lang="fi-FI" altLang="fi-FI" sz="1800" dirty="0" smtClean="0">
                <a:ea typeface="ＭＳ Ｐゴシック" panose="020B0600070205080204" pitchFamily="34" charset="-128"/>
                <a:cs typeface="ＭＳ Ｐゴシック" panose="020B0600070205080204" pitchFamily="34" charset="-128"/>
              </a:rPr>
              <a:t>Ns. ympäristömikrobeista tietoa puuttuu HTP (haitalliseksi tunnettu pitoisuus) –raja-arvon asettamiseksi</a:t>
            </a:r>
          </a:p>
          <a:p>
            <a:pPr>
              <a:lnSpc>
                <a:spcPct val="90000"/>
              </a:lnSpc>
            </a:pPr>
            <a:r>
              <a:rPr lang="fi-FI" altLang="fi-FI" sz="1800" dirty="0" smtClean="0">
                <a:ea typeface="ＭＳ Ｐゴシック" panose="020B0600070205080204" pitchFamily="34" charset="-128"/>
                <a:cs typeface="ＭＳ Ｐゴシック" panose="020B0600070205080204" pitchFamily="34" charset="-128"/>
              </a:rPr>
              <a:t>Asumisterveysohjeessa (</a:t>
            </a:r>
            <a:r>
              <a:rPr lang="fi-FI" altLang="fi-FI" sz="1800" dirty="0" err="1" smtClean="0">
                <a:ea typeface="ＭＳ Ｐゴシック" panose="020B0600070205080204" pitchFamily="34" charset="-128"/>
                <a:cs typeface="ＭＳ Ｐゴシック" panose="020B0600070205080204" pitchFamily="34" charset="-128"/>
              </a:rPr>
              <a:t>STM:n</a:t>
            </a:r>
            <a:r>
              <a:rPr lang="fi-FI" altLang="fi-FI" sz="1800" dirty="0" smtClean="0">
                <a:ea typeface="ＭＳ Ｐゴシック" panose="020B0600070205080204" pitchFamily="34" charset="-128"/>
                <a:cs typeface="ＭＳ Ｐゴシック" panose="020B0600070205080204" pitchFamily="34" charset="-128"/>
              </a:rPr>
              <a:t> oppaita 2003:1) annetaan vertailuarvoja asunnoista/rakennuksista otettujen näytteiden mikrobipitoisuuksille, mutta ne eivät ole ns. raja-arvoja</a:t>
            </a:r>
          </a:p>
          <a:p>
            <a:pPr>
              <a:lnSpc>
                <a:spcPct val="90000"/>
              </a:lnSpc>
            </a:pPr>
            <a:endParaRPr lang="fi-FI" altLang="fi-FI" sz="1800" dirty="0" smtClean="0">
              <a:ea typeface="ＭＳ Ｐゴシック" panose="020B0600070205080204" pitchFamily="34" charset="-128"/>
              <a:cs typeface="ＭＳ Ｐゴシック" panose="020B0600070205080204" pitchFamily="34" charset="-128"/>
            </a:endParaRPr>
          </a:p>
        </p:txBody>
      </p:sp>
      <p:sp>
        <p:nvSpPr>
          <p:cNvPr id="19459" name="Dian numeron paikkamerkki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DA6627F6-1077-4B43-8B1B-F8186B2E35AC}" type="slidenum">
              <a:rPr lang="fi-FI" altLang="fi-FI" sz="900" smtClean="0">
                <a:solidFill>
                  <a:schemeClr val="tx1"/>
                </a:solidFill>
              </a:rPr>
              <a:pPr>
                <a:spcBef>
                  <a:spcPct val="0"/>
                </a:spcBef>
                <a:buClrTx/>
                <a:buFontTx/>
                <a:buNone/>
              </a:pPr>
              <a:t>14</a:t>
            </a:fld>
            <a:endParaRPr lang="fi-FI" altLang="fi-FI" sz="900" smtClean="0">
              <a:solidFill>
                <a:schemeClr val="tx1"/>
              </a:solidFill>
            </a:endParaRPr>
          </a:p>
        </p:txBody>
      </p:sp>
      <p:sp>
        <p:nvSpPr>
          <p:cNvPr id="7" name="Alatunnisteen paikkamerkki 10"/>
          <p:cNvSpPr>
            <a:spLocks noGrp="1"/>
          </p:cNvSpPr>
          <p:nvPr>
            <p:ph type="ftr" sz="quarter" idx="11"/>
          </p:nvPr>
        </p:nvSpPr>
        <p:spPr bwMode="auto">
          <a:xfrm>
            <a:off x="323528" y="6058414"/>
            <a:ext cx="1799091"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r>
              <a:rPr lang="fi-FI" altLang="fi-FI" sz="900" smtClean="0">
                <a:solidFill>
                  <a:schemeClr val="tx1"/>
                </a:solidFill>
              </a:rPr>
              <a:t>Marjut Reiman</a:t>
            </a:r>
          </a:p>
        </p:txBody>
      </p:sp>
    </p:spTree>
    <p:extLst>
      <p:ext uri="{BB962C8B-B14F-4D97-AF65-F5344CB8AC3E}">
        <p14:creationId xmlns:p14="http://schemas.microsoft.com/office/powerpoint/2010/main" val="928025252"/>
      </p:ext>
    </p:extLst>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7E35BE0D-9A40-47CB-88AD-13498E0C163B}" type="slidenum">
              <a:rPr lang="fi-FI" altLang="fi-FI" sz="900" smtClean="0">
                <a:solidFill>
                  <a:schemeClr val="tx1"/>
                </a:solidFill>
              </a:rPr>
              <a:pPr>
                <a:spcBef>
                  <a:spcPct val="0"/>
                </a:spcBef>
                <a:buClrTx/>
                <a:buFontTx/>
                <a:buNone/>
              </a:pPr>
              <a:t>15</a:t>
            </a:fld>
            <a:endParaRPr lang="fi-FI" altLang="fi-FI" sz="900" smtClean="0">
              <a:solidFill>
                <a:schemeClr val="tx1"/>
              </a:solidFill>
            </a:endParaRPr>
          </a:p>
        </p:txBody>
      </p:sp>
      <p:sp>
        <p:nvSpPr>
          <p:cNvPr id="20484" name="Footer Placeholder 5"/>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r>
              <a:rPr lang="fi-FI" altLang="fi-FI" sz="900" smtClean="0">
                <a:solidFill>
                  <a:schemeClr val="tx1"/>
                </a:solidFill>
              </a:rPr>
              <a:t>Marjut Reiman</a:t>
            </a:r>
          </a:p>
        </p:txBody>
      </p:sp>
      <p:sp>
        <p:nvSpPr>
          <p:cNvPr id="20485" name="Rectangle 2"/>
          <p:cNvSpPr>
            <a:spLocks noGrp="1"/>
          </p:cNvSpPr>
          <p:nvPr>
            <p:ph type="title"/>
          </p:nvPr>
        </p:nvSpPr>
        <p:spPr>
          <a:xfrm>
            <a:off x="471374" y="248719"/>
            <a:ext cx="8348776" cy="1517154"/>
          </a:xfrm>
        </p:spPr>
        <p:txBody>
          <a:bodyPr>
            <a:noAutofit/>
          </a:bodyPr>
          <a:lstStyle/>
          <a:p>
            <a:r>
              <a:rPr lang="fi-FI" altLang="fi-FI" sz="2800" dirty="0" smtClean="0">
                <a:latin typeface="+mn-lt"/>
                <a:ea typeface="ＭＳ Ｐゴシック" panose="020B0600070205080204" pitchFamily="34" charset="-128"/>
              </a:rPr>
              <a:t>Sieni- ja bakteeripitoisuuksien </a:t>
            </a:r>
            <a:r>
              <a:rPr lang="fi-FI" altLang="fi-FI" sz="2800" dirty="0" err="1" smtClean="0">
                <a:latin typeface="+mn-lt"/>
                <a:ea typeface="ＭＳ Ｐゴシック" panose="020B0600070205080204" pitchFamily="34" charset="-128"/>
              </a:rPr>
              <a:t>persentiilit</a:t>
            </a:r>
            <a:r>
              <a:rPr lang="fi-FI" altLang="fi-FI" sz="2800" dirty="0" smtClean="0">
                <a:latin typeface="+mn-lt"/>
                <a:ea typeface="ＭＳ Ｐゴシック" panose="020B0600070205080204" pitchFamily="34" charset="-128"/>
              </a:rPr>
              <a:t> homevaurio- ja kontrollitoimistorakennuksissa</a:t>
            </a:r>
            <a:br>
              <a:rPr lang="fi-FI" altLang="fi-FI" sz="2800" dirty="0" smtClean="0">
                <a:latin typeface="+mn-lt"/>
                <a:ea typeface="ＭＳ Ｐゴシック" panose="020B0600070205080204" pitchFamily="34" charset="-128"/>
              </a:rPr>
            </a:br>
            <a:r>
              <a:rPr lang="fi-FI" altLang="fi-FI" sz="1200" dirty="0" smtClean="0">
                <a:latin typeface="+mn-lt"/>
                <a:ea typeface="ＭＳ Ｐゴシック" panose="020B0600070205080204" pitchFamily="34" charset="-128"/>
              </a:rPr>
              <a:t>Salonen </a:t>
            </a:r>
            <a:r>
              <a:rPr lang="fi-FI" altLang="fi-FI" sz="1200" dirty="0" smtClean="0">
                <a:latin typeface="+mn-lt"/>
                <a:ea typeface="ＭＳ Ｐゴシック" panose="020B0600070205080204" pitchFamily="34" charset="-128"/>
              </a:rPr>
              <a:t>H., Lappalainen S., Lindroos, O., Harju R. and Reijula K. 2007. </a:t>
            </a:r>
            <a:r>
              <a:rPr lang="fi-FI" altLang="fi-FI" sz="1200" dirty="0" err="1" smtClean="0">
                <a:latin typeface="+mn-lt"/>
                <a:ea typeface="ＭＳ Ｐゴシック" panose="020B0600070205080204" pitchFamily="34" charset="-128"/>
              </a:rPr>
              <a:t>Fungi</a:t>
            </a:r>
            <a:r>
              <a:rPr lang="fi-FI" altLang="fi-FI" sz="1200" dirty="0" smtClean="0">
                <a:latin typeface="+mn-lt"/>
                <a:ea typeface="ＭＳ Ｐゴシック" panose="020B0600070205080204" pitchFamily="34" charset="-128"/>
              </a:rPr>
              <a:t> and </a:t>
            </a:r>
            <a:r>
              <a:rPr lang="fi-FI" altLang="fi-FI" sz="1200" dirty="0" err="1" smtClean="0">
                <a:latin typeface="+mn-lt"/>
                <a:ea typeface="ＭＳ Ｐゴシック" panose="020B0600070205080204" pitchFamily="34" charset="-128"/>
              </a:rPr>
              <a:t>bacteria</a:t>
            </a:r>
            <a:r>
              <a:rPr lang="fi-FI" altLang="fi-FI" sz="1200" dirty="0" smtClean="0">
                <a:latin typeface="+mn-lt"/>
                <a:ea typeface="ＭＳ Ｐゴシック" panose="020B0600070205080204" pitchFamily="34" charset="-128"/>
              </a:rPr>
              <a:t> in </a:t>
            </a:r>
            <a:r>
              <a:rPr lang="fi-FI" altLang="fi-FI" sz="1200" dirty="0" err="1" smtClean="0">
                <a:latin typeface="+mn-lt"/>
                <a:ea typeface="ＭＳ Ｐゴシック" panose="020B0600070205080204" pitchFamily="34" charset="-128"/>
              </a:rPr>
              <a:t>mould-damaged</a:t>
            </a:r>
            <a:r>
              <a:rPr lang="fi-FI" altLang="fi-FI" sz="1200" dirty="0" smtClean="0">
                <a:latin typeface="+mn-lt"/>
                <a:ea typeface="ＭＳ Ｐゴシック" panose="020B0600070205080204" pitchFamily="34" charset="-128"/>
              </a:rPr>
              <a:t> and </a:t>
            </a:r>
            <a:r>
              <a:rPr lang="fi-FI" altLang="fi-FI" sz="1200" dirty="0" err="1" smtClean="0">
                <a:latin typeface="+mn-lt"/>
                <a:ea typeface="ＭＳ Ｐゴシック" panose="020B0600070205080204" pitchFamily="34" charset="-128"/>
              </a:rPr>
              <a:t>non-damaged</a:t>
            </a:r>
            <a:r>
              <a:rPr lang="fi-FI" altLang="fi-FI" sz="1200" dirty="0" smtClean="0">
                <a:latin typeface="+mn-lt"/>
                <a:ea typeface="ＭＳ Ｐゴシック" panose="020B0600070205080204" pitchFamily="34" charset="-128"/>
              </a:rPr>
              <a:t> </a:t>
            </a:r>
            <a:r>
              <a:rPr lang="fi-FI" altLang="fi-FI" sz="1200" dirty="0" err="1" smtClean="0">
                <a:latin typeface="+mn-lt"/>
                <a:ea typeface="ＭＳ Ｐゴシック" panose="020B0600070205080204" pitchFamily="34" charset="-128"/>
              </a:rPr>
              <a:t>office</a:t>
            </a:r>
            <a:r>
              <a:rPr lang="fi-FI" altLang="fi-FI" sz="1200" dirty="0" smtClean="0">
                <a:latin typeface="+mn-lt"/>
                <a:ea typeface="ＭＳ Ｐゴシック" panose="020B0600070205080204" pitchFamily="34" charset="-128"/>
              </a:rPr>
              <a:t> </a:t>
            </a:r>
            <a:r>
              <a:rPr lang="fi-FI" altLang="fi-FI" sz="1200" dirty="0" err="1" smtClean="0">
                <a:latin typeface="+mn-lt"/>
                <a:ea typeface="ＭＳ Ｐゴシック" panose="020B0600070205080204" pitchFamily="34" charset="-128"/>
              </a:rPr>
              <a:t>environments</a:t>
            </a:r>
            <a:r>
              <a:rPr lang="fi-FI" altLang="fi-FI" sz="1200" dirty="0" smtClean="0">
                <a:latin typeface="+mn-lt"/>
                <a:ea typeface="ＭＳ Ｐゴシック" panose="020B0600070205080204" pitchFamily="34" charset="-128"/>
              </a:rPr>
              <a:t> in a </a:t>
            </a:r>
            <a:r>
              <a:rPr lang="fi-FI" altLang="fi-FI" sz="1200" dirty="0" err="1" smtClean="0">
                <a:latin typeface="+mn-lt"/>
                <a:ea typeface="ＭＳ Ｐゴシック" panose="020B0600070205080204" pitchFamily="34" charset="-128"/>
              </a:rPr>
              <a:t>subarctic</a:t>
            </a:r>
            <a:r>
              <a:rPr lang="fi-FI" altLang="fi-FI" sz="1200" dirty="0" smtClean="0">
                <a:latin typeface="+mn-lt"/>
                <a:ea typeface="ＭＳ Ｐゴシック" panose="020B0600070205080204" pitchFamily="34" charset="-128"/>
              </a:rPr>
              <a:t> </a:t>
            </a:r>
            <a:r>
              <a:rPr lang="fi-FI" altLang="fi-FI" sz="1200" dirty="0" err="1" smtClean="0">
                <a:latin typeface="+mn-lt"/>
                <a:ea typeface="ＭＳ Ｐゴシック" panose="020B0600070205080204" pitchFamily="34" charset="-128"/>
              </a:rPr>
              <a:t>climate</a:t>
            </a:r>
            <a:r>
              <a:rPr lang="fi-FI" altLang="fi-FI" sz="1200" dirty="0" smtClean="0">
                <a:latin typeface="+mn-lt"/>
                <a:ea typeface="ＭＳ Ｐゴシック" panose="020B0600070205080204" pitchFamily="34" charset="-128"/>
              </a:rPr>
              <a:t>. </a:t>
            </a:r>
            <a:r>
              <a:rPr lang="fi-FI" altLang="fi-FI" sz="1200" dirty="0" err="1" smtClean="0">
                <a:latin typeface="+mn-lt"/>
                <a:ea typeface="ＭＳ Ｐゴシック" panose="020B0600070205080204" pitchFamily="34" charset="-128"/>
              </a:rPr>
              <a:t>Athmospheric</a:t>
            </a:r>
            <a:r>
              <a:rPr lang="fi-FI" altLang="fi-FI" sz="1200" dirty="0" smtClean="0">
                <a:latin typeface="+mn-lt"/>
                <a:ea typeface="ＭＳ Ｐゴシック" panose="020B0600070205080204" pitchFamily="34" charset="-128"/>
              </a:rPr>
              <a:t> Environment.</a:t>
            </a:r>
          </a:p>
        </p:txBody>
      </p:sp>
      <p:graphicFrame>
        <p:nvGraphicFramePr>
          <p:cNvPr id="87115" name="Group 75"/>
          <p:cNvGraphicFramePr>
            <a:graphicFrameLocks noGrp="1"/>
          </p:cNvGraphicFramePr>
          <p:nvPr>
            <p:ph idx="1"/>
            <p:extLst>
              <p:ext uri="{D42A27DB-BD31-4B8C-83A1-F6EECF244321}">
                <p14:modId xmlns:p14="http://schemas.microsoft.com/office/powerpoint/2010/main" val="1122576779"/>
              </p:ext>
            </p:extLst>
          </p:nvPr>
        </p:nvGraphicFramePr>
        <p:xfrm>
          <a:off x="683568" y="2204864"/>
          <a:ext cx="7796468" cy="3721173"/>
        </p:xfrm>
        <a:graphic>
          <a:graphicData uri="http://schemas.openxmlformats.org/drawingml/2006/table">
            <a:tbl>
              <a:tblPr/>
              <a:tblGrid>
                <a:gridCol w="1526914"/>
                <a:gridCol w="1011506"/>
                <a:gridCol w="1155583"/>
                <a:gridCol w="1011505"/>
                <a:gridCol w="1011506"/>
                <a:gridCol w="1011505"/>
                <a:gridCol w="1067949"/>
              </a:tblGrid>
              <a:tr h="1370803">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200" b="0" i="0" u="none" strike="noStrike" cap="none" normalizeH="0" baseline="0" dirty="0" err="1"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persentiilit</a:t>
                      </a:r>
                      <a:endParaRPr kumimoji="0" lang="fi-FI" altLang="fi-FI" sz="1200" b="0" i="0" u="none" strike="noStrike" cap="none" normalizeH="0" baseline="0" dirty="0" smtClean="0">
                        <a:ln>
                          <a:noFill/>
                        </a:ln>
                        <a:solidFill>
                          <a:srgbClr val="404040"/>
                        </a:solidFill>
                        <a:effectLst/>
                        <a:latin typeface="+mn-lt"/>
                        <a:ea typeface="ＭＳ Ｐゴシック" panose="020B0600070205080204" pitchFamily="34" charset="-128"/>
                        <a:cs typeface="ＭＳ Ｐゴシック" panose="020B0600070205080204" pitchFamily="34" charset="-128"/>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Sieni-itiöt </a:t>
                      </a:r>
                      <a:br>
                        <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br>
                      <a:r>
                        <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(DG-18)</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Home-vaurio-raken-nukset</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cfu/m</a:t>
                      </a:r>
                      <a:r>
                        <a:rPr kumimoji="0" lang="fi-FI" altLang="fi-FI" sz="1050" b="1" i="0" u="none" strike="noStrike" cap="none" normalizeH="0" baseline="3000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3</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Sieni-itiöt</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(DG-18)</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Kontrolli-rakennuk-set</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cfu/m</a:t>
                      </a:r>
                      <a:r>
                        <a:rPr kumimoji="0" lang="fi-FI" altLang="fi-FI" sz="1050" b="1" i="0" u="none" strike="noStrike" cap="none" normalizeH="0" baseline="3000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3</a:t>
                      </a:r>
                      <a:endPar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Sieni-itiöt</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(MEA)</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Home-vaurio-raken-nukset</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cfu/m</a:t>
                      </a:r>
                      <a:r>
                        <a:rPr kumimoji="0" lang="fi-FI" altLang="fi-FI" sz="1050" b="1" i="0" u="none" strike="noStrike" cap="none" normalizeH="0" baseline="3000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3</a:t>
                      </a:r>
                      <a:endPar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Sieni-itiö</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(MEA)</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Kontrolli-raken-nukset</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cfu/m</a:t>
                      </a:r>
                      <a:r>
                        <a:rPr kumimoji="0" lang="fi-FI" altLang="fi-FI" sz="1050" b="1" i="0" u="none" strike="noStrike" cap="none" normalizeH="0" baseline="3000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3</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endPar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Bakteerit</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(THG)</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Home-vaurio-raken-nukset</a:t>
                      </a:r>
                      <a:br>
                        <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br>
                      <a:r>
                        <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cfu/m</a:t>
                      </a:r>
                      <a:r>
                        <a:rPr kumimoji="0" lang="fi-FI" altLang="fi-FI" sz="1050" b="1" i="0" u="none" strike="noStrike" cap="none" normalizeH="0" baseline="3000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3</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endPar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Bakteerit</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(THG)</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Kontrolli-raken-nukset</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cfu/m</a:t>
                      </a:r>
                      <a:r>
                        <a:rPr kumimoji="0" lang="fi-FI" altLang="fi-FI" sz="1050" b="1" i="0" u="none" strike="noStrike" cap="none" normalizeH="0" baseline="3000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3</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endParaRPr kumimoji="0" lang="fi-FI" altLang="fi-FI" sz="105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286">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Mediaani</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24</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5</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21</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2</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114</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80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595">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P</a:t>
                      </a:r>
                      <a:r>
                        <a:rPr kumimoji="0" lang="fi-FI" altLang="fi-FI" sz="1600" b="0" i="0" u="none" strike="noStrike" cap="none" normalizeH="0" baseline="-2500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60</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33</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5</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31</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5</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209</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118</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47">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P</a:t>
                      </a:r>
                      <a:r>
                        <a:rPr kumimoji="0" lang="fi-FI" altLang="fi-FI" sz="1600" b="0" i="0" u="none" strike="noStrike" cap="none" normalizeH="0" baseline="-2500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70</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43</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7</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54</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7</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264</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156</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5362">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P</a:t>
                      </a:r>
                      <a:r>
                        <a:rPr kumimoji="0" lang="fi-FI" altLang="fi-FI" sz="1600" b="0" i="0" u="none" strike="noStrike" cap="none" normalizeH="0" baseline="-2500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80</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73</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12</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94</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9</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348</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207</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287">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P</a:t>
                      </a:r>
                      <a:r>
                        <a:rPr kumimoji="0" lang="fi-FI" altLang="fi-FI" sz="1600" b="0" i="0" u="none" strike="noStrike" cap="none" normalizeH="0" baseline="-2500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90</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208</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15</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199</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14</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582</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1"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309</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326381">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00172E"/>
                          </a:solidFill>
                          <a:effectLst/>
                          <a:latin typeface="+mn-lt"/>
                          <a:ea typeface="ＭＳ Ｐゴシック" panose="020B0600070205080204" pitchFamily="34" charset="-128"/>
                          <a:cs typeface="ＭＳ Ｐゴシック" panose="020B0600070205080204" pitchFamily="34" charset="-128"/>
                        </a:rPr>
                        <a:t>maksimi</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610B"/>
                    </a:solid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00172E"/>
                          </a:solidFill>
                          <a:effectLst/>
                          <a:latin typeface="+mn-lt"/>
                          <a:ea typeface="ＭＳ Ｐゴシック" panose="020B0600070205080204" pitchFamily="34" charset="-128"/>
                          <a:cs typeface="ＭＳ Ｐゴシック" panose="020B0600070205080204" pitchFamily="34" charset="-128"/>
                        </a:rPr>
                        <a:t>2468</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610B"/>
                    </a:solid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1" i="0" u="none" strike="noStrike" cap="none" normalizeH="0" baseline="0" smtClean="0">
                          <a:ln>
                            <a:noFill/>
                          </a:ln>
                          <a:solidFill>
                            <a:srgbClr val="00172E"/>
                          </a:solidFill>
                          <a:effectLst/>
                          <a:latin typeface="+mn-lt"/>
                          <a:ea typeface="ＭＳ Ｐゴシック" panose="020B0600070205080204" pitchFamily="34" charset="-128"/>
                          <a:cs typeface="ＭＳ Ｐゴシック" panose="020B0600070205080204" pitchFamily="34" charset="-128"/>
                        </a:rPr>
                        <a:t>45</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610B"/>
                    </a:solid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00172E"/>
                          </a:solidFill>
                          <a:effectLst/>
                          <a:latin typeface="+mn-lt"/>
                          <a:ea typeface="ＭＳ Ｐゴシック" panose="020B0600070205080204" pitchFamily="34" charset="-128"/>
                          <a:cs typeface="ＭＳ Ｐゴシック" panose="020B0600070205080204" pitchFamily="34" charset="-128"/>
                        </a:rPr>
                        <a:t>2431</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610B"/>
                    </a:solid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1" i="0" u="none" strike="noStrike" cap="none" normalizeH="0" baseline="0" smtClean="0">
                          <a:ln>
                            <a:noFill/>
                          </a:ln>
                          <a:solidFill>
                            <a:srgbClr val="00172E"/>
                          </a:solidFill>
                          <a:effectLst/>
                          <a:latin typeface="+mn-lt"/>
                          <a:ea typeface="ＭＳ Ｐゴシック" panose="020B0600070205080204" pitchFamily="34" charset="-128"/>
                          <a:cs typeface="ＭＳ Ｐゴシック" panose="020B0600070205080204" pitchFamily="34" charset="-128"/>
                        </a:rPr>
                        <a:t>26</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610B"/>
                    </a:solid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00172E"/>
                          </a:solidFill>
                          <a:effectLst/>
                          <a:latin typeface="+mn-lt"/>
                          <a:ea typeface="ＭＳ Ｐゴシック" panose="020B0600070205080204" pitchFamily="34" charset="-128"/>
                          <a:cs typeface="ＭＳ Ｐゴシック" panose="020B0600070205080204" pitchFamily="34" charset="-128"/>
                        </a:rPr>
                        <a:t>1551</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610B"/>
                    </a:solid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473075"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954088"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331913"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1716088"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1732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6304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0876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544888"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1" i="0" u="none" strike="noStrike" cap="none" normalizeH="0" baseline="0" dirty="0" smtClean="0">
                          <a:ln>
                            <a:noFill/>
                          </a:ln>
                          <a:solidFill>
                            <a:srgbClr val="00172E"/>
                          </a:solidFill>
                          <a:effectLst/>
                          <a:latin typeface="+mn-lt"/>
                          <a:ea typeface="ＭＳ Ｐゴシック" panose="020B0600070205080204" pitchFamily="34" charset="-128"/>
                          <a:cs typeface="ＭＳ Ｐゴシック" panose="020B0600070205080204" pitchFamily="34" charset="-128"/>
                        </a:rPr>
                        <a:t>536</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610B"/>
                    </a:solidFill>
                  </a:tcPr>
                </a:tc>
              </a:tr>
            </a:tbl>
          </a:graphicData>
        </a:graphic>
      </p:graphicFrame>
    </p:spTree>
    <p:extLst>
      <p:ext uri="{BB962C8B-B14F-4D97-AF65-F5344CB8AC3E}">
        <p14:creationId xmlns:p14="http://schemas.microsoft.com/office/powerpoint/2010/main" val="2099015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p:cNvSpPr>
          <p:nvPr>
            <p:ph type="title"/>
          </p:nvPr>
        </p:nvSpPr>
        <p:spPr/>
        <p:txBody>
          <a:bodyPr>
            <a:normAutofit/>
          </a:bodyPr>
          <a:lstStyle/>
          <a:p>
            <a:r>
              <a:rPr lang="fi-FI" altLang="fi-FI" sz="2800" dirty="0" smtClean="0">
                <a:ea typeface="ＭＳ Ｐゴシック" panose="020B0600070205080204" pitchFamily="34" charset="-128"/>
              </a:rPr>
              <a:t>Syitä </a:t>
            </a:r>
            <a:r>
              <a:rPr lang="fi-FI" altLang="fi-FI" sz="2800" dirty="0" smtClean="0">
                <a:ea typeface="ＭＳ Ｐゴシック" panose="020B0600070205080204" pitchFamily="34" charset="-128"/>
              </a:rPr>
              <a:t>raja-arvojen puuttumiselle</a:t>
            </a:r>
            <a:br>
              <a:rPr lang="fi-FI" altLang="fi-FI" sz="2800" dirty="0" smtClean="0">
                <a:ea typeface="ＭＳ Ｐゴシック" panose="020B0600070205080204" pitchFamily="34" charset="-128"/>
              </a:rPr>
            </a:br>
            <a:r>
              <a:rPr lang="fi-FI" altLang="fi-FI" sz="2800" dirty="0" smtClean="0">
                <a:ea typeface="ＭＳ Ｐゴシック" panose="020B0600070205080204" pitchFamily="34" charset="-128"/>
              </a:rPr>
              <a:t>biologisille tekijöille</a:t>
            </a:r>
          </a:p>
        </p:txBody>
      </p:sp>
      <p:sp>
        <p:nvSpPr>
          <p:cNvPr id="21510" name="Rectangle 3"/>
          <p:cNvSpPr>
            <a:spLocks noGrp="1"/>
          </p:cNvSpPr>
          <p:nvPr>
            <p:ph idx="1"/>
          </p:nvPr>
        </p:nvSpPr>
        <p:spPr>
          <a:solidFill>
            <a:schemeClr val="bg1"/>
          </a:solidFill>
        </p:spPr>
        <p:txBody>
          <a:bodyPr/>
          <a:lstStyle/>
          <a:p>
            <a:r>
              <a:rPr lang="fi-FI" altLang="fi-FI" sz="2000" dirty="0" smtClean="0">
                <a:ea typeface="ＭＳ Ｐゴシック" panose="020B0600070205080204" pitchFamily="34" charset="-128"/>
                <a:cs typeface="ＭＳ Ｐゴシック" panose="020B0600070205080204" pitchFamily="34" charset="-128"/>
              </a:rPr>
              <a:t>Biologiset haittatekijät esiintyvät ympäristössä usein seoksena </a:t>
            </a:r>
          </a:p>
          <a:p>
            <a:pPr>
              <a:buFont typeface="Arial" panose="020B0604020202020204" pitchFamily="34" charset="0"/>
              <a:buNone/>
            </a:pPr>
            <a:r>
              <a:rPr lang="fi-FI" altLang="fi-FI" sz="2000" dirty="0" smtClean="0">
                <a:ea typeface="ＭＳ Ｐゴシック" panose="020B0600070205080204" pitchFamily="34" charset="-128"/>
                <a:cs typeface="ＭＳ Ｐゴシック" panose="020B0600070205080204" pitchFamily="34" charset="-128"/>
              </a:rPr>
              <a:t>   (= monia mikrobeja - monia haitallisia tekijöitä samanaikaisesti)</a:t>
            </a:r>
          </a:p>
          <a:p>
            <a:r>
              <a:rPr lang="fi-FI" altLang="fi-FI" sz="2000" dirty="0" smtClean="0">
                <a:ea typeface="ＭＳ Ｐゴシック" panose="020B0600070205080204" pitchFamily="34" charset="-128"/>
                <a:cs typeface="ＭＳ Ｐゴシック" panose="020B0600070205080204" pitchFamily="34" charset="-128"/>
              </a:rPr>
              <a:t>Mikrobikohtaiset ominaisuudet </a:t>
            </a:r>
          </a:p>
          <a:p>
            <a:pPr lvl="1"/>
            <a:r>
              <a:rPr lang="fi-FI" altLang="fi-FI" i="1" dirty="0" err="1" smtClean="0">
                <a:ea typeface="ＭＳ Ｐゴシック" panose="020B0600070205080204" pitchFamily="34" charset="-128"/>
                <a:cs typeface="Georgia" panose="02040502050405020303" pitchFamily="18" charset="0"/>
              </a:rPr>
              <a:t>Aspergillus</a:t>
            </a:r>
            <a:r>
              <a:rPr lang="fi-FI" altLang="fi-FI" i="1" dirty="0" smtClean="0">
                <a:ea typeface="ＭＳ Ｐゴシック" panose="020B0600070205080204" pitchFamily="34" charset="-128"/>
                <a:cs typeface="Georgia" panose="02040502050405020303" pitchFamily="18" charset="0"/>
              </a:rPr>
              <a:t> </a:t>
            </a:r>
            <a:r>
              <a:rPr lang="fi-FI" altLang="fi-FI" i="1" dirty="0" err="1" smtClean="0">
                <a:ea typeface="ＭＳ Ｐゴシック" panose="020B0600070205080204" pitchFamily="34" charset="-128"/>
                <a:cs typeface="Georgia" panose="02040502050405020303" pitchFamily="18" charset="0"/>
              </a:rPr>
              <a:t>fumigatus</a:t>
            </a:r>
            <a:endParaRPr lang="fi-FI" altLang="fi-FI" i="1" dirty="0" smtClean="0">
              <a:ea typeface="ＭＳ Ｐゴシック" panose="020B0600070205080204" pitchFamily="34" charset="-128"/>
              <a:cs typeface="Georgia" panose="02040502050405020303" pitchFamily="18" charset="0"/>
            </a:endParaRPr>
          </a:p>
          <a:p>
            <a:pPr lvl="2"/>
            <a:r>
              <a:rPr lang="fi-FI" altLang="fi-FI" dirty="0" smtClean="0">
                <a:ea typeface="ＭＳ Ｐゴシック" panose="020B0600070205080204" pitchFamily="34" charset="-128"/>
                <a:cs typeface="Georgia" panose="02040502050405020303" pitchFamily="18" charset="0"/>
              </a:rPr>
              <a:t>opportunisti patogeeni</a:t>
            </a:r>
          </a:p>
          <a:p>
            <a:pPr lvl="2"/>
            <a:r>
              <a:rPr lang="fi-FI" altLang="fi-FI" dirty="0" smtClean="0">
                <a:ea typeface="ＭＳ Ｐゴシック" panose="020B0600070205080204" pitchFamily="34" charset="-128"/>
                <a:cs typeface="Georgia" panose="02040502050405020303" pitchFamily="18" charset="0"/>
              </a:rPr>
              <a:t>mahdollinen </a:t>
            </a:r>
            <a:r>
              <a:rPr lang="fi-FI" altLang="fi-FI" dirty="0" err="1" smtClean="0">
                <a:ea typeface="ＭＳ Ｐゴシック" panose="020B0600070205080204" pitchFamily="34" charset="-128"/>
                <a:cs typeface="Georgia" panose="02040502050405020303" pitchFamily="18" charset="0"/>
              </a:rPr>
              <a:t>mykotoksiinin</a:t>
            </a:r>
            <a:r>
              <a:rPr lang="fi-FI" altLang="fi-FI" dirty="0" smtClean="0">
                <a:ea typeface="ＭＳ Ｐゴシック" panose="020B0600070205080204" pitchFamily="34" charset="-128"/>
                <a:cs typeface="Georgia" panose="02040502050405020303" pitchFamily="18" charset="0"/>
              </a:rPr>
              <a:t> tuottaja</a:t>
            </a:r>
          </a:p>
          <a:p>
            <a:pPr lvl="2"/>
            <a:r>
              <a:rPr lang="fi-FI" altLang="fi-FI" dirty="0" smtClean="0">
                <a:ea typeface="ＭＳ Ｐゴシック" panose="020B0600070205080204" pitchFamily="34" charset="-128"/>
                <a:cs typeface="Georgia" panose="02040502050405020303" pitchFamily="18" charset="0"/>
              </a:rPr>
              <a:t>pieni-itiöinen, astman ja </a:t>
            </a:r>
            <a:r>
              <a:rPr lang="fi-FI" altLang="fi-FI" dirty="0" err="1" smtClean="0">
                <a:ea typeface="ＭＳ Ｐゴシック" panose="020B0600070205080204" pitchFamily="34" charset="-128"/>
                <a:cs typeface="Georgia" panose="02040502050405020303" pitchFamily="18" charset="0"/>
              </a:rPr>
              <a:t>alveoliitin</a:t>
            </a:r>
            <a:r>
              <a:rPr lang="fi-FI" altLang="fi-FI" dirty="0" smtClean="0">
                <a:ea typeface="ＭＳ Ｐゴシック" panose="020B0600070205080204" pitchFamily="34" charset="-128"/>
                <a:cs typeface="Georgia" panose="02040502050405020303" pitchFamily="18" charset="0"/>
              </a:rPr>
              <a:t> aiheuttaja</a:t>
            </a:r>
          </a:p>
          <a:p>
            <a:pPr lvl="1"/>
            <a:r>
              <a:rPr lang="fi-FI" altLang="fi-FI" dirty="0" smtClean="0">
                <a:ea typeface="ＭＳ Ｐゴシック" panose="020B0600070205080204" pitchFamily="34" charset="-128"/>
                <a:cs typeface="Georgia" panose="02040502050405020303" pitchFamily="18" charset="0"/>
              </a:rPr>
              <a:t>sädesienet eli </a:t>
            </a:r>
            <a:r>
              <a:rPr lang="fi-FI" altLang="fi-FI" dirty="0" err="1" smtClean="0">
                <a:ea typeface="ＭＳ Ｐゴシック" panose="020B0600070205080204" pitchFamily="34" charset="-128"/>
                <a:cs typeface="Georgia" panose="02040502050405020303" pitchFamily="18" charset="0"/>
              </a:rPr>
              <a:t>aktinobakteerit</a:t>
            </a:r>
            <a:endParaRPr lang="fi-FI" altLang="fi-FI" dirty="0" smtClean="0">
              <a:ea typeface="ＭＳ Ｐゴシック" panose="020B0600070205080204" pitchFamily="34" charset="-128"/>
              <a:cs typeface="Georgia" panose="02040502050405020303" pitchFamily="18" charset="0"/>
            </a:endParaRPr>
          </a:p>
          <a:p>
            <a:pPr lvl="2"/>
            <a:r>
              <a:rPr lang="fi-FI" altLang="fi-FI" dirty="0" smtClean="0">
                <a:ea typeface="ＭＳ Ｐゴシック" panose="020B0600070205080204" pitchFamily="34" charset="-128"/>
                <a:cs typeface="Georgia" panose="02040502050405020303" pitchFamily="18" charset="0"/>
              </a:rPr>
              <a:t>useimmat kannat voimakkaasti solutoksisia</a:t>
            </a:r>
          </a:p>
          <a:p>
            <a:endParaRPr lang="fi-FI" altLang="fi-FI" sz="2600" dirty="0" smtClean="0">
              <a:ea typeface="ＭＳ Ｐゴシック" panose="020B0600070205080204" pitchFamily="34" charset="-128"/>
              <a:cs typeface="ＭＳ Ｐゴシック" panose="020B0600070205080204" pitchFamily="34" charset="-128"/>
            </a:endParaRPr>
          </a:p>
          <a:p>
            <a:endParaRPr lang="fi-FI" altLang="fi-FI" dirty="0" smtClean="0">
              <a:ea typeface="ＭＳ Ｐゴシック" panose="020B0600070205080204" pitchFamily="34" charset="-128"/>
              <a:cs typeface="ＭＳ Ｐゴシック" panose="020B0600070205080204" pitchFamily="34" charset="-128"/>
            </a:endParaRPr>
          </a:p>
          <a:p>
            <a:endParaRPr lang="fi-FI" altLang="fi-FI" sz="3100" dirty="0" smtClean="0">
              <a:ea typeface="ＭＳ Ｐゴシック" panose="020B0600070205080204" pitchFamily="34" charset="-128"/>
              <a:cs typeface="ＭＳ Ｐゴシック" panose="020B0600070205080204" pitchFamily="34" charset="-128"/>
            </a:endParaRPr>
          </a:p>
          <a:p>
            <a:endParaRPr lang="fi-FI" altLang="fi-FI" sz="3100" dirty="0" smtClean="0">
              <a:ea typeface="ＭＳ Ｐゴシック" panose="020B0600070205080204" pitchFamily="34" charset="-128"/>
              <a:cs typeface="ＭＳ Ｐゴシック" panose="020B0600070205080204" pitchFamily="34" charset="-128"/>
            </a:endParaRPr>
          </a:p>
        </p:txBody>
      </p:sp>
      <p:sp>
        <p:nvSpPr>
          <p:cNvPr id="21508" name="Alatunnisteen paikkamerkki 1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r>
              <a:rPr lang="fi-FI" altLang="fi-FI" sz="900" smtClean="0">
                <a:solidFill>
                  <a:schemeClr val="tx1"/>
                </a:solidFill>
              </a:rPr>
              <a:t>Marjut Reiman</a:t>
            </a:r>
          </a:p>
        </p:txBody>
      </p:sp>
      <p:sp>
        <p:nvSpPr>
          <p:cNvPr id="21507" name="Dian numeron paikkamerkki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0A6C94B4-7C9F-4511-8234-90FAA7E74453}" type="slidenum">
              <a:rPr lang="fi-FI" altLang="fi-FI" sz="900" smtClean="0">
                <a:solidFill>
                  <a:schemeClr val="tx1"/>
                </a:solidFill>
              </a:rPr>
              <a:pPr>
                <a:spcBef>
                  <a:spcPct val="0"/>
                </a:spcBef>
                <a:buClrTx/>
                <a:buFontTx/>
                <a:buNone/>
              </a:pPr>
              <a:t>16</a:t>
            </a:fld>
            <a:endParaRPr lang="fi-FI" altLang="fi-FI" sz="900" smtClean="0">
              <a:solidFill>
                <a:schemeClr val="tx1"/>
              </a:solidFill>
            </a:endParaRPr>
          </a:p>
        </p:txBody>
      </p:sp>
      <p:pic>
        <p:nvPicPr>
          <p:cNvPr id="21511" name="Picture 4" descr="punkk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7380" y="3644448"/>
            <a:ext cx="2838450" cy="239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7030274"/>
      </p:ext>
    </p:extLst>
  </p:cSld>
  <p:clrMapOvr>
    <a:masterClrMapping/>
  </p:clrMapOvr>
  <p:transition spd="med">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p:cNvSpPr>
          <p:nvPr>
            <p:ph type="title"/>
          </p:nvPr>
        </p:nvSpPr>
        <p:spPr>
          <a:xfrm>
            <a:off x="457200" y="260350"/>
            <a:ext cx="6781800" cy="1143000"/>
          </a:xfrm>
        </p:spPr>
        <p:txBody>
          <a:bodyPr>
            <a:normAutofit/>
          </a:bodyPr>
          <a:lstStyle/>
          <a:p>
            <a:r>
              <a:rPr lang="fi-FI" altLang="fi-FI" sz="2800" smtClean="0">
                <a:ea typeface="ＭＳ Ｐゴシック" panose="020B0600070205080204" pitchFamily="34" charset="-128"/>
              </a:rPr>
              <a:t>Syitä raja-arvojen puuttumiselle </a:t>
            </a:r>
            <a:br>
              <a:rPr lang="fi-FI" altLang="fi-FI" sz="2800" smtClean="0">
                <a:ea typeface="ＭＳ Ｐゴシック" panose="020B0600070205080204" pitchFamily="34" charset="-128"/>
              </a:rPr>
            </a:br>
            <a:r>
              <a:rPr lang="fi-FI" altLang="fi-FI" sz="2800" smtClean="0">
                <a:ea typeface="ＭＳ Ｐゴシック" panose="020B0600070205080204" pitchFamily="34" charset="-128"/>
              </a:rPr>
              <a:t>biologisille tekijöille</a:t>
            </a:r>
          </a:p>
        </p:txBody>
      </p:sp>
      <p:sp>
        <p:nvSpPr>
          <p:cNvPr id="22534" name="Rectangle 3"/>
          <p:cNvSpPr>
            <a:spLocks noGrp="1"/>
          </p:cNvSpPr>
          <p:nvPr>
            <p:ph type="body" idx="1"/>
          </p:nvPr>
        </p:nvSpPr>
        <p:spPr>
          <a:xfrm>
            <a:off x="457200" y="1901825"/>
            <a:ext cx="7875588" cy="3960813"/>
          </a:xfrm>
        </p:spPr>
        <p:txBody>
          <a:bodyPr/>
          <a:lstStyle/>
          <a:p>
            <a:r>
              <a:rPr lang="fi-FI" altLang="fi-FI" sz="2000" dirty="0" smtClean="0">
                <a:ea typeface="ＭＳ Ｐゴシック" panose="020B0600070205080204" pitchFamily="34" charset="-128"/>
                <a:cs typeface="ＭＳ Ｐゴシック" panose="020B0600070205080204" pitchFamily="34" charset="-128"/>
              </a:rPr>
              <a:t>Ei ole mahdollista kerätä yhdellä menetelmällä </a:t>
            </a:r>
            <a:r>
              <a:rPr lang="fi-FI" altLang="fi-FI" sz="2000" dirty="0" smtClean="0">
                <a:ea typeface="ＭＳ Ｐゴシック" panose="020B0600070205080204" pitchFamily="34" charset="-128"/>
                <a:cs typeface="ＭＳ Ｐゴシック" panose="020B0600070205080204" pitchFamily="34" charset="-128"/>
              </a:rPr>
              <a:t>kaikkia </a:t>
            </a:r>
            <a:r>
              <a:rPr lang="fi-FI" altLang="fi-FI" sz="2000" dirty="0" smtClean="0">
                <a:ea typeface="ＭＳ Ｐゴシック" panose="020B0600070205080204" pitchFamily="34" charset="-128"/>
                <a:cs typeface="ＭＳ Ｐゴシック" panose="020B0600070205080204" pitchFamily="34" charset="-128"/>
              </a:rPr>
              <a:t>biologisia tekijöitä (kutakin komponenttia varten tarvitaan oma raja-arvo, joka pätee vain tietylle keräys- ja analyysimenetelmälle</a:t>
            </a:r>
            <a:r>
              <a:rPr lang="fi-FI" altLang="fi-FI" sz="2000" dirty="0" smtClean="0">
                <a:ea typeface="ＭＳ Ｐゴシック" panose="020B0600070205080204" pitchFamily="34" charset="-128"/>
                <a:cs typeface="ＭＳ Ｐゴシック" panose="020B0600070205080204" pitchFamily="34" charset="-128"/>
              </a:rPr>
              <a:t>)</a:t>
            </a:r>
            <a:br>
              <a:rPr lang="fi-FI" altLang="fi-FI" sz="2000" dirty="0" smtClean="0">
                <a:ea typeface="ＭＳ Ｐゴシック" panose="020B0600070205080204" pitchFamily="34" charset="-128"/>
                <a:cs typeface="ＭＳ Ｐゴシック" panose="020B0600070205080204" pitchFamily="34" charset="-128"/>
              </a:rPr>
            </a:br>
            <a:endParaRPr lang="fi-FI" altLang="fi-FI" sz="2000" dirty="0" smtClean="0">
              <a:ea typeface="ＭＳ Ｐゴシック" panose="020B0600070205080204" pitchFamily="34" charset="-128"/>
              <a:cs typeface="ＭＳ Ｐゴシック" panose="020B0600070205080204" pitchFamily="34" charset="-128"/>
            </a:endParaRPr>
          </a:p>
          <a:p>
            <a:pPr lvl="1"/>
            <a:r>
              <a:rPr lang="fi-FI" altLang="fi-FI" sz="2000" dirty="0" smtClean="0">
                <a:ea typeface="ＭＳ Ｐゴシック" panose="020B0600070205080204" pitchFamily="34" charset="-128"/>
                <a:cs typeface="Georgia" panose="02040502050405020303" pitchFamily="18" charset="0"/>
              </a:rPr>
              <a:t>elävät mikrobit – kaikki mikrobit</a:t>
            </a:r>
          </a:p>
          <a:p>
            <a:pPr lvl="1"/>
            <a:r>
              <a:rPr lang="fi-FI" altLang="fi-FI" sz="2000" dirty="0" err="1" smtClean="0">
                <a:ea typeface="ＭＳ Ｐゴシック" panose="020B0600070205080204" pitchFamily="34" charset="-128"/>
                <a:cs typeface="Georgia" panose="02040502050405020303" pitchFamily="18" charset="0"/>
              </a:rPr>
              <a:t>beta-glukaanit</a:t>
            </a:r>
            <a:r>
              <a:rPr lang="fi-FI" altLang="fi-FI" sz="2000" dirty="0" smtClean="0">
                <a:ea typeface="ＭＳ Ｐゴシック" panose="020B0600070205080204" pitchFamily="34" charset="-128"/>
                <a:cs typeface="Georgia" panose="02040502050405020303" pitchFamily="18" charset="0"/>
              </a:rPr>
              <a:t>; </a:t>
            </a:r>
            <a:r>
              <a:rPr lang="fi-FI" altLang="fi-FI" sz="2000" dirty="0" err="1" smtClean="0">
                <a:ea typeface="ＭＳ Ｐゴシック" panose="020B0600070205080204" pitchFamily="34" charset="-128"/>
                <a:cs typeface="Georgia" panose="02040502050405020303" pitchFamily="18" charset="0"/>
              </a:rPr>
              <a:t>endotoksiinit</a:t>
            </a:r>
            <a:endParaRPr lang="fi-FI" altLang="fi-FI" sz="2000" dirty="0" smtClean="0">
              <a:ea typeface="ＭＳ Ｐゴシック" panose="020B0600070205080204" pitchFamily="34" charset="-128"/>
              <a:cs typeface="Georgia" panose="02040502050405020303" pitchFamily="18" charset="0"/>
            </a:endParaRPr>
          </a:p>
          <a:p>
            <a:pPr lvl="1"/>
            <a:r>
              <a:rPr lang="fi-FI" altLang="fi-FI" sz="2000" dirty="0" smtClean="0">
                <a:ea typeface="ＭＳ Ｐゴシック" panose="020B0600070205080204" pitchFamily="34" charset="-128"/>
                <a:cs typeface="Georgia" panose="02040502050405020303" pitchFamily="18" charset="0"/>
              </a:rPr>
              <a:t>allergeenit (punkit)</a:t>
            </a:r>
          </a:p>
          <a:p>
            <a:pPr lvl="1"/>
            <a:r>
              <a:rPr lang="fi-FI" altLang="fi-FI" sz="2000" dirty="0" err="1" smtClean="0">
                <a:ea typeface="ＭＳ Ｐゴシック" panose="020B0600070205080204" pitchFamily="34" charset="-128"/>
                <a:cs typeface="Georgia" panose="02040502050405020303" pitchFamily="18" charset="0"/>
              </a:rPr>
              <a:t>mykotoksiinit</a:t>
            </a:r>
            <a:endParaRPr lang="fi-FI" altLang="fi-FI" sz="2000" dirty="0" smtClean="0">
              <a:ea typeface="ＭＳ Ｐゴシック" panose="020B0600070205080204" pitchFamily="34" charset="-128"/>
              <a:cs typeface="Georgia" panose="02040502050405020303" pitchFamily="18" charset="0"/>
            </a:endParaRPr>
          </a:p>
          <a:p>
            <a:pPr>
              <a:buFont typeface="Arial" panose="020B0604020202020204" pitchFamily="34" charset="0"/>
              <a:buNone/>
            </a:pPr>
            <a:endParaRPr lang="fi-FI" altLang="fi-FI" sz="2600" dirty="0" smtClean="0">
              <a:ea typeface="ＭＳ Ｐゴシック" panose="020B0600070205080204" pitchFamily="34" charset="-128"/>
              <a:cs typeface="ＭＳ Ｐゴシック" panose="020B0600070205080204" pitchFamily="34" charset="-128"/>
            </a:endParaRPr>
          </a:p>
        </p:txBody>
      </p:sp>
      <p:sp>
        <p:nvSpPr>
          <p:cNvPr id="7" name="Alatunnisteen paikkamerkki 10"/>
          <p:cNvSpPr>
            <a:spLocks noGrp="1"/>
          </p:cNvSpPr>
          <p:nvPr>
            <p:ph type="ftr" sz="quarter" idx="11"/>
          </p:nvPr>
        </p:nvSpPr>
        <p:spPr bwMode="auto">
          <a:xfrm>
            <a:off x="457200" y="6093296"/>
            <a:ext cx="1799091"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r>
              <a:rPr lang="fi-FI" altLang="fi-FI" sz="900" smtClean="0">
                <a:solidFill>
                  <a:schemeClr val="tx1"/>
                </a:solidFill>
              </a:rPr>
              <a:t>Marjut Reiman</a:t>
            </a:r>
          </a:p>
        </p:txBody>
      </p:sp>
    </p:spTree>
    <p:extLst>
      <p:ext uri="{BB962C8B-B14F-4D97-AF65-F5344CB8AC3E}">
        <p14:creationId xmlns:p14="http://schemas.microsoft.com/office/powerpoint/2010/main" val="746384209"/>
      </p:ext>
    </p:extLst>
  </p:cSld>
  <p:clrMapOvr>
    <a:masterClrMapping/>
  </p:clrMapOvr>
  <p:transition spd="med">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p:cNvSpPr>
          <p:nvPr>
            <p:ph type="title"/>
          </p:nvPr>
        </p:nvSpPr>
        <p:spPr/>
        <p:txBody>
          <a:bodyPr>
            <a:noAutofit/>
          </a:bodyPr>
          <a:lstStyle/>
          <a:p>
            <a:r>
              <a:rPr lang="fi-FI" altLang="fi-FI" sz="2400" smtClean="0">
                <a:ea typeface="ＭＳ Ｐゴシック" panose="020B0600070205080204" pitchFamily="34" charset="-128"/>
              </a:rPr>
              <a:t>Muita syitä raja-arvojen puuttumiselle sisäympäristössä esiintyville biologisille tekijöille</a:t>
            </a:r>
            <a:endParaRPr lang="fi-FI" altLang="fi-FI" sz="2400" b="0" smtClean="0">
              <a:ea typeface="ＭＳ Ｐゴシック" panose="020B0600070205080204" pitchFamily="34" charset="-128"/>
            </a:endParaRPr>
          </a:p>
        </p:txBody>
      </p:sp>
      <p:sp>
        <p:nvSpPr>
          <p:cNvPr id="23558" name="Rectangle 3"/>
          <p:cNvSpPr>
            <a:spLocks noGrp="1"/>
          </p:cNvSpPr>
          <p:nvPr>
            <p:ph idx="1"/>
          </p:nvPr>
        </p:nvSpPr>
        <p:spPr>
          <a:solidFill>
            <a:schemeClr val="bg1"/>
          </a:solidFill>
        </p:spPr>
        <p:txBody>
          <a:bodyPr>
            <a:normAutofit/>
          </a:bodyPr>
          <a:lstStyle/>
          <a:p>
            <a:pPr>
              <a:lnSpc>
                <a:spcPts val="2700"/>
              </a:lnSpc>
            </a:pPr>
            <a:r>
              <a:rPr lang="fi-FI" altLang="fi-FI" sz="1600" dirty="0" smtClean="0">
                <a:ea typeface="ＭＳ Ｐゴシック" panose="020B0600070205080204" pitchFamily="34" charset="-128"/>
                <a:cs typeface="ＭＳ Ｐゴシック" panose="020B0600070205080204" pitchFamily="34" charset="-128"/>
              </a:rPr>
              <a:t>Suurin osa tiedosta koskee biologisten tekijöiden pitoisuuksia ja lajistoa, ja minkä katsotaan toimivan osoituksena mahdollisesta altistumisesta allergeeneille ja toksiineille (tämän oletuksen paikkansapitävyyttä ei ole tieteellisesti pätevästi osoitettu)</a:t>
            </a:r>
          </a:p>
          <a:p>
            <a:pPr>
              <a:lnSpc>
                <a:spcPts val="2700"/>
              </a:lnSpc>
            </a:pPr>
            <a:endParaRPr lang="fi-FI" altLang="fi-FI" sz="1600" dirty="0" smtClean="0">
              <a:ea typeface="ＭＳ Ｐゴシック" panose="020B0600070205080204" pitchFamily="34" charset="-128"/>
              <a:cs typeface="ＭＳ Ｐゴシック" panose="020B0600070205080204" pitchFamily="34" charset="-128"/>
            </a:endParaRPr>
          </a:p>
          <a:p>
            <a:pPr>
              <a:lnSpc>
                <a:spcPts val="2700"/>
              </a:lnSpc>
            </a:pPr>
            <a:r>
              <a:rPr lang="fi-FI" altLang="fi-FI" sz="1600" dirty="0" smtClean="0">
                <a:ea typeface="ＭＳ Ｐゴシック" panose="020B0600070205080204" pitchFamily="34" charset="-128"/>
                <a:cs typeface="ＭＳ Ｐゴシック" panose="020B0600070205080204" pitchFamily="34" charset="-128"/>
              </a:rPr>
              <a:t>Vahvan epidemiologisen näytön puuttuminen:</a:t>
            </a:r>
          </a:p>
          <a:p>
            <a:pPr lvl="1">
              <a:lnSpc>
                <a:spcPts val="2700"/>
              </a:lnSpc>
            </a:pPr>
            <a:r>
              <a:rPr lang="fi-FI" altLang="fi-FI" sz="1600" dirty="0" smtClean="0">
                <a:ea typeface="ＭＳ Ｐゴシック" panose="020B0600070205080204" pitchFamily="34" charset="-128"/>
                <a:cs typeface="Georgia" panose="02040502050405020303" pitchFamily="18" charset="0"/>
              </a:rPr>
              <a:t>rakennuksessa altistuneiden joukko ”pieni”, ongelma voi olla paikallinen</a:t>
            </a:r>
          </a:p>
          <a:p>
            <a:pPr lvl="1">
              <a:lnSpc>
                <a:spcPts val="2700"/>
              </a:lnSpc>
            </a:pPr>
            <a:r>
              <a:rPr lang="fi-FI" altLang="fi-FI" sz="1600" dirty="0" smtClean="0">
                <a:ea typeface="ＭＳ Ｐゴシック" panose="020B0600070205080204" pitchFamily="34" charset="-128"/>
                <a:cs typeface="Georgia" panose="02040502050405020303" pitchFamily="18" charset="0"/>
              </a:rPr>
              <a:t>eri tutkimuksista (=rakennuksista) tulleiden tietojen yhdistäminen hankalaa, koska altistavat, terveyshaittaa aiheuttavat tekijät voivat olla rakennuskohtaisia</a:t>
            </a:r>
          </a:p>
          <a:p>
            <a:pPr>
              <a:lnSpc>
                <a:spcPct val="90000"/>
              </a:lnSpc>
            </a:pPr>
            <a:endParaRPr lang="fi-FI" altLang="fi-FI" sz="1600" dirty="0" smtClean="0">
              <a:ea typeface="ＭＳ Ｐゴシック" panose="020B0600070205080204" pitchFamily="34" charset="-128"/>
              <a:cs typeface="ＭＳ Ｐゴシック" panose="020B0600070205080204" pitchFamily="34" charset="-128"/>
            </a:endParaRPr>
          </a:p>
        </p:txBody>
      </p:sp>
      <p:sp>
        <p:nvSpPr>
          <p:cNvPr id="7" name="Alatunnisteen paikkamerkki 1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r>
              <a:rPr lang="fi-FI" altLang="fi-FI" sz="900" smtClean="0">
                <a:solidFill>
                  <a:schemeClr val="tx1"/>
                </a:solidFill>
              </a:rPr>
              <a:t>Marjut Reiman</a:t>
            </a:r>
          </a:p>
        </p:txBody>
      </p:sp>
    </p:spTree>
    <p:extLst>
      <p:ext uri="{BB962C8B-B14F-4D97-AF65-F5344CB8AC3E}">
        <p14:creationId xmlns:p14="http://schemas.microsoft.com/office/powerpoint/2010/main" val="266651706"/>
      </p:ext>
    </p:extLst>
  </p:cSld>
  <p:clrMapOvr>
    <a:masterClrMapping/>
  </p:clrMapOvr>
  <p:transition spd="med">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normAutofit/>
          </a:bodyPr>
          <a:lstStyle/>
          <a:p>
            <a:r>
              <a:rPr lang="fi-FI" altLang="fi-FI" sz="2800" smtClean="0">
                <a:ea typeface="ＭＳ Ｐゴシック" panose="020B0600070205080204" pitchFamily="34" charset="-128"/>
              </a:rPr>
              <a:t>Taustatiedot pohjana mikrobimittauksille</a:t>
            </a:r>
            <a:endParaRPr lang="fi-FI" altLang="fi-FI" sz="1400" smtClean="0">
              <a:ea typeface="ＭＳ Ｐゴシック" panose="020B0600070205080204" pitchFamily="34" charset="-128"/>
            </a:endParaRPr>
          </a:p>
        </p:txBody>
      </p:sp>
      <p:sp>
        <p:nvSpPr>
          <p:cNvPr id="24581" name="Rectangle 3"/>
          <p:cNvSpPr>
            <a:spLocks noGrp="1" noChangeArrowheads="1"/>
          </p:cNvSpPr>
          <p:nvPr>
            <p:ph idx="1"/>
          </p:nvPr>
        </p:nvSpPr>
        <p:spPr>
          <a:solidFill>
            <a:schemeClr val="bg1"/>
          </a:solidFill>
        </p:spPr>
        <p:txBody>
          <a:bodyPr>
            <a:normAutofit/>
          </a:bodyPr>
          <a:lstStyle/>
          <a:p>
            <a:r>
              <a:rPr lang="fi-FI" altLang="fi-FI" sz="1600" dirty="0" smtClean="0">
                <a:ea typeface="ＭＳ Ｐゴシック" panose="020B0600070205080204" pitchFamily="34" charset="-128"/>
                <a:cs typeface="ＭＳ Ｐゴシック" panose="020B0600070205080204" pitchFamily="34" charset="-128"/>
              </a:rPr>
              <a:t>tiedot ympäristöstä/rakennuksesta</a:t>
            </a:r>
          </a:p>
          <a:p>
            <a:pPr lvl="1"/>
            <a:r>
              <a:rPr lang="fi-FI" altLang="fi-FI" sz="1600" dirty="0" smtClean="0">
                <a:ea typeface="ＭＳ Ｐゴシック" panose="020B0600070205080204" pitchFamily="34" charset="-128"/>
                <a:cs typeface="Georgia" panose="02040502050405020303" pitchFamily="18" charset="0"/>
              </a:rPr>
              <a:t>kerätään ja analysoidaan rakennukseen liittyvä tiedot (vesivaurion merkit, mahdolliset mikrobilähteet, vuotoilmareitit)</a:t>
            </a:r>
          </a:p>
          <a:p>
            <a:pPr lvl="1"/>
            <a:r>
              <a:rPr lang="fi-FI" altLang="fi-FI" sz="1600" dirty="0" smtClean="0">
                <a:ea typeface="ＭＳ Ｐゴシック" panose="020B0600070205080204" pitchFamily="34" charset="-128"/>
                <a:cs typeface="Georgia" panose="02040502050405020303" pitchFamily="18" charset="0"/>
              </a:rPr>
              <a:t>tunnistetaan perustekijät, jotka vaikuttavat mikrobien esiintymiseen (kosteat alueet)</a:t>
            </a:r>
          </a:p>
          <a:p>
            <a:r>
              <a:rPr lang="fi-FI" altLang="fi-FI" sz="1600" dirty="0" smtClean="0">
                <a:ea typeface="ＭＳ Ｐゴシック" panose="020B0600070205080204" pitchFamily="34" charset="-128"/>
                <a:cs typeface="ＭＳ Ｐゴシック" panose="020B0600070205080204" pitchFamily="34" charset="-128"/>
              </a:rPr>
              <a:t>tiedot bioaerosoleista</a:t>
            </a:r>
          </a:p>
          <a:p>
            <a:pPr lvl="1"/>
            <a:r>
              <a:rPr lang="fi-FI" altLang="fi-FI" sz="1600" dirty="0" smtClean="0">
                <a:ea typeface="ＭＳ Ｐゴシック" panose="020B0600070205080204" pitchFamily="34" charset="-128"/>
                <a:cs typeface="Georgia" panose="02040502050405020303" pitchFamily="18" charset="0"/>
              </a:rPr>
              <a:t>tehdään keräyssuunnitelma (onko rakennuksen historiassa sellaista, joka mahdollistaa mikrobikasvun; millaisia mikrobeja rakennuksessa voisi olla)</a:t>
            </a:r>
          </a:p>
          <a:p>
            <a:pPr lvl="1"/>
            <a:r>
              <a:rPr lang="fi-FI" altLang="fi-FI" sz="1600" dirty="0" smtClean="0">
                <a:ea typeface="ＭＳ Ｐゴシック" panose="020B0600070205080204" pitchFamily="34" charset="-128"/>
                <a:cs typeface="Georgia" panose="02040502050405020303" pitchFamily="18" charset="0"/>
              </a:rPr>
              <a:t>kerätään suunnitelman mukaiset ilma-, pinta- </a:t>
            </a:r>
            <a:r>
              <a:rPr lang="fi-FI" altLang="fi-FI" sz="1600" dirty="0" smtClean="0">
                <a:ea typeface="ＭＳ Ｐゴシック" panose="020B0600070205080204" pitchFamily="34" charset="-128"/>
                <a:cs typeface="Georgia" panose="02040502050405020303" pitchFamily="18" charset="0"/>
              </a:rPr>
              <a:t>tai </a:t>
            </a:r>
            <a:r>
              <a:rPr lang="fi-FI" altLang="fi-FI" sz="1600" dirty="0" smtClean="0">
                <a:ea typeface="ＭＳ Ｐゴシック" panose="020B0600070205080204" pitchFamily="34" charset="-128"/>
                <a:cs typeface="Georgia" panose="02040502050405020303" pitchFamily="18" charset="0"/>
              </a:rPr>
              <a:t>materiaali-näytteet (mikrobianalyysit asiantuntijalaboratoriossa)</a:t>
            </a:r>
          </a:p>
          <a:p>
            <a:r>
              <a:rPr lang="fi-FI" altLang="fi-FI" sz="1600" dirty="0" smtClean="0">
                <a:ea typeface="ＭＳ Ｐゴシック" panose="020B0600070205080204" pitchFamily="34" charset="-128"/>
                <a:cs typeface="ＭＳ Ｐゴシック" panose="020B0600070205080204" pitchFamily="34" charset="-128"/>
              </a:rPr>
              <a:t>tiedot ihmisten oireilusta</a:t>
            </a:r>
          </a:p>
          <a:p>
            <a:pPr lvl="1"/>
            <a:r>
              <a:rPr lang="fi-FI" altLang="fi-FI" sz="1600" dirty="0" smtClean="0">
                <a:ea typeface="ＭＳ Ｐゴシック" panose="020B0600070205080204" pitchFamily="34" charset="-128"/>
                <a:cs typeface="Georgia" panose="02040502050405020303" pitchFamily="18" charset="0"/>
              </a:rPr>
              <a:t>käytetään lääketieteellistä asiantuntijaa apuna oiretietojen tulkinnassa</a:t>
            </a:r>
          </a:p>
          <a:p>
            <a:r>
              <a:rPr lang="fi-FI" altLang="fi-FI" sz="1600" dirty="0" smtClean="0">
                <a:ea typeface="ＭＳ Ｐゴシック" panose="020B0600070205080204" pitchFamily="34" charset="-128"/>
                <a:cs typeface="ＭＳ Ｐゴシック" panose="020B0600070205080204" pitchFamily="34" charset="-128"/>
              </a:rPr>
              <a:t>tulosten tulkinnassa arvioidaan, tukevatko tulokset ongelman määrittelyssä syntynyttä käsitystä aiheuttajasta</a:t>
            </a:r>
          </a:p>
        </p:txBody>
      </p:sp>
      <p:sp>
        <p:nvSpPr>
          <p:cNvPr id="4" name="Footer Placeholder 3"/>
          <p:cNvSpPr>
            <a:spLocks noGrp="1"/>
          </p:cNvSpPr>
          <p:nvPr>
            <p:ph type="ftr" sz="quarter" idx="11"/>
          </p:nvPr>
        </p:nvSpPr>
        <p:spPr>
          <a:xfrm>
            <a:off x="467544" y="6054725"/>
            <a:ext cx="2074583" cy="365125"/>
          </a:xfrm>
        </p:spPr>
        <p:txBody>
          <a:bodyPr/>
          <a:lstStyle/>
          <a:p>
            <a:pPr fontAlgn="auto">
              <a:spcBef>
                <a:spcPts val="0"/>
              </a:spcBef>
              <a:spcAft>
                <a:spcPts val="0"/>
              </a:spcAft>
              <a:defRPr/>
            </a:pPr>
            <a:r>
              <a:rPr lang="en-US" altLang="fi-FI" dirty="0" err="1" smtClean="0">
                <a:latin typeface="+mn-lt"/>
              </a:rPr>
              <a:t>Bioaerosolit</a:t>
            </a:r>
            <a:r>
              <a:rPr lang="en-US" altLang="fi-FI" dirty="0" smtClean="0">
                <a:latin typeface="+mn-lt"/>
              </a:rPr>
              <a:t> ja </a:t>
            </a:r>
            <a:r>
              <a:rPr lang="en-US" altLang="fi-FI" dirty="0" err="1" smtClean="0">
                <a:latin typeface="+mn-lt"/>
              </a:rPr>
              <a:t>punkit</a:t>
            </a:r>
            <a:r>
              <a:rPr lang="en-US" altLang="fi-FI" dirty="0" smtClean="0">
                <a:latin typeface="+mn-lt"/>
              </a:rPr>
              <a:t>/ </a:t>
            </a:r>
            <a:r>
              <a:rPr lang="en-US" altLang="fi-FI" dirty="0" err="1" smtClean="0">
                <a:latin typeface="+mn-lt"/>
              </a:rPr>
              <a:t>Työterveyslaitos</a:t>
            </a:r>
            <a:r>
              <a:rPr lang="en-US" altLang="fi-FI" dirty="0" smtClean="0">
                <a:latin typeface="+mn-lt"/>
              </a:rPr>
              <a:t> / S. </a:t>
            </a:r>
            <a:r>
              <a:rPr lang="en-US" altLang="fi-FI" dirty="0" err="1" smtClean="0">
                <a:latin typeface="+mn-lt"/>
              </a:rPr>
              <a:t>Lappalainen</a:t>
            </a:r>
            <a:r>
              <a:rPr lang="en-US" altLang="fi-FI" dirty="0" smtClean="0">
                <a:latin typeface="+mn-lt"/>
              </a:rPr>
              <a:t> ja </a:t>
            </a:r>
            <a:r>
              <a:rPr lang="en-US" altLang="fi-FI" dirty="0" err="1" smtClean="0">
                <a:latin typeface="+mn-lt"/>
              </a:rPr>
              <a:t>M.Reiman</a:t>
            </a:r>
            <a:endParaRPr lang="en-US" altLang="fi-FI" dirty="0">
              <a:latin typeface="+mn-lt"/>
            </a:endParaRPr>
          </a:p>
        </p:txBody>
      </p:sp>
      <p:sp>
        <p:nvSpPr>
          <p:cNvPr id="2457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81B3DF45-8F79-412F-8EB4-BDDA11B7D58B}" type="slidenum">
              <a:rPr lang="en-US" altLang="fi-FI" sz="900" smtClean="0">
                <a:solidFill>
                  <a:schemeClr val="tx1"/>
                </a:solidFill>
              </a:rPr>
              <a:pPr>
                <a:spcBef>
                  <a:spcPct val="0"/>
                </a:spcBef>
                <a:buClrTx/>
                <a:buFontTx/>
                <a:buNone/>
              </a:pPr>
              <a:t>19</a:t>
            </a:fld>
            <a:endParaRPr lang="en-US" altLang="fi-FI" sz="900" smtClean="0">
              <a:solidFill>
                <a:schemeClr val="tx1"/>
              </a:solidFill>
            </a:endParaRPr>
          </a:p>
        </p:txBody>
      </p:sp>
    </p:spTree>
    <p:extLst>
      <p:ext uri="{BB962C8B-B14F-4D97-AF65-F5344CB8AC3E}">
        <p14:creationId xmlns:p14="http://schemas.microsoft.com/office/powerpoint/2010/main" val="2080391438"/>
      </p:ext>
    </p:extLst>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000" dirty="0">
                <a:solidFill>
                  <a:srgbClr val="44697D"/>
                </a:solidFill>
              </a:rPr>
              <a:t>Saatteeksi opetusmateriaalin käyttöön</a:t>
            </a:r>
            <a:endParaRPr lang="fi-FI" sz="2000" dirty="0"/>
          </a:p>
        </p:txBody>
      </p:sp>
      <p:sp>
        <p:nvSpPr>
          <p:cNvPr id="3" name="Content Placeholder 2"/>
          <p:cNvSpPr>
            <a:spLocks noGrp="1"/>
          </p:cNvSpPr>
          <p:nvPr>
            <p:ph idx="1"/>
          </p:nvPr>
        </p:nvSpPr>
        <p:spPr/>
        <p:txBody>
          <a:bodyPr>
            <a:normAutofit/>
          </a:bodyPr>
          <a:lstStyle/>
          <a:p>
            <a:r>
              <a:rPr lang="fi-FI" sz="1000" dirty="0" smtClean="0"/>
              <a:t>Opetusmateriaalin keskeisessä osassa ovat rakennuksissa esiintyvät biologiset epäpuhtaudet. Yksittäiset luennot käsittelevät mm. mikrobiologian perusasioita, homeita ja lahoja, erilaisten rakennusten tavanomaisia </a:t>
            </a:r>
            <a:r>
              <a:rPr lang="fi-FI" sz="1000" dirty="0" err="1" smtClean="0"/>
              <a:t>mikrobistoja</a:t>
            </a:r>
            <a:r>
              <a:rPr lang="fi-FI" sz="1000" dirty="0" smtClean="0"/>
              <a:t>, mikrobien ja erilaisten mikrobiepäpuhtauksien näytteenotto- ja analysointimenetelmiä sekä tulkintaohjeita. Mikrobit ovat esimerkkinä Sisäympäristön tutkimukset ja raportointi –osuudessa. Opetusmateriaali </a:t>
            </a:r>
            <a:r>
              <a:rPr lang="fi-FI" sz="1000" dirty="0"/>
              <a:t>sisältää </a:t>
            </a:r>
            <a:r>
              <a:rPr lang="fi-FI" sz="1000" dirty="0" smtClean="0"/>
              <a:t>lisäksi yleistä </a:t>
            </a:r>
            <a:r>
              <a:rPr lang="fi-FI" sz="1000" dirty="0"/>
              <a:t>tietoa </a:t>
            </a:r>
            <a:r>
              <a:rPr lang="fi-FI" sz="1000" dirty="0" smtClean="0"/>
              <a:t>sisäympäristöstä, kemiallisista epäpuhtauksista, terveydellisen merkityksen arvioinnista, sisäilman </a:t>
            </a:r>
            <a:r>
              <a:rPr lang="fi-FI" sz="1000" dirty="0"/>
              <a:t>laadun </a:t>
            </a:r>
            <a:r>
              <a:rPr lang="fi-FI" sz="1000" dirty="0" smtClean="0"/>
              <a:t>hallinnasta korjausprosessissa sekä sisäilmasto-ongelmien hallinnasta yhteistyönä. </a:t>
            </a:r>
            <a:endParaRPr lang="fi-FI" sz="1000" dirty="0"/>
          </a:p>
          <a:p>
            <a:endParaRPr lang="fi-FI" sz="1000" dirty="0"/>
          </a:p>
          <a:p>
            <a:r>
              <a:rPr lang="fi-FI" sz="1000" dirty="0" smtClean="0"/>
              <a:t>Materiaali </a:t>
            </a:r>
            <a:r>
              <a:rPr lang="fi-FI" sz="1000" dirty="0"/>
              <a:t>on tarkoitettu oppilaitosten käyttöön ja sitä voidaan hyödyntää sekä täydennys- että tutkintokoulutuksissa, jotka pätevöittävät kosteus- ja homevaurioiden korjaushankkeissa mukana olevia asiantuntijoita (rakennusterveysasiantuntijat, sisäilma-asiantuntijat, kuntotutkijat, korjaussuunnittelijat ja korjaustyönjohtajat). Opetusmateriaalia voidaan hyödyntää kokonaisuutena tai yksittäisinä aihealueina. Jos materiaalista käytetään yksittäisiä sivuja tai taulukoita, on materiaalin alkuperäinen lähde aina ilmoitettava.</a:t>
            </a:r>
          </a:p>
          <a:p>
            <a:endParaRPr lang="fi-FI" sz="1000" dirty="0"/>
          </a:p>
          <a:p>
            <a:r>
              <a:rPr lang="fi-FI" sz="1000" dirty="0" smtClean="0"/>
              <a:t>Opetusmateriaali </a:t>
            </a:r>
            <a:r>
              <a:rPr lang="fi-FI" sz="1000" dirty="0"/>
              <a:t>on </a:t>
            </a:r>
            <a:r>
              <a:rPr lang="fi-FI" sz="1000" dirty="0" smtClean="0"/>
              <a:t>tehty </a:t>
            </a:r>
            <a:r>
              <a:rPr lang="fi-FI" sz="1000" dirty="0"/>
              <a:t>kosteus- ja hometalkoiden </a:t>
            </a:r>
            <a:r>
              <a:rPr lang="fi-FI" sz="1000" dirty="0" smtClean="0"/>
              <a:t>käyttöön. </a:t>
            </a:r>
            <a:r>
              <a:rPr lang="fi-FI" sz="1000" dirty="0"/>
              <a:t>Opetusmateriaalin </a:t>
            </a:r>
            <a:r>
              <a:rPr lang="fi-FI" sz="1000" dirty="0" smtClean="0"/>
              <a:t>sisältöä ovat koonneet ja muokanneet  ja siitä vastaavat Marjut Reiman Työterveyslaitoksesta, Anne Hyvärinen Terveyden- ja hyvinvoinnin laitokselta sekä Hannu Viitanen.</a:t>
            </a:r>
            <a:endParaRPr lang="fi-FI" sz="1000" dirty="0"/>
          </a:p>
          <a:p>
            <a:endParaRPr lang="fi-FI" sz="1000" dirty="0"/>
          </a:p>
          <a:p>
            <a:r>
              <a:rPr lang="fi-FI" sz="1000" dirty="0"/>
              <a:t>Aineiston sisältöä saa muokata vain </a:t>
            </a:r>
            <a:r>
              <a:rPr lang="fi-FI" sz="1000" dirty="0" smtClean="0"/>
              <a:t>tekijöiden </a:t>
            </a:r>
            <a:r>
              <a:rPr lang="fi-FI" sz="1000" dirty="0"/>
              <a:t>luvalla. Opetusmateriaalissa mahdollisesti olevista virheistä tai puutteista toivotaan palautetta suoraan </a:t>
            </a:r>
            <a:r>
              <a:rPr lang="fi-FI" sz="1000" dirty="0" smtClean="0"/>
              <a:t>tekijöille </a:t>
            </a:r>
            <a:r>
              <a:rPr lang="fi-FI" sz="1000" dirty="0"/>
              <a:t>tai kosteus- ja hometalkoiden osoitteeseen </a:t>
            </a:r>
            <a:r>
              <a:rPr lang="fi-FI" sz="1000" u="sng" dirty="0">
                <a:hlinkClick r:id="rId2"/>
              </a:rPr>
              <a:t>hometalkoot.ym@ymparisto.fi</a:t>
            </a:r>
            <a:r>
              <a:rPr lang="fi-FI" sz="1000" dirty="0"/>
              <a:t>. Asialliset ja yksilöidyt korjausehdotukset huomioidaan seuraavan päivityksen yhteydessä.</a:t>
            </a:r>
          </a:p>
          <a:p>
            <a:endParaRPr lang="fi-FI" sz="1000" dirty="0"/>
          </a:p>
          <a:p>
            <a:pPr marL="273050" lvl="1" indent="0">
              <a:buNone/>
            </a:pPr>
            <a:r>
              <a:rPr lang="fi-FI" sz="1000" dirty="0"/>
              <a:t>Lisätietoa / palautteet</a:t>
            </a:r>
            <a:r>
              <a:rPr lang="fi-FI" sz="1000" dirty="0" smtClean="0"/>
              <a:t>:</a:t>
            </a:r>
          </a:p>
          <a:p>
            <a:pPr marL="273050" lvl="1" indent="0">
              <a:buNone/>
            </a:pPr>
            <a:endParaRPr lang="fi-FI" sz="1000" dirty="0"/>
          </a:p>
          <a:p>
            <a:pPr marL="273050" lvl="1" indent="0">
              <a:buNone/>
            </a:pPr>
            <a:r>
              <a:rPr lang="fi-FI" sz="1000" dirty="0" smtClean="0"/>
              <a:t>Marjut Reiman	Anne Hyvärinen		Hannu Viitanen</a:t>
            </a:r>
          </a:p>
          <a:p>
            <a:pPr marL="273050" lvl="1" indent="0">
              <a:buNone/>
            </a:pPr>
            <a:r>
              <a:rPr lang="fi-FI" sz="1000" dirty="0" smtClean="0">
                <a:hlinkClick r:id="rId3"/>
              </a:rPr>
              <a:t>marjut.reiman@ttl.fi</a:t>
            </a:r>
            <a:r>
              <a:rPr lang="fi-FI" sz="1000" dirty="0" smtClean="0"/>
              <a:t>	</a:t>
            </a:r>
            <a:r>
              <a:rPr lang="fi-FI" sz="1000" dirty="0" smtClean="0">
                <a:hlinkClick r:id="rId4"/>
              </a:rPr>
              <a:t>anne.hyvarinen@thl.fi</a:t>
            </a:r>
            <a:r>
              <a:rPr lang="fi-FI" sz="1000" dirty="0" smtClean="0"/>
              <a:t>	</a:t>
            </a:r>
            <a:r>
              <a:rPr lang="fi-FI" sz="1000" dirty="0" smtClean="0">
                <a:hlinkClick r:id="rId5"/>
              </a:rPr>
              <a:t>hannu.viitanen@luukku.com</a:t>
            </a:r>
            <a:endParaRPr lang="fi-FI" sz="1000" dirty="0" smtClean="0"/>
          </a:p>
          <a:p>
            <a:pPr marL="273050" lvl="1" indent="0">
              <a:buNone/>
            </a:pPr>
            <a:endParaRPr lang="fi-FI" sz="1000" dirty="0"/>
          </a:p>
          <a:p>
            <a:pPr marL="0" indent="0">
              <a:buNone/>
            </a:pPr>
            <a:endParaRPr lang="fi-FI" sz="1000" dirty="0"/>
          </a:p>
          <a:p>
            <a:endParaRPr lang="fi-FI" dirty="0"/>
          </a:p>
        </p:txBody>
      </p:sp>
    </p:spTree>
    <p:extLst>
      <p:ext uri="{BB962C8B-B14F-4D97-AF65-F5344CB8AC3E}">
        <p14:creationId xmlns:p14="http://schemas.microsoft.com/office/powerpoint/2010/main" val="3791644683"/>
      </p:ext>
    </p:extLst>
  </p:cSld>
  <p:clrMapOvr>
    <a:masterClrMapping/>
  </p:clrMapOvr>
  <p:transition spd="med">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r>
              <a:rPr lang="fi-FI" altLang="fi-FI" sz="2800" dirty="0" smtClean="0">
                <a:ea typeface="ＭＳ Ｐゴシック" panose="020B0600070205080204" pitchFamily="34" charset="-128"/>
              </a:rPr>
              <a:t>Mikrobiselvitysten tavoite ja sisältö</a:t>
            </a:r>
          </a:p>
        </p:txBody>
      </p:sp>
      <p:sp>
        <p:nvSpPr>
          <p:cNvPr id="115715" name="Rectangle 3"/>
          <p:cNvSpPr>
            <a:spLocks noGrp="1" noChangeArrowheads="1"/>
          </p:cNvSpPr>
          <p:nvPr>
            <p:ph idx="1"/>
          </p:nvPr>
        </p:nvSpPr>
        <p:spPr/>
        <p:txBody>
          <a:bodyPr>
            <a:normAutofit/>
          </a:bodyPr>
          <a:lstStyle/>
          <a:p>
            <a:pPr>
              <a:defRPr/>
            </a:pPr>
            <a:r>
              <a:rPr lang="fi-FI" altLang="fi-FI" sz="1600" smtClean="0"/>
              <a:t>Mikrobiselvitykset </a:t>
            </a:r>
            <a:r>
              <a:rPr lang="fi-FI" altLang="fi-FI" sz="1600" dirty="0"/>
              <a:t>ovat osana monitieteistä selvitystä, jonka tärkeitä  osakokonaisuuksia ovat myös rakennustekniset ja lääketieteelliset tai </a:t>
            </a:r>
            <a:r>
              <a:rPr lang="fi-FI" altLang="fi-FI" sz="1600" dirty="0" smtClean="0"/>
              <a:t>kyselytutkimukset.</a:t>
            </a:r>
            <a:endParaRPr lang="fi-FI" altLang="fi-FI" sz="1600" dirty="0"/>
          </a:p>
          <a:p>
            <a:pPr>
              <a:defRPr/>
            </a:pPr>
            <a:r>
              <a:rPr lang="fi-FI" altLang="fi-FI" sz="1600" dirty="0" smtClean="0"/>
              <a:t>Mikrobiselvityksillä pyritään kuvaamaan rakennuksen mikrobistoa määrällisesti ja laadullisesti materiaali-, pinta- ja ilmanäytteiden avulla.</a:t>
            </a:r>
          </a:p>
          <a:p>
            <a:pPr>
              <a:defRPr/>
            </a:pPr>
            <a:r>
              <a:rPr lang="fi-FI" altLang="fi-FI" sz="1600" dirty="0" smtClean="0"/>
              <a:t>Näytteistä analysoidaan joko eläviä bakteereja, </a:t>
            </a:r>
            <a:r>
              <a:rPr lang="fi-FI" altLang="fi-FI" sz="1600" dirty="0"/>
              <a:t>h</a:t>
            </a:r>
            <a:r>
              <a:rPr lang="fi-FI" altLang="fi-FI" sz="1600" dirty="0" smtClean="0"/>
              <a:t>omeita ja hiivoja kasvatuksellisilla menetelmillä; mikrobien kokonaismäärää tai lahottajia mikroskooppitarkastelulla; tai ennalta päätettyjen mikrobien tai mikrobiryhmien soluekvivalentteja </a:t>
            </a:r>
            <a:r>
              <a:rPr lang="fi-FI" altLang="fi-FI" sz="1600" dirty="0" err="1" smtClean="0"/>
              <a:t>qPCR:llä</a:t>
            </a:r>
            <a:r>
              <a:rPr lang="fi-FI" altLang="fi-FI" sz="1600" dirty="0" smtClean="0"/>
              <a:t> tai kaikki mahdolliset mikrobit geenisekvensoinnilla.</a:t>
            </a:r>
          </a:p>
          <a:p>
            <a:pPr>
              <a:defRPr/>
            </a:pPr>
            <a:r>
              <a:rPr lang="fi-FI" altLang="fi-FI" sz="1600" dirty="0" smtClean="0"/>
              <a:t>Olipa näytteet analysoitu miten tahansa, pitää tietää, mitä tulos merkitsee käytännön kannalta.</a:t>
            </a:r>
          </a:p>
          <a:p>
            <a:pPr marL="0" indent="0">
              <a:lnSpc>
                <a:spcPct val="90000"/>
              </a:lnSpc>
              <a:buFont typeface="Arial" panose="020B0604020202020204" pitchFamily="34" charset="0"/>
              <a:buNone/>
              <a:defRPr/>
            </a:pPr>
            <a:endParaRPr lang="fi-FI" altLang="fi-FI" sz="1600" dirty="0" smtClean="0"/>
          </a:p>
          <a:p>
            <a:pPr marL="0" indent="0">
              <a:lnSpc>
                <a:spcPct val="90000"/>
              </a:lnSpc>
              <a:buNone/>
              <a:defRPr/>
            </a:pPr>
            <a:endParaRPr lang="fi-FI" altLang="fi-FI" sz="1600" dirty="0"/>
          </a:p>
        </p:txBody>
      </p:sp>
      <p:sp>
        <p:nvSpPr>
          <p:cNvPr id="2560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B61F3659-B13D-40E6-8ED4-F5F258DE3EB7}" type="slidenum">
              <a:rPr lang="en-US" altLang="fi-FI" sz="900" smtClean="0">
                <a:solidFill>
                  <a:schemeClr val="tx1"/>
                </a:solidFill>
              </a:rPr>
              <a:pPr>
                <a:spcBef>
                  <a:spcPct val="0"/>
                </a:spcBef>
                <a:buClrTx/>
                <a:buFontTx/>
                <a:buNone/>
              </a:pPr>
              <a:t>20</a:t>
            </a:fld>
            <a:endParaRPr lang="en-US" altLang="fi-FI" sz="900" smtClean="0">
              <a:solidFill>
                <a:schemeClr val="tx1"/>
              </a:solidFill>
            </a:endParaRPr>
          </a:p>
        </p:txBody>
      </p:sp>
      <p:sp>
        <p:nvSpPr>
          <p:cNvPr id="6" name="Footer Placeholder 3"/>
          <p:cNvSpPr>
            <a:spLocks noGrp="1"/>
          </p:cNvSpPr>
          <p:nvPr>
            <p:ph type="ftr" sz="quarter" idx="11"/>
          </p:nvPr>
        </p:nvSpPr>
        <p:spPr>
          <a:xfrm>
            <a:off x="467544" y="6054725"/>
            <a:ext cx="2074583" cy="365125"/>
          </a:xfrm>
        </p:spPr>
        <p:txBody>
          <a:bodyPr/>
          <a:lstStyle/>
          <a:p>
            <a:pPr fontAlgn="auto">
              <a:spcBef>
                <a:spcPts val="0"/>
              </a:spcBef>
              <a:spcAft>
                <a:spcPts val="0"/>
              </a:spcAft>
              <a:defRPr/>
            </a:pPr>
            <a:r>
              <a:rPr lang="en-US" altLang="fi-FI" dirty="0" err="1" smtClean="0">
                <a:latin typeface="+mn-lt"/>
              </a:rPr>
              <a:t>Bioaerosolit</a:t>
            </a:r>
            <a:r>
              <a:rPr lang="en-US" altLang="fi-FI" dirty="0" smtClean="0">
                <a:latin typeface="+mn-lt"/>
              </a:rPr>
              <a:t> ja </a:t>
            </a:r>
            <a:r>
              <a:rPr lang="en-US" altLang="fi-FI" dirty="0" err="1" smtClean="0">
                <a:latin typeface="+mn-lt"/>
              </a:rPr>
              <a:t>punkit</a:t>
            </a:r>
            <a:r>
              <a:rPr lang="en-US" altLang="fi-FI" dirty="0" smtClean="0">
                <a:latin typeface="+mn-lt"/>
              </a:rPr>
              <a:t>/ </a:t>
            </a:r>
            <a:r>
              <a:rPr lang="en-US" altLang="fi-FI" dirty="0" err="1" smtClean="0">
                <a:latin typeface="+mn-lt"/>
              </a:rPr>
              <a:t>Työterveyslaitos</a:t>
            </a:r>
            <a:r>
              <a:rPr lang="en-US" altLang="fi-FI" dirty="0" smtClean="0">
                <a:latin typeface="+mn-lt"/>
              </a:rPr>
              <a:t> / S. </a:t>
            </a:r>
            <a:r>
              <a:rPr lang="en-US" altLang="fi-FI" dirty="0" err="1" smtClean="0">
                <a:latin typeface="+mn-lt"/>
              </a:rPr>
              <a:t>Lappalainen</a:t>
            </a:r>
            <a:r>
              <a:rPr lang="en-US" altLang="fi-FI" dirty="0" smtClean="0">
                <a:latin typeface="+mn-lt"/>
              </a:rPr>
              <a:t> ja </a:t>
            </a:r>
            <a:r>
              <a:rPr lang="en-US" altLang="fi-FI" dirty="0" err="1" smtClean="0">
                <a:latin typeface="+mn-lt"/>
              </a:rPr>
              <a:t>M.Reiman</a:t>
            </a:r>
            <a:endParaRPr lang="en-US" altLang="fi-FI" dirty="0">
              <a:latin typeface="+mn-lt"/>
            </a:endParaRPr>
          </a:p>
        </p:txBody>
      </p:sp>
    </p:spTree>
    <p:extLst>
      <p:ext uri="{BB962C8B-B14F-4D97-AF65-F5344CB8AC3E}">
        <p14:creationId xmlns:p14="http://schemas.microsoft.com/office/powerpoint/2010/main" val="3632194909"/>
      </p:ext>
    </p:extLst>
  </p:cSld>
  <p:clrMapOvr>
    <a:masterClrMapping/>
  </p:clrMapOvr>
  <p:transition spd="med">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p:cNvSpPr>
          <p:nvPr>
            <p:ph type="title"/>
          </p:nvPr>
        </p:nvSpPr>
        <p:spPr/>
        <p:txBody>
          <a:bodyPr>
            <a:normAutofit/>
          </a:bodyPr>
          <a:lstStyle/>
          <a:p>
            <a:r>
              <a:rPr lang="fi-FI" altLang="fi-FI" sz="2800" smtClean="0">
                <a:ea typeface="ＭＳ Ｐゴシック" panose="020B0600070205080204" pitchFamily="34" charset="-128"/>
              </a:rPr>
              <a:t>Riskinarviointi</a:t>
            </a:r>
          </a:p>
        </p:txBody>
      </p:sp>
      <p:sp>
        <p:nvSpPr>
          <p:cNvPr id="29702" name="Rectangle 3"/>
          <p:cNvSpPr>
            <a:spLocks noGrp="1"/>
          </p:cNvSpPr>
          <p:nvPr>
            <p:ph idx="1"/>
          </p:nvPr>
        </p:nvSpPr>
        <p:spPr>
          <a:solidFill>
            <a:schemeClr val="bg1"/>
          </a:solidFill>
        </p:spPr>
        <p:txBody>
          <a:bodyPr>
            <a:normAutofit/>
          </a:bodyPr>
          <a:lstStyle/>
          <a:p>
            <a:r>
              <a:rPr lang="fi-FI" altLang="fi-FI" sz="1800" smtClean="0">
                <a:ea typeface="ＭＳ Ｐゴシック" panose="020B0600070205080204" pitchFamily="34" charset="-128"/>
                <a:cs typeface="ＭＳ Ｐゴシック" panose="020B0600070205080204" pitchFamily="34" charset="-128"/>
              </a:rPr>
              <a:t>Biologisten tekijöiden riskinarviointi on haittatekijöiden aiheuttamien terveyshaittojen todennäköisyys ja vakavuus</a:t>
            </a:r>
          </a:p>
          <a:p>
            <a:r>
              <a:rPr lang="fi-FI" altLang="fi-FI" sz="1800" dirty="0" smtClean="0">
                <a:ea typeface="ＭＳ Ｐゴシック" panose="020B0600070205080204" pitchFamily="34" charset="-128"/>
                <a:cs typeface="ＭＳ Ｐゴシック" panose="020B0600070205080204" pitchFamily="34" charset="-128"/>
              </a:rPr>
              <a:t>Tarvitaan tieto tai mahdollisimman hyvä arvio tilojen käyttäjien altistumisesta biologiselle haittatekijälle</a:t>
            </a:r>
          </a:p>
          <a:p>
            <a:r>
              <a:rPr lang="fi-FI" altLang="fi-FI" sz="1800" dirty="0" smtClean="0">
                <a:ea typeface="ＭＳ Ｐゴシック" panose="020B0600070205080204" pitchFamily="34" charset="-128"/>
                <a:cs typeface="ＭＳ Ｐゴシック" panose="020B0600070205080204" pitchFamily="34" charset="-128"/>
              </a:rPr>
              <a:t>Arvioinnissa tulee huomioida</a:t>
            </a:r>
          </a:p>
          <a:p>
            <a:pPr lvl="1"/>
            <a:r>
              <a:rPr lang="fi-FI" altLang="fi-FI" sz="1600" dirty="0" smtClean="0">
                <a:ea typeface="ＭＳ Ｐゴシック" panose="020B0600070205080204" pitchFamily="34" charset="-128"/>
                <a:cs typeface="Georgia" panose="02040502050405020303" pitchFamily="18" charset="0"/>
              </a:rPr>
              <a:t>millaisia,</a:t>
            </a:r>
          </a:p>
          <a:p>
            <a:pPr lvl="1"/>
            <a:r>
              <a:rPr lang="fi-FI" altLang="fi-FI" sz="1600" dirty="0" smtClean="0">
                <a:ea typeface="ＭＳ Ｐゴシック" panose="020B0600070205080204" pitchFamily="34" charset="-128"/>
                <a:cs typeface="Georgia" panose="02040502050405020303" pitchFamily="18" charset="0"/>
              </a:rPr>
              <a:t>kuinka voimakkaita,</a:t>
            </a:r>
          </a:p>
          <a:p>
            <a:pPr lvl="1"/>
            <a:r>
              <a:rPr lang="fi-FI" altLang="fi-FI" sz="1600" dirty="0" smtClean="0">
                <a:ea typeface="ＭＳ Ｐゴシック" panose="020B0600070205080204" pitchFamily="34" charset="-128"/>
                <a:cs typeface="Georgia" panose="02040502050405020303" pitchFamily="18" charset="0"/>
              </a:rPr>
              <a:t>miten laajalle leviäviä haitat ovat</a:t>
            </a:r>
          </a:p>
          <a:p>
            <a:r>
              <a:rPr lang="fi-FI" altLang="fi-FI" sz="1800" dirty="0" smtClean="0">
                <a:ea typeface="ＭＳ Ｐゴシック" panose="020B0600070205080204" pitchFamily="34" charset="-128"/>
                <a:cs typeface="ＭＳ Ｐゴシック" panose="020B0600070205080204" pitchFamily="34" charset="-128"/>
              </a:rPr>
              <a:t>Altistumisaika ja altistuvat henkilöt arvioitava</a:t>
            </a:r>
          </a:p>
          <a:p>
            <a:pPr lvl="1"/>
            <a:r>
              <a:rPr lang="fi-FI" altLang="fi-FI" sz="1600" dirty="0" smtClean="0">
                <a:ea typeface="ＭＳ Ｐゴシック" panose="020B0600070205080204" pitchFamily="34" charset="-128"/>
                <a:cs typeface="Georgia" panose="02040502050405020303" pitchFamily="18" charset="0"/>
              </a:rPr>
              <a:t>toimistoympäristöissä altistumisaika on koko työpäivä</a:t>
            </a:r>
          </a:p>
          <a:p>
            <a:r>
              <a:rPr lang="fi-FI" altLang="fi-FI" sz="1800" dirty="0" smtClean="0">
                <a:ea typeface="ＭＳ Ｐゴシック" panose="020B0600070205080204" pitchFamily="34" charset="-128"/>
                <a:cs typeface="ＭＳ Ｐゴシック" panose="020B0600070205080204" pitchFamily="34" charset="-128"/>
              </a:rPr>
              <a:t>Henkilöitä arvioitaessa on huomattava		</a:t>
            </a:r>
          </a:p>
          <a:p>
            <a:pPr lvl="1"/>
            <a:r>
              <a:rPr lang="fi-FI" altLang="fi-FI" sz="1600" dirty="0" smtClean="0">
                <a:ea typeface="ＭＳ Ｐゴシック" panose="020B0600070205080204" pitchFamily="34" charset="-128"/>
                <a:cs typeface="Georgia" panose="02040502050405020303" pitchFamily="18" charset="0"/>
              </a:rPr>
              <a:t>onko erityisryhmiä</a:t>
            </a:r>
          </a:p>
          <a:p>
            <a:pPr lvl="1"/>
            <a:r>
              <a:rPr lang="fi-FI" altLang="fi-FI" sz="1600" dirty="0" smtClean="0">
                <a:ea typeface="ＭＳ Ｐゴシック" panose="020B0600070205080204" pitchFamily="34" charset="-128"/>
                <a:cs typeface="Georgia" panose="02040502050405020303" pitchFamily="18" charset="0"/>
              </a:rPr>
              <a:t>millainen on työntekijöiden terveydentila</a:t>
            </a:r>
          </a:p>
          <a:p>
            <a:pPr lvl="1"/>
            <a:r>
              <a:rPr lang="fi-FI" altLang="fi-FI" sz="1600" dirty="0" smtClean="0">
                <a:ea typeface="ＭＳ Ｐゴシック" panose="020B0600070205080204" pitchFamily="34" charset="-128"/>
                <a:cs typeface="Georgia" panose="02040502050405020303" pitchFamily="18" charset="0"/>
              </a:rPr>
              <a:t>minkä ikäisiä altistuvat henkilöt ovat</a:t>
            </a:r>
          </a:p>
        </p:txBody>
      </p:sp>
      <p:sp>
        <p:nvSpPr>
          <p:cNvPr id="29700" name="Alatunnisteen paikkamerkki 1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r>
              <a:rPr lang="fi-FI" altLang="fi-FI" sz="900" smtClean="0">
                <a:solidFill>
                  <a:schemeClr val="tx1"/>
                </a:solidFill>
              </a:rPr>
              <a:t>Marjut Reiman</a:t>
            </a:r>
          </a:p>
        </p:txBody>
      </p:sp>
      <p:sp>
        <p:nvSpPr>
          <p:cNvPr id="29699" name="Dian numeron paikkamerkki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A7BBD91F-25E1-40E6-9E40-219AE637CEA5}" type="slidenum">
              <a:rPr lang="fi-FI" altLang="fi-FI" sz="900" smtClean="0">
                <a:solidFill>
                  <a:schemeClr val="tx1"/>
                </a:solidFill>
              </a:rPr>
              <a:pPr>
                <a:spcBef>
                  <a:spcPct val="0"/>
                </a:spcBef>
                <a:buClrTx/>
                <a:buFontTx/>
                <a:buNone/>
              </a:pPr>
              <a:t>21</a:t>
            </a:fld>
            <a:endParaRPr lang="fi-FI" altLang="fi-FI" sz="900" smtClean="0">
              <a:solidFill>
                <a:schemeClr val="tx1"/>
              </a:solidFill>
            </a:endParaRPr>
          </a:p>
        </p:txBody>
      </p:sp>
    </p:spTree>
    <p:extLst>
      <p:ext uri="{BB962C8B-B14F-4D97-AF65-F5344CB8AC3E}">
        <p14:creationId xmlns:p14="http://schemas.microsoft.com/office/powerpoint/2010/main" val="2220056519"/>
      </p:ext>
    </p:extLst>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p:cNvSpPr>
            <a:spLocks noGrp="1"/>
          </p:cNvSpPr>
          <p:nvPr>
            <p:ph type="title"/>
          </p:nvPr>
        </p:nvSpPr>
        <p:spPr/>
        <p:txBody>
          <a:bodyPr>
            <a:normAutofit/>
          </a:bodyPr>
          <a:lstStyle/>
          <a:p>
            <a:r>
              <a:rPr lang="fi-FI" altLang="fi-FI" sz="2800" dirty="0" smtClean="0">
                <a:ea typeface="ＭＳ Ｐゴシック" panose="020B0600070205080204" pitchFamily="34" charset="-128"/>
              </a:rPr>
              <a:t>Riskinarvioinnissa huomioitavia tekijöitä</a:t>
            </a:r>
          </a:p>
        </p:txBody>
      </p:sp>
      <p:sp>
        <p:nvSpPr>
          <p:cNvPr id="30724" name="Alatunnisteen paikkamerkki 1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r>
              <a:rPr lang="fi-FI" altLang="fi-FI" sz="900" smtClean="0">
                <a:solidFill>
                  <a:schemeClr val="tx1"/>
                </a:solidFill>
              </a:rPr>
              <a:t>Marjut Reiman</a:t>
            </a:r>
          </a:p>
        </p:txBody>
      </p:sp>
      <p:sp>
        <p:nvSpPr>
          <p:cNvPr id="30723" name="Dian numeron paikkamerkki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30B45157-307F-4111-A752-E4777DE05F92}" type="slidenum">
              <a:rPr lang="fi-FI" altLang="fi-FI" sz="900" smtClean="0">
                <a:solidFill>
                  <a:schemeClr val="tx1"/>
                </a:solidFill>
              </a:rPr>
              <a:pPr>
                <a:spcBef>
                  <a:spcPct val="0"/>
                </a:spcBef>
                <a:buClrTx/>
                <a:buFontTx/>
                <a:buNone/>
              </a:pPr>
              <a:t>22</a:t>
            </a:fld>
            <a:endParaRPr lang="fi-FI" altLang="fi-FI" sz="900" smtClean="0">
              <a:solidFill>
                <a:schemeClr val="tx1"/>
              </a:solidFill>
            </a:endParaRPr>
          </a:p>
        </p:txBody>
      </p:sp>
      <p:sp>
        <p:nvSpPr>
          <p:cNvPr id="30726" name="Text Box 3"/>
          <p:cNvSpPr txBox="1">
            <a:spLocks noChangeArrowheads="1"/>
          </p:cNvSpPr>
          <p:nvPr/>
        </p:nvSpPr>
        <p:spPr bwMode="auto">
          <a:xfrm>
            <a:off x="835634" y="3643699"/>
            <a:ext cx="2944278" cy="2193761"/>
          </a:xfrm>
          <a:prstGeom prst="rect">
            <a:avLst/>
          </a:prstGeom>
          <a:ln/>
          <a:extLst/>
        </p:spPr>
        <p:style>
          <a:lnRef idx="3">
            <a:schemeClr val="lt1"/>
          </a:lnRef>
          <a:fillRef idx="1">
            <a:schemeClr val="accent1"/>
          </a:fillRef>
          <a:effectRef idx="1">
            <a:schemeClr val="accent1"/>
          </a:effectRef>
          <a:fontRef idx="minor">
            <a:schemeClr val="lt1"/>
          </a:fontRef>
        </p:style>
        <p:txBody>
          <a:bodyPr wrap="none" anchor="ctr">
            <a:noAutofit/>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lgn="ctr">
              <a:spcBef>
                <a:spcPct val="0"/>
              </a:spcBef>
              <a:buClrTx/>
              <a:buFontTx/>
              <a:buNone/>
            </a:pPr>
            <a:r>
              <a:rPr lang="fi-FI" altLang="fi-FI" sz="1400" b="1" dirty="0">
                <a:solidFill>
                  <a:schemeClr val="bg1"/>
                </a:solidFill>
                <a:latin typeface="+mn-lt"/>
              </a:rPr>
              <a:t>LÄHDE</a:t>
            </a:r>
          </a:p>
          <a:p>
            <a:pPr algn="ctr">
              <a:spcBef>
                <a:spcPct val="0"/>
              </a:spcBef>
              <a:buClrTx/>
              <a:buFontTx/>
              <a:buNone/>
            </a:pPr>
            <a:r>
              <a:rPr lang="fi-FI" altLang="fi-FI" sz="1400" dirty="0">
                <a:solidFill>
                  <a:schemeClr val="bg1"/>
                </a:solidFill>
                <a:latin typeface="+mn-lt"/>
              </a:rPr>
              <a:t>(BIOLOGINEN TEKIJÄ</a:t>
            </a:r>
            <a:r>
              <a:rPr lang="fi-FI" altLang="fi-FI" sz="1400" dirty="0" smtClean="0">
                <a:solidFill>
                  <a:schemeClr val="bg1"/>
                </a:solidFill>
                <a:latin typeface="+mn-lt"/>
              </a:rPr>
              <a:t>)</a:t>
            </a:r>
            <a:br>
              <a:rPr lang="fi-FI" altLang="fi-FI" sz="1400" dirty="0" smtClean="0">
                <a:solidFill>
                  <a:schemeClr val="bg1"/>
                </a:solidFill>
                <a:latin typeface="+mn-lt"/>
              </a:rPr>
            </a:br>
            <a:endParaRPr lang="fi-FI" altLang="fi-FI" sz="1400" dirty="0">
              <a:solidFill>
                <a:schemeClr val="bg1"/>
              </a:solidFill>
              <a:latin typeface="+mn-lt"/>
            </a:endParaRPr>
          </a:p>
          <a:p>
            <a:pPr algn="ctr">
              <a:spcBef>
                <a:spcPct val="0"/>
              </a:spcBef>
              <a:buClrTx/>
              <a:buFontTx/>
              <a:buNone/>
            </a:pPr>
            <a:r>
              <a:rPr lang="fi-FI" altLang="fi-FI" sz="1400" dirty="0">
                <a:solidFill>
                  <a:schemeClr val="bg1"/>
                </a:solidFill>
                <a:latin typeface="+mn-lt"/>
              </a:rPr>
              <a:t>- ihmiset</a:t>
            </a:r>
          </a:p>
          <a:p>
            <a:pPr algn="ctr">
              <a:spcBef>
                <a:spcPct val="0"/>
              </a:spcBef>
              <a:buClrTx/>
              <a:buFontTx/>
              <a:buNone/>
            </a:pPr>
            <a:r>
              <a:rPr lang="fi-FI" altLang="fi-FI" sz="1400" dirty="0">
                <a:solidFill>
                  <a:schemeClr val="bg1"/>
                </a:solidFill>
                <a:latin typeface="+mn-lt"/>
              </a:rPr>
              <a:t>- rakennusmateriaalit</a:t>
            </a:r>
          </a:p>
          <a:p>
            <a:pPr algn="ctr">
              <a:spcBef>
                <a:spcPct val="0"/>
              </a:spcBef>
              <a:buClrTx/>
              <a:buFontTx/>
              <a:buNone/>
            </a:pPr>
            <a:r>
              <a:rPr lang="fi-FI" altLang="fi-FI" sz="1400" dirty="0">
                <a:solidFill>
                  <a:schemeClr val="bg1"/>
                </a:solidFill>
                <a:latin typeface="+mn-lt"/>
              </a:rPr>
              <a:t>- tuloilmajärjestelmä</a:t>
            </a:r>
          </a:p>
          <a:p>
            <a:pPr algn="ctr">
              <a:spcBef>
                <a:spcPct val="0"/>
              </a:spcBef>
              <a:buClrTx/>
              <a:buFontTx/>
              <a:buNone/>
            </a:pPr>
            <a:r>
              <a:rPr lang="fi-FI" altLang="fi-FI" sz="1400" dirty="0">
                <a:solidFill>
                  <a:schemeClr val="bg1"/>
                </a:solidFill>
                <a:latin typeface="+mn-lt"/>
              </a:rPr>
              <a:t>- sisäpinnat, joille on kertynyt</a:t>
            </a:r>
          </a:p>
          <a:p>
            <a:pPr algn="ctr">
              <a:spcBef>
                <a:spcPct val="0"/>
              </a:spcBef>
              <a:buClrTx/>
              <a:buFontTx/>
              <a:buNone/>
            </a:pPr>
            <a:r>
              <a:rPr lang="fi-FI" altLang="fi-FI" sz="1400" dirty="0">
                <a:solidFill>
                  <a:schemeClr val="bg1"/>
                </a:solidFill>
                <a:latin typeface="+mn-lt"/>
              </a:rPr>
              <a:t>biologista materiaalia</a:t>
            </a:r>
          </a:p>
          <a:p>
            <a:pPr algn="ctr">
              <a:spcBef>
                <a:spcPct val="0"/>
              </a:spcBef>
              <a:buClrTx/>
              <a:buFontTx/>
              <a:buNone/>
            </a:pPr>
            <a:r>
              <a:rPr lang="fi-FI" altLang="fi-FI" sz="1400" dirty="0">
                <a:solidFill>
                  <a:schemeClr val="bg1"/>
                </a:solidFill>
                <a:latin typeface="+mn-lt"/>
              </a:rPr>
              <a:t>- muu lähde (eläimet tms.)</a:t>
            </a:r>
          </a:p>
        </p:txBody>
      </p:sp>
      <p:sp>
        <p:nvSpPr>
          <p:cNvPr id="30727" name="Text Box 4"/>
          <p:cNvSpPr txBox="1">
            <a:spLocks noChangeArrowheads="1"/>
          </p:cNvSpPr>
          <p:nvPr/>
        </p:nvSpPr>
        <p:spPr bwMode="auto">
          <a:xfrm>
            <a:off x="3203848" y="1827228"/>
            <a:ext cx="2736304" cy="1673780"/>
          </a:xfrm>
          <a:prstGeom prst="rect">
            <a:avLst/>
          </a:prstGeom>
          <a:ln/>
          <a:extLst/>
        </p:spPr>
        <p:style>
          <a:lnRef idx="3">
            <a:schemeClr val="lt1"/>
          </a:lnRef>
          <a:fillRef idx="1">
            <a:schemeClr val="accent3"/>
          </a:fillRef>
          <a:effectRef idx="1">
            <a:schemeClr val="accent3"/>
          </a:effectRef>
          <a:fontRef idx="minor">
            <a:schemeClr val="lt1"/>
          </a:fontRef>
        </p:style>
        <p:txBody>
          <a:bodyPr wrap="square" anchor="ctr">
            <a:noAutofit/>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lgn="ctr">
              <a:spcBef>
                <a:spcPct val="0"/>
              </a:spcBef>
              <a:buClrTx/>
              <a:buFontTx/>
              <a:buNone/>
            </a:pPr>
            <a:r>
              <a:rPr lang="fi-FI" altLang="fi-FI" sz="1400" b="1" dirty="0">
                <a:solidFill>
                  <a:schemeClr val="bg1"/>
                </a:solidFill>
                <a:latin typeface="+mn-lt"/>
              </a:rPr>
              <a:t>REITTI</a:t>
            </a:r>
          </a:p>
          <a:p>
            <a:pPr algn="ctr">
              <a:spcBef>
                <a:spcPct val="0"/>
              </a:spcBef>
              <a:buClrTx/>
              <a:buFontTx/>
              <a:buNone/>
            </a:pPr>
            <a:r>
              <a:rPr lang="fi-FI" altLang="fi-FI" sz="1400" dirty="0">
                <a:solidFill>
                  <a:schemeClr val="bg1"/>
                </a:solidFill>
                <a:latin typeface="+mn-lt"/>
              </a:rPr>
              <a:t>(ILMA</a:t>
            </a:r>
            <a:r>
              <a:rPr lang="fi-FI" altLang="fi-FI" sz="1400" dirty="0" smtClean="0">
                <a:solidFill>
                  <a:schemeClr val="bg1"/>
                </a:solidFill>
                <a:latin typeface="+mn-lt"/>
              </a:rPr>
              <a:t>)</a:t>
            </a:r>
            <a:br>
              <a:rPr lang="fi-FI" altLang="fi-FI" sz="1400" dirty="0" smtClean="0">
                <a:solidFill>
                  <a:schemeClr val="bg1"/>
                </a:solidFill>
                <a:latin typeface="+mn-lt"/>
              </a:rPr>
            </a:br>
            <a:endParaRPr lang="fi-FI" altLang="fi-FI" sz="1400" dirty="0">
              <a:solidFill>
                <a:schemeClr val="bg1"/>
              </a:solidFill>
              <a:latin typeface="+mn-lt"/>
            </a:endParaRPr>
          </a:p>
          <a:p>
            <a:pPr algn="ctr">
              <a:spcBef>
                <a:spcPct val="0"/>
              </a:spcBef>
              <a:buClrTx/>
              <a:buFontTx/>
              <a:buNone/>
            </a:pPr>
            <a:r>
              <a:rPr lang="fi-FI" altLang="fi-FI" sz="1400" dirty="0">
                <a:solidFill>
                  <a:schemeClr val="bg1"/>
                </a:solidFill>
                <a:latin typeface="+mn-lt"/>
              </a:rPr>
              <a:t>- biologisen tekijän </a:t>
            </a:r>
          </a:p>
          <a:p>
            <a:pPr algn="ctr">
              <a:spcBef>
                <a:spcPct val="0"/>
              </a:spcBef>
              <a:buClrTx/>
              <a:buFontTx/>
              <a:buNone/>
            </a:pPr>
            <a:r>
              <a:rPr lang="fi-FI" altLang="fi-FI" sz="1400" dirty="0">
                <a:solidFill>
                  <a:schemeClr val="bg1"/>
                </a:solidFill>
                <a:latin typeface="+mn-lt"/>
              </a:rPr>
              <a:t>ilmaan pääsyn </a:t>
            </a:r>
          </a:p>
          <a:p>
            <a:pPr algn="ctr">
              <a:spcBef>
                <a:spcPct val="0"/>
              </a:spcBef>
              <a:buClrTx/>
              <a:buFontTx/>
              <a:buNone/>
            </a:pPr>
            <a:r>
              <a:rPr lang="fi-FI" altLang="fi-FI" sz="1400" dirty="0">
                <a:solidFill>
                  <a:schemeClr val="bg1"/>
                </a:solidFill>
                <a:latin typeface="+mn-lt"/>
              </a:rPr>
              <a:t>todennäköisyys</a:t>
            </a:r>
          </a:p>
        </p:txBody>
      </p:sp>
      <p:sp>
        <p:nvSpPr>
          <p:cNvPr id="30728" name="Text Box 5"/>
          <p:cNvSpPr txBox="1">
            <a:spLocks noChangeArrowheads="1"/>
          </p:cNvSpPr>
          <p:nvPr/>
        </p:nvSpPr>
        <p:spPr bwMode="auto">
          <a:xfrm>
            <a:off x="5502026" y="3643699"/>
            <a:ext cx="2838957" cy="2193761"/>
          </a:xfrm>
          <a:prstGeom prst="rect">
            <a:avLst/>
          </a:prstGeom>
          <a:ln/>
          <a:extLst/>
        </p:spPr>
        <p:style>
          <a:lnRef idx="3">
            <a:schemeClr val="lt1"/>
          </a:lnRef>
          <a:fillRef idx="1">
            <a:schemeClr val="accent2"/>
          </a:fillRef>
          <a:effectRef idx="1">
            <a:schemeClr val="accent2"/>
          </a:effectRef>
          <a:fontRef idx="minor">
            <a:schemeClr val="lt1"/>
          </a:fontRef>
        </p:style>
        <p:txBody>
          <a:bodyPr anchor="ctr">
            <a:noAutofit/>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lgn="ctr">
              <a:spcBef>
                <a:spcPct val="0"/>
              </a:spcBef>
              <a:buClrTx/>
              <a:buFontTx/>
              <a:buNone/>
            </a:pPr>
            <a:r>
              <a:rPr lang="fi-FI" altLang="fi-FI" sz="1400" b="1" dirty="0" smtClean="0">
                <a:solidFill>
                  <a:schemeClr val="bg1"/>
                </a:solidFill>
                <a:latin typeface="+mn-lt"/>
              </a:rPr>
              <a:t>KOHDE</a:t>
            </a:r>
            <a:endParaRPr lang="fi-FI" altLang="fi-FI" sz="1400" b="1" dirty="0">
              <a:solidFill>
                <a:schemeClr val="bg1"/>
              </a:solidFill>
              <a:latin typeface="+mn-lt"/>
            </a:endParaRPr>
          </a:p>
          <a:p>
            <a:pPr algn="ctr">
              <a:spcBef>
                <a:spcPct val="0"/>
              </a:spcBef>
              <a:buClrTx/>
              <a:buFontTx/>
              <a:buNone/>
            </a:pPr>
            <a:r>
              <a:rPr lang="fi-FI" altLang="fi-FI" sz="1400" dirty="0">
                <a:solidFill>
                  <a:schemeClr val="bg1"/>
                </a:solidFill>
                <a:latin typeface="+mn-lt"/>
              </a:rPr>
              <a:t>(IHMINEN</a:t>
            </a:r>
            <a:r>
              <a:rPr lang="fi-FI" altLang="fi-FI" sz="1400" dirty="0" smtClean="0">
                <a:solidFill>
                  <a:schemeClr val="bg1"/>
                </a:solidFill>
                <a:latin typeface="+mn-lt"/>
              </a:rPr>
              <a:t>)</a:t>
            </a:r>
            <a:br>
              <a:rPr lang="fi-FI" altLang="fi-FI" sz="1400" dirty="0" smtClean="0">
                <a:solidFill>
                  <a:schemeClr val="bg1"/>
                </a:solidFill>
                <a:latin typeface="+mn-lt"/>
              </a:rPr>
            </a:br>
            <a:endParaRPr lang="fi-FI" altLang="fi-FI" sz="1400" dirty="0" smtClean="0">
              <a:solidFill>
                <a:schemeClr val="bg1"/>
              </a:solidFill>
              <a:latin typeface="+mn-lt"/>
            </a:endParaRPr>
          </a:p>
          <a:p>
            <a:pPr algn="ctr">
              <a:spcBef>
                <a:spcPct val="0"/>
              </a:spcBef>
              <a:buClrTx/>
              <a:buFontTx/>
              <a:buNone/>
            </a:pPr>
            <a:r>
              <a:rPr lang="fi-FI" altLang="fi-FI" sz="1400" dirty="0" smtClean="0">
                <a:solidFill>
                  <a:schemeClr val="bg1"/>
                </a:solidFill>
                <a:latin typeface="+mn-lt"/>
              </a:rPr>
              <a:t>-</a:t>
            </a:r>
            <a:r>
              <a:rPr lang="fi-FI" altLang="fi-FI" sz="1400" dirty="0">
                <a:solidFill>
                  <a:schemeClr val="bg1"/>
                </a:solidFill>
                <a:latin typeface="+mn-lt"/>
              </a:rPr>
              <a:t>terveysvaikutukset</a:t>
            </a:r>
          </a:p>
          <a:p>
            <a:pPr algn="ctr">
              <a:spcBef>
                <a:spcPct val="0"/>
              </a:spcBef>
              <a:buClrTx/>
              <a:buFontTx/>
              <a:buNone/>
            </a:pPr>
            <a:r>
              <a:rPr lang="fi-FI" altLang="fi-FI" sz="1400" dirty="0">
                <a:solidFill>
                  <a:schemeClr val="bg1"/>
                </a:solidFill>
                <a:latin typeface="+mn-lt"/>
              </a:rPr>
              <a:t>hengitystieoireet</a:t>
            </a:r>
          </a:p>
          <a:p>
            <a:pPr algn="ctr">
              <a:spcBef>
                <a:spcPct val="0"/>
              </a:spcBef>
              <a:buClrTx/>
              <a:buFontTx/>
              <a:buNone/>
            </a:pPr>
            <a:r>
              <a:rPr lang="fi-FI" altLang="fi-FI" sz="1400" dirty="0">
                <a:solidFill>
                  <a:schemeClr val="bg1"/>
                </a:solidFill>
                <a:latin typeface="+mn-lt"/>
              </a:rPr>
              <a:t>iho-oireet</a:t>
            </a:r>
          </a:p>
          <a:p>
            <a:pPr algn="ctr">
              <a:spcBef>
                <a:spcPct val="0"/>
              </a:spcBef>
              <a:buClrTx/>
              <a:buFontTx/>
              <a:buNone/>
            </a:pPr>
            <a:r>
              <a:rPr lang="fi-FI" altLang="fi-FI" sz="1400" dirty="0">
                <a:solidFill>
                  <a:schemeClr val="bg1"/>
                </a:solidFill>
                <a:latin typeface="+mn-lt"/>
              </a:rPr>
              <a:t>yleiset oireet</a:t>
            </a:r>
          </a:p>
          <a:p>
            <a:pPr algn="ctr">
              <a:spcBef>
                <a:spcPct val="0"/>
              </a:spcBef>
              <a:buClrTx/>
              <a:buFontTx/>
              <a:buNone/>
            </a:pPr>
            <a:r>
              <a:rPr lang="fi-FI" altLang="fi-FI" sz="1400" dirty="0">
                <a:solidFill>
                  <a:schemeClr val="bg1"/>
                </a:solidFill>
                <a:latin typeface="+mn-lt"/>
              </a:rPr>
              <a:t>vasta-aineet</a:t>
            </a:r>
          </a:p>
          <a:p>
            <a:pPr algn="ctr">
              <a:spcBef>
                <a:spcPct val="0"/>
              </a:spcBef>
              <a:buClrTx/>
              <a:buFontTx/>
              <a:buNone/>
            </a:pPr>
            <a:endParaRPr lang="fi-FI" altLang="fi-FI" sz="1400" dirty="0">
              <a:solidFill>
                <a:schemeClr val="bg1"/>
              </a:solidFill>
              <a:latin typeface="+mn-lt"/>
            </a:endParaRPr>
          </a:p>
        </p:txBody>
      </p:sp>
      <p:cxnSp>
        <p:nvCxnSpPr>
          <p:cNvPr id="30729" name="AutoShape 6"/>
          <p:cNvCxnSpPr>
            <a:cxnSpLocks noChangeShapeType="1"/>
            <a:stCxn id="30727" idx="3"/>
            <a:endCxn id="30728" idx="0"/>
          </p:cNvCxnSpPr>
          <p:nvPr/>
        </p:nvCxnSpPr>
        <p:spPr bwMode="auto">
          <a:xfrm>
            <a:off x="5940152" y="2664118"/>
            <a:ext cx="981353" cy="97958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0" name="AutoShape 7"/>
          <p:cNvCxnSpPr>
            <a:cxnSpLocks noChangeShapeType="1"/>
            <a:stCxn id="30726" idx="0"/>
            <a:endCxn id="30727" idx="1"/>
          </p:cNvCxnSpPr>
          <p:nvPr/>
        </p:nvCxnSpPr>
        <p:spPr bwMode="auto">
          <a:xfrm flipV="1">
            <a:off x="2307773" y="2664118"/>
            <a:ext cx="896075" cy="97958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11368147"/>
      </p:ext>
    </p:extLst>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2"/>
          <p:cNvSpPr>
            <a:spLocks noGrp="1"/>
          </p:cNvSpPr>
          <p:nvPr>
            <p:ph type="title"/>
          </p:nvPr>
        </p:nvSpPr>
        <p:spPr>
          <a:xfrm>
            <a:off x="827088" y="333376"/>
            <a:ext cx="7993062" cy="1079500"/>
          </a:xfrm>
        </p:spPr>
        <p:txBody>
          <a:bodyPr>
            <a:normAutofit/>
          </a:bodyPr>
          <a:lstStyle/>
          <a:p>
            <a:r>
              <a:rPr lang="fi-FI" altLang="fi-FI" sz="2800" dirty="0" smtClean="0">
                <a:ea typeface="ＭＳ Ｐゴシック" panose="020B0600070205080204" pitchFamily="34" charset="-128"/>
              </a:rPr>
              <a:t>Riskinarvioinnin välineet sisäilmaongelmissa</a:t>
            </a:r>
          </a:p>
        </p:txBody>
      </p:sp>
      <p:sp>
        <p:nvSpPr>
          <p:cNvPr id="32772" name="Alatunnisteen paikkamerkki 1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r>
              <a:rPr lang="fi-FI" altLang="fi-FI" sz="900" dirty="0" smtClean="0">
                <a:solidFill>
                  <a:schemeClr val="tx1"/>
                </a:solidFill>
              </a:rPr>
              <a:t>Marjut Reiman</a:t>
            </a:r>
          </a:p>
        </p:txBody>
      </p:sp>
      <p:sp>
        <p:nvSpPr>
          <p:cNvPr id="32771" name="Dian numeron paikkamerkki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3190FF0D-C39F-4C02-8D83-3C0D05280DA5}" type="slidenum">
              <a:rPr lang="fi-FI" altLang="fi-FI" sz="900" smtClean="0">
                <a:solidFill>
                  <a:schemeClr val="tx1"/>
                </a:solidFill>
              </a:rPr>
              <a:pPr>
                <a:spcBef>
                  <a:spcPct val="0"/>
                </a:spcBef>
                <a:buClrTx/>
                <a:buFontTx/>
                <a:buNone/>
              </a:pPr>
              <a:t>23</a:t>
            </a:fld>
            <a:endParaRPr lang="fi-FI" altLang="fi-FI" sz="900" smtClean="0">
              <a:solidFill>
                <a:schemeClr val="tx1"/>
              </a:solidFill>
            </a:endParaRPr>
          </a:p>
        </p:txBody>
      </p:sp>
      <p:sp>
        <p:nvSpPr>
          <p:cNvPr id="32774" name="Rectangle 3"/>
          <p:cNvSpPr>
            <a:spLocks noGrp="1"/>
          </p:cNvSpPr>
          <p:nvPr>
            <p:ph type="body" sz="half" idx="4294967295"/>
          </p:nvPr>
        </p:nvSpPr>
        <p:spPr>
          <a:xfrm>
            <a:off x="971600" y="1464109"/>
            <a:ext cx="5040560" cy="4732337"/>
          </a:xfrm>
        </p:spPr>
        <p:txBody>
          <a:bodyPr anchor="ctr">
            <a:normAutofit/>
          </a:bodyPr>
          <a:lstStyle/>
          <a:p>
            <a:pPr>
              <a:buFont typeface="Wingdings" panose="05000000000000000000" pitchFamily="2" charset="2"/>
              <a:buChar char="Ø"/>
            </a:pPr>
            <a:r>
              <a:rPr lang="fi-FI" altLang="fi-FI" sz="1800" dirty="0" smtClean="0">
                <a:ea typeface="ＭＳ Ｐゴシック" panose="020B0600070205080204" pitchFamily="34" charset="-128"/>
                <a:cs typeface="ＭＳ Ｐゴシック" panose="020B0600070205080204" pitchFamily="34" charset="-128"/>
              </a:rPr>
              <a:t>sisäpintojen tutkimukset</a:t>
            </a:r>
          </a:p>
          <a:p>
            <a:pPr>
              <a:buFont typeface="Wingdings" panose="05000000000000000000" pitchFamily="2" charset="2"/>
              <a:buChar char="Ø"/>
            </a:pPr>
            <a:r>
              <a:rPr lang="fi-FI" altLang="fi-FI" sz="1800" dirty="0" smtClean="0">
                <a:ea typeface="ＭＳ Ｐゴシック" panose="020B0600070205080204" pitchFamily="34" charset="-128"/>
                <a:cs typeface="ＭＳ Ｐゴシック" panose="020B0600070205080204" pitchFamily="34" charset="-128"/>
              </a:rPr>
              <a:t>rakennusmateriaalitutkimukset</a:t>
            </a:r>
          </a:p>
          <a:p>
            <a:pPr>
              <a:buFont typeface="Wingdings" panose="05000000000000000000" pitchFamily="2" charset="2"/>
              <a:buChar char="Ø"/>
            </a:pPr>
            <a:r>
              <a:rPr lang="fi-FI" altLang="fi-FI" sz="1800" dirty="0" smtClean="0">
                <a:ea typeface="ＭＳ Ｐゴシック" panose="020B0600070205080204" pitchFamily="34" charset="-128"/>
                <a:cs typeface="ＭＳ Ｐゴシック" panose="020B0600070205080204" pitchFamily="34" charset="-128"/>
              </a:rPr>
              <a:t>sisäilman tutkimukset</a:t>
            </a:r>
          </a:p>
          <a:p>
            <a:pPr algn="ctr">
              <a:buFont typeface="Wingdings" panose="05000000000000000000" pitchFamily="2" charset="2"/>
              <a:buChar char="Ø"/>
            </a:pPr>
            <a:endParaRPr lang="fi-FI" altLang="fi-FI" sz="1800" dirty="0" smtClean="0">
              <a:ea typeface="ＭＳ Ｐゴシック" panose="020B0600070205080204" pitchFamily="34" charset="-128"/>
              <a:cs typeface="ＭＳ Ｐゴシック" panose="020B0600070205080204" pitchFamily="34" charset="-128"/>
            </a:endParaRPr>
          </a:p>
          <a:p>
            <a:endParaRPr lang="fi-FI" altLang="fi-FI" sz="1800" dirty="0" smtClean="0">
              <a:ea typeface="ＭＳ Ｐゴシック" panose="020B0600070205080204" pitchFamily="34" charset="-128"/>
              <a:cs typeface="ＭＳ Ｐゴシック" panose="020B0600070205080204" pitchFamily="34" charset="-128"/>
            </a:endParaRPr>
          </a:p>
          <a:p>
            <a:pPr>
              <a:buFont typeface="Wingdings" panose="05000000000000000000" pitchFamily="2" charset="2"/>
              <a:buChar char="Ø"/>
            </a:pPr>
            <a:r>
              <a:rPr lang="fi-FI" altLang="fi-FI" sz="1800" dirty="0" smtClean="0">
                <a:ea typeface="ＭＳ Ｐゴシック" panose="020B0600070205080204" pitchFamily="34" charset="-128"/>
                <a:cs typeface="ＭＳ Ｐゴシック" panose="020B0600070205080204" pitchFamily="34" charset="-128"/>
              </a:rPr>
              <a:t>Ilman, pintojen ja </a:t>
            </a:r>
            <a:r>
              <a:rPr lang="fi-FI" altLang="fi-FI" sz="1800" dirty="0" smtClean="0">
                <a:ea typeface="ＭＳ Ｐゴシック" panose="020B0600070205080204" pitchFamily="34" charset="-128"/>
                <a:cs typeface="ＭＳ Ｐゴシック" panose="020B0600070205080204" pitchFamily="34" charset="-128"/>
              </a:rPr>
              <a:t>materiaalien mikrobiologiset </a:t>
            </a:r>
            <a:r>
              <a:rPr lang="fi-FI" altLang="fi-FI" sz="1800" dirty="0" smtClean="0">
                <a:ea typeface="ＭＳ Ｐゴシック" panose="020B0600070205080204" pitchFamily="34" charset="-128"/>
                <a:cs typeface="ＭＳ Ｐゴシック" panose="020B0600070205080204" pitchFamily="34" charset="-128"/>
              </a:rPr>
              <a:t>ja kemialliset tutkimukset ovat osa riskinarviointia, johon kuuluvat myös </a:t>
            </a:r>
          </a:p>
          <a:p>
            <a:pPr lvl="1" algn="ctr">
              <a:buFont typeface="Wingdings" panose="05000000000000000000" pitchFamily="2" charset="2"/>
              <a:buChar char="Ø"/>
            </a:pPr>
            <a:r>
              <a:rPr lang="fi-FI" altLang="fi-FI" sz="1600" dirty="0" smtClean="0">
                <a:ea typeface="ＭＳ Ｐゴシック" panose="020B0600070205080204" pitchFamily="34" charset="-128"/>
                <a:cs typeface="Georgia" panose="02040502050405020303" pitchFamily="18" charset="0"/>
              </a:rPr>
              <a:t>rakennustekniset (sis. IV) selvitykset</a:t>
            </a:r>
          </a:p>
          <a:p>
            <a:pPr lvl="1" algn="ctr">
              <a:buFont typeface="Wingdings" panose="05000000000000000000" pitchFamily="2" charset="2"/>
              <a:buChar char="Ø"/>
            </a:pPr>
            <a:r>
              <a:rPr lang="fi-FI" altLang="fi-FI" sz="1600" dirty="0" smtClean="0">
                <a:ea typeface="ＭＳ Ｐゴシック" panose="020B0600070205080204" pitchFamily="34" charset="-128"/>
                <a:cs typeface="Georgia" panose="02040502050405020303" pitchFamily="18" charset="0"/>
              </a:rPr>
              <a:t>lääketieteelliset tutkimukset</a:t>
            </a:r>
          </a:p>
          <a:p>
            <a:pPr lvl="1" algn="ctr">
              <a:buFont typeface="Wingdings" panose="05000000000000000000" pitchFamily="2" charset="2"/>
              <a:buChar char="Ø"/>
            </a:pPr>
            <a:r>
              <a:rPr lang="fi-FI" altLang="fi-FI" sz="1600" dirty="0" smtClean="0">
                <a:ea typeface="ＭＳ Ｐゴシック" panose="020B0600070205080204" pitchFamily="34" charset="-128"/>
                <a:cs typeface="Georgia" panose="02040502050405020303" pitchFamily="18" charset="0"/>
              </a:rPr>
              <a:t>kyselytutkimukset</a:t>
            </a:r>
          </a:p>
        </p:txBody>
      </p:sp>
      <p:sp>
        <p:nvSpPr>
          <p:cNvPr id="32775" name="Rectangle 4"/>
          <p:cNvSpPr>
            <a:spLocks noGrp="1"/>
          </p:cNvSpPr>
          <p:nvPr>
            <p:ph type="body" sz="half" idx="4294967295"/>
          </p:nvPr>
        </p:nvSpPr>
        <p:spPr>
          <a:xfrm>
            <a:off x="6146056" y="2166189"/>
            <a:ext cx="1738312" cy="4248472"/>
          </a:xfrm>
        </p:spPr>
        <p:txBody>
          <a:bodyPr>
            <a:normAutofit/>
          </a:bodyPr>
          <a:lstStyle/>
          <a:p>
            <a:r>
              <a:rPr lang="fi-FI" altLang="fi-FI" sz="1600" b="1" dirty="0" smtClean="0">
                <a:ea typeface="ＭＳ Ｐゴシック" panose="020B0600070205080204" pitchFamily="34" charset="-128"/>
                <a:cs typeface="ＭＳ Ｐゴシック" panose="020B0600070205080204" pitchFamily="34" charset="-128"/>
              </a:rPr>
              <a:t>LÄHDE</a:t>
            </a:r>
          </a:p>
          <a:p>
            <a:r>
              <a:rPr lang="fi-FI" altLang="fi-FI" sz="1600" b="1" dirty="0" smtClean="0">
                <a:ea typeface="ＭＳ Ｐゴシック" panose="020B0600070205080204" pitchFamily="34" charset="-128"/>
                <a:cs typeface="ＭＳ Ｐゴシック" panose="020B0600070205080204" pitchFamily="34" charset="-128"/>
              </a:rPr>
              <a:t>LÄHDE</a:t>
            </a:r>
          </a:p>
          <a:p>
            <a:r>
              <a:rPr lang="fi-FI" altLang="fi-FI" sz="1600" b="1" dirty="0" smtClean="0">
                <a:ea typeface="ＭＳ Ｐゴシック" panose="020B0600070205080204" pitchFamily="34" charset="-128"/>
                <a:cs typeface="ＭＳ Ｐゴシック" panose="020B0600070205080204" pitchFamily="34" charset="-128"/>
              </a:rPr>
              <a:t>REITTI</a:t>
            </a:r>
          </a:p>
          <a:p>
            <a:pPr marL="0" indent="0">
              <a:buNone/>
            </a:pPr>
            <a:endParaRPr lang="fi-FI" altLang="fi-FI" sz="1600" dirty="0" smtClean="0">
              <a:ea typeface="ＭＳ Ｐゴシック" panose="020B0600070205080204" pitchFamily="34" charset="-128"/>
              <a:cs typeface="ＭＳ Ｐゴシック" panose="020B0600070205080204" pitchFamily="34" charset="-128"/>
            </a:endParaRPr>
          </a:p>
          <a:p>
            <a:pPr marL="0" indent="0">
              <a:buNone/>
            </a:pPr>
            <a:endParaRPr lang="fi-FI" altLang="fi-FI" sz="1600" dirty="0" smtClean="0">
              <a:ea typeface="ＭＳ Ｐゴシック" panose="020B0600070205080204" pitchFamily="34" charset="-128"/>
              <a:cs typeface="ＭＳ Ｐゴシック" panose="020B0600070205080204" pitchFamily="34" charset="-128"/>
            </a:endParaRPr>
          </a:p>
          <a:p>
            <a:pPr marL="0" indent="0">
              <a:buNone/>
            </a:pPr>
            <a:endParaRPr lang="fi-FI" altLang="fi-FI" sz="1600" dirty="0" smtClean="0">
              <a:ea typeface="ＭＳ Ｐゴシック" panose="020B0600070205080204" pitchFamily="34" charset="-128"/>
              <a:cs typeface="ＭＳ Ｐゴシック" panose="020B0600070205080204" pitchFamily="34" charset="-128"/>
            </a:endParaRPr>
          </a:p>
          <a:p>
            <a:pPr marL="0" indent="0">
              <a:buNone/>
            </a:pPr>
            <a:endParaRPr lang="fi-FI" altLang="fi-FI" sz="1600" dirty="0">
              <a:ea typeface="ＭＳ Ｐゴシック" panose="020B0600070205080204" pitchFamily="34" charset="-128"/>
              <a:cs typeface="ＭＳ Ｐゴシック" panose="020B0600070205080204" pitchFamily="34" charset="-128"/>
            </a:endParaRPr>
          </a:p>
          <a:p>
            <a:pPr marL="0" indent="0">
              <a:buNone/>
            </a:pPr>
            <a:endParaRPr lang="fi-FI" altLang="fi-FI" sz="1600" b="1" dirty="0" smtClean="0">
              <a:ea typeface="ＭＳ Ｐゴシック" panose="020B0600070205080204" pitchFamily="34" charset="-128"/>
              <a:cs typeface="ＭＳ Ｐゴシック" panose="020B0600070205080204" pitchFamily="34" charset="-128"/>
            </a:endParaRPr>
          </a:p>
          <a:p>
            <a:r>
              <a:rPr lang="fi-FI" altLang="fi-FI" sz="1600" b="1" dirty="0" smtClean="0">
                <a:ea typeface="ＭＳ Ｐゴシック" panose="020B0600070205080204" pitchFamily="34" charset="-128"/>
                <a:cs typeface="ＭＳ Ｐゴシック" panose="020B0600070205080204" pitchFamily="34" charset="-128"/>
              </a:rPr>
              <a:t>LÄHDE</a:t>
            </a:r>
          </a:p>
          <a:p>
            <a:r>
              <a:rPr lang="fi-FI" altLang="fi-FI" sz="1600" b="1" dirty="0" smtClean="0">
                <a:ea typeface="ＭＳ Ｐゴシック" panose="020B0600070205080204" pitchFamily="34" charset="-128"/>
                <a:cs typeface="ＭＳ Ｐゴシック" panose="020B0600070205080204" pitchFamily="34" charset="-128"/>
              </a:rPr>
              <a:t>KOHDE</a:t>
            </a:r>
          </a:p>
          <a:p>
            <a:r>
              <a:rPr lang="fi-FI" altLang="fi-FI" sz="1600" b="1" dirty="0" smtClean="0">
                <a:ea typeface="ＭＳ Ｐゴシック" panose="020B0600070205080204" pitchFamily="34" charset="-128"/>
                <a:cs typeface="ＭＳ Ｐゴシック" panose="020B0600070205080204" pitchFamily="34" charset="-128"/>
              </a:rPr>
              <a:t>KOHDE</a:t>
            </a:r>
          </a:p>
        </p:txBody>
      </p:sp>
    </p:spTree>
    <p:extLst>
      <p:ext uri="{BB962C8B-B14F-4D97-AF65-F5344CB8AC3E}">
        <p14:creationId xmlns:p14="http://schemas.microsoft.com/office/powerpoint/2010/main" val="3126520170"/>
      </p:ext>
    </p:extLst>
  </p:cSld>
  <p:clrMapOvr>
    <a:masterClrMapping/>
  </p:clrMapOvr>
  <p:transition spd="med">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p:cNvSpPr>
            <a:spLocks noGrp="1"/>
          </p:cNvSpPr>
          <p:nvPr>
            <p:ph type="title"/>
          </p:nvPr>
        </p:nvSpPr>
        <p:spPr/>
        <p:txBody>
          <a:bodyPr>
            <a:noAutofit/>
          </a:bodyPr>
          <a:lstStyle/>
          <a:p>
            <a:r>
              <a:rPr lang="fi-FI" altLang="fi-FI" sz="2400" smtClean="0">
                <a:ea typeface="ＭＳ Ｐゴシック" panose="020B0600070205080204" pitchFamily="34" charset="-128"/>
              </a:rPr>
              <a:t>Ympäristömittauksista saatujen tietojen tarkkuus henkilökohtaisen altistumisen kuvaajana</a:t>
            </a:r>
          </a:p>
        </p:txBody>
      </p:sp>
      <p:sp>
        <p:nvSpPr>
          <p:cNvPr id="34822" name="Rectangle 3"/>
          <p:cNvSpPr>
            <a:spLocks noGrp="1"/>
          </p:cNvSpPr>
          <p:nvPr>
            <p:ph idx="1"/>
          </p:nvPr>
        </p:nvSpPr>
        <p:spPr>
          <a:solidFill>
            <a:schemeClr val="bg1"/>
          </a:solidFill>
        </p:spPr>
        <p:txBody>
          <a:bodyPr>
            <a:normAutofit/>
          </a:bodyPr>
          <a:lstStyle/>
          <a:p>
            <a:pPr>
              <a:lnSpc>
                <a:spcPts val="2600"/>
              </a:lnSpc>
            </a:pPr>
            <a:r>
              <a:rPr lang="fi-FI" altLang="fi-FI" sz="1600" smtClean="0">
                <a:ea typeface="ＭＳ Ｐゴシック" panose="020B0600070205080204" pitchFamily="34" charset="-128"/>
                <a:cs typeface="ＭＳ Ｐゴシック" panose="020B0600070205080204" pitchFamily="34" charset="-128"/>
              </a:rPr>
              <a:t>Aistinvaraiset </a:t>
            </a:r>
            <a:r>
              <a:rPr lang="fi-FI" altLang="fi-FI" sz="1600" dirty="0" smtClean="0">
                <a:ea typeface="ＭＳ Ｐゴシック" panose="020B0600070205080204" pitchFamily="34" charset="-128"/>
                <a:cs typeface="ＭＳ Ｐゴシック" panose="020B0600070205080204" pitchFamily="34" charset="-128"/>
              </a:rPr>
              <a:t>arviot ympäristön kontaminaatiosta (epätarkin).</a:t>
            </a:r>
          </a:p>
          <a:p>
            <a:pPr>
              <a:lnSpc>
                <a:spcPts val="2600"/>
              </a:lnSpc>
            </a:pPr>
            <a:r>
              <a:rPr lang="fi-FI" altLang="fi-FI" sz="1600" dirty="0" smtClean="0">
                <a:ea typeface="ＭＳ Ｐゴシック" panose="020B0600070205080204" pitchFamily="34" charset="-128"/>
                <a:cs typeface="ＭＳ Ｐゴシック" panose="020B0600070205080204" pitchFamily="34" charset="-128"/>
              </a:rPr>
              <a:t>Materiaali- tai pintanäyte mahdollisesta lähteestä.</a:t>
            </a:r>
          </a:p>
          <a:p>
            <a:pPr>
              <a:lnSpc>
                <a:spcPts val="2600"/>
              </a:lnSpc>
            </a:pPr>
            <a:r>
              <a:rPr lang="fi-FI" altLang="fi-FI" sz="1600" dirty="0" smtClean="0">
                <a:ea typeface="ＭＳ Ｐゴシック" panose="020B0600070205080204" pitchFamily="34" charset="-128"/>
                <a:cs typeface="ＭＳ Ｐゴシック" panose="020B0600070205080204" pitchFamily="34" charset="-128"/>
              </a:rPr>
              <a:t>Lyhytaikainen ilmanäyte joko hengitysvyöhykkeeltä tai kiinteästä pisteestä.</a:t>
            </a:r>
          </a:p>
          <a:p>
            <a:pPr>
              <a:lnSpc>
                <a:spcPts val="2600"/>
              </a:lnSpc>
            </a:pPr>
            <a:r>
              <a:rPr lang="fi-FI" altLang="fi-FI" sz="1600" dirty="0" smtClean="0">
                <a:ea typeface="ＭＳ Ｐゴシック" panose="020B0600070205080204" pitchFamily="34" charset="-128"/>
                <a:cs typeface="ＭＳ Ｐゴシック" panose="020B0600070205080204" pitchFamily="34" charset="-128"/>
              </a:rPr>
              <a:t>Aggressiivinen näytteenotto ns. pahimman altistuksen aikana joko hengitysvyöhykkeeltä tai kiinteästä pisteestä. </a:t>
            </a:r>
          </a:p>
          <a:p>
            <a:pPr>
              <a:lnSpc>
                <a:spcPts val="2600"/>
              </a:lnSpc>
            </a:pPr>
            <a:r>
              <a:rPr lang="fi-FI" altLang="fi-FI" sz="1600" dirty="0" smtClean="0">
                <a:ea typeface="ＭＳ Ｐゴシック" panose="020B0600070205080204" pitchFamily="34" charset="-128"/>
                <a:cs typeface="ＭＳ Ｐゴシック" panose="020B0600070205080204" pitchFamily="34" charset="-128"/>
              </a:rPr>
              <a:t>Pitkäaikainen mahdollisen altistumisen  aikana läheltä työntekijää kiinteästä pisteestä kerätty ilmanäyte.</a:t>
            </a:r>
          </a:p>
          <a:p>
            <a:pPr>
              <a:lnSpc>
                <a:spcPts val="2600"/>
              </a:lnSpc>
            </a:pPr>
            <a:r>
              <a:rPr lang="fi-FI" altLang="fi-FI" sz="1600" dirty="0" smtClean="0">
                <a:ea typeface="ＭＳ Ｐゴシック" panose="020B0600070205080204" pitchFamily="34" charset="-128"/>
                <a:cs typeface="ＭＳ Ｐゴシック" panose="020B0600070205080204" pitchFamily="34" charset="-128"/>
              </a:rPr>
              <a:t>Pitkäaikainen mahdollisen altistumisen aikana hengitysvyöhykkeeltä kerätty ilmanäyte (tarkin).</a:t>
            </a:r>
          </a:p>
          <a:p>
            <a:pPr>
              <a:lnSpc>
                <a:spcPct val="90000"/>
              </a:lnSpc>
            </a:pPr>
            <a:endParaRPr lang="fi-FI" altLang="fi-FI" sz="1600" dirty="0" smtClean="0">
              <a:ea typeface="ＭＳ Ｐゴシック" panose="020B0600070205080204" pitchFamily="34" charset="-128"/>
              <a:cs typeface="ＭＳ Ｐゴシック" panose="020B0600070205080204" pitchFamily="34" charset="-128"/>
            </a:endParaRPr>
          </a:p>
          <a:p>
            <a:pPr>
              <a:lnSpc>
                <a:spcPct val="90000"/>
              </a:lnSpc>
            </a:pPr>
            <a:endParaRPr lang="fi-FI" altLang="fi-FI" sz="1400" dirty="0" smtClean="0">
              <a:ea typeface="ＭＳ Ｐゴシック" panose="020B0600070205080204" pitchFamily="34" charset="-128"/>
              <a:cs typeface="ＭＳ Ｐゴシック" panose="020B0600070205080204" pitchFamily="34" charset="-128"/>
            </a:endParaRPr>
          </a:p>
        </p:txBody>
      </p:sp>
      <p:sp>
        <p:nvSpPr>
          <p:cNvPr id="34819" name="Dian numeron paikkamerkki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ABC8FC83-9177-4032-9B9C-713808ABD964}" type="slidenum">
              <a:rPr lang="fi-FI" altLang="fi-FI" sz="900" smtClean="0">
                <a:solidFill>
                  <a:schemeClr val="tx1"/>
                </a:solidFill>
              </a:rPr>
              <a:pPr>
                <a:spcBef>
                  <a:spcPct val="0"/>
                </a:spcBef>
                <a:buClrTx/>
                <a:buFontTx/>
                <a:buNone/>
              </a:pPr>
              <a:t>24</a:t>
            </a:fld>
            <a:endParaRPr lang="fi-FI" altLang="fi-FI" sz="900" dirty="0" smtClean="0">
              <a:solidFill>
                <a:schemeClr val="tx1"/>
              </a:solidFill>
            </a:endParaRPr>
          </a:p>
        </p:txBody>
      </p:sp>
      <p:sp>
        <p:nvSpPr>
          <p:cNvPr id="7" name="Alatunnisteen paikkamerkki 10"/>
          <p:cNvSpPr>
            <a:spLocks noGrp="1"/>
          </p:cNvSpPr>
          <p:nvPr>
            <p:ph type="ftr" sz="quarter" idx="11"/>
          </p:nvPr>
        </p:nvSpPr>
        <p:spPr bwMode="auto">
          <a:xfrm>
            <a:off x="539552" y="6054725"/>
            <a:ext cx="1799091"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r>
              <a:rPr lang="fi-FI" altLang="fi-FI" sz="900" smtClean="0">
                <a:solidFill>
                  <a:schemeClr val="tx1"/>
                </a:solidFill>
              </a:rPr>
              <a:t>Marjut Reiman</a:t>
            </a:r>
          </a:p>
        </p:txBody>
      </p:sp>
    </p:spTree>
    <p:extLst>
      <p:ext uri="{BB962C8B-B14F-4D97-AF65-F5344CB8AC3E}">
        <p14:creationId xmlns:p14="http://schemas.microsoft.com/office/powerpoint/2010/main" val="2858850322"/>
      </p:ext>
    </p:extLst>
  </p:cSld>
  <p:clrMapOvr>
    <a:masterClrMapping/>
  </p:clrMapOvr>
  <p:transition spd="med">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2"/>
          <p:cNvSpPr>
            <a:spLocks noGrp="1"/>
          </p:cNvSpPr>
          <p:nvPr>
            <p:ph type="title"/>
          </p:nvPr>
        </p:nvSpPr>
        <p:spPr/>
        <p:txBody>
          <a:bodyPr>
            <a:normAutofit/>
          </a:bodyPr>
          <a:lstStyle/>
          <a:p>
            <a:r>
              <a:rPr lang="fi-FI" altLang="fi-FI" sz="2800" dirty="0" err="1" smtClean="0">
                <a:ea typeface="ＭＳ Ｐゴシック" panose="020B0600070205080204" pitchFamily="34" charset="-128"/>
              </a:rPr>
              <a:t>Mykotoksiinialtistuminen</a:t>
            </a:r>
            <a:r>
              <a:rPr lang="fi-FI" altLang="fi-FI" sz="2800" dirty="0" smtClean="0">
                <a:ea typeface="ＭＳ Ｐゴシック" panose="020B0600070205080204" pitchFamily="34" charset="-128"/>
              </a:rPr>
              <a:t> ja riskinarviointi</a:t>
            </a:r>
          </a:p>
        </p:txBody>
      </p:sp>
      <p:sp>
        <p:nvSpPr>
          <p:cNvPr id="35846" name="Rectangle 3"/>
          <p:cNvSpPr>
            <a:spLocks noGrp="1"/>
          </p:cNvSpPr>
          <p:nvPr>
            <p:ph idx="1"/>
          </p:nvPr>
        </p:nvSpPr>
        <p:spPr>
          <a:solidFill>
            <a:schemeClr val="bg1"/>
          </a:solidFill>
        </p:spPr>
        <p:txBody>
          <a:bodyPr>
            <a:normAutofit/>
          </a:bodyPr>
          <a:lstStyle/>
          <a:p>
            <a:pPr>
              <a:lnSpc>
                <a:spcPct val="80000"/>
              </a:lnSpc>
            </a:pPr>
            <a:r>
              <a:rPr lang="fi-FI" altLang="fi-FI" sz="1800" dirty="0" smtClean="0">
                <a:ea typeface="ＭＳ Ｐゴシック" panose="020B0600070205080204" pitchFamily="34" charset="-128"/>
                <a:cs typeface="ＭＳ Ｐゴシック" panose="020B0600070205080204" pitchFamily="34" charset="-128"/>
              </a:rPr>
              <a:t>Silminnähtävä homekasvu sisätiloissa (epätarkin).</a:t>
            </a:r>
          </a:p>
          <a:p>
            <a:pPr>
              <a:lnSpc>
                <a:spcPct val="80000"/>
              </a:lnSpc>
            </a:pPr>
            <a:endParaRPr lang="fi-FI" altLang="fi-FI" sz="1800" dirty="0" smtClean="0">
              <a:ea typeface="ＭＳ Ｐゴシック" panose="020B0600070205080204" pitchFamily="34" charset="-128"/>
              <a:cs typeface="ＭＳ Ｐゴシック" panose="020B0600070205080204" pitchFamily="34" charset="-128"/>
            </a:endParaRPr>
          </a:p>
          <a:p>
            <a:pPr>
              <a:lnSpc>
                <a:spcPct val="80000"/>
              </a:lnSpc>
            </a:pPr>
            <a:r>
              <a:rPr lang="fi-FI" altLang="fi-FI" sz="1800" dirty="0" smtClean="0">
                <a:ea typeface="ＭＳ Ｐゴシック" panose="020B0600070205080204" pitchFamily="34" charset="-128"/>
                <a:cs typeface="ＭＳ Ｐゴシック" panose="020B0600070205080204" pitchFamily="34" charset="-128"/>
              </a:rPr>
              <a:t>Materiaali- tai pintanäytteissä löytyy mahdollisia toksiinintuottajia.</a:t>
            </a:r>
          </a:p>
          <a:p>
            <a:pPr>
              <a:lnSpc>
                <a:spcPct val="80000"/>
              </a:lnSpc>
            </a:pPr>
            <a:endParaRPr lang="fi-FI" altLang="fi-FI" sz="1800" dirty="0" smtClean="0">
              <a:ea typeface="ＭＳ Ｐゴシック" panose="020B0600070205080204" pitchFamily="34" charset="-128"/>
              <a:cs typeface="ＭＳ Ｐゴシック" panose="020B0600070205080204" pitchFamily="34" charset="-128"/>
            </a:endParaRPr>
          </a:p>
          <a:p>
            <a:pPr>
              <a:lnSpc>
                <a:spcPct val="80000"/>
              </a:lnSpc>
            </a:pPr>
            <a:r>
              <a:rPr lang="fi-FI" altLang="fi-FI" sz="1800" dirty="0" smtClean="0">
                <a:ea typeface="ＭＳ Ｐゴシック" panose="020B0600070205080204" pitchFamily="34" charset="-128"/>
                <a:cs typeface="ＭＳ Ｐゴシック" panose="020B0600070205080204" pitchFamily="34" charset="-128"/>
              </a:rPr>
              <a:t>Ilmanäytteissä löytyy mahdollisia toksiinintuottajia.</a:t>
            </a:r>
          </a:p>
          <a:p>
            <a:pPr>
              <a:lnSpc>
                <a:spcPct val="80000"/>
              </a:lnSpc>
            </a:pPr>
            <a:endParaRPr lang="fi-FI" altLang="fi-FI" sz="1800" dirty="0" smtClean="0">
              <a:ea typeface="ＭＳ Ｐゴシック" panose="020B0600070205080204" pitchFamily="34" charset="-128"/>
              <a:cs typeface="ＭＳ Ｐゴシック" panose="020B0600070205080204" pitchFamily="34" charset="-128"/>
            </a:endParaRPr>
          </a:p>
          <a:p>
            <a:pPr>
              <a:lnSpc>
                <a:spcPct val="80000"/>
              </a:lnSpc>
            </a:pPr>
            <a:r>
              <a:rPr lang="fi-FI" altLang="fi-FI" sz="1800" dirty="0" smtClean="0">
                <a:ea typeface="ＭＳ Ｐゴシック" panose="020B0600070205080204" pitchFamily="34" charset="-128"/>
                <a:cs typeface="ＭＳ Ｐゴシック" panose="020B0600070205080204" pitchFamily="34" charset="-128"/>
              </a:rPr>
              <a:t>Materiaali- tai pintanäytteissä löytyy </a:t>
            </a:r>
            <a:r>
              <a:rPr lang="fi-FI" altLang="fi-FI" sz="1800" dirty="0" err="1" smtClean="0">
                <a:ea typeface="ＭＳ Ｐゴシック" panose="020B0600070205080204" pitchFamily="34" charset="-128"/>
                <a:cs typeface="ＭＳ Ｐゴシック" panose="020B0600070205080204" pitchFamily="34" charset="-128"/>
              </a:rPr>
              <a:t>mykotoksiineja</a:t>
            </a:r>
            <a:r>
              <a:rPr lang="fi-FI" altLang="fi-FI" sz="1800" dirty="0" smtClean="0">
                <a:ea typeface="ＭＳ Ｐゴシック" panose="020B0600070205080204" pitchFamily="34" charset="-128"/>
                <a:cs typeface="ＭＳ Ｐゴシック" panose="020B0600070205080204" pitchFamily="34" charset="-128"/>
              </a:rPr>
              <a:t>.</a:t>
            </a:r>
          </a:p>
          <a:p>
            <a:pPr>
              <a:lnSpc>
                <a:spcPct val="80000"/>
              </a:lnSpc>
            </a:pPr>
            <a:endParaRPr lang="fi-FI" altLang="fi-FI" sz="1800" dirty="0" smtClean="0">
              <a:ea typeface="ＭＳ Ｐゴシック" panose="020B0600070205080204" pitchFamily="34" charset="-128"/>
              <a:cs typeface="ＭＳ Ｐゴシック" panose="020B0600070205080204" pitchFamily="34" charset="-128"/>
            </a:endParaRPr>
          </a:p>
          <a:p>
            <a:pPr>
              <a:lnSpc>
                <a:spcPct val="80000"/>
              </a:lnSpc>
            </a:pPr>
            <a:r>
              <a:rPr lang="fi-FI" altLang="fi-FI" sz="1800" dirty="0" smtClean="0">
                <a:ea typeface="ＭＳ Ｐゴシック" panose="020B0600070205080204" pitchFamily="34" charset="-128"/>
                <a:cs typeface="ＭＳ Ｐゴシック" panose="020B0600070205080204" pitchFamily="34" charset="-128"/>
              </a:rPr>
              <a:t>Ilmanäytteissä löytyy </a:t>
            </a:r>
            <a:r>
              <a:rPr lang="fi-FI" altLang="fi-FI" sz="1800" dirty="0" err="1" smtClean="0">
                <a:ea typeface="ＭＳ Ｐゴシック" panose="020B0600070205080204" pitchFamily="34" charset="-128"/>
                <a:cs typeface="ＭＳ Ｐゴシック" panose="020B0600070205080204" pitchFamily="34" charset="-128"/>
              </a:rPr>
              <a:t>mykotoksiineja</a:t>
            </a:r>
            <a:r>
              <a:rPr lang="fi-FI" altLang="fi-FI" sz="1800" dirty="0" smtClean="0">
                <a:ea typeface="ＭＳ Ｐゴシック" panose="020B0600070205080204" pitchFamily="34" charset="-128"/>
                <a:cs typeface="ＭＳ Ｐゴシック" panose="020B0600070205080204" pitchFamily="34" charset="-128"/>
              </a:rPr>
              <a:t>.</a:t>
            </a:r>
          </a:p>
          <a:p>
            <a:pPr>
              <a:lnSpc>
                <a:spcPct val="80000"/>
              </a:lnSpc>
            </a:pPr>
            <a:endParaRPr lang="fi-FI" altLang="fi-FI" sz="1800" dirty="0" smtClean="0">
              <a:ea typeface="ＭＳ Ｐゴシック" panose="020B0600070205080204" pitchFamily="34" charset="-128"/>
              <a:cs typeface="ＭＳ Ｐゴシック" panose="020B0600070205080204" pitchFamily="34" charset="-128"/>
            </a:endParaRPr>
          </a:p>
          <a:p>
            <a:pPr>
              <a:lnSpc>
                <a:spcPct val="80000"/>
              </a:lnSpc>
            </a:pPr>
            <a:r>
              <a:rPr lang="fi-FI" altLang="fi-FI" sz="1800" dirty="0" smtClean="0">
                <a:ea typeface="ＭＳ Ｐゴシック" panose="020B0600070205080204" pitchFamily="34" charset="-128"/>
                <a:cs typeface="ＭＳ Ｐゴシック" panose="020B0600070205080204" pitchFamily="34" charset="-128"/>
              </a:rPr>
              <a:t>Ihmisistä otetuissa biomarkkerinäytteissä löytyy </a:t>
            </a:r>
            <a:r>
              <a:rPr lang="fi-FI" altLang="fi-FI" sz="1800" dirty="0" err="1" smtClean="0">
                <a:ea typeface="ＭＳ Ｐゴシック" panose="020B0600070205080204" pitchFamily="34" charset="-128"/>
                <a:cs typeface="ＭＳ Ｐゴシック" panose="020B0600070205080204" pitchFamily="34" charset="-128"/>
              </a:rPr>
              <a:t>mykotoksiineja</a:t>
            </a:r>
            <a:r>
              <a:rPr lang="fi-FI" altLang="fi-FI" sz="1800" dirty="0" smtClean="0">
                <a:ea typeface="ＭＳ Ｐゴシック" panose="020B0600070205080204" pitchFamily="34" charset="-128"/>
                <a:cs typeface="ＭＳ Ｐゴシック" panose="020B0600070205080204" pitchFamily="34" charset="-128"/>
              </a:rPr>
              <a:t> tai niiden </a:t>
            </a:r>
            <a:r>
              <a:rPr lang="fi-FI" altLang="fi-FI" sz="1800" dirty="0" smtClean="0">
                <a:ea typeface="ＭＳ Ｐゴシック" panose="020B0600070205080204" pitchFamily="34" charset="-128"/>
                <a:cs typeface="ＭＳ Ｐゴシック" panose="020B0600070205080204" pitchFamily="34" charset="-128"/>
              </a:rPr>
              <a:t>aineenvaihduntatuotteita </a:t>
            </a:r>
            <a:r>
              <a:rPr lang="fi-FI" altLang="fi-FI" sz="1800" dirty="0" smtClean="0">
                <a:ea typeface="ＭＳ Ｐゴシック" panose="020B0600070205080204" pitchFamily="34" charset="-128"/>
                <a:cs typeface="ＭＳ Ｐゴシック" panose="020B0600070205080204" pitchFamily="34" charset="-128"/>
              </a:rPr>
              <a:t>(tarkin</a:t>
            </a:r>
            <a:r>
              <a:rPr lang="fi-FI" altLang="fi-FI" sz="1800" dirty="0" smtClean="0">
                <a:ea typeface="ＭＳ Ｐゴシック" panose="020B0600070205080204" pitchFamily="34" charset="-128"/>
                <a:cs typeface="ＭＳ Ｐゴシック" panose="020B0600070205080204" pitchFamily="34" charset="-128"/>
              </a:rPr>
              <a:t>).</a:t>
            </a:r>
            <a:endParaRPr lang="fi-FI" altLang="fi-FI" sz="1800" dirty="0" smtClean="0">
              <a:ea typeface="ＭＳ Ｐゴシック" panose="020B0600070205080204" pitchFamily="34" charset="-128"/>
              <a:cs typeface="ＭＳ Ｐゴシック" panose="020B0600070205080204" pitchFamily="34" charset="-128"/>
            </a:endParaRPr>
          </a:p>
          <a:p>
            <a:pPr>
              <a:lnSpc>
                <a:spcPct val="80000"/>
              </a:lnSpc>
            </a:pPr>
            <a:endParaRPr lang="fi-FI" altLang="fi-FI" sz="1800" dirty="0" smtClean="0">
              <a:ea typeface="ＭＳ Ｐゴシック" panose="020B0600070205080204" pitchFamily="34" charset="-128"/>
              <a:cs typeface="ＭＳ Ｐゴシック" panose="020B0600070205080204" pitchFamily="34" charset="-128"/>
            </a:endParaRPr>
          </a:p>
        </p:txBody>
      </p:sp>
      <p:sp>
        <p:nvSpPr>
          <p:cNvPr id="35844" name="Alatunnisteen paikkamerkki 1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r>
              <a:rPr lang="fi-FI" altLang="fi-FI" sz="900" smtClean="0">
                <a:solidFill>
                  <a:schemeClr val="tx1"/>
                </a:solidFill>
              </a:rPr>
              <a:t>Marjut Reiman</a:t>
            </a:r>
          </a:p>
        </p:txBody>
      </p:sp>
      <p:sp>
        <p:nvSpPr>
          <p:cNvPr id="35843" name="Dian numeron paikkamerkki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B11F8FF5-7B39-4C7F-99C8-EC2CB6C5EBCA}" type="slidenum">
              <a:rPr lang="fi-FI" altLang="fi-FI" sz="900" smtClean="0">
                <a:solidFill>
                  <a:schemeClr val="tx1"/>
                </a:solidFill>
              </a:rPr>
              <a:pPr>
                <a:spcBef>
                  <a:spcPct val="0"/>
                </a:spcBef>
                <a:buClrTx/>
                <a:buFontTx/>
                <a:buNone/>
              </a:pPr>
              <a:t>25</a:t>
            </a:fld>
            <a:endParaRPr lang="fi-FI" altLang="fi-FI" sz="900" smtClean="0">
              <a:solidFill>
                <a:schemeClr val="tx1"/>
              </a:solidFill>
            </a:endParaRPr>
          </a:p>
        </p:txBody>
      </p:sp>
    </p:spTree>
    <p:extLst>
      <p:ext uri="{BB962C8B-B14F-4D97-AF65-F5344CB8AC3E}">
        <p14:creationId xmlns:p14="http://schemas.microsoft.com/office/powerpoint/2010/main" val="3924827751"/>
      </p:ext>
    </p:extLst>
  </p:cSld>
  <p:clrMapOvr>
    <a:masterClrMapping/>
  </p:clrMapOvr>
  <p:transition spd="med">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p:cNvSpPr>
          <p:nvPr>
            <p:ph type="title"/>
          </p:nvPr>
        </p:nvSpPr>
        <p:spPr/>
        <p:txBody>
          <a:bodyPr>
            <a:normAutofit/>
          </a:bodyPr>
          <a:lstStyle/>
          <a:p>
            <a:r>
              <a:rPr lang="fi-FI" altLang="fi-FI" sz="2800" dirty="0" smtClean="0">
                <a:ea typeface="ＭＳ Ｐゴシック" panose="020B0600070205080204" pitchFamily="34" charset="-128"/>
              </a:rPr>
              <a:t>Biomarkkereiden merkitys terveysriskin kuvaajana</a:t>
            </a:r>
            <a:r>
              <a:rPr lang="fi-FI" altLang="fi-FI" sz="2800" b="0" dirty="0" smtClean="0">
                <a:ea typeface="ＭＳ Ｐゴシック" panose="020B0600070205080204" pitchFamily="34" charset="-128"/>
              </a:rPr>
              <a:t> </a:t>
            </a:r>
          </a:p>
        </p:txBody>
      </p:sp>
      <p:sp>
        <p:nvSpPr>
          <p:cNvPr id="36870" name="Rectangle 3"/>
          <p:cNvSpPr>
            <a:spLocks noGrp="1"/>
          </p:cNvSpPr>
          <p:nvPr>
            <p:ph idx="1"/>
          </p:nvPr>
        </p:nvSpPr>
        <p:spPr>
          <a:solidFill>
            <a:schemeClr val="bg1"/>
          </a:solidFill>
        </p:spPr>
        <p:txBody>
          <a:bodyPr/>
          <a:lstStyle/>
          <a:p>
            <a:endParaRPr lang="fi-FI" altLang="fi-FI" sz="2000" dirty="0" smtClean="0">
              <a:ea typeface="ＭＳ Ｐゴシック" panose="020B0600070205080204" pitchFamily="34" charset="-128"/>
              <a:cs typeface="ＭＳ Ｐゴシック" panose="020B0600070205080204" pitchFamily="34" charset="-128"/>
            </a:endParaRPr>
          </a:p>
          <a:p>
            <a:endParaRPr lang="fi-FI" altLang="fi-FI" sz="2000" dirty="0" smtClean="0">
              <a:ea typeface="ＭＳ Ｐゴシック" panose="020B0600070205080204" pitchFamily="34" charset="-128"/>
              <a:cs typeface="ＭＳ Ｐゴシック" panose="020B0600070205080204" pitchFamily="34" charset="-128"/>
            </a:endParaRPr>
          </a:p>
          <a:p>
            <a:r>
              <a:rPr lang="fi-FI" altLang="fi-FI" sz="2000" dirty="0" smtClean="0">
                <a:ea typeface="ＭＳ Ｐゴシック" panose="020B0600070205080204" pitchFamily="34" charset="-128"/>
                <a:cs typeface="ＭＳ Ｐゴシック" panose="020B0600070205080204" pitchFamily="34" charset="-128"/>
              </a:rPr>
              <a:t>Biomarkkerit ovat vaste altistumiselle</a:t>
            </a:r>
          </a:p>
          <a:p>
            <a:pPr>
              <a:buFont typeface="Arial" panose="020B0604020202020204" pitchFamily="34" charset="0"/>
              <a:buNone/>
            </a:pPr>
            <a:endParaRPr lang="fi-FI" altLang="fi-FI" sz="2000" dirty="0" smtClean="0">
              <a:ea typeface="ＭＳ Ｐゴシック" panose="020B0600070205080204" pitchFamily="34" charset="-128"/>
              <a:cs typeface="ＭＳ Ｐゴシック" panose="020B0600070205080204" pitchFamily="34" charset="-128"/>
            </a:endParaRPr>
          </a:p>
          <a:p>
            <a:r>
              <a:rPr lang="fi-FI" altLang="fi-FI" sz="2000" dirty="0" smtClean="0">
                <a:ea typeface="ＭＳ Ｐゴシック" panose="020B0600070205080204" pitchFamily="34" charset="-128"/>
                <a:cs typeface="ＭＳ Ｐゴシック" panose="020B0600070205080204" pitchFamily="34" charset="-128"/>
              </a:rPr>
              <a:t>Biologisille tekijöille altistumisen biomarkkereita ovat vasta-aineiden, toksiinien tai niiden aineenvaihdunta-tuotteiden löytyminen elimistöstä esimerkiksi veri-, virtsa- tai hiusnäytteistä.</a:t>
            </a:r>
          </a:p>
          <a:p>
            <a:pPr>
              <a:buFont typeface="Arial" panose="020B0604020202020204" pitchFamily="34" charset="0"/>
              <a:buNone/>
            </a:pPr>
            <a:endParaRPr lang="fi-FI" altLang="fi-FI" sz="2000" dirty="0" smtClean="0">
              <a:ea typeface="ＭＳ Ｐゴシック" panose="020B0600070205080204" pitchFamily="34" charset="-128"/>
              <a:cs typeface="ＭＳ Ｐゴシック" panose="020B0600070205080204" pitchFamily="34" charset="-128"/>
            </a:endParaRPr>
          </a:p>
        </p:txBody>
      </p:sp>
      <p:sp>
        <p:nvSpPr>
          <p:cNvPr id="36868" name="Alatunnisteen paikkamerkki 1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r>
              <a:rPr lang="fi-FI" altLang="fi-FI" sz="900" smtClean="0">
                <a:solidFill>
                  <a:schemeClr val="tx1"/>
                </a:solidFill>
              </a:rPr>
              <a:t>Marjut Reiman</a:t>
            </a:r>
          </a:p>
        </p:txBody>
      </p:sp>
      <p:sp>
        <p:nvSpPr>
          <p:cNvPr id="36867" name="Dian numeron paikkamerkki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8825D306-5684-4C82-9667-C24F4D7D24D8}" type="slidenum">
              <a:rPr lang="fi-FI" altLang="fi-FI" sz="900" smtClean="0">
                <a:solidFill>
                  <a:schemeClr val="tx1"/>
                </a:solidFill>
              </a:rPr>
              <a:pPr>
                <a:spcBef>
                  <a:spcPct val="0"/>
                </a:spcBef>
                <a:buClrTx/>
                <a:buFontTx/>
                <a:buNone/>
              </a:pPr>
              <a:t>26</a:t>
            </a:fld>
            <a:endParaRPr lang="fi-FI" altLang="fi-FI" sz="900" smtClean="0">
              <a:solidFill>
                <a:schemeClr val="tx1"/>
              </a:solidFill>
            </a:endParaRPr>
          </a:p>
        </p:txBody>
      </p:sp>
    </p:spTree>
    <p:extLst>
      <p:ext uri="{BB962C8B-B14F-4D97-AF65-F5344CB8AC3E}">
        <p14:creationId xmlns:p14="http://schemas.microsoft.com/office/powerpoint/2010/main" val="546883994"/>
      </p:ext>
    </p:extLst>
  </p:cSld>
  <p:clrMapOvr>
    <a:masterClrMapping/>
  </p:clrMapOvr>
  <p:transition spd="med">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
          <p:cNvSpPr>
            <a:spLocks noGrp="1"/>
          </p:cNvSpPr>
          <p:nvPr>
            <p:ph type="title"/>
          </p:nvPr>
        </p:nvSpPr>
        <p:spPr/>
        <p:txBody>
          <a:bodyPr>
            <a:normAutofit/>
          </a:bodyPr>
          <a:lstStyle/>
          <a:p>
            <a:r>
              <a:rPr lang="fi-FI" altLang="fi-FI" sz="2800" smtClean="0">
                <a:ea typeface="ＭＳ Ｐゴシック" panose="020B0600070205080204" pitchFamily="34" charset="-128"/>
              </a:rPr>
              <a:t>Ympäristömittauksista saatujen tietojen merkitys terveysriskin kuvaajana</a:t>
            </a:r>
          </a:p>
        </p:txBody>
      </p:sp>
      <p:sp>
        <p:nvSpPr>
          <p:cNvPr id="37892" name="Alatunnisteen paikkamerkki 1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r>
              <a:rPr lang="fi-FI" altLang="fi-FI" sz="900" dirty="0" smtClean="0">
                <a:solidFill>
                  <a:schemeClr val="tx1"/>
                </a:solidFill>
              </a:rPr>
              <a:t>Marjut Reiman</a:t>
            </a:r>
          </a:p>
        </p:txBody>
      </p:sp>
      <p:sp>
        <p:nvSpPr>
          <p:cNvPr id="37891" name="Dian numeron paikkamerkki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EF525AEE-A1F5-4E3D-AEFA-4DF0E373AD54}" type="slidenum">
              <a:rPr lang="fi-FI" altLang="fi-FI" sz="900" smtClean="0">
                <a:solidFill>
                  <a:schemeClr val="tx1"/>
                </a:solidFill>
              </a:rPr>
              <a:pPr>
                <a:spcBef>
                  <a:spcPct val="0"/>
                </a:spcBef>
                <a:buClrTx/>
                <a:buFontTx/>
                <a:buNone/>
              </a:pPr>
              <a:t>27</a:t>
            </a:fld>
            <a:endParaRPr lang="fi-FI" altLang="fi-FI" sz="900" smtClean="0">
              <a:solidFill>
                <a:schemeClr val="tx1"/>
              </a:solidFill>
            </a:endParaRPr>
          </a:p>
        </p:txBody>
      </p:sp>
      <p:sp>
        <p:nvSpPr>
          <p:cNvPr id="37894" name="Rectangle 3"/>
          <p:cNvSpPr>
            <a:spLocks noGrp="1"/>
          </p:cNvSpPr>
          <p:nvPr>
            <p:ph type="body" sz="half" idx="4294967295"/>
          </p:nvPr>
        </p:nvSpPr>
        <p:spPr>
          <a:xfrm>
            <a:off x="0" y="1433513"/>
            <a:ext cx="3324225" cy="4732337"/>
          </a:xfrm>
        </p:spPr>
        <p:txBody>
          <a:bodyPr/>
          <a:lstStyle/>
          <a:p>
            <a:endParaRPr lang="fi-FI" altLang="fi-FI" sz="2000" smtClean="0">
              <a:ea typeface="ＭＳ Ｐゴシック" panose="020B0600070205080204" pitchFamily="34" charset="-128"/>
              <a:cs typeface="ＭＳ Ｐゴシック" panose="020B0600070205080204" pitchFamily="34" charset="-128"/>
            </a:endParaRPr>
          </a:p>
          <a:p>
            <a:endParaRPr lang="fi-FI" altLang="fi-FI" sz="2000" smtClean="0">
              <a:ea typeface="ＭＳ Ｐゴシック" panose="020B0600070205080204" pitchFamily="34" charset="-128"/>
              <a:cs typeface="ＭＳ Ｐゴシック" panose="020B0600070205080204" pitchFamily="34" charset="-128"/>
            </a:endParaRPr>
          </a:p>
          <a:p>
            <a:endParaRPr lang="fi-FI" altLang="fi-FI" sz="2000" smtClean="0">
              <a:ea typeface="ＭＳ Ｐゴシック" panose="020B0600070205080204" pitchFamily="34" charset="-128"/>
              <a:cs typeface="ＭＳ Ｐゴシック" panose="020B0600070205080204" pitchFamily="34" charset="-128"/>
            </a:endParaRPr>
          </a:p>
          <a:p>
            <a:endParaRPr lang="fi-FI" altLang="fi-FI" sz="2000" smtClean="0">
              <a:ea typeface="ＭＳ Ｐゴシック" panose="020B0600070205080204" pitchFamily="34" charset="-128"/>
              <a:cs typeface="ＭＳ Ｐゴシック" panose="020B0600070205080204" pitchFamily="34" charset="-128"/>
            </a:endParaRPr>
          </a:p>
          <a:p>
            <a:endParaRPr lang="fi-FI" altLang="fi-FI" sz="2000" smtClean="0">
              <a:ea typeface="ＭＳ Ｐゴシック" panose="020B0600070205080204" pitchFamily="34" charset="-128"/>
              <a:cs typeface="ＭＳ Ｐゴシック" panose="020B0600070205080204" pitchFamily="34" charset="-128"/>
            </a:endParaRPr>
          </a:p>
        </p:txBody>
      </p:sp>
      <p:sp>
        <p:nvSpPr>
          <p:cNvPr id="37895" name="Rectangle 4"/>
          <p:cNvSpPr>
            <a:spLocks noGrp="1"/>
          </p:cNvSpPr>
          <p:nvPr>
            <p:ph type="body" sz="half" idx="4294967295"/>
          </p:nvPr>
        </p:nvSpPr>
        <p:spPr>
          <a:xfrm>
            <a:off x="939427" y="1700213"/>
            <a:ext cx="2806247" cy="2144712"/>
          </a:xfrm>
        </p:spPr>
        <p:style>
          <a:lnRef idx="3">
            <a:schemeClr val="lt1"/>
          </a:lnRef>
          <a:fillRef idx="1">
            <a:schemeClr val="accent1"/>
          </a:fillRef>
          <a:effectRef idx="1">
            <a:schemeClr val="accent1"/>
          </a:effectRef>
          <a:fontRef idx="minor">
            <a:schemeClr val="lt1"/>
          </a:fontRef>
        </p:style>
        <p:txBody>
          <a:bodyPr anchor="ctr">
            <a:normAutofit/>
          </a:bodyPr>
          <a:lstStyle/>
          <a:p>
            <a:pPr>
              <a:buClr>
                <a:schemeClr val="bg1"/>
              </a:buClr>
              <a:buFont typeface="Arial" panose="020B0604020202020204" pitchFamily="34" charset="0"/>
              <a:buNone/>
            </a:pPr>
            <a:r>
              <a:rPr lang="fi-FI" altLang="fi-FI" sz="1600" b="1" smtClean="0">
                <a:ea typeface="ＭＳ Ｐゴシック" panose="020B0600070205080204" pitchFamily="34" charset="-128"/>
                <a:cs typeface="ＭＳ Ｐゴシック" panose="020B0600070205080204" pitchFamily="34" charset="-128"/>
              </a:rPr>
              <a:t>YMPÄRISTÖ</a:t>
            </a:r>
          </a:p>
          <a:p>
            <a:pPr>
              <a:buClr>
                <a:schemeClr val="bg1"/>
              </a:buClr>
            </a:pPr>
            <a:r>
              <a:rPr lang="fi-FI" altLang="fi-FI" sz="1600" smtClean="0">
                <a:ea typeface="ＭＳ Ｐゴシック" panose="020B0600070205080204" pitchFamily="34" charset="-128"/>
                <a:cs typeface="ＭＳ Ｐゴシック" panose="020B0600070205080204" pitchFamily="34" charset="-128"/>
              </a:rPr>
              <a:t>oireita aiheuttavan     tekijän lähde</a:t>
            </a:r>
          </a:p>
          <a:p>
            <a:pPr>
              <a:buClr>
                <a:schemeClr val="bg1"/>
              </a:buClr>
            </a:pPr>
            <a:r>
              <a:rPr lang="fi-FI" altLang="fi-FI" sz="1600" smtClean="0">
                <a:ea typeface="ＭＳ Ｐゴシック" panose="020B0600070205080204" pitchFamily="34" charset="-128"/>
                <a:cs typeface="ＭＳ Ｐゴシック" panose="020B0600070205080204" pitchFamily="34" charset="-128"/>
              </a:rPr>
              <a:t>altistuminen oireita    aiheuttavalle tekijälle</a:t>
            </a:r>
          </a:p>
        </p:txBody>
      </p:sp>
      <p:sp>
        <p:nvSpPr>
          <p:cNvPr id="37896" name="Rectangle 5"/>
          <p:cNvSpPr>
            <a:spLocks noChangeArrowheads="1"/>
          </p:cNvSpPr>
          <p:nvPr/>
        </p:nvSpPr>
        <p:spPr bwMode="auto">
          <a:xfrm>
            <a:off x="932940" y="4042050"/>
            <a:ext cx="2811833" cy="1887537"/>
          </a:xfrm>
          <a:prstGeom prst="rect">
            <a:avLst/>
          </a:prstGeom>
          <a:ln/>
          <a:extLst/>
        </p:spPr>
        <p:style>
          <a:lnRef idx="3">
            <a:schemeClr val="lt1"/>
          </a:lnRef>
          <a:fillRef idx="1">
            <a:schemeClr val="accent2"/>
          </a:fillRef>
          <a:effectRef idx="1">
            <a:schemeClr val="accent2"/>
          </a:effectRef>
          <a:fontRef idx="minor">
            <a:schemeClr val="lt1"/>
          </a:fontRef>
        </p:style>
        <p:txBody>
          <a:bodyPr anchor="ct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
                <a:schemeClr val="bg1"/>
              </a:buClr>
              <a:buFontTx/>
              <a:buNone/>
            </a:pPr>
            <a:r>
              <a:rPr lang="fi-FI" altLang="fi-FI" sz="1600" b="1" dirty="0">
                <a:solidFill>
                  <a:schemeClr val="bg1"/>
                </a:solidFill>
                <a:latin typeface="+mn-lt"/>
              </a:rPr>
              <a:t>IHMINEN</a:t>
            </a:r>
            <a:endParaRPr lang="fi-FI" altLang="fi-FI" sz="1600" dirty="0">
              <a:solidFill>
                <a:schemeClr val="bg1"/>
              </a:solidFill>
              <a:latin typeface="+mn-lt"/>
            </a:endParaRPr>
          </a:p>
          <a:p>
            <a:pPr>
              <a:spcBef>
                <a:spcPct val="0"/>
              </a:spcBef>
              <a:buClr>
                <a:schemeClr val="bg1"/>
              </a:buClr>
              <a:buFontTx/>
              <a:buChar char="•"/>
            </a:pPr>
            <a:r>
              <a:rPr lang="fi-FI" altLang="fi-FI" sz="1600" dirty="0">
                <a:solidFill>
                  <a:schemeClr val="bg1"/>
                </a:solidFill>
                <a:latin typeface="+mn-lt"/>
              </a:rPr>
              <a:t> oireita aiheuttavan tekijän</a:t>
            </a:r>
          </a:p>
          <a:p>
            <a:pPr>
              <a:spcBef>
                <a:spcPct val="0"/>
              </a:spcBef>
              <a:buClr>
                <a:schemeClr val="bg1"/>
              </a:buClr>
              <a:buFontTx/>
              <a:buNone/>
            </a:pPr>
            <a:r>
              <a:rPr lang="fi-FI" altLang="fi-FI" sz="1600" dirty="0">
                <a:solidFill>
                  <a:schemeClr val="bg1"/>
                </a:solidFill>
                <a:latin typeface="+mn-lt"/>
              </a:rPr>
              <a:t>  annos</a:t>
            </a:r>
          </a:p>
          <a:p>
            <a:pPr>
              <a:spcBef>
                <a:spcPct val="0"/>
              </a:spcBef>
              <a:buClr>
                <a:schemeClr val="bg1"/>
              </a:buClr>
              <a:buFontTx/>
              <a:buChar char="•"/>
            </a:pPr>
            <a:r>
              <a:rPr lang="fi-FI" altLang="fi-FI" sz="1600" dirty="0">
                <a:solidFill>
                  <a:schemeClr val="bg1"/>
                </a:solidFill>
                <a:latin typeface="+mn-lt"/>
              </a:rPr>
              <a:t> oireita aiheuttavasta  </a:t>
            </a:r>
          </a:p>
          <a:p>
            <a:pPr>
              <a:spcBef>
                <a:spcPct val="0"/>
              </a:spcBef>
              <a:buClr>
                <a:schemeClr val="bg1"/>
              </a:buClr>
              <a:buFontTx/>
              <a:buNone/>
            </a:pPr>
            <a:r>
              <a:rPr lang="fi-FI" altLang="fi-FI" sz="1600" dirty="0">
                <a:solidFill>
                  <a:schemeClr val="bg1"/>
                </a:solidFill>
                <a:latin typeface="+mn-lt"/>
              </a:rPr>
              <a:t>   tekijästä tuleva vaste</a:t>
            </a:r>
          </a:p>
        </p:txBody>
      </p:sp>
      <p:sp>
        <p:nvSpPr>
          <p:cNvPr id="37897" name="Rectangle 6"/>
          <p:cNvSpPr>
            <a:spLocks noChangeArrowheads="1"/>
          </p:cNvSpPr>
          <p:nvPr/>
        </p:nvSpPr>
        <p:spPr bwMode="auto">
          <a:xfrm>
            <a:off x="5133975" y="2060253"/>
            <a:ext cx="3398465" cy="1728787"/>
          </a:xfrm>
          <a:prstGeom prst="rect">
            <a:avLst/>
          </a:prstGeom>
          <a:ln/>
          <a:extLst/>
        </p:spPr>
        <p:style>
          <a:lnRef idx="3">
            <a:schemeClr val="lt1"/>
          </a:lnRef>
          <a:fillRef idx="1">
            <a:schemeClr val="accent3"/>
          </a:fillRef>
          <a:effectRef idx="1">
            <a:schemeClr val="accent3"/>
          </a:effectRef>
          <a:fontRef idx="minor">
            <a:schemeClr val="lt1"/>
          </a:fontRef>
        </p:style>
        <p:txBody>
          <a:bodyPr anchor="ct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285750" indent="-285750">
              <a:spcBef>
                <a:spcPct val="0"/>
              </a:spcBef>
              <a:buClrTx/>
            </a:pPr>
            <a:r>
              <a:rPr lang="fi-FI" altLang="fi-FI" sz="1600" dirty="0">
                <a:solidFill>
                  <a:schemeClr val="bg1"/>
                </a:solidFill>
                <a:latin typeface="+mn-lt"/>
              </a:rPr>
              <a:t>T</a:t>
            </a:r>
            <a:r>
              <a:rPr lang="fi-FI" altLang="fi-FI" sz="1600" dirty="0" smtClean="0">
                <a:solidFill>
                  <a:schemeClr val="bg1"/>
                </a:solidFill>
                <a:latin typeface="+mn-lt"/>
              </a:rPr>
              <a:t>ekijän </a:t>
            </a:r>
            <a:r>
              <a:rPr lang="fi-FI" altLang="fi-FI" sz="1600" dirty="0">
                <a:solidFill>
                  <a:schemeClr val="bg1"/>
                </a:solidFill>
                <a:latin typeface="+mn-lt"/>
              </a:rPr>
              <a:t>vapautuminen </a:t>
            </a:r>
            <a:r>
              <a:rPr lang="fi-FI" altLang="fi-FI" sz="1600" dirty="0" smtClean="0">
                <a:solidFill>
                  <a:schemeClr val="bg1"/>
                </a:solidFill>
                <a:latin typeface="+mn-lt"/>
              </a:rPr>
              <a:t>lähteestä</a:t>
            </a:r>
            <a:endParaRPr lang="fi-FI" altLang="fi-FI" sz="1600" dirty="0">
              <a:solidFill>
                <a:schemeClr val="bg1"/>
              </a:solidFill>
              <a:latin typeface="+mn-lt"/>
            </a:endParaRPr>
          </a:p>
          <a:p>
            <a:pPr marL="285750" indent="-285750">
              <a:spcBef>
                <a:spcPct val="0"/>
              </a:spcBef>
              <a:buClrTx/>
            </a:pPr>
            <a:r>
              <a:rPr lang="fi-FI" altLang="fi-FI" sz="1600" dirty="0">
                <a:solidFill>
                  <a:schemeClr val="bg1"/>
                </a:solidFill>
                <a:latin typeface="+mn-lt"/>
              </a:rPr>
              <a:t>T</a:t>
            </a:r>
            <a:r>
              <a:rPr lang="fi-FI" altLang="fi-FI" sz="1600" dirty="0" smtClean="0">
                <a:solidFill>
                  <a:schemeClr val="bg1"/>
                </a:solidFill>
                <a:latin typeface="+mn-lt"/>
              </a:rPr>
              <a:t>ekijän </a:t>
            </a:r>
            <a:r>
              <a:rPr lang="fi-FI" altLang="fi-FI" sz="1600" dirty="0">
                <a:solidFill>
                  <a:schemeClr val="bg1"/>
                </a:solidFill>
                <a:latin typeface="+mn-lt"/>
              </a:rPr>
              <a:t>pitoisuus ilmassa</a:t>
            </a:r>
          </a:p>
          <a:p>
            <a:pPr marL="285750" indent="-285750">
              <a:spcBef>
                <a:spcPct val="0"/>
              </a:spcBef>
              <a:buClrTx/>
            </a:pPr>
            <a:r>
              <a:rPr lang="fi-FI" altLang="fi-FI" sz="1600" dirty="0">
                <a:solidFill>
                  <a:schemeClr val="bg1"/>
                </a:solidFill>
                <a:latin typeface="+mn-lt"/>
              </a:rPr>
              <a:t>Y</a:t>
            </a:r>
            <a:r>
              <a:rPr lang="fi-FI" altLang="fi-FI" sz="1600" dirty="0" smtClean="0">
                <a:solidFill>
                  <a:schemeClr val="bg1"/>
                </a:solidFill>
                <a:latin typeface="+mn-lt"/>
              </a:rPr>
              <a:t>mpäristössä </a:t>
            </a:r>
            <a:r>
              <a:rPr lang="fi-FI" altLang="fi-FI" sz="1600" dirty="0">
                <a:solidFill>
                  <a:schemeClr val="bg1"/>
                </a:solidFill>
                <a:latin typeface="+mn-lt"/>
              </a:rPr>
              <a:t>vietetty aika</a:t>
            </a:r>
          </a:p>
        </p:txBody>
      </p:sp>
      <p:sp>
        <p:nvSpPr>
          <p:cNvPr id="37898" name="Rectangle 7"/>
          <p:cNvSpPr>
            <a:spLocks noChangeArrowheads="1"/>
          </p:cNvSpPr>
          <p:nvPr/>
        </p:nvSpPr>
        <p:spPr bwMode="auto">
          <a:xfrm>
            <a:off x="5133974" y="4003681"/>
            <a:ext cx="3398465" cy="1585559"/>
          </a:xfrm>
          <a:prstGeom prst="rect">
            <a:avLst/>
          </a:prstGeom>
          <a:ln/>
          <a:extLst/>
        </p:spPr>
        <p:style>
          <a:lnRef idx="3">
            <a:schemeClr val="lt1"/>
          </a:lnRef>
          <a:fillRef idx="1">
            <a:schemeClr val="accent4"/>
          </a:fillRef>
          <a:effectRef idx="1">
            <a:schemeClr val="accent4"/>
          </a:effectRef>
          <a:fontRef idx="minor">
            <a:schemeClr val="lt1"/>
          </a:fontRef>
        </p:style>
        <p:txBody>
          <a:bodyPr anchor="ct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285750" indent="-285750">
              <a:spcBef>
                <a:spcPct val="0"/>
              </a:spcBef>
              <a:buClrTx/>
            </a:pPr>
            <a:r>
              <a:rPr lang="fi-FI" altLang="fi-FI" sz="1600" dirty="0" smtClean="0">
                <a:solidFill>
                  <a:schemeClr val="bg1"/>
                </a:solidFill>
                <a:latin typeface="+mn-lt"/>
              </a:rPr>
              <a:t>Hengitystaajuus</a:t>
            </a:r>
            <a:endParaRPr lang="fi-FI" altLang="fi-FI" sz="1600" dirty="0">
              <a:solidFill>
                <a:schemeClr val="bg1"/>
              </a:solidFill>
              <a:latin typeface="+mn-lt"/>
            </a:endParaRPr>
          </a:p>
          <a:p>
            <a:pPr marL="285750" indent="-285750">
              <a:spcBef>
                <a:spcPct val="0"/>
              </a:spcBef>
              <a:buClrTx/>
            </a:pPr>
            <a:r>
              <a:rPr lang="fi-FI" altLang="fi-FI" sz="1600" dirty="0">
                <a:solidFill>
                  <a:schemeClr val="bg1"/>
                </a:solidFill>
                <a:latin typeface="+mn-lt"/>
              </a:rPr>
              <a:t>H</a:t>
            </a:r>
            <a:r>
              <a:rPr lang="fi-FI" altLang="fi-FI" sz="1600" dirty="0" smtClean="0">
                <a:solidFill>
                  <a:schemeClr val="bg1"/>
                </a:solidFill>
                <a:latin typeface="+mn-lt"/>
              </a:rPr>
              <a:t>iukkasten depositio</a:t>
            </a:r>
          </a:p>
          <a:p>
            <a:pPr marL="285750" indent="-285750">
              <a:spcBef>
                <a:spcPct val="0"/>
              </a:spcBef>
              <a:buClrTx/>
            </a:pPr>
            <a:r>
              <a:rPr lang="fi-FI" altLang="fi-FI" sz="1600" dirty="0" smtClean="0">
                <a:solidFill>
                  <a:schemeClr val="bg1"/>
                </a:solidFill>
                <a:latin typeface="+mn-lt"/>
              </a:rPr>
              <a:t>Biologisesti </a:t>
            </a:r>
            <a:r>
              <a:rPr lang="fi-FI" altLang="fi-FI" sz="1600" dirty="0">
                <a:solidFill>
                  <a:schemeClr val="bg1"/>
                </a:solidFill>
                <a:latin typeface="+mn-lt"/>
              </a:rPr>
              <a:t>aktiivisten </a:t>
            </a:r>
            <a:endParaRPr lang="fi-FI" altLang="fi-FI" sz="1600" dirty="0" smtClean="0">
              <a:solidFill>
                <a:schemeClr val="bg1"/>
              </a:solidFill>
              <a:latin typeface="+mn-lt"/>
            </a:endParaRPr>
          </a:p>
          <a:p>
            <a:pPr marL="285750" indent="-285750">
              <a:spcBef>
                <a:spcPct val="0"/>
              </a:spcBef>
              <a:buClrTx/>
            </a:pPr>
            <a:r>
              <a:rPr lang="fi-FI" altLang="fi-FI" sz="1600" dirty="0">
                <a:solidFill>
                  <a:schemeClr val="bg1"/>
                </a:solidFill>
                <a:latin typeface="+mn-lt"/>
              </a:rPr>
              <a:t>A</a:t>
            </a:r>
            <a:r>
              <a:rPr lang="fi-FI" altLang="fi-FI" sz="1600" dirty="0" smtClean="0">
                <a:solidFill>
                  <a:schemeClr val="bg1"/>
                </a:solidFill>
                <a:latin typeface="+mn-lt"/>
              </a:rPr>
              <a:t>ineiden </a:t>
            </a:r>
            <a:r>
              <a:rPr lang="fi-FI" altLang="fi-FI" sz="1600" dirty="0">
                <a:solidFill>
                  <a:schemeClr val="bg1"/>
                </a:solidFill>
                <a:latin typeface="+mn-lt"/>
              </a:rPr>
              <a:t>vapautuminen</a:t>
            </a:r>
          </a:p>
          <a:p>
            <a:pPr marL="285750" indent="-285750">
              <a:spcBef>
                <a:spcPct val="0"/>
              </a:spcBef>
              <a:buClrTx/>
            </a:pPr>
            <a:r>
              <a:rPr lang="fi-FI" altLang="fi-FI" sz="1600" dirty="0" smtClean="0">
                <a:solidFill>
                  <a:schemeClr val="bg1"/>
                </a:solidFill>
                <a:latin typeface="+mn-lt"/>
              </a:rPr>
              <a:t>Ihmisen </a:t>
            </a:r>
            <a:r>
              <a:rPr lang="fi-FI" altLang="fi-FI" sz="1600" dirty="0">
                <a:solidFill>
                  <a:schemeClr val="bg1"/>
                </a:solidFill>
                <a:latin typeface="+mn-lt"/>
              </a:rPr>
              <a:t>herkkyys</a:t>
            </a:r>
          </a:p>
        </p:txBody>
      </p:sp>
      <p:sp>
        <p:nvSpPr>
          <p:cNvPr id="37901" name="AutoShape 10"/>
          <p:cNvSpPr>
            <a:spLocks noChangeArrowheads="1"/>
          </p:cNvSpPr>
          <p:nvPr/>
        </p:nvSpPr>
        <p:spPr bwMode="auto">
          <a:xfrm>
            <a:off x="4102224" y="3206245"/>
            <a:ext cx="685800" cy="1260475"/>
          </a:xfrm>
          <a:prstGeom prst="curvedLeftArrow">
            <a:avLst>
              <a:gd name="adj1" fmla="val 33775"/>
              <a:gd name="adj2" fmla="val 73519"/>
              <a:gd name="adj3" fmla="val 33333"/>
            </a:avLst>
          </a:prstGeom>
          <a:solidFill>
            <a:srgbClr val="FF66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eaLnBrk="1" hangingPunct="1">
              <a:spcBef>
                <a:spcPct val="0"/>
              </a:spcBef>
              <a:buClrTx/>
              <a:buFontTx/>
              <a:buNone/>
            </a:pPr>
            <a:endParaRPr lang="fi-FI" altLang="fi-FI" sz="1800">
              <a:solidFill>
                <a:schemeClr val="tx1"/>
              </a:solidFill>
              <a:latin typeface="Arial" panose="020B0604020202020204" pitchFamily="34" charset="0"/>
            </a:endParaRPr>
          </a:p>
        </p:txBody>
      </p:sp>
      <p:sp>
        <p:nvSpPr>
          <p:cNvPr id="14" name="AutoShape 10"/>
          <p:cNvSpPr>
            <a:spLocks noChangeArrowheads="1"/>
          </p:cNvSpPr>
          <p:nvPr/>
        </p:nvSpPr>
        <p:spPr bwMode="auto">
          <a:xfrm>
            <a:off x="4102224" y="1853386"/>
            <a:ext cx="685800" cy="1260475"/>
          </a:xfrm>
          <a:prstGeom prst="curvedLeftArrow">
            <a:avLst>
              <a:gd name="adj1" fmla="val 33775"/>
              <a:gd name="adj2" fmla="val 73519"/>
              <a:gd name="adj3" fmla="val 33333"/>
            </a:avLst>
          </a:prstGeom>
          <a:solidFill>
            <a:srgbClr val="FFC000"/>
          </a:solidFill>
          <a:ln w="9525">
            <a:noFill/>
            <a:miter lim="800000"/>
            <a:headEnd/>
            <a:tailEnd/>
          </a:ln>
          <a:effectLst/>
          <a:extLst/>
        </p:spPr>
        <p:txBody>
          <a:bodyPr wrap="none" anchor="ct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eaLnBrk="1" hangingPunct="1">
              <a:spcBef>
                <a:spcPct val="0"/>
              </a:spcBef>
              <a:buClrTx/>
              <a:buFontTx/>
              <a:buNone/>
            </a:pPr>
            <a:endParaRPr lang="fi-FI" altLang="fi-FI" sz="1800">
              <a:solidFill>
                <a:schemeClr val="tx1"/>
              </a:solidFill>
              <a:latin typeface="Arial" panose="020B0604020202020204" pitchFamily="34" charset="0"/>
            </a:endParaRPr>
          </a:p>
        </p:txBody>
      </p:sp>
      <p:sp>
        <p:nvSpPr>
          <p:cNvPr id="15" name="AutoShape 10"/>
          <p:cNvSpPr>
            <a:spLocks noChangeArrowheads="1"/>
          </p:cNvSpPr>
          <p:nvPr/>
        </p:nvSpPr>
        <p:spPr bwMode="auto">
          <a:xfrm>
            <a:off x="4102224" y="4559104"/>
            <a:ext cx="685800" cy="1318168"/>
          </a:xfrm>
          <a:prstGeom prst="curvedLeftArrow">
            <a:avLst>
              <a:gd name="adj1" fmla="val 33775"/>
              <a:gd name="adj2" fmla="val 72227"/>
              <a:gd name="adj3" fmla="val 33333"/>
            </a:avLst>
          </a:prstGeom>
          <a:ln>
            <a:noFill/>
            <a:headEnd/>
            <a:tailEnd/>
          </a:ln>
          <a:extLst/>
        </p:spPr>
        <p:style>
          <a:lnRef idx="3">
            <a:schemeClr val="lt1"/>
          </a:lnRef>
          <a:fillRef idx="1">
            <a:schemeClr val="accent2"/>
          </a:fillRef>
          <a:effectRef idx="1">
            <a:schemeClr val="accent2"/>
          </a:effectRef>
          <a:fontRef idx="minor">
            <a:schemeClr val="lt1"/>
          </a:fontRef>
        </p:style>
        <p:txBody>
          <a:bodyPr wrap="none" anchor="ct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eaLnBrk="1" hangingPunct="1">
              <a:spcBef>
                <a:spcPct val="0"/>
              </a:spcBef>
              <a:buClrTx/>
              <a:buFontTx/>
              <a:buNone/>
            </a:pPr>
            <a:endParaRPr lang="fi-FI" altLang="fi-FI" sz="1800">
              <a:solidFill>
                <a:schemeClr val="tx1"/>
              </a:solidFill>
              <a:latin typeface="Arial" panose="020B0604020202020204" pitchFamily="34" charset="0"/>
            </a:endParaRPr>
          </a:p>
        </p:txBody>
      </p:sp>
    </p:spTree>
    <p:extLst>
      <p:ext uri="{BB962C8B-B14F-4D97-AF65-F5344CB8AC3E}">
        <p14:creationId xmlns:p14="http://schemas.microsoft.com/office/powerpoint/2010/main" val="1345630743"/>
      </p:ext>
    </p:extLst>
  </p:cSld>
  <p:clrMapOvr>
    <a:masterClrMapping/>
  </p:clrMapOvr>
  <p:transition spd="med">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5" rIns="91431" bIns="45715">
            <a:normAutofit/>
          </a:bodyPr>
          <a:lstStyle/>
          <a:p>
            <a:r>
              <a:rPr lang="fi-FI" altLang="fi-FI" sz="2800" dirty="0" smtClean="0">
                <a:ea typeface="ＭＳ Ｐゴシック" panose="020B0600070205080204" pitchFamily="34" charset="-128"/>
              </a:rPr>
              <a:t>Sisäilman riskinarvioinnin erityispiirteitä</a:t>
            </a:r>
          </a:p>
        </p:txBody>
      </p:sp>
      <p:sp>
        <p:nvSpPr>
          <p:cNvPr id="2" name="Sisällön paikkamerkki 1"/>
          <p:cNvSpPr>
            <a:spLocks noGrp="1"/>
          </p:cNvSpPr>
          <p:nvPr>
            <p:ph idx="1"/>
          </p:nvPr>
        </p:nvSpPr>
        <p:spPr/>
        <p:txBody>
          <a:bodyPr>
            <a:normAutofit/>
          </a:bodyPr>
          <a:lstStyle/>
          <a:p>
            <a:pPr>
              <a:lnSpc>
                <a:spcPct val="90000"/>
              </a:lnSpc>
            </a:pPr>
            <a:r>
              <a:rPr lang="en-GB" altLang="fi-FI" sz="1800" dirty="0" err="1"/>
              <a:t>Sisäilmassa</a:t>
            </a:r>
            <a:r>
              <a:rPr lang="en-GB" altLang="fi-FI" sz="1800" dirty="0"/>
              <a:t> </a:t>
            </a:r>
            <a:r>
              <a:rPr lang="en-GB" altLang="fi-FI" sz="1800" dirty="0" err="1"/>
              <a:t>voi</a:t>
            </a:r>
            <a:r>
              <a:rPr lang="en-GB" altLang="fi-FI" sz="1800" dirty="0"/>
              <a:t> olla </a:t>
            </a:r>
            <a:r>
              <a:rPr lang="en-GB" altLang="fi-FI" sz="1800" dirty="0" err="1"/>
              <a:t>kymmeniä</a:t>
            </a:r>
            <a:r>
              <a:rPr lang="en-GB" altLang="fi-FI" sz="1800" dirty="0"/>
              <a:t>, </a:t>
            </a:r>
            <a:r>
              <a:rPr lang="en-GB" altLang="fi-FI" sz="1800" dirty="0" err="1"/>
              <a:t>jopa</a:t>
            </a:r>
            <a:r>
              <a:rPr lang="en-GB" altLang="fi-FI" sz="1800" dirty="0"/>
              <a:t> </a:t>
            </a:r>
            <a:r>
              <a:rPr lang="en-GB" altLang="fi-FI" sz="1800" dirty="0" err="1"/>
              <a:t>satoja</a:t>
            </a:r>
            <a:r>
              <a:rPr lang="en-GB" altLang="fi-FI" sz="1800" dirty="0"/>
              <a:t> </a:t>
            </a:r>
            <a:r>
              <a:rPr lang="en-GB" altLang="fi-FI" sz="1800" dirty="0" err="1"/>
              <a:t>erilaisia</a:t>
            </a:r>
            <a:r>
              <a:rPr lang="en-GB" altLang="fi-FI" sz="1800" dirty="0"/>
              <a:t> </a:t>
            </a:r>
            <a:r>
              <a:rPr lang="en-GB" altLang="fi-FI" sz="1800" dirty="0" err="1"/>
              <a:t>kaasumaisia</a:t>
            </a:r>
            <a:r>
              <a:rPr lang="en-GB" altLang="fi-FI" sz="1800" dirty="0"/>
              <a:t> ja </a:t>
            </a:r>
            <a:r>
              <a:rPr lang="en-GB" altLang="fi-FI" sz="1800" dirty="0" err="1"/>
              <a:t>hiukkasmaisia</a:t>
            </a:r>
            <a:r>
              <a:rPr lang="en-GB" altLang="fi-FI" sz="1800" dirty="0"/>
              <a:t> </a:t>
            </a:r>
            <a:r>
              <a:rPr lang="en-GB" altLang="fi-FI" sz="1800" dirty="0" err="1"/>
              <a:t>osia</a:t>
            </a:r>
            <a:endParaRPr lang="en-GB" altLang="fi-FI" sz="1800" dirty="0"/>
          </a:p>
          <a:p>
            <a:pPr>
              <a:lnSpc>
                <a:spcPct val="90000"/>
              </a:lnSpc>
            </a:pPr>
            <a:r>
              <a:rPr lang="en-GB" altLang="fi-FI" sz="1800" dirty="0" err="1"/>
              <a:t>Kaikkien</a:t>
            </a:r>
            <a:r>
              <a:rPr lang="en-GB" altLang="fi-FI" sz="1800" dirty="0"/>
              <a:t> </a:t>
            </a:r>
            <a:r>
              <a:rPr lang="en-GB" altLang="fi-FI" sz="1800" dirty="0" err="1"/>
              <a:t>mahdollisten</a:t>
            </a:r>
            <a:r>
              <a:rPr lang="en-GB" altLang="fi-FI" sz="1800" dirty="0"/>
              <a:t> </a:t>
            </a:r>
            <a:r>
              <a:rPr lang="en-GB" altLang="fi-FI" sz="1800" dirty="0" err="1"/>
              <a:t>epäpuhtauksien</a:t>
            </a:r>
            <a:r>
              <a:rPr lang="en-GB" altLang="fi-FI" sz="1800" dirty="0"/>
              <a:t> </a:t>
            </a:r>
            <a:r>
              <a:rPr lang="en-GB" altLang="fi-FI" sz="1800" dirty="0" err="1"/>
              <a:t>eikä</a:t>
            </a:r>
            <a:r>
              <a:rPr lang="en-GB" altLang="fi-FI" sz="1800" dirty="0"/>
              <a:t> </a:t>
            </a:r>
            <a:r>
              <a:rPr lang="en-GB" altLang="fi-FI" sz="1800" dirty="0" err="1"/>
              <a:t>varsinkaan</a:t>
            </a:r>
            <a:r>
              <a:rPr lang="en-GB" altLang="fi-FI" sz="1800" dirty="0"/>
              <a:t> </a:t>
            </a:r>
            <a:r>
              <a:rPr lang="en-GB" altLang="fi-FI" sz="1800" dirty="0" err="1"/>
              <a:t>biologisten</a:t>
            </a:r>
            <a:r>
              <a:rPr lang="en-GB" altLang="fi-FI" sz="1800" dirty="0"/>
              <a:t> </a:t>
            </a:r>
            <a:r>
              <a:rPr lang="en-GB" altLang="fi-FI" sz="1800" dirty="0" err="1"/>
              <a:t>tekijöiden</a:t>
            </a:r>
            <a:r>
              <a:rPr lang="en-GB" altLang="fi-FI" sz="1800" dirty="0"/>
              <a:t> </a:t>
            </a:r>
            <a:r>
              <a:rPr lang="en-GB" altLang="fi-FI" sz="1800" dirty="0" err="1"/>
              <a:t>terveysvaikutuksia</a:t>
            </a:r>
            <a:r>
              <a:rPr lang="en-GB" altLang="fi-FI" sz="1800" dirty="0"/>
              <a:t> </a:t>
            </a:r>
            <a:r>
              <a:rPr lang="en-GB" altLang="fi-FI" sz="1800" dirty="0" err="1"/>
              <a:t>tunneta</a:t>
            </a:r>
            <a:endParaRPr lang="en-GB" altLang="fi-FI" sz="1800" dirty="0"/>
          </a:p>
          <a:p>
            <a:pPr>
              <a:lnSpc>
                <a:spcPct val="90000"/>
              </a:lnSpc>
            </a:pPr>
            <a:r>
              <a:rPr lang="en-GB" altLang="fi-FI" sz="1800" dirty="0" err="1"/>
              <a:t>Sisäilman</a:t>
            </a:r>
            <a:r>
              <a:rPr lang="en-GB" altLang="fi-FI" sz="1800" dirty="0"/>
              <a:t> </a:t>
            </a:r>
            <a:r>
              <a:rPr lang="en-GB" altLang="fi-FI" sz="1800" dirty="0" err="1"/>
              <a:t>laatua</a:t>
            </a:r>
            <a:r>
              <a:rPr lang="en-GB" altLang="fi-FI" sz="1800" dirty="0"/>
              <a:t> </a:t>
            </a:r>
            <a:r>
              <a:rPr lang="en-GB" altLang="fi-FI" sz="1800" dirty="0" err="1"/>
              <a:t>ei</a:t>
            </a:r>
            <a:r>
              <a:rPr lang="en-GB" altLang="fi-FI" sz="1800" dirty="0"/>
              <a:t> </a:t>
            </a:r>
            <a:r>
              <a:rPr lang="en-GB" altLang="fi-FI" sz="1800" dirty="0" err="1"/>
              <a:t>voida</a:t>
            </a:r>
            <a:r>
              <a:rPr lang="en-GB" altLang="fi-FI" sz="1800" dirty="0"/>
              <a:t> </a:t>
            </a:r>
            <a:r>
              <a:rPr lang="en-GB" altLang="fi-FI" sz="1800" dirty="0" err="1"/>
              <a:t>arvioida</a:t>
            </a:r>
            <a:r>
              <a:rPr lang="en-GB" altLang="fi-FI" sz="1800" dirty="0"/>
              <a:t> HTP-</a:t>
            </a:r>
            <a:r>
              <a:rPr lang="en-GB" altLang="fi-FI" sz="1800" dirty="0" err="1"/>
              <a:t>arvojen</a:t>
            </a:r>
            <a:r>
              <a:rPr lang="en-GB" altLang="fi-FI" sz="1800" dirty="0"/>
              <a:t> </a:t>
            </a:r>
            <a:r>
              <a:rPr lang="en-GB" altLang="fi-FI" sz="1800" dirty="0" err="1"/>
              <a:t>avulla</a:t>
            </a:r>
            <a:endParaRPr lang="en-GB" altLang="fi-FI" sz="1800" dirty="0"/>
          </a:p>
          <a:p>
            <a:pPr>
              <a:lnSpc>
                <a:spcPct val="90000"/>
              </a:lnSpc>
            </a:pPr>
            <a:r>
              <a:rPr lang="en-GB" altLang="fi-FI" sz="1800" dirty="0" err="1"/>
              <a:t>Kosteus</a:t>
            </a:r>
            <a:r>
              <a:rPr lang="en-GB" altLang="fi-FI" sz="1800" dirty="0"/>
              <a:t>- ja </a:t>
            </a:r>
            <a:r>
              <a:rPr lang="en-GB" altLang="fi-FI" sz="1800" dirty="0" err="1"/>
              <a:t>homevauriossa</a:t>
            </a:r>
            <a:r>
              <a:rPr lang="en-GB" altLang="fi-FI" sz="1800" dirty="0"/>
              <a:t> </a:t>
            </a:r>
            <a:r>
              <a:rPr lang="en-GB" altLang="fi-FI" sz="1800" dirty="0" err="1"/>
              <a:t>ei</a:t>
            </a:r>
            <a:r>
              <a:rPr lang="en-GB" altLang="fi-FI" sz="1800" dirty="0"/>
              <a:t> </a:t>
            </a:r>
            <a:r>
              <a:rPr lang="en-GB" altLang="fi-FI" sz="1800" dirty="0" err="1"/>
              <a:t>tiedetä</a:t>
            </a:r>
            <a:r>
              <a:rPr lang="en-GB" altLang="fi-FI" sz="1800" dirty="0"/>
              <a:t> </a:t>
            </a:r>
            <a:r>
              <a:rPr lang="en-GB" altLang="fi-FI" sz="1800" dirty="0" err="1"/>
              <a:t>terveyshaitan</a:t>
            </a:r>
            <a:r>
              <a:rPr lang="en-GB" altLang="fi-FI" sz="1800" dirty="0"/>
              <a:t> </a:t>
            </a:r>
            <a:r>
              <a:rPr lang="en-GB" altLang="fi-FI" sz="1800" dirty="0" err="1"/>
              <a:t>aiheuttajaa</a:t>
            </a:r>
            <a:endParaRPr lang="en-GB" altLang="fi-FI" sz="1800" dirty="0"/>
          </a:p>
          <a:p>
            <a:pPr lvl="1">
              <a:lnSpc>
                <a:spcPct val="90000"/>
              </a:lnSpc>
            </a:pPr>
            <a:r>
              <a:rPr lang="en-GB" altLang="fi-FI" dirty="0" err="1"/>
              <a:t>altistumisen</a:t>
            </a:r>
            <a:r>
              <a:rPr lang="en-GB" altLang="fi-FI" dirty="0"/>
              <a:t> </a:t>
            </a:r>
            <a:r>
              <a:rPr lang="en-GB" altLang="fi-FI" dirty="0" err="1"/>
              <a:t>arviointi</a:t>
            </a:r>
            <a:r>
              <a:rPr lang="en-GB" altLang="fi-FI" dirty="0"/>
              <a:t> on </a:t>
            </a:r>
            <a:r>
              <a:rPr lang="en-GB" altLang="fi-FI" dirty="0" err="1"/>
              <a:t>tehtävä</a:t>
            </a:r>
            <a:r>
              <a:rPr lang="en-GB" altLang="fi-FI" dirty="0"/>
              <a:t> </a:t>
            </a:r>
            <a:r>
              <a:rPr lang="en-GB" altLang="fi-FI" dirty="0" err="1"/>
              <a:t>epäsuorasti</a:t>
            </a:r>
            <a:endParaRPr lang="en-GB" altLang="fi-FI" dirty="0"/>
          </a:p>
          <a:p>
            <a:pPr>
              <a:lnSpc>
                <a:spcPct val="90000"/>
              </a:lnSpc>
            </a:pPr>
            <a:r>
              <a:rPr lang="en-GB" altLang="fi-FI" sz="1800" dirty="0" err="1"/>
              <a:t>Arvioidaanko</a:t>
            </a:r>
            <a:r>
              <a:rPr lang="en-GB" altLang="fi-FI" sz="1800" dirty="0"/>
              <a:t> </a:t>
            </a:r>
            <a:r>
              <a:rPr lang="en-GB" altLang="fi-FI" sz="1800" dirty="0" err="1"/>
              <a:t>riskiä</a:t>
            </a:r>
            <a:r>
              <a:rPr lang="en-GB" altLang="fi-FI" sz="1800" dirty="0"/>
              <a:t> </a:t>
            </a:r>
            <a:r>
              <a:rPr lang="en-GB" altLang="fi-FI" sz="1800" dirty="0" err="1"/>
              <a:t>yksilön</a:t>
            </a:r>
            <a:r>
              <a:rPr lang="en-GB" altLang="fi-FI" sz="1800" dirty="0"/>
              <a:t> (</a:t>
            </a:r>
            <a:r>
              <a:rPr lang="en-GB" altLang="fi-FI" sz="1800" dirty="0" err="1"/>
              <a:t>yksilölliset</a:t>
            </a:r>
            <a:r>
              <a:rPr lang="en-GB" altLang="fi-FI" sz="1800" dirty="0"/>
              <a:t> </a:t>
            </a:r>
            <a:r>
              <a:rPr lang="en-GB" altLang="fi-FI" sz="1800" dirty="0" err="1"/>
              <a:t>erot</a:t>
            </a:r>
            <a:r>
              <a:rPr lang="en-GB" altLang="fi-FI" sz="1800" dirty="0"/>
              <a:t>) </a:t>
            </a:r>
            <a:r>
              <a:rPr lang="en-GB" altLang="fi-FI" sz="1800" dirty="0" err="1"/>
              <a:t>vai</a:t>
            </a:r>
            <a:r>
              <a:rPr lang="en-GB" altLang="fi-FI" sz="1800" dirty="0"/>
              <a:t> </a:t>
            </a:r>
            <a:r>
              <a:rPr lang="en-GB" altLang="fi-FI" sz="1800" dirty="0" err="1"/>
              <a:t>koko</a:t>
            </a:r>
            <a:r>
              <a:rPr lang="en-GB" altLang="fi-FI" sz="1800" dirty="0"/>
              <a:t> </a:t>
            </a:r>
            <a:r>
              <a:rPr lang="en-GB" altLang="fi-FI" sz="1800" dirty="0" err="1"/>
              <a:t>työyhteisön</a:t>
            </a:r>
            <a:r>
              <a:rPr lang="en-GB" altLang="fi-FI" sz="1800" dirty="0"/>
              <a:t> (</a:t>
            </a:r>
            <a:r>
              <a:rPr lang="en-GB" altLang="fi-FI" sz="1800" dirty="0" err="1"/>
              <a:t>altistuneiden</a:t>
            </a:r>
            <a:r>
              <a:rPr lang="en-GB" altLang="fi-FI" sz="1800" dirty="0"/>
              <a:t> </a:t>
            </a:r>
            <a:r>
              <a:rPr lang="en-GB" altLang="fi-FI" sz="1800" dirty="0" err="1"/>
              <a:t>määrä</a:t>
            </a:r>
            <a:r>
              <a:rPr lang="en-GB" altLang="fi-FI" sz="1800" dirty="0"/>
              <a:t>) </a:t>
            </a:r>
            <a:r>
              <a:rPr lang="en-GB" altLang="fi-FI" sz="1800" dirty="0" err="1"/>
              <a:t>kannalta</a:t>
            </a:r>
            <a:endParaRPr lang="en-GB" altLang="fi-FI" sz="1800" dirty="0"/>
          </a:p>
          <a:p>
            <a:pPr>
              <a:lnSpc>
                <a:spcPct val="90000"/>
              </a:lnSpc>
            </a:pPr>
            <a:r>
              <a:rPr lang="en-GB" altLang="fi-FI" sz="1800" dirty="0" err="1"/>
              <a:t>Vaurion</a:t>
            </a:r>
            <a:r>
              <a:rPr lang="en-GB" altLang="fi-FI" sz="1800" dirty="0"/>
              <a:t> </a:t>
            </a:r>
            <a:r>
              <a:rPr lang="en-GB" altLang="fi-FI" sz="1800" dirty="0" err="1"/>
              <a:t>laajuuden</a:t>
            </a:r>
            <a:r>
              <a:rPr lang="en-GB" altLang="fi-FI" sz="1800" dirty="0"/>
              <a:t> </a:t>
            </a:r>
            <a:r>
              <a:rPr lang="en-GB" altLang="fi-FI" sz="1800" dirty="0" err="1"/>
              <a:t>merkitys</a:t>
            </a:r>
            <a:r>
              <a:rPr lang="en-GB" altLang="fi-FI" sz="1800" dirty="0"/>
              <a:t>?</a:t>
            </a:r>
          </a:p>
          <a:p>
            <a:pPr>
              <a:lnSpc>
                <a:spcPct val="90000"/>
              </a:lnSpc>
            </a:pPr>
            <a:r>
              <a:rPr lang="en-GB" altLang="fi-FI" sz="1800" dirty="0" err="1"/>
              <a:t>Mikrobikasvuston</a:t>
            </a:r>
            <a:r>
              <a:rPr lang="en-GB" altLang="fi-FI" sz="1800" dirty="0"/>
              <a:t> </a:t>
            </a:r>
            <a:r>
              <a:rPr lang="en-GB" altLang="fi-FI" sz="1800" dirty="0" err="1"/>
              <a:t>laadun</a:t>
            </a:r>
            <a:r>
              <a:rPr lang="en-GB" altLang="fi-FI" sz="1800" dirty="0"/>
              <a:t> ja </a:t>
            </a:r>
            <a:r>
              <a:rPr lang="en-GB" altLang="fi-FI" sz="1800" dirty="0" err="1"/>
              <a:t>määrän</a:t>
            </a:r>
            <a:r>
              <a:rPr lang="en-GB" altLang="fi-FI" sz="1800" dirty="0"/>
              <a:t> </a:t>
            </a:r>
            <a:r>
              <a:rPr lang="en-GB" altLang="fi-FI" sz="1800" dirty="0" err="1"/>
              <a:t>merkitys</a:t>
            </a:r>
            <a:r>
              <a:rPr lang="en-GB" altLang="fi-FI" sz="1800" dirty="0"/>
              <a:t>?</a:t>
            </a:r>
            <a:endParaRPr lang="fi-FI" sz="1800" dirty="0"/>
          </a:p>
        </p:txBody>
      </p:sp>
      <p:sp>
        <p:nvSpPr>
          <p:cNvPr id="38916" name="Alatunnisteen paikkamerkki 1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r>
              <a:rPr lang="fi-FI" altLang="fi-FI" sz="900" smtClean="0">
                <a:solidFill>
                  <a:schemeClr val="tx1"/>
                </a:solidFill>
              </a:rPr>
              <a:t>Marjut Reiman</a:t>
            </a:r>
          </a:p>
        </p:txBody>
      </p:sp>
      <p:sp>
        <p:nvSpPr>
          <p:cNvPr id="38915" name="Dian numeron paikkamerkki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177057D5-6ADA-4994-96D9-66B9F7431EF3}" type="slidenum">
              <a:rPr lang="fi-FI" altLang="fi-FI" sz="900" smtClean="0">
                <a:solidFill>
                  <a:schemeClr val="tx1"/>
                </a:solidFill>
              </a:rPr>
              <a:pPr>
                <a:spcBef>
                  <a:spcPct val="0"/>
                </a:spcBef>
                <a:buClrTx/>
                <a:buFontTx/>
                <a:buNone/>
              </a:pPr>
              <a:t>28</a:t>
            </a:fld>
            <a:endParaRPr lang="fi-FI" altLang="fi-FI" sz="900" smtClean="0">
              <a:solidFill>
                <a:schemeClr val="tx1"/>
              </a:solidFill>
            </a:endParaRPr>
          </a:p>
        </p:txBody>
      </p:sp>
    </p:spTree>
    <p:extLst>
      <p:ext uri="{BB962C8B-B14F-4D97-AF65-F5344CB8AC3E}">
        <p14:creationId xmlns:p14="http://schemas.microsoft.com/office/powerpoint/2010/main" val="3803555432"/>
      </p:ext>
    </p:extLst>
  </p:cSld>
  <p:clrMapOvr>
    <a:masterClrMapping/>
  </p:clrMapOvr>
  <p:transition spd="med">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65075965"/>
              </p:ext>
            </p:extLst>
          </p:nvPr>
        </p:nvGraphicFramePr>
        <p:xfrm>
          <a:off x="755576" y="1556792"/>
          <a:ext cx="7992888" cy="4392489"/>
        </p:xfrm>
        <a:graphic>
          <a:graphicData uri="http://schemas.openxmlformats.org/drawingml/2006/table">
            <a:tbl>
              <a:tblPr firstRow="1" bandRow="1">
                <a:tableStyleId>{5940675A-B579-460E-94D1-54222C63F5DA}</a:tableStyleId>
              </a:tblPr>
              <a:tblGrid>
                <a:gridCol w="1849594"/>
                <a:gridCol w="6143294"/>
              </a:tblGrid>
              <a:tr h="323125">
                <a:tc>
                  <a:txBody>
                    <a:bodyPr/>
                    <a:lstStyle/>
                    <a:p>
                      <a:r>
                        <a:rPr lang="fi-FI" sz="1400" b="1" dirty="0" smtClean="0"/>
                        <a:t>Asteikko</a:t>
                      </a:r>
                      <a:endParaRPr lang="fi-FI" sz="1400" b="1" dirty="0"/>
                    </a:p>
                  </a:txBody>
                  <a:tcPr marL="91432" marR="91432" marT="45714" marB="45714"/>
                </a:tc>
                <a:tc>
                  <a:txBody>
                    <a:bodyPr/>
                    <a:lstStyle/>
                    <a:p>
                      <a:r>
                        <a:rPr lang="fi-FI" sz="1400" b="1" dirty="0" smtClean="0"/>
                        <a:t>Kuvaus</a:t>
                      </a:r>
                      <a:endParaRPr lang="fi-FI" sz="1400" b="1" dirty="0"/>
                    </a:p>
                  </a:txBody>
                  <a:tcPr marL="91432" marR="91432" marT="45714" marB="45714"/>
                </a:tc>
              </a:tr>
              <a:tr h="1263157">
                <a:tc>
                  <a:txBody>
                    <a:bodyPr/>
                    <a:lstStyle/>
                    <a:p>
                      <a:r>
                        <a:rPr lang="fi-FI" sz="1400" b="1" i="0" u="none" strike="noStrike" baseline="0" dirty="0" smtClean="0">
                          <a:solidFill>
                            <a:schemeClr val="accent2"/>
                          </a:solidFill>
                        </a:rPr>
                        <a:t>Vauriot vakavia ja laajoja </a:t>
                      </a:r>
                      <a:r>
                        <a:rPr lang="fi-FI" sz="1400" b="0" i="0" u="none" strike="noStrike" baseline="0" dirty="0" smtClean="0">
                          <a:solidFill>
                            <a:schemeClr val="accent2"/>
                          </a:solidFill>
                        </a:rPr>
                        <a:t>(3) </a:t>
                      </a:r>
                    </a:p>
                  </a:txBody>
                  <a:tcPr marL="91432" marR="91432"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400" b="0" i="0" u="none" strike="noStrike" kern="1200" baseline="0" dirty="0" smtClean="0">
                          <a:solidFill>
                            <a:schemeClr val="accent2"/>
                          </a:solidFill>
                          <a:latin typeface="+mn-lt"/>
                          <a:ea typeface="+mn-ea"/>
                          <a:cs typeface="+mn-cs"/>
                        </a:rPr>
                        <a:t>Rakenteissa selviä riskirakenteita ja kosteuskertymää, sisäpinnoissa havaittavissa home- ja lahottajasienten kasvuun viittaavaa. Ulkopinnoissa ja rakenteissa selvästi havaittavia viitteitä vioista ja vaurioista. Rakenteissa viitteitä laajoista vaurioista. </a:t>
                      </a:r>
                    </a:p>
                  </a:txBody>
                  <a:tcPr marL="91432" marR="91432" marT="45714" marB="45714"/>
                </a:tc>
              </a:tr>
              <a:tr h="1498165">
                <a:tc>
                  <a:txBody>
                    <a:bodyPr/>
                    <a:lstStyle/>
                    <a:p>
                      <a:r>
                        <a:rPr lang="fi-FI" sz="1400" b="1" i="0" u="none" strike="noStrike" baseline="0" dirty="0" smtClean="0">
                          <a:solidFill>
                            <a:schemeClr val="accent3">
                              <a:lumMod val="50000"/>
                            </a:schemeClr>
                          </a:solidFill>
                        </a:rPr>
                        <a:t>Kohtalainen</a:t>
                      </a:r>
                      <a:r>
                        <a:rPr lang="fi-FI" sz="1400" b="0" i="0" u="none" strike="noStrike" baseline="0" dirty="0" smtClean="0">
                          <a:solidFill>
                            <a:schemeClr val="accent3">
                              <a:lumMod val="50000"/>
                            </a:schemeClr>
                          </a:solidFill>
                        </a:rPr>
                        <a:t> (2). Epäily: paikallinen home- ja lahovaurio</a:t>
                      </a:r>
                      <a:endParaRPr lang="fi-FI" sz="1400" dirty="0">
                        <a:solidFill>
                          <a:schemeClr val="accent3">
                            <a:lumMod val="50000"/>
                          </a:schemeClr>
                        </a:solidFill>
                      </a:endParaRPr>
                    </a:p>
                  </a:txBody>
                  <a:tcPr marL="91432" marR="91432"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400" b="0" i="0" u="none" strike="noStrike" kern="1200" baseline="0" dirty="0" smtClean="0">
                          <a:solidFill>
                            <a:schemeClr val="accent3">
                              <a:lumMod val="50000"/>
                            </a:schemeClr>
                          </a:solidFill>
                          <a:latin typeface="+mn-lt"/>
                          <a:ea typeface="+mn-ea"/>
                          <a:cs typeface="+mn-cs"/>
                        </a:rPr>
                        <a:t>Rakenteissa paikallisia riskirakenteita ja viitteitä kosteuskertymästä, sisäpinnoissa ei havaittavissa home- ja lahottajasienten kasvuun viittaavaa. Rakenteissa viitteitä paikallisesta vauriosta, joka voidaan korjata ja hallita paikallisesti. Esim ikkunakarmien tai läpivientien mikrobilähteet. Ongelman laatu ja laajuus selvitettävä.</a:t>
                      </a:r>
                    </a:p>
                  </a:txBody>
                  <a:tcPr marL="91432" marR="91432" marT="45714" marB="45714"/>
                </a:tc>
              </a:tr>
              <a:tr h="1308042">
                <a:tc>
                  <a:txBody>
                    <a:bodyPr/>
                    <a:lstStyle/>
                    <a:p>
                      <a:r>
                        <a:rPr lang="fi-FI" sz="1400" b="1" i="0" u="none" strike="noStrike" baseline="0" dirty="0" smtClean="0">
                          <a:solidFill>
                            <a:schemeClr val="accent5">
                              <a:lumMod val="75000"/>
                            </a:schemeClr>
                          </a:solidFill>
                        </a:rPr>
                        <a:t>Ei vaurioita </a:t>
                      </a:r>
                      <a:r>
                        <a:rPr lang="fi-FI" sz="1400" b="0" i="0" u="none" strike="noStrike" baseline="0" dirty="0" smtClean="0">
                          <a:solidFill>
                            <a:schemeClr val="accent5">
                              <a:lumMod val="75000"/>
                            </a:schemeClr>
                          </a:solidFill>
                        </a:rPr>
                        <a:t>(1). Mahdollinen lievä sisäilmahaitta, ei mikrobiperäinen</a:t>
                      </a:r>
                      <a:endParaRPr lang="fi-FI" sz="1400" dirty="0">
                        <a:solidFill>
                          <a:schemeClr val="accent5">
                            <a:lumMod val="75000"/>
                          </a:schemeClr>
                        </a:solidFill>
                      </a:endParaRPr>
                    </a:p>
                  </a:txBody>
                  <a:tcPr marL="91432" marR="91432"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400" b="0" i="0" u="none" strike="noStrike" kern="1200" baseline="0" dirty="0" smtClean="0">
                          <a:solidFill>
                            <a:schemeClr val="accent5">
                              <a:lumMod val="75000"/>
                            </a:schemeClr>
                          </a:solidFill>
                          <a:latin typeface="+mn-lt"/>
                          <a:ea typeface="+mn-ea"/>
                          <a:cs typeface="+mn-cs"/>
                        </a:rPr>
                        <a:t>Rakenteissa ei riskirakenteita tai viitteitä kosteuskertymästä. Ei merkittävää sisäilmaongelmaa, mutta voi olla ajoittain ilmenevä sisäilman laadun ongelma, joka ei johdu rakenteissa tai sisäpinnoilla olevasta mikrobikasvusta.</a:t>
                      </a:r>
                    </a:p>
                  </a:txBody>
                  <a:tcPr marL="91432" marR="91432" marT="45714" marB="45714"/>
                </a:tc>
              </a:tr>
            </a:tbl>
          </a:graphicData>
        </a:graphic>
      </p:graphicFrame>
      <p:sp>
        <p:nvSpPr>
          <p:cNvPr id="7" name="Otsikko 6"/>
          <p:cNvSpPr>
            <a:spLocks noGrp="1"/>
          </p:cNvSpPr>
          <p:nvPr>
            <p:ph type="title"/>
          </p:nvPr>
        </p:nvSpPr>
        <p:spPr>
          <a:xfrm>
            <a:off x="827088" y="333376"/>
            <a:ext cx="8065392" cy="1079500"/>
          </a:xfrm>
        </p:spPr>
        <p:txBody>
          <a:bodyPr>
            <a:noAutofit/>
          </a:bodyPr>
          <a:lstStyle/>
          <a:p>
            <a:r>
              <a:rPr lang="fi-FI" sz="2400" dirty="0"/>
              <a:t>Vauriot ja </a:t>
            </a:r>
            <a:r>
              <a:rPr lang="fi-FI" sz="2400" dirty="0" smtClean="0"/>
              <a:t>mikrobiongelmat </a:t>
            </a:r>
            <a:r>
              <a:rPr lang="fi-FI" sz="2400" dirty="0"/>
              <a:t>rakenteissa, vakavuuden arviointityökalu </a:t>
            </a:r>
            <a:r>
              <a:rPr lang="fi-FI" sz="1600" dirty="0" smtClean="0"/>
              <a:t>(</a:t>
            </a:r>
            <a:r>
              <a:rPr lang="fi-FI" sz="1600" dirty="0"/>
              <a:t>VTT </a:t>
            </a:r>
            <a:r>
              <a:rPr lang="fi-FI" sz="1600" dirty="0" err="1"/>
              <a:t>Enersis</a:t>
            </a:r>
            <a:r>
              <a:rPr lang="fi-FI" sz="1600" dirty="0"/>
              <a:t> hanke</a:t>
            </a:r>
            <a:r>
              <a:rPr lang="fi-FI" sz="1600" dirty="0" smtClean="0"/>
              <a:t>)</a:t>
            </a:r>
            <a:endParaRPr lang="fi-FI" sz="1400" dirty="0"/>
          </a:p>
        </p:txBody>
      </p:sp>
    </p:spTree>
    <p:extLst>
      <p:ext uri="{BB962C8B-B14F-4D97-AF65-F5344CB8AC3E}">
        <p14:creationId xmlns:p14="http://schemas.microsoft.com/office/powerpoint/2010/main" val="35398553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000" dirty="0" smtClean="0"/>
              <a:t>Sisällysluettelo</a:t>
            </a:r>
            <a:endParaRPr lang="fi-FI" sz="2000" dirty="0"/>
          </a:p>
        </p:txBody>
      </p:sp>
      <p:sp>
        <p:nvSpPr>
          <p:cNvPr id="4" name="Content Placeholder 3"/>
          <p:cNvSpPr>
            <a:spLocks noGrp="1"/>
          </p:cNvSpPr>
          <p:nvPr>
            <p:ph sz="half" idx="1"/>
          </p:nvPr>
        </p:nvSpPr>
        <p:spPr/>
        <p:txBody>
          <a:bodyPr>
            <a:normAutofit fontScale="92500" lnSpcReduction="10000"/>
          </a:bodyPr>
          <a:lstStyle/>
          <a:p>
            <a:pPr marL="0" indent="0">
              <a:buNone/>
            </a:pPr>
            <a:r>
              <a:rPr lang="fi-FI" sz="1200" b="1" dirty="0" smtClean="0"/>
              <a:t>1 Biologiset epäpuhtaudet</a:t>
            </a:r>
          </a:p>
          <a:p>
            <a:pPr marL="0" indent="0">
              <a:buNone/>
            </a:pPr>
            <a:r>
              <a:rPr lang="fi-FI" sz="1200" dirty="0"/>
              <a:t>1.1 </a:t>
            </a:r>
            <a:r>
              <a:rPr lang="fi-FI" sz="1200" dirty="0" smtClean="0"/>
              <a:t>Johdanto sisäympäristökokonaisuuteen - opetussisältö</a:t>
            </a:r>
          </a:p>
          <a:p>
            <a:pPr marL="0" indent="0">
              <a:buNone/>
            </a:pPr>
            <a:r>
              <a:rPr lang="fi-FI" sz="1200" dirty="0" smtClean="0"/>
              <a:t>1.2 Mikrobiologian orientaatio</a:t>
            </a:r>
          </a:p>
          <a:p>
            <a:pPr marL="0" indent="0">
              <a:buNone/>
            </a:pPr>
            <a:r>
              <a:rPr lang="fi-FI" sz="1200" dirty="0" smtClean="0"/>
              <a:t>1.3 Mikrobiologian perusteet</a:t>
            </a:r>
          </a:p>
          <a:p>
            <a:pPr marL="0" indent="0">
              <a:buNone/>
            </a:pPr>
            <a:r>
              <a:rPr lang="fi-FI" sz="1200" dirty="0" smtClean="0"/>
              <a:t>1.4 Mikrobien elinkaari homehtuminen </a:t>
            </a:r>
            <a:r>
              <a:rPr lang="fi-FI" sz="1200" dirty="0"/>
              <a:t>ja </a:t>
            </a:r>
            <a:r>
              <a:rPr lang="fi-FI" sz="1200" dirty="0" smtClean="0"/>
              <a:t>lahoaminen</a:t>
            </a:r>
          </a:p>
          <a:p>
            <a:pPr marL="0" indent="0">
              <a:buNone/>
            </a:pPr>
            <a:r>
              <a:rPr lang="fi-FI" sz="1200" dirty="0" smtClean="0"/>
              <a:t>1.5 Materiaalien </a:t>
            </a:r>
            <a:r>
              <a:rPr lang="fi-FI" sz="1200" dirty="0"/>
              <a:t>ja pintojen </a:t>
            </a:r>
            <a:r>
              <a:rPr lang="fi-FI" sz="1200" dirty="0" smtClean="0"/>
              <a:t>mikrobisto</a:t>
            </a:r>
          </a:p>
          <a:p>
            <a:pPr marL="0" indent="0">
              <a:buNone/>
            </a:pPr>
            <a:r>
              <a:rPr lang="fi-FI" sz="1200" dirty="0"/>
              <a:t>1.6  Puun homeet ja </a:t>
            </a:r>
            <a:r>
              <a:rPr lang="fi-FI" sz="1200" dirty="0" smtClean="0"/>
              <a:t>lahot</a:t>
            </a:r>
          </a:p>
          <a:p>
            <a:pPr marL="0" indent="0">
              <a:buNone/>
            </a:pPr>
            <a:r>
              <a:rPr lang="fi-FI" sz="1200" dirty="0"/>
              <a:t>1.7 Rakenteiden vauriot ja </a:t>
            </a:r>
            <a:r>
              <a:rPr lang="fi-FI" sz="1200" dirty="0" smtClean="0"/>
              <a:t>vioittuminen</a:t>
            </a:r>
          </a:p>
          <a:p>
            <a:pPr marL="0" indent="0">
              <a:buNone/>
            </a:pPr>
            <a:r>
              <a:rPr lang="fi-FI" sz="1200" dirty="0" smtClean="0"/>
              <a:t>1.8.1 Ilman </a:t>
            </a:r>
            <a:r>
              <a:rPr lang="fi-FI" sz="1200" dirty="0"/>
              <a:t>mikrobisto asunnoissa, kouluissa ja </a:t>
            </a:r>
            <a:r>
              <a:rPr lang="fi-FI" sz="1200" dirty="0" smtClean="0"/>
              <a:t>päiväkodeissa</a:t>
            </a:r>
          </a:p>
          <a:p>
            <a:pPr marL="0" indent="0">
              <a:buNone/>
            </a:pPr>
            <a:r>
              <a:rPr lang="fi-FI" sz="1200" dirty="0" smtClean="0"/>
              <a:t>1.8.2 Ilman </a:t>
            </a:r>
            <a:r>
              <a:rPr lang="fi-FI" sz="1200" dirty="0"/>
              <a:t>mikrobisto tuotannollisissa ympäristöissä ja </a:t>
            </a:r>
            <a:r>
              <a:rPr lang="fi-FI" sz="1200" dirty="0" smtClean="0"/>
              <a:t>toimistoissa</a:t>
            </a:r>
          </a:p>
          <a:p>
            <a:pPr marL="0" indent="0">
              <a:buNone/>
            </a:pPr>
            <a:r>
              <a:rPr lang="fi-FI" sz="1200" dirty="0" smtClean="0"/>
              <a:t>1.9 Kosteusvauriorakennusten mikrobilajistoa</a:t>
            </a:r>
          </a:p>
          <a:p>
            <a:pPr marL="0" indent="0">
              <a:buNone/>
            </a:pPr>
            <a:r>
              <a:rPr lang="fi-FI" sz="1200" dirty="0"/>
              <a:t>1.10.1 </a:t>
            </a:r>
            <a:r>
              <a:rPr lang="fi-FI" sz="1200" dirty="0" err="1" smtClean="0"/>
              <a:t>Mykotoksiinit</a:t>
            </a:r>
            <a:endParaRPr lang="fi-FI" sz="1200" dirty="0" smtClean="0"/>
          </a:p>
          <a:p>
            <a:pPr marL="0" indent="0">
              <a:buNone/>
            </a:pPr>
            <a:r>
              <a:rPr lang="fi-FI" sz="1200" dirty="0" smtClean="0"/>
              <a:t>1.10.2 </a:t>
            </a:r>
            <a:r>
              <a:rPr lang="fi-FI" sz="1200" dirty="0" err="1" smtClean="0"/>
              <a:t>MVOCit</a:t>
            </a:r>
            <a:endParaRPr lang="fi-FI" sz="1200" dirty="0" smtClean="0"/>
          </a:p>
          <a:p>
            <a:pPr marL="0" indent="0">
              <a:buNone/>
            </a:pPr>
            <a:r>
              <a:rPr lang="fi-FI" sz="1200" dirty="0" smtClean="0"/>
              <a:t>1.10.3 </a:t>
            </a:r>
            <a:r>
              <a:rPr lang="fi-FI" sz="1200" dirty="0" err="1" smtClean="0"/>
              <a:t>Endotoksiinit</a:t>
            </a:r>
            <a:endParaRPr lang="fi-FI" sz="1200" dirty="0" smtClean="0"/>
          </a:p>
          <a:p>
            <a:pPr marL="0" indent="0">
              <a:buNone/>
            </a:pPr>
            <a:r>
              <a:rPr lang="fi-FI" sz="1200" dirty="0" smtClean="0"/>
              <a:t>1.10.4 Muut </a:t>
            </a:r>
            <a:r>
              <a:rPr lang="fi-FI" sz="1200" dirty="0"/>
              <a:t>mikrobien </a:t>
            </a:r>
            <a:r>
              <a:rPr lang="fi-FI" sz="1200" dirty="0" smtClean="0"/>
              <a:t>rakennekomponentit</a:t>
            </a:r>
          </a:p>
          <a:p>
            <a:pPr marL="0" indent="0">
              <a:buNone/>
            </a:pPr>
            <a:r>
              <a:rPr lang="fi-FI" sz="1200" dirty="0" smtClean="0"/>
              <a:t>1.11 Muut </a:t>
            </a:r>
            <a:r>
              <a:rPr lang="fi-FI" sz="1200" dirty="0"/>
              <a:t>sisäilman kannalta erityiset </a:t>
            </a:r>
            <a:r>
              <a:rPr lang="fi-FI" sz="1200" dirty="0" smtClean="0"/>
              <a:t>mikrobit</a:t>
            </a:r>
          </a:p>
          <a:p>
            <a:pPr marL="0" indent="0">
              <a:buNone/>
            </a:pPr>
            <a:r>
              <a:rPr lang="fi-FI" sz="1200" dirty="0" smtClean="0"/>
              <a:t>1.12 Punkit </a:t>
            </a:r>
            <a:r>
              <a:rPr lang="fi-FI" sz="1200" dirty="0"/>
              <a:t>ja </a:t>
            </a:r>
            <a:r>
              <a:rPr lang="fi-FI" sz="1200" dirty="0" smtClean="0"/>
              <a:t>allergeenit</a:t>
            </a:r>
          </a:p>
          <a:p>
            <a:pPr marL="0" indent="0">
              <a:buNone/>
            </a:pPr>
            <a:r>
              <a:rPr lang="fi-FI" sz="1200" dirty="0" smtClean="0"/>
              <a:t>1.13 Sisätilojen tuholaiset</a:t>
            </a:r>
          </a:p>
          <a:p>
            <a:pPr marL="0" indent="0">
              <a:buNone/>
            </a:pPr>
            <a:r>
              <a:rPr lang="fi-FI" sz="1200" b="1" dirty="0"/>
              <a:t>2 Kemialliset </a:t>
            </a:r>
            <a:r>
              <a:rPr lang="fi-FI" sz="1200" b="1" dirty="0" smtClean="0"/>
              <a:t>epäpuhtaudet – opetussisältö</a:t>
            </a:r>
          </a:p>
          <a:p>
            <a:pPr marL="0" indent="0">
              <a:buNone/>
            </a:pPr>
            <a:r>
              <a:rPr lang="fi-FI" sz="1200" b="1" dirty="0"/>
              <a:t>3 Terveydellisen merkityksen </a:t>
            </a:r>
            <a:r>
              <a:rPr lang="fi-FI" sz="1200" b="1" dirty="0" smtClean="0"/>
              <a:t>arviointi – opetussisältö</a:t>
            </a:r>
          </a:p>
          <a:p>
            <a:pPr marL="0" indent="0">
              <a:buNone/>
            </a:pPr>
            <a:endParaRPr lang="fi-FI" sz="1000" dirty="0" smtClean="0"/>
          </a:p>
          <a:p>
            <a:pPr marL="0" indent="0">
              <a:buNone/>
            </a:pPr>
            <a:endParaRPr lang="fi-FI" sz="1600" dirty="0"/>
          </a:p>
        </p:txBody>
      </p:sp>
      <p:sp>
        <p:nvSpPr>
          <p:cNvPr id="5" name="Content Placeholder 4"/>
          <p:cNvSpPr>
            <a:spLocks noGrp="1"/>
          </p:cNvSpPr>
          <p:nvPr>
            <p:ph sz="half" idx="2"/>
          </p:nvPr>
        </p:nvSpPr>
        <p:spPr/>
        <p:txBody>
          <a:bodyPr>
            <a:normAutofit fontScale="92500" lnSpcReduction="10000"/>
          </a:bodyPr>
          <a:lstStyle/>
          <a:p>
            <a:pPr marL="0" indent="0">
              <a:buNone/>
            </a:pPr>
            <a:r>
              <a:rPr lang="fi-FI" sz="1200" b="1" dirty="0"/>
              <a:t>4 Sisäympäristön tutkimukset ja raportointi</a:t>
            </a:r>
          </a:p>
          <a:p>
            <a:pPr marL="0" indent="0">
              <a:buNone/>
            </a:pPr>
            <a:r>
              <a:rPr lang="fi-FI" sz="1200" dirty="0"/>
              <a:t>4.1 Tutkimusstrategian laatiminen</a:t>
            </a:r>
          </a:p>
          <a:p>
            <a:pPr marL="0" indent="0">
              <a:buNone/>
            </a:pPr>
            <a:r>
              <a:rPr lang="fi-FI" sz="1200" dirty="0"/>
              <a:t>4.2 Näytteenotto mikrobiologisiin analyyseihin</a:t>
            </a:r>
          </a:p>
          <a:p>
            <a:pPr marL="0" indent="0">
              <a:buNone/>
            </a:pPr>
            <a:r>
              <a:rPr lang="fi-FI" sz="1200" dirty="0"/>
              <a:t>4.3 Mikrobien analysointi</a:t>
            </a:r>
          </a:p>
          <a:p>
            <a:pPr marL="0" indent="0">
              <a:buNone/>
            </a:pPr>
            <a:r>
              <a:rPr lang="fi-FI" sz="1200" dirty="0"/>
              <a:t>4.4 Mikrobien ohjearvot ja tulosten tulkinta</a:t>
            </a:r>
          </a:p>
          <a:p>
            <a:pPr marL="0" indent="0">
              <a:buNone/>
            </a:pPr>
            <a:r>
              <a:rPr lang="fi-FI" sz="1200" dirty="0">
                <a:solidFill>
                  <a:srgbClr val="FF0000"/>
                </a:solidFill>
              </a:rPr>
              <a:t>4.5 Riskinarviointi</a:t>
            </a:r>
          </a:p>
          <a:p>
            <a:pPr marL="0" indent="0">
              <a:buNone/>
            </a:pPr>
            <a:r>
              <a:rPr lang="fi-FI" sz="1200" dirty="0"/>
              <a:t>4.6 Sisäympäristön tutkimukset ja raportointi</a:t>
            </a:r>
          </a:p>
          <a:p>
            <a:pPr marL="0" indent="0">
              <a:buNone/>
            </a:pPr>
            <a:r>
              <a:rPr lang="fi-FI" sz="1200" b="1" dirty="0" smtClean="0"/>
              <a:t>5 </a:t>
            </a:r>
            <a:r>
              <a:rPr lang="fi-FI" sz="1200" b="1" dirty="0"/>
              <a:t>Sisäilman laadun hallinta </a:t>
            </a:r>
            <a:r>
              <a:rPr lang="fi-FI" sz="1200" b="1" dirty="0" smtClean="0"/>
              <a:t>korjausprosessissa</a:t>
            </a:r>
          </a:p>
          <a:p>
            <a:pPr marL="0" indent="0">
              <a:buNone/>
            </a:pPr>
            <a:r>
              <a:rPr lang="fi-FI" sz="1200" dirty="0"/>
              <a:t>5.1 Homekorjaustyömaan kosteuden ja puhtauden </a:t>
            </a:r>
            <a:r>
              <a:rPr lang="fi-FI" sz="1200" dirty="0" smtClean="0"/>
              <a:t>hallinta – opetussisältö</a:t>
            </a:r>
          </a:p>
          <a:p>
            <a:pPr marL="0" indent="0">
              <a:buNone/>
            </a:pPr>
            <a:r>
              <a:rPr lang="fi-FI" sz="1200" dirty="0" smtClean="0"/>
              <a:t>5.2 Homekorjauksen työsuojelunäkökohdat – opetussisältö</a:t>
            </a:r>
          </a:p>
          <a:p>
            <a:pPr marL="0" indent="0">
              <a:buNone/>
            </a:pPr>
            <a:r>
              <a:rPr lang="fi-FI" sz="1200" dirty="0" smtClean="0"/>
              <a:t>5.3 Siivous- ja homesiivous</a:t>
            </a:r>
          </a:p>
          <a:p>
            <a:pPr marL="0" indent="0">
              <a:buNone/>
            </a:pPr>
            <a:r>
              <a:rPr lang="fi-FI" sz="1200" dirty="0" smtClean="0"/>
              <a:t>5.4 Rakenteiden toimivuus</a:t>
            </a:r>
          </a:p>
          <a:p>
            <a:pPr marL="0" indent="0">
              <a:buNone/>
            </a:pPr>
            <a:r>
              <a:rPr lang="fi-FI" sz="1200" b="1" dirty="0"/>
              <a:t>6. Sisäilmasto-ongelmien hallinta </a:t>
            </a:r>
            <a:r>
              <a:rPr lang="fi-FI" sz="1200" b="1" dirty="0" smtClean="0"/>
              <a:t>yhteistyönä</a:t>
            </a:r>
          </a:p>
          <a:p>
            <a:pPr marL="0" indent="0">
              <a:buNone/>
            </a:pPr>
            <a:r>
              <a:rPr lang="fi-FI" sz="1200" dirty="0" smtClean="0"/>
              <a:t>6.1 Toimintamallit </a:t>
            </a:r>
            <a:r>
              <a:rPr lang="fi-FI" sz="1200" dirty="0"/>
              <a:t>sisäilmasto-ongelmien </a:t>
            </a:r>
            <a:r>
              <a:rPr lang="fi-FI" sz="1200" dirty="0" smtClean="0"/>
              <a:t>ratkaisemisessa – opetussisältö</a:t>
            </a:r>
          </a:p>
          <a:p>
            <a:pPr marL="0" indent="0">
              <a:buNone/>
            </a:pPr>
            <a:r>
              <a:rPr lang="fi-FI" sz="1200" dirty="0" smtClean="0"/>
              <a:t>6.2 Sisäilmaryhmätoiminta – opetussisältö</a:t>
            </a:r>
          </a:p>
          <a:p>
            <a:pPr marL="0" indent="0">
              <a:buNone/>
            </a:pPr>
            <a:r>
              <a:rPr lang="fi-FI" sz="1200" dirty="0" smtClean="0"/>
              <a:t>6.3 Viranomaistoiminta </a:t>
            </a:r>
            <a:r>
              <a:rPr lang="fi-FI" sz="1200" dirty="0"/>
              <a:t>ja </a:t>
            </a:r>
            <a:r>
              <a:rPr lang="fi-FI" sz="1200" dirty="0" smtClean="0"/>
              <a:t>yhteistyö – opetussisältö</a:t>
            </a:r>
          </a:p>
          <a:p>
            <a:pPr marL="0" indent="0">
              <a:buNone/>
            </a:pPr>
            <a:r>
              <a:rPr lang="fi-FI" sz="1200" dirty="0" smtClean="0"/>
              <a:t>6.4 Viestintä</a:t>
            </a:r>
            <a:r>
              <a:rPr lang="fi-FI" sz="1200" dirty="0"/>
              <a:t>, ml. </a:t>
            </a:r>
            <a:r>
              <a:rPr lang="fi-FI" sz="1200" dirty="0"/>
              <a:t>r</a:t>
            </a:r>
            <a:r>
              <a:rPr lang="fi-FI" sz="1200" dirty="0" smtClean="0"/>
              <a:t>iskiviestintä </a:t>
            </a:r>
            <a:r>
              <a:rPr lang="fi-FI" sz="1200" dirty="0" smtClean="0"/>
              <a:t>- opetussisältö</a:t>
            </a:r>
            <a:endParaRPr lang="fi-FI" sz="1200" dirty="0"/>
          </a:p>
        </p:txBody>
      </p:sp>
    </p:spTree>
    <p:extLst>
      <p:ext uri="{BB962C8B-B14F-4D97-AF65-F5344CB8AC3E}">
        <p14:creationId xmlns:p14="http://schemas.microsoft.com/office/powerpoint/2010/main" val="3881761778"/>
      </p:ext>
    </p:extLst>
  </p:cSld>
  <p:clrMapOvr>
    <a:masterClrMapping/>
  </p:clrMapOvr>
  <p:transition spd="med">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19686606"/>
              </p:ext>
            </p:extLst>
          </p:nvPr>
        </p:nvGraphicFramePr>
        <p:xfrm>
          <a:off x="440879" y="1268760"/>
          <a:ext cx="8262242" cy="4853049"/>
        </p:xfrm>
        <a:graphic>
          <a:graphicData uri="http://schemas.openxmlformats.org/drawingml/2006/table">
            <a:tbl>
              <a:tblPr firstRow="1" bandRow="1">
                <a:tableStyleId>{5940675A-B579-460E-94D1-54222C63F5DA}</a:tableStyleId>
              </a:tblPr>
              <a:tblGrid>
                <a:gridCol w="1977235"/>
                <a:gridCol w="6285007"/>
              </a:tblGrid>
              <a:tr h="255022">
                <a:tc>
                  <a:txBody>
                    <a:bodyPr/>
                    <a:lstStyle/>
                    <a:p>
                      <a:r>
                        <a:rPr lang="fi-FI" sz="1200" b="1" dirty="0" smtClean="0"/>
                        <a:t>Vika / Vaurio</a:t>
                      </a:r>
                      <a:endParaRPr lang="fi-FI" sz="1200" b="1" dirty="0"/>
                    </a:p>
                  </a:txBody>
                  <a:tcPr marL="91448" marR="91448" marT="45724" marB="45724"/>
                </a:tc>
                <a:tc>
                  <a:txBody>
                    <a:bodyPr/>
                    <a:lstStyle/>
                    <a:p>
                      <a:r>
                        <a:rPr lang="fi-FI" sz="1200" b="1" dirty="0" smtClean="0"/>
                        <a:t>Aste / tarve</a:t>
                      </a:r>
                      <a:endParaRPr lang="fi-FI" sz="1200" b="1" dirty="0"/>
                    </a:p>
                  </a:txBody>
                  <a:tcPr marL="91448" marR="91448" marT="45724" marB="45724"/>
                </a:tc>
              </a:tr>
              <a:tr h="462811">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FI"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i-FI" sz="1200" b="1" dirty="0" smtClean="0"/>
                        <a:t>Sisäpinnan</a:t>
                      </a:r>
                      <a:r>
                        <a:rPr lang="fi-FI" sz="1200" b="1" baseline="0" dirty="0" smtClean="0"/>
                        <a:t> home- tai mikrobikasvu</a:t>
                      </a:r>
                      <a:endParaRPr lang="fi-FI" sz="1200" b="1" dirty="0"/>
                    </a:p>
                  </a:txBody>
                  <a:tcPr marL="91448" marR="91448" marT="45724" marB="45724"/>
                </a:tc>
                <a:tc>
                  <a:txBody>
                    <a:bodyPr/>
                    <a:lstStyle/>
                    <a:p>
                      <a:pPr>
                        <a:lnSpc>
                          <a:spcPts val="1600"/>
                        </a:lnSpc>
                      </a:pPr>
                      <a:r>
                        <a:rPr lang="fi-FI" sz="1200" b="1" i="0" u="none" strike="noStrike" baseline="0" dirty="0" smtClean="0">
                          <a:solidFill>
                            <a:srgbClr val="C00000"/>
                          </a:solidFill>
                        </a:rPr>
                        <a:t>Laaja</a:t>
                      </a:r>
                      <a:r>
                        <a:rPr lang="fi-FI" sz="1200" b="0" i="0" u="none" strike="noStrike" baseline="0" dirty="0" smtClean="0">
                          <a:solidFill>
                            <a:srgbClr val="C00000"/>
                          </a:solidFill>
                        </a:rPr>
                        <a:t> </a:t>
                      </a:r>
                      <a:r>
                        <a:rPr lang="fi-FI" sz="1200" b="1" i="0" u="none" strike="noStrike" baseline="0" dirty="0" smtClean="0">
                          <a:solidFill>
                            <a:srgbClr val="C00000"/>
                          </a:solidFill>
                        </a:rPr>
                        <a:t>korjaus</a:t>
                      </a:r>
                      <a:r>
                        <a:rPr lang="fi-FI" sz="1200" b="0" i="0" u="none" strike="noStrike" baseline="0" dirty="0" smtClean="0">
                          <a:solidFill>
                            <a:srgbClr val="C00000"/>
                          </a:solidFill>
                        </a:rPr>
                        <a:t> (3) runsas mikrobikasvu kasvu pinnoilla, Homeindeksi &gt; 4 -5 laajalti </a:t>
                      </a:r>
                    </a:p>
                  </a:txBody>
                  <a:tcPr marL="91448" marR="91448" marT="45724" marB="45724"/>
                </a:tc>
              </a:tr>
              <a:tr h="463960">
                <a:tc vMerge="1">
                  <a:txBody>
                    <a:bodyPr/>
                    <a:lstStyle/>
                    <a:p>
                      <a:endParaRPr lang="fi-FI" sz="1200"/>
                    </a:p>
                  </a:txBody>
                  <a:tcPr/>
                </a:tc>
                <a:tc>
                  <a:txBody>
                    <a:bodyPr/>
                    <a:lstStyle/>
                    <a:p>
                      <a:pPr>
                        <a:lnSpc>
                          <a:spcPts val="1600"/>
                        </a:lnSpc>
                      </a:pPr>
                      <a:r>
                        <a:rPr lang="fi-FI" sz="1200" b="1" i="0" u="none" strike="noStrike" baseline="0" dirty="0" smtClean="0">
                          <a:solidFill>
                            <a:schemeClr val="bg2">
                              <a:lumMod val="50000"/>
                            </a:schemeClr>
                          </a:solidFill>
                        </a:rPr>
                        <a:t>Kohtalainen</a:t>
                      </a:r>
                      <a:r>
                        <a:rPr lang="fi-FI" sz="1200" b="0" i="0" u="none" strike="noStrike" baseline="0" dirty="0" smtClean="0">
                          <a:solidFill>
                            <a:schemeClr val="bg2">
                              <a:lumMod val="50000"/>
                            </a:schemeClr>
                          </a:solidFill>
                        </a:rPr>
                        <a:t> </a:t>
                      </a:r>
                      <a:r>
                        <a:rPr lang="fi-FI" sz="1200" b="1" i="0" u="none" strike="noStrike" baseline="0" dirty="0" smtClean="0">
                          <a:solidFill>
                            <a:schemeClr val="bg2">
                              <a:lumMod val="50000"/>
                            </a:schemeClr>
                          </a:solidFill>
                        </a:rPr>
                        <a:t>korjaus</a:t>
                      </a:r>
                      <a:r>
                        <a:rPr lang="fi-FI" sz="1200" b="0" i="0" u="none" strike="noStrike" baseline="0" dirty="0" smtClean="0">
                          <a:solidFill>
                            <a:schemeClr val="bg2">
                              <a:lumMod val="50000"/>
                            </a:schemeClr>
                          </a:solidFill>
                        </a:rPr>
                        <a:t> (2). Paikoin kasvua, pieni terveysriski  </a:t>
                      </a:r>
                      <a:br>
                        <a:rPr lang="fi-FI" sz="1200" b="0" i="0" u="none" strike="noStrike" baseline="0" dirty="0" smtClean="0">
                          <a:solidFill>
                            <a:schemeClr val="bg2">
                              <a:lumMod val="50000"/>
                            </a:schemeClr>
                          </a:solidFill>
                        </a:rPr>
                      </a:br>
                      <a:r>
                        <a:rPr lang="fi-FI" sz="1200" b="0" i="0" u="none" strike="noStrike" baseline="0" dirty="0" smtClean="0">
                          <a:solidFill>
                            <a:schemeClr val="bg2">
                              <a:lumMod val="50000"/>
                            </a:schemeClr>
                          </a:solidFill>
                        </a:rPr>
                        <a:t>(Homeindeksi &gt; 3) paikoin</a:t>
                      </a:r>
                      <a:endParaRPr lang="fi-FI" sz="1200" dirty="0">
                        <a:solidFill>
                          <a:schemeClr val="bg2">
                            <a:lumMod val="50000"/>
                          </a:schemeClr>
                        </a:solidFill>
                      </a:endParaRPr>
                    </a:p>
                  </a:txBody>
                  <a:tcPr marL="91448" marR="91448" marT="45724" marB="45724"/>
                </a:tc>
              </a:tr>
              <a:tr h="462811">
                <a:tc vMerge="1">
                  <a:txBody>
                    <a:bodyPr/>
                    <a:lstStyle/>
                    <a:p>
                      <a:endParaRPr lang="fi-FI" sz="1200"/>
                    </a:p>
                  </a:txBody>
                  <a:tcPr/>
                </a:tc>
                <a:tc>
                  <a:txBody>
                    <a:bodyPr/>
                    <a:lstStyle/>
                    <a:p>
                      <a:pPr>
                        <a:lnSpc>
                          <a:spcPts val="1600"/>
                        </a:lnSpc>
                      </a:pPr>
                      <a:r>
                        <a:rPr lang="fi-FI" sz="1200" b="1" i="0" u="none" strike="noStrike" baseline="0" dirty="0" smtClean="0">
                          <a:solidFill>
                            <a:srgbClr val="00B050"/>
                          </a:solidFill>
                        </a:rPr>
                        <a:t>Ei korjaustarvetta, ei vikoja tai vaurioita </a:t>
                      </a:r>
                      <a:r>
                        <a:rPr lang="fi-FI" sz="1200" b="0" i="0" u="none" strike="noStrike" baseline="0" dirty="0" smtClean="0">
                          <a:solidFill>
                            <a:srgbClr val="00B050"/>
                          </a:solidFill>
                        </a:rPr>
                        <a:t>(1). Ei terveysriskiä, (Homeindeksi alle  &lt; 1 ) </a:t>
                      </a:r>
                      <a:endParaRPr lang="fi-FI" sz="1200" dirty="0">
                        <a:solidFill>
                          <a:srgbClr val="00B050"/>
                        </a:solidFill>
                      </a:endParaRPr>
                    </a:p>
                  </a:txBody>
                  <a:tcPr marL="91448" marR="91448" marT="45724" marB="45724"/>
                </a:tc>
              </a:tr>
              <a:tr h="462811">
                <a:tc rowSpan="3">
                  <a:txBody>
                    <a:bodyPr/>
                    <a:lstStyle/>
                    <a:p>
                      <a:endParaRPr lang="fi-FI" sz="1200" dirty="0" smtClean="0">
                        <a:solidFill>
                          <a:schemeClr val="tx1"/>
                        </a:solidFill>
                      </a:endParaRPr>
                    </a:p>
                    <a:p>
                      <a:r>
                        <a:rPr lang="fi-FI" sz="1200" b="1" dirty="0" smtClean="0">
                          <a:solidFill>
                            <a:schemeClr val="tx1"/>
                          </a:solidFill>
                        </a:rPr>
                        <a:t>Rakenteiden</a:t>
                      </a:r>
                      <a:r>
                        <a:rPr lang="fi-FI" sz="1200" b="1" baseline="0" dirty="0" smtClean="0">
                          <a:solidFill>
                            <a:schemeClr val="tx1"/>
                          </a:solidFill>
                        </a:rPr>
                        <a:t> sisäosissa home- tai mikrobikasvua</a:t>
                      </a:r>
                      <a:endParaRPr lang="fi-FI" sz="1200" b="1" dirty="0">
                        <a:solidFill>
                          <a:schemeClr val="tx1"/>
                        </a:solidFill>
                      </a:endParaRPr>
                    </a:p>
                  </a:txBody>
                  <a:tcPr marL="91448" marR="91448" marT="45724" marB="45724"/>
                </a:tc>
                <a:tc>
                  <a:txBody>
                    <a:bodyPr/>
                    <a:lstStyle/>
                    <a:p>
                      <a:pPr>
                        <a:lnSpc>
                          <a:spcPts val="1600"/>
                        </a:lnSpc>
                      </a:pPr>
                      <a:r>
                        <a:rPr lang="fi-FI" sz="1200" b="1" i="0" u="none" strike="noStrike" baseline="0" dirty="0" smtClean="0">
                          <a:solidFill>
                            <a:srgbClr val="C00000"/>
                          </a:solidFill>
                        </a:rPr>
                        <a:t>Laaja</a:t>
                      </a:r>
                      <a:r>
                        <a:rPr lang="fi-FI" sz="1200" b="0" i="0" u="none" strike="noStrike" baseline="0" dirty="0" smtClean="0">
                          <a:solidFill>
                            <a:srgbClr val="C00000"/>
                          </a:solidFill>
                        </a:rPr>
                        <a:t> (3) runsas kasvu (Homeindeksi &gt; 5 laajalti). Terveysriski suuri, voimakas haju</a:t>
                      </a:r>
                    </a:p>
                  </a:txBody>
                  <a:tcPr marL="91448" marR="91448" marT="45724" marB="45724"/>
                </a:tc>
              </a:tr>
              <a:tr h="463960">
                <a:tc vMerge="1">
                  <a:txBody>
                    <a:bodyPr/>
                    <a:lstStyle/>
                    <a:p>
                      <a:endParaRPr lang="fi-FI" sz="1050" dirty="0"/>
                    </a:p>
                  </a:txBody>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fi-FI" sz="1200" b="1" i="0" u="none" strike="noStrike" baseline="0" dirty="0" smtClean="0">
                          <a:solidFill>
                            <a:schemeClr val="bg2">
                              <a:lumMod val="50000"/>
                            </a:schemeClr>
                          </a:solidFill>
                        </a:rPr>
                        <a:t>Kohtalainen</a:t>
                      </a:r>
                      <a:r>
                        <a:rPr lang="fi-FI" sz="1200" b="0" i="0" u="none" strike="noStrike" baseline="0" dirty="0" smtClean="0">
                          <a:solidFill>
                            <a:schemeClr val="bg2">
                              <a:lumMod val="50000"/>
                            </a:schemeClr>
                          </a:solidFill>
                        </a:rPr>
                        <a:t> (2). Pieni terveysriski . Lievä haju tai oireilu. Pieni terveysriski. (Homeindeksi &lt; 4 – 5, paikallisesti, muuten &lt; 1 – 2).</a:t>
                      </a:r>
                      <a:endParaRPr lang="fi-FI" sz="1200" dirty="0" smtClean="0">
                        <a:solidFill>
                          <a:schemeClr val="bg2">
                            <a:lumMod val="50000"/>
                          </a:schemeClr>
                        </a:solidFill>
                      </a:endParaRPr>
                    </a:p>
                  </a:txBody>
                  <a:tcPr marL="91448" marR="91448" marT="45724" marB="45724"/>
                </a:tc>
              </a:tr>
              <a:tr h="462811">
                <a:tc vMerge="1">
                  <a:txBody>
                    <a:bodyPr/>
                    <a:lstStyle/>
                    <a:p>
                      <a:endParaRPr lang="fi-FI" sz="1050" dirty="0"/>
                    </a:p>
                  </a:txBody>
                  <a:tcPr/>
                </a:tc>
                <a:tc>
                  <a:txBody>
                    <a:bodyPr/>
                    <a:lstStyle/>
                    <a:p>
                      <a:pPr>
                        <a:lnSpc>
                          <a:spcPts val="1600"/>
                        </a:lnSpc>
                      </a:pPr>
                      <a:r>
                        <a:rPr lang="fi-FI" sz="1200" b="1" i="0" u="none" strike="noStrike" baseline="0" dirty="0" smtClean="0">
                          <a:solidFill>
                            <a:srgbClr val="00B050"/>
                          </a:solidFill>
                        </a:rPr>
                        <a:t>Ei vikoja tai vaurioita </a:t>
                      </a:r>
                      <a:r>
                        <a:rPr lang="fi-FI" sz="1200" b="0" i="0" u="none" strike="noStrike" baseline="0" dirty="0" smtClean="0">
                          <a:solidFill>
                            <a:srgbClr val="00B050"/>
                          </a:solidFill>
                        </a:rPr>
                        <a:t>(1). Ei terveysriskiä. Uloimmissa osissa voi olla paikoin lievä kasvu (Homeindeksi &lt;  1 – 2 paikoin)</a:t>
                      </a:r>
                      <a:endParaRPr lang="fi-FI" sz="1200" dirty="0">
                        <a:solidFill>
                          <a:srgbClr val="00B050"/>
                        </a:solidFill>
                      </a:endParaRPr>
                    </a:p>
                  </a:txBody>
                  <a:tcPr marL="91448" marR="91448" marT="45724" marB="45724"/>
                </a:tc>
              </a:tr>
              <a:tr h="651711">
                <a:tc rowSpan="3">
                  <a:txBody>
                    <a:bodyPr/>
                    <a:lstStyle/>
                    <a:p>
                      <a:endParaRPr lang="fi-FI" sz="1200" dirty="0" smtClean="0">
                        <a:solidFill>
                          <a:schemeClr val="tx1"/>
                        </a:solidFill>
                      </a:endParaRPr>
                    </a:p>
                    <a:p>
                      <a:r>
                        <a:rPr lang="fi-FI" sz="1200" b="1" dirty="0" smtClean="0">
                          <a:solidFill>
                            <a:schemeClr val="tx1"/>
                          </a:solidFill>
                        </a:rPr>
                        <a:t>Rakenteiden</a:t>
                      </a:r>
                      <a:r>
                        <a:rPr lang="fi-FI" sz="1200" b="1" baseline="0" dirty="0" smtClean="0">
                          <a:solidFill>
                            <a:schemeClr val="tx1"/>
                          </a:solidFill>
                        </a:rPr>
                        <a:t> sisäosissa laaja homekasvu, lahoa tai mikrobien aiheuttamaa vauriota</a:t>
                      </a:r>
                      <a:endParaRPr lang="fi-FI" sz="1200" b="1" dirty="0">
                        <a:solidFill>
                          <a:schemeClr val="tx1"/>
                        </a:solidFill>
                      </a:endParaRPr>
                    </a:p>
                  </a:txBody>
                  <a:tcPr marL="91448" marR="91448" marT="45724" marB="45724"/>
                </a:tc>
                <a:tc>
                  <a:txBody>
                    <a:bodyPr/>
                    <a:lstStyle/>
                    <a:p>
                      <a:pPr>
                        <a:lnSpc>
                          <a:spcPts val="1600"/>
                        </a:lnSpc>
                      </a:pPr>
                      <a:r>
                        <a:rPr lang="fi-FI" sz="1200" b="1" i="0" u="none" strike="noStrike" baseline="0" dirty="0" smtClean="0">
                          <a:solidFill>
                            <a:srgbClr val="C00000"/>
                          </a:solidFill>
                        </a:rPr>
                        <a:t>Laaja</a:t>
                      </a:r>
                      <a:r>
                        <a:rPr lang="fi-FI" sz="1200" b="0" i="0" u="none" strike="noStrike" baseline="0" dirty="0" smtClean="0">
                          <a:solidFill>
                            <a:srgbClr val="C00000"/>
                          </a:solidFill>
                        </a:rPr>
                        <a:t> (3). Laaja kosteus-, home- ja lattiasienivaurio, lisäksi mikrobeja ja muita eliöitä (mm. hyönteiset), terveysriski suuri. (Homeindeksi &gt; 5 laajalti), laaja lahovaurio tai lattiasienikasvusto</a:t>
                      </a:r>
                    </a:p>
                  </a:txBody>
                  <a:tcPr marL="91448" marR="91448" marT="45724" marB="45724"/>
                </a:tc>
              </a:tr>
              <a:tr h="462811">
                <a:tc vMerge="1">
                  <a:txBody>
                    <a:bodyPr/>
                    <a:lstStyle/>
                    <a:p>
                      <a:endParaRPr lang="fi-FI" sz="1050" dirty="0"/>
                    </a:p>
                  </a:txBody>
                  <a:tcPr/>
                </a:tc>
                <a:tc>
                  <a:txBody>
                    <a:bodyPr/>
                    <a:lstStyle/>
                    <a:p>
                      <a:pPr>
                        <a:lnSpc>
                          <a:spcPts val="1600"/>
                        </a:lnSpc>
                      </a:pPr>
                      <a:r>
                        <a:rPr lang="fi-FI" sz="1200" b="1" i="0" u="none" strike="noStrike" baseline="0" dirty="0" smtClean="0">
                          <a:solidFill>
                            <a:schemeClr val="bg2">
                              <a:lumMod val="50000"/>
                            </a:schemeClr>
                          </a:solidFill>
                        </a:rPr>
                        <a:t>Kohtalainen</a:t>
                      </a:r>
                      <a:r>
                        <a:rPr lang="fi-FI" sz="1200" b="0" i="0" u="none" strike="noStrike" baseline="0" dirty="0" smtClean="0">
                          <a:solidFill>
                            <a:schemeClr val="bg2">
                              <a:lumMod val="50000"/>
                            </a:schemeClr>
                          </a:solidFill>
                        </a:rPr>
                        <a:t> (2). Paikallinen kosteus-, home- ja lahovaurio, lievä haju tai oireilu. (Homeindeksi &gt; 4 – 5 paikoin). Pieni terveysriski.</a:t>
                      </a:r>
                      <a:endParaRPr lang="fi-FI" sz="1200" dirty="0">
                        <a:solidFill>
                          <a:schemeClr val="bg2">
                            <a:lumMod val="50000"/>
                          </a:schemeClr>
                        </a:solidFill>
                      </a:endParaRPr>
                    </a:p>
                  </a:txBody>
                  <a:tcPr marL="91448" marR="91448" marT="45724" marB="45724"/>
                </a:tc>
              </a:tr>
              <a:tr h="463960">
                <a:tc vMerge="1">
                  <a:txBody>
                    <a:bodyPr/>
                    <a:lstStyle/>
                    <a:p>
                      <a:endParaRPr lang="fi-FI" sz="1050" dirty="0"/>
                    </a:p>
                  </a:txBody>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fi-FI" sz="1200" b="1" i="0" u="none" strike="noStrike" baseline="0" dirty="0" smtClean="0">
                          <a:solidFill>
                            <a:srgbClr val="00B050"/>
                          </a:solidFill>
                        </a:rPr>
                        <a:t>Ei vikoja tai vaurioita </a:t>
                      </a:r>
                      <a:r>
                        <a:rPr lang="fi-FI" sz="1200" b="0" i="0" u="none" strike="noStrike" baseline="0" dirty="0" smtClean="0">
                          <a:solidFill>
                            <a:srgbClr val="00B050"/>
                          </a:solidFill>
                        </a:rPr>
                        <a:t>(1). Ei terveysriskiä. Uloimmissa osissa tai ulkopinnoissa voi olla mikrobeja Ei terveysriskiä. </a:t>
                      </a:r>
                      <a:endParaRPr lang="fi-FI" sz="1200" dirty="0">
                        <a:solidFill>
                          <a:srgbClr val="00B050"/>
                        </a:solidFill>
                      </a:endParaRPr>
                    </a:p>
                  </a:txBody>
                  <a:tcPr marL="91448" marR="91448" marT="45724" marB="45724"/>
                </a:tc>
              </a:tr>
            </a:tbl>
          </a:graphicData>
        </a:graphic>
      </p:graphicFrame>
      <p:sp>
        <p:nvSpPr>
          <p:cNvPr id="7" name="Otsikko 6"/>
          <p:cNvSpPr>
            <a:spLocks noGrp="1"/>
          </p:cNvSpPr>
          <p:nvPr>
            <p:ph type="title"/>
          </p:nvPr>
        </p:nvSpPr>
        <p:spPr/>
        <p:txBody>
          <a:bodyPr anchor="t">
            <a:noAutofit/>
          </a:bodyPr>
          <a:lstStyle/>
          <a:p>
            <a:r>
              <a:rPr lang="fi-FI" sz="2400" dirty="0"/>
              <a:t>Mikrobivikojen ja </a:t>
            </a:r>
            <a:r>
              <a:rPr lang="fi-FI" sz="2400" dirty="0" smtClean="0"/>
              <a:t>-vaurioiden </a:t>
            </a:r>
            <a:r>
              <a:rPr lang="fi-FI" sz="2400" dirty="0"/>
              <a:t>korjauslaajuuden </a:t>
            </a:r>
            <a:r>
              <a:rPr lang="fi-FI" sz="2400" dirty="0" smtClean="0"/>
              <a:t>arviointityökalu </a:t>
            </a:r>
            <a:r>
              <a:rPr lang="fi-FI" sz="1400" dirty="0" smtClean="0"/>
              <a:t>(VTT </a:t>
            </a:r>
            <a:r>
              <a:rPr lang="fi-FI" sz="1400" dirty="0" err="1"/>
              <a:t>Enersis</a:t>
            </a:r>
            <a:r>
              <a:rPr lang="fi-FI" sz="1400" dirty="0"/>
              <a:t> hanke</a:t>
            </a:r>
            <a:r>
              <a:rPr lang="fi-FI" sz="1400" dirty="0" smtClean="0"/>
              <a:t>)</a:t>
            </a:r>
            <a:endParaRPr lang="fi-FI" sz="2000" dirty="0"/>
          </a:p>
        </p:txBody>
      </p:sp>
    </p:spTree>
    <p:extLst>
      <p:ext uri="{BB962C8B-B14F-4D97-AF65-F5344CB8AC3E}">
        <p14:creationId xmlns:p14="http://schemas.microsoft.com/office/powerpoint/2010/main" val="111459245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p:cNvSpPr>
          <p:nvPr>
            <p:ph type="title"/>
          </p:nvPr>
        </p:nvSpPr>
        <p:spPr>
          <a:xfrm>
            <a:off x="584191" y="393084"/>
            <a:ext cx="7993062" cy="1079500"/>
          </a:xfrm>
        </p:spPr>
        <p:txBody>
          <a:bodyPr>
            <a:noAutofit/>
          </a:bodyPr>
          <a:lstStyle/>
          <a:p>
            <a:r>
              <a:rPr lang="fi-FI" altLang="fi-FI" sz="2400" smtClean="0">
                <a:ea typeface="ＭＳ Ｐゴシック" panose="020B0600070205080204" pitchFamily="34" charset="-128"/>
              </a:rPr>
              <a:t>Ohjeellisia seurausten vakavuuden tunnusmerkkejä sovellettuna kosteushomevaurioon</a:t>
            </a:r>
          </a:p>
        </p:txBody>
      </p:sp>
      <p:sp>
        <p:nvSpPr>
          <p:cNvPr id="17" name="Date Placeholder 3"/>
          <p:cNvSpPr>
            <a:spLocks noGrp="1"/>
          </p:cNvSpPr>
          <p:nvPr>
            <p:ph type="dt" sz="half" idx="10"/>
          </p:nvPr>
        </p:nvSpPr>
        <p:spPr/>
        <p:txBody>
          <a:bodyPr/>
          <a:lstStyle/>
          <a:p>
            <a:pPr>
              <a:defRPr/>
            </a:pPr>
            <a:endParaRPr lang="fi-FI" dirty="0"/>
          </a:p>
        </p:txBody>
      </p:sp>
      <p:sp>
        <p:nvSpPr>
          <p:cNvPr id="3994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r>
              <a:rPr lang="fi-FI" altLang="fi-FI" sz="900" smtClean="0">
                <a:solidFill>
                  <a:schemeClr val="tx1"/>
                </a:solidFill>
              </a:rPr>
              <a:t>Marjut Reiman</a:t>
            </a:r>
          </a:p>
        </p:txBody>
      </p:sp>
      <p:sp>
        <p:nvSpPr>
          <p:cNvPr id="3993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69C83E30-57EB-4741-AA0F-C8893D1FC6B8}" type="slidenum">
              <a:rPr lang="fi-FI" altLang="fi-FI" sz="900" smtClean="0">
                <a:solidFill>
                  <a:schemeClr val="tx1"/>
                </a:solidFill>
              </a:rPr>
              <a:pPr>
                <a:spcBef>
                  <a:spcPct val="0"/>
                </a:spcBef>
                <a:buClrTx/>
                <a:buFontTx/>
                <a:buNone/>
              </a:pPr>
              <a:t>31</a:t>
            </a:fld>
            <a:endParaRPr lang="fi-FI" altLang="fi-FI" sz="900" smtClean="0">
              <a:solidFill>
                <a:schemeClr val="tx1"/>
              </a:solidFill>
            </a:endParaRPr>
          </a:p>
        </p:txBody>
      </p:sp>
      <p:graphicFrame>
        <p:nvGraphicFramePr>
          <p:cNvPr id="101394" name="Group 18"/>
          <p:cNvGraphicFramePr>
            <a:graphicFrameLocks noGrp="1"/>
          </p:cNvGraphicFramePr>
          <p:nvPr>
            <p:ph idx="4294967295"/>
            <p:extLst>
              <p:ext uri="{D42A27DB-BD31-4B8C-83A1-F6EECF244321}">
                <p14:modId xmlns:p14="http://schemas.microsoft.com/office/powerpoint/2010/main" val="633504331"/>
              </p:ext>
            </p:extLst>
          </p:nvPr>
        </p:nvGraphicFramePr>
        <p:xfrm>
          <a:off x="971600" y="1999505"/>
          <a:ext cx="7200800" cy="3672408"/>
        </p:xfrm>
        <a:graphic>
          <a:graphicData uri="http://schemas.openxmlformats.org/drawingml/2006/table">
            <a:tbl>
              <a:tblPr/>
              <a:tblGrid>
                <a:gridCol w="1731154"/>
                <a:gridCol w="5469646"/>
              </a:tblGrid>
              <a:tr h="978222">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1 Vähäiset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Epämukavuus, satunnaiset (ei joka viikko esiintyvät) ohimenevät ärsytysoireet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4615">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2 Haitalliset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Toistuvaa (joka viikko) viihtyvyyshaittaa, toistuvaa ärsytys- tai yleisoireilua (erit. yskä, kuumeilu), toistuvia infektiota (esim.poskiontelotulehdus)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9571">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dirty="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3 Vakavat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dirty="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Pysyvä sairaus, ammattitauti (esim. allerginen </a:t>
                      </a:r>
                      <a:r>
                        <a:rPr kumimoji="0" lang="fi-FI" altLang="fi-FI" sz="1600" b="0" i="0" u="none" strike="noStrike" cap="none" normalizeH="0" baseline="0" dirty="0" err="1"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alveoliitti</a:t>
                      </a:r>
                      <a:r>
                        <a:rPr kumimoji="0" lang="fi-FI" altLang="fi-FI" sz="1600" b="0" i="0" u="none" strike="noStrike" cap="none" normalizeH="0" baseline="0" dirty="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 astma, allerginen nuha, ODTS)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29257327"/>
      </p:ext>
    </p:extLst>
  </p:cSld>
  <p:clrMapOvr>
    <a:masterClrMapping/>
  </p:clrMapOvr>
  <p:transition spd="med">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2"/>
          <p:cNvSpPr>
            <a:spLocks noGrp="1"/>
          </p:cNvSpPr>
          <p:nvPr>
            <p:ph type="title"/>
          </p:nvPr>
        </p:nvSpPr>
        <p:spPr>
          <a:xfrm>
            <a:off x="827088" y="333376"/>
            <a:ext cx="7993062" cy="1079500"/>
          </a:xfrm>
        </p:spPr>
        <p:txBody>
          <a:bodyPr>
            <a:noAutofit/>
          </a:bodyPr>
          <a:lstStyle/>
          <a:p>
            <a:r>
              <a:rPr lang="fi-FI" altLang="fi-FI" sz="2400" smtClean="0">
                <a:ea typeface="ＭＳ Ｐゴシック" panose="020B0600070205080204" pitchFamily="34" charset="-128"/>
              </a:rPr>
              <a:t>Ohjeellisia tapahtuman todennäköisyyden tunnusmerkkejä sovellettuna kosteushomevaurioon</a:t>
            </a:r>
          </a:p>
        </p:txBody>
      </p:sp>
      <p:sp>
        <p:nvSpPr>
          <p:cNvPr id="40964"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r>
              <a:rPr lang="fi-FI" altLang="fi-FI" sz="900" smtClean="0">
                <a:solidFill>
                  <a:schemeClr val="tx1"/>
                </a:solidFill>
              </a:rPr>
              <a:t>Marjut Reiman</a:t>
            </a:r>
          </a:p>
        </p:txBody>
      </p:sp>
      <p:sp>
        <p:nvSpPr>
          <p:cNvPr id="4096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133471F0-D1E1-44AA-95E1-577DE31EB079}" type="slidenum">
              <a:rPr lang="fi-FI" altLang="fi-FI" sz="900" smtClean="0">
                <a:solidFill>
                  <a:schemeClr val="tx1"/>
                </a:solidFill>
              </a:rPr>
              <a:pPr>
                <a:spcBef>
                  <a:spcPct val="0"/>
                </a:spcBef>
                <a:buClrTx/>
                <a:buFontTx/>
                <a:buNone/>
              </a:pPr>
              <a:t>32</a:t>
            </a:fld>
            <a:endParaRPr lang="fi-FI" altLang="fi-FI" sz="900" smtClean="0">
              <a:solidFill>
                <a:schemeClr val="tx1"/>
              </a:solidFill>
            </a:endParaRPr>
          </a:p>
        </p:txBody>
      </p:sp>
      <p:graphicFrame>
        <p:nvGraphicFramePr>
          <p:cNvPr id="102421" name="Group 21"/>
          <p:cNvGraphicFramePr>
            <a:graphicFrameLocks noGrp="1"/>
          </p:cNvGraphicFramePr>
          <p:nvPr>
            <p:ph idx="4294967295"/>
            <p:extLst>
              <p:ext uri="{D42A27DB-BD31-4B8C-83A1-F6EECF244321}">
                <p14:modId xmlns:p14="http://schemas.microsoft.com/office/powerpoint/2010/main" val="1053673604"/>
              </p:ext>
            </p:extLst>
          </p:nvPr>
        </p:nvGraphicFramePr>
        <p:xfrm>
          <a:off x="1050097" y="1665221"/>
          <a:ext cx="7050295" cy="4284058"/>
        </p:xfrm>
        <a:graphic>
          <a:graphicData uri="http://schemas.openxmlformats.org/drawingml/2006/table">
            <a:tbl>
              <a:tblPr/>
              <a:tblGrid>
                <a:gridCol w="2362549"/>
                <a:gridCol w="4687746"/>
              </a:tblGrid>
              <a:tr h="1303504">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dirty="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1 Epätodennäköinen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Ei todettua kosteus- ja homevauriota työtilassa</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Ei riskirakenteita rakennuksessa</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9708">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2 Mahdollinen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Rakennuksessa on riskirakenteita</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Todetaan vuotojälkiä, ei mikrobikasvua ilma- eikä materiaalinäytteissä</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Korjattu kosteusvaurio</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0846">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3 Todennäköinen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dirty="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Näkyvä kosteushomevaurio sisäpinnalla</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dirty="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Materiaali- tai ilmanäytteissä mikrobikasvua</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600" b="0" i="0" u="none" strike="noStrike" cap="none" normalizeH="0" baseline="0" dirty="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Todettu kosteushomevaurio muualla rakennuksessa, josta ilmayhteys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32864422"/>
      </p:ext>
    </p:extLst>
  </p:cSld>
  <p:clrMapOvr>
    <a:masterClrMapping/>
  </p:clrMapOvr>
  <p:transition spd="med">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2"/>
          <p:cNvSpPr>
            <a:spLocks noGrp="1"/>
          </p:cNvSpPr>
          <p:nvPr>
            <p:ph type="title"/>
          </p:nvPr>
        </p:nvSpPr>
        <p:spPr>
          <a:xfrm>
            <a:off x="827088" y="489030"/>
            <a:ext cx="7489824" cy="1079500"/>
          </a:xfrm>
        </p:spPr>
        <p:txBody>
          <a:bodyPr>
            <a:noAutofit/>
          </a:bodyPr>
          <a:lstStyle/>
          <a:p>
            <a:r>
              <a:rPr lang="fi-FI" altLang="fi-FI" sz="2400" dirty="0" smtClean="0">
                <a:ea typeface="ＭＳ Ｐゴシック" panose="020B0600070205080204" pitchFamily="34" charset="-128"/>
              </a:rPr>
              <a:t>Kosteus- ja mikrobivaurioihin liittyvän riskiarvioinnin avuksi </a:t>
            </a:r>
            <a:r>
              <a:rPr lang="fi-FI" altLang="fi-FI" sz="2400" dirty="0" smtClean="0">
                <a:ea typeface="ＭＳ Ｐゴシック" panose="020B0600070205080204" pitchFamily="34" charset="-128"/>
              </a:rPr>
              <a:t>moniammatillisen </a:t>
            </a:r>
            <a:r>
              <a:rPr lang="fi-FI" altLang="fi-FI" sz="2400" dirty="0" smtClean="0">
                <a:ea typeface="ＭＳ Ｐゴシック" panose="020B0600070205080204" pitchFamily="34" charset="-128"/>
              </a:rPr>
              <a:t>ryhmän </a:t>
            </a:r>
            <a:r>
              <a:rPr lang="fi-FI" altLang="fi-FI" sz="2400" dirty="0">
                <a:ea typeface="ＭＳ Ｐゴシック" panose="020B0600070205080204" pitchFamily="34" charset="-128"/>
              </a:rPr>
              <a:t>käyttöön </a:t>
            </a:r>
            <a:r>
              <a:rPr lang="fi-FI" altLang="fi-FI" sz="1400" dirty="0">
                <a:ea typeface="ＭＳ Ｐゴシック" panose="020B0600070205080204" pitchFamily="34" charset="-128"/>
              </a:rPr>
              <a:t>(sovellettuna BS8800 riskitaulukko) </a:t>
            </a:r>
            <a:endParaRPr lang="fi-FI" altLang="fi-FI" sz="1400" dirty="0" smtClean="0">
              <a:ea typeface="ＭＳ Ｐゴシック" panose="020B0600070205080204" pitchFamily="34" charset="-128"/>
            </a:endParaRPr>
          </a:p>
        </p:txBody>
      </p:sp>
      <p:sp>
        <p:nvSpPr>
          <p:cNvPr id="41988" name="Alatunnisteen paikkamerkki 1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r>
              <a:rPr lang="fi-FI" altLang="fi-FI" sz="900" smtClean="0">
                <a:solidFill>
                  <a:schemeClr val="tx1"/>
                </a:solidFill>
              </a:rPr>
              <a:t>Marjut Reiman</a:t>
            </a:r>
          </a:p>
        </p:txBody>
      </p:sp>
      <p:sp>
        <p:nvSpPr>
          <p:cNvPr id="41987" name="Dian numeron paikkamerkki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6E4F09E4-36FC-4489-8950-837AF49CA316}" type="slidenum">
              <a:rPr lang="fi-FI" altLang="fi-FI" sz="900" smtClean="0">
                <a:solidFill>
                  <a:schemeClr val="tx1"/>
                </a:solidFill>
              </a:rPr>
              <a:pPr>
                <a:spcBef>
                  <a:spcPct val="0"/>
                </a:spcBef>
                <a:buClrTx/>
                <a:buFontTx/>
                <a:buNone/>
              </a:pPr>
              <a:t>33</a:t>
            </a:fld>
            <a:endParaRPr lang="fi-FI" altLang="fi-FI" sz="900" smtClean="0">
              <a:solidFill>
                <a:schemeClr val="tx1"/>
              </a:solidFill>
            </a:endParaRPr>
          </a:p>
        </p:txBody>
      </p:sp>
      <p:graphicFrame>
        <p:nvGraphicFramePr>
          <p:cNvPr id="103463" name="Group 39"/>
          <p:cNvGraphicFramePr>
            <a:graphicFrameLocks noGrp="1"/>
          </p:cNvGraphicFramePr>
          <p:nvPr>
            <p:extLst>
              <p:ext uri="{D42A27DB-BD31-4B8C-83A1-F6EECF244321}">
                <p14:modId xmlns:p14="http://schemas.microsoft.com/office/powerpoint/2010/main" val="1279547676"/>
              </p:ext>
            </p:extLst>
          </p:nvPr>
        </p:nvGraphicFramePr>
        <p:xfrm>
          <a:off x="1043608" y="1997885"/>
          <a:ext cx="7380623" cy="4104083"/>
        </p:xfrm>
        <a:graphic>
          <a:graphicData uri="http://schemas.openxmlformats.org/drawingml/2006/table">
            <a:tbl>
              <a:tblPr/>
              <a:tblGrid>
                <a:gridCol w="1980425"/>
                <a:gridCol w="1644401"/>
                <a:gridCol w="1775372"/>
                <a:gridCol w="1980425"/>
              </a:tblGrid>
              <a:tr h="816515">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endParaRPr kumimoji="0" lang="fi-FI" altLang="fi-FI" sz="1600" b="1" i="0" u="none" strike="noStrike" cap="none" normalizeH="0" baseline="0" dirty="0" smtClean="0">
                        <a:ln>
                          <a:noFill/>
                        </a:ln>
                        <a:solidFill>
                          <a:schemeClr val="accent3">
                            <a:lumMod val="50000"/>
                          </a:schemeClr>
                        </a:solidFill>
                        <a:effectLst/>
                        <a:latin typeface="+mn-lt"/>
                        <a:ea typeface="ＭＳ Ｐゴシック" panose="020B0600070205080204" pitchFamily="34" charset="-128"/>
                        <a:cs typeface="ＭＳ Ｐゴシック" panose="020B0600070205080204" pitchFamily="34" charset="-128"/>
                      </a:endParaRPr>
                    </a:p>
                  </a:txBody>
                  <a:tcPr marT="45727" marB="45727" anchor="b"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4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Vähäiset</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1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Ei oireita tai satun-naista viiht.haittaa/</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1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ärsytysoireilua</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4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Haitalliset</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1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Toistuvaa ärsytysoireilua, infektioita, ODTS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4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Vakavat</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1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Pysyvä sairaus, ammattitauti</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6515">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4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Epätodennäköinen</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1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Ei todettua kosteushomevauriota</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1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Ei riskirakenteita</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4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1. Merkityksetön</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1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Ei toimenpiteitä</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4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2. Vähäinen</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1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Seuranta</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4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3. Kohtalainen riski</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1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Toimenpiteet altisteiden selvittämiseksi ovat välttämättömiä</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941693">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4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Mahdollinen</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1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Kosteusjälkiä (ei mikrobikasvua), riskirakenteita, korjattu kosteusvaurio</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4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2. Vähäinen</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1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Seuranta</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4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3. Kohtalainen </a:t>
                      </a:r>
                      <a:r>
                        <a:rPr kumimoji="0" lang="fi-FI" altLang="fi-FI" sz="11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Toimenpiteet riskin pienentämiseksi tarpeellisia</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endParaRPr kumimoji="0" lang="fi-FI" altLang="fi-FI" sz="11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4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4. Merkittävä riski</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100" b="0" i="0" u="none" strike="noStrike" cap="none" normalizeH="0" baseline="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Toimenpiteet altisteiden poistamiseksi käynnistettävä nopeasti</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345601">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400" b="0" i="0" u="none" strike="noStrike" cap="none" normalizeH="0" baseline="0" dirty="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Todennäköinen</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100" b="0" i="0" u="none" strike="noStrike" cap="none" normalizeH="0" baseline="0" dirty="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Näkyvä vaurio sisäpinnalla, mikrobikasvua mat. tai poikkeavaa </a:t>
                      </a:r>
                      <a:r>
                        <a:rPr kumimoji="0" lang="fi-FI" altLang="fi-FI" sz="1100" b="0" i="0" u="none" strike="noStrike" cap="none" normalizeH="0" baseline="0" dirty="0" err="1"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mikrobialtistetta</a:t>
                      </a:r>
                      <a:r>
                        <a:rPr kumimoji="0" lang="fi-FI" altLang="fi-FI" sz="1100" b="0" i="0" u="none" strike="noStrike" cap="none" normalizeH="0" baseline="0" dirty="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 todettu (ilma- tai pölynäyte), ilmayhteys vauriosta </a:t>
                      </a:r>
                      <a:r>
                        <a:rPr kumimoji="0" lang="fi-FI" altLang="fi-FI" sz="1100" b="0" i="0" u="none" strike="noStrike" cap="none" normalizeH="0" baseline="0" dirty="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työskentelytilaan</a:t>
                      </a:r>
                      <a:endParaRPr kumimoji="0" lang="fi-FI" altLang="fi-FI" sz="1100" b="0" i="0" u="none" strike="noStrike" cap="none" normalizeH="0" baseline="0" dirty="0" smtClean="0">
                        <a:ln>
                          <a:noFill/>
                        </a:ln>
                        <a:solidFill>
                          <a:srgbClr val="404040"/>
                        </a:solidFill>
                        <a:effectLst/>
                        <a:latin typeface="+mn-lt"/>
                        <a:ea typeface="ＭＳ Ｐゴシック" panose="020B0600070205080204" pitchFamily="34" charset="-128"/>
                        <a:cs typeface="ＭＳ Ｐゴシック" panose="020B0600070205080204" pitchFamily="34" charset="-12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400" b="0" i="0" u="none" strike="noStrike" cap="none" normalizeH="0" baseline="0" dirty="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3. Kohtalainen</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100" b="0" i="0" u="none" strike="noStrike" cap="none" normalizeH="0" baseline="0" dirty="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Toimenpiteet riskin </a:t>
                      </a:r>
                      <a:r>
                        <a:rPr kumimoji="0" lang="fi-FI" altLang="fi-FI" sz="1100" b="0" i="0" u="none" strike="noStrike" cap="none" normalizeH="0" baseline="0" dirty="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pienentämiseksi</a:t>
                      </a:r>
                      <a:endParaRPr kumimoji="0" lang="fi-FI" altLang="fi-FI" sz="1100" b="0" i="0" u="none" strike="noStrike" cap="none" normalizeH="0" baseline="0" dirty="0" smtClean="0">
                        <a:ln>
                          <a:noFill/>
                        </a:ln>
                        <a:solidFill>
                          <a:srgbClr val="404040"/>
                        </a:solidFill>
                        <a:effectLst/>
                        <a:latin typeface="+mn-lt"/>
                        <a:ea typeface="ＭＳ Ｐゴシック" panose="020B0600070205080204" pitchFamily="34" charset="-128"/>
                        <a:cs typeface="ＭＳ Ｐゴシック" panose="020B0600070205080204" pitchFamily="34" charset="-12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400" b="0" i="0" u="none" strike="noStrike" cap="none" normalizeH="0" baseline="0" dirty="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4. Merkittävä</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100" b="0" i="0" u="none" strike="noStrike" cap="none" normalizeH="0" baseline="0" dirty="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Toimenpiteet käynnistettävä nopeasti</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buClr>
                          <a:srgbClr val="7F7F7F"/>
                        </a:buClr>
                        <a:buFont typeface="Arial" panose="020B0604020202020204" pitchFamily="34" charset="0"/>
                        <a:defRPr sz="20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eaLnBrk="0" hangingPunct="0">
                        <a:spcBef>
                          <a:spcPct val="20000"/>
                        </a:spcBef>
                        <a:buClr>
                          <a:srgbClr val="7F7F7F"/>
                        </a:buClr>
                        <a:buFont typeface="Arial" panose="020B0604020202020204" pitchFamily="34" charset="0"/>
                        <a:defRPr sz="14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eaLnBrk="0" hangingPunct="0">
                        <a:spcBef>
                          <a:spcPct val="20000"/>
                        </a:spcBef>
                        <a:buClr>
                          <a:srgbClr val="7F7F7F"/>
                        </a:buClr>
                        <a:buFont typeface="Arial" panose="020B0604020202020204" pitchFamily="34" charset="0"/>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eaLnBrk="0" hangingPunct="0">
                        <a:spcBef>
                          <a:spcPct val="20000"/>
                        </a:spcBef>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eaLnBrk="0" fontAlgn="base" hangingPunct="0">
                        <a:spcBef>
                          <a:spcPct val="20000"/>
                        </a:spcBef>
                        <a:spcAft>
                          <a:spcPct val="0"/>
                        </a:spcAft>
                        <a:buClr>
                          <a:srgbClr val="7F7F7F"/>
                        </a:buClr>
                        <a:buFont typeface="Arial" panose="020B0604020202020204" pitchFamily="34" charset="0"/>
                        <a:defRPr sz="9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400" b="0" i="0" u="none" strike="noStrike" cap="none" normalizeH="0" baseline="0" dirty="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5. Sietämätön riski</a:t>
                      </a:r>
                    </a:p>
                    <a:p>
                      <a:pPr marL="0" marR="0" lvl="0" indent="0" algn="l" defTabSz="914400" rtl="0" eaLnBrk="0" fontAlgn="base" latinLnBrk="0" hangingPunct="0">
                        <a:lnSpc>
                          <a:spcPct val="100000"/>
                        </a:lnSpc>
                        <a:spcBef>
                          <a:spcPct val="20000"/>
                        </a:spcBef>
                        <a:spcAft>
                          <a:spcPct val="0"/>
                        </a:spcAft>
                        <a:buClr>
                          <a:srgbClr val="7F7F7F"/>
                        </a:buClr>
                        <a:buSzTx/>
                        <a:buFont typeface="Arial" panose="020B0604020202020204" pitchFamily="34" charset="0"/>
                        <a:buNone/>
                        <a:tabLst/>
                      </a:pPr>
                      <a:r>
                        <a:rPr kumimoji="0" lang="fi-FI" altLang="fi-FI" sz="1100" b="0" i="0" u="none" strike="noStrike" cap="none" normalizeH="0" baseline="0" dirty="0" smtClean="0">
                          <a:ln>
                            <a:noFill/>
                          </a:ln>
                          <a:solidFill>
                            <a:srgbClr val="404040"/>
                          </a:solidFill>
                          <a:effectLst/>
                          <a:latin typeface="+mn-lt"/>
                          <a:ea typeface="ＭＳ Ｐゴシック" panose="020B0600070205080204" pitchFamily="34" charset="-128"/>
                          <a:cs typeface="ＭＳ Ｐゴシック" panose="020B0600070205080204" pitchFamily="34" charset="-128"/>
                        </a:rPr>
                        <a:t>Välittömät toimenpiteet, työn keskeyttäminen, huoneen sulkeminen</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00"/>
                    </a:solidFill>
                  </a:tcPr>
                </a:tc>
              </a:tr>
            </a:tbl>
          </a:graphicData>
        </a:graphic>
      </p:graphicFrame>
      <p:sp>
        <p:nvSpPr>
          <p:cNvPr id="42017" name="Text Box 32"/>
          <p:cNvSpPr txBox="1">
            <a:spLocks noChangeArrowheads="1"/>
          </p:cNvSpPr>
          <p:nvPr/>
        </p:nvSpPr>
        <p:spPr bwMode="auto">
          <a:xfrm>
            <a:off x="5436096" y="1614527"/>
            <a:ext cx="2303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lgn="ctr" eaLnBrk="1" hangingPunct="1">
              <a:spcBef>
                <a:spcPct val="50000"/>
              </a:spcBef>
              <a:buClrTx/>
              <a:buFontTx/>
              <a:buNone/>
            </a:pPr>
            <a:r>
              <a:rPr lang="fi-FI" altLang="fi-FI" sz="1600" b="1">
                <a:solidFill>
                  <a:schemeClr val="accent1"/>
                </a:solidFill>
              </a:rPr>
              <a:t>Seuraukset</a:t>
            </a:r>
          </a:p>
        </p:txBody>
      </p:sp>
      <p:sp>
        <p:nvSpPr>
          <p:cNvPr id="2" name="Tekstiruutu 1"/>
          <p:cNvSpPr txBox="1"/>
          <p:nvPr/>
        </p:nvSpPr>
        <p:spPr>
          <a:xfrm rot="16200000">
            <a:off x="-191360" y="4232233"/>
            <a:ext cx="1975797" cy="369332"/>
          </a:xfrm>
          <a:prstGeom prst="rect">
            <a:avLst/>
          </a:prstGeom>
          <a:noFill/>
        </p:spPr>
        <p:txBody>
          <a:bodyPr wrap="none" rtlCol="0">
            <a:spAutoFit/>
          </a:bodyPr>
          <a:lstStyle/>
          <a:p>
            <a:pPr lvl="0"/>
            <a:r>
              <a:rPr lang="fi-FI" altLang="fi-FI" b="1" smtClean="0">
                <a:solidFill>
                  <a:schemeClr val="accent1"/>
                </a:solidFill>
                <a:ea typeface="ＭＳ Ｐゴシック" panose="020B0600070205080204" pitchFamily="34" charset="-128"/>
                <a:cs typeface="ＭＳ Ｐゴシック" panose="020B0600070205080204" pitchFamily="34" charset="-128"/>
              </a:rPr>
              <a:t>Todennäköisyys</a:t>
            </a:r>
            <a:endParaRPr lang="fi-FI" altLang="fi-FI" b="1">
              <a:solidFill>
                <a:schemeClr val="accent1"/>
              </a:solidFill>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2677928766"/>
      </p:ext>
    </p:extLst>
  </p:cSld>
  <p:clrMapOvr>
    <a:masterClrMapping/>
  </p:clrMapOvr>
  <p:transition spd="med">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r>
              <a:rPr lang="fi-FI" altLang="fi-FI" smtClean="0">
                <a:ea typeface="ＭＳ Ｐゴシック" panose="020B0600070205080204" pitchFamily="34" charset="-128"/>
              </a:rPr>
              <a:t>Laadukas sisäilma ja biologiset haitat</a:t>
            </a:r>
          </a:p>
        </p:txBody>
      </p:sp>
      <p:sp>
        <p:nvSpPr>
          <p:cNvPr id="107523" name="Rectangle 3"/>
          <p:cNvSpPr>
            <a:spLocks noGrp="1" noChangeArrowheads="1"/>
          </p:cNvSpPr>
          <p:nvPr>
            <p:ph idx="1"/>
          </p:nvPr>
        </p:nvSpPr>
        <p:spPr/>
        <p:txBody>
          <a:bodyPr/>
          <a:lstStyle/>
          <a:p>
            <a:pPr marL="0" indent="0">
              <a:buNone/>
              <a:defRPr/>
            </a:pPr>
            <a:r>
              <a:rPr lang="fi-FI" altLang="fi-FI" dirty="0"/>
              <a:t>Laadukas sisäilma </a:t>
            </a:r>
          </a:p>
          <a:p>
            <a:pPr>
              <a:defRPr/>
            </a:pPr>
            <a:r>
              <a:rPr lang="fi-FI" altLang="fi-FI" sz="1800" dirty="0"/>
              <a:t>ei aiheuta terveys- tai viihtyvyyshaittoja</a:t>
            </a:r>
          </a:p>
          <a:p>
            <a:pPr>
              <a:defRPr/>
            </a:pPr>
            <a:r>
              <a:rPr lang="fi-FI" altLang="fi-FI" sz="1800" dirty="0"/>
              <a:t>eikä siis sisällä tavanomaista enemmän bioaerosoleja, joiden alkuperä voi olla</a:t>
            </a:r>
          </a:p>
          <a:p>
            <a:pPr marL="0" indent="0">
              <a:buNone/>
              <a:defRPr/>
            </a:pPr>
            <a:endParaRPr lang="fi-FI" altLang="fi-FI" sz="1800" dirty="0"/>
          </a:p>
          <a:p>
            <a:pPr lvl="1">
              <a:defRPr/>
            </a:pPr>
            <a:r>
              <a:rPr lang="fi-FI" altLang="fi-FI" dirty="0"/>
              <a:t>ulkoilma, esim. siitepölyt ja sieni-itiöt</a:t>
            </a:r>
          </a:p>
          <a:p>
            <a:pPr lvl="1">
              <a:defRPr/>
            </a:pPr>
            <a:r>
              <a:rPr lang="fi-FI" altLang="fi-FI" dirty="0"/>
              <a:t>rakennus, esim. kasviallergeenit</a:t>
            </a:r>
          </a:p>
          <a:p>
            <a:pPr lvl="1">
              <a:defRPr/>
            </a:pPr>
            <a:r>
              <a:rPr lang="fi-FI" altLang="fi-FI" dirty="0" smtClean="0"/>
              <a:t>käyttäjien </a:t>
            </a:r>
            <a:r>
              <a:rPr lang="fi-FI" altLang="fi-FI" dirty="0"/>
              <a:t>vapaa-ajan ympäristöt, esim. </a:t>
            </a:r>
            <a:r>
              <a:rPr lang="fi-FI" altLang="fi-FI" dirty="0" smtClean="0"/>
              <a:t>eläinallergeenit</a:t>
            </a:r>
          </a:p>
          <a:p>
            <a:pPr lvl="1">
              <a:defRPr/>
            </a:pPr>
            <a:r>
              <a:rPr lang="fi-FI" altLang="fi-FI" dirty="0" smtClean="0"/>
              <a:t>rakennuksen kosteusvauriot, </a:t>
            </a:r>
            <a:r>
              <a:rPr lang="fi-FI" altLang="fi-FI" dirty="0" smtClean="0"/>
              <a:t>esim</a:t>
            </a:r>
            <a:r>
              <a:rPr lang="fi-FI" altLang="fi-FI" dirty="0" smtClean="0"/>
              <a:t>. homeet, sädesienet ja punkit</a:t>
            </a:r>
          </a:p>
          <a:p>
            <a:pPr marL="457200" lvl="1" indent="0">
              <a:buFont typeface="Arial" panose="020B0604020202020204" pitchFamily="34" charset="0"/>
              <a:buNone/>
              <a:defRPr/>
            </a:pPr>
            <a:endParaRPr lang="fi-FI" altLang="fi-FI" sz="2000" dirty="0"/>
          </a:p>
          <a:p>
            <a:pPr>
              <a:defRPr/>
            </a:pPr>
            <a:endParaRPr lang="fi-FI" altLang="fi-FI" dirty="0"/>
          </a:p>
        </p:txBody>
      </p:sp>
      <p:sp>
        <p:nvSpPr>
          <p:cNvPr id="4" name="Footer Placeholder 3"/>
          <p:cNvSpPr>
            <a:spLocks noGrp="1"/>
          </p:cNvSpPr>
          <p:nvPr>
            <p:ph type="ftr" sz="quarter" idx="11"/>
          </p:nvPr>
        </p:nvSpPr>
        <p:spPr>
          <a:xfrm>
            <a:off x="467545" y="6054725"/>
            <a:ext cx="2016224" cy="365125"/>
          </a:xfrm>
        </p:spPr>
        <p:txBody>
          <a:bodyPr/>
          <a:lstStyle/>
          <a:p>
            <a:pPr fontAlgn="auto">
              <a:spcBef>
                <a:spcPts val="0"/>
              </a:spcBef>
              <a:spcAft>
                <a:spcPts val="0"/>
              </a:spcAft>
              <a:defRPr/>
            </a:pPr>
            <a:r>
              <a:rPr lang="en-US" altLang="fi-FI" dirty="0" err="1" smtClean="0">
                <a:latin typeface="+mn-lt"/>
              </a:rPr>
              <a:t>Bioaerosolit</a:t>
            </a:r>
            <a:r>
              <a:rPr lang="en-US" altLang="fi-FI" dirty="0" smtClean="0">
                <a:latin typeface="+mn-lt"/>
              </a:rPr>
              <a:t> ja </a:t>
            </a:r>
            <a:r>
              <a:rPr lang="en-US" altLang="fi-FI" dirty="0" err="1" smtClean="0">
                <a:latin typeface="+mn-lt"/>
              </a:rPr>
              <a:t>punkit</a:t>
            </a:r>
            <a:r>
              <a:rPr lang="en-US" altLang="fi-FI" dirty="0" smtClean="0">
                <a:latin typeface="+mn-lt"/>
              </a:rPr>
              <a:t>/ </a:t>
            </a:r>
            <a:r>
              <a:rPr lang="en-US" altLang="fi-FI" dirty="0" err="1" smtClean="0">
                <a:latin typeface="+mn-lt"/>
              </a:rPr>
              <a:t>Työterveyslaitos</a:t>
            </a:r>
            <a:r>
              <a:rPr lang="en-US" altLang="fi-FI" dirty="0" smtClean="0">
                <a:latin typeface="+mn-lt"/>
              </a:rPr>
              <a:t> / S. </a:t>
            </a:r>
            <a:r>
              <a:rPr lang="en-US" altLang="fi-FI" dirty="0" err="1" smtClean="0">
                <a:latin typeface="+mn-lt"/>
              </a:rPr>
              <a:t>Lappalainen</a:t>
            </a:r>
            <a:r>
              <a:rPr lang="en-US" altLang="fi-FI" dirty="0" smtClean="0">
                <a:latin typeface="+mn-lt"/>
              </a:rPr>
              <a:t> ja </a:t>
            </a:r>
            <a:r>
              <a:rPr lang="en-US" altLang="fi-FI" dirty="0" err="1" smtClean="0">
                <a:latin typeface="+mn-lt"/>
              </a:rPr>
              <a:t>M.Reiman</a:t>
            </a:r>
            <a:endParaRPr lang="en-US" altLang="fi-FI" dirty="0">
              <a:latin typeface="+mn-lt"/>
            </a:endParaRPr>
          </a:p>
        </p:txBody>
      </p:sp>
      <p:sp>
        <p:nvSpPr>
          <p:cNvPr id="4301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3A124384-50AF-4CA1-8C55-7C0DC9B87A07}" type="slidenum">
              <a:rPr lang="en-US" altLang="fi-FI" sz="900" smtClean="0">
                <a:solidFill>
                  <a:schemeClr val="tx1"/>
                </a:solidFill>
              </a:rPr>
              <a:pPr>
                <a:spcBef>
                  <a:spcPct val="0"/>
                </a:spcBef>
                <a:buClrTx/>
                <a:buFontTx/>
                <a:buNone/>
              </a:pPr>
              <a:t>34</a:t>
            </a:fld>
            <a:endParaRPr lang="en-US" altLang="fi-FI" sz="900" smtClean="0">
              <a:solidFill>
                <a:schemeClr val="tx1"/>
              </a:solidFill>
            </a:endParaRPr>
          </a:p>
        </p:txBody>
      </p:sp>
    </p:spTree>
    <p:extLst>
      <p:ext uri="{BB962C8B-B14F-4D97-AF65-F5344CB8AC3E}">
        <p14:creationId xmlns:p14="http://schemas.microsoft.com/office/powerpoint/2010/main" val="2936354329"/>
      </p:ext>
    </p:extLst>
  </p:cSld>
  <p:clrMapOvr>
    <a:masterClrMapping/>
  </p:clrMapOvr>
  <p:transition spd="med">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a:xfrm>
            <a:off x="827584" y="2996952"/>
            <a:ext cx="7489824" cy="1079500"/>
          </a:xfrm>
        </p:spPr>
        <p:style>
          <a:lnRef idx="3">
            <a:schemeClr val="lt1"/>
          </a:lnRef>
          <a:fillRef idx="1">
            <a:schemeClr val="accent2"/>
          </a:fillRef>
          <a:effectRef idx="1">
            <a:schemeClr val="accent2"/>
          </a:effectRef>
          <a:fontRef idx="minor">
            <a:schemeClr val="lt1"/>
          </a:fontRef>
        </p:style>
        <p:txBody>
          <a:bodyPr anchor="ctr"/>
          <a:lstStyle/>
          <a:p>
            <a:pPr algn="ctr"/>
            <a:r>
              <a:rPr lang="fi-FI" sz="3200">
                <a:solidFill>
                  <a:schemeClr val="bg1"/>
                </a:solidFill>
              </a:rPr>
              <a:t>Riskinarviointi </a:t>
            </a:r>
            <a:r>
              <a:rPr lang="fi-FI" sz="3200" smtClean="0">
                <a:solidFill>
                  <a:schemeClr val="bg1"/>
                </a:solidFill>
              </a:rPr>
              <a:t>asunnoissa</a:t>
            </a:r>
            <a:endParaRPr lang="fi-FI">
              <a:solidFill>
                <a:schemeClr val="bg1"/>
              </a:solidFill>
            </a:endParaRPr>
          </a:p>
        </p:txBody>
      </p:sp>
    </p:spTree>
    <p:extLst>
      <p:ext uri="{BB962C8B-B14F-4D97-AF65-F5344CB8AC3E}">
        <p14:creationId xmlns:p14="http://schemas.microsoft.com/office/powerpoint/2010/main" val="3845931727"/>
      </p:ext>
    </p:extLst>
  </p:cSld>
  <p:clrMapOvr>
    <a:masterClrMapping/>
  </p:clrMapOvr>
  <p:transition spd="med">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96274" y="318576"/>
            <a:ext cx="8240712" cy="1079500"/>
          </a:xfrm>
        </p:spPr>
        <p:txBody>
          <a:bodyPr anchor="b">
            <a:normAutofit fontScale="90000"/>
          </a:bodyPr>
          <a:lstStyle/>
          <a:p>
            <a:r>
              <a:rPr lang="fi-FI" altLang="fi-FI" sz="2800" smtClean="0"/>
              <a:t>Elin-</a:t>
            </a:r>
            <a:r>
              <a:rPr lang="fi-FI" altLang="fi-FI" sz="2800" dirty="0" smtClean="0"/>
              <a:t> ja työympäristön altisteisiin liittyvä kuolleisuus ja sairastuvuus vs. tautitaakka Suomessa</a:t>
            </a:r>
          </a:p>
        </p:txBody>
      </p:sp>
      <p:sp>
        <p:nvSpPr>
          <p:cNvPr id="17411" name="Date Placeholder 3"/>
          <p:cNvSpPr>
            <a:spLocks noGrp="1"/>
          </p:cNvSpPr>
          <p:nvPr>
            <p:ph type="dt" sz="half" idx="10"/>
          </p:nvPr>
        </p:nvSpPr>
        <p:spPr>
          <a:noFill/>
        </p:spPr>
        <p:txBody>
          <a:bodyPr/>
          <a:lstStyle>
            <a:lvl1pPr algn="l"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algn="l" eaLnBrk="0" hangingPunct="0">
              <a:lnSpc>
                <a:spcPct val="85000"/>
              </a:lnSpc>
              <a:spcBef>
                <a:spcPct val="25000"/>
              </a:spcBef>
              <a:buChar char="–"/>
              <a:defRPr sz="2400">
                <a:solidFill>
                  <a:schemeClr val="tx1"/>
                </a:solidFill>
                <a:latin typeface="Arial" panose="020B0604020202020204"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algn="l" eaLnBrk="0" hangingPunct="0">
              <a:lnSpc>
                <a:spcPct val="85000"/>
              </a:lnSpc>
              <a:spcBef>
                <a:spcPct val="25000"/>
              </a:spcBef>
              <a:buChar char="–"/>
              <a:defRPr sz="2200">
                <a:solidFill>
                  <a:schemeClr val="tx1"/>
                </a:solidFill>
                <a:latin typeface="Arial" panose="020B0604020202020204" pitchFamily="34" charset="0"/>
              </a:defRPr>
            </a:lvl4pPr>
            <a:lvl5pPr marL="2057400" indent="-228600" algn="l"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8C5F6CED-FEC4-49C2-AAAB-44CF6242E454}" type="datetime1">
              <a:rPr lang="fi-FI" altLang="fi-FI" sz="1000" smtClean="0">
                <a:solidFill>
                  <a:schemeClr val="bg1"/>
                </a:solidFill>
              </a:rPr>
              <a:pPr eaLnBrk="1" hangingPunct="1">
                <a:lnSpc>
                  <a:spcPct val="100000"/>
                </a:lnSpc>
                <a:spcBef>
                  <a:spcPct val="0"/>
                </a:spcBef>
                <a:buClrTx/>
                <a:buFontTx/>
                <a:buNone/>
              </a:pPr>
              <a:t>14.6.2016</a:t>
            </a:fld>
            <a:endParaRPr lang="en-US" altLang="fi-FI" sz="1000" smtClean="0">
              <a:solidFill>
                <a:schemeClr val="bg1"/>
              </a:solidFill>
            </a:endParaRPr>
          </a:p>
        </p:txBody>
      </p:sp>
      <p:sp>
        <p:nvSpPr>
          <p:cNvPr id="17416" name="Footer Placeholder 2"/>
          <p:cNvSpPr>
            <a:spLocks noGrp="1"/>
          </p:cNvSpPr>
          <p:nvPr>
            <p:ph type="ftr" sz="quarter" idx="11"/>
          </p:nvPr>
        </p:nvSpPr>
        <p:spPr>
          <a:noFill/>
        </p:spPr>
        <p:txBody>
          <a:bodyPr/>
          <a:lstStyle>
            <a:lvl1pPr algn="l"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algn="l" eaLnBrk="0" hangingPunct="0">
              <a:lnSpc>
                <a:spcPct val="85000"/>
              </a:lnSpc>
              <a:spcBef>
                <a:spcPct val="25000"/>
              </a:spcBef>
              <a:buChar char="–"/>
              <a:defRPr sz="2400">
                <a:solidFill>
                  <a:schemeClr val="tx1"/>
                </a:solidFill>
                <a:latin typeface="Arial" panose="020B0604020202020204"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algn="l" eaLnBrk="0" hangingPunct="0">
              <a:lnSpc>
                <a:spcPct val="85000"/>
              </a:lnSpc>
              <a:spcBef>
                <a:spcPct val="25000"/>
              </a:spcBef>
              <a:buChar char="–"/>
              <a:defRPr sz="2200">
                <a:solidFill>
                  <a:schemeClr val="tx1"/>
                </a:solidFill>
                <a:latin typeface="Arial" panose="020B0604020202020204" pitchFamily="34" charset="0"/>
              </a:defRPr>
            </a:lvl4pPr>
            <a:lvl5pPr marL="2057400" indent="-228600" algn="l"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fi-FI" altLang="fi-FI" sz="1000" smtClean="0">
                <a:solidFill>
                  <a:schemeClr val="bg1"/>
                </a:solidFill>
              </a:rPr>
              <a:t>YAMK ja RATEKO 2015</a:t>
            </a:r>
            <a:endParaRPr lang="fi-FI" altLang="fi-FI" sz="1000" smtClean="0">
              <a:solidFill>
                <a:schemeClr val="bg1"/>
              </a:solidFill>
            </a:endParaRPr>
          </a:p>
        </p:txBody>
      </p:sp>
      <p:sp>
        <p:nvSpPr>
          <p:cNvPr id="17412" name="Slide Number Placeholder 4"/>
          <p:cNvSpPr>
            <a:spLocks noGrp="1"/>
          </p:cNvSpPr>
          <p:nvPr>
            <p:ph type="sldNum" sz="quarter" idx="12"/>
          </p:nvPr>
        </p:nvSpPr>
        <p:spPr>
          <a:noFill/>
        </p:spPr>
        <p:txBody>
          <a:bodyPr/>
          <a:lstStyle>
            <a:lvl1pPr algn="l"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algn="l" eaLnBrk="0" hangingPunct="0">
              <a:lnSpc>
                <a:spcPct val="85000"/>
              </a:lnSpc>
              <a:spcBef>
                <a:spcPct val="25000"/>
              </a:spcBef>
              <a:buChar char="–"/>
              <a:defRPr sz="2400">
                <a:solidFill>
                  <a:schemeClr val="tx1"/>
                </a:solidFill>
                <a:latin typeface="Arial" panose="020B0604020202020204"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algn="l" eaLnBrk="0" hangingPunct="0">
              <a:lnSpc>
                <a:spcPct val="85000"/>
              </a:lnSpc>
              <a:spcBef>
                <a:spcPct val="25000"/>
              </a:spcBef>
              <a:buChar char="–"/>
              <a:defRPr sz="2200">
                <a:solidFill>
                  <a:schemeClr val="tx1"/>
                </a:solidFill>
                <a:latin typeface="Arial" panose="020B0604020202020204" pitchFamily="34" charset="0"/>
              </a:defRPr>
            </a:lvl4pPr>
            <a:lvl5pPr marL="2057400" indent="-228600" algn="l"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algn="r" eaLnBrk="1" hangingPunct="1">
              <a:lnSpc>
                <a:spcPct val="100000"/>
              </a:lnSpc>
              <a:spcBef>
                <a:spcPct val="0"/>
              </a:spcBef>
              <a:buClrTx/>
              <a:buFontTx/>
              <a:buNone/>
            </a:pPr>
            <a:fld id="{661D6EF3-BA9A-4D05-9C53-2ED9BF70781F}" type="slidenum">
              <a:rPr lang="en-US" altLang="fi-FI" sz="1000">
                <a:solidFill>
                  <a:schemeClr val="bg1"/>
                </a:solidFill>
              </a:rPr>
              <a:pPr algn="r" eaLnBrk="1" hangingPunct="1">
                <a:lnSpc>
                  <a:spcPct val="100000"/>
                </a:lnSpc>
                <a:spcBef>
                  <a:spcPct val="0"/>
                </a:spcBef>
                <a:buClrTx/>
                <a:buFontTx/>
                <a:buNone/>
              </a:pPr>
              <a:t>36</a:t>
            </a:fld>
            <a:endParaRPr lang="en-US" altLang="fi-FI" sz="1000">
              <a:solidFill>
                <a:schemeClr val="bg1"/>
              </a:solidFill>
            </a:endParaRPr>
          </a:p>
        </p:txBody>
      </p:sp>
      <p:pic>
        <p:nvPicPr>
          <p:cNvPr id="174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708675"/>
            <a:ext cx="6270848" cy="403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6"/>
          <p:cNvSpPr txBox="1">
            <a:spLocks noChangeArrowheads="1"/>
          </p:cNvSpPr>
          <p:nvPr/>
        </p:nvSpPr>
        <p:spPr bwMode="auto">
          <a:xfrm>
            <a:off x="376830" y="6053525"/>
            <a:ext cx="316629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algn="l" eaLnBrk="0" hangingPunct="0">
              <a:lnSpc>
                <a:spcPct val="85000"/>
              </a:lnSpc>
              <a:spcBef>
                <a:spcPct val="25000"/>
              </a:spcBef>
              <a:buChar char="–"/>
              <a:defRPr sz="2400">
                <a:solidFill>
                  <a:schemeClr val="tx1"/>
                </a:solidFill>
                <a:latin typeface="Arial" panose="020B0604020202020204"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algn="l" eaLnBrk="0" hangingPunct="0">
              <a:lnSpc>
                <a:spcPct val="85000"/>
              </a:lnSpc>
              <a:spcBef>
                <a:spcPct val="25000"/>
              </a:spcBef>
              <a:buChar char="–"/>
              <a:defRPr sz="2200">
                <a:solidFill>
                  <a:schemeClr val="tx1"/>
                </a:solidFill>
                <a:latin typeface="Arial" panose="020B0604020202020204" pitchFamily="34" charset="0"/>
              </a:defRPr>
            </a:lvl4pPr>
            <a:lvl5pPr marL="2057400" indent="-228600" algn="l"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fi-FI" altLang="fi-FI" sz="1100"/>
              <a:t>Asikainen ym., 2013, Ympäristö ja Terveys</a:t>
            </a:r>
          </a:p>
        </p:txBody>
      </p:sp>
      <p:sp>
        <p:nvSpPr>
          <p:cNvPr id="17415" name="TextBox 7"/>
          <p:cNvSpPr txBox="1">
            <a:spLocks noChangeArrowheads="1"/>
          </p:cNvSpPr>
          <p:nvPr/>
        </p:nvSpPr>
        <p:spPr bwMode="auto">
          <a:xfrm>
            <a:off x="6948264" y="2525471"/>
            <a:ext cx="2057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algn="l" eaLnBrk="0" hangingPunct="0">
              <a:lnSpc>
                <a:spcPct val="85000"/>
              </a:lnSpc>
              <a:spcBef>
                <a:spcPct val="25000"/>
              </a:spcBef>
              <a:buChar char="–"/>
              <a:defRPr sz="2400">
                <a:solidFill>
                  <a:schemeClr val="tx1"/>
                </a:solidFill>
                <a:latin typeface="Arial" panose="020B0604020202020204"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algn="l" eaLnBrk="0" hangingPunct="0">
              <a:lnSpc>
                <a:spcPct val="85000"/>
              </a:lnSpc>
              <a:spcBef>
                <a:spcPct val="25000"/>
              </a:spcBef>
              <a:buChar char="–"/>
              <a:defRPr sz="2200">
                <a:solidFill>
                  <a:schemeClr val="tx1"/>
                </a:solidFill>
                <a:latin typeface="Arial" panose="020B0604020202020204" pitchFamily="34" charset="0"/>
              </a:defRPr>
            </a:lvl4pPr>
            <a:lvl5pPr marL="2057400" indent="-228600" algn="l"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fi-FI" altLang="fi-FI" sz="1800" b="1" dirty="0">
                <a:solidFill>
                  <a:srgbClr val="FF0000"/>
                </a:solidFill>
              </a:rPr>
              <a:t>TOP5 ennallaan!</a:t>
            </a:r>
          </a:p>
          <a:p>
            <a:pPr algn="ctr" eaLnBrk="1" hangingPunct="1">
              <a:lnSpc>
                <a:spcPct val="100000"/>
              </a:lnSpc>
              <a:spcBef>
                <a:spcPct val="0"/>
              </a:spcBef>
              <a:buClrTx/>
              <a:buFontTx/>
              <a:buNone/>
            </a:pPr>
            <a:endParaRPr lang="fi-FI" altLang="fi-FI" sz="1800" b="1" dirty="0" smtClean="0">
              <a:solidFill>
                <a:srgbClr val="FF0000"/>
              </a:solidFill>
            </a:endParaRPr>
          </a:p>
          <a:p>
            <a:pPr algn="ctr" eaLnBrk="1" hangingPunct="1">
              <a:lnSpc>
                <a:spcPct val="100000"/>
              </a:lnSpc>
              <a:spcBef>
                <a:spcPct val="0"/>
              </a:spcBef>
              <a:buClrTx/>
              <a:buFontTx/>
              <a:buNone/>
            </a:pPr>
            <a:endParaRPr lang="fi-FI" altLang="fi-FI" sz="1800" b="1" dirty="0">
              <a:solidFill>
                <a:srgbClr val="FF0000"/>
              </a:solidFill>
            </a:endParaRPr>
          </a:p>
          <a:p>
            <a:pPr algn="ctr" eaLnBrk="1" hangingPunct="1">
              <a:lnSpc>
                <a:spcPct val="100000"/>
              </a:lnSpc>
              <a:spcBef>
                <a:spcPct val="0"/>
              </a:spcBef>
              <a:buClrTx/>
              <a:buFontTx/>
              <a:buNone/>
            </a:pPr>
            <a:r>
              <a:rPr lang="fi-FI" altLang="fi-FI" sz="1800" b="1" dirty="0">
                <a:solidFill>
                  <a:srgbClr val="FF0000"/>
                </a:solidFill>
              </a:rPr>
              <a:t>Sijat 6-12 uusiksi</a:t>
            </a:r>
          </a:p>
        </p:txBody>
      </p:sp>
    </p:spTree>
    <p:extLst>
      <p:ext uri="{BB962C8B-B14F-4D97-AF65-F5344CB8AC3E}">
        <p14:creationId xmlns:p14="http://schemas.microsoft.com/office/powerpoint/2010/main" val="775389339"/>
      </p:ext>
    </p:extLst>
  </p:cSld>
  <p:clrMapOvr>
    <a:masterClrMapping/>
  </p:clrMapOvr>
  <p:transition spd="med">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fi-FI" altLang="fi-FI" smtClean="0"/>
              <a:t/>
            </a:r>
            <a:br>
              <a:rPr lang="fi-FI" altLang="fi-FI" smtClean="0"/>
            </a:br>
            <a:r>
              <a:rPr lang="fi-FI" altLang="fi-FI" smtClean="0"/>
              <a:t>Kosteusvaurio – </a:t>
            </a:r>
            <a:br>
              <a:rPr lang="fi-FI" altLang="fi-FI" smtClean="0"/>
            </a:br>
            <a:r>
              <a:rPr lang="fi-FI" altLang="fi-FI" smtClean="0"/>
              <a:t>vähintään riski terveyshaitalle</a:t>
            </a:r>
          </a:p>
        </p:txBody>
      </p:sp>
      <p:sp>
        <p:nvSpPr>
          <p:cNvPr id="18435" name="Content Placeholder 2"/>
          <p:cNvSpPr>
            <a:spLocks noGrp="1"/>
          </p:cNvSpPr>
          <p:nvPr>
            <p:ph idx="1"/>
          </p:nvPr>
        </p:nvSpPr>
        <p:spPr>
          <a:xfrm>
            <a:off x="827087" y="1556792"/>
            <a:ext cx="7489825" cy="4392614"/>
          </a:xfrm>
        </p:spPr>
        <p:txBody>
          <a:bodyPr anchor="ctr">
            <a:normAutofit/>
          </a:bodyPr>
          <a:lstStyle/>
          <a:p>
            <a:r>
              <a:rPr lang="fi-FI" altLang="fi-FI" sz="1800" smtClean="0"/>
              <a:t>Olosuhde, joka voi aiheuttaa terveyshaitan</a:t>
            </a:r>
          </a:p>
          <a:p>
            <a:r>
              <a:rPr lang="fi-FI" altLang="fi-FI" sz="1800" dirty="0" smtClean="0"/>
              <a:t>Periaatteessa terveyshaitta tulee aina poistaa</a:t>
            </a:r>
          </a:p>
          <a:p>
            <a:r>
              <a:rPr lang="fi-FI" altLang="fi-FI" sz="1800" dirty="0" smtClean="0"/>
              <a:t>Jos terveyshaittaa ei voida poistaa välittömästi on arvioitava tarvittavien toimenpiteiden kiireellisyys</a:t>
            </a:r>
          </a:p>
          <a:p>
            <a:pPr lvl="1"/>
            <a:r>
              <a:rPr lang="fi-FI" altLang="fi-FI" dirty="0" smtClean="0"/>
              <a:t>Käytön rajoittaminen</a:t>
            </a:r>
          </a:p>
          <a:p>
            <a:pPr lvl="1"/>
            <a:r>
              <a:rPr lang="fi-FI" altLang="fi-FI" dirty="0" smtClean="0"/>
              <a:t>Korjausten aloittaminen </a:t>
            </a:r>
          </a:p>
          <a:p>
            <a:pPr lvl="1"/>
            <a:r>
              <a:rPr lang="fi-FI" altLang="fi-FI" dirty="0" smtClean="0"/>
              <a:t>Ei ole vakiintuneita käytäntöjä kiireellisyyden ja vakavuuden arvioinnille</a:t>
            </a:r>
          </a:p>
          <a:p>
            <a:endParaRPr lang="fi-FI" altLang="fi-FI" sz="1800" dirty="0" smtClean="0"/>
          </a:p>
        </p:txBody>
      </p:sp>
      <p:sp>
        <p:nvSpPr>
          <p:cNvPr id="18436" name="Date Placeholder 1"/>
          <p:cNvSpPr>
            <a:spLocks noGrp="1"/>
          </p:cNvSpPr>
          <p:nvPr>
            <p:ph type="dt" sz="half" idx="10"/>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ctr" eaLnBrk="1" hangingPunct="1">
              <a:lnSpc>
                <a:spcPct val="100000"/>
              </a:lnSpc>
              <a:spcBef>
                <a:spcPct val="0"/>
              </a:spcBef>
              <a:buClrTx/>
              <a:buFontTx/>
              <a:buNone/>
            </a:pPr>
            <a:fld id="{A75C3C26-10E3-4152-93C9-D7B0D73A5192}" type="datetime1">
              <a:rPr lang="fi-FI" altLang="fi-FI" sz="1000" smtClean="0">
                <a:solidFill>
                  <a:srgbClr val="FFFFFF"/>
                </a:solidFill>
              </a:rPr>
              <a:pPr algn="ctr" eaLnBrk="1" hangingPunct="1">
                <a:lnSpc>
                  <a:spcPct val="100000"/>
                </a:lnSpc>
                <a:spcBef>
                  <a:spcPct val="0"/>
                </a:spcBef>
                <a:buClrTx/>
                <a:buFontTx/>
                <a:buNone/>
              </a:pPr>
              <a:t>14.6.2016</a:t>
            </a:fld>
            <a:endParaRPr lang="fi-FI" altLang="fi-FI" sz="1000" smtClean="0">
              <a:solidFill>
                <a:srgbClr val="FFFFFF"/>
              </a:solidFill>
            </a:endParaRPr>
          </a:p>
        </p:txBody>
      </p:sp>
      <p:sp>
        <p:nvSpPr>
          <p:cNvPr id="18437" name="Footer Placeholder 2"/>
          <p:cNvSpPr>
            <a:spLocks noGrp="1"/>
          </p:cNvSpPr>
          <p:nvPr>
            <p:ph type="ftr" sz="quarter" idx="11"/>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fi-FI" altLang="fi-FI" sz="1000" smtClean="0">
                <a:solidFill>
                  <a:srgbClr val="FFFFFF"/>
                </a:solidFill>
              </a:rPr>
              <a:t>YAMK ja RATEKO 2015</a:t>
            </a:r>
            <a:endParaRPr lang="fi-FI" altLang="fi-FI" sz="1000" smtClean="0">
              <a:solidFill>
                <a:srgbClr val="FFFFFF"/>
              </a:solidFill>
            </a:endParaRPr>
          </a:p>
        </p:txBody>
      </p:sp>
      <p:sp>
        <p:nvSpPr>
          <p:cNvPr id="18438" name="Slide Number Placeholder 3"/>
          <p:cNvSpPr>
            <a:spLocks noGrp="1"/>
          </p:cNvSpPr>
          <p:nvPr>
            <p:ph type="sldNum" sz="quarter" idx="12"/>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r" eaLnBrk="1" hangingPunct="1">
              <a:lnSpc>
                <a:spcPct val="100000"/>
              </a:lnSpc>
              <a:spcBef>
                <a:spcPct val="0"/>
              </a:spcBef>
              <a:buClrTx/>
              <a:buFontTx/>
              <a:buNone/>
            </a:pPr>
            <a:fld id="{23932B98-4E52-4376-8DAB-41871A5F96B7}" type="slidenum">
              <a:rPr lang="fi-FI" altLang="fi-FI" sz="1000">
                <a:solidFill>
                  <a:srgbClr val="FFFFFF"/>
                </a:solidFill>
              </a:rPr>
              <a:pPr algn="r" eaLnBrk="1" hangingPunct="1">
                <a:lnSpc>
                  <a:spcPct val="100000"/>
                </a:lnSpc>
                <a:spcBef>
                  <a:spcPct val="0"/>
                </a:spcBef>
                <a:buClrTx/>
                <a:buFontTx/>
                <a:buNone/>
              </a:pPr>
              <a:t>37</a:t>
            </a:fld>
            <a:endParaRPr lang="fi-FI" altLang="fi-FI" sz="1000">
              <a:solidFill>
                <a:srgbClr val="FFFFFF"/>
              </a:solidFill>
            </a:endParaRPr>
          </a:p>
        </p:txBody>
      </p:sp>
    </p:spTree>
    <p:extLst>
      <p:ext uri="{BB962C8B-B14F-4D97-AF65-F5344CB8AC3E}">
        <p14:creationId xmlns:p14="http://schemas.microsoft.com/office/powerpoint/2010/main" val="2278563737"/>
      </p:ext>
    </p:extLst>
  </p:cSld>
  <p:clrMapOvr>
    <a:masterClrMapping/>
  </p:clrMapOvr>
  <p:transition spd="med">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0"/>
          <p:cNvSpPr>
            <a:spLocks noGrp="1"/>
          </p:cNvSpPr>
          <p:nvPr>
            <p:ph type="title"/>
          </p:nvPr>
        </p:nvSpPr>
        <p:spPr/>
        <p:txBody>
          <a:bodyPr>
            <a:normAutofit/>
          </a:bodyPr>
          <a:lstStyle/>
          <a:p>
            <a:r>
              <a:rPr lang="fi-FI" altLang="fi-FI" sz="2800" smtClean="0"/>
              <a:t>Sisäilmaongelmia voivat </a:t>
            </a:r>
            <a:r>
              <a:rPr lang="fi-FI" altLang="fi-FI" sz="2800" smtClean="0"/>
              <a:t>aiheuttaa monet </a:t>
            </a:r>
            <a:r>
              <a:rPr lang="fi-FI" altLang="fi-FI" sz="2800" smtClean="0"/>
              <a:t>tekijät – hallittava kokonaisuus!</a:t>
            </a:r>
          </a:p>
        </p:txBody>
      </p:sp>
      <p:sp>
        <p:nvSpPr>
          <p:cNvPr id="19459" name="Date Placeholder 1"/>
          <p:cNvSpPr>
            <a:spLocks noGrp="1"/>
          </p:cNvSpPr>
          <p:nvPr>
            <p:ph type="dt" sz="half" idx="10"/>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ctr" eaLnBrk="1" hangingPunct="1">
              <a:lnSpc>
                <a:spcPct val="100000"/>
              </a:lnSpc>
              <a:spcBef>
                <a:spcPct val="0"/>
              </a:spcBef>
              <a:buClrTx/>
              <a:buFontTx/>
              <a:buNone/>
            </a:pPr>
            <a:fld id="{5478C29A-6B47-474D-A8BD-A0741B15A202}" type="datetime1">
              <a:rPr lang="fi-FI" altLang="fi-FI" sz="1000" smtClean="0">
                <a:solidFill>
                  <a:srgbClr val="FFFFFF"/>
                </a:solidFill>
              </a:rPr>
              <a:pPr algn="ctr" eaLnBrk="1" hangingPunct="1">
                <a:lnSpc>
                  <a:spcPct val="100000"/>
                </a:lnSpc>
                <a:spcBef>
                  <a:spcPct val="0"/>
                </a:spcBef>
                <a:buClrTx/>
                <a:buFontTx/>
                <a:buNone/>
              </a:pPr>
              <a:t>14.6.2016</a:t>
            </a:fld>
            <a:endParaRPr lang="fi-FI" altLang="fi-FI" sz="1000" smtClean="0">
              <a:solidFill>
                <a:srgbClr val="FFFFFF"/>
              </a:solidFill>
            </a:endParaRPr>
          </a:p>
        </p:txBody>
      </p:sp>
      <p:sp>
        <p:nvSpPr>
          <p:cNvPr id="19460" name="Footer Placeholder 2"/>
          <p:cNvSpPr>
            <a:spLocks noGrp="1"/>
          </p:cNvSpPr>
          <p:nvPr>
            <p:ph type="ftr" sz="quarter" idx="11"/>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fi-FI" altLang="fi-FI" sz="800" smtClean="0"/>
              <a:t>YAMK ja RATEKO 2015</a:t>
            </a:r>
            <a:endParaRPr lang="fi-FI" altLang="fi-FI" sz="800" smtClean="0"/>
          </a:p>
        </p:txBody>
      </p:sp>
      <p:sp>
        <p:nvSpPr>
          <p:cNvPr id="19461" name="Slide Number Placeholder 3"/>
          <p:cNvSpPr>
            <a:spLocks noGrp="1"/>
          </p:cNvSpPr>
          <p:nvPr>
            <p:ph type="sldNum" sz="quarter" idx="12"/>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r" eaLnBrk="1" hangingPunct="1">
              <a:lnSpc>
                <a:spcPct val="100000"/>
              </a:lnSpc>
              <a:spcBef>
                <a:spcPct val="0"/>
              </a:spcBef>
              <a:buClrTx/>
              <a:buFontTx/>
              <a:buNone/>
            </a:pPr>
            <a:fld id="{E923E409-087A-4CD8-915B-D35020B9BD3D}" type="slidenum">
              <a:rPr lang="fi-FI" altLang="fi-FI" sz="1000">
                <a:solidFill>
                  <a:srgbClr val="FFFFFF"/>
                </a:solidFill>
              </a:rPr>
              <a:pPr algn="r" eaLnBrk="1" hangingPunct="1">
                <a:lnSpc>
                  <a:spcPct val="100000"/>
                </a:lnSpc>
                <a:spcBef>
                  <a:spcPct val="0"/>
                </a:spcBef>
                <a:buClrTx/>
                <a:buFontTx/>
                <a:buNone/>
              </a:pPr>
              <a:t>38</a:t>
            </a:fld>
            <a:endParaRPr lang="fi-FI" altLang="fi-FI" sz="1000">
              <a:solidFill>
                <a:srgbClr val="FFFFFF"/>
              </a:solidFill>
            </a:endParaRPr>
          </a:p>
        </p:txBody>
      </p:sp>
      <p:graphicFrame>
        <p:nvGraphicFramePr>
          <p:cNvPr id="10" name="Diagram 9"/>
          <p:cNvGraphicFramePr/>
          <p:nvPr>
            <p:extLst>
              <p:ext uri="{D42A27DB-BD31-4B8C-83A1-F6EECF244321}">
                <p14:modId xmlns:p14="http://schemas.microsoft.com/office/powerpoint/2010/main" val="1102704235"/>
              </p:ext>
            </p:extLst>
          </p:nvPr>
        </p:nvGraphicFramePr>
        <p:xfrm>
          <a:off x="1547664" y="1556792"/>
          <a:ext cx="669674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002218"/>
      </p:ext>
    </p:extLst>
  </p:cSld>
  <p:clrMapOvr>
    <a:masterClrMapping/>
  </p:clrMapOvr>
  <p:transition spd="med">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fi-FI" altLang="fi-FI" smtClean="0"/>
              <a:t>Mahdolliset lisätutkimukset ja –mittaukset</a:t>
            </a:r>
          </a:p>
        </p:txBody>
      </p:sp>
      <p:sp>
        <p:nvSpPr>
          <p:cNvPr id="3" name="Content Placeholder 2"/>
          <p:cNvSpPr>
            <a:spLocks noGrp="1"/>
          </p:cNvSpPr>
          <p:nvPr>
            <p:ph idx="1"/>
          </p:nvPr>
        </p:nvSpPr>
        <p:spPr/>
        <p:txBody>
          <a:bodyPr>
            <a:normAutofit/>
          </a:bodyPr>
          <a:lstStyle/>
          <a:p>
            <a:pPr marL="171450" indent="-171450">
              <a:buFont typeface="Arial" pitchFamily="34" charset="0"/>
              <a:buChar char="•"/>
              <a:defRPr/>
            </a:pPr>
            <a:r>
              <a:rPr lang="fi-FI" sz="1800" dirty="0" smtClean="0"/>
              <a:t>Tulee perustua </a:t>
            </a:r>
            <a:r>
              <a:rPr lang="fi-FI" sz="1800" dirty="0"/>
              <a:t>lähtötietojen ja katselmuksen perusteella tehtyyn </a:t>
            </a:r>
            <a:r>
              <a:rPr lang="fi-FI" sz="1800" dirty="0" smtClean="0"/>
              <a:t>tutkimussuunnitelmaan! </a:t>
            </a:r>
          </a:p>
          <a:p>
            <a:pPr marL="171450" indent="-171450">
              <a:defRPr/>
            </a:pPr>
            <a:r>
              <a:rPr lang="fi-FI" sz="1800" dirty="0" smtClean="0"/>
              <a:t>Rakennuksen tutkiminen (</a:t>
            </a:r>
            <a:r>
              <a:rPr lang="fi-FI" altLang="fi-FI" sz="1800" dirty="0"/>
              <a:t>Kosteus- ja homevaurioituneen rakennuksen kuntotutkimus opas, </a:t>
            </a:r>
            <a:r>
              <a:rPr lang="fi-FI" altLang="fi-FI" sz="1800" dirty="0" smtClean="0"/>
              <a:t>päivitettävänä)</a:t>
            </a:r>
            <a:endParaRPr lang="fi-FI" sz="1800" dirty="0" smtClean="0"/>
          </a:p>
          <a:p>
            <a:pPr marL="171450" indent="-171450">
              <a:buFont typeface="Arial" pitchFamily="34" charset="0"/>
              <a:buChar char="•"/>
              <a:defRPr/>
            </a:pPr>
            <a:r>
              <a:rPr lang="fi-FI" sz="1800" dirty="0" smtClean="0"/>
              <a:t>Epäpuhtauslähteiden selvittämiseen tarvittavia analyysejä (esim. mikrobit, kemialliset epäpuhtaudet, kuidut)</a:t>
            </a:r>
            <a:endParaRPr lang="fi-FI" sz="1800" dirty="0"/>
          </a:p>
          <a:p>
            <a:pPr marL="171450" indent="-171450">
              <a:buFont typeface="Arial" pitchFamily="34" charset="0"/>
              <a:buChar char="•"/>
              <a:defRPr/>
            </a:pPr>
            <a:r>
              <a:rPr lang="fi-FI" sz="1800" dirty="0" smtClean="0"/>
              <a:t>Ilmanvaihdon ja painesuhteiden </a:t>
            </a:r>
            <a:r>
              <a:rPr lang="fi-FI" sz="1800" dirty="0"/>
              <a:t>tarkempi </a:t>
            </a:r>
            <a:r>
              <a:rPr lang="fi-FI" sz="1800" dirty="0" smtClean="0"/>
              <a:t>selvitys </a:t>
            </a:r>
            <a:endParaRPr lang="fi-FI" sz="1800" dirty="0"/>
          </a:p>
          <a:p>
            <a:pPr marL="171450" indent="-171450">
              <a:buFont typeface="Arial" pitchFamily="34" charset="0"/>
              <a:buChar char="•"/>
              <a:defRPr/>
            </a:pPr>
            <a:r>
              <a:rPr lang="fi-FI" sz="1800" dirty="0"/>
              <a:t>Fysikaalisten tekijöiden </a:t>
            </a:r>
            <a:r>
              <a:rPr lang="fi-FI" sz="1800" dirty="0" smtClean="0"/>
              <a:t>(esim. ilman lämpötila, kosteus, säteily) selvittäminen </a:t>
            </a:r>
            <a:endParaRPr lang="fi-FI" sz="1800" dirty="0"/>
          </a:p>
          <a:p>
            <a:pPr marL="171450" indent="-171450">
              <a:buFont typeface="Arial" pitchFamily="34" charset="0"/>
              <a:buChar char="•"/>
              <a:defRPr/>
            </a:pPr>
            <a:r>
              <a:rPr lang="fi-FI" sz="1800" dirty="0" smtClean="0"/>
              <a:t>Olosuhde- </a:t>
            </a:r>
            <a:r>
              <a:rPr lang="fi-FI" sz="1800" dirty="0"/>
              <a:t>ja </a:t>
            </a:r>
            <a:r>
              <a:rPr lang="fi-FI" sz="1800" dirty="0" smtClean="0"/>
              <a:t>oirekyselyt </a:t>
            </a:r>
            <a:r>
              <a:rPr lang="fi-FI" sz="1800" dirty="0" smtClean="0"/>
              <a:t>käyttäjiltä</a:t>
            </a:r>
          </a:p>
          <a:p>
            <a:pPr marL="0" indent="0">
              <a:buNone/>
              <a:defRPr/>
            </a:pPr>
            <a:endParaRPr lang="fi-FI" sz="1800" dirty="0" smtClean="0"/>
          </a:p>
          <a:p>
            <a:pPr marL="0" indent="0" algn="ctr">
              <a:buFont typeface="Wingdings" pitchFamily="2" charset="2"/>
              <a:buNone/>
              <a:defRPr/>
            </a:pPr>
            <a:r>
              <a:rPr lang="fi-FI" sz="1800" b="1" dirty="0" smtClean="0">
                <a:solidFill>
                  <a:schemeClr val="accent1"/>
                </a:solidFill>
              </a:rPr>
              <a:t>Tutkimuksissa tulee käyttää hyväksyttyjä ja </a:t>
            </a:r>
            <a:r>
              <a:rPr lang="fi-FI" sz="1800" b="1" dirty="0" smtClean="0">
                <a:solidFill>
                  <a:schemeClr val="accent1"/>
                </a:solidFill>
              </a:rPr>
              <a:t/>
            </a:r>
            <a:br>
              <a:rPr lang="fi-FI" sz="1800" b="1" dirty="0" smtClean="0">
                <a:solidFill>
                  <a:schemeClr val="accent1"/>
                </a:solidFill>
              </a:rPr>
            </a:br>
            <a:r>
              <a:rPr lang="fi-FI" sz="1800" b="1" dirty="0" smtClean="0">
                <a:solidFill>
                  <a:schemeClr val="accent1"/>
                </a:solidFill>
              </a:rPr>
              <a:t>standardoituja menetelmiä.</a:t>
            </a:r>
            <a:endParaRPr lang="fi-FI" sz="1800" b="1" dirty="0">
              <a:solidFill>
                <a:schemeClr val="accent1"/>
              </a:solidFill>
            </a:endParaRPr>
          </a:p>
        </p:txBody>
      </p:sp>
      <p:sp>
        <p:nvSpPr>
          <p:cNvPr id="20484" name="Date Placeholder 1"/>
          <p:cNvSpPr>
            <a:spLocks noGrp="1"/>
          </p:cNvSpPr>
          <p:nvPr>
            <p:ph type="dt" sz="half" idx="10"/>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ctr" eaLnBrk="1" hangingPunct="1">
              <a:lnSpc>
                <a:spcPct val="100000"/>
              </a:lnSpc>
              <a:spcBef>
                <a:spcPct val="0"/>
              </a:spcBef>
              <a:buClrTx/>
              <a:buFontTx/>
              <a:buNone/>
            </a:pPr>
            <a:fld id="{934136C6-0B40-40C3-8C24-69E4DDE3D51E}" type="datetime1">
              <a:rPr lang="fi-FI" altLang="fi-FI" sz="1000" smtClean="0">
                <a:solidFill>
                  <a:srgbClr val="FFFFFF"/>
                </a:solidFill>
              </a:rPr>
              <a:pPr algn="ctr" eaLnBrk="1" hangingPunct="1">
                <a:lnSpc>
                  <a:spcPct val="100000"/>
                </a:lnSpc>
                <a:spcBef>
                  <a:spcPct val="0"/>
                </a:spcBef>
                <a:buClrTx/>
                <a:buFontTx/>
                <a:buNone/>
              </a:pPr>
              <a:t>14.6.2016</a:t>
            </a:fld>
            <a:endParaRPr lang="fi-FI" altLang="fi-FI" sz="1000" smtClean="0">
              <a:solidFill>
                <a:srgbClr val="FFFFFF"/>
              </a:solidFill>
            </a:endParaRPr>
          </a:p>
        </p:txBody>
      </p:sp>
      <p:sp>
        <p:nvSpPr>
          <p:cNvPr id="20485" name="Footer Placeholder 3"/>
          <p:cNvSpPr>
            <a:spLocks noGrp="1"/>
          </p:cNvSpPr>
          <p:nvPr>
            <p:ph type="ftr" sz="quarter" idx="11"/>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fi-FI" altLang="fi-FI" sz="1000" smtClean="0">
                <a:solidFill>
                  <a:srgbClr val="FFFFFF"/>
                </a:solidFill>
              </a:rPr>
              <a:t>YAMK ja RATEKO 2015</a:t>
            </a:r>
            <a:endParaRPr lang="fi-FI" altLang="fi-FI" sz="1000" smtClean="0">
              <a:solidFill>
                <a:srgbClr val="FFFFFF"/>
              </a:solidFill>
            </a:endParaRPr>
          </a:p>
        </p:txBody>
      </p:sp>
      <p:sp>
        <p:nvSpPr>
          <p:cNvPr id="20486" name="Slide Number Placeholder 4"/>
          <p:cNvSpPr>
            <a:spLocks noGrp="1"/>
          </p:cNvSpPr>
          <p:nvPr>
            <p:ph type="sldNum" sz="quarter" idx="12"/>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r" eaLnBrk="1" hangingPunct="1">
              <a:lnSpc>
                <a:spcPct val="100000"/>
              </a:lnSpc>
              <a:spcBef>
                <a:spcPct val="0"/>
              </a:spcBef>
              <a:buClrTx/>
              <a:buFontTx/>
              <a:buNone/>
            </a:pPr>
            <a:fld id="{561BB154-CF03-4997-A515-B6EEE84AB468}" type="slidenum">
              <a:rPr lang="fi-FI" altLang="fi-FI" sz="1000">
                <a:solidFill>
                  <a:srgbClr val="FFFFFF"/>
                </a:solidFill>
              </a:rPr>
              <a:pPr algn="r" eaLnBrk="1" hangingPunct="1">
                <a:lnSpc>
                  <a:spcPct val="100000"/>
                </a:lnSpc>
                <a:spcBef>
                  <a:spcPct val="0"/>
                </a:spcBef>
                <a:buClrTx/>
                <a:buFontTx/>
                <a:buNone/>
              </a:pPr>
              <a:t>39</a:t>
            </a:fld>
            <a:endParaRPr lang="fi-FI" altLang="fi-FI" sz="1000">
              <a:solidFill>
                <a:srgbClr val="FFFFFF"/>
              </a:solidFill>
            </a:endParaRPr>
          </a:p>
        </p:txBody>
      </p:sp>
    </p:spTree>
    <p:extLst>
      <p:ext uri="{BB962C8B-B14F-4D97-AF65-F5344CB8AC3E}">
        <p14:creationId xmlns:p14="http://schemas.microsoft.com/office/powerpoint/2010/main" val="4110202417"/>
      </p:ext>
    </p:extLst>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Sisältökuvaus</a:t>
            </a:r>
            <a:endParaRPr lang="fi-FI" dirty="0"/>
          </a:p>
        </p:txBody>
      </p:sp>
      <p:sp>
        <p:nvSpPr>
          <p:cNvPr id="3" name="Content Placeholder 2"/>
          <p:cNvSpPr>
            <a:spLocks noGrp="1"/>
          </p:cNvSpPr>
          <p:nvPr>
            <p:ph idx="1"/>
          </p:nvPr>
        </p:nvSpPr>
        <p:spPr/>
        <p:txBody>
          <a:bodyPr/>
          <a:lstStyle/>
          <a:p>
            <a:r>
              <a:rPr lang="fi-FI" dirty="0" smtClean="0"/>
              <a:t>Yleinen </a:t>
            </a:r>
            <a:r>
              <a:rPr lang="fi-FI" dirty="0" smtClean="0"/>
              <a:t>riskinarviointi</a:t>
            </a:r>
          </a:p>
          <a:p>
            <a:r>
              <a:rPr lang="fi-FI" dirty="0" smtClean="0"/>
              <a:t>Tilojen käyttäjien altistumisen arviointi sisäilman epäpuhtauksille</a:t>
            </a:r>
          </a:p>
          <a:p>
            <a:r>
              <a:rPr lang="fi-FI" dirty="0" smtClean="0"/>
              <a:t>Vasta-aineet</a:t>
            </a:r>
          </a:p>
          <a:p>
            <a:r>
              <a:rPr lang="fi-FI" dirty="0" smtClean="0"/>
              <a:t>Tulosten merkityksen arviointi rakenteiden toimivuuden ja korjaavien toimenpiteiden kiireellisyyden kannalta</a:t>
            </a:r>
          </a:p>
        </p:txBody>
      </p:sp>
    </p:spTree>
    <p:extLst>
      <p:ext uri="{BB962C8B-B14F-4D97-AF65-F5344CB8AC3E}">
        <p14:creationId xmlns:p14="http://schemas.microsoft.com/office/powerpoint/2010/main" val="597477790"/>
      </p:ext>
    </p:extLst>
  </p:cSld>
  <p:clrMapOvr>
    <a:masterClrMapping/>
  </p:clrMapOvr>
  <p:transition spd="med">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fi-FI" altLang="fi-FI" sz="3200" dirty="0" smtClean="0">
                <a:ea typeface="ＭＳ Ｐゴシック" pitchFamily="34" charset="-128"/>
              </a:rPr>
              <a:t>Homevaurioiden tutkiminen</a:t>
            </a:r>
          </a:p>
        </p:txBody>
      </p:sp>
      <p:sp>
        <p:nvSpPr>
          <p:cNvPr id="21507" name="Content Placeholder 2"/>
          <p:cNvSpPr>
            <a:spLocks noGrp="1"/>
          </p:cNvSpPr>
          <p:nvPr>
            <p:ph idx="1"/>
          </p:nvPr>
        </p:nvSpPr>
        <p:spPr>
          <a:xfrm>
            <a:off x="827088" y="1628775"/>
            <a:ext cx="7273304" cy="4392614"/>
          </a:xfrm>
        </p:spPr>
        <p:txBody>
          <a:bodyPr>
            <a:noAutofit/>
          </a:bodyPr>
          <a:lstStyle/>
          <a:p>
            <a:pPr marL="0" indent="0">
              <a:buNone/>
            </a:pPr>
            <a:r>
              <a:rPr lang="fi-FI" altLang="fi-FI" sz="1800" dirty="0" smtClean="0"/>
              <a:t>Perustuu ensisijaisesti </a:t>
            </a:r>
            <a:r>
              <a:rPr lang="fi-FI" altLang="fi-FI" sz="1800" b="1" dirty="0" smtClean="0"/>
              <a:t>rakennuksen tekniseen tutkimukseen </a:t>
            </a:r>
            <a:r>
              <a:rPr lang="fi-FI" altLang="fi-FI" sz="1400" dirty="0" smtClean="0"/>
              <a:t>(Kosteus- ja homevaurioituneen rakennuksen kuntotutkimus opas, päivitettävänä)</a:t>
            </a:r>
          </a:p>
          <a:p>
            <a:pPr lvl="1"/>
            <a:r>
              <a:rPr lang="fi-FI" altLang="fi-FI" dirty="0" smtClean="0"/>
              <a:t>Rakenteiden toteutus </a:t>
            </a:r>
          </a:p>
          <a:p>
            <a:pPr lvl="1"/>
            <a:r>
              <a:rPr lang="fi-FI" altLang="fi-FI" dirty="0" smtClean="0"/>
              <a:t>Rakenteiden kunto</a:t>
            </a:r>
          </a:p>
          <a:p>
            <a:pPr lvl="2"/>
            <a:r>
              <a:rPr lang="fi-FI" altLang="fi-FI" dirty="0" smtClean="0"/>
              <a:t>Tarkistuslistat</a:t>
            </a:r>
          </a:p>
          <a:p>
            <a:pPr lvl="2"/>
            <a:r>
              <a:rPr lang="fi-FI" altLang="fi-FI" dirty="0" smtClean="0"/>
              <a:t>Rakenneavaukset, mikrobimääritykset</a:t>
            </a:r>
          </a:p>
          <a:p>
            <a:pPr lvl="1"/>
            <a:r>
              <a:rPr lang="fi-FI" altLang="fi-FI" dirty="0" smtClean="0"/>
              <a:t>Pintakosteuskartoitus</a:t>
            </a:r>
          </a:p>
          <a:p>
            <a:pPr lvl="1"/>
            <a:r>
              <a:rPr lang="fi-FI" altLang="fi-FI" dirty="0" smtClean="0"/>
              <a:t>Lyhyt- ja pitkäkestoiset mittaukset</a:t>
            </a:r>
          </a:p>
          <a:p>
            <a:pPr lvl="1"/>
            <a:r>
              <a:rPr lang="fi-FI" altLang="fi-FI" dirty="0" smtClean="0"/>
              <a:t>Kosteusmittaukset</a:t>
            </a:r>
          </a:p>
          <a:p>
            <a:pPr lvl="1"/>
            <a:r>
              <a:rPr lang="fi-FI" altLang="fi-FI" dirty="0" smtClean="0"/>
              <a:t>Rakenteiden tiiveys ja epäpuhtauksien kulkeutuminen</a:t>
            </a:r>
          </a:p>
          <a:p>
            <a:pPr lvl="1"/>
            <a:r>
              <a:rPr lang="fi-FI" altLang="fi-FI" dirty="0" smtClean="0"/>
              <a:t>Mahdolliset sisäilmaolosuhteiden ja epäpuhtauksien </a:t>
            </a:r>
            <a:r>
              <a:rPr lang="fi-FI" altLang="fi-FI" dirty="0" smtClean="0"/>
              <a:t/>
            </a:r>
            <a:br>
              <a:rPr lang="fi-FI" altLang="fi-FI" dirty="0" smtClean="0"/>
            </a:br>
            <a:r>
              <a:rPr lang="fi-FI" altLang="fi-FI" dirty="0" smtClean="0"/>
              <a:t>mittaukset</a:t>
            </a:r>
            <a:endParaRPr lang="fi-FI" altLang="fi-FI" dirty="0" smtClean="0"/>
          </a:p>
        </p:txBody>
      </p:sp>
      <p:sp>
        <p:nvSpPr>
          <p:cNvPr id="21509" name="Date Placeholder 1"/>
          <p:cNvSpPr>
            <a:spLocks noGrp="1"/>
          </p:cNvSpPr>
          <p:nvPr>
            <p:ph type="dt" sz="half" idx="10"/>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charset="0"/>
              </a:defRPr>
            </a:lvl1pPr>
            <a:lvl2pPr marL="742950" indent="-285750" algn="l" eaLnBrk="0" hangingPunct="0">
              <a:lnSpc>
                <a:spcPct val="95000"/>
              </a:lnSpc>
              <a:spcBef>
                <a:spcPct val="25000"/>
              </a:spcBef>
              <a:buChar char="–"/>
              <a:defRPr sz="2000">
                <a:solidFill>
                  <a:schemeClr val="tx1"/>
                </a:solidFill>
                <a:latin typeface="Arial" charset="0"/>
              </a:defRPr>
            </a:lvl2pPr>
            <a:lvl3pPr marL="1143000" indent="-228600" algn="l" eaLnBrk="0" hangingPunct="0">
              <a:lnSpc>
                <a:spcPct val="95000"/>
              </a:lnSpc>
              <a:spcBef>
                <a:spcPct val="25000"/>
              </a:spcBef>
              <a:buClr>
                <a:schemeClr val="accent1"/>
              </a:buClr>
              <a:buChar char="•"/>
              <a:defRPr>
                <a:solidFill>
                  <a:schemeClr val="tx1"/>
                </a:solidFill>
                <a:latin typeface="Arial" charset="0"/>
              </a:defRPr>
            </a:lvl3pPr>
            <a:lvl4pPr marL="1600200" indent="-228600" algn="l" eaLnBrk="0" hangingPunct="0">
              <a:lnSpc>
                <a:spcPct val="95000"/>
              </a:lnSpc>
              <a:spcBef>
                <a:spcPct val="25000"/>
              </a:spcBef>
              <a:buChar char="–"/>
              <a:defRPr>
                <a:solidFill>
                  <a:schemeClr val="tx1"/>
                </a:solidFill>
                <a:latin typeface="Arial" charset="0"/>
              </a:defRPr>
            </a:lvl4pPr>
            <a:lvl5pPr marL="2057400" indent="-228600" algn="l" eaLnBrk="0" hangingPunct="0">
              <a:lnSpc>
                <a:spcPct val="95000"/>
              </a:lnSpc>
              <a:spcBef>
                <a:spcPct val="25000"/>
              </a:spcBef>
              <a:buChar char="»"/>
              <a:defRPr>
                <a:solidFill>
                  <a:schemeClr val="tx1"/>
                </a:solidFill>
                <a:latin typeface="Arial" charset="0"/>
              </a:defRPr>
            </a:lvl5pPr>
            <a:lvl6pPr marL="2514600" indent="-228600" eaLnBrk="0" fontAlgn="base" hangingPunct="0">
              <a:lnSpc>
                <a:spcPct val="95000"/>
              </a:lnSpc>
              <a:spcBef>
                <a:spcPct val="25000"/>
              </a:spcBef>
              <a:spcAft>
                <a:spcPct val="0"/>
              </a:spcAft>
              <a:buChar char="»"/>
              <a:defRPr>
                <a:solidFill>
                  <a:schemeClr val="tx1"/>
                </a:solidFill>
                <a:latin typeface="Arial" charset="0"/>
              </a:defRPr>
            </a:lvl6pPr>
            <a:lvl7pPr marL="2971800" indent="-228600" eaLnBrk="0" fontAlgn="base" hangingPunct="0">
              <a:lnSpc>
                <a:spcPct val="95000"/>
              </a:lnSpc>
              <a:spcBef>
                <a:spcPct val="25000"/>
              </a:spcBef>
              <a:spcAft>
                <a:spcPct val="0"/>
              </a:spcAft>
              <a:buChar char="»"/>
              <a:defRPr>
                <a:solidFill>
                  <a:schemeClr val="tx1"/>
                </a:solidFill>
                <a:latin typeface="Arial" charset="0"/>
              </a:defRPr>
            </a:lvl7pPr>
            <a:lvl8pPr marL="3429000" indent="-228600" eaLnBrk="0" fontAlgn="base" hangingPunct="0">
              <a:lnSpc>
                <a:spcPct val="95000"/>
              </a:lnSpc>
              <a:spcBef>
                <a:spcPct val="25000"/>
              </a:spcBef>
              <a:spcAft>
                <a:spcPct val="0"/>
              </a:spcAft>
              <a:buChar char="»"/>
              <a:defRPr>
                <a:solidFill>
                  <a:schemeClr val="tx1"/>
                </a:solidFill>
                <a:latin typeface="Arial" charset="0"/>
              </a:defRPr>
            </a:lvl8pPr>
            <a:lvl9pPr marL="3886200" indent="-228600" eaLnBrk="0" fontAlgn="base" hangingPunct="0">
              <a:lnSpc>
                <a:spcPct val="95000"/>
              </a:lnSpc>
              <a:spcBef>
                <a:spcPct val="25000"/>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fld id="{9823149E-C8DB-4A42-925A-FC8C8181EC6C}" type="datetime1">
              <a:rPr lang="fi-FI" altLang="fi-FI" sz="1000" smtClean="0">
                <a:solidFill>
                  <a:schemeClr val="bg1"/>
                </a:solidFill>
              </a:rPr>
              <a:pPr eaLnBrk="1" hangingPunct="1">
                <a:lnSpc>
                  <a:spcPct val="100000"/>
                </a:lnSpc>
                <a:spcBef>
                  <a:spcPct val="0"/>
                </a:spcBef>
                <a:buClrTx/>
                <a:buFontTx/>
                <a:buNone/>
              </a:pPr>
              <a:t>14.6.2016</a:t>
            </a:fld>
            <a:endParaRPr lang="fi-FI" altLang="fi-FI" sz="1000" smtClean="0">
              <a:solidFill>
                <a:schemeClr val="bg1"/>
              </a:solidFill>
            </a:endParaRPr>
          </a:p>
        </p:txBody>
      </p:sp>
      <p:sp>
        <p:nvSpPr>
          <p:cNvPr id="21510" name="Footer Placeholder 3"/>
          <p:cNvSpPr>
            <a:spLocks noGrp="1"/>
          </p:cNvSpPr>
          <p:nvPr>
            <p:ph type="ftr" sz="quarter" idx="11"/>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charset="0"/>
              </a:defRPr>
            </a:lvl1pPr>
            <a:lvl2pPr marL="742950" indent="-285750" algn="l" eaLnBrk="0" hangingPunct="0">
              <a:lnSpc>
                <a:spcPct val="95000"/>
              </a:lnSpc>
              <a:spcBef>
                <a:spcPct val="25000"/>
              </a:spcBef>
              <a:buChar char="–"/>
              <a:defRPr sz="2000">
                <a:solidFill>
                  <a:schemeClr val="tx1"/>
                </a:solidFill>
                <a:latin typeface="Arial" charset="0"/>
              </a:defRPr>
            </a:lvl2pPr>
            <a:lvl3pPr marL="1143000" indent="-228600" algn="l" eaLnBrk="0" hangingPunct="0">
              <a:lnSpc>
                <a:spcPct val="95000"/>
              </a:lnSpc>
              <a:spcBef>
                <a:spcPct val="25000"/>
              </a:spcBef>
              <a:buClr>
                <a:schemeClr val="accent1"/>
              </a:buClr>
              <a:buChar char="•"/>
              <a:defRPr>
                <a:solidFill>
                  <a:schemeClr val="tx1"/>
                </a:solidFill>
                <a:latin typeface="Arial" charset="0"/>
              </a:defRPr>
            </a:lvl3pPr>
            <a:lvl4pPr marL="1600200" indent="-228600" algn="l" eaLnBrk="0" hangingPunct="0">
              <a:lnSpc>
                <a:spcPct val="95000"/>
              </a:lnSpc>
              <a:spcBef>
                <a:spcPct val="25000"/>
              </a:spcBef>
              <a:buChar char="–"/>
              <a:defRPr>
                <a:solidFill>
                  <a:schemeClr val="tx1"/>
                </a:solidFill>
                <a:latin typeface="Arial" charset="0"/>
              </a:defRPr>
            </a:lvl4pPr>
            <a:lvl5pPr marL="2057400" indent="-228600" algn="l" eaLnBrk="0" hangingPunct="0">
              <a:lnSpc>
                <a:spcPct val="95000"/>
              </a:lnSpc>
              <a:spcBef>
                <a:spcPct val="25000"/>
              </a:spcBef>
              <a:buChar char="»"/>
              <a:defRPr>
                <a:solidFill>
                  <a:schemeClr val="tx1"/>
                </a:solidFill>
                <a:latin typeface="Arial" charset="0"/>
              </a:defRPr>
            </a:lvl5pPr>
            <a:lvl6pPr marL="2514600" indent="-228600" eaLnBrk="0" fontAlgn="base" hangingPunct="0">
              <a:lnSpc>
                <a:spcPct val="95000"/>
              </a:lnSpc>
              <a:spcBef>
                <a:spcPct val="25000"/>
              </a:spcBef>
              <a:spcAft>
                <a:spcPct val="0"/>
              </a:spcAft>
              <a:buChar char="»"/>
              <a:defRPr>
                <a:solidFill>
                  <a:schemeClr val="tx1"/>
                </a:solidFill>
                <a:latin typeface="Arial" charset="0"/>
              </a:defRPr>
            </a:lvl6pPr>
            <a:lvl7pPr marL="2971800" indent="-228600" eaLnBrk="0" fontAlgn="base" hangingPunct="0">
              <a:lnSpc>
                <a:spcPct val="95000"/>
              </a:lnSpc>
              <a:spcBef>
                <a:spcPct val="25000"/>
              </a:spcBef>
              <a:spcAft>
                <a:spcPct val="0"/>
              </a:spcAft>
              <a:buChar char="»"/>
              <a:defRPr>
                <a:solidFill>
                  <a:schemeClr val="tx1"/>
                </a:solidFill>
                <a:latin typeface="Arial" charset="0"/>
              </a:defRPr>
            </a:lvl7pPr>
            <a:lvl8pPr marL="3429000" indent="-228600" eaLnBrk="0" fontAlgn="base" hangingPunct="0">
              <a:lnSpc>
                <a:spcPct val="95000"/>
              </a:lnSpc>
              <a:spcBef>
                <a:spcPct val="25000"/>
              </a:spcBef>
              <a:spcAft>
                <a:spcPct val="0"/>
              </a:spcAft>
              <a:buChar char="»"/>
              <a:defRPr>
                <a:solidFill>
                  <a:schemeClr val="tx1"/>
                </a:solidFill>
                <a:latin typeface="Arial" charset="0"/>
              </a:defRPr>
            </a:lvl8pPr>
            <a:lvl9pPr marL="3886200" indent="-228600" eaLnBrk="0" fontAlgn="base" hangingPunct="0">
              <a:lnSpc>
                <a:spcPct val="95000"/>
              </a:lnSpc>
              <a:spcBef>
                <a:spcPct val="25000"/>
              </a:spcBef>
              <a:spcAft>
                <a:spcPct val="0"/>
              </a:spcAft>
              <a:buChar char="»"/>
              <a:defRPr>
                <a:solidFill>
                  <a:schemeClr val="tx1"/>
                </a:solidFill>
                <a:latin typeface="Arial" charset="0"/>
              </a:defRPr>
            </a:lvl9pPr>
          </a:lstStyle>
          <a:p>
            <a:pPr algn="ctr" eaLnBrk="1" hangingPunct="1">
              <a:lnSpc>
                <a:spcPct val="100000"/>
              </a:lnSpc>
              <a:spcBef>
                <a:spcPct val="0"/>
              </a:spcBef>
              <a:buClrTx/>
              <a:buFontTx/>
              <a:buNone/>
            </a:pPr>
            <a:r>
              <a:rPr lang="fi-FI" altLang="fi-FI" sz="1000" smtClean="0">
                <a:solidFill>
                  <a:schemeClr val="bg1"/>
                </a:solidFill>
              </a:rPr>
              <a:t>RTA 2015</a:t>
            </a:r>
            <a:endParaRPr lang="fi-FI" altLang="fi-FI" sz="1000" smtClean="0">
              <a:solidFill>
                <a:schemeClr val="bg1"/>
              </a:solidFill>
            </a:endParaRPr>
          </a:p>
        </p:txBody>
      </p:sp>
      <p:sp>
        <p:nvSpPr>
          <p:cNvPr id="21511" name="Slide Number Placeholder 4"/>
          <p:cNvSpPr>
            <a:spLocks noGrp="1"/>
          </p:cNvSpPr>
          <p:nvPr>
            <p:ph type="sldNum" sz="quarter" idx="12"/>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charset="0"/>
              </a:defRPr>
            </a:lvl1pPr>
            <a:lvl2pPr marL="742950" indent="-285750" algn="l" eaLnBrk="0" hangingPunct="0">
              <a:lnSpc>
                <a:spcPct val="95000"/>
              </a:lnSpc>
              <a:spcBef>
                <a:spcPct val="25000"/>
              </a:spcBef>
              <a:buChar char="–"/>
              <a:defRPr sz="2000">
                <a:solidFill>
                  <a:schemeClr val="tx1"/>
                </a:solidFill>
                <a:latin typeface="Arial" charset="0"/>
              </a:defRPr>
            </a:lvl2pPr>
            <a:lvl3pPr marL="1143000" indent="-228600" algn="l" eaLnBrk="0" hangingPunct="0">
              <a:lnSpc>
                <a:spcPct val="95000"/>
              </a:lnSpc>
              <a:spcBef>
                <a:spcPct val="25000"/>
              </a:spcBef>
              <a:buClr>
                <a:schemeClr val="accent1"/>
              </a:buClr>
              <a:buChar char="•"/>
              <a:defRPr>
                <a:solidFill>
                  <a:schemeClr val="tx1"/>
                </a:solidFill>
                <a:latin typeface="Arial" charset="0"/>
              </a:defRPr>
            </a:lvl3pPr>
            <a:lvl4pPr marL="1600200" indent="-228600" algn="l" eaLnBrk="0" hangingPunct="0">
              <a:lnSpc>
                <a:spcPct val="95000"/>
              </a:lnSpc>
              <a:spcBef>
                <a:spcPct val="25000"/>
              </a:spcBef>
              <a:buChar char="–"/>
              <a:defRPr>
                <a:solidFill>
                  <a:schemeClr val="tx1"/>
                </a:solidFill>
                <a:latin typeface="Arial" charset="0"/>
              </a:defRPr>
            </a:lvl4pPr>
            <a:lvl5pPr marL="2057400" indent="-228600" algn="l" eaLnBrk="0" hangingPunct="0">
              <a:lnSpc>
                <a:spcPct val="95000"/>
              </a:lnSpc>
              <a:spcBef>
                <a:spcPct val="25000"/>
              </a:spcBef>
              <a:buChar char="»"/>
              <a:defRPr>
                <a:solidFill>
                  <a:schemeClr val="tx1"/>
                </a:solidFill>
                <a:latin typeface="Arial" charset="0"/>
              </a:defRPr>
            </a:lvl5pPr>
            <a:lvl6pPr marL="2514600" indent="-228600" eaLnBrk="0" fontAlgn="base" hangingPunct="0">
              <a:lnSpc>
                <a:spcPct val="95000"/>
              </a:lnSpc>
              <a:spcBef>
                <a:spcPct val="25000"/>
              </a:spcBef>
              <a:spcAft>
                <a:spcPct val="0"/>
              </a:spcAft>
              <a:buChar char="»"/>
              <a:defRPr>
                <a:solidFill>
                  <a:schemeClr val="tx1"/>
                </a:solidFill>
                <a:latin typeface="Arial" charset="0"/>
              </a:defRPr>
            </a:lvl6pPr>
            <a:lvl7pPr marL="2971800" indent="-228600" eaLnBrk="0" fontAlgn="base" hangingPunct="0">
              <a:lnSpc>
                <a:spcPct val="95000"/>
              </a:lnSpc>
              <a:spcBef>
                <a:spcPct val="25000"/>
              </a:spcBef>
              <a:spcAft>
                <a:spcPct val="0"/>
              </a:spcAft>
              <a:buChar char="»"/>
              <a:defRPr>
                <a:solidFill>
                  <a:schemeClr val="tx1"/>
                </a:solidFill>
                <a:latin typeface="Arial" charset="0"/>
              </a:defRPr>
            </a:lvl7pPr>
            <a:lvl8pPr marL="3429000" indent="-228600" eaLnBrk="0" fontAlgn="base" hangingPunct="0">
              <a:lnSpc>
                <a:spcPct val="95000"/>
              </a:lnSpc>
              <a:spcBef>
                <a:spcPct val="25000"/>
              </a:spcBef>
              <a:spcAft>
                <a:spcPct val="0"/>
              </a:spcAft>
              <a:buChar char="»"/>
              <a:defRPr>
                <a:solidFill>
                  <a:schemeClr val="tx1"/>
                </a:solidFill>
                <a:latin typeface="Arial" charset="0"/>
              </a:defRPr>
            </a:lvl8pPr>
            <a:lvl9pPr marL="3886200" indent="-228600" eaLnBrk="0" fontAlgn="base" hangingPunct="0">
              <a:lnSpc>
                <a:spcPct val="95000"/>
              </a:lnSpc>
              <a:spcBef>
                <a:spcPct val="25000"/>
              </a:spcBef>
              <a:spcAft>
                <a:spcPct val="0"/>
              </a:spcAft>
              <a:buChar char="»"/>
              <a:defRPr>
                <a:solidFill>
                  <a:schemeClr val="tx1"/>
                </a:solidFill>
                <a:latin typeface="Arial" charset="0"/>
              </a:defRPr>
            </a:lvl9pPr>
          </a:lstStyle>
          <a:p>
            <a:pPr algn="r" eaLnBrk="1" hangingPunct="1">
              <a:lnSpc>
                <a:spcPct val="100000"/>
              </a:lnSpc>
              <a:spcBef>
                <a:spcPct val="0"/>
              </a:spcBef>
              <a:buClrTx/>
              <a:buFontTx/>
              <a:buNone/>
            </a:pPr>
            <a:fld id="{54F0C9DB-C3E2-4867-8765-972A4C74A6DC}" type="slidenum">
              <a:rPr lang="fi-FI" altLang="fi-FI" sz="1000" smtClean="0">
                <a:solidFill>
                  <a:schemeClr val="bg1"/>
                </a:solidFill>
              </a:rPr>
              <a:pPr algn="r" eaLnBrk="1" hangingPunct="1">
                <a:lnSpc>
                  <a:spcPct val="100000"/>
                </a:lnSpc>
                <a:spcBef>
                  <a:spcPct val="0"/>
                </a:spcBef>
                <a:buClrTx/>
                <a:buFontTx/>
                <a:buNone/>
              </a:pPr>
              <a:t>40</a:t>
            </a:fld>
            <a:endParaRPr lang="fi-FI" altLang="fi-FI" sz="1000" smtClean="0">
              <a:solidFill>
                <a:schemeClr val="bg1"/>
              </a:solidFill>
            </a:endParaRPr>
          </a:p>
        </p:txBody>
      </p:sp>
      <p:pic>
        <p:nvPicPr>
          <p:cNvPr id="215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4222396"/>
            <a:ext cx="1920875"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470775"/>
      </p:ext>
    </p:extLst>
  </p:cSld>
  <p:clrMapOvr>
    <a:masterClrMapping/>
  </p:clrMapOvr>
  <p:transition spd="med">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fi-FI" altLang="fi-FI" sz="3200" smtClean="0"/>
              <a:t>Näytteet ovat osa kokonaisuutta!</a:t>
            </a:r>
          </a:p>
        </p:txBody>
      </p:sp>
      <p:sp>
        <p:nvSpPr>
          <p:cNvPr id="3" name="Content Placeholder 2"/>
          <p:cNvSpPr>
            <a:spLocks noGrp="1"/>
          </p:cNvSpPr>
          <p:nvPr>
            <p:ph idx="1"/>
          </p:nvPr>
        </p:nvSpPr>
        <p:spPr/>
        <p:txBody>
          <a:bodyPr>
            <a:normAutofit fontScale="92500"/>
          </a:bodyPr>
          <a:lstStyle/>
          <a:p>
            <a:pPr eaLnBrk="1" hangingPunct="1">
              <a:buFont typeface="Arial" charset="0"/>
              <a:buChar char="•"/>
              <a:defRPr/>
            </a:pPr>
            <a:r>
              <a:rPr lang="fi-FI" altLang="fi-FI" dirty="0" smtClean="0"/>
              <a:t>Otetaan tarvittaessa</a:t>
            </a:r>
          </a:p>
          <a:p>
            <a:pPr eaLnBrk="1" hangingPunct="1">
              <a:buFont typeface="Arial" charset="0"/>
              <a:buChar char="•"/>
              <a:defRPr/>
            </a:pPr>
            <a:r>
              <a:rPr lang="fi-FI" altLang="fi-FI" dirty="0" smtClean="0"/>
              <a:t>Pääasiassa materiaaleista otettuja näytteitä!</a:t>
            </a:r>
          </a:p>
          <a:p>
            <a:pPr eaLnBrk="1" hangingPunct="1">
              <a:defRPr/>
            </a:pPr>
            <a:r>
              <a:rPr lang="fi-FI" altLang="fi-FI" dirty="0" smtClean="0"/>
              <a:t>Ilmanäytteitä otetaan, jos </a:t>
            </a:r>
          </a:p>
          <a:p>
            <a:pPr lvl="1" eaLnBrk="1" hangingPunct="1">
              <a:defRPr/>
            </a:pPr>
            <a:r>
              <a:rPr lang="fi-FI" altLang="fi-FI" dirty="0" smtClean="0">
                <a:ea typeface="MS PGothic" pitchFamily="34" charset="-128"/>
              </a:rPr>
              <a:t>rakennusteknisessä selvityksessä ei löydetä poikkeavia mikrobilähteitä, mutta tilojen käyttäjien oireilu viittaa poikkeavaan mikrobialtistumiseen</a:t>
            </a:r>
          </a:p>
          <a:p>
            <a:pPr lvl="1" eaLnBrk="1" hangingPunct="1">
              <a:defRPr/>
            </a:pPr>
            <a:r>
              <a:rPr lang="fi-FI" altLang="fi-FI" dirty="0" smtClean="0">
                <a:ea typeface="MS PGothic" pitchFamily="34" charset="-128"/>
              </a:rPr>
              <a:t>halutaan osoittaa mikrobien kulkeutuminen tilasta toiseen</a:t>
            </a:r>
          </a:p>
          <a:p>
            <a:pPr eaLnBrk="1" hangingPunct="1">
              <a:defRPr/>
            </a:pPr>
            <a:r>
              <a:rPr lang="fi-FI" altLang="fi-FI" dirty="0" smtClean="0"/>
              <a:t>Ilmanäytteiden ongelmia</a:t>
            </a:r>
          </a:p>
          <a:p>
            <a:pPr lvl="1" eaLnBrk="1" hangingPunct="1">
              <a:defRPr/>
            </a:pPr>
            <a:r>
              <a:rPr lang="fi-FI" altLang="fi-FI" dirty="0" smtClean="0"/>
              <a:t>Suuri ajallinen ja paikallinen vaihtelu → useista huoneista, useita kertoja</a:t>
            </a:r>
          </a:p>
          <a:p>
            <a:pPr lvl="1" eaLnBrk="1" hangingPunct="1">
              <a:defRPr/>
            </a:pPr>
            <a:r>
              <a:rPr lang="fi-FI" altLang="fi-FI" dirty="0" smtClean="0"/>
              <a:t>Useita pitoisuuksiin vaikuttavia tekijöitä - ns. </a:t>
            </a:r>
            <a:r>
              <a:rPr lang="fi-FI" altLang="fi-FI" dirty="0" err="1" smtClean="0"/>
              <a:t>normaalilähteet-</a:t>
            </a:r>
            <a:r>
              <a:rPr lang="fi-FI" altLang="fi-FI" dirty="0" smtClean="0"/>
              <a:t> ja toiminnat kontrolloitava </a:t>
            </a:r>
          </a:p>
          <a:p>
            <a:pPr lvl="1" eaLnBrk="1" hangingPunct="1">
              <a:defRPr/>
            </a:pPr>
            <a:r>
              <a:rPr lang="fi-FI" altLang="fi-FI" dirty="0" smtClean="0"/>
              <a:t>Eivät paikallista vauriokohtaa!</a:t>
            </a:r>
          </a:p>
          <a:p>
            <a:pPr lvl="1" eaLnBrk="1" hangingPunct="1">
              <a:defRPr/>
            </a:pPr>
            <a:r>
              <a:rPr lang="fi-FI" altLang="fi-FI" dirty="0" smtClean="0"/>
              <a:t>Yksittäiset alhaiset pitoisuudet eivät poissulje vaurion mahdollisuutta</a:t>
            </a:r>
          </a:p>
          <a:p>
            <a:pPr lvl="1" eaLnBrk="1" hangingPunct="1">
              <a:defRPr/>
            </a:pPr>
            <a:endParaRPr lang="fi-FI" altLang="fi-FI" dirty="0" smtClean="0"/>
          </a:p>
          <a:p>
            <a:pPr marL="536575" lvl="1" indent="0" eaLnBrk="1" hangingPunct="1">
              <a:buFontTx/>
              <a:buNone/>
              <a:defRPr/>
            </a:pPr>
            <a:endParaRPr lang="fi-FI" altLang="fi-FI" dirty="0" smtClean="0"/>
          </a:p>
          <a:p>
            <a:pPr lvl="1" eaLnBrk="1" hangingPunct="1">
              <a:buFont typeface="Arial" charset="0"/>
              <a:buChar char="•"/>
              <a:defRPr/>
            </a:pPr>
            <a:endParaRPr lang="fi-FI" altLang="fi-FI" dirty="0" smtClean="0"/>
          </a:p>
          <a:p>
            <a:pPr>
              <a:defRPr/>
            </a:pPr>
            <a:endParaRPr lang="fi-FI" dirty="0"/>
          </a:p>
        </p:txBody>
      </p:sp>
      <p:sp>
        <p:nvSpPr>
          <p:cNvPr id="23556" name="Date Placeholder 3"/>
          <p:cNvSpPr>
            <a:spLocks noGrp="1"/>
          </p:cNvSpPr>
          <p:nvPr>
            <p:ph type="dt" sz="half" idx="10"/>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charset="0"/>
              </a:defRPr>
            </a:lvl1pPr>
            <a:lvl2pPr marL="742950" indent="-285750" algn="l" eaLnBrk="0" hangingPunct="0">
              <a:lnSpc>
                <a:spcPct val="95000"/>
              </a:lnSpc>
              <a:spcBef>
                <a:spcPct val="25000"/>
              </a:spcBef>
              <a:buChar char="–"/>
              <a:defRPr sz="2000">
                <a:solidFill>
                  <a:schemeClr val="tx1"/>
                </a:solidFill>
                <a:latin typeface="Arial" charset="0"/>
              </a:defRPr>
            </a:lvl2pPr>
            <a:lvl3pPr marL="1143000" indent="-228600" algn="l" eaLnBrk="0" hangingPunct="0">
              <a:lnSpc>
                <a:spcPct val="95000"/>
              </a:lnSpc>
              <a:spcBef>
                <a:spcPct val="25000"/>
              </a:spcBef>
              <a:buClr>
                <a:schemeClr val="accent1"/>
              </a:buClr>
              <a:buChar char="•"/>
              <a:defRPr>
                <a:solidFill>
                  <a:schemeClr val="tx1"/>
                </a:solidFill>
                <a:latin typeface="Arial" charset="0"/>
              </a:defRPr>
            </a:lvl3pPr>
            <a:lvl4pPr marL="1600200" indent="-228600" algn="l" eaLnBrk="0" hangingPunct="0">
              <a:lnSpc>
                <a:spcPct val="95000"/>
              </a:lnSpc>
              <a:spcBef>
                <a:spcPct val="25000"/>
              </a:spcBef>
              <a:buChar char="–"/>
              <a:defRPr>
                <a:solidFill>
                  <a:schemeClr val="tx1"/>
                </a:solidFill>
                <a:latin typeface="Arial" charset="0"/>
              </a:defRPr>
            </a:lvl4pPr>
            <a:lvl5pPr marL="2057400" indent="-228600" algn="l" eaLnBrk="0" hangingPunct="0">
              <a:lnSpc>
                <a:spcPct val="95000"/>
              </a:lnSpc>
              <a:spcBef>
                <a:spcPct val="25000"/>
              </a:spcBef>
              <a:buChar char="»"/>
              <a:defRPr>
                <a:solidFill>
                  <a:schemeClr val="tx1"/>
                </a:solidFill>
                <a:latin typeface="Arial" charset="0"/>
              </a:defRPr>
            </a:lvl5pPr>
            <a:lvl6pPr marL="2514600" indent="-228600" eaLnBrk="0" fontAlgn="base" hangingPunct="0">
              <a:lnSpc>
                <a:spcPct val="95000"/>
              </a:lnSpc>
              <a:spcBef>
                <a:spcPct val="25000"/>
              </a:spcBef>
              <a:spcAft>
                <a:spcPct val="0"/>
              </a:spcAft>
              <a:buChar char="»"/>
              <a:defRPr>
                <a:solidFill>
                  <a:schemeClr val="tx1"/>
                </a:solidFill>
                <a:latin typeface="Arial" charset="0"/>
              </a:defRPr>
            </a:lvl6pPr>
            <a:lvl7pPr marL="2971800" indent="-228600" eaLnBrk="0" fontAlgn="base" hangingPunct="0">
              <a:lnSpc>
                <a:spcPct val="95000"/>
              </a:lnSpc>
              <a:spcBef>
                <a:spcPct val="25000"/>
              </a:spcBef>
              <a:spcAft>
                <a:spcPct val="0"/>
              </a:spcAft>
              <a:buChar char="»"/>
              <a:defRPr>
                <a:solidFill>
                  <a:schemeClr val="tx1"/>
                </a:solidFill>
                <a:latin typeface="Arial" charset="0"/>
              </a:defRPr>
            </a:lvl7pPr>
            <a:lvl8pPr marL="3429000" indent="-228600" eaLnBrk="0" fontAlgn="base" hangingPunct="0">
              <a:lnSpc>
                <a:spcPct val="95000"/>
              </a:lnSpc>
              <a:spcBef>
                <a:spcPct val="25000"/>
              </a:spcBef>
              <a:spcAft>
                <a:spcPct val="0"/>
              </a:spcAft>
              <a:buChar char="»"/>
              <a:defRPr>
                <a:solidFill>
                  <a:schemeClr val="tx1"/>
                </a:solidFill>
                <a:latin typeface="Arial" charset="0"/>
              </a:defRPr>
            </a:lvl8pPr>
            <a:lvl9pPr marL="3886200" indent="-228600" eaLnBrk="0" fontAlgn="base" hangingPunct="0">
              <a:lnSpc>
                <a:spcPct val="95000"/>
              </a:lnSpc>
              <a:spcBef>
                <a:spcPct val="25000"/>
              </a:spcBef>
              <a:spcAft>
                <a:spcPct val="0"/>
              </a:spcAft>
              <a:buChar char="»"/>
              <a:defRPr>
                <a:solidFill>
                  <a:schemeClr val="tx1"/>
                </a:solidFill>
                <a:latin typeface="Arial" charset="0"/>
              </a:defRPr>
            </a:lvl9pPr>
          </a:lstStyle>
          <a:p>
            <a:pPr algn="ctr" eaLnBrk="1" hangingPunct="1">
              <a:lnSpc>
                <a:spcPct val="100000"/>
              </a:lnSpc>
              <a:spcBef>
                <a:spcPct val="0"/>
              </a:spcBef>
              <a:buClrTx/>
              <a:buFontTx/>
              <a:buNone/>
            </a:pPr>
            <a:fld id="{07033EA9-F086-4352-8697-3BB6A7BC6E32}" type="datetime1">
              <a:rPr lang="fi-FI" altLang="fi-FI" sz="1000" smtClean="0">
                <a:solidFill>
                  <a:srgbClr val="FFFFFF"/>
                </a:solidFill>
              </a:rPr>
              <a:pPr algn="ctr" eaLnBrk="1" hangingPunct="1">
                <a:lnSpc>
                  <a:spcPct val="100000"/>
                </a:lnSpc>
                <a:spcBef>
                  <a:spcPct val="0"/>
                </a:spcBef>
                <a:buClrTx/>
                <a:buFontTx/>
                <a:buNone/>
              </a:pPr>
              <a:t>14.6.2016</a:t>
            </a:fld>
            <a:endParaRPr lang="fi-FI" altLang="fi-FI" sz="1000" smtClean="0">
              <a:solidFill>
                <a:srgbClr val="FFFFFF"/>
              </a:solidFill>
            </a:endParaRPr>
          </a:p>
        </p:txBody>
      </p:sp>
      <p:sp>
        <p:nvSpPr>
          <p:cNvPr id="23557" name="Footer Placeholder 4"/>
          <p:cNvSpPr>
            <a:spLocks noGrp="1"/>
          </p:cNvSpPr>
          <p:nvPr>
            <p:ph type="ftr" sz="quarter" idx="11"/>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charset="0"/>
              </a:defRPr>
            </a:lvl1pPr>
            <a:lvl2pPr marL="742950" indent="-285750" algn="l" eaLnBrk="0" hangingPunct="0">
              <a:lnSpc>
                <a:spcPct val="95000"/>
              </a:lnSpc>
              <a:spcBef>
                <a:spcPct val="25000"/>
              </a:spcBef>
              <a:buChar char="–"/>
              <a:defRPr sz="2000">
                <a:solidFill>
                  <a:schemeClr val="tx1"/>
                </a:solidFill>
                <a:latin typeface="Arial" charset="0"/>
              </a:defRPr>
            </a:lvl2pPr>
            <a:lvl3pPr marL="1143000" indent="-228600" algn="l" eaLnBrk="0" hangingPunct="0">
              <a:lnSpc>
                <a:spcPct val="95000"/>
              </a:lnSpc>
              <a:spcBef>
                <a:spcPct val="25000"/>
              </a:spcBef>
              <a:buClr>
                <a:schemeClr val="accent1"/>
              </a:buClr>
              <a:buChar char="•"/>
              <a:defRPr>
                <a:solidFill>
                  <a:schemeClr val="tx1"/>
                </a:solidFill>
                <a:latin typeface="Arial" charset="0"/>
              </a:defRPr>
            </a:lvl3pPr>
            <a:lvl4pPr marL="1600200" indent="-228600" algn="l" eaLnBrk="0" hangingPunct="0">
              <a:lnSpc>
                <a:spcPct val="95000"/>
              </a:lnSpc>
              <a:spcBef>
                <a:spcPct val="25000"/>
              </a:spcBef>
              <a:buChar char="–"/>
              <a:defRPr>
                <a:solidFill>
                  <a:schemeClr val="tx1"/>
                </a:solidFill>
                <a:latin typeface="Arial" charset="0"/>
              </a:defRPr>
            </a:lvl4pPr>
            <a:lvl5pPr marL="2057400" indent="-228600" algn="l" eaLnBrk="0" hangingPunct="0">
              <a:lnSpc>
                <a:spcPct val="95000"/>
              </a:lnSpc>
              <a:spcBef>
                <a:spcPct val="25000"/>
              </a:spcBef>
              <a:buChar char="»"/>
              <a:defRPr>
                <a:solidFill>
                  <a:schemeClr val="tx1"/>
                </a:solidFill>
                <a:latin typeface="Arial" charset="0"/>
              </a:defRPr>
            </a:lvl5pPr>
            <a:lvl6pPr marL="2514600" indent="-228600" eaLnBrk="0" fontAlgn="base" hangingPunct="0">
              <a:lnSpc>
                <a:spcPct val="95000"/>
              </a:lnSpc>
              <a:spcBef>
                <a:spcPct val="25000"/>
              </a:spcBef>
              <a:spcAft>
                <a:spcPct val="0"/>
              </a:spcAft>
              <a:buChar char="»"/>
              <a:defRPr>
                <a:solidFill>
                  <a:schemeClr val="tx1"/>
                </a:solidFill>
                <a:latin typeface="Arial" charset="0"/>
              </a:defRPr>
            </a:lvl6pPr>
            <a:lvl7pPr marL="2971800" indent="-228600" eaLnBrk="0" fontAlgn="base" hangingPunct="0">
              <a:lnSpc>
                <a:spcPct val="95000"/>
              </a:lnSpc>
              <a:spcBef>
                <a:spcPct val="25000"/>
              </a:spcBef>
              <a:spcAft>
                <a:spcPct val="0"/>
              </a:spcAft>
              <a:buChar char="»"/>
              <a:defRPr>
                <a:solidFill>
                  <a:schemeClr val="tx1"/>
                </a:solidFill>
                <a:latin typeface="Arial" charset="0"/>
              </a:defRPr>
            </a:lvl7pPr>
            <a:lvl8pPr marL="3429000" indent="-228600" eaLnBrk="0" fontAlgn="base" hangingPunct="0">
              <a:lnSpc>
                <a:spcPct val="95000"/>
              </a:lnSpc>
              <a:spcBef>
                <a:spcPct val="25000"/>
              </a:spcBef>
              <a:spcAft>
                <a:spcPct val="0"/>
              </a:spcAft>
              <a:buChar char="»"/>
              <a:defRPr>
                <a:solidFill>
                  <a:schemeClr val="tx1"/>
                </a:solidFill>
                <a:latin typeface="Arial" charset="0"/>
              </a:defRPr>
            </a:lvl8pPr>
            <a:lvl9pPr marL="3886200" indent="-228600" eaLnBrk="0" fontAlgn="base" hangingPunct="0">
              <a:lnSpc>
                <a:spcPct val="95000"/>
              </a:lnSpc>
              <a:spcBef>
                <a:spcPct val="25000"/>
              </a:spcBef>
              <a:spcAft>
                <a:spcPct val="0"/>
              </a:spcAft>
              <a:buChar char="»"/>
              <a:defRPr>
                <a:solidFill>
                  <a:schemeClr val="tx1"/>
                </a:solidFill>
                <a:latin typeface="Arial" charset="0"/>
              </a:defRPr>
            </a:lvl9pPr>
          </a:lstStyle>
          <a:p>
            <a:pPr algn="ctr" eaLnBrk="1" hangingPunct="1">
              <a:lnSpc>
                <a:spcPct val="100000"/>
              </a:lnSpc>
              <a:spcBef>
                <a:spcPct val="0"/>
              </a:spcBef>
              <a:buClrTx/>
              <a:buFontTx/>
              <a:buNone/>
            </a:pPr>
            <a:r>
              <a:rPr lang="fi-FI" altLang="fi-FI" sz="1000" smtClean="0">
                <a:solidFill>
                  <a:srgbClr val="FFFFFF"/>
                </a:solidFill>
              </a:rPr>
              <a:t>RTA 2015</a:t>
            </a:r>
            <a:endParaRPr lang="fi-FI" altLang="fi-FI" sz="1000" smtClean="0">
              <a:solidFill>
                <a:srgbClr val="FFFFFF"/>
              </a:solidFill>
            </a:endParaRPr>
          </a:p>
        </p:txBody>
      </p:sp>
      <p:sp>
        <p:nvSpPr>
          <p:cNvPr id="23558" name="Slide Number Placeholder 5"/>
          <p:cNvSpPr>
            <a:spLocks noGrp="1"/>
          </p:cNvSpPr>
          <p:nvPr>
            <p:ph type="sldNum" sz="quarter" idx="12"/>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charset="0"/>
              </a:defRPr>
            </a:lvl1pPr>
            <a:lvl2pPr marL="742950" indent="-285750" algn="l" eaLnBrk="0" hangingPunct="0">
              <a:lnSpc>
                <a:spcPct val="95000"/>
              </a:lnSpc>
              <a:spcBef>
                <a:spcPct val="25000"/>
              </a:spcBef>
              <a:buChar char="–"/>
              <a:defRPr sz="2000">
                <a:solidFill>
                  <a:schemeClr val="tx1"/>
                </a:solidFill>
                <a:latin typeface="Arial" charset="0"/>
              </a:defRPr>
            </a:lvl2pPr>
            <a:lvl3pPr marL="1143000" indent="-228600" algn="l" eaLnBrk="0" hangingPunct="0">
              <a:lnSpc>
                <a:spcPct val="95000"/>
              </a:lnSpc>
              <a:spcBef>
                <a:spcPct val="25000"/>
              </a:spcBef>
              <a:buClr>
                <a:schemeClr val="accent1"/>
              </a:buClr>
              <a:buChar char="•"/>
              <a:defRPr>
                <a:solidFill>
                  <a:schemeClr val="tx1"/>
                </a:solidFill>
                <a:latin typeface="Arial" charset="0"/>
              </a:defRPr>
            </a:lvl3pPr>
            <a:lvl4pPr marL="1600200" indent="-228600" algn="l" eaLnBrk="0" hangingPunct="0">
              <a:lnSpc>
                <a:spcPct val="95000"/>
              </a:lnSpc>
              <a:spcBef>
                <a:spcPct val="25000"/>
              </a:spcBef>
              <a:buChar char="–"/>
              <a:defRPr>
                <a:solidFill>
                  <a:schemeClr val="tx1"/>
                </a:solidFill>
                <a:latin typeface="Arial" charset="0"/>
              </a:defRPr>
            </a:lvl4pPr>
            <a:lvl5pPr marL="2057400" indent="-228600" algn="l" eaLnBrk="0" hangingPunct="0">
              <a:lnSpc>
                <a:spcPct val="95000"/>
              </a:lnSpc>
              <a:spcBef>
                <a:spcPct val="25000"/>
              </a:spcBef>
              <a:buChar char="»"/>
              <a:defRPr>
                <a:solidFill>
                  <a:schemeClr val="tx1"/>
                </a:solidFill>
                <a:latin typeface="Arial" charset="0"/>
              </a:defRPr>
            </a:lvl5pPr>
            <a:lvl6pPr marL="2514600" indent="-228600" eaLnBrk="0" fontAlgn="base" hangingPunct="0">
              <a:lnSpc>
                <a:spcPct val="95000"/>
              </a:lnSpc>
              <a:spcBef>
                <a:spcPct val="25000"/>
              </a:spcBef>
              <a:spcAft>
                <a:spcPct val="0"/>
              </a:spcAft>
              <a:buChar char="»"/>
              <a:defRPr>
                <a:solidFill>
                  <a:schemeClr val="tx1"/>
                </a:solidFill>
                <a:latin typeface="Arial" charset="0"/>
              </a:defRPr>
            </a:lvl6pPr>
            <a:lvl7pPr marL="2971800" indent="-228600" eaLnBrk="0" fontAlgn="base" hangingPunct="0">
              <a:lnSpc>
                <a:spcPct val="95000"/>
              </a:lnSpc>
              <a:spcBef>
                <a:spcPct val="25000"/>
              </a:spcBef>
              <a:spcAft>
                <a:spcPct val="0"/>
              </a:spcAft>
              <a:buChar char="»"/>
              <a:defRPr>
                <a:solidFill>
                  <a:schemeClr val="tx1"/>
                </a:solidFill>
                <a:latin typeface="Arial" charset="0"/>
              </a:defRPr>
            </a:lvl7pPr>
            <a:lvl8pPr marL="3429000" indent="-228600" eaLnBrk="0" fontAlgn="base" hangingPunct="0">
              <a:lnSpc>
                <a:spcPct val="95000"/>
              </a:lnSpc>
              <a:spcBef>
                <a:spcPct val="25000"/>
              </a:spcBef>
              <a:spcAft>
                <a:spcPct val="0"/>
              </a:spcAft>
              <a:buChar char="»"/>
              <a:defRPr>
                <a:solidFill>
                  <a:schemeClr val="tx1"/>
                </a:solidFill>
                <a:latin typeface="Arial" charset="0"/>
              </a:defRPr>
            </a:lvl8pPr>
            <a:lvl9pPr marL="3886200" indent="-228600" eaLnBrk="0" fontAlgn="base" hangingPunct="0">
              <a:lnSpc>
                <a:spcPct val="95000"/>
              </a:lnSpc>
              <a:spcBef>
                <a:spcPct val="25000"/>
              </a:spcBef>
              <a:spcAft>
                <a:spcPct val="0"/>
              </a:spcAft>
              <a:buChar char="»"/>
              <a:defRPr>
                <a:solidFill>
                  <a:schemeClr val="tx1"/>
                </a:solidFill>
                <a:latin typeface="Arial" charset="0"/>
              </a:defRPr>
            </a:lvl9pPr>
          </a:lstStyle>
          <a:p>
            <a:pPr algn="r" eaLnBrk="1" hangingPunct="1">
              <a:lnSpc>
                <a:spcPct val="100000"/>
              </a:lnSpc>
              <a:spcBef>
                <a:spcPct val="0"/>
              </a:spcBef>
              <a:buClrTx/>
              <a:buFontTx/>
              <a:buNone/>
            </a:pPr>
            <a:fld id="{B3E4D89A-735B-4006-9B05-83C4E482FB41}" type="slidenum">
              <a:rPr lang="fi-FI" altLang="fi-FI" sz="1000" smtClean="0">
                <a:solidFill>
                  <a:srgbClr val="FFFFFF"/>
                </a:solidFill>
              </a:rPr>
              <a:pPr algn="r" eaLnBrk="1" hangingPunct="1">
                <a:lnSpc>
                  <a:spcPct val="100000"/>
                </a:lnSpc>
                <a:spcBef>
                  <a:spcPct val="0"/>
                </a:spcBef>
                <a:buClrTx/>
                <a:buFontTx/>
                <a:buNone/>
              </a:pPr>
              <a:t>41</a:t>
            </a:fld>
            <a:endParaRPr lang="fi-FI" altLang="fi-FI" sz="1000" smtClean="0">
              <a:solidFill>
                <a:srgbClr val="FFFFFF"/>
              </a:solidFill>
            </a:endParaRPr>
          </a:p>
        </p:txBody>
      </p:sp>
      <p:sp>
        <p:nvSpPr>
          <p:cNvPr id="23559" name="Rectangle 6"/>
          <p:cNvSpPr>
            <a:spLocks noChangeArrowheads="1"/>
          </p:cNvSpPr>
          <p:nvPr/>
        </p:nvSpPr>
        <p:spPr bwMode="auto">
          <a:xfrm>
            <a:off x="2286000" y="1304925"/>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lnSpc>
                <a:spcPct val="95000"/>
              </a:lnSpc>
              <a:spcBef>
                <a:spcPct val="35000"/>
              </a:spcBef>
              <a:buClr>
                <a:schemeClr val="accent1"/>
              </a:buClr>
              <a:buChar char="•"/>
              <a:defRPr sz="2200">
                <a:solidFill>
                  <a:schemeClr val="tx1"/>
                </a:solidFill>
                <a:latin typeface="Arial" charset="0"/>
              </a:defRPr>
            </a:lvl1pPr>
            <a:lvl2pPr marL="742950" indent="-285750" algn="l" eaLnBrk="0" hangingPunct="0">
              <a:lnSpc>
                <a:spcPct val="95000"/>
              </a:lnSpc>
              <a:spcBef>
                <a:spcPct val="25000"/>
              </a:spcBef>
              <a:buChar char="–"/>
              <a:defRPr sz="2000">
                <a:solidFill>
                  <a:schemeClr val="tx1"/>
                </a:solidFill>
                <a:latin typeface="Arial" charset="0"/>
              </a:defRPr>
            </a:lvl2pPr>
            <a:lvl3pPr marL="1143000" indent="-228600" algn="l" eaLnBrk="0" hangingPunct="0">
              <a:lnSpc>
                <a:spcPct val="95000"/>
              </a:lnSpc>
              <a:spcBef>
                <a:spcPct val="25000"/>
              </a:spcBef>
              <a:buClr>
                <a:schemeClr val="accent1"/>
              </a:buClr>
              <a:buChar char="•"/>
              <a:defRPr>
                <a:solidFill>
                  <a:schemeClr val="tx1"/>
                </a:solidFill>
                <a:latin typeface="Arial" charset="0"/>
              </a:defRPr>
            </a:lvl3pPr>
            <a:lvl4pPr marL="1600200" indent="-228600" algn="l" eaLnBrk="0" hangingPunct="0">
              <a:lnSpc>
                <a:spcPct val="95000"/>
              </a:lnSpc>
              <a:spcBef>
                <a:spcPct val="25000"/>
              </a:spcBef>
              <a:buChar char="–"/>
              <a:defRPr>
                <a:solidFill>
                  <a:schemeClr val="tx1"/>
                </a:solidFill>
                <a:latin typeface="Arial" charset="0"/>
              </a:defRPr>
            </a:lvl4pPr>
            <a:lvl5pPr marL="2057400" indent="-228600" algn="l" eaLnBrk="0" hangingPunct="0">
              <a:lnSpc>
                <a:spcPct val="95000"/>
              </a:lnSpc>
              <a:spcBef>
                <a:spcPct val="25000"/>
              </a:spcBef>
              <a:buChar char="»"/>
              <a:defRPr>
                <a:solidFill>
                  <a:schemeClr val="tx1"/>
                </a:solidFill>
                <a:latin typeface="Arial" charset="0"/>
              </a:defRPr>
            </a:lvl5pPr>
            <a:lvl6pPr marL="2514600" indent="-228600" eaLnBrk="0" fontAlgn="base" hangingPunct="0">
              <a:lnSpc>
                <a:spcPct val="95000"/>
              </a:lnSpc>
              <a:spcBef>
                <a:spcPct val="25000"/>
              </a:spcBef>
              <a:spcAft>
                <a:spcPct val="0"/>
              </a:spcAft>
              <a:buChar char="»"/>
              <a:defRPr>
                <a:solidFill>
                  <a:schemeClr val="tx1"/>
                </a:solidFill>
                <a:latin typeface="Arial" charset="0"/>
              </a:defRPr>
            </a:lvl6pPr>
            <a:lvl7pPr marL="2971800" indent="-228600" eaLnBrk="0" fontAlgn="base" hangingPunct="0">
              <a:lnSpc>
                <a:spcPct val="95000"/>
              </a:lnSpc>
              <a:spcBef>
                <a:spcPct val="25000"/>
              </a:spcBef>
              <a:spcAft>
                <a:spcPct val="0"/>
              </a:spcAft>
              <a:buChar char="»"/>
              <a:defRPr>
                <a:solidFill>
                  <a:schemeClr val="tx1"/>
                </a:solidFill>
                <a:latin typeface="Arial" charset="0"/>
              </a:defRPr>
            </a:lvl7pPr>
            <a:lvl8pPr marL="3429000" indent="-228600" eaLnBrk="0" fontAlgn="base" hangingPunct="0">
              <a:lnSpc>
                <a:spcPct val="95000"/>
              </a:lnSpc>
              <a:spcBef>
                <a:spcPct val="25000"/>
              </a:spcBef>
              <a:spcAft>
                <a:spcPct val="0"/>
              </a:spcAft>
              <a:buChar char="»"/>
              <a:defRPr>
                <a:solidFill>
                  <a:schemeClr val="tx1"/>
                </a:solidFill>
                <a:latin typeface="Arial" charset="0"/>
              </a:defRPr>
            </a:lvl8pPr>
            <a:lvl9pPr marL="3886200" indent="-228600" eaLnBrk="0" fontAlgn="base" hangingPunct="0">
              <a:lnSpc>
                <a:spcPct val="95000"/>
              </a:lnSpc>
              <a:spcBef>
                <a:spcPct val="25000"/>
              </a:spcBef>
              <a:spcAft>
                <a:spcPct val="0"/>
              </a:spcAft>
              <a:buChar char="»"/>
              <a:defRPr>
                <a:solidFill>
                  <a:schemeClr val="tx1"/>
                </a:solidFill>
                <a:latin typeface="Arial" charset="0"/>
              </a:defRPr>
            </a:lvl9pPr>
          </a:lstStyle>
          <a:p>
            <a:pPr algn="ctr" eaLnBrk="1" hangingPunct="1">
              <a:lnSpc>
                <a:spcPct val="100000"/>
              </a:lnSpc>
              <a:spcBef>
                <a:spcPct val="0"/>
              </a:spcBef>
              <a:buClrTx/>
              <a:buFontTx/>
              <a:buNone/>
            </a:pPr>
            <a:r>
              <a:rPr lang="fi-FI" altLang="fi-FI" sz="1800"/>
              <a:t> </a:t>
            </a:r>
          </a:p>
          <a:p>
            <a:pPr algn="ctr" eaLnBrk="1" hangingPunct="1">
              <a:lnSpc>
                <a:spcPct val="100000"/>
              </a:lnSpc>
              <a:spcBef>
                <a:spcPct val="0"/>
              </a:spcBef>
              <a:buClr>
                <a:srgbClr val="A3D47B"/>
              </a:buClr>
              <a:buFontTx/>
              <a:buNone/>
            </a:pPr>
            <a:endParaRPr lang="fi-FI" altLang="fi-FI" sz="1800"/>
          </a:p>
          <a:p>
            <a:pPr algn="ctr" eaLnBrk="1" hangingPunct="1">
              <a:lnSpc>
                <a:spcPct val="100000"/>
              </a:lnSpc>
              <a:spcBef>
                <a:spcPct val="0"/>
              </a:spcBef>
              <a:buClrTx/>
              <a:buFontTx/>
              <a:buNone/>
            </a:pPr>
            <a:endParaRPr lang="fi-FI" altLang="fi-FI" sz="1800"/>
          </a:p>
        </p:txBody>
      </p:sp>
    </p:spTree>
    <p:extLst>
      <p:ext uri="{BB962C8B-B14F-4D97-AF65-F5344CB8AC3E}">
        <p14:creationId xmlns:p14="http://schemas.microsoft.com/office/powerpoint/2010/main" val="1372210245"/>
      </p:ext>
    </p:extLst>
  </p:cSld>
  <p:clrMapOvr>
    <a:masterClrMapping/>
  </p:clrMapOvr>
  <p:transition spd="med">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p:txBody>
          <a:bodyPr/>
          <a:lstStyle/>
          <a:p>
            <a:r>
              <a:rPr lang="fi-FI" altLang="fi-FI" sz="2400" dirty="0" smtClean="0"/>
              <a:t> </a:t>
            </a:r>
            <a:r>
              <a:rPr lang="fi-FI" altLang="fi-FI" dirty="0" smtClean="0"/>
              <a:t>Vaurioiden/epäpuhtauslähteen vakavuuden arviointi</a:t>
            </a:r>
          </a:p>
        </p:txBody>
      </p:sp>
      <p:sp>
        <p:nvSpPr>
          <p:cNvPr id="7" name="Content Placeholder 6"/>
          <p:cNvSpPr>
            <a:spLocks noGrp="1"/>
          </p:cNvSpPr>
          <p:nvPr>
            <p:ph idx="1"/>
          </p:nvPr>
        </p:nvSpPr>
        <p:spPr/>
        <p:txBody>
          <a:bodyPr>
            <a:normAutofit/>
          </a:bodyPr>
          <a:lstStyle/>
          <a:p>
            <a:pPr>
              <a:defRPr/>
            </a:pPr>
            <a:r>
              <a:rPr lang="fi-FI" sz="1800" dirty="0" smtClean="0"/>
              <a:t>Ei ole olemassa yhtä yksittäistä mittausta/tutkimusta, joka kertoo vaurioiden vakavuuden tason</a:t>
            </a:r>
          </a:p>
          <a:p>
            <a:pPr>
              <a:defRPr/>
            </a:pPr>
            <a:r>
              <a:rPr lang="fi-FI" sz="1800" dirty="0" smtClean="0"/>
              <a:t>Tulee myös perustua kokonaisuuden arviointiin, jossa huomioidaan</a:t>
            </a:r>
          </a:p>
          <a:p>
            <a:pPr lvl="1">
              <a:defRPr/>
            </a:pPr>
            <a:r>
              <a:rPr lang="fi-FI" sz="1600" dirty="0" smtClean="0"/>
              <a:t>Vaurioiden/epäpuhtauslähteen esiintyminen, laajuus/vakavuus</a:t>
            </a:r>
          </a:p>
          <a:p>
            <a:pPr lvl="1">
              <a:defRPr/>
            </a:pPr>
            <a:r>
              <a:rPr lang="fi-FI" sz="1600" dirty="0" smtClean="0"/>
              <a:t>Altistumisen todennäköisyys</a:t>
            </a:r>
          </a:p>
          <a:p>
            <a:pPr lvl="1">
              <a:defRPr/>
            </a:pPr>
            <a:r>
              <a:rPr lang="fi-FI" sz="1600" dirty="0"/>
              <a:t>Toteutuneet terveyshaitat (oireet ja sairaudet): huomioiminen haastavaa, koska yk</a:t>
            </a:r>
            <a:r>
              <a:rPr lang="fi-FI" altLang="fi-FI" sz="1600" dirty="0"/>
              <a:t>sittäisen asukkaan kokeman oireilun merkitystä on vaikea arvioida - herkkyys vaihtelee voimakkaasti </a:t>
            </a:r>
            <a:endParaRPr lang="fi-FI" sz="1600" dirty="0"/>
          </a:p>
          <a:p>
            <a:pPr marL="285750" lvl="1" indent="-285750">
              <a:defRPr/>
            </a:pPr>
            <a:r>
              <a:rPr lang="fi-FI" dirty="0"/>
              <a:t>Toimenpiteiden kiireellisyyden määrittelyssä merkittävää myös</a:t>
            </a:r>
          </a:p>
          <a:p>
            <a:pPr marL="730250" lvl="2" indent="-285750">
              <a:defRPr/>
            </a:pPr>
            <a:r>
              <a:rPr lang="fi-FI" dirty="0"/>
              <a:t>Altistumisen välttämisen mahdollisuudet ja siitä seuraavat </a:t>
            </a:r>
            <a:r>
              <a:rPr lang="fi-FI" dirty="0" smtClean="0"/>
              <a:t>olosuhteet</a:t>
            </a:r>
          </a:p>
          <a:p>
            <a:pPr marL="371475" lvl="1" indent="-285750">
              <a:defRPr/>
            </a:pPr>
            <a:r>
              <a:rPr lang="fi-FI" dirty="0" smtClean="0"/>
              <a:t>Noudattaa </a:t>
            </a:r>
            <a:r>
              <a:rPr lang="fi-FI" dirty="0"/>
              <a:t>samoja periaatteita, mitä kuvattu myöhemmin esitettävässä ”Toimintaohje työpaikkojen sisäilmasto-ongelmien selvittämiseen”</a:t>
            </a:r>
          </a:p>
          <a:p>
            <a:pPr marL="730250" lvl="2" indent="-285750">
              <a:spcBef>
                <a:spcPct val="35000"/>
              </a:spcBef>
              <a:defRPr/>
            </a:pPr>
            <a:endParaRPr lang="fi-FI" sz="1800" dirty="0" smtClean="0"/>
          </a:p>
          <a:p>
            <a:pPr>
              <a:defRPr/>
            </a:pPr>
            <a:endParaRPr lang="fi-FI" sz="1800" dirty="0"/>
          </a:p>
        </p:txBody>
      </p:sp>
      <p:sp>
        <p:nvSpPr>
          <p:cNvPr id="21508" name="Date Placeholder 1"/>
          <p:cNvSpPr>
            <a:spLocks noGrp="1"/>
          </p:cNvSpPr>
          <p:nvPr>
            <p:ph type="dt" sz="half" idx="10"/>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ctr" eaLnBrk="1" hangingPunct="1">
              <a:lnSpc>
                <a:spcPct val="100000"/>
              </a:lnSpc>
              <a:spcBef>
                <a:spcPct val="0"/>
              </a:spcBef>
              <a:buClrTx/>
              <a:buFontTx/>
              <a:buNone/>
            </a:pPr>
            <a:fld id="{4F07F624-EED5-45F4-A647-2A2F3004D19F}" type="datetime1">
              <a:rPr lang="fi-FI" altLang="fi-FI" sz="1000" smtClean="0">
                <a:solidFill>
                  <a:srgbClr val="FFFFFF"/>
                </a:solidFill>
              </a:rPr>
              <a:pPr algn="ctr" eaLnBrk="1" hangingPunct="1">
                <a:lnSpc>
                  <a:spcPct val="100000"/>
                </a:lnSpc>
                <a:spcBef>
                  <a:spcPct val="0"/>
                </a:spcBef>
                <a:buClrTx/>
                <a:buFontTx/>
                <a:buNone/>
              </a:pPr>
              <a:t>14.6.2016</a:t>
            </a:fld>
            <a:endParaRPr lang="fi-FI" altLang="fi-FI" sz="1000" smtClean="0">
              <a:solidFill>
                <a:srgbClr val="FFFFFF"/>
              </a:solidFill>
            </a:endParaRPr>
          </a:p>
        </p:txBody>
      </p:sp>
      <p:sp>
        <p:nvSpPr>
          <p:cNvPr id="21509" name="Footer Placeholder 2"/>
          <p:cNvSpPr>
            <a:spLocks noGrp="1"/>
          </p:cNvSpPr>
          <p:nvPr>
            <p:ph type="ftr" sz="quarter" idx="11"/>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fi-FI" altLang="fi-FI" sz="1000" smtClean="0">
                <a:solidFill>
                  <a:srgbClr val="FFFFFF"/>
                </a:solidFill>
              </a:rPr>
              <a:t>YAMK ja RATEKO 2015</a:t>
            </a:r>
            <a:endParaRPr lang="fi-FI" altLang="fi-FI" sz="1000" smtClean="0">
              <a:solidFill>
                <a:srgbClr val="FFFFFF"/>
              </a:solidFill>
            </a:endParaRPr>
          </a:p>
        </p:txBody>
      </p:sp>
      <p:sp>
        <p:nvSpPr>
          <p:cNvPr id="21510" name="Slide Number Placeholder 3"/>
          <p:cNvSpPr>
            <a:spLocks noGrp="1"/>
          </p:cNvSpPr>
          <p:nvPr>
            <p:ph type="sldNum" sz="quarter" idx="12"/>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r" eaLnBrk="1" hangingPunct="1">
              <a:lnSpc>
                <a:spcPct val="100000"/>
              </a:lnSpc>
              <a:spcBef>
                <a:spcPct val="0"/>
              </a:spcBef>
              <a:buClrTx/>
              <a:buFontTx/>
              <a:buNone/>
            </a:pPr>
            <a:fld id="{30C65DE3-98AB-49F0-AD54-40A4A2C368EE}" type="slidenum">
              <a:rPr lang="fi-FI" altLang="fi-FI" sz="1000">
                <a:solidFill>
                  <a:srgbClr val="FFFFFF"/>
                </a:solidFill>
              </a:rPr>
              <a:pPr algn="r" eaLnBrk="1" hangingPunct="1">
                <a:lnSpc>
                  <a:spcPct val="100000"/>
                </a:lnSpc>
                <a:spcBef>
                  <a:spcPct val="0"/>
                </a:spcBef>
                <a:buClrTx/>
                <a:buFontTx/>
                <a:buNone/>
              </a:pPr>
              <a:t>42</a:t>
            </a:fld>
            <a:endParaRPr lang="fi-FI" altLang="fi-FI" sz="1000">
              <a:solidFill>
                <a:srgbClr val="FFFFFF"/>
              </a:solidFill>
            </a:endParaRPr>
          </a:p>
        </p:txBody>
      </p:sp>
    </p:spTree>
    <p:extLst>
      <p:ext uri="{BB962C8B-B14F-4D97-AF65-F5344CB8AC3E}">
        <p14:creationId xmlns:p14="http://schemas.microsoft.com/office/powerpoint/2010/main" val="988618535"/>
      </p:ext>
    </p:extLst>
  </p:cSld>
  <p:clrMapOvr>
    <a:masterClrMapping/>
  </p:clrMapOvr>
  <p:transition spd="med">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fi-FI" altLang="fi-FI" dirty="0" smtClean="0"/>
              <a:t>Vaurioiden esiintyminen,  laajuus / vakavuus </a:t>
            </a:r>
          </a:p>
        </p:txBody>
      </p:sp>
      <p:sp>
        <p:nvSpPr>
          <p:cNvPr id="22531" name="Content Placeholder 2"/>
          <p:cNvSpPr>
            <a:spLocks noGrp="1"/>
          </p:cNvSpPr>
          <p:nvPr>
            <p:ph idx="1"/>
          </p:nvPr>
        </p:nvSpPr>
        <p:spPr>
          <a:xfrm>
            <a:off x="827089" y="1628775"/>
            <a:ext cx="5041056" cy="4392614"/>
          </a:xfrm>
        </p:spPr>
        <p:txBody>
          <a:bodyPr>
            <a:normAutofit/>
          </a:bodyPr>
          <a:lstStyle/>
          <a:p>
            <a:r>
              <a:rPr lang="fi-FI" altLang="fi-FI" sz="1800" smtClean="0"/>
              <a:t>Onko toteutuneita kosteusvaurioita?</a:t>
            </a:r>
          </a:p>
          <a:p>
            <a:r>
              <a:rPr lang="fi-FI" altLang="fi-FI" sz="1800" dirty="0" smtClean="0"/>
              <a:t>Onko kosteusvaurioille alttiita riskirakenteita, onko riskit toteutuneet? </a:t>
            </a:r>
          </a:p>
          <a:p>
            <a:r>
              <a:rPr lang="fi-FI" altLang="fi-FI" sz="1800" dirty="0" smtClean="0"/>
              <a:t>Ovatko vauriot rajallisia, helposti korjattavia vai koskevat kokonaisia rakenneosia ja/tai laajoja alueita?</a:t>
            </a:r>
          </a:p>
          <a:p>
            <a:r>
              <a:rPr lang="fi-FI" altLang="fi-FI" sz="1800" dirty="0" smtClean="0"/>
              <a:t>Ovatko kosteusvauriot johtaneet mikrobikasvustoon? Miten voimakasta/laajaa kasvustoa esiintyy?</a:t>
            </a:r>
          </a:p>
        </p:txBody>
      </p:sp>
      <p:sp>
        <p:nvSpPr>
          <p:cNvPr id="22532" name="Date Placeholder 3"/>
          <p:cNvSpPr>
            <a:spLocks noGrp="1"/>
          </p:cNvSpPr>
          <p:nvPr>
            <p:ph type="dt" sz="half" idx="10"/>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ctr" eaLnBrk="1" hangingPunct="1">
              <a:lnSpc>
                <a:spcPct val="100000"/>
              </a:lnSpc>
              <a:spcBef>
                <a:spcPct val="0"/>
              </a:spcBef>
              <a:buClrTx/>
              <a:buFontTx/>
              <a:buNone/>
            </a:pPr>
            <a:fld id="{92AFA23F-780B-41D4-B74A-56C4AE8187F8}" type="datetime1">
              <a:rPr lang="fi-FI" altLang="fi-FI" sz="1000" smtClean="0">
                <a:solidFill>
                  <a:srgbClr val="FFFFFF"/>
                </a:solidFill>
              </a:rPr>
              <a:pPr algn="ctr" eaLnBrk="1" hangingPunct="1">
                <a:lnSpc>
                  <a:spcPct val="100000"/>
                </a:lnSpc>
                <a:spcBef>
                  <a:spcPct val="0"/>
                </a:spcBef>
                <a:buClrTx/>
                <a:buFontTx/>
                <a:buNone/>
              </a:pPr>
              <a:t>14.6.2016</a:t>
            </a:fld>
            <a:endParaRPr lang="fi-FI" altLang="fi-FI" sz="1000" smtClean="0">
              <a:solidFill>
                <a:srgbClr val="FFFFFF"/>
              </a:solidFill>
            </a:endParaRPr>
          </a:p>
        </p:txBody>
      </p:sp>
      <p:sp>
        <p:nvSpPr>
          <p:cNvPr id="22533" name="Footer Placeholder 4"/>
          <p:cNvSpPr>
            <a:spLocks noGrp="1"/>
          </p:cNvSpPr>
          <p:nvPr>
            <p:ph type="ftr" sz="quarter" idx="11"/>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fi-FI" altLang="fi-FI" sz="1000" smtClean="0">
                <a:solidFill>
                  <a:srgbClr val="FFFFFF"/>
                </a:solidFill>
              </a:rPr>
              <a:t>YAMK ja RATEKO 2015</a:t>
            </a:r>
            <a:endParaRPr lang="fi-FI" altLang="fi-FI" sz="1000" smtClean="0">
              <a:solidFill>
                <a:srgbClr val="FFFFFF"/>
              </a:solidFill>
            </a:endParaRPr>
          </a:p>
        </p:txBody>
      </p:sp>
      <p:sp>
        <p:nvSpPr>
          <p:cNvPr id="22534" name="Slide Number Placeholder 5"/>
          <p:cNvSpPr>
            <a:spLocks noGrp="1"/>
          </p:cNvSpPr>
          <p:nvPr>
            <p:ph type="sldNum" sz="quarter" idx="12"/>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r" eaLnBrk="1" hangingPunct="1">
              <a:lnSpc>
                <a:spcPct val="100000"/>
              </a:lnSpc>
              <a:spcBef>
                <a:spcPct val="0"/>
              </a:spcBef>
              <a:buClrTx/>
              <a:buFontTx/>
              <a:buNone/>
            </a:pPr>
            <a:fld id="{7F461A2B-DF71-4FDC-B372-646D2AEEFEBA}" type="slidenum">
              <a:rPr lang="fi-FI" altLang="fi-FI" sz="1000">
                <a:solidFill>
                  <a:srgbClr val="FFFFFF"/>
                </a:solidFill>
              </a:rPr>
              <a:pPr algn="r" eaLnBrk="1" hangingPunct="1">
                <a:lnSpc>
                  <a:spcPct val="100000"/>
                </a:lnSpc>
                <a:spcBef>
                  <a:spcPct val="0"/>
                </a:spcBef>
                <a:buClrTx/>
                <a:buFontTx/>
                <a:buNone/>
              </a:pPr>
              <a:t>43</a:t>
            </a:fld>
            <a:endParaRPr lang="fi-FI" altLang="fi-FI" sz="1000">
              <a:solidFill>
                <a:srgbClr val="FFFFFF"/>
              </a:solidFill>
            </a:endParaRPr>
          </a:p>
        </p:txBody>
      </p:sp>
      <p:pic>
        <p:nvPicPr>
          <p:cNvPr id="2253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5685" y="1628775"/>
            <a:ext cx="2513861" cy="20415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5" descr="Moldy_roo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4669" y="3825082"/>
            <a:ext cx="2513862" cy="214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1219447"/>
      </p:ext>
    </p:extLst>
  </p:cSld>
  <p:clrMapOvr>
    <a:masterClrMapping/>
  </p:clrMapOvr>
  <p:transition spd="med">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fi-FI" altLang="fi-FI" dirty="0" smtClean="0"/>
              <a:t>Altistumisen todennäköisyys ja määrä</a:t>
            </a:r>
          </a:p>
        </p:txBody>
      </p:sp>
      <p:sp>
        <p:nvSpPr>
          <p:cNvPr id="3" name="Content Placeholder 2"/>
          <p:cNvSpPr>
            <a:spLocks noGrp="1"/>
          </p:cNvSpPr>
          <p:nvPr>
            <p:ph idx="1"/>
          </p:nvPr>
        </p:nvSpPr>
        <p:spPr/>
        <p:txBody>
          <a:bodyPr>
            <a:normAutofit fontScale="85000" lnSpcReduction="10000"/>
          </a:bodyPr>
          <a:lstStyle/>
          <a:p>
            <a:pPr>
              <a:defRPr/>
            </a:pPr>
            <a:r>
              <a:rPr lang="fi-FI" dirty="0" smtClean="0"/>
              <a:t>Rakennuksessa on vaurio/epäpuhtauslähde, josta vapautuu hiukkasmaisia ja haihtuvia epäpuhtauksia</a:t>
            </a:r>
          </a:p>
          <a:p>
            <a:pPr>
              <a:defRPr/>
            </a:pPr>
            <a:r>
              <a:rPr lang="fi-FI" dirty="0" smtClean="0"/>
              <a:t>Vaurion/epäpuhtauslähteen sijainti ja laajuus vaikuttaa, esim.</a:t>
            </a:r>
          </a:p>
          <a:p>
            <a:pPr lvl="1">
              <a:defRPr/>
            </a:pPr>
            <a:r>
              <a:rPr lang="fi-FI" dirty="0" smtClean="0"/>
              <a:t>Tilat, joissa oleskellaan toistuvasti vs. joissa ei oleskella</a:t>
            </a:r>
          </a:p>
          <a:p>
            <a:pPr lvl="1">
              <a:defRPr/>
            </a:pPr>
            <a:r>
              <a:rPr lang="fi-FI" dirty="0" smtClean="0"/>
              <a:t>Pinnoilla, sisäpuolisissa vai ulkopuolisissa rakenteissa</a:t>
            </a:r>
          </a:p>
          <a:p>
            <a:pPr lvl="1">
              <a:defRPr/>
            </a:pPr>
            <a:r>
              <a:rPr lang="fi-FI" dirty="0" smtClean="0"/>
              <a:t>Ilmanvaihtokanavissa</a:t>
            </a:r>
          </a:p>
          <a:p>
            <a:pPr>
              <a:defRPr/>
            </a:pPr>
            <a:r>
              <a:rPr lang="fi-FI" dirty="0" smtClean="0"/>
              <a:t>Onko ilmayhteys vaurioituneisiin rakenteisiin tai tiloihin, muuhun epäpuhtauslähteeseen</a:t>
            </a:r>
          </a:p>
          <a:p>
            <a:pPr>
              <a:defRPr/>
            </a:pPr>
            <a:r>
              <a:rPr lang="fi-FI" dirty="0" smtClean="0"/>
              <a:t>Paine-erot </a:t>
            </a:r>
          </a:p>
          <a:p>
            <a:pPr lvl="1">
              <a:defRPr/>
            </a:pPr>
            <a:r>
              <a:rPr lang="fi-FI" dirty="0" smtClean="0"/>
              <a:t>Hallittavissa / ei hallittavissa</a:t>
            </a:r>
          </a:p>
          <a:p>
            <a:pPr lvl="1">
              <a:defRPr/>
            </a:pPr>
            <a:r>
              <a:rPr lang="fi-FI" dirty="0" smtClean="0"/>
              <a:t>Toistuva ja/tai merkittävä alipaineisuus</a:t>
            </a:r>
          </a:p>
          <a:p>
            <a:pPr>
              <a:defRPr/>
            </a:pPr>
            <a:r>
              <a:rPr lang="fi-FI" dirty="0" smtClean="0"/>
              <a:t>Mikrobialtistuminen havaittavissa ilmanäytteissä vahvistaa altistumisen todennäköisyyttä, mutta EI heikennä sitä, että altistumista ei tapahtuisi, jos vaurioita havaittu ja on olemassa altistumisreitti </a:t>
            </a:r>
          </a:p>
          <a:p>
            <a:pPr lvl="1">
              <a:defRPr/>
            </a:pPr>
            <a:r>
              <a:rPr lang="fi-FI" dirty="0" smtClean="0"/>
              <a:t> </a:t>
            </a:r>
            <a:r>
              <a:rPr lang="fi-FI" dirty="0" smtClean="0"/>
              <a:t>HUOM. </a:t>
            </a:r>
            <a:r>
              <a:rPr lang="fi-FI" dirty="0" smtClean="0"/>
              <a:t>ns. puhtaat ilmanäytteet EIVÄT poissulje altistumista!</a:t>
            </a:r>
          </a:p>
          <a:p>
            <a:pPr marL="536575" lvl="1" indent="0">
              <a:buFontTx/>
              <a:buNone/>
              <a:defRPr/>
            </a:pPr>
            <a:r>
              <a:rPr lang="fi-FI" dirty="0" smtClean="0"/>
              <a:t> </a:t>
            </a:r>
          </a:p>
          <a:p>
            <a:pPr lvl="1">
              <a:defRPr/>
            </a:pPr>
            <a:endParaRPr lang="fi-FI" dirty="0"/>
          </a:p>
        </p:txBody>
      </p:sp>
      <p:sp>
        <p:nvSpPr>
          <p:cNvPr id="23556" name="Date Placeholder 3"/>
          <p:cNvSpPr>
            <a:spLocks noGrp="1"/>
          </p:cNvSpPr>
          <p:nvPr>
            <p:ph type="dt" sz="half" idx="10"/>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ctr" eaLnBrk="1" hangingPunct="1">
              <a:lnSpc>
                <a:spcPct val="100000"/>
              </a:lnSpc>
              <a:spcBef>
                <a:spcPct val="0"/>
              </a:spcBef>
              <a:buClrTx/>
              <a:buFontTx/>
              <a:buNone/>
            </a:pPr>
            <a:fld id="{7547E31B-B033-4B3B-9135-5B8BEB10426F}" type="datetime1">
              <a:rPr lang="fi-FI" altLang="fi-FI" sz="1000" smtClean="0">
                <a:solidFill>
                  <a:srgbClr val="FFFFFF"/>
                </a:solidFill>
              </a:rPr>
              <a:pPr algn="ctr" eaLnBrk="1" hangingPunct="1">
                <a:lnSpc>
                  <a:spcPct val="100000"/>
                </a:lnSpc>
                <a:spcBef>
                  <a:spcPct val="0"/>
                </a:spcBef>
                <a:buClrTx/>
                <a:buFontTx/>
                <a:buNone/>
              </a:pPr>
              <a:t>14.6.2016</a:t>
            </a:fld>
            <a:endParaRPr lang="fi-FI" altLang="fi-FI" sz="1000" smtClean="0">
              <a:solidFill>
                <a:srgbClr val="FFFFFF"/>
              </a:solidFill>
            </a:endParaRPr>
          </a:p>
        </p:txBody>
      </p:sp>
      <p:sp>
        <p:nvSpPr>
          <p:cNvPr id="23557" name="Footer Placeholder 4"/>
          <p:cNvSpPr>
            <a:spLocks noGrp="1"/>
          </p:cNvSpPr>
          <p:nvPr>
            <p:ph type="ftr" sz="quarter" idx="11"/>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fi-FI" altLang="fi-FI" sz="1000" smtClean="0">
                <a:solidFill>
                  <a:srgbClr val="FFFFFF"/>
                </a:solidFill>
              </a:rPr>
              <a:t>YAMK ja RATEKO 2015</a:t>
            </a:r>
            <a:endParaRPr lang="fi-FI" altLang="fi-FI" sz="1000" smtClean="0">
              <a:solidFill>
                <a:srgbClr val="FFFFFF"/>
              </a:solidFill>
            </a:endParaRPr>
          </a:p>
        </p:txBody>
      </p:sp>
      <p:sp>
        <p:nvSpPr>
          <p:cNvPr id="23558" name="Slide Number Placeholder 5"/>
          <p:cNvSpPr>
            <a:spLocks noGrp="1"/>
          </p:cNvSpPr>
          <p:nvPr>
            <p:ph type="sldNum" sz="quarter" idx="12"/>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r" eaLnBrk="1" hangingPunct="1">
              <a:lnSpc>
                <a:spcPct val="100000"/>
              </a:lnSpc>
              <a:spcBef>
                <a:spcPct val="0"/>
              </a:spcBef>
              <a:buClrTx/>
              <a:buFontTx/>
              <a:buNone/>
            </a:pPr>
            <a:fld id="{B08AA4DE-18A2-44EA-8458-085545DB48DA}" type="slidenum">
              <a:rPr lang="fi-FI" altLang="fi-FI" sz="1000">
                <a:solidFill>
                  <a:srgbClr val="FFFFFF"/>
                </a:solidFill>
              </a:rPr>
              <a:pPr algn="r" eaLnBrk="1" hangingPunct="1">
                <a:lnSpc>
                  <a:spcPct val="100000"/>
                </a:lnSpc>
                <a:spcBef>
                  <a:spcPct val="0"/>
                </a:spcBef>
                <a:buClrTx/>
                <a:buFontTx/>
                <a:buNone/>
              </a:pPr>
              <a:t>44</a:t>
            </a:fld>
            <a:endParaRPr lang="fi-FI" altLang="fi-FI" sz="1000">
              <a:solidFill>
                <a:srgbClr val="FFFFFF"/>
              </a:solidFill>
            </a:endParaRPr>
          </a:p>
        </p:txBody>
      </p:sp>
    </p:spTree>
    <p:extLst>
      <p:ext uri="{BB962C8B-B14F-4D97-AF65-F5344CB8AC3E}">
        <p14:creationId xmlns:p14="http://schemas.microsoft.com/office/powerpoint/2010/main" val="2338367474"/>
      </p:ext>
    </p:extLst>
  </p:cSld>
  <p:clrMapOvr>
    <a:masterClrMapping/>
  </p:clrMapOvr>
  <p:transition spd="med">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fi-FI" altLang="fi-FI" smtClean="0"/>
              <a:t>Toteutuneet terveyshaitat</a:t>
            </a:r>
          </a:p>
        </p:txBody>
      </p:sp>
      <p:sp>
        <p:nvSpPr>
          <p:cNvPr id="25603" name="Content Placeholder 2"/>
          <p:cNvSpPr>
            <a:spLocks noGrp="1"/>
          </p:cNvSpPr>
          <p:nvPr>
            <p:ph idx="1"/>
          </p:nvPr>
        </p:nvSpPr>
        <p:spPr/>
        <p:txBody>
          <a:bodyPr>
            <a:normAutofit/>
          </a:bodyPr>
          <a:lstStyle/>
          <a:p>
            <a:r>
              <a:rPr lang="fi-FI" altLang="fi-FI" sz="1800" dirty="0" smtClean="0"/>
              <a:t>Oireilu ja sairastavuus saavat erityisesti kosteus- ja homevaurioiden arvioinnissa usein erityisen painon</a:t>
            </a:r>
          </a:p>
          <a:p>
            <a:pPr lvl="1"/>
            <a:r>
              <a:rPr lang="fi-FI" altLang="fi-FI" sz="1600" dirty="0" smtClean="0"/>
              <a:t>Toistaiseksi ei tiedetä oireilun aiheuttajaa kosteus- ja homevauriorakennuksessa</a:t>
            </a:r>
          </a:p>
          <a:p>
            <a:r>
              <a:rPr lang="fi-FI" altLang="fi-FI" sz="1800" dirty="0" smtClean="0"/>
              <a:t>Toisaalta ei myöskään selvää ”hometalosairautta”, </a:t>
            </a:r>
            <a:br>
              <a:rPr lang="fi-FI" altLang="fi-FI" sz="1800" dirty="0" smtClean="0"/>
            </a:br>
            <a:r>
              <a:rPr lang="fi-FI" altLang="fi-FI" sz="1800" dirty="0" smtClean="0"/>
              <a:t>eikä diagnostisia työkaluja osoittaa sairastumista</a:t>
            </a:r>
          </a:p>
          <a:p>
            <a:r>
              <a:rPr lang="fi-FI" altLang="fi-FI" sz="1800" dirty="0" smtClean="0"/>
              <a:t>Sisäilmakyselyjä voidaan käyttää toteutuneiden oireiden ja sairastuvuuden arvioinnissa  </a:t>
            </a:r>
          </a:p>
          <a:p>
            <a:pPr lvl="1"/>
            <a:r>
              <a:rPr lang="fi-FI" altLang="fi-FI" sz="1600" dirty="0" smtClean="0"/>
              <a:t>esim. </a:t>
            </a:r>
            <a:r>
              <a:rPr lang="fi-FI" altLang="fi-FI" sz="1600" dirty="0" err="1" smtClean="0"/>
              <a:t>TTL:n</a:t>
            </a:r>
            <a:r>
              <a:rPr lang="fi-FI" altLang="fi-FI" sz="1600" dirty="0" smtClean="0"/>
              <a:t> kyselyä ei suositella käytettäväksi, jos vastaajia &lt; 20 </a:t>
            </a:r>
          </a:p>
          <a:p>
            <a:pPr lvl="1"/>
            <a:r>
              <a:rPr lang="fi-FI" altLang="fi-FI" sz="1600" dirty="0" smtClean="0"/>
              <a:t>Asunnoissa voi ylittyä, jos ongelma koskettaa asunto-osakeyhtiötä </a:t>
            </a:r>
          </a:p>
          <a:p>
            <a:r>
              <a:rPr lang="fi-FI" altLang="fi-FI" sz="1800" dirty="0" smtClean="0"/>
              <a:t>Yksittäisen asukkaan kokeman oireilun merkitystä on vaikea arvioida - herkkyys vaihtelee voimakkaasti </a:t>
            </a:r>
          </a:p>
          <a:p>
            <a:endParaRPr lang="fi-FI" altLang="fi-FI" sz="1800" dirty="0" smtClean="0"/>
          </a:p>
          <a:p>
            <a:pPr lvl="1"/>
            <a:endParaRPr lang="fi-FI" altLang="fi-FI" sz="1600" dirty="0" smtClean="0"/>
          </a:p>
          <a:p>
            <a:endParaRPr lang="fi-FI" altLang="fi-FI" sz="1800" dirty="0" smtClean="0"/>
          </a:p>
        </p:txBody>
      </p:sp>
      <p:sp>
        <p:nvSpPr>
          <p:cNvPr id="25604" name="Date Placeholder 1"/>
          <p:cNvSpPr>
            <a:spLocks noGrp="1"/>
          </p:cNvSpPr>
          <p:nvPr>
            <p:ph type="dt" sz="half" idx="10"/>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ctr" eaLnBrk="1" hangingPunct="1">
              <a:lnSpc>
                <a:spcPct val="100000"/>
              </a:lnSpc>
              <a:spcBef>
                <a:spcPct val="0"/>
              </a:spcBef>
              <a:buClrTx/>
              <a:buFontTx/>
              <a:buNone/>
            </a:pPr>
            <a:fld id="{E69FB782-9B88-413B-85D3-66B4BB4684A2}" type="datetime1">
              <a:rPr lang="fi-FI" altLang="fi-FI" sz="1000" smtClean="0">
                <a:solidFill>
                  <a:srgbClr val="FFFFFF"/>
                </a:solidFill>
              </a:rPr>
              <a:pPr algn="ctr" eaLnBrk="1" hangingPunct="1">
                <a:lnSpc>
                  <a:spcPct val="100000"/>
                </a:lnSpc>
                <a:spcBef>
                  <a:spcPct val="0"/>
                </a:spcBef>
                <a:buClrTx/>
                <a:buFontTx/>
                <a:buNone/>
              </a:pPr>
              <a:t>14.6.2016</a:t>
            </a:fld>
            <a:endParaRPr lang="fi-FI" altLang="fi-FI" sz="1000" smtClean="0">
              <a:solidFill>
                <a:srgbClr val="FFFFFF"/>
              </a:solidFill>
            </a:endParaRPr>
          </a:p>
        </p:txBody>
      </p:sp>
      <p:sp>
        <p:nvSpPr>
          <p:cNvPr id="25605" name="Footer Placeholder 2"/>
          <p:cNvSpPr>
            <a:spLocks noGrp="1"/>
          </p:cNvSpPr>
          <p:nvPr>
            <p:ph type="ftr" sz="quarter" idx="11"/>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fi-FI" altLang="fi-FI" sz="1000" smtClean="0">
                <a:solidFill>
                  <a:srgbClr val="FFFFFF"/>
                </a:solidFill>
              </a:rPr>
              <a:t>YAMK ja RATEKO 2015</a:t>
            </a:r>
            <a:endParaRPr lang="fi-FI" altLang="fi-FI" sz="1000" smtClean="0">
              <a:solidFill>
                <a:srgbClr val="FFFFFF"/>
              </a:solidFill>
            </a:endParaRPr>
          </a:p>
        </p:txBody>
      </p:sp>
      <p:sp>
        <p:nvSpPr>
          <p:cNvPr id="25606" name="Slide Number Placeholder 3"/>
          <p:cNvSpPr>
            <a:spLocks noGrp="1"/>
          </p:cNvSpPr>
          <p:nvPr>
            <p:ph type="sldNum" sz="quarter" idx="12"/>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r" eaLnBrk="1" hangingPunct="1">
              <a:lnSpc>
                <a:spcPct val="100000"/>
              </a:lnSpc>
              <a:spcBef>
                <a:spcPct val="0"/>
              </a:spcBef>
              <a:buClrTx/>
              <a:buFontTx/>
              <a:buNone/>
            </a:pPr>
            <a:fld id="{CE11940D-1BCB-4C94-A989-93A3FE498DA7}" type="slidenum">
              <a:rPr lang="fi-FI" altLang="fi-FI" sz="1000">
                <a:solidFill>
                  <a:srgbClr val="FFFFFF"/>
                </a:solidFill>
              </a:rPr>
              <a:pPr algn="r" eaLnBrk="1" hangingPunct="1">
                <a:lnSpc>
                  <a:spcPct val="100000"/>
                </a:lnSpc>
                <a:spcBef>
                  <a:spcPct val="0"/>
                </a:spcBef>
                <a:buClrTx/>
                <a:buFontTx/>
                <a:buNone/>
              </a:pPr>
              <a:t>45</a:t>
            </a:fld>
            <a:endParaRPr lang="fi-FI" altLang="fi-FI" sz="1000">
              <a:solidFill>
                <a:srgbClr val="FFFFFF"/>
              </a:solidFill>
            </a:endParaRPr>
          </a:p>
        </p:txBody>
      </p:sp>
    </p:spTree>
    <p:extLst>
      <p:ext uri="{BB962C8B-B14F-4D97-AF65-F5344CB8AC3E}">
        <p14:creationId xmlns:p14="http://schemas.microsoft.com/office/powerpoint/2010/main" val="63198674"/>
      </p:ext>
    </p:extLst>
  </p:cSld>
  <p:clrMapOvr>
    <a:masterClrMapping/>
  </p:clrMapOvr>
  <p:transition spd="med">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fi-FI" altLang="fi-FI" smtClean="0"/>
              <a:t>Esimerkkejä haasteellisia tilanteista…</a:t>
            </a:r>
          </a:p>
        </p:txBody>
      </p:sp>
      <p:sp>
        <p:nvSpPr>
          <p:cNvPr id="26627" name="Content Placeholder 2"/>
          <p:cNvSpPr>
            <a:spLocks noGrp="1"/>
          </p:cNvSpPr>
          <p:nvPr>
            <p:ph idx="1"/>
          </p:nvPr>
        </p:nvSpPr>
        <p:spPr/>
        <p:txBody>
          <a:bodyPr>
            <a:noAutofit/>
          </a:bodyPr>
          <a:lstStyle/>
          <a:p>
            <a:r>
              <a:rPr lang="fi-FI" altLang="fi-FI" sz="1800" dirty="0" smtClean="0"/>
              <a:t>Terveyshaittaa aiheuttavaa olosuhdetta ei löydy, mutta ihmiset oireilevat -  esimerkkejä tarkkailtavista seikoista:</a:t>
            </a:r>
          </a:p>
          <a:p>
            <a:pPr lvl="1"/>
            <a:r>
              <a:rPr lang="fi-FI" altLang="fi-FI" sz="1600" dirty="0" smtClean="0"/>
              <a:t>viestintä, huolen tunnistaminen, ilmapiiri, rakennuksen tutkimuksen taso</a:t>
            </a:r>
          </a:p>
          <a:p>
            <a:r>
              <a:rPr lang="fi-FI" altLang="fi-FI" sz="1800" dirty="0" smtClean="0"/>
              <a:t>Oireet eivät lopu korjausten jälkeen</a:t>
            </a:r>
          </a:p>
          <a:p>
            <a:pPr lvl="1"/>
            <a:r>
              <a:rPr lang="fi-FI" altLang="fi-FI" sz="1600" dirty="0" smtClean="0"/>
              <a:t>Onko korjaukset olleet riittäviä?</a:t>
            </a:r>
          </a:p>
          <a:p>
            <a:pPr lvl="1"/>
            <a:r>
              <a:rPr lang="fi-FI" altLang="fi-FI" sz="1600" dirty="0" smtClean="0"/>
              <a:t>onko luottamus palautunut?</a:t>
            </a:r>
          </a:p>
          <a:p>
            <a:pPr lvl="1"/>
            <a:r>
              <a:rPr lang="fi-FI" altLang="fi-FI" sz="1600" dirty="0" smtClean="0"/>
              <a:t>Onko korjausten jälkeinen siivous ja irtaimiston puhdistus tehty kunnolla?</a:t>
            </a:r>
          </a:p>
          <a:p>
            <a:pPr marL="266700" lvl="1" indent="0">
              <a:buNone/>
            </a:pPr>
            <a:r>
              <a:rPr lang="fi-FI" sz="1600" u="sng" dirty="0">
                <a:hlinkClick r:id="rId2"/>
              </a:rPr>
              <a:t>http://www.ttl.fi/fi/tyoymparisto/sisailma_ja_sisaymparisto/Documents/TTL_Ohje_siivoukseen_ja_irtaimiston_puhd_LR.PDF</a:t>
            </a:r>
            <a:endParaRPr lang="fi-FI" sz="1600" dirty="0"/>
          </a:p>
          <a:p>
            <a:pPr lvl="1"/>
            <a:r>
              <a:rPr lang="fi-FI" altLang="fi-FI" sz="1600" dirty="0" smtClean="0"/>
              <a:t> Koskeeko laajaa joukkoa, herkistyneitä?</a:t>
            </a:r>
          </a:p>
          <a:p>
            <a:r>
              <a:rPr lang="fi-FI" altLang="fi-FI" sz="1800" dirty="0" smtClean="0"/>
              <a:t>Terveyshaittaa aiheuttava olosuhde ilmeinen, mutta oireilua ei juuri ole </a:t>
            </a:r>
          </a:p>
          <a:p>
            <a:pPr lvl="1"/>
            <a:r>
              <a:rPr lang="fi-FI" altLang="fi-FI" sz="1600" dirty="0" smtClean="0"/>
              <a:t>Voidaanko korjauksia lykätä resurssien puuttuessa –kuinka kauan?</a:t>
            </a:r>
          </a:p>
          <a:p>
            <a:pPr lvl="1"/>
            <a:r>
              <a:rPr lang="fi-FI" altLang="fi-FI" sz="1600" dirty="0" smtClean="0"/>
              <a:t>Viestintä tärkeää – asioiden salaaminen johtaa yleensä otsikoihin!</a:t>
            </a:r>
          </a:p>
          <a:p>
            <a:pPr lvl="1"/>
            <a:r>
              <a:rPr lang="fi-FI" altLang="fi-FI" sz="1600" dirty="0" smtClean="0"/>
              <a:t>Tilojen käytön rajoittaminen, ilmanpuhdistimien käyttö väliaikaisesti?</a:t>
            </a:r>
          </a:p>
          <a:p>
            <a:endParaRPr lang="fi-FI" altLang="fi-FI" sz="1800" dirty="0" smtClean="0"/>
          </a:p>
          <a:p>
            <a:endParaRPr lang="fi-FI" altLang="fi-FI" sz="1800" dirty="0" smtClean="0"/>
          </a:p>
        </p:txBody>
      </p:sp>
      <p:sp>
        <p:nvSpPr>
          <p:cNvPr id="26628" name="Date Placeholder 3"/>
          <p:cNvSpPr>
            <a:spLocks noGrp="1"/>
          </p:cNvSpPr>
          <p:nvPr>
            <p:ph type="dt" sz="half" idx="10"/>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ctr" eaLnBrk="1" hangingPunct="1">
              <a:lnSpc>
                <a:spcPct val="100000"/>
              </a:lnSpc>
              <a:spcBef>
                <a:spcPct val="0"/>
              </a:spcBef>
              <a:buClrTx/>
              <a:buFontTx/>
              <a:buNone/>
            </a:pPr>
            <a:fld id="{61D11E12-6C7F-4DC6-B93E-9078998B2FFB}" type="datetime1">
              <a:rPr lang="fi-FI" altLang="fi-FI" sz="1000" smtClean="0">
                <a:solidFill>
                  <a:srgbClr val="FFFFFF"/>
                </a:solidFill>
              </a:rPr>
              <a:pPr algn="ctr" eaLnBrk="1" hangingPunct="1">
                <a:lnSpc>
                  <a:spcPct val="100000"/>
                </a:lnSpc>
                <a:spcBef>
                  <a:spcPct val="0"/>
                </a:spcBef>
                <a:buClrTx/>
                <a:buFontTx/>
                <a:buNone/>
              </a:pPr>
              <a:t>14.6.2016</a:t>
            </a:fld>
            <a:endParaRPr lang="fi-FI" altLang="fi-FI" sz="1000" smtClean="0">
              <a:solidFill>
                <a:srgbClr val="FFFFFF"/>
              </a:solidFill>
            </a:endParaRPr>
          </a:p>
        </p:txBody>
      </p:sp>
      <p:sp>
        <p:nvSpPr>
          <p:cNvPr id="26629" name="Footer Placeholder 4"/>
          <p:cNvSpPr>
            <a:spLocks noGrp="1"/>
          </p:cNvSpPr>
          <p:nvPr>
            <p:ph type="ftr" sz="quarter" idx="11"/>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fi-FI" altLang="fi-FI" sz="1000" smtClean="0">
                <a:solidFill>
                  <a:srgbClr val="FFFFFF"/>
                </a:solidFill>
              </a:rPr>
              <a:t>YAMK ja RATEKO 2015</a:t>
            </a:r>
            <a:endParaRPr lang="fi-FI" altLang="fi-FI" sz="1000" smtClean="0">
              <a:solidFill>
                <a:srgbClr val="FFFFFF"/>
              </a:solidFill>
            </a:endParaRPr>
          </a:p>
        </p:txBody>
      </p:sp>
      <p:sp>
        <p:nvSpPr>
          <p:cNvPr id="26630" name="Slide Number Placeholder 5"/>
          <p:cNvSpPr>
            <a:spLocks noGrp="1"/>
          </p:cNvSpPr>
          <p:nvPr>
            <p:ph type="sldNum" sz="quarter" idx="12"/>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r" eaLnBrk="1" hangingPunct="1">
              <a:lnSpc>
                <a:spcPct val="100000"/>
              </a:lnSpc>
              <a:spcBef>
                <a:spcPct val="0"/>
              </a:spcBef>
              <a:buClrTx/>
              <a:buFontTx/>
              <a:buNone/>
            </a:pPr>
            <a:fld id="{31F533B2-17F4-49A9-A879-F316D295F72F}" type="slidenum">
              <a:rPr lang="fi-FI" altLang="fi-FI" sz="1000">
                <a:solidFill>
                  <a:srgbClr val="FFFFFF"/>
                </a:solidFill>
              </a:rPr>
              <a:pPr algn="r" eaLnBrk="1" hangingPunct="1">
                <a:lnSpc>
                  <a:spcPct val="100000"/>
                </a:lnSpc>
                <a:spcBef>
                  <a:spcPct val="0"/>
                </a:spcBef>
                <a:buClrTx/>
                <a:buFontTx/>
                <a:buNone/>
              </a:pPr>
              <a:t>46</a:t>
            </a:fld>
            <a:endParaRPr lang="fi-FI" altLang="fi-FI" sz="1000">
              <a:solidFill>
                <a:srgbClr val="FFFFFF"/>
              </a:solidFill>
            </a:endParaRPr>
          </a:p>
        </p:txBody>
      </p:sp>
    </p:spTree>
    <p:extLst>
      <p:ext uri="{BB962C8B-B14F-4D97-AF65-F5344CB8AC3E}">
        <p14:creationId xmlns:p14="http://schemas.microsoft.com/office/powerpoint/2010/main" val="3826752372"/>
      </p:ext>
    </p:extLst>
  </p:cSld>
  <p:clrMapOvr>
    <a:masterClrMapping/>
  </p:clrMapOvr>
  <p:transition spd="med">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r>
              <a:rPr lang="fi-FI" altLang="fi-FI" dirty="0" smtClean="0"/>
              <a:t/>
            </a:r>
            <a:br>
              <a:rPr lang="fi-FI" altLang="fi-FI" dirty="0" smtClean="0"/>
            </a:br>
            <a:r>
              <a:rPr lang="fi-FI" altLang="fi-FI" dirty="0" smtClean="0"/>
              <a:t>Terveyshaitan ja jatkotoimenpiteiden kiireellisyyden arviointi terveydensuojelussa </a:t>
            </a:r>
          </a:p>
        </p:txBody>
      </p:sp>
      <p:sp>
        <p:nvSpPr>
          <p:cNvPr id="26627" name="Content Placeholder 2"/>
          <p:cNvSpPr>
            <a:spLocks noGrp="1"/>
          </p:cNvSpPr>
          <p:nvPr>
            <p:ph idx="1"/>
          </p:nvPr>
        </p:nvSpPr>
        <p:spPr/>
        <p:txBody>
          <a:bodyPr>
            <a:normAutofit/>
          </a:bodyPr>
          <a:lstStyle/>
          <a:p>
            <a:pPr>
              <a:defRPr/>
            </a:pPr>
            <a:r>
              <a:rPr lang="fi-FI" altLang="fi-FI" sz="1800" dirty="0" smtClean="0"/>
              <a:t>Terveydensuojeluviranomainen arvioi terveyshaitan ja tekee päätöksen sen poistamiseksi</a:t>
            </a:r>
          </a:p>
          <a:p>
            <a:pPr>
              <a:defRPr/>
            </a:pPr>
            <a:r>
              <a:rPr lang="fi-FI" altLang="fi-FI" sz="1800" dirty="0" smtClean="0"/>
              <a:t>Terveyshaitan arviointi perustuu suurelta osin altistumistietoihin, joita arvioidaan Asumisterveysasetuksen (545/2015) ja –oppaan (2009) perusteella</a:t>
            </a:r>
          </a:p>
          <a:p>
            <a:pPr lvl="1">
              <a:defRPr/>
            </a:pPr>
            <a:r>
              <a:rPr lang="fi-FI" altLang="fi-FI" sz="1400" dirty="0" smtClean="0"/>
              <a:t>Asumisterveysopas tullaan päivittämään asumisterveysasetuksen soveltamisohjeeksi vuoden 2016 aikana</a:t>
            </a:r>
          </a:p>
          <a:p>
            <a:pPr lvl="1">
              <a:defRPr/>
            </a:pPr>
            <a:r>
              <a:rPr lang="fi-FI" altLang="fi-FI" sz="1400" dirty="0" smtClean="0"/>
              <a:t>Koulujen sisäilman mikrobimittausten osalta ohjeita tarkennettu </a:t>
            </a:r>
            <a:r>
              <a:rPr lang="fi-FI" altLang="fi-FI" sz="1400" dirty="0" err="1" smtClean="0"/>
              <a:t>KTL:n</a:t>
            </a:r>
            <a:r>
              <a:rPr lang="fi-FI" altLang="fi-FI" sz="1400" dirty="0" smtClean="0"/>
              <a:t> oppaassa (KTL C2/2008 Koulurakennusten kosteus- ja homevauriot)</a:t>
            </a:r>
          </a:p>
          <a:p>
            <a:pPr>
              <a:defRPr/>
            </a:pPr>
            <a:r>
              <a:rPr lang="fi-FI" altLang="fi-FI" sz="1800" dirty="0" smtClean="0"/>
              <a:t>Huomioidaan altistumisen todennäköisyys, kesto, altistumisen välttämisen ja poistamisen mahdollisuudet, niistä seuraavat olosuhteet sekä haitan kokonaisarviointi  ja altistumisen merkitys henkilölle/oppilaalle</a:t>
            </a:r>
          </a:p>
        </p:txBody>
      </p:sp>
      <p:sp>
        <p:nvSpPr>
          <p:cNvPr id="27652" name="Date Placeholder 2"/>
          <p:cNvSpPr>
            <a:spLocks noGrp="1"/>
          </p:cNvSpPr>
          <p:nvPr>
            <p:ph type="dt" sz="half" idx="10"/>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ctr" eaLnBrk="1" hangingPunct="1">
              <a:lnSpc>
                <a:spcPct val="100000"/>
              </a:lnSpc>
              <a:spcBef>
                <a:spcPct val="0"/>
              </a:spcBef>
              <a:buClrTx/>
              <a:buFontTx/>
              <a:buNone/>
            </a:pPr>
            <a:fld id="{2DC455B0-853E-48A6-B7B2-6F9B812686C2}" type="datetime1">
              <a:rPr lang="fi-FI" altLang="fi-FI" sz="1000" smtClean="0">
                <a:solidFill>
                  <a:srgbClr val="FFFFFF"/>
                </a:solidFill>
              </a:rPr>
              <a:pPr algn="ctr" eaLnBrk="1" hangingPunct="1">
                <a:lnSpc>
                  <a:spcPct val="100000"/>
                </a:lnSpc>
                <a:spcBef>
                  <a:spcPct val="0"/>
                </a:spcBef>
                <a:buClrTx/>
                <a:buFontTx/>
                <a:buNone/>
              </a:pPr>
              <a:t>14.6.2016</a:t>
            </a:fld>
            <a:endParaRPr lang="fi-FI" altLang="fi-FI" sz="1000" smtClean="0">
              <a:solidFill>
                <a:srgbClr val="FFFFFF"/>
              </a:solidFill>
            </a:endParaRPr>
          </a:p>
        </p:txBody>
      </p:sp>
      <p:sp>
        <p:nvSpPr>
          <p:cNvPr id="27653" name="Footer Placeholder 3"/>
          <p:cNvSpPr>
            <a:spLocks noGrp="1"/>
          </p:cNvSpPr>
          <p:nvPr>
            <p:ph type="ftr" sz="quarter" idx="11"/>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fi-FI" altLang="fi-FI" sz="1000" smtClean="0">
                <a:solidFill>
                  <a:srgbClr val="FFFFFF"/>
                </a:solidFill>
              </a:rPr>
              <a:t>YAMK ja RATEKO 2015</a:t>
            </a:r>
            <a:endParaRPr lang="fi-FI" altLang="fi-FI" sz="1000" smtClean="0">
              <a:solidFill>
                <a:srgbClr val="FFFFFF"/>
              </a:solidFill>
            </a:endParaRPr>
          </a:p>
        </p:txBody>
      </p:sp>
      <p:sp>
        <p:nvSpPr>
          <p:cNvPr id="27654" name="Slide Number Placeholder 4"/>
          <p:cNvSpPr>
            <a:spLocks noGrp="1"/>
          </p:cNvSpPr>
          <p:nvPr>
            <p:ph type="sldNum" sz="quarter" idx="12"/>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r" eaLnBrk="1" hangingPunct="1">
              <a:lnSpc>
                <a:spcPct val="100000"/>
              </a:lnSpc>
              <a:spcBef>
                <a:spcPct val="0"/>
              </a:spcBef>
              <a:buClrTx/>
              <a:buFontTx/>
              <a:buNone/>
            </a:pPr>
            <a:fld id="{7FA41785-682B-460B-9BF0-F6D44B29CEDD}" type="slidenum">
              <a:rPr lang="fi-FI" altLang="fi-FI" sz="1000">
                <a:solidFill>
                  <a:srgbClr val="FFFFFF"/>
                </a:solidFill>
              </a:rPr>
              <a:pPr algn="r" eaLnBrk="1" hangingPunct="1">
                <a:lnSpc>
                  <a:spcPct val="100000"/>
                </a:lnSpc>
                <a:spcBef>
                  <a:spcPct val="0"/>
                </a:spcBef>
                <a:buClrTx/>
                <a:buFontTx/>
                <a:buNone/>
              </a:pPr>
              <a:t>47</a:t>
            </a:fld>
            <a:endParaRPr lang="fi-FI" altLang="fi-FI" sz="1000">
              <a:solidFill>
                <a:srgbClr val="FFFFFF"/>
              </a:solidFill>
            </a:endParaRPr>
          </a:p>
        </p:txBody>
      </p:sp>
    </p:spTree>
    <p:extLst>
      <p:ext uri="{BB962C8B-B14F-4D97-AF65-F5344CB8AC3E}">
        <p14:creationId xmlns:p14="http://schemas.microsoft.com/office/powerpoint/2010/main" val="481711150"/>
      </p:ext>
    </p:extLst>
  </p:cSld>
  <p:clrMapOvr>
    <a:masterClrMapping/>
  </p:clrMapOvr>
  <p:transition spd="med">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827088" y="260648"/>
            <a:ext cx="7489824" cy="1079500"/>
          </a:xfrm>
        </p:spPr>
        <p:txBody>
          <a:bodyPr/>
          <a:lstStyle/>
          <a:p>
            <a:r>
              <a:rPr lang="fi-FI" altLang="fi-FI" smtClean="0"/>
              <a:t>Miksi mikrobiologisia näytteitä? </a:t>
            </a:r>
            <a:endParaRPr lang="fi-FI" altLang="fi-FI" sz="2400" smtClean="0"/>
          </a:p>
        </p:txBody>
      </p:sp>
      <p:sp>
        <p:nvSpPr>
          <p:cNvPr id="28675" name="Content Placeholder 2"/>
          <p:cNvSpPr>
            <a:spLocks noGrp="1"/>
          </p:cNvSpPr>
          <p:nvPr>
            <p:ph idx="1"/>
          </p:nvPr>
        </p:nvSpPr>
        <p:spPr/>
        <p:txBody>
          <a:bodyPr>
            <a:normAutofit/>
          </a:bodyPr>
          <a:lstStyle/>
          <a:p>
            <a:pPr eaLnBrk="1" hangingPunct="1"/>
            <a:r>
              <a:rPr lang="fi-FI" altLang="fi-FI" sz="1800" smtClean="0"/>
              <a:t>Niillä osoitetaan tai varmistetaan mikrobiologinen epäpuhtauslähde </a:t>
            </a:r>
          </a:p>
          <a:p>
            <a:pPr lvl="1" eaLnBrk="1" hangingPunct="1">
              <a:buFont typeface="Arial" panose="020B0604020202020204" pitchFamily="34" charset="0"/>
              <a:buChar char="•"/>
            </a:pPr>
            <a:r>
              <a:rPr lang="fi-FI" altLang="fi-FI" sz="1400" dirty="0" smtClean="0"/>
              <a:t>Mikrobikasvua pinnalla tai materiaalissa</a:t>
            </a:r>
          </a:p>
          <a:p>
            <a:pPr lvl="1" eaLnBrk="1" hangingPunct="1">
              <a:buFont typeface="Arial" panose="020B0604020202020204" pitchFamily="34" charset="0"/>
              <a:buChar char="•"/>
            </a:pPr>
            <a:r>
              <a:rPr lang="fi-FI" altLang="fi-FI" sz="1400" dirty="0" smtClean="0"/>
              <a:t>Epätavanomainen mikrobilähde</a:t>
            </a:r>
          </a:p>
          <a:p>
            <a:pPr lvl="1" eaLnBrk="1" hangingPunct="1">
              <a:buFont typeface="Arial" panose="020B0604020202020204" pitchFamily="34" charset="0"/>
              <a:buChar char="•"/>
            </a:pPr>
            <a:r>
              <a:rPr lang="fi-FI" altLang="fi-FI" sz="1400" dirty="0" smtClean="0"/>
              <a:t>Mikrobien kulkeutuminen sisäilmaan jostain toisesta tilasta</a:t>
            </a:r>
          </a:p>
          <a:p>
            <a:pPr eaLnBrk="1" hangingPunct="1"/>
            <a:r>
              <a:rPr lang="fi-FI" altLang="fi-FI" sz="1600" dirty="0" smtClean="0"/>
              <a:t>Niitä käytetään apuna korjausalueen laajuuden määrittelyssä ja mahdollisesti rakenneosan kunnon määrittelyssä</a:t>
            </a:r>
          </a:p>
          <a:p>
            <a:r>
              <a:rPr lang="fi-FI" altLang="fi-FI" sz="1600" dirty="0" smtClean="0"/>
              <a:t>Tunnistetaan tavanomaisesta poikkeavia mikrobipitoisuuksia ja lajistoa rakennusmateriaali-, pinta- ja ilmanäytteistä</a:t>
            </a:r>
          </a:p>
          <a:p>
            <a:pPr lvl="1">
              <a:buFont typeface="Arial" panose="020B0604020202020204" pitchFamily="34" charset="0"/>
              <a:buChar char="•"/>
            </a:pPr>
            <a:r>
              <a:rPr lang="fi-FI" altLang="fi-FI" sz="1400" dirty="0" smtClean="0"/>
              <a:t>Ohjeistus ja tulkinta tällä hetkellä vain kasvatusmenetelmään perustuville elinkykyisille mikrobeille</a:t>
            </a:r>
          </a:p>
          <a:p>
            <a:pPr lvl="1" eaLnBrk="1" hangingPunct="1"/>
            <a:r>
              <a:rPr lang="fi-FI" altLang="fi-FI" sz="1400" dirty="0" smtClean="0"/>
              <a:t>Testaus/validointi meneillään </a:t>
            </a:r>
            <a:r>
              <a:rPr lang="fi-FI" altLang="fi-FI" sz="1400" dirty="0" err="1" smtClean="0"/>
              <a:t>qPCR</a:t>
            </a:r>
            <a:r>
              <a:rPr lang="fi-FI" altLang="fi-FI" sz="1400" dirty="0" smtClean="0"/>
              <a:t>- (rakennusmateriaalit, ilma (asunnot)) ja </a:t>
            </a:r>
            <a:r>
              <a:rPr lang="fi-FI" altLang="fi-FI" sz="1400" dirty="0" err="1" smtClean="0"/>
              <a:t>Mycometer</a:t>
            </a:r>
            <a:r>
              <a:rPr lang="fi-FI" altLang="fi-FI" sz="1400" dirty="0" smtClean="0"/>
              <a:t> (rakennusmateriaalit, pinnat) menetelmille sekä laskeutuneen pölyn viljelylle (työpaikat)</a:t>
            </a:r>
          </a:p>
          <a:p>
            <a:pPr eaLnBrk="1" hangingPunct="1"/>
            <a:endParaRPr lang="fi-FI" altLang="fi-FI" sz="1600" dirty="0" smtClean="0"/>
          </a:p>
        </p:txBody>
      </p:sp>
      <p:sp>
        <p:nvSpPr>
          <p:cNvPr id="28676" name="Date Placeholder 3"/>
          <p:cNvSpPr>
            <a:spLocks noGrp="1"/>
          </p:cNvSpPr>
          <p:nvPr>
            <p:ph type="dt" sz="half" idx="10"/>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ctr" eaLnBrk="1" hangingPunct="1">
              <a:lnSpc>
                <a:spcPct val="100000"/>
              </a:lnSpc>
              <a:spcBef>
                <a:spcPct val="0"/>
              </a:spcBef>
              <a:buClrTx/>
              <a:buFontTx/>
              <a:buNone/>
            </a:pPr>
            <a:fld id="{F9DD2FCE-588A-416A-A30E-EA9F0FE4B6B2}" type="datetime1">
              <a:rPr lang="fi-FI" altLang="fi-FI" sz="1000" smtClean="0">
                <a:solidFill>
                  <a:srgbClr val="FFFFFF"/>
                </a:solidFill>
              </a:rPr>
              <a:pPr algn="ctr" eaLnBrk="1" hangingPunct="1">
                <a:lnSpc>
                  <a:spcPct val="100000"/>
                </a:lnSpc>
                <a:spcBef>
                  <a:spcPct val="0"/>
                </a:spcBef>
                <a:buClrTx/>
                <a:buFontTx/>
                <a:buNone/>
              </a:pPr>
              <a:t>14.6.2016</a:t>
            </a:fld>
            <a:endParaRPr lang="fi-FI" altLang="fi-FI" sz="1000" smtClean="0">
              <a:solidFill>
                <a:srgbClr val="FFFFFF"/>
              </a:solidFill>
            </a:endParaRPr>
          </a:p>
        </p:txBody>
      </p:sp>
      <p:sp>
        <p:nvSpPr>
          <p:cNvPr id="28677" name="Footer Placeholder 4"/>
          <p:cNvSpPr>
            <a:spLocks noGrp="1"/>
          </p:cNvSpPr>
          <p:nvPr>
            <p:ph type="ftr" sz="quarter" idx="11"/>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fi-FI" altLang="fi-FI" sz="1000" smtClean="0">
                <a:solidFill>
                  <a:srgbClr val="FFFFFF"/>
                </a:solidFill>
              </a:rPr>
              <a:t>YAMK ja RATEKO 2015</a:t>
            </a:r>
            <a:endParaRPr lang="fi-FI" altLang="fi-FI" sz="1000" smtClean="0">
              <a:solidFill>
                <a:srgbClr val="FFFFFF"/>
              </a:solidFill>
            </a:endParaRPr>
          </a:p>
        </p:txBody>
      </p:sp>
      <p:sp>
        <p:nvSpPr>
          <p:cNvPr id="28678" name="Slide Number Placeholder 5"/>
          <p:cNvSpPr>
            <a:spLocks noGrp="1"/>
          </p:cNvSpPr>
          <p:nvPr>
            <p:ph type="sldNum" sz="quarter" idx="12"/>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r" eaLnBrk="1" hangingPunct="1">
              <a:lnSpc>
                <a:spcPct val="100000"/>
              </a:lnSpc>
              <a:spcBef>
                <a:spcPct val="0"/>
              </a:spcBef>
              <a:buClrTx/>
              <a:buFontTx/>
              <a:buNone/>
            </a:pPr>
            <a:fld id="{2F567332-410B-4FA0-9787-B4995E9A92DA}" type="slidenum">
              <a:rPr lang="fi-FI" altLang="fi-FI" sz="1000">
                <a:solidFill>
                  <a:srgbClr val="FFFFFF"/>
                </a:solidFill>
              </a:rPr>
              <a:pPr algn="r" eaLnBrk="1" hangingPunct="1">
                <a:lnSpc>
                  <a:spcPct val="100000"/>
                </a:lnSpc>
                <a:spcBef>
                  <a:spcPct val="0"/>
                </a:spcBef>
                <a:buClrTx/>
                <a:buFontTx/>
                <a:buNone/>
              </a:pPr>
              <a:t>48</a:t>
            </a:fld>
            <a:endParaRPr lang="fi-FI" altLang="fi-FI" sz="1000">
              <a:solidFill>
                <a:srgbClr val="FFFFFF"/>
              </a:solidFill>
            </a:endParaRPr>
          </a:p>
        </p:txBody>
      </p:sp>
    </p:spTree>
    <p:extLst>
      <p:ext uri="{BB962C8B-B14F-4D97-AF65-F5344CB8AC3E}">
        <p14:creationId xmlns:p14="http://schemas.microsoft.com/office/powerpoint/2010/main" val="3309001362"/>
      </p:ext>
    </p:extLst>
  </p:cSld>
  <p:clrMapOvr>
    <a:masterClrMapping/>
  </p:clrMapOvr>
  <p:transition spd="med">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fi-FI" altLang="fi-FI" dirty="0" smtClean="0"/>
              <a:t>Näytteet eivät yksin riitä – </a:t>
            </a:r>
            <a:br>
              <a:rPr lang="fi-FI" altLang="fi-FI" dirty="0" smtClean="0"/>
            </a:br>
            <a:r>
              <a:rPr lang="fi-FI" altLang="fi-FI" dirty="0" smtClean="0"/>
              <a:t>ovat osa kokonaisuutta!</a:t>
            </a:r>
          </a:p>
        </p:txBody>
      </p:sp>
      <p:sp>
        <p:nvSpPr>
          <p:cNvPr id="3" name="Content Placeholder 2"/>
          <p:cNvSpPr>
            <a:spLocks noGrp="1"/>
          </p:cNvSpPr>
          <p:nvPr>
            <p:ph idx="1"/>
          </p:nvPr>
        </p:nvSpPr>
        <p:spPr/>
        <p:txBody>
          <a:bodyPr>
            <a:normAutofit/>
          </a:bodyPr>
          <a:lstStyle/>
          <a:p>
            <a:pPr eaLnBrk="1" hangingPunct="1">
              <a:buFont typeface="Arial" charset="0"/>
              <a:buChar char="•"/>
              <a:defRPr/>
            </a:pPr>
            <a:r>
              <a:rPr lang="fi-FI" altLang="fi-FI" sz="1800" dirty="0" smtClean="0"/>
              <a:t>Pääasiassa materiaaleista otettuja näytteitä</a:t>
            </a:r>
          </a:p>
          <a:p>
            <a:pPr eaLnBrk="1" hangingPunct="1">
              <a:defRPr/>
            </a:pPr>
            <a:r>
              <a:rPr lang="fi-FI" altLang="fi-FI" sz="1800" dirty="0" smtClean="0"/>
              <a:t>Ilmanäytteitä otetaan, jos </a:t>
            </a:r>
          </a:p>
          <a:p>
            <a:pPr lvl="1" eaLnBrk="1" hangingPunct="1">
              <a:defRPr/>
            </a:pPr>
            <a:r>
              <a:rPr lang="fi-FI" altLang="fi-FI" sz="1600" dirty="0" smtClean="0">
                <a:ea typeface="MS PGothic" pitchFamily="34" charset="-128"/>
              </a:rPr>
              <a:t>rakennusteknisessä selvityksessä ei löydetä poikkeavia mikrobilähteitä, mutta tilojen käyttäjien oireilu viittaa poikkeavaan mikrobialtistumiseen</a:t>
            </a:r>
          </a:p>
          <a:p>
            <a:pPr lvl="1" eaLnBrk="1" hangingPunct="1">
              <a:defRPr/>
            </a:pPr>
            <a:r>
              <a:rPr lang="fi-FI" altLang="fi-FI" sz="1600" dirty="0" smtClean="0">
                <a:ea typeface="MS PGothic" pitchFamily="34" charset="-128"/>
              </a:rPr>
              <a:t>halutaan osoittaa mikrobien kulkeutuminen tilasta toiseen</a:t>
            </a:r>
          </a:p>
          <a:p>
            <a:pPr eaLnBrk="1" hangingPunct="1">
              <a:defRPr/>
            </a:pPr>
            <a:r>
              <a:rPr lang="fi-FI" altLang="fi-FI" sz="1800" dirty="0" smtClean="0"/>
              <a:t>Ilmanäytteiden ongelmia</a:t>
            </a:r>
          </a:p>
          <a:p>
            <a:pPr lvl="1" eaLnBrk="1" hangingPunct="1">
              <a:defRPr/>
            </a:pPr>
            <a:r>
              <a:rPr lang="fi-FI" altLang="fi-FI" sz="1600" dirty="0" smtClean="0"/>
              <a:t>Suuri ajallinen ja paikallinen vaihtelu → useista huoneista, useita kertoja</a:t>
            </a:r>
          </a:p>
          <a:p>
            <a:pPr lvl="1" eaLnBrk="1" hangingPunct="1">
              <a:defRPr/>
            </a:pPr>
            <a:r>
              <a:rPr lang="fi-FI" altLang="fi-FI" sz="1600" dirty="0" smtClean="0"/>
              <a:t>Useita pitoisuuksiin vaikuttavia tekijöitä - ns. </a:t>
            </a:r>
            <a:r>
              <a:rPr lang="fi-FI" altLang="fi-FI" sz="1600" dirty="0" err="1" smtClean="0"/>
              <a:t>normaalilähteet-</a:t>
            </a:r>
            <a:r>
              <a:rPr lang="fi-FI" altLang="fi-FI" sz="1600" dirty="0" smtClean="0"/>
              <a:t> ja toiminnat kontrolloitava </a:t>
            </a:r>
          </a:p>
          <a:p>
            <a:pPr lvl="1" eaLnBrk="1" hangingPunct="1">
              <a:defRPr/>
            </a:pPr>
            <a:r>
              <a:rPr lang="fi-FI" altLang="fi-FI" sz="1600" dirty="0" smtClean="0"/>
              <a:t>Eivät paikallista vauriokohtaa!</a:t>
            </a:r>
          </a:p>
          <a:p>
            <a:pPr lvl="1" eaLnBrk="1" hangingPunct="1">
              <a:defRPr/>
            </a:pPr>
            <a:r>
              <a:rPr lang="fi-FI" altLang="fi-FI" sz="1600" dirty="0" smtClean="0"/>
              <a:t>Yksittäiset alhaiset pitoisuudet eivät poissulje vaurion mahdollisuutta</a:t>
            </a:r>
          </a:p>
          <a:p>
            <a:pPr lvl="1" eaLnBrk="1" hangingPunct="1">
              <a:defRPr/>
            </a:pPr>
            <a:endParaRPr lang="fi-FI" altLang="fi-FI" sz="1600" dirty="0" smtClean="0"/>
          </a:p>
          <a:p>
            <a:pPr marL="536575" lvl="1" indent="0" eaLnBrk="1" hangingPunct="1">
              <a:buFontTx/>
              <a:buNone/>
              <a:defRPr/>
            </a:pPr>
            <a:endParaRPr lang="fi-FI" altLang="fi-FI" sz="1600" dirty="0" smtClean="0"/>
          </a:p>
          <a:p>
            <a:pPr lvl="1" eaLnBrk="1" hangingPunct="1">
              <a:buFont typeface="Arial" charset="0"/>
              <a:buChar char="•"/>
              <a:defRPr/>
            </a:pPr>
            <a:endParaRPr lang="fi-FI" altLang="fi-FI" sz="1600" dirty="0" smtClean="0"/>
          </a:p>
          <a:p>
            <a:pPr>
              <a:defRPr/>
            </a:pPr>
            <a:endParaRPr lang="fi-FI" sz="1800" dirty="0"/>
          </a:p>
        </p:txBody>
      </p:sp>
      <p:sp>
        <p:nvSpPr>
          <p:cNvPr id="29700" name="Date Placeholder 3"/>
          <p:cNvSpPr>
            <a:spLocks noGrp="1"/>
          </p:cNvSpPr>
          <p:nvPr>
            <p:ph type="dt" sz="half" idx="10"/>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ctr" eaLnBrk="1" hangingPunct="1">
              <a:lnSpc>
                <a:spcPct val="100000"/>
              </a:lnSpc>
              <a:spcBef>
                <a:spcPct val="0"/>
              </a:spcBef>
              <a:buClrTx/>
              <a:buFontTx/>
              <a:buNone/>
            </a:pPr>
            <a:fld id="{1E6278AE-F19A-49BF-A7F6-42D2CC3E4D5D}" type="datetime1">
              <a:rPr lang="fi-FI" altLang="fi-FI" sz="1000" smtClean="0">
                <a:solidFill>
                  <a:srgbClr val="FFFFFF"/>
                </a:solidFill>
              </a:rPr>
              <a:pPr algn="ctr" eaLnBrk="1" hangingPunct="1">
                <a:lnSpc>
                  <a:spcPct val="100000"/>
                </a:lnSpc>
                <a:spcBef>
                  <a:spcPct val="0"/>
                </a:spcBef>
                <a:buClrTx/>
                <a:buFontTx/>
                <a:buNone/>
              </a:pPr>
              <a:t>14.6.2016</a:t>
            </a:fld>
            <a:endParaRPr lang="fi-FI" altLang="fi-FI" sz="1000" smtClean="0">
              <a:solidFill>
                <a:srgbClr val="FFFFFF"/>
              </a:solidFill>
            </a:endParaRPr>
          </a:p>
        </p:txBody>
      </p:sp>
      <p:sp>
        <p:nvSpPr>
          <p:cNvPr id="29701" name="Footer Placeholder 4"/>
          <p:cNvSpPr>
            <a:spLocks noGrp="1"/>
          </p:cNvSpPr>
          <p:nvPr>
            <p:ph type="ftr" sz="quarter" idx="11"/>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fi-FI" altLang="fi-FI" sz="1000" smtClean="0">
                <a:solidFill>
                  <a:srgbClr val="FFFFFF"/>
                </a:solidFill>
              </a:rPr>
              <a:t>YAMK ja RATEKO 2015</a:t>
            </a:r>
            <a:endParaRPr lang="fi-FI" altLang="fi-FI" sz="1000" smtClean="0">
              <a:solidFill>
                <a:srgbClr val="FFFFFF"/>
              </a:solidFill>
            </a:endParaRPr>
          </a:p>
        </p:txBody>
      </p:sp>
      <p:sp>
        <p:nvSpPr>
          <p:cNvPr id="29702" name="Slide Number Placeholder 5"/>
          <p:cNvSpPr>
            <a:spLocks noGrp="1"/>
          </p:cNvSpPr>
          <p:nvPr>
            <p:ph type="sldNum" sz="quarter" idx="12"/>
          </p:nvPr>
        </p:nvSpPr>
        <p:spPr>
          <a:noFill/>
        </p:spPr>
        <p:txBody>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r" eaLnBrk="1" hangingPunct="1">
              <a:lnSpc>
                <a:spcPct val="100000"/>
              </a:lnSpc>
              <a:spcBef>
                <a:spcPct val="0"/>
              </a:spcBef>
              <a:buClrTx/>
              <a:buFontTx/>
              <a:buNone/>
            </a:pPr>
            <a:fld id="{AACEF41D-EE11-4057-8614-2AC0E700757D}" type="slidenum">
              <a:rPr lang="fi-FI" altLang="fi-FI" sz="1000">
                <a:solidFill>
                  <a:srgbClr val="FFFFFF"/>
                </a:solidFill>
              </a:rPr>
              <a:pPr algn="r" eaLnBrk="1" hangingPunct="1">
                <a:lnSpc>
                  <a:spcPct val="100000"/>
                </a:lnSpc>
                <a:spcBef>
                  <a:spcPct val="0"/>
                </a:spcBef>
                <a:buClrTx/>
                <a:buFontTx/>
                <a:buNone/>
              </a:pPr>
              <a:t>49</a:t>
            </a:fld>
            <a:endParaRPr lang="fi-FI" altLang="fi-FI" sz="1000">
              <a:solidFill>
                <a:srgbClr val="FFFFFF"/>
              </a:solidFill>
            </a:endParaRPr>
          </a:p>
        </p:txBody>
      </p:sp>
      <p:sp>
        <p:nvSpPr>
          <p:cNvPr id="29703" name="Rectangle 6"/>
          <p:cNvSpPr>
            <a:spLocks noChangeArrowheads="1"/>
          </p:cNvSpPr>
          <p:nvPr/>
        </p:nvSpPr>
        <p:spPr bwMode="auto">
          <a:xfrm>
            <a:off x="2286000" y="1304925"/>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algn="l" eaLnBrk="0" hangingPunct="0">
              <a:lnSpc>
                <a:spcPct val="95000"/>
              </a:lnSpc>
              <a:spcBef>
                <a:spcPct val="25000"/>
              </a:spcBef>
              <a:buChar char="–"/>
              <a:defRPr sz="2000">
                <a:solidFill>
                  <a:schemeClr val="tx1"/>
                </a:solidFill>
                <a:latin typeface="Arial" panose="020B0604020202020204"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algn="l" eaLnBrk="0" hangingPunct="0">
              <a:lnSpc>
                <a:spcPct val="95000"/>
              </a:lnSpc>
              <a:spcBef>
                <a:spcPct val="25000"/>
              </a:spcBef>
              <a:buChar char="–"/>
              <a:defRPr>
                <a:solidFill>
                  <a:schemeClr val="tx1"/>
                </a:solidFill>
                <a:latin typeface="Arial" panose="020B0604020202020204" pitchFamily="34" charset="0"/>
              </a:defRPr>
            </a:lvl4pPr>
            <a:lvl5pPr marL="2057400" indent="-228600" algn="l"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fi-FI" altLang="fi-FI" sz="1800"/>
              <a:t> </a:t>
            </a:r>
          </a:p>
          <a:p>
            <a:pPr algn="ctr" eaLnBrk="1" hangingPunct="1">
              <a:lnSpc>
                <a:spcPct val="100000"/>
              </a:lnSpc>
              <a:spcBef>
                <a:spcPct val="0"/>
              </a:spcBef>
              <a:buClr>
                <a:srgbClr val="A3D47B"/>
              </a:buClr>
              <a:buFontTx/>
              <a:buNone/>
            </a:pPr>
            <a:endParaRPr lang="fi-FI" altLang="fi-FI" sz="1800"/>
          </a:p>
          <a:p>
            <a:pPr algn="ctr" eaLnBrk="1" hangingPunct="1">
              <a:lnSpc>
                <a:spcPct val="100000"/>
              </a:lnSpc>
              <a:spcBef>
                <a:spcPct val="0"/>
              </a:spcBef>
              <a:buClrTx/>
              <a:buFontTx/>
              <a:buNone/>
            </a:pPr>
            <a:endParaRPr lang="fi-FI" altLang="fi-FI" sz="1800"/>
          </a:p>
        </p:txBody>
      </p:sp>
    </p:spTree>
    <p:extLst>
      <p:ext uri="{BB962C8B-B14F-4D97-AF65-F5344CB8AC3E}">
        <p14:creationId xmlns:p14="http://schemas.microsoft.com/office/powerpoint/2010/main" val="2884358295"/>
      </p:ext>
    </p:extLst>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p:cNvSpPr>
          <p:nvPr>
            <p:ph type="title"/>
          </p:nvPr>
        </p:nvSpPr>
        <p:spPr/>
        <p:txBody>
          <a:bodyPr/>
          <a:lstStyle/>
          <a:p>
            <a:r>
              <a:rPr lang="fi-FI" altLang="fi-FI" sz="2800" smtClean="0">
                <a:ea typeface="ＭＳ Ｐゴシック" panose="020B0600070205080204" pitchFamily="34" charset="-128"/>
              </a:rPr>
              <a:t>Biologiset vaaratekijät</a:t>
            </a:r>
          </a:p>
        </p:txBody>
      </p:sp>
      <p:sp>
        <p:nvSpPr>
          <p:cNvPr id="7174" name="Rectangle 3"/>
          <p:cNvSpPr>
            <a:spLocks noGrp="1"/>
          </p:cNvSpPr>
          <p:nvPr>
            <p:ph idx="1"/>
          </p:nvPr>
        </p:nvSpPr>
        <p:spPr>
          <a:solidFill>
            <a:schemeClr val="bg1"/>
          </a:solidFill>
        </p:spPr>
        <p:txBody>
          <a:bodyPr>
            <a:normAutofit/>
          </a:bodyPr>
          <a:lstStyle/>
          <a:p>
            <a:r>
              <a:rPr lang="fi-FI" altLang="fi-FI" smtClean="0">
                <a:ea typeface="ＭＳ Ｐゴシック" panose="020B0600070205080204" pitchFamily="34" charset="-128"/>
                <a:cs typeface="ＭＳ Ｐゴシック" panose="020B0600070205080204" pitchFamily="34" charset="-128"/>
              </a:rPr>
              <a:t>Bakteerit (patogeeniset vrt. </a:t>
            </a:r>
            <a:r>
              <a:rPr lang="fi-FI" altLang="fi-FI" dirty="0" smtClean="0">
                <a:ea typeface="ＭＳ Ｐゴシック" panose="020B0600070205080204" pitchFamily="34" charset="-128"/>
                <a:cs typeface="ＭＳ Ｐゴシック" panose="020B0600070205080204" pitchFamily="34" charset="-128"/>
              </a:rPr>
              <a:t>ei-patogeeniset, </a:t>
            </a:r>
            <a:r>
              <a:rPr lang="fi-FI" altLang="fi-FI" dirty="0" err="1" smtClean="0">
                <a:ea typeface="ＭＳ Ｐゴシック" panose="020B0600070205080204" pitchFamily="34" charset="-128"/>
                <a:cs typeface="ＭＳ Ｐゴシック" panose="020B0600070205080204" pitchFamily="34" charset="-128"/>
              </a:rPr>
              <a:t>gram</a:t>
            </a:r>
            <a:r>
              <a:rPr lang="fi-FI" altLang="fi-FI" dirty="0" smtClean="0">
                <a:ea typeface="ＭＳ Ｐゴシック" panose="020B0600070205080204" pitchFamily="34" charset="-128"/>
                <a:cs typeface="ＭＳ Ｐゴシック" panose="020B0600070205080204" pitchFamily="34" charset="-128"/>
              </a:rPr>
              <a:t>-negatiiviset vrt. </a:t>
            </a:r>
            <a:r>
              <a:rPr lang="fi-FI" altLang="fi-FI" dirty="0" err="1" smtClean="0">
                <a:ea typeface="ＭＳ Ｐゴシック" panose="020B0600070205080204" pitchFamily="34" charset="-128"/>
                <a:cs typeface="ＭＳ Ｐゴシック" panose="020B0600070205080204" pitchFamily="34" charset="-128"/>
              </a:rPr>
              <a:t>gram</a:t>
            </a:r>
            <a:r>
              <a:rPr lang="fi-FI" altLang="fi-FI" dirty="0" smtClean="0">
                <a:ea typeface="ＭＳ Ｐゴシック" panose="020B0600070205080204" pitchFamily="34" charset="-128"/>
                <a:cs typeface="ＭＳ Ｐゴシック" panose="020B0600070205080204" pitchFamily="34" charset="-128"/>
              </a:rPr>
              <a:t>-positiiviset, </a:t>
            </a:r>
            <a:r>
              <a:rPr lang="fi-FI" altLang="fi-FI" dirty="0" err="1" smtClean="0">
                <a:ea typeface="ＭＳ Ｐゴシック" panose="020B0600070205080204" pitchFamily="34" charset="-128"/>
                <a:cs typeface="ＭＳ Ｐゴシック" panose="020B0600070205080204" pitchFamily="34" charset="-128"/>
              </a:rPr>
              <a:t>aktinobakteerit</a:t>
            </a:r>
            <a:r>
              <a:rPr lang="fi-FI" altLang="fi-FI" dirty="0" smtClean="0">
                <a:ea typeface="ＭＳ Ｐゴシック" panose="020B0600070205080204" pitchFamily="34" charset="-128"/>
                <a:cs typeface="ＭＳ Ｐゴシック" panose="020B0600070205080204" pitchFamily="34" charset="-128"/>
              </a:rPr>
              <a:t>)</a:t>
            </a:r>
          </a:p>
          <a:p>
            <a:r>
              <a:rPr lang="fi-FI" altLang="fi-FI" dirty="0" smtClean="0">
                <a:ea typeface="ＭＳ Ｐゴシック" panose="020B0600070205080204" pitchFamily="34" charset="-128"/>
                <a:cs typeface="ＭＳ Ｐゴシック" panose="020B0600070205080204" pitchFamily="34" charset="-128"/>
              </a:rPr>
              <a:t>Sienet ja hiivat (ns. homesienet)</a:t>
            </a:r>
          </a:p>
          <a:p>
            <a:r>
              <a:rPr lang="fi-FI" altLang="fi-FI" dirty="0" smtClean="0">
                <a:ea typeface="ＭＳ Ｐゴシック" panose="020B0600070205080204" pitchFamily="34" charset="-128"/>
                <a:cs typeface="ＭＳ Ｐゴシック" panose="020B0600070205080204" pitchFamily="34" charset="-128"/>
              </a:rPr>
              <a:t>Virukset (yleensä </a:t>
            </a:r>
            <a:r>
              <a:rPr lang="fi-FI" altLang="fi-FI" dirty="0" err="1" smtClean="0">
                <a:ea typeface="ＭＳ Ｐゴシック" panose="020B0600070205080204" pitchFamily="34" charset="-128"/>
                <a:cs typeface="ＭＳ Ｐゴシック" panose="020B0600070205080204" pitchFamily="34" charset="-128"/>
              </a:rPr>
              <a:t>patogeenisia</a:t>
            </a:r>
            <a:r>
              <a:rPr lang="fi-FI" altLang="fi-FI" dirty="0" smtClean="0">
                <a:ea typeface="ＭＳ Ｐゴシック" panose="020B0600070205080204" pitchFamily="34" charset="-128"/>
                <a:cs typeface="ＭＳ Ｐゴシック" panose="020B0600070205080204" pitchFamily="34" charset="-128"/>
              </a:rPr>
              <a:t>)</a:t>
            </a:r>
          </a:p>
          <a:p>
            <a:r>
              <a:rPr lang="fi-FI" altLang="fi-FI" dirty="0" smtClean="0">
                <a:ea typeface="ＭＳ Ｐゴシック" panose="020B0600070205080204" pitchFamily="34" charset="-128"/>
                <a:cs typeface="ＭＳ Ｐゴシック" panose="020B0600070205080204" pitchFamily="34" charset="-128"/>
              </a:rPr>
              <a:t>Loiset, punkit</a:t>
            </a:r>
          </a:p>
          <a:p>
            <a:r>
              <a:rPr lang="fi-FI" altLang="fi-FI" dirty="0" smtClean="0">
                <a:ea typeface="ＭＳ Ｐゴシック" panose="020B0600070205080204" pitchFamily="34" charset="-128"/>
                <a:cs typeface="ＭＳ Ｐゴシック" panose="020B0600070205080204" pitchFamily="34" charset="-128"/>
              </a:rPr>
              <a:t>Bioaerosolit ovat ilmassa olevia </a:t>
            </a:r>
          </a:p>
          <a:p>
            <a:pPr>
              <a:buFont typeface="Arial" panose="020B0604020202020204" pitchFamily="34" charset="0"/>
              <a:buNone/>
            </a:pPr>
            <a:r>
              <a:rPr lang="fi-FI" altLang="fi-FI" dirty="0" smtClean="0">
                <a:ea typeface="ＭＳ Ｐゴシック" panose="020B0600070205080204" pitchFamily="34" charset="-128"/>
                <a:cs typeface="ＭＳ Ｐゴシック" panose="020B0600070205080204" pitchFamily="34" charset="-128"/>
              </a:rPr>
              <a:t>	eläviä organismeja tai niistä </a:t>
            </a:r>
          </a:p>
          <a:p>
            <a:pPr>
              <a:buFont typeface="Arial" panose="020B0604020202020204" pitchFamily="34" charset="0"/>
              <a:buNone/>
            </a:pPr>
            <a:r>
              <a:rPr lang="fi-FI" altLang="fi-FI" dirty="0" smtClean="0">
                <a:ea typeface="ＭＳ Ｐゴシック" panose="020B0600070205080204" pitchFamily="34" charset="-128"/>
                <a:cs typeface="ＭＳ Ｐゴシック" panose="020B0600070205080204" pitchFamily="34" charset="-128"/>
              </a:rPr>
              <a:t>	peräisin olevia hiukkasia ja toksiineja</a:t>
            </a:r>
          </a:p>
          <a:p>
            <a:r>
              <a:rPr lang="fi-FI" altLang="fi-FI" dirty="0" smtClean="0">
                <a:ea typeface="ＭＳ Ｐゴシック" panose="020B0600070205080204" pitchFamily="34" charset="-128"/>
                <a:cs typeface="ＭＳ Ｐゴシック" panose="020B0600070205080204" pitchFamily="34" charset="-128"/>
              </a:rPr>
              <a:t>Biologisten vaaratekijöiden koko vaihtelee </a:t>
            </a:r>
          </a:p>
          <a:p>
            <a:pPr>
              <a:buFont typeface="Arial" panose="020B0604020202020204" pitchFamily="34" charset="0"/>
              <a:buNone/>
            </a:pPr>
            <a:r>
              <a:rPr lang="fi-FI" altLang="fi-FI" dirty="0" smtClean="0">
                <a:ea typeface="ＭＳ Ｐゴシック" panose="020B0600070205080204" pitchFamily="34" charset="-128"/>
                <a:cs typeface="ＭＳ Ｐゴシック" panose="020B0600070205080204" pitchFamily="34" charset="-128"/>
              </a:rPr>
              <a:t>	&lt;0.01  - &gt;100</a:t>
            </a:r>
            <a:r>
              <a:rPr lang="fi-FI" altLang="fi-FI" b="1" dirty="0" smtClean="0">
                <a:ea typeface="ＭＳ Ｐゴシック" panose="020B0600070205080204" pitchFamily="34" charset="-128"/>
                <a:cs typeface="ＭＳ Ｐゴシック" panose="020B0600070205080204" pitchFamily="34" charset="-128"/>
              </a:rPr>
              <a:t> </a:t>
            </a:r>
            <a:r>
              <a:rPr lang="fi-FI" altLang="fi-FI" dirty="0" err="1" smtClean="0">
                <a:ea typeface="ＭＳ Ｐゴシック" panose="020B0600070205080204" pitchFamily="34" charset="-128"/>
                <a:cs typeface="ＭＳ Ｐゴシック" panose="020B0600070205080204" pitchFamily="34" charset="-128"/>
              </a:rPr>
              <a:t>um</a:t>
            </a:r>
            <a:endParaRPr lang="fi-FI" altLang="fi-FI" dirty="0" smtClean="0">
              <a:ea typeface="ＭＳ Ｐゴシック" panose="020B0600070205080204" pitchFamily="34" charset="-128"/>
              <a:cs typeface="ＭＳ Ｐゴシック" panose="020B0600070205080204" pitchFamily="34" charset="-128"/>
            </a:endParaRPr>
          </a:p>
          <a:p>
            <a:endParaRPr lang="fi-FI" altLang="fi-FI" b="1" dirty="0" smtClean="0">
              <a:ea typeface="ＭＳ Ｐゴシック" panose="020B0600070205080204" pitchFamily="34" charset="-128"/>
              <a:cs typeface="ＭＳ Ｐゴシック" panose="020B0600070205080204" pitchFamily="34" charset="-128"/>
            </a:endParaRPr>
          </a:p>
        </p:txBody>
      </p:sp>
      <p:sp>
        <p:nvSpPr>
          <p:cNvPr id="7172" name="Alatunnisteen paikkamerkki 1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r>
              <a:rPr lang="fi-FI" altLang="fi-FI" sz="900" smtClean="0">
                <a:solidFill>
                  <a:schemeClr val="tx1"/>
                </a:solidFill>
              </a:rPr>
              <a:t>Marjut Reiman</a:t>
            </a:r>
          </a:p>
        </p:txBody>
      </p:sp>
      <p:sp>
        <p:nvSpPr>
          <p:cNvPr id="7171" name="Dian numeron paikkamerkki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78EEDC16-BACB-4821-AC88-B8C91813FCE0}" type="slidenum">
              <a:rPr lang="fi-FI" altLang="fi-FI" sz="900" smtClean="0">
                <a:solidFill>
                  <a:schemeClr val="tx1"/>
                </a:solidFill>
              </a:rPr>
              <a:pPr>
                <a:spcBef>
                  <a:spcPct val="0"/>
                </a:spcBef>
                <a:buClrTx/>
                <a:buFontTx/>
                <a:buNone/>
              </a:pPr>
              <a:t>5</a:t>
            </a:fld>
            <a:endParaRPr lang="fi-FI" altLang="fi-FI" sz="900" smtClean="0">
              <a:solidFill>
                <a:schemeClr val="tx1"/>
              </a:solidFill>
            </a:endParaRPr>
          </a:p>
        </p:txBody>
      </p:sp>
    </p:spTree>
    <p:extLst>
      <p:ext uri="{BB962C8B-B14F-4D97-AF65-F5344CB8AC3E}">
        <p14:creationId xmlns:p14="http://schemas.microsoft.com/office/powerpoint/2010/main" val="1640328419"/>
      </p:ext>
    </p:extLst>
  </p:cSld>
  <p:clrMapOvr>
    <a:masterClrMapping/>
  </p:clrMapOvr>
  <p:transition spd="med">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200" dirty="0"/>
              <a:t/>
            </a:r>
            <a:br>
              <a:rPr lang="fi-FI" sz="3200" dirty="0"/>
            </a:br>
            <a:r>
              <a:rPr lang="fi-FI" sz="3200" dirty="0">
                <a:solidFill>
                  <a:schemeClr val="accent4">
                    <a:lumMod val="50000"/>
                  </a:schemeClr>
                </a:solidFill>
              </a:rPr>
              <a:t>Riskinarviointi </a:t>
            </a:r>
            <a:r>
              <a:rPr lang="fi-FI" sz="3200" dirty="0" smtClean="0">
                <a:solidFill>
                  <a:schemeClr val="accent4">
                    <a:lumMod val="50000"/>
                  </a:schemeClr>
                </a:solidFill>
              </a:rPr>
              <a:t>työpaikoilla</a:t>
            </a:r>
            <a:endParaRPr lang="fi-FI" dirty="0"/>
          </a:p>
        </p:txBody>
      </p:sp>
      <p:sp>
        <p:nvSpPr>
          <p:cNvPr id="7" name="Content Placeholder 6"/>
          <p:cNvSpPr>
            <a:spLocks noGrp="1"/>
          </p:cNvSpPr>
          <p:nvPr>
            <p:ph idx="1"/>
          </p:nvPr>
        </p:nvSpPr>
        <p:spPr/>
        <p:txBody>
          <a:bodyPr>
            <a:normAutofit fontScale="55000" lnSpcReduction="20000"/>
          </a:bodyPr>
          <a:lstStyle/>
          <a:p>
            <a:pPr marL="0" indent="0">
              <a:buNone/>
            </a:pPr>
            <a:endParaRPr lang="fi-FI" dirty="0" smtClean="0"/>
          </a:p>
          <a:p>
            <a:pPr marL="0" indent="0">
              <a:buNone/>
            </a:pPr>
            <a:endParaRPr lang="fi-FI" sz="2800" dirty="0"/>
          </a:p>
          <a:p>
            <a:pPr marL="0" indent="0">
              <a:buNone/>
            </a:pPr>
            <a:r>
              <a:rPr lang="fi-FI" sz="2800" b="1" dirty="0"/>
              <a:t>TOIMINTAOHJE TYÖPAIKKOJEN SISÄILMASTO-ONGELMIEN SELVITTÄMISEEN</a:t>
            </a:r>
            <a:endParaRPr lang="fi-FI" sz="2800" dirty="0"/>
          </a:p>
          <a:p>
            <a:pPr marL="0" indent="0">
              <a:buNone/>
            </a:pPr>
            <a:r>
              <a:rPr lang="fi-FI" sz="2800" dirty="0"/>
              <a:t> </a:t>
            </a:r>
          </a:p>
          <a:p>
            <a:pPr marL="0" indent="0">
              <a:buNone/>
            </a:pPr>
            <a:r>
              <a:rPr lang="fi-FI" sz="2800" dirty="0"/>
              <a:t>Ohjeeseen on koottu keskeiset toimintatavat sisäilmasto-ongelmien selvittämisessä työpaikoilla työsuojeluhenkilöstön, esimiehien, kiinteistöhallinnasta vastaavien ja sisäilma-asiantuntijoiden hyödynnettäväksi.</a:t>
            </a:r>
          </a:p>
          <a:p>
            <a:pPr marL="0" indent="0">
              <a:buNone/>
            </a:pPr>
            <a:r>
              <a:rPr lang="fi-FI" sz="2800" cap="all" dirty="0"/>
              <a:t> </a:t>
            </a:r>
          </a:p>
          <a:p>
            <a:pPr marL="0" indent="0">
              <a:buNone/>
            </a:pPr>
            <a:r>
              <a:rPr lang="fi-FI" sz="2800" dirty="0"/>
              <a:t>Lappalainen Sanna</a:t>
            </a:r>
            <a:r>
              <a:rPr lang="fi-FI" sz="2800" baseline="30000" dirty="0"/>
              <a:t>1</a:t>
            </a:r>
            <a:r>
              <a:rPr lang="fi-FI" sz="2800" dirty="0"/>
              <a:t>, Reijula Kari</a:t>
            </a:r>
            <a:r>
              <a:rPr lang="fi-FI" sz="2800" baseline="30000" dirty="0"/>
              <a:t>1,2</a:t>
            </a:r>
            <a:r>
              <a:rPr lang="fi-FI" sz="2800" dirty="0"/>
              <a:t>, Tähtinen Katja</a:t>
            </a:r>
            <a:r>
              <a:rPr lang="fi-FI" sz="2800" baseline="30000" dirty="0"/>
              <a:t>1</a:t>
            </a:r>
            <a:r>
              <a:rPr lang="fi-FI" sz="2800" dirty="0"/>
              <a:t>, Latvala Jari</a:t>
            </a:r>
            <a:r>
              <a:rPr lang="fi-FI" sz="2800" baseline="30000" dirty="0"/>
              <a:t>1</a:t>
            </a:r>
            <a:r>
              <a:rPr lang="fi-FI" sz="2800" dirty="0"/>
              <a:t>, Hongisto Valtteri</a:t>
            </a:r>
            <a:r>
              <a:rPr lang="fi-FI" sz="2800" baseline="30000" dirty="0"/>
              <a:t>1</a:t>
            </a:r>
            <a:r>
              <a:rPr lang="fi-FI" sz="2800" dirty="0"/>
              <a:t>, Holopainen Rauno</a:t>
            </a:r>
            <a:r>
              <a:rPr lang="fi-FI" sz="2800" baseline="30000" dirty="0"/>
              <a:t>1</a:t>
            </a:r>
            <a:r>
              <a:rPr lang="fi-FI" sz="2800" dirty="0"/>
              <a:t>, </a:t>
            </a:r>
            <a:r>
              <a:rPr lang="fi-FI" sz="2800" dirty="0" err="1"/>
              <a:t>Kurttio</a:t>
            </a:r>
            <a:r>
              <a:rPr lang="fi-FI" sz="2800" dirty="0"/>
              <a:t> Päivi</a:t>
            </a:r>
            <a:r>
              <a:rPr lang="fi-FI" sz="2800" baseline="30000" dirty="0"/>
              <a:t>3</a:t>
            </a:r>
            <a:r>
              <a:rPr lang="fi-FI" sz="2800" dirty="0"/>
              <a:t>, Lahtinen Marjaana</a:t>
            </a:r>
            <a:r>
              <a:rPr lang="fi-FI" sz="2800" baseline="30000" dirty="0"/>
              <a:t>1</a:t>
            </a:r>
            <a:r>
              <a:rPr lang="fi-FI" sz="2800" dirty="0"/>
              <a:t>, Rautiala Sirpa</a:t>
            </a:r>
            <a:r>
              <a:rPr lang="fi-FI" sz="2800" baseline="30000" dirty="0"/>
              <a:t>1</a:t>
            </a:r>
            <a:r>
              <a:rPr lang="fi-FI" sz="2800" dirty="0"/>
              <a:t>, Tuomi Tapani</a:t>
            </a:r>
            <a:r>
              <a:rPr lang="fi-FI" sz="2800" baseline="30000" dirty="0"/>
              <a:t>1</a:t>
            </a:r>
            <a:r>
              <a:rPr lang="fi-FI" sz="2800" dirty="0"/>
              <a:t>, Valtanen Arja</a:t>
            </a:r>
            <a:r>
              <a:rPr lang="fi-FI" sz="2800" baseline="30000" dirty="0"/>
              <a:t>1</a:t>
            </a:r>
            <a:r>
              <a:rPr lang="fi-FI" sz="2800" dirty="0"/>
              <a:t> </a:t>
            </a:r>
          </a:p>
          <a:p>
            <a:pPr marL="0" indent="0">
              <a:buNone/>
            </a:pPr>
            <a:r>
              <a:rPr lang="fi-FI" sz="2800" dirty="0"/>
              <a:t> </a:t>
            </a:r>
          </a:p>
          <a:p>
            <a:pPr marL="0" indent="0">
              <a:buNone/>
            </a:pPr>
            <a:r>
              <a:rPr lang="fi-FI" sz="2800" baseline="30000" dirty="0"/>
              <a:t>1 </a:t>
            </a:r>
            <a:r>
              <a:rPr lang="fi-FI" sz="2800" dirty="0"/>
              <a:t>Työterveyslaitos</a:t>
            </a:r>
          </a:p>
          <a:p>
            <a:pPr marL="0" indent="0">
              <a:buNone/>
            </a:pPr>
            <a:r>
              <a:rPr lang="fi-FI" sz="2800" baseline="30000" dirty="0"/>
              <a:t>2 </a:t>
            </a:r>
            <a:r>
              <a:rPr lang="fi-FI" sz="2800" dirty="0"/>
              <a:t>Helsingin yliopisto</a:t>
            </a:r>
          </a:p>
          <a:p>
            <a:pPr marL="0" indent="0">
              <a:buNone/>
            </a:pPr>
            <a:r>
              <a:rPr lang="fi-FI" sz="2800" baseline="30000" dirty="0"/>
              <a:t>3 </a:t>
            </a:r>
            <a:r>
              <a:rPr lang="fi-FI" sz="2800" dirty="0"/>
              <a:t>Säteilyturvakeskus</a:t>
            </a:r>
          </a:p>
          <a:p>
            <a:pPr marL="0" indent="0">
              <a:buNone/>
            </a:pPr>
            <a:r>
              <a:rPr lang="fi-FI" sz="2800" dirty="0"/>
              <a:t> </a:t>
            </a:r>
          </a:p>
          <a:p>
            <a:pPr marL="0" indent="0">
              <a:buNone/>
            </a:pPr>
            <a:r>
              <a:rPr lang="fi-FI" sz="2800" dirty="0"/>
              <a:t>Työterveyslaitos</a:t>
            </a:r>
          </a:p>
          <a:p>
            <a:pPr marL="0" indent="0">
              <a:buNone/>
            </a:pPr>
            <a:r>
              <a:rPr lang="fi-FI" sz="2800" dirty="0"/>
              <a:t>Helsinki </a:t>
            </a:r>
            <a:r>
              <a:rPr lang="fi-FI" sz="2800" dirty="0" smtClean="0"/>
              <a:t>2016</a:t>
            </a:r>
            <a:endParaRPr lang="fi-FI" sz="2800" dirty="0"/>
          </a:p>
        </p:txBody>
      </p:sp>
    </p:spTree>
    <p:extLst>
      <p:ext uri="{BB962C8B-B14F-4D97-AF65-F5344CB8AC3E}">
        <p14:creationId xmlns:p14="http://schemas.microsoft.com/office/powerpoint/2010/main" val="3480040165"/>
      </p:ext>
    </p:extLst>
  </p:cSld>
  <p:clrMapOvr>
    <a:masterClrMapping/>
  </p:clrMapOvr>
  <p:transition spd="med">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Keskeisiä </a:t>
            </a:r>
            <a:r>
              <a:rPr lang="fi-FI" dirty="0" smtClean="0"/>
              <a:t>määritelmiä	1/8</a:t>
            </a:r>
            <a:endParaRPr lang="fi-FI" dirty="0"/>
          </a:p>
        </p:txBody>
      </p:sp>
      <p:sp>
        <p:nvSpPr>
          <p:cNvPr id="3" name="Content Placeholder 2"/>
          <p:cNvSpPr>
            <a:spLocks noGrp="1"/>
          </p:cNvSpPr>
          <p:nvPr>
            <p:ph idx="1"/>
          </p:nvPr>
        </p:nvSpPr>
        <p:spPr/>
        <p:txBody>
          <a:bodyPr>
            <a:normAutofit lnSpcReduction="10000"/>
          </a:bodyPr>
          <a:lstStyle/>
          <a:p>
            <a:pPr marL="0" indent="0">
              <a:buNone/>
            </a:pPr>
            <a:r>
              <a:rPr lang="fi-FI" sz="1800" b="1" dirty="0" err="1" smtClean="0"/>
              <a:t>Altiste</a:t>
            </a:r>
            <a:r>
              <a:rPr lang="fi-FI" sz="1800" b="1" dirty="0" smtClean="0"/>
              <a:t/>
            </a:r>
            <a:br>
              <a:rPr lang="fi-FI" sz="1800" b="1" dirty="0" smtClean="0"/>
            </a:br>
            <a:r>
              <a:rPr lang="fi-FI" sz="1800" dirty="0" smtClean="0"/>
              <a:t>Mitattavissa </a:t>
            </a:r>
            <a:r>
              <a:rPr lang="fi-FI" sz="1800" dirty="0"/>
              <a:t>tai arvioitavissa oleva fysikaalinen, kemiallinen tai biologinen tekijä.</a:t>
            </a:r>
          </a:p>
          <a:p>
            <a:pPr marL="0" indent="0">
              <a:buNone/>
            </a:pPr>
            <a:endParaRPr lang="fi-FI" sz="1800" b="1" dirty="0" smtClean="0"/>
          </a:p>
          <a:p>
            <a:pPr marL="0" indent="0">
              <a:buNone/>
            </a:pPr>
            <a:r>
              <a:rPr lang="fi-FI" sz="1800" b="1" dirty="0" smtClean="0"/>
              <a:t>Altistuminen</a:t>
            </a:r>
            <a:br>
              <a:rPr lang="fi-FI" sz="1800" b="1" dirty="0" smtClean="0"/>
            </a:br>
            <a:r>
              <a:rPr lang="fi-FI" sz="1800" dirty="0" smtClean="0"/>
              <a:t>Tila</a:t>
            </a:r>
            <a:r>
              <a:rPr lang="fi-FI" sz="1800" dirty="0"/>
              <a:t>, jossa sisäympäristössä oleva tekijä (fysikaalinen, biologinen tai kemiallinen) joutuu kosketuksiin ihmisen kanssa. Em. tekijän hengittäminen, nieleminen, kosketus silmiin tai iholle ovat altistumista. Altistuminen ei tarkoita sairastumista, mutta voi johtaa siihen. </a:t>
            </a:r>
          </a:p>
          <a:p>
            <a:pPr marL="0" indent="0">
              <a:buNone/>
            </a:pPr>
            <a:endParaRPr lang="fi-FI" sz="1800" b="1" dirty="0" smtClean="0"/>
          </a:p>
          <a:p>
            <a:pPr marL="0" indent="0">
              <a:buNone/>
            </a:pPr>
            <a:r>
              <a:rPr lang="fi-FI" sz="1800" b="1" dirty="0" smtClean="0"/>
              <a:t>Altistumisolosuhteiden arvio</a:t>
            </a:r>
            <a:r>
              <a:rPr lang="fi-FI" sz="1800" dirty="0"/>
              <a:t/>
            </a:r>
            <a:br>
              <a:rPr lang="fi-FI" sz="1800" dirty="0"/>
            </a:br>
            <a:r>
              <a:rPr lang="fi-FI" sz="1800" dirty="0" smtClean="0"/>
              <a:t>Piirustuksiin</a:t>
            </a:r>
            <a:r>
              <a:rPr lang="fi-FI" sz="1800" dirty="0"/>
              <a:t>, muihin asiakirjoihin (mm. korjaus- ja huoltohistoria), mittauksiin, tutkimuksiin tai muuhun havainnointiin perustuva kokonaisvaltainen rakennus- ja talotekninen sekä sisäilman laadun arvio niistä rakennukseen liittyvistä tekijöistä, jotka voivat vaikuttaa altistumisen määrään, laatuun ja kestoon.</a:t>
            </a:r>
          </a:p>
          <a:p>
            <a:pPr marL="0" indent="0">
              <a:buNone/>
            </a:pPr>
            <a:endParaRPr lang="fi-FI" sz="1800" dirty="0"/>
          </a:p>
        </p:txBody>
      </p:sp>
    </p:spTree>
    <p:extLst>
      <p:ext uri="{BB962C8B-B14F-4D97-AF65-F5344CB8AC3E}">
        <p14:creationId xmlns:p14="http://schemas.microsoft.com/office/powerpoint/2010/main" val="619372500"/>
      </p:ext>
    </p:extLst>
  </p:cSld>
  <p:clrMapOvr>
    <a:masterClrMapping/>
  </p:clrMapOvr>
  <p:transition spd="med">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Keskeisiä määritelmiä </a:t>
            </a:r>
            <a:r>
              <a:rPr lang="fi-FI" dirty="0"/>
              <a:t>	</a:t>
            </a:r>
            <a:r>
              <a:rPr lang="fi-FI" dirty="0" smtClean="0"/>
              <a:t>	2/8</a:t>
            </a:r>
            <a:endParaRPr lang="fi-FI" dirty="0"/>
          </a:p>
        </p:txBody>
      </p:sp>
      <p:sp>
        <p:nvSpPr>
          <p:cNvPr id="3" name="Content Placeholder 2"/>
          <p:cNvSpPr>
            <a:spLocks noGrp="1"/>
          </p:cNvSpPr>
          <p:nvPr>
            <p:ph idx="1"/>
          </p:nvPr>
        </p:nvSpPr>
        <p:spPr>
          <a:xfrm>
            <a:off x="827088" y="1484784"/>
            <a:ext cx="7489825" cy="4392614"/>
          </a:xfrm>
        </p:spPr>
        <p:txBody>
          <a:bodyPr>
            <a:noAutofit/>
          </a:bodyPr>
          <a:lstStyle/>
          <a:p>
            <a:pPr marL="0" indent="0">
              <a:buNone/>
            </a:pPr>
            <a:r>
              <a:rPr lang="fi-FI" sz="1600" b="1" dirty="0"/>
              <a:t>Haitallinen </a:t>
            </a:r>
            <a:r>
              <a:rPr lang="fi-FI" sz="1600" b="1" dirty="0" smtClean="0"/>
              <a:t>altistuminen</a:t>
            </a:r>
            <a:br>
              <a:rPr lang="fi-FI" sz="1600" b="1" dirty="0" smtClean="0"/>
            </a:br>
            <a:r>
              <a:rPr lang="fi-FI" sz="1600" dirty="0" smtClean="0"/>
              <a:t>Esimerkiksi </a:t>
            </a:r>
            <a:r>
              <a:rPr lang="fi-FI" sz="1600" dirty="0"/>
              <a:t>kosteus- ja mikrobivaurioituneessa rakennuksessa voidaan pitää haitallista altistumista todennäköisenä, kun rakennuksessa näkyy kosteus- ja homevaurioita sisäpinnoilla, mikrobikasvua todetaan materiaaleissa tai ympäröivissä rakenteissa ja tilat ovat selvästi alipaineisia ja vaurioituneesta tilasta tai rakenteesta on ilmayhteys työskentelytilaan ja tai poikkeavaa </a:t>
            </a:r>
            <a:r>
              <a:rPr lang="fi-FI" sz="1600" dirty="0" err="1"/>
              <a:t>altistetta</a:t>
            </a:r>
            <a:r>
              <a:rPr lang="fi-FI" sz="1600" dirty="0"/>
              <a:t> on todettu ilma- tai pölynäytteissä ja epäpuhtauslähde on tunnistettu.</a:t>
            </a:r>
          </a:p>
          <a:p>
            <a:pPr marL="0" indent="0">
              <a:buNone/>
            </a:pPr>
            <a:endParaRPr lang="fi-FI" sz="1600" dirty="0" smtClean="0"/>
          </a:p>
          <a:p>
            <a:pPr marL="0" indent="0">
              <a:buNone/>
            </a:pPr>
            <a:r>
              <a:rPr lang="fi-FI" sz="1600" b="1" dirty="0"/>
              <a:t>Merkittävä kosteus- ja </a:t>
            </a:r>
            <a:r>
              <a:rPr lang="fi-FI" sz="1600" b="1" dirty="0" smtClean="0"/>
              <a:t>homevaurio</a:t>
            </a:r>
            <a:r>
              <a:rPr lang="fi-FI" sz="1600" dirty="0"/>
              <a:t/>
            </a:r>
            <a:br>
              <a:rPr lang="fi-FI" sz="1600" dirty="0"/>
            </a:br>
            <a:r>
              <a:rPr lang="fi-FI" sz="1600" dirty="0" smtClean="0"/>
              <a:t>Vähäistä </a:t>
            </a:r>
            <a:r>
              <a:rPr lang="fi-FI" sz="1600" dirty="0"/>
              <a:t>laajempi rakenteellinen vika, jonka seurauksena haitallinen altistuminen kosteusvaurioituneista rakenteista ja materiaaleista vapautuville kemiallisille, fysikaalisille ja biologiselle (mm. mikrobiperäisille) epäpuhtauksille on todennäköistä. Korjaustarve voidaan arvioida kiireelliseksi altistumisen vähentämiseksi tai poistamiseksi. </a:t>
            </a:r>
            <a:r>
              <a:rPr lang="fi-FI" sz="1600" dirty="0"/>
              <a:t/>
            </a:r>
            <a:br>
              <a:rPr lang="fi-FI" sz="1600" dirty="0"/>
            </a:br>
            <a:endParaRPr lang="fi-FI" sz="1600" dirty="0"/>
          </a:p>
          <a:p>
            <a:pPr marL="0" indent="0">
              <a:buNone/>
            </a:pPr>
            <a:r>
              <a:rPr lang="fi-FI" sz="1600" b="1" dirty="0"/>
              <a:t>Mikrobivaurio </a:t>
            </a:r>
            <a:r>
              <a:rPr lang="fi-FI" sz="1600" dirty="0"/>
              <a:t>(</a:t>
            </a:r>
            <a:r>
              <a:rPr lang="fi-FI" sz="1600" dirty="0" smtClean="0"/>
              <a:t>rakennuksessa)</a:t>
            </a:r>
            <a:r>
              <a:rPr lang="fi-FI" sz="1600" b="1" dirty="0"/>
              <a:t/>
            </a:r>
            <a:br>
              <a:rPr lang="fi-FI" sz="1600" b="1" dirty="0"/>
            </a:br>
            <a:r>
              <a:rPr lang="fi-FI" sz="1600" dirty="0" smtClean="0"/>
              <a:t>Mikrobivaurio </a:t>
            </a:r>
            <a:r>
              <a:rPr lang="fi-FI" sz="1600" dirty="0"/>
              <a:t>tarkoittaa bakteereiden, home- ja hiivasienten tai lahottajien haitallista esiintymistä rakennuksen pinnoilla tai rakenteissa.</a:t>
            </a:r>
          </a:p>
          <a:p>
            <a:pPr marL="0" indent="0">
              <a:buNone/>
            </a:pPr>
            <a:endParaRPr lang="fi-FI" sz="1600" dirty="0"/>
          </a:p>
        </p:txBody>
      </p:sp>
    </p:spTree>
    <p:extLst>
      <p:ext uri="{BB962C8B-B14F-4D97-AF65-F5344CB8AC3E}">
        <p14:creationId xmlns:p14="http://schemas.microsoft.com/office/powerpoint/2010/main" val="3673413663"/>
      </p:ext>
    </p:extLst>
  </p:cSld>
  <p:clrMapOvr>
    <a:masterClrMapping/>
  </p:clrMapOvr>
  <p:transition spd="med">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Keskeisiä </a:t>
            </a:r>
            <a:r>
              <a:rPr lang="fi-FI" dirty="0" smtClean="0"/>
              <a:t>määritelmiä		3/8</a:t>
            </a:r>
            <a:endParaRPr lang="fi-FI" dirty="0"/>
          </a:p>
        </p:txBody>
      </p:sp>
      <p:sp>
        <p:nvSpPr>
          <p:cNvPr id="3" name="Content Placeholder 2"/>
          <p:cNvSpPr>
            <a:spLocks noGrp="1"/>
          </p:cNvSpPr>
          <p:nvPr>
            <p:ph idx="1"/>
          </p:nvPr>
        </p:nvSpPr>
        <p:spPr/>
        <p:txBody>
          <a:bodyPr>
            <a:normAutofit/>
          </a:bodyPr>
          <a:lstStyle/>
          <a:p>
            <a:pPr marL="0" indent="0">
              <a:buNone/>
            </a:pPr>
            <a:r>
              <a:rPr lang="fi-FI" sz="1800" b="1" dirty="0" smtClean="0"/>
              <a:t>Sisäilmasto-ongelma </a:t>
            </a:r>
            <a:endParaRPr lang="fi-FI" sz="1800" b="1" dirty="0" smtClean="0"/>
          </a:p>
          <a:p>
            <a:pPr marL="0" indent="0">
              <a:buNone/>
            </a:pPr>
            <a:r>
              <a:rPr lang="fi-FI" sz="1800" dirty="0" smtClean="0"/>
              <a:t>Tilojen </a:t>
            </a:r>
            <a:r>
              <a:rPr lang="fi-FI" sz="1800" dirty="0"/>
              <a:t>käyttäjille haittaa aiheuttava sisäilmastoon liittyvä tekijä. Sisäilmasto-ongelma voi johtaa joissakin tapauksissa myös terveysvaaraan. Sisäilmasto-ongelmien syinä voi olla esimerkiksi kosteus- ja homevaurio, vesivahinko, rakennusmateriaaleista aiheutuva kemiallinen päästö, orgaaninen pöly, rakennusvirheestä tai toiminnasta aiheutuva vika tai virheellinen ylläpito.</a:t>
            </a:r>
          </a:p>
          <a:p>
            <a:pPr marL="0" indent="0">
              <a:buNone/>
            </a:pPr>
            <a:endParaRPr lang="fi-FI" sz="1800" b="1" dirty="0" smtClean="0"/>
          </a:p>
          <a:p>
            <a:pPr marL="0" indent="0">
              <a:buNone/>
            </a:pPr>
            <a:r>
              <a:rPr lang="fi-FI" sz="1800" b="1" dirty="0" smtClean="0"/>
              <a:t>Tilojen </a:t>
            </a:r>
            <a:r>
              <a:rPr lang="fi-FI" sz="1800" b="1" dirty="0" smtClean="0"/>
              <a:t>terveellisyys</a:t>
            </a:r>
            <a:r>
              <a:rPr lang="fi-FI" sz="1800" dirty="0" smtClean="0"/>
              <a:t> </a:t>
            </a:r>
            <a:endParaRPr lang="fi-FI" sz="1800" dirty="0" smtClean="0"/>
          </a:p>
          <a:p>
            <a:pPr marL="0" indent="0">
              <a:buNone/>
            </a:pPr>
            <a:r>
              <a:rPr lang="fi-FI" sz="1800" dirty="0" smtClean="0"/>
              <a:t>Rakennuksessa </a:t>
            </a:r>
            <a:r>
              <a:rPr lang="fi-FI" sz="1800" dirty="0"/>
              <a:t>ei ole terveyshaittaa tai vaaraa aiheuttavaa tekijää.</a:t>
            </a:r>
          </a:p>
          <a:p>
            <a:endParaRPr lang="fi-FI" sz="1800" dirty="0"/>
          </a:p>
        </p:txBody>
      </p:sp>
    </p:spTree>
    <p:extLst>
      <p:ext uri="{BB962C8B-B14F-4D97-AF65-F5344CB8AC3E}">
        <p14:creationId xmlns:p14="http://schemas.microsoft.com/office/powerpoint/2010/main" val="3739774131"/>
      </p:ext>
    </p:extLst>
  </p:cSld>
  <p:clrMapOvr>
    <a:masterClrMapping/>
  </p:clrMapOvr>
  <p:transition spd="med">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Keskeisiä määritelmiä </a:t>
            </a:r>
            <a:r>
              <a:rPr lang="fi-FI" dirty="0"/>
              <a:t>	</a:t>
            </a:r>
            <a:r>
              <a:rPr lang="fi-FI" dirty="0" smtClean="0"/>
              <a:t>	4/8</a:t>
            </a:r>
            <a:endParaRPr lang="fi-FI" dirty="0"/>
          </a:p>
        </p:txBody>
      </p:sp>
      <p:sp>
        <p:nvSpPr>
          <p:cNvPr id="3" name="Content Placeholder 2"/>
          <p:cNvSpPr>
            <a:spLocks noGrp="1"/>
          </p:cNvSpPr>
          <p:nvPr>
            <p:ph idx="1"/>
          </p:nvPr>
        </p:nvSpPr>
        <p:spPr/>
        <p:txBody>
          <a:bodyPr>
            <a:normAutofit/>
          </a:bodyPr>
          <a:lstStyle/>
          <a:p>
            <a:pPr marL="0" indent="0">
              <a:buNone/>
            </a:pPr>
            <a:r>
              <a:rPr lang="fi-FI" sz="1800" b="1" dirty="0" smtClean="0"/>
              <a:t>Terveyshaitta</a:t>
            </a:r>
            <a:r>
              <a:rPr lang="fi-FI" sz="1800" dirty="0" smtClean="0"/>
              <a:t> </a:t>
            </a:r>
            <a:endParaRPr lang="fi-FI" sz="1800" dirty="0"/>
          </a:p>
          <a:p>
            <a:pPr marL="0" indent="0">
              <a:buNone/>
            </a:pPr>
            <a:r>
              <a:rPr lang="fi-FI" sz="1800" dirty="0" smtClean="0"/>
              <a:t/>
            </a:r>
            <a:br>
              <a:rPr lang="fi-FI" sz="1800" dirty="0" smtClean="0"/>
            </a:br>
            <a:r>
              <a:rPr lang="fi-FI" sz="1800" dirty="0" smtClean="0"/>
              <a:t>Terveyshaitalla </a:t>
            </a:r>
            <a:r>
              <a:rPr lang="fi-FI" sz="1800" dirty="0"/>
              <a:t>tarkoitetaan </a:t>
            </a:r>
            <a:r>
              <a:rPr lang="fi-FI" sz="1800" dirty="0" smtClean="0"/>
              <a:t>terveydensuojelulaissa (TS-laki 1 §) ihmisessä olevaa sairautta, muuta terveydenhäiriötä tai sellaisen tekijän tai olosuhteen esiintymistä, joka voi vähentää väestön tai yksilön elinympäristön terveellisyyttä.  Jos asunnossa tai muussa oleskelutilassa  esiintyy melua, tärinää, hajua, valoa, mikrobeja, pölyä, savua, liiallista lämpöä tai kylmyyttä taikka kosteutta, säteilyä tai muuta niihin verrattavaa siten, että siitä voi aiheutua terveyshaittaa asunnossa tai muussa tilassa oleskelevalle,  toimenpiteisiin haitan ja siihen johtaneiden tekijöiden selvittämiseksi, poistamiseksi tai rajoittamiseksi on ryhdyttävä viipymättä (TS-laki 27 §, osa pykälän tekstiä) . </a:t>
            </a:r>
            <a:endParaRPr lang="fi-FI" sz="1800" dirty="0"/>
          </a:p>
        </p:txBody>
      </p:sp>
    </p:spTree>
    <p:extLst>
      <p:ext uri="{BB962C8B-B14F-4D97-AF65-F5344CB8AC3E}">
        <p14:creationId xmlns:p14="http://schemas.microsoft.com/office/powerpoint/2010/main" val="987953783"/>
      </p:ext>
    </p:extLst>
  </p:cSld>
  <p:clrMapOvr>
    <a:masterClrMapping/>
  </p:clrMapOvr>
  <p:transition spd="med">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Keskeisiä </a:t>
            </a:r>
            <a:r>
              <a:rPr lang="fi-FI" dirty="0" smtClean="0"/>
              <a:t>määritelmiä		5/8</a:t>
            </a:r>
            <a:endParaRPr lang="fi-FI" dirty="0"/>
          </a:p>
        </p:txBody>
      </p:sp>
      <p:sp>
        <p:nvSpPr>
          <p:cNvPr id="3" name="Content Placeholder 2"/>
          <p:cNvSpPr>
            <a:spLocks noGrp="1"/>
          </p:cNvSpPr>
          <p:nvPr>
            <p:ph idx="1"/>
          </p:nvPr>
        </p:nvSpPr>
        <p:spPr>
          <a:xfrm>
            <a:off x="827088" y="1628775"/>
            <a:ext cx="7705352" cy="4392614"/>
          </a:xfrm>
        </p:spPr>
        <p:txBody>
          <a:bodyPr>
            <a:normAutofit/>
          </a:bodyPr>
          <a:lstStyle/>
          <a:p>
            <a:pPr marL="0" indent="0">
              <a:buNone/>
            </a:pPr>
            <a:r>
              <a:rPr lang="fi-FI" sz="1800" b="1" dirty="0"/>
              <a:t>Terveysvaara (sairastumisen vaara</a:t>
            </a:r>
            <a:r>
              <a:rPr lang="fi-FI" sz="1800" b="1" dirty="0" smtClean="0"/>
              <a:t>)</a:t>
            </a:r>
            <a:endParaRPr lang="fi-FI" sz="1800" dirty="0" smtClean="0"/>
          </a:p>
          <a:p>
            <a:pPr marL="0" indent="0">
              <a:buNone/>
            </a:pPr>
            <a:r>
              <a:rPr lang="fi-FI" sz="1800" dirty="0" smtClean="0"/>
              <a:t/>
            </a:r>
            <a:br>
              <a:rPr lang="fi-FI" sz="1800" dirty="0" smtClean="0"/>
            </a:br>
            <a:r>
              <a:rPr lang="fi-FI" sz="1800" dirty="0" smtClean="0"/>
              <a:t>Käsite </a:t>
            </a:r>
            <a:r>
              <a:rPr lang="fi-FI" sz="1800" dirty="0"/>
              <a:t>tulee työturvallisuuslaista (TT-laki 8, 10 ja 11 §). Terveysvaara edellyttää tunnetun sairastumisen vaaraa aiheuttavan tekijän olemassaolon lisäksi sellaista altistumista tai kuormittumista, mikä on osoitettu riittäväksi aiheuttamaan sairastumisen. Työpaikan vaaratekijöiden terveydellisen merkityksen (sairastumisen vaaran) arviointiin työpaikalla tulee käyttää työterveyshuollon asiantuntijaa (10 §). Sairastumisen vaara on terveyshaitasta poiketen annosriippuvainen eikä se riipu toimintaympäristöstä. Terveydensuojelulaissa ei käytetä terveysvaaran käsitettä.</a:t>
            </a:r>
          </a:p>
          <a:p>
            <a:endParaRPr lang="fi-FI" sz="1800" dirty="0"/>
          </a:p>
        </p:txBody>
      </p:sp>
    </p:spTree>
    <p:extLst>
      <p:ext uri="{BB962C8B-B14F-4D97-AF65-F5344CB8AC3E}">
        <p14:creationId xmlns:p14="http://schemas.microsoft.com/office/powerpoint/2010/main" val="3236944030"/>
      </p:ext>
    </p:extLst>
  </p:cSld>
  <p:clrMapOvr>
    <a:masterClrMapping/>
  </p:clrMapOvr>
  <p:transition spd="med">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Keskeisiä määritelmiä </a:t>
            </a:r>
            <a:r>
              <a:rPr lang="fi-FI" dirty="0"/>
              <a:t>	</a:t>
            </a:r>
            <a:r>
              <a:rPr lang="fi-FI" dirty="0" smtClean="0"/>
              <a:t>	6/8</a:t>
            </a:r>
            <a:endParaRPr lang="fi-FI" dirty="0"/>
          </a:p>
        </p:txBody>
      </p:sp>
      <p:sp>
        <p:nvSpPr>
          <p:cNvPr id="3" name="Content Placeholder 2"/>
          <p:cNvSpPr>
            <a:spLocks noGrp="1"/>
          </p:cNvSpPr>
          <p:nvPr>
            <p:ph idx="1"/>
          </p:nvPr>
        </p:nvSpPr>
        <p:spPr/>
        <p:txBody>
          <a:bodyPr>
            <a:normAutofit/>
          </a:bodyPr>
          <a:lstStyle/>
          <a:p>
            <a:pPr marL="0" indent="0">
              <a:buNone/>
            </a:pPr>
            <a:r>
              <a:rPr lang="fi-FI" sz="1800" b="1" dirty="0"/>
              <a:t>Terveydellisen merkityksen </a:t>
            </a:r>
            <a:r>
              <a:rPr lang="fi-FI" sz="1800" b="1" dirty="0" smtClean="0"/>
              <a:t>arviointi</a:t>
            </a:r>
            <a:endParaRPr lang="fi-FI" sz="1800" dirty="0" smtClean="0"/>
          </a:p>
          <a:p>
            <a:pPr marL="0" indent="0">
              <a:buNone/>
            </a:pPr>
            <a:r>
              <a:rPr lang="fi-FI" sz="1800" dirty="0" smtClean="0"/>
              <a:t/>
            </a:r>
            <a:br>
              <a:rPr lang="fi-FI" sz="1800" dirty="0" smtClean="0"/>
            </a:br>
            <a:r>
              <a:rPr lang="fi-FI" sz="1800" dirty="0" smtClean="0"/>
              <a:t>Käsite </a:t>
            </a:r>
            <a:r>
              <a:rPr lang="fi-FI" sz="1800" dirty="0"/>
              <a:t>tulee työturvallisuuslaista (TT-laki 10 ja 11 §). Työpaikalla havaittujen tai epäiltyjen haitta- tai vaaratekijöiden terveydellisen merkityksen arviointi tulee tehdä, jos tekijöitä ei voi poistaa. Terveydellisen merkityksen arviointiin on käytettävä työterveyshuollon asiantuntijoita ja ammattihenkilöitä siten kuin siitä säädetään työterveyshuoltolaissa. Työpaikan sisäilmasto-ongelmissa sisäilmasto-ongelmiin perehtynyt työterveyslääkäri tekee teknisten selvitysten tulosten ja työntekijöiden terveydellisten tietojen perusteella terveydellisen merkityksen arvioinnin. Työterveyslääkäri tekee yhteistyötä rakennusterveyteen perehtyneen asiantuntijan ja tarvittaessa viranomaisten kanssa. </a:t>
            </a:r>
          </a:p>
          <a:p>
            <a:endParaRPr lang="fi-FI" sz="1800" dirty="0"/>
          </a:p>
        </p:txBody>
      </p:sp>
    </p:spTree>
    <p:extLst>
      <p:ext uri="{BB962C8B-B14F-4D97-AF65-F5344CB8AC3E}">
        <p14:creationId xmlns:p14="http://schemas.microsoft.com/office/powerpoint/2010/main" val="1059238523"/>
      </p:ext>
    </p:extLst>
  </p:cSld>
  <p:clrMapOvr>
    <a:masterClrMapping/>
  </p:clrMapOvr>
  <p:transition spd="med">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Keskeisiä </a:t>
            </a:r>
            <a:r>
              <a:rPr lang="fi-FI" dirty="0" smtClean="0"/>
              <a:t>määritelmiä		7/8</a:t>
            </a:r>
            <a:endParaRPr lang="fi-FI" dirty="0"/>
          </a:p>
        </p:txBody>
      </p:sp>
      <p:sp>
        <p:nvSpPr>
          <p:cNvPr id="3" name="Content Placeholder 2"/>
          <p:cNvSpPr>
            <a:spLocks noGrp="1"/>
          </p:cNvSpPr>
          <p:nvPr>
            <p:ph idx="1"/>
          </p:nvPr>
        </p:nvSpPr>
        <p:spPr/>
        <p:txBody>
          <a:bodyPr>
            <a:normAutofit/>
          </a:bodyPr>
          <a:lstStyle/>
          <a:p>
            <a:pPr marL="0" indent="0">
              <a:buNone/>
            </a:pPr>
            <a:r>
              <a:rPr lang="fi-FI" sz="1800" b="1" dirty="0"/>
              <a:t>Toimenpideraja ja </a:t>
            </a:r>
            <a:r>
              <a:rPr lang="fi-FI" sz="1800" b="1" dirty="0" smtClean="0"/>
              <a:t>ohjearvo </a:t>
            </a:r>
            <a:endParaRPr lang="fi-FI" sz="1800" b="1" dirty="0" smtClean="0"/>
          </a:p>
          <a:p>
            <a:pPr marL="0" indent="0">
              <a:buNone/>
            </a:pPr>
            <a:r>
              <a:rPr lang="fi-FI" sz="1800" dirty="0" smtClean="0"/>
              <a:t/>
            </a:r>
            <a:br>
              <a:rPr lang="fi-FI" sz="1800" dirty="0" smtClean="0"/>
            </a:br>
            <a:r>
              <a:rPr lang="fi-FI" sz="1800" dirty="0" smtClean="0"/>
              <a:t>Käsitteellä </a:t>
            </a:r>
            <a:r>
              <a:rPr lang="fi-FI" sz="1800" dirty="0"/>
              <a:t>tarkoitetaan altisteen pitoisuutta, mittaustulosta tai ominaisuutta, joka on ilmoitettu mm. asumisterveysasetuksessa 2015. Toimenpiderajaa voidaan soveltaa, jolloin otetaan huomioon mm. altistumisen todennäköisyys, toistuvuus ja kesto. Toimenpiderajan ylittäminen voi johtaa sen, jonka vastuulla haitta on, ryhtymään terveydensuojelulain mukaisiin toimenpiteisiin haitan selvittämiseksi ja tarvittaessa sen poistamiseksi tai rajoittamiseksi. Toimenpiderajoja sovelletaan ohjearvoja täsmällisemmin. Sisäilman laadun suunnittelussa käytetään suunnittelun ohjearvoja.</a:t>
            </a:r>
          </a:p>
          <a:p>
            <a:endParaRPr lang="fi-FI" sz="1800" dirty="0"/>
          </a:p>
        </p:txBody>
      </p:sp>
    </p:spTree>
    <p:extLst>
      <p:ext uri="{BB962C8B-B14F-4D97-AF65-F5344CB8AC3E}">
        <p14:creationId xmlns:p14="http://schemas.microsoft.com/office/powerpoint/2010/main" val="151480008"/>
      </p:ext>
    </p:extLst>
  </p:cSld>
  <p:clrMapOvr>
    <a:masterClrMapping/>
  </p:clrMapOvr>
  <p:transition spd="med">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Keskeisiä määritelmiä </a:t>
            </a:r>
            <a:r>
              <a:rPr lang="fi-FI" dirty="0"/>
              <a:t>	</a:t>
            </a:r>
            <a:r>
              <a:rPr lang="fi-FI" dirty="0" smtClean="0"/>
              <a:t>	8/8</a:t>
            </a:r>
            <a:endParaRPr lang="fi-FI" dirty="0"/>
          </a:p>
        </p:txBody>
      </p:sp>
      <p:sp>
        <p:nvSpPr>
          <p:cNvPr id="3" name="Content Placeholder 2"/>
          <p:cNvSpPr>
            <a:spLocks noGrp="1"/>
          </p:cNvSpPr>
          <p:nvPr>
            <p:ph idx="1"/>
          </p:nvPr>
        </p:nvSpPr>
        <p:spPr/>
        <p:txBody>
          <a:bodyPr>
            <a:normAutofit/>
          </a:bodyPr>
          <a:lstStyle/>
          <a:p>
            <a:pPr marL="0" indent="0">
              <a:buNone/>
            </a:pPr>
            <a:r>
              <a:rPr lang="fi-FI" sz="1800" b="1" dirty="0" smtClean="0"/>
              <a:t>Viitearvo</a:t>
            </a:r>
            <a:r>
              <a:rPr lang="fi-FI" sz="1800" dirty="0"/>
              <a:t/>
            </a:r>
            <a:br>
              <a:rPr lang="fi-FI" sz="1800" dirty="0"/>
            </a:br>
            <a:endParaRPr lang="fi-FI" sz="1800" dirty="0"/>
          </a:p>
          <a:p>
            <a:pPr marL="0" indent="0">
              <a:buNone/>
            </a:pPr>
            <a:r>
              <a:rPr lang="fi-FI" sz="1800" dirty="0" smtClean="0"/>
              <a:t>Sisäilman </a:t>
            </a:r>
            <a:r>
              <a:rPr lang="fi-FI" sz="1800" dirty="0"/>
              <a:t>laatua arvioitaessa viitearvolla tarkoitetaan yksittäisten tekijöiden (esim. kemialliset yhdisteet, fysikaaliset suureet, biologiset epäpuhtaudet) tutkimuksissa todettua (mitattua) määrää tai pitoisuutta sisäilmassa. Tarkastelu usein perustuu tutkimusaineiston tilastolliseen käsittelyyn. Viitearvo P50 kuvaa tavanomaista sisäilman laatutasoa ja viitearvo P90 kuvaa tasoa, jonka ylitys viittaa selvästi </a:t>
            </a:r>
            <a:r>
              <a:rPr lang="fi-FI" sz="1800" dirty="0" err="1"/>
              <a:t>epätavanomaisen</a:t>
            </a:r>
            <a:r>
              <a:rPr lang="fi-FI" sz="1800" dirty="0"/>
              <a:t> epäpuhtauslähteen olemassaoloon.</a:t>
            </a:r>
          </a:p>
          <a:p>
            <a:endParaRPr lang="fi-FI" sz="1800" dirty="0"/>
          </a:p>
        </p:txBody>
      </p:sp>
    </p:spTree>
    <p:extLst>
      <p:ext uri="{BB962C8B-B14F-4D97-AF65-F5344CB8AC3E}">
        <p14:creationId xmlns:p14="http://schemas.microsoft.com/office/powerpoint/2010/main" val="4269518822"/>
      </p:ext>
    </p:extLst>
  </p:cSld>
  <p:clrMapOvr>
    <a:masterClrMapping/>
  </p:clrMapOvr>
  <p:transition spd="med">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Altistumisolosuhteiden arviointi </a:t>
            </a:r>
            <a:r>
              <a:rPr lang="fi-FI" dirty="0"/>
              <a:t>	</a:t>
            </a:r>
            <a:r>
              <a:rPr lang="fi-FI" dirty="0" smtClean="0"/>
              <a:t>1/2</a:t>
            </a:r>
            <a:endParaRPr lang="fi-FI" dirty="0"/>
          </a:p>
        </p:txBody>
      </p:sp>
      <p:sp>
        <p:nvSpPr>
          <p:cNvPr id="3" name="Content Placeholder 2"/>
          <p:cNvSpPr>
            <a:spLocks noGrp="1"/>
          </p:cNvSpPr>
          <p:nvPr>
            <p:ph idx="1"/>
          </p:nvPr>
        </p:nvSpPr>
        <p:spPr/>
        <p:txBody>
          <a:bodyPr/>
          <a:lstStyle/>
          <a:p>
            <a:r>
              <a:rPr lang="fi-FI" dirty="0"/>
              <a:t>Altistumisolosuhteiden arviointi edellyttää sitä, että käytettävissä on riittävästi tietoa mm. rakennuksen kunnosta, rakenteiden lämpö- ja kosteusteknisestä toimivuudesta, käytetyistä materiaaleista, talotekniikasta ja niiden mahdollisista epäpuhtauslähteistä sekä ilmayhteydestä sisäilmaan ja sisäilman laadusta. </a:t>
            </a:r>
          </a:p>
          <a:p>
            <a:pPr lvl="0"/>
            <a:r>
              <a:rPr lang="fi-FI" dirty="0"/>
              <a:t>Altistumisolosuhteiden arvioinnin tekee yleensä johtava </a:t>
            </a:r>
            <a:r>
              <a:rPr lang="fi-FI" dirty="0" smtClean="0"/>
              <a:t>asiantuntija </a:t>
            </a:r>
            <a:r>
              <a:rPr lang="fi-FI" dirty="0"/>
              <a:t>yhteistyössä ja konsultoiden kohteen eri selvitysten tekijöitä. Altistumisolosuhteiden arviointi tehdään teknisten (ml. sisäilmaston laatu) selvitysten tulosten </a:t>
            </a:r>
            <a:r>
              <a:rPr lang="fi-FI" dirty="0" smtClean="0"/>
              <a:t>perusteella. </a:t>
            </a:r>
            <a:endParaRPr lang="fi-FI" dirty="0"/>
          </a:p>
          <a:p>
            <a:endParaRPr lang="fi-FI" dirty="0"/>
          </a:p>
        </p:txBody>
      </p:sp>
    </p:spTree>
    <p:extLst>
      <p:ext uri="{BB962C8B-B14F-4D97-AF65-F5344CB8AC3E}">
        <p14:creationId xmlns:p14="http://schemas.microsoft.com/office/powerpoint/2010/main" val="3396492750"/>
      </p:ext>
    </p:extLst>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p:cNvSpPr>
          <p:nvPr>
            <p:ph type="title"/>
          </p:nvPr>
        </p:nvSpPr>
        <p:spPr/>
        <p:txBody>
          <a:bodyPr>
            <a:noAutofit/>
          </a:bodyPr>
          <a:lstStyle/>
          <a:p>
            <a:r>
              <a:rPr lang="fi-FI" altLang="fi-FI" sz="2800" dirty="0" smtClean="0">
                <a:ea typeface="ＭＳ Ｐゴシック" panose="020B0600070205080204" pitchFamily="34" charset="-128"/>
              </a:rPr>
              <a:t>Työntekijöiden suojeleminen bioaerosoleilta lakipykälien mukaan</a:t>
            </a:r>
          </a:p>
        </p:txBody>
      </p:sp>
      <p:sp>
        <p:nvSpPr>
          <p:cNvPr id="8198" name="Rectangle 3"/>
          <p:cNvSpPr>
            <a:spLocks noGrp="1"/>
          </p:cNvSpPr>
          <p:nvPr>
            <p:ph idx="1"/>
          </p:nvPr>
        </p:nvSpPr>
        <p:spPr>
          <a:xfrm>
            <a:off x="827087" y="1772816"/>
            <a:ext cx="7489825" cy="4032473"/>
          </a:xfrm>
          <a:ln>
            <a:headEnd/>
            <a:tailEnd/>
          </a:ln>
        </p:spPr>
        <p:style>
          <a:lnRef idx="3">
            <a:schemeClr val="lt1"/>
          </a:lnRef>
          <a:fillRef idx="1">
            <a:schemeClr val="accent1"/>
          </a:fillRef>
          <a:effectRef idx="1">
            <a:schemeClr val="accent1"/>
          </a:effectRef>
          <a:fontRef idx="minor">
            <a:schemeClr val="lt1"/>
          </a:fontRef>
        </p:style>
        <p:txBody>
          <a:bodyPr anchor="ctr">
            <a:normAutofit/>
          </a:bodyPr>
          <a:lstStyle/>
          <a:p>
            <a:pPr>
              <a:buClr>
                <a:schemeClr val="bg1"/>
              </a:buClr>
            </a:pPr>
            <a:r>
              <a:rPr lang="fi-FI" altLang="fi-FI" sz="1800" dirty="0" smtClean="0">
                <a:ea typeface="ＭＳ Ｐゴシック" panose="020B0600070205080204" pitchFamily="34" charset="-128"/>
                <a:cs typeface="ＭＳ Ｐゴシック" panose="020B0600070205080204" pitchFamily="34" charset="-128"/>
              </a:rPr>
              <a:t>Työturvallisuuslaki </a:t>
            </a:r>
            <a:r>
              <a:rPr lang="fi-FI" altLang="fi-FI" sz="1800" dirty="0" smtClean="0">
                <a:ea typeface="ＭＳ Ｐゴシック" panose="020B0600070205080204" pitchFamily="34" charset="-128"/>
                <a:cs typeface="ＭＳ Ｐゴシック" panose="020B0600070205080204" pitchFamily="34" charset="-128"/>
              </a:rPr>
              <a:t>738/2002, terveydensuojelulaki 736/1994 ja terveydensuojeluasetus 1280/1994</a:t>
            </a:r>
          </a:p>
          <a:p>
            <a:pPr>
              <a:buClr>
                <a:schemeClr val="bg1"/>
              </a:buClr>
            </a:pPr>
            <a:r>
              <a:rPr lang="fi-FI" altLang="fi-FI" sz="1800" dirty="0" smtClean="0">
                <a:ea typeface="ＭＳ Ｐゴシック" panose="020B0600070205080204" pitchFamily="34" charset="-128"/>
                <a:cs typeface="ＭＳ Ｐゴシック" panose="020B0600070205080204" pitchFamily="34" charset="-128"/>
              </a:rPr>
              <a:t>Valtioneuvoston päätös (</a:t>
            </a:r>
            <a:r>
              <a:rPr lang="fi-FI" altLang="fi-FI" sz="1800" dirty="0" err="1" smtClean="0">
                <a:ea typeface="ＭＳ Ｐゴシック" panose="020B0600070205080204" pitchFamily="34" charset="-128"/>
                <a:cs typeface="ＭＳ Ｐゴシック" panose="020B0600070205080204" pitchFamily="34" charset="-128"/>
              </a:rPr>
              <a:t>Vnp</a:t>
            </a:r>
            <a:r>
              <a:rPr lang="fi-FI" altLang="fi-FI" sz="1800" dirty="0" smtClean="0">
                <a:ea typeface="ＭＳ Ｐゴシック" panose="020B0600070205080204" pitchFamily="34" charset="-128"/>
                <a:cs typeface="ＭＳ Ｐゴシック" panose="020B0600070205080204" pitchFamily="34" charset="-128"/>
              </a:rPr>
              <a:t> 1155/93), jolla pyritään suojelemaan työntekijöiden terveyttä altistuttaessa biologisille tekijöille</a:t>
            </a:r>
          </a:p>
          <a:p>
            <a:pPr lvl="1">
              <a:buClr>
                <a:schemeClr val="bg1"/>
              </a:buClr>
            </a:pPr>
            <a:r>
              <a:rPr lang="fi-FI" altLang="fi-FI" sz="1600" dirty="0" smtClean="0">
                <a:ea typeface="ＭＳ Ｐゴシック" panose="020B0600070205080204" pitchFamily="34" charset="-128"/>
                <a:cs typeface="Georgia" panose="02040502050405020303" pitchFamily="18" charset="0"/>
              </a:rPr>
              <a:t>sisältää vaaran (riskin) arvioinnin ja sitä ehkäisevät turvatoimet</a:t>
            </a:r>
          </a:p>
          <a:p>
            <a:pPr>
              <a:buClr>
                <a:schemeClr val="bg1"/>
              </a:buClr>
            </a:pPr>
            <a:r>
              <a:rPr lang="fi-FI" altLang="fi-FI" sz="1800" dirty="0" err="1" smtClean="0">
                <a:ea typeface="ＭＳ Ｐゴシック" panose="020B0600070205080204" pitchFamily="34" charset="-128"/>
                <a:cs typeface="ＭＳ Ｐゴシック" panose="020B0600070205080204" pitchFamily="34" charset="-128"/>
              </a:rPr>
              <a:t>STM:n</a:t>
            </a:r>
            <a:r>
              <a:rPr lang="fi-FI" altLang="fi-FI" sz="1800" dirty="0" smtClean="0">
                <a:ea typeface="ＭＳ Ｐゴシック" panose="020B0600070205080204" pitchFamily="34" charset="-128"/>
                <a:cs typeface="ＭＳ Ｐゴシック" panose="020B0600070205080204" pitchFamily="34" charset="-128"/>
              </a:rPr>
              <a:t> päätöksellä (229/98) on tarkennettu valtioneuvoston päätöstä ja esitetty biologisille tekijöille neliportainen luokitus</a:t>
            </a:r>
          </a:p>
          <a:p>
            <a:pPr>
              <a:buClr>
                <a:schemeClr val="bg1"/>
              </a:buClr>
            </a:pPr>
            <a:r>
              <a:rPr lang="fi-FI" altLang="fi-FI" sz="1800" dirty="0" smtClean="0">
                <a:ea typeface="ＭＳ Ｐゴシック" panose="020B0600070205080204" pitchFamily="34" charset="-128"/>
                <a:cs typeface="ＭＳ Ｐゴシック" panose="020B0600070205080204" pitchFamily="34" charset="-128"/>
              </a:rPr>
              <a:t>Ammattitautilaki (1343/88) ja ammattitautiasetus (1347/88) säätelevät työperäisiä sairauksia ja ammattitauteja koskevaa </a:t>
            </a:r>
            <a:r>
              <a:rPr lang="fi-FI" altLang="fi-FI" sz="1800" dirty="0" smtClean="0">
                <a:ea typeface="ＭＳ Ｐゴシック" panose="020B0600070205080204" pitchFamily="34" charset="-128"/>
                <a:cs typeface="ＭＳ Ｐゴシック" panose="020B0600070205080204" pitchFamily="34" charset="-128"/>
              </a:rPr>
              <a:t>toimintakenttää</a:t>
            </a:r>
            <a:endParaRPr lang="fi-FI" altLang="fi-FI" sz="1800" dirty="0" smtClean="0">
              <a:ea typeface="ＭＳ Ｐゴシック" panose="020B0600070205080204" pitchFamily="34" charset="-128"/>
              <a:cs typeface="ＭＳ Ｐゴシック" panose="020B0600070205080204" pitchFamily="34" charset="-128"/>
            </a:endParaRPr>
          </a:p>
        </p:txBody>
      </p:sp>
      <p:sp>
        <p:nvSpPr>
          <p:cNvPr id="7" name="Alatunnisteen paikkamerkki 1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r>
              <a:rPr lang="fi-FI" altLang="fi-FI" sz="900" smtClean="0">
                <a:solidFill>
                  <a:schemeClr val="tx1"/>
                </a:solidFill>
              </a:rPr>
              <a:t>Marjut Reiman</a:t>
            </a:r>
          </a:p>
        </p:txBody>
      </p:sp>
    </p:spTree>
    <p:extLst>
      <p:ext uri="{BB962C8B-B14F-4D97-AF65-F5344CB8AC3E}">
        <p14:creationId xmlns:p14="http://schemas.microsoft.com/office/powerpoint/2010/main" val="1409807918"/>
      </p:ext>
    </p:extLst>
  </p:cSld>
  <p:clrMapOvr>
    <a:masterClrMapping/>
  </p:clrMapOvr>
  <p:transition spd="med">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Altistumisolosuhteiden </a:t>
            </a:r>
            <a:r>
              <a:rPr lang="fi-FI" dirty="0" smtClean="0"/>
              <a:t>arviointi </a:t>
            </a:r>
            <a:r>
              <a:rPr lang="fi-FI" dirty="0"/>
              <a:t>	</a:t>
            </a:r>
            <a:r>
              <a:rPr lang="fi-FI" dirty="0" smtClean="0"/>
              <a:t>2/2</a:t>
            </a:r>
            <a:endParaRPr lang="fi-FI" dirty="0"/>
          </a:p>
        </p:txBody>
      </p:sp>
      <p:sp>
        <p:nvSpPr>
          <p:cNvPr id="3" name="Content Placeholder 2"/>
          <p:cNvSpPr>
            <a:spLocks noGrp="1"/>
          </p:cNvSpPr>
          <p:nvPr>
            <p:ph idx="1"/>
          </p:nvPr>
        </p:nvSpPr>
        <p:spPr/>
        <p:txBody>
          <a:bodyPr/>
          <a:lstStyle/>
          <a:p>
            <a:r>
              <a:rPr lang="fi-FI" dirty="0"/>
              <a:t>Altistumisolosuhteiden arviointi perustuu teknisen kokonaisuuden hallintaan, jossa otetaan huomioon rakennus- ja talotekniikan sekä rakennuksesta peräisin olevien epäpuhtauslähteiden vaikutus sisäilmaston laatuun. </a:t>
            </a:r>
            <a:endParaRPr lang="fi-FI" dirty="0" smtClean="0"/>
          </a:p>
          <a:p>
            <a:r>
              <a:rPr lang="fi-FI" dirty="0" smtClean="0"/>
              <a:t>Rakenteissa</a:t>
            </a:r>
            <a:r>
              <a:rPr lang="fi-FI" dirty="0"/>
              <a:t>, pintamateriaaleissa ja talotekniikassa voi olla poikkeavia sisäympäristön epäpuhtauslähteitä</a:t>
            </a:r>
            <a:r>
              <a:rPr lang="fi-FI" dirty="0" smtClean="0"/>
              <a:t>.</a:t>
            </a:r>
          </a:p>
          <a:p>
            <a:endParaRPr lang="fi-FI" dirty="0"/>
          </a:p>
          <a:p>
            <a:r>
              <a:rPr lang="fi-FI" dirty="0" smtClean="0"/>
              <a:t> </a:t>
            </a:r>
            <a:r>
              <a:rPr lang="fi-FI" dirty="0"/>
              <a:t>Altistumisolosuhteiden arvioinnissa tulee huomioida mm. päästölähteiden laajuus, voimakkuus, sijainti (esim. pintamateriaali) ja ilmayhteys sisäilmaan sekä muut epäpuhtauksien leviämiseen vaikuttavat tekijät kuten ilmanvaihto, paine-erot, mahdollisesti toiminta tiloissa ja ulkoilmaolosuhteet (esim. tuuli, hiukkaslähteet). </a:t>
            </a:r>
          </a:p>
          <a:p>
            <a:endParaRPr lang="fi-FI" dirty="0"/>
          </a:p>
        </p:txBody>
      </p:sp>
    </p:spTree>
    <p:extLst>
      <p:ext uri="{BB962C8B-B14F-4D97-AF65-F5344CB8AC3E}">
        <p14:creationId xmlns:p14="http://schemas.microsoft.com/office/powerpoint/2010/main" val="504312847"/>
      </p:ext>
    </p:extLst>
  </p:cSld>
  <p:clrMapOvr>
    <a:masterClrMapping/>
  </p:clrMapOvr>
  <p:transition spd="med">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nSpc>
                <a:spcPts val="2200"/>
              </a:lnSpc>
            </a:pPr>
            <a:r>
              <a:rPr lang="fi-FI" sz="2400" dirty="0"/>
              <a:t>R</a:t>
            </a:r>
            <a:r>
              <a:rPr lang="fi-FI" sz="2400" dirty="0" smtClean="0"/>
              <a:t>akenteessa </a:t>
            </a:r>
            <a:r>
              <a:rPr lang="fi-FI" sz="2400" dirty="0"/>
              <a:t>olevien mikrobivaurioiden laajuuden arvioinnin </a:t>
            </a:r>
            <a:r>
              <a:rPr lang="fi-FI" sz="2400" dirty="0" smtClean="0"/>
              <a:t>kriteereitä</a:t>
            </a:r>
            <a:endParaRPr lang="fi-FI" sz="2400" dirty="0"/>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1978907697"/>
              </p:ext>
            </p:extLst>
          </p:nvPr>
        </p:nvGraphicFramePr>
        <p:xfrm>
          <a:off x="827088" y="1412876"/>
          <a:ext cx="7848872" cy="4634056"/>
        </p:xfrm>
        <a:graphic>
          <a:graphicData uri="http://schemas.openxmlformats.org/drawingml/2006/table">
            <a:tbl>
              <a:tblPr firstRow="1" bandRow="1">
                <a:tableStyleId>{5C22544A-7EE6-4342-B048-85BDC9FD1C3A}</a:tableStyleId>
              </a:tblPr>
              <a:tblGrid>
                <a:gridCol w="7848872"/>
              </a:tblGrid>
              <a:tr h="408406">
                <a:tc>
                  <a:txBody>
                    <a:bodyPr/>
                    <a:lstStyle/>
                    <a:p>
                      <a:r>
                        <a:rPr lang="fi-FI" sz="1400" dirty="0" smtClean="0"/>
                        <a:t>1.</a:t>
                      </a:r>
                      <a:r>
                        <a:rPr lang="fi-FI" sz="1400" b="1" kern="1200" dirty="0" smtClean="0">
                          <a:solidFill>
                            <a:schemeClr val="lt1"/>
                          </a:solidFill>
                          <a:effectLst/>
                          <a:latin typeface="+mn-lt"/>
                          <a:ea typeface="+mn-ea"/>
                          <a:cs typeface="+mn-cs"/>
                        </a:rPr>
                        <a:t> Rakenteessa ei ole mikrobivaurioita</a:t>
                      </a:r>
                      <a:endParaRPr lang="fi-FI" sz="1400" dirty="0"/>
                    </a:p>
                  </a:txBody>
                  <a:tcPr/>
                </a:tc>
              </a:tr>
              <a:tr h="671714">
                <a:tc>
                  <a:txBody>
                    <a:bodyPr/>
                    <a:lstStyle/>
                    <a:p>
                      <a:r>
                        <a:rPr lang="fi-FI" sz="1400" kern="1200" dirty="0" smtClean="0">
                          <a:solidFill>
                            <a:schemeClr val="dk1"/>
                          </a:solidFill>
                          <a:effectLst/>
                          <a:latin typeface="+mn-lt"/>
                          <a:ea typeface="+mn-ea"/>
                          <a:cs typeface="+mn-cs"/>
                        </a:rPr>
                        <a:t>Rakennuksessa ei ole mikrobivaurioituneita rakenteita tai rakenteissa on esiintynyt paikallisia kosteusvaurioita, mutta rakenteet on korjattu ennen kuin mikrobikasvu on alkanut, esim. akuutti vesivuoto.</a:t>
                      </a:r>
                      <a:endParaRPr lang="fi-FI" sz="1400" dirty="0"/>
                    </a:p>
                  </a:txBody>
                  <a:tcPr/>
                </a:tc>
              </a:tr>
              <a:tr h="408406">
                <a:tc>
                  <a:txBody>
                    <a:bodyPr/>
                    <a:lstStyle/>
                    <a:p>
                      <a:r>
                        <a:rPr lang="fi-FI" sz="1400" b="1" dirty="0" smtClean="0"/>
                        <a:t>2. </a:t>
                      </a:r>
                      <a:r>
                        <a:rPr lang="fi-FI" sz="1400" b="1" kern="1200" dirty="0" smtClean="0">
                          <a:solidFill>
                            <a:schemeClr val="dk1"/>
                          </a:solidFill>
                          <a:effectLst/>
                          <a:latin typeface="+mn-lt"/>
                          <a:ea typeface="+mn-ea"/>
                          <a:cs typeface="+mn-cs"/>
                        </a:rPr>
                        <a:t>Rakenteessa on helposti rajattavia ja korjattavia mikrobivaurioita</a:t>
                      </a:r>
                      <a:endParaRPr lang="fi-FI" sz="1400" b="1" dirty="0"/>
                    </a:p>
                  </a:txBody>
                  <a:tcPr/>
                </a:tc>
              </a:tr>
              <a:tr h="755924">
                <a:tc>
                  <a:txBody>
                    <a:bodyPr/>
                    <a:lstStyle/>
                    <a:p>
                      <a:pPr lvl="0"/>
                      <a:r>
                        <a:rPr lang="fi-FI" sz="1400" kern="1200" dirty="0" smtClean="0">
                          <a:solidFill>
                            <a:schemeClr val="dk1"/>
                          </a:solidFill>
                          <a:effectLst/>
                          <a:latin typeface="+mn-lt"/>
                          <a:ea typeface="+mn-ea"/>
                          <a:cs typeface="+mn-cs"/>
                        </a:rPr>
                        <a:t>Rakennuksessa on yksittäisiä rakenteita, joissa on todettu mikrobivaurioita.</a:t>
                      </a:r>
                    </a:p>
                    <a:p>
                      <a:r>
                        <a:rPr lang="fi-FI" sz="1400" kern="1200" dirty="0" smtClean="0">
                          <a:solidFill>
                            <a:schemeClr val="dk1"/>
                          </a:solidFill>
                          <a:effectLst/>
                          <a:latin typeface="+mn-lt"/>
                          <a:ea typeface="+mn-ea"/>
                          <a:cs typeface="+mn-cs"/>
                        </a:rPr>
                        <a:t>Mikrobivaurioitunutta rakenneratkaisua ei esiinny laaja-alaisesti ja korjaukset ovat helposti rajattavissa (alle 1 m</a:t>
                      </a:r>
                      <a:r>
                        <a:rPr lang="fi-FI" sz="1400" kern="1200" baseline="30000" dirty="0" smtClean="0">
                          <a:solidFill>
                            <a:schemeClr val="dk1"/>
                          </a:solidFill>
                          <a:effectLst/>
                          <a:latin typeface="+mn-lt"/>
                          <a:ea typeface="+mn-ea"/>
                          <a:cs typeface="+mn-cs"/>
                        </a:rPr>
                        <a:t>2</a:t>
                      </a:r>
                      <a:r>
                        <a:rPr lang="fi-FI" sz="1400" kern="1200" dirty="0" smtClean="0">
                          <a:solidFill>
                            <a:schemeClr val="dk1"/>
                          </a:solidFill>
                          <a:effectLst/>
                          <a:latin typeface="+mn-lt"/>
                          <a:ea typeface="+mn-ea"/>
                          <a:cs typeface="+mn-cs"/>
                        </a:rPr>
                        <a:t>).</a:t>
                      </a:r>
                      <a:endParaRPr lang="fi-FI" sz="1400" dirty="0"/>
                    </a:p>
                  </a:txBody>
                  <a:tcPr/>
                </a:tc>
              </a:tr>
              <a:tr h="408406">
                <a:tc>
                  <a:txBody>
                    <a:bodyPr/>
                    <a:lstStyle/>
                    <a:p>
                      <a:r>
                        <a:rPr lang="fi-FI" sz="1400" b="1" dirty="0" smtClean="0"/>
                        <a:t>3. </a:t>
                      </a:r>
                      <a:r>
                        <a:rPr lang="fi-FI" sz="1400" b="1" kern="1200" dirty="0" smtClean="0">
                          <a:solidFill>
                            <a:schemeClr val="dk1"/>
                          </a:solidFill>
                          <a:effectLst/>
                          <a:latin typeface="+mn-lt"/>
                          <a:ea typeface="+mn-ea"/>
                          <a:cs typeface="+mn-cs"/>
                        </a:rPr>
                        <a:t>Rakenteessa on laajoja mikrobivaurioita</a:t>
                      </a:r>
                      <a:endParaRPr lang="fi-FI" sz="1400" b="1" dirty="0"/>
                    </a:p>
                  </a:txBody>
                  <a:tcPr/>
                </a:tc>
              </a:tr>
              <a:tr h="671714">
                <a:tc>
                  <a:txBody>
                    <a:bodyPr/>
                    <a:lstStyle/>
                    <a:p>
                      <a:r>
                        <a:rPr lang="fi-FI" sz="1400" kern="1200" dirty="0" smtClean="0">
                          <a:solidFill>
                            <a:schemeClr val="dk1"/>
                          </a:solidFill>
                          <a:effectLst/>
                          <a:latin typeface="+mn-lt"/>
                          <a:ea typeface="+mn-ea"/>
                          <a:cs typeface="+mn-cs"/>
                        </a:rPr>
                        <a:t>Rakenteissa on laaja-alaisia mikrobivaurioita ja rakenteiden korjauslaajuus on merkittävä ja koskee koko rakennusosaa tai suurta osaa siitä (esim. alapohjarakenne).</a:t>
                      </a:r>
                      <a:endParaRPr lang="fi-FI" sz="1400" dirty="0"/>
                    </a:p>
                  </a:txBody>
                  <a:tcPr/>
                </a:tc>
              </a:tr>
              <a:tr h="408406">
                <a:tc>
                  <a:txBody>
                    <a:bodyPr/>
                    <a:lstStyle/>
                    <a:p>
                      <a:r>
                        <a:rPr lang="fi-FI" sz="1400" b="1" dirty="0" smtClean="0"/>
                        <a:t>4.</a:t>
                      </a:r>
                      <a:r>
                        <a:rPr lang="fi-FI" sz="1400" b="1" kern="1200" dirty="0" smtClean="0">
                          <a:solidFill>
                            <a:schemeClr val="dk1"/>
                          </a:solidFill>
                          <a:effectLst/>
                          <a:latin typeface="+mn-lt"/>
                          <a:ea typeface="+mn-ea"/>
                          <a:cs typeface="+mn-cs"/>
                        </a:rPr>
                        <a:t> Rakennuksessa on useita mikrobivaurioituneita rakenteita ja korjauslaajuus on merkittävä useassa rakennusosassa</a:t>
                      </a:r>
                      <a:endParaRPr lang="fi-FI" sz="1400" b="1" dirty="0"/>
                    </a:p>
                  </a:txBody>
                  <a:tcPr/>
                </a:tc>
              </a:tr>
              <a:tr h="6656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kern="1200" dirty="0" smtClean="0">
                          <a:solidFill>
                            <a:schemeClr val="dk1"/>
                          </a:solidFill>
                          <a:effectLst/>
                          <a:latin typeface="+mn-lt"/>
                          <a:ea typeface="+mn-ea"/>
                          <a:cs typeface="+mn-cs"/>
                        </a:rPr>
                        <a:t>Rakennuksessa on useita eri rakenteita, joissa on todettu laaja-alaisia mikrobivaurioita, ja rakenteiden korjauslaajuus koskee useita eri rakennusosia (esim. julkisivu, alapohja).</a:t>
                      </a:r>
                    </a:p>
                    <a:p>
                      <a:endParaRPr lang="fi-FI" sz="1400" dirty="0"/>
                    </a:p>
                  </a:txBody>
                  <a:tcPr/>
                </a:tc>
              </a:tr>
            </a:tbl>
          </a:graphicData>
        </a:graphic>
      </p:graphicFrame>
    </p:spTree>
    <p:extLst>
      <p:ext uri="{BB962C8B-B14F-4D97-AF65-F5344CB8AC3E}">
        <p14:creationId xmlns:p14="http://schemas.microsoft.com/office/powerpoint/2010/main" val="4266237368"/>
      </p:ext>
    </p:extLst>
  </p:cSld>
  <p:clrMapOvr>
    <a:masterClrMapping/>
  </p:clrMapOvr>
  <p:transition spd="med">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nSpc>
                <a:spcPts val="2300"/>
              </a:lnSpc>
            </a:pPr>
            <a:r>
              <a:rPr lang="fi-FI" sz="2000" dirty="0"/>
              <a:t>A</a:t>
            </a:r>
            <a:r>
              <a:rPr lang="fi-FI" sz="2000" dirty="0" smtClean="0"/>
              <a:t>rviointikriteereitä </a:t>
            </a:r>
            <a:r>
              <a:rPr lang="fi-FI" sz="2000" dirty="0"/>
              <a:t>epäpuhtauslähteen ja sisäilman välisestä ilmavuotoreiteistä sekä rakennuksen paine-eroista</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394755192"/>
              </p:ext>
            </p:extLst>
          </p:nvPr>
        </p:nvGraphicFramePr>
        <p:xfrm>
          <a:off x="467544" y="1336403"/>
          <a:ext cx="8352928" cy="4756893"/>
        </p:xfrm>
        <a:graphic>
          <a:graphicData uri="http://schemas.openxmlformats.org/drawingml/2006/table">
            <a:tbl>
              <a:tblPr firstRow="1" bandRow="1">
                <a:tableStyleId>{5C22544A-7EE6-4342-B048-85BDC9FD1C3A}</a:tableStyleId>
              </a:tblPr>
              <a:tblGrid>
                <a:gridCol w="8352928"/>
              </a:tblGrid>
              <a:tr h="504057">
                <a:tc>
                  <a:txBody>
                    <a:bodyPr/>
                    <a:lstStyle/>
                    <a:p>
                      <a:r>
                        <a:rPr lang="fi-FI" sz="1400" b="1" kern="1200" dirty="0" smtClean="0">
                          <a:solidFill>
                            <a:schemeClr val="lt1"/>
                          </a:solidFill>
                          <a:effectLst/>
                          <a:latin typeface="+mn-lt"/>
                          <a:ea typeface="+mn-ea"/>
                          <a:cs typeface="+mn-cs"/>
                        </a:rPr>
                        <a:t>1. Ei ilmavuotoreittejä epäpuhtauslähteistä sisäilmaan</a:t>
                      </a:r>
                      <a:endParaRPr lang="fi-FI" sz="1400" dirty="0"/>
                    </a:p>
                  </a:txBody>
                  <a:tcPr/>
                </a:tc>
              </a:tr>
              <a:tr h="621069">
                <a:tc>
                  <a:txBody>
                    <a:bodyPr/>
                    <a:lstStyle/>
                    <a:p>
                      <a:pPr lvl="0">
                        <a:lnSpc>
                          <a:spcPts val="1700"/>
                        </a:lnSpc>
                      </a:pPr>
                      <a:r>
                        <a:rPr lang="fi-FI" sz="1200" kern="1200" dirty="0" smtClean="0">
                          <a:solidFill>
                            <a:schemeClr val="dk1"/>
                          </a:solidFill>
                          <a:effectLst/>
                          <a:latin typeface="+mn-lt"/>
                          <a:ea typeface="+mn-ea"/>
                          <a:cs typeface="+mn-cs"/>
                        </a:rPr>
                        <a:t>Rakennuksen paine-erot ovat hallinnassa ympäröiviin tiloihin ja ulkoilmaan nähden.</a:t>
                      </a:r>
                    </a:p>
                    <a:p>
                      <a:pPr>
                        <a:lnSpc>
                          <a:spcPts val="1700"/>
                        </a:lnSpc>
                      </a:pPr>
                      <a:r>
                        <a:rPr lang="fi-FI" sz="1200" kern="1200" dirty="0" smtClean="0">
                          <a:solidFill>
                            <a:schemeClr val="dk1"/>
                          </a:solidFill>
                          <a:effectLst/>
                          <a:latin typeface="+mn-lt"/>
                          <a:ea typeface="+mn-ea"/>
                          <a:cs typeface="+mn-cs"/>
                        </a:rPr>
                        <a:t>Rakennuksen tai tilan ilmanpitävyys on hyvä.*</a:t>
                      </a:r>
                      <a:endParaRPr lang="fi-FI" sz="1200" dirty="0"/>
                    </a:p>
                  </a:txBody>
                  <a:tcPr/>
                </a:tc>
              </a:tr>
              <a:tr h="387042">
                <a:tc>
                  <a:txBody>
                    <a:bodyPr/>
                    <a:lstStyle/>
                    <a:p>
                      <a:r>
                        <a:rPr lang="fi-FI" sz="1400" b="1" kern="1200" dirty="0" smtClean="0">
                          <a:solidFill>
                            <a:schemeClr val="dk1"/>
                          </a:solidFill>
                          <a:effectLst/>
                          <a:latin typeface="+mn-lt"/>
                          <a:ea typeface="+mn-ea"/>
                          <a:cs typeface="+mn-cs"/>
                        </a:rPr>
                        <a:t>2. Yksittäisiä/vähäisiä ilmavuotoreittejä rakenteiden tai ympäröivien tilojen kautta sisäilmaan</a:t>
                      </a:r>
                      <a:endParaRPr lang="fi-FI" sz="1400" dirty="0"/>
                    </a:p>
                  </a:txBody>
                  <a:tcPr/>
                </a:tc>
              </a:tr>
              <a:tr h="621069">
                <a:tc>
                  <a:txBody>
                    <a:bodyPr/>
                    <a:lstStyle/>
                    <a:p>
                      <a:pPr lvl="0">
                        <a:lnSpc>
                          <a:spcPts val="1700"/>
                        </a:lnSpc>
                      </a:pPr>
                      <a:r>
                        <a:rPr lang="fi-FI" sz="1200" kern="1200" dirty="0" smtClean="0">
                          <a:solidFill>
                            <a:schemeClr val="dk1"/>
                          </a:solidFill>
                          <a:effectLst/>
                          <a:latin typeface="+mn-lt"/>
                          <a:ea typeface="+mn-ea"/>
                          <a:cs typeface="+mn-cs"/>
                        </a:rPr>
                        <a:t>Ilmanvaihtojärjestelmällä pystytään hallitsemaan tilojen paine-eroja ympäröiviin tiloihin ja ulkoilmaan nähden.</a:t>
                      </a:r>
                    </a:p>
                    <a:p>
                      <a:pPr lvl="0">
                        <a:lnSpc>
                          <a:spcPts val="1700"/>
                        </a:lnSpc>
                      </a:pPr>
                      <a:r>
                        <a:rPr lang="fi-FI" sz="1200" kern="1200" dirty="0" smtClean="0">
                          <a:solidFill>
                            <a:schemeClr val="dk1"/>
                          </a:solidFill>
                          <a:effectLst/>
                          <a:latin typeface="+mn-lt"/>
                          <a:ea typeface="+mn-ea"/>
                          <a:cs typeface="+mn-cs"/>
                        </a:rPr>
                        <a:t>Paine-erot eivät muutu merkittävästi tilojen käyttöajan ulkopuolella.</a:t>
                      </a:r>
                    </a:p>
                    <a:p>
                      <a:pPr>
                        <a:lnSpc>
                          <a:spcPts val="1700"/>
                        </a:lnSpc>
                      </a:pPr>
                      <a:r>
                        <a:rPr lang="fi-FI" sz="1200" kern="1200" dirty="0" smtClean="0">
                          <a:solidFill>
                            <a:schemeClr val="dk1"/>
                          </a:solidFill>
                          <a:effectLst/>
                          <a:latin typeface="+mn-lt"/>
                          <a:ea typeface="+mn-ea"/>
                          <a:cs typeface="+mn-cs"/>
                        </a:rPr>
                        <a:t>Rakennuksen tai tilan ilmanpitävyys on lievästi riskialtis.*</a:t>
                      </a:r>
                      <a:endParaRPr lang="fi-FI" sz="1200" dirty="0"/>
                    </a:p>
                  </a:txBody>
                  <a:tcPr/>
                </a:tc>
              </a:tr>
              <a:tr h="448107">
                <a:tc>
                  <a:txBody>
                    <a:bodyPr/>
                    <a:lstStyle/>
                    <a:p>
                      <a:r>
                        <a:rPr lang="fi-FI" sz="1400" b="1" kern="1200" dirty="0" smtClean="0">
                          <a:solidFill>
                            <a:schemeClr val="dk1"/>
                          </a:solidFill>
                          <a:effectLst/>
                          <a:latin typeface="+mn-lt"/>
                          <a:ea typeface="+mn-ea"/>
                          <a:cs typeface="+mn-cs"/>
                        </a:rPr>
                        <a:t>3. Ilmavuotoreitit rakenteissa tai epäpuhtauslähteestä ovat säännöllisiä</a:t>
                      </a:r>
                      <a:endParaRPr lang="fi-FI" sz="1400" dirty="0"/>
                    </a:p>
                  </a:txBody>
                  <a:tcPr/>
                </a:tc>
              </a:tr>
              <a:tr h="621069">
                <a:tc>
                  <a:txBody>
                    <a:bodyPr/>
                    <a:lstStyle/>
                    <a:p>
                      <a:pPr lvl="0">
                        <a:lnSpc>
                          <a:spcPts val="1800"/>
                        </a:lnSpc>
                      </a:pPr>
                      <a:r>
                        <a:rPr lang="fi-FI" sz="1200" kern="1200" dirty="0" smtClean="0">
                          <a:solidFill>
                            <a:schemeClr val="dk1"/>
                          </a:solidFill>
                          <a:effectLst/>
                          <a:latin typeface="+mn-lt"/>
                          <a:ea typeface="+mn-ea"/>
                          <a:cs typeface="+mn-cs"/>
                        </a:rPr>
                        <a:t>Rakennuksen paine-erot eivät ole hallinnassa, ja tilat ovat ajoittain alipaineisia ympäröiviin tiloihin tai ulkoilmaan nähden.</a:t>
                      </a:r>
                    </a:p>
                    <a:p>
                      <a:pPr>
                        <a:lnSpc>
                          <a:spcPts val="1800"/>
                        </a:lnSpc>
                      </a:pPr>
                      <a:r>
                        <a:rPr lang="fi-FI" sz="1200" kern="1200" dirty="0" smtClean="0">
                          <a:solidFill>
                            <a:schemeClr val="dk1"/>
                          </a:solidFill>
                          <a:effectLst/>
                          <a:latin typeface="+mn-lt"/>
                          <a:ea typeface="+mn-ea"/>
                          <a:cs typeface="+mn-cs"/>
                        </a:rPr>
                        <a:t>Rakennuksen tai tilan ilmanpitävyys on riskialtis.*</a:t>
                      </a:r>
                      <a:endParaRPr lang="fi-FI" sz="1200" dirty="0"/>
                    </a:p>
                  </a:txBody>
                  <a:tcPr/>
                </a:tc>
              </a:tr>
              <a:tr h="621069">
                <a:tc>
                  <a:txBody>
                    <a:bodyPr/>
                    <a:lstStyle/>
                    <a:p>
                      <a:r>
                        <a:rPr lang="fi-FI" sz="1400" b="1" kern="1200" dirty="0" smtClean="0">
                          <a:solidFill>
                            <a:schemeClr val="dk1"/>
                          </a:solidFill>
                          <a:effectLst/>
                          <a:latin typeface="+mn-lt"/>
                          <a:ea typeface="+mn-ea"/>
                          <a:cs typeface="+mn-cs"/>
                        </a:rPr>
                        <a:t>4. Ilmavuotoreitit epäpuhtauslähteestä ovat säännöllisiä ja tilat ovat merkittävästi alipaineisia tai rakenteen ilmanpitävyys on erittäin riskialtis</a:t>
                      </a:r>
                      <a:endParaRPr lang="fi-FI" sz="1400" dirty="0"/>
                    </a:p>
                  </a:txBody>
                  <a:tcPr/>
                </a:tc>
              </a:tr>
              <a:tr h="621069">
                <a:tc>
                  <a:txBody>
                    <a:bodyPr/>
                    <a:lstStyle/>
                    <a:p>
                      <a:pPr lvl="0">
                        <a:lnSpc>
                          <a:spcPts val="1900"/>
                        </a:lnSpc>
                      </a:pPr>
                      <a:r>
                        <a:rPr lang="fi-FI" sz="1200" kern="1200" dirty="0" smtClean="0">
                          <a:solidFill>
                            <a:schemeClr val="dk1"/>
                          </a:solidFill>
                          <a:effectLst/>
                          <a:latin typeface="+mn-lt"/>
                          <a:ea typeface="+mn-ea"/>
                          <a:cs typeface="+mn-cs"/>
                        </a:rPr>
                        <a:t>Tilat ovat merkittävästi alipaineisia ympäröiviin tiloihin tai ulkoilmaan nähden yhtäjaksoisia aikoja tilojen käytön aikana ja/tai käyttöajan ulkopuolella.</a:t>
                      </a:r>
                    </a:p>
                    <a:p>
                      <a:pPr>
                        <a:lnSpc>
                          <a:spcPts val="1900"/>
                        </a:lnSpc>
                      </a:pPr>
                      <a:r>
                        <a:rPr lang="fi-FI" sz="1200" kern="1200" dirty="0" smtClean="0">
                          <a:solidFill>
                            <a:schemeClr val="dk1"/>
                          </a:solidFill>
                          <a:effectLst/>
                          <a:latin typeface="+mn-lt"/>
                          <a:ea typeface="+mn-ea"/>
                          <a:cs typeface="+mn-cs"/>
                        </a:rPr>
                        <a:t>Rakennuksen tai tilan ilmanpitävyys on erittäin riskialtis.*</a:t>
                      </a:r>
                      <a:endParaRPr lang="fi-FI" sz="1200" dirty="0"/>
                    </a:p>
                  </a:txBody>
                  <a:tcPr/>
                </a:tc>
              </a:tr>
            </a:tbl>
          </a:graphicData>
        </a:graphic>
      </p:graphicFrame>
    </p:spTree>
    <p:extLst>
      <p:ext uri="{BB962C8B-B14F-4D97-AF65-F5344CB8AC3E}">
        <p14:creationId xmlns:p14="http://schemas.microsoft.com/office/powerpoint/2010/main" val="3474759970"/>
      </p:ext>
    </p:extLst>
  </p:cSld>
  <p:clrMapOvr>
    <a:masterClrMapping/>
  </p:clrMapOvr>
  <p:transition spd="med">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7489824" cy="1079500"/>
          </a:xfrm>
        </p:spPr>
        <p:txBody>
          <a:bodyPr anchor="b">
            <a:normAutofit/>
          </a:bodyPr>
          <a:lstStyle/>
          <a:p>
            <a:r>
              <a:rPr lang="fi-FI" sz="2800" dirty="0"/>
              <a:t>A</a:t>
            </a:r>
            <a:r>
              <a:rPr lang="fi-FI" sz="2800" dirty="0" smtClean="0"/>
              <a:t>rviointikriteereitä </a:t>
            </a:r>
            <a:r>
              <a:rPr lang="fi-FI" sz="2800" dirty="0"/>
              <a:t>ilmanvaihtojärjestelmän vaikutuksesta </a:t>
            </a:r>
            <a:r>
              <a:rPr lang="fi-FI" sz="2800"/>
              <a:t>sisäilmaston </a:t>
            </a:r>
            <a:r>
              <a:rPr lang="fi-FI" sz="2800" smtClean="0"/>
              <a:t>laatuun</a:t>
            </a:r>
            <a:endParaRPr lang="fi-FI" sz="36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859331332"/>
              </p:ext>
            </p:extLst>
          </p:nvPr>
        </p:nvGraphicFramePr>
        <p:xfrm>
          <a:off x="395536" y="1700808"/>
          <a:ext cx="8496944" cy="4320480"/>
        </p:xfrm>
        <a:graphic>
          <a:graphicData uri="http://schemas.openxmlformats.org/drawingml/2006/table">
            <a:tbl>
              <a:tblPr firstRow="1" bandRow="1">
                <a:tableStyleId>{5C22544A-7EE6-4342-B048-85BDC9FD1C3A}</a:tableStyleId>
              </a:tblPr>
              <a:tblGrid>
                <a:gridCol w="4248472"/>
                <a:gridCol w="4248472"/>
              </a:tblGrid>
              <a:tr h="864096">
                <a:tc>
                  <a:txBody>
                    <a:bodyPr/>
                    <a:lstStyle/>
                    <a:p>
                      <a:r>
                        <a:rPr lang="fi-FI" sz="1600" b="1" kern="1200" dirty="0" smtClean="0">
                          <a:solidFill>
                            <a:schemeClr val="lt1"/>
                          </a:solidFill>
                          <a:effectLst/>
                          <a:latin typeface="+mn-lt"/>
                          <a:ea typeface="+mn-ea"/>
                          <a:cs typeface="+mn-cs"/>
                        </a:rPr>
                        <a:t>Oikein mitoitettu ja toimiva ilmanvaihtojärjestelmä edistää hyvää sisäilmaston laatua</a:t>
                      </a:r>
                      <a:endParaRPr lang="fi-FI" sz="1600" dirty="0"/>
                    </a:p>
                  </a:txBody>
                  <a:tcPr/>
                </a:tc>
                <a:tc>
                  <a:txBody>
                    <a:bodyPr/>
                    <a:lstStyle/>
                    <a:p>
                      <a:r>
                        <a:rPr lang="fi-FI" sz="1600" b="1" kern="1200" dirty="0" smtClean="0">
                          <a:solidFill>
                            <a:schemeClr val="lt1"/>
                          </a:solidFill>
                          <a:effectLst/>
                          <a:latin typeface="+mn-lt"/>
                          <a:ea typeface="+mn-ea"/>
                          <a:cs typeface="+mn-cs"/>
                        </a:rPr>
                        <a:t>Huonokuntoinen, toimimaton tai väärin mitoitettu ilmanvaihtojärjestelmä voi heikentää sisäilmaston laatua</a:t>
                      </a:r>
                      <a:endParaRPr lang="fi-FI" sz="1600" dirty="0"/>
                    </a:p>
                  </a:txBody>
                  <a:tcPr/>
                </a:tc>
              </a:tr>
              <a:tr h="3456384">
                <a:tc>
                  <a:txBody>
                    <a:bodyPr/>
                    <a:lstStyle/>
                    <a:p>
                      <a:pPr marL="285750" lvl="0" indent="-285750">
                        <a:buFont typeface="Arial" charset="0"/>
                        <a:buChar char="•"/>
                      </a:pPr>
                      <a:r>
                        <a:rPr lang="fi-FI" sz="1400" kern="1200" dirty="0" smtClean="0">
                          <a:solidFill>
                            <a:schemeClr val="dk1"/>
                          </a:solidFill>
                          <a:effectLst/>
                          <a:latin typeface="+mn-lt"/>
                          <a:ea typeface="+mn-ea"/>
                          <a:cs typeface="+mn-cs"/>
                        </a:rPr>
                        <a:t>Ilmavirrat vastaavat rakentamismääräyskokoelma D2:ssa annettuja ohjearvoja tilojen käyttötarkoitukselle.</a:t>
                      </a:r>
                    </a:p>
                    <a:p>
                      <a:pPr marL="285750" lvl="0" indent="-285750">
                        <a:buFont typeface="Arial" charset="0"/>
                        <a:buChar char="•"/>
                      </a:pPr>
                      <a:r>
                        <a:rPr lang="fi-FI" sz="1400" kern="1200" dirty="0" smtClean="0">
                          <a:solidFill>
                            <a:schemeClr val="dk1"/>
                          </a:solidFill>
                          <a:effectLst/>
                          <a:latin typeface="+mn-lt"/>
                          <a:ea typeface="+mn-ea"/>
                          <a:cs typeface="+mn-cs"/>
                        </a:rPr>
                        <a:t>Ilmanvaihtojärjestelmässä ei ole sisäilman epäpuhtauslähteitä.</a:t>
                      </a:r>
                    </a:p>
                    <a:p>
                      <a:pPr marL="285750" lvl="0" indent="-285750">
                        <a:buFont typeface="Arial" charset="0"/>
                        <a:buChar char="•"/>
                      </a:pPr>
                      <a:r>
                        <a:rPr lang="fi-FI" sz="1400" kern="1200" dirty="0" smtClean="0">
                          <a:solidFill>
                            <a:schemeClr val="dk1"/>
                          </a:solidFill>
                          <a:effectLst/>
                          <a:latin typeface="+mn-lt"/>
                          <a:ea typeface="+mn-ea"/>
                          <a:cs typeface="+mn-cs"/>
                        </a:rPr>
                        <a:t>Ilmanvaihtokoneiston tuloilman suodatustaso vastaa rakentamismääräyskokoelman D2 ohjeita.</a:t>
                      </a:r>
                    </a:p>
                    <a:p>
                      <a:pPr marL="285750" indent="-285750">
                        <a:buFont typeface="Arial" charset="0"/>
                        <a:buChar char="•"/>
                      </a:pPr>
                      <a:r>
                        <a:rPr lang="fi-FI" sz="1400" kern="1200" dirty="0" smtClean="0">
                          <a:solidFill>
                            <a:schemeClr val="dk1"/>
                          </a:solidFill>
                          <a:effectLst/>
                          <a:latin typeface="+mn-lt"/>
                          <a:ea typeface="+mn-ea"/>
                          <a:cs typeface="+mn-cs"/>
                        </a:rPr>
                        <a:t>Ilmanvaihtojärjestelmän toimintakunto on hyvä, ja järjestelmää huolletaan säännöllisesti.</a:t>
                      </a:r>
                      <a:endParaRPr lang="fi-FI" sz="1400" dirty="0"/>
                    </a:p>
                  </a:txBody>
                  <a:tcPr/>
                </a:tc>
                <a:tc>
                  <a:txBody>
                    <a:bodyPr/>
                    <a:lstStyle/>
                    <a:p>
                      <a:pPr marL="285750" lvl="0" indent="-285750">
                        <a:buFont typeface="Arial" charset="0"/>
                        <a:buChar char="•"/>
                      </a:pPr>
                      <a:r>
                        <a:rPr lang="fi-FI" sz="1400" kern="1200" dirty="0" smtClean="0">
                          <a:solidFill>
                            <a:schemeClr val="dk1"/>
                          </a:solidFill>
                          <a:effectLst/>
                          <a:latin typeface="+mn-lt"/>
                          <a:ea typeface="+mn-ea"/>
                          <a:cs typeface="+mn-cs"/>
                        </a:rPr>
                        <a:t>Ilmavirrat eivät vastaa rakentamismääräyskokoelman D2:ssa annettuja ohjearvoja tilojen käyttötarkoitukselle.</a:t>
                      </a:r>
                    </a:p>
                    <a:p>
                      <a:pPr marL="285750" lvl="0" indent="-285750">
                        <a:buFont typeface="Arial" charset="0"/>
                        <a:buChar char="•"/>
                      </a:pPr>
                      <a:r>
                        <a:rPr lang="fi-FI" sz="1400" kern="1200" dirty="0" smtClean="0">
                          <a:solidFill>
                            <a:schemeClr val="dk1"/>
                          </a:solidFill>
                          <a:effectLst/>
                          <a:latin typeface="+mn-lt"/>
                          <a:ea typeface="+mn-ea"/>
                          <a:cs typeface="+mn-cs"/>
                        </a:rPr>
                        <a:t>Ilmanvaihtojärjestelmässä on mineraalivillakuitulähteitä, joista voi irrota kuituja sisäilmaan.</a:t>
                      </a:r>
                    </a:p>
                    <a:p>
                      <a:pPr marL="285750" lvl="0" indent="-285750">
                        <a:buFont typeface="Arial" charset="0"/>
                        <a:buChar char="•"/>
                      </a:pPr>
                      <a:r>
                        <a:rPr lang="fi-FI" sz="1400" kern="1200" dirty="0" smtClean="0">
                          <a:solidFill>
                            <a:schemeClr val="dk1"/>
                          </a:solidFill>
                          <a:effectLst/>
                          <a:latin typeface="+mn-lt"/>
                          <a:ea typeface="+mn-ea"/>
                          <a:cs typeface="+mn-cs"/>
                        </a:rPr>
                        <a:t>Ilmanvaihtokanavistossa on käytetty asbestia sisältäviä materiaaleja ja tuloilmakanavan pinnoilla ja/tai työ- ja tai oleskelutilojen pinnoilla on todettu asbestikuituja.</a:t>
                      </a:r>
                    </a:p>
                    <a:p>
                      <a:pPr marL="285750" indent="-285750">
                        <a:buFont typeface="Arial" charset="0"/>
                        <a:buChar char="•"/>
                      </a:pPr>
                      <a:r>
                        <a:rPr lang="fi-FI" sz="1400" kern="1200" dirty="0" smtClean="0">
                          <a:solidFill>
                            <a:schemeClr val="dk1"/>
                          </a:solidFill>
                          <a:effectLst/>
                          <a:latin typeface="+mn-lt"/>
                          <a:ea typeface="+mn-ea"/>
                          <a:cs typeface="+mn-cs"/>
                        </a:rPr>
                        <a:t>Järjestelmässä on todettu mikrobilähteitä tai järjestelmän huolto on puutteellista ja se on erittäin likainen.</a:t>
                      </a:r>
                      <a:endParaRPr lang="fi-FI" sz="1400" dirty="0"/>
                    </a:p>
                  </a:txBody>
                  <a:tcPr/>
                </a:tc>
              </a:tr>
            </a:tbl>
          </a:graphicData>
        </a:graphic>
      </p:graphicFrame>
    </p:spTree>
    <p:extLst>
      <p:ext uri="{BB962C8B-B14F-4D97-AF65-F5344CB8AC3E}">
        <p14:creationId xmlns:p14="http://schemas.microsoft.com/office/powerpoint/2010/main" val="2279830373"/>
      </p:ext>
    </p:extLst>
  </p:cSld>
  <p:clrMapOvr>
    <a:masterClrMapping/>
  </p:clrMapOvr>
  <p:transition spd="med">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800" dirty="0" smtClean="0"/>
              <a:t>Sisäilman </a:t>
            </a:r>
            <a:r>
              <a:rPr lang="fi-FI" sz="2800" dirty="0"/>
              <a:t>epäpuhtauksille altistumisen </a:t>
            </a:r>
            <a:r>
              <a:rPr lang="fi-FI" sz="2800" dirty="0" smtClean="0"/>
              <a:t>todennäköisyys				1/4</a:t>
            </a:r>
            <a:endParaRPr lang="fi-FI" sz="28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10571591"/>
              </p:ext>
            </p:extLst>
          </p:nvPr>
        </p:nvGraphicFramePr>
        <p:xfrm>
          <a:off x="899592" y="2276872"/>
          <a:ext cx="7489825" cy="2433320"/>
        </p:xfrm>
        <a:graphic>
          <a:graphicData uri="http://schemas.openxmlformats.org/drawingml/2006/table">
            <a:tbl>
              <a:tblPr firstRow="1" bandRow="1">
                <a:tableStyleId>{5C22544A-7EE6-4342-B048-85BDC9FD1C3A}</a:tableStyleId>
              </a:tblPr>
              <a:tblGrid>
                <a:gridCol w="7489825"/>
              </a:tblGrid>
              <a:tr h="370840">
                <a:tc>
                  <a:txBody>
                    <a:bodyPr/>
                    <a:lstStyle/>
                    <a:p>
                      <a:r>
                        <a:rPr lang="fi-FI" sz="1800" b="1" kern="1200" dirty="0" smtClean="0">
                          <a:solidFill>
                            <a:schemeClr val="lt1"/>
                          </a:solidFill>
                          <a:effectLst/>
                          <a:latin typeface="+mn-lt"/>
                          <a:ea typeface="+mn-ea"/>
                          <a:cs typeface="+mn-cs"/>
                        </a:rPr>
                        <a:t>Haitallinen altistumisolosuhde epätodennäköinen</a:t>
                      </a:r>
                      <a:endParaRPr lang="fi-FI" dirty="0"/>
                    </a:p>
                  </a:txBody>
                  <a:tcPr/>
                </a:tc>
              </a:tr>
              <a:tr h="370840">
                <a:tc>
                  <a:txBody>
                    <a:bodyPr/>
                    <a:lstStyle/>
                    <a:p>
                      <a:r>
                        <a:rPr lang="fi-FI" sz="1600" kern="1200" dirty="0" smtClean="0">
                          <a:solidFill>
                            <a:schemeClr val="dk1"/>
                          </a:solidFill>
                          <a:effectLst/>
                          <a:latin typeface="+mn-lt"/>
                          <a:ea typeface="+mn-ea"/>
                          <a:cs typeface="+mn-cs"/>
                        </a:rPr>
                        <a:t>Rakennuksessa ei ole todettu mikrobivaurioituneita rakenteita. </a:t>
                      </a:r>
                      <a:endParaRPr lang="fi-FI" sz="1600" dirty="0"/>
                    </a:p>
                  </a:txBody>
                  <a:tcPr/>
                </a:tc>
              </a:tr>
              <a:tr h="370840">
                <a:tc>
                  <a:txBody>
                    <a:bodyPr/>
                    <a:lstStyle/>
                    <a:p>
                      <a:r>
                        <a:rPr lang="fi-FI" sz="1600" kern="1200" dirty="0" smtClean="0">
                          <a:solidFill>
                            <a:schemeClr val="dk1"/>
                          </a:solidFill>
                          <a:effectLst/>
                          <a:latin typeface="+mn-lt"/>
                          <a:ea typeface="+mn-ea"/>
                          <a:cs typeface="+mn-cs"/>
                        </a:rPr>
                        <a:t>Epäpuhtauslähteistä ei ole ilmavuotoreittejä työ- tai oleskelutiloihin.</a:t>
                      </a:r>
                      <a:endParaRPr lang="fi-FI" sz="1600" dirty="0"/>
                    </a:p>
                  </a:txBody>
                  <a:tcPr/>
                </a:tc>
              </a:tr>
              <a:tr h="370840">
                <a:tc>
                  <a:txBody>
                    <a:bodyPr/>
                    <a:lstStyle/>
                    <a:p>
                      <a:r>
                        <a:rPr lang="fi-FI" sz="1600" kern="1200" dirty="0" smtClean="0">
                          <a:solidFill>
                            <a:schemeClr val="dk1"/>
                          </a:solidFill>
                          <a:effectLst/>
                          <a:latin typeface="+mn-lt"/>
                          <a:ea typeface="+mn-ea"/>
                          <a:cs typeface="+mn-cs"/>
                        </a:rPr>
                        <a:t>Tilan akustiikkamateriaaleissa tai ilmanvaihtojärjestelmässä ei ole mineraalivillakuitulähteitä, joista voi irrota kuituja sisäilmaan.</a:t>
                      </a:r>
                      <a:endParaRPr lang="fi-FI" sz="1600" dirty="0"/>
                    </a:p>
                  </a:txBody>
                  <a:tcPr/>
                </a:tc>
              </a:tr>
              <a:tr h="370840">
                <a:tc>
                  <a:txBody>
                    <a:bodyPr/>
                    <a:lstStyle/>
                    <a:p>
                      <a:r>
                        <a:rPr lang="fi-FI" sz="1600" kern="1200" dirty="0" smtClean="0">
                          <a:solidFill>
                            <a:schemeClr val="dk1"/>
                          </a:solidFill>
                          <a:effectLst/>
                          <a:latin typeface="+mn-lt"/>
                          <a:ea typeface="+mn-ea"/>
                          <a:cs typeface="+mn-cs"/>
                        </a:rPr>
                        <a:t>Käytössä olevat rakennusmateriaalit ja kalusteet ovat M1-luokiteltuja.</a:t>
                      </a:r>
                      <a:endParaRPr lang="fi-FI" sz="1600" dirty="0"/>
                    </a:p>
                  </a:txBody>
                  <a:tcPr/>
                </a:tc>
              </a:tr>
              <a:tr h="370840">
                <a:tc>
                  <a:txBody>
                    <a:bodyPr/>
                    <a:lstStyle/>
                    <a:p>
                      <a:r>
                        <a:rPr lang="fi-FI" sz="1600" kern="1200" dirty="0" smtClean="0">
                          <a:solidFill>
                            <a:schemeClr val="dk1"/>
                          </a:solidFill>
                          <a:effectLst/>
                          <a:latin typeface="+mn-lt"/>
                          <a:ea typeface="+mn-ea"/>
                          <a:cs typeface="+mn-cs"/>
                        </a:rPr>
                        <a:t>Sisäilman laatu vastaa tilan käyttötarkoitukselle asetettuja viite- ja ohjearvoja.</a:t>
                      </a:r>
                      <a:endParaRPr lang="fi-FI" sz="1600" dirty="0"/>
                    </a:p>
                  </a:txBody>
                  <a:tcPr/>
                </a:tc>
              </a:tr>
            </a:tbl>
          </a:graphicData>
        </a:graphic>
      </p:graphicFrame>
    </p:spTree>
    <p:extLst>
      <p:ext uri="{BB962C8B-B14F-4D97-AF65-F5344CB8AC3E}">
        <p14:creationId xmlns:p14="http://schemas.microsoft.com/office/powerpoint/2010/main" val="3078735855"/>
      </p:ext>
    </p:extLst>
  </p:cSld>
  <p:clrMapOvr>
    <a:masterClrMapping/>
  </p:clrMapOvr>
  <p:transition spd="med">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800" dirty="0" smtClean="0"/>
              <a:t>Sisäilman </a:t>
            </a:r>
            <a:r>
              <a:rPr lang="fi-FI" sz="2800" dirty="0"/>
              <a:t>epäpuhtauksille altistumisen </a:t>
            </a:r>
            <a:r>
              <a:rPr lang="fi-FI" sz="2800" dirty="0" smtClean="0"/>
              <a:t>todennäköisyys </a:t>
            </a:r>
            <a:r>
              <a:rPr lang="fi-FI" sz="2800" dirty="0"/>
              <a:t>	</a:t>
            </a:r>
            <a:r>
              <a:rPr lang="fi-FI" sz="2800" dirty="0" smtClean="0"/>
              <a:t>		2/4</a:t>
            </a:r>
            <a:endParaRPr lang="fi-FI" sz="2800"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104820872"/>
              </p:ext>
            </p:extLst>
          </p:nvPr>
        </p:nvGraphicFramePr>
        <p:xfrm>
          <a:off x="971601" y="1988840"/>
          <a:ext cx="7200799" cy="3266440"/>
        </p:xfrm>
        <a:graphic>
          <a:graphicData uri="http://schemas.openxmlformats.org/drawingml/2006/table">
            <a:tbl>
              <a:tblPr firstRow="1" bandRow="1">
                <a:tableStyleId>{5C22544A-7EE6-4342-B048-85BDC9FD1C3A}</a:tableStyleId>
              </a:tblPr>
              <a:tblGrid>
                <a:gridCol w="7200799"/>
              </a:tblGrid>
              <a:tr h="370840">
                <a:tc>
                  <a:txBody>
                    <a:bodyPr/>
                    <a:lstStyle/>
                    <a:p>
                      <a:r>
                        <a:rPr lang="fi-FI" sz="1800" b="1" kern="1200" dirty="0" smtClean="0">
                          <a:solidFill>
                            <a:schemeClr val="lt1"/>
                          </a:solidFill>
                          <a:effectLst/>
                          <a:latin typeface="+mn-lt"/>
                          <a:ea typeface="+mn-ea"/>
                          <a:cs typeface="+mn-cs"/>
                        </a:rPr>
                        <a:t>Haitallinen altistumisolosuhde mahdollinen</a:t>
                      </a:r>
                      <a:endParaRPr lang="fi-FI" dirty="0"/>
                    </a:p>
                  </a:txBody>
                  <a:tcPr/>
                </a:tc>
              </a:tr>
              <a:tr h="370840">
                <a:tc>
                  <a:txBody>
                    <a:bodyPr/>
                    <a:lstStyle/>
                    <a:p>
                      <a:r>
                        <a:rPr lang="fi-FI" sz="1600" kern="1200" dirty="0" smtClean="0">
                          <a:solidFill>
                            <a:schemeClr val="dk1"/>
                          </a:solidFill>
                          <a:effectLst/>
                          <a:latin typeface="+mn-lt"/>
                          <a:ea typeface="+mn-ea"/>
                          <a:cs typeface="+mn-cs"/>
                        </a:rPr>
                        <a:t>Rakenteessa on helposti rajattavia ja korjattavia mikrobivaurioita, vauriokorjaukset ovat alle 1 m</a:t>
                      </a:r>
                      <a:r>
                        <a:rPr lang="fi-FI" sz="1600" kern="1200" baseline="30000" dirty="0" smtClean="0">
                          <a:solidFill>
                            <a:schemeClr val="dk1"/>
                          </a:solidFill>
                          <a:effectLst/>
                          <a:latin typeface="+mn-lt"/>
                          <a:ea typeface="+mn-ea"/>
                          <a:cs typeface="+mn-cs"/>
                        </a:rPr>
                        <a:t>2</a:t>
                      </a:r>
                      <a:r>
                        <a:rPr lang="fi-FI" sz="1600" kern="1200" dirty="0" smtClean="0">
                          <a:solidFill>
                            <a:schemeClr val="dk1"/>
                          </a:solidFill>
                          <a:effectLst/>
                          <a:latin typeface="+mn-lt"/>
                          <a:ea typeface="+mn-ea"/>
                          <a:cs typeface="+mn-cs"/>
                        </a:rPr>
                        <a:t>.</a:t>
                      </a:r>
                      <a:endParaRPr lang="fi-FI" sz="1600" dirty="0"/>
                    </a:p>
                  </a:txBody>
                  <a:tcPr/>
                </a:tc>
              </a:tr>
              <a:tr h="370840">
                <a:tc>
                  <a:txBody>
                    <a:bodyPr/>
                    <a:lstStyle/>
                    <a:p>
                      <a:r>
                        <a:rPr lang="fi-FI" sz="1600" kern="1200" dirty="0" smtClean="0">
                          <a:solidFill>
                            <a:schemeClr val="dk1"/>
                          </a:solidFill>
                          <a:effectLst/>
                          <a:latin typeface="+mn-lt"/>
                          <a:ea typeface="+mn-ea"/>
                          <a:cs typeface="+mn-cs"/>
                        </a:rPr>
                        <a:t>Epäpuhtauslähteistä on todettu ilmavuotoreittejä työ- tai oleskelutilojen sisäilmaan.</a:t>
                      </a:r>
                      <a:endParaRPr lang="fi-FI" sz="1600" dirty="0"/>
                    </a:p>
                  </a:txBody>
                  <a:tcPr/>
                </a:tc>
              </a:tr>
              <a:tr h="370840">
                <a:tc>
                  <a:txBody>
                    <a:bodyPr/>
                    <a:lstStyle/>
                    <a:p>
                      <a:r>
                        <a:rPr lang="fi-FI" sz="1600" kern="1200" dirty="0" smtClean="0">
                          <a:solidFill>
                            <a:schemeClr val="dk1"/>
                          </a:solidFill>
                          <a:effectLst/>
                          <a:latin typeface="+mn-lt"/>
                          <a:ea typeface="+mn-ea"/>
                          <a:cs typeface="+mn-cs"/>
                        </a:rPr>
                        <a:t>Tiloissa ja tai ilmanvaihtojärjestelmässä on mineraalivillakuitulähteitä, joista voi irrota kuituja sisäilmaan.</a:t>
                      </a:r>
                      <a:endParaRPr lang="fi-FI" sz="1600" dirty="0"/>
                    </a:p>
                  </a:txBody>
                  <a:tcPr/>
                </a:tc>
              </a:tr>
              <a:tr h="370840">
                <a:tc>
                  <a:txBody>
                    <a:bodyPr/>
                    <a:lstStyle/>
                    <a:p>
                      <a:r>
                        <a:rPr lang="fi-FI" sz="1600" kern="1200" dirty="0" smtClean="0">
                          <a:solidFill>
                            <a:schemeClr val="dk1"/>
                          </a:solidFill>
                          <a:effectLst/>
                          <a:latin typeface="+mn-lt"/>
                          <a:ea typeface="+mn-ea"/>
                          <a:cs typeface="+mn-cs"/>
                        </a:rPr>
                        <a:t>Betonilattiarakenteessa on todettu poikkeavaa kosteutta, jonka seurauksena on todettu paikallisia pinnoitevaurioita (emissiopäästöt).</a:t>
                      </a:r>
                      <a:endParaRPr lang="fi-FI" sz="1600" dirty="0"/>
                    </a:p>
                  </a:txBody>
                  <a:tcPr/>
                </a:tc>
              </a:tr>
              <a:tr h="370840">
                <a:tc>
                  <a:txBody>
                    <a:bodyPr/>
                    <a:lstStyle/>
                    <a:p>
                      <a:r>
                        <a:rPr lang="fi-FI" sz="1600" kern="1200" dirty="0" smtClean="0">
                          <a:solidFill>
                            <a:schemeClr val="dk1"/>
                          </a:solidFill>
                          <a:effectLst/>
                          <a:latin typeface="+mn-lt"/>
                          <a:ea typeface="+mn-ea"/>
                          <a:cs typeface="+mn-cs"/>
                        </a:rPr>
                        <a:t>Tilan käyttötarkoituksen perusteella asetetut sisäilman laadun viite- ja ohjearvot ylittyvät.</a:t>
                      </a:r>
                      <a:endParaRPr lang="fi-FI" sz="1600" dirty="0"/>
                    </a:p>
                  </a:txBody>
                  <a:tcPr/>
                </a:tc>
              </a:tr>
            </a:tbl>
          </a:graphicData>
        </a:graphic>
      </p:graphicFrame>
    </p:spTree>
    <p:extLst>
      <p:ext uri="{BB962C8B-B14F-4D97-AF65-F5344CB8AC3E}">
        <p14:creationId xmlns:p14="http://schemas.microsoft.com/office/powerpoint/2010/main" val="1099880439"/>
      </p:ext>
    </p:extLst>
  </p:cSld>
  <p:clrMapOvr>
    <a:masterClrMapping/>
  </p:clrMapOvr>
  <p:transition spd="med">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800" dirty="0" smtClean="0"/>
              <a:t>Sisäilman </a:t>
            </a:r>
            <a:r>
              <a:rPr lang="fi-FI" sz="2800" dirty="0"/>
              <a:t>epäpuhtauksille altistumisen </a:t>
            </a:r>
            <a:r>
              <a:rPr lang="fi-FI" sz="2800" dirty="0" smtClean="0"/>
              <a:t>todennäköisyys </a:t>
            </a:r>
            <a:r>
              <a:rPr lang="fi-FI" sz="2800" dirty="0"/>
              <a:t>	</a:t>
            </a:r>
            <a:r>
              <a:rPr lang="fi-FI" sz="2800" dirty="0" smtClean="0"/>
              <a:t>		3/4</a:t>
            </a:r>
            <a:endParaRPr lang="fi-FI" sz="28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952049537"/>
              </p:ext>
            </p:extLst>
          </p:nvPr>
        </p:nvGraphicFramePr>
        <p:xfrm>
          <a:off x="899592" y="1916832"/>
          <a:ext cx="7489825" cy="3845560"/>
        </p:xfrm>
        <a:graphic>
          <a:graphicData uri="http://schemas.openxmlformats.org/drawingml/2006/table">
            <a:tbl>
              <a:tblPr firstRow="1" bandRow="1">
                <a:tableStyleId>{5C22544A-7EE6-4342-B048-85BDC9FD1C3A}</a:tableStyleId>
              </a:tblPr>
              <a:tblGrid>
                <a:gridCol w="7489825"/>
              </a:tblGrid>
              <a:tr h="370840">
                <a:tc>
                  <a:txBody>
                    <a:bodyPr/>
                    <a:lstStyle/>
                    <a:p>
                      <a:r>
                        <a:rPr lang="fi-FI" sz="1800" b="1" kern="1200" dirty="0" smtClean="0">
                          <a:solidFill>
                            <a:schemeClr val="lt1"/>
                          </a:solidFill>
                          <a:effectLst/>
                          <a:latin typeface="+mn-lt"/>
                          <a:ea typeface="+mn-ea"/>
                          <a:cs typeface="+mn-cs"/>
                        </a:rPr>
                        <a:t>Haitallinen altistumisolosuhde todennäköinen</a:t>
                      </a:r>
                      <a:endParaRPr lang="fi-FI" dirty="0"/>
                    </a:p>
                  </a:txBody>
                  <a:tcPr/>
                </a:tc>
              </a:tr>
              <a:tr h="370840">
                <a:tc>
                  <a:txBody>
                    <a:bodyPr/>
                    <a:lstStyle/>
                    <a:p>
                      <a:r>
                        <a:rPr lang="fi-FI" sz="1600" kern="1200" dirty="0" smtClean="0">
                          <a:solidFill>
                            <a:schemeClr val="dk1"/>
                          </a:solidFill>
                          <a:effectLst/>
                          <a:latin typeface="+mn-lt"/>
                          <a:ea typeface="+mn-ea"/>
                          <a:cs typeface="+mn-cs"/>
                        </a:rPr>
                        <a:t>Rakenteissa on laaja-alaisia mikrobivaurioita, korjauslaajuus on merkittävä ja se koskee koko rakennusosaa tai suurta osaa siitä (esim. alapohjarakenne).</a:t>
                      </a:r>
                      <a:endParaRPr lang="fi-FI" sz="1600" dirty="0"/>
                    </a:p>
                  </a:txBody>
                  <a:tcPr/>
                </a:tc>
              </a:tr>
              <a:tr h="370840">
                <a:tc>
                  <a:txBody>
                    <a:bodyPr/>
                    <a:lstStyle/>
                    <a:p>
                      <a:r>
                        <a:rPr lang="fi-FI" sz="1600" kern="1200" dirty="0" smtClean="0">
                          <a:solidFill>
                            <a:schemeClr val="dk1"/>
                          </a:solidFill>
                          <a:effectLst/>
                          <a:latin typeface="+mn-lt"/>
                          <a:ea typeface="+mn-ea"/>
                          <a:cs typeface="+mn-cs"/>
                        </a:rPr>
                        <a:t>Vaurioituneista rakenteista tai epäpuhtaammasta tilasta on säännöllisiä ja useita ilmavuotoreittejä työ- tai oleskelutilan sisäilmaan.</a:t>
                      </a:r>
                      <a:endParaRPr lang="fi-FI" sz="1600" dirty="0"/>
                    </a:p>
                  </a:txBody>
                  <a:tcPr/>
                </a:tc>
              </a:tr>
              <a:tr h="370840">
                <a:tc>
                  <a:txBody>
                    <a:bodyPr/>
                    <a:lstStyle/>
                    <a:p>
                      <a:r>
                        <a:rPr lang="fi-FI" sz="1600" kern="1200" dirty="0" smtClean="0">
                          <a:solidFill>
                            <a:schemeClr val="dk1"/>
                          </a:solidFill>
                          <a:effectLst/>
                          <a:latin typeface="+mn-lt"/>
                          <a:ea typeface="+mn-ea"/>
                          <a:cs typeface="+mn-cs"/>
                        </a:rPr>
                        <a:t>Tilan käyttötarkoituksen perusteella asetetut sisäilman laadun viite- ja ohjearvot ylittyvät ja sisäilman epäpuhtauslähde on todettu ja paikallistettu.</a:t>
                      </a:r>
                      <a:endParaRPr lang="fi-FI" sz="1600" dirty="0"/>
                    </a:p>
                  </a:txBody>
                  <a:tcPr/>
                </a:tc>
              </a:tr>
              <a:tr h="370840">
                <a:tc>
                  <a:txBody>
                    <a:bodyPr/>
                    <a:lstStyle/>
                    <a:p>
                      <a:r>
                        <a:rPr lang="fi-FI" sz="1600" kern="1200" dirty="0" smtClean="0">
                          <a:solidFill>
                            <a:schemeClr val="dk1"/>
                          </a:solidFill>
                          <a:effectLst/>
                          <a:latin typeface="+mn-lt"/>
                          <a:ea typeface="+mn-ea"/>
                          <a:cs typeface="+mn-cs"/>
                        </a:rPr>
                        <a:t>Betonilattiarakenteessa on todettu poikkeavaa kosteutta, jonka seurauksena on todettu laajoja pinnoitevaurioita (emissiopäästöt).</a:t>
                      </a:r>
                      <a:endParaRPr lang="fi-FI" sz="1600" dirty="0"/>
                    </a:p>
                  </a:txBody>
                  <a:tcPr/>
                </a:tc>
              </a:tr>
              <a:tr h="370840">
                <a:tc>
                  <a:txBody>
                    <a:bodyPr/>
                    <a:lstStyle/>
                    <a:p>
                      <a:r>
                        <a:rPr lang="fi-FI" sz="1600" kern="1200" dirty="0" smtClean="0">
                          <a:solidFill>
                            <a:schemeClr val="dk1"/>
                          </a:solidFill>
                          <a:effectLst/>
                          <a:latin typeface="+mn-lt"/>
                          <a:ea typeface="+mn-ea"/>
                          <a:cs typeface="+mn-cs"/>
                        </a:rPr>
                        <a:t>Rakenteessa on käytetty </a:t>
                      </a:r>
                      <a:r>
                        <a:rPr lang="fi-FI" sz="1600" kern="1200" dirty="0" err="1" smtClean="0">
                          <a:solidFill>
                            <a:schemeClr val="dk1"/>
                          </a:solidFill>
                          <a:effectLst/>
                          <a:latin typeface="+mn-lt"/>
                          <a:ea typeface="+mn-ea"/>
                          <a:cs typeface="+mn-cs"/>
                        </a:rPr>
                        <a:t>kreosoottia</a:t>
                      </a:r>
                      <a:r>
                        <a:rPr lang="fi-FI" sz="1600" kern="1200" dirty="0" smtClean="0">
                          <a:solidFill>
                            <a:schemeClr val="dk1"/>
                          </a:solidFill>
                          <a:effectLst/>
                          <a:latin typeface="+mn-lt"/>
                          <a:ea typeface="+mn-ea"/>
                          <a:cs typeface="+mn-cs"/>
                        </a:rPr>
                        <a:t>, epäpuhtauslähteestä on ilmayhteys sisäilmaan ja työ- tai oleskelutilojen sisäilmassa on </a:t>
                      </a:r>
                      <a:r>
                        <a:rPr lang="fi-FI" sz="1600" kern="1200" dirty="0" err="1" smtClean="0">
                          <a:solidFill>
                            <a:schemeClr val="dk1"/>
                          </a:solidFill>
                          <a:effectLst/>
                          <a:latin typeface="+mn-lt"/>
                          <a:ea typeface="+mn-ea"/>
                          <a:cs typeface="+mn-cs"/>
                        </a:rPr>
                        <a:t>kreosoottiin</a:t>
                      </a:r>
                      <a:r>
                        <a:rPr lang="fi-FI" sz="1600" kern="1200" dirty="0" smtClean="0">
                          <a:solidFill>
                            <a:schemeClr val="dk1"/>
                          </a:solidFill>
                          <a:effectLst/>
                          <a:latin typeface="+mn-lt"/>
                          <a:ea typeface="+mn-ea"/>
                          <a:cs typeface="+mn-cs"/>
                        </a:rPr>
                        <a:t> viittaava haju.</a:t>
                      </a:r>
                      <a:endParaRPr lang="fi-FI" sz="1600" dirty="0"/>
                    </a:p>
                  </a:txBody>
                  <a:tcPr/>
                </a:tc>
              </a:tr>
              <a:tr h="370840">
                <a:tc>
                  <a:txBody>
                    <a:bodyPr/>
                    <a:lstStyle/>
                    <a:p>
                      <a:r>
                        <a:rPr lang="fi-FI" sz="1600" kern="1200" dirty="0" smtClean="0">
                          <a:solidFill>
                            <a:schemeClr val="dk1"/>
                          </a:solidFill>
                          <a:effectLst/>
                          <a:latin typeface="+mn-lt"/>
                          <a:ea typeface="+mn-ea"/>
                          <a:cs typeface="+mn-cs"/>
                        </a:rPr>
                        <a:t>Sisäilman radonpitoisuudet ylittävät Suomen rakentamismääräyskokoelmassa esitetyt ohjearvot ja säteilyasetuksen toimenpiderajan.</a:t>
                      </a:r>
                      <a:endParaRPr lang="fi-FI" sz="1600" dirty="0"/>
                    </a:p>
                  </a:txBody>
                  <a:tcPr/>
                </a:tc>
              </a:tr>
            </a:tbl>
          </a:graphicData>
        </a:graphic>
      </p:graphicFrame>
    </p:spTree>
    <p:extLst>
      <p:ext uri="{BB962C8B-B14F-4D97-AF65-F5344CB8AC3E}">
        <p14:creationId xmlns:p14="http://schemas.microsoft.com/office/powerpoint/2010/main" val="2816382791"/>
      </p:ext>
    </p:extLst>
  </p:cSld>
  <p:clrMapOvr>
    <a:masterClrMapping/>
  </p:clrMapOvr>
  <p:transition spd="med">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800" dirty="0" smtClean="0"/>
              <a:t>Sisäilman </a:t>
            </a:r>
            <a:r>
              <a:rPr lang="fi-FI" sz="2800" dirty="0"/>
              <a:t>epäpuhtauksille altistumisen </a:t>
            </a:r>
            <a:r>
              <a:rPr lang="fi-FI" sz="2800" dirty="0" smtClean="0"/>
              <a:t>todennäköisyys				4/4</a:t>
            </a:r>
            <a:endParaRPr lang="fi-FI" sz="2800"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176796062"/>
              </p:ext>
            </p:extLst>
          </p:nvPr>
        </p:nvGraphicFramePr>
        <p:xfrm>
          <a:off x="755576" y="1916832"/>
          <a:ext cx="7632848" cy="3703320"/>
        </p:xfrm>
        <a:graphic>
          <a:graphicData uri="http://schemas.openxmlformats.org/drawingml/2006/table">
            <a:tbl>
              <a:tblPr firstRow="1" bandRow="1">
                <a:tableStyleId>{5C22544A-7EE6-4342-B048-85BDC9FD1C3A}</a:tableStyleId>
              </a:tblPr>
              <a:tblGrid>
                <a:gridCol w="7632848"/>
              </a:tblGrid>
              <a:tr h="370840">
                <a:tc>
                  <a:txBody>
                    <a:bodyPr/>
                    <a:lstStyle/>
                    <a:p>
                      <a:r>
                        <a:rPr lang="fi-FI" sz="1800" b="1" kern="1200" dirty="0" smtClean="0">
                          <a:solidFill>
                            <a:schemeClr val="lt1"/>
                          </a:solidFill>
                          <a:effectLst/>
                          <a:latin typeface="+mn-lt"/>
                          <a:ea typeface="+mn-ea"/>
                          <a:cs typeface="+mn-cs"/>
                        </a:rPr>
                        <a:t>Haitallinen altistumisolosuhde erittäin todennäköinen</a:t>
                      </a:r>
                      <a:endParaRPr lang="fi-FI" dirty="0"/>
                    </a:p>
                  </a:txBody>
                  <a:tcPr/>
                </a:tc>
              </a:tr>
              <a:tr h="370840">
                <a:tc>
                  <a:txBody>
                    <a:bodyPr/>
                    <a:lstStyle/>
                    <a:p>
                      <a:r>
                        <a:rPr lang="fi-FI" sz="1400" kern="1200" dirty="0" smtClean="0">
                          <a:solidFill>
                            <a:schemeClr val="dk1"/>
                          </a:solidFill>
                          <a:effectLst/>
                          <a:latin typeface="+mn-lt"/>
                          <a:ea typeface="+mn-ea"/>
                          <a:cs typeface="+mn-cs"/>
                        </a:rPr>
                        <a:t>Rakennuksessa on useita eri rakenteita, joissa on todettu laaja-alaisia mikrobivaurioita ja rakenteiden korjauslaajuus on merkittävä useassa rakennusosassa (esim. julkisivu, alapohja).</a:t>
                      </a:r>
                      <a:endParaRPr lang="fi-FI" sz="1400" dirty="0"/>
                    </a:p>
                  </a:txBody>
                  <a:tcPr/>
                </a:tc>
              </a:tr>
              <a:tr h="370840">
                <a:tc>
                  <a:txBody>
                    <a:bodyPr/>
                    <a:lstStyle/>
                    <a:p>
                      <a:r>
                        <a:rPr lang="fi-FI" sz="1400" kern="1200" dirty="0" smtClean="0">
                          <a:solidFill>
                            <a:schemeClr val="dk1"/>
                          </a:solidFill>
                          <a:effectLst/>
                          <a:latin typeface="+mn-lt"/>
                          <a:ea typeface="+mn-ea"/>
                          <a:cs typeface="+mn-cs"/>
                        </a:rPr>
                        <a:t>Ilmavuotoreitit epäpuhtauslähteestä ovat säännöllisiä ja niitä on useita. Tilat ovat merkittävästi alipaineisia tai rakenteen ilmanpitävyys on erittäin riskialtis.</a:t>
                      </a:r>
                      <a:endParaRPr lang="fi-FI" sz="1400" dirty="0"/>
                    </a:p>
                  </a:txBody>
                  <a:tcPr/>
                </a:tc>
              </a:tr>
              <a:tr h="370840">
                <a:tc>
                  <a:txBody>
                    <a:bodyPr/>
                    <a:lstStyle/>
                    <a:p>
                      <a:r>
                        <a:rPr lang="fi-FI" sz="1400" kern="1200" dirty="0" smtClean="0">
                          <a:solidFill>
                            <a:schemeClr val="dk1"/>
                          </a:solidFill>
                          <a:effectLst/>
                          <a:latin typeface="+mn-lt"/>
                          <a:ea typeface="+mn-ea"/>
                          <a:cs typeface="+mn-cs"/>
                        </a:rPr>
                        <a:t>Sisäilman laatu ei täytä rakentamismääräyskokoelma D2:n vähimmäisvaatimuksia.</a:t>
                      </a:r>
                      <a:endParaRPr lang="fi-FI" sz="1400" dirty="0"/>
                    </a:p>
                  </a:txBody>
                  <a:tcPr/>
                </a:tc>
              </a:tr>
              <a:tr h="370840">
                <a:tc>
                  <a:txBody>
                    <a:bodyPr/>
                    <a:lstStyle/>
                    <a:p>
                      <a:r>
                        <a:rPr lang="fi-FI" sz="1400" kern="1200" dirty="0" smtClean="0">
                          <a:solidFill>
                            <a:schemeClr val="dk1"/>
                          </a:solidFill>
                          <a:effectLst/>
                          <a:latin typeface="+mn-lt"/>
                          <a:ea typeface="+mn-ea"/>
                          <a:cs typeface="+mn-cs"/>
                        </a:rPr>
                        <a:t>Tilan käyttötarkoituksen perusteella asetetut sisäilman laadun viite- ja ohjearvot ylittyvät ja sisäilman epäpuhtauslähde on todettu ja paikallistettu.</a:t>
                      </a:r>
                      <a:endParaRPr lang="fi-FI" sz="1400" dirty="0"/>
                    </a:p>
                  </a:txBody>
                  <a:tcPr/>
                </a:tc>
              </a:tr>
              <a:tr h="370840">
                <a:tc>
                  <a:txBody>
                    <a:bodyPr/>
                    <a:lstStyle/>
                    <a:p>
                      <a:r>
                        <a:rPr lang="fi-FI" sz="1400" kern="1200" dirty="0" smtClean="0">
                          <a:solidFill>
                            <a:schemeClr val="dk1"/>
                          </a:solidFill>
                          <a:effectLst/>
                          <a:latin typeface="+mn-lt"/>
                          <a:ea typeface="+mn-ea"/>
                          <a:cs typeface="+mn-cs"/>
                        </a:rPr>
                        <a:t>Rakenteessa on todettu </a:t>
                      </a:r>
                      <a:r>
                        <a:rPr lang="fi-FI" sz="1400" kern="1200" dirty="0" err="1" smtClean="0">
                          <a:solidFill>
                            <a:schemeClr val="dk1"/>
                          </a:solidFill>
                          <a:effectLst/>
                          <a:latin typeface="+mn-lt"/>
                          <a:ea typeface="+mn-ea"/>
                          <a:cs typeface="+mn-cs"/>
                        </a:rPr>
                        <a:t>kreosoottia</a:t>
                      </a:r>
                      <a:r>
                        <a:rPr lang="fi-FI" sz="1400" kern="1200" dirty="0" smtClean="0">
                          <a:solidFill>
                            <a:schemeClr val="dk1"/>
                          </a:solidFill>
                          <a:effectLst/>
                          <a:latin typeface="+mn-lt"/>
                          <a:ea typeface="+mn-ea"/>
                          <a:cs typeface="+mn-cs"/>
                        </a:rPr>
                        <a:t> ja siitä on ilmayhteys sisäilmaan. Lisäksi sisäilmassa on todettu viitearvoja suurempia pitoisuuksia PAH-yhdisteitä.</a:t>
                      </a:r>
                      <a:endParaRPr lang="fi-FI" sz="1400" dirty="0"/>
                    </a:p>
                  </a:txBody>
                  <a:tcPr/>
                </a:tc>
              </a:tr>
              <a:tr h="370840">
                <a:tc>
                  <a:txBody>
                    <a:bodyPr/>
                    <a:lstStyle/>
                    <a:p>
                      <a:r>
                        <a:rPr lang="fi-FI" sz="1400" kern="1200" dirty="0" smtClean="0">
                          <a:solidFill>
                            <a:schemeClr val="dk1"/>
                          </a:solidFill>
                          <a:effectLst/>
                          <a:latin typeface="+mn-lt"/>
                          <a:ea typeface="+mn-ea"/>
                          <a:cs typeface="+mn-cs"/>
                        </a:rPr>
                        <a:t>Tilojen pölynäytteissä on todettu asbestikuituja, ja tiloissa on todettu asbestikuitulähteitä.</a:t>
                      </a:r>
                      <a:endParaRPr lang="fi-FI" sz="1400" dirty="0"/>
                    </a:p>
                  </a:txBody>
                  <a:tcPr/>
                </a:tc>
              </a:tr>
              <a:tr h="370840">
                <a:tc>
                  <a:txBody>
                    <a:bodyPr/>
                    <a:lstStyle/>
                    <a:p>
                      <a:r>
                        <a:rPr lang="fi-FI" sz="1400" kern="1200" dirty="0" smtClean="0">
                          <a:solidFill>
                            <a:schemeClr val="dk1"/>
                          </a:solidFill>
                          <a:effectLst/>
                          <a:latin typeface="+mn-lt"/>
                          <a:ea typeface="+mn-ea"/>
                          <a:cs typeface="+mn-cs"/>
                        </a:rPr>
                        <a:t>Sisäilman radonpitoisuudet ylittävät Suomen rakentamismääräyskokoelmassa esitetyt ohjearvot ja säteilyasetuksen toimenpiderajan.</a:t>
                      </a:r>
                      <a:endParaRPr lang="fi-FI" sz="1400" dirty="0"/>
                    </a:p>
                  </a:txBody>
                  <a:tcPr/>
                </a:tc>
              </a:tr>
            </a:tbl>
          </a:graphicData>
        </a:graphic>
      </p:graphicFrame>
    </p:spTree>
    <p:extLst>
      <p:ext uri="{BB962C8B-B14F-4D97-AF65-F5344CB8AC3E}">
        <p14:creationId xmlns:p14="http://schemas.microsoft.com/office/powerpoint/2010/main" val="3714466098"/>
      </p:ext>
    </p:extLst>
  </p:cSld>
  <p:clrMapOvr>
    <a:masterClrMapping/>
  </p:clrMapOvr>
  <p:transition spd="med">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Terveydellisen merkityksen arviointi </a:t>
            </a:r>
            <a:r>
              <a:rPr lang="fi-FI" dirty="0" smtClean="0"/>
              <a:t>1/2</a:t>
            </a:r>
            <a:endParaRPr lang="fi-FI" dirty="0"/>
          </a:p>
        </p:txBody>
      </p:sp>
      <p:sp>
        <p:nvSpPr>
          <p:cNvPr id="3" name="Content Placeholder 2"/>
          <p:cNvSpPr>
            <a:spLocks noGrp="1"/>
          </p:cNvSpPr>
          <p:nvPr>
            <p:ph idx="1"/>
          </p:nvPr>
        </p:nvSpPr>
        <p:spPr/>
        <p:txBody>
          <a:bodyPr>
            <a:normAutofit/>
          </a:bodyPr>
          <a:lstStyle/>
          <a:p>
            <a:r>
              <a:rPr lang="fi-FI" sz="1800" dirty="0"/>
              <a:t>Tarkemmat tiedot käyttäjien kokemasta terveyshaitasta ja heidän terveydentilastaan tarvitaan silloin, kun kohteessa raportoidaan terveyteen liittyvää huolta, oireilua tai sairastelua. Rakennuksen kuntotutkimusten tulosten ja tilojen käyttäjien kokeman terveyshaitan ja terveydellisen tilanteen tietojen pohjalta voidaan arvioida olosuhteiden terveydellistä merkitystä ja tehdään päätöksiä tarvittavista toimenpiteistä ja niiden kiireellisyydestä. Tietojen rinnakkainen vertailu voi johtaa myös siihen, että selvityksiä on tarpeen jatkaa joiltakin osin. </a:t>
            </a:r>
          </a:p>
          <a:p>
            <a:pPr lvl="0"/>
            <a:r>
              <a:rPr lang="fi-FI" sz="1800" dirty="0"/>
              <a:t>Sisäilmasto-ongelman terveydellisen merkityksen arvioinnin tekee sisäilmasto-ongelmiin perehtynyt työterveyslääkäri (tarvittaessa konsultoiden asiantuntijoita, jotka ovat arvioineet altistumisolosuhteet). </a:t>
            </a:r>
          </a:p>
          <a:p>
            <a:endParaRPr lang="fi-FI" sz="1800" dirty="0"/>
          </a:p>
        </p:txBody>
      </p:sp>
    </p:spTree>
    <p:extLst>
      <p:ext uri="{BB962C8B-B14F-4D97-AF65-F5344CB8AC3E}">
        <p14:creationId xmlns:p14="http://schemas.microsoft.com/office/powerpoint/2010/main" val="2266880825"/>
      </p:ext>
    </p:extLst>
  </p:cSld>
  <p:clrMapOvr>
    <a:masterClrMapping/>
  </p:clrMapOvr>
  <p:transition spd="med">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Terveydellisen merkityksen arviointi </a:t>
            </a:r>
            <a:r>
              <a:rPr lang="fi-FI" dirty="0" smtClean="0"/>
              <a:t>2/2</a:t>
            </a:r>
            <a:endParaRPr lang="fi-FI" dirty="0"/>
          </a:p>
        </p:txBody>
      </p:sp>
      <p:sp>
        <p:nvSpPr>
          <p:cNvPr id="3" name="Content Placeholder 2"/>
          <p:cNvSpPr>
            <a:spLocks noGrp="1"/>
          </p:cNvSpPr>
          <p:nvPr>
            <p:ph idx="1"/>
          </p:nvPr>
        </p:nvSpPr>
        <p:spPr/>
        <p:txBody>
          <a:bodyPr>
            <a:normAutofit fontScale="92500"/>
          </a:bodyPr>
          <a:lstStyle/>
          <a:p>
            <a:pPr marL="0" indent="0">
              <a:buNone/>
            </a:pPr>
            <a:r>
              <a:rPr lang="fi-FI" dirty="0"/>
              <a:t>T</a:t>
            </a:r>
            <a:r>
              <a:rPr lang="fi-FI" dirty="0" smtClean="0"/>
              <a:t>yöterveyshuollon </a:t>
            </a:r>
            <a:r>
              <a:rPr lang="fi-FI" dirty="0"/>
              <a:t>tehtävä on luotettavalla ja yleisesti hyväksyttävillä toimintatavoilla selvittää ja arvioida:</a:t>
            </a:r>
          </a:p>
          <a:p>
            <a:pPr marL="0" indent="0">
              <a:buNone/>
            </a:pPr>
            <a:r>
              <a:rPr lang="fi-FI" dirty="0"/>
              <a:t> </a:t>
            </a:r>
          </a:p>
          <a:p>
            <a:pPr>
              <a:buFont typeface="Arial" charset="0"/>
              <a:buChar char="•"/>
            </a:pPr>
            <a:r>
              <a:rPr lang="fi-FI" sz="1700" dirty="0" smtClean="0"/>
              <a:t>käyttäjien </a:t>
            </a:r>
            <a:r>
              <a:rPr lang="fi-FI" sz="1700" dirty="0"/>
              <a:t>kokemaa terveyshaittaa ryhmätasolla (huomioitava mm. toimintaympäristö ja tilojen käyttötarkoitus)</a:t>
            </a:r>
          </a:p>
          <a:p>
            <a:pPr>
              <a:buFont typeface="Arial" charset="0"/>
              <a:buChar char="•"/>
            </a:pPr>
            <a:r>
              <a:rPr lang="fi-FI" sz="1700" dirty="0" smtClean="0"/>
              <a:t>käyttäjien </a:t>
            </a:r>
            <a:r>
              <a:rPr lang="fi-FI" sz="1700" dirty="0"/>
              <a:t>terveydentilaa ryhmä- ja yksilötasolla (huomioitava myös muut terveydentilaan vaikuttavat tekijät)</a:t>
            </a:r>
          </a:p>
          <a:p>
            <a:pPr>
              <a:buFont typeface="Arial" charset="0"/>
              <a:buChar char="•"/>
            </a:pPr>
            <a:r>
              <a:rPr lang="fi-FI" sz="1700" dirty="0" smtClean="0"/>
              <a:t>työterveyshuollon </a:t>
            </a:r>
            <a:r>
              <a:rPr lang="fi-FI" sz="1700" dirty="0"/>
              <a:t>keinoin ja menetelmin käyttäjien kokemaa huolta, </a:t>
            </a:r>
            <a:r>
              <a:rPr lang="fi-FI" sz="1700" dirty="0" err="1"/>
              <a:t>psykososiaalista</a:t>
            </a:r>
            <a:r>
              <a:rPr lang="fi-FI" sz="1700" dirty="0"/>
              <a:t> kuormitusta ja luottamusta sekä muita sisäilmasto-ongelman ja sen ratkaisemisen kannalta tärkeitä ryhmä- ja yksilötason tekijöitä</a:t>
            </a:r>
          </a:p>
          <a:p>
            <a:pPr>
              <a:buFont typeface="Arial" charset="0"/>
              <a:buChar char="•"/>
            </a:pPr>
            <a:r>
              <a:rPr lang="fi-FI" sz="1700" dirty="0" smtClean="0"/>
              <a:t>edellä </a:t>
            </a:r>
            <a:r>
              <a:rPr lang="fi-FI" sz="1700" dirty="0"/>
              <a:t>kuvattujen terveydentilaa koskevien tietojen yhteyttä ja merkitystä suhteessa altistumisolosuhdetietoihin.  </a:t>
            </a:r>
            <a:endParaRPr lang="fi-FI" sz="1700" dirty="0" smtClean="0"/>
          </a:p>
          <a:p>
            <a:pPr marL="0" indent="0">
              <a:buNone/>
            </a:pPr>
            <a:endParaRPr lang="fi-FI" dirty="0"/>
          </a:p>
          <a:p>
            <a:pPr marL="0" indent="0" algn="ctr">
              <a:buNone/>
            </a:pPr>
            <a:r>
              <a:rPr lang="fi-FI" b="1" dirty="0">
                <a:solidFill>
                  <a:schemeClr val="accent1"/>
                </a:solidFill>
              </a:rPr>
              <a:t>Terveyshaitan arviointi työterveyshuollossa tapahtuu moniammatillisesti työterveyslääkärin johdolla.</a:t>
            </a:r>
          </a:p>
          <a:p>
            <a:endParaRPr lang="fi-FI" dirty="0"/>
          </a:p>
        </p:txBody>
      </p:sp>
    </p:spTree>
    <p:extLst>
      <p:ext uri="{BB962C8B-B14F-4D97-AF65-F5344CB8AC3E}">
        <p14:creationId xmlns:p14="http://schemas.microsoft.com/office/powerpoint/2010/main" val="2721100154"/>
      </p:ext>
    </p:extLst>
  </p:cSld>
  <p:clrMapOvr>
    <a:masterClrMapping/>
  </p:clrMapOvr>
  <p:transition spd="med">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p:cNvSpPr>
          <p:nvPr>
            <p:ph type="title"/>
          </p:nvPr>
        </p:nvSpPr>
        <p:spPr/>
        <p:txBody>
          <a:bodyPr>
            <a:normAutofit/>
          </a:bodyPr>
          <a:lstStyle/>
          <a:p>
            <a:r>
              <a:rPr lang="fi-FI" altLang="fi-FI" sz="2800" smtClean="0">
                <a:ea typeface="ＭＳ Ｐゴシック" panose="020B0600070205080204" pitchFamily="34" charset="-128"/>
              </a:rPr>
              <a:t>Biologisten tekijöiden luokitus</a:t>
            </a:r>
          </a:p>
        </p:txBody>
      </p:sp>
      <p:sp>
        <p:nvSpPr>
          <p:cNvPr id="9222" name="Rectangle 3"/>
          <p:cNvSpPr>
            <a:spLocks noGrp="1"/>
          </p:cNvSpPr>
          <p:nvPr>
            <p:ph idx="1"/>
          </p:nvPr>
        </p:nvSpPr>
        <p:spPr>
          <a:xfrm>
            <a:off x="827087" y="1628800"/>
            <a:ext cx="7489825" cy="4392614"/>
          </a:xfrm>
        </p:spPr>
        <p:txBody>
          <a:bodyPr>
            <a:normAutofit/>
          </a:bodyPr>
          <a:lstStyle/>
          <a:p>
            <a:r>
              <a:rPr lang="fi-FI" altLang="fi-FI" sz="1800" b="1" smtClean="0">
                <a:ea typeface="ＭＳ Ｐゴシック" panose="020B0600070205080204" pitchFamily="34" charset="-128"/>
                <a:cs typeface="ＭＳ Ｐゴシック" panose="020B0600070205080204" pitchFamily="34" charset="-128"/>
              </a:rPr>
              <a:t>1-ryhmään kuuluvat ne bioaerosolit, jotka eivät todennäköisesti aiheuta sairautta terveille työntekijöille</a:t>
            </a:r>
          </a:p>
          <a:p>
            <a:pPr lvl="1"/>
            <a:r>
              <a:rPr lang="fi-FI" altLang="fi-FI" sz="1600" dirty="0" smtClean="0">
                <a:ea typeface="ＭＳ Ｐゴシック" panose="020B0600070205080204" pitchFamily="34" charset="-128"/>
                <a:cs typeface="Georgia" panose="02040502050405020303" pitchFamily="18" charset="0"/>
              </a:rPr>
              <a:t>useimmat homesienet</a:t>
            </a:r>
          </a:p>
          <a:p>
            <a:pPr lvl="1"/>
            <a:r>
              <a:rPr lang="fi-FI" altLang="fi-FI" sz="1600" dirty="0" smtClean="0">
                <a:ea typeface="ＭＳ Ｐゴシック" panose="020B0600070205080204" pitchFamily="34" charset="-128"/>
                <a:cs typeface="Georgia" panose="02040502050405020303" pitchFamily="18" charset="0"/>
              </a:rPr>
              <a:t>edellyttää noudatettavan hyvän työsuojelun ja työhygienian periaatteita</a:t>
            </a:r>
          </a:p>
          <a:p>
            <a:r>
              <a:rPr lang="fi-FI" altLang="fi-FI" sz="1800" b="1" dirty="0" smtClean="0">
                <a:ea typeface="ＭＳ Ｐゴシック" panose="020B0600070205080204" pitchFamily="34" charset="-128"/>
                <a:cs typeface="ＭＳ Ｐゴシック" panose="020B0600070205080204" pitchFamily="34" charset="-128"/>
              </a:rPr>
              <a:t>2–ryhmään kuuluvat tekijät voivat aiheuttaa työntekijöille sairauden</a:t>
            </a:r>
            <a:r>
              <a:rPr lang="fi-FI" altLang="fi-FI" sz="1800" dirty="0" smtClean="0">
                <a:ea typeface="ＭＳ Ｐゴシック" panose="020B0600070205080204" pitchFamily="34" charset="-128"/>
                <a:cs typeface="ＭＳ Ｐゴシック" panose="020B0600070205080204" pitchFamily="34" charset="-128"/>
              </a:rPr>
              <a:t>	</a:t>
            </a:r>
          </a:p>
          <a:p>
            <a:pPr lvl="1"/>
            <a:r>
              <a:rPr lang="fi-FI" altLang="fi-FI" sz="1600" dirty="0" smtClean="0">
                <a:ea typeface="ＭＳ Ｐゴシック" panose="020B0600070205080204" pitchFamily="34" charset="-128"/>
                <a:cs typeface="Georgia" panose="02040502050405020303" pitchFamily="18" charset="0"/>
              </a:rPr>
              <a:t>esim. homesienistä </a:t>
            </a:r>
            <a:r>
              <a:rPr lang="fi-FI" altLang="fi-FI" sz="1600" i="1" dirty="0" err="1" smtClean="0">
                <a:ea typeface="ＭＳ Ｐゴシック" panose="020B0600070205080204" pitchFamily="34" charset="-128"/>
                <a:cs typeface="Georgia" panose="02040502050405020303" pitchFamily="18" charset="0"/>
              </a:rPr>
              <a:t>Aspergillus</a:t>
            </a:r>
            <a:r>
              <a:rPr lang="fi-FI" altLang="fi-FI" sz="1600" i="1" dirty="0" smtClean="0">
                <a:ea typeface="ＭＳ Ｐゴシック" panose="020B0600070205080204" pitchFamily="34" charset="-128"/>
                <a:cs typeface="Georgia" panose="02040502050405020303" pitchFamily="18" charset="0"/>
              </a:rPr>
              <a:t> </a:t>
            </a:r>
            <a:r>
              <a:rPr lang="fi-FI" altLang="fi-FI" sz="1600" i="1" dirty="0" err="1" smtClean="0">
                <a:ea typeface="ＭＳ Ｐゴシック" panose="020B0600070205080204" pitchFamily="34" charset="-128"/>
                <a:cs typeface="Georgia" panose="02040502050405020303" pitchFamily="18" charset="0"/>
              </a:rPr>
              <a:t>fumigatus</a:t>
            </a:r>
            <a:r>
              <a:rPr lang="fi-FI" altLang="fi-FI" sz="1600" dirty="0" smtClean="0">
                <a:ea typeface="ＭＳ Ｐゴシック" panose="020B0600070205080204" pitchFamily="34" charset="-128"/>
                <a:cs typeface="Georgia" panose="02040502050405020303" pitchFamily="18" charset="0"/>
              </a:rPr>
              <a:t> kuuluu ryhmään 2 </a:t>
            </a:r>
          </a:p>
          <a:p>
            <a:r>
              <a:rPr lang="fi-FI" altLang="fi-FI" sz="1800" b="1" dirty="0" smtClean="0">
                <a:ea typeface="ＭＳ Ｐゴシック" panose="020B0600070205080204" pitchFamily="34" charset="-128"/>
                <a:cs typeface="ＭＳ Ｐゴシック" panose="020B0600070205080204" pitchFamily="34" charset="-128"/>
              </a:rPr>
              <a:t>3-4 ryhmissä vakavan sairauden aiheuttajat </a:t>
            </a:r>
          </a:p>
          <a:p>
            <a:pPr lvl="1"/>
            <a:r>
              <a:rPr lang="fi-FI" altLang="fi-FI" sz="1600" dirty="0" smtClean="0">
                <a:ea typeface="ＭＳ Ｐゴシック" panose="020B0600070205080204" pitchFamily="34" charset="-128"/>
                <a:cs typeface="Georgia" panose="02040502050405020303" pitchFamily="18" charset="0"/>
              </a:rPr>
              <a:t>voi levitä väestöön</a:t>
            </a:r>
          </a:p>
          <a:p>
            <a:pPr lvl="1"/>
            <a:r>
              <a:rPr lang="fi-FI" altLang="fi-FI" sz="1600" dirty="0" smtClean="0">
                <a:ea typeface="ＭＳ Ｐゴシック" panose="020B0600070205080204" pitchFamily="34" charset="-128"/>
                <a:cs typeface="Georgia" panose="02040502050405020303" pitchFamily="18" charset="0"/>
              </a:rPr>
              <a:t>ryhmässä 4 ei ole tehokasta ehkäisykeinoa tai hoitoa</a:t>
            </a:r>
          </a:p>
          <a:p>
            <a:pPr>
              <a:buFont typeface="Arial" panose="020B0604020202020204" pitchFamily="34" charset="0"/>
              <a:buNone/>
            </a:pPr>
            <a:endParaRPr lang="fi-FI" altLang="fi-FI" sz="2400" dirty="0" smtClean="0">
              <a:ea typeface="ＭＳ Ｐゴシック" panose="020B0600070205080204" pitchFamily="34" charset="-128"/>
              <a:cs typeface="ＭＳ Ｐゴシック" panose="020B0600070205080204" pitchFamily="34" charset="-128"/>
            </a:endParaRPr>
          </a:p>
          <a:p>
            <a:pPr lvl="1"/>
            <a:endParaRPr lang="fi-FI" altLang="fi-FI" sz="1600" dirty="0" smtClean="0">
              <a:ea typeface="ＭＳ Ｐゴシック" panose="020B0600070205080204" pitchFamily="34" charset="-128"/>
              <a:cs typeface="Georgia" panose="02040502050405020303" pitchFamily="18" charset="0"/>
            </a:endParaRPr>
          </a:p>
          <a:p>
            <a:endParaRPr lang="fi-FI" altLang="fi-FI" sz="1800" dirty="0" smtClean="0">
              <a:ea typeface="ＭＳ Ｐゴシック" panose="020B0600070205080204" pitchFamily="34" charset="-128"/>
              <a:cs typeface="ＭＳ Ｐゴシック" panose="020B0600070205080204" pitchFamily="34" charset="-128"/>
            </a:endParaRPr>
          </a:p>
        </p:txBody>
      </p:sp>
      <p:sp>
        <p:nvSpPr>
          <p:cNvPr id="9220" name="Alatunnisteen paikkamerkki 1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r>
              <a:rPr lang="fi-FI" altLang="fi-FI" sz="900" smtClean="0">
                <a:solidFill>
                  <a:schemeClr val="tx1"/>
                </a:solidFill>
              </a:rPr>
              <a:t>Marjut Reiman</a:t>
            </a:r>
          </a:p>
        </p:txBody>
      </p:sp>
      <p:sp>
        <p:nvSpPr>
          <p:cNvPr id="9219" name="Dian numeron paikkamerkki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37E4070F-DD2B-4E15-A036-60BF4486500D}" type="slidenum">
              <a:rPr lang="fi-FI" altLang="fi-FI" sz="900" smtClean="0">
                <a:solidFill>
                  <a:schemeClr val="tx1"/>
                </a:solidFill>
              </a:rPr>
              <a:pPr>
                <a:spcBef>
                  <a:spcPct val="0"/>
                </a:spcBef>
                <a:buClrTx/>
                <a:buFontTx/>
                <a:buNone/>
              </a:pPr>
              <a:t>7</a:t>
            </a:fld>
            <a:endParaRPr lang="fi-FI" altLang="fi-FI" sz="900" smtClean="0">
              <a:solidFill>
                <a:schemeClr val="tx1"/>
              </a:solidFill>
            </a:endParaRPr>
          </a:p>
        </p:txBody>
      </p:sp>
    </p:spTree>
    <p:extLst>
      <p:ext uri="{BB962C8B-B14F-4D97-AF65-F5344CB8AC3E}">
        <p14:creationId xmlns:p14="http://schemas.microsoft.com/office/powerpoint/2010/main" val="4107742496"/>
      </p:ext>
    </p:extLst>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p:cNvSpPr>
          <p:nvPr>
            <p:ph type="title"/>
          </p:nvPr>
        </p:nvSpPr>
        <p:spPr/>
        <p:txBody>
          <a:bodyPr>
            <a:normAutofit/>
          </a:bodyPr>
          <a:lstStyle/>
          <a:p>
            <a:r>
              <a:rPr lang="fi-FI" altLang="fi-FI" sz="2800" smtClean="0">
                <a:ea typeface="ＭＳ Ｐゴシック" panose="020B0600070205080204" pitchFamily="34" charset="-128"/>
              </a:rPr>
              <a:t>Lintuinfluenssa</a:t>
            </a:r>
          </a:p>
        </p:txBody>
      </p:sp>
      <p:sp>
        <p:nvSpPr>
          <p:cNvPr id="10246" name="Rectangle 3"/>
          <p:cNvSpPr>
            <a:spLocks noGrp="1"/>
          </p:cNvSpPr>
          <p:nvPr>
            <p:ph idx="1"/>
          </p:nvPr>
        </p:nvSpPr>
        <p:spPr/>
        <p:txBody>
          <a:bodyPr>
            <a:normAutofit/>
          </a:bodyPr>
          <a:lstStyle/>
          <a:p>
            <a:r>
              <a:rPr lang="fi-FI" altLang="fi-FI" sz="1800" dirty="0">
                <a:ea typeface="ＭＳ Ｐゴシック" panose="020B0600070205080204" pitchFamily="34" charset="-128"/>
                <a:cs typeface="ＭＳ Ｐゴシック" panose="020B0600070205080204" pitchFamily="34" charset="-128"/>
              </a:rPr>
              <a:t>R</a:t>
            </a:r>
            <a:r>
              <a:rPr lang="fi-FI" altLang="fi-FI" sz="1800" dirty="0" smtClean="0">
                <a:ea typeface="ＭＳ Ｐゴシック" panose="020B0600070205080204" pitchFamily="34" charset="-128"/>
                <a:cs typeface="ＭＳ Ｐゴシック" panose="020B0600070205080204" pitchFamily="34" charset="-128"/>
              </a:rPr>
              <a:t>yhmä </a:t>
            </a:r>
            <a:r>
              <a:rPr lang="fi-FI" altLang="fi-FI" sz="1800" dirty="0" smtClean="0">
                <a:ea typeface="ＭＳ Ｐゴシック" panose="020B0600070205080204" pitchFamily="34" charset="-128"/>
                <a:cs typeface="ＭＳ Ｐゴシック" panose="020B0600070205080204" pitchFamily="34" charset="-128"/>
              </a:rPr>
              <a:t>3-4 : tartuntavaarallinen ja vakavan sairauden </a:t>
            </a:r>
            <a:r>
              <a:rPr lang="fi-FI" altLang="fi-FI" sz="1800" smtClean="0">
                <a:ea typeface="ＭＳ Ｐゴシック" panose="020B0600070205080204" pitchFamily="34" charset="-128"/>
                <a:cs typeface="ＭＳ Ｐゴシック" panose="020B0600070205080204" pitchFamily="34" charset="-128"/>
              </a:rPr>
              <a:t>aiheuttaja </a:t>
            </a:r>
            <a:r>
              <a:rPr lang="fi-FI" altLang="fi-FI" sz="1800" smtClean="0">
                <a:ea typeface="ＭＳ Ｐゴシック" panose="020B0600070205080204" pitchFamily="34" charset="-128"/>
                <a:cs typeface="ＭＳ Ｐゴシック" panose="020B0600070205080204" pitchFamily="34" charset="-128"/>
              </a:rPr>
              <a:t>virus</a:t>
            </a:r>
            <a:endParaRPr lang="fi-FI" altLang="fi-FI" sz="1800" dirty="0" smtClean="0">
              <a:ea typeface="ＭＳ Ｐゴシック" panose="020B0600070205080204" pitchFamily="34" charset="-128"/>
              <a:cs typeface="ＭＳ Ｐゴシック" panose="020B0600070205080204" pitchFamily="34" charset="-128"/>
            </a:endParaRPr>
          </a:p>
          <a:p>
            <a:r>
              <a:rPr lang="fi-FI" altLang="fi-FI" sz="1800" dirty="0" smtClean="0">
                <a:ea typeface="ＭＳ Ｐゴシック" panose="020B0600070205080204" pitchFamily="34" charset="-128"/>
                <a:cs typeface="ＭＳ Ｐゴシック" panose="020B0600070205080204" pitchFamily="34" charset="-128"/>
              </a:rPr>
              <a:t>Lintuinfluenssaa koskeva </a:t>
            </a:r>
            <a:r>
              <a:rPr lang="fi-FI" altLang="fi-FI" sz="1800" dirty="0" smtClean="0">
                <a:ea typeface="ＭＳ Ｐゴシック" panose="020B0600070205080204" pitchFamily="34" charset="-128"/>
                <a:cs typeface="ＭＳ Ｐゴシック" panose="020B0600070205080204" pitchFamily="34" charset="-128"/>
              </a:rPr>
              <a:t>varautumisjärjestelmä </a:t>
            </a:r>
            <a:r>
              <a:rPr lang="fi-FI" altLang="fi-FI" sz="1800" dirty="0" smtClean="0">
                <a:ea typeface="ＭＳ Ｐゴシック" panose="020B0600070205080204" pitchFamily="34" charset="-128"/>
                <a:cs typeface="ＭＳ Ｐゴシック" panose="020B0600070205080204" pitchFamily="34" charset="-128"/>
              </a:rPr>
              <a:t>Suomessa 27.2.2007</a:t>
            </a:r>
          </a:p>
          <a:p>
            <a:pPr lvl="1"/>
            <a:r>
              <a:rPr lang="fi-FI" altLang="fi-FI" dirty="0" smtClean="0">
                <a:ea typeface="ＭＳ Ｐゴシック" panose="020B0600070205080204" pitchFamily="34" charset="-128"/>
                <a:cs typeface="Georgia" panose="02040502050405020303" pitchFamily="18" charset="0"/>
              </a:rPr>
              <a:t>Maa- ja metsätalousministeriö (MMM)</a:t>
            </a:r>
          </a:p>
          <a:p>
            <a:pPr lvl="1"/>
            <a:r>
              <a:rPr lang="fi-FI" altLang="fi-FI" dirty="0" smtClean="0">
                <a:ea typeface="ＭＳ Ｐゴシック" panose="020B0600070205080204" pitchFamily="34" charset="-128"/>
                <a:cs typeface="Georgia" panose="02040502050405020303" pitchFamily="18" charset="0"/>
              </a:rPr>
              <a:t>Elintarviketurvallisuusvirasto (EVIRA)</a:t>
            </a:r>
          </a:p>
          <a:p>
            <a:pPr lvl="2"/>
            <a:r>
              <a:rPr lang="fi-FI" altLang="fi-FI" sz="1800" dirty="0" err="1" smtClean="0">
                <a:ea typeface="ＭＳ Ｐゴシック" panose="020B0600070205080204" pitchFamily="34" charset="-128"/>
                <a:cs typeface="Georgia" panose="02040502050405020303" pitchFamily="18" charset="0"/>
              </a:rPr>
              <a:t>Sosiaali</a:t>
            </a:r>
            <a:r>
              <a:rPr lang="fi-FI" altLang="fi-FI" sz="1800" dirty="0" smtClean="0">
                <a:ea typeface="ＭＳ Ｐゴシック" panose="020B0600070205080204" pitchFamily="34" charset="-128"/>
                <a:cs typeface="Georgia" panose="02040502050405020303" pitchFamily="18" charset="0"/>
              </a:rPr>
              <a:t>- ja terveysministeriö (STM) antaa ohjeet työntekijöiden suojaamisesta</a:t>
            </a:r>
          </a:p>
        </p:txBody>
      </p:sp>
      <p:sp>
        <p:nvSpPr>
          <p:cNvPr id="10244" name="Alatunnisteen paikkamerkki 1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r>
              <a:rPr lang="fi-FI" altLang="fi-FI" sz="900" smtClean="0">
                <a:solidFill>
                  <a:schemeClr val="tx1"/>
                </a:solidFill>
              </a:rPr>
              <a:t>Marjut Reiman</a:t>
            </a:r>
          </a:p>
        </p:txBody>
      </p:sp>
      <p:sp>
        <p:nvSpPr>
          <p:cNvPr id="10243" name="Dian numeron paikkamerkki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9325CC14-CCC7-4814-9359-5103D67EAF4C}" type="slidenum">
              <a:rPr lang="fi-FI" altLang="fi-FI" sz="900" smtClean="0">
                <a:solidFill>
                  <a:schemeClr val="tx1"/>
                </a:solidFill>
              </a:rPr>
              <a:pPr>
                <a:spcBef>
                  <a:spcPct val="0"/>
                </a:spcBef>
                <a:buClrTx/>
                <a:buFontTx/>
                <a:buNone/>
              </a:pPr>
              <a:t>8</a:t>
            </a:fld>
            <a:endParaRPr lang="fi-FI" altLang="fi-FI" sz="900" smtClean="0">
              <a:solidFill>
                <a:schemeClr val="tx1"/>
              </a:solidFill>
            </a:endParaRPr>
          </a:p>
        </p:txBody>
      </p:sp>
    </p:spTree>
    <p:extLst>
      <p:ext uri="{BB962C8B-B14F-4D97-AF65-F5344CB8AC3E}">
        <p14:creationId xmlns:p14="http://schemas.microsoft.com/office/powerpoint/2010/main" val="857664085"/>
      </p:ext>
    </p:extLst>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p:cNvSpPr>
          <p:nvPr>
            <p:ph type="title"/>
          </p:nvPr>
        </p:nvSpPr>
        <p:spPr/>
        <p:txBody>
          <a:bodyPr>
            <a:normAutofit/>
          </a:bodyPr>
          <a:lstStyle/>
          <a:p>
            <a:r>
              <a:rPr lang="fi-FI" altLang="fi-FI" sz="2800" smtClean="0">
                <a:ea typeface="ＭＳ Ｐゴシック" panose="020B0600070205080204" pitchFamily="34" charset="-128"/>
              </a:rPr>
              <a:t>Altistuminen biologisille tekijöille</a:t>
            </a:r>
          </a:p>
        </p:txBody>
      </p:sp>
      <p:sp>
        <p:nvSpPr>
          <p:cNvPr id="11270" name="Rectangle 3"/>
          <p:cNvSpPr>
            <a:spLocks noGrp="1"/>
          </p:cNvSpPr>
          <p:nvPr>
            <p:ph idx="1"/>
          </p:nvPr>
        </p:nvSpPr>
        <p:spPr/>
        <p:txBody>
          <a:bodyPr>
            <a:normAutofit/>
          </a:bodyPr>
          <a:lstStyle/>
          <a:p>
            <a:r>
              <a:rPr lang="fi-FI" altLang="fi-FI" sz="1800" dirty="0" smtClean="0">
                <a:ea typeface="ＭＳ Ｐゴシック" panose="020B0600070205080204" pitchFamily="34" charset="-128"/>
                <a:cs typeface="ＭＳ Ｐゴシック" panose="020B0600070205080204" pitchFamily="34" charset="-128"/>
              </a:rPr>
              <a:t>Aiheuttavat ihmiselle tarttuvia tauteja, tulehduksia, allergioita tai myrkkyvaikutuksia </a:t>
            </a:r>
          </a:p>
          <a:p>
            <a:pPr lvl="1"/>
            <a:r>
              <a:rPr lang="en-GB" altLang="fi-FI" sz="1600" dirty="0" err="1" smtClean="0">
                <a:ea typeface="ＭＳ Ｐゴシック" panose="020B0600070205080204" pitchFamily="34" charset="-128"/>
                <a:cs typeface="Georgia" panose="02040502050405020303" pitchFamily="18" charset="0"/>
              </a:rPr>
              <a:t>Seurauksiin</a:t>
            </a:r>
            <a:r>
              <a:rPr lang="en-GB" altLang="fi-FI" sz="1600" dirty="0" smtClean="0">
                <a:ea typeface="ＭＳ Ｐゴシック" panose="020B0600070205080204" pitchFamily="34" charset="-128"/>
                <a:cs typeface="Georgia" panose="02040502050405020303" pitchFamily="18" charset="0"/>
              </a:rPr>
              <a:t> </a:t>
            </a:r>
            <a:r>
              <a:rPr lang="en-GB" altLang="fi-FI" sz="1600" dirty="0" err="1" smtClean="0">
                <a:ea typeface="ＭＳ Ｐゴシック" panose="020B0600070205080204" pitchFamily="34" charset="-128"/>
                <a:cs typeface="Georgia" panose="02040502050405020303" pitchFamily="18" charset="0"/>
              </a:rPr>
              <a:t>vaikuttavat</a:t>
            </a:r>
            <a:r>
              <a:rPr lang="en-GB" altLang="fi-FI" sz="1600" dirty="0" smtClean="0">
                <a:ea typeface="ＭＳ Ｐゴシック" panose="020B0600070205080204" pitchFamily="34" charset="-128"/>
                <a:cs typeface="Georgia" panose="02040502050405020303" pitchFamily="18" charset="0"/>
              </a:rPr>
              <a:t> </a:t>
            </a:r>
            <a:r>
              <a:rPr lang="en-GB" altLang="fi-FI" sz="1600" dirty="0" err="1" smtClean="0">
                <a:ea typeface="ＭＳ Ｐゴシック" panose="020B0600070205080204" pitchFamily="34" charset="-128"/>
                <a:cs typeface="Georgia" panose="02040502050405020303" pitchFamily="18" charset="0"/>
              </a:rPr>
              <a:t>altistumistapa</a:t>
            </a:r>
            <a:r>
              <a:rPr lang="en-GB" altLang="fi-FI" sz="1600" dirty="0" smtClean="0">
                <a:ea typeface="ＭＳ Ｐゴシック" panose="020B0600070205080204" pitchFamily="34" charset="-128"/>
                <a:cs typeface="Georgia" panose="02040502050405020303" pitchFamily="18" charset="0"/>
              </a:rPr>
              <a:t>, </a:t>
            </a:r>
            <a:r>
              <a:rPr lang="en-GB" altLang="fi-FI" sz="1600" dirty="0" err="1" smtClean="0">
                <a:ea typeface="ＭＳ Ｐゴシック" panose="020B0600070205080204" pitchFamily="34" charset="-128"/>
                <a:cs typeface="Georgia" panose="02040502050405020303" pitchFamily="18" charset="0"/>
              </a:rPr>
              <a:t>altisteen</a:t>
            </a:r>
            <a:r>
              <a:rPr lang="en-GB" altLang="fi-FI" sz="1600" dirty="0" smtClean="0">
                <a:ea typeface="ＭＳ Ｐゴシック" panose="020B0600070205080204" pitchFamily="34" charset="-128"/>
                <a:cs typeface="Georgia" panose="02040502050405020303" pitchFamily="18" charset="0"/>
              </a:rPr>
              <a:t> </a:t>
            </a:r>
            <a:r>
              <a:rPr lang="en-GB" altLang="fi-FI" sz="1600" dirty="0" err="1" smtClean="0">
                <a:ea typeface="ＭＳ Ｐゴシック" panose="020B0600070205080204" pitchFamily="34" charset="-128"/>
                <a:cs typeface="Georgia" panose="02040502050405020303" pitchFamily="18" charset="0"/>
              </a:rPr>
              <a:t>määrä</a:t>
            </a:r>
            <a:r>
              <a:rPr lang="en-GB" altLang="fi-FI" sz="1600" dirty="0" smtClean="0">
                <a:ea typeface="ＭＳ Ｐゴシック" panose="020B0600070205080204" pitchFamily="34" charset="-128"/>
                <a:cs typeface="Georgia" panose="02040502050405020303" pitchFamily="18" charset="0"/>
              </a:rPr>
              <a:t>, </a:t>
            </a:r>
            <a:r>
              <a:rPr lang="en-GB" altLang="fi-FI" sz="1600" dirty="0" err="1" smtClean="0">
                <a:ea typeface="ＭＳ Ｐゴシック" panose="020B0600070205080204" pitchFamily="34" charset="-128"/>
                <a:cs typeface="Georgia" panose="02040502050405020303" pitchFamily="18" charset="0"/>
              </a:rPr>
              <a:t>altistuksen</a:t>
            </a:r>
            <a:r>
              <a:rPr lang="en-GB" altLang="fi-FI" sz="1600" dirty="0" smtClean="0">
                <a:ea typeface="ＭＳ Ｐゴシック" panose="020B0600070205080204" pitchFamily="34" charset="-128"/>
                <a:cs typeface="Georgia" panose="02040502050405020303" pitchFamily="18" charset="0"/>
              </a:rPr>
              <a:t> </a:t>
            </a:r>
            <a:r>
              <a:rPr lang="en-GB" altLang="fi-FI" sz="1600" dirty="0" err="1" smtClean="0">
                <a:ea typeface="ＭＳ Ｐゴシック" panose="020B0600070205080204" pitchFamily="34" charset="-128"/>
                <a:cs typeface="Georgia" panose="02040502050405020303" pitchFamily="18" charset="0"/>
              </a:rPr>
              <a:t>kesto</a:t>
            </a:r>
            <a:r>
              <a:rPr lang="en-GB" altLang="fi-FI" sz="1600" dirty="0" smtClean="0">
                <a:ea typeface="ＭＳ Ｐゴシック" panose="020B0600070205080204" pitchFamily="34" charset="-128"/>
                <a:cs typeface="Georgia" panose="02040502050405020303" pitchFamily="18" charset="0"/>
              </a:rPr>
              <a:t>/</a:t>
            </a:r>
            <a:r>
              <a:rPr lang="en-GB" altLang="fi-FI" sz="1600" dirty="0" err="1" smtClean="0">
                <a:ea typeface="ＭＳ Ｐゴシック" panose="020B0600070205080204" pitchFamily="34" charset="-128"/>
                <a:cs typeface="Georgia" panose="02040502050405020303" pitchFamily="18" charset="0"/>
              </a:rPr>
              <a:t>toistuminen</a:t>
            </a:r>
            <a:r>
              <a:rPr lang="en-GB" altLang="fi-FI" sz="1600" dirty="0" smtClean="0">
                <a:ea typeface="ＭＳ Ｐゴシック" panose="020B0600070205080204" pitchFamily="34" charset="-128"/>
                <a:cs typeface="Georgia" panose="02040502050405020303" pitchFamily="18" charset="0"/>
              </a:rPr>
              <a:t>, </a:t>
            </a:r>
            <a:r>
              <a:rPr lang="en-GB" altLang="fi-FI" sz="1600" dirty="0" err="1" smtClean="0">
                <a:ea typeface="ＭＳ Ｐゴシック" panose="020B0600070205080204" pitchFamily="34" charset="-128"/>
                <a:cs typeface="Georgia" panose="02040502050405020303" pitchFamily="18" charset="0"/>
              </a:rPr>
              <a:t>ihmisen</a:t>
            </a:r>
            <a:r>
              <a:rPr lang="en-GB" altLang="fi-FI" sz="1600" dirty="0" smtClean="0">
                <a:ea typeface="ＭＳ Ｐゴシック" panose="020B0600070205080204" pitchFamily="34" charset="-128"/>
                <a:cs typeface="Georgia" panose="02040502050405020303" pitchFamily="18" charset="0"/>
              </a:rPr>
              <a:t> </a:t>
            </a:r>
            <a:r>
              <a:rPr lang="en-GB" altLang="fi-FI" sz="1600" dirty="0" err="1" smtClean="0">
                <a:ea typeface="ＭＳ Ｐゴシック" panose="020B0600070205080204" pitchFamily="34" charset="-128"/>
                <a:cs typeface="Georgia" panose="02040502050405020303" pitchFamily="18" charset="0"/>
              </a:rPr>
              <a:t>perintötekijät</a:t>
            </a:r>
            <a:r>
              <a:rPr lang="en-GB" altLang="fi-FI" sz="1600" dirty="0" smtClean="0">
                <a:ea typeface="ＭＳ Ｐゴシック" panose="020B0600070205080204" pitchFamily="34" charset="-128"/>
                <a:cs typeface="Georgia" panose="02040502050405020303" pitchFamily="18" charset="0"/>
              </a:rPr>
              <a:t>, </a:t>
            </a:r>
            <a:r>
              <a:rPr lang="en-GB" altLang="fi-FI" sz="1600" dirty="0" err="1" smtClean="0">
                <a:ea typeface="ＭＳ Ｐゴシック" panose="020B0600070205080204" pitchFamily="34" charset="-128"/>
                <a:cs typeface="Georgia" panose="02040502050405020303" pitchFamily="18" charset="0"/>
              </a:rPr>
              <a:t>vastustuskyky</a:t>
            </a:r>
            <a:r>
              <a:rPr lang="en-GB" altLang="fi-FI" sz="1600" dirty="0" smtClean="0">
                <a:ea typeface="ＭＳ Ｐゴシック" panose="020B0600070205080204" pitchFamily="34" charset="-128"/>
                <a:cs typeface="Georgia" panose="02040502050405020303" pitchFamily="18" charset="0"/>
              </a:rPr>
              <a:t> </a:t>
            </a:r>
            <a:r>
              <a:rPr lang="en-GB" altLang="fi-FI" sz="1600" dirty="0" err="1" smtClean="0">
                <a:ea typeface="ＭＳ Ｐゴシック" panose="020B0600070205080204" pitchFamily="34" charset="-128"/>
                <a:cs typeface="Georgia" panose="02040502050405020303" pitchFamily="18" charset="0"/>
              </a:rPr>
              <a:t>ja</a:t>
            </a:r>
            <a:r>
              <a:rPr lang="en-GB" altLang="fi-FI" sz="1600" dirty="0" smtClean="0">
                <a:ea typeface="ＭＳ Ｐゴシック" panose="020B0600070205080204" pitchFamily="34" charset="-128"/>
                <a:cs typeface="Georgia" panose="02040502050405020303" pitchFamily="18" charset="0"/>
              </a:rPr>
              <a:t> </a:t>
            </a:r>
            <a:r>
              <a:rPr lang="en-GB" altLang="fi-FI" sz="1600" dirty="0" err="1" smtClean="0">
                <a:ea typeface="ＭＳ Ｐゴシック" panose="020B0600070205080204" pitchFamily="34" charset="-128"/>
                <a:cs typeface="Georgia" panose="02040502050405020303" pitchFamily="18" charset="0"/>
              </a:rPr>
              <a:t>muu</a:t>
            </a:r>
            <a:r>
              <a:rPr lang="en-GB" altLang="fi-FI" sz="1600" dirty="0" smtClean="0">
                <a:ea typeface="ＭＳ Ｐゴシック" panose="020B0600070205080204" pitchFamily="34" charset="-128"/>
                <a:cs typeface="Georgia" panose="02040502050405020303" pitchFamily="18" charset="0"/>
              </a:rPr>
              <a:t> </a:t>
            </a:r>
            <a:r>
              <a:rPr lang="en-GB" altLang="fi-FI" sz="1600" dirty="0" err="1" smtClean="0">
                <a:ea typeface="ＭＳ Ｐゴシック" panose="020B0600070205080204" pitchFamily="34" charset="-128"/>
                <a:cs typeface="Georgia" panose="02040502050405020303" pitchFamily="18" charset="0"/>
              </a:rPr>
              <a:t>samanaikainen</a:t>
            </a:r>
            <a:r>
              <a:rPr lang="en-GB" altLang="fi-FI" sz="1600" dirty="0" smtClean="0">
                <a:ea typeface="ＭＳ Ｐゴシック" panose="020B0600070205080204" pitchFamily="34" charset="-128"/>
                <a:cs typeface="Georgia" panose="02040502050405020303" pitchFamily="18" charset="0"/>
              </a:rPr>
              <a:t> </a:t>
            </a:r>
            <a:r>
              <a:rPr lang="en-GB" altLang="fi-FI" sz="1600" dirty="0" err="1" smtClean="0">
                <a:ea typeface="ＭＳ Ｐゴシック" panose="020B0600070205080204" pitchFamily="34" charset="-128"/>
                <a:cs typeface="Georgia" panose="02040502050405020303" pitchFamily="18" charset="0"/>
              </a:rPr>
              <a:t>altistus</a:t>
            </a:r>
            <a:r>
              <a:rPr lang="en-GB" altLang="fi-FI" sz="1600" dirty="0" smtClean="0">
                <a:ea typeface="ＭＳ Ｐゴシック" panose="020B0600070205080204" pitchFamily="34" charset="-128"/>
                <a:cs typeface="Georgia" panose="02040502050405020303" pitchFamily="18" charset="0"/>
              </a:rPr>
              <a:t>.</a:t>
            </a:r>
          </a:p>
          <a:p>
            <a:r>
              <a:rPr lang="fi-FI" altLang="fi-FI" sz="1800" dirty="0" smtClean="0">
                <a:ea typeface="ＭＳ Ｐゴシック" panose="020B0600070205080204" pitchFamily="34" charset="-128"/>
                <a:cs typeface="ＭＳ Ｐゴシック" panose="020B0600070205080204" pitchFamily="34" charset="-128"/>
              </a:rPr>
              <a:t>Altistuminen voi tapahtua hengitysteiden, rikkinäisen ihon tai ruuansulatuselimistön kautta </a:t>
            </a:r>
          </a:p>
          <a:p>
            <a:r>
              <a:rPr lang="fi-FI" altLang="fi-FI" sz="1800" dirty="0" smtClean="0">
                <a:ea typeface="ＭＳ Ｐゴシック" panose="020B0600070205080204" pitchFamily="34" charset="-128"/>
                <a:cs typeface="ＭＳ Ｐゴシック" panose="020B0600070205080204" pitchFamily="34" charset="-128"/>
              </a:rPr>
              <a:t>Jos altistumista ei tapahdu, niin vaaraa ei ole</a:t>
            </a:r>
          </a:p>
          <a:p>
            <a:pPr lvl="1"/>
            <a:r>
              <a:rPr lang="fi-FI" altLang="fi-FI" sz="1600" dirty="0" smtClean="0">
                <a:ea typeface="ＭＳ Ｐゴシック" panose="020B0600070205080204" pitchFamily="34" charset="-128"/>
                <a:cs typeface="Georgia" panose="02040502050405020303" pitchFamily="18" charset="0"/>
              </a:rPr>
              <a:t>mm. tartuntavaaralliset jätteet on merkittävä asianmukaisesti YK-numerotarralla ja tartuntavaara-merkillä (esim. </a:t>
            </a:r>
            <a:r>
              <a:rPr lang="fi-FI" altLang="fi-FI" sz="1600" dirty="0" err="1" smtClean="0">
                <a:ea typeface="ＭＳ Ｐゴシック" panose="020B0600070205080204" pitchFamily="34" charset="-128"/>
                <a:cs typeface="Georgia" panose="02040502050405020303" pitchFamily="18" charset="0"/>
              </a:rPr>
              <a:t>STTV:n</a:t>
            </a:r>
            <a:r>
              <a:rPr lang="fi-FI" altLang="fi-FI" sz="1600" dirty="0" smtClean="0">
                <a:ea typeface="ＭＳ Ｐゴシック" panose="020B0600070205080204" pitchFamily="34" charset="-128"/>
                <a:cs typeface="Georgia" panose="02040502050405020303" pitchFamily="18" charset="0"/>
              </a:rPr>
              <a:t> opas 3:2006 Terveydenhuollon jätteet) =&gt; ongelmajätettä, joka poltetaan</a:t>
            </a:r>
          </a:p>
          <a:p>
            <a:pPr lvl="1"/>
            <a:r>
              <a:rPr lang="fi-FI" altLang="fi-FI" sz="1600" dirty="0" smtClean="0">
                <a:ea typeface="ＭＳ Ｐゴシック" panose="020B0600070205080204" pitchFamily="34" charset="-128"/>
                <a:cs typeface="Georgia" panose="02040502050405020303" pitchFamily="18" charset="0"/>
              </a:rPr>
              <a:t>useimmat biologiset vaaratekijät käsitellään tartuntavaarattomiksi esim. ennen jätteeksi laittamista (</a:t>
            </a:r>
            <a:r>
              <a:rPr lang="fi-FI" altLang="fi-FI" sz="1600" dirty="0" err="1" smtClean="0">
                <a:ea typeface="ＭＳ Ｐゴシック" panose="020B0600070205080204" pitchFamily="34" charset="-128"/>
                <a:cs typeface="Georgia" panose="02040502050405020303" pitchFamily="18" charset="0"/>
              </a:rPr>
              <a:t>huom</a:t>
            </a:r>
            <a:r>
              <a:rPr lang="fi-FI" altLang="fi-FI" sz="1600" dirty="0" smtClean="0">
                <a:ea typeface="ＭＳ Ｐゴシック" panose="020B0600070205080204" pitchFamily="34" charset="-128"/>
                <a:cs typeface="Georgia" panose="02040502050405020303" pitchFamily="18" charset="0"/>
              </a:rPr>
              <a:t>! siivoojat ja jätteiden käsittelijät)</a:t>
            </a:r>
            <a:endParaRPr lang="en-GB" altLang="fi-FI" sz="1600" dirty="0" smtClean="0">
              <a:solidFill>
                <a:schemeClr val="tx2"/>
              </a:solidFill>
              <a:ea typeface="ＭＳ Ｐゴシック" panose="020B0600070205080204" pitchFamily="34" charset="-128"/>
              <a:cs typeface="Georgia" panose="02040502050405020303" pitchFamily="18" charset="0"/>
            </a:endParaRPr>
          </a:p>
          <a:p>
            <a:pPr>
              <a:buFont typeface="Arial" panose="020B0604020202020204" pitchFamily="34" charset="0"/>
              <a:buNone/>
            </a:pPr>
            <a:endParaRPr lang="fi-FI" altLang="fi-FI" sz="1600" dirty="0" smtClean="0">
              <a:ea typeface="ＭＳ Ｐゴシック" panose="020B0600070205080204" pitchFamily="34" charset="-128"/>
              <a:cs typeface="ＭＳ Ｐゴシック" panose="020B0600070205080204" pitchFamily="34" charset="-128"/>
            </a:endParaRPr>
          </a:p>
        </p:txBody>
      </p:sp>
      <p:sp>
        <p:nvSpPr>
          <p:cNvPr id="11268"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r>
              <a:rPr lang="fi-FI" altLang="fi-FI" sz="900" smtClean="0">
                <a:solidFill>
                  <a:schemeClr val="tx1"/>
                </a:solidFill>
              </a:rPr>
              <a:t>Marjut Reiman</a:t>
            </a:r>
          </a:p>
        </p:txBody>
      </p:sp>
      <p:sp>
        <p:nvSpPr>
          <p:cNvPr id="1126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E76DF979-EE28-4409-A90F-5082932CD8A3}" type="slidenum">
              <a:rPr lang="fi-FI" altLang="fi-FI" sz="900" smtClean="0">
                <a:solidFill>
                  <a:schemeClr val="tx1"/>
                </a:solidFill>
              </a:rPr>
              <a:pPr>
                <a:spcBef>
                  <a:spcPct val="0"/>
                </a:spcBef>
                <a:buClrTx/>
                <a:buFontTx/>
                <a:buNone/>
              </a:pPr>
              <a:t>9</a:t>
            </a:fld>
            <a:endParaRPr lang="fi-FI" altLang="fi-FI" sz="900" smtClean="0">
              <a:solidFill>
                <a:schemeClr val="tx1"/>
              </a:solidFill>
            </a:endParaRPr>
          </a:p>
        </p:txBody>
      </p:sp>
    </p:spTree>
    <p:extLst>
      <p:ext uri="{BB962C8B-B14F-4D97-AF65-F5344CB8AC3E}">
        <p14:creationId xmlns:p14="http://schemas.microsoft.com/office/powerpoint/2010/main" val="2531088619"/>
      </p:ext>
    </p:extLst>
  </p:cSld>
  <p:clrMapOvr>
    <a:masterClrMapping/>
  </p:clrMapOvr>
  <p:transition spd="med">
    <p:wipe/>
  </p:transition>
  <p:timing>
    <p:tnLst>
      <p:par>
        <p:cTn id="1" dur="indefinite" restart="never" nodeType="tmRoot"/>
      </p:par>
    </p:tnLst>
  </p:timing>
</p:sld>
</file>

<file path=ppt/theme/theme1.xml><?xml version="1.0" encoding="utf-8"?>
<a:theme xmlns:a="http://schemas.openxmlformats.org/drawingml/2006/main" name="KoHo">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Kosteus ja hometalko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KoHo.potx</Template>
  <TotalTime>1174</TotalTime>
  <Words>4762</Words>
  <Application>Microsoft Macintosh PowerPoint</Application>
  <PresentationFormat>Näytössä katseltava diaesitys (4:3)</PresentationFormat>
  <Paragraphs>832</Paragraphs>
  <Slides>69</Slides>
  <Notes>12</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69</vt:i4>
      </vt:variant>
    </vt:vector>
  </HeadingPairs>
  <TitlesOfParts>
    <vt:vector size="78" baseType="lpstr">
      <vt:lpstr>Calibri</vt:lpstr>
      <vt:lpstr>Georgia</vt:lpstr>
      <vt:lpstr>MS PGothic</vt:lpstr>
      <vt:lpstr>ＭＳ Ｐゴシック</vt:lpstr>
      <vt:lpstr>Times New Roman</vt:lpstr>
      <vt:lpstr>Verdana</vt:lpstr>
      <vt:lpstr>Wingdings</vt:lpstr>
      <vt:lpstr>Arial</vt:lpstr>
      <vt:lpstr>KoHo</vt:lpstr>
      <vt:lpstr>4.5 RISKINARVIOINTI </vt:lpstr>
      <vt:lpstr>Saatteeksi opetusmateriaalin käyttöön</vt:lpstr>
      <vt:lpstr>Sisällysluettelo</vt:lpstr>
      <vt:lpstr>Sisältökuvaus</vt:lpstr>
      <vt:lpstr>Biologiset vaaratekijät</vt:lpstr>
      <vt:lpstr>Työntekijöiden suojeleminen bioaerosoleilta lakipykälien mukaan</vt:lpstr>
      <vt:lpstr>Biologisten tekijöiden luokitus</vt:lpstr>
      <vt:lpstr>Lintuinfluenssa</vt:lpstr>
      <vt:lpstr>Altistuminen biologisille tekijöille</vt:lpstr>
      <vt:lpstr>Biologista alkuperää olevat epäpuhtaudet sisäympäristöissä</vt:lpstr>
      <vt:lpstr>Altistuminen, oireilu ja sairaudet</vt:lpstr>
      <vt:lpstr>Mitä pitäisi mitata? </vt:lpstr>
      <vt:lpstr>Mitä pitäisi mitata? </vt:lpstr>
      <vt:lpstr>Biologisia haittatekijöitä koskevien raja-arvojen puuttuminen</vt:lpstr>
      <vt:lpstr>Sieni- ja bakteeripitoisuuksien persentiilit homevaurio- ja kontrollitoimistorakennuksissa Salonen H., Lappalainen S., Lindroos, O., Harju R. and Reijula K. 2007. Fungi and bacteria in mould-damaged and non-damaged office environments in a subarctic climate. Athmospheric Environment.</vt:lpstr>
      <vt:lpstr>Syitä raja-arvojen puuttumiselle biologisille tekijöille</vt:lpstr>
      <vt:lpstr>Syitä raja-arvojen puuttumiselle  biologisille tekijöille</vt:lpstr>
      <vt:lpstr>Muita syitä raja-arvojen puuttumiselle sisäympäristössä esiintyville biologisille tekijöille</vt:lpstr>
      <vt:lpstr>Taustatiedot pohjana mikrobimittauksille</vt:lpstr>
      <vt:lpstr>Mikrobiselvitysten tavoite ja sisältö</vt:lpstr>
      <vt:lpstr>Riskinarviointi</vt:lpstr>
      <vt:lpstr>Riskinarvioinnissa huomioitavia tekijöitä</vt:lpstr>
      <vt:lpstr>Riskinarvioinnin välineet sisäilmaongelmissa</vt:lpstr>
      <vt:lpstr>Ympäristömittauksista saatujen tietojen tarkkuus henkilökohtaisen altistumisen kuvaajana</vt:lpstr>
      <vt:lpstr>Mykotoksiinialtistuminen ja riskinarviointi</vt:lpstr>
      <vt:lpstr>Biomarkkereiden merkitys terveysriskin kuvaajana </vt:lpstr>
      <vt:lpstr>Ympäristömittauksista saatujen tietojen merkitys terveysriskin kuvaajana</vt:lpstr>
      <vt:lpstr>Sisäilman riskinarvioinnin erityispiirteitä</vt:lpstr>
      <vt:lpstr>Vauriot ja mikrobiongelmat rakenteissa, vakavuuden arviointityökalu (VTT Enersis hanke)</vt:lpstr>
      <vt:lpstr>Mikrobivikojen ja -vaurioiden korjauslaajuuden arviointityökalu (VTT Enersis hanke)</vt:lpstr>
      <vt:lpstr>Ohjeellisia seurausten vakavuuden tunnusmerkkejä sovellettuna kosteushomevaurioon</vt:lpstr>
      <vt:lpstr>Ohjeellisia tapahtuman todennäköisyyden tunnusmerkkejä sovellettuna kosteushomevaurioon</vt:lpstr>
      <vt:lpstr>Kosteus- ja mikrobivaurioihin liittyvän riskiarvioinnin avuksi moniammatillisen ryhmän käyttöön (sovellettuna BS8800 riskitaulukko) </vt:lpstr>
      <vt:lpstr>Laadukas sisäilma ja biologiset haitat</vt:lpstr>
      <vt:lpstr>Riskinarviointi asunnoissa</vt:lpstr>
      <vt:lpstr>Elin- ja työympäristön altisteisiin liittyvä kuolleisuus ja sairastuvuus vs. tautitaakka Suomessa</vt:lpstr>
      <vt:lpstr> Kosteusvaurio –  vähintään riski terveyshaitalle</vt:lpstr>
      <vt:lpstr>Sisäilmaongelmia voivat aiheuttaa monet tekijät – hallittava kokonaisuus!</vt:lpstr>
      <vt:lpstr>Mahdolliset lisätutkimukset ja –mittaukset</vt:lpstr>
      <vt:lpstr>Homevaurioiden tutkiminen</vt:lpstr>
      <vt:lpstr>Näytteet ovat osa kokonaisuutta!</vt:lpstr>
      <vt:lpstr> Vaurioiden/epäpuhtauslähteen vakavuuden arviointi</vt:lpstr>
      <vt:lpstr>Vaurioiden esiintyminen,  laajuus / vakavuus </vt:lpstr>
      <vt:lpstr>Altistumisen todennäköisyys ja määrä</vt:lpstr>
      <vt:lpstr>Toteutuneet terveyshaitat</vt:lpstr>
      <vt:lpstr>Esimerkkejä haasteellisia tilanteista…</vt:lpstr>
      <vt:lpstr> Terveyshaitan ja jatkotoimenpiteiden kiireellisyyden arviointi terveydensuojelussa </vt:lpstr>
      <vt:lpstr>Miksi mikrobiologisia näytteitä? </vt:lpstr>
      <vt:lpstr>Näytteet eivät yksin riitä –  ovat osa kokonaisuutta!</vt:lpstr>
      <vt:lpstr> Riskinarviointi työpaikoilla</vt:lpstr>
      <vt:lpstr>Keskeisiä määritelmiä 1/8</vt:lpstr>
      <vt:lpstr>Keskeisiä määritelmiä   2/8</vt:lpstr>
      <vt:lpstr>Keskeisiä määritelmiä  3/8</vt:lpstr>
      <vt:lpstr>Keskeisiä määritelmiä   4/8</vt:lpstr>
      <vt:lpstr>Keskeisiä määritelmiä  5/8</vt:lpstr>
      <vt:lpstr>Keskeisiä määritelmiä   6/8</vt:lpstr>
      <vt:lpstr>Keskeisiä määritelmiä  7/8</vt:lpstr>
      <vt:lpstr>Keskeisiä määritelmiä   8/8</vt:lpstr>
      <vt:lpstr>Altistumisolosuhteiden arviointi  1/2</vt:lpstr>
      <vt:lpstr>Altistumisolosuhteiden arviointi  2/2</vt:lpstr>
      <vt:lpstr>Rakenteessa olevien mikrobivaurioiden laajuuden arvioinnin kriteereitä</vt:lpstr>
      <vt:lpstr>Arviointikriteereitä epäpuhtauslähteen ja sisäilman välisestä ilmavuotoreiteistä sekä rakennuksen paine-eroista</vt:lpstr>
      <vt:lpstr>Arviointikriteereitä ilmanvaihtojärjestelmän vaikutuksesta sisäilmaston laatuun</vt:lpstr>
      <vt:lpstr>Sisäilman epäpuhtauksille altistumisen todennäköisyys    1/4</vt:lpstr>
      <vt:lpstr>Sisäilman epäpuhtauksille altistumisen todennäköisyys    2/4</vt:lpstr>
      <vt:lpstr>Sisäilman epäpuhtauksille altistumisen todennäköisyys    3/4</vt:lpstr>
      <vt:lpstr>Sisäilman epäpuhtauksille altistumisen todennäköisyys    4/4</vt:lpstr>
      <vt:lpstr>Terveydellisen merkityksen arviointi 1/2</vt:lpstr>
      <vt:lpstr>Terveydellisen merkityksen arviointi 2/2</vt:lpstr>
    </vt:vector>
  </TitlesOfParts>
  <Manager>Ympäristöministeriö</Manager>
  <Company>aidema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Aija Kaijärvi</dc:creator>
  <cp:lastModifiedBy>Kaijärvi Aija</cp:lastModifiedBy>
  <cp:revision>87</cp:revision>
  <cp:lastPrinted>2016-02-17T10:08:42Z</cp:lastPrinted>
  <dcterms:created xsi:type="dcterms:W3CDTF">2012-09-14T08:23:56Z</dcterms:created>
  <dcterms:modified xsi:type="dcterms:W3CDTF">2016-06-14T12:10:03Z</dcterms:modified>
</cp:coreProperties>
</file>