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9" r:id="rId3"/>
    <p:sldId id="327" r:id="rId4"/>
    <p:sldId id="261" r:id="rId5"/>
    <p:sldId id="268" r:id="rId6"/>
    <p:sldId id="269" r:id="rId7"/>
    <p:sldId id="320" r:id="rId8"/>
    <p:sldId id="279" r:id="rId9"/>
    <p:sldId id="321" r:id="rId10"/>
    <p:sldId id="281" r:id="rId11"/>
    <p:sldId id="282" r:id="rId12"/>
    <p:sldId id="270" r:id="rId13"/>
    <p:sldId id="322" r:id="rId14"/>
    <p:sldId id="27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18" r:id="rId23"/>
    <p:sldId id="323" r:id="rId24"/>
    <p:sldId id="290" r:id="rId25"/>
    <p:sldId id="262" r:id="rId26"/>
    <p:sldId id="263" r:id="rId27"/>
    <p:sldId id="264" r:id="rId28"/>
    <p:sldId id="265" r:id="rId29"/>
    <p:sldId id="324" r:id="rId30"/>
    <p:sldId id="325" r:id="rId31"/>
    <p:sldId id="293" r:id="rId32"/>
    <p:sldId id="296" r:id="rId33"/>
    <p:sldId id="297" r:id="rId34"/>
    <p:sldId id="298" r:id="rId35"/>
    <p:sldId id="299" r:id="rId36"/>
    <p:sldId id="326" r:id="rId37"/>
    <p:sldId id="300" r:id="rId38"/>
    <p:sldId id="302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9" r:id="rId50"/>
    <p:sldId id="312" r:id="rId51"/>
    <p:sldId id="313" r:id="rId52"/>
    <p:sldId id="314" r:id="rId53"/>
    <p:sldId id="315" r:id="rId54"/>
    <p:sldId id="316" r:id="rId55"/>
    <p:sldId id="317" r:id="rId56"/>
    <p:sldId id="266" r:id="rId57"/>
    <p:sldId id="274" r:id="rId5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4643"/>
  </p:normalViewPr>
  <p:slideViewPr>
    <p:cSldViewPr showGuides="1">
      <p:cViewPr varScale="1">
        <p:scale>
          <a:sx n="149" d="100"/>
          <a:sy n="149" d="100"/>
        </p:scale>
        <p:origin x="712" y="184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16.6.2016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16.6.2016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00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370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370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370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370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6BBB1-0845-4C9B-99A9-00BAF4A6FD36}" type="slidenum">
              <a:rPr lang="fi-FI" altLang="fi-FI">
                <a:solidFill>
                  <a:prstClr val="black"/>
                </a:solidFill>
              </a:rPr>
              <a:pPr eaLnBrk="1" hangingPunct="1"/>
              <a:t>45</a:t>
            </a:fld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5903" y="8682870"/>
            <a:ext cx="2972097" cy="4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14" tIns="45543" rIns="92714" bIns="45543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sz="120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8682870"/>
            <a:ext cx="2972098" cy="4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7888"/>
          </a:xfrm>
          <a:ln w="12700" cap="flat"/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805" y="4349751"/>
            <a:ext cx="5030391" cy="359833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714" tIns="45543" rIns="92714" bIns="45543"/>
          <a:lstStyle/>
          <a:p>
            <a:pPr eaLnBrk="1" hangingPunct="1"/>
            <a:r>
              <a:rPr lang="fi-FI" altLang="fi-FI" smtClean="0"/>
              <a:t>ation</a:t>
            </a:r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265916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1826EC5-B567-433B-B157-58281904D803}" type="slidenum">
              <a:rPr lang="fi-FI" altLang="fi-FI" sz="800"/>
              <a:pPr eaLnBrk="1" hangingPunct="1">
                <a:spcBef>
                  <a:spcPct val="0"/>
                </a:spcBef>
                <a:defRPr/>
              </a:pPr>
              <a:t>47</a:t>
            </a:fld>
            <a:endParaRPr lang="fi-FI" altLang="fi-FI" sz="800"/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7" rIns="91431" bIns="45717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184CFC-70CD-4CBF-BF6B-6930AE98FBFB}" type="slidenum">
              <a:rPr lang="en-US" altLang="fi-FI" sz="800"/>
              <a:pPr algn="r" eaLnBrk="1" hangingPunct="1">
                <a:spcBef>
                  <a:spcPct val="0"/>
                </a:spcBef>
              </a:pPr>
              <a:t>47</a:t>
            </a:fld>
            <a:endParaRPr lang="en-US" altLang="fi-FI" sz="800"/>
          </a:p>
        </p:txBody>
      </p:sp>
      <p:sp>
        <p:nvSpPr>
          <p:cNvPr id="215044" name="Rectangle 2"/>
          <p:cNvSpPr>
            <a:spLocks noChangeArrowheads="1"/>
          </p:cNvSpPr>
          <p:nvPr/>
        </p:nvSpPr>
        <p:spPr bwMode="auto">
          <a:xfrm>
            <a:off x="3885996" y="0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i-FI" sz="2200"/>
          </a:p>
        </p:txBody>
      </p:sp>
      <p:sp>
        <p:nvSpPr>
          <p:cNvPr id="215045" name="Rectangle 3"/>
          <p:cNvSpPr>
            <a:spLocks noChangeArrowheads="1"/>
          </p:cNvSpPr>
          <p:nvPr/>
        </p:nvSpPr>
        <p:spPr bwMode="auto">
          <a:xfrm>
            <a:off x="3885996" y="8683041"/>
            <a:ext cx="2972004" cy="4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5" rIns="90479" bIns="444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fi-FI">
                <a:latin typeface="Times New Roman" pitchFamily="18" charset="0"/>
              </a:rPr>
              <a:t>6</a:t>
            </a:r>
          </a:p>
        </p:txBody>
      </p:sp>
      <p:sp>
        <p:nvSpPr>
          <p:cNvPr id="215046" name="Rectangle 4"/>
          <p:cNvSpPr>
            <a:spLocks noChangeArrowheads="1"/>
          </p:cNvSpPr>
          <p:nvPr/>
        </p:nvSpPr>
        <p:spPr bwMode="auto">
          <a:xfrm>
            <a:off x="1" y="8683041"/>
            <a:ext cx="2972004" cy="4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i-FI" sz="2200"/>
          </a:p>
        </p:txBody>
      </p:sp>
      <p:sp>
        <p:nvSpPr>
          <p:cNvPr id="215047" name="Rectangle 5"/>
          <p:cNvSpPr>
            <a:spLocks noChangeArrowheads="1"/>
          </p:cNvSpPr>
          <p:nvPr/>
        </p:nvSpPr>
        <p:spPr bwMode="auto">
          <a:xfrm>
            <a:off x="1" y="0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fi-FI" sz="2200"/>
          </a:p>
        </p:txBody>
      </p:sp>
      <p:sp>
        <p:nvSpPr>
          <p:cNvPr id="21504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2150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991" y="4350031"/>
            <a:ext cx="5030018" cy="359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5" rIns="90479" bIns="44445"/>
          <a:lstStyle/>
          <a:p>
            <a:pPr eaLnBrk="1" hangingPunct="1"/>
            <a:r>
              <a:rPr lang="fi-FI" altLang="fi-FI" smtClean="0">
                <a:latin typeface="Arial" pitchFamily="34" charset="0"/>
              </a:rPr>
              <a:t>ntra</a:t>
            </a:r>
            <a:endParaRPr lang="en-US" altLang="fi-F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8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CB24-CD17-F440-9AC8-79AABF1F21B1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61E-1885-1B48-BD2E-9FFDE50A68FD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B71-785F-1947-91C3-BCBE04A7C6AB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3513"/>
            <a:ext cx="3314700" cy="473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433513"/>
            <a:ext cx="3314700" cy="473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Päiväykse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5A42-1B78-47A1-8509-6B133CE1153E}" type="datetime1">
              <a:rPr lang="fi-FI"/>
              <a:pPr>
                <a:defRPr/>
              </a:pPr>
              <a:t>16.6.2016</a:t>
            </a:fld>
            <a:endParaRPr lang="fi-FI"/>
          </a:p>
        </p:txBody>
      </p:sp>
      <p:sp>
        <p:nvSpPr>
          <p:cNvPr id="6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5BA0-2631-45A5-8947-CE85B240FDC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Alatunnisteen paikkamerk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Marjut Reiman</a:t>
            </a:r>
          </a:p>
        </p:txBody>
      </p:sp>
    </p:spTree>
    <p:extLst>
      <p:ext uri="{BB962C8B-B14F-4D97-AF65-F5344CB8AC3E}">
        <p14:creationId xmlns:p14="http://schemas.microsoft.com/office/powerpoint/2010/main" val="416447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5C3-F04D-AD47-A083-10DA74AF1494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9E3A8F58-AC65-F64D-BB47-F45EFF49CF2D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4A1F5728-9D36-6D4A-A267-BD2AEE4D246A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CC-B7D1-B34A-90EF-3EAF00384A26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5099-46BA-3445-A8F6-220EC57BD2CF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531-9678-0244-9B08-4B365058F5BE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CE5-5943-AE44-8F98-D0649298D934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6FE4-F1BC-C849-8968-BB3D33C482BE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C0AAFAF-49FA-4A4F-90CE-1FCFF8A1CBDC}" type="datetime1">
              <a:rPr lang="fi-FI" smtClean="0"/>
              <a:pPr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  <p:sldLayoutId id="2147483663" r:id="rId13"/>
  </p:sldLayoutIdLst>
  <p:transition spd="med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jut.reiman@ttl.fi" TargetMode="External"/><Relationship Id="rId4" Type="http://schemas.openxmlformats.org/officeDocument/2006/relationships/hyperlink" Target="mailto:anne.hyvarinen@thl.fi" TargetMode="External"/><Relationship Id="rId5" Type="http://schemas.openxmlformats.org/officeDocument/2006/relationships/hyperlink" Target="mailto:hannu.viitanen@luukku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ometalkoot.ym@ymparisto.f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4.2 Näytteenotto mikrobiologisiin analyyseihin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3H</a:t>
            </a:r>
          </a:p>
          <a:p>
            <a:r>
              <a:rPr lang="fi-FI" smtClean="0"/>
              <a:t>3+54 DIAA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Materiaalinäytteen otto </a:t>
            </a:r>
            <a:r>
              <a:rPr lang="fi-FI" altLang="fi-FI" sz="2800" dirty="0">
                <a:cs typeface="Arial" pitchFamily="34" charset="0"/>
              </a:rPr>
              <a:t>	</a:t>
            </a:r>
            <a:r>
              <a:rPr lang="fi-FI" altLang="fi-FI" sz="2800" dirty="0" smtClean="0">
                <a:cs typeface="Arial" pitchFamily="34" charset="0"/>
              </a:rPr>
              <a:t>	1/2</a:t>
            </a:r>
            <a:r>
              <a:rPr lang="fi-FI" altLang="fi-FI" sz="2800" dirty="0" smtClean="0">
                <a:cs typeface="Arial" pitchFamily="34" charset="0"/>
              </a:rPr>
              <a:t>  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604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1800" b="1" dirty="0" smtClean="0">
                <a:cs typeface="Arial" pitchFamily="34" charset="0"/>
              </a:rPr>
              <a:t>Kuinka monta näytettä?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600" b="1" dirty="0" smtClean="0">
                <a:cs typeface="Arial" pitchFamily="34" charset="0"/>
              </a:rPr>
              <a:t>2-5 näytettä </a:t>
            </a:r>
            <a:r>
              <a:rPr lang="fi-FI" altLang="fi-FI" sz="1600" dirty="0" smtClean="0">
                <a:cs typeface="Arial" pitchFamily="34" charset="0"/>
              </a:rPr>
              <a:t>vaurion laajuudesta riippuen, pahimmilta näyttävistä kohdista (+ mahdollisesti vertailunäyte)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sz="1800" dirty="0" smtClean="0"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1800" b="1" dirty="0" smtClean="0">
                <a:cs typeface="Arial" pitchFamily="34" charset="0"/>
              </a:rPr>
              <a:t>Kuinka paljon näytettä tarvitaan?</a:t>
            </a:r>
          </a:p>
          <a:p>
            <a:pPr>
              <a:lnSpc>
                <a:spcPct val="90000"/>
              </a:lnSpc>
            </a:pPr>
            <a:r>
              <a:rPr lang="fi-FI" altLang="fi-FI" sz="1600" dirty="0" smtClean="0">
                <a:cs typeface="Arial" pitchFamily="34" charset="0"/>
              </a:rPr>
              <a:t>n. 3-5 g / n. 10 cmx10 cm suuruiselta alueelta / n. 100 cm</a:t>
            </a:r>
            <a:r>
              <a:rPr lang="fi-FI" altLang="fi-FI" sz="1600" baseline="30000" dirty="0" smtClean="0">
                <a:cs typeface="Arial" pitchFamily="34" charset="0"/>
              </a:rPr>
              <a:t>3</a:t>
            </a:r>
            <a:r>
              <a:rPr lang="fi-FI" altLang="fi-FI" sz="1600" dirty="0" smtClean="0">
                <a:cs typeface="Arial" pitchFamily="34" charset="0"/>
              </a:rPr>
              <a:t> (noin kourallinen), jos materiaali on huokoista</a:t>
            </a:r>
            <a:endParaRPr lang="fi-FI" altLang="fi-FI" sz="1600" b="1" i="1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1600" dirty="0">
                <a:cs typeface="Arial" pitchFamily="34" charset="0"/>
              </a:rPr>
              <a:t>M</a:t>
            </a:r>
            <a:r>
              <a:rPr lang="fi-FI" altLang="fi-FI" sz="1600" dirty="0" smtClean="0">
                <a:cs typeface="Arial" pitchFamily="34" charset="0"/>
              </a:rPr>
              <a:t>ateriaalin pinnalta n. 0,5 (- 1,0) cm:n paksuudelta</a:t>
            </a:r>
          </a:p>
          <a:p>
            <a:pPr lvl="1">
              <a:lnSpc>
                <a:spcPct val="90000"/>
              </a:lnSpc>
            </a:pPr>
            <a:r>
              <a:rPr lang="fi-FI" altLang="fi-FI" sz="1600" dirty="0" smtClean="0">
                <a:cs typeface="Arial" pitchFamily="34" charset="0"/>
              </a:rPr>
              <a:t>pinnasta tai materiaalista irrotetaan vain vaurioitunut osa, esim. kipsilevyn pahviosa</a:t>
            </a:r>
            <a:endParaRPr lang="fi-FI" altLang="fi-FI" sz="1600" dirty="0" smtClean="0"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i-FI" altLang="fi-FI" b="1" dirty="0" smtClean="0"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altLang="fi-FI" sz="1800" b="1" dirty="0" smtClean="0">
                <a:cs typeface="Arial" pitchFamily="34" charset="0"/>
              </a:rPr>
              <a:t>Mitä muuta tulee muistaa?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600" dirty="0" smtClean="0">
                <a:cs typeface="Arial" pitchFamily="34" charset="0"/>
              </a:rPr>
              <a:t>Jokaisesta erilaisesta materiaalista oma näyte omaan pussiin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600" dirty="0" smtClean="0">
                <a:cs typeface="Arial" pitchFamily="34" charset="0"/>
              </a:rPr>
              <a:t>Näytteenottovälineet puhdistettava näytteiden välillä</a:t>
            </a:r>
            <a:endParaRPr lang="fi-FI" altLang="fi-FI" sz="1600" dirty="0" smtClean="0">
              <a:cs typeface="Arial" pitchFamily="34" charset="0"/>
            </a:endParaRPr>
          </a:p>
        </p:txBody>
      </p:sp>
      <p:sp>
        <p:nvSpPr>
          <p:cNvPr id="604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BE8E54B-3150-48A5-A991-1D24DC7A5A5E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FFFFFF"/>
                </a:solidFill>
              </a:rPr>
              <a:t>KIINKO 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84E9657-B773-47FF-B3C8-37EEEB93C096}" type="slidenum">
              <a:rPr lang="fi-FI" altLang="fi-FI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395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Materiaalinäytteen </a:t>
            </a:r>
            <a:r>
              <a:rPr lang="fi-FI" altLang="fi-FI" sz="2800" smtClean="0">
                <a:cs typeface="Arial" pitchFamily="34" charset="0"/>
              </a:rPr>
              <a:t>otto </a:t>
            </a:r>
            <a:r>
              <a:rPr lang="fi-FI" altLang="fi-FI" sz="2800">
                <a:cs typeface="Arial" pitchFamily="34" charset="0"/>
              </a:rPr>
              <a:t>	</a:t>
            </a:r>
            <a:r>
              <a:rPr lang="fi-FI" altLang="fi-FI" sz="2800" smtClean="0">
                <a:cs typeface="Arial" pitchFamily="34" charset="0"/>
              </a:rPr>
              <a:t>	2/2</a:t>
            </a:r>
            <a:r>
              <a:rPr lang="fi-FI" altLang="fi-FI" sz="2800" smtClean="0">
                <a:cs typeface="Arial" pitchFamily="34" charset="0"/>
              </a:rPr>
              <a:t> 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Näytettä ei saa kosketella paljain käsin </a:t>
            </a:r>
            <a:r>
              <a:rPr lang="fi-FI" altLang="fi-FI" sz="1800" dirty="0" smtClean="0">
                <a:cs typeface="Arial" pitchFamily="34" charset="0"/>
                <a:sym typeface="Wingdings" pitchFamily="2" charset="2"/>
              </a:rPr>
              <a:t> suojakäsineet</a:t>
            </a:r>
            <a:endParaRPr lang="fi-FI" altLang="fi-FI" sz="1800" dirty="0" smtClean="0">
              <a:cs typeface="Arial" pitchFamily="34" charset="0"/>
            </a:endParaRP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Huolehdittava, että näytteet eivät kontaminoidu suojavaatteista, näytteenottovälineistä tms.</a:t>
            </a: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Näyte ei saa kuumentua, joten poraamista ei suositella</a:t>
            </a:r>
          </a:p>
          <a:p>
            <a:pPr lvl="1" eaLnBrk="1" hangingPunct="1"/>
            <a:r>
              <a:rPr lang="fi-FI" altLang="fi-FI" dirty="0" smtClean="0">
                <a:cs typeface="Arial" pitchFamily="34" charset="0"/>
              </a:rPr>
              <a:t>Jos otetaan poraamalla, näytteen oltava riittävän suuri ja poran käyttö mainittava selvästi näytteenottolomakkeessa</a:t>
            </a: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Merkitse näytteeseen yksiselitteinen tunniste, näytteenottajan nimi/nimikirjaimet ja näytteenottopäivämäärä</a:t>
            </a:r>
            <a:r>
              <a:rPr lang="fi-FI" altLang="fi-FI" sz="1800" b="1" dirty="0" smtClean="0">
                <a:cs typeface="Arial" pitchFamily="34" charset="0"/>
              </a:rPr>
              <a:t/>
            </a:r>
            <a:br>
              <a:rPr lang="fi-FI" altLang="fi-FI" sz="1800" b="1" dirty="0" smtClean="0">
                <a:cs typeface="Arial" pitchFamily="34" charset="0"/>
              </a:rPr>
            </a:br>
            <a:endParaRPr lang="fi-FI" altLang="fi-FI" sz="1800" b="1" dirty="0" smtClean="0">
              <a:cs typeface="Arial" pitchFamily="34" charset="0"/>
            </a:endParaRP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Täytä näytteenottolomake!!! 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FFFFFF"/>
                </a:solidFill>
              </a:rPr>
              <a:t>KIINKO 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1F01EA0-FD28-44C9-839C-CFE9E9543679}" type="slidenum">
              <a:rPr lang="fi-FI" altLang="fi-FI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pic>
        <p:nvPicPr>
          <p:cNvPr id="61447" name="Picture 3" descr="N:\YMIK\Yleista\KUVIA\Näytteenotto ja labra\IMG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0890" r="11064" b="17674"/>
          <a:stretch>
            <a:fillRect/>
          </a:stretch>
        </p:blipFill>
        <p:spPr bwMode="auto">
          <a:xfrm>
            <a:off x="5717356" y="4192612"/>
            <a:ext cx="29591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atunnisteen paikkamerkki 10"/>
          <p:cNvSpPr txBox="1">
            <a:spLocks/>
          </p:cNvSpPr>
          <p:nvPr/>
        </p:nvSpPr>
        <p:spPr bwMode="auto">
          <a:xfrm>
            <a:off x="573586" y="5946788"/>
            <a:ext cx="179909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09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400" dirty="0" err="1" smtClean="0">
                <a:ea typeface="ＭＳ Ｐゴシック" panose="020B0600070205080204" pitchFamily="34" charset="-128"/>
              </a:rPr>
              <a:t>Pintanäytteet</a:t>
            </a:r>
            <a:endParaRPr lang="en-US" altLang="fi-FI" sz="2400" dirty="0" smtClean="0">
              <a:solidFill>
                <a:srgbClr val="FF99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373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oivat</a:t>
            </a:r>
            <a:r>
              <a:rPr lang="en-US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kuvata</a:t>
            </a:r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en-US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pinnalla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esiintyvää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mikrobikasvua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pinnalle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laskeutuneita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mikrobipartikkeleita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vaurioituneesta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rakenteesta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pinnalle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siirtyneitä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mikrobeja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mikrobien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siirtymistä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ongelmapaikoista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puhtaisiin</a:t>
            </a:r>
            <a:r>
              <a:rPr lang="en-US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tiloihin</a:t>
            </a:r>
            <a:endParaRPr lang="en-US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776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2800" dirty="0" smtClean="0">
                <a:cs typeface="Arial" panose="020B0604020202020204" pitchFamily="34" charset="0"/>
              </a:rPr>
              <a:t>Näytteenotto pinnalta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 tulee edustaa ao. näytteenottopaikkaa.</a:t>
            </a:r>
          </a:p>
          <a:p>
            <a:pPr>
              <a:lnSpc>
                <a:spcPct val="90000"/>
              </a:lnSpc>
            </a:pP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Mikrobikasvu ei ole ”tasaista”, joten rinnakkaisissa näytteissä on vaihtelua, minkä vuoksi näyte otetaan ainakin pahimmasta mahdollisesta kohdasta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fi-FI" alt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Pintanäytteitä otetaan yleensä kovilta ja tiiviiltä  pinnoilta.</a:t>
            </a:r>
          </a:p>
          <a:p>
            <a:pPr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Pitää tietää, mitä eroa on pintanäytteellä, pyyhintänäytteellä ja laskeutuneesta pölystä otetulla näytteellä.</a:t>
            </a:r>
          </a:p>
          <a:p>
            <a:pPr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Pintanäyte sopii hyvin mm. ilmavaihtolaitteiston </a:t>
            </a:r>
            <a:r>
              <a:rPr lang="fi-FI" alt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mikrobiston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arviointiin.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Suuri pitoisuus ja/tai epätavallinen lajisto kertoo mikrobikasvusta.</a:t>
            </a:r>
            <a:endParaRPr lang="fi-FI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61E07-BD1F-4F2A-B369-E16C35F8F00D}" type="datetime1">
              <a:rPr lang="fi-FI" altLang="fi-FI" smtClean="0">
                <a:solidFill>
                  <a:srgbClr val="FFFFFF"/>
                </a:solidFill>
              </a:rPr>
              <a:pPr eaLnBrk="1" hangingPunct="1"/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573ECA-C445-433D-9681-2B47B08BCDB8}" type="slidenum">
              <a:rPr lang="fi-FI" altLang="fi-FI">
                <a:solidFill>
                  <a:srgbClr val="FFFFFF"/>
                </a:solidFill>
              </a:rPr>
              <a:pPr eaLnBrk="1" hangingPunct="1"/>
              <a:t>13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05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600" dirty="0" err="1" smtClean="0">
                <a:ea typeface="ＭＳ Ｐゴシック" panose="020B0600070205080204" pitchFamily="34" charset="-128"/>
              </a:rPr>
              <a:t>Näytteenotto</a:t>
            </a:r>
            <a:r>
              <a:rPr lang="en-US" altLang="fi-FI" sz="2600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sz="2600" dirty="0" err="1" smtClean="0">
                <a:ea typeface="ＭＳ Ｐゴシック" panose="020B0600070205080204" pitchFamily="34" charset="-128"/>
              </a:rPr>
              <a:t>pinnalta</a:t>
            </a:r>
            <a:r>
              <a:rPr lang="en-US" altLang="fi-FI" sz="2600" dirty="0" smtClean="0">
                <a:ea typeface="ＭＳ Ｐゴシック" panose="020B0600070205080204" pitchFamily="34" charset="-128"/>
              </a:rPr>
              <a:t> - </a:t>
            </a:r>
            <a:r>
              <a:rPr lang="en-US" altLang="fi-FI" sz="2600" dirty="0" err="1" smtClean="0">
                <a:ea typeface="ＭＳ Ｐゴシック" panose="020B0600070205080204" pitchFamily="34" charset="-128"/>
              </a:rPr>
              <a:t>yleisperiaate</a:t>
            </a:r>
            <a:endParaRPr lang="en-US" altLang="fi-FI" sz="2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47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ivelemällä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määräala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steriiliin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nesteeseen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kostutetulla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vanupuikolla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äyte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siirtää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suoraan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kasvatusalustan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pinnalle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(=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semikvantitatiivinen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eli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suuntaa-antavasti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määrää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arvioiva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menetelmä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 </a:t>
            </a:r>
            <a:b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</a:b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ns.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pyyhintänäyte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puskuriliuokseen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(=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kvantitatiivinen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eli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määrää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arvioiva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menetelmä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),</a:t>
            </a:r>
            <a:b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</a:b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ns. </a:t>
            </a:r>
            <a:r>
              <a:rPr lang="en-US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erinteinen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pintanäyte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fi-FI" sz="18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oko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vaaka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tai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pystypinnalta</a:t>
            </a:r>
            <a:endParaRPr lang="en-US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" name="Alatunnisteen paikkamerkki 10"/>
          <p:cNvSpPr>
            <a:spLocks noGrp="1"/>
          </p:cNvSpPr>
          <p:nvPr>
            <p:ph type="ftr" sz="quarter" idx="11"/>
          </p:nvPr>
        </p:nvSpPr>
        <p:spPr bwMode="auto">
          <a:xfrm>
            <a:off x="395536" y="6054725"/>
            <a:ext cx="179909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</a:p>
        </p:txBody>
      </p:sp>
    </p:spTree>
    <p:extLst>
      <p:ext uri="{BB962C8B-B14F-4D97-AF65-F5344CB8AC3E}">
        <p14:creationId xmlns:p14="http://schemas.microsoft.com/office/powerpoint/2010/main" val="23369189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Pintanäyte – ennakoitavia asioita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Ota yhteyttä analysoivaan laboratorioon ja sovi aikataulusta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Tilaa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tai valmista steriilit laimennosliuosputket ja muut tarvikkeet</a:t>
            </a:r>
          </a:p>
          <a:p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Varustaudu näytteiden kylmäkuljetukseen ja nopeaan toimittamiseen analysoivaan laboratorioon, koska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näytteet on viljeltävä seuraavana päivänä.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CCFF3-4AD5-43AF-BBF0-858DE2690E42}" type="datetime1">
              <a:rPr lang="fi-FI" smtClean="0">
                <a:solidFill>
                  <a:srgbClr val="FFFFFF"/>
                </a:solidFill>
              </a:r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Content Placeholder 3" descr="IMG_0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16" y="3429000"/>
            <a:ext cx="4392488" cy="23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615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anose="020B0604020202020204" pitchFamily="34" charset="0"/>
              </a:rPr>
              <a:t>Pintanäytteen otto </a:t>
            </a:r>
            <a:r>
              <a:rPr lang="fi-FI" altLang="fi-FI" sz="2800" dirty="0" smtClean="0">
                <a:cs typeface="Arial" panose="020B0604020202020204" pitchFamily="34" charset="0"/>
              </a:rPr>
              <a:t>– välineet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i-FI" altLang="fi-FI" sz="1800" smtClean="0">
                <a:latin typeface="Arial" panose="020B0604020202020204" pitchFamily="34" charset="0"/>
                <a:cs typeface="Arial" panose="020B0604020202020204" pitchFamily="34" charset="0"/>
              </a:rPr>
              <a:t>Steriilejä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pumpulipuikkoja 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ml:n steriilejä laimennosliuosputkia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cm x10 cm metallista valmistettu kehys 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tai mitta  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80% (v/v) etanoli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Puhtaita paperipyyhkeitä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Näytteenottolomake ja kynä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Vedenkestävä tussikynä 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putkien merkkaamiseen</a:t>
            </a:r>
          </a:p>
          <a:p>
            <a:pPr eaLnBrk="1" hangingPunct="1">
              <a:lnSpc>
                <a:spcPct val="11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Kylmälaukku ja kylmäkalleja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4B2B43-4A95-48B2-A2BE-8649C0782CC9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F28973-D974-48F3-8481-DF7D4E548C69}" type="slidenum">
              <a:rPr lang="fi-FI" altLang="fi-FI">
                <a:solidFill>
                  <a:srgbClr val="FFFFFF"/>
                </a:solidFill>
              </a:rPr>
              <a:pPr eaLnBrk="1" hangingPunct="1"/>
              <a:t>16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57346" name="Picture 2" descr="N:\YMIK\Yleista\KUVIA\Pintanäytteenottotarvikk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0" y="2564904"/>
            <a:ext cx="3720414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21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Pintanäytteen </a:t>
            </a:r>
            <a:r>
              <a:rPr lang="fi-FI" sz="2800" smtClean="0"/>
              <a:t>otto </a:t>
            </a:r>
            <a:r>
              <a:rPr lang="fi-FI" sz="2800"/>
              <a:t>	</a:t>
            </a:r>
            <a:r>
              <a:rPr lang="fi-FI" sz="2800" smtClean="0"/>
              <a:t>	1/3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>
                <a:cs typeface="Arial" pitchFamily="34" charset="0"/>
              </a:rPr>
              <a:t>Jokaista vauriopintanäytettä kohti vertailunäyte 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sz="1600" dirty="0">
                <a:cs typeface="Arial" pitchFamily="34" charset="0"/>
              </a:rPr>
              <a:t>Mikäli vaurionäytteitä useita samanlaiselta pinnalta, yksi vertailunäyte / pintamateriaali riittää</a:t>
            </a:r>
          </a:p>
          <a:p>
            <a:pPr lvl="1">
              <a:lnSpc>
                <a:spcPct val="100000"/>
              </a:lnSpc>
            </a:pPr>
            <a:r>
              <a:rPr lang="fi-FI" altLang="fi-FI" sz="1600" dirty="0"/>
              <a:t>Vaurioitumaton, kuiva</a:t>
            </a:r>
          </a:p>
          <a:p>
            <a:pPr lvl="1">
              <a:lnSpc>
                <a:spcPct val="100000"/>
              </a:lnSpc>
            </a:pPr>
            <a:r>
              <a:rPr lang="fi-FI" altLang="fi-FI" sz="1600" dirty="0"/>
              <a:t>Samantyyppinen rakenne</a:t>
            </a:r>
          </a:p>
          <a:p>
            <a:pPr lvl="1">
              <a:lnSpc>
                <a:spcPct val="100000"/>
              </a:lnSpc>
            </a:pPr>
            <a:r>
              <a:rPr lang="fi-FI" altLang="fi-FI" sz="1600" dirty="0"/>
              <a:t>Sama pintamateriaali</a:t>
            </a:r>
          </a:p>
          <a:p>
            <a:pPr lvl="1">
              <a:lnSpc>
                <a:spcPct val="100000"/>
              </a:lnSpc>
            </a:pPr>
            <a:r>
              <a:rPr lang="fi-FI" altLang="fi-FI" sz="1600" dirty="0"/>
              <a:t>Riittävän kaukaa, eri huone/kerros, mutta sama huoneistosta</a:t>
            </a:r>
          </a:p>
          <a:p>
            <a:pPr lvl="1">
              <a:lnSpc>
                <a:spcPct val="100000"/>
              </a:lnSpc>
            </a:pPr>
            <a:r>
              <a:rPr lang="fi-FI" altLang="fi-FI" sz="1600" dirty="0"/>
              <a:t>Huoneesta, jolla samankaltainen käyttötarkoitus</a:t>
            </a:r>
            <a:endParaRPr lang="fi-FI" altLang="fi-FI" sz="1600" dirty="0"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itchFamily="34" charset="0"/>
              </a:rPr>
              <a:t>Vertailunäytteet </a:t>
            </a:r>
            <a:r>
              <a:rPr lang="fi-FI" altLang="fi-FI" dirty="0">
                <a:cs typeface="Arial" pitchFamily="34" charset="0"/>
              </a:rPr>
              <a:t>otetaan </a:t>
            </a:r>
            <a:r>
              <a:rPr lang="fi-FI" altLang="fi-FI" u="sng" dirty="0">
                <a:cs typeface="Arial" pitchFamily="34" charset="0"/>
              </a:rPr>
              <a:t>ennen</a:t>
            </a:r>
            <a:r>
              <a:rPr lang="fi-FI" altLang="fi-FI" dirty="0">
                <a:cs typeface="Arial" pitchFamily="34" charset="0"/>
              </a:rPr>
              <a:t> </a:t>
            </a:r>
            <a:r>
              <a:rPr lang="fi-FI" altLang="fi-FI" dirty="0" smtClean="0">
                <a:cs typeface="Arial" pitchFamily="34" charset="0"/>
              </a:rPr>
              <a:t>vaurionäytteitä</a:t>
            </a:r>
            <a:endParaRPr lang="fi-FI" altLang="fi-FI" dirty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D6251-414E-49DC-8504-9A6C4CB5498A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Rakennusterveysasiantuntijakoulutus / PALMENIA 2014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59306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Pintanäytteen otto </a:t>
            </a:r>
            <a:r>
              <a:rPr lang="fi-FI" altLang="fi-FI" sz="2800" dirty="0">
                <a:cs typeface="Arial" pitchFamily="34" charset="0"/>
              </a:rPr>
              <a:t>	</a:t>
            </a:r>
            <a:r>
              <a:rPr lang="fi-FI" altLang="fi-FI" sz="2800" dirty="0" smtClean="0">
                <a:cs typeface="Arial" pitchFamily="34" charset="0"/>
              </a:rPr>
              <a:t>	2/3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Puhdista mittakehys etanolilla ja kuivaa se tai mittaa ja merkitse näytteenottoalue</a:t>
            </a: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Kostuta steriili pumpulipuikko steriiliin laimennusliuokseen</a:t>
            </a:r>
          </a:p>
          <a:p>
            <a:pPr lvl="1" eaLnBrk="1" hangingPunct="1"/>
            <a:r>
              <a:rPr lang="fi-FI" altLang="fi-FI" dirty="0" smtClean="0">
                <a:cs typeface="Arial" pitchFamily="34" charset="0"/>
              </a:rPr>
              <a:t>Pidä kiinni puikosta varren yläosasta</a:t>
            </a:r>
          </a:p>
          <a:p>
            <a:pPr eaLnBrk="1" hangingPunct="1"/>
            <a:r>
              <a:rPr lang="fi-FI" altLang="fi-FI" sz="1800" dirty="0" smtClean="0">
                <a:cs typeface="Arial" pitchFamily="34" charset="0"/>
              </a:rPr>
              <a:t>Sivele näytealue tasaisesti puikkoa pyörittäen 3 kertaa</a:t>
            </a:r>
          </a:p>
          <a:p>
            <a:pPr lvl="0" eaLnBrk="1" hangingPunct="1"/>
            <a:r>
              <a:rPr lang="fi-FI" altLang="fi-FI" sz="1800" dirty="0">
                <a:cs typeface="Arial" pitchFamily="34" charset="0"/>
              </a:rPr>
              <a:t>Laita puikko takaisin koeputkeen, missä se on kostutettu, ja katkaise </a:t>
            </a:r>
            <a:r>
              <a:rPr lang="fi-FI" altLang="fi-FI" sz="1800" dirty="0" smtClean="0">
                <a:cs typeface="Arial" pitchFamily="34" charset="0"/>
              </a:rPr>
              <a:t>pois se </a:t>
            </a:r>
            <a:r>
              <a:rPr lang="fi-FI" altLang="fi-FI" sz="1800" dirty="0">
                <a:solidFill>
                  <a:srgbClr val="000000"/>
                </a:solidFill>
                <a:cs typeface="Arial" pitchFamily="34" charset="0"/>
              </a:rPr>
              <a:t>osa, mistä siitä </a:t>
            </a:r>
            <a:r>
              <a:rPr lang="fi-FI" altLang="fi-FI" sz="1800" dirty="0" smtClean="0">
                <a:solidFill>
                  <a:srgbClr val="000000"/>
                </a:solidFill>
                <a:cs typeface="Arial" pitchFamily="34" charset="0"/>
              </a:rPr>
              <a:t>on pidetty kiinni.</a:t>
            </a:r>
            <a:endParaRPr lang="fi-FI" altLang="fi-FI" sz="18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altLang="fi-FI" sz="2400" dirty="0" smtClean="0">
              <a:cs typeface="Arial" pitchFamily="34" charset="0"/>
            </a:endParaRPr>
          </a:p>
        </p:txBody>
      </p:sp>
      <p:sp>
        <p:nvSpPr>
          <p:cNvPr id="645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CC04F86-5680-43EE-A36D-026D5BD6D562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rgbClr val="FFFFFF"/>
                </a:solidFill>
              </a:rPr>
              <a:t>KIINKO 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E02EEE6-4C9B-40B0-80B7-638BE475F6B7}" type="slidenum">
              <a:rPr lang="fi-FI" altLang="fi-FI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grpSp>
        <p:nvGrpSpPr>
          <p:cNvPr id="3" name="Ryhmitä 2"/>
          <p:cNvGrpSpPr/>
          <p:nvPr/>
        </p:nvGrpSpPr>
        <p:grpSpPr>
          <a:xfrm>
            <a:off x="5571838" y="1556792"/>
            <a:ext cx="2672570" cy="4673253"/>
            <a:chOff x="5148064" y="1802045"/>
            <a:chExt cx="2672570" cy="4673253"/>
          </a:xfrm>
        </p:grpSpPr>
        <p:pic>
          <p:nvPicPr>
            <p:cNvPr id="64519" name="Picture 3" descr="N:\YMIK\Yleista\KUVIA\Pintanäytteenotto sivel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7" r="26997" b="25410"/>
            <a:stretch>
              <a:fillRect/>
            </a:stretch>
          </p:blipFill>
          <p:spPr bwMode="auto">
            <a:xfrm>
              <a:off x="5148064" y="3933056"/>
              <a:ext cx="2672570" cy="254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N:\YMIK\Yleista\KUVIA\Pintanäytteenottotarvikkee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02045"/>
              <a:ext cx="2672570" cy="200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9166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anose="020B0604020202020204" pitchFamily="34" charset="0"/>
              </a:rPr>
              <a:t>Pintanäytteen otto </a:t>
            </a:r>
            <a:r>
              <a:rPr lang="fi-FI" altLang="fi-FI" sz="2800" dirty="0">
                <a:cs typeface="Arial" panose="020B0604020202020204" pitchFamily="34" charset="0"/>
              </a:rPr>
              <a:t>	</a:t>
            </a:r>
            <a:r>
              <a:rPr lang="fi-FI" altLang="fi-FI" sz="2800" dirty="0" smtClean="0">
                <a:cs typeface="Arial" panose="020B0604020202020204" pitchFamily="34" charset="0"/>
              </a:rPr>
              <a:t>	3/3</a:t>
            </a:r>
            <a:r>
              <a:rPr lang="fi-FI" altLang="fi-FI" sz="2800" dirty="0" smtClean="0">
                <a:cs typeface="Arial" panose="020B0604020202020204" pitchFamily="34" charset="0"/>
              </a:rPr>
              <a:t> 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Sulje koeputki ja merkitse se</a:t>
            </a:r>
          </a:p>
          <a:p>
            <a:pPr eaLnBrk="1" hangingPunct="1"/>
            <a:r>
              <a:rPr lang="fi-FI" alt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Täytä näytteenottolomake!!!</a:t>
            </a:r>
          </a:p>
          <a:p>
            <a:pPr eaLnBrk="1" hangingPunct="1"/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Laita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näyteputkikylmälaukkuun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jossa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on jäisiä kylmäkalleja</a:t>
            </a:r>
          </a:p>
          <a:p>
            <a:pPr eaLnBrk="1" hangingPunct="1"/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Toimita näytteen välittömästi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analysoitavaan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laboratorioon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niin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, että kylmäkallet säilyvät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sulamattomina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ja näytteet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kylminä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(ei saa jäätyä)</a:t>
            </a:r>
          </a:p>
          <a:p>
            <a:pPr eaLnBrk="1" hangingPunct="1"/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612675-485E-4AD0-A3A7-DD52C40B495F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6EC3A4-4325-42D8-A2FE-3CAC57D6D8E1}" type="slidenum">
              <a:rPr lang="fi-FI" altLang="fi-FI">
                <a:solidFill>
                  <a:srgbClr val="FFFFFF"/>
                </a:solidFill>
              </a:rPr>
              <a:pPr eaLnBrk="1" hangingPunct="1"/>
              <a:t>19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9" name="Picture 2" descr="N:\YMIK\Yleista\KUVIA\Pintanäytteenottoputket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14429" r="35566"/>
          <a:stretch/>
        </p:blipFill>
        <p:spPr bwMode="auto">
          <a:xfrm>
            <a:off x="5136743" y="1634552"/>
            <a:ext cx="34317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210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 </a:t>
            </a:r>
            <a:r>
              <a:rPr lang="fi-FI" sz="1000" dirty="0"/>
              <a:t>tai kosteus- ja hometalkoiden osoitteeseen </a:t>
            </a:r>
            <a:r>
              <a:rPr lang="fi-FI" sz="1000" u="sng" dirty="0">
                <a:hlinkClick r:id="rId2"/>
              </a:rPr>
              <a:t>hometalkoot.ym@ymparisto.fi</a:t>
            </a:r>
            <a:r>
              <a:rPr lang="fi-FI" sz="1000" dirty="0"/>
              <a:t>. 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3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5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120575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A55E9-32BA-4A9C-A571-4AC2932446DF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CB50F6-C020-4141-B24C-7EB5BE35CDC4}" type="slidenum">
              <a:rPr lang="fi-FI" altLang="fi-FI">
                <a:solidFill>
                  <a:srgbClr val="FFFFFF"/>
                </a:solidFill>
              </a:rPr>
              <a:pPr eaLnBrk="1" hangingPunct="1"/>
              <a:t>20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612774" y="188640"/>
            <a:ext cx="8207376" cy="702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39580" rIns="539580" bIns="75541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ESIMERKKI NÄYTTEENOTTOLOMAKKEESTA </a:t>
            </a:r>
            <a:endParaRPr lang="fi-FI" altLang="fi-FI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					</a:t>
            </a:r>
            <a:endParaRPr lang="en-US" altLang="fi-FI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PINTA- 	JA	 </a:t>
            </a:r>
            <a:r>
              <a:rPr lang="fi-FI" altLang="fi-FI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MATERIAALINÄYTTEILLE</a:t>
            </a:r>
            <a:endParaRPr lang="en-US" altLang="fi-FI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 smtClean="0">
                <a:solidFill>
                  <a:srgbClr val="000000"/>
                </a:solidFill>
                <a:latin typeface="Calibri" pitchFamily="34" charset="0"/>
              </a:rPr>
              <a:t>Tutkimustunnus </a:t>
            </a: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(täytetään laboratoriossa):_________________________________________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*Kohteen nimi ja osoite:__________________________________________________________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u="sng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*Näytteenottaja ja päivämäärä:____________________________________________________</a:t>
            </a:r>
            <a:r>
              <a:rPr lang="fi-FI" altLang="fi-FI" sz="1400" b="1" u="sng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*Tilaajan nimi, osoite ja puh:______________________________________________________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000000"/>
                </a:solidFill>
                <a:latin typeface="Calibri" pitchFamily="34" charset="0"/>
              </a:rPr>
              <a:t>*Laskutusosoite:________________________________________________________________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*Tulokset lähetetään osoitteeseen:_________________________________________________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______________________________________________________________________________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*Näytetunnus:____________________________</a:t>
            </a:r>
            <a:r>
              <a:rPr lang="fi-FI" altLang="fi-FI" sz="1400" b="1" u="sng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          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*Näytteessä 		</a:t>
            </a:r>
            <a:r>
              <a:rPr lang="fi-FI" altLang="fi-FI" sz="1400" b="1" dirty="0" smtClean="0">
                <a:solidFill>
                  <a:srgbClr val="000000"/>
                </a:solidFill>
                <a:latin typeface="Calibri" pitchFamily="34" charset="0"/>
              </a:rPr>
              <a:t>Vaurioepäily               </a:t>
            </a: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Vertailunäyte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200" dirty="0">
              <a:solidFill>
                <a:srgbClr val="000000"/>
              </a:solidFill>
            </a:endParaRP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-1987550" y="60483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srgbClr val="000000"/>
              </a:solidFill>
            </a:endParaRPr>
          </a:p>
        </p:txBody>
      </p:sp>
      <p:grpSp>
        <p:nvGrpSpPr>
          <p:cNvPr id="2" name="Ryhmitä 1"/>
          <p:cNvGrpSpPr/>
          <p:nvPr/>
        </p:nvGrpSpPr>
        <p:grpSpPr>
          <a:xfrm>
            <a:off x="1259632" y="1348012"/>
            <a:ext cx="4079502" cy="4310953"/>
            <a:chOff x="1259632" y="1348012"/>
            <a:chExt cx="4079502" cy="4310953"/>
          </a:xfrm>
        </p:grpSpPr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259632" y="1370685"/>
              <a:ext cx="342900" cy="350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019471" y="1348012"/>
              <a:ext cx="342900" cy="350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588842" y="5447101"/>
              <a:ext cx="191070" cy="211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5148064" y="5447101"/>
              <a:ext cx="191070" cy="211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8223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97B94-2A77-4432-A0B5-678C53DB2082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09767A-0860-4C86-9C90-39176F75C832}" type="slidenum">
              <a:rPr lang="fi-FI" altLang="fi-FI">
                <a:solidFill>
                  <a:srgbClr val="FFFFFF"/>
                </a:solidFill>
              </a:rPr>
              <a:pPr eaLnBrk="1" hangingPunct="1"/>
              <a:t>21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684213" y="908050"/>
            <a:ext cx="7561262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Näytteenottohuone:____________________________________________________________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Näytteenottokohta:_____________________________________________________________</a:t>
            </a:r>
            <a:r>
              <a:rPr lang="fi-FI" altLang="fi-FI" sz="1400" b="1" u="sng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 u="sng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i-FI" altLang="fi-FI" sz="1400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Näytteenottokorkeus:___________________________________________________________</a:t>
            </a:r>
            <a:r>
              <a:rPr lang="fi-FI" altLang="fi-FI" sz="1400" b="1" u="sng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*Materiaali:____________________________________________________________________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*Näytteenottopinta-ala (pintanäyte):_______________________________________________</a:t>
            </a:r>
            <a:r>
              <a:rPr lang="fi-FI" altLang="fi-FI" sz="1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Näkyvää homekasvua:		on   		ei  	   	epäselvä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Kosteusvauriojälkiä:		on  		ei      		epäselvä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Näyte/näytteenottopinta:		kuiva 	 	märkä 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 b="1">
                <a:solidFill>
                  <a:srgbClr val="000000"/>
                </a:solidFill>
                <a:latin typeface="Calibri" pitchFamily="34" charset="0"/>
              </a:rPr>
              <a:t>Muuta:_______________________________________________________________________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>
                <a:solidFill>
                  <a:srgbClr val="000000"/>
                </a:solidFill>
                <a:latin typeface="Calibri" pitchFamily="34" charset="0"/>
              </a:rPr>
              <a:t>_____________________________________________________________________________</a:t>
            </a: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fi-FI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fi-FI" sz="1400" b="1">
                <a:solidFill>
                  <a:srgbClr val="000000"/>
                </a:solidFill>
                <a:latin typeface="Calibri" pitchFamily="34" charset="0"/>
              </a:rPr>
              <a:t>*) pakollinen tieto</a:t>
            </a:r>
            <a:endParaRPr lang="fi-FI" altLang="fi-FI" sz="14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1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fi-FI" altLang="fi-FI" sz="1400">
                <a:solidFill>
                  <a:srgbClr val="000000"/>
                </a:solidFill>
                <a:latin typeface="Calibri" pitchFamily="34" charset="0"/>
              </a:rPr>
            </a:br>
            <a:endParaRPr lang="en-US" altLang="fi-FI" sz="1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7654" name="Group 3"/>
          <p:cNvGrpSpPr>
            <a:grpSpLocks/>
          </p:cNvGrpSpPr>
          <p:nvPr/>
        </p:nvGrpSpPr>
        <p:grpSpPr bwMode="auto">
          <a:xfrm>
            <a:off x="3924300" y="2708275"/>
            <a:ext cx="4248150" cy="863600"/>
            <a:chOff x="2472" y="618"/>
            <a:chExt cx="2676" cy="544"/>
          </a:xfrm>
        </p:grpSpPr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3787" y="1071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56" name="Text Box 5"/>
            <p:cNvSpPr txBox="1">
              <a:spLocks noChangeArrowheads="1"/>
            </p:cNvSpPr>
            <p:nvPr/>
          </p:nvSpPr>
          <p:spPr bwMode="auto">
            <a:xfrm>
              <a:off x="2608" y="1071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57" name="Text Box 6"/>
            <p:cNvSpPr txBox="1">
              <a:spLocks noChangeArrowheads="1"/>
            </p:cNvSpPr>
            <p:nvPr/>
          </p:nvSpPr>
          <p:spPr bwMode="auto">
            <a:xfrm>
              <a:off x="5057" y="845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58" name="Text Box 7"/>
            <p:cNvSpPr txBox="1">
              <a:spLocks noChangeArrowheads="1"/>
            </p:cNvSpPr>
            <p:nvPr/>
          </p:nvSpPr>
          <p:spPr bwMode="auto">
            <a:xfrm>
              <a:off x="5057" y="618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59" name="Text Box 8"/>
            <p:cNvSpPr txBox="1">
              <a:spLocks noChangeArrowheads="1"/>
            </p:cNvSpPr>
            <p:nvPr/>
          </p:nvSpPr>
          <p:spPr bwMode="auto">
            <a:xfrm>
              <a:off x="3606" y="845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60" name="Text Box 9"/>
            <p:cNvSpPr txBox="1">
              <a:spLocks noChangeArrowheads="1"/>
            </p:cNvSpPr>
            <p:nvPr/>
          </p:nvSpPr>
          <p:spPr bwMode="auto">
            <a:xfrm>
              <a:off x="3606" y="618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61" name="Text Box 10"/>
            <p:cNvSpPr txBox="1">
              <a:spLocks noChangeArrowheads="1"/>
            </p:cNvSpPr>
            <p:nvPr/>
          </p:nvSpPr>
          <p:spPr bwMode="auto">
            <a:xfrm>
              <a:off x="2472" y="845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  <p:sp>
          <p:nvSpPr>
            <p:cNvPr id="27662" name="Text Box 11"/>
            <p:cNvSpPr txBox="1">
              <a:spLocks noChangeArrowheads="1"/>
            </p:cNvSpPr>
            <p:nvPr/>
          </p:nvSpPr>
          <p:spPr bwMode="auto">
            <a:xfrm>
              <a:off x="2472" y="618"/>
              <a:ext cx="91" cy="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38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Pyyhintänäyte pinnalta – ennakoitavia asioita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Ota yhteyttä analysoivaan laboratorioon ja sovi aikataulusta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Tilaa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näytteenotossa tarvittavat steriilivesiputki, steriilit näytteenottopuikot, näytteenottokehys ja elatusalustat sekä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muut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tarvikkeet.</a:t>
            </a:r>
          </a:p>
          <a:p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Kuvassa 3-osainen kehys, yleensä 4-osainen.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4" name="Content Placeholder 3" descr="IMG_0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25082"/>
            <a:ext cx="4176464" cy="218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71098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Pyyhintänäytteen otto pinnalta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altLang="fi-FI" dirty="0">
                <a:cs typeface="Arial" pitchFamily="34" charset="0"/>
              </a:rPr>
              <a:t>Puhdista mittakehys etanolilla ja kuivaa se tai mittaa ja merkitse </a:t>
            </a:r>
            <a:r>
              <a:rPr lang="fi-FI" altLang="fi-FI" dirty="0" smtClean="0">
                <a:cs typeface="Arial" pitchFamily="34" charset="0"/>
              </a:rPr>
              <a:t>näytteenottoalue, valitse 4 mieluiten </a:t>
            </a:r>
            <a:r>
              <a:rPr lang="fi-FI" altLang="fi-FI" dirty="0" smtClean="0">
                <a:cs typeface="Arial" pitchFamily="34" charset="0"/>
              </a:rPr>
              <a:t>saman suuruista </a:t>
            </a:r>
            <a:r>
              <a:rPr lang="fi-FI" altLang="fi-FI" dirty="0" smtClean="0">
                <a:cs typeface="Arial" pitchFamily="34" charset="0"/>
              </a:rPr>
              <a:t>aluetta.</a:t>
            </a:r>
            <a:endParaRPr lang="fi-FI" altLang="fi-FI" dirty="0">
              <a:cs typeface="Arial" pitchFamily="34" charset="0"/>
            </a:endParaRPr>
          </a:p>
          <a:p>
            <a:r>
              <a:rPr lang="fi-FI" altLang="fi-FI" dirty="0">
                <a:cs typeface="Arial" pitchFamily="34" charset="0"/>
              </a:rPr>
              <a:t>Kostuta steriili pumpulipuikko steriiliin laimennusliuokseen</a:t>
            </a:r>
          </a:p>
          <a:p>
            <a:pPr lvl="1"/>
            <a:r>
              <a:rPr lang="fi-FI" altLang="fi-FI" sz="2000" dirty="0">
                <a:cs typeface="Arial" pitchFamily="34" charset="0"/>
              </a:rPr>
              <a:t>Pidä kiinni puikosta varren yläosasta</a:t>
            </a:r>
          </a:p>
          <a:p>
            <a:r>
              <a:rPr lang="fi-FI" altLang="fi-FI" dirty="0">
                <a:cs typeface="Arial" pitchFamily="34" charset="0"/>
              </a:rPr>
              <a:t>Sivele </a:t>
            </a:r>
            <a:r>
              <a:rPr lang="fi-FI" altLang="fi-FI" dirty="0" smtClean="0">
                <a:cs typeface="Arial" pitchFamily="34" charset="0"/>
              </a:rPr>
              <a:t>1. näytealue </a:t>
            </a:r>
            <a:r>
              <a:rPr lang="fi-FI" altLang="fi-FI" dirty="0">
                <a:cs typeface="Arial" pitchFamily="34" charset="0"/>
              </a:rPr>
              <a:t>tasaisesti puikkoa pyörittäen 3 </a:t>
            </a:r>
            <a:r>
              <a:rPr lang="fi-FI" altLang="fi-FI" dirty="0" smtClean="0">
                <a:cs typeface="Arial" pitchFamily="34" charset="0"/>
              </a:rPr>
              <a:t>kertaa, siirrä näin saatu näyte suoraan elatusalustalle tasaisesti puikkoa pyörittäen ensin yhteen suuntaan ja sitten ristikkäiseen suuntaan. </a:t>
            </a:r>
          </a:p>
          <a:p>
            <a:r>
              <a:rPr lang="fi-FI" altLang="fi-FI" dirty="0" smtClean="0">
                <a:cs typeface="Arial" pitchFamily="34" charset="0"/>
              </a:rPr>
              <a:t>Toista 2</a:t>
            </a:r>
            <a:r>
              <a:rPr lang="fi-FI" altLang="fi-FI" dirty="0" smtClean="0">
                <a:cs typeface="Arial" pitchFamily="34" charset="0"/>
              </a:rPr>
              <a:t>.- 4</a:t>
            </a:r>
            <a:r>
              <a:rPr lang="fi-FI" altLang="fi-FI" dirty="0" smtClean="0">
                <a:cs typeface="Arial" pitchFamily="34" charset="0"/>
              </a:rPr>
              <a:t>. </a:t>
            </a:r>
            <a:r>
              <a:rPr lang="fi-FI" altLang="fi-FI" dirty="0" smtClean="0">
                <a:cs typeface="Arial" pitchFamily="34" charset="0"/>
              </a:rPr>
              <a:t>näytealueen </a:t>
            </a:r>
            <a:r>
              <a:rPr lang="fi-FI" altLang="fi-FI" dirty="0" smtClean="0">
                <a:cs typeface="Arial" pitchFamily="34" charset="0"/>
              </a:rPr>
              <a:t>osalta ja siirrä näyte aina eri elatusalustalle.</a:t>
            </a:r>
          </a:p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Täytä näytteenottolomake!!!</a:t>
            </a:r>
          </a:p>
          <a:p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Laita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elatusalustat (4 kpl/1 näytteenottopaikka) kylmälaukkuun ja toimita näytteet mahdollisimman pian analysoitavaan laboratorioon.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dirty="0">
              <a:cs typeface="Arial" pitchFamily="34" charset="0"/>
            </a:endParaRPr>
          </a:p>
          <a:p>
            <a:pPr lvl="0">
              <a:buClr>
                <a:srgbClr val="7BC143"/>
              </a:buClr>
            </a:pPr>
            <a:endParaRPr lang="fi-FI" altLang="fi-FI" dirty="0">
              <a:solidFill>
                <a:srgbClr val="000000"/>
              </a:solidFill>
              <a:cs typeface="Arial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7884300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Materiaali- ja pintanäytteenoton virhelähteitä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Mikrobikasvu ei ole tasaista 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Mikrobikasvu on kuivunut, kuollut tai elinkyvytön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Materiaali on hyvin märkä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Mikrobien kertyminen pintaan vuosien varrella, lika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Mikrobien kertyminen materiaaliin esim. ilmavirtojen mukana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Kontaminaatio läheisestä vauriosta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Kontaminaatio näytteenottovälineistä tai vaatetuksesta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Näytettä ei toimiteta analysoitavaksi riittävän nopeasti</a:t>
            </a:r>
            <a:endParaRPr lang="en-US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5DED2-1E0A-4284-9329-0D1CF0A912B1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BA621-360A-45E7-9F9D-15034E3CEDD8}" type="slidenum">
              <a:rPr lang="fi-FI" altLang="fi-FI">
                <a:solidFill>
                  <a:srgbClr val="FFFFFF"/>
                </a:solidFill>
              </a:rPr>
              <a:pPr eaLnBrk="1" hangingPunct="1"/>
              <a:t>24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383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Ilmanäytteet</a:t>
            </a:r>
            <a:endParaRPr lang="en-US" altLang="fi-FI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827087" y="1641573"/>
            <a:ext cx="7489825" cy="43926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i-FI" dirty="0" err="1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engitysvyöhykkeeltä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kuvaa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parhaiten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"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todellista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"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välityksellä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tapahtuvaa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mikrobialtistumista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2">
              <a:lnSpc>
                <a:spcPct val="90000"/>
              </a:lnSpc>
            </a:pPr>
            <a:endParaRPr lang="en-US" altLang="fi-FI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fi-FI" dirty="0" err="1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leisilmasta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kuvaa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huoneilman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mikrobiologista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laatua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ottamatta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huomioon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sitä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tulevatko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mikrobit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tuloilman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mukana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rakenteista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vai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ihmisten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mukana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muista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ympäristöistä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fi-FI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fi-FI" dirty="0" err="1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uloilmasta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kuvaa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huoneeseen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tulevan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korvausilman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mikrobiologista</a:t>
            </a:r>
            <a:r>
              <a:rPr lang="en-US" altLang="fi-FI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laatua</a:t>
            </a:r>
            <a:endParaRPr lang="en-US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FA904B-A9C8-479F-8ACE-CE2AB519AD9E}" type="slidenum">
              <a:rPr lang="en-US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fi-FI" sz="900" smtClean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054725"/>
            <a:ext cx="1799091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i-FI" dirty="0" err="1" smtClean="0">
                <a:latin typeface="+mn-lt"/>
              </a:rPr>
              <a:t>Työterveyslaitos</a:t>
            </a:r>
            <a:r>
              <a:rPr lang="en-US" altLang="fi-FI" dirty="0" smtClean="0">
                <a:latin typeface="+mn-lt"/>
              </a:rPr>
              <a:t>/MR</a:t>
            </a:r>
            <a:endParaRPr lang="en-US" alt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05905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/>
          </p:cNvSpPr>
          <p:nvPr>
            <p:ph type="title"/>
          </p:nvPr>
        </p:nvSpPr>
        <p:spPr>
          <a:xfrm>
            <a:off x="791401" y="260648"/>
            <a:ext cx="7489824" cy="1079500"/>
          </a:xfrm>
        </p:spPr>
        <p:txBody>
          <a:bodyPr anchor="b">
            <a:normAutofit/>
          </a:bodyPr>
          <a:lstStyle/>
          <a:p>
            <a:r>
              <a:rPr lang="en-US" altLang="fi-FI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Ilman</a:t>
            </a:r>
            <a:r>
              <a:rPr lang="en-US" altLang="fi-FI" sz="2800" smtClean="0">
                <a:ea typeface="ＭＳ Ｐゴシック" panose="020B0600070205080204" pitchFamily="34" charset="-128"/>
              </a:rPr>
              <a:t>ä</a:t>
            </a:r>
            <a:r>
              <a:rPr lang="en-US" altLang="fi-FI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ytteet</a:t>
            </a:r>
            <a:endParaRPr lang="en-US" altLang="fi-FI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uttavat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altistumisen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arvioinnissa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koska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valtaosa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ihmisten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oireista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sellaisia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perustellusti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epäillä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oireita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aiheuttavan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tekijän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olevan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ilmassa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siirtyvän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kohde-elimeen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välityksellä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perusteltua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ottaa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kun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rakennuksessa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ole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selviä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merkkejä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kosteusvauriosta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historiaan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liity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vesivahinkoa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muuta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ilmeistä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kosteusrasitusta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joka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olisi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voinut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johtaa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mikrobikasvuun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" name="Päiväykse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12.10.2011</a:t>
            </a:r>
          </a:p>
        </p:txBody>
      </p:sp>
      <p:sp>
        <p:nvSpPr>
          <p:cNvPr id="66564" name="Alatunnisteen paikkamerkki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</a:p>
        </p:txBody>
      </p:sp>
      <p:sp>
        <p:nvSpPr>
          <p:cNvPr id="66563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6F9954-3550-45AE-A074-4560E0ECEAEE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26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400" smtClean="0">
                <a:ea typeface="ＭＳ Ｐゴシック" panose="020B0600070205080204" pitchFamily="34" charset="-128"/>
              </a:rPr>
              <a:t>Ilmanäytteet – muut tavoitteet</a:t>
            </a:r>
          </a:p>
        </p:txBody>
      </p:sp>
      <p:sp>
        <p:nvSpPr>
          <p:cNvPr id="67590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Näyte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sisältä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Voidaan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arvioida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siirtyvätkö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rakenteen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mikrobit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ilmavirtojen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mukana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sisäilmaan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 </a:t>
            </a:r>
            <a:endParaRPr lang="fi-FI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endParaRPr lang="en-GB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Aggressiivinen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näytteenotto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Nostatetaan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pinnoille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laskeutunutta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pölyä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"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pahimman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altistumistilanteen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"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simuloimiseksi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</a:t>
            </a:r>
          </a:p>
          <a:p>
            <a:pPr lvl="1"/>
            <a:endParaRPr lang="en-GB" altLang="fi-FI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Kummallakaan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tavalla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otetuille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näytteille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ei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ole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olemassa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tulkintaohjeita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! </a:t>
            </a:r>
          </a:p>
          <a:p>
            <a:pPr>
              <a:buFont typeface="Arial" panose="020B0604020202020204" pitchFamily="34" charset="0"/>
              <a:buNone/>
            </a:pPr>
            <a:endParaRPr lang="en-US" altLang="fi-FI" sz="1800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7588" name="Alatunnisteen paikkamerkki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</a:p>
        </p:txBody>
      </p:sp>
      <p:sp>
        <p:nvSpPr>
          <p:cNvPr id="6758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FB19E7-85AD-4C7E-BD9B-A06DD4E522E7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432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Ilmanäytteet</a:t>
            </a:r>
            <a:r>
              <a:rPr lang="en-US" altLang="fi-FI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en-US" altLang="fi-FI" sz="2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ajankohta</a:t>
            </a:r>
            <a:endParaRPr lang="en-US" altLang="fi-FI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i-FI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Oireilun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selittäminen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/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Voidaan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ottaa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silloin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kun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ihmisten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kokemat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oireet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ovat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pahimmat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Joskus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oireilu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liittyy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tiettyyn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prosessin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vaiheeseen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tietyn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materiaalin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käsittelyyn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tai on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pahinta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alkuviikosta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tai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aamuisin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mikä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joskus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liittyy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ilmanvaihtojärjestelmän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toimintaan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 </a:t>
            </a:r>
            <a:endParaRPr lang="fi-FI" altLang="fi-FI" sz="16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endParaRPr lang="en-GB" altLang="fi-FI" sz="16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Korjaavien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toimenpiteiden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vaikutusten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arviointi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/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Arvioitaessa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korjaavien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toimenpiteiden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vaikutusta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mikrobistoon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(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mikrobialtistumiseen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voidaan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ilmanäytteitä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ottaa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ennen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korjauksia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sekä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korjausten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ja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niitä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seuranneen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tehokkaan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siivouksen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6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jälkeen</a:t>
            </a:r>
            <a:r>
              <a:rPr lang="en-GB" altLang="fi-FI" sz="16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. </a:t>
            </a:r>
          </a:p>
          <a:p>
            <a:pPr>
              <a:buFontTx/>
              <a:buNone/>
            </a:pPr>
            <a:endParaRPr lang="en-US" altLang="fi-FI" sz="1600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AB81A3-6988-4C51-A394-1BF04A89C5F0}" type="slidenum">
              <a:rPr lang="en-US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fi-FI" sz="900" smtClean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054725"/>
            <a:ext cx="1799091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i-FI" dirty="0" err="1" smtClean="0">
                <a:latin typeface="+mn-lt"/>
              </a:rPr>
              <a:t>Työterveyslaitos</a:t>
            </a:r>
            <a:r>
              <a:rPr lang="en-US" altLang="fi-FI" dirty="0" smtClean="0">
                <a:latin typeface="+mn-lt"/>
              </a:rPr>
              <a:t>/MR</a:t>
            </a:r>
            <a:endParaRPr lang="en-US" alt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361643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Ilmanäytteet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4104952" cy="4392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altLang="fi-FI" sz="1600" dirty="0" smtClean="0">
                <a:ea typeface="MS PGothic" pitchFamily="34" charset="-128"/>
              </a:rPr>
              <a:t>Ei </a:t>
            </a:r>
            <a:r>
              <a:rPr lang="fi-FI" altLang="fi-FI" sz="1600" dirty="0">
                <a:ea typeface="MS PGothic" pitchFamily="34" charset="-128"/>
              </a:rPr>
              <a:t>ole ensisijainen </a:t>
            </a:r>
            <a:r>
              <a:rPr lang="fi-FI" altLang="fi-FI" sz="1600" dirty="0" smtClean="0">
                <a:ea typeface="MS PGothic" pitchFamily="34" charset="-128"/>
              </a:rPr>
              <a:t>menetelmä, mutta kuitenkin ainoa menetelmä,</a:t>
            </a:r>
            <a:r>
              <a:rPr lang="fi-FI" sz="1600" dirty="0"/>
              <a:t> </a:t>
            </a:r>
            <a:r>
              <a:rPr lang="fi-FI" sz="1600" dirty="0" smtClean="0"/>
              <a:t>jolla voidaan arvioida </a:t>
            </a:r>
            <a:r>
              <a:rPr lang="fi-FI" sz="1600" dirty="0"/>
              <a:t>”oikeasti” ilman välityksellä tapahtuvaa altistumista, siinä missä materiaali- ja pintanäytteet osoittavat lähteen olemassa olon. </a:t>
            </a:r>
            <a:endParaRPr lang="fi-FI" sz="1600" dirty="0" smtClean="0"/>
          </a:p>
          <a:p>
            <a:pPr>
              <a:lnSpc>
                <a:spcPct val="100000"/>
              </a:lnSpc>
              <a:defRPr/>
            </a:pPr>
            <a:r>
              <a:rPr lang="fi-FI" altLang="fi-FI" sz="1600" dirty="0" smtClean="0">
                <a:cs typeface="Arial" panose="020B0604020202020204" pitchFamily="34" charset="0"/>
              </a:rPr>
              <a:t>Tarvitaan </a:t>
            </a:r>
            <a:r>
              <a:rPr lang="fi-FI" altLang="fi-FI" sz="1600" dirty="0">
                <a:cs typeface="Arial" panose="020B0604020202020204" pitchFamily="34" charset="0"/>
              </a:rPr>
              <a:t>silloin, kun vauriokohtaa tai mikrobikasvustoa ei ole löydetty </a:t>
            </a:r>
            <a:r>
              <a:rPr lang="fi-FI" altLang="fi-FI" sz="1600" dirty="0" smtClean="0">
                <a:cs typeface="Arial" panose="020B0604020202020204" pitchFamily="34" charset="0"/>
              </a:rPr>
              <a:t/>
            </a:r>
            <a:br>
              <a:rPr lang="fi-FI" altLang="fi-FI" sz="1600" dirty="0" smtClean="0">
                <a:cs typeface="Arial" panose="020B0604020202020204" pitchFamily="34" charset="0"/>
              </a:rPr>
            </a:br>
            <a:r>
              <a:rPr lang="fi-FI" altLang="fi-FI" sz="1600" dirty="0" smtClean="0">
                <a:cs typeface="Arial" panose="020B0604020202020204" pitchFamily="34" charset="0"/>
              </a:rPr>
              <a:t>muilla </a:t>
            </a:r>
            <a:r>
              <a:rPr lang="fi-FI" altLang="fi-FI" sz="1600" dirty="0">
                <a:cs typeface="Arial" panose="020B0604020202020204" pitchFamily="34" charset="0"/>
              </a:rPr>
              <a:t>keinoilla tai epäillään kontaminaatiota muista </a:t>
            </a:r>
            <a:r>
              <a:rPr lang="fi-FI" altLang="fi-FI" sz="1600" dirty="0" smtClean="0">
                <a:cs typeface="Arial" panose="020B0604020202020204" pitchFamily="34" charset="0"/>
              </a:rPr>
              <a:t>tiloista.</a:t>
            </a:r>
          </a:p>
          <a:p>
            <a:pPr>
              <a:lnSpc>
                <a:spcPct val="100000"/>
              </a:lnSpc>
              <a:defRPr/>
            </a:pPr>
            <a:r>
              <a:rPr lang="fi-FI" altLang="fi-FI" sz="1600" dirty="0" smtClean="0">
                <a:cs typeface="Arial" panose="020B0604020202020204" pitchFamily="34" charset="0"/>
              </a:rPr>
              <a:t>Suositeltavin </a:t>
            </a:r>
            <a:r>
              <a:rPr lang="fi-FI" altLang="fi-FI" sz="1600" dirty="0">
                <a:cs typeface="Arial" panose="020B0604020202020204" pitchFamily="34" charset="0"/>
              </a:rPr>
              <a:t>ajankohta </a:t>
            </a:r>
            <a:r>
              <a:rPr lang="fi-FI" altLang="fi-FI" sz="1600" dirty="0" smtClean="0">
                <a:cs typeface="Arial" panose="020B0604020202020204" pitchFamily="34" charset="0"/>
              </a:rPr>
              <a:t>talvi, jolloin </a:t>
            </a:r>
            <a:br>
              <a:rPr lang="fi-FI" altLang="fi-FI" sz="1600" dirty="0" smtClean="0">
                <a:cs typeface="Arial" panose="020B0604020202020204" pitchFamily="34" charset="0"/>
              </a:rPr>
            </a:br>
            <a:r>
              <a:rPr lang="fi-FI" altLang="fi-FI" sz="1600" dirty="0" smtClean="0">
                <a:cs typeface="Arial" panose="020B0604020202020204" pitchFamily="34" charset="0"/>
              </a:rPr>
              <a:t>maa on jäässä ja maassa on lunta, jolloin </a:t>
            </a:r>
          </a:p>
          <a:p>
            <a:pPr lvl="1">
              <a:lnSpc>
                <a:spcPct val="100000"/>
              </a:lnSpc>
              <a:defRPr/>
            </a:pPr>
            <a:r>
              <a:rPr lang="fi-FI" altLang="fi-FI" sz="1400" dirty="0">
                <a:cs typeface="Arial" panose="020B0604020202020204" pitchFamily="34" charset="0"/>
              </a:rPr>
              <a:t>U</a:t>
            </a:r>
            <a:r>
              <a:rPr lang="fi-FI" altLang="fi-FI" sz="1400" dirty="0" smtClean="0">
                <a:cs typeface="Arial" panose="020B0604020202020204" pitchFamily="34" charset="0"/>
              </a:rPr>
              <a:t>lkoilman </a:t>
            </a:r>
            <a:r>
              <a:rPr lang="fi-FI" altLang="fi-FI" sz="1400" dirty="0">
                <a:cs typeface="Arial" panose="020B0604020202020204" pitchFamily="34" charset="0"/>
              </a:rPr>
              <a:t>mikrobipitoisuudet </a:t>
            </a:r>
            <a:r>
              <a:rPr lang="fi-FI" altLang="fi-FI" sz="1400" dirty="0" smtClean="0">
                <a:cs typeface="Arial" panose="020B0604020202020204" pitchFamily="34" charset="0"/>
              </a:rPr>
              <a:t>alhaisempia, minkä vuoksi </a:t>
            </a:r>
            <a:r>
              <a:rPr lang="fi-FI" altLang="fi-FI" sz="1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1400" dirty="0" smtClean="0">
                <a:cs typeface="Arial" panose="020B0604020202020204" pitchFamily="34" charset="0"/>
              </a:rPr>
              <a:t>sisälähteiden </a:t>
            </a:r>
            <a:r>
              <a:rPr lang="fi-FI" altLang="fi-FI" sz="1400" dirty="0">
                <a:cs typeface="Arial" panose="020B0604020202020204" pitchFamily="34" charset="0"/>
              </a:rPr>
              <a:t>havaitseminen </a:t>
            </a:r>
            <a:r>
              <a:rPr lang="fi-FI" altLang="fi-FI" sz="1400" dirty="0" smtClean="0">
                <a:cs typeface="Arial" panose="020B0604020202020204" pitchFamily="34" charset="0"/>
              </a:rPr>
              <a:t>helpompaa.</a:t>
            </a:r>
            <a:endParaRPr lang="fi-FI" altLang="fi-FI" sz="1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fi-FI" altLang="fi-FI" sz="1600" dirty="0">
              <a:ea typeface="MS PGothic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70BC83-F4B9-4057-9F8B-D8A653E5024F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FFFFFF"/>
                </a:solidFill>
              </a:rPr>
              <a:t>Rakennusterveysasiantuntijakoulutus / PALMENIA 2014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36425"/>
            <a:ext cx="2664792" cy="44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061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>
                <a:solidFill>
                  <a:srgbClr val="FF0000"/>
                </a:solidFill>
              </a:rPr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/>
              <a:t>r</a:t>
            </a:r>
            <a:r>
              <a:rPr lang="fi-FI" sz="1200" dirty="0" smtClean="0"/>
              <a:t>iskiviestintä </a:t>
            </a:r>
            <a:r>
              <a:rPr lang="fi-FI" sz="1200" dirty="0" smtClean="0"/>
              <a:t>- opetussisältö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23023220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Ilmanäytteenotto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Selvittää, onko rakennuksen sisäilman </a:t>
            </a: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mikrobipitoisuudet ja -</a:t>
            </a:r>
            <a:r>
              <a:rPr lang="fi-FI" altLang="fi-FI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suvusto</a:t>
            </a: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tavanomaisia</a:t>
            </a:r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sijainti, ikä ja vuodenaika huomioiden).</a:t>
            </a:r>
          </a:p>
          <a:p>
            <a:pPr eaLnBrk="1" hangingPunct="1">
              <a:lnSpc>
                <a:spcPct val="100000"/>
              </a:lnSpc>
            </a:pP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/>
              <a:t>Ilmanäyte </a:t>
            </a:r>
            <a:r>
              <a:rPr lang="fi-FI" altLang="fi-FI" sz="1800" dirty="0" smtClean="0"/>
              <a:t>on aika- ja paikkariippuvainen; näytteestä saatu tulos kertoo vain sen </a:t>
            </a:r>
            <a:r>
              <a:rPr lang="fi-FI" altLang="fi-FI" sz="1800" dirty="0"/>
              <a:t>hetkisen </a:t>
            </a:r>
            <a:r>
              <a:rPr lang="fi-FI" altLang="fi-FI" sz="1800" dirty="0" smtClean="0"/>
              <a:t>tilanteen ja on herkkä olosuhteiden muutoksille.</a:t>
            </a:r>
          </a:p>
          <a:p>
            <a:pPr eaLnBrk="1" hangingPunct="1">
              <a:lnSpc>
                <a:spcPct val="100000"/>
              </a:lnSpc>
              <a:defRPr/>
            </a:pPr>
            <a:endParaRPr lang="fi-FI" altLang="fi-FI" sz="18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 smtClean="0"/>
              <a:t>Yksittäisen ilmanäytteen osoitusarvo on erittäin vähäinen, minkä vuoksi niitä täytyy ottaa useita eri tiloista tai huoneista.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 smtClean="0"/>
              <a:t>Vertailunäyte voi olla rakennuksen ”sisäinen” eli otettu sellaisesta tilasta, jossa rakennuksen käyttäjät eivät oireile tai jossa ei ole taustatietojen ja havaintojen perusteella syytä epäillä sisäilmaongelmaa.</a:t>
            </a:r>
          </a:p>
          <a:p>
            <a:pPr eaLnBrk="1" hangingPunct="1">
              <a:lnSpc>
                <a:spcPct val="100000"/>
              </a:lnSpc>
            </a:pPr>
            <a:endParaRPr lang="en-US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D9A873-9D64-4BBE-9161-2C43CD0163A6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F986C5-993E-4870-96E9-C31D5257774A}" type="slidenum">
              <a:rPr lang="fi-FI" altLang="fi-FI">
                <a:solidFill>
                  <a:srgbClr val="FFFFFF"/>
                </a:solidFill>
              </a:rPr>
              <a:pPr eaLnBrk="1" hangingPunct="1"/>
              <a:t>30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65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Ilmanäytteet</a:t>
            </a:r>
            <a:endParaRPr lang="fi-FI" sz="2800" dirty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Sisäilman mikrobeilla paljon ”normaaleja” lähteitä  </a:t>
            </a:r>
          </a:p>
          <a:p>
            <a:pPr lvl="1" eaLnBrk="1" hangingPunct="1">
              <a:buFontTx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Vaikuttavat tekijät kontrolloitava tai ainakin kirjattava tarkasti ylös, jos poisto/ehkäisy ei onnistu </a:t>
            </a:r>
            <a:b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vaikuttaa tulosten tulkintaan</a:t>
            </a:r>
          </a:p>
          <a:p>
            <a:pPr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Sekä pitoisuudet että lajisto otettava huomioon </a:t>
            </a:r>
          </a:p>
          <a:p>
            <a:pPr lvl="1" eaLnBrk="1" hangingPunct="1">
              <a:buFontTx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Lumipeitteen aikana suuri pitoisuus ja/tai epätavallinen lajisto kertoo sisälähteestä tai mikrobien kulkeutumisesta</a:t>
            </a:r>
          </a:p>
          <a:p>
            <a:pPr lvl="1" eaLnBrk="1" hangingPunct="1">
              <a:buFontTx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Sama indikaattorimikrobin esiintyminen useissa näytteissä vahvistaa löydöksen</a:t>
            </a:r>
          </a:p>
          <a:p>
            <a:pPr eaLnBrk="1" hangingPunct="1"/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Yksittäinen negatiivinen löydös ei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poissulje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mikrobilähteen esiintymistä</a:t>
            </a:r>
          </a:p>
          <a:p>
            <a:pPr eaLnBrk="1" hangingPunct="1"/>
            <a:endParaRPr lang="fi-FI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CC6C-CBB5-46A4-9C32-58002EF35CB3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25A45-18C8-4510-9151-07D9212F1662}" type="slidenum">
              <a:rPr lang="fi-FI" altLang="fi-FI">
                <a:solidFill>
                  <a:srgbClr val="FFFFFF"/>
                </a:solidFill>
              </a:rPr>
              <a:pPr eaLnBrk="1" hangingPunct="1"/>
              <a:t>31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002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2800"/>
              <a:t>Esimerkkejä </a:t>
            </a:r>
            <a:r>
              <a:rPr lang="fi-FI" altLang="fi-FI" sz="2800"/>
              <a:t>asuntojen </a:t>
            </a:r>
            <a:r>
              <a:rPr lang="fi-FI" altLang="fi-FI" sz="2800" smtClean="0"/>
              <a:t>normaalilähteistä</a:t>
            </a:r>
            <a:endParaRPr lang="fi-FI" sz="2800"/>
          </a:p>
        </p:txBody>
      </p:sp>
      <p:sp>
        <p:nvSpPr>
          <p:cNvPr id="3584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793F217-C969-4AC6-9FEB-2A1C600FE39F}" type="datetime1">
              <a:rPr lang="fi-FI" altLang="fi-FI" sz="1000" smtClean="0">
                <a:solidFill>
                  <a:srgbClr val="FFFFFF"/>
                </a:solidFill>
              </a:rPr>
              <a:t>16.6.2016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C167F63-2B7E-4B45-BA3E-9BF9ECC4B8F5}" type="slidenum">
              <a:rPr lang="fi-FI" altLang="fi-FI" sz="1000" smtClean="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pic>
        <p:nvPicPr>
          <p:cNvPr id="35845" name="Picture 3" descr="kaavio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63" y="1570256"/>
            <a:ext cx="6470556" cy="43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6454168" y="5877272"/>
            <a:ext cx="1430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1100" dirty="0">
                <a:solidFill>
                  <a:srgbClr val="000000"/>
                </a:solidFill>
                <a:latin typeface="+mn-lt"/>
              </a:rPr>
              <a:t>Lehtonen </a:t>
            </a:r>
            <a:r>
              <a:rPr lang="fi-FI" altLang="fi-FI" sz="1100" i="1" dirty="0">
                <a:solidFill>
                  <a:srgbClr val="000000"/>
                </a:solidFill>
                <a:latin typeface="+mn-lt"/>
              </a:rPr>
              <a:t>et al</a:t>
            </a:r>
            <a:r>
              <a:rPr lang="fi-FI" altLang="fi-FI" sz="1100" dirty="0">
                <a:solidFill>
                  <a:srgbClr val="000000"/>
                </a:solidFill>
                <a:latin typeface="+mn-lt"/>
              </a:rPr>
              <a:t>.1994</a:t>
            </a:r>
            <a:endParaRPr lang="fi-FI" altLang="fi-FI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6075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Ilmanäytteet lumettomana aikana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Otettava näyte myös ulkoilmasta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Tuloksen tulkinta perustuu sisä- ja ulkoilmanäytteiden vertailuun (</a:t>
            </a:r>
            <a:r>
              <a:rPr lang="fi-FI" altLang="fi-FI" dirty="0" err="1" smtClean="0">
                <a:cs typeface="Arial" panose="020B0604020202020204" pitchFamily="34" charset="0"/>
              </a:rPr>
              <a:t>sisä/ulko-suhde</a:t>
            </a:r>
            <a:r>
              <a:rPr lang="fi-FI" altLang="fi-FI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Jos sienipitoisuus on sisäilmassa suurempi kuin ulkoilmassa, tulos viittaa sisälähteeseen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Tarkastellaan pääasiassa </a:t>
            </a:r>
            <a:r>
              <a:rPr lang="fi-FI" altLang="fi-FI" dirty="0" err="1" smtClean="0">
                <a:cs typeface="Arial" panose="020B0604020202020204" pitchFamily="34" charset="0"/>
              </a:rPr>
              <a:t>suvustoa</a:t>
            </a:r>
            <a:endParaRPr lang="fi-FI" altLang="fi-FI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Nykytilanteessa ulkoilmanäyte hyvä ottaa myös talvella</a:t>
            </a:r>
          </a:p>
          <a:p>
            <a:pPr eaLnBrk="1" hangingPunct="1">
              <a:lnSpc>
                <a:spcPct val="100000"/>
              </a:lnSpc>
            </a:pPr>
            <a:endParaRPr lang="fi-FI" altLang="fi-FI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fi-FI" dirty="0" smtClean="0">
              <a:cs typeface="Arial" panose="020B0604020202020204" pitchFamily="34" charset="0"/>
            </a:endParaRPr>
          </a:p>
        </p:txBody>
      </p:sp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1E126-980A-4D72-815E-2B3FF45BB1E4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C2DA1-D55C-4EA1-9573-5205AA0E2F68}" type="slidenum">
              <a:rPr lang="fi-FI" altLang="fi-FI">
                <a:solidFill>
                  <a:srgbClr val="FFFFFF"/>
                </a:solidFill>
              </a:rPr>
              <a:pPr eaLnBrk="1" hangingPunct="1"/>
              <a:t>33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304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Ulkoilmanäyte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n. 1,5 m korkeudelta maan pinnasta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Vähintään 5 m etäisyydeltä rakennuksesta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 poistoilma-aukon tai ovien välittömässä läheisyydessä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Sateella katoksen alta 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Näytteenottolomakkeeseen kirjataan säätila ym.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Näytteenottoaika vaikuttaa siihen, miten paljon mikrobeja keräytyy maljoille</a:t>
            </a:r>
            <a:endParaRPr lang="en-US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045E9-1B34-400C-8C9D-8CD864CF17E0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0C4E9-8A6D-4A21-9DDA-571BE4A2709B}" type="slidenum">
              <a:rPr lang="fi-FI" altLang="fi-FI">
                <a:solidFill>
                  <a:srgbClr val="FFFFFF"/>
                </a:solidFill>
              </a:rPr>
              <a:pPr eaLnBrk="1" hangingPunct="1"/>
              <a:t>34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018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41E49-21E0-487F-BFC3-0A3D89FDB51F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66798-2DA0-45F8-AD31-EAC6A539E948}" type="slidenum">
              <a:rPr lang="fi-FI" altLang="fi-FI">
                <a:solidFill>
                  <a:srgbClr val="FFFFFF"/>
                </a:solidFill>
              </a:rPr>
              <a:pPr eaLnBrk="1" hangingPunct="1"/>
              <a:t>35</a:t>
            </a:fld>
            <a:endParaRPr lang="fi-FI" altLang="fi-FI">
              <a:solidFill>
                <a:srgbClr val="FFFFFF"/>
              </a:solidFill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0320"/>
              </p:ext>
            </p:extLst>
          </p:nvPr>
        </p:nvGraphicFramePr>
        <p:xfrm>
          <a:off x="1547664" y="332656"/>
          <a:ext cx="5832648" cy="596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3" imgW="6266138" imgH="7145069" progId="Word.Document.8">
                  <p:embed/>
                </p:oleObj>
              </mc:Choice>
              <mc:Fallback>
                <p:oleObj name="Document" r:id="rId3" imgW="6266138" imgH="71450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2656"/>
                        <a:ext cx="5832648" cy="5960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852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Ilmanäytteenotossa tarvittavat</a:t>
            </a:r>
            <a:r>
              <a:rPr lang="fi-FI" altLang="fi-FI" sz="2800" dirty="0" smtClean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i-FI" altLang="fi-FI" sz="2800" dirty="0">
                <a:cs typeface="Arial" pitchFamily="34" charset="0"/>
                <a:sym typeface="Wingdings" panose="05000000000000000000" pitchFamily="2" charset="2"/>
              </a:rPr>
              <a:t>v</a:t>
            </a:r>
            <a:r>
              <a:rPr lang="fi-FI" altLang="fi-FI" sz="2800" dirty="0" smtClean="0">
                <a:cs typeface="Arial" pitchFamily="34" charset="0"/>
                <a:sym typeface="Wingdings" panose="05000000000000000000" pitchFamily="2" charset="2"/>
              </a:rPr>
              <a:t>älineet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r>
              <a:rPr lang="fi-FI" altLang="fi-FI" sz="1800" dirty="0">
                <a:cs typeface="Arial" pitchFamily="34" charset="0"/>
              </a:rPr>
              <a:t>Sovitaan </a:t>
            </a:r>
            <a:r>
              <a:rPr lang="fi-FI" altLang="fi-FI" sz="1800" dirty="0" smtClean="0">
                <a:cs typeface="Arial" pitchFamily="34" charset="0"/>
              </a:rPr>
              <a:t>analysoivan laboratorion kanssa aikataulut.</a:t>
            </a:r>
          </a:p>
          <a:p>
            <a:pPr marL="0" indent="0" eaLnBrk="1" hangingPunct="1">
              <a:lnSpc>
                <a:spcPct val="75000"/>
              </a:lnSpc>
              <a:buNone/>
            </a:pPr>
            <a:r>
              <a:rPr lang="fi-FI" altLang="fi-FI" sz="1800" dirty="0" smtClean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75000"/>
              </a:lnSpc>
            </a:pPr>
            <a:r>
              <a:rPr lang="fi-FI" altLang="fi-FI" sz="1800" dirty="0" err="1" smtClean="0">
                <a:cs typeface="Arial" pitchFamily="34" charset="0"/>
              </a:rPr>
              <a:t>Keräimet</a:t>
            </a:r>
            <a:r>
              <a:rPr lang="fi-FI" altLang="fi-FI" sz="1800" dirty="0" smtClean="0">
                <a:cs typeface="Arial" pitchFamily="34" charset="0"/>
              </a:rPr>
              <a:t>, maljat, pumput ja muut valmistelut on tehtävä etukäteen</a:t>
            </a:r>
          </a:p>
          <a:p>
            <a:pPr lvl="1" eaLnBrk="1" hangingPunct="1">
              <a:lnSpc>
                <a:spcPct val="75000"/>
              </a:lnSpc>
            </a:pPr>
            <a:r>
              <a:rPr lang="fi-FI" altLang="fi-FI" sz="1600" dirty="0" smtClean="0">
                <a:cs typeface="Arial" pitchFamily="34" charset="0"/>
              </a:rPr>
              <a:t>Pumppujen kalibrointi, </a:t>
            </a:r>
            <a:r>
              <a:rPr lang="fi-FI" altLang="fi-FI" sz="1600" dirty="0" err="1" smtClean="0">
                <a:cs typeface="Arial" pitchFamily="34" charset="0"/>
              </a:rPr>
              <a:t>keräinten</a:t>
            </a:r>
            <a:r>
              <a:rPr lang="fi-FI" altLang="fi-FI" sz="1600" dirty="0" smtClean="0">
                <a:cs typeface="Arial" pitchFamily="34" charset="0"/>
              </a:rPr>
              <a:t> puhdistus, maljojen hankinta.</a:t>
            </a:r>
          </a:p>
          <a:p>
            <a:pPr lvl="1" eaLnBrk="1" hangingPunct="1">
              <a:lnSpc>
                <a:spcPct val="75000"/>
              </a:lnSpc>
            </a:pPr>
            <a:endParaRPr lang="fi-FI" altLang="fi-FI" dirty="0" smtClean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fi-FI" altLang="fi-FI" sz="1800" dirty="0" smtClean="0">
                <a:cs typeface="Arial" pitchFamily="34" charset="0"/>
              </a:rPr>
              <a:t>Tavaroiden kuljettaminen näytteenottopaikalle ja maljojen kuljettaminen laboratorioon näytteenoton päätyttyä.</a:t>
            </a:r>
          </a:p>
          <a:p>
            <a:pPr eaLnBrk="1" hangingPunct="1">
              <a:lnSpc>
                <a:spcPct val="75000"/>
              </a:lnSpc>
            </a:pPr>
            <a:endParaRPr lang="fi-FI" altLang="fi-FI" sz="1800" dirty="0" smtClean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fi-FI" altLang="fi-FI" sz="1800" dirty="0" smtClean="0">
                <a:cs typeface="Arial" pitchFamily="34" charset="0"/>
              </a:rPr>
              <a:t>Rakennuksen käyttäjien tai asukkaan ohjeistus asioista, joita pitää välttää ennen näytteenottoa.</a:t>
            </a:r>
          </a:p>
          <a:p>
            <a:pPr eaLnBrk="1" hangingPunct="1">
              <a:lnSpc>
                <a:spcPct val="75000"/>
              </a:lnSpc>
            </a:pPr>
            <a:endParaRPr lang="fi-FI" altLang="fi-FI" sz="1800" dirty="0" smtClean="0">
              <a:cs typeface="Arial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fi-FI" altLang="fi-FI" sz="1800" dirty="0" smtClean="0">
                <a:cs typeface="Arial" pitchFamily="34" charset="0"/>
              </a:rPr>
              <a:t>Mikrobipitoisuuksia lisäävä toiminta ennen näytteenottoa ja sen aikana on huomioitava ja kirjattava.</a:t>
            </a:r>
          </a:p>
        </p:txBody>
      </p:sp>
      <p:sp>
        <p:nvSpPr>
          <p:cNvPr id="81922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374F55-320F-458F-8C83-D30350E24AB9}" type="datetime1">
              <a:rPr lang="fi-FI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chemeClr val="bg1"/>
                </a:solidFill>
              </a:rPr>
              <a:t>KIINKO 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CEF490E-6DDF-4A7D-9B21-07CF79A17A9F}" type="slidenum">
              <a:rPr lang="fi-FI" altLang="fi-FI" sz="1000" smtClean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555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292" y="260648"/>
            <a:ext cx="7489824" cy="1079500"/>
          </a:xfrm>
        </p:spPr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Andersen 6-vaiheimpaktori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600" b="1" dirty="0" smtClean="0"/>
              <a:t>keräin</a:t>
            </a:r>
            <a:r>
              <a:rPr lang="fi-FI" sz="1600" dirty="0" smtClean="0"/>
              <a:t>, jossa jokainen vaihe on erikokoinen </a:t>
            </a:r>
            <a:r>
              <a:rPr lang="fi-FI" sz="1600" dirty="0" err="1" smtClean="0"/>
              <a:t>reijitetty</a:t>
            </a:r>
            <a:r>
              <a:rPr lang="fi-FI" sz="1600" dirty="0" smtClean="0"/>
              <a:t> ”siivilä”, joka ohjaa hiukkasten kulkua ilmavirran mukana </a:t>
            </a:r>
            <a:r>
              <a:rPr lang="fi-FI" sz="1600" dirty="0" smtClean="0">
                <a:sym typeface="Wingdings" panose="05000000000000000000" pitchFamily="2" charset="2"/>
              </a:rPr>
              <a:t> erikokoiset itiöt pysähtyvät eri vaiheisiin ja iskeytyvät suoraan </a:t>
            </a:r>
            <a:r>
              <a:rPr lang="fi-FI" sz="1600" dirty="0" err="1" smtClean="0">
                <a:sym typeface="Wingdings" panose="05000000000000000000" pitchFamily="2" charset="2"/>
              </a:rPr>
              <a:t>keräimessä</a:t>
            </a:r>
            <a:r>
              <a:rPr lang="fi-FI" sz="1600" dirty="0" smtClean="0">
                <a:sym typeface="Wingdings" panose="05000000000000000000" pitchFamily="2" charset="2"/>
              </a:rPr>
              <a:t> olevien maljojen </a:t>
            </a:r>
            <a:r>
              <a:rPr lang="fi-FI" sz="1600" dirty="0" smtClean="0">
                <a:sym typeface="Wingdings" panose="05000000000000000000" pitchFamily="2" charset="2"/>
              </a:rPr>
              <a:t>pinnoille</a:t>
            </a:r>
            <a:br>
              <a:rPr lang="fi-FI" sz="1600" dirty="0" smtClean="0">
                <a:sym typeface="Wingdings" panose="05000000000000000000" pitchFamily="2" charset="2"/>
              </a:rPr>
            </a:br>
            <a:endParaRPr lang="fi-FI" sz="1600" dirty="0" smtClean="0">
              <a:sym typeface="Wingdings" panose="05000000000000000000" pitchFamily="2" charset="2"/>
            </a:endParaRPr>
          </a:p>
          <a:p>
            <a:pPr marL="273050" lvl="1" indent="0">
              <a:buNone/>
            </a:pPr>
            <a:r>
              <a:rPr lang="fi-FI" sz="1600" b="1" dirty="0" smtClean="0">
                <a:sym typeface="Wingdings" panose="05000000000000000000" pitchFamily="2" charset="2"/>
              </a:rPr>
              <a:t>+ pumput</a:t>
            </a:r>
            <a:endParaRPr lang="fi-FI" sz="1600" b="1" dirty="0">
              <a:sym typeface="Wingdings" panose="05000000000000000000" pitchFamily="2" charset="2"/>
            </a:endParaRPr>
          </a:p>
          <a:p>
            <a:pPr marL="273050" lvl="1" indent="0">
              <a:buNone/>
            </a:pPr>
            <a:r>
              <a:rPr lang="fi-FI" sz="1600" b="1" dirty="0" smtClean="0">
                <a:sym typeface="Wingdings" panose="05000000000000000000" pitchFamily="2" charset="2"/>
              </a:rPr>
              <a:t>+ maljat</a:t>
            </a:r>
            <a:endParaRPr lang="fi-FI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839ED-86D7-4538-8169-7BCFD2374BEF}" type="datetime1">
              <a:rPr lang="fi-FI" smtClean="0">
                <a:solidFill>
                  <a:srgbClr val="FFFFFF"/>
                </a:solidFill>
              </a:r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7DB68-5FD3-4713-9969-BD8901141A34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2" name="Ryhmitä 1"/>
          <p:cNvGrpSpPr/>
          <p:nvPr/>
        </p:nvGrpSpPr>
        <p:grpSpPr>
          <a:xfrm>
            <a:off x="357412" y="2672669"/>
            <a:ext cx="8319044" cy="3492635"/>
            <a:chOff x="181203" y="2824214"/>
            <a:chExt cx="8319044" cy="3492635"/>
          </a:xfrm>
        </p:grpSpPr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" b="3479"/>
            <a:stretch/>
          </p:blipFill>
          <p:spPr bwMode="auto">
            <a:xfrm>
              <a:off x="6228184" y="2824214"/>
              <a:ext cx="2272063" cy="31970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246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8951" r="8122" b="5197"/>
            <a:stretch/>
          </p:blipFill>
          <p:spPr bwMode="auto">
            <a:xfrm>
              <a:off x="3296204" y="3738144"/>
              <a:ext cx="2859972" cy="22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0" r="11218"/>
            <a:stretch/>
          </p:blipFill>
          <p:spPr bwMode="auto">
            <a:xfrm>
              <a:off x="635534" y="3738144"/>
              <a:ext cx="2568314" cy="22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1203" y="6055239"/>
              <a:ext cx="2254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>
                  <a:solidFill>
                    <a:srgbClr val="000000"/>
                  </a:solidFill>
                </a:rPr>
                <a:t>Kuva</a:t>
              </a:r>
              <a:r>
                <a:rPr lang="fi-FI" sz="1050" dirty="0" smtClean="0">
                  <a:solidFill>
                    <a:srgbClr val="000000"/>
                  </a:solidFill>
                </a:rPr>
                <a:t>: Sisäilmaterveys</a:t>
              </a:r>
              <a:endParaRPr lang="fi-FI" sz="105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51060" y="6048406"/>
              <a:ext cx="2254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>
                  <a:solidFill>
                    <a:srgbClr val="000000"/>
                  </a:solidFill>
                </a:rPr>
                <a:t>Kuva</a:t>
              </a:r>
              <a:r>
                <a:rPr lang="fi-FI" sz="1050" dirty="0" smtClean="0">
                  <a:solidFill>
                    <a:srgbClr val="000000"/>
                  </a:solidFill>
                </a:rPr>
                <a:t>: </a:t>
              </a:r>
              <a:r>
                <a:rPr lang="fi-FI" sz="1050" dirty="0" err="1" smtClean="0">
                  <a:solidFill>
                    <a:srgbClr val="000000"/>
                  </a:solidFill>
                </a:rPr>
                <a:t>www.medscape.com</a:t>
              </a:r>
              <a:endParaRPr lang="fi-FI" sz="105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0380" y="6034178"/>
              <a:ext cx="2254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>
                  <a:solidFill>
                    <a:srgbClr val="000000"/>
                  </a:solidFill>
                </a:rPr>
                <a:t>Kuva</a:t>
              </a:r>
              <a:r>
                <a:rPr lang="fi-FI" sz="1050" dirty="0" smtClean="0">
                  <a:solidFill>
                    <a:srgbClr val="000000"/>
                  </a:solidFill>
                </a:rPr>
                <a:t>: </a:t>
              </a:r>
              <a:r>
                <a:rPr lang="fi-FI" sz="1050" dirty="0" err="1" smtClean="0">
                  <a:solidFill>
                    <a:srgbClr val="000000"/>
                  </a:solidFill>
                </a:rPr>
                <a:t>www.me.ust.hk</a:t>
              </a:r>
              <a:endParaRPr lang="fi-FI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42722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 Andersen 6-vaiheimpaktorilla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Tarvittavat elatusalustat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Sienet: M2- ja DG-18  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Bakteerit: THG  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Kuljetetaan kylmälaukussa, ei saa jäätyä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Näytemaljat +1 malja kenttänollanäytteeksi</a:t>
            </a:r>
          </a:p>
          <a:p>
            <a:pPr lvl="2" eaLnBrk="1" hangingPunct="1">
              <a:lnSpc>
                <a:spcPct val="10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Kuljetetaan mukana kuten näytteet, 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 avata, eikä laiteta </a:t>
            </a:r>
            <a:r>
              <a:rPr lang="fi-FI" alt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keräimeen</a:t>
            </a: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1 näyte: 6+1 M2,  6+1 DG-18 ja 6+1 THG maljaa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Pumppujen ilmavirtauksen on oltava 28.3 l/min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Virtauksen tarkastukseen käytetty laite kalibroitava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Kalibroinnit ja tarkastukset merkitään laitepäiväkirjaan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US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DE6835-D9C2-40D6-8766-C7B39BDB06BF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40B1BF-785A-4886-84BD-BD895E42B0DE}" type="slidenum">
              <a:rPr lang="fi-FI" altLang="fi-FI">
                <a:solidFill>
                  <a:srgbClr val="FFFFFF"/>
                </a:solidFill>
              </a:rPr>
              <a:pPr eaLnBrk="1" hangingPunct="1"/>
              <a:t>38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07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Impaktorin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puhdistaminen</a:t>
            </a:r>
            <a:endParaRPr lang="fi-FI" sz="2800" dirty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Ennen jokaista näytteenottoa suihkutetaan 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 (v/v) etanolilla ja annetaan kuivua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Kohteitten välillä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Poistetaan tiivisteet, jotka puhdistetaan etanoliin kostetulla paperilla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Keräin upotetaan etanoliin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Annetaan kuivua puhtaan alustan päällä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</a:pPr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Säännöllisin väliajoin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Tiivisteet ja vaiheet irrotetaan ja pestään laimealla saippualiuoksella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Puhdistus ultraäänipesurissa 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Siiviläosien reiät puhdistetaan paineilmalla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Keräin upotetaan etanoliin 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Puhdistukset merkitään laitepäiväkirjaan</a:t>
            </a:r>
          </a:p>
          <a:p>
            <a:pPr lvl="1" eaLnBrk="1" hangingPunct="1">
              <a:lnSpc>
                <a:spcPct val="75000"/>
              </a:lnSpc>
            </a:pPr>
            <a:endParaRPr lang="en-US" alt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561618-21CF-4A5A-8ED0-9B4108FCC0C2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94B85C-6426-44E3-94E5-6A9F84FB36F0}" type="slidenum">
              <a:rPr lang="fi-FI" altLang="fi-FI">
                <a:solidFill>
                  <a:srgbClr val="FFFFFF"/>
                </a:solidFill>
              </a:rPr>
              <a:pPr eaLnBrk="1" hangingPunct="1"/>
              <a:t>39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7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i-FI" sz="2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Mistä</a:t>
            </a:r>
            <a:r>
              <a:rPr lang="en-US" altLang="fi-FI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näytteitä</a:t>
            </a:r>
            <a:r>
              <a:rPr lang="en-US" altLang="fi-FI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otetaan</a:t>
            </a:r>
            <a:r>
              <a:rPr lang="en-US" altLang="fi-FI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  <a:endParaRPr lang="en-US" altLang="fi-FI" sz="2000" dirty="0" smtClean="0">
              <a:solidFill>
                <a:srgbClr val="FF99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ateriaali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-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pinta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- ja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esimerkiksi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ilmankostuttimen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vedestä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otetut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näytteet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voivat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kuvata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materiaalissa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pinnalla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tai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nesteessä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tapahtuvaa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mikrobikasvua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josta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altistavat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mikrobiepäpuhtaudet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ovat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lähtöisin</a:t>
            </a:r>
            <a:endParaRPr lang="en-US" altLang="fi-FI" sz="19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fi-FI" sz="19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I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lmanäyte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kuvaa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hengitystie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- ja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limakalvoaltistumista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paremmin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kuin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pinta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-,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pöly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- tai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materiaalinäytteet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sekä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fi-FI" altLang="fi-FI" sz="1900" dirty="0" smtClean="0"/>
              <a:t>osoittaa </a:t>
            </a:r>
            <a:r>
              <a:rPr lang="fi-FI" sz="1900" dirty="0" smtClean="0"/>
              <a:t>epäpuhtauslähteen </a:t>
            </a:r>
            <a:r>
              <a:rPr lang="fi-FI" sz="1900" dirty="0"/>
              <a:t>tai kontaminaation </a:t>
            </a:r>
            <a:r>
              <a:rPr lang="fi-FI" sz="1900" dirty="0" smtClean="0"/>
              <a:t>olemassaolon</a:t>
            </a:r>
            <a:endParaRPr lang="en-US" altLang="fi-FI" sz="19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en-US" altLang="fi-FI" sz="1900" dirty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innoilta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otetut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laskeutuneen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pölyn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näytteet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kuvaavat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ilmasta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pinnalle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siirtyneitä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mikrobipartikkeleita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ja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siten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epäsuorasti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myös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hengitystie</a:t>
            </a:r>
            <a:r>
              <a:rPr lang="en-US" altLang="fi-FI" sz="19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- ja </a:t>
            </a:r>
            <a:r>
              <a:rPr lang="en-US" altLang="fi-FI" sz="19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limakalvoaltistumista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9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sekä</a:t>
            </a:r>
            <a:r>
              <a:rPr lang="en-US" altLang="fi-FI" sz="1900" dirty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fi-FI" altLang="fi-FI" sz="1900" dirty="0" smtClean="0"/>
              <a:t>osoittavat </a:t>
            </a:r>
            <a:r>
              <a:rPr lang="fi-FI" sz="1900" dirty="0"/>
              <a:t>epäpuhtauslähteen tai kontaminaation </a:t>
            </a:r>
            <a:r>
              <a:rPr lang="fi-FI" sz="1900" dirty="0" smtClean="0"/>
              <a:t>olemassaolon</a:t>
            </a:r>
            <a:endParaRPr lang="en-US" altLang="fi-FI" sz="24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fi-FI" sz="24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054725"/>
            <a:ext cx="1799091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i-FI" dirty="0" err="1" smtClean="0">
                <a:latin typeface="+mn-lt"/>
              </a:rPr>
              <a:t>Työterveyslaitos</a:t>
            </a:r>
            <a:r>
              <a:rPr lang="en-US" altLang="fi-FI" dirty="0" smtClean="0">
                <a:latin typeface="+mn-lt"/>
              </a:rPr>
              <a:t>/MR</a:t>
            </a:r>
            <a:endParaRPr lang="en-US" altLang="fi-FI" dirty="0">
              <a:latin typeface="+mn-lt"/>
            </a:endParaRP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2C2EBB-77D1-44E5-84B7-5F7BF406781F}" type="slidenum">
              <a:rPr lang="en-US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5940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 Andersen 6-vaiheimpaktorilla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Aseta maljat </a:t>
            </a:r>
            <a:r>
              <a:rPr lang="fi-FI" altLang="fi-FI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keräimeen</a:t>
            </a:r>
            <a:endParaRPr lang="fi-FI" altLang="fi-FI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Kannet jätetään puhtaan alustan päälle alaspäin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Keräin kootaan niin, että alimpana on keräimen vaihe 6, sitten 5, 4 ,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3 ,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ja päällimmäisenä vaihe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1-1.5 m korkeudelta, huoneen keskeltä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Jos mahdollista ottaa kaikki kasvualustat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yhtä aikaa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rinnakkain, aseta keräimet riittävän kauas 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toisistaan</a:t>
            </a: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Esilämmitä pumppu ennen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keräystä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Yhdistä keräin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puhtaalla letkulla tiiviisti säädettyyn </a:t>
            </a:r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pumppuun</a:t>
            </a:r>
          </a:p>
          <a:p>
            <a:pPr eaLnBrk="1" hangingPunct="1"/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Poista </a:t>
            </a:r>
            <a:r>
              <a:rPr lang="fi-FI" altLang="fi-FI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impaktorin</a:t>
            </a:r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korkki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 aloita keräys 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Talvella n. 5-10 min ongelmakohteissa, n. 10-15 min vertailukohteissa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Sulan maan aikaan n. 7-10 min sisällä, n. 3-5 min ulkona</a:t>
            </a:r>
          </a:p>
          <a:p>
            <a:pPr lvl="1" eaLnBrk="1" hangingPunct="1">
              <a:buFontTx/>
              <a:buNone/>
            </a:pPr>
            <a:endParaRPr lang="en-US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2ED1C-3337-4181-BE8A-4ECFC1513994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957B2C-B314-4C94-82D4-C0656529F96B}" type="slidenum">
              <a:rPr lang="fi-FI" altLang="fi-FI">
                <a:solidFill>
                  <a:srgbClr val="FFFFFF"/>
                </a:solidFill>
              </a:rPr>
              <a:pPr eaLnBrk="1" hangingPunct="1"/>
              <a:t>40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2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 Andersen 6-vaiheimpaktorilla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Vältä oleskelua </a:t>
            </a:r>
            <a:r>
              <a:rPr lang="fi-FI" alt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keräimen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välittömässä läheisyydessä (kontaminaatioriski !)</a:t>
            </a:r>
          </a:p>
          <a:p>
            <a:pPr eaLnBrk="1" hangingPunct="1"/>
            <a:r>
              <a:rPr lang="fi-FI" altLang="fi-FI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Täytä näytteenottolomake!!!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Merkitse näytteenotto laitepäiväkirjaan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Välittömästi keräyksen jälkeen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pura keräin ja sulje maljat</a:t>
            </a:r>
          </a:p>
          <a:p>
            <a:pPr lvl="1" eaLnBrk="1" hangingPunct="1"/>
            <a:r>
              <a:rPr lang="fi-FI" altLang="fi-FI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merkitse maljojen sivuun vaiheen numero 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niputa maljat teipillä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Merkitse näytteeseen näytetunnus, päivämäärä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Toimita näytteet kylmälaukussa mahdollisimman nopeasti  analysoivaan laboratorioon</a:t>
            </a:r>
          </a:p>
          <a:p>
            <a:pPr lvl="1" eaLnBrk="1" hangingPunct="1"/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Sekundääripesäkkeet</a:t>
            </a: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Kasvatus 7-14 vrk ja pesäkkeiden tunnistaminen </a:t>
            </a:r>
          </a:p>
          <a:p>
            <a:pPr lvl="1" eaLnBrk="1" hangingPunct="1">
              <a:buFontTx/>
              <a:buNone/>
            </a:pPr>
            <a:endParaRPr lang="en-US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4C93C-D068-4298-9002-3574C1AC6CDC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D2982-E28E-4F0B-952D-93EE1214FCB7}" type="slidenum">
              <a:rPr lang="fi-FI" altLang="fi-FI">
                <a:solidFill>
                  <a:srgbClr val="FFFFFF"/>
                </a:solidFill>
              </a:rPr>
              <a:pPr eaLnBrk="1" hangingPunct="1"/>
              <a:t>41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07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C296C-1782-4966-9AEB-88E51468E2A8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ED4DD-5496-49C4-B8D6-6E42F247D1E9}" type="slidenum">
              <a:rPr lang="fi-FI" altLang="fi-FI">
                <a:solidFill>
                  <a:srgbClr val="FFFFFF"/>
                </a:solidFill>
              </a:rPr>
              <a:pPr eaLnBrk="1" hangingPunct="1"/>
              <a:t>42</a:t>
            </a:fld>
            <a:endParaRPr lang="fi-FI" altLang="fi-FI">
              <a:solidFill>
                <a:srgbClr val="FFFFFF"/>
              </a:solidFill>
            </a:endParaRPr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675625"/>
              </p:ext>
            </p:extLst>
          </p:nvPr>
        </p:nvGraphicFramePr>
        <p:xfrm>
          <a:off x="558344" y="624301"/>
          <a:ext cx="5143074" cy="54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3" imgW="6687502" imgH="7785706" progId="Word.Document.8">
                  <p:embed/>
                </p:oleObj>
              </mc:Choice>
              <mc:Fallback>
                <p:oleObj name="Document" r:id="rId3" imgW="6687502" imgH="77857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44" y="624301"/>
                        <a:ext cx="5143074" cy="54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Ryhmitä 2"/>
          <p:cNvGrpSpPr/>
          <p:nvPr/>
        </p:nvGrpSpPr>
        <p:grpSpPr>
          <a:xfrm>
            <a:off x="5551738" y="812917"/>
            <a:ext cx="3263070" cy="5256584"/>
            <a:chOff x="5701418" y="908720"/>
            <a:chExt cx="3263070" cy="5256584"/>
          </a:xfrm>
        </p:grpSpPr>
        <p:pic>
          <p:nvPicPr>
            <p:cNvPr id="41003" name="Picture 4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7" t="14820" r="23157" b="19445"/>
            <a:stretch/>
          </p:blipFill>
          <p:spPr bwMode="auto">
            <a:xfrm>
              <a:off x="6102443" y="908720"/>
              <a:ext cx="2862045" cy="525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01418" y="5877272"/>
              <a:ext cx="22549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err="1">
                  <a:solidFill>
                    <a:schemeClr val="bg1"/>
                  </a:solidFill>
                </a:rPr>
                <a:t>Kuva</a:t>
              </a:r>
              <a:r>
                <a:rPr lang="fi-FI" sz="1050" smtClean="0">
                  <a:solidFill>
                    <a:schemeClr val="bg1"/>
                  </a:solidFill>
                </a:rPr>
                <a:t>: Sisäilmaterveys</a:t>
              </a:r>
              <a:endParaRPr lang="fi-FI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790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Toiminnallisia virhelähteitä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Rakennuksen käyttäjän tai </a:t>
            </a:r>
            <a:r>
              <a:rPr lang="fi-FI" altLang="fi-FI" dirty="0">
                <a:cs typeface="Arial" panose="020B0604020202020204" pitchFamily="34" charset="0"/>
              </a:rPr>
              <a:t>a</a:t>
            </a:r>
            <a:r>
              <a:rPr lang="fi-FI" altLang="fi-FI" dirty="0" smtClean="0">
                <a:cs typeface="Arial" panose="020B0604020202020204" pitchFamily="34" charset="0"/>
              </a:rPr>
              <a:t>sukkaan ohjeistus asioista, joita pitää välttää ennen näytteenottoa</a:t>
            </a:r>
          </a:p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Mikrobipitoisuuksia lisäävä toiminta ennen näytteenottoa ja sen aikana</a:t>
            </a:r>
          </a:p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Normaalilähteitä ei kirjattu</a:t>
            </a:r>
          </a:p>
          <a:p>
            <a:pPr eaLnBrk="1" hangingPunct="1"/>
            <a:r>
              <a:rPr lang="fi-FI" altLang="fi-FI" dirty="0" smtClean="0"/>
              <a:t>Ikkunat ja/tai ovet </a:t>
            </a:r>
            <a:r>
              <a:rPr lang="fi-FI" altLang="fi-FI" dirty="0"/>
              <a:t>auki</a:t>
            </a:r>
          </a:p>
          <a:p>
            <a:pPr eaLnBrk="1" hangingPunct="1"/>
            <a:r>
              <a:rPr lang="fi-FI" altLang="fi-FI" dirty="0"/>
              <a:t>Eri päivinä toistetut mittaukset: paine-erot erilaiset, IV erilainen</a:t>
            </a:r>
          </a:p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(Vaurio piilossa rakenteissa, mikrobit ei vapaudu tasaisesti)</a:t>
            </a:r>
          </a:p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(Alipaineisuus, vaurio rakenteissa)</a:t>
            </a:r>
          </a:p>
          <a:p>
            <a:pPr eaLnBrk="1" hangingPunct="1"/>
            <a:r>
              <a:rPr lang="fi-FI" altLang="fi-FI" dirty="0" smtClean="0">
                <a:cs typeface="Arial" panose="020B0604020202020204" pitchFamily="34" charset="0"/>
              </a:rPr>
              <a:t>(Ylipaineisuus, esim. kellari)</a:t>
            </a:r>
          </a:p>
        </p:txBody>
      </p:sp>
      <p:sp>
        <p:nvSpPr>
          <p:cNvPr id="4710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269418-BE69-497B-AB9A-A3C3C1742814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8E5F4-436B-41D9-A298-3667744A324C}" type="slidenum">
              <a:rPr lang="fi-FI" altLang="fi-FI">
                <a:solidFill>
                  <a:srgbClr val="FFFFFF"/>
                </a:solidFill>
              </a:rPr>
              <a:pPr eaLnBrk="1" hangingPunct="1"/>
              <a:t>43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785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/>
              <a:t>Tekniset virhelähteet  </a:t>
            </a:r>
            <a:endParaRPr lang="en-US" altLang="fi-FI" sz="2800" dirty="0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Puutteellinen </a:t>
            </a:r>
            <a:r>
              <a:rPr lang="fi-FI" altLang="fi-FI" dirty="0" err="1" smtClean="0"/>
              <a:t>keräimen</a:t>
            </a:r>
            <a:r>
              <a:rPr lang="fi-FI" altLang="fi-FI" dirty="0" smtClean="0"/>
              <a:t> puhdistus 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Sarjanäytteenotossa uusia maljoja ei vaihdettu </a:t>
            </a:r>
            <a:r>
              <a:rPr lang="fi-FI" altLang="fi-FI" dirty="0" err="1" smtClean="0"/>
              <a:t>keräimeen</a:t>
            </a:r>
            <a:endParaRPr lang="fi-FI" altLang="fi-FI" dirty="0" smtClean="0"/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Pumppu 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huonosti kytketty </a:t>
            </a:r>
            <a:r>
              <a:rPr lang="fi-FI" alt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keräimeen</a:t>
            </a:r>
            <a:endParaRPr lang="fi-FI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imuletku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taitoksissa tai tukossa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kalibroitu tai väärä tilavuusvirta	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ei päällä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kylmä/jäässä, tilavuusvirta ei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tasainen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keräysaika liian lyhyt, virtaus ei ehdi tasaantua 28.3 l/min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pumppu tulisi käynnistää aina 20 min ennen näytteenottoa!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fi-FI" altLang="fi-FI" sz="1800" dirty="0" smtClean="0"/>
          </a:p>
        </p:txBody>
      </p:sp>
      <p:sp>
        <p:nvSpPr>
          <p:cNvPr id="481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54335-0531-47C2-9761-0F1096B58115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43AC62-E155-4604-8134-C9EC2B6A56A9}" type="slidenum">
              <a:rPr lang="fi-FI" altLang="fi-FI">
                <a:solidFill>
                  <a:srgbClr val="FFFFFF"/>
                </a:solidFill>
              </a:rPr>
              <a:pPr eaLnBrk="1" hangingPunct="1"/>
              <a:t>44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334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GB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6-vaiheimpaktori</a:t>
            </a:r>
          </a:p>
        </p:txBody>
      </p:sp>
      <p:sp>
        <p:nvSpPr>
          <p:cNvPr id="5018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827088" y="1772791"/>
            <a:ext cx="3668712" cy="3960465"/>
          </a:xfr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Suoraan kasvatusalustalle, helppo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Tunnistaminen mahdollista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Vertailuaineisto saatavilla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Tulkintaohjeet olemassa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Toiminta kontrolloitavissa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(kokojakauma)</a:t>
            </a: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1772791"/>
            <a:ext cx="3668713" cy="3960465"/>
          </a:xfr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Haitat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Vain elinkykyiset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Lyhytaikainen näyte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Hidas (7-14 vrk)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Näytteenotto vaati resursseja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Maljat toimitettava laboratorioon pian näytteenoton jälkeen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None/>
            </a:pP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644982-56E9-4EF7-AFD5-8E959AD4143E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01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1F8A5-5460-4765-8542-A21A6767880B}" type="slidenum">
              <a:rPr lang="fi-FI" altLang="fi-FI">
                <a:solidFill>
                  <a:srgbClr val="FFFFFF"/>
                </a:solidFill>
              </a:rPr>
              <a:pPr eaLnBrk="1" hangingPunct="1"/>
              <a:t>45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832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1-vaiheimpaktori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7088" y="1628774"/>
            <a:ext cx="3668712" cy="231909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fi-FI" alt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Suoraan kasvatusalustalle, helppo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Vaatii vähemmän resursseja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Tunnistaminen mahdollista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Toiminta kontrolloitavissa</a:t>
            </a:r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SzPct val="70000"/>
              <a:buNone/>
            </a:pP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chemeClr val="bg1"/>
              </a:buClr>
            </a:pPr>
            <a:endParaRPr lang="fi-FI" altLang="fi-F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28776"/>
            <a:ext cx="3668713" cy="23190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fi-FI" alt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Haitat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Vain elinkykyiset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Lyhytaikainen näyte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Hidas (7-14 vrk)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Tunnistaminen voi olla vaikeaa jos malja täynnä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Vertailuaineistoa ei olemassa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0000"/>
            </a:pPr>
            <a:r>
              <a:rPr lang="fi-FI" alt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 tulkintaohjeita</a:t>
            </a:r>
          </a:p>
          <a:p>
            <a:pPr marL="0" indent="0" eaLnBrk="1" hangingPunct="1">
              <a:lnSpc>
                <a:spcPct val="90000"/>
              </a:lnSpc>
              <a:buClr>
                <a:schemeClr val="bg1"/>
              </a:buClr>
              <a:buSzPct val="70000"/>
              <a:buNone/>
            </a:pPr>
            <a:endParaRPr lang="fi-FI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chemeClr val="bg1"/>
              </a:buClr>
            </a:pPr>
            <a:endParaRPr lang="fi-FI" alt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7843B-47E8-47DD-AD8B-7E3A3620376D}" type="datetime1">
              <a:rPr lang="fi-FI" smtClean="0">
                <a:solidFill>
                  <a:srgbClr val="FFFFFF"/>
                </a:solidFill>
              </a:r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01718-8B6A-4428-A84F-4DB1AB7F8DF6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3" name="Ryhmitä 2"/>
          <p:cNvGrpSpPr/>
          <p:nvPr/>
        </p:nvGrpSpPr>
        <p:grpSpPr>
          <a:xfrm>
            <a:off x="899592" y="4135072"/>
            <a:ext cx="2880320" cy="2147615"/>
            <a:chOff x="515848" y="4005064"/>
            <a:chExt cx="3605153" cy="2480172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38" y="4005064"/>
              <a:ext cx="3541663" cy="24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5848" y="6223626"/>
              <a:ext cx="1095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>
                  <a:solidFill>
                    <a:srgbClr val="000000"/>
                  </a:solidFill>
                </a:rPr>
                <a:t>Kuva: </a:t>
              </a:r>
              <a:r>
                <a:rPr lang="fi-FI" sz="1050" dirty="0" err="1">
                  <a:solidFill>
                    <a:srgbClr val="000000"/>
                  </a:solidFill>
                </a:rPr>
                <a:t>Equipco</a:t>
              </a:r>
              <a:endParaRPr lang="fi-FI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8707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fi-FI" sz="2800" dirty="0" err="1" smtClean="0">
                <a:cs typeface="Arial" pitchFamily="34" charset="0"/>
              </a:rPr>
              <a:t>Ilmanäytteisiin</a:t>
            </a:r>
            <a:r>
              <a:rPr lang="en-GB" altLang="fi-FI" sz="2800" dirty="0" smtClean="0">
                <a:cs typeface="Arial" pitchFamily="34" charset="0"/>
              </a:rPr>
              <a:t> </a:t>
            </a:r>
            <a:r>
              <a:rPr lang="en-GB" altLang="fi-FI" sz="2800" dirty="0" err="1" smtClean="0">
                <a:cs typeface="Arial" pitchFamily="34" charset="0"/>
              </a:rPr>
              <a:t>yleisesti</a:t>
            </a:r>
            <a:r>
              <a:rPr lang="en-GB" altLang="fi-FI" sz="2800" dirty="0" smtClean="0">
                <a:cs typeface="Arial" pitchFamily="34" charset="0"/>
              </a:rPr>
              <a:t> </a:t>
            </a:r>
            <a:r>
              <a:rPr lang="en-GB" altLang="fi-FI" sz="2800" dirty="0" err="1" smtClean="0">
                <a:cs typeface="Arial" pitchFamily="34" charset="0"/>
              </a:rPr>
              <a:t>liittyviä</a:t>
            </a:r>
            <a:r>
              <a:rPr lang="en-GB" altLang="fi-FI" sz="2800" dirty="0" smtClean="0">
                <a:cs typeface="Arial" pitchFamily="34" charset="0"/>
              </a:rPr>
              <a:t> </a:t>
            </a:r>
            <a:r>
              <a:rPr lang="en-GB" altLang="fi-FI" sz="2800" dirty="0" err="1" smtClean="0">
                <a:cs typeface="Arial" pitchFamily="34" charset="0"/>
              </a:rPr>
              <a:t>piirteitä</a:t>
            </a:r>
            <a:endParaRPr lang="en-GB" altLang="fi-FI" sz="2800" dirty="0" smtClean="0">
              <a:cs typeface="Arial" pitchFamily="34" charset="0"/>
            </a:endParaRPr>
          </a:p>
        </p:txBody>
      </p:sp>
      <p:sp>
        <p:nvSpPr>
          <p:cNvPr id="11272" name="Rectangle 6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Suhteellisen lyhytaikainen mittaus (yleensä 10 min – tunteja)</a:t>
            </a:r>
          </a:p>
          <a:p>
            <a:pPr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Mikrobipitoisuudet vs. lähde</a:t>
            </a:r>
          </a:p>
          <a:p>
            <a:pPr lvl="1"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400" dirty="0" smtClean="0">
                <a:cs typeface="Arial" panose="020B0604020202020204" pitchFamily="34" charset="0"/>
              </a:rPr>
              <a:t>Mikrobeja ei vapaudu tasaisesti tai jatkuvasti</a:t>
            </a:r>
          </a:p>
          <a:p>
            <a:pPr lvl="1"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400" dirty="0" smtClean="0">
                <a:cs typeface="Arial" panose="020B0604020202020204" pitchFamily="34" charset="0"/>
              </a:rPr>
              <a:t>Pitoisuudet voivat olla matalia jopa vaurioituneissa rakennuksissa</a:t>
            </a:r>
          </a:p>
          <a:p>
            <a:pPr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Pitoisuuksiin vaikuttavat useat tekijät, sekä lisäksi mm.:</a:t>
            </a:r>
          </a:p>
          <a:p>
            <a:pPr lvl="1"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600" dirty="0" smtClean="0">
                <a:cs typeface="Arial" panose="020B0604020202020204" pitchFamily="34" charset="0"/>
              </a:rPr>
              <a:t>ilmanvaihto</a:t>
            </a:r>
            <a:endParaRPr lang="fi-FI" altLang="fi-FI" sz="1400" dirty="0" smtClean="0"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400" dirty="0" smtClean="0">
                <a:cs typeface="Arial" panose="020B0604020202020204" pitchFamily="34" charset="0"/>
              </a:rPr>
              <a:t>ilmavirtaukset</a:t>
            </a:r>
          </a:p>
          <a:p>
            <a:pPr lvl="1"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400" dirty="0" smtClean="0">
                <a:cs typeface="Arial" panose="020B0604020202020204" pitchFamily="34" charset="0"/>
              </a:rPr>
              <a:t>toiminta ennen mittausta sekä mittauksen aikana</a:t>
            </a:r>
          </a:p>
          <a:p>
            <a:pPr algn="just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Solut ja itiöt kuivuvat ilmavirrassa pidempiaikaisen näytteenoton aikana, jolloin elinkykyisyys vähenee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Laitekustannukset, kenttätyön vaivalloisuus, mittalaitteista tuleva ääni häiritsee…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endParaRPr lang="fi-FI" altLang="fi-FI" sz="1800" dirty="0" smtClean="0">
              <a:cs typeface="Arial" panose="020B0604020202020204" pitchFamily="34" charset="0"/>
            </a:endParaRPr>
          </a:p>
        </p:txBody>
      </p:sp>
      <p:sp>
        <p:nvSpPr>
          <p:cNvPr id="13107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chemeClr val="bg1"/>
                </a:solidFill>
              </a:rPr>
              <a:t>HAP 2014</a:t>
            </a:r>
          </a:p>
        </p:txBody>
      </p:sp>
      <p:sp>
        <p:nvSpPr>
          <p:cNvPr id="130051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2400"/>
          </a:p>
        </p:txBody>
      </p:sp>
      <p:sp>
        <p:nvSpPr>
          <p:cNvPr id="130052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2400"/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2400"/>
          </a:p>
        </p:txBody>
      </p:sp>
    </p:spTree>
    <p:extLst>
      <p:ext uri="{BB962C8B-B14F-4D97-AF65-F5344CB8AC3E}">
        <p14:creationId xmlns:p14="http://schemas.microsoft.com/office/powerpoint/2010/main" val="35173969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>
                <a:cs typeface="Arial" pitchFamily="34" charset="0"/>
              </a:rPr>
              <a:t>Pöly </a:t>
            </a:r>
            <a:r>
              <a:rPr lang="fi-FI" altLang="fi-FI" sz="2800" smtClean="0">
                <a:cs typeface="Arial" pitchFamily="34" charset="0"/>
              </a:rPr>
              <a:t>vs. </a:t>
            </a:r>
            <a:r>
              <a:rPr lang="fi-FI" altLang="fi-FI" sz="2800" dirty="0" smtClean="0">
                <a:cs typeface="Arial" pitchFamily="34" charset="0"/>
              </a:rPr>
              <a:t>ilmanäytteet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1310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Pölyä pidetään integroituna näytteenä, jossa keräysaika on pidempi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Pölynäyte on toistettavampi ja siitä voidaan tehdä useampia analyysejä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Halpa ja helppo näytteenotto, käytetään myös laajoissa epidemiologisissa tutkimuksissa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Kaikki pöly ei ole peräisin ilmasta, useampia lähteitä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fi-FI" sz="1800" dirty="0" err="1" smtClean="0">
                <a:cs typeface="Arial" pitchFamily="34" charset="0"/>
              </a:rPr>
              <a:t>Erot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eri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ympäristöjen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välillä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eivät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välttämättä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näy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kaikissa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näytetyypeissä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smtClean="0"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pölyyn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vaikuttavat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tekijät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ja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lähteet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pitää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miettiä</a:t>
            </a:r>
            <a:r>
              <a:rPr lang="en-GB" altLang="fi-FI" sz="1800" dirty="0" smtClean="0">
                <a:cs typeface="Arial" pitchFamily="34" charset="0"/>
              </a:rPr>
              <a:t> </a:t>
            </a:r>
            <a:r>
              <a:rPr lang="en-GB" altLang="fi-FI" sz="1800" dirty="0" err="1" smtClean="0">
                <a:cs typeface="Arial" pitchFamily="34" charset="0"/>
              </a:rPr>
              <a:t>tarkkaan</a:t>
            </a:r>
            <a:r>
              <a:rPr lang="en-GB" altLang="fi-FI" sz="1800" dirty="0" smtClean="0">
                <a:cs typeface="Arial" pitchFamily="34" charset="0"/>
              </a:rPr>
              <a:t>!</a:t>
            </a:r>
            <a:endParaRPr lang="fi-FI" altLang="fi-FI" sz="1800" dirty="0" smtClean="0"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Ilmanäytteenotossa mahdollista huomioida tasojen vaihtelut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Ilmanäytteet edustavat paremmin hengitettävää fraktiota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Lyhytaikainen ilmanäytteenotto tuottaa ”pienen” näytteen, josta ei ole mahdollista tehdä kaikkia haluttuja määrityksiä</a:t>
            </a:r>
          </a:p>
        </p:txBody>
      </p:sp>
      <p:sp>
        <p:nvSpPr>
          <p:cNvPr id="13209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chemeClr val="bg1"/>
                </a:solidFill>
              </a:rPr>
              <a:t>HAP 2014</a:t>
            </a:r>
          </a:p>
        </p:txBody>
      </p:sp>
    </p:spTree>
    <p:extLst>
      <p:ext uri="{BB962C8B-B14F-4D97-AF65-F5344CB8AC3E}">
        <p14:creationId xmlns:p14="http://schemas.microsoft.com/office/powerpoint/2010/main" val="20532225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Näyte 2 viikon ajan laskeutuneesta pölystä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72690"/>
            <a:ext cx="7489825" cy="4392614"/>
          </a:xfrm>
        </p:spPr>
        <p:txBody>
          <a:bodyPr>
            <a:normAutofit/>
          </a:bodyPr>
          <a:lstStyle/>
          <a:p>
            <a:r>
              <a:rPr lang="fi-FI" sz="1800" dirty="0" smtClean="0"/>
              <a:t>Tutkittavaan tilaan laitetaan keräysalusta jollekin ylätasolle, esim. hyllyn päälle.</a:t>
            </a:r>
          </a:p>
          <a:p>
            <a:r>
              <a:rPr lang="fi-FI" sz="1800" dirty="0" smtClean="0"/>
              <a:t>Alustan annetaan olla paikallaan kaksi viikkoa, minkä jälkeen siitä otetaan näytteet pyyhintänäytteen tavoin suoraan elatusalustoille.</a:t>
            </a:r>
          </a:p>
          <a:p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 smtClean="0"/>
              <a:t>Tulosten tulkinta haasteellista. </a:t>
            </a:r>
            <a:endParaRPr lang="fi-FI" sz="1800" dirty="0"/>
          </a:p>
        </p:txBody>
      </p:sp>
      <p:pic>
        <p:nvPicPr>
          <p:cNvPr id="4" name="Content Placeholder 3" descr="IMG_0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600400" cy="18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76667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800" smtClean="0">
                <a:ea typeface="ＭＳ Ｐゴシック" panose="020B0600070205080204" pitchFamily="34" charset="-128"/>
              </a:rPr>
              <a:t>Materiaalinäytteet</a:t>
            </a:r>
          </a:p>
        </p:txBody>
      </p:sp>
      <p:pic>
        <p:nvPicPr>
          <p:cNvPr id="71687" name="Picture 4" descr="sivu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060848"/>
            <a:ext cx="2979148" cy="32397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Materiaalinäytteen </a:t>
            </a:r>
            <a:r>
              <a:rPr lang="fi-FI" dirty="0"/>
              <a:t>ottamisen perusteena joko asiantuntijan tekemä arvio tai aistinvarainen </a:t>
            </a:r>
            <a:r>
              <a:rPr lang="fi-FI" dirty="0" smtClean="0"/>
              <a:t>havainto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Mikrobiongelman paikantaminen</a:t>
            </a:r>
            <a:br>
              <a:rPr lang="fi-FI" dirty="0" smtClean="0"/>
            </a:br>
            <a:endParaRPr lang="fi-FI" dirty="0"/>
          </a:p>
          <a:p>
            <a:r>
              <a:rPr lang="fi-FI" dirty="0" smtClean="0"/>
              <a:t>Vaurioalueen </a:t>
            </a:r>
            <a:r>
              <a:rPr lang="fi-FI" dirty="0"/>
              <a:t>laajuuden </a:t>
            </a:r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12.10.2011</a:t>
            </a:r>
          </a:p>
        </p:txBody>
      </p:sp>
      <p:sp>
        <p:nvSpPr>
          <p:cNvPr id="71684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F6F560-5936-4ABE-8C71-7BDF02BBA2D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695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2800" dirty="0" err="1" smtClean="0">
                <a:cs typeface="Arial" panose="020B0604020202020204" pitchFamily="34" charset="0"/>
              </a:rPr>
              <a:t>Pölynäytteet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Pöly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(laskeutunut, matto, sänky)</a:t>
            </a:r>
          </a:p>
          <a:p>
            <a:pPr lvl="1"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Käytetään paljon epidemiologisessa tutkimuksessa</a:t>
            </a:r>
          </a:p>
          <a:p>
            <a:pPr lvl="1"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Useita analyysejä mahdollista tehdä</a:t>
            </a:r>
          </a:p>
          <a:p>
            <a:pPr lvl="1"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Ei tulkintaohjeita millekään mikrobiologiselle analyysille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Vastaavuus osoitettava</a:t>
            </a:r>
          </a:p>
          <a:p>
            <a:pPr eaLnBrk="1" hangingPunct="1"/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Voidaan käyttää esimerkiksi korjauksen onnistumisen seurannassa, ennen - jälkeen</a:t>
            </a:r>
            <a:endParaRPr lang="en-US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2F1A8-C6A4-486A-B6A7-1D7D90FE2A3A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97D59-E039-4FAB-9241-685B4766556D}" type="slidenum">
              <a:rPr lang="fi-FI" altLang="fi-FI">
                <a:solidFill>
                  <a:srgbClr val="FFFFFF"/>
                </a:solidFill>
              </a:rPr>
              <a:pPr eaLnBrk="1" hangingPunct="1"/>
              <a:t>50</a:t>
            </a:fld>
            <a:endParaRPr lang="fi-FI" altLang="fi-FI">
              <a:solidFill>
                <a:srgbClr val="FFFFFF"/>
              </a:solidFill>
            </a:endParaRPr>
          </a:p>
        </p:txBody>
      </p:sp>
      <p:grpSp>
        <p:nvGrpSpPr>
          <p:cNvPr id="2" name="Ryhmitä 1"/>
          <p:cNvGrpSpPr/>
          <p:nvPr/>
        </p:nvGrpSpPr>
        <p:grpSpPr>
          <a:xfrm>
            <a:off x="819898" y="4025006"/>
            <a:ext cx="7712542" cy="2017714"/>
            <a:chOff x="819898" y="4025006"/>
            <a:chExt cx="7712542" cy="201771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98" y="4025007"/>
              <a:ext cx="4968875" cy="2017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756" y="4025006"/>
              <a:ext cx="2690684" cy="2017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21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EDC - elektrostaattinen pölynkeräin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fi-FI" sz="1800" dirty="0" smtClean="0">
                <a:cs typeface="Arial" pitchFamily="34" charset="0"/>
              </a:rPr>
              <a:t>EDC = </a:t>
            </a:r>
            <a:r>
              <a:rPr lang="de-DE" altLang="fi-FI" sz="1800" dirty="0" err="1">
                <a:cs typeface="Arial" pitchFamily="34" charset="0"/>
              </a:rPr>
              <a:t>e</a:t>
            </a:r>
            <a:r>
              <a:rPr lang="de-DE" altLang="fi-FI" sz="1800" dirty="0" err="1" smtClean="0">
                <a:cs typeface="Arial" pitchFamily="34" charset="0"/>
              </a:rPr>
              <a:t>lectrostatic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dust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collector</a:t>
            </a:r>
            <a:r>
              <a:rPr lang="de-DE" altLang="fi-FI" sz="1800" dirty="0" smtClean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fi-FI" sz="1800" dirty="0" err="1" smtClean="0">
                <a:cs typeface="Arial" pitchFamily="34" charset="0"/>
              </a:rPr>
              <a:t>Mikrokuituliinan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positiivinen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sähkövaraus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vetää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puoleensa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negatiivisesti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varautuneita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pölyhiukkasia</a:t>
            </a:r>
            <a:endParaRPr lang="de-DE" altLang="fi-FI" sz="1800" dirty="0" smtClean="0"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fi-FI" sz="1800" dirty="0" err="1" smtClean="0">
                <a:cs typeface="Arial" pitchFamily="34" charset="0"/>
              </a:rPr>
              <a:t>Pölyä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kerätään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mikrokuituliinoille</a:t>
            </a:r>
            <a:r>
              <a:rPr lang="de-DE" altLang="fi-FI" sz="1800" dirty="0" smtClean="0">
                <a:cs typeface="Arial" pitchFamily="34" charset="0"/>
              </a:rPr>
              <a:t> 2 </a:t>
            </a:r>
            <a:r>
              <a:rPr lang="de-DE" altLang="fi-FI" sz="1800" dirty="0" err="1" smtClean="0">
                <a:cs typeface="Arial" pitchFamily="34" charset="0"/>
              </a:rPr>
              <a:t>viikon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ajan</a:t>
            </a:r>
            <a:endParaRPr lang="de-DE" altLang="fi-FI" sz="1800" dirty="0" smtClean="0"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fi-FI" sz="1800" dirty="0" err="1" smtClean="0">
                <a:cs typeface="Arial" pitchFamily="34" charset="0"/>
              </a:rPr>
              <a:t>Liinat</a:t>
            </a:r>
            <a:r>
              <a:rPr lang="de-DE" altLang="fi-FI" sz="1800" dirty="0" smtClean="0">
                <a:cs typeface="Arial" pitchFamily="34" charset="0"/>
              </a:rPr>
              <a:t> on </a:t>
            </a:r>
            <a:r>
              <a:rPr lang="de-DE" altLang="fi-FI" sz="1800" dirty="0" err="1" smtClean="0">
                <a:cs typeface="Arial" pitchFamily="34" charset="0"/>
              </a:rPr>
              <a:t>steriloitu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ennen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br>
              <a:rPr lang="de-DE" altLang="fi-FI" sz="1800" dirty="0" smtClean="0">
                <a:cs typeface="Arial" pitchFamily="34" charset="0"/>
              </a:rPr>
            </a:br>
            <a:r>
              <a:rPr lang="de-DE" altLang="fi-FI" sz="1800" dirty="0" err="1" smtClean="0">
                <a:cs typeface="Arial" pitchFamily="34" charset="0"/>
              </a:rPr>
              <a:t>näytteenottoa</a:t>
            </a:r>
            <a:r>
              <a:rPr lang="de-DE" altLang="fi-FI" sz="1800" dirty="0" smtClean="0">
                <a:cs typeface="Arial" pitchFamily="34" charset="0"/>
              </a:rPr>
              <a:t> 200°C:ssa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fi-FI" sz="1800" dirty="0" err="1" smtClean="0">
                <a:cs typeface="Arial" pitchFamily="34" charset="0"/>
              </a:rPr>
              <a:t>Liinojen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keräämä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pöly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br>
              <a:rPr lang="de-DE" altLang="fi-FI" sz="1800" dirty="0" smtClean="0">
                <a:cs typeface="Arial" pitchFamily="34" charset="0"/>
              </a:rPr>
            </a:br>
            <a:r>
              <a:rPr lang="de-DE" altLang="fi-FI" sz="1800" dirty="0" err="1" smtClean="0">
                <a:cs typeface="Arial" pitchFamily="34" charset="0"/>
              </a:rPr>
              <a:t>uutetaan</a:t>
            </a:r>
            <a:r>
              <a:rPr lang="de-DE" altLang="fi-FI" sz="1800" dirty="0" smtClean="0">
                <a:cs typeface="Arial" pitchFamily="34" charset="0"/>
              </a:rPr>
              <a:t> 40 </a:t>
            </a:r>
            <a:r>
              <a:rPr lang="de-DE" altLang="fi-FI" sz="1800" dirty="0" err="1" smtClean="0">
                <a:cs typeface="Arial" pitchFamily="34" charset="0"/>
              </a:rPr>
              <a:t>ml:aan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r>
              <a:rPr lang="de-DE" altLang="fi-FI" sz="1800" dirty="0" err="1" smtClean="0">
                <a:cs typeface="Arial" pitchFamily="34" charset="0"/>
              </a:rPr>
              <a:t>steriiliä</a:t>
            </a:r>
            <a:r>
              <a:rPr lang="de-DE" altLang="fi-FI" sz="1800" dirty="0" smtClean="0">
                <a:cs typeface="Arial" pitchFamily="34" charset="0"/>
              </a:rPr>
              <a:t> </a:t>
            </a:r>
            <a:br>
              <a:rPr lang="de-DE" altLang="fi-FI" sz="1800" dirty="0" smtClean="0">
                <a:cs typeface="Arial" pitchFamily="34" charset="0"/>
              </a:rPr>
            </a:br>
            <a:r>
              <a:rPr lang="de-DE" altLang="fi-FI" sz="1800" dirty="0" err="1" smtClean="0">
                <a:cs typeface="Arial" pitchFamily="34" charset="0"/>
              </a:rPr>
              <a:t>vettä</a:t>
            </a:r>
            <a:r>
              <a:rPr lang="de-DE" altLang="fi-FI" sz="1800" dirty="0" smtClean="0">
                <a:cs typeface="Arial" pitchFamily="34" charset="0"/>
              </a:rPr>
              <a:t> + 0,05% </a:t>
            </a:r>
            <a:r>
              <a:rPr lang="de-DE" altLang="fi-FI" sz="1800" dirty="0" err="1" smtClean="0">
                <a:cs typeface="Arial" pitchFamily="34" charset="0"/>
              </a:rPr>
              <a:t>Tween</a:t>
            </a:r>
            <a:endParaRPr lang="de-DE" altLang="fi-FI" sz="1800" dirty="0" smtClean="0">
              <a:cs typeface="Arial" pitchFamily="34" charset="0"/>
            </a:endParaRPr>
          </a:p>
        </p:txBody>
      </p:sp>
      <p:sp>
        <p:nvSpPr>
          <p:cNvPr id="13312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chemeClr val="bg1"/>
                </a:solidFill>
              </a:rPr>
              <a:t>HAP 2014</a:t>
            </a:r>
          </a:p>
        </p:txBody>
      </p:sp>
      <p:pic>
        <p:nvPicPr>
          <p:cNvPr id="132101" name="Picture 4" descr="CIMG0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299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60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cs typeface="Arial" pitchFamily="34" charset="0"/>
              </a:rPr>
              <a:t>Laskeutuneen pölyn keräys laatikoihin</a:t>
            </a:r>
            <a:endParaRPr lang="en-US" altLang="fi-FI" sz="2800" dirty="0" smtClean="0">
              <a:cs typeface="Arial" pitchFamily="34" charset="0"/>
            </a:endParaRPr>
          </a:p>
        </p:txBody>
      </p:sp>
      <p:sp>
        <p:nvSpPr>
          <p:cNvPr id="13312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Laatikko asetetaan hyllyn päälle tai riippumaan katosta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Keräys viikkoja - kuukausia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Pöly voidaan imeä  suodattimelle (suodatin vakioidaan ja punnitaan ennen ja jälkeen) tai pyyhkiä laatikosta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cs typeface="Arial" pitchFamily="34" charset="0"/>
              </a:rPr>
              <a:t>Jatkoanalyysit joko suoraan pölystä tai pöly </a:t>
            </a:r>
            <a:r>
              <a:rPr lang="fi-FI" altLang="fi-FI" sz="1800" dirty="0" err="1" smtClean="0">
                <a:cs typeface="Arial" pitchFamily="34" charset="0"/>
              </a:rPr>
              <a:t>suspensoidaan</a:t>
            </a:r>
            <a:r>
              <a:rPr lang="fi-FI" altLang="fi-FI" sz="1800" dirty="0" smtClean="0">
                <a:cs typeface="Arial" pitchFamily="34" charset="0"/>
              </a:rPr>
              <a:t> ja jaetaan useampaan analyysiin</a:t>
            </a:r>
          </a:p>
        </p:txBody>
      </p:sp>
      <p:sp>
        <p:nvSpPr>
          <p:cNvPr id="13414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chemeClr val="bg1"/>
                </a:solidFill>
              </a:rPr>
              <a:t>HAP 2014</a:t>
            </a:r>
          </a:p>
        </p:txBody>
      </p:sp>
      <p:grpSp>
        <p:nvGrpSpPr>
          <p:cNvPr id="3" name="Ryhmitä 2"/>
          <p:cNvGrpSpPr/>
          <p:nvPr/>
        </p:nvGrpSpPr>
        <p:grpSpPr>
          <a:xfrm>
            <a:off x="4932040" y="1606390"/>
            <a:ext cx="3578211" cy="4292959"/>
            <a:chOff x="5321313" y="2182454"/>
            <a:chExt cx="3578211" cy="4292959"/>
          </a:xfrm>
        </p:grpSpPr>
        <p:pic>
          <p:nvPicPr>
            <p:cNvPr id="13312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21313" y="4940939"/>
              <a:ext cx="3578211" cy="1534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26" name="Picture 7" descr="N:\YMIK\Projects\HITEA\IMPLEMENTATION PHASE\other\Pictures\Exposure Assessment 1\EA Kaatron koulu\0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13" y="2182454"/>
              <a:ext cx="3578211" cy="268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989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Laskeutunut pöly</a:t>
            </a:r>
            <a:endParaRPr lang="en-US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1628775"/>
            <a:ext cx="3668712" cy="244829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Edut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Halpa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Kuvaa ilman mikrobipitoisuutta </a:t>
            </a:r>
            <a:b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(vs. lattia- tai sänkypöly)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Pitkäaikainen näyte</a:t>
            </a:r>
          </a:p>
          <a:p>
            <a:pPr eaLnBrk="1" hangingPunct="1">
              <a:buClr>
                <a:schemeClr val="bg1"/>
              </a:buClr>
            </a:pP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</a:pPr>
            <a:endParaRPr lang="en-US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28775"/>
            <a:ext cx="3668713" cy="24482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fi-FI" alt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Haitat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 kontrolloitu näyte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Aliarvioi pieniä hiukkasia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Altistumishuiput eivät ole havaittavissa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 vertailuaineistoa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 tulkintaohjeita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alt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DCC6C1-ABFD-4DAE-A7E9-FAE236BEA10A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32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017E63-D458-4203-88ED-3D51F1612628}" type="slidenum">
              <a:rPr lang="fi-FI" altLang="fi-FI">
                <a:solidFill>
                  <a:srgbClr val="FFFFFF"/>
                </a:solidFill>
              </a:rPr>
              <a:pPr eaLnBrk="1" hangingPunct="1"/>
              <a:t>53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83" y="4149080"/>
            <a:ext cx="2635408" cy="19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049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2800" dirty="0" smtClean="0">
                <a:cs typeface="Arial" panose="020B0604020202020204" pitchFamily="34" charset="0"/>
              </a:rPr>
              <a:t>Muita menetelmiä ilmanäytteenottoon </a:t>
            </a:r>
            <a:r>
              <a:rPr lang="fi-FI" altLang="fi-FI" sz="2800" dirty="0" err="1" smtClean="0">
                <a:cs typeface="Arial" panose="020B0604020202020204" pitchFamily="34" charset="0"/>
              </a:rPr>
              <a:t>mikrobiston</a:t>
            </a:r>
            <a:r>
              <a:rPr lang="fi-FI" altLang="fi-FI" sz="2800" dirty="0" smtClean="0">
                <a:cs typeface="Arial" panose="020B0604020202020204" pitchFamily="34" charset="0"/>
              </a:rPr>
              <a:t> analysoimiseksi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Impinger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, SAS, RCS, Mattson-</a:t>
            </a:r>
            <a:r>
              <a:rPr lang="fi-FI" alt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Garvin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suodatin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(Button, IOM)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jne.</a:t>
            </a:r>
            <a:endParaRPr lang="fi-FI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fi-FI" alt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 tulkintaohjeita </a:t>
            </a:r>
          </a:p>
          <a:p>
            <a:pPr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Vastaavuus osoitettava</a:t>
            </a:r>
          </a:p>
          <a:p>
            <a:pPr eaLnBrk="1" hangingPunct="1"/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Voidaan käyttää esimerkiksi korjauksen onnistumisen seurannassa, ennen - jälkeen</a:t>
            </a:r>
            <a:endParaRPr lang="en-US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2F1A8-C6A4-486A-B6A7-1D7D90FE2A3A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497D59-E039-4FAB-9241-685B4766556D}" type="slidenum">
              <a:rPr lang="fi-FI" altLang="fi-FI">
                <a:solidFill>
                  <a:srgbClr val="FFFFFF"/>
                </a:solidFill>
              </a:rPr>
              <a:pPr eaLnBrk="1" hangingPunct="1"/>
              <a:t>54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041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777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Suodatinnäyte</a:t>
            </a: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(Button </a:t>
            </a:r>
            <a:r>
              <a:rPr lang="fi-FI" altLang="fi-FI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sampler</a:t>
            </a:r>
            <a:r>
              <a:rPr lang="fi-FI" alt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fi-FI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1628775"/>
            <a:ext cx="3668712" cy="244829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 defTabSz="969963"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fi-FI" altLang="fi-FI" sz="1600" b="1" dirty="0" smtClean="0">
                <a:cs typeface="Arial" panose="020B0604020202020204" pitchFamily="34" charset="0"/>
              </a:rPr>
              <a:t>Edut</a:t>
            </a:r>
          </a:p>
          <a:p>
            <a:pPr defTabSz="969963" eaLnBrk="1" hangingPunct="1">
              <a:buClr>
                <a:schemeClr val="bg1"/>
              </a:buClr>
            </a:pPr>
            <a:r>
              <a:rPr lang="fi-FI" altLang="fi-FI" sz="1400" dirty="0" smtClean="0">
                <a:cs typeface="Arial" panose="020B0604020202020204" pitchFamily="34" charset="0"/>
              </a:rPr>
              <a:t>Helppo ja halpa</a:t>
            </a:r>
          </a:p>
          <a:p>
            <a:pPr defTabSz="969963" eaLnBrk="1" hangingPunct="1">
              <a:buClr>
                <a:schemeClr val="bg1"/>
              </a:buClr>
            </a:pPr>
            <a:r>
              <a:rPr lang="fi-FI" altLang="fi-FI" sz="1400" dirty="0" smtClean="0">
                <a:cs typeface="Arial" panose="020B0604020202020204" pitchFamily="34" charset="0"/>
              </a:rPr>
              <a:t>Pidempiaikainen näyte </a:t>
            </a:r>
          </a:p>
          <a:p>
            <a:pPr defTabSz="969963" eaLnBrk="1" hangingPunct="1">
              <a:buClr>
                <a:schemeClr val="bg1"/>
              </a:buClr>
            </a:pPr>
            <a:r>
              <a:rPr lang="fi-FI" altLang="fi-FI" sz="1400" dirty="0" smtClean="0">
                <a:cs typeface="Arial" panose="020B0604020202020204" pitchFamily="34" charset="0"/>
              </a:rPr>
              <a:t>Henkilökohtainen näyte</a:t>
            </a:r>
          </a:p>
          <a:p>
            <a:pPr defTabSz="969963" eaLnBrk="1" hangingPunct="1">
              <a:buClr>
                <a:schemeClr val="bg1"/>
              </a:buClr>
            </a:pPr>
            <a:r>
              <a:rPr lang="fi-FI" altLang="fi-FI" sz="1400" dirty="0" smtClean="0">
                <a:cs typeface="Arial" panose="020B0604020202020204" pitchFamily="34" charset="0"/>
              </a:rPr>
              <a:t>Useita </a:t>
            </a:r>
            <a:r>
              <a:rPr lang="fi-FI" altLang="fi-FI" sz="1400" dirty="0" smtClean="0">
                <a:cs typeface="Arial" panose="020B0604020202020204" pitchFamily="34" charset="0"/>
              </a:rPr>
              <a:t>analyysimahdollisuuksia </a:t>
            </a:r>
            <a:r>
              <a:rPr lang="fi-FI" altLang="fi-FI" sz="1400" dirty="0" smtClean="0">
                <a:cs typeface="Arial" panose="020B0604020202020204" pitchFamily="34" charset="0"/>
              </a:rPr>
              <a:t>mm.</a:t>
            </a:r>
          </a:p>
          <a:p>
            <a:pPr lvl="1" defTabSz="969963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200" dirty="0" smtClean="0">
                <a:cs typeface="Arial" panose="020B0604020202020204" pitchFamily="34" charset="0"/>
              </a:rPr>
              <a:t>viljely</a:t>
            </a:r>
          </a:p>
          <a:p>
            <a:pPr lvl="1" defTabSz="969963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200" dirty="0" err="1" smtClean="0">
                <a:cs typeface="Arial" panose="020B0604020202020204" pitchFamily="34" charset="0"/>
              </a:rPr>
              <a:t>endotoksiini</a:t>
            </a:r>
            <a:r>
              <a:rPr lang="fi-FI" altLang="fi-FI" sz="1200" dirty="0" smtClean="0">
                <a:cs typeface="Arial" panose="020B0604020202020204" pitchFamily="34" charset="0"/>
              </a:rPr>
              <a:t> </a:t>
            </a:r>
          </a:p>
          <a:p>
            <a:pPr lvl="1" defTabSz="969963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200" dirty="0" smtClean="0">
                <a:cs typeface="Arial" panose="020B0604020202020204" pitchFamily="34" charset="0"/>
              </a:rPr>
              <a:t>1,3-</a:t>
            </a:r>
            <a:r>
              <a:rPr lang="el-GR" altLang="fi-FI" sz="1200" dirty="0" smtClean="0">
                <a:cs typeface="Arial" panose="020B0604020202020204" pitchFamily="34" charset="0"/>
              </a:rPr>
              <a:t>β</a:t>
            </a:r>
            <a:r>
              <a:rPr lang="fi-FI" altLang="fi-FI" sz="1200" dirty="0" err="1" smtClean="0">
                <a:cs typeface="Arial" panose="020B0604020202020204" pitchFamily="34" charset="0"/>
              </a:rPr>
              <a:t>-glukaani</a:t>
            </a:r>
            <a:r>
              <a:rPr lang="fi-FI" altLang="fi-FI" sz="1200" dirty="0" smtClean="0">
                <a:cs typeface="Arial" panose="020B0604020202020204" pitchFamily="34" charset="0"/>
              </a:rPr>
              <a:t> </a:t>
            </a:r>
          </a:p>
          <a:p>
            <a:pPr lvl="1" defTabSz="969963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200" dirty="0" err="1" smtClean="0">
                <a:cs typeface="Arial" panose="020B0604020202020204" pitchFamily="34" charset="0"/>
              </a:rPr>
              <a:t>qPCR</a:t>
            </a:r>
            <a:r>
              <a:rPr lang="fi-FI" altLang="fi-FI" sz="1200" dirty="0" smtClean="0">
                <a:cs typeface="Arial" panose="020B0604020202020204" pitchFamily="34" charset="0"/>
              </a:rPr>
              <a:t> </a:t>
            </a:r>
          </a:p>
          <a:p>
            <a:pPr lvl="1" defTabSz="969963"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200" dirty="0" smtClean="0">
                <a:cs typeface="Arial" panose="020B0604020202020204" pitchFamily="34" charset="0"/>
              </a:rPr>
              <a:t>suoralaskenta</a:t>
            </a:r>
            <a:endParaRPr lang="en-US" altLang="fi-FI" sz="1200" dirty="0" smtClean="0">
              <a:cs typeface="Arial" panose="020B0604020202020204" pitchFamily="34" charset="0"/>
            </a:endParaRPr>
          </a:p>
        </p:txBody>
      </p:sp>
      <p:sp>
        <p:nvSpPr>
          <p:cNvPr id="5120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28775"/>
            <a:ext cx="3668713" cy="24482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fi-FI" altLang="fi-FI" sz="1600" b="1" dirty="0" smtClean="0">
                <a:cs typeface="Arial" panose="020B0604020202020204" pitchFamily="34" charset="0"/>
              </a:rPr>
              <a:t>Haitat</a:t>
            </a:r>
          </a:p>
          <a:p>
            <a:pPr eaLnBrk="1" hangingPunct="1">
              <a:buClr>
                <a:schemeClr val="bg1"/>
              </a:buClr>
            </a:pPr>
            <a:r>
              <a:rPr lang="fi-FI" altLang="fi-FI" sz="1400" dirty="0" smtClean="0">
                <a:cs typeface="Arial" panose="020B0604020202020204" pitchFamily="34" charset="0"/>
              </a:rPr>
              <a:t>Elinkyky laskee kuivumisen myötä</a:t>
            </a:r>
          </a:p>
          <a:p>
            <a:pPr eaLnBrk="1" hangingPunct="1">
              <a:buClr>
                <a:schemeClr val="bg1"/>
              </a:buClr>
            </a:pPr>
            <a:r>
              <a:rPr lang="en-GB" altLang="fi-FI" sz="1400" dirty="0" err="1" smtClean="0">
                <a:cs typeface="Arial" panose="020B0604020202020204" pitchFamily="34" charset="0"/>
              </a:rPr>
              <a:t>Näytteenotto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vaatii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resursseja</a:t>
            </a:r>
            <a:endParaRPr lang="en-GB" altLang="fi-FI" sz="1400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GB" altLang="fi-FI" sz="1400" dirty="0" err="1" smtClean="0">
                <a:cs typeface="Arial" panose="020B0604020202020204" pitchFamily="34" charset="0"/>
              </a:rPr>
              <a:t>Suhteellisen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korkea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detektioraja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mikroskooppisessa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laskennassa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altLang="fi-FI" sz="1400" dirty="0" err="1" smtClean="0">
                <a:cs typeface="Arial" panose="020B0604020202020204" pitchFamily="34" charset="0"/>
              </a:rPr>
              <a:t>lähinnä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työympäristöihin</a:t>
            </a:r>
            <a:r>
              <a:rPr lang="en-GB" altLang="fi-FI" sz="1400" dirty="0" smtClean="0">
                <a:cs typeface="Arial" panose="020B0604020202020204" pitchFamily="34" charset="0"/>
              </a:rPr>
              <a:t>, </a:t>
            </a:r>
            <a:r>
              <a:rPr lang="en-GB" altLang="fi-FI" sz="1400" dirty="0" err="1" smtClean="0">
                <a:cs typeface="Arial" panose="020B0604020202020204" pitchFamily="34" charset="0"/>
              </a:rPr>
              <a:t>joissa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suuret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pitoisuudet</a:t>
            </a:r>
            <a:endParaRPr lang="en-GB" altLang="fi-FI" sz="1400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GB" altLang="fi-FI" sz="1400" dirty="0" err="1" smtClean="0">
                <a:cs typeface="Arial" panose="020B0604020202020204" pitchFamily="34" charset="0"/>
              </a:rPr>
              <a:t>Ei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vertailumateriaalia</a:t>
            </a:r>
            <a:endParaRPr lang="en-GB" altLang="fi-FI" sz="1400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GB" altLang="fi-FI" sz="1400" dirty="0" err="1" smtClean="0">
                <a:cs typeface="Arial" panose="020B0604020202020204" pitchFamily="34" charset="0"/>
              </a:rPr>
              <a:t>Ei</a:t>
            </a:r>
            <a:r>
              <a:rPr lang="en-GB" altLang="fi-FI" sz="1400" dirty="0" smtClean="0">
                <a:cs typeface="Arial" panose="020B0604020202020204" pitchFamily="34" charset="0"/>
              </a:rPr>
              <a:t> </a:t>
            </a:r>
            <a:r>
              <a:rPr lang="en-GB" altLang="fi-FI" sz="1400" dirty="0" err="1" smtClean="0">
                <a:cs typeface="Arial" panose="020B0604020202020204" pitchFamily="34" charset="0"/>
              </a:rPr>
              <a:t>tulkintaohjeita</a:t>
            </a:r>
            <a:endParaRPr lang="fi-FI" altLang="fi-FI" sz="1400" dirty="0" smtClean="0"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en-US" altLang="fi-FI" sz="1600" dirty="0" smtClean="0">
              <a:cs typeface="Arial" panose="020B0604020202020204" pitchFamily="34" charset="0"/>
            </a:endParaRPr>
          </a:p>
        </p:txBody>
      </p:sp>
      <p:sp>
        <p:nvSpPr>
          <p:cNvPr id="51202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DF53B-4EE0-4E5F-91F4-D089BC9D39CD}" type="datetime1">
              <a:rPr lang="fi-FI" altLang="fi-FI" smtClean="0">
                <a:solidFill>
                  <a:srgbClr val="FFFFFF"/>
                </a:solidFill>
              </a:rPr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CF7E0-61CE-457B-B4E4-3043C9006F9C}" type="slidenum">
              <a:rPr lang="fi-FI" altLang="fi-FI">
                <a:solidFill>
                  <a:srgbClr val="FFFFFF"/>
                </a:solidFill>
              </a:rPr>
              <a:pPr eaLnBrk="1" hangingPunct="1"/>
              <a:t>55</a:t>
            </a:fld>
            <a:endParaRPr lang="fi-FI" altLang="fi-FI">
              <a:solidFill>
                <a:srgbClr val="FFFFFF"/>
              </a:solidFill>
            </a:endParaRPr>
          </a:p>
        </p:txBody>
      </p:sp>
      <p:grpSp>
        <p:nvGrpSpPr>
          <p:cNvPr id="4" name="Ryhmitä 3"/>
          <p:cNvGrpSpPr/>
          <p:nvPr/>
        </p:nvGrpSpPr>
        <p:grpSpPr>
          <a:xfrm>
            <a:off x="827088" y="4309211"/>
            <a:ext cx="4649204" cy="1923819"/>
            <a:chOff x="827088" y="4309211"/>
            <a:chExt cx="4649204" cy="1923819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108" y="4309211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/>
            <a:stretch/>
          </p:blipFill>
          <p:spPr bwMode="auto">
            <a:xfrm>
              <a:off x="827088" y="4431054"/>
              <a:ext cx="2808312" cy="146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20864" y="5986809"/>
              <a:ext cx="10839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00" dirty="0">
                  <a:solidFill>
                    <a:srgbClr val="000000"/>
                  </a:solidFill>
                </a:rPr>
                <a:t>Kuvat: SKC Inc.</a:t>
              </a:r>
            </a:p>
          </p:txBody>
        </p:sp>
      </p:grpSp>
      <p:grpSp>
        <p:nvGrpSpPr>
          <p:cNvPr id="5" name="Ryhmitä 4"/>
          <p:cNvGrpSpPr/>
          <p:nvPr/>
        </p:nvGrpSpPr>
        <p:grpSpPr>
          <a:xfrm>
            <a:off x="6074661" y="4146578"/>
            <a:ext cx="2169747" cy="2289511"/>
            <a:chOff x="6074661" y="4146578"/>
            <a:chExt cx="2169747" cy="2289511"/>
          </a:xfrm>
        </p:grpSpPr>
        <p:pic>
          <p:nvPicPr>
            <p:cNvPr id="645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510"/>
            <a:stretch/>
          </p:blipFill>
          <p:spPr bwMode="auto">
            <a:xfrm>
              <a:off x="6444208" y="4146578"/>
              <a:ext cx="1800200" cy="228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74661" y="6117804"/>
              <a:ext cx="12442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50" dirty="0">
                  <a:solidFill>
                    <a:srgbClr val="000000"/>
                  </a:solidFill>
                </a:rPr>
                <a:t>Kuva: </a:t>
              </a:r>
              <a:r>
                <a:rPr lang="fi-FI" sz="1050" dirty="0" err="1">
                  <a:solidFill>
                    <a:srgbClr val="000000"/>
                  </a:solidFill>
                </a:rPr>
                <a:t>Sensidyne</a:t>
              </a:r>
              <a:endParaRPr lang="fi-FI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571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i-FI" sz="2800" dirty="0" err="1" smtClean="0">
                <a:ea typeface="ＭＳ Ｐゴシック" panose="020B0600070205080204" pitchFamily="34" charset="-128"/>
              </a:rPr>
              <a:t>Ilmanäytteet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	 </a:t>
            </a:r>
            <a:br>
              <a:rPr lang="en-GB" altLang="fi-FI" sz="2800" dirty="0" smtClean="0">
                <a:ea typeface="ＭＳ Ｐゴシック" panose="020B0600070205080204" pitchFamily="34" charset="-128"/>
              </a:rPr>
            </a:br>
            <a:r>
              <a:rPr lang="en-GB" altLang="fi-FI" sz="2800" dirty="0" smtClean="0">
                <a:ea typeface="ＭＳ Ｐゴシック" panose="020B0600070205080204" pitchFamily="34" charset="-128"/>
              </a:rPr>
              <a:t>-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impaktori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-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ja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suodatinkeräyksen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vertailua</a:t>
            </a:r>
            <a:endParaRPr lang="en-US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96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mpaktorikeräys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(Andersen)</a:t>
            </a: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kiinteäpistenäyte</a:t>
            </a:r>
            <a:endParaRPr lang="en-GB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suoraan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elatusalustalle</a:t>
            </a:r>
            <a:endParaRPr lang="en-GB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keräysaika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/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n. 15 min,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näytemäärä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n. 400 l</a:t>
            </a:r>
          </a:p>
          <a:p>
            <a:pPr lvl="1"/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määritysraja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n. 2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cfu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/m</a:t>
            </a:r>
            <a:r>
              <a:rPr lang="en-GB" altLang="fi-FI" sz="1800" baseline="30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3</a:t>
            </a:r>
            <a:endParaRPr lang="en-GB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endParaRPr lang="en-GB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uodatinkeräys</a:t>
            </a:r>
            <a:endParaRPr lang="en-GB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hengitysvyöhykenäyte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suodattimelle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josta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uutto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nesteeseen</a:t>
            </a:r>
            <a:endParaRPr lang="en-US" altLang="fi-FI" sz="18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keräysaika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/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noin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2 h,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näytemäärä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n. 200 l </a:t>
            </a:r>
          </a:p>
          <a:p>
            <a:pPr lvl="1"/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määritysraja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n. 250 </a:t>
            </a:r>
            <a:r>
              <a:rPr lang="en-US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cfu</a:t>
            </a:r>
            <a:r>
              <a:rPr lang="en-US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/ 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</a:t>
            </a:r>
            <a:r>
              <a:rPr lang="en-GB" altLang="fi-FI" sz="1800" baseline="30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3 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(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jos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analyysi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18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viljelyllä</a:t>
            </a:r>
            <a:r>
              <a:rPr lang="en-GB" altLang="fi-FI" sz="18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)   </a:t>
            </a:r>
            <a:r>
              <a:rPr lang="en-GB" altLang="fi-FI" sz="1800" baseline="30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    </a:t>
            </a:r>
            <a:endParaRPr lang="en-US" altLang="fi-FI" sz="1800" baseline="30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7" name="Alatunnisteen paikkamerkki 10"/>
          <p:cNvSpPr txBox="1">
            <a:spLocks/>
          </p:cNvSpPr>
          <p:nvPr/>
        </p:nvSpPr>
        <p:spPr bwMode="auto">
          <a:xfrm>
            <a:off x="573586" y="5946788"/>
            <a:ext cx="179909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49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Nestenäytteet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Nestenäytteitä otetaan tavallisimmin haihduttavien tai pisaroivien ilmankostuttimien vedestä sisäilman bakteeri- tai sienilähteen selvittämiseksi.</a:t>
            </a:r>
          </a:p>
          <a:p>
            <a:endParaRPr lang="fi-FI" dirty="0"/>
          </a:p>
          <a:p>
            <a:r>
              <a:rPr lang="fi-FI" dirty="0" smtClean="0"/>
              <a:t>Vain harvoin nestenäytteitä otetaan muualta.</a:t>
            </a:r>
          </a:p>
          <a:p>
            <a:r>
              <a:rPr lang="fi-FI" dirty="0" smtClean="0"/>
              <a:t>Mahdollisia tarpeita nestenäytteiden ottamiseksi:</a:t>
            </a:r>
          </a:p>
          <a:p>
            <a:pPr lvl="1"/>
            <a:r>
              <a:rPr lang="fi-FI" dirty="0" smtClean="0"/>
              <a:t>Litimärän rakenteen nestenäyte esim. </a:t>
            </a:r>
            <a:r>
              <a:rPr lang="fi-FI" dirty="0" err="1" smtClean="0"/>
              <a:t>ameebojen</a:t>
            </a:r>
            <a:r>
              <a:rPr lang="fi-FI" dirty="0" smtClean="0"/>
              <a:t> määrittämiseksi.</a:t>
            </a:r>
          </a:p>
          <a:p>
            <a:pPr lvl="1"/>
            <a:r>
              <a:rPr lang="fi-FI" dirty="0" smtClean="0"/>
              <a:t>Vesijohtovesinäyte esim. </a:t>
            </a:r>
            <a:r>
              <a:rPr lang="fi-FI" dirty="0" err="1" smtClean="0"/>
              <a:t>legionellojen</a:t>
            </a:r>
            <a:r>
              <a:rPr lang="fi-FI" dirty="0" smtClean="0"/>
              <a:t> määrittämiseksi.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910449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800" smtClean="0">
                <a:ea typeface="ＭＳ Ｐゴシック" panose="020B0600070205080204" pitchFamily="34" charset="-128"/>
              </a:rPr>
              <a:t>Materiaalinäytteiden otto</a:t>
            </a:r>
          </a:p>
        </p:txBody>
      </p:sp>
      <p:sp>
        <p:nvSpPr>
          <p:cNvPr id="727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uhtaat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välineet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tavoitteena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materiaalin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vaurion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vakavuuden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määrittäminen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näyte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otetaan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ns.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vauriokohdasta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tavoitteena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arvioida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vaurion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laajuutta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näytteitä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otetaan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useista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pisteistä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vauriosta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pois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päin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edeten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ikrobien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siirtymisen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suuntaa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rakenteessa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arvioida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ottamalla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useita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näytteitä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rakenteen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</a:t>
            </a:r>
            <a:r>
              <a:rPr lang="en-US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fi-FI" sz="2000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kerroksista</a:t>
            </a:r>
            <a:endParaRPr lang="en-US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2708" name="Alatunnisteen paikkamerkki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smtClean="0">
                <a:solidFill>
                  <a:schemeClr val="tx1"/>
                </a:solidFill>
              </a:rPr>
              <a:t>Marjut Reiman</a:t>
            </a:r>
          </a:p>
        </p:txBody>
      </p:sp>
      <p:sp>
        <p:nvSpPr>
          <p:cNvPr id="72707" name="Dian numeron paikkamerkki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0765D-24C7-4E09-99DE-0B65A96465E6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975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2800" dirty="0" smtClean="0">
                <a:cs typeface="Arial" panose="020B0604020202020204" pitchFamily="34" charset="0"/>
              </a:rPr>
              <a:t>Näytteenotto materiaalista</a:t>
            </a:r>
            <a:endParaRPr lang="en-US" altLang="fi-FI" sz="2800" dirty="0" smtClean="0">
              <a:cs typeface="Arial" panose="020B060402020202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Näytteen tulee edustaa ao. näytteenottopaikkaa.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Mikrobikasvu ei ole ”tasaista”, joten rinnakkaisissa näytteissä on vaihtelua, minkä vuoksi näyte otetaan ainakin pahimmasta mahdollisesta kohdasta.</a:t>
            </a:r>
          </a:p>
          <a:p>
            <a:pPr eaLnBrk="1" hangingPunct="1">
              <a:lnSpc>
                <a:spcPct val="90000"/>
              </a:lnSpc>
            </a:pPr>
            <a:endParaRPr lang="fi-FI" alt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Näyte tulee ottaa sellaisesta kohdasta, jossa riskirakennearvion, havaintojen tai kosteusmittausten perusteella voidaan olettaa esiintyvän mikrobikasvua.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Jos taustatietojen perusteella voidaan tehdä arvio rakennetta rasittavan kosteuden syystä, voidaan vaurion korjaamistarpeen ja –laajuuden arvioimiseksi ottaa näytteitä paitsi vaurioalueelta myös sen ympäriltä (esim. ikkunan alapuolisesta ulkoseinäeristeestä eri korkeuksilta). </a:t>
            </a:r>
          </a:p>
          <a:p>
            <a:pPr eaLnBrk="1" hangingPunct="1">
              <a:lnSpc>
                <a:spcPct val="90000"/>
              </a:lnSpc>
            </a:pPr>
            <a:endParaRPr lang="fi-FI" alt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Suuri pitoisuus ja/tai epätavallinen lajisto kertoo mikrobikasvusta.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61E07-BD1F-4F2A-B369-E16C35F8F00D}" type="datetime1">
              <a:rPr lang="fi-FI" altLang="fi-FI" smtClean="0">
                <a:solidFill>
                  <a:srgbClr val="FFFFFF"/>
                </a:solidFill>
              </a:rPr>
              <a:pPr eaLnBrk="1" hangingPunct="1"/>
              <a:t>16.6.2016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573ECA-C445-433D-9681-2B47B08BCDB8}" type="slidenum">
              <a:rPr lang="fi-FI" altLang="fi-FI">
                <a:solidFill>
                  <a:srgbClr val="FFFFFF"/>
                </a:solidFill>
              </a:rPr>
              <a:pPr eaLnBrk="1" hangingPunct="1"/>
              <a:t>7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490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Materiaalinäytteenotto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– </a:t>
            </a:r>
            <a:r>
              <a:rPr lang="fi-FI" sz="2800" dirty="0" smtClean="0"/>
              <a:t>ennakoitavia asioita</a:t>
            </a:r>
            <a:endParaRPr lang="fi-FI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7038" indent="-342900"/>
            <a:r>
              <a:rPr lang="fi-FI" sz="1800" dirty="0" smtClean="0"/>
              <a:t>Yhteys </a:t>
            </a:r>
            <a:r>
              <a:rPr lang="fi-FI" sz="1800" dirty="0"/>
              <a:t>analysoivaan </a:t>
            </a:r>
            <a:r>
              <a:rPr lang="fi-FI" sz="1800" dirty="0" smtClean="0"/>
              <a:t>laboratorioon erityisesti, jos </a:t>
            </a:r>
          </a:p>
          <a:p>
            <a:pPr marL="822325" lvl="1" indent="-285750"/>
            <a:r>
              <a:rPr lang="fi-FI" sz="1600" dirty="0" smtClean="0"/>
              <a:t>paljon näytteitä (viljeltävä 3 vrk sisällä)</a:t>
            </a:r>
          </a:p>
          <a:p>
            <a:pPr marL="822325" lvl="1" indent="-285750"/>
            <a:r>
              <a:rPr lang="fi-FI" sz="1600" dirty="0" smtClean="0"/>
              <a:t>märkiä näytteitä (viljeltävä seuraavana päivänä)</a:t>
            </a:r>
            <a:endParaRPr lang="fi-FI" sz="1600" dirty="0"/>
          </a:p>
          <a:p>
            <a:pPr marL="427038" indent="-342900"/>
            <a:r>
              <a:rPr lang="fi-FI" sz="1800" dirty="0" smtClean="0"/>
              <a:t>Näytteenotto mieluiten alkuviikosta</a:t>
            </a:r>
          </a:p>
          <a:p>
            <a:pPr marL="427038" indent="-342900"/>
            <a:r>
              <a:rPr lang="fi-FI" sz="1800" dirty="0" smtClean="0"/>
              <a:t>Näytteiden tuonti / kuljetus laboratorioon </a:t>
            </a:r>
          </a:p>
          <a:p>
            <a:pPr marL="427038" indent="-342900"/>
            <a:r>
              <a:rPr lang="fi-FI" sz="1800" dirty="0" smtClean="0"/>
              <a:t>Yleensä tuloksen/raportin saa 3 viikon kuluttua näytteiden </a:t>
            </a:r>
            <a:r>
              <a:rPr lang="fi-FI" sz="1800" dirty="0" smtClean="0"/>
              <a:t>saapumisesta </a:t>
            </a:r>
            <a:r>
              <a:rPr lang="fi-FI" sz="1800" dirty="0" smtClean="0">
                <a:sym typeface="Wingdings" panose="05000000000000000000" pitchFamily="2" charset="2"/>
              </a:rPr>
              <a:t> </a:t>
            </a:r>
          </a:p>
          <a:p>
            <a:pPr marL="700088" lvl="1" indent="-342900"/>
            <a:r>
              <a:rPr lang="fi-FI" sz="1600" dirty="0" smtClean="0"/>
              <a:t>7 </a:t>
            </a:r>
            <a:r>
              <a:rPr lang="fi-FI" sz="1600" dirty="0" smtClean="0"/>
              <a:t>vrk homeiden </a:t>
            </a:r>
            <a:r>
              <a:rPr lang="fi-FI" sz="1600" dirty="0" smtClean="0"/>
              <a:t>luenta</a:t>
            </a:r>
          </a:p>
          <a:p>
            <a:pPr marL="700088" lvl="1" indent="-342900"/>
            <a:r>
              <a:rPr lang="fi-FI" sz="1600" dirty="0" smtClean="0"/>
              <a:t>7 </a:t>
            </a:r>
            <a:r>
              <a:rPr lang="fi-FI" sz="1600" dirty="0" smtClean="0"/>
              <a:t>ja 14 vrk bakteereiden ja sädesienten </a:t>
            </a:r>
            <a:r>
              <a:rPr lang="fi-FI" sz="1600" dirty="0" smtClean="0"/>
              <a:t>luenta </a:t>
            </a:r>
          </a:p>
          <a:p>
            <a:pPr marL="700088" lvl="1" indent="-342900"/>
            <a:r>
              <a:rPr lang="fi-FI" sz="1600" dirty="0"/>
              <a:t>T</a:t>
            </a:r>
            <a:r>
              <a:rPr lang="fi-FI" sz="1600" dirty="0" smtClean="0"/>
              <a:t>ulosten </a:t>
            </a:r>
            <a:r>
              <a:rPr lang="fi-FI" sz="1600" dirty="0" smtClean="0"/>
              <a:t>laskenta ja raportin laatiminen</a:t>
            </a:r>
            <a:endParaRPr lang="fi-FI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200A4-DDDF-4897-B839-371A5F2B005C}" type="datetime1">
              <a:rPr lang="fi-FI" smtClean="0">
                <a:solidFill>
                  <a:srgbClr val="FFFFFF"/>
                </a:solidFill>
              </a:rPr>
              <a:t>16.6.2016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A9084-30E0-425B-9786-43185403404A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3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smtClean="0"/>
              <a:t>Materiaalinäytteen </a:t>
            </a: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fi-FI" altLang="fi-FI" sz="2800" dirty="0" smtClean="0"/>
              <a:t>otossa </a:t>
            </a:r>
            <a:r>
              <a:rPr lang="fi-FI" altLang="fi-FI" sz="2800" dirty="0" smtClean="0"/>
              <a:t>tarvittavat välineet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 smtClean="0">
                <a:cs typeface="Arial" panose="020B0604020202020204" pitchFamily="34" charset="0"/>
              </a:rPr>
              <a:t>Työkaluja, </a:t>
            </a:r>
            <a:r>
              <a:rPr lang="fi-FI" altLang="fi-FI" sz="1800" dirty="0" err="1" smtClean="0">
                <a:cs typeface="Arial" panose="020B0604020202020204" pitchFamily="34" charset="0"/>
              </a:rPr>
              <a:t>minigrip</a:t>
            </a:r>
            <a:r>
              <a:rPr lang="fi-FI" altLang="fi-FI" sz="1800" dirty="0" smtClean="0">
                <a:cs typeface="Arial" panose="020B0604020202020204" pitchFamily="34" charset="0"/>
              </a:rPr>
              <a:t>-pusseja, 80% </a:t>
            </a:r>
            <a:r>
              <a:rPr lang="fi-FI" altLang="fi-FI" sz="1800" dirty="0" err="1" smtClean="0">
                <a:cs typeface="Arial" panose="020B0604020202020204" pitchFamily="34" charset="0"/>
              </a:rPr>
              <a:t>EtOH</a:t>
            </a:r>
            <a:endParaRPr lang="fi-FI" altLang="fi-FI" sz="1800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fi-FI" sz="1800" dirty="0" smtClean="0">
                <a:cs typeface="Arial" panose="020B0604020202020204" pitchFamily="34" charset="0"/>
              </a:rPr>
              <a:t>Näytteitä </a:t>
            </a:r>
            <a:r>
              <a:rPr lang="fi-FI" sz="1800" dirty="0">
                <a:cs typeface="Arial" panose="020B0604020202020204" pitchFamily="34" charset="0"/>
              </a:rPr>
              <a:t>ei </a:t>
            </a:r>
            <a:r>
              <a:rPr lang="fi-FI" sz="1800" dirty="0" smtClean="0">
                <a:cs typeface="Arial" panose="020B0604020202020204" pitchFamily="34" charset="0"/>
              </a:rPr>
              <a:t>saa kosketella </a:t>
            </a:r>
            <a:r>
              <a:rPr lang="fi-FI" sz="1800" dirty="0">
                <a:cs typeface="Arial" panose="020B0604020202020204" pitchFamily="34" charset="0"/>
              </a:rPr>
              <a:t>paljain käsin!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sz="1800" dirty="0" smtClean="0">
                <a:cs typeface="Arial" panose="020B0604020202020204" pitchFamily="34" charset="0"/>
              </a:rPr>
              <a:t>Välineet on puhdistettava eri näytteiden välillä.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 smtClean="0">
                <a:cs typeface="Arial" pitchFamily="34" charset="0"/>
              </a:rPr>
              <a:t>Jokainen </a:t>
            </a:r>
            <a:r>
              <a:rPr lang="fi-FI" altLang="fi-FI" sz="1800" dirty="0">
                <a:cs typeface="Arial" pitchFamily="34" charset="0"/>
              </a:rPr>
              <a:t>näyte </a:t>
            </a:r>
            <a:r>
              <a:rPr lang="fi-FI" altLang="fi-FI" sz="1800" dirty="0" smtClean="0">
                <a:cs typeface="Arial" pitchFamily="34" charset="0"/>
              </a:rPr>
              <a:t>laitetaan omaan </a:t>
            </a:r>
            <a:r>
              <a:rPr lang="fi-FI" altLang="fi-FI" sz="1800" dirty="0">
                <a:cs typeface="Arial" pitchFamily="34" charset="0"/>
              </a:rPr>
              <a:t>pussiin, kourallinen </a:t>
            </a:r>
            <a:r>
              <a:rPr lang="fi-FI" altLang="fi-FI" sz="1800" dirty="0" smtClean="0">
                <a:cs typeface="Arial" pitchFamily="34" charset="0"/>
              </a:rPr>
              <a:t>riittää.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sz="1800" dirty="0" smtClean="0">
                <a:cs typeface="Arial" pitchFamily="34" charset="0"/>
              </a:rPr>
              <a:t>2-5 </a:t>
            </a:r>
            <a:r>
              <a:rPr lang="fi-FI" altLang="fi-FI" sz="1800" dirty="0">
                <a:cs typeface="Arial" pitchFamily="34" charset="0"/>
              </a:rPr>
              <a:t>näytettä vaurion laajuudesta riippuen, pahimmilta näyttävistä kohdista (+ mahdollisesti vertailunäyte</a:t>
            </a:r>
            <a:r>
              <a:rPr lang="fi-FI" altLang="fi-FI" sz="1800" dirty="0" smtClean="0">
                <a:cs typeface="Arial" pitchFamily="34" charset="0"/>
              </a:rPr>
              <a:t>)</a:t>
            </a:r>
            <a:endParaRPr lang="fi-FI" altLang="fi-FI" sz="1800" dirty="0">
              <a:cs typeface="Arial" pitchFamily="34" charset="0"/>
            </a:endParaRPr>
          </a:p>
        </p:txBody>
      </p:sp>
      <p:sp>
        <p:nvSpPr>
          <p:cNvPr id="5939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DA2AD9F-811C-4F8D-9BC4-3720E42F086D}" type="datetime1">
              <a:rPr lang="fi-FI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chemeClr val="bg1"/>
                </a:solidFill>
              </a:rPr>
              <a:t>KIINKO </a:t>
            </a: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4FA3FB9-40F5-40A5-B11D-3F5356EE4600}" type="slidenum">
              <a:rPr lang="fi-FI" altLang="fi-FI" sz="1000" smtClean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115616" y="4582869"/>
            <a:ext cx="68916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 indent="0" algn="ctr">
              <a:spcBef>
                <a:spcPct val="35000"/>
              </a:spcBef>
              <a:buClr>
                <a:schemeClr val="accent1"/>
              </a:buClr>
              <a:buFontTx/>
              <a:buNone/>
              <a:defRPr/>
            </a:pPr>
            <a:r>
              <a:rPr lang="fi-FI" b="1" dirty="0"/>
              <a:t>Näytteenotossa huomioitava </a:t>
            </a:r>
            <a:r>
              <a:rPr lang="fi-FI" b="1" smtClean="0"/>
              <a:t>työturvallisuus!</a:t>
            </a:r>
            <a:br>
              <a:rPr lang="fi-FI" b="1" smtClean="0"/>
            </a:br>
            <a:r>
              <a:rPr lang="fi-FI" altLang="fi-FI" dirty="0" smtClean="0"/>
              <a:t>Suojakäsineet </a:t>
            </a:r>
            <a:r>
              <a:rPr lang="fi-FI" altLang="fi-FI" dirty="0"/>
              <a:t>aina, tarvittaessa suojavaatetus ja hengityssuojain</a:t>
            </a:r>
            <a:r>
              <a:rPr lang="fi-FI" altLang="fi-FI" dirty="0" smtClean="0"/>
              <a:t>.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1700430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1283</TotalTime>
  <Words>2783</Words>
  <Application>Microsoft Macintosh PowerPoint</Application>
  <PresentationFormat>Näytössä katseltava diaesitys (4:3)</PresentationFormat>
  <Paragraphs>630</Paragraphs>
  <Slides>57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57</vt:i4>
      </vt:variant>
    </vt:vector>
  </HeadingPairs>
  <TitlesOfParts>
    <vt:vector size="67" baseType="lpstr">
      <vt:lpstr>Calibri</vt:lpstr>
      <vt:lpstr>Georgia</vt:lpstr>
      <vt:lpstr>MS PGothic</vt:lpstr>
      <vt:lpstr>ＭＳ Ｐゴシック</vt:lpstr>
      <vt:lpstr>Times New Roman</vt:lpstr>
      <vt:lpstr>Verdana</vt:lpstr>
      <vt:lpstr>Wingdings</vt:lpstr>
      <vt:lpstr>Arial</vt:lpstr>
      <vt:lpstr>KoHo</vt:lpstr>
      <vt:lpstr>Document</vt:lpstr>
      <vt:lpstr>4.2 Näytteenotto mikrobiologisiin analyyseihin</vt:lpstr>
      <vt:lpstr>Saatteeksi opetusmateriaalin käyttöön</vt:lpstr>
      <vt:lpstr>Sisällysluettelo</vt:lpstr>
      <vt:lpstr>Mistä näytteitä otetaan?</vt:lpstr>
      <vt:lpstr>Materiaalinäytteet</vt:lpstr>
      <vt:lpstr>Materiaalinäytteiden otto</vt:lpstr>
      <vt:lpstr>Näytteenotto materiaalista</vt:lpstr>
      <vt:lpstr>Materiaalinäytteenotto  – ennakoitavia asioita</vt:lpstr>
      <vt:lpstr>Materiaalinäytteen  otossa tarvittavat välineet </vt:lpstr>
      <vt:lpstr>Materiaalinäytteen otto   1/2  </vt:lpstr>
      <vt:lpstr>Materiaalinäytteen otto   2/2 </vt:lpstr>
      <vt:lpstr>Pintanäytteet</vt:lpstr>
      <vt:lpstr>Näytteenotto pinnalta</vt:lpstr>
      <vt:lpstr>Näytteenotto pinnalta - yleisperiaate</vt:lpstr>
      <vt:lpstr>Pintanäyte – ennakoitavia asioita</vt:lpstr>
      <vt:lpstr>Pintanäytteen otto – välineet</vt:lpstr>
      <vt:lpstr>Pintanäytteen otto   1/3</vt:lpstr>
      <vt:lpstr>Pintanäytteen otto   2/3</vt:lpstr>
      <vt:lpstr>Pintanäytteen otto   3/3 </vt:lpstr>
      <vt:lpstr>PowerPoint-esitys</vt:lpstr>
      <vt:lpstr>PowerPoint-esitys</vt:lpstr>
      <vt:lpstr>Pyyhintänäyte pinnalta – ennakoitavia asioita</vt:lpstr>
      <vt:lpstr>Pyyhintänäytteen otto pinnalta</vt:lpstr>
      <vt:lpstr>Materiaali- ja pintanäytteenoton virhelähteitä</vt:lpstr>
      <vt:lpstr>Ilmanäytteet</vt:lpstr>
      <vt:lpstr>Ilmanäytteet</vt:lpstr>
      <vt:lpstr>Ilmanäytteet – muut tavoitteet</vt:lpstr>
      <vt:lpstr>Ilmanäytteet - ajankohta</vt:lpstr>
      <vt:lpstr>Ilmanäytteet</vt:lpstr>
      <vt:lpstr>Ilmanäytteenotto</vt:lpstr>
      <vt:lpstr>Ilmanäytteet</vt:lpstr>
      <vt:lpstr>Esimerkkejä asuntojen normaalilähteistä</vt:lpstr>
      <vt:lpstr>Ilmanäytteet lumettomana aikana</vt:lpstr>
      <vt:lpstr>Ulkoilmanäyte</vt:lpstr>
      <vt:lpstr>PowerPoint-esitys</vt:lpstr>
      <vt:lpstr>Ilmanäytteenotossa tarvittavat välineet</vt:lpstr>
      <vt:lpstr>Andersen 6-vaiheimpaktori</vt:lpstr>
      <vt:lpstr>Näytteenotto Andersen 6-vaiheimpaktorilla</vt:lpstr>
      <vt:lpstr> Impaktorin puhdistaminen</vt:lpstr>
      <vt:lpstr>Näytteenotto Andersen 6-vaiheimpaktorilla</vt:lpstr>
      <vt:lpstr>Näytteenotto Andersen 6-vaiheimpaktorilla</vt:lpstr>
      <vt:lpstr>PowerPoint-esitys</vt:lpstr>
      <vt:lpstr>Toiminnallisia virhelähteitä</vt:lpstr>
      <vt:lpstr>Tekniset virhelähteet  </vt:lpstr>
      <vt:lpstr>6-vaiheimpaktori</vt:lpstr>
      <vt:lpstr>1-vaiheimpaktori</vt:lpstr>
      <vt:lpstr>Ilmanäytteisiin yleisesti liittyviä piirteitä</vt:lpstr>
      <vt:lpstr>Pöly vs. ilmanäytteet</vt:lpstr>
      <vt:lpstr>Näyte 2 viikon ajan laskeutuneesta pölystä</vt:lpstr>
      <vt:lpstr>Pölynäytteet</vt:lpstr>
      <vt:lpstr>EDC - elektrostaattinen pölynkeräin</vt:lpstr>
      <vt:lpstr>Laskeutuneen pölyn keräys laatikoihin</vt:lpstr>
      <vt:lpstr>Laskeutunut pöly</vt:lpstr>
      <vt:lpstr>Muita menetelmiä ilmanäytteenottoon mikrobiston analysoimiseksi</vt:lpstr>
      <vt:lpstr>Suodatinnäyte (Button sampler)</vt:lpstr>
      <vt:lpstr>Ilmanäytteet   - impaktori- ja suodatinkeräyksen vertailua</vt:lpstr>
      <vt:lpstr>Nestenäytteet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Kaijärvi Aija</cp:lastModifiedBy>
  <cp:revision>95</cp:revision>
  <cp:lastPrinted>2016-02-16T07:46:50Z</cp:lastPrinted>
  <dcterms:created xsi:type="dcterms:W3CDTF">2012-09-14T08:23:56Z</dcterms:created>
  <dcterms:modified xsi:type="dcterms:W3CDTF">2016-06-16T07:37:29Z</dcterms:modified>
</cp:coreProperties>
</file>