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8"/>
  </p:notesMasterIdLst>
  <p:handoutMasterIdLst>
    <p:handoutMasterId r:id="rId59"/>
  </p:handoutMasterIdLst>
  <p:sldIdLst>
    <p:sldId id="256" r:id="rId2"/>
    <p:sldId id="362" r:id="rId3"/>
    <p:sldId id="360" r:id="rId4"/>
    <p:sldId id="258" r:id="rId5"/>
    <p:sldId id="259" r:id="rId6"/>
    <p:sldId id="283" r:id="rId7"/>
    <p:sldId id="364" r:id="rId8"/>
    <p:sldId id="285" r:id="rId9"/>
    <p:sldId id="287" r:id="rId10"/>
    <p:sldId id="342" r:id="rId11"/>
    <p:sldId id="271" r:id="rId12"/>
    <p:sldId id="343" r:id="rId13"/>
    <p:sldId id="345" r:id="rId14"/>
    <p:sldId id="344" r:id="rId15"/>
    <p:sldId id="346" r:id="rId16"/>
    <p:sldId id="263" r:id="rId17"/>
    <p:sldId id="264" r:id="rId18"/>
    <p:sldId id="301" r:id="rId19"/>
    <p:sldId id="265" r:id="rId20"/>
    <p:sldId id="267" r:id="rId21"/>
    <p:sldId id="273" r:id="rId22"/>
    <p:sldId id="347" r:id="rId23"/>
    <p:sldId id="349" r:id="rId24"/>
    <p:sldId id="348" r:id="rId25"/>
    <p:sldId id="277" r:id="rId26"/>
    <p:sldId id="356" r:id="rId27"/>
    <p:sldId id="357" r:id="rId28"/>
    <p:sldId id="358" r:id="rId29"/>
    <p:sldId id="359" r:id="rId30"/>
    <p:sldId id="261" r:id="rId31"/>
    <p:sldId id="302" r:id="rId32"/>
    <p:sldId id="289" r:id="rId33"/>
    <p:sldId id="276" r:id="rId34"/>
    <p:sldId id="350" r:id="rId35"/>
    <p:sldId id="284" r:id="rId36"/>
    <p:sldId id="290" r:id="rId37"/>
    <p:sldId id="291" r:id="rId38"/>
    <p:sldId id="292" r:id="rId39"/>
    <p:sldId id="351" r:id="rId40"/>
    <p:sldId id="352" r:id="rId41"/>
    <p:sldId id="278" r:id="rId42"/>
    <p:sldId id="279" r:id="rId43"/>
    <p:sldId id="280" r:id="rId44"/>
    <p:sldId id="288" r:id="rId45"/>
    <p:sldId id="293" r:id="rId46"/>
    <p:sldId id="294" r:id="rId47"/>
    <p:sldId id="295" r:id="rId48"/>
    <p:sldId id="296" r:id="rId49"/>
    <p:sldId id="313" r:id="rId50"/>
    <p:sldId id="314" r:id="rId51"/>
    <p:sldId id="315" r:id="rId52"/>
    <p:sldId id="316" r:id="rId53"/>
    <p:sldId id="297" r:id="rId54"/>
    <p:sldId id="282" r:id="rId55"/>
    <p:sldId id="281" r:id="rId56"/>
    <p:sldId id="339" r:id="rId57"/>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78">
          <p15:clr>
            <a:srgbClr val="A4A3A4"/>
          </p15:clr>
        </p15:guide>
        <p15:guide id="2" orient="horz" pos="3793">
          <p15:clr>
            <a:srgbClr val="A4A3A4"/>
          </p15:clr>
        </p15:guide>
        <p15:guide id="3" orient="horz" pos="1026">
          <p15:clr>
            <a:srgbClr val="A4A3A4"/>
          </p15:clr>
        </p15:guide>
        <p15:guide id="4" orient="horz" pos="890">
          <p15:clr>
            <a:srgbClr val="A4A3A4"/>
          </p15:clr>
        </p15:guide>
        <p15:guide id="5" orient="horz" pos="210">
          <p15:clr>
            <a:srgbClr val="A4A3A4"/>
          </p15:clr>
        </p15:guide>
        <p15:guide id="6" orient="horz" pos="1842">
          <p15:clr>
            <a:srgbClr val="A4A3A4"/>
          </p15:clr>
        </p15:guide>
        <p15:guide id="7" orient="horz" pos="2840">
          <p15:clr>
            <a:srgbClr val="A4A3A4"/>
          </p15:clr>
        </p15:guide>
        <p15:guide id="8" pos="3243">
          <p15:clr>
            <a:srgbClr val="A4A3A4"/>
          </p15:clr>
        </p15:guide>
        <p15:guide id="9" pos="5239">
          <p15:clr>
            <a:srgbClr val="A4A3A4"/>
          </p15:clr>
        </p15:guide>
        <p15:guide id="10" pos="521">
          <p15:clr>
            <a:srgbClr val="A4A3A4"/>
          </p15:clr>
        </p15:guide>
        <p15:guide id="11" pos="5556">
          <p15:clr>
            <a:srgbClr val="A4A3A4"/>
          </p15:clr>
        </p15:guide>
        <p15:guide id="1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5C44"/>
    <a:srgbClr val="00B2A9"/>
    <a:srgbClr val="95B3D7"/>
    <a:srgbClr val="446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134" autoAdjust="0"/>
    <p:restoredTop sz="85409"/>
  </p:normalViewPr>
  <p:slideViewPr>
    <p:cSldViewPr showGuides="1">
      <p:cViewPr varScale="1">
        <p:scale>
          <a:sx n="118" d="100"/>
          <a:sy n="118" d="100"/>
        </p:scale>
        <p:origin x="1456" y="192"/>
      </p:cViewPr>
      <p:guideLst>
        <p:guide orient="horz" pos="2478"/>
        <p:guide orient="horz" pos="3793"/>
        <p:guide orient="horz" pos="1026"/>
        <p:guide orient="horz" pos="890"/>
        <p:guide orient="horz" pos="210"/>
        <p:guide orient="horz" pos="1842"/>
        <p:guide orient="horz" pos="2840"/>
        <p:guide pos="3243"/>
        <p:guide pos="5239"/>
        <p:guide pos="521"/>
        <p:guide pos="5556"/>
        <p:guide pos="249"/>
      </p:guideLst>
    </p:cSldViewPr>
  </p:slideViewPr>
  <p:notesTextViewPr>
    <p:cViewPr>
      <p:scale>
        <a:sx n="100" d="100"/>
        <a:sy n="100" d="100"/>
      </p:scale>
      <p:origin x="0" y="0"/>
    </p:cViewPr>
  </p:notesTextViewPr>
  <p:sorterViewPr>
    <p:cViewPr>
      <p:scale>
        <a:sx n="170" d="100"/>
        <a:sy n="170" d="100"/>
      </p:scale>
      <p:origin x="0" y="-35560"/>
    </p:cViewPr>
  </p:sorterViewPr>
  <p:notesViewPr>
    <p:cSldViewPr showGuides="1">
      <p:cViewPr varScale="1">
        <p:scale>
          <a:sx n="83" d="100"/>
          <a:sy n="83" d="100"/>
        </p:scale>
        <p:origin x="-310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notesMaster" Target="notesMasters/notesMaster1.xml"/><Relationship Id="rId59" Type="http://schemas.openxmlformats.org/officeDocument/2006/relationships/handoutMaster" Target="handoutMasters/handoutMaster1.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presProps" Target="presProps.xml"/><Relationship Id="rId61" Type="http://schemas.openxmlformats.org/officeDocument/2006/relationships/viewProps" Target="viewProps.xml"/><Relationship Id="rId62"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C6C142-9A9E-485A-B9AB-6C22D12795D5}"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i-FI"/>
        </a:p>
      </dgm:t>
    </dgm:pt>
    <dgm:pt modelId="{CE170541-E2E9-48B8-B4FF-613170E93CF8}">
      <dgm:prSet phldrT="[Text]" custT="1"/>
      <dgm:spPr/>
      <dgm:t>
        <a:bodyPr/>
        <a:lstStyle/>
        <a:p>
          <a:r>
            <a:rPr lang="fi-FI" sz="1400" dirty="0" smtClean="0"/>
            <a:t>Lähtötilanne</a:t>
          </a:r>
          <a:endParaRPr lang="fi-FI" sz="1400" dirty="0"/>
        </a:p>
      </dgm:t>
    </dgm:pt>
    <dgm:pt modelId="{E8523CE9-FE81-4A9C-A48C-C22A61946FA2}" type="parTrans" cxnId="{FA06CE88-7198-42D1-81B2-FC04B386331B}">
      <dgm:prSet/>
      <dgm:spPr/>
      <dgm:t>
        <a:bodyPr/>
        <a:lstStyle/>
        <a:p>
          <a:endParaRPr lang="fi-FI" sz="1600"/>
        </a:p>
      </dgm:t>
    </dgm:pt>
    <dgm:pt modelId="{5F299A90-EB40-4952-9D34-5A9C42383835}" type="sibTrans" cxnId="{FA06CE88-7198-42D1-81B2-FC04B386331B}">
      <dgm:prSet/>
      <dgm:spPr/>
      <dgm:t>
        <a:bodyPr/>
        <a:lstStyle/>
        <a:p>
          <a:endParaRPr lang="fi-FI" sz="1600"/>
        </a:p>
      </dgm:t>
    </dgm:pt>
    <dgm:pt modelId="{26520A1A-36B2-4D9D-97D2-ABE03238D313}">
      <dgm:prSet phldrT="[Text]" custT="1"/>
      <dgm:spPr/>
      <dgm:t>
        <a:bodyPr/>
        <a:lstStyle/>
        <a:p>
          <a:r>
            <a:rPr lang="fi-FI" sz="1400" dirty="0" smtClean="0"/>
            <a:t>Katselmus</a:t>
          </a:r>
          <a:endParaRPr lang="fi-FI" sz="1400" dirty="0"/>
        </a:p>
      </dgm:t>
    </dgm:pt>
    <dgm:pt modelId="{0BB1CE95-1D03-4CF7-95CE-55A45445A3E0}" type="parTrans" cxnId="{5808F654-A4D5-490E-BA68-DAF0570AB4DC}">
      <dgm:prSet/>
      <dgm:spPr/>
      <dgm:t>
        <a:bodyPr/>
        <a:lstStyle/>
        <a:p>
          <a:endParaRPr lang="fi-FI" sz="1600"/>
        </a:p>
      </dgm:t>
    </dgm:pt>
    <dgm:pt modelId="{B35D94C4-B12D-47A6-B484-5743C019048F}" type="sibTrans" cxnId="{5808F654-A4D5-490E-BA68-DAF0570AB4DC}">
      <dgm:prSet/>
      <dgm:spPr/>
      <dgm:t>
        <a:bodyPr/>
        <a:lstStyle/>
        <a:p>
          <a:endParaRPr lang="fi-FI" sz="1600"/>
        </a:p>
      </dgm:t>
    </dgm:pt>
    <dgm:pt modelId="{EE88EF51-E419-4E17-9683-184229AE6145}">
      <dgm:prSet phldrT="[Text]" custT="1"/>
      <dgm:spPr/>
      <dgm:t>
        <a:bodyPr/>
        <a:lstStyle/>
        <a:p>
          <a:r>
            <a:rPr lang="fi-FI" sz="1400" dirty="0" smtClean="0"/>
            <a:t>Mahdollisten epäpuhtauslähteiden arviointi ja havainnointi</a:t>
          </a:r>
          <a:endParaRPr lang="fi-FI" sz="1400" dirty="0"/>
        </a:p>
      </dgm:t>
    </dgm:pt>
    <dgm:pt modelId="{B8F6DF1D-3482-4F06-83EB-22BD2D8545FE}" type="parTrans" cxnId="{B81BFD1D-CA62-4672-9905-7FC4724EA149}">
      <dgm:prSet/>
      <dgm:spPr/>
      <dgm:t>
        <a:bodyPr/>
        <a:lstStyle/>
        <a:p>
          <a:endParaRPr lang="fi-FI" sz="1600"/>
        </a:p>
      </dgm:t>
    </dgm:pt>
    <dgm:pt modelId="{4988CEF4-7A9F-444F-8E1E-843362E5E79B}" type="sibTrans" cxnId="{B81BFD1D-CA62-4672-9905-7FC4724EA149}">
      <dgm:prSet/>
      <dgm:spPr/>
      <dgm:t>
        <a:bodyPr/>
        <a:lstStyle/>
        <a:p>
          <a:endParaRPr lang="fi-FI" sz="1600"/>
        </a:p>
      </dgm:t>
    </dgm:pt>
    <dgm:pt modelId="{2E8594CD-D270-48D1-9EEE-6591C67780D2}">
      <dgm:prSet phldrT="[Text]" custT="1"/>
      <dgm:spPr/>
      <dgm:t>
        <a:bodyPr/>
        <a:lstStyle/>
        <a:p>
          <a:r>
            <a:rPr lang="fi-FI" sz="1400" dirty="0" smtClean="0"/>
            <a:t>Ilmanvaihdon toimivuuden arviointi</a:t>
          </a:r>
          <a:endParaRPr lang="fi-FI" sz="1400" dirty="0"/>
        </a:p>
      </dgm:t>
    </dgm:pt>
    <dgm:pt modelId="{0847B9CD-2CC8-4546-BF2C-A83EBA354549}" type="parTrans" cxnId="{CC06B4F6-AA99-438A-B39E-783FAD2CD4F0}">
      <dgm:prSet/>
      <dgm:spPr/>
      <dgm:t>
        <a:bodyPr/>
        <a:lstStyle/>
        <a:p>
          <a:endParaRPr lang="fi-FI" sz="1600"/>
        </a:p>
      </dgm:t>
    </dgm:pt>
    <dgm:pt modelId="{32EDF687-D82B-453B-89CB-551EF328C22B}" type="sibTrans" cxnId="{CC06B4F6-AA99-438A-B39E-783FAD2CD4F0}">
      <dgm:prSet/>
      <dgm:spPr/>
      <dgm:t>
        <a:bodyPr/>
        <a:lstStyle/>
        <a:p>
          <a:endParaRPr lang="fi-FI" sz="1600"/>
        </a:p>
      </dgm:t>
    </dgm:pt>
    <dgm:pt modelId="{5CAB0C7F-51CC-4004-A9AB-6F1880E5050B}">
      <dgm:prSet phldrT="[Text]" custT="1"/>
      <dgm:spPr/>
      <dgm:t>
        <a:bodyPr/>
        <a:lstStyle/>
        <a:p>
          <a:r>
            <a:rPr lang="fi-FI" sz="1400" dirty="0" smtClean="0"/>
            <a:t>Tutkimukset</a:t>
          </a:r>
          <a:endParaRPr lang="fi-FI" sz="1400" dirty="0"/>
        </a:p>
      </dgm:t>
    </dgm:pt>
    <dgm:pt modelId="{1823AF92-F8BF-44F3-BAA0-40E398992FE3}" type="parTrans" cxnId="{291D0D19-623B-4321-AB3B-C92838870D40}">
      <dgm:prSet/>
      <dgm:spPr/>
      <dgm:t>
        <a:bodyPr/>
        <a:lstStyle/>
        <a:p>
          <a:endParaRPr lang="fi-FI" sz="1600"/>
        </a:p>
      </dgm:t>
    </dgm:pt>
    <dgm:pt modelId="{597ACA7D-4F8C-4980-BAC5-EE754191AB82}" type="sibTrans" cxnId="{291D0D19-623B-4321-AB3B-C92838870D40}">
      <dgm:prSet/>
      <dgm:spPr/>
      <dgm:t>
        <a:bodyPr/>
        <a:lstStyle/>
        <a:p>
          <a:endParaRPr lang="fi-FI" sz="1600"/>
        </a:p>
      </dgm:t>
    </dgm:pt>
    <dgm:pt modelId="{1D1AC922-2BC1-488F-89D8-9B73A74BC3B5}">
      <dgm:prSet phldrT="[Text]" custT="1"/>
      <dgm:spPr/>
      <dgm:t>
        <a:bodyPr/>
        <a:lstStyle/>
        <a:p>
          <a:r>
            <a:rPr lang="fi-FI" sz="1400" dirty="0" smtClean="0"/>
            <a:t>Erityisselvitykset (mikrobi-, kuitu-, VOC-, haitta-aine-selvitykset)</a:t>
          </a:r>
          <a:endParaRPr lang="fi-FI" sz="1400" dirty="0"/>
        </a:p>
      </dgm:t>
    </dgm:pt>
    <dgm:pt modelId="{2811F69A-F52E-44FC-9FC5-82492BB1173C}" type="parTrans" cxnId="{41A7E7C4-3BF8-4143-9053-A03628C1368D}">
      <dgm:prSet/>
      <dgm:spPr/>
      <dgm:t>
        <a:bodyPr/>
        <a:lstStyle/>
        <a:p>
          <a:endParaRPr lang="fi-FI" sz="1600"/>
        </a:p>
      </dgm:t>
    </dgm:pt>
    <dgm:pt modelId="{C3EF34A3-A909-4F60-B9E9-5E5068847D95}" type="sibTrans" cxnId="{41A7E7C4-3BF8-4143-9053-A03628C1368D}">
      <dgm:prSet/>
      <dgm:spPr/>
      <dgm:t>
        <a:bodyPr/>
        <a:lstStyle/>
        <a:p>
          <a:endParaRPr lang="fi-FI" sz="1600"/>
        </a:p>
      </dgm:t>
    </dgm:pt>
    <dgm:pt modelId="{CFE96CFF-803F-40BC-8540-E304E4CD0BC5}">
      <dgm:prSet phldrT="[Text]" custT="1"/>
      <dgm:spPr/>
      <dgm:t>
        <a:bodyPr/>
        <a:lstStyle/>
        <a:p>
          <a:r>
            <a:rPr lang="fi-FI" sz="1400" dirty="0" smtClean="0"/>
            <a:t>Olemassa olevan tiedon kokoaminen</a:t>
          </a:r>
          <a:endParaRPr lang="fi-FI" sz="1400" dirty="0"/>
        </a:p>
      </dgm:t>
    </dgm:pt>
    <dgm:pt modelId="{D299129D-50A2-408E-A997-C890CF2CAD99}" type="parTrans" cxnId="{54740498-BE58-43FC-90EF-5992C39671BD}">
      <dgm:prSet/>
      <dgm:spPr/>
      <dgm:t>
        <a:bodyPr/>
        <a:lstStyle/>
        <a:p>
          <a:endParaRPr lang="fi-FI" sz="1600"/>
        </a:p>
      </dgm:t>
    </dgm:pt>
    <dgm:pt modelId="{1AA6F0D9-16AB-432E-8B05-6109BCBA00BB}" type="sibTrans" cxnId="{54740498-BE58-43FC-90EF-5992C39671BD}">
      <dgm:prSet/>
      <dgm:spPr/>
      <dgm:t>
        <a:bodyPr/>
        <a:lstStyle/>
        <a:p>
          <a:endParaRPr lang="fi-FI" sz="1600"/>
        </a:p>
      </dgm:t>
    </dgm:pt>
    <dgm:pt modelId="{CF1AF63C-4404-4CF3-97A5-4FB3FAC4DCBB}">
      <dgm:prSet phldrT="[Text]" custT="1"/>
      <dgm:spPr/>
      <dgm:t>
        <a:bodyPr/>
        <a:lstStyle/>
        <a:p>
          <a:r>
            <a:rPr lang="fi-FI" sz="1400" dirty="0" smtClean="0"/>
            <a:t>Käyttäjille suunnatut kyselyt </a:t>
          </a:r>
          <a:endParaRPr lang="fi-FI" sz="1400" dirty="0"/>
        </a:p>
      </dgm:t>
    </dgm:pt>
    <dgm:pt modelId="{FFB76815-5742-42DB-8863-C6DBB9998696}" type="parTrans" cxnId="{4F1CDCF9-3A49-4EF9-B738-7B94DF1B267A}">
      <dgm:prSet/>
      <dgm:spPr/>
      <dgm:t>
        <a:bodyPr/>
        <a:lstStyle/>
        <a:p>
          <a:endParaRPr lang="fi-FI" sz="1600"/>
        </a:p>
      </dgm:t>
    </dgm:pt>
    <dgm:pt modelId="{B9AAE072-E754-4D97-B223-B421B39DAE92}" type="sibTrans" cxnId="{4F1CDCF9-3A49-4EF9-B738-7B94DF1B267A}">
      <dgm:prSet/>
      <dgm:spPr/>
      <dgm:t>
        <a:bodyPr/>
        <a:lstStyle/>
        <a:p>
          <a:endParaRPr lang="fi-FI" sz="1600"/>
        </a:p>
      </dgm:t>
    </dgm:pt>
    <dgm:pt modelId="{8B1D08A1-1C57-4D1D-8D9A-EC02287993D5}">
      <dgm:prSet phldrT="[Text]" custT="1"/>
      <dgm:spPr/>
      <dgm:t>
        <a:bodyPr/>
        <a:lstStyle/>
        <a:p>
          <a:r>
            <a:rPr lang="fi-FI" sz="1400" dirty="0" smtClean="0"/>
            <a:t>Suoraan osoittavilla mittalaitteilla saatava tieto</a:t>
          </a:r>
          <a:endParaRPr lang="fi-FI" sz="1400" dirty="0"/>
        </a:p>
      </dgm:t>
    </dgm:pt>
    <dgm:pt modelId="{89EA5C21-AE25-4AE1-964D-0F1B64B9155D}" type="parTrans" cxnId="{35BCA75A-DCDA-4462-A7A8-0D7C3FD74E46}">
      <dgm:prSet/>
      <dgm:spPr/>
      <dgm:t>
        <a:bodyPr/>
        <a:lstStyle/>
        <a:p>
          <a:endParaRPr lang="fi-FI" sz="1600"/>
        </a:p>
      </dgm:t>
    </dgm:pt>
    <dgm:pt modelId="{58F313A7-D09E-488E-A232-74EE9BEA5896}" type="sibTrans" cxnId="{35BCA75A-DCDA-4462-A7A8-0D7C3FD74E46}">
      <dgm:prSet/>
      <dgm:spPr/>
      <dgm:t>
        <a:bodyPr/>
        <a:lstStyle/>
        <a:p>
          <a:endParaRPr lang="fi-FI" sz="1600"/>
        </a:p>
      </dgm:t>
    </dgm:pt>
    <dgm:pt modelId="{C71373F5-8923-4C5C-8180-9FDB1C54AB55}">
      <dgm:prSet phldrT="[Text]" custT="1"/>
      <dgm:spPr/>
      <dgm:t>
        <a:bodyPr/>
        <a:lstStyle/>
        <a:p>
          <a:r>
            <a:rPr lang="fi-FI" sz="1400" dirty="0" smtClean="0"/>
            <a:t>Muut erityisselvitykset (rakenteiden kosteusmittaukset, lämpökuvaukset, paine-eromittaukset, ilmanvaihdon erityisselvitykset)</a:t>
          </a:r>
          <a:endParaRPr lang="fi-FI" sz="1400" dirty="0"/>
        </a:p>
      </dgm:t>
    </dgm:pt>
    <dgm:pt modelId="{32185BA7-56BA-4C09-8F04-42CA621F8D6D}" type="parTrans" cxnId="{2FC116E1-4017-4E59-9454-FFADE9C27E39}">
      <dgm:prSet/>
      <dgm:spPr/>
      <dgm:t>
        <a:bodyPr/>
        <a:lstStyle/>
        <a:p>
          <a:endParaRPr lang="fi-FI" sz="1600"/>
        </a:p>
      </dgm:t>
    </dgm:pt>
    <dgm:pt modelId="{F2B32A23-1A5A-4AF1-B998-0C0A3E91482D}" type="sibTrans" cxnId="{2FC116E1-4017-4E59-9454-FFADE9C27E39}">
      <dgm:prSet/>
      <dgm:spPr/>
      <dgm:t>
        <a:bodyPr/>
        <a:lstStyle/>
        <a:p>
          <a:endParaRPr lang="fi-FI" sz="1600"/>
        </a:p>
      </dgm:t>
    </dgm:pt>
    <dgm:pt modelId="{AFF7D741-1C9E-460A-9A3B-8C5C4C7FB196}" type="pres">
      <dgm:prSet presAssocID="{D3C6C142-9A9E-485A-B9AB-6C22D12795D5}" presName="linearFlow" presStyleCnt="0">
        <dgm:presLayoutVars>
          <dgm:dir/>
          <dgm:animLvl val="lvl"/>
          <dgm:resizeHandles val="exact"/>
        </dgm:presLayoutVars>
      </dgm:prSet>
      <dgm:spPr/>
      <dgm:t>
        <a:bodyPr/>
        <a:lstStyle/>
        <a:p>
          <a:endParaRPr lang="fi-FI"/>
        </a:p>
      </dgm:t>
    </dgm:pt>
    <dgm:pt modelId="{6004ECB0-CD1C-45AB-B1BC-EAF5A1B298BB}" type="pres">
      <dgm:prSet presAssocID="{CE170541-E2E9-48B8-B4FF-613170E93CF8}" presName="composite" presStyleCnt="0"/>
      <dgm:spPr/>
    </dgm:pt>
    <dgm:pt modelId="{F664A611-8A50-46FB-A2A7-E92DFD9D1160}" type="pres">
      <dgm:prSet presAssocID="{CE170541-E2E9-48B8-B4FF-613170E93CF8}" presName="parentText" presStyleLbl="alignNode1" presStyleIdx="0" presStyleCnt="3" custScaleX="96807" custLinFactNeighborX="-6467">
        <dgm:presLayoutVars>
          <dgm:chMax val="1"/>
          <dgm:bulletEnabled val="1"/>
        </dgm:presLayoutVars>
      </dgm:prSet>
      <dgm:spPr/>
      <dgm:t>
        <a:bodyPr/>
        <a:lstStyle/>
        <a:p>
          <a:endParaRPr lang="fi-FI"/>
        </a:p>
      </dgm:t>
    </dgm:pt>
    <dgm:pt modelId="{AEA815D2-DBF8-4DFA-A4A5-7492BB09E0A8}" type="pres">
      <dgm:prSet presAssocID="{CE170541-E2E9-48B8-B4FF-613170E93CF8}" presName="descendantText" presStyleLbl="alignAcc1" presStyleIdx="0" presStyleCnt="3">
        <dgm:presLayoutVars>
          <dgm:bulletEnabled val="1"/>
        </dgm:presLayoutVars>
      </dgm:prSet>
      <dgm:spPr/>
      <dgm:t>
        <a:bodyPr/>
        <a:lstStyle/>
        <a:p>
          <a:endParaRPr lang="fi-FI"/>
        </a:p>
      </dgm:t>
    </dgm:pt>
    <dgm:pt modelId="{44621C34-316E-4B49-B072-12D87B43C3EF}" type="pres">
      <dgm:prSet presAssocID="{5F299A90-EB40-4952-9D34-5A9C42383835}" presName="sp" presStyleCnt="0"/>
      <dgm:spPr/>
    </dgm:pt>
    <dgm:pt modelId="{6EF605FE-543A-4454-8C70-5DEBDFA3C03F}" type="pres">
      <dgm:prSet presAssocID="{26520A1A-36B2-4D9D-97D2-ABE03238D313}" presName="composite" presStyleCnt="0"/>
      <dgm:spPr/>
    </dgm:pt>
    <dgm:pt modelId="{E45E95EC-FFCF-4FD8-940E-0449B8767312}" type="pres">
      <dgm:prSet presAssocID="{26520A1A-36B2-4D9D-97D2-ABE03238D313}" presName="parentText" presStyleLbl="alignNode1" presStyleIdx="1" presStyleCnt="3" custScaleX="96807" custLinFactNeighborX="-6467">
        <dgm:presLayoutVars>
          <dgm:chMax val="1"/>
          <dgm:bulletEnabled val="1"/>
        </dgm:presLayoutVars>
      </dgm:prSet>
      <dgm:spPr/>
      <dgm:t>
        <a:bodyPr/>
        <a:lstStyle/>
        <a:p>
          <a:endParaRPr lang="fi-FI"/>
        </a:p>
      </dgm:t>
    </dgm:pt>
    <dgm:pt modelId="{D3379B4B-A119-4D38-8C12-375F1F60C55B}" type="pres">
      <dgm:prSet presAssocID="{26520A1A-36B2-4D9D-97D2-ABE03238D313}" presName="descendantText" presStyleLbl="alignAcc1" presStyleIdx="1" presStyleCnt="3">
        <dgm:presLayoutVars>
          <dgm:bulletEnabled val="1"/>
        </dgm:presLayoutVars>
      </dgm:prSet>
      <dgm:spPr/>
      <dgm:t>
        <a:bodyPr/>
        <a:lstStyle/>
        <a:p>
          <a:endParaRPr lang="fi-FI"/>
        </a:p>
      </dgm:t>
    </dgm:pt>
    <dgm:pt modelId="{475812C7-D3EF-491D-AAC5-041A6AFB49D1}" type="pres">
      <dgm:prSet presAssocID="{B35D94C4-B12D-47A6-B484-5743C019048F}" presName="sp" presStyleCnt="0"/>
      <dgm:spPr/>
    </dgm:pt>
    <dgm:pt modelId="{55B2B171-C3A1-4BDE-8FDE-E597D9E567BD}" type="pres">
      <dgm:prSet presAssocID="{5CAB0C7F-51CC-4004-A9AB-6F1880E5050B}" presName="composite" presStyleCnt="0"/>
      <dgm:spPr/>
    </dgm:pt>
    <dgm:pt modelId="{F081378F-36F3-4E9B-9648-B0999E4122BB}" type="pres">
      <dgm:prSet presAssocID="{5CAB0C7F-51CC-4004-A9AB-6F1880E5050B}" presName="parentText" presStyleLbl="alignNode1" presStyleIdx="2" presStyleCnt="3" custScaleX="96807" custLinFactNeighborX="-6467">
        <dgm:presLayoutVars>
          <dgm:chMax val="1"/>
          <dgm:bulletEnabled val="1"/>
        </dgm:presLayoutVars>
      </dgm:prSet>
      <dgm:spPr/>
      <dgm:t>
        <a:bodyPr/>
        <a:lstStyle/>
        <a:p>
          <a:endParaRPr lang="fi-FI"/>
        </a:p>
      </dgm:t>
    </dgm:pt>
    <dgm:pt modelId="{1D35F248-4718-4577-BF15-6280ADFC7398}" type="pres">
      <dgm:prSet presAssocID="{5CAB0C7F-51CC-4004-A9AB-6F1880E5050B}" presName="descendantText" presStyleLbl="alignAcc1" presStyleIdx="2" presStyleCnt="3">
        <dgm:presLayoutVars>
          <dgm:bulletEnabled val="1"/>
        </dgm:presLayoutVars>
      </dgm:prSet>
      <dgm:spPr/>
      <dgm:t>
        <a:bodyPr/>
        <a:lstStyle/>
        <a:p>
          <a:endParaRPr lang="fi-FI"/>
        </a:p>
      </dgm:t>
    </dgm:pt>
  </dgm:ptLst>
  <dgm:cxnLst>
    <dgm:cxn modelId="{C6E89CC3-4B5F-43C1-BD74-7DA5C1233E38}" type="presOf" srcId="{C71373F5-8923-4C5C-8180-9FDB1C54AB55}" destId="{1D35F248-4718-4577-BF15-6280ADFC7398}" srcOrd="0" destOrd="1" presId="urn:microsoft.com/office/officeart/2005/8/layout/chevron2"/>
    <dgm:cxn modelId="{291D0D19-623B-4321-AB3B-C92838870D40}" srcId="{D3C6C142-9A9E-485A-B9AB-6C22D12795D5}" destId="{5CAB0C7F-51CC-4004-A9AB-6F1880E5050B}" srcOrd="2" destOrd="0" parTransId="{1823AF92-F8BF-44F3-BAA0-40E398992FE3}" sibTransId="{597ACA7D-4F8C-4980-BAC5-EE754191AB82}"/>
    <dgm:cxn modelId="{6FCF14E8-64B2-46CD-AE58-BE40FB5C3ECE}" type="presOf" srcId="{EE88EF51-E419-4E17-9683-184229AE6145}" destId="{D3379B4B-A119-4D38-8C12-375F1F60C55B}" srcOrd="0" destOrd="0" presId="urn:microsoft.com/office/officeart/2005/8/layout/chevron2"/>
    <dgm:cxn modelId="{38F924AF-D706-487F-9CFD-550222C8D827}" type="presOf" srcId="{D3C6C142-9A9E-485A-B9AB-6C22D12795D5}" destId="{AFF7D741-1C9E-460A-9A3B-8C5C4C7FB196}" srcOrd="0" destOrd="0" presId="urn:microsoft.com/office/officeart/2005/8/layout/chevron2"/>
    <dgm:cxn modelId="{FACC0F67-0706-49E9-92FD-07A0A1E7CDB1}" type="presOf" srcId="{1D1AC922-2BC1-488F-89D8-9B73A74BC3B5}" destId="{1D35F248-4718-4577-BF15-6280ADFC7398}" srcOrd="0" destOrd="0" presId="urn:microsoft.com/office/officeart/2005/8/layout/chevron2"/>
    <dgm:cxn modelId="{B81BFD1D-CA62-4672-9905-7FC4724EA149}" srcId="{26520A1A-36B2-4D9D-97D2-ABE03238D313}" destId="{EE88EF51-E419-4E17-9683-184229AE6145}" srcOrd="0" destOrd="0" parTransId="{B8F6DF1D-3482-4F06-83EB-22BD2D8545FE}" sibTransId="{4988CEF4-7A9F-444F-8E1E-843362E5E79B}"/>
    <dgm:cxn modelId="{41A7E7C4-3BF8-4143-9053-A03628C1368D}" srcId="{5CAB0C7F-51CC-4004-A9AB-6F1880E5050B}" destId="{1D1AC922-2BC1-488F-89D8-9B73A74BC3B5}" srcOrd="0" destOrd="0" parTransId="{2811F69A-F52E-44FC-9FC5-82492BB1173C}" sibTransId="{C3EF34A3-A909-4F60-B9E9-5E5068847D95}"/>
    <dgm:cxn modelId="{2FC116E1-4017-4E59-9454-FFADE9C27E39}" srcId="{5CAB0C7F-51CC-4004-A9AB-6F1880E5050B}" destId="{C71373F5-8923-4C5C-8180-9FDB1C54AB55}" srcOrd="1" destOrd="0" parTransId="{32185BA7-56BA-4C09-8F04-42CA621F8D6D}" sibTransId="{F2B32A23-1A5A-4AF1-B998-0C0A3E91482D}"/>
    <dgm:cxn modelId="{4F1CDCF9-3A49-4EF9-B738-7B94DF1B267A}" srcId="{CE170541-E2E9-48B8-B4FF-613170E93CF8}" destId="{CF1AF63C-4404-4CF3-97A5-4FB3FAC4DCBB}" srcOrd="1" destOrd="0" parTransId="{FFB76815-5742-42DB-8863-C6DBB9998696}" sibTransId="{B9AAE072-E754-4D97-B223-B421B39DAE92}"/>
    <dgm:cxn modelId="{B98E0EBB-1D7D-40B9-B2A7-89D98192DF2E}" type="presOf" srcId="{2E8594CD-D270-48D1-9EEE-6591C67780D2}" destId="{D3379B4B-A119-4D38-8C12-375F1F60C55B}" srcOrd="0" destOrd="1" presId="urn:microsoft.com/office/officeart/2005/8/layout/chevron2"/>
    <dgm:cxn modelId="{54740498-BE58-43FC-90EF-5992C39671BD}" srcId="{CE170541-E2E9-48B8-B4FF-613170E93CF8}" destId="{CFE96CFF-803F-40BC-8540-E304E4CD0BC5}" srcOrd="0" destOrd="0" parTransId="{D299129D-50A2-408E-A997-C890CF2CAD99}" sibTransId="{1AA6F0D9-16AB-432E-8B05-6109BCBA00BB}"/>
    <dgm:cxn modelId="{61149C00-E9BA-4537-B75A-900BB50050D7}" type="presOf" srcId="{26520A1A-36B2-4D9D-97D2-ABE03238D313}" destId="{E45E95EC-FFCF-4FD8-940E-0449B8767312}" srcOrd="0" destOrd="0" presId="urn:microsoft.com/office/officeart/2005/8/layout/chevron2"/>
    <dgm:cxn modelId="{5B3EDAFF-78C9-4704-9A07-56B4125925DB}" type="presOf" srcId="{CFE96CFF-803F-40BC-8540-E304E4CD0BC5}" destId="{AEA815D2-DBF8-4DFA-A4A5-7492BB09E0A8}" srcOrd="0" destOrd="0" presId="urn:microsoft.com/office/officeart/2005/8/layout/chevron2"/>
    <dgm:cxn modelId="{FA06CE88-7198-42D1-81B2-FC04B386331B}" srcId="{D3C6C142-9A9E-485A-B9AB-6C22D12795D5}" destId="{CE170541-E2E9-48B8-B4FF-613170E93CF8}" srcOrd="0" destOrd="0" parTransId="{E8523CE9-FE81-4A9C-A48C-C22A61946FA2}" sibTransId="{5F299A90-EB40-4952-9D34-5A9C42383835}"/>
    <dgm:cxn modelId="{F18006FD-0E5E-4C5C-9D28-502024FC70AC}" type="presOf" srcId="{8B1D08A1-1C57-4D1D-8D9A-EC02287993D5}" destId="{D3379B4B-A119-4D38-8C12-375F1F60C55B}" srcOrd="0" destOrd="2" presId="urn:microsoft.com/office/officeart/2005/8/layout/chevron2"/>
    <dgm:cxn modelId="{C9117B8E-71F6-4CC1-A6E0-3587AF487B47}" type="presOf" srcId="{CE170541-E2E9-48B8-B4FF-613170E93CF8}" destId="{F664A611-8A50-46FB-A2A7-E92DFD9D1160}" srcOrd="0" destOrd="0" presId="urn:microsoft.com/office/officeart/2005/8/layout/chevron2"/>
    <dgm:cxn modelId="{41C2AE52-5363-439B-815E-45FF1643AB75}" type="presOf" srcId="{CF1AF63C-4404-4CF3-97A5-4FB3FAC4DCBB}" destId="{AEA815D2-DBF8-4DFA-A4A5-7492BB09E0A8}" srcOrd="0" destOrd="1" presId="urn:microsoft.com/office/officeart/2005/8/layout/chevron2"/>
    <dgm:cxn modelId="{5808F654-A4D5-490E-BA68-DAF0570AB4DC}" srcId="{D3C6C142-9A9E-485A-B9AB-6C22D12795D5}" destId="{26520A1A-36B2-4D9D-97D2-ABE03238D313}" srcOrd="1" destOrd="0" parTransId="{0BB1CE95-1D03-4CF7-95CE-55A45445A3E0}" sibTransId="{B35D94C4-B12D-47A6-B484-5743C019048F}"/>
    <dgm:cxn modelId="{175A2110-F3AC-44C3-B478-A72EAC5E969D}" type="presOf" srcId="{5CAB0C7F-51CC-4004-A9AB-6F1880E5050B}" destId="{F081378F-36F3-4E9B-9648-B0999E4122BB}" srcOrd="0" destOrd="0" presId="urn:microsoft.com/office/officeart/2005/8/layout/chevron2"/>
    <dgm:cxn modelId="{CC06B4F6-AA99-438A-B39E-783FAD2CD4F0}" srcId="{26520A1A-36B2-4D9D-97D2-ABE03238D313}" destId="{2E8594CD-D270-48D1-9EEE-6591C67780D2}" srcOrd="1" destOrd="0" parTransId="{0847B9CD-2CC8-4546-BF2C-A83EBA354549}" sibTransId="{32EDF687-D82B-453B-89CB-551EF328C22B}"/>
    <dgm:cxn modelId="{35BCA75A-DCDA-4462-A7A8-0D7C3FD74E46}" srcId="{26520A1A-36B2-4D9D-97D2-ABE03238D313}" destId="{8B1D08A1-1C57-4D1D-8D9A-EC02287993D5}" srcOrd="2" destOrd="0" parTransId="{89EA5C21-AE25-4AE1-964D-0F1B64B9155D}" sibTransId="{58F313A7-D09E-488E-A232-74EE9BEA5896}"/>
    <dgm:cxn modelId="{96E33263-4B95-4ECB-94A0-2DDADFEFA7D9}" type="presParOf" srcId="{AFF7D741-1C9E-460A-9A3B-8C5C4C7FB196}" destId="{6004ECB0-CD1C-45AB-B1BC-EAF5A1B298BB}" srcOrd="0" destOrd="0" presId="urn:microsoft.com/office/officeart/2005/8/layout/chevron2"/>
    <dgm:cxn modelId="{6981F6E9-3020-47E9-8068-121126334322}" type="presParOf" srcId="{6004ECB0-CD1C-45AB-B1BC-EAF5A1B298BB}" destId="{F664A611-8A50-46FB-A2A7-E92DFD9D1160}" srcOrd="0" destOrd="0" presId="urn:microsoft.com/office/officeart/2005/8/layout/chevron2"/>
    <dgm:cxn modelId="{0353CA7C-8E4E-4536-8489-9529023344F4}" type="presParOf" srcId="{6004ECB0-CD1C-45AB-B1BC-EAF5A1B298BB}" destId="{AEA815D2-DBF8-4DFA-A4A5-7492BB09E0A8}" srcOrd="1" destOrd="0" presId="urn:microsoft.com/office/officeart/2005/8/layout/chevron2"/>
    <dgm:cxn modelId="{62EC3542-B70B-459E-9C59-AA610E4E3A4A}" type="presParOf" srcId="{AFF7D741-1C9E-460A-9A3B-8C5C4C7FB196}" destId="{44621C34-316E-4B49-B072-12D87B43C3EF}" srcOrd="1" destOrd="0" presId="urn:microsoft.com/office/officeart/2005/8/layout/chevron2"/>
    <dgm:cxn modelId="{85EF7795-0252-4BDE-AD16-41881396A33F}" type="presParOf" srcId="{AFF7D741-1C9E-460A-9A3B-8C5C4C7FB196}" destId="{6EF605FE-543A-4454-8C70-5DEBDFA3C03F}" srcOrd="2" destOrd="0" presId="urn:microsoft.com/office/officeart/2005/8/layout/chevron2"/>
    <dgm:cxn modelId="{C146A7A9-87DC-45CB-A05A-35E9EB2E4120}" type="presParOf" srcId="{6EF605FE-543A-4454-8C70-5DEBDFA3C03F}" destId="{E45E95EC-FFCF-4FD8-940E-0449B8767312}" srcOrd="0" destOrd="0" presId="urn:microsoft.com/office/officeart/2005/8/layout/chevron2"/>
    <dgm:cxn modelId="{B0C1313E-E3B8-4A76-9B5E-E0D98E5E598D}" type="presParOf" srcId="{6EF605FE-543A-4454-8C70-5DEBDFA3C03F}" destId="{D3379B4B-A119-4D38-8C12-375F1F60C55B}" srcOrd="1" destOrd="0" presId="urn:microsoft.com/office/officeart/2005/8/layout/chevron2"/>
    <dgm:cxn modelId="{33F24602-F28A-4DD5-87C1-010A1761D267}" type="presParOf" srcId="{AFF7D741-1C9E-460A-9A3B-8C5C4C7FB196}" destId="{475812C7-D3EF-491D-AAC5-041A6AFB49D1}" srcOrd="3" destOrd="0" presId="urn:microsoft.com/office/officeart/2005/8/layout/chevron2"/>
    <dgm:cxn modelId="{185A28F4-AA89-479D-B539-725D409F0046}" type="presParOf" srcId="{AFF7D741-1C9E-460A-9A3B-8C5C4C7FB196}" destId="{55B2B171-C3A1-4BDE-8FDE-E597D9E567BD}" srcOrd="4" destOrd="0" presId="urn:microsoft.com/office/officeart/2005/8/layout/chevron2"/>
    <dgm:cxn modelId="{D0F28254-5FAC-4AA6-82CC-7509B9E763E5}" type="presParOf" srcId="{55B2B171-C3A1-4BDE-8FDE-E597D9E567BD}" destId="{F081378F-36F3-4E9B-9648-B0999E4122BB}" srcOrd="0" destOrd="0" presId="urn:microsoft.com/office/officeart/2005/8/layout/chevron2"/>
    <dgm:cxn modelId="{B88F8F24-E14E-4CF2-A36F-B3EEDEA17B0E}" type="presParOf" srcId="{55B2B171-C3A1-4BDE-8FDE-E597D9E567BD}" destId="{1D35F248-4718-4577-BF15-6280ADFC7398}"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64A611-8A50-46FB-A2A7-E92DFD9D1160}">
      <dsp:nvSpPr>
        <dsp:cNvPr id="0" name=""/>
        <dsp:cNvSpPr/>
      </dsp:nvSpPr>
      <dsp:spPr>
        <a:xfrm rot="5400000">
          <a:off x="-252972" y="253491"/>
          <a:ext cx="1569549" cy="1063603"/>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fi-FI" sz="1400" kern="1200" dirty="0" smtClean="0"/>
            <a:t>Lähtötilanne</a:t>
          </a:r>
          <a:endParaRPr lang="fi-FI" sz="1400" kern="1200" dirty="0"/>
        </a:p>
      </dsp:txBody>
      <dsp:txXfrm rot="-5400000">
        <a:off x="2" y="532320"/>
        <a:ext cx="1063603" cy="505946"/>
      </dsp:txXfrm>
    </dsp:sp>
    <dsp:sp modelId="{AEA815D2-DBF8-4DFA-A4A5-7492BB09E0A8}">
      <dsp:nvSpPr>
        <dsp:cNvPr id="0" name=""/>
        <dsp:cNvSpPr/>
      </dsp:nvSpPr>
      <dsp:spPr>
        <a:xfrm rot="5400000">
          <a:off x="3711894" y="-2612691"/>
          <a:ext cx="1020207" cy="6246627"/>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fi-FI" sz="1400" kern="1200" dirty="0" smtClean="0"/>
            <a:t>Olemassa olevan tiedon kokoaminen</a:t>
          </a:r>
          <a:endParaRPr lang="fi-FI" sz="1400" kern="1200" dirty="0"/>
        </a:p>
        <a:p>
          <a:pPr marL="114300" lvl="1" indent="-114300" algn="l" defTabSz="622300">
            <a:lnSpc>
              <a:spcPct val="90000"/>
            </a:lnSpc>
            <a:spcBef>
              <a:spcPct val="0"/>
            </a:spcBef>
            <a:spcAft>
              <a:spcPct val="15000"/>
            </a:spcAft>
            <a:buChar char="••"/>
          </a:pPr>
          <a:r>
            <a:rPr lang="fi-FI" sz="1400" kern="1200" dirty="0" smtClean="0"/>
            <a:t>Käyttäjille suunnatut kyselyt </a:t>
          </a:r>
          <a:endParaRPr lang="fi-FI" sz="1400" kern="1200" dirty="0"/>
        </a:p>
      </dsp:txBody>
      <dsp:txXfrm rot="-5400000">
        <a:off x="1098684" y="50321"/>
        <a:ext cx="6196825" cy="920603"/>
      </dsp:txXfrm>
    </dsp:sp>
    <dsp:sp modelId="{E45E95EC-FFCF-4FD8-940E-0449B8767312}">
      <dsp:nvSpPr>
        <dsp:cNvPr id="0" name=""/>
        <dsp:cNvSpPr/>
      </dsp:nvSpPr>
      <dsp:spPr>
        <a:xfrm rot="5400000">
          <a:off x="-252972" y="1628438"/>
          <a:ext cx="1569549" cy="1063603"/>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fi-FI" sz="1400" kern="1200" dirty="0" smtClean="0"/>
            <a:t>Katselmus</a:t>
          </a:r>
          <a:endParaRPr lang="fi-FI" sz="1400" kern="1200" dirty="0"/>
        </a:p>
      </dsp:txBody>
      <dsp:txXfrm rot="-5400000">
        <a:off x="2" y="1907267"/>
        <a:ext cx="1063603" cy="505946"/>
      </dsp:txXfrm>
    </dsp:sp>
    <dsp:sp modelId="{D3379B4B-A119-4D38-8C12-375F1F60C55B}">
      <dsp:nvSpPr>
        <dsp:cNvPr id="0" name=""/>
        <dsp:cNvSpPr/>
      </dsp:nvSpPr>
      <dsp:spPr>
        <a:xfrm rot="5400000">
          <a:off x="3711894" y="-1237744"/>
          <a:ext cx="1020207" cy="6246627"/>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fi-FI" sz="1400" kern="1200" dirty="0" smtClean="0"/>
            <a:t>Mahdollisten epäpuhtauslähteiden arviointi ja havainnointi</a:t>
          </a:r>
          <a:endParaRPr lang="fi-FI" sz="1400" kern="1200" dirty="0"/>
        </a:p>
        <a:p>
          <a:pPr marL="114300" lvl="1" indent="-114300" algn="l" defTabSz="622300">
            <a:lnSpc>
              <a:spcPct val="90000"/>
            </a:lnSpc>
            <a:spcBef>
              <a:spcPct val="0"/>
            </a:spcBef>
            <a:spcAft>
              <a:spcPct val="15000"/>
            </a:spcAft>
            <a:buChar char="••"/>
          </a:pPr>
          <a:r>
            <a:rPr lang="fi-FI" sz="1400" kern="1200" dirty="0" smtClean="0"/>
            <a:t>Ilmanvaihdon toimivuuden arviointi</a:t>
          </a:r>
          <a:endParaRPr lang="fi-FI" sz="1400" kern="1200" dirty="0"/>
        </a:p>
        <a:p>
          <a:pPr marL="114300" lvl="1" indent="-114300" algn="l" defTabSz="622300">
            <a:lnSpc>
              <a:spcPct val="90000"/>
            </a:lnSpc>
            <a:spcBef>
              <a:spcPct val="0"/>
            </a:spcBef>
            <a:spcAft>
              <a:spcPct val="15000"/>
            </a:spcAft>
            <a:buChar char="••"/>
          </a:pPr>
          <a:r>
            <a:rPr lang="fi-FI" sz="1400" kern="1200" dirty="0" smtClean="0"/>
            <a:t>Suoraan osoittavilla mittalaitteilla saatava tieto</a:t>
          </a:r>
          <a:endParaRPr lang="fi-FI" sz="1400" kern="1200" dirty="0"/>
        </a:p>
      </dsp:txBody>
      <dsp:txXfrm rot="-5400000">
        <a:off x="1098684" y="1425268"/>
        <a:ext cx="6196825" cy="920603"/>
      </dsp:txXfrm>
    </dsp:sp>
    <dsp:sp modelId="{F081378F-36F3-4E9B-9648-B0999E4122BB}">
      <dsp:nvSpPr>
        <dsp:cNvPr id="0" name=""/>
        <dsp:cNvSpPr/>
      </dsp:nvSpPr>
      <dsp:spPr>
        <a:xfrm rot="5400000">
          <a:off x="-252972" y="3003385"/>
          <a:ext cx="1569549" cy="1063603"/>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fi-FI" sz="1400" kern="1200" dirty="0" smtClean="0"/>
            <a:t>Tutkimukset</a:t>
          </a:r>
          <a:endParaRPr lang="fi-FI" sz="1400" kern="1200" dirty="0"/>
        </a:p>
      </dsp:txBody>
      <dsp:txXfrm rot="-5400000">
        <a:off x="2" y="3282214"/>
        <a:ext cx="1063603" cy="505946"/>
      </dsp:txXfrm>
    </dsp:sp>
    <dsp:sp modelId="{1D35F248-4718-4577-BF15-6280ADFC7398}">
      <dsp:nvSpPr>
        <dsp:cNvPr id="0" name=""/>
        <dsp:cNvSpPr/>
      </dsp:nvSpPr>
      <dsp:spPr>
        <a:xfrm rot="5400000">
          <a:off x="3711894" y="137202"/>
          <a:ext cx="1020207" cy="6246627"/>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fi-FI" sz="1400" kern="1200" dirty="0" smtClean="0"/>
            <a:t>Erityisselvitykset (mikrobi-, kuitu-, VOC-, haitta-aine-selvitykset)</a:t>
          </a:r>
          <a:endParaRPr lang="fi-FI" sz="1400" kern="1200" dirty="0"/>
        </a:p>
        <a:p>
          <a:pPr marL="114300" lvl="1" indent="-114300" algn="l" defTabSz="622300">
            <a:lnSpc>
              <a:spcPct val="90000"/>
            </a:lnSpc>
            <a:spcBef>
              <a:spcPct val="0"/>
            </a:spcBef>
            <a:spcAft>
              <a:spcPct val="15000"/>
            </a:spcAft>
            <a:buChar char="••"/>
          </a:pPr>
          <a:r>
            <a:rPr lang="fi-FI" sz="1400" kern="1200" dirty="0" smtClean="0"/>
            <a:t>Muut erityisselvitykset (rakenteiden kosteusmittaukset, lämpökuvaukset, paine-eromittaukset, ilmanvaihdon erityisselvitykset)</a:t>
          </a:r>
          <a:endParaRPr lang="fi-FI" sz="1400" kern="1200" dirty="0"/>
        </a:p>
      </dsp:txBody>
      <dsp:txXfrm rot="-5400000">
        <a:off x="1098684" y="2800214"/>
        <a:ext cx="6196825" cy="920603"/>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sz="800" dirty="0">
              <a:latin typeface="Arial" pitchFamily="34" charset="0"/>
              <a:cs typeface="Arial"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2B8EB6F-D7BD-410C-AB1F-00269204D9C8}" type="datetimeFigureOut">
              <a:rPr lang="fi-FI" sz="800" smtClean="0">
                <a:latin typeface="Arial" pitchFamily="34" charset="0"/>
                <a:cs typeface="Arial" pitchFamily="34" charset="0"/>
              </a:rPr>
              <a:pPr/>
              <a:t>16.6.2016</a:t>
            </a:fld>
            <a:endParaRPr lang="fi-FI" sz="800">
              <a:latin typeface="Arial" pitchFamily="34" charset="0"/>
              <a:cs typeface="Arial" pitchFamily="34" charset="0"/>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sz="80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9829D03-198C-4FB6-BC3D-FF132E164A92}" type="slidenum">
              <a:rPr lang="fi-FI" sz="800" smtClean="0">
                <a:latin typeface="Arial" pitchFamily="34" charset="0"/>
                <a:cs typeface="Arial" pitchFamily="34" charset="0"/>
              </a:rPr>
              <a:pPr/>
              <a:t>‹#›</a:t>
            </a:fld>
            <a:endParaRPr lang="fi-FI" sz="800">
              <a:latin typeface="Arial" pitchFamily="34" charset="0"/>
              <a:cs typeface="Arial" pitchFamily="34" charset="0"/>
            </a:endParaRPr>
          </a:p>
        </p:txBody>
      </p:sp>
    </p:spTree>
    <p:extLst>
      <p:ext uri="{BB962C8B-B14F-4D97-AF65-F5344CB8AC3E}">
        <p14:creationId xmlns:p14="http://schemas.microsoft.com/office/powerpoint/2010/main" val="5348182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800">
                <a:latin typeface="Arial" pitchFamily="34" charset="0"/>
                <a:cs typeface="Arial" pitchFamily="34" charset="0"/>
              </a:defRPr>
            </a:lvl1pPr>
          </a:lstStyle>
          <a:p>
            <a:endParaRPr lang="fi-FI"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800">
                <a:latin typeface="Arial" pitchFamily="34" charset="0"/>
                <a:cs typeface="Arial" pitchFamily="34" charset="0"/>
              </a:defRPr>
            </a:lvl1pPr>
          </a:lstStyle>
          <a:p>
            <a:fld id="{734323DC-88BF-4AB1-9A78-B974D90A807B}" type="datetimeFigureOut">
              <a:rPr lang="fi-FI" smtClean="0"/>
              <a:pPr/>
              <a:t>16.6.2016</a:t>
            </a:fld>
            <a:endParaRPr lang="fi-FI"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fi-FI"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800">
                <a:latin typeface="Arial" pitchFamily="34" charset="0"/>
                <a:cs typeface="Arial" pitchFamily="34" charset="0"/>
              </a:defRPr>
            </a:lvl1pPr>
          </a:lstStyle>
          <a:p>
            <a:endParaRPr lang="fi-FI"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800">
                <a:latin typeface="Arial" pitchFamily="34" charset="0"/>
                <a:cs typeface="Arial" pitchFamily="34" charset="0"/>
              </a:defRPr>
            </a:lvl1pPr>
          </a:lstStyle>
          <a:p>
            <a:fld id="{BB9F18BF-E348-4EEC-9C4C-E41F855D7E30}" type="slidenum">
              <a:rPr lang="fi-FI" smtClean="0"/>
              <a:pPr/>
              <a:t>‹#›</a:t>
            </a:fld>
            <a:endParaRPr lang="fi-FI" dirty="0"/>
          </a:p>
        </p:txBody>
      </p:sp>
    </p:spTree>
    <p:extLst>
      <p:ext uri="{BB962C8B-B14F-4D97-AF65-F5344CB8AC3E}">
        <p14:creationId xmlns:p14="http://schemas.microsoft.com/office/powerpoint/2010/main" val="1062969084"/>
      </p:ext>
    </p:extLst>
  </p:cSld>
  <p:clrMap bg1="lt1" tx1="dk1" bg2="lt2" tx2="dk2" accent1="accent1" accent2="accent2" accent3="accent3" accent4="accent4" accent5="accent5" accent6="accent6" hlink="hlink" folHlink="folHlink"/>
  <p:hf hdr="0" ftr="0" dt="0"/>
  <p:notesStyle>
    <a:lvl1pPr marL="176213" indent="-176213" algn="l" defTabSz="914400" rtl="0" eaLnBrk="1" latinLnBrk="0" hangingPunct="1">
      <a:buFont typeface="Arial" pitchFamily="34" charset="0"/>
      <a:buChar char="•"/>
      <a:defRPr sz="1600" kern="1200">
        <a:solidFill>
          <a:schemeClr val="tx1"/>
        </a:solidFill>
        <a:latin typeface="Arial" pitchFamily="34" charset="0"/>
        <a:ea typeface="+mn-ea"/>
        <a:cs typeface="Arial" pitchFamily="34" charset="0"/>
      </a:defRPr>
    </a:lvl1pPr>
    <a:lvl2pPr marL="363538" indent="-187325" algn="l" defTabSz="914400" rtl="0" eaLnBrk="1" latinLnBrk="0" hangingPunct="1">
      <a:buFont typeface="Arial" pitchFamily="34" charset="0"/>
      <a:buChar char="•"/>
      <a:defRPr sz="1100" kern="1200">
        <a:solidFill>
          <a:schemeClr val="tx1"/>
        </a:solidFill>
        <a:latin typeface="Arial" pitchFamily="34" charset="0"/>
        <a:ea typeface="+mn-ea"/>
        <a:cs typeface="Arial" pitchFamily="34" charset="0"/>
      </a:defRPr>
    </a:lvl2pPr>
    <a:lvl3pPr marL="539750" indent="-176213" algn="l" defTabSz="914400" rtl="0" eaLnBrk="1" latinLnBrk="0" hangingPunct="1">
      <a:buFont typeface="Arial" pitchFamily="34" charset="0"/>
      <a:buChar char="•"/>
      <a:defRPr sz="1000" kern="1200">
        <a:solidFill>
          <a:schemeClr val="tx1"/>
        </a:solidFill>
        <a:latin typeface="Arial" pitchFamily="34" charset="0"/>
        <a:ea typeface="+mn-ea"/>
        <a:cs typeface="Arial" pitchFamily="34" charset="0"/>
      </a:defRPr>
    </a:lvl3pPr>
    <a:lvl4pPr marL="715963" indent="-176213" algn="l" defTabSz="914400" rtl="0" eaLnBrk="1" latinLnBrk="0" hangingPunct="1">
      <a:buFont typeface="Arial" pitchFamily="34" charset="0"/>
      <a:buChar char="•"/>
      <a:defRPr sz="1000" kern="1200">
        <a:solidFill>
          <a:schemeClr val="tx1"/>
        </a:solidFill>
        <a:latin typeface="Arial" pitchFamily="34" charset="0"/>
        <a:ea typeface="+mn-ea"/>
        <a:cs typeface="Arial" pitchFamily="34" charset="0"/>
      </a:defRPr>
    </a:lvl4pPr>
    <a:lvl5pPr marL="892175" indent="-176213" algn="l" defTabSz="914400" rtl="0" eaLnBrk="1" latinLnBrk="0" hangingPunct="1">
      <a:buFont typeface="Arial" pitchFamily="34" charset="0"/>
      <a:buChar char="•"/>
      <a:defRPr sz="10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176213" marR="0" indent="-176213" algn="l" defTabSz="914400" rtl="0" eaLnBrk="1" fontAlgn="auto" latinLnBrk="0" hangingPunct="1">
              <a:lnSpc>
                <a:spcPct val="100000"/>
              </a:lnSpc>
              <a:spcBef>
                <a:spcPts val="0"/>
              </a:spcBef>
              <a:spcAft>
                <a:spcPts val="0"/>
              </a:spcAft>
              <a:buClrTx/>
              <a:buSzTx/>
              <a:buFont typeface="Arial" pitchFamily="34" charset="0"/>
              <a:buChar char="•"/>
              <a:tabLst/>
              <a:defRPr/>
            </a:pPr>
            <a:r>
              <a:rPr lang="fi-FI" dirty="0" smtClean="0"/>
              <a:t>Tässä tarkoituksena on antaa kuva siitä, miten useita toimijoita sisäilmaongelmien ratkaisuun tarvitaan. Jokaisella toimijalla on oma roolinsa, mutta eri alojen asiantuntijoiden on tehtävä yhteistyötä. Yhteistyötä tarvitaan prosessin eri vaiheissa. </a:t>
            </a:r>
          </a:p>
          <a:p>
            <a:pPr marL="0" indent="0">
              <a:buNone/>
            </a:pPr>
            <a:endParaRPr lang="fi-FI" dirty="0"/>
          </a:p>
        </p:txBody>
      </p:sp>
      <p:sp>
        <p:nvSpPr>
          <p:cNvPr id="4" name="Dian numeron paikkamerkki 3"/>
          <p:cNvSpPr>
            <a:spLocks noGrp="1"/>
          </p:cNvSpPr>
          <p:nvPr>
            <p:ph type="sldNum" sz="quarter" idx="10"/>
          </p:nvPr>
        </p:nvSpPr>
        <p:spPr/>
        <p:txBody>
          <a:bodyPr/>
          <a:lstStyle/>
          <a:p>
            <a:fld id="{BB9F18BF-E348-4EEC-9C4C-E41F855D7E30}" type="slidenum">
              <a:rPr lang="fi-FI" smtClean="0"/>
              <a:pPr/>
              <a:t>7</a:t>
            </a:fld>
            <a:endParaRPr lang="fi-FI" dirty="0"/>
          </a:p>
        </p:txBody>
      </p:sp>
    </p:spTree>
    <p:extLst>
      <p:ext uri="{BB962C8B-B14F-4D97-AF65-F5344CB8AC3E}">
        <p14:creationId xmlns:p14="http://schemas.microsoft.com/office/powerpoint/2010/main" val="12746531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8B6B936A-19F7-4037-8387-38C16AFC0F70}" type="slidenum">
              <a:rPr lang="en-US" altLang="fi-FI" smtClean="0">
                <a:latin typeface="Calibri" panose="020F0502020204030204" pitchFamily="34" charset="0"/>
              </a:rPr>
              <a:pPr/>
              <a:t>11</a:t>
            </a:fld>
            <a:endParaRPr lang="en-US" altLang="fi-FI" smtClean="0">
              <a:latin typeface="Calibri" panose="020F0502020204030204" pitchFamily="34" charset="0"/>
            </a:endParaRPr>
          </a:p>
        </p:txBody>
      </p:sp>
      <p:sp>
        <p:nvSpPr>
          <p:cNvPr id="22531" name="Rectangle 2"/>
          <p:cNvSpPr>
            <a:spLocks noGrp="1" noRot="1" noChangeAspect="1" noChangeArrowheads="1" noTextEdit="1"/>
          </p:cNvSpPr>
          <p:nvPr>
            <p:ph type="sldImg"/>
          </p:nvPr>
        </p:nvSpPr>
        <p:spPr bwMode="auto">
          <a:xfrm>
            <a:off x="873125" y="747713"/>
            <a:ext cx="4991100" cy="3743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2" name="Rectangle 3"/>
          <p:cNvSpPr>
            <a:spLocks noGrp="1" noChangeArrowheads="1"/>
          </p:cNvSpPr>
          <p:nvPr>
            <p:ph type="body" idx="1"/>
          </p:nvPr>
        </p:nvSpPr>
        <p:spPr bwMode="auto">
          <a:xfrm>
            <a:off x="898525" y="4714875"/>
            <a:ext cx="4937125" cy="4414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fi-FI" smtClean="0"/>
          </a:p>
        </p:txBody>
      </p:sp>
    </p:spTree>
    <p:extLst>
      <p:ext uri="{BB962C8B-B14F-4D97-AF65-F5344CB8AC3E}">
        <p14:creationId xmlns:p14="http://schemas.microsoft.com/office/powerpoint/2010/main" val="25904312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9736ABB7-8A14-4A30-827F-C00389F41203}" type="slidenum">
              <a:rPr lang="en-US" altLang="fi-FI" smtClean="0">
                <a:latin typeface="Calibri" panose="020F0502020204030204" pitchFamily="34" charset="0"/>
              </a:rPr>
              <a:pPr/>
              <a:t>26</a:t>
            </a:fld>
            <a:endParaRPr lang="en-US" altLang="fi-FI" smtClean="0">
              <a:latin typeface="Calibri" panose="020F0502020204030204" pitchFamily="34" charset="0"/>
            </a:endParaRPr>
          </a:p>
        </p:txBody>
      </p:sp>
      <p:sp>
        <p:nvSpPr>
          <p:cNvPr id="5529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3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i-FI" altLang="fi-FI" smtClean="0"/>
          </a:p>
        </p:txBody>
      </p:sp>
    </p:spTree>
    <p:extLst>
      <p:ext uri="{BB962C8B-B14F-4D97-AF65-F5344CB8AC3E}">
        <p14:creationId xmlns:p14="http://schemas.microsoft.com/office/powerpoint/2010/main" val="17956842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0E56A872-C510-41F8-A607-7770B2DB909D}" type="slidenum">
              <a:rPr lang="en-US" altLang="fi-FI" smtClean="0">
                <a:latin typeface="Calibri" panose="020F0502020204030204" pitchFamily="34" charset="0"/>
              </a:rPr>
              <a:pPr/>
              <a:t>27</a:t>
            </a:fld>
            <a:endParaRPr lang="en-US" altLang="fi-FI" smtClean="0">
              <a:latin typeface="Calibri" panose="020F0502020204030204" pitchFamily="34" charset="0"/>
            </a:endParaRPr>
          </a:p>
        </p:txBody>
      </p:sp>
      <p:sp>
        <p:nvSpPr>
          <p:cNvPr id="5734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i-FI" altLang="fi-FI" smtClean="0"/>
          </a:p>
        </p:txBody>
      </p:sp>
    </p:spTree>
    <p:extLst>
      <p:ext uri="{BB962C8B-B14F-4D97-AF65-F5344CB8AC3E}">
        <p14:creationId xmlns:p14="http://schemas.microsoft.com/office/powerpoint/2010/main" val="8353614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87CA7888-88E6-441A-A7FA-2CC48D8AA3C5}" type="slidenum">
              <a:rPr lang="en-US" altLang="fi-FI" smtClean="0">
                <a:latin typeface="Calibri" panose="020F0502020204030204" pitchFamily="34" charset="0"/>
              </a:rPr>
              <a:pPr/>
              <a:t>29</a:t>
            </a:fld>
            <a:endParaRPr lang="en-US" altLang="fi-FI" smtClean="0">
              <a:latin typeface="Calibri" panose="020F0502020204030204" pitchFamily="34" charset="0"/>
            </a:endParaRPr>
          </a:p>
        </p:txBody>
      </p:sp>
      <p:sp>
        <p:nvSpPr>
          <p:cNvPr id="6041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2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a:r>
              <a:rPr lang="fi-FI" altLang="fi-FI" smtClean="0">
                <a:cs typeface="Times New Roman" panose="02020603050405020304" pitchFamily="18" charset="0"/>
              </a:rPr>
              <a:t>Tavoitteena on selvittää rakennuksen mikrobiston määrää ja lajistoa. </a:t>
            </a:r>
          </a:p>
          <a:p>
            <a:pPr algn="just"/>
            <a:endParaRPr lang="fi-FI" altLang="fi-FI" smtClean="0">
              <a:cs typeface="Times New Roman" panose="02020603050405020304" pitchFamily="18" charset="0"/>
            </a:endParaRPr>
          </a:p>
          <a:p>
            <a:pPr algn="just"/>
            <a:r>
              <a:rPr lang="fi-FI" altLang="fi-FI" smtClean="0">
                <a:cs typeface="Times New Roman" panose="02020603050405020304" pitchFamily="18" charset="0"/>
              </a:rPr>
              <a:t>Mikrobinäytteitä tulee ottaa rakennuksesta kattavasti ja kohdentaen näytteenotto kiinteistön niihin osiin, joissa muihin havaintoihin (esimerkiksi homeen tai maakellarin haju) perustuen voidaan epäillä esiintyvän poikkeavaa mikrobikasvua.</a:t>
            </a:r>
            <a:endParaRPr lang="fi-FI" altLang="fi-FI" smtClean="0"/>
          </a:p>
          <a:p>
            <a:r>
              <a:rPr lang="fi-FI" altLang="fi-FI" smtClean="0">
                <a:cs typeface="Times New Roman" panose="02020603050405020304" pitchFamily="18" charset="0"/>
              </a:rPr>
              <a:t>Yksittäisten mikrobitulosten osoitusarvo kosteusvaurion toteamisessa tai poissulkemisessa on varsin vähäinen.</a:t>
            </a:r>
          </a:p>
        </p:txBody>
      </p:sp>
    </p:spTree>
    <p:extLst>
      <p:ext uri="{BB962C8B-B14F-4D97-AF65-F5344CB8AC3E}">
        <p14:creationId xmlns:p14="http://schemas.microsoft.com/office/powerpoint/2010/main" val="26743409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F709D500-CE0B-4960-9273-13B456DDDBDB}" type="slidenum">
              <a:rPr lang="en-US" altLang="fi-FI" smtClean="0">
                <a:latin typeface="Calibri" panose="020F0502020204030204" pitchFamily="34" charset="0"/>
              </a:rPr>
              <a:pPr/>
              <a:t>30</a:t>
            </a:fld>
            <a:endParaRPr lang="en-US" altLang="fi-FI" smtClean="0">
              <a:latin typeface="Calibri" panose="020F0502020204030204" pitchFamily="34" charset="0"/>
            </a:endParaRPr>
          </a:p>
        </p:txBody>
      </p:sp>
      <p:sp>
        <p:nvSpPr>
          <p:cNvPr id="112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a:r>
              <a:rPr lang="fi-FI" altLang="fi-FI" smtClean="0">
                <a:cs typeface="Times New Roman" panose="02020603050405020304" pitchFamily="18" charset="0"/>
              </a:rPr>
              <a:t>Rakennusten mikrobiologiset tutkimukset ovat osa monitieteistä selvitystä, jonka tärkeitä osakokonaisuuksia ovat rakennustekniset, kemialliset ja lääketieteelliset selvitykset sekä kyselytutkimukset. Näytteitä mikrobiologisia analyysejä varten otetaan rakennuksen ilmasta, pinnoilta tai rakennusmateriaaleista. Saatua tietoa käytetään mahdollista terveyshaittaa aiheuttavan mikrobialtistumisen arviointiin, mutta ensisijaisesti poikkeavan mikrobiston lähteiden paikantamiseen, mikä ohjaa ongelmien syiden poistamiseen.</a:t>
            </a:r>
          </a:p>
          <a:p>
            <a:pPr algn="just"/>
            <a:endParaRPr lang="fi-FI" altLang="fi-FI" smtClean="0"/>
          </a:p>
        </p:txBody>
      </p:sp>
    </p:spTree>
    <p:extLst>
      <p:ext uri="{BB962C8B-B14F-4D97-AF65-F5344CB8AC3E}">
        <p14:creationId xmlns:p14="http://schemas.microsoft.com/office/powerpoint/2010/main" val="2041865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 Id="rId3" Type="http://schemas.openxmlformats.org/officeDocument/2006/relationships/image" Target="../media/image3.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7" Type="http://schemas.openxmlformats.org/officeDocument/2006/relationships/image" Target="../media/image9.png"/><Relationship Id="rId8" Type="http://schemas.openxmlformats.org/officeDocument/2006/relationships/image" Target="../media/image10.png"/><Relationship Id="rId9" Type="http://schemas.openxmlformats.org/officeDocument/2006/relationships/image" Target="../media/image11.png"/><Relationship Id="rId10" Type="http://schemas.openxmlformats.org/officeDocument/2006/relationships/image" Target="../media/image12.png"/><Relationship Id="rId11" Type="http://schemas.openxmlformats.org/officeDocument/2006/relationships/image" Target="../media/image13.png"/><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7" Type="http://schemas.openxmlformats.org/officeDocument/2006/relationships/image" Target="../media/image9.png"/><Relationship Id="rId8" Type="http://schemas.openxmlformats.org/officeDocument/2006/relationships/image" Target="../media/image10.png"/><Relationship Id="rId9" Type="http://schemas.openxmlformats.org/officeDocument/2006/relationships/image" Target="../media/image11.png"/><Relationship Id="rId10" Type="http://schemas.openxmlformats.org/officeDocument/2006/relationships/image" Target="../media/image12.png"/><Relationship Id="rId11" Type="http://schemas.openxmlformats.org/officeDocument/2006/relationships/image" Target="../media/image13.png"/><Relationship Id="rId1" Type="http://schemas.openxmlformats.org/officeDocument/2006/relationships/slideMaster" Target="../slideMasters/slideMaster1.xml"/><Relationship Id="rId2" Type="http://schemas.openxmlformats.org/officeDocument/2006/relationships/image" Target="../media/image1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27088" y="2924174"/>
            <a:ext cx="7489825" cy="1584325"/>
          </a:xfrm>
        </p:spPr>
        <p:txBody>
          <a:bodyPr anchor="ctr"/>
          <a:lstStyle>
            <a:lvl1pPr algn="ctr">
              <a:defRPr b="0" cap="all" baseline="0"/>
            </a:lvl1pPr>
          </a:lstStyle>
          <a:p>
            <a:r>
              <a:rPr lang="en-US" dirty="0" smtClean="0"/>
              <a:t>CLICK TO EDIT MASTER TITLE STYLE</a:t>
            </a:r>
            <a:endParaRPr lang="fi-FI" dirty="0"/>
          </a:p>
        </p:txBody>
      </p:sp>
      <p:sp>
        <p:nvSpPr>
          <p:cNvPr id="3" name="Subtitle 2"/>
          <p:cNvSpPr>
            <a:spLocks noGrp="1"/>
          </p:cNvSpPr>
          <p:nvPr>
            <p:ph type="subTitle" idx="1"/>
          </p:nvPr>
        </p:nvSpPr>
        <p:spPr>
          <a:xfrm>
            <a:off x="827088" y="4714884"/>
            <a:ext cx="7489825" cy="642942"/>
          </a:xfrm>
        </p:spPr>
        <p:txBody>
          <a:bodyPr anchor="t">
            <a:normAutofit/>
          </a:bodyPr>
          <a:lstStyle>
            <a:lvl1pPr marL="0" marR="0" indent="0" algn="ctr" defTabSz="914400" rtl="0" eaLnBrk="1" fontAlgn="auto" latinLnBrk="0" hangingPunct="1">
              <a:lnSpc>
                <a:spcPct val="100000"/>
              </a:lnSpc>
              <a:spcBef>
                <a:spcPct val="20000"/>
              </a:spcBef>
              <a:spcAft>
                <a:spcPts val="0"/>
              </a:spcAft>
              <a:buClr>
                <a:schemeClr val="bg2"/>
              </a:buClr>
              <a:buSzTx/>
              <a:buFont typeface="Arial" pitchFamily="34" charset="0"/>
              <a:buNone/>
              <a:tabLst/>
              <a:defRPr sz="1600" b="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i-FI" dirty="0"/>
          </a:p>
        </p:txBody>
      </p:sp>
      <p:sp>
        <p:nvSpPr>
          <p:cNvPr id="5" name="Footer Placeholder 4"/>
          <p:cNvSpPr>
            <a:spLocks noGrp="1"/>
          </p:cNvSpPr>
          <p:nvPr>
            <p:ph type="ftr" sz="quarter" idx="11"/>
          </p:nvPr>
        </p:nvSpPr>
        <p:spPr>
          <a:xfrm>
            <a:off x="1201273" y="6492899"/>
            <a:ext cx="1799091" cy="365125"/>
          </a:xfrm>
        </p:spPr>
        <p:txBody>
          <a:bodyPr/>
          <a:lstStyle/>
          <a:p>
            <a:endParaRPr lang="fi-FI" dirty="0"/>
          </a:p>
        </p:txBody>
      </p:sp>
      <p:sp>
        <p:nvSpPr>
          <p:cNvPr id="6" name="Slide Number Placeholder 5"/>
          <p:cNvSpPr>
            <a:spLocks noGrp="1"/>
          </p:cNvSpPr>
          <p:nvPr>
            <p:ph type="sldNum" sz="quarter" idx="12"/>
          </p:nvPr>
        </p:nvSpPr>
        <p:spPr>
          <a:xfrm>
            <a:off x="8316912" y="6492899"/>
            <a:ext cx="503237" cy="365125"/>
          </a:xfrm>
        </p:spPr>
        <p:txBody>
          <a:bodyPr/>
          <a:lstStyle/>
          <a:p>
            <a:fld id="{49246692-9764-4796-AF2E-897E79EBAFA7}" type="slidenum">
              <a:rPr lang="fi-FI" smtClean="0"/>
              <a:pPr/>
              <a:t>‹#›</a:t>
            </a:fld>
            <a:endParaRPr lang="fi-FI"/>
          </a:p>
        </p:txBody>
      </p:sp>
      <p:pic>
        <p:nvPicPr>
          <p:cNvPr id="8" name="Picture 72" descr="ministeriö"/>
          <p:cNvPicPr>
            <a:picLocks noChangeAspect="1" noChangeArrowheads="1"/>
          </p:cNvPicPr>
          <p:nvPr userDrawn="1"/>
        </p:nvPicPr>
        <p:blipFill>
          <a:blip r:embed="rId2" cstate="print"/>
          <a:stretch>
            <a:fillRect/>
          </a:stretch>
        </p:blipFill>
        <p:spPr bwMode="auto">
          <a:xfrm>
            <a:off x="411536" y="6197024"/>
            <a:ext cx="1462880" cy="375248"/>
          </a:xfrm>
          <a:prstGeom prst="rect">
            <a:avLst/>
          </a:prstGeom>
          <a:noFill/>
        </p:spPr>
      </p:pic>
      <p:sp>
        <p:nvSpPr>
          <p:cNvPr id="9" name="Rectangle 8"/>
          <p:cNvSpPr/>
          <p:nvPr userDrawn="1"/>
        </p:nvSpPr>
        <p:spPr>
          <a:xfrm>
            <a:off x="0" y="2143116"/>
            <a:ext cx="9144000" cy="2143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7" name="Kuva 6" descr="Hometalkoot_SLOGAN_L#18DB0D.jp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95536" y="188640"/>
            <a:ext cx="8344967" cy="1872208"/>
          </a:xfrm>
          <a:prstGeom prst="rect">
            <a:avLst/>
          </a:prstGeom>
        </p:spPr>
      </p:pic>
    </p:spTree>
  </p:cSld>
  <p:clrMapOvr>
    <a:masterClrMapping/>
  </p:clrMapOvr>
  <p:transition spd="med">
    <p:wip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with pi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Date Placeholder 2"/>
          <p:cNvSpPr>
            <a:spLocks noGrp="1"/>
          </p:cNvSpPr>
          <p:nvPr>
            <p:ph type="dt" sz="half" idx="10"/>
          </p:nvPr>
        </p:nvSpPr>
        <p:spPr/>
        <p:txBody>
          <a:bodyPr/>
          <a:lstStyle/>
          <a:p>
            <a:fld id="{4FFFCB24-CD17-F440-9AC8-79AABF1F21B1}" type="datetime1">
              <a:rPr lang="fi-FI" smtClean="0"/>
              <a:pPr/>
              <a:t>16.6.2016</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49246692-9764-4796-AF2E-897E79EBAFA7}" type="slidenum">
              <a:rPr lang="fi-FI" smtClean="0"/>
              <a:pPr/>
              <a:t>‹#›</a:t>
            </a:fld>
            <a:endParaRPr lang="fi-FI"/>
          </a:p>
        </p:txBody>
      </p:sp>
      <p:sp>
        <p:nvSpPr>
          <p:cNvPr id="7" name="Picture Placeholder 6"/>
          <p:cNvSpPr>
            <a:spLocks noGrp="1"/>
          </p:cNvSpPr>
          <p:nvPr>
            <p:ph type="pic" sz="quarter" idx="13"/>
          </p:nvPr>
        </p:nvSpPr>
        <p:spPr>
          <a:solidFill>
            <a:schemeClr val="accent4">
              <a:lumMod val="20000"/>
              <a:lumOff val="80000"/>
            </a:schemeClr>
          </a:solidFill>
        </p:spPr>
        <p:txBody>
          <a:bodyPr/>
          <a:lstStyle/>
          <a:p>
            <a:r>
              <a:rPr lang="en-US" smtClean="0"/>
              <a:t>Click icon to add picture</a:t>
            </a:r>
            <a:endParaRPr lang="fi-FI"/>
          </a:p>
        </p:txBody>
      </p:sp>
    </p:spTree>
  </p:cSld>
  <p:clrMapOvr>
    <a:masterClrMapping/>
  </p:clrMapOvr>
  <p:transition spd="med">
    <p:wip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F8D61E-1885-1B48-BD2E-9FFDE50A68FD}" type="datetime1">
              <a:rPr lang="fi-FI" smtClean="0"/>
              <a:pPr/>
              <a:t>16.6.2016</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49246692-9764-4796-AF2E-897E79EBAFA7}" type="slidenum">
              <a:rPr lang="fi-FI" smtClean="0"/>
              <a:pPr/>
              <a:t>‹#›</a:t>
            </a:fld>
            <a:endParaRPr lang="fi-FI"/>
          </a:p>
        </p:txBody>
      </p:sp>
    </p:spTree>
  </p:cSld>
  <p:clrMapOvr>
    <a:masterClrMapping/>
  </p:clrMapOvr>
  <p:transition spd="med">
    <p:wip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 with content">
    <p:spTree>
      <p:nvGrpSpPr>
        <p:cNvPr id="1" name=""/>
        <p:cNvGrpSpPr/>
        <p:nvPr/>
      </p:nvGrpSpPr>
      <p:grpSpPr>
        <a:xfrm>
          <a:off x="0" y="0"/>
          <a:ext cx="0" cy="0"/>
          <a:chOff x="0" y="0"/>
          <a:chExt cx="0" cy="0"/>
        </a:xfrm>
      </p:grpSpPr>
      <p:sp>
        <p:nvSpPr>
          <p:cNvPr id="2" name="Title 1"/>
          <p:cNvSpPr>
            <a:spLocks noGrp="1"/>
          </p:cNvSpPr>
          <p:nvPr>
            <p:ph type="title"/>
          </p:nvPr>
        </p:nvSpPr>
        <p:spPr>
          <a:xfrm>
            <a:off x="827087" y="333375"/>
            <a:ext cx="7489825" cy="1079500"/>
          </a:xfrm>
        </p:spPr>
        <p:txBody>
          <a:bodyPr anchor="b">
            <a:normAutofit/>
          </a:bodyPr>
          <a:lstStyle>
            <a:lvl1pPr algn="l">
              <a:defRPr sz="3000" b="1"/>
            </a:lvl1pPr>
          </a:lstStyle>
          <a:p>
            <a:r>
              <a:rPr lang="en-US" smtClean="0"/>
              <a:t>Click to edit Master title style</a:t>
            </a:r>
            <a:endParaRPr lang="fi-FI"/>
          </a:p>
        </p:txBody>
      </p:sp>
      <p:sp>
        <p:nvSpPr>
          <p:cNvPr id="3" name="Picture Placeholder 2"/>
          <p:cNvSpPr>
            <a:spLocks noGrp="1"/>
          </p:cNvSpPr>
          <p:nvPr>
            <p:ph type="pic" idx="1"/>
          </p:nvPr>
        </p:nvSpPr>
        <p:spPr>
          <a:xfrm>
            <a:off x="827087" y="1628775"/>
            <a:ext cx="7489825" cy="2157415"/>
          </a:xfrm>
          <a:solidFill>
            <a:schemeClr val="accent4">
              <a:lumMod val="20000"/>
              <a:lumOff val="80000"/>
            </a:schemeClr>
          </a:solidFill>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fi-FI"/>
          </a:p>
        </p:txBody>
      </p:sp>
      <p:sp>
        <p:nvSpPr>
          <p:cNvPr id="5" name="Date Placeholder 4"/>
          <p:cNvSpPr>
            <a:spLocks noGrp="1"/>
          </p:cNvSpPr>
          <p:nvPr>
            <p:ph type="dt" sz="half" idx="10"/>
          </p:nvPr>
        </p:nvSpPr>
        <p:spPr/>
        <p:txBody>
          <a:bodyPr/>
          <a:lstStyle/>
          <a:p>
            <a:fld id="{3368FB71-785F-1947-91C3-BCBE04A7C6AB}" type="datetime1">
              <a:rPr lang="fi-FI" smtClean="0"/>
              <a:pPr/>
              <a:t>16.6.2016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9246692-9764-4796-AF2E-897E79EBAFA7}" type="slidenum">
              <a:rPr lang="fi-FI" smtClean="0"/>
              <a:pPr/>
              <a:t>‹#›</a:t>
            </a:fld>
            <a:endParaRPr lang="fi-FI"/>
          </a:p>
        </p:txBody>
      </p:sp>
      <p:sp>
        <p:nvSpPr>
          <p:cNvPr id="9" name="Text Placeholder 8"/>
          <p:cNvSpPr>
            <a:spLocks noGrp="1"/>
          </p:cNvSpPr>
          <p:nvPr>
            <p:ph type="body" sz="quarter" idx="13"/>
          </p:nvPr>
        </p:nvSpPr>
        <p:spPr>
          <a:xfrm>
            <a:off x="827088" y="3933825"/>
            <a:ext cx="7489825" cy="2087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Tree>
  </p:cSld>
  <p:clrMapOvr>
    <a:masterClrMapping/>
  </p:clrMapOvr>
  <p:transition spd="med">
    <p:wip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idx="1"/>
          </p:nvPr>
        </p:nvSpPr>
        <p:spPr/>
        <p:txBody>
          <a:bodyPr/>
          <a:lstStyle>
            <a:lvl1pPr>
              <a:defRPr sz="2000"/>
            </a:lvl1pPr>
            <a:lvl2pPr>
              <a:defRPr sz="1800"/>
            </a:lvl2pPr>
            <a:lvl3pPr>
              <a:defRPr sz="1600"/>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9246692-9764-4796-AF2E-897E79EBAFA7}" type="slidenum">
              <a:rPr lang="fi-FI" smtClean="0"/>
              <a:pPr/>
              <a:t>‹#›</a:t>
            </a:fld>
            <a:endParaRPr lang="fi-FI"/>
          </a:p>
        </p:txBody>
      </p:sp>
    </p:spTree>
  </p:cSld>
  <p:clrMapOvr>
    <a:masterClrMapping/>
  </p:clrMapOvr>
  <p:transition spd="med">
    <p:wip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Swedish)">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27088" y="2924174"/>
            <a:ext cx="7489825" cy="1584325"/>
          </a:xfrm>
        </p:spPr>
        <p:txBody>
          <a:bodyPr anchor="ctr"/>
          <a:lstStyle>
            <a:lvl1pPr algn="ctr">
              <a:defRPr b="0" cap="all" baseline="0"/>
            </a:lvl1pPr>
          </a:lstStyle>
          <a:p>
            <a:r>
              <a:rPr lang="en-US" dirty="0" smtClean="0"/>
              <a:t>CLICK TO EDIT MASTER TITLE STYLE</a:t>
            </a:r>
            <a:endParaRPr lang="fi-FI" dirty="0"/>
          </a:p>
        </p:txBody>
      </p:sp>
      <p:sp>
        <p:nvSpPr>
          <p:cNvPr id="3" name="Subtitle 2"/>
          <p:cNvSpPr>
            <a:spLocks noGrp="1"/>
          </p:cNvSpPr>
          <p:nvPr>
            <p:ph type="subTitle" idx="1"/>
          </p:nvPr>
        </p:nvSpPr>
        <p:spPr>
          <a:xfrm>
            <a:off x="827088" y="4714884"/>
            <a:ext cx="7489825" cy="642942"/>
          </a:xfrm>
        </p:spPr>
        <p:txBody>
          <a:bodyPr anchor="t">
            <a:normAutofit/>
          </a:bodyPr>
          <a:lstStyle>
            <a:lvl1pPr marL="0" marR="0" indent="0" algn="ctr" defTabSz="914400" rtl="0" eaLnBrk="1" fontAlgn="auto" latinLnBrk="0" hangingPunct="1">
              <a:lnSpc>
                <a:spcPct val="100000"/>
              </a:lnSpc>
              <a:spcBef>
                <a:spcPct val="20000"/>
              </a:spcBef>
              <a:spcAft>
                <a:spcPts val="0"/>
              </a:spcAft>
              <a:buClr>
                <a:schemeClr val="bg2"/>
              </a:buClr>
              <a:buSzTx/>
              <a:buFont typeface="Arial" pitchFamily="34" charset="0"/>
              <a:buNone/>
              <a:tabLst/>
              <a:defRPr sz="1600" b="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i-FI" dirty="0"/>
          </a:p>
        </p:txBody>
      </p:sp>
      <p:sp>
        <p:nvSpPr>
          <p:cNvPr id="4" name="Date Placeholder 3"/>
          <p:cNvSpPr>
            <a:spLocks noGrp="1"/>
          </p:cNvSpPr>
          <p:nvPr>
            <p:ph type="dt" sz="half" idx="10"/>
          </p:nvPr>
        </p:nvSpPr>
        <p:spPr>
          <a:xfrm>
            <a:off x="395288" y="6492899"/>
            <a:ext cx="802500" cy="365125"/>
          </a:xfrm>
        </p:spPr>
        <p:txBody>
          <a:bodyPr/>
          <a:lstStyle/>
          <a:p>
            <a:fld id="{9E3A8F58-AC65-F64D-BB47-F45EFF49CF2D}" type="datetime1">
              <a:rPr lang="fi-FI" smtClean="0"/>
              <a:pPr/>
              <a:t>16.6.2016</a:t>
            </a:fld>
            <a:endParaRPr lang="fi-FI"/>
          </a:p>
        </p:txBody>
      </p:sp>
      <p:sp>
        <p:nvSpPr>
          <p:cNvPr id="5" name="Footer Placeholder 4"/>
          <p:cNvSpPr>
            <a:spLocks noGrp="1"/>
          </p:cNvSpPr>
          <p:nvPr>
            <p:ph type="ftr" sz="quarter" idx="11"/>
          </p:nvPr>
        </p:nvSpPr>
        <p:spPr>
          <a:xfrm>
            <a:off x="1201273" y="6492899"/>
            <a:ext cx="1799091" cy="365125"/>
          </a:xfrm>
        </p:spPr>
        <p:txBody>
          <a:bodyPr/>
          <a:lstStyle/>
          <a:p>
            <a:endParaRPr lang="fi-FI" dirty="0"/>
          </a:p>
        </p:txBody>
      </p:sp>
      <p:sp>
        <p:nvSpPr>
          <p:cNvPr id="6" name="Slide Number Placeholder 5"/>
          <p:cNvSpPr>
            <a:spLocks noGrp="1"/>
          </p:cNvSpPr>
          <p:nvPr>
            <p:ph type="sldNum" sz="quarter" idx="12"/>
          </p:nvPr>
        </p:nvSpPr>
        <p:spPr>
          <a:xfrm>
            <a:off x="8316912" y="6492899"/>
            <a:ext cx="503237" cy="365125"/>
          </a:xfrm>
        </p:spPr>
        <p:txBody>
          <a:bodyPr/>
          <a:lstStyle/>
          <a:p>
            <a:fld id="{49246692-9764-4796-AF2E-897E79EBAFA7}" type="slidenum">
              <a:rPr lang="fi-FI" smtClean="0"/>
              <a:pPr/>
              <a:t>‹#›</a:t>
            </a:fld>
            <a:endParaRPr lang="fi-FI"/>
          </a:p>
        </p:txBody>
      </p:sp>
      <p:pic>
        <p:nvPicPr>
          <p:cNvPr id="8" name="Picture 72" descr="ministeriö"/>
          <p:cNvPicPr>
            <a:picLocks noChangeAspect="1" noChangeArrowheads="1"/>
          </p:cNvPicPr>
          <p:nvPr userDrawn="1"/>
        </p:nvPicPr>
        <p:blipFill>
          <a:blip r:embed="rId2" cstate="print"/>
          <a:srcRect/>
          <a:stretch>
            <a:fillRect/>
          </a:stretch>
        </p:blipFill>
        <p:spPr bwMode="auto">
          <a:xfrm>
            <a:off x="357158" y="6197024"/>
            <a:ext cx="1571636" cy="375248"/>
          </a:xfrm>
          <a:prstGeom prst="rect">
            <a:avLst/>
          </a:prstGeom>
          <a:noFill/>
        </p:spPr>
      </p:pic>
      <p:sp>
        <p:nvSpPr>
          <p:cNvPr id="9" name="Rectangle 8"/>
          <p:cNvSpPr/>
          <p:nvPr userDrawn="1"/>
        </p:nvSpPr>
        <p:spPr>
          <a:xfrm>
            <a:off x="0" y="2143116"/>
            <a:ext cx="9144000" cy="2143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7" name="Picture 16" descr="hometalkoot_su+ru.png"/>
          <p:cNvPicPr>
            <a:picLocks noChangeAspect="1"/>
          </p:cNvPicPr>
          <p:nvPr userDrawn="1"/>
        </p:nvPicPr>
        <p:blipFill>
          <a:blip r:embed="rId3" cstate="print"/>
          <a:stretch>
            <a:fillRect/>
          </a:stretch>
        </p:blipFill>
        <p:spPr>
          <a:xfrm>
            <a:off x="3266483" y="571480"/>
            <a:ext cx="3343967" cy="1316739"/>
          </a:xfrm>
          <a:prstGeom prst="rect">
            <a:avLst/>
          </a:prstGeom>
        </p:spPr>
      </p:pic>
      <p:pic>
        <p:nvPicPr>
          <p:cNvPr id="16" name="Picture 3" descr="Z:\YMP (Ympäristöministeriö)\ymp014\man4.png"/>
          <p:cNvPicPr>
            <a:picLocks noChangeAspect="1" noChangeArrowheads="1"/>
          </p:cNvPicPr>
          <p:nvPr userDrawn="1"/>
        </p:nvPicPr>
        <p:blipFill>
          <a:blip r:embed="rId4" cstate="print"/>
          <a:srcRect/>
          <a:stretch>
            <a:fillRect/>
          </a:stretch>
        </p:blipFill>
        <p:spPr bwMode="auto">
          <a:xfrm>
            <a:off x="-95957" y="928670"/>
            <a:ext cx="1238933" cy="1285884"/>
          </a:xfrm>
          <a:prstGeom prst="rect">
            <a:avLst/>
          </a:prstGeom>
          <a:noFill/>
        </p:spPr>
      </p:pic>
      <p:pic>
        <p:nvPicPr>
          <p:cNvPr id="18" name="Picture 4" descr="Z:\YMP (Ympäristöministeriö)\ymp014\man5.png"/>
          <p:cNvPicPr>
            <a:picLocks noChangeAspect="1" noChangeArrowheads="1"/>
          </p:cNvPicPr>
          <p:nvPr userDrawn="1"/>
        </p:nvPicPr>
        <p:blipFill>
          <a:blip r:embed="rId5" cstate="print"/>
          <a:srcRect/>
          <a:stretch>
            <a:fillRect/>
          </a:stretch>
        </p:blipFill>
        <p:spPr bwMode="auto">
          <a:xfrm>
            <a:off x="1054127" y="919572"/>
            <a:ext cx="874667" cy="1294981"/>
          </a:xfrm>
          <a:prstGeom prst="rect">
            <a:avLst/>
          </a:prstGeom>
          <a:noFill/>
        </p:spPr>
      </p:pic>
      <p:pic>
        <p:nvPicPr>
          <p:cNvPr id="19" name="Picture 6" descr="Z:\YMP (Ympäristöministeriö)\ymp014\man1.png"/>
          <p:cNvPicPr>
            <a:picLocks noChangeAspect="1" noChangeArrowheads="1"/>
          </p:cNvPicPr>
          <p:nvPr userDrawn="1"/>
        </p:nvPicPr>
        <p:blipFill>
          <a:blip r:embed="rId6" cstate="print"/>
          <a:srcRect/>
          <a:stretch>
            <a:fillRect/>
          </a:stretch>
        </p:blipFill>
        <p:spPr bwMode="auto">
          <a:xfrm>
            <a:off x="6823467" y="868380"/>
            <a:ext cx="517989" cy="1308603"/>
          </a:xfrm>
          <a:prstGeom prst="rect">
            <a:avLst/>
          </a:prstGeom>
          <a:noFill/>
        </p:spPr>
      </p:pic>
      <p:pic>
        <p:nvPicPr>
          <p:cNvPr id="20" name="Picture 7" descr="Z:\YMP (Ympäristöministeriö)\ymp014\man2.png"/>
          <p:cNvPicPr>
            <a:picLocks noChangeAspect="1" noChangeArrowheads="1"/>
          </p:cNvPicPr>
          <p:nvPr userDrawn="1"/>
        </p:nvPicPr>
        <p:blipFill>
          <a:blip r:embed="rId7" cstate="print"/>
          <a:srcRect/>
          <a:stretch>
            <a:fillRect/>
          </a:stretch>
        </p:blipFill>
        <p:spPr bwMode="auto">
          <a:xfrm>
            <a:off x="7748524" y="885367"/>
            <a:ext cx="499814" cy="1320720"/>
          </a:xfrm>
          <a:prstGeom prst="rect">
            <a:avLst/>
          </a:prstGeom>
          <a:noFill/>
        </p:spPr>
      </p:pic>
      <p:pic>
        <p:nvPicPr>
          <p:cNvPr id="21" name="Picture 8" descr="Z:\YMP (Ympäristöministeriö)\ymp014\man3.png"/>
          <p:cNvPicPr>
            <a:picLocks noChangeAspect="1" noChangeArrowheads="1"/>
          </p:cNvPicPr>
          <p:nvPr userDrawn="1"/>
        </p:nvPicPr>
        <p:blipFill>
          <a:blip r:embed="rId8" cstate="print"/>
          <a:srcRect/>
          <a:stretch>
            <a:fillRect/>
          </a:stretch>
        </p:blipFill>
        <p:spPr bwMode="auto">
          <a:xfrm>
            <a:off x="8242820" y="890258"/>
            <a:ext cx="901180" cy="1290428"/>
          </a:xfrm>
          <a:prstGeom prst="rect">
            <a:avLst/>
          </a:prstGeom>
          <a:noFill/>
        </p:spPr>
      </p:pic>
      <p:pic>
        <p:nvPicPr>
          <p:cNvPr id="22" name="Picture 2" descr="Z:\YMP (Ympäristöministeriö)\ymp014\hahmot\hahmot\ruutuka¦êytto¦êo¦ên\arkkitehti_musta.png"/>
          <p:cNvPicPr>
            <a:picLocks noChangeAspect="1" noChangeArrowheads="1"/>
          </p:cNvPicPr>
          <p:nvPr userDrawn="1"/>
        </p:nvPicPr>
        <p:blipFill>
          <a:blip r:embed="rId9" cstate="print"/>
          <a:srcRect/>
          <a:stretch>
            <a:fillRect/>
          </a:stretch>
        </p:blipFill>
        <p:spPr bwMode="auto">
          <a:xfrm>
            <a:off x="7361150" y="928670"/>
            <a:ext cx="337496" cy="1302818"/>
          </a:xfrm>
          <a:prstGeom prst="rect">
            <a:avLst/>
          </a:prstGeom>
          <a:noFill/>
        </p:spPr>
      </p:pic>
      <p:pic>
        <p:nvPicPr>
          <p:cNvPr id="23" name="Picture 3" descr="Z:\YMP (Ympäristöministeriö)\ymp014\hahmot\hahmot\ruutuka¦êytto¦êo¦ên\rakennusmies_musta.png"/>
          <p:cNvPicPr>
            <a:picLocks noChangeAspect="1" noChangeArrowheads="1"/>
          </p:cNvPicPr>
          <p:nvPr userDrawn="1"/>
        </p:nvPicPr>
        <p:blipFill>
          <a:blip r:embed="rId10" cstate="print"/>
          <a:srcRect/>
          <a:stretch>
            <a:fillRect/>
          </a:stretch>
        </p:blipFill>
        <p:spPr bwMode="auto">
          <a:xfrm>
            <a:off x="2362072" y="781436"/>
            <a:ext cx="852606" cy="1393434"/>
          </a:xfrm>
          <a:prstGeom prst="rect">
            <a:avLst/>
          </a:prstGeom>
          <a:noFill/>
        </p:spPr>
      </p:pic>
      <p:pic>
        <p:nvPicPr>
          <p:cNvPr id="24" name="Picture 7" descr="Z:\YMP (Ympäristöministeriö)\ymp014\hahmot\hahmot\ruutuka¦êytto¦êo¦ên\siivooja_musta.png"/>
          <p:cNvPicPr>
            <a:picLocks noChangeAspect="1" noChangeArrowheads="1"/>
          </p:cNvPicPr>
          <p:nvPr userDrawn="1"/>
        </p:nvPicPr>
        <p:blipFill>
          <a:blip r:embed="rId11" cstate="print"/>
          <a:srcRect/>
          <a:stretch>
            <a:fillRect/>
          </a:stretch>
        </p:blipFill>
        <p:spPr bwMode="auto">
          <a:xfrm>
            <a:off x="1892525" y="989884"/>
            <a:ext cx="679211" cy="1271576"/>
          </a:xfrm>
          <a:prstGeom prst="rect">
            <a:avLst/>
          </a:prstGeom>
          <a:noFill/>
        </p:spPr>
      </p:pic>
    </p:spTree>
  </p:cSld>
  <p:clrMapOvr>
    <a:masterClrMapping/>
  </p:clrMapOvr>
  <p:transition spd="med">
    <p:wip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English)">
    <p:spTree>
      <p:nvGrpSpPr>
        <p:cNvPr id="1" name=""/>
        <p:cNvGrpSpPr/>
        <p:nvPr/>
      </p:nvGrpSpPr>
      <p:grpSpPr>
        <a:xfrm>
          <a:off x="0" y="0"/>
          <a:ext cx="0" cy="0"/>
          <a:chOff x="0" y="0"/>
          <a:chExt cx="0" cy="0"/>
        </a:xfrm>
      </p:grpSpPr>
      <p:pic>
        <p:nvPicPr>
          <p:cNvPr id="29" name="Picture 28" descr="Picture1.png"/>
          <p:cNvPicPr>
            <a:picLocks noChangeAspect="1"/>
          </p:cNvPicPr>
          <p:nvPr userDrawn="1"/>
        </p:nvPicPr>
        <p:blipFill>
          <a:blip r:embed="rId2" cstate="print"/>
          <a:stretch>
            <a:fillRect/>
          </a:stretch>
        </p:blipFill>
        <p:spPr>
          <a:xfrm>
            <a:off x="3241966" y="554854"/>
            <a:ext cx="3369707" cy="1285884"/>
          </a:xfrm>
          <a:prstGeom prst="rect">
            <a:avLst/>
          </a:prstGeom>
        </p:spPr>
      </p:pic>
      <p:sp>
        <p:nvSpPr>
          <p:cNvPr id="2" name="Title 1"/>
          <p:cNvSpPr>
            <a:spLocks noGrp="1"/>
          </p:cNvSpPr>
          <p:nvPr>
            <p:ph type="ctrTitle" hasCustomPrompt="1"/>
          </p:nvPr>
        </p:nvSpPr>
        <p:spPr>
          <a:xfrm>
            <a:off x="827088" y="2924174"/>
            <a:ext cx="7489825" cy="1584325"/>
          </a:xfrm>
        </p:spPr>
        <p:txBody>
          <a:bodyPr anchor="ctr"/>
          <a:lstStyle>
            <a:lvl1pPr algn="ctr">
              <a:defRPr b="0" cap="all" baseline="0"/>
            </a:lvl1pPr>
          </a:lstStyle>
          <a:p>
            <a:r>
              <a:rPr lang="en-US" dirty="0" smtClean="0"/>
              <a:t>CLICK TO EDIT MASTER TITLE STYLE</a:t>
            </a:r>
            <a:endParaRPr lang="fi-FI" dirty="0"/>
          </a:p>
        </p:txBody>
      </p:sp>
      <p:sp>
        <p:nvSpPr>
          <p:cNvPr id="3" name="Subtitle 2"/>
          <p:cNvSpPr>
            <a:spLocks noGrp="1"/>
          </p:cNvSpPr>
          <p:nvPr>
            <p:ph type="subTitle" idx="1"/>
          </p:nvPr>
        </p:nvSpPr>
        <p:spPr>
          <a:xfrm>
            <a:off x="827088" y="4714884"/>
            <a:ext cx="7489825" cy="642942"/>
          </a:xfrm>
        </p:spPr>
        <p:txBody>
          <a:bodyPr anchor="t">
            <a:normAutofit/>
          </a:bodyPr>
          <a:lstStyle>
            <a:lvl1pPr marL="0" marR="0" indent="0" algn="ctr" defTabSz="914400" rtl="0" eaLnBrk="1" fontAlgn="auto" latinLnBrk="0" hangingPunct="1">
              <a:lnSpc>
                <a:spcPct val="100000"/>
              </a:lnSpc>
              <a:spcBef>
                <a:spcPct val="20000"/>
              </a:spcBef>
              <a:spcAft>
                <a:spcPts val="0"/>
              </a:spcAft>
              <a:buClr>
                <a:schemeClr val="bg2"/>
              </a:buClr>
              <a:buSzTx/>
              <a:buFont typeface="Arial" pitchFamily="34" charset="0"/>
              <a:buNone/>
              <a:tabLst/>
              <a:defRPr sz="1600" b="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i-FI" dirty="0"/>
          </a:p>
        </p:txBody>
      </p:sp>
      <p:sp>
        <p:nvSpPr>
          <p:cNvPr id="4" name="Date Placeholder 3"/>
          <p:cNvSpPr>
            <a:spLocks noGrp="1"/>
          </p:cNvSpPr>
          <p:nvPr>
            <p:ph type="dt" sz="half" idx="10"/>
          </p:nvPr>
        </p:nvSpPr>
        <p:spPr>
          <a:xfrm>
            <a:off x="395288" y="6492899"/>
            <a:ext cx="802500" cy="365125"/>
          </a:xfrm>
        </p:spPr>
        <p:txBody>
          <a:bodyPr/>
          <a:lstStyle/>
          <a:p>
            <a:fld id="{4A1F5728-9D36-6D4A-A267-BD2AEE4D246A}" type="datetime1">
              <a:rPr lang="fi-FI" smtClean="0"/>
              <a:pPr/>
              <a:t>16.6.2016</a:t>
            </a:fld>
            <a:endParaRPr lang="fi-FI"/>
          </a:p>
        </p:txBody>
      </p:sp>
      <p:sp>
        <p:nvSpPr>
          <p:cNvPr id="5" name="Footer Placeholder 4"/>
          <p:cNvSpPr>
            <a:spLocks noGrp="1"/>
          </p:cNvSpPr>
          <p:nvPr>
            <p:ph type="ftr" sz="quarter" idx="11"/>
          </p:nvPr>
        </p:nvSpPr>
        <p:spPr>
          <a:xfrm>
            <a:off x="1201273" y="6492899"/>
            <a:ext cx="1799091" cy="365125"/>
          </a:xfrm>
        </p:spPr>
        <p:txBody>
          <a:bodyPr/>
          <a:lstStyle/>
          <a:p>
            <a:endParaRPr lang="fi-FI" dirty="0"/>
          </a:p>
        </p:txBody>
      </p:sp>
      <p:sp>
        <p:nvSpPr>
          <p:cNvPr id="6" name="Slide Number Placeholder 5"/>
          <p:cNvSpPr>
            <a:spLocks noGrp="1"/>
          </p:cNvSpPr>
          <p:nvPr>
            <p:ph type="sldNum" sz="quarter" idx="12"/>
          </p:nvPr>
        </p:nvSpPr>
        <p:spPr>
          <a:xfrm>
            <a:off x="8316912" y="6492899"/>
            <a:ext cx="503237" cy="365125"/>
          </a:xfrm>
        </p:spPr>
        <p:txBody>
          <a:bodyPr/>
          <a:lstStyle/>
          <a:p>
            <a:fld id="{49246692-9764-4796-AF2E-897E79EBAFA7}" type="slidenum">
              <a:rPr lang="fi-FI" smtClean="0"/>
              <a:pPr/>
              <a:t>‹#›</a:t>
            </a:fld>
            <a:endParaRPr lang="fi-FI"/>
          </a:p>
        </p:txBody>
      </p:sp>
      <p:pic>
        <p:nvPicPr>
          <p:cNvPr id="8" name="Picture 72" descr="ministeriö"/>
          <p:cNvPicPr>
            <a:picLocks noChangeAspect="1" noChangeArrowheads="1"/>
          </p:cNvPicPr>
          <p:nvPr userDrawn="1"/>
        </p:nvPicPr>
        <p:blipFill>
          <a:blip r:embed="rId3" cstate="print"/>
          <a:srcRect/>
          <a:stretch>
            <a:fillRect/>
          </a:stretch>
        </p:blipFill>
        <p:spPr bwMode="auto">
          <a:xfrm>
            <a:off x="357158" y="6197024"/>
            <a:ext cx="1571636" cy="375248"/>
          </a:xfrm>
          <a:prstGeom prst="rect">
            <a:avLst/>
          </a:prstGeom>
          <a:noFill/>
        </p:spPr>
      </p:pic>
      <p:sp>
        <p:nvSpPr>
          <p:cNvPr id="9" name="Rectangle 8"/>
          <p:cNvSpPr/>
          <p:nvPr userDrawn="1"/>
        </p:nvSpPr>
        <p:spPr>
          <a:xfrm>
            <a:off x="0" y="2143116"/>
            <a:ext cx="9144000" cy="2143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9" name="Picture 3" descr="Z:\YMP (Ympäristöministeriö)\ymp014\man4.png"/>
          <p:cNvPicPr>
            <a:picLocks noChangeAspect="1" noChangeArrowheads="1"/>
          </p:cNvPicPr>
          <p:nvPr userDrawn="1"/>
        </p:nvPicPr>
        <p:blipFill>
          <a:blip r:embed="rId4" cstate="print"/>
          <a:srcRect/>
          <a:stretch>
            <a:fillRect/>
          </a:stretch>
        </p:blipFill>
        <p:spPr bwMode="auto">
          <a:xfrm>
            <a:off x="-95957" y="928670"/>
            <a:ext cx="1238933" cy="1285884"/>
          </a:xfrm>
          <a:prstGeom prst="rect">
            <a:avLst/>
          </a:prstGeom>
          <a:noFill/>
        </p:spPr>
      </p:pic>
      <p:pic>
        <p:nvPicPr>
          <p:cNvPr id="20" name="Picture 4" descr="Z:\YMP (Ympäristöministeriö)\ymp014\man5.png"/>
          <p:cNvPicPr>
            <a:picLocks noChangeAspect="1" noChangeArrowheads="1"/>
          </p:cNvPicPr>
          <p:nvPr userDrawn="1"/>
        </p:nvPicPr>
        <p:blipFill>
          <a:blip r:embed="rId5" cstate="print"/>
          <a:srcRect/>
          <a:stretch>
            <a:fillRect/>
          </a:stretch>
        </p:blipFill>
        <p:spPr bwMode="auto">
          <a:xfrm>
            <a:off x="1054127" y="919572"/>
            <a:ext cx="874667" cy="1294981"/>
          </a:xfrm>
          <a:prstGeom prst="rect">
            <a:avLst/>
          </a:prstGeom>
          <a:noFill/>
        </p:spPr>
      </p:pic>
      <p:pic>
        <p:nvPicPr>
          <p:cNvPr id="21" name="Picture 6" descr="Z:\YMP (Ympäristöministeriö)\ymp014\man1.png"/>
          <p:cNvPicPr>
            <a:picLocks noChangeAspect="1" noChangeArrowheads="1"/>
          </p:cNvPicPr>
          <p:nvPr userDrawn="1"/>
        </p:nvPicPr>
        <p:blipFill>
          <a:blip r:embed="rId6" cstate="print"/>
          <a:srcRect/>
          <a:stretch>
            <a:fillRect/>
          </a:stretch>
        </p:blipFill>
        <p:spPr bwMode="auto">
          <a:xfrm>
            <a:off x="6823467" y="868380"/>
            <a:ext cx="517989" cy="1308603"/>
          </a:xfrm>
          <a:prstGeom prst="rect">
            <a:avLst/>
          </a:prstGeom>
          <a:noFill/>
        </p:spPr>
      </p:pic>
      <p:pic>
        <p:nvPicPr>
          <p:cNvPr id="22" name="Picture 7" descr="Z:\YMP (Ympäristöministeriö)\ymp014\man2.png"/>
          <p:cNvPicPr>
            <a:picLocks noChangeAspect="1" noChangeArrowheads="1"/>
          </p:cNvPicPr>
          <p:nvPr userDrawn="1"/>
        </p:nvPicPr>
        <p:blipFill>
          <a:blip r:embed="rId7" cstate="print"/>
          <a:srcRect/>
          <a:stretch>
            <a:fillRect/>
          </a:stretch>
        </p:blipFill>
        <p:spPr bwMode="auto">
          <a:xfrm>
            <a:off x="7748524" y="885367"/>
            <a:ext cx="499814" cy="1320720"/>
          </a:xfrm>
          <a:prstGeom prst="rect">
            <a:avLst/>
          </a:prstGeom>
          <a:noFill/>
        </p:spPr>
      </p:pic>
      <p:pic>
        <p:nvPicPr>
          <p:cNvPr id="23" name="Picture 8" descr="Z:\YMP (Ympäristöministeriö)\ymp014\man3.png"/>
          <p:cNvPicPr>
            <a:picLocks noChangeAspect="1" noChangeArrowheads="1"/>
          </p:cNvPicPr>
          <p:nvPr userDrawn="1"/>
        </p:nvPicPr>
        <p:blipFill>
          <a:blip r:embed="rId8" cstate="print"/>
          <a:srcRect/>
          <a:stretch>
            <a:fillRect/>
          </a:stretch>
        </p:blipFill>
        <p:spPr bwMode="auto">
          <a:xfrm>
            <a:off x="8242820" y="890258"/>
            <a:ext cx="901180" cy="1290428"/>
          </a:xfrm>
          <a:prstGeom prst="rect">
            <a:avLst/>
          </a:prstGeom>
          <a:noFill/>
        </p:spPr>
      </p:pic>
      <p:pic>
        <p:nvPicPr>
          <p:cNvPr id="24" name="Picture 2" descr="Z:\YMP (Ympäristöministeriö)\ymp014\hahmot\hahmot\ruutuka¦êytto¦êo¦ên\arkkitehti_musta.png"/>
          <p:cNvPicPr>
            <a:picLocks noChangeAspect="1" noChangeArrowheads="1"/>
          </p:cNvPicPr>
          <p:nvPr userDrawn="1"/>
        </p:nvPicPr>
        <p:blipFill>
          <a:blip r:embed="rId9" cstate="print"/>
          <a:srcRect/>
          <a:stretch>
            <a:fillRect/>
          </a:stretch>
        </p:blipFill>
        <p:spPr bwMode="auto">
          <a:xfrm>
            <a:off x="7361150" y="928670"/>
            <a:ext cx="337496" cy="1302818"/>
          </a:xfrm>
          <a:prstGeom prst="rect">
            <a:avLst/>
          </a:prstGeom>
          <a:noFill/>
        </p:spPr>
      </p:pic>
      <p:pic>
        <p:nvPicPr>
          <p:cNvPr id="25" name="Picture 3" descr="Z:\YMP (Ympäristöministeriö)\ymp014\hahmot\hahmot\ruutuka¦êytto¦êo¦ên\rakennusmies_musta.png"/>
          <p:cNvPicPr>
            <a:picLocks noChangeAspect="1" noChangeArrowheads="1"/>
          </p:cNvPicPr>
          <p:nvPr userDrawn="1"/>
        </p:nvPicPr>
        <p:blipFill>
          <a:blip r:embed="rId10" cstate="print"/>
          <a:srcRect/>
          <a:stretch>
            <a:fillRect/>
          </a:stretch>
        </p:blipFill>
        <p:spPr bwMode="auto">
          <a:xfrm>
            <a:off x="2362072" y="781436"/>
            <a:ext cx="852606" cy="1393434"/>
          </a:xfrm>
          <a:prstGeom prst="rect">
            <a:avLst/>
          </a:prstGeom>
          <a:noFill/>
        </p:spPr>
      </p:pic>
      <p:pic>
        <p:nvPicPr>
          <p:cNvPr id="26" name="Picture 7" descr="Z:\YMP (Ympäristöministeriö)\ymp014\hahmot\hahmot\ruutuka¦êytto¦êo¦ên\siivooja_musta.png"/>
          <p:cNvPicPr>
            <a:picLocks noChangeAspect="1" noChangeArrowheads="1"/>
          </p:cNvPicPr>
          <p:nvPr userDrawn="1"/>
        </p:nvPicPr>
        <p:blipFill>
          <a:blip r:embed="rId11" cstate="print"/>
          <a:srcRect/>
          <a:stretch>
            <a:fillRect/>
          </a:stretch>
        </p:blipFill>
        <p:spPr bwMode="auto">
          <a:xfrm>
            <a:off x="1892525" y="989884"/>
            <a:ext cx="679211" cy="1271576"/>
          </a:xfrm>
          <a:prstGeom prst="rect">
            <a:avLst/>
          </a:prstGeom>
          <a:noFill/>
        </p:spPr>
      </p:pic>
    </p:spTree>
  </p:cSld>
  <p:clrMapOvr>
    <a:masterClrMapping/>
  </p:clrMapOvr>
  <p:transition spd="med">
    <p:wip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827088" y="1628775"/>
            <a:ext cx="3668712" cy="4392614"/>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4" name="Content Placeholder 3"/>
          <p:cNvSpPr>
            <a:spLocks noGrp="1"/>
          </p:cNvSpPr>
          <p:nvPr>
            <p:ph sz="half" idx="2"/>
          </p:nvPr>
        </p:nvSpPr>
        <p:spPr>
          <a:xfrm>
            <a:off x="4648200" y="1628775"/>
            <a:ext cx="3668713" cy="4392614"/>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5" name="Date Placeholder 4"/>
          <p:cNvSpPr>
            <a:spLocks noGrp="1"/>
          </p:cNvSpPr>
          <p:nvPr>
            <p:ph type="dt" sz="half" idx="10"/>
          </p:nvPr>
        </p:nvSpPr>
        <p:spPr/>
        <p:txBody>
          <a:bodyPr/>
          <a:lstStyle/>
          <a:p>
            <a:fld id="{6AE4DECC-B7D1-B34A-90EF-3EAF00384A26}" type="datetime1">
              <a:rPr lang="fi-FI" smtClean="0"/>
              <a:pPr/>
              <a:t>16.6.2016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9246692-9764-4796-AF2E-897E79EBAFA7}" type="slidenum">
              <a:rPr lang="fi-FI" smtClean="0"/>
              <a:pPr/>
              <a:t>‹#›</a:t>
            </a:fld>
            <a:endParaRPr lang="fi-FI"/>
          </a:p>
        </p:txBody>
      </p:sp>
    </p:spTree>
  </p:cSld>
  <p:clrMapOvr>
    <a:masterClrMapping/>
  </p:clrMapOvr>
  <p:transition spd="med">
    <p:wip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pic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827088" y="1628774"/>
            <a:ext cx="3668712" cy="4392613"/>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5" name="Date Placeholder 4"/>
          <p:cNvSpPr>
            <a:spLocks noGrp="1"/>
          </p:cNvSpPr>
          <p:nvPr>
            <p:ph type="dt" sz="half" idx="10"/>
          </p:nvPr>
        </p:nvSpPr>
        <p:spPr/>
        <p:txBody>
          <a:bodyPr/>
          <a:lstStyle/>
          <a:p>
            <a:fld id="{F3B05099-46BA-3445-A8F6-220EC57BD2CF}" type="datetime1">
              <a:rPr lang="fi-FI" smtClean="0"/>
              <a:pPr/>
              <a:t>16.6.2016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9246692-9764-4796-AF2E-897E79EBAFA7}" type="slidenum">
              <a:rPr lang="fi-FI" smtClean="0"/>
              <a:pPr/>
              <a:t>‹#›</a:t>
            </a:fld>
            <a:endParaRPr lang="fi-FI"/>
          </a:p>
        </p:txBody>
      </p:sp>
      <p:sp>
        <p:nvSpPr>
          <p:cNvPr id="9" name="Picture Placeholder 8"/>
          <p:cNvSpPr>
            <a:spLocks noGrp="1"/>
          </p:cNvSpPr>
          <p:nvPr>
            <p:ph type="pic" sz="quarter" idx="13"/>
          </p:nvPr>
        </p:nvSpPr>
        <p:spPr>
          <a:xfrm>
            <a:off x="4643438" y="1628775"/>
            <a:ext cx="3673475" cy="4392613"/>
          </a:xfrm>
          <a:solidFill>
            <a:schemeClr val="accent4">
              <a:lumMod val="20000"/>
              <a:lumOff val="80000"/>
            </a:schemeClr>
          </a:solidFill>
        </p:spPr>
        <p:txBody>
          <a:bodyPr/>
          <a:lstStyle/>
          <a:p>
            <a:r>
              <a:rPr lang="en-US" smtClean="0"/>
              <a:t>Click icon to add picture</a:t>
            </a:r>
            <a:endParaRPr lang="fi-FI" dirty="0"/>
          </a:p>
        </p:txBody>
      </p:sp>
    </p:spTree>
  </p:cSld>
  <p:clrMapOvr>
    <a:masterClrMapping/>
  </p:clrMapOvr>
  <p:transition spd="med">
    <p:wip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pic le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4648201" y="1628775"/>
            <a:ext cx="3668712" cy="4392613"/>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5" name="Date Placeholder 4"/>
          <p:cNvSpPr>
            <a:spLocks noGrp="1"/>
          </p:cNvSpPr>
          <p:nvPr>
            <p:ph type="dt" sz="half" idx="10"/>
          </p:nvPr>
        </p:nvSpPr>
        <p:spPr/>
        <p:txBody>
          <a:bodyPr/>
          <a:lstStyle/>
          <a:p>
            <a:fld id="{232E7531-9678-0244-9B08-4B365058F5BE}" type="datetime1">
              <a:rPr lang="fi-FI" smtClean="0"/>
              <a:pPr/>
              <a:t>16.6.2016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9246692-9764-4796-AF2E-897E79EBAFA7}" type="slidenum">
              <a:rPr lang="fi-FI" smtClean="0"/>
              <a:pPr/>
              <a:t>‹#›</a:t>
            </a:fld>
            <a:endParaRPr lang="fi-FI"/>
          </a:p>
        </p:txBody>
      </p:sp>
      <p:sp>
        <p:nvSpPr>
          <p:cNvPr id="9" name="Picture Placeholder 8"/>
          <p:cNvSpPr>
            <a:spLocks noGrp="1"/>
          </p:cNvSpPr>
          <p:nvPr>
            <p:ph type="pic" sz="quarter" idx="13"/>
          </p:nvPr>
        </p:nvSpPr>
        <p:spPr>
          <a:xfrm>
            <a:off x="827088" y="1628775"/>
            <a:ext cx="3673475" cy="4392613"/>
          </a:xfrm>
          <a:solidFill>
            <a:schemeClr val="accent4">
              <a:lumMod val="20000"/>
              <a:lumOff val="80000"/>
            </a:schemeClr>
          </a:solidFill>
        </p:spPr>
        <p:txBody>
          <a:bodyPr/>
          <a:lstStyle/>
          <a:p>
            <a:r>
              <a:rPr lang="en-US" smtClean="0"/>
              <a:t>Click icon to add picture</a:t>
            </a:r>
            <a:endParaRPr lang="fi-FI"/>
          </a:p>
        </p:txBody>
      </p:sp>
    </p:spTree>
  </p:cSld>
  <p:clrMapOvr>
    <a:masterClrMapping/>
  </p:clrMapOvr>
  <p:transition spd="med">
    <p:wip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i-FI"/>
          </a:p>
        </p:txBody>
      </p:sp>
      <p:sp>
        <p:nvSpPr>
          <p:cNvPr id="3" name="Text Placeholder 2"/>
          <p:cNvSpPr>
            <a:spLocks noGrp="1"/>
          </p:cNvSpPr>
          <p:nvPr>
            <p:ph type="body" idx="1"/>
          </p:nvPr>
        </p:nvSpPr>
        <p:spPr>
          <a:xfrm>
            <a:off x="822959" y="1628775"/>
            <a:ext cx="3674428" cy="639762"/>
          </a:xfrm>
        </p:spPr>
        <p:txBody>
          <a:bodyPr anchor="b">
            <a:noAutofit/>
          </a:bodyPr>
          <a:lstStyle>
            <a:lvl1pPr marL="0" indent="0">
              <a:buNone/>
              <a:defRPr sz="20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7088" y="2285993"/>
            <a:ext cx="3670300" cy="3735396"/>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5" name="Text Placeholder 4"/>
          <p:cNvSpPr>
            <a:spLocks noGrp="1"/>
          </p:cNvSpPr>
          <p:nvPr>
            <p:ph type="body" sz="quarter" idx="3"/>
          </p:nvPr>
        </p:nvSpPr>
        <p:spPr>
          <a:xfrm>
            <a:off x="4645025" y="1628775"/>
            <a:ext cx="3671888" cy="639762"/>
          </a:xfrm>
        </p:spPr>
        <p:txBody>
          <a:bodyPr anchor="b">
            <a:noAutofit/>
          </a:bodyPr>
          <a:lstStyle>
            <a:lvl1pPr marL="0" indent="0">
              <a:buNone/>
              <a:defRPr sz="20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285993"/>
            <a:ext cx="3671888" cy="3735396"/>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7" name="Date Placeholder 6"/>
          <p:cNvSpPr>
            <a:spLocks noGrp="1"/>
          </p:cNvSpPr>
          <p:nvPr>
            <p:ph type="dt" sz="half" idx="10"/>
          </p:nvPr>
        </p:nvSpPr>
        <p:spPr/>
        <p:txBody>
          <a:bodyPr/>
          <a:lstStyle/>
          <a:p>
            <a:fld id="{DFD2DCE5-5943-AE44-8F98-D0649298D934}" type="datetime1">
              <a:rPr lang="fi-FI" smtClean="0"/>
              <a:pPr/>
              <a:t>16.6.2016</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49246692-9764-4796-AF2E-897E79EBAFA7}" type="slidenum">
              <a:rPr lang="fi-FI" smtClean="0"/>
              <a:pPr/>
              <a:t>‹#›</a:t>
            </a:fld>
            <a:endParaRPr lang="fi-FI"/>
          </a:p>
        </p:txBody>
      </p:sp>
    </p:spTree>
  </p:cSld>
  <p:clrMapOvr>
    <a:masterClrMapping/>
  </p:clrMapOvr>
  <p:transition spd="med">
    <p:wip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Date Placeholder 2"/>
          <p:cNvSpPr>
            <a:spLocks noGrp="1"/>
          </p:cNvSpPr>
          <p:nvPr>
            <p:ph type="dt" sz="half" idx="10"/>
          </p:nvPr>
        </p:nvSpPr>
        <p:spPr/>
        <p:txBody>
          <a:bodyPr/>
          <a:lstStyle/>
          <a:p>
            <a:fld id="{05866FE4-F1BC-C849-8968-BB3D33C482BE}" type="datetime1">
              <a:rPr lang="fi-FI" smtClean="0"/>
              <a:pPr/>
              <a:t>16.6.2016</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49246692-9764-4796-AF2E-897E79EBAFA7}" type="slidenum">
              <a:rPr lang="fi-FI" smtClean="0"/>
              <a:pPr/>
              <a:t>‹#›</a:t>
            </a:fld>
            <a:endParaRPr lang="fi-FI"/>
          </a:p>
        </p:txBody>
      </p:sp>
    </p:spTree>
  </p:cSld>
  <p:clrMapOvr>
    <a:masterClrMapping/>
  </p:clrMapOvr>
  <p:transition spd="med">
    <p:wip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27088" y="333376"/>
            <a:ext cx="7489824" cy="1079500"/>
          </a:xfrm>
          <a:prstGeom prst="rect">
            <a:avLst/>
          </a:prstGeom>
        </p:spPr>
        <p:txBody>
          <a:bodyPr vert="horz" lIns="91440" tIns="45720" rIns="91440" bIns="45720" rtlCol="0" anchor="b">
            <a:normAutofit/>
          </a:bodyPr>
          <a:lstStyle/>
          <a:p>
            <a:r>
              <a:rPr lang="en-US" smtClean="0"/>
              <a:t>Click to edit Master title style</a:t>
            </a:r>
            <a:endParaRPr lang="fi-FI"/>
          </a:p>
        </p:txBody>
      </p:sp>
      <p:sp>
        <p:nvSpPr>
          <p:cNvPr id="3" name="Text Placeholder 2"/>
          <p:cNvSpPr>
            <a:spLocks noGrp="1"/>
          </p:cNvSpPr>
          <p:nvPr>
            <p:ph type="body" idx="1"/>
          </p:nvPr>
        </p:nvSpPr>
        <p:spPr>
          <a:xfrm>
            <a:off x="827088" y="1628775"/>
            <a:ext cx="7489825" cy="43926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4" name="Date Placeholder 3"/>
          <p:cNvSpPr>
            <a:spLocks noGrp="1"/>
          </p:cNvSpPr>
          <p:nvPr>
            <p:ph type="dt" sz="half" idx="2"/>
          </p:nvPr>
        </p:nvSpPr>
        <p:spPr>
          <a:xfrm>
            <a:off x="395288" y="6198834"/>
            <a:ext cx="802500" cy="365125"/>
          </a:xfrm>
          <a:prstGeom prst="rect">
            <a:avLst/>
          </a:prstGeom>
        </p:spPr>
        <p:txBody>
          <a:bodyPr vert="horz" lIns="91440" tIns="45720" rIns="91440" bIns="45720" rtlCol="0" anchor="b"/>
          <a:lstStyle>
            <a:lvl1pPr algn="l">
              <a:defRPr sz="800">
                <a:solidFill>
                  <a:schemeClr val="tx1"/>
                </a:solidFill>
              </a:defRPr>
            </a:lvl1pPr>
          </a:lstStyle>
          <a:p>
            <a:fld id="{4C0AAFAF-49FA-4A4F-90CE-1FCFF8A1CBDC}" type="datetime1">
              <a:rPr lang="fi-FI" smtClean="0"/>
              <a:pPr/>
              <a:t>16.6.2016</a:t>
            </a:fld>
            <a:endParaRPr lang="fi-FI"/>
          </a:p>
        </p:txBody>
      </p:sp>
      <p:sp>
        <p:nvSpPr>
          <p:cNvPr id="5" name="Footer Placeholder 4"/>
          <p:cNvSpPr>
            <a:spLocks noGrp="1"/>
          </p:cNvSpPr>
          <p:nvPr>
            <p:ph type="ftr" sz="quarter" idx="3"/>
          </p:nvPr>
        </p:nvSpPr>
        <p:spPr>
          <a:xfrm>
            <a:off x="1201273" y="6198834"/>
            <a:ext cx="1799091" cy="365125"/>
          </a:xfrm>
          <a:prstGeom prst="rect">
            <a:avLst/>
          </a:prstGeom>
        </p:spPr>
        <p:txBody>
          <a:bodyPr vert="horz" lIns="91440" tIns="45720" rIns="91440" bIns="45720" rtlCol="0" anchor="b"/>
          <a:lstStyle>
            <a:lvl1pPr algn="l">
              <a:defRPr sz="800">
                <a:solidFill>
                  <a:schemeClr val="tx1"/>
                </a:solidFill>
              </a:defRPr>
            </a:lvl1pPr>
          </a:lstStyle>
          <a:p>
            <a:endParaRPr lang="fi-FI" dirty="0"/>
          </a:p>
        </p:txBody>
      </p:sp>
      <p:sp>
        <p:nvSpPr>
          <p:cNvPr id="6" name="Slide Number Placeholder 5"/>
          <p:cNvSpPr>
            <a:spLocks noGrp="1"/>
          </p:cNvSpPr>
          <p:nvPr>
            <p:ph type="sldNum" sz="quarter" idx="4"/>
          </p:nvPr>
        </p:nvSpPr>
        <p:spPr>
          <a:xfrm>
            <a:off x="8316912" y="6198834"/>
            <a:ext cx="503238" cy="365125"/>
          </a:xfrm>
          <a:prstGeom prst="rect">
            <a:avLst/>
          </a:prstGeom>
        </p:spPr>
        <p:txBody>
          <a:bodyPr vert="horz" lIns="91440" tIns="45720" rIns="91440" bIns="45720" rtlCol="0" anchor="b"/>
          <a:lstStyle>
            <a:lvl1pPr algn="r">
              <a:defRPr sz="800" b="1">
                <a:solidFill>
                  <a:schemeClr val="accent2"/>
                </a:solidFill>
              </a:defRPr>
            </a:lvl1pPr>
          </a:lstStyle>
          <a:p>
            <a:fld id="{49246692-9764-4796-AF2E-897E79EBAFA7}" type="slidenum">
              <a:rPr lang="fi-FI" smtClean="0"/>
              <a:pPr/>
              <a:t>‹#›</a:t>
            </a:fld>
            <a:endParaRPr lang="fi-FI" dirty="0"/>
          </a:p>
        </p:txBody>
      </p:sp>
      <p:sp>
        <p:nvSpPr>
          <p:cNvPr id="7" name="Rectangle 6"/>
          <p:cNvSpPr/>
          <p:nvPr/>
        </p:nvSpPr>
        <p:spPr>
          <a:xfrm>
            <a:off x="0" y="0"/>
            <a:ext cx="9144000" cy="28572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 name="Rectangle 7"/>
          <p:cNvSpPr/>
          <p:nvPr/>
        </p:nvSpPr>
        <p:spPr>
          <a:xfrm>
            <a:off x="0" y="6572272"/>
            <a:ext cx="9144000" cy="2857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0" name="Picture 9" descr="hometalkoot_su2.png"/>
          <p:cNvPicPr>
            <a:picLocks noChangeAspect="1"/>
          </p:cNvPicPr>
          <p:nvPr/>
        </p:nvPicPr>
        <p:blipFill>
          <a:blip r:embed="rId14" cstate="print"/>
          <a:stretch>
            <a:fillRect/>
          </a:stretch>
        </p:blipFill>
        <p:spPr>
          <a:xfrm>
            <a:off x="3859352" y="6172703"/>
            <a:ext cx="1246898" cy="328131"/>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62" r:id="rId4"/>
    <p:sldLayoutId id="2147483652" r:id="rId5"/>
    <p:sldLayoutId id="2147483658" r:id="rId6"/>
    <p:sldLayoutId id="2147483659" r:id="rId7"/>
    <p:sldLayoutId id="2147483653" r:id="rId8"/>
    <p:sldLayoutId id="2147483654" r:id="rId9"/>
    <p:sldLayoutId id="2147483660" r:id="rId10"/>
    <p:sldLayoutId id="2147483655" r:id="rId11"/>
    <p:sldLayoutId id="2147483657" r:id="rId12"/>
  </p:sldLayoutIdLst>
  <p:transition spd="med">
    <p:wipe/>
  </p:transition>
  <p:timing>
    <p:tnLst>
      <p:par>
        <p:cTn id="1" dur="indefinite" restart="never" nodeType="tmRoot"/>
      </p:par>
    </p:tnLst>
  </p:timing>
  <p:hf sldNum="0" hdr="0" ftr="0" dt="0"/>
  <p:txStyles>
    <p:titleStyle>
      <a:lvl1pPr algn="l" defTabSz="914400" rtl="0" eaLnBrk="1" latinLnBrk="0" hangingPunct="1">
        <a:spcBef>
          <a:spcPct val="0"/>
        </a:spcBef>
        <a:buNone/>
        <a:defRPr sz="3000" b="1" kern="1200">
          <a:solidFill>
            <a:schemeClr val="accent1"/>
          </a:solidFill>
          <a:latin typeface="+mj-lt"/>
          <a:ea typeface="+mj-ea"/>
          <a:cs typeface="+mj-cs"/>
        </a:defRPr>
      </a:lvl1pPr>
    </p:titleStyle>
    <p:bodyStyle>
      <a:lvl1pPr marL="266700" indent="-2667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1pPr>
      <a:lvl2pPr marL="539750" indent="-273050" algn="l" defTabSz="914400" rtl="0" eaLnBrk="1" latinLnBrk="0" hangingPunct="1">
        <a:spcBef>
          <a:spcPct val="20000"/>
        </a:spcBef>
        <a:buClr>
          <a:schemeClr val="accent2"/>
        </a:buClr>
        <a:buFont typeface="Arial" pitchFamily="34" charset="0"/>
        <a:buChar char="•"/>
        <a:defRPr sz="1800" kern="1200">
          <a:solidFill>
            <a:schemeClr val="tx1"/>
          </a:solidFill>
          <a:latin typeface="+mn-lt"/>
          <a:ea typeface="+mn-ea"/>
          <a:cs typeface="+mn-cs"/>
        </a:defRPr>
      </a:lvl2pPr>
      <a:lvl3pPr marL="898525" indent="-274638" algn="l" defTabSz="914400" rtl="0" eaLnBrk="1" latinLnBrk="0" hangingPunct="1">
        <a:spcBef>
          <a:spcPct val="20000"/>
        </a:spcBef>
        <a:buClr>
          <a:schemeClr val="accent2"/>
        </a:buClr>
        <a:buFont typeface="Arial" pitchFamily="34" charset="0"/>
        <a:buChar char="•"/>
        <a:defRPr sz="1600" kern="1200">
          <a:solidFill>
            <a:schemeClr val="tx1"/>
          </a:solidFill>
          <a:latin typeface="+mn-lt"/>
          <a:ea typeface="+mn-ea"/>
          <a:cs typeface="+mn-cs"/>
        </a:defRPr>
      </a:lvl3pPr>
      <a:lvl4pPr marL="1163638" indent="-265113"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4pPr>
      <a:lvl5pPr marL="1438275" indent="-274638" algn="l" defTabSz="914400" rtl="0" eaLnBrk="1" latinLnBrk="0" hangingPunct="1">
        <a:spcBef>
          <a:spcPct val="20000"/>
        </a:spcBef>
        <a:buClr>
          <a:schemeClr val="accent2"/>
        </a:buClr>
        <a:buFont typeface="Arial" pitchFamily="34" charset="0"/>
        <a:buChar char="•"/>
        <a:tabLst/>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6.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marjut.reiman@ttl.fi" TargetMode="External"/><Relationship Id="rId4" Type="http://schemas.openxmlformats.org/officeDocument/2006/relationships/hyperlink" Target="mailto:anne.hyvarinen@thl.fi" TargetMode="External"/><Relationship Id="rId5" Type="http://schemas.openxmlformats.org/officeDocument/2006/relationships/hyperlink" Target="mailto:hannu.viitanen@luukku.com" TargetMode="External"/><Relationship Id="rId1" Type="http://schemas.openxmlformats.org/officeDocument/2006/relationships/slideLayout" Target="../slideLayouts/slideLayout2.xml"/><Relationship Id="rId2" Type="http://schemas.openxmlformats.org/officeDocument/2006/relationships/hyperlink" Target="mailto:hometalkoot.ym@ymparisto.fi"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7.png"/></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1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9.xml"/><Relationship Id="rId2"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normAutofit/>
          </a:bodyPr>
          <a:lstStyle/>
          <a:p>
            <a:r>
              <a:rPr lang="fi-FI" sz="2400" dirty="0" smtClean="0"/>
              <a:t>SISÄYMPÄRISTÖN TUTKIMUKSET:</a:t>
            </a:r>
            <a:br>
              <a:rPr lang="fi-FI" sz="2400" dirty="0" smtClean="0"/>
            </a:br>
            <a:r>
              <a:rPr lang="fi-FI" sz="2400" dirty="0" smtClean="0"/>
              <a:t>TUTKIMUSSTRATEGIAN LAATIMINEN</a:t>
            </a:r>
            <a:br>
              <a:rPr lang="fi-FI" sz="2400" dirty="0" smtClean="0"/>
            </a:br>
            <a:r>
              <a:rPr lang="fi-FI" sz="2400" dirty="0" smtClean="0"/>
              <a:t>ESIMERKKINÄ MIKROBIT</a:t>
            </a:r>
            <a:endParaRPr lang="fi-FI" sz="2400" dirty="0"/>
          </a:p>
        </p:txBody>
      </p:sp>
      <p:sp>
        <p:nvSpPr>
          <p:cNvPr id="3" name="Alaotsikko 2"/>
          <p:cNvSpPr>
            <a:spLocks noGrp="1"/>
          </p:cNvSpPr>
          <p:nvPr>
            <p:ph type="subTitle" idx="1"/>
          </p:nvPr>
        </p:nvSpPr>
        <p:spPr/>
        <p:txBody>
          <a:bodyPr>
            <a:normAutofit fontScale="85000" lnSpcReduction="20000"/>
          </a:bodyPr>
          <a:lstStyle/>
          <a:p>
            <a:r>
              <a:rPr lang="fi-FI" sz="1400" dirty="0" smtClean="0"/>
              <a:t>4 H</a:t>
            </a:r>
          </a:p>
          <a:p>
            <a:r>
              <a:rPr lang="fi-FI" sz="1400" smtClean="0"/>
              <a:t>3+53 </a:t>
            </a:r>
            <a:r>
              <a:rPr lang="fi-FI" sz="1400" dirty="0" smtClean="0"/>
              <a:t>DIAA</a:t>
            </a:r>
          </a:p>
          <a:p>
            <a:r>
              <a:rPr lang="fi-FI" sz="1400" dirty="0" smtClean="0"/>
              <a:t>SISÄLTÄÄ YHDEN POHDINTATEHTÄVÄN</a:t>
            </a:r>
          </a:p>
        </p:txBody>
      </p:sp>
    </p:spTree>
    <p:extLst>
      <p:ext uri="{BB962C8B-B14F-4D97-AF65-F5344CB8AC3E}">
        <p14:creationId xmlns:p14="http://schemas.microsoft.com/office/powerpoint/2010/main" val="3945591720"/>
      </p:ext>
    </p:extLst>
  </p:cSld>
  <p:clrMapOvr>
    <a:masterClrMapping/>
  </p:clrMapOvr>
  <p:transition spd="med">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Mikrobiselvitykset osana sisäilmastoselvityskokonaisuutta</a:t>
            </a:r>
            <a:endParaRPr lang="fi-FI" dirty="0"/>
          </a:p>
        </p:txBody>
      </p:sp>
      <p:sp>
        <p:nvSpPr>
          <p:cNvPr id="3" name="Content Placeholder 2"/>
          <p:cNvSpPr>
            <a:spLocks noGrp="1"/>
          </p:cNvSpPr>
          <p:nvPr>
            <p:ph idx="1"/>
          </p:nvPr>
        </p:nvSpPr>
        <p:spPr/>
        <p:txBody>
          <a:bodyPr>
            <a:normAutofit/>
          </a:bodyPr>
          <a:lstStyle/>
          <a:p>
            <a:r>
              <a:rPr lang="fi-FI" dirty="0"/>
              <a:t>S</a:t>
            </a:r>
            <a:r>
              <a:rPr lang="fi-FI" dirty="0" smtClean="0"/>
              <a:t>isäilmastoselvitykset pitävät tavallisesti sisällään useiden eri tekijöiden, kuten talotekniikan (erityisesti ilmanvaihdon) toimivuuden arviointia, useiden eri epäpuhtauksien samanaikaisia erityisselvityksiä sekä ilmavuotoreittien ja painesuhteiden arviointia.</a:t>
            </a:r>
          </a:p>
          <a:p>
            <a:endParaRPr lang="fi-FI" dirty="0"/>
          </a:p>
          <a:p>
            <a:r>
              <a:rPr lang="fi-FI" dirty="0" smtClean="0"/>
              <a:t>Mikrobiselvityksiä käytetään asian yksinkertaistamiseksi esimerkkinä tutkimusstrategian laatimisessa.</a:t>
            </a:r>
            <a:endParaRPr lang="fi-FI" dirty="0"/>
          </a:p>
        </p:txBody>
      </p:sp>
    </p:spTree>
    <p:extLst>
      <p:ext uri="{BB962C8B-B14F-4D97-AF65-F5344CB8AC3E}">
        <p14:creationId xmlns:p14="http://schemas.microsoft.com/office/powerpoint/2010/main" val="2793993297"/>
      </p:ext>
    </p:extLst>
  </p:cSld>
  <p:clrMapOvr>
    <a:masterClrMapping/>
  </p:clrMapOvr>
  <p:transition spd="med">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2"/>
          <p:cNvSpPr>
            <a:spLocks noGrp="1" noChangeArrowheads="1"/>
          </p:cNvSpPr>
          <p:nvPr>
            <p:ph type="title"/>
          </p:nvPr>
        </p:nvSpPr>
        <p:spPr/>
        <p:txBody>
          <a:bodyPr>
            <a:normAutofit/>
          </a:bodyPr>
          <a:lstStyle/>
          <a:p>
            <a:r>
              <a:rPr lang="en-US" altLang="fi-FI" sz="2400" dirty="0" err="1" smtClean="0">
                <a:ea typeface="ＭＳ Ｐゴシック" panose="020B0600070205080204" pitchFamily="34" charset="-128"/>
              </a:rPr>
              <a:t>Mikrobikasvua</a:t>
            </a:r>
            <a:r>
              <a:rPr lang="en-US" altLang="fi-FI" sz="2400" dirty="0" smtClean="0">
                <a:ea typeface="ＭＳ Ｐゴシック" panose="020B0600070205080204" pitchFamily="34" charset="-128"/>
              </a:rPr>
              <a:t> </a:t>
            </a:r>
            <a:r>
              <a:rPr lang="en-US" altLang="fi-FI" sz="2400" dirty="0" err="1" smtClean="0">
                <a:ea typeface="ＭＳ Ｐゴシック" panose="020B0600070205080204" pitchFamily="34" charset="-128"/>
              </a:rPr>
              <a:t>säätelevät</a:t>
            </a:r>
            <a:r>
              <a:rPr lang="en-US" altLang="fi-FI" sz="2400" dirty="0" smtClean="0">
                <a:ea typeface="ＭＳ Ｐゴシック" panose="020B0600070205080204" pitchFamily="34" charset="-128"/>
              </a:rPr>
              <a:t> </a:t>
            </a:r>
            <a:r>
              <a:rPr lang="en-US" altLang="fi-FI" sz="2400" dirty="0" err="1" smtClean="0">
                <a:ea typeface="ＭＳ Ｐゴシック" panose="020B0600070205080204" pitchFamily="34" charset="-128"/>
              </a:rPr>
              <a:t>tekijät</a:t>
            </a:r>
            <a:endParaRPr lang="en-US" altLang="fi-FI" sz="2400" dirty="0" smtClean="0">
              <a:ea typeface="ＭＳ Ｐゴシック" panose="020B0600070205080204" pitchFamily="34" charset="-128"/>
            </a:endParaRPr>
          </a:p>
        </p:txBody>
      </p:sp>
      <p:sp>
        <p:nvSpPr>
          <p:cNvPr id="21509" name="Rectangle 3"/>
          <p:cNvSpPr>
            <a:spLocks noGrp="1" noChangeArrowheads="1"/>
          </p:cNvSpPr>
          <p:nvPr>
            <p:ph idx="1"/>
          </p:nvPr>
        </p:nvSpPr>
        <p:spPr>
          <a:extLst>
            <a:ext uri="{909E8E84-426E-40DD-AFC4-6F175D3DCCD1}">
              <a14:hiddenFill xmlns:a14="http://schemas.microsoft.com/office/drawing/2010/main">
                <a:solidFill>
                  <a:schemeClr val="bg2"/>
                </a:solidFill>
              </a14:hiddenFill>
            </a:ext>
          </a:extLst>
        </p:spPr>
        <p:txBody>
          <a:bodyPr>
            <a:normAutofit fontScale="92500" lnSpcReduction="10000"/>
          </a:bodyPr>
          <a:lstStyle/>
          <a:p>
            <a:pPr marL="0" indent="0">
              <a:buNone/>
            </a:pPr>
            <a:r>
              <a:rPr lang="en-US" altLang="fi-FI" sz="1400" b="1" dirty="0" err="1" smtClean="0">
                <a:ea typeface="ＭＳ Ｐゴシック" panose="020B0600070205080204" pitchFamily="34" charset="-128"/>
                <a:cs typeface="ＭＳ Ｐゴシック" panose="020B0600070205080204" pitchFamily="34" charset="-128"/>
              </a:rPr>
              <a:t>Sisätiloissa</a:t>
            </a:r>
            <a:endParaRPr lang="en-US" altLang="fi-FI" sz="1400" b="1" dirty="0" smtClean="0">
              <a:ea typeface="ＭＳ Ｐゴシック" panose="020B0600070205080204" pitchFamily="34" charset="-128"/>
              <a:cs typeface="ＭＳ Ｐゴシック" panose="020B0600070205080204" pitchFamily="34" charset="-128"/>
            </a:endParaRPr>
          </a:p>
          <a:p>
            <a:pPr>
              <a:buFont typeface="Arial" charset="0"/>
              <a:buChar char="•"/>
            </a:pPr>
            <a:r>
              <a:rPr lang="en-US" altLang="fi-FI" sz="1400" dirty="0" err="1" smtClean="0">
                <a:ea typeface="ＭＳ Ｐゴシック" panose="020B0600070205080204" pitchFamily="34" charset="-128"/>
                <a:cs typeface="ＭＳ Ｐゴシック" panose="020B0600070205080204" pitchFamily="34" charset="-128"/>
              </a:rPr>
              <a:t>veden</a:t>
            </a:r>
            <a:r>
              <a:rPr lang="en-US" altLang="fi-FI" sz="1400" dirty="0" smtClean="0">
                <a:ea typeface="ＭＳ Ｐゴシック" panose="020B0600070205080204" pitchFamily="34" charset="-128"/>
                <a:cs typeface="ＭＳ Ｐゴシック" panose="020B0600070205080204" pitchFamily="34" charset="-128"/>
              </a:rPr>
              <a:t> </a:t>
            </a:r>
            <a:r>
              <a:rPr lang="en-US" altLang="fi-FI" sz="1400" dirty="0" err="1" smtClean="0">
                <a:ea typeface="ＭＳ Ｐゴシック" panose="020B0600070205080204" pitchFamily="34" charset="-128"/>
                <a:cs typeface="ＭＳ Ｐゴシック" panose="020B0600070205080204" pitchFamily="34" charset="-128"/>
              </a:rPr>
              <a:t>saanti</a:t>
            </a:r>
            <a:r>
              <a:rPr lang="en-US" altLang="fi-FI" sz="1400" dirty="0" smtClean="0">
                <a:ea typeface="ＭＳ Ｐゴシック" panose="020B0600070205080204" pitchFamily="34" charset="-128"/>
                <a:cs typeface="ＭＳ Ｐゴシック" panose="020B0600070205080204" pitchFamily="34" charset="-128"/>
              </a:rPr>
              <a:t> </a:t>
            </a:r>
            <a:r>
              <a:rPr lang="en-US" altLang="fi-FI" sz="1400" dirty="0" err="1" smtClean="0">
                <a:ea typeface="ＭＳ Ｐゴシック" panose="020B0600070205080204" pitchFamily="34" charset="-128"/>
                <a:cs typeface="ＭＳ Ｐゴシック" panose="020B0600070205080204" pitchFamily="34" charset="-128"/>
              </a:rPr>
              <a:t>kriittinen</a:t>
            </a:r>
            <a:r>
              <a:rPr lang="en-US" altLang="fi-FI" sz="1400" dirty="0" smtClean="0">
                <a:ea typeface="ＭＳ Ｐゴシック" panose="020B0600070205080204" pitchFamily="34" charset="-128"/>
                <a:cs typeface="ＭＳ Ｐゴシック" panose="020B0600070205080204" pitchFamily="34" charset="-128"/>
              </a:rPr>
              <a:t> </a:t>
            </a:r>
            <a:r>
              <a:rPr lang="en-US" altLang="fi-FI" sz="1400" dirty="0" err="1" smtClean="0">
                <a:ea typeface="ＭＳ Ｐゴシック" panose="020B0600070205080204" pitchFamily="34" charset="-128"/>
                <a:cs typeface="ＭＳ Ｐゴシック" panose="020B0600070205080204" pitchFamily="34" charset="-128"/>
              </a:rPr>
              <a:t>tekijä</a:t>
            </a:r>
            <a:endParaRPr lang="en-US" altLang="fi-FI" sz="1400" b="1" dirty="0" smtClean="0">
              <a:ea typeface="ＭＳ Ｐゴシック" panose="020B0600070205080204" pitchFamily="34" charset="-128"/>
              <a:cs typeface="ＭＳ Ｐゴシック" panose="020B0600070205080204" pitchFamily="34" charset="-128"/>
            </a:endParaRPr>
          </a:p>
          <a:p>
            <a:pPr>
              <a:buFont typeface="Arial" charset="0"/>
              <a:buChar char="•"/>
            </a:pPr>
            <a:r>
              <a:rPr lang="en-US" altLang="fi-FI" sz="1400" b="1" dirty="0" err="1" smtClean="0">
                <a:ea typeface="ＭＳ Ｐゴシック" panose="020B0600070205080204" pitchFamily="34" charset="-128"/>
                <a:cs typeface="ＭＳ Ｐゴシック" panose="020B0600070205080204" pitchFamily="34" charset="-128"/>
              </a:rPr>
              <a:t>Sisäilman</a:t>
            </a:r>
            <a:r>
              <a:rPr lang="en-US" altLang="fi-FI" sz="1400" b="1" dirty="0" smtClean="0">
                <a:ea typeface="ＭＳ Ｐゴシック" panose="020B0600070205080204" pitchFamily="34" charset="-128"/>
                <a:cs typeface="ＭＳ Ｐゴシック" panose="020B0600070205080204" pitchFamily="34" charset="-128"/>
              </a:rPr>
              <a:t> RH &lt; 30 %  - </a:t>
            </a:r>
            <a:r>
              <a:rPr lang="en-US" altLang="fi-FI" sz="1400" b="1" dirty="0" err="1" smtClean="0">
                <a:ea typeface="ＭＳ Ｐゴシック" panose="020B0600070205080204" pitchFamily="34" charset="-128"/>
                <a:cs typeface="ＭＳ Ｐゴシック" panose="020B0600070205080204" pitchFamily="34" charset="-128"/>
              </a:rPr>
              <a:t>ei</a:t>
            </a:r>
            <a:r>
              <a:rPr lang="en-US" altLang="fi-FI" sz="1400" b="1" dirty="0" smtClean="0">
                <a:ea typeface="ＭＳ Ｐゴシック" panose="020B0600070205080204" pitchFamily="34" charset="-128"/>
                <a:cs typeface="ＭＳ Ｐゴシック" panose="020B0600070205080204" pitchFamily="34" charset="-128"/>
              </a:rPr>
              <a:t> </a:t>
            </a:r>
            <a:r>
              <a:rPr lang="en-US" altLang="fi-FI" sz="1400" b="1" dirty="0" err="1" smtClean="0">
                <a:ea typeface="ＭＳ Ｐゴシック" panose="020B0600070205080204" pitchFamily="34" charset="-128"/>
                <a:cs typeface="ＭＳ Ｐゴシック" panose="020B0600070205080204" pitchFamily="34" charset="-128"/>
              </a:rPr>
              <a:t>sienikasvua</a:t>
            </a:r>
            <a:endParaRPr lang="en-US" altLang="fi-FI" sz="1400" b="1" dirty="0" smtClean="0">
              <a:ea typeface="ＭＳ Ｐゴシック" panose="020B0600070205080204" pitchFamily="34" charset="-128"/>
              <a:cs typeface="ＭＳ Ｐゴシック" panose="020B0600070205080204" pitchFamily="34" charset="-128"/>
            </a:endParaRPr>
          </a:p>
          <a:p>
            <a:pPr>
              <a:buFont typeface="Arial" charset="0"/>
              <a:buChar char="•"/>
            </a:pPr>
            <a:r>
              <a:rPr lang="en-US" altLang="fi-FI" sz="1400" b="1" dirty="0" err="1" smtClean="0">
                <a:ea typeface="ＭＳ Ｐゴシック" panose="020B0600070205080204" pitchFamily="34" charset="-128"/>
                <a:cs typeface="ＭＳ Ｐゴシック" panose="020B0600070205080204" pitchFamily="34" charset="-128"/>
              </a:rPr>
              <a:t>Sisäilman</a:t>
            </a:r>
            <a:r>
              <a:rPr lang="en-US" altLang="fi-FI" sz="1400" b="1" dirty="0" smtClean="0">
                <a:ea typeface="ＭＳ Ｐゴシック" panose="020B0600070205080204" pitchFamily="34" charset="-128"/>
                <a:cs typeface="ＭＳ Ｐゴシック" panose="020B0600070205080204" pitchFamily="34" charset="-128"/>
              </a:rPr>
              <a:t> RH &gt; 70 %  - </a:t>
            </a:r>
            <a:r>
              <a:rPr lang="en-US" altLang="fi-FI" sz="1400" b="1" dirty="0" err="1" smtClean="0">
                <a:ea typeface="ＭＳ Ｐゴシック" panose="020B0600070205080204" pitchFamily="34" charset="-128"/>
                <a:cs typeface="ＭＳ Ｐゴシック" panose="020B0600070205080204" pitchFamily="34" charset="-128"/>
              </a:rPr>
              <a:t>sienikasvu</a:t>
            </a:r>
            <a:r>
              <a:rPr lang="en-US" altLang="fi-FI" sz="1400" b="1" dirty="0" smtClean="0">
                <a:ea typeface="ＭＳ Ｐゴシック" panose="020B0600070205080204" pitchFamily="34" charset="-128"/>
                <a:cs typeface="ＭＳ Ｐゴシック" panose="020B0600070205080204" pitchFamily="34" charset="-128"/>
              </a:rPr>
              <a:t> </a:t>
            </a:r>
            <a:r>
              <a:rPr lang="en-US" altLang="fi-FI" sz="1400" b="1" dirty="0" err="1" smtClean="0">
                <a:ea typeface="ＭＳ Ｐゴシック" panose="020B0600070205080204" pitchFamily="34" charset="-128"/>
                <a:cs typeface="ＭＳ Ｐゴシック" panose="020B0600070205080204" pitchFamily="34" charset="-128"/>
              </a:rPr>
              <a:t>mahdollinen</a:t>
            </a:r>
            <a:endParaRPr lang="en-US" altLang="fi-FI" sz="1400" b="1" dirty="0" smtClean="0">
              <a:ea typeface="ＭＳ Ｐゴシック" panose="020B0600070205080204" pitchFamily="34" charset="-128"/>
              <a:cs typeface="ＭＳ Ｐゴシック" panose="020B0600070205080204" pitchFamily="34" charset="-128"/>
            </a:endParaRPr>
          </a:p>
          <a:p>
            <a:pPr lvl="1">
              <a:buFont typeface="Arial" charset="0"/>
              <a:buChar char="•"/>
            </a:pPr>
            <a:r>
              <a:rPr lang="en-US" altLang="fi-FI" sz="1400" dirty="0" smtClean="0">
                <a:ea typeface="ＭＳ Ｐゴシック" panose="020B0600070205080204" pitchFamily="34" charset="-128"/>
                <a:cs typeface="Georgia" panose="02040502050405020303" pitchFamily="18" charset="0"/>
              </a:rPr>
              <a:t>- </a:t>
            </a:r>
            <a:r>
              <a:rPr lang="en-US" altLang="fi-FI" sz="1400" dirty="0" err="1" smtClean="0">
                <a:ea typeface="ＭＳ Ｐゴシック" panose="020B0600070205080204" pitchFamily="34" charset="-128"/>
                <a:cs typeface="Georgia" panose="02040502050405020303" pitchFamily="18" charset="0"/>
              </a:rPr>
              <a:t>kondensoituminen</a:t>
            </a:r>
            <a:endParaRPr lang="en-US" altLang="fi-FI" sz="1400" dirty="0" smtClean="0">
              <a:ea typeface="ＭＳ Ｐゴシック" panose="020B0600070205080204" pitchFamily="34" charset="-128"/>
              <a:cs typeface="Georgia" panose="02040502050405020303" pitchFamily="18" charset="0"/>
            </a:endParaRPr>
          </a:p>
          <a:p>
            <a:pPr lvl="1">
              <a:buFont typeface="Arial" charset="0"/>
              <a:buChar char="•"/>
            </a:pPr>
            <a:r>
              <a:rPr lang="en-US" altLang="fi-FI" sz="1400" dirty="0" smtClean="0">
                <a:ea typeface="ＭＳ Ｐゴシック" panose="020B0600070205080204" pitchFamily="34" charset="-128"/>
                <a:cs typeface="Georgia" panose="02040502050405020303" pitchFamily="18" charset="0"/>
              </a:rPr>
              <a:t>- </a:t>
            </a:r>
            <a:r>
              <a:rPr lang="en-US" altLang="fi-FI" sz="1400" dirty="0" err="1" smtClean="0">
                <a:ea typeface="ＭＳ Ｐゴシック" panose="020B0600070205080204" pitchFamily="34" charset="-128"/>
                <a:cs typeface="Georgia" panose="02040502050405020303" pitchFamily="18" charset="0"/>
              </a:rPr>
              <a:t>hygroskooppiset</a:t>
            </a:r>
            <a:r>
              <a:rPr lang="en-US" altLang="fi-FI" sz="1400" dirty="0" smtClean="0">
                <a:ea typeface="ＭＳ Ｐゴシック" panose="020B0600070205080204" pitchFamily="34" charset="-128"/>
                <a:cs typeface="Georgia" panose="02040502050405020303" pitchFamily="18" charset="0"/>
              </a:rPr>
              <a:t> </a:t>
            </a:r>
            <a:r>
              <a:rPr lang="en-US" altLang="fi-FI" sz="1400" dirty="0" err="1" smtClean="0">
                <a:ea typeface="ＭＳ Ｐゴシック" panose="020B0600070205080204" pitchFamily="34" charset="-128"/>
                <a:cs typeface="Georgia" panose="02040502050405020303" pitchFamily="18" charset="0"/>
              </a:rPr>
              <a:t>materiaalit</a:t>
            </a:r>
            <a:endParaRPr lang="en-US" altLang="fi-FI" sz="1400" dirty="0" smtClean="0">
              <a:ea typeface="ＭＳ Ｐゴシック" panose="020B0600070205080204" pitchFamily="34" charset="-128"/>
              <a:cs typeface="ＭＳ Ｐゴシック" panose="020B0600070205080204" pitchFamily="34" charset="-128"/>
            </a:endParaRPr>
          </a:p>
          <a:p>
            <a:pPr>
              <a:buFont typeface="Arial" charset="0"/>
              <a:buChar char="•"/>
            </a:pPr>
            <a:r>
              <a:rPr lang="en-US" altLang="fi-FI" sz="1400" dirty="0" err="1" smtClean="0">
                <a:ea typeface="ＭＳ Ｐゴシック" panose="020B0600070205080204" pitchFamily="34" charset="-128"/>
                <a:cs typeface="ＭＳ Ｐゴシック" panose="020B0600070205080204" pitchFamily="34" charset="-128"/>
              </a:rPr>
              <a:t>ilmanvaihdon</a:t>
            </a:r>
            <a:r>
              <a:rPr lang="en-US" altLang="fi-FI" sz="1400" dirty="0" smtClean="0">
                <a:ea typeface="ＭＳ Ｐゴシック" panose="020B0600070205080204" pitchFamily="34" charset="-128"/>
                <a:cs typeface="ＭＳ Ｐゴシック" panose="020B0600070205080204" pitchFamily="34" charset="-128"/>
              </a:rPr>
              <a:t> </a:t>
            </a:r>
            <a:r>
              <a:rPr lang="en-US" altLang="fi-FI" sz="1400" dirty="0" err="1" smtClean="0">
                <a:ea typeface="ＭＳ Ｐゴシック" panose="020B0600070205080204" pitchFamily="34" charset="-128"/>
                <a:cs typeface="ＭＳ Ｐゴシック" panose="020B0600070205080204" pitchFamily="34" charset="-128"/>
              </a:rPr>
              <a:t>merkitys</a:t>
            </a:r>
            <a:r>
              <a:rPr lang="en-US" altLang="fi-FI" sz="1400" dirty="0" smtClean="0">
                <a:ea typeface="ＭＳ Ｐゴシック" panose="020B0600070205080204" pitchFamily="34" charset="-128"/>
                <a:cs typeface="ＭＳ Ｐゴシック" panose="020B0600070205080204" pitchFamily="34" charset="-128"/>
              </a:rPr>
              <a:t> </a:t>
            </a:r>
            <a:r>
              <a:rPr lang="en-US" altLang="fi-FI" sz="1400" dirty="0" err="1" smtClean="0">
                <a:ea typeface="ＭＳ Ｐゴシック" panose="020B0600070205080204" pitchFamily="34" charset="-128"/>
                <a:cs typeface="ＭＳ Ｐゴシック" panose="020B0600070205080204" pitchFamily="34" charset="-128"/>
              </a:rPr>
              <a:t>vähentävä</a:t>
            </a:r>
            <a:r>
              <a:rPr lang="en-US" altLang="fi-FI" sz="1400" dirty="0" smtClean="0">
                <a:ea typeface="ＭＳ Ｐゴシック" panose="020B0600070205080204" pitchFamily="34" charset="-128"/>
                <a:cs typeface="ＭＳ Ｐゴシック" panose="020B0600070205080204" pitchFamily="34" charset="-128"/>
              </a:rPr>
              <a:t>, </a:t>
            </a:r>
            <a:r>
              <a:rPr lang="en-US" altLang="fi-FI" sz="1400" dirty="0" err="1" smtClean="0">
                <a:ea typeface="ＭＳ Ｐゴシック" panose="020B0600070205080204" pitchFamily="34" charset="-128"/>
                <a:cs typeface="ＭＳ Ｐゴシック" panose="020B0600070205080204" pitchFamily="34" charset="-128"/>
              </a:rPr>
              <a:t>jos</a:t>
            </a:r>
            <a:r>
              <a:rPr lang="en-US" altLang="fi-FI" sz="1400" dirty="0" smtClean="0">
                <a:ea typeface="ＭＳ Ｐゴシック" panose="020B0600070205080204" pitchFamily="34" charset="-128"/>
                <a:cs typeface="ＭＳ Ｐゴシック" panose="020B0600070205080204" pitchFamily="34" charset="-128"/>
              </a:rPr>
              <a:t> </a:t>
            </a:r>
            <a:r>
              <a:rPr lang="en-US" altLang="fi-FI" sz="1400" dirty="0" err="1" smtClean="0">
                <a:ea typeface="ＭＳ Ｐゴシック" panose="020B0600070205080204" pitchFamily="34" charset="-128"/>
                <a:cs typeface="ＭＳ Ｐゴシック" panose="020B0600070205080204" pitchFamily="34" charset="-128"/>
              </a:rPr>
              <a:t>toimii</a:t>
            </a:r>
            <a:r>
              <a:rPr lang="en-US" altLang="fi-FI" sz="1400" dirty="0" smtClean="0">
                <a:ea typeface="ＭＳ Ｐゴシック" panose="020B0600070205080204" pitchFamily="34" charset="-128"/>
                <a:cs typeface="ＭＳ Ｐゴシック" panose="020B0600070205080204" pitchFamily="34" charset="-128"/>
              </a:rPr>
              <a:t>;</a:t>
            </a:r>
          </a:p>
          <a:p>
            <a:pPr>
              <a:buFont typeface="Arial" charset="0"/>
              <a:buChar char="•"/>
            </a:pPr>
            <a:r>
              <a:rPr lang="en-US" altLang="fi-FI" sz="1400" dirty="0" err="1" smtClean="0">
                <a:ea typeface="ＭＳ Ｐゴシック" panose="020B0600070205080204" pitchFamily="34" charset="-128"/>
                <a:cs typeface="ＭＳ Ｐゴシック" panose="020B0600070205080204" pitchFamily="34" charset="-128"/>
              </a:rPr>
              <a:t>lisäävä</a:t>
            </a:r>
            <a:r>
              <a:rPr lang="en-US" altLang="fi-FI" sz="1400" dirty="0" smtClean="0">
                <a:ea typeface="ＭＳ Ｐゴシック" panose="020B0600070205080204" pitchFamily="34" charset="-128"/>
                <a:cs typeface="ＭＳ Ｐゴシック" panose="020B0600070205080204" pitchFamily="34" charset="-128"/>
              </a:rPr>
              <a:t>, </a:t>
            </a:r>
            <a:r>
              <a:rPr lang="en-US" altLang="fi-FI" sz="1400" dirty="0" err="1" smtClean="0">
                <a:ea typeface="ＭＳ Ｐゴシック" panose="020B0600070205080204" pitchFamily="34" charset="-128"/>
                <a:cs typeface="ＭＳ Ｐゴシック" panose="020B0600070205080204" pitchFamily="34" charset="-128"/>
              </a:rPr>
              <a:t>jos</a:t>
            </a:r>
            <a:r>
              <a:rPr lang="en-US" altLang="fi-FI" sz="1400" dirty="0" smtClean="0">
                <a:ea typeface="ＭＳ Ｐゴシック" panose="020B0600070205080204" pitchFamily="34" charset="-128"/>
                <a:cs typeface="ＭＳ Ｐゴシック" panose="020B0600070205080204" pitchFamily="34" charset="-128"/>
              </a:rPr>
              <a:t>  </a:t>
            </a:r>
            <a:r>
              <a:rPr lang="en-US" altLang="fi-FI" sz="1400" dirty="0" err="1" smtClean="0">
                <a:ea typeface="ＭＳ Ｐゴシック" panose="020B0600070205080204" pitchFamily="34" charset="-128"/>
                <a:cs typeface="ＭＳ Ｐゴシック" panose="020B0600070205080204" pitchFamily="34" charset="-128"/>
              </a:rPr>
              <a:t>ei</a:t>
            </a:r>
            <a:r>
              <a:rPr lang="en-US" altLang="fi-FI" sz="1400" dirty="0" smtClean="0">
                <a:ea typeface="ＭＳ Ｐゴシック" panose="020B0600070205080204" pitchFamily="34" charset="-128"/>
                <a:cs typeface="ＭＳ Ｐゴシック" panose="020B0600070205080204" pitchFamily="34" charset="-128"/>
              </a:rPr>
              <a:t> </a:t>
            </a:r>
            <a:r>
              <a:rPr lang="en-US" altLang="fi-FI" sz="1400" dirty="0" err="1" smtClean="0">
                <a:ea typeface="ＭＳ Ｐゴシック" panose="020B0600070205080204" pitchFamily="34" charset="-128"/>
                <a:cs typeface="ＭＳ Ｐゴシック" panose="020B0600070205080204" pitchFamily="34" charset="-128"/>
              </a:rPr>
              <a:t>toimi</a:t>
            </a:r>
            <a:r>
              <a:rPr lang="en-US" altLang="fi-FI" sz="1400" dirty="0" smtClean="0">
                <a:ea typeface="ＭＳ Ｐゴシック" panose="020B0600070205080204" pitchFamily="34" charset="-128"/>
                <a:cs typeface="ＭＳ Ｐゴシック" panose="020B0600070205080204" pitchFamily="34" charset="-128"/>
              </a:rPr>
              <a:t>  tai </a:t>
            </a:r>
            <a:r>
              <a:rPr lang="en-US" altLang="fi-FI" sz="1400" dirty="0" err="1" smtClean="0">
                <a:ea typeface="ＭＳ Ｐゴシック" panose="020B0600070205080204" pitchFamily="34" charset="-128"/>
                <a:cs typeface="ＭＳ Ｐゴシック" panose="020B0600070205080204" pitchFamily="34" charset="-128"/>
              </a:rPr>
              <a:t>toimii</a:t>
            </a:r>
            <a:r>
              <a:rPr lang="en-US" altLang="fi-FI" sz="1400" dirty="0" smtClean="0">
                <a:ea typeface="ＭＳ Ｐゴシック" panose="020B0600070205080204" pitchFamily="34" charset="-128"/>
                <a:cs typeface="ＭＳ Ｐゴシック" panose="020B0600070205080204" pitchFamily="34" charset="-128"/>
              </a:rPr>
              <a:t> </a:t>
            </a:r>
            <a:r>
              <a:rPr lang="en-US" altLang="fi-FI" sz="1400" dirty="0" err="1" smtClean="0">
                <a:ea typeface="ＭＳ Ｐゴシック" panose="020B0600070205080204" pitchFamily="34" charset="-128"/>
                <a:cs typeface="ＭＳ Ｐゴシック" panose="020B0600070205080204" pitchFamily="34" charset="-128"/>
              </a:rPr>
              <a:t>puutteellisesti</a:t>
            </a:r>
            <a:endParaRPr lang="en-US" altLang="fi-FI" sz="1400" dirty="0" smtClean="0">
              <a:ea typeface="ＭＳ Ｐゴシック" panose="020B0600070205080204" pitchFamily="34" charset="-128"/>
              <a:cs typeface="ＭＳ Ｐゴシック" panose="020B0600070205080204" pitchFamily="34" charset="-128"/>
            </a:endParaRPr>
          </a:p>
          <a:p>
            <a:pPr>
              <a:buFont typeface="Arial" charset="0"/>
              <a:buChar char="•"/>
            </a:pPr>
            <a:endParaRPr lang="en-US" altLang="fi-FI" sz="1400" dirty="0" smtClean="0">
              <a:ea typeface="ＭＳ Ｐゴシック" panose="020B0600070205080204" pitchFamily="34" charset="-128"/>
              <a:cs typeface="ＭＳ Ｐゴシック" panose="020B0600070205080204" pitchFamily="34" charset="-128"/>
            </a:endParaRPr>
          </a:p>
          <a:p>
            <a:pPr marL="0" indent="0">
              <a:buNone/>
            </a:pPr>
            <a:r>
              <a:rPr lang="en-US" altLang="fi-FI" sz="1400" b="1" dirty="0" err="1" smtClean="0">
                <a:ea typeface="ＭＳ Ｐゴシック" panose="020B0600070205080204" pitchFamily="34" charset="-128"/>
                <a:cs typeface="ＭＳ Ｐゴシック" panose="020B0600070205080204" pitchFamily="34" charset="-128"/>
              </a:rPr>
              <a:t>Rakenteissa</a:t>
            </a:r>
            <a:endParaRPr lang="en-US" altLang="fi-FI" sz="1400" b="1" dirty="0" smtClean="0">
              <a:ea typeface="ＭＳ Ｐゴシック" panose="020B0600070205080204" pitchFamily="34" charset="-128"/>
              <a:cs typeface="ＭＳ Ｐゴシック" panose="020B0600070205080204" pitchFamily="34" charset="-128"/>
            </a:endParaRPr>
          </a:p>
          <a:p>
            <a:pPr>
              <a:buFont typeface="Arial" charset="0"/>
              <a:buChar char="•"/>
            </a:pPr>
            <a:r>
              <a:rPr lang="en-US" altLang="fi-FI" sz="1400" dirty="0" err="1" smtClean="0">
                <a:ea typeface="ＭＳ Ｐゴシック" panose="020B0600070205080204" pitchFamily="34" charset="-128"/>
                <a:cs typeface="ＭＳ Ｐゴシック" panose="020B0600070205080204" pitchFamily="34" charset="-128"/>
              </a:rPr>
              <a:t>Veden</a:t>
            </a:r>
            <a:r>
              <a:rPr lang="en-US" altLang="fi-FI" sz="1400" dirty="0" smtClean="0">
                <a:ea typeface="ＭＳ Ｐゴシック" panose="020B0600070205080204" pitchFamily="34" charset="-128"/>
                <a:cs typeface="ＭＳ Ｐゴシック" panose="020B0600070205080204" pitchFamily="34" charset="-128"/>
              </a:rPr>
              <a:t> </a:t>
            </a:r>
            <a:r>
              <a:rPr lang="en-US" altLang="fi-FI" sz="1400" dirty="0" err="1" smtClean="0">
                <a:ea typeface="ＭＳ Ｐゴシック" panose="020B0600070205080204" pitchFamily="34" charset="-128"/>
                <a:cs typeface="ＭＳ Ｐゴシック" panose="020B0600070205080204" pitchFamily="34" charset="-128"/>
              </a:rPr>
              <a:t>saanti</a:t>
            </a:r>
            <a:r>
              <a:rPr lang="en-US" altLang="fi-FI" sz="1400" dirty="0" smtClean="0">
                <a:ea typeface="ＭＳ Ｐゴシック" panose="020B0600070205080204" pitchFamily="34" charset="-128"/>
                <a:cs typeface="ＭＳ Ｐゴシック" panose="020B0600070205080204" pitchFamily="34" charset="-128"/>
              </a:rPr>
              <a:t> / </a:t>
            </a:r>
            <a:r>
              <a:rPr lang="en-US" altLang="fi-FI" sz="1400" dirty="0" err="1" smtClean="0">
                <a:ea typeface="ＭＳ Ｐゴシック" panose="020B0600070205080204" pitchFamily="34" charset="-128"/>
                <a:cs typeface="ＭＳ Ｐゴシック" panose="020B0600070205080204" pitchFamily="34" charset="-128"/>
              </a:rPr>
              <a:t>materiaalin</a:t>
            </a:r>
            <a:r>
              <a:rPr lang="en-US" altLang="fi-FI" sz="1400" dirty="0" smtClean="0">
                <a:ea typeface="ＭＳ Ｐゴシック" panose="020B0600070205080204" pitchFamily="34" charset="-128"/>
                <a:cs typeface="ＭＳ Ｐゴシック" panose="020B0600070205080204" pitchFamily="34" charset="-128"/>
              </a:rPr>
              <a:t> </a:t>
            </a:r>
            <a:r>
              <a:rPr lang="en-US" altLang="fi-FI" sz="1400" dirty="0" err="1" smtClean="0">
                <a:ea typeface="ＭＳ Ｐゴシック" panose="020B0600070205080204" pitchFamily="34" charset="-128"/>
                <a:cs typeface="ＭＳ Ｐゴシック" panose="020B0600070205080204" pitchFamily="34" charset="-128"/>
              </a:rPr>
              <a:t>kosteus</a:t>
            </a:r>
            <a:r>
              <a:rPr lang="en-US" altLang="fi-FI" sz="1400" dirty="0" smtClean="0">
                <a:ea typeface="ＭＳ Ｐゴシック" panose="020B0600070205080204" pitchFamily="34" charset="-128"/>
                <a:cs typeface="ＭＳ Ｐゴシック" panose="020B0600070205080204" pitchFamily="34" charset="-128"/>
              </a:rPr>
              <a:t> </a:t>
            </a:r>
            <a:r>
              <a:rPr lang="en-US" altLang="fi-FI" sz="1400" dirty="0" err="1" smtClean="0">
                <a:ea typeface="ＭＳ Ｐゴシック" panose="020B0600070205080204" pitchFamily="34" charset="-128"/>
                <a:cs typeface="ＭＳ Ｐゴシック" panose="020B0600070205080204" pitchFamily="34" charset="-128"/>
              </a:rPr>
              <a:t>kriittinen</a:t>
            </a:r>
            <a:r>
              <a:rPr lang="en-US" altLang="fi-FI" sz="1400" dirty="0" smtClean="0">
                <a:ea typeface="ＭＳ Ｐゴシック" panose="020B0600070205080204" pitchFamily="34" charset="-128"/>
                <a:cs typeface="ＭＳ Ｐゴシック" panose="020B0600070205080204" pitchFamily="34" charset="-128"/>
              </a:rPr>
              <a:t> </a:t>
            </a:r>
            <a:r>
              <a:rPr lang="en-US" altLang="fi-FI" sz="1400" dirty="0" err="1" smtClean="0">
                <a:ea typeface="ＭＳ Ｐゴシック" panose="020B0600070205080204" pitchFamily="34" charset="-128"/>
                <a:cs typeface="ＭＳ Ｐゴシック" panose="020B0600070205080204" pitchFamily="34" charset="-128"/>
              </a:rPr>
              <a:t>tekijä</a:t>
            </a:r>
            <a:endParaRPr lang="en-US" altLang="fi-FI" sz="1400" dirty="0" smtClean="0">
              <a:ea typeface="ＭＳ Ｐゴシック" panose="020B0600070205080204" pitchFamily="34" charset="-128"/>
              <a:cs typeface="ＭＳ Ｐゴシック" panose="020B0600070205080204" pitchFamily="34" charset="-128"/>
            </a:endParaRPr>
          </a:p>
          <a:p>
            <a:pPr lvl="2">
              <a:buFont typeface="Arial" charset="0"/>
              <a:buChar char="•"/>
            </a:pPr>
            <a:r>
              <a:rPr lang="fi-FI" sz="1000" dirty="0"/>
              <a:t>Home ≥ RH 75 – 80 %; (</a:t>
            </a:r>
            <a:r>
              <a:rPr lang="fi-FI" sz="1000" dirty="0" err="1"/>
              <a:t>aw</a:t>
            </a:r>
            <a:r>
              <a:rPr lang="fi-FI" sz="1000" dirty="0"/>
              <a:t> ≥ 0,75)</a:t>
            </a:r>
          </a:p>
          <a:p>
            <a:pPr lvl="2">
              <a:buFont typeface="Arial" charset="0"/>
              <a:buChar char="•"/>
            </a:pPr>
            <a:r>
              <a:rPr lang="fi-FI" sz="1000" b="1" dirty="0"/>
              <a:t>Laho ≥ RH 95 %; (</a:t>
            </a:r>
            <a:r>
              <a:rPr lang="fi-FI" sz="1000" b="1" dirty="0" err="1"/>
              <a:t>aw</a:t>
            </a:r>
            <a:r>
              <a:rPr lang="fi-FI" sz="1000" b="1" dirty="0"/>
              <a:t> ≥ 0,95)</a:t>
            </a:r>
          </a:p>
          <a:p>
            <a:pPr lvl="2">
              <a:buFont typeface="Arial" charset="0"/>
              <a:buChar char="•"/>
            </a:pPr>
            <a:r>
              <a:rPr lang="fi-FI" sz="1000" dirty="0"/>
              <a:t>Bakteerit (sädesieni) ≥RH 95 – 99 %; (</a:t>
            </a:r>
            <a:r>
              <a:rPr lang="fi-FI" sz="1000" dirty="0" err="1"/>
              <a:t>aw</a:t>
            </a:r>
            <a:r>
              <a:rPr lang="fi-FI" sz="1000" dirty="0"/>
              <a:t> ≥ 0,95)</a:t>
            </a:r>
          </a:p>
          <a:p>
            <a:pPr>
              <a:buFont typeface="Arial" charset="0"/>
              <a:buChar char="•"/>
            </a:pPr>
            <a:endParaRPr lang="en-US" altLang="fi-FI" sz="900" dirty="0" smtClean="0">
              <a:ea typeface="ＭＳ Ｐゴシック" panose="020B0600070205080204" pitchFamily="34" charset="-128"/>
              <a:cs typeface="ＭＳ Ｐゴシック" panose="020B0600070205080204" pitchFamily="34" charset="-128"/>
            </a:endParaRPr>
          </a:p>
          <a:p>
            <a:pPr>
              <a:buFont typeface="Arial" charset="0"/>
              <a:buChar char="•"/>
            </a:pPr>
            <a:r>
              <a:rPr lang="en-US" altLang="fi-FI" sz="1400" dirty="0" smtClean="0">
                <a:ea typeface="ＭＳ Ｐゴシック" panose="020B0600070205080204" pitchFamily="34" charset="-128"/>
                <a:cs typeface="ＭＳ Ｐゴシック" panose="020B0600070205080204" pitchFamily="34" charset="-128"/>
              </a:rPr>
              <a:t>Ks. </a:t>
            </a:r>
            <a:r>
              <a:rPr lang="en-US" altLang="fi-FI" sz="1400" dirty="0" err="1">
                <a:ea typeface="ＭＳ Ｐゴシック" panose="020B0600070205080204" pitchFamily="34" charset="-128"/>
                <a:cs typeface="ＭＳ Ｐゴシック" panose="020B0600070205080204" pitchFamily="34" charset="-128"/>
              </a:rPr>
              <a:t>m</a:t>
            </a:r>
            <a:r>
              <a:rPr lang="en-US" altLang="fi-FI" sz="1400" dirty="0" err="1" smtClean="0">
                <a:ea typeface="ＭＳ Ｐゴシック" panose="020B0600070205080204" pitchFamily="34" charset="-128"/>
                <a:cs typeface="ＭＳ Ｐゴシック" panose="020B0600070205080204" pitchFamily="34" charset="-128"/>
              </a:rPr>
              <a:t>ateriaalien</a:t>
            </a:r>
            <a:r>
              <a:rPr lang="en-US" altLang="fi-FI" sz="1400" dirty="0" smtClean="0">
                <a:ea typeface="ＭＳ Ｐゴシック" panose="020B0600070205080204" pitchFamily="34" charset="-128"/>
                <a:cs typeface="ＭＳ Ｐゴシック" panose="020B0600070205080204" pitchFamily="34" charset="-128"/>
              </a:rPr>
              <a:t> </a:t>
            </a:r>
            <a:r>
              <a:rPr lang="en-US" altLang="fi-FI" sz="1400" dirty="0" err="1" smtClean="0">
                <a:ea typeface="ＭＳ Ｐゴシック" panose="020B0600070205080204" pitchFamily="34" charset="-128"/>
                <a:cs typeface="ＭＳ Ｐゴシック" panose="020B0600070205080204" pitchFamily="34" charset="-128"/>
              </a:rPr>
              <a:t>homehtuminen</a:t>
            </a:r>
            <a:endParaRPr lang="en-US" altLang="fi-FI" sz="1400" dirty="0" smtClean="0">
              <a:ea typeface="ＭＳ Ｐゴシック" panose="020B0600070205080204" pitchFamily="34" charset="-128"/>
              <a:cs typeface="ＭＳ Ｐゴシック" panose="020B0600070205080204" pitchFamily="34" charset="-128"/>
            </a:endParaRPr>
          </a:p>
          <a:p>
            <a:pPr>
              <a:buFont typeface="Arial" charset="0"/>
              <a:buChar char="•"/>
            </a:pPr>
            <a:endParaRPr lang="en-US" altLang="fi-FI" sz="900" dirty="0">
              <a:ea typeface="ＭＳ Ｐゴシック" panose="020B0600070205080204" pitchFamily="34" charset="-128"/>
              <a:cs typeface="ＭＳ Ｐゴシック" panose="020B0600070205080204" pitchFamily="34" charset="-128"/>
            </a:endParaRPr>
          </a:p>
          <a:p>
            <a:pPr>
              <a:buFont typeface="Arial" charset="0"/>
              <a:buChar char="•"/>
            </a:pPr>
            <a:r>
              <a:rPr lang="en-US" altLang="fi-FI" sz="1400" dirty="0" err="1" smtClean="0">
                <a:ea typeface="ＭＳ Ｐゴシック" panose="020B0600070205080204" pitchFamily="34" charset="-128"/>
              </a:rPr>
              <a:t>Mikrobiselvityksissä</a:t>
            </a:r>
            <a:r>
              <a:rPr lang="en-US" altLang="fi-FI" sz="1400" dirty="0" smtClean="0">
                <a:ea typeface="ＭＳ Ｐゴシック" panose="020B0600070205080204" pitchFamily="34" charset="-128"/>
              </a:rPr>
              <a:t> </a:t>
            </a:r>
            <a:r>
              <a:rPr lang="en-US" altLang="fi-FI" sz="1400" dirty="0" err="1">
                <a:ea typeface="ＭＳ Ｐゴシック" panose="020B0600070205080204" pitchFamily="34" charset="-128"/>
              </a:rPr>
              <a:t>tausta-ajatuksena</a:t>
            </a:r>
            <a:r>
              <a:rPr lang="en-US" altLang="fi-FI" sz="1400" dirty="0">
                <a:ea typeface="ＭＳ Ｐゴシック" panose="020B0600070205080204" pitchFamily="34" charset="-128"/>
              </a:rPr>
              <a:t> on </a:t>
            </a:r>
            <a:r>
              <a:rPr lang="en-US" altLang="fi-FI" sz="1400" dirty="0" err="1">
                <a:ea typeface="ＭＳ Ｐゴシック" panose="020B0600070205080204" pitchFamily="34" charset="-128"/>
              </a:rPr>
              <a:t>kyetä</a:t>
            </a:r>
            <a:r>
              <a:rPr lang="en-US" altLang="fi-FI" sz="1400" dirty="0">
                <a:ea typeface="ＭＳ Ｐゴシック" panose="020B0600070205080204" pitchFamily="34" charset="-128"/>
              </a:rPr>
              <a:t> </a:t>
            </a:r>
            <a:r>
              <a:rPr lang="en-US" altLang="fi-FI" sz="1400" dirty="0" err="1">
                <a:ea typeface="ＭＳ Ｐゴシック" panose="020B0600070205080204" pitchFamily="34" charset="-128"/>
              </a:rPr>
              <a:t>taustatietojen</a:t>
            </a:r>
            <a:r>
              <a:rPr lang="en-US" altLang="fi-FI" sz="1400" dirty="0">
                <a:ea typeface="ＭＳ Ｐゴシック" panose="020B0600070205080204" pitchFamily="34" charset="-128"/>
              </a:rPr>
              <a:t>, </a:t>
            </a:r>
            <a:r>
              <a:rPr lang="en-US" altLang="fi-FI" sz="1400" dirty="0" err="1">
                <a:ea typeface="ＭＳ Ｐゴシック" panose="020B0600070205080204" pitchFamily="34" charset="-128"/>
              </a:rPr>
              <a:t>ihmisten</a:t>
            </a:r>
            <a:r>
              <a:rPr lang="en-US" altLang="fi-FI" sz="1400" dirty="0">
                <a:ea typeface="ＭＳ Ｐゴシック" panose="020B0600070205080204" pitchFamily="34" charset="-128"/>
              </a:rPr>
              <a:t> </a:t>
            </a:r>
            <a:r>
              <a:rPr lang="en-US" altLang="fi-FI" sz="1400" dirty="0" err="1">
                <a:ea typeface="ＭＳ Ｐゴシック" panose="020B0600070205080204" pitchFamily="34" charset="-128"/>
              </a:rPr>
              <a:t>kertoman</a:t>
            </a:r>
            <a:r>
              <a:rPr lang="en-US" altLang="fi-FI" sz="1400" dirty="0">
                <a:ea typeface="ＭＳ Ｐゴシック" panose="020B0600070205080204" pitchFamily="34" charset="-128"/>
              </a:rPr>
              <a:t>, </a:t>
            </a:r>
            <a:r>
              <a:rPr lang="en-US" altLang="fi-FI" sz="1400" dirty="0" err="1">
                <a:ea typeface="ＭＳ Ｐゴシック" panose="020B0600070205080204" pitchFamily="34" charset="-128"/>
              </a:rPr>
              <a:t>omien</a:t>
            </a:r>
            <a:r>
              <a:rPr lang="en-US" altLang="fi-FI" sz="1400" dirty="0">
                <a:ea typeface="ＭＳ Ｐゴシック" panose="020B0600070205080204" pitchFamily="34" charset="-128"/>
              </a:rPr>
              <a:t> </a:t>
            </a:r>
            <a:r>
              <a:rPr lang="en-US" altLang="fi-FI" sz="1400" dirty="0" err="1">
                <a:ea typeface="ＭＳ Ｐゴシック" panose="020B0600070205080204" pitchFamily="34" charset="-128"/>
              </a:rPr>
              <a:t>havaintojen</a:t>
            </a:r>
            <a:r>
              <a:rPr lang="en-US" altLang="fi-FI" sz="1400" dirty="0">
                <a:ea typeface="ＭＳ Ｐゴシック" panose="020B0600070205080204" pitchFamily="34" charset="-128"/>
              </a:rPr>
              <a:t> </a:t>
            </a:r>
            <a:r>
              <a:rPr lang="en-US" altLang="fi-FI" sz="1400" dirty="0" err="1">
                <a:ea typeface="ＭＳ Ｐゴシック" panose="020B0600070205080204" pitchFamily="34" charset="-128"/>
              </a:rPr>
              <a:t>sekä</a:t>
            </a:r>
            <a:r>
              <a:rPr lang="en-US" altLang="fi-FI" sz="1400" dirty="0">
                <a:ea typeface="ＭＳ Ｐゴシック" panose="020B0600070205080204" pitchFamily="34" charset="-128"/>
              </a:rPr>
              <a:t> </a:t>
            </a:r>
            <a:r>
              <a:rPr lang="en-US" altLang="fi-FI" sz="1400" dirty="0" err="1">
                <a:ea typeface="ＭＳ Ｐゴシック" panose="020B0600070205080204" pitchFamily="34" charset="-128"/>
              </a:rPr>
              <a:t>mittaus</a:t>
            </a:r>
            <a:r>
              <a:rPr lang="en-US" altLang="fi-FI" sz="1400" dirty="0">
                <a:ea typeface="ＭＳ Ｐゴシック" panose="020B0600070205080204" pitchFamily="34" charset="-128"/>
              </a:rPr>
              <a:t>- ja </a:t>
            </a:r>
            <a:r>
              <a:rPr lang="en-US" altLang="fi-FI" sz="1400" dirty="0" err="1" smtClean="0">
                <a:ea typeface="ＭＳ Ｐゴシック" panose="020B0600070205080204" pitchFamily="34" charset="-128"/>
              </a:rPr>
              <a:t>tutkimustulosten</a:t>
            </a:r>
            <a:r>
              <a:rPr lang="en-US" altLang="fi-FI" sz="1400" dirty="0" smtClean="0">
                <a:ea typeface="ＭＳ Ｐゴシック" panose="020B0600070205080204" pitchFamily="34" charset="-128"/>
              </a:rPr>
              <a:t> </a:t>
            </a:r>
            <a:r>
              <a:rPr lang="en-US" altLang="fi-FI" sz="1400" dirty="0" err="1" smtClean="0">
                <a:ea typeface="ＭＳ Ｐゴシック" panose="020B0600070205080204" pitchFamily="34" charset="-128"/>
              </a:rPr>
              <a:t>perusteella</a:t>
            </a:r>
            <a:r>
              <a:rPr lang="en-US" altLang="fi-FI" sz="1400" dirty="0" smtClean="0">
                <a:ea typeface="ＭＳ Ｐゴシック" panose="020B0600070205080204" pitchFamily="34" charset="-128"/>
              </a:rPr>
              <a:t> </a:t>
            </a:r>
            <a:r>
              <a:rPr lang="en-US" altLang="fi-FI" sz="1400" dirty="0" err="1" smtClean="0">
                <a:ea typeface="ＭＳ Ｐゴシック" panose="020B0600070205080204" pitchFamily="34" charset="-128"/>
              </a:rPr>
              <a:t>päättelemään</a:t>
            </a:r>
            <a:r>
              <a:rPr lang="en-US" altLang="fi-FI" sz="1400" dirty="0" smtClean="0">
                <a:ea typeface="ＭＳ Ｐゴシック" panose="020B0600070205080204" pitchFamily="34" charset="-128"/>
              </a:rPr>
              <a:t>, </a:t>
            </a:r>
            <a:r>
              <a:rPr lang="en-US" altLang="fi-FI" sz="1400" dirty="0" err="1" smtClean="0">
                <a:ea typeface="ＭＳ Ｐゴシック" panose="020B0600070205080204" pitchFamily="34" charset="-128"/>
              </a:rPr>
              <a:t>esiintyykö</a:t>
            </a:r>
            <a:r>
              <a:rPr lang="en-US" altLang="fi-FI" sz="1400" dirty="0" smtClean="0">
                <a:ea typeface="ＭＳ Ｐゴシック" panose="020B0600070205080204" pitchFamily="34" charset="-128"/>
              </a:rPr>
              <a:t> </a:t>
            </a:r>
            <a:r>
              <a:rPr lang="en-US" altLang="fi-FI" sz="1400" dirty="0" err="1" smtClean="0">
                <a:ea typeface="ＭＳ Ｐゴシック" panose="020B0600070205080204" pitchFamily="34" charset="-128"/>
              </a:rPr>
              <a:t>rakennuksessa</a:t>
            </a:r>
            <a:r>
              <a:rPr lang="en-US" altLang="fi-FI" sz="1400" dirty="0" smtClean="0">
                <a:ea typeface="ＭＳ Ｐゴシック" panose="020B0600070205080204" pitchFamily="34" charset="-128"/>
              </a:rPr>
              <a:t> (tai </a:t>
            </a:r>
            <a:r>
              <a:rPr lang="en-US" altLang="fi-FI" sz="1400" dirty="0" err="1" smtClean="0">
                <a:ea typeface="ＭＳ Ｐゴシック" panose="020B0600070205080204" pitchFamily="34" charset="-128"/>
              </a:rPr>
              <a:t>onko</a:t>
            </a:r>
            <a:r>
              <a:rPr lang="en-US" altLang="fi-FI" sz="1400" dirty="0" smtClean="0">
                <a:ea typeface="ＭＳ Ｐゴシック" panose="020B0600070205080204" pitchFamily="34" charset="-128"/>
              </a:rPr>
              <a:t> </a:t>
            </a:r>
            <a:r>
              <a:rPr lang="en-US" altLang="fi-FI" sz="1400" dirty="0" err="1" smtClean="0">
                <a:ea typeface="ＭＳ Ｐゴシック" panose="020B0600070205080204" pitchFamily="34" charset="-128"/>
              </a:rPr>
              <a:t>rakennuksessa</a:t>
            </a:r>
            <a:r>
              <a:rPr lang="en-US" altLang="fi-FI" sz="1400" dirty="0" smtClean="0">
                <a:ea typeface="ＭＳ Ｐゴシック" panose="020B0600070205080204" pitchFamily="34" charset="-128"/>
              </a:rPr>
              <a:t> </a:t>
            </a:r>
            <a:r>
              <a:rPr lang="en-US" altLang="fi-FI" sz="1400" dirty="0" err="1" smtClean="0">
                <a:ea typeface="ＭＳ Ｐゴシック" panose="020B0600070205080204" pitchFamily="34" charset="-128"/>
              </a:rPr>
              <a:t>esiintynyt</a:t>
            </a:r>
            <a:r>
              <a:rPr lang="en-US" altLang="fi-FI" sz="1400" dirty="0" smtClean="0">
                <a:ea typeface="ＭＳ Ｐゴシック" panose="020B0600070205080204" pitchFamily="34" charset="-128"/>
              </a:rPr>
              <a:t>) </a:t>
            </a:r>
            <a:r>
              <a:rPr lang="en-US" altLang="fi-FI" sz="1400" dirty="0" err="1" smtClean="0">
                <a:ea typeface="ＭＳ Ｐゴシック" panose="020B0600070205080204" pitchFamily="34" charset="-128"/>
              </a:rPr>
              <a:t>mikrobikasvua</a:t>
            </a:r>
            <a:r>
              <a:rPr lang="en-US" altLang="fi-FI" sz="1400" dirty="0" smtClean="0">
                <a:ea typeface="ＭＳ Ｐゴシック" panose="020B0600070205080204" pitchFamily="34" charset="-128"/>
              </a:rPr>
              <a:t> </a:t>
            </a:r>
            <a:r>
              <a:rPr lang="en-US" altLang="fi-FI" sz="1400" dirty="0" err="1" smtClean="0">
                <a:ea typeface="ＭＳ Ｐゴシック" panose="020B0600070205080204" pitchFamily="34" charset="-128"/>
              </a:rPr>
              <a:t>suosivia</a:t>
            </a:r>
            <a:r>
              <a:rPr lang="en-US" altLang="fi-FI" sz="1400" dirty="0" smtClean="0">
                <a:ea typeface="ＭＳ Ｐゴシック" panose="020B0600070205080204" pitchFamily="34" charset="-128"/>
              </a:rPr>
              <a:t> </a:t>
            </a:r>
            <a:r>
              <a:rPr lang="en-US" altLang="fi-FI" sz="1400" dirty="0" err="1" smtClean="0">
                <a:ea typeface="ＭＳ Ｐゴシック" panose="020B0600070205080204" pitchFamily="34" charset="-128"/>
              </a:rPr>
              <a:t>olosuhteita</a:t>
            </a:r>
            <a:r>
              <a:rPr lang="en-US" altLang="fi-FI" sz="1400" dirty="0" smtClean="0">
                <a:ea typeface="ＭＳ Ｐゴシック" panose="020B0600070205080204" pitchFamily="34" charset="-128"/>
              </a:rPr>
              <a:t>, </a:t>
            </a:r>
            <a:r>
              <a:rPr lang="en-US" altLang="fi-FI" sz="1400" dirty="0" err="1" smtClean="0">
                <a:ea typeface="ＭＳ Ｐゴシック" panose="020B0600070205080204" pitchFamily="34" charset="-128"/>
              </a:rPr>
              <a:t>mikä</a:t>
            </a:r>
            <a:r>
              <a:rPr lang="en-US" altLang="fi-FI" sz="1400" dirty="0" smtClean="0">
                <a:ea typeface="ＭＳ Ｐゴシック" panose="020B0600070205080204" pitchFamily="34" charset="-128"/>
              </a:rPr>
              <a:t> </a:t>
            </a:r>
            <a:r>
              <a:rPr lang="en-US" altLang="fi-FI" sz="1400" dirty="0" err="1" smtClean="0">
                <a:ea typeface="ＭＳ Ｐゴシック" panose="020B0600070205080204" pitchFamily="34" charset="-128"/>
              </a:rPr>
              <a:t>selittäisi</a:t>
            </a:r>
            <a:r>
              <a:rPr lang="en-US" altLang="fi-FI" sz="1400" dirty="0" smtClean="0">
                <a:ea typeface="ＭＳ Ｐゴシック" panose="020B0600070205080204" pitchFamily="34" charset="-128"/>
              </a:rPr>
              <a:t> </a:t>
            </a:r>
            <a:r>
              <a:rPr lang="en-US" altLang="fi-FI" sz="1400" dirty="0" err="1" smtClean="0">
                <a:ea typeface="ＭＳ Ｐゴシック" panose="020B0600070205080204" pitchFamily="34" charset="-128"/>
              </a:rPr>
              <a:t>mikrobituloksia</a:t>
            </a:r>
            <a:r>
              <a:rPr lang="en-US" altLang="fi-FI" sz="1400" dirty="0" smtClean="0">
                <a:ea typeface="ＭＳ Ｐゴシック" panose="020B0600070205080204" pitchFamily="34" charset="-128"/>
              </a:rPr>
              <a:t>.</a:t>
            </a:r>
            <a:endParaRPr lang="en-US" altLang="fi-FI" sz="1400" dirty="0" smtClean="0">
              <a:ea typeface="ＭＳ Ｐゴシック" panose="020B0600070205080204" pitchFamily="34" charset="-128"/>
              <a:cs typeface="ＭＳ Ｐゴシック" panose="020B0600070205080204" pitchFamily="34" charset="-128"/>
            </a:endParaRPr>
          </a:p>
        </p:txBody>
      </p:sp>
      <p:sp>
        <p:nvSpPr>
          <p:cNvPr id="4" name="Footer Placeholder 3"/>
          <p:cNvSpPr>
            <a:spLocks noGrp="1"/>
          </p:cNvSpPr>
          <p:nvPr>
            <p:ph type="ftr" sz="quarter" idx="11"/>
          </p:nvPr>
        </p:nvSpPr>
        <p:spPr>
          <a:xfrm>
            <a:off x="323528" y="6054725"/>
            <a:ext cx="1799091" cy="365125"/>
          </a:xfrm>
        </p:spPr>
        <p:txBody>
          <a:bodyPr/>
          <a:lstStyle/>
          <a:p>
            <a:pPr fontAlgn="auto">
              <a:spcBef>
                <a:spcPts val="0"/>
              </a:spcBef>
              <a:spcAft>
                <a:spcPts val="0"/>
              </a:spcAft>
              <a:defRPr/>
            </a:pPr>
            <a:r>
              <a:rPr lang="en-US" altLang="fi-FI" dirty="0" err="1" smtClean="0">
                <a:latin typeface="+mn-lt"/>
              </a:rPr>
              <a:t>Työterveyslaitos</a:t>
            </a:r>
            <a:r>
              <a:rPr lang="en-US" altLang="fi-FI" dirty="0" smtClean="0">
                <a:latin typeface="+mn-lt"/>
              </a:rPr>
              <a:t>/MR</a:t>
            </a:r>
            <a:endParaRPr lang="en-US" altLang="fi-FI" dirty="0">
              <a:latin typeface="+mn-lt"/>
            </a:endParaRPr>
          </a:p>
        </p:txBody>
      </p:sp>
      <p:sp>
        <p:nvSpPr>
          <p:cNvPr id="21507"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fld id="{BAF8F52F-636B-4305-BBA9-55CAAED90628}" type="slidenum">
              <a:rPr lang="en-US" altLang="fi-FI" sz="900" smtClean="0">
                <a:solidFill>
                  <a:schemeClr val="tx1"/>
                </a:solidFill>
              </a:rPr>
              <a:pPr>
                <a:spcBef>
                  <a:spcPct val="0"/>
                </a:spcBef>
                <a:buClrTx/>
                <a:buFontTx/>
                <a:buNone/>
              </a:pPr>
              <a:t>11</a:t>
            </a:fld>
            <a:endParaRPr lang="en-US" altLang="fi-FI" sz="900" smtClean="0">
              <a:solidFill>
                <a:schemeClr val="tx1"/>
              </a:solidFill>
            </a:endParaRPr>
          </a:p>
        </p:txBody>
      </p:sp>
    </p:spTree>
    <p:extLst>
      <p:ext uri="{BB962C8B-B14F-4D97-AF65-F5344CB8AC3E}">
        <p14:creationId xmlns:p14="http://schemas.microsoft.com/office/powerpoint/2010/main" val="1056622783"/>
      </p:ext>
    </p:extLst>
  </p:cSld>
  <p:clrMapOvr>
    <a:masterClrMapping/>
  </p:clrMapOvr>
  <p:transition spd="med">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sz="2800" dirty="0" smtClean="0"/>
              <a:t>Taustatiedot pohjana mikrobiselvityksille </a:t>
            </a:r>
            <a:r>
              <a:rPr lang="fi-FI" sz="2800" dirty="0"/>
              <a:t>	</a:t>
            </a:r>
            <a:r>
              <a:rPr lang="fi-FI" sz="2800" dirty="0" smtClean="0"/>
              <a:t>1/6</a:t>
            </a:r>
            <a:br>
              <a:rPr lang="fi-FI" sz="2800" dirty="0" smtClean="0"/>
            </a:br>
            <a:r>
              <a:rPr lang="fi-FI" sz="1800" dirty="0"/>
              <a:t>T</a:t>
            </a:r>
            <a:r>
              <a:rPr lang="fi-FI" sz="1800" dirty="0" smtClean="0"/>
              <a:t>ilaajan toimittamat perustiedot</a:t>
            </a:r>
            <a:endParaRPr lang="fi-FI" sz="2800" dirty="0"/>
          </a:p>
        </p:txBody>
      </p:sp>
      <p:sp>
        <p:nvSpPr>
          <p:cNvPr id="3" name="Content Placeholder 2"/>
          <p:cNvSpPr>
            <a:spLocks noGrp="1"/>
          </p:cNvSpPr>
          <p:nvPr>
            <p:ph idx="1"/>
          </p:nvPr>
        </p:nvSpPr>
        <p:spPr/>
        <p:txBody>
          <a:bodyPr>
            <a:normAutofit/>
          </a:bodyPr>
          <a:lstStyle/>
          <a:p>
            <a:pPr marL="0" indent="0">
              <a:buNone/>
            </a:pPr>
            <a:r>
              <a:rPr lang="fi-FI" sz="1800" dirty="0" smtClean="0"/>
              <a:t>Mistä taustatietoja saadaan?</a:t>
            </a:r>
          </a:p>
          <a:p>
            <a:r>
              <a:rPr lang="fi-FI" sz="1800" dirty="0" smtClean="0"/>
              <a:t>Tilaaja yleensä kuvaa perusongelman ja syyn mikrobiselvitystarpeelle.</a:t>
            </a:r>
          </a:p>
          <a:p>
            <a:r>
              <a:rPr lang="fi-FI" sz="1800" dirty="0" smtClean="0"/>
              <a:t>Tilaajan, usein kiinteistönomistajan, tulisi pyynnöstä toimittaa rakennuksen perustiedot, pohjapiirustukset, LVI-piirustukset, asemapiirustus, leikkauskuvia ja rakenteiden detaljikuvia.</a:t>
            </a:r>
          </a:p>
          <a:p>
            <a:endParaRPr lang="fi-FI" sz="1800" dirty="0"/>
          </a:p>
          <a:p>
            <a:pPr marL="0" indent="0">
              <a:buNone/>
            </a:pPr>
            <a:r>
              <a:rPr lang="fi-FI" sz="1800" dirty="0" smtClean="0"/>
              <a:t>Mitä tietoa näistä saa?</a:t>
            </a:r>
          </a:p>
          <a:p>
            <a:r>
              <a:rPr lang="fi-FI" sz="1800" dirty="0" smtClean="0"/>
              <a:t>Rakennusvuosi voi antaa viitteitä aikakaudelle tyypillisistä rakenteista.</a:t>
            </a:r>
          </a:p>
          <a:p>
            <a:r>
              <a:rPr lang="fi-FI" sz="1800" dirty="0" smtClean="0"/>
              <a:t>Piirustukset </a:t>
            </a:r>
            <a:r>
              <a:rPr lang="fi-FI" sz="1800" dirty="0"/>
              <a:t>a</a:t>
            </a:r>
            <a:r>
              <a:rPr lang="fi-FI" sz="1800" dirty="0" smtClean="0"/>
              <a:t>ntavat tietoa rakennuksen sijoittumisesta maastoon, eri tilojen sijoittumisesta rakennuksessa, rakenteiden materiaaleista ja sijoittumisesta esim. maanpinnan tasoon nähden, rakenteiden teoreettisesta toimivuudesta sekä LVI-järjestelmästä.</a:t>
            </a:r>
          </a:p>
          <a:p>
            <a:endParaRPr lang="fi-FI" sz="1800" dirty="0" smtClean="0"/>
          </a:p>
          <a:p>
            <a:endParaRPr lang="fi-FI" sz="1800" dirty="0"/>
          </a:p>
        </p:txBody>
      </p:sp>
    </p:spTree>
    <p:extLst>
      <p:ext uri="{BB962C8B-B14F-4D97-AF65-F5344CB8AC3E}">
        <p14:creationId xmlns:p14="http://schemas.microsoft.com/office/powerpoint/2010/main" val="1987377252"/>
      </p:ext>
    </p:extLst>
  </p:cSld>
  <p:clrMapOvr>
    <a:masterClrMapping/>
  </p:clrMapOvr>
  <p:transition spd="med">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sz="2800" dirty="0" smtClean="0"/>
              <a:t>Taustatiedot pohjana mikrobiselvityksille 	2/6</a:t>
            </a:r>
            <a:br>
              <a:rPr lang="fi-FI" sz="2800" dirty="0" smtClean="0"/>
            </a:br>
            <a:r>
              <a:rPr lang="fi-FI" sz="1800" dirty="0"/>
              <a:t>R</a:t>
            </a:r>
            <a:r>
              <a:rPr lang="fi-FI" sz="1800" dirty="0" smtClean="0"/>
              <a:t>akennuksen käyttäjiltä saatavat tiedot</a:t>
            </a:r>
            <a:endParaRPr lang="fi-FI" sz="2800" dirty="0"/>
          </a:p>
        </p:txBody>
      </p:sp>
      <p:sp>
        <p:nvSpPr>
          <p:cNvPr id="3" name="Content Placeholder 2"/>
          <p:cNvSpPr>
            <a:spLocks noGrp="1"/>
          </p:cNvSpPr>
          <p:nvPr>
            <p:ph idx="1"/>
          </p:nvPr>
        </p:nvSpPr>
        <p:spPr/>
        <p:txBody>
          <a:bodyPr>
            <a:normAutofit/>
          </a:bodyPr>
          <a:lstStyle/>
          <a:p>
            <a:pPr marL="0" indent="0">
              <a:buNone/>
            </a:pPr>
            <a:r>
              <a:rPr lang="fi-FI" sz="1800" dirty="0" smtClean="0"/>
              <a:t>Mistä taustatietoja saadaan?</a:t>
            </a:r>
          </a:p>
          <a:p>
            <a:r>
              <a:rPr lang="fi-FI" sz="1800" dirty="0" smtClean="0"/>
              <a:t>Rakennuksen käyttäjillä on yleensä tietoa rakennuksessa esiintyneistä vesivahingoista tai –vuodoista, pinnoitevaurioista tai hajuhavainnoista. Nämä tiedot on erikseen kysyttävä.</a:t>
            </a:r>
          </a:p>
          <a:p>
            <a:endParaRPr lang="fi-FI" sz="1800" dirty="0"/>
          </a:p>
          <a:p>
            <a:pPr marL="0" indent="0">
              <a:buNone/>
            </a:pPr>
            <a:r>
              <a:rPr lang="fi-FI" sz="1800" dirty="0" smtClean="0"/>
              <a:t>Mitä tietoa näistä saa?</a:t>
            </a:r>
          </a:p>
          <a:p>
            <a:r>
              <a:rPr lang="fi-FI" sz="1800" dirty="0" smtClean="0"/>
              <a:t>Vesivuodot voivat olla pitkäaikaisia vesikattovuotoja, kertaluonteisia putkivuotoja tai laitevuotoja; tietoa voidaan saada vesivuotojen ajankohdasta tai kosteusrasituksen  kestosta tai toistuvuudesta.</a:t>
            </a:r>
          </a:p>
          <a:p>
            <a:r>
              <a:rPr lang="fi-FI" sz="1800" dirty="0" smtClean="0"/>
              <a:t>Pinnoitevauriot ja hajuhavainnot voivat auttaa paikallistamaan tai rajaamaan vaurioaluetta.</a:t>
            </a:r>
          </a:p>
          <a:p>
            <a:endParaRPr lang="fi-FI" sz="1800" dirty="0"/>
          </a:p>
          <a:p>
            <a:pPr marL="0" indent="0">
              <a:buNone/>
            </a:pPr>
            <a:r>
              <a:rPr lang="fi-FI" sz="1800" dirty="0" smtClean="0"/>
              <a:t>Näitä tietoja tulee tarkastella rinnakkain esim. piirustusten kanssa.</a:t>
            </a:r>
          </a:p>
          <a:p>
            <a:endParaRPr lang="fi-FI" sz="1800" dirty="0" smtClean="0"/>
          </a:p>
          <a:p>
            <a:endParaRPr lang="fi-FI" sz="1800" dirty="0"/>
          </a:p>
        </p:txBody>
      </p:sp>
    </p:spTree>
    <p:extLst>
      <p:ext uri="{BB962C8B-B14F-4D97-AF65-F5344CB8AC3E}">
        <p14:creationId xmlns:p14="http://schemas.microsoft.com/office/powerpoint/2010/main" val="2610284440"/>
      </p:ext>
    </p:extLst>
  </p:cSld>
  <p:clrMapOvr>
    <a:masterClrMapping/>
  </p:clrMapOvr>
  <p:transition spd="med">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sz="2800" dirty="0" smtClean="0"/>
              <a:t>Taustatiedot pohjana mikrobiselvityksille </a:t>
            </a:r>
            <a:r>
              <a:rPr lang="fi-FI" sz="2800" dirty="0"/>
              <a:t>	</a:t>
            </a:r>
            <a:r>
              <a:rPr lang="fi-FI" sz="2800" dirty="0" smtClean="0"/>
              <a:t>3/6</a:t>
            </a:r>
            <a:br>
              <a:rPr lang="fi-FI" sz="2800" dirty="0" smtClean="0"/>
            </a:br>
            <a:r>
              <a:rPr lang="fi-FI" sz="1800" dirty="0"/>
              <a:t>T</a:t>
            </a:r>
            <a:r>
              <a:rPr lang="fi-FI" sz="1800" dirty="0" smtClean="0"/>
              <a:t>iedot aiemmista mittauksista, selvityksistä  ja tutkimuksista</a:t>
            </a:r>
            <a:endParaRPr lang="fi-FI" sz="2800" dirty="0"/>
          </a:p>
        </p:txBody>
      </p:sp>
      <p:sp>
        <p:nvSpPr>
          <p:cNvPr id="3" name="Content Placeholder 2"/>
          <p:cNvSpPr>
            <a:spLocks noGrp="1"/>
          </p:cNvSpPr>
          <p:nvPr>
            <p:ph idx="1"/>
          </p:nvPr>
        </p:nvSpPr>
        <p:spPr/>
        <p:txBody>
          <a:bodyPr>
            <a:normAutofit/>
          </a:bodyPr>
          <a:lstStyle/>
          <a:p>
            <a:pPr marL="0" indent="0">
              <a:buNone/>
            </a:pPr>
            <a:r>
              <a:rPr lang="fi-FI" sz="1800" dirty="0" smtClean="0"/>
              <a:t>Mistä taustatietoja saadaan?</a:t>
            </a:r>
          </a:p>
          <a:p>
            <a:r>
              <a:rPr lang="fi-FI" sz="1800" dirty="0" smtClean="0"/>
              <a:t>Tilaajalla tai kiinteistönomistajalla on usein hyvät tiedot rakennuksessa tehdyistä aiemmista selvityksistä, mittauksista tai tutkimuksista. Myös nämä tiedot on erikseen kysyttävä.</a:t>
            </a:r>
          </a:p>
          <a:p>
            <a:endParaRPr lang="fi-FI" sz="1800" dirty="0"/>
          </a:p>
          <a:p>
            <a:pPr marL="0" indent="0">
              <a:buNone/>
            </a:pPr>
            <a:r>
              <a:rPr lang="fi-FI" sz="1800" dirty="0" smtClean="0"/>
              <a:t>Mitä tietoa näistä saa?</a:t>
            </a:r>
          </a:p>
          <a:p>
            <a:r>
              <a:rPr lang="fi-FI" sz="1800" dirty="0" smtClean="0"/>
              <a:t>Näistä saadaan tietoa siitä, miten aiemmin tapahtuneita vesivahinkoja tai mahdollisesti syntyneitä kosteusvaurioita on selvitetty, millaisia mittauksia tai erityisselvityksiä on tehty.</a:t>
            </a:r>
          </a:p>
          <a:p>
            <a:r>
              <a:rPr lang="fi-FI" sz="1800" dirty="0" smtClean="0"/>
              <a:t>Tietoa siitä, mitkä ovat mittausten, selvitysten tai tutkimusten keskeiset johtopäätökset.</a:t>
            </a:r>
          </a:p>
          <a:p>
            <a:r>
              <a:rPr lang="fi-FI" sz="1800" dirty="0" smtClean="0"/>
              <a:t>Parhaimmillaan saadaan tietoa myös siitä, millaisia toimenpiteitä raporteissa on suositeltu tehtäväksi.</a:t>
            </a:r>
          </a:p>
          <a:p>
            <a:endParaRPr lang="fi-FI" sz="1800" dirty="0" smtClean="0"/>
          </a:p>
          <a:p>
            <a:endParaRPr lang="fi-FI" sz="1800" dirty="0"/>
          </a:p>
        </p:txBody>
      </p:sp>
    </p:spTree>
    <p:extLst>
      <p:ext uri="{BB962C8B-B14F-4D97-AF65-F5344CB8AC3E}">
        <p14:creationId xmlns:p14="http://schemas.microsoft.com/office/powerpoint/2010/main" val="1805997839"/>
      </p:ext>
    </p:extLst>
  </p:cSld>
  <p:clrMapOvr>
    <a:masterClrMapping/>
  </p:clrMapOvr>
  <p:transition spd="med">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sz="2800" dirty="0" smtClean="0"/>
              <a:t>Taustatiedot pohjana mikrobiselvityksille	4/6</a:t>
            </a:r>
            <a:br>
              <a:rPr lang="fi-FI" sz="2800" dirty="0" smtClean="0"/>
            </a:br>
            <a:r>
              <a:rPr lang="fi-FI" sz="1800" dirty="0"/>
              <a:t>T</a:t>
            </a:r>
            <a:r>
              <a:rPr lang="fi-FI" sz="1800" dirty="0" smtClean="0"/>
              <a:t>iedot aiemmista remonteista ja korjauksista</a:t>
            </a:r>
            <a:endParaRPr lang="fi-FI" sz="2800" dirty="0"/>
          </a:p>
        </p:txBody>
      </p:sp>
      <p:sp>
        <p:nvSpPr>
          <p:cNvPr id="3" name="Content Placeholder 2"/>
          <p:cNvSpPr>
            <a:spLocks noGrp="1"/>
          </p:cNvSpPr>
          <p:nvPr>
            <p:ph idx="1"/>
          </p:nvPr>
        </p:nvSpPr>
        <p:spPr/>
        <p:txBody>
          <a:bodyPr>
            <a:normAutofit/>
          </a:bodyPr>
          <a:lstStyle/>
          <a:p>
            <a:pPr marL="0" indent="0">
              <a:buNone/>
            </a:pPr>
            <a:r>
              <a:rPr lang="fi-FI" sz="1800" dirty="0" smtClean="0"/>
              <a:t>Mistä taustatietoja saadaan?</a:t>
            </a:r>
          </a:p>
          <a:p>
            <a:r>
              <a:rPr lang="fi-FI" sz="1800" dirty="0" smtClean="0"/>
              <a:t>Tilaajalla tai kiinteistönomistajalla on usein hyvät tiedot rakennuksessa tehdyistä korjauksista ja remonteista. Myös nämä tiedot on erikseen kysyttävä.</a:t>
            </a:r>
          </a:p>
          <a:p>
            <a:endParaRPr lang="fi-FI" sz="1800" dirty="0"/>
          </a:p>
          <a:p>
            <a:pPr marL="0" indent="0">
              <a:buNone/>
            </a:pPr>
            <a:r>
              <a:rPr lang="fi-FI" sz="1800" dirty="0" smtClean="0"/>
              <a:t>Mitä tietoa näistä saa?</a:t>
            </a:r>
          </a:p>
          <a:p>
            <a:r>
              <a:rPr lang="fi-FI" sz="1800" dirty="0" smtClean="0"/>
              <a:t>Remonttien ja korjausten ajankohdat ja laajuus, toivottavasti myös yksityiskohtaiset tiedot.</a:t>
            </a:r>
          </a:p>
          <a:p>
            <a:r>
              <a:rPr lang="fi-FI" sz="1800" dirty="0" smtClean="0"/>
              <a:t>Tapahtuneiden vesivahinkojen ja remonttien aikaväli.</a:t>
            </a:r>
          </a:p>
          <a:p>
            <a:r>
              <a:rPr lang="fi-FI" sz="1800" dirty="0" smtClean="0"/>
              <a:t>Saatuja tietoja tulee verrata selvitysraporteissa annettuihin suosituksiin.</a:t>
            </a:r>
          </a:p>
          <a:p>
            <a:r>
              <a:rPr lang="fi-FI" sz="1800" dirty="0" smtClean="0"/>
              <a:t>Tästä saa tietoa myös siitä, onko kaikkiin tiedossa oleviin tai olleisiin vauriokohtiin kohdistettu korjaavia toimenpiteitä.</a:t>
            </a:r>
          </a:p>
          <a:p>
            <a:endParaRPr lang="fi-FI" sz="1800" dirty="0"/>
          </a:p>
        </p:txBody>
      </p:sp>
    </p:spTree>
    <p:extLst>
      <p:ext uri="{BB962C8B-B14F-4D97-AF65-F5344CB8AC3E}">
        <p14:creationId xmlns:p14="http://schemas.microsoft.com/office/powerpoint/2010/main" val="2701412016"/>
      </p:ext>
    </p:extLst>
  </p:cSld>
  <p:clrMapOvr>
    <a:masterClrMapping/>
  </p:clrMapOvr>
  <p:transition spd="med">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2"/>
          <p:cNvSpPr>
            <a:spLocks noGrp="1" noChangeArrowheads="1"/>
          </p:cNvSpPr>
          <p:nvPr>
            <p:ph type="title"/>
          </p:nvPr>
        </p:nvSpPr>
        <p:spPr/>
        <p:txBody>
          <a:bodyPr>
            <a:normAutofit fontScale="90000"/>
          </a:bodyPr>
          <a:lstStyle/>
          <a:p>
            <a:r>
              <a:rPr lang="fi-FI" altLang="fi-FI" dirty="0" smtClean="0">
                <a:ea typeface="ＭＳ Ｐゴシック" panose="020B0600070205080204" pitchFamily="34" charset="-128"/>
              </a:rPr>
              <a:t>Taustatiedot pohjana mikrobiselvityksille 5/6</a:t>
            </a:r>
            <a:br>
              <a:rPr lang="fi-FI" altLang="fi-FI" dirty="0" smtClean="0">
                <a:ea typeface="ＭＳ Ｐゴシック" panose="020B0600070205080204" pitchFamily="34" charset="-128"/>
              </a:rPr>
            </a:br>
            <a:r>
              <a:rPr lang="fi-FI" altLang="fi-FI" sz="1800" dirty="0">
                <a:ea typeface="ＭＳ Ｐゴシック" panose="020B0600070205080204" pitchFamily="34" charset="-128"/>
              </a:rPr>
              <a:t>M</a:t>
            </a:r>
            <a:r>
              <a:rPr lang="fi-FI" altLang="fi-FI" sz="1800" dirty="0" smtClean="0">
                <a:ea typeface="ＭＳ Ｐゴシック" panose="020B0600070205080204" pitchFamily="34" charset="-128"/>
              </a:rPr>
              <a:t>itä taustatiedoilla tehdään</a:t>
            </a:r>
            <a:endParaRPr lang="fi-FI" altLang="fi-FI" sz="1600" dirty="0" smtClean="0">
              <a:ea typeface="ＭＳ Ｐゴシック" panose="020B0600070205080204" pitchFamily="34" charset="-128"/>
            </a:endParaRPr>
          </a:p>
        </p:txBody>
      </p:sp>
      <p:sp>
        <p:nvSpPr>
          <p:cNvPr id="13317" name="Rectangle 3"/>
          <p:cNvSpPr>
            <a:spLocks noGrp="1" noChangeArrowheads="1"/>
          </p:cNvSpPr>
          <p:nvPr>
            <p:ph idx="1"/>
          </p:nvPr>
        </p:nvSpPr>
        <p:spPr>
          <a:solidFill>
            <a:schemeClr val="bg1"/>
          </a:solidFill>
        </p:spPr>
        <p:txBody>
          <a:bodyPr>
            <a:normAutofit/>
          </a:bodyPr>
          <a:lstStyle/>
          <a:p>
            <a:pPr marL="0" indent="0">
              <a:buFont typeface="Arial" panose="020B0604020202020204" pitchFamily="34" charset="0"/>
              <a:buNone/>
            </a:pPr>
            <a:r>
              <a:rPr lang="fi-FI" altLang="fi-FI" sz="1800" b="1" dirty="0" smtClean="0">
                <a:ea typeface="ＭＳ Ｐゴシック" panose="020B0600070205080204" pitchFamily="34" charset="-128"/>
                <a:cs typeface="ＭＳ Ｐゴシック" panose="020B0600070205080204" pitchFamily="34" charset="-128"/>
              </a:rPr>
              <a:t>Mikrobien kasvuolosuhteiden arviointi</a:t>
            </a:r>
          </a:p>
          <a:p>
            <a:pPr marL="0" indent="0">
              <a:buFont typeface="Arial" panose="020B0604020202020204" pitchFamily="34" charset="0"/>
              <a:buNone/>
            </a:pPr>
            <a:r>
              <a:rPr lang="fi-FI" altLang="fi-FI" sz="1600" dirty="0" smtClean="0">
                <a:ea typeface="ＭＳ Ｐゴシック" panose="020B0600070205080204" pitchFamily="34" charset="-128"/>
                <a:cs typeface="ＭＳ Ｐゴシック" panose="020B0600070205080204" pitchFamily="34" charset="-128"/>
              </a:rPr>
              <a:t>Kokoa ja analysoi rakennukseen liittyvä tiedot ja tunnista perustekijät (erityisesti rakenteen sietokyvyn ylittävä kosteus), jotka vaikuttavat mikrobien esiintymiseen:</a:t>
            </a:r>
            <a:endParaRPr lang="fi-FI" altLang="fi-FI" sz="1600" dirty="0" smtClean="0">
              <a:solidFill>
                <a:schemeClr val="hlink"/>
              </a:solidFill>
              <a:ea typeface="ＭＳ Ｐゴシック" panose="020B0600070205080204" pitchFamily="34" charset="-128"/>
              <a:cs typeface="ＭＳ Ｐゴシック" panose="020B0600070205080204" pitchFamily="34" charset="-128"/>
            </a:endParaRPr>
          </a:p>
          <a:p>
            <a:r>
              <a:rPr lang="fi-FI" altLang="fi-FI" sz="1600" dirty="0" smtClean="0">
                <a:ea typeface="ＭＳ Ｐゴシック" panose="020B0600070205080204" pitchFamily="34" charset="-128"/>
                <a:cs typeface="ＭＳ Ｐゴシック" panose="020B0600070205080204" pitchFamily="34" charset="-128"/>
              </a:rPr>
              <a:t>Onko rakennuksen historiassa sellaista, joka mahdollistaa mikrobikasvun rakenteissa tai iv-järjestelmässä? Millaisia mikrobeja?</a:t>
            </a:r>
          </a:p>
          <a:p>
            <a:r>
              <a:rPr lang="fi-FI" altLang="fi-FI" sz="1600" dirty="0" smtClean="0">
                <a:ea typeface="ＭＳ Ｐゴシック" panose="020B0600070205080204" pitchFamily="34" charset="-128"/>
                <a:cs typeface="ＭＳ Ｐゴシック" panose="020B0600070205080204" pitchFamily="34" charset="-128"/>
              </a:rPr>
              <a:t>Voisiko rakennuksessa olla uutta tai vanhaa mikrobikasvua tällaisissa olosuhteissa?</a:t>
            </a:r>
          </a:p>
          <a:p>
            <a:r>
              <a:rPr lang="fi-FI" altLang="fi-FI" sz="1600" dirty="0" smtClean="0">
                <a:ea typeface="ＭＳ Ｐゴシック" panose="020B0600070205080204" pitchFamily="34" charset="-128"/>
                <a:cs typeface="ＭＳ Ｐゴシック" panose="020B0600070205080204" pitchFamily="34" charset="-128"/>
              </a:rPr>
              <a:t>Mitkä ovat todennäköisimmät ongelma-alueet tai –rakenteet?</a:t>
            </a:r>
          </a:p>
        </p:txBody>
      </p:sp>
      <p:sp>
        <p:nvSpPr>
          <p:cNvPr id="13315"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fld id="{F4E40B46-A75C-4169-BDC6-B528EA4A316D}" type="slidenum">
              <a:rPr lang="en-US" altLang="fi-FI" sz="900" smtClean="0">
                <a:solidFill>
                  <a:schemeClr val="tx1"/>
                </a:solidFill>
              </a:rPr>
              <a:pPr>
                <a:spcBef>
                  <a:spcPct val="0"/>
                </a:spcBef>
                <a:buClrTx/>
                <a:buFontTx/>
                <a:buNone/>
              </a:pPr>
              <a:t>16</a:t>
            </a:fld>
            <a:endParaRPr lang="en-US" altLang="fi-FI" sz="900" smtClean="0">
              <a:solidFill>
                <a:schemeClr val="tx1"/>
              </a:solidFill>
            </a:endParaRPr>
          </a:p>
        </p:txBody>
      </p:sp>
      <p:sp>
        <p:nvSpPr>
          <p:cNvPr id="13318" name="Rectangle 3"/>
          <p:cNvSpPr txBox="1">
            <a:spLocks/>
          </p:cNvSpPr>
          <p:nvPr/>
        </p:nvSpPr>
        <p:spPr bwMode="auto">
          <a:xfrm>
            <a:off x="685256" y="4293096"/>
            <a:ext cx="7773488" cy="1368152"/>
          </a:xfrm>
          <a:prstGeom prst="rect">
            <a:avLst/>
          </a:prstGeom>
          <a:ln>
            <a:headEnd/>
            <a:tailEnd/>
          </a:ln>
        </p:spPr>
        <p:style>
          <a:lnRef idx="3">
            <a:schemeClr val="lt1"/>
          </a:lnRef>
          <a:fillRef idx="1">
            <a:schemeClr val="accent3"/>
          </a:fillRef>
          <a:effectRef idx="1">
            <a:schemeClr val="accent3"/>
          </a:effectRef>
          <a:fontRef idx="minor">
            <a:schemeClr val="lt1"/>
          </a:fontRef>
        </p:style>
        <p:txBody>
          <a:bodyPr anchor="ctr"/>
          <a:lstStyle>
            <a:lvl1pPr marL="342900" indent="-342900">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marL="0" indent="0" algn="ctr">
              <a:buNone/>
            </a:pPr>
            <a:r>
              <a:rPr lang="fi-FI" altLang="fi-FI" sz="1800" smtClean="0">
                <a:solidFill>
                  <a:schemeClr val="bg1"/>
                </a:solidFill>
                <a:latin typeface="+mn-lt"/>
              </a:rPr>
              <a:t>Mikrobikasvua </a:t>
            </a:r>
            <a:r>
              <a:rPr lang="fi-FI" altLang="fi-FI" sz="1800" dirty="0" smtClean="0">
                <a:solidFill>
                  <a:schemeClr val="bg1"/>
                </a:solidFill>
                <a:latin typeface="+mn-lt"/>
              </a:rPr>
              <a:t>suosivien ympäristöolosuhteiden esiintyminen</a:t>
            </a:r>
            <a:br>
              <a:rPr lang="fi-FI" altLang="fi-FI" sz="1800" dirty="0" smtClean="0">
                <a:solidFill>
                  <a:schemeClr val="bg1"/>
                </a:solidFill>
                <a:latin typeface="+mn-lt"/>
              </a:rPr>
            </a:br>
            <a:r>
              <a:rPr lang="fi-FI" altLang="fi-FI" sz="1800" dirty="0" smtClean="0">
                <a:solidFill>
                  <a:schemeClr val="bg1"/>
                </a:solidFill>
                <a:latin typeface="+mn-lt"/>
              </a:rPr>
              <a:t>tarkoittaa sitä, että </a:t>
            </a:r>
            <a:r>
              <a:rPr lang="fi-FI" altLang="fi-FI" sz="1800" dirty="0">
                <a:solidFill>
                  <a:schemeClr val="bg1"/>
                </a:solidFill>
                <a:latin typeface="+mn-lt"/>
              </a:rPr>
              <a:t>mikrobikasvu on </a:t>
            </a:r>
            <a:r>
              <a:rPr lang="fi-FI" altLang="fi-FI" sz="1800" dirty="0" smtClean="0">
                <a:solidFill>
                  <a:schemeClr val="bg1"/>
                </a:solidFill>
                <a:latin typeface="+mn-lt"/>
              </a:rPr>
              <a:t>mahdollinen, </a:t>
            </a:r>
            <a:br>
              <a:rPr lang="fi-FI" altLang="fi-FI" sz="1800" dirty="0" smtClean="0">
                <a:solidFill>
                  <a:schemeClr val="bg1"/>
                </a:solidFill>
                <a:latin typeface="+mn-lt"/>
              </a:rPr>
            </a:br>
            <a:r>
              <a:rPr lang="fi-FI" altLang="fi-FI" sz="1800" dirty="0" smtClean="0">
                <a:solidFill>
                  <a:schemeClr val="bg1"/>
                </a:solidFill>
                <a:latin typeface="+mn-lt"/>
              </a:rPr>
              <a:t>mutta ei  sitä, että mikrobikasvu on alkanut ja jatkuu.</a:t>
            </a:r>
            <a:endParaRPr lang="fi-FI" altLang="fi-FI" sz="1800" dirty="0">
              <a:solidFill>
                <a:schemeClr val="bg1"/>
              </a:solidFill>
              <a:latin typeface="+mn-lt"/>
            </a:endParaRPr>
          </a:p>
        </p:txBody>
      </p:sp>
    </p:spTree>
    <p:extLst>
      <p:ext uri="{BB962C8B-B14F-4D97-AF65-F5344CB8AC3E}">
        <p14:creationId xmlns:p14="http://schemas.microsoft.com/office/powerpoint/2010/main" val="1215938972"/>
      </p:ext>
    </p:extLst>
  </p:cSld>
  <p:clrMapOvr>
    <a:masterClrMapping/>
  </p:clrMapOvr>
  <p:transition spd="med">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Rectangle 2"/>
          <p:cNvSpPr>
            <a:spLocks noGrp="1"/>
          </p:cNvSpPr>
          <p:nvPr>
            <p:ph type="title"/>
          </p:nvPr>
        </p:nvSpPr>
        <p:spPr/>
        <p:txBody>
          <a:bodyPr>
            <a:normAutofit/>
          </a:bodyPr>
          <a:lstStyle/>
          <a:p>
            <a:r>
              <a:rPr lang="fi-FI" altLang="fi-FI" sz="2400" dirty="0" smtClean="0">
                <a:ea typeface="ＭＳ Ｐゴシック" panose="020B0600070205080204" pitchFamily="34" charset="-128"/>
              </a:rPr>
              <a:t>Taustatiedot pohjana mikrobiselvityksille </a:t>
            </a:r>
            <a:r>
              <a:rPr lang="fi-FI" altLang="fi-FI" sz="2400" dirty="0">
                <a:ea typeface="ＭＳ Ｐゴシック" panose="020B0600070205080204" pitchFamily="34" charset="-128"/>
              </a:rPr>
              <a:t>	</a:t>
            </a:r>
            <a:r>
              <a:rPr lang="fi-FI" altLang="fi-FI" sz="2400" dirty="0" smtClean="0">
                <a:ea typeface="ＭＳ Ｐゴシック" panose="020B0600070205080204" pitchFamily="34" charset="-128"/>
              </a:rPr>
              <a:t>6/6</a:t>
            </a:r>
            <a:br>
              <a:rPr lang="fi-FI" altLang="fi-FI" sz="2400" dirty="0" smtClean="0">
                <a:ea typeface="ＭＳ Ｐゴシック" panose="020B0600070205080204" pitchFamily="34" charset="-128"/>
              </a:rPr>
            </a:br>
            <a:r>
              <a:rPr lang="fi-FI" altLang="fi-FI" sz="1800" dirty="0">
                <a:ea typeface="ＭＳ Ｐゴシック" panose="020B0600070205080204" pitchFamily="34" charset="-128"/>
              </a:rPr>
              <a:t>I</a:t>
            </a:r>
            <a:r>
              <a:rPr lang="fi-FI" altLang="fi-FI" sz="1800" dirty="0" smtClean="0">
                <a:ea typeface="ＭＳ Ｐゴシック" panose="020B0600070205080204" pitchFamily="34" charset="-128"/>
              </a:rPr>
              <a:t>hmisten kokemat haitat ja oireet</a:t>
            </a:r>
            <a:endParaRPr lang="fi-FI" altLang="fi-FI" sz="2400" dirty="0" smtClean="0">
              <a:ea typeface="ＭＳ Ｐゴシック" panose="020B0600070205080204" pitchFamily="34" charset="-128"/>
            </a:endParaRPr>
          </a:p>
        </p:txBody>
      </p:sp>
      <p:sp>
        <p:nvSpPr>
          <p:cNvPr id="14342" name="Rectangle 3"/>
          <p:cNvSpPr>
            <a:spLocks noGrp="1"/>
          </p:cNvSpPr>
          <p:nvPr>
            <p:ph idx="1"/>
          </p:nvPr>
        </p:nvSpPr>
        <p:spPr>
          <a:solidFill>
            <a:schemeClr val="bg1"/>
          </a:solidFill>
        </p:spPr>
        <p:txBody>
          <a:bodyPr>
            <a:normAutofit/>
          </a:bodyPr>
          <a:lstStyle/>
          <a:p>
            <a:pPr marL="0" indent="0">
              <a:lnSpc>
                <a:spcPct val="90000"/>
              </a:lnSpc>
              <a:buNone/>
            </a:pPr>
            <a:r>
              <a:rPr lang="fi-FI" dirty="0"/>
              <a:t>Mistä taustatietoja saadaan</a:t>
            </a:r>
            <a:r>
              <a:rPr lang="fi-FI" dirty="0" smtClean="0"/>
              <a:t>?</a:t>
            </a:r>
          </a:p>
          <a:p>
            <a:pPr>
              <a:lnSpc>
                <a:spcPct val="90000"/>
              </a:lnSpc>
            </a:pPr>
            <a:r>
              <a:rPr lang="fi-FI" dirty="0" smtClean="0"/>
              <a:t>Käyttäjäkyselyt</a:t>
            </a:r>
          </a:p>
          <a:p>
            <a:pPr>
              <a:lnSpc>
                <a:spcPct val="90000"/>
              </a:lnSpc>
            </a:pPr>
            <a:r>
              <a:rPr lang="fi-FI" dirty="0" smtClean="0"/>
              <a:t>Sisäilmastokysely</a:t>
            </a:r>
            <a:endParaRPr lang="fi-FI" dirty="0"/>
          </a:p>
          <a:p>
            <a:pPr>
              <a:lnSpc>
                <a:spcPct val="90000"/>
              </a:lnSpc>
            </a:pPr>
            <a:r>
              <a:rPr lang="fi-FI" altLang="fi-FI" dirty="0" smtClean="0">
                <a:ea typeface="ＭＳ Ｐゴシック" panose="020B0600070205080204" pitchFamily="34" charset="-128"/>
                <a:cs typeface="Georgia" panose="02040502050405020303" pitchFamily="18" charset="0"/>
              </a:rPr>
              <a:t>Käytä </a:t>
            </a:r>
            <a:r>
              <a:rPr lang="fi-FI" altLang="fi-FI" dirty="0">
                <a:ea typeface="ＭＳ Ｐゴシック" panose="020B0600070205080204" pitchFamily="34" charset="-128"/>
                <a:cs typeface="Georgia" panose="02040502050405020303" pitchFamily="18" charset="0"/>
              </a:rPr>
              <a:t>lääketieteellistä asiantuntijaa </a:t>
            </a:r>
            <a:r>
              <a:rPr lang="fi-FI" altLang="fi-FI" dirty="0" smtClean="0">
                <a:ea typeface="ＭＳ Ｐゴシック" panose="020B0600070205080204" pitchFamily="34" charset="-128"/>
                <a:cs typeface="Georgia" panose="02040502050405020303" pitchFamily="18" charset="0"/>
              </a:rPr>
              <a:t>terveystietojen</a:t>
            </a:r>
            <a:r>
              <a:rPr lang="fi-FI" altLang="fi-FI" dirty="0">
                <a:ea typeface="ＭＳ Ｐゴシック" panose="020B0600070205080204" pitchFamily="34" charset="-128"/>
                <a:cs typeface="Georgia" panose="02040502050405020303" pitchFamily="18" charset="0"/>
              </a:rPr>
              <a:t> </a:t>
            </a:r>
            <a:r>
              <a:rPr lang="fi-FI" altLang="fi-FI" dirty="0" smtClean="0">
                <a:ea typeface="ＭＳ Ｐゴシック" panose="020B0600070205080204" pitchFamily="34" charset="-128"/>
                <a:cs typeface="Georgia" panose="02040502050405020303" pitchFamily="18" charset="0"/>
              </a:rPr>
              <a:t>kokoamisessa </a:t>
            </a:r>
            <a:r>
              <a:rPr lang="fi-FI" altLang="fi-FI" dirty="0">
                <a:ea typeface="ＭＳ Ｐゴシック" panose="020B0600070205080204" pitchFamily="34" charset="-128"/>
                <a:cs typeface="Georgia" panose="02040502050405020303" pitchFamily="18" charset="0"/>
              </a:rPr>
              <a:t>ja niiden </a:t>
            </a:r>
            <a:r>
              <a:rPr lang="fi-FI" altLang="fi-FI" dirty="0" smtClean="0">
                <a:ea typeface="ＭＳ Ｐゴシック" panose="020B0600070205080204" pitchFamily="34" charset="-128"/>
                <a:cs typeface="Georgia" panose="02040502050405020303" pitchFamily="18" charset="0"/>
              </a:rPr>
              <a:t>tulkinnassa</a:t>
            </a:r>
          </a:p>
          <a:p>
            <a:pPr marL="0" indent="0">
              <a:lnSpc>
                <a:spcPct val="90000"/>
              </a:lnSpc>
              <a:buNone/>
            </a:pPr>
            <a:endParaRPr lang="fi-FI" altLang="fi-FI" dirty="0" smtClean="0">
              <a:ea typeface="ＭＳ Ｐゴシック" panose="020B0600070205080204" pitchFamily="34" charset="-128"/>
              <a:cs typeface="Georgia" panose="02040502050405020303" pitchFamily="18" charset="0"/>
            </a:endParaRPr>
          </a:p>
          <a:p>
            <a:pPr marL="0" indent="0">
              <a:lnSpc>
                <a:spcPct val="90000"/>
              </a:lnSpc>
              <a:buNone/>
            </a:pPr>
            <a:r>
              <a:rPr lang="fi-FI" altLang="fi-FI" dirty="0" smtClean="0">
                <a:ea typeface="ＭＳ Ｐゴシック" panose="020B0600070205080204" pitchFamily="34" charset="-128"/>
                <a:cs typeface="Georgia" panose="02040502050405020303" pitchFamily="18" charset="0"/>
              </a:rPr>
              <a:t>Mitä tietoa näistä saadaan?</a:t>
            </a:r>
            <a:endParaRPr lang="fi-FI" dirty="0"/>
          </a:p>
          <a:p>
            <a:pPr lvl="1">
              <a:lnSpc>
                <a:spcPct val="90000"/>
              </a:lnSpc>
            </a:pPr>
            <a:r>
              <a:rPr lang="fi-FI" altLang="fi-FI" sz="2000" dirty="0" smtClean="0">
                <a:ea typeface="ＭＳ Ｐゴシック" panose="020B0600070205080204" pitchFamily="34" charset="-128"/>
                <a:cs typeface="ＭＳ Ｐゴシック" panose="020B0600070205080204" pitchFamily="34" charset="-128"/>
              </a:rPr>
              <a:t>Ihmisten tekemät havainnot ja kokemat haitat</a:t>
            </a:r>
          </a:p>
          <a:p>
            <a:pPr lvl="1">
              <a:lnSpc>
                <a:spcPct val="90000"/>
              </a:lnSpc>
            </a:pPr>
            <a:r>
              <a:rPr lang="fi-FI" altLang="fi-FI" sz="2000" dirty="0">
                <a:ea typeface="ＭＳ Ｐゴシック" panose="020B0600070205080204" pitchFamily="34" charset="-128"/>
                <a:cs typeface="ＭＳ Ｐゴシック" panose="020B0600070205080204" pitchFamily="34" charset="-128"/>
              </a:rPr>
              <a:t>T</a:t>
            </a:r>
            <a:r>
              <a:rPr lang="fi-FI" altLang="fi-FI" sz="2000" dirty="0" smtClean="0">
                <a:ea typeface="ＭＳ Ｐゴシック" panose="020B0600070205080204" pitchFamily="34" charset="-128"/>
                <a:cs typeface="ＭＳ Ｐゴシック" panose="020B0600070205080204" pitchFamily="34" charset="-128"/>
              </a:rPr>
              <a:t>iedot ihmisten oireilusta</a:t>
            </a:r>
          </a:p>
          <a:p>
            <a:pPr lvl="1">
              <a:lnSpc>
                <a:spcPct val="90000"/>
              </a:lnSpc>
            </a:pPr>
            <a:r>
              <a:rPr lang="fi-FI" altLang="fi-FI" sz="2000" dirty="0">
                <a:ea typeface="ＭＳ Ｐゴシック" panose="020B0600070205080204" pitchFamily="34" charset="-128"/>
                <a:cs typeface="Georgia" panose="02040502050405020303" pitchFamily="18" charset="0"/>
              </a:rPr>
              <a:t>H</a:t>
            </a:r>
            <a:r>
              <a:rPr lang="fi-FI" altLang="fi-FI" sz="2000" dirty="0" smtClean="0">
                <a:ea typeface="ＭＳ Ｐゴシック" panose="020B0600070205080204" pitchFamily="34" charset="-128"/>
                <a:cs typeface="Georgia" panose="02040502050405020303" pitchFamily="18" charset="0"/>
              </a:rPr>
              <a:t>avainto- </a:t>
            </a:r>
            <a:r>
              <a:rPr lang="fi-FI" altLang="fi-FI" sz="2000" dirty="0">
                <a:ea typeface="ＭＳ Ｐゴシック" panose="020B0600070205080204" pitchFamily="34" charset="-128"/>
                <a:cs typeface="Georgia" panose="02040502050405020303" pitchFamily="18" charset="0"/>
              </a:rPr>
              <a:t>ja oireilutietoja voi käyttää näytteenottopaikkojen valinnassa.</a:t>
            </a:r>
          </a:p>
          <a:p>
            <a:pPr>
              <a:lnSpc>
                <a:spcPct val="90000"/>
              </a:lnSpc>
            </a:pPr>
            <a:endParaRPr lang="fi-FI" altLang="fi-FI" sz="2800" dirty="0" smtClean="0">
              <a:ea typeface="ＭＳ Ｐゴシック" panose="020B0600070205080204" pitchFamily="34" charset="-128"/>
              <a:cs typeface="ＭＳ Ｐゴシック" panose="020B0600070205080204" pitchFamily="34" charset="-128"/>
            </a:endParaRPr>
          </a:p>
          <a:p>
            <a:pPr>
              <a:lnSpc>
                <a:spcPct val="90000"/>
              </a:lnSpc>
              <a:buFont typeface="Arial" panose="020B0604020202020204" pitchFamily="34" charset="0"/>
              <a:buNone/>
            </a:pPr>
            <a:endParaRPr lang="fi-FI" altLang="fi-FI" sz="2800" dirty="0" smtClean="0">
              <a:ea typeface="ＭＳ Ｐゴシック" panose="020B0600070205080204" pitchFamily="34" charset="-128"/>
              <a:cs typeface="ＭＳ Ｐゴシック" panose="020B0600070205080204" pitchFamily="34" charset="-128"/>
            </a:endParaRPr>
          </a:p>
          <a:p>
            <a:pPr lvl="1">
              <a:lnSpc>
                <a:spcPct val="90000"/>
              </a:lnSpc>
            </a:pPr>
            <a:endParaRPr lang="fi-FI" altLang="fi-FI" b="1" dirty="0" smtClean="0">
              <a:ea typeface="ＭＳ Ｐゴシック" panose="020B0600070205080204" pitchFamily="34" charset="-128"/>
              <a:cs typeface="Georgia" panose="02040502050405020303" pitchFamily="18" charset="0"/>
            </a:endParaRPr>
          </a:p>
          <a:p>
            <a:pPr lvl="1">
              <a:lnSpc>
                <a:spcPct val="90000"/>
              </a:lnSpc>
            </a:pPr>
            <a:endParaRPr lang="fi-FI" altLang="fi-FI" b="1" dirty="0" smtClean="0">
              <a:ea typeface="ＭＳ Ｐゴシック" panose="020B0600070205080204" pitchFamily="34" charset="-128"/>
              <a:cs typeface="Georgia" panose="02040502050405020303" pitchFamily="18" charset="0"/>
            </a:endParaRPr>
          </a:p>
          <a:p>
            <a:pPr lvl="1">
              <a:lnSpc>
                <a:spcPct val="90000"/>
              </a:lnSpc>
            </a:pPr>
            <a:endParaRPr lang="fi-FI" altLang="fi-FI" b="1" dirty="0" smtClean="0">
              <a:ea typeface="ＭＳ Ｐゴシック" panose="020B0600070205080204" pitchFamily="34" charset="-128"/>
              <a:cs typeface="Georgia" panose="02040502050405020303" pitchFamily="18" charset="0"/>
            </a:endParaRPr>
          </a:p>
          <a:p>
            <a:pPr lvl="1">
              <a:lnSpc>
                <a:spcPct val="90000"/>
              </a:lnSpc>
              <a:buFont typeface="Arial" panose="020B0604020202020204" pitchFamily="34" charset="0"/>
              <a:buNone/>
            </a:pPr>
            <a:endParaRPr lang="fi-FI" altLang="fi-FI" b="1" dirty="0" smtClean="0">
              <a:ea typeface="ＭＳ Ｐゴシック" panose="020B0600070205080204" pitchFamily="34" charset="-128"/>
              <a:cs typeface="Georgia" panose="02040502050405020303" pitchFamily="18" charset="0"/>
            </a:endParaRPr>
          </a:p>
        </p:txBody>
      </p:sp>
      <p:sp>
        <p:nvSpPr>
          <p:cNvPr id="14340" name="Alatunnisteen paikkamerkki 10"/>
          <p:cNvSpPr>
            <a:spLocks noGrp="1"/>
          </p:cNvSpPr>
          <p:nvPr>
            <p:ph type="ftr" sz="quarter" idx="11"/>
          </p:nvPr>
        </p:nvSpPr>
        <p:spPr bwMode="auto">
          <a:xfrm>
            <a:off x="395536" y="6054725"/>
            <a:ext cx="1799091"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r>
              <a:rPr lang="fi-FI" altLang="fi-FI" sz="900" smtClean="0">
                <a:solidFill>
                  <a:schemeClr val="tx1"/>
                </a:solidFill>
              </a:rPr>
              <a:t>Marjut Reiman</a:t>
            </a:r>
          </a:p>
        </p:txBody>
      </p:sp>
      <p:sp>
        <p:nvSpPr>
          <p:cNvPr id="14339" name="Dian numeron paikkamerkki 9"/>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fld id="{4EEB87EB-800D-4D1D-9BDA-3DD0902AACF5}" type="slidenum">
              <a:rPr lang="fi-FI" altLang="fi-FI" sz="900" smtClean="0">
                <a:solidFill>
                  <a:schemeClr val="tx1"/>
                </a:solidFill>
              </a:rPr>
              <a:pPr>
                <a:spcBef>
                  <a:spcPct val="0"/>
                </a:spcBef>
                <a:buClrTx/>
                <a:buFontTx/>
                <a:buNone/>
              </a:pPr>
              <a:t>17</a:t>
            </a:fld>
            <a:endParaRPr lang="fi-FI" altLang="fi-FI" sz="900" smtClean="0">
              <a:solidFill>
                <a:schemeClr val="tx1"/>
              </a:solidFill>
            </a:endParaRPr>
          </a:p>
        </p:txBody>
      </p:sp>
    </p:spTree>
    <p:extLst>
      <p:ext uri="{BB962C8B-B14F-4D97-AF65-F5344CB8AC3E}">
        <p14:creationId xmlns:p14="http://schemas.microsoft.com/office/powerpoint/2010/main" val="1613516516"/>
      </p:ext>
    </p:extLst>
  </p:cSld>
  <p:clrMapOvr>
    <a:masterClrMapping/>
  </p:clrMapOvr>
  <p:transition spd="med">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23335" y="4226545"/>
            <a:ext cx="1896815" cy="213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034" name="Title 1"/>
          <p:cNvSpPr>
            <a:spLocks noGrp="1"/>
          </p:cNvSpPr>
          <p:nvPr>
            <p:ph type="title"/>
          </p:nvPr>
        </p:nvSpPr>
        <p:spPr/>
        <p:txBody>
          <a:bodyPr>
            <a:normAutofit/>
          </a:bodyPr>
          <a:lstStyle/>
          <a:p>
            <a:pPr lvl="1" algn="l" rtl="0">
              <a:spcBef>
                <a:spcPct val="0"/>
              </a:spcBef>
            </a:pPr>
            <a:r>
              <a:rPr lang="fi-FI" altLang="fi-FI" sz="3100" b="1" dirty="0" smtClean="0">
                <a:solidFill>
                  <a:schemeClr val="accent1"/>
                </a:solidFill>
                <a:latin typeface="+mj-lt"/>
                <a:ea typeface="ＭＳ Ｐゴシック" pitchFamily="34" charset="-128"/>
              </a:rPr>
              <a:t>Kosteus ja homevaurioiden tutkiminen</a:t>
            </a:r>
            <a:r>
              <a:rPr lang="fi-FI" altLang="fi-FI" sz="2800" dirty="0" smtClean="0">
                <a:solidFill>
                  <a:schemeClr val="accent1"/>
                </a:solidFill>
                <a:ea typeface="ＭＳ Ｐゴシック" pitchFamily="34" charset="-128"/>
              </a:rPr>
              <a:t/>
            </a:r>
            <a:br>
              <a:rPr lang="fi-FI" altLang="fi-FI" sz="2800" dirty="0" smtClean="0">
                <a:solidFill>
                  <a:schemeClr val="accent1"/>
                </a:solidFill>
                <a:ea typeface="ＭＳ Ｐゴシック" pitchFamily="34" charset="-128"/>
              </a:rPr>
            </a:br>
            <a:r>
              <a:rPr lang="fi-FI" altLang="fi-FI" sz="1400" dirty="0" smtClean="0">
                <a:solidFill>
                  <a:schemeClr val="accent1"/>
                </a:solidFill>
              </a:rPr>
              <a:t>(Kosteus- ja homevaurioituneen rakennuksen kuntotutkimusopas, päivitettävänä)</a:t>
            </a:r>
            <a:endParaRPr lang="fi-FI" altLang="fi-FI" sz="2000" dirty="0" smtClean="0">
              <a:solidFill>
                <a:schemeClr val="accent1"/>
              </a:solidFill>
              <a:ea typeface="ＭＳ Ｐゴシック" pitchFamily="34" charset="-128"/>
            </a:endParaRPr>
          </a:p>
        </p:txBody>
      </p:sp>
      <p:sp>
        <p:nvSpPr>
          <p:cNvPr id="3" name="Content Placeholder 2"/>
          <p:cNvSpPr>
            <a:spLocks noGrp="1"/>
          </p:cNvSpPr>
          <p:nvPr>
            <p:ph idx="1"/>
          </p:nvPr>
        </p:nvSpPr>
        <p:spPr>
          <a:xfrm>
            <a:off x="827088" y="1700682"/>
            <a:ext cx="7489825" cy="4392614"/>
          </a:xfrm>
        </p:spPr>
        <p:txBody>
          <a:bodyPr>
            <a:noAutofit/>
          </a:bodyPr>
          <a:lstStyle/>
          <a:p>
            <a:pPr>
              <a:defRPr/>
            </a:pPr>
            <a:r>
              <a:rPr lang="fi-FI" sz="1800" dirty="0" smtClean="0"/>
              <a:t>Perustuu </a:t>
            </a:r>
            <a:r>
              <a:rPr lang="fi-FI" sz="1800" b="1" u="sng" dirty="0" smtClean="0"/>
              <a:t>ensisijaisesti</a:t>
            </a:r>
            <a:r>
              <a:rPr lang="fi-FI" sz="1800" u="sng" dirty="0" smtClean="0"/>
              <a:t> </a:t>
            </a:r>
            <a:r>
              <a:rPr lang="fi-FI" sz="1800" dirty="0" smtClean="0"/>
              <a:t>rakennustekniseen arviointiin.</a:t>
            </a:r>
          </a:p>
          <a:p>
            <a:pPr>
              <a:defRPr/>
            </a:pPr>
            <a:r>
              <a:rPr lang="fi-FI" altLang="fi-FI" sz="1800" dirty="0" smtClean="0">
                <a:ea typeface="ＭＳ Ｐゴシック" panose="020B0600070205080204" pitchFamily="34" charset="-128"/>
              </a:rPr>
              <a:t>Tavoitteena on </a:t>
            </a:r>
            <a:r>
              <a:rPr lang="fi-FI" altLang="fi-FI" sz="1800" dirty="0">
                <a:ea typeface="ＭＳ Ｐゴシック" panose="020B0600070205080204" pitchFamily="34" charset="-128"/>
              </a:rPr>
              <a:t>korjaamista vaativat rakenteet </a:t>
            </a:r>
            <a:r>
              <a:rPr lang="fi-FI" altLang="fi-FI" sz="1800" dirty="0" smtClean="0">
                <a:ea typeface="ＭＳ Ｐゴシック" panose="020B0600070205080204" pitchFamily="34" charset="-128"/>
              </a:rPr>
              <a:t>tunnistaminen.</a:t>
            </a:r>
            <a:endParaRPr lang="fi-FI" sz="1800" dirty="0" smtClean="0"/>
          </a:p>
          <a:p>
            <a:pPr>
              <a:defRPr/>
            </a:pPr>
            <a:endParaRPr lang="fi-FI" sz="1800" dirty="0" smtClean="0"/>
          </a:p>
          <a:p>
            <a:pPr>
              <a:defRPr/>
            </a:pPr>
            <a:endParaRPr lang="fi-FI" sz="1800" dirty="0"/>
          </a:p>
          <a:p>
            <a:pPr>
              <a:defRPr/>
            </a:pPr>
            <a:endParaRPr lang="fi-FI" sz="1800" dirty="0" smtClean="0"/>
          </a:p>
          <a:p>
            <a:pPr>
              <a:defRPr/>
            </a:pPr>
            <a:endParaRPr lang="fi-FI" sz="1800" dirty="0"/>
          </a:p>
          <a:p>
            <a:pPr>
              <a:defRPr/>
            </a:pPr>
            <a:endParaRPr lang="fi-FI" sz="1800" dirty="0" smtClean="0"/>
          </a:p>
          <a:p>
            <a:pPr marL="0" indent="0">
              <a:buFont typeface="Wingdings" pitchFamily="2" charset="2"/>
              <a:buNone/>
              <a:defRPr/>
            </a:pPr>
            <a:endParaRPr lang="fi-FI" sz="1800" dirty="0" smtClean="0"/>
          </a:p>
          <a:p>
            <a:pPr marL="0" indent="0">
              <a:lnSpc>
                <a:spcPts val="2400"/>
              </a:lnSpc>
              <a:buNone/>
              <a:defRPr/>
            </a:pPr>
            <a:endParaRPr lang="fi-FI" sz="1800" dirty="0" smtClean="0"/>
          </a:p>
          <a:p>
            <a:pPr>
              <a:lnSpc>
                <a:spcPts val="2400"/>
              </a:lnSpc>
              <a:defRPr/>
            </a:pPr>
            <a:r>
              <a:rPr lang="fi-FI" sz="1800" dirty="0" smtClean="0"/>
              <a:t>Käytetään </a:t>
            </a:r>
            <a:r>
              <a:rPr lang="fi-FI" sz="1800" b="1" u="sng" dirty="0" smtClean="0"/>
              <a:t>tarvittaessa</a:t>
            </a:r>
            <a:r>
              <a:rPr lang="fi-FI" sz="1800" dirty="0" smtClean="0"/>
              <a:t> mikrobipitoisuuksien ja </a:t>
            </a:r>
            <a:br>
              <a:rPr lang="fi-FI" sz="1800" dirty="0" smtClean="0"/>
            </a:br>
            <a:r>
              <a:rPr lang="fi-FI" sz="1800" dirty="0" smtClean="0"/>
              <a:t>–lajiston määrittämistä ilma-, pinta- ja materiaalinäytteistä.</a:t>
            </a:r>
          </a:p>
          <a:p>
            <a:pPr marL="0" indent="0">
              <a:buFont typeface="Wingdings" pitchFamily="2" charset="2"/>
              <a:buNone/>
              <a:defRPr/>
            </a:pPr>
            <a:r>
              <a:rPr lang="fi-FI" sz="1800" dirty="0" smtClean="0"/>
              <a:t>  </a:t>
            </a:r>
            <a:endParaRPr lang="fi-FI" sz="1800" dirty="0"/>
          </a:p>
        </p:txBody>
      </p:sp>
      <p:sp>
        <p:nvSpPr>
          <p:cNvPr id="44039" name="Footer Placeholder 3"/>
          <p:cNvSpPr>
            <a:spLocks noGrp="1"/>
          </p:cNvSpPr>
          <p:nvPr>
            <p:ph type="ftr" sz="quarter" idx="11"/>
          </p:nvPr>
        </p:nvSpPr>
        <p:spPr>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algn="ctr" eaLnBrk="1" hangingPunct="1">
              <a:lnSpc>
                <a:spcPct val="100000"/>
              </a:lnSpc>
              <a:spcBef>
                <a:spcPct val="0"/>
              </a:spcBef>
              <a:buClrTx/>
              <a:buFontTx/>
              <a:buNone/>
            </a:pPr>
            <a:r>
              <a:rPr lang="fi-FI" altLang="fi-FI" sz="1000" smtClean="0">
                <a:solidFill>
                  <a:schemeClr val="bg1"/>
                </a:solidFill>
              </a:rPr>
              <a:t>KIINKO </a:t>
            </a:r>
          </a:p>
        </p:txBody>
      </p:sp>
      <p:sp>
        <p:nvSpPr>
          <p:cNvPr id="44040" name="Slide Number Placeholder 4"/>
          <p:cNvSpPr>
            <a:spLocks noGrp="1"/>
          </p:cNvSpPr>
          <p:nvPr>
            <p:ph type="sldNum" sz="quarter" idx="12"/>
          </p:nvPr>
        </p:nvSpPr>
        <p:spPr>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algn="r" eaLnBrk="1" hangingPunct="1">
              <a:lnSpc>
                <a:spcPct val="100000"/>
              </a:lnSpc>
              <a:spcBef>
                <a:spcPct val="0"/>
              </a:spcBef>
              <a:buClrTx/>
              <a:buFontTx/>
              <a:buNone/>
            </a:pPr>
            <a:fld id="{26A939B6-3694-4AC6-9B8F-6B7FA02A914B}" type="slidenum">
              <a:rPr lang="fi-FI" altLang="fi-FI" sz="1000" smtClean="0">
                <a:solidFill>
                  <a:schemeClr val="bg1"/>
                </a:solidFill>
              </a:rPr>
              <a:pPr algn="r" eaLnBrk="1" hangingPunct="1">
                <a:lnSpc>
                  <a:spcPct val="100000"/>
                </a:lnSpc>
                <a:spcBef>
                  <a:spcPct val="0"/>
                </a:spcBef>
                <a:buClrTx/>
                <a:buFontTx/>
                <a:buNone/>
              </a:pPr>
              <a:t>18</a:t>
            </a:fld>
            <a:endParaRPr lang="fi-FI" altLang="fi-FI" sz="1000" smtClean="0">
              <a:solidFill>
                <a:schemeClr val="bg1"/>
              </a:solidFill>
            </a:endParaRPr>
          </a:p>
        </p:txBody>
      </p:sp>
      <p:sp>
        <p:nvSpPr>
          <p:cNvPr id="44036" name="TextBox 3"/>
          <p:cNvSpPr txBox="1">
            <a:spLocks noChangeArrowheads="1"/>
          </p:cNvSpPr>
          <p:nvPr/>
        </p:nvSpPr>
        <p:spPr bwMode="auto">
          <a:xfrm>
            <a:off x="1218947" y="2559675"/>
            <a:ext cx="5560069" cy="1877437"/>
          </a:xfrm>
          <a:prstGeom prst="rect">
            <a:avLst/>
          </a:prstGeom>
          <a:ln/>
          <a:extLst/>
        </p:spPr>
        <p:style>
          <a:lnRef idx="3">
            <a:schemeClr val="lt1"/>
          </a:lnRef>
          <a:fillRef idx="1">
            <a:schemeClr val="accent3"/>
          </a:fillRef>
          <a:effectRef idx="1">
            <a:schemeClr val="accent3"/>
          </a:effectRef>
          <a:fontRef idx="minor">
            <a:schemeClr val="lt1"/>
          </a:fontRef>
        </p:style>
        <p:txBody>
          <a:bodyPr wrap="square">
            <a:spAutoFit/>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eaLnBrk="1" hangingPunct="1">
              <a:lnSpc>
                <a:spcPct val="100000"/>
              </a:lnSpc>
              <a:spcBef>
                <a:spcPct val="0"/>
              </a:spcBef>
              <a:buClrTx/>
              <a:buFontTx/>
              <a:buNone/>
            </a:pPr>
            <a:r>
              <a:rPr lang="fi-FI" altLang="fi-FI" sz="1800" b="1" dirty="0">
                <a:solidFill>
                  <a:schemeClr val="bg1"/>
                </a:solidFill>
              </a:rPr>
              <a:t>Rakennustekninen arviointi sisältää:</a:t>
            </a:r>
            <a:endParaRPr lang="fi-FI" altLang="fi-FI" sz="1800" dirty="0">
              <a:solidFill>
                <a:schemeClr val="bg1"/>
              </a:solidFill>
            </a:endParaRPr>
          </a:p>
          <a:p>
            <a:pPr indent="-285750" eaLnBrk="1" hangingPunct="1">
              <a:lnSpc>
                <a:spcPct val="100000"/>
              </a:lnSpc>
              <a:spcBef>
                <a:spcPct val="0"/>
              </a:spcBef>
              <a:buClr>
                <a:schemeClr val="bg1"/>
              </a:buClr>
            </a:pPr>
            <a:r>
              <a:rPr lang="fi-FI" altLang="fi-FI" sz="1400" dirty="0">
                <a:solidFill>
                  <a:schemeClr val="bg1"/>
                </a:solidFill>
              </a:rPr>
              <a:t>Vaurioiden havainnoinnin</a:t>
            </a:r>
          </a:p>
          <a:p>
            <a:pPr indent="-285750" eaLnBrk="1" hangingPunct="1">
              <a:lnSpc>
                <a:spcPct val="100000"/>
              </a:lnSpc>
              <a:spcBef>
                <a:spcPct val="0"/>
              </a:spcBef>
              <a:buClr>
                <a:schemeClr val="bg1"/>
              </a:buClr>
            </a:pPr>
            <a:r>
              <a:rPr lang="fi-FI" altLang="fi-FI" sz="1400" dirty="0">
                <a:solidFill>
                  <a:schemeClr val="bg1"/>
                </a:solidFill>
              </a:rPr>
              <a:t>Riskirakenteiden tunnistamisen</a:t>
            </a:r>
          </a:p>
          <a:p>
            <a:pPr indent="-285750" eaLnBrk="1" hangingPunct="1">
              <a:lnSpc>
                <a:spcPct val="100000"/>
              </a:lnSpc>
              <a:spcBef>
                <a:spcPct val="0"/>
              </a:spcBef>
              <a:buClr>
                <a:schemeClr val="bg1"/>
              </a:buClr>
            </a:pPr>
            <a:r>
              <a:rPr lang="fi-FI" altLang="fi-FI" sz="1400" dirty="0">
                <a:solidFill>
                  <a:schemeClr val="bg1"/>
                </a:solidFill>
              </a:rPr>
              <a:t>Riskien toteutumisen todennäköisyyden arvioinnin</a:t>
            </a:r>
          </a:p>
          <a:p>
            <a:pPr indent="-285750" eaLnBrk="1" hangingPunct="1">
              <a:lnSpc>
                <a:spcPct val="100000"/>
              </a:lnSpc>
              <a:spcBef>
                <a:spcPct val="0"/>
              </a:spcBef>
              <a:buClr>
                <a:schemeClr val="bg1"/>
              </a:buClr>
            </a:pPr>
            <a:r>
              <a:rPr lang="fi-FI" altLang="fi-FI" sz="1400" dirty="0">
                <a:solidFill>
                  <a:schemeClr val="bg1"/>
                </a:solidFill>
              </a:rPr>
              <a:t>Kosteuslähteiden tunnistamisen</a:t>
            </a:r>
          </a:p>
          <a:p>
            <a:pPr indent="-285750" eaLnBrk="1" hangingPunct="1">
              <a:lnSpc>
                <a:spcPct val="100000"/>
              </a:lnSpc>
              <a:spcBef>
                <a:spcPct val="0"/>
              </a:spcBef>
              <a:buClr>
                <a:schemeClr val="bg1"/>
              </a:buClr>
            </a:pPr>
            <a:r>
              <a:rPr lang="fi-FI" altLang="fi-FI" sz="1400" dirty="0">
                <a:solidFill>
                  <a:schemeClr val="bg1"/>
                </a:solidFill>
              </a:rPr>
              <a:t>Epäpuhtauksien kulkureittien tunnistamisen </a:t>
            </a:r>
            <a:r>
              <a:rPr lang="fi-FI" altLang="fi-FI" sz="1400" dirty="0" smtClean="0">
                <a:solidFill>
                  <a:schemeClr val="bg1"/>
                </a:solidFill>
              </a:rPr>
              <a:t>vaurioituneesta rakenteesta </a:t>
            </a:r>
            <a:r>
              <a:rPr lang="fi-FI" altLang="fi-FI" sz="1400" dirty="0">
                <a:solidFill>
                  <a:schemeClr val="bg1"/>
                </a:solidFill>
              </a:rPr>
              <a:t>sisäilmaan</a:t>
            </a:r>
          </a:p>
          <a:p>
            <a:pPr indent="-285750" eaLnBrk="1" hangingPunct="1">
              <a:lnSpc>
                <a:spcPct val="100000"/>
              </a:lnSpc>
              <a:spcBef>
                <a:spcPct val="0"/>
              </a:spcBef>
              <a:buClr>
                <a:schemeClr val="bg1"/>
              </a:buClr>
            </a:pPr>
            <a:r>
              <a:rPr lang="fi-FI" altLang="fi-FI" sz="1400" dirty="0">
                <a:solidFill>
                  <a:schemeClr val="bg1"/>
                </a:solidFill>
              </a:rPr>
              <a:t>Ilmanvaihtojärjestelmän toimivuuden ja puhtauden arvioinnin</a:t>
            </a:r>
          </a:p>
        </p:txBody>
      </p:sp>
    </p:spTree>
    <p:extLst>
      <p:ext uri="{BB962C8B-B14F-4D97-AF65-F5344CB8AC3E}">
        <p14:creationId xmlns:p14="http://schemas.microsoft.com/office/powerpoint/2010/main" val="1815541367"/>
      </p:ext>
    </p:extLst>
  </p:cSld>
  <p:clrMapOvr>
    <a:masterClrMapping/>
  </p:clrMapOvr>
  <p:transition spd="med">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2"/>
          <p:cNvSpPr>
            <a:spLocks noGrp="1" noChangeArrowheads="1"/>
          </p:cNvSpPr>
          <p:nvPr>
            <p:ph type="title"/>
          </p:nvPr>
        </p:nvSpPr>
        <p:spPr/>
        <p:txBody>
          <a:bodyPr>
            <a:noAutofit/>
          </a:bodyPr>
          <a:lstStyle/>
          <a:p>
            <a:r>
              <a:rPr lang="fi-FI" altLang="fi-FI" sz="1600" dirty="0" smtClean="0">
                <a:ea typeface="ＭＳ Ｐゴシック" panose="020B0600070205080204" pitchFamily="34" charset="-128"/>
              </a:rPr>
              <a:t>POHDITTAVAKSI:</a:t>
            </a:r>
            <a:r>
              <a:rPr lang="fi-FI" altLang="fi-FI" sz="2400" dirty="0" smtClean="0">
                <a:ea typeface="ＭＳ Ｐゴシック" panose="020B0600070205080204" pitchFamily="34" charset="-128"/>
              </a:rPr>
              <a:t/>
            </a:r>
            <a:br>
              <a:rPr lang="fi-FI" altLang="fi-FI" sz="2400" dirty="0" smtClean="0">
                <a:ea typeface="ＭＳ Ｐゴシック" panose="020B0600070205080204" pitchFamily="34" charset="-128"/>
              </a:rPr>
            </a:br>
            <a:r>
              <a:rPr lang="fi-FI" altLang="fi-FI" sz="2400" dirty="0" smtClean="0">
                <a:ea typeface="ＭＳ Ｐゴシック" panose="020B0600070205080204" pitchFamily="34" charset="-128"/>
              </a:rPr>
              <a:t>Miten saadut taustatiedot vaikuttavat näytteenottosuunnitelmaan?</a:t>
            </a:r>
          </a:p>
        </p:txBody>
      </p:sp>
      <p:sp>
        <p:nvSpPr>
          <p:cNvPr id="15365" name="Rectangle 3"/>
          <p:cNvSpPr>
            <a:spLocks noGrp="1" noChangeArrowheads="1"/>
          </p:cNvSpPr>
          <p:nvPr>
            <p:ph idx="1"/>
          </p:nvPr>
        </p:nvSpPr>
        <p:spPr>
          <a:solidFill>
            <a:schemeClr val="bg1"/>
          </a:solidFill>
        </p:spPr>
        <p:txBody>
          <a:bodyPr anchor="ctr">
            <a:normAutofit/>
          </a:bodyPr>
          <a:lstStyle/>
          <a:p>
            <a:pPr>
              <a:lnSpc>
                <a:spcPct val="110000"/>
              </a:lnSpc>
              <a:buFont typeface="Wingdings" charset="2"/>
              <a:buChar char="Ø"/>
            </a:pPr>
            <a:r>
              <a:rPr lang="fi-FI" altLang="fi-FI" dirty="0" smtClean="0">
                <a:ea typeface="ＭＳ Ｐゴシック" panose="020B0600070205080204" pitchFamily="34" charset="-128"/>
                <a:cs typeface="ＭＳ Ｐゴシック" panose="020B0600070205080204" pitchFamily="34" charset="-128"/>
              </a:rPr>
              <a:t>rakennuksen ikä ja tyyppi</a:t>
            </a:r>
          </a:p>
          <a:p>
            <a:pPr>
              <a:lnSpc>
                <a:spcPct val="110000"/>
              </a:lnSpc>
              <a:buFont typeface="Wingdings" charset="2"/>
              <a:buChar char="Ø"/>
            </a:pPr>
            <a:r>
              <a:rPr lang="fi-FI" altLang="fi-FI" dirty="0" smtClean="0">
                <a:ea typeface="ＭＳ Ｐゴシック" panose="020B0600070205080204" pitchFamily="34" charset="-128"/>
                <a:cs typeface="ＭＳ Ｐゴシック" panose="020B0600070205080204" pitchFamily="34" charset="-128"/>
              </a:rPr>
              <a:t>rakennuksen käyttötarkoitus</a:t>
            </a:r>
          </a:p>
          <a:p>
            <a:pPr>
              <a:lnSpc>
                <a:spcPct val="110000"/>
              </a:lnSpc>
              <a:buFont typeface="Wingdings" charset="2"/>
              <a:buChar char="Ø"/>
            </a:pPr>
            <a:r>
              <a:rPr lang="fi-FI" altLang="fi-FI" dirty="0" smtClean="0">
                <a:ea typeface="ＭＳ Ｐゴシック" panose="020B0600070205080204" pitchFamily="34" charset="-128"/>
                <a:cs typeface="ＭＳ Ｐゴシック" panose="020B0600070205080204" pitchFamily="34" charset="-128"/>
              </a:rPr>
              <a:t>oireilevien henkilöiden työtilojen sijainti</a:t>
            </a:r>
          </a:p>
          <a:p>
            <a:pPr>
              <a:lnSpc>
                <a:spcPct val="110000"/>
              </a:lnSpc>
              <a:buFont typeface="Wingdings" charset="2"/>
              <a:buChar char="Ø"/>
            </a:pPr>
            <a:r>
              <a:rPr lang="fi-FI" altLang="fi-FI" dirty="0" smtClean="0">
                <a:ea typeface="ＭＳ Ｐゴシック" panose="020B0600070205080204" pitchFamily="34" charset="-128"/>
                <a:cs typeface="ＭＳ Ｐゴシック" panose="020B0600070205080204" pitchFamily="34" charset="-128"/>
              </a:rPr>
              <a:t>tiedot ilmanvaihtojärjestelmästä</a:t>
            </a:r>
          </a:p>
          <a:p>
            <a:pPr>
              <a:lnSpc>
                <a:spcPct val="110000"/>
              </a:lnSpc>
              <a:buFont typeface="Wingdings" charset="2"/>
              <a:buChar char="Ø"/>
            </a:pPr>
            <a:r>
              <a:rPr lang="fi-FI" altLang="fi-FI" dirty="0" smtClean="0">
                <a:ea typeface="ＭＳ Ｐゴシック" panose="020B0600070205080204" pitchFamily="34" charset="-128"/>
                <a:cs typeface="ＭＳ Ｐゴシック" panose="020B0600070205080204" pitchFamily="34" charset="-128"/>
              </a:rPr>
              <a:t>tiedot rakenteista vs. vesivuoto- ja kosteusongelmat</a:t>
            </a:r>
          </a:p>
        </p:txBody>
      </p:sp>
      <p:sp>
        <p:nvSpPr>
          <p:cNvPr id="4" name="Footer Placeholder 3"/>
          <p:cNvSpPr>
            <a:spLocks noGrp="1"/>
          </p:cNvSpPr>
          <p:nvPr>
            <p:ph type="ftr" sz="quarter" idx="11"/>
          </p:nvPr>
        </p:nvSpPr>
        <p:spPr>
          <a:xfrm>
            <a:off x="251520" y="6049490"/>
            <a:ext cx="1799091" cy="365125"/>
          </a:xfrm>
        </p:spPr>
        <p:txBody>
          <a:bodyPr/>
          <a:lstStyle/>
          <a:p>
            <a:pPr fontAlgn="auto">
              <a:spcBef>
                <a:spcPts val="0"/>
              </a:spcBef>
              <a:spcAft>
                <a:spcPts val="0"/>
              </a:spcAft>
              <a:defRPr/>
            </a:pPr>
            <a:r>
              <a:rPr lang="en-US" altLang="fi-FI" dirty="0" err="1" smtClean="0">
                <a:latin typeface="+mn-lt"/>
              </a:rPr>
              <a:t>Työterveyslaitos</a:t>
            </a:r>
            <a:r>
              <a:rPr lang="en-US" altLang="fi-FI" dirty="0" smtClean="0">
                <a:latin typeface="+mn-lt"/>
              </a:rPr>
              <a:t>/MR</a:t>
            </a:r>
            <a:endParaRPr lang="en-US" altLang="fi-FI" dirty="0">
              <a:latin typeface="+mn-lt"/>
            </a:endParaRPr>
          </a:p>
        </p:txBody>
      </p:sp>
    </p:spTree>
    <p:extLst>
      <p:ext uri="{BB962C8B-B14F-4D97-AF65-F5344CB8AC3E}">
        <p14:creationId xmlns:p14="http://schemas.microsoft.com/office/powerpoint/2010/main" val="231332105"/>
      </p:ext>
    </p:extLst>
  </p:cSld>
  <p:clrMapOvr>
    <a:masterClrMapping/>
  </p:clrMapOvr>
  <p:transition spd="med">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2000" dirty="0">
                <a:solidFill>
                  <a:srgbClr val="44697D"/>
                </a:solidFill>
              </a:rPr>
              <a:t>Saatteeksi opetusmateriaalin käyttöön</a:t>
            </a:r>
            <a:endParaRPr lang="fi-FI" sz="2000" dirty="0"/>
          </a:p>
        </p:txBody>
      </p:sp>
      <p:sp>
        <p:nvSpPr>
          <p:cNvPr id="3" name="Content Placeholder 2"/>
          <p:cNvSpPr>
            <a:spLocks noGrp="1"/>
          </p:cNvSpPr>
          <p:nvPr>
            <p:ph idx="1"/>
          </p:nvPr>
        </p:nvSpPr>
        <p:spPr/>
        <p:txBody>
          <a:bodyPr>
            <a:normAutofit/>
          </a:bodyPr>
          <a:lstStyle/>
          <a:p>
            <a:r>
              <a:rPr lang="fi-FI" sz="1000" dirty="0" smtClean="0"/>
              <a:t>Opetusmateriaalin keskeisessä osassa ovat rakennuksissa esiintyvät biologiset epäpuhtaudet. Yksittäiset luennot käsittelevät mm. mikrobiologian perusasioita, homeita ja lahoja, erilaisten rakennusten tavanomaisia </a:t>
            </a:r>
            <a:r>
              <a:rPr lang="fi-FI" sz="1000" dirty="0" err="1" smtClean="0"/>
              <a:t>mikrobistoja</a:t>
            </a:r>
            <a:r>
              <a:rPr lang="fi-FI" sz="1000" dirty="0" smtClean="0"/>
              <a:t>, mikrobien ja erilaisten mikrobiepäpuhtauksien näytteenotto- ja analysointimenetelmiä sekä tulkintaohjeita. Mikrobit ovat esimerkkinä Sisäympäristön tutkimukset ja raportointi –osuudessa. Opetusmateriaali </a:t>
            </a:r>
            <a:r>
              <a:rPr lang="fi-FI" sz="1000" dirty="0"/>
              <a:t>sisältää </a:t>
            </a:r>
            <a:r>
              <a:rPr lang="fi-FI" sz="1000" dirty="0" smtClean="0"/>
              <a:t>lisäksi yleistä </a:t>
            </a:r>
            <a:r>
              <a:rPr lang="fi-FI" sz="1000" dirty="0"/>
              <a:t>tietoa </a:t>
            </a:r>
            <a:r>
              <a:rPr lang="fi-FI" sz="1000" dirty="0" smtClean="0"/>
              <a:t>sisäympäristöstä, kemiallisista epäpuhtauksista, terveydellisen merkityksen arvioinnista, sisäilman </a:t>
            </a:r>
            <a:r>
              <a:rPr lang="fi-FI" sz="1000" dirty="0"/>
              <a:t>laadun </a:t>
            </a:r>
            <a:r>
              <a:rPr lang="fi-FI" sz="1000" dirty="0" smtClean="0"/>
              <a:t>hallinnasta korjausprosessissa sekä sisäilmasto-ongelmien hallinnasta yhteistyönä. </a:t>
            </a:r>
            <a:endParaRPr lang="fi-FI" sz="1000" dirty="0"/>
          </a:p>
          <a:p>
            <a:endParaRPr lang="fi-FI" sz="1000" dirty="0"/>
          </a:p>
          <a:p>
            <a:r>
              <a:rPr lang="fi-FI" sz="1000" dirty="0" smtClean="0"/>
              <a:t>Materiaali </a:t>
            </a:r>
            <a:r>
              <a:rPr lang="fi-FI" sz="1000" dirty="0"/>
              <a:t>on tarkoitettu oppilaitosten käyttöön ja sitä voidaan hyödyntää sekä täydennys- että tutkintokoulutuksissa, jotka pätevöittävät kosteus- ja homevaurioiden korjaushankkeissa mukana olevia asiantuntijoita (rakennusterveysasiantuntijat, sisäilma-asiantuntijat, kuntotutkijat, korjaussuunnittelijat ja korjaustyönjohtajat). Opetusmateriaalia voidaan hyödyntää kokonaisuutena tai yksittäisinä aihealueina. Jos materiaalista käytetään yksittäisiä sivuja tai taulukoita, on materiaalin alkuperäinen lähde aina ilmoitettava.</a:t>
            </a:r>
          </a:p>
          <a:p>
            <a:endParaRPr lang="fi-FI" sz="1000" dirty="0"/>
          </a:p>
          <a:p>
            <a:r>
              <a:rPr lang="fi-FI" sz="1000" dirty="0" smtClean="0"/>
              <a:t>Opetusmateriaali </a:t>
            </a:r>
            <a:r>
              <a:rPr lang="fi-FI" sz="1000" dirty="0"/>
              <a:t>on </a:t>
            </a:r>
            <a:r>
              <a:rPr lang="fi-FI" sz="1000" dirty="0" smtClean="0"/>
              <a:t>tehty </a:t>
            </a:r>
            <a:r>
              <a:rPr lang="fi-FI" sz="1000" dirty="0"/>
              <a:t>kosteus- ja hometalkoiden </a:t>
            </a:r>
            <a:r>
              <a:rPr lang="fi-FI" sz="1000" dirty="0" smtClean="0"/>
              <a:t>käyttöön. </a:t>
            </a:r>
            <a:r>
              <a:rPr lang="fi-FI" sz="1000" dirty="0"/>
              <a:t>Opetusmateriaalin </a:t>
            </a:r>
            <a:r>
              <a:rPr lang="fi-FI" sz="1000" dirty="0" smtClean="0"/>
              <a:t>sisältöä ovat koonneet ja muokanneet  ja siitä vastaavat Marjut Reiman Työterveyslaitoksesta, Anne Hyvärinen Terveyden- ja hyvinvoinnin laitokselta sekä Hannu Viitanen.</a:t>
            </a:r>
            <a:endParaRPr lang="fi-FI" sz="1000" dirty="0"/>
          </a:p>
          <a:p>
            <a:endParaRPr lang="fi-FI" sz="1000" dirty="0"/>
          </a:p>
          <a:p>
            <a:r>
              <a:rPr lang="fi-FI" sz="1000" dirty="0"/>
              <a:t>Aineiston sisältöä saa muokata vain </a:t>
            </a:r>
            <a:r>
              <a:rPr lang="fi-FI" sz="1000" dirty="0" smtClean="0"/>
              <a:t>tekijöiden </a:t>
            </a:r>
            <a:r>
              <a:rPr lang="fi-FI" sz="1000" dirty="0"/>
              <a:t>luvalla. Opetusmateriaalissa mahdollisesti olevista virheistä tai puutteista toivotaan palautetta suoraan </a:t>
            </a:r>
            <a:r>
              <a:rPr lang="fi-FI" sz="1000" dirty="0" smtClean="0"/>
              <a:t>tekijöille </a:t>
            </a:r>
            <a:r>
              <a:rPr lang="fi-FI" sz="1000" dirty="0"/>
              <a:t>tai kosteus- ja hometalkoiden osoitteeseen </a:t>
            </a:r>
            <a:r>
              <a:rPr lang="fi-FI" sz="1000" u="sng" dirty="0">
                <a:hlinkClick r:id="rId2"/>
              </a:rPr>
              <a:t>hometalkoot.ym@ymparisto.fi</a:t>
            </a:r>
            <a:r>
              <a:rPr lang="fi-FI" sz="1000" dirty="0"/>
              <a:t>. Asialliset ja yksilöidyt korjausehdotukset huomioidaan seuraavan päivityksen yhteydessä.</a:t>
            </a:r>
          </a:p>
          <a:p>
            <a:endParaRPr lang="fi-FI" sz="1000" dirty="0"/>
          </a:p>
          <a:p>
            <a:pPr marL="273050" lvl="1" indent="0">
              <a:buNone/>
            </a:pPr>
            <a:r>
              <a:rPr lang="fi-FI" sz="1000" dirty="0"/>
              <a:t>Lisätietoa / palautteet</a:t>
            </a:r>
            <a:r>
              <a:rPr lang="fi-FI" sz="1000" dirty="0" smtClean="0"/>
              <a:t>:</a:t>
            </a:r>
          </a:p>
          <a:p>
            <a:pPr marL="273050" lvl="1" indent="0">
              <a:buNone/>
            </a:pPr>
            <a:endParaRPr lang="fi-FI" sz="1000" dirty="0"/>
          </a:p>
          <a:p>
            <a:pPr marL="273050" lvl="1" indent="0">
              <a:buNone/>
            </a:pPr>
            <a:r>
              <a:rPr lang="fi-FI" sz="1000" dirty="0" smtClean="0"/>
              <a:t>Marjut Reiman	Anne Hyvärinen		Hannu Viitanen</a:t>
            </a:r>
          </a:p>
          <a:p>
            <a:pPr marL="273050" lvl="1" indent="0">
              <a:buNone/>
            </a:pPr>
            <a:r>
              <a:rPr lang="fi-FI" sz="1000" dirty="0" smtClean="0">
                <a:hlinkClick r:id="rId3"/>
              </a:rPr>
              <a:t>marjut.reiman@ttl.fi</a:t>
            </a:r>
            <a:r>
              <a:rPr lang="fi-FI" sz="1000" dirty="0" smtClean="0"/>
              <a:t>	</a:t>
            </a:r>
            <a:r>
              <a:rPr lang="fi-FI" sz="1000" dirty="0" smtClean="0">
                <a:hlinkClick r:id="rId4"/>
              </a:rPr>
              <a:t>anne.hyvarinen@thl.fi</a:t>
            </a:r>
            <a:r>
              <a:rPr lang="fi-FI" sz="1000" dirty="0" smtClean="0"/>
              <a:t>	</a:t>
            </a:r>
            <a:r>
              <a:rPr lang="fi-FI" sz="1000" dirty="0" smtClean="0">
                <a:hlinkClick r:id="rId5"/>
              </a:rPr>
              <a:t>hannu.viitanen@luukku.com</a:t>
            </a:r>
            <a:endParaRPr lang="fi-FI" sz="1000" dirty="0" smtClean="0"/>
          </a:p>
          <a:p>
            <a:pPr marL="273050" lvl="1" indent="0">
              <a:buNone/>
            </a:pPr>
            <a:endParaRPr lang="fi-FI" sz="1000" dirty="0"/>
          </a:p>
          <a:p>
            <a:pPr marL="0" indent="0">
              <a:buNone/>
            </a:pPr>
            <a:endParaRPr lang="fi-FI" sz="1000" dirty="0"/>
          </a:p>
          <a:p>
            <a:endParaRPr lang="fi-FI" dirty="0"/>
          </a:p>
        </p:txBody>
      </p:sp>
    </p:spTree>
    <p:extLst>
      <p:ext uri="{BB962C8B-B14F-4D97-AF65-F5344CB8AC3E}">
        <p14:creationId xmlns:p14="http://schemas.microsoft.com/office/powerpoint/2010/main" val="227073870"/>
      </p:ext>
    </p:extLst>
  </p:cSld>
  <p:clrMapOvr>
    <a:masterClrMapping/>
  </p:clrMapOvr>
  <p:transition spd="med">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2"/>
          <p:cNvSpPr>
            <a:spLocks noGrp="1"/>
          </p:cNvSpPr>
          <p:nvPr>
            <p:ph type="title"/>
          </p:nvPr>
        </p:nvSpPr>
        <p:spPr/>
        <p:txBody>
          <a:bodyPr>
            <a:normAutofit/>
          </a:bodyPr>
          <a:lstStyle/>
          <a:p>
            <a:r>
              <a:rPr lang="fi-FI" altLang="fi-FI" sz="2800" dirty="0" smtClean="0">
                <a:ea typeface="ＭＳ Ｐゴシック" panose="020B0600070205080204" pitchFamily="34" charset="-128"/>
              </a:rPr>
              <a:t>Selvityksen vaiheet</a:t>
            </a:r>
            <a:endParaRPr lang="fi-FI" altLang="fi-FI" sz="2800" dirty="0" smtClean="0">
              <a:solidFill>
                <a:srgbClr val="FF0000"/>
              </a:solidFill>
              <a:ea typeface="ＭＳ Ｐゴシック" panose="020B0600070205080204" pitchFamily="34" charset="-128"/>
            </a:endParaRPr>
          </a:p>
        </p:txBody>
      </p:sp>
      <p:sp>
        <p:nvSpPr>
          <p:cNvPr id="17414" name="Rectangle 3"/>
          <p:cNvSpPr>
            <a:spLocks noGrp="1"/>
          </p:cNvSpPr>
          <p:nvPr>
            <p:ph idx="1"/>
          </p:nvPr>
        </p:nvSpPr>
        <p:spPr/>
        <p:txBody>
          <a:bodyPr>
            <a:normAutofit/>
          </a:bodyPr>
          <a:lstStyle/>
          <a:p>
            <a:pPr>
              <a:lnSpc>
                <a:spcPts val="1900"/>
              </a:lnSpc>
            </a:pPr>
            <a:r>
              <a:rPr lang="fi-FI" altLang="fi-FI" sz="1800" b="1" dirty="0">
                <a:ea typeface="ＭＳ Ｐゴシック" panose="020B0600070205080204" pitchFamily="34" charset="-128"/>
                <a:cs typeface="ＭＳ Ｐゴシック" panose="020B0600070205080204" pitchFamily="34" charset="-128"/>
              </a:rPr>
              <a:t>T</a:t>
            </a:r>
            <a:r>
              <a:rPr lang="fi-FI" altLang="fi-FI" sz="1800" b="1" dirty="0" smtClean="0">
                <a:ea typeface="ＭＳ Ｐゴシック" panose="020B0600070205080204" pitchFamily="34" charset="-128"/>
                <a:cs typeface="ＭＳ Ｐゴシック" panose="020B0600070205080204" pitchFamily="34" charset="-128"/>
              </a:rPr>
              <a:t>austatietojen keräys</a:t>
            </a:r>
          </a:p>
          <a:p>
            <a:pPr>
              <a:lnSpc>
                <a:spcPts val="1900"/>
              </a:lnSpc>
            </a:pPr>
            <a:endParaRPr lang="fi-FI" altLang="fi-FI" sz="1800" b="1" dirty="0" smtClean="0">
              <a:ea typeface="ＭＳ Ｐゴシック" panose="020B0600070205080204" pitchFamily="34" charset="-128"/>
              <a:cs typeface="ＭＳ Ｐゴシック" panose="020B0600070205080204" pitchFamily="34" charset="-128"/>
            </a:endParaRPr>
          </a:p>
          <a:p>
            <a:pPr>
              <a:lnSpc>
                <a:spcPts val="1900"/>
              </a:lnSpc>
            </a:pPr>
            <a:r>
              <a:rPr lang="fi-FI" altLang="fi-FI" sz="1800" b="1" dirty="0">
                <a:ea typeface="ＭＳ Ｐゴシック" panose="020B0600070205080204" pitchFamily="34" charset="-128"/>
                <a:cs typeface="ＭＳ Ｐゴシック" panose="020B0600070205080204" pitchFamily="34" charset="-128"/>
              </a:rPr>
              <a:t>A</a:t>
            </a:r>
            <a:r>
              <a:rPr lang="fi-FI" altLang="fi-FI" sz="1800" b="1" dirty="0" smtClean="0">
                <a:ea typeface="ＭＳ Ｐゴシック" panose="020B0600070205080204" pitchFamily="34" charset="-128"/>
                <a:cs typeface="ＭＳ Ｐゴシック" panose="020B0600070205080204" pitchFamily="34" charset="-128"/>
              </a:rPr>
              <a:t>lustava arvio sisäilmasto-ongelmien aiheuttajasta / aiheuttajista</a:t>
            </a:r>
          </a:p>
          <a:p>
            <a:pPr>
              <a:lnSpc>
                <a:spcPts val="1900"/>
              </a:lnSpc>
            </a:pPr>
            <a:endParaRPr lang="fi-FI" altLang="fi-FI" sz="1800" b="1" dirty="0" smtClean="0">
              <a:ea typeface="ＭＳ Ｐゴシック" panose="020B0600070205080204" pitchFamily="34" charset="-128"/>
              <a:cs typeface="ＭＳ Ｐゴシック" panose="020B0600070205080204" pitchFamily="34" charset="-128"/>
            </a:endParaRPr>
          </a:p>
          <a:p>
            <a:pPr>
              <a:lnSpc>
                <a:spcPts val="1900"/>
              </a:lnSpc>
            </a:pPr>
            <a:r>
              <a:rPr lang="fi-FI" altLang="fi-FI" sz="1800" b="1" dirty="0">
                <a:ea typeface="ＭＳ Ｐゴシック" panose="020B0600070205080204" pitchFamily="34" charset="-128"/>
                <a:cs typeface="ＭＳ Ｐゴシック" panose="020B0600070205080204" pitchFamily="34" charset="-128"/>
              </a:rPr>
              <a:t>S</a:t>
            </a:r>
            <a:r>
              <a:rPr lang="fi-FI" altLang="fi-FI" sz="1800" b="1" dirty="0" smtClean="0">
                <a:ea typeface="ＭＳ Ｐゴシック" panose="020B0600070205080204" pitchFamily="34" charset="-128"/>
                <a:cs typeface="ＭＳ Ｐゴシック" panose="020B0600070205080204" pitchFamily="34" charset="-128"/>
              </a:rPr>
              <a:t>elvityksen sisältö suunnitellaan sellaiseksi, että mahdollisista aiheuttajista ja niiden esiintymiseen johtaneista syistä saadaan lisätietoa</a:t>
            </a:r>
          </a:p>
          <a:p>
            <a:pPr>
              <a:lnSpc>
                <a:spcPts val="1900"/>
              </a:lnSpc>
            </a:pPr>
            <a:endParaRPr lang="fi-FI" altLang="fi-FI" sz="1800" b="1" dirty="0" smtClean="0">
              <a:ea typeface="ＭＳ Ｐゴシック" panose="020B0600070205080204" pitchFamily="34" charset="-128"/>
              <a:cs typeface="ＭＳ Ｐゴシック" panose="020B0600070205080204" pitchFamily="34" charset="-128"/>
            </a:endParaRPr>
          </a:p>
          <a:p>
            <a:pPr>
              <a:lnSpc>
                <a:spcPts val="1900"/>
              </a:lnSpc>
            </a:pPr>
            <a:r>
              <a:rPr lang="fi-FI" altLang="fi-FI" sz="1800" dirty="0">
                <a:ea typeface="ＭＳ Ｐゴシック" panose="020B0600070205080204" pitchFamily="34" charset="-128"/>
                <a:cs typeface="ＭＳ Ｐゴシック" panose="020B0600070205080204" pitchFamily="34" charset="-128"/>
              </a:rPr>
              <a:t>T</a:t>
            </a:r>
            <a:r>
              <a:rPr lang="fi-FI" altLang="fi-FI" sz="1800" dirty="0" smtClean="0">
                <a:ea typeface="ＭＳ Ｐゴシック" panose="020B0600070205080204" pitchFamily="34" charset="-128"/>
                <a:cs typeface="ＭＳ Ｐゴシック" panose="020B0600070205080204" pitchFamily="34" charset="-128"/>
              </a:rPr>
              <a:t>arkennettu arvio sisäilmasto-ongelmien aiheuttajasta / aiheuttajista  selvityksessä saatujen tietojen (mittausten, näytteistä tehtyjen analyysien yms.) perusteella</a:t>
            </a:r>
          </a:p>
          <a:p>
            <a:pPr>
              <a:lnSpc>
                <a:spcPts val="1900"/>
              </a:lnSpc>
            </a:pPr>
            <a:endParaRPr lang="fi-FI" altLang="fi-FI" sz="1800" dirty="0" smtClean="0">
              <a:ea typeface="ＭＳ Ｐゴシック" panose="020B0600070205080204" pitchFamily="34" charset="-128"/>
              <a:cs typeface="ＭＳ Ｐゴシック" panose="020B0600070205080204" pitchFamily="34" charset="-128"/>
            </a:endParaRPr>
          </a:p>
          <a:p>
            <a:pPr>
              <a:lnSpc>
                <a:spcPts val="1900"/>
              </a:lnSpc>
            </a:pPr>
            <a:r>
              <a:rPr lang="fi-FI" altLang="fi-FI" sz="1800" dirty="0">
                <a:ea typeface="ＭＳ Ｐゴシック" panose="020B0600070205080204" pitchFamily="34" charset="-128"/>
                <a:cs typeface="ＭＳ Ｐゴシック" panose="020B0600070205080204" pitchFamily="34" charset="-128"/>
              </a:rPr>
              <a:t>S</a:t>
            </a:r>
            <a:r>
              <a:rPr lang="fi-FI" altLang="fi-FI" sz="1800" dirty="0" smtClean="0">
                <a:ea typeface="ＭＳ Ｐゴシック" panose="020B0600070205080204" pitchFamily="34" charset="-128"/>
                <a:cs typeface="ＭＳ Ｐゴシック" panose="020B0600070205080204" pitchFamily="34" charset="-128"/>
              </a:rPr>
              <a:t>uositusten laatiminen sisäilmasto-ongelmien aiheuttajien ja niiden esiintymiseen johtaneiden syiden poistamiseksi</a:t>
            </a:r>
          </a:p>
        </p:txBody>
      </p:sp>
      <p:sp>
        <p:nvSpPr>
          <p:cNvPr id="17412" name="Alatunnisteen paikkamerkki 10"/>
          <p:cNvSpPr>
            <a:spLocks noGrp="1"/>
          </p:cNvSpPr>
          <p:nvPr>
            <p:ph type="ftr" sz="quarter" idx="11"/>
          </p:nvPr>
        </p:nvSpPr>
        <p:spPr bwMode="auto">
          <a:xfrm>
            <a:off x="395536" y="6054725"/>
            <a:ext cx="1799091"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r>
              <a:rPr lang="fi-FI" altLang="fi-FI" sz="900" smtClean="0">
                <a:solidFill>
                  <a:schemeClr val="tx1"/>
                </a:solidFill>
              </a:rPr>
              <a:t>Marjut Reiman</a:t>
            </a:r>
          </a:p>
        </p:txBody>
      </p:sp>
      <p:sp>
        <p:nvSpPr>
          <p:cNvPr id="17411" name="Dian numeron paikkamerkki 9"/>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fld id="{51F13C0D-0487-45C3-B2D4-E4ECB8252DE8}" type="slidenum">
              <a:rPr lang="fi-FI" altLang="fi-FI" sz="900" smtClean="0">
                <a:solidFill>
                  <a:schemeClr val="tx1"/>
                </a:solidFill>
              </a:rPr>
              <a:pPr>
                <a:spcBef>
                  <a:spcPct val="0"/>
                </a:spcBef>
                <a:buClrTx/>
                <a:buFontTx/>
                <a:buNone/>
              </a:pPr>
              <a:t>20</a:t>
            </a:fld>
            <a:endParaRPr lang="fi-FI" altLang="fi-FI" sz="900" smtClean="0">
              <a:solidFill>
                <a:schemeClr val="tx1"/>
              </a:solidFill>
            </a:endParaRPr>
          </a:p>
        </p:txBody>
      </p:sp>
    </p:spTree>
    <p:extLst>
      <p:ext uri="{BB962C8B-B14F-4D97-AF65-F5344CB8AC3E}">
        <p14:creationId xmlns:p14="http://schemas.microsoft.com/office/powerpoint/2010/main" val="2380477260"/>
      </p:ext>
    </p:extLst>
  </p:cSld>
  <p:clrMapOvr>
    <a:masterClrMapping/>
  </p:clrMapOvr>
  <p:transition spd="med">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3" name="Rectangle 2"/>
          <p:cNvSpPr>
            <a:spLocks noGrp="1"/>
          </p:cNvSpPr>
          <p:nvPr>
            <p:ph type="title"/>
          </p:nvPr>
        </p:nvSpPr>
        <p:spPr/>
        <p:txBody>
          <a:bodyPr>
            <a:noAutofit/>
          </a:bodyPr>
          <a:lstStyle/>
          <a:p>
            <a:r>
              <a:rPr lang="fi-FI" altLang="fi-FI" sz="2800" dirty="0" smtClean="0">
                <a:ea typeface="ＭＳ Ｐゴシック" panose="020B0600070205080204" pitchFamily="34" charset="-128"/>
                <a:cs typeface="ＭＳ Ｐゴシック" panose="020B0600070205080204" pitchFamily="34" charset="-128"/>
              </a:rPr>
              <a:t>Alustavan arvion tekeminen sisäilmasto-ongelmien aiheuttajasta / </a:t>
            </a:r>
            <a:r>
              <a:rPr lang="fi-FI" altLang="fi-FI" sz="2800" smtClean="0">
                <a:ea typeface="ＭＳ Ｐゴシック" panose="020B0600070205080204" pitchFamily="34" charset="-128"/>
                <a:cs typeface="ＭＳ Ｐゴシック" panose="020B0600070205080204" pitchFamily="34" charset="-128"/>
              </a:rPr>
              <a:t>aiheuttajista </a:t>
            </a:r>
            <a:r>
              <a:rPr lang="fi-FI" altLang="fi-FI" sz="2800" dirty="0" smtClean="0">
                <a:ea typeface="ＭＳ Ｐゴシック" panose="020B0600070205080204" pitchFamily="34" charset="-128"/>
                <a:cs typeface="ＭＳ Ｐゴシック" panose="020B0600070205080204" pitchFamily="34" charset="-128"/>
              </a:rPr>
              <a:t> </a:t>
            </a:r>
            <a:r>
              <a:rPr lang="fi-FI" altLang="fi-FI" sz="2800" smtClean="0">
                <a:ea typeface="ＭＳ Ｐゴシック" panose="020B0600070205080204" pitchFamily="34" charset="-128"/>
                <a:cs typeface="ＭＳ Ｐゴシック" panose="020B0600070205080204" pitchFamily="34" charset="-128"/>
              </a:rPr>
              <a:t>1/4</a:t>
            </a:r>
            <a:endParaRPr lang="fi-FI" altLang="fi-FI" sz="2400" dirty="0" smtClean="0">
              <a:solidFill>
                <a:srgbClr val="FF0000"/>
              </a:solidFill>
              <a:ea typeface="ＭＳ Ｐゴシック" panose="020B0600070205080204" pitchFamily="34" charset="-128"/>
            </a:endParaRPr>
          </a:p>
        </p:txBody>
      </p:sp>
      <p:sp>
        <p:nvSpPr>
          <p:cNvPr id="27654" name="Rectangle 3"/>
          <p:cNvSpPr>
            <a:spLocks noGrp="1"/>
          </p:cNvSpPr>
          <p:nvPr>
            <p:ph idx="1"/>
          </p:nvPr>
        </p:nvSpPr>
        <p:spPr>
          <a:solidFill>
            <a:schemeClr val="bg1"/>
          </a:solidFill>
        </p:spPr>
        <p:txBody>
          <a:bodyPr>
            <a:normAutofit/>
          </a:bodyPr>
          <a:lstStyle/>
          <a:p>
            <a:r>
              <a:rPr lang="fi-FI" altLang="fi-FI" sz="1800" b="1" dirty="0" smtClean="0">
                <a:ea typeface="ＭＳ Ｐゴシック" panose="020B0600070205080204" pitchFamily="34" charset="-128"/>
                <a:cs typeface="ＭＳ Ｐゴシック" panose="020B0600070205080204" pitchFamily="34" charset="-128"/>
              </a:rPr>
              <a:t>Alustava arvio tehdään teoreettiseen tietoon nojautuen taustatietojen perusteella.</a:t>
            </a:r>
            <a:endParaRPr lang="fi-FI" altLang="fi-FI" sz="1800" b="1" dirty="0">
              <a:ea typeface="ＭＳ Ｐゴシック" panose="020B0600070205080204" pitchFamily="34" charset="-128"/>
              <a:cs typeface="ＭＳ Ｐゴシック" panose="020B0600070205080204" pitchFamily="34" charset="-128"/>
            </a:endParaRPr>
          </a:p>
          <a:p>
            <a:endParaRPr lang="fi-FI" altLang="fi-FI" sz="1800" b="1" dirty="0" smtClean="0">
              <a:ea typeface="ＭＳ Ｐゴシック" panose="020B0600070205080204" pitchFamily="34" charset="-128"/>
              <a:cs typeface="Georgia" panose="02040502050405020303" pitchFamily="18" charset="0"/>
            </a:endParaRPr>
          </a:p>
          <a:p>
            <a:pPr marL="266700" lvl="1" indent="-266700"/>
            <a:r>
              <a:rPr lang="fi-FI" altLang="fi-FI" dirty="0" smtClean="0">
                <a:ea typeface="ＭＳ Ｐゴシック" panose="020B0600070205080204" pitchFamily="34" charset="-128"/>
                <a:cs typeface="Georgia" panose="02040502050405020303" pitchFamily="18" charset="0"/>
              </a:rPr>
              <a:t>Sisäilmaongelman mahdollisesta aiheuttajasta (useimmiten  sisäilmaongelmia aiheuttavat useat tekijät samanaikaisesti) antavat viitteitä rakennuksen tekninen kunto</a:t>
            </a:r>
            <a:r>
              <a:rPr lang="fi-FI" altLang="fi-FI" dirty="0">
                <a:ea typeface="ＭＳ Ｐゴシック" panose="020B0600070205080204" pitchFamily="34" charset="-128"/>
                <a:cs typeface="Georgia" panose="02040502050405020303" pitchFamily="18" charset="0"/>
              </a:rPr>
              <a:t>, </a:t>
            </a:r>
            <a:r>
              <a:rPr lang="fi-FI" altLang="fi-FI" dirty="0" smtClean="0">
                <a:ea typeface="ＭＳ Ｐゴシック" panose="020B0600070205080204" pitchFamily="34" charset="-128"/>
                <a:cs typeface="Georgia" panose="02040502050405020303" pitchFamily="18" charset="0"/>
              </a:rPr>
              <a:t>riskirakenteet, materiaalit, minkä vuoksi on tärkeää koota </a:t>
            </a:r>
            <a:r>
              <a:rPr lang="fi-FI" altLang="fi-FI" dirty="0">
                <a:ea typeface="ＭＳ Ｐゴシック" panose="020B0600070205080204" pitchFamily="34" charset="-128"/>
                <a:cs typeface="Georgia" panose="02040502050405020303" pitchFamily="18" charset="0"/>
              </a:rPr>
              <a:t>ja </a:t>
            </a:r>
            <a:r>
              <a:rPr lang="fi-FI" altLang="fi-FI" dirty="0" smtClean="0">
                <a:ea typeface="ＭＳ Ｐゴシック" panose="020B0600070205080204" pitchFamily="34" charset="-128"/>
                <a:cs typeface="Georgia" panose="02040502050405020303" pitchFamily="18" charset="0"/>
              </a:rPr>
              <a:t>analysoida kaikki rakennukseen </a:t>
            </a:r>
            <a:r>
              <a:rPr lang="fi-FI" altLang="fi-FI" dirty="0">
                <a:ea typeface="ＭＳ Ｐゴシック" panose="020B0600070205080204" pitchFamily="34" charset="-128"/>
                <a:cs typeface="Georgia" panose="02040502050405020303" pitchFamily="18" charset="0"/>
              </a:rPr>
              <a:t>liittyvä </a:t>
            </a:r>
            <a:r>
              <a:rPr lang="fi-FI" altLang="fi-FI" dirty="0" smtClean="0">
                <a:ea typeface="ＭＳ Ｐゴシック" panose="020B0600070205080204" pitchFamily="34" charset="-128"/>
                <a:cs typeface="Georgia" panose="02040502050405020303" pitchFamily="18" charset="0"/>
              </a:rPr>
              <a:t>tiedot.</a:t>
            </a:r>
          </a:p>
          <a:p>
            <a:pPr marL="266700" lvl="1" indent="-266700"/>
            <a:endParaRPr lang="fi-FI" altLang="fi-FI" dirty="0">
              <a:ea typeface="ＭＳ Ｐゴシック" panose="020B0600070205080204" pitchFamily="34" charset="-128"/>
              <a:cs typeface="Georgia" panose="02040502050405020303" pitchFamily="18" charset="0"/>
            </a:endParaRPr>
          </a:p>
          <a:p>
            <a:pPr marL="266700" lvl="1" indent="-266700"/>
            <a:r>
              <a:rPr lang="fi-FI" altLang="fi-FI" dirty="0" smtClean="0">
                <a:ea typeface="ＭＳ Ｐゴシック" panose="020B0600070205080204" pitchFamily="34" charset="-128"/>
                <a:cs typeface="Georgia" panose="02040502050405020303" pitchFamily="18" charset="0"/>
              </a:rPr>
              <a:t>Tietojen avulla voidaan parhaimmillaan sulkea pois epätodennäköisiä ongelman aiheuttajia (esim. haitta-aineet) ja keskittyä tutkimusstrategiassa todennäköisimpiin (esim. </a:t>
            </a:r>
            <a:r>
              <a:rPr lang="fi-FI" altLang="fi-FI" dirty="0" err="1" smtClean="0">
                <a:ea typeface="ＭＳ Ｐゴシック" panose="020B0600070205080204" pitchFamily="34" charset="-128"/>
                <a:cs typeface="Georgia" panose="02040502050405020303" pitchFamily="18" charset="0"/>
              </a:rPr>
              <a:t>VOCit</a:t>
            </a:r>
            <a:r>
              <a:rPr lang="fi-FI" altLang="fi-FI" dirty="0" smtClean="0">
                <a:ea typeface="ＭＳ Ｐゴシック" panose="020B0600070205080204" pitchFamily="34" charset="-128"/>
                <a:cs typeface="Georgia" panose="02040502050405020303" pitchFamily="18" charset="0"/>
              </a:rPr>
              <a:t> ja mikrobit) ongelman aiheuttajiin.</a:t>
            </a:r>
          </a:p>
          <a:p>
            <a:pPr lvl="1"/>
            <a:endParaRPr lang="fi-FI" altLang="fi-FI" sz="1600" dirty="0" smtClean="0">
              <a:ea typeface="ＭＳ Ｐゴシック" panose="020B0600070205080204" pitchFamily="34" charset="-128"/>
              <a:cs typeface="Georgia" panose="02040502050405020303" pitchFamily="18" charset="0"/>
            </a:endParaRPr>
          </a:p>
        </p:txBody>
      </p:sp>
      <p:sp>
        <p:nvSpPr>
          <p:cNvPr id="27652" name="Alatunnisteen paikkamerkki 10"/>
          <p:cNvSpPr>
            <a:spLocks noGrp="1"/>
          </p:cNvSpPr>
          <p:nvPr>
            <p:ph type="ftr" sz="quarter" idx="11"/>
          </p:nvPr>
        </p:nvSpPr>
        <p:spPr bwMode="auto">
          <a:xfrm>
            <a:off x="323528" y="6054725"/>
            <a:ext cx="1799091"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r>
              <a:rPr lang="fi-FI" altLang="fi-FI" sz="900" smtClean="0">
                <a:solidFill>
                  <a:schemeClr val="tx1"/>
                </a:solidFill>
              </a:rPr>
              <a:t>Marjut Reiman</a:t>
            </a:r>
          </a:p>
        </p:txBody>
      </p:sp>
      <p:sp>
        <p:nvSpPr>
          <p:cNvPr id="27651" name="Dian numeron paikkamerkki 9"/>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fld id="{6130727F-1C3A-47A3-B846-7AD384904D52}" type="slidenum">
              <a:rPr lang="fi-FI" altLang="fi-FI" sz="900" smtClean="0">
                <a:solidFill>
                  <a:schemeClr val="tx1"/>
                </a:solidFill>
              </a:rPr>
              <a:pPr>
                <a:spcBef>
                  <a:spcPct val="0"/>
                </a:spcBef>
                <a:buClrTx/>
                <a:buFontTx/>
                <a:buNone/>
              </a:pPr>
              <a:t>21</a:t>
            </a:fld>
            <a:endParaRPr lang="fi-FI" altLang="fi-FI" sz="900" smtClean="0">
              <a:solidFill>
                <a:schemeClr val="tx1"/>
              </a:solidFill>
            </a:endParaRPr>
          </a:p>
        </p:txBody>
      </p:sp>
    </p:spTree>
    <p:extLst>
      <p:ext uri="{BB962C8B-B14F-4D97-AF65-F5344CB8AC3E}">
        <p14:creationId xmlns:p14="http://schemas.microsoft.com/office/powerpoint/2010/main" val="1580308459"/>
      </p:ext>
    </p:extLst>
  </p:cSld>
  <p:clrMapOvr>
    <a:masterClrMapping/>
  </p:clrMapOvr>
  <p:transition spd="med">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3" name="Rectangle 2"/>
          <p:cNvSpPr>
            <a:spLocks noGrp="1"/>
          </p:cNvSpPr>
          <p:nvPr>
            <p:ph type="title"/>
          </p:nvPr>
        </p:nvSpPr>
        <p:spPr/>
        <p:txBody>
          <a:bodyPr>
            <a:noAutofit/>
          </a:bodyPr>
          <a:lstStyle/>
          <a:p>
            <a:r>
              <a:rPr lang="fi-FI" altLang="fi-FI" sz="2800" dirty="0" smtClean="0">
                <a:ea typeface="ＭＳ Ｐゴシック" panose="020B0600070205080204" pitchFamily="34" charset="-128"/>
                <a:cs typeface="ＭＳ Ｐゴシック" panose="020B0600070205080204" pitchFamily="34" charset="-128"/>
              </a:rPr>
              <a:t>Alustavan arvion tekeminen sisäilmasto-ongelmien aiheuttajasta / aiheuttajista 2/4</a:t>
            </a:r>
            <a:endParaRPr lang="fi-FI" altLang="fi-FI" sz="2400" dirty="0" smtClean="0">
              <a:solidFill>
                <a:srgbClr val="FF0000"/>
              </a:solidFill>
              <a:ea typeface="ＭＳ Ｐゴシック" panose="020B0600070205080204" pitchFamily="34" charset="-128"/>
            </a:endParaRPr>
          </a:p>
        </p:txBody>
      </p:sp>
      <p:sp>
        <p:nvSpPr>
          <p:cNvPr id="27654" name="Rectangle 3"/>
          <p:cNvSpPr>
            <a:spLocks noGrp="1"/>
          </p:cNvSpPr>
          <p:nvPr>
            <p:ph idx="1"/>
          </p:nvPr>
        </p:nvSpPr>
        <p:spPr>
          <a:solidFill>
            <a:schemeClr val="bg1"/>
          </a:solidFill>
        </p:spPr>
        <p:txBody>
          <a:bodyPr>
            <a:normAutofit/>
          </a:bodyPr>
          <a:lstStyle/>
          <a:p>
            <a:r>
              <a:rPr lang="fi-FI" altLang="fi-FI" sz="1800" b="1" dirty="0" smtClean="0">
                <a:ea typeface="ＭＳ Ｐゴシック" panose="020B0600070205080204" pitchFamily="34" charset="-128"/>
                <a:cs typeface="Georgia" panose="02040502050405020303" pitchFamily="18" charset="0"/>
              </a:rPr>
              <a:t>Ilmanvaihdon toimivuus ja tekninen kunto</a:t>
            </a:r>
          </a:p>
          <a:p>
            <a:pPr marL="0" indent="0">
              <a:buNone/>
            </a:pPr>
            <a:endParaRPr lang="fi-FI" altLang="fi-FI" sz="1800" dirty="0" smtClean="0">
              <a:ea typeface="ＭＳ Ｐゴシック" panose="020B0600070205080204" pitchFamily="34" charset="-128"/>
              <a:cs typeface="Georgia" panose="02040502050405020303" pitchFamily="18" charset="0"/>
            </a:endParaRPr>
          </a:p>
          <a:p>
            <a:r>
              <a:rPr lang="fi-FI" altLang="fi-FI" sz="1800" dirty="0" smtClean="0">
                <a:ea typeface="ＭＳ Ｐゴシック" panose="020B0600070205080204" pitchFamily="34" charset="-128"/>
                <a:cs typeface="Georgia" panose="02040502050405020303" pitchFamily="18" charset="0"/>
              </a:rPr>
              <a:t>Ilmanvaihtolaitteiston ikä, tuloilmakoneiden sijainti ja tieto äänenvaimentimista voi antaa viitteitä mahdollisesta kuitujen osuudesta sisäilmaongelmissa.</a:t>
            </a:r>
          </a:p>
          <a:p>
            <a:endParaRPr lang="fi-FI" altLang="fi-FI" sz="1800" dirty="0">
              <a:ea typeface="ＭＳ Ｐゴシック" panose="020B0600070205080204" pitchFamily="34" charset="-128"/>
              <a:cs typeface="Georgia" panose="02040502050405020303" pitchFamily="18" charset="0"/>
            </a:endParaRPr>
          </a:p>
          <a:p>
            <a:r>
              <a:rPr lang="fi-FI" altLang="fi-FI" sz="1800" dirty="0" smtClean="0">
                <a:ea typeface="ＭＳ Ｐゴシック" panose="020B0600070205080204" pitchFamily="34" charset="-128"/>
                <a:cs typeface="Georgia" panose="02040502050405020303" pitchFamily="18" charset="0"/>
              </a:rPr>
              <a:t>Hyvin toimiva ilmanvaihto voi vähentää sisäilmaongelmia ja huonosti toimiva ilmanvaihto puolestaan voimistaa niitä.</a:t>
            </a:r>
          </a:p>
          <a:p>
            <a:endParaRPr lang="fi-FI" altLang="fi-FI" sz="1800" dirty="0" smtClean="0">
              <a:ea typeface="ＭＳ Ｐゴシック" panose="020B0600070205080204" pitchFamily="34" charset="-128"/>
              <a:cs typeface="Georgia" panose="02040502050405020303" pitchFamily="18" charset="0"/>
            </a:endParaRPr>
          </a:p>
          <a:p>
            <a:endParaRPr lang="fi-FI" altLang="fi-FI" sz="1800" b="1" dirty="0">
              <a:ea typeface="ＭＳ Ｐゴシック" panose="020B0600070205080204" pitchFamily="34" charset="-128"/>
              <a:cs typeface="Georgia" panose="02040502050405020303" pitchFamily="18" charset="0"/>
            </a:endParaRPr>
          </a:p>
          <a:p>
            <a:pPr lvl="1"/>
            <a:endParaRPr lang="fi-FI" altLang="fi-FI" dirty="0" smtClean="0">
              <a:ea typeface="ＭＳ Ｐゴシック" panose="020B0600070205080204" pitchFamily="34" charset="-128"/>
              <a:cs typeface="Georgia" panose="02040502050405020303" pitchFamily="18" charset="0"/>
            </a:endParaRPr>
          </a:p>
        </p:txBody>
      </p:sp>
      <p:sp>
        <p:nvSpPr>
          <p:cNvPr id="27652" name="Alatunnisteen paikkamerkki 10"/>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r>
              <a:rPr lang="fi-FI" altLang="fi-FI" sz="900" smtClean="0">
                <a:solidFill>
                  <a:schemeClr val="tx1"/>
                </a:solidFill>
              </a:rPr>
              <a:t>Marjut Reiman</a:t>
            </a:r>
          </a:p>
        </p:txBody>
      </p:sp>
      <p:sp>
        <p:nvSpPr>
          <p:cNvPr id="27651" name="Dian numeron paikkamerkki 9"/>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fld id="{6130727F-1C3A-47A3-B846-7AD384904D52}" type="slidenum">
              <a:rPr lang="fi-FI" altLang="fi-FI" sz="900" smtClean="0">
                <a:solidFill>
                  <a:schemeClr val="tx1"/>
                </a:solidFill>
              </a:rPr>
              <a:pPr>
                <a:spcBef>
                  <a:spcPct val="0"/>
                </a:spcBef>
                <a:buClrTx/>
                <a:buFontTx/>
                <a:buNone/>
              </a:pPr>
              <a:t>22</a:t>
            </a:fld>
            <a:endParaRPr lang="fi-FI" altLang="fi-FI" sz="900" smtClean="0">
              <a:solidFill>
                <a:schemeClr val="tx1"/>
              </a:solidFill>
            </a:endParaRPr>
          </a:p>
        </p:txBody>
      </p:sp>
    </p:spTree>
    <p:extLst>
      <p:ext uri="{BB962C8B-B14F-4D97-AF65-F5344CB8AC3E}">
        <p14:creationId xmlns:p14="http://schemas.microsoft.com/office/powerpoint/2010/main" val="704450664"/>
      </p:ext>
    </p:extLst>
  </p:cSld>
  <p:clrMapOvr>
    <a:masterClrMapping/>
  </p:clrMapOvr>
  <p:transition spd="med">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3" name="Rectangle 2"/>
          <p:cNvSpPr>
            <a:spLocks noGrp="1"/>
          </p:cNvSpPr>
          <p:nvPr>
            <p:ph type="title"/>
          </p:nvPr>
        </p:nvSpPr>
        <p:spPr/>
        <p:txBody>
          <a:bodyPr>
            <a:noAutofit/>
          </a:bodyPr>
          <a:lstStyle/>
          <a:p>
            <a:r>
              <a:rPr lang="fi-FI" altLang="fi-FI" sz="2800" dirty="0" smtClean="0">
                <a:ea typeface="ＭＳ Ｐゴシック" panose="020B0600070205080204" pitchFamily="34" charset="-128"/>
                <a:cs typeface="ＭＳ Ｐゴシック" panose="020B0600070205080204" pitchFamily="34" charset="-128"/>
              </a:rPr>
              <a:t>Alustavan arvion tekeminen sisäilmasto-ongelmien aiheuttajasta / aiheuttajista  3/4</a:t>
            </a:r>
            <a:endParaRPr lang="fi-FI" altLang="fi-FI" sz="2800" dirty="0" smtClean="0">
              <a:solidFill>
                <a:srgbClr val="FF0000"/>
              </a:solidFill>
              <a:ea typeface="ＭＳ Ｐゴシック" panose="020B0600070205080204" pitchFamily="34" charset="-128"/>
            </a:endParaRPr>
          </a:p>
        </p:txBody>
      </p:sp>
      <p:sp>
        <p:nvSpPr>
          <p:cNvPr id="27654" name="Rectangle 3"/>
          <p:cNvSpPr>
            <a:spLocks noGrp="1"/>
          </p:cNvSpPr>
          <p:nvPr>
            <p:ph idx="1"/>
          </p:nvPr>
        </p:nvSpPr>
        <p:spPr>
          <a:solidFill>
            <a:schemeClr val="bg1"/>
          </a:solidFill>
        </p:spPr>
        <p:txBody>
          <a:bodyPr>
            <a:normAutofit/>
          </a:bodyPr>
          <a:lstStyle/>
          <a:p>
            <a:pPr marL="266700" lvl="1" indent="-266700"/>
            <a:r>
              <a:rPr lang="fi-FI" altLang="fi-FI" b="1" dirty="0">
                <a:ea typeface="ＭＳ Ｐゴシック" panose="020B0600070205080204" pitchFamily="34" charset="-128"/>
                <a:cs typeface="Georgia" panose="02040502050405020303" pitchFamily="18" charset="0"/>
              </a:rPr>
              <a:t>M</a:t>
            </a:r>
            <a:r>
              <a:rPr lang="fi-FI" altLang="fi-FI" b="1" dirty="0" smtClean="0">
                <a:ea typeface="ＭＳ Ｐゴシック" panose="020B0600070205080204" pitchFamily="34" charset="-128"/>
                <a:cs typeface="Georgia" panose="02040502050405020303" pitchFamily="18" charset="0"/>
              </a:rPr>
              <a:t>ahdolliset mikrobilähteet</a:t>
            </a:r>
          </a:p>
          <a:p>
            <a:pPr marL="266700" lvl="1" indent="-266700"/>
            <a:endParaRPr lang="fi-FI" altLang="fi-FI" b="1" dirty="0">
              <a:ea typeface="ＭＳ Ｐゴシック" panose="020B0600070205080204" pitchFamily="34" charset="-128"/>
              <a:cs typeface="Georgia" panose="02040502050405020303" pitchFamily="18" charset="0"/>
            </a:endParaRPr>
          </a:p>
          <a:p>
            <a:pPr marL="266700" lvl="1" indent="-266700"/>
            <a:r>
              <a:rPr lang="fi-FI" altLang="fi-FI" dirty="0">
                <a:ea typeface="ＭＳ Ｐゴシック" panose="020B0600070205080204" pitchFamily="34" charset="-128"/>
                <a:cs typeface="Georgia" panose="02040502050405020303" pitchFamily="18" charset="0"/>
              </a:rPr>
              <a:t>R</a:t>
            </a:r>
            <a:r>
              <a:rPr lang="fi-FI" altLang="fi-FI" dirty="0" smtClean="0">
                <a:ea typeface="ＭＳ Ｐゴシック" panose="020B0600070205080204" pitchFamily="34" charset="-128"/>
                <a:cs typeface="Georgia" panose="02040502050405020303" pitchFamily="18" charset="0"/>
              </a:rPr>
              <a:t>iskirakenteissa tai vesivahinkoalueilla oleva puumateriaali on todennäköinen mikrobilähde</a:t>
            </a:r>
          </a:p>
          <a:p>
            <a:pPr marL="266700" lvl="1" indent="-266700"/>
            <a:endParaRPr lang="fi-FI" altLang="fi-FI" dirty="0">
              <a:ea typeface="ＭＳ Ｐゴシック" panose="020B0600070205080204" pitchFamily="34" charset="-128"/>
              <a:cs typeface="Georgia" panose="02040502050405020303" pitchFamily="18" charset="0"/>
            </a:endParaRPr>
          </a:p>
          <a:p>
            <a:pPr marL="266700" lvl="1" indent="-266700"/>
            <a:r>
              <a:rPr lang="fi-FI" altLang="fi-FI" dirty="0">
                <a:ea typeface="ＭＳ Ｐゴシック" panose="020B0600070205080204" pitchFamily="34" charset="-128"/>
                <a:cs typeface="Georgia" panose="02040502050405020303" pitchFamily="18" charset="0"/>
              </a:rPr>
              <a:t>K</a:t>
            </a:r>
            <a:r>
              <a:rPr lang="fi-FI" altLang="fi-FI" dirty="0" smtClean="0">
                <a:ea typeface="ＭＳ Ｐゴシック" panose="020B0600070205080204" pitchFamily="34" charset="-128"/>
                <a:cs typeface="Georgia" panose="02040502050405020303" pitchFamily="18" charset="0"/>
              </a:rPr>
              <a:t>ostuneet lämmöneristemateriaalit</a:t>
            </a:r>
          </a:p>
          <a:p>
            <a:pPr marL="266700" lvl="1" indent="-266700"/>
            <a:endParaRPr lang="fi-FI" altLang="fi-FI" dirty="0">
              <a:ea typeface="ＭＳ Ｐゴシック" panose="020B0600070205080204" pitchFamily="34" charset="-128"/>
              <a:cs typeface="Georgia" panose="02040502050405020303" pitchFamily="18" charset="0"/>
            </a:endParaRPr>
          </a:p>
          <a:p>
            <a:pPr marL="266700" lvl="1" indent="-266700"/>
            <a:r>
              <a:rPr lang="fi-FI" altLang="fi-FI" dirty="0">
                <a:ea typeface="ＭＳ Ｐゴシック" panose="020B0600070205080204" pitchFamily="34" charset="-128"/>
                <a:cs typeface="Georgia" panose="02040502050405020303" pitchFamily="18" charset="0"/>
              </a:rPr>
              <a:t>K</a:t>
            </a:r>
            <a:r>
              <a:rPr lang="fi-FI" altLang="fi-FI" dirty="0" smtClean="0">
                <a:ea typeface="ＭＳ Ｐゴシック" panose="020B0600070205080204" pitchFamily="34" charset="-128"/>
                <a:cs typeface="Georgia" panose="02040502050405020303" pitchFamily="18" charset="0"/>
              </a:rPr>
              <a:t>ostuneet pinnoitteet</a:t>
            </a:r>
          </a:p>
          <a:p>
            <a:pPr marL="266700" lvl="1" indent="-266700"/>
            <a:endParaRPr lang="fi-FI" altLang="fi-FI" dirty="0">
              <a:ea typeface="ＭＳ Ｐゴシック" panose="020B0600070205080204" pitchFamily="34" charset="-128"/>
              <a:cs typeface="Georgia" panose="02040502050405020303" pitchFamily="18" charset="0"/>
            </a:endParaRPr>
          </a:p>
        </p:txBody>
      </p:sp>
      <p:sp>
        <p:nvSpPr>
          <p:cNvPr id="27652" name="Alatunnisteen paikkamerkki 10"/>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r>
              <a:rPr lang="fi-FI" altLang="fi-FI" sz="900" smtClean="0">
                <a:solidFill>
                  <a:schemeClr val="tx1"/>
                </a:solidFill>
              </a:rPr>
              <a:t>Marjut Reiman</a:t>
            </a:r>
          </a:p>
        </p:txBody>
      </p:sp>
      <p:sp>
        <p:nvSpPr>
          <p:cNvPr id="27651" name="Dian numeron paikkamerkki 9"/>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fld id="{6130727F-1C3A-47A3-B846-7AD384904D52}" type="slidenum">
              <a:rPr lang="fi-FI" altLang="fi-FI" sz="900" smtClean="0">
                <a:solidFill>
                  <a:schemeClr val="tx1"/>
                </a:solidFill>
              </a:rPr>
              <a:pPr>
                <a:spcBef>
                  <a:spcPct val="0"/>
                </a:spcBef>
                <a:buClrTx/>
                <a:buFontTx/>
                <a:buNone/>
              </a:pPr>
              <a:t>23</a:t>
            </a:fld>
            <a:endParaRPr lang="fi-FI" altLang="fi-FI" sz="900" smtClean="0">
              <a:solidFill>
                <a:schemeClr val="tx1"/>
              </a:solidFill>
            </a:endParaRPr>
          </a:p>
        </p:txBody>
      </p:sp>
    </p:spTree>
    <p:extLst>
      <p:ext uri="{BB962C8B-B14F-4D97-AF65-F5344CB8AC3E}">
        <p14:creationId xmlns:p14="http://schemas.microsoft.com/office/powerpoint/2010/main" val="3595195987"/>
      </p:ext>
    </p:extLst>
  </p:cSld>
  <p:clrMapOvr>
    <a:masterClrMapping/>
  </p:clrMapOvr>
  <p:transition spd="med">
    <p:wip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3" name="Rectangle 2"/>
          <p:cNvSpPr>
            <a:spLocks noGrp="1"/>
          </p:cNvSpPr>
          <p:nvPr>
            <p:ph type="title"/>
          </p:nvPr>
        </p:nvSpPr>
        <p:spPr/>
        <p:txBody>
          <a:bodyPr>
            <a:noAutofit/>
          </a:bodyPr>
          <a:lstStyle/>
          <a:p>
            <a:r>
              <a:rPr lang="fi-FI" altLang="fi-FI" sz="2800" dirty="0" smtClean="0">
                <a:ea typeface="ＭＳ Ｐゴシック" panose="020B0600070205080204" pitchFamily="34" charset="-128"/>
                <a:cs typeface="ＭＳ Ｐゴシック" panose="020B0600070205080204" pitchFamily="34" charset="-128"/>
              </a:rPr>
              <a:t>Alustavan arvion tekeminen sisäilmasto-ongelmien aiheuttajasta / aiheuttajista 4/4</a:t>
            </a:r>
            <a:endParaRPr lang="fi-FI" altLang="fi-FI" sz="2400" dirty="0" smtClean="0">
              <a:solidFill>
                <a:srgbClr val="FF0000"/>
              </a:solidFill>
              <a:ea typeface="ＭＳ Ｐゴシック" panose="020B0600070205080204" pitchFamily="34" charset="-128"/>
            </a:endParaRPr>
          </a:p>
        </p:txBody>
      </p:sp>
      <p:sp>
        <p:nvSpPr>
          <p:cNvPr id="27654" name="Rectangle 3"/>
          <p:cNvSpPr>
            <a:spLocks noGrp="1"/>
          </p:cNvSpPr>
          <p:nvPr>
            <p:ph idx="1"/>
          </p:nvPr>
        </p:nvSpPr>
        <p:spPr>
          <a:solidFill>
            <a:schemeClr val="bg1"/>
          </a:solidFill>
        </p:spPr>
        <p:txBody>
          <a:bodyPr>
            <a:normAutofit/>
          </a:bodyPr>
          <a:lstStyle/>
          <a:p>
            <a:pPr marL="0" lvl="1" indent="0">
              <a:buNone/>
            </a:pPr>
            <a:r>
              <a:rPr lang="fi-FI" altLang="fi-FI" b="1" smtClean="0">
                <a:ea typeface="ＭＳ Ｐゴシック" panose="020B0600070205080204" pitchFamily="34" charset="-128"/>
                <a:cs typeface="Georgia" panose="02040502050405020303" pitchFamily="18" charset="0"/>
              </a:rPr>
              <a:t>Ihmisten </a:t>
            </a:r>
            <a:r>
              <a:rPr lang="fi-FI" altLang="fi-FI" b="1" dirty="0">
                <a:ea typeface="ＭＳ Ｐゴシック" panose="020B0600070205080204" pitchFamily="34" charset="-128"/>
                <a:cs typeface="Georgia" panose="02040502050405020303" pitchFamily="18" charset="0"/>
              </a:rPr>
              <a:t>oireilu, sairaudet ja heidän kokemansa </a:t>
            </a:r>
            <a:r>
              <a:rPr lang="fi-FI" altLang="fi-FI" b="1" dirty="0" smtClean="0">
                <a:ea typeface="ＭＳ Ｐゴシック" panose="020B0600070205080204" pitchFamily="34" charset="-128"/>
                <a:cs typeface="Georgia" panose="02040502050405020303" pitchFamily="18" charset="0"/>
              </a:rPr>
              <a:t>ympäristöhaitat</a:t>
            </a:r>
          </a:p>
          <a:p>
            <a:pPr lvl="1">
              <a:lnSpc>
                <a:spcPct val="90000"/>
              </a:lnSpc>
            </a:pPr>
            <a:endParaRPr lang="fi-FI" altLang="fi-FI" b="1" dirty="0" smtClean="0">
              <a:ea typeface="ＭＳ Ｐゴシック" panose="020B0600070205080204" pitchFamily="34" charset="-128"/>
              <a:cs typeface="Georgia" panose="02040502050405020303" pitchFamily="18" charset="0"/>
            </a:endParaRPr>
          </a:p>
          <a:p>
            <a:pPr lvl="1">
              <a:lnSpc>
                <a:spcPts val="2000"/>
              </a:lnSpc>
            </a:pPr>
            <a:r>
              <a:rPr lang="fi-FI" altLang="fi-FI" dirty="0">
                <a:ea typeface="ＭＳ Ｐゴシック" panose="020B0600070205080204" pitchFamily="34" charset="-128"/>
                <a:cs typeface="Georgia" panose="02040502050405020303" pitchFamily="18" charset="0"/>
              </a:rPr>
              <a:t>K</a:t>
            </a:r>
            <a:r>
              <a:rPr lang="fi-FI" altLang="fi-FI" dirty="0" smtClean="0">
                <a:ea typeface="ＭＳ Ｐゴシック" panose="020B0600070205080204" pitchFamily="34" charset="-128"/>
                <a:cs typeface="Georgia" panose="02040502050405020303" pitchFamily="18" charset="0"/>
              </a:rPr>
              <a:t>äytä </a:t>
            </a:r>
            <a:r>
              <a:rPr lang="fi-FI" altLang="fi-FI" dirty="0">
                <a:ea typeface="ＭＳ Ｐゴシック" panose="020B0600070205080204" pitchFamily="34" charset="-128"/>
                <a:cs typeface="Georgia" panose="02040502050405020303" pitchFamily="18" charset="0"/>
              </a:rPr>
              <a:t>lääketieteellistä asiantuntijaa terveystietojen kokoamisessa ja niiden </a:t>
            </a:r>
            <a:r>
              <a:rPr lang="fi-FI" altLang="fi-FI" dirty="0" smtClean="0">
                <a:ea typeface="ＭＳ Ｐゴシック" panose="020B0600070205080204" pitchFamily="34" charset="-128"/>
                <a:cs typeface="Georgia" panose="02040502050405020303" pitchFamily="18" charset="0"/>
              </a:rPr>
              <a:t>tulkinnassa</a:t>
            </a:r>
          </a:p>
          <a:p>
            <a:pPr lvl="1">
              <a:lnSpc>
                <a:spcPts val="2000"/>
              </a:lnSpc>
            </a:pPr>
            <a:r>
              <a:rPr lang="fi-FI" altLang="fi-FI" dirty="0" smtClean="0">
                <a:ea typeface="ＭＳ Ｐゴシック" panose="020B0600070205080204" pitchFamily="34" charset="-128"/>
                <a:cs typeface="Georgia" panose="02040502050405020303" pitchFamily="18" charset="0"/>
              </a:rPr>
              <a:t>Erityisesti astmojen lisääntyminen viittaa rakennuksen mahdollisiin mikrobiongelmiin.</a:t>
            </a:r>
          </a:p>
          <a:p>
            <a:pPr lvl="1">
              <a:lnSpc>
                <a:spcPts val="2000"/>
              </a:lnSpc>
            </a:pPr>
            <a:r>
              <a:rPr lang="fi-FI" altLang="fi-FI" dirty="0" smtClean="0">
                <a:ea typeface="ＭＳ Ｐゴシック" panose="020B0600070205080204" pitchFamily="34" charset="-128"/>
                <a:cs typeface="Georgia" panose="02040502050405020303" pitchFamily="18" charset="0"/>
              </a:rPr>
              <a:t>Pelkästään ärsytysoireiden runsas esiintyminen viittaa usein kuituongelmiin.</a:t>
            </a:r>
          </a:p>
          <a:p>
            <a:pPr lvl="1">
              <a:lnSpc>
                <a:spcPts val="2000"/>
              </a:lnSpc>
            </a:pPr>
            <a:endParaRPr lang="fi-FI" altLang="fi-FI" dirty="0">
              <a:ea typeface="ＭＳ Ｐゴシック" panose="020B0600070205080204" pitchFamily="34" charset="-128"/>
              <a:cs typeface="Georgia" panose="02040502050405020303" pitchFamily="18" charset="0"/>
            </a:endParaRPr>
          </a:p>
          <a:p>
            <a:pPr lvl="1">
              <a:lnSpc>
                <a:spcPts val="2000"/>
              </a:lnSpc>
            </a:pPr>
            <a:r>
              <a:rPr lang="fi-FI" altLang="fi-FI" dirty="0" smtClean="0">
                <a:ea typeface="ＭＳ Ｐゴシック" panose="020B0600070205080204" pitchFamily="34" charset="-128"/>
                <a:cs typeface="Georgia" panose="02040502050405020303" pitchFamily="18" charset="0"/>
              </a:rPr>
              <a:t>Positiiviset mikrobispesifisten </a:t>
            </a:r>
            <a:r>
              <a:rPr lang="fi-FI" altLang="fi-FI" dirty="0">
                <a:ea typeface="ＭＳ Ｐゴシック" panose="020B0600070205080204" pitchFamily="34" charset="-128"/>
                <a:cs typeface="Georgia" panose="02040502050405020303" pitchFamily="18" charset="0"/>
              </a:rPr>
              <a:t>vasta-ainemääritysten </a:t>
            </a:r>
            <a:r>
              <a:rPr lang="fi-FI" altLang="fi-FI" dirty="0" err="1" smtClean="0">
                <a:ea typeface="ＭＳ Ｐゴシック" panose="020B0600070205080204" pitchFamily="34" charset="-128"/>
                <a:cs typeface="Georgia" panose="02040502050405020303" pitchFamily="18" charset="0"/>
              </a:rPr>
              <a:t>IgE</a:t>
            </a:r>
            <a:r>
              <a:rPr lang="fi-FI" altLang="fi-FI" dirty="0" smtClean="0">
                <a:ea typeface="ＭＳ Ｐゴシック" panose="020B0600070205080204" pitchFamily="34" charset="-128"/>
                <a:cs typeface="Georgia" panose="02040502050405020303" pitchFamily="18" charset="0"/>
              </a:rPr>
              <a:t>-tulokset ovat osoituksena herkistymisestä tai allergiasta ko. mikrobille, mutta ne eivät kerro, missä altistuminen on tapahtunut.</a:t>
            </a:r>
            <a:endParaRPr lang="fi-FI" altLang="fi-FI" dirty="0">
              <a:ea typeface="ＭＳ Ｐゴシック" panose="020B0600070205080204" pitchFamily="34" charset="-128"/>
              <a:cs typeface="Georgia" panose="02040502050405020303" pitchFamily="18" charset="0"/>
            </a:endParaRPr>
          </a:p>
          <a:p>
            <a:pPr lvl="1">
              <a:lnSpc>
                <a:spcPct val="90000"/>
              </a:lnSpc>
            </a:pPr>
            <a:endParaRPr lang="fi-FI" altLang="fi-FI" b="1" dirty="0">
              <a:ea typeface="ＭＳ Ｐゴシック" panose="020B0600070205080204" pitchFamily="34" charset="-128"/>
              <a:cs typeface="Georgia" panose="02040502050405020303" pitchFamily="18" charset="0"/>
            </a:endParaRPr>
          </a:p>
          <a:p>
            <a:endParaRPr lang="fi-FI" altLang="fi-FI" sz="1400" b="1" dirty="0">
              <a:ea typeface="ＭＳ Ｐゴシック" panose="020B0600070205080204" pitchFamily="34" charset="-128"/>
              <a:cs typeface="Georgia" panose="02040502050405020303" pitchFamily="18" charset="0"/>
            </a:endParaRPr>
          </a:p>
          <a:p>
            <a:pPr lvl="1"/>
            <a:endParaRPr lang="fi-FI" altLang="fi-FI" sz="500" dirty="0" smtClean="0">
              <a:ea typeface="ＭＳ Ｐゴシック" panose="020B0600070205080204" pitchFamily="34" charset="-128"/>
              <a:cs typeface="Georgia" panose="02040502050405020303" pitchFamily="18" charset="0"/>
            </a:endParaRPr>
          </a:p>
        </p:txBody>
      </p:sp>
      <p:sp>
        <p:nvSpPr>
          <p:cNvPr id="27652" name="Alatunnisteen paikkamerkki 10"/>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r>
              <a:rPr lang="fi-FI" altLang="fi-FI" sz="900" smtClean="0">
                <a:solidFill>
                  <a:schemeClr val="tx1"/>
                </a:solidFill>
              </a:rPr>
              <a:t>Marjut Reiman</a:t>
            </a:r>
          </a:p>
        </p:txBody>
      </p:sp>
      <p:sp>
        <p:nvSpPr>
          <p:cNvPr id="27651" name="Dian numeron paikkamerkki 9"/>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fld id="{6130727F-1C3A-47A3-B846-7AD384904D52}" type="slidenum">
              <a:rPr lang="fi-FI" altLang="fi-FI" sz="900" smtClean="0">
                <a:solidFill>
                  <a:schemeClr val="tx1"/>
                </a:solidFill>
              </a:rPr>
              <a:pPr>
                <a:spcBef>
                  <a:spcPct val="0"/>
                </a:spcBef>
                <a:buClrTx/>
                <a:buFontTx/>
                <a:buNone/>
              </a:pPr>
              <a:t>24</a:t>
            </a:fld>
            <a:endParaRPr lang="fi-FI" altLang="fi-FI" sz="900" smtClean="0">
              <a:solidFill>
                <a:schemeClr val="tx1"/>
              </a:solidFill>
            </a:endParaRPr>
          </a:p>
        </p:txBody>
      </p:sp>
    </p:spTree>
    <p:extLst>
      <p:ext uri="{BB962C8B-B14F-4D97-AF65-F5344CB8AC3E}">
        <p14:creationId xmlns:p14="http://schemas.microsoft.com/office/powerpoint/2010/main" val="572325842"/>
      </p:ext>
    </p:extLst>
  </p:cSld>
  <p:clrMapOvr>
    <a:masterClrMapping/>
  </p:clrMapOvr>
  <p:transition spd="med">
    <p:wip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3" name="Rectangle 2"/>
          <p:cNvSpPr>
            <a:spLocks noGrp="1"/>
          </p:cNvSpPr>
          <p:nvPr>
            <p:ph type="title"/>
          </p:nvPr>
        </p:nvSpPr>
        <p:spPr/>
        <p:txBody>
          <a:bodyPr>
            <a:normAutofit/>
          </a:bodyPr>
          <a:lstStyle/>
          <a:p>
            <a:pPr algn="ctr"/>
            <a:r>
              <a:rPr lang="en-US" altLang="fi-FI" sz="2400" dirty="0" err="1" smtClean="0">
                <a:ea typeface="ＭＳ Ｐゴシック" panose="020B0600070205080204" pitchFamily="34" charset="-128"/>
              </a:rPr>
              <a:t>Mikrobiselvityksiä</a:t>
            </a:r>
            <a:r>
              <a:rPr lang="en-US" altLang="fi-FI" sz="2400" dirty="0" smtClean="0">
                <a:ea typeface="ＭＳ Ｐゴシック" panose="020B0600070205080204" pitchFamily="34" charset="-128"/>
              </a:rPr>
              <a:t> </a:t>
            </a:r>
            <a:r>
              <a:rPr lang="en-US" altLang="fi-FI" sz="2400" dirty="0" err="1" smtClean="0">
                <a:ea typeface="ＭＳ Ｐゴシック" panose="020B0600070205080204" pitchFamily="34" charset="-128"/>
              </a:rPr>
              <a:t>tehdään</a:t>
            </a:r>
            <a:r>
              <a:rPr lang="en-US" altLang="fi-FI" sz="2400" dirty="0" smtClean="0">
                <a:ea typeface="ＭＳ Ｐゴシック" panose="020B0600070205080204" pitchFamily="34" charset="-128"/>
              </a:rPr>
              <a:t> </a:t>
            </a:r>
            <a:r>
              <a:rPr lang="en-US" altLang="fi-FI" sz="2400" dirty="0" err="1" smtClean="0">
                <a:ea typeface="ＭＳ Ｐゴシック" panose="020B0600070205080204" pitchFamily="34" charset="-128"/>
              </a:rPr>
              <a:t>silloin</a:t>
            </a:r>
            <a:r>
              <a:rPr lang="en-US" altLang="fi-FI" sz="2400" dirty="0" smtClean="0">
                <a:ea typeface="ＭＳ Ｐゴシック" panose="020B0600070205080204" pitchFamily="34" charset="-128"/>
              </a:rPr>
              <a:t>, kun </a:t>
            </a:r>
            <a:r>
              <a:rPr lang="en-US" altLang="fi-FI" sz="2400" dirty="0" err="1" smtClean="0">
                <a:ea typeface="ＭＳ Ｐゴシック" panose="020B0600070205080204" pitchFamily="34" charset="-128"/>
              </a:rPr>
              <a:t>mikrobit</a:t>
            </a:r>
            <a:r>
              <a:rPr lang="en-US" altLang="fi-FI" sz="2400" dirty="0" smtClean="0">
                <a:ea typeface="ＭＳ Ｐゴシック" panose="020B0600070205080204" pitchFamily="34" charset="-128"/>
              </a:rPr>
              <a:t> </a:t>
            </a:r>
            <a:r>
              <a:rPr lang="en-US" altLang="fi-FI" sz="2400" dirty="0" err="1" smtClean="0">
                <a:ea typeface="ＭＳ Ｐゴシック" panose="020B0600070205080204" pitchFamily="34" charset="-128"/>
              </a:rPr>
              <a:t>ovat</a:t>
            </a:r>
            <a:r>
              <a:rPr lang="en-US" altLang="fi-FI" sz="2400" dirty="0" smtClean="0">
                <a:ea typeface="ＭＳ Ｐゴシック" panose="020B0600070205080204" pitchFamily="34" charset="-128"/>
              </a:rPr>
              <a:t> </a:t>
            </a:r>
            <a:r>
              <a:rPr lang="en-US" altLang="fi-FI" sz="2400" dirty="0" err="1" smtClean="0">
                <a:ea typeface="ＭＳ Ｐゴシック" panose="020B0600070205080204" pitchFamily="34" charset="-128"/>
              </a:rPr>
              <a:t>mahdollinen</a:t>
            </a:r>
            <a:r>
              <a:rPr lang="en-US" altLang="fi-FI" sz="2400" dirty="0" smtClean="0">
                <a:ea typeface="ＭＳ Ｐゴシック" panose="020B0600070205080204" pitchFamily="34" charset="-128"/>
              </a:rPr>
              <a:t> </a:t>
            </a:r>
            <a:r>
              <a:rPr lang="en-US" altLang="fi-FI" sz="2400" dirty="0" err="1" smtClean="0">
                <a:ea typeface="ＭＳ Ｐゴシック" panose="020B0600070205080204" pitchFamily="34" charset="-128"/>
              </a:rPr>
              <a:t>sisäilmaongelmien</a:t>
            </a:r>
            <a:r>
              <a:rPr lang="en-US" altLang="fi-FI" sz="2400" dirty="0" smtClean="0">
                <a:ea typeface="ＭＳ Ｐゴシック" panose="020B0600070205080204" pitchFamily="34" charset="-128"/>
              </a:rPr>
              <a:t> </a:t>
            </a:r>
            <a:r>
              <a:rPr lang="en-US" altLang="fi-FI" sz="2400" dirty="0" err="1" smtClean="0">
                <a:ea typeface="ＭＳ Ｐゴシック" panose="020B0600070205080204" pitchFamily="34" charset="-128"/>
              </a:rPr>
              <a:t>aiheuttaja</a:t>
            </a:r>
            <a:endParaRPr lang="en-US" altLang="fi-FI" sz="2400" dirty="0" smtClean="0">
              <a:ea typeface="ＭＳ Ｐゴシック" panose="020B0600070205080204" pitchFamily="34" charset="-128"/>
            </a:endParaRPr>
          </a:p>
        </p:txBody>
      </p:sp>
      <p:sp>
        <p:nvSpPr>
          <p:cNvPr id="32774" name="Rectangle 3"/>
          <p:cNvSpPr>
            <a:spLocks noGrp="1"/>
          </p:cNvSpPr>
          <p:nvPr>
            <p:ph idx="1"/>
          </p:nvPr>
        </p:nvSpPr>
        <p:spPr/>
        <p:txBody>
          <a:bodyPr>
            <a:normAutofit/>
          </a:bodyPr>
          <a:lstStyle/>
          <a:p>
            <a:pPr marL="266700" lvl="1" indent="0">
              <a:buNone/>
            </a:pPr>
            <a:r>
              <a:rPr lang="en-US" altLang="fi-FI" dirty="0" err="1" smtClean="0">
                <a:ea typeface="ＭＳ Ｐゴシック" panose="020B0600070205080204" pitchFamily="34" charset="-128"/>
                <a:cs typeface="Georgia" panose="02040502050405020303" pitchFamily="18" charset="0"/>
              </a:rPr>
              <a:t>Muita</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sisäilmastoselvitykseen</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sisältyviä</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epäpuhtauksia</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koskevia</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erillisselvityksiä</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voivat</a:t>
            </a:r>
            <a:r>
              <a:rPr lang="en-US" altLang="fi-FI" dirty="0" smtClean="0">
                <a:ea typeface="ＭＳ Ｐゴシック" panose="020B0600070205080204" pitchFamily="34" charset="-128"/>
                <a:cs typeface="Georgia" panose="02040502050405020303" pitchFamily="18" charset="0"/>
              </a:rPr>
              <a:t> olla</a:t>
            </a:r>
          </a:p>
          <a:p>
            <a:pPr lvl="1"/>
            <a:endParaRPr lang="en-US" altLang="fi-FI" dirty="0">
              <a:ea typeface="ＭＳ Ｐゴシック" panose="020B0600070205080204" pitchFamily="34" charset="-128"/>
              <a:cs typeface="Georgia" panose="02040502050405020303" pitchFamily="18" charset="0"/>
            </a:endParaRPr>
          </a:p>
          <a:p>
            <a:pPr lvl="1"/>
            <a:r>
              <a:rPr lang="en-US" altLang="fi-FI" dirty="0" err="1" smtClean="0">
                <a:ea typeface="ＭＳ Ｐゴシック" panose="020B0600070205080204" pitchFamily="34" charset="-128"/>
                <a:cs typeface="Georgia" panose="02040502050405020303" pitchFamily="18" charset="0"/>
              </a:rPr>
              <a:t>Kuituselvitys</a:t>
            </a:r>
            <a:endParaRPr lang="en-US" altLang="fi-FI" dirty="0" smtClean="0">
              <a:ea typeface="ＭＳ Ｐゴシック" panose="020B0600070205080204" pitchFamily="34" charset="-128"/>
              <a:cs typeface="Georgia" panose="02040502050405020303" pitchFamily="18" charset="0"/>
            </a:endParaRPr>
          </a:p>
          <a:p>
            <a:pPr lvl="1"/>
            <a:r>
              <a:rPr lang="en-US" altLang="fi-FI" dirty="0" smtClean="0">
                <a:ea typeface="ＭＳ Ｐゴシック" panose="020B0600070205080204" pitchFamily="34" charset="-128"/>
                <a:cs typeface="Georgia" panose="02040502050405020303" pitchFamily="18" charset="0"/>
              </a:rPr>
              <a:t>VOC-</a:t>
            </a:r>
            <a:r>
              <a:rPr lang="en-US" altLang="fi-FI" dirty="0" err="1" smtClean="0">
                <a:ea typeface="ＭＳ Ｐゴシック" panose="020B0600070205080204" pitchFamily="34" charset="-128"/>
                <a:cs typeface="Georgia" panose="02040502050405020303" pitchFamily="18" charset="0"/>
              </a:rPr>
              <a:t>selvitys</a:t>
            </a:r>
            <a:endParaRPr lang="en-US" altLang="fi-FI" dirty="0" smtClean="0">
              <a:ea typeface="ＭＳ Ｐゴシック" panose="020B0600070205080204" pitchFamily="34" charset="-128"/>
              <a:cs typeface="Georgia" panose="02040502050405020303" pitchFamily="18" charset="0"/>
            </a:endParaRPr>
          </a:p>
          <a:p>
            <a:pPr lvl="1"/>
            <a:r>
              <a:rPr lang="en-US" altLang="fi-FI" dirty="0" err="1" smtClean="0">
                <a:ea typeface="ＭＳ Ｐゴシック" panose="020B0600070205080204" pitchFamily="34" charset="-128"/>
                <a:cs typeface="Georgia" panose="02040502050405020303" pitchFamily="18" charset="0"/>
              </a:rPr>
              <a:t>Haitta-aineselvitys</a:t>
            </a:r>
            <a:endParaRPr lang="en-US" altLang="fi-FI" dirty="0" smtClean="0">
              <a:ea typeface="ＭＳ Ｐゴシック" panose="020B0600070205080204" pitchFamily="34" charset="-128"/>
              <a:cs typeface="Georgia" panose="02040502050405020303" pitchFamily="18" charset="0"/>
            </a:endParaRPr>
          </a:p>
          <a:p>
            <a:pPr lvl="1"/>
            <a:r>
              <a:rPr lang="en-US" altLang="fi-FI" dirty="0" err="1" smtClean="0">
                <a:ea typeface="ＭＳ Ｐゴシック" panose="020B0600070205080204" pitchFamily="34" charset="-128"/>
                <a:cs typeface="Georgia" panose="02040502050405020303" pitchFamily="18" charset="0"/>
              </a:rPr>
              <a:t>Asbestikartoitus</a:t>
            </a:r>
            <a:endParaRPr lang="en-US" altLang="fi-FI" dirty="0" smtClean="0">
              <a:ea typeface="ＭＳ Ｐゴシック" panose="020B0600070205080204" pitchFamily="34" charset="-128"/>
              <a:cs typeface="Georgia" panose="02040502050405020303" pitchFamily="18" charset="0"/>
            </a:endParaRPr>
          </a:p>
          <a:p>
            <a:pPr lvl="1"/>
            <a:endParaRPr lang="en-US" altLang="fi-FI" dirty="0">
              <a:ea typeface="ＭＳ Ｐゴシック" panose="020B0600070205080204" pitchFamily="34" charset="-128"/>
              <a:cs typeface="Georgia" panose="02040502050405020303" pitchFamily="18" charset="0"/>
            </a:endParaRPr>
          </a:p>
          <a:p>
            <a:pPr marL="266700" lvl="1" indent="0">
              <a:buNone/>
            </a:pPr>
            <a:r>
              <a:rPr lang="en-US" altLang="fi-FI" dirty="0" err="1" smtClean="0">
                <a:ea typeface="ＭＳ Ｐゴシック" panose="020B0600070205080204" pitchFamily="34" charset="-128"/>
                <a:cs typeface="Georgia" panose="02040502050405020303" pitchFamily="18" charset="0"/>
              </a:rPr>
              <a:t>Kaikkien</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selvitysten</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tavoitteena</a:t>
            </a:r>
            <a:r>
              <a:rPr lang="en-US" altLang="fi-FI" dirty="0" smtClean="0">
                <a:ea typeface="ＭＳ Ｐゴシック" panose="020B0600070205080204" pitchFamily="34" charset="-128"/>
                <a:cs typeface="Georgia" panose="02040502050405020303" pitchFamily="18" charset="0"/>
              </a:rPr>
              <a:t> on </a:t>
            </a:r>
            <a:r>
              <a:rPr lang="en-US" altLang="fi-FI" dirty="0" err="1" smtClean="0">
                <a:ea typeface="ＭＳ Ｐゴシック" panose="020B0600070205080204" pitchFamily="34" charset="-128"/>
                <a:cs typeface="Georgia" panose="02040502050405020303" pitchFamily="18" charset="0"/>
              </a:rPr>
              <a:t>arvioida</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altistumisen</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todennäköisyyttä</a:t>
            </a:r>
            <a:r>
              <a:rPr lang="en-US" altLang="fi-FI" dirty="0" smtClean="0">
                <a:ea typeface="ＭＳ Ｐゴシック" panose="020B0600070205080204" pitchFamily="34" charset="-128"/>
                <a:cs typeface="Georgia" panose="02040502050405020303" pitchFamily="18" charset="0"/>
              </a:rPr>
              <a:t> ja </a:t>
            </a:r>
            <a:r>
              <a:rPr lang="en-US" altLang="fi-FI" dirty="0" err="1" smtClean="0">
                <a:ea typeface="ＭＳ Ｐゴシック" panose="020B0600070205080204" pitchFamily="34" charset="-128"/>
                <a:cs typeface="Georgia" panose="02040502050405020303" pitchFamily="18" charset="0"/>
              </a:rPr>
              <a:t>tunnistaa</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epäpuhtauslähde</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sekä</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tehdä</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toimenpide-ehdotuksia</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epäpuhtauksille</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altistumisen</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vähentämiseksi</a:t>
            </a:r>
            <a:r>
              <a:rPr lang="en-US" altLang="fi-FI" dirty="0" smtClean="0">
                <a:ea typeface="ＭＳ Ｐゴシック" panose="020B0600070205080204" pitchFamily="34" charset="-128"/>
                <a:cs typeface="Georgia" panose="02040502050405020303" pitchFamily="18" charset="0"/>
              </a:rPr>
              <a:t> tai </a:t>
            </a:r>
            <a:r>
              <a:rPr lang="en-US" altLang="fi-FI" dirty="0" err="1" smtClean="0">
                <a:ea typeface="ＭＳ Ｐゴシック" panose="020B0600070205080204" pitchFamily="34" charset="-128"/>
                <a:cs typeface="Georgia" panose="02040502050405020303" pitchFamily="18" charset="0"/>
              </a:rPr>
              <a:t>poistamiseksi</a:t>
            </a:r>
            <a:r>
              <a:rPr lang="en-US" altLang="fi-FI" dirty="0" smtClean="0">
                <a:ea typeface="ＭＳ Ｐゴシック" panose="020B0600070205080204" pitchFamily="34" charset="-128"/>
                <a:cs typeface="Georgia" panose="02040502050405020303" pitchFamily="18" charset="0"/>
              </a:rPr>
              <a:t>.</a:t>
            </a:r>
          </a:p>
          <a:p>
            <a:pPr lvl="1"/>
            <a:endParaRPr lang="en-US" altLang="fi-FI" dirty="0" smtClean="0">
              <a:ea typeface="ＭＳ Ｐゴシック" panose="020B0600070205080204" pitchFamily="34" charset="-128"/>
              <a:cs typeface="Georgia" panose="02040502050405020303" pitchFamily="18" charset="0"/>
            </a:endParaRPr>
          </a:p>
        </p:txBody>
      </p:sp>
      <p:sp>
        <p:nvSpPr>
          <p:cNvPr id="32772" name="Alatunnisteen paikkamerkki 10"/>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r>
              <a:rPr lang="fi-FI" altLang="fi-FI" sz="900" smtClean="0">
                <a:solidFill>
                  <a:schemeClr val="tx1"/>
                </a:solidFill>
              </a:rPr>
              <a:t>Marjut Reiman</a:t>
            </a:r>
          </a:p>
        </p:txBody>
      </p:sp>
      <p:sp>
        <p:nvSpPr>
          <p:cNvPr id="32771" name="Dian numeron paikkamerkki 9"/>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fld id="{5E59BD82-D62B-4C6C-B922-6D9808C3F0C2}" type="slidenum">
              <a:rPr lang="fi-FI" altLang="fi-FI" sz="900" smtClean="0">
                <a:solidFill>
                  <a:schemeClr val="tx1"/>
                </a:solidFill>
              </a:rPr>
              <a:pPr>
                <a:spcBef>
                  <a:spcPct val="0"/>
                </a:spcBef>
                <a:buClrTx/>
                <a:buFontTx/>
                <a:buNone/>
              </a:pPr>
              <a:t>25</a:t>
            </a:fld>
            <a:endParaRPr lang="fi-FI" altLang="fi-FI" sz="900" smtClean="0">
              <a:solidFill>
                <a:schemeClr val="tx1"/>
              </a:solidFill>
            </a:endParaRPr>
          </a:p>
        </p:txBody>
      </p:sp>
    </p:spTree>
    <p:extLst>
      <p:ext uri="{BB962C8B-B14F-4D97-AF65-F5344CB8AC3E}">
        <p14:creationId xmlns:p14="http://schemas.microsoft.com/office/powerpoint/2010/main" val="1104595734"/>
      </p:ext>
    </p:extLst>
  </p:cSld>
  <p:clrMapOvr>
    <a:masterClrMapping/>
  </p:clrMapOvr>
  <p:transition spd="med">
    <p:wip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Rectangle 2"/>
          <p:cNvSpPr>
            <a:spLocks noGrp="1" noChangeArrowheads="1"/>
          </p:cNvSpPr>
          <p:nvPr>
            <p:ph type="title"/>
          </p:nvPr>
        </p:nvSpPr>
        <p:spPr/>
        <p:txBody>
          <a:bodyPr/>
          <a:lstStyle/>
          <a:p>
            <a:r>
              <a:rPr lang="en-GB" altLang="fi-FI" sz="2800" dirty="0" err="1" smtClean="0">
                <a:ea typeface="ＭＳ Ｐゴシック" panose="020B0600070205080204" pitchFamily="34" charset="-128"/>
              </a:rPr>
              <a:t>Miten</a:t>
            </a:r>
            <a:r>
              <a:rPr lang="en-GB" altLang="fi-FI" sz="2800" dirty="0" smtClean="0">
                <a:ea typeface="ＭＳ Ｐゴシック" panose="020B0600070205080204" pitchFamily="34" charset="-128"/>
              </a:rPr>
              <a:t> </a:t>
            </a:r>
            <a:r>
              <a:rPr lang="en-GB" altLang="fi-FI" sz="2800" dirty="0" err="1" smtClean="0">
                <a:ea typeface="ＭＳ Ｐゴシック" panose="020B0600070205080204" pitchFamily="34" charset="-128"/>
              </a:rPr>
              <a:t>mikrobeja</a:t>
            </a:r>
            <a:r>
              <a:rPr lang="en-GB" altLang="fi-FI" sz="2800" dirty="0" smtClean="0">
                <a:ea typeface="ＭＳ Ｐゴシック" panose="020B0600070205080204" pitchFamily="34" charset="-128"/>
              </a:rPr>
              <a:t> </a:t>
            </a:r>
            <a:r>
              <a:rPr lang="en-GB" altLang="fi-FI" sz="2800" dirty="0" err="1" smtClean="0">
                <a:ea typeface="ＭＳ Ｐゴシック" panose="020B0600070205080204" pitchFamily="34" charset="-128"/>
              </a:rPr>
              <a:t>pitäisi</a:t>
            </a:r>
            <a:r>
              <a:rPr lang="en-GB" altLang="fi-FI" sz="2800" dirty="0" smtClean="0">
                <a:ea typeface="ＭＳ Ｐゴシック" panose="020B0600070205080204" pitchFamily="34" charset="-128"/>
              </a:rPr>
              <a:t> </a:t>
            </a:r>
            <a:r>
              <a:rPr lang="en-GB" altLang="fi-FI" sz="2800" dirty="0" err="1" smtClean="0">
                <a:ea typeface="ＭＳ Ｐゴシック" panose="020B0600070205080204" pitchFamily="34" charset="-128"/>
              </a:rPr>
              <a:t>tutkia</a:t>
            </a:r>
            <a:r>
              <a:rPr lang="en-GB" altLang="fi-FI" sz="2800" dirty="0" smtClean="0">
                <a:ea typeface="ＭＳ Ｐゴシック" panose="020B0600070205080204" pitchFamily="34" charset="-128"/>
              </a:rPr>
              <a:t>?  </a:t>
            </a:r>
            <a:br>
              <a:rPr lang="en-GB" altLang="fi-FI" sz="2800" dirty="0" smtClean="0">
                <a:ea typeface="ＭＳ Ｐゴシック" panose="020B0600070205080204" pitchFamily="34" charset="-128"/>
              </a:rPr>
            </a:br>
            <a:r>
              <a:rPr lang="en-GB" altLang="fi-FI" sz="2000" dirty="0" smtClean="0">
                <a:ea typeface="ＭＳ Ｐゴシック" panose="020B0600070205080204" pitchFamily="34" charset="-128"/>
              </a:rPr>
              <a:t>- </a:t>
            </a:r>
            <a:r>
              <a:rPr lang="en-GB" altLang="fi-FI" sz="2000" dirty="0" err="1" smtClean="0">
                <a:ea typeface="ＭＳ Ｐゴシック" panose="020B0600070205080204" pitchFamily="34" charset="-128"/>
              </a:rPr>
              <a:t>määrä</a:t>
            </a:r>
            <a:r>
              <a:rPr lang="en-GB" altLang="fi-FI" sz="2000" dirty="0" smtClean="0">
                <a:ea typeface="ＭＳ Ｐゴシック" panose="020B0600070205080204" pitchFamily="34" charset="-128"/>
              </a:rPr>
              <a:t>? – </a:t>
            </a:r>
            <a:r>
              <a:rPr lang="en-GB" altLang="fi-FI" sz="2000" dirty="0" err="1" smtClean="0">
                <a:ea typeface="ＭＳ Ｐゴシック" panose="020B0600070205080204" pitchFamily="34" charset="-128"/>
              </a:rPr>
              <a:t>haitallinen</a:t>
            </a:r>
            <a:r>
              <a:rPr lang="en-GB" altLang="fi-FI" sz="2000" dirty="0" smtClean="0">
                <a:ea typeface="ＭＳ Ｐゴシック" panose="020B0600070205080204" pitchFamily="34" charset="-128"/>
              </a:rPr>
              <a:t> </a:t>
            </a:r>
            <a:r>
              <a:rPr lang="en-GB" altLang="fi-FI" sz="2000" dirty="0" err="1" smtClean="0">
                <a:ea typeface="ＭＳ Ｐゴシック" panose="020B0600070205080204" pitchFamily="34" charset="-128"/>
              </a:rPr>
              <a:t>komponentti</a:t>
            </a:r>
            <a:r>
              <a:rPr lang="en-GB" altLang="fi-FI" sz="2000" dirty="0" smtClean="0">
                <a:ea typeface="ＭＳ Ｐゴシック" panose="020B0600070205080204" pitchFamily="34" charset="-128"/>
              </a:rPr>
              <a:t>? – </a:t>
            </a:r>
            <a:r>
              <a:rPr lang="en-GB" altLang="fi-FI" sz="2000" dirty="0" err="1" smtClean="0">
                <a:ea typeface="ＭＳ Ｐゴシック" panose="020B0600070205080204" pitchFamily="34" charset="-128"/>
              </a:rPr>
              <a:t>tietty</a:t>
            </a:r>
            <a:r>
              <a:rPr lang="en-GB" altLang="fi-FI" sz="2000" dirty="0" smtClean="0">
                <a:ea typeface="ＭＳ Ｐゴシック" panose="020B0600070205080204" pitchFamily="34" charset="-128"/>
              </a:rPr>
              <a:t> </a:t>
            </a:r>
            <a:r>
              <a:rPr lang="en-GB" altLang="fi-FI" sz="2000" dirty="0" err="1" smtClean="0">
                <a:ea typeface="ＭＳ Ｐゴシック" panose="020B0600070205080204" pitchFamily="34" charset="-128"/>
              </a:rPr>
              <a:t>mikrobi</a:t>
            </a:r>
            <a:r>
              <a:rPr lang="en-GB" altLang="fi-FI" sz="2000" dirty="0" smtClean="0">
                <a:ea typeface="ＭＳ Ｐゴシック" panose="020B0600070205080204" pitchFamily="34" charset="-128"/>
              </a:rPr>
              <a:t>?</a:t>
            </a:r>
          </a:p>
        </p:txBody>
      </p:sp>
      <p:sp>
        <p:nvSpPr>
          <p:cNvPr id="54277" name="Rectangle 3"/>
          <p:cNvSpPr>
            <a:spLocks noGrp="1" noChangeArrowheads="1"/>
          </p:cNvSpPr>
          <p:nvPr>
            <p:ph idx="1"/>
          </p:nvPr>
        </p:nvSpPr>
        <p:spPr/>
        <p:txBody>
          <a:bodyPr>
            <a:normAutofit/>
          </a:bodyPr>
          <a:lstStyle/>
          <a:p>
            <a:r>
              <a:rPr lang="en-GB" altLang="fi-FI" sz="1800" dirty="0" err="1" smtClean="0">
                <a:ea typeface="ＭＳ Ｐゴシック" panose="020B0600070205080204" pitchFamily="34" charset="-128"/>
                <a:cs typeface="ＭＳ Ｐゴシック" panose="020B0600070205080204" pitchFamily="34" charset="-128"/>
              </a:rPr>
              <a:t>Itiöpitoisuus</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yli</a:t>
            </a:r>
            <a:r>
              <a:rPr lang="en-GB" altLang="fi-FI" sz="1800" dirty="0" smtClean="0">
                <a:ea typeface="ＭＳ Ｐゴシック" panose="020B0600070205080204" pitchFamily="34" charset="-128"/>
                <a:cs typeface="ＭＳ Ｐゴシック" panose="020B0600070205080204" pitchFamily="34" charset="-128"/>
              </a:rPr>
              <a:t> 10</a:t>
            </a:r>
            <a:r>
              <a:rPr lang="en-GB" altLang="fi-FI" sz="1800" baseline="30000" dirty="0" smtClean="0">
                <a:ea typeface="ＭＳ Ｐゴシック" panose="020B0600070205080204" pitchFamily="34" charset="-128"/>
                <a:cs typeface="ＭＳ Ｐゴシック" panose="020B0600070205080204" pitchFamily="34" charset="-128"/>
              </a:rPr>
              <a:t>6</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cfu</a:t>
            </a:r>
            <a:r>
              <a:rPr lang="en-GB" altLang="fi-FI" sz="1800" dirty="0" smtClean="0">
                <a:ea typeface="ＭＳ Ｐゴシック" panose="020B0600070205080204" pitchFamily="34" charset="-128"/>
                <a:cs typeface="ＭＳ Ｐゴシック" panose="020B0600070205080204" pitchFamily="34" charset="-128"/>
              </a:rPr>
              <a:t>/m</a:t>
            </a:r>
            <a:r>
              <a:rPr lang="en-GB" altLang="fi-FI" sz="1800" baseline="30000" dirty="0" smtClean="0">
                <a:ea typeface="ＭＳ Ｐゴシック" panose="020B0600070205080204" pitchFamily="34" charset="-128"/>
                <a:cs typeface="ＭＳ Ｐゴシック" panose="020B0600070205080204" pitchFamily="34" charset="-128"/>
              </a:rPr>
              <a:t>3</a:t>
            </a:r>
            <a:r>
              <a:rPr lang="en-GB" altLang="fi-FI" sz="1800" dirty="0" smtClean="0">
                <a:ea typeface="ＭＳ Ｐゴシック" panose="020B0600070205080204" pitchFamily="34" charset="-128"/>
                <a:cs typeface="ＭＳ Ｐゴシック" panose="020B0600070205080204" pitchFamily="34" charset="-128"/>
              </a:rPr>
              <a:t> tai 10</a:t>
            </a:r>
            <a:r>
              <a:rPr lang="en-GB" altLang="fi-FI" sz="1800" baseline="30000" dirty="0" smtClean="0">
                <a:ea typeface="ＭＳ Ｐゴシック" panose="020B0600070205080204" pitchFamily="34" charset="-128"/>
                <a:cs typeface="ＭＳ Ｐゴシック" panose="020B0600070205080204" pitchFamily="34" charset="-128"/>
              </a:rPr>
              <a:t>9</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kpl</a:t>
            </a:r>
            <a:r>
              <a:rPr lang="en-GB" altLang="fi-FI" sz="1800" dirty="0" smtClean="0">
                <a:ea typeface="ＭＳ Ｐゴシック" panose="020B0600070205080204" pitchFamily="34" charset="-128"/>
                <a:cs typeface="ＭＳ Ｐゴシック" panose="020B0600070205080204" pitchFamily="34" charset="-128"/>
              </a:rPr>
              <a:t>/m</a:t>
            </a:r>
            <a:r>
              <a:rPr lang="en-GB" altLang="fi-FI" sz="1800" baseline="30000" dirty="0" smtClean="0">
                <a:ea typeface="ＭＳ Ｐゴシック" panose="020B0600070205080204" pitchFamily="34" charset="-128"/>
                <a:cs typeface="ＭＳ Ｐゴシック" panose="020B0600070205080204" pitchFamily="34" charset="-128"/>
              </a:rPr>
              <a:t>3</a:t>
            </a:r>
          </a:p>
          <a:p>
            <a:pPr lvl="1"/>
            <a:r>
              <a:rPr lang="en-GB" altLang="fi-FI" dirty="0" err="1" smtClean="0">
                <a:ea typeface="ＭＳ Ｐゴシック" panose="020B0600070205080204" pitchFamily="34" charset="-128"/>
                <a:cs typeface="Georgia" panose="02040502050405020303" pitchFamily="18" charset="0"/>
              </a:rPr>
              <a:t>allerginen</a:t>
            </a:r>
            <a:r>
              <a:rPr lang="en-GB" altLang="fi-FI" dirty="0" smtClean="0">
                <a:ea typeface="ＭＳ Ｐゴシック" panose="020B0600070205080204" pitchFamily="34" charset="-128"/>
                <a:cs typeface="Georgia" panose="02040502050405020303" pitchFamily="18" charset="0"/>
              </a:rPr>
              <a:t> </a:t>
            </a:r>
            <a:r>
              <a:rPr lang="en-GB" altLang="fi-FI" dirty="0" err="1" smtClean="0">
                <a:ea typeface="ＭＳ Ｐゴシック" panose="020B0600070205080204" pitchFamily="34" charset="-128"/>
                <a:cs typeface="Georgia" panose="02040502050405020303" pitchFamily="18" charset="0"/>
              </a:rPr>
              <a:t>alveoliitti</a:t>
            </a:r>
            <a:r>
              <a:rPr lang="en-GB" altLang="fi-FI" dirty="0" smtClean="0">
                <a:ea typeface="ＭＳ Ｐゴシック" panose="020B0600070205080204" pitchFamily="34" charset="-128"/>
                <a:cs typeface="Georgia" panose="02040502050405020303" pitchFamily="18" charset="0"/>
              </a:rPr>
              <a:t>, ODTS, </a:t>
            </a:r>
            <a:r>
              <a:rPr lang="en-GB" altLang="fi-FI" dirty="0" err="1" smtClean="0">
                <a:ea typeface="ＭＳ Ｐゴシック" panose="020B0600070205080204" pitchFamily="34" charset="-128"/>
                <a:cs typeface="Georgia" panose="02040502050405020303" pitchFamily="18" charset="0"/>
              </a:rPr>
              <a:t>hengitystieoireiden</a:t>
            </a:r>
            <a:r>
              <a:rPr lang="en-GB" altLang="fi-FI" dirty="0" smtClean="0">
                <a:ea typeface="ＭＳ Ｐゴシック" panose="020B0600070205080204" pitchFamily="34" charset="-128"/>
                <a:cs typeface="Georgia" panose="02040502050405020303" pitchFamily="18" charset="0"/>
              </a:rPr>
              <a:t> </a:t>
            </a:r>
            <a:r>
              <a:rPr lang="en-GB" altLang="fi-FI" dirty="0" err="1" smtClean="0">
                <a:ea typeface="ＭＳ Ｐゴシック" panose="020B0600070205080204" pitchFamily="34" charset="-128"/>
                <a:cs typeface="Georgia" panose="02040502050405020303" pitchFamily="18" charset="0"/>
              </a:rPr>
              <a:t>lisääntyminen</a:t>
            </a:r>
            <a:endParaRPr lang="en-GB" altLang="fi-FI" dirty="0" smtClean="0">
              <a:ea typeface="ＭＳ Ｐゴシック" panose="020B0600070205080204" pitchFamily="34" charset="-128"/>
              <a:cs typeface="Georgia" panose="02040502050405020303" pitchFamily="18" charset="0"/>
            </a:endParaRPr>
          </a:p>
          <a:p>
            <a:pPr lvl="1"/>
            <a:endParaRPr lang="en-GB" altLang="fi-FI" dirty="0" smtClean="0">
              <a:ea typeface="ＭＳ Ｐゴシック" panose="020B0600070205080204" pitchFamily="34" charset="-128"/>
              <a:cs typeface="Georgia" panose="02040502050405020303" pitchFamily="18" charset="0"/>
            </a:endParaRPr>
          </a:p>
          <a:p>
            <a:r>
              <a:rPr lang="en-GB" altLang="fi-FI" sz="1800" dirty="0" err="1" smtClean="0">
                <a:ea typeface="ＭＳ Ｐゴシック" panose="020B0600070205080204" pitchFamily="34" charset="-128"/>
                <a:cs typeface="ＭＳ Ｐゴシック" panose="020B0600070205080204" pitchFamily="34" charset="-128"/>
              </a:rPr>
              <a:t>Yli</a:t>
            </a:r>
            <a:r>
              <a:rPr lang="en-GB" altLang="fi-FI" sz="1800" dirty="0" smtClean="0">
                <a:ea typeface="ＭＳ Ｐゴシック" panose="020B0600070205080204" pitchFamily="34" charset="-128"/>
                <a:cs typeface="ＭＳ Ｐゴシック" panose="020B0600070205080204" pitchFamily="34" charset="-128"/>
              </a:rPr>
              <a:t> 60 </a:t>
            </a:r>
            <a:r>
              <a:rPr lang="en-GB" altLang="fi-FI" sz="1800" dirty="0" err="1" smtClean="0">
                <a:ea typeface="ＭＳ Ｐゴシック" panose="020B0600070205080204" pitchFamily="34" charset="-128"/>
                <a:cs typeface="ＭＳ Ｐゴシック" panose="020B0600070205080204" pitchFamily="34" charset="-128"/>
              </a:rPr>
              <a:t>allergisoivaa</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sienilajia</a:t>
            </a:r>
            <a:endParaRPr lang="en-GB" altLang="fi-FI" sz="1800" dirty="0" smtClean="0">
              <a:ea typeface="ＭＳ Ｐゴシック" panose="020B0600070205080204" pitchFamily="34" charset="-128"/>
              <a:cs typeface="ＭＳ Ｐゴシック" panose="020B0600070205080204" pitchFamily="34" charset="-128"/>
            </a:endParaRPr>
          </a:p>
          <a:p>
            <a:pPr lvl="1"/>
            <a:r>
              <a:rPr lang="en-GB" altLang="fi-FI" dirty="0" err="1" smtClean="0">
                <a:ea typeface="ＭＳ Ｐゴシック" panose="020B0600070205080204" pitchFamily="34" charset="-128"/>
                <a:cs typeface="Georgia" panose="02040502050405020303" pitchFamily="18" charset="0"/>
              </a:rPr>
              <a:t>homeiden</a:t>
            </a:r>
            <a:r>
              <a:rPr lang="en-GB" altLang="fi-FI" dirty="0" smtClean="0">
                <a:ea typeface="ＭＳ Ｐゴシック" panose="020B0600070205080204" pitchFamily="34" charset="-128"/>
                <a:cs typeface="Georgia" panose="02040502050405020303" pitchFamily="18" charset="0"/>
              </a:rPr>
              <a:t> </a:t>
            </a:r>
            <a:r>
              <a:rPr lang="en-GB" altLang="fi-FI" dirty="0" err="1" smtClean="0">
                <a:ea typeface="ＭＳ Ｐゴシック" panose="020B0600070205080204" pitchFamily="34" charset="-128"/>
                <a:cs typeface="Georgia" panose="02040502050405020303" pitchFamily="18" charset="0"/>
              </a:rPr>
              <a:t>tuottamat</a:t>
            </a:r>
            <a:r>
              <a:rPr lang="en-GB" altLang="fi-FI" dirty="0" smtClean="0">
                <a:ea typeface="ＭＳ Ｐゴシック" panose="020B0600070205080204" pitchFamily="34" charset="-128"/>
                <a:cs typeface="Georgia" panose="02040502050405020303" pitchFamily="18" charset="0"/>
              </a:rPr>
              <a:t> </a:t>
            </a:r>
            <a:r>
              <a:rPr lang="en-GB" altLang="fi-FI" dirty="0" err="1" smtClean="0">
                <a:ea typeface="ＭＳ Ｐゴシック" panose="020B0600070205080204" pitchFamily="34" charset="-128"/>
                <a:cs typeface="Georgia" panose="02040502050405020303" pitchFamily="18" charset="0"/>
              </a:rPr>
              <a:t>entsyymit</a:t>
            </a:r>
            <a:r>
              <a:rPr lang="en-GB" altLang="fi-FI" dirty="0" smtClean="0">
                <a:ea typeface="ＭＳ Ｐゴシック" panose="020B0600070205080204" pitchFamily="34" charset="-128"/>
                <a:cs typeface="Georgia" panose="02040502050405020303" pitchFamily="18" charset="0"/>
              </a:rPr>
              <a:t> -&gt; </a:t>
            </a:r>
            <a:r>
              <a:rPr lang="en-GB" altLang="fi-FI" dirty="0" err="1" smtClean="0">
                <a:ea typeface="ＭＳ Ｐゴシック" panose="020B0600070205080204" pitchFamily="34" charset="-128"/>
                <a:cs typeface="Georgia" panose="02040502050405020303" pitchFamily="18" charset="0"/>
              </a:rPr>
              <a:t>allergia</a:t>
            </a:r>
            <a:endParaRPr lang="en-GB" altLang="fi-FI" dirty="0" smtClean="0">
              <a:ea typeface="ＭＳ Ｐゴシック" panose="020B0600070205080204" pitchFamily="34" charset="-128"/>
              <a:cs typeface="Georgia" panose="02040502050405020303" pitchFamily="18" charset="0"/>
            </a:endParaRPr>
          </a:p>
          <a:p>
            <a:pPr lvl="1"/>
            <a:endParaRPr lang="en-GB" altLang="fi-FI" dirty="0" smtClean="0">
              <a:ea typeface="ＭＳ Ｐゴシック" panose="020B0600070205080204" pitchFamily="34" charset="-128"/>
              <a:cs typeface="Georgia" panose="02040502050405020303" pitchFamily="18" charset="0"/>
            </a:endParaRPr>
          </a:p>
          <a:p>
            <a:r>
              <a:rPr lang="en-GB" altLang="fi-FI" sz="1800" dirty="0" err="1" smtClean="0">
                <a:ea typeface="ＭＳ Ｐゴシック" panose="020B0600070205080204" pitchFamily="34" charset="-128"/>
                <a:cs typeface="ＭＳ Ｐゴシック" panose="020B0600070205080204" pitchFamily="34" charset="-128"/>
              </a:rPr>
              <a:t>Homeet</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erityisesti</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i="1" dirty="0" err="1" smtClean="0">
                <a:ea typeface="ＭＳ Ｐゴシック" panose="020B0600070205080204" pitchFamily="34" charset="-128"/>
                <a:cs typeface="ＭＳ Ｐゴシック" panose="020B0600070205080204" pitchFamily="34" charset="-128"/>
              </a:rPr>
              <a:t>Stachybotrys</a:t>
            </a:r>
            <a:r>
              <a:rPr lang="en-GB" altLang="fi-FI" sz="1800" i="1" dirty="0" smtClean="0">
                <a:ea typeface="ＭＳ Ｐゴシック" panose="020B0600070205080204" pitchFamily="34" charset="-128"/>
                <a:cs typeface="ＭＳ Ｐゴシック" panose="020B0600070205080204" pitchFamily="34" charset="-128"/>
              </a:rPr>
              <a:t>, Fusarium</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jotkut</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i="1" dirty="0" smtClean="0">
                <a:ea typeface="ＭＳ Ｐゴシック" panose="020B0600070205080204" pitchFamily="34" charset="-128"/>
                <a:cs typeface="ＭＳ Ｐゴシック" panose="020B0600070205080204" pitchFamily="34" charset="-128"/>
              </a:rPr>
              <a:t>Aspergillus</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ja</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i="1" dirty="0" err="1" smtClean="0">
                <a:ea typeface="ＭＳ Ｐゴシック" panose="020B0600070205080204" pitchFamily="34" charset="-128"/>
                <a:cs typeface="ＭＳ Ｐゴシック" panose="020B0600070205080204" pitchFamily="34" charset="-128"/>
              </a:rPr>
              <a:t>Penicillium</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lajit</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voivat</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tuottaa</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homemyrkkyjä</a:t>
            </a:r>
            <a:r>
              <a:rPr lang="en-GB" altLang="fi-FI" sz="1800" dirty="0" smtClean="0">
                <a:ea typeface="ＭＳ Ｐゴシック" panose="020B0600070205080204" pitchFamily="34" charset="-128"/>
                <a:cs typeface="ＭＳ Ｐゴシック" panose="020B0600070205080204" pitchFamily="34" charset="-128"/>
              </a:rPr>
              <a:t> </a:t>
            </a:r>
          </a:p>
          <a:p>
            <a:pPr lvl="1"/>
            <a:r>
              <a:rPr lang="en-GB" altLang="fi-FI" dirty="0" err="1" smtClean="0">
                <a:ea typeface="ＭＳ Ｐゴシック" panose="020B0600070205080204" pitchFamily="34" charset="-128"/>
                <a:cs typeface="Georgia" panose="02040502050405020303" pitchFamily="18" charset="0"/>
              </a:rPr>
              <a:t>joitakin</a:t>
            </a:r>
            <a:r>
              <a:rPr lang="en-GB" altLang="fi-FI" dirty="0" smtClean="0">
                <a:ea typeface="ＭＳ Ｐゴシック" panose="020B0600070205080204" pitchFamily="34" charset="-128"/>
                <a:cs typeface="Georgia" panose="02040502050405020303" pitchFamily="18" charset="0"/>
              </a:rPr>
              <a:t> </a:t>
            </a:r>
            <a:r>
              <a:rPr lang="en-GB" altLang="fi-FI" dirty="0" err="1" smtClean="0">
                <a:ea typeface="ＭＳ Ｐゴシック" panose="020B0600070205080204" pitchFamily="34" charset="-128"/>
                <a:cs typeface="Georgia" panose="02040502050405020303" pitchFamily="18" charset="0"/>
              </a:rPr>
              <a:t>mykotoksiineja</a:t>
            </a:r>
            <a:r>
              <a:rPr lang="en-GB" altLang="fi-FI" dirty="0" smtClean="0">
                <a:ea typeface="ＭＳ Ｐゴシック" panose="020B0600070205080204" pitchFamily="34" charset="-128"/>
                <a:cs typeface="Georgia" panose="02040502050405020303" pitchFamily="18" charset="0"/>
              </a:rPr>
              <a:t> </a:t>
            </a:r>
            <a:r>
              <a:rPr lang="en-GB" altLang="fi-FI" dirty="0" err="1" smtClean="0">
                <a:ea typeface="ＭＳ Ｐゴシック" panose="020B0600070205080204" pitchFamily="34" charset="-128"/>
                <a:cs typeface="Georgia" panose="02040502050405020303" pitchFamily="18" charset="0"/>
              </a:rPr>
              <a:t>luokiteltu</a:t>
            </a:r>
            <a:r>
              <a:rPr lang="en-GB" altLang="fi-FI" dirty="0" smtClean="0">
                <a:ea typeface="ＭＳ Ｐゴシック" panose="020B0600070205080204" pitchFamily="34" charset="-128"/>
                <a:cs typeface="Georgia" panose="02040502050405020303" pitchFamily="18" charset="0"/>
              </a:rPr>
              <a:t> </a:t>
            </a:r>
            <a:r>
              <a:rPr lang="en-GB" altLang="fi-FI" dirty="0" err="1" smtClean="0">
                <a:ea typeface="ＭＳ Ｐゴシック" panose="020B0600070205080204" pitchFamily="34" charset="-128"/>
                <a:cs typeface="Georgia" panose="02040502050405020303" pitchFamily="18" charset="0"/>
              </a:rPr>
              <a:t>karsinogeenisiksi</a:t>
            </a:r>
            <a:r>
              <a:rPr lang="en-GB" altLang="fi-FI" dirty="0" smtClean="0">
                <a:ea typeface="ＭＳ Ｐゴシック" panose="020B0600070205080204" pitchFamily="34" charset="-128"/>
                <a:cs typeface="Georgia" panose="02040502050405020303" pitchFamily="18" charset="0"/>
              </a:rPr>
              <a:t> </a:t>
            </a:r>
          </a:p>
        </p:txBody>
      </p:sp>
      <p:sp>
        <p:nvSpPr>
          <p:cNvPr id="4" name="Footer Placeholder 3"/>
          <p:cNvSpPr>
            <a:spLocks noGrp="1"/>
          </p:cNvSpPr>
          <p:nvPr>
            <p:ph type="ftr" sz="quarter" idx="11"/>
          </p:nvPr>
        </p:nvSpPr>
        <p:spPr>
          <a:xfrm>
            <a:off x="467544" y="6054725"/>
            <a:ext cx="2002575" cy="365125"/>
          </a:xfrm>
        </p:spPr>
        <p:txBody>
          <a:bodyPr/>
          <a:lstStyle/>
          <a:p>
            <a:pPr fontAlgn="auto">
              <a:spcBef>
                <a:spcPts val="0"/>
              </a:spcBef>
              <a:spcAft>
                <a:spcPts val="0"/>
              </a:spcAft>
              <a:defRPr/>
            </a:pPr>
            <a:r>
              <a:rPr lang="en-US" altLang="fi-FI" dirty="0" err="1">
                <a:latin typeface="+mn-lt"/>
              </a:rPr>
              <a:t>Bioaerosolit</a:t>
            </a:r>
            <a:r>
              <a:rPr lang="en-US" altLang="fi-FI" dirty="0">
                <a:latin typeface="+mn-lt"/>
              </a:rPr>
              <a:t> ja </a:t>
            </a:r>
            <a:r>
              <a:rPr lang="en-US" altLang="fi-FI" dirty="0" err="1">
                <a:latin typeface="+mn-lt"/>
              </a:rPr>
              <a:t>punkit</a:t>
            </a:r>
            <a:r>
              <a:rPr lang="en-US" altLang="fi-FI" dirty="0">
                <a:latin typeface="+mn-lt"/>
              </a:rPr>
              <a:t>/ </a:t>
            </a:r>
            <a:r>
              <a:rPr lang="en-US" altLang="fi-FI" dirty="0" err="1">
                <a:latin typeface="+mn-lt"/>
              </a:rPr>
              <a:t>Työterveyslaitos</a:t>
            </a:r>
            <a:r>
              <a:rPr lang="en-US" altLang="fi-FI" dirty="0">
                <a:latin typeface="+mn-lt"/>
              </a:rPr>
              <a:t> </a:t>
            </a:r>
            <a:r>
              <a:rPr lang="en-US" altLang="fi-FI" dirty="0" smtClean="0">
                <a:latin typeface="+mn-lt"/>
              </a:rPr>
              <a:t>/ S</a:t>
            </a:r>
            <a:r>
              <a:rPr lang="en-US" altLang="fi-FI" dirty="0">
                <a:latin typeface="+mn-lt"/>
              </a:rPr>
              <a:t>. </a:t>
            </a:r>
            <a:r>
              <a:rPr lang="en-US" altLang="fi-FI" dirty="0" err="1">
                <a:latin typeface="+mn-lt"/>
              </a:rPr>
              <a:t>Lappalainen</a:t>
            </a:r>
            <a:r>
              <a:rPr lang="en-US" altLang="fi-FI" dirty="0">
                <a:latin typeface="+mn-lt"/>
              </a:rPr>
              <a:t> ja </a:t>
            </a:r>
            <a:r>
              <a:rPr lang="en-US" altLang="fi-FI" dirty="0" err="1" smtClean="0">
                <a:latin typeface="+mn-lt"/>
              </a:rPr>
              <a:t>M.Reiman</a:t>
            </a:r>
            <a:endParaRPr lang="en-US" altLang="fi-FI" dirty="0">
              <a:latin typeface="+mn-lt"/>
            </a:endParaRPr>
          </a:p>
        </p:txBody>
      </p:sp>
      <p:sp>
        <p:nvSpPr>
          <p:cNvPr id="54275"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fld id="{CB9C6EE3-B707-4C65-9045-1F34E141C0CA}" type="slidenum">
              <a:rPr lang="en-US" altLang="fi-FI" sz="900" smtClean="0">
                <a:solidFill>
                  <a:schemeClr val="tx1"/>
                </a:solidFill>
              </a:rPr>
              <a:pPr>
                <a:spcBef>
                  <a:spcPct val="0"/>
                </a:spcBef>
                <a:buClrTx/>
                <a:buFontTx/>
                <a:buNone/>
              </a:pPr>
              <a:t>26</a:t>
            </a:fld>
            <a:endParaRPr lang="en-US" altLang="fi-FI" sz="900" smtClean="0">
              <a:solidFill>
                <a:schemeClr val="tx1"/>
              </a:solidFill>
            </a:endParaRPr>
          </a:p>
        </p:txBody>
      </p:sp>
    </p:spTree>
    <p:extLst>
      <p:ext uri="{BB962C8B-B14F-4D97-AF65-F5344CB8AC3E}">
        <p14:creationId xmlns:p14="http://schemas.microsoft.com/office/powerpoint/2010/main" val="1337467428"/>
      </p:ext>
    </p:extLst>
  </p:cSld>
  <p:clrMapOvr>
    <a:masterClrMapping/>
  </p:clrMapOvr>
  <p:transition spd="med">
    <p:wip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Rectangle 2"/>
          <p:cNvSpPr>
            <a:spLocks noGrp="1" noChangeArrowheads="1"/>
          </p:cNvSpPr>
          <p:nvPr>
            <p:ph type="title"/>
          </p:nvPr>
        </p:nvSpPr>
        <p:spPr/>
        <p:txBody>
          <a:bodyPr>
            <a:normAutofit/>
          </a:bodyPr>
          <a:lstStyle/>
          <a:p>
            <a:r>
              <a:rPr lang="en-GB" altLang="fi-FI" dirty="0" err="1" smtClean="0">
                <a:ea typeface="ＭＳ Ｐゴシック" panose="020B0600070205080204" pitchFamily="34" charset="-128"/>
              </a:rPr>
              <a:t>Miten</a:t>
            </a:r>
            <a:r>
              <a:rPr lang="en-GB" altLang="fi-FI" dirty="0" smtClean="0">
                <a:ea typeface="ＭＳ Ｐゴシック" panose="020B0600070205080204" pitchFamily="34" charset="-128"/>
              </a:rPr>
              <a:t> </a:t>
            </a:r>
            <a:r>
              <a:rPr lang="en-GB" altLang="fi-FI" dirty="0" err="1" smtClean="0">
                <a:ea typeface="ＭＳ Ｐゴシック" panose="020B0600070205080204" pitchFamily="34" charset="-128"/>
              </a:rPr>
              <a:t>mikrobeja</a:t>
            </a:r>
            <a:r>
              <a:rPr lang="en-GB" altLang="fi-FI" dirty="0" smtClean="0">
                <a:ea typeface="ＭＳ Ｐゴシック" panose="020B0600070205080204" pitchFamily="34" charset="-128"/>
              </a:rPr>
              <a:t> </a:t>
            </a:r>
            <a:r>
              <a:rPr lang="en-GB" altLang="fi-FI" dirty="0" err="1" smtClean="0">
                <a:ea typeface="ＭＳ Ｐゴシック" panose="020B0600070205080204" pitchFamily="34" charset="-128"/>
              </a:rPr>
              <a:t>pitäisi</a:t>
            </a:r>
            <a:r>
              <a:rPr lang="en-GB" altLang="fi-FI" dirty="0" smtClean="0">
                <a:ea typeface="ＭＳ Ｐゴシック" panose="020B0600070205080204" pitchFamily="34" charset="-128"/>
              </a:rPr>
              <a:t> </a:t>
            </a:r>
            <a:r>
              <a:rPr lang="en-GB" altLang="fi-FI" dirty="0" err="1" smtClean="0">
                <a:ea typeface="ＭＳ Ｐゴシック" panose="020B0600070205080204" pitchFamily="34" charset="-128"/>
              </a:rPr>
              <a:t>tutkia</a:t>
            </a:r>
            <a:r>
              <a:rPr lang="en-GB" altLang="fi-FI" dirty="0" smtClean="0">
                <a:ea typeface="ＭＳ Ｐゴシック" panose="020B0600070205080204" pitchFamily="34" charset="-128"/>
              </a:rPr>
              <a:t>? </a:t>
            </a:r>
            <a:r>
              <a:rPr lang="en-GB" altLang="fi-FI" dirty="0">
                <a:solidFill>
                  <a:srgbClr val="FF0000"/>
                </a:solidFill>
                <a:ea typeface="ＭＳ Ｐゴシック" panose="020B0600070205080204" pitchFamily="34" charset="-128"/>
              </a:rPr>
              <a:t/>
            </a:r>
            <a:br>
              <a:rPr lang="en-GB" altLang="fi-FI" dirty="0">
                <a:solidFill>
                  <a:srgbClr val="FF0000"/>
                </a:solidFill>
                <a:ea typeface="ＭＳ Ｐゴシック" panose="020B0600070205080204" pitchFamily="34" charset="-128"/>
              </a:rPr>
            </a:br>
            <a:r>
              <a:rPr lang="en-GB" altLang="fi-FI" sz="2000" dirty="0" smtClean="0">
                <a:ea typeface="ＭＳ Ｐゴシック" panose="020B0600070205080204" pitchFamily="34" charset="-128"/>
              </a:rPr>
              <a:t>-</a:t>
            </a:r>
            <a:r>
              <a:rPr lang="en-GB" altLang="fi-FI" sz="2000" dirty="0" err="1" smtClean="0">
                <a:ea typeface="ＭＳ Ｐゴシック" panose="020B0600070205080204" pitchFamily="34" charset="-128"/>
              </a:rPr>
              <a:t>infektiivisyys</a:t>
            </a:r>
            <a:r>
              <a:rPr lang="en-GB" altLang="fi-FI" sz="2000" dirty="0" smtClean="0">
                <a:ea typeface="ＭＳ Ｐゴシック" panose="020B0600070205080204" pitchFamily="34" charset="-128"/>
              </a:rPr>
              <a:t>? – </a:t>
            </a:r>
            <a:r>
              <a:rPr lang="en-GB" altLang="fi-FI" sz="2000" dirty="0" err="1" smtClean="0">
                <a:ea typeface="ＭＳ Ｐゴシック" panose="020B0600070205080204" pitchFamily="34" charset="-128"/>
              </a:rPr>
              <a:t>aineenvaihduntatuotteet</a:t>
            </a:r>
            <a:r>
              <a:rPr lang="en-GB" altLang="fi-FI" sz="2000" dirty="0" smtClean="0">
                <a:ea typeface="ＭＳ Ｐゴシック" panose="020B0600070205080204" pitchFamily="34" charset="-128"/>
              </a:rPr>
              <a:t>? – </a:t>
            </a:r>
            <a:r>
              <a:rPr lang="en-GB" altLang="fi-FI" sz="2000" dirty="0" err="1" smtClean="0">
                <a:ea typeface="ＭＳ Ｐゴシック" panose="020B0600070205080204" pitchFamily="34" charset="-128"/>
              </a:rPr>
              <a:t>solurakenteet</a:t>
            </a:r>
            <a:r>
              <a:rPr lang="en-GB" altLang="fi-FI" sz="2000" dirty="0" smtClean="0">
                <a:ea typeface="ＭＳ Ｐゴシック" panose="020B0600070205080204" pitchFamily="34" charset="-128"/>
              </a:rPr>
              <a:t>?</a:t>
            </a:r>
            <a:endParaRPr lang="fi-FI" altLang="fi-FI" sz="2000" dirty="0" smtClean="0">
              <a:ea typeface="ＭＳ Ｐゴシック" panose="020B0600070205080204" pitchFamily="34" charset="-128"/>
            </a:endParaRPr>
          </a:p>
        </p:txBody>
      </p:sp>
      <p:sp>
        <p:nvSpPr>
          <p:cNvPr id="56325" name="Rectangle 3"/>
          <p:cNvSpPr>
            <a:spLocks noGrp="1" noChangeArrowheads="1"/>
          </p:cNvSpPr>
          <p:nvPr>
            <p:ph idx="1"/>
          </p:nvPr>
        </p:nvSpPr>
        <p:spPr/>
        <p:txBody>
          <a:bodyPr>
            <a:normAutofit/>
          </a:bodyPr>
          <a:lstStyle/>
          <a:p>
            <a:r>
              <a:rPr lang="en-GB" altLang="fi-FI" sz="1800" i="1" dirty="0" smtClean="0">
                <a:ea typeface="ＭＳ Ｐゴシック" panose="020B0600070205080204" pitchFamily="34" charset="-128"/>
                <a:cs typeface="ＭＳ Ｐゴシック" panose="020B0600070205080204" pitchFamily="34" charset="-128"/>
              </a:rPr>
              <a:t>A. fumigatus </a:t>
            </a:r>
            <a:r>
              <a:rPr lang="en-GB" altLang="fi-FI" sz="1800" dirty="0" err="1" smtClean="0">
                <a:ea typeface="ＭＳ Ｐゴシック" panose="020B0600070205080204" pitchFamily="34" charset="-128"/>
                <a:cs typeface="ＭＳ Ｐゴシック" panose="020B0600070205080204" pitchFamily="34" charset="-128"/>
              </a:rPr>
              <a:t>ja</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aktinobakteerit</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kuuluvat</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luokkaan</a:t>
            </a:r>
            <a:r>
              <a:rPr lang="en-GB" altLang="fi-FI" sz="1800" dirty="0" smtClean="0">
                <a:ea typeface="ＭＳ Ｐゴシック" panose="020B0600070205080204" pitchFamily="34" charset="-128"/>
                <a:cs typeface="ＭＳ Ｐゴシック" panose="020B0600070205080204" pitchFamily="34" charset="-128"/>
              </a:rPr>
              <a:t> 2 (</a:t>
            </a:r>
            <a:r>
              <a:rPr lang="en-GB" altLang="fi-FI" sz="1800" dirty="0" err="1" smtClean="0">
                <a:ea typeface="ＭＳ Ｐゴシック" panose="020B0600070205080204" pitchFamily="34" charset="-128"/>
                <a:cs typeface="ＭＳ Ｐゴシック" panose="020B0600070205080204" pitchFamily="34" charset="-128"/>
              </a:rPr>
              <a:t>voivat</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aiheuttaa</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terveyshaittaa</a:t>
            </a:r>
            <a:r>
              <a:rPr lang="en-GB" altLang="fi-FI" sz="1800" dirty="0" smtClean="0">
                <a:ea typeface="ＭＳ Ｐゴシック" panose="020B0600070205080204" pitchFamily="34" charset="-128"/>
                <a:cs typeface="ＭＳ Ｐゴシック" panose="020B0600070205080204" pitchFamily="34" charset="-128"/>
              </a:rPr>
              <a:t> – </a:t>
            </a:r>
            <a:r>
              <a:rPr lang="en-GB" altLang="fi-FI" sz="1800" dirty="0" err="1" smtClean="0">
                <a:ea typeface="ＭＳ Ｐゴシック" panose="020B0600070205080204" pitchFamily="34" charset="-128"/>
                <a:cs typeface="ＭＳ Ｐゴシック" panose="020B0600070205080204" pitchFamily="34" charset="-128"/>
              </a:rPr>
              <a:t>tässä</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tarkoitetaan</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infektiosairauksia</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mutta</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käytettävissä</a:t>
            </a:r>
            <a:r>
              <a:rPr lang="en-GB" altLang="fi-FI" sz="1800" dirty="0" smtClean="0">
                <a:ea typeface="ＭＳ Ｐゴシック" panose="020B0600070205080204" pitchFamily="34" charset="-128"/>
                <a:cs typeface="ＭＳ Ｐゴシック" panose="020B0600070205080204" pitchFamily="34" charset="-128"/>
              </a:rPr>
              <a:t> on </a:t>
            </a:r>
            <a:r>
              <a:rPr lang="en-GB" altLang="fi-FI" sz="1800" dirty="0" err="1" smtClean="0">
                <a:ea typeface="ＭＳ Ｐゴシック" panose="020B0600070205080204" pitchFamily="34" charset="-128"/>
                <a:cs typeface="ＭＳ Ｐゴシック" panose="020B0600070205080204" pitchFamily="34" charset="-128"/>
              </a:rPr>
              <a:t>tehokas</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hoitokeino</a:t>
            </a:r>
            <a:r>
              <a:rPr lang="en-GB" altLang="fi-FI" sz="1800" dirty="0" smtClean="0">
                <a:ea typeface="ＭＳ Ｐゴシック" panose="020B0600070205080204" pitchFamily="34" charset="-128"/>
                <a:cs typeface="ＭＳ Ｐゴシック" panose="020B0600070205080204" pitchFamily="34" charset="-128"/>
              </a:rPr>
              <a:t>)</a:t>
            </a:r>
          </a:p>
          <a:p>
            <a:endParaRPr lang="en-GB" altLang="fi-FI" sz="1800" dirty="0" smtClean="0">
              <a:ea typeface="ＭＳ Ｐゴシック" panose="020B0600070205080204" pitchFamily="34" charset="-128"/>
              <a:cs typeface="ＭＳ Ｐゴシック" panose="020B0600070205080204" pitchFamily="34" charset="-128"/>
            </a:endParaRPr>
          </a:p>
          <a:p>
            <a:r>
              <a:rPr lang="en-GB" altLang="fi-FI" sz="1800" dirty="0" err="1" smtClean="0">
                <a:ea typeface="ＭＳ Ｐゴシック" panose="020B0600070205080204" pitchFamily="34" charset="-128"/>
                <a:cs typeface="ＭＳ Ｐゴシック" panose="020B0600070205080204" pitchFamily="34" charset="-128"/>
              </a:rPr>
              <a:t>Mikrobien</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ensisijaiset</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metaboliatuotteet</a:t>
            </a:r>
            <a:r>
              <a:rPr lang="en-GB" altLang="fi-FI" sz="1800" dirty="0" smtClean="0">
                <a:ea typeface="ＭＳ Ｐゴシック" panose="020B0600070205080204" pitchFamily="34" charset="-128"/>
                <a:cs typeface="ＭＳ Ｐゴシック" panose="020B0600070205080204" pitchFamily="34" charset="-128"/>
              </a:rPr>
              <a:t>, ns. </a:t>
            </a:r>
            <a:r>
              <a:rPr lang="en-GB" altLang="fi-FI" sz="1800" dirty="0" err="1" smtClean="0">
                <a:ea typeface="ＭＳ Ｐゴシック" panose="020B0600070205080204" pitchFamily="34" charset="-128"/>
                <a:cs typeface="ＭＳ Ｐゴシック" panose="020B0600070205080204" pitchFamily="34" charset="-128"/>
              </a:rPr>
              <a:t>MVOC:it</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eivät</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todennäköisesti</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juurikaan</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selitä</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koettuja</a:t>
            </a:r>
            <a:r>
              <a:rPr lang="en-GB" altLang="fi-FI" sz="1800" dirty="0" smtClean="0">
                <a:ea typeface="ＭＳ Ｐゴシック" panose="020B0600070205080204" pitchFamily="34" charset="-128"/>
                <a:cs typeface="ＭＳ Ｐゴシック" panose="020B0600070205080204" pitchFamily="34" charset="-128"/>
              </a:rPr>
              <a:t>/</a:t>
            </a:r>
            <a:r>
              <a:rPr lang="en-GB" altLang="fi-FI" sz="1800" dirty="0" err="1" smtClean="0">
                <a:ea typeface="ＭＳ Ｐゴシック" panose="020B0600070205080204" pitchFamily="34" charset="-128"/>
                <a:cs typeface="ＭＳ Ｐゴシック" panose="020B0600070205080204" pitchFamily="34" charset="-128"/>
              </a:rPr>
              <a:t>todettuja</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terveyshaittoja</a:t>
            </a:r>
            <a:r>
              <a:rPr lang="en-GB" altLang="fi-FI" sz="1800" dirty="0" smtClean="0">
                <a:ea typeface="ＭＳ Ｐゴシック" panose="020B0600070205080204" pitchFamily="34" charset="-128"/>
                <a:cs typeface="ＭＳ Ｐゴシック" panose="020B0600070205080204" pitchFamily="34" charset="-128"/>
              </a:rPr>
              <a:t> – </a:t>
            </a:r>
            <a:r>
              <a:rPr lang="en-GB" altLang="fi-FI" sz="1800" dirty="0" err="1" smtClean="0">
                <a:ea typeface="ＭＳ Ｐゴシック" panose="020B0600070205080204" pitchFamily="34" charset="-128"/>
                <a:cs typeface="ＭＳ Ｐゴシック" panose="020B0600070205080204" pitchFamily="34" charset="-128"/>
              </a:rPr>
              <a:t>joskin</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yhteisvaikutuksista</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vähän</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tietoa</a:t>
            </a:r>
            <a:endParaRPr lang="en-GB" altLang="fi-FI" sz="1800" dirty="0" smtClean="0">
              <a:ea typeface="ＭＳ Ｐゴシック" panose="020B0600070205080204" pitchFamily="34" charset="-128"/>
              <a:cs typeface="ＭＳ Ｐゴシック" panose="020B0600070205080204" pitchFamily="34" charset="-128"/>
            </a:endParaRPr>
          </a:p>
          <a:p>
            <a:endParaRPr lang="en-GB" altLang="fi-FI" sz="1800" dirty="0" smtClean="0">
              <a:ea typeface="ＭＳ Ｐゴシック" panose="020B0600070205080204" pitchFamily="34" charset="-128"/>
              <a:cs typeface="ＭＳ Ｐゴシック" panose="020B0600070205080204" pitchFamily="34" charset="-128"/>
            </a:endParaRPr>
          </a:p>
          <a:p>
            <a:r>
              <a:rPr lang="en-GB" altLang="fi-FI" sz="1800" dirty="0" err="1" smtClean="0">
                <a:ea typeface="ＭＳ Ｐゴシック" panose="020B0600070205080204" pitchFamily="34" charset="-128"/>
                <a:cs typeface="ＭＳ Ｐゴシック" panose="020B0600070205080204" pitchFamily="34" charset="-128"/>
              </a:rPr>
              <a:t>Mahdolliset</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muut</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rakenteet</a:t>
            </a:r>
            <a:r>
              <a:rPr lang="en-GB" altLang="fi-FI" sz="1800" dirty="0" smtClean="0">
                <a:ea typeface="ＭＳ Ｐゴシック" panose="020B0600070205080204" pitchFamily="34" charset="-128"/>
                <a:cs typeface="ＭＳ Ｐゴシック" panose="020B0600070205080204" pitchFamily="34" charset="-128"/>
              </a:rPr>
              <a:t>: 1,3-beeta-D-glukaanit; </a:t>
            </a:r>
            <a:r>
              <a:rPr lang="en-GB" altLang="fi-FI" sz="1800" dirty="0" err="1" smtClean="0">
                <a:ea typeface="ＭＳ Ｐゴシック" panose="020B0600070205080204" pitchFamily="34" charset="-128"/>
                <a:cs typeface="ＭＳ Ｐゴシック" panose="020B0600070205080204" pitchFamily="34" charset="-128"/>
              </a:rPr>
              <a:t>ergosteroli</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ekstrasellulaariset</a:t>
            </a:r>
            <a:r>
              <a:rPr lang="en-GB" altLang="fi-FI" sz="1800" dirty="0" smtClean="0">
                <a:ea typeface="ＭＳ Ｐゴシック" panose="020B0600070205080204" pitchFamily="34" charset="-128"/>
                <a:cs typeface="ＭＳ Ｐゴシック" panose="020B0600070205080204" pitchFamily="34" charset="-128"/>
              </a:rPr>
              <a:t> </a:t>
            </a:r>
            <a:r>
              <a:rPr lang="en-GB" altLang="fi-FI" sz="1800" dirty="0" err="1" smtClean="0">
                <a:ea typeface="ＭＳ Ｐゴシック" panose="020B0600070205080204" pitchFamily="34" charset="-128"/>
                <a:cs typeface="ＭＳ Ｐゴシック" panose="020B0600070205080204" pitchFamily="34" charset="-128"/>
              </a:rPr>
              <a:t>polysakkaridit</a:t>
            </a:r>
            <a:r>
              <a:rPr lang="en-GB" altLang="fi-FI" sz="1800" dirty="0" smtClean="0">
                <a:ea typeface="ＭＳ Ｐゴシック" panose="020B0600070205080204" pitchFamily="34" charset="-128"/>
                <a:cs typeface="ＭＳ Ｐゴシック" panose="020B0600070205080204" pitchFamily="34" charset="-128"/>
              </a:rPr>
              <a:t> (EPS)</a:t>
            </a:r>
          </a:p>
        </p:txBody>
      </p:sp>
      <p:sp>
        <p:nvSpPr>
          <p:cNvPr id="4" name="Footer Placeholder 3"/>
          <p:cNvSpPr>
            <a:spLocks noGrp="1"/>
          </p:cNvSpPr>
          <p:nvPr>
            <p:ph type="ftr" sz="quarter" idx="11"/>
          </p:nvPr>
        </p:nvSpPr>
        <p:spPr>
          <a:xfrm>
            <a:off x="611561" y="6198834"/>
            <a:ext cx="2388804" cy="365125"/>
          </a:xfrm>
        </p:spPr>
        <p:txBody>
          <a:bodyPr/>
          <a:lstStyle/>
          <a:p>
            <a:pPr fontAlgn="auto">
              <a:spcBef>
                <a:spcPts val="0"/>
              </a:spcBef>
              <a:spcAft>
                <a:spcPts val="0"/>
              </a:spcAft>
              <a:defRPr/>
            </a:pPr>
            <a:r>
              <a:rPr lang="en-US" altLang="fi-FI" dirty="0" err="1">
                <a:latin typeface="+mn-lt"/>
              </a:rPr>
              <a:t>Bioaerosolit</a:t>
            </a:r>
            <a:r>
              <a:rPr lang="en-US" altLang="fi-FI" dirty="0">
                <a:latin typeface="+mn-lt"/>
              </a:rPr>
              <a:t> ja </a:t>
            </a:r>
            <a:r>
              <a:rPr lang="en-US" altLang="fi-FI" dirty="0" err="1">
                <a:latin typeface="+mn-lt"/>
              </a:rPr>
              <a:t>punkit</a:t>
            </a:r>
            <a:r>
              <a:rPr lang="en-US" altLang="fi-FI" dirty="0">
                <a:latin typeface="+mn-lt"/>
              </a:rPr>
              <a:t>/ </a:t>
            </a:r>
            <a:r>
              <a:rPr lang="en-US" altLang="fi-FI" dirty="0" err="1">
                <a:latin typeface="+mn-lt"/>
              </a:rPr>
              <a:t>Työterveyslaitos</a:t>
            </a:r>
            <a:r>
              <a:rPr lang="en-US" altLang="fi-FI" dirty="0">
                <a:latin typeface="+mn-lt"/>
              </a:rPr>
              <a:t> </a:t>
            </a:r>
            <a:r>
              <a:rPr lang="en-US" altLang="fi-FI" dirty="0" smtClean="0">
                <a:latin typeface="+mn-lt"/>
              </a:rPr>
              <a:t>/ </a:t>
            </a:r>
            <a:br>
              <a:rPr lang="en-US" altLang="fi-FI" dirty="0" smtClean="0">
                <a:latin typeface="+mn-lt"/>
              </a:rPr>
            </a:br>
            <a:r>
              <a:rPr lang="en-US" altLang="fi-FI" dirty="0" smtClean="0">
                <a:latin typeface="+mn-lt"/>
              </a:rPr>
              <a:t>S</a:t>
            </a:r>
            <a:r>
              <a:rPr lang="en-US" altLang="fi-FI" dirty="0">
                <a:latin typeface="+mn-lt"/>
              </a:rPr>
              <a:t>. </a:t>
            </a:r>
            <a:r>
              <a:rPr lang="en-US" altLang="fi-FI" dirty="0" err="1">
                <a:latin typeface="+mn-lt"/>
              </a:rPr>
              <a:t>Lappalainen</a:t>
            </a:r>
            <a:r>
              <a:rPr lang="en-US" altLang="fi-FI" dirty="0">
                <a:latin typeface="+mn-lt"/>
              </a:rPr>
              <a:t> ja </a:t>
            </a:r>
            <a:r>
              <a:rPr lang="en-US" altLang="fi-FI" dirty="0" err="1">
                <a:latin typeface="+mn-lt"/>
              </a:rPr>
              <a:t>M.Reiman</a:t>
            </a:r>
            <a:r>
              <a:rPr lang="en-US" altLang="fi-FI" dirty="0">
                <a:latin typeface="+mn-lt"/>
              </a:rPr>
              <a:t> </a:t>
            </a:r>
          </a:p>
        </p:txBody>
      </p:sp>
      <p:sp>
        <p:nvSpPr>
          <p:cNvPr id="56323"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fld id="{82F44D6D-AB20-4CB5-92B5-EBCCC2298DB2}" type="slidenum">
              <a:rPr lang="en-US" altLang="fi-FI" sz="900" smtClean="0">
                <a:solidFill>
                  <a:schemeClr val="tx1"/>
                </a:solidFill>
              </a:rPr>
              <a:pPr>
                <a:spcBef>
                  <a:spcPct val="0"/>
                </a:spcBef>
                <a:buClrTx/>
                <a:buFontTx/>
                <a:buNone/>
              </a:pPr>
              <a:t>27</a:t>
            </a:fld>
            <a:endParaRPr lang="en-US" altLang="fi-FI" sz="900" smtClean="0">
              <a:solidFill>
                <a:schemeClr val="tx1"/>
              </a:solidFill>
            </a:endParaRPr>
          </a:p>
        </p:txBody>
      </p:sp>
    </p:spTree>
    <p:extLst>
      <p:ext uri="{BB962C8B-B14F-4D97-AF65-F5344CB8AC3E}">
        <p14:creationId xmlns:p14="http://schemas.microsoft.com/office/powerpoint/2010/main" val="1138397629"/>
      </p:ext>
    </p:extLst>
  </p:cSld>
  <p:clrMapOvr>
    <a:masterClrMapping/>
  </p:clrMapOvr>
  <p:transition spd="med">
    <p:wip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fi-FI" altLang="fi-FI" dirty="0" smtClean="0">
                <a:ea typeface="ＭＳ Ｐゴシック" panose="020B0600070205080204" pitchFamily="34" charset="-128"/>
              </a:rPr>
              <a:t>Mikrobitutkimukset käytännössä</a:t>
            </a:r>
            <a:endParaRPr lang="fi-FI" altLang="fi-FI" dirty="0" smtClean="0">
              <a:solidFill>
                <a:srgbClr val="FF0000"/>
              </a:solidFill>
              <a:ea typeface="ＭＳ Ｐゴシック" panose="020B0600070205080204" pitchFamily="34" charset="-128"/>
            </a:endParaRPr>
          </a:p>
        </p:txBody>
      </p:sp>
      <p:sp>
        <p:nvSpPr>
          <p:cNvPr id="58371" name="Content Placeholder 2"/>
          <p:cNvSpPr>
            <a:spLocks noGrp="1"/>
          </p:cNvSpPr>
          <p:nvPr>
            <p:ph idx="1"/>
          </p:nvPr>
        </p:nvSpPr>
        <p:spPr/>
        <p:txBody>
          <a:bodyPr/>
          <a:lstStyle/>
          <a:p>
            <a:pPr>
              <a:buFont typeface="Wingdings" panose="05000000000000000000" pitchFamily="2" charset="2"/>
              <a:buChar char="ü"/>
            </a:pPr>
            <a:r>
              <a:rPr lang="fi-FI" altLang="fi-FI" dirty="0" smtClean="0">
                <a:ea typeface="ＭＳ Ｐゴシック" panose="020B0600070205080204" pitchFamily="34" charset="-128"/>
                <a:cs typeface="ＭＳ Ｐゴシック" panose="020B0600070205080204" pitchFamily="34" charset="-128"/>
              </a:rPr>
              <a:t>Otetaan näytteitä, joista analysoidaan homeita ja hiivoja sekä bakteereita, joiden arvioidaan nykytietämyksen mukaan kuvaavan mikrobeihin liittyviä ongelmia erilaisissa ympäristöissä.</a:t>
            </a:r>
          </a:p>
          <a:p>
            <a:pPr>
              <a:buFont typeface="Courier New" panose="02070309020205020404" pitchFamily="49" charset="0"/>
              <a:buChar char="o"/>
            </a:pPr>
            <a:endParaRPr lang="fi-FI" altLang="fi-FI" dirty="0" smtClean="0">
              <a:ea typeface="ＭＳ Ｐゴシック" panose="020B0600070205080204" pitchFamily="34" charset="-128"/>
              <a:cs typeface="ＭＳ Ｐゴシック" panose="020B0600070205080204" pitchFamily="34" charset="-128"/>
            </a:endParaRPr>
          </a:p>
          <a:p>
            <a:pPr>
              <a:buFont typeface="Wingdings" panose="05000000000000000000" pitchFamily="2" charset="2"/>
              <a:buChar char="ü"/>
            </a:pPr>
            <a:r>
              <a:rPr lang="fi-FI" altLang="fi-FI" dirty="0" smtClean="0">
                <a:ea typeface="ＭＳ Ｐゴシック" panose="020B0600070205080204" pitchFamily="34" charset="-128"/>
                <a:cs typeface="ＭＳ Ｐゴシック" panose="020B0600070205080204" pitchFamily="34" charset="-128"/>
              </a:rPr>
              <a:t>Erityistilanteissa voidaan näytteistä analysoida esim. lahottajasieniä, punkkeja tai </a:t>
            </a:r>
            <a:r>
              <a:rPr lang="fi-FI" altLang="fi-FI" dirty="0" err="1" smtClean="0">
                <a:ea typeface="ＭＳ Ｐゴシック" panose="020B0600070205080204" pitchFamily="34" charset="-128"/>
                <a:cs typeface="ＭＳ Ｐゴシック" panose="020B0600070205080204" pitchFamily="34" charset="-128"/>
              </a:rPr>
              <a:t>ameeboja</a:t>
            </a:r>
            <a:r>
              <a:rPr lang="fi-FI" altLang="fi-FI" dirty="0" smtClean="0">
                <a:ea typeface="ＭＳ Ｐゴシック" panose="020B0600070205080204" pitchFamily="34" charset="-128"/>
                <a:cs typeface="ＭＳ Ｐゴシック" panose="020B0600070205080204" pitchFamily="34" charset="-128"/>
              </a:rPr>
              <a:t>.</a:t>
            </a:r>
          </a:p>
        </p:txBody>
      </p:sp>
      <p:sp>
        <p:nvSpPr>
          <p:cNvPr id="58374" name="Footer Placeholder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r>
              <a:rPr lang="fi-FI" altLang="fi-FI" sz="900" smtClean="0">
                <a:solidFill>
                  <a:schemeClr val="tx1"/>
                </a:solidFill>
              </a:rPr>
              <a:t>Marjut Reiman</a:t>
            </a:r>
          </a:p>
        </p:txBody>
      </p:sp>
      <p:sp>
        <p:nvSpPr>
          <p:cNvPr id="58373"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fld id="{2E1D616F-0C84-41C8-AD15-5CC55197EFA0}" type="slidenum">
              <a:rPr lang="fi-FI" altLang="fi-FI" sz="900" smtClean="0">
                <a:solidFill>
                  <a:schemeClr val="tx1"/>
                </a:solidFill>
              </a:rPr>
              <a:pPr>
                <a:spcBef>
                  <a:spcPct val="0"/>
                </a:spcBef>
                <a:buClrTx/>
                <a:buFontTx/>
                <a:buNone/>
              </a:pPr>
              <a:t>28</a:t>
            </a:fld>
            <a:endParaRPr lang="fi-FI" altLang="fi-FI" sz="900" smtClean="0">
              <a:solidFill>
                <a:schemeClr val="tx1"/>
              </a:solidFill>
            </a:endParaRPr>
          </a:p>
        </p:txBody>
      </p:sp>
    </p:spTree>
    <p:extLst>
      <p:ext uri="{BB962C8B-B14F-4D97-AF65-F5344CB8AC3E}">
        <p14:creationId xmlns:p14="http://schemas.microsoft.com/office/powerpoint/2010/main" val="1407776116"/>
      </p:ext>
    </p:extLst>
  </p:cSld>
  <p:clrMapOvr>
    <a:masterClrMapping/>
  </p:clrMapOvr>
  <p:transition spd="med">
    <p:wip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Rectangle 2"/>
          <p:cNvSpPr>
            <a:spLocks noGrp="1" noChangeArrowheads="1"/>
          </p:cNvSpPr>
          <p:nvPr>
            <p:ph type="title"/>
          </p:nvPr>
        </p:nvSpPr>
        <p:spPr/>
        <p:txBody>
          <a:bodyPr>
            <a:normAutofit/>
          </a:bodyPr>
          <a:lstStyle/>
          <a:p>
            <a:r>
              <a:rPr lang="fi-FI" altLang="fi-FI" sz="2800" dirty="0" smtClean="0">
                <a:ea typeface="ＭＳ Ｐゴシック" panose="020B0600070205080204" pitchFamily="34" charset="-128"/>
              </a:rPr>
              <a:t>Mikrobiselvitysten tavoite tuotannollisissa työympäristöissä</a:t>
            </a:r>
            <a:endParaRPr lang="fi-FI" altLang="fi-FI" sz="2800" dirty="0" smtClean="0">
              <a:solidFill>
                <a:srgbClr val="FF0000"/>
              </a:solidFill>
              <a:ea typeface="ＭＳ Ｐゴシック" panose="020B0600070205080204" pitchFamily="34" charset="-128"/>
            </a:endParaRPr>
          </a:p>
        </p:txBody>
      </p:sp>
      <p:sp>
        <p:nvSpPr>
          <p:cNvPr id="59397" name="Rectangle 3"/>
          <p:cNvSpPr>
            <a:spLocks noGrp="1" noChangeArrowheads="1"/>
          </p:cNvSpPr>
          <p:nvPr>
            <p:ph idx="1"/>
          </p:nvPr>
        </p:nvSpPr>
        <p:spPr/>
        <p:txBody>
          <a:bodyPr>
            <a:normAutofit/>
          </a:bodyPr>
          <a:lstStyle/>
          <a:p>
            <a:pPr marL="0" indent="0">
              <a:buNone/>
            </a:pPr>
            <a:r>
              <a:rPr lang="fi-FI" altLang="fi-FI" dirty="0">
                <a:ea typeface="ＭＳ Ｐゴシック" panose="020B0600070205080204" pitchFamily="34" charset="-128"/>
                <a:cs typeface="ＭＳ Ｐゴシック" panose="020B0600070205080204" pitchFamily="34" charset="-128"/>
              </a:rPr>
              <a:t>P</a:t>
            </a:r>
            <a:r>
              <a:rPr lang="fi-FI" altLang="fi-FI" dirty="0" smtClean="0">
                <a:ea typeface="ＭＳ Ｐゴシック" panose="020B0600070205080204" pitchFamily="34" charset="-128"/>
                <a:cs typeface="ＭＳ Ｐゴシック" panose="020B0600070205080204" pitchFamily="34" charset="-128"/>
              </a:rPr>
              <a:t>yritään kuvaamaan työympäristön mikrobistoa</a:t>
            </a:r>
          </a:p>
          <a:p>
            <a:endParaRPr lang="fi-FI" altLang="fi-FI" dirty="0" smtClean="0">
              <a:ea typeface="ＭＳ Ｐゴシック" panose="020B0600070205080204" pitchFamily="34" charset="-128"/>
              <a:cs typeface="ＭＳ Ｐゴシック" panose="020B0600070205080204" pitchFamily="34" charset="-128"/>
            </a:endParaRPr>
          </a:p>
          <a:p>
            <a:r>
              <a:rPr lang="fi-FI" altLang="fi-FI" dirty="0" smtClean="0">
                <a:ea typeface="ＭＳ Ｐゴシック" panose="020B0600070205080204" pitchFamily="34" charset="-128"/>
                <a:cs typeface="ＭＳ Ｐゴシック" panose="020B0600070205080204" pitchFamily="34" charset="-128"/>
              </a:rPr>
              <a:t>määrällisesti ja</a:t>
            </a:r>
          </a:p>
          <a:p>
            <a:r>
              <a:rPr lang="fi-FI" altLang="fi-FI" dirty="0" smtClean="0">
                <a:ea typeface="ＭＳ Ｐゴシック" panose="020B0600070205080204" pitchFamily="34" charset="-128"/>
                <a:cs typeface="ＭＳ Ｐゴシック" panose="020B0600070205080204" pitchFamily="34" charset="-128"/>
              </a:rPr>
              <a:t>laadullisesti</a:t>
            </a:r>
          </a:p>
          <a:p>
            <a:r>
              <a:rPr lang="fi-FI" altLang="fi-FI" dirty="0" smtClean="0">
                <a:ea typeface="ＭＳ Ｐゴシック" panose="020B0600070205080204" pitchFamily="34" charset="-128"/>
                <a:cs typeface="ＭＳ Ｐゴシック" panose="020B0600070205080204" pitchFamily="34" charset="-128"/>
              </a:rPr>
              <a:t>siten, että selvitys on relevantti myös ko. prosessin suhteen.</a:t>
            </a:r>
          </a:p>
        </p:txBody>
      </p:sp>
      <p:sp>
        <p:nvSpPr>
          <p:cNvPr id="4" name="Footer Placeholder 3"/>
          <p:cNvSpPr>
            <a:spLocks noGrp="1"/>
          </p:cNvSpPr>
          <p:nvPr>
            <p:ph type="ftr" sz="quarter" idx="11"/>
          </p:nvPr>
        </p:nvSpPr>
        <p:spPr>
          <a:xfrm>
            <a:off x="395536" y="6071972"/>
            <a:ext cx="1799091" cy="365125"/>
          </a:xfrm>
        </p:spPr>
        <p:txBody>
          <a:bodyPr/>
          <a:lstStyle/>
          <a:p>
            <a:pPr fontAlgn="auto">
              <a:spcBef>
                <a:spcPts val="0"/>
              </a:spcBef>
              <a:spcAft>
                <a:spcPts val="0"/>
              </a:spcAft>
              <a:defRPr/>
            </a:pPr>
            <a:r>
              <a:rPr lang="en-US" altLang="fi-FI" dirty="0" err="1" smtClean="0">
                <a:latin typeface="+mn-lt"/>
              </a:rPr>
              <a:t>Työterveyslaitos</a:t>
            </a:r>
            <a:r>
              <a:rPr lang="en-US" altLang="fi-FI" dirty="0" smtClean="0">
                <a:latin typeface="+mn-lt"/>
              </a:rPr>
              <a:t>/MR</a:t>
            </a:r>
            <a:endParaRPr lang="en-US" altLang="fi-FI" dirty="0">
              <a:latin typeface="+mn-lt"/>
            </a:endParaRPr>
          </a:p>
        </p:txBody>
      </p:sp>
      <p:sp>
        <p:nvSpPr>
          <p:cNvPr id="59395"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fld id="{1DBF0922-D2B1-4E4D-9E04-9AC379363752}" type="slidenum">
              <a:rPr lang="en-US" altLang="fi-FI" sz="900" smtClean="0">
                <a:solidFill>
                  <a:schemeClr val="tx1"/>
                </a:solidFill>
              </a:rPr>
              <a:pPr>
                <a:spcBef>
                  <a:spcPct val="0"/>
                </a:spcBef>
                <a:buClrTx/>
                <a:buFontTx/>
                <a:buNone/>
              </a:pPr>
              <a:t>29</a:t>
            </a:fld>
            <a:endParaRPr lang="en-US" altLang="fi-FI" sz="900" smtClean="0">
              <a:solidFill>
                <a:schemeClr val="tx1"/>
              </a:solidFill>
            </a:endParaRPr>
          </a:p>
        </p:txBody>
      </p:sp>
    </p:spTree>
    <p:extLst>
      <p:ext uri="{BB962C8B-B14F-4D97-AF65-F5344CB8AC3E}">
        <p14:creationId xmlns:p14="http://schemas.microsoft.com/office/powerpoint/2010/main" val="462457543"/>
      </p:ext>
    </p:extLst>
  </p:cSld>
  <p:clrMapOvr>
    <a:masterClrMapping/>
  </p:clrMapOvr>
  <p:transition spd="med">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2000" dirty="0" smtClean="0"/>
              <a:t>Sisällysluettelo</a:t>
            </a:r>
            <a:endParaRPr lang="fi-FI" sz="2000" dirty="0"/>
          </a:p>
        </p:txBody>
      </p:sp>
      <p:sp>
        <p:nvSpPr>
          <p:cNvPr id="4" name="Content Placeholder 3"/>
          <p:cNvSpPr>
            <a:spLocks noGrp="1"/>
          </p:cNvSpPr>
          <p:nvPr>
            <p:ph sz="half" idx="1"/>
          </p:nvPr>
        </p:nvSpPr>
        <p:spPr/>
        <p:txBody>
          <a:bodyPr>
            <a:normAutofit fontScale="92500" lnSpcReduction="10000"/>
          </a:bodyPr>
          <a:lstStyle/>
          <a:p>
            <a:pPr marL="0" indent="0">
              <a:buNone/>
            </a:pPr>
            <a:r>
              <a:rPr lang="fi-FI" sz="1200" b="1" dirty="0" smtClean="0"/>
              <a:t>1 Biologiset epäpuhtaudet</a:t>
            </a:r>
          </a:p>
          <a:p>
            <a:pPr marL="0" indent="0">
              <a:buNone/>
            </a:pPr>
            <a:r>
              <a:rPr lang="fi-FI" sz="1200" dirty="0"/>
              <a:t>1.1 </a:t>
            </a:r>
            <a:r>
              <a:rPr lang="fi-FI" sz="1200" dirty="0" smtClean="0"/>
              <a:t>Johdanto sisäympäristökokonaisuuteen - opetussisältö</a:t>
            </a:r>
          </a:p>
          <a:p>
            <a:pPr marL="0" indent="0">
              <a:buNone/>
            </a:pPr>
            <a:r>
              <a:rPr lang="fi-FI" sz="1200" dirty="0" smtClean="0"/>
              <a:t>1.2 Mikrobiologian orientaatio</a:t>
            </a:r>
          </a:p>
          <a:p>
            <a:pPr marL="0" indent="0">
              <a:buNone/>
            </a:pPr>
            <a:r>
              <a:rPr lang="fi-FI" sz="1200" dirty="0" smtClean="0"/>
              <a:t>1.3 Mikrobiologian perusteet</a:t>
            </a:r>
          </a:p>
          <a:p>
            <a:pPr marL="0" indent="0">
              <a:buNone/>
            </a:pPr>
            <a:r>
              <a:rPr lang="fi-FI" sz="1200" dirty="0" smtClean="0"/>
              <a:t>1.4 Mikrobien elinkaari homehtuminen </a:t>
            </a:r>
            <a:r>
              <a:rPr lang="fi-FI" sz="1200" dirty="0"/>
              <a:t>ja </a:t>
            </a:r>
            <a:r>
              <a:rPr lang="fi-FI" sz="1200" dirty="0" smtClean="0"/>
              <a:t>lahoaminen</a:t>
            </a:r>
          </a:p>
          <a:p>
            <a:pPr marL="0" indent="0">
              <a:buNone/>
            </a:pPr>
            <a:r>
              <a:rPr lang="fi-FI" sz="1200" dirty="0" smtClean="0"/>
              <a:t>1.5 Materiaalien </a:t>
            </a:r>
            <a:r>
              <a:rPr lang="fi-FI" sz="1200" dirty="0"/>
              <a:t>ja pintojen </a:t>
            </a:r>
            <a:r>
              <a:rPr lang="fi-FI" sz="1200" dirty="0" smtClean="0"/>
              <a:t>mikrobisto</a:t>
            </a:r>
          </a:p>
          <a:p>
            <a:pPr marL="0" indent="0">
              <a:buNone/>
            </a:pPr>
            <a:r>
              <a:rPr lang="fi-FI" sz="1200" dirty="0"/>
              <a:t>1.6  Puun homeet ja </a:t>
            </a:r>
            <a:r>
              <a:rPr lang="fi-FI" sz="1200" dirty="0" smtClean="0"/>
              <a:t>lahot</a:t>
            </a:r>
          </a:p>
          <a:p>
            <a:pPr marL="0" indent="0">
              <a:buNone/>
            </a:pPr>
            <a:r>
              <a:rPr lang="fi-FI" sz="1200" dirty="0"/>
              <a:t>1.7 Rakenteiden vauriot ja </a:t>
            </a:r>
            <a:r>
              <a:rPr lang="fi-FI" sz="1200" dirty="0" smtClean="0"/>
              <a:t>vioittuminen</a:t>
            </a:r>
          </a:p>
          <a:p>
            <a:pPr marL="0" indent="0">
              <a:buNone/>
            </a:pPr>
            <a:r>
              <a:rPr lang="fi-FI" sz="1200" dirty="0" smtClean="0"/>
              <a:t>1.8.1 Ilman </a:t>
            </a:r>
            <a:r>
              <a:rPr lang="fi-FI" sz="1200" dirty="0"/>
              <a:t>mikrobisto asunnoissa, kouluissa ja </a:t>
            </a:r>
            <a:r>
              <a:rPr lang="fi-FI" sz="1200" dirty="0" smtClean="0"/>
              <a:t>päiväkodeissa</a:t>
            </a:r>
          </a:p>
          <a:p>
            <a:pPr marL="0" indent="0">
              <a:buNone/>
            </a:pPr>
            <a:r>
              <a:rPr lang="fi-FI" sz="1200" dirty="0" smtClean="0"/>
              <a:t>1.8.2 Ilman </a:t>
            </a:r>
            <a:r>
              <a:rPr lang="fi-FI" sz="1200" dirty="0"/>
              <a:t>mikrobisto tuotannollisissa ympäristöissä ja </a:t>
            </a:r>
            <a:r>
              <a:rPr lang="fi-FI" sz="1200" dirty="0" smtClean="0"/>
              <a:t>toimistoissa</a:t>
            </a:r>
          </a:p>
          <a:p>
            <a:pPr marL="0" indent="0">
              <a:buNone/>
            </a:pPr>
            <a:r>
              <a:rPr lang="fi-FI" sz="1200" dirty="0" smtClean="0"/>
              <a:t>1.9 Kosteusvauriorakennusten mikrobilajistoa</a:t>
            </a:r>
          </a:p>
          <a:p>
            <a:pPr marL="0" indent="0">
              <a:buNone/>
            </a:pPr>
            <a:r>
              <a:rPr lang="fi-FI" sz="1200" dirty="0"/>
              <a:t>1.10.1 </a:t>
            </a:r>
            <a:r>
              <a:rPr lang="fi-FI" sz="1200" dirty="0" err="1" smtClean="0"/>
              <a:t>Mykotoksiinit</a:t>
            </a:r>
            <a:endParaRPr lang="fi-FI" sz="1200" dirty="0" smtClean="0"/>
          </a:p>
          <a:p>
            <a:pPr marL="0" indent="0">
              <a:buNone/>
            </a:pPr>
            <a:r>
              <a:rPr lang="fi-FI" sz="1200" dirty="0" smtClean="0"/>
              <a:t>1.10.2 </a:t>
            </a:r>
            <a:r>
              <a:rPr lang="fi-FI" sz="1200" dirty="0" err="1" smtClean="0"/>
              <a:t>MVOCit</a:t>
            </a:r>
            <a:endParaRPr lang="fi-FI" sz="1200" dirty="0" smtClean="0"/>
          </a:p>
          <a:p>
            <a:pPr marL="0" indent="0">
              <a:buNone/>
            </a:pPr>
            <a:r>
              <a:rPr lang="fi-FI" sz="1200" dirty="0" smtClean="0"/>
              <a:t>1.10.3 </a:t>
            </a:r>
            <a:r>
              <a:rPr lang="fi-FI" sz="1200" dirty="0" err="1" smtClean="0"/>
              <a:t>Endotoksiinit</a:t>
            </a:r>
            <a:endParaRPr lang="fi-FI" sz="1200" dirty="0" smtClean="0"/>
          </a:p>
          <a:p>
            <a:pPr marL="0" indent="0">
              <a:buNone/>
            </a:pPr>
            <a:r>
              <a:rPr lang="fi-FI" sz="1200" dirty="0" smtClean="0"/>
              <a:t>1.10.4 Muut </a:t>
            </a:r>
            <a:r>
              <a:rPr lang="fi-FI" sz="1200" dirty="0"/>
              <a:t>mikrobien </a:t>
            </a:r>
            <a:r>
              <a:rPr lang="fi-FI" sz="1200" dirty="0" smtClean="0"/>
              <a:t>rakennekomponentit</a:t>
            </a:r>
          </a:p>
          <a:p>
            <a:pPr marL="0" indent="0">
              <a:buNone/>
            </a:pPr>
            <a:r>
              <a:rPr lang="fi-FI" sz="1200" dirty="0" smtClean="0"/>
              <a:t>1.11 Muut </a:t>
            </a:r>
            <a:r>
              <a:rPr lang="fi-FI" sz="1200" dirty="0"/>
              <a:t>sisäilman kannalta erityiset </a:t>
            </a:r>
            <a:r>
              <a:rPr lang="fi-FI" sz="1200" dirty="0" smtClean="0"/>
              <a:t>mikrobit</a:t>
            </a:r>
          </a:p>
          <a:p>
            <a:pPr marL="0" indent="0">
              <a:buNone/>
            </a:pPr>
            <a:r>
              <a:rPr lang="fi-FI" sz="1200" dirty="0" smtClean="0"/>
              <a:t>1.12 Punkit </a:t>
            </a:r>
            <a:r>
              <a:rPr lang="fi-FI" sz="1200" dirty="0"/>
              <a:t>ja </a:t>
            </a:r>
            <a:r>
              <a:rPr lang="fi-FI" sz="1200" dirty="0" smtClean="0"/>
              <a:t>allergeenit</a:t>
            </a:r>
          </a:p>
          <a:p>
            <a:pPr marL="0" indent="0">
              <a:buNone/>
            </a:pPr>
            <a:r>
              <a:rPr lang="fi-FI" sz="1200" dirty="0" smtClean="0"/>
              <a:t>1.13 Sisätilojen tuholaiset</a:t>
            </a:r>
          </a:p>
          <a:p>
            <a:pPr marL="0" indent="0">
              <a:buNone/>
            </a:pPr>
            <a:r>
              <a:rPr lang="fi-FI" sz="1200" b="1" dirty="0"/>
              <a:t>2 Kemialliset </a:t>
            </a:r>
            <a:r>
              <a:rPr lang="fi-FI" sz="1200" b="1" dirty="0" smtClean="0"/>
              <a:t>epäpuhtaudet – opetussisältö</a:t>
            </a:r>
          </a:p>
          <a:p>
            <a:pPr marL="0" indent="0">
              <a:buNone/>
            </a:pPr>
            <a:r>
              <a:rPr lang="fi-FI" sz="1200" b="1" dirty="0"/>
              <a:t>3 Terveydellisen merkityksen </a:t>
            </a:r>
            <a:r>
              <a:rPr lang="fi-FI" sz="1200" b="1" dirty="0" smtClean="0"/>
              <a:t>arviointi – opetussisältö</a:t>
            </a:r>
          </a:p>
          <a:p>
            <a:pPr marL="0" indent="0">
              <a:buNone/>
            </a:pPr>
            <a:endParaRPr lang="fi-FI" sz="1000" dirty="0" smtClean="0"/>
          </a:p>
          <a:p>
            <a:pPr marL="0" indent="0">
              <a:buNone/>
            </a:pPr>
            <a:endParaRPr lang="fi-FI" sz="1600" dirty="0"/>
          </a:p>
        </p:txBody>
      </p:sp>
      <p:sp>
        <p:nvSpPr>
          <p:cNvPr id="5" name="Content Placeholder 4"/>
          <p:cNvSpPr>
            <a:spLocks noGrp="1"/>
          </p:cNvSpPr>
          <p:nvPr>
            <p:ph sz="half" idx="2"/>
          </p:nvPr>
        </p:nvSpPr>
        <p:spPr/>
        <p:txBody>
          <a:bodyPr>
            <a:normAutofit fontScale="92500" lnSpcReduction="10000"/>
          </a:bodyPr>
          <a:lstStyle/>
          <a:p>
            <a:pPr marL="0" indent="0">
              <a:buNone/>
            </a:pPr>
            <a:r>
              <a:rPr lang="fi-FI" sz="1200" b="1" dirty="0"/>
              <a:t>4 Sisäympäristön tutkimukset ja raportointi</a:t>
            </a:r>
          </a:p>
          <a:p>
            <a:pPr marL="0" indent="0">
              <a:buNone/>
            </a:pPr>
            <a:r>
              <a:rPr lang="fi-FI" sz="1200" dirty="0">
                <a:solidFill>
                  <a:srgbClr val="FF0000"/>
                </a:solidFill>
              </a:rPr>
              <a:t>4.1 Tutkimusstrategian laatiminen</a:t>
            </a:r>
          </a:p>
          <a:p>
            <a:pPr marL="0" indent="0">
              <a:buNone/>
            </a:pPr>
            <a:r>
              <a:rPr lang="fi-FI" sz="1200" dirty="0"/>
              <a:t>4.2 Näytteenotto mikrobiologisiin analyyseihin</a:t>
            </a:r>
          </a:p>
          <a:p>
            <a:pPr marL="0" indent="0">
              <a:buNone/>
            </a:pPr>
            <a:r>
              <a:rPr lang="fi-FI" sz="1200" dirty="0"/>
              <a:t>4.3 Mikrobien analysointi</a:t>
            </a:r>
          </a:p>
          <a:p>
            <a:pPr marL="0" indent="0">
              <a:buNone/>
            </a:pPr>
            <a:r>
              <a:rPr lang="fi-FI" sz="1200" dirty="0"/>
              <a:t>4.4 Mikrobien ohjearvot ja tulosten tulkinta</a:t>
            </a:r>
          </a:p>
          <a:p>
            <a:pPr marL="0" indent="0">
              <a:buNone/>
            </a:pPr>
            <a:r>
              <a:rPr lang="fi-FI" sz="1200" dirty="0"/>
              <a:t>4.5 Riskinarviointi</a:t>
            </a:r>
          </a:p>
          <a:p>
            <a:pPr marL="0" indent="0">
              <a:buNone/>
            </a:pPr>
            <a:r>
              <a:rPr lang="fi-FI" sz="1200" dirty="0"/>
              <a:t>4.6 Sisäympäristön tutkimukset ja raportointi</a:t>
            </a:r>
          </a:p>
          <a:p>
            <a:pPr marL="0" indent="0">
              <a:buNone/>
            </a:pPr>
            <a:r>
              <a:rPr lang="fi-FI" sz="1200" b="1" dirty="0" smtClean="0"/>
              <a:t>5 </a:t>
            </a:r>
            <a:r>
              <a:rPr lang="fi-FI" sz="1200" b="1" dirty="0"/>
              <a:t>Sisäilman laadun hallinta </a:t>
            </a:r>
            <a:r>
              <a:rPr lang="fi-FI" sz="1200" b="1" dirty="0" smtClean="0"/>
              <a:t>korjausprosessissa</a:t>
            </a:r>
          </a:p>
          <a:p>
            <a:pPr marL="0" indent="0">
              <a:buNone/>
            </a:pPr>
            <a:r>
              <a:rPr lang="fi-FI" sz="1200" dirty="0"/>
              <a:t>5.1 Homekorjaustyömaan kosteuden ja puhtauden </a:t>
            </a:r>
            <a:r>
              <a:rPr lang="fi-FI" sz="1200" dirty="0" smtClean="0"/>
              <a:t>hallinta – opetussisältö</a:t>
            </a:r>
          </a:p>
          <a:p>
            <a:pPr marL="0" indent="0">
              <a:buNone/>
            </a:pPr>
            <a:r>
              <a:rPr lang="fi-FI" sz="1200" dirty="0" smtClean="0"/>
              <a:t>5.2 Homekorjauksen työsuojelunäkökohdat – opetussisältö</a:t>
            </a:r>
          </a:p>
          <a:p>
            <a:pPr marL="0" indent="0">
              <a:buNone/>
            </a:pPr>
            <a:r>
              <a:rPr lang="fi-FI" sz="1200" dirty="0" smtClean="0"/>
              <a:t>5.3 Siivous- ja homesiivous</a:t>
            </a:r>
          </a:p>
          <a:p>
            <a:pPr marL="0" indent="0">
              <a:buNone/>
            </a:pPr>
            <a:r>
              <a:rPr lang="fi-FI" sz="1200" dirty="0" smtClean="0"/>
              <a:t>5.4 Rakenteiden toimivuus</a:t>
            </a:r>
          </a:p>
          <a:p>
            <a:pPr marL="0" indent="0">
              <a:buNone/>
            </a:pPr>
            <a:r>
              <a:rPr lang="fi-FI" sz="1200" b="1" dirty="0"/>
              <a:t>6. Sisäilmasto-ongelmien hallinta </a:t>
            </a:r>
            <a:r>
              <a:rPr lang="fi-FI" sz="1200" b="1" dirty="0" smtClean="0"/>
              <a:t>yhteistyönä</a:t>
            </a:r>
          </a:p>
          <a:p>
            <a:pPr marL="0" indent="0">
              <a:buNone/>
            </a:pPr>
            <a:r>
              <a:rPr lang="fi-FI" sz="1200" dirty="0" smtClean="0"/>
              <a:t>6.1 Toimintamallit </a:t>
            </a:r>
            <a:r>
              <a:rPr lang="fi-FI" sz="1200" dirty="0"/>
              <a:t>sisäilmasto-ongelmien </a:t>
            </a:r>
            <a:r>
              <a:rPr lang="fi-FI" sz="1200" dirty="0" smtClean="0"/>
              <a:t>ratkaisemisessa – opetussisältö</a:t>
            </a:r>
          </a:p>
          <a:p>
            <a:pPr marL="0" indent="0">
              <a:buNone/>
            </a:pPr>
            <a:r>
              <a:rPr lang="fi-FI" sz="1200" dirty="0" smtClean="0"/>
              <a:t>6.2 Sisäilmaryhmätoiminta – opetussisältö</a:t>
            </a:r>
          </a:p>
          <a:p>
            <a:pPr marL="0" indent="0">
              <a:buNone/>
            </a:pPr>
            <a:r>
              <a:rPr lang="fi-FI" sz="1200" dirty="0" smtClean="0"/>
              <a:t>6.3 Viranomaistoiminta </a:t>
            </a:r>
            <a:r>
              <a:rPr lang="fi-FI" sz="1200" dirty="0"/>
              <a:t>ja </a:t>
            </a:r>
            <a:r>
              <a:rPr lang="fi-FI" sz="1200" dirty="0" smtClean="0"/>
              <a:t>yhteistyö – opetussisältö</a:t>
            </a:r>
          </a:p>
          <a:p>
            <a:pPr marL="0" indent="0">
              <a:buNone/>
            </a:pPr>
            <a:r>
              <a:rPr lang="fi-FI" sz="1200" dirty="0" smtClean="0"/>
              <a:t>6.4 Viestintä</a:t>
            </a:r>
            <a:r>
              <a:rPr lang="fi-FI" sz="1200" dirty="0"/>
              <a:t>, ml. r</a:t>
            </a:r>
            <a:r>
              <a:rPr lang="fi-FI" sz="1200" dirty="0" smtClean="0"/>
              <a:t>iskiviestintä - opetussisältö</a:t>
            </a:r>
            <a:endParaRPr lang="fi-FI" sz="1200" dirty="0"/>
          </a:p>
        </p:txBody>
      </p:sp>
    </p:spTree>
    <p:extLst>
      <p:ext uri="{BB962C8B-B14F-4D97-AF65-F5344CB8AC3E}">
        <p14:creationId xmlns:p14="http://schemas.microsoft.com/office/powerpoint/2010/main" val="1135041165"/>
      </p:ext>
    </p:extLst>
  </p:cSld>
  <p:clrMapOvr>
    <a:masterClrMapping/>
  </p:clrMapOvr>
  <p:transition spd="med">
    <p:wip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2"/>
          <p:cNvSpPr>
            <a:spLocks noGrp="1" noChangeArrowheads="1"/>
          </p:cNvSpPr>
          <p:nvPr>
            <p:ph type="title"/>
          </p:nvPr>
        </p:nvSpPr>
        <p:spPr/>
        <p:txBody>
          <a:bodyPr>
            <a:normAutofit/>
          </a:bodyPr>
          <a:lstStyle/>
          <a:p>
            <a:r>
              <a:rPr lang="fi-FI" altLang="fi-FI" sz="2800" dirty="0" smtClean="0">
                <a:ea typeface="ＭＳ Ｐゴシック" panose="020B0600070205080204" pitchFamily="34" charset="-128"/>
              </a:rPr>
              <a:t>Mikrobiselvitysten tavoite ja sisältö kosteusvauriorakennuksissa</a:t>
            </a:r>
            <a:endParaRPr lang="fi-FI" altLang="fi-FI" sz="2800" dirty="0" smtClean="0">
              <a:solidFill>
                <a:srgbClr val="FF0000"/>
              </a:solidFill>
              <a:ea typeface="ＭＳ Ｐゴシック" panose="020B0600070205080204" pitchFamily="34" charset="-128"/>
            </a:endParaRPr>
          </a:p>
        </p:txBody>
      </p:sp>
      <p:sp>
        <p:nvSpPr>
          <p:cNvPr id="10245" name="Rectangle 3"/>
          <p:cNvSpPr>
            <a:spLocks noGrp="1" noChangeArrowheads="1"/>
          </p:cNvSpPr>
          <p:nvPr>
            <p:ph idx="1"/>
          </p:nvPr>
        </p:nvSpPr>
        <p:spPr/>
        <p:txBody>
          <a:bodyPr>
            <a:normAutofit/>
          </a:bodyPr>
          <a:lstStyle/>
          <a:p>
            <a:pPr>
              <a:lnSpc>
                <a:spcPct val="90000"/>
              </a:lnSpc>
              <a:buFont typeface="Arial" charset="0"/>
              <a:buChar char="•"/>
            </a:pPr>
            <a:r>
              <a:rPr lang="fi-FI" altLang="fi-FI" sz="1800" dirty="0" smtClean="0">
                <a:ea typeface="ＭＳ Ｐゴシック" panose="020B0600070205080204" pitchFamily="34" charset="-128"/>
                <a:cs typeface="ＭＳ Ｐゴシック" panose="020B0600070205080204" pitchFamily="34" charset="-128"/>
              </a:rPr>
              <a:t>Mikrobiselvitykset ovat osana monitieteistä selvitystä, jonka tärkeitä  osakokonaisuuksia ovat myös rakennus- ja talotekniset ja lääketieteelliset tai kyselytutkimukset</a:t>
            </a:r>
          </a:p>
          <a:p>
            <a:pPr algn="ctr">
              <a:lnSpc>
                <a:spcPct val="90000"/>
              </a:lnSpc>
              <a:buFont typeface="Wingdings" panose="05000000000000000000" pitchFamily="2" charset="2"/>
              <a:buChar char="Ø"/>
            </a:pPr>
            <a:endParaRPr lang="fi-FI" altLang="fi-FI" sz="1800" dirty="0" smtClean="0">
              <a:ea typeface="ＭＳ Ｐゴシック" panose="020B0600070205080204" pitchFamily="34" charset="-128"/>
              <a:cs typeface="ＭＳ Ｐゴシック" panose="020B0600070205080204" pitchFamily="34" charset="-128"/>
            </a:endParaRPr>
          </a:p>
          <a:p>
            <a:r>
              <a:rPr lang="fi-FI" altLang="fi-FI" sz="1800" dirty="0" smtClean="0">
                <a:ea typeface="ＭＳ Ｐゴシック" panose="020B0600070205080204" pitchFamily="34" charset="-128"/>
                <a:cs typeface="ＭＳ Ｐゴシック" panose="020B0600070205080204" pitchFamily="34" charset="-128"/>
              </a:rPr>
              <a:t>Selvityksellä pyritään kuvaamaan rakennuksen mikrobistoa määrällisesti ja laadullisesti.</a:t>
            </a:r>
          </a:p>
          <a:p>
            <a:pPr>
              <a:lnSpc>
                <a:spcPts val="2000"/>
              </a:lnSpc>
            </a:pPr>
            <a:r>
              <a:rPr lang="en-US" altLang="fi-FI" sz="1800" dirty="0" err="1" smtClean="0">
                <a:ea typeface="ＭＳ Ｐゴシック" panose="020B0600070205080204" pitchFamily="34" charset="-128"/>
                <a:cs typeface="ＭＳ Ｐゴシック" panose="020B0600070205080204" pitchFamily="34" charset="-128"/>
              </a:rPr>
              <a:t>Tavoitteena</a:t>
            </a:r>
            <a:r>
              <a:rPr lang="en-US" altLang="fi-FI" sz="1800" dirty="0" smtClean="0">
                <a:ea typeface="ＭＳ Ｐゴシック" panose="020B0600070205080204" pitchFamily="34" charset="-128"/>
                <a:cs typeface="ＭＳ Ｐゴシック" panose="020B0600070205080204" pitchFamily="34" charset="-128"/>
              </a:rPr>
              <a:t> on </a:t>
            </a:r>
            <a:r>
              <a:rPr lang="en-US" altLang="fi-FI" sz="1800" dirty="0" err="1" smtClean="0">
                <a:ea typeface="ＭＳ Ｐゴシック" panose="020B0600070205080204" pitchFamily="34" charset="-128"/>
                <a:cs typeface="ＭＳ Ｐゴシック" panose="020B0600070205080204" pitchFamily="34" charset="-128"/>
              </a:rPr>
              <a:t>saada</a:t>
            </a:r>
            <a:r>
              <a:rPr lang="en-US" altLang="fi-FI" sz="1800" dirty="0" smtClean="0">
                <a:ea typeface="ＭＳ Ｐゴシック" panose="020B0600070205080204" pitchFamily="34" charset="-128"/>
                <a:cs typeface="ＭＳ Ｐゴシック" panose="020B0600070205080204" pitchFamily="34" charset="-128"/>
              </a:rPr>
              <a:t> </a:t>
            </a:r>
            <a:r>
              <a:rPr lang="en-US" altLang="fi-FI" sz="1800" dirty="0" err="1" smtClean="0">
                <a:ea typeface="ＭＳ Ｐゴシック" panose="020B0600070205080204" pitchFamily="34" charset="-128"/>
                <a:cs typeface="ＭＳ Ｐゴシック" panose="020B0600070205080204" pitchFamily="34" charset="-128"/>
              </a:rPr>
              <a:t>käsitys</a:t>
            </a:r>
            <a:r>
              <a:rPr lang="en-US" altLang="fi-FI" sz="1800" dirty="0" smtClean="0">
                <a:ea typeface="ＭＳ Ｐゴシック" panose="020B0600070205080204" pitchFamily="34" charset="-128"/>
                <a:cs typeface="ＭＳ Ｐゴシック" panose="020B0600070205080204" pitchFamily="34" charset="-128"/>
              </a:rPr>
              <a:t> </a:t>
            </a:r>
            <a:r>
              <a:rPr lang="en-US" altLang="fi-FI" sz="1800" dirty="0" err="1" smtClean="0">
                <a:ea typeface="ＭＳ Ｐゴシック" panose="020B0600070205080204" pitchFamily="34" charset="-128"/>
                <a:cs typeface="ＭＳ Ｐゴシック" panose="020B0600070205080204" pitchFamily="34" charset="-128"/>
              </a:rPr>
              <a:t>ongelman</a:t>
            </a:r>
            <a:r>
              <a:rPr lang="en-US" altLang="fi-FI" sz="1800" dirty="0" smtClean="0">
                <a:ea typeface="ＭＳ Ｐゴシック" panose="020B0600070205080204" pitchFamily="34" charset="-128"/>
                <a:cs typeface="ＭＳ Ｐゴシック" panose="020B0600070205080204" pitchFamily="34" charset="-128"/>
              </a:rPr>
              <a:t> </a:t>
            </a:r>
            <a:r>
              <a:rPr lang="en-US" altLang="fi-FI" sz="1800" dirty="0" err="1" smtClean="0">
                <a:ea typeface="ＭＳ Ｐゴシック" panose="020B0600070205080204" pitchFamily="34" charset="-128"/>
                <a:cs typeface="ＭＳ Ｐゴシック" panose="020B0600070205080204" pitchFamily="34" charset="-128"/>
              </a:rPr>
              <a:t>laajuudesta</a:t>
            </a:r>
            <a:r>
              <a:rPr lang="en-US" altLang="fi-FI" sz="1800" dirty="0" smtClean="0">
                <a:ea typeface="ＭＳ Ｐゴシック" panose="020B0600070205080204" pitchFamily="34" charset="-128"/>
                <a:cs typeface="ＭＳ Ｐゴシック" panose="020B0600070205080204" pitchFamily="34" charset="-128"/>
              </a:rPr>
              <a:t> </a:t>
            </a:r>
            <a:r>
              <a:rPr lang="en-US" altLang="fi-FI" sz="1800" dirty="0" err="1" smtClean="0">
                <a:ea typeface="ＭＳ Ｐゴシック" panose="020B0600070205080204" pitchFamily="34" charset="-128"/>
                <a:cs typeface="ＭＳ Ｐゴシック" panose="020B0600070205080204" pitchFamily="34" charset="-128"/>
              </a:rPr>
              <a:t>sekä</a:t>
            </a:r>
            <a:endParaRPr lang="en-US" altLang="fi-FI" sz="1800" dirty="0" smtClean="0">
              <a:ea typeface="ＭＳ Ｐゴシック" panose="020B0600070205080204" pitchFamily="34" charset="-128"/>
              <a:cs typeface="ＭＳ Ｐゴシック" panose="020B0600070205080204" pitchFamily="34" charset="-128"/>
            </a:endParaRPr>
          </a:p>
          <a:p>
            <a:pPr marL="457200" lvl="1" indent="0">
              <a:lnSpc>
                <a:spcPts val="2000"/>
              </a:lnSpc>
              <a:buFont typeface="Arial" panose="020B0604020202020204" pitchFamily="34" charset="0"/>
              <a:buNone/>
            </a:pPr>
            <a:r>
              <a:rPr lang="en-US" altLang="fi-FI" dirty="0" err="1" smtClean="0">
                <a:ea typeface="ＭＳ Ｐゴシック" panose="020B0600070205080204" pitchFamily="34" charset="-128"/>
                <a:cs typeface="Georgia" panose="02040502050405020303" pitchFamily="18" charset="0"/>
              </a:rPr>
              <a:t>tunnistaa</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poikkeavaa</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altistumista</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aiheuttava</a:t>
            </a:r>
            <a:r>
              <a:rPr lang="en-US" altLang="fi-FI" dirty="0" smtClean="0">
                <a:ea typeface="ＭＳ Ｐゴシック" panose="020B0600070205080204" pitchFamily="34" charset="-128"/>
                <a:cs typeface="Georgia" panose="02040502050405020303" pitchFamily="18" charset="0"/>
              </a:rPr>
              <a:t> </a:t>
            </a:r>
            <a:r>
              <a:rPr lang="en-US" altLang="fi-FI" dirty="0" err="1" smtClean="0">
                <a:ea typeface="ＭＳ Ｐゴシック" panose="020B0600070205080204" pitchFamily="34" charset="-128"/>
                <a:cs typeface="Georgia" panose="02040502050405020303" pitchFamily="18" charset="0"/>
              </a:rPr>
              <a:t>mikrobilähde</a:t>
            </a:r>
            <a:r>
              <a:rPr lang="en-US" altLang="fi-FI" dirty="0" smtClean="0">
                <a:ea typeface="ＭＳ Ｐゴシック" panose="020B0600070205080204" pitchFamily="34" charset="-128"/>
                <a:cs typeface="Georgia" panose="02040502050405020303" pitchFamily="18" charset="0"/>
              </a:rPr>
              <a:t>.</a:t>
            </a:r>
          </a:p>
          <a:p>
            <a:endParaRPr lang="fi-FI" altLang="fi-FI" sz="1800" dirty="0" smtClean="0">
              <a:ea typeface="ＭＳ Ｐゴシック" panose="020B0600070205080204" pitchFamily="34" charset="-128"/>
              <a:cs typeface="ＭＳ Ｐゴシック" panose="020B0600070205080204" pitchFamily="34" charset="-128"/>
            </a:endParaRPr>
          </a:p>
          <a:p>
            <a:pPr>
              <a:lnSpc>
                <a:spcPct val="90000"/>
              </a:lnSpc>
            </a:pPr>
            <a:r>
              <a:rPr lang="fi-FI" altLang="fi-FI" sz="1800" dirty="0" smtClean="0">
                <a:ea typeface="ＭＳ Ｐゴシック" panose="020B0600070205080204" pitchFamily="34" charset="-128"/>
                <a:cs typeface="ＭＳ Ｐゴシック" panose="020B0600070205080204" pitchFamily="34" charset="-128"/>
              </a:rPr>
              <a:t>Tätä varten otetaan näytteenottosuunnitelman mukaiset</a:t>
            </a:r>
            <a:endParaRPr lang="fi-FI" altLang="fi-FI" sz="1800" dirty="0" smtClean="0">
              <a:solidFill>
                <a:srgbClr val="FF0000"/>
              </a:solidFill>
              <a:ea typeface="ＭＳ Ｐゴシック" panose="020B0600070205080204" pitchFamily="34" charset="-128"/>
              <a:cs typeface="ＭＳ Ｐゴシック" panose="020B0600070205080204" pitchFamily="34" charset="-128"/>
            </a:endParaRPr>
          </a:p>
          <a:p>
            <a:pPr lvl="2">
              <a:lnSpc>
                <a:spcPct val="90000"/>
              </a:lnSpc>
              <a:buFont typeface="Wingdings" panose="05000000000000000000" pitchFamily="2" charset="2"/>
              <a:buChar char="Ø"/>
            </a:pPr>
            <a:r>
              <a:rPr lang="fi-FI" altLang="fi-FI" sz="1800" dirty="0">
                <a:ea typeface="ＭＳ Ｐゴシック" panose="020B0600070205080204" pitchFamily="34" charset="-128"/>
                <a:cs typeface="Georgia" panose="02040502050405020303" pitchFamily="18" charset="0"/>
              </a:rPr>
              <a:t>m</a:t>
            </a:r>
            <a:r>
              <a:rPr lang="fi-FI" altLang="fi-FI" sz="1800" dirty="0" smtClean="0">
                <a:ea typeface="ＭＳ Ｐゴシック" panose="020B0600070205080204" pitchFamily="34" charset="-128"/>
                <a:cs typeface="Georgia" panose="02040502050405020303" pitchFamily="18" charset="0"/>
              </a:rPr>
              <a:t>ateriaalinäytteet</a:t>
            </a:r>
          </a:p>
          <a:p>
            <a:pPr lvl="2">
              <a:lnSpc>
                <a:spcPct val="90000"/>
              </a:lnSpc>
              <a:buFont typeface="Wingdings" panose="05000000000000000000" pitchFamily="2" charset="2"/>
              <a:buChar char="Ø"/>
            </a:pPr>
            <a:r>
              <a:rPr lang="fi-FI" altLang="fi-FI" sz="1800" dirty="0">
                <a:ea typeface="ＭＳ Ｐゴシック" panose="020B0600070205080204" pitchFamily="34" charset="-128"/>
                <a:cs typeface="Georgia" panose="02040502050405020303" pitchFamily="18" charset="0"/>
              </a:rPr>
              <a:t>pintanäytteet</a:t>
            </a:r>
          </a:p>
          <a:p>
            <a:pPr lvl="2">
              <a:lnSpc>
                <a:spcPct val="90000"/>
              </a:lnSpc>
              <a:buFont typeface="Wingdings" panose="05000000000000000000" pitchFamily="2" charset="2"/>
              <a:buChar char="Ø"/>
            </a:pPr>
            <a:r>
              <a:rPr lang="fi-FI" altLang="fi-FI" sz="1800" dirty="0" smtClean="0">
                <a:ea typeface="ＭＳ Ｐゴシック" panose="020B0600070205080204" pitchFamily="34" charset="-128"/>
                <a:cs typeface="Georgia" panose="02040502050405020303" pitchFamily="18" charset="0"/>
              </a:rPr>
              <a:t>ilmanäytteet</a:t>
            </a:r>
          </a:p>
          <a:p>
            <a:pPr>
              <a:lnSpc>
                <a:spcPct val="90000"/>
              </a:lnSpc>
            </a:pPr>
            <a:endParaRPr lang="fi-FI" altLang="fi-FI" sz="1800" dirty="0" smtClean="0">
              <a:ea typeface="ＭＳ Ｐゴシック" panose="020B0600070205080204" pitchFamily="34" charset="-128"/>
              <a:cs typeface="ＭＳ Ｐゴシック" panose="020B0600070205080204" pitchFamily="34" charset="-128"/>
            </a:endParaRPr>
          </a:p>
        </p:txBody>
      </p:sp>
      <p:sp>
        <p:nvSpPr>
          <p:cNvPr id="4" name="Footer Placeholder 3"/>
          <p:cNvSpPr>
            <a:spLocks noGrp="1"/>
          </p:cNvSpPr>
          <p:nvPr>
            <p:ph type="ftr" sz="quarter" idx="11"/>
          </p:nvPr>
        </p:nvSpPr>
        <p:spPr>
          <a:xfrm>
            <a:off x="251521" y="6198834"/>
            <a:ext cx="2748844" cy="365125"/>
          </a:xfrm>
        </p:spPr>
        <p:txBody>
          <a:bodyPr/>
          <a:lstStyle/>
          <a:p>
            <a:pPr fontAlgn="auto">
              <a:spcBef>
                <a:spcPts val="0"/>
              </a:spcBef>
              <a:spcAft>
                <a:spcPts val="0"/>
              </a:spcAft>
              <a:defRPr/>
            </a:pPr>
            <a:r>
              <a:rPr lang="en-US" altLang="fi-FI" dirty="0" err="1">
                <a:latin typeface="+mn-lt"/>
              </a:rPr>
              <a:t>Bioaerosolit</a:t>
            </a:r>
            <a:r>
              <a:rPr lang="en-US" altLang="fi-FI" dirty="0">
                <a:latin typeface="+mn-lt"/>
              </a:rPr>
              <a:t> ja </a:t>
            </a:r>
            <a:r>
              <a:rPr lang="en-US" altLang="fi-FI" dirty="0" err="1">
                <a:latin typeface="+mn-lt"/>
              </a:rPr>
              <a:t>punkit</a:t>
            </a:r>
            <a:r>
              <a:rPr lang="en-US" altLang="fi-FI" dirty="0">
                <a:latin typeface="+mn-lt"/>
              </a:rPr>
              <a:t>/ </a:t>
            </a:r>
            <a:r>
              <a:rPr lang="en-US" altLang="fi-FI" dirty="0" err="1">
                <a:latin typeface="+mn-lt"/>
              </a:rPr>
              <a:t>Työterveyslaitos</a:t>
            </a:r>
            <a:r>
              <a:rPr lang="en-US" altLang="fi-FI" dirty="0">
                <a:latin typeface="+mn-lt"/>
              </a:rPr>
              <a:t> </a:t>
            </a:r>
            <a:r>
              <a:rPr lang="en-US" altLang="fi-FI" dirty="0" smtClean="0">
                <a:latin typeface="+mn-lt"/>
              </a:rPr>
              <a:t>/</a:t>
            </a:r>
            <a:br>
              <a:rPr lang="en-US" altLang="fi-FI" dirty="0" smtClean="0">
                <a:latin typeface="+mn-lt"/>
              </a:rPr>
            </a:br>
            <a:r>
              <a:rPr lang="en-US" altLang="fi-FI" dirty="0" smtClean="0">
                <a:latin typeface="+mn-lt"/>
              </a:rPr>
              <a:t>S</a:t>
            </a:r>
            <a:r>
              <a:rPr lang="en-US" altLang="fi-FI" dirty="0">
                <a:latin typeface="+mn-lt"/>
              </a:rPr>
              <a:t>. </a:t>
            </a:r>
            <a:r>
              <a:rPr lang="en-US" altLang="fi-FI" dirty="0" err="1">
                <a:latin typeface="+mn-lt"/>
              </a:rPr>
              <a:t>Lappalainen</a:t>
            </a:r>
            <a:r>
              <a:rPr lang="en-US" altLang="fi-FI" dirty="0">
                <a:latin typeface="+mn-lt"/>
              </a:rPr>
              <a:t> ja </a:t>
            </a:r>
            <a:r>
              <a:rPr lang="en-US" altLang="fi-FI" dirty="0" err="1" smtClean="0">
                <a:latin typeface="+mn-lt"/>
              </a:rPr>
              <a:t>M.Reiman</a:t>
            </a:r>
            <a:endParaRPr lang="en-US" altLang="fi-FI" dirty="0">
              <a:latin typeface="+mn-lt"/>
            </a:endParaRPr>
          </a:p>
        </p:txBody>
      </p:sp>
      <p:sp>
        <p:nvSpPr>
          <p:cNvPr id="10243"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fld id="{E1A5A72E-99A5-4168-A294-AC1C03C97820}" type="slidenum">
              <a:rPr lang="en-US" altLang="fi-FI" sz="900" smtClean="0">
                <a:solidFill>
                  <a:schemeClr val="tx1"/>
                </a:solidFill>
              </a:rPr>
              <a:pPr>
                <a:spcBef>
                  <a:spcPct val="0"/>
                </a:spcBef>
                <a:buClrTx/>
                <a:buFontTx/>
                <a:buNone/>
              </a:pPr>
              <a:t>30</a:t>
            </a:fld>
            <a:endParaRPr lang="en-US" altLang="fi-FI" sz="900" smtClean="0">
              <a:solidFill>
                <a:schemeClr val="tx1"/>
              </a:solidFill>
            </a:endParaRPr>
          </a:p>
        </p:txBody>
      </p:sp>
    </p:spTree>
    <p:extLst>
      <p:ext uri="{BB962C8B-B14F-4D97-AF65-F5344CB8AC3E}">
        <p14:creationId xmlns:p14="http://schemas.microsoft.com/office/powerpoint/2010/main" val="1082027395"/>
      </p:ext>
    </p:extLst>
  </p:cSld>
  <p:clrMapOvr>
    <a:masterClrMapping/>
  </p:clrMapOvr>
  <p:transition spd="med">
    <p:wip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itle 1"/>
          <p:cNvSpPr>
            <a:spLocks noGrp="1"/>
          </p:cNvSpPr>
          <p:nvPr>
            <p:ph type="title"/>
          </p:nvPr>
        </p:nvSpPr>
        <p:spPr/>
        <p:txBody>
          <a:bodyPr/>
          <a:lstStyle/>
          <a:p>
            <a:r>
              <a:rPr lang="fi-FI" altLang="fi-FI" sz="2800" dirty="0" smtClean="0"/>
              <a:t>Miksi mikrobiologisia näytteitä? </a:t>
            </a:r>
            <a:endParaRPr lang="fi-FI" altLang="fi-FI" sz="3200" dirty="0" smtClean="0"/>
          </a:p>
        </p:txBody>
      </p:sp>
      <p:sp>
        <p:nvSpPr>
          <p:cNvPr id="92163" name="Content Placeholder 2"/>
          <p:cNvSpPr>
            <a:spLocks noGrp="1"/>
          </p:cNvSpPr>
          <p:nvPr>
            <p:ph idx="1"/>
          </p:nvPr>
        </p:nvSpPr>
        <p:spPr/>
        <p:txBody>
          <a:bodyPr>
            <a:normAutofit/>
          </a:bodyPr>
          <a:lstStyle/>
          <a:p>
            <a:pPr marL="0" indent="0" eaLnBrk="1" hangingPunct="1">
              <a:buClr>
                <a:srgbClr val="A3D47B"/>
              </a:buClr>
              <a:buNone/>
            </a:pPr>
            <a:r>
              <a:rPr lang="fi-FI" altLang="fi-FI" sz="1800" dirty="0" smtClean="0"/>
              <a:t>Niillä osoitetaan tai varmistetaan mikrobiologinen epäpuhtauslähde </a:t>
            </a:r>
          </a:p>
          <a:p>
            <a:pPr lvl="1" eaLnBrk="1" hangingPunct="1">
              <a:buFont typeface="Arial" pitchFamily="34" charset="0"/>
              <a:buChar char="•"/>
            </a:pPr>
            <a:r>
              <a:rPr lang="fi-FI" altLang="fi-FI" sz="1600" dirty="0" smtClean="0"/>
              <a:t>Mikrobikasvua pinnalla tai materiaalissa</a:t>
            </a:r>
          </a:p>
          <a:p>
            <a:pPr lvl="1" eaLnBrk="1" hangingPunct="1">
              <a:buFont typeface="Arial" pitchFamily="34" charset="0"/>
              <a:buChar char="•"/>
            </a:pPr>
            <a:r>
              <a:rPr lang="fi-FI" altLang="fi-FI" sz="1600" dirty="0" smtClean="0"/>
              <a:t>Epätavanomainen mikrobilähde</a:t>
            </a:r>
          </a:p>
          <a:p>
            <a:pPr lvl="1" eaLnBrk="1" hangingPunct="1">
              <a:buFont typeface="Arial" pitchFamily="34" charset="0"/>
              <a:buChar char="•"/>
            </a:pPr>
            <a:r>
              <a:rPr lang="fi-FI" altLang="fi-FI" sz="1600" dirty="0" smtClean="0"/>
              <a:t>Mikrobien kulkeutuminen sisäilmaan jostain toisesta tilasta</a:t>
            </a:r>
          </a:p>
          <a:p>
            <a:pPr lvl="1" eaLnBrk="1" hangingPunct="1">
              <a:buClr>
                <a:srgbClr val="A3D47B"/>
              </a:buClr>
              <a:buFont typeface="Arial" pitchFamily="34" charset="0"/>
              <a:buChar char="•"/>
            </a:pPr>
            <a:endParaRPr lang="fi-FI" altLang="fi-FI" dirty="0" smtClean="0"/>
          </a:p>
          <a:p>
            <a:pPr marL="0" indent="0" eaLnBrk="1" hangingPunct="1">
              <a:buClr>
                <a:srgbClr val="A3D47B"/>
              </a:buClr>
              <a:buNone/>
            </a:pPr>
            <a:r>
              <a:rPr lang="fi-FI" altLang="fi-FI" sz="1800" dirty="0" smtClean="0"/>
              <a:t>Niitä käytetään apuna vaurioalueen laajuuden määrittelyssä ja mahdollisesti rakenneosan kunnon määrittelyssä korjaustarpeen arvioimiseksi.</a:t>
            </a:r>
          </a:p>
          <a:p>
            <a:pPr marL="0" indent="0" eaLnBrk="1" hangingPunct="1">
              <a:buClr>
                <a:srgbClr val="A3D47B"/>
              </a:buClr>
              <a:buNone/>
            </a:pPr>
            <a:endParaRPr lang="fi-FI" altLang="fi-FI" sz="1800" dirty="0" smtClean="0"/>
          </a:p>
          <a:p>
            <a:pPr marL="0" indent="0">
              <a:buNone/>
            </a:pPr>
            <a:r>
              <a:rPr lang="fi-FI" altLang="fi-FI" sz="1800" dirty="0" smtClean="0"/>
              <a:t>Tunnistetaan tavanomaisesta poikkeavia mikrobipitoisuuksia ja -lajistoa rakennusmateriaali-, pinta- ja ilmanäytteistä korjaavien toimenpiteiden tarpeen arvioimiseksi.</a:t>
            </a:r>
          </a:p>
          <a:p>
            <a:pPr lvl="1">
              <a:buFont typeface="Arial" pitchFamily="34" charset="0"/>
              <a:buChar char="•"/>
            </a:pPr>
            <a:r>
              <a:rPr lang="fi-FI" altLang="fi-FI" sz="1600" dirty="0" smtClean="0"/>
              <a:t>Ohjeistus ja tulkinta tällä hetkellä vain kasvatusmenetelmään perustuville elinkykyisille mikrobeille</a:t>
            </a:r>
          </a:p>
          <a:p>
            <a:pPr eaLnBrk="1" hangingPunct="1">
              <a:buClr>
                <a:srgbClr val="A3D47B"/>
              </a:buClr>
            </a:pPr>
            <a:endParaRPr lang="fi-FI" altLang="fi-FI" dirty="0" smtClean="0"/>
          </a:p>
        </p:txBody>
      </p:sp>
      <p:sp>
        <p:nvSpPr>
          <p:cNvPr id="92165" name="Footer Placeholder 4"/>
          <p:cNvSpPr>
            <a:spLocks noGrp="1"/>
          </p:cNvSpPr>
          <p:nvPr>
            <p:ph type="ftr" sz="quarter" idx="11"/>
          </p:nvPr>
        </p:nvSpPr>
        <p:spPr>
          <a:noFill/>
        </p:spPr>
        <p:txBody>
          <a:bodyPr/>
          <a:lstStyle>
            <a:lvl1pPr algn="l" eaLnBrk="0" hangingPunct="0">
              <a:lnSpc>
                <a:spcPct val="95000"/>
              </a:lnSpc>
              <a:spcBef>
                <a:spcPct val="35000"/>
              </a:spcBef>
              <a:buClr>
                <a:schemeClr val="accent1"/>
              </a:buClr>
              <a:buChar char="•"/>
              <a:defRPr sz="2200">
                <a:solidFill>
                  <a:schemeClr val="tx1"/>
                </a:solidFill>
                <a:latin typeface="Arial" pitchFamily="34" charset="0"/>
              </a:defRPr>
            </a:lvl1pPr>
            <a:lvl2pPr marL="742950" indent="-285750" algn="l" eaLnBrk="0" hangingPunct="0">
              <a:lnSpc>
                <a:spcPct val="95000"/>
              </a:lnSpc>
              <a:spcBef>
                <a:spcPct val="25000"/>
              </a:spcBef>
              <a:buChar char="–"/>
              <a:defRPr sz="2000">
                <a:solidFill>
                  <a:schemeClr val="tx1"/>
                </a:solidFill>
                <a:latin typeface="Arial" pitchFamily="34" charset="0"/>
              </a:defRPr>
            </a:lvl2pPr>
            <a:lvl3pPr marL="1143000" indent="-228600" algn="l" eaLnBrk="0" hangingPunct="0">
              <a:lnSpc>
                <a:spcPct val="95000"/>
              </a:lnSpc>
              <a:spcBef>
                <a:spcPct val="25000"/>
              </a:spcBef>
              <a:buClr>
                <a:schemeClr val="accent1"/>
              </a:buClr>
              <a:buChar char="•"/>
              <a:defRPr>
                <a:solidFill>
                  <a:schemeClr val="tx1"/>
                </a:solidFill>
                <a:latin typeface="Arial" pitchFamily="34" charset="0"/>
              </a:defRPr>
            </a:lvl3pPr>
            <a:lvl4pPr marL="1600200" indent="-228600" algn="l" eaLnBrk="0" hangingPunct="0">
              <a:lnSpc>
                <a:spcPct val="95000"/>
              </a:lnSpc>
              <a:spcBef>
                <a:spcPct val="25000"/>
              </a:spcBef>
              <a:buChar char="–"/>
              <a:defRPr>
                <a:solidFill>
                  <a:schemeClr val="tx1"/>
                </a:solidFill>
                <a:latin typeface="Arial" pitchFamily="34" charset="0"/>
              </a:defRPr>
            </a:lvl4pPr>
            <a:lvl5pPr marL="2057400" indent="-228600" algn="l" eaLnBrk="0" hangingPunct="0">
              <a:lnSpc>
                <a:spcPct val="95000"/>
              </a:lnSpc>
              <a:spcBef>
                <a:spcPct val="25000"/>
              </a:spcBef>
              <a:buChar char="»"/>
              <a:defRPr>
                <a:solidFill>
                  <a:schemeClr val="tx1"/>
                </a:solidFill>
                <a:latin typeface="Arial" pitchFamily="34" charset="0"/>
              </a:defRPr>
            </a:lvl5pPr>
            <a:lvl6pPr marL="2514600" indent="-228600" eaLnBrk="0" fontAlgn="base" hangingPunct="0">
              <a:lnSpc>
                <a:spcPct val="95000"/>
              </a:lnSpc>
              <a:spcBef>
                <a:spcPct val="25000"/>
              </a:spcBef>
              <a:spcAft>
                <a:spcPct val="0"/>
              </a:spcAft>
              <a:buChar char="»"/>
              <a:defRPr>
                <a:solidFill>
                  <a:schemeClr val="tx1"/>
                </a:solidFill>
                <a:latin typeface="Arial" pitchFamily="34" charset="0"/>
              </a:defRPr>
            </a:lvl6pPr>
            <a:lvl7pPr marL="2971800" indent="-228600" eaLnBrk="0" fontAlgn="base" hangingPunct="0">
              <a:lnSpc>
                <a:spcPct val="95000"/>
              </a:lnSpc>
              <a:spcBef>
                <a:spcPct val="25000"/>
              </a:spcBef>
              <a:spcAft>
                <a:spcPct val="0"/>
              </a:spcAft>
              <a:buChar char="»"/>
              <a:defRPr>
                <a:solidFill>
                  <a:schemeClr val="tx1"/>
                </a:solidFill>
                <a:latin typeface="Arial" pitchFamily="34" charset="0"/>
              </a:defRPr>
            </a:lvl7pPr>
            <a:lvl8pPr marL="3429000" indent="-228600" eaLnBrk="0" fontAlgn="base" hangingPunct="0">
              <a:lnSpc>
                <a:spcPct val="95000"/>
              </a:lnSpc>
              <a:spcBef>
                <a:spcPct val="25000"/>
              </a:spcBef>
              <a:spcAft>
                <a:spcPct val="0"/>
              </a:spcAft>
              <a:buChar char="»"/>
              <a:defRPr>
                <a:solidFill>
                  <a:schemeClr val="tx1"/>
                </a:solidFill>
                <a:latin typeface="Arial" pitchFamily="34" charset="0"/>
              </a:defRPr>
            </a:lvl8pPr>
            <a:lvl9pPr marL="3886200" indent="-228600" eaLnBrk="0" fontAlgn="base" hangingPunct="0">
              <a:lnSpc>
                <a:spcPct val="95000"/>
              </a:lnSpc>
              <a:spcBef>
                <a:spcPct val="25000"/>
              </a:spcBef>
              <a:spcAft>
                <a:spcPct val="0"/>
              </a:spcAft>
              <a:buChar char="»"/>
              <a:defRPr>
                <a:solidFill>
                  <a:schemeClr val="tx1"/>
                </a:solidFill>
                <a:latin typeface="Arial" pitchFamily="34" charset="0"/>
              </a:defRPr>
            </a:lvl9pPr>
          </a:lstStyle>
          <a:p>
            <a:pPr algn="ctr" eaLnBrk="1" hangingPunct="1">
              <a:lnSpc>
                <a:spcPct val="100000"/>
              </a:lnSpc>
              <a:spcBef>
                <a:spcPct val="0"/>
              </a:spcBef>
              <a:buClrTx/>
              <a:buFontTx/>
              <a:buNone/>
            </a:pPr>
            <a:r>
              <a:rPr lang="fi-FI" altLang="fi-FI" sz="1000" smtClean="0">
                <a:solidFill>
                  <a:srgbClr val="FFFFFF"/>
                </a:solidFill>
              </a:rPr>
              <a:t>YAMK ja RATEKO 2015</a:t>
            </a:r>
          </a:p>
        </p:txBody>
      </p:sp>
      <p:sp>
        <p:nvSpPr>
          <p:cNvPr id="92166" name="Slide Number Placeholder 5"/>
          <p:cNvSpPr>
            <a:spLocks noGrp="1"/>
          </p:cNvSpPr>
          <p:nvPr>
            <p:ph type="sldNum" sz="quarter" idx="12"/>
          </p:nvPr>
        </p:nvSpPr>
        <p:spPr>
          <a:noFill/>
        </p:spPr>
        <p:txBody>
          <a:bodyPr/>
          <a:lstStyle>
            <a:lvl1pPr algn="l" eaLnBrk="0" hangingPunct="0">
              <a:lnSpc>
                <a:spcPct val="95000"/>
              </a:lnSpc>
              <a:spcBef>
                <a:spcPct val="35000"/>
              </a:spcBef>
              <a:buClr>
                <a:schemeClr val="accent1"/>
              </a:buClr>
              <a:buChar char="•"/>
              <a:defRPr sz="2200">
                <a:solidFill>
                  <a:schemeClr val="tx1"/>
                </a:solidFill>
                <a:latin typeface="Arial" pitchFamily="34" charset="0"/>
              </a:defRPr>
            </a:lvl1pPr>
            <a:lvl2pPr marL="742950" indent="-285750" algn="l" eaLnBrk="0" hangingPunct="0">
              <a:lnSpc>
                <a:spcPct val="95000"/>
              </a:lnSpc>
              <a:spcBef>
                <a:spcPct val="25000"/>
              </a:spcBef>
              <a:buChar char="–"/>
              <a:defRPr sz="2000">
                <a:solidFill>
                  <a:schemeClr val="tx1"/>
                </a:solidFill>
                <a:latin typeface="Arial" pitchFamily="34" charset="0"/>
              </a:defRPr>
            </a:lvl2pPr>
            <a:lvl3pPr marL="1143000" indent="-228600" algn="l" eaLnBrk="0" hangingPunct="0">
              <a:lnSpc>
                <a:spcPct val="95000"/>
              </a:lnSpc>
              <a:spcBef>
                <a:spcPct val="25000"/>
              </a:spcBef>
              <a:buClr>
                <a:schemeClr val="accent1"/>
              </a:buClr>
              <a:buChar char="•"/>
              <a:defRPr>
                <a:solidFill>
                  <a:schemeClr val="tx1"/>
                </a:solidFill>
                <a:latin typeface="Arial" pitchFamily="34" charset="0"/>
              </a:defRPr>
            </a:lvl3pPr>
            <a:lvl4pPr marL="1600200" indent="-228600" algn="l" eaLnBrk="0" hangingPunct="0">
              <a:lnSpc>
                <a:spcPct val="95000"/>
              </a:lnSpc>
              <a:spcBef>
                <a:spcPct val="25000"/>
              </a:spcBef>
              <a:buChar char="–"/>
              <a:defRPr>
                <a:solidFill>
                  <a:schemeClr val="tx1"/>
                </a:solidFill>
                <a:latin typeface="Arial" pitchFamily="34" charset="0"/>
              </a:defRPr>
            </a:lvl4pPr>
            <a:lvl5pPr marL="2057400" indent="-228600" algn="l" eaLnBrk="0" hangingPunct="0">
              <a:lnSpc>
                <a:spcPct val="95000"/>
              </a:lnSpc>
              <a:spcBef>
                <a:spcPct val="25000"/>
              </a:spcBef>
              <a:buChar char="»"/>
              <a:defRPr>
                <a:solidFill>
                  <a:schemeClr val="tx1"/>
                </a:solidFill>
                <a:latin typeface="Arial" pitchFamily="34" charset="0"/>
              </a:defRPr>
            </a:lvl5pPr>
            <a:lvl6pPr marL="2514600" indent="-228600" eaLnBrk="0" fontAlgn="base" hangingPunct="0">
              <a:lnSpc>
                <a:spcPct val="95000"/>
              </a:lnSpc>
              <a:spcBef>
                <a:spcPct val="25000"/>
              </a:spcBef>
              <a:spcAft>
                <a:spcPct val="0"/>
              </a:spcAft>
              <a:buChar char="»"/>
              <a:defRPr>
                <a:solidFill>
                  <a:schemeClr val="tx1"/>
                </a:solidFill>
                <a:latin typeface="Arial" pitchFamily="34" charset="0"/>
              </a:defRPr>
            </a:lvl6pPr>
            <a:lvl7pPr marL="2971800" indent="-228600" eaLnBrk="0" fontAlgn="base" hangingPunct="0">
              <a:lnSpc>
                <a:spcPct val="95000"/>
              </a:lnSpc>
              <a:spcBef>
                <a:spcPct val="25000"/>
              </a:spcBef>
              <a:spcAft>
                <a:spcPct val="0"/>
              </a:spcAft>
              <a:buChar char="»"/>
              <a:defRPr>
                <a:solidFill>
                  <a:schemeClr val="tx1"/>
                </a:solidFill>
                <a:latin typeface="Arial" pitchFamily="34" charset="0"/>
              </a:defRPr>
            </a:lvl7pPr>
            <a:lvl8pPr marL="3429000" indent="-228600" eaLnBrk="0" fontAlgn="base" hangingPunct="0">
              <a:lnSpc>
                <a:spcPct val="95000"/>
              </a:lnSpc>
              <a:spcBef>
                <a:spcPct val="25000"/>
              </a:spcBef>
              <a:spcAft>
                <a:spcPct val="0"/>
              </a:spcAft>
              <a:buChar char="»"/>
              <a:defRPr>
                <a:solidFill>
                  <a:schemeClr val="tx1"/>
                </a:solidFill>
                <a:latin typeface="Arial" pitchFamily="34" charset="0"/>
              </a:defRPr>
            </a:lvl8pPr>
            <a:lvl9pPr marL="3886200" indent="-228600" eaLnBrk="0" fontAlgn="base" hangingPunct="0">
              <a:lnSpc>
                <a:spcPct val="95000"/>
              </a:lnSpc>
              <a:spcBef>
                <a:spcPct val="25000"/>
              </a:spcBef>
              <a:spcAft>
                <a:spcPct val="0"/>
              </a:spcAft>
              <a:buChar char="»"/>
              <a:defRPr>
                <a:solidFill>
                  <a:schemeClr val="tx1"/>
                </a:solidFill>
                <a:latin typeface="Arial" pitchFamily="34" charset="0"/>
              </a:defRPr>
            </a:lvl9pPr>
          </a:lstStyle>
          <a:p>
            <a:pPr algn="r" eaLnBrk="1" hangingPunct="1">
              <a:lnSpc>
                <a:spcPct val="100000"/>
              </a:lnSpc>
              <a:spcBef>
                <a:spcPct val="0"/>
              </a:spcBef>
              <a:buClrTx/>
              <a:buFontTx/>
              <a:buNone/>
            </a:pPr>
            <a:fld id="{2F24ED75-A21E-468B-91FC-B35BE3183F8C}" type="slidenum">
              <a:rPr lang="fi-FI" altLang="fi-FI" sz="1000" smtClean="0">
                <a:solidFill>
                  <a:srgbClr val="FFFFFF"/>
                </a:solidFill>
              </a:rPr>
              <a:pPr algn="r" eaLnBrk="1" hangingPunct="1">
                <a:lnSpc>
                  <a:spcPct val="100000"/>
                </a:lnSpc>
                <a:spcBef>
                  <a:spcPct val="0"/>
                </a:spcBef>
                <a:buClrTx/>
                <a:buFontTx/>
                <a:buNone/>
              </a:pPr>
              <a:t>31</a:t>
            </a:fld>
            <a:endParaRPr lang="fi-FI" altLang="fi-FI" sz="1000" smtClean="0">
              <a:solidFill>
                <a:srgbClr val="FFFFFF"/>
              </a:solidFill>
            </a:endParaRPr>
          </a:p>
        </p:txBody>
      </p:sp>
    </p:spTree>
    <p:extLst>
      <p:ext uri="{BB962C8B-B14F-4D97-AF65-F5344CB8AC3E}">
        <p14:creationId xmlns:p14="http://schemas.microsoft.com/office/powerpoint/2010/main" val="2211691539"/>
      </p:ext>
    </p:extLst>
  </p:cSld>
  <p:clrMapOvr>
    <a:masterClrMapping/>
  </p:clrMapOvr>
  <p:transition spd="med">
    <p:wip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fi-FI" altLang="fi-FI" sz="2800" dirty="0" smtClean="0"/>
              <a:t>Mitä mikrobiselvityksissä ei voida havaita?</a:t>
            </a:r>
            <a:endParaRPr lang="en-US" altLang="fi-FI" sz="2800" dirty="0" smtClean="0"/>
          </a:p>
        </p:txBody>
      </p:sp>
      <p:sp>
        <p:nvSpPr>
          <p:cNvPr id="46083" name="Rectangle 3"/>
          <p:cNvSpPr>
            <a:spLocks noGrp="1" noChangeArrowheads="1"/>
          </p:cNvSpPr>
          <p:nvPr>
            <p:ph idx="1"/>
          </p:nvPr>
        </p:nvSpPr>
        <p:spPr/>
        <p:txBody>
          <a:bodyPr>
            <a:normAutofit/>
          </a:bodyPr>
          <a:lstStyle/>
          <a:p>
            <a:pPr marL="0" indent="0" eaLnBrk="1" hangingPunct="1">
              <a:lnSpc>
                <a:spcPct val="90000"/>
              </a:lnSpc>
              <a:buNone/>
            </a:pPr>
            <a:r>
              <a:rPr lang="fi-FI" altLang="fi-FI" sz="1800" dirty="0" smtClean="0"/>
              <a:t>Mikrobiselvityksillä osoitetaan olosuhde eli mikrobikasvu tai </a:t>
            </a:r>
            <a:r>
              <a:rPr lang="fi-FI" altLang="fi-FI" sz="1800" dirty="0" err="1" smtClean="0"/>
              <a:t>epätavanomaisen</a:t>
            </a:r>
            <a:r>
              <a:rPr lang="fi-FI" altLang="fi-FI" sz="1800" dirty="0" smtClean="0"/>
              <a:t> lähteen olemassaolo.</a:t>
            </a:r>
          </a:p>
          <a:p>
            <a:pPr lvl="1" eaLnBrk="1" hangingPunct="1">
              <a:lnSpc>
                <a:spcPct val="90000"/>
              </a:lnSpc>
              <a:buFontTx/>
              <a:buChar char="•"/>
            </a:pPr>
            <a:r>
              <a:rPr lang="fi-FI" altLang="fi-FI" sz="1600" dirty="0" smtClean="0"/>
              <a:t>Niiden avulla ei voi tehdä päätelmää mikrobipitoisuuden tai –lajiston syy-yhteydestä yksilön oireiluun.</a:t>
            </a:r>
          </a:p>
          <a:p>
            <a:pPr lvl="1" eaLnBrk="1" hangingPunct="1">
              <a:lnSpc>
                <a:spcPct val="90000"/>
              </a:lnSpc>
              <a:buFontTx/>
              <a:buChar char="•"/>
            </a:pPr>
            <a:endParaRPr lang="fi-FI" altLang="fi-FI" sz="1600" dirty="0" smtClean="0"/>
          </a:p>
          <a:p>
            <a:pPr marL="0" indent="0" eaLnBrk="1" hangingPunct="1">
              <a:lnSpc>
                <a:spcPct val="90000"/>
              </a:lnSpc>
              <a:buNone/>
            </a:pPr>
            <a:r>
              <a:rPr lang="fi-FI" altLang="fi-FI" sz="1800" dirty="0" smtClean="0"/>
              <a:t>Mikrobiselvityksissä saadut tulokset kertovat tilanteesta näytteenottohetkellä.</a:t>
            </a:r>
          </a:p>
          <a:p>
            <a:pPr lvl="1" eaLnBrk="1" hangingPunct="1">
              <a:lnSpc>
                <a:spcPct val="90000"/>
              </a:lnSpc>
              <a:buFontTx/>
              <a:buChar char="•"/>
            </a:pPr>
            <a:r>
              <a:rPr lang="fi-FI" altLang="fi-FI" sz="1600" dirty="0" smtClean="0"/>
              <a:t>Niiden avulla ei saada tarkkaa tietoa vaurion iästä.</a:t>
            </a:r>
          </a:p>
          <a:p>
            <a:pPr lvl="1" eaLnBrk="1" hangingPunct="1">
              <a:lnSpc>
                <a:spcPct val="90000"/>
              </a:lnSpc>
              <a:buFontTx/>
              <a:buChar char="•"/>
            </a:pPr>
            <a:endParaRPr lang="fi-FI" altLang="fi-FI" sz="1600" dirty="0" smtClean="0"/>
          </a:p>
          <a:p>
            <a:pPr marL="0" indent="0" eaLnBrk="1" hangingPunct="1">
              <a:lnSpc>
                <a:spcPct val="90000"/>
              </a:lnSpc>
              <a:buNone/>
            </a:pPr>
            <a:r>
              <a:rPr lang="fi-FI" altLang="fi-FI" sz="1800" dirty="0" smtClean="0"/>
              <a:t>Mikrobiselvityksillä  saadaan tietoa toksiineja mahdollisesti tuottavien mikrobien läsnäolosta.</a:t>
            </a:r>
          </a:p>
          <a:p>
            <a:pPr lvl="1" eaLnBrk="1" hangingPunct="1">
              <a:lnSpc>
                <a:spcPct val="90000"/>
              </a:lnSpc>
              <a:buFontTx/>
              <a:buChar char="•"/>
            </a:pPr>
            <a:r>
              <a:rPr lang="fi-FI" altLang="fi-FI" sz="1600" dirty="0" smtClean="0"/>
              <a:t>Mikrobituloksista ei kuitenkaan voida päätellä sitä, onko toksiineja muodostunut juuri tässä kohdassa.</a:t>
            </a:r>
            <a:endParaRPr lang="en-US" altLang="fi-FI" sz="1600" dirty="0" smtClean="0"/>
          </a:p>
        </p:txBody>
      </p:sp>
      <p:sp>
        <p:nvSpPr>
          <p:cNvPr id="46084" name="Footer Placeholder 1"/>
          <p:cNvSpPr>
            <a:spLocks noGrp="1"/>
          </p:cNvSpPr>
          <p:nvPr>
            <p:ph type="ftr" sz="quarter" idx="11"/>
          </p:nvPr>
        </p:nvSpPr>
        <p:spPr>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algn="ctr" eaLnBrk="1" hangingPunct="1">
              <a:lnSpc>
                <a:spcPct val="100000"/>
              </a:lnSpc>
              <a:spcBef>
                <a:spcPct val="0"/>
              </a:spcBef>
              <a:buClrTx/>
              <a:buFontTx/>
              <a:buNone/>
            </a:pPr>
            <a:r>
              <a:rPr lang="fi-FI" altLang="fi-FI" sz="1000" smtClean="0">
                <a:solidFill>
                  <a:schemeClr val="bg1"/>
                </a:solidFill>
              </a:rPr>
              <a:t>KIINKO </a:t>
            </a:r>
          </a:p>
        </p:txBody>
      </p:sp>
      <p:sp>
        <p:nvSpPr>
          <p:cNvPr id="46085" name="Slide Number Placeholder 3"/>
          <p:cNvSpPr>
            <a:spLocks noGrp="1"/>
          </p:cNvSpPr>
          <p:nvPr>
            <p:ph type="sldNum" sz="quarter" idx="12"/>
          </p:nvPr>
        </p:nvSpPr>
        <p:spPr>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algn="r" eaLnBrk="1" hangingPunct="1">
              <a:lnSpc>
                <a:spcPct val="100000"/>
              </a:lnSpc>
              <a:spcBef>
                <a:spcPct val="0"/>
              </a:spcBef>
              <a:buClrTx/>
              <a:buFontTx/>
              <a:buNone/>
            </a:pPr>
            <a:fld id="{2C22A38A-17ED-4CDC-9B89-83B11AD72F3D}" type="slidenum">
              <a:rPr lang="fi-FI" altLang="fi-FI" sz="1000" smtClean="0">
                <a:solidFill>
                  <a:schemeClr val="bg1"/>
                </a:solidFill>
              </a:rPr>
              <a:pPr algn="r" eaLnBrk="1" hangingPunct="1">
                <a:lnSpc>
                  <a:spcPct val="100000"/>
                </a:lnSpc>
                <a:spcBef>
                  <a:spcPct val="0"/>
                </a:spcBef>
                <a:buClrTx/>
                <a:buFontTx/>
                <a:buNone/>
              </a:pPr>
              <a:t>32</a:t>
            </a:fld>
            <a:endParaRPr lang="fi-FI" altLang="fi-FI" sz="1000" smtClean="0">
              <a:solidFill>
                <a:schemeClr val="bg1"/>
              </a:solidFill>
            </a:endParaRPr>
          </a:p>
        </p:txBody>
      </p:sp>
      <p:sp>
        <p:nvSpPr>
          <p:cNvPr id="46086" name="Date Placeholder 4"/>
          <p:cNvSpPr>
            <a:spLocks noGrp="1"/>
          </p:cNvSpPr>
          <p:nvPr>
            <p:ph type="dt" sz="quarter" idx="4294967295"/>
          </p:nvPr>
        </p:nvSpPr>
        <p:spPr>
          <a:xfrm>
            <a:off x="0" y="6589713"/>
            <a:ext cx="1090613" cy="223837"/>
          </a:xfrm>
          <a:prstGeom prst="rect">
            <a:avLst/>
          </a:prstGeom>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eaLnBrk="1" hangingPunct="1">
              <a:lnSpc>
                <a:spcPct val="100000"/>
              </a:lnSpc>
              <a:spcBef>
                <a:spcPct val="0"/>
              </a:spcBef>
              <a:buClrTx/>
              <a:buFontTx/>
              <a:buNone/>
            </a:pPr>
            <a:fld id="{E5DFCC0F-C717-429F-A1F1-73DE609E9676}" type="datetime1">
              <a:rPr lang="fi-FI" altLang="fi-FI" sz="1000" smtClean="0">
                <a:solidFill>
                  <a:schemeClr val="bg1"/>
                </a:solidFill>
              </a:rPr>
              <a:pPr eaLnBrk="1" hangingPunct="1">
                <a:lnSpc>
                  <a:spcPct val="100000"/>
                </a:lnSpc>
                <a:spcBef>
                  <a:spcPct val="0"/>
                </a:spcBef>
                <a:buClrTx/>
                <a:buFontTx/>
                <a:buNone/>
              </a:pPr>
              <a:t>16.6.2016</a:t>
            </a:fld>
            <a:endParaRPr lang="fi-FI" altLang="fi-FI" sz="1000" smtClean="0">
              <a:solidFill>
                <a:schemeClr val="bg1"/>
              </a:solidFill>
            </a:endParaRPr>
          </a:p>
        </p:txBody>
      </p:sp>
    </p:spTree>
    <p:extLst>
      <p:ext uri="{BB962C8B-B14F-4D97-AF65-F5344CB8AC3E}">
        <p14:creationId xmlns:p14="http://schemas.microsoft.com/office/powerpoint/2010/main" val="116646838"/>
      </p:ext>
    </p:extLst>
  </p:cSld>
  <p:clrMapOvr>
    <a:masterClrMapping/>
  </p:clrMapOvr>
  <p:transition spd="med">
    <p:wip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5" name="Rectangle 2"/>
          <p:cNvSpPr>
            <a:spLocks noGrp="1"/>
          </p:cNvSpPr>
          <p:nvPr>
            <p:ph type="title"/>
          </p:nvPr>
        </p:nvSpPr>
        <p:spPr/>
        <p:txBody>
          <a:bodyPr>
            <a:normAutofit fontScale="90000"/>
          </a:bodyPr>
          <a:lstStyle/>
          <a:p>
            <a:r>
              <a:rPr lang="fi-FI" altLang="fi-FI" sz="2400" dirty="0">
                <a:ea typeface="ＭＳ Ｐゴシック" panose="020B0600070205080204" pitchFamily="34" charset="-128"/>
                <a:cs typeface="ＭＳ Ｐゴシック" panose="020B0600070205080204" pitchFamily="34" charset="-128"/>
              </a:rPr>
              <a:t>S</a:t>
            </a:r>
            <a:r>
              <a:rPr lang="fi-FI" altLang="fi-FI" sz="2400" dirty="0" smtClean="0">
                <a:ea typeface="ＭＳ Ｐゴシック" panose="020B0600070205080204" pitchFamily="34" charset="-128"/>
                <a:cs typeface="ＭＳ Ｐゴシック" panose="020B0600070205080204" pitchFamily="34" charset="-128"/>
              </a:rPr>
              <a:t>elvityksen sisältö suunnitellaan sellaiseksi, että mahdollisista sisäilmaongelman aiheuttajista ja niiden esiintymiseen johtaneista syistä saadaan lisätietoa</a:t>
            </a:r>
            <a:endParaRPr lang="fi-FI" altLang="fi-FI" sz="2400" dirty="0" smtClean="0">
              <a:ea typeface="ＭＳ Ｐゴシック" panose="020B0600070205080204" pitchFamily="34" charset="-128"/>
            </a:endParaRPr>
          </a:p>
        </p:txBody>
      </p:sp>
      <p:sp>
        <p:nvSpPr>
          <p:cNvPr id="30726" name="Rectangle 3"/>
          <p:cNvSpPr>
            <a:spLocks noGrp="1"/>
          </p:cNvSpPr>
          <p:nvPr>
            <p:ph idx="1"/>
          </p:nvPr>
        </p:nvSpPr>
        <p:spPr>
          <a:solidFill>
            <a:schemeClr val="bg1"/>
          </a:solidFill>
        </p:spPr>
        <p:txBody>
          <a:bodyPr>
            <a:normAutofit/>
          </a:bodyPr>
          <a:lstStyle/>
          <a:p>
            <a:pPr marL="0" indent="0">
              <a:lnSpc>
                <a:spcPct val="90000"/>
              </a:lnSpc>
              <a:buNone/>
            </a:pPr>
            <a:r>
              <a:rPr lang="fi-FI" altLang="fi-FI" sz="1800" b="1" dirty="0">
                <a:ea typeface="ＭＳ Ｐゴシック" panose="020B0600070205080204" pitchFamily="34" charset="-128"/>
                <a:cs typeface="Georgia" panose="02040502050405020303" pitchFamily="18" charset="0"/>
              </a:rPr>
              <a:t>T</a:t>
            </a:r>
            <a:r>
              <a:rPr lang="fi-FI" altLang="fi-FI" sz="1800" b="1" dirty="0" smtClean="0">
                <a:ea typeface="ＭＳ Ｐゴシック" panose="020B0600070205080204" pitchFamily="34" charset="-128"/>
                <a:cs typeface="ＭＳ Ｐゴシック" panose="020B0600070205080204" pitchFamily="34" charset="-128"/>
              </a:rPr>
              <a:t>iedot mikrobeista</a:t>
            </a:r>
          </a:p>
          <a:p>
            <a:pPr lvl="1">
              <a:lnSpc>
                <a:spcPct val="90000"/>
              </a:lnSpc>
            </a:pPr>
            <a:endParaRPr lang="fi-FI" altLang="fi-FI" b="1" dirty="0" smtClean="0">
              <a:ea typeface="ＭＳ Ｐゴシック" panose="020B0600070205080204" pitchFamily="34" charset="-128"/>
              <a:cs typeface="Georgia" panose="02040502050405020303" pitchFamily="18" charset="0"/>
            </a:endParaRPr>
          </a:p>
          <a:p>
            <a:pPr>
              <a:lnSpc>
                <a:spcPct val="90000"/>
              </a:lnSpc>
              <a:buFont typeface="Wingdings" charset="2"/>
              <a:buChar char="Ø"/>
            </a:pPr>
            <a:r>
              <a:rPr lang="fi-FI" altLang="fi-FI" sz="1800" dirty="0" smtClean="0">
                <a:ea typeface="ＭＳ Ｐゴシック" panose="020B0600070205080204" pitchFamily="34" charset="-128"/>
                <a:cs typeface="Georgia" panose="02040502050405020303" pitchFamily="18" charset="0"/>
              </a:rPr>
              <a:t>laaditaan selvitysstrategia eli näytteenottosuunnitelma</a:t>
            </a:r>
          </a:p>
          <a:p>
            <a:pPr>
              <a:lnSpc>
                <a:spcPct val="90000"/>
              </a:lnSpc>
              <a:buFont typeface="Wingdings" charset="2"/>
              <a:buChar char="Ø"/>
            </a:pPr>
            <a:endParaRPr lang="fi-FI" altLang="fi-FI" sz="1800" dirty="0" smtClean="0">
              <a:ea typeface="ＭＳ Ｐゴシック" panose="020B0600070205080204" pitchFamily="34" charset="-128"/>
              <a:cs typeface="Georgia" panose="02040502050405020303" pitchFamily="18" charset="0"/>
            </a:endParaRPr>
          </a:p>
          <a:p>
            <a:pPr>
              <a:lnSpc>
                <a:spcPct val="90000"/>
              </a:lnSpc>
              <a:buFont typeface="Wingdings" charset="2"/>
              <a:buChar char="Ø"/>
            </a:pPr>
            <a:r>
              <a:rPr lang="fi-FI" altLang="fi-FI" sz="1800" dirty="0" smtClean="0">
                <a:ea typeface="ＭＳ Ｐゴシック" panose="020B0600070205080204" pitchFamily="34" charset="-128"/>
                <a:cs typeface="Georgia" panose="02040502050405020303" pitchFamily="18" charset="0"/>
              </a:rPr>
              <a:t>otetaan alustavan arvion vahvistamiseksi tarvittavat materiaali-, pinta-  ja/tai ilmanäytteet</a:t>
            </a:r>
          </a:p>
          <a:p>
            <a:pPr>
              <a:lnSpc>
                <a:spcPct val="90000"/>
              </a:lnSpc>
              <a:buFont typeface="Wingdings" charset="2"/>
              <a:buChar char="Ø"/>
            </a:pPr>
            <a:endParaRPr lang="fi-FI" altLang="fi-FI" sz="1800" dirty="0" smtClean="0">
              <a:ea typeface="ＭＳ Ｐゴシック" panose="020B0600070205080204" pitchFamily="34" charset="-128"/>
              <a:cs typeface="Georgia" panose="02040502050405020303" pitchFamily="18" charset="0"/>
            </a:endParaRPr>
          </a:p>
          <a:p>
            <a:pPr>
              <a:lnSpc>
                <a:spcPct val="90000"/>
              </a:lnSpc>
              <a:buFont typeface="Wingdings" charset="2"/>
              <a:buChar char="Ø"/>
            </a:pPr>
            <a:r>
              <a:rPr lang="fi-FI" altLang="fi-FI" sz="1800" dirty="0" smtClean="0">
                <a:ea typeface="ＭＳ Ｐゴシック" panose="020B0600070205080204" pitchFamily="34" charset="-128"/>
                <a:cs typeface="Georgia" panose="02040502050405020303" pitchFamily="18" charset="0"/>
              </a:rPr>
              <a:t>mikrobianalyysit tulee teettää asiantuntijalaboratoriossa</a:t>
            </a:r>
          </a:p>
          <a:p>
            <a:pPr lvl="1">
              <a:lnSpc>
                <a:spcPct val="90000"/>
              </a:lnSpc>
            </a:pPr>
            <a:endParaRPr lang="fi-FI" altLang="fi-FI" b="1" dirty="0" smtClean="0">
              <a:ea typeface="ＭＳ Ｐゴシック" panose="020B0600070205080204" pitchFamily="34" charset="-128"/>
              <a:cs typeface="Georgia" panose="02040502050405020303" pitchFamily="18" charset="0"/>
            </a:endParaRPr>
          </a:p>
          <a:p>
            <a:pPr>
              <a:lnSpc>
                <a:spcPct val="90000"/>
              </a:lnSpc>
              <a:buFont typeface="Arial" panose="020B0604020202020204" pitchFamily="34" charset="0"/>
              <a:buNone/>
            </a:pPr>
            <a:endParaRPr lang="fi-FI" altLang="fi-FI" sz="1800" b="1" dirty="0" smtClean="0">
              <a:ea typeface="ＭＳ Ｐゴシック" panose="020B0600070205080204" pitchFamily="34" charset="-128"/>
              <a:cs typeface="ＭＳ Ｐゴシック" panose="020B0600070205080204" pitchFamily="34" charset="-128"/>
            </a:endParaRPr>
          </a:p>
        </p:txBody>
      </p:sp>
      <p:sp>
        <p:nvSpPr>
          <p:cNvPr id="30724" name="Alatunnisteen paikkamerkki 10"/>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r>
              <a:rPr lang="fi-FI" altLang="fi-FI" sz="900" smtClean="0">
                <a:solidFill>
                  <a:schemeClr val="tx1"/>
                </a:solidFill>
              </a:rPr>
              <a:t>Marjut Reiman</a:t>
            </a:r>
          </a:p>
        </p:txBody>
      </p:sp>
      <p:sp>
        <p:nvSpPr>
          <p:cNvPr id="30723" name="Dian numeron paikkamerkki 9"/>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fld id="{F50D258F-6B5A-4CFC-B106-856283FCA7DA}" type="slidenum">
              <a:rPr lang="fi-FI" altLang="fi-FI" sz="900" smtClean="0">
                <a:solidFill>
                  <a:schemeClr val="tx1"/>
                </a:solidFill>
              </a:rPr>
              <a:pPr>
                <a:spcBef>
                  <a:spcPct val="0"/>
                </a:spcBef>
                <a:buClrTx/>
                <a:buFontTx/>
                <a:buNone/>
              </a:pPr>
              <a:t>33</a:t>
            </a:fld>
            <a:endParaRPr lang="fi-FI" altLang="fi-FI" sz="900" smtClean="0">
              <a:solidFill>
                <a:schemeClr val="tx1"/>
              </a:solidFill>
            </a:endParaRPr>
          </a:p>
        </p:txBody>
      </p:sp>
    </p:spTree>
    <p:extLst>
      <p:ext uri="{BB962C8B-B14F-4D97-AF65-F5344CB8AC3E}">
        <p14:creationId xmlns:p14="http://schemas.microsoft.com/office/powerpoint/2010/main" val="560757783"/>
      </p:ext>
    </p:extLst>
  </p:cSld>
  <p:clrMapOvr>
    <a:masterClrMapping/>
  </p:clrMapOvr>
  <p:transition spd="med">
    <p:wip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Näytteenottopaikkojen valinta</a:t>
            </a:r>
            <a:endParaRPr lang="fi-FI" dirty="0"/>
          </a:p>
        </p:txBody>
      </p:sp>
      <p:sp>
        <p:nvSpPr>
          <p:cNvPr id="3" name="Content Placeholder 2"/>
          <p:cNvSpPr>
            <a:spLocks noGrp="1"/>
          </p:cNvSpPr>
          <p:nvPr>
            <p:ph idx="1"/>
          </p:nvPr>
        </p:nvSpPr>
        <p:spPr/>
        <p:txBody>
          <a:bodyPr>
            <a:normAutofit/>
          </a:bodyPr>
          <a:lstStyle/>
          <a:p>
            <a:r>
              <a:rPr lang="fi-FI" sz="1800" dirty="0" smtClean="0"/>
              <a:t>Näytteitä otetaan tavallisimmin niistä tiloista, joissa ihmiset oireilevat ja joissa on ollut vesivahinkoja tms.</a:t>
            </a:r>
          </a:p>
          <a:p>
            <a:endParaRPr lang="fi-FI" sz="1800" dirty="0"/>
          </a:p>
          <a:p>
            <a:r>
              <a:rPr lang="fi-FI" sz="1800" dirty="0" smtClean="0"/>
              <a:t>On varsin yleistä, että vauriokohdissakaan ei ole näkyvää homekasvua, minkä vuoksi näytteitä otetaan yleensä kaikista niistä paikoista, joihin on todennäköisesti kohdistunut rakenteen sietokyvyn ylittänyttä kosteutta.</a:t>
            </a:r>
          </a:p>
          <a:p>
            <a:endParaRPr lang="fi-FI" sz="1800" dirty="0"/>
          </a:p>
          <a:p>
            <a:r>
              <a:rPr lang="fi-FI" sz="1800" dirty="0" smtClean="0"/>
              <a:t>Tulosten tulkintaa helpottaa se, että näytteitä otetaan myös ns. vertailutiloista, joissa ihmiset eivät oireile ja joissa ei ole tiedossa olevia vesivahinkoja tms.</a:t>
            </a:r>
            <a:endParaRPr lang="fi-FI" sz="1800" dirty="0"/>
          </a:p>
        </p:txBody>
      </p:sp>
    </p:spTree>
    <p:extLst>
      <p:ext uri="{BB962C8B-B14F-4D97-AF65-F5344CB8AC3E}">
        <p14:creationId xmlns:p14="http://schemas.microsoft.com/office/powerpoint/2010/main" val="579724489"/>
      </p:ext>
    </p:extLst>
  </p:cSld>
  <p:clrMapOvr>
    <a:masterClrMapping/>
  </p:clrMapOvr>
  <p:transition spd="med">
    <p:wip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Näytteenottojärjestys ja vähän muuta</a:t>
            </a:r>
            <a:endParaRPr lang="fi-FI" dirty="0"/>
          </a:p>
        </p:txBody>
      </p:sp>
      <p:sp>
        <p:nvSpPr>
          <p:cNvPr id="3" name="Sisällön paikkamerkki 2"/>
          <p:cNvSpPr>
            <a:spLocks noGrp="1"/>
          </p:cNvSpPr>
          <p:nvPr>
            <p:ph idx="1"/>
          </p:nvPr>
        </p:nvSpPr>
        <p:spPr/>
        <p:txBody>
          <a:bodyPr>
            <a:normAutofit/>
          </a:bodyPr>
          <a:lstStyle/>
          <a:p>
            <a:endParaRPr lang="fi-FI" sz="1800" dirty="0" smtClean="0"/>
          </a:p>
          <a:p>
            <a:r>
              <a:rPr lang="fi-FI" sz="1800" dirty="0" smtClean="0"/>
              <a:t>Vertailutilat ennen oletettuja vauriotiloja</a:t>
            </a:r>
          </a:p>
          <a:p>
            <a:endParaRPr lang="fi-FI" sz="1800" dirty="0"/>
          </a:p>
          <a:p>
            <a:r>
              <a:rPr lang="fi-FI" sz="1800" dirty="0" smtClean="0"/>
              <a:t>Ilmanäytteet ennen pintanäytteitä, jotka otetaan ennen rakennusmateriaalinäytteitä.</a:t>
            </a:r>
          </a:p>
          <a:p>
            <a:endParaRPr lang="fi-FI" sz="1800" dirty="0"/>
          </a:p>
          <a:p>
            <a:r>
              <a:rPr lang="fi-FI" sz="1800" dirty="0" smtClean="0"/>
              <a:t>Rakenteisiin tehdyt reiät teipataan</a:t>
            </a:r>
          </a:p>
          <a:p>
            <a:endParaRPr lang="fi-FI" sz="1800" dirty="0"/>
          </a:p>
          <a:p>
            <a:r>
              <a:rPr lang="fi-FI" sz="1800" dirty="0" smtClean="0"/>
              <a:t>Varmistettava kiinteistönomistajalta lupa siihen, että rakenteita saa avata. Tarvittaessa käytettävä kiinteistönomistajan valtuuttamaa avustajaa.</a:t>
            </a:r>
            <a:endParaRPr lang="fi-FI" sz="1800" dirty="0"/>
          </a:p>
        </p:txBody>
      </p:sp>
    </p:spTree>
    <p:extLst>
      <p:ext uri="{BB962C8B-B14F-4D97-AF65-F5344CB8AC3E}">
        <p14:creationId xmlns:p14="http://schemas.microsoft.com/office/powerpoint/2010/main" val="1014492398"/>
      </p:ext>
    </p:extLst>
  </p:cSld>
  <p:clrMapOvr>
    <a:masterClrMapping/>
  </p:clrMapOvr>
  <p:transition spd="med">
    <p:wip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Date Placeholder 1"/>
          <p:cNvSpPr>
            <a:spLocks noGrp="1"/>
          </p:cNvSpPr>
          <p:nvPr>
            <p:ph type="dt" sz="quarter" idx="10"/>
          </p:nvPr>
        </p:nvSpPr>
        <p:spPr>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eaLnBrk="1" hangingPunct="1">
              <a:lnSpc>
                <a:spcPct val="100000"/>
              </a:lnSpc>
              <a:spcBef>
                <a:spcPct val="0"/>
              </a:spcBef>
              <a:buClrTx/>
              <a:buFontTx/>
              <a:buNone/>
            </a:pPr>
            <a:fld id="{54694EA7-1DD3-405E-99B6-0C29A73E2F4C}" type="datetime1">
              <a:rPr lang="fi-FI" altLang="fi-FI" sz="1000" smtClean="0">
                <a:solidFill>
                  <a:schemeClr val="bg1"/>
                </a:solidFill>
              </a:rPr>
              <a:pPr eaLnBrk="1" hangingPunct="1">
                <a:lnSpc>
                  <a:spcPct val="100000"/>
                </a:lnSpc>
                <a:spcBef>
                  <a:spcPct val="0"/>
                </a:spcBef>
                <a:buClrTx/>
                <a:buFontTx/>
                <a:buNone/>
              </a:pPr>
              <a:t>16.6.2016</a:t>
            </a:fld>
            <a:endParaRPr lang="fi-FI" altLang="fi-FI" sz="1000" smtClean="0">
              <a:solidFill>
                <a:schemeClr val="bg1"/>
              </a:solidFill>
            </a:endParaRPr>
          </a:p>
        </p:txBody>
      </p:sp>
      <p:sp>
        <p:nvSpPr>
          <p:cNvPr id="47107" name="Footer Placeholder 2"/>
          <p:cNvSpPr>
            <a:spLocks noGrp="1"/>
          </p:cNvSpPr>
          <p:nvPr>
            <p:ph type="ftr" sz="quarter" idx="11"/>
          </p:nvPr>
        </p:nvSpPr>
        <p:spPr>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algn="ctr" eaLnBrk="1" hangingPunct="1">
              <a:lnSpc>
                <a:spcPct val="100000"/>
              </a:lnSpc>
              <a:spcBef>
                <a:spcPct val="0"/>
              </a:spcBef>
              <a:buClrTx/>
              <a:buFontTx/>
              <a:buNone/>
            </a:pPr>
            <a:r>
              <a:rPr lang="fi-FI" altLang="fi-FI" sz="1000" smtClean="0">
                <a:solidFill>
                  <a:schemeClr val="bg1"/>
                </a:solidFill>
              </a:rPr>
              <a:t>KIINKO </a:t>
            </a:r>
          </a:p>
        </p:txBody>
      </p:sp>
      <p:sp>
        <p:nvSpPr>
          <p:cNvPr id="47108" name="Slide Number Placeholder 3"/>
          <p:cNvSpPr>
            <a:spLocks noGrp="1"/>
          </p:cNvSpPr>
          <p:nvPr>
            <p:ph type="sldNum" sz="quarter" idx="12"/>
          </p:nvPr>
        </p:nvSpPr>
        <p:spPr>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algn="r" eaLnBrk="1" hangingPunct="1">
              <a:lnSpc>
                <a:spcPct val="100000"/>
              </a:lnSpc>
              <a:spcBef>
                <a:spcPct val="0"/>
              </a:spcBef>
              <a:buClrTx/>
              <a:buFontTx/>
              <a:buNone/>
            </a:pPr>
            <a:fld id="{80F8E8A7-4E25-4F48-8710-BBA071E4CB6D}" type="slidenum">
              <a:rPr lang="fi-FI" altLang="fi-FI" sz="1000" smtClean="0">
                <a:solidFill>
                  <a:schemeClr val="bg1"/>
                </a:solidFill>
              </a:rPr>
              <a:pPr algn="r" eaLnBrk="1" hangingPunct="1">
                <a:lnSpc>
                  <a:spcPct val="100000"/>
                </a:lnSpc>
                <a:spcBef>
                  <a:spcPct val="0"/>
                </a:spcBef>
                <a:buClrTx/>
                <a:buFontTx/>
                <a:buNone/>
              </a:pPr>
              <a:t>36</a:t>
            </a:fld>
            <a:endParaRPr lang="fi-FI" altLang="fi-FI" sz="1000" smtClean="0">
              <a:solidFill>
                <a:schemeClr val="bg1"/>
              </a:solidFill>
            </a:endParaRPr>
          </a:p>
        </p:txBody>
      </p:sp>
      <p:sp>
        <p:nvSpPr>
          <p:cNvPr id="47109" name="Rectangle 4"/>
          <p:cNvSpPr>
            <a:spLocks noChangeArrowheads="1"/>
          </p:cNvSpPr>
          <p:nvPr/>
        </p:nvSpPr>
        <p:spPr bwMode="auto">
          <a:xfrm>
            <a:off x="1197788" y="2986499"/>
            <a:ext cx="6552579" cy="954107"/>
          </a:xfrm>
          <a:prstGeom prst="rect">
            <a:avLst/>
          </a:prstGeom>
          <a:ln/>
          <a:extLst/>
        </p:spPr>
        <p:style>
          <a:lnRef idx="3">
            <a:schemeClr val="lt1"/>
          </a:lnRef>
          <a:fillRef idx="1">
            <a:schemeClr val="accent2"/>
          </a:fillRef>
          <a:effectRef idx="1">
            <a:schemeClr val="accent2"/>
          </a:effectRef>
          <a:fontRef idx="minor">
            <a:schemeClr val="lt1"/>
          </a:fontRef>
        </p:style>
        <p:txBody>
          <a:bodyPr wrap="square" anchor="ctr">
            <a:spAutoFit/>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algn="ctr" eaLnBrk="1" hangingPunct="1">
              <a:lnSpc>
                <a:spcPct val="100000"/>
              </a:lnSpc>
              <a:spcBef>
                <a:spcPct val="0"/>
              </a:spcBef>
              <a:buClrTx/>
              <a:buFontTx/>
              <a:buNone/>
            </a:pPr>
            <a:r>
              <a:rPr lang="fi-FI" altLang="fi-FI" sz="2800" b="1">
                <a:solidFill>
                  <a:schemeClr val="bg1"/>
                </a:solidFill>
                <a:cs typeface="Arial" pitchFamily="34" charset="0"/>
              </a:rPr>
              <a:t>Ennen mikrobinäytteenottoa mietittävä….</a:t>
            </a:r>
            <a:endParaRPr lang="fi-FI" altLang="fi-FI" sz="2800" b="1">
              <a:solidFill>
                <a:schemeClr val="bg1"/>
              </a:solidFill>
            </a:endParaRPr>
          </a:p>
        </p:txBody>
      </p:sp>
    </p:spTree>
    <p:extLst>
      <p:ext uri="{BB962C8B-B14F-4D97-AF65-F5344CB8AC3E}">
        <p14:creationId xmlns:p14="http://schemas.microsoft.com/office/powerpoint/2010/main" val="5220493"/>
      </p:ext>
    </p:extLst>
  </p:cSld>
  <p:clrMapOvr>
    <a:masterClrMapping/>
  </p:clrMapOvr>
  <p:transition spd="med">
    <p:wip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3" name="Rectangle 2"/>
          <p:cNvSpPr>
            <a:spLocks noGrp="1" noChangeArrowheads="1"/>
          </p:cNvSpPr>
          <p:nvPr>
            <p:ph type="title"/>
          </p:nvPr>
        </p:nvSpPr>
        <p:spPr/>
        <p:txBody>
          <a:bodyPr/>
          <a:lstStyle/>
          <a:p>
            <a:pPr eaLnBrk="1" hangingPunct="1"/>
            <a:r>
              <a:rPr lang="en-US" altLang="fi-FI" sz="2800" dirty="0" err="1" smtClean="0">
                <a:cs typeface="Arial" pitchFamily="34" charset="0"/>
              </a:rPr>
              <a:t>Mitä</a:t>
            </a:r>
            <a:r>
              <a:rPr lang="en-US" altLang="fi-FI" sz="2800" dirty="0" smtClean="0">
                <a:cs typeface="Arial" pitchFamily="34" charset="0"/>
              </a:rPr>
              <a:t> </a:t>
            </a:r>
            <a:r>
              <a:rPr lang="en-US" altLang="fi-FI" sz="2800" dirty="0" err="1" smtClean="0">
                <a:cs typeface="Arial" pitchFamily="34" charset="0"/>
              </a:rPr>
              <a:t>tiedetään</a:t>
            </a:r>
            <a:r>
              <a:rPr lang="en-US" altLang="fi-FI" sz="2800" dirty="0" smtClean="0">
                <a:cs typeface="Arial" pitchFamily="34" charset="0"/>
              </a:rPr>
              <a:t> ja </a:t>
            </a:r>
            <a:r>
              <a:rPr lang="en-US" altLang="fi-FI" sz="2800" dirty="0" err="1" smtClean="0">
                <a:cs typeface="Arial" pitchFamily="34" charset="0"/>
              </a:rPr>
              <a:t>halutaan</a:t>
            </a:r>
            <a:r>
              <a:rPr lang="en-US" altLang="fi-FI" sz="2800" dirty="0" smtClean="0">
                <a:cs typeface="Arial" pitchFamily="34" charset="0"/>
              </a:rPr>
              <a:t> </a:t>
            </a:r>
            <a:r>
              <a:rPr lang="en-US" altLang="fi-FI" sz="2800" dirty="0" err="1" smtClean="0">
                <a:cs typeface="Arial" pitchFamily="34" charset="0"/>
              </a:rPr>
              <a:t>vastaukseksi</a:t>
            </a:r>
            <a:r>
              <a:rPr lang="en-US" altLang="fi-FI" sz="2800" dirty="0" smtClean="0">
                <a:cs typeface="Arial" pitchFamily="34" charset="0"/>
              </a:rPr>
              <a:t>?</a:t>
            </a:r>
          </a:p>
        </p:txBody>
      </p:sp>
      <p:sp>
        <p:nvSpPr>
          <p:cNvPr id="48134" name="Rectangle 3"/>
          <p:cNvSpPr>
            <a:spLocks noGrp="1" noChangeArrowheads="1"/>
          </p:cNvSpPr>
          <p:nvPr>
            <p:ph idx="1"/>
          </p:nvPr>
        </p:nvSpPr>
        <p:spPr/>
        <p:txBody>
          <a:bodyPr>
            <a:normAutofit/>
          </a:bodyPr>
          <a:lstStyle/>
          <a:p>
            <a:pPr marL="0" indent="0" eaLnBrk="1" hangingPunct="1">
              <a:buFontTx/>
              <a:buNone/>
            </a:pPr>
            <a:r>
              <a:rPr lang="fi-FI" altLang="fi-FI" sz="1800" b="1" dirty="0" smtClean="0">
                <a:cs typeface="Arial" pitchFamily="34" charset="0"/>
              </a:rPr>
              <a:t>Voidaanko ongelma ratkaista jo olemassa olevan tiedon ja kokemuksen perusteella?</a:t>
            </a:r>
          </a:p>
          <a:p>
            <a:pPr lvl="1" eaLnBrk="1" hangingPunct="1">
              <a:buFontTx/>
              <a:buChar char="•"/>
            </a:pPr>
            <a:r>
              <a:rPr lang="fi-FI" altLang="fi-FI" dirty="0" smtClean="0">
                <a:cs typeface="Arial" pitchFamily="34" charset="0"/>
              </a:rPr>
              <a:t>Jos mikrobivaurio tai -lähde selvä, voimavarat kannattaa suunnata korjaamiseen</a:t>
            </a:r>
            <a:r>
              <a:rPr lang="fi-FI" altLang="fi-FI" sz="1600" dirty="0" smtClean="0">
                <a:cs typeface="Arial" pitchFamily="34" charset="0"/>
              </a:rPr>
              <a:t>.</a:t>
            </a:r>
            <a:br>
              <a:rPr lang="fi-FI" altLang="fi-FI" sz="1600" dirty="0" smtClean="0">
                <a:cs typeface="Arial" pitchFamily="34" charset="0"/>
              </a:rPr>
            </a:br>
            <a:endParaRPr lang="fi-FI" altLang="fi-FI" sz="1600" dirty="0" smtClean="0">
              <a:cs typeface="Arial" pitchFamily="34" charset="0"/>
            </a:endParaRPr>
          </a:p>
          <a:p>
            <a:pPr marL="0" indent="0" eaLnBrk="1" hangingPunct="1">
              <a:buFontTx/>
              <a:buNone/>
            </a:pPr>
            <a:r>
              <a:rPr lang="fi-FI" altLang="fi-FI" sz="1800" b="1" dirty="0" smtClean="0">
                <a:cs typeface="Arial" pitchFamily="34" charset="0"/>
              </a:rPr>
              <a:t>Mihin kysymykseen halutaan vastaus?</a:t>
            </a:r>
          </a:p>
          <a:p>
            <a:pPr lvl="1">
              <a:buFontTx/>
              <a:buChar char="•"/>
            </a:pPr>
            <a:r>
              <a:rPr lang="fi-FI" altLang="fi-FI" dirty="0" smtClean="0">
                <a:cs typeface="Arial" pitchFamily="34" charset="0"/>
              </a:rPr>
              <a:t>Onko pinnan tai materiaalin </a:t>
            </a:r>
            <a:r>
              <a:rPr lang="fi-FI" altLang="fi-FI" dirty="0">
                <a:cs typeface="Arial" pitchFamily="34" charset="0"/>
              </a:rPr>
              <a:t>kostuminen johtanut </a:t>
            </a:r>
            <a:r>
              <a:rPr lang="fi-FI" altLang="fi-FI" dirty="0" smtClean="0">
                <a:cs typeface="Arial" pitchFamily="34" charset="0"/>
              </a:rPr>
              <a:t>mikrobikasvuun?</a:t>
            </a:r>
          </a:p>
          <a:p>
            <a:pPr lvl="1" eaLnBrk="1" hangingPunct="1">
              <a:buFontTx/>
              <a:buChar char="•"/>
            </a:pPr>
            <a:r>
              <a:rPr lang="fi-FI" altLang="fi-FI" dirty="0" smtClean="0">
                <a:cs typeface="Arial" pitchFamily="34" charset="0"/>
              </a:rPr>
              <a:t>Onko rakennuksessa epätavanomainen mikrobilähde?</a:t>
            </a:r>
          </a:p>
          <a:p>
            <a:pPr lvl="1" eaLnBrk="1" hangingPunct="1">
              <a:buFontTx/>
              <a:buChar char="•"/>
            </a:pPr>
            <a:r>
              <a:rPr lang="fi-FI" altLang="fi-FI" dirty="0" smtClean="0">
                <a:cs typeface="Arial" pitchFamily="34" charset="0"/>
              </a:rPr>
              <a:t>Kulkeutuuko mikrobeja sisäilmaan jostain toisesta tilasta?</a:t>
            </a:r>
          </a:p>
          <a:p>
            <a:pPr lvl="1" eaLnBrk="1" hangingPunct="1">
              <a:buFontTx/>
              <a:buChar char="•"/>
            </a:pPr>
            <a:r>
              <a:rPr lang="fi-FI" altLang="fi-FI" dirty="0" smtClean="0">
                <a:cs typeface="Arial" pitchFamily="34" charset="0"/>
              </a:rPr>
              <a:t>Onko vaurioituneesta rakenteesta ilmayhteys oleskelutiloihin?</a:t>
            </a:r>
          </a:p>
          <a:p>
            <a:pPr lvl="1" eaLnBrk="1" hangingPunct="1">
              <a:buFontTx/>
              <a:buChar char="•"/>
            </a:pPr>
            <a:r>
              <a:rPr lang="fi-FI" altLang="fi-FI" dirty="0" smtClean="0">
                <a:cs typeface="Arial" pitchFamily="34" charset="0"/>
              </a:rPr>
              <a:t>Miten laaja vaurio on?</a:t>
            </a:r>
          </a:p>
        </p:txBody>
      </p:sp>
      <p:sp>
        <p:nvSpPr>
          <p:cNvPr id="48131" name="Footer Placeholder 4"/>
          <p:cNvSpPr>
            <a:spLocks noGrp="1"/>
          </p:cNvSpPr>
          <p:nvPr>
            <p:ph type="ftr" sz="quarter" idx="11"/>
          </p:nvPr>
        </p:nvSpPr>
        <p:spPr>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algn="ctr" eaLnBrk="1" hangingPunct="1">
              <a:lnSpc>
                <a:spcPct val="100000"/>
              </a:lnSpc>
              <a:spcBef>
                <a:spcPct val="0"/>
              </a:spcBef>
              <a:buClrTx/>
              <a:buFontTx/>
              <a:buNone/>
            </a:pPr>
            <a:r>
              <a:rPr lang="fi-FI" altLang="fi-FI" sz="1000" smtClean="0">
                <a:solidFill>
                  <a:schemeClr val="bg1"/>
                </a:solidFill>
              </a:rPr>
              <a:t>KIINKO </a:t>
            </a:r>
          </a:p>
        </p:txBody>
      </p:sp>
      <p:sp>
        <p:nvSpPr>
          <p:cNvPr id="48132" name="Slide Number Placeholder 5"/>
          <p:cNvSpPr>
            <a:spLocks noGrp="1"/>
          </p:cNvSpPr>
          <p:nvPr>
            <p:ph type="sldNum" sz="quarter" idx="12"/>
          </p:nvPr>
        </p:nvSpPr>
        <p:spPr>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algn="r" eaLnBrk="1" hangingPunct="1">
              <a:lnSpc>
                <a:spcPct val="100000"/>
              </a:lnSpc>
              <a:spcBef>
                <a:spcPct val="0"/>
              </a:spcBef>
              <a:buClrTx/>
              <a:buFontTx/>
              <a:buNone/>
            </a:pPr>
            <a:fld id="{DA384995-E7E2-4CBE-87AB-D13716867A03}" type="slidenum">
              <a:rPr lang="fi-FI" altLang="fi-FI" sz="1000" smtClean="0">
                <a:solidFill>
                  <a:schemeClr val="bg1"/>
                </a:solidFill>
              </a:rPr>
              <a:pPr algn="r" eaLnBrk="1" hangingPunct="1">
                <a:lnSpc>
                  <a:spcPct val="100000"/>
                </a:lnSpc>
                <a:spcBef>
                  <a:spcPct val="0"/>
                </a:spcBef>
                <a:buClrTx/>
                <a:buFontTx/>
                <a:buNone/>
              </a:pPr>
              <a:t>37</a:t>
            </a:fld>
            <a:endParaRPr lang="fi-FI" altLang="fi-FI" sz="1000" smtClean="0">
              <a:solidFill>
                <a:schemeClr val="bg1"/>
              </a:solidFill>
            </a:endParaRPr>
          </a:p>
        </p:txBody>
      </p:sp>
      <p:sp>
        <p:nvSpPr>
          <p:cNvPr id="48130" name="Date Placeholder 3"/>
          <p:cNvSpPr>
            <a:spLocks noGrp="1"/>
          </p:cNvSpPr>
          <p:nvPr>
            <p:ph type="dt" sz="quarter" idx="4294967295"/>
          </p:nvPr>
        </p:nvSpPr>
        <p:spPr>
          <a:xfrm>
            <a:off x="0" y="6589713"/>
            <a:ext cx="1090613" cy="223837"/>
          </a:xfrm>
          <a:prstGeom prst="rect">
            <a:avLst/>
          </a:prstGeom>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eaLnBrk="1" hangingPunct="1">
              <a:lnSpc>
                <a:spcPct val="100000"/>
              </a:lnSpc>
              <a:spcBef>
                <a:spcPct val="0"/>
              </a:spcBef>
              <a:buClrTx/>
              <a:buFontTx/>
              <a:buNone/>
            </a:pPr>
            <a:fld id="{13820101-E3CC-42D3-9198-7336E250BDC6}" type="datetime1">
              <a:rPr lang="fi-FI" altLang="fi-FI" sz="1000" smtClean="0">
                <a:solidFill>
                  <a:schemeClr val="bg1"/>
                </a:solidFill>
              </a:rPr>
              <a:pPr eaLnBrk="1" hangingPunct="1">
                <a:lnSpc>
                  <a:spcPct val="100000"/>
                </a:lnSpc>
                <a:spcBef>
                  <a:spcPct val="0"/>
                </a:spcBef>
                <a:buClrTx/>
                <a:buFontTx/>
                <a:buNone/>
              </a:pPr>
              <a:t>16.6.2016</a:t>
            </a:fld>
            <a:endParaRPr lang="fi-FI" altLang="fi-FI" sz="1000" smtClean="0">
              <a:solidFill>
                <a:schemeClr val="bg1"/>
              </a:solidFill>
            </a:endParaRPr>
          </a:p>
        </p:txBody>
      </p:sp>
    </p:spTree>
    <p:extLst>
      <p:ext uri="{BB962C8B-B14F-4D97-AF65-F5344CB8AC3E}">
        <p14:creationId xmlns:p14="http://schemas.microsoft.com/office/powerpoint/2010/main" val="2481045119"/>
      </p:ext>
    </p:extLst>
  </p:cSld>
  <p:clrMapOvr>
    <a:masterClrMapping/>
  </p:clrMapOvr>
  <p:transition spd="med">
    <p:wip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8" name="Rectangle 2"/>
          <p:cNvSpPr>
            <a:spLocks noGrp="1" noChangeArrowheads="1"/>
          </p:cNvSpPr>
          <p:nvPr>
            <p:ph type="title"/>
          </p:nvPr>
        </p:nvSpPr>
        <p:spPr/>
        <p:txBody>
          <a:bodyPr/>
          <a:lstStyle/>
          <a:p>
            <a:pPr eaLnBrk="1" hangingPunct="1"/>
            <a:r>
              <a:rPr lang="fi-FI" altLang="fi-FI" sz="2800" dirty="0" smtClean="0">
                <a:cs typeface="Arial" pitchFamily="34" charset="0"/>
              </a:rPr>
              <a:t>Kokonaisuuden hahmottaminen</a:t>
            </a:r>
          </a:p>
        </p:txBody>
      </p:sp>
      <p:sp>
        <p:nvSpPr>
          <p:cNvPr id="14342" name="Rectangle 3"/>
          <p:cNvSpPr>
            <a:spLocks noGrp="1" noChangeArrowheads="1"/>
          </p:cNvSpPr>
          <p:nvPr>
            <p:ph idx="1"/>
          </p:nvPr>
        </p:nvSpPr>
        <p:spPr/>
        <p:txBody>
          <a:bodyPr>
            <a:noAutofit/>
          </a:bodyPr>
          <a:lstStyle/>
          <a:p>
            <a:pPr marL="0" indent="0" eaLnBrk="1" hangingPunct="1">
              <a:buFontTx/>
              <a:buNone/>
              <a:defRPr/>
            </a:pPr>
            <a:r>
              <a:rPr lang="fi-FI" altLang="fi-FI" sz="1800" b="1" dirty="0" smtClean="0">
                <a:cs typeface="Arial" panose="020B0604020202020204" pitchFamily="34" charset="0"/>
              </a:rPr>
              <a:t>Jos ongelma on epäselvä</a:t>
            </a:r>
          </a:p>
          <a:p>
            <a:pPr lvl="1" eaLnBrk="1" hangingPunct="1">
              <a:buFontTx/>
              <a:buChar char="•"/>
              <a:defRPr/>
            </a:pPr>
            <a:r>
              <a:rPr lang="fi-FI" altLang="fi-FI" dirty="0" smtClean="0">
                <a:cs typeface="Arial" panose="020B0604020202020204" pitchFamily="34" charset="0"/>
              </a:rPr>
              <a:t>Taustojen selvittely, keskustelu asiantuntijoiden ja mahdollisien aiempien toimijoiden kanssa</a:t>
            </a:r>
          </a:p>
          <a:p>
            <a:pPr lvl="1" eaLnBrk="1" hangingPunct="1">
              <a:buFontTx/>
              <a:buChar char="•"/>
              <a:defRPr/>
            </a:pPr>
            <a:r>
              <a:rPr lang="fi-FI" altLang="fi-FI" dirty="0" smtClean="0">
                <a:cs typeface="Arial" panose="020B0604020202020204" pitchFamily="34" charset="0"/>
              </a:rPr>
              <a:t>Perustuu rakennuksen tekniseen tutkimiseen</a:t>
            </a:r>
          </a:p>
          <a:p>
            <a:pPr lvl="1" eaLnBrk="1" hangingPunct="1">
              <a:buFontTx/>
              <a:buChar char="•"/>
              <a:defRPr/>
            </a:pPr>
            <a:r>
              <a:rPr lang="fi-FI" altLang="fi-FI" dirty="0" smtClean="0">
                <a:cs typeface="Arial" panose="020B0604020202020204" pitchFamily="34" charset="0"/>
              </a:rPr>
              <a:t>HYVÄ SUUNNITELMA</a:t>
            </a:r>
          </a:p>
          <a:p>
            <a:pPr lvl="1" eaLnBrk="1" hangingPunct="1">
              <a:buFontTx/>
              <a:buChar char="•"/>
              <a:defRPr/>
            </a:pPr>
            <a:endParaRPr lang="fi-FI" altLang="fi-FI" dirty="0" smtClean="0">
              <a:cs typeface="Arial" panose="020B0604020202020204" pitchFamily="34" charset="0"/>
            </a:endParaRPr>
          </a:p>
          <a:p>
            <a:pPr marL="0" indent="0" eaLnBrk="1" hangingPunct="1">
              <a:buFontTx/>
              <a:buNone/>
              <a:defRPr/>
            </a:pPr>
            <a:r>
              <a:rPr lang="fi-FI" altLang="fi-FI" sz="1800" b="1" dirty="0" smtClean="0">
                <a:cs typeface="Arial" panose="020B0604020202020204" pitchFamily="34" charset="0"/>
              </a:rPr>
              <a:t>Korjauksen onnistuminen</a:t>
            </a:r>
          </a:p>
          <a:p>
            <a:pPr lvl="1" eaLnBrk="1" hangingPunct="1">
              <a:buFontTx/>
              <a:buChar char="•"/>
              <a:defRPr/>
            </a:pPr>
            <a:r>
              <a:rPr lang="fi-FI" altLang="fi-FI" dirty="0" smtClean="0">
                <a:cs typeface="Arial" panose="020B0604020202020204" pitchFamily="34" charset="0"/>
              </a:rPr>
              <a:t>Näytteet ennen ja jälkeen (pinta, laskeutunut pöly, ilma)</a:t>
            </a:r>
          </a:p>
          <a:p>
            <a:pPr lvl="1" eaLnBrk="1" hangingPunct="1">
              <a:buFontTx/>
              <a:buChar char="•"/>
              <a:defRPr/>
            </a:pPr>
            <a:r>
              <a:rPr lang="fi-FI" altLang="fi-FI" dirty="0" smtClean="0">
                <a:cs typeface="Arial" panose="020B0604020202020204" pitchFamily="34" charset="0"/>
              </a:rPr>
              <a:t>Riittävän pitkä aika korjauksen, siivouksen ja tehostetun ilmanvaihdon jälkeen</a:t>
            </a:r>
          </a:p>
          <a:p>
            <a:pPr lvl="2" eaLnBrk="1" hangingPunct="1">
              <a:defRPr/>
            </a:pPr>
            <a:r>
              <a:rPr lang="fi-FI" altLang="fi-FI" sz="1800" dirty="0" smtClean="0">
                <a:cs typeface="Arial" panose="020B0604020202020204" pitchFamily="34" charset="0"/>
              </a:rPr>
              <a:t>Näytteet ilmasta ja laskeutuneesta pölystä täytyy ottaa samaan vuodenaikaan kuin ongelmaa osoitettaessa.</a:t>
            </a:r>
          </a:p>
          <a:p>
            <a:pPr lvl="2" eaLnBrk="1" hangingPunct="1">
              <a:defRPr/>
            </a:pPr>
            <a:r>
              <a:rPr lang="fi-FI" altLang="fi-FI" sz="1800" dirty="0" smtClean="0">
                <a:cs typeface="Arial" panose="020B0604020202020204" pitchFamily="34" charset="0"/>
              </a:rPr>
              <a:t>Näytteitä on otettava riittävästi.</a:t>
            </a:r>
          </a:p>
          <a:p>
            <a:pPr lvl="1" eaLnBrk="1" hangingPunct="1">
              <a:buFontTx/>
              <a:buChar char="•"/>
              <a:defRPr/>
            </a:pPr>
            <a:r>
              <a:rPr lang="fi-FI" altLang="fi-FI" dirty="0" smtClean="0">
                <a:cs typeface="Arial" panose="020B0604020202020204" pitchFamily="34" charset="0"/>
              </a:rPr>
              <a:t>Vuodenajan, toiminnan ym. vaikutus tuloksiin on arvioitava</a:t>
            </a:r>
          </a:p>
          <a:p>
            <a:pPr eaLnBrk="1" hangingPunct="1">
              <a:defRPr/>
            </a:pPr>
            <a:endParaRPr lang="en-US" altLang="fi-FI" sz="1800" dirty="0" smtClean="0">
              <a:cs typeface="Arial" panose="020B0604020202020204" pitchFamily="34" charset="0"/>
            </a:endParaRPr>
          </a:p>
        </p:txBody>
      </p:sp>
      <p:sp>
        <p:nvSpPr>
          <p:cNvPr id="49155" name="Footer Placeholder 4"/>
          <p:cNvSpPr>
            <a:spLocks noGrp="1"/>
          </p:cNvSpPr>
          <p:nvPr>
            <p:ph type="ftr" sz="quarter" idx="11"/>
          </p:nvPr>
        </p:nvSpPr>
        <p:spPr>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algn="ctr" eaLnBrk="1" hangingPunct="1">
              <a:lnSpc>
                <a:spcPct val="100000"/>
              </a:lnSpc>
              <a:spcBef>
                <a:spcPct val="0"/>
              </a:spcBef>
              <a:buClrTx/>
              <a:buFontTx/>
              <a:buNone/>
            </a:pPr>
            <a:r>
              <a:rPr lang="fi-FI" altLang="fi-FI" sz="1000" smtClean="0">
                <a:solidFill>
                  <a:schemeClr val="bg1"/>
                </a:solidFill>
              </a:rPr>
              <a:t>KIINKO </a:t>
            </a:r>
          </a:p>
        </p:txBody>
      </p:sp>
      <p:sp>
        <p:nvSpPr>
          <p:cNvPr id="49156" name="Slide Number Placeholder 5"/>
          <p:cNvSpPr>
            <a:spLocks noGrp="1"/>
          </p:cNvSpPr>
          <p:nvPr>
            <p:ph type="sldNum" sz="quarter" idx="12"/>
          </p:nvPr>
        </p:nvSpPr>
        <p:spPr>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algn="r" eaLnBrk="1" hangingPunct="1">
              <a:lnSpc>
                <a:spcPct val="100000"/>
              </a:lnSpc>
              <a:spcBef>
                <a:spcPct val="0"/>
              </a:spcBef>
              <a:buClrTx/>
              <a:buFontTx/>
              <a:buNone/>
            </a:pPr>
            <a:fld id="{037F8E37-BE01-4BD0-BDE2-4215FB070CFD}" type="slidenum">
              <a:rPr lang="fi-FI" altLang="fi-FI" sz="1000" smtClean="0">
                <a:solidFill>
                  <a:schemeClr val="bg1"/>
                </a:solidFill>
              </a:rPr>
              <a:pPr algn="r" eaLnBrk="1" hangingPunct="1">
                <a:lnSpc>
                  <a:spcPct val="100000"/>
                </a:lnSpc>
                <a:spcBef>
                  <a:spcPct val="0"/>
                </a:spcBef>
                <a:buClrTx/>
                <a:buFontTx/>
                <a:buNone/>
              </a:pPr>
              <a:t>38</a:t>
            </a:fld>
            <a:endParaRPr lang="fi-FI" altLang="fi-FI" sz="1000" smtClean="0">
              <a:solidFill>
                <a:schemeClr val="bg1"/>
              </a:solidFill>
            </a:endParaRPr>
          </a:p>
        </p:txBody>
      </p:sp>
      <p:sp>
        <p:nvSpPr>
          <p:cNvPr id="49154" name="Date Placeholder 3"/>
          <p:cNvSpPr>
            <a:spLocks noGrp="1"/>
          </p:cNvSpPr>
          <p:nvPr>
            <p:ph type="dt" sz="quarter" idx="4294967295"/>
          </p:nvPr>
        </p:nvSpPr>
        <p:spPr>
          <a:xfrm>
            <a:off x="0" y="6589713"/>
            <a:ext cx="1090613" cy="223837"/>
          </a:xfrm>
          <a:prstGeom prst="rect">
            <a:avLst/>
          </a:prstGeom>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eaLnBrk="1" hangingPunct="1">
              <a:lnSpc>
                <a:spcPct val="100000"/>
              </a:lnSpc>
              <a:spcBef>
                <a:spcPct val="0"/>
              </a:spcBef>
              <a:buClrTx/>
              <a:buFontTx/>
              <a:buNone/>
            </a:pPr>
            <a:fld id="{AC835116-05C9-4DCD-9A33-044A2C148DB5}" type="datetime1">
              <a:rPr lang="fi-FI" altLang="fi-FI" sz="1000" smtClean="0">
                <a:solidFill>
                  <a:schemeClr val="bg1"/>
                </a:solidFill>
              </a:rPr>
              <a:pPr eaLnBrk="1" hangingPunct="1">
                <a:lnSpc>
                  <a:spcPct val="100000"/>
                </a:lnSpc>
                <a:spcBef>
                  <a:spcPct val="0"/>
                </a:spcBef>
                <a:buClrTx/>
                <a:buFontTx/>
                <a:buNone/>
              </a:pPr>
              <a:t>16.6.2016</a:t>
            </a:fld>
            <a:endParaRPr lang="fi-FI" altLang="fi-FI" sz="1000" smtClean="0">
              <a:solidFill>
                <a:schemeClr val="bg1"/>
              </a:solidFill>
            </a:endParaRPr>
          </a:p>
        </p:txBody>
      </p:sp>
    </p:spTree>
    <p:extLst>
      <p:ext uri="{BB962C8B-B14F-4D97-AF65-F5344CB8AC3E}">
        <p14:creationId xmlns:p14="http://schemas.microsoft.com/office/powerpoint/2010/main" val="1604696705"/>
      </p:ext>
    </p:extLst>
  </p:cSld>
  <p:clrMapOvr>
    <a:masterClrMapping/>
  </p:clrMapOvr>
  <p:transition spd="med">
    <p:wip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Aikataulutus</a:t>
            </a:r>
            <a:endParaRPr lang="fi-FI" dirty="0"/>
          </a:p>
        </p:txBody>
      </p:sp>
      <p:sp>
        <p:nvSpPr>
          <p:cNvPr id="4" name="Content Placeholder 3"/>
          <p:cNvSpPr>
            <a:spLocks noGrp="1"/>
          </p:cNvSpPr>
          <p:nvPr>
            <p:ph idx="1"/>
          </p:nvPr>
        </p:nvSpPr>
        <p:spPr/>
        <p:txBody>
          <a:bodyPr>
            <a:normAutofit fontScale="85000" lnSpcReduction="10000"/>
          </a:bodyPr>
          <a:lstStyle/>
          <a:p>
            <a:r>
              <a:rPr lang="fi-FI" dirty="0" smtClean="0"/>
              <a:t>Selvityksiä suunnitellessa kannattaa olla realistinen.</a:t>
            </a:r>
          </a:p>
          <a:p>
            <a:r>
              <a:rPr lang="fi-FI" dirty="0" smtClean="0"/>
              <a:t>Tausta-aineiston kokoaminen vie helposti viikkoja, joskus kuukausia.</a:t>
            </a:r>
          </a:p>
          <a:p>
            <a:r>
              <a:rPr lang="fi-FI" dirty="0" smtClean="0"/>
              <a:t>Tausta-aineiston analysointiin menee päiviä.</a:t>
            </a:r>
          </a:p>
          <a:p>
            <a:r>
              <a:rPr lang="fi-FI" dirty="0" smtClean="0"/>
              <a:t>Näytteenottosuunnitelman tekeminen vie päivän, pari.</a:t>
            </a:r>
          </a:p>
          <a:p>
            <a:r>
              <a:rPr lang="fi-FI" dirty="0" smtClean="0"/>
              <a:t>Laboratorioon on hyvä olla yhteydessä hyvissä ajoin, mikäli suunnitelman toteuttamiseen tarvitaan laboratoriosta näytteenottovälineitä. Kullakin laboratoriolla voi olla omia toimitusaikojaan (päiviä tai viikko) näytteenottovälineille.</a:t>
            </a:r>
          </a:p>
          <a:p>
            <a:r>
              <a:rPr lang="fi-FI" dirty="0" smtClean="0"/>
              <a:t>Kenttävaihe voi viedä päivän tai kaksi.</a:t>
            </a:r>
          </a:p>
          <a:p>
            <a:r>
              <a:rPr lang="fi-FI" dirty="0" smtClean="0"/>
              <a:t>Kenttävaihe on ajoitettava siten, että näytteet voi toimittaa mahdollisimman pian laboratorioon.</a:t>
            </a:r>
          </a:p>
          <a:p>
            <a:r>
              <a:rPr lang="fi-FI" dirty="0" smtClean="0"/>
              <a:t>Laboratoriosta mikrobianalyysivastauksen saa minimissään 2 viikossa, enimmillään noin kuukaudessa.</a:t>
            </a:r>
          </a:p>
          <a:p>
            <a:r>
              <a:rPr lang="fi-FI" dirty="0" smtClean="0"/>
              <a:t>Raportin kirjoittaminen vie aikaa noin viikon.</a:t>
            </a:r>
          </a:p>
          <a:p>
            <a:r>
              <a:rPr lang="fi-FI" dirty="0" smtClean="0"/>
              <a:t>Selvitykseen menee kaikkineen kuukaudesta kolmeen kuukauteen, joskus enemmänkin.</a:t>
            </a:r>
          </a:p>
          <a:p>
            <a:endParaRPr lang="fi-FI" dirty="0"/>
          </a:p>
        </p:txBody>
      </p:sp>
    </p:spTree>
    <p:extLst>
      <p:ext uri="{BB962C8B-B14F-4D97-AF65-F5344CB8AC3E}">
        <p14:creationId xmlns:p14="http://schemas.microsoft.com/office/powerpoint/2010/main" val="3033537095"/>
      </p:ext>
    </p:extLst>
  </p:cSld>
  <p:clrMapOvr>
    <a:masterClrMapping/>
  </p:clrMapOvr>
  <p:transition spd="med">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fi-FI" altLang="fi-FI" sz="2400" dirty="0" smtClean="0">
                <a:ea typeface="ＭＳ Ｐゴシック" panose="020B0600070205080204" pitchFamily="34" charset="-128"/>
              </a:rPr>
              <a:t>Sisäilmaselvitys – asiakasnäkökulma</a:t>
            </a:r>
            <a:endParaRPr lang="fi-FI" altLang="fi-FI" sz="2400" baseline="30000" dirty="0" smtClean="0">
              <a:ea typeface="ＭＳ Ｐゴシック" panose="020B0600070205080204" pitchFamily="34" charset="-128"/>
            </a:endParaRPr>
          </a:p>
        </p:txBody>
      </p:sp>
      <p:sp>
        <p:nvSpPr>
          <p:cNvPr id="7171" name="Rectangle 3"/>
          <p:cNvSpPr>
            <a:spLocks noGrp="1" noChangeArrowheads="1"/>
          </p:cNvSpPr>
          <p:nvPr>
            <p:ph idx="1"/>
          </p:nvPr>
        </p:nvSpPr>
        <p:spPr>
          <a:noFill/>
        </p:spPr>
        <p:txBody>
          <a:bodyPr/>
          <a:lstStyle/>
          <a:p>
            <a:pPr>
              <a:lnSpc>
                <a:spcPct val="80000"/>
              </a:lnSpc>
              <a:buFontTx/>
              <a:buNone/>
            </a:pPr>
            <a:endParaRPr lang="fi-FI" altLang="fi-FI" b="1" dirty="0" smtClean="0">
              <a:ea typeface="ＭＳ Ｐゴシック" panose="020B0600070205080204" pitchFamily="34" charset="-128"/>
              <a:cs typeface="ＭＳ Ｐゴシック" panose="020B0600070205080204" pitchFamily="34" charset="-128"/>
            </a:endParaRPr>
          </a:p>
          <a:p>
            <a:pPr>
              <a:lnSpc>
                <a:spcPct val="80000"/>
              </a:lnSpc>
              <a:buFontTx/>
              <a:buNone/>
            </a:pPr>
            <a:r>
              <a:rPr lang="fi-FI" altLang="fi-FI" b="1" dirty="0" smtClean="0">
                <a:ea typeface="ＭＳ Ｐゴシック" panose="020B0600070205080204" pitchFamily="34" charset="-128"/>
                <a:cs typeface="ＭＳ Ｐゴシック" panose="020B0600070205080204" pitchFamily="34" charset="-128"/>
              </a:rPr>
              <a:t>Asiakkaat ja tarpeet</a:t>
            </a:r>
            <a:endParaRPr lang="fi-FI" altLang="fi-FI" dirty="0" smtClean="0">
              <a:ea typeface="ＭＳ Ｐゴシック" panose="020B0600070205080204" pitchFamily="34" charset="-128"/>
              <a:cs typeface="ＭＳ Ｐゴシック" panose="020B0600070205080204" pitchFamily="34" charset="-128"/>
            </a:endParaRPr>
          </a:p>
          <a:p>
            <a:pPr>
              <a:lnSpc>
                <a:spcPct val="80000"/>
              </a:lnSpc>
              <a:buClr>
                <a:schemeClr val="tx1"/>
              </a:buClr>
            </a:pPr>
            <a:endParaRPr lang="fi-FI" altLang="fi-FI" dirty="0" smtClean="0">
              <a:ea typeface="ＭＳ Ｐゴシック" panose="020B0600070205080204" pitchFamily="34" charset="-128"/>
              <a:cs typeface="ＭＳ Ｐゴシック" panose="020B0600070205080204" pitchFamily="34" charset="-128"/>
            </a:endParaRPr>
          </a:p>
          <a:p>
            <a:pPr marL="0" indent="0">
              <a:lnSpc>
                <a:spcPct val="80000"/>
              </a:lnSpc>
              <a:buClr>
                <a:schemeClr val="tx1"/>
              </a:buClr>
              <a:buNone/>
            </a:pPr>
            <a:r>
              <a:rPr lang="fi-FI" altLang="fi-FI" dirty="0" smtClean="0">
                <a:ea typeface="ＭＳ Ｐゴシック" panose="020B0600070205080204" pitchFamily="34" charset="-128"/>
                <a:cs typeface="ＭＳ Ｐゴシック" panose="020B0600070205080204" pitchFamily="34" charset="-128"/>
              </a:rPr>
              <a:t>Yleisin kiinteistön omistaja-/työterveyshuolto-/työnantaja-asiakkaan tarve on </a:t>
            </a:r>
            <a:endParaRPr lang="fi-FI" altLang="fi-FI" i="1" dirty="0" smtClean="0">
              <a:ea typeface="ＭＳ Ｐゴシック" panose="020B0600070205080204" pitchFamily="34" charset="-128"/>
              <a:cs typeface="ＭＳ Ｐゴシック" panose="020B0600070205080204" pitchFamily="34" charset="-128"/>
            </a:endParaRPr>
          </a:p>
          <a:p>
            <a:pPr>
              <a:lnSpc>
                <a:spcPct val="80000"/>
              </a:lnSpc>
              <a:buClr>
                <a:schemeClr val="tx1"/>
              </a:buClr>
            </a:pPr>
            <a:endParaRPr lang="fi-FI" altLang="fi-FI" b="1" i="1" dirty="0" smtClean="0">
              <a:ea typeface="ＭＳ Ｐゴシック" panose="020B0600070205080204" pitchFamily="34" charset="-128"/>
              <a:cs typeface="ＭＳ Ｐゴシック" panose="020B0600070205080204" pitchFamily="34" charset="-128"/>
            </a:endParaRPr>
          </a:p>
          <a:p>
            <a:pPr lvl="1">
              <a:lnSpc>
                <a:spcPct val="80000"/>
              </a:lnSpc>
              <a:buFont typeface="Wingdings" charset="2"/>
              <a:buChar char="Ø"/>
            </a:pPr>
            <a:r>
              <a:rPr lang="fi-FI" altLang="fi-FI" b="1" dirty="0" smtClean="0">
                <a:ea typeface="ＭＳ Ｐゴシック" panose="020B0600070205080204" pitchFamily="34" charset="-128"/>
                <a:cs typeface="ＭＳ Ｐゴシック" panose="020B0600070205080204" pitchFamily="34" charset="-128"/>
              </a:rPr>
              <a:t>löytää keinoja sisäilmasta johtuvan työntekijöiden oireilun vähentämiseksi ja </a:t>
            </a:r>
          </a:p>
          <a:p>
            <a:pPr lvl="1">
              <a:lnSpc>
                <a:spcPct val="80000"/>
              </a:lnSpc>
              <a:buFont typeface="Wingdings" charset="2"/>
              <a:buChar char="Ø"/>
            </a:pPr>
            <a:endParaRPr lang="fi-FI" altLang="fi-FI" b="1" dirty="0" smtClean="0">
              <a:ea typeface="ＭＳ Ｐゴシック" panose="020B0600070205080204" pitchFamily="34" charset="-128"/>
              <a:cs typeface="ＭＳ Ｐゴシック" panose="020B0600070205080204" pitchFamily="34" charset="-128"/>
            </a:endParaRPr>
          </a:p>
          <a:p>
            <a:pPr lvl="1">
              <a:lnSpc>
                <a:spcPct val="80000"/>
              </a:lnSpc>
              <a:buFont typeface="Wingdings" charset="2"/>
              <a:buChar char="Ø"/>
            </a:pPr>
            <a:r>
              <a:rPr lang="fi-FI" altLang="fi-FI" b="1" dirty="0" smtClean="0">
                <a:ea typeface="ＭＳ Ｐゴシック" panose="020B0600070205080204" pitchFamily="34" charset="-128"/>
                <a:cs typeface="ＭＳ Ｐゴシック" panose="020B0600070205080204" pitchFamily="34" charset="-128"/>
              </a:rPr>
              <a:t>viedä ongelmanselvittely- ja -ratkaisuprosessi hallitusti läpi</a:t>
            </a:r>
            <a:r>
              <a:rPr lang="fi-FI" altLang="fi-FI" dirty="0">
                <a:ea typeface="ＭＳ Ｐゴシック" panose="020B0600070205080204" pitchFamily="34" charset="-128"/>
                <a:cs typeface="ＭＳ Ｐゴシック" panose="020B0600070205080204" pitchFamily="34" charset="-128"/>
              </a:rPr>
              <a:t>.</a:t>
            </a:r>
            <a:endParaRPr lang="fi-FI" altLang="fi-FI" dirty="0" smtClean="0">
              <a:ea typeface="ＭＳ Ｐゴシック" panose="020B0600070205080204" pitchFamily="34" charset="-128"/>
              <a:cs typeface="ＭＳ Ｐゴシック" panose="020B0600070205080204" pitchFamily="34" charset="-128"/>
            </a:endParaRPr>
          </a:p>
        </p:txBody>
      </p:sp>
      <p:sp>
        <p:nvSpPr>
          <p:cNvPr id="7172"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fld id="{45D9F1E8-5F6D-4BEE-8071-D69DBDF0B0EC}" type="slidenum">
              <a:rPr lang="en-US" altLang="fi-FI" sz="900" smtClean="0">
                <a:solidFill>
                  <a:schemeClr val="tx1"/>
                </a:solidFill>
              </a:rPr>
              <a:pPr>
                <a:spcBef>
                  <a:spcPct val="0"/>
                </a:spcBef>
                <a:buClrTx/>
                <a:buFontTx/>
                <a:buNone/>
              </a:pPr>
              <a:t>4</a:t>
            </a:fld>
            <a:endParaRPr lang="en-US" altLang="fi-FI" sz="900" smtClean="0">
              <a:solidFill>
                <a:schemeClr val="tx1"/>
              </a:solidFill>
            </a:endParaRPr>
          </a:p>
        </p:txBody>
      </p:sp>
      <p:sp>
        <p:nvSpPr>
          <p:cNvPr id="7173" name="Text Box 4"/>
          <p:cNvSpPr txBox="1">
            <a:spLocks noChangeArrowheads="1"/>
          </p:cNvSpPr>
          <p:nvPr/>
        </p:nvSpPr>
        <p:spPr bwMode="auto">
          <a:xfrm>
            <a:off x="447675" y="3876675"/>
            <a:ext cx="184150" cy="366713"/>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eaLnBrk="1" hangingPunct="1">
              <a:spcBef>
                <a:spcPct val="0"/>
              </a:spcBef>
              <a:buClrTx/>
              <a:buFontTx/>
              <a:buNone/>
            </a:pPr>
            <a:endParaRPr lang="fi-FI" altLang="fi-FI" sz="1800">
              <a:solidFill>
                <a:schemeClr val="tx1"/>
              </a:solidFill>
            </a:endParaRPr>
          </a:p>
        </p:txBody>
      </p:sp>
    </p:spTree>
    <p:extLst>
      <p:ext uri="{BB962C8B-B14F-4D97-AF65-F5344CB8AC3E}">
        <p14:creationId xmlns:p14="http://schemas.microsoft.com/office/powerpoint/2010/main" val="670572104"/>
      </p:ext>
    </p:extLst>
  </p:cSld>
  <p:clrMapOvr>
    <a:masterClrMapping/>
  </p:clrMapOvr>
  <p:transition spd="med">
    <p:wip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Yleisiä, inhimillisiä virheitä</a:t>
            </a:r>
            <a:endParaRPr lang="fi-FI" dirty="0"/>
          </a:p>
        </p:txBody>
      </p:sp>
      <p:sp>
        <p:nvSpPr>
          <p:cNvPr id="3" name="Content Placeholder 2"/>
          <p:cNvSpPr>
            <a:spLocks noGrp="1"/>
          </p:cNvSpPr>
          <p:nvPr>
            <p:ph idx="1"/>
          </p:nvPr>
        </p:nvSpPr>
        <p:spPr/>
        <p:txBody>
          <a:bodyPr/>
          <a:lstStyle/>
          <a:p>
            <a:r>
              <a:rPr lang="fi-FI" dirty="0" smtClean="0"/>
              <a:t>Aikataulut eivät pidä. </a:t>
            </a:r>
            <a:r>
              <a:rPr lang="fi-FI" dirty="0" smtClean="0">
                <a:sym typeface="Wingdings"/>
              </a:rPr>
              <a:t> </a:t>
            </a:r>
            <a:r>
              <a:rPr lang="fi-FI" dirty="0" smtClean="0"/>
              <a:t>Ennakointi auttaa. </a:t>
            </a:r>
          </a:p>
          <a:p>
            <a:endParaRPr lang="fi-FI" dirty="0"/>
          </a:p>
          <a:p>
            <a:r>
              <a:rPr lang="fi-FI" dirty="0" smtClean="0"/>
              <a:t>Oma ennalta-ajateltu aikataulu ei  sovi yhteen toisten toimijoiden aikatauluihin. </a:t>
            </a:r>
            <a:r>
              <a:rPr lang="fi-FI" dirty="0" smtClean="0">
                <a:sym typeface="Wingdings"/>
              </a:rPr>
              <a:t> </a:t>
            </a:r>
            <a:r>
              <a:rPr lang="fi-FI" dirty="0" smtClean="0"/>
              <a:t>Myös tässä ennakointi auttaa.</a:t>
            </a:r>
          </a:p>
          <a:p>
            <a:endParaRPr lang="fi-FI" dirty="0"/>
          </a:p>
          <a:p>
            <a:r>
              <a:rPr lang="fi-FI" dirty="0" smtClean="0"/>
              <a:t>Näytteenottovälineitä ei ole riittävästi. </a:t>
            </a:r>
            <a:r>
              <a:rPr lang="fi-FI" dirty="0" smtClean="0">
                <a:sym typeface="Wingdings"/>
              </a:rPr>
              <a:t> </a:t>
            </a:r>
            <a:r>
              <a:rPr lang="fi-FI" dirty="0" smtClean="0"/>
              <a:t>Hyvä sääntö on varata mukaan hieman ylimääräistä, koska kentällä voi tulla vastaan tilanteita, joihin ei ole voinut ennalta varautua ja jotka edellyttävät suunnitelmaan kuulumattomien näytteiden ottamista.</a:t>
            </a:r>
            <a:endParaRPr lang="fi-FI" dirty="0"/>
          </a:p>
        </p:txBody>
      </p:sp>
    </p:spTree>
    <p:extLst>
      <p:ext uri="{BB962C8B-B14F-4D97-AF65-F5344CB8AC3E}">
        <p14:creationId xmlns:p14="http://schemas.microsoft.com/office/powerpoint/2010/main" val="780508745"/>
      </p:ext>
    </p:extLst>
  </p:cSld>
  <p:clrMapOvr>
    <a:masterClrMapping/>
  </p:clrMapOvr>
  <p:transition spd="med">
    <p:wip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7" name="Rectangle 2"/>
          <p:cNvSpPr>
            <a:spLocks noGrp="1"/>
          </p:cNvSpPr>
          <p:nvPr>
            <p:ph type="title"/>
          </p:nvPr>
        </p:nvSpPr>
        <p:spPr/>
        <p:txBody>
          <a:bodyPr/>
          <a:lstStyle/>
          <a:p>
            <a:r>
              <a:rPr lang="en-US" altLang="fi-FI" sz="2600" smtClean="0">
                <a:ea typeface="ＭＳ Ｐゴシック" panose="020B0600070205080204" pitchFamily="34" charset="-128"/>
              </a:rPr>
              <a:t>Mikrobiselvityksen</a:t>
            </a:r>
            <a:r>
              <a:rPr lang="en-US" altLang="fi-FI" sz="2600" dirty="0" smtClean="0">
                <a:ea typeface="ＭＳ Ｐゴシック" panose="020B0600070205080204" pitchFamily="34" charset="-128"/>
              </a:rPr>
              <a:t> </a:t>
            </a:r>
            <a:r>
              <a:rPr lang="en-US" altLang="fi-FI" sz="2600" dirty="0" err="1" smtClean="0">
                <a:ea typeface="ＭＳ Ｐゴシック" panose="020B0600070205080204" pitchFamily="34" charset="-128"/>
              </a:rPr>
              <a:t>vaiheet</a:t>
            </a:r>
            <a:endParaRPr lang="en-US" altLang="fi-FI" sz="2600" dirty="0" smtClean="0">
              <a:ea typeface="ＭＳ Ｐゴシック" panose="020B0600070205080204" pitchFamily="34" charset="-128"/>
            </a:endParaRPr>
          </a:p>
        </p:txBody>
      </p:sp>
      <p:sp>
        <p:nvSpPr>
          <p:cNvPr id="33798" name="Rectangle 3"/>
          <p:cNvSpPr>
            <a:spLocks noGrp="1"/>
          </p:cNvSpPr>
          <p:nvPr>
            <p:ph idx="1"/>
          </p:nvPr>
        </p:nvSpPr>
        <p:spPr/>
        <p:txBody>
          <a:bodyPr anchor="ctr">
            <a:normAutofit/>
          </a:bodyPr>
          <a:lstStyle/>
          <a:p>
            <a:pPr marL="0" indent="0" algn="ctr">
              <a:buNone/>
            </a:pPr>
            <a:r>
              <a:rPr lang="en-US" altLang="fi-FI" b="1" dirty="0" err="1" smtClean="0">
                <a:solidFill>
                  <a:schemeClr val="accent1"/>
                </a:solidFill>
                <a:ea typeface="ＭＳ Ｐゴシック" panose="020B0600070205080204" pitchFamily="34" charset="-128"/>
                <a:cs typeface="ＭＳ Ｐゴシック" panose="020B0600070205080204" pitchFamily="34" charset="-128"/>
              </a:rPr>
              <a:t>Näytteenotto</a:t>
            </a:r>
            <a:endParaRPr lang="en-US" altLang="fi-FI" b="1" dirty="0" smtClean="0">
              <a:solidFill>
                <a:schemeClr val="accent1"/>
              </a:solidFill>
              <a:ea typeface="ＭＳ Ｐゴシック" panose="020B0600070205080204" pitchFamily="34" charset="-128"/>
              <a:cs typeface="ＭＳ Ｐゴシック" panose="020B0600070205080204" pitchFamily="34" charset="-128"/>
            </a:endParaRPr>
          </a:p>
          <a:p>
            <a:pPr marL="0" indent="0" algn="ctr">
              <a:buNone/>
            </a:pPr>
            <a:endParaRPr lang="en-US" altLang="fi-FI" b="1" dirty="0" smtClean="0">
              <a:solidFill>
                <a:schemeClr val="accent1"/>
              </a:solidFill>
              <a:ea typeface="ＭＳ Ｐゴシック" panose="020B0600070205080204" pitchFamily="34" charset="-128"/>
              <a:cs typeface="ＭＳ Ｐゴシック" panose="020B0600070205080204" pitchFamily="34" charset="-128"/>
            </a:endParaRPr>
          </a:p>
          <a:p>
            <a:pPr marL="0" indent="0" algn="ctr">
              <a:buNone/>
            </a:pPr>
            <a:r>
              <a:rPr lang="en-US" altLang="fi-FI" b="1" dirty="0" err="1">
                <a:solidFill>
                  <a:schemeClr val="accent1"/>
                </a:solidFill>
                <a:ea typeface="ＭＳ Ｐゴシック" panose="020B0600070205080204" pitchFamily="34" charset="-128"/>
                <a:cs typeface="ＭＳ Ｐゴシック" panose="020B0600070205080204" pitchFamily="34" charset="-128"/>
              </a:rPr>
              <a:t>N</a:t>
            </a:r>
            <a:r>
              <a:rPr lang="en-US" altLang="fi-FI" b="1" dirty="0" err="1" smtClean="0">
                <a:solidFill>
                  <a:schemeClr val="accent1"/>
                </a:solidFill>
                <a:ea typeface="ＭＳ Ｐゴシック" panose="020B0600070205080204" pitchFamily="34" charset="-128"/>
                <a:cs typeface="ＭＳ Ｐゴシック" panose="020B0600070205080204" pitchFamily="34" charset="-128"/>
              </a:rPr>
              <a:t>äytteiden</a:t>
            </a:r>
            <a:r>
              <a:rPr lang="en-US" altLang="fi-FI" b="1" dirty="0" smtClean="0">
                <a:solidFill>
                  <a:schemeClr val="accent1"/>
                </a:solidFill>
                <a:ea typeface="ＭＳ Ｐゴシック" panose="020B0600070205080204" pitchFamily="34" charset="-128"/>
                <a:cs typeface="ＭＳ Ｐゴシック" panose="020B0600070205080204" pitchFamily="34" charset="-128"/>
              </a:rPr>
              <a:t> </a:t>
            </a:r>
            <a:r>
              <a:rPr lang="en-US" altLang="fi-FI" b="1" dirty="0" err="1" smtClean="0">
                <a:solidFill>
                  <a:schemeClr val="accent1"/>
                </a:solidFill>
                <a:ea typeface="ＭＳ Ｐゴシック" panose="020B0600070205080204" pitchFamily="34" charset="-128"/>
                <a:cs typeface="ＭＳ Ｐゴシック" panose="020B0600070205080204" pitchFamily="34" charset="-128"/>
              </a:rPr>
              <a:t>analysointi</a:t>
            </a:r>
            <a:endParaRPr lang="en-US" altLang="fi-FI" b="1" dirty="0" smtClean="0">
              <a:solidFill>
                <a:schemeClr val="accent1"/>
              </a:solidFill>
              <a:ea typeface="ＭＳ Ｐゴシック" panose="020B0600070205080204" pitchFamily="34" charset="-128"/>
              <a:cs typeface="ＭＳ Ｐゴシック" panose="020B0600070205080204" pitchFamily="34" charset="-128"/>
            </a:endParaRPr>
          </a:p>
          <a:p>
            <a:pPr marL="0" indent="0" algn="ctr">
              <a:buNone/>
            </a:pPr>
            <a:endParaRPr lang="en-US" altLang="fi-FI" b="1" dirty="0" smtClean="0">
              <a:solidFill>
                <a:schemeClr val="accent1"/>
              </a:solidFill>
              <a:ea typeface="ＭＳ Ｐゴシック" panose="020B0600070205080204" pitchFamily="34" charset="-128"/>
              <a:cs typeface="ＭＳ Ｐゴシック" panose="020B0600070205080204" pitchFamily="34" charset="-128"/>
            </a:endParaRPr>
          </a:p>
          <a:p>
            <a:pPr marL="0" indent="0" algn="ctr">
              <a:buNone/>
            </a:pPr>
            <a:r>
              <a:rPr lang="en-US" altLang="fi-FI" b="1" dirty="0" err="1">
                <a:solidFill>
                  <a:schemeClr val="accent1"/>
                </a:solidFill>
                <a:ea typeface="ＭＳ Ｐゴシック" panose="020B0600070205080204" pitchFamily="34" charset="-128"/>
                <a:cs typeface="ＭＳ Ｐゴシック" panose="020B0600070205080204" pitchFamily="34" charset="-128"/>
              </a:rPr>
              <a:t>T</a:t>
            </a:r>
            <a:r>
              <a:rPr lang="en-US" altLang="fi-FI" b="1" dirty="0" err="1" smtClean="0">
                <a:solidFill>
                  <a:schemeClr val="accent1"/>
                </a:solidFill>
                <a:ea typeface="ＭＳ Ｐゴシック" panose="020B0600070205080204" pitchFamily="34" charset="-128"/>
                <a:cs typeface="ＭＳ Ｐゴシック" panose="020B0600070205080204" pitchFamily="34" charset="-128"/>
              </a:rPr>
              <a:t>ulosten</a:t>
            </a:r>
            <a:r>
              <a:rPr lang="en-US" altLang="fi-FI" b="1" dirty="0" smtClean="0">
                <a:solidFill>
                  <a:schemeClr val="accent1"/>
                </a:solidFill>
                <a:ea typeface="ＭＳ Ｐゴシック" panose="020B0600070205080204" pitchFamily="34" charset="-128"/>
                <a:cs typeface="ＭＳ Ｐゴシック" panose="020B0600070205080204" pitchFamily="34" charset="-128"/>
              </a:rPr>
              <a:t> </a:t>
            </a:r>
            <a:r>
              <a:rPr lang="en-US" altLang="fi-FI" b="1" dirty="0" err="1" smtClean="0">
                <a:solidFill>
                  <a:schemeClr val="accent1"/>
                </a:solidFill>
                <a:ea typeface="ＭＳ Ｐゴシック" panose="020B0600070205080204" pitchFamily="34" charset="-128"/>
                <a:cs typeface="ＭＳ Ｐゴシック" panose="020B0600070205080204" pitchFamily="34" charset="-128"/>
              </a:rPr>
              <a:t>tulkinta</a:t>
            </a:r>
            <a:endParaRPr lang="en-US" altLang="fi-FI" b="1" dirty="0" smtClean="0">
              <a:solidFill>
                <a:schemeClr val="accent1"/>
              </a:solidFill>
              <a:ea typeface="ＭＳ Ｐゴシック" panose="020B0600070205080204" pitchFamily="34" charset="-128"/>
              <a:cs typeface="ＭＳ Ｐゴシック" panose="020B0600070205080204" pitchFamily="34" charset="-128"/>
            </a:endParaRPr>
          </a:p>
        </p:txBody>
      </p:sp>
      <p:sp>
        <p:nvSpPr>
          <p:cNvPr id="33796" name="Alatunnisteen paikkamerkki 10"/>
          <p:cNvSpPr>
            <a:spLocks noGrp="1"/>
          </p:cNvSpPr>
          <p:nvPr>
            <p:ph type="ftr" sz="quarter" idx="11"/>
          </p:nvPr>
        </p:nvSpPr>
        <p:spPr bwMode="auto">
          <a:xfrm>
            <a:off x="467544" y="5960714"/>
            <a:ext cx="1799091"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r>
              <a:rPr lang="fi-FI" altLang="fi-FI" sz="900" smtClean="0">
                <a:solidFill>
                  <a:schemeClr val="tx1"/>
                </a:solidFill>
              </a:rPr>
              <a:t>Marjut Reiman</a:t>
            </a:r>
          </a:p>
        </p:txBody>
      </p:sp>
      <p:sp>
        <p:nvSpPr>
          <p:cNvPr id="33795" name="Dian numeron paikkamerkki 9"/>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fld id="{2478DE26-3859-4B25-A516-6F6159FE78F5}" type="slidenum">
              <a:rPr lang="fi-FI" altLang="fi-FI" sz="900" smtClean="0">
                <a:solidFill>
                  <a:schemeClr val="tx1"/>
                </a:solidFill>
              </a:rPr>
              <a:pPr>
                <a:spcBef>
                  <a:spcPct val="0"/>
                </a:spcBef>
                <a:buClrTx/>
                <a:buFontTx/>
                <a:buNone/>
              </a:pPr>
              <a:t>41</a:t>
            </a:fld>
            <a:endParaRPr lang="fi-FI" altLang="fi-FI" sz="900" smtClean="0">
              <a:solidFill>
                <a:schemeClr val="tx1"/>
              </a:solidFill>
            </a:endParaRPr>
          </a:p>
        </p:txBody>
      </p:sp>
    </p:spTree>
    <p:extLst>
      <p:ext uri="{BB962C8B-B14F-4D97-AF65-F5344CB8AC3E}">
        <p14:creationId xmlns:p14="http://schemas.microsoft.com/office/powerpoint/2010/main" val="2183365744"/>
      </p:ext>
    </p:extLst>
  </p:cSld>
  <p:clrMapOvr>
    <a:masterClrMapping/>
  </p:clrMapOvr>
  <p:transition spd="med">
    <p:wip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2"/>
          <p:cNvSpPr>
            <a:spLocks noGrp="1" noChangeArrowheads="1"/>
          </p:cNvSpPr>
          <p:nvPr>
            <p:ph type="title"/>
          </p:nvPr>
        </p:nvSpPr>
        <p:spPr/>
        <p:txBody>
          <a:bodyPr>
            <a:normAutofit/>
          </a:bodyPr>
          <a:lstStyle/>
          <a:p>
            <a:r>
              <a:rPr lang="en-US" altLang="fi-FI" dirty="0" err="1" smtClean="0">
                <a:latin typeface="Arial" panose="020B0604020202020204" pitchFamily="34" charset="0"/>
                <a:ea typeface="ＭＳ Ｐゴシック" panose="020B0600070205080204" pitchFamily="34" charset="-128"/>
              </a:rPr>
              <a:t>Eri</a:t>
            </a:r>
            <a:r>
              <a:rPr lang="en-US" altLang="fi-FI" dirty="0" smtClean="0">
                <a:latin typeface="Arial" panose="020B0604020202020204" pitchFamily="34" charset="0"/>
                <a:ea typeface="ＭＳ Ｐゴシック" panose="020B0600070205080204" pitchFamily="34" charset="-128"/>
              </a:rPr>
              <a:t> </a:t>
            </a:r>
            <a:r>
              <a:rPr lang="en-US" altLang="fi-FI" dirty="0" err="1" smtClean="0">
                <a:latin typeface="Arial" panose="020B0604020202020204" pitchFamily="34" charset="0"/>
                <a:ea typeface="ＭＳ Ｐゴシック" panose="020B0600070205080204" pitchFamily="34" charset="-128"/>
              </a:rPr>
              <a:t>tavoite</a:t>
            </a:r>
            <a:r>
              <a:rPr lang="en-US" altLang="fi-FI" dirty="0" smtClean="0">
                <a:latin typeface="Arial" panose="020B0604020202020204" pitchFamily="34" charset="0"/>
                <a:ea typeface="ＭＳ Ｐゴシック" panose="020B0600070205080204" pitchFamily="34" charset="-128"/>
              </a:rPr>
              <a:t> (</a:t>
            </a:r>
            <a:r>
              <a:rPr lang="en-US" altLang="fi-FI" dirty="0" err="1" smtClean="0">
                <a:latin typeface="Arial" panose="020B0604020202020204" pitchFamily="34" charset="0"/>
                <a:ea typeface="ＭＳ Ｐゴシック" panose="020B0600070205080204" pitchFamily="34" charset="-128"/>
              </a:rPr>
              <a:t>aina</a:t>
            </a:r>
            <a:r>
              <a:rPr lang="en-US" altLang="fi-FI" dirty="0" smtClean="0">
                <a:latin typeface="Arial" panose="020B0604020202020204" pitchFamily="34" charset="0"/>
                <a:ea typeface="ＭＳ Ｐゴシック" panose="020B0600070205080204" pitchFamily="34" charset="-128"/>
              </a:rPr>
              <a:t> </a:t>
            </a:r>
            <a:r>
              <a:rPr lang="en-US" altLang="fi-FI" dirty="0" err="1" smtClean="0">
                <a:latin typeface="Arial" panose="020B0604020202020204" pitchFamily="34" charset="0"/>
                <a:ea typeface="ＭＳ Ｐゴシック" panose="020B0600070205080204" pitchFamily="34" charset="-128"/>
              </a:rPr>
              <a:t>kirkas</a:t>
            </a:r>
            <a:r>
              <a:rPr lang="en-US" altLang="fi-FI" dirty="0" smtClean="0">
                <a:latin typeface="Arial" panose="020B0604020202020204" pitchFamily="34" charset="0"/>
                <a:ea typeface="ＭＳ Ｐゴシック" panose="020B0600070205080204" pitchFamily="34" charset="-128"/>
              </a:rPr>
              <a:t>!) – </a:t>
            </a:r>
            <a:r>
              <a:rPr lang="en-US" altLang="fi-FI" dirty="0" err="1" smtClean="0">
                <a:latin typeface="Arial" panose="020B0604020202020204" pitchFamily="34" charset="0"/>
                <a:ea typeface="ＭＳ Ｐゴシック" panose="020B0600070205080204" pitchFamily="34" charset="-128"/>
              </a:rPr>
              <a:t>erityyppinen</a:t>
            </a:r>
            <a:r>
              <a:rPr lang="en-US" altLang="fi-FI" dirty="0" smtClean="0">
                <a:latin typeface="Arial" panose="020B0604020202020204" pitchFamily="34" charset="0"/>
                <a:ea typeface="ＭＳ Ｐゴシック" panose="020B0600070205080204" pitchFamily="34" charset="-128"/>
              </a:rPr>
              <a:t> </a:t>
            </a:r>
            <a:r>
              <a:rPr lang="en-US" altLang="fi-FI" dirty="0" err="1" smtClean="0">
                <a:latin typeface="Arial" panose="020B0604020202020204" pitchFamily="34" charset="0"/>
                <a:ea typeface="ＭＳ Ｐゴシック" panose="020B0600070205080204" pitchFamily="34" charset="-128"/>
              </a:rPr>
              <a:t>näyte</a:t>
            </a:r>
            <a:r>
              <a:rPr lang="en-US" altLang="fi-FI" dirty="0" smtClean="0">
                <a:latin typeface="Arial" panose="020B0604020202020204" pitchFamily="34" charset="0"/>
                <a:ea typeface="ＭＳ Ｐゴシック" panose="020B0600070205080204" pitchFamily="34" charset="-128"/>
              </a:rPr>
              <a:t> </a:t>
            </a:r>
            <a:endParaRPr lang="en-US" altLang="fi-FI" dirty="0" smtClean="0">
              <a:solidFill>
                <a:srgbClr val="FF0000"/>
              </a:solidFill>
              <a:latin typeface="Arial" panose="020B0604020202020204" pitchFamily="34" charset="0"/>
              <a:ea typeface="ＭＳ Ｐゴシック" panose="020B0600070205080204" pitchFamily="34" charset="-128"/>
            </a:endParaRPr>
          </a:p>
        </p:txBody>
      </p:sp>
      <p:sp>
        <p:nvSpPr>
          <p:cNvPr id="34821" name="Rectangle 3"/>
          <p:cNvSpPr>
            <a:spLocks noGrp="1" noChangeArrowheads="1"/>
          </p:cNvSpPr>
          <p:nvPr>
            <p:ph idx="1"/>
          </p:nvPr>
        </p:nvSpPr>
        <p:spPr>
          <a:extLst>
            <a:ext uri="{909E8E84-426E-40DD-AFC4-6F175D3DCCD1}">
              <a14:hiddenFill xmlns:a14="http://schemas.microsoft.com/office/drawing/2010/main">
                <a:solidFill>
                  <a:schemeClr val="bg2"/>
                </a:solidFill>
              </a14:hiddenFill>
            </a:ext>
          </a:extLst>
        </p:spPr>
        <p:txBody>
          <a:bodyPr>
            <a:normAutofit lnSpcReduction="10000"/>
          </a:bodyPr>
          <a:lstStyle/>
          <a:p>
            <a:pPr marL="266700" lvl="1" indent="0">
              <a:buNone/>
            </a:pPr>
            <a:endParaRPr lang="en-US" altLang="fi-FI" dirty="0" smtClean="0">
              <a:latin typeface="Arial" panose="020B0604020202020204" pitchFamily="34" charset="0"/>
              <a:ea typeface="ＭＳ Ｐゴシック" panose="020B0600070205080204" pitchFamily="34" charset="-128"/>
              <a:cs typeface="Georgia" panose="02040502050405020303" pitchFamily="18" charset="0"/>
            </a:endParaRPr>
          </a:p>
          <a:p>
            <a:pPr lvl="1">
              <a:buFont typeface="Arial" charset="0"/>
              <a:buChar char="•"/>
            </a:pPr>
            <a:r>
              <a:rPr lang="en-US" altLang="fi-FI" dirty="0" err="1">
                <a:latin typeface="Arial" panose="020B0604020202020204" pitchFamily="34" charset="0"/>
                <a:ea typeface="ＭＳ Ｐゴシック" panose="020B0600070205080204" pitchFamily="34" charset="-128"/>
                <a:cs typeface="Georgia" panose="02040502050405020303" pitchFamily="18" charset="0"/>
              </a:rPr>
              <a:t>P</a:t>
            </a:r>
            <a:r>
              <a:rPr lang="en-US" altLang="fi-FI" dirty="0" err="1" smtClean="0">
                <a:latin typeface="Arial" panose="020B0604020202020204" pitchFamily="34" charset="0"/>
                <a:ea typeface="ＭＳ Ｐゴシック" panose="020B0600070205080204" pitchFamily="34" charset="-128"/>
                <a:cs typeface="Georgia" panose="02040502050405020303" pitchFamily="18" charset="0"/>
              </a:rPr>
              <a:t>innalla</a:t>
            </a:r>
            <a:r>
              <a:rPr lang="en-US" altLang="fi-FI" dirty="0" smtClean="0">
                <a:latin typeface="Arial" panose="020B0604020202020204" pitchFamily="34" charset="0"/>
                <a:ea typeface="ＭＳ Ｐゴシック" panose="020B0600070205080204" pitchFamily="34" charset="-128"/>
                <a:cs typeface="Georgia" panose="02040502050405020303" pitchFamily="18" charset="0"/>
              </a:rPr>
              <a:t> </a:t>
            </a:r>
            <a:r>
              <a:rPr lang="en-US" altLang="fi-FI" dirty="0" err="1" smtClean="0">
                <a:latin typeface="Arial" panose="020B0604020202020204" pitchFamily="34" charset="0"/>
                <a:ea typeface="ＭＳ Ｐゴシック" panose="020B0600070205080204" pitchFamily="34" charset="-128"/>
                <a:cs typeface="Georgia" panose="02040502050405020303" pitchFamily="18" charset="0"/>
              </a:rPr>
              <a:t>olevan</a:t>
            </a:r>
            <a:r>
              <a:rPr lang="en-US" altLang="fi-FI" dirty="0" smtClean="0">
                <a:latin typeface="Arial" panose="020B0604020202020204" pitchFamily="34" charset="0"/>
                <a:ea typeface="ＭＳ Ｐゴシック" panose="020B0600070205080204" pitchFamily="34" charset="-128"/>
                <a:cs typeface="Georgia" panose="02040502050405020303" pitchFamily="18" charset="0"/>
              </a:rPr>
              <a:t> </a:t>
            </a:r>
            <a:r>
              <a:rPr lang="en-US" altLang="fi-FI" dirty="0" err="1" smtClean="0">
                <a:latin typeface="Arial" panose="020B0604020202020204" pitchFamily="34" charset="0"/>
                <a:ea typeface="ＭＳ Ｐゴシック" panose="020B0600070205080204" pitchFamily="34" charset="-128"/>
                <a:cs typeface="Georgia" panose="02040502050405020303" pitchFamily="18" charset="0"/>
              </a:rPr>
              <a:t>mikrobikasvun</a:t>
            </a:r>
            <a:r>
              <a:rPr lang="en-US" altLang="fi-FI" dirty="0" smtClean="0">
                <a:latin typeface="Arial" panose="020B0604020202020204" pitchFamily="34" charset="0"/>
                <a:ea typeface="ＭＳ Ｐゴシック" panose="020B0600070205080204" pitchFamily="34" charset="-128"/>
                <a:cs typeface="Georgia" panose="02040502050405020303" pitchFamily="18" charset="0"/>
              </a:rPr>
              <a:t> </a:t>
            </a:r>
            <a:r>
              <a:rPr lang="en-US" altLang="fi-FI" dirty="0" err="1" smtClean="0">
                <a:latin typeface="Arial" panose="020B0604020202020204" pitchFamily="34" charset="0"/>
                <a:ea typeface="ＭＳ Ｐゴシック" panose="020B0600070205080204" pitchFamily="34" charset="-128"/>
                <a:cs typeface="Georgia" panose="02040502050405020303" pitchFamily="18" charset="0"/>
              </a:rPr>
              <a:t>varmistaminen</a:t>
            </a:r>
            <a:r>
              <a:rPr lang="en-US" altLang="fi-FI" dirty="0" smtClean="0">
                <a:latin typeface="Arial" panose="020B0604020202020204" pitchFamily="34" charset="0"/>
                <a:ea typeface="ＭＳ Ｐゴシック" panose="020B0600070205080204" pitchFamily="34" charset="-128"/>
                <a:cs typeface="Georgia" panose="02040502050405020303" pitchFamily="18" charset="0"/>
              </a:rPr>
              <a:t>,</a:t>
            </a:r>
          </a:p>
          <a:p>
            <a:pPr lvl="1">
              <a:buFont typeface="Arial" charset="0"/>
              <a:buChar char="•"/>
            </a:pPr>
            <a:r>
              <a:rPr lang="en-US" altLang="fi-FI" dirty="0" err="1">
                <a:latin typeface="Arial" panose="020B0604020202020204" pitchFamily="34" charset="0"/>
                <a:ea typeface="ＭＳ Ｐゴシック" panose="020B0600070205080204" pitchFamily="34" charset="-128"/>
                <a:cs typeface="Georgia" panose="02040502050405020303" pitchFamily="18" charset="0"/>
              </a:rPr>
              <a:t>R</a:t>
            </a:r>
            <a:r>
              <a:rPr lang="en-US" altLang="fi-FI" dirty="0" err="1" smtClean="0">
                <a:latin typeface="Arial" panose="020B0604020202020204" pitchFamily="34" charset="0"/>
                <a:ea typeface="ＭＳ Ｐゴシック" panose="020B0600070205080204" pitchFamily="34" charset="-128"/>
                <a:cs typeface="Georgia" panose="02040502050405020303" pitchFamily="18" charset="0"/>
              </a:rPr>
              <a:t>akenteen</a:t>
            </a:r>
            <a:r>
              <a:rPr lang="en-US" altLang="fi-FI" dirty="0" smtClean="0">
                <a:latin typeface="Arial" panose="020B0604020202020204" pitchFamily="34" charset="0"/>
                <a:ea typeface="ＭＳ Ｐゴシック" panose="020B0600070205080204" pitchFamily="34" charset="-128"/>
                <a:cs typeface="Georgia" panose="02040502050405020303" pitchFamily="18" charset="0"/>
              </a:rPr>
              <a:t> </a:t>
            </a:r>
            <a:r>
              <a:rPr lang="en-US" altLang="fi-FI" dirty="0" err="1" smtClean="0">
                <a:latin typeface="Arial" panose="020B0604020202020204" pitchFamily="34" charset="0"/>
                <a:ea typeface="ＭＳ Ｐゴシック" panose="020B0600070205080204" pitchFamily="34" charset="-128"/>
                <a:cs typeface="Georgia" panose="02040502050405020303" pitchFamily="18" charset="0"/>
              </a:rPr>
              <a:t>sisältä</a:t>
            </a:r>
            <a:r>
              <a:rPr lang="en-US" altLang="fi-FI" dirty="0" smtClean="0">
                <a:latin typeface="Arial" panose="020B0604020202020204" pitchFamily="34" charset="0"/>
                <a:ea typeface="ＭＳ Ｐゴシック" panose="020B0600070205080204" pitchFamily="34" charset="-128"/>
                <a:cs typeface="Georgia" panose="02040502050405020303" pitchFamily="18" charset="0"/>
              </a:rPr>
              <a:t> </a:t>
            </a:r>
            <a:r>
              <a:rPr lang="en-US" altLang="fi-FI" dirty="0" err="1" smtClean="0">
                <a:latin typeface="Arial" panose="020B0604020202020204" pitchFamily="34" charset="0"/>
                <a:ea typeface="ＭＳ Ｐゴシック" panose="020B0600070205080204" pitchFamily="34" charset="-128"/>
                <a:cs typeface="Georgia" panose="02040502050405020303" pitchFamily="18" charset="0"/>
              </a:rPr>
              <a:t>pinnalle</a:t>
            </a:r>
            <a:r>
              <a:rPr lang="en-US" altLang="fi-FI" dirty="0" smtClean="0">
                <a:latin typeface="Arial" panose="020B0604020202020204" pitchFamily="34" charset="0"/>
                <a:ea typeface="ＭＳ Ｐゴシック" panose="020B0600070205080204" pitchFamily="34" charset="-128"/>
                <a:cs typeface="Georgia" panose="02040502050405020303" pitchFamily="18" charset="0"/>
              </a:rPr>
              <a:t> </a:t>
            </a:r>
            <a:r>
              <a:rPr lang="en-US" altLang="fi-FI" dirty="0" err="1" smtClean="0">
                <a:latin typeface="Arial" panose="020B0604020202020204" pitchFamily="34" charset="0"/>
                <a:ea typeface="ＭＳ Ｐゴシック" panose="020B0600070205080204" pitchFamily="34" charset="-128"/>
                <a:cs typeface="Georgia" panose="02040502050405020303" pitchFamily="18" charset="0"/>
              </a:rPr>
              <a:t>siirtyneiden</a:t>
            </a:r>
            <a:r>
              <a:rPr lang="en-US" altLang="fi-FI" dirty="0" smtClean="0">
                <a:latin typeface="Arial" panose="020B0604020202020204" pitchFamily="34" charset="0"/>
                <a:ea typeface="ＭＳ Ｐゴシック" panose="020B0600070205080204" pitchFamily="34" charset="-128"/>
                <a:cs typeface="Georgia" panose="02040502050405020303" pitchFamily="18" charset="0"/>
              </a:rPr>
              <a:t> </a:t>
            </a:r>
            <a:r>
              <a:rPr lang="en-US" altLang="fi-FI" dirty="0" err="1" smtClean="0">
                <a:latin typeface="Arial" panose="020B0604020202020204" pitchFamily="34" charset="0"/>
                <a:ea typeface="ＭＳ Ｐゴシック" panose="020B0600070205080204" pitchFamily="34" charset="-128"/>
                <a:cs typeface="Georgia" panose="02040502050405020303" pitchFamily="18" charset="0"/>
              </a:rPr>
              <a:t>mikrobien</a:t>
            </a:r>
            <a:r>
              <a:rPr lang="en-US" altLang="fi-FI" dirty="0" smtClean="0">
                <a:latin typeface="Arial" panose="020B0604020202020204" pitchFamily="34" charset="0"/>
                <a:ea typeface="ＭＳ Ｐゴシック" panose="020B0600070205080204" pitchFamily="34" charset="-128"/>
                <a:cs typeface="Georgia" panose="02040502050405020303" pitchFamily="18" charset="0"/>
              </a:rPr>
              <a:t> </a:t>
            </a:r>
            <a:r>
              <a:rPr lang="en-US" altLang="fi-FI" dirty="0" err="1" smtClean="0">
                <a:latin typeface="Arial" panose="020B0604020202020204" pitchFamily="34" charset="0"/>
                <a:ea typeface="ＭＳ Ｐゴシック" panose="020B0600070205080204" pitchFamily="34" charset="-128"/>
                <a:cs typeface="Georgia" panose="02040502050405020303" pitchFamily="18" charset="0"/>
              </a:rPr>
              <a:t>osoitus</a:t>
            </a:r>
            <a:endParaRPr lang="en-US" altLang="fi-FI" dirty="0" smtClean="0">
              <a:latin typeface="Arial" panose="020B0604020202020204" pitchFamily="34" charset="0"/>
              <a:ea typeface="ＭＳ Ｐゴシック" panose="020B0600070205080204" pitchFamily="34" charset="-128"/>
              <a:cs typeface="Georgia" panose="02040502050405020303" pitchFamily="18" charset="0"/>
            </a:endParaRPr>
          </a:p>
          <a:p>
            <a:pPr lvl="1">
              <a:buFont typeface="Arial" charset="0"/>
              <a:buChar char="•"/>
            </a:pPr>
            <a:r>
              <a:rPr lang="en-US" altLang="fi-FI" dirty="0" err="1">
                <a:latin typeface="Arial" panose="020B0604020202020204" pitchFamily="34" charset="0"/>
                <a:ea typeface="ＭＳ Ｐゴシック" panose="020B0600070205080204" pitchFamily="34" charset="-128"/>
                <a:cs typeface="Georgia" panose="02040502050405020303" pitchFamily="18" charset="0"/>
              </a:rPr>
              <a:t>I</a:t>
            </a:r>
            <a:r>
              <a:rPr lang="en-US" altLang="fi-FI" dirty="0" err="1" smtClean="0">
                <a:latin typeface="Arial" panose="020B0604020202020204" pitchFamily="34" charset="0"/>
                <a:ea typeface="ＭＳ Ｐゴシック" panose="020B0600070205080204" pitchFamily="34" charset="-128"/>
                <a:cs typeface="Georgia" panose="02040502050405020303" pitchFamily="18" charset="0"/>
              </a:rPr>
              <a:t>lmasta</a:t>
            </a:r>
            <a:r>
              <a:rPr lang="en-US" altLang="fi-FI" dirty="0" smtClean="0">
                <a:latin typeface="Arial" panose="020B0604020202020204" pitchFamily="34" charset="0"/>
                <a:ea typeface="ＭＳ Ｐゴシック" panose="020B0600070205080204" pitchFamily="34" charset="-128"/>
                <a:cs typeface="Georgia" panose="02040502050405020303" pitchFamily="18" charset="0"/>
              </a:rPr>
              <a:t> </a:t>
            </a:r>
            <a:r>
              <a:rPr lang="en-US" altLang="fi-FI" dirty="0" err="1" smtClean="0">
                <a:latin typeface="Arial" panose="020B0604020202020204" pitchFamily="34" charset="0"/>
                <a:ea typeface="ＭＳ Ｐゴシック" panose="020B0600070205080204" pitchFamily="34" charset="-128"/>
                <a:cs typeface="Georgia" panose="02040502050405020303" pitchFamily="18" charset="0"/>
              </a:rPr>
              <a:t>laskeutuneen</a:t>
            </a:r>
            <a:r>
              <a:rPr lang="en-US" altLang="fi-FI" dirty="0" smtClean="0">
                <a:latin typeface="Arial" panose="020B0604020202020204" pitchFamily="34" charset="0"/>
                <a:ea typeface="ＭＳ Ｐゴシック" panose="020B0600070205080204" pitchFamily="34" charset="-128"/>
                <a:cs typeface="Georgia" panose="02040502050405020303" pitchFamily="18" charset="0"/>
              </a:rPr>
              <a:t> </a:t>
            </a:r>
            <a:r>
              <a:rPr lang="en-US" altLang="fi-FI" dirty="0" err="1" smtClean="0">
                <a:latin typeface="Arial" panose="020B0604020202020204" pitchFamily="34" charset="0"/>
                <a:ea typeface="ＭＳ Ｐゴシック" panose="020B0600070205080204" pitchFamily="34" charset="-128"/>
                <a:cs typeface="Georgia" panose="02040502050405020303" pitchFamily="18" charset="0"/>
              </a:rPr>
              <a:t>pintapölyn</a:t>
            </a:r>
            <a:r>
              <a:rPr lang="en-US" altLang="fi-FI" dirty="0" smtClean="0">
                <a:latin typeface="Arial" panose="020B0604020202020204" pitchFamily="34" charset="0"/>
                <a:ea typeface="ＭＳ Ｐゴシック" panose="020B0600070205080204" pitchFamily="34" charset="-128"/>
                <a:cs typeface="Georgia" panose="02040502050405020303" pitchFamily="18" charset="0"/>
              </a:rPr>
              <a:t> </a:t>
            </a:r>
            <a:r>
              <a:rPr lang="en-US" altLang="fi-FI" dirty="0" err="1" smtClean="0">
                <a:latin typeface="Arial" panose="020B0604020202020204" pitchFamily="34" charset="0"/>
                <a:ea typeface="ＭＳ Ｐゴシック" panose="020B0600070205080204" pitchFamily="34" charset="-128"/>
                <a:cs typeface="Georgia" panose="02040502050405020303" pitchFamily="18" charset="0"/>
              </a:rPr>
              <a:t>mikrobisto</a:t>
            </a:r>
            <a:endParaRPr lang="en-US" altLang="fi-FI" dirty="0" smtClean="0">
              <a:latin typeface="Arial" panose="020B0604020202020204" pitchFamily="34" charset="0"/>
              <a:ea typeface="ＭＳ Ｐゴシック" panose="020B0600070205080204" pitchFamily="34" charset="-128"/>
              <a:cs typeface="Georgia" panose="02040502050405020303" pitchFamily="18" charset="0"/>
            </a:endParaRPr>
          </a:p>
          <a:p>
            <a:pPr marL="266700" lvl="1" indent="0">
              <a:buNone/>
            </a:pPr>
            <a:r>
              <a:rPr lang="en-US" altLang="fi-FI" dirty="0" smtClean="0">
                <a:latin typeface="Arial" panose="020B0604020202020204" pitchFamily="34" charset="0"/>
                <a:ea typeface="ＭＳ Ｐゴシック" panose="020B0600070205080204" pitchFamily="34" charset="-128"/>
                <a:cs typeface="Georgia" panose="02040502050405020303" pitchFamily="18" charset="0"/>
              </a:rPr>
              <a:t>	</a:t>
            </a:r>
            <a:r>
              <a:rPr lang="en-US" altLang="fi-FI" b="1" dirty="0" smtClean="0">
                <a:solidFill>
                  <a:schemeClr val="accent1"/>
                </a:solidFill>
                <a:latin typeface="Arial" panose="020B0604020202020204" pitchFamily="34" charset="0"/>
                <a:ea typeface="ＭＳ Ｐゴシック" panose="020B0600070205080204" pitchFamily="34" charset="-128"/>
                <a:cs typeface="Georgia" panose="02040502050405020303" pitchFamily="18" charset="0"/>
                <a:sym typeface="Wingdings"/>
              </a:rPr>
              <a:t> </a:t>
            </a:r>
            <a:r>
              <a:rPr lang="en-US" altLang="fi-FI" b="1" dirty="0" err="1">
                <a:solidFill>
                  <a:schemeClr val="accent1"/>
                </a:solidFill>
                <a:latin typeface="Arial" panose="020B0604020202020204" pitchFamily="34" charset="0"/>
                <a:ea typeface="ＭＳ Ｐゴシック" panose="020B0600070205080204" pitchFamily="34" charset="-128"/>
                <a:cs typeface="Georgia" panose="02040502050405020303" pitchFamily="18" charset="0"/>
                <a:sym typeface="Wingdings"/>
              </a:rPr>
              <a:t>P</a:t>
            </a:r>
            <a:r>
              <a:rPr lang="en-US" altLang="fi-FI" b="1" dirty="0" err="1" smtClean="0">
                <a:solidFill>
                  <a:schemeClr val="accent1"/>
                </a:solidFill>
                <a:latin typeface="Arial" panose="020B0604020202020204" pitchFamily="34" charset="0"/>
                <a:ea typeface="ＭＳ Ｐゴシック" panose="020B0600070205080204" pitchFamily="34" charset="-128"/>
                <a:cs typeface="Georgia" panose="02040502050405020303" pitchFamily="18" charset="0"/>
              </a:rPr>
              <a:t>intanäyte</a:t>
            </a:r>
            <a:endParaRPr lang="en-US" altLang="fi-FI" b="1" dirty="0" smtClean="0">
              <a:solidFill>
                <a:schemeClr val="accent1"/>
              </a:solidFill>
              <a:latin typeface="Arial" panose="020B0604020202020204" pitchFamily="34" charset="0"/>
              <a:ea typeface="ＭＳ Ｐゴシック" panose="020B0600070205080204" pitchFamily="34" charset="-128"/>
              <a:cs typeface="Georgia" panose="02040502050405020303" pitchFamily="18" charset="0"/>
            </a:endParaRPr>
          </a:p>
          <a:p>
            <a:pPr marL="266700" lvl="1" indent="0">
              <a:buNone/>
            </a:pPr>
            <a:endParaRPr lang="en-US" altLang="fi-FI" dirty="0" smtClean="0">
              <a:latin typeface="Arial" panose="020B0604020202020204" pitchFamily="34" charset="0"/>
              <a:ea typeface="ＭＳ Ｐゴシック" panose="020B0600070205080204" pitchFamily="34" charset="-128"/>
              <a:cs typeface="Georgia" panose="02040502050405020303" pitchFamily="18" charset="0"/>
            </a:endParaRPr>
          </a:p>
          <a:p>
            <a:pPr lvl="1"/>
            <a:r>
              <a:rPr lang="en-US" altLang="fi-FI" dirty="0" err="1">
                <a:latin typeface="Arial" panose="020B0604020202020204" pitchFamily="34" charset="0"/>
                <a:ea typeface="ＭＳ Ｐゴシック" panose="020B0600070205080204" pitchFamily="34" charset="-128"/>
                <a:cs typeface="Georgia" panose="02040502050405020303" pitchFamily="18" charset="0"/>
              </a:rPr>
              <a:t>M</a:t>
            </a:r>
            <a:r>
              <a:rPr lang="en-US" altLang="fi-FI" dirty="0" err="1" smtClean="0">
                <a:latin typeface="Arial" panose="020B0604020202020204" pitchFamily="34" charset="0"/>
                <a:ea typeface="ＭＳ Ｐゴシック" panose="020B0600070205080204" pitchFamily="34" charset="-128"/>
                <a:cs typeface="Georgia" panose="02040502050405020303" pitchFamily="18" charset="0"/>
              </a:rPr>
              <a:t>ateriaalin</a:t>
            </a:r>
            <a:r>
              <a:rPr lang="en-US" altLang="fi-FI" dirty="0" smtClean="0">
                <a:latin typeface="Arial" panose="020B0604020202020204" pitchFamily="34" charset="0"/>
                <a:ea typeface="ＭＳ Ｐゴシック" panose="020B0600070205080204" pitchFamily="34" charset="-128"/>
                <a:cs typeface="Georgia" panose="02040502050405020303" pitchFamily="18" charset="0"/>
              </a:rPr>
              <a:t> </a:t>
            </a:r>
            <a:r>
              <a:rPr lang="en-US" altLang="fi-FI" dirty="0" err="1" smtClean="0">
                <a:latin typeface="Arial" panose="020B0604020202020204" pitchFamily="34" charset="0"/>
                <a:ea typeface="ＭＳ Ｐゴシック" panose="020B0600070205080204" pitchFamily="34" charset="-128"/>
                <a:cs typeface="Georgia" panose="02040502050405020303" pitchFamily="18" charset="0"/>
              </a:rPr>
              <a:t>mikrobikasvun</a:t>
            </a:r>
            <a:r>
              <a:rPr lang="en-US" altLang="fi-FI" dirty="0" smtClean="0">
                <a:latin typeface="Arial" panose="020B0604020202020204" pitchFamily="34" charset="0"/>
                <a:ea typeface="ＭＳ Ｐゴシック" panose="020B0600070205080204" pitchFamily="34" charset="-128"/>
                <a:cs typeface="Georgia" panose="02040502050405020303" pitchFamily="18" charset="0"/>
              </a:rPr>
              <a:t> </a:t>
            </a:r>
            <a:r>
              <a:rPr lang="en-US" altLang="fi-FI" dirty="0" err="1" smtClean="0">
                <a:latin typeface="Arial" panose="020B0604020202020204" pitchFamily="34" charset="0"/>
                <a:ea typeface="ＭＳ Ｐゴシック" panose="020B0600070205080204" pitchFamily="34" charset="-128"/>
                <a:cs typeface="Georgia" panose="02040502050405020303" pitchFamily="18" charset="0"/>
              </a:rPr>
              <a:t>varmistaminen</a:t>
            </a:r>
            <a:endParaRPr lang="en-US" altLang="fi-FI" dirty="0" smtClean="0">
              <a:latin typeface="Arial" panose="020B0604020202020204" pitchFamily="34" charset="0"/>
              <a:ea typeface="ＭＳ Ｐゴシック" panose="020B0600070205080204" pitchFamily="34" charset="-128"/>
              <a:cs typeface="Georgia" panose="02040502050405020303" pitchFamily="18" charset="0"/>
            </a:endParaRPr>
          </a:p>
          <a:p>
            <a:pPr lvl="1"/>
            <a:r>
              <a:rPr lang="en-US" altLang="fi-FI" dirty="0" err="1">
                <a:latin typeface="Arial" panose="020B0604020202020204" pitchFamily="34" charset="0"/>
                <a:ea typeface="ＭＳ Ｐゴシック" panose="020B0600070205080204" pitchFamily="34" charset="-128"/>
                <a:cs typeface="Georgia" panose="02040502050405020303" pitchFamily="18" charset="0"/>
              </a:rPr>
              <a:t>V</a:t>
            </a:r>
            <a:r>
              <a:rPr lang="en-US" altLang="fi-FI" dirty="0" err="1" smtClean="0">
                <a:latin typeface="Arial" panose="020B0604020202020204" pitchFamily="34" charset="0"/>
                <a:ea typeface="ＭＳ Ｐゴシック" panose="020B0600070205080204" pitchFamily="34" charset="-128"/>
                <a:cs typeface="Georgia" panose="02040502050405020303" pitchFamily="18" charset="0"/>
              </a:rPr>
              <a:t>aurion</a:t>
            </a:r>
            <a:r>
              <a:rPr lang="en-US" altLang="fi-FI" dirty="0" smtClean="0">
                <a:latin typeface="Arial" panose="020B0604020202020204" pitchFamily="34" charset="0"/>
                <a:ea typeface="ＭＳ Ｐゴシック" panose="020B0600070205080204" pitchFamily="34" charset="-128"/>
                <a:cs typeface="Georgia" panose="02040502050405020303" pitchFamily="18" charset="0"/>
              </a:rPr>
              <a:t> </a:t>
            </a:r>
            <a:r>
              <a:rPr lang="en-US" altLang="fi-FI" dirty="0" err="1" smtClean="0">
                <a:latin typeface="Arial" panose="020B0604020202020204" pitchFamily="34" charset="0"/>
                <a:ea typeface="ＭＳ Ｐゴシック" panose="020B0600070205080204" pitchFamily="34" charset="-128"/>
                <a:cs typeface="Georgia" panose="02040502050405020303" pitchFamily="18" charset="0"/>
              </a:rPr>
              <a:t>laajuuden</a:t>
            </a:r>
            <a:r>
              <a:rPr lang="en-US" altLang="fi-FI" dirty="0" smtClean="0">
                <a:latin typeface="Arial" panose="020B0604020202020204" pitchFamily="34" charset="0"/>
                <a:ea typeface="ＭＳ Ｐゴシック" panose="020B0600070205080204" pitchFamily="34" charset="-128"/>
                <a:cs typeface="Georgia" panose="02040502050405020303" pitchFamily="18" charset="0"/>
              </a:rPr>
              <a:t> </a:t>
            </a:r>
            <a:r>
              <a:rPr lang="en-US" altLang="fi-FI" dirty="0" err="1" smtClean="0">
                <a:latin typeface="Arial" panose="020B0604020202020204" pitchFamily="34" charset="0"/>
                <a:ea typeface="ＭＳ Ｐゴシック" panose="020B0600070205080204" pitchFamily="34" charset="-128"/>
                <a:cs typeface="Georgia" panose="02040502050405020303" pitchFamily="18" charset="0"/>
              </a:rPr>
              <a:t>arviointi</a:t>
            </a:r>
            <a:r>
              <a:rPr lang="en-US" altLang="fi-FI" dirty="0">
                <a:latin typeface="Arial" panose="020B0604020202020204" pitchFamily="34" charset="0"/>
                <a:ea typeface="ＭＳ Ｐゴシック" panose="020B0600070205080204" pitchFamily="34" charset="-128"/>
                <a:cs typeface="Georgia" panose="02040502050405020303" pitchFamily="18" charset="0"/>
              </a:rPr>
              <a:t/>
            </a:r>
            <a:br>
              <a:rPr lang="en-US" altLang="fi-FI" dirty="0">
                <a:latin typeface="Arial" panose="020B0604020202020204" pitchFamily="34" charset="0"/>
                <a:ea typeface="ＭＳ Ｐゴシック" panose="020B0600070205080204" pitchFamily="34" charset="-128"/>
                <a:cs typeface="Georgia" panose="02040502050405020303" pitchFamily="18" charset="0"/>
              </a:rPr>
            </a:br>
            <a:r>
              <a:rPr lang="en-US" altLang="fi-FI" dirty="0" smtClean="0">
                <a:latin typeface="Arial" panose="020B0604020202020204" pitchFamily="34" charset="0"/>
                <a:ea typeface="ＭＳ Ｐゴシック" panose="020B0600070205080204" pitchFamily="34" charset="-128"/>
                <a:cs typeface="Georgia" panose="02040502050405020303" pitchFamily="18" charset="0"/>
              </a:rPr>
              <a:t>	</a:t>
            </a:r>
            <a:r>
              <a:rPr lang="en-US" altLang="fi-FI" b="1" dirty="0" smtClean="0">
                <a:solidFill>
                  <a:schemeClr val="accent1"/>
                </a:solidFill>
                <a:latin typeface="Arial" panose="020B0604020202020204" pitchFamily="34" charset="0"/>
                <a:ea typeface="ＭＳ Ｐゴシック" panose="020B0600070205080204" pitchFamily="34" charset="-128"/>
                <a:cs typeface="Georgia" panose="02040502050405020303" pitchFamily="18" charset="0"/>
                <a:sym typeface="Wingdings"/>
              </a:rPr>
              <a:t> </a:t>
            </a:r>
            <a:r>
              <a:rPr lang="en-US" altLang="fi-FI" b="1" dirty="0" err="1">
                <a:solidFill>
                  <a:schemeClr val="accent1"/>
                </a:solidFill>
                <a:latin typeface="Arial" panose="020B0604020202020204" pitchFamily="34" charset="0"/>
                <a:ea typeface="ＭＳ Ｐゴシック" panose="020B0600070205080204" pitchFamily="34" charset="-128"/>
                <a:cs typeface="Georgia" panose="02040502050405020303" pitchFamily="18" charset="0"/>
                <a:sym typeface="Wingdings"/>
              </a:rPr>
              <a:t>M</a:t>
            </a:r>
            <a:r>
              <a:rPr lang="en-US" altLang="fi-FI" b="1" dirty="0" err="1" smtClean="0">
                <a:solidFill>
                  <a:schemeClr val="accent1"/>
                </a:solidFill>
                <a:latin typeface="Arial" panose="020B0604020202020204" pitchFamily="34" charset="0"/>
                <a:ea typeface="ＭＳ Ｐゴシック" panose="020B0600070205080204" pitchFamily="34" charset="-128"/>
                <a:cs typeface="Georgia" panose="02040502050405020303" pitchFamily="18" charset="0"/>
              </a:rPr>
              <a:t>ateriaalinäyte</a:t>
            </a:r>
            <a:endParaRPr lang="en-US" altLang="fi-FI" b="1" dirty="0" smtClean="0">
              <a:solidFill>
                <a:schemeClr val="accent1"/>
              </a:solidFill>
              <a:latin typeface="Arial" panose="020B0604020202020204" pitchFamily="34" charset="0"/>
              <a:ea typeface="ＭＳ Ｐゴシック" panose="020B0600070205080204" pitchFamily="34" charset="-128"/>
              <a:cs typeface="Georgia" panose="02040502050405020303" pitchFamily="18" charset="0"/>
            </a:endParaRPr>
          </a:p>
          <a:p>
            <a:pPr marL="266700" lvl="1" indent="0">
              <a:buNone/>
            </a:pPr>
            <a:endParaRPr lang="en-US" altLang="fi-FI" dirty="0" smtClean="0">
              <a:latin typeface="Arial" panose="020B0604020202020204" pitchFamily="34" charset="0"/>
              <a:ea typeface="ＭＳ Ｐゴシック" panose="020B0600070205080204" pitchFamily="34" charset="-128"/>
              <a:cs typeface="Georgia" panose="02040502050405020303" pitchFamily="18" charset="0"/>
            </a:endParaRPr>
          </a:p>
          <a:p>
            <a:pPr lvl="1"/>
            <a:r>
              <a:rPr lang="en-US" altLang="fi-FI" dirty="0" err="1" smtClean="0">
                <a:latin typeface="Arial" panose="020B0604020202020204" pitchFamily="34" charset="0"/>
                <a:ea typeface="ＭＳ Ｐゴシック" panose="020B0600070205080204" pitchFamily="34" charset="-128"/>
                <a:cs typeface="Georgia" panose="02040502050405020303" pitchFamily="18" charset="0"/>
              </a:rPr>
              <a:t>Epätavanomaisen</a:t>
            </a:r>
            <a:r>
              <a:rPr lang="en-US" altLang="fi-FI" dirty="0" smtClean="0">
                <a:latin typeface="Arial" panose="020B0604020202020204" pitchFamily="34" charset="0"/>
                <a:ea typeface="ＭＳ Ｐゴシック" panose="020B0600070205080204" pitchFamily="34" charset="-128"/>
                <a:cs typeface="Georgia" panose="02040502050405020303" pitchFamily="18" charset="0"/>
              </a:rPr>
              <a:t> </a:t>
            </a:r>
            <a:r>
              <a:rPr lang="en-US" altLang="fi-FI" dirty="0" err="1" smtClean="0">
                <a:latin typeface="Arial" panose="020B0604020202020204" pitchFamily="34" charset="0"/>
                <a:ea typeface="ＭＳ Ｐゴシック" panose="020B0600070205080204" pitchFamily="34" charset="-128"/>
                <a:cs typeface="Georgia" panose="02040502050405020303" pitchFamily="18" charset="0"/>
              </a:rPr>
              <a:t>lähteen</a:t>
            </a:r>
            <a:r>
              <a:rPr lang="en-US" altLang="fi-FI" dirty="0" smtClean="0">
                <a:latin typeface="Arial" panose="020B0604020202020204" pitchFamily="34" charset="0"/>
                <a:ea typeface="ＭＳ Ｐゴシック" panose="020B0600070205080204" pitchFamily="34" charset="-128"/>
                <a:cs typeface="Georgia" panose="02040502050405020303" pitchFamily="18" charset="0"/>
              </a:rPr>
              <a:t> </a:t>
            </a:r>
            <a:r>
              <a:rPr lang="en-US" altLang="fi-FI" dirty="0" err="1" smtClean="0">
                <a:latin typeface="Arial" panose="020B0604020202020204" pitchFamily="34" charset="0"/>
                <a:ea typeface="ＭＳ Ｐゴシック" panose="020B0600070205080204" pitchFamily="34" charset="-128"/>
                <a:cs typeface="Georgia" panose="02040502050405020303" pitchFamily="18" charset="0"/>
              </a:rPr>
              <a:t>osoittaminen</a:t>
            </a:r>
            <a:endParaRPr lang="en-US" altLang="fi-FI" dirty="0" smtClean="0">
              <a:latin typeface="Arial" panose="020B0604020202020204" pitchFamily="34" charset="0"/>
              <a:ea typeface="ＭＳ Ｐゴシック" panose="020B0600070205080204" pitchFamily="34" charset="-128"/>
              <a:cs typeface="Georgia" panose="02040502050405020303" pitchFamily="18" charset="0"/>
            </a:endParaRPr>
          </a:p>
          <a:p>
            <a:pPr lvl="1"/>
            <a:r>
              <a:rPr lang="en-US" altLang="fi-FI" dirty="0" err="1">
                <a:latin typeface="Arial" panose="020B0604020202020204" pitchFamily="34" charset="0"/>
                <a:ea typeface="ＭＳ Ｐゴシック" panose="020B0600070205080204" pitchFamily="34" charset="-128"/>
                <a:cs typeface="Georgia" panose="02040502050405020303" pitchFamily="18" charset="0"/>
              </a:rPr>
              <a:t>A</a:t>
            </a:r>
            <a:r>
              <a:rPr lang="en-US" altLang="fi-FI" dirty="0" err="1" smtClean="0">
                <a:latin typeface="Arial" panose="020B0604020202020204" pitchFamily="34" charset="0"/>
                <a:ea typeface="ＭＳ Ｐゴシック" panose="020B0600070205080204" pitchFamily="34" charset="-128"/>
                <a:cs typeface="Georgia" panose="02040502050405020303" pitchFamily="18" charset="0"/>
              </a:rPr>
              <a:t>ltistumisen</a:t>
            </a:r>
            <a:r>
              <a:rPr lang="en-US" altLang="fi-FI" dirty="0" smtClean="0">
                <a:latin typeface="Arial" panose="020B0604020202020204" pitchFamily="34" charset="0"/>
                <a:ea typeface="ＭＳ Ｐゴシック" panose="020B0600070205080204" pitchFamily="34" charset="-128"/>
                <a:cs typeface="Georgia" panose="02040502050405020303" pitchFamily="18" charset="0"/>
              </a:rPr>
              <a:t> </a:t>
            </a:r>
            <a:r>
              <a:rPr lang="en-US" altLang="fi-FI" dirty="0" err="1">
                <a:latin typeface="Arial" panose="020B0604020202020204" pitchFamily="34" charset="0"/>
                <a:ea typeface="ＭＳ Ｐゴシック" panose="020B0600070205080204" pitchFamily="34" charset="-128"/>
                <a:cs typeface="Georgia" panose="02040502050405020303" pitchFamily="18" charset="0"/>
              </a:rPr>
              <a:t>arviointi</a:t>
            </a:r>
            <a:r>
              <a:rPr lang="en-US" altLang="fi-FI" dirty="0">
                <a:latin typeface="Arial" panose="020B0604020202020204" pitchFamily="34" charset="0"/>
                <a:ea typeface="ＭＳ Ｐゴシック" panose="020B0600070205080204" pitchFamily="34" charset="-128"/>
                <a:cs typeface="Georgia" panose="02040502050405020303" pitchFamily="18" charset="0"/>
              </a:rPr>
              <a:t> </a:t>
            </a:r>
            <a:endParaRPr lang="en-US" altLang="fi-FI" dirty="0" smtClean="0">
              <a:latin typeface="Arial" panose="020B0604020202020204" pitchFamily="34" charset="0"/>
              <a:ea typeface="ＭＳ Ｐゴシック" panose="020B0600070205080204" pitchFamily="34" charset="-128"/>
              <a:cs typeface="Georgia" panose="02040502050405020303" pitchFamily="18" charset="0"/>
            </a:endParaRPr>
          </a:p>
          <a:p>
            <a:pPr lvl="1"/>
            <a:r>
              <a:rPr lang="en-US" altLang="fi-FI" dirty="0" err="1" smtClean="0">
                <a:latin typeface="Arial" panose="020B0604020202020204" pitchFamily="34" charset="0"/>
                <a:ea typeface="ＭＳ Ｐゴシック" panose="020B0600070205080204" pitchFamily="34" charset="-128"/>
                <a:cs typeface="Georgia" panose="02040502050405020303" pitchFamily="18" charset="0"/>
              </a:rPr>
              <a:t>Mikrobien</a:t>
            </a:r>
            <a:r>
              <a:rPr lang="en-US" altLang="fi-FI" dirty="0" smtClean="0">
                <a:latin typeface="Arial" panose="020B0604020202020204" pitchFamily="34" charset="0"/>
                <a:ea typeface="ＭＳ Ｐゴシック" panose="020B0600070205080204" pitchFamily="34" charset="-128"/>
                <a:cs typeface="Georgia" panose="02040502050405020303" pitchFamily="18" charset="0"/>
              </a:rPr>
              <a:t> </a:t>
            </a:r>
            <a:r>
              <a:rPr lang="en-US" altLang="fi-FI" dirty="0" err="1" smtClean="0">
                <a:latin typeface="Arial" panose="020B0604020202020204" pitchFamily="34" charset="0"/>
                <a:ea typeface="ＭＳ Ｐゴシック" panose="020B0600070205080204" pitchFamily="34" charset="-128"/>
                <a:cs typeface="Georgia" panose="02040502050405020303" pitchFamily="18" charset="0"/>
              </a:rPr>
              <a:t>kulkeutumisen</a:t>
            </a:r>
            <a:r>
              <a:rPr lang="en-US" altLang="fi-FI" dirty="0" smtClean="0">
                <a:latin typeface="Arial" panose="020B0604020202020204" pitchFamily="34" charset="0"/>
                <a:ea typeface="ＭＳ Ｐゴシック" panose="020B0600070205080204" pitchFamily="34" charset="-128"/>
                <a:cs typeface="Georgia" panose="02040502050405020303" pitchFamily="18" charset="0"/>
              </a:rPr>
              <a:t> </a:t>
            </a:r>
            <a:r>
              <a:rPr lang="en-US" altLang="fi-FI" dirty="0" err="1" smtClean="0">
                <a:latin typeface="Arial" panose="020B0604020202020204" pitchFamily="34" charset="0"/>
                <a:ea typeface="ＭＳ Ｐゴシック" panose="020B0600070205080204" pitchFamily="34" charset="-128"/>
                <a:cs typeface="Georgia" panose="02040502050405020303" pitchFamily="18" charset="0"/>
              </a:rPr>
              <a:t>osoittaminen</a:t>
            </a:r>
            <a:endParaRPr lang="en-US" altLang="fi-FI" dirty="0">
              <a:latin typeface="Arial" panose="020B0604020202020204" pitchFamily="34" charset="0"/>
              <a:ea typeface="ＭＳ Ｐゴシック" panose="020B0600070205080204" pitchFamily="34" charset="-128"/>
              <a:cs typeface="Georgia" panose="02040502050405020303" pitchFamily="18" charset="0"/>
            </a:endParaRPr>
          </a:p>
          <a:p>
            <a:pPr marL="266700" lvl="1" indent="0">
              <a:buNone/>
            </a:pPr>
            <a:r>
              <a:rPr lang="en-US" altLang="fi-FI" b="1" dirty="0" smtClean="0">
                <a:solidFill>
                  <a:schemeClr val="accent1"/>
                </a:solidFill>
                <a:latin typeface="Arial" panose="020B0604020202020204" pitchFamily="34" charset="0"/>
                <a:ea typeface="ＭＳ Ｐゴシック" panose="020B0600070205080204" pitchFamily="34" charset="-128"/>
                <a:cs typeface="Georgia" panose="02040502050405020303" pitchFamily="18" charset="0"/>
                <a:sym typeface="Wingdings"/>
              </a:rPr>
              <a:t>	 </a:t>
            </a:r>
            <a:r>
              <a:rPr lang="en-US" altLang="fi-FI" b="1" dirty="0" err="1">
                <a:solidFill>
                  <a:schemeClr val="accent1"/>
                </a:solidFill>
                <a:latin typeface="Arial" panose="020B0604020202020204" pitchFamily="34" charset="0"/>
                <a:ea typeface="ＭＳ Ｐゴシック" panose="020B0600070205080204" pitchFamily="34" charset="-128"/>
                <a:cs typeface="Georgia" panose="02040502050405020303" pitchFamily="18" charset="0"/>
                <a:sym typeface="Wingdings"/>
              </a:rPr>
              <a:t>I</a:t>
            </a:r>
            <a:r>
              <a:rPr lang="en-US" altLang="fi-FI" b="1" dirty="0" err="1" smtClean="0">
                <a:solidFill>
                  <a:schemeClr val="accent1"/>
                </a:solidFill>
                <a:latin typeface="Arial" panose="020B0604020202020204" pitchFamily="34" charset="0"/>
                <a:ea typeface="ＭＳ Ｐゴシック" panose="020B0600070205080204" pitchFamily="34" charset="-128"/>
                <a:cs typeface="Georgia" panose="02040502050405020303" pitchFamily="18" charset="0"/>
              </a:rPr>
              <a:t>lmanäyte</a:t>
            </a:r>
            <a:r>
              <a:rPr lang="en-US" altLang="fi-FI" b="1" dirty="0" smtClean="0">
                <a:solidFill>
                  <a:schemeClr val="accent1"/>
                </a:solidFill>
                <a:latin typeface="Arial" panose="020B0604020202020204" pitchFamily="34" charset="0"/>
                <a:ea typeface="ＭＳ Ｐゴシック" panose="020B0600070205080204" pitchFamily="34" charset="-128"/>
                <a:cs typeface="Georgia" panose="02040502050405020303" pitchFamily="18" charset="0"/>
              </a:rPr>
              <a:t> </a:t>
            </a:r>
            <a:endParaRPr lang="en-US" altLang="fi-FI" b="1" dirty="0">
              <a:solidFill>
                <a:schemeClr val="accent1"/>
              </a:solidFill>
              <a:latin typeface="Arial" panose="020B0604020202020204" pitchFamily="34" charset="0"/>
              <a:ea typeface="ＭＳ Ｐゴシック" panose="020B0600070205080204" pitchFamily="34" charset="-128"/>
              <a:cs typeface="Georgia" panose="02040502050405020303" pitchFamily="18" charset="0"/>
            </a:endParaRPr>
          </a:p>
          <a:p>
            <a:pPr marL="266700" lvl="1" indent="0">
              <a:buNone/>
            </a:pPr>
            <a:endParaRPr lang="en-US" altLang="fi-FI" dirty="0" smtClean="0">
              <a:latin typeface="Arial" panose="020B0604020202020204" pitchFamily="34" charset="0"/>
              <a:ea typeface="ＭＳ Ｐゴシック" panose="020B0600070205080204" pitchFamily="34" charset="-128"/>
              <a:cs typeface="Georgia" panose="02040502050405020303" pitchFamily="18" charset="0"/>
            </a:endParaRPr>
          </a:p>
        </p:txBody>
      </p:sp>
      <p:sp>
        <p:nvSpPr>
          <p:cNvPr id="34818" name="Footer Placeholder 3"/>
          <p:cNvSpPr>
            <a:spLocks noGrp="1"/>
          </p:cNvSpPr>
          <p:nvPr>
            <p:ph type="ftr" sz="quarter" idx="11"/>
          </p:nvPr>
        </p:nvSpPr>
        <p:spPr bwMode="auto">
          <a:xfrm>
            <a:off x="323528" y="6032019"/>
            <a:ext cx="1799091"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r>
              <a:rPr lang="en-US" altLang="fi-FI" sz="900" dirty="0" err="1" smtClean="0">
                <a:solidFill>
                  <a:schemeClr val="tx1"/>
                </a:solidFill>
              </a:rPr>
              <a:t>Työterveyslaitos</a:t>
            </a:r>
            <a:r>
              <a:rPr lang="en-US" altLang="fi-FI" sz="900" dirty="0" smtClean="0">
                <a:solidFill>
                  <a:schemeClr val="tx1"/>
                </a:solidFill>
              </a:rPr>
              <a:t>/MR</a:t>
            </a:r>
          </a:p>
        </p:txBody>
      </p:sp>
      <p:sp>
        <p:nvSpPr>
          <p:cNvPr id="34819"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fld id="{A887CB2D-12E9-4443-BEA3-73D2F76C5A5A}" type="slidenum">
              <a:rPr lang="en-US" altLang="fi-FI" sz="900" smtClean="0">
                <a:solidFill>
                  <a:schemeClr val="tx1"/>
                </a:solidFill>
              </a:rPr>
              <a:pPr>
                <a:spcBef>
                  <a:spcPct val="0"/>
                </a:spcBef>
                <a:buClrTx/>
                <a:buFontTx/>
                <a:buNone/>
              </a:pPr>
              <a:t>42</a:t>
            </a:fld>
            <a:endParaRPr lang="en-US" altLang="fi-FI" sz="900" smtClean="0">
              <a:solidFill>
                <a:schemeClr val="tx1"/>
              </a:solidFill>
            </a:endParaRPr>
          </a:p>
        </p:txBody>
      </p:sp>
    </p:spTree>
    <p:extLst>
      <p:ext uri="{BB962C8B-B14F-4D97-AF65-F5344CB8AC3E}">
        <p14:creationId xmlns:p14="http://schemas.microsoft.com/office/powerpoint/2010/main" val="3687307151"/>
      </p:ext>
    </p:extLst>
  </p:cSld>
  <p:clrMapOvr>
    <a:masterClrMapping/>
  </p:clrMapOvr>
  <p:transition spd="med">
    <p:wip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5" name="Rectangle 2"/>
          <p:cNvSpPr>
            <a:spLocks noGrp="1"/>
          </p:cNvSpPr>
          <p:nvPr>
            <p:ph type="title"/>
          </p:nvPr>
        </p:nvSpPr>
        <p:spPr/>
        <p:txBody>
          <a:bodyPr>
            <a:normAutofit/>
          </a:bodyPr>
          <a:lstStyle/>
          <a:p>
            <a:r>
              <a:rPr lang="en-US" altLang="fi-FI" sz="2800" dirty="0" err="1" smtClean="0">
                <a:ea typeface="ＭＳ Ｐゴシック" panose="020B0600070205080204" pitchFamily="34" charset="-128"/>
              </a:rPr>
              <a:t>Mitä</a:t>
            </a:r>
            <a:r>
              <a:rPr lang="en-US" altLang="fi-FI" sz="2800" dirty="0" smtClean="0">
                <a:ea typeface="ＭＳ Ｐゴシック" panose="020B0600070205080204" pitchFamily="34" charset="-128"/>
              </a:rPr>
              <a:t> </a:t>
            </a:r>
            <a:r>
              <a:rPr lang="en-US" altLang="fi-FI" sz="2800" dirty="0" err="1" smtClean="0">
                <a:ea typeface="ＭＳ Ｐゴシック" panose="020B0600070205080204" pitchFamily="34" charset="-128"/>
              </a:rPr>
              <a:t>kukin</a:t>
            </a:r>
            <a:r>
              <a:rPr lang="en-US" altLang="fi-FI" sz="2800" dirty="0" smtClean="0">
                <a:ea typeface="ＭＳ Ｐゴシック" panose="020B0600070205080204" pitchFamily="34" charset="-128"/>
              </a:rPr>
              <a:t> </a:t>
            </a:r>
            <a:r>
              <a:rPr lang="en-US" altLang="fi-FI" sz="2800" dirty="0" err="1" smtClean="0">
                <a:ea typeface="ＭＳ Ｐゴシック" panose="020B0600070205080204" pitchFamily="34" charset="-128"/>
              </a:rPr>
              <a:t>näyte</a:t>
            </a:r>
            <a:r>
              <a:rPr lang="en-US" altLang="fi-FI" sz="2800" dirty="0" smtClean="0">
                <a:ea typeface="ＭＳ Ｐゴシック" panose="020B0600070205080204" pitchFamily="34" charset="-128"/>
              </a:rPr>
              <a:t> </a:t>
            </a:r>
            <a:r>
              <a:rPr lang="en-US" altLang="fi-FI" sz="2800" dirty="0" err="1" smtClean="0">
                <a:ea typeface="ＭＳ Ｐゴシック" panose="020B0600070205080204" pitchFamily="34" charset="-128"/>
              </a:rPr>
              <a:t>kuvaa</a:t>
            </a:r>
            <a:r>
              <a:rPr lang="en-US" altLang="fi-FI" sz="2800" dirty="0" smtClean="0">
                <a:solidFill>
                  <a:srgbClr val="FF0000"/>
                </a:solidFill>
                <a:ea typeface="ＭＳ Ｐゴシック" panose="020B0600070205080204" pitchFamily="34" charset="-128"/>
              </a:rPr>
              <a:t> </a:t>
            </a:r>
            <a:r>
              <a:rPr lang="en-US" altLang="fi-FI" sz="2800" dirty="0" err="1" smtClean="0">
                <a:solidFill>
                  <a:schemeClr val="accent4">
                    <a:lumMod val="50000"/>
                  </a:schemeClr>
                </a:solidFill>
                <a:ea typeface="ＭＳ Ｐゴシック" panose="020B0600070205080204" pitchFamily="34" charset="-128"/>
              </a:rPr>
              <a:t>riskinarvioinnissa</a:t>
            </a:r>
            <a:r>
              <a:rPr lang="en-US" altLang="fi-FI" sz="2800" dirty="0" smtClean="0">
                <a:solidFill>
                  <a:schemeClr val="accent4">
                    <a:lumMod val="50000"/>
                  </a:schemeClr>
                </a:solidFill>
                <a:ea typeface="ＭＳ Ｐゴシック" panose="020B0600070205080204" pitchFamily="34" charset="-128"/>
              </a:rPr>
              <a:t>:</a:t>
            </a:r>
            <a:br>
              <a:rPr lang="en-US" altLang="fi-FI" sz="2800" dirty="0" smtClean="0">
                <a:solidFill>
                  <a:schemeClr val="accent4">
                    <a:lumMod val="50000"/>
                  </a:schemeClr>
                </a:solidFill>
                <a:ea typeface="ＭＳ Ｐゴシック" panose="020B0600070205080204" pitchFamily="34" charset="-128"/>
              </a:rPr>
            </a:br>
            <a:r>
              <a:rPr lang="en-US" altLang="fi-FI" sz="2800" dirty="0" err="1" smtClean="0">
                <a:solidFill>
                  <a:schemeClr val="accent4">
                    <a:lumMod val="50000"/>
                  </a:schemeClr>
                </a:solidFill>
                <a:ea typeface="ＭＳ Ｐゴシック" panose="020B0600070205080204" pitchFamily="34" charset="-128"/>
              </a:rPr>
              <a:t>lähde</a:t>
            </a:r>
            <a:r>
              <a:rPr lang="en-US" altLang="fi-FI" sz="2800" dirty="0" smtClean="0">
                <a:solidFill>
                  <a:schemeClr val="accent4">
                    <a:lumMod val="50000"/>
                  </a:schemeClr>
                </a:solidFill>
                <a:ea typeface="ＭＳ Ｐゴシック" panose="020B0600070205080204" pitchFamily="34" charset="-128"/>
              </a:rPr>
              <a:t> – </a:t>
            </a:r>
            <a:r>
              <a:rPr lang="en-US" altLang="fi-FI" sz="2800" dirty="0" err="1" smtClean="0">
                <a:solidFill>
                  <a:schemeClr val="accent4">
                    <a:lumMod val="50000"/>
                  </a:schemeClr>
                </a:solidFill>
                <a:ea typeface="ＭＳ Ｐゴシック" panose="020B0600070205080204" pitchFamily="34" charset="-128"/>
              </a:rPr>
              <a:t>siirtymäreitti</a:t>
            </a:r>
            <a:r>
              <a:rPr lang="en-US" altLang="fi-FI" sz="2800" dirty="0" smtClean="0">
                <a:solidFill>
                  <a:schemeClr val="accent4">
                    <a:lumMod val="50000"/>
                  </a:schemeClr>
                </a:solidFill>
                <a:ea typeface="ＭＳ Ｐゴシック" panose="020B0600070205080204" pitchFamily="34" charset="-128"/>
              </a:rPr>
              <a:t> – </a:t>
            </a:r>
            <a:r>
              <a:rPr lang="en-US" altLang="fi-FI" sz="2800" dirty="0" err="1" smtClean="0">
                <a:solidFill>
                  <a:schemeClr val="accent4">
                    <a:lumMod val="50000"/>
                  </a:schemeClr>
                </a:solidFill>
                <a:ea typeface="ＭＳ Ｐゴシック" panose="020B0600070205080204" pitchFamily="34" charset="-128"/>
              </a:rPr>
              <a:t>kohde</a:t>
            </a:r>
            <a:endParaRPr lang="en-US" altLang="fi-FI" sz="2800" dirty="0" smtClean="0">
              <a:solidFill>
                <a:srgbClr val="FF99FF"/>
              </a:solidFill>
              <a:ea typeface="ＭＳ Ｐゴシック" panose="020B0600070205080204" pitchFamily="34" charset="-128"/>
            </a:endParaRPr>
          </a:p>
        </p:txBody>
      </p:sp>
      <p:sp>
        <p:nvSpPr>
          <p:cNvPr id="35846" name="Rectangle 3"/>
          <p:cNvSpPr>
            <a:spLocks noGrp="1"/>
          </p:cNvSpPr>
          <p:nvPr>
            <p:ph idx="1"/>
          </p:nvPr>
        </p:nvSpPr>
        <p:spPr/>
        <p:txBody>
          <a:bodyPr>
            <a:normAutofit/>
          </a:bodyPr>
          <a:lstStyle/>
          <a:p>
            <a:pPr>
              <a:buFont typeface="Wingdings" charset="2"/>
              <a:buChar char="Ø"/>
            </a:pPr>
            <a:r>
              <a:rPr lang="en-US" altLang="fi-FI" sz="1800" dirty="0" err="1">
                <a:ea typeface="ＭＳ Ｐゴシック" panose="020B0600070205080204" pitchFamily="34" charset="-128"/>
                <a:cs typeface="Georgia" panose="02040502050405020303" pitchFamily="18" charset="0"/>
              </a:rPr>
              <a:t>I</a:t>
            </a:r>
            <a:r>
              <a:rPr lang="en-US" altLang="fi-FI" sz="1800" dirty="0" err="1" smtClean="0">
                <a:ea typeface="ＭＳ Ｐゴシック" panose="020B0600070205080204" pitchFamily="34" charset="-128"/>
                <a:cs typeface="Georgia" panose="02040502050405020303" pitchFamily="18" charset="0"/>
              </a:rPr>
              <a:t>lmanäyte</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kuvaa</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hengitystie</a:t>
            </a:r>
            <a:r>
              <a:rPr lang="en-US" altLang="fi-FI" sz="1800" dirty="0" smtClean="0">
                <a:ea typeface="ＭＳ Ｐゴシック" panose="020B0600070205080204" pitchFamily="34" charset="-128"/>
                <a:cs typeface="Georgia" panose="02040502050405020303" pitchFamily="18" charset="0"/>
              </a:rPr>
              <a:t>- ja </a:t>
            </a:r>
            <a:r>
              <a:rPr lang="en-US" altLang="fi-FI" sz="1800" dirty="0" err="1" smtClean="0">
                <a:ea typeface="ＭＳ Ｐゴシック" panose="020B0600070205080204" pitchFamily="34" charset="-128"/>
                <a:cs typeface="Georgia" panose="02040502050405020303" pitchFamily="18" charset="0"/>
              </a:rPr>
              <a:t>limakalvoaltistumista</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ilma</a:t>
            </a:r>
            <a:r>
              <a:rPr lang="en-US" altLang="fi-FI" sz="1800" dirty="0" smtClean="0">
                <a:ea typeface="ＭＳ Ｐゴシック" panose="020B0600070205080204" pitchFamily="34" charset="-128"/>
                <a:cs typeface="Georgia" panose="02040502050405020303" pitchFamily="18" charset="0"/>
              </a:rPr>
              <a:t> on </a:t>
            </a:r>
            <a:r>
              <a:rPr lang="en-US" altLang="fi-FI" sz="1800" dirty="0" err="1" smtClean="0">
                <a:ea typeface="ＭＳ Ｐゴシック" panose="020B0600070205080204" pitchFamily="34" charset="-128"/>
                <a:cs typeface="Georgia" panose="02040502050405020303" pitchFamily="18" charset="0"/>
              </a:rPr>
              <a:t>epäpuhtauksien</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siirtymäreitti</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lähteestä</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esimerkiksi</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pinnalle</a:t>
            </a:r>
            <a:r>
              <a:rPr lang="en-US" altLang="fi-FI" sz="1800" dirty="0" smtClean="0">
                <a:ea typeface="ＭＳ Ｐゴシック" panose="020B0600070205080204" pitchFamily="34" charset="-128"/>
                <a:cs typeface="Georgia" panose="02040502050405020303" pitchFamily="18" charset="0"/>
              </a:rPr>
              <a:t> tai </a:t>
            </a:r>
            <a:r>
              <a:rPr lang="en-US" altLang="fi-FI" sz="1800" dirty="0" err="1" smtClean="0">
                <a:ea typeface="ＭＳ Ｐゴシック" panose="020B0600070205080204" pitchFamily="34" charset="-128"/>
                <a:cs typeface="Georgia" panose="02040502050405020303" pitchFamily="18" charset="0"/>
              </a:rPr>
              <a:t>ihmisen</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elimistöön</a:t>
            </a:r>
            <a:r>
              <a:rPr lang="en-US" altLang="fi-FI" sz="1800" dirty="0" smtClean="0">
                <a:ea typeface="ＭＳ Ｐゴシック" panose="020B0600070205080204" pitchFamily="34" charset="-128"/>
                <a:cs typeface="Georgia" panose="02040502050405020303" pitchFamily="18" charset="0"/>
              </a:rPr>
              <a:t>)</a:t>
            </a:r>
          </a:p>
          <a:p>
            <a:pPr>
              <a:buFont typeface="Wingdings" charset="2"/>
              <a:buChar char="Ø"/>
            </a:pPr>
            <a:endParaRPr lang="en-US" altLang="fi-FI" sz="1800" dirty="0" smtClean="0">
              <a:ea typeface="ＭＳ Ｐゴシック" panose="020B0600070205080204" pitchFamily="34" charset="-128"/>
              <a:cs typeface="Georgia" panose="02040502050405020303" pitchFamily="18" charset="0"/>
            </a:endParaRPr>
          </a:p>
          <a:p>
            <a:pPr>
              <a:buFont typeface="Wingdings" charset="2"/>
              <a:buChar char="Ø"/>
            </a:pPr>
            <a:r>
              <a:rPr lang="en-US" altLang="fi-FI" sz="1800" dirty="0" err="1">
                <a:ea typeface="ＭＳ Ｐゴシック" panose="020B0600070205080204" pitchFamily="34" charset="-128"/>
                <a:cs typeface="Georgia" panose="02040502050405020303" pitchFamily="18" charset="0"/>
              </a:rPr>
              <a:t>P</a:t>
            </a:r>
            <a:r>
              <a:rPr lang="en-US" altLang="fi-FI" sz="1800" dirty="0" err="1" smtClean="0">
                <a:ea typeface="ＭＳ Ｐゴシック" panose="020B0600070205080204" pitchFamily="34" charset="-128"/>
                <a:cs typeface="Georgia" panose="02040502050405020303" pitchFamily="18" charset="0"/>
              </a:rPr>
              <a:t>innoilta</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otetut</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näytteet</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kuvaavat</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joko</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pinnalla</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olevaa</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mikrobikasvua</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lähde</a:t>
            </a:r>
            <a:r>
              <a:rPr lang="en-US" altLang="fi-FI" sz="1800" dirty="0" smtClean="0">
                <a:ea typeface="ＭＳ Ｐゴシック" panose="020B0600070205080204" pitchFamily="34" charset="-128"/>
                <a:cs typeface="Georgia" panose="02040502050405020303" pitchFamily="18" charset="0"/>
              </a:rPr>
              <a:t>) tai </a:t>
            </a:r>
            <a:r>
              <a:rPr lang="en-US" altLang="fi-FI" sz="1800" dirty="0" err="1" smtClean="0">
                <a:ea typeface="ＭＳ Ｐゴシック" panose="020B0600070205080204" pitchFamily="34" charset="-128"/>
                <a:cs typeface="Georgia" panose="02040502050405020303" pitchFamily="18" charset="0"/>
              </a:rPr>
              <a:t>pinnalle</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siirtyneitä</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kohde</a:t>
            </a:r>
            <a:r>
              <a:rPr lang="en-US" altLang="fi-FI" sz="1800" dirty="0" smtClean="0">
                <a:ea typeface="ＭＳ Ｐゴシック" panose="020B0600070205080204" pitchFamily="34" charset="-128"/>
                <a:cs typeface="Georgia" panose="02040502050405020303" pitchFamily="18" charset="0"/>
              </a:rPr>
              <a:t>/</a:t>
            </a:r>
            <a:r>
              <a:rPr lang="en-US" altLang="fi-FI" sz="1800" dirty="0" err="1" smtClean="0">
                <a:ea typeface="ＭＳ Ｐゴシック" panose="020B0600070205080204" pitchFamily="34" charset="-128"/>
                <a:cs typeface="Georgia" panose="02040502050405020303" pitchFamily="18" charset="0"/>
              </a:rPr>
              <a:t>lähde</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mikrobipartikkeleita</a:t>
            </a:r>
            <a:endParaRPr lang="en-US" altLang="fi-FI" sz="1800" dirty="0" smtClean="0">
              <a:ea typeface="ＭＳ Ｐゴシック" panose="020B0600070205080204" pitchFamily="34" charset="-128"/>
              <a:cs typeface="Georgia" panose="02040502050405020303" pitchFamily="18" charset="0"/>
            </a:endParaRPr>
          </a:p>
          <a:p>
            <a:pPr>
              <a:buFont typeface="Wingdings" charset="2"/>
              <a:buChar char="Ø"/>
            </a:pPr>
            <a:endParaRPr lang="en-US" altLang="fi-FI" sz="1800" dirty="0" smtClean="0">
              <a:ea typeface="ＭＳ Ｐゴシック" panose="020B0600070205080204" pitchFamily="34" charset="-128"/>
              <a:cs typeface="Georgia" panose="02040502050405020303" pitchFamily="18" charset="0"/>
            </a:endParaRPr>
          </a:p>
          <a:p>
            <a:pPr>
              <a:buFont typeface="Wingdings" charset="2"/>
              <a:buChar char="Ø"/>
            </a:pPr>
            <a:r>
              <a:rPr lang="en-US" altLang="fi-FI" sz="1800" dirty="0" err="1">
                <a:ea typeface="ＭＳ Ｐゴシック" panose="020B0600070205080204" pitchFamily="34" charset="-128"/>
                <a:cs typeface="Georgia" panose="02040502050405020303" pitchFamily="18" charset="0"/>
              </a:rPr>
              <a:t>M</a:t>
            </a:r>
            <a:r>
              <a:rPr lang="en-US" altLang="fi-FI" sz="1800" dirty="0" err="1" smtClean="0">
                <a:ea typeface="ＭＳ Ｐゴシック" panose="020B0600070205080204" pitchFamily="34" charset="-128"/>
                <a:cs typeface="Georgia" panose="02040502050405020303" pitchFamily="18" charset="0"/>
              </a:rPr>
              <a:t>ateriaalinäytteet</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osoittavat</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joko</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materiaalissa</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tapahtuvaa</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mikrobikasvua</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lähde</a:t>
            </a:r>
            <a:r>
              <a:rPr lang="en-US" altLang="fi-FI" sz="1800" dirty="0" smtClean="0">
                <a:ea typeface="ＭＳ Ｐゴシック" panose="020B0600070205080204" pitchFamily="34" charset="-128"/>
                <a:cs typeface="Georgia" panose="02040502050405020303" pitchFamily="18" charset="0"/>
              </a:rPr>
              <a:t>) tai </a:t>
            </a:r>
            <a:r>
              <a:rPr lang="en-US" altLang="fi-FI" sz="1800" dirty="0" err="1" smtClean="0">
                <a:ea typeface="ＭＳ Ｐゴシック" panose="020B0600070205080204" pitchFamily="34" charset="-128"/>
                <a:cs typeface="Georgia" panose="02040502050405020303" pitchFamily="18" charset="0"/>
              </a:rPr>
              <a:t>siihen</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siirtyneitä</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mikrobipartikkeleita</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kohde</a:t>
            </a:r>
            <a:r>
              <a:rPr lang="en-US" altLang="fi-FI" sz="1800" dirty="0" smtClean="0">
                <a:ea typeface="ＭＳ Ｐゴシック" panose="020B0600070205080204" pitchFamily="34" charset="-128"/>
                <a:cs typeface="Georgia" panose="02040502050405020303" pitchFamily="18" charset="0"/>
              </a:rPr>
              <a:t>/</a:t>
            </a:r>
            <a:r>
              <a:rPr lang="en-US" altLang="fi-FI" sz="1800" dirty="0" err="1" smtClean="0">
                <a:ea typeface="ＭＳ Ｐゴシック" panose="020B0600070205080204" pitchFamily="34" charset="-128"/>
                <a:cs typeface="Georgia" panose="02040502050405020303" pitchFamily="18" charset="0"/>
              </a:rPr>
              <a:t>lähde</a:t>
            </a:r>
            <a:r>
              <a:rPr lang="en-US" altLang="fi-FI" sz="1800" dirty="0" smtClean="0">
                <a:ea typeface="ＭＳ Ｐゴシック" panose="020B0600070205080204" pitchFamily="34" charset="-128"/>
                <a:cs typeface="Georgia" panose="02040502050405020303" pitchFamily="18" charset="0"/>
              </a:rPr>
              <a:t>)</a:t>
            </a:r>
          </a:p>
          <a:p>
            <a:pPr>
              <a:buFont typeface="Wingdings" charset="2"/>
              <a:buChar char="Ø"/>
            </a:pPr>
            <a:endParaRPr lang="en-US" altLang="fi-FI" sz="1800" dirty="0" smtClean="0">
              <a:ea typeface="ＭＳ Ｐゴシック" panose="020B0600070205080204" pitchFamily="34" charset="-128"/>
              <a:cs typeface="Georgia" panose="02040502050405020303" pitchFamily="18" charset="0"/>
            </a:endParaRPr>
          </a:p>
          <a:p>
            <a:pPr>
              <a:buFont typeface="Wingdings" charset="2"/>
              <a:buChar char="Ø"/>
            </a:pPr>
            <a:r>
              <a:rPr lang="en-US" altLang="fi-FI" sz="1800" dirty="0" err="1">
                <a:ea typeface="ＭＳ Ｐゴシック" panose="020B0600070205080204" pitchFamily="34" charset="-128"/>
                <a:cs typeface="Georgia" panose="02040502050405020303" pitchFamily="18" charset="0"/>
              </a:rPr>
              <a:t>N</a:t>
            </a:r>
            <a:r>
              <a:rPr lang="en-US" altLang="fi-FI" sz="1800" dirty="0" err="1" smtClean="0">
                <a:ea typeface="ＭＳ Ｐゴシック" panose="020B0600070205080204" pitchFamily="34" charset="-128"/>
                <a:cs typeface="Georgia" panose="02040502050405020303" pitchFamily="18" charset="0"/>
              </a:rPr>
              <a:t>estenäytteen</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esim</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ilmankostutin</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avulla</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selvitetään</a:t>
            </a:r>
            <a:r>
              <a:rPr lang="en-US" altLang="fi-FI" sz="1800" dirty="0" smtClean="0">
                <a:ea typeface="ＭＳ Ｐゴシック" panose="020B0600070205080204" pitchFamily="34" charset="-128"/>
                <a:cs typeface="Georgia" panose="02040502050405020303" pitchFamily="18" charset="0"/>
              </a:rPr>
              <a:t> </a:t>
            </a:r>
            <a:r>
              <a:rPr lang="en-US" altLang="fi-FI" sz="1800" dirty="0" err="1" smtClean="0">
                <a:ea typeface="ＭＳ Ｐゴシック" panose="020B0600070205080204" pitchFamily="34" charset="-128"/>
                <a:cs typeface="Georgia" panose="02040502050405020303" pitchFamily="18" charset="0"/>
              </a:rPr>
              <a:t>mikrobilähdettä</a:t>
            </a:r>
            <a:r>
              <a:rPr lang="en-US" altLang="fi-FI" sz="1800" dirty="0" smtClean="0">
                <a:ea typeface="ＭＳ Ｐゴシック" panose="020B0600070205080204" pitchFamily="34" charset="-128"/>
                <a:cs typeface="Georgia" panose="02040502050405020303" pitchFamily="18" charset="0"/>
              </a:rPr>
              <a:t> </a:t>
            </a:r>
          </a:p>
        </p:txBody>
      </p:sp>
      <p:sp>
        <p:nvSpPr>
          <p:cNvPr id="35844" name="Alatunnisteen paikkamerkki 10"/>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r>
              <a:rPr lang="fi-FI" altLang="fi-FI" sz="900" smtClean="0">
                <a:solidFill>
                  <a:schemeClr val="tx1"/>
                </a:solidFill>
              </a:rPr>
              <a:t>Marjut Reiman</a:t>
            </a:r>
          </a:p>
        </p:txBody>
      </p:sp>
      <p:sp>
        <p:nvSpPr>
          <p:cNvPr id="35843" name="Dian numeron paikkamerkki 9"/>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fld id="{EB23AD80-B4CB-4EF4-9785-3DFD1EBD92B5}" type="slidenum">
              <a:rPr lang="fi-FI" altLang="fi-FI" sz="900" smtClean="0">
                <a:solidFill>
                  <a:schemeClr val="tx1"/>
                </a:solidFill>
              </a:rPr>
              <a:pPr>
                <a:spcBef>
                  <a:spcPct val="0"/>
                </a:spcBef>
                <a:buClrTx/>
                <a:buFontTx/>
                <a:buNone/>
              </a:pPr>
              <a:t>43</a:t>
            </a:fld>
            <a:endParaRPr lang="fi-FI" altLang="fi-FI" sz="900" smtClean="0">
              <a:solidFill>
                <a:schemeClr val="tx1"/>
              </a:solidFill>
            </a:endParaRPr>
          </a:p>
        </p:txBody>
      </p:sp>
    </p:spTree>
    <p:extLst>
      <p:ext uri="{BB962C8B-B14F-4D97-AF65-F5344CB8AC3E}">
        <p14:creationId xmlns:p14="http://schemas.microsoft.com/office/powerpoint/2010/main" val="2389029632"/>
      </p:ext>
    </p:extLst>
  </p:cSld>
  <p:clrMapOvr>
    <a:masterClrMapping/>
  </p:clrMapOvr>
  <p:transition spd="med">
    <p:wip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2"/>
          <p:cNvSpPr>
            <a:spLocks noGrp="1" noChangeArrowheads="1"/>
          </p:cNvSpPr>
          <p:nvPr>
            <p:ph type="title"/>
          </p:nvPr>
        </p:nvSpPr>
        <p:spPr/>
        <p:txBody>
          <a:bodyPr/>
          <a:lstStyle/>
          <a:p>
            <a:r>
              <a:rPr lang="fi-FI" altLang="fi-FI" sz="2800" dirty="0" smtClean="0"/>
              <a:t>Näytteenotto mikrobiologisiin analyyseihin </a:t>
            </a:r>
            <a:endParaRPr lang="en-US" altLang="fi-FI" sz="2800" dirty="0" smtClean="0"/>
          </a:p>
        </p:txBody>
      </p:sp>
      <p:sp>
        <p:nvSpPr>
          <p:cNvPr id="45061" name="Rectangle 3"/>
          <p:cNvSpPr>
            <a:spLocks noGrp="1" noChangeArrowheads="1"/>
          </p:cNvSpPr>
          <p:nvPr>
            <p:ph idx="1"/>
          </p:nvPr>
        </p:nvSpPr>
        <p:spPr/>
        <p:txBody>
          <a:bodyPr>
            <a:normAutofit/>
          </a:bodyPr>
          <a:lstStyle/>
          <a:p>
            <a:r>
              <a:rPr lang="fi-FI" altLang="fi-FI" sz="1800" dirty="0" smtClean="0"/>
              <a:t>Sekä asunnoissa että työpaikoilla tehtävissä selvityksissä käytetään Asumisterveysasetuksessa ja sen soveltamisohjeessa esitettyjä menetelmiä</a:t>
            </a:r>
          </a:p>
          <a:p>
            <a:r>
              <a:rPr lang="fi-FI" altLang="fi-FI" sz="1800" dirty="0" smtClean="0"/>
              <a:t>Näytteitä otetaan rakennusmateriaaleista, pinnoilta ja sisäilmasta.</a:t>
            </a:r>
          </a:p>
          <a:p>
            <a:r>
              <a:rPr lang="fi-FI" altLang="fi-FI" sz="1800" dirty="0" smtClean="0"/>
              <a:t>Näytteitä  voidaan ottaa myös laskeutuneesta pölystä </a:t>
            </a:r>
            <a:r>
              <a:rPr lang="fi-FI" altLang="fi-FI" sz="1800" dirty="0" err="1" smtClean="0"/>
              <a:t>tietyin</a:t>
            </a:r>
            <a:r>
              <a:rPr lang="fi-FI" altLang="fi-FI" sz="1800" dirty="0" smtClean="0"/>
              <a:t> edellytyksin.</a:t>
            </a:r>
          </a:p>
          <a:p>
            <a:endParaRPr lang="fi-FI" altLang="fi-FI" sz="1800" dirty="0" smtClean="0"/>
          </a:p>
          <a:p>
            <a:r>
              <a:rPr lang="fi-FI" altLang="fi-FI" sz="1800" dirty="0" smtClean="0"/>
              <a:t>Näytteitä ei pidä ottaa umpimähkäisesti, vaan tavoitteena tulisi olla vastauksen saaminen johonkin ongelman kannalta relevanttiin kysymykseen.</a:t>
            </a:r>
          </a:p>
          <a:p>
            <a:r>
              <a:rPr lang="fi-FI" altLang="fi-FI" sz="1800" dirty="0" smtClean="0"/>
              <a:t>Esimerkkejä huonosti tulkittavista näytteistä ovat mm. pintanäyte ilmanpuhdistimen sisältä, materiaalinäyte alapinnalta, pintanäyte huonekasvin lehdeltä ja tarkemmin määrittelemätön näyte laskeutuneesta pölystä.</a:t>
            </a:r>
          </a:p>
          <a:p>
            <a:endParaRPr lang="fi-FI" altLang="fi-FI" sz="1800" dirty="0"/>
          </a:p>
          <a:p>
            <a:endParaRPr lang="fi-FI" altLang="fi-FI" sz="1800" dirty="0" smtClean="0"/>
          </a:p>
        </p:txBody>
      </p:sp>
      <p:sp>
        <p:nvSpPr>
          <p:cNvPr id="45062" name="Footer Placeholder 1"/>
          <p:cNvSpPr>
            <a:spLocks noGrp="1"/>
          </p:cNvSpPr>
          <p:nvPr>
            <p:ph type="ftr" sz="quarter" idx="11"/>
          </p:nvPr>
        </p:nvSpPr>
        <p:spPr>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algn="ctr" eaLnBrk="1" hangingPunct="1">
              <a:lnSpc>
                <a:spcPct val="100000"/>
              </a:lnSpc>
              <a:spcBef>
                <a:spcPct val="0"/>
              </a:spcBef>
              <a:buClrTx/>
              <a:buFontTx/>
              <a:buNone/>
            </a:pPr>
            <a:r>
              <a:rPr lang="fi-FI" altLang="fi-FI" sz="1000" smtClean="0">
                <a:solidFill>
                  <a:schemeClr val="bg1"/>
                </a:solidFill>
              </a:rPr>
              <a:t>KIINKO </a:t>
            </a:r>
          </a:p>
        </p:txBody>
      </p:sp>
      <p:sp>
        <p:nvSpPr>
          <p:cNvPr id="45059" name="Slide Number Placeholder 5"/>
          <p:cNvSpPr>
            <a:spLocks noGrp="1"/>
          </p:cNvSpPr>
          <p:nvPr>
            <p:ph type="sldNum" sz="quarter" idx="12"/>
          </p:nvPr>
        </p:nvSpPr>
        <p:spPr>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algn="r" eaLnBrk="1" hangingPunct="1">
              <a:lnSpc>
                <a:spcPct val="100000"/>
              </a:lnSpc>
              <a:spcBef>
                <a:spcPct val="0"/>
              </a:spcBef>
              <a:buClrTx/>
              <a:buFontTx/>
              <a:buNone/>
            </a:pPr>
            <a:fld id="{B80F6410-EF4B-472F-AB66-9D36DF431095}" type="slidenum">
              <a:rPr lang="fi-FI" altLang="fi-FI" sz="1000" smtClean="0">
                <a:solidFill>
                  <a:schemeClr val="bg1"/>
                </a:solidFill>
              </a:rPr>
              <a:pPr algn="r" eaLnBrk="1" hangingPunct="1">
                <a:lnSpc>
                  <a:spcPct val="100000"/>
                </a:lnSpc>
                <a:spcBef>
                  <a:spcPct val="0"/>
                </a:spcBef>
                <a:buClrTx/>
                <a:buFontTx/>
                <a:buNone/>
              </a:pPr>
              <a:t>44</a:t>
            </a:fld>
            <a:endParaRPr lang="fi-FI" altLang="fi-FI" sz="1000" smtClean="0">
              <a:solidFill>
                <a:schemeClr val="bg1"/>
              </a:solidFill>
            </a:endParaRPr>
          </a:p>
        </p:txBody>
      </p:sp>
    </p:spTree>
    <p:extLst>
      <p:ext uri="{BB962C8B-B14F-4D97-AF65-F5344CB8AC3E}">
        <p14:creationId xmlns:p14="http://schemas.microsoft.com/office/powerpoint/2010/main" val="80710325"/>
      </p:ext>
    </p:extLst>
  </p:cSld>
  <p:clrMapOvr>
    <a:masterClrMapping/>
  </p:clrMapOvr>
  <p:transition spd="med">
    <p:wip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1" name="Rectangle 2"/>
          <p:cNvSpPr>
            <a:spLocks noGrp="1" noChangeArrowheads="1"/>
          </p:cNvSpPr>
          <p:nvPr>
            <p:ph type="title"/>
          </p:nvPr>
        </p:nvSpPr>
        <p:spPr/>
        <p:txBody>
          <a:bodyPr>
            <a:normAutofit/>
          </a:bodyPr>
          <a:lstStyle/>
          <a:p>
            <a:pPr eaLnBrk="1" hangingPunct="1"/>
            <a:r>
              <a:rPr lang="fi-FI" altLang="fi-FI" sz="2800" dirty="0" smtClean="0">
                <a:cs typeface="Arial" pitchFamily="34" charset="0"/>
              </a:rPr>
              <a:t>Millaisia näytteitä ja miksi? </a:t>
            </a:r>
            <a:r>
              <a:rPr lang="fi-FI" altLang="fi-FI" sz="2800" dirty="0">
                <a:cs typeface="Arial" pitchFamily="34" charset="0"/>
              </a:rPr>
              <a:t>	</a:t>
            </a:r>
            <a:r>
              <a:rPr lang="fi-FI" altLang="fi-FI" sz="2800" dirty="0" smtClean="0">
                <a:cs typeface="Arial" pitchFamily="34" charset="0"/>
              </a:rPr>
              <a:t>	1/2</a:t>
            </a:r>
          </a:p>
        </p:txBody>
      </p:sp>
      <p:sp>
        <p:nvSpPr>
          <p:cNvPr id="12294" name="Rectangle 3"/>
          <p:cNvSpPr>
            <a:spLocks noGrp="1" noChangeArrowheads="1"/>
          </p:cNvSpPr>
          <p:nvPr>
            <p:ph idx="1"/>
          </p:nvPr>
        </p:nvSpPr>
        <p:spPr/>
        <p:txBody>
          <a:bodyPr>
            <a:normAutofit/>
          </a:bodyPr>
          <a:lstStyle/>
          <a:p>
            <a:pPr marL="263525" indent="0">
              <a:buFontTx/>
              <a:buNone/>
              <a:defRPr/>
            </a:pPr>
            <a:r>
              <a:rPr lang="fi-FI" altLang="fi-FI" b="1" dirty="0" smtClean="0">
                <a:cs typeface="Arial" panose="020B0604020202020204" pitchFamily="34" charset="0"/>
              </a:rPr>
              <a:t>Silmin havaittava mikrobikasvu</a:t>
            </a:r>
          </a:p>
          <a:p>
            <a:pPr lvl="1" eaLnBrk="1" hangingPunct="1">
              <a:buFont typeface="Arial" panose="020B0604020202020204" pitchFamily="34" charset="0"/>
              <a:buChar char="•"/>
              <a:defRPr/>
            </a:pPr>
            <a:r>
              <a:rPr lang="fi-FI" altLang="fi-FI" dirty="0" smtClean="0">
                <a:cs typeface="Arial" panose="020B0604020202020204" pitchFamily="34" charset="0"/>
              </a:rPr>
              <a:t>Terveyshaitta sellaisenaan</a:t>
            </a:r>
          </a:p>
          <a:p>
            <a:pPr lvl="1" eaLnBrk="1" hangingPunct="1">
              <a:buFont typeface="Arial" panose="020B0604020202020204" pitchFamily="34" charset="0"/>
              <a:buChar char="•"/>
              <a:defRPr/>
            </a:pPr>
            <a:r>
              <a:rPr lang="fi-FI" altLang="fi-FI" dirty="0" smtClean="0">
                <a:cs typeface="Arial" panose="020B0604020202020204" pitchFamily="34" charset="0"/>
              </a:rPr>
              <a:t>Pinta- tai rakennusmateriaalinäyte joskus</a:t>
            </a:r>
          </a:p>
          <a:p>
            <a:pPr marL="179387" indent="0">
              <a:buFontTx/>
              <a:buNone/>
              <a:defRPr/>
            </a:pPr>
            <a:endParaRPr lang="fi-FI" altLang="fi-FI" dirty="0">
              <a:cs typeface="Arial" panose="020B0604020202020204" pitchFamily="34" charset="0"/>
            </a:endParaRPr>
          </a:p>
          <a:p>
            <a:pPr marL="179387" indent="0">
              <a:buFontTx/>
              <a:buNone/>
              <a:defRPr/>
            </a:pPr>
            <a:r>
              <a:rPr lang="fi-FI" altLang="fi-FI" b="1" dirty="0" smtClean="0">
                <a:cs typeface="Arial" panose="020B0604020202020204" pitchFamily="34" charset="0"/>
              </a:rPr>
              <a:t>Mikrobikasvuepäily materiaalissa tai pinnalla </a:t>
            </a:r>
          </a:p>
          <a:p>
            <a:pPr lvl="1" eaLnBrk="1" hangingPunct="1">
              <a:buFont typeface="Arial" panose="020B0604020202020204" pitchFamily="34" charset="0"/>
              <a:buChar char="•"/>
              <a:defRPr/>
            </a:pPr>
            <a:r>
              <a:rPr lang="fi-FI" altLang="fi-FI" dirty="0" smtClean="0">
                <a:cs typeface="Arial" panose="020B0604020202020204" pitchFamily="34" charset="0"/>
              </a:rPr>
              <a:t>Pinta- tai rakennusmateriaalinäyte</a:t>
            </a:r>
          </a:p>
          <a:p>
            <a:pPr lvl="1" eaLnBrk="1" hangingPunct="1">
              <a:buFont typeface="Arial" panose="020B0604020202020204" pitchFamily="34" charset="0"/>
              <a:buChar char="•"/>
              <a:defRPr/>
            </a:pPr>
            <a:r>
              <a:rPr lang="fi-FI" altLang="fi-FI" dirty="0" smtClean="0">
                <a:cs typeface="Arial" panose="020B0604020202020204" pitchFamily="34" charset="0"/>
              </a:rPr>
              <a:t>Teippinäyte kuivuneesta?</a:t>
            </a:r>
          </a:p>
          <a:p>
            <a:pPr lvl="2" eaLnBrk="1" hangingPunct="1">
              <a:buFont typeface="Arial" panose="020B0604020202020204" pitchFamily="34" charset="0"/>
              <a:buChar char="•"/>
              <a:defRPr/>
            </a:pPr>
            <a:endParaRPr lang="fi-FI" altLang="fi-FI" sz="1800" dirty="0" smtClean="0">
              <a:cs typeface="Arial" panose="020B0604020202020204" pitchFamily="34" charset="0"/>
            </a:endParaRPr>
          </a:p>
          <a:p>
            <a:pPr marL="263525" indent="0">
              <a:buFontTx/>
              <a:buNone/>
              <a:defRPr/>
            </a:pPr>
            <a:r>
              <a:rPr lang="fi-FI" altLang="fi-FI" b="1" dirty="0" smtClean="0">
                <a:cs typeface="Arial" panose="020B0604020202020204" pitchFamily="34" charset="0"/>
              </a:rPr>
              <a:t>Epäily tietyn epäpuhtauden läsnäolosta</a:t>
            </a:r>
          </a:p>
          <a:p>
            <a:pPr lvl="1" eaLnBrk="1" hangingPunct="1">
              <a:buFont typeface="Arial" panose="020B0604020202020204" pitchFamily="34" charset="0"/>
              <a:buChar char="•"/>
              <a:defRPr/>
            </a:pPr>
            <a:r>
              <a:rPr lang="fi-FI" altLang="fi-FI" dirty="0" smtClean="0">
                <a:cs typeface="Arial" panose="020B0604020202020204" pitchFamily="34" charset="0"/>
              </a:rPr>
              <a:t>Varmistus</a:t>
            </a:r>
          </a:p>
        </p:txBody>
      </p:sp>
      <p:sp>
        <p:nvSpPr>
          <p:cNvPr id="50179" name="Footer Placeholder 4"/>
          <p:cNvSpPr>
            <a:spLocks noGrp="1"/>
          </p:cNvSpPr>
          <p:nvPr>
            <p:ph type="ftr" sz="quarter" idx="11"/>
          </p:nvPr>
        </p:nvSpPr>
        <p:spPr>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algn="ctr" eaLnBrk="1" hangingPunct="1">
              <a:lnSpc>
                <a:spcPct val="100000"/>
              </a:lnSpc>
              <a:spcBef>
                <a:spcPct val="0"/>
              </a:spcBef>
              <a:buClrTx/>
              <a:buFontTx/>
              <a:buNone/>
            </a:pPr>
            <a:r>
              <a:rPr lang="fi-FI" altLang="fi-FI" sz="1000" smtClean="0">
                <a:solidFill>
                  <a:schemeClr val="bg1"/>
                </a:solidFill>
              </a:rPr>
              <a:t>KIINKO </a:t>
            </a:r>
          </a:p>
        </p:txBody>
      </p:sp>
      <p:sp>
        <p:nvSpPr>
          <p:cNvPr id="50180" name="Slide Number Placeholder 5"/>
          <p:cNvSpPr>
            <a:spLocks noGrp="1"/>
          </p:cNvSpPr>
          <p:nvPr>
            <p:ph type="sldNum" sz="quarter" idx="12"/>
          </p:nvPr>
        </p:nvSpPr>
        <p:spPr>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algn="r" eaLnBrk="1" hangingPunct="1">
              <a:lnSpc>
                <a:spcPct val="100000"/>
              </a:lnSpc>
              <a:spcBef>
                <a:spcPct val="0"/>
              </a:spcBef>
              <a:buClrTx/>
              <a:buFontTx/>
              <a:buNone/>
            </a:pPr>
            <a:fld id="{D986718E-30EF-46E5-B1F8-4F9B3E999766}" type="slidenum">
              <a:rPr lang="fi-FI" altLang="fi-FI" sz="1000" smtClean="0">
                <a:solidFill>
                  <a:schemeClr val="bg1"/>
                </a:solidFill>
              </a:rPr>
              <a:pPr algn="r" eaLnBrk="1" hangingPunct="1">
                <a:lnSpc>
                  <a:spcPct val="100000"/>
                </a:lnSpc>
                <a:spcBef>
                  <a:spcPct val="0"/>
                </a:spcBef>
                <a:buClrTx/>
                <a:buFontTx/>
                <a:buNone/>
              </a:pPr>
              <a:t>45</a:t>
            </a:fld>
            <a:endParaRPr lang="fi-FI" altLang="fi-FI" sz="1000" smtClean="0">
              <a:solidFill>
                <a:schemeClr val="bg1"/>
              </a:solidFill>
            </a:endParaRPr>
          </a:p>
        </p:txBody>
      </p:sp>
    </p:spTree>
    <p:extLst>
      <p:ext uri="{BB962C8B-B14F-4D97-AF65-F5344CB8AC3E}">
        <p14:creationId xmlns:p14="http://schemas.microsoft.com/office/powerpoint/2010/main" val="1564984086"/>
      </p:ext>
    </p:extLst>
  </p:cSld>
  <p:clrMapOvr>
    <a:masterClrMapping/>
  </p:clrMapOvr>
  <p:transition spd="med">
    <p:wip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6" name="Rectangle 2"/>
          <p:cNvSpPr>
            <a:spLocks noGrp="1" noChangeArrowheads="1"/>
          </p:cNvSpPr>
          <p:nvPr>
            <p:ph type="title"/>
          </p:nvPr>
        </p:nvSpPr>
        <p:spPr/>
        <p:txBody>
          <a:bodyPr/>
          <a:lstStyle/>
          <a:p>
            <a:r>
              <a:rPr lang="fi-FI" altLang="fi-FI" sz="2800" dirty="0">
                <a:cs typeface="Arial" pitchFamily="34" charset="0"/>
              </a:rPr>
              <a:t>Millaisia näytteitä ja miksi? 	</a:t>
            </a:r>
            <a:r>
              <a:rPr lang="fi-FI" altLang="fi-FI" sz="2800" dirty="0" smtClean="0">
                <a:cs typeface="Arial" pitchFamily="34" charset="0"/>
              </a:rPr>
              <a:t>2/2</a:t>
            </a:r>
          </a:p>
        </p:txBody>
      </p:sp>
      <p:sp>
        <p:nvSpPr>
          <p:cNvPr id="13318" name="Rectangle 3"/>
          <p:cNvSpPr>
            <a:spLocks noGrp="1" noChangeArrowheads="1"/>
          </p:cNvSpPr>
          <p:nvPr>
            <p:ph idx="1"/>
          </p:nvPr>
        </p:nvSpPr>
        <p:spPr/>
        <p:txBody>
          <a:bodyPr>
            <a:normAutofit/>
          </a:bodyPr>
          <a:lstStyle/>
          <a:p>
            <a:pPr marL="263525" indent="0">
              <a:buFontTx/>
              <a:buNone/>
              <a:defRPr/>
            </a:pPr>
            <a:r>
              <a:rPr lang="fi-FI" altLang="fi-FI" b="1" dirty="0" smtClean="0">
                <a:cs typeface="Arial" panose="020B0604020202020204" pitchFamily="34" charset="0"/>
              </a:rPr>
              <a:t>Ei mitään näkyvää, eikä riskirakenteita, käyttäjät tai asukkaat oireilevat</a:t>
            </a:r>
          </a:p>
          <a:p>
            <a:pPr lvl="1" eaLnBrk="1" hangingPunct="1">
              <a:buFont typeface="Arial" panose="020B0604020202020204" pitchFamily="34" charset="0"/>
              <a:buChar char="•"/>
              <a:defRPr/>
            </a:pPr>
            <a:r>
              <a:rPr lang="fi-FI" altLang="fi-FI" dirty="0" smtClean="0">
                <a:cs typeface="Arial" panose="020B0604020202020204" pitchFamily="34" charset="0"/>
              </a:rPr>
              <a:t>Ilmanäyte; mieluiten useita, normaalilähteet huomioitava, mahdollinen vertailunäyte</a:t>
            </a:r>
          </a:p>
          <a:p>
            <a:pPr lvl="1" eaLnBrk="1" hangingPunct="1">
              <a:buFont typeface="Arial" panose="020B0604020202020204" pitchFamily="34" charset="0"/>
              <a:buChar char="•"/>
              <a:defRPr/>
            </a:pPr>
            <a:r>
              <a:rPr lang="fi-FI" altLang="fi-FI" dirty="0" smtClean="0">
                <a:cs typeface="Arial" panose="020B0604020202020204" pitchFamily="34" charset="0"/>
              </a:rPr>
              <a:t>Yksittäinen näyte ei poissulje vauriomahdollisuutta</a:t>
            </a:r>
          </a:p>
          <a:p>
            <a:pPr lvl="1" eaLnBrk="1" hangingPunct="1">
              <a:buFont typeface="Arial" panose="020B0604020202020204" pitchFamily="34" charset="0"/>
              <a:buChar char="•"/>
              <a:defRPr/>
            </a:pPr>
            <a:r>
              <a:rPr lang="fi-FI" altLang="fi-FI" dirty="0" smtClean="0">
                <a:cs typeface="Arial" panose="020B0604020202020204" pitchFamily="34" charset="0"/>
              </a:rPr>
              <a:t>Epätavallisen tason toteaminen vaatii vielä lähteen paikallistamisen!</a:t>
            </a:r>
            <a:br>
              <a:rPr lang="fi-FI" altLang="fi-FI" dirty="0" smtClean="0">
                <a:cs typeface="Arial" panose="020B0604020202020204" pitchFamily="34" charset="0"/>
              </a:rPr>
            </a:br>
            <a:endParaRPr lang="fi-FI" altLang="fi-FI" dirty="0" smtClean="0">
              <a:cs typeface="Arial" panose="020B0604020202020204" pitchFamily="34" charset="0"/>
            </a:endParaRPr>
          </a:p>
          <a:p>
            <a:pPr marL="263525" indent="0">
              <a:buFontTx/>
              <a:buNone/>
              <a:defRPr/>
            </a:pPr>
            <a:r>
              <a:rPr lang="fi-FI" altLang="fi-FI" b="1" dirty="0" smtClean="0">
                <a:cs typeface="Arial" panose="020B0604020202020204" pitchFamily="34" charset="0"/>
              </a:rPr>
              <a:t>Kontaminaatio</a:t>
            </a:r>
          </a:p>
          <a:p>
            <a:pPr lvl="1" eaLnBrk="1" hangingPunct="1">
              <a:buFont typeface="Arial" panose="020B0604020202020204" pitchFamily="34" charset="0"/>
              <a:buChar char="•"/>
              <a:defRPr/>
            </a:pPr>
            <a:r>
              <a:rPr lang="fi-FI" altLang="fi-FI" dirty="0" smtClean="0">
                <a:cs typeface="Arial" panose="020B0604020202020204" pitchFamily="34" charset="0"/>
              </a:rPr>
              <a:t>Ilmayhteyden toteaminen vauriolähteen ja oleskelutilan välillä</a:t>
            </a:r>
          </a:p>
          <a:p>
            <a:pPr lvl="1" eaLnBrk="1" hangingPunct="1">
              <a:buFont typeface="Arial" panose="020B0604020202020204" pitchFamily="34" charset="0"/>
              <a:buChar char="•"/>
              <a:defRPr/>
            </a:pPr>
            <a:r>
              <a:rPr lang="fi-FI" altLang="fi-FI" dirty="0" smtClean="0">
                <a:cs typeface="Arial" panose="020B0604020202020204" pitchFamily="34" charset="0"/>
              </a:rPr>
              <a:t>Ilmanäytteitä ”lähde”- ja ”</a:t>
            </a:r>
            <a:r>
              <a:rPr lang="fi-FI" altLang="fi-FI" dirty="0" err="1" smtClean="0">
                <a:cs typeface="Arial" panose="020B0604020202020204" pitchFamily="34" charset="0"/>
              </a:rPr>
              <a:t>kohde”tiloista</a:t>
            </a:r>
            <a:r>
              <a:rPr lang="fi-FI" altLang="fi-FI" dirty="0" smtClean="0">
                <a:cs typeface="Arial" panose="020B0604020202020204" pitchFamily="34" charset="0"/>
              </a:rPr>
              <a:t>, mahdollinen rakennusmateriaali- tai pintanäyte lähteestä; </a:t>
            </a:r>
            <a:r>
              <a:rPr lang="fi-FI" altLang="fi-FI" b="1" dirty="0" smtClean="0">
                <a:cs typeface="Arial" panose="020B0604020202020204" pitchFamily="34" charset="0"/>
              </a:rPr>
              <a:t>lajistotarkastelu</a:t>
            </a:r>
            <a:r>
              <a:rPr lang="fi-FI" altLang="fi-FI" dirty="0" smtClean="0">
                <a:cs typeface="Arial" panose="020B0604020202020204" pitchFamily="34" charset="0"/>
              </a:rPr>
              <a:t> !!</a:t>
            </a:r>
          </a:p>
        </p:txBody>
      </p:sp>
      <p:sp>
        <p:nvSpPr>
          <p:cNvPr id="51203" name="Footer Placeholder 4"/>
          <p:cNvSpPr>
            <a:spLocks noGrp="1"/>
          </p:cNvSpPr>
          <p:nvPr>
            <p:ph type="ftr" sz="quarter" idx="11"/>
          </p:nvPr>
        </p:nvSpPr>
        <p:spPr>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algn="ctr" eaLnBrk="1" hangingPunct="1">
              <a:lnSpc>
                <a:spcPct val="100000"/>
              </a:lnSpc>
              <a:spcBef>
                <a:spcPct val="0"/>
              </a:spcBef>
              <a:buClrTx/>
              <a:buFontTx/>
              <a:buNone/>
            </a:pPr>
            <a:r>
              <a:rPr lang="fi-FI" altLang="fi-FI" sz="1000" smtClean="0">
                <a:solidFill>
                  <a:schemeClr val="bg1"/>
                </a:solidFill>
              </a:rPr>
              <a:t>KIINKO </a:t>
            </a:r>
          </a:p>
        </p:txBody>
      </p:sp>
      <p:sp>
        <p:nvSpPr>
          <p:cNvPr id="51204" name="Slide Number Placeholder 5"/>
          <p:cNvSpPr>
            <a:spLocks noGrp="1"/>
          </p:cNvSpPr>
          <p:nvPr>
            <p:ph type="sldNum" sz="quarter" idx="12"/>
          </p:nvPr>
        </p:nvSpPr>
        <p:spPr>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algn="r" eaLnBrk="1" hangingPunct="1">
              <a:lnSpc>
                <a:spcPct val="100000"/>
              </a:lnSpc>
              <a:spcBef>
                <a:spcPct val="0"/>
              </a:spcBef>
              <a:buClrTx/>
              <a:buFontTx/>
              <a:buNone/>
            </a:pPr>
            <a:fld id="{6F4BA4A0-8018-4511-9CC5-597341C537AD}" type="slidenum">
              <a:rPr lang="fi-FI" altLang="fi-FI" sz="1000" smtClean="0">
                <a:solidFill>
                  <a:schemeClr val="bg1"/>
                </a:solidFill>
              </a:rPr>
              <a:pPr algn="r" eaLnBrk="1" hangingPunct="1">
                <a:lnSpc>
                  <a:spcPct val="100000"/>
                </a:lnSpc>
                <a:spcBef>
                  <a:spcPct val="0"/>
                </a:spcBef>
                <a:buClrTx/>
                <a:buFontTx/>
                <a:buNone/>
              </a:pPr>
              <a:t>46</a:t>
            </a:fld>
            <a:endParaRPr lang="fi-FI" altLang="fi-FI" sz="1000" smtClean="0">
              <a:solidFill>
                <a:schemeClr val="bg1"/>
              </a:solidFill>
            </a:endParaRPr>
          </a:p>
        </p:txBody>
      </p:sp>
      <p:sp>
        <p:nvSpPr>
          <p:cNvPr id="51202" name="Date Placeholder 3"/>
          <p:cNvSpPr>
            <a:spLocks noGrp="1"/>
          </p:cNvSpPr>
          <p:nvPr>
            <p:ph type="dt" sz="quarter" idx="4294967295"/>
          </p:nvPr>
        </p:nvSpPr>
        <p:spPr>
          <a:xfrm>
            <a:off x="0" y="6589713"/>
            <a:ext cx="1090613" cy="223837"/>
          </a:xfrm>
          <a:prstGeom prst="rect">
            <a:avLst/>
          </a:prstGeom>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eaLnBrk="1" hangingPunct="1">
              <a:lnSpc>
                <a:spcPct val="100000"/>
              </a:lnSpc>
              <a:spcBef>
                <a:spcPct val="0"/>
              </a:spcBef>
              <a:buClrTx/>
              <a:buFontTx/>
              <a:buNone/>
            </a:pPr>
            <a:fld id="{FA1EA228-B641-4ACD-A785-3FC68F1504A3}" type="datetime1">
              <a:rPr lang="fi-FI" altLang="fi-FI" sz="1000" smtClean="0">
                <a:solidFill>
                  <a:schemeClr val="bg1"/>
                </a:solidFill>
              </a:rPr>
              <a:pPr eaLnBrk="1" hangingPunct="1">
                <a:lnSpc>
                  <a:spcPct val="100000"/>
                </a:lnSpc>
                <a:spcBef>
                  <a:spcPct val="0"/>
                </a:spcBef>
                <a:buClrTx/>
                <a:buFontTx/>
                <a:buNone/>
              </a:pPr>
              <a:t>16.6.2016</a:t>
            </a:fld>
            <a:endParaRPr lang="fi-FI" altLang="fi-FI" sz="1000" smtClean="0">
              <a:solidFill>
                <a:schemeClr val="bg1"/>
              </a:solidFill>
            </a:endParaRPr>
          </a:p>
        </p:txBody>
      </p:sp>
    </p:spTree>
    <p:extLst>
      <p:ext uri="{BB962C8B-B14F-4D97-AF65-F5344CB8AC3E}">
        <p14:creationId xmlns:p14="http://schemas.microsoft.com/office/powerpoint/2010/main" val="910534349"/>
      </p:ext>
    </p:extLst>
  </p:cSld>
  <p:clrMapOvr>
    <a:masterClrMapping/>
  </p:clrMapOvr>
  <p:transition spd="med">
    <p:wip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30" name="Rectangle 2"/>
          <p:cNvSpPr>
            <a:spLocks noGrp="1" noChangeArrowheads="1"/>
          </p:cNvSpPr>
          <p:nvPr>
            <p:ph type="title"/>
          </p:nvPr>
        </p:nvSpPr>
        <p:spPr/>
        <p:txBody>
          <a:bodyPr>
            <a:normAutofit/>
          </a:bodyPr>
          <a:lstStyle/>
          <a:p>
            <a:pPr eaLnBrk="1" hangingPunct="1"/>
            <a:r>
              <a:rPr lang="fi-FI" altLang="fi-FI" sz="2800" dirty="0" smtClean="0">
                <a:cs typeface="Arial" pitchFamily="34" charset="0"/>
              </a:rPr>
              <a:t>Tulosten tulkintaa mietittävä jo näytteenottovaiheessa</a:t>
            </a:r>
          </a:p>
        </p:txBody>
      </p:sp>
      <p:sp>
        <p:nvSpPr>
          <p:cNvPr id="15366" name="Rectangle 3"/>
          <p:cNvSpPr>
            <a:spLocks noGrp="1" noChangeArrowheads="1"/>
          </p:cNvSpPr>
          <p:nvPr>
            <p:ph idx="1"/>
          </p:nvPr>
        </p:nvSpPr>
        <p:spPr/>
        <p:txBody>
          <a:bodyPr>
            <a:noAutofit/>
          </a:bodyPr>
          <a:lstStyle/>
          <a:p>
            <a:pPr marL="0" indent="0" eaLnBrk="1" hangingPunct="1">
              <a:buFontTx/>
              <a:buNone/>
              <a:defRPr/>
            </a:pPr>
            <a:r>
              <a:rPr lang="fi-FI" altLang="fi-FI" sz="1600" b="1" dirty="0" smtClean="0">
                <a:cs typeface="Arial" panose="020B0604020202020204" pitchFamily="34" charset="0"/>
              </a:rPr>
              <a:t>Mitkä tekijät vaikuttavat pitoisuuksiin?</a:t>
            </a:r>
          </a:p>
          <a:p>
            <a:pPr lvl="1" eaLnBrk="1" hangingPunct="1">
              <a:buFont typeface="Arial" panose="020B0604020202020204" pitchFamily="34" charset="0"/>
              <a:buChar char="•"/>
              <a:defRPr/>
            </a:pPr>
            <a:r>
              <a:rPr lang="fi-FI" altLang="fi-FI" sz="1600" dirty="0" smtClean="0">
                <a:cs typeface="Arial" panose="020B0604020202020204" pitchFamily="34" charset="0"/>
              </a:rPr>
              <a:t>Pitoisuuksiin vaikuttavia tekijöitä on pyrittävä mahdollisuuksien mukaan kontrolloimaan.</a:t>
            </a:r>
          </a:p>
          <a:p>
            <a:pPr lvl="1" eaLnBrk="1" hangingPunct="1">
              <a:buFont typeface="Arial" panose="020B0604020202020204" pitchFamily="34" charset="0"/>
              <a:buChar char="•"/>
              <a:defRPr/>
            </a:pPr>
            <a:r>
              <a:rPr lang="fi-FI" altLang="fi-FI" sz="1600" dirty="0" smtClean="0">
                <a:cs typeface="Arial" panose="020B0604020202020204" pitchFamily="34" charset="0"/>
              </a:rPr>
              <a:t>Näytteenoton aikana vallitsevat olosuhteet ja toiminta, jotka voivat vaikuttaa tuloksiin, on kirjattava.</a:t>
            </a:r>
          </a:p>
          <a:p>
            <a:pPr lvl="1" eaLnBrk="1" hangingPunct="1">
              <a:buFont typeface="Arial" panose="020B0604020202020204" pitchFamily="34" charset="0"/>
              <a:buChar char="•"/>
              <a:defRPr/>
            </a:pPr>
            <a:r>
              <a:rPr lang="fi-FI" altLang="fi-FI" sz="1600" dirty="0" smtClean="0">
                <a:cs typeface="Arial" panose="020B0604020202020204" pitchFamily="34" charset="0"/>
              </a:rPr>
              <a:t>Otettava huomioon tulosten tulkinnassa</a:t>
            </a:r>
            <a:br>
              <a:rPr lang="fi-FI" altLang="fi-FI" sz="1600" dirty="0" smtClean="0">
                <a:cs typeface="Arial" panose="020B0604020202020204" pitchFamily="34" charset="0"/>
              </a:rPr>
            </a:br>
            <a:endParaRPr lang="fi-FI" altLang="fi-FI" sz="1600" dirty="0" smtClean="0">
              <a:cs typeface="Arial" panose="020B0604020202020204" pitchFamily="34" charset="0"/>
            </a:endParaRPr>
          </a:p>
          <a:p>
            <a:pPr marL="0" indent="0" eaLnBrk="1" hangingPunct="1">
              <a:buFontTx/>
              <a:buNone/>
              <a:defRPr/>
            </a:pPr>
            <a:r>
              <a:rPr lang="fi-FI" altLang="fi-FI" sz="1600" b="1" dirty="0" smtClean="0">
                <a:cs typeface="Arial" panose="020B0604020202020204" pitchFamily="34" charset="0"/>
              </a:rPr>
              <a:t>Mihin tuloksia verrataan? Onko tulkintaohjeita?</a:t>
            </a:r>
          </a:p>
          <a:p>
            <a:pPr lvl="1" eaLnBrk="1" hangingPunct="1">
              <a:buFont typeface="Arial" panose="020B0604020202020204" pitchFamily="34" charset="0"/>
              <a:buChar char="•"/>
              <a:defRPr/>
            </a:pPr>
            <a:r>
              <a:rPr lang="fi-FI" altLang="fi-FI" sz="1600" dirty="0" smtClean="0">
                <a:cs typeface="Arial" panose="020B0604020202020204" pitchFamily="34" charset="0"/>
              </a:rPr>
              <a:t>Tulosten tulkinta vaatii</a:t>
            </a:r>
          </a:p>
          <a:p>
            <a:pPr marL="1274762" lvl="2" indent="-285750" eaLnBrk="1" hangingPunct="1">
              <a:buFont typeface="Wingdings" charset="2"/>
              <a:buChar char="à"/>
              <a:defRPr/>
            </a:pPr>
            <a:r>
              <a:rPr lang="fi-FI" altLang="fi-FI" dirty="0" smtClean="0">
                <a:cs typeface="Arial" panose="020B0604020202020204" pitchFamily="34" charset="0"/>
              </a:rPr>
              <a:t>Laajan vertailuaineiston käytetyllä menetelmällä</a:t>
            </a:r>
          </a:p>
          <a:p>
            <a:pPr marL="1274762" lvl="2" indent="-285750" eaLnBrk="1" hangingPunct="1">
              <a:buFont typeface="Wingdings" charset="2"/>
              <a:buChar char="à"/>
              <a:defRPr/>
            </a:pPr>
            <a:r>
              <a:rPr lang="fi-FI" altLang="fi-FI" dirty="0" smtClean="0">
                <a:cs typeface="Arial" panose="020B0604020202020204" pitchFamily="34" charset="0"/>
              </a:rPr>
              <a:t>On tiedettävä, paljonko on paljon</a:t>
            </a:r>
            <a:endParaRPr lang="fi-FI" altLang="fi-FI" dirty="0">
              <a:cs typeface="Arial" panose="020B0604020202020204" pitchFamily="34" charset="0"/>
            </a:endParaRPr>
          </a:p>
          <a:p>
            <a:pPr marL="357187" indent="0">
              <a:buNone/>
              <a:defRPr/>
            </a:pPr>
            <a:endParaRPr lang="fi-FI" altLang="fi-FI" sz="1600" b="1" i="1" dirty="0" smtClean="0">
              <a:solidFill>
                <a:srgbClr val="FF0000"/>
              </a:solidFill>
              <a:cs typeface="Arial" panose="020B0604020202020204" pitchFamily="34" charset="0"/>
            </a:endParaRPr>
          </a:p>
        </p:txBody>
      </p:sp>
      <p:sp>
        <p:nvSpPr>
          <p:cNvPr id="52228" name="Slide Number Placeholder 5"/>
          <p:cNvSpPr>
            <a:spLocks noGrp="1"/>
          </p:cNvSpPr>
          <p:nvPr>
            <p:ph type="sldNum" sz="quarter" idx="12"/>
          </p:nvPr>
        </p:nvSpPr>
        <p:spPr>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algn="r" eaLnBrk="1" hangingPunct="1">
              <a:lnSpc>
                <a:spcPct val="100000"/>
              </a:lnSpc>
              <a:spcBef>
                <a:spcPct val="0"/>
              </a:spcBef>
              <a:buClrTx/>
              <a:buFontTx/>
              <a:buNone/>
            </a:pPr>
            <a:fld id="{3E179B3F-AFD2-4DCF-8445-EDE0154D7FF0}" type="slidenum">
              <a:rPr lang="fi-FI" altLang="fi-FI" sz="1000" smtClean="0">
                <a:solidFill>
                  <a:schemeClr val="bg1"/>
                </a:solidFill>
              </a:rPr>
              <a:pPr algn="r" eaLnBrk="1" hangingPunct="1">
                <a:lnSpc>
                  <a:spcPct val="100000"/>
                </a:lnSpc>
                <a:spcBef>
                  <a:spcPct val="0"/>
                </a:spcBef>
                <a:buClrTx/>
                <a:buFontTx/>
                <a:buNone/>
              </a:pPr>
              <a:t>47</a:t>
            </a:fld>
            <a:endParaRPr lang="fi-FI" altLang="fi-FI" sz="1000" smtClean="0">
              <a:solidFill>
                <a:schemeClr val="bg1"/>
              </a:solidFill>
            </a:endParaRPr>
          </a:p>
        </p:txBody>
      </p:sp>
      <p:sp>
        <p:nvSpPr>
          <p:cNvPr id="2" name="Tekstiruutu 1"/>
          <p:cNvSpPr txBox="1"/>
          <p:nvPr/>
        </p:nvSpPr>
        <p:spPr>
          <a:xfrm>
            <a:off x="2051720" y="5128742"/>
            <a:ext cx="4801314" cy="646331"/>
          </a:xfrm>
          <a:prstGeom prst="rect">
            <a:avLst/>
          </a:prstGeom>
        </p:spPr>
        <p:style>
          <a:lnRef idx="3">
            <a:schemeClr val="lt1"/>
          </a:lnRef>
          <a:fillRef idx="1">
            <a:schemeClr val="accent2"/>
          </a:fillRef>
          <a:effectRef idx="1">
            <a:schemeClr val="accent2"/>
          </a:effectRef>
          <a:fontRef idx="minor">
            <a:schemeClr val="lt1"/>
          </a:fontRef>
        </p:style>
        <p:txBody>
          <a:bodyPr wrap="none" rtlCol="0" anchor="ctr">
            <a:spAutoFit/>
          </a:bodyPr>
          <a:lstStyle/>
          <a:p>
            <a:pPr algn="ctr"/>
            <a:r>
              <a:rPr lang="fi-FI" altLang="fi-FI" b="1" dirty="0">
                <a:solidFill>
                  <a:schemeClr val="bg1"/>
                </a:solidFill>
                <a:cs typeface="Arial" panose="020B0604020202020204" pitchFamily="34" charset="0"/>
              </a:rPr>
              <a:t>Johtopäätösten tekeminen ilman </a:t>
            </a:r>
            <a:r>
              <a:rPr lang="fi-FI" altLang="fi-FI" b="1">
                <a:solidFill>
                  <a:schemeClr val="bg1"/>
                </a:solidFill>
                <a:cs typeface="Arial" panose="020B0604020202020204" pitchFamily="34" charset="0"/>
              </a:rPr>
              <a:t>tulosten </a:t>
            </a:r>
            <a:r>
              <a:rPr lang="fi-FI" altLang="fi-FI" b="1" smtClean="0">
                <a:solidFill>
                  <a:schemeClr val="bg1"/>
                </a:solidFill>
                <a:cs typeface="Arial" panose="020B0604020202020204" pitchFamily="34" charset="0"/>
              </a:rPr>
              <a:t/>
            </a:r>
            <a:br>
              <a:rPr lang="fi-FI" altLang="fi-FI" b="1" smtClean="0">
                <a:solidFill>
                  <a:schemeClr val="bg1"/>
                </a:solidFill>
                <a:cs typeface="Arial" panose="020B0604020202020204" pitchFamily="34" charset="0"/>
              </a:rPr>
            </a:br>
            <a:r>
              <a:rPr lang="fi-FI" altLang="fi-FI" b="1" smtClean="0">
                <a:solidFill>
                  <a:schemeClr val="bg1"/>
                </a:solidFill>
                <a:cs typeface="Arial" panose="020B0604020202020204" pitchFamily="34" charset="0"/>
              </a:rPr>
              <a:t>tulkintaohjeita </a:t>
            </a:r>
            <a:r>
              <a:rPr lang="fi-FI" altLang="fi-FI" b="1" dirty="0">
                <a:solidFill>
                  <a:schemeClr val="bg1"/>
                </a:solidFill>
                <a:cs typeface="Arial" panose="020B0604020202020204" pitchFamily="34" charset="0"/>
              </a:rPr>
              <a:t>on ”</a:t>
            </a:r>
            <a:r>
              <a:rPr lang="fi-FI" altLang="fi-FI" b="1">
                <a:solidFill>
                  <a:schemeClr val="bg1"/>
                </a:solidFill>
                <a:cs typeface="Arial" panose="020B0604020202020204" pitchFamily="34" charset="0"/>
              </a:rPr>
              <a:t>mahdotonta</a:t>
            </a:r>
            <a:r>
              <a:rPr lang="fi-FI" altLang="fi-FI" b="1" smtClean="0">
                <a:solidFill>
                  <a:schemeClr val="bg1"/>
                </a:solidFill>
                <a:cs typeface="Arial" panose="020B0604020202020204" pitchFamily="34" charset="0"/>
              </a:rPr>
              <a:t>”.</a:t>
            </a:r>
            <a:endParaRPr lang="en-US" altLang="fi-FI" b="1" dirty="0">
              <a:solidFill>
                <a:schemeClr val="bg1"/>
              </a:solidFill>
              <a:cs typeface="Arial" panose="020B0604020202020204" pitchFamily="34" charset="0"/>
            </a:endParaRPr>
          </a:p>
        </p:txBody>
      </p:sp>
    </p:spTree>
    <p:extLst>
      <p:ext uri="{BB962C8B-B14F-4D97-AF65-F5344CB8AC3E}">
        <p14:creationId xmlns:p14="http://schemas.microsoft.com/office/powerpoint/2010/main" val="3674123508"/>
      </p:ext>
    </p:extLst>
  </p:cSld>
  <p:clrMapOvr>
    <a:masterClrMapping/>
  </p:clrMapOvr>
  <p:transition spd="med">
    <p:wip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4" name="Title 1"/>
          <p:cNvSpPr>
            <a:spLocks noGrp="1"/>
          </p:cNvSpPr>
          <p:nvPr>
            <p:ph type="title"/>
          </p:nvPr>
        </p:nvSpPr>
        <p:spPr>
          <a:xfrm>
            <a:off x="827088" y="332656"/>
            <a:ext cx="7489824" cy="1079500"/>
          </a:xfrm>
        </p:spPr>
        <p:txBody>
          <a:bodyPr/>
          <a:lstStyle/>
          <a:p>
            <a:r>
              <a:rPr lang="fi-FI" altLang="fi-FI" sz="2800" dirty="0" smtClean="0"/>
              <a:t>Viranomaisvaatimus laboratorioanalyysien osalta</a:t>
            </a:r>
          </a:p>
        </p:txBody>
      </p:sp>
      <p:sp>
        <p:nvSpPr>
          <p:cNvPr id="53253" name="Rectangle 3"/>
          <p:cNvSpPr>
            <a:spLocks noGrp="1" noChangeArrowheads="1"/>
          </p:cNvSpPr>
          <p:nvPr>
            <p:ph idx="1"/>
          </p:nvPr>
        </p:nvSpPr>
        <p:spPr/>
        <p:txBody>
          <a:bodyPr>
            <a:normAutofit/>
          </a:bodyPr>
          <a:lstStyle/>
          <a:p>
            <a:pPr marL="0" indent="0" eaLnBrk="1" hangingPunct="1">
              <a:lnSpc>
                <a:spcPct val="100000"/>
              </a:lnSpc>
              <a:buNone/>
              <a:defRPr/>
            </a:pPr>
            <a:r>
              <a:rPr lang="fi-FI" altLang="fi-FI" b="1" dirty="0" smtClean="0">
                <a:cs typeface="Arial" charset="0"/>
              </a:rPr>
              <a:t>Terveysvalvonta</a:t>
            </a:r>
          </a:p>
          <a:p>
            <a:pPr lvl="1" eaLnBrk="1" hangingPunct="1">
              <a:lnSpc>
                <a:spcPct val="100000"/>
              </a:lnSpc>
              <a:defRPr/>
            </a:pPr>
            <a:r>
              <a:rPr lang="fi-FI" altLang="fi-FI" dirty="0" smtClean="0">
                <a:cs typeface="Arial" charset="0"/>
              </a:rPr>
              <a:t>Tulee käyttää Eviran hyväksymiä laboratorioita ja Asumisterveysasetuksen ja sen soveltamisohjeen mukaisia menetelmiä tai</a:t>
            </a:r>
          </a:p>
          <a:p>
            <a:pPr lvl="1" eaLnBrk="1" hangingPunct="1">
              <a:lnSpc>
                <a:spcPct val="100000"/>
              </a:lnSpc>
              <a:defRPr/>
            </a:pPr>
            <a:r>
              <a:rPr lang="fi-FI" altLang="fi-FI" dirty="0">
                <a:cs typeface="Arial" charset="0"/>
              </a:rPr>
              <a:t>m</a:t>
            </a:r>
            <a:r>
              <a:rPr lang="fi-FI" altLang="fi-FI" dirty="0" smtClean="0">
                <a:cs typeface="Arial" charset="0"/>
              </a:rPr>
              <a:t>enetelmiä, joiden vastaavuus em. menetelmiin on osoitettu tai</a:t>
            </a:r>
          </a:p>
          <a:p>
            <a:pPr lvl="1" eaLnBrk="1" hangingPunct="1">
              <a:lnSpc>
                <a:spcPct val="100000"/>
              </a:lnSpc>
              <a:defRPr/>
            </a:pPr>
            <a:r>
              <a:rPr lang="fi-FI" altLang="fi-FI" dirty="0">
                <a:cs typeface="Arial" charset="0"/>
              </a:rPr>
              <a:t>m</a:t>
            </a:r>
            <a:r>
              <a:rPr lang="fi-FI" altLang="fi-FI" dirty="0" smtClean="0">
                <a:cs typeface="Arial" charset="0"/>
              </a:rPr>
              <a:t>enetelmiä joiden toimivuus käyttötarkoitukseen on osoitettu.</a:t>
            </a:r>
          </a:p>
          <a:p>
            <a:pPr marL="0" indent="0" eaLnBrk="1" hangingPunct="1">
              <a:lnSpc>
                <a:spcPct val="100000"/>
              </a:lnSpc>
              <a:buNone/>
              <a:defRPr/>
            </a:pPr>
            <a:endParaRPr lang="fi-FI" altLang="fi-FI" sz="2400" b="1" dirty="0" smtClean="0">
              <a:cs typeface="Arial" charset="0"/>
            </a:endParaRPr>
          </a:p>
          <a:p>
            <a:pPr marL="0" indent="0" eaLnBrk="1" hangingPunct="1">
              <a:lnSpc>
                <a:spcPct val="100000"/>
              </a:lnSpc>
              <a:buNone/>
              <a:defRPr/>
            </a:pPr>
            <a:r>
              <a:rPr lang="fi-FI" altLang="fi-FI" b="1" dirty="0" smtClean="0">
                <a:cs typeface="Arial" charset="0"/>
              </a:rPr>
              <a:t>Laboratorio</a:t>
            </a:r>
            <a:endParaRPr lang="fi-FI" altLang="fi-FI" sz="2400" b="1" dirty="0" smtClean="0">
              <a:cs typeface="Arial" charset="0"/>
            </a:endParaRPr>
          </a:p>
          <a:p>
            <a:pPr lvl="1" eaLnBrk="1" hangingPunct="1">
              <a:lnSpc>
                <a:spcPct val="100000"/>
              </a:lnSpc>
              <a:defRPr/>
            </a:pPr>
            <a:r>
              <a:rPr lang="fi-FI" altLang="fi-FI" dirty="0" smtClean="0">
                <a:cs typeface="Arial" charset="0"/>
              </a:rPr>
              <a:t>Akkreditointi tai arviointi plussaa</a:t>
            </a:r>
          </a:p>
          <a:p>
            <a:pPr marL="0" indent="0" eaLnBrk="1" hangingPunct="1">
              <a:lnSpc>
                <a:spcPct val="100000"/>
              </a:lnSpc>
              <a:buFontTx/>
              <a:buNone/>
              <a:defRPr/>
            </a:pPr>
            <a:endParaRPr lang="en-US" altLang="fi-FI" sz="2800" dirty="0" smtClean="0">
              <a:cs typeface="Arial" charset="0"/>
            </a:endParaRPr>
          </a:p>
        </p:txBody>
      </p:sp>
      <p:sp>
        <p:nvSpPr>
          <p:cNvPr id="53251" name="Footer Placeholder 4"/>
          <p:cNvSpPr>
            <a:spLocks noGrp="1"/>
          </p:cNvSpPr>
          <p:nvPr>
            <p:ph type="ftr" sz="quarter" idx="11"/>
          </p:nvPr>
        </p:nvSpPr>
        <p:spPr>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algn="ctr" eaLnBrk="1" hangingPunct="1">
              <a:lnSpc>
                <a:spcPct val="100000"/>
              </a:lnSpc>
              <a:spcBef>
                <a:spcPct val="0"/>
              </a:spcBef>
              <a:buClrTx/>
              <a:buFontTx/>
              <a:buNone/>
            </a:pPr>
            <a:r>
              <a:rPr lang="fi-FI" altLang="fi-FI" sz="1000" smtClean="0">
                <a:solidFill>
                  <a:schemeClr val="bg1"/>
                </a:solidFill>
              </a:rPr>
              <a:t>KIINKO </a:t>
            </a:r>
          </a:p>
        </p:txBody>
      </p:sp>
      <p:sp>
        <p:nvSpPr>
          <p:cNvPr id="53252" name="Slide Number Placeholder 5"/>
          <p:cNvSpPr>
            <a:spLocks noGrp="1"/>
          </p:cNvSpPr>
          <p:nvPr>
            <p:ph type="sldNum" sz="quarter" idx="12"/>
          </p:nvPr>
        </p:nvSpPr>
        <p:spPr>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algn="r" eaLnBrk="1" hangingPunct="1">
              <a:lnSpc>
                <a:spcPct val="100000"/>
              </a:lnSpc>
              <a:spcBef>
                <a:spcPct val="0"/>
              </a:spcBef>
              <a:buClrTx/>
              <a:buFontTx/>
              <a:buNone/>
            </a:pPr>
            <a:fld id="{F0F15F6B-4DED-4E89-95E7-F379580314D6}" type="slidenum">
              <a:rPr lang="fi-FI" altLang="fi-FI" sz="1000" smtClean="0">
                <a:solidFill>
                  <a:schemeClr val="bg1"/>
                </a:solidFill>
              </a:rPr>
              <a:pPr algn="r" eaLnBrk="1" hangingPunct="1">
                <a:lnSpc>
                  <a:spcPct val="100000"/>
                </a:lnSpc>
                <a:spcBef>
                  <a:spcPct val="0"/>
                </a:spcBef>
                <a:buClrTx/>
                <a:buFontTx/>
                <a:buNone/>
              </a:pPr>
              <a:t>48</a:t>
            </a:fld>
            <a:endParaRPr lang="fi-FI" altLang="fi-FI" sz="1000" smtClean="0">
              <a:solidFill>
                <a:schemeClr val="bg1"/>
              </a:solidFill>
            </a:endParaRPr>
          </a:p>
        </p:txBody>
      </p:sp>
    </p:spTree>
    <p:extLst>
      <p:ext uri="{BB962C8B-B14F-4D97-AF65-F5344CB8AC3E}">
        <p14:creationId xmlns:p14="http://schemas.microsoft.com/office/powerpoint/2010/main" val="48184658"/>
      </p:ext>
    </p:extLst>
  </p:cSld>
  <p:clrMapOvr>
    <a:masterClrMapping/>
  </p:clrMapOvr>
  <p:transition spd="med">
    <p:wip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3" name="Rectangle 2"/>
          <p:cNvSpPr>
            <a:spLocks noGrp="1" noChangeArrowheads="1"/>
          </p:cNvSpPr>
          <p:nvPr>
            <p:ph type="title"/>
          </p:nvPr>
        </p:nvSpPr>
        <p:spPr/>
        <p:txBody>
          <a:bodyPr/>
          <a:lstStyle/>
          <a:p>
            <a:pPr eaLnBrk="1" hangingPunct="1"/>
            <a:r>
              <a:rPr lang="fi-FI" altLang="fi-FI" sz="2800" dirty="0" smtClean="0">
                <a:latin typeface="Arial" panose="020B0604020202020204" pitchFamily="34" charset="0"/>
                <a:cs typeface="Arial" panose="020B0604020202020204" pitchFamily="34" charset="0"/>
              </a:rPr>
              <a:t>Viljelyyn perustuvat menetelmät</a:t>
            </a:r>
            <a:endParaRPr lang="en-US" altLang="fi-FI" sz="2800" dirty="0" smtClean="0">
              <a:latin typeface="Arial" panose="020B0604020202020204" pitchFamily="34" charset="0"/>
              <a:cs typeface="Arial" panose="020B0604020202020204" pitchFamily="34" charset="0"/>
            </a:endParaRPr>
          </a:p>
        </p:txBody>
      </p:sp>
      <p:sp>
        <p:nvSpPr>
          <p:cNvPr id="58374" name="Rectangle 3"/>
          <p:cNvSpPr>
            <a:spLocks noGrp="1" noChangeArrowheads="1"/>
          </p:cNvSpPr>
          <p:nvPr>
            <p:ph idx="1"/>
          </p:nvPr>
        </p:nvSpPr>
        <p:spPr/>
        <p:txBody>
          <a:bodyPr>
            <a:normAutofit/>
          </a:bodyPr>
          <a:lstStyle/>
          <a:p>
            <a:pPr eaLnBrk="1" hangingPunct="1">
              <a:lnSpc>
                <a:spcPct val="100000"/>
              </a:lnSpc>
            </a:pPr>
            <a:r>
              <a:rPr lang="fi-FI" altLang="fi-FI" sz="1800" b="1" dirty="0" smtClean="0">
                <a:latin typeface="Arial" panose="020B0604020202020204" pitchFamily="34" charset="0"/>
                <a:cs typeface="Arial" panose="020B0604020202020204" pitchFamily="34" charset="0"/>
              </a:rPr>
              <a:t>Normaalipitoisuudet tunnetaan</a:t>
            </a:r>
            <a:r>
              <a:rPr lang="fi-FI" altLang="fi-FI" sz="1800" dirty="0" smtClean="0">
                <a:latin typeface="Arial" panose="020B0604020202020204" pitchFamily="34" charset="0"/>
                <a:cs typeface="Arial" panose="020B0604020202020204" pitchFamily="34" charset="0"/>
              </a:rPr>
              <a:t>; epätavallinen pitoisuus on melko helppo havaita.</a:t>
            </a:r>
          </a:p>
          <a:p>
            <a:pPr eaLnBrk="1" hangingPunct="1">
              <a:lnSpc>
                <a:spcPct val="100000"/>
              </a:lnSpc>
            </a:pPr>
            <a:r>
              <a:rPr lang="fi-FI" altLang="fi-FI" sz="1800" b="1" dirty="0" smtClean="0">
                <a:latin typeface="Arial" panose="020B0604020202020204" pitchFamily="34" charset="0"/>
                <a:cs typeface="Arial" panose="020B0604020202020204" pitchFamily="34" charset="0"/>
              </a:rPr>
              <a:t>Normaalilajisto tunnetaan</a:t>
            </a:r>
            <a:r>
              <a:rPr lang="fi-FI" altLang="fi-FI" sz="1800" dirty="0" smtClean="0">
                <a:latin typeface="Arial" panose="020B0604020202020204" pitchFamily="34" charset="0"/>
                <a:cs typeface="Arial" panose="020B0604020202020204" pitchFamily="34" charset="0"/>
              </a:rPr>
              <a:t>, epätavallinen lajisto on melko helppo havaita.</a:t>
            </a:r>
          </a:p>
          <a:p>
            <a:pPr eaLnBrk="1" hangingPunct="1">
              <a:lnSpc>
                <a:spcPct val="100000"/>
              </a:lnSpc>
            </a:pPr>
            <a:r>
              <a:rPr lang="fi-FI" altLang="fi-FI" sz="1800" dirty="0" smtClean="0">
                <a:latin typeface="Arial" panose="020B0604020202020204" pitchFamily="34" charset="0"/>
                <a:cs typeface="Arial" panose="020B0604020202020204" pitchFamily="34" charset="0"/>
              </a:rPr>
              <a:t>Huono puoli on, että </a:t>
            </a:r>
            <a:r>
              <a:rPr lang="fi-FI" altLang="fi-FI" sz="1800" b="1" dirty="0" smtClean="0">
                <a:latin typeface="Arial" panose="020B0604020202020204" pitchFamily="34" charset="0"/>
                <a:cs typeface="Arial" panose="020B0604020202020204" pitchFamily="34" charset="0"/>
              </a:rPr>
              <a:t>vain osa haitallisista mikrobeista saadaan esiin.</a:t>
            </a:r>
          </a:p>
          <a:p>
            <a:pPr eaLnBrk="1" hangingPunct="1">
              <a:lnSpc>
                <a:spcPct val="100000"/>
              </a:lnSpc>
            </a:pPr>
            <a:r>
              <a:rPr lang="fi-FI" altLang="fi-FI" sz="1800" dirty="0" smtClean="0">
                <a:latin typeface="Arial" panose="020B0604020202020204" pitchFamily="34" charset="0"/>
                <a:cs typeface="Arial" panose="020B0604020202020204" pitchFamily="34" charset="0"/>
              </a:rPr>
              <a:t>Menetelmä on melko hidas </a:t>
            </a:r>
            <a:br>
              <a:rPr lang="fi-FI" altLang="fi-FI" sz="1800" dirty="0" smtClean="0">
                <a:latin typeface="Arial" panose="020B0604020202020204" pitchFamily="34" charset="0"/>
                <a:cs typeface="Arial" panose="020B0604020202020204" pitchFamily="34" charset="0"/>
              </a:rPr>
            </a:br>
            <a:r>
              <a:rPr lang="fi-FI" altLang="fi-FI" sz="1800" dirty="0" smtClean="0">
                <a:latin typeface="Arial" panose="020B0604020202020204" pitchFamily="34" charset="0"/>
                <a:cs typeface="Arial" panose="020B0604020202020204" pitchFamily="34" charset="0"/>
              </a:rPr>
              <a:t>(mikrobien kasvatus vie vähimmilläänkin 5-7 vrk), joten analyysivastaus</a:t>
            </a:r>
            <a:r>
              <a:rPr lang="fi-FI" altLang="fi-FI" sz="1800" dirty="0" smtClean="0">
                <a:latin typeface="Arial" panose="020B0604020202020204" pitchFamily="34" charset="0"/>
                <a:cs typeface="Arial" panose="020B0604020202020204" pitchFamily="34" charset="0"/>
                <a:sym typeface="Wingdings" panose="05000000000000000000" pitchFamily="2" charset="2"/>
              </a:rPr>
              <a:t> saadaan yleensä vasta 2-3 viikon kuluttua.</a:t>
            </a:r>
            <a:endParaRPr lang="en-US" altLang="fi-FI" sz="1800" dirty="0" smtClean="0">
              <a:latin typeface="Arial" panose="020B0604020202020204" pitchFamily="34" charset="0"/>
              <a:cs typeface="Arial" panose="020B0604020202020204" pitchFamily="34" charset="0"/>
            </a:endParaRPr>
          </a:p>
        </p:txBody>
      </p:sp>
      <p:sp>
        <p:nvSpPr>
          <p:cNvPr id="58371" name="Footer Placeholder 4"/>
          <p:cNvSpPr>
            <a:spLocks noGrp="1"/>
          </p:cNvSpPr>
          <p:nvPr>
            <p:ph type="ftr" sz="quarter" idx="11"/>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r>
              <a:rPr lang="fi-FI" altLang="fi-FI" smtClean="0">
                <a:solidFill>
                  <a:srgbClr val="FFFFFF"/>
                </a:solidFill>
              </a:rPr>
              <a:t>Rakennusterveysasiantuntijakoulutus / PALMENIA 2014</a:t>
            </a:r>
            <a:endParaRPr lang="fi-FI" altLang="fi-FI">
              <a:solidFill>
                <a:srgbClr val="FFFFFF"/>
              </a:solidFill>
            </a:endParaRPr>
          </a:p>
        </p:txBody>
      </p:sp>
      <p:sp>
        <p:nvSpPr>
          <p:cNvPr id="58372" name="Slide Number Placeholder 5"/>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0073C3AA-D89F-4B99-AF4B-36E706A74521}" type="slidenum">
              <a:rPr lang="fi-FI" altLang="fi-FI">
                <a:solidFill>
                  <a:srgbClr val="FFFFFF"/>
                </a:solidFill>
              </a:rPr>
              <a:pPr eaLnBrk="1" hangingPunct="1"/>
              <a:t>49</a:t>
            </a:fld>
            <a:endParaRPr lang="fi-FI" altLang="fi-FI">
              <a:solidFill>
                <a:srgbClr val="FFFFFF"/>
              </a:solidFill>
            </a:endParaRPr>
          </a:p>
        </p:txBody>
      </p:sp>
    </p:spTree>
    <p:extLst>
      <p:ext uri="{BB962C8B-B14F-4D97-AF65-F5344CB8AC3E}">
        <p14:creationId xmlns:p14="http://schemas.microsoft.com/office/powerpoint/2010/main" val="1888293865"/>
      </p:ext>
    </p:extLst>
  </p:cSld>
  <p:clrMapOvr>
    <a:masterClrMapping/>
  </p:clrMapOvr>
  <p:transition spd="med">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a:bodyPr>
          <a:lstStyle/>
          <a:p>
            <a:r>
              <a:rPr lang="fi-FI" altLang="fi-FI" sz="2800" dirty="0" smtClean="0">
                <a:ea typeface="ＭＳ Ｐゴシック" panose="020B0600070205080204" pitchFamily="34" charset="-128"/>
              </a:rPr>
              <a:t>Sisäilmaselvitys – moniammatillista asiantuntijapalvelua</a:t>
            </a:r>
            <a:endParaRPr lang="fi-FI" altLang="fi-FI" sz="2800" baseline="30000" dirty="0" smtClean="0">
              <a:ea typeface="ＭＳ Ｐゴシック" panose="020B0600070205080204" pitchFamily="34" charset="-128"/>
            </a:endParaRPr>
          </a:p>
        </p:txBody>
      </p:sp>
      <p:sp>
        <p:nvSpPr>
          <p:cNvPr id="2" name="Sisällön paikkamerkki 1"/>
          <p:cNvSpPr>
            <a:spLocks noGrp="1"/>
          </p:cNvSpPr>
          <p:nvPr>
            <p:ph idx="1"/>
          </p:nvPr>
        </p:nvSpPr>
        <p:spPr/>
        <p:txBody>
          <a:bodyPr>
            <a:normAutofit fontScale="92500" lnSpcReduction="20000"/>
          </a:bodyPr>
          <a:lstStyle/>
          <a:p>
            <a:pPr marL="0" indent="0">
              <a:buNone/>
              <a:defRPr/>
            </a:pPr>
            <a:r>
              <a:rPr lang="fi-FI" altLang="fi-FI" sz="1400" u="sng" dirty="0"/>
              <a:t>Erityisasiantuntijapalvelut</a:t>
            </a:r>
            <a:r>
              <a:rPr lang="fi-FI" altLang="fi-FI" sz="1400" dirty="0"/>
              <a:t> </a:t>
            </a:r>
          </a:p>
          <a:p>
            <a:pPr>
              <a:buFont typeface="Arial" charset="0"/>
              <a:buChar char="•"/>
              <a:defRPr/>
            </a:pPr>
            <a:r>
              <a:rPr lang="fi-FI" altLang="fi-FI" sz="1400" dirty="0" smtClean="0"/>
              <a:t>rakennustekninen </a:t>
            </a:r>
            <a:r>
              <a:rPr lang="fi-FI" altLang="fi-FI" sz="1400" dirty="0"/>
              <a:t>asiantuntemus,</a:t>
            </a:r>
          </a:p>
          <a:p>
            <a:pPr>
              <a:buFont typeface="Arial" charset="0"/>
              <a:buChar char="•"/>
              <a:defRPr/>
            </a:pPr>
            <a:r>
              <a:rPr lang="fi-FI" altLang="fi-FI" sz="1400" dirty="0" smtClean="0"/>
              <a:t>ilmanvaihtoselvitykset</a:t>
            </a:r>
            <a:r>
              <a:rPr lang="fi-FI" altLang="fi-FI" sz="1400" dirty="0"/>
              <a:t>,</a:t>
            </a:r>
          </a:p>
          <a:p>
            <a:pPr>
              <a:buFont typeface="Arial" charset="0"/>
              <a:buChar char="•"/>
              <a:defRPr/>
            </a:pPr>
            <a:r>
              <a:rPr lang="fi-FI" altLang="fi-FI" sz="1400" dirty="0" smtClean="0"/>
              <a:t>työyhteisöpalvelut</a:t>
            </a:r>
            <a:r>
              <a:rPr lang="fi-FI" altLang="fi-FI" sz="1400" dirty="0"/>
              <a:t>, </a:t>
            </a:r>
          </a:p>
          <a:p>
            <a:pPr>
              <a:buFont typeface="Arial" charset="0"/>
              <a:buChar char="•"/>
              <a:defRPr/>
            </a:pPr>
            <a:r>
              <a:rPr lang="fi-FI" altLang="fi-FI" sz="1400" dirty="0" smtClean="0"/>
              <a:t>lääketieteen </a:t>
            </a:r>
            <a:r>
              <a:rPr lang="fi-FI" altLang="fi-FI" sz="1400" dirty="0"/>
              <a:t>asiantuntemus, </a:t>
            </a:r>
          </a:p>
          <a:p>
            <a:pPr>
              <a:buFont typeface="Arial" charset="0"/>
              <a:buChar char="•"/>
              <a:defRPr/>
            </a:pPr>
            <a:r>
              <a:rPr lang="fi-FI" altLang="fi-FI" sz="1400" dirty="0" smtClean="0"/>
              <a:t>biomonitorointi </a:t>
            </a:r>
            <a:r>
              <a:rPr lang="fi-FI" altLang="fi-FI" sz="1400" dirty="0"/>
              <a:t>(</a:t>
            </a:r>
            <a:r>
              <a:rPr lang="fi-FI" altLang="fi-FI" sz="1400" dirty="0" err="1"/>
              <a:t>IgE</a:t>
            </a:r>
            <a:r>
              <a:rPr lang="fi-FI" altLang="fi-FI" sz="1400" dirty="0"/>
              <a:t>-vasta-aineanalyysit), </a:t>
            </a:r>
          </a:p>
          <a:p>
            <a:pPr>
              <a:buFont typeface="Arial" charset="0"/>
              <a:buChar char="•"/>
              <a:defRPr/>
            </a:pPr>
            <a:r>
              <a:rPr lang="fi-FI" altLang="fi-FI" sz="1400" dirty="0" smtClean="0"/>
              <a:t>riskinarviointi </a:t>
            </a:r>
            <a:r>
              <a:rPr lang="fi-FI" altLang="fi-FI" sz="1400" dirty="0"/>
              <a:t>(mm. sisäilmastokysely)</a:t>
            </a:r>
          </a:p>
          <a:p>
            <a:pPr>
              <a:buFont typeface="Arial" charset="0"/>
              <a:buChar char="•"/>
              <a:defRPr/>
            </a:pPr>
            <a:r>
              <a:rPr lang="fi-FI" altLang="fi-FI" sz="1400" dirty="0" smtClean="0"/>
              <a:t>sisäilma-asiantuntemus</a:t>
            </a:r>
            <a:r>
              <a:rPr lang="fi-FI" altLang="fi-FI" sz="1400" dirty="0"/>
              <a:t>.</a:t>
            </a:r>
          </a:p>
          <a:p>
            <a:pPr>
              <a:buFont typeface="Arial" charset="0"/>
              <a:buChar char="•"/>
              <a:defRPr/>
            </a:pPr>
            <a:endParaRPr lang="fi-FI" altLang="fi-FI" sz="1400" u="sng" dirty="0"/>
          </a:p>
          <a:p>
            <a:pPr marL="0" indent="0">
              <a:buNone/>
              <a:defRPr/>
            </a:pPr>
            <a:r>
              <a:rPr lang="fi-FI" altLang="fi-FI" sz="1400" u="sng" dirty="0"/>
              <a:t>Mittaukset</a:t>
            </a:r>
          </a:p>
          <a:p>
            <a:pPr>
              <a:buFont typeface="Arial" charset="0"/>
              <a:buChar char="•"/>
              <a:defRPr/>
            </a:pPr>
            <a:r>
              <a:rPr lang="fi-FI" altLang="fi-FI" sz="1400" dirty="0"/>
              <a:t>Kosteusmittaukset</a:t>
            </a:r>
          </a:p>
          <a:p>
            <a:pPr>
              <a:buFont typeface="Arial" charset="0"/>
              <a:buChar char="•"/>
              <a:defRPr/>
            </a:pPr>
            <a:r>
              <a:rPr lang="fi-FI" altLang="fi-FI" sz="1400" dirty="0"/>
              <a:t>Paine-eromittaukset</a:t>
            </a:r>
          </a:p>
          <a:p>
            <a:pPr>
              <a:buFont typeface="Arial" charset="0"/>
              <a:buChar char="•"/>
              <a:defRPr/>
            </a:pPr>
            <a:r>
              <a:rPr lang="fi-FI" altLang="fi-FI" sz="1400" dirty="0"/>
              <a:t>Ilmamäärä- tms. mittaukset</a:t>
            </a:r>
          </a:p>
          <a:p>
            <a:pPr>
              <a:buFont typeface="Arial" charset="0"/>
              <a:buChar char="•"/>
              <a:defRPr/>
            </a:pPr>
            <a:endParaRPr lang="fi-FI" altLang="fi-FI" sz="1400" dirty="0"/>
          </a:p>
          <a:p>
            <a:pPr marL="0" indent="0">
              <a:buNone/>
              <a:defRPr/>
            </a:pPr>
            <a:r>
              <a:rPr lang="fi-FI" altLang="fi-FI" sz="1400" u="sng" dirty="0"/>
              <a:t>Näytteenotto analyyseihin  ja laboratorioanalyysit</a:t>
            </a:r>
          </a:p>
          <a:p>
            <a:pPr>
              <a:buFont typeface="Arial" charset="0"/>
              <a:buChar char="•"/>
              <a:defRPr/>
            </a:pPr>
            <a:r>
              <a:rPr lang="fi-FI" altLang="fi-FI" sz="1400" dirty="0" smtClean="0"/>
              <a:t>mikrobiologia </a:t>
            </a:r>
            <a:r>
              <a:rPr lang="fi-FI" altLang="fi-FI" sz="1400" dirty="0"/>
              <a:t>(homeet, hiivat, bakteerit, ml. sädesienet, tms.) </a:t>
            </a:r>
          </a:p>
          <a:p>
            <a:pPr>
              <a:buFont typeface="Arial" charset="0"/>
              <a:buChar char="•"/>
              <a:defRPr/>
            </a:pPr>
            <a:r>
              <a:rPr lang="fi-FI" altLang="fi-FI" sz="1400" dirty="0" smtClean="0"/>
              <a:t>sisäilmakemia </a:t>
            </a:r>
            <a:r>
              <a:rPr lang="fi-FI" altLang="fi-FI" sz="1400" dirty="0"/>
              <a:t>(</a:t>
            </a:r>
            <a:r>
              <a:rPr lang="fi-FI" altLang="fi-FI" sz="1400" dirty="0" err="1"/>
              <a:t>VOC:t</a:t>
            </a:r>
            <a:r>
              <a:rPr lang="fi-FI" altLang="fi-FI" sz="1400" dirty="0"/>
              <a:t>, </a:t>
            </a:r>
            <a:r>
              <a:rPr lang="fi-FI" altLang="fi-FI" sz="1400" dirty="0" err="1"/>
              <a:t>endotoksiinit</a:t>
            </a:r>
            <a:r>
              <a:rPr lang="fi-FI" altLang="fi-FI" sz="1400" dirty="0"/>
              <a:t>, FA, </a:t>
            </a:r>
            <a:r>
              <a:rPr lang="fi-FI" altLang="fi-FI" sz="1400" dirty="0" err="1"/>
              <a:t>mykotoksiinit</a:t>
            </a:r>
            <a:r>
              <a:rPr lang="fi-FI" altLang="fi-FI" sz="1400" dirty="0"/>
              <a:t>, haitta-aineet), </a:t>
            </a:r>
          </a:p>
          <a:p>
            <a:pPr>
              <a:buFont typeface="Arial" charset="0"/>
              <a:buChar char="•"/>
              <a:defRPr/>
            </a:pPr>
            <a:r>
              <a:rPr lang="fi-FI" altLang="fi-FI" sz="1400" dirty="0" smtClean="0"/>
              <a:t>allergeenit</a:t>
            </a:r>
            <a:r>
              <a:rPr lang="fi-FI" altLang="fi-FI" sz="1400" dirty="0"/>
              <a:t>, </a:t>
            </a:r>
          </a:p>
          <a:p>
            <a:pPr>
              <a:buFont typeface="Arial" charset="0"/>
              <a:buChar char="•"/>
              <a:defRPr/>
            </a:pPr>
            <a:r>
              <a:rPr lang="fi-FI" altLang="fi-FI" sz="1400" dirty="0" smtClean="0"/>
              <a:t>punkit</a:t>
            </a:r>
            <a:r>
              <a:rPr lang="fi-FI" altLang="fi-FI" sz="1400" dirty="0"/>
              <a:t>, </a:t>
            </a:r>
          </a:p>
          <a:p>
            <a:pPr>
              <a:buFont typeface="Arial" charset="0"/>
              <a:buChar char="•"/>
              <a:defRPr/>
            </a:pPr>
            <a:r>
              <a:rPr lang="fi-FI" altLang="fi-FI" sz="1400" dirty="0" smtClean="0"/>
              <a:t>pölyt</a:t>
            </a:r>
            <a:r>
              <a:rPr lang="fi-FI" altLang="fi-FI" sz="1400" dirty="0"/>
              <a:t>, kuidut, asbesti. </a:t>
            </a:r>
          </a:p>
          <a:p>
            <a:pPr>
              <a:buFont typeface="Arial" charset="0"/>
              <a:buChar char="•"/>
            </a:pPr>
            <a:endParaRPr lang="fi-FI" sz="1400" dirty="0"/>
          </a:p>
        </p:txBody>
      </p:sp>
      <p:sp>
        <p:nvSpPr>
          <p:cNvPr id="8195"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fld id="{3424A083-D215-4D68-98EA-630602D5ACA4}" type="slidenum">
              <a:rPr lang="en-US" altLang="fi-FI" sz="900" smtClean="0">
                <a:solidFill>
                  <a:schemeClr val="tx1"/>
                </a:solidFill>
              </a:rPr>
              <a:pPr>
                <a:spcBef>
                  <a:spcPct val="0"/>
                </a:spcBef>
                <a:buClrTx/>
                <a:buFontTx/>
                <a:buNone/>
              </a:pPr>
              <a:t>5</a:t>
            </a:fld>
            <a:endParaRPr lang="en-US" altLang="fi-FI" sz="900" smtClean="0">
              <a:solidFill>
                <a:schemeClr val="tx1"/>
              </a:solidFill>
            </a:endParaRPr>
          </a:p>
        </p:txBody>
      </p:sp>
      <p:sp>
        <p:nvSpPr>
          <p:cNvPr id="8196" name="Text Box 4"/>
          <p:cNvSpPr txBox="1">
            <a:spLocks noChangeArrowheads="1"/>
          </p:cNvSpPr>
          <p:nvPr/>
        </p:nvSpPr>
        <p:spPr bwMode="auto">
          <a:xfrm>
            <a:off x="447675" y="3876675"/>
            <a:ext cx="184150" cy="366713"/>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eaLnBrk="1" hangingPunct="1">
              <a:spcBef>
                <a:spcPct val="0"/>
              </a:spcBef>
              <a:buClrTx/>
              <a:buFontTx/>
              <a:buNone/>
            </a:pPr>
            <a:endParaRPr lang="fi-FI" altLang="fi-FI" sz="1800">
              <a:solidFill>
                <a:schemeClr val="tx1"/>
              </a:solidFill>
            </a:endParaRPr>
          </a:p>
        </p:txBody>
      </p:sp>
    </p:spTree>
    <p:extLst>
      <p:ext uri="{BB962C8B-B14F-4D97-AF65-F5344CB8AC3E}">
        <p14:creationId xmlns:p14="http://schemas.microsoft.com/office/powerpoint/2010/main" val="3322002634"/>
      </p:ext>
    </p:extLst>
  </p:cSld>
  <p:clrMapOvr>
    <a:masterClrMapping/>
  </p:clrMapOvr>
  <p:transition spd="med">
    <p:wip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7" name="Rectangle 2"/>
          <p:cNvSpPr>
            <a:spLocks noGrp="1" noChangeArrowheads="1"/>
          </p:cNvSpPr>
          <p:nvPr>
            <p:ph type="title"/>
          </p:nvPr>
        </p:nvSpPr>
        <p:spPr/>
        <p:txBody>
          <a:bodyPr/>
          <a:lstStyle/>
          <a:p>
            <a:pPr eaLnBrk="1" hangingPunct="1"/>
            <a:r>
              <a:rPr lang="fi-FI" altLang="fi-FI" sz="2800" dirty="0" smtClean="0">
                <a:latin typeface="Arial" panose="020B0604020202020204" pitchFamily="34" charset="0"/>
                <a:cs typeface="Arial" panose="020B0604020202020204" pitchFamily="34" charset="0"/>
              </a:rPr>
              <a:t>Ei-viljelyyn perustuvat menetelmät</a:t>
            </a:r>
            <a:endParaRPr lang="en-US" altLang="fi-FI" sz="2800" dirty="0" smtClean="0">
              <a:latin typeface="Arial" panose="020B0604020202020204" pitchFamily="34" charset="0"/>
              <a:cs typeface="Arial" panose="020B0604020202020204" pitchFamily="34" charset="0"/>
            </a:endParaRPr>
          </a:p>
        </p:txBody>
      </p:sp>
      <p:sp>
        <p:nvSpPr>
          <p:cNvPr id="59398" name="Rectangle 3"/>
          <p:cNvSpPr>
            <a:spLocks noGrp="1" noChangeArrowheads="1"/>
          </p:cNvSpPr>
          <p:nvPr>
            <p:ph idx="1"/>
          </p:nvPr>
        </p:nvSpPr>
        <p:spPr/>
        <p:txBody>
          <a:bodyPr>
            <a:normAutofit/>
          </a:bodyPr>
          <a:lstStyle/>
          <a:p>
            <a:pPr eaLnBrk="1" hangingPunct="1">
              <a:lnSpc>
                <a:spcPct val="100000"/>
              </a:lnSpc>
            </a:pPr>
            <a:r>
              <a:rPr lang="fi-FI" altLang="fi-FI" sz="1800" dirty="0" smtClean="0">
                <a:latin typeface="Arial" panose="020B0604020202020204" pitchFamily="34" charset="0"/>
                <a:cs typeface="Arial" panose="020B0604020202020204" pitchFamily="34" charset="0"/>
              </a:rPr>
              <a:t>Kuvailevat </a:t>
            </a:r>
            <a:r>
              <a:rPr lang="fi-FI" altLang="fi-FI" sz="1800" dirty="0" err="1" smtClean="0">
                <a:latin typeface="Arial" panose="020B0604020202020204" pitchFamily="34" charset="0"/>
                <a:cs typeface="Arial" panose="020B0604020202020204" pitchFamily="34" charset="0"/>
              </a:rPr>
              <a:t>mikrobistoa</a:t>
            </a:r>
            <a:r>
              <a:rPr lang="fi-FI" altLang="fi-FI" sz="1800" dirty="0" smtClean="0">
                <a:latin typeface="Arial" panose="020B0604020202020204" pitchFamily="34" charset="0"/>
                <a:cs typeface="Arial" panose="020B0604020202020204" pitchFamily="34" charset="0"/>
              </a:rPr>
              <a:t> </a:t>
            </a:r>
            <a:r>
              <a:rPr lang="fi-FI" altLang="fi-FI" sz="1800" b="1" dirty="0" smtClean="0">
                <a:latin typeface="Arial" panose="020B0604020202020204" pitchFamily="34" charset="0"/>
                <a:cs typeface="Arial" panose="020B0604020202020204" pitchFamily="34" charset="0"/>
              </a:rPr>
              <a:t>määrällisesti ja laadullisesti eri tavoin</a:t>
            </a:r>
          </a:p>
          <a:p>
            <a:pPr eaLnBrk="1" hangingPunct="1">
              <a:lnSpc>
                <a:spcPct val="100000"/>
              </a:lnSpc>
            </a:pPr>
            <a:r>
              <a:rPr lang="fi-FI" altLang="fi-FI" sz="1800" b="1" dirty="0" smtClean="0">
                <a:latin typeface="Arial" panose="020B0604020202020204" pitchFamily="34" charset="0"/>
                <a:cs typeface="Arial" panose="020B0604020202020204" pitchFamily="34" charset="0"/>
              </a:rPr>
              <a:t>Eivät</a:t>
            </a:r>
            <a:r>
              <a:rPr lang="fi-FI" altLang="fi-FI" sz="1800" dirty="0" smtClean="0">
                <a:latin typeface="Arial" panose="020B0604020202020204" pitchFamily="34" charset="0"/>
                <a:cs typeface="Arial" panose="020B0604020202020204" pitchFamily="34" charset="0"/>
              </a:rPr>
              <a:t> pääasiassa </a:t>
            </a:r>
            <a:r>
              <a:rPr lang="fi-FI" altLang="fi-FI" sz="1800" b="1" dirty="0" smtClean="0">
                <a:latin typeface="Arial" panose="020B0604020202020204" pitchFamily="34" charset="0"/>
                <a:cs typeface="Arial" panose="020B0604020202020204" pitchFamily="34" charset="0"/>
              </a:rPr>
              <a:t>erottele</a:t>
            </a:r>
            <a:r>
              <a:rPr lang="fi-FI" altLang="fi-FI" sz="1800" dirty="0" smtClean="0">
                <a:latin typeface="Arial" panose="020B0604020202020204" pitchFamily="34" charset="0"/>
                <a:cs typeface="Arial" panose="020B0604020202020204" pitchFamily="34" charset="0"/>
              </a:rPr>
              <a:t> elinkykyisiä ja ei-elinkykyisiä (molemmilla merkitystä altistuksen kannalta)</a:t>
            </a:r>
          </a:p>
          <a:p>
            <a:pPr eaLnBrk="1" hangingPunct="1">
              <a:lnSpc>
                <a:spcPct val="100000"/>
              </a:lnSpc>
            </a:pPr>
            <a:r>
              <a:rPr lang="fi-FI" altLang="fi-FI" sz="1800" b="1" dirty="0" smtClean="0">
                <a:latin typeface="Arial" panose="020B0604020202020204" pitchFamily="34" charset="0"/>
                <a:cs typeface="Arial" panose="020B0604020202020204" pitchFamily="34" charset="0"/>
              </a:rPr>
              <a:t>Ei vertailuaineistoa</a:t>
            </a:r>
            <a:r>
              <a:rPr lang="fi-FI" altLang="fi-FI" sz="1800" dirty="0" smtClean="0">
                <a:latin typeface="Arial" panose="020B0604020202020204" pitchFamily="34" charset="0"/>
                <a:cs typeface="Arial" panose="020B0604020202020204" pitchFamily="34" charset="0"/>
              </a:rPr>
              <a:t> (vielä), joiden perusteella voisi erotella kosteusvauriorakennuksen vauriottomasta</a:t>
            </a:r>
            <a:endParaRPr lang="en-US" altLang="fi-FI" sz="1800" dirty="0" smtClean="0">
              <a:latin typeface="Arial" panose="020B0604020202020204" pitchFamily="34" charset="0"/>
              <a:cs typeface="Arial" panose="020B0604020202020204" pitchFamily="34" charset="0"/>
            </a:endParaRPr>
          </a:p>
        </p:txBody>
      </p:sp>
      <p:sp>
        <p:nvSpPr>
          <p:cNvPr id="59395" name="Footer Placeholder 4"/>
          <p:cNvSpPr>
            <a:spLocks noGrp="1"/>
          </p:cNvSpPr>
          <p:nvPr>
            <p:ph type="ftr" sz="quarter" idx="11"/>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r>
              <a:rPr lang="fi-FI" altLang="fi-FI" smtClean="0">
                <a:solidFill>
                  <a:srgbClr val="FFFFFF"/>
                </a:solidFill>
              </a:rPr>
              <a:t>Rakennusterveysasiantuntijakoulutus / PALMENIA 2014</a:t>
            </a:r>
            <a:endParaRPr lang="fi-FI" altLang="fi-FI">
              <a:solidFill>
                <a:srgbClr val="FFFFFF"/>
              </a:solidFill>
            </a:endParaRPr>
          </a:p>
        </p:txBody>
      </p:sp>
      <p:sp>
        <p:nvSpPr>
          <p:cNvPr id="59396" name="Slide Number Placeholder 5"/>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98A5983D-BE7D-4CA4-8C41-2F43B131874D}" type="slidenum">
              <a:rPr lang="fi-FI" altLang="fi-FI">
                <a:solidFill>
                  <a:srgbClr val="FFFFFF"/>
                </a:solidFill>
              </a:rPr>
              <a:pPr eaLnBrk="1" hangingPunct="1"/>
              <a:t>50</a:t>
            </a:fld>
            <a:endParaRPr lang="fi-FI" altLang="fi-FI">
              <a:solidFill>
                <a:srgbClr val="FFFFFF"/>
              </a:solidFill>
            </a:endParaRPr>
          </a:p>
        </p:txBody>
      </p:sp>
    </p:spTree>
    <p:extLst>
      <p:ext uri="{BB962C8B-B14F-4D97-AF65-F5344CB8AC3E}">
        <p14:creationId xmlns:p14="http://schemas.microsoft.com/office/powerpoint/2010/main" val="2449297087"/>
      </p:ext>
    </p:extLst>
  </p:cSld>
  <p:clrMapOvr>
    <a:masterClrMapping/>
  </p:clrMapOvr>
  <p:transition spd="med">
    <p:wip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9" name="Rectangle 2"/>
          <p:cNvSpPr>
            <a:spLocks noGrp="1" noChangeArrowheads="1"/>
          </p:cNvSpPr>
          <p:nvPr>
            <p:ph type="title"/>
          </p:nvPr>
        </p:nvSpPr>
        <p:spPr/>
        <p:txBody>
          <a:bodyPr/>
          <a:lstStyle/>
          <a:p>
            <a:pPr eaLnBrk="1" hangingPunct="1"/>
            <a:r>
              <a:rPr lang="en-GB" altLang="fi-FI" sz="2800" dirty="0" err="1" smtClean="0">
                <a:cs typeface="Times New Roman" pitchFamily="18" charset="0"/>
              </a:rPr>
              <a:t>Eri</a:t>
            </a:r>
            <a:r>
              <a:rPr lang="en-GB" altLang="fi-FI" sz="2800" dirty="0" smtClean="0">
                <a:cs typeface="Times New Roman" pitchFamily="18" charset="0"/>
              </a:rPr>
              <a:t> </a:t>
            </a:r>
            <a:r>
              <a:rPr lang="en-GB" altLang="fi-FI" sz="2800" dirty="0" err="1" smtClean="0">
                <a:cs typeface="Times New Roman" pitchFamily="18" charset="0"/>
              </a:rPr>
              <a:t>tapoja</a:t>
            </a:r>
            <a:r>
              <a:rPr lang="en-GB" altLang="fi-FI" sz="2800" dirty="0" smtClean="0">
                <a:cs typeface="Times New Roman" pitchFamily="18" charset="0"/>
              </a:rPr>
              <a:t> </a:t>
            </a:r>
            <a:r>
              <a:rPr lang="en-GB" altLang="fi-FI" sz="2800" dirty="0" err="1" smtClean="0">
                <a:cs typeface="Times New Roman" pitchFamily="18" charset="0"/>
              </a:rPr>
              <a:t>analysoida</a:t>
            </a:r>
            <a:r>
              <a:rPr lang="en-GB" altLang="fi-FI" sz="2800" dirty="0" smtClean="0">
                <a:cs typeface="Times New Roman" pitchFamily="18" charset="0"/>
              </a:rPr>
              <a:t> </a:t>
            </a:r>
            <a:r>
              <a:rPr lang="en-GB" altLang="fi-FI" sz="2800" dirty="0" err="1" smtClean="0">
                <a:cs typeface="Times New Roman" pitchFamily="18" charset="0"/>
              </a:rPr>
              <a:t>mikrobimäärää</a:t>
            </a:r>
            <a:r>
              <a:rPr lang="en-GB" altLang="fi-FI" sz="2800" dirty="0" smtClean="0"/>
              <a:t> </a:t>
            </a:r>
          </a:p>
        </p:txBody>
      </p:sp>
      <p:sp>
        <p:nvSpPr>
          <p:cNvPr id="2" name="Sisällön paikkamerkki 1"/>
          <p:cNvSpPr>
            <a:spLocks noGrp="1"/>
          </p:cNvSpPr>
          <p:nvPr>
            <p:ph idx="1"/>
          </p:nvPr>
        </p:nvSpPr>
        <p:spPr/>
        <p:txBody>
          <a:bodyPr>
            <a:normAutofit/>
          </a:bodyPr>
          <a:lstStyle/>
          <a:p>
            <a:pPr fontAlgn="base">
              <a:lnSpc>
                <a:spcPct val="85000"/>
              </a:lnSpc>
              <a:spcBef>
                <a:spcPct val="35000"/>
              </a:spcBef>
              <a:spcAft>
                <a:spcPct val="0"/>
              </a:spcAft>
              <a:buFontTx/>
              <a:buChar char="•"/>
            </a:pPr>
            <a:r>
              <a:rPr lang="en-GB" altLang="fi-FI" sz="1800" dirty="0" err="1">
                <a:solidFill>
                  <a:srgbClr val="000000"/>
                </a:solidFill>
                <a:cs typeface="Times New Roman" pitchFamily="18" charset="0"/>
              </a:rPr>
              <a:t>Kasvatusmenetelmät</a:t>
            </a:r>
            <a:r>
              <a:rPr lang="en-GB" altLang="fi-FI" sz="1800" dirty="0">
                <a:solidFill>
                  <a:srgbClr val="000000"/>
                </a:solidFill>
                <a:cs typeface="Times New Roman" pitchFamily="18" charset="0"/>
              </a:rPr>
              <a:t> (</a:t>
            </a:r>
            <a:r>
              <a:rPr lang="en-GB" altLang="fi-FI" sz="1800" dirty="0" err="1">
                <a:solidFill>
                  <a:srgbClr val="000000"/>
                </a:solidFill>
                <a:cs typeface="Times New Roman" pitchFamily="18" charset="0"/>
              </a:rPr>
              <a:t>viljely</a:t>
            </a:r>
            <a:r>
              <a:rPr lang="en-GB" altLang="fi-FI" sz="1800" dirty="0">
                <a:solidFill>
                  <a:srgbClr val="000000"/>
                </a:solidFill>
                <a:cs typeface="Times New Roman" pitchFamily="18" charset="0"/>
              </a:rPr>
              <a:t>)</a:t>
            </a:r>
          </a:p>
          <a:p>
            <a:pPr fontAlgn="base">
              <a:lnSpc>
                <a:spcPct val="85000"/>
              </a:lnSpc>
              <a:spcBef>
                <a:spcPct val="35000"/>
              </a:spcBef>
              <a:spcAft>
                <a:spcPct val="0"/>
              </a:spcAft>
              <a:buFontTx/>
              <a:buChar char="•"/>
            </a:pPr>
            <a:r>
              <a:rPr lang="en-GB" altLang="fi-FI" sz="1800" dirty="0" err="1">
                <a:solidFill>
                  <a:srgbClr val="000000"/>
                </a:solidFill>
                <a:cs typeface="Times New Roman" pitchFamily="18" charset="0"/>
              </a:rPr>
              <a:t>Suoramikroskopointi</a:t>
            </a:r>
            <a:endParaRPr lang="en-GB" altLang="fi-FI" sz="1800" dirty="0">
              <a:solidFill>
                <a:srgbClr val="000000"/>
              </a:solidFill>
              <a:cs typeface="Times New Roman" pitchFamily="18" charset="0"/>
            </a:endParaRPr>
          </a:p>
          <a:p>
            <a:pPr fontAlgn="base">
              <a:lnSpc>
                <a:spcPct val="85000"/>
              </a:lnSpc>
              <a:spcBef>
                <a:spcPct val="35000"/>
              </a:spcBef>
              <a:spcAft>
                <a:spcPct val="0"/>
              </a:spcAft>
              <a:buFontTx/>
              <a:buChar char="•"/>
            </a:pPr>
            <a:r>
              <a:rPr lang="en-GB" altLang="fi-FI" sz="1800" dirty="0" err="1">
                <a:solidFill>
                  <a:srgbClr val="000000"/>
                </a:solidFill>
                <a:cs typeface="Times New Roman" pitchFamily="18" charset="0"/>
              </a:rPr>
              <a:t>Mikrobispesifinen</a:t>
            </a:r>
            <a:r>
              <a:rPr lang="en-GB" altLang="fi-FI" sz="1800" dirty="0">
                <a:solidFill>
                  <a:srgbClr val="000000"/>
                </a:solidFill>
                <a:cs typeface="Times New Roman" pitchFamily="18" charset="0"/>
              </a:rPr>
              <a:t> </a:t>
            </a:r>
            <a:r>
              <a:rPr lang="en-GB" altLang="fi-FI" sz="1800" dirty="0" err="1">
                <a:solidFill>
                  <a:srgbClr val="000000"/>
                </a:solidFill>
                <a:cs typeface="Times New Roman" pitchFamily="18" charset="0"/>
              </a:rPr>
              <a:t>qPCR</a:t>
            </a:r>
            <a:r>
              <a:rPr lang="en-GB" altLang="fi-FI" sz="1800" dirty="0">
                <a:solidFill>
                  <a:srgbClr val="000000"/>
                </a:solidFill>
                <a:cs typeface="Times New Roman" pitchFamily="18" charset="0"/>
              </a:rPr>
              <a:t> </a:t>
            </a:r>
          </a:p>
          <a:p>
            <a:pPr fontAlgn="base">
              <a:lnSpc>
                <a:spcPct val="85000"/>
              </a:lnSpc>
              <a:spcBef>
                <a:spcPct val="35000"/>
              </a:spcBef>
              <a:spcAft>
                <a:spcPct val="0"/>
              </a:spcAft>
              <a:buFontTx/>
              <a:buChar char="•"/>
            </a:pPr>
            <a:r>
              <a:rPr lang="en-GB" altLang="fi-FI" sz="1800" dirty="0" err="1">
                <a:solidFill>
                  <a:srgbClr val="000000"/>
                </a:solidFill>
                <a:cs typeface="Times New Roman" pitchFamily="18" charset="0"/>
              </a:rPr>
              <a:t>Endotoksiini</a:t>
            </a:r>
            <a:r>
              <a:rPr lang="en-GB" altLang="fi-FI" sz="1800" dirty="0">
                <a:solidFill>
                  <a:srgbClr val="000000"/>
                </a:solidFill>
                <a:cs typeface="Times New Roman" pitchFamily="18" charset="0"/>
              </a:rPr>
              <a:t>, </a:t>
            </a:r>
            <a:r>
              <a:rPr lang="el-GR" altLang="fi-FI" sz="1800" dirty="0">
                <a:solidFill>
                  <a:srgbClr val="000000"/>
                </a:solidFill>
                <a:cs typeface="Tahoma" pitchFamily="34" charset="0"/>
              </a:rPr>
              <a:t>β</a:t>
            </a:r>
            <a:r>
              <a:rPr lang="en-GB" altLang="fi-FI" sz="1800" dirty="0">
                <a:solidFill>
                  <a:srgbClr val="000000"/>
                </a:solidFill>
                <a:cs typeface="Times New Roman" pitchFamily="18" charset="0"/>
              </a:rPr>
              <a:t>(1-&gt;3)-</a:t>
            </a:r>
            <a:r>
              <a:rPr lang="en-GB" altLang="fi-FI" sz="1800" dirty="0" err="1">
                <a:solidFill>
                  <a:srgbClr val="000000"/>
                </a:solidFill>
                <a:cs typeface="Times New Roman" pitchFamily="18" charset="0"/>
              </a:rPr>
              <a:t>glukaani</a:t>
            </a:r>
            <a:r>
              <a:rPr lang="en-GB" altLang="fi-FI" sz="1800" dirty="0">
                <a:solidFill>
                  <a:srgbClr val="000000"/>
                </a:solidFill>
                <a:cs typeface="Times New Roman" pitchFamily="18" charset="0"/>
              </a:rPr>
              <a:t>, ESP-Pen/Asp</a:t>
            </a:r>
          </a:p>
          <a:p>
            <a:pPr fontAlgn="base">
              <a:lnSpc>
                <a:spcPct val="85000"/>
              </a:lnSpc>
              <a:spcBef>
                <a:spcPct val="35000"/>
              </a:spcBef>
              <a:spcAft>
                <a:spcPct val="0"/>
              </a:spcAft>
              <a:buFontTx/>
              <a:buChar char="•"/>
            </a:pPr>
            <a:r>
              <a:rPr lang="en-GB" altLang="fi-FI" sz="1800" dirty="0" err="1">
                <a:solidFill>
                  <a:srgbClr val="000000"/>
                </a:solidFill>
                <a:cs typeface="Times New Roman" pitchFamily="18" charset="0"/>
              </a:rPr>
              <a:t>Ergosteroli</a:t>
            </a:r>
            <a:r>
              <a:rPr lang="en-GB" altLang="fi-FI" sz="1800" dirty="0">
                <a:solidFill>
                  <a:srgbClr val="000000"/>
                </a:solidFill>
                <a:cs typeface="Times New Roman" pitchFamily="18" charset="0"/>
              </a:rPr>
              <a:t>, </a:t>
            </a:r>
            <a:r>
              <a:rPr lang="en-GB" altLang="fi-FI" sz="1800" dirty="0" err="1">
                <a:solidFill>
                  <a:srgbClr val="000000"/>
                </a:solidFill>
                <a:cs typeface="Times New Roman" pitchFamily="18" charset="0"/>
              </a:rPr>
              <a:t>muramiinihappo</a:t>
            </a:r>
            <a:r>
              <a:rPr lang="en-GB" altLang="fi-FI" sz="1800" dirty="0">
                <a:solidFill>
                  <a:srgbClr val="000000"/>
                </a:solidFill>
                <a:cs typeface="Times New Roman" pitchFamily="18" charset="0"/>
              </a:rPr>
              <a:t>, 3-OHFA</a:t>
            </a:r>
          </a:p>
          <a:p>
            <a:pPr fontAlgn="base">
              <a:lnSpc>
                <a:spcPct val="85000"/>
              </a:lnSpc>
              <a:spcBef>
                <a:spcPct val="35000"/>
              </a:spcBef>
              <a:spcAft>
                <a:spcPct val="0"/>
              </a:spcAft>
              <a:buFontTx/>
              <a:buChar char="•"/>
            </a:pPr>
            <a:r>
              <a:rPr lang="en-GB" altLang="fi-FI" sz="1800" dirty="0" err="1">
                <a:solidFill>
                  <a:srgbClr val="000000"/>
                </a:solidFill>
                <a:cs typeface="Times New Roman" pitchFamily="18" charset="0"/>
              </a:rPr>
              <a:t>Allergeenien</a:t>
            </a:r>
            <a:r>
              <a:rPr lang="en-GB" altLang="fi-FI" sz="1800" dirty="0">
                <a:solidFill>
                  <a:srgbClr val="000000"/>
                </a:solidFill>
                <a:cs typeface="Times New Roman" pitchFamily="18" charset="0"/>
              </a:rPr>
              <a:t> </a:t>
            </a:r>
            <a:r>
              <a:rPr lang="en-GB" altLang="fi-FI" sz="1800" dirty="0" err="1">
                <a:solidFill>
                  <a:srgbClr val="000000"/>
                </a:solidFill>
                <a:cs typeface="Times New Roman" pitchFamily="18" charset="0"/>
              </a:rPr>
              <a:t>immunokemialliset</a:t>
            </a:r>
            <a:r>
              <a:rPr lang="en-GB" altLang="fi-FI" sz="1800" dirty="0">
                <a:solidFill>
                  <a:srgbClr val="000000"/>
                </a:solidFill>
                <a:cs typeface="Times New Roman" pitchFamily="18" charset="0"/>
              </a:rPr>
              <a:t> </a:t>
            </a:r>
            <a:r>
              <a:rPr lang="en-GB" altLang="fi-FI" sz="1800" dirty="0" err="1">
                <a:solidFill>
                  <a:srgbClr val="000000"/>
                </a:solidFill>
                <a:cs typeface="Times New Roman" pitchFamily="18" charset="0"/>
              </a:rPr>
              <a:t>määritykset</a:t>
            </a:r>
            <a:endParaRPr lang="en-GB" altLang="fi-FI" sz="1800" dirty="0">
              <a:solidFill>
                <a:srgbClr val="000000"/>
              </a:solidFill>
              <a:cs typeface="Times New Roman" pitchFamily="18" charset="0"/>
            </a:endParaRPr>
          </a:p>
          <a:p>
            <a:pPr fontAlgn="base">
              <a:lnSpc>
                <a:spcPct val="85000"/>
              </a:lnSpc>
              <a:spcBef>
                <a:spcPct val="35000"/>
              </a:spcBef>
              <a:spcAft>
                <a:spcPct val="0"/>
              </a:spcAft>
              <a:buFontTx/>
              <a:buChar char="•"/>
            </a:pPr>
            <a:r>
              <a:rPr lang="en-GB" altLang="fi-FI" sz="1800" dirty="0">
                <a:solidFill>
                  <a:srgbClr val="000000"/>
                </a:solidFill>
                <a:cs typeface="Times New Roman" pitchFamily="18" charset="0"/>
              </a:rPr>
              <a:t>DNA fingerprinting (</a:t>
            </a:r>
            <a:r>
              <a:rPr lang="en-GB" altLang="fi-FI" sz="1800" dirty="0" err="1">
                <a:solidFill>
                  <a:srgbClr val="000000"/>
                </a:solidFill>
                <a:cs typeface="Times New Roman" pitchFamily="18" charset="0"/>
              </a:rPr>
              <a:t>kvalitatiivinen</a:t>
            </a:r>
            <a:r>
              <a:rPr lang="en-GB" altLang="fi-FI" sz="1800" dirty="0">
                <a:solidFill>
                  <a:srgbClr val="000000"/>
                </a:solidFill>
                <a:cs typeface="Times New Roman" pitchFamily="18" charset="0"/>
              </a:rPr>
              <a:t>) ja </a:t>
            </a:r>
            <a:r>
              <a:rPr lang="en-GB" altLang="fi-FI" sz="1800" dirty="0" err="1">
                <a:solidFill>
                  <a:srgbClr val="000000"/>
                </a:solidFill>
                <a:cs typeface="Times New Roman" pitchFamily="18" charset="0"/>
              </a:rPr>
              <a:t>sekvensointi</a:t>
            </a:r>
            <a:endParaRPr lang="en-GB" altLang="fi-FI" sz="1800" dirty="0">
              <a:solidFill>
                <a:srgbClr val="000000"/>
              </a:solidFill>
              <a:cs typeface="Times New Roman" pitchFamily="18" charset="0"/>
            </a:endParaRPr>
          </a:p>
          <a:p>
            <a:pPr marL="0" indent="0">
              <a:buNone/>
            </a:pPr>
            <a:endParaRPr lang="fi-FI" sz="1800" dirty="0"/>
          </a:p>
        </p:txBody>
      </p:sp>
      <p:sp>
        <p:nvSpPr>
          <p:cNvPr id="57347" name="Footer Placeholder 4"/>
          <p:cNvSpPr>
            <a:spLocks noGrp="1"/>
          </p:cNvSpPr>
          <p:nvPr>
            <p:ph type="ftr" sz="quarter" idx="11"/>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r>
              <a:rPr lang="fi-FI" altLang="fi-FI" smtClean="0">
                <a:solidFill>
                  <a:srgbClr val="FFFFFF"/>
                </a:solidFill>
              </a:rPr>
              <a:t>Rakennusterveysasiantuntijakoulutus / PALMENIA 2014</a:t>
            </a:r>
            <a:endParaRPr lang="fi-FI" altLang="fi-FI">
              <a:solidFill>
                <a:srgbClr val="FFFFFF"/>
              </a:solidFill>
            </a:endParaRPr>
          </a:p>
        </p:txBody>
      </p:sp>
      <p:sp>
        <p:nvSpPr>
          <p:cNvPr id="57348" name="Slide Number Placeholder 5"/>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21175F4D-1DDB-4F3C-A67B-9AF5E8113D1B}" type="slidenum">
              <a:rPr lang="fi-FI" altLang="fi-FI">
                <a:solidFill>
                  <a:srgbClr val="FFFFFF"/>
                </a:solidFill>
              </a:rPr>
              <a:pPr eaLnBrk="1" hangingPunct="1"/>
              <a:t>51</a:t>
            </a:fld>
            <a:endParaRPr lang="fi-FI" altLang="fi-FI">
              <a:solidFill>
                <a:srgbClr val="FFFFFF"/>
              </a:solidFill>
            </a:endParaRPr>
          </a:p>
        </p:txBody>
      </p:sp>
      <p:sp>
        <p:nvSpPr>
          <p:cNvPr id="3" name="Tekstiruutu 2"/>
          <p:cNvSpPr txBox="1"/>
          <p:nvPr/>
        </p:nvSpPr>
        <p:spPr>
          <a:xfrm>
            <a:off x="2120317" y="4509120"/>
            <a:ext cx="4373313" cy="369332"/>
          </a:xfrm>
          <a:prstGeom prst="rect">
            <a:avLst/>
          </a:prstGeom>
        </p:spPr>
        <p:style>
          <a:lnRef idx="3">
            <a:schemeClr val="lt1"/>
          </a:lnRef>
          <a:fillRef idx="1">
            <a:schemeClr val="accent2"/>
          </a:fillRef>
          <a:effectRef idx="1">
            <a:schemeClr val="accent2"/>
          </a:effectRef>
          <a:fontRef idx="minor">
            <a:schemeClr val="lt1"/>
          </a:fontRef>
        </p:style>
        <p:txBody>
          <a:bodyPr wrap="none" rtlCol="0" anchor="ctr">
            <a:spAutoFit/>
          </a:bodyPr>
          <a:lstStyle/>
          <a:p>
            <a:pPr algn="ctr"/>
            <a:r>
              <a:rPr lang="en-GB" altLang="fi-FI" b="1" dirty="0">
                <a:solidFill>
                  <a:schemeClr val="bg1"/>
                </a:solidFill>
                <a:cs typeface="Times New Roman" pitchFamily="18" charset="0"/>
                <a:sym typeface="Wingdings" panose="05000000000000000000" pitchFamily="2" charset="2"/>
              </a:rPr>
              <a:t></a:t>
            </a:r>
            <a:r>
              <a:rPr lang="en-GB" altLang="fi-FI" b="1" dirty="0">
                <a:solidFill>
                  <a:schemeClr val="bg1"/>
                </a:solidFill>
                <a:cs typeface="Times New Roman" pitchFamily="18" charset="0"/>
              </a:rPr>
              <a:t> </a:t>
            </a:r>
            <a:r>
              <a:rPr lang="en-GB" altLang="fi-FI" b="1" dirty="0" err="1">
                <a:solidFill>
                  <a:schemeClr val="bg1"/>
                </a:solidFill>
                <a:cs typeface="Times New Roman" pitchFamily="18" charset="0"/>
              </a:rPr>
              <a:t>Mikään</a:t>
            </a:r>
            <a:r>
              <a:rPr lang="en-GB" altLang="fi-FI" b="1" dirty="0">
                <a:solidFill>
                  <a:schemeClr val="bg1"/>
                </a:solidFill>
                <a:cs typeface="Times New Roman" pitchFamily="18" charset="0"/>
              </a:rPr>
              <a:t> </a:t>
            </a:r>
            <a:r>
              <a:rPr lang="en-GB" altLang="fi-FI" b="1" dirty="0" err="1">
                <a:solidFill>
                  <a:schemeClr val="bg1"/>
                </a:solidFill>
                <a:cs typeface="Times New Roman" pitchFamily="18" charset="0"/>
              </a:rPr>
              <a:t>ei</a:t>
            </a:r>
            <a:r>
              <a:rPr lang="en-GB" altLang="fi-FI" b="1" dirty="0">
                <a:solidFill>
                  <a:schemeClr val="bg1"/>
                </a:solidFill>
                <a:cs typeface="Times New Roman" pitchFamily="18" charset="0"/>
              </a:rPr>
              <a:t> </a:t>
            </a:r>
            <a:r>
              <a:rPr lang="en-GB" altLang="fi-FI" b="1" dirty="0" err="1">
                <a:solidFill>
                  <a:schemeClr val="bg1"/>
                </a:solidFill>
                <a:cs typeface="Times New Roman" pitchFamily="18" charset="0"/>
              </a:rPr>
              <a:t>kuvaa</a:t>
            </a:r>
            <a:r>
              <a:rPr lang="en-GB" altLang="fi-FI" b="1" dirty="0">
                <a:solidFill>
                  <a:schemeClr val="bg1"/>
                </a:solidFill>
                <a:cs typeface="Times New Roman" pitchFamily="18" charset="0"/>
              </a:rPr>
              <a:t> </a:t>
            </a:r>
            <a:r>
              <a:rPr lang="en-GB" altLang="fi-FI" b="1" dirty="0" err="1">
                <a:solidFill>
                  <a:schemeClr val="bg1"/>
                </a:solidFill>
                <a:cs typeface="Times New Roman" pitchFamily="18" charset="0"/>
              </a:rPr>
              <a:t>täysin</a:t>
            </a:r>
            <a:r>
              <a:rPr lang="en-GB" altLang="fi-FI" b="1" dirty="0">
                <a:solidFill>
                  <a:schemeClr val="bg1"/>
                </a:solidFill>
                <a:cs typeface="Times New Roman" pitchFamily="18" charset="0"/>
              </a:rPr>
              <a:t> </a:t>
            </a:r>
            <a:r>
              <a:rPr lang="en-GB" altLang="fi-FI" b="1" dirty="0" err="1">
                <a:solidFill>
                  <a:schemeClr val="bg1"/>
                </a:solidFill>
                <a:cs typeface="Times New Roman" pitchFamily="18" charset="0"/>
              </a:rPr>
              <a:t>altistumista</a:t>
            </a:r>
            <a:r>
              <a:rPr lang="en-GB" altLang="fi-FI" b="1" dirty="0">
                <a:solidFill>
                  <a:schemeClr val="bg1"/>
                </a:solidFill>
                <a:cs typeface="Times New Roman" pitchFamily="18" charset="0"/>
              </a:rPr>
              <a:t> </a:t>
            </a:r>
          </a:p>
        </p:txBody>
      </p:sp>
    </p:spTree>
    <p:extLst>
      <p:ext uri="{BB962C8B-B14F-4D97-AF65-F5344CB8AC3E}">
        <p14:creationId xmlns:p14="http://schemas.microsoft.com/office/powerpoint/2010/main" val="3370260580"/>
      </p:ext>
    </p:extLst>
  </p:cSld>
  <p:clrMapOvr>
    <a:masterClrMapping/>
  </p:clrMapOvr>
  <p:transition spd="med">
    <p:wip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1"/>
          <p:cNvSpPr>
            <a:spLocks noGrp="1"/>
          </p:cNvSpPr>
          <p:nvPr>
            <p:ph type="title"/>
          </p:nvPr>
        </p:nvSpPr>
        <p:spPr/>
        <p:txBody>
          <a:bodyPr/>
          <a:lstStyle/>
          <a:p>
            <a:r>
              <a:rPr lang="fi-FI" altLang="fi-FI" sz="2800" dirty="0" smtClean="0"/>
              <a:t>Entä muut menetelmät mikrobiologisten epäpuhtauksien toteamisessa?</a:t>
            </a:r>
          </a:p>
        </p:txBody>
      </p:sp>
      <p:sp>
        <p:nvSpPr>
          <p:cNvPr id="96259" name="Content Placeholder 2"/>
          <p:cNvSpPr>
            <a:spLocks noGrp="1"/>
          </p:cNvSpPr>
          <p:nvPr>
            <p:ph idx="1"/>
          </p:nvPr>
        </p:nvSpPr>
        <p:spPr/>
        <p:txBody>
          <a:bodyPr>
            <a:normAutofit/>
          </a:bodyPr>
          <a:lstStyle/>
          <a:p>
            <a:pPr eaLnBrk="1" hangingPunct="1"/>
            <a:r>
              <a:rPr lang="fi-FI" altLang="fi-FI" sz="1800" b="1" dirty="0" smtClean="0"/>
              <a:t>Mikrobien haihtuvia aineenvaihduntatuotteita   </a:t>
            </a:r>
            <a:r>
              <a:rPr lang="fi-FI" altLang="fi-FI" sz="1800" dirty="0" smtClean="0"/>
              <a:t>(MVOC) (homeen haju) –  myös muita lähteitä </a:t>
            </a:r>
            <a:r>
              <a:rPr lang="fi-FI" altLang="fi-FI" sz="1800" dirty="0" smtClean="0">
                <a:sym typeface="Wingdings" pitchFamily="2" charset="2"/>
              </a:rPr>
              <a:t> ei mikrobivaurioiden toteamiseen</a:t>
            </a:r>
            <a:r>
              <a:rPr lang="fi-FI" altLang="fi-FI" sz="1800" dirty="0" smtClean="0"/>
              <a:t> </a:t>
            </a:r>
          </a:p>
          <a:p>
            <a:pPr eaLnBrk="1" hangingPunct="1"/>
            <a:endParaRPr lang="fi-FI" altLang="fi-FI" sz="1800" b="1" dirty="0" smtClean="0"/>
          </a:p>
          <a:p>
            <a:pPr eaLnBrk="1" hangingPunct="1"/>
            <a:r>
              <a:rPr lang="fi-FI" altLang="fi-FI" sz="1800" b="1" dirty="0" smtClean="0"/>
              <a:t>Mikrobitoksiinit</a:t>
            </a:r>
            <a:r>
              <a:rPr lang="fi-FI" altLang="fi-FI" sz="1800" dirty="0" smtClean="0"/>
              <a:t>  – yleisyyttä ja pitoisuuksia selvitetään, ei tiedetä normaalipitoisuuksia </a:t>
            </a:r>
            <a:r>
              <a:rPr lang="fi-FI" altLang="fi-FI" sz="1800" dirty="0" smtClean="0">
                <a:sym typeface="Wingdings" pitchFamily="2" charset="2"/>
              </a:rPr>
              <a:t> ei mikrobivaurioiden toteamiseen</a:t>
            </a:r>
          </a:p>
          <a:p>
            <a:pPr eaLnBrk="1" hangingPunct="1"/>
            <a:endParaRPr lang="fi-FI" altLang="fi-FI" sz="1800" b="1" dirty="0">
              <a:sym typeface="Wingdings" pitchFamily="2" charset="2"/>
            </a:endParaRPr>
          </a:p>
          <a:p>
            <a:pPr eaLnBrk="1" hangingPunct="1"/>
            <a:r>
              <a:rPr lang="fi-FI" altLang="fi-FI" sz="1800" b="1" dirty="0" smtClean="0"/>
              <a:t>Toksisuustestaus </a:t>
            </a:r>
            <a:r>
              <a:rPr lang="fi-FI" altLang="fi-FI" sz="1800" dirty="0" smtClean="0"/>
              <a:t>– myös muut kuin mikrobitekijät voivat aiheuttaa toksisuutta </a:t>
            </a:r>
            <a:r>
              <a:rPr lang="fi-FI" altLang="fi-FI" sz="1800" dirty="0" smtClean="0">
                <a:sym typeface="Wingdings" pitchFamily="2" charset="2"/>
              </a:rPr>
              <a:t>p</a:t>
            </a:r>
            <a:r>
              <a:rPr lang="en-US" altLang="fi-FI" sz="1800" dirty="0" err="1" smtClean="0"/>
              <a:t>ölynäytteen</a:t>
            </a:r>
            <a:r>
              <a:rPr lang="en-US" altLang="fi-FI" sz="1800" dirty="0" smtClean="0"/>
              <a:t> </a:t>
            </a:r>
            <a:r>
              <a:rPr lang="en-US" altLang="fi-FI" sz="1800" dirty="0" err="1" smtClean="0"/>
              <a:t>toksisuuden</a:t>
            </a:r>
            <a:r>
              <a:rPr lang="en-US" altLang="fi-FI" sz="1800" dirty="0" smtClean="0"/>
              <a:t> </a:t>
            </a:r>
            <a:r>
              <a:rPr lang="en-US" altLang="fi-FI" sz="1800" dirty="0" err="1" smtClean="0"/>
              <a:t>mittausta</a:t>
            </a:r>
            <a:r>
              <a:rPr lang="en-US" altLang="fi-FI" sz="1800" dirty="0" smtClean="0"/>
              <a:t> </a:t>
            </a:r>
            <a:r>
              <a:rPr lang="en-US" altLang="fi-FI" sz="1800" b="1" dirty="0" err="1" smtClean="0"/>
              <a:t>ei</a:t>
            </a:r>
            <a:r>
              <a:rPr lang="en-US" altLang="fi-FI" sz="1800" b="1" dirty="0" smtClean="0"/>
              <a:t> </a:t>
            </a:r>
            <a:r>
              <a:rPr lang="en-US" altLang="fi-FI" sz="1800" b="1" dirty="0" err="1" smtClean="0"/>
              <a:t>tule</a:t>
            </a:r>
            <a:r>
              <a:rPr lang="en-US" altLang="fi-FI" sz="1800" b="1" dirty="0" smtClean="0"/>
              <a:t> </a:t>
            </a:r>
            <a:r>
              <a:rPr lang="en-US" altLang="fi-FI" sz="1800" b="1" dirty="0" err="1" smtClean="0"/>
              <a:t>käyttää</a:t>
            </a:r>
            <a:r>
              <a:rPr lang="en-US" altLang="fi-FI" sz="1800" b="1" dirty="0" smtClean="0"/>
              <a:t> </a:t>
            </a:r>
            <a:r>
              <a:rPr lang="en-US" altLang="fi-FI" sz="1800" dirty="0" err="1" smtClean="0"/>
              <a:t>kosteusvaurion</a:t>
            </a:r>
            <a:r>
              <a:rPr lang="en-US" altLang="fi-FI" sz="1800" dirty="0" smtClean="0"/>
              <a:t> </a:t>
            </a:r>
            <a:r>
              <a:rPr lang="en-US" altLang="fi-FI" sz="1800" dirty="0" err="1" smtClean="0"/>
              <a:t>vakavuuden</a:t>
            </a:r>
            <a:r>
              <a:rPr lang="en-US" altLang="fi-FI" sz="1800" dirty="0" smtClean="0"/>
              <a:t> </a:t>
            </a:r>
            <a:r>
              <a:rPr lang="en-US" altLang="fi-FI" sz="1800" dirty="0" err="1" smtClean="0"/>
              <a:t>arviointiin</a:t>
            </a:r>
            <a:r>
              <a:rPr lang="en-US" altLang="fi-FI" sz="1800" dirty="0" smtClean="0"/>
              <a:t> </a:t>
            </a:r>
            <a:r>
              <a:rPr lang="en-US" altLang="fi-FI" sz="1800" dirty="0" err="1" smtClean="0"/>
              <a:t>eikä</a:t>
            </a:r>
            <a:r>
              <a:rPr lang="en-US" altLang="fi-FI" sz="1800" dirty="0" smtClean="0"/>
              <a:t> </a:t>
            </a:r>
            <a:r>
              <a:rPr lang="fi-FI" altLang="fi-FI" sz="1800" dirty="0" smtClean="0">
                <a:sym typeface="Wingdings" pitchFamily="2" charset="2"/>
              </a:rPr>
              <a:t>mikrobivaurioiden toteamiseen </a:t>
            </a:r>
            <a:endParaRPr lang="en-US" altLang="fi-FI" sz="1800" dirty="0" smtClean="0"/>
          </a:p>
          <a:p>
            <a:pPr eaLnBrk="1" hangingPunct="1"/>
            <a:endParaRPr lang="fi-FI" altLang="fi-FI" dirty="0" smtClean="0"/>
          </a:p>
          <a:p>
            <a:endParaRPr lang="fi-FI" altLang="fi-FI" sz="1800" dirty="0" smtClean="0"/>
          </a:p>
        </p:txBody>
      </p:sp>
      <p:sp>
        <p:nvSpPr>
          <p:cNvPr id="96261" name="Footer Placeholder 4"/>
          <p:cNvSpPr>
            <a:spLocks noGrp="1"/>
          </p:cNvSpPr>
          <p:nvPr>
            <p:ph type="ftr" sz="quarter" idx="11"/>
          </p:nvPr>
        </p:nvSpPr>
        <p:spPr>
          <a:noFill/>
        </p:spPr>
        <p:txBody>
          <a:bodyPr/>
          <a:lstStyle>
            <a:lvl1pPr algn="l" eaLnBrk="0" hangingPunct="0">
              <a:lnSpc>
                <a:spcPct val="95000"/>
              </a:lnSpc>
              <a:spcBef>
                <a:spcPct val="35000"/>
              </a:spcBef>
              <a:buClr>
                <a:schemeClr val="accent1"/>
              </a:buClr>
              <a:buChar char="•"/>
              <a:defRPr sz="2200">
                <a:solidFill>
                  <a:schemeClr val="tx1"/>
                </a:solidFill>
                <a:latin typeface="Arial" pitchFamily="34" charset="0"/>
              </a:defRPr>
            </a:lvl1pPr>
            <a:lvl2pPr marL="742950" indent="-285750" algn="l" eaLnBrk="0" hangingPunct="0">
              <a:lnSpc>
                <a:spcPct val="95000"/>
              </a:lnSpc>
              <a:spcBef>
                <a:spcPct val="25000"/>
              </a:spcBef>
              <a:buChar char="–"/>
              <a:defRPr sz="2000">
                <a:solidFill>
                  <a:schemeClr val="tx1"/>
                </a:solidFill>
                <a:latin typeface="Arial" pitchFamily="34" charset="0"/>
              </a:defRPr>
            </a:lvl2pPr>
            <a:lvl3pPr marL="1143000" indent="-228600" algn="l" eaLnBrk="0" hangingPunct="0">
              <a:lnSpc>
                <a:spcPct val="95000"/>
              </a:lnSpc>
              <a:spcBef>
                <a:spcPct val="25000"/>
              </a:spcBef>
              <a:buClr>
                <a:schemeClr val="accent1"/>
              </a:buClr>
              <a:buChar char="•"/>
              <a:defRPr>
                <a:solidFill>
                  <a:schemeClr val="tx1"/>
                </a:solidFill>
                <a:latin typeface="Arial" pitchFamily="34" charset="0"/>
              </a:defRPr>
            </a:lvl3pPr>
            <a:lvl4pPr marL="1600200" indent="-228600" algn="l" eaLnBrk="0" hangingPunct="0">
              <a:lnSpc>
                <a:spcPct val="95000"/>
              </a:lnSpc>
              <a:spcBef>
                <a:spcPct val="25000"/>
              </a:spcBef>
              <a:buChar char="–"/>
              <a:defRPr>
                <a:solidFill>
                  <a:schemeClr val="tx1"/>
                </a:solidFill>
                <a:latin typeface="Arial" pitchFamily="34" charset="0"/>
              </a:defRPr>
            </a:lvl4pPr>
            <a:lvl5pPr marL="2057400" indent="-228600" algn="l" eaLnBrk="0" hangingPunct="0">
              <a:lnSpc>
                <a:spcPct val="95000"/>
              </a:lnSpc>
              <a:spcBef>
                <a:spcPct val="25000"/>
              </a:spcBef>
              <a:buChar char="»"/>
              <a:defRPr>
                <a:solidFill>
                  <a:schemeClr val="tx1"/>
                </a:solidFill>
                <a:latin typeface="Arial" pitchFamily="34" charset="0"/>
              </a:defRPr>
            </a:lvl5pPr>
            <a:lvl6pPr marL="2514600" indent="-228600" eaLnBrk="0" fontAlgn="base" hangingPunct="0">
              <a:lnSpc>
                <a:spcPct val="95000"/>
              </a:lnSpc>
              <a:spcBef>
                <a:spcPct val="25000"/>
              </a:spcBef>
              <a:spcAft>
                <a:spcPct val="0"/>
              </a:spcAft>
              <a:buChar char="»"/>
              <a:defRPr>
                <a:solidFill>
                  <a:schemeClr val="tx1"/>
                </a:solidFill>
                <a:latin typeface="Arial" pitchFamily="34" charset="0"/>
              </a:defRPr>
            </a:lvl6pPr>
            <a:lvl7pPr marL="2971800" indent="-228600" eaLnBrk="0" fontAlgn="base" hangingPunct="0">
              <a:lnSpc>
                <a:spcPct val="95000"/>
              </a:lnSpc>
              <a:spcBef>
                <a:spcPct val="25000"/>
              </a:spcBef>
              <a:spcAft>
                <a:spcPct val="0"/>
              </a:spcAft>
              <a:buChar char="»"/>
              <a:defRPr>
                <a:solidFill>
                  <a:schemeClr val="tx1"/>
                </a:solidFill>
                <a:latin typeface="Arial" pitchFamily="34" charset="0"/>
              </a:defRPr>
            </a:lvl7pPr>
            <a:lvl8pPr marL="3429000" indent="-228600" eaLnBrk="0" fontAlgn="base" hangingPunct="0">
              <a:lnSpc>
                <a:spcPct val="95000"/>
              </a:lnSpc>
              <a:spcBef>
                <a:spcPct val="25000"/>
              </a:spcBef>
              <a:spcAft>
                <a:spcPct val="0"/>
              </a:spcAft>
              <a:buChar char="»"/>
              <a:defRPr>
                <a:solidFill>
                  <a:schemeClr val="tx1"/>
                </a:solidFill>
                <a:latin typeface="Arial" pitchFamily="34" charset="0"/>
              </a:defRPr>
            </a:lvl8pPr>
            <a:lvl9pPr marL="3886200" indent="-228600" eaLnBrk="0" fontAlgn="base" hangingPunct="0">
              <a:lnSpc>
                <a:spcPct val="95000"/>
              </a:lnSpc>
              <a:spcBef>
                <a:spcPct val="25000"/>
              </a:spcBef>
              <a:spcAft>
                <a:spcPct val="0"/>
              </a:spcAft>
              <a:buChar char="»"/>
              <a:defRPr>
                <a:solidFill>
                  <a:schemeClr val="tx1"/>
                </a:solidFill>
                <a:latin typeface="Arial" pitchFamily="34" charset="0"/>
              </a:defRPr>
            </a:lvl9pPr>
          </a:lstStyle>
          <a:p>
            <a:pPr algn="ctr" eaLnBrk="1" hangingPunct="1">
              <a:lnSpc>
                <a:spcPct val="100000"/>
              </a:lnSpc>
              <a:spcBef>
                <a:spcPct val="0"/>
              </a:spcBef>
              <a:buClrTx/>
              <a:buFontTx/>
              <a:buNone/>
            </a:pPr>
            <a:r>
              <a:rPr lang="fi-FI" altLang="fi-FI" sz="1000" smtClean="0">
                <a:solidFill>
                  <a:srgbClr val="FFFFFF"/>
                </a:solidFill>
              </a:rPr>
              <a:t>YAMK ja RATEKO 2015</a:t>
            </a:r>
          </a:p>
        </p:txBody>
      </p:sp>
      <p:sp>
        <p:nvSpPr>
          <p:cNvPr id="96262" name="Slide Number Placeholder 5"/>
          <p:cNvSpPr>
            <a:spLocks noGrp="1"/>
          </p:cNvSpPr>
          <p:nvPr>
            <p:ph type="sldNum" sz="quarter" idx="12"/>
          </p:nvPr>
        </p:nvSpPr>
        <p:spPr>
          <a:noFill/>
        </p:spPr>
        <p:txBody>
          <a:bodyPr/>
          <a:lstStyle>
            <a:lvl1pPr algn="l" eaLnBrk="0" hangingPunct="0">
              <a:lnSpc>
                <a:spcPct val="95000"/>
              </a:lnSpc>
              <a:spcBef>
                <a:spcPct val="35000"/>
              </a:spcBef>
              <a:buClr>
                <a:schemeClr val="accent1"/>
              </a:buClr>
              <a:buChar char="•"/>
              <a:defRPr sz="2200">
                <a:solidFill>
                  <a:schemeClr val="tx1"/>
                </a:solidFill>
                <a:latin typeface="Arial" pitchFamily="34" charset="0"/>
              </a:defRPr>
            </a:lvl1pPr>
            <a:lvl2pPr marL="742950" indent="-285750" algn="l" eaLnBrk="0" hangingPunct="0">
              <a:lnSpc>
                <a:spcPct val="95000"/>
              </a:lnSpc>
              <a:spcBef>
                <a:spcPct val="25000"/>
              </a:spcBef>
              <a:buChar char="–"/>
              <a:defRPr sz="2000">
                <a:solidFill>
                  <a:schemeClr val="tx1"/>
                </a:solidFill>
                <a:latin typeface="Arial" pitchFamily="34" charset="0"/>
              </a:defRPr>
            </a:lvl2pPr>
            <a:lvl3pPr marL="1143000" indent="-228600" algn="l" eaLnBrk="0" hangingPunct="0">
              <a:lnSpc>
                <a:spcPct val="95000"/>
              </a:lnSpc>
              <a:spcBef>
                <a:spcPct val="25000"/>
              </a:spcBef>
              <a:buClr>
                <a:schemeClr val="accent1"/>
              </a:buClr>
              <a:buChar char="•"/>
              <a:defRPr>
                <a:solidFill>
                  <a:schemeClr val="tx1"/>
                </a:solidFill>
                <a:latin typeface="Arial" pitchFamily="34" charset="0"/>
              </a:defRPr>
            </a:lvl3pPr>
            <a:lvl4pPr marL="1600200" indent="-228600" algn="l" eaLnBrk="0" hangingPunct="0">
              <a:lnSpc>
                <a:spcPct val="95000"/>
              </a:lnSpc>
              <a:spcBef>
                <a:spcPct val="25000"/>
              </a:spcBef>
              <a:buChar char="–"/>
              <a:defRPr>
                <a:solidFill>
                  <a:schemeClr val="tx1"/>
                </a:solidFill>
                <a:latin typeface="Arial" pitchFamily="34" charset="0"/>
              </a:defRPr>
            </a:lvl4pPr>
            <a:lvl5pPr marL="2057400" indent="-228600" algn="l" eaLnBrk="0" hangingPunct="0">
              <a:lnSpc>
                <a:spcPct val="95000"/>
              </a:lnSpc>
              <a:spcBef>
                <a:spcPct val="25000"/>
              </a:spcBef>
              <a:buChar char="»"/>
              <a:defRPr>
                <a:solidFill>
                  <a:schemeClr val="tx1"/>
                </a:solidFill>
                <a:latin typeface="Arial" pitchFamily="34" charset="0"/>
              </a:defRPr>
            </a:lvl5pPr>
            <a:lvl6pPr marL="2514600" indent="-228600" eaLnBrk="0" fontAlgn="base" hangingPunct="0">
              <a:lnSpc>
                <a:spcPct val="95000"/>
              </a:lnSpc>
              <a:spcBef>
                <a:spcPct val="25000"/>
              </a:spcBef>
              <a:spcAft>
                <a:spcPct val="0"/>
              </a:spcAft>
              <a:buChar char="»"/>
              <a:defRPr>
                <a:solidFill>
                  <a:schemeClr val="tx1"/>
                </a:solidFill>
                <a:latin typeface="Arial" pitchFamily="34" charset="0"/>
              </a:defRPr>
            </a:lvl6pPr>
            <a:lvl7pPr marL="2971800" indent="-228600" eaLnBrk="0" fontAlgn="base" hangingPunct="0">
              <a:lnSpc>
                <a:spcPct val="95000"/>
              </a:lnSpc>
              <a:spcBef>
                <a:spcPct val="25000"/>
              </a:spcBef>
              <a:spcAft>
                <a:spcPct val="0"/>
              </a:spcAft>
              <a:buChar char="»"/>
              <a:defRPr>
                <a:solidFill>
                  <a:schemeClr val="tx1"/>
                </a:solidFill>
                <a:latin typeface="Arial" pitchFamily="34" charset="0"/>
              </a:defRPr>
            </a:lvl7pPr>
            <a:lvl8pPr marL="3429000" indent="-228600" eaLnBrk="0" fontAlgn="base" hangingPunct="0">
              <a:lnSpc>
                <a:spcPct val="95000"/>
              </a:lnSpc>
              <a:spcBef>
                <a:spcPct val="25000"/>
              </a:spcBef>
              <a:spcAft>
                <a:spcPct val="0"/>
              </a:spcAft>
              <a:buChar char="»"/>
              <a:defRPr>
                <a:solidFill>
                  <a:schemeClr val="tx1"/>
                </a:solidFill>
                <a:latin typeface="Arial" pitchFamily="34" charset="0"/>
              </a:defRPr>
            </a:lvl8pPr>
            <a:lvl9pPr marL="3886200" indent="-228600" eaLnBrk="0" fontAlgn="base" hangingPunct="0">
              <a:lnSpc>
                <a:spcPct val="95000"/>
              </a:lnSpc>
              <a:spcBef>
                <a:spcPct val="25000"/>
              </a:spcBef>
              <a:spcAft>
                <a:spcPct val="0"/>
              </a:spcAft>
              <a:buChar char="»"/>
              <a:defRPr>
                <a:solidFill>
                  <a:schemeClr val="tx1"/>
                </a:solidFill>
                <a:latin typeface="Arial" pitchFamily="34" charset="0"/>
              </a:defRPr>
            </a:lvl9pPr>
          </a:lstStyle>
          <a:p>
            <a:pPr algn="r" eaLnBrk="1" hangingPunct="1">
              <a:lnSpc>
                <a:spcPct val="100000"/>
              </a:lnSpc>
              <a:spcBef>
                <a:spcPct val="0"/>
              </a:spcBef>
              <a:buClrTx/>
              <a:buFontTx/>
              <a:buNone/>
            </a:pPr>
            <a:fld id="{1B58D684-874F-4E98-B128-ECA309659C13}" type="slidenum">
              <a:rPr lang="fi-FI" altLang="fi-FI" sz="1000" smtClean="0">
                <a:solidFill>
                  <a:srgbClr val="FFFFFF"/>
                </a:solidFill>
              </a:rPr>
              <a:pPr algn="r" eaLnBrk="1" hangingPunct="1">
                <a:lnSpc>
                  <a:spcPct val="100000"/>
                </a:lnSpc>
                <a:spcBef>
                  <a:spcPct val="0"/>
                </a:spcBef>
                <a:buClrTx/>
                <a:buFontTx/>
                <a:buNone/>
              </a:pPr>
              <a:t>52</a:t>
            </a:fld>
            <a:endParaRPr lang="fi-FI" altLang="fi-FI" sz="1000" smtClean="0">
              <a:solidFill>
                <a:srgbClr val="FFFFFF"/>
              </a:solidFill>
            </a:endParaRPr>
          </a:p>
        </p:txBody>
      </p:sp>
    </p:spTree>
    <p:extLst>
      <p:ext uri="{BB962C8B-B14F-4D97-AF65-F5344CB8AC3E}">
        <p14:creationId xmlns:p14="http://schemas.microsoft.com/office/powerpoint/2010/main" val="3480904993"/>
      </p:ext>
    </p:extLst>
  </p:cSld>
  <p:clrMapOvr>
    <a:masterClrMapping/>
  </p:clrMapOvr>
  <p:transition spd="med">
    <p:wip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normAutofit/>
          </a:bodyPr>
          <a:lstStyle/>
          <a:p>
            <a:r>
              <a:rPr lang="fi-FI" altLang="fi-FI" sz="2800" dirty="0" smtClean="0">
                <a:ea typeface="ＭＳ Ｐゴシック" pitchFamily="34" charset="-128"/>
              </a:rPr>
              <a:t>Näytteenoton ja analyysien luotettavuuden </a:t>
            </a:r>
            <a:br>
              <a:rPr lang="fi-FI" altLang="fi-FI" sz="2800" dirty="0" smtClean="0">
                <a:ea typeface="ＭＳ Ｐゴシック" pitchFamily="34" charset="-128"/>
              </a:rPr>
            </a:br>
            <a:r>
              <a:rPr lang="fi-FI" altLang="fi-FI" sz="2800" dirty="0" smtClean="0">
                <a:ea typeface="ＭＳ Ｐゴシック" pitchFamily="34" charset="-128"/>
              </a:rPr>
              <a:t>yleinen arviointi</a:t>
            </a:r>
          </a:p>
        </p:txBody>
      </p:sp>
      <p:sp>
        <p:nvSpPr>
          <p:cNvPr id="54275" name="Content Placeholder 2"/>
          <p:cNvSpPr>
            <a:spLocks noGrp="1"/>
          </p:cNvSpPr>
          <p:nvPr>
            <p:ph idx="1"/>
          </p:nvPr>
        </p:nvSpPr>
        <p:spPr/>
        <p:txBody>
          <a:bodyPr>
            <a:normAutofit/>
          </a:bodyPr>
          <a:lstStyle/>
          <a:p>
            <a:r>
              <a:rPr lang="fi-FI" altLang="fi-FI" sz="1800" dirty="0">
                <a:ea typeface="ＭＳ Ｐゴシック" pitchFamily="34" charset="-128"/>
              </a:rPr>
              <a:t>Häiritsevät/sekoittavat tekijät on tunnistettu ja ne osataan hallita </a:t>
            </a:r>
            <a:r>
              <a:rPr lang="fi-FI" altLang="fi-FI" sz="1800" dirty="0" smtClean="0">
                <a:ea typeface="ＭＳ Ｐゴシック" pitchFamily="34" charset="-128"/>
              </a:rPr>
              <a:t>näytteenottotilanteessa </a:t>
            </a:r>
            <a:r>
              <a:rPr lang="fi-FI" altLang="fi-FI" sz="1800" dirty="0">
                <a:ea typeface="ＭＳ Ｐゴシック" pitchFamily="34" charset="-128"/>
              </a:rPr>
              <a:t>ja tulosten </a:t>
            </a:r>
            <a:r>
              <a:rPr lang="fi-FI" altLang="fi-FI" sz="1800" dirty="0" smtClean="0">
                <a:ea typeface="ＭＳ Ｐゴシック" pitchFamily="34" charset="-128"/>
              </a:rPr>
              <a:t>tulkinnassa.</a:t>
            </a:r>
            <a:endParaRPr lang="fi-FI" altLang="fi-FI" sz="1800" dirty="0">
              <a:ea typeface="ＭＳ Ｐゴシック" pitchFamily="34" charset="-128"/>
            </a:endParaRPr>
          </a:p>
          <a:p>
            <a:endParaRPr lang="fi-FI" altLang="fi-FI" sz="1800" dirty="0" smtClean="0">
              <a:ea typeface="ＭＳ Ｐゴシック" pitchFamily="34" charset="-128"/>
            </a:endParaRPr>
          </a:p>
          <a:p>
            <a:r>
              <a:rPr lang="fi-FI" altLang="fi-FI" sz="1800" dirty="0" smtClean="0">
                <a:ea typeface="ＭＳ Ｐゴシック" pitchFamily="34" charset="-128"/>
              </a:rPr>
              <a:t>Oltava riittävä kokemus näytteenotto- ja analyysimenetelmästä ja eri ympäristöistä kerätty vertailuaineisto </a:t>
            </a:r>
          </a:p>
          <a:p>
            <a:r>
              <a:rPr lang="fi-FI" altLang="fi-FI" sz="1800" dirty="0" smtClean="0">
                <a:ea typeface="ＭＳ Ｐゴシック" pitchFamily="34" charset="-128"/>
              </a:rPr>
              <a:t>Sekä näytteenotto- että analyysimenetelmän luotettavuutta lisää menetelmän avoimuus ja laaja testaus tieteellisessä yhteisössä.</a:t>
            </a:r>
          </a:p>
          <a:p>
            <a:endParaRPr lang="fi-FI" altLang="fi-FI" sz="1800" dirty="0" smtClean="0">
              <a:ea typeface="ＭＳ Ｐゴシック" pitchFamily="34" charset="-128"/>
            </a:endParaRPr>
          </a:p>
          <a:p>
            <a:r>
              <a:rPr lang="fi-FI" altLang="fi-FI" sz="1800" dirty="0" smtClean="0">
                <a:ea typeface="ＭＳ Ｐゴシック" pitchFamily="34" charset="-128"/>
              </a:rPr>
              <a:t>Analyysimenetelmän määritysrajat ja mittausepävarmuudet on määritetty ja menetelmä on validoitu.</a:t>
            </a:r>
          </a:p>
          <a:p>
            <a:r>
              <a:rPr lang="fi-FI" altLang="fi-FI" sz="1800" dirty="0" smtClean="0">
                <a:ea typeface="ＭＳ Ｐゴシック" pitchFamily="34" charset="-128"/>
              </a:rPr>
              <a:t>Analyysitulokset osattava tulkita oikein </a:t>
            </a:r>
            <a:br>
              <a:rPr lang="fi-FI" altLang="fi-FI" sz="1800" dirty="0" smtClean="0">
                <a:ea typeface="ＭＳ Ｐゴシック" pitchFamily="34" charset="-128"/>
              </a:rPr>
            </a:br>
            <a:r>
              <a:rPr lang="fi-FI" altLang="fi-FI" sz="1800" dirty="0" smtClean="0">
                <a:ea typeface="ＭＳ Ｐゴシック" pitchFamily="34" charset="-128"/>
              </a:rPr>
              <a:t>esim. viitearvojen avulla.</a:t>
            </a:r>
          </a:p>
          <a:p>
            <a:endParaRPr lang="fi-FI" altLang="fi-FI" sz="1800" dirty="0" smtClean="0">
              <a:ea typeface="ＭＳ Ｐゴシック" pitchFamily="34" charset="-128"/>
            </a:endParaRPr>
          </a:p>
        </p:txBody>
      </p:sp>
      <p:sp>
        <p:nvSpPr>
          <p:cNvPr id="54278" name="Footer Placeholder 2"/>
          <p:cNvSpPr>
            <a:spLocks noGrp="1"/>
          </p:cNvSpPr>
          <p:nvPr>
            <p:ph type="ftr" sz="quarter" idx="11"/>
          </p:nvPr>
        </p:nvSpPr>
        <p:spPr>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algn="ctr" eaLnBrk="1" hangingPunct="1">
              <a:lnSpc>
                <a:spcPct val="100000"/>
              </a:lnSpc>
              <a:spcBef>
                <a:spcPct val="0"/>
              </a:spcBef>
              <a:buClrTx/>
              <a:buFontTx/>
              <a:buNone/>
            </a:pPr>
            <a:r>
              <a:rPr lang="fi-FI" altLang="fi-FI" sz="1000" smtClean="0">
                <a:solidFill>
                  <a:schemeClr val="bg1"/>
                </a:solidFill>
              </a:rPr>
              <a:t>KIINKO </a:t>
            </a:r>
          </a:p>
        </p:txBody>
      </p:sp>
      <p:sp>
        <p:nvSpPr>
          <p:cNvPr id="54279" name="Slide Number Placeholder 3"/>
          <p:cNvSpPr>
            <a:spLocks noGrp="1"/>
          </p:cNvSpPr>
          <p:nvPr>
            <p:ph type="sldNum" sz="quarter" idx="12"/>
          </p:nvPr>
        </p:nvSpPr>
        <p:spPr>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algn="r" eaLnBrk="1" hangingPunct="1">
              <a:lnSpc>
                <a:spcPct val="100000"/>
              </a:lnSpc>
              <a:spcBef>
                <a:spcPct val="0"/>
              </a:spcBef>
              <a:buClrTx/>
              <a:buFontTx/>
              <a:buNone/>
            </a:pPr>
            <a:fld id="{CFFA5747-F780-45EC-B09A-B4B294F0F367}" type="slidenum">
              <a:rPr lang="fi-FI" altLang="fi-FI" sz="1000" smtClean="0">
                <a:solidFill>
                  <a:schemeClr val="bg1"/>
                </a:solidFill>
              </a:rPr>
              <a:pPr algn="r" eaLnBrk="1" hangingPunct="1">
                <a:lnSpc>
                  <a:spcPct val="100000"/>
                </a:lnSpc>
                <a:spcBef>
                  <a:spcPct val="0"/>
                </a:spcBef>
                <a:buClrTx/>
                <a:buFontTx/>
                <a:buNone/>
              </a:pPr>
              <a:t>53</a:t>
            </a:fld>
            <a:endParaRPr lang="fi-FI" altLang="fi-FI" sz="1000" smtClean="0">
              <a:solidFill>
                <a:schemeClr val="bg1"/>
              </a:solidFill>
            </a:endParaRPr>
          </a:p>
        </p:txBody>
      </p:sp>
      <p:pic>
        <p:nvPicPr>
          <p:cNvPr id="5427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4633878"/>
            <a:ext cx="1296144" cy="1592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64236047"/>
      </p:ext>
    </p:extLst>
  </p:cSld>
  <p:clrMapOvr>
    <a:masterClrMapping/>
  </p:clrMapOvr>
  <p:transition spd="med">
    <p:wipe/>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1" name="Rectangle 2"/>
          <p:cNvSpPr>
            <a:spLocks noGrp="1"/>
          </p:cNvSpPr>
          <p:nvPr>
            <p:ph type="title"/>
          </p:nvPr>
        </p:nvSpPr>
        <p:spPr/>
        <p:txBody>
          <a:bodyPr>
            <a:normAutofit/>
          </a:bodyPr>
          <a:lstStyle/>
          <a:p>
            <a:r>
              <a:rPr lang="fi-FI" altLang="fi-FI" sz="2800" dirty="0" smtClean="0">
                <a:ea typeface="ＭＳ Ｐゴシック" panose="020B0600070205080204" pitchFamily="34" charset="-128"/>
              </a:rPr>
              <a:t>Yhteenvetoa eri tavoin saaduista tiedoista</a:t>
            </a:r>
          </a:p>
        </p:txBody>
      </p:sp>
      <p:sp>
        <p:nvSpPr>
          <p:cNvPr id="77830" name="Rectangle 3"/>
          <p:cNvSpPr>
            <a:spLocks noGrp="1"/>
          </p:cNvSpPr>
          <p:nvPr>
            <p:ph idx="1"/>
          </p:nvPr>
        </p:nvSpPr>
        <p:spPr>
          <a:ln>
            <a:headEnd/>
            <a:tailEnd/>
          </a:ln>
        </p:spPr>
        <p:style>
          <a:lnRef idx="3">
            <a:schemeClr val="lt1"/>
          </a:lnRef>
          <a:fillRef idx="1">
            <a:schemeClr val="accent3"/>
          </a:fillRef>
          <a:effectRef idx="1">
            <a:schemeClr val="accent3"/>
          </a:effectRef>
          <a:fontRef idx="minor">
            <a:schemeClr val="lt1"/>
          </a:fontRef>
        </p:style>
        <p:txBody>
          <a:bodyPr anchor="ctr"/>
          <a:lstStyle/>
          <a:p>
            <a:pPr marL="0" indent="0">
              <a:buClrTx/>
              <a:buNone/>
              <a:defRPr/>
            </a:pPr>
            <a:r>
              <a:rPr lang="fi-FI" altLang="fi-FI" sz="1800" dirty="0" smtClean="0">
                <a:solidFill>
                  <a:schemeClr val="bg1"/>
                </a:solidFill>
                <a:ea typeface="ＭＳ Ｐゴシック" panose="020B0600070205080204" pitchFamily="34" charset="-128"/>
                <a:cs typeface="ＭＳ Ｐゴシック" panose="020B0600070205080204" pitchFamily="34" charset="-128"/>
              </a:rPr>
              <a:t>Piirustukset</a:t>
            </a:r>
            <a:r>
              <a:rPr lang="fi-FI" altLang="fi-FI" sz="1800" dirty="0">
                <a:solidFill>
                  <a:schemeClr val="bg1"/>
                </a:solidFill>
                <a:ea typeface="ＭＳ Ｐゴシック" panose="020B0600070205080204" pitchFamily="34" charset="-128"/>
                <a:cs typeface="ＭＳ Ｐゴシック" panose="020B0600070205080204" pitchFamily="34" charset="-128"/>
              </a:rPr>
              <a:t>, taustatiedot, pintakosteuskartoitukset, rakenteiden </a:t>
            </a:r>
            <a:r>
              <a:rPr lang="fi-FI" altLang="fi-FI" sz="1800" dirty="0" smtClean="0">
                <a:solidFill>
                  <a:schemeClr val="bg1"/>
                </a:solidFill>
                <a:ea typeface="ＭＳ Ｐゴシック" panose="020B0600070205080204" pitchFamily="34" charset="-128"/>
                <a:cs typeface="ＭＳ Ｐゴシック" panose="020B0600070205080204" pitchFamily="34" charset="-128"/>
              </a:rPr>
              <a:t>kosteusmittaukset antavat tietoa siitä,</a:t>
            </a:r>
          </a:p>
          <a:p>
            <a:pPr lvl="1">
              <a:buClrTx/>
              <a:buFont typeface="Wingdings" panose="05000000000000000000" pitchFamily="2" charset="2"/>
              <a:buChar char="Ø"/>
              <a:defRPr/>
            </a:pPr>
            <a:r>
              <a:rPr lang="fi-FI" altLang="fi-FI" sz="1600" dirty="0">
                <a:solidFill>
                  <a:schemeClr val="bg1"/>
                </a:solidFill>
                <a:ea typeface="ＭＳ Ｐゴシック" panose="020B0600070205080204" pitchFamily="34" charset="-128"/>
                <a:cs typeface="ＭＳ Ｐゴシック" panose="020B0600070205080204" pitchFamily="34" charset="-128"/>
              </a:rPr>
              <a:t>e</a:t>
            </a:r>
            <a:r>
              <a:rPr lang="fi-FI" altLang="fi-FI" sz="1600" dirty="0" smtClean="0">
                <a:solidFill>
                  <a:schemeClr val="bg1"/>
                </a:solidFill>
                <a:ea typeface="ＭＳ Ｐゴシック" panose="020B0600070205080204" pitchFamily="34" charset="-128"/>
                <a:cs typeface="ＭＳ Ｐゴシック" panose="020B0600070205080204" pitchFamily="34" charset="-128"/>
              </a:rPr>
              <a:t>siintyykö rakennuksessa mikrobikasvua suosivia ympäristöolosuhteita, jolloin mikrobikasvu on mahdollinen.</a:t>
            </a:r>
          </a:p>
          <a:p>
            <a:pPr marL="0" indent="0">
              <a:buClrTx/>
              <a:buFont typeface="Arial" panose="020B0604020202020204" pitchFamily="34" charset="0"/>
              <a:buNone/>
              <a:defRPr/>
            </a:pPr>
            <a:endParaRPr lang="fi-FI" altLang="fi-FI" sz="1800" dirty="0" smtClean="0">
              <a:solidFill>
                <a:schemeClr val="bg1"/>
              </a:solidFill>
              <a:ea typeface="ＭＳ Ｐゴシック" panose="020B0600070205080204" pitchFamily="34" charset="-128"/>
              <a:cs typeface="ＭＳ Ｐゴシック" panose="020B0600070205080204" pitchFamily="34" charset="-128"/>
            </a:endParaRPr>
          </a:p>
          <a:p>
            <a:pPr marL="0" indent="0">
              <a:buClrTx/>
              <a:buNone/>
              <a:defRPr/>
            </a:pPr>
            <a:r>
              <a:rPr lang="fi-FI" altLang="fi-FI" sz="1800" dirty="0">
                <a:solidFill>
                  <a:schemeClr val="bg1"/>
                </a:solidFill>
                <a:ea typeface="ＭＳ Ｐゴシック" panose="020B0600070205080204" pitchFamily="34" charset="-128"/>
                <a:cs typeface="ＭＳ Ｐゴシック" panose="020B0600070205080204" pitchFamily="34" charset="-128"/>
              </a:rPr>
              <a:t>Poikkeavat materiaali-, pinta- ja ilmanäytteiden </a:t>
            </a:r>
            <a:r>
              <a:rPr lang="fi-FI" altLang="fi-FI" sz="1800" dirty="0" smtClean="0">
                <a:solidFill>
                  <a:schemeClr val="bg1"/>
                </a:solidFill>
                <a:ea typeface="ＭＳ Ｐゴシック" panose="020B0600070205080204" pitchFamily="34" charset="-128"/>
                <a:cs typeface="ＭＳ Ｐゴシック" panose="020B0600070205080204" pitchFamily="34" charset="-128"/>
              </a:rPr>
              <a:t>tulokset ovat</a:t>
            </a:r>
            <a:endParaRPr lang="fi-FI" altLang="fi-FI" sz="1800" dirty="0">
              <a:solidFill>
                <a:schemeClr val="bg1"/>
              </a:solidFill>
              <a:ea typeface="ＭＳ Ｐゴシック" panose="020B0600070205080204" pitchFamily="34" charset="-128"/>
              <a:cs typeface="ＭＳ Ｐゴシック" panose="020B0600070205080204" pitchFamily="34" charset="-128"/>
            </a:endParaRPr>
          </a:p>
          <a:p>
            <a:pPr lvl="1">
              <a:buClrTx/>
              <a:buFont typeface="Wingdings" panose="05000000000000000000" pitchFamily="2" charset="2"/>
              <a:buChar char="Ø"/>
              <a:defRPr/>
            </a:pPr>
            <a:r>
              <a:rPr lang="fi-FI" altLang="fi-FI" sz="1600" dirty="0" smtClean="0">
                <a:solidFill>
                  <a:schemeClr val="bg1"/>
                </a:solidFill>
                <a:ea typeface="ＭＳ Ｐゴシック" panose="020B0600070205080204" pitchFamily="34" charset="-128"/>
                <a:cs typeface="ＭＳ Ｐゴシック" panose="020B0600070205080204" pitchFamily="34" charset="-128"/>
              </a:rPr>
              <a:t>osoitus ympäristön mikrobikasvusta tai -kontaminaatiosta, mikä puolestaan on osoitus mahdollisesta altistumisesta. </a:t>
            </a:r>
          </a:p>
          <a:p>
            <a:pPr marL="0" indent="0">
              <a:buClrTx/>
              <a:buFont typeface="Arial" panose="020B0604020202020204" pitchFamily="34" charset="0"/>
              <a:buNone/>
              <a:defRPr/>
            </a:pPr>
            <a:endParaRPr lang="fi-FI" altLang="fi-FI" sz="1800" dirty="0" smtClean="0">
              <a:solidFill>
                <a:schemeClr val="bg1"/>
              </a:solidFill>
              <a:ea typeface="ＭＳ Ｐゴシック" panose="020B0600070205080204" pitchFamily="34" charset="-128"/>
              <a:cs typeface="ＭＳ Ｐゴシック" panose="020B0600070205080204" pitchFamily="34" charset="-128"/>
            </a:endParaRPr>
          </a:p>
          <a:p>
            <a:pPr marL="0" indent="0">
              <a:buClrTx/>
              <a:buNone/>
              <a:defRPr/>
            </a:pPr>
            <a:r>
              <a:rPr lang="fi-FI" altLang="fi-FI" sz="1800" dirty="0">
                <a:solidFill>
                  <a:schemeClr val="bg1"/>
                </a:solidFill>
                <a:ea typeface="ＭＳ Ｐゴシック" panose="020B0600070205080204" pitchFamily="34" charset="-128"/>
                <a:cs typeface="ＭＳ Ｐゴシック" panose="020B0600070205080204" pitchFamily="34" charset="-128"/>
              </a:rPr>
              <a:t>Positiiviset laboratoriolääketieteelliset tutkimustulokset </a:t>
            </a:r>
            <a:r>
              <a:rPr lang="fi-FI" altLang="fi-FI" sz="1800" dirty="0" smtClean="0">
                <a:solidFill>
                  <a:schemeClr val="bg1"/>
                </a:solidFill>
                <a:ea typeface="ＭＳ Ｐゴシック" panose="020B0600070205080204" pitchFamily="34" charset="-128"/>
                <a:cs typeface="ＭＳ Ｐゴシック" panose="020B0600070205080204" pitchFamily="34" charset="-128"/>
              </a:rPr>
              <a:t>ovat</a:t>
            </a:r>
            <a:endParaRPr lang="fi-FI" altLang="fi-FI" sz="1800" dirty="0">
              <a:solidFill>
                <a:schemeClr val="bg1"/>
              </a:solidFill>
              <a:ea typeface="ＭＳ Ｐゴシック" panose="020B0600070205080204" pitchFamily="34" charset="-128"/>
              <a:cs typeface="ＭＳ Ｐゴシック" panose="020B0600070205080204" pitchFamily="34" charset="-128"/>
            </a:endParaRPr>
          </a:p>
          <a:p>
            <a:pPr lvl="1">
              <a:buClrTx/>
              <a:buFont typeface="Wingdings" panose="05000000000000000000" pitchFamily="2" charset="2"/>
              <a:buChar char="Ø"/>
              <a:defRPr/>
            </a:pPr>
            <a:r>
              <a:rPr lang="fi-FI" altLang="fi-FI" sz="1600" dirty="0" smtClean="0">
                <a:solidFill>
                  <a:schemeClr val="bg1"/>
                </a:solidFill>
                <a:ea typeface="ＭＳ Ｐゴシック" panose="020B0600070205080204" pitchFamily="34" charset="-128"/>
                <a:cs typeface="ＭＳ Ｐゴシック" panose="020B0600070205080204" pitchFamily="34" charset="-128"/>
              </a:rPr>
              <a:t>osoitus mikrobialtistumisesta, mikä puolestaan on osoitus mahdollisesta terveysvaikutuksesta.</a:t>
            </a:r>
          </a:p>
        </p:txBody>
      </p:sp>
      <p:sp>
        <p:nvSpPr>
          <p:cNvPr id="75780" name="Alatunnisteen paikkamerkki 10"/>
          <p:cNvSpPr>
            <a:spLocks noGrp="1"/>
          </p:cNvSpPr>
          <p:nvPr>
            <p:ph type="ftr" sz="quarter" idx="11"/>
          </p:nvPr>
        </p:nvSpPr>
        <p:spPr bwMode="auto">
          <a:xfrm>
            <a:off x="179512" y="6054725"/>
            <a:ext cx="1799091"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r>
              <a:rPr lang="fi-FI" altLang="fi-FI" sz="900" smtClean="0">
                <a:solidFill>
                  <a:schemeClr val="tx1"/>
                </a:solidFill>
              </a:rPr>
              <a:t>Marjut Reiman</a:t>
            </a:r>
          </a:p>
        </p:txBody>
      </p:sp>
      <p:sp>
        <p:nvSpPr>
          <p:cNvPr id="75779" name="Dian numeron paikkamerkki 9"/>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fld id="{2D739E6C-39ED-43B6-A602-D652FA9AA31D}" type="slidenum">
              <a:rPr lang="fi-FI" altLang="fi-FI" sz="900" smtClean="0">
                <a:solidFill>
                  <a:schemeClr val="tx1"/>
                </a:solidFill>
              </a:rPr>
              <a:pPr>
                <a:spcBef>
                  <a:spcPct val="0"/>
                </a:spcBef>
                <a:buClrTx/>
                <a:buFontTx/>
                <a:buNone/>
              </a:pPr>
              <a:t>54</a:t>
            </a:fld>
            <a:endParaRPr lang="fi-FI" altLang="fi-FI" sz="900" smtClean="0">
              <a:solidFill>
                <a:schemeClr val="tx1"/>
              </a:solidFill>
            </a:endParaRPr>
          </a:p>
        </p:txBody>
      </p:sp>
    </p:spTree>
    <p:extLst>
      <p:ext uri="{BB962C8B-B14F-4D97-AF65-F5344CB8AC3E}">
        <p14:creationId xmlns:p14="http://schemas.microsoft.com/office/powerpoint/2010/main" val="551771649"/>
      </p:ext>
    </p:extLst>
  </p:cSld>
  <p:clrMapOvr>
    <a:masterClrMapping/>
  </p:clrMapOvr>
  <p:transition spd="med">
    <p:wipe/>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9" name="Rectangle 2"/>
          <p:cNvSpPr>
            <a:spLocks noGrp="1"/>
          </p:cNvSpPr>
          <p:nvPr>
            <p:ph type="title"/>
          </p:nvPr>
        </p:nvSpPr>
        <p:spPr/>
        <p:txBody>
          <a:bodyPr>
            <a:noAutofit/>
          </a:bodyPr>
          <a:lstStyle/>
          <a:p>
            <a:r>
              <a:rPr lang="fi-FI" altLang="fi-FI" sz="2800" dirty="0">
                <a:ea typeface="ＭＳ Ｐゴシック" panose="020B0600070205080204" pitchFamily="34" charset="-128"/>
                <a:cs typeface="ＭＳ Ｐゴシック" panose="020B0600070205080204" pitchFamily="34" charset="-128"/>
              </a:rPr>
              <a:t/>
            </a:r>
            <a:br>
              <a:rPr lang="fi-FI" altLang="fi-FI" sz="2800" dirty="0">
                <a:ea typeface="ＭＳ Ｐゴシック" panose="020B0600070205080204" pitchFamily="34" charset="-128"/>
                <a:cs typeface="ＭＳ Ｐゴシック" panose="020B0600070205080204" pitchFamily="34" charset="-128"/>
              </a:rPr>
            </a:br>
            <a:r>
              <a:rPr lang="fi-FI" altLang="fi-FI" sz="2800" dirty="0" smtClean="0">
                <a:ea typeface="ＭＳ Ｐゴシック" panose="020B0600070205080204" pitchFamily="34" charset="-128"/>
                <a:cs typeface="ＭＳ Ｐゴシック" panose="020B0600070205080204" pitchFamily="34" charset="-128"/>
              </a:rPr>
              <a:t>Mihin hyvin suunnitellulla selvityksellä pyritään? </a:t>
            </a:r>
            <a:endParaRPr lang="fi-FI" altLang="fi-FI" sz="2800" dirty="0" smtClean="0">
              <a:ea typeface="ＭＳ Ｐゴシック" panose="020B0600070205080204" pitchFamily="34" charset="-128"/>
            </a:endParaRPr>
          </a:p>
        </p:txBody>
      </p:sp>
      <p:sp>
        <p:nvSpPr>
          <p:cNvPr id="62470" name="Rectangle 3"/>
          <p:cNvSpPr>
            <a:spLocks noGrp="1"/>
          </p:cNvSpPr>
          <p:nvPr>
            <p:ph idx="1"/>
          </p:nvPr>
        </p:nvSpPr>
        <p:spPr>
          <a:solidFill>
            <a:schemeClr val="bg1"/>
          </a:solidFill>
        </p:spPr>
        <p:txBody>
          <a:bodyPr anchor="t">
            <a:normAutofit/>
          </a:bodyPr>
          <a:lstStyle/>
          <a:p>
            <a:pPr marL="0" indent="0">
              <a:buNone/>
            </a:pPr>
            <a:r>
              <a:rPr lang="fi-FI" altLang="fi-FI" sz="1800" dirty="0" smtClean="0">
                <a:ea typeface="ＭＳ Ｐゴシック" panose="020B0600070205080204" pitchFamily="34" charset="-128"/>
                <a:cs typeface="ＭＳ Ｐゴシック" panose="020B0600070205080204" pitchFamily="34" charset="-128"/>
              </a:rPr>
              <a:t>Tarkennettu </a:t>
            </a:r>
            <a:r>
              <a:rPr lang="fi-FI" altLang="fi-FI" sz="1800" dirty="0">
                <a:ea typeface="ＭＳ Ｐゴシック" panose="020B0600070205080204" pitchFamily="34" charset="-128"/>
                <a:cs typeface="ＭＳ Ｐゴシック" panose="020B0600070205080204" pitchFamily="34" charset="-128"/>
              </a:rPr>
              <a:t>arvio sisäilmasto-ongelmien aiheuttajasta / aiheuttajista  </a:t>
            </a:r>
            <a:r>
              <a:rPr lang="fi-FI" altLang="fi-FI" sz="1800" dirty="0" smtClean="0">
                <a:ea typeface="ＭＳ Ｐゴシック" panose="020B0600070205080204" pitchFamily="34" charset="-128"/>
                <a:cs typeface="ＭＳ Ｐゴシック" panose="020B0600070205080204" pitchFamily="34" charset="-128"/>
              </a:rPr>
              <a:t>tehdään selvityksessä </a:t>
            </a:r>
            <a:r>
              <a:rPr lang="fi-FI" altLang="fi-FI" sz="1800" dirty="0">
                <a:ea typeface="ＭＳ Ｐゴシック" panose="020B0600070205080204" pitchFamily="34" charset="-128"/>
                <a:cs typeface="ＭＳ Ｐゴシック" panose="020B0600070205080204" pitchFamily="34" charset="-128"/>
              </a:rPr>
              <a:t>saatujen tietojen (mittausten, näytteistä tehtyjen analyysien yms.) </a:t>
            </a:r>
            <a:r>
              <a:rPr lang="fi-FI" altLang="fi-FI" sz="1800" dirty="0" smtClean="0">
                <a:ea typeface="ＭＳ Ｐゴシック" panose="020B0600070205080204" pitchFamily="34" charset="-128"/>
                <a:cs typeface="ＭＳ Ｐゴシック" panose="020B0600070205080204" pitchFamily="34" charset="-128"/>
              </a:rPr>
              <a:t>perusteella, ja siinä huomioidaan  </a:t>
            </a:r>
          </a:p>
          <a:p>
            <a:pPr lvl="1"/>
            <a:r>
              <a:rPr lang="fi-FI" altLang="fi-FI" sz="1600" dirty="0" smtClean="0">
                <a:ea typeface="ＭＳ Ｐゴシック" panose="020B0600070205080204" pitchFamily="34" charset="-128"/>
                <a:cs typeface="ＭＳ Ｐゴシック" panose="020B0600070205080204" pitchFamily="34" charset="-128"/>
              </a:rPr>
              <a:t>rakennusteknisen tarkastuksen tulokset</a:t>
            </a:r>
          </a:p>
          <a:p>
            <a:pPr lvl="1"/>
            <a:r>
              <a:rPr lang="fi-FI" altLang="fi-FI" sz="1600" dirty="0" smtClean="0">
                <a:ea typeface="ＭＳ Ｐゴシック" panose="020B0600070205080204" pitchFamily="34" charset="-128"/>
                <a:cs typeface="ＭＳ Ｐゴシック" panose="020B0600070205080204" pitchFamily="34" charset="-128"/>
              </a:rPr>
              <a:t>oirekartoituksen tulokset</a:t>
            </a:r>
          </a:p>
          <a:p>
            <a:pPr lvl="1"/>
            <a:r>
              <a:rPr lang="fi-FI" altLang="fi-FI" sz="1600" dirty="0" err="1" smtClean="0">
                <a:ea typeface="ＭＳ Ｐゴシック" panose="020B0600070205080204" pitchFamily="34" charset="-128"/>
                <a:cs typeface="ＭＳ Ｐゴシック" panose="020B0600070205080204" pitchFamily="34" charset="-128"/>
              </a:rPr>
              <a:t>IgE</a:t>
            </a:r>
            <a:r>
              <a:rPr lang="fi-FI" altLang="fi-FI" sz="1600" dirty="0" smtClean="0">
                <a:ea typeface="ＭＳ Ｐゴシック" panose="020B0600070205080204" pitchFamily="34" charset="-128"/>
                <a:cs typeface="ＭＳ Ｐゴシック" panose="020B0600070205080204" pitchFamily="34" charset="-128"/>
              </a:rPr>
              <a:t>-vasta-ainemääritysten tulokset</a:t>
            </a:r>
          </a:p>
          <a:p>
            <a:pPr lvl="1"/>
            <a:r>
              <a:rPr lang="fi-FI" altLang="fi-FI" sz="1600" dirty="0" smtClean="0">
                <a:ea typeface="ＭＳ Ｐゴシック" panose="020B0600070205080204" pitchFamily="34" charset="-128"/>
                <a:cs typeface="ＭＳ Ｐゴシック" panose="020B0600070205080204" pitchFamily="34" charset="-128"/>
              </a:rPr>
              <a:t>mikrobimittausten tulokset tulkittuina</a:t>
            </a:r>
          </a:p>
          <a:p>
            <a:pPr lvl="1"/>
            <a:r>
              <a:rPr lang="fi-FI" altLang="fi-FI" sz="1600" dirty="0" smtClean="0">
                <a:ea typeface="ＭＳ Ｐゴシック" panose="020B0600070205080204" pitchFamily="34" charset="-128"/>
                <a:cs typeface="ＭＳ Ｐゴシック" panose="020B0600070205080204" pitchFamily="34" charset="-128"/>
              </a:rPr>
              <a:t>(ole avarakatseinen ja muista myös </a:t>
            </a:r>
            <a:r>
              <a:rPr lang="fi-FI" altLang="fi-FI" sz="1600" dirty="0" err="1" smtClean="0">
                <a:ea typeface="ＭＳ Ｐゴシック" panose="020B0600070205080204" pitchFamily="34" charset="-128"/>
                <a:cs typeface="ＭＳ Ｐゴシック" panose="020B0600070205080204" pitchFamily="34" charset="-128"/>
              </a:rPr>
              <a:t>VOC:t</a:t>
            </a:r>
            <a:r>
              <a:rPr lang="fi-FI" altLang="fi-FI" sz="1600" dirty="0" smtClean="0">
                <a:ea typeface="ＭＳ Ｐゴシック" panose="020B0600070205080204" pitchFamily="34" charset="-128"/>
                <a:cs typeface="ＭＳ Ｐゴシック" panose="020B0600070205080204" pitchFamily="34" charset="-128"/>
              </a:rPr>
              <a:t>, kuidut, PAH-yhdisteet yms.)</a:t>
            </a:r>
          </a:p>
          <a:p>
            <a:pPr lvl="1">
              <a:buFont typeface="Arial" panose="020B0604020202020204" pitchFamily="34" charset="0"/>
              <a:buNone/>
            </a:pPr>
            <a:endParaRPr lang="fi-FI" altLang="fi-FI" b="1" dirty="0" smtClean="0">
              <a:ea typeface="ＭＳ Ｐゴシック" panose="020B0600070205080204" pitchFamily="34" charset="-128"/>
              <a:cs typeface="Georgia" panose="02040502050405020303" pitchFamily="18" charset="0"/>
            </a:endParaRPr>
          </a:p>
          <a:p>
            <a:pPr algn="ctr">
              <a:buFont typeface="Wingdings" charset="2"/>
              <a:buChar char="Ø"/>
            </a:pPr>
            <a:r>
              <a:rPr lang="fi-FI" altLang="fi-FI" sz="1800" b="1" dirty="0" smtClean="0">
                <a:solidFill>
                  <a:schemeClr val="accent1"/>
                </a:solidFill>
                <a:ea typeface="ＭＳ Ｐゴシック" panose="020B0600070205080204" pitchFamily="34" charset="-128"/>
                <a:cs typeface="ＭＳ Ｐゴシック" panose="020B0600070205080204" pitchFamily="34" charset="-128"/>
              </a:rPr>
              <a:t>Johtopäätöksiä tehtäessä arvioidaan, oliko alustava arvio oikea.</a:t>
            </a:r>
          </a:p>
          <a:p>
            <a:pPr algn="ctr">
              <a:buFont typeface="Wingdings" charset="2"/>
              <a:buChar char="Ø"/>
            </a:pPr>
            <a:r>
              <a:rPr lang="fi-FI" altLang="fi-FI" sz="1800" b="1" dirty="0" smtClean="0">
                <a:solidFill>
                  <a:schemeClr val="accent1"/>
                </a:solidFill>
                <a:ea typeface="ＭＳ Ｐゴシック" panose="020B0600070205080204" pitchFamily="34" charset="-128"/>
                <a:cs typeface="ＭＳ Ｐゴシック" panose="020B0600070205080204" pitchFamily="34" charset="-128"/>
              </a:rPr>
              <a:t>Toimenpidesuositukset perustuvat johtopäätöksiin ja suosituksilla pyritään vähentämään </a:t>
            </a:r>
            <a:r>
              <a:rPr lang="fi-FI" altLang="fi-FI" sz="1800" b="1" dirty="0" err="1" smtClean="0">
                <a:solidFill>
                  <a:schemeClr val="accent1"/>
                </a:solidFill>
                <a:ea typeface="ＭＳ Ｐゴシック" panose="020B0600070205080204" pitchFamily="34" charset="-128"/>
                <a:cs typeface="ＭＳ Ｐゴシック" panose="020B0600070205080204" pitchFamily="34" charset="-128"/>
              </a:rPr>
              <a:t>epätavanomaista</a:t>
            </a:r>
            <a:r>
              <a:rPr lang="fi-FI" altLang="fi-FI" sz="1800" b="1" dirty="0" smtClean="0">
                <a:solidFill>
                  <a:schemeClr val="accent1"/>
                </a:solidFill>
                <a:ea typeface="ＭＳ Ｐゴシック" panose="020B0600070205080204" pitchFamily="34" charset="-128"/>
                <a:cs typeface="ＭＳ Ｐゴシック" panose="020B0600070205080204" pitchFamily="34" charset="-128"/>
              </a:rPr>
              <a:t>  rakennuksesta johtuvaa altistumista.</a:t>
            </a:r>
            <a:endParaRPr lang="fi-FI" altLang="fi-FI" sz="1800" dirty="0" smtClean="0">
              <a:solidFill>
                <a:schemeClr val="accent1"/>
              </a:solidFill>
              <a:ea typeface="ＭＳ Ｐゴシック" panose="020B0600070205080204" pitchFamily="34" charset="-128"/>
              <a:cs typeface="ＭＳ Ｐゴシック" panose="020B0600070205080204" pitchFamily="34" charset="-128"/>
            </a:endParaRPr>
          </a:p>
        </p:txBody>
      </p:sp>
      <p:sp>
        <p:nvSpPr>
          <p:cNvPr id="62468" name="Alatunnisteen paikkamerkki 10"/>
          <p:cNvSpPr>
            <a:spLocks noGrp="1"/>
          </p:cNvSpPr>
          <p:nvPr>
            <p:ph type="ftr" sz="quarter" idx="11"/>
          </p:nvPr>
        </p:nvSpPr>
        <p:spPr bwMode="auto">
          <a:xfrm>
            <a:off x="323528" y="6093296"/>
            <a:ext cx="1799091"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r>
              <a:rPr lang="fi-FI" altLang="fi-FI" sz="900" smtClean="0">
                <a:solidFill>
                  <a:schemeClr val="tx1"/>
                </a:solidFill>
              </a:rPr>
              <a:t>Marjut Reiman</a:t>
            </a:r>
          </a:p>
        </p:txBody>
      </p:sp>
      <p:sp>
        <p:nvSpPr>
          <p:cNvPr id="62467" name="Dian numeron paikkamerkki 9"/>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spcBef>
                <a:spcPct val="0"/>
              </a:spcBef>
              <a:buClrTx/>
              <a:buFontTx/>
              <a:buNone/>
            </a:pPr>
            <a:fld id="{5476DCFB-03D3-4279-A449-8114F3D522B7}" type="slidenum">
              <a:rPr lang="fi-FI" altLang="fi-FI" sz="900" smtClean="0">
                <a:solidFill>
                  <a:schemeClr val="tx1"/>
                </a:solidFill>
              </a:rPr>
              <a:pPr>
                <a:spcBef>
                  <a:spcPct val="0"/>
                </a:spcBef>
                <a:buClrTx/>
                <a:buFontTx/>
                <a:buNone/>
              </a:pPr>
              <a:t>55</a:t>
            </a:fld>
            <a:endParaRPr lang="fi-FI" altLang="fi-FI" sz="900" smtClean="0">
              <a:solidFill>
                <a:schemeClr val="tx1"/>
              </a:solidFill>
            </a:endParaRPr>
          </a:p>
        </p:txBody>
      </p:sp>
    </p:spTree>
    <p:extLst>
      <p:ext uri="{BB962C8B-B14F-4D97-AF65-F5344CB8AC3E}">
        <p14:creationId xmlns:p14="http://schemas.microsoft.com/office/powerpoint/2010/main" val="1005728321"/>
      </p:ext>
    </p:extLst>
  </p:cSld>
  <p:clrMapOvr>
    <a:masterClrMapping/>
  </p:clrMapOvr>
  <p:transition spd="med">
    <p:wipe/>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6" name="Rectangle 2"/>
          <p:cNvSpPr>
            <a:spLocks noGrp="1" noChangeArrowheads="1"/>
          </p:cNvSpPr>
          <p:nvPr>
            <p:ph type="title"/>
          </p:nvPr>
        </p:nvSpPr>
        <p:spPr/>
        <p:txBody>
          <a:bodyPr/>
          <a:lstStyle/>
          <a:p>
            <a:pPr eaLnBrk="1" hangingPunct="1"/>
            <a:r>
              <a:rPr lang="fi-FI" altLang="fi-FI" sz="2800" dirty="0" smtClean="0">
                <a:solidFill>
                  <a:schemeClr val="accent4">
                    <a:lumMod val="50000"/>
                  </a:schemeClr>
                </a:solidFill>
              </a:rPr>
              <a:t>Yhteenveto</a:t>
            </a:r>
            <a:endParaRPr lang="en-US" altLang="fi-FI" sz="2800" dirty="0" smtClean="0">
              <a:solidFill>
                <a:schemeClr val="accent4">
                  <a:lumMod val="50000"/>
                </a:schemeClr>
              </a:solidFill>
            </a:endParaRPr>
          </a:p>
        </p:txBody>
      </p:sp>
      <p:sp>
        <p:nvSpPr>
          <p:cNvPr id="88071" name="Rectangle 3"/>
          <p:cNvSpPr>
            <a:spLocks noGrp="1" noChangeArrowheads="1"/>
          </p:cNvSpPr>
          <p:nvPr>
            <p:ph idx="1"/>
          </p:nvPr>
        </p:nvSpPr>
        <p:spPr/>
        <p:txBody>
          <a:bodyPr>
            <a:normAutofit/>
          </a:bodyPr>
          <a:lstStyle/>
          <a:p>
            <a:pPr eaLnBrk="1" hangingPunct="1">
              <a:defRPr/>
            </a:pPr>
            <a:r>
              <a:rPr lang="fi-FI" altLang="fi-FI" sz="1600" dirty="0"/>
              <a:t>Asumisterveysohje </a:t>
            </a:r>
            <a:r>
              <a:rPr lang="fi-FI" altLang="fi-FI" sz="1600" dirty="0" smtClean="0"/>
              <a:t>on jo muuttunut asumisterveysasetukseksi ja soveltamisohje julkaistaan lähiaikoina.</a:t>
            </a:r>
          </a:p>
          <a:p>
            <a:pPr eaLnBrk="1" hangingPunct="1">
              <a:defRPr/>
            </a:pPr>
            <a:r>
              <a:rPr lang="fi-FI" altLang="fi-FI" sz="1600" dirty="0" smtClean="0"/>
              <a:t>Kuntotutkimusopas päivitetään.</a:t>
            </a:r>
            <a:endParaRPr lang="fi-FI" altLang="fi-FI" sz="1600" dirty="0"/>
          </a:p>
          <a:p>
            <a:pPr eaLnBrk="1" hangingPunct="1">
              <a:defRPr/>
            </a:pPr>
            <a:r>
              <a:rPr lang="fi-FI" altLang="fi-FI" sz="1600" dirty="0" smtClean="0"/>
              <a:t>Rakennuksen </a:t>
            </a:r>
            <a:r>
              <a:rPr lang="fi-FI" altLang="fi-FI" sz="1600" dirty="0"/>
              <a:t>kunnollinen tutkiminen </a:t>
            </a:r>
            <a:r>
              <a:rPr lang="fi-FI" altLang="fi-FI" sz="1600" dirty="0" smtClean="0"/>
              <a:t>A ja O.</a:t>
            </a:r>
            <a:endParaRPr lang="fi-FI" altLang="fi-FI" sz="1600" dirty="0"/>
          </a:p>
          <a:p>
            <a:pPr>
              <a:defRPr/>
            </a:pPr>
            <a:r>
              <a:rPr lang="fi-FI" altLang="fi-FI" sz="1600" dirty="0" smtClean="0"/>
              <a:t>Mikrobiperäisille </a:t>
            </a:r>
            <a:r>
              <a:rPr lang="fi-FI" altLang="fi-FI" sz="1600" dirty="0"/>
              <a:t>epäpuhtauksille tai </a:t>
            </a:r>
            <a:r>
              <a:rPr lang="fi-FI" altLang="fi-FI" sz="1600" dirty="0" smtClean="0"/>
              <a:t>tekijöille</a:t>
            </a:r>
            <a:r>
              <a:rPr lang="fi-FI" altLang="fi-FI" sz="1600" dirty="0"/>
              <a:t> </a:t>
            </a:r>
            <a:r>
              <a:rPr lang="fi-FI" altLang="fi-FI" sz="1600" dirty="0" smtClean="0"/>
              <a:t>ei ole mahdollista antaa </a:t>
            </a:r>
            <a:r>
              <a:rPr lang="fi-FI" altLang="fi-FI" sz="1600" smtClean="0"/>
              <a:t>terveysperusteisia raja-arvoja. </a:t>
            </a:r>
            <a:endParaRPr lang="fi-FI" altLang="fi-FI" sz="1600" dirty="0" smtClean="0"/>
          </a:p>
          <a:p>
            <a:pPr>
              <a:defRPr/>
            </a:pPr>
            <a:r>
              <a:rPr lang="fi-FI" altLang="fi-FI" sz="1600" dirty="0" smtClean="0"/>
              <a:t>Toimisto-, asunto- ja koulututkimuksiin on annettu tulosten tulkintaohjeita viljelymenetelmille; auttavat päättelemään, onko näytteen mikrobisto ”normaali” vai ei.</a:t>
            </a:r>
          </a:p>
          <a:p>
            <a:pPr eaLnBrk="1" hangingPunct="1">
              <a:defRPr/>
            </a:pPr>
            <a:r>
              <a:rPr lang="fi-FI" altLang="fi-FI" sz="1600" dirty="0" smtClean="0"/>
              <a:t>Uudet menetelmät edellyttävät validointia</a:t>
            </a:r>
            <a:endParaRPr lang="fi-FI" altLang="fi-FI" sz="1600" dirty="0"/>
          </a:p>
          <a:p>
            <a:pPr lvl="1">
              <a:defRPr/>
            </a:pPr>
            <a:r>
              <a:rPr lang="fi-FI" altLang="fi-FI" sz="1400" dirty="0" smtClean="0"/>
              <a:t>Milloin tulos kertoo vauriosta?</a:t>
            </a:r>
          </a:p>
          <a:p>
            <a:pPr lvl="1">
              <a:buFontTx/>
              <a:buChar char="•"/>
              <a:defRPr/>
            </a:pPr>
            <a:r>
              <a:rPr lang="fi-FI" altLang="fi-FI" sz="1400" dirty="0" smtClean="0"/>
              <a:t>Tuloksen epävarmuus?</a:t>
            </a:r>
          </a:p>
          <a:p>
            <a:pPr eaLnBrk="1" hangingPunct="1">
              <a:buFontTx/>
              <a:buNone/>
              <a:defRPr/>
            </a:pPr>
            <a:endParaRPr lang="fi-FI" altLang="fi-FI" sz="1600" dirty="0" smtClean="0"/>
          </a:p>
          <a:p>
            <a:pPr marL="536575" lvl="1" indent="0" eaLnBrk="1" hangingPunct="1">
              <a:buFontTx/>
              <a:buNone/>
              <a:defRPr/>
            </a:pPr>
            <a:endParaRPr lang="fi-FI" altLang="fi-FI" sz="1600" dirty="0" smtClean="0"/>
          </a:p>
        </p:txBody>
      </p:sp>
      <p:sp>
        <p:nvSpPr>
          <p:cNvPr id="128008" name="Footer Placeholder 1"/>
          <p:cNvSpPr>
            <a:spLocks noGrp="1"/>
          </p:cNvSpPr>
          <p:nvPr>
            <p:ph type="ftr" sz="quarter" idx="11"/>
          </p:nvPr>
        </p:nvSpPr>
        <p:spPr>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algn="ctr" eaLnBrk="1" hangingPunct="1">
              <a:lnSpc>
                <a:spcPct val="100000"/>
              </a:lnSpc>
              <a:spcBef>
                <a:spcPct val="0"/>
              </a:spcBef>
              <a:buClrTx/>
              <a:buFontTx/>
              <a:buNone/>
            </a:pPr>
            <a:r>
              <a:rPr lang="fi-FI" altLang="fi-FI" sz="1000" smtClean="0">
                <a:solidFill>
                  <a:schemeClr val="bg1"/>
                </a:solidFill>
              </a:rPr>
              <a:t>KIINKO </a:t>
            </a:r>
          </a:p>
        </p:txBody>
      </p:sp>
      <p:sp>
        <p:nvSpPr>
          <p:cNvPr id="128003" name="Slide Number Placeholder 3"/>
          <p:cNvSpPr>
            <a:spLocks noGrp="1"/>
          </p:cNvSpPr>
          <p:nvPr>
            <p:ph type="sldNum" sz="quarter" idx="12"/>
          </p:nvPr>
        </p:nvSpPr>
        <p:spPr>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algn="r" eaLnBrk="1" hangingPunct="1">
              <a:lnSpc>
                <a:spcPct val="100000"/>
              </a:lnSpc>
              <a:spcBef>
                <a:spcPct val="0"/>
              </a:spcBef>
              <a:buClrTx/>
              <a:buFontTx/>
              <a:buNone/>
            </a:pPr>
            <a:fld id="{1183BC84-5938-4A94-A361-BF116C22D18A}" type="slidenum">
              <a:rPr lang="fi-FI" altLang="fi-FI" sz="1000" smtClean="0">
                <a:solidFill>
                  <a:schemeClr val="bg1"/>
                </a:solidFill>
              </a:rPr>
              <a:pPr algn="r" eaLnBrk="1" hangingPunct="1">
                <a:lnSpc>
                  <a:spcPct val="100000"/>
                </a:lnSpc>
                <a:spcBef>
                  <a:spcPct val="0"/>
                </a:spcBef>
                <a:buClrTx/>
                <a:buFontTx/>
                <a:buNone/>
              </a:pPr>
              <a:t>56</a:t>
            </a:fld>
            <a:endParaRPr lang="fi-FI" altLang="fi-FI" sz="1000" smtClean="0">
              <a:solidFill>
                <a:schemeClr val="bg1"/>
              </a:solidFill>
            </a:endParaRPr>
          </a:p>
        </p:txBody>
      </p:sp>
      <p:sp>
        <p:nvSpPr>
          <p:cNvPr id="128002" name="Date Placeholder 1"/>
          <p:cNvSpPr>
            <a:spLocks noGrp="1"/>
          </p:cNvSpPr>
          <p:nvPr>
            <p:ph type="dt" sz="quarter" idx="4294967295"/>
          </p:nvPr>
        </p:nvSpPr>
        <p:spPr>
          <a:xfrm>
            <a:off x="0" y="6199188"/>
            <a:ext cx="803275" cy="365125"/>
          </a:xfrm>
          <a:noFill/>
        </p:spPr>
        <p:txBody>
          <a:bodyP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eaLnBrk="1" hangingPunct="1">
              <a:lnSpc>
                <a:spcPct val="100000"/>
              </a:lnSpc>
              <a:spcBef>
                <a:spcPct val="0"/>
              </a:spcBef>
              <a:buClrTx/>
              <a:buFontTx/>
              <a:buNone/>
            </a:pPr>
            <a:fld id="{82EC4C24-A251-4A17-A5CA-394C58FD9488}" type="datetime1">
              <a:rPr lang="fi-FI" altLang="fi-FI" sz="1000" smtClean="0">
                <a:solidFill>
                  <a:schemeClr val="bg1"/>
                </a:solidFill>
              </a:rPr>
              <a:pPr eaLnBrk="1" hangingPunct="1">
                <a:lnSpc>
                  <a:spcPct val="100000"/>
                </a:lnSpc>
                <a:spcBef>
                  <a:spcPct val="0"/>
                </a:spcBef>
                <a:buClrTx/>
                <a:buFontTx/>
                <a:buNone/>
              </a:pPr>
              <a:t>16.6.2016</a:t>
            </a:fld>
            <a:endParaRPr lang="fi-FI" altLang="fi-FI" sz="1000" smtClean="0">
              <a:solidFill>
                <a:schemeClr val="bg1"/>
              </a:solidFill>
            </a:endParaRPr>
          </a:p>
        </p:txBody>
      </p:sp>
      <p:sp>
        <p:nvSpPr>
          <p:cNvPr id="128005" name="Slide Number Placeholder 5"/>
          <p:cNvSpPr txBox="1">
            <a:spLocks noGrp="1"/>
          </p:cNvSpPr>
          <p:nvPr/>
        </p:nvSpPr>
        <p:spPr bwMode="auto">
          <a:xfrm>
            <a:off x="7596188" y="6597650"/>
            <a:ext cx="10795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l" eaLnBrk="0" hangingPunct="0">
              <a:lnSpc>
                <a:spcPct val="85000"/>
              </a:lnSpc>
              <a:spcBef>
                <a:spcPct val="35000"/>
              </a:spcBef>
              <a:buClr>
                <a:schemeClr val="accent1"/>
              </a:buClr>
              <a:buChar char="•"/>
              <a:defRPr sz="2600">
                <a:solidFill>
                  <a:schemeClr val="tx1"/>
                </a:solidFill>
                <a:latin typeface="Arial" pitchFamily="34" charset="0"/>
              </a:defRPr>
            </a:lvl1pPr>
            <a:lvl2pPr marL="742950" indent="-285750" algn="l" eaLnBrk="0" hangingPunct="0">
              <a:lnSpc>
                <a:spcPct val="85000"/>
              </a:lnSpc>
              <a:spcBef>
                <a:spcPct val="25000"/>
              </a:spcBef>
              <a:buChar char="–"/>
              <a:defRPr sz="2400">
                <a:solidFill>
                  <a:schemeClr val="tx1"/>
                </a:solidFill>
                <a:latin typeface="Arial" pitchFamily="34" charset="0"/>
              </a:defRPr>
            </a:lvl2pPr>
            <a:lvl3pPr marL="1143000" indent="-228600" algn="l" eaLnBrk="0" hangingPunct="0">
              <a:lnSpc>
                <a:spcPct val="85000"/>
              </a:lnSpc>
              <a:spcBef>
                <a:spcPct val="25000"/>
              </a:spcBef>
              <a:buClr>
                <a:schemeClr val="accent1"/>
              </a:buClr>
              <a:buChar char="•"/>
              <a:defRPr sz="2200">
                <a:solidFill>
                  <a:schemeClr val="tx1"/>
                </a:solidFill>
                <a:latin typeface="Arial" pitchFamily="34" charset="0"/>
              </a:defRPr>
            </a:lvl3pPr>
            <a:lvl4pPr marL="1600200" indent="-228600" algn="l" eaLnBrk="0" hangingPunct="0">
              <a:lnSpc>
                <a:spcPct val="85000"/>
              </a:lnSpc>
              <a:spcBef>
                <a:spcPct val="25000"/>
              </a:spcBef>
              <a:buChar char="–"/>
              <a:defRPr sz="2200">
                <a:solidFill>
                  <a:schemeClr val="tx1"/>
                </a:solidFill>
                <a:latin typeface="Arial" pitchFamily="34" charset="0"/>
              </a:defRPr>
            </a:lvl4pPr>
            <a:lvl5pPr marL="2057400" indent="-228600" algn="l" eaLnBrk="0" hangingPunct="0">
              <a:lnSpc>
                <a:spcPct val="85000"/>
              </a:lnSpc>
              <a:spcBef>
                <a:spcPct val="25000"/>
              </a:spcBef>
              <a:buChar char="»"/>
              <a:defRPr sz="2200">
                <a:solidFill>
                  <a:schemeClr val="tx1"/>
                </a:solidFill>
                <a:latin typeface="Arial" pitchFamily="34" charset="0"/>
              </a:defRPr>
            </a:lvl5pPr>
            <a:lvl6pPr marL="2514600" indent="-228600" eaLnBrk="0" fontAlgn="base" hangingPunct="0">
              <a:lnSpc>
                <a:spcPct val="85000"/>
              </a:lnSpc>
              <a:spcBef>
                <a:spcPct val="25000"/>
              </a:spcBef>
              <a:spcAft>
                <a:spcPct val="0"/>
              </a:spcAft>
              <a:buChar char="»"/>
              <a:defRPr sz="2200">
                <a:solidFill>
                  <a:schemeClr val="tx1"/>
                </a:solidFill>
                <a:latin typeface="Arial" pitchFamily="34" charset="0"/>
              </a:defRPr>
            </a:lvl6pPr>
            <a:lvl7pPr marL="2971800" indent="-228600" eaLnBrk="0" fontAlgn="base" hangingPunct="0">
              <a:lnSpc>
                <a:spcPct val="85000"/>
              </a:lnSpc>
              <a:spcBef>
                <a:spcPct val="25000"/>
              </a:spcBef>
              <a:spcAft>
                <a:spcPct val="0"/>
              </a:spcAft>
              <a:buChar char="»"/>
              <a:defRPr sz="2200">
                <a:solidFill>
                  <a:schemeClr val="tx1"/>
                </a:solidFill>
                <a:latin typeface="Arial" pitchFamily="34" charset="0"/>
              </a:defRPr>
            </a:lvl7pPr>
            <a:lvl8pPr marL="3429000" indent="-228600" eaLnBrk="0" fontAlgn="base" hangingPunct="0">
              <a:lnSpc>
                <a:spcPct val="85000"/>
              </a:lnSpc>
              <a:spcBef>
                <a:spcPct val="25000"/>
              </a:spcBef>
              <a:spcAft>
                <a:spcPct val="0"/>
              </a:spcAft>
              <a:buChar char="»"/>
              <a:defRPr sz="2200">
                <a:solidFill>
                  <a:schemeClr val="tx1"/>
                </a:solidFill>
                <a:latin typeface="Arial" pitchFamily="34" charset="0"/>
              </a:defRPr>
            </a:lvl8pPr>
            <a:lvl9pPr marL="3886200" indent="-228600" eaLnBrk="0" fontAlgn="base" hangingPunct="0">
              <a:lnSpc>
                <a:spcPct val="85000"/>
              </a:lnSpc>
              <a:spcBef>
                <a:spcPct val="25000"/>
              </a:spcBef>
              <a:spcAft>
                <a:spcPct val="0"/>
              </a:spcAft>
              <a:buChar char="»"/>
              <a:defRPr sz="2200">
                <a:solidFill>
                  <a:schemeClr val="tx1"/>
                </a:solidFill>
                <a:latin typeface="Arial" pitchFamily="34" charset="0"/>
              </a:defRPr>
            </a:lvl9pPr>
          </a:lstStyle>
          <a:p>
            <a:pPr algn="r" eaLnBrk="1" hangingPunct="1">
              <a:lnSpc>
                <a:spcPct val="100000"/>
              </a:lnSpc>
              <a:spcBef>
                <a:spcPct val="0"/>
              </a:spcBef>
              <a:buClrTx/>
              <a:buFontTx/>
              <a:buNone/>
            </a:pPr>
            <a:fld id="{C43D619D-CD51-4EEB-8218-E643DD5EB141}" type="slidenum">
              <a:rPr lang="fi-FI" altLang="fi-FI" sz="1000">
                <a:solidFill>
                  <a:schemeClr val="bg1"/>
                </a:solidFill>
              </a:rPr>
              <a:pPr algn="r" eaLnBrk="1" hangingPunct="1">
                <a:lnSpc>
                  <a:spcPct val="100000"/>
                </a:lnSpc>
                <a:spcBef>
                  <a:spcPct val="0"/>
                </a:spcBef>
                <a:buClrTx/>
                <a:buFontTx/>
                <a:buNone/>
              </a:pPr>
              <a:t>56</a:t>
            </a:fld>
            <a:endParaRPr lang="fi-FI" altLang="fi-FI" sz="1000">
              <a:solidFill>
                <a:schemeClr val="bg1"/>
              </a:solidFill>
            </a:endParaRPr>
          </a:p>
        </p:txBody>
      </p:sp>
      <p:sp>
        <p:nvSpPr>
          <p:cNvPr id="9" name="Tekstiruutu 8"/>
          <p:cNvSpPr txBox="1"/>
          <p:nvPr/>
        </p:nvSpPr>
        <p:spPr>
          <a:xfrm>
            <a:off x="1043608" y="5145983"/>
            <a:ext cx="7056784" cy="803297"/>
          </a:xfrm>
          <a:prstGeom prst="rect">
            <a:avLst/>
          </a:prstGeom>
        </p:spPr>
        <p:style>
          <a:lnRef idx="3">
            <a:schemeClr val="lt1"/>
          </a:lnRef>
          <a:fillRef idx="1">
            <a:schemeClr val="accent2"/>
          </a:fillRef>
          <a:effectRef idx="1">
            <a:schemeClr val="accent2"/>
          </a:effectRef>
          <a:fontRef idx="minor">
            <a:schemeClr val="lt1"/>
          </a:fontRef>
        </p:style>
        <p:txBody>
          <a:bodyPr wrap="square" rtlCol="0" anchor="ctr">
            <a:spAutoFit/>
          </a:bodyPr>
          <a:lstStyle/>
          <a:p>
            <a:pPr algn="ctr">
              <a:lnSpc>
                <a:spcPct val="110000"/>
              </a:lnSpc>
              <a:defRPr/>
            </a:pPr>
            <a:r>
              <a:rPr lang="fi-FI" altLang="fi-FI" sz="1400" dirty="0"/>
              <a:t>Hyvä perusperiaate rakennuksen homekasvuun suhtauduttaessa on, että</a:t>
            </a:r>
          </a:p>
          <a:p>
            <a:pPr algn="ctr">
              <a:lnSpc>
                <a:spcPct val="110000"/>
              </a:lnSpc>
              <a:defRPr/>
            </a:pPr>
            <a:r>
              <a:rPr lang="fi-FI" altLang="fi-FI" sz="1400" dirty="0"/>
              <a:t>    homekasvu voi olla toksista, joten altistumista on </a:t>
            </a:r>
            <a:r>
              <a:rPr lang="fi-FI" altLang="fi-FI" sz="1400" dirty="0" smtClean="0"/>
              <a:t>varottava, </a:t>
            </a:r>
            <a:r>
              <a:rPr lang="fi-FI" altLang="fi-FI" sz="1400" dirty="0"/>
              <a:t>home on poistettava ja kosteusvaurioon johtaneet syyt on korjattava.</a:t>
            </a:r>
            <a:endParaRPr lang="en-US" altLang="fi-FI" sz="1400" dirty="0"/>
          </a:p>
        </p:txBody>
      </p:sp>
    </p:spTree>
    <p:extLst>
      <p:ext uri="{BB962C8B-B14F-4D97-AF65-F5344CB8AC3E}">
        <p14:creationId xmlns:p14="http://schemas.microsoft.com/office/powerpoint/2010/main" val="2593497730"/>
      </p:ext>
    </p:extLst>
  </p:cSld>
  <p:clrMapOvr>
    <a:masterClrMapping/>
  </p:clrMapOvr>
  <p:transition spd="med">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 descr="image001"/>
          <p:cNvPicPr>
            <a:picLocks noChangeAspect="1" noChangeArrowheads="1"/>
          </p:cNvPicPr>
          <p:nvPr/>
        </p:nvPicPr>
        <p:blipFill rotWithShape="1">
          <a:blip r:embed="rId2">
            <a:extLst>
              <a:ext uri="{28A0092B-C50C-407E-A947-70E740481C1C}">
                <a14:useLocalDpi xmlns:a14="http://schemas.microsoft.com/office/drawing/2010/main" val="0"/>
              </a:ext>
            </a:extLst>
          </a:blip>
          <a:srcRect t="12208"/>
          <a:stretch/>
        </p:blipFill>
        <p:spPr bwMode="auto">
          <a:xfrm>
            <a:off x="1079612" y="1484784"/>
            <a:ext cx="6984775" cy="45990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Otsikko 1"/>
          <p:cNvSpPr>
            <a:spLocks noGrp="1"/>
          </p:cNvSpPr>
          <p:nvPr>
            <p:ph type="title"/>
          </p:nvPr>
        </p:nvSpPr>
        <p:spPr/>
        <p:txBody>
          <a:bodyPr>
            <a:normAutofit/>
          </a:bodyPr>
          <a:lstStyle/>
          <a:p>
            <a:r>
              <a:rPr lang="fi-FI" sz="2800" dirty="0" smtClean="0"/>
              <a:t>Yksittäisistä mittauksista kokonaisuuden arviointiin</a:t>
            </a:r>
            <a:endParaRPr lang="fi-FI" sz="2800" dirty="0"/>
          </a:p>
        </p:txBody>
      </p:sp>
    </p:spTree>
    <p:extLst>
      <p:ext uri="{BB962C8B-B14F-4D97-AF65-F5344CB8AC3E}">
        <p14:creationId xmlns:p14="http://schemas.microsoft.com/office/powerpoint/2010/main" val="2719039716"/>
      </p:ext>
    </p:extLst>
  </p:cSld>
  <p:clrMapOvr>
    <a:masterClrMapping/>
  </p:clrMapOvr>
  <p:transition spd="med">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Otsikko 54"/>
          <p:cNvSpPr>
            <a:spLocks noGrp="1"/>
          </p:cNvSpPr>
          <p:nvPr>
            <p:ph type="title"/>
          </p:nvPr>
        </p:nvSpPr>
        <p:spPr>
          <a:xfrm>
            <a:off x="592999" y="475333"/>
            <a:ext cx="8137400" cy="1079500"/>
          </a:xfrm>
        </p:spPr>
        <p:txBody>
          <a:bodyPr anchor="t">
            <a:normAutofit/>
          </a:bodyPr>
          <a:lstStyle/>
          <a:p>
            <a:r>
              <a:rPr lang="fi-FI" altLang="fi-FI" sz="2800" dirty="0" smtClean="0">
                <a:latin typeface="Arial" panose="020B0604020202020204" pitchFamily="34" charset="0"/>
              </a:rPr>
              <a:t>Ratkaisun </a:t>
            </a:r>
            <a:r>
              <a:rPr lang="fi-FI" altLang="fi-FI" sz="2800" smtClean="0">
                <a:latin typeface="Arial" panose="020B0604020202020204" pitchFamily="34" charset="0"/>
              </a:rPr>
              <a:t>tuottamisketju sisäilmaongelmissa</a:t>
            </a:r>
            <a:endParaRPr lang="fi-FI" sz="2800" dirty="0"/>
          </a:p>
        </p:txBody>
      </p:sp>
      <p:grpSp>
        <p:nvGrpSpPr>
          <p:cNvPr id="57" name="Ryhmitä 56"/>
          <p:cNvGrpSpPr/>
          <p:nvPr/>
        </p:nvGrpSpPr>
        <p:grpSpPr>
          <a:xfrm>
            <a:off x="698793" y="1124744"/>
            <a:ext cx="7761639" cy="5040917"/>
            <a:chOff x="698793" y="1484427"/>
            <a:chExt cx="7761639" cy="5040917"/>
          </a:xfrm>
        </p:grpSpPr>
        <p:grpSp>
          <p:nvGrpSpPr>
            <p:cNvPr id="2" name="Ryhmitä 1"/>
            <p:cNvGrpSpPr/>
            <p:nvPr/>
          </p:nvGrpSpPr>
          <p:grpSpPr>
            <a:xfrm>
              <a:off x="698793" y="1484427"/>
              <a:ext cx="7761639" cy="5040917"/>
              <a:chOff x="395536" y="476672"/>
              <a:chExt cx="7761639" cy="5040917"/>
            </a:xfrm>
          </p:grpSpPr>
          <p:sp>
            <p:nvSpPr>
              <p:cNvPr id="3" name="Nuoli oikealle 2"/>
              <p:cNvSpPr/>
              <p:nvPr/>
            </p:nvSpPr>
            <p:spPr>
              <a:xfrm rot="5400000" flipH="1">
                <a:off x="-143010" y="3015676"/>
                <a:ext cx="3295005" cy="268662"/>
              </a:xfrm>
              <a:prstGeom prst="rightArrow">
                <a:avLst>
                  <a:gd name="adj1" fmla="val 51645"/>
                  <a:gd name="adj2" fmla="val 50000"/>
                </a:avLst>
              </a:prstGeom>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fi-FI" sz="900" dirty="0"/>
              </a:p>
            </p:txBody>
          </p:sp>
          <p:grpSp>
            <p:nvGrpSpPr>
              <p:cNvPr id="4" name="Ryhmitä 3"/>
              <p:cNvGrpSpPr/>
              <p:nvPr/>
            </p:nvGrpSpPr>
            <p:grpSpPr>
              <a:xfrm>
                <a:off x="395536" y="476672"/>
                <a:ext cx="7761639" cy="5040917"/>
                <a:chOff x="410762" y="495969"/>
                <a:chExt cx="7761639" cy="5040917"/>
              </a:xfrm>
            </p:grpSpPr>
            <p:sp>
              <p:nvSpPr>
                <p:cNvPr id="8" name="AutoShape 25"/>
                <p:cNvSpPr>
                  <a:spLocks noChangeArrowheads="1"/>
                </p:cNvSpPr>
                <p:nvPr/>
              </p:nvSpPr>
              <p:spPr bwMode="auto">
                <a:xfrm>
                  <a:off x="3500207" y="5105236"/>
                  <a:ext cx="2089491" cy="414337"/>
                </a:xfrm>
                <a:prstGeom prst="flowChartProcess">
                  <a:avLst/>
                </a:prstGeom>
                <a:ln>
                  <a:headEnd/>
                  <a:tailEnd/>
                </a:ln>
                <a:extLst/>
              </p:spPr>
              <p:style>
                <a:lnRef idx="1">
                  <a:schemeClr val="accent1"/>
                </a:lnRef>
                <a:fillRef idx="3">
                  <a:schemeClr val="accent1"/>
                </a:fillRef>
                <a:effectRef idx="2">
                  <a:schemeClr val="accent1"/>
                </a:effectRef>
                <a:fontRef idx="minor">
                  <a:schemeClr val="lt1"/>
                </a:fontRef>
              </p:style>
              <p:txBody>
                <a:bodyPr wrap="none" anchor="ct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lgn="ctr" eaLnBrk="1" hangingPunct="1">
                    <a:spcBef>
                      <a:spcPct val="0"/>
                    </a:spcBef>
                    <a:buClrTx/>
                    <a:buFontTx/>
                    <a:buNone/>
                  </a:pPr>
                  <a:r>
                    <a:rPr lang="fi-FI" altLang="fi-FI" sz="1000" dirty="0" smtClean="0">
                      <a:solidFill>
                        <a:schemeClr val="bg1"/>
                      </a:solidFill>
                      <a:latin typeface="Arial" panose="020B0604020202020204" pitchFamily="34" charset="0"/>
                    </a:rPr>
                    <a:t>Kiinteistön omistaja/asiakasyritys</a:t>
                  </a:r>
                  <a:r>
                    <a:rPr lang="fi-FI" altLang="fi-FI" sz="1000" dirty="0">
                      <a:solidFill>
                        <a:schemeClr val="bg1"/>
                      </a:solidFill>
                      <a:latin typeface="Arial" panose="020B0604020202020204" pitchFamily="34" charset="0"/>
                    </a:rPr>
                    <a:t>:</a:t>
                  </a:r>
                </a:p>
                <a:p>
                  <a:pPr algn="ctr" eaLnBrk="1" hangingPunct="1">
                    <a:spcBef>
                      <a:spcPct val="0"/>
                    </a:spcBef>
                    <a:buClrTx/>
                    <a:buFontTx/>
                    <a:buNone/>
                  </a:pPr>
                  <a:r>
                    <a:rPr lang="fi-FI" altLang="fi-FI" sz="1000" dirty="0">
                      <a:solidFill>
                        <a:schemeClr val="bg1"/>
                      </a:solidFill>
                      <a:latin typeface="Arial" panose="020B0604020202020204" pitchFamily="34" charset="0"/>
                    </a:rPr>
                    <a:t>H</a:t>
                  </a:r>
                  <a:r>
                    <a:rPr lang="fi-FI" altLang="fi-FI" sz="1000" dirty="0" smtClean="0">
                      <a:solidFill>
                        <a:schemeClr val="bg1"/>
                      </a:solidFill>
                      <a:latin typeface="Arial" panose="020B0604020202020204" pitchFamily="34" charset="0"/>
                    </a:rPr>
                    <a:t>yvän </a:t>
                  </a:r>
                  <a:r>
                    <a:rPr lang="fi-FI" altLang="fi-FI" sz="1000" dirty="0">
                      <a:solidFill>
                        <a:schemeClr val="bg1"/>
                      </a:solidFill>
                      <a:latin typeface="Arial" panose="020B0604020202020204" pitchFamily="34" charset="0"/>
                    </a:rPr>
                    <a:t>sisäilman ylläpito</a:t>
                  </a:r>
                </a:p>
              </p:txBody>
            </p:sp>
            <p:sp>
              <p:nvSpPr>
                <p:cNvPr id="9" name="Kuvatekstinuoli alas 8"/>
                <p:cNvSpPr/>
                <p:nvPr/>
              </p:nvSpPr>
              <p:spPr>
                <a:xfrm>
                  <a:off x="3524785" y="4558624"/>
                  <a:ext cx="2064913" cy="633266"/>
                </a:xfrm>
                <a:prstGeom prst="downArrowCallout">
                  <a:avLst/>
                </a:prstGeom>
                <a:ln/>
              </p:spPr>
              <p:style>
                <a:lnRef idx="1">
                  <a:schemeClr val="accent2"/>
                </a:lnRef>
                <a:fillRef idx="3">
                  <a:schemeClr val="accent2"/>
                </a:fillRef>
                <a:effectRef idx="2">
                  <a:schemeClr val="accent2"/>
                </a:effectRef>
                <a:fontRef idx="minor">
                  <a:schemeClr val="lt1"/>
                </a:fontRef>
              </p:style>
              <p:txBody>
                <a:bodyPr rtlCol="0" anchor="ctr"/>
                <a:lstStyle/>
                <a:p>
                  <a:pPr algn="ctr"/>
                  <a:r>
                    <a:rPr lang="fi-FI" sz="900" dirty="0" smtClean="0"/>
                    <a:t>Korjaavien toimenpiteiden vaikutus</a:t>
                  </a:r>
                  <a:endParaRPr lang="fi-FI" sz="900" dirty="0"/>
                </a:p>
              </p:txBody>
            </p:sp>
            <p:grpSp>
              <p:nvGrpSpPr>
                <p:cNvPr id="10" name="Ryhmitä 9"/>
                <p:cNvGrpSpPr/>
                <p:nvPr/>
              </p:nvGrpSpPr>
              <p:grpSpPr>
                <a:xfrm>
                  <a:off x="1770127" y="1844824"/>
                  <a:ext cx="5488717" cy="799232"/>
                  <a:chOff x="1770127" y="2053704"/>
                  <a:chExt cx="5488717" cy="799232"/>
                </a:xfrm>
              </p:grpSpPr>
              <p:sp>
                <p:nvSpPr>
                  <p:cNvPr id="48" name="AutoShape 31"/>
                  <p:cNvSpPr>
                    <a:spLocks noChangeArrowheads="1"/>
                  </p:cNvSpPr>
                  <p:nvPr/>
                </p:nvSpPr>
                <p:spPr bwMode="auto">
                  <a:xfrm>
                    <a:off x="6147773" y="2056507"/>
                    <a:ext cx="1111071" cy="789332"/>
                  </a:xfrm>
                  <a:prstGeom prst="flowChartProcess">
                    <a:avLst/>
                  </a:prstGeom>
                  <a:ln>
                    <a:headEnd/>
                    <a:tailEnd/>
                  </a:ln>
                  <a:extLst/>
                </p:spPr>
                <p:style>
                  <a:lnRef idx="1">
                    <a:schemeClr val="accent4"/>
                  </a:lnRef>
                  <a:fillRef idx="3">
                    <a:schemeClr val="accent4"/>
                  </a:fillRef>
                  <a:effectRef idx="2">
                    <a:schemeClr val="accent4"/>
                  </a:effectRef>
                  <a:fontRef idx="minor">
                    <a:schemeClr val="lt1"/>
                  </a:fontRef>
                </p:style>
                <p:txBody>
                  <a:bodyPr wrap="none" anchor="ct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lgn="ctr">
                      <a:spcBef>
                        <a:spcPct val="0"/>
                      </a:spcBef>
                      <a:buClrTx/>
                      <a:buNone/>
                    </a:pPr>
                    <a:r>
                      <a:rPr lang="fi-FI" altLang="fi-FI" sz="900" dirty="0" smtClean="0">
                        <a:solidFill>
                          <a:schemeClr val="bg1"/>
                        </a:solidFill>
                        <a:latin typeface="Arial" panose="020B0604020202020204" pitchFamily="34" charset="0"/>
                      </a:rPr>
                      <a:t>Työyhteisö-</a:t>
                    </a:r>
                    <a:br>
                      <a:rPr lang="fi-FI" altLang="fi-FI" sz="900" dirty="0" smtClean="0">
                        <a:solidFill>
                          <a:schemeClr val="bg1"/>
                        </a:solidFill>
                        <a:latin typeface="Arial" panose="020B0604020202020204" pitchFamily="34" charset="0"/>
                      </a:rPr>
                    </a:br>
                    <a:r>
                      <a:rPr lang="fi-FI" altLang="fi-FI" sz="900" dirty="0" smtClean="0">
                        <a:solidFill>
                          <a:schemeClr val="bg1"/>
                        </a:solidFill>
                        <a:latin typeface="Arial" panose="020B0604020202020204" pitchFamily="34" charset="0"/>
                      </a:rPr>
                      <a:t>konsultti</a:t>
                    </a:r>
                    <a:endParaRPr lang="fi-FI" altLang="fi-FI" sz="900" dirty="0">
                      <a:solidFill>
                        <a:schemeClr val="bg1"/>
                      </a:solidFill>
                      <a:latin typeface="Arial" panose="020B0604020202020204" pitchFamily="34" charset="0"/>
                    </a:endParaRPr>
                  </a:p>
                </p:txBody>
              </p:sp>
              <p:sp>
                <p:nvSpPr>
                  <p:cNvPr id="49" name="AutoShape 31"/>
                  <p:cNvSpPr>
                    <a:spLocks noChangeArrowheads="1"/>
                  </p:cNvSpPr>
                  <p:nvPr/>
                </p:nvSpPr>
                <p:spPr bwMode="auto">
                  <a:xfrm>
                    <a:off x="2977033" y="2053704"/>
                    <a:ext cx="1918286" cy="790768"/>
                  </a:xfrm>
                  <a:prstGeom prst="flowChartProcess">
                    <a:avLst/>
                  </a:prstGeom>
                  <a:ln>
                    <a:headEnd/>
                    <a:tailEnd/>
                  </a:ln>
                  <a:extLst/>
                </p:spPr>
                <p:style>
                  <a:lnRef idx="1">
                    <a:schemeClr val="accent3"/>
                  </a:lnRef>
                  <a:fillRef idx="3">
                    <a:schemeClr val="accent3"/>
                  </a:fillRef>
                  <a:effectRef idx="2">
                    <a:schemeClr val="accent3"/>
                  </a:effectRef>
                  <a:fontRef idx="minor">
                    <a:schemeClr val="lt1"/>
                  </a:fontRef>
                </p:style>
                <p:txBody>
                  <a:bodyPr wrap="none" anchor="ct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lgn="ctr">
                      <a:spcBef>
                        <a:spcPct val="0"/>
                      </a:spcBef>
                      <a:buClrTx/>
                      <a:buNone/>
                    </a:pPr>
                    <a:r>
                      <a:rPr lang="fi-FI" altLang="fi-FI" sz="900" b="1" dirty="0">
                        <a:solidFill>
                          <a:schemeClr val="bg1"/>
                        </a:solidFill>
                        <a:latin typeface="Arial" panose="020B0604020202020204" pitchFamily="34" charset="0"/>
                      </a:rPr>
                      <a:t>SI/RTA</a:t>
                    </a:r>
                  </a:p>
                  <a:p>
                    <a:pPr algn="ctr">
                      <a:spcBef>
                        <a:spcPct val="0"/>
                      </a:spcBef>
                      <a:buClrTx/>
                      <a:buNone/>
                    </a:pPr>
                    <a:r>
                      <a:rPr lang="fi-FI" altLang="fi-FI" sz="900" dirty="0">
                        <a:solidFill>
                          <a:schemeClr val="bg1"/>
                        </a:solidFill>
                        <a:latin typeface="Arial" panose="020B0604020202020204" pitchFamily="34" charset="0"/>
                      </a:rPr>
                      <a:t>R</a:t>
                    </a:r>
                    <a:r>
                      <a:rPr lang="fi-FI" altLang="fi-FI" sz="900" dirty="0" smtClean="0">
                        <a:solidFill>
                          <a:schemeClr val="bg1"/>
                        </a:solidFill>
                        <a:latin typeface="Arial" panose="020B0604020202020204" pitchFamily="34" charset="0"/>
                      </a:rPr>
                      <a:t>akennustekniset </a:t>
                    </a:r>
                    <a:r>
                      <a:rPr lang="fi-FI" altLang="fi-FI" sz="900" dirty="0">
                        <a:solidFill>
                          <a:schemeClr val="bg1"/>
                        </a:solidFill>
                        <a:latin typeface="Arial" panose="020B0604020202020204" pitchFamily="34" charset="0"/>
                      </a:rPr>
                      <a:t>tutkimukset</a:t>
                    </a:r>
                  </a:p>
                  <a:p>
                    <a:pPr algn="ctr">
                      <a:spcBef>
                        <a:spcPct val="0"/>
                      </a:spcBef>
                      <a:buClrTx/>
                      <a:buNone/>
                    </a:pPr>
                    <a:r>
                      <a:rPr lang="fi-FI" altLang="fi-FI" sz="900" dirty="0" smtClean="0">
                        <a:solidFill>
                          <a:schemeClr val="bg1"/>
                        </a:solidFill>
                        <a:latin typeface="Arial" panose="020B0604020202020204" pitchFamily="34" charset="0"/>
                      </a:rPr>
                      <a:t>IV-järjestelmän </a:t>
                    </a:r>
                    <a:r>
                      <a:rPr lang="fi-FI" altLang="fi-FI" sz="900" dirty="0">
                        <a:solidFill>
                          <a:schemeClr val="bg1"/>
                        </a:solidFill>
                        <a:latin typeface="Arial" panose="020B0604020202020204" pitchFamily="34" charset="0"/>
                      </a:rPr>
                      <a:t>tutkimukset</a:t>
                    </a:r>
                  </a:p>
                  <a:p>
                    <a:pPr algn="ctr">
                      <a:spcBef>
                        <a:spcPct val="0"/>
                      </a:spcBef>
                      <a:buClrTx/>
                      <a:buNone/>
                    </a:pPr>
                    <a:r>
                      <a:rPr lang="fi-FI" altLang="fi-FI" sz="900" dirty="0">
                        <a:solidFill>
                          <a:schemeClr val="bg1"/>
                        </a:solidFill>
                        <a:latin typeface="Arial" panose="020B0604020202020204" pitchFamily="34" charset="0"/>
                      </a:rPr>
                      <a:t>M</a:t>
                    </a:r>
                    <a:r>
                      <a:rPr lang="fi-FI" altLang="fi-FI" sz="900" dirty="0" smtClean="0">
                        <a:solidFill>
                          <a:schemeClr val="bg1"/>
                        </a:solidFill>
                        <a:latin typeface="Arial" panose="020B0604020202020204" pitchFamily="34" charset="0"/>
                      </a:rPr>
                      <a:t>ikrobiologisten</a:t>
                    </a:r>
                    <a:r>
                      <a:rPr lang="fi-FI" altLang="fi-FI" sz="900" dirty="0">
                        <a:solidFill>
                          <a:schemeClr val="bg1"/>
                        </a:solidFill>
                        <a:latin typeface="Arial" panose="020B0604020202020204" pitchFamily="34" charset="0"/>
                      </a:rPr>
                      <a:t>, kemiallisten</a:t>
                    </a:r>
                  </a:p>
                  <a:p>
                    <a:pPr algn="ctr">
                      <a:spcBef>
                        <a:spcPct val="0"/>
                      </a:spcBef>
                      <a:buClrTx/>
                      <a:buNone/>
                    </a:pPr>
                    <a:r>
                      <a:rPr lang="fi-FI" altLang="fi-FI" sz="900" dirty="0">
                        <a:solidFill>
                          <a:schemeClr val="bg1"/>
                        </a:solidFill>
                        <a:latin typeface="Arial" panose="020B0604020202020204" pitchFamily="34" charset="0"/>
                      </a:rPr>
                      <a:t> sekä  pöly- ja kuitunäytteiden </a:t>
                    </a:r>
                    <a:r>
                      <a:rPr lang="fi-FI" altLang="fi-FI" sz="900" dirty="0" smtClean="0">
                        <a:solidFill>
                          <a:schemeClr val="bg1"/>
                        </a:solidFill>
                        <a:latin typeface="Arial" panose="020B0604020202020204" pitchFamily="34" charset="0"/>
                      </a:rPr>
                      <a:t>otto</a:t>
                    </a:r>
                    <a:endParaRPr lang="fi-FI" altLang="fi-FI" sz="900" dirty="0">
                      <a:solidFill>
                        <a:schemeClr val="bg1"/>
                      </a:solidFill>
                      <a:latin typeface="Arial" panose="020B0604020202020204" pitchFamily="34" charset="0"/>
                    </a:endParaRPr>
                  </a:p>
                </p:txBody>
              </p:sp>
              <p:sp>
                <p:nvSpPr>
                  <p:cNvPr id="50" name="AutoShape 31"/>
                  <p:cNvSpPr>
                    <a:spLocks noChangeArrowheads="1"/>
                  </p:cNvSpPr>
                  <p:nvPr/>
                </p:nvSpPr>
                <p:spPr bwMode="auto">
                  <a:xfrm>
                    <a:off x="1770127" y="2064622"/>
                    <a:ext cx="1148701" cy="781093"/>
                  </a:xfrm>
                  <a:prstGeom prst="flowChartProcess">
                    <a:avLst/>
                  </a:prstGeom>
                  <a:ln>
                    <a:headEnd/>
                    <a:tailEnd/>
                  </a:ln>
                  <a:extLst/>
                </p:spPr>
                <p:style>
                  <a:lnRef idx="1">
                    <a:schemeClr val="accent1"/>
                  </a:lnRef>
                  <a:fillRef idx="3">
                    <a:schemeClr val="accent1"/>
                  </a:fillRef>
                  <a:effectRef idx="2">
                    <a:schemeClr val="accent1"/>
                  </a:effectRef>
                  <a:fontRef idx="minor">
                    <a:schemeClr val="lt1"/>
                  </a:fontRef>
                </p:style>
                <p:txBody>
                  <a:bodyPr wrap="none" anchor="ct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lgn="ctr">
                      <a:spcBef>
                        <a:spcPct val="0"/>
                      </a:spcBef>
                      <a:buClrTx/>
                      <a:buNone/>
                    </a:pPr>
                    <a:r>
                      <a:rPr lang="fi-FI" altLang="fi-FI" sz="900" b="1" dirty="0" smtClean="0">
                        <a:solidFill>
                          <a:schemeClr val="bg1"/>
                        </a:solidFill>
                        <a:latin typeface="Arial" panose="020B0604020202020204" pitchFamily="34" charset="0"/>
                      </a:rPr>
                      <a:t>Asiakasyritys</a:t>
                    </a:r>
                    <a:endParaRPr lang="fi-FI" altLang="fi-FI" sz="900" b="1" dirty="0">
                      <a:solidFill>
                        <a:schemeClr val="bg1"/>
                      </a:solidFill>
                      <a:latin typeface="Arial" panose="020B0604020202020204" pitchFamily="34" charset="0"/>
                    </a:endParaRPr>
                  </a:p>
                  <a:p>
                    <a:pPr algn="ctr">
                      <a:spcBef>
                        <a:spcPct val="0"/>
                      </a:spcBef>
                      <a:buClrTx/>
                      <a:buNone/>
                    </a:pPr>
                    <a:r>
                      <a:rPr lang="fi-FI" altLang="fi-FI" sz="900" dirty="0">
                        <a:solidFill>
                          <a:schemeClr val="bg1"/>
                        </a:solidFill>
                        <a:latin typeface="Arial" panose="020B0604020202020204" pitchFamily="34" charset="0"/>
                      </a:rPr>
                      <a:t>kenttätutkimusten</a:t>
                    </a:r>
                  </a:p>
                  <a:p>
                    <a:pPr algn="ctr">
                      <a:spcBef>
                        <a:spcPct val="0"/>
                      </a:spcBef>
                      <a:buClrTx/>
                      <a:buNone/>
                    </a:pPr>
                    <a:r>
                      <a:rPr lang="fi-FI" altLang="fi-FI" sz="900" dirty="0">
                        <a:solidFill>
                          <a:schemeClr val="bg1"/>
                        </a:solidFill>
                        <a:latin typeface="Arial" panose="020B0604020202020204" pitchFamily="34" charset="0"/>
                      </a:rPr>
                      <a:t>tekninen </a:t>
                    </a:r>
                    <a:r>
                      <a:rPr lang="fi-FI" altLang="fi-FI" sz="900" dirty="0" smtClean="0">
                        <a:solidFill>
                          <a:schemeClr val="bg1"/>
                        </a:solidFill>
                        <a:latin typeface="Arial" panose="020B0604020202020204" pitchFamily="34" charset="0"/>
                      </a:rPr>
                      <a:t>tuki</a:t>
                    </a:r>
                    <a:endParaRPr lang="fi-FI" altLang="fi-FI" sz="900" dirty="0">
                      <a:solidFill>
                        <a:schemeClr val="bg1"/>
                      </a:solidFill>
                      <a:latin typeface="Arial" panose="020B0604020202020204" pitchFamily="34" charset="0"/>
                    </a:endParaRPr>
                  </a:p>
                </p:txBody>
              </p:sp>
              <p:sp>
                <p:nvSpPr>
                  <p:cNvPr id="51" name="AutoShape 31"/>
                  <p:cNvSpPr>
                    <a:spLocks noChangeArrowheads="1"/>
                  </p:cNvSpPr>
                  <p:nvPr/>
                </p:nvSpPr>
                <p:spPr bwMode="auto">
                  <a:xfrm>
                    <a:off x="4973097" y="2063604"/>
                    <a:ext cx="1111071" cy="789332"/>
                  </a:xfrm>
                  <a:prstGeom prst="flowChartProcess">
                    <a:avLst/>
                  </a:prstGeom>
                  <a:ln>
                    <a:headEnd/>
                    <a:tailEnd/>
                  </a:ln>
                  <a:extLst/>
                </p:spPr>
                <p:style>
                  <a:lnRef idx="1">
                    <a:schemeClr val="accent4"/>
                  </a:lnRef>
                  <a:fillRef idx="3">
                    <a:schemeClr val="accent4"/>
                  </a:fillRef>
                  <a:effectRef idx="2">
                    <a:schemeClr val="accent4"/>
                  </a:effectRef>
                  <a:fontRef idx="minor">
                    <a:schemeClr val="lt1"/>
                  </a:fontRef>
                </p:style>
                <p:txBody>
                  <a:bodyPr wrap="none" anchor="ct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lgn="ctr">
                      <a:spcBef>
                        <a:spcPct val="0"/>
                      </a:spcBef>
                      <a:buClrTx/>
                      <a:buNone/>
                    </a:pPr>
                    <a:r>
                      <a:rPr lang="fi-FI" altLang="fi-FI" sz="900" dirty="0">
                        <a:solidFill>
                          <a:schemeClr val="bg1"/>
                        </a:solidFill>
                        <a:latin typeface="Arial" panose="020B0604020202020204" pitchFamily="34" charset="0"/>
                      </a:rPr>
                      <a:t>Muu</a:t>
                    </a:r>
                  </a:p>
                  <a:p>
                    <a:pPr algn="ctr">
                      <a:spcBef>
                        <a:spcPct val="0"/>
                      </a:spcBef>
                      <a:buClrTx/>
                      <a:buNone/>
                    </a:pPr>
                    <a:r>
                      <a:rPr lang="fi-FI" altLang="fi-FI" sz="900" dirty="0">
                        <a:solidFill>
                          <a:schemeClr val="bg1"/>
                        </a:solidFill>
                        <a:latin typeface="Arial" panose="020B0604020202020204" pitchFamily="34" charset="0"/>
                      </a:rPr>
                      <a:t>rakennusalan </a:t>
                    </a:r>
                  </a:p>
                  <a:p>
                    <a:pPr algn="ctr">
                      <a:spcBef>
                        <a:spcPct val="0"/>
                      </a:spcBef>
                      <a:buClrTx/>
                      <a:buNone/>
                    </a:pPr>
                    <a:r>
                      <a:rPr lang="fi-FI" altLang="fi-FI" sz="900" dirty="0">
                        <a:solidFill>
                          <a:schemeClr val="bg1"/>
                        </a:solidFill>
                        <a:latin typeface="Arial" panose="020B0604020202020204" pitchFamily="34" charset="0"/>
                      </a:rPr>
                      <a:t>tai sisäilma-asioiden</a:t>
                    </a:r>
                  </a:p>
                  <a:p>
                    <a:pPr algn="ctr">
                      <a:spcBef>
                        <a:spcPct val="0"/>
                      </a:spcBef>
                      <a:buClrTx/>
                      <a:buNone/>
                    </a:pPr>
                    <a:r>
                      <a:rPr lang="fi-FI" altLang="fi-FI" sz="900" dirty="0">
                        <a:solidFill>
                          <a:schemeClr val="bg1"/>
                        </a:solidFill>
                        <a:latin typeface="Arial" panose="020B0604020202020204" pitchFamily="34" charset="0"/>
                      </a:rPr>
                      <a:t>erikoisosaaja</a:t>
                    </a:r>
                    <a:endParaRPr lang="fi-FI" altLang="fi-FI" sz="900" dirty="0">
                      <a:solidFill>
                        <a:schemeClr val="bg1"/>
                      </a:solidFill>
                      <a:latin typeface="Arial" panose="020B0604020202020204" pitchFamily="34" charset="0"/>
                    </a:endParaRPr>
                  </a:p>
                </p:txBody>
              </p:sp>
              <p:sp>
                <p:nvSpPr>
                  <p:cNvPr id="52" name="AutoShape 67"/>
                  <p:cNvSpPr>
                    <a:spLocks noChangeArrowheads="1"/>
                  </p:cNvSpPr>
                  <p:nvPr/>
                </p:nvSpPr>
                <p:spPr bwMode="auto">
                  <a:xfrm>
                    <a:off x="2771801" y="2260138"/>
                    <a:ext cx="360040" cy="192630"/>
                  </a:xfrm>
                  <a:prstGeom prst="leftRightArrow">
                    <a:avLst>
                      <a:gd name="adj1" fmla="val 50000"/>
                      <a:gd name="adj2" fmla="val 58387"/>
                    </a:avLst>
                  </a:prstGeom>
                  <a:solidFill>
                    <a:schemeClr val="bg1"/>
                  </a:solidFill>
                  <a:ln w="9525">
                    <a:noFill/>
                    <a:miter lim="800000"/>
                    <a:headEnd/>
                    <a:tailEnd/>
                  </a:ln>
                  <a:effectLst/>
                  <a:extLst/>
                </p:spPr>
                <p:txBody>
                  <a:bodyPr wrap="none" anchor="ct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eaLnBrk="1" hangingPunct="1">
                      <a:spcBef>
                        <a:spcPct val="0"/>
                      </a:spcBef>
                      <a:buClrTx/>
                      <a:buFontTx/>
                      <a:buNone/>
                    </a:pPr>
                    <a:endParaRPr lang="fi-FI" altLang="fi-FI" sz="1800">
                      <a:solidFill>
                        <a:schemeClr val="tx1"/>
                      </a:solidFill>
                    </a:endParaRPr>
                  </a:p>
                </p:txBody>
              </p:sp>
              <p:sp>
                <p:nvSpPr>
                  <p:cNvPr id="53" name="AutoShape 67"/>
                  <p:cNvSpPr>
                    <a:spLocks noChangeArrowheads="1"/>
                  </p:cNvSpPr>
                  <p:nvPr/>
                </p:nvSpPr>
                <p:spPr bwMode="auto">
                  <a:xfrm>
                    <a:off x="4771318" y="2253144"/>
                    <a:ext cx="376747" cy="179897"/>
                  </a:xfrm>
                  <a:prstGeom prst="leftRightArrow">
                    <a:avLst>
                      <a:gd name="adj1" fmla="val 50000"/>
                      <a:gd name="adj2" fmla="val 58387"/>
                    </a:avLst>
                  </a:prstGeom>
                  <a:solidFill>
                    <a:schemeClr val="bg1"/>
                  </a:solidFill>
                  <a:ln w="9525">
                    <a:noFill/>
                    <a:miter lim="800000"/>
                    <a:headEnd/>
                    <a:tailEnd/>
                  </a:ln>
                  <a:effectLst/>
                  <a:extLst/>
                </p:spPr>
                <p:txBody>
                  <a:bodyPr wrap="none" anchor="ct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eaLnBrk="1" hangingPunct="1">
                      <a:spcBef>
                        <a:spcPct val="0"/>
                      </a:spcBef>
                      <a:buClrTx/>
                      <a:buFontTx/>
                      <a:buNone/>
                    </a:pPr>
                    <a:endParaRPr lang="fi-FI" altLang="fi-FI" sz="1800">
                      <a:solidFill>
                        <a:schemeClr val="tx1"/>
                      </a:solidFill>
                    </a:endParaRPr>
                  </a:p>
                </p:txBody>
              </p:sp>
              <p:sp>
                <p:nvSpPr>
                  <p:cNvPr id="54" name="AutoShape 67"/>
                  <p:cNvSpPr>
                    <a:spLocks noChangeArrowheads="1"/>
                  </p:cNvSpPr>
                  <p:nvPr/>
                </p:nvSpPr>
                <p:spPr bwMode="auto">
                  <a:xfrm flipV="1">
                    <a:off x="5964236" y="2260138"/>
                    <a:ext cx="335955" cy="171356"/>
                  </a:xfrm>
                  <a:prstGeom prst="leftRightArrow">
                    <a:avLst>
                      <a:gd name="adj1" fmla="val 50000"/>
                      <a:gd name="adj2" fmla="val 58387"/>
                    </a:avLst>
                  </a:prstGeom>
                  <a:solidFill>
                    <a:schemeClr val="bg1"/>
                  </a:solidFill>
                  <a:ln w="9525">
                    <a:noFill/>
                    <a:miter lim="800000"/>
                    <a:headEnd/>
                    <a:tailEnd/>
                  </a:ln>
                  <a:effectLst/>
                  <a:extLst/>
                </p:spPr>
                <p:txBody>
                  <a:bodyPr wrap="none" anchor="ct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eaLnBrk="1" hangingPunct="1">
                      <a:spcBef>
                        <a:spcPct val="0"/>
                      </a:spcBef>
                      <a:buClrTx/>
                      <a:buFontTx/>
                      <a:buNone/>
                    </a:pPr>
                    <a:endParaRPr lang="fi-FI" altLang="fi-FI" sz="1800">
                      <a:solidFill>
                        <a:schemeClr val="tx1"/>
                      </a:solidFill>
                    </a:endParaRPr>
                  </a:p>
                </p:txBody>
              </p:sp>
            </p:grpSp>
            <p:grpSp>
              <p:nvGrpSpPr>
                <p:cNvPr id="11" name="Ryhmitä 10"/>
                <p:cNvGrpSpPr/>
                <p:nvPr/>
              </p:nvGrpSpPr>
              <p:grpSpPr>
                <a:xfrm>
                  <a:off x="1763688" y="495969"/>
                  <a:ext cx="6359550" cy="817560"/>
                  <a:chOff x="1691680" y="620688"/>
                  <a:chExt cx="6301583" cy="658838"/>
                </a:xfrm>
              </p:grpSpPr>
              <p:sp>
                <p:nvSpPr>
                  <p:cNvPr id="45" name="AutoShape 31"/>
                  <p:cNvSpPr>
                    <a:spLocks noChangeArrowheads="1"/>
                  </p:cNvSpPr>
                  <p:nvPr/>
                </p:nvSpPr>
                <p:spPr bwMode="auto">
                  <a:xfrm>
                    <a:off x="1691680" y="620688"/>
                    <a:ext cx="2069703" cy="644910"/>
                  </a:xfrm>
                  <a:prstGeom prst="flowChartProcess">
                    <a:avLst/>
                  </a:prstGeom>
                  <a:ln>
                    <a:headEnd/>
                    <a:tailEnd/>
                  </a:ln>
                  <a:extLst/>
                </p:spPr>
                <p:style>
                  <a:lnRef idx="1">
                    <a:schemeClr val="accent1"/>
                  </a:lnRef>
                  <a:fillRef idx="3">
                    <a:schemeClr val="accent1"/>
                  </a:fillRef>
                  <a:effectRef idx="2">
                    <a:schemeClr val="accent1"/>
                  </a:effectRef>
                  <a:fontRef idx="minor">
                    <a:schemeClr val="lt1"/>
                  </a:fontRef>
                </p:style>
                <p:txBody>
                  <a:bodyPr wrap="none" anchor="ct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lgn="ctr">
                      <a:spcBef>
                        <a:spcPct val="0"/>
                      </a:spcBef>
                      <a:buClrTx/>
                      <a:buNone/>
                    </a:pPr>
                    <a:r>
                      <a:rPr lang="fi-FI" altLang="fi-FI" sz="900" b="1" dirty="0" smtClean="0">
                        <a:solidFill>
                          <a:schemeClr val="bg1"/>
                        </a:solidFill>
                        <a:latin typeface="Arial" panose="020B0604020202020204" pitchFamily="34" charset="0"/>
                      </a:rPr>
                      <a:t>Asiakasyritys</a:t>
                    </a:r>
                    <a:endParaRPr lang="fi-FI" altLang="fi-FI" sz="900" b="1" dirty="0">
                      <a:solidFill>
                        <a:schemeClr val="bg1"/>
                      </a:solidFill>
                      <a:latin typeface="Arial" panose="020B0604020202020204" pitchFamily="34" charset="0"/>
                    </a:endParaRPr>
                  </a:p>
                  <a:p>
                    <a:pPr algn="ctr">
                      <a:spcBef>
                        <a:spcPct val="0"/>
                      </a:spcBef>
                      <a:buClrTx/>
                      <a:buNone/>
                    </a:pPr>
                    <a:r>
                      <a:rPr lang="fi-FI" altLang="fi-FI" sz="900" dirty="0" smtClean="0">
                        <a:solidFill>
                          <a:schemeClr val="bg1"/>
                        </a:solidFill>
                        <a:latin typeface="Arial" panose="020B0604020202020204" pitchFamily="34" charset="0"/>
                      </a:rPr>
                      <a:t>taustatietojen </a:t>
                    </a:r>
                    <a:r>
                      <a:rPr lang="fi-FI" altLang="fi-FI" sz="900" dirty="0">
                        <a:solidFill>
                          <a:schemeClr val="bg1"/>
                        </a:solidFill>
                        <a:latin typeface="Arial" panose="020B0604020202020204" pitchFamily="34" charset="0"/>
                      </a:rPr>
                      <a:t>hankinta </a:t>
                    </a:r>
                  </a:p>
                  <a:p>
                    <a:pPr algn="ctr">
                      <a:spcBef>
                        <a:spcPct val="0"/>
                      </a:spcBef>
                      <a:buClrTx/>
                      <a:buNone/>
                    </a:pPr>
                    <a:r>
                      <a:rPr lang="fi-FI" altLang="fi-FI" sz="900" dirty="0">
                        <a:solidFill>
                          <a:schemeClr val="bg1"/>
                        </a:solidFill>
                        <a:latin typeface="Arial" panose="020B0604020202020204" pitchFamily="34" charset="0"/>
                      </a:rPr>
                      <a:t>(rakennuksen tekniset </a:t>
                    </a:r>
                    <a:r>
                      <a:rPr lang="fi-FI" altLang="fi-FI" sz="900" dirty="0" smtClean="0">
                        <a:solidFill>
                          <a:schemeClr val="bg1"/>
                        </a:solidFill>
                        <a:latin typeface="Arial" panose="020B0604020202020204" pitchFamily="34" charset="0"/>
                      </a:rPr>
                      <a:t>tiedot, historia)</a:t>
                    </a:r>
                    <a:endParaRPr lang="fi-FI" altLang="fi-FI" sz="900" dirty="0">
                      <a:solidFill>
                        <a:schemeClr val="bg1"/>
                      </a:solidFill>
                      <a:latin typeface="Arial" panose="020B0604020202020204" pitchFamily="34" charset="0"/>
                    </a:endParaRPr>
                  </a:p>
                </p:txBody>
              </p:sp>
              <p:sp>
                <p:nvSpPr>
                  <p:cNvPr id="46" name="AutoShape 31"/>
                  <p:cNvSpPr>
                    <a:spLocks noChangeArrowheads="1"/>
                  </p:cNvSpPr>
                  <p:nvPr/>
                </p:nvSpPr>
                <p:spPr bwMode="auto">
                  <a:xfrm>
                    <a:off x="3807620" y="623549"/>
                    <a:ext cx="2069703" cy="644910"/>
                  </a:xfrm>
                  <a:prstGeom prst="flowChartProcess">
                    <a:avLst/>
                  </a:prstGeom>
                  <a:ln>
                    <a:headEnd/>
                    <a:tailEnd/>
                  </a:ln>
                  <a:extLst/>
                </p:spPr>
                <p:style>
                  <a:lnRef idx="1">
                    <a:schemeClr val="accent3"/>
                  </a:lnRef>
                  <a:fillRef idx="3">
                    <a:schemeClr val="accent3"/>
                  </a:fillRef>
                  <a:effectRef idx="2">
                    <a:schemeClr val="accent3"/>
                  </a:effectRef>
                  <a:fontRef idx="minor">
                    <a:schemeClr val="lt1"/>
                  </a:fontRef>
                </p:style>
                <p:txBody>
                  <a:bodyPr wrap="none" anchor="ct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lgn="ctr">
                      <a:spcBef>
                        <a:spcPct val="0"/>
                      </a:spcBef>
                      <a:buClrTx/>
                      <a:buNone/>
                    </a:pPr>
                    <a:r>
                      <a:rPr lang="fi-FI" altLang="fi-FI" sz="900" b="1" dirty="0">
                        <a:solidFill>
                          <a:schemeClr val="bg1"/>
                        </a:solidFill>
                        <a:latin typeface="Arial" panose="020B0604020202020204" pitchFamily="34" charset="0"/>
                      </a:rPr>
                      <a:t> SI/RTA</a:t>
                    </a:r>
                  </a:p>
                  <a:p>
                    <a:pPr algn="ctr">
                      <a:spcBef>
                        <a:spcPct val="0"/>
                      </a:spcBef>
                      <a:buClrTx/>
                      <a:buNone/>
                    </a:pPr>
                    <a:r>
                      <a:rPr lang="fi-FI" altLang="fi-FI" sz="900" dirty="0" smtClean="0">
                        <a:solidFill>
                          <a:schemeClr val="bg1"/>
                        </a:solidFill>
                        <a:latin typeface="Arial" panose="020B0604020202020204" pitchFamily="34" charset="0"/>
                      </a:rPr>
                      <a:t>Työhygieniaosaamista</a:t>
                    </a:r>
                    <a:endParaRPr lang="fi-FI" altLang="fi-FI" sz="900" dirty="0">
                      <a:solidFill>
                        <a:schemeClr val="bg1"/>
                      </a:solidFill>
                      <a:latin typeface="Arial" panose="020B0604020202020204" pitchFamily="34" charset="0"/>
                    </a:endParaRPr>
                  </a:p>
                  <a:p>
                    <a:pPr algn="ctr">
                      <a:spcBef>
                        <a:spcPct val="0"/>
                      </a:spcBef>
                      <a:buClrTx/>
                      <a:buNone/>
                    </a:pPr>
                    <a:r>
                      <a:rPr lang="fi-FI" altLang="fi-FI" sz="900" dirty="0">
                        <a:solidFill>
                          <a:schemeClr val="bg1"/>
                        </a:solidFill>
                        <a:latin typeface="Arial" panose="020B0604020202020204" pitchFamily="34" charset="0"/>
                      </a:rPr>
                      <a:t>R</a:t>
                    </a:r>
                    <a:r>
                      <a:rPr lang="fi-FI" altLang="fi-FI" sz="900" dirty="0" smtClean="0">
                        <a:solidFill>
                          <a:schemeClr val="bg1"/>
                        </a:solidFill>
                        <a:latin typeface="Arial" panose="020B0604020202020204" pitchFamily="34" charset="0"/>
                      </a:rPr>
                      <a:t>akennusteknistä </a:t>
                    </a:r>
                    <a:r>
                      <a:rPr lang="fi-FI" altLang="fi-FI" sz="900" dirty="0">
                        <a:solidFill>
                          <a:schemeClr val="bg1"/>
                        </a:solidFill>
                        <a:latin typeface="Arial" panose="020B0604020202020204" pitchFamily="34" charset="0"/>
                      </a:rPr>
                      <a:t>osaamista</a:t>
                    </a:r>
                  </a:p>
                  <a:p>
                    <a:pPr algn="ctr">
                      <a:spcBef>
                        <a:spcPct val="0"/>
                      </a:spcBef>
                      <a:buClrTx/>
                      <a:buNone/>
                    </a:pPr>
                    <a:r>
                      <a:rPr lang="fi-FI" altLang="fi-FI" sz="900" dirty="0">
                        <a:solidFill>
                          <a:schemeClr val="bg1"/>
                        </a:solidFill>
                        <a:latin typeface="Arial" panose="020B0604020202020204" pitchFamily="34" charset="0"/>
                      </a:rPr>
                      <a:t>M</a:t>
                    </a:r>
                    <a:r>
                      <a:rPr lang="fi-FI" altLang="fi-FI" sz="900" dirty="0" smtClean="0">
                        <a:solidFill>
                          <a:schemeClr val="bg1"/>
                        </a:solidFill>
                        <a:latin typeface="Arial" panose="020B0604020202020204" pitchFamily="34" charset="0"/>
                      </a:rPr>
                      <a:t>ikrobiologian </a:t>
                    </a:r>
                    <a:r>
                      <a:rPr lang="fi-FI" altLang="fi-FI" sz="900" dirty="0">
                        <a:solidFill>
                          <a:schemeClr val="bg1"/>
                        </a:solidFill>
                        <a:latin typeface="Arial" panose="020B0604020202020204" pitchFamily="34" charset="0"/>
                      </a:rPr>
                      <a:t>ja kemian </a:t>
                    </a:r>
                    <a:r>
                      <a:rPr lang="fi-FI" altLang="fi-FI" sz="900" dirty="0" smtClean="0">
                        <a:solidFill>
                          <a:schemeClr val="bg1"/>
                        </a:solidFill>
                        <a:latin typeface="Arial" panose="020B0604020202020204" pitchFamily="34" charset="0"/>
                      </a:rPr>
                      <a:t>osaamista</a:t>
                    </a:r>
                    <a:endParaRPr lang="fi-FI" altLang="fi-FI" sz="900" dirty="0">
                      <a:solidFill>
                        <a:schemeClr val="bg1"/>
                      </a:solidFill>
                      <a:latin typeface="Arial" panose="020B0604020202020204" pitchFamily="34" charset="0"/>
                    </a:endParaRPr>
                  </a:p>
                </p:txBody>
              </p:sp>
              <p:sp>
                <p:nvSpPr>
                  <p:cNvPr id="47" name="AutoShape 31"/>
                  <p:cNvSpPr>
                    <a:spLocks noChangeArrowheads="1"/>
                  </p:cNvSpPr>
                  <p:nvPr/>
                </p:nvSpPr>
                <p:spPr bwMode="auto">
                  <a:xfrm>
                    <a:off x="5923560" y="625089"/>
                    <a:ext cx="2069703" cy="654437"/>
                  </a:xfrm>
                  <a:prstGeom prst="flowChartProcess">
                    <a:avLst/>
                  </a:prstGeom>
                  <a:ln>
                    <a:headEnd/>
                    <a:tailEnd/>
                  </a:ln>
                  <a:extLst/>
                </p:spPr>
                <p:style>
                  <a:lnRef idx="1">
                    <a:schemeClr val="accent6"/>
                  </a:lnRef>
                  <a:fillRef idx="3">
                    <a:schemeClr val="accent6"/>
                  </a:fillRef>
                  <a:effectRef idx="2">
                    <a:schemeClr val="accent6"/>
                  </a:effectRef>
                  <a:fontRef idx="minor">
                    <a:schemeClr val="lt1"/>
                  </a:fontRef>
                </p:style>
                <p:txBody>
                  <a:bodyPr wrap="none" anchor="ct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lgn="ctr">
                      <a:spcBef>
                        <a:spcPct val="0"/>
                      </a:spcBef>
                      <a:buClrTx/>
                      <a:buNone/>
                    </a:pPr>
                    <a:r>
                      <a:rPr lang="fi-FI" altLang="fi-FI" sz="900" b="1" dirty="0">
                        <a:solidFill>
                          <a:schemeClr val="bg1"/>
                        </a:solidFill>
                        <a:latin typeface="Arial" panose="020B0604020202020204" pitchFamily="34" charset="0"/>
                      </a:rPr>
                      <a:t> </a:t>
                    </a:r>
                    <a:r>
                      <a:rPr lang="fi-FI" altLang="fi-FI" sz="900" b="1" dirty="0" smtClean="0">
                        <a:solidFill>
                          <a:schemeClr val="bg1"/>
                        </a:solidFill>
                        <a:latin typeface="Arial" panose="020B0604020202020204" pitchFamily="34" charset="0"/>
                      </a:rPr>
                      <a:t>Työ- </a:t>
                    </a:r>
                    <a:r>
                      <a:rPr lang="fi-FI" altLang="fi-FI" sz="900" b="1" dirty="0">
                        <a:solidFill>
                          <a:schemeClr val="bg1"/>
                        </a:solidFill>
                        <a:latin typeface="Arial" panose="020B0604020202020204" pitchFamily="34" charset="0"/>
                      </a:rPr>
                      <a:t>tai </a:t>
                    </a:r>
                    <a:r>
                      <a:rPr lang="fi-FI" altLang="fi-FI" sz="900" b="1" dirty="0" smtClean="0">
                        <a:solidFill>
                          <a:schemeClr val="bg1"/>
                        </a:solidFill>
                        <a:latin typeface="Arial" panose="020B0604020202020204" pitchFamily="34" charset="0"/>
                      </a:rPr>
                      <a:t>perusterveydenhuolto</a:t>
                    </a:r>
                    <a:endParaRPr lang="fi-FI" altLang="fi-FI" sz="900" b="1" dirty="0">
                      <a:solidFill>
                        <a:schemeClr val="bg1"/>
                      </a:solidFill>
                      <a:latin typeface="Arial" panose="020B0604020202020204" pitchFamily="34" charset="0"/>
                    </a:endParaRPr>
                  </a:p>
                  <a:p>
                    <a:pPr algn="ctr">
                      <a:spcBef>
                        <a:spcPct val="0"/>
                      </a:spcBef>
                      <a:buClrTx/>
                      <a:buNone/>
                    </a:pPr>
                    <a:r>
                      <a:rPr lang="fi-FI" altLang="fi-FI" sz="900" dirty="0">
                        <a:solidFill>
                          <a:schemeClr val="bg1"/>
                        </a:solidFill>
                        <a:latin typeface="Arial" panose="020B0604020202020204" pitchFamily="34" charset="0"/>
                      </a:rPr>
                      <a:t>O</a:t>
                    </a:r>
                    <a:r>
                      <a:rPr lang="fi-FI" altLang="fi-FI" sz="900" dirty="0" smtClean="0">
                        <a:solidFill>
                          <a:schemeClr val="bg1"/>
                        </a:solidFill>
                        <a:latin typeface="Arial" panose="020B0604020202020204" pitchFamily="34" charset="0"/>
                      </a:rPr>
                      <a:t>ireilun </a:t>
                    </a:r>
                    <a:r>
                      <a:rPr lang="fi-FI" altLang="fi-FI" sz="900" dirty="0">
                        <a:solidFill>
                          <a:schemeClr val="bg1"/>
                        </a:solidFill>
                        <a:latin typeface="Arial" panose="020B0604020202020204" pitchFamily="34" charset="0"/>
                      </a:rPr>
                      <a:t>selvittäminen, </a:t>
                    </a:r>
                  </a:p>
                  <a:p>
                    <a:pPr algn="ctr">
                      <a:spcBef>
                        <a:spcPct val="0"/>
                      </a:spcBef>
                      <a:buClrTx/>
                      <a:buNone/>
                    </a:pPr>
                    <a:r>
                      <a:rPr lang="fi-FI" altLang="fi-FI" sz="900" dirty="0" smtClean="0">
                        <a:solidFill>
                          <a:schemeClr val="bg1"/>
                        </a:solidFill>
                        <a:latin typeface="Arial" panose="020B0604020202020204" pitchFamily="34" charset="0"/>
                      </a:rPr>
                      <a:t>Sisäilmastokysely</a:t>
                    </a:r>
                    <a:endParaRPr lang="fi-FI" altLang="fi-FI" sz="900" dirty="0">
                      <a:solidFill>
                        <a:schemeClr val="bg1"/>
                      </a:solidFill>
                      <a:latin typeface="Arial" panose="020B0604020202020204" pitchFamily="34" charset="0"/>
                    </a:endParaRPr>
                  </a:p>
                  <a:p>
                    <a:pPr algn="ctr">
                      <a:spcBef>
                        <a:spcPct val="0"/>
                      </a:spcBef>
                      <a:buClrTx/>
                      <a:buNone/>
                    </a:pPr>
                    <a:r>
                      <a:rPr lang="fi-FI" altLang="fi-FI" sz="900" dirty="0" smtClean="0">
                        <a:solidFill>
                          <a:schemeClr val="bg1"/>
                        </a:solidFill>
                        <a:latin typeface="Arial" panose="020B0604020202020204" pitchFamily="34" charset="0"/>
                      </a:rPr>
                      <a:t>Seeruminäytteiden otto</a:t>
                    </a:r>
                    <a:endParaRPr lang="fi-FI" altLang="fi-FI" sz="900" b="1" dirty="0">
                      <a:solidFill>
                        <a:schemeClr val="bg1"/>
                      </a:solidFill>
                      <a:latin typeface="Arial" panose="020B0604020202020204" pitchFamily="34" charset="0"/>
                    </a:endParaRPr>
                  </a:p>
                </p:txBody>
              </p:sp>
            </p:grpSp>
            <p:grpSp>
              <p:nvGrpSpPr>
                <p:cNvPr id="12" name="Ryhmitä 11"/>
                <p:cNvGrpSpPr/>
                <p:nvPr/>
              </p:nvGrpSpPr>
              <p:grpSpPr>
                <a:xfrm>
                  <a:off x="1763688" y="1355001"/>
                  <a:ext cx="6349208" cy="640363"/>
                  <a:chOff x="1769436" y="1495372"/>
                  <a:chExt cx="6353802" cy="640363"/>
                </a:xfrm>
              </p:grpSpPr>
              <p:sp>
                <p:nvSpPr>
                  <p:cNvPr id="39" name="Kuvatekstinuoli alas 38"/>
                  <p:cNvSpPr/>
                  <p:nvPr/>
                </p:nvSpPr>
                <p:spPr>
                  <a:xfrm>
                    <a:off x="3537957" y="1502469"/>
                    <a:ext cx="1686696" cy="633266"/>
                  </a:xfrm>
                  <a:prstGeom prst="downArrowCallout">
                    <a:avLst/>
                  </a:prstGeom>
                  <a:ln/>
                </p:spPr>
                <p:style>
                  <a:lnRef idx="1">
                    <a:schemeClr val="accent2"/>
                  </a:lnRef>
                  <a:fillRef idx="3">
                    <a:schemeClr val="accent2"/>
                  </a:fillRef>
                  <a:effectRef idx="2">
                    <a:schemeClr val="accent2"/>
                  </a:effectRef>
                  <a:fontRef idx="minor">
                    <a:schemeClr val="lt1"/>
                  </a:fontRef>
                </p:style>
                <p:txBody>
                  <a:bodyPr rtlCol="0" anchor="ctr"/>
                  <a:lstStyle/>
                  <a:p>
                    <a:pPr algn="ctr"/>
                    <a:r>
                      <a:rPr lang="fi-FI" sz="900" dirty="0" smtClean="0"/>
                      <a:t>Kenttätutkimusten tarve</a:t>
                    </a:r>
                    <a:endParaRPr lang="fi-FI" sz="900" dirty="0"/>
                  </a:p>
                </p:txBody>
              </p:sp>
              <p:sp>
                <p:nvSpPr>
                  <p:cNvPr id="40" name="Kuvatekstinuoli alas 39"/>
                  <p:cNvSpPr/>
                  <p:nvPr/>
                </p:nvSpPr>
                <p:spPr>
                  <a:xfrm>
                    <a:off x="5603858" y="1495372"/>
                    <a:ext cx="1184877" cy="633266"/>
                  </a:xfrm>
                  <a:prstGeom prst="downArrowCallout">
                    <a:avLst>
                      <a:gd name="adj1" fmla="val 25000"/>
                      <a:gd name="adj2" fmla="val 23598"/>
                      <a:gd name="adj3" fmla="val 25000"/>
                      <a:gd name="adj4" fmla="val 64977"/>
                    </a:avLst>
                  </a:prstGeom>
                  <a:ln/>
                </p:spPr>
                <p:style>
                  <a:lnRef idx="1">
                    <a:schemeClr val="accent2"/>
                  </a:lnRef>
                  <a:fillRef idx="3">
                    <a:schemeClr val="accent2"/>
                  </a:fillRef>
                  <a:effectRef idx="2">
                    <a:schemeClr val="accent2"/>
                  </a:effectRef>
                  <a:fontRef idx="minor">
                    <a:schemeClr val="lt1"/>
                  </a:fontRef>
                </p:style>
                <p:txBody>
                  <a:bodyPr rtlCol="0" anchor="ctr"/>
                  <a:lstStyle/>
                  <a:p>
                    <a:pPr algn="ctr">
                      <a:spcBef>
                        <a:spcPct val="0"/>
                      </a:spcBef>
                    </a:pPr>
                    <a:r>
                      <a:rPr lang="fi-FI" altLang="fi-FI" sz="900" smtClean="0">
                        <a:solidFill>
                          <a:schemeClr val="bg1"/>
                        </a:solidFill>
                      </a:rPr>
                      <a:t>Työyhteisö-konsultaation </a:t>
                    </a:r>
                    <a:r>
                      <a:rPr lang="fi-FI" altLang="fi-FI" sz="900" dirty="0" smtClean="0">
                        <a:solidFill>
                          <a:schemeClr val="bg1"/>
                        </a:solidFill>
                      </a:rPr>
                      <a:t>tarve</a:t>
                    </a:r>
                    <a:endParaRPr lang="fi-FI" altLang="fi-FI" sz="900" dirty="0">
                      <a:solidFill>
                        <a:schemeClr val="bg1"/>
                      </a:solidFill>
                    </a:endParaRPr>
                  </a:p>
                </p:txBody>
              </p:sp>
              <p:sp>
                <p:nvSpPr>
                  <p:cNvPr id="41" name="Nuoli oikealle 40"/>
                  <p:cNvSpPr/>
                  <p:nvPr/>
                </p:nvSpPr>
                <p:spPr>
                  <a:xfrm>
                    <a:off x="6848372" y="1498890"/>
                    <a:ext cx="397632" cy="366595"/>
                  </a:xfrm>
                  <a:prstGeom prst="rightArrow">
                    <a:avLst/>
                  </a:prstGeom>
                  <a:ln/>
                </p:spPr>
                <p:style>
                  <a:lnRef idx="1">
                    <a:schemeClr val="accent4"/>
                  </a:lnRef>
                  <a:fillRef idx="3">
                    <a:schemeClr val="accent4"/>
                  </a:fillRef>
                  <a:effectRef idx="2">
                    <a:schemeClr val="accent4"/>
                  </a:effectRef>
                  <a:fontRef idx="minor">
                    <a:schemeClr val="lt1"/>
                  </a:fontRef>
                </p:style>
                <p:txBody>
                  <a:bodyPr rtlCol="0" anchor="ctr"/>
                  <a:lstStyle/>
                  <a:p>
                    <a:pPr algn="ctr"/>
                    <a:r>
                      <a:rPr lang="fi-FI" sz="900" smtClean="0"/>
                      <a:t>EI</a:t>
                    </a:r>
                    <a:endParaRPr lang="fi-FI" sz="900"/>
                  </a:p>
                </p:txBody>
              </p:sp>
              <p:sp>
                <p:nvSpPr>
                  <p:cNvPr id="42" name="Nuoli oikealle 41"/>
                  <p:cNvSpPr/>
                  <p:nvPr/>
                </p:nvSpPr>
                <p:spPr>
                  <a:xfrm flipH="1">
                    <a:off x="3066584" y="1518804"/>
                    <a:ext cx="424383" cy="398463"/>
                  </a:xfrm>
                  <a:prstGeom prst="rightArrow">
                    <a:avLst/>
                  </a:prstGeom>
                  <a:ln/>
                </p:spPr>
                <p:style>
                  <a:lnRef idx="1">
                    <a:schemeClr val="accent4"/>
                  </a:lnRef>
                  <a:fillRef idx="3">
                    <a:schemeClr val="accent4"/>
                  </a:fillRef>
                  <a:effectRef idx="2">
                    <a:schemeClr val="accent4"/>
                  </a:effectRef>
                  <a:fontRef idx="minor">
                    <a:schemeClr val="lt1"/>
                  </a:fontRef>
                </p:style>
                <p:txBody>
                  <a:bodyPr rtlCol="0" anchor="ctr"/>
                  <a:lstStyle/>
                  <a:p>
                    <a:pPr algn="ctr"/>
                    <a:r>
                      <a:rPr lang="fi-FI" sz="900" dirty="0" smtClean="0"/>
                      <a:t>EI</a:t>
                    </a:r>
                    <a:endParaRPr lang="fi-FI" sz="900" dirty="0"/>
                  </a:p>
                </p:txBody>
              </p:sp>
              <p:sp>
                <p:nvSpPr>
                  <p:cNvPr id="43" name="Rectangle 30"/>
                  <p:cNvSpPr>
                    <a:spLocks noChangeArrowheads="1"/>
                  </p:cNvSpPr>
                  <p:nvPr/>
                </p:nvSpPr>
                <p:spPr bwMode="auto">
                  <a:xfrm>
                    <a:off x="7264592" y="1541703"/>
                    <a:ext cx="858646" cy="297789"/>
                  </a:xfrm>
                  <a:prstGeom prst="rect">
                    <a:avLst/>
                  </a:prstGeom>
                  <a:ln>
                    <a:headEnd/>
                    <a:tailEnd/>
                  </a:ln>
                  <a:extLst/>
                </p:spPr>
                <p:style>
                  <a:lnRef idx="1">
                    <a:schemeClr val="accent4"/>
                  </a:lnRef>
                  <a:fillRef idx="3">
                    <a:schemeClr val="accent4"/>
                  </a:fillRef>
                  <a:effectRef idx="2">
                    <a:schemeClr val="accent4"/>
                  </a:effectRef>
                  <a:fontRef idx="minor">
                    <a:schemeClr val="lt1"/>
                  </a:fontRef>
                </p:style>
                <p:txBody>
                  <a:bodyPr wrap="none" anchor="ct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lgn="ctr">
                      <a:spcBef>
                        <a:spcPct val="0"/>
                      </a:spcBef>
                      <a:buClrTx/>
                      <a:buNone/>
                    </a:pPr>
                    <a:r>
                      <a:rPr lang="fi-FI" altLang="fi-FI" sz="900" dirty="0">
                        <a:solidFill>
                          <a:schemeClr val="bg1"/>
                        </a:solidFill>
                        <a:latin typeface="Arial" panose="020B0604020202020204" pitchFamily="34" charset="0"/>
                      </a:rPr>
                      <a:t>SI/</a:t>
                    </a:r>
                    <a:r>
                      <a:rPr lang="fi-FI" altLang="fi-FI" sz="900" dirty="0" err="1">
                        <a:solidFill>
                          <a:schemeClr val="bg1"/>
                        </a:solidFill>
                        <a:latin typeface="Arial" panose="020B0604020202020204" pitchFamily="34" charset="0"/>
                      </a:rPr>
                      <a:t>RTA:n</a:t>
                    </a:r>
                    <a:r>
                      <a:rPr lang="fi-FI" altLang="fi-FI" sz="900" dirty="0">
                        <a:solidFill>
                          <a:schemeClr val="bg1"/>
                        </a:solidFill>
                        <a:latin typeface="Arial" panose="020B0604020202020204" pitchFamily="34" charset="0"/>
                      </a:rPr>
                      <a:t> </a:t>
                    </a:r>
                    <a:r>
                      <a:rPr lang="fi-FI" altLang="fi-FI" sz="900" dirty="0" smtClean="0">
                        <a:solidFill>
                          <a:schemeClr val="bg1"/>
                        </a:solidFill>
                        <a:latin typeface="Arial" panose="020B0604020202020204" pitchFamily="34" charset="0"/>
                      </a:rPr>
                      <a:t>rooli</a:t>
                    </a:r>
                    <a:br>
                      <a:rPr lang="fi-FI" altLang="fi-FI" sz="900" dirty="0" smtClean="0">
                        <a:solidFill>
                          <a:schemeClr val="bg1"/>
                        </a:solidFill>
                        <a:latin typeface="Arial" panose="020B0604020202020204" pitchFamily="34" charset="0"/>
                      </a:rPr>
                    </a:br>
                    <a:r>
                      <a:rPr lang="fi-FI" altLang="fi-FI" sz="900" dirty="0" smtClean="0">
                        <a:solidFill>
                          <a:schemeClr val="bg1"/>
                        </a:solidFill>
                        <a:latin typeface="Arial" panose="020B0604020202020204" pitchFamily="34" charset="0"/>
                      </a:rPr>
                      <a:t>päättyy</a:t>
                    </a:r>
                    <a:endParaRPr lang="fi-FI" altLang="fi-FI" sz="900" dirty="0">
                      <a:solidFill>
                        <a:schemeClr val="bg1"/>
                      </a:solidFill>
                      <a:latin typeface="Arial" panose="020B0604020202020204" pitchFamily="34" charset="0"/>
                    </a:endParaRPr>
                  </a:p>
                </p:txBody>
              </p:sp>
              <p:sp>
                <p:nvSpPr>
                  <p:cNvPr id="44" name="Rectangle 30"/>
                  <p:cNvSpPr>
                    <a:spLocks noChangeArrowheads="1"/>
                  </p:cNvSpPr>
                  <p:nvPr/>
                </p:nvSpPr>
                <p:spPr bwMode="auto">
                  <a:xfrm>
                    <a:off x="1769436" y="1569928"/>
                    <a:ext cx="1250158" cy="297789"/>
                  </a:xfrm>
                  <a:prstGeom prst="rect">
                    <a:avLst/>
                  </a:prstGeom>
                  <a:ln>
                    <a:headEnd/>
                    <a:tailEnd/>
                  </a:ln>
                  <a:extLst/>
                </p:spPr>
                <p:style>
                  <a:lnRef idx="1">
                    <a:schemeClr val="accent4"/>
                  </a:lnRef>
                  <a:fillRef idx="3">
                    <a:schemeClr val="accent4"/>
                  </a:fillRef>
                  <a:effectRef idx="2">
                    <a:schemeClr val="accent4"/>
                  </a:effectRef>
                  <a:fontRef idx="minor">
                    <a:schemeClr val="lt1"/>
                  </a:fontRef>
                </p:style>
                <p:txBody>
                  <a:bodyPr wrap="none" anchor="ct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lgn="ctr">
                      <a:spcBef>
                        <a:spcPct val="0"/>
                      </a:spcBef>
                      <a:buClrTx/>
                      <a:buNone/>
                    </a:pPr>
                    <a:r>
                      <a:rPr lang="fi-FI" altLang="fi-FI" sz="900" dirty="0">
                        <a:solidFill>
                          <a:schemeClr val="bg1"/>
                        </a:solidFill>
                        <a:latin typeface="Arial" panose="020B0604020202020204" pitchFamily="34" charset="0"/>
                      </a:rPr>
                      <a:t>SI/</a:t>
                    </a:r>
                    <a:r>
                      <a:rPr lang="fi-FI" altLang="fi-FI" sz="900" dirty="0" err="1">
                        <a:solidFill>
                          <a:schemeClr val="bg1"/>
                        </a:solidFill>
                        <a:latin typeface="Arial" panose="020B0604020202020204" pitchFamily="34" charset="0"/>
                      </a:rPr>
                      <a:t>RTA:n</a:t>
                    </a:r>
                    <a:r>
                      <a:rPr lang="fi-FI" altLang="fi-FI" sz="900" dirty="0">
                        <a:solidFill>
                          <a:schemeClr val="bg1"/>
                        </a:solidFill>
                        <a:latin typeface="Arial" panose="020B0604020202020204" pitchFamily="34" charset="0"/>
                      </a:rPr>
                      <a:t> rooli </a:t>
                    </a:r>
                    <a:r>
                      <a:rPr lang="fi-FI" altLang="fi-FI" sz="900" dirty="0" smtClean="0">
                        <a:solidFill>
                          <a:schemeClr val="bg1"/>
                        </a:solidFill>
                        <a:latin typeface="Arial" panose="020B0604020202020204" pitchFamily="34" charset="0"/>
                      </a:rPr>
                      <a:t/>
                    </a:r>
                    <a:br>
                      <a:rPr lang="fi-FI" altLang="fi-FI" sz="900" dirty="0" smtClean="0">
                        <a:solidFill>
                          <a:schemeClr val="bg1"/>
                        </a:solidFill>
                        <a:latin typeface="Arial" panose="020B0604020202020204" pitchFamily="34" charset="0"/>
                      </a:rPr>
                    </a:br>
                    <a:r>
                      <a:rPr lang="fi-FI" altLang="fi-FI" sz="900" dirty="0" smtClean="0">
                        <a:solidFill>
                          <a:schemeClr val="bg1"/>
                        </a:solidFill>
                        <a:latin typeface="Arial" panose="020B0604020202020204" pitchFamily="34" charset="0"/>
                      </a:rPr>
                      <a:t>päättyy</a:t>
                    </a:r>
                    <a:endParaRPr lang="fi-FI" altLang="fi-FI" sz="900" dirty="0">
                      <a:solidFill>
                        <a:schemeClr val="bg1"/>
                      </a:solidFill>
                      <a:latin typeface="Arial" panose="020B0604020202020204" pitchFamily="34" charset="0"/>
                    </a:endParaRPr>
                  </a:p>
                </p:txBody>
              </p:sp>
            </p:grpSp>
            <p:grpSp>
              <p:nvGrpSpPr>
                <p:cNvPr id="13" name="Ryhmitä 12"/>
                <p:cNvGrpSpPr/>
                <p:nvPr/>
              </p:nvGrpSpPr>
              <p:grpSpPr>
                <a:xfrm>
                  <a:off x="1763688" y="2708920"/>
                  <a:ext cx="6408712" cy="730566"/>
                  <a:chOff x="1770127" y="2916635"/>
                  <a:chExt cx="6081357" cy="792157"/>
                </a:xfrm>
              </p:grpSpPr>
              <p:sp>
                <p:nvSpPr>
                  <p:cNvPr id="35" name="AutoShape 31"/>
                  <p:cNvSpPr>
                    <a:spLocks noChangeArrowheads="1"/>
                  </p:cNvSpPr>
                  <p:nvPr/>
                </p:nvSpPr>
                <p:spPr bwMode="auto">
                  <a:xfrm>
                    <a:off x="1770127" y="2916635"/>
                    <a:ext cx="1485757" cy="790768"/>
                  </a:xfrm>
                  <a:prstGeom prst="flowChartProcess">
                    <a:avLst/>
                  </a:prstGeom>
                  <a:ln>
                    <a:headEnd/>
                    <a:tailEnd/>
                  </a:ln>
                  <a:extLst/>
                </p:spPr>
                <p:style>
                  <a:lnRef idx="1">
                    <a:schemeClr val="accent3"/>
                  </a:lnRef>
                  <a:fillRef idx="3">
                    <a:schemeClr val="accent3"/>
                  </a:fillRef>
                  <a:effectRef idx="2">
                    <a:schemeClr val="accent3"/>
                  </a:effectRef>
                  <a:fontRef idx="minor">
                    <a:schemeClr val="lt1"/>
                  </a:fontRef>
                </p:style>
                <p:txBody>
                  <a:bodyPr wrap="none" anchor="ct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lgn="ctr">
                      <a:spcBef>
                        <a:spcPct val="0"/>
                      </a:spcBef>
                      <a:buClrTx/>
                      <a:buNone/>
                    </a:pPr>
                    <a:r>
                      <a:rPr lang="fi-FI" altLang="fi-FI" sz="900" b="1" dirty="0" smtClean="0">
                        <a:solidFill>
                          <a:schemeClr val="bg1"/>
                        </a:solidFill>
                        <a:latin typeface="Arial" panose="020B0604020202020204" pitchFamily="34" charset="0"/>
                      </a:rPr>
                      <a:t>SI/RTA/LAB</a:t>
                    </a:r>
                  </a:p>
                  <a:p>
                    <a:pPr algn="ctr">
                      <a:spcBef>
                        <a:spcPct val="0"/>
                      </a:spcBef>
                      <a:buClrTx/>
                      <a:buNone/>
                    </a:pPr>
                    <a:r>
                      <a:rPr lang="fi-FI" altLang="fi-FI" sz="900" dirty="0" smtClean="0">
                        <a:solidFill>
                          <a:schemeClr val="bg1"/>
                        </a:solidFill>
                        <a:latin typeface="Arial" panose="020B0604020202020204" pitchFamily="34" charset="0"/>
                      </a:rPr>
                      <a:t>Mikrobit</a:t>
                    </a:r>
                    <a:endParaRPr lang="fi-FI" altLang="fi-FI" sz="900" dirty="0">
                      <a:solidFill>
                        <a:schemeClr val="bg1"/>
                      </a:solidFill>
                      <a:latin typeface="Arial" panose="020B0604020202020204" pitchFamily="34" charset="0"/>
                    </a:endParaRPr>
                  </a:p>
                  <a:p>
                    <a:pPr algn="ctr">
                      <a:spcBef>
                        <a:spcPct val="0"/>
                      </a:spcBef>
                      <a:buClrTx/>
                      <a:buNone/>
                    </a:pPr>
                    <a:r>
                      <a:rPr lang="fi-FI" altLang="fi-FI" sz="900" dirty="0">
                        <a:solidFill>
                          <a:schemeClr val="bg1"/>
                        </a:solidFill>
                        <a:latin typeface="Arial" panose="020B0604020202020204" pitchFamily="34" charset="0"/>
                      </a:rPr>
                      <a:t>P</a:t>
                    </a:r>
                    <a:r>
                      <a:rPr lang="fi-FI" altLang="fi-FI" sz="900" dirty="0" smtClean="0">
                        <a:solidFill>
                          <a:schemeClr val="bg1"/>
                        </a:solidFill>
                        <a:latin typeface="Arial" panose="020B0604020202020204" pitchFamily="34" charset="0"/>
                      </a:rPr>
                      <a:t>unkit </a:t>
                    </a:r>
                    <a:r>
                      <a:rPr lang="fi-FI" altLang="fi-FI" sz="900" dirty="0">
                        <a:solidFill>
                          <a:schemeClr val="bg1"/>
                        </a:solidFill>
                        <a:latin typeface="Arial" panose="020B0604020202020204" pitchFamily="34" charset="0"/>
                      </a:rPr>
                      <a:t>ja muut allergeenit</a:t>
                    </a:r>
                  </a:p>
                  <a:p>
                    <a:pPr algn="ctr">
                      <a:spcBef>
                        <a:spcPct val="0"/>
                      </a:spcBef>
                      <a:buClrTx/>
                      <a:buNone/>
                    </a:pPr>
                    <a:r>
                      <a:rPr lang="fi-FI" altLang="fi-FI" sz="900" dirty="0" err="1" smtClean="0">
                        <a:solidFill>
                          <a:schemeClr val="bg1"/>
                        </a:solidFill>
                        <a:latin typeface="Arial" panose="020B0604020202020204" pitchFamily="34" charset="0"/>
                      </a:rPr>
                      <a:t>VOC:t</a:t>
                    </a:r>
                    <a:r>
                      <a:rPr lang="fi-FI" altLang="fi-FI" sz="900" dirty="0">
                        <a:solidFill>
                          <a:schemeClr val="bg1"/>
                        </a:solidFill>
                        <a:latin typeface="Arial" panose="020B0604020202020204" pitchFamily="34" charset="0"/>
                      </a:rPr>
                      <a:t>, </a:t>
                    </a:r>
                    <a:r>
                      <a:rPr lang="fi-FI" altLang="fi-FI" sz="900" dirty="0" err="1" smtClean="0">
                        <a:solidFill>
                          <a:schemeClr val="bg1"/>
                        </a:solidFill>
                        <a:latin typeface="Arial" panose="020B0604020202020204" pitchFamily="34" charset="0"/>
                      </a:rPr>
                      <a:t>endotoksiinit</a:t>
                    </a:r>
                    <a:endParaRPr lang="fi-FI" altLang="fi-FI" sz="900" dirty="0">
                      <a:solidFill>
                        <a:schemeClr val="bg1"/>
                      </a:solidFill>
                      <a:latin typeface="Arial" panose="020B0604020202020204" pitchFamily="34" charset="0"/>
                    </a:endParaRPr>
                  </a:p>
                </p:txBody>
              </p:sp>
              <p:sp>
                <p:nvSpPr>
                  <p:cNvPr id="36" name="AutoShape 31"/>
                  <p:cNvSpPr>
                    <a:spLocks noChangeArrowheads="1"/>
                  </p:cNvSpPr>
                  <p:nvPr/>
                </p:nvSpPr>
                <p:spPr bwMode="auto">
                  <a:xfrm>
                    <a:off x="3297912" y="2916635"/>
                    <a:ext cx="1485757" cy="790768"/>
                  </a:xfrm>
                  <a:prstGeom prst="flowChartProcess">
                    <a:avLst/>
                  </a:prstGeom>
                  <a:ln>
                    <a:headEnd/>
                    <a:tailEnd/>
                  </a:ln>
                  <a:extLst/>
                </p:spPr>
                <p:style>
                  <a:lnRef idx="1">
                    <a:schemeClr val="accent3"/>
                  </a:lnRef>
                  <a:fillRef idx="3">
                    <a:schemeClr val="accent3"/>
                  </a:fillRef>
                  <a:effectRef idx="2">
                    <a:schemeClr val="accent3"/>
                  </a:effectRef>
                  <a:fontRef idx="minor">
                    <a:schemeClr val="lt1"/>
                  </a:fontRef>
                </p:style>
                <p:txBody>
                  <a:bodyPr wrap="none" anchor="ct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lgn="ctr">
                      <a:spcBef>
                        <a:spcPct val="0"/>
                      </a:spcBef>
                      <a:buClrTx/>
                      <a:buNone/>
                    </a:pPr>
                    <a:r>
                      <a:rPr lang="fi-FI" altLang="fi-FI" sz="900" b="1" dirty="0" smtClean="0">
                        <a:solidFill>
                          <a:schemeClr val="bg1"/>
                        </a:solidFill>
                        <a:latin typeface="Arial" panose="020B0604020202020204" pitchFamily="34" charset="0"/>
                      </a:rPr>
                      <a:t>SI/RTA/LAB</a:t>
                    </a:r>
                    <a:br>
                      <a:rPr lang="fi-FI" altLang="fi-FI" sz="900" b="1" dirty="0" smtClean="0">
                        <a:solidFill>
                          <a:schemeClr val="bg1"/>
                        </a:solidFill>
                        <a:latin typeface="Arial" panose="020B0604020202020204" pitchFamily="34" charset="0"/>
                      </a:rPr>
                    </a:br>
                    <a:r>
                      <a:rPr lang="fi-FI" altLang="fi-FI" sz="900" dirty="0">
                        <a:solidFill>
                          <a:schemeClr val="bg1"/>
                        </a:solidFill>
                        <a:latin typeface="Arial" panose="020B0604020202020204" pitchFamily="34" charset="0"/>
                      </a:rPr>
                      <a:t>mikrobi- ja </a:t>
                    </a:r>
                    <a:r>
                      <a:rPr lang="fi-FI" altLang="fi-FI" sz="900" dirty="0" smtClean="0">
                        <a:solidFill>
                          <a:schemeClr val="bg1"/>
                        </a:solidFill>
                        <a:latin typeface="Arial" panose="020B0604020202020204" pitchFamily="34" charset="0"/>
                      </a:rPr>
                      <a:t>punkki-</a:t>
                    </a:r>
                    <a:endParaRPr lang="fi-FI" altLang="fi-FI" sz="900" dirty="0">
                      <a:solidFill>
                        <a:schemeClr val="bg1"/>
                      </a:solidFill>
                      <a:latin typeface="Arial" panose="020B0604020202020204" pitchFamily="34" charset="0"/>
                    </a:endParaRPr>
                  </a:p>
                  <a:p>
                    <a:pPr algn="ctr">
                      <a:spcBef>
                        <a:spcPct val="0"/>
                      </a:spcBef>
                      <a:buClrTx/>
                      <a:buNone/>
                    </a:pPr>
                    <a:r>
                      <a:rPr lang="fi-FI" altLang="fi-FI" sz="900" dirty="0" err="1" smtClean="0">
                        <a:solidFill>
                          <a:schemeClr val="bg1"/>
                        </a:solidFill>
                        <a:latin typeface="Arial" panose="020B0604020202020204" pitchFamily="34" charset="0"/>
                      </a:rPr>
                      <a:t>IgE</a:t>
                    </a:r>
                    <a:r>
                      <a:rPr lang="fi-FI" altLang="fi-FI" sz="900" dirty="0" smtClean="0">
                        <a:solidFill>
                          <a:schemeClr val="bg1"/>
                        </a:solidFill>
                        <a:latin typeface="Arial" panose="020B0604020202020204" pitchFamily="34" charset="0"/>
                      </a:rPr>
                      <a:t>-vasta-aineet</a:t>
                    </a:r>
                    <a:endParaRPr lang="fi-FI" altLang="fi-FI" sz="900" dirty="0">
                      <a:solidFill>
                        <a:schemeClr val="bg1"/>
                      </a:solidFill>
                      <a:latin typeface="Arial" panose="020B0604020202020204" pitchFamily="34" charset="0"/>
                    </a:endParaRPr>
                  </a:p>
                </p:txBody>
              </p:sp>
              <p:sp>
                <p:nvSpPr>
                  <p:cNvPr id="37" name="AutoShape 31"/>
                  <p:cNvSpPr>
                    <a:spLocks noChangeArrowheads="1"/>
                  </p:cNvSpPr>
                  <p:nvPr/>
                </p:nvSpPr>
                <p:spPr bwMode="auto">
                  <a:xfrm>
                    <a:off x="4825697" y="2918024"/>
                    <a:ext cx="1485757" cy="790768"/>
                  </a:xfrm>
                  <a:prstGeom prst="flowChartProcess">
                    <a:avLst/>
                  </a:prstGeom>
                  <a:ln>
                    <a:headEnd/>
                    <a:tailEnd/>
                  </a:ln>
                  <a:extLst/>
                </p:spPr>
                <p:style>
                  <a:lnRef idx="1">
                    <a:schemeClr val="accent3"/>
                  </a:lnRef>
                  <a:fillRef idx="3">
                    <a:schemeClr val="accent3"/>
                  </a:fillRef>
                  <a:effectRef idx="2">
                    <a:schemeClr val="accent3"/>
                  </a:effectRef>
                  <a:fontRef idx="minor">
                    <a:schemeClr val="lt1"/>
                  </a:fontRef>
                </p:style>
                <p:txBody>
                  <a:bodyPr wrap="none" anchor="ct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lgn="ctr">
                      <a:spcBef>
                        <a:spcPct val="0"/>
                      </a:spcBef>
                      <a:buClrTx/>
                      <a:buNone/>
                    </a:pPr>
                    <a:r>
                      <a:rPr lang="fi-FI" altLang="fi-FI" sz="900" b="1" dirty="0" smtClean="0">
                        <a:solidFill>
                          <a:schemeClr val="bg1"/>
                        </a:solidFill>
                        <a:latin typeface="Arial" panose="020B0604020202020204" pitchFamily="34" charset="0"/>
                      </a:rPr>
                      <a:t>SI/RTA/LAB</a:t>
                    </a:r>
                    <a:br>
                      <a:rPr lang="fi-FI" altLang="fi-FI" sz="900" b="1" dirty="0" smtClean="0">
                        <a:solidFill>
                          <a:schemeClr val="bg1"/>
                        </a:solidFill>
                        <a:latin typeface="Arial" panose="020B0604020202020204" pitchFamily="34" charset="0"/>
                      </a:rPr>
                    </a:br>
                    <a:r>
                      <a:rPr lang="fi-FI" altLang="fi-FI" sz="900" dirty="0" err="1" smtClean="0">
                        <a:solidFill>
                          <a:schemeClr val="bg1"/>
                        </a:solidFill>
                        <a:latin typeface="Arial" panose="020B0604020202020204" pitchFamily="34" charset="0"/>
                      </a:rPr>
                      <a:t>Mykotoksiinit</a:t>
                    </a:r>
                    <a:endParaRPr lang="fi-FI" altLang="fi-FI" sz="900" b="1" dirty="0">
                      <a:solidFill>
                        <a:schemeClr val="bg1"/>
                      </a:solidFill>
                      <a:latin typeface="Arial" panose="020B0604020202020204" pitchFamily="34" charset="0"/>
                    </a:endParaRPr>
                  </a:p>
                </p:txBody>
              </p:sp>
              <p:sp>
                <p:nvSpPr>
                  <p:cNvPr id="38" name="AutoShape 31"/>
                  <p:cNvSpPr>
                    <a:spLocks noChangeArrowheads="1"/>
                  </p:cNvSpPr>
                  <p:nvPr/>
                </p:nvSpPr>
                <p:spPr bwMode="auto">
                  <a:xfrm>
                    <a:off x="6365727" y="2917424"/>
                    <a:ext cx="1485757" cy="790768"/>
                  </a:xfrm>
                  <a:prstGeom prst="flowChartProcess">
                    <a:avLst/>
                  </a:prstGeom>
                  <a:ln>
                    <a:headEnd/>
                    <a:tailEnd/>
                  </a:ln>
                  <a:extLst/>
                </p:spPr>
                <p:style>
                  <a:lnRef idx="1">
                    <a:schemeClr val="accent3"/>
                  </a:lnRef>
                  <a:fillRef idx="3">
                    <a:schemeClr val="accent3"/>
                  </a:fillRef>
                  <a:effectRef idx="2">
                    <a:schemeClr val="accent3"/>
                  </a:effectRef>
                  <a:fontRef idx="minor">
                    <a:schemeClr val="lt1"/>
                  </a:fontRef>
                </p:style>
                <p:txBody>
                  <a:bodyPr wrap="none" anchor="ct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lgn="ctr">
                      <a:spcBef>
                        <a:spcPct val="0"/>
                      </a:spcBef>
                      <a:buClrTx/>
                      <a:buNone/>
                    </a:pPr>
                    <a:r>
                      <a:rPr lang="fi-FI" altLang="fi-FI" sz="900" b="1" dirty="0" smtClean="0">
                        <a:solidFill>
                          <a:schemeClr val="bg1"/>
                        </a:solidFill>
                        <a:latin typeface="Arial" panose="020B0604020202020204" pitchFamily="34" charset="0"/>
                      </a:rPr>
                      <a:t>SI/RTA/LAB</a:t>
                    </a:r>
                    <a:br>
                      <a:rPr lang="fi-FI" altLang="fi-FI" sz="900" b="1" dirty="0" smtClean="0">
                        <a:solidFill>
                          <a:schemeClr val="bg1"/>
                        </a:solidFill>
                        <a:latin typeface="Arial" panose="020B0604020202020204" pitchFamily="34" charset="0"/>
                      </a:rPr>
                    </a:br>
                    <a:r>
                      <a:rPr lang="fi-FI" altLang="fi-FI" sz="900" dirty="0" smtClean="0">
                        <a:solidFill>
                          <a:schemeClr val="bg1"/>
                        </a:solidFill>
                        <a:latin typeface="Arial" panose="020B0604020202020204" pitchFamily="34" charset="0"/>
                      </a:rPr>
                      <a:t>Pölyt, kuidut</a:t>
                    </a:r>
                    <a:endParaRPr lang="fi-FI" altLang="fi-FI" sz="900" dirty="0">
                      <a:solidFill>
                        <a:schemeClr val="bg1"/>
                      </a:solidFill>
                      <a:latin typeface="Arial" panose="020B0604020202020204" pitchFamily="34" charset="0"/>
                    </a:endParaRPr>
                  </a:p>
                </p:txBody>
              </p:sp>
            </p:grpSp>
            <p:grpSp>
              <p:nvGrpSpPr>
                <p:cNvPr id="14" name="Ryhmitä 13"/>
                <p:cNvGrpSpPr/>
                <p:nvPr/>
              </p:nvGrpSpPr>
              <p:grpSpPr>
                <a:xfrm>
                  <a:off x="3517900" y="3460960"/>
                  <a:ext cx="4654501" cy="1430623"/>
                  <a:chOff x="3517900" y="3740805"/>
                  <a:chExt cx="4654501" cy="1430623"/>
                </a:xfrm>
              </p:grpSpPr>
              <p:sp>
                <p:nvSpPr>
                  <p:cNvPr id="28" name="Kuvatekstinuoli alas 27"/>
                  <p:cNvSpPr/>
                  <p:nvPr/>
                </p:nvSpPr>
                <p:spPr>
                  <a:xfrm>
                    <a:off x="3537076" y="4319369"/>
                    <a:ext cx="2064913" cy="633266"/>
                  </a:xfrm>
                  <a:prstGeom prst="downArrowCallou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spcBef>
                        <a:spcPct val="0"/>
                      </a:spcBef>
                    </a:pPr>
                    <a:r>
                      <a:rPr lang="fi-FI" altLang="fi-FI" sz="900" dirty="0">
                        <a:solidFill>
                          <a:schemeClr val="bg1"/>
                        </a:solidFill>
                        <a:latin typeface="Arial" panose="020B0604020202020204" pitchFamily="34" charset="0"/>
                      </a:rPr>
                      <a:t>Kiinteistön omistaja/asiakasyritys:</a:t>
                    </a:r>
                  </a:p>
                  <a:p>
                    <a:pPr algn="ctr">
                      <a:spcBef>
                        <a:spcPct val="0"/>
                      </a:spcBef>
                    </a:pPr>
                    <a:r>
                      <a:rPr lang="fi-FI" altLang="fi-FI" sz="900" dirty="0" smtClean="0">
                        <a:solidFill>
                          <a:schemeClr val="bg1"/>
                        </a:solidFill>
                        <a:latin typeface="Arial" panose="020B0604020202020204" pitchFamily="34" charset="0"/>
                      </a:rPr>
                      <a:t>korjaavat </a:t>
                    </a:r>
                    <a:r>
                      <a:rPr lang="fi-FI" altLang="fi-FI" sz="900" dirty="0">
                        <a:solidFill>
                          <a:schemeClr val="bg1"/>
                        </a:solidFill>
                        <a:latin typeface="Arial" panose="020B0604020202020204" pitchFamily="34" charset="0"/>
                      </a:rPr>
                      <a:t>toimenpiteet</a:t>
                    </a:r>
                    <a:endParaRPr lang="fi-FI" altLang="fi-FI" sz="900" dirty="0">
                      <a:solidFill>
                        <a:schemeClr val="bg1"/>
                      </a:solidFill>
                      <a:latin typeface="Arial" panose="020B0604020202020204" pitchFamily="34" charset="0"/>
                    </a:endParaRPr>
                  </a:p>
                </p:txBody>
              </p:sp>
              <p:sp>
                <p:nvSpPr>
                  <p:cNvPr id="29" name="Kuvatekstinuoli alas 28"/>
                  <p:cNvSpPr/>
                  <p:nvPr/>
                </p:nvSpPr>
                <p:spPr>
                  <a:xfrm>
                    <a:off x="3517900" y="3791044"/>
                    <a:ext cx="2064913" cy="633266"/>
                  </a:xfrm>
                  <a:prstGeom prst="downArrowCallout">
                    <a:avLst/>
                  </a:prstGeom>
                  <a:ln/>
                </p:spPr>
                <p:style>
                  <a:lnRef idx="1">
                    <a:schemeClr val="accent2"/>
                  </a:lnRef>
                  <a:fillRef idx="3">
                    <a:schemeClr val="accent2"/>
                  </a:fillRef>
                  <a:effectRef idx="2">
                    <a:schemeClr val="accent2"/>
                  </a:effectRef>
                  <a:fontRef idx="minor">
                    <a:schemeClr val="lt1"/>
                  </a:fontRef>
                </p:style>
                <p:txBody>
                  <a:bodyPr rtlCol="0" anchor="ctr"/>
                  <a:lstStyle/>
                  <a:p>
                    <a:pPr algn="ctr"/>
                    <a:r>
                      <a:rPr lang="fi-FI" sz="900" smtClean="0"/>
                      <a:t>Korjaavien toimenpiteiden tarve</a:t>
                    </a:r>
                    <a:endParaRPr lang="fi-FI" sz="900" dirty="0"/>
                  </a:p>
                </p:txBody>
              </p:sp>
              <p:sp>
                <p:nvSpPr>
                  <p:cNvPr id="30" name="Nuoli oikealle 29"/>
                  <p:cNvSpPr/>
                  <p:nvPr/>
                </p:nvSpPr>
                <p:spPr>
                  <a:xfrm>
                    <a:off x="5652120" y="3740805"/>
                    <a:ext cx="1517715" cy="518097"/>
                  </a:xfrm>
                  <a:prstGeom prst="rightArrow">
                    <a:avLst>
                      <a:gd name="adj1" fmla="val 67076"/>
                      <a:gd name="adj2" fmla="val 50000"/>
                    </a:avLst>
                  </a:prstGeom>
                  <a:ln/>
                </p:spPr>
                <p:style>
                  <a:lnRef idx="1">
                    <a:schemeClr val="accent4"/>
                  </a:lnRef>
                  <a:fillRef idx="3">
                    <a:schemeClr val="accent4"/>
                  </a:fillRef>
                  <a:effectRef idx="2">
                    <a:schemeClr val="accent4"/>
                  </a:effectRef>
                  <a:fontRef idx="minor">
                    <a:schemeClr val="lt1"/>
                  </a:fontRef>
                </p:style>
                <p:txBody>
                  <a:bodyPr rtlCol="0" anchor="ctr"/>
                  <a:lstStyle/>
                  <a:p>
                    <a:pPr algn="ctr"/>
                    <a:r>
                      <a:rPr lang="fi-FI" sz="900" smtClean="0"/>
                      <a:t>EI </a:t>
                    </a:r>
                    <a:r>
                      <a:rPr lang="fi-FI" sz="900" smtClean="0">
                        <a:sym typeface="Wingdings"/>
                      </a:rPr>
                      <a:t> </a:t>
                    </a:r>
                    <a:r>
                      <a:rPr lang="fi-FI" sz="900" smtClean="0"/>
                      <a:t>mitä </a:t>
                    </a:r>
                    <a:r>
                      <a:rPr lang="fi-FI" sz="900" dirty="0" smtClean="0"/>
                      <a:t>opittiin, mitä </a:t>
                    </a:r>
                    <a:r>
                      <a:rPr lang="fi-FI" sz="900" smtClean="0"/>
                      <a:t>jäi epäselväksi?</a:t>
                    </a:r>
                    <a:endParaRPr lang="fi-FI" sz="900"/>
                  </a:p>
                </p:txBody>
              </p:sp>
              <p:sp>
                <p:nvSpPr>
                  <p:cNvPr id="31" name="AutoShape 31"/>
                  <p:cNvSpPr>
                    <a:spLocks noChangeArrowheads="1"/>
                  </p:cNvSpPr>
                  <p:nvPr/>
                </p:nvSpPr>
                <p:spPr bwMode="auto">
                  <a:xfrm>
                    <a:off x="5652120" y="4382096"/>
                    <a:ext cx="1111071" cy="789332"/>
                  </a:xfrm>
                  <a:prstGeom prst="flowChartProcess">
                    <a:avLst/>
                  </a:prstGeom>
                  <a:ln>
                    <a:headEnd/>
                    <a:tailEnd/>
                  </a:ln>
                  <a:extLst/>
                </p:spPr>
                <p:style>
                  <a:lnRef idx="1">
                    <a:schemeClr val="accent4"/>
                  </a:lnRef>
                  <a:fillRef idx="3">
                    <a:schemeClr val="accent4"/>
                  </a:fillRef>
                  <a:effectRef idx="2">
                    <a:schemeClr val="accent4"/>
                  </a:effectRef>
                  <a:fontRef idx="minor">
                    <a:schemeClr val="lt1"/>
                  </a:fontRef>
                </p:style>
                <p:txBody>
                  <a:bodyPr wrap="none" anchor="ct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lgn="ctr">
                      <a:spcBef>
                        <a:spcPct val="0"/>
                      </a:spcBef>
                      <a:buClrTx/>
                      <a:buNone/>
                    </a:pPr>
                    <a:r>
                      <a:rPr lang="fi-FI" altLang="fi-FI" sz="900" dirty="0">
                        <a:solidFill>
                          <a:schemeClr val="bg1"/>
                        </a:solidFill>
                        <a:latin typeface="Arial" panose="020B0604020202020204" pitchFamily="34" charset="0"/>
                      </a:rPr>
                      <a:t>Muu</a:t>
                    </a:r>
                  </a:p>
                  <a:p>
                    <a:pPr algn="ctr">
                      <a:spcBef>
                        <a:spcPct val="0"/>
                      </a:spcBef>
                      <a:buClrTx/>
                      <a:buNone/>
                    </a:pPr>
                    <a:r>
                      <a:rPr lang="fi-FI" altLang="fi-FI" sz="900" dirty="0">
                        <a:solidFill>
                          <a:schemeClr val="bg1"/>
                        </a:solidFill>
                        <a:latin typeface="Arial" panose="020B0604020202020204" pitchFamily="34" charset="0"/>
                      </a:rPr>
                      <a:t>rakennusalan </a:t>
                    </a:r>
                  </a:p>
                  <a:p>
                    <a:pPr algn="ctr">
                      <a:spcBef>
                        <a:spcPct val="0"/>
                      </a:spcBef>
                      <a:buClrTx/>
                      <a:buNone/>
                    </a:pPr>
                    <a:r>
                      <a:rPr lang="fi-FI" altLang="fi-FI" sz="900" dirty="0">
                        <a:solidFill>
                          <a:schemeClr val="bg1"/>
                        </a:solidFill>
                        <a:latin typeface="Arial" panose="020B0604020202020204" pitchFamily="34" charset="0"/>
                      </a:rPr>
                      <a:t>tai sisäilma-asioiden</a:t>
                    </a:r>
                  </a:p>
                  <a:p>
                    <a:pPr algn="ctr">
                      <a:spcBef>
                        <a:spcPct val="0"/>
                      </a:spcBef>
                      <a:buClrTx/>
                      <a:buNone/>
                    </a:pPr>
                    <a:r>
                      <a:rPr lang="fi-FI" altLang="fi-FI" sz="900" dirty="0">
                        <a:solidFill>
                          <a:schemeClr val="bg1"/>
                        </a:solidFill>
                        <a:latin typeface="Arial" panose="020B0604020202020204" pitchFamily="34" charset="0"/>
                      </a:rPr>
                      <a:t>erikoisosaaja</a:t>
                    </a:r>
                    <a:endParaRPr lang="fi-FI" altLang="fi-FI" sz="900" dirty="0">
                      <a:solidFill>
                        <a:schemeClr val="bg1"/>
                      </a:solidFill>
                      <a:latin typeface="Arial" panose="020B0604020202020204" pitchFamily="34" charset="0"/>
                    </a:endParaRPr>
                  </a:p>
                </p:txBody>
              </p:sp>
              <p:sp>
                <p:nvSpPr>
                  <p:cNvPr id="32" name="Nuoli oikealle 31"/>
                  <p:cNvSpPr/>
                  <p:nvPr/>
                </p:nvSpPr>
                <p:spPr>
                  <a:xfrm rot="5400000">
                    <a:off x="6758754" y="4402563"/>
                    <a:ext cx="443916" cy="420236"/>
                  </a:xfrm>
                  <a:prstGeom prst="rightArrow">
                    <a:avLst/>
                  </a:prstGeom>
                  <a:ln/>
                </p:spPr>
                <p:style>
                  <a:lnRef idx="1">
                    <a:schemeClr val="accent4"/>
                  </a:lnRef>
                  <a:fillRef idx="3">
                    <a:schemeClr val="accent4"/>
                  </a:fillRef>
                  <a:effectRef idx="2">
                    <a:schemeClr val="accent4"/>
                  </a:effectRef>
                  <a:fontRef idx="minor">
                    <a:schemeClr val="lt1"/>
                  </a:fontRef>
                </p:style>
                <p:txBody>
                  <a:bodyPr rtlCol="0" anchor="ctr"/>
                  <a:lstStyle/>
                  <a:p>
                    <a:pPr algn="ctr"/>
                    <a:r>
                      <a:rPr lang="fi-FI" sz="900" dirty="0" smtClean="0"/>
                      <a:t>EI</a:t>
                    </a:r>
                    <a:endParaRPr lang="fi-FI" sz="900" dirty="0"/>
                  </a:p>
                </p:txBody>
              </p:sp>
              <p:sp>
                <p:nvSpPr>
                  <p:cNvPr id="33" name="Rectangle 30"/>
                  <p:cNvSpPr>
                    <a:spLocks noChangeArrowheads="1"/>
                  </p:cNvSpPr>
                  <p:nvPr/>
                </p:nvSpPr>
                <p:spPr bwMode="auto">
                  <a:xfrm>
                    <a:off x="7209053" y="4448579"/>
                    <a:ext cx="963348" cy="386060"/>
                  </a:xfrm>
                  <a:prstGeom prst="rect">
                    <a:avLst/>
                  </a:prstGeom>
                  <a:ln>
                    <a:headEnd/>
                    <a:tailEnd/>
                  </a:ln>
                  <a:extLst/>
                </p:spPr>
                <p:style>
                  <a:lnRef idx="1">
                    <a:schemeClr val="accent4"/>
                  </a:lnRef>
                  <a:fillRef idx="3">
                    <a:schemeClr val="accent4"/>
                  </a:fillRef>
                  <a:effectRef idx="2">
                    <a:schemeClr val="accent4"/>
                  </a:effectRef>
                  <a:fontRef idx="minor">
                    <a:schemeClr val="lt1"/>
                  </a:fontRef>
                </p:style>
                <p:txBody>
                  <a:bodyPr wrap="none" anchor="ct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lgn="ctr">
                      <a:spcBef>
                        <a:spcPct val="0"/>
                      </a:spcBef>
                      <a:buClrTx/>
                      <a:buNone/>
                    </a:pPr>
                    <a:r>
                      <a:rPr lang="fi-FI" altLang="fi-FI" sz="900" dirty="0" smtClean="0">
                        <a:solidFill>
                          <a:schemeClr val="bg1"/>
                        </a:solidFill>
                        <a:latin typeface="Arial" panose="020B0604020202020204" pitchFamily="34" charset="0"/>
                      </a:rPr>
                      <a:t>Tutkimus-</a:t>
                    </a:r>
                    <a:br>
                      <a:rPr lang="fi-FI" altLang="fi-FI" sz="900" dirty="0" smtClean="0">
                        <a:solidFill>
                          <a:schemeClr val="bg1"/>
                        </a:solidFill>
                        <a:latin typeface="Arial" panose="020B0604020202020204" pitchFamily="34" charset="0"/>
                      </a:rPr>
                    </a:br>
                    <a:r>
                      <a:rPr lang="fi-FI" altLang="fi-FI" sz="900" dirty="0" smtClean="0">
                        <a:solidFill>
                          <a:schemeClr val="bg1"/>
                        </a:solidFill>
                        <a:latin typeface="Arial" panose="020B0604020202020204" pitchFamily="34" charset="0"/>
                      </a:rPr>
                      <a:t>laitokset</a:t>
                    </a:r>
                    <a:endParaRPr lang="fi-FI" altLang="fi-FI" sz="900" dirty="0">
                      <a:solidFill>
                        <a:schemeClr val="bg1"/>
                      </a:solidFill>
                      <a:latin typeface="Arial" panose="020B0604020202020204" pitchFamily="34" charset="0"/>
                    </a:endParaRPr>
                  </a:p>
                </p:txBody>
              </p:sp>
              <p:sp>
                <p:nvSpPr>
                  <p:cNvPr id="34" name="Kuvatekstinuoli alas 33"/>
                  <p:cNvSpPr/>
                  <p:nvPr/>
                </p:nvSpPr>
                <p:spPr>
                  <a:xfrm>
                    <a:off x="7198232" y="3815313"/>
                    <a:ext cx="974168" cy="633266"/>
                  </a:xfrm>
                  <a:prstGeom prst="downArrowCallout">
                    <a:avLst/>
                  </a:prstGeom>
                  <a:ln/>
                </p:spPr>
                <p:style>
                  <a:lnRef idx="1">
                    <a:schemeClr val="accent4"/>
                  </a:lnRef>
                  <a:fillRef idx="3">
                    <a:schemeClr val="accent4"/>
                  </a:fillRef>
                  <a:effectRef idx="2">
                    <a:schemeClr val="accent4"/>
                  </a:effectRef>
                  <a:fontRef idx="minor">
                    <a:schemeClr val="lt1"/>
                  </a:fontRef>
                </p:style>
                <p:txBody>
                  <a:bodyPr rtlCol="0" anchor="ctr"/>
                  <a:lstStyle/>
                  <a:p>
                    <a:pPr algn="ctr"/>
                    <a:r>
                      <a:rPr lang="fi-FI" sz="900" smtClean="0"/>
                      <a:t>Uudet tutkimusideat</a:t>
                    </a:r>
                    <a:endParaRPr lang="fi-FI" sz="900" dirty="0"/>
                  </a:p>
                </p:txBody>
              </p:sp>
            </p:grpSp>
            <p:sp>
              <p:nvSpPr>
                <p:cNvPr id="15" name="Rectangle 30"/>
                <p:cNvSpPr>
                  <a:spLocks noChangeArrowheads="1"/>
                </p:cNvSpPr>
                <p:nvPr/>
              </p:nvSpPr>
              <p:spPr bwMode="auto">
                <a:xfrm>
                  <a:off x="6810249" y="4663067"/>
                  <a:ext cx="1362151" cy="369763"/>
                </a:xfrm>
                <a:prstGeom prst="rect">
                  <a:avLst/>
                </a:prstGeom>
                <a:ln>
                  <a:headEnd/>
                  <a:tailEnd/>
                </a:ln>
                <a:extLst/>
              </p:spPr>
              <p:style>
                <a:lnRef idx="1">
                  <a:schemeClr val="accent4"/>
                </a:lnRef>
                <a:fillRef idx="3">
                  <a:schemeClr val="accent4"/>
                </a:fillRef>
                <a:effectRef idx="2">
                  <a:schemeClr val="accent4"/>
                </a:effectRef>
                <a:fontRef idx="minor">
                  <a:schemeClr val="lt1"/>
                </a:fontRef>
              </p:style>
              <p:txBody>
                <a:bodyPr wrap="none" anchor="ct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lgn="ctr">
                    <a:spcBef>
                      <a:spcPct val="0"/>
                    </a:spcBef>
                    <a:buClrTx/>
                    <a:buNone/>
                  </a:pPr>
                  <a:r>
                    <a:rPr lang="fi-FI" altLang="fi-FI" sz="900" smtClean="0">
                      <a:solidFill>
                        <a:schemeClr val="bg1"/>
                      </a:solidFill>
                      <a:latin typeface="Arial" panose="020B0604020202020204" pitchFamily="34" charset="0"/>
                    </a:rPr>
                    <a:t>Tilanteen säännöllinen </a:t>
                  </a:r>
                  <a:br>
                    <a:rPr lang="fi-FI" altLang="fi-FI" sz="900" smtClean="0">
                      <a:solidFill>
                        <a:schemeClr val="bg1"/>
                      </a:solidFill>
                      <a:latin typeface="Arial" panose="020B0604020202020204" pitchFamily="34" charset="0"/>
                    </a:rPr>
                  </a:br>
                  <a:r>
                    <a:rPr lang="fi-FI" altLang="fi-FI" sz="900" smtClean="0">
                      <a:solidFill>
                        <a:schemeClr val="bg1"/>
                      </a:solidFill>
                      <a:latin typeface="Arial" panose="020B0604020202020204" pitchFamily="34" charset="0"/>
                    </a:rPr>
                    <a:t>arviointi</a:t>
                  </a:r>
                  <a:endParaRPr lang="fi-FI" altLang="fi-FI" sz="900" dirty="0">
                    <a:solidFill>
                      <a:schemeClr val="bg1"/>
                    </a:solidFill>
                    <a:latin typeface="Arial" panose="020B0604020202020204" pitchFamily="34" charset="0"/>
                  </a:endParaRPr>
                </a:p>
              </p:txBody>
            </p:sp>
            <p:sp>
              <p:nvSpPr>
                <p:cNvPr id="16" name="Nuoli oikealle 15"/>
                <p:cNvSpPr/>
                <p:nvPr/>
              </p:nvSpPr>
              <p:spPr>
                <a:xfrm flipH="1">
                  <a:off x="1666342" y="4551717"/>
                  <a:ext cx="1802384" cy="409105"/>
                </a:xfrm>
                <a:prstGeom prst="rightArrow">
                  <a:avLst>
                    <a:gd name="adj1" fmla="val 67076"/>
                    <a:gd name="adj2" fmla="val 50000"/>
                  </a:avLst>
                </a:prstGeom>
                <a:ln/>
              </p:spPr>
              <p:style>
                <a:lnRef idx="1">
                  <a:schemeClr val="accent2"/>
                </a:lnRef>
                <a:fillRef idx="3">
                  <a:schemeClr val="accent2"/>
                </a:fillRef>
                <a:effectRef idx="2">
                  <a:schemeClr val="accent2"/>
                </a:effectRef>
                <a:fontRef idx="minor">
                  <a:schemeClr val="lt1"/>
                </a:fontRef>
              </p:style>
              <p:txBody>
                <a:bodyPr rtlCol="0" anchor="ctr"/>
                <a:lstStyle/>
                <a:p>
                  <a:pPr algn="ctr"/>
                  <a:r>
                    <a:rPr lang="fi-FI" sz="900" smtClean="0"/>
                    <a:t>EI </a:t>
                  </a:r>
                  <a:r>
                    <a:rPr lang="fi-FI" sz="900" smtClean="0">
                      <a:sym typeface="Wingdings"/>
                    </a:rPr>
                    <a:t>RIITTÄVÄ</a:t>
                  </a:r>
                  <a:endParaRPr lang="fi-FI" sz="900" dirty="0"/>
                </a:p>
              </p:txBody>
            </p:sp>
            <p:sp>
              <p:nvSpPr>
                <p:cNvPr id="17" name="AutoShape 31"/>
                <p:cNvSpPr>
                  <a:spLocks noChangeArrowheads="1"/>
                </p:cNvSpPr>
                <p:nvPr/>
              </p:nvSpPr>
              <p:spPr bwMode="auto">
                <a:xfrm>
                  <a:off x="5652120" y="5104838"/>
                  <a:ext cx="1711690" cy="414337"/>
                </a:xfrm>
                <a:prstGeom prst="flowChartProcess">
                  <a:avLst/>
                </a:prstGeom>
                <a:ln>
                  <a:headEnd/>
                  <a:tailEnd/>
                </a:ln>
                <a:extLst/>
              </p:spPr>
              <p:style>
                <a:lnRef idx="1">
                  <a:schemeClr val="accent6"/>
                </a:lnRef>
                <a:fillRef idx="3">
                  <a:schemeClr val="accent6"/>
                </a:fillRef>
                <a:effectRef idx="2">
                  <a:schemeClr val="accent6"/>
                </a:effectRef>
                <a:fontRef idx="minor">
                  <a:schemeClr val="lt1"/>
                </a:fontRef>
              </p:style>
              <p:txBody>
                <a:bodyPr wrap="none" anchor="ct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lgn="ctr">
                    <a:spcBef>
                      <a:spcPct val="0"/>
                    </a:spcBef>
                    <a:buClrTx/>
                    <a:buNone/>
                  </a:pPr>
                  <a:r>
                    <a:rPr lang="fi-FI" altLang="fi-FI" sz="900" smtClean="0">
                      <a:solidFill>
                        <a:schemeClr val="bg1"/>
                      </a:solidFill>
                      <a:latin typeface="Arial" panose="020B0604020202020204" pitchFamily="34" charset="0"/>
                    </a:rPr>
                    <a:t>Työ- </a:t>
                  </a:r>
                  <a:r>
                    <a:rPr lang="fi-FI" altLang="fi-FI" sz="900" dirty="0">
                      <a:solidFill>
                        <a:schemeClr val="bg1"/>
                      </a:solidFill>
                      <a:latin typeface="Arial" panose="020B0604020202020204" pitchFamily="34" charset="0"/>
                    </a:rPr>
                    <a:t>tai </a:t>
                  </a:r>
                  <a:r>
                    <a:rPr lang="fi-FI" altLang="fi-FI" sz="900" dirty="0" smtClean="0">
                      <a:solidFill>
                        <a:schemeClr val="bg1"/>
                      </a:solidFill>
                      <a:latin typeface="Arial" panose="020B0604020202020204" pitchFamily="34" charset="0"/>
                    </a:rPr>
                    <a:t>perusterveydenhuolto</a:t>
                  </a:r>
                  <a:endParaRPr lang="fi-FI" altLang="fi-FI" sz="900" dirty="0">
                    <a:solidFill>
                      <a:schemeClr val="bg1"/>
                    </a:solidFill>
                    <a:latin typeface="Arial" panose="020B0604020202020204" pitchFamily="34" charset="0"/>
                  </a:endParaRPr>
                </a:p>
              </p:txBody>
            </p:sp>
            <p:grpSp>
              <p:nvGrpSpPr>
                <p:cNvPr id="19" name="Ryhmitä 18"/>
                <p:cNvGrpSpPr/>
                <p:nvPr/>
              </p:nvGrpSpPr>
              <p:grpSpPr>
                <a:xfrm>
                  <a:off x="410762" y="500987"/>
                  <a:ext cx="1250808" cy="5035899"/>
                  <a:chOff x="-1063766" y="848592"/>
                  <a:chExt cx="1403000" cy="5207310"/>
                </a:xfrm>
              </p:grpSpPr>
              <p:sp>
                <p:nvSpPr>
                  <p:cNvPr id="20" name="Kuvatekstinuoli alas 19"/>
                  <p:cNvSpPr/>
                  <p:nvPr/>
                </p:nvSpPr>
                <p:spPr>
                  <a:xfrm>
                    <a:off x="-1052368" y="848592"/>
                    <a:ext cx="1391602" cy="633266"/>
                  </a:xfrm>
                  <a:prstGeom prst="downArrowCallout">
                    <a:avLst>
                      <a:gd name="adj1" fmla="val 25000"/>
                      <a:gd name="adj2" fmla="val 25000"/>
                      <a:gd name="adj3" fmla="val 25000"/>
                      <a:gd name="adj4" fmla="val 63457"/>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spcBef>
                        <a:spcPct val="0"/>
                      </a:spcBef>
                    </a:pPr>
                    <a:r>
                      <a:rPr lang="fi-FI" altLang="fi-FI" sz="800" b="1" smtClean="0">
                        <a:solidFill>
                          <a:schemeClr val="bg1"/>
                        </a:solidFill>
                        <a:latin typeface="Arial" panose="020B0604020202020204" pitchFamily="34" charset="0"/>
                      </a:rPr>
                      <a:t>TILANNEKUVAUS</a:t>
                    </a:r>
                    <a:endParaRPr lang="fi-FI" altLang="fi-FI" sz="800" dirty="0">
                      <a:solidFill>
                        <a:schemeClr val="bg1"/>
                      </a:solidFill>
                      <a:latin typeface="Arial" panose="020B0604020202020204" pitchFamily="34" charset="0"/>
                    </a:endParaRPr>
                  </a:p>
                </p:txBody>
              </p:sp>
              <p:sp>
                <p:nvSpPr>
                  <p:cNvPr id="21" name="Kuvatekstinuoli alas 20"/>
                  <p:cNvSpPr/>
                  <p:nvPr/>
                </p:nvSpPr>
                <p:spPr>
                  <a:xfrm>
                    <a:off x="-1052369" y="1417740"/>
                    <a:ext cx="1391602" cy="633266"/>
                  </a:xfrm>
                  <a:prstGeom prst="downArrowCallout">
                    <a:avLst>
                      <a:gd name="adj1" fmla="val 25000"/>
                      <a:gd name="adj2" fmla="val 25000"/>
                      <a:gd name="adj3" fmla="val 25000"/>
                      <a:gd name="adj4" fmla="val 63457"/>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spcBef>
                        <a:spcPct val="0"/>
                      </a:spcBef>
                    </a:pPr>
                    <a:r>
                      <a:rPr lang="fi-FI" altLang="fi-FI" sz="800" b="1" smtClean="0">
                        <a:solidFill>
                          <a:schemeClr val="bg1"/>
                        </a:solidFill>
                        <a:latin typeface="Arial" panose="020B0604020202020204" pitchFamily="34" charset="0"/>
                      </a:rPr>
                      <a:t>ONGELMAN MÄÄRITTELY</a:t>
                    </a:r>
                    <a:endParaRPr lang="fi-FI" altLang="fi-FI" sz="800" dirty="0">
                      <a:solidFill>
                        <a:schemeClr val="bg1"/>
                      </a:solidFill>
                      <a:latin typeface="Arial" panose="020B0604020202020204" pitchFamily="34" charset="0"/>
                    </a:endParaRPr>
                  </a:p>
                </p:txBody>
              </p:sp>
              <p:sp>
                <p:nvSpPr>
                  <p:cNvPr id="22" name="Kuvatekstinuoli alas 21"/>
                  <p:cNvSpPr/>
                  <p:nvPr/>
                </p:nvSpPr>
                <p:spPr>
                  <a:xfrm>
                    <a:off x="-1063766" y="2278678"/>
                    <a:ext cx="1391602" cy="633266"/>
                  </a:xfrm>
                  <a:prstGeom prst="downArrowCallout">
                    <a:avLst>
                      <a:gd name="adj1" fmla="val 25000"/>
                      <a:gd name="adj2" fmla="val 25000"/>
                      <a:gd name="adj3" fmla="val 25000"/>
                      <a:gd name="adj4" fmla="val 63457"/>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spcBef>
                        <a:spcPct val="0"/>
                      </a:spcBef>
                    </a:pPr>
                    <a:r>
                      <a:rPr lang="fi-FI" altLang="fi-FI" sz="800" b="1" smtClean="0">
                        <a:solidFill>
                          <a:schemeClr val="bg1"/>
                        </a:solidFill>
                        <a:latin typeface="Arial" panose="020B0604020202020204" pitchFamily="34" charset="0"/>
                      </a:rPr>
                      <a:t>TYÖ ASIAKAS-YRITYKSESSÄ</a:t>
                    </a:r>
                    <a:endParaRPr lang="fi-FI" altLang="fi-FI" sz="800" dirty="0">
                      <a:solidFill>
                        <a:schemeClr val="bg1"/>
                      </a:solidFill>
                      <a:latin typeface="Arial" panose="020B0604020202020204" pitchFamily="34" charset="0"/>
                    </a:endParaRPr>
                  </a:p>
                </p:txBody>
              </p:sp>
              <p:sp>
                <p:nvSpPr>
                  <p:cNvPr id="23" name="Kuvatekstinuoli alas 22"/>
                  <p:cNvSpPr/>
                  <p:nvPr/>
                </p:nvSpPr>
                <p:spPr>
                  <a:xfrm>
                    <a:off x="-1063765" y="3139514"/>
                    <a:ext cx="1391602" cy="988902"/>
                  </a:xfrm>
                  <a:prstGeom prst="downArrowCallout">
                    <a:avLst>
                      <a:gd name="adj1" fmla="val 14679"/>
                      <a:gd name="adj2" fmla="val 21756"/>
                      <a:gd name="adj3" fmla="val 25000"/>
                      <a:gd name="adj4" fmla="val 66701"/>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spcBef>
                        <a:spcPct val="0"/>
                      </a:spcBef>
                    </a:pPr>
                    <a:r>
                      <a:rPr lang="fi-FI" altLang="fi-FI" sz="800" b="1" smtClean="0">
                        <a:solidFill>
                          <a:schemeClr val="bg1"/>
                        </a:solidFill>
                        <a:latin typeface="Arial" panose="020B0604020202020204" pitchFamily="34" charset="0"/>
                      </a:rPr>
                      <a:t>LABORATORIO-ANALYYSIT JA TULOSTEN RAPORTOINTI</a:t>
                    </a:r>
                    <a:endParaRPr lang="fi-FI" altLang="fi-FI" sz="800" dirty="0">
                      <a:solidFill>
                        <a:schemeClr val="bg1"/>
                      </a:solidFill>
                      <a:latin typeface="Arial" panose="020B0604020202020204" pitchFamily="34" charset="0"/>
                    </a:endParaRPr>
                  </a:p>
                </p:txBody>
              </p:sp>
              <p:sp>
                <p:nvSpPr>
                  <p:cNvPr id="24" name="Kuvatekstinuoli alas 23"/>
                  <p:cNvSpPr/>
                  <p:nvPr/>
                </p:nvSpPr>
                <p:spPr>
                  <a:xfrm>
                    <a:off x="-1053546" y="3975243"/>
                    <a:ext cx="1391602" cy="633266"/>
                  </a:xfrm>
                  <a:prstGeom prst="downArrowCallout">
                    <a:avLst>
                      <a:gd name="adj1" fmla="val 25000"/>
                      <a:gd name="adj2" fmla="val 25000"/>
                      <a:gd name="adj3" fmla="val 25000"/>
                      <a:gd name="adj4" fmla="val 63457"/>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spcBef>
                        <a:spcPct val="0"/>
                      </a:spcBef>
                    </a:pPr>
                    <a:r>
                      <a:rPr lang="fi-FI" altLang="fi-FI" sz="800" b="1" dirty="0" smtClean="0">
                        <a:solidFill>
                          <a:schemeClr val="bg1"/>
                        </a:solidFill>
                        <a:latin typeface="Arial" panose="020B0604020202020204" pitchFamily="34" charset="0"/>
                      </a:rPr>
                      <a:t>PALAUTETILAISUUS</a:t>
                    </a:r>
                    <a:endParaRPr lang="fi-FI" altLang="fi-FI" sz="800" dirty="0">
                      <a:solidFill>
                        <a:schemeClr val="bg1"/>
                      </a:solidFill>
                      <a:latin typeface="Arial" panose="020B0604020202020204" pitchFamily="34" charset="0"/>
                    </a:endParaRPr>
                  </a:p>
                </p:txBody>
              </p:sp>
              <p:sp>
                <p:nvSpPr>
                  <p:cNvPr id="25" name="Kuvatekstinuoli alas 24"/>
                  <p:cNvSpPr/>
                  <p:nvPr/>
                </p:nvSpPr>
                <p:spPr>
                  <a:xfrm>
                    <a:off x="-1053546" y="4554313"/>
                    <a:ext cx="1391602" cy="633266"/>
                  </a:xfrm>
                  <a:prstGeom prst="downArrowCallout">
                    <a:avLst>
                      <a:gd name="adj1" fmla="val 25000"/>
                      <a:gd name="adj2" fmla="val 25000"/>
                      <a:gd name="adj3" fmla="val 25000"/>
                      <a:gd name="adj4" fmla="val 63457"/>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spcBef>
                        <a:spcPct val="0"/>
                      </a:spcBef>
                    </a:pPr>
                    <a:r>
                      <a:rPr lang="fi-FI" altLang="fi-FI" sz="800" b="1" dirty="0" smtClean="0">
                        <a:solidFill>
                          <a:schemeClr val="bg1"/>
                        </a:solidFill>
                        <a:latin typeface="Arial" panose="020B0604020202020204" pitchFamily="34" charset="0"/>
                      </a:rPr>
                      <a:t>KORJAAVAT TOIMET</a:t>
                    </a:r>
                    <a:endParaRPr lang="fi-FI" altLang="fi-FI" sz="800" dirty="0">
                      <a:solidFill>
                        <a:schemeClr val="bg1"/>
                      </a:solidFill>
                      <a:latin typeface="Arial" panose="020B0604020202020204" pitchFamily="34" charset="0"/>
                    </a:endParaRPr>
                  </a:p>
                </p:txBody>
              </p:sp>
              <p:sp>
                <p:nvSpPr>
                  <p:cNvPr id="26" name="Kuvatekstinuoli alas 25"/>
                  <p:cNvSpPr/>
                  <p:nvPr/>
                </p:nvSpPr>
                <p:spPr>
                  <a:xfrm>
                    <a:off x="-1057568" y="5118566"/>
                    <a:ext cx="1391602" cy="633266"/>
                  </a:xfrm>
                  <a:prstGeom prst="downArrowCallout">
                    <a:avLst>
                      <a:gd name="adj1" fmla="val 25000"/>
                      <a:gd name="adj2" fmla="val 25000"/>
                      <a:gd name="adj3" fmla="val 25000"/>
                      <a:gd name="adj4" fmla="val 63457"/>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spcBef>
                        <a:spcPct val="0"/>
                      </a:spcBef>
                    </a:pPr>
                    <a:r>
                      <a:rPr lang="fi-FI" altLang="fi-FI" sz="800" b="1" dirty="0" smtClean="0">
                        <a:solidFill>
                          <a:schemeClr val="bg1"/>
                        </a:solidFill>
                        <a:latin typeface="Arial" panose="020B0604020202020204" pitchFamily="34" charset="0"/>
                      </a:rPr>
                      <a:t>SEURANTA</a:t>
                    </a:r>
                    <a:endParaRPr lang="fi-FI" altLang="fi-FI" sz="800" dirty="0">
                      <a:solidFill>
                        <a:schemeClr val="bg1"/>
                      </a:solidFill>
                      <a:latin typeface="Arial" panose="020B0604020202020204" pitchFamily="34" charset="0"/>
                    </a:endParaRPr>
                  </a:p>
                </p:txBody>
              </p:sp>
              <p:sp>
                <p:nvSpPr>
                  <p:cNvPr id="27" name="AutoShape 31"/>
                  <p:cNvSpPr>
                    <a:spLocks noChangeArrowheads="1"/>
                  </p:cNvSpPr>
                  <p:nvPr/>
                </p:nvSpPr>
                <p:spPr bwMode="auto">
                  <a:xfrm>
                    <a:off x="-1049867" y="5695034"/>
                    <a:ext cx="1384243" cy="360868"/>
                  </a:xfrm>
                  <a:prstGeom prst="flowChartProcess">
                    <a:avLst/>
                  </a:prstGeom>
                  <a:ln>
                    <a:headEnd/>
                    <a:tailEnd/>
                  </a:ln>
                  <a:extLst/>
                </p:spPr>
                <p:style>
                  <a:lnRef idx="1">
                    <a:schemeClr val="accent3"/>
                  </a:lnRef>
                  <a:fillRef idx="3">
                    <a:schemeClr val="accent3"/>
                  </a:fillRef>
                  <a:effectRef idx="2">
                    <a:schemeClr val="accent3"/>
                  </a:effectRef>
                  <a:fontRef idx="minor">
                    <a:schemeClr val="lt1"/>
                  </a:fontRef>
                </p:style>
                <p:txBody>
                  <a:bodyPr wrap="none" anchor="ct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algn="ctr">
                      <a:spcBef>
                        <a:spcPct val="0"/>
                      </a:spcBef>
                      <a:buClrTx/>
                      <a:buNone/>
                    </a:pPr>
                    <a:r>
                      <a:rPr lang="fi-FI" altLang="fi-FI" sz="800" b="1" smtClean="0">
                        <a:solidFill>
                          <a:schemeClr val="bg1"/>
                        </a:solidFill>
                        <a:latin typeface="Arial" panose="020B0604020202020204" pitchFamily="34" charset="0"/>
                      </a:rPr>
                      <a:t>YLLÄPITO</a:t>
                    </a:r>
                    <a:endParaRPr lang="fi-FI" altLang="fi-FI" sz="800" b="1" dirty="0">
                      <a:solidFill>
                        <a:schemeClr val="bg1"/>
                      </a:solidFill>
                      <a:latin typeface="Arial" panose="020B0604020202020204" pitchFamily="34" charset="0"/>
                    </a:endParaRPr>
                  </a:p>
                </p:txBody>
              </p:sp>
            </p:grpSp>
          </p:grpSp>
          <p:sp>
            <p:nvSpPr>
              <p:cNvPr id="5" name="Nuoli oikealle 4"/>
              <p:cNvSpPr/>
              <p:nvPr/>
            </p:nvSpPr>
            <p:spPr>
              <a:xfrm rot="16200000" flipH="1">
                <a:off x="4595420" y="2596741"/>
                <a:ext cx="318119" cy="398463"/>
              </a:xfrm>
              <a:prstGeom prst="rightArrow">
                <a:avLst/>
              </a:prstGeom>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fi-FI" sz="900" dirty="0"/>
              </a:p>
            </p:txBody>
          </p:sp>
          <p:sp>
            <p:nvSpPr>
              <p:cNvPr id="6" name="AutoShape 67"/>
              <p:cNvSpPr>
                <a:spLocks noChangeArrowheads="1"/>
              </p:cNvSpPr>
              <p:nvPr/>
            </p:nvSpPr>
            <p:spPr bwMode="auto">
              <a:xfrm flipV="1">
                <a:off x="3729879" y="621283"/>
                <a:ext cx="287338" cy="160885"/>
              </a:xfrm>
              <a:prstGeom prst="leftRightArrow">
                <a:avLst>
                  <a:gd name="adj1" fmla="val 50000"/>
                  <a:gd name="adj2" fmla="val 58387"/>
                </a:avLst>
              </a:prstGeom>
              <a:solidFill>
                <a:schemeClr val="bg1"/>
              </a:solidFill>
              <a:ln w="9525">
                <a:noFill/>
                <a:miter lim="800000"/>
                <a:headEnd/>
                <a:tailEnd/>
              </a:ln>
              <a:effectLst/>
              <a:extLst/>
            </p:spPr>
            <p:txBody>
              <a:bodyPr wrap="none" anchor="ct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eaLnBrk="1" hangingPunct="1">
                  <a:spcBef>
                    <a:spcPct val="0"/>
                  </a:spcBef>
                  <a:buClrTx/>
                  <a:buFontTx/>
                  <a:buNone/>
                </a:pPr>
                <a:endParaRPr lang="fi-FI" altLang="fi-FI" sz="1800">
                  <a:solidFill>
                    <a:schemeClr val="tx1"/>
                  </a:solidFill>
                </a:endParaRPr>
              </a:p>
            </p:txBody>
          </p:sp>
          <p:sp>
            <p:nvSpPr>
              <p:cNvPr id="7" name="AutoShape 67"/>
              <p:cNvSpPr>
                <a:spLocks noChangeArrowheads="1"/>
              </p:cNvSpPr>
              <p:nvPr/>
            </p:nvSpPr>
            <p:spPr bwMode="auto">
              <a:xfrm flipV="1">
                <a:off x="5868144" y="621283"/>
                <a:ext cx="287338" cy="160885"/>
              </a:xfrm>
              <a:prstGeom prst="leftRightArrow">
                <a:avLst>
                  <a:gd name="adj1" fmla="val 50000"/>
                  <a:gd name="adj2" fmla="val 58387"/>
                </a:avLst>
              </a:prstGeom>
              <a:solidFill>
                <a:schemeClr val="bg1"/>
              </a:solidFill>
              <a:ln w="9525">
                <a:noFill/>
                <a:miter lim="800000"/>
                <a:headEnd/>
                <a:tailEnd/>
              </a:ln>
              <a:effectLst/>
              <a:extLst/>
            </p:spPr>
            <p:txBody>
              <a:bodyPr wrap="none" anchor="ct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eaLnBrk="1" hangingPunct="1">
                  <a:spcBef>
                    <a:spcPct val="0"/>
                  </a:spcBef>
                  <a:buClrTx/>
                  <a:buFontTx/>
                  <a:buNone/>
                </a:pPr>
                <a:endParaRPr lang="fi-FI" altLang="fi-FI" sz="1800">
                  <a:solidFill>
                    <a:schemeClr val="tx1"/>
                  </a:solidFill>
                </a:endParaRPr>
              </a:p>
            </p:txBody>
          </p:sp>
        </p:grpSp>
        <p:sp>
          <p:nvSpPr>
            <p:cNvPr id="56" name="AutoShape 67"/>
            <p:cNvSpPr>
              <a:spLocks noChangeArrowheads="1"/>
            </p:cNvSpPr>
            <p:nvPr/>
          </p:nvSpPr>
          <p:spPr bwMode="auto">
            <a:xfrm flipV="1">
              <a:off x="5772173" y="6313278"/>
              <a:ext cx="335955" cy="171356"/>
            </a:xfrm>
            <a:prstGeom prst="leftRightArrow">
              <a:avLst>
                <a:gd name="adj1" fmla="val 50000"/>
                <a:gd name="adj2" fmla="val 58387"/>
              </a:avLst>
            </a:prstGeom>
            <a:solidFill>
              <a:schemeClr val="bg1"/>
            </a:solidFill>
            <a:ln w="9525">
              <a:noFill/>
              <a:miter lim="800000"/>
              <a:headEnd/>
              <a:tailEnd/>
            </a:ln>
            <a:effectLst/>
            <a:extLst/>
          </p:spPr>
          <p:txBody>
            <a:bodyPr wrap="none" anchor="ctr"/>
            <a:lstStyle>
              <a:lvl1pPr>
                <a:spcBef>
                  <a:spcPct val="20000"/>
                </a:spcBef>
                <a:buClr>
                  <a:srgbClr val="7F7F7F"/>
                </a:buClr>
                <a:buFont typeface="Arial" panose="020B0604020202020204" pitchFamily="34" charset="0"/>
                <a:buChar char="•"/>
                <a:defRPr sz="2200">
                  <a:solidFill>
                    <a:srgbClr val="404040"/>
                  </a:solidFill>
                  <a:latin typeface="Verdana" panose="020B0604030504040204" pitchFamily="34" charset="0"/>
                  <a:ea typeface="ＭＳ Ｐゴシック" panose="020B0600070205080204" pitchFamily="34" charset="-128"/>
                  <a:cs typeface="ＭＳ Ｐゴシック" panose="020B0600070205080204" pitchFamily="34" charset="-128"/>
                </a:defRPr>
              </a:lvl1pPr>
              <a:lvl2pPr marL="742950" indent="-28575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2pPr>
              <a:lvl3pPr marL="1143000" indent="-228600">
                <a:spcBef>
                  <a:spcPct val="20000"/>
                </a:spcBef>
                <a:buClr>
                  <a:srgbClr val="7F7F7F"/>
                </a:buClr>
                <a:buFont typeface="Arial" panose="020B0604020202020204" pitchFamily="34" charset="0"/>
                <a:buChar char="•"/>
                <a:defRPr sz="16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3pPr>
              <a:lvl4pPr marL="1600200" indent="-228600">
                <a:spcBef>
                  <a:spcPct val="20000"/>
                </a:spcBef>
                <a:buClr>
                  <a:srgbClr val="7F7F7F"/>
                </a:buClr>
                <a:buFont typeface="Arial" panose="020B0604020202020204" pitchFamily="34" charset="0"/>
                <a:buChar char="•"/>
                <a:defRPr sz="12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4pPr>
              <a:lvl5pPr marL="2057400" indent="-228600">
                <a:spcBef>
                  <a:spcPct val="20000"/>
                </a:spcBef>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5pPr>
              <a:lvl6pPr marL="25146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6pPr>
              <a:lvl7pPr marL="29718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7pPr>
              <a:lvl8pPr marL="34290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8pPr>
              <a:lvl9pPr marL="3886200" indent="-228600" defTabSz="457200" eaLnBrk="0" fontAlgn="base" hangingPunct="0">
                <a:spcBef>
                  <a:spcPct val="20000"/>
                </a:spcBef>
                <a:spcAft>
                  <a:spcPct val="0"/>
                </a:spcAft>
                <a:buClr>
                  <a:srgbClr val="7F7F7F"/>
                </a:buClr>
                <a:buFont typeface="Arial" panose="020B0604020202020204" pitchFamily="34" charset="0"/>
                <a:buChar char="•"/>
                <a:defRPr sz="1000">
                  <a:solidFill>
                    <a:srgbClr val="404040"/>
                  </a:solidFill>
                  <a:latin typeface="Verdana" panose="020B0604030504040204" pitchFamily="34" charset="0"/>
                  <a:ea typeface="ＭＳ Ｐゴシック" panose="020B0600070205080204" pitchFamily="34" charset="-128"/>
                  <a:cs typeface="Georgia" panose="02040502050405020303" pitchFamily="18" charset="0"/>
                </a:defRPr>
              </a:lvl9pPr>
            </a:lstStyle>
            <a:p>
              <a:pPr eaLnBrk="1" hangingPunct="1">
                <a:spcBef>
                  <a:spcPct val="0"/>
                </a:spcBef>
                <a:buClrTx/>
                <a:buFontTx/>
                <a:buNone/>
              </a:pPr>
              <a:endParaRPr lang="fi-FI" altLang="fi-FI" sz="1800">
                <a:solidFill>
                  <a:schemeClr val="tx1"/>
                </a:solidFill>
              </a:endParaRPr>
            </a:p>
          </p:txBody>
        </p:sp>
      </p:grpSp>
    </p:spTree>
    <p:extLst>
      <p:ext uri="{BB962C8B-B14F-4D97-AF65-F5344CB8AC3E}">
        <p14:creationId xmlns:p14="http://schemas.microsoft.com/office/powerpoint/2010/main" val="215343261"/>
      </p:ext>
    </p:extLst>
  </p:cSld>
  <p:clrMapOvr>
    <a:masterClrMapping/>
  </p:clrMapOvr>
  <p:transition spd="med">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fi-FI" sz="2800" dirty="0" smtClean="0"/>
              <a:t>Tutkimusstrategian laatiminen</a:t>
            </a:r>
            <a:endParaRPr lang="fi-FI" sz="2800" dirty="0"/>
          </a:p>
        </p:txBody>
      </p:sp>
      <p:sp>
        <p:nvSpPr>
          <p:cNvPr id="8" name="Content Placeholder 7"/>
          <p:cNvSpPr>
            <a:spLocks noGrp="1"/>
          </p:cNvSpPr>
          <p:nvPr>
            <p:ph idx="1"/>
          </p:nvPr>
        </p:nvSpPr>
        <p:spPr/>
        <p:txBody>
          <a:bodyPr anchor="ctr">
            <a:normAutofit/>
          </a:bodyPr>
          <a:lstStyle/>
          <a:p>
            <a:pPr>
              <a:buFont typeface="Wingdings" charset="2"/>
              <a:buChar char="Ø"/>
            </a:pPr>
            <a:r>
              <a:rPr lang="fi-FI" dirty="0" smtClean="0"/>
              <a:t>Alustava ongelman määrittely</a:t>
            </a:r>
          </a:p>
          <a:p>
            <a:pPr>
              <a:buFont typeface="Wingdings" charset="2"/>
              <a:buChar char="Ø"/>
            </a:pPr>
            <a:r>
              <a:rPr lang="fi-FI" dirty="0" smtClean="0"/>
              <a:t>Tarkoituksen mukaisten menetelmien valitseminen</a:t>
            </a:r>
          </a:p>
          <a:p>
            <a:pPr>
              <a:buFont typeface="Wingdings" charset="2"/>
              <a:buChar char="Ø"/>
            </a:pPr>
            <a:r>
              <a:rPr lang="fi-FI" dirty="0" smtClean="0"/>
              <a:t>Näytteenoton- ja mittausten suunnittelu</a:t>
            </a:r>
          </a:p>
          <a:p>
            <a:pPr>
              <a:buFont typeface="Wingdings" charset="2"/>
              <a:buChar char="Ø"/>
            </a:pPr>
            <a:r>
              <a:rPr lang="fi-FI" dirty="0" smtClean="0"/>
              <a:t>Suojaukset näytteenotossa</a:t>
            </a:r>
          </a:p>
        </p:txBody>
      </p:sp>
      <p:sp>
        <p:nvSpPr>
          <p:cNvPr id="5" name="Footer Placeholder 4"/>
          <p:cNvSpPr>
            <a:spLocks noGrp="1"/>
          </p:cNvSpPr>
          <p:nvPr>
            <p:ph type="ftr" sz="quarter" idx="11"/>
          </p:nvPr>
        </p:nvSpPr>
        <p:spPr/>
        <p:txBody>
          <a:bodyPr/>
          <a:lstStyle/>
          <a:p>
            <a:pPr>
              <a:defRPr/>
            </a:pPr>
            <a:r>
              <a:rPr lang="fi-FI" smtClean="0">
                <a:solidFill>
                  <a:srgbClr val="FFFFFF"/>
                </a:solidFill>
              </a:rPr>
              <a:t>Rakennusterveysasiantuntijakoulutus / PALMENIA 2014</a:t>
            </a:r>
            <a:endParaRPr lang="fi-FI">
              <a:solidFill>
                <a:srgbClr val="FFFFFF"/>
              </a:solidFill>
            </a:endParaRPr>
          </a:p>
        </p:txBody>
      </p:sp>
      <p:sp>
        <p:nvSpPr>
          <p:cNvPr id="6" name="Slide Number Placeholder 5"/>
          <p:cNvSpPr>
            <a:spLocks noGrp="1"/>
          </p:cNvSpPr>
          <p:nvPr>
            <p:ph type="sldNum" sz="quarter" idx="12"/>
          </p:nvPr>
        </p:nvSpPr>
        <p:spPr/>
        <p:txBody>
          <a:bodyPr/>
          <a:lstStyle/>
          <a:p>
            <a:pPr>
              <a:defRPr/>
            </a:pPr>
            <a:fld id="{175816D0-A99D-4469-9A32-A64E311FC193}" type="slidenum">
              <a:rPr lang="fi-FI" smtClean="0">
                <a:solidFill>
                  <a:srgbClr val="FFFFFF"/>
                </a:solidFill>
              </a:rPr>
              <a:pPr>
                <a:defRPr/>
              </a:pPr>
              <a:t>8</a:t>
            </a:fld>
            <a:endParaRPr lang="fi-FI">
              <a:solidFill>
                <a:srgbClr val="FFFFFF"/>
              </a:solidFill>
            </a:endParaRPr>
          </a:p>
        </p:txBody>
      </p:sp>
    </p:spTree>
    <p:extLst>
      <p:ext uri="{BB962C8B-B14F-4D97-AF65-F5344CB8AC3E}">
        <p14:creationId xmlns:p14="http://schemas.microsoft.com/office/powerpoint/2010/main" val="3494180306"/>
      </p:ext>
    </p:extLst>
  </p:cSld>
  <p:clrMapOvr>
    <a:masterClrMapping/>
  </p:clrMapOvr>
  <p:transition spd="med">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itle 10"/>
          <p:cNvSpPr>
            <a:spLocks noGrp="1"/>
          </p:cNvSpPr>
          <p:nvPr>
            <p:ph type="title"/>
          </p:nvPr>
        </p:nvSpPr>
        <p:spPr/>
        <p:txBody>
          <a:bodyPr/>
          <a:lstStyle/>
          <a:p>
            <a:r>
              <a:rPr lang="fi-FI" altLang="fi-FI" sz="2800" dirty="0" smtClean="0"/>
              <a:t>Sisäilmaongelmia voivat aiheuttaa</a:t>
            </a:r>
            <a:br>
              <a:rPr lang="fi-FI" altLang="fi-FI" sz="2800" dirty="0" smtClean="0"/>
            </a:br>
            <a:r>
              <a:rPr lang="fi-FI" altLang="fi-FI" sz="2800" dirty="0" smtClean="0"/>
              <a:t> monet tekijät – kokonaisuus on hallittava!</a:t>
            </a:r>
          </a:p>
        </p:txBody>
      </p:sp>
      <p:sp>
        <p:nvSpPr>
          <p:cNvPr id="89091" name="Date Placeholder 1"/>
          <p:cNvSpPr>
            <a:spLocks noGrp="1"/>
          </p:cNvSpPr>
          <p:nvPr>
            <p:ph type="dt" sz="half" idx="10"/>
          </p:nvPr>
        </p:nvSpPr>
        <p:spPr>
          <a:noFill/>
        </p:spPr>
        <p:txBody>
          <a:bodyPr/>
          <a:lstStyle>
            <a:lvl1pPr algn="l" eaLnBrk="0" hangingPunct="0">
              <a:lnSpc>
                <a:spcPct val="95000"/>
              </a:lnSpc>
              <a:spcBef>
                <a:spcPct val="35000"/>
              </a:spcBef>
              <a:buClr>
                <a:schemeClr val="accent1"/>
              </a:buClr>
              <a:buChar char="•"/>
              <a:defRPr sz="2200">
                <a:solidFill>
                  <a:schemeClr val="tx1"/>
                </a:solidFill>
                <a:latin typeface="Arial" pitchFamily="34" charset="0"/>
              </a:defRPr>
            </a:lvl1pPr>
            <a:lvl2pPr marL="742950" indent="-285750" algn="l" eaLnBrk="0" hangingPunct="0">
              <a:lnSpc>
                <a:spcPct val="95000"/>
              </a:lnSpc>
              <a:spcBef>
                <a:spcPct val="25000"/>
              </a:spcBef>
              <a:buChar char="–"/>
              <a:defRPr sz="2000">
                <a:solidFill>
                  <a:schemeClr val="tx1"/>
                </a:solidFill>
                <a:latin typeface="Arial" pitchFamily="34" charset="0"/>
              </a:defRPr>
            </a:lvl2pPr>
            <a:lvl3pPr marL="1143000" indent="-228600" algn="l" eaLnBrk="0" hangingPunct="0">
              <a:lnSpc>
                <a:spcPct val="95000"/>
              </a:lnSpc>
              <a:spcBef>
                <a:spcPct val="25000"/>
              </a:spcBef>
              <a:buClr>
                <a:schemeClr val="accent1"/>
              </a:buClr>
              <a:buChar char="•"/>
              <a:defRPr>
                <a:solidFill>
                  <a:schemeClr val="tx1"/>
                </a:solidFill>
                <a:latin typeface="Arial" pitchFamily="34" charset="0"/>
              </a:defRPr>
            </a:lvl3pPr>
            <a:lvl4pPr marL="1600200" indent="-228600" algn="l" eaLnBrk="0" hangingPunct="0">
              <a:lnSpc>
                <a:spcPct val="95000"/>
              </a:lnSpc>
              <a:spcBef>
                <a:spcPct val="25000"/>
              </a:spcBef>
              <a:buChar char="–"/>
              <a:defRPr>
                <a:solidFill>
                  <a:schemeClr val="tx1"/>
                </a:solidFill>
                <a:latin typeface="Arial" pitchFamily="34" charset="0"/>
              </a:defRPr>
            </a:lvl4pPr>
            <a:lvl5pPr marL="2057400" indent="-228600" algn="l" eaLnBrk="0" hangingPunct="0">
              <a:lnSpc>
                <a:spcPct val="95000"/>
              </a:lnSpc>
              <a:spcBef>
                <a:spcPct val="25000"/>
              </a:spcBef>
              <a:buChar char="»"/>
              <a:defRPr>
                <a:solidFill>
                  <a:schemeClr val="tx1"/>
                </a:solidFill>
                <a:latin typeface="Arial" pitchFamily="34" charset="0"/>
              </a:defRPr>
            </a:lvl5pPr>
            <a:lvl6pPr marL="2514600" indent="-228600" eaLnBrk="0" fontAlgn="base" hangingPunct="0">
              <a:lnSpc>
                <a:spcPct val="95000"/>
              </a:lnSpc>
              <a:spcBef>
                <a:spcPct val="25000"/>
              </a:spcBef>
              <a:spcAft>
                <a:spcPct val="0"/>
              </a:spcAft>
              <a:buChar char="»"/>
              <a:defRPr>
                <a:solidFill>
                  <a:schemeClr val="tx1"/>
                </a:solidFill>
                <a:latin typeface="Arial" pitchFamily="34" charset="0"/>
              </a:defRPr>
            </a:lvl6pPr>
            <a:lvl7pPr marL="2971800" indent="-228600" eaLnBrk="0" fontAlgn="base" hangingPunct="0">
              <a:lnSpc>
                <a:spcPct val="95000"/>
              </a:lnSpc>
              <a:spcBef>
                <a:spcPct val="25000"/>
              </a:spcBef>
              <a:spcAft>
                <a:spcPct val="0"/>
              </a:spcAft>
              <a:buChar char="»"/>
              <a:defRPr>
                <a:solidFill>
                  <a:schemeClr val="tx1"/>
                </a:solidFill>
                <a:latin typeface="Arial" pitchFamily="34" charset="0"/>
              </a:defRPr>
            </a:lvl7pPr>
            <a:lvl8pPr marL="3429000" indent="-228600" eaLnBrk="0" fontAlgn="base" hangingPunct="0">
              <a:lnSpc>
                <a:spcPct val="95000"/>
              </a:lnSpc>
              <a:spcBef>
                <a:spcPct val="25000"/>
              </a:spcBef>
              <a:spcAft>
                <a:spcPct val="0"/>
              </a:spcAft>
              <a:buChar char="»"/>
              <a:defRPr>
                <a:solidFill>
                  <a:schemeClr val="tx1"/>
                </a:solidFill>
                <a:latin typeface="Arial" pitchFamily="34" charset="0"/>
              </a:defRPr>
            </a:lvl8pPr>
            <a:lvl9pPr marL="3886200" indent="-228600" eaLnBrk="0" fontAlgn="base" hangingPunct="0">
              <a:lnSpc>
                <a:spcPct val="95000"/>
              </a:lnSpc>
              <a:spcBef>
                <a:spcPct val="25000"/>
              </a:spcBef>
              <a:spcAft>
                <a:spcPct val="0"/>
              </a:spcAft>
              <a:buChar char="»"/>
              <a:defRPr>
                <a:solidFill>
                  <a:schemeClr val="tx1"/>
                </a:solidFill>
                <a:latin typeface="Arial" pitchFamily="34" charset="0"/>
              </a:defRPr>
            </a:lvl9pPr>
          </a:lstStyle>
          <a:p>
            <a:pPr algn="ctr" eaLnBrk="1" hangingPunct="1">
              <a:lnSpc>
                <a:spcPct val="100000"/>
              </a:lnSpc>
              <a:spcBef>
                <a:spcPct val="0"/>
              </a:spcBef>
              <a:buClrTx/>
              <a:buFontTx/>
              <a:buNone/>
            </a:pPr>
            <a:fld id="{D732C6DC-AC9D-44C7-ACF7-9E48CC97076D}" type="datetime1">
              <a:rPr lang="fi-FI" altLang="fi-FI" sz="1000" smtClean="0">
                <a:solidFill>
                  <a:srgbClr val="FFFFFF"/>
                </a:solidFill>
              </a:rPr>
              <a:pPr algn="ctr" eaLnBrk="1" hangingPunct="1">
                <a:lnSpc>
                  <a:spcPct val="100000"/>
                </a:lnSpc>
                <a:spcBef>
                  <a:spcPct val="0"/>
                </a:spcBef>
                <a:buClrTx/>
                <a:buFontTx/>
                <a:buNone/>
              </a:pPr>
              <a:t>16.6.2016</a:t>
            </a:fld>
            <a:endParaRPr lang="fi-FI" altLang="fi-FI" sz="1000" smtClean="0">
              <a:solidFill>
                <a:srgbClr val="FFFFFF"/>
              </a:solidFill>
            </a:endParaRPr>
          </a:p>
        </p:txBody>
      </p:sp>
      <p:sp>
        <p:nvSpPr>
          <p:cNvPr id="89092" name="Footer Placeholder 2"/>
          <p:cNvSpPr>
            <a:spLocks noGrp="1"/>
          </p:cNvSpPr>
          <p:nvPr>
            <p:ph type="ftr" sz="quarter" idx="11"/>
          </p:nvPr>
        </p:nvSpPr>
        <p:spPr>
          <a:noFill/>
        </p:spPr>
        <p:txBody>
          <a:bodyPr/>
          <a:lstStyle>
            <a:lvl1pPr algn="l" eaLnBrk="0" hangingPunct="0">
              <a:lnSpc>
                <a:spcPct val="95000"/>
              </a:lnSpc>
              <a:spcBef>
                <a:spcPct val="35000"/>
              </a:spcBef>
              <a:buClr>
                <a:schemeClr val="accent1"/>
              </a:buClr>
              <a:buChar char="•"/>
              <a:defRPr sz="2200">
                <a:solidFill>
                  <a:schemeClr val="tx1"/>
                </a:solidFill>
                <a:latin typeface="Arial" pitchFamily="34" charset="0"/>
              </a:defRPr>
            </a:lvl1pPr>
            <a:lvl2pPr marL="742950" indent="-285750" algn="l" eaLnBrk="0" hangingPunct="0">
              <a:lnSpc>
                <a:spcPct val="95000"/>
              </a:lnSpc>
              <a:spcBef>
                <a:spcPct val="25000"/>
              </a:spcBef>
              <a:buChar char="–"/>
              <a:defRPr sz="2000">
                <a:solidFill>
                  <a:schemeClr val="tx1"/>
                </a:solidFill>
                <a:latin typeface="Arial" pitchFamily="34" charset="0"/>
              </a:defRPr>
            </a:lvl2pPr>
            <a:lvl3pPr marL="1143000" indent="-228600" algn="l" eaLnBrk="0" hangingPunct="0">
              <a:lnSpc>
                <a:spcPct val="95000"/>
              </a:lnSpc>
              <a:spcBef>
                <a:spcPct val="25000"/>
              </a:spcBef>
              <a:buClr>
                <a:schemeClr val="accent1"/>
              </a:buClr>
              <a:buChar char="•"/>
              <a:defRPr>
                <a:solidFill>
                  <a:schemeClr val="tx1"/>
                </a:solidFill>
                <a:latin typeface="Arial" pitchFamily="34" charset="0"/>
              </a:defRPr>
            </a:lvl3pPr>
            <a:lvl4pPr marL="1600200" indent="-228600" algn="l" eaLnBrk="0" hangingPunct="0">
              <a:lnSpc>
                <a:spcPct val="95000"/>
              </a:lnSpc>
              <a:spcBef>
                <a:spcPct val="25000"/>
              </a:spcBef>
              <a:buChar char="–"/>
              <a:defRPr>
                <a:solidFill>
                  <a:schemeClr val="tx1"/>
                </a:solidFill>
                <a:latin typeface="Arial" pitchFamily="34" charset="0"/>
              </a:defRPr>
            </a:lvl4pPr>
            <a:lvl5pPr marL="2057400" indent="-228600" algn="l" eaLnBrk="0" hangingPunct="0">
              <a:lnSpc>
                <a:spcPct val="95000"/>
              </a:lnSpc>
              <a:spcBef>
                <a:spcPct val="25000"/>
              </a:spcBef>
              <a:buChar char="»"/>
              <a:defRPr>
                <a:solidFill>
                  <a:schemeClr val="tx1"/>
                </a:solidFill>
                <a:latin typeface="Arial" pitchFamily="34" charset="0"/>
              </a:defRPr>
            </a:lvl5pPr>
            <a:lvl6pPr marL="2514600" indent="-228600" eaLnBrk="0" fontAlgn="base" hangingPunct="0">
              <a:lnSpc>
                <a:spcPct val="95000"/>
              </a:lnSpc>
              <a:spcBef>
                <a:spcPct val="25000"/>
              </a:spcBef>
              <a:spcAft>
                <a:spcPct val="0"/>
              </a:spcAft>
              <a:buChar char="»"/>
              <a:defRPr>
                <a:solidFill>
                  <a:schemeClr val="tx1"/>
                </a:solidFill>
                <a:latin typeface="Arial" pitchFamily="34" charset="0"/>
              </a:defRPr>
            </a:lvl6pPr>
            <a:lvl7pPr marL="2971800" indent="-228600" eaLnBrk="0" fontAlgn="base" hangingPunct="0">
              <a:lnSpc>
                <a:spcPct val="95000"/>
              </a:lnSpc>
              <a:spcBef>
                <a:spcPct val="25000"/>
              </a:spcBef>
              <a:spcAft>
                <a:spcPct val="0"/>
              </a:spcAft>
              <a:buChar char="»"/>
              <a:defRPr>
                <a:solidFill>
                  <a:schemeClr val="tx1"/>
                </a:solidFill>
                <a:latin typeface="Arial" pitchFamily="34" charset="0"/>
              </a:defRPr>
            </a:lvl7pPr>
            <a:lvl8pPr marL="3429000" indent="-228600" eaLnBrk="0" fontAlgn="base" hangingPunct="0">
              <a:lnSpc>
                <a:spcPct val="95000"/>
              </a:lnSpc>
              <a:spcBef>
                <a:spcPct val="25000"/>
              </a:spcBef>
              <a:spcAft>
                <a:spcPct val="0"/>
              </a:spcAft>
              <a:buChar char="»"/>
              <a:defRPr>
                <a:solidFill>
                  <a:schemeClr val="tx1"/>
                </a:solidFill>
                <a:latin typeface="Arial" pitchFamily="34" charset="0"/>
              </a:defRPr>
            </a:lvl8pPr>
            <a:lvl9pPr marL="3886200" indent="-228600" eaLnBrk="0" fontAlgn="base" hangingPunct="0">
              <a:lnSpc>
                <a:spcPct val="95000"/>
              </a:lnSpc>
              <a:spcBef>
                <a:spcPct val="25000"/>
              </a:spcBef>
              <a:spcAft>
                <a:spcPct val="0"/>
              </a:spcAft>
              <a:buChar char="»"/>
              <a:defRPr>
                <a:solidFill>
                  <a:schemeClr val="tx1"/>
                </a:solidFill>
                <a:latin typeface="Arial" pitchFamily="34" charset="0"/>
              </a:defRPr>
            </a:lvl9pPr>
          </a:lstStyle>
          <a:p>
            <a:pPr algn="ctr" eaLnBrk="1" hangingPunct="1">
              <a:lnSpc>
                <a:spcPct val="100000"/>
              </a:lnSpc>
              <a:spcBef>
                <a:spcPct val="0"/>
              </a:spcBef>
              <a:buClrTx/>
              <a:buFontTx/>
              <a:buNone/>
            </a:pPr>
            <a:r>
              <a:rPr lang="fi-FI" altLang="fi-FI" sz="1000" smtClean="0">
                <a:solidFill>
                  <a:srgbClr val="FFFFFF"/>
                </a:solidFill>
              </a:rPr>
              <a:t>YAMK ja RATEKO 2015</a:t>
            </a:r>
          </a:p>
        </p:txBody>
      </p:sp>
      <p:sp>
        <p:nvSpPr>
          <p:cNvPr id="89093" name="Slide Number Placeholder 3"/>
          <p:cNvSpPr>
            <a:spLocks noGrp="1"/>
          </p:cNvSpPr>
          <p:nvPr>
            <p:ph type="sldNum" sz="quarter" idx="12"/>
          </p:nvPr>
        </p:nvSpPr>
        <p:spPr>
          <a:noFill/>
        </p:spPr>
        <p:txBody>
          <a:bodyPr/>
          <a:lstStyle>
            <a:lvl1pPr algn="l" eaLnBrk="0" hangingPunct="0">
              <a:lnSpc>
                <a:spcPct val="95000"/>
              </a:lnSpc>
              <a:spcBef>
                <a:spcPct val="35000"/>
              </a:spcBef>
              <a:buClr>
                <a:schemeClr val="accent1"/>
              </a:buClr>
              <a:buChar char="•"/>
              <a:defRPr sz="2200">
                <a:solidFill>
                  <a:schemeClr val="tx1"/>
                </a:solidFill>
                <a:latin typeface="Arial" pitchFamily="34" charset="0"/>
              </a:defRPr>
            </a:lvl1pPr>
            <a:lvl2pPr marL="742950" indent="-285750" algn="l" eaLnBrk="0" hangingPunct="0">
              <a:lnSpc>
                <a:spcPct val="95000"/>
              </a:lnSpc>
              <a:spcBef>
                <a:spcPct val="25000"/>
              </a:spcBef>
              <a:buChar char="–"/>
              <a:defRPr sz="2000">
                <a:solidFill>
                  <a:schemeClr val="tx1"/>
                </a:solidFill>
                <a:latin typeface="Arial" pitchFamily="34" charset="0"/>
              </a:defRPr>
            </a:lvl2pPr>
            <a:lvl3pPr marL="1143000" indent="-228600" algn="l" eaLnBrk="0" hangingPunct="0">
              <a:lnSpc>
                <a:spcPct val="95000"/>
              </a:lnSpc>
              <a:spcBef>
                <a:spcPct val="25000"/>
              </a:spcBef>
              <a:buClr>
                <a:schemeClr val="accent1"/>
              </a:buClr>
              <a:buChar char="•"/>
              <a:defRPr>
                <a:solidFill>
                  <a:schemeClr val="tx1"/>
                </a:solidFill>
                <a:latin typeface="Arial" pitchFamily="34" charset="0"/>
              </a:defRPr>
            </a:lvl3pPr>
            <a:lvl4pPr marL="1600200" indent="-228600" algn="l" eaLnBrk="0" hangingPunct="0">
              <a:lnSpc>
                <a:spcPct val="95000"/>
              </a:lnSpc>
              <a:spcBef>
                <a:spcPct val="25000"/>
              </a:spcBef>
              <a:buChar char="–"/>
              <a:defRPr>
                <a:solidFill>
                  <a:schemeClr val="tx1"/>
                </a:solidFill>
                <a:latin typeface="Arial" pitchFamily="34" charset="0"/>
              </a:defRPr>
            </a:lvl4pPr>
            <a:lvl5pPr marL="2057400" indent="-228600" algn="l" eaLnBrk="0" hangingPunct="0">
              <a:lnSpc>
                <a:spcPct val="95000"/>
              </a:lnSpc>
              <a:spcBef>
                <a:spcPct val="25000"/>
              </a:spcBef>
              <a:buChar char="»"/>
              <a:defRPr>
                <a:solidFill>
                  <a:schemeClr val="tx1"/>
                </a:solidFill>
                <a:latin typeface="Arial" pitchFamily="34" charset="0"/>
              </a:defRPr>
            </a:lvl5pPr>
            <a:lvl6pPr marL="2514600" indent="-228600" eaLnBrk="0" fontAlgn="base" hangingPunct="0">
              <a:lnSpc>
                <a:spcPct val="95000"/>
              </a:lnSpc>
              <a:spcBef>
                <a:spcPct val="25000"/>
              </a:spcBef>
              <a:spcAft>
                <a:spcPct val="0"/>
              </a:spcAft>
              <a:buChar char="»"/>
              <a:defRPr>
                <a:solidFill>
                  <a:schemeClr val="tx1"/>
                </a:solidFill>
                <a:latin typeface="Arial" pitchFamily="34" charset="0"/>
              </a:defRPr>
            </a:lvl6pPr>
            <a:lvl7pPr marL="2971800" indent="-228600" eaLnBrk="0" fontAlgn="base" hangingPunct="0">
              <a:lnSpc>
                <a:spcPct val="95000"/>
              </a:lnSpc>
              <a:spcBef>
                <a:spcPct val="25000"/>
              </a:spcBef>
              <a:spcAft>
                <a:spcPct val="0"/>
              </a:spcAft>
              <a:buChar char="»"/>
              <a:defRPr>
                <a:solidFill>
                  <a:schemeClr val="tx1"/>
                </a:solidFill>
                <a:latin typeface="Arial" pitchFamily="34" charset="0"/>
              </a:defRPr>
            </a:lvl7pPr>
            <a:lvl8pPr marL="3429000" indent="-228600" eaLnBrk="0" fontAlgn="base" hangingPunct="0">
              <a:lnSpc>
                <a:spcPct val="95000"/>
              </a:lnSpc>
              <a:spcBef>
                <a:spcPct val="25000"/>
              </a:spcBef>
              <a:spcAft>
                <a:spcPct val="0"/>
              </a:spcAft>
              <a:buChar char="»"/>
              <a:defRPr>
                <a:solidFill>
                  <a:schemeClr val="tx1"/>
                </a:solidFill>
                <a:latin typeface="Arial" pitchFamily="34" charset="0"/>
              </a:defRPr>
            </a:lvl8pPr>
            <a:lvl9pPr marL="3886200" indent="-228600" eaLnBrk="0" fontAlgn="base" hangingPunct="0">
              <a:lnSpc>
                <a:spcPct val="95000"/>
              </a:lnSpc>
              <a:spcBef>
                <a:spcPct val="25000"/>
              </a:spcBef>
              <a:spcAft>
                <a:spcPct val="0"/>
              </a:spcAft>
              <a:buChar char="»"/>
              <a:defRPr>
                <a:solidFill>
                  <a:schemeClr val="tx1"/>
                </a:solidFill>
                <a:latin typeface="Arial" pitchFamily="34" charset="0"/>
              </a:defRPr>
            </a:lvl9pPr>
          </a:lstStyle>
          <a:p>
            <a:pPr algn="r" eaLnBrk="1" hangingPunct="1">
              <a:lnSpc>
                <a:spcPct val="100000"/>
              </a:lnSpc>
              <a:spcBef>
                <a:spcPct val="0"/>
              </a:spcBef>
              <a:buClrTx/>
              <a:buFontTx/>
              <a:buNone/>
            </a:pPr>
            <a:fld id="{F1C1DE7C-A450-44FE-A32A-584D0D17C8F1}" type="slidenum">
              <a:rPr lang="fi-FI" altLang="fi-FI" sz="1000" smtClean="0">
                <a:solidFill>
                  <a:srgbClr val="FFFFFF"/>
                </a:solidFill>
              </a:rPr>
              <a:pPr algn="r" eaLnBrk="1" hangingPunct="1">
                <a:lnSpc>
                  <a:spcPct val="100000"/>
                </a:lnSpc>
                <a:spcBef>
                  <a:spcPct val="0"/>
                </a:spcBef>
                <a:buClrTx/>
                <a:buFontTx/>
                <a:buNone/>
              </a:pPr>
              <a:t>9</a:t>
            </a:fld>
            <a:endParaRPr lang="fi-FI" altLang="fi-FI" sz="1000" smtClean="0">
              <a:solidFill>
                <a:srgbClr val="FFFFFF"/>
              </a:solidFill>
            </a:endParaRPr>
          </a:p>
        </p:txBody>
      </p:sp>
      <p:graphicFrame>
        <p:nvGraphicFramePr>
          <p:cNvPr id="10" name="Diagram 9"/>
          <p:cNvGraphicFramePr/>
          <p:nvPr>
            <p:extLst>
              <p:ext uri="{D42A27DB-BD31-4B8C-83A1-F6EECF244321}">
                <p14:modId xmlns:p14="http://schemas.microsoft.com/office/powerpoint/2010/main" val="1689014125"/>
              </p:ext>
            </p:extLst>
          </p:nvPr>
        </p:nvGraphicFramePr>
        <p:xfrm>
          <a:off x="1043112" y="1772816"/>
          <a:ext cx="7345312" cy="43204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85309652"/>
      </p:ext>
    </p:extLst>
  </p:cSld>
  <p:clrMapOvr>
    <a:masterClrMapping/>
  </p:clrMapOvr>
  <p:transition spd="med">
    <p:wipe/>
  </p:transition>
  <p:timing>
    <p:tnLst>
      <p:par>
        <p:cTn id="1" dur="indefinite" restart="never" nodeType="tmRoot"/>
      </p:par>
    </p:tnLst>
  </p:timing>
</p:sld>
</file>

<file path=ppt/theme/theme1.xml><?xml version="1.0" encoding="utf-8"?>
<a:theme xmlns:a="http://schemas.openxmlformats.org/drawingml/2006/main" name="KoHo">
  <a:themeElements>
    <a:clrScheme name="KoHo">
      <a:dk1>
        <a:sysClr val="windowText" lastClr="000000"/>
      </a:dk1>
      <a:lt1>
        <a:sysClr val="window" lastClr="FFFFFF"/>
      </a:lt1>
      <a:dk2>
        <a:srgbClr val="92CDDC"/>
      </a:dk2>
      <a:lt2>
        <a:srgbClr val="ECDEBB"/>
      </a:lt2>
      <a:accent1>
        <a:srgbClr val="44697D"/>
      </a:accent1>
      <a:accent2>
        <a:srgbClr val="C60C30"/>
      </a:accent2>
      <a:accent3>
        <a:srgbClr val="6AADE4"/>
      </a:accent3>
      <a:accent4>
        <a:srgbClr val="A6BCC6"/>
      </a:accent4>
      <a:accent5>
        <a:srgbClr val="00B2A9"/>
      </a:accent5>
      <a:accent6>
        <a:srgbClr val="9DBCB0"/>
      </a:accent6>
      <a:hlink>
        <a:srgbClr val="44697D"/>
      </a:hlink>
      <a:folHlink>
        <a:srgbClr val="F45574"/>
      </a:folHlink>
    </a:clrScheme>
    <a:fontScheme name="Kosteus ja hometalkoo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solidFill>
            <a:schemeClr val="bg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KoHo">
      <a:dk1>
        <a:sysClr val="windowText" lastClr="000000"/>
      </a:dk1>
      <a:lt1>
        <a:sysClr val="window" lastClr="FFFFFF"/>
      </a:lt1>
      <a:dk2>
        <a:srgbClr val="92CDDC"/>
      </a:dk2>
      <a:lt2>
        <a:srgbClr val="ECDEBB"/>
      </a:lt2>
      <a:accent1>
        <a:srgbClr val="44697D"/>
      </a:accent1>
      <a:accent2>
        <a:srgbClr val="C60C30"/>
      </a:accent2>
      <a:accent3>
        <a:srgbClr val="6AADE4"/>
      </a:accent3>
      <a:accent4>
        <a:srgbClr val="A6BCC6"/>
      </a:accent4>
      <a:accent5>
        <a:srgbClr val="00B2A9"/>
      </a:accent5>
      <a:accent6>
        <a:srgbClr val="9DBCB0"/>
      </a:accent6>
      <a:hlink>
        <a:srgbClr val="44697D"/>
      </a:hlink>
      <a:folHlink>
        <a:srgbClr val="F45574"/>
      </a:folHlink>
    </a:clrScheme>
    <a:fontScheme name="Basic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KoHo">
      <a:dk1>
        <a:sysClr val="windowText" lastClr="000000"/>
      </a:dk1>
      <a:lt1>
        <a:sysClr val="window" lastClr="FFFFFF"/>
      </a:lt1>
      <a:dk2>
        <a:srgbClr val="92CDDC"/>
      </a:dk2>
      <a:lt2>
        <a:srgbClr val="ECDEBB"/>
      </a:lt2>
      <a:accent1>
        <a:srgbClr val="44697D"/>
      </a:accent1>
      <a:accent2>
        <a:srgbClr val="C60C30"/>
      </a:accent2>
      <a:accent3>
        <a:srgbClr val="6AADE4"/>
      </a:accent3>
      <a:accent4>
        <a:srgbClr val="A6BCC6"/>
      </a:accent4>
      <a:accent5>
        <a:srgbClr val="00B2A9"/>
      </a:accent5>
      <a:accent6>
        <a:srgbClr val="9DBCB0"/>
      </a:accent6>
      <a:hlink>
        <a:srgbClr val="44697D"/>
      </a:hlink>
      <a:folHlink>
        <a:srgbClr val="F45574"/>
      </a:folHlink>
    </a:clrScheme>
    <a:fontScheme name="Basic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KoHo.potx</Template>
  <TotalTime>3708</TotalTime>
  <Words>3475</Words>
  <Application>Microsoft Macintosh PowerPoint</Application>
  <PresentationFormat>Näytössä katseltava diaesitys (4:3)</PresentationFormat>
  <Paragraphs>669</Paragraphs>
  <Slides>56</Slides>
  <Notes>6</Notes>
  <HiddenSlides>0</HiddenSlides>
  <MMClips>0</MMClips>
  <ScaleCrop>false</ScaleCrop>
  <HeadingPairs>
    <vt:vector size="6" baseType="variant">
      <vt:variant>
        <vt:lpstr>Käytetyt fontit</vt:lpstr>
      </vt:variant>
      <vt:variant>
        <vt:i4>9</vt:i4>
      </vt:variant>
      <vt:variant>
        <vt:lpstr>Teema</vt:lpstr>
      </vt:variant>
      <vt:variant>
        <vt:i4>1</vt:i4>
      </vt:variant>
      <vt:variant>
        <vt:lpstr>Dian otsikot</vt:lpstr>
      </vt:variant>
      <vt:variant>
        <vt:i4>56</vt:i4>
      </vt:variant>
    </vt:vector>
  </HeadingPairs>
  <TitlesOfParts>
    <vt:vector size="66" baseType="lpstr">
      <vt:lpstr>Calibri</vt:lpstr>
      <vt:lpstr>Courier New</vt:lpstr>
      <vt:lpstr>Georgia</vt:lpstr>
      <vt:lpstr>ＭＳ Ｐゴシック</vt:lpstr>
      <vt:lpstr>Tahoma</vt:lpstr>
      <vt:lpstr>Times New Roman</vt:lpstr>
      <vt:lpstr>Verdana</vt:lpstr>
      <vt:lpstr>Wingdings</vt:lpstr>
      <vt:lpstr>Arial</vt:lpstr>
      <vt:lpstr>KoHo</vt:lpstr>
      <vt:lpstr>SISÄYMPÄRISTÖN TUTKIMUKSET: TUTKIMUSSTRATEGIAN LAATIMINEN ESIMERKKINÄ MIKROBIT</vt:lpstr>
      <vt:lpstr>Saatteeksi opetusmateriaalin käyttöön</vt:lpstr>
      <vt:lpstr>Sisällysluettelo</vt:lpstr>
      <vt:lpstr>Sisäilmaselvitys – asiakasnäkökulma</vt:lpstr>
      <vt:lpstr>Sisäilmaselvitys – moniammatillista asiantuntijapalvelua</vt:lpstr>
      <vt:lpstr>Yksittäisistä mittauksista kokonaisuuden arviointiin</vt:lpstr>
      <vt:lpstr>Ratkaisun tuottamisketju sisäilmaongelmissa</vt:lpstr>
      <vt:lpstr>Tutkimusstrategian laatiminen</vt:lpstr>
      <vt:lpstr>Sisäilmaongelmia voivat aiheuttaa  monet tekijät – kokonaisuus on hallittava!</vt:lpstr>
      <vt:lpstr>Mikrobiselvitykset osana sisäilmastoselvityskokonaisuutta</vt:lpstr>
      <vt:lpstr>Mikrobikasvua säätelevät tekijät</vt:lpstr>
      <vt:lpstr>Taustatiedot pohjana mikrobiselvityksille  1/6 Tilaajan toimittamat perustiedot</vt:lpstr>
      <vt:lpstr>Taustatiedot pohjana mikrobiselvityksille  2/6 Rakennuksen käyttäjiltä saatavat tiedot</vt:lpstr>
      <vt:lpstr>Taustatiedot pohjana mikrobiselvityksille  3/6 Tiedot aiemmista mittauksista, selvityksistä  ja tutkimuksista</vt:lpstr>
      <vt:lpstr>Taustatiedot pohjana mikrobiselvityksille 4/6 Tiedot aiemmista remonteista ja korjauksista</vt:lpstr>
      <vt:lpstr>Taustatiedot pohjana mikrobiselvityksille 5/6 Mitä taustatiedoilla tehdään</vt:lpstr>
      <vt:lpstr>Taustatiedot pohjana mikrobiselvityksille  6/6 Ihmisten kokemat haitat ja oireet</vt:lpstr>
      <vt:lpstr>Kosteus ja homevaurioiden tutkiminen (Kosteus- ja homevaurioituneen rakennuksen kuntotutkimusopas, päivitettävänä)</vt:lpstr>
      <vt:lpstr>POHDITTAVAKSI: Miten saadut taustatiedot vaikuttavat näytteenottosuunnitelmaan?</vt:lpstr>
      <vt:lpstr>Selvityksen vaiheet</vt:lpstr>
      <vt:lpstr>Alustavan arvion tekeminen sisäilmasto-ongelmien aiheuttajasta / aiheuttajista  1/4</vt:lpstr>
      <vt:lpstr>Alustavan arvion tekeminen sisäilmasto-ongelmien aiheuttajasta / aiheuttajista 2/4</vt:lpstr>
      <vt:lpstr>Alustavan arvion tekeminen sisäilmasto-ongelmien aiheuttajasta / aiheuttajista  3/4</vt:lpstr>
      <vt:lpstr>Alustavan arvion tekeminen sisäilmasto-ongelmien aiheuttajasta / aiheuttajista 4/4</vt:lpstr>
      <vt:lpstr>Mikrobiselvityksiä tehdään silloin, kun mikrobit ovat mahdollinen sisäilmaongelmien aiheuttaja</vt:lpstr>
      <vt:lpstr>Miten mikrobeja pitäisi tutkia?   - määrä? – haitallinen komponentti? – tietty mikrobi?</vt:lpstr>
      <vt:lpstr>Miten mikrobeja pitäisi tutkia?  -infektiivisyys? – aineenvaihduntatuotteet? – solurakenteet?</vt:lpstr>
      <vt:lpstr>Mikrobitutkimukset käytännössä</vt:lpstr>
      <vt:lpstr>Mikrobiselvitysten tavoite tuotannollisissa työympäristöissä</vt:lpstr>
      <vt:lpstr>Mikrobiselvitysten tavoite ja sisältö kosteusvauriorakennuksissa</vt:lpstr>
      <vt:lpstr>Miksi mikrobiologisia näytteitä? </vt:lpstr>
      <vt:lpstr>Mitä mikrobiselvityksissä ei voida havaita?</vt:lpstr>
      <vt:lpstr>Selvityksen sisältö suunnitellaan sellaiseksi, että mahdollisista sisäilmaongelman aiheuttajista ja niiden esiintymiseen johtaneista syistä saadaan lisätietoa</vt:lpstr>
      <vt:lpstr>Näytteenottopaikkojen valinta</vt:lpstr>
      <vt:lpstr>Näytteenottojärjestys ja vähän muuta</vt:lpstr>
      <vt:lpstr>PowerPoint-esitys</vt:lpstr>
      <vt:lpstr>Mitä tiedetään ja halutaan vastaukseksi?</vt:lpstr>
      <vt:lpstr>Kokonaisuuden hahmottaminen</vt:lpstr>
      <vt:lpstr>Aikataulutus</vt:lpstr>
      <vt:lpstr>Yleisiä, inhimillisiä virheitä</vt:lpstr>
      <vt:lpstr>Mikrobiselvityksen vaiheet</vt:lpstr>
      <vt:lpstr>Eri tavoite (aina kirkas!) – erityyppinen näyte </vt:lpstr>
      <vt:lpstr>Mitä kukin näyte kuvaa riskinarvioinnissa: lähde – siirtymäreitti – kohde</vt:lpstr>
      <vt:lpstr>Näytteenotto mikrobiologisiin analyyseihin </vt:lpstr>
      <vt:lpstr>Millaisia näytteitä ja miksi?   1/2</vt:lpstr>
      <vt:lpstr>Millaisia näytteitä ja miksi?  2/2</vt:lpstr>
      <vt:lpstr>Tulosten tulkintaa mietittävä jo näytteenottovaiheessa</vt:lpstr>
      <vt:lpstr>Viranomaisvaatimus laboratorioanalyysien osalta</vt:lpstr>
      <vt:lpstr>Viljelyyn perustuvat menetelmät</vt:lpstr>
      <vt:lpstr>Ei-viljelyyn perustuvat menetelmät</vt:lpstr>
      <vt:lpstr>Eri tapoja analysoida mikrobimäärää </vt:lpstr>
      <vt:lpstr>Entä muut menetelmät mikrobiologisten epäpuhtauksien toteamisessa?</vt:lpstr>
      <vt:lpstr>Näytteenoton ja analyysien luotettavuuden  yleinen arviointi</vt:lpstr>
      <vt:lpstr>Yhteenvetoa eri tavoin saaduista tiedoista</vt:lpstr>
      <vt:lpstr> Mihin hyvin suunnitellulla selvityksellä pyritään? </vt:lpstr>
      <vt:lpstr>Yhteenveto</vt:lpstr>
    </vt:vector>
  </TitlesOfParts>
  <Manager>Ympäristöministeriö</Manager>
  <Company>aidema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Aija Kaijärvi</dc:creator>
  <cp:lastModifiedBy>Kaijärvi Aija</cp:lastModifiedBy>
  <cp:revision>153</cp:revision>
  <cp:lastPrinted>2016-01-26T10:53:35Z</cp:lastPrinted>
  <dcterms:created xsi:type="dcterms:W3CDTF">2012-09-14T08:23:56Z</dcterms:created>
  <dcterms:modified xsi:type="dcterms:W3CDTF">2016-06-16T14:11:30Z</dcterms:modified>
</cp:coreProperties>
</file>