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24" r:id="rId3"/>
    <p:sldId id="322" r:id="rId4"/>
    <p:sldId id="321" r:id="rId5"/>
    <p:sldId id="258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3793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2840">
          <p15:clr>
            <a:srgbClr val="A4A3A4"/>
          </p15:clr>
        </p15:guide>
        <p15:guide id="8" pos="3243">
          <p15:clr>
            <a:srgbClr val="A4A3A4"/>
          </p15:clr>
        </p15:guide>
        <p15:guide id="9" pos="5239">
          <p15:clr>
            <a:srgbClr val="A4A3A4"/>
          </p15:clr>
        </p15:guide>
        <p15:guide id="10" pos="521">
          <p15:clr>
            <a:srgbClr val="A4A3A4"/>
          </p15:clr>
        </p15:guide>
        <p15:guide id="11" pos="5556">
          <p15:clr>
            <a:srgbClr val="A4A3A4"/>
          </p15:clr>
        </p15:guide>
        <p15:guide id="1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C44"/>
    <a:srgbClr val="00B2A9"/>
    <a:srgbClr val="95B3D7"/>
    <a:srgbClr val="446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73" autoAdjust="0"/>
    <p:restoredTop sz="94613"/>
  </p:normalViewPr>
  <p:slideViewPr>
    <p:cSldViewPr showGuides="1">
      <p:cViewPr varScale="1">
        <p:scale>
          <a:sx n="98" d="100"/>
          <a:sy n="98" d="100"/>
        </p:scale>
        <p:origin x="184" y="640"/>
      </p:cViewPr>
      <p:guideLst>
        <p:guide orient="horz" pos="2478"/>
        <p:guide orient="horz" pos="3793"/>
        <p:guide orient="horz" pos="1026"/>
        <p:guide orient="horz" pos="890"/>
        <p:guide orient="horz" pos="210"/>
        <p:guide orient="horz" pos="1842"/>
        <p:guide orient="horz" pos="2840"/>
        <p:guide pos="3243"/>
        <p:guide pos="5239"/>
        <p:guide pos="521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8EB6F-D7BD-410C-AB1F-00269204D9C8}" type="datetimeFigureOut">
              <a:rPr lang="fi-FI" sz="800" smtClean="0">
                <a:latin typeface="Arial" pitchFamily="34" charset="0"/>
                <a:cs typeface="Arial" pitchFamily="34" charset="0"/>
              </a:rPr>
              <a:pPr/>
              <a:t>16.6.2016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9D03-198C-4FB6-BC3D-FF132E164A92}" type="slidenum">
              <a:rPr lang="fi-FI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734323DC-88BF-4AB1-9A78-B974D90A807B}" type="datetimeFigureOut">
              <a:rPr lang="fi-FI" smtClean="0"/>
              <a:pPr/>
              <a:t>16.6.2016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BB9F18BF-E348-4EEC-9C4C-E41F855D7E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96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6213" indent="-176213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63538" indent="-187325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9750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5963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2175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11536" y="6197024"/>
            <a:ext cx="1462880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Hometalkoot_SLOGAN_L#18DB0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44967" cy="1872208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CB24-CD17-F440-9AC8-79AABF1F21B1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D61E-1885-1B48-BD2E-9FFDE50A68FD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7" y="333375"/>
            <a:ext cx="7489825" cy="107950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087" y="1628775"/>
            <a:ext cx="7489825" cy="21574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FB71-785F-1947-91C3-BCBE04A7C6AB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27088" y="3933825"/>
            <a:ext cx="7489825" cy="208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75C3-F04D-AD47-A083-10DA74AF1494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Swed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9E3A8F58-AC65-F64D-BB47-F45EFF49CF2D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hometalkoot_su+ru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6483" y="571480"/>
            <a:ext cx="3343967" cy="1316739"/>
          </a:xfrm>
          <a:prstGeom prst="rect">
            <a:avLst/>
          </a:prstGeom>
        </p:spPr>
      </p:pic>
      <p:pic>
        <p:nvPicPr>
          <p:cNvPr id="16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18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19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0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1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2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3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4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Engl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41966" y="554854"/>
            <a:ext cx="3369707" cy="1285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4A1F5728-9D36-6D4A-A267-BD2AEE4D246A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20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21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2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3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4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5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6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668712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668713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ECC-B7D1-B34A-90EF-3EAF00384A26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4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099-46BA-3445-A8F6-220EC57BD2CF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4343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1" y="1628775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7531-9678-0244-9B08-4B365058F5BE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2708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628775"/>
            <a:ext cx="367442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088" y="2285993"/>
            <a:ext cx="3670300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36718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5993"/>
            <a:ext cx="3671888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CE5-5943-AE44-8F98-D0649298D934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FE4-F1BC-C849-8968-BB3D33C482BE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088" y="333376"/>
            <a:ext cx="7489824" cy="1079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7489825" cy="4392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288" y="6198834"/>
            <a:ext cx="8025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C0AAFAF-49FA-4A4F-90CE-1FCFF8A1CBDC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1273" y="6198834"/>
            <a:ext cx="17990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2" y="6198834"/>
            <a:ext cx="5032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solidFill>
                  <a:schemeClr val="accent2"/>
                </a:solidFill>
              </a:defRPr>
            </a:lvl1pPr>
          </a:lstStyle>
          <a:p>
            <a:fld id="{49246692-9764-4796-AF2E-897E79EBAFA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9" descr="hometalkoot_su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59352" y="6172703"/>
            <a:ext cx="1246898" cy="328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2" r:id="rId5"/>
    <p:sldLayoutId id="2147483658" r:id="rId6"/>
    <p:sldLayoutId id="2147483659" r:id="rId7"/>
    <p:sldLayoutId id="2147483653" r:id="rId8"/>
    <p:sldLayoutId id="2147483654" r:id="rId9"/>
    <p:sldLayoutId id="2147483660" r:id="rId10"/>
    <p:sldLayoutId id="2147483655" r:id="rId11"/>
    <p:sldLayoutId id="2147483657" r:id="rId12"/>
  </p:sldLayoutIdLst>
  <p:transition spd="med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265113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reiman@ttl.fi" TargetMode="External"/><Relationship Id="rId4" Type="http://schemas.openxmlformats.org/officeDocument/2006/relationships/hyperlink" Target="mailto:anne.hyvarinen@thl.fi" TargetMode="External"/><Relationship Id="rId5" Type="http://schemas.openxmlformats.org/officeDocument/2006/relationships/hyperlink" Target="mailto:hannu.viitanen@luukku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ometalkoot.ym@ymparisto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mtClean="0"/>
              <a:t>3 TERVEYDELLISEN </a:t>
            </a:r>
            <a:r>
              <a:rPr lang="fi-FI" dirty="0" smtClean="0"/>
              <a:t>MERKITYKSEN ARVIOINTI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VÄH. 18 H LUENTOJA, OPETUSSISÄLTÖ</a:t>
            </a:r>
          </a:p>
        </p:txBody>
      </p:sp>
    </p:spTree>
    <p:extLst>
      <p:ext uri="{BB962C8B-B14F-4D97-AF65-F5344CB8AC3E}">
        <p14:creationId xmlns:p14="http://schemas.microsoft.com/office/powerpoint/2010/main" val="394559172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solidFill>
                  <a:srgbClr val="44697D"/>
                </a:solidFill>
              </a:rPr>
              <a:t>Saatteeksi opetusmateriaalin käyttöön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000" dirty="0" smtClean="0"/>
              <a:t>Opetusmateriaalin keskeisessä osassa ovat rakennuksissa esiintyvät biologiset epäpuhtaudet. Yksittäiset luennot käsittelevät mm. mikrobiologian perusasioita, homeita ja lahoja, erilaisten rakennusten tavanomaisia </a:t>
            </a:r>
            <a:r>
              <a:rPr lang="fi-FI" sz="1000" dirty="0" err="1" smtClean="0"/>
              <a:t>mikrobistoja</a:t>
            </a:r>
            <a:r>
              <a:rPr lang="fi-FI" sz="1000" dirty="0" smtClean="0"/>
              <a:t>, mikrobien ja erilaisten mikrobiepäpuhtauksien näytteenotto- ja analysointimenetelmiä sekä tulkintaohjeita. Mikrobit ovat esimerkkinä Sisäympäristön tutkimukset ja raportointi –osuudessa. Opetusmateriaali </a:t>
            </a:r>
            <a:r>
              <a:rPr lang="fi-FI" sz="1000" dirty="0"/>
              <a:t>sisältää </a:t>
            </a:r>
            <a:r>
              <a:rPr lang="fi-FI" sz="1000" dirty="0" smtClean="0"/>
              <a:t>lisäksi yleistä </a:t>
            </a:r>
            <a:r>
              <a:rPr lang="fi-FI" sz="1000" dirty="0"/>
              <a:t>tietoa </a:t>
            </a:r>
            <a:r>
              <a:rPr lang="fi-FI" sz="1000" dirty="0" smtClean="0"/>
              <a:t>sisäympäristöstä, kemiallisista epäpuhtauksista, terveydellisen merkityksen arvioinnista, sisäilman </a:t>
            </a:r>
            <a:r>
              <a:rPr lang="fi-FI" sz="1000" dirty="0"/>
              <a:t>laadun </a:t>
            </a:r>
            <a:r>
              <a:rPr lang="fi-FI" sz="1000" dirty="0" smtClean="0"/>
              <a:t>hallinnasta korjausprosessissa sekä sisäilmasto-ongelmien hallinnasta yhteistyönä. 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 smtClean="0"/>
              <a:t>Materiaali </a:t>
            </a:r>
            <a:r>
              <a:rPr lang="fi-FI" sz="1000" dirty="0"/>
              <a:t>on tarkoitettu oppilaitosten käyttöön ja sitä voidaan hyödyntää sekä täydennys- että tutkintokoulutuksissa, jotka pätevöittävät kosteus- ja homevaurioiden korjaushankkeissa mukana olevia asiantuntijoita (rakennusterveysasiantuntijat, sisäilma-asiantuntijat, kuntotutkijat, korjaussuunnittelijat ja korjaustyönjohtajat). Opetusmateriaalia voidaan hyödyntää kokonaisuutena tai yksittäisinä aihealueina. Jos materiaalista käytetään yksittäisiä sivuja tai taulukoita, on materiaalin alkuperäinen lähde aina ilmoitettava.</a:t>
            </a:r>
          </a:p>
          <a:p>
            <a:endParaRPr lang="fi-FI" sz="1000" dirty="0"/>
          </a:p>
          <a:p>
            <a:r>
              <a:rPr lang="fi-FI" sz="1000" dirty="0" smtClean="0"/>
              <a:t>Opetusmateriaali </a:t>
            </a:r>
            <a:r>
              <a:rPr lang="fi-FI" sz="1000" dirty="0"/>
              <a:t>on </a:t>
            </a:r>
            <a:r>
              <a:rPr lang="fi-FI" sz="1000" dirty="0" smtClean="0"/>
              <a:t>tehty </a:t>
            </a:r>
            <a:r>
              <a:rPr lang="fi-FI" sz="1000" dirty="0"/>
              <a:t>kosteus- ja hometalkoiden </a:t>
            </a:r>
            <a:r>
              <a:rPr lang="fi-FI" sz="1000" dirty="0" smtClean="0"/>
              <a:t>käyttöön. </a:t>
            </a:r>
            <a:r>
              <a:rPr lang="fi-FI" sz="1000" dirty="0"/>
              <a:t>Opetusmateriaalin </a:t>
            </a:r>
            <a:r>
              <a:rPr lang="fi-FI" sz="1000" dirty="0" smtClean="0"/>
              <a:t>sisältöä ovat koonneet ja muokanneet  ja siitä vastaavat Marjut Reiman Työterveyslaitoksesta, Anne Hyvärinen Terveyden- ja hyvinvoinnin laitokselta sekä Hannu Viitanen.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Aineiston sisältöä saa muokata vain </a:t>
            </a:r>
            <a:r>
              <a:rPr lang="fi-FI" sz="1000" dirty="0" smtClean="0"/>
              <a:t>tekijöiden </a:t>
            </a:r>
            <a:r>
              <a:rPr lang="fi-FI" sz="1000" dirty="0"/>
              <a:t>luvalla. Opetusmateriaalissa mahdollisesti olevista virheistä tai puutteista toivotaan palautetta suoraan </a:t>
            </a:r>
            <a:r>
              <a:rPr lang="fi-FI" sz="1000" dirty="0" smtClean="0"/>
              <a:t>tekijöille </a:t>
            </a:r>
            <a:r>
              <a:rPr lang="fi-FI" sz="1000" dirty="0"/>
              <a:t>tai kosteus- ja hometalkoiden osoitteeseen </a:t>
            </a:r>
            <a:r>
              <a:rPr lang="fi-FI" sz="1000" u="sng" dirty="0">
                <a:hlinkClick r:id="rId2"/>
              </a:rPr>
              <a:t>hometalkoot.ym@ymparisto.fi</a:t>
            </a:r>
            <a:r>
              <a:rPr lang="fi-FI" sz="1000" dirty="0"/>
              <a:t>. Asialliset ja yksilöidyt korjausehdotukset huomioidaan seuraavan päivityksen yhteydessä.</a:t>
            </a:r>
          </a:p>
          <a:p>
            <a:endParaRPr lang="fi-FI" sz="1000" dirty="0"/>
          </a:p>
          <a:p>
            <a:pPr marL="273050" lvl="1" indent="0">
              <a:buNone/>
            </a:pPr>
            <a:r>
              <a:rPr lang="fi-FI" sz="1000" dirty="0"/>
              <a:t>Lisätietoa / palautteet</a:t>
            </a:r>
            <a:r>
              <a:rPr lang="fi-FI" sz="1000" dirty="0" smtClean="0"/>
              <a:t>:</a:t>
            </a:r>
          </a:p>
          <a:p>
            <a:pPr marL="273050" lvl="1" indent="0">
              <a:buNone/>
            </a:pPr>
            <a:endParaRPr lang="fi-FI" sz="1000" dirty="0"/>
          </a:p>
          <a:p>
            <a:pPr marL="273050" lvl="1" indent="0">
              <a:buNone/>
            </a:pPr>
            <a:r>
              <a:rPr lang="fi-FI" sz="1000" dirty="0" smtClean="0"/>
              <a:t>Marjut Reiman	Anne Hyvärinen		Hannu Viitanen</a:t>
            </a:r>
          </a:p>
          <a:p>
            <a:pPr marL="273050" lvl="1" indent="0">
              <a:buNone/>
            </a:pPr>
            <a:r>
              <a:rPr lang="fi-FI" sz="1000" dirty="0" smtClean="0">
                <a:hlinkClick r:id="rId3"/>
              </a:rPr>
              <a:t>marjut.reiman@ttl.fi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4"/>
              </a:rPr>
              <a:t>anne.hyvarinen@thl.fi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5"/>
              </a:rPr>
              <a:t>hannu.viitanen@luukku.com</a:t>
            </a:r>
            <a:endParaRPr lang="fi-FI" sz="1000" dirty="0" smtClean="0"/>
          </a:p>
          <a:p>
            <a:pPr marL="273050" lvl="1" indent="0">
              <a:buNone/>
            </a:pPr>
            <a:endParaRPr lang="fi-FI" sz="1000" dirty="0"/>
          </a:p>
          <a:p>
            <a:pPr marL="0" indent="0">
              <a:buNone/>
            </a:pPr>
            <a:endParaRPr lang="fi-FI" sz="1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9414515"/>
      </p:ext>
    </p:extLst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Sisällysluettelo</a:t>
            </a:r>
            <a:endParaRPr lang="fi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 smtClean="0"/>
              <a:t>1 Biologiset epäpuhtaudet</a:t>
            </a:r>
          </a:p>
          <a:p>
            <a:pPr marL="0" indent="0">
              <a:buNone/>
            </a:pPr>
            <a:r>
              <a:rPr lang="fi-FI" sz="1200" dirty="0"/>
              <a:t>1.1 </a:t>
            </a:r>
            <a:r>
              <a:rPr lang="fi-FI" sz="1200" dirty="0" smtClean="0"/>
              <a:t>Johdanto sisäympäristökokonaisuuteen - opetussisältö</a:t>
            </a:r>
          </a:p>
          <a:p>
            <a:pPr marL="0" indent="0">
              <a:buNone/>
            </a:pPr>
            <a:r>
              <a:rPr lang="fi-FI" sz="1200" dirty="0" smtClean="0"/>
              <a:t>1.2 Mikrobiologian orientaatio</a:t>
            </a:r>
          </a:p>
          <a:p>
            <a:pPr marL="0" indent="0">
              <a:buNone/>
            </a:pPr>
            <a:r>
              <a:rPr lang="fi-FI" sz="1200" dirty="0" smtClean="0"/>
              <a:t>1.3 Mikrobiologian perusteet</a:t>
            </a:r>
          </a:p>
          <a:p>
            <a:pPr marL="0" indent="0">
              <a:buNone/>
            </a:pPr>
            <a:r>
              <a:rPr lang="fi-FI" sz="1200" dirty="0" smtClean="0"/>
              <a:t>1.4 Mikrobien elinkaari homehtuminen </a:t>
            </a:r>
            <a:r>
              <a:rPr lang="fi-FI" sz="1200" dirty="0"/>
              <a:t>ja </a:t>
            </a:r>
            <a:r>
              <a:rPr lang="fi-FI" sz="1200" dirty="0" smtClean="0"/>
              <a:t>lahoaminen</a:t>
            </a:r>
          </a:p>
          <a:p>
            <a:pPr marL="0" indent="0">
              <a:buNone/>
            </a:pPr>
            <a:r>
              <a:rPr lang="fi-FI" sz="1200" dirty="0" smtClean="0"/>
              <a:t>1.5 Materiaalien </a:t>
            </a:r>
            <a:r>
              <a:rPr lang="fi-FI" sz="1200" dirty="0"/>
              <a:t>ja pintojen </a:t>
            </a:r>
            <a:r>
              <a:rPr lang="fi-FI" sz="1200" dirty="0" smtClean="0"/>
              <a:t>mikrobisto</a:t>
            </a:r>
          </a:p>
          <a:p>
            <a:pPr marL="0" indent="0">
              <a:buNone/>
            </a:pPr>
            <a:r>
              <a:rPr lang="fi-FI" sz="1200" dirty="0"/>
              <a:t>1.6  Puun homeet ja </a:t>
            </a:r>
            <a:r>
              <a:rPr lang="fi-FI" sz="1200" dirty="0" smtClean="0"/>
              <a:t>lahot</a:t>
            </a:r>
          </a:p>
          <a:p>
            <a:pPr marL="0" indent="0">
              <a:buNone/>
            </a:pPr>
            <a:r>
              <a:rPr lang="fi-FI" sz="1200" dirty="0"/>
              <a:t>1.7 Rakenteiden vauriot ja </a:t>
            </a:r>
            <a:r>
              <a:rPr lang="fi-FI" sz="1200" dirty="0" smtClean="0"/>
              <a:t>vioittuminen</a:t>
            </a:r>
          </a:p>
          <a:p>
            <a:pPr marL="0" indent="0">
              <a:buNone/>
            </a:pPr>
            <a:r>
              <a:rPr lang="fi-FI" sz="1200" dirty="0" smtClean="0"/>
              <a:t>1.8.1 Ilman </a:t>
            </a:r>
            <a:r>
              <a:rPr lang="fi-FI" sz="1200" dirty="0"/>
              <a:t>mikrobisto asunnoissa, kouluissa ja </a:t>
            </a:r>
            <a:r>
              <a:rPr lang="fi-FI" sz="1200" dirty="0" smtClean="0"/>
              <a:t>päiväkodeissa</a:t>
            </a:r>
          </a:p>
          <a:p>
            <a:pPr marL="0" indent="0">
              <a:buNone/>
            </a:pPr>
            <a:r>
              <a:rPr lang="fi-FI" sz="1200" dirty="0" smtClean="0"/>
              <a:t>1.8.2 Ilman </a:t>
            </a:r>
            <a:r>
              <a:rPr lang="fi-FI" sz="1200" dirty="0"/>
              <a:t>mikrobisto tuotannollisissa ympäristöissä ja </a:t>
            </a:r>
            <a:r>
              <a:rPr lang="fi-FI" sz="1200" dirty="0" smtClean="0"/>
              <a:t>toimistoissa</a:t>
            </a:r>
          </a:p>
          <a:p>
            <a:pPr marL="0" indent="0">
              <a:buNone/>
            </a:pPr>
            <a:r>
              <a:rPr lang="fi-FI" sz="1200" dirty="0" smtClean="0"/>
              <a:t>1.9 Kosteusvauriorakennusten mikrobilajistoa</a:t>
            </a:r>
          </a:p>
          <a:p>
            <a:pPr marL="0" indent="0">
              <a:buNone/>
            </a:pPr>
            <a:r>
              <a:rPr lang="fi-FI" sz="1200" dirty="0"/>
              <a:t>1.10.1 </a:t>
            </a:r>
            <a:r>
              <a:rPr lang="fi-FI" sz="1200" dirty="0" err="1" smtClean="0"/>
              <a:t>Mykotoksiinit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1.10.2 </a:t>
            </a:r>
            <a:r>
              <a:rPr lang="fi-FI" sz="1200" dirty="0" err="1" smtClean="0"/>
              <a:t>MVOCit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1.10.3 </a:t>
            </a:r>
            <a:r>
              <a:rPr lang="fi-FI" sz="1200" dirty="0" err="1" smtClean="0"/>
              <a:t>Endotoksiinit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1.10.4 Muut </a:t>
            </a:r>
            <a:r>
              <a:rPr lang="fi-FI" sz="1200" dirty="0"/>
              <a:t>mikrobien </a:t>
            </a:r>
            <a:r>
              <a:rPr lang="fi-FI" sz="1200" dirty="0" smtClean="0"/>
              <a:t>rakennekomponentit</a:t>
            </a:r>
          </a:p>
          <a:p>
            <a:pPr marL="0" indent="0">
              <a:buNone/>
            </a:pPr>
            <a:r>
              <a:rPr lang="fi-FI" sz="1200" dirty="0" smtClean="0"/>
              <a:t>1.11 Muut </a:t>
            </a:r>
            <a:r>
              <a:rPr lang="fi-FI" sz="1200" dirty="0"/>
              <a:t>sisäilman kannalta erityiset </a:t>
            </a:r>
            <a:r>
              <a:rPr lang="fi-FI" sz="1200" dirty="0" smtClean="0"/>
              <a:t>mikrobit</a:t>
            </a:r>
          </a:p>
          <a:p>
            <a:pPr marL="0" indent="0">
              <a:buNone/>
            </a:pPr>
            <a:r>
              <a:rPr lang="fi-FI" sz="1200" dirty="0" smtClean="0"/>
              <a:t>1.12 Punkit </a:t>
            </a:r>
            <a:r>
              <a:rPr lang="fi-FI" sz="1200" dirty="0"/>
              <a:t>ja </a:t>
            </a:r>
            <a:r>
              <a:rPr lang="fi-FI" sz="1200" dirty="0" smtClean="0"/>
              <a:t>allergeenit</a:t>
            </a:r>
          </a:p>
          <a:p>
            <a:pPr marL="0" indent="0">
              <a:buNone/>
            </a:pPr>
            <a:r>
              <a:rPr lang="fi-FI" sz="1200" dirty="0" smtClean="0"/>
              <a:t>1.13 Sisätilojen tuholaiset</a:t>
            </a:r>
          </a:p>
          <a:p>
            <a:pPr marL="0" indent="0">
              <a:buNone/>
            </a:pPr>
            <a:r>
              <a:rPr lang="fi-FI" sz="1200" b="1" dirty="0"/>
              <a:t>2 Kemialliset </a:t>
            </a:r>
            <a:r>
              <a:rPr lang="fi-FI" sz="1200" b="1" dirty="0" smtClean="0"/>
              <a:t>epäpuhtaudet – opetussisältö</a:t>
            </a:r>
          </a:p>
          <a:p>
            <a:pPr marL="0" indent="0">
              <a:buNone/>
            </a:pPr>
            <a:r>
              <a:rPr lang="fi-FI" sz="1200" b="1" dirty="0">
                <a:solidFill>
                  <a:srgbClr val="FF0000"/>
                </a:solidFill>
              </a:rPr>
              <a:t>3 Terveydellisen merkityksen </a:t>
            </a:r>
            <a:r>
              <a:rPr lang="fi-FI" sz="1200" b="1" dirty="0" smtClean="0">
                <a:solidFill>
                  <a:srgbClr val="FF0000"/>
                </a:solidFill>
              </a:rPr>
              <a:t>arviointi – opetussisältö</a:t>
            </a:r>
          </a:p>
          <a:p>
            <a:pPr marL="0" indent="0">
              <a:buNone/>
            </a:pPr>
            <a:endParaRPr lang="fi-FI" sz="1000" dirty="0" smtClean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/>
              <a:t>4 Sisäympäristön tutkimukset ja raportointi</a:t>
            </a:r>
          </a:p>
          <a:p>
            <a:pPr marL="0" indent="0">
              <a:buNone/>
            </a:pPr>
            <a:r>
              <a:rPr lang="fi-FI" sz="1200" dirty="0"/>
              <a:t>4.1 Tutkimusstrategian laatiminen</a:t>
            </a:r>
          </a:p>
          <a:p>
            <a:pPr marL="0" indent="0">
              <a:buNone/>
            </a:pPr>
            <a:r>
              <a:rPr lang="fi-FI" sz="1200" dirty="0"/>
              <a:t>4.2 Näytteenotto mikrobiologisiin analyyseihin</a:t>
            </a:r>
          </a:p>
          <a:p>
            <a:pPr marL="0" indent="0">
              <a:buNone/>
            </a:pPr>
            <a:r>
              <a:rPr lang="fi-FI" sz="1200" dirty="0"/>
              <a:t>4.3 Mikrobien analysointi</a:t>
            </a:r>
          </a:p>
          <a:p>
            <a:pPr marL="0" indent="0">
              <a:buNone/>
            </a:pPr>
            <a:r>
              <a:rPr lang="fi-FI" sz="1200" dirty="0"/>
              <a:t>4.4 Mikrobien ohjearvot ja tulosten tulkinta</a:t>
            </a:r>
          </a:p>
          <a:p>
            <a:pPr marL="0" indent="0">
              <a:buNone/>
            </a:pPr>
            <a:r>
              <a:rPr lang="fi-FI" sz="1200" dirty="0"/>
              <a:t>4.5 Riskinarviointi</a:t>
            </a:r>
          </a:p>
          <a:p>
            <a:pPr marL="0" indent="0">
              <a:buNone/>
            </a:pPr>
            <a:r>
              <a:rPr lang="fi-FI" sz="1200" dirty="0"/>
              <a:t>4.6 Sisäympäristön tutkimukset ja raportointi</a:t>
            </a:r>
          </a:p>
          <a:p>
            <a:pPr marL="0" indent="0">
              <a:buNone/>
            </a:pPr>
            <a:r>
              <a:rPr lang="fi-FI" sz="1200" b="1" dirty="0" smtClean="0"/>
              <a:t>5 </a:t>
            </a:r>
            <a:r>
              <a:rPr lang="fi-FI" sz="1200" b="1" dirty="0"/>
              <a:t>Sisäilman laadun hallinta </a:t>
            </a:r>
            <a:r>
              <a:rPr lang="fi-FI" sz="1200" b="1" dirty="0" smtClean="0"/>
              <a:t>korjausprosessissa</a:t>
            </a:r>
          </a:p>
          <a:p>
            <a:pPr marL="0" indent="0">
              <a:buNone/>
            </a:pPr>
            <a:r>
              <a:rPr lang="fi-FI" sz="1200" dirty="0"/>
              <a:t>5.1 Homekorjaustyömaan kosteuden ja puhtauden </a:t>
            </a:r>
            <a:r>
              <a:rPr lang="fi-FI" sz="1200" dirty="0" smtClean="0"/>
              <a:t>hallinta – opetussisältö</a:t>
            </a:r>
          </a:p>
          <a:p>
            <a:pPr marL="0" indent="0">
              <a:buNone/>
            </a:pPr>
            <a:r>
              <a:rPr lang="fi-FI" sz="1200" dirty="0" smtClean="0"/>
              <a:t>5.2 Homekorjauksen työsuojelunäkökohdat – opetussisältö</a:t>
            </a:r>
          </a:p>
          <a:p>
            <a:pPr marL="0" indent="0">
              <a:buNone/>
            </a:pPr>
            <a:r>
              <a:rPr lang="fi-FI" sz="1200" dirty="0" smtClean="0"/>
              <a:t>5.3 Siivous- ja homesiivous</a:t>
            </a:r>
          </a:p>
          <a:p>
            <a:pPr marL="0" indent="0">
              <a:buNone/>
            </a:pPr>
            <a:r>
              <a:rPr lang="fi-FI" sz="1200" dirty="0" smtClean="0"/>
              <a:t>5.4 Rakenteiden toimivuus</a:t>
            </a:r>
          </a:p>
          <a:p>
            <a:pPr marL="0" indent="0">
              <a:buNone/>
            </a:pPr>
            <a:r>
              <a:rPr lang="fi-FI" sz="1200" b="1" dirty="0"/>
              <a:t>6. Sisäilmasto-ongelmien hallinta </a:t>
            </a:r>
            <a:r>
              <a:rPr lang="fi-FI" sz="1200" b="1" dirty="0" smtClean="0"/>
              <a:t>yhteistyönä</a:t>
            </a:r>
          </a:p>
          <a:p>
            <a:pPr marL="0" indent="0">
              <a:buNone/>
            </a:pPr>
            <a:r>
              <a:rPr lang="fi-FI" sz="1200" dirty="0" smtClean="0"/>
              <a:t>6.1 Toimintamallit </a:t>
            </a:r>
            <a:r>
              <a:rPr lang="fi-FI" sz="1200" dirty="0"/>
              <a:t>sisäilmasto-ongelmien </a:t>
            </a:r>
            <a:r>
              <a:rPr lang="fi-FI" sz="1200" dirty="0" smtClean="0"/>
              <a:t>ratkaisemisessa – opetussisältö</a:t>
            </a:r>
          </a:p>
          <a:p>
            <a:pPr marL="0" indent="0">
              <a:buNone/>
            </a:pPr>
            <a:r>
              <a:rPr lang="fi-FI" sz="1200" dirty="0" smtClean="0"/>
              <a:t>6.2 Sisäilmaryhmätoiminta – opetussisältö</a:t>
            </a:r>
          </a:p>
          <a:p>
            <a:pPr marL="0" indent="0">
              <a:buNone/>
            </a:pPr>
            <a:r>
              <a:rPr lang="fi-FI" sz="1200" dirty="0" smtClean="0"/>
              <a:t>6.3 Viranomaistoiminta </a:t>
            </a:r>
            <a:r>
              <a:rPr lang="fi-FI" sz="1200" dirty="0"/>
              <a:t>ja </a:t>
            </a:r>
            <a:r>
              <a:rPr lang="fi-FI" sz="1200" dirty="0" smtClean="0"/>
              <a:t>yhteistyö – opetussisältö</a:t>
            </a:r>
          </a:p>
          <a:p>
            <a:pPr marL="0" indent="0">
              <a:buNone/>
            </a:pPr>
            <a:r>
              <a:rPr lang="fi-FI" sz="1200" dirty="0" smtClean="0"/>
              <a:t>6.4 Viestintä</a:t>
            </a:r>
            <a:r>
              <a:rPr lang="fi-FI" sz="1200" dirty="0"/>
              <a:t>, ml. </a:t>
            </a:r>
            <a:r>
              <a:rPr lang="fi-FI" sz="1200" dirty="0"/>
              <a:t>r</a:t>
            </a:r>
            <a:r>
              <a:rPr lang="fi-FI" sz="1200" dirty="0" smtClean="0"/>
              <a:t>iskiviestintä </a:t>
            </a:r>
            <a:r>
              <a:rPr lang="fi-FI" sz="1200" dirty="0" smtClean="0"/>
              <a:t>- opetussisältö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725629212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Oppimistavoitteet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fi-FI" sz="1600" dirty="0"/>
              <a:t>T</a:t>
            </a:r>
            <a:r>
              <a:rPr lang="fi-FI" sz="1600" dirty="0" smtClean="0"/>
              <a:t>untee </a:t>
            </a:r>
            <a:r>
              <a:rPr lang="fi-FI" sz="1600" dirty="0"/>
              <a:t>terveyshaitat eri säädösten valossa sovellettuna käytännön kohteisiin 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Y</a:t>
            </a:r>
            <a:r>
              <a:rPr lang="fi-FI" sz="1600" dirty="0" smtClean="0"/>
              <a:t>mmärtää </a:t>
            </a:r>
            <a:r>
              <a:rPr lang="fi-FI" sz="1600" dirty="0"/>
              <a:t>terveyshaittatutkimusten osuuden kohteen riskinarvioinnissa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O</a:t>
            </a:r>
            <a:r>
              <a:rPr lang="fi-FI" sz="1600" dirty="0" smtClean="0"/>
              <a:t>saa </a:t>
            </a:r>
            <a:r>
              <a:rPr lang="fi-FI" sz="1600" dirty="0"/>
              <a:t>toimia yhteistyössä viranomaisten ja terveydenhuollon asiantuntijoiden kanssa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T</a:t>
            </a:r>
            <a:r>
              <a:rPr lang="fi-FI" sz="1600" dirty="0" smtClean="0"/>
              <a:t>untee </a:t>
            </a:r>
            <a:r>
              <a:rPr lang="fi-FI" sz="1600" dirty="0"/>
              <a:t>eri tekijöiden aiheuttamat terveys- ja yhteisvaikutukset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T</a:t>
            </a:r>
            <a:r>
              <a:rPr lang="fi-FI" sz="1600" dirty="0" smtClean="0"/>
              <a:t>untee </a:t>
            </a:r>
            <a:r>
              <a:rPr lang="fi-FI" sz="1600" dirty="0"/>
              <a:t>fysikaalisten olosuhteiden ja kemiallisten sekä biologisten että mikrobiologisten epäpuhtauksien aiheuttamien terveysvaikutuksien tulkinnan monimutkaisuuden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O</a:t>
            </a:r>
            <a:r>
              <a:rPr lang="fi-FI" sz="1600" dirty="0" smtClean="0"/>
              <a:t>n </a:t>
            </a:r>
            <a:r>
              <a:rPr lang="fi-FI" sz="1600" dirty="0"/>
              <a:t>selvillä sisäympäristön aiheuttamista haitoista erityyppisissä rakennuksissa huomioiden käyttötarkoituksen </a:t>
            </a:r>
          </a:p>
          <a:p>
            <a:pPr>
              <a:buFont typeface="Wingdings" charset="2"/>
              <a:buChar char="Ø"/>
            </a:pPr>
            <a:r>
              <a:rPr lang="fi-FI" sz="1600" dirty="0" smtClean="0"/>
              <a:t>Tietää</a:t>
            </a:r>
            <a:r>
              <a:rPr lang="fi-FI" sz="1600" dirty="0"/>
              <a:t>, miten sisäympäristö vaikuttaa työn tuottavuuteen 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P</a:t>
            </a:r>
            <a:r>
              <a:rPr lang="fi-FI" sz="1600" dirty="0" smtClean="0"/>
              <a:t>ystyy </a:t>
            </a:r>
            <a:r>
              <a:rPr lang="fi-FI" sz="1600" dirty="0"/>
              <a:t>tulkitsemaan sisäilmastokyselyjen tuloksia yhdessä muiden tutkimusten tuloksien kanssa 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Y</a:t>
            </a:r>
            <a:r>
              <a:rPr lang="fi-FI" sz="1600" dirty="0" smtClean="0"/>
              <a:t>mmärtää </a:t>
            </a:r>
            <a:r>
              <a:rPr lang="fi-FI" sz="1600" dirty="0"/>
              <a:t>terveysvaikutusten yksilölliset erot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T</a:t>
            </a:r>
            <a:r>
              <a:rPr lang="fi-FI" sz="1600" dirty="0" smtClean="0"/>
              <a:t>untee </a:t>
            </a:r>
            <a:r>
              <a:rPr lang="fi-FI" sz="1600" dirty="0"/>
              <a:t>terveyshaitan akuutteja ja pysyviä teknisiä vähentämistoimia</a:t>
            </a:r>
          </a:p>
          <a:p>
            <a:pPr>
              <a:buFont typeface="Wingdings" charset="2"/>
              <a:buChar char="Ø"/>
            </a:pPr>
            <a:r>
              <a:rPr lang="fi-FI" sz="1600" dirty="0"/>
              <a:t>T</a:t>
            </a:r>
            <a:r>
              <a:rPr lang="fi-FI" sz="1600" dirty="0" smtClean="0"/>
              <a:t>untee </a:t>
            </a:r>
            <a:r>
              <a:rPr lang="fi-FI" sz="1600" dirty="0"/>
              <a:t>riskinarvioinnin perusteet terveysvaikutusten osalta sisäympäristöasioissa</a:t>
            </a:r>
          </a:p>
        </p:txBody>
      </p:sp>
    </p:spTree>
    <p:extLst>
      <p:ext uri="{BB962C8B-B14F-4D97-AF65-F5344CB8AC3E}">
        <p14:creationId xmlns:p14="http://schemas.microsoft.com/office/powerpoint/2010/main" val="3785439887"/>
      </p:ext>
    </p:extLst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Sisältökuvaus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Tässä käsitellään</a:t>
            </a:r>
          </a:p>
          <a:p>
            <a:pPr lvl="1"/>
            <a:r>
              <a:rPr lang="fi-FI" sz="2000" dirty="0" smtClean="0"/>
              <a:t>Terveysvaikutukset ja viihtyvyyshaitat</a:t>
            </a:r>
          </a:p>
          <a:p>
            <a:pPr lvl="1"/>
            <a:r>
              <a:rPr lang="fi-FI" sz="2000" dirty="0" smtClean="0"/>
              <a:t>Kliiniset tutkimukset</a:t>
            </a:r>
          </a:p>
          <a:p>
            <a:pPr lvl="1"/>
            <a:r>
              <a:rPr lang="fi-FI" sz="2000" dirty="0" smtClean="0"/>
              <a:t>Sisäilmastokysely, käyttäjäkyselyt, </a:t>
            </a:r>
            <a:br>
              <a:rPr lang="fi-FI" sz="2000" dirty="0" smtClean="0"/>
            </a:br>
            <a:r>
              <a:rPr lang="fi-FI" sz="2000" dirty="0" smtClean="0"/>
              <a:t>kyselyiden suoritus, rajoitukset ja tulosten tulkinta yms.</a:t>
            </a:r>
          </a:p>
          <a:p>
            <a:pPr lvl="1"/>
            <a:r>
              <a:rPr lang="fi-FI" sz="2000" dirty="0" smtClean="0"/>
              <a:t>Terveydellisen merkityksen arviointi – kuka tekee ym.</a:t>
            </a:r>
          </a:p>
          <a:p>
            <a:pPr lvl="1"/>
            <a:r>
              <a:rPr lang="fi-FI" sz="2000" dirty="0" smtClean="0"/>
              <a:t>Terveysvaaran arviointi</a:t>
            </a:r>
          </a:p>
          <a:p>
            <a:pPr lvl="1"/>
            <a:r>
              <a:rPr lang="fi-FI" sz="2000" dirty="0" smtClean="0"/>
              <a:t>Lainsäädännölliset erot (työpaikat, koulut, asunnot…)</a:t>
            </a:r>
          </a:p>
          <a:p>
            <a:pPr lvl="1"/>
            <a:endParaRPr lang="fi-FI" sz="2000" dirty="0"/>
          </a:p>
          <a:p>
            <a:pPr marL="266700" lvl="1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820209266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KoHo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Kosteus ja hometalko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KoHo.potx</Template>
  <TotalTime>894</TotalTime>
  <Words>478</Words>
  <Application>Microsoft Macintosh PowerPoint</Application>
  <PresentationFormat>Näytössä katseltava diaesitys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Wingdings</vt:lpstr>
      <vt:lpstr>Arial</vt:lpstr>
      <vt:lpstr>KoHo</vt:lpstr>
      <vt:lpstr>3 TERVEYDELLISEN MERKITYKSEN ARVIOINTI</vt:lpstr>
      <vt:lpstr>Saatteeksi opetusmateriaalin käyttöön</vt:lpstr>
      <vt:lpstr>Sisällysluettelo</vt:lpstr>
      <vt:lpstr>Oppimistavoitteet</vt:lpstr>
      <vt:lpstr>Sisältökuvaus</vt:lpstr>
    </vt:vector>
  </TitlesOfParts>
  <Manager>Ympäristöministeriö</Manager>
  <Company>aidema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Aija Kaijärvi</dc:creator>
  <cp:lastModifiedBy>Kaijärvi Aija</cp:lastModifiedBy>
  <cp:revision>68</cp:revision>
  <cp:lastPrinted>2011-02-08T13:57:01Z</cp:lastPrinted>
  <dcterms:created xsi:type="dcterms:W3CDTF">2012-09-14T08:23:56Z</dcterms:created>
  <dcterms:modified xsi:type="dcterms:W3CDTF">2016-06-16T14:24:44Z</dcterms:modified>
</cp:coreProperties>
</file>