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14" r:id="rId3"/>
    <p:sldId id="31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pos="3243">
          <p15:clr>
            <a:srgbClr val="A4A3A4"/>
          </p15:clr>
        </p15:guide>
        <p15:guide id="9" pos="5239">
          <p15:clr>
            <a:srgbClr val="A4A3A4"/>
          </p15:clr>
        </p15:guide>
        <p15:guide id="10" pos="521">
          <p15:clr>
            <a:srgbClr val="A4A3A4"/>
          </p15:clr>
        </p15:guide>
        <p15:guide id="11" pos="5556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C44"/>
    <a:srgbClr val="00B2A9"/>
    <a:srgbClr val="95B3D7"/>
    <a:srgbClr val="44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9" autoAdjust="0"/>
    <p:restoredTop sz="94660"/>
  </p:normalViewPr>
  <p:slideViewPr>
    <p:cSldViewPr showGuides="1">
      <p:cViewPr varScale="1">
        <p:scale>
          <a:sx n="81" d="100"/>
          <a:sy n="81" d="100"/>
        </p:scale>
        <p:origin x="1003" y="53"/>
      </p:cViewPr>
      <p:guideLst>
        <p:guide orient="horz" pos="2478"/>
        <p:guide orient="horz" pos="3793"/>
        <p:guide orient="horz" pos="1026"/>
        <p:guide orient="horz" pos="890"/>
        <p:guide orient="horz" pos="210"/>
        <p:guide orient="horz" pos="1842"/>
        <p:guide orient="horz" pos="2840"/>
        <p:guide pos="3243"/>
        <p:guide pos="5239"/>
        <p:guide pos="521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B6F-D7BD-410C-AB1F-00269204D9C8}" type="datetimeFigureOut">
              <a:rPr lang="fi-FI" sz="800" smtClean="0">
                <a:latin typeface="Arial" pitchFamily="34" charset="0"/>
                <a:cs typeface="Arial" pitchFamily="34" charset="0"/>
              </a:rPr>
              <a:pPr/>
              <a:t>14.6.2016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9D03-198C-4FB6-BC3D-FF132E164A92}" type="slidenum">
              <a:rPr lang="fi-FI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34323DC-88BF-4AB1-9A78-B974D90A807B}" type="datetimeFigureOut">
              <a:rPr lang="fi-FI" smtClean="0"/>
              <a:pPr/>
              <a:t>14.6.2016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B9F18BF-E348-4EEC-9C4C-E41F855D7E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9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6213" indent="-176213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3538" indent="-1873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9750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5963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2175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18BF-E348-4EEC-9C4C-E41F855D7E30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226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18BF-E348-4EEC-9C4C-E41F855D7E30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9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fi-FI" altLang="fi-FI" smtClean="0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8025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lang="en-US" altLang="fi-FI" smtClean="0"/>
              <a:t>-tauteja, joiden tiedetään tulleen A. fum.-atistuksesta ovat mm. hakkeen polttajan tauti ja kasvihuonetyöntekijän keuhko</a:t>
            </a:r>
          </a:p>
          <a:p>
            <a:pPr defTabSz="914400" eaLnBrk="1" hangingPunct="1"/>
            <a:endParaRPr lang="en-US" altLang="fi-FI" smtClean="0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164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536" y="6197024"/>
            <a:ext cx="1462880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Hometalkoot_SLOGAN_L#18DB0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44967" cy="18722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1EA0-12D2-4819-A241-7F5EF8A4F2CD}" type="datetime1">
              <a:rPr lang="fi-FI" smtClean="0"/>
              <a:t>14.6.2016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9C6C-6C04-4A0F-93CE-DFEBD55EA684}" type="datetime1">
              <a:rPr lang="fi-FI" smtClean="0"/>
              <a:t>14.6.2016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5"/>
            <a:ext cx="7489825" cy="10795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1628775"/>
            <a:ext cx="7489825" cy="21574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7C96-20F4-415C-A6FD-3096AFD62C92}" type="datetime1">
              <a:rPr lang="fi-FI" smtClean="0"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3933825"/>
            <a:ext cx="74898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6CD5-8C87-4EE9-AFF2-B568E6FF028B}" type="datetime1">
              <a:rPr lang="fi-FI" smtClean="0"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Swed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BC4C8F60-187F-4BBE-949A-146352085C52}" type="datetime1">
              <a:rPr lang="fi-FI" smtClean="0"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hometalkoot_su+r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6483" y="571480"/>
            <a:ext cx="3343967" cy="1316739"/>
          </a:xfrm>
          <a:prstGeom prst="rect">
            <a:avLst/>
          </a:prstGeom>
        </p:spPr>
      </p:pic>
      <p:pic>
        <p:nvPicPr>
          <p:cNvPr id="16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18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19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0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1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2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3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4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41966" y="554854"/>
            <a:ext cx="3369707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1ED28515-04B2-4D14-8918-B1BEFE0C3B35}" type="datetime1">
              <a:rPr lang="fi-FI" smtClean="0"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20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21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2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3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4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5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6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3668712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668713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282-115D-4300-8C44-4E6BC8DE31E7}" type="datetime1">
              <a:rPr lang="fi-FI" smtClean="0"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F4D-9825-4424-A13E-54A9DAA9AE32}" type="datetime1">
              <a:rPr lang="fi-FI" smtClean="0"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1628775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37BE-3D45-48ED-9733-3D7AE4EB0785}" type="datetime1">
              <a:rPr lang="fi-FI" smtClean="0"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08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28775"/>
            <a:ext cx="36744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85993"/>
            <a:ext cx="3670300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36718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5993"/>
            <a:ext cx="3671888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22A-1A6F-4F39-B5E4-53864B694B20}" type="datetime1">
              <a:rPr lang="fi-FI" smtClean="0"/>
              <a:t>14.6.2016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785-3CE1-42AD-A985-960D18F59C86}" type="datetime1">
              <a:rPr lang="fi-FI" smtClean="0"/>
              <a:t>14.6.2016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33376"/>
            <a:ext cx="748982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628775"/>
            <a:ext cx="7489825" cy="43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198834"/>
            <a:ext cx="802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914E1B0-7B29-4AE5-A4DC-E1857337CDC3}" type="datetime1">
              <a:rPr lang="fi-FI" smtClean="0"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273" y="6198834"/>
            <a:ext cx="17990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2" y="6198834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49246692-9764-4796-AF2E-897E79EBAF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hometalkoot_su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9352" y="6172703"/>
            <a:ext cx="1246898" cy="328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8" r:id="rId6"/>
    <p:sldLayoutId id="2147483659" r:id="rId7"/>
    <p:sldLayoutId id="2147483653" r:id="rId8"/>
    <p:sldLayoutId id="2147483654" r:id="rId9"/>
    <p:sldLayoutId id="2147483660" r:id="rId10"/>
    <p:sldLayoutId id="2147483655" r:id="rId11"/>
    <p:sldLayoutId id="2147483657" r:id="rId12"/>
  </p:sldLayoutIdLst>
  <p:transition spd="med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jut.reiman@ttl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annu.viitanen@luukku.com" TargetMode="External"/><Relationship Id="rId4" Type="http://schemas.openxmlformats.org/officeDocument/2006/relationships/hyperlink" Target="mailto:anne.hyvarinen@thl.f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1.9 KOSTEUSVAURIORAKENNUSTEN MIKROBILAJISTOA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3</a:t>
            </a:r>
            <a:r>
              <a:rPr lang="fi-FI" dirty="0" smtClean="0"/>
              <a:t> H</a:t>
            </a:r>
          </a:p>
          <a:p>
            <a:r>
              <a:rPr lang="fi-FI" dirty="0" smtClean="0"/>
              <a:t>3+55 DIAA</a:t>
            </a:r>
          </a:p>
        </p:txBody>
      </p:sp>
    </p:spTree>
    <p:extLst>
      <p:ext uri="{BB962C8B-B14F-4D97-AF65-F5344CB8AC3E}">
        <p14:creationId xmlns:p14="http://schemas.microsoft.com/office/powerpoint/2010/main" val="3945591720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3200" i="1" dirty="0" smtClean="0">
                <a:ea typeface="ＭＳ Ｐゴシック" panose="020B0600070205080204" pitchFamily="34" charset="-128"/>
              </a:rPr>
              <a:t>Aspergillus fumigatus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 fontScale="92500"/>
          </a:bodyPr>
          <a:lstStyle/>
          <a:p>
            <a:pPr marL="282575" indent="-282575" defTabSz="914400" eaLnBrk="1" hangingPunct="1"/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12-57  </a:t>
            </a:r>
            <a:r>
              <a:rPr lang="en-US" altLang="fi-FI" sz="2400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&gt;0.90-0.95</a:t>
            </a: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aprofyytti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uonepöly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riittävä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kasvualusta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iheuttaa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mm.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heinien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lämpötilan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kohoamisen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varastoinnin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aikana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tiöitä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ulko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 ja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sisäilmassa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vuodenaikaisvaihtelu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?)</a:t>
            </a: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siintyy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maaperässä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lahoavassa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kasvimateriaalissa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hakkeessa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kompostissa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sahojen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kuivaamoissa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iheuttaa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elintarvikkeiden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trooppisilla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alueilla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kankaiden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pilaantumista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painohäviöitä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40963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2089B7-33F7-4640-8F21-C18DE70EFA2C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3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Asp. fumigatus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astmaa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allergista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nuhaa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alveoliittia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(mv,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sahatt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marL="282575" indent="-282575"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aljon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tärkeitä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aineenvaihduntatuotteita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joita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käytetään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antibiootteina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bakteereita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sieniä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ameeboja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tms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vastaan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monia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mykotoksiineja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opportunisti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patogeeni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lisääntyä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sellaisten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henkilöiden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elimistössä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joiden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vastustuskyky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on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voimakkaasti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alentunut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43011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1BDDFD-F62A-42F2-9146-0BE2B0BD8142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76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AFA8E4-06D6-4788-9601-062EA433068E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fi-FI" altLang="fi-FI" i="1" smtClean="0">
                <a:ea typeface="ＭＳ Ｐゴシック" panose="020B0600070205080204" pitchFamily="34" charset="-128"/>
              </a:rPr>
              <a:t>Asp. fumigatus</a:t>
            </a:r>
          </a:p>
        </p:txBody>
      </p:sp>
      <p:pic>
        <p:nvPicPr>
          <p:cNvPr id="45062" name="Picture 6" descr="Aspergillus fumigatus colon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64" y="1844824"/>
            <a:ext cx="4718050" cy="3248025"/>
          </a:xfrm>
        </p:spPr>
      </p:pic>
      <p:pic>
        <p:nvPicPr>
          <p:cNvPr id="45063" name="Picture 7" descr="Aspfumigatusmi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14" y="1268760"/>
            <a:ext cx="3217265" cy="46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823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Aspergillus flavus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esofiili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siintyy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maapähkinöissä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mausteissa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viljatuotteissa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joskus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jopa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kuviatuissa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hedelmissä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onia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toksisia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aineenvaihduntatuotteita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joista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merkittävin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aflatoksiini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–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tunnettu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karsinogeeni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öytyy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kosteusvauriorakennuksista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46083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901AEE-BA86-4581-97DB-46BD2A8913BC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6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fi-FI" altLang="fi-FI" i="1" smtClean="0">
                <a:ea typeface="ＭＳ Ｐゴシック" panose="020B0600070205080204" pitchFamily="34" charset="-128"/>
              </a:rPr>
              <a:t>Asp. flavus</a:t>
            </a:r>
          </a:p>
        </p:txBody>
      </p:sp>
      <p:pic>
        <p:nvPicPr>
          <p:cNvPr id="47110" name="Picture 6" descr="As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19586"/>
            <a:ext cx="3023581" cy="4392613"/>
          </a:xfrm>
        </p:spPr>
      </p:pic>
      <p:sp>
        <p:nvSpPr>
          <p:cNvPr id="4710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E749D7-6549-4554-A4C2-F70AF51E18E7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pic>
        <p:nvPicPr>
          <p:cNvPr id="47111" name="Picture 7" descr="As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/>
          <a:stretch/>
        </p:blipFill>
        <p:spPr bwMode="auto">
          <a:xfrm>
            <a:off x="3995181" y="1538188"/>
            <a:ext cx="2986260" cy="435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0020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DA797C-A11C-48A3-941B-72063CBFE200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785812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Aspergillus nidulans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052513"/>
            <a:ext cx="7272337" cy="1152525"/>
          </a:xfrm>
        </p:spPr>
        <p:txBody>
          <a:bodyPr lIns="90488" tIns="44450" rIns="90488" bIns="44450"/>
          <a:lstStyle/>
          <a:p>
            <a:pPr marL="282575" indent="-282575" defTabSz="914400" eaLnBrk="1" hangingPunct="1">
              <a:lnSpc>
                <a:spcPct val="80000"/>
              </a:lnSpc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esofiili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80000"/>
              </a:lnSpc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einissä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80000"/>
              </a:lnSpc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kosteusvauriomateriaaleissa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pic>
        <p:nvPicPr>
          <p:cNvPr id="48135" name="Picture 4" descr="A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36639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5" descr="A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204266"/>
            <a:ext cx="38893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6" descr="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4230334"/>
            <a:ext cx="38877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03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Aspergillus niger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20-40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kosmopoliitti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uonepöly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kasvijäte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elintarvikkeet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kasvikuidut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yötykäyttö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entsyymintuotantoteollisuudessa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ajottaa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muovia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selluloosaa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elintarvikkeita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hengitystieallergioita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entsyymit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merkittäviä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mykotoksiineja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49155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4DE25A-9DE1-4703-B53E-51715E935296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86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6DDF95-7356-461E-B114-56E6ADA744BD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dirty="0" smtClean="0">
                <a:ea typeface="ＭＳ Ｐゴシック" panose="020B0600070205080204" pitchFamily="34" charset="-128"/>
              </a:rPr>
              <a:t>Aspergillus </a:t>
            </a:r>
            <a:r>
              <a:rPr lang="en-US" altLang="fi-FI" i="1" dirty="0" err="1" smtClean="0">
                <a:ea typeface="ＭＳ Ｐゴシック" panose="020B0600070205080204" pitchFamily="34" charset="-128"/>
              </a:rPr>
              <a:t>niger</a:t>
            </a:r>
            <a:endParaRPr lang="en-US" altLang="fi-FI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0182" name="Picture 4" descr="AspergillusNiger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2" y="1934939"/>
            <a:ext cx="481012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5" descr="A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95" y="1196752"/>
            <a:ext cx="3432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30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Aspergillus ochraceus</a:t>
            </a:r>
          </a:p>
        </p:txBody>
      </p:sp>
      <p:sp>
        <p:nvSpPr>
          <p:cNvPr id="51203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EF153B-3259-4718-87B7-C67253AF25F4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pic>
        <p:nvPicPr>
          <p:cNvPr id="51206" name="Picture 5" descr="Aochraceous40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50481"/>
            <a:ext cx="2926423" cy="40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899592" y="1700808"/>
            <a:ext cx="41592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 err="1">
                <a:solidFill>
                  <a:schemeClr val="tx1"/>
                </a:solidFill>
              </a:rPr>
              <a:t>M</a:t>
            </a:r>
            <a:r>
              <a:rPr lang="fi-FI" altLang="fi-FI" sz="2000" dirty="0" err="1" smtClean="0">
                <a:solidFill>
                  <a:schemeClr val="tx1"/>
                </a:solidFill>
              </a:rPr>
              <a:t>esofiili</a:t>
            </a:r>
            <a:endParaRPr lang="fi-FI" altLang="fi-FI" sz="200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K</a:t>
            </a:r>
            <a:r>
              <a:rPr lang="fi-FI" altLang="fi-FI" sz="2000" dirty="0" smtClean="0">
                <a:solidFill>
                  <a:schemeClr val="tx1"/>
                </a:solidFill>
              </a:rPr>
              <a:t>ellertävä </a:t>
            </a:r>
            <a:r>
              <a:rPr lang="fi-FI" altLang="fi-FI" sz="2000" dirty="0">
                <a:solidFill>
                  <a:schemeClr val="tx1"/>
                </a:solidFill>
              </a:rPr>
              <a:t>pesäke</a:t>
            </a: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V</a:t>
            </a:r>
            <a:r>
              <a:rPr lang="fi-FI" altLang="fi-FI" sz="2000" dirty="0" smtClean="0">
                <a:solidFill>
                  <a:schemeClr val="tx1"/>
                </a:solidFill>
              </a:rPr>
              <a:t>oi </a:t>
            </a:r>
            <a:r>
              <a:rPr lang="fi-FI" altLang="fi-FI" sz="2000" dirty="0">
                <a:solidFill>
                  <a:schemeClr val="tx1"/>
                </a:solidFill>
              </a:rPr>
              <a:t>löytyä elintarvikkeista</a:t>
            </a: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M</a:t>
            </a:r>
            <a:r>
              <a:rPr lang="fi-FI" altLang="fi-FI" sz="2000" dirty="0" smtClean="0">
                <a:solidFill>
                  <a:schemeClr val="tx1"/>
                </a:solidFill>
              </a:rPr>
              <a:t>yös kosteusvaurio-materiaaleista</a:t>
            </a:r>
            <a:r>
              <a:rPr lang="fi-FI" altLang="fi-FI" sz="2000" dirty="0">
                <a:solidFill>
                  <a:schemeClr val="tx1"/>
                </a:solidFill>
              </a:rPr>
              <a:t>; puu, betoni?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U</a:t>
            </a:r>
            <a:r>
              <a:rPr lang="fi-FI" altLang="fi-FI" sz="2000" dirty="0" smtClean="0">
                <a:solidFill>
                  <a:schemeClr val="tx1"/>
                </a:solidFill>
              </a:rPr>
              <a:t>seita </a:t>
            </a:r>
            <a:r>
              <a:rPr lang="fi-FI" altLang="fi-FI" sz="2000" dirty="0">
                <a:solidFill>
                  <a:schemeClr val="tx1"/>
                </a:solidFill>
              </a:rPr>
              <a:t>toksisia aineenvaihduntatuotteita, tunnetuin okratoksiini</a:t>
            </a:r>
          </a:p>
        </p:txBody>
      </p:sp>
    </p:spTree>
    <p:extLst>
      <p:ext uri="{BB962C8B-B14F-4D97-AF65-F5344CB8AC3E}">
        <p14:creationId xmlns:p14="http://schemas.microsoft.com/office/powerpoint/2010/main" val="111783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Aspergillus terreus</a:t>
            </a:r>
          </a:p>
        </p:txBody>
      </p:sp>
      <p:sp>
        <p:nvSpPr>
          <p:cNvPr id="5222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775F79-8CC0-4115-A17C-4D75C458DBBE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683568" y="1628800"/>
            <a:ext cx="39788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 err="1">
                <a:solidFill>
                  <a:schemeClr val="tx1"/>
                </a:solidFill>
              </a:rPr>
              <a:t>M</a:t>
            </a:r>
            <a:r>
              <a:rPr lang="fi-FI" altLang="fi-FI" sz="2000" dirty="0" err="1" smtClean="0">
                <a:solidFill>
                  <a:schemeClr val="tx1"/>
                </a:solidFill>
              </a:rPr>
              <a:t>esofiili</a:t>
            </a:r>
            <a:endParaRPr lang="fi-FI" altLang="fi-FI" sz="200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K</a:t>
            </a:r>
            <a:r>
              <a:rPr lang="fi-FI" altLang="fi-FI" sz="2000" dirty="0" smtClean="0">
                <a:solidFill>
                  <a:schemeClr val="tx1"/>
                </a:solidFill>
              </a:rPr>
              <a:t>eltaruskea </a:t>
            </a:r>
            <a:r>
              <a:rPr lang="fi-FI" altLang="fi-FI" sz="2000" dirty="0">
                <a:solidFill>
                  <a:schemeClr val="tx1"/>
                </a:solidFill>
              </a:rPr>
              <a:t>pesäke</a:t>
            </a: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Y</a:t>
            </a:r>
            <a:r>
              <a:rPr lang="fi-FI" altLang="fi-FI" sz="2000" dirty="0" smtClean="0">
                <a:solidFill>
                  <a:schemeClr val="tx1"/>
                </a:solidFill>
              </a:rPr>
              <a:t>leinen </a:t>
            </a:r>
            <a:r>
              <a:rPr lang="fi-FI" altLang="fi-FI" sz="2000" dirty="0">
                <a:solidFill>
                  <a:schemeClr val="tx1"/>
                </a:solidFill>
              </a:rPr>
              <a:t>maaperässä</a:t>
            </a: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V</a:t>
            </a:r>
            <a:r>
              <a:rPr lang="fi-FI" altLang="fi-FI" sz="2000" dirty="0" smtClean="0">
                <a:solidFill>
                  <a:schemeClr val="tx1"/>
                </a:solidFill>
              </a:rPr>
              <a:t>oi </a:t>
            </a:r>
            <a:r>
              <a:rPr lang="fi-FI" altLang="fi-FI" sz="2000" dirty="0">
                <a:solidFill>
                  <a:schemeClr val="tx1"/>
                </a:solidFill>
              </a:rPr>
              <a:t>löytyä mm. mausteista </a:t>
            </a:r>
            <a:r>
              <a:rPr lang="fi-FI" altLang="fi-FI" sz="2000" dirty="0" smtClean="0">
                <a:solidFill>
                  <a:schemeClr val="tx1"/>
                </a:solidFill>
              </a:rPr>
              <a:t>ja </a:t>
            </a:r>
            <a:r>
              <a:rPr lang="fi-FI" altLang="fi-FI" sz="2000" dirty="0">
                <a:solidFill>
                  <a:schemeClr val="tx1"/>
                </a:solidFill>
              </a:rPr>
              <a:t>säilörehusta</a:t>
            </a: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M</a:t>
            </a:r>
            <a:r>
              <a:rPr lang="fi-FI" altLang="fi-FI" sz="2000" dirty="0" smtClean="0">
                <a:solidFill>
                  <a:schemeClr val="tx1"/>
                </a:solidFill>
              </a:rPr>
              <a:t>yös kosteusvaurio-materiaaleista</a:t>
            </a:r>
            <a:r>
              <a:rPr lang="fi-FI" altLang="fi-FI" sz="2000" dirty="0">
                <a:solidFill>
                  <a:schemeClr val="tx1"/>
                </a:solidFill>
              </a:rPr>
              <a:t>, betoni?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U</a:t>
            </a:r>
            <a:r>
              <a:rPr lang="fi-FI" altLang="fi-FI" sz="2000" dirty="0" smtClean="0">
                <a:solidFill>
                  <a:schemeClr val="tx1"/>
                </a:solidFill>
              </a:rPr>
              <a:t>seita </a:t>
            </a:r>
            <a:r>
              <a:rPr lang="fi-FI" altLang="fi-FI" sz="2000" dirty="0">
                <a:solidFill>
                  <a:schemeClr val="tx1"/>
                </a:solidFill>
              </a:rPr>
              <a:t>toksisia </a:t>
            </a:r>
            <a:r>
              <a:rPr lang="fi-FI" altLang="fi-FI" sz="2000" dirty="0" smtClean="0">
                <a:solidFill>
                  <a:schemeClr val="tx1"/>
                </a:solidFill>
              </a:rPr>
              <a:t>aineenvaihdunta-tuotteita</a:t>
            </a:r>
            <a:endParaRPr lang="fi-FI" altLang="fi-FI" sz="2000" dirty="0">
              <a:solidFill>
                <a:schemeClr val="tx1"/>
              </a:solidFill>
            </a:endParaRPr>
          </a:p>
        </p:txBody>
      </p:sp>
      <p:pic>
        <p:nvPicPr>
          <p:cNvPr id="52232" name="Picture 6" descr="A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08933"/>
            <a:ext cx="3277232" cy="365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5" descr="A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03" y="726793"/>
            <a:ext cx="3217028" cy="217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48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rgbClr val="44697D"/>
                </a:solidFill>
              </a:rPr>
              <a:t>Saatteeksi opetusmateriaalin käyttöön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000" dirty="0" smtClean="0"/>
              <a:t>Opetusmateriaalin keskeisessä osassa ovat rakennuksissa esiintyvät biologiset epäpuhtaudet. Yksittäiset luennot käsittelevät mm. mikrobiologian perusasioita, homeita ja lahoja, erilaisten rakennusten tavanomaisia </a:t>
            </a:r>
            <a:r>
              <a:rPr lang="fi-FI" sz="1000" dirty="0" err="1" smtClean="0"/>
              <a:t>mikrobistoja</a:t>
            </a:r>
            <a:r>
              <a:rPr lang="fi-FI" sz="1000" dirty="0" smtClean="0"/>
              <a:t>, mikrobien ja erilaisten mikrobiepäpuhtauksien näytteenotto- ja analysointimenetelmiä sekä tulkintaohjeita. Mikrobit ovat esimerkkinä Sisäympäristön tutkimukset ja raportointi –osuudessa. Opetusmateriaali </a:t>
            </a:r>
            <a:r>
              <a:rPr lang="fi-FI" sz="1000" dirty="0"/>
              <a:t>sisältää </a:t>
            </a:r>
            <a:r>
              <a:rPr lang="fi-FI" sz="1000" dirty="0" smtClean="0"/>
              <a:t>lisäksi yleistä </a:t>
            </a:r>
            <a:r>
              <a:rPr lang="fi-FI" sz="1000" dirty="0"/>
              <a:t>tietoa </a:t>
            </a:r>
            <a:r>
              <a:rPr lang="fi-FI" sz="1000" dirty="0" smtClean="0"/>
              <a:t>sisäympäristöstä, kemiallisista epäpuhtauksista, terveydellisen merkityksen arvioinnista, sisäilman </a:t>
            </a:r>
            <a:r>
              <a:rPr lang="fi-FI" sz="1000" dirty="0"/>
              <a:t>laadun </a:t>
            </a:r>
            <a:r>
              <a:rPr lang="fi-FI" sz="1000" dirty="0" smtClean="0"/>
              <a:t>hallinnasta korjausprosessissa sekä sisäilmasto-ongelmien hallinnasta yhteistyönä. 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 smtClean="0"/>
              <a:t>Materiaali </a:t>
            </a:r>
            <a:r>
              <a:rPr lang="fi-FI" sz="1000" dirty="0"/>
              <a:t>on tarkoitettu oppilaitosten käyttöön ja sitä voidaan hyödyntää sekä täydennys- että tutkintokoulutuksissa, jotka pätevöittävät kosteus- ja homevaurioiden korjaushankkeissa mukana olevia asiantuntijoita (rakennusterveysasiantuntijat, sisäilma-asiantuntijat, kuntotutkijat, korjaussuunnittelijat ja korjaustyönjohtajat). Opetusmateriaalia voidaan hyödyntää kokonaisuutena tai yksittäisinä aihealueina. Jos materiaalista käytetään yksittäisiä sivuja tai taulukoita, on materiaalin alkuperäinen lähde aina ilmoitettava.</a:t>
            </a:r>
          </a:p>
          <a:p>
            <a:endParaRPr lang="fi-FI" sz="1000" dirty="0"/>
          </a:p>
          <a:p>
            <a:r>
              <a:rPr lang="fi-FI" sz="1000" dirty="0" smtClean="0"/>
              <a:t>Opetusmateriaali </a:t>
            </a:r>
            <a:r>
              <a:rPr lang="fi-FI" sz="1000" dirty="0"/>
              <a:t>on </a:t>
            </a:r>
            <a:r>
              <a:rPr lang="fi-FI" sz="1000" dirty="0" smtClean="0"/>
              <a:t>tehty </a:t>
            </a:r>
            <a:r>
              <a:rPr lang="fi-FI" sz="1000" dirty="0"/>
              <a:t>kosteus- ja hometalkoiden </a:t>
            </a:r>
            <a:r>
              <a:rPr lang="fi-FI" sz="1000" dirty="0" smtClean="0"/>
              <a:t>käyttöön. </a:t>
            </a:r>
            <a:r>
              <a:rPr lang="fi-FI" sz="1000" dirty="0"/>
              <a:t>Opetusmateriaalin </a:t>
            </a:r>
            <a:r>
              <a:rPr lang="fi-FI" sz="1000" dirty="0" smtClean="0"/>
              <a:t>sisältöä ovat koonneet ja muokanneet  ja siitä vastaavat Marjut Reiman Työterveyslaitoksesta, Anne Hyvärinen Terveyden- ja hyvinvoinnin laitokselta sekä Hannu Viitanen.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/>
              <a:t>Aineiston sisältöä saa muokata vain </a:t>
            </a:r>
            <a:r>
              <a:rPr lang="fi-FI" sz="1000" dirty="0" smtClean="0"/>
              <a:t>tekijöiden </a:t>
            </a:r>
            <a:r>
              <a:rPr lang="fi-FI" sz="1000" dirty="0"/>
              <a:t>luvalla. Opetusmateriaalissa mahdollisesti olevista virheistä tai puutteista toivotaan palautetta suoraan </a:t>
            </a:r>
            <a:r>
              <a:rPr lang="fi-FI" sz="1000" dirty="0" smtClean="0"/>
              <a:t>tekijöille. </a:t>
            </a:r>
            <a:r>
              <a:rPr lang="fi-FI" sz="1000" dirty="0"/>
              <a:t>Asialliset ja yksilöidyt korjausehdotukset huomioidaan seuraavan päivityksen yhteydessä.</a:t>
            </a:r>
          </a:p>
          <a:p>
            <a:endParaRPr lang="fi-FI" sz="1000" dirty="0"/>
          </a:p>
          <a:p>
            <a:pPr marL="273050" lvl="1" indent="0">
              <a:buNone/>
            </a:pPr>
            <a:r>
              <a:rPr lang="fi-FI" sz="1000" dirty="0"/>
              <a:t>Lisätietoa / palautteet</a:t>
            </a:r>
            <a:r>
              <a:rPr lang="fi-FI" sz="1000" dirty="0" smtClean="0"/>
              <a:t>:</a:t>
            </a:r>
          </a:p>
          <a:p>
            <a:pPr marL="273050" lvl="1" indent="0">
              <a:buNone/>
            </a:pPr>
            <a:endParaRPr lang="fi-FI" sz="1000" dirty="0"/>
          </a:p>
          <a:p>
            <a:pPr marL="273050" lvl="1" indent="0">
              <a:buNone/>
            </a:pPr>
            <a:r>
              <a:rPr lang="fi-FI" sz="1000" dirty="0" smtClean="0"/>
              <a:t>Marjut Reiman	Anne Hyvärinen		Hannu Viitanen</a:t>
            </a:r>
          </a:p>
          <a:p>
            <a:pPr marL="273050" lvl="1" indent="0">
              <a:buNone/>
            </a:pPr>
            <a:r>
              <a:rPr lang="fi-FI" sz="1000" dirty="0" smtClean="0">
                <a:hlinkClick r:id="rId3"/>
              </a:rPr>
              <a:t>marjut.reiman@ttl.fi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4"/>
              </a:rPr>
              <a:t>anne.hyvarinen@thl.fi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5"/>
              </a:rPr>
              <a:t>hannu.viitanen@luukku.com</a:t>
            </a:r>
            <a:endParaRPr lang="fi-FI" sz="1000" dirty="0" smtClean="0"/>
          </a:p>
          <a:p>
            <a:pPr marL="273050" lvl="1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946518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2800" i="1" smtClean="0">
                <a:ea typeface="ＭＳ Ｐゴシック" panose="020B0600070205080204" pitchFamily="34" charset="-128"/>
              </a:rPr>
              <a:t>Aspergillus umbrosus (Eurotium)</a:t>
            </a:r>
            <a:r>
              <a:rPr lang="en-US" altLang="fi-FI" sz="390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pPr marL="282575" indent="-282575" defTabSz="914400" eaLnBrk="1" hangingPunct="1"/>
            <a:r>
              <a:rPr lang="en-US" altLang="fi-FI" sz="18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ptimi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25 -30  </a:t>
            </a:r>
            <a:r>
              <a:rPr lang="en-US" altLang="fi-FI" sz="1800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18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&gt;0.85</a:t>
            </a:r>
          </a:p>
          <a:p>
            <a:pPr marL="282575" indent="-282575" defTabSz="914400" eaLnBrk="1" hangingPunct="1"/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kuivissa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oloissa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</a:t>
            </a:r>
          </a:p>
          <a:p>
            <a:pPr marL="282575" indent="-282575" defTabSz="914400" eaLnBrk="1" hangingPunct="1"/>
            <a:r>
              <a:rPr lang="en-US" altLang="fi-FI" sz="18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aatii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oman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elatusalustan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jossa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pieni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vesiaktiivisuus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18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rityisesti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heinien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home,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puutavarassa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18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lintarvikkeet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nahka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puuvilla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18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iittyy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Suomessa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alveoliittiin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erityisesti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maanviljelijöillä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18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etaboliittien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vaikutuksista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tietoa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tietoa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mykotoksiineista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eikä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muista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haitallisista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aineenvaihduntatuotteista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18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tiöt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noin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2x3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mikrometriä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joten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pääsevät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helposti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keuhkorakkuloihin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3251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A6DD0F-6D6F-4ED0-9EAE-DAC8C103F28A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83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17FB0B-7EB8-4F7C-948A-C55A74E503BB}" type="slidenum">
              <a:rPr lang="fi-FI" altLang="fi-FI" sz="90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i-FI" altLang="fi-FI" sz="9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6132" y="-73674"/>
            <a:ext cx="7489824" cy="10795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altLang="fi-FI" i="1" dirty="0" err="1" smtClean="0">
                <a:ea typeface="ＭＳ Ｐゴシック" panose="020B0600070205080204" pitchFamily="34" charset="-128"/>
              </a:rPr>
              <a:t>Eurotium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6132" y="1484313"/>
            <a:ext cx="7890668" cy="4386321"/>
          </a:xfrm>
        </p:spPr>
        <p:txBody>
          <a:bodyPr lIns="90488" tIns="44450" rIns="90488" bIns="44450"/>
          <a:lstStyle/>
          <a:p>
            <a:pPr marL="282575" indent="-282575" defTabSz="914400" eaLnBrk="1" hangingPunct="1"/>
            <a:endParaRPr lang="fi-FI" altLang="fi-FI" sz="26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pic>
        <p:nvPicPr>
          <p:cNvPr id="54279" name="Picture 4" descr="Eurotium chevalieri mic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"/>
          <a:stretch/>
        </p:blipFill>
        <p:spPr bwMode="auto">
          <a:xfrm>
            <a:off x="4432594" y="537261"/>
            <a:ext cx="4373041" cy="552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5" descr="Aspergillus_amstelodamicol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5" y="1196752"/>
            <a:ext cx="3915004" cy="482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5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3600" i="1" smtClean="0">
                <a:ea typeface="ＭＳ Ｐゴシック" panose="020B0600070205080204" pitchFamily="34" charset="-128"/>
              </a:rPr>
              <a:t>Aspergillus versicolor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4-40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&lt;0.85</a:t>
            </a:r>
          </a:p>
          <a:p>
            <a:pPr marL="282575" indent="-282575"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huonepölyssä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elintarvikkeissa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kosteusvaurioituneissa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materiaaleissa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tapetti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liima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tms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lintarvikkeissa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joiden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vesipitoisuus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pieni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eosmiinin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tuottaja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mullan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haju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ykotoksiinin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tuottaja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5299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38B848-E263-4F3C-A28C-50655BFA490E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6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0A6B60-AA5C-4076-BDFC-6C95FE749355}" type="slidenum">
              <a:rPr lang="fi-FI" altLang="fi-FI" sz="90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i-FI" altLang="fi-FI" sz="9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836712"/>
            <a:ext cx="8496995" cy="4608265"/>
          </a:xfrm>
        </p:spPr>
        <p:txBody>
          <a:bodyPr lIns="90488" tIns="44450" rIns="90488" bIns="44450"/>
          <a:lstStyle/>
          <a:p>
            <a:pPr marL="282575" indent="-282575" defTabSz="914400" eaLnBrk="1" hangingPunct="1">
              <a:buFont typeface="Wingdings" panose="05000000000000000000" pitchFamily="2" charset="2"/>
              <a:buNone/>
            </a:pPr>
            <a:r>
              <a:rPr lang="en-US" altLang="fi-FI" sz="3100" b="1" i="1" dirty="0" smtClean="0">
                <a:solidFill>
                  <a:schemeClr val="accent1"/>
                </a:solidFill>
                <a:latin typeface="+mj-lt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Aspergillus versicolor</a:t>
            </a:r>
            <a:endParaRPr lang="en-US" altLang="fi-FI" sz="3100" b="1" i="1" dirty="0" smtClean="0">
              <a:solidFill>
                <a:schemeClr val="accent1"/>
              </a:solidFill>
              <a:latin typeface="+mj-lt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pic>
        <p:nvPicPr>
          <p:cNvPr id="56326" name="Picture 4" descr="Aspergillusversicol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2614"/>
          <a:stretch/>
        </p:blipFill>
        <p:spPr bwMode="auto">
          <a:xfrm>
            <a:off x="4356001" y="1556792"/>
            <a:ext cx="3858653" cy="50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 descr="Aspergillus_versicolorcol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0" y="1658124"/>
            <a:ext cx="3718801" cy="47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04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3200" i="1" smtClean="0">
                <a:ea typeface="ＭＳ Ｐゴシック" panose="020B0600070205080204" pitchFamily="34" charset="-128"/>
              </a:rPr>
              <a:t>Aureobasidium pullulans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 fontScale="92500"/>
          </a:bodyPr>
          <a:lstStyle/>
          <a:p>
            <a:pPr marL="282575" indent="-282575" defTabSz="914400" eaLnBrk="1" hangingPunct="1"/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2-35  </a:t>
            </a:r>
            <a:r>
              <a:rPr lang="en-US" altLang="fi-FI" sz="2400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saprofyytti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maaperäsieni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lehtien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lahotus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pektinaasin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avulla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yötykäyttö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tekstiiliteollisuuden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raakakuitujen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epäpuhtauksien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poistoon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;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polysakkaridia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käytetään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paperikuituna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iljan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ja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elintarvikkeiden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pilaaja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tuoreessa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puutavarassa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kosteusvaurioissa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kylpyhuoneet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ikkunankarmit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kasvaa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maalin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alla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sinistää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puun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allergiaa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734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A4568F-98EF-4F79-B5FD-53553A6838E1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44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F46DED-112F-430E-A942-8F35FC9137A4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en-US" altLang="fi-FI" sz="3200" i="1" smtClean="0">
                <a:ea typeface="ＭＳ Ｐゴシック" panose="020B0600070205080204" pitchFamily="34" charset="-128"/>
              </a:rPr>
              <a:t>Aureobasidium pullulans</a:t>
            </a:r>
            <a:endParaRPr lang="fi-FI" altLang="fi-FI" sz="3200" i="1" smtClean="0">
              <a:ea typeface="ＭＳ Ｐゴシック" panose="020B0600070205080204" pitchFamily="34" charset="-128"/>
            </a:endParaRPr>
          </a:p>
        </p:txBody>
      </p:sp>
      <p:pic>
        <p:nvPicPr>
          <p:cNvPr id="58374" name="Picture 5" descr="Aurpullulansmi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81" y="1487069"/>
            <a:ext cx="5593114" cy="37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6" descr="Aureobasidiumpullcolon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5007"/>
            <a:ext cx="25511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7" descr="Aureobasidium-pullulanscolon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34" y="2438377"/>
            <a:ext cx="2592288" cy="285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886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Cephalosporium curtipes (Ceph. = Acremonium)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5-30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&gt;0.90-0.95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saprofyytti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aaperä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kuollut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kasvimateriaali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elintarvikkeita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osteusvaurioissa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kellarin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seinissä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iheuttaa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pehmytlahoa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otkut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lajit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patogeenejä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oksiinin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tuottaja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lievästi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toksisia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yhdisteitä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9395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050B93-9A51-4681-B18D-A6A1DD0A852A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56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84E06A-0441-44A8-B70E-362B3F4AD749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45468"/>
            <a:ext cx="7543800" cy="1295400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i="1" dirty="0" err="1" smtClean="0">
                <a:ea typeface="ＭＳ Ｐゴシック" panose="020B0600070205080204" pitchFamily="34" charset="-128"/>
              </a:rPr>
              <a:t>Acremonium</a:t>
            </a:r>
            <a:r>
              <a:rPr lang="fi-FI" altLang="fi-FI" i="1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i="1" dirty="0" err="1" smtClean="0">
                <a:ea typeface="ＭＳ Ｐゴシック" panose="020B0600070205080204" pitchFamily="34" charset="-128"/>
              </a:rPr>
              <a:t>strictum</a:t>
            </a:r>
            <a:endParaRPr lang="fi-FI" altLang="fi-FI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0422" name="Picture 5" descr="Acremonium stric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15691"/>
            <a:ext cx="3320380" cy="44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6" descr="Acremonium-spcol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5"/>
            <a:ext cx="3528392" cy="36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1651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3200" i="1" smtClean="0">
                <a:ea typeface="ＭＳ Ｐゴシック" panose="020B0600070205080204" pitchFamily="34" charset="-128"/>
              </a:rPr>
              <a:t>Chaetomium globosum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 lnSpcReduction="10000"/>
          </a:bodyPr>
          <a:lstStyle/>
          <a:p>
            <a:pPr marL="282575" indent="-282575" defTabSz="914400" eaLnBrk="1" hangingPunct="1"/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-5-40  </a:t>
            </a:r>
            <a:r>
              <a:rPr lang="en-US" altLang="fi-FI" sz="2400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&gt;0.92-0.95</a:t>
            </a: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maaperässä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lahoavassa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kasvimateriaalissa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osteusvaurioissa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iheuttaa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pehmytlahoa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edessä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säilytettyyn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puuhun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ilmestyy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ensimmmäisten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joukossa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edeltää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mm. </a:t>
            </a:r>
            <a:r>
              <a:rPr lang="en-US" altLang="fi-FI" sz="2400" i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Cephalosporiumia</a:t>
            </a:r>
            <a:r>
              <a:rPr lang="en-US" altLang="fi-FI" sz="2400" i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(=</a:t>
            </a:r>
            <a:r>
              <a:rPr lang="en-US" altLang="fi-FI" sz="2400" i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Acremonium</a:t>
            </a:r>
            <a:r>
              <a:rPr lang="en-US" altLang="fi-FI" sz="2400" i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uottaa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geosmiinia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mullan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haju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seita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mykotoksiineja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1443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1190E6-24B4-49B6-A150-3CBE2BF584A3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19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7AB69B-F8CB-48CF-9241-3B9FE23E5EE3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84994"/>
            <a:ext cx="7489825" cy="1079500"/>
          </a:xfrm>
        </p:spPr>
        <p:txBody>
          <a:bodyPr lIns="91431" tIns="45715" rIns="91431" bIns="45715"/>
          <a:lstStyle/>
          <a:p>
            <a:pPr eaLnBrk="1" hangingPunct="1"/>
            <a:r>
              <a:rPr lang="en-US" altLang="fi-FI" sz="3200" i="1" dirty="0" err="1" smtClean="0">
                <a:ea typeface="ＭＳ Ｐゴシック" panose="020B0600070205080204" pitchFamily="34" charset="-128"/>
              </a:rPr>
              <a:t>Chaetomium</a:t>
            </a:r>
            <a:r>
              <a:rPr lang="en-US" altLang="fi-FI" sz="3200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3200" i="1" dirty="0" err="1" smtClean="0">
                <a:ea typeface="ＭＳ Ｐゴシック" panose="020B0600070205080204" pitchFamily="34" charset="-128"/>
              </a:rPr>
              <a:t>globosum</a:t>
            </a:r>
            <a:endParaRPr lang="fi-FI" altLang="fi-FI" sz="3200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2470" name="Picture 6" descr="ChaetomiumGlobosumcolon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782" y="1916832"/>
            <a:ext cx="4310063" cy="3232150"/>
          </a:xfrm>
        </p:spPr>
      </p:pic>
      <p:pic>
        <p:nvPicPr>
          <p:cNvPr id="62471" name="Picture 7" descr="Chaetomiumg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512346" cy="47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6026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Sisällysluettelo</a:t>
            </a:r>
            <a:endParaRPr lang="fi-FI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 smtClean="0"/>
              <a:t>1 Biologiset epäpuhtaudet</a:t>
            </a:r>
          </a:p>
          <a:p>
            <a:pPr marL="0" indent="0">
              <a:buNone/>
            </a:pPr>
            <a:r>
              <a:rPr lang="fi-FI" sz="1200" dirty="0"/>
              <a:t>1.1 </a:t>
            </a:r>
            <a:r>
              <a:rPr lang="fi-FI" sz="1200" dirty="0" smtClean="0"/>
              <a:t>Johdanto sisäympäristökokonaisuuteen - opetussisältö</a:t>
            </a:r>
          </a:p>
          <a:p>
            <a:pPr marL="0" indent="0">
              <a:buNone/>
            </a:pPr>
            <a:r>
              <a:rPr lang="fi-FI" sz="1200" dirty="0" smtClean="0"/>
              <a:t>1.2 Mikrobiologian orientaatio</a:t>
            </a:r>
          </a:p>
          <a:p>
            <a:pPr marL="0" indent="0">
              <a:buNone/>
            </a:pPr>
            <a:r>
              <a:rPr lang="fi-FI" sz="1200" dirty="0" smtClean="0"/>
              <a:t>1.3 Mikrobiologian perusteet</a:t>
            </a:r>
          </a:p>
          <a:p>
            <a:pPr marL="0" indent="0">
              <a:buNone/>
            </a:pPr>
            <a:r>
              <a:rPr lang="fi-FI" sz="1200" dirty="0" smtClean="0"/>
              <a:t>1.4 Mikrobien elinkaari homehtuminen </a:t>
            </a:r>
            <a:r>
              <a:rPr lang="fi-FI" sz="1200" dirty="0"/>
              <a:t>ja </a:t>
            </a:r>
            <a:r>
              <a:rPr lang="fi-FI" sz="1200" dirty="0" smtClean="0"/>
              <a:t>lahoaminen</a:t>
            </a:r>
          </a:p>
          <a:p>
            <a:pPr marL="0" indent="0">
              <a:buNone/>
            </a:pPr>
            <a:r>
              <a:rPr lang="fi-FI" sz="1200" dirty="0" smtClean="0"/>
              <a:t>1.5 Materiaalien </a:t>
            </a:r>
            <a:r>
              <a:rPr lang="fi-FI" sz="1200" dirty="0"/>
              <a:t>ja pintojen </a:t>
            </a:r>
            <a:r>
              <a:rPr lang="fi-FI" sz="1200" dirty="0" smtClean="0"/>
              <a:t>mikrobisto</a:t>
            </a:r>
          </a:p>
          <a:p>
            <a:pPr marL="0" indent="0">
              <a:buNone/>
            </a:pPr>
            <a:r>
              <a:rPr lang="fi-FI" sz="1200" dirty="0"/>
              <a:t>1.6  Puun homeet ja </a:t>
            </a:r>
            <a:r>
              <a:rPr lang="fi-FI" sz="1200" dirty="0" smtClean="0"/>
              <a:t>lahot</a:t>
            </a:r>
          </a:p>
          <a:p>
            <a:pPr marL="0" indent="0">
              <a:buNone/>
            </a:pPr>
            <a:r>
              <a:rPr lang="fi-FI" sz="1200" dirty="0"/>
              <a:t>1.7 Rakenteiden vauriot ja </a:t>
            </a:r>
            <a:r>
              <a:rPr lang="fi-FI" sz="1200" dirty="0" smtClean="0"/>
              <a:t>vioittuminen</a:t>
            </a:r>
          </a:p>
          <a:p>
            <a:pPr marL="0" indent="0">
              <a:buNone/>
            </a:pPr>
            <a:r>
              <a:rPr lang="fi-FI" sz="1200" dirty="0" smtClean="0"/>
              <a:t>1.8.1 Ilman </a:t>
            </a:r>
            <a:r>
              <a:rPr lang="fi-FI" sz="1200" dirty="0"/>
              <a:t>mikrobisto asunnoissa, kouluissa ja </a:t>
            </a:r>
            <a:r>
              <a:rPr lang="fi-FI" sz="1200" dirty="0" smtClean="0"/>
              <a:t>päiväkodeissa</a:t>
            </a:r>
          </a:p>
          <a:p>
            <a:pPr marL="0" indent="0">
              <a:buNone/>
            </a:pPr>
            <a:r>
              <a:rPr lang="fi-FI" sz="1200" dirty="0" smtClean="0"/>
              <a:t>1.8.2 Ilman </a:t>
            </a:r>
            <a:r>
              <a:rPr lang="fi-FI" sz="1200" dirty="0"/>
              <a:t>mikrobisto tuotannollisissa ympäristöissä ja </a:t>
            </a:r>
            <a:r>
              <a:rPr lang="fi-FI" sz="1200" dirty="0" smtClean="0"/>
              <a:t>toimistoissa</a:t>
            </a:r>
          </a:p>
          <a:p>
            <a:pPr marL="0" indent="0">
              <a:buNone/>
            </a:pPr>
            <a:r>
              <a:rPr lang="fi-FI" sz="1200" dirty="0" smtClean="0">
                <a:solidFill>
                  <a:srgbClr val="FF0000"/>
                </a:solidFill>
              </a:rPr>
              <a:t>1.9 Kosteusvauriorakennusten mikrobilajistoa</a:t>
            </a:r>
          </a:p>
          <a:p>
            <a:pPr marL="0" indent="0">
              <a:buNone/>
            </a:pPr>
            <a:r>
              <a:rPr lang="fi-FI" sz="1200" dirty="0"/>
              <a:t>1.10.1 </a:t>
            </a:r>
            <a:r>
              <a:rPr lang="fi-FI" sz="1200" dirty="0" err="1" smtClean="0"/>
              <a:t>Mykotoksiinit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1.10.2 </a:t>
            </a:r>
            <a:r>
              <a:rPr lang="fi-FI" sz="1200" dirty="0" err="1" smtClean="0"/>
              <a:t>MVOCit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1.10.3 </a:t>
            </a:r>
            <a:r>
              <a:rPr lang="fi-FI" sz="1200" dirty="0" err="1" smtClean="0"/>
              <a:t>Endotoksiinit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1.10.4 Muut </a:t>
            </a:r>
            <a:r>
              <a:rPr lang="fi-FI" sz="1200" dirty="0"/>
              <a:t>mikrobien </a:t>
            </a:r>
            <a:r>
              <a:rPr lang="fi-FI" sz="1200" dirty="0" smtClean="0"/>
              <a:t>rakennekomponentit</a:t>
            </a:r>
          </a:p>
          <a:p>
            <a:pPr marL="0" indent="0">
              <a:buNone/>
            </a:pPr>
            <a:r>
              <a:rPr lang="fi-FI" sz="1200" dirty="0" smtClean="0"/>
              <a:t>1.11 Muut </a:t>
            </a:r>
            <a:r>
              <a:rPr lang="fi-FI" sz="1200" dirty="0"/>
              <a:t>sisäilman kannalta erityiset </a:t>
            </a:r>
            <a:r>
              <a:rPr lang="fi-FI" sz="1200" dirty="0" smtClean="0"/>
              <a:t>mikrobit</a:t>
            </a:r>
          </a:p>
          <a:p>
            <a:pPr marL="0" indent="0">
              <a:buNone/>
            </a:pPr>
            <a:r>
              <a:rPr lang="fi-FI" sz="1200" dirty="0" smtClean="0"/>
              <a:t>1.12 Punkit </a:t>
            </a:r>
            <a:r>
              <a:rPr lang="fi-FI" sz="1200" dirty="0"/>
              <a:t>ja </a:t>
            </a:r>
            <a:r>
              <a:rPr lang="fi-FI" sz="1200" dirty="0" smtClean="0"/>
              <a:t>allergeenit</a:t>
            </a:r>
          </a:p>
          <a:p>
            <a:pPr marL="0" indent="0">
              <a:buNone/>
            </a:pPr>
            <a:r>
              <a:rPr lang="fi-FI" sz="1200" dirty="0" smtClean="0"/>
              <a:t>1.13 Sisätilojen tuholaiset</a:t>
            </a:r>
          </a:p>
          <a:p>
            <a:pPr marL="0" indent="0">
              <a:buNone/>
            </a:pPr>
            <a:r>
              <a:rPr lang="fi-FI" sz="1200" b="1" dirty="0"/>
              <a:t>2 Kemialliset </a:t>
            </a:r>
            <a:r>
              <a:rPr lang="fi-FI" sz="1200" b="1" dirty="0" smtClean="0"/>
              <a:t>epäpuhtaudet – opetussisältö</a:t>
            </a:r>
          </a:p>
          <a:p>
            <a:pPr marL="0" indent="0">
              <a:buNone/>
            </a:pPr>
            <a:r>
              <a:rPr lang="fi-FI" sz="1200" b="1" dirty="0"/>
              <a:t>3 Terveydellisen merkityksen </a:t>
            </a:r>
            <a:r>
              <a:rPr lang="fi-FI" sz="1200" b="1" dirty="0" smtClean="0"/>
              <a:t>arviointi – opetussisältö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/>
              <a:t>4 Sisäympäristön tutkimukset ja raportointi</a:t>
            </a:r>
          </a:p>
          <a:p>
            <a:pPr marL="0" indent="0">
              <a:buNone/>
            </a:pPr>
            <a:r>
              <a:rPr lang="fi-FI" sz="1200" dirty="0"/>
              <a:t>4.1 Tutkimusstrategian laatiminen</a:t>
            </a:r>
          </a:p>
          <a:p>
            <a:pPr marL="0" indent="0">
              <a:buNone/>
            </a:pPr>
            <a:r>
              <a:rPr lang="fi-FI" sz="1200" dirty="0"/>
              <a:t>4.2 Näytteenotto mikrobiologisiin analyyseihin</a:t>
            </a:r>
          </a:p>
          <a:p>
            <a:pPr marL="0" indent="0">
              <a:buNone/>
            </a:pPr>
            <a:r>
              <a:rPr lang="fi-FI" sz="1200" dirty="0"/>
              <a:t>4.3 Mikrobien analysointi</a:t>
            </a:r>
          </a:p>
          <a:p>
            <a:pPr marL="0" indent="0">
              <a:buNone/>
            </a:pPr>
            <a:r>
              <a:rPr lang="fi-FI" sz="1200" dirty="0"/>
              <a:t>4.4 Mikrobien ohjearvot ja tulosten tulkinta</a:t>
            </a:r>
          </a:p>
          <a:p>
            <a:pPr marL="0" indent="0">
              <a:buNone/>
            </a:pPr>
            <a:r>
              <a:rPr lang="fi-FI" sz="1200" dirty="0"/>
              <a:t>4.5 Riskinarviointi</a:t>
            </a:r>
          </a:p>
          <a:p>
            <a:pPr marL="0" indent="0">
              <a:buNone/>
            </a:pPr>
            <a:r>
              <a:rPr lang="fi-FI" sz="1200" dirty="0"/>
              <a:t>4.6 Sisäympäristön tutkimukset ja raportointi</a:t>
            </a:r>
          </a:p>
          <a:p>
            <a:pPr marL="0" indent="0">
              <a:buNone/>
            </a:pPr>
            <a:r>
              <a:rPr lang="fi-FI" sz="1200" b="1" dirty="0" smtClean="0"/>
              <a:t>5 </a:t>
            </a:r>
            <a:r>
              <a:rPr lang="fi-FI" sz="1200" b="1" dirty="0"/>
              <a:t>Sisäilman laadun hallinta </a:t>
            </a:r>
            <a:r>
              <a:rPr lang="fi-FI" sz="1200" b="1" dirty="0" smtClean="0"/>
              <a:t>korjausprosessissa</a:t>
            </a:r>
          </a:p>
          <a:p>
            <a:pPr marL="0" indent="0">
              <a:buNone/>
            </a:pPr>
            <a:r>
              <a:rPr lang="fi-FI" sz="1200" dirty="0"/>
              <a:t>5.1 Homekorjaustyömaan kosteuden ja puhtauden </a:t>
            </a:r>
            <a:r>
              <a:rPr lang="fi-FI" sz="1200" dirty="0" smtClean="0"/>
              <a:t>hallinta – opetussisältö</a:t>
            </a:r>
          </a:p>
          <a:p>
            <a:pPr marL="0" indent="0">
              <a:buNone/>
            </a:pPr>
            <a:r>
              <a:rPr lang="fi-FI" sz="1200" dirty="0" smtClean="0"/>
              <a:t>5.2 Homekorjauksen työsuojelunäkökohdat – opetussisältö</a:t>
            </a:r>
          </a:p>
          <a:p>
            <a:pPr marL="0" indent="0">
              <a:buNone/>
            </a:pPr>
            <a:r>
              <a:rPr lang="fi-FI" sz="1200" dirty="0" smtClean="0"/>
              <a:t>5.3 Siivous- ja homesiivous</a:t>
            </a:r>
          </a:p>
          <a:p>
            <a:pPr marL="0" indent="0">
              <a:buNone/>
            </a:pPr>
            <a:r>
              <a:rPr lang="fi-FI" sz="1200" dirty="0" smtClean="0"/>
              <a:t>5.4 Rakenteiden toimivuus</a:t>
            </a:r>
          </a:p>
          <a:p>
            <a:pPr marL="0" indent="0">
              <a:buNone/>
            </a:pPr>
            <a:r>
              <a:rPr lang="fi-FI" sz="1200" b="1" dirty="0"/>
              <a:t>6. Sisäilmasto-ongelmien hallinta </a:t>
            </a:r>
            <a:r>
              <a:rPr lang="fi-FI" sz="1200" b="1" dirty="0" smtClean="0"/>
              <a:t>yhteistyönä</a:t>
            </a:r>
          </a:p>
          <a:p>
            <a:pPr marL="0" indent="0">
              <a:buNone/>
            </a:pPr>
            <a:r>
              <a:rPr lang="fi-FI" sz="1200" dirty="0" smtClean="0"/>
              <a:t>6.1 Toimintamallit </a:t>
            </a:r>
            <a:r>
              <a:rPr lang="fi-FI" sz="1200" dirty="0"/>
              <a:t>sisäilmasto-ongelmien </a:t>
            </a:r>
            <a:r>
              <a:rPr lang="fi-FI" sz="1200" dirty="0" smtClean="0"/>
              <a:t>ratkaisemisessa – opetussisältö</a:t>
            </a:r>
          </a:p>
          <a:p>
            <a:pPr marL="0" indent="0">
              <a:buNone/>
            </a:pPr>
            <a:r>
              <a:rPr lang="fi-FI" sz="1200" dirty="0" smtClean="0"/>
              <a:t>6.2 Sisäilmaryhmätoiminta – opetussisältö</a:t>
            </a:r>
          </a:p>
          <a:p>
            <a:pPr marL="0" indent="0">
              <a:buNone/>
            </a:pPr>
            <a:r>
              <a:rPr lang="fi-FI" sz="1200" dirty="0" smtClean="0"/>
              <a:t>6.3 Viranomaistoiminta </a:t>
            </a:r>
            <a:r>
              <a:rPr lang="fi-FI" sz="1200" dirty="0"/>
              <a:t>ja </a:t>
            </a:r>
            <a:r>
              <a:rPr lang="fi-FI" sz="1200" dirty="0" smtClean="0"/>
              <a:t>yhteistyö – opetussisältö</a:t>
            </a:r>
          </a:p>
          <a:p>
            <a:pPr marL="0" indent="0">
              <a:buNone/>
            </a:pPr>
            <a:r>
              <a:rPr lang="fi-FI" sz="1200" dirty="0" smtClean="0"/>
              <a:t>6.4 Viestintä</a:t>
            </a:r>
            <a:r>
              <a:rPr lang="fi-FI" sz="1200" dirty="0"/>
              <a:t>, ml. </a:t>
            </a:r>
            <a:r>
              <a:rPr lang="fi-FI" sz="1200" dirty="0" smtClean="0"/>
              <a:t>Riskiviestintä - opetussisältö</a:t>
            </a:r>
            <a:endParaRPr lang="fi-FI" sz="1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071472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2800" i="1" smtClean="0">
                <a:ea typeface="ＭＳ Ｐゴシック" panose="020B0600070205080204" pitchFamily="34" charset="-128"/>
              </a:rPr>
              <a:t>Cladosporium cladosporioides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 fontScale="92500" lnSpcReduction="10000"/>
          </a:bodyPr>
          <a:lstStyle/>
          <a:p>
            <a:pPr marL="282575" indent="-282575" defTabSz="914400" eaLnBrk="1" hangingPunct="1"/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-6-32  </a:t>
            </a:r>
            <a:r>
              <a:rPr lang="en-US" altLang="fi-FI" sz="2400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&gt;0.85-0.90</a:t>
            </a: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leisin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ulkoilman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huippukaudella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sisäilmassa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uurina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pitoisuuksina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huippukauden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ulkopuolella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viite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kosteusongelmista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aaperässä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ja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kasvijätteessä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elintarvikkeissa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(mm.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rasvat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ntsyymejä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selluloosa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pektiinin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ligniinin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hajottamiseen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yötykäyttö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mm. E-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pillereiden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valm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</a:p>
          <a:p>
            <a:pPr marL="282575" indent="-282575" defTabSz="914400" eaLnBrk="1" hangingPunct="1"/>
            <a:r>
              <a:rPr lang="en-US" altLang="fi-FI" sz="24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llergeeniuuteiden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valmistus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diagnostiikkaa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hoitoja</a:t>
            </a:r>
            <a:r>
              <a:rPr lang="en-US" altLang="fi-FI" sz="24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4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varten</a:t>
            </a:r>
            <a:endParaRPr lang="en-US" altLang="fi-FI" sz="24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3491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7FB962-B773-40E9-8054-C583862D5903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2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Cl. cladosporioides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elposti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ilmaan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joutuvien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itiöiden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avulla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leviää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melkein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minne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tahansa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ääkaapin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home,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ikkunankarmeissa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samettipinta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papereissa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tekstiileissä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värimuutoksia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ärkeimpiä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hengitystieallergioiden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mm.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astman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aiheuttajia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ropiikissa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ihoinfektioiden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merkittäviä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metaboliitteja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4515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EBC622-BB2C-4EC5-9C37-24F719EF4CF1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3611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EEB89E-E0AF-4BC9-9657-5979B4551203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8680"/>
            <a:ext cx="7512050" cy="1143000"/>
          </a:xfrm>
        </p:spPr>
        <p:txBody>
          <a:bodyPr lIns="91431" tIns="45715" rIns="91431" bIns="45715"/>
          <a:lstStyle/>
          <a:p>
            <a:pPr eaLnBrk="1" hangingPunct="1"/>
            <a:r>
              <a:rPr lang="en-US" altLang="fi-FI" i="1" dirty="0" smtClean="0">
                <a:ea typeface="ＭＳ Ｐゴシック" panose="020B0600070205080204" pitchFamily="34" charset="-128"/>
              </a:rPr>
              <a:t>Cl. </a:t>
            </a:r>
            <a:r>
              <a:rPr lang="en-US" altLang="fi-FI" i="1" dirty="0" err="1" smtClean="0">
                <a:ea typeface="ＭＳ Ｐゴシック" panose="020B0600070205080204" pitchFamily="34" charset="-128"/>
              </a:rPr>
              <a:t>cladosporioides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(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pesäke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)</a:t>
            </a:r>
            <a:br>
              <a:rPr lang="en-US" altLang="fi-FI" dirty="0" smtClean="0">
                <a:ea typeface="ＭＳ Ｐゴシック" panose="020B0600070205080204" pitchFamily="34" charset="-128"/>
              </a:rPr>
            </a:br>
            <a:r>
              <a:rPr lang="en-US" altLang="fi-FI" i="1" dirty="0" smtClean="0">
                <a:ea typeface="ＭＳ Ｐゴシック" panose="020B0600070205080204" pitchFamily="34" charset="-128"/>
              </a:rPr>
              <a:t>Cl. </a:t>
            </a:r>
            <a:r>
              <a:rPr lang="en-US" altLang="fi-FI" i="1" dirty="0" err="1" smtClean="0">
                <a:ea typeface="ＭＳ Ｐゴシック" panose="020B0600070205080204" pitchFamily="34" charset="-128"/>
              </a:rPr>
              <a:t>sphaerospermum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(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mikrosk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.)</a:t>
            </a:r>
            <a:endParaRPr lang="fi-FI" altLang="fi-FI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5542" name="Picture 5" descr="Clacladosporio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604837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6" descr="Cladosporium-sphaerospermumcol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32369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12118"/>
      </p:ext>
    </p:extLst>
  </p:cSld>
  <p:clrMapOvr>
    <a:masterClrMapping/>
  </p:clrMapOvr>
  <p:transition spd="med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5A073A-979E-4DBE-9D78-54F7131C4347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0683" y="697617"/>
            <a:ext cx="7489824" cy="1079500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sz="3200" i="1" smtClean="0">
                <a:ea typeface="ＭＳ Ｐゴシック" panose="020B0600070205080204" pitchFamily="34" charset="-128"/>
              </a:rPr>
              <a:t>Exophiala </a:t>
            </a:r>
            <a:r>
              <a:rPr lang="fi-FI" altLang="fi-FI" sz="3200" smtClean="0">
                <a:ea typeface="ＭＳ Ｐゴシック" panose="020B0600070205080204" pitchFamily="34" charset="-128"/>
              </a:rPr>
              <a:t>sp.</a:t>
            </a:r>
          </a:p>
        </p:txBody>
      </p:sp>
      <p:pic>
        <p:nvPicPr>
          <p:cNvPr id="66566" name="Picture 5" descr="Exophiala pesä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43" y="1144484"/>
            <a:ext cx="4023533" cy="27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 descr="Exophi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43" y="3284984"/>
            <a:ext cx="4023533" cy="270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755576" y="1988840"/>
            <a:ext cx="31163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H</a:t>
            </a:r>
            <a:r>
              <a:rPr lang="fi-FI" altLang="fi-FI" sz="2000" dirty="0" smtClean="0">
                <a:solidFill>
                  <a:schemeClr val="tx1"/>
                </a:solidFill>
              </a:rPr>
              <a:t>iivamainen sekä pesäkemuodoltaan </a:t>
            </a: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 smtClean="0">
                <a:solidFill>
                  <a:schemeClr val="tx1"/>
                </a:solidFill>
              </a:rPr>
              <a:t>että </a:t>
            </a:r>
            <a:r>
              <a:rPr lang="fi-FI" altLang="fi-FI" sz="2000" dirty="0">
                <a:solidFill>
                  <a:schemeClr val="tx1"/>
                </a:solidFill>
              </a:rPr>
              <a:t>mikroskooppisesti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K</a:t>
            </a:r>
            <a:r>
              <a:rPr lang="fi-FI" altLang="fi-FI" sz="2000" dirty="0" smtClean="0">
                <a:solidFill>
                  <a:schemeClr val="tx1"/>
                </a:solidFill>
              </a:rPr>
              <a:t>osteusvaurioiden yhteydessä</a:t>
            </a: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P</a:t>
            </a:r>
            <a:r>
              <a:rPr lang="fi-FI" altLang="fi-FI" sz="2000" dirty="0" smtClean="0">
                <a:solidFill>
                  <a:schemeClr val="tx1"/>
                </a:solidFill>
              </a:rPr>
              <a:t>uumateriaali</a:t>
            </a:r>
            <a:r>
              <a:rPr lang="fi-FI" altLang="fi-FI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7398907"/>
      </p:ext>
    </p:extLst>
  </p:cSld>
  <p:clrMapOvr>
    <a:masterClrMapping/>
  </p:clrMapOvr>
  <p:transition spd="med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3200" i="1" dirty="0" smtClean="0">
                <a:ea typeface="ＭＳ Ｐゴシック" panose="020B0600070205080204" pitchFamily="34" charset="-128"/>
              </a:rPr>
              <a:t>Fusarium </a:t>
            </a:r>
            <a:r>
              <a:rPr lang="en-US" altLang="fi-FI" sz="3200" i="1" dirty="0" err="1" smtClean="0">
                <a:ea typeface="ＭＳ Ｐゴシック" panose="020B0600070205080204" pitchFamily="34" charset="-128"/>
              </a:rPr>
              <a:t>avenaceum</a:t>
            </a:r>
            <a:endParaRPr lang="en-US" altLang="fi-FI" sz="3200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-3-38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&gt;0.90-0.95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aaperässä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kasvimateriaalissa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vilja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korsirehu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osteusvaurioissa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ilmankostuttimissa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vesijärjestelmissä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tiöt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eivät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yleisiä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seita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mykotoksiineja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758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809540-AA8F-4EBC-A912-F60F70288DC6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3895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B8C2A3-BE5F-4647-AAC8-464795EC78C9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686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620688"/>
            <a:ext cx="7489824" cy="1079500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i="1" dirty="0" err="1" smtClean="0">
                <a:ea typeface="ＭＳ Ｐゴシック" panose="020B0600070205080204" pitchFamily="34" charset="-128"/>
              </a:rPr>
              <a:t>Fusarium</a:t>
            </a:r>
            <a:r>
              <a:rPr lang="fi-FI" altLang="fi-FI" i="1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sp.</a:t>
            </a:r>
          </a:p>
        </p:txBody>
      </p:sp>
      <p:pic>
        <p:nvPicPr>
          <p:cNvPr id="68614" name="Picture 5" descr="Fusarium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2" y="1988840"/>
            <a:ext cx="4357666" cy="304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6" descr="Fusariumoxyspo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48" y="980728"/>
            <a:ext cx="4103681" cy="274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7" descr="Fusariumsola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48" y="3212976"/>
            <a:ext cx="4103761" cy="274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06144"/>
      </p:ext>
    </p:extLst>
  </p:cSld>
  <p:clrMapOvr>
    <a:masterClrMapping/>
  </p:clrMapOvr>
  <p:transition spd="med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Geotrichum candidum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uuluu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hiivoihin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ptimi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25-27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&gt;0.88-0.99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maaperässä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vedessä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lintarvikkeissa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paperit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tekstiilit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kosteusvaurioissa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9635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CDF1AB-B580-465E-AE4A-7A1B45A2FA70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580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3D79B-9E89-46A9-911A-93729C943BDA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07379"/>
            <a:ext cx="7489824" cy="1079500"/>
          </a:xfrm>
        </p:spPr>
        <p:txBody>
          <a:bodyPr lIns="91431" tIns="45715" rIns="91431" bIns="45715"/>
          <a:lstStyle/>
          <a:p>
            <a:pPr eaLnBrk="1" hangingPunct="1"/>
            <a:r>
              <a:rPr lang="en-US" altLang="fi-FI" i="1" dirty="0" err="1" smtClean="0">
                <a:ea typeface="ＭＳ Ｐゴシック" panose="020B0600070205080204" pitchFamily="34" charset="-128"/>
              </a:rPr>
              <a:t>Geotrichum</a:t>
            </a:r>
            <a:r>
              <a:rPr lang="en-US" altLang="fi-FI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i="1" dirty="0" err="1" smtClean="0">
                <a:ea typeface="ＭＳ Ｐゴシック" panose="020B0600070205080204" pitchFamily="34" charset="-128"/>
              </a:rPr>
              <a:t>candidum</a:t>
            </a:r>
            <a:endParaRPr lang="fi-FI" altLang="fi-FI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70662" name="Picture 4" descr="4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"/>
          <a:stretch/>
        </p:blipFill>
        <p:spPr bwMode="auto">
          <a:xfrm>
            <a:off x="4427984" y="1340768"/>
            <a:ext cx="3314015" cy="481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5" descr="Geotrichum-spcol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8" y="1361218"/>
            <a:ext cx="3745056" cy="479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97441"/>
      </p:ext>
    </p:extLst>
  </p:cSld>
  <p:clrMapOvr>
    <a:masterClrMapping/>
  </p:clrMapOvr>
  <p:transition spd="med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3200" i="1" dirty="0" err="1" smtClean="0">
                <a:ea typeface="ＭＳ Ｐゴシック" panose="020B0600070205080204" pitchFamily="34" charset="-128"/>
              </a:rPr>
              <a:t>Paecilomyces</a:t>
            </a:r>
            <a:r>
              <a:rPr lang="en-US" altLang="fi-FI" sz="3200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3200" i="1" dirty="0" err="1" smtClean="0">
                <a:ea typeface="ＭＳ Ｐゴシック" panose="020B0600070205080204" pitchFamily="34" charset="-128"/>
              </a:rPr>
              <a:t>variotii</a:t>
            </a:r>
            <a:endParaRPr lang="en-US" altLang="fi-FI" sz="3200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ptimi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25 -35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pölyssä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ermotolerantti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ahojen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kuivaamoissa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puutavarassa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iittyy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materiaalien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lämpenemisvaiheeseen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(mm.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olki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yötykäyttö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yksisoluproteiinin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tuotantoon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ns.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Pekilo-rehu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lintarvikkeiden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pilaaja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;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juutti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paperi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PVC,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tammi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nahka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1683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88C9C4-2078-41FA-B1D8-4610FEAF2AF0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6364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2A6F0C-47A2-439A-98AF-7FB4FBD8B546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1741" y="415257"/>
            <a:ext cx="7543800" cy="642937"/>
          </a:xfrm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US" altLang="fi-FI" sz="3200" i="1" dirty="0" err="1" smtClean="0">
                <a:ea typeface="ＭＳ Ｐゴシック" panose="020B0600070205080204" pitchFamily="34" charset="-128"/>
              </a:rPr>
              <a:t>P.variotii</a:t>
            </a:r>
            <a:r>
              <a:rPr lang="en-US" altLang="fi-FI" sz="3200" dirty="0" smtClean="0">
                <a:ea typeface="ＭＳ Ｐゴシック" panose="020B0600070205080204" pitchFamily="34" charset="-128"/>
              </a:rPr>
              <a:t> (2)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41" y="1085618"/>
            <a:ext cx="4043362" cy="2303463"/>
          </a:xfrm>
        </p:spPr>
        <p:txBody>
          <a:bodyPr lIns="90488" tIns="44450" rIns="90488" bIns="44450">
            <a:normAutofit/>
          </a:bodyPr>
          <a:lstStyle/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iheuttaa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allergista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alveoliittia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pportunisti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patogeeni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uottaa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sieniantibiootteja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ykotoksiinin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tuottaja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271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719263"/>
            <a:ext cx="4038600" cy="4411662"/>
          </a:xfrm>
        </p:spPr>
        <p:txBody>
          <a:bodyPr lIns="91431" tIns="45715" rIns="91431" bIns="45715"/>
          <a:lstStyle/>
          <a:p>
            <a:pPr marL="282575" indent="-282575" defTabSz="914400" eaLnBrk="1" hangingPunct="1"/>
            <a:endParaRPr lang="fi-FI" altLang="fi-FI" sz="300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pic>
        <p:nvPicPr>
          <p:cNvPr id="72712" name="Picture 4" descr="Paecilomycesvariot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06" y="436640"/>
            <a:ext cx="412425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6" descr="Paecilomyces-spcol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8" y="3295297"/>
            <a:ext cx="3284985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7537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494604" y="361937"/>
            <a:ext cx="7489824" cy="1079500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i="1" dirty="0" err="1" smtClean="0">
                <a:ea typeface="ＭＳ Ｐゴシック" panose="020B0600070205080204" pitchFamily="34" charset="-128"/>
              </a:rPr>
              <a:t>Absidia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 sp. </a:t>
            </a:r>
          </a:p>
        </p:txBody>
      </p:sp>
      <p:pic>
        <p:nvPicPr>
          <p:cNvPr id="34822" name="Picture 6" descr="Absi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9684"/>
            <a:ext cx="2152760" cy="3239641"/>
          </a:xfrm>
        </p:spPr>
      </p:pic>
      <p:sp>
        <p:nvSpPr>
          <p:cNvPr id="34819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20F296-1EB8-4CE1-A6B1-B3028C90DCCD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pic>
        <p:nvPicPr>
          <p:cNvPr id="34823" name="Picture 7" descr="Absidia corymbif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77" y="531712"/>
            <a:ext cx="36496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61724" y="1845422"/>
            <a:ext cx="32781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1800" dirty="0">
                <a:solidFill>
                  <a:schemeClr val="tx1"/>
                </a:solidFill>
              </a:rPr>
              <a:t>K</a:t>
            </a:r>
            <a:r>
              <a:rPr lang="fi-FI" altLang="fi-FI" sz="1800" dirty="0" smtClean="0">
                <a:solidFill>
                  <a:schemeClr val="tx1"/>
                </a:solidFill>
              </a:rPr>
              <a:t>uuluu </a:t>
            </a:r>
            <a:r>
              <a:rPr lang="fi-FI" altLang="fi-FI" sz="1800" dirty="0" err="1">
                <a:solidFill>
                  <a:schemeClr val="tx1"/>
                </a:solidFill>
              </a:rPr>
              <a:t>zygomykeetteihin</a:t>
            </a:r>
            <a:endParaRPr lang="fi-FI" altLang="fi-FI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1800" dirty="0">
                <a:solidFill>
                  <a:schemeClr val="tx1"/>
                </a:solidFill>
              </a:rPr>
              <a:t>T</a:t>
            </a:r>
            <a:r>
              <a:rPr lang="fi-FI" altLang="fi-FI" sz="1800" dirty="0" smtClean="0">
                <a:solidFill>
                  <a:schemeClr val="tx1"/>
                </a:solidFill>
              </a:rPr>
              <a:t>uottaa </a:t>
            </a:r>
            <a:r>
              <a:rPr lang="fi-FI" altLang="fi-FI" sz="1800" dirty="0">
                <a:solidFill>
                  <a:schemeClr val="tx1"/>
                </a:solidFill>
              </a:rPr>
              <a:t>suuren määrän </a:t>
            </a:r>
            <a:r>
              <a:rPr lang="fi-FI" altLang="fi-FI" sz="1800" dirty="0" err="1">
                <a:solidFill>
                  <a:schemeClr val="tx1"/>
                </a:solidFill>
              </a:rPr>
              <a:t>sporangiosporeja</a:t>
            </a:r>
            <a:r>
              <a:rPr lang="fi-FI" altLang="fi-FI" sz="1800" dirty="0">
                <a:solidFill>
                  <a:schemeClr val="tx1"/>
                </a:solidFill>
              </a:rPr>
              <a:t> eli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1800" dirty="0">
                <a:solidFill>
                  <a:schemeClr val="tx1"/>
                </a:solidFill>
              </a:rPr>
              <a:t>pesäkeitiöitä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1800" dirty="0">
                <a:solidFill>
                  <a:schemeClr val="tx1"/>
                </a:solidFill>
              </a:rPr>
              <a:t>P</a:t>
            </a:r>
            <a:r>
              <a:rPr lang="fi-FI" altLang="fi-FI" sz="1800" dirty="0" smtClean="0">
                <a:solidFill>
                  <a:schemeClr val="tx1"/>
                </a:solidFill>
              </a:rPr>
              <a:t>esäkkeet </a:t>
            </a:r>
            <a:r>
              <a:rPr lang="fi-FI" altLang="fi-FI" sz="1800" dirty="0">
                <a:solidFill>
                  <a:schemeClr val="tx1"/>
                </a:solidFill>
              </a:rPr>
              <a:t>vaaleita, pumpulimaisia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1800" dirty="0">
                <a:solidFill>
                  <a:schemeClr val="tx1"/>
                </a:solidFill>
              </a:rPr>
              <a:t>K</a:t>
            </a:r>
            <a:r>
              <a:rPr lang="fi-FI" altLang="fi-FI" sz="1800" dirty="0" smtClean="0">
                <a:solidFill>
                  <a:schemeClr val="tx1"/>
                </a:solidFill>
              </a:rPr>
              <a:t>orkea </a:t>
            </a:r>
            <a:r>
              <a:rPr lang="fi-FI" altLang="fi-FI" sz="1800" dirty="0">
                <a:solidFill>
                  <a:schemeClr val="tx1"/>
                </a:solidFill>
              </a:rPr>
              <a:t>vesiaktiivisuusvaatimus</a:t>
            </a: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1800" dirty="0">
                <a:solidFill>
                  <a:schemeClr val="tx1"/>
                </a:solidFill>
              </a:rPr>
              <a:t>K</a:t>
            </a:r>
            <a:r>
              <a:rPr lang="fi-FI" altLang="fi-FI" sz="1800" dirty="0" smtClean="0">
                <a:solidFill>
                  <a:schemeClr val="tx1"/>
                </a:solidFill>
              </a:rPr>
              <a:t>ostea </a:t>
            </a:r>
            <a:r>
              <a:rPr lang="fi-FI" altLang="fi-FI" sz="1800" dirty="0">
                <a:solidFill>
                  <a:schemeClr val="tx1"/>
                </a:solidFill>
              </a:rPr>
              <a:t>betoni?</a:t>
            </a:r>
          </a:p>
        </p:txBody>
      </p:sp>
    </p:spTree>
    <p:extLst>
      <p:ext uri="{BB962C8B-B14F-4D97-AF65-F5344CB8AC3E}">
        <p14:creationId xmlns:p14="http://schemas.microsoft.com/office/powerpoint/2010/main" val="2612104907"/>
      </p:ext>
    </p:extLst>
  </p:cSld>
  <p:clrMapOvr>
    <a:masterClrMapping/>
  </p:clrMapOvr>
  <p:transition spd="med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Penicillium brevicompactum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0-37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&gt;0.90-0.95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maaperässä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elintarvikkeissa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kompostijätteessä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huonepölyssä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osteusvaurioituneissa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rakenteissa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sisäilman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omeen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haju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oksiinin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tuottaja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3731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AACC21-CEB5-451A-89AF-8FDC85DB3424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618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A3F304-6FA8-491D-BC9F-A4B133B7FD7B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76672"/>
            <a:ext cx="7543800" cy="868363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i="1" smtClean="0">
                <a:ea typeface="ＭＳ Ｐゴシック" panose="020B0600070205080204" pitchFamily="34" charset="-128"/>
              </a:rPr>
              <a:t>Penicillium</a:t>
            </a:r>
            <a:r>
              <a:rPr lang="fi-FI" altLang="fi-FI" smtClean="0">
                <a:ea typeface="ＭＳ Ｐゴシック" panose="020B0600070205080204" pitchFamily="34" charset="-128"/>
              </a:rPr>
              <a:t> spp.</a:t>
            </a:r>
          </a:p>
        </p:txBody>
      </p:sp>
      <p:pic>
        <p:nvPicPr>
          <p:cNvPr id="74758" name="Picture 5" descr="Penicilliumsp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9610"/>
            <a:ext cx="3512632" cy="248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6" descr="Penmarneffeico´l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8979"/>
            <a:ext cx="3809578" cy="255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7" descr="Penmarneffeimi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08" y="1539610"/>
            <a:ext cx="3335966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155636"/>
      </p:ext>
    </p:extLst>
  </p:cSld>
  <p:clrMapOvr>
    <a:masterClrMapping/>
  </p:clrMapOvr>
  <p:transition spd="med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3200" i="1" smtClean="0">
                <a:ea typeface="ＭＳ Ｐゴシック" panose="020B0600070205080204" pitchFamily="34" charset="-128"/>
              </a:rPr>
              <a:t>Phialophora bubakii</a:t>
            </a:r>
            <a:r>
              <a:rPr lang="en-US" altLang="fi-FI" sz="430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3-35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&gt;0.90-0.95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maaperässä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lahoavassa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puumateriaalissa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ilmankostuttumissa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vesijärjestelmissä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osteusvaurioituneissa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materiaaleissa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ellulolyyttinen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5779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861973-1548-47EE-A88C-C1FC85D25D0A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3288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EE0845-9E65-4BAB-99AA-BADC2E462685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fi-FI" altLang="fi-FI" i="1" smtClean="0">
                <a:ea typeface="ＭＳ Ｐゴシック" panose="020B0600070205080204" pitchFamily="34" charset="-128"/>
              </a:rPr>
              <a:t>Phialophora</a:t>
            </a:r>
            <a:r>
              <a:rPr lang="fi-FI" altLang="fi-FI" smtClean="0">
                <a:ea typeface="ＭＳ Ｐゴシック" panose="020B0600070205080204" pitchFamily="34" charset="-128"/>
              </a:rPr>
              <a:t> spp.</a:t>
            </a:r>
          </a:p>
        </p:txBody>
      </p:sp>
      <p:pic>
        <p:nvPicPr>
          <p:cNvPr id="76806" name="Picture 5" descr="Phialophoraverruc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766446"/>
            <a:ext cx="43926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6" descr="Phialverrucosami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6446"/>
            <a:ext cx="42259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7" descr="Phialophorabubaki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65" y="3068960"/>
            <a:ext cx="2088070" cy="28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48541"/>
      </p:ext>
    </p:extLst>
  </p:cSld>
  <p:clrMapOvr>
    <a:masterClrMapping/>
  </p:clrMapOvr>
  <p:transition spd="med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Phoma macrostoma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4-35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&gt;0.90-0.95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aaperässä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pinnalla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elintarvikkeita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tiöt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ulkoilmassa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yleisiä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sisäilmassa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harvinaisia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osteusvaurioiden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yhteydessä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paperin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maalin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betonin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pinnalla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782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4CC0FF-0D69-4477-B010-02A1712D9672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352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8CA542-CC5F-44FA-BC56-6102FB58F452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7885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47449" y="2348880"/>
            <a:ext cx="3106737" cy="1417638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i="1" dirty="0" err="1" smtClean="0">
                <a:ea typeface="ＭＳ Ｐゴシック" panose="020B0600070205080204" pitchFamily="34" charset="-128"/>
              </a:rPr>
              <a:t>Phoma</a:t>
            </a:r>
            <a:r>
              <a:rPr lang="fi-FI" altLang="fi-FI" i="1" dirty="0" smtClean="0">
                <a:ea typeface="ＭＳ Ｐゴシック" panose="020B0600070205080204" pitchFamily="34" charset="-128"/>
              </a:rPr>
              <a:t> </a:t>
            </a:r>
            <a:br>
              <a:rPr lang="fi-FI" altLang="fi-FI" i="1" dirty="0" smtClean="0">
                <a:ea typeface="ＭＳ Ｐゴシック" panose="020B0600070205080204" pitchFamily="34" charset="-128"/>
              </a:rPr>
            </a:br>
            <a:r>
              <a:rPr lang="fi-FI" altLang="fi-FI" i="1" dirty="0" err="1" smtClean="0">
                <a:ea typeface="ＭＳ Ｐゴシック" panose="020B0600070205080204" pitchFamily="34" charset="-128"/>
              </a:rPr>
              <a:t>herbarum</a:t>
            </a:r>
            <a:endParaRPr lang="fi-FI" altLang="fi-FI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78854" name="Picture 5" descr="Phomaherbarummi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55" y="345552"/>
            <a:ext cx="4603845" cy="619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797199"/>
      </p:ext>
    </p:extLst>
  </p:cSld>
  <p:clrMapOvr>
    <a:masterClrMapping/>
  </p:clrMapOvr>
  <p:transition spd="med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CFC61A-59FE-4D52-8584-9C8389CD0C02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798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722313"/>
            <a:ext cx="7543800" cy="858837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fi-FI" i="1" dirty="0" err="1" smtClean="0">
                <a:ea typeface="ＭＳ Ｐゴシック" panose="020B0600070205080204" pitchFamily="34" charset="-128"/>
              </a:rPr>
              <a:t>Rhodotorula</a:t>
            </a:r>
            <a:r>
              <a:rPr lang="en-US" altLang="fi-FI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i="1" dirty="0" err="1" smtClean="0">
                <a:ea typeface="ＭＳ Ｐゴシック" panose="020B0600070205080204" pitchFamily="34" charset="-128"/>
              </a:rPr>
              <a:t>glutinis</a:t>
            </a:r>
            <a:endParaRPr lang="en-US" altLang="fi-FI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798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1627188"/>
            <a:ext cx="4286250" cy="3365500"/>
          </a:xfrm>
        </p:spPr>
        <p:txBody>
          <a:bodyPr lIns="90488" tIns="44450" rIns="90488" bIns="44450">
            <a:normAutofit/>
          </a:bodyPr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0-45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&gt;0.88-0.99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uuluu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hiivoihin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leisin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sisäilman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hiiva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ärkätiloissa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vesijärjestelmissä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pic>
        <p:nvPicPr>
          <p:cNvPr id="79880" name="Picture 5" descr="Rhodotorulaglutinispesä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22" y="1056189"/>
            <a:ext cx="403225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6" descr="rhodotorulami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2172598" cy="217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92181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3AF55B-9894-4DF5-93F5-360AB7DC2271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817" y="419894"/>
            <a:ext cx="7543800" cy="858837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fi-FI" i="1" dirty="0" err="1" smtClean="0">
                <a:ea typeface="ＭＳ Ｐゴシック" panose="020B0600070205080204" pitchFamily="34" charset="-128"/>
              </a:rPr>
              <a:t>Scopulariopsis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sp.</a:t>
            </a:r>
          </a:p>
        </p:txBody>
      </p:sp>
      <p:sp>
        <p:nvSpPr>
          <p:cNvPr id="8090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22425"/>
            <a:ext cx="3826768" cy="4281488"/>
          </a:xfrm>
        </p:spPr>
        <p:txBody>
          <a:bodyPr lIns="91431" tIns="45715" rIns="91431" bIns="45715"/>
          <a:lstStyle/>
          <a:p>
            <a:pPr marL="282575" indent="-282575" defTabSz="914400" eaLnBrk="1" hangingPunct="1">
              <a:lnSpc>
                <a:spcPct val="80000"/>
              </a:lnSpc>
            </a:pPr>
            <a:r>
              <a:rPr lang="fi-FI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fi-FI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esofiili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24-30 </a:t>
            </a:r>
            <a:r>
              <a:rPr lang="fi-FI" altLang="fi-FI" sz="2000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fi-FI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fi-FI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>
              <a:lnSpc>
                <a:spcPct val="80000"/>
              </a:lnSpc>
            </a:pPr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ämpötila-alue leveä 5-37 </a:t>
            </a:r>
            <a:r>
              <a:rPr lang="fi-FI" altLang="fi-FI" sz="2000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fi-FI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fi-FI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defTabSz="914400" eaLnBrk="1" hangingPunct="1">
              <a:lnSpc>
                <a:spcPct val="80000"/>
              </a:lnSpc>
            </a:pPr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aaperässä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puussa viljoissa, hedelmissä, eläintuotteissa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osteusvauriomateriaaleissa 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(puu, betoni)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mmoniakkimainen 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haju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 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kasvaa maaleissa, joissa on arseenipitoisia yhdisteitä (ks. Napoleonin kuolema)</a:t>
            </a:r>
          </a:p>
        </p:txBody>
      </p:sp>
      <p:pic>
        <p:nvPicPr>
          <p:cNvPr id="80903" name="Picture 8" descr="Scopulariopsis pesä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62" y="730442"/>
            <a:ext cx="4032448" cy="267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9" descr="Sc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62" y="3409860"/>
            <a:ext cx="4032448" cy="26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8155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dirty="0" err="1" smtClean="0">
                <a:ea typeface="ＭＳ Ｐゴシック" panose="020B0600070205080204" pitchFamily="34" charset="-128"/>
              </a:rPr>
              <a:t>Sporobolomyces</a:t>
            </a:r>
            <a:r>
              <a:rPr lang="en-US" altLang="fi-FI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i="1" dirty="0" err="1" smtClean="0">
                <a:ea typeface="ＭＳ Ｐゴシック" panose="020B0600070205080204" pitchFamily="34" charset="-128"/>
              </a:rPr>
              <a:t>salmonicolor</a:t>
            </a:r>
            <a:endParaRPr lang="en-US" altLang="fi-FI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81926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0-45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&gt;0.88-0.99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asvien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pinnoilla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patogeeneja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uuluu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hiivoihin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Ballistosporit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  “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sinkoitiöt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lmankostutusjärjestelmissä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osteusvaurioissa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ahd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hengitystieallergioiden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aiheuttaja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jotkut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opportunisteja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patogeeneja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81923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C119CF-CF9D-4FB7-BC8A-1FD4CD455FCF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4148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fi-FI" altLang="fi-FI" i="1" dirty="0" err="1" smtClean="0">
                <a:ea typeface="ＭＳ Ｐゴシック" panose="020B0600070205080204" pitchFamily="34" charset="-128"/>
              </a:rPr>
              <a:t>Sporobolomyces</a:t>
            </a:r>
            <a:r>
              <a:rPr lang="fi-FI" altLang="fi-FI" i="1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i="1" dirty="0" err="1" smtClean="0">
                <a:ea typeface="ＭＳ Ｐゴシック" panose="020B0600070205080204" pitchFamily="34" charset="-128"/>
              </a:rPr>
              <a:t>salmonicolor</a:t>
            </a:r>
            <a:endParaRPr lang="fi-FI" altLang="fi-FI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8294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80436E-BD64-440A-9A23-0BD3818A8BFE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pic>
        <p:nvPicPr>
          <p:cNvPr id="82950" name="Picture 5" descr="Sporobolomy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0" y="1600515"/>
            <a:ext cx="6510338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941496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687FA3-0E4C-4B3B-92A8-F707DEB5A4D2}" type="slidenum">
              <a:rPr lang="fi-FI" altLang="fi-FI" sz="90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i-FI" altLang="fi-FI" sz="9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fi-FI" altLang="fi-FI" i="1" dirty="0" err="1" smtClean="0">
                <a:ea typeface="ＭＳ Ｐゴシック" panose="020B0600070205080204" pitchFamily="34" charset="-128"/>
              </a:rPr>
              <a:t>Mucor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 sp. 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539552" y="1598630"/>
            <a:ext cx="36210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K</a:t>
            </a:r>
            <a:r>
              <a:rPr lang="fi-FI" altLang="fi-FI" sz="2000" dirty="0" smtClean="0">
                <a:solidFill>
                  <a:schemeClr val="tx1"/>
                </a:solidFill>
              </a:rPr>
              <a:t>uuluu </a:t>
            </a:r>
            <a:r>
              <a:rPr lang="fi-FI" altLang="fi-FI" sz="2000" dirty="0" err="1">
                <a:solidFill>
                  <a:schemeClr val="tx1"/>
                </a:solidFill>
              </a:rPr>
              <a:t>zygomykeetteihin</a:t>
            </a:r>
            <a:endParaRPr lang="fi-FI" altLang="fi-FI" sz="200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T</a:t>
            </a:r>
            <a:r>
              <a:rPr lang="fi-FI" altLang="fi-FI" sz="2000" dirty="0" smtClean="0">
                <a:solidFill>
                  <a:schemeClr val="tx1"/>
                </a:solidFill>
              </a:rPr>
              <a:t>uottaa </a:t>
            </a:r>
            <a:r>
              <a:rPr lang="fi-FI" altLang="fi-FI" sz="2000" dirty="0">
                <a:solidFill>
                  <a:schemeClr val="tx1"/>
                </a:solidFill>
              </a:rPr>
              <a:t>suuren määrän   </a:t>
            </a:r>
            <a:r>
              <a:rPr lang="fi-FI" altLang="fi-FI" sz="2000" dirty="0" err="1">
                <a:solidFill>
                  <a:schemeClr val="tx1"/>
                </a:solidFill>
              </a:rPr>
              <a:t>sporangiosporeja</a:t>
            </a:r>
            <a:r>
              <a:rPr lang="fi-FI" altLang="fi-FI" sz="2000" dirty="0">
                <a:solidFill>
                  <a:schemeClr val="tx1"/>
                </a:solidFill>
              </a:rPr>
              <a:t> eli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pesäkeitiöitä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P</a:t>
            </a:r>
            <a:r>
              <a:rPr lang="fi-FI" altLang="fi-FI" sz="2000" dirty="0" smtClean="0">
                <a:solidFill>
                  <a:schemeClr val="tx1"/>
                </a:solidFill>
              </a:rPr>
              <a:t>esäkkeet </a:t>
            </a:r>
            <a:r>
              <a:rPr lang="fi-FI" altLang="fi-FI" sz="2000" dirty="0">
                <a:solidFill>
                  <a:schemeClr val="tx1"/>
                </a:solidFill>
              </a:rPr>
              <a:t>vaaleita, pumpulimaisia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K</a:t>
            </a:r>
            <a:r>
              <a:rPr lang="fi-FI" altLang="fi-FI" sz="2000" dirty="0" smtClean="0">
                <a:solidFill>
                  <a:schemeClr val="tx1"/>
                </a:solidFill>
              </a:rPr>
              <a:t>orkea </a:t>
            </a:r>
            <a:r>
              <a:rPr lang="fi-FI" altLang="fi-FI" sz="2000" dirty="0">
                <a:solidFill>
                  <a:schemeClr val="tx1"/>
                </a:solidFill>
              </a:rPr>
              <a:t>vesiaktiivisuusvaatimus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K</a:t>
            </a:r>
            <a:r>
              <a:rPr lang="fi-FI" altLang="fi-FI" sz="2000" dirty="0" smtClean="0">
                <a:solidFill>
                  <a:schemeClr val="tx1"/>
                </a:solidFill>
              </a:rPr>
              <a:t>ostea </a:t>
            </a:r>
            <a:r>
              <a:rPr lang="fi-FI" altLang="fi-FI" sz="2000" dirty="0">
                <a:solidFill>
                  <a:schemeClr val="tx1"/>
                </a:solidFill>
              </a:rPr>
              <a:t>betoni?</a:t>
            </a:r>
          </a:p>
        </p:txBody>
      </p:sp>
      <p:pic>
        <p:nvPicPr>
          <p:cNvPr id="35847" name="Picture 7" descr="Mucor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6250"/>
            <a:ext cx="38481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801230"/>
      </p:ext>
    </p:extLst>
  </p:cSld>
  <p:clrMapOvr>
    <a:masterClrMapping/>
  </p:clrMapOvr>
  <p:transition spd="med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3200" i="1" smtClean="0">
                <a:ea typeface="ＭＳ Ｐゴシック" panose="020B0600070205080204" pitchFamily="34" charset="-128"/>
              </a:rPr>
              <a:t>Stachybotrys atra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2 - 40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vaatii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runsaasti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kosteutta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rittäin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sellulolyyttinen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aaperässä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paperilla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tekstiileissä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kuolleella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kasvimateriaalilla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rakennusmateriaaleilla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(mm.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kipsilevyn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pahvi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otentiaali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mykotoksiinin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tuottaja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iho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 ja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limakalvoärsytysoireita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alentaa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immuunivastetta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seita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toksiineja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hyvin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stabiileja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83971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0CFB87-B833-4F15-9456-935F7D214B56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4184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4411EA-12D4-4760-A20C-59DA34F5781E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849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fi-FI" altLang="fi-FI" i="1" smtClean="0">
                <a:ea typeface="ＭＳ Ｐゴシック" panose="020B0600070205080204" pitchFamily="34" charset="-128"/>
              </a:rPr>
              <a:t>Stachybotrys sp.</a:t>
            </a:r>
          </a:p>
        </p:txBody>
      </p:sp>
      <p:pic>
        <p:nvPicPr>
          <p:cNvPr id="84998" name="Picture 5" descr="StachybotrysAtra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27196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6" descr="Stachybotry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62" y="548680"/>
            <a:ext cx="3706120" cy="540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015908"/>
      </p:ext>
    </p:extLst>
  </p:cSld>
  <p:clrMapOvr>
    <a:masterClrMapping/>
  </p:clrMapOvr>
  <p:transition spd="med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Streptomyces</a:t>
            </a:r>
          </a:p>
        </p:txBody>
      </p:sp>
      <p:sp>
        <p:nvSpPr>
          <p:cNvPr id="86022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13-40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&gt;0.90-.095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uuluu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bakteereihin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maaperässä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hajoavassa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kasvimateriaalissa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hakkeelle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mm.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oljelle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tyypillinen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osteusvaurioituneissa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rakennusmateriaaleissa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eosmiinin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tuottaja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mullan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haju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ellulolyyttinen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onet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tuottavat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antibiootteja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86019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982F7B-A679-4931-8576-7DB2EB4B6417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7325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7" descr="Stmcoelicolorsp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33" y="3151541"/>
            <a:ext cx="37528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11E064-8870-4242-96DA-DE6C6E523253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3875088" cy="1143000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i="1" smtClean="0">
                <a:ea typeface="ＭＳ Ｐゴシック" panose="020B0600070205080204" pitchFamily="34" charset="-128"/>
              </a:rPr>
              <a:t>Str. coelicolor</a:t>
            </a:r>
          </a:p>
        </p:txBody>
      </p:sp>
      <p:pic>
        <p:nvPicPr>
          <p:cNvPr id="87046" name="Picture 5" descr="Stmcoelicolorcol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4718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6" descr="Stmacoelicolormi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50" y="1403350"/>
            <a:ext cx="3752850" cy="24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683851"/>
      </p:ext>
    </p:extLst>
  </p:cSld>
  <p:clrMapOvr>
    <a:masterClrMapping/>
  </p:clrMapOvr>
  <p:transition spd="med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Trichoderma viride</a:t>
            </a:r>
          </a:p>
        </p:txBody>
      </p:sp>
      <p:sp>
        <p:nvSpPr>
          <p:cNvPr id="88070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0-37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esiaktiivisuus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&gt;0.90-0.95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maaperäsieni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ahvasti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sellulolyyttinen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aatuneilla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tuoreessa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sahoilla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kosteusvaurioissa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yötykäyttö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entsyymit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elintarviketeollisuudessa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ostuneet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puurakenteet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allergiaa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ykotoksiinien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tuottaja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oidenkin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metaboliittien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vaikutukset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samantyyppisiä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i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  <a:r>
              <a:rPr lang="en-US" altLang="fi-FI" i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atra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toksiinien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8806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CE0F7E-66D6-45BC-9DD4-D47BE4B6C84C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5472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CAF657-BC0A-4148-8FAC-418533D7637D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8909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0815" y="299567"/>
            <a:ext cx="7543800" cy="930275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i="1" dirty="0" err="1" smtClean="0">
                <a:ea typeface="ＭＳ Ｐゴシック" panose="020B0600070205080204" pitchFamily="34" charset="-128"/>
              </a:rPr>
              <a:t>Trichoderma</a:t>
            </a:r>
            <a:r>
              <a:rPr lang="fi-FI" altLang="fi-FI" i="1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sp.</a:t>
            </a:r>
          </a:p>
        </p:txBody>
      </p:sp>
      <p:pic>
        <p:nvPicPr>
          <p:cNvPr id="89094" name="Picture 5" descr="TrichodermaViride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9926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6" descr="Trichoderma harzianummi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15" y="2708920"/>
            <a:ext cx="49450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856659"/>
      </p:ext>
    </p:extLst>
  </p:cSld>
  <p:clrMapOvr>
    <a:masterClrMapping/>
  </p:clrMapOvr>
  <p:transition spd="med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i="1" smtClean="0">
                <a:ea typeface="ＭＳ Ｐゴシック" panose="020B0600070205080204" pitchFamily="34" charset="-128"/>
              </a:rPr>
              <a:t>Tritirachium roseum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havaittu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joissakin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kosteusvauriorakennuksissa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joko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valtaitiönä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materiaaleista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tietoa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mykotoksiineista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eikä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muista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haitallisista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aineenvaihduntatuotteista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tiöt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noin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2x3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mikrometriä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joten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pääsevät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helposti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keuhkorakkuloihin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90115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DD2CD1-4A6F-4DBA-A043-E2F8A379E18B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437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427993"/>
            <a:ext cx="7489824" cy="1079500"/>
          </a:xfrm>
        </p:spPr>
        <p:txBody>
          <a:bodyPr lIns="91431" tIns="45715" rIns="91431" bIns="45715">
            <a:normAutofit/>
          </a:bodyPr>
          <a:lstStyle/>
          <a:p>
            <a:pPr eaLnBrk="1" hangingPunct="1"/>
            <a:r>
              <a:rPr lang="fi-FI" altLang="fi-FI" i="1" dirty="0" err="1" smtClean="0">
                <a:ea typeface="ＭＳ Ｐゴシック" panose="020B0600070205080204" pitchFamily="34" charset="-128"/>
              </a:rPr>
              <a:t>Tritirachium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 sp.</a:t>
            </a:r>
            <a:br>
              <a:rPr lang="fi-FI" altLang="fi-FI" dirty="0" smtClean="0">
                <a:ea typeface="ＭＳ Ｐゴシック" panose="020B0600070205080204" pitchFamily="34" charset="-128"/>
              </a:rPr>
            </a:br>
            <a:r>
              <a:rPr lang="fi-FI" altLang="fi-FI" i="1" dirty="0" err="1" smtClean="0">
                <a:ea typeface="ＭＳ Ｐゴシック" panose="020B0600070205080204" pitchFamily="34" charset="-128"/>
              </a:rPr>
              <a:t>Engyodontium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 sp.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91139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CCF200-FF4D-4969-B0C6-3685A10F8E13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pic>
        <p:nvPicPr>
          <p:cNvPr id="91142" name="Picture 6" descr="Enguodontiumalbummic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/>
          <a:stretch/>
        </p:blipFill>
        <p:spPr bwMode="auto">
          <a:xfrm>
            <a:off x="2762250" y="1760484"/>
            <a:ext cx="6381750" cy="822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 descr="Tritirachium-sp-condioph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0484"/>
            <a:ext cx="6308410" cy="52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03131"/>
      </p:ext>
    </p:extLst>
  </p:cSld>
  <p:clrMapOvr>
    <a:masterClrMapping/>
  </p:clrMapOvr>
  <p:transition spd="med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56BA61-07A7-4E89-946C-C76B726BA1A3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921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1591" y="116632"/>
            <a:ext cx="4114800" cy="1143000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sz="3200" i="1" dirty="0" err="1" smtClean="0">
                <a:ea typeface="ＭＳ Ｐゴシック" panose="020B0600070205080204" pitchFamily="34" charset="-128"/>
              </a:rPr>
              <a:t>Ulocladium</a:t>
            </a:r>
            <a:endParaRPr lang="fi-FI" altLang="fi-FI" sz="3200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92166" name="Text Box 5"/>
          <p:cNvSpPr txBox="1">
            <a:spLocks noChangeArrowheads="1"/>
          </p:cNvSpPr>
          <p:nvPr/>
        </p:nvSpPr>
        <p:spPr bwMode="auto">
          <a:xfrm>
            <a:off x="685825" y="1412776"/>
            <a:ext cx="41433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  <a:latin typeface="+mj-lt"/>
              </a:rPr>
              <a:t>M</a:t>
            </a:r>
            <a:r>
              <a:rPr lang="fi-FI" altLang="fi-FI" sz="2000" dirty="0" smtClean="0">
                <a:solidFill>
                  <a:schemeClr val="tx1"/>
                </a:solidFill>
                <a:latin typeface="+mj-lt"/>
              </a:rPr>
              <a:t>uistuttaa sekä pesäkkeeltään </a:t>
            </a:r>
            <a:r>
              <a:rPr lang="fi-FI" altLang="fi-FI" sz="2000" dirty="0">
                <a:solidFill>
                  <a:schemeClr val="tx1"/>
                </a:solidFill>
                <a:latin typeface="+mj-lt"/>
              </a:rPr>
              <a:t>että </a:t>
            </a:r>
            <a:r>
              <a:rPr lang="fi-FI" altLang="fi-FI" sz="2000" dirty="0" smtClean="0">
                <a:solidFill>
                  <a:schemeClr val="tx1"/>
                </a:solidFill>
                <a:latin typeface="+mj-lt"/>
              </a:rPr>
              <a:t> mikroskooppiselta </a:t>
            </a:r>
            <a:r>
              <a:rPr lang="fi-FI" altLang="fi-FI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i-FI" altLang="fi-FI" sz="2000" dirty="0" smtClean="0">
                <a:solidFill>
                  <a:schemeClr val="tx1"/>
                </a:solidFill>
                <a:latin typeface="+mj-lt"/>
              </a:rPr>
              <a:t>rakenteeltaan </a:t>
            </a:r>
            <a:r>
              <a:rPr lang="fi-FI" altLang="fi-FI" sz="2000" i="1" dirty="0" err="1">
                <a:solidFill>
                  <a:schemeClr val="tx1"/>
                </a:solidFill>
                <a:latin typeface="+mj-lt"/>
              </a:rPr>
              <a:t>Alternaria</a:t>
            </a:r>
            <a:r>
              <a:rPr lang="fi-FI" altLang="fi-FI" sz="2000" dirty="0" err="1">
                <a:solidFill>
                  <a:schemeClr val="tx1"/>
                </a:solidFill>
                <a:latin typeface="+mj-lt"/>
              </a:rPr>
              <a:t>a</a:t>
            </a:r>
            <a:endParaRPr lang="fi-FI" altLang="fi-FI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  <a:latin typeface="+mj-lt"/>
              </a:rPr>
              <a:t>K</a:t>
            </a:r>
            <a:r>
              <a:rPr lang="fi-FI" altLang="fi-FI" sz="2000" dirty="0" smtClean="0">
                <a:solidFill>
                  <a:schemeClr val="tx1"/>
                </a:solidFill>
                <a:latin typeface="+mj-lt"/>
              </a:rPr>
              <a:t>osteusvaurioiden yhteydessä eristeissä </a:t>
            </a:r>
            <a:r>
              <a:rPr lang="fi-FI" altLang="fi-FI" sz="2000" dirty="0">
                <a:solidFill>
                  <a:schemeClr val="tx1"/>
                </a:solidFill>
                <a:latin typeface="+mj-lt"/>
              </a:rPr>
              <a:t>ja puu- tai </a:t>
            </a:r>
            <a:r>
              <a:rPr lang="fi-FI" altLang="fi-FI" sz="2000" dirty="0" smtClean="0">
                <a:solidFill>
                  <a:schemeClr val="tx1"/>
                </a:solidFill>
                <a:latin typeface="+mj-lt"/>
              </a:rPr>
              <a:t>paperimateriaaleissa</a:t>
            </a:r>
            <a:endParaRPr lang="fi-FI" altLang="fi-FI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2167" name="Picture 6" descr="Ulocla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6677"/>
            <a:ext cx="3540894" cy="528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518287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fi-FI" sz="3200" i="1" smtClean="0">
                <a:ea typeface="ＭＳ Ｐゴシック" panose="020B0600070205080204" pitchFamily="34" charset="-128"/>
              </a:rPr>
              <a:t>Rhizopus nigricans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282575" indent="-282575" defTabSz="914400" eaLnBrk="1" hangingPunct="1"/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10-33  </a:t>
            </a:r>
            <a:r>
              <a:rPr lang="en-US" altLang="fi-FI" baseline="30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leinen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aaperässä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huonepölyssä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jätteissä,elintarvikkeissa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sahoilla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yötykäyttö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entsyymit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elintarviketeollisuudessa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opeakasvuinen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runsas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tuotto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ahatyöntekijän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homepölykeuhko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pportunisti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patogeeni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2575" indent="-282575" defTabSz="914400" eaLnBrk="1" hangingPunct="1"/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etaboliittien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ominaisuuksista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tietoa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3686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09E17B-84F4-428D-97D4-7C17F0D89497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157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03D690-AF69-4BDC-B355-52AA7AA5D3DC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242888"/>
            <a:ext cx="7543800" cy="1295401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i="1" smtClean="0">
                <a:ea typeface="ＭＳ Ｐゴシック" panose="020B0600070205080204" pitchFamily="34" charset="-128"/>
              </a:rPr>
              <a:t>Rhizopus oryzae</a:t>
            </a:r>
          </a:p>
        </p:txBody>
      </p:sp>
      <p:pic>
        <p:nvPicPr>
          <p:cNvPr id="37894" name="Picture 5" descr="Rhizopusoryzae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4418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Rhizopusoryzaemi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92475"/>
            <a:ext cx="46577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510867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pPr eaLnBrk="1" hangingPunct="1"/>
            <a:r>
              <a:rPr lang="fi-FI" altLang="fi-FI" i="1" smtClean="0">
                <a:ea typeface="ＭＳ Ｐゴシック" panose="020B0600070205080204" pitchFamily="34" charset="-128"/>
              </a:rPr>
              <a:t>Rhizomucor pusillus</a:t>
            </a:r>
            <a:r>
              <a:rPr lang="fi-FI" altLang="fi-FI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8915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2CE1B9-D16D-4C8F-8BA0-469620CB8049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i-FI" altLang="fi-FI" sz="900" dirty="0" smtClean="0">
              <a:solidFill>
                <a:schemeClr val="tx1"/>
              </a:solidFill>
            </a:endParaRPr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827088" y="1628800"/>
            <a:ext cx="36210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K</a:t>
            </a:r>
            <a:r>
              <a:rPr lang="fi-FI" altLang="fi-FI" sz="2000" dirty="0" smtClean="0">
                <a:solidFill>
                  <a:schemeClr val="tx1"/>
                </a:solidFill>
              </a:rPr>
              <a:t>uuluu </a:t>
            </a:r>
            <a:r>
              <a:rPr lang="fi-FI" altLang="fi-FI" sz="2000" dirty="0" err="1">
                <a:solidFill>
                  <a:schemeClr val="tx1"/>
                </a:solidFill>
              </a:rPr>
              <a:t>zygomykeetteihin</a:t>
            </a:r>
            <a:endParaRPr lang="fi-FI" altLang="fi-FI" sz="200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T</a:t>
            </a:r>
            <a:r>
              <a:rPr lang="fi-FI" altLang="fi-FI" sz="2000" dirty="0" smtClean="0">
                <a:solidFill>
                  <a:schemeClr val="tx1"/>
                </a:solidFill>
              </a:rPr>
              <a:t>uottaa </a:t>
            </a:r>
            <a:r>
              <a:rPr lang="fi-FI" altLang="fi-FI" sz="2000" dirty="0">
                <a:solidFill>
                  <a:schemeClr val="tx1"/>
                </a:solidFill>
              </a:rPr>
              <a:t>suuren määrän   </a:t>
            </a:r>
            <a:r>
              <a:rPr lang="fi-FI" altLang="fi-FI" sz="2000" dirty="0" err="1">
                <a:solidFill>
                  <a:schemeClr val="tx1"/>
                </a:solidFill>
              </a:rPr>
              <a:t>sporangiosporeja</a:t>
            </a:r>
            <a:r>
              <a:rPr lang="fi-FI" altLang="fi-FI" sz="2000" dirty="0">
                <a:solidFill>
                  <a:schemeClr val="tx1"/>
                </a:solidFill>
              </a:rPr>
              <a:t> eli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pesäkeitiöitä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P</a:t>
            </a:r>
            <a:r>
              <a:rPr lang="fi-FI" altLang="fi-FI" sz="2000" dirty="0" smtClean="0">
                <a:solidFill>
                  <a:schemeClr val="tx1"/>
                </a:solidFill>
              </a:rPr>
              <a:t>esäkkeet </a:t>
            </a:r>
            <a:r>
              <a:rPr lang="fi-FI" altLang="fi-FI" sz="2000" dirty="0">
                <a:solidFill>
                  <a:schemeClr val="tx1"/>
                </a:solidFill>
              </a:rPr>
              <a:t>vaaleita, pumpulimaisia</a:t>
            </a:r>
          </a:p>
          <a:p>
            <a:pPr defTabSz="914400" eaLnBrk="1" hangingPunct="1"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fi-FI" altLang="fi-FI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chemeClr val="tx1"/>
                </a:solidFill>
              </a:rPr>
              <a:t>K</a:t>
            </a:r>
            <a:r>
              <a:rPr lang="fi-FI" altLang="fi-FI" sz="2000" dirty="0" smtClean="0">
                <a:solidFill>
                  <a:schemeClr val="tx1"/>
                </a:solidFill>
              </a:rPr>
              <a:t>orkea </a:t>
            </a:r>
            <a:r>
              <a:rPr lang="fi-FI" altLang="fi-FI" sz="2000" dirty="0">
                <a:solidFill>
                  <a:schemeClr val="tx1"/>
                </a:solidFill>
              </a:rPr>
              <a:t>vesiaktiivisuusvaatimus</a:t>
            </a:r>
          </a:p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endParaRPr lang="fi-FI" altLang="fi-FI" sz="2000" dirty="0">
              <a:solidFill>
                <a:schemeClr val="tx1"/>
              </a:solidFill>
            </a:endParaRPr>
          </a:p>
        </p:txBody>
      </p:sp>
      <p:pic>
        <p:nvPicPr>
          <p:cNvPr id="38919" name="Picture 5" descr="Rhizomucor pusil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49" y="1196752"/>
            <a:ext cx="2993976" cy="44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50395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Dian numeron paikkamerkki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A7F8DB-715F-44A8-BF8A-A332257CA7D6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107" y="476250"/>
            <a:ext cx="7489824" cy="1079500"/>
          </a:xfrm>
        </p:spPr>
        <p:txBody>
          <a:bodyPr lIns="91431" tIns="45715" rIns="91431" bIns="45715"/>
          <a:lstStyle/>
          <a:p>
            <a:pPr eaLnBrk="1" hangingPunct="1"/>
            <a:r>
              <a:rPr lang="fi-FI" altLang="fi-FI" i="1" dirty="0" err="1" smtClean="0">
                <a:ea typeface="ＭＳ Ｐゴシック" panose="020B0600070205080204" pitchFamily="34" charset="-128"/>
              </a:rPr>
              <a:t>Alternaria</a:t>
            </a:r>
            <a:r>
              <a:rPr lang="fi-FI" altLang="fi-FI" dirty="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245269" y="1555750"/>
            <a:ext cx="36210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1800" dirty="0">
                <a:solidFill>
                  <a:schemeClr val="tx1"/>
                </a:solidFill>
              </a:rPr>
              <a:t>M</a:t>
            </a:r>
            <a:r>
              <a:rPr lang="fi-FI" altLang="fi-FI" sz="1800" dirty="0" smtClean="0">
                <a:solidFill>
                  <a:schemeClr val="tx1"/>
                </a:solidFill>
              </a:rPr>
              <a:t>onet </a:t>
            </a:r>
            <a:r>
              <a:rPr lang="fi-FI" altLang="fi-FI" sz="1800" dirty="0" err="1">
                <a:solidFill>
                  <a:schemeClr val="tx1"/>
                </a:solidFill>
              </a:rPr>
              <a:t>kasvipatogeeneja</a:t>
            </a:r>
            <a:r>
              <a:rPr lang="fi-FI" altLang="fi-FI" sz="1800" dirty="0">
                <a:solidFill>
                  <a:schemeClr val="tx1"/>
                </a:solidFill>
              </a:rPr>
              <a:t> tai epifyyttejä </a:t>
            </a:r>
            <a:endParaRPr lang="fi-FI" altLang="fi-FI" sz="18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1800" dirty="0">
                <a:solidFill>
                  <a:schemeClr val="tx1"/>
                </a:solidFill>
              </a:rPr>
              <a:t>U</a:t>
            </a:r>
            <a:r>
              <a:rPr lang="fi-FI" altLang="fi-FI" sz="1800" dirty="0" smtClean="0">
                <a:solidFill>
                  <a:schemeClr val="tx1"/>
                </a:solidFill>
              </a:rPr>
              <a:t>lkoilmassa loppukesällä</a:t>
            </a: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1800" dirty="0" err="1" smtClean="0">
                <a:solidFill>
                  <a:schemeClr val="tx1"/>
                </a:solidFill>
              </a:rPr>
              <a:t>Sellulolyyttinen</a:t>
            </a:r>
            <a:endParaRPr lang="fi-FI" altLang="fi-FI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>
                <a:schemeClr val="accent2"/>
              </a:buClr>
            </a:pPr>
            <a:r>
              <a:rPr lang="fi-FI" altLang="fi-FI" sz="1800" dirty="0">
                <a:solidFill>
                  <a:schemeClr val="tx1"/>
                </a:solidFill>
              </a:rPr>
              <a:t>K</a:t>
            </a:r>
            <a:r>
              <a:rPr lang="fi-FI" altLang="fi-FI" sz="1800" dirty="0" smtClean="0">
                <a:solidFill>
                  <a:schemeClr val="tx1"/>
                </a:solidFill>
              </a:rPr>
              <a:t>osteusvaurioissa</a:t>
            </a:r>
            <a:r>
              <a:rPr lang="fi-FI" altLang="fi-FI" sz="1800" dirty="0">
                <a:solidFill>
                  <a:schemeClr val="tx1"/>
                </a:solidFill>
              </a:rPr>
              <a:t>; mm. puupinnat, silikonisaumat</a:t>
            </a:r>
          </a:p>
        </p:txBody>
      </p:sp>
      <p:pic>
        <p:nvPicPr>
          <p:cNvPr id="39944" name="Picture 6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22" y="4269284"/>
            <a:ext cx="32400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7" descr="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84" y="692150"/>
            <a:ext cx="24098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8" descr="Alternaria pesäk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5705" r="326"/>
          <a:stretch/>
        </p:blipFill>
        <p:spPr bwMode="auto">
          <a:xfrm>
            <a:off x="3851920" y="692696"/>
            <a:ext cx="2414588" cy="35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 descr="A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56" y="4274866"/>
            <a:ext cx="2737700" cy="191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79416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KoHo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Kosteus ja hometalko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KoHo.potx</Template>
  <TotalTime>927</TotalTime>
  <Words>1557</Words>
  <Application>Microsoft Office PowerPoint</Application>
  <PresentationFormat>Näytössä katseltava diaesitys (4:3)</PresentationFormat>
  <Paragraphs>408</Paragraphs>
  <Slides>58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58</vt:i4>
      </vt:variant>
    </vt:vector>
  </HeadingPairs>
  <TitlesOfParts>
    <vt:vector size="63" baseType="lpstr">
      <vt:lpstr>ＭＳ Ｐゴシック</vt:lpstr>
      <vt:lpstr>Arial</vt:lpstr>
      <vt:lpstr>Verdana</vt:lpstr>
      <vt:lpstr>Wingdings</vt:lpstr>
      <vt:lpstr>KoHo</vt:lpstr>
      <vt:lpstr>1.9 KOSTEUSVAURIORAKENNUSTEN MIKROBILAJISTOA</vt:lpstr>
      <vt:lpstr>Saatteeksi opetusmateriaalin käyttöön</vt:lpstr>
      <vt:lpstr>Sisällysluettelo</vt:lpstr>
      <vt:lpstr>Absidia sp. </vt:lpstr>
      <vt:lpstr>Mucor sp. </vt:lpstr>
      <vt:lpstr>Rhizopus nigricans</vt:lpstr>
      <vt:lpstr>Rhizopus oryzae</vt:lpstr>
      <vt:lpstr>Rhizomucor pusillus </vt:lpstr>
      <vt:lpstr>Alternaria </vt:lpstr>
      <vt:lpstr>Aspergillus fumigatus</vt:lpstr>
      <vt:lpstr>Asp. fumigatus</vt:lpstr>
      <vt:lpstr>Asp. fumigatus</vt:lpstr>
      <vt:lpstr>Aspergillus flavus</vt:lpstr>
      <vt:lpstr>Asp. flavus</vt:lpstr>
      <vt:lpstr>Aspergillus nidulans</vt:lpstr>
      <vt:lpstr>Aspergillus niger</vt:lpstr>
      <vt:lpstr>Aspergillus niger</vt:lpstr>
      <vt:lpstr>Aspergillus ochraceus</vt:lpstr>
      <vt:lpstr>Aspergillus terreus</vt:lpstr>
      <vt:lpstr>Aspergillus umbrosus (Eurotium) </vt:lpstr>
      <vt:lpstr>Eurotium </vt:lpstr>
      <vt:lpstr>Aspergillus versicolor</vt:lpstr>
      <vt:lpstr>PowerPoint-esitys</vt:lpstr>
      <vt:lpstr>Aureobasidium pullulans</vt:lpstr>
      <vt:lpstr>Aureobasidium pullulans</vt:lpstr>
      <vt:lpstr>Cephalosporium curtipes (Ceph. = Acremonium)</vt:lpstr>
      <vt:lpstr>Acremonium strictum</vt:lpstr>
      <vt:lpstr>Chaetomium globosum</vt:lpstr>
      <vt:lpstr>Chaetomium globosum</vt:lpstr>
      <vt:lpstr>Cladosporium cladosporioides</vt:lpstr>
      <vt:lpstr>Cl. cladosporioides</vt:lpstr>
      <vt:lpstr>Cl. cladosporioides (pesäke) Cl. sphaerospermum (mikrosk.)</vt:lpstr>
      <vt:lpstr>Exophiala sp.</vt:lpstr>
      <vt:lpstr>Fusarium avenaceum</vt:lpstr>
      <vt:lpstr>Fusarium sp.</vt:lpstr>
      <vt:lpstr>Geotrichum candidum</vt:lpstr>
      <vt:lpstr>Geotrichum candidum</vt:lpstr>
      <vt:lpstr>Paecilomyces variotii</vt:lpstr>
      <vt:lpstr>P.variotii (2)</vt:lpstr>
      <vt:lpstr>Penicillium brevicompactum</vt:lpstr>
      <vt:lpstr>Penicillium spp.</vt:lpstr>
      <vt:lpstr>Phialophora bubakii </vt:lpstr>
      <vt:lpstr>Phialophora spp.</vt:lpstr>
      <vt:lpstr>Phoma macrostoma</vt:lpstr>
      <vt:lpstr>Phoma  herbarum</vt:lpstr>
      <vt:lpstr>Rhodotorula glutinis</vt:lpstr>
      <vt:lpstr>Scopulariopsis sp.</vt:lpstr>
      <vt:lpstr>Sporobolomyces salmonicolor</vt:lpstr>
      <vt:lpstr>Sporobolomyces salmonicolor</vt:lpstr>
      <vt:lpstr>Stachybotrys atra</vt:lpstr>
      <vt:lpstr>Stachybotrys sp.</vt:lpstr>
      <vt:lpstr>Streptomyces</vt:lpstr>
      <vt:lpstr>Str. coelicolor</vt:lpstr>
      <vt:lpstr>Trichoderma viride</vt:lpstr>
      <vt:lpstr>Trichoderma sp.</vt:lpstr>
      <vt:lpstr>Tritirachium roseum</vt:lpstr>
      <vt:lpstr>Tritirachium sp. Engyodontium sp.</vt:lpstr>
      <vt:lpstr>Ulocladium</vt:lpstr>
    </vt:vector>
  </TitlesOfParts>
  <Manager>Ympäristöministeriö</Manager>
  <Company>aidema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Aija Kaijärvi</dc:creator>
  <cp:lastModifiedBy>Pellinen Noora</cp:lastModifiedBy>
  <cp:revision>67</cp:revision>
  <cp:lastPrinted>2011-02-08T13:57:01Z</cp:lastPrinted>
  <dcterms:created xsi:type="dcterms:W3CDTF">2012-09-14T08:23:56Z</dcterms:created>
  <dcterms:modified xsi:type="dcterms:W3CDTF">2016-06-14T11:31:17Z</dcterms:modified>
</cp:coreProperties>
</file>