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9"/>
  </p:notesMasterIdLst>
  <p:handoutMasterIdLst>
    <p:handoutMasterId r:id="rId90"/>
  </p:handoutMasterIdLst>
  <p:sldIdLst>
    <p:sldId id="256" r:id="rId2"/>
    <p:sldId id="437" r:id="rId3"/>
    <p:sldId id="435" r:id="rId4"/>
    <p:sldId id="359" r:id="rId5"/>
    <p:sldId id="360" r:id="rId6"/>
    <p:sldId id="498" r:id="rId7"/>
    <p:sldId id="344" r:id="rId8"/>
    <p:sldId id="345" r:id="rId9"/>
    <p:sldId id="313" r:id="rId10"/>
    <p:sldId id="312" r:id="rId11"/>
    <p:sldId id="324" r:id="rId12"/>
    <p:sldId id="348" r:id="rId13"/>
    <p:sldId id="347" r:id="rId14"/>
    <p:sldId id="349" r:id="rId15"/>
    <p:sldId id="355" r:id="rId16"/>
    <p:sldId id="350" r:id="rId17"/>
    <p:sldId id="351" r:id="rId18"/>
    <p:sldId id="329" r:id="rId19"/>
    <p:sldId id="318" r:id="rId20"/>
    <p:sldId id="341" r:id="rId21"/>
    <p:sldId id="321" r:id="rId22"/>
    <p:sldId id="323" r:id="rId23"/>
    <p:sldId id="315" r:id="rId24"/>
    <p:sldId id="317" r:id="rId25"/>
    <p:sldId id="368" r:id="rId26"/>
    <p:sldId id="366" r:id="rId27"/>
    <p:sldId id="316" r:id="rId28"/>
    <p:sldId id="314" r:id="rId29"/>
    <p:sldId id="322" r:id="rId30"/>
    <p:sldId id="439" r:id="rId31"/>
    <p:sldId id="440" r:id="rId32"/>
    <p:sldId id="441" r:id="rId33"/>
    <p:sldId id="442" r:id="rId34"/>
    <p:sldId id="443" r:id="rId35"/>
    <p:sldId id="444" r:id="rId36"/>
    <p:sldId id="445" r:id="rId37"/>
    <p:sldId id="446" r:id="rId38"/>
    <p:sldId id="447" r:id="rId39"/>
    <p:sldId id="448" r:id="rId40"/>
    <p:sldId id="449" r:id="rId41"/>
    <p:sldId id="450" r:id="rId42"/>
    <p:sldId id="451" r:id="rId43"/>
    <p:sldId id="452" r:id="rId44"/>
    <p:sldId id="453" r:id="rId45"/>
    <p:sldId id="454" r:id="rId46"/>
    <p:sldId id="455" r:id="rId47"/>
    <p:sldId id="456" r:id="rId48"/>
    <p:sldId id="457" r:id="rId49"/>
    <p:sldId id="458" r:id="rId50"/>
    <p:sldId id="459" r:id="rId51"/>
    <p:sldId id="460" r:id="rId52"/>
    <p:sldId id="461" r:id="rId53"/>
    <p:sldId id="462" r:id="rId54"/>
    <p:sldId id="463" r:id="rId55"/>
    <p:sldId id="464" r:id="rId56"/>
    <p:sldId id="465" r:id="rId57"/>
    <p:sldId id="466" r:id="rId58"/>
    <p:sldId id="467" r:id="rId59"/>
    <p:sldId id="468" r:id="rId60"/>
    <p:sldId id="469" r:id="rId61"/>
    <p:sldId id="470" r:id="rId62"/>
    <p:sldId id="471" r:id="rId63"/>
    <p:sldId id="472" r:id="rId64"/>
    <p:sldId id="473" r:id="rId65"/>
    <p:sldId id="474" r:id="rId66"/>
    <p:sldId id="475" r:id="rId67"/>
    <p:sldId id="476" r:id="rId68"/>
    <p:sldId id="477" r:id="rId69"/>
    <p:sldId id="478" r:id="rId70"/>
    <p:sldId id="479" r:id="rId71"/>
    <p:sldId id="480" r:id="rId72"/>
    <p:sldId id="481" r:id="rId73"/>
    <p:sldId id="482" r:id="rId74"/>
    <p:sldId id="483" r:id="rId75"/>
    <p:sldId id="484" r:id="rId76"/>
    <p:sldId id="485" r:id="rId77"/>
    <p:sldId id="486" r:id="rId78"/>
    <p:sldId id="487" r:id="rId79"/>
    <p:sldId id="488" r:id="rId80"/>
    <p:sldId id="489" r:id="rId81"/>
    <p:sldId id="490" r:id="rId82"/>
    <p:sldId id="491" r:id="rId83"/>
    <p:sldId id="492" r:id="rId84"/>
    <p:sldId id="493" r:id="rId85"/>
    <p:sldId id="494" r:id="rId86"/>
    <p:sldId id="495" r:id="rId87"/>
    <p:sldId id="496" r:id="rId88"/>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8">
          <p15:clr>
            <a:srgbClr val="A4A3A4"/>
          </p15:clr>
        </p15:guide>
        <p15:guide id="2" orient="horz" pos="3793">
          <p15:clr>
            <a:srgbClr val="A4A3A4"/>
          </p15:clr>
        </p15:guide>
        <p15:guide id="3" orient="horz" pos="1026">
          <p15:clr>
            <a:srgbClr val="A4A3A4"/>
          </p15:clr>
        </p15:guide>
        <p15:guide id="4" orient="horz" pos="890">
          <p15:clr>
            <a:srgbClr val="A4A3A4"/>
          </p15:clr>
        </p15:guide>
        <p15:guide id="5" orient="horz" pos="210">
          <p15:clr>
            <a:srgbClr val="A4A3A4"/>
          </p15:clr>
        </p15:guide>
        <p15:guide id="6" orient="horz" pos="1842">
          <p15:clr>
            <a:srgbClr val="A4A3A4"/>
          </p15:clr>
        </p15:guide>
        <p15:guide id="7" orient="horz" pos="2840">
          <p15:clr>
            <a:srgbClr val="A4A3A4"/>
          </p15:clr>
        </p15:guide>
        <p15:guide id="8" pos="3243">
          <p15:clr>
            <a:srgbClr val="A4A3A4"/>
          </p15:clr>
        </p15:guide>
        <p15:guide id="9" pos="5239">
          <p15:clr>
            <a:srgbClr val="A4A3A4"/>
          </p15:clr>
        </p15:guide>
        <p15:guide id="10" pos="521">
          <p15:clr>
            <a:srgbClr val="A4A3A4"/>
          </p15:clr>
        </p15:guide>
        <p15:guide id="11" pos="5556">
          <p15:clr>
            <a:srgbClr val="A4A3A4"/>
          </p15:clr>
        </p15:guide>
        <p15:guide id="1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97D"/>
    <a:srgbClr val="C65C44"/>
    <a:srgbClr val="00B2A9"/>
    <a:srgbClr val="95B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79" autoAdjust="0"/>
    <p:restoredTop sz="94660"/>
  </p:normalViewPr>
  <p:slideViewPr>
    <p:cSldViewPr showGuides="1">
      <p:cViewPr varScale="1">
        <p:scale>
          <a:sx n="81" d="100"/>
          <a:sy n="81" d="100"/>
        </p:scale>
        <p:origin x="1003" y="53"/>
      </p:cViewPr>
      <p:guideLst>
        <p:guide orient="horz" pos="2478"/>
        <p:guide orient="horz" pos="3793"/>
        <p:guide orient="horz" pos="1026"/>
        <p:guide orient="horz" pos="890"/>
        <p:guide orient="horz" pos="210"/>
        <p:guide orient="horz" pos="1842"/>
        <p:guide orient="horz" pos="2840"/>
        <p:guide pos="3243"/>
        <p:guide pos="5239"/>
        <p:guide pos="521"/>
        <p:guide pos="5556"/>
        <p:guide pos="249"/>
      </p:guideLst>
    </p:cSldViewPr>
  </p:slideViewPr>
  <p:notesTextViewPr>
    <p:cViewPr>
      <p:scale>
        <a:sx n="3" d="2"/>
        <a:sy n="3" d="2"/>
      </p:scale>
      <p:origin x="0" y="0"/>
    </p:cViewPr>
  </p:notesTextViewPr>
  <p:sorterViewPr>
    <p:cViewPr>
      <p:scale>
        <a:sx n="66" d="100"/>
        <a:sy n="66" d="100"/>
      </p:scale>
      <p:origin x="0" y="-19"/>
    </p:cViewPr>
  </p:sorterViewPr>
  <p:notesViewPr>
    <p:cSldViewPr showGuides="1">
      <p:cViewPr varScale="1">
        <p:scale>
          <a:sx n="83" d="100"/>
          <a:sy n="83" d="100"/>
        </p:scale>
        <p:origin x="-310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dirty="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EB6F-D7BD-410C-AB1F-00269204D9C8}" type="datetimeFigureOut">
              <a:rPr lang="fi-FI" sz="800" smtClean="0">
                <a:latin typeface="Arial" pitchFamily="34" charset="0"/>
                <a:cs typeface="Arial" pitchFamily="34" charset="0"/>
              </a:rPr>
              <a:pPr/>
              <a:t>14.6.2016</a:t>
            </a:fld>
            <a:endParaRPr lang="fi-FI" sz="80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latin typeface="Arial" pitchFamily="34" charset="0"/>
              <a:cs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829D03-198C-4FB6-BC3D-FF132E164A92}" type="slidenum">
              <a:rPr lang="fi-FI" sz="800" smtClean="0">
                <a:latin typeface="Arial" pitchFamily="34" charset="0"/>
                <a:cs typeface="Arial" pitchFamily="34" charset="0"/>
              </a:rPr>
              <a:pPr/>
              <a:t>‹#›</a:t>
            </a:fld>
            <a:endParaRPr lang="fi-FI" sz="800">
              <a:latin typeface="Arial" pitchFamily="34" charset="0"/>
              <a:cs typeface="Arial" pitchFamily="34" charset="0"/>
            </a:endParaRPr>
          </a:p>
        </p:txBody>
      </p:sp>
    </p:spTree>
    <p:extLst>
      <p:ext uri="{BB962C8B-B14F-4D97-AF65-F5344CB8AC3E}">
        <p14:creationId xmlns:p14="http://schemas.microsoft.com/office/powerpoint/2010/main" val="534818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atin typeface="Arial" pitchFamily="34" charset="0"/>
                <a:cs typeface="Arial" pitchFamily="34" charset="0"/>
              </a:defRPr>
            </a:lvl1pPr>
          </a:lstStyle>
          <a:p>
            <a:endParaRPr lang="fi-FI"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atin typeface="Arial" pitchFamily="34" charset="0"/>
                <a:cs typeface="Arial" pitchFamily="34" charset="0"/>
              </a:defRPr>
            </a:lvl1pPr>
          </a:lstStyle>
          <a:p>
            <a:fld id="{734323DC-88BF-4AB1-9A78-B974D90A807B}" type="datetimeFigureOut">
              <a:rPr lang="fi-FI" smtClean="0"/>
              <a:pPr/>
              <a:t>14.6.2016</a:t>
            </a:fld>
            <a:endParaRPr lang="fi-FI"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atin typeface="Arial" pitchFamily="34" charset="0"/>
                <a:cs typeface="Arial" pitchFamily="34" charset="0"/>
              </a:defRPr>
            </a:lvl1pPr>
          </a:lstStyle>
          <a:p>
            <a:endParaRPr lang="fi-FI"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BB9F18BF-E348-4EEC-9C4C-E41F855D7E30}" type="slidenum">
              <a:rPr lang="fi-FI" smtClean="0"/>
              <a:pPr/>
              <a:t>‹#›</a:t>
            </a:fld>
            <a:endParaRPr lang="fi-FI" dirty="0"/>
          </a:p>
        </p:txBody>
      </p:sp>
    </p:spTree>
    <p:extLst>
      <p:ext uri="{BB962C8B-B14F-4D97-AF65-F5344CB8AC3E}">
        <p14:creationId xmlns:p14="http://schemas.microsoft.com/office/powerpoint/2010/main" val="1062969084"/>
      </p:ext>
    </p:extLst>
  </p:cSld>
  <p:clrMap bg1="lt1" tx1="dk1" bg2="lt2" tx2="dk2" accent1="accent1" accent2="accent2" accent3="accent3" accent4="accent4" accent5="accent5" accent6="accent6" hlink="hlink" folHlink="folHlink"/>
  <p:hf hdr="0" ftr="0" dt="0"/>
  <p:notesStyle>
    <a:lvl1pPr marL="176213" indent="-176213" algn="l" defTabSz="914400" rtl="0" eaLnBrk="1" latinLnBrk="0" hangingPunct="1">
      <a:buFont typeface="Arial" pitchFamily="34" charset="0"/>
      <a:buChar char="•"/>
      <a:defRPr sz="1600" kern="1200">
        <a:solidFill>
          <a:schemeClr val="tx1"/>
        </a:solidFill>
        <a:latin typeface="Arial" pitchFamily="34" charset="0"/>
        <a:ea typeface="+mn-ea"/>
        <a:cs typeface="Arial" pitchFamily="34" charset="0"/>
      </a:defRPr>
    </a:lvl1pPr>
    <a:lvl2pPr marL="363538" indent="-187325"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539750"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3pPr>
    <a:lvl4pPr marL="715963"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4pPr>
    <a:lvl5pPr marL="892175"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B9F18BF-E348-4EEC-9C4C-E41F855D7E30}" type="slidenum">
              <a:rPr lang="fi-FI" smtClean="0"/>
              <a:pPr/>
              <a:t>1</a:t>
            </a:fld>
            <a:endParaRPr lang="fi-FI" dirty="0"/>
          </a:p>
        </p:txBody>
      </p:sp>
    </p:spTree>
    <p:extLst>
      <p:ext uri="{BB962C8B-B14F-4D97-AF65-F5344CB8AC3E}">
        <p14:creationId xmlns:p14="http://schemas.microsoft.com/office/powerpoint/2010/main" val="4261934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47D13-F09C-430F-A09D-FB38CA20E802}" type="slidenum">
              <a:rPr lang="en-US"/>
              <a:pPr/>
              <a:t>66</a:t>
            </a:fld>
            <a:endParaRPr lang="en-US"/>
          </a:p>
        </p:txBody>
      </p:sp>
      <p:sp>
        <p:nvSpPr>
          <p:cNvPr id="284674" name="Rectangle 2"/>
          <p:cNvSpPr>
            <a:spLocks noGrp="1" noRot="1" noChangeAspect="1" noChangeArrowheads="1" noTextEdit="1"/>
          </p:cNvSpPr>
          <p:nvPr>
            <p:ph type="sldImg"/>
          </p:nvPr>
        </p:nvSpPr>
        <p:spPr>
          <a:xfrm>
            <a:off x="1150938" y="692150"/>
            <a:ext cx="4556125" cy="3416300"/>
          </a:xfrm>
          <a:ln w="12700" cap="flat">
            <a:solidFill>
              <a:schemeClr val="tx1"/>
            </a:solidFill>
          </a:ln>
          <a:extLst>
            <a:ext uri="{909E8E84-426E-40DD-AFC4-6F175D3DCCD1}">
              <a14:hiddenFill xmlns:a14="http://schemas.microsoft.com/office/drawing/2010/main">
                <a:noFill/>
              </a14:hiddenFill>
            </a:ext>
          </a:extLst>
        </p:spPr>
      </p:sp>
      <p:sp>
        <p:nvSpPr>
          <p:cNvPr id="284675" name="Rectangle 3"/>
          <p:cNvSpPr>
            <a:spLocks noGrp="1" noChangeArrowheads="1"/>
          </p:cNvSpPr>
          <p:nvPr>
            <p:ph type="body" idx="1"/>
          </p:nvPr>
        </p:nvSpPr>
        <p:spPr>
          <a:xfrm>
            <a:off x="993291" y="4338685"/>
            <a:ext cx="4863754" cy="4121679"/>
          </a:xfrm>
          <a:ln/>
          <a:extLst>
            <a:ext uri="{91240B29-F687-4F45-9708-019B960494DF}">
              <a14:hiddenLine xmlns:a14="http://schemas.microsoft.com/office/drawing/2010/main" w="12700">
                <a:solidFill>
                  <a:schemeClr val="tx1"/>
                </a:solidFill>
                <a:miter lim="800000"/>
                <a:headEnd/>
                <a:tailEnd/>
              </a14:hiddenLine>
            </a:ext>
          </a:extLst>
        </p:spPr>
        <p:txBody>
          <a:bodyPr lIns="134921" tIns="68253" rIns="134921" bIns="68253"/>
          <a:lstStyle/>
          <a:p>
            <a:endParaRPr lang="en-GB"/>
          </a:p>
        </p:txBody>
      </p:sp>
    </p:spTree>
    <p:extLst>
      <p:ext uri="{BB962C8B-B14F-4D97-AF65-F5344CB8AC3E}">
        <p14:creationId xmlns:p14="http://schemas.microsoft.com/office/powerpoint/2010/main" val="3191757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92D48B-05E3-4BFE-9832-89A303FBDCCF}" type="slidenum">
              <a:rPr lang="en-US"/>
              <a:pPr/>
              <a:t>68</a:t>
            </a:fld>
            <a:endParaRPr lang="en-US"/>
          </a:p>
        </p:txBody>
      </p:sp>
      <p:sp>
        <p:nvSpPr>
          <p:cNvPr id="290818" name="Rectangle 2"/>
          <p:cNvSpPr>
            <a:spLocks noGrp="1" noRot="1" noChangeAspect="1" noChangeArrowheads="1" noTextEdit="1"/>
          </p:cNvSpPr>
          <p:nvPr>
            <p:ph type="sldImg"/>
          </p:nvPr>
        </p:nvSpPr>
        <p:spPr>
          <a:xfrm>
            <a:off x="1152525" y="692150"/>
            <a:ext cx="4552950" cy="3414713"/>
          </a:xfrm>
          <a:ln w="12700" cap="flat">
            <a:solidFill>
              <a:schemeClr val="tx1"/>
            </a:solidFill>
          </a:ln>
          <a:extLst>
            <a:ext uri="{909E8E84-426E-40DD-AFC4-6F175D3DCCD1}">
              <a14:hiddenFill xmlns:a14="http://schemas.microsoft.com/office/drawing/2010/main">
                <a:noFill/>
              </a14:hiddenFill>
            </a:ext>
          </a:extLst>
        </p:spPr>
      </p:sp>
      <p:sp>
        <p:nvSpPr>
          <p:cNvPr id="290819" name="Rectangle 3"/>
          <p:cNvSpPr>
            <a:spLocks noGrp="1" noChangeArrowheads="1"/>
          </p:cNvSpPr>
          <p:nvPr>
            <p:ph type="body" idx="1"/>
          </p:nvPr>
        </p:nvSpPr>
        <p:spPr>
          <a:xfrm>
            <a:off x="991759" y="4338684"/>
            <a:ext cx="4866819" cy="4123097"/>
          </a:xfrm>
          <a:ln/>
          <a:extLst>
            <a:ext uri="{91240B29-F687-4F45-9708-019B960494DF}">
              <a14:hiddenLine xmlns:a14="http://schemas.microsoft.com/office/drawing/2010/main" w="12700">
                <a:solidFill>
                  <a:schemeClr val="tx1"/>
                </a:solidFill>
                <a:miter lim="800000"/>
                <a:headEnd/>
                <a:tailEnd/>
              </a14:hiddenLine>
            </a:ext>
          </a:extLst>
        </p:spPr>
        <p:txBody>
          <a:bodyPr lIns="134921" tIns="68253" rIns="134921" bIns="68253"/>
          <a:lstStyle/>
          <a:p>
            <a:endParaRPr lang="en-GB"/>
          </a:p>
        </p:txBody>
      </p:sp>
    </p:spTree>
    <p:extLst>
      <p:ext uri="{BB962C8B-B14F-4D97-AF65-F5344CB8AC3E}">
        <p14:creationId xmlns:p14="http://schemas.microsoft.com/office/powerpoint/2010/main" val="183633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8E86DE-0BC4-4D7B-9948-EE08BBB07523}" type="slidenum">
              <a:rPr lang="en-US"/>
              <a:pPr/>
              <a:t>6</a:t>
            </a:fld>
            <a:endParaRPr lang="en-US"/>
          </a:p>
        </p:txBody>
      </p:sp>
      <p:sp>
        <p:nvSpPr>
          <p:cNvPr id="97282" name="Rectangle 2"/>
          <p:cNvSpPr>
            <a:spLocks noGrp="1" noRot="1" noChangeAspect="1" noChangeArrowheads="1" noTextEdit="1"/>
          </p:cNvSpPr>
          <p:nvPr>
            <p:ph type="sldImg"/>
          </p:nvPr>
        </p:nvSpPr>
        <p:spPr>
          <a:xfrm>
            <a:off x="1152525" y="692150"/>
            <a:ext cx="4557713" cy="3417888"/>
          </a:xfrm>
          <a:ln/>
        </p:spPr>
      </p:sp>
      <p:sp>
        <p:nvSpPr>
          <p:cNvPr id="97283" name="Rectangle 3"/>
          <p:cNvSpPr>
            <a:spLocks noGrp="1" noChangeArrowheads="1"/>
          </p:cNvSpPr>
          <p:nvPr>
            <p:ph type="body" idx="1"/>
          </p:nvPr>
        </p:nvSpPr>
        <p:spPr>
          <a:xfrm>
            <a:off x="993291" y="4341521"/>
            <a:ext cx="4869886" cy="4118842"/>
          </a:xfrm>
        </p:spPr>
        <p:txBody>
          <a:bodyPr/>
          <a:lstStyle/>
          <a:p>
            <a:endParaRPr lang="fi-FI"/>
          </a:p>
        </p:txBody>
      </p:sp>
    </p:spTree>
    <p:extLst>
      <p:ext uri="{BB962C8B-B14F-4D97-AF65-F5344CB8AC3E}">
        <p14:creationId xmlns:p14="http://schemas.microsoft.com/office/powerpoint/2010/main" val="315576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158875" y="706438"/>
            <a:ext cx="4584700" cy="3438525"/>
          </a:xfrm>
          <a:ln w="12700"/>
        </p:spPr>
      </p:sp>
      <p:sp>
        <p:nvSpPr>
          <p:cNvPr id="29699" name="Rectangle 3"/>
          <p:cNvSpPr>
            <a:spLocks noGrp="1" noChangeArrowheads="1"/>
          </p:cNvSpPr>
          <p:nvPr>
            <p:ph type="body" idx="1"/>
          </p:nvPr>
        </p:nvSpPr>
        <p:spPr>
          <a:xfrm>
            <a:off x="930444" y="4357124"/>
            <a:ext cx="5033901" cy="4077711"/>
          </a:xfrm>
          <a:ln/>
        </p:spPr>
        <p:txBody>
          <a:bodyPr lIns="90445" tIns="46017" rIns="90445" bIns="46017"/>
          <a:lstStyle/>
          <a:p>
            <a:endParaRPr lang="fi-FI" smtClean="0"/>
          </a:p>
        </p:txBody>
      </p:sp>
    </p:spTree>
    <p:extLst>
      <p:ext uri="{BB962C8B-B14F-4D97-AF65-F5344CB8AC3E}">
        <p14:creationId xmlns:p14="http://schemas.microsoft.com/office/powerpoint/2010/main" val="228509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58875" y="706438"/>
            <a:ext cx="4584700" cy="3438525"/>
          </a:xfrm>
          <a:ln w="12700"/>
        </p:spPr>
      </p:sp>
      <p:sp>
        <p:nvSpPr>
          <p:cNvPr id="89091" name="Rectangle 3"/>
          <p:cNvSpPr>
            <a:spLocks noGrp="1" noChangeArrowheads="1"/>
          </p:cNvSpPr>
          <p:nvPr>
            <p:ph type="body" idx="1"/>
          </p:nvPr>
        </p:nvSpPr>
        <p:spPr>
          <a:xfrm>
            <a:off x="930483" y="4358254"/>
            <a:ext cx="5033064" cy="4075350"/>
          </a:xfrm>
        </p:spPr>
        <p:txBody>
          <a:bodyPr lIns="90454" tIns="46021" rIns="90454" bIns="46021"/>
          <a:lstStyle/>
          <a:p>
            <a:endParaRPr lang="fi-FI" smtClean="0"/>
          </a:p>
        </p:txBody>
      </p:sp>
    </p:spTree>
    <p:extLst>
      <p:ext uri="{BB962C8B-B14F-4D97-AF65-F5344CB8AC3E}">
        <p14:creationId xmlns:p14="http://schemas.microsoft.com/office/powerpoint/2010/main" val="48376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E1600B-4BAB-431F-9134-69E86AE68AFC}" type="slidenum">
              <a:rPr lang="en-US"/>
              <a:pPr/>
              <a:t>46</a:t>
            </a:fld>
            <a:endParaRPr lang="en-US"/>
          </a:p>
        </p:txBody>
      </p:sp>
      <p:sp>
        <p:nvSpPr>
          <p:cNvPr id="230402" name="Rectangle 2"/>
          <p:cNvSpPr>
            <a:spLocks noGrp="1" noRot="1" noChangeAspect="1" noChangeArrowheads="1" noTextEdit="1"/>
          </p:cNvSpPr>
          <p:nvPr>
            <p:ph type="sldImg"/>
          </p:nvPr>
        </p:nvSpPr>
        <p:spPr>
          <a:xfrm>
            <a:off x="1144588" y="685800"/>
            <a:ext cx="4572000" cy="3429000"/>
          </a:xfrm>
          <a:ln/>
        </p:spPr>
      </p:sp>
      <p:sp>
        <p:nvSpPr>
          <p:cNvPr id="230403" name="Rectangle 3"/>
          <p:cNvSpPr>
            <a:spLocks noGrp="1" noChangeArrowheads="1"/>
          </p:cNvSpPr>
          <p:nvPr>
            <p:ph type="body" idx="1"/>
          </p:nvPr>
        </p:nvSpPr>
        <p:spPr/>
        <p:txBody>
          <a:bodyPr/>
          <a:lstStyle/>
          <a:p>
            <a:endParaRPr lang="fi-FI"/>
          </a:p>
        </p:txBody>
      </p:sp>
    </p:spTree>
    <p:extLst>
      <p:ext uri="{BB962C8B-B14F-4D97-AF65-F5344CB8AC3E}">
        <p14:creationId xmlns:p14="http://schemas.microsoft.com/office/powerpoint/2010/main" val="2857270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BB6AE-8E1D-471E-A0BF-5DDBCA4D5455}" type="slidenum">
              <a:rPr lang="en-US"/>
              <a:pPr/>
              <a:t>47</a:t>
            </a:fld>
            <a:endParaRPr lang="en-US"/>
          </a:p>
        </p:txBody>
      </p:sp>
      <p:sp>
        <p:nvSpPr>
          <p:cNvPr id="232450" name="Rectangle 2"/>
          <p:cNvSpPr>
            <a:spLocks noGrp="1" noRot="1" noChangeAspect="1" noChangeArrowheads="1" noTextEdit="1"/>
          </p:cNvSpPr>
          <p:nvPr>
            <p:ph type="sldImg"/>
          </p:nvPr>
        </p:nvSpPr>
        <p:spPr>
          <a:xfrm>
            <a:off x="1144588" y="685800"/>
            <a:ext cx="4572000" cy="3429000"/>
          </a:xfrm>
          <a:ln/>
        </p:spPr>
      </p:sp>
      <p:sp>
        <p:nvSpPr>
          <p:cNvPr id="232451" name="Rectangle 3"/>
          <p:cNvSpPr>
            <a:spLocks noGrp="1" noChangeArrowheads="1"/>
          </p:cNvSpPr>
          <p:nvPr>
            <p:ph type="body" idx="1"/>
          </p:nvPr>
        </p:nvSpPr>
        <p:spPr/>
        <p:txBody>
          <a:bodyPr/>
          <a:lstStyle/>
          <a:p>
            <a:endParaRPr lang="fi-FI"/>
          </a:p>
        </p:txBody>
      </p:sp>
    </p:spTree>
    <p:extLst>
      <p:ext uri="{BB962C8B-B14F-4D97-AF65-F5344CB8AC3E}">
        <p14:creationId xmlns:p14="http://schemas.microsoft.com/office/powerpoint/2010/main" val="46245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47CAB-8B49-496C-9891-193458834301}" type="slidenum">
              <a:rPr lang="en-US"/>
              <a:pPr/>
              <a:t>48</a:t>
            </a:fld>
            <a:endParaRPr lang="en-US"/>
          </a:p>
        </p:txBody>
      </p:sp>
      <p:sp>
        <p:nvSpPr>
          <p:cNvPr id="234498" name="Rectangle 2"/>
          <p:cNvSpPr>
            <a:spLocks noGrp="1" noRot="1" noChangeAspect="1" noChangeArrowheads="1" noTextEdit="1"/>
          </p:cNvSpPr>
          <p:nvPr>
            <p:ph type="sldImg"/>
          </p:nvPr>
        </p:nvSpPr>
        <p:spPr>
          <a:xfrm>
            <a:off x="1144588" y="685800"/>
            <a:ext cx="4572000" cy="3429000"/>
          </a:xfrm>
          <a:ln/>
        </p:spPr>
      </p:sp>
      <p:sp>
        <p:nvSpPr>
          <p:cNvPr id="234499" name="Rectangle 3"/>
          <p:cNvSpPr>
            <a:spLocks noGrp="1" noChangeArrowheads="1"/>
          </p:cNvSpPr>
          <p:nvPr>
            <p:ph type="body" idx="1"/>
          </p:nvPr>
        </p:nvSpPr>
        <p:spPr/>
        <p:txBody>
          <a:bodyPr/>
          <a:lstStyle/>
          <a:p>
            <a:endParaRPr lang="fi-FI"/>
          </a:p>
        </p:txBody>
      </p:sp>
    </p:spTree>
    <p:extLst>
      <p:ext uri="{BB962C8B-B14F-4D97-AF65-F5344CB8AC3E}">
        <p14:creationId xmlns:p14="http://schemas.microsoft.com/office/powerpoint/2010/main" val="4124899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defTabSz="912813" eaLnBrk="0" fontAlgn="base" hangingPunct="0">
              <a:spcBef>
                <a:spcPct val="0"/>
              </a:spcBef>
              <a:spcAft>
                <a:spcPct val="0"/>
              </a:spcAft>
              <a:defRPr sz="2400">
                <a:solidFill>
                  <a:schemeClr val="tx1"/>
                </a:solidFill>
                <a:latin typeface="Arial" charset="0"/>
              </a:defRPr>
            </a:lvl6pPr>
            <a:lvl7pPr marL="2971800" indent="-228600" defTabSz="912813" eaLnBrk="0" fontAlgn="base" hangingPunct="0">
              <a:spcBef>
                <a:spcPct val="0"/>
              </a:spcBef>
              <a:spcAft>
                <a:spcPct val="0"/>
              </a:spcAft>
              <a:defRPr sz="2400">
                <a:solidFill>
                  <a:schemeClr val="tx1"/>
                </a:solidFill>
                <a:latin typeface="Arial" charset="0"/>
              </a:defRPr>
            </a:lvl7pPr>
            <a:lvl8pPr marL="3429000" indent="-228600" defTabSz="912813" eaLnBrk="0" fontAlgn="base" hangingPunct="0">
              <a:spcBef>
                <a:spcPct val="0"/>
              </a:spcBef>
              <a:spcAft>
                <a:spcPct val="0"/>
              </a:spcAft>
              <a:defRPr sz="2400">
                <a:solidFill>
                  <a:schemeClr val="tx1"/>
                </a:solidFill>
                <a:latin typeface="Arial" charset="0"/>
              </a:defRPr>
            </a:lvl8pPr>
            <a:lvl9pPr marL="3886200" indent="-228600" defTabSz="912813" eaLnBrk="0" fontAlgn="base" hangingPunct="0">
              <a:spcBef>
                <a:spcPct val="0"/>
              </a:spcBef>
              <a:spcAft>
                <a:spcPct val="0"/>
              </a:spcAft>
              <a:defRPr sz="2400">
                <a:solidFill>
                  <a:schemeClr val="tx1"/>
                </a:solidFill>
                <a:latin typeface="Arial" charset="0"/>
              </a:defRPr>
            </a:lvl9pPr>
          </a:lstStyle>
          <a:p>
            <a:fld id="{53F9A3DA-CBDB-4403-AA3F-96C001F118E2}" type="slidenum">
              <a:rPr lang="en-US" sz="1200" smtClean="0">
                <a:latin typeface="Times New Roman" pitchFamily="18" charset="0"/>
              </a:rPr>
              <a:pPr/>
              <a:t>60</a:t>
            </a:fld>
            <a:endParaRPr lang="en-US" sz="1200" smtClean="0">
              <a:latin typeface="Times New Roman" pitchFamily="18" charset="0"/>
            </a:endParaRPr>
          </a:p>
        </p:txBody>
      </p:sp>
      <p:sp>
        <p:nvSpPr>
          <p:cNvPr id="33795" name="Rectangle 2"/>
          <p:cNvSpPr>
            <a:spLocks noGrp="1" noRot="1" noChangeAspect="1" noChangeArrowheads="1" noTextEdit="1"/>
          </p:cNvSpPr>
          <p:nvPr>
            <p:ph type="sldImg"/>
          </p:nvPr>
        </p:nvSpPr>
        <p:spPr>
          <a:xfrm>
            <a:off x="1152525" y="692150"/>
            <a:ext cx="4552950" cy="3414713"/>
          </a:xfrm>
          <a:ln w="12700" cap="flat">
            <a:solidFill>
              <a:schemeClr val="tx1"/>
            </a:solidFill>
          </a:ln>
        </p:spPr>
      </p:sp>
      <p:sp>
        <p:nvSpPr>
          <p:cNvPr id="33796" name="Rectangle 3"/>
          <p:cNvSpPr>
            <a:spLocks noGrp="1" noChangeArrowheads="1"/>
          </p:cNvSpPr>
          <p:nvPr>
            <p:ph type="body" idx="1"/>
          </p:nvPr>
        </p:nvSpPr>
        <p:spPr>
          <a:xfrm>
            <a:off x="992414" y="4338803"/>
            <a:ext cx="4866707" cy="4122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4758" tIns="68171" rIns="134758" bIns="68171"/>
          <a:lstStyle/>
          <a:p>
            <a:endParaRPr lang="fi-FI" smtClean="0"/>
          </a:p>
        </p:txBody>
      </p:sp>
    </p:spTree>
    <p:extLst>
      <p:ext uri="{BB962C8B-B14F-4D97-AF65-F5344CB8AC3E}">
        <p14:creationId xmlns:p14="http://schemas.microsoft.com/office/powerpoint/2010/main" val="283753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defTabSz="912813" eaLnBrk="0" fontAlgn="base" hangingPunct="0">
              <a:spcBef>
                <a:spcPct val="0"/>
              </a:spcBef>
              <a:spcAft>
                <a:spcPct val="0"/>
              </a:spcAft>
              <a:defRPr sz="2400">
                <a:solidFill>
                  <a:schemeClr val="tx1"/>
                </a:solidFill>
                <a:latin typeface="Arial" charset="0"/>
              </a:defRPr>
            </a:lvl6pPr>
            <a:lvl7pPr marL="2971800" indent="-228600" defTabSz="912813" eaLnBrk="0" fontAlgn="base" hangingPunct="0">
              <a:spcBef>
                <a:spcPct val="0"/>
              </a:spcBef>
              <a:spcAft>
                <a:spcPct val="0"/>
              </a:spcAft>
              <a:defRPr sz="2400">
                <a:solidFill>
                  <a:schemeClr val="tx1"/>
                </a:solidFill>
                <a:latin typeface="Arial" charset="0"/>
              </a:defRPr>
            </a:lvl7pPr>
            <a:lvl8pPr marL="3429000" indent="-228600" defTabSz="912813" eaLnBrk="0" fontAlgn="base" hangingPunct="0">
              <a:spcBef>
                <a:spcPct val="0"/>
              </a:spcBef>
              <a:spcAft>
                <a:spcPct val="0"/>
              </a:spcAft>
              <a:defRPr sz="2400">
                <a:solidFill>
                  <a:schemeClr val="tx1"/>
                </a:solidFill>
                <a:latin typeface="Arial" charset="0"/>
              </a:defRPr>
            </a:lvl8pPr>
            <a:lvl9pPr marL="3886200" indent="-228600" defTabSz="912813" eaLnBrk="0" fontAlgn="base" hangingPunct="0">
              <a:spcBef>
                <a:spcPct val="0"/>
              </a:spcBef>
              <a:spcAft>
                <a:spcPct val="0"/>
              </a:spcAft>
              <a:defRPr sz="2400">
                <a:solidFill>
                  <a:schemeClr val="tx1"/>
                </a:solidFill>
                <a:latin typeface="Arial" charset="0"/>
              </a:defRPr>
            </a:lvl9pPr>
          </a:lstStyle>
          <a:p>
            <a:fld id="{53F9A3DA-CBDB-4403-AA3F-96C001F118E2}" type="slidenum">
              <a:rPr lang="en-US" sz="1200" smtClean="0">
                <a:latin typeface="Times New Roman" pitchFamily="18" charset="0"/>
              </a:rPr>
              <a:pPr/>
              <a:t>61</a:t>
            </a:fld>
            <a:endParaRPr lang="en-US" sz="1200" smtClean="0">
              <a:latin typeface="Times New Roman" pitchFamily="18" charset="0"/>
            </a:endParaRPr>
          </a:p>
        </p:txBody>
      </p:sp>
      <p:sp>
        <p:nvSpPr>
          <p:cNvPr id="33795" name="Rectangle 2"/>
          <p:cNvSpPr>
            <a:spLocks noGrp="1" noRot="1" noChangeAspect="1" noChangeArrowheads="1" noTextEdit="1"/>
          </p:cNvSpPr>
          <p:nvPr>
            <p:ph type="sldImg"/>
          </p:nvPr>
        </p:nvSpPr>
        <p:spPr>
          <a:xfrm>
            <a:off x="1152525" y="692150"/>
            <a:ext cx="4552950" cy="3414713"/>
          </a:xfrm>
          <a:ln w="12700" cap="flat">
            <a:solidFill>
              <a:schemeClr val="tx1"/>
            </a:solidFill>
          </a:ln>
        </p:spPr>
      </p:sp>
      <p:sp>
        <p:nvSpPr>
          <p:cNvPr id="33796" name="Rectangle 3"/>
          <p:cNvSpPr>
            <a:spLocks noGrp="1" noChangeArrowheads="1"/>
          </p:cNvSpPr>
          <p:nvPr>
            <p:ph type="body" idx="1"/>
          </p:nvPr>
        </p:nvSpPr>
        <p:spPr>
          <a:xfrm>
            <a:off x="992414" y="4338803"/>
            <a:ext cx="4866707" cy="4122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4758" tIns="68171" rIns="134758" bIns="68171"/>
          <a:lstStyle/>
          <a:p>
            <a:endParaRPr lang="fi-FI" smtClean="0"/>
          </a:p>
        </p:txBody>
      </p:sp>
    </p:spTree>
    <p:extLst>
      <p:ext uri="{BB962C8B-B14F-4D97-AF65-F5344CB8AC3E}">
        <p14:creationId xmlns:p14="http://schemas.microsoft.com/office/powerpoint/2010/main" val="3603847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stretch>
            <a:fillRect/>
          </a:stretch>
        </p:blipFill>
        <p:spPr bwMode="auto">
          <a:xfrm>
            <a:off x="411536" y="6197024"/>
            <a:ext cx="1462880"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Hometalkoot_SLOGAN_L#18DB0D.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536" y="188640"/>
            <a:ext cx="8344967" cy="1872208"/>
          </a:xfrm>
          <a:prstGeom prst="rect">
            <a:avLst/>
          </a:prstGeom>
        </p:spPr>
      </p:pic>
    </p:spTree>
  </p:cSld>
  <p:clrMapOvr>
    <a:masterClrMapping/>
  </p:clrMapOvr>
  <p:transition spd="med">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
        <p:nvSpPr>
          <p:cNvPr id="7" name="Picture Placeholder 6"/>
          <p:cNvSpPr>
            <a:spLocks noGrp="1"/>
          </p:cNvSpPr>
          <p:nvPr>
            <p:ph type="pic" sz="quarter" idx="13"/>
          </p:nvPr>
        </p:nvSpPr>
        <p:spPr>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7" y="333375"/>
            <a:ext cx="7489825" cy="1079500"/>
          </a:xfrm>
        </p:spPr>
        <p:txBody>
          <a:bodyPr anchor="b">
            <a:normAutofit/>
          </a:bodyPr>
          <a:lstStyle>
            <a:lvl1pPr algn="l">
              <a:defRPr sz="3000" b="1"/>
            </a:lvl1pPr>
          </a:lstStyle>
          <a:p>
            <a:r>
              <a:rPr lang="en-US" smtClean="0"/>
              <a:t>Click to edit Master title style</a:t>
            </a:r>
            <a:endParaRPr lang="fi-FI"/>
          </a:p>
        </p:txBody>
      </p:sp>
      <p:sp>
        <p:nvSpPr>
          <p:cNvPr id="3" name="Picture Placeholder 2"/>
          <p:cNvSpPr>
            <a:spLocks noGrp="1"/>
          </p:cNvSpPr>
          <p:nvPr>
            <p:ph type="pic" idx="1"/>
          </p:nvPr>
        </p:nvSpPr>
        <p:spPr>
          <a:xfrm>
            <a:off x="827087" y="1628775"/>
            <a:ext cx="7489825" cy="2157415"/>
          </a:xfrm>
          <a:solidFill>
            <a:schemeClr val="accent4">
              <a:lumMod val="20000"/>
              <a:lumOff val="80000"/>
            </a:schemeClr>
          </a:solidFill>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i-FI"/>
          </a:p>
        </p:txBody>
      </p:sp>
      <p:sp>
        <p:nvSpPr>
          <p:cNvPr id="5" name="Date Placeholder 4"/>
          <p:cNvSpPr>
            <a:spLocks noGrp="1"/>
          </p:cNvSpPr>
          <p:nvPr>
            <p:ph type="dt" sz="half" idx="10"/>
          </p:nvPr>
        </p:nvSpPr>
        <p:spPr/>
        <p:txBody>
          <a:bodyPr/>
          <a:lstStyle/>
          <a:p>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Text Placeholder 8"/>
          <p:cNvSpPr>
            <a:spLocks noGrp="1"/>
          </p:cNvSpPr>
          <p:nvPr>
            <p:ph type="body" sz="quarter" idx="13"/>
          </p:nvPr>
        </p:nvSpPr>
        <p:spPr>
          <a:xfrm>
            <a:off x="827088" y="3933825"/>
            <a:ext cx="7489825" cy="2087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315200" cy="1143000"/>
          </a:xfrm>
        </p:spPr>
        <p:txBody>
          <a:bodyPr/>
          <a:lstStyle/>
          <a:p>
            <a:r>
              <a:rPr lang="en-US" smtClean="0"/>
              <a:t>Click to edit Master title style</a:t>
            </a:r>
            <a:endParaRPr lang="fi-FI"/>
          </a:p>
        </p:txBody>
      </p:sp>
      <p:sp>
        <p:nvSpPr>
          <p:cNvPr id="3" name="Chart Placeholder 2"/>
          <p:cNvSpPr>
            <a:spLocks noGrp="1"/>
          </p:cNvSpPr>
          <p:nvPr>
            <p:ph type="chart" sz="half" idx="1"/>
          </p:nvPr>
        </p:nvSpPr>
        <p:spPr>
          <a:xfrm>
            <a:off x="914400" y="1905000"/>
            <a:ext cx="3587262" cy="4114800"/>
          </a:xfrm>
        </p:spPr>
        <p:txBody>
          <a:bodyPr/>
          <a:lstStyle/>
          <a:p>
            <a:endParaRPr lang="fi-FI"/>
          </a:p>
        </p:txBody>
      </p:sp>
      <p:sp>
        <p:nvSpPr>
          <p:cNvPr id="4" name="Text Placeholder 3"/>
          <p:cNvSpPr>
            <a:spLocks noGrp="1"/>
          </p:cNvSpPr>
          <p:nvPr>
            <p:ph type="body" sz="half" idx="2"/>
          </p:nvPr>
        </p:nvSpPr>
        <p:spPr>
          <a:xfrm>
            <a:off x="4642338" y="1905000"/>
            <a:ext cx="35872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Date Placeholder 4"/>
          <p:cNvSpPr>
            <a:spLocks noGrp="1"/>
          </p:cNvSpPr>
          <p:nvPr>
            <p:ph type="dt" sz="half" idx="10"/>
          </p:nvPr>
        </p:nvSpPr>
        <p:spPr>
          <a:xfrm>
            <a:off x="1752600" y="6553200"/>
            <a:ext cx="3733800" cy="152400"/>
          </a:xfrm>
          <a:prstGeom prst="rect">
            <a:avLst/>
          </a:prstGeom>
        </p:spPr>
        <p:txBody>
          <a:bodyPr/>
          <a:lstStyle>
            <a:lvl1pPr>
              <a:defRPr/>
            </a:lvl1pPr>
          </a:lstStyle>
          <a:p>
            <a:endParaRPr lang="fi-FI"/>
          </a:p>
        </p:txBody>
      </p:sp>
      <p:sp>
        <p:nvSpPr>
          <p:cNvPr id="6" name="Slide Number Placeholder 5"/>
          <p:cNvSpPr>
            <a:spLocks noGrp="1"/>
          </p:cNvSpPr>
          <p:nvPr>
            <p:ph type="sldNum" sz="quarter" idx="11"/>
          </p:nvPr>
        </p:nvSpPr>
        <p:spPr>
          <a:xfrm>
            <a:off x="5486400" y="6553200"/>
            <a:ext cx="1600200" cy="152400"/>
          </a:xfrm>
          <a:prstGeom prst="rect">
            <a:avLst/>
          </a:prstGeom>
        </p:spPr>
        <p:txBody>
          <a:bodyPr/>
          <a:lstStyle>
            <a:lvl1pPr>
              <a:defRPr/>
            </a:lvl1pPr>
          </a:lstStyle>
          <a:p>
            <a:fld id="{9EE4C95D-C74F-4958-90B0-9AD3CB52B984}" type="slidenum">
              <a:rPr lang="fi-FI"/>
              <a:pPr/>
              <a:t>‹#›</a:t>
            </a:fld>
            <a:endParaRPr lang="fi-FI"/>
          </a:p>
        </p:txBody>
      </p:sp>
    </p:spTree>
    <p:extLst>
      <p:ext uri="{BB962C8B-B14F-4D97-AF65-F5344CB8AC3E}">
        <p14:creationId xmlns:p14="http://schemas.microsoft.com/office/powerpoint/2010/main" val="3460620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315200" cy="1143000"/>
          </a:xfrm>
        </p:spPr>
        <p:txBody>
          <a:bodyPr/>
          <a:lstStyle/>
          <a:p>
            <a:r>
              <a:rPr lang="en-US" smtClean="0"/>
              <a:t>Click to edit Master title style</a:t>
            </a:r>
            <a:endParaRPr lang="fi-FI"/>
          </a:p>
        </p:txBody>
      </p:sp>
      <p:sp>
        <p:nvSpPr>
          <p:cNvPr id="3" name="Text Placeholder 2"/>
          <p:cNvSpPr>
            <a:spLocks noGrp="1"/>
          </p:cNvSpPr>
          <p:nvPr>
            <p:ph type="body" sz="half" idx="1"/>
          </p:nvPr>
        </p:nvSpPr>
        <p:spPr>
          <a:xfrm>
            <a:off x="914400" y="1905000"/>
            <a:ext cx="35872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lipArt Placeholder 3"/>
          <p:cNvSpPr>
            <a:spLocks noGrp="1"/>
          </p:cNvSpPr>
          <p:nvPr>
            <p:ph type="clipArt" sz="half" idx="2"/>
          </p:nvPr>
        </p:nvSpPr>
        <p:spPr>
          <a:xfrm>
            <a:off x="4642338" y="1905000"/>
            <a:ext cx="3587262" cy="4114800"/>
          </a:xfrm>
        </p:spPr>
        <p:txBody>
          <a:bodyPr/>
          <a:lstStyle/>
          <a:p>
            <a:endParaRPr lang="fi-FI"/>
          </a:p>
        </p:txBody>
      </p:sp>
      <p:sp>
        <p:nvSpPr>
          <p:cNvPr id="5" name="Date Placeholder 4"/>
          <p:cNvSpPr>
            <a:spLocks noGrp="1"/>
          </p:cNvSpPr>
          <p:nvPr>
            <p:ph type="dt" sz="half" idx="10"/>
          </p:nvPr>
        </p:nvSpPr>
        <p:spPr>
          <a:xfrm>
            <a:off x="1752600" y="6553200"/>
            <a:ext cx="3733800" cy="152400"/>
          </a:xfrm>
          <a:prstGeom prst="rect">
            <a:avLst/>
          </a:prstGeom>
        </p:spPr>
        <p:txBody>
          <a:bodyPr/>
          <a:lstStyle>
            <a:lvl1pPr>
              <a:defRPr/>
            </a:lvl1pPr>
          </a:lstStyle>
          <a:p>
            <a:endParaRPr lang="fi-FI"/>
          </a:p>
        </p:txBody>
      </p:sp>
      <p:sp>
        <p:nvSpPr>
          <p:cNvPr id="6" name="Slide Number Placeholder 5"/>
          <p:cNvSpPr>
            <a:spLocks noGrp="1"/>
          </p:cNvSpPr>
          <p:nvPr>
            <p:ph type="sldNum" sz="quarter" idx="11"/>
          </p:nvPr>
        </p:nvSpPr>
        <p:spPr>
          <a:xfrm>
            <a:off x="5486400" y="6553200"/>
            <a:ext cx="1600200" cy="152400"/>
          </a:xfrm>
          <a:prstGeom prst="rect">
            <a:avLst/>
          </a:prstGeom>
        </p:spPr>
        <p:txBody>
          <a:bodyPr/>
          <a:lstStyle>
            <a:lvl1pPr>
              <a:defRPr/>
            </a:lvl1pPr>
          </a:lstStyle>
          <a:p>
            <a:fld id="{79CE9ACE-BF52-4D52-816E-FFDB8F6280E5}" type="slidenum">
              <a:rPr lang="fi-FI"/>
              <a:pPr/>
              <a:t>‹#›</a:t>
            </a:fld>
            <a:endParaRPr lang="fi-FI"/>
          </a:p>
        </p:txBody>
      </p:sp>
    </p:spTree>
    <p:extLst>
      <p:ext uri="{BB962C8B-B14F-4D97-AF65-F5344CB8AC3E}">
        <p14:creationId xmlns:p14="http://schemas.microsoft.com/office/powerpoint/2010/main" val="4303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315200" cy="1143000"/>
          </a:xfrm>
        </p:spPr>
        <p:txBody>
          <a:bodyPr/>
          <a:lstStyle/>
          <a:p>
            <a:r>
              <a:rPr lang="en-US" smtClean="0"/>
              <a:t>Click to edit Master title style</a:t>
            </a:r>
            <a:endParaRPr lang="fi-FI"/>
          </a:p>
        </p:txBody>
      </p:sp>
      <p:sp>
        <p:nvSpPr>
          <p:cNvPr id="3" name="Text Placeholder 2"/>
          <p:cNvSpPr>
            <a:spLocks noGrp="1"/>
          </p:cNvSpPr>
          <p:nvPr>
            <p:ph type="body" sz="half" idx="1"/>
          </p:nvPr>
        </p:nvSpPr>
        <p:spPr>
          <a:xfrm>
            <a:off x="914400" y="1905000"/>
            <a:ext cx="35872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quarter" idx="2"/>
          </p:nvPr>
        </p:nvSpPr>
        <p:spPr>
          <a:xfrm>
            <a:off x="4642338" y="1905000"/>
            <a:ext cx="35872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Content Placeholder 4"/>
          <p:cNvSpPr>
            <a:spLocks noGrp="1"/>
          </p:cNvSpPr>
          <p:nvPr>
            <p:ph sz="quarter" idx="3"/>
          </p:nvPr>
        </p:nvSpPr>
        <p:spPr>
          <a:xfrm>
            <a:off x="4642338" y="4038600"/>
            <a:ext cx="35872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Date Placeholder 5"/>
          <p:cNvSpPr>
            <a:spLocks noGrp="1"/>
          </p:cNvSpPr>
          <p:nvPr>
            <p:ph type="dt" sz="half" idx="10"/>
          </p:nvPr>
        </p:nvSpPr>
        <p:spPr>
          <a:xfrm>
            <a:off x="1752600" y="6553200"/>
            <a:ext cx="3733800" cy="152400"/>
          </a:xfrm>
          <a:prstGeom prst="rect">
            <a:avLst/>
          </a:prstGeom>
        </p:spPr>
        <p:txBody>
          <a:bodyPr/>
          <a:lstStyle>
            <a:lvl1pPr>
              <a:defRPr/>
            </a:lvl1pPr>
          </a:lstStyle>
          <a:p>
            <a:endParaRPr lang="fi-FI"/>
          </a:p>
        </p:txBody>
      </p:sp>
      <p:sp>
        <p:nvSpPr>
          <p:cNvPr id="7" name="Slide Number Placeholder 6"/>
          <p:cNvSpPr>
            <a:spLocks noGrp="1"/>
          </p:cNvSpPr>
          <p:nvPr>
            <p:ph type="sldNum" sz="quarter" idx="11"/>
          </p:nvPr>
        </p:nvSpPr>
        <p:spPr>
          <a:xfrm>
            <a:off x="5486400" y="6553200"/>
            <a:ext cx="1600200" cy="152400"/>
          </a:xfrm>
          <a:prstGeom prst="rect">
            <a:avLst/>
          </a:prstGeom>
        </p:spPr>
        <p:txBody>
          <a:bodyPr/>
          <a:lstStyle>
            <a:lvl1pPr>
              <a:defRPr/>
            </a:lvl1pPr>
          </a:lstStyle>
          <a:p>
            <a:fld id="{DB98FDB2-8C05-4A0C-9659-A6976108291A}" type="slidenum">
              <a:rPr lang="fi-FI"/>
              <a:pPr/>
              <a:t>‹#›</a:t>
            </a:fld>
            <a:endParaRPr lang="fi-FI"/>
          </a:p>
        </p:txBody>
      </p:sp>
    </p:spTree>
    <p:extLst>
      <p:ext uri="{BB962C8B-B14F-4D97-AF65-F5344CB8AC3E}">
        <p14:creationId xmlns:p14="http://schemas.microsoft.com/office/powerpoint/2010/main" val="1388377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315200" cy="1143000"/>
          </a:xfrm>
        </p:spPr>
        <p:txBody>
          <a:bodyPr/>
          <a:lstStyle/>
          <a:p>
            <a:r>
              <a:rPr lang="en-US" smtClean="0"/>
              <a:t>Click to edit Master title style</a:t>
            </a:r>
            <a:endParaRPr lang="fi-FI"/>
          </a:p>
        </p:txBody>
      </p:sp>
      <p:sp>
        <p:nvSpPr>
          <p:cNvPr id="3" name="Table Placeholder 2"/>
          <p:cNvSpPr>
            <a:spLocks noGrp="1"/>
          </p:cNvSpPr>
          <p:nvPr>
            <p:ph type="tbl" idx="1"/>
          </p:nvPr>
        </p:nvSpPr>
        <p:spPr>
          <a:xfrm>
            <a:off x="914400" y="1905000"/>
            <a:ext cx="7315200" cy="4114800"/>
          </a:xfrm>
        </p:spPr>
        <p:txBody>
          <a:bodyPr/>
          <a:lstStyle/>
          <a:p>
            <a:endParaRPr lang="fi-FI"/>
          </a:p>
        </p:txBody>
      </p:sp>
      <p:sp>
        <p:nvSpPr>
          <p:cNvPr id="4" name="Date Placeholder 3"/>
          <p:cNvSpPr>
            <a:spLocks noGrp="1"/>
          </p:cNvSpPr>
          <p:nvPr>
            <p:ph type="dt" sz="half" idx="10"/>
          </p:nvPr>
        </p:nvSpPr>
        <p:spPr>
          <a:xfrm>
            <a:off x="1752600" y="6553200"/>
            <a:ext cx="3733800" cy="152400"/>
          </a:xfrm>
          <a:prstGeom prst="rect">
            <a:avLst/>
          </a:prstGeom>
        </p:spPr>
        <p:txBody>
          <a:bodyPr/>
          <a:lstStyle>
            <a:lvl1pPr>
              <a:defRPr/>
            </a:lvl1pPr>
          </a:lstStyle>
          <a:p>
            <a:endParaRPr lang="fi-FI"/>
          </a:p>
        </p:txBody>
      </p:sp>
      <p:sp>
        <p:nvSpPr>
          <p:cNvPr id="5" name="Slide Number Placeholder 4"/>
          <p:cNvSpPr>
            <a:spLocks noGrp="1"/>
          </p:cNvSpPr>
          <p:nvPr>
            <p:ph type="sldNum" sz="quarter" idx="11"/>
          </p:nvPr>
        </p:nvSpPr>
        <p:spPr>
          <a:xfrm>
            <a:off x="5486400" y="6553200"/>
            <a:ext cx="1600200" cy="152400"/>
          </a:xfrm>
          <a:prstGeom prst="rect">
            <a:avLst/>
          </a:prstGeom>
        </p:spPr>
        <p:txBody>
          <a:bodyPr/>
          <a:lstStyle>
            <a:lvl1pPr>
              <a:defRPr/>
            </a:lvl1pPr>
          </a:lstStyle>
          <a:p>
            <a:fld id="{19BE5E47-4768-4715-90A0-8E7BD70B5B85}" type="slidenum">
              <a:rPr lang="fi-FI"/>
              <a:pPr/>
              <a:t>‹#›</a:t>
            </a:fld>
            <a:endParaRPr lang="fi-FI"/>
          </a:p>
        </p:txBody>
      </p:sp>
    </p:spTree>
    <p:extLst>
      <p:ext uri="{BB962C8B-B14F-4D97-AF65-F5344CB8AC3E}">
        <p14:creationId xmlns:p14="http://schemas.microsoft.com/office/powerpoint/2010/main" val="214348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315200" cy="1143000"/>
          </a:xfrm>
        </p:spPr>
        <p:txBody>
          <a:bodyPr/>
          <a:lstStyle/>
          <a:p>
            <a:r>
              <a:rPr lang="en-US" smtClean="0"/>
              <a:t>Click to edit Master title style</a:t>
            </a:r>
            <a:endParaRPr lang="fi-FI"/>
          </a:p>
        </p:txBody>
      </p:sp>
      <p:sp>
        <p:nvSpPr>
          <p:cNvPr id="3" name="Chart Placeholder 2"/>
          <p:cNvSpPr>
            <a:spLocks noGrp="1"/>
          </p:cNvSpPr>
          <p:nvPr>
            <p:ph type="chart" idx="1"/>
          </p:nvPr>
        </p:nvSpPr>
        <p:spPr>
          <a:xfrm>
            <a:off x="914400" y="1905000"/>
            <a:ext cx="7315200" cy="4114800"/>
          </a:xfrm>
        </p:spPr>
        <p:txBody>
          <a:bodyPr/>
          <a:lstStyle/>
          <a:p>
            <a:endParaRPr lang="fi-FI"/>
          </a:p>
        </p:txBody>
      </p:sp>
      <p:sp>
        <p:nvSpPr>
          <p:cNvPr id="4" name="Date Placeholder 3"/>
          <p:cNvSpPr>
            <a:spLocks noGrp="1"/>
          </p:cNvSpPr>
          <p:nvPr>
            <p:ph type="dt" sz="half" idx="10"/>
          </p:nvPr>
        </p:nvSpPr>
        <p:spPr>
          <a:xfrm>
            <a:off x="1752600" y="6553200"/>
            <a:ext cx="3733800" cy="152400"/>
          </a:xfrm>
          <a:prstGeom prst="rect">
            <a:avLst/>
          </a:prstGeom>
        </p:spPr>
        <p:txBody>
          <a:bodyPr/>
          <a:lstStyle>
            <a:lvl1pPr>
              <a:defRPr/>
            </a:lvl1pPr>
          </a:lstStyle>
          <a:p>
            <a:endParaRPr lang="fi-FI"/>
          </a:p>
        </p:txBody>
      </p:sp>
      <p:sp>
        <p:nvSpPr>
          <p:cNvPr id="5" name="Slide Number Placeholder 4"/>
          <p:cNvSpPr>
            <a:spLocks noGrp="1"/>
          </p:cNvSpPr>
          <p:nvPr>
            <p:ph type="sldNum" sz="quarter" idx="11"/>
          </p:nvPr>
        </p:nvSpPr>
        <p:spPr>
          <a:xfrm>
            <a:off x="5486400" y="6553200"/>
            <a:ext cx="1600200" cy="152400"/>
          </a:xfrm>
          <a:prstGeom prst="rect">
            <a:avLst/>
          </a:prstGeom>
        </p:spPr>
        <p:txBody>
          <a:bodyPr/>
          <a:lstStyle>
            <a:lvl1pPr>
              <a:defRPr/>
            </a:lvl1pPr>
          </a:lstStyle>
          <a:p>
            <a:fld id="{0AE6E6D4-A5A9-49F9-83B8-89B5FF92A8D4}" type="slidenum">
              <a:rPr lang="fi-FI"/>
              <a:pPr/>
              <a:t>‹#›</a:t>
            </a:fld>
            <a:endParaRPr lang="fi-FI"/>
          </a:p>
        </p:txBody>
      </p:sp>
    </p:spTree>
    <p:extLst>
      <p:ext uri="{BB962C8B-B14F-4D97-AF65-F5344CB8AC3E}">
        <p14:creationId xmlns:p14="http://schemas.microsoft.com/office/powerpoint/2010/main" val="1285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lvl1pPr>
              <a:defRPr sz="2000"/>
            </a:lvl1pPr>
            <a:lvl2pPr>
              <a:defRPr sz="1800"/>
            </a:lvl2pPr>
            <a:lvl3pPr>
              <a:defRPr sz="16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10"/>
          </p:nvPr>
        </p:nvSpPr>
        <p:spPr/>
        <p:txBody>
          <a:bodyPr/>
          <a:lstStyle/>
          <a:p>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Swedis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Picture 16" descr="hometalkoot_su+ru.png"/>
          <p:cNvPicPr>
            <a:picLocks noChangeAspect="1"/>
          </p:cNvPicPr>
          <p:nvPr userDrawn="1"/>
        </p:nvPicPr>
        <p:blipFill>
          <a:blip r:embed="rId3" cstate="print"/>
          <a:stretch>
            <a:fillRect/>
          </a:stretch>
        </p:blipFill>
        <p:spPr>
          <a:xfrm>
            <a:off x="3266483" y="571480"/>
            <a:ext cx="3343967" cy="1316739"/>
          </a:xfrm>
          <a:prstGeom prst="rect">
            <a:avLst/>
          </a:prstGeom>
        </p:spPr>
      </p:pic>
      <p:pic>
        <p:nvPicPr>
          <p:cNvPr id="16" name="Picture 3" descr="Z:\YMP (Ympäristöministeriö)\ymp014\man4.png"/>
          <p:cNvPicPr>
            <a:picLocks noChangeAspect="1" noChangeArrowheads="1"/>
          </p:cNvPicPr>
          <p:nvPr userDrawn="1"/>
        </p:nvPicPr>
        <p:blipFill>
          <a:blip r:embed="rId4" cstate="print"/>
          <a:srcRect/>
          <a:stretch>
            <a:fillRect/>
          </a:stretch>
        </p:blipFill>
        <p:spPr bwMode="auto">
          <a:xfrm>
            <a:off x="-95957" y="928670"/>
            <a:ext cx="1238933" cy="1285884"/>
          </a:xfrm>
          <a:prstGeom prst="rect">
            <a:avLst/>
          </a:prstGeom>
          <a:noFill/>
        </p:spPr>
      </p:pic>
      <p:pic>
        <p:nvPicPr>
          <p:cNvPr id="18" name="Picture 4" descr="Z:\YMP (Ympäristöministeriö)\ymp014\man5.png"/>
          <p:cNvPicPr>
            <a:picLocks noChangeAspect="1" noChangeArrowheads="1"/>
          </p:cNvPicPr>
          <p:nvPr userDrawn="1"/>
        </p:nvPicPr>
        <p:blipFill>
          <a:blip r:embed="rId5" cstate="print"/>
          <a:srcRect/>
          <a:stretch>
            <a:fillRect/>
          </a:stretch>
        </p:blipFill>
        <p:spPr bwMode="auto">
          <a:xfrm>
            <a:off x="1054127" y="919572"/>
            <a:ext cx="874667" cy="1294981"/>
          </a:xfrm>
          <a:prstGeom prst="rect">
            <a:avLst/>
          </a:prstGeom>
          <a:noFill/>
        </p:spPr>
      </p:pic>
      <p:pic>
        <p:nvPicPr>
          <p:cNvPr id="19" name="Picture 6" descr="Z:\YMP (Ympäristöministeriö)\ymp014\man1.png"/>
          <p:cNvPicPr>
            <a:picLocks noChangeAspect="1" noChangeArrowheads="1"/>
          </p:cNvPicPr>
          <p:nvPr userDrawn="1"/>
        </p:nvPicPr>
        <p:blipFill>
          <a:blip r:embed="rId6" cstate="print"/>
          <a:srcRect/>
          <a:stretch>
            <a:fillRect/>
          </a:stretch>
        </p:blipFill>
        <p:spPr bwMode="auto">
          <a:xfrm>
            <a:off x="6823467" y="868380"/>
            <a:ext cx="517989" cy="1308603"/>
          </a:xfrm>
          <a:prstGeom prst="rect">
            <a:avLst/>
          </a:prstGeom>
          <a:noFill/>
        </p:spPr>
      </p:pic>
      <p:pic>
        <p:nvPicPr>
          <p:cNvPr id="20" name="Picture 7" descr="Z:\YMP (Ympäristöministeriö)\ymp014\man2.png"/>
          <p:cNvPicPr>
            <a:picLocks noChangeAspect="1" noChangeArrowheads="1"/>
          </p:cNvPicPr>
          <p:nvPr userDrawn="1"/>
        </p:nvPicPr>
        <p:blipFill>
          <a:blip r:embed="rId7" cstate="print"/>
          <a:srcRect/>
          <a:stretch>
            <a:fillRect/>
          </a:stretch>
        </p:blipFill>
        <p:spPr bwMode="auto">
          <a:xfrm>
            <a:off x="7748524" y="885367"/>
            <a:ext cx="499814" cy="1320720"/>
          </a:xfrm>
          <a:prstGeom prst="rect">
            <a:avLst/>
          </a:prstGeom>
          <a:noFill/>
        </p:spPr>
      </p:pic>
      <p:pic>
        <p:nvPicPr>
          <p:cNvPr id="21" name="Picture 8" descr="Z:\YMP (Ympäristöministeriö)\ymp014\man3.png"/>
          <p:cNvPicPr>
            <a:picLocks noChangeAspect="1" noChangeArrowheads="1"/>
          </p:cNvPicPr>
          <p:nvPr userDrawn="1"/>
        </p:nvPicPr>
        <p:blipFill>
          <a:blip r:embed="rId8" cstate="print"/>
          <a:srcRect/>
          <a:stretch>
            <a:fillRect/>
          </a:stretch>
        </p:blipFill>
        <p:spPr bwMode="auto">
          <a:xfrm>
            <a:off x="8242820" y="890258"/>
            <a:ext cx="901180" cy="1290428"/>
          </a:xfrm>
          <a:prstGeom prst="rect">
            <a:avLst/>
          </a:prstGeom>
          <a:noFill/>
        </p:spPr>
      </p:pic>
      <p:pic>
        <p:nvPicPr>
          <p:cNvPr id="22" name="Picture 2" descr="Z:\YMP (Ympäristöministeriö)\ymp014\hahmot\hahmot\ruutuka¦êytto¦êo¦ên\arkkitehti_musta.png"/>
          <p:cNvPicPr>
            <a:picLocks noChangeAspect="1" noChangeArrowheads="1"/>
          </p:cNvPicPr>
          <p:nvPr userDrawn="1"/>
        </p:nvPicPr>
        <p:blipFill>
          <a:blip r:embed="rId9" cstate="print"/>
          <a:srcRect/>
          <a:stretch>
            <a:fillRect/>
          </a:stretch>
        </p:blipFill>
        <p:spPr bwMode="auto">
          <a:xfrm>
            <a:off x="7361150" y="928670"/>
            <a:ext cx="337496" cy="1302818"/>
          </a:xfrm>
          <a:prstGeom prst="rect">
            <a:avLst/>
          </a:prstGeom>
          <a:noFill/>
        </p:spPr>
      </p:pic>
      <p:pic>
        <p:nvPicPr>
          <p:cNvPr id="23" name="Picture 3" descr="Z:\YMP (Ympäristöministeriö)\ymp014\hahmot\hahmot\ruutuka¦êytto¦êo¦ên\rakennusmies_musta.png"/>
          <p:cNvPicPr>
            <a:picLocks noChangeAspect="1" noChangeArrowheads="1"/>
          </p:cNvPicPr>
          <p:nvPr userDrawn="1"/>
        </p:nvPicPr>
        <p:blipFill>
          <a:blip r:embed="rId10" cstate="print"/>
          <a:srcRect/>
          <a:stretch>
            <a:fillRect/>
          </a:stretch>
        </p:blipFill>
        <p:spPr bwMode="auto">
          <a:xfrm>
            <a:off x="2362072" y="781436"/>
            <a:ext cx="852606" cy="1393434"/>
          </a:xfrm>
          <a:prstGeom prst="rect">
            <a:avLst/>
          </a:prstGeom>
          <a:noFill/>
        </p:spPr>
      </p:pic>
      <p:pic>
        <p:nvPicPr>
          <p:cNvPr id="24" name="Picture 7" descr="Z:\YMP (Ympäristöministeriö)\ymp014\hahmot\hahmot\ruutuka¦êytto¦êo¦ên\siivooja_musta.png"/>
          <p:cNvPicPr>
            <a:picLocks noChangeAspect="1" noChangeArrowheads="1"/>
          </p:cNvPicPr>
          <p:nvPr userDrawn="1"/>
        </p:nvPicPr>
        <p:blipFill>
          <a:blip r:embed="rId11" cstate="print"/>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English)">
    <p:spTree>
      <p:nvGrpSpPr>
        <p:cNvPr id="1" name=""/>
        <p:cNvGrpSpPr/>
        <p:nvPr/>
      </p:nvGrpSpPr>
      <p:grpSpPr>
        <a:xfrm>
          <a:off x="0" y="0"/>
          <a:ext cx="0" cy="0"/>
          <a:chOff x="0" y="0"/>
          <a:chExt cx="0" cy="0"/>
        </a:xfrm>
      </p:grpSpPr>
      <p:pic>
        <p:nvPicPr>
          <p:cNvPr id="29" name="Picture 28" descr="Picture1.png"/>
          <p:cNvPicPr>
            <a:picLocks noChangeAspect="1"/>
          </p:cNvPicPr>
          <p:nvPr userDrawn="1"/>
        </p:nvPicPr>
        <p:blipFill>
          <a:blip r:embed="rId2" cstate="print"/>
          <a:stretch>
            <a:fillRect/>
          </a:stretch>
        </p:blipFill>
        <p:spPr>
          <a:xfrm>
            <a:off x="3241966" y="554854"/>
            <a:ext cx="3369707" cy="1285884"/>
          </a:xfrm>
          <a:prstGeom prst="rect">
            <a:avLst/>
          </a:prstGeom>
        </p:spPr>
      </p:pic>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3" cstate="print"/>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icture 3" descr="Z:\YMP (Ympäristöministeriö)\ymp014\man4.png"/>
          <p:cNvPicPr>
            <a:picLocks noChangeAspect="1" noChangeArrowheads="1"/>
          </p:cNvPicPr>
          <p:nvPr userDrawn="1"/>
        </p:nvPicPr>
        <p:blipFill>
          <a:blip r:embed="rId4" cstate="print"/>
          <a:srcRect/>
          <a:stretch>
            <a:fillRect/>
          </a:stretch>
        </p:blipFill>
        <p:spPr bwMode="auto">
          <a:xfrm>
            <a:off x="-95957" y="928670"/>
            <a:ext cx="1238933" cy="1285884"/>
          </a:xfrm>
          <a:prstGeom prst="rect">
            <a:avLst/>
          </a:prstGeom>
          <a:noFill/>
        </p:spPr>
      </p:pic>
      <p:pic>
        <p:nvPicPr>
          <p:cNvPr id="20" name="Picture 4" descr="Z:\YMP (Ympäristöministeriö)\ymp014\man5.png"/>
          <p:cNvPicPr>
            <a:picLocks noChangeAspect="1" noChangeArrowheads="1"/>
          </p:cNvPicPr>
          <p:nvPr userDrawn="1"/>
        </p:nvPicPr>
        <p:blipFill>
          <a:blip r:embed="rId5" cstate="print"/>
          <a:srcRect/>
          <a:stretch>
            <a:fillRect/>
          </a:stretch>
        </p:blipFill>
        <p:spPr bwMode="auto">
          <a:xfrm>
            <a:off x="1054127" y="919572"/>
            <a:ext cx="874667" cy="1294981"/>
          </a:xfrm>
          <a:prstGeom prst="rect">
            <a:avLst/>
          </a:prstGeom>
          <a:noFill/>
        </p:spPr>
      </p:pic>
      <p:pic>
        <p:nvPicPr>
          <p:cNvPr id="21" name="Picture 6" descr="Z:\YMP (Ympäristöministeriö)\ymp014\man1.png"/>
          <p:cNvPicPr>
            <a:picLocks noChangeAspect="1" noChangeArrowheads="1"/>
          </p:cNvPicPr>
          <p:nvPr userDrawn="1"/>
        </p:nvPicPr>
        <p:blipFill>
          <a:blip r:embed="rId6" cstate="print"/>
          <a:srcRect/>
          <a:stretch>
            <a:fillRect/>
          </a:stretch>
        </p:blipFill>
        <p:spPr bwMode="auto">
          <a:xfrm>
            <a:off x="6823467" y="868380"/>
            <a:ext cx="517989" cy="1308603"/>
          </a:xfrm>
          <a:prstGeom prst="rect">
            <a:avLst/>
          </a:prstGeom>
          <a:noFill/>
        </p:spPr>
      </p:pic>
      <p:pic>
        <p:nvPicPr>
          <p:cNvPr id="22" name="Picture 7" descr="Z:\YMP (Ympäristöministeriö)\ymp014\man2.png"/>
          <p:cNvPicPr>
            <a:picLocks noChangeAspect="1" noChangeArrowheads="1"/>
          </p:cNvPicPr>
          <p:nvPr userDrawn="1"/>
        </p:nvPicPr>
        <p:blipFill>
          <a:blip r:embed="rId7" cstate="print"/>
          <a:srcRect/>
          <a:stretch>
            <a:fillRect/>
          </a:stretch>
        </p:blipFill>
        <p:spPr bwMode="auto">
          <a:xfrm>
            <a:off x="7748524" y="885367"/>
            <a:ext cx="499814" cy="1320720"/>
          </a:xfrm>
          <a:prstGeom prst="rect">
            <a:avLst/>
          </a:prstGeom>
          <a:noFill/>
        </p:spPr>
      </p:pic>
      <p:pic>
        <p:nvPicPr>
          <p:cNvPr id="23" name="Picture 8" descr="Z:\YMP (Ympäristöministeriö)\ymp014\man3.png"/>
          <p:cNvPicPr>
            <a:picLocks noChangeAspect="1" noChangeArrowheads="1"/>
          </p:cNvPicPr>
          <p:nvPr userDrawn="1"/>
        </p:nvPicPr>
        <p:blipFill>
          <a:blip r:embed="rId8" cstate="print"/>
          <a:srcRect/>
          <a:stretch>
            <a:fillRect/>
          </a:stretch>
        </p:blipFill>
        <p:spPr bwMode="auto">
          <a:xfrm>
            <a:off x="8242820" y="890258"/>
            <a:ext cx="901180" cy="1290428"/>
          </a:xfrm>
          <a:prstGeom prst="rect">
            <a:avLst/>
          </a:prstGeom>
          <a:noFill/>
        </p:spPr>
      </p:pic>
      <p:pic>
        <p:nvPicPr>
          <p:cNvPr id="24" name="Picture 2" descr="Z:\YMP (Ympäristöministeriö)\ymp014\hahmot\hahmot\ruutuka¦êytto¦êo¦ên\arkkitehti_musta.png"/>
          <p:cNvPicPr>
            <a:picLocks noChangeAspect="1" noChangeArrowheads="1"/>
          </p:cNvPicPr>
          <p:nvPr userDrawn="1"/>
        </p:nvPicPr>
        <p:blipFill>
          <a:blip r:embed="rId9" cstate="print"/>
          <a:srcRect/>
          <a:stretch>
            <a:fillRect/>
          </a:stretch>
        </p:blipFill>
        <p:spPr bwMode="auto">
          <a:xfrm>
            <a:off x="7361150" y="928670"/>
            <a:ext cx="337496" cy="1302818"/>
          </a:xfrm>
          <a:prstGeom prst="rect">
            <a:avLst/>
          </a:prstGeom>
          <a:noFill/>
        </p:spPr>
      </p:pic>
      <p:pic>
        <p:nvPicPr>
          <p:cNvPr id="25" name="Picture 3" descr="Z:\YMP (Ympäristöministeriö)\ymp014\hahmot\hahmot\ruutuka¦êytto¦êo¦ên\rakennusmies_musta.png"/>
          <p:cNvPicPr>
            <a:picLocks noChangeAspect="1" noChangeArrowheads="1"/>
          </p:cNvPicPr>
          <p:nvPr userDrawn="1"/>
        </p:nvPicPr>
        <p:blipFill>
          <a:blip r:embed="rId10" cstate="print"/>
          <a:srcRect/>
          <a:stretch>
            <a:fillRect/>
          </a:stretch>
        </p:blipFill>
        <p:spPr bwMode="auto">
          <a:xfrm>
            <a:off x="2362072" y="781436"/>
            <a:ext cx="852606" cy="1393434"/>
          </a:xfrm>
          <a:prstGeom prst="rect">
            <a:avLst/>
          </a:prstGeom>
          <a:noFill/>
        </p:spPr>
      </p:pic>
      <p:pic>
        <p:nvPicPr>
          <p:cNvPr id="26" name="Picture 7" descr="Z:\YMP (Ympäristöministeriö)\ymp014\hahmot\hahmot\ruutuka¦êytto¦êo¦ên\siivooja_musta.png"/>
          <p:cNvPicPr>
            <a:picLocks noChangeAspect="1" noChangeArrowheads="1"/>
          </p:cNvPicPr>
          <p:nvPr userDrawn="1"/>
        </p:nvPicPr>
        <p:blipFill>
          <a:blip r:embed="rId11" cstate="print"/>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5"/>
            <a:ext cx="3668712"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Content Placeholder 3"/>
          <p:cNvSpPr>
            <a:spLocks noGrp="1"/>
          </p:cNvSpPr>
          <p:nvPr>
            <p:ph sz="half" idx="2"/>
          </p:nvPr>
        </p:nvSpPr>
        <p:spPr>
          <a:xfrm>
            <a:off x="4648200" y="1628775"/>
            <a:ext cx="3668713"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4"/>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4643438" y="1628775"/>
            <a:ext cx="3673475" cy="4392613"/>
          </a:xfrm>
          <a:solidFill>
            <a:schemeClr val="accent4">
              <a:lumMod val="20000"/>
              <a:lumOff val="80000"/>
            </a:schemeClr>
          </a:solidFill>
        </p:spPr>
        <p:txBody>
          <a:bodyPr/>
          <a:lstStyle/>
          <a:p>
            <a:r>
              <a:rPr lang="en-US" smtClean="0"/>
              <a:t>Click icon to add picture</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4648201" y="1628775"/>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827088" y="1628775"/>
            <a:ext cx="3673475" cy="4392613"/>
          </a:xfrm>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822959" y="1628775"/>
            <a:ext cx="367442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088" y="2285993"/>
            <a:ext cx="3670300"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Text Placeholder 4"/>
          <p:cNvSpPr>
            <a:spLocks noGrp="1"/>
          </p:cNvSpPr>
          <p:nvPr>
            <p:ph type="body" sz="quarter" idx="3"/>
          </p:nvPr>
        </p:nvSpPr>
        <p:spPr>
          <a:xfrm>
            <a:off x="4645025" y="1628775"/>
            <a:ext cx="367188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85993"/>
            <a:ext cx="3671888"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Date Placeholder 6"/>
          <p:cNvSpPr>
            <a:spLocks noGrp="1"/>
          </p:cNvSpPr>
          <p:nvPr>
            <p:ph type="dt" sz="half" idx="10"/>
          </p:nvPr>
        </p:nvSpPr>
        <p:spPr/>
        <p:txBody>
          <a:bodyPr/>
          <a:lstStyle/>
          <a:p>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7088" y="333376"/>
            <a:ext cx="7489824" cy="1079500"/>
          </a:xfrm>
          <a:prstGeom prst="rect">
            <a:avLst/>
          </a:prstGeom>
        </p:spPr>
        <p:txBody>
          <a:bodyPr vert="horz" lIns="91440" tIns="45720" rIns="91440" bIns="45720" rtlCol="0" anchor="b">
            <a:normAutofit/>
          </a:bodyPr>
          <a:lstStyle/>
          <a:p>
            <a:r>
              <a:rPr lang="en-US" smtClean="0"/>
              <a:t>Click to edit Master title style</a:t>
            </a:r>
            <a:endParaRPr lang="fi-FI"/>
          </a:p>
        </p:txBody>
      </p:sp>
      <p:sp>
        <p:nvSpPr>
          <p:cNvPr id="3" name="Text Placeholder 2"/>
          <p:cNvSpPr>
            <a:spLocks noGrp="1"/>
          </p:cNvSpPr>
          <p:nvPr>
            <p:ph type="body" idx="1"/>
          </p:nvPr>
        </p:nvSpPr>
        <p:spPr>
          <a:xfrm>
            <a:off x="827088" y="1628775"/>
            <a:ext cx="7489825" cy="43926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2"/>
          </p:nvPr>
        </p:nvSpPr>
        <p:spPr>
          <a:xfrm>
            <a:off x="395288" y="6198834"/>
            <a:ext cx="802500" cy="365125"/>
          </a:xfrm>
          <a:prstGeom prst="rect">
            <a:avLst/>
          </a:prstGeom>
        </p:spPr>
        <p:txBody>
          <a:bodyPr vert="horz" lIns="91440" tIns="45720" rIns="91440" bIns="45720" rtlCol="0" anchor="b"/>
          <a:lstStyle>
            <a:lvl1pPr algn="l">
              <a:defRPr sz="800">
                <a:solidFill>
                  <a:schemeClr val="tx1"/>
                </a:solidFill>
              </a:defRPr>
            </a:lvl1pPr>
          </a:lstStyle>
          <a:p>
            <a:endParaRPr lang="fi-FI"/>
          </a:p>
        </p:txBody>
      </p:sp>
      <p:sp>
        <p:nvSpPr>
          <p:cNvPr id="5" name="Footer Placeholder 4"/>
          <p:cNvSpPr>
            <a:spLocks noGrp="1"/>
          </p:cNvSpPr>
          <p:nvPr>
            <p:ph type="ftr" sz="quarter" idx="3"/>
          </p:nvPr>
        </p:nvSpPr>
        <p:spPr>
          <a:xfrm>
            <a:off x="1201273" y="6198834"/>
            <a:ext cx="1799091" cy="365125"/>
          </a:xfrm>
          <a:prstGeom prst="rect">
            <a:avLst/>
          </a:prstGeom>
        </p:spPr>
        <p:txBody>
          <a:bodyPr vert="horz" lIns="91440" tIns="45720" rIns="91440" bIns="45720" rtlCol="0" anchor="b"/>
          <a:lstStyle>
            <a:lvl1pPr algn="l">
              <a:defRPr sz="800">
                <a:solidFill>
                  <a:schemeClr val="tx1"/>
                </a:solidFill>
              </a:defRPr>
            </a:lvl1pPr>
          </a:lstStyle>
          <a:p>
            <a:endParaRPr lang="fi-FI" dirty="0"/>
          </a:p>
        </p:txBody>
      </p:sp>
      <p:sp>
        <p:nvSpPr>
          <p:cNvPr id="6" name="Slide Number Placeholder 5"/>
          <p:cNvSpPr>
            <a:spLocks noGrp="1"/>
          </p:cNvSpPr>
          <p:nvPr>
            <p:ph type="sldNum" sz="quarter" idx="4"/>
          </p:nvPr>
        </p:nvSpPr>
        <p:spPr>
          <a:xfrm>
            <a:off x="8316912" y="6198834"/>
            <a:ext cx="503238" cy="365125"/>
          </a:xfrm>
          <a:prstGeom prst="rect">
            <a:avLst/>
          </a:prstGeom>
        </p:spPr>
        <p:txBody>
          <a:bodyPr vert="horz" lIns="91440" tIns="45720" rIns="91440" bIns="45720" rtlCol="0" anchor="b"/>
          <a:lstStyle>
            <a:lvl1pPr algn="r">
              <a:defRPr sz="800" b="1">
                <a:solidFill>
                  <a:schemeClr val="accent2"/>
                </a:solidFill>
              </a:defRPr>
            </a:lvl1pPr>
          </a:lstStyle>
          <a:p>
            <a:fld id="{49246692-9764-4796-AF2E-897E79EBAFA7}" type="slidenum">
              <a:rPr lang="fi-FI" smtClean="0"/>
              <a:pPr/>
              <a:t>‹#›</a:t>
            </a:fld>
            <a:endParaRPr lang="fi-FI" dirty="0"/>
          </a:p>
        </p:txBody>
      </p:sp>
      <p:sp>
        <p:nvSpPr>
          <p:cNvPr id="7" name="Rectangle 6"/>
          <p:cNvSpPr/>
          <p:nvPr/>
        </p:nvSpPr>
        <p:spPr>
          <a:xfrm>
            <a:off x="0" y="0"/>
            <a:ext cx="9144000" cy="285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0" y="6572272"/>
            <a:ext cx="9144000" cy="285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descr="hometalkoot_su2.png"/>
          <p:cNvPicPr>
            <a:picLocks noChangeAspect="1"/>
          </p:cNvPicPr>
          <p:nvPr/>
        </p:nvPicPr>
        <p:blipFill>
          <a:blip r:embed="rId19" cstate="print"/>
          <a:stretch>
            <a:fillRect/>
          </a:stretch>
        </p:blipFill>
        <p:spPr>
          <a:xfrm>
            <a:off x="3859352" y="6172703"/>
            <a:ext cx="1246898" cy="3281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8" r:id="rId6"/>
    <p:sldLayoutId id="2147483659" r:id="rId7"/>
    <p:sldLayoutId id="2147483653" r:id="rId8"/>
    <p:sldLayoutId id="2147483654" r:id="rId9"/>
    <p:sldLayoutId id="2147483660" r:id="rId10"/>
    <p:sldLayoutId id="2147483655" r:id="rId11"/>
    <p:sldLayoutId id="2147483657" r:id="rId12"/>
    <p:sldLayoutId id="2147483663" r:id="rId13"/>
    <p:sldLayoutId id="2147483666" r:id="rId14"/>
    <p:sldLayoutId id="2147483667" r:id="rId15"/>
    <p:sldLayoutId id="2147483668" r:id="rId16"/>
    <p:sldLayoutId id="2147483669" r:id="rId17"/>
  </p:sldLayoutIdLst>
  <p:transition spd="med">
    <p:wipe/>
  </p:transition>
  <p:timing>
    <p:tnLst>
      <p:par>
        <p:cTn id="1" dur="indefinite" restart="never" nodeType="tmRoot"/>
      </p:par>
    </p:tnLst>
  </p:timing>
  <p:hf hdr="0" ftr="0" dt="0"/>
  <p:txStyles>
    <p:titleStyle>
      <a:lvl1pPr algn="l" defTabSz="914400" rtl="0" eaLnBrk="1" latinLnBrk="0" hangingPunct="1">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1pPr>
      <a:lvl2pPr marL="539750" indent="-27305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2pPr>
      <a:lvl3pPr marL="898525" indent="-274638"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3pPr>
      <a:lvl4pPr marL="1163638" indent="-265113"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4pPr>
      <a:lvl5pPr marL="1438275" indent="-274638" algn="l" defTabSz="914400" rtl="0" eaLnBrk="1" latinLnBrk="0" hangingPunct="1">
        <a:spcBef>
          <a:spcPct val="20000"/>
        </a:spcBef>
        <a:buClr>
          <a:schemeClr val="accent2"/>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hyperlink" Target="mailto:anne.hyvarinen@thl.fi" TargetMode="External"/><Relationship Id="rId2" Type="http://schemas.openxmlformats.org/officeDocument/2006/relationships/hyperlink" Target="mailto:marjut.reiman@ttl.fi" TargetMode="External"/><Relationship Id="rId1" Type="http://schemas.openxmlformats.org/officeDocument/2006/relationships/slideLayout" Target="../slideLayouts/slideLayout2.xml"/><Relationship Id="rId4" Type="http://schemas.openxmlformats.org/officeDocument/2006/relationships/hyperlink" Target="mailto:hannu.viitanen@luukku.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wmf"/><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8.wmf"/><Relationship Id="rId7" Type="http://schemas.openxmlformats.org/officeDocument/2006/relationships/image" Target="../media/image67.emf"/><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oleObject" Target="../embeddings/Microsoft_Word_97_-_2003_Document2.doc"/><Relationship Id="rId5" Type="http://schemas.openxmlformats.org/officeDocument/2006/relationships/image" Target="../media/image66.emf"/><Relationship Id="rId4" Type="http://schemas.openxmlformats.org/officeDocument/2006/relationships/oleObject" Target="../embeddings/Microsoft_Word_97_-_2003_Document1.doc"/><Relationship Id="rId9"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2.wmf"/><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74.wmf"/><Relationship Id="rId4" Type="http://schemas.openxmlformats.org/officeDocument/2006/relationships/image" Target="../media/image73.wmf"/></Relationships>
</file>

<file path=ppt/slides/_rels/slide42.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Word_97_-_2003_Document3.doc"/><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8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Microsoft_Word_97_-_2003_Document4.doc"/><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2.emf"/></Relationships>
</file>

<file path=ppt/slides/_rels/slide5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vmlDrawing" Target="../drawings/vmlDrawing5.vml"/><Relationship Id="rId5" Type="http://schemas.openxmlformats.org/officeDocument/2006/relationships/image" Target="../media/image94.emf"/><Relationship Id="rId4" Type="http://schemas.openxmlformats.org/officeDocument/2006/relationships/oleObject" Target="../embeddings/Microsoft_Word_97_-_2003_Document5.doc"/></Relationships>
</file>

<file path=ppt/slides/_rels/slide6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22.jpeg"/><Relationship Id="rId7" Type="http://schemas.openxmlformats.org/officeDocument/2006/relationships/oleObject" Target="../embeddings/Microsoft_Word_97_-_2003_Document6.doc"/><Relationship Id="rId12" Type="http://schemas.openxmlformats.org/officeDocument/2006/relationships/image" Target="../media/image98.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3.wmf"/><Relationship Id="rId11" Type="http://schemas.openxmlformats.org/officeDocument/2006/relationships/image" Target="../media/image97.emf"/><Relationship Id="rId5" Type="http://schemas.openxmlformats.org/officeDocument/2006/relationships/image" Target="../media/image19.emf"/><Relationship Id="rId10" Type="http://schemas.openxmlformats.org/officeDocument/2006/relationships/image" Target="../media/image96.jpeg"/><Relationship Id="rId4" Type="http://schemas.openxmlformats.org/officeDocument/2006/relationships/image" Target="../media/image95.wmf"/><Relationship Id="rId9" Type="http://schemas.openxmlformats.org/officeDocument/2006/relationships/image" Target="../media/image21.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99.emf"/><Relationship Id="rId4" Type="http://schemas.openxmlformats.org/officeDocument/2006/relationships/oleObject" Target="../embeddings/Microsoft_Word_97_-_2003_Document7.doc"/></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w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wmf"/><Relationship Id="rId4" Type="http://schemas.openxmlformats.org/officeDocument/2006/relationships/image" Target="../media/image20.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73.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emf"/><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7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5.emf"/><Relationship Id="rId7" Type="http://schemas.openxmlformats.org/officeDocument/2006/relationships/image" Target="../media/image109.emf"/><Relationship Id="rId2" Type="http://schemas.openxmlformats.org/officeDocument/2006/relationships/image" Target="../media/image104.emf"/><Relationship Id="rId1" Type="http://schemas.openxmlformats.org/officeDocument/2006/relationships/slideLayout" Target="../slideLayouts/slideLayout2.xml"/><Relationship Id="rId6" Type="http://schemas.openxmlformats.org/officeDocument/2006/relationships/image" Target="../media/image108.emf"/><Relationship Id="rId11" Type="http://schemas.openxmlformats.org/officeDocument/2006/relationships/image" Target="../media/image113.emf"/><Relationship Id="rId5" Type="http://schemas.openxmlformats.org/officeDocument/2006/relationships/image" Target="../media/image107.emf"/><Relationship Id="rId10" Type="http://schemas.openxmlformats.org/officeDocument/2006/relationships/image" Target="../media/image112.emf"/><Relationship Id="rId4" Type="http://schemas.openxmlformats.org/officeDocument/2006/relationships/image" Target="../media/image106.emf"/><Relationship Id="rId9" Type="http://schemas.openxmlformats.org/officeDocument/2006/relationships/image" Target="../media/image111.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emf"/><Relationship Id="rId1" Type="http://schemas.openxmlformats.org/officeDocument/2006/relationships/slideLayout" Target="../slideLayouts/slideLayout13.xml"/><Relationship Id="rId5" Type="http://schemas.openxmlformats.org/officeDocument/2006/relationships/image" Target="../media/image117.tiff"/><Relationship Id="rId4" Type="http://schemas.openxmlformats.org/officeDocument/2006/relationships/image" Target="../media/image116.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Microsoft_Word_97_-_2003_Document8.doc"/><Relationship Id="rId2" Type="http://schemas.openxmlformats.org/officeDocument/2006/relationships/slideLayout" Target="../slideLayouts/slideLayout17.xml"/><Relationship Id="rId1" Type="http://schemas.openxmlformats.org/officeDocument/2006/relationships/vmlDrawing" Target="../drawings/vmlDrawing8.vml"/><Relationship Id="rId4" Type="http://schemas.openxmlformats.org/officeDocument/2006/relationships/image" Target="../media/image118.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1.7 RAKENTEIDEN VAURIOT JA MATERIAALIEN VIOITTUMINEN</a:t>
            </a:r>
            <a:endParaRPr lang="fi-FI" dirty="0"/>
          </a:p>
        </p:txBody>
      </p:sp>
      <p:sp>
        <p:nvSpPr>
          <p:cNvPr id="3" name="Alaotsikko 2"/>
          <p:cNvSpPr>
            <a:spLocks noGrp="1"/>
          </p:cNvSpPr>
          <p:nvPr>
            <p:ph type="subTitle" idx="1"/>
          </p:nvPr>
        </p:nvSpPr>
        <p:spPr/>
        <p:txBody>
          <a:bodyPr>
            <a:noAutofit/>
          </a:bodyPr>
          <a:lstStyle/>
          <a:p>
            <a:r>
              <a:rPr lang="fi-FI" sz="1000" dirty="0" smtClean="0"/>
              <a:t>6 H</a:t>
            </a:r>
          </a:p>
          <a:p>
            <a:r>
              <a:rPr lang="fi-FI" sz="1000" dirty="0" smtClean="0"/>
              <a:t>3+ 84 DIAA</a:t>
            </a:r>
          </a:p>
        </p:txBody>
      </p:sp>
    </p:spTree>
    <p:extLst>
      <p:ext uri="{BB962C8B-B14F-4D97-AF65-F5344CB8AC3E}">
        <p14:creationId xmlns:p14="http://schemas.microsoft.com/office/powerpoint/2010/main" val="3945591720"/>
      </p:ext>
    </p:extLst>
  </p:cSld>
  <p:clrMapOvr>
    <a:masterClrMapping/>
  </p:clrMapOvr>
  <p:transition spd="med">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5445224"/>
            <a:ext cx="9144000" cy="57606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91153" y="502336"/>
            <a:ext cx="8152135" cy="576064"/>
          </a:xfrm>
        </p:spPr>
        <p:txBody>
          <a:bodyPr>
            <a:noAutofit/>
          </a:bodyPr>
          <a:lstStyle/>
          <a:p>
            <a:pPr algn="l"/>
            <a:r>
              <a:rPr lang="fi-FI" sz="2800" dirty="0" smtClean="0"/>
              <a:t>Kosteus- home- ja laho-ongelmien historiaa</a:t>
            </a:r>
            <a:endParaRPr lang="fi-FI" sz="2800" dirty="0"/>
          </a:p>
        </p:txBody>
      </p:sp>
      <p:sp>
        <p:nvSpPr>
          <p:cNvPr id="3" name="Content Placeholder 2"/>
          <p:cNvSpPr>
            <a:spLocks noGrp="1"/>
          </p:cNvSpPr>
          <p:nvPr>
            <p:ph idx="1"/>
          </p:nvPr>
        </p:nvSpPr>
        <p:spPr>
          <a:xfrm>
            <a:off x="395536" y="1124744"/>
            <a:ext cx="7848872" cy="4841972"/>
          </a:xfrm>
        </p:spPr>
        <p:txBody>
          <a:bodyPr>
            <a:noAutofit/>
          </a:bodyPr>
          <a:lstStyle/>
          <a:p>
            <a:pPr>
              <a:spcAft>
                <a:spcPts val="500"/>
              </a:spcAft>
            </a:pPr>
            <a:r>
              <a:rPr lang="fi-FI" sz="1800" dirty="0"/>
              <a:t>Suomessa </a:t>
            </a:r>
            <a:r>
              <a:rPr lang="fi-FI" sz="1800" dirty="0" smtClean="0"/>
              <a:t>lattiasienen </a:t>
            </a:r>
            <a:r>
              <a:rPr lang="fi-FI" sz="1800" dirty="0"/>
              <a:t>aiheuttamat ongelmat </a:t>
            </a:r>
            <a:r>
              <a:rPr lang="fi-FI" sz="1800" dirty="0" smtClean="0"/>
              <a:t>on </a:t>
            </a:r>
            <a:br>
              <a:rPr lang="fi-FI" sz="1800" dirty="0" smtClean="0"/>
            </a:br>
            <a:r>
              <a:rPr lang="fi-FI" sz="1800" dirty="0" smtClean="0"/>
              <a:t>tunnettu jo kauan  </a:t>
            </a:r>
            <a:r>
              <a:rPr lang="fi-FI" sz="1800" dirty="0"/>
              <a:t>→ </a:t>
            </a:r>
            <a:r>
              <a:rPr lang="fi-FI" sz="1800" dirty="0" smtClean="0"/>
              <a:t>ongelmat laajoja lattioissa </a:t>
            </a:r>
            <a:r>
              <a:rPr lang="fi-FI" sz="1800" dirty="0"/>
              <a:t>ja </a:t>
            </a:r>
            <a:r>
              <a:rPr lang="fi-FI" sz="1800" dirty="0" smtClean="0"/>
              <a:t/>
            </a:r>
            <a:br>
              <a:rPr lang="fi-FI" sz="1800" dirty="0" smtClean="0"/>
            </a:br>
            <a:r>
              <a:rPr lang="fi-FI" sz="1800" dirty="0" smtClean="0"/>
              <a:t>seinien alaosissa (Luotonen et al 1980, </a:t>
            </a:r>
            <a:br>
              <a:rPr lang="fi-FI" sz="1800" dirty="0" smtClean="0"/>
            </a:br>
            <a:r>
              <a:rPr lang="fi-FI" sz="1800" dirty="0" smtClean="0"/>
              <a:t>Viitanen 1986, Paajanen et Viitanen 1990) </a:t>
            </a:r>
          </a:p>
          <a:p>
            <a:pPr>
              <a:spcAft>
                <a:spcPts val="500"/>
              </a:spcAft>
            </a:pPr>
            <a:r>
              <a:rPr lang="fi-FI" sz="1800" dirty="0" smtClean="0"/>
              <a:t>Lahovaurioiden korjausohjeet  VTT (1980):</a:t>
            </a:r>
            <a:br>
              <a:rPr lang="fi-FI" sz="1800" dirty="0" smtClean="0"/>
            </a:br>
            <a:r>
              <a:rPr lang="fi-FI" sz="1800" dirty="0" smtClean="0"/>
              <a:t>Silloiset ratkaisut eivät täytä homekorjausten </a:t>
            </a:r>
            <a:br>
              <a:rPr lang="fi-FI" sz="1800" dirty="0" smtClean="0"/>
            </a:br>
            <a:r>
              <a:rPr lang="fi-FI" sz="1800" dirty="0" smtClean="0"/>
              <a:t>nykyisiä vaatimuksia?</a:t>
            </a:r>
          </a:p>
          <a:p>
            <a:pPr>
              <a:spcAft>
                <a:spcPts val="500"/>
              </a:spcAft>
            </a:pPr>
            <a:r>
              <a:rPr lang="fi-FI" sz="1800" dirty="0" smtClean="0"/>
              <a:t>Ruotsissa eristämättömälle </a:t>
            </a:r>
            <a:r>
              <a:rPr lang="fi-FI" sz="1800" dirty="0"/>
              <a:t>betonilaataalle koolatut puulattiat ja kellareiden virheelliset sisäpuoliset eristykset aiheuttivat </a:t>
            </a:r>
            <a:r>
              <a:rPr lang="fi-FI" sz="1800" dirty="0" smtClean="0"/>
              <a:t>ongelmia1970-luvulla (Samuelson 1985).</a:t>
            </a:r>
          </a:p>
          <a:p>
            <a:pPr>
              <a:spcAft>
                <a:spcPts val="500"/>
              </a:spcAft>
            </a:pPr>
            <a:r>
              <a:rPr lang="fi-FI" sz="1800" dirty="0" smtClean="0"/>
              <a:t>Ryömintätilaiset lattiat ovat tuottaneet ongelmia etenkin kostean maapohjan, puutteellisen ilmanvaihdon ja hallitsemattomien ilmavuotojen (hajujen) vuoksi</a:t>
            </a:r>
          </a:p>
          <a:p>
            <a:pPr>
              <a:spcAft>
                <a:spcPts val="700"/>
              </a:spcAft>
              <a:buNone/>
            </a:pPr>
            <a:endParaRPr lang="fi-FI" sz="1800" dirty="0" smtClean="0"/>
          </a:p>
        </p:txBody>
      </p:sp>
      <p:grpSp>
        <p:nvGrpSpPr>
          <p:cNvPr id="4" name="Group 4"/>
          <p:cNvGrpSpPr/>
          <p:nvPr/>
        </p:nvGrpSpPr>
        <p:grpSpPr>
          <a:xfrm>
            <a:off x="6372200" y="1150408"/>
            <a:ext cx="2175009" cy="2053826"/>
            <a:chOff x="6321152" y="590541"/>
            <a:chExt cx="3473838" cy="2886465"/>
          </a:xfrm>
          <a:effectLst/>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92790" y="590541"/>
              <a:ext cx="821187" cy="1655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53950" y="600572"/>
              <a:ext cx="841040" cy="1655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1152" y="1193072"/>
              <a:ext cx="1007163" cy="1199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1152" y="2370981"/>
              <a:ext cx="1007163" cy="110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39655" y="2546594"/>
              <a:ext cx="2238375" cy="81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Rectangle 14"/>
          <p:cNvSpPr/>
          <p:nvPr/>
        </p:nvSpPr>
        <p:spPr>
          <a:xfrm>
            <a:off x="0" y="5517232"/>
            <a:ext cx="9144000" cy="369332"/>
          </a:xfrm>
          <a:prstGeom prst="rect">
            <a:avLst/>
          </a:prstGeom>
        </p:spPr>
        <p:txBody>
          <a:bodyPr wrap="square">
            <a:spAutoFit/>
          </a:bodyPr>
          <a:lstStyle/>
          <a:p>
            <a:pPr marL="0" indent="0" algn="ctr">
              <a:spcAft>
                <a:spcPts val="700"/>
              </a:spcAft>
              <a:buNone/>
            </a:pPr>
            <a:r>
              <a:rPr lang="fi-FI" b="1" dirty="0">
                <a:solidFill>
                  <a:schemeClr val="bg1"/>
                </a:solidFill>
              </a:rPr>
              <a:t>Vikojen merkitys sisäilman </a:t>
            </a:r>
            <a:r>
              <a:rPr lang="fi-FI" b="1" dirty="0" smtClean="0">
                <a:solidFill>
                  <a:schemeClr val="bg1"/>
                </a:solidFill>
              </a:rPr>
              <a:t>laadun kannalta </a:t>
            </a:r>
            <a:r>
              <a:rPr lang="fi-FI" b="1" dirty="0">
                <a:solidFill>
                  <a:schemeClr val="bg1"/>
                </a:solidFill>
              </a:rPr>
              <a:t>korostuu</a:t>
            </a:r>
            <a:endParaRPr lang="fi-FI" dirty="0">
              <a:solidFill>
                <a:schemeClr val="bg1"/>
              </a:solidFill>
            </a:endParaRPr>
          </a:p>
        </p:txBody>
      </p:sp>
      <p:sp>
        <p:nvSpPr>
          <p:cNvPr id="13"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10</a:t>
            </a:fld>
            <a:endParaRPr lang="fi-FI"/>
          </a:p>
        </p:txBody>
      </p:sp>
    </p:spTree>
    <p:extLst>
      <p:ext uri="{BB962C8B-B14F-4D97-AF65-F5344CB8AC3E}">
        <p14:creationId xmlns:p14="http://schemas.microsoft.com/office/powerpoint/2010/main" val="2217751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3376"/>
            <a:ext cx="7993384" cy="647352"/>
          </a:xfrm>
        </p:spPr>
        <p:txBody>
          <a:bodyPr>
            <a:normAutofit/>
          </a:bodyPr>
          <a:lstStyle/>
          <a:p>
            <a:r>
              <a:rPr lang="fi-FI" sz="2800" dirty="0" smtClean="0"/>
              <a:t>Vauriot johtuvat usein silkasta vedestä</a:t>
            </a:r>
            <a:endParaRPr lang="fi-FI" sz="2800" dirty="0"/>
          </a:p>
        </p:txBody>
      </p:sp>
      <p:sp>
        <p:nvSpPr>
          <p:cNvPr id="4" name="Content Placeholder 2"/>
          <p:cNvSpPr>
            <a:spLocks noGrp="1"/>
          </p:cNvSpPr>
          <p:nvPr>
            <p:ph idx="1"/>
          </p:nvPr>
        </p:nvSpPr>
        <p:spPr>
          <a:xfrm>
            <a:off x="539552" y="1052736"/>
            <a:ext cx="7489825" cy="4392614"/>
          </a:xfrm>
        </p:spPr>
        <p:txBody>
          <a:bodyPr>
            <a:normAutofit fontScale="92500" lnSpcReduction="10000"/>
          </a:bodyPr>
          <a:lstStyle/>
          <a:p>
            <a:pPr>
              <a:spcAft>
                <a:spcPts val="600"/>
              </a:spcAft>
            </a:pPr>
            <a:r>
              <a:rPr lang="fi-FI" sz="2000" b="1" dirty="0"/>
              <a:t>Y</a:t>
            </a:r>
            <a:r>
              <a:rPr lang="fi-FI" sz="2000" b="1" dirty="0" smtClean="0"/>
              <a:t>mpäristöstä tulee vettä</a:t>
            </a:r>
            <a:r>
              <a:rPr lang="fi-FI" sz="1800" dirty="0" smtClean="0"/>
              <a:t>: kattovuodot, ulkopintojen vesivuodot, </a:t>
            </a:r>
            <a:r>
              <a:rPr lang="fi-FI" sz="1800" dirty="0"/>
              <a:t>maakosteus ja </a:t>
            </a:r>
            <a:r>
              <a:rPr lang="fi-FI" sz="1800" dirty="0" smtClean="0"/>
              <a:t>pohjavesi, valumavesi rakenteisiin, kastuminen rakennusvaiheessa, kosteuseristykset eivät toimi jne…</a:t>
            </a:r>
          </a:p>
          <a:p>
            <a:pPr>
              <a:spcAft>
                <a:spcPts val="600"/>
              </a:spcAft>
            </a:pPr>
            <a:r>
              <a:rPr lang="fi-FI" sz="2000" b="1" dirty="0" smtClean="0"/>
              <a:t>Käytöstä tulee vettä: </a:t>
            </a:r>
            <a:r>
              <a:rPr lang="fi-FI" sz="1800" dirty="0" smtClean="0"/>
              <a:t>erilaiset putkivuodot, sisäilman korkea kosteus ja kylmäsillat, sisäilman vuotovirtaus ja kosteuden kondensoituminen rakenteisiin, puutteellinen tai toimimaton ilmanvaihto….</a:t>
            </a:r>
          </a:p>
          <a:p>
            <a:pPr lvl="0">
              <a:spcAft>
                <a:spcPts val="600"/>
              </a:spcAft>
            </a:pPr>
            <a:r>
              <a:rPr lang="fi-FI" b="1" dirty="0" smtClean="0"/>
              <a:t>Rakenteet eivät kestä:</a:t>
            </a:r>
            <a:r>
              <a:rPr lang="fi-FI" sz="1800" dirty="0" smtClean="0"/>
              <a:t> </a:t>
            </a:r>
            <a:r>
              <a:rPr lang="fi-FI" sz="1800" dirty="0"/>
              <a:t>väärin suunnitellut ja toteutetut veden poiston ja eristyksen </a:t>
            </a:r>
            <a:r>
              <a:rPr lang="fi-FI" sz="1800" dirty="0" smtClean="0"/>
              <a:t>ratkaisut, veden kertymä rakenteisiin, puutteellinen </a:t>
            </a:r>
            <a:r>
              <a:rPr lang="fi-FI" sz="1800" dirty="0"/>
              <a:t>maapohjan </a:t>
            </a:r>
            <a:r>
              <a:rPr lang="fi-FI" sz="1800" dirty="0" smtClean="0"/>
              <a:t>kuivaus, kosteustekninen suunnittelu ei ole toiminut… </a:t>
            </a:r>
          </a:p>
          <a:p>
            <a:pPr>
              <a:spcAft>
                <a:spcPts val="600"/>
              </a:spcAft>
            </a:pPr>
            <a:r>
              <a:rPr lang="fi-FI" sz="2000" b="1" dirty="0" smtClean="0"/>
              <a:t>Korjaus epäonnistuu</a:t>
            </a:r>
            <a:r>
              <a:rPr lang="fi-FI" sz="2000" dirty="0" smtClean="0"/>
              <a:t>: </a:t>
            </a:r>
            <a:r>
              <a:rPr lang="fi-FI" sz="1800" dirty="0"/>
              <a:t>vakavammat viat jääneet </a:t>
            </a:r>
            <a:r>
              <a:rPr lang="fi-FI" sz="1800" dirty="0" smtClean="0"/>
              <a:t>korjaamatta, </a:t>
            </a:r>
            <a:r>
              <a:rPr lang="fi-FI" sz="1800" dirty="0"/>
              <a:t>virheelliset rakenne- ja </a:t>
            </a:r>
            <a:r>
              <a:rPr lang="fi-FI" sz="1800" dirty="0" smtClean="0"/>
              <a:t>materiaaliratkaisut, läpiviennit vuotavat ilmaa, </a:t>
            </a:r>
            <a:r>
              <a:rPr lang="fi-FI" sz="1800" dirty="0"/>
              <a:t>kuivaus ja </a:t>
            </a:r>
            <a:r>
              <a:rPr lang="fi-FI" sz="1800" dirty="0" smtClean="0"/>
              <a:t>jälkihuolto jääneet tekemättä…</a:t>
            </a:r>
          </a:p>
          <a:p>
            <a:pPr lvl="0">
              <a:spcAft>
                <a:spcPts val="600"/>
              </a:spcAft>
            </a:pPr>
            <a:r>
              <a:rPr lang="fi-FI" sz="2000" b="1" dirty="0"/>
              <a:t>Huollon </a:t>
            </a:r>
            <a:r>
              <a:rPr lang="fi-FI" sz="2000" b="1" dirty="0" smtClean="0"/>
              <a:t>puute tai virheet</a:t>
            </a:r>
            <a:r>
              <a:rPr lang="fi-FI" sz="2000" dirty="0" smtClean="0"/>
              <a:t>, </a:t>
            </a:r>
            <a:r>
              <a:rPr lang="fi-FI" sz="1800" dirty="0" smtClean="0"/>
              <a:t>huolimaton </a:t>
            </a:r>
            <a:r>
              <a:rPr lang="fi-FI" sz="1800" dirty="0"/>
              <a:t>vedenkäyttö, liiallinen sisäilman kosteus, puutteellinen </a:t>
            </a:r>
            <a:r>
              <a:rPr lang="fi-FI" sz="1800" dirty="0" smtClean="0"/>
              <a:t>ilmanvaihto, </a:t>
            </a:r>
            <a:r>
              <a:rPr lang="fi-FI" sz="1800" dirty="0"/>
              <a:t>vesivuotoon ei reagoida</a:t>
            </a:r>
            <a:r>
              <a:rPr lang="fi-FI" sz="1800" dirty="0" smtClean="0"/>
              <a:t>….</a:t>
            </a:r>
          </a:p>
          <a:p>
            <a:pPr marL="0" lvl="0" indent="0">
              <a:spcAft>
                <a:spcPts val="600"/>
              </a:spcAft>
              <a:buNone/>
            </a:pPr>
            <a:endParaRPr lang="fi-FI" sz="1800" dirty="0">
              <a:solidFill>
                <a:srgbClr val="000099"/>
              </a:solidFill>
            </a:endParaRPr>
          </a:p>
          <a:p>
            <a:pPr>
              <a:spcAft>
                <a:spcPts val="600"/>
              </a:spcAft>
            </a:pPr>
            <a:endParaRPr lang="fi-FI" sz="1800" dirty="0"/>
          </a:p>
        </p:txBody>
      </p:sp>
      <p:sp>
        <p:nvSpPr>
          <p:cNvPr id="5" name="Rectangle 4"/>
          <p:cNvSpPr/>
          <p:nvPr/>
        </p:nvSpPr>
        <p:spPr>
          <a:xfrm>
            <a:off x="0" y="5229200"/>
            <a:ext cx="9144000" cy="76905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i-FI" b="1" dirty="0" err="1" smtClean="0">
                <a:solidFill>
                  <a:schemeClr val="bg1"/>
                </a:solidFill>
              </a:rPr>
              <a:t>Huom</a:t>
            </a:r>
            <a:r>
              <a:rPr lang="fi-FI" b="1" dirty="0" smtClean="0">
                <a:solidFill>
                  <a:schemeClr val="bg1"/>
                </a:solidFill>
              </a:rPr>
              <a:t>! Rakennusten hyvä lämmöneristystaso ei ole syy kosteusongelmiin, mikään rakenne ei kestä vesivuotoja</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Slide Number Placeholder 5"/>
          <p:cNvSpPr>
            <a:spLocks noGrp="1"/>
          </p:cNvSpPr>
          <p:nvPr>
            <p:ph type="sldNum" sz="quarter" idx="12"/>
          </p:nvPr>
        </p:nvSpPr>
        <p:spPr>
          <a:xfrm>
            <a:off x="8316912" y="6198834"/>
            <a:ext cx="503238" cy="365125"/>
          </a:xfrm>
        </p:spPr>
        <p:txBody>
          <a:bodyPr/>
          <a:lstStyle/>
          <a:p>
            <a:fld id="{CC4B5847-1FA8-4EAB-8786-A0336426E059}" type="slidenum">
              <a:rPr lang="fi-FI" smtClean="0"/>
              <a:pPr/>
              <a:t>11</a:t>
            </a:fld>
            <a:endParaRPr lang="fi-FI" dirty="0"/>
          </a:p>
        </p:txBody>
      </p:sp>
    </p:spTree>
  </p:cSld>
  <p:clrMapOvr>
    <a:masterClrMapping/>
  </p:clrMapOvr>
  <p:transition spd="med">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Tyypillisiä</a:t>
            </a:r>
            <a:r>
              <a:rPr lang="en-GB" dirty="0" smtClean="0"/>
              <a:t> </a:t>
            </a:r>
            <a:r>
              <a:rPr lang="en-GB" dirty="0" err="1" smtClean="0"/>
              <a:t>rakenteiden</a:t>
            </a:r>
            <a:r>
              <a:rPr lang="en-GB" dirty="0" smtClean="0"/>
              <a:t> </a:t>
            </a:r>
            <a:r>
              <a:rPr lang="en-GB" dirty="0" err="1" smtClean="0"/>
              <a:t>kosteusriskejä</a:t>
            </a:r>
            <a:r>
              <a:rPr lang="en-GB" dirty="0" smtClean="0"/>
              <a:t> </a:t>
            </a:r>
            <a:r>
              <a:rPr lang="en-GB" dirty="0" err="1" smtClean="0"/>
              <a:t>ja</a:t>
            </a:r>
            <a:r>
              <a:rPr lang="en-GB" dirty="0" smtClean="0"/>
              <a:t> </a:t>
            </a:r>
            <a:r>
              <a:rPr lang="en-GB" dirty="0" err="1" smtClean="0"/>
              <a:t>homevaurioiden</a:t>
            </a:r>
            <a:r>
              <a:rPr lang="en-GB" dirty="0" smtClean="0"/>
              <a:t> </a:t>
            </a:r>
            <a:r>
              <a:rPr lang="en-GB" dirty="0" err="1" smtClean="0"/>
              <a:t>syitä</a:t>
            </a:r>
            <a:r>
              <a:rPr lang="en-GB" dirty="0" smtClean="0"/>
              <a:t>, </a:t>
            </a:r>
            <a:r>
              <a:rPr lang="en-GB" dirty="0" err="1" smtClean="0"/>
              <a:t>katot</a:t>
            </a:r>
            <a:endParaRPr lang="fi-FI" dirty="0"/>
          </a:p>
        </p:txBody>
      </p:sp>
      <p:sp>
        <p:nvSpPr>
          <p:cNvPr id="3" name="Content Placeholder 2"/>
          <p:cNvSpPr>
            <a:spLocks noGrp="1"/>
          </p:cNvSpPr>
          <p:nvPr>
            <p:ph idx="1"/>
          </p:nvPr>
        </p:nvSpPr>
        <p:spPr/>
        <p:txBody>
          <a:bodyPr>
            <a:normAutofit/>
          </a:bodyPr>
          <a:lstStyle/>
          <a:p>
            <a:pPr>
              <a:spcBef>
                <a:spcPct val="0"/>
              </a:spcBef>
            </a:pPr>
            <a:r>
              <a:rPr lang="en-GB" dirty="0" err="1" smtClean="0"/>
              <a:t>Tasakatot</a:t>
            </a:r>
            <a:endParaRPr lang="en-GB" dirty="0" smtClean="0"/>
          </a:p>
          <a:p>
            <a:pPr lvl="1">
              <a:spcBef>
                <a:spcPct val="0"/>
              </a:spcBef>
            </a:pPr>
            <a:r>
              <a:rPr lang="en-GB" sz="1600" dirty="0" err="1" smtClean="0"/>
              <a:t>Vesi</a:t>
            </a:r>
            <a:r>
              <a:rPr lang="en-GB" sz="1600" dirty="0" smtClean="0"/>
              <a:t> </a:t>
            </a:r>
            <a:r>
              <a:rPr lang="en-GB" sz="1600" dirty="0" err="1" smtClean="0"/>
              <a:t>kertyy</a:t>
            </a:r>
            <a:r>
              <a:rPr lang="en-GB" sz="1600" dirty="0" smtClean="0"/>
              <a:t> </a:t>
            </a:r>
            <a:r>
              <a:rPr lang="en-GB" sz="1600" dirty="0" err="1" smtClean="0"/>
              <a:t>tasakatolle</a:t>
            </a:r>
            <a:r>
              <a:rPr lang="en-GB" sz="1600" dirty="0" smtClean="0"/>
              <a:t>: </a:t>
            </a:r>
            <a:r>
              <a:rPr lang="en-GB" sz="1600" dirty="0" err="1" smtClean="0"/>
              <a:t>liian</a:t>
            </a:r>
            <a:r>
              <a:rPr lang="en-GB" sz="1600" dirty="0" smtClean="0"/>
              <a:t> </a:t>
            </a:r>
            <a:r>
              <a:rPr lang="en-GB" sz="1600" dirty="0" err="1" smtClean="0"/>
              <a:t>pienet</a:t>
            </a:r>
            <a:r>
              <a:rPr lang="en-GB" sz="1600" dirty="0" smtClean="0"/>
              <a:t> “</a:t>
            </a:r>
            <a:r>
              <a:rPr lang="en-GB" sz="1600" dirty="0" err="1" smtClean="0"/>
              <a:t>kaadot</a:t>
            </a:r>
            <a:r>
              <a:rPr lang="en-GB" sz="1600" dirty="0" smtClean="0"/>
              <a:t>”, </a:t>
            </a:r>
            <a:r>
              <a:rPr lang="en-GB" sz="1600" dirty="0" err="1" smtClean="0"/>
              <a:t>veden</a:t>
            </a:r>
            <a:r>
              <a:rPr lang="en-GB" sz="1600" dirty="0" smtClean="0"/>
              <a:t> </a:t>
            </a:r>
            <a:r>
              <a:rPr lang="en-GB" sz="1600" dirty="0" err="1" smtClean="0"/>
              <a:t>poisto</a:t>
            </a:r>
            <a:r>
              <a:rPr lang="en-GB" sz="1600" dirty="0" smtClean="0"/>
              <a:t> </a:t>
            </a:r>
            <a:r>
              <a:rPr lang="en-GB" sz="1600" dirty="0" err="1" smtClean="0"/>
              <a:t>epäonnistunut</a:t>
            </a:r>
            <a:r>
              <a:rPr lang="en-GB" sz="1600" dirty="0" smtClean="0"/>
              <a:t>, </a:t>
            </a:r>
            <a:r>
              <a:rPr lang="en-GB" sz="1600" dirty="0" err="1" smtClean="0"/>
              <a:t>poistoputket</a:t>
            </a:r>
            <a:r>
              <a:rPr lang="en-GB" sz="1600" dirty="0" smtClean="0"/>
              <a:t> </a:t>
            </a:r>
            <a:r>
              <a:rPr lang="en-GB" sz="1600" dirty="0" err="1" smtClean="0"/>
              <a:t>tukkeutuneet</a:t>
            </a:r>
            <a:r>
              <a:rPr lang="en-GB" sz="1600" dirty="0" smtClean="0"/>
              <a:t> tai </a:t>
            </a:r>
            <a:r>
              <a:rPr lang="en-GB" sz="1600" dirty="0" err="1" smtClean="0"/>
              <a:t>vuotavat</a:t>
            </a:r>
            <a:r>
              <a:rPr lang="en-GB" sz="1600" dirty="0" smtClean="0"/>
              <a:t> </a:t>
            </a:r>
            <a:r>
              <a:rPr lang="en-GB" sz="1600" dirty="0" err="1" smtClean="0"/>
              <a:t>sisään</a:t>
            </a:r>
            <a:endParaRPr lang="en-GB" sz="1600" dirty="0" smtClean="0"/>
          </a:p>
          <a:p>
            <a:pPr lvl="1">
              <a:spcBef>
                <a:spcPct val="0"/>
              </a:spcBef>
            </a:pPr>
            <a:r>
              <a:rPr lang="en-GB" sz="1600" dirty="0" err="1" smtClean="0"/>
              <a:t>Pakkanen</a:t>
            </a:r>
            <a:r>
              <a:rPr lang="en-GB" sz="1600" dirty="0" smtClean="0"/>
              <a:t> </a:t>
            </a:r>
            <a:r>
              <a:rPr lang="en-GB" sz="1600" dirty="0" err="1" smtClean="0"/>
              <a:t>rikkoo</a:t>
            </a:r>
            <a:r>
              <a:rPr lang="en-GB" sz="1600" dirty="0" smtClean="0"/>
              <a:t> </a:t>
            </a:r>
            <a:r>
              <a:rPr lang="en-GB" sz="1600" dirty="0" err="1" smtClean="0"/>
              <a:t>vesikaton</a:t>
            </a:r>
            <a:r>
              <a:rPr lang="en-GB" sz="1600" dirty="0" smtClean="0"/>
              <a:t>, </a:t>
            </a:r>
            <a:r>
              <a:rPr lang="en-GB" sz="1600" dirty="0" err="1" smtClean="0"/>
              <a:t>vesi</a:t>
            </a:r>
            <a:r>
              <a:rPr lang="en-GB" sz="1600" dirty="0" smtClean="0"/>
              <a:t> </a:t>
            </a:r>
            <a:r>
              <a:rPr lang="en-GB" sz="1600" dirty="0" err="1" smtClean="0"/>
              <a:t>vuotaa</a:t>
            </a:r>
            <a:r>
              <a:rPr lang="en-GB" sz="1600" dirty="0" smtClean="0"/>
              <a:t> </a:t>
            </a:r>
            <a:r>
              <a:rPr lang="en-GB" sz="1600" dirty="0" err="1" smtClean="0"/>
              <a:t>rakenteisiin</a:t>
            </a:r>
            <a:endParaRPr lang="en-GB" sz="1600" dirty="0" smtClean="0"/>
          </a:p>
          <a:p>
            <a:pPr lvl="1">
              <a:spcBef>
                <a:spcPct val="0"/>
              </a:spcBef>
            </a:pPr>
            <a:r>
              <a:rPr lang="en-GB" sz="1600" dirty="0" err="1" smtClean="0"/>
              <a:t>Katolle</a:t>
            </a:r>
            <a:r>
              <a:rPr lang="en-GB" sz="1600" dirty="0" smtClean="0"/>
              <a:t> </a:t>
            </a:r>
            <a:r>
              <a:rPr lang="en-GB" sz="1600" dirty="0" err="1" smtClean="0"/>
              <a:t>kertynyt</a:t>
            </a:r>
            <a:r>
              <a:rPr lang="en-GB" sz="1600" dirty="0" smtClean="0"/>
              <a:t> </a:t>
            </a:r>
            <a:r>
              <a:rPr lang="en-GB" sz="1600" dirty="0" err="1" smtClean="0"/>
              <a:t>ja</a:t>
            </a:r>
            <a:r>
              <a:rPr lang="en-GB" sz="1600" dirty="0" smtClean="0"/>
              <a:t> </a:t>
            </a:r>
            <a:r>
              <a:rPr lang="en-GB" sz="1600" dirty="0" err="1" smtClean="0"/>
              <a:t>ylipursuava</a:t>
            </a:r>
            <a:r>
              <a:rPr lang="en-GB" sz="1600" dirty="0" smtClean="0"/>
              <a:t> </a:t>
            </a:r>
            <a:r>
              <a:rPr lang="en-GB" sz="1600" dirty="0" err="1" smtClean="0"/>
              <a:t>vesi</a:t>
            </a:r>
            <a:r>
              <a:rPr lang="en-GB" sz="1600" dirty="0" smtClean="0"/>
              <a:t> </a:t>
            </a:r>
            <a:r>
              <a:rPr lang="en-GB" sz="1600" dirty="0" err="1" smtClean="0"/>
              <a:t>kastelee</a:t>
            </a:r>
            <a:r>
              <a:rPr lang="en-GB" sz="1600" dirty="0" smtClean="0"/>
              <a:t> </a:t>
            </a:r>
            <a:r>
              <a:rPr lang="en-GB" sz="1600" dirty="0" err="1" smtClean="0"/>
              <a:t>seinän</a:t>
            </a:r>
            <a:r>
              <a:rPr lang="en-GB" sz="1600" dirty="0" smtClean="0"/>
              <a:t> </a:t>
            </a:r>
            <a:r>
              <a:rPr lang="en-GB" sz="1600" dirty="0" err="1" smtClean="0"/>
              <a:t>yläosan</a:t>
            </a:r>
            <a:endParaRPr lang="en-GB" sz="1600" dirty="0" smtClean="0"/>
          </a:p>
          <a:p>
            <a:pPr lvl="1">
              <a:spcBef>
                <a:spcPct val="0"/>
              </a:spcBef>
            </a:pPr>
            <a:r>
              <a:rPr lang="en-GB" sz="1600" dirty="0" err="1" smtClean="0"/>
              <a:t>Läpiviennit</a:t>
            </a:r>
            <a:r>
              <a:rPr lang="en-GB" sz="1600" dirty="0" smtClean="0"/>
              <a:t> </a:t>
            </a:r>
            <a:r>
              <a:rPr lang="en-GB" sz="1600" dirty="0" err="1" smtClean="0"/>
              <a:t>huonosti</a:t>
            </a:r>
            <a:r>
              <a:rPr lang="en-GB" sz="1600" dirty="0" smtClean="0"/>
              <a:t> </a:t>
            </a:r>
            <a:r>
              <a:rPr lang="en-GB" sz="1600" dirty="0" err="1" smtClean="0"/>
              <a:t>eristetty</a:t>
            </a:r>
            <a:r>
              <a:rPr lang="en-GB" sz="1600" dirty="0" smtClean="0"/>
              <a:t> (</a:t>
            </a:r>
            <a:r>
              <a:rPr lang="en-GB" sz="1600" dirty="0" err="1" smtClean="0"/>
              <a:t>korotukset</a:t>
            </a:r>
            <a:r>
              <a:rPr lang="en-GB" sz="1600" dirty="0" smtClean="0"/>
              <a:t> </a:t>
            </a:r>
            <a:r>
              <a:rPr lang="en-GB" sz="1600" dirty="0" err="1" smtClean="0"/>
              <a:t>ja</a:t>
            </a:r>
            <a:r>
              <a:rPr lang="en-GB" sz="1600" dirty="0" smtClean="0"/>
              <a:t> </a:t>
            </a:r>
            <a:r>
              <a:rPr lang="en-GB" sz="1600" dirty="0" err="1" smtClean="0"/>
              <a:t>tiivistykset</a:t>
            </a:r>
            <a:r>
              <a:rPr lang="en-GB" sz="1600" dirty="0" smtClean="0"/>
              <a:t> </a:t>
            </a:r>
            <a:r>
              <a:rPr lang="en-GB" sz="1600" dirty="0" err="1" smtClean="0"/>
              <a:t>puutteelliset</a:t>
            </a:r>
            <a:r>
              <a:rPr lang="en-GB" sz="1600" dirty="0" smtClean="0"/>
              <a:t>)</a:t>
            </a:r>
          </a:p>
          <a:p>
            <a:pPr lvl="1">
              <a:spcBef>
                <a:spcPct val="0"/>
              </a:spcBef>
            </a:pPr>
            <a:r>
              <a:rPr lang="en-GB" sz="1600" dirty="0" err="1" smtClean="0"/>
              <a:t>Sisäilman</a:t>
            </a:r>
            <a:r>
              <a:rPr lang="en-GB" sz="1600" dirty="0" smtClean="0"/>
              <a:t> </a:t>
            </a:r>
            <a:r>
              <a:rPr lang="en-GB" sz="1600" dirty="0" err="1" smtClean="0"/>
              <a:t>kosteus</a:t>
            </a:r>
            <a:r>
              <a:rPr lang="en-GB" sz="1600" dirty="0" smtClean="0"/>
              <a:t> </a:t>
            </a:r>
            <a:r>
              <a:rPr lang="en-GB" sz="1600" dirty="0" err="1" smtClean="0"/>
              <a:t>vuotaa</a:t>
            </a:r>
            <a:r>
              <a:rPr lang="en-GB" sz="1600" dirty="0" smtClean="0"/>
              <a:t> (</a:t>
            </a:r>
            <a:r>
              <a:rPr lang="en-GB" sz="1600" dirty="0" err="1" smtClean="0"/>
              <a:t>ilmavuodot</a:t>
            </a:r>
            <a:r>
              <a:rPr lang="en-GB" sz="1600" dirty="0" smtClean="0"/>
              <a:t>) </a:t>
            </a:r>
            <a:r>
              <a:rPr lang="en-GB" sz="1600" dirty="0" err="1" smtClean="0"/>
              <a:t>kattorakenteisiin</a:t>
            </a:r>
            <a:endParaRPr lang="en-GB" sz="1600" dirty="0" smtClean="0"/>
          </a:p>
          <a:p>
            <a:pPr lvl="1">
              <a:spcBef>
                <a:spcPct val="0"/>
              </a:spcBef>
            </a:pPr>
            <a:r>
              <a:rPr lang="en-GB" sz="1600" dirty="0" err="1" smtClean="0"/>
              <a:t>Liian</a:t>
            </a:r>
            <a:r>
              <a:rPr lang="en-GB" sz="1600" dirty="0" smtClean="0"/>
              <a:t> </a:t>
            </a:r>
            <a:r>
              <a:rPr lang="en-GB" sz="1600" dirty="0" err="1" smtClean="0"/>
              <a:t>ahdas</a:t>
            </a:r>
            <a:r>
              <a:rPr lang="en-GB" sz="1600" dirty="0" smtClean="0"/>
              <a:t> </a:t>
            </a:r>
            <a:r>
              <a:rPr lang="en-GB" sz="1600" dirty="0" err="1" smtClean="0"/>
              <a:t>ullakkotilan</a:t>
            </a:r>
            <a:r>
              <a:rPr lang="en-GB" sz="1600" dirty="0" smtClean="0"/>
              <a:t> </a:t>
            </a:r>
            <a:r>
              <a:rPr lang="en-GB" sz="1600" dirty="0" err="1" smtClean="0"/>
              <a:t>tuuletustila</a:t>
            </a:r>
            <a:endParaRPr lang="en-GB" sz="1600" dirty="0" smtClean="0"/>
          </a:p>
          <a:p>
            <a:pPr lvl="1">
              <a:spcBef>
                <a:spcPct val="0"/>
              </a:spcBef>
            </a:pPr>
            <a:endParaRPr lang="en-GB" sz="1600" dirty="0" smtClean="0"/>
          </a:p>
          <a:p>
            <a:pPr>
              <a:spcBef>
                <a:spcPct val="0"/>
              </a:spcBef>
            </a:pPr>
            <a:r>
              <a:rPr lang="en-GB" dirty="0" err="1" smtClean="0"/>
              <a:t>Harjakatot</a:t>
            </a:r>
            <a:endParaRPr lang="en-GB" dirty="0" smtClean="0"/>
          </a:p>
          <a:p>
            <a:pPr lvl="1">
              <a:spcBef>
                <a:spcPct val="0"/>
              </a:spcBef>
            </a:pPr>
            <a:r>
              <a:rPr lang="en-GB" sz="1600" dirty="0" err="1" smtClean="0"/>
              <a:t>Läpiviennit</a:t>
            </a:r>
            <a:r>
              <a:rPr lang="en-GB" sz="1600" dirty="0" smtClean="0"/>
              <a:t> </a:t>
            </a:r>
            <a:r>
              <a:rPr lang="en-GB" sz="1600" dirty="0" err="1" smtClean="0"/>
              <a:t>vuotavat</a:t>
            </a:r>
            <a:r>
              <a:rPr lang="en-GB" sz="1600" dirty="0" smtClean="0"/>
              <a:t> </a:t>
            </a:r>
          </a:p>
          <a:p>
            <a:pPr lvl="1">
              <a:spcBef>
                <a:spcPct val="0"/>
              </a:spcBef>
            </a:pPr>
            <a:r>
              <a:rPr lang="en-GB" sz="1600" dirty="0" err="1" smtClean="0"/>
              <a:t>Vesi</a:t>
            </a:r>
            <a:r>
              <a:rPr lang="en-GB" sz="1600" dirty="0" smtClean="0"/>
              <a:t> </a:t>
            </a:r>
            <a:r>
              <a:rPr lang="en-GB" sz="1600" dirty="0" err="1" smtClean="0"/>
              <a:t>jäätyy</a:t>
            </a:r>
            <a:r>
              <a:rPr lang="en-GB" sz="1600" dirty="0" smtClean="0"/>
              <a:t> </a:t>
            </a:r>
            <a:r>
              <a:rPr lang="en-GB" sz="1600" dirty="0" err="1" smtClean="0"/>
              <a:t>katolla</a:t>
            </a:r>
            <a:r>
              <a:rPr lang="en-GB" sz="1600" dirty="0" smtClean="0"/>
              <a:t> </a:t>
            </a:r>
            <a:r>
              <a:rPr lang="en-GB" sz="1600" dirty="0" err="1" smtClean="0"/>
              <a:t>ja</a:t>
            </a:r>
            <a:r>
              <a:rPr lang="en-GB" sz="1600" dirty="0" smtClean="0"/>
              <a:t> </a:t>
            </a:r>
            <a:r>
              <a:rPr lang="en-GB" sz="1600" dirty="0" err="1" smtClean="0"/>
              <a:t>aiheuttaa</a:t>
            </a:r>
            <a:r>
              <a:rPr lang="en-GB" sz="1600" dirty="0" smtClean="0"/>
              <a:t> “</a:t>
            </a:r>
            <a:r>
              <a:rPr lang="en-GB" sz="1600" dirty="0" err="1" smtClean="0"/>
              <a:t>vesipadon</a:t>
            </a:r>
            <a:r>
              <a:rPr lang="en-GB" sz="1600" dirty="0" smtClean="0"/>
              <a:t>”</a:t>
            </a:r>
          </a:p>
          <a:p>
            <a:pPr lvl="1">
              <a:spcBef>
                <a:spcPct val="0"/>
              </a:spcBef>
            </a:pPr>
            <a:r>
              <a:rPr lang="en-GB" sz="1600" dirty="0" err="1" smtClean="0"/>
              <a:t>Yläpohjan</a:t>
            </a:r>
            <a:r>
              <a:rPr lang="en-GB" sz="1600" dirty="0" smtClean="0"/>
              <a:t> </a:t>
            </a:r>
            <a:r>
              <a:rPr lang="en-GB" sz="1600" dirty="0" err="1" smtClean="0"/>
              <a:t>huono</a:t>
            </a:r>
            <a:r>
              <a:rPr lang="en-GB" sz="1600" dirty="0" smtClean="0"/>
              <a:t> </a:t>
            </a:r>
            <a:r>
              <a:rPr lang="en-GB" sz="1600" dirty="0" err="1" smtClean="0"/>
              <a:t>kosteuseristys</a:t>
            </a:r>
            <a:r>
              <a:rPr lang="en-GB" sz="1600" dirty="0" smtClean="0"/>
              <a:t> </a:t>
            </a:r>
            <a:r>
              <a:rPr lang="en-GB" sz="1600" dirty="0" err="1" smtClean="0"/>
              <a:t>päästää</a:t>
            </a:r>
            <a:r>
              <a:rPr lang="en-GB" sz="1600" dirty="0" smtClean="0"/>
              <a:t> </a:t>
            </a:r>
            <a:r>
              <a:rPr lang="en-GB" sz="1600" dirty="0" err="1" smtClean="0"/>
              <a:t>sisäilman</a:t>
            </a:r>
            <a:r>
              <a:rPr lang="en-GB" sz="1600" dirty="0" smtClean="0"/>
              <a:t> </a:t>
            </a:r>
            <a:r>
              <a:rPr lang="en-GB" sz="1600" dirty="0" err="1" smtClean="0"/>
              <a:t>kosteutta</a:t>
            </a:r>
            <a:r>
              <a:rPr lang="en-GB" sz="1600" dirty="0" smtClean="0"/>
              <a:t> </a:t>
            </a:r>
            <a:r>
              <a:rPr lang="en-GB" sz="1600" dirty="0" err="1" smtClean="0"/>
              <a:t>kattorakenteisiin</a:t>
            </a:r>
            <a:r>
              <a:rPr lang="en-GB" sz="1600" dirty="0" smtClean="0"/>
              <a:t>, </a:t>
            </a:r>
            <a:r>
              <a:rPr lang="en-GB" sz="1600" dirty="0" err="1" smtClean="0"/>
              <a:t>yhdistyy</a:t>
            </a:r>
            <a:r>
              <a:rPr lang="en-GB" sz="1600" dirty="0" smtClean="0"/>
              <a:t> </a:t>
            </a:r>
            <a:r>
              <a:rPr lang="en-GB" sz="1600" dirty="0" err="1" smtClean="0"/>
              <a:t>puutteelliseen</a:t>
            </a:r>
            <a:r>
              <a:rPr lang="en-GB" sz="1600" dirty="0" smtClean="0"/>
              <a:t> </a:t>
            </a:r>
            <a:r>
              <a:rPr lang="en-GB" sz="1600" dirty="0" err="1" smtClean="0"/>
              <a:t>harjan</a:t>
            </a:r>
            <a:r>
              <a:rPr lang="en-GB" sz="1600" dirty="0" smtClean="0"/>
              <a:t> </a:t>
            </a:r>
            <a:r>
              <a:rPr lang="en-GB" sz="1600" dirty="0" err="1" smtClean="0"/>
              <a:t>tuuletukseen</a:t>
            </a:r>
            <a:endParaRPr lang="en-GB" sz="1600" dirty="0" smtClean="0"/>
          </a:p>
          <a:p>
            <a:pPr lvl="1">
              <a:spcBef>
                <a:spcPct val="0"/>
              </a:spcBef>
            </a:pPr>
            <a:r>
              <a:rPr lang="en-GB" sz="1600" dirty="0" err="1" smtClean="0"/>
              <a:t>Liiallinen</a:t>
            </a:r>
            <a:r>
              <a:rPr lang="en-GB" sz="1600" dirty="0" smtClean="0"/>
              <a:t> </a:t>
            </a:r>
            <a:r>
              <a:rPr lang="en-GB" sz="1600" dirty="0" err="1" smtClean="0"/>
              <a:t>tuuletus</a:t>
            </a:r>
            <a:r>
              <a:rPr lang="en-GB" sz="1600" dirty="0" smtClean="0"/>
              <a:t> </a:t>
            </a:r>
            <a:r>
              <a:rPr lang="en-GB" sz="1600" dirty="0" err="1" smtClean="0"/>
              <a:t>päästää</a:t>
            </a:r>
            <a:r>
              <a:rPr lang="en-GB" sz="1600" dirty="0" smtClean="0"/>
              <a:t> </a:t>
            </a:r>
            <a:r>
              <a:rPr lang="en-GB" sz="1600" dirty="0" err="1" smtClean="0"/>
              <a:t>ulkoilman</a:t>
            </a:r>
            <a:r>
              <a:rPr lang="en-GB" sz="1600" dirty="0" smtClean="0"/>
              <a:t> </a:t>
            </a:r>
            <a:r>
              <a:rPr lang="en-GB" sz="1600" dirty="0" err="1" smtClean="0"/>
              <a:t>kosteuden</a:t>
            </a:r>
            <a:r>
              <a:rPr lang="en-GB" sz="1600" dirty="0" smtClean="0"/>
              <a:t> </a:t>
            </a:r>
            <a:r>
              <a:rPr lang="en-GB" sz="1600" dirty="0" err="1" smtClean="0"/>
              <a:t>ullakolle</a:t>
            </a:r>
            <a:endParaRPr lang="en-GB" sz="1600" dirty="0" smtClean="0"/>
          </a:p>
        </p:txBody>
      </p:sp>
      <p:sp>
        <p:nvSpPr>
          <p:cNvPr id="5" name="Slide Number Placeholder 34"/>
          <p:cNvSpPr>
            <a:spLocks noGrp="1"/>
          </p:cNvSpPr>
          <p:nvPr>
            <p:ph type="sldNum" sz="quarter" idx="12"/>
          </p:nvPr>
        </p:nvSpPr>
        <p:spPr/>
        <p:txBody>
          <a:bodyPr/>
          <a:lstStyle/>
          <a:p>
            <a:fld id="{CC4B5847-1FA8-4EAB-8786-A0336426E059}" type="slidenum">
              <a:rPr lang="fi-FI" smtClean="0"/>
              <a:pPr/>
              <a:t>12</a:t>
            </a:fld>
            <a:endParaRPr lang="fi-FI"/>
          </a:p>
        </p:txBody>
      </p:sp>
    </p:spTree>
  </p:cSld>
  <p:clrMapOvr>
    <a:masterClrMapping/>
  </p:clrMapOvr>
  <p:transition spd="med">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err="1" smtClean="0"/>
              <a:t>Tyypillisiä</a:t>
            </a:r>
            <a:r>
              <a:rPr lang="en-GB" sz="2800" dirty="0" smtClean="0"/>
              <a:t> </a:t>
            </a:r>
            <a:r>
              <a:rPr lang="en-GB" sz="2800" dirty="0" err="1" smtClean="0"/>
              <a:t>rakenteiden</a:t>
            </a:r>
            <a:r>
              <a:rPr lang="en-GB" sz="2800" dirty="0" smtClean="0"/>
              <a:t> </a:t>
            </a:r>
            <a:r>
              <a:rPr lang="en-GB" sz="2800" dirty="0" err="1" smtClean="0"/>
              <a:t>kosteusriskejä</a:t>
            </a:r>
            <a:r>
              <a:rPr lang="en-GB" sz="2800" dirty="0" smtClean="0"/>
              <a:t> </a:t>
            </a:r>
            <a:r>
              <a:rPr lang="en-GB" sz="2800" dirty="0" err="1" smtClean="0"/>
              <a:t>ja</a:t>
            </a:r>
            <a:r>
              <a:rPr lang="en-GB" sz="2800" dirty="0" smtClean="0"/>
              <a:t> </a:t>
            </a:r>
            <a:r>
              <a:rPr lang="en-GB" sz="2800" dirty="0" err="1" smtClean="0"/>
              <a:t>homevaurioiden</a:t>
            </a:r>
            <a:r>
              <a:rPr lang="en-GB" sz="2800" dirty="0" smtClean="0"/>
              <a:t> </a:t>
            </a:r>
            <a:r>
              <a:rPr lang="en-GB" sz="2800" dirty="0" err="1" smtClean="0"/>
              <a:t>syitä</a:t>
            </a:r>
            <a:r>
              <a:rPr lang="en-GB" sz="2800" dirty="0" smtClean="0"/>
              <a:t>, </a:t>
            </a:r>
            <a:r>
              <a:rPr lang="en-GB" sz="2800" dirty="0" err="1" smtClean="0"/>
              <a:t>seinät</a:t>
            </a:r>
            <a:endParaRPr lang="fi-FI" dirty="0"/>
          </a:p>
        </p:txBody>
      </p:sp>
      <p:sp>
        <p:nvSpPr>
          <p:cNvPr id="3" name="Content Placeholder 2"/>
          <p:cNvSpPr>
            <a:spLocks noGrp="1"/>
          </p:cNvSpPr>
          <p:nvPr>
            <p:ph idx="1"/>
          </p:nvPr>
        </p:nvSpPr>
        <p:spPr/>
        <p:txBody>
          <a:bodyPr/>
          <a:lstStyle/>
          <a:p>
            <a:pPr>
              <a:spcBef>
                <a:spcPct val="0"/>
              </a:spcBef>
            </a:pPr>
            <a:r>
              <a:rPr lang="en-GB" b="1" dirty="0" err="1" smtClean="0"/>
              <a:t>Ulkoseinärakenteet</a:t>
            </a:r>
            <a:endParaRPr lang="en-GB" b="1" dirty="0" smtClean="0"/>
          </a:p>
          <a:p>
            <a:pPr lvl="1">
              <a:spcBef>
                <a:spcPct val="0"/>
              </a:spcBef>
            </a:pPr>
            <a:r>
              <a:rPr lang="en-GB" dirty="0"/>
              <a:t>S</a:t>
            </a:r>
            <a:r>
              <a:rPr lang="en-GB" dirty="0" smtClean="0"/>
              <a:t>ade </a:t>
            </a:r>
            <a:r>
              <a:rPr lang="en-GB" dirty="0" smtClean="0"/>
              <a:t>ja </a:t>
            </a:r>
            <a:r>
              <a:rPr lang="en-GB" dirty="0" err="1" smtClean="0"/>
              <a:t>tuulipaine</a:t>
            </a:r>
            <a:r>
              <a:rPr lang="en-GB" dirty="0" smtClean="0"/>
              <a:t> (</a:t>
            </a:r>
            <a:r>
              <a:rPr lang="en-GB" dirty="0" err="1" smtClean="0"/>
              <a:t>viistosade</a:t>
            </a:r>
            <a:r>
              <a:rPr lang="en-GB" dirty="0" smtClean="0"/>
              <a:t>) </a:t>
            </a:r>
            <a:r>
              <a:rPr lang="en-GB" dirty="0" err="1" smtClean="0"/>
              <a:t>kastelee</a:t>
            </a:r>
            <a:r>
              <a:rPr lang="en-GB" dirty="0" smtClean="0"/>
              <a:t> </a:t>
            </a:r>
            <a:r>
              <a:rPr lang="en-GB" dirty="0" err="1" smtClean="0"/>
              <a:t>seinän</a:t>
            </a:r>
            <a:r>
              <a:rPr lang="en-GB" dirty="0" smtClean="0"/>
              <a:t> ja </a:t>
            </a:r>
            <a:r>
              <a:rPr lang="en-GB" dirty="0" err="1" smtClean="0"/>
              <a:t>painaa</a:t>
            </a:r>
            <a:r>
              <a:rPr lang="en-GB" dirty="0" smtClean="0"/>
              <a:t> </a:t>
            </a:r>
            <a:r>
              <a:rPr lang="en-GB" dirty="0" err="1" smtClean="0"/>
              <a:t>vettä</a:t>
            </a:r>
            <a:r>
              <a:rPr lang="en-GB" dirty="0" smtClean="0"/>
              <a:t> </a:t>
            </a:r>
            <a:r>
              <a:rPr lang="en-GB" dirty="0" err="1" smtClean="0"/>
              <a:t>saumoista</a:t>
            </a:r>
            <a:r>
              <a:rPr lang="en-GB" dirty="0" smtClean="0"/>
              <a:t> ja </a:t>
            </a:r>
            <a:r>
              <a:rPr lang="en-GB" dirty="0" err="1" smtClean="0"/>
              <a:t>raoista</a:t>
            </a:r>
            <a:r>
              <a:rPr lang="en-GB" dirty="0" smtClean="0"/>
              <a:t> </a:t>
            </a:r>
            <a:r>
              <a:rPr lang="en-GB" dirty="0" err="1" smtClean="0"/>
              <a:t>sisempiin</a:t>
            </a:r>
            <a:r>
              <a:rPr lang="en-GB" dirty="0" smtClean="0"/>
              <a:t> </a:t>
            </a:r>
            <a:r>
              <a:rPr lang="en-GB" dirty="0" err="1" smtClean="0"/>
              <a:t>rakenneosiin</a:t>
            </a:r>
            <a:r>
              <a:rPr lang="en-GB" dirty="0" smtClean="0"/>
              <a:t>: </a:t>
            </a:r>
            <a:r>
              <a:rPr lang="en-GB" dirty="0" err="1" smtClean="0"/>
              <a:t>saumat</a:t>
            </a:r>
            <a:r>
              <a:rPr lang="en-GB" dirty="0" smtClean="0"/>
              <a:t>, </a:t>
            </a:r>
            <a:r>
              <a:rPr lang="en-GB" dirty="0" err="1" smtClean="0"/>
              <a:t>liitokset</a:t>
            </a:r>
            <a:r>
              <a:rPr lang="en-GB" dirty="0" smtClean="0"/>
              <a:t> </a:t>
            </a:r>
            <a:r>
              <a:rPr lang="en-GB" dirty="0" err="1" smtClean="0"/>
              <a:t>vettä</a:t>
            </a:r>
            <a:r>
              <a:rPr lang="en-GB" dirty="0" smtClean="0"/>
              <a:t> </a:t>
            </a:r>
            <a:r>
              <a:rPr lang="en-GB" dirty="0" err="1" smtClean="0"/>
              <a:t>keräävät</a:t>
            </a:r>
            <a:r>
              <a:rPr lang="en-GB" dirty="0" smtClean="0"/>
              <a:t> </a:t>
            </a:r>
            <a:r>
              <a:rPr lang="en-GB" dirty="0" err="1" smtClean="0"/>
              <a:t>detaljit</a:t>
            </a:r>
            <a:r>
              <a:rPr lang="en-GB" dirty="0" smtClean="0"/>
              <a:t> </a:t>
            </a:r>
            <a:r>
              <a:rPr lang="en-GB" dirty="0" err="1" smtClean="0"/>
              <a:t>ongelmapaikkoja</a:t>
            </a:r>
            <a:r>
              <a:rPr lang="en-GB" dirty="0" smtClean="0"/>
              <a:t>, </a:t>
            </a:r>
            <a:r>
              <a:rPr lang="en-GB" dirty="0" err="1" smtClean="0"/>
              <a:t>etenkin</a:t>
            </a:r>
            <a:r>
              <a:rPr lang="en-GB" dirty="0" smtClean="0"/>
              <a:t> </a:t>
            </a:r>
            <a:r>
              <a:rPr lang="en-GB" dirty="0" err="1" smtClean="0"/>
              <a:t>korkeat</a:t>
            </a:r>
            <a:r>
              <a:rPr lang="en-GB" dirty="0" smtClean="0"/>
              <a:t> </a:t>
            </a:r>
            <a:r>
              <a:rPr lang="en-GB" dirty="0" err="1" smtClean="0"/>
              <a:t>rakennukset</a:t>
            </a:r>
            <a:r>
              <a:rPr lang="en-GB" dirty="0" smtClean="0"/>
              <a:t> </a:t>
            </a:r>
          </a:p>
          <a:p>
            <a:pPr lvl="1">
              <a:spcBef>
                <a:spcPct val="0"/>
              </a:spcBef>
            </a:pPr>
            <a:endParaRPr lang="en-GB" dirty="0" smtClean="0"/>
          </a:p>
          <a:p>
            <a:pPr lvl="1">
              <a:spcBef>
                <a:spcPct val="0"/>
              </a:spcBef>
            </a:pPr>
            <a:r>
              <a:rPr lang="en-GB" dirty="0" err="1"/>
              <a:t>T</a:t>
            </a:r>
            <a:r>
              <a:rPr lang="en-GB" dirty="0" err="1" smtClean="0"/>
              <a:t>iiliverhouksen</a:t>
            </a:r>
            <a:r>
              <a:rPr lang="en-GB" dirty="0" smtClean="0"/>
              <a:t> </a:t>
            </a:r>
            <a:r>
              <a:rPr lang="en-GB" dirty="0" err="1" smtClean="0"/>
              <a:t>purseet</a:t>
            </a:r>
            <a:r>
              <a:rPr lang="en-GB" dirty="0" smtClean="0"/>
              <a:t> </a:t>
            </a:r>
            <a:r>
              <a:rPr lang="en-GB" dirty="0" err="1" smtClean="0"/>
              <a:t>kiinni</a:t>
            </a:r>
            <a:r>
              <a:rPr lang="en-GB" dirty="0" smtClean="0"/>
              <a:t> </a:t>
            </a:r>
            <a:r>
              <a:rPr lang="en-GB" dirty="0" err="1" smtClean="0"/>
              <a:t>tuulensulussa</a:t>
            </a:r>
            <a:r>
              <a:rPr lang="en-GB" dirty="0" smtClean="0"/>
              <a:t>,  </a:t>
            </a:r>
            <a:r>
              <a:rPr lang="en-GB" dirty="0" err="1" smtClean="0"/>
              <a:t>vesi</a:t>
            </a:r>
            <a:r>
              <a:rPr lang="en-GB" dirty="0" smtClean="0"/>
              <a:t> </a:t>
            </a:r>
            <a:r>
              <a:rPr lang="en-GB" dirty="0" err="1" smtClean="0"/>
              <a:t>pääsee</a:t>
            </a:r>
            <a:r>
              <a:rPr lang="en-GB" dirty="0" smtClean="0"/>
              <a:t> </a:t>
            </a:r>
            <a:r>
              <a:rPr lang="en-GB" dirty="0" err="1" smtClean="0"/>
              <a:t>kastelemaan</a:t>
            </a:r>
            <a:r>
              <a:rPr lang="en-GB" dirty="0" smtClean="0"/>
              <a:t> </a:t>
            </a:r>
            <a:r>
              <a:rPr lang="en-GB" dirty="0" err="1" smtClean="0"/>
              <a:t>tuulensulun</a:t>
            </a:r>
            <a:r>
              <a:rPr lang="en-GB" dirty="0" smtClean="0"/>
              <a:t> (</a:t>
            </a:r>
            <a:r>
              <a:rPr lang="en-GB" dirty="0" err="1" smtClean="0"/>
              <a:t>kapillaarinen</a:t>
            </a:r>
            <a:r>
              <a:rPr lang="en-GB" dirty="0" smtClean="0"/>
              <a:t> ja </a:t>
            </a:r>
            <a:r>
              <a:rPr lang="en-GB" dirty="0" err="1" smtClean="0"/>
              <a:t>diffuusiosiirtymä</a:t>
            </a:r>
            <a:r>
              <a:rPr lang="en-GB" dirty="0" smtClean="0"/>
              <a:t>)</a:t>
            </a:r>
          </a:p>
          <a:p>
            <a:pPr lvl="1">
              <a:spcBef>
                <a:spcPct val="0"/>
              </a:spcBef>
            </a:pPr>
            <a:endParaRPr lang="en-GB" dirty="0" smtClean="0"/>
          </a:p>
          <a:p>
            <a:pPr lvl="1">
              <a:spcBef>
                <a:spcPct val="0"/>
              </a:spcBef>
            </a:pPr>
            <a:r>
              <a:rPr lang="en-GB" dirty="0" err="1"/>
              <a:t>J</a:t>
            </a:r>
            <a:r>
              <a:rPr lang="en-GB" dirty="0" err="1" smtClean="0"/>
              <a:t>ulkisivun</a:t>
            </a:r>
            <a:r>
              <a:rPr lang="en-GB" dirty="0" smtClean="0"/>
              <a:t> </a:t>
            </a:r>
            <a:r>
              <a:rPr lang="en-GB" dirty="0" err="1" smtClean="0"/>
              <a:t>kautta</a:t>
            </a:r>
            <a:r>
              <a:rPr lang="en-GB" dirty="0" smtClean="0"/>
              <a:t> </a:t>
            </a:r>
            <a:r>
              <a:rPr lang="en-GB" dirty="0" err="1" smtClean="0"/>
              <a:t>päässyt</a:t>
            </a:r>
            <a:r>
              <a:rPr lang="en-GB" dirty="0" smtClean="0"/>
              <a:t> </a:t>
            </a:r>
            <a:r>
              <a:rPr lang="en-GB" dirty="0" err="1" smtClean="0"/>
              <a:t>vesi</a:t>
            </a:r>
            <a:r>
              <a:rPr lang="en-GB" dirty="0" smtClean="0"/>
              <a:t> </a:t>
            </a:r>
            <a:r>
              <a:rPr lang="en-GB" dirty="0" err="1" smtClean="0"/>
              <a:t>valuu</a:t>
            </a:r>
            <a:r>
              <a:rPr lang="en-GB" dirty="0" smtClean="0"/>
              <a:t> </a:t>
            </a:r>
            <a:r>
              <a:rPr lang="en-GB" dirty="0" err="1" smtClean="0"/>
              <a:t>alempiin</a:t>
            </a:r>
            <a:r>
              <a:rPr lang="en-GB" dirty="0" smtClean="0"/>
              <a:t> </a:t>
            </a:r>
            <a:r>
              <a:rPr lang="en-GB" dirty="0" err="1" smtClean="0"/>
              <a:t>rakenneosiin</a:t>
            </a:r>
            <a:r>
              <a:rPr lang="en-GB" dirty="0" smtClean="0"/>
              <a:t> ja “</a:t>
            </a:r>
            <a:r>
              <a:rPr lang="en-GB" dirty="0" err="1" smtClean="0"/>
              <a:t>jämähtää</a:t>
            </a:r>
            <a:r>
              <a:rPr lang="en-GB" dirty="0" smtClean="0"/>
              <a:t>” </a:t>
            </a:r>
            <a:r>
              <a:rPr lang="en-GB" dirty="0" err="1" smtClean="0"/>
              <a:t>sinne</a:t>
            </a:r>
            <a:endParaRPr lang="en-GB" dirty="0" smtClean="0"/>
          </a:p>
          <a:p>
            <a:pPr lvl="1">
              <a:spcBef>
                <a:spcPct val="0"/>
              </a:spcBef>
            </a:pPr>
            <a:endParaRPr lang="en-GB" dirty="0" smtClean="0"/>
          </a:p>
          <a:p>
            <a:pPr>
              <a:spcBef>
                <a:spcPct val="0"/>
              </a:spcBef>
            </a:pPr>
            <a:r>
              <a:rPr lang="en-GB" b="1" dirty="0" err="1" smtClean="0"/>
              <a:t>Ikkunat</a:t>
            </a:r>
            <a:r>
              <a:rPr lang="en-GB" b="1" dirty="0" smtClean="0"/>
              <a:t>, </a:t>
            </a:r>
            <a:r>
              <a:rPr lang="en-GB" b="1" dirty="0" err="1" smtClean="0"/>
              <a:t>ovet</a:t>
            </a:r>
            <a:r>
              <a:rPr lang="en-GB" b="1" dirty="0" smtClean="0"/>
              <a:t>, </a:t>
            </a:r>
            <a:r>
              <a:rPr lang="en-GB" b="1" dirty="0" err="1" smtClean="0"/>
              <a:t>läpiviennit</a:t>
            </a:r>
            <a:r>
              <a:rPr lang="en-GB" b="1" dirty="0" smtClean="0"/>
              <a:t>, </a:t>
            </a:r>
            <a:r>
              <a:rPr lang="en-GB" b="1" dirty="0" err="1" smtClean="0"/>
              <a:t>saumat</a:t>
            </a:r>
            <a:r>
              <a:rPr lang="en-GB" b="1" dirty="0" smtClean="0"/>
              <a:t>, </a:t>
            </a:r>
            <a:r>
              <a:rPr lang="en-GB" b="1" dirty="0" err="1" smtClean="0"/>
              <a:t>yms</a:t>
            </a:r>
            <a:r>
              <a:rPr lang="en-GB" b="1" dirty="0" smtClean="0"/>
              <a:t>. </a:t>
            </a:r>
            <a:r>
              <a:rPr lang="en-GB" b="1" dirty="0" err="1" smtClean="0"/>
              <a:t>detaljit</a:t>
            </a:r>
            <a:r>
              <a:rPr lang="en-GB" dirty="0" smtClean="0"/>
              <a:t> </a:t>
            </a:r>
          </a:p>
          <a:p>
            <a:pPr lvl="1">
              <a:spcBef>
                <a:spcPct val="0"/>
              </a:spcBef>
            </a:pPr>
            <a:r>
              <a:rPr lang="en-GB" dirty="0" err="1"/>
              <a:t>I</a:t>
            </a:r>
            <a:r>
              <a:rPr lang="en-GB" dirty="0" err="1" smtClean="0"/>
              <a:t>kkuna</a:t>
            </a:r>
            <a:r>
              <a:rPr lang="en-GB" dirty="0" smtClean="0"/>
              <a:t>- </a:t>
            </a:r>
            <a:r>
              <a:rPr lang="en-GB" dirty="0" smtClean="0"/>
              <a:t>ja </a:t>
            </a:r>
            <a:r>
              <a:rPr lang="en-GB" dirty="0" err="1" smtClean="0"/>
              <a:t>suojapellitykset</a:t>
            </a:r>
            <a:r>
              <a:rPr lang="en-GB" dirty="0" smtClean="0"/>
              <a:t> </a:t>
            </a:r>
            <a:r>
              <a:rPr lang="en-GB" dirty="0" err="1" smtClean="0"/>
              <a:t>väärin</a:t>
            </a:r>
            <a:r>
              <a:rPr lang="en-GB" dirty="0" smtClean="0"/>
              <a:t> </a:t>
            </a:r>
            <a:r>
              <a:rPr lang="en-GB" dirty="0" err="1" smtClean="0"/>
              <a:t>asennettu</a:t>
            </a:r>
            <a:r>
              <a:rPr lang="en-GB" dirty="0" smtClean="0"/>
              <a:t>: </a:t>
            </a:r>
            <a:r>
              <a:rPr lang="en-GB" dirty="0" err="1" smtClean="0"/>
              <a:t>päästävät</a:t>
            </a:r>
            <a:r>
              <a:rPr lang="en-GB" dirty="0" smtClean="0"/>
              <a:t> </a:t>
            </a:r>
            <a:r>
              <a:rPr lang="en-GB" dirty="0" err="1" smtClean="0"/>
              <a:t>sadeveden</a:t>
            </a:r>
            <a:r>
              <a:rPr lang="en-GB" dirty="0" smtClean="0"/>
              <a:t> </a:t>
            </a:r>
            <a:r>
              <a:rPr lang="en-GB" dirty="0" err="1" smtClean="0"/>
              <a:t>tunkeutumaan</a:t>
            </a:r>
            <a:r>
              <a:rPr lang="en-GB" dirty="0" smtClean="0"/>
              <a:t> </a:t>
            </a:r>
            <a:r>
              <a:rPr lang="en-GB" dirty="0" err="1" smtClean="0"/>
              <a:t>seinärakenteeseen</a:t>
            </a:r>
            <a:r>
              <a:rPr lang="en-GB" dirty="0" smtClean="0"/>
              <a:t>, </a:t>
            </a:r>
            <a:r>
              <a:rPr lang="en-GB" dirty="0" err="1" smtClean="0"/>
              <a:t>jossa</a:t>
            </a:r>
            <a:r>
              <a:rPr lang="en-GB" dirty="0" smtClean="0"/>
              <a:t> </a:t>
            </a:r>
            <a:r>
              <a:rPr lang="en-GB" dirty="0" err="1" smtClean="0"/>
              <a:t>vesi</a:t>
            </a:r>
            <a:r>
              <a:rPr lang="en-GB" dirty="0" smtClean="0"/>
              <a:t> </a:t>
            </a:r>
            <a:r>
              <a:rPr lang="en-GB" dirty="0" err="1" smtClean="0"/>
              <a:t>valuu</a:t>
            </a:r>
            <a:r>
              <a:rPr lang="en-GB" dirty="0" smtClean="0"/>
              <a:t> </a:t>
            </a:r>
            <a:r>
              <a:rPr lang="en-GB" dirty="0" err="1" smtClean="0"/>
              <a:t>alaspäin</a:t>
            </a:r>
            <a:r>
              <a:rPr lang="en-GB" dirty="0" smtClean="0"/>
              <a:t> ja </a:t>
            </a:r>
            <a:r>
              <a:rPr lang="en-GB" dirty="0" err="1" smtClean="0"/>
              <a:t>vaurioittaa</a:t>
            </a:r>
            <a:r>
              <a:rPr lang="en-GB" dirty="0" smtClean="0"/>
              <a:t> </a:t>
            </a:r>
            <a:r>
              <a:rPr lang="en-GB" dirty="0" err="1" smtClean="0"/>
              <a:t>seinän</a:t>
            </a:r>
            <a:r>
              <a:rPr lang="en-GB" dirty="0" smtClean="0"/>
              <a:t> </a:t>
            </a:r>
            <a:r>
              <a:rPr lang="en-GB" dirty="0" err="1" smtClean="0"/>
              <a:t>alaosaa</a:t>
            </a:r>
            <a:endParaRPr lang="fi-FI" dirty="0" smtClean="0"/>
          </a:p>
          <a:p>
            <a:endParaRPr lang="fi-FI" dirty="0"/>
          </a:p>
        </p:txBody>
      </p:sp>
      <p:sp>
        <p:nvSpPr>
          <p:cNvPr id="6" name="Slide Number Placeholder 34"/>
          <p:cNvSpPr>
            <a:spLocks noGrp="1"/>
          </p:cNvSpPr>
          <p:nvPr>
            <p:ph type="sldNum" sz="quarter" idx="12"/>
          </p:nvPr>
        </p:nvSpPr>
        <p:spPr/>
        <p:txBody>
          <a:bodyPr/>
          <a:lstStyle/>
          <a:p>
            <a:fld id="{CC4B5847-1FA8-4EAB-8786-A0336426E059}" type="slidenum">
              <a:rPr lang="fi-FI" smtClean="0"/>
              <a:pPr/>
              <a:t>13</a:t>
            </a:fld>
            <a:endParaRPr lang="fi-FI"/>
          </a:p>
        </p:txBody>
      </p:sp>
    </p:spTree>
  </p:cSld>
  <p:clrMapOvr>
    <a:masterClrMapping/>
  </p:clrMapOvr>
  <p:transition spd="med">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460553"/>
            <a:ext cx="7489824" cy="1079500"/>
          </a:xfrm>
        </p:spPr>
        <p:txBody>
          <a:bodyPr>
            <a:normAutofit/>
          </a:bodyPr>
          <a:lstStyle/>
          <a:p>
            <a:r>
              <a:rPr lang="en-GB" dirty="0" err="1" smtClean="0"/>
              <a:t>Tyypillisiä</a:t>
            </a:r>
            <a:r>
              <a:rPr lang="en-GB" dirty="0" smtClean="0"/>
              <a:t> </a:t>
            </a:r>
            <a:r>
              <a:rPr lang="en-GB" dirty="0" err="1" smtClean="0"/>
              <a:t>rakenteiden</a:t>
            </a:r>
            <a:r>
              <a:rPr lang="en-GB" dirty="0" smtClean="0"/>
              <a:t> </a:t>
            </a:r>
            <a:r>
              <a:rPr lang="en-GB" dirty="0" err="1" smtClean="0"/>
              <a:t>kosteusriskejä</a:t>
            </a:r>
            <a:r>
              <a:rPr lang="en-GB" dirty="0" smtClean="0"/>
              <a:t> </a:t>
            </a:r>
            <a:r>
              <a:rPr lang="en-GB" dirty="0" err="1" smtClean="0"/>
              <a:t>ja</a:t>
            </a:r>
            <a:r>
              <a:rPr lang="en-GB" dirty="0" smtClean="0"/>
              <a:t> </a:t>
            </a:r>
            <a:r>
              <a:rPr lang="en-GB" dirty="0" err="1" smtClean="0"/>
              <a:t>homevaurioiden</a:t>
            </a:r>
            <a:r>
              <a:rPr lang="en-GB" dirty="0" smtClean="0"/>
              <a:t> </a:t>
            </a:r>
            <a:r>
              <a:rPr lang="en-GB" dirty="0" err="1" smtClean="0"/>
              <a:t>syitä</a:t>
            </a:r>
            <a:r>
              <a:rPr lang="en-GB" dirty="0" smtClean="0"/>
              <a:t>, </a:t>
            </a:r>
            <a:r>
              <a:rPr lang="en-GB" dirty="0" err="1" smtClean="0"/>
              <a:t>lattiat</a:t>
            </a:r>
            <a:endParaRPr lang="fi-FI" dirty="0"/>
          </a:p>
        </p:txBody>
      </p:sp>
      <p:sp>
        <p:nvSpPr>
          <p:cNvPr id="3" name="Content Placeholder 2"/>
          <p:cNvSpPr>
            <a:spLocks noGrp="1"/>
          </p:cNvSpPr>
          <p:nvPr>
            <p:ph idx="1"/>
          </p:nvPr>
        </p:nvSpPr>
        <p:spPr/>
        <p:txBody>
          <a:bodyPr>
            <a:normAutofit lnSpcReduction="10000"/>
          </a:bodyPr>
          <a:lstStyle/>
          <a:p>
            <a:pPr>
              <a:spcBef>
                <a:spcPct val="0"/>
              </a:spcBef>
            </a:pPr>
            <a:r>
              <a:rPr lang="en-GB" b="1" dirty="0" err="1" smtClean="0"/>
              <a:t>Matalat</a:t>
            </a:r>
            <a:r>
              <a:rPr lang="en-GB" b="1" dirty="0" smtClean="0"/>
              <a:t> </a:t>
            </a:r>
            <a:r>
              <a:rPr lang="en-GB" b="1" dirty="0" err="1" smtClean="0"/>
              <a:t>maanvaraiset</a:t>
            </a:r>
            <a:r>
              <a:rPr lang="en-GB" b="1" dirty="0" smtClean="0"/>
              <a:t> </a:t>
            </a:r>
            <a:r>
              <a:rPr lang="en-GB" b="1" dirty="0" err="1" smtClean="0"/>
              <a:t>lattiarakenteet</a:t>
            </a:r>
            <a:r>
              <a:rPr lang="en-GB" b="1" dirty="0" smtClean="0"/>
              <a:t> </a:t>
            </a:r>
            <a:r>
              <a:rPr lang="en-GB" b="1" dirty="0" err="1" smtClean="0"/>
              <a:t>ja</a:t>
            </a:r>
            <a:r>
              <a:rPr lang="en-GB" b="1" dirty="0" smtClean="0"/>
              <a:t> “</a:t>
            </a:r>
            <a:r>
              <a:rPr lang="en-GB" b="1" dirty="0" err="1" smtClean="0"/>
              <a:t>valesokkelit</a:t>
            </a:r>
            <a:r>
              <a:rPr lang="en-GB" b="1" dirty="0" smtClean="0"/>
              <a:t>”</a:t>
            </a:r>
          </a:p>
          <a:p>
            <a:pPr lvl="1">
              <a:spcBef>
                <a:spcPct val="0"/>
              </a:spcBef>
            </a:pPr>
            <a:r>
              <a:rPr lang="en-GB" dirty="0" err="1" smtClean="0"/>
              <a:t>Puurakenteet</a:t>
            </a:r>
            <a:r>
              <a:rPr lang="en-GB" dirty="0" smtClean="0"/>
              <a:t> </a:t>
            </a:r>
            <a:r>
              <a:rPr lang="en-GB" dirty="0" err="1" smtClean="0"/>
              <a:t>pintalaatan</a:t>
            </a:r>
            <a:r>
              <a:rPr lang="en-GB" dirty="0" smtClean="0"/>
              <a:t> </a:t>
            </a:r>
            <a:r>
              <a:rPr lang="en-GB" dirty="0" err="1" smtClean="0"/>
              <a:t>tason</a:t>
            </a:r>
            <a:r>
              <a:rPr lang="en-GB" dirty="0" smtClean="0"/>
              <a:t> </a:t>
            </a:r>
            <a:r>
              <a:rPr lang="en-GB" dirty="0" err="1" smtClean="0"/>
              <a:t>alla</a:t>
            </a:r>
            <a:r>
              <a:rPr lang="en-GB" dirty="0" smtClean="0"/>
              <a:t> tai </a:t>
            </a:r>
            <a:r>
              <a:rPr lang="en-GB" dirty="0" err="1" smtClean="0"/>
              <a:t>maanpinnan</a:t>
            </a:r>
            <a:r>
              <a:rPr lang="en-GB" dirty="0" smtClean="0"/>
              <a:t> </a:t>
            </a:r>
            <a:r>
              <a:rPr lang="en-GB" dirty="0" err="1" smtClean="0"/>
              <a:t>tason</a:t>
            </a:r>
            <a:r>
              <a:rPr lang="en-GB" dirty="0" smtClean="0"/>
              <a:t> </a:t>
            </a:r>
            <a:r>
              <a:rPr lang="en-GB" dirty="0" err="1" smtClean="0"/>
              <a:t>alapuolella</a:t>
            </a:r>
            <a:endParaRPr lang="en-GB" dirty="0" smtClean="0"/>
          </a:p>
          <a:p>
            <a:pPr lvl="1">
              <a:spcBef>
                <a:spcPct val="0"/>
              </a:spcBef>
            </a:pPr>
            <a:r>
              <a:rPr lang="en-GB" dirty="0" err="1" smtClean="0"/>
              <a:t>Puurakenne</a:t>
            </a:r>
            <a:r>
              <a:rPr lang="en-GB" dirty="0" smtClean="0"/>
              <a:t> </a:t>
            </a:r>
            <a:r>
              <a:rPr lang="en-GB" dirty="0" err="1" smtClean="0"/>
              <a:t>suljettu</a:t>
            </a:r>
            <a:r>
              <a:rPr lang="en-GB" dirty="0" smtClean="0"/>
              <a:t> “</a:t>
            </a:r>
            <a:r>
              <a:rPr lang="en-GB" dirty="0" err="1" smtClean="0"/>
              <a:t>valesokkelin</a:t>
            </a:r>
            <a:r>
              <a:rPr lang="en-GB" dirty="0" smtClean="0"/>
              <a:t>” </a:t>
            </a:r>
            <a:r>
              <a:rPr lang="en-GB" dirty="0" err="1" smtClean="0"/>
              <a:t>taakse</a:t>
            </a:r>
            <a:r>
              <a:rPr lang="en-GB" dirty="0" smtClean="0"/>
              <a:t>, </a:t>
            </a:r>
            <a:r>
              <a:rPr lang="en-GB" dirty="0" err="1" smtClean="0"/>
              <a:t>ei</a:t>
            </a:r>
            <a:r>
              <a:rPr lang="en-GB" dirty="0" smtClean="0"/>
              <a:t> </a:t>
            </a:r>
            <a:r>
              <a:rPr lang="en-GB" dirty="0" err="1" smtClean="0"/>
              <a:t>pääse</a:t>
            </a:r>
            <a:r>
              <a:rPr lang="en-GB" dirty="0" smtClean="0"/>
              <a:t> </a:t>
            </a:r>
            <a:r>
              <a:rPr lang="en-GB" dirty="0" err="1" smtClean="0"/>
              <a:t>kuivumaan</a:t>
            </a:r>
            <a:endParaRPr lang="en-GB" dirty="0" smtClean="0"/>
          </a:p>
          <a:p>
            <a:pPr lvl="1">
              <a:spcBef>
                <a:spcPct val="0"/>
              </a:spcBef>
            </a:pPr>
            <a:r>
              <a:rPr lang="en-GB" dirty="0" err="1" smtClean="0"/>
              <a:t>Betonirakenteet</a:t>
            </a:r>
            <a:r>
              <a:rPr lang="en-GB" dirty="0" smtClean="0"/>
              <a:t> </a:t>
            </a:r>
            <a:r>
              <a:rPr lang="en-GB" dirty="0" err="1" smtClean="0"/>
              <a:t>maan</a:t>
            </a:r>
            <a:r>
              <a:rPr lang="en-GB" dirty="0" smtClean="0"/>
              <a:t> </a:t>
            </a:r>
            <a:r>
              <a:rPr lang="en-GB" dirty="0" err="1" smtClean="0"/>
              <a:t>pinnan</a:t>
            </a:r>
            <a:r>
              <a:rPr lang="en-GB" dirty="0" smtClean="0"/>
              <a:t> </a:t>
            </a:r>
            <a:r>
              <a:rPr lang="en-GB" dirty="0" err="1" smtClean="0"/>
              <a:t>alapuolella</a:t>
            </a:r>
            <a:r>
              <a:rPr lang="en-GB" dirty="0" smtClean="0"/>
              <a:t> </a:t>
            </a:r>
            <a:r>
              <a:rPr lang="en-GB" dirty="0" err="1" smtClean="0"/>
              <a:t>ja</a:t>
            </a:r>
            <a:r>
              <a:rPr lang="en-GB" dirty="0" smtClean="0"/>
              <a:t> </a:t>
            </a:r>
            <a:r>
              <a:rPr lang="en-GB" dirty="0" err="1" smtClean="0"/>
              <a:t>kosteuseristeet</a:t>
            </a:r>
            <a:r>
              <a:rPr lang="en-GB" dirty="0" smtClean="0"/>
              <a:t> </a:t>
            </a:r>
            <a:r>
              <a:rPr lang="en-GB" dirty="0" err="1" smtClean="0"/>
              <a:t>puutteelliset</a:t>
            </a:r>
            <a:r>
              <a:rPr lang="en-GB" dirty="0" smtClean="0"/>
              <a:t>, </a:t>
            </a:r>
            <a:r>
              <a:rPr lang="en-GB" dirty="0" err="1" smtClean="0"/>
              <a:t>vesi</a:t>
            </a:r>
            <a:r>
              <a:rPr lang="en-GB" dirty="0" smtClean="0"/>
              <a:t> </a:t>
            </a:r>
            <a:r>
              <a:rPr lang="en-GB" dirty="0" err="1" smtClean="0"/>
              <a:t>ja</a:t>
            </a:r>
            <a:r>
              <a:rPr lang="en-GB" dirty="0" smtClean="0"/>
              <a:t> </a:t>
            </a:r>
            <a:r>
              <a:rPr lang="en-GB" dirty="0" err="1" smtClean="0"/>
              <a:t>kosteus</a:t>
            </a:r>
            <a:r>
              <a:rPr lang="en-GB" dirty="0" smtClean="0"/>
              <a:t> </a:t>
            </a:r>
            <a:r>
              <a:rPr lang="en-GB" dirty="0" err="1" smtClean="0"/>
              <a:t>siirtyy</a:t>
            </a:r>
            <a:r>
              <a:rPr lang="en-GB" dirty="0" smtClean="0"/>
              <a:t> </a:t>
            </a:r>
            <a:r>
              <a:rPr lang="en-GB" dirty="0" err="1" smtClean="0"/>
              <a:t>hitaasti</a:t>
            </a:r>
            <a:r>
              <a:rPr lang="en-GB" dirty="0" smtClean="0"/>
              <a:t> </a:t>
            </a:r>
            <a:r>
              <a:rPr lang="en-GB" dirty="0" err="1" smtClean="0"/>
              <a:t>rakenteisiin</a:t>
            </a:r>
            <a:endParaRPr lang="en-GB" dirty="0" smtClean="0"/>
          </a:p>
          <a:p>
            <a:pPr lvl="1">
              <a:spcBef>
                <a:spcPct val="0"/>
              </a:spcBef>
            </a:pPr>
            <a:r>
              <a:rPr lang="en-GB" dirty="0" err="1" smtClean="0"/>
              <a:t>Eristämätön</a:t>
            </a:r>
            <a:r>
              <a:rPr lang="en-GB" dirty="0" smtClean="0"/>
              <a:t> </a:t>
            </a:r>
            <a:r>
              <a:rPr lang="en-GB" dirty="0" err="1" smtClean="0"/>
              <a:t>betonilaatta</a:t>
            </a:r>
            <a:r>
              <a:rPr lang="en-GB" dirty="0" smtClean="0"/>
              <a:t> </a:t>
            </a:r>
            <a:r>
              <a:rPr lang="en-GB" dirty="0" err="1" smtClean="0"/>
              <a:t>maassa</a:t>
            </a:r>
            <a:r>
              <a:rPr lang="en-GB" dirty="0" smtClean="0"/>
              <a:t>, </a:t>
            </a:r>
            <a:r>
              <a:rPr lang="en-GB" dirty="0" err="1" smtClean="0"/>
              <a:t>maan</a:t>
            </a:r>
            <a:r>
              <a:rPr lang="en-GB" dirty="0" smtClean="0"/>
              <a:t> </a:t>
            </a:r>
            <a:r>
              <a:rPr lang="en-GB" dirty="0" err="1" smtClean="0"/>
              <a:t>kosteus</a:t>
            </a:r>
            <a:r>
              <a:rPr lang="en-GB" dirty="0" smtClean="0"/>
              <a:t> </a:t>
            </a:r>
            <a:r>
              <a:rPr lang="en-GB" dirty="0" err="1" smtClean="0"/>
              <a:t>siirtyy</a:t>
            </a:r>
            <a:r>
              <a:rPr lang="en-GB" dirty="0" smtClean="0"/>
              <a:t> </a:t>
            </a:r>
            <a:r>
              <a:rPr lang="en-GB" dirty="0" err="1" smtClean="0"/>
              <a:t>suoraan</a:t>
            </a:r>
            <a:r>
              <a:rPr lang="en-GB" dirty="0" smtClean="0"/>
              <a:t> </a:t>
            </a:r>
            <a:r>
              <a:rPr lang="en-GB" dirty="0" err="1" smtClean="0"/>
              <a:t>betoniin</a:t>
            </a:r>
            <a:r>
              <a:rPr lang="en-GB" dirty="0" smtClean="0"/>
              <a:t> </a:t>
            </a:r>
            <a:r>
              <a:rPr lang="en-GB" dirty="0" err="1" smtClean="0"/>
              <a:t>ja</a:t>
            </a:r>
            <a:r>
              <a:rPr lang="en-GB" dirty="0" smtClean="0"/>
              <a:t> </a:t>
            </a:r>
            <a:r>
              <a:rPr lang="en-GB" dirty="0" err="1" smtClean="0"/>
              <a:t>muihin</a:t>
            </a:r>
            <a:r>
              <a:rPr lang="en-GB" dirty="0" smtClean="0"/>
              <a:t> </a:t>
            </a:r>
            <a:r>
              <a:rPr lang="en-GB" dirty="0" err="1" smtClean="0"/>
              <a:t>rakenneosiin</a:t>
            </a:r>
            <a:r>
              <a:rPr lang="en-GB" dirty="0" smtClean="0"/>
              <a:t> </a:t>
            </a:r>
          </a:p>
          <a:p>
            <a:pPr lvl="1">
              <a:spcBef>
                <a:spcPct val="0"/>
              </a:spcBef>
            </a:pPr>
            <a:endParaRPr lang="en-GB" sz="1600" dirty="0" smtClean="0"/>
          </a:p>
          <a:p>
            <a:pPr>
              <a:spcBef>
                <a:spcPct val="0"/>
              </a:spcBef>
            </a:pPr>
            <a:r>
              <a:rPr lang="en-GB" b="1" dirty="0" err="1" smtClean="0"/>
              <a:t>Puurakenteet</a:t>
            </a:r>
            <a:r>
              <a:rPr lang="en-GB" b="1" dirty="0" smtClean="0"/>
              <a:t> </a:t>
            </a:r>
            <a:r>
              <a:rPr lang="fi-FI" b="1" dirty="0" smtClean="0"/>
              <a:t>tai orgaaninen pöly </a:t>
            </a:r>
            <a:r>
              <a:rPr lang="en-GB" b="1" dirty="0" err="1" smtClean="0"/>
              <a:t>eristämättömällä</a:t>
            </a:r>
            <a:r>
              <a:rPr lang="en-GB" b="1" dirty="0" smtClean="0"/>
              <a:t> </a:t>
            </a:r>
            <a:r>
              <a:rPr lang="en-GB" b="1" dirty="0" err="1" smtClean="0"/>
              <a:t>betonilaatalla</a:t>
            </a:r>
            <a:endParaRPr lang="en-GB" b="1" dirty="0" smtClean="0"/>
          </a:p>
          <a:p>
            <a:pPr lvl="1">
              <a:spcBef>
                <a:spcPct val="0"/>
              </a:spcBef>
            </a:pPr>
            <a:r>
              <a:rPr lang="en-GB" dirty="0" err="1" smtClean="0"/>
              <a:t>Laatalle</a:t>
            </a:r>
            <a:r>
              <a:rPr lang="en-GB" dirty="0" smtClean="0"/>
              <a:t> </a:t>
            </a:r>
            <a:r>
              <a:rPr lang="en-GB" dirty="0" err="1" smtClean="0"/>
              <a:t>perustettu</a:t>
            </a:r>
            <a:r>
              <a:rPr lang="en-GB" dirty="0" smtClean="0"/>
              <a:t> </a:t>
            </a:r>
            <a:r>
              <a:rPr lang="en-GB" dirty="0" err="1" smtClean="0"/>
              <a:t>koolattu</a:t>
            </a:r>
            <a:r>
              <a:rPr lang="en-GB" dirty="0" smtClean="0"/>
              <a:t> </a:t>
            </a:r>
            <a:r>
              <a:rPr lang="en-GB" dirty="0" err="1" smtClean="0"/>
              <a:t>puulattia</a:t>
            </a:r>
            <a:r>
              <a:rPr lang="en-GB" dirty="0" smtClean="0"/>
              <a:t> (</a:t>
            </a:r>
            <a:r>
              <a:rPr lang="en-GB" dirty="0" err="1" smtClean="0"/>
              <a:t>orgaaninen</a:t>
            </a:r>
            <a:r>
              <a:rPr lang="en-GB" dirty="0" smtClean="0"/>
              <a:t> </a:t>
            </a:r>
            <a:r>
              <a:rPr lang="en-GB" dirty="0" err="1" smtClean="0"/>
              <a:t>pöly</a:t>
            </a:r>
            <a:r>
              <a:rPr lang="en-GB" dirty="0" smtClean="0"/>
              <a:t> </a:t>
            </a:r>
            <a:r>
              <a:rPr lang="en-GB" dirty="0" err="1" smtClean="0"/>
              <a:t>laatan</a:t>
            </a:r>
            <a:r>
              <a:rPr lang="en-GB" dirty="0" smtClean="0"/>
              <a:t> </a:t>
            </a:r>
            <a:r>
              <a:rPr lang="en-GB" dirty="0" err="1" smtClean="0"/>
              <a:t>yläpinnalla</a:t>
            </a:r>
            <a:r>
              <a:rPr lang="en-GB" dirty="0" smtClean="0"/>
              <a:t> on </a:t>
            </a:r>
            <a:r>
              <a:rPr lang="en-GB" dirty="0" err="1" smtClean="0"/>
              <a:t>homesienille</a:t>
            </a:r>
            <a:r>
              <a:rPr lang="en-GB" dirty="0" smtClean="0"/>
              <a:t> </a:t>
            </a:r>
            <a:r>
              <a:rPr lang="en-GB" dirty="0" err="1" smtClean="0"/>
              <a:t>riittävä</a:t>
            </a:r>
            <a:r>
              <a:rPr lang="en-GB" dirty="0" smtClean="0"/>
              <a:t> </a:t>
            </a:r>
            <a:r>
              <a:rPr lang="en-GB" dirty="0" err="1" smtClean="0"/>
              <a:t>ravinne</a:t>
            </a:r>
            <a:r>
              <a:rPr lang="en-GB" dirty="0" smtClean="0"/>
              <a:t>, kun </a:t>
            </a:r>
            <a:r>
              <a:rPr lang="en-GB" dirty="0" err="1" smtClean="0"/>
              <a:t>kosteutta</a:t>
            </a:r>
            <a:r>
              <a:rPr lang="en-GB" dirty="0" smtClean="0"/>
              <a:t> </a:t>
            </a:r>
            <a:r>
              <a:rPr lang="en-GB" dirty="0" err="1" smtClean="0"/>
              <a:t>tiivistyy</a:t>
            </a:r>
            <a:r>
              <a:rPr lang="en-GB" dirty="0" smtClean="0"/>
              <a:t> </a:t>
            </a:r>
            <a:r>
              <a:rPr lang="en-GB" dirty="0" err="1" smtClean="0"/>
              <a:t>laatalle</a:t>
            </a:r>
            <a:r>
              <a:rPr lang="en-GB" dirty="0" smtClean="0"/>
              <a:t>)</a:t>
            </a:r>
          </a:p>
          <a:p>
            <a:pPr lvl="1">
              <a:spcBef>
                <a:spcPct val="0"/>
              </a:spcBef>
            </a:pPr>
            <a:r>
              <a:rPr lang="en-GB" dirty="0" err="1" smtClean="0"/>
              <a:t>Väliseinät</a:t>
            </a:r>
            <a:r>
              <a:rPr lang="en-GB" dirty="0" smtClean="0"/>
              <a:t> </a:t>
            </a:r>
            <a:r>
              <a:rPr lang="en-GB" dirty="0" err="1" smtClean="0"/>
              <a:t>pintalaatan</a:t>
            </a:r>
            <a:r>
              <a:rPr lang="en-GB" dirty="0" smtClean="0"/>
              <a:t> </a:t>
            </a:r>
            <a:r>
              <a:rPr lang="en-GB" dirty="0" err="1" smtClean="0"/>
              <a:t>tason</a:t>
            </a:r>
            <a:r>
              <a:rPr lang="en-GB" dirty="0" smtClean="0"/>
              <a:t> </a:t>
            </a:r>
            <a:r>
              <a:rPr lang="en-GB" dirty="0" err="1" smtClean="0"/>
              <a:t>alapuolella</a:t>
            </a:r>
            <a:r>
              <a:rPr lang="en-GB" dirty="0" smtClean="0"/>
              <a:t>, </a:t>
            </a:r>
            <a:r>
              <a:rPr lang="en-GB" dirty="0" err="1" smtClean="0"/>
              <a:t>sama</a:t>
            </a:r>
            <a:r>
              <a:rPr lang="en-GB" dirty="0" smtClean="0"/>
              <a:t> </a:t>
            </a:r>
            <a:r>
              <a:rPr lang="en-GB" dirty="0" err="1" smtClean="0"/>
              <a:t>ilmiö</a:t>
            </a:r>
            <a:r>
              <a:rPr lang="en-GB" dirty="0" smtClean="0"/>
              <a:t> </a:t>
            </a:r>
            <a:r>
              <a:rPr lang="en-GB" dirty="0" err="1" smtClean="0"/>
              <a:t>kuin</a:t>
            </a:r>
            <a:r>
              <a:rPr lang="en-GB" dirty="0" smtClean="0"/>
              <a:t> </a:t>
            </a:r>
            <a:r>
              <a:rPr lang="en-GB" dirty="0" err="1" smtClean="0"/>
              <a:t>valesokkelien</a:t>
            </a:r>
            <a:r>
              <a:rPr lang="en-GB" dirty="0" smtClean="0"/>
              <a:t> </a:t>
            </a:r>
            <a:r>
              <a:rPr lang="en-GB" dirty="0" err="1" smtClean="0"/>
              <a:t>kohdalla</a:t>
            </a:r>
            <a:endParaRPr lang="en-GB" dirty="0" smtClean="0"/>
          </a:p>
          <a:p>
            <a:endParaRPr lang="fi-FI" dirty="0"/>
          </a:p>
        </p:txBody>
      </p:sp>
      <p:sp>
        <p:nvSpPr>
          <p:cNvPr id="6" name="Slide Number Placeholder 34"/>
          <p:cNvSpPr>
            <a:spLocks noGrp="1"/>
          </p:cNvSpPr>
          <p:nvPr>
            <p:ph type="sldNum" sz="quarter" idx="12"/>
          </p:nvPr>
        </p:nvSpPr>
        <p:spPr/>
        <p:txBody>
          <a:bodyPr/>
          <a:lstStyle/>
          <a:p>
            <a:fld id="{CC4B5847-1FA8-4EAB-8786-A0336426E059}" type="slidenum">
              <a:rPr lang="fi-FI" smtClean="0"/>
              <a:pPr/>
              <a:t>14</a:t>
            </a:fld>
            <a:endParaRPr lang="fi-FI"/>
          </a:p>
        </p:txBody>
      </p:sp>
    </p:spTree>
  </p:cSld>
  <p:clrMapOvr>
    <a:masterClrMapping/>
  </p:clrMapOvr>
  <p:transition spd="med">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err="1" smtClean="0"/>
              <a:t>Tyypillisiä</a:t>
            </a:r>
            <a:r>
              <a:rPr lang="en-GB" sz="2800" dirty="0" smtClean="0"/>
              <a:t> </a:t>
            </a:r>
            <a:r>
              <a:rPr lang="en-GB" sz="2800" dirty="0" err="1" smtClean="0"/>
              <a:t>rakenteiden</a:t>
            </a:r>
            <a:r>
              <a:rPr lang="en-GB" sz="2800" dirty="0" smtClean="0"/>
              <a:t> </a:t>
            </a:r>
            <a:r>
              <a:rPr lang="en-GB" sz="2800" dirty="0" err="1" smtClean="0"/>
              <a:t>kosteusriskejä</a:t>
            </a:r>
            <a:r>
              <a:rPr lang="en-GB" sz="2800" dirty="0" smtClean="0"/>
              <a:t> </a:t>
            </a:r>
            <a:r>
              <a:rPr lang="en-GB" sz="2800" dirty="0" err="1" smtClean="0"/>
              <a:t>ja</a:t>
            </a:r>
            <a:r>
              <a:rPr lang="en-GB" sz="2800" dirty="0" smtClean="0"/>
              <a:t> </a:t>
            </a:r>
            <a:r>
              <a:rPr lang="en-GB" sz="2800" dirty="0" err="1" smtClean="0"/>
              <a:t>homevaurioiden</a:t>
            </a:r>
            <a:r>
              <a:rPr lang="en-GB" sz="2800" dirty="0" smtClean="0"/>
              <a:t> </a:t>
            </a:r>
            <a:r>
              <a:rPr lang="en-GB" sz="2800" dirty="0" err="1" smtClean="0"/>
              <a:t>syitä</a:t>
            </a:r>
            <a:r>
              <a:rPr lang="en-GB" sz="2800" dirty="0" smtClean="0"/>
              <a:t>, </a:t>
            </a:r>
            <a:r>
              <a:rPr lang="en-GB" sz="2800" dirty="0" err="1" smtClean="0"/>
              <a:t>välipohjat</a:t>
            </a:r>
            <a:endParaRPr lang="fi-FI" dirty="0"/>
          </a:p>
        </p:txBody>
      </p:sp>
      <p:sp>
        <p:nvSpPr>
          <p:cNvPr id="3" name="Content Placeholder 2"/>
          <p:cNvSpPr>
            <a:spLocks noGrp="1"/>
          </p:cNvSpPr>
          <p:nvPr>
            <p:ph idx="1"/>
          </p:nvPr>
        </p:nvSpPr>
        <p:spPr/>
        <p:txBody>
          <a:bodyPr/>
          <a:lstStyle/>
          <a:p>
            <a:r>
              <a:rPr lang="fi-FI" b="1" dirty="0" smtClean="0"/>
              <a:t>Betonivälipohjat</a:t>
            </a:r>
          </a:p>
          <a:p>
            <a:pPr lvl="1"/>
            <a:r>
              <a:rPr lang="fi-FI" dirty="0" smtClean="0"/>
              <a:t>Betonilaudoitukset jääneet rakenteisiin (vanhat rakennukset) </a:t>
            </a:r>
            <a:r>
              <a:rPr lang="fi-FI" dirty="0" smtClean="0">
                <a:sym typeface="Wingdings" pitchFamily="2" charset="2"/>
              </a:rPr>
              <a:t></a:t>
            </a:r>
            <a:br>
              <a:rPr lang="fi-FI" dirty="0" smtClean="0">
                <a:sym typeface="Wingdings" pitchFamily="2" charset="2"/>
              </a:rPr>
            </a:br>
            <a:r>
              <a:rPr lang="fi-FI" dirty="0" smtClean="0"/>
              <a:t>Läpivientien teko avaa vanhat ”homelähteet”</a:t>
            </a:r>
          </a:p>
          <a:p>
            <a:pPr lvl="1"/>
            <a:r>
              <a:rPr lang="fi-FI" dirty="0" smtClean="0"/>
              <a:t>Betonin valukosteus on vioittanut muita rakenteita</a:t>
            </a:r>
          </a:p>
          <a:p>
            <a:pPr lvl="1"/>
            <a:r>
              <a:rPr lang="fi-FI" dirty="0" smtClean="0"/>
              <a:t>Betonin puutteellinen kuivaus ja liian nopea pinnoittaminen</a:t>
            </a:r>
          </a:p>
          <a:p>
            <a:pPr lvl="1"/>
            <a:endParaRPr lang="fi-FI" dirty="0" smtClean="0"/>
          </a:p>
          <a:p>
            <a:r>
              <a:rPr lang="fi-FI" b="1" dirty="0" smtClean="0"/>
              <a:t>Puuvälipohjat</a:t>
            </a:r>
          </a:p>
          <a:p>
            <a:pPr lvl="1"/>
            <a:r>
              <a:rPr lang="fi-FI" dirty="0" smtClean="0"/>
              <a:t>Välipohjien palkit upotettu tiiliseiniin (vanhat rakennukset) </a:t>
            </a:r>
            <a:r>
              <a:rPr lang="fi-FI" dirty="0" smtClean="0">
                <a:sym typeface="Wingdings" pitchFamily="2" charset="2"/>
              </a:rPr>
              <a:t> ulkoseiniin päässyt kosteus lahottanut palkkien päät</a:t>
            </a:r>
          </a:p>
          <a:p>
            <a:pPr lvl="1"/>
            <a:r>
              <a:rPr lang="fi-FI" dirty="0" smtClean="0">
                <a:sym typeface="Wingdings" pitchFamily="2" charset="2"/>
              </a:rPr>
              <a:t>Vanhoissa välipohjissa käytetty orgaanisia eristeitä (puru, turve)  kuivaaminen hankalaa ja kosteusvaurioissa mikrobikasvu käynnistyy helposti</a:t>
            </a:r>
          </a:p>
          <a:p>
            <a:pPr lvl="1"/>
            <a:r>
              <a:rPr lang="fi-FI" dirty="0" smtClean="0">
                <a:sym typeface="Wingdings" pitchFamily="2" charset="2"/>
              </a:rPr>
              <a:t>Vesivuodoista tullut vesi vioittaa rakenteita, jos kuivaus ei onnistu</a:t>
            </a:r>
            <a:endParaRPr lang="fi-FI" dirty="0" smtClean="0"/>
          </a:p>
          <a:p>
            <a:pPr lvl="1"/>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15</a:t>
            </a:fld>
            <a:endParaRPr lang="fi-FI"/>
          </a:p>
        </p:txBody>
      </p:sp>
    </p:spTree>
  </p:cSld>
  <p:clrMapOvr>
    <a:masterClrMapping/>
  </p:clrMapOvr>
  <p:transition spd="med">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Tyypillisiä</a:t>
            </a:r>
            <a:r>
              <a:rPr lang="en-GB" dirty="0" smtClean="0"/>
              <a:t> </a:t>
            </a:r>
            <a:r>
              <a:rPr lang="en-GB" dirty="0" err="1" smtClean="0"/>
              <a:t>rakenteiden</a:t>
            </a:r>
            <a:r>
              <a:rPr lang="en-GB" dirty="0" smtClean="0"/>
              <a:t> </a:t>
            </a:r>
            <a:r>
              <a:rPr lang="en-GB" dirty="0" err="1" smtClean="0"/>
              <a:t>kosteusriskejä</a:t>
            </a:r>
            <a:r>
              <a:rPr lang="en-GB" dirty="0" smtClean="0"/>
              <a:t> </a:t>
            </a:r>
            <a:r>
              <a:rPr lang="en-GB" dirty="0" err="1" smtClean="0"/>
              <a:t>ja</a:t>
            </a:r>
            <a:r>
              <a:rPr lang="en-GB" dirty="0" smtClean="0"/>
              <a:t> </a:t>
            </a:r>
            <a:r>
              <a:rPr lang="en-GB" dirty="0" err="1" smtClean="0"/>
              <a:t>homevaurioiden</a:t>
            </a:r>
            <a:r>
              <a:rPr lang="en-GB" dirty="0" smtClean="0"/>
              <a:t> </a:t>
            </a:r>
            <a:r>
              <a:rPr lang="en-GB" dirty="0" err="1" smtClean="0"/>
              <a:t>syitä</a:t>
            </a:r>
            <a:r>
              <a:rPr lang="en-GB" dirty="0" smtClean="0"/>
              <a:t>, </a:t>
            </a:r>
            <a:r>
              <a:rPr lang="en-GB" dirty="0" err="1" smtClean="0"/>
              <a:t>kellarit</a:t>
            </a:r>
            <a:endParaRPr lang="fi-FI" dirty="0"/>
          </a:p>
        </p:txBody>
      </p:sp>
      <p:sp>
        <p:nvSpPr>
          <p:cNvPr id="3" name="Content Placeholder 2"/>
          <p:cNvSpPr>
            <a:spLocks noGrp="1"/>
          </p:cNvSpPr>
          <p:nvPr>
            <p:ph idx="1"/>
          </p:nvPr>
        </p:nvSpPr>
        <p:spPr/>
        <p:txBody>
          <a:bodyPr/>
          <a:lstStyle/>
          <a:p>
            <a:pPr>
              <a:spcBef>
                <a:spcPct val="0"/>
              </a:spcBef>
            </a:pPr>
            <a:r>
              <a:rPr lang="en-GB" b="1" dirty="0" err="1" smtClean="0"/>
              <a:t>Sokkelit</a:t>
            </a:r>
            <a:r>
              <a:rPr lang="en-GB" b="1" dirty="0" smtClean="0"/>
              <a:t> </a:t>
            </a:r>
            <a:r>
              <a:rPr lang="en-GB" b="1" dirty="0" err="1" smtClean="0"/>
              <a:t>ja</a:t>
            </a:r>
            <a:r>
              <a:rPr lang="en-GB" b="1" dirty="0" smtClean="0"/>
              <a:t> </a:t>
            </a:r>
            <a:r>
              <a:rPr lang="en-GB" b="1" dirty="0" err="1" smtClean="0"/>
              <a:t>kellaritilat</a:t>
            </a:r>
            <a:r>
              <a:rPr lang="en-GB" b="1" dirty="0" smtClean="0"/>
              <a:t> </a:t>
            </a:r>
          </a:p>
          <a:p>
            <a:pPr lvl="1">
              <a:spcBef>
                <a:spcPct val="0"/>
              </a:spcBef>
            </a:pPr>
            <a:r>
              <a:rPr lang="en-GB" dirty="0" err="1" smtClean="0"/>
              <a:t>veden</a:t>
            </a:r>
            <a:r>
              <a:rPr lang="en-GB" dirty="0" smtClean="0"/>
              <a:t> </a:t>
            </a:r>
            <a:r>
              <a:rPr lang="en-GB" dirty="0" err="1" smtClean="0"/>
              <a:t>eristykset</a:t>
            </a:r>
            <a:r>
              <a:rPr lang="en-GB" dirty="0" smtClean="0"/>
              <a:t> </a:t>
            </a:r>
            <a:r>
              <a:rPr lang="en-GB" dirty="0" err="1" smtClean="0"/>
              <a:t>vanhentuneet</a:t>
            </a:r>
            <a:r>
              <a:rPr lang="en-GB" dirty="0" smtClean="0"/>
              <a:t> tai </a:t>
            </a:r>
            <a:r>
              <a:rPr lang="en-GB" dirty="0" err="1" smtClean="0"/>
              <a:t>puuttuvat</a:t>
            </a:r>
            <a:r>
              <a:rPr lang="en-GB" dirty="0" smtClean="0"/>
              <a:t> (</a:t>
            </a:r>
            <a:r>
              <a:rPr lang="en-GB" dirty="0" err="1" smtClean="0"/>
              <a:t>pelkkä</a:t>
            </a:r>
            <a:r>
              <a:rPr lang="en-GB" dirty="0" smtClean="0"/>
              <a:t> </a:t>
            </a:r>
            <a:r>
              <a:rPr lang="en-GB" dirty="0" err="1" smtClean="0"/>
              <a:t>betoni</a:t>
            </a:r>
            <a:r>
              <a:rPr lang="en-GB" dirty="0" smtClean="0"/>
              <a:t> </a:t>
            </a:r>
            <a:r>
              <a:rPr lang="en-GB" dirty="0" err="1" smtClean="0"/>
              <a:t>ei</a:t>
            </a:r>
            <a:r>
              <a:rPr lang="en-GB" dirty="0" smtClean="0"/>
              <a:t> </a:t>
            </a:r>
            <a:r>
              <a:rPr lang="en-GB" dirty="0" err="1" smtClean="0"/>
              <a:t>riitä</a:t>
            </a:r>
            <a:r>
              <a:rPr lang="en-GB" dirty="0" smtClean="0"/>
              <a:t>)</a:t>
            </a:r>
          </a:p>
          <a:p>
            <a:pPr lvl="1">
              <a:spcBef>
                <a:spcPct val="0"/>
              </a:spcBef>
            </a:pPr>
            <a:r>
              <a:rPr lang="en-GB" dirty="0" err="1" smtClean="0"/>
              <a:t>betonilaudoitukset</a:t>
            </a:r>
            <a:r>
              <a:rPr lang="en-GB" dirty="0" smtClean="0"/>
              <a:t> </a:t>
            </a:r>
            <a:r>
              <a:rPr lang="en-GB" dirty="0" err="1" smtClean="0"/>
              <a:t>jätetty</a:t>
            </a:r>
            <a:r>
              <a:rPr lang="en-GB" dirty="0" smtClean="0"/>
              <a:t> </a:t>
            </a:r>
            <a:r>
              <a:rPr lang="en-GB" dirty="0" err="1" smtClean="0"/>
              <a:t>rakenteisiin</a:t>
            </a:r>
            <a:r>
              <a:rPr lang="en-GB" dirty="0" smtClean="0"/>
              <a:t> (</a:t>
            </a:r>
            <a:r>
              <a:rPr lang="en-GB" dirty="0" err="1" smtClean="0"/>
              <a:t>runsas</a:t>
            </a:r>
            <a:r>
              <a:rPr lang="en-GB" dirty="0" smtClean="0"/>
              <a:t> home- </a:t>
            </a:r>
            <a:r>
              <a:rPr lang="en-GB" dirty="0" err="1" smtClean="0"/>
              <a:t>ja</a:t>
            </a:r>
            <a:r>
              <a:rPr lang="en-GB" dirty="0" smtClean="0"/>
              <a:t> </a:t>
            </a:r>
            <a:r>
              <a:rPr lang="en-GB" dirty="0" err="1" smtClean="0"/>
              <a:t>lahokasvu</a:t>
            </a:r>
            <a:r>
              <a:rPr lang="en-GB" dirty="0" smtClean="0"/>
              <a:t>)</a:t>
            </a:r>
          </a:p>
          <a:p>
            <a:pPr lvl="1">
              <a:spcBef>
                <a:spcPct val="0"/>
              </a:spcBef>
            </a:pPr>
            <a:r>
              <a:rPr lang="en-GB" dirty="0" err="1" smtClean="0"/>
              <a:t>kellariseinien</a:t>
            </a:r>
            <a:r>
              <a:rPr lang="en-GB" dirty="0" smtClean="0"/>
              <a:t> </a:t>
            </a:r>
            <a:r>
              <a:rPr lang="en-GB" dirty="0" err="1" smtClean="0"/>
              <a:t>sisäpuoliset</a:t>
            </a:r>
            <a:r>
              <a:rPr lang="en-GB" dirty="0" smtClean="0"/>
              <a:t> </a:t>
            </a:r>
            <a:r>
              <a:rPr lang="en-GB" dirty="0" err="1" smtClean="0"/>
              <a:t>eristykset</a:t>
            </a:r>
            <a:r>
              <a:rPr lang="en-GB" dirty="0" smtClean="0"/>
              <a:t> </a:t>
            </a:r>
            <a:r>
              <a:rPr lang="en-GB" dirty="0" err="1" smtClean="0"/>
              <a:t>tehty</a:t>
            </a:r>
            <a:r>
              <a:rPr lang="en-GB" dirty="0" smtClean="0"/>
              <a:t> </a:t>
            </a:r>
            <a:r>
              <a:rPr lang="en-GB" dirty="0" err="1" smtClean="0"/>
              <a:t>väärin</a:t>
            </a:r>
            <a:r>
              <a:rPr lang="en-GB" dirty="0" smtClean="0"/>
              <a:t>, </a:t>
            </a:r>
            <a:r>
              <a:rPr lang="en-GB" dirty="0" err="1" smtClean="0"/>
              <a:t>kosteus</a:t>
            </a:r>
            <a:r>
              <a:rPr lang="en-GB" dirty="0" smtClean="0"/>
              <a:t> </a:t>
            </a:r>
            <a:r>
              <a:rPr lang="en-GB" dirty="0" err="1" smtClean="0"/>
              <a:t>jämähtänyt</a:t>
            </a:r>
            <a:r>
              <a:rPr lang="en-GB" dirty="0" smtClean="0"/>
              <a:t>  </a:t>
            </a:r>
            <a:r>
              <a:rPr lang="en-GB" dirty="0" err="1" smtClean="0"/>
              <a:t>sisäpuolisiin</a:t>
            </a:r>
            <a:r>
              <a:rPr lang="en-GB" dirty="0" smtClean="0"/>
              <a:t> </a:t>
            </a:r>
            <a:r>
              <a:rPr lang="en-GB" dirty="0" err="1" smtClean="0"/>
              <a:t>koolaus</a:t>
            </a:r>
            <a:r>
              <a:rPr lang="en-GB" dirty="0" smtClean="0"/>
              <a:t>- </a:t>
            </a:r>
            <a:r>
              <a:rPr lang="en-GB" dirty="0" err="1" smtClean="0"/>
              <a:t>ja</a:t>
            </a:r>
            <a:r>
              <a:rPr lang="en-GB" dirty="0" smtClean="0"/>
              <a:t> </a:t>
            </a:r>
            <a:r>
              <a:rPr lang="en-GB" dirty="0" err="1" smtClean="0"/>
              <a:t>eristekerroksiin</a:t>
            </a:r>
            <a:endParaRPr lang="en-GB" dirty="0" smtClean="0"/>
          </a:p>
          <a:p>
            <a:pPr lvl="1">
              <a:spcBef>
                <a:spcPct val="0"/>
              </a:spcBef>
            </a:pPr>
            <a:r>
              <a:rPr lang="en-GB" dirty="0" err="1" smtClean="0"/>
              <a:t>kellarien</a:t>
            </a:r>
            <a:r>
              <a:rPr lang="en-GB" dirty="0" smtClean="0"/>
              <a:t> </a:t>
            </a:r>
            <a:r>
              <a:rPr lang="en-GB" dirty="0" err="1" smtClean="0"/>
              <a:t>tuuletus</a:t>
            </a:r>
            <a:r>
              <a:rPr lang="en-GB" dirty="0" smtClean="0"/>
              <a:t> </a:t>
            </a:r>
            <a:r>
              <a:rPr lang="en-GB" dirty="0" err="1" smtClean="0"/>
              <a:t>puutteellinen</a:t>
            </a:r>
            <a:endParaRPr lang="en-GB" dirty="0" smtClean="0"/>
          </a:p>
          <a:p>
            <a:pPr lvl="1">
              <a:spcBef>
                <a:spcPct val="0"/>
              </a:spcBef>
            </a:pPr>
            <a:endParaRPr lang="en-GB" sz="1600" dirty="0" smtClean="0"/>
          </a:p>
          <a:p>
            <a:pPr>
              <a:spcBef>
                <a:spcPct val="0"/>
              </a:spcBef>
            </a:pPr>
            <a:r>
              <a:rPr lang="en-GB" b="1" dirty="0" err="1" smtClean="0"/>
              <a:t>Porrastetut</a:t>
            </a:r>
            <a:r>
              <a:rPr lang="en-GB" b="1" dirty="0" smtClean="0"/>
              <a:t> </a:t>
            </a:r>
            <a:r>
              <a:rPr lang="en-GB" b="1" dirty="0" err="1" smtClean="0"/>
              <a:t>perustukset</a:t>
            </a:r>
            <a:r>
              <a:rPr lang="en-GB" b="1" dirty="0" smtClean="0"/>
              <a:t> </a:t>
            </a:r>
            <a:r>
              <a:rPr lang="en-GB" b="1" dirty="0" err="1" smtClean="0"/>
              <a:t>ja</a:t>
            </a:r>
            <a:r>
              <a:rPr lang="en-GB" b="1" dirty="0" smtClean="0"/>
              <a:t> </a:t>
            </a:r>
            <a:r>
              <a:rPr lang="en-GB" b="1" dirty="0" err="1" smtClean="0"/>
              <a:t>rinneratkaisut</a:t>
            </a:r>
            <a:r>
              <a:rPr lang="en-GB" b="1" dirty="0" smtClean="0"/>
              <a:t> </a:t>
            </a:r>
          </a:p>
          <a:p>
            <a:pPr lvl="1">
              <a:spcBef>
                <a:spcPct val="0"/>
              </a:spcBef>
            </a:pPr>
            <a:r>
              <a:rPr lang="en-GB" dirty="0" err="1" smtClean="0"/>
              <a:t>veden</a:t>
            </a:r>
            <a:r>
              <a:rPr lang="en-GB" dirty="0" smtClean="0"/>
              <a:t> </a:t>
            </a:r>
            <a:r>
              <a:rPr lang="en-GB" dirty="0" err="1" smtClean="0"/>
              <a:t>patoutuminen</a:t>
            </a:r>
            <a:r>
              <a:rPr lang="en-GB" dirty="0" smtClean="0"/>
              <a:t> </a:t>
            </a:r>
            <a:r>
              <a:rPr lang="en-GB" dirty="0" err="1" smtClean="0"/>
              <a:t>sokkelirakenteisiin</a:t>
            </a:r>
            <a:r>
              <a:rPr lang="en-GB" dirty="0" smtClean="0"/>
              <a:t>, </a:t>
            </a:r>
            <a:r>
              <a:rPr lang="en-GB" dirty="0" err="1" smtClean="0"/>
              <a:t>josta</a:t>
            </a:r>
            <a:r>
              <a:rPr lang="en-GB" dirty="0" smtClean="0"/>
              <a:t> </a:t>
            </a:r>
            <a:r>
              <a:rPr lang="en-GB" dirty="0" err="1" smtClean="0"/>
              <a:t>kosteus</a:t>
            </a:r>
            <a:r>
              <a:rPr lang="en-GB" dirty="0" smtClean="0"/>
              <a:t> </a:t>
            </a:r>
            <a:r>
              <a:rPr lang="en-GB" dirty="0" err="1" smtClean="0"/>
              <a:t>siirtyy</a:t>
            </a:r>
            <a:r>
              <a:rPr lang="en-GB" dirty="0" smtClean="0"/>
              <a:t> </a:t>
            </a:r>
            <a:r>
              <a:rPr lang="en-GB" dirty="0" err="1" smtClean="0"/>
              <a:t>ylempiin</a:t>
            </a:r>
            <a:r>
              <a:rPr lang="en-GB" dirty="0" smtClean="0"/>
              <a:t> </a:t>
            </a:r>
            <a:r>
              <a:rPr lang="en-GB" dirty="0" err="1" smtClean="0"/>
              <a:t>rakenneosiin</a:t>
            </a:r>
            <a:endParaRPr lang="en-GB" b="1" dirty="0" smtClean="0"/>
          </a:p>
          <a:p>
            <a:pPr>
              <a:spcBef>
                <a:spcPct val="0"/>
              </a:spcBef>
              <a:buNone/>
            </a:pPr>
            <a:endParaRPr lang="en-GB" sz="1600" b="1" dirty="0" smtClean="0"/>
          </a:p>
          <a:p>
            <a:pPr>
              <a:spcBef>
                <a:spcPct val="0"/>
              </a:spcBef>
            </a:pPr>
            <a:r>
              <a:rPr lang="en-GB" b="1" dirty="0" err="1" smtClean="0"/>
              <a:t>Matalat</a:t>
            </a:r>
            <a:r>
              <a:rPr lang="en-GB" b="1" dirty="0" smtClean="0"/>
              <a:t> </a:t>
            </a:r>
            <a:r>
              <a:rPr lang="en-GB" b="1" dirty="0" err="1" smtClean="0"/>
              <a:t>ryömintätilaiset</a:t>
            </a:r>
            <a:r>
              <a:rPr lang="en-GB" b="1" dirty="0" smtClean="0"/>
              <a:t> “</a:t>
            </a:r>
            <a:r>
              <a:rPr lang="en-GB" b="1" dirty="0" err="1" smtClean="0"/>
              <a:t>tuuletetut</a:t>
            </a:r>
            <a:r>
              <a:rPr lang="en-GB" b="1" dirty="0" smtClean="0"/>
              <a:t>” </a:t>
            </a:r>
            <a:r>
              <a:rPr lang="en-GB" b="1" dirty="0" err="1" smtClean="0"/>
              <a:t>lattiat</a:t>
            </a:r>
            <a:r>
              <a:rPr lang="en-GB" b="1" dirty="0" smtClean="0"/>
              <a:t> </a:t>
            </a:r>
          </a:p>
          <a:p>
            <a:pPr lvl="1">
              <a:spcBef>
                <a:spcPct val="0"/>
              </a:spcBef>
            </a:pPr>
            <a:r>
              <a:rPr lang="en-GB" dirty="0" err="1" smtClean="0"/>
              <a:t>kostea</a:t>
            </a:r>
            <a:r>
              <a:rPr lang="en-GB" dirty="0" smtClean="0"/>
              <a:t> </a:t>
            </a:r>
            <a:r>
              <a:rPr lang="en-GB" dirty="0" err="1" smtClean="0"/>
              <a:t>maapohja</a:t>
            </a:r>
            <a:r>
              <a:rPr lang="en-GB" dirty="0" smtClean="0"/>
              <a:t>, </a:t>
            </a:r>
            <a:r>
              <a:rPr lang="en-GB" dirty="0" err="1" smtClean="0"/>
              <a:t>kosteus</a:t>
            </a:r>
            <a:r>
              <a:rPr lang="en-GB" dirty="0" smtClean="0"/>
              <a:t> </a:t>
            </a:r>
            <a:r>
              <a:rPr lang="en-GB" dirty="0" err="1" smtClean="0"/>
              <a:t>siirtyy</a:t>
            </a:r>
            <a:r>
              <a:rPr lang="en-GB" dirty="0" smtClean="0"/>
              <a:t> </a:t>
            </a:r>
            <a:r>
              <a:rPr lang="en-GB" dirty="0" err="1" smtClean="0"/>
              <a:t>ilmatilaan</a:t>
            </a:r>
            <a:r>
              <a:rPr lang="en-GB" dirty="0" smtClean="0"/>
              <a:t>, </a:t>
            </a:r>
            <a:r>
              <a:rPr lang="en-GB" dirty="0" err="1" smtClean="0"/>
              <a:t>liian</a:t>
            </a:r>
            <a:r>
              <a:rPr lang="en-GB" dirty="0" smtClean="0"/>
              <a:t> </a:t>
            </a:r>
            <a:r>
              <a:rPr lang="en-GB" dirty="0" err="1" smtClean="0"/>
              <a:t>matala</a:t>
            </a:r>
            <a:r>
              <a:rPr lang="en-GB" dirty="0" smtClean="0"/>
              <a:t> </a:t>
            </a:r>
            <a:r>
              <a:rPr lang="en-GB" dirty="0" err="1" smtClean="0"/>
              <a:t>ilmatila</a:t>
            </a:r>
            <a:endParaRPr lang="en-GB" dirty="0" smtClean="0"/>
          </a:p>
          <a:p>
            <a:pPr lvl="1">
              <a:spcBef>
                <a:spcPct val="0"/>
              </a:spcBef>
            </a:pPr>
            <a:r>
              <a:rPr lang="en-GB" dirty="0" err="1" smtClean="0"/>
              <a:t>huono</a:t>
            </a:r>
            <a:r>
              <a:rPr lang="en-GB" dirty="0" smtClean="0"/>
              <a:t> </a:t>
            </a:r>
            <a:r>
              <a:rPr lang="en-GB" dirty="0" err="1" smtClean="0"/>
              <a:t>tuulettuvuus</a:t>
            </a:r>
            <a:r>
              <a:rPr lang="en-GB" dirty="0" smtClean="0"/>
              <a:t>, </a:t>
            </a:r>
            <a:r>
              <a:rPr lang="en-GB" dirty="0" err="1" smtClean="0"/>
              <a:t>ilmanvaihtoluukut</a:t>
            </a:r>
            <a:r>
              <a:rPr lang="en-GB" dirty="0" smtClean="0"/>
              <a:t> </a:t>
            </a:r>
            <a:r>
              <a:rPr lang="en-GB" dirty="0" err="1" smtClean="0"/>
              <a:t>suljettu</a:t>
            </a:r>
            <a:endParaRPr lang="en-GB" dirty="0" smtClean="0"/>
          </a:p>
          <a:p>
            <a:pPr lvl="1">
              <a:spcBef>
                <a:spcPct val="0"/>
              </a:spcBef>
            </a:pPr>
            <a:r>
              <a:rPr lang="en-GB" dirty="0" err="1" smtClean="0"/>
              <a:t>rakenne</a:t>
            </a:r>
            <a:r>
              <a:rPr lang="en-GB" dirty="0" smtClean="0"/>
              <a:t> </a:t>
            </a:r>
            <a:r>
              <a:rPr lang="en-GB" dirty="0" err="1" smtClean="0"/>
              <a:t>vuotaa</a:t>
            </a:r>
            <a:r>
              <a:rPr lang="en-GB" dirty="0" smtClean="0"/>
              <a:t> </a:t>
            </a:r>
            <a:r>
              <a:rPr lang="en-GB" dirty="0" err="1" smtClean="0"/>
              <a:t>ilmaa</a:t>
            </a:r>
            <a:r>
              <a:rPr lang="en-GB" dirty="0" smtClean="0"/>
              <a:t>, </a:t>
            </a:r>
            <a:r>
              <a:rPr lang="en-GB" dirty="0" err="1" smtClean="0"/>
              <a:t>hajuhaittoja</a:t>
            </a:r>
            <a:r>
              <a:rPr lang="en-GB" dirty="0" smtClean="0"/>
              <a:t> </a:t>
            </a:r>
            <a:r>
              <a:rPr lang="en-GB" dirty="0" err="1" smtClean="0"/>
              <a:t>sisäilmaan</a:t>
            </a:r>
            <a:endParaRPr lang="en-GB" dirty="0" smtClean="0"/>
          </a:p>
          <a:p>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16</a:t>
            </a:fld>
            <a:endParaRPr lang="fi-FI"/>
          </a:p>
        </p:txBody>
      </p:sp>
    </p:spTree>
  </p:cSld>
  <p:clrMapOvr>
    <a:masterClrMapping/>
  </p:clrMapOvr>
  <p:transition spd="med">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err="1" smtClean="0"/>
              <a:t>Tyypillisiä</a:t>
            </a:r>
            <a:r>
              <a:rPr lang="en-GB" sz="2800" dirty="0" smtClean="0"/>
              <a:t> </a:t>
            </a:r>
            <a:r>
              <a:rPr lang="en-GB" sz="2800" dirty="0" err="1" smtClean="0"/>
              <a:t>rakenteiden</a:t>
            </a:r>
            <a:r>
              <a:rPr lang="en-GB" sz="2800" dirty="0" smtClean="0"/>
              <a:t> </a:t>
            </a:r>
            <a:r>
              <a:rPr lang="en-GB" sz="2800" dirty="0" err="1" smtClean="0"/>
              <a:t>kosteusriskejä</a:t>
            </a:r>
            <a:r>
              <a:rPr lang="en-GB" sz="2800" dirty="0" smtClean="0"/>
              <a:t> </a:t>
            </a:r>
            <a:r>
              <a:rPr lang="en-GB" sz="2800" dirty="0" err="1" smtClean="0"/>
              <a:t>ja</a:t>
            </a:r>
            <a:r>
              <a:rPr lang="en-GB" sz="2800" dirty="0" smtClean="0"/>
              <a:t> </a:t>
            </a:r>
            <a:r>
              <a:rPr lang="en-GB" sz="2800" dirty="0" err="1" smtClean="0"/>
              <a:t>homevaurioiden</a:t>
            </a:r>
            <a:r>
              <a:rPr lang="en-GB" sz="2800" dirty="0" smtClean="0"/>
              <a:t> </a:t>
            </a:r>
            <a:r>
              <a:rPr lang="en-GB" sz="2800" dirty="0" err="1" smtClean="0"/>
              <a:t>syitä</a:t>
            </a:r>
            <a:r>
              <a:rPr lang="en-GB" sz="2800" dirty="0" smtClean="0"/>
              <a:t>, </a:t>
            </a:r>
            <a:r>
              <a:rPr lang="en-GB" sz="2800" dirty="0" err="1" smtClean="0"/>
              <a:t>kosteat</a:t>
            </a:r>
            <a:r>
              <a:rPr lang="en-GB" sz="2800" dirty="0" smtClean="0"/>
              <a:t> </a:t>
            </a:r>
            <a:r>
              <a:rPr lang="en-GB" sz="2800" dirty="0" err="1" smtClean="0"/>
              <a:t>tilat</a:t>
            </a:r>
            <a:endParaRPr lang="fi-FI" dirty="0"/>
          </a:p>
        </p:txBody>
      </p:sp>
      <p:sp>
        <p:nvSpPr>
          <p:cNvPr id="3" name="Content Placeholder 2"/>
          <p:cNvSpPr>
            <a:spLocks noGrp="1"/>
          </p:cNvSpPr>
          <p:nvPr>
            <p:ph idx="1"/>
          </p:nvPr>
        </p:nvSpPr>
        <p:spPr/>
        <p:txBody>
          <a:bodyPr>
            <a:normAutofit/>
          </a:bodyPr>
          <a:lstStyle/>
          <a:p>
            <a:pPr>
              <a:spcBef>
                <a:spcPct val="0"/>
              </a:spcBef>
            </a:pPr>
            <a:r>
              <a:rPr lang="en-GB" b="1" dirty="0" err="1" smtClean="0"/>
              <a:t>Kosteat</a:t>
            </a:r>
            <a:r>
              <a:rPr lang="en-GB" b="1" dirty="0" smtClean="0"/>
              <a:t> </a:t>
            </a:r>
            <a:r>
              <a:rPr lang="en-GB" b="1" dirty="0" err="1" smtClean="0"/>
              <a:t>tilat</a:t>
            </a:r>
            <a:r>
              <a:rPr lang="en-GB" b="1" dirty="0" smtClean="0"/>
              <a:t> </a:t>
            </a:r>
            <a:r>
              <a:rPr lang="en-GB" b="1" dirty="0" err="1" smtClean="0"/>
              <a:t>ja</a:t>
            </a:r>
            <a:r>
              <a:rPr lang="en-GB" b="1" dirty="0" smtClean="0"/>
              <a:t> </a:t>
            </a:r>
            <a:r>
              <a:rPr lang="en-GB" b="1" dirty="0" err="1" smtClean="0"/>
              <a:t>putkitilat</a:t>
            </a:r>
            <a:endParaRPr lang="en-GB" b="1" dirty="0" smtClean="0"/>
          </a:p>
          <a:p>
            <a:pPr lvl="1">
              <a:spcBef>
                <a:spcPct val="0"/>
              </a:spcBef>
            </a:pPr>
            <a:r>
              <a:rPr lang="en-GB" dirty="0" err="1" smtClean="0"/>
              <a:t>putkivuodot</a:t>
            </a:r>
            <a:r>
              <a:rPr lang="en-GB" dirty="0" smtClean="0"/>
              <a:t> , </a:t>
            </a:r>
            <a:r>
              <a:rPr lang="en-GB" dirty="0" err="1" smtClean="0"/>
              <a:t>ilman</a:t>
            </a:r>
            <a:r>
              <a:rPr lang="en-GB" dirty="0" smtClean="0"/>
              <a:t> </a:t>
            </a:r>
            <a:r>
              <a:rPr lang="en-GB" dirty="0" err="1" smtClean="0"/>
              <a:t>vuoto</a:t>
            </a:r>
            <a:r>
              <a:rPr lang="en-GB" dirty="0" smtClean="0"/>
              <a:t> </a:t>
            </a:r>
            <a:r>
              <a:rPr lang="en-GB" dirty="0" err="1" smtClean="0"/>
              <a:t>putkitiloista</a:t>
            </a:r>
            <a:r>
              <a:rPr lang="en-GB" dirty="0" smtClean="0"/>
              <a:t> </a:t>
            </a:r>
            <a:r>
              <a:rPr lang="en-GB" dirty="0" err="1" smtClean="0"/>
              <a:t>sisäilmaan</a:t>
            </a:r>
            <a:endParaRPr lang="en-GB" dirty="0" smtClean="0"/>
          </a:p>
          <a:p>
            <a:pPr lvl="1">
              <a:spcBef>
                <a:spcPct val="0"/>
              </a:spcBef>
            </a:pPr>
            <a:r>
              <a:rPr lang="en-GB" dirty="0" err="1" smtClean="0"/>
              <a:t>puuttuvat</a:t>
            </a:r>
            <a:r>
              <a:rPr lang="en-GB" dirty="0" smtClean="0"/>
              <a:t> </a:t>
            </a:r>
            <a:r>
              <a:rPr lang="en-GB" dirty="0" err="1" smtClean="0"/>
              <a:t>eristykset</a:t>
            </a:r>
            <a:r>
              <a:rPr lang="en-GB" dirty="0" smtClean="0"/>
              <a:t> tai </a:t>
            </a:r>
            <a:r>
              <a:rPr lang="en-GB" dirty="0" err="1" smtClean="0"/>
              <a:t>puutteelliset</a:t>
            </a:r>
            <a:r>
              <a:rPr lang="en-GB" dirty="0" smtClean="0"/>
              <a:t> </a:t>
            </a:r>
            <a:r>
              <a:rPr lang="en-GB" dirty="0" err="1" smtClean="0"/>
              <a:t>läpivientien</a:t>
            </a:r>
            <a:r>
              <a:rPr lang="en-GB" dirty="0" smtClean="0"/>
              <a:t> </a:t>
            </a:r>
            <a:r>
              <a:rPr lang="en-GB" dirty="0" err="1" smtClean="0"/>
              <a:t>tiivistykset</a:t>
            </a:r>
            <a:endParaRPr lang="en-GB" dirty="0" smtClean="0"/>
          </a:p>
          <a:p>
            <a:pPr lvl="1">
              <a:spcBef>
                <a:spcPct val="0"/>
              </a:spcBef>
            </a:pPr>
            <a:r>
              <a:rPr lang="en-GB" dirty="0" err="1" smtClean="0"/>
              <a:t>kosteus</a:t>
            </a:r>
            <a:r>
              <a:rPr lang="en-GB" dirty="0" smtClean="0"/>
              <a:t> </a:t>
            </a:r>
            <a:r>
              <a:rPr lang="en-GB" dirty="0" err="1" smtClean="0"/>
              <a:t>vaikuttaa</a:t>
            </a:r>
            <a:r>
              <a:rPr lang="en-GB" dirty="0" smtClean="0"/>
              <a:t> </a:t>
            </a:r>
            <a:r>
              <a:rPr lang="en-GB" dirty="0" err="1" smtClean="0"/>
              <a:t>usein</a:t>
            </a:r>
            <a:r>
              <a:rPr lang="en-GB" dirty="0" smtClean="0"/>
              <a:t> </a:t>
            </a:r>
            <a:r>
              <a:rPr lang="en-GB" dirty="0" err="1" smtClean="0"/>
              <a:t>kosteaan</a:t>
            </a:r>
            <a:r>
              <a:rPr lang="en-GB" dirty="0" smtClean="0"/>
              <a:t> </a:t>
            </a:r>
            <a:r>
              <a:rPr lang="en-GB" dirty="0" err="1" smtClean="0"/>
              <a:t>tilaan</a:t>
            </a:r>
            <a:r>
              <a:rPr lang="en-GB" dirty="0" smtClean="0"/>
              <a:t> </a:t>
            </a:r>
            <a:r>
              <a:rPr lang="en-GB" dirty="0" err="1" smtClean="0"/>
              <a:t>rajoittuvien</a:t>
            </a:r>
            <a:r>
              <a:rPr lang="en-GB" dirty="0" smtClean="0"/>
              <a:t> </a:t>
            </a:r>
            <a:r>
              <a:rPr lang="en-GB" dirty="0" err="1" smtClean="0"/>
              <a:t>kuivien</a:t>
            </a:r>
            <a:r>
              <a:rPr lang="en-GB" dirty="0" smtClean="0"/>
              <a:t> </a:t>
            </a:r>
            <a:r>
              <a:rPr lang="en-GB" dirty="0" err="1" smtClean="0"/>
              <a:t>tilojen</a:t>
            </a:r>
            <a:r>
              <a:rPr lang="en-GB" dirty="0" smtClean="0"/>
              <a:t> </a:t>
            </a:r>
            <a:r>
              <a:rPr lang="en-GB" dirty="0" err="1" smtClean="0"/>
              <a:t>vioittumiseen</a:t>
            </a:r>
            <a:r>
              <a:rPr lang="en-GB" dirty="0" smtClean="0"/>
              <a:t> (</a:t>
            </a:r>
            <a:r>
              <a:rPr lang="en-GB" dirty="0" err="1" smtClean="0"/>
              <a:t>vesi</a:t>
            </a:r>
            <a:r>
              <a:rPr lang="en-GB" dirty="0" smtClean="0"/>
              <a:t> </a:t>
            </a:r>
            <a:r>
              <a:rPr lang="en-GB" dirty="0" err="1" smtClean="0"/>
              <a:t>valuu</a:t>
            </a:r>
            <a:r>
              <a:rPr lang="en-GB" dirty="0" smtClean="0"/>
              <a:t> </a:t>
            </a:r>
            <a:r>
              <a:rPr lang="en-GB" dirty="0" err="1" smtClean="0"/>
              <a:t>alaspäin</a:t>
            </a:r>
            <a:r>
              <a:rPr lang="en-GB" dirty="0" smtClean="0"/>
              <a:t> ja </a:t>
            </a:r>
            <a:r>
              <a:rPr lang="en-GB" dirty="0" err="1" smtClean="0"/>
              <a:t>siirtyy</a:t>
            </a:r>
            <a:r>
              <a:rPr lang="en-GB" dirty="0" smtClean="0"/>
              <a:t> </a:t>
            </a:r>
            <a:r>
              <a:rPr lang="en-GB" dirty="0" err="1" smtClean="0"/>
              <a:t>laatalla</a:t>
            </a:r>
            <a:r>
              <a:rPr lang="en-GB" dirty="0" smtClean="0"/>
              <a:t> </a:t>
            </a:r>
            <a:r>
              <a:rPr lang="en-GB" dirty="0" err="1" smtClean="0"/>
              <a:t>vaakatasossa</a:t>
            </a:r>
            <a:r>
              <a:rPr lang="en-GB" dirty="0" smtClean="0"/>
              <a:t>)</a:t>
            </a:r>
            <a:endParaRPr lang="en-GB" b="1" dirty="0" smtClean="0"/>
          </a:p>
          <a:p>
            <a:pPr>
              <a:spcBef>
                <a:spcPct val="0"/>
              </a:spcBef>
            </a:pPr>
            <a:endParaRPr lang="en-GB" b="1" dirty="0" smtClean="0"/>
          </a:p>
          <a:p>
            <a:pPr>
              <a:spcBef>
                <a:spcPct val="0"/>
              </a:spcBef>
            </a:pPr>
            <a:r>
              <a:rPr lang="en-GB" b="1" dirty="0" err="1" smtClean="0"/>
              <a:t>Sisäilman</a:t>
            </a:r>
            <a:r>
              <a:rPr lang="en-GB" b="1" dirty="0" smtClean="0"/>
              <a:t> </a:t>
            </a:r>
            <a:r>
              <a:rPr lang="en-GB" b="1" dirty="0" err="1" smtClean="0"/>
              <a:t>yli</a:t>
            </a:r>
            <a:r>
              <a:rPr lang="en-GB" b="1" dirty="0" smtClean="0"/>
              <a:t>- tai </a:t>
            </a:r>
            <a:r>
              <a:rPr lang="en-GB" b="1" dirty="0" err="1" smtClean="0"/>
              <a:t>alipaine</a:t>
            </a:r>
            <a:r>
              <a:rPr lang="en-GB" b="1" dirty="0" smtClean="0"/>
              <a:t> </a:t>
            </a:r>
            <a:r>
              <a:rPr lang="en-GB" b="1" dirty="0" err="1" smtClean="0"/>
              <a:t>ja</a:t>
            </a:r>
            <a:r>
              <a:rPr lang="en-GB" b="1" dirty="0" smtClean="0"/>
              <a:t> </a:t>
            </a:r>
            <a:r>
              <a:rPr lang="en-GB" b="1" dirty="0" err="1" smtClean="0"/>
              <a:t>virheellinen</a:t>
            </a:r>
            <a:r>
              <a:rPr lang="en-GB" b="1" dirty="0" smtClean="0"/>
              <a:t> </a:t>
            </a:r>
            <a:r>
              <a:rPr lang="en-GB" b="1" dirty="0" err="1" smtClean="0"/>
              <a:t>ilmanvaihto</a:t>
            </a:r>
            <a:r>
              <a:rPr lang="en-GB" b="1" dirty="0" smtClean="0"/>
              <a:t> </a:t>
            </a:r>
          </a:p>
          <a:p>
            <a:pPr lvl="1">
              <a:spcBef>
                <a:spcPct val="0"/>
              </a:spcBef>
            </a:pPr>
            <a:r>
              <a:rPr lang="en-GB" dirty="0" err="1" smtClean="0"/>
              <a:t>kostean</a:t>
            </a:r>
            <a:r>
              <a:rPr lang="en-GB" dirty="0" smtClean="0"/>
              <a:t> </a:t>
            </a:r>
            <a:r>
              <a:rPr lang="en-GB" dirty="0" err="1" smtClean="0"/>
              <a:t>ilman</a:t>
            </a:r>
            <a:r>
              <a:rPr lang="en-GB" dirty="0" smtClean="0"/>
              <a:t> </a:t>
            </a:r>
            <a:r>
              <a:rPr lang="en-GB" dirty="0" err="1" smtClean="0"/>
              <a:t>vuoto</a:t>
            </a:r>
            <a:r>
              <a:rPr lang="en-GB" dirty="0" smtClean="0"/>
              <a:t> </a:t>
            </a:r>
            <a:r>
              <a:rPr lang="en-GB" dirty="0" err="1" smtClean="0"/>
              <a:t>rakenteisiin</a:t>
            </a:r>
            <a:r>
              <a:rPr lang="en-GB" dirty="0" smtClean="0"/>
              <a:t> </a:t>
            </a:r>
            <a:r>
              <a:rPr lang="en-GB" dirty="0" err="1" smtClean="0"/>
              <a:t>lisääntyy</a:t>
            </a:r>
            <a:r>
              <a:rPr lang="en-GB" dirty="0" smtClean="0"/>
              <a:t> </a:t>
            </a:r>
            <a:r>
              <a:rPr lang="en-GB" dirty="0" err="1" smtClean="0"/>
              <a:t>ylipaineessa</a:t>
            </a:r>
            <a:endParaRPr lang="en-GB" dirty="0" smtClean="0"/>
          </a:p>
          <a:p>
            <a:pPr lvl="1">
              <a:spcBef>
                <a:spcPct val="0"/>
              </a:spcBef>
            </a:pPr>
            <a:r>
              <a:rPr lang="en-GB" dirty="0" err="1" smtClean="0"/>
              <a:t>alipaineessa</a:t>
            </a:r>
            <a:r>
              <a:rPr lang="en-GB" dirty="0" smtClean="0"/>
              <a:t> </a:t>
            </a:r>
            <a:r>
              <a:rPr lang="en-GB" dirty="0" err="1" smtClean="0"/>
              <a:t>ilmaa</a:t>
            </a:r>
            <a:r>
              <a:rPr lang="en-GB" dirty="0" smtClean="0"/>
              <a:t> </a:t>
            </a:r>
            <a:r>
              <a:rPr lang="en-GB" dirty="0" err="1" smtClean="0"/>
              <a:t>vuotaa</a:t>
            </a:r>
            <a:r>
              <a:rPr lang="en-GB" dirty="0" smtClean="0"/>
              <a:t> </a:t>
            </a:r>
            <a:r>
              <a:rPr lang="en-GB" dirty="0" err="1" smtClean="0"/>
              <a:t>hallitsemattomasti</a:t>
            </a:r>
            <a:r>
              <a:rPr lang="en-GB" dirty="0" smtClean="0"/>
              <a:t> </a:t>
            </a:r>
            <a:r>
              <a:rPr lang="en-GB" dirty="0" err="1" smtClean="0"/>
              <a:t>rakenteiden</a:t>
            </a:r>
            <a:r>
              <a:rPr lang="en-GB" dirty="0" smtClean="0"/>
              <a:t> </a:t>
            </a:r>
            <a:r>
              <a:rPr lang="en-GB" dirty="0" err="1" smtClean="0"/>
              <a:t>läpi</a:t>
            </a:r>
            <a:r>
              <a:rPr lang="en-GB" dirty="0" smtClean="0"/>
              <a:t> </a:t>
            </a:r>
            <a:r>
              <a:rPr lang="en-GB" dirty="0" err="1" smtClean="0"/>
              <a:t>ja</a:t>
            </a:r>
            <a:r>
              <a:rPr lang="en-GB" dirty="0" smtClean="0"/>
              <a:t> </a:t>
            </a:r>
            <a:r>
              <a:rPr lang="en-GB" dirty="0" err="1" smtClean="0"/>
              <a:t>aiheuttaa</a:t>
            </a:r>
            <a:r>
              <a:rPr lang="en-GB" dirty="0" smtClean="0"/>
              <a:t> </a:t>
            </a:r>
            <a:r>
              <a:rPr lang="en-GB" dirty="0" err="1" smtClean="0"/>
              <a:t>hajuhaittoja</a:t>
            </a:r>
            <a:r>
              <a:rPr lang="en-GB" dirty="0" smtClean="0"/>
              <a:t> </a:t>
            </a:r>
            <a:r>
              <a:rPr lang="en-GB" dirty="0" err="1" smtClean="0"/>
              <a:t>sisäilmaan</a:t>
            </a:r>
            <a:r>
              <a:rPr lang="en-GB" dirty="0" smtClean="0"/>
              <a:t> (</a:t>
            </a:r>
            <a:r>
              <a:rPr lang="en-GB" dirty="0" err="1" smtClean="0"/>
              <a:t>myös</a:t>
            </a:r>
            <a:r>
              <a:rPr lang="en-GB" dirty="0" smtClean="0"/>
              <a:t> </a:t>
            </a:r>
            <a:r>
              <a:rPr lang="en-GB" dirty="0" err="1" smtClean="0"/>
              <a:t>homeen</a:t>
            </a:r>
            <a:r>
              <a:rPr lang="en-GB" dirty="0" smtClean="0"/>
              <a:t> </a:t>
            </a:r>
            <a:r>
              <a:rPr lang="en-GB" dirty="0" err="1" smtClean="0"/>
              <a:t>hajua</a:t>
            </a:r>
            <a:r>
              <a:rPr lang="en-GB" dirty="0" smtClean="0"/>
              <a:t>)</a:t>
            </a:r>
          </a:p>
          <a:p>
            <a:pPr lvl="1">
              <a:spcBef>
                <a:spcPct val="0"/>
              </a:spcBef>
            </a:pPr>
            <a:r>
              <a:rPr lang="en-GB" dirty="0" err="1" smtClean="0"/>
              <a:t>yhdistyy</a:t>
            </a:r>
            <a:r>
              <a:rPr lang="en-GB" dirty="0" smtClean="0"/>
              <a:t> </a:t>
            </a:r>
            <a:r>
              <a:rPr lang="en-GB" dirty="0" err="1" smtClean="0"/>
              <a:t>virheelliseen</a:t>
            </a:r>
            <a:r>
              <a:rPr lang="en-GB" dirty="0" smtClean="0"/>
              <a:t> tai </a:t>
            </a:r>
            <a:r>
              <a:rPr lang="en-GB" dirty="0" err="1" smtClean="0"/>
              <a:t>puutteelliseen</a:t>
            </a:r>
            <a:r>
              <a:rPr lang="en-GB" dirty="0" smtClean="0"/>
              <a:t> </a:t>
            </a:r>
            <a:r>
              <a:rPr lang="en-GB" dirty="0" err="1" smtClean="0"/>
              <a:t>ilmanvaihtoon</a:t>
            </a:r>
            <a:endParaRPr lang="en-GB" b="1" dirty="0" smtClean="0"/>
          </a:p>
          <a:p>
            <a:pPr>
              <a:spcBef>
                <a:spcPct val="0"/>
              </a:spcBef>
            </a:pPr>
            <a:endParaRPr lang="en-GB" b="1" dirty="0" smtClean="0"/>
          </a:p>
          <a:p>
            <a:pPr>
              <a:spcBef>
                <a:spcPct val="0"/>
              </a:spcBef>
            </a:pPr>
            <a:r>
              <a:rPr lang="fi-FI" b="1" dirty="0" smtClean="0"/>
              <a:t>Ongelmat tulevat esiin mm. korjausten yhteydessä</a:t>
            </a:r>
            <a:r>
              <a:rPr lang="fi-FI" dirty="0" smtClean="0"/>
              <a:t> </a:t>
            </a:r>
          </a:p>
          <a:p>
            <a:pPr lvl="1">
              <a:spcBef>
                <a:spcPct val="0"/>
              </a:spcBef>
            </a:pPr>
            <a:r>
              <a:rPr lang="fi-FI" dirty="0" smtClean="0"/>
              <a:t>viat tulevat esiin usein vasta rakenteita avattaessa tai korjattaessa</a:t>
            </a:r>
          </a:p>
          <a:p>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17</a:t>
            </a:fld>
            <a:endParaRPr lang="fi-FI"/>
          </a:p>
        </p:txBody>
      </p:sp>
    </p:spTree>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424614" cy="1079500"/>
          </a:xfrm>
        </p:spPr>
        <p:txBody>
          <a:bodyPr>
            <a:normAutofit fontScale="90000"/>
          </a:bodyPr>
          <a:lstStyle/>
          <a:p>
            <a:r>
              <a:rPr lang="fi-FI" sz="2700" dirty="0"/>
              <a:t>Kosteus-, home ja laho-vauriot keskittyvät kohtiin, joista vesi tai kosteus pääsee tunkeutumaan  rakenteisiin</a:t>
            </a:r>
            <a:r>
              <a:rPr lang="fi-FI" sz="2800" b="0" dirty="0" smtClean="0">
                <a:solidFill>
                  <a:schemeClr val="tx1"/>
                </a:solidFill>
                <a:latin typeface="+mn-lt"/>
              </a:rPr>
              <a:t/>
            </a:r>
            <a:br>
              <a:rPr lang="fi-FI" sz="2800" b="0" dirty="0" smtClean="0">
                <a:solidFill>
                  <a:schemeClr val="tx1"/>
                </a:solidFill>
                <a:latin typeface="+mn-lt"/>
              </a:rPr>
            </a:br>
            <a:r>
              <a:rPr lang="fi-FI" sz="2000" b="0" dirty="0" smtClean="0">
                <a:solidFill>
                  <a:schemeClr val="tx1"/>
                </a:solidFill>
                <a:latin typeface="+mn-lt"/>
              </a:rPr>
              <a:t/>
            </a:r>
            <a:br>
              <a:rPr lang="fi-FI" sz="2000" b="0" dirty="0" smtClean="0">
                <a:solidFill>
                  <a:schemeClr val="tx1"/>
                </a:solidFill>
                <a:latin typeface="+mn-lt"/>
              </a:rPr>
            </a:br>
            <a:endParaRPr lang="fi-FI" sz="2000" b="0" dirty="0">
              <a:solidFill>
                <a:schemeClr val="tx1"/>
              </a:solidFill>
              <a:latin typeface="+mn-lt"/>
            </a:endParaRPr>
          </a:p>
        </p:txBody>
      </p:sp>
      <p:sp>
        <p:nvSpPr>
          <p:cNvPr id="10" name="Sisällön paikkamerkki 9"/>
          <p:cNvSpPr>
            <a:spLocks noGrp="1"/>
          </p:cNvSpPr>
          <p:nvPr>
            <p:ph sz="half" idx="1"/>
          </p:nvPr>
        </p:nvSpPr>
        <p:spPr>
          <a:xfrm>
            <a:off x="4424795" y="1682447"/>
            <a:ext cx="3668712" cy="4392613"/>
          </a:xfrm>
        </p:spPr>
        <p:txBody>
          <a:bodyPr/>
          <a:lstStyle/>
          <a:p>
            <a:r>
              <a:rPr lang="fi-FI" dirty="0"/>
              <a:t>Kosteudelle alttiit rakenteet </a:t>
            </a:r>
            <a:br>
              <a:rPr lang="fi-FI" dirty="0"/>
            </a:br>
            <a:r>
              <a:rPr lang="fi-FI" dirty="0"/>
              <a:t>RT </a:t>
            </a:r>
            <a:r>
              <a:rPr lang="fi-FI" dirty="0" smtClean="0"/>
              <a:t>80-10712</a:t>
            </a:r>
          </a:p>
          <a:p>
            <a:r>
              <a:rPr lang="fi-FI" dirty="0" smtClean="0"/>
              <a:t>Ongelmien </a:t>
            </a:r>
            <a:r>
              <a:rPr lang="fi-FI" dirty="0" err="1"/>
              <a:t>detektointi</a:t>
            </a:r>
            <a:r>
              <a:rPr lang="fi-FI" dirty="0"/>
              <a:t> pitää kohdistaa rakennusten riskialttiisiin kohtiin.</a:t>
            </a:r>
          </a:p>
        </p:txBody>
      </p:sp>
      <p:sp>
        <p:nvSpPr>
          <p:cNvPr id="5" name="Slide Number Placeholder 4"/>
          <p:cNvSpPr>
            <a:spLocks noGrp="1"/>
          </p:cNvSpPr>
          <p:nvPr>
            <p:ph type="sldNum" sz="quarter" idx="12"/>
          </p:nvPr>
        </p:nvSpPr>
        <p:spPr/>
        <p:txBody>
          <a:bodyPr/>
          <a:lstStyle/>
          <a:p>
            <a:fld id="{CC4B5847-1FA8-4EAB-8786-A0336426E059}" type="slidenum">
              <a:rPr lang="fi-FI" smtClean="0"/>
              <a:pPr/>
              <a:t>18</a:t>
            </a:fld>
            <a:endParaRPr lang="fi-FI"/>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199" y="1561030"/>
            <a:ext cx="3555596" cy="451403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743913"/>
      </p:ext>
    </p:extLst>
  </p:cSld>
  <p:clrMapOvr>
    <a:masterClrMapping/>
  </p:clrMapOvr>
  <p:transition spd="med">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93652" y="136037"/>
            <a:ext cx="8353424" cy="1079500"/>
          </a:xfrm>
          <a:noFill/>
        </p:spPr>
        <p:txBody>
          <a:bodyPr>
            <a:noAutofit/>
          </a:bodyPr>
          <a:lstStyle/>
          <a:p>
            <a:pPr eaLnBrk="1" hangingPunct="1"/>
            <a:r>
              <a:rPr lang="fi-FI" sz="2800" b="1" dirty="0" smtClean="0"/>
              <a:t>Kosteudelle altistuvat rakenteet ja </a:t>
            </a:r>
            <a:r>
              <a:rPr lang="fi-FI" sz="2800" dirty="0" smtClean="0"/>
              <a:t>materiaalit saavat p</a:t>
            </a:r>
            <a:r>
              <a:rPr lang="fi-FI" sz="2800" b="1" dirty="0" smtClean="0"/>
              <a:t>innoilleen erilaista homekasvua </a:t>
            </a:r>
            <a:endParaRPr lang="fi-FI" sz="2800" b="1" dirty="0" smtClean="0">
              <a:solidFill>
                <a:srgbClr val="C00000"/>
              </a:solidFill>
            </a:endParaRPr>
          </a:p>
        </p:txBody>
      </p:sp>
      <p:sp>
        <p:nvSpPr>
          <p:cNvPr id="12" name="Slide Number Placeholder 5"/>
          <p:cNvSpPr>
            <a:spLocks noGrp="1"/>
          </p:cNvSpPr>
          <p:nvPr>
            <p:ph type="sldNum" sz="quarter" idx="12"/>
          </p:nvPr>
        </p:nvSpPr>
        <p:spPr>
          <a:xfrm>
            <a:off x="8298187" y="6158573"/>
            <a:ext cx="503238" cy="365125"/>
          </a:xfrm>
          <a:prstGeom prst="rect">
            <a:avLst/>
          </a:prstGeom>
        </p:spPr>
        <p:txBody>
          <a:bodyPr/>
          <a:lstStyle/>
          <a:p>
            <a:fld id="{CC4B5847-1FA8-4EAB-8786-A0336426E059}" type="slidenum">
              <a:rPr lang="fi-FI" sz="800" smtClean="0">
                <a:solidFill>
                  <a:srgbClr val="FF0000"/>
                </a:solidFill>
              </a:rPr>
              <a:pPr/>
              <a:t>19</a:t>
            </a:fld>
            <a:endParaRPr lang="fi-FI" sz="800" dirty="0">
              <a:solidFill>
                <a:srgbClr val="FF0000"/>
              </a:solidFill>
            </a:endParaRPr>
          </a:p>
        </p:txBody>
      </p:sp>
      <p:pic>
        <p:nvPicPr>
          <p:cNvPr id="30725" name="Picture 1049" descr="HomeSemKattovaurio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395" y="1307450"/>
            <a:ext cx="2826071" cy="20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txBox="1">
            <a:spLocks/>
          </p:cNvSpPr>
          <p:nvPr/>
        </p:nvSpPr>
        <p:spPr bwMode="auto">
          <a:xfrm>
            <a:off x="3578375" y="1556792"/>
            <a:ext cx="504056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0500" indent="-1905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ea typeface="+mn-ea"/>
                <a:cs typeface="+mn-cs"/>
              </a:defRPr>
            </a:lvl1pPr>
            <a:lvl2pPr marL="666750" indent="-1905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defRPr>
            </a:lvl2pPr>
            <a:lvl3pPr marL="1181100" indent="-2286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defRPr>
            </a:lvl3pPr>
            <a:lvl4pPr marL="1600200" indent="-2286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Font typeface="Wingdings" pitchFamily="2" charset="2"/>
              <a:buChar char="§"/>
              <a:defRPr sz="2000">
                <a:solidFill>
                  <a:schemeClr val="tx1"/>
                </a:solidFill>
                <a:latin typeface="+mn-lt"/>
              </a:defRPr>
            </a:lvl9pPr>
          </a:lstStyle>
          <a:p>
            <a:pPr>
              <a:buClr>
                <a:schemeClr val="accent2"/>
              </a:buClr>
              <a:buFont typeface="Arial" panose="020B0604020202020204" pitchFamily="34" charset="0"/>
              <a:buChar char="•"/>
              <a:defRPr/>
            </a:pPr>
            <a:r>
              <a:rPr lang="fi-FI" sz="1600" kern="0" dirty="0" smtClean="0"/>
              <a:t>Vesikatteen alapintaan kohdistuu syksyisin ja talvisin lähes aina tiivistynyttä kosteutta. </a:t>
            </a:r>
            <a:br>
              <a:rPr lang="fi-FI" sz="1600" kern="0" dirty="0" smtClean="0"/>
            </a:br>
            <a:r>
              <a:rPr lang="fi-FI" sz="1600" kern="0" dirty="0" smtClean="0"/>
              <a:t>Syntyy on eri asteista mikrobi- ja homekasvua.  Ilmiö on varsin yleinen Suomen rakennuksissa.</a:t>
            </a:r>
          </a:p>
          <a:p>
            <a:pPr>
              <a:buClr>
                <a:schemeClr val="accent2"/>
              </a:buClr>
              <a:buFont typeface="Arial" panose="020B0604020202020204" pitchFamily="34" charset="0"/>
              <a:buChar char="•"/>
              <a:defRPr/>
            </a:pPr>
            <a:r>
              <a:rPr lang="fi-FI" sz="1600" kern="0" dirty="0" smtClean="0"/>
              <a:t>Ongelmat rajoittuvat yleensä ullakkotilaan </a:t>
            </a:r>
            <a:r>
              <a:rPr lang="fi-FI" sz="1600" kern="0" dirty="0" smtClean="0">
                <a:sym typeface="Wingdings" panose="05000000000000000000" pitchFamily="2" charset="2"/>
              </a:rPr>
              <a:t> </a:t>
            </a:r>
            <a:r>
              <a:rPr lang="fi-FI" sz="1600" kern="0" dirty="0" smtClean="0"/>
              <a:t>ulkoilmaan yhteydessä oleva rakenne  </a:t>
            </a:r>
            <a:r>
              <a:rPr lang="fi-FI" sz="1600" kern="0" dirty="0" smtClean="0">
                <a:sym typeface="Wingdings" panose="05000000000000000000" pitchFamily="2" charset="2"/>
              </a:rPr>
              <a:t> </a:t>
            </a:r>
            <a:r>
              <a:rPr lang="fi-FI" sz="1600" kern="0" dirty="0" smtClean="0"/>
              <a:t>ullakkotilan liian runsas tuulettaminen lisää ulkoilmasta tulevaa kosteuskuormaa.</a:t>
            </a:r>
            <a:endParaRPr lang="fi-FI" sz="1600" kern="0" dirty="0"/>
          </a:p>
        </p:txBody>
      </p:sp>
      <p:grpSp>
        <p:nvGrpSpPr>
          <p:cNvPr id="2" name="Group 1028"/>
          <p:cNvGrpSpPr>
            <a:grpSpLocks/>
          </p:cNvGrpSpPr>
          <p:nvPr/>
        </p:nvGrpSpPr>
        <p:grpSpPr bwMode="auto">
          <a:xfrm>
            <a:off x="634396" y="3285608"/>
            <a:ext cx="2845079" cy="1735195"/>
            <a:chOff x="3172" y="1968"/>
            <a:chExt cx="2614" cy="1648"/>
          </a:xfrm>
        </p:grpSpPr>
        <p:pic>
          <p:nvPicPr>
            <p:cNvPr id="30729" name="Picture 10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2" y="1968"/>
              <a:ext cx="2614" cy="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0" name="Rectangle 1030"/>
            <p:cNvSpPr>
              <a:spLocks noChangeArrowheads="1"/>
            </p:cNvSpPr>
            <p:nvPr/>
          </p:nvSpPr>
          <p:spPr bwMode="auto">
            <a:xfrm>
              <a:off x="3230" y="1997"/>
              <a:ext cx="2466" cy="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i-FI"/>
            </a:p>
          </p:txBody>
        </p:sp>
      </p:grpSp>
      <p:pic>
        <p:nvPicPr>
          <p:cNvPr id="14" name="Picture 13" descr="Taapelisini_20151020.jpg"/>
          <p:cNvPicPr>
            <a:picLocks noChangeAspect="1"/>
          </p:cNvPicPr>
          <p:nvPr/>
        </p:nvPicPr>
        <p:blipFill>
          <a:blip r:embed="rId4" cstate="screen"/>
          <a:stretch>
            <a:fillRect/>
          </a:stretch>
        </p:blipFill>
        <p:spPr>
          <a:xfrm>
            <a:off x="615408" y="4976029"/>
            <a:ext cx="2845059" cy="1600345"/>
          </a:xfrm>
          <a:prstGeom prst="rect">
            <a:avLst/>
          </a:prstGeom>
        </p:spPr>
      </p:pic>
      <p:sp>
        <p:nvSpPr>
          <p:cNvPr id="11" name="Text Placeholder 3"/>
          <p:cNvSpPr txBox="1">
            <a:spLocks/>
          </p:cNvSpPr>
          <p:nvPr/>
        </p:nvSpPr>
        <p:spPr bwMode="auto">
          <a:xfrm>
            <a:off x="3578375" y="3659807"/>
            <a:ext cx="4752528" cy="24482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90500" indent="-1905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ea typeface="+mn-ea"/>
                <a:cs typeface="+mn-cs"/>
              </a:defRPr>
            </a:lvl1pPr>
            <a:lvl2pPr marL="666750" indent="-1905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defRPr>
            </a:lvl2pPr>
            <a:lvl3pPr marL="1181100" indent="-2286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defRPr>
            </a:lvl3pPr>
            <a:lvl4pPr marL="1600200" indent="-2286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rgbClr val="000099"/>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Font typeface="Wingdings" pitchFamily="2" charset="2"/>
              <a:buChar char="§"/>
              <a:defRPr sz="2000">
                <a:solidFill>
                  <a:schemeClr val="tx1"/>
                </a:solidFill>
                <a:latin typeface="+mn-lt"/>
              </a:defRPr>
            </a:lvl9pPr>
          </a:lstStyle>
          <a:p>
            <a:pPr>
              <a:buClr>
                <a:schemeClr val="accent2"/>
              </a:buClr>
              <a:buFont typeface="Arial" panose="020B0604020202020204" pitchFamily="34" charset="0"/>
              <a:buChar char="•"/>
              <a:defRPr/>
            </a:pPr>
            <a:r>
              <a:rPr lang="fi-FI" sz="1600" kern="0" dirty="0" smtClean="0"/>
              <a:t>Säälle alttiit suojaamattomat ja pinnoittamattomat puurakenteet harmaantuvat veden, auringonvalon sekä home- ja sinistäjäsienten vaikutuksesta.</a:t>
            </a:r>
          </a:p>
          <a:p>
            <a:pPr>
              <a:buClr>
                <a:schemeClr val="accent2"/>
              </a:buClr>
              <a:buFont typeface="Arial" panose="020B0604020202020204" pitchFamily="34" charset="0"/>
              <a:buChar char="•"/>
              <a:defRPr/>
            </a:pPr>
            <a:r>
              <a:rPr lang="fi-FI" sz="1600" kern="0" dirty="0" smtClean="0"/>
              <a:t>Sama tapahtuu pitkään ulkona kuivatussa puutavarassa. Tämä on tyypillinen ilmiö ja tällaista puuta on vuosisatojen aikana käytetty rakentamisessa.</a:t>
            </a:r>
            <a:endParaRPr lang="fi-FI" sz="1600" kern="0" dirty="0"/>
          </a:p>
        </p:txBody>
      </p:sp>
    </p:spTree>
    <p:extLst>
      <p:ext uri="{BB962C8B-B14F-4D97-AF65-F5344CB8AC3E}">
        <p14:creationId xmlns:p14="http://schemas.microsoft.com/office/powerpoint/2010/main" val="414071598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000" dirty="0">
                <a:solidFill>
                  <a:srgbClr val="44697D"/>
                </a:solidFill>
              </a:rPr>
              <a:t>Saatteeksi opetusmateriaalin käyttöön</a:t>
            </a:r>
            <a:endParaRPr lang="fi-FI" sz="2000" dirty="0"/>
          </a:p>
        </p:txBody>
      </p:sp>
      <p:sp>
        <p:nvSpPr>
          <p:cNvPr id="3" name="Content Placeholder 2"/>
          <p:cNvSpPr>
            <a:spLocks noGrp="1"/>
          </p:cNvSpPr>
          <p:nvPr>
            <p:ph idx="1"/>
          </p:nvPr>
        </p:nvSpPr>
        <p:spPr/>
        <p:txBody>
          <a:bodyPr>
            <a:normAutofit/>
          </a:bodyPr>
          <a:lstStyle/>
          <a:p>
            <a:r>
              <a:rPr lang="fi-FI" sz="1000" dirty="0" smtClean="0"/>
              <a:t>Opetusmateriaalin keskeisessä osassa ovat rakennuksissa esiintyvät biologiset epäpuhtaudet. Yksittäiset luennot käsittelevät mm. mikrobiologian perusasioita, homeita ja lahoja, erilaisten rakennusten tavanomaisia </a:t>
            </a:r>
            <a:r>
              <a:rPr lang="fi-FI" sz="1000" dirty="0" err="1" smtClean="0"/>
              <a:t>mikrobistoja</a:t>
            </a:r>
            <a:r>
              <a:rPr lang="fi-FI" sz="1000" dirty="0" smtClean="0"/>
              <a:t>, mikrobien ja erilaisten mikrobiepäpuhtauksien näytteenotto- ja analysointimenetelmiä sekä tulkintaohjeita. Mikrobit ovat esimerkkinä Sisäympäristön tutkimukset ja raportointi –osuudessa. Opetusmateriaali </a:t>
            </a:r>
            <a:r>
              <a:rPr lang="fi-FI" sz="1000" dirty="0"/>
              <a:t>sisältää </a:t>
            </a:r>
            <a:r>
              <a:rPr lang="fi-FI" sz="1000" dirty="0" smtClean="0"/>
              <a:t>lisäksi yleistä </a:t>
            </a:r>
            <a:r>
              <a:rPr lang="fi-FI" sz="1000" dirty="0"/>
              <a:t>tietoa </a:t>
            </a:r>
            <a:r>
              <a:rPr lang="fi-FI" sz="1000" dirty="0" smtClean="0"/>
              <a:t>sisäympäristöstä, kemiallisista epäpuhtauksista, terveydellisen merkityksen arvioinnista, sisäilman </a:t>
            </a:r>
            <a:r>
              <a:rPr lang="fi-FI" sz="1000" dirty="0"/>
              <a:t>laadun </a:t>
            </a:r>
            <a:r>
              <a:rPr lang="fi-FI" sz="1000" dirty="0" smtClean="0"/>
              <a:t>hallinnasta korjausprosessissa sekä sisäilmasto-ongelmien hallinnasta yhteistyönä. </a:t>
            </a:r>
            <a:endParaRPr lang="fi-FI" sz="1000" dirty="0"/>
          </a:p>
          <a:p>
            <a:endParaRPr lang="fi-FI" sz="1000" dirty="0"/>
          </a:p>
          <a:p>
            <a:r>
              <a:rPr lang="fi-FI" sz="1000" dirty="0" smtClean="0"/>
              <a:t>Materiaali </a:t>
            </a:r>
            <a:r>
              <a:rPr lang="fi-FI" sz="1000" dirty="0"/>
              <a:t>on tarkoitettu oppilaitosten käyttöön ja sitä voidaan hyödyntää sekä täydennys- että tutkintokoulutuksissa, jotka pätevöittävät kosteus- ja homevaurioiden korjaushankkeissa mukana olevia asiantuntijoita (rakennusterveysasiantuntijat, sisäilma-asiantuntijat, kuntotutkijat, korjaussuunnittelijat ja korjaustyönjohtajat). Opetusmateriaalia voidaan hyödyntää kokonaisuutena tai yksittäisinä aihealueina. Jos materiaalista käytetään yksittäisiä sivuja tai taulukoita, on materiaalin alkuperäinen lähde aina ilmoitettava.</a:t>
            </a:r>
          </a:p>
          <a:p>
            <a:endParaRPr lang="fi-FI" sz="1000" dirty="0"/>
          </a:p>
          <a:p>
            <a:r>
              <a:rPr lang="fi-FI" sz="1000" dirty="0" smtClean="0"/>
              <a:t>Opetusmateriaali </a:t>
            </a:r>
            <a:r>
              <a:rPr lang="fi-FI" sz="1000" dirty="0"/>
              <a:t>on </a:t>
            </a:r>
            <a:r>
              <a:rPr lang="fi-FI" sz="1000" dirty="0" smtClean="0"/>
              <a:t>tehty </a:t>
            </a:r>
            <a:r>
              <a:rPr lang="fi-FI" sz="1000" dirty="0"/>
              <a:t>kosteus- ja hometalkoiden </a:t>
            </a:r>
            <a:r>
              <a:rPr lang="fi-FI" sz="1000" dirty="0" smtClean="0"/>
              <a:t>käyttöön. </a:t>
            </a:r>
            <a:r>
              <a:rPr lang="fi-FI" sz="1000" dirty="0"/>
              <a:t>Opetusmateriaalin </a:t>
            </a:r>
            <a:r>
              <a:rPr lang="fi-FI" sz="1000" dirty="0" smtClean="0"/>
              <a:t>sisältöä ovat koonneet ja muokanneet  ja siitä vastaavat Marjut Reiman Työterveyslaitoksesta, Anne Hyvärinen Terveyden- ja hyvinvoinnin laitokselta sekä Hannu Viitanen.</a:t>
            </a:r>
            <a:endParaRPr lang="fi-FI" sz="1000" dirty="0"/>
          </a:p>
          <a:p>
            <a:endParaRPr lang="fi-FI" sz="1000" dirty="0"/>
          </a:p>
          <a:p>
            <a:r>
              <a:rPr lang="fi-FI" sz="1000" dirty="0"/>
              <a:t>Aineiston sisältöä saa muokata vain </a:t>
            </a:r>
            <a:r>
              <a:rPr lang="fi-FI" sz="1000" dirty="0" smtClean="0"/>
              <a:t>tekijöiden </a:t>
            </a:r>
            <a:r>
              <a:rPr lang="fi-FI" sz="1000" dirty="0"/>
              <a:t>luvalla. Opetusmateriaalissa mahdollisesti olevista virheistä tai puutteista toivotaan palautetta suoraan </a:t>
            </a:r>
            <a:r>
              <a:rPr lang="fi-FI" sz="1000" dirty="0" smtClean="0"/>
              <a:t>tekijöille. </a:t>
            </a:r>
            <a:r>
              <a:rPr lang="fi-FI" sz="1000" dirty="0"/>
              <a:t>Asialliset ja yksilöidyt korjausehdotukset huomioidaan seuraavan päivityksen yhteydessä.</a:t>
            </a:r>
          </a:p>
          <a:p>
            <a:endParaRPr lang="fi-FI" sz="1000" dirty="0"/>
          </a:p>
          <a:p>
            <a:pPr marL="273050" lvl="1" indent="0">
              <a:buNone/>
            </a:pPr>
            <a:r>
              <a:rPr lang="fi-FI" sz="1000" dirty="0"/>
              <a:t>Lisätietoa / palautteet</a:t>
            </a:r>
            <a:r>
              <a:rPr lang="fi-FI" sz="1000" dirty="0" smtClean="0"/>
              <a:t>:</a:t>
            </a:r>
          </a:p>
          <a:p>
            <a:pPr marL="273050" lvl="1" indent="0">
              <a:buNone/>
            </a:pPr>
            <a:endParaRPr lang="fi-FI" sz="1000" dirty="0"/>
          </a:p>
          <a:p>
            <a:pPr marL="273050" lvl="1" indent="0">
              <a:buNone/>
            </a:pPr>
            <a:r>
              <a:rPr lang="fi-FI" sz="1000" dirty="0" smtClean="0"/>
              <a:t>Marjut Reiman	Anne Hyvärinen		Hannu Viitanen</a:t>
            </a:r>
          </a:p>
          <a:p>
            <a:pPr marL="273050" lvl="1" indent="0">
              <a:buNone/>
            </a:pPr>
            <a:r>
              <a:rPr lang="fi-FI" sz="1000" dirty="0" smtClean="0">
                <a:hlinkClick r:id="rId2"/>
              </a:rPr>
              <a:t>marjut.reiman@ttl.fi</a:t>
            </a:r>
            <a:r>
              <a:rPr lang="fi-FI" sz="1000" dirty="0" smtClean="0"/>
              <a:t>	</a:t>
            </a:r>
            <a:r>
              <a:rPr lang="fi-FI" sz="1000" dirty="0" smtClean="0">
                <a:hlinkClick r:id="rId3"/>
              </a:rPr>
              <a:t>anne.hyvarinen@thl.fi</a:t>
            </a:r>
            <a:r>
              <a:rPr lang="fi-FI" sz="1000" dirty="0" smtClean="0"/>
              <a:t>	</a:t>
            </a:r>
            <a:r>
              <a:rPr lang="fi-FI" sz="1000" dirty="0" err="1" smtClean="0">
                <a:hlinkClick r:id="rId4"/>
              </a:rPr>
              <a:t>hannu.a.viitanen@luukku.com</a:t>
            </a:r>
            <a:endParaRPr lang="fi-FI" sz="1000" dirty="0" smtClean="0"/>
          </a:p>
          <a:p>
            <a:pPr marL="273050" lvl="1" indent="0">
              <a:buNone/>
            </a:pPr>
            <a:endParaRPr lang="fi-FI" sz="1000" dirty="0"/>
          </a:p>
          <a:p>
            <a:pPr marL="0" indent="0">
              <a:buNone/>
            </a:pPr>
            <a:endParaRPr lang="fi-FI" sz="1000" dirty="0"/>
          </a:p>
          <a:p>
            <a:endParaRPr lang="fi-FI" dirty="0"/>
          </a:p>
        </p:txBody>
      </p:sp>
      <p:sp>
        <p:nvSpPr>
          <p:cNvPr id="4" name="Dian numeron paikkamerkki 3"/>
          <p:cNvSpPr>
            <a:spLocks noGrp="1"/>
          </p:cNvSpPr>
          <p:nvPr>
            <p:ph type="sldNum" sz="quarter" idx="12"/>
          </p:nvPr>
        </p:nvSpPr>
        <p:spPr/>
        <p:txBody>
          <a:bodyPr/>
          <a:lstStyle/>
          <a:p>
            <a:fld id="{49246692-9764-4796-AF2E-897E79EBAFA7}" type="slidenum">
              <a:rPr lang="fi-FI" smtClean="0"/>
              <a:pPr/>
              <a:t>2</a:t>
            </a:fld>
            <a:endParaRPr lang="fi-FI"/>
          </a:p>
        </p:txBody>
      </p:sp>
    </p:spTree>
    <p:extLst>
      <p:ext uri="{BB962C8B-B14F-4D97-AF65-F5344CB8AC3E}">
        <p14:creationId xmlns:p14="http://schemas.microsoft.com/office/powerpoint/2010/main" val="74733904"/>
      </p:ext>
    </p:extLst>
  </p:cSld>
  <p:clrMapOvr>
    <a:masterClrMapping/>
  </p:clrMapOvr>
  <p:transition spd="med">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529604" y="0"/>
            <a:ext cx="7489824" cy="1079500"/>
          </a:xfrm>
        </p:spPr>
        <p:txBody>
          <a:bodyPr>
            <a:normAutofit/>
          </a:bodyPr>
          <a:lstStyle/>
          <a:p>
            <a:r>
              <a:rPr lang="en-GB" sz="2800" b="1" dirty="0" smtClean="0"/>
              <a:t>Home </a:t>
            </a:r>
            <a:r>
              <a:rPr lang="en-GB" sz="2800" b="1" dirty="0" err="1"/>
              <a:t>ja</a:t>
            </a:r>
            <a:r>
              <a:rPr lang="en-GB" sz="2800" b="1" dirty="0"/>
              <a:t> </a:t>
            </a:r>
            <a:r>
              <a:rPr lang="en-GB" sz="2800" b="1" dirty="0" err="1" smtClean="0"/>
              <a:t>sinistymä</a:t>
            </a:r>
            <a:r>
              <a:rPr lang="en-GB" sz="2800" b="1" dirty="0" smtClean="0"/>
              <a:t> </a:t>
            </a:r>
            <a:r>
              <a:rPr lang="en-GB" sz="2800" b="1" dirty="0" err="1" smtClean="0"/>
              <a:t>ulkorakenteissa</a:t>
            </a:r>
            <a:endParaRPr lang="en-GB" sz="2800" b="1" dirty="0"/>
          </a:p>
        </p:txBody>
      </p:sp>
      <p:sp>
        <p:nvSpPr>
          <p:cNvPr id="16" name="Slide Number Placeholder 15"/>
          <p:cNvSpPr>
            <a:spLocks noGrp="1"/>
          </p:cNvSpPr>
          <p:nvPr>
            <p:ph type="sldNum" sz="quarter" idx="12"/>
          </p:nvPr>
        </p:nvSpPr>
        <p:spPr/>
        <p:txBody>
          <a:bodyPr/>
          <a:lstStyle/>
          <a:p>
            <a:fld id="{CC4B5847-1FA8-4EAB-8786-A0336426E059}" type="slidenum">
              <a:rPr lang="fi-FI" smtClean="0"/>
              <a:pPr/>
              <a:t>20</a:t>
            </a:fld>
            <a:endParaRPr lang="fi-FI"/>
          </a:p>
        </p:txBody>
      </p:sp>
      <p:pic>
        <p:nvPicPr>
          <p:cNvPr id="317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9872" y="1458410"/>
            <a:ext cx="5035021" cy="409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descr="E:\hannu20.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604" y="4758359"/>
            <a:ext cx="2175390" cy="17675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E:\pirjo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76542" y="1987521"/>
            <a:ext cx="2281513" cy="1853729"/>
          </a:xfrm>
          <a:prstGeom prst="rect">
            <a:avLst/>
          </a:prstGeom>
        </p:spPr>
      </p:pic>
      <p:sp>
        <p:nvSpPr>
          <p:cNvPr id="12" name="TextBox 11"/>
          <p:cNvSpPr txBox="1"/>
          <p:nvPr/>
        </p:nvSpPr>
        <p:spPr>
          <a:xfrm>
            <a:off x="423894" y="1333080"/>
            <a:ext cx="2386807" cy="646331"/>
          </a:xfrm>
          <a:prstGeom prst="rect">
            <a:avLst/>
          </a:prstGeom>
          <a:noFill/>
        </p:spPr>
        <p:txBody>
          <a:bodyPr wrap="square" rtlCol="0">
            <a:spAutoFit/>
          </a:bodyPr>
          <a:lstStyle/>
          <a:p>
            <a:r>
              <a:rPr lang="fi-FI" sz="1800" b="1" dirty="0" smtClean="0"/>
              <a:t>Home vain maalin pinnassa</a:t>
            </a:r>
            <a:endParaRPr lang="fi-FI" sz="1800" b="1" dirty="0"/>
          </a:p>
        </p:txBody>
      </p:sp>
      <p:sp>
        <p:nvSpPr>
          <p:cNvPr id="20" name="TextBox 19"/>
          <p:cNvSpPr txBox="1"/>
          <p:nvPr/>
        </p:nvSpPr>
        <p:spPr>
          <a:xfrm>
            <a:off x="506639" y="3840751"/>
            <a:ext cx="2419915" cy="923330"/>
          </a:xfrm>
          <a:prstGeom prst="rect">
            <a:avLst/>
          </a:prstGeom>
          <a:noFill/>
        </p:spPr>
        <p:txBody>
          <a:bodyPr wrap="square" rtlCol="0">
            <a:spAutoFit/>
          </a:bodyPr>
          <a:lstStyle/>
          <a:p>
            <a:r>
              <a:rPr lang="fi-FI" sz="1800" b="1" dirty="0" smtClean="0"/>
              <a:t>Home ja sinistymä tunkeutunut maalikerroksen läpi</a:t>
            </a:r>
            <a:endParaRPr lang="fi-FI" sz="1800" b="1" dirty="0"/>
          </a:p>
        </p:txBody>
      </p:sp>
    </p:spTree>
    <p:extLst>
      <p:ext uri="{BB962C8B-B14F-4D97-AF65-F5344CB8AC3E}">
        <p14:creationId xmlns:p14="http://schemas.microsoft.com/office/powerpoint/2010/main" val="1810748085"/>
      </p:ext>
    </p:extLst>
  </p:cSld>
  <p:clrMapOvr>
    <a:masterClrMapping/>
  </p:clrMapOvr>
  <p:transition spd="med">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36" y="137682"/>
            <a:ext cx="7489824" cy="1079500"/>
          </a:xfrm>
          <a:noFill/>
        </p:spPr>
        <p:txBody>
          <a:bodyPr>
            <a:normAutofit/>
          </a:bodyPr>
          <a:lstStyle/>
          <a:p>
            <a:r>
              <a:rPr lang="fi-FI" sz="2800" b="1" dirty="0" smtClean="0"/>
              <a:t>Rakennusten alapohjat, joihin kohdistuu kosteuskuormaa </a:t>
            </a:r>
            <a:endParaRPr lang="fi-FI" sz="2800" b="1" dirty="0"/>
          </a:p>
        </p:txBody>
      </p:sp>
      <p:pic>
        <p:nvPicPr>
          <p:cNvPr id="7" name="Content Placeholder 6" descr="Hannu 30.tif"/>
          <p:cNvPicPr>
            <a:picLocks noGrp="1" noChangeAspect="1"/>
          </p:cNvPicPr>
          <p:nvPr>
            <p:ph idx="1"/>
          </p:nvPr>
        </p:nvPicPr>
        <p:blipFill>
          <a:blip r:embed="rId2" cstate="screen"/>
          <a:stretch>
            <a:fillRect/>
          </a:stretch>
        </p:blipFill>
        <p:spPr>
          <a:xfrm>
            <a:off x="256897" y="1230272"/>
            <a:ext cx="4753520" cy="3268779"/>
          </a:xfrm>
        </p:spPr>
      </p:pic>
      <p:sp>
        <p:nvSpPr>
          <p:cNvPr id="6" name="Slide Number Placeholder 5"/>
          <p:cNvSpPr>
            <a:spLocks noGrp="1"/>
          </p:cNvSpPr>
          <p:nvPr>
            <p:ph type="sldNum" sz="quarter" idx="12"/>
          </p:nvPr>
        </p:nvSpPr>
        <p:spPr/>
        <p:txBody>
          <a:bodyPr/>
          <a:lstStyle/>
          <a:p>
            <a:fld id="{CC4B5847-1FA8-4EAB-8786-A0336426E059}" type="slidenum">
              <a:rPr lang="fi-FI" smtClean="0"/>
              <a:pPr/>
              <a:t>21</a:t>
            </a:fld>
            <a:endParaRPr lang="fi-FI"/>
          </a:p>
        </p:txBody>
      </p:sp>
      <p:sp>
        <p:nvSpPr>
          <p:cNvPr id="8" name="TextBox 7"/>
          <p:cNvSpPr txBox="1"/>
          <p:nvPr/>
        </p:nvSpPr>
        <p:spPr>
          <a:xfrm>
            <a:off x="272899" y="4512141"/>
            <a:ext cx="4737517" cy="769441"/>
          </a:xfrm>
          <a:prstGeom prst="rect">
            <a:avLst/>
          </a:prstGeom>
          <a:noFill/>
          <a:ln>
            <a:solidFill>
              <a:schemeClr val="tx2">
                <a:lumMod val="75000"/>
              </a:schemeClr>
            </a:solidFill>
          </a:ln>
        </p:spPr>
        <p:txBody>
          <a:bodyPr wrap="square" rtlCol="0">
            <a:spAutoFit/>
          </a:bodyPr>
          <a:lstStyle/>
          <a:p>
            <a:r>
              <a:rPr lang="fi-FI" sz="1400" dirty="0" smtClean="0"/>
              <a:t>Homekasvua ja kellarisienen aiheuttamaa lahoa ryömintätilan puurakenteissa. Ongelman syynä on ryömintätilan korkea ilman suhteellinen kosteus</a:t>
            </a:r>
            <a:r>
              <a:rPr lang="fi-FI" sz="1600" dirty="0" smtClean="0"/>
              <a:t>.</a:t>
            </a:r>
          </a:p>
        </p:txBody>
      </p:sp>
      <p:pic>
        <p:nvPicPr>
          <p:cNvPr id="9" name="Picture 8" descr="Hannu50.tif"/>
          <p:cNvPicPr>
            <a:picLocks noChangeAspect="1"/>
          </p:cNvPicPr>
          <p:nvPr/>
        </p:nvPicPr>
        <p:blipFill>
          <a:blip r:embed="rId3" cstate="screen"/>
          <a:stretch>
            <a:fillRect/>
          </a:stretch>
        </p:blipFill>
        <p:spPr>
          <a:xfrm>
            <a:off x="5231271" y="944799"/>
            <a:ext cx="2364568" cy="1543340"/>
          </a:xfrm>
          <a:prstGeom prst="rect">
            <a:avLst/>
          </a:prstGeom>
        </p:spPr>
      </p:pic>
      <p:pic>
        <p:nvPicPr>
          <p:cNvPr id="10" name="Picture 9" descr="Hannu51.tif"/>
          <p:cNvPicPr>
            <a:picLocks noChangeAspect="1"/>
          </p:cNvPicPr>
          <p:nvPr/>
        </p:nvPicPr>
        <p:blipFill>
          <a:blip r:embed="rId4" cstate="screen"/>
          <a:stretch>
            <a:fillRect/>
          </a:stretch>
        </p:blipFill>
        <p:spPr>
          <a:xfrm>
            <a:off x="5231271" y="2564904"/>
            <a:ext cx="2375343" cy="1624155"/>
          </a:xfrm>
          <a:prstGeom prst="rect">
            <a:avLst/>
          </a:prstGeom>
        </p:spPr>
      </p:pic>
      <p:sp>
        <p:nvSpPr>
          <p:cNvPr id="11" name="TextBox 10"/>
          <p:cNvSpPr txBox="1"/>
          <p:nvPr/>
        </p:nvSpPr>
        <p:spPr>
          <a:xfrm>
            <a:off x="5220496" y="4265824"/>
            <a:ext cx="2375343" cy="1815882"/>
          </a:xfrm>
          <a:prstGeom prst="rect">
            <a:avLst/>
          </a:prstGeom>
          <a:noFill/>
          <a:ln>
            <a:solidFill>
              <a:schemeClr val="tx2">
                <a:lumMod val="75000"/>
              </a:schemeClr>
            </a:solidFill>
          </a:ln>
        </p:spPr>
        <p:txBody>
          <a:bodyPr wrap="square" rtlCol="0">
            <a:spAutoFit/>
          </a:bodyPr>
          <a:lstStyle/>
          <a:p>
            <a:r>
              <a:rPr lang="fi-FI" sz="1400" dirty="0" smtClean="0"/>
              <a:t>Betonilaatalle </a:t>
            </a:r>
            <a:r>
              <a:rPr lang="fi-FI" sz="1400" dirty="0" err="1" smtClean="0"/>
              <a:t>koolattu</a:t>
            </a:r>
            <a:r>
              <a:rPr lang="fi-FI" sz="1400" dirty="0" smtClean="0"/>
              <a:t>, purueristeinen lattia, jossa on ollut vesivuoto ja kosteutta betonista. </a:t>
            </a:r>
          </a:p>
          <a:p>
            <a:r>
              <a:rPr lang="fi-FI" sz="1400" dirty="0" smtClean="0"/>
              <a:t>Betonilaattaan rajautuneet puuosat lahot, lattian yläosan puuosat lähes terveet.</a:t>
            </a:r>
            <a:endParaRPr lang="fi-FI" sz="1400" dirty="0"/>
          </a:p>
        </p:txBody>
      </p:sp>
    </p:spTree>
  </p:cSld>
  <p:clrMapOvr>
    <a:masterClrMapping/>
  </p:clrMapOvr>
  <p:transition spd="med">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107505" y="368339"/>
            <a:ext cx="9036496" cy="648072"/>
          </a:xfrm>
          <a:noFill/>
        </p:spPr>
        <p:txBody>
          <a:bodyPr>
            <a:noAutofit/>
          </a:bodyPr>
          <a:lstStyle/>
          <a:p>
            <a:r>
              <a:rPr lang="fi-FI" sz="2800" b="1" dirty="0" smtClean="0"/>
              <a:t>Vanhojen rakennusten välipohjaratkaisut ongelmina</a:t>
            </a:r>
            <a:endParaRPr lang="fi-FI" sz="2800" b="1" dirty="0"/>
          </a:p>
        </p:txBody>
      </p:sp>
      <p:sp>
        <p:nvSpPr>
          <p:cNvPr id="302083" name="Rectangle 3"/>
          <p:cNvSpPr>
            <a:spLocks noGrp="1" noChangeArrowheads="1"/>
          </p:cNvSpPr>
          <p:nvPr>
            <p:ph type="body" idx="1"/>
          </p:nvPr>
        </p:nvSpPr>
        <p:spPr>
          <a:xfrm>
            <a:off x="510426" y="1869552"/>
            <a:ext cx="7646377" cy="4174977"/>
          </a:xfrm>
        </p:spPr>
        <p:txBody>
          <a:bodyPr/>
          <a:lstStyle/>
          <a:p>
            <a:pPr>
              <a:buFontTx/>
              <a:buNone/>
            </a:pPr>
            <a:r>
              <a:rPr lang="fi-FI" sz="2000" dirty="0"/>
              <a:t>  </a:t>
            </a:r>
          </a:p>
        </p:txBody>
      </p:sp>
      <p:sp>
        <p:nvSpPr>
          <p:cNvPr id="302084" name="Rectangle 4"/>
          <p:cNvSpPr>
            <a:spLocks noChangeArrowheads="1"/>
          </p:cNvSpPr>
          <p:nvPr/>
        </p:nvSpPr>
        <p:spPr bwMode="auto">
          <a:xfrm>
            <a:off x="1115159" y="2205039"/>
            <a:ext cx="6714392" cy="649287"/>
          </a:xfrm>
          <a:prstGeom prst="rect">
            <a:avLst/>
          </a:prstGeom>
          <a:solidFill>
            <a:srgbClr val="800000">
              <a:alpha val="50000"/>
            </a:srgbClr>
          </a:solidFill>
          <a:ln w="25400">
            <a:solidFill>
              <a:srgbClr val="800000"/>
            </a:solidFill>
            <a:miter lim="800000"/>
            <a:headEnd/>
            <a:tailEnd/>
          </a:ln>
          <a:effectLst/>
        </p:spPr>
        <p:txBody>
          <a:bodyPr wrap="none" anchor="ctr"/>
          <a:lstStyle/>
          <a:p>
            <a:endParaRPr lang="fi-FI"/>
          </a:p>
        </p:txBody>
      </p:sp>
      <p:sp>
        <p:nvSpPr>
          <p:cNvPr id="302085" name="Rectangle 5"/>
          <p:cNvSpPr>
            <a:spLocks noChangeArrowheads="1"/>
          </p:cNvSpPr>
          <p:nvPr/>
        </p:nvSpPr>
        <p:spPr bwMode="auto">
          <a:xfrm>
            <a:off x="7321941" y="1733016"/>
            <a:ext cx="978877" cy="4032672"/>
          </a:xfrm>
          <a:prstGeom prst="rect">
            <a:avLst/>
          </a:prstGeom>
          <a:solidFill>
            <a:srgbClr val="FF9900">
              <a:alpha val="50000"/>
            </a:srgbClr>
          </a:solidFill>
          <a:ln w="25400">
            <a:solidFill>
              <a:srgbClr val="FF6600"/>
            </a:solidFill>
            <a:prstDash val="sysDot"/>
            <a:miter lim="800000"/>
            <a:headEnd/>
            <a:tailEnd/>
          </a:ln>
          <a:effectLst/>
        </p:spPr>
        <p:txBody>
          <a:bodyPr wrap="none" anchor="ctr"/>
          <a:lstStyle/>
          <a:p>
            <a:endParaRPr lang="fi-FI"/>
          </a:p>
        </p:txBody>
      </p:sp>
      <p:sp>
        <p:nvSpPr>
          <p:cNvPr id="302086" name="Text Box 6"/>
          <p:cNvSpPr txBox="1">
            <a:spLocks noChangeArrowheads="1"/>
          </p:cNvSpPr>
          <p:nvPr/>
        </p:nvSpPr>
        <p:spPr bwMode="auto">
          <a:xfrm>
            <a:off x="1547664" y="2996952"/>
            <a:ext cx="5904656" cy="400110"/>
          </a:xfrm>
          <a:prstGeom prst="rect">
            <a:avLst/>
          </a:prstGeom>
          <a:noFill/>
          <a:ln w="9525">
            <a:noFill/>
            <a:miter lim="800000"/>
            <a:headEnd/>
            <a:tailEnd/>
          </a:ln>
          <a:effectLst/>
        </p:spPr>
        <p:txBody>
          <a:bodyPr wrap="square">
            <a:spAutoFit/>
          </a:bodyPr>
          <a:lstStyle/>
          <a:p>
            <a:pPr>
              <a:spcBef>
                <a:spcPct val="50000"/>
              </a:spcBef>
            </a:pPr>
            <a:r>
              <a:rPr lang="fi-FI" sz="2000" dirty="0" smtClean="0">
                <a:latin typeface="Arial" charset="0"/>
              </a:rPr>
              <a:t>Paikallista lahoa ulkoseinän rajapinnoissa</a:t>
            </a:r>
            <a:endParaRPr lang="fi-FI" sz="2000" dirty="0">
              <a:latin typeface="Arial" charset="0"/>
            </a:endParaRPr>
          </a:p>
        </p:txBody>
      </p:sp>
      <p:sp>
        <p:nvSpPr>
          <p:cNvPr id="302087" name="Line 7"/>
          <p:cNvSpPr>
            <a:spLocks noChangeShapeType="1"/>
          </p:cNvSpPr>
          <p:nvPr/>
        </p:nvSpPr>
        <p:spPr bwMode="auto">
          <a:xfrm flipV="1">
            <a:off x="6566389" y="2781300"/>
            <a:ext cx="930519" cy="287338"/>
          </a:xfrm>
          <a:prstGeom prst="line">
            <a:avLst/>
          </a:prstGeom>
          <a:noFill/>
          <a:ln w="31750">
            <a:solidFill>
              <a:srgbClr val="000000"/>
            </a:solidFill>
            <a:round/>
            <a:headEnd/>
            <a:tailEnd type="triangle" w="med" len="med"/>
          </a:ln>
          <a:effectLst/>
        </p:spPr>
        <p:txBody>
          <a:bodyPr anchor="ctr"/>
          <a:lstStyle/>
          <a:p>
            <a:endParaRPr lang="fi-FI"/>
          </a:p>
        </p:txBody>
      </p:sp>
      <p:sp>
        <p:nvSpPr>
          <p:cNvPr id="302088" name="Freeform 8"/>
          <p:cNvSpPr>
            <a:spLocks/>
          </p:cNvSpPr>
          <p:nvPr/>
        </p:nvSpPr>
        <p:spPr bwMode="auto">
          <a:xfrm>
            <a:off x="7297616" y="2205038"/>
            <a:ext cx="578827" cy="647700"/>
          </a:xfrm>
          <a:custGeom>
            <a:avLst/>
            <a:gdLst/>
            <a:ahLst/>
            <a:cxnLst>
              <a:cxn ang="0">
                <a:pos x="121" y="0"/>
              </a:cxn>
              <a:cxn ang="0">
                <a:pos x="184" y="23"/>
              </a:cxn>
              <a:cxn ang="0">
                <a:pos x="279" y="47"/>
              </a:cxn>
              <a:cxn ang="0">
                <a:pos x="239" y="189"/>
              </a:cxn>
              <a:cxn ang="0">
                <a:pos x="200" y="260"/>
              </a:cxn>
              <a:cxn ang="0">
                <a:pos x="192" y="284"/>
              </a:cxn>
              <a:cxn ang="0">
                <a:pos x="121" y="331"/>
              </a:cxn>
              <a:cxn ang="0">
                <a:pos x="74" y="347"/>
              </a:cxn>
              <a:cxn ang="0">
                <a:pos x="50" y="355"/>
              </a:cxn>
              <a:cxn ang="0">
                <a:pos x="34" y="378"/>
              </a:cxn>
              <a:cxn ang="0">
                <a:pos x="26" y="410"/>
              </a:cxn>
              <a:cxn ang="0">
                <a:pos x="263" y="394"/>
              </a:cxn>
              <a:cxn ang="0">
                <a:pos x="255" y="268"/>
              </a:cxn>
              <a:cxn ang="0">
                <a:pos x="200" y="0"/>
              </a:cxn>
              <a:cxn ang="0">
                <a:pos x="121" y="0"/>
              </a:cxn>
            </a:cxnLst>
            <a:rect l="0" t="0" r="r" b="b"/>
            <a:pathLst>
              <a:path w="305" h="410">
                <a:moveTo>
                  <a:pt x="121" y="0"/>
                </a:moveTo>
                <a:cubicBezTo>
                  <a:pt x="159" y="24"/>
                  <a:pt x="132" y="10"/>
                  <a:pt x="184" y="23"/>
                </a:cubicBezTo>
                <a:cubicBezTo>
                  <a:pt x="216" y="31"/>
                  <a:pt x="279" y="47"/>
                  <a:pt x="279" y="47"/>
                </a:cubicBezTo>
                <a:cubicBezTo>
                  <a:pt x="249" y="92"/>
                  <a:pt x="259" y="140"/>
                  <a:pt x="239" y="189"/>
                </a:cubicBezTo>
                <a:cubicBezTo>
                  <a:pt x="229" y="214"/>
                  <a:pt x="212" y="236"/>
                  <a:pt x="200" y="260"/>
                </a:cubicBezTo>
                <a:cubicBezTo>
                  <a:pt x="196" y="268"/>
                  <a:pt x="197" y="277"/>
                  <a:pt x="192" y="284"/>
                </a:cubicBezTo>
                <a:cubicBezTo>
                  <a:pt x="174" y="306"/>
                  <a:pt x="144" y="315"/>
                  <a:pt x="121" y="331"/>
                </a:cubicBezTo>
                <a:cubicBezTo>
                  <a:pt x="107" y="340"/>
                  <a:pt x="90" y="342"/>
                  <a:pt x="74" y="347"/>
                </a:cubicBezTo>
                <a:cubicBezTo>
                  <a:pt x="66" y="350"/>
                  <a:pt x="50" y="355"/>
                  <a:pt x="50" y="355"/>
                </a:cubicBezTo>
                <a:cubicBezTo>
                  <a:pt x="45" y="363"/>
                  <a:pt x="41" y="372"/>
                  <a:pt x="34" y="378"/>
                </a:cubicBezTo>
                <a:cubicBezTo>
                  <a:pt x="8" y="399"/>
                  <a:pt x="0" y="368"/>
                  <a:pt x="26" y="410"/>
                </a:cubicBezTo>
                <a:cubicBezTo>
                  <a:pt x="105" y="405"/>
                  <a:pt x="185" y="406"/>
                  <a:pt x="263" y="394"/>
                </a:cubicBezTo>
                <a:cubicBezTo>
                  <a:pt x="305" y="387"/>
                  <a:pt x="255" y="268"/>
                  <a:pt x="255" y="268"/>
                </a:cubicBezTo>
                <a:cubicBezTo>
                  <a:pt x="261" y="192"/>
                  <a:pt x="302" y="30"/>
                  <a:pt x="200" y="0"/>
                </a:cubicBezTo>
                <a:cubicBezTo>
                  <a:pt x="131" y="8"/>
                  <a:pt x="156" y="15"/>
                  <a:pt x="121" y="0"/>
                </a:cubicBezTo>
                <a:close/>
              </a:path>
            </a:pathLst>
          </a:custGeom>
          <a:solidFill>
            <a:srgbClr val="000000">
              <a:alpha val="39999"/>
            </a:srgbClr>
          </a:solidFill>
          <a:ln w="12700" cap="flat" cmpd="sng">
            <a:solidFill>
              <a:schemeClr val="tx1"/>
            </a:solidFill>
            <a:prstDash val="sysDot"/>
            <a:round/>
            <a:headEnd/>
            <a:tailEnd/>
          </a:ln>
          <a:effectLst/>
        </p:spPr>
        <p:txBody>
          <a:bodyPr anchor="ctr"/>
          <a:lstStyle/>
          <a:p>
            <a:endParaRPr lang="fi-FI"/>
          </a:p>
        </p:txBody>
      </p:sp>
      <p:sp>
        <p:nvSpPr>
          <p:cNvPr id="302089" name="Text Box 9"/>
          <p:cNvSpPr txBox="1">
            <a:spLocks noChangeArrowheads="1"/>
          </p:cNvSpPr>
          <p:nvPr/>
        </p:nvSpPr>
        <p:spPr bwMode="auto">
          <a:xfrm>
            <a:off x="539552" y="3501008"/>
            <a:ext cx="6984776" cy="1015663"/>
          </a:xfrm>
          <a:prstGeom prst="rect">
            <a:avLst/>
          </a:prstGeom>
          <a:solidFill>
            <a:schemeClr val="bg1"/>
          </a:solidFill>
          <a:ln w="9525">
            <a:noFill/>
            <a:miter lim="800000"/>
            <a:headEnd/>
            <a:tailEnd/>
          </a:ln>
          <a:effectLst/>
        </p:spPr>
        <p:txBody>
          <a:bodyPr wrap="square">
            <a:spAutoFit/>
          </a:bodyPr>
          <a:lstStyle/>
          <a:p>
            <a:pPr>
              <a:spcBef>
                <a:spcPct val="50000"/>
              </a:spcBef>
            </a:pPr>
            <a:r>
              <a:rPr lang="fi-FI" sz="2000" dirty="0">
                <a:latin typeface="Arial" charset="0"/>
              </a:rPr>
              <a:t>Kosteus- home- ja laho-ongelmat välipohjien </a:t>
            </a:r>
            <a:r>
              <a:rPr lang="fi-FI" sz="2000" dirty="0" smtClean="0">
                <a:latin typeface="Arial" charset="0"/>
              </a:rPr>
              <a:t>sisässä:  </a:t>
            </a:r>
            <a:r>
              <a:rPr lang="fi-FI" sz="2000" dirty="0">
                <a:latin typeface="Arial" charset="0"/>
              </a:rPr>
              <a:t>rakennusaikainen kosteus, vesivuodot </a:t>
            </a:r>
            <a:r>
              <a:rPr lang="fi-FI" sz="2000" dirty="0" smtClean="0">
                <a:latin typeface="Arial" charset="0"/>
              </a:rPr>
              <a:t>(mm. putkivuodot</a:t>
            </a:r>
            <a:r>
              <a:rPr lang="fi-FI" sz="2000" dirty="0">
                <a:latin typeface="Arial" charset="0"/>
              </a:rPr>
              <a:t>, kattovuodot, kosteat tilat, lattioiden runsas </a:t>
            </a:r>
            <a:r>
              <a:rPr lang="fi-FI" sz="2000" dirty="0" smtClean="0">
                <a:latin typeface="Arial" charset="0"/>
              </a:rPr>
              <a:t>vesipesu)</a:t>
            </a:r>
            <a:endParaRPr lang="fi-FI" sz="2000" dirty="0">
              <a:latin typeface="Arial" charset="0"/>
            </a:endParaRPr>
          </a:p>
        </p:txBody>
      </p:sp>
      <p:sp>
        <p:nvSpPr>
          <p:cNvPr id="302090" name="Line 10"/>
          <p:cNvSpPr>
            <a:spLocks noChangeShapeType="1"/>
          </p:cNvSpPr>
          <p:nvPr/>
        </p:nvSpPr>
        <p:spPr bwMode="auto">
          <a:xfrm flipV="1">
            <a:off x="1403648" y="2708920"/>
            <a:ext cx="0" cy="792088"/>
          </a:xfrm>
          <a:prstGeom prst="line">
            <a:avLst/>
          </a:prstGeom>
          <a:noFill/>
          <a:ln w="25400">
            <a:solidFill>
              <a:schemeClr val="tx1"/>
            </a:solidFill>
            <a:round/>
            <a:headEnd/>
            <a:tailEnd type="triangle" w="med" len="med"/>
          </a:ln>
          <a:effectLst/>
        </p:spPr>
        <p:txBody>
          <a:bodyPr anchor="ctr"/>
          <a:lstStyle/>
          <a:p>
            <a:endParaRPr lang="fi-FI"/>
          </a:p>
        </p:txBody>
      </p:sp>
      <p:sp>
        <p:nvSpPr>
          <p:cNvPr id="302091" name="Freeform 11"/>
          <p:cNvSpPr>
            <a:spLocks/>
          </p:cNvSpPr>
          <p:nvPr/>
        </p:nvSpPr>
        <p:spPr bwMode="auto">
          <a:xfrm>
            <a:off x="1182566" y="2492376"/>
            <a:ext cx="1594338" cy="354013"/>
          </a:xfrm>
          <a:custGeom>
            <a:avLst/>
            <a:gdLst/>
            <a:ahLst/>
            <a:cxnLst>
              <a:cxn ang="0">
                <a:pos x="330" y="131"/>
              </a:cxn>
              <a:cxn ang="0">
                <a:pos x="757" y="154"/>
              </a:cxn>
              <a:cxn ang="0">
                <a:pos x="1041" y="123"/>
              </a:cxn>
              <a:cxn ang="0">
                <a:pos x="1104" y="76"/>
              </a:cxn>
              <a:cxn ang="0">
                <a:pos x="709" y="12"/>
              </a:cxn>
              <a:cxn ang="0">
                <a:pos x="599" y="20"/>
              </a:cxn>
              <a:cxn ang="0">
                <a:pos x="551" y="36"/>
              </a:cxn>
              <a:cxn ang="0">
                <a:pos x="46" y="52"/>
              </a:cxn>
              <a:cxn ang="0">
                <a:pos x="54" y="99"/>
              </a:cxn>
              <a:cxn ang="0">
                <a:pos x="117" y="154"/>
              </a:cxn>
              <a:cxn ang="0">
                <a:pos x="141" y="170"/>
              </a:cxn>
              <a:cxn ang="0">
                <a:pos x="338" y="162"/>
              </a:cxn>
              <a:cxn ang="0">
                <a:pos x="386" y="147"/>
              </a:cxn>
              <a:cxn ang="0">
                <a:pos x="425" y="93"/>
              </a:cxn>
            </a:cxnLst>
            <a:rect l="0" t="0" r="r" b="b"/>
            <a:pathLst>
              <a:path w="1104" h="177">
                <a:moveTo>
                  <a:pt x="330" y="131"/>
                </a:moveTo>
                <a:cubicBezTo>
                  <a:pt x="472" y="140"/>
                  <a:pt x="616" y="136"/>
                  <a:pt x="757" y="154"/>
                </a:cubicBezTo>
                <a:cubicBezTo>
                  <a:pt x="846" y="151"/>
                  <a:pt x="960" y="177"/>
                  <a:pt x="1041" y="123"/>
                </a:cubicBezTo>
                <a:cubicBezTo>
                  <a:pt x="1059" y="94"/>
                  <a:pt x="1072" y="85"/>
                  <a:pt x="1104" y="76"/>
                </a:cubicBezTo>
                <a:cubicBezTo>
                  <a:pt x="990" y="0"/>
                  <a:pt x="839" y="25"/>
                  <a:pt x="709" y="12"/>
                </a:cubicBezTo>
                <a:cubicBezTo>
                  <a:pt x="672" y="15"/>
                  <a:pt x="635" y="14"/>
                  <a:pt x="599" y="20"/>
                </a:cubicBezTo>
                <a:cubicBezTo>
                  <a:pt x="582" y="23"/>
                  <a:pt x="551" y="36"/>
                  <a:pt x="551" y="36"/>
                </a:cubicBezTo>
                <a:cubicBezTo>
                  <a:pt x="380" y="29"/>
                  <a:pt x="216" y="24"/>
                  <a:pt x="46" y="52"/>
                </a:cubicBezTo>
                <a:cubicBezTo>
                  <a:pt x="0" y="68"/>
                  <a:pt x="27" y="80"/>
                  <a:pt x="54" y="99"/>
                </a:cubicBezTo>
                <a:cubicBezTo>
                  <a:pt x="80" y="139"/>
                  <a:pt x="62" y="117"/>
                  <a:pt x="117" y="154"/>
                </a:cubicBezTo>
                <a:cubicBezTo>
                  <a:pt x="125" y="159"/>
                  <a:pt x="141" y="170"/>
                  <a:pt x="141" y="170"/>
                </a:cubicBezTo>
                <a:cubicBezTo>
                  <a:pt x="207" y="167"/>
                  <a:pt x="272" y="167"/>
                  <a:pt x="338" y="162"/>
                </a:cubicBezTo>
                <a:cubicBezTo>
                  <a:pt x="355" y="161"/>
                  <a:pt x="386" y="147"/>
                  <a:pt x="386" y="147"/>
                </a:cubicBezTo>
                <a:lnTo>
                  <a:pt x="425" y="93"/>
                </a:lnTo>
              </a:path>
            </a:pathLst>
          </a:custGeom>
          <a:solidFill>
            <a:srgbClr val="000000">
              <a:alpha val="39000"/>
            </a:srgbClr>
          </a:solidFill>
          <a:ln w="22225" cap="flat" cmpd="sng">
            <a:solidFill>
              <a:srgbClr val="000000"/>
            </a:solidFill>
            <a:prstDash val="sysDot"/>
            <a:round/>
            <a:headEnd/>
            <a:tailEnd/>
          </a:ln>
          <a:effectLst/>
        </p:spPr>
        <p:txBody>
          <a:bodyPr anchor="ctr"/>
          <a:lstStyle/>
          <a:p>
            <a:endParaRPr lang="fi-FI"/>
          </a:p>
        </p:txBody>
      </p:sp>
      <p:sp>
        <p:nvSpPr>
          <p:cNvPr id="302092" name="Text Box 12"/>
          <p:cNvSpPr txBox="1">
            <a:spLocks noChangeArrowheads="1"/>
          </p:cNvSpPr>
          <p:nvPr/>
        </p:nvSpPr>
        <p:spPr bwMode="auto">
          <a:xfrm>
            <a:off x="331895" y="4705219"/>
            <a:ext cx="8280920" cy="107721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spcBef>
                <a:spcPct val="50000"/>
              </a:spcBef>
            </a:pPr>
            <a:r>
              <a:rPr lang="fi-FI" sz="1600" dirty="0">
                <a:solidFill>
                  <a:schemeClr val="tx1"/>
                </a:solidFill>
                <a:latin typeface="Arial" charset="0"/>
              </a:rPr>
              <a:t>Ongelmat </a:t>
            </a:r>
            <a:r>
              <a:rPr lang="fi-FI" sz="1600" dirty="0" smtClean="0">
                <a:solidFill>
                  <a:schemeClr val="tx1"/>
                </a:solidFill>
                <a:latin typeface="Arial" charset="0"/>
              </a:rPr>
              <a:t>korjausten yhteydessä  </a:t>
            </a:r>
            <a:r>
              <a:rPr lang="fi-FI" sz="1600" dirty="0" smtClean="0">
                <a:solidFill>
                  <a:schemeClr val="tx1"/>
                </a:solidFill>
                <a:latin typeface="Arial" charset="0"/>
                <a:sym typeface="Wingdings" panose="05000000000000000000" pitchFamily="2" charset="2"/>
              </a:rPr>
              <a:t></a:t>
            </a:r>
            <a:r>
              <a:rPr lang="fi-FI" sz="1600" dirty="0" smtClean="0">
                <a:solidFill>
                  <a:schemeClr val="tx1"/>
                </a:solidFill>
                <a:latin typeface="Arial" charset="0"/>
              </a:rPr>
              <a:t> piilevä vika esiin, </a:t>
            </a:r>
            <a:r>
              <a:rPr lang="fi-FI" sz="1600" dirty="0">
                <a:solidFill>
                  <a:schemeClr val="tx1"/>
                </a:solidFill>
                <a:latin typeface="Arial" charset="0"/>
              </a:rPr>
              <a:t>uusia kosteuskuormia, ilman </a:t>
            </a:r>
            <a:r>
              <a:rPr lang="fi-FI" sz="1600" dirty="0" smtClean="0">
                <a:solidFill>
                  <a:schemeClr val="tx1"/>
                </a:solidFill>
                <a:latin typeface="Arial" charset="0"/>
              </a:rPr>
              <a:t>vaihto on muutettu </a:t>
            </a:r>
            <a:r>
              <a:rPr lang="fi-FI" sz="1600" dirty="0">
                <a:solidFill>
                  <a:schemeClr val="tx1"/>
                </a:solidFill>
                <a:latin typeface="Arial" charset="0"/>
              </a:rPr>
              <a:t>alipaineisemmaksi -&gt; korvausilma lattiarakenteiden läpi tai kautta </a:t>
            </a:r>
            <a:r>
              <a:rPr lang="fi-FI" sz="1600" dirty="0" smtClean="0">
                <a:solidFill>
                  <a:schemeClr val="tx1"/>
                </a:solidFill>
                <a:latin typeface="Arial" charset="0"/>
              </a:rPr>
              <a:t>sisään (eristetilassa erilaisia materiaaleja, </a:t>
            </a:r>
            <a:r>
              <a:rPr lang="fi-FI" sz="1600" dirty="0">
                <a:solidFill>
                  <a:schemeClr val="tx1"/>
                </a:solidFill>
                <a:latin typeface="Arial" charset="0"/>
              </a:rPr>
              <a:t>joissa </a:t>
            </a:r>
            <a:r>
              <a:rPr lang="fi-FI" sz="1600" dirty="0" smtClean="0">
                <a:solidFill>
                  <a:schemeClr val="tx1"/>
                </a:solidFill>
                <a:latin typeface="Arial" charset="0"/>
              </a:rPr>
              <a:t>mikrobeja) </a:t>
            </a:r>
            <a:r>
              <a:rPr lang="fi-FI" sz="1600" dirty="0" smtClean="0">
                <a:solidFill>
                  <a:schemeClr val="tx1"/>
                </a:solidFill>
                <a:latin typeface="Arial" charset="0"/>
                <a:sym typeface="Wingdings" panose="05000000000000000000" pitchFamily="2" charset="2"/>
              </a:rPr>
              <a:t></a:t>
            </a:r>
            <a:r>
              <a:rPr lang="fi-FI" sz="1600" dirty="0" smtClean="0">
                <a:solidFill>
                  <a:schemeClr val="tx1"/>
                </a:solidFill>
                <a:latin typeface="Arial" charset="0"/>
              </a:rPr>
              <a:t> </a:t>
            </a:r>
            <a:r>
              <a:rPr lang="fi-FI" sz="1600" dirty="0">
                <a:solidFill>
                  <a:schemeClr val="tx1"/>
                </a:solidFill>
                <a:latin typeface="Arial" charset="0"/>
              </a:rPr>
              <a:t>kosteus käynnistää ongelmat </a:t>
            </a:r>
            <a:r>
              <a:rPr lang="fi-FI" sz="1600" dirty="0" smtClean="0">
                <a:solidFill>
                  <a:schemeClr val="tx1"/>
                </a:solidFill>
                <a:latin typeface="Arial" charset="0"/>
              </a:rPr>
              <a:t>uudelleen  </a:t>
            </a:r>
            <a:r>
              <a:rPr lang="fi-FI" sz="1600" dirty="0" smtClean="0">
                <a:solidFill>
                  <a:schemeClr val="tx1"/>
                </a:solidFill>
                <a:latin typeface="Arial" charset="0"/>
                <a:sym typeface="Wingdings" panose="05000000000000000000" pitchFamily="2" charset="2"/>
              </a:rPr>
              <a:t></a:t>
            </a:r>
            <a:r>
              <a:rPr lang="fi-FI" sz="1600" dirty="0" smtClean="0">
                <a:solidFill>
                  <a:schemeClr val="tx1"/>
                </a:solidFill>
                <a:latin typeface="Arial" charset="0"/>
              </a:rPr>
              <a:t>  terveysoireita käyttäjille</a:t>
            </a:r>
            <a:endParaRPr lang="fi-FI" sz="1600" dirty="0">
              <a:solidFill>
                <a:schemeClr val="tx1"/>
              </a:solidFill>
            </a:endParaRPr>
          </a:p>
        </p:txBody>
      </p:sp>
      <p:sp>
        <p:nvSpPr>
          <p:cNvPr id="302093" name="Line 13"/>
          <p:cNvSpPr>
            <a:spLocks noChangeShapeType="1"/>
          </p:cNvSpPr>
          <p:nvPr/>
        </p:nvSpPr>
        <p:spPr bwMode="auto">
          <a:xfrm flipH="1" flipV="1">
            <a:off x="7092280" y="1916832"/>
            <a:ext cx="574612" cy="597768"/>
          </a:xfrm>
          <a:prstGeom prst="line">
            <a:avLst/>
          </a:prstGeom>
          <a:noFill/>
          <a:ln w="31750">
            <a:solidFill>
              <a:schemeClr val="accent2"/>
            </a:solidFill>
            <a:prstDash val="dash"/>
            <a:round/>
            <a:headEnd/>
            <a:tailEnd type="triangle" w="med" len="med"/>
          </a:ln>
          <a:effectLst/>
        </p:spPr>
        <p:txBody>
          <a:bodyPr anchor="ctr"/>
          <a:lstStyle/>
          <a:p>
            <a:endParaRPr lang="fi-FI"/>
          </a:p>
        </p:txBody>
      </p:sp>
      <p:sp>
        <p:nvSpPr>
          <p:cNvPr id="302094" name="Rectangle 14"/>
          <p:cNvSpPr>
            <a:spLocks noChangeArrowheads="1"/>
          </p:cNvSpPr>
          <p:nvPr/>
        </p:nvSpPr>
        <p:spPr bwMode="auto">
          <a:xfrm>
            <a:off x="1182566" y="2349500"/>
            <a:ext cx="6047642" cy="287338"/>
          </a:xfrm>
          <a:prstGeom prst="rect">
            <a:avLst/>
          </a:prstGeom>
          <a:solidFill>
            <a:schemeClr val="bg1">
              <a:alpha val="49001"/>
            </a:schemeClr>
          </a:solidFill>
          <a:ln w="9525">
            <a:solidFill>
              <a:schemeClr val="tx1"/>
            </a:solidFill>
            <a:prstDash val="sysDot"/>
            <a:miter lim="800000"/>
            <a:headEnd/>
            <a:tailEnd/>
          </a:ln>
          <a:effectLst/>
        </p:spPr>
        <p:txBody>
          <a:bodyPr wrap="none" anchor="ctr"/>
          <a:lstStyle/>
          <a:p>
            <a:endParaRPr lang="fi-FI"/>
          </a:p>
        </p:txBody>
      </p:sp>
      <p:sp>
        <p:nvSpPr>
          <p:cNvPr id="17" name="TextBox 16"/>
          <p:cNvSpPr txBox="1"/>
          <p:nvPr/>
        </p:nvSpPr>
        <p:spPr>
          <a:xfrm>
            <a:off x="539552" y="1124745"/>
            <a:ext cx="7344816" cy="707886"/>
          </a:xfrm>
          <a:prstGeom prst="rect">
            <a:avLst/>
          </a:prstGeom>
          <a:noFill/>
        </p:spPr>
        <p:txBody>
          <a:bodyPr wrap="square" rtlCol="0">
            <a:spAutoFit/>
          </a:bodyPr>
          <a:lstStyle/>
          <a:p>
            <a:r>
              <a:rPr lang="fi-FI" sz="2000" dirty="0" smtClean="0"/>
              <a:t>Välipohjarakenteet liittyvät ulkoseinään: kosteutta eri </a:t>
            </a:r>
            <a:br>
              <a:rPr lang="fi-FI" sz="2000" dirty="0" smtClean="0"/>
            </a:br>
            <a:r>
              <a:rPr lang="fi-FI" sz="2000" dirty="0" smtClean="0"/>
              <a:t>lähteistä (rakentamisesta, sadevesi, vuotovesi, kondenssi)</a:t>
            </a:r>
            <a:endParaRPr lang="fi-FI" sz="2000" dirty="0"/>
          </a:p>
        </p:txBody>
      </p:sp>
      <p:sp>
        <p:nvSpPr>
          <p:cNvPr id="18"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22</a:t>
            </a:fld>
            <a:endParaRPr lang="fi-FI"/>
          </a:p>
        </p:txBody>
      </p:sp>
    </p:spTree>
  </p:cSld>
  <p:clrMapOvr>
    <a:masterClrMapping/>
  </p:clrMapOvr>
  <p:transition spd="med">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23528" y="380012"/>
            <a:ext cx="8785472" cy="1079500"/>
          </a:xfrm>
        </p:spPr>
        <p:txBody>
          <a:bodyPr>
            <a:noAutofit/>
          </a:bodyPr>
          <a:lstStyle/>
          <a:p>
            <a:pPr eaLnBrk="1" hangingPunct="1"/>
            <a:r>
              <a:rPr lang="en-GB" dirty="0" err="1" smtClean="0"/>
              <a:t>Vesikatto</a:t>
            </a:r>
            <a:r>
              <a:rPr lang="en-GB" dirty="0" smtClean="0"/>
              <a:t> </a:t>
            </a:r>
            <a:r>
              <a:rPr lang="en-GB" dirty="0" err="1" smtClean="0"/>
              <a:t>ja</a:t>
            </a:r>
            <a:r>
              <a:rPr lang="en-GB" dirty="0" smtClean="0"/>
              <a:t> </a:t>
            </a:r>
            <a:r>
              <a:rPr lang="en-GB" dirty="0" err="1" smtClean="0"/>
              <a:t>ullakko</a:t>
            </a:r>
            <a:r>
              <a:rPr lang="en-GB" dirty="0" smtClean="0"/>
              <a:t>: </a:t>
            </a:r>
            <a:r>
              <a:rPr lang="en-GB" dirty="0" err="1" smtClean="0"/>
              <a:t>Veden</a:t>
            </a:r>
            <a:r>
              <a:rPr lang="en-GB" dirty="0" smtClean="0"/>
              <a:t> </a:t>
            </a:r>
            <a:r>
              <a:rPr lang="en-GB" dirty="0" err="1" smtClean="0"/>
              <a:t>kondensoituminen</a:t>
            </a:r>
            <a:r>
              <a:rPr lang="en-GB" dirty="0" smtClean="0"/>
              <a:t> </a:t>
            </a:r>
            <a:r>
              <a:rPr lang="en-GB" dirty="0" err="1" smtClean="0"/>
              <a:t>peltikatteen</a:t>
            </a:r>
            <a:r>
              <a:rPr lang="en-GB" dirty="0" smtClean="0"/>
              <a:t> </a:t>
            </a:r>
            <a:r>
              <a:rPr lang="en-GB" dirty="0" err="1" smtClean="0"/>
              <a:t>alapintaan</a:t>
            </a:r>
            <a:r>
              <a:rPr lang="en-GB" dirty="0" smtClean="0"/>
              <a:t> </a:t>
            </a:r>
            <a:r>
              <a:rPr lang="en-GB" dirty="0" err="1" smtClean="0"/>
              <a:t>ja</a:t>
            </a:r>
            <a:r>
              <a:rPr lang="en-GB" dirty="0" smtClean="0"/>
              <a:t> </a:t>
            </a:r>
            <a:r>
              <a:rPr lang="en-GB" dirty="0" err="1" smtClean="0"/>
              <a:t>laudoitukseen</a:t>
            </a:r>
            <a:endParaRPr lang="en-GB" dirty="0" smtClean="0"/>
          </a:p>
        </p:txBody>
      </p:sp>
      <p:sp>
        <p:nvSpPr>
          <p:cNvPr id="15363" name="Rectangle 3"/>
          <p:cNvSpPr>
            <a:spLocks noGrp="1" noChangeArrowheads="1"/>
          </p:cNvSpPr>
          <p:nvPr>
            <p:ph idx="1"/>
          </p:nvPr>
        </p:nvSpPr>
        <p:spPr>
          <a:xfrm>
            <a:off x="827089" y="1628775"/>
            <a:ext cx="5761136" cy="4392614"/>
          </a:xfrm>
        </p:spPr>
        <p:txBody>
          <a:bodyPr>
            <a:noAutofit/>
          </a:bodyPr>
          <a:lstStyle/>
          <a:p>
            <a:pPr eaLnBrk="1" hangingPunct="1"/>
            <a:r>
              <a:rPr lang="en-GB" dirty="0" err="1" smtClean="0"/>
              <a:t>Tyypillisiä</a:t>
            </a:r>
            <a:r>
              <a:rPr lang="en-GB" dirty="0" smtClean="0"/>
              <a:t> </a:t>
            </a:r>
            <a:r>
              <a:rPr lang="en-GB" dirty="0" err="1" smtClean="0"/>
              <a:t>paikkoja</a:t>
            </a:r>
            <a:r>
              <a:rPr lang="en-GB" dirty="0" smtClean="0"/>
              <a:t> home- </a:t>
            </a:r>
            <a:r>
              <a:rPr lang="en-GB" dirty="0" err="1" smtClean="0"/>
              <a:t>ja</a:t>
            </a:r>
            <a:r>
              <a:rPr lang="en-GB" dirty="0" smtClean="0"/>
              <a:t> </a:t>
            </a:r>
            <a:r>
              <a:rPr lang="en-GB" dirty="0" err="1" smtClean="0"/>
              <a:t>sinistymälle</a:t>
            </a:r>
            <a:r>
              <a:rPr lang="en-GB" dirty="0" smtClean="0"/>
              <a:t>, </a:t>
            </a:r>
            <a:r>
              <a:rPr lang="en-GB" dirty="0" err="1" smtClean="0"/>
              <a:t>kosteudelle</a:t>
            </a:r>
            <a:r>
              <a:rPr lang="en-GB" dirty="0" smtClean="0"/>
              <a:t> </a:t>
            </a:r>
            <a:r>
              <a:rPr lang="en-GB" dirty="0" err="1" smtClean="0"/>
              <a:t>altistuneissa</a:t>
            </a:r>
            <a:r>
              <a:rPr lang="en-GB" dirty="0" smtClean="0"/>
              <a:t> </a:t>
            </a:r>
            <a:r>
              <a:rPr lang="en-GB" dirty="0" err="1" smtClean="0"/>
              <a:t>pinnoissa</a:t>
            </a:r>
            <a:r>
              <a:rPr lang="en-GB" dirty="0" smtClean="0"/>
              <a:t> on </a:t>
            </a:r>
            <a:r>
              <a:rPr lang="en-GB" dirty="0" err="1" smtClean="0"/>
              <a:t>eri</a:t>
            </a:r>
            <a:r>
              <a:rPr lang="en-GB" dirty="0" smtClean="0"/>
              <a:t> </a:t>
            </a:r>
            <a:r>
              <a:rPr lang="en-GB" dirty="0" err="1" smtClean="0"/>
              <a:t>asteista</a:t>
            </a:r>
            <a:r>
              <a:rPr lang="en-GB" dirty="0" smtClean="0"/>
              <a:t> </a:t>
            </a:r>
            <a:r>
              <a:rPr lang="en-GB" dirty="0" err="1" smtClean="0"/>
              <a:t>värivikaa</a:t>
            </a:r>
            <a:r>
              <a:rPr lang="en-GB" dirty="0" smtClean="0"/>
              <a:t> (home </a:t>
            </a:r>
            <a:r>
              <a:rPr lang="en-GB" dirty="0" err="1" smtClean="0"/>
              <a:t>ja</a:t>
            </a:r>
            <a:r>
              <a:rPr lang="en-GB" dirty="0" smtClean="0"/>
              <a:t> </a:t>
            </a:r>
            <a:r>
              <a:rPr lang="en-GB" dirty="0" err="1" smtClean="0"/>
              <a:t>sinistymä</a:t>
            </a:r>
            <a:r>
              <a:rPr lang="en-GB" dirty="0" smtClean="0"/>
              <a:t>). </a:t>
            </a:r>
            <a:br>
              <a:rPr lang="en-GB" dirty="0" smtClean="0"/>
            </a:br>
            <a:r>
              <a:rPr lang="en-GB" dirty="0" err="1" smtClean="0"/>
              <a:t>Kosteus</a:t>
            </a:r>
            <a:r>
              <a:rPr lang="en-GB" dirty="0" smtClean="0"/>
              <a:t> </a:t>
            </a:r>
            <a:r>
              <a:rPr lang="en-GB" dirty="0" err="1" smtClean="0"/>
              <a:t>tulee</a:t>
            </a:r>
            <a:r>
              <a:rPr lang="en-GB" dirty="0" smtClean="0"/>
              <a:t> </a:t>
            </a:r>
            <a:r>
              <a:rPr lang="en-GB" dirty="0" err="1" smtClean="0"/>
              <a:t>usein</a:t>
            </a:r>
            <a:r>
              <a:rPr lang="en-GB" dirty="0" smtClean="0"/>
              <a:t> </a:t>
            </a:r>
            <a:r>
              <a:rPr lang="en-GB" dirty="0" err="1" smtClean="0"/>
              <a:t>ulkoilmasta</a:t>
            </a:r>
            <a:r>
              <a:rPr lang="en-GB" dirty="0" smtClean="0"/>
              <a:t>.</a:t>
            </a:r>
          </a:p>
          <a:p>
            <a:pPr eaLnBrk="1" hangingPunct="1"/>
            <a:endParaRPr lang="en-GB" dirty="0" smtClean="0"/>
          </a:p>
          <a:p>
            <a:pPr eaLnBrk="1" hangingPunct="1"/>
            <a:r>
              <a:rPr lang="en-GB" dirty="0" err="1" smtClean="0"/>
              <a:t>Vesivuototapauksissa</a:t>
            </a:r>
            <a:r>
              <a:rPr lang="en-GB" dirty="0" smtClean="0"/>
              <a:t> </a:t>
            </a:r>
            <a:r>
              <a:rPr lang="en-GB" dirty="0" err="1" smtClean="0"/>
              <a:t>myös</a:t>
            </a:r>
            <a:r>
              <a:rPr lang="en-GB" dirty="0" smtClean="0"/>
              <a:t> </a:t>
            </a:r>
            <a:r>
              <a:rPr lang="en-GB" dirty="0" err="1" smtClean="0"/>
              <a:t>lahovikaa</a:t>
            </a:r>
            <a:r>
              <a:rPr lang="en-GB" dirty="0" smtClean="0"/>
              <a:t>, </a:t>
            </a:r>
            <a:r>
              <a:rPr lang="en-GB" dirty="0" err="1" smtClean="0"/>
              <a:t>esim</a:t>
            </a:r>
            <a:r>
              <a:rPr lang="en-GB" dirty="0" smtClean="0"/>
              <a:t> </a:t>
            </a:r>
            <a:r>
              <a:rPr lang="en-GB" i="1" dirty="0" err="1" smtClean="0"/>
              <a:t>Gloeophyllum</a:t>
            </a:r>
            <a:r>
              <a:rPr lang="en-GB" i="1" dirty="0" smtClean="0"/>
              <a:t> ,</a:t>
            </a:r>
            <a:r>
              <a:rPr lang="en-GB" dirty="0" smtClean="0"/>
              <a:t> </a:t>
            </a:r>
            <a:r>
              <a:rPr lang="en-GB" i="1" dirty="0" err="1" smtClean="0"/>
              <a:t>Antrodia-</a:t>
            </a:r>
            <a:r>
              <a:rPr lang="en-GB" dirty="0" err="1" smtClean="0"/>
              <a:t>suvun</a:t>
            </a:r>
            <a:r>
              <a:rPr lang="en-GB" dirty="0" smtClean="0"/>
              <a:t> </a:t>
            </a:r>
            <a:r>
              <a:rPr lang="en-GB" dirty="0" err="1" smtClean="0"/>
              <a:t>sienet</a:t>
            </a:r>
            <a:endParaRPr lang="en-GB" dirty="0" smtClean="0"/>
          </a:p>
          <a:p>
            <a:pPr eaLnBrk="1" hangingPunct="1"/>
            <a:endParaRPr lang="en-GB" i="1" dirty="0" smtClean="0"/>
          </a:p>
          <a:p>
            <a:pPr eaLnBrk="1" hangingPunct="1"/>
            <a:r>
              <a:rPr lang="en-GB" dirty="0" err="1" smtClean="0"/>
              <a:t>Hyönteisvikaa</a:t>
            </a:r>
            <a:r>
              <a:rPr lang="en-GB" dirty="0" smtClean="0"/>
              <a:t> </a:t>
            </a:r>
            <a:r>
              <a:rPr lang="en-GB" dirty="0" err="1" smtClean="0"/>
              <a:t>kohdissa</a:t>
            </a:r>
            <a:r>
              <a:rPr lang="en-GB" dirty="0" smtClean="0"/>
              <a:t>, </a:t>
            </a:r>
            <a:r>
              <a:rPr lang="en-GB" dirty="0" err="1" smtClean="0"/>
              <a:t>joihin</a:t>
            </a:r>
            <a:r>
              <a:rPr lang="en-GB" dirty="0" smtClean="0"/>
              <a:t> on </a:t>
            </a:r>
            <a:r>
              <a:rPr lang="en-GB" dirty="0" err="1" smtClean="0"/>
              <a:t>päässyt</a:t>
            </a:r>
            <a:r>
              <a:rPr lang="en-GB" dirty="0" smtClean="0"/>
              <a:t> </a:t>
            </a:r>
            <a:r>
              <a:rPr lang="en-GB" dirty="0" err="1" smtClean="0"/>
              <a:t>kehittymään</a:t>
            </a:r>
            <a:r>
              <a:rPr lang="en-GB" dirty="0" smtClean="0"/>
              <a:t> </a:t>
            </a:r>
            <a:r>
              <a:rPr lang="en-GB" dirty="0" err="1" smtClean="0"/>
              <a:t>lahoa</a:t>
            </a:r>
            <a:endParaRPr lang="en-GB" dirty="0" smtClean="0"/>
          </a:p>
          <a:p>
            <a:pPr eaLnBrk="1" hangingPunct="1"/>
            <a:endParaRPr lang="en-GB" dirty="0" smtClean="0"/>
          </a:p>
          <a:p>
            <a:pPr eaLnBrk="1" hangingPunct="1"/>
            <a:r>
              <a:rPr lang="en-GB" dirty="0" err="1" smtClean="0"/>
              <a:t>Lahovauriot</a:t>
            </a:r>
            <a:r>
              <a:rPr lang="en-GB" dirty="0" smtClean="0"/>
              <a:t> </a:t>
            </a:r>
            <a:r>
              <a:rPr lang="en-GB" dirty="0" err="1" smtClean="0"/>
              <a:t>liittyvät</a:t>
            </a:r>
            <a:r>
              <a:rPr lang="en-GB" dirty="0" smtClean="0"/>
              <a:t> </a:t>
            </a:r>
            <a:r>
              <a:rPr lang="en-GB" dirty="0" err="1" smtClean="0"/>
              <a:t>usein</a:t>
            </a:r>
            <a:r>
              <a:rPr lang="en-GB" dirty="0" smtClean="0"/>
              <a:t> </a:t>
            </a:r>
            <a:r>
              <a:rPr lang="en-GB" dirty="0" err="1" smtClean="0"/>
              <a:t>liitos</a:t>
            </a:r>
            <a:r>
              <a:rPr lang="en-GB" dirty="0" smtClean="0"/>
              <a:t>- </a:t>
            </a:r>
            <a:r>
              <a:rPr lang="en-GB" dirty="0" err="1" smtClean="0"/>
              <a:t>ja</a:t>
            </a:r>
            <a:r>
              <a:rPr lang="en-GB" dirty="0" smtClean="0"/>
              <a:t> </a:t>
            </a:r>
            <a:r>
              <a:rPr lang="en-GB" dirty="0" err="1" smtClean="0"/>
              <a:t>saumakohtiin</a:t>
            </a:r>
            <a:r>
              <a:rPr lang="en-GB" dirty="0" smtClean="0"/>
              <a:t>, </a:t>
            </a:r>
            <a:r>
              <a:rPr lang="en-GB" dirty="0" err="1" smtClean="0"/>
              <a:t>jolloin</a:t>
            </a:r>
            <a:r>
              <a:rPr lang="en-GB" dirty="0" smtClean="0"/>
              <a:t> </a:t>
            </a:r>
            <a:r>
              <a:rPr lang="en-GB" dirty="0" err="1" smtClean="0"/>
              <a:t>lujuus</a:t>
            </a:r>
            <a:r>
              <a:rPr lang="en-GB" dirty="0" smtClean="0"/>
              <a:t> </a:t>
            </a:r>
            <a:r>
              <a:rPr lang="en-GB" dirty="0" err="1" smtClean="0"/>
              <a:t>voi</a:t>
            </a:r>
            <a:r>
              <a:rPr lang="en-GB" dirty="0" smtClean="0"/>
              <a:t> </a:t>
            </a:r>
            <a:r>
              <a:rPr lang="en-GB" dirty="0" err="1" smtClean="0"/>
              <a:t>vaarantua</a:t>
            </a:r>
            <a:endParaRPr lang="en-GB" dirty="0" smtClean="0"/>
          </a:p>
        </p:txBody>
      </p:sp>
      <p:sp>
        <p:nvSpPr>
          <p:cNvPr id="7" name="Slide Number Placeholder 34"/>
          <p:cNvSpPr>
            <a:spLocks noGrp="1"/>
          </p:cNvSpPr>
          <p:nvPr>
            <p:ph type="sldNum" sz="quarter" idx="12"/>
          </p:nvPr>
        </p:nvSpPr>
        <p:spPr/>
        <p:txBody>
          <a:bodyPr/>
          <a:lstStyle/>
          <a:p>
            <a:fld id="{CC4B5847-1FA8-4EAB-8786-A0336426E059}" type="slidenum">
              <a:rPr lang="fi-FI" smtClean="0"/>
              <a:pPr/>
              <a:t>23</a:t>
            </a:fld>
            <a:endParaRPr lang="fi-FI"/>
          </a:p>
        </p:txBody>
      </p:sp>
      <p:pic>
        <p:nvPicPr>
          <p:cNvPr id="15364" name="Picture 4" descr="HomeSemKattovaurio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5338" y="1659927"/>
            <a:ext cx="231970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7"/>
          <p:cNvSpPr>
            <a:spLocks noChangeArrowheads="1"/>
          </p:cNvSpPr>
          <p:nvPr/>
        </p:nvSpPr>
        <p:spPr bwMode="auto">
          <a:xfrm>
            <a:off x="323528" y="4221088"/>
            <a:ext cx="5782408"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90500" indent="-190500" eaLnBrk="0" hangingPunct="0">
              <a:spcBef>
                <a:spcPct val="20000"/>
              </a:spcBef>
              <a:buFontTx/>
              <a:buChar char="•"/>
            </a:pPr>
            <a:endParaRPr lang="en-GB" sz="1400" dirty="0"/>
          </a:p>
        </p:txBody>
      </p:sp>
    </p:spTree>
    <p:extLst>
      <p:ext uri="{BB962C8B-B14F-4D97-AF65-F5344CB8AC3E}">
        <p14:creationId xmlns:p14="http://schemas.microsoft.com/office/powerpoint/2010/main" val="1438309595"/>
      </p:ext>
    </p:extLst>
  </p:cSld>
  <p:clrMapOvr>
    <a:masterClrMapping/>
  </p:clrMapOvr>
  <p:transition spd="med">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33467"/>
            <a:ext cx="7489824" cy="1079500"/>
          </a:xfrm>
        </p:spPr>
        <p:txBody>
          <a:bodyPr>
            <a:normAutofit fontScale="90000"/>
          </a:bodyPr>
          <a:lstStyle/>
          <a:p>
            <a:r>
              <a:rPr lang="en-GB" sz="3200" dirty="0" err="1" smtClean="0"/>
              <a:t>Julkisivut</a:t>
            </a:r>
            <a:r>
              <a:rPr lang="en-GB" sz="3200" dirty="0" smtClean="0"/>
              <a:t>: </a:t>
            </a:r>
            <a:r>
              <a:rPr lang="en-GB" sz="3200" dirty="0" err="1" smtClean="0"/>
              <a:t>Veden</a:t>
            </a:r>
            <a:r>
              <a:rPr lang="en-GB" sz="3200" dirty="0" smtClean="0"/>
              <a:t> </a:t>
            </a:r>
            <a:r>
              <a:rPr lang="en-GB" sz="3200" dirty="0" err="1" smtClean="0"/>
              <a:t>kertyminen</a:t>
            </a:r>
            <a:r>
              <a:rPr lang="en-GB" sz="3200" dirty="0" smtClean="0"/>
              <a:t> </a:t>
            </a:r>
            <a:r>
              <a:rPr lang="en-GB" sz="3200" dirty="0" err="1" smtClean="0"/>
              <a:t>kriittisiin</a:t>
            </a:r>
            <a:r>
              <a:rPr lang="en-GB" sz="3200" dirty="0" smtClean="0"/>
              <a:t> </a:t>
            </a:r>
            <a:r>
              <a:rPr lang="en-GB" sz="3200" dirty="0" err="1" smtClean="0"/>
              <a:t>yksityiskohtiin</a:t>
            </a:r>
            <a:r>
              <a:rPr lang="en-GB" sz="3200" dirty="0" smtClean="0"/>
              <a:t> </a:t>
            </a:r>
            <a:r>
              <a:rPr lang="en-GB" sz="3200" dirty="0" smtClean="0">
                <a:sym typeface="Wingdings" panose="05000000000000000000" pitchFamily="2" charset="2"/>
              </a:rPr>
              <a:t></a:t>
            </a:r>
            <a:r>
              <a:rPr lang="en-GB" sz="3200" dirty="0" smtClean="0"/>
              <a:t> </a:t>
            </a:r>
            <a:r>
              <a:rPr lang="en-GB" sz="3200" dirty="0" err="1" smtClean="0"/>
              <a:t>paikallisia</a:t>
            </a:r>
            <a:r>
              <a:rPr lang="en-GB" sz="3200" dirty="0" smtClean="0"/>
              <a:t> </a:t>
            </a:r>
            <a:r>
              <a:rPr lang="en-GB" sz="3200" dirty="0" err="1" smtClean="0"/>
              <a:t>lahovikoja</a:t>
            </a:r>
            <a:r>
              <a:rPr lang="en-GB" sz="3200" dirty="0" smtClean="0"/>
              <a:t> </a:t>
            </a:r>
            <a:endParaRPr lang="fi-FI" dirty="0"/>
          </a:p>
        </p:txBody>
      </p:sp>
      <p:sp>
        <p:nvSpPr>
          <p:cNvPr id="3" name="Content Placeholder 2"/>
          <p:cNvSpPr>
            <a:spLocks noGrp="1"/>
          </p:cNvSpPr>
          <p:nvPr>
            <p:ph idx="1"/>
          </p:nvPr>
        </p:nvSpPr>
        <p:spPr>
          <a:xfrm>
            <a:off x="827584" y="1520830"/>
            <a:ext cx="4968552" cy="4392614"/>
          </a:xfrm>
        </p:spPr>
        <p:txBody>
          <a:bodyPr>
            <a:normAutofit/>
          </a:bodyPr>
          <a:lstStyle/>
          <a:p>
            <a:pPr marL="190500" indent="-190500" eaLnBrk="0" hangingPunct="0">
              <a:buFontTx/>
              <a:buChar char="•"/>
            </a:pPr>
            <a:r>
              <a:rPr lang="en-GB" sz="1800" dirty="0" err="1" smtClean="0"/>
              <a:t>Ulkopinnoissa</a:t>
            </a:r>
            <a:r>
              <a:rPr lang="en-GB" sz="1800" dirty="0" smtClean="0"/>
              <a:t> </a:t>
            </a:r>
            <a:r>
              <a:rPr lang="en-GB" sz="1800" dirty="0" err="1" smtClean="0"/>
              <a:t>usein</a:t>
            </a:r>
            <a:r>
              <a:rPr lang="en-GB" sz="1800" dirty="0" smtClean="0"/>
              <a:t> </a:t>
            </a:r>
            <a:r>
              <a:rPr lang="en-GB" sz="1800" dirty="0" err="1" smtClean="0"/>
              <a:t>erilaista</a:t>
            </a:r>
            <a:r>
              <a:rPr lang="en-GB" sz="1800" dirty="0" smtClean="0"/>
              <a:t> </a:t>
            </a:r>
            <a:r>
              <a:rPr lang="en-GB" sz="1800" dirty="0" err="1" smtClean="0"/>
              <a:t>mikrobikasvustoa</a:t>
            </a:r>
            <a:r>
              <a:rPr lang="en-GB" sz="1800" dirty="0" smtClean="0"/>
              <a:t>: </a:t>
            </a:r>
            <a:br>
              <a:rPr lang="en-GB" sz="1800" dirty="0" smtClean="0"/>
            </a:br>
            <a:r>
              <a:rPr lang="en-GB" sz="1800" dirty="0" err="1" smtClean="0"/>
              <a:t>homekasvua</a:t>
            </a:r>
            <a:r>
              <a:rPr lang="en-GB" sz="1800" dirty="0" smtClean="0"/>
              <a:t>, </a:t>
            </a:r>
            <a:r>
              <a:rPr lang="en-GB" sz="1800" dirty="0" err="1" smtClean="0"/>
              <a:t>sinistymää</a:t>
            </a:r>
            <a:r>
              <a:rPr lang="en-GB" sz="1800" dirty="0" smtClean="0"/>
              <a:t>, </a:t>
            </a:r>
            <a:r>
              <a:rPr lang="en-GB" sz="1800" dirty="0" err="1" smtClean="0"/>
              <a:t>bakteereja</a:t>
            </a:r>
            <a:r>
              <a:rPr lang="en-GB" sz="1800" dirty="0" smtClean="0"/>
              <a:t>, </a:t>
            </a:r>
            <a:r>
              <a:rPr lang="en-GB" sz="1800" dirty="0" err="1" smtClean="0"/>
              <a:t>levää</a:t>
            </a:r>
            <a:r>
              <a:rPr lang="en-GB" sz="1800" dirty="0" smtClean="0"/>
              <a:t>  </a:t>
            </a:r>
            <a:r>
              <a:rPr lang="en-GB" sz="1800" dirty="0" smtClean="0">
                <a:sym typeface="Wingdings" panose="05000000000000000000" pitchFamily="2" charset="2"/>
              </a:rPr>
              <a:t></a:t>
            </a:r>
            <a:r>
              <a:rPr lang="en-GB" sz="1800" dirty="0" smtClean="0"/>
              <a:t> </a:t>
            </a:r>
            <a:r>
              <a:rPr lang="en-GB" sz="1800" dirty="0" err="1" smtClean="0"/>
              <a:t>eri</a:t>
            </a:r>
            <a:r>
              <a:rPr lang="en-GB" sz="1800" dirty="0" smtClean="0"/>
              <a:t> </a:t>
            </a:r>
            <a:r>
              <a:rPr lang="en-GB" sz="1800" dirty="0" err="1" smtClean="0"/>
              <a:t>asteista</a:t>
            </a:r>
            <a:r>
              <a:rPr lang="en-GB" sz="1800" dirty="0" smtClean="0"/>
              <a:t> </a:t>
            </a:r>
            <a:r>
              <a:rPr lang="en-GB" sz="1800" dirty="0" err="1" smtClean="0"/>
              <a:t>värivikaa</a:t>
            </a:r>
            <a:r>
              <a:rPr lang="en-GB" sz="1800" dirty="0" smtClean="0"/>
              <a:t/>
            </a:r>
            <a:br>
              <a:rPr lang="en-GB" sz="1800" dirty="0" smtClean="0"/>
            </a:br>
            <a:endParaRPr lang="en-GB" sz="1800" dirty="0" smtClean="0"/>
          </a:p>
          <a:p>
            <a:pPr marL="190500" indent="-190500" eaLnBrk="0" hangingPunct="0">
              <a:buFontTx/>
              <a:buChar char="•"/>
            </a:pPr>
            <a:r>
              <a:rPr lang="en-GB" sz="1800" dirty="0" err="1" smtClean="0"/>
              <a:t>Lahovika</a:t>
            </a:r>
            <a:r>
              <a:rPr lang="en-GB" sz="1800" dirty="0" smtClean="0"/>
              <a:t>, </a:t>
            </a:r>
            <a:r>
              <a:rPr lang="en-GB" sz="1800" dirty="0" err="1" smtClean="0"/>
              <a:t>esim</a:t>
            </a:r>
            <a:r>
              <a:rPr lang="en-GB" sz="1800" dirty="0" smtClean="0"/>
              <a:t> </a:t>
            </a:r>
            <a:r>
              <a:rPr lang="en-GB" sz="1800" i="1" dirty="0" err="1" smtClean="0"/>
              <a:t>Gloeophyllum</a:t>
            </a:r>
            <a:r>
              <a:rPr lang="en-GB" sz="1800" i="1" dirty="0" smtClean="0"/>
              <a:t> </a:t>
            </a:r>
            <a:r>
              <a:rPr lang="en-GB" sz="1800" i="1" dirty="0" err="1" smtClean="0"/>
              <a:t>sepiarium</a:t>
            </a:r>
            <a:r>
              <a:rPr lang="en-GB" sz="1800" i="1" dirty="0" smtClean="0"/>
              <a:t> </a:t>
            </a:r>
            <a:r>
              <a:rPr lang="en-GB" sz="1800" dirty="0" err="1" smtClean="0"/>
              <a:t>kohdissa</a:t>
            </a:r>
            <a:r>
              <a:rPr lang="en-GB" sz="1800" dirty="0" smtClean="0"/>
              <a:t>, </a:t>
            </a:r>
            <a:r>
              <a:rPr lang="en-GB" sz="1800" dirty="0" err="1" smtClean="0"/>
              <a:t>joihin</a:t>
            </a:r>
            <a:r>
              <a:rPr lang="en-GB" sz="1800" dirty="0" smtClean="0"/>
              <a:t> </a:t>
            </a:r>
            <a:r>
              <a:rPr lang="en-GB" sz="1800" dirty="0" err="1" smtClean="0"/>
              <a:t>vesi</a:t>
            </a:r>
            <a:r>
              <a:rPr lang="en-GB" sz="1800" dirty="0" smtClean="0"/>
              <a:t> </a:t>
            </a:r>
            <a:r>
              <a:rPr lang="en-GB" sz="1800" dirty="0" err="1" smtClean="0"/>
              <a:t>kertyy</a:t>
            </a:r>
            <a:r>
              <a:rPr lang="en-GB" sz="1800" dirty="0" smtClean="0"/>
              <a:t> </a:t>
            </a:r>
            <a:r>
              <a:rPr lang="en-GB" sz="1800" dirty="0" err="1" smtClean="0"/>
              <a:t>vaikuttaen</a:t>
            </a:r>
            <a:r>
              <a:rPr lang="en-GB" sz="1800" dirty="0" smtClean="0"/>
              <a:t> </a:t>
            </a:r>
            <a:r>
              <a:rPr lang="en-GB" sz="1800" dirty="0" err="1" smtClean="0"/>
              <a:t>pitkään</a:t>
            </a:r>
            <a:endParaRPr lang="en-GB" sz="1800" dirty="0" smtClean="0"/>
          </a:p>
          <a:p>
            <a:pPr marL="190500" indent="-190500" eaLnBrk="0" hangingPunct="0">
              <a:buFontTx/>
              <a:buChar char="•"/>
            </a:pPr>
            <a:endParaRPr lang="en-GB" sz="1800" dirty="0" smtClean="0"/>
          </a:p>
          <a:p>
            <a:pPr marL="190500" indent="-190500" eaLnBrk="0" hangingPunct="0">
              <a:buFontTx/>
              <a:buChar char="•"/>
            </a:pPr>
            <a:r>
              <a:rPr lang="en-GB" sz="1800" dirty="0" err="1" smtClean="0"/>
              <a:t>Laho</a:t>
            </a:r>
            <a:r>
              <a:rPr lang="en-GB" sz="1800" dirty="0" smtClean="0"/>
              <a:t> </a:t>
            </a:r>
            <a:r>
              <a:rPr lang="en-GB" sz="1800" dirty="0" err="1" smtClean="0"/>
              <a:t>voi</a:t>
            </a:r>
            <a:r>
              <a:rPr lang="en-GB" sz="1800" dirty="0" smtClean="0"/>
              <a:t> </a:t>
            </a:r>
            <a:r>
              <a:rPr lang="en-GB" sz="1800" dirty="0" err="1" smtClean="0"/>
              <a:t>levitä</a:t>
            </a:r>
            <a:r>
              <a:rPr lang="en-GB" sz="1800" dirty="0" smtClean="0"/>
              <a:t> </a:t>
            </a:r>
            <a:r>
              <a:rPr lang="en-GB" sz="1800" dirty="0" err="1" smtClean="0"/>
              <a:t>myös</a:t>
            </a:r>
            <a:r>
              <a:rPr lang="en-GB" sz="1800" dirty="0" smtClean="0"/>
              <a:t> </a:t>
            </a:r>
            <a:r>
              <a:rPr lang="en-GB" sz="1800" dirty="0" err="1" smtClean="0"/>
              <a:t>sisempiin</a:t>
            </a:r>
            <a:r>
              <a:rPr lang="en-GB" sz="1800" dirty="0" smtClean="0"/>
              <a:t> </a:t>
            </a:r>
            <a:r>
              <a:rPr lang="en-GB" sz="1800" dirty="0" err="1" smtClean="0"/>
              <a:t>rakenneosiin</a:t>
            </a:r>
            <a:r>
              <a:rPr lang="en-GB" sz="1800" dirty="0" smtClean="0"/>
              <a:t/>
            </a:r>
            <a:br>
              <a:rPr lang="en-GB" sz="1800" dirty="0" smtClean="0"/>
            </a:br>
            <a:endParaRPr lang="en-GB" sz="1800" dirty="0" smtClean="0"/>
          </a:p>
          <a:p>
            <a:pPr marL="190500" indent="-190500" eaLnBrk="0" hangingPunct="0">
              <a:buFontTx/>
              <a:buChar char="•"/>
            </a:pPr>
            <a:r>
              <a:rPr lang="en-GB" sz="1800" dirty="0" err="1" smtClean="0"/>
              <a:t>Hyönteisvikaa</a:t>
            </a:r>
            <a:r>
              <a:rPr lang="en-GB" sz="1800" dirty="0" smtClean="0"/>
              <a:t> </a:t>
            </a:r>
            <a:r>
              <a:rPr lang="en-GB" sz="1800" dirty="0" err="1" smtClean="0"/>
              <a:t>pahimmissa</a:t>
            </a:r>
            <a:r>
              <a:rPr lang="en-GB" sz="1800" dirty="0" smtClean="0"/>
              <a:t> </a:t>
            </a:r>
            <a:r>
              <a:rPr lang="en-GB" sz="1800" dirty="0" err="1" smtClean="0"/>
              <a:t>tapauksissa</a:t>
            </a:r>
            <a:r>
              <a:rPr lang="en-GB" sz="1800" dirty="0" smtClean="0"/>
              <a:t>,</a:t>
            </a:r>
            <a:br>
              <a:rPr lang="en-GB" sz="1800" dirty="0" smtClean="0"/>
            </a:br>
            <a:r>
              <a:rPr lang="en-GB" sz="1800" dirty="0" err="1" smtClean="0"/>
              <a:t>esim</a:t>
            </a:r>
            <a:r>
              <a:rPr lang="en-GB" sz="1800" dirty="0" smtClean="0"/>
              <a:t>. </a:t>
            </a:r>
            <a:r>
              <a:rPr lang="en-GB" sz="1800" dirty="0" err="1" smtClean="0"/>
              <a:t>kuolemankello</a:t>
            </a:r>
            <a:r>
              <a:rPr lang="en-GB" sz="1800" dirty="0" smtClean="0"/>
              <a:t> </a:t>
            </a:r>
            <a:r>
              <a:rPr lang="en-GB" sz="1800" dirty="0" err="1" smtClean="0"/>
              <a:t>kohdissa</a:t>
            </a:r>
            <a:r>
              <a:rPr lang="en-GB" sz="1800" dirty="0" smtClean="0"/>
              <a:t>, </a:t>
            </a:r>
            <a:r>
              <a:rPr lang="en-GB" sz="1800" dirty="0" err="1" smtClean="0"/>
              <a:t>joissa</a:t>
            </a:r>
            <a:r>
              <a:rPr lang="en-GB" sz="1800" dirty="0" smtClean="0"/>
              <a:t> </a:t>
            </a:r>
            <a:br>
              <a:rPr lang="en-GB" sz="1800" dirty="0" smtClean="0"/>
            </a:br>
            <a:r>
              <a:rPr lang="en-GB" sz="1800" dirty="0" smtClean="0"/>
              <a:t>on </a:t>
            </a:r>
            <a:r>
              <a:rPr lang="en-GB" sz="1800" dirty="0" err="1" smtClean="0"/>
              <a:t>kehittynyt</a:t>
            </a:r>
            <a:r>
              <a:rPr lang="en-GB" sz="1800" dirty="0" smtClean="0"/>
              <a:t> </a:t>
            </a:r>
            <a:r>
              <a:rPr lang="en-GB" sz="1800" dirty="0" err="1" smtClean="0"/>
              <a:t>lahoa</a:t>
            </a:r>
            <a:endParaRPr lang="en-GB" sz="1800" dirty="0" smtClean="0"/>
          </a:p>
          <a:p>
            <a:endParaRPr lang="fi-FI" dirty="0"/>
          </a:p>
        </p:txBody>
      </p:sp>
      <p:pic>
        <p:nvPicPr>
          <p:cNvPr id="4" name="Picture 5" descr="Gloeophyllum_wooden clad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3573016"/>
            <a:ext cx="2607050" cy="225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28" descr="syöksytorvesta johtuva seinän alaosan lahovaurio"/>
          <p:cNvPicPr>
            <a:picLocks noChangeAspect="1" noChangeArrowheads="1"/>
          </p:cNvPicPr>
          <p:nvPr/>
        </p:nvPicPr>
        <p:blipFill>
          <a:blip r:embed="rId3" cstate="print"/>
          <a:srcRect/>
          <a:stretch>
            <a:fillRect/>
          </a:stretch>
        </p:blipFill>
        <p:spPr bwMode="auto">
          <a:xfrm>
            <a:off x="6207450" y="1520830"/>
            <a:ext cx="2555776" cy="2044407"/>
          </a:xfrm>
          <a:prstGeom prst="rect">
            <a:avLst/>
          </a:prstGeom>
          <a:noFill/>
        </p:spPr>
      </p:pic>
      <p:sp>
        <p:nvSpPr>
          <p:cNvPr id="7"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24</a:t>
            </a:fld>
            <a:endParaRPr lang="fi-FI"/>
          </a:p>
        </p:txBody>
      </p:sp>
    </p:spTree>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76672"/>
            <a:ext cx="7489824" cy="863376"/>
          </a:xfrm>
        </p:spPr>
        <p:txBody>
          <a:bodyPr/>
          <a:lstStyle/>
          <a:p>
            <a:r>
              <a:rPr lang="fi-FI" dirty="0" smtClean="0"/>
              <a:t>Ulkorakenteiden homeongelmat</a:t>
            </a:r>
            <a:endParaRPr lang="fi-FI" dirty="0"/>
          </a:p>
        </p:txBody>
      </p:sp>
      <p:sp>
        <p:nvSpPr>
          <p:cNvPr id="3" name="Content Placeholder 2"/>
          <p:cNvSpPr>
            <a:spLocks noGrp="1"/>
          </p:cNvSpPr>
          <p:nvPr>
            <p:ph idx="1"/>
          </p:nvPr>
        </p:nvSpPr>
        <p:spPr>
          <a:xfrm>
            <a:off x="4788024" y="1628775"/>
            <a:ext cx="3528889" cy="4392614"/>
          </a:xfrm>
        </p:spPr>
        <p:txBody>
          <a:bodyPr/>
          <a:lstStyle/>
          <a:p>
            <a:r>
              <a:rPr lang="fi-FI" dirty="0" smtClean="0"/>
              <a:t>Ulkorakenteet altistuvat ulkoilman kosteudelle, mikä jo sellaisenaan voi riittää homeen kasvulle.</a:t>
            </a:r>
          </a:p>
          <a:p>
            <a:endParaRPr lang="fi-FI" dirty="0" smtClean="0"/>
          </a:p>
          <a:p>
            <a:r>
              <a:rPr lang="fi-FI" dirty="0" smtClean="0"/>
              <a:t>Pieni lämpötilan nosto voi pelastaa tilanteen.</a:t>
            </a:r>
          </a:p>
          <a:p>
            <a:endParaRPr lang="fi-FI" dirty="0" smtClean="0"/>
          </a:p>
          <a:p>
            <a:r>
              <a:rPr lang="fi-FI" dirty="0" smtClean="0"/>
              <a:t>Rakenteiden ulkopinta altistuu sateille, jotka voivat tunkeutua virheellisten liitosten kautta sisään.</a:t>
            </a:r>
            <a:endParaRPr lang="fi-FI" dirty="0"/>
          </a:p>
        </p:txBody>
      </p:sp>
      <p:pic>
        <p:nvPicPr>
          <p:cNvPr id="146434" name="Picture 2"/>
          <p:cNvPicPr>
            <a:picLocks noChangeAspect="1" noChangeArrowheads="1"/>
          </p:cNvPicPr>
          <p:nvPr/>
        </p:nvPicPr>
        <p:blipFill>
          <a:blip r:embed="rId2" cstate="print"/>
          <a:srcRect/>
          <a:stretch>
            <a:fillRect/>
          </a:stretch>
        </p:blipFill>
        <p:spPr bwMode="auto">
          <a:xfrm>
            <a:off x="755576" y="1700808"/>
            <a:ext cx="3885034" cy="3984650"/>
          </a:xfrm>
          <a:prstGeom prst="rect">
            <a:avLst/>
          </a:prstGeom>
          <a:noFill/>
          <a:ln w="9525">
            <a:noFill/>
            <a:miter lim="800000"/>
            <a:headEnd/>
            <a:tailEnd/>
          </a:ln>
        </p:spPr>
      </p:pic>
      <p:sp>
        <p:nvSpPr>
          <p:cNvPr id="4" name="Dian numeron paikkamerkki 3"/>
          <p:cNvSpPr>
            <a:spLocks noGrp="1"/>
          </p:cNvSpPr>
          <p:nvPr>
            <p:ph type="sldNum" sz="quarter" idx="12"/>
          </p:nvPr>
        </p:nvSpPr>
        <p:spPr/>
        <p:txBody>
          <a:bodyPr/>
          <a:lstStyle/>
          <a:p>
            <a:fld id="{49246692-9764-4796-AF2E-897E79EBAFA7}" type="slidenum">
              <a:rPr lang="fi-FI" smtClean="0"/>
              <a:pPr/>
              <a:t>25</a:t>
            </a:fld>
            <a:endParaRPr lang="fi-FI"/>
          </a:p>
        </p:txBody>
      </p:sp>
    </p:spTree>
  </p:cSld>
  <p:clrMapOvr>
    <a:masterClrMapping/>
  </p:clrMapOvr>
  <p:transition spd="med">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04664"/>
            <a:ext cx="7489824" cy="863476"/>
          </a:xfrm>
        </p:spPr>
        <p:txBody>
          <a:bodyPr/>
          <a:lstStyle/>
          <a:p>
            <a:r>
              <a:rPr lang="fi-FI" dirty="0" smtClean="0"/>
              <a:t>Sisäpinnan paikallinen homekasvusto</a:t>
            </a:r>
            <a:endParaRPr lang="fi-FI" dirty="0"/>
          </a:p>
        </p:txBody>
      </p:sp>
      <p:pic>
        <p:nvPicPr>
          <p:cNvPr id="145410" name="Picture 2"/>
          <p:cNvPicPr>
            <a:picLocks noGrp="1" noChangeAspect="1" noChangeArrowheads="1"/>
          </p:cNvPicPr>
          <p:nvPr>
            <p:ph idx="1"/>
          </p:nvPr>
        </p:nvPicPr>
        <p:blipFill>
          <a:blip r:embed="rId2" cstate="print"/>
          <a:srcRect/>
          <a:stretch>
            <a:fillRect/>
          </a:stretch>
        </p:blipFill>
        <p:spPr bwMode="auto">
          <a:xfrm>
            <a:off x="552170" y="3816849"/>
            <a:ext cx="2956187" cy="2448272"/>
          </a:xfrm>
          <a:prstGeom prst="rect">
            <a:avLst/>
          </a:prstGeom>
          <a:noFill/>
          <a:ln w="9525">
            <a:noFill/>
            <a:miter lim="800000"/>
            <a:headEnd/>
            <a:tailEnd/>
          </a:ln>
        </p:spPr>
      </p:pic>
      <p:pic>
        <p:nvPicPr>
          <p:cNvPr id="145411" name="Picture 3"/>
          <p:cNvPicPr>
            <a:picLocks noChangeAspect="1" noChangeArrowheads="1"/>
          </p:cNvPicPr>
          <p:nvPr/>
        </p:nvPicPr>
        <p:blipFill>
          <a:blip r:embed="rId3" cstate="print"/>
          <a:srcRect/>
          <a:stretch>
            <a:fillRect/>
          </a:stretch>
        </p:blipFill>
        <p:spPr bwMode="auto">
          <a:xfrm>
            <a:off x="539552" y="1395519"/>
            <a:ext cx="2981424" cy="2393212"/>
          </a:xfrm>
          <a:prstGeom prst="rect">
            <a:avLst/>
          </a:prstGeom>
          <a:noFill/>
          <a:ln w="9525">
            <a:noFill/>
            <a:miter lim="800000"/>
            <a:headEnd/>
            <a:tailEnd/>
          </a:ln>
        </p:spPr>
      </p:pic>
      <p:sp>
        <p:nvSpPr>
          <p:cNvPr id="7" name="Content Placeholder 2"/>
          <p:cNvSpPr txBox="1">
            <a:spLocks/>
          </p:cNvSpPr>
          <p:nvPr/>
        </p:nvSpPr>
        <p:spPr>
          <a:xfrm>
            <a:off x="3563888" y="1641750"/>
            <a:ext cx="5400600" cy="4392614"/>
          </a:xfrm>
          <a:prstGeom prst="rect">
            <a:avLst/>
          </a:prstGeom>
        </p:spPr>
        <p:txBody>
          <a:bodyPr vert="horz" lIns="91440" tIns="45720" rIns="91440" bIns="45720" rtlCol="0">
            <a:normAutofit/>
          </a:bodyPr>
          <a:lstStyle/>
          <a:p>
            <a:pPr marL="190500" marR="0" lvl="0" indent="-190500" algn="l" defTabSz="914400" rtl="0" eaLnBrk="0" fontAlgn="auto" latinLnBrk="0" hangingPunct="0">
              <a:lnSpc>
                <a:spcPct val="100000"/>
              </a:lnSpc>
              <a:spcBef>
                <a:spcPct val="20000"/>
              </a:spcBef>
              <a:spcAft>
                <a:spcPts val="0"/>
              </a:spcAft>
              <a:buClr>
                <a:schemeClr val="accent2"/>
              </a:buClr>
              <a:buSzTx/>
              <a:buFontTx/>
              <a:buChar char="•"/>
              <a:tabLst/>
              <a:defRPr/>
            </a:pP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Sisäilman</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korkea</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kosteus</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ja</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paikallinen</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kylmäsilta</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aiheuttavat</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kosteuden</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paikallisen</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nousun</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niin</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että</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homeen</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kasvu</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käynnistyy</a:t>
            </a:r>
            <a:r>
              <a:rPr kumimoji="0" lang="en-GB" sz="2000" b="0" i="0" u="none" strike="noStrike" kern="1200" cap="none" spc="0" normalizeH="0" noProof="0" dirty="0" smtClean="0">
                <a:ln>
                  <a:noFill/>
                </a:ln>
                <a:solidFill>
                  <a:schemeClr val="tx1"/>
                </a:solidFill>
                <a:effectLst/>
                <a:uLnTx/>
                <a:uFillTx/>
                <a:latin typeface="+mn-lt"/>
                <a:ea typeface="+mn-ea"/>
                <a:cs typeface="+mn-cs"/>
              </a:rPr>
              <a:t>.</a:t>
            </a:r>
          </a:p>
          <a:p>
            <a:pPr marL="190500" marR="0" lvl="0" indent="-190500" algn="l" defTabSz="914400" rtl="0" eaLnBrk="0" fontAlgn="auto" latinLnBrk="0" hangingPunct="0">
              <a:lnSpc>
                <a:spcPct val="100000"/>
              </a:lnSpc>
              <a:spcBef>
                <a:spcPct val="20000"/>
              </a:spcBef>
              <a:spcAft>
                <a:spcPts val="0"/>
              </a:spcAft>
              <a:buClr>
                <a:schemeClr val="accent2"/>
              </a:buClr>
              <a:buSzTx/>
              <a:buFontTx/>
              <a:buChar char="•"/>
              <a:tabLst/>
              <a:defRPr/>
            </a:pPr>
            <a:endParaRPr lang="en-GB" sz="2000" baseline="0" dirty="0" smtClean="0"/>
          </a:p>
          <a:p>
            <a:pPr marL="190500" marR="0" lvl="0" indent="-190500" algn="l" defTabSz="914400" rtl="0" eaLnBrk="0" fontAlgn="auto" latinLnBrk="0" hangingPunct="0">
              <a:lnSpc>
                <a:spcPct val="100000"/>
              </a:lnSpc>
              <a:spcBef>
                <a:spcPct val="20000"/>
              </a:spcBef>
              <a:spcAft>
                <a:spcPts val="0"/>
              </a:spcAft>
              <a:buClr>
                <a:schemeClr val="accent2"/>
              </a:buClr>
              <a:buSzTx/>
              <a:buFontTx/>
              <a:buChar char="•"/>
              <a:tabLst/>
              <a:defRPr/>
            </a:pP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Kylmäsillan</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syy</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tässä</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tapauksessa</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on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eristeen</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puuttuminen</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ulkoseinän</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kulmasta</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tilanne</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tutkittu</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fiberoskoopilla</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a:t>
            </a:r>
          </a:p>
          <a:p>
            <a:pPr marL="190500" marR="0" lvl="0" indent="-190500" algn="l" defTabSz="914400" rtl="0" eaLnBrk="0" fontAlgn="auto" latinLnBrk="0" hangingPunct="0">
              <a:lnSpc>
                <a:spcPct val="100000"/>
              </a:lnSpc>
              <a:spcBef>
                <a:spcPct val="20000"/>
              </a:spcBef>
              <a:spcAft>
                <a:spcPts val="0"/>
              </a:spcAft>
              <a:buClr>
                <a:schemeClr val="accent2"/>
              </a:buClr>
              <a:buSzTx/>
              <a:buFontTx/>
              <a:buChar char="•"/>
              <a:tabLst/>
              <a:defRPr/>
            </a:pPr>
            <a:endParaRPr lang="en-GB" sz="2000" dirty="0" smtClean="0"/>
          </a:p>
          <a:p>
            <a:pPr marL="190500" marR="0" lvl="0" indent="-190500" algn="l" defTabSz="914400" rtl="0" eaLnBrk="0" fontAlgn="auto" latinLnBrk="0" hangingPunct="0">
              <a:lnSpc>
                <a:spcPct val="100000"/>
              </a:lnSpc>
              <a:spcBef>
                <a:spcPct val="20000"/>
              </a:spcBef>
              <a:spcAft>
                <a:spcPts val="0"/>
              </a:spcAft>
              <a:buClr>
                <a:schemeClr val="accent2"/>
              </a:buClr>
              <a:buSzTx/>
              <a:buFontTx/>
              <a:buChar char="•"/>
              <a:tabLst/>
              <a:defRPr/>
            </a:pP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Pintahomeen</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puhdistus</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ja</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eristeen</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korjaus</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on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riittävä</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toimenpide</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sisäilman</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ilmanvaihdon</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korjauksen</a:t>
            </a:r>
            <a:r>
              <a:rPr kumimoji="0" lang="en-GB" sz="2000" b="0" i="0" u="none" strike="noStrike" kern="1200" cap="none" spc="0" normalizeH="0" noProof="0" dirty="0" smtClean="0">
                <a:ln>
                  <a:noFill/>
                </a:ln>
                <a:solidFill>
                  <a:schemeClr val="tx1"/>
                </a:solidFill>
                <a:effectLst/>
                <a:uLnTx/>
                <a:uFillTx/>
                <a:latin typeface="+mn-lt"/>
                <a:ea typeface="+mn-ea"/>
                <a:cs typeface="+mn-cs"/>
              </a:rPr>
              <a:t> </a:t>
            </a:r>
            <a:r>
              <a:rPr kumimoji="0" lang="en-GB" sz="2000" b="0" i="0" u="none" strike="noStrike" kern="1200" cap="none" spc="0" normalizeH="0" noProof="0" dirty="0" err="1" smtClean="0">
                <a:ln>
                  <a:noFill/>
                </a:ln>
                <a:solidFill>
                  <a:schemeClr val="tx1"/>
                </a:solidFill>
                <a:effectLst/>
                <a:uLnTx/>
                <a:uFillTx/>
                <a:latin typeface="+mn-lt"/>
                <a:ea typeface="+mn-ea"/>
                <a:cs typeface="+mn-cs"/>
              </a:rPr>
              <a:t>ohessa</a:t>
            </a:r>
            <a:r>
              <a:rPr kumimoji="0" lang="en-GB" sz="2000" b="0" i="0" u="none" strike="noStrike" kern="1200" cap="none" spc="0" normalizeH="0" noProof="0" dirty="0" smtClean="0">
                <a:ln>
                  <a:noFill/>
                </a:ln>
                <a:solidFill>
                  <a:schemeClr val="tx1"/>
                </a:solidFill>
                <a:effectLst/>
                <a:uLnTx/>
                <a:uFillTx/>
                <a:latin typeface="+mn-lt"/>
                <a:ea typeface="+mn-ea"/>
                <a:cs typeface="+mn-cs"/>
              </a:rPr>
              <a:t>.</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a:r>
            <a:br>
              <a:rPr kumimoji="0" lang="en-GB" sz="2000" b="0" i="0" u="none" strike="noStrike" kern="1200" cap="none" spc="0" normalizeH="0" baseline="0" noProof="0" dirty="0" smtClean="0">
                <a:ln>
                  <a:noFill/>
                </a:ln>
                <a:solidFill>
                  <a:schemeClr val="tx1"/>
                </a:solidFill>
                <a:effectLst/>
                <a:uLnTx/>
                <a:uFillTx/>
                <a:latin typeface="+mn-lt"/>
                <a:ea typeface="+mn-ea"/>
                <a:cs typeface="+mn-cs"/>
              </a:rPr>
            </a:b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a:p>
            <a:pPr marL="266700" marR="0" lvl="0" indent="-266700" algn="l" defTabSz="914400" rtl="0" eaLnBrk="1" fontAlgn="auto" latinLnBrk="0" hangingPunct="1">
              <a:lnSpc>
                <a:spcPct val="100000"/>
              </a:lnSpc>
              <a:spcBef>
                <a:spcPct val="20000"/>
              </a:spcBef>
              <a:spcAft>
                <a:spcPts val="0"/>
              </a:spcAft>
              <a:buClr>
                <a:schemeClr val="accent2"/>
              </a:buClr>
              <a:buSzTx/>
              <a:buFont typeface="Arial" pitchFamily="34" charset="0"/>
              <a:buChar char="•"/>
              <a:tabLst/>
              <a:defRPr/>
            </a:pPr>
            <a:endParaRPr kumimoji="0" lang="fi-FI"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Dian numeron paikkamerkki 2"/>
          <p:cNvSpPr>
            <a:spLocks noGrp="1"/>
          </p:cNvSpPr>
          <p:nvPr>
            <p:ph type="sldNum" sz="quarter" idx="12"/>
          </p:nvPr>
        </p:nvSpPr>
        <p:spPr/>
        <p:txBody>
          <a:bodyPr/>
          <a:lstStyle/>
          <a:p>
            <a:fld id="{49246692-9764-4796-AF2E-897E79EBAFA7}" type="slidenum">
              <a:rPr lang="fi-FI" smtClean="0"/>
              <a:pPr/>
              <a:t>26</a:t>
            </a:fld>
            <a:endParaRPr lang="fi-FI"/>
          </a:p>
        </p:txBody>
      </p:sp>
    </p:spTree>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Märkätilat</a:t>
            </a:r>
            <a:r>
              <a:rPr lang="en-GB" dirty="0" smtClean="0"/>
              <a:t>: </a:t>
            </a:r>
            <a:r>
              <a:rPr lang="en-GB" dirty="0" err="1" smtClean="0"/>
              <a:t>saumat</a:t>
            </a:r>
            <a:r>
              <a:rPr lang="en-GB" dirty="0" smtClean="0"/>
              <a:t> tai </a:t>
            </a:r>
            <a:r>
              <a:rPr lang="en-GB" dirty="0" err="1" smtClean="0"/>
              <a:t>liitokset</a:t>
            </a:r>
            <a:r>
              <a:rPr lang="en-GB" dirty="0" smtClean="0"/>
              <a:t> </a:t>
            </a:r>
            <a:r>
              <a:rPr lang="en-GB" dirty="0" err="1" smtClean="0"/>
              <a:t>vuotavat</a:t>
            </a:r>
            <a:r>
              <a:rPr lang="en-GB" dirty="0" smtClean="0"/>
              <a:t>, </a:t>
            </a:r>
            <a:r>
              <a:rPr lang="en-GB" dirty="0" err="1" smtClean="0"/>
              <a:t>puutteelliset</a:t>
            </a:r>
            <a:r>
              <a:rPr lang="en-GB" dirty="0" smtClean="0"/>
              <a:t> </a:t>
            </a:r>
            <a:r>
              <a:rPr lang="en-GB" dirty="0" err="1" smtClean="0"/>
              <a:t>kosteuseristykset</a:t>
            </a:r>
            <a:r>
              <a:rPr lang="en-GB" dirty="0" smtClean="0"/>
              <a:t>, </a:t>
            </a:r>
            <a:r>
              <a:rPr lang="en-GB" dirty="0" err="1" smtClean="0"/>
              <a:t>putkivuodot</a:t>
            </a:r>
            <a:endParaRPr lang="fi-FI" dirty="0"/>
          </a:p>
        </p:txBody>
      </p:sp>
      <p:sp>
        <p:nvSpPr>
          <p:cNvPr id="3" name="Content Placeholder 2"/>
          <p:cNvSpPr>
            <a:spLocks noGrp="1"/>
          </p:cNvSpPr>
          <p:nvPr>
            <p:ph idx="1"/>
          </p:nvPr>
        </p:nvSpPr>
        <p:spPr>
          <a:xfrm>
            <a:off x="827089" y="1628775"/>
            <a:ext cx="4969047" cy="4392614"/>
          </a:xfrm>
        </p:spPr>
        <p:txBody>
          <a:bodyPr>
            <a:normAutofit/>
          </a:bodyPr>
          <a:lstStyle/>
          <a:p>
            <a:pPr marL="285750" indent="-285750" eaLnBrk="0" hangingPunct="0">
              <a:defRPr/>
            </a:pPr>
            <a:r>
              <a:rPr lang="en-GB" dirty="0" err="1" smtClean="0"/>
              <a:t>Sisäilman</a:t>
            </a:r>
            <a:r>
              <a:rPr lang="en-GB" dirty="0" smtClean="0"/>
              <a:t> </a:t>
            </a:r>
            <a:r>
              <a:rPr lang="en-GB" dirty="0" err="1" smtClean="0"/>
              <a:t>korkea</a:t>
            </a:r>
            <a:r>
              <a:rPr lang="en-GB" dirty="0" smtClean="0"/>
              <a:t> </a:t>
            </a:r>
            <a:r>
              <a:rPr lang="en-GB" dirty="0" err="1" smtClean="0"/>
              <a:t>kosteus</a:t>
            </a:r>
            <a:r>
              <a:rPr lang="en-GB" dirty="0" smtClean="0"/>
              <a:t> </a:t>
            </a:r>
            <a:r>
              <a:rPr lang="en-GB" dirty="0" err="1" smtClean="0"/>
              <a:t>tiivistyy</a:t>
            </a:r>
            <a:r>
              <a:rPr lang="en-GB" dirty="0" smtClean="0"/>
              <a:t> </a:t>
            </a:r>
            <a:r>
              <a:rPr lang="en-GB" dirty="0" err="1" smtClean="0"/>
              <a:t>pintoihin</a:t>
            </a:r>
            <a:r>
              <a:rPr lang="en-GB" dirty="0" smtClean="0"/>
              <a:t> </a:t>
            </a:r>
            <a:r>
              <a:rPr lang="en-GB" dirty="0" smtClean="0">
                <a:sym typeface="Wingdings" panose="05000000000000000000" pitchFamily="2" charset="2"/>
              </a:rPr>
              <a:t></a:t>
            </a:r>
            <a:r>
              <a:rPr lang="en-GB" dirty="0" smtClean="0"/>
              <a:t> </a:t>
            </a:r>
            <a:r>
              <a:rPr lang="en-GB" dirty="0" err="1" smtClean="0"/>
              <a:t>pinnassa</a:t>
            </a:r>
            <a:r>
              <a:rPr lang="en-GB" dirty="0" smtClean="0"/>
              <a:t> </a:t>
            </a:r>
            <a:r>
              <a:rPr lang="en-GB" dirty="0" err="1" smtClean="0"/>
              <a:t>mikrobikasvua</a:t>
            </a:r>
            <a:r>
              <a:rPr lang="en-GB" dirty="0" smtClean="0"/>
              <a:t/>
            </a:r>
            <a:br>
              <a:rPr lang="en-GB" dirty="0" smtClean="0"/>
            </a:br>
            <a:r>
              <a:rPr lang="en-GB" dirty="0" err="1" smtClean="0"/>
              <a:t>Orgaaninen</a:t>
            </a:r>
            <a:r>
              <a:rPr lang="en-GB" dirty="0" smtClean="0"/>
              <a:t> </a:t>
            </a:r>
            <a:r>
              <a:rPr lang="en-GB" dirty="0" err="1" smtClean="0"/>
              <a:t>lika</a:t>
            </a:r>
            <a:r>
              <a:rPr lang="en-GB" dirty="0" smtClean="0"/>
              <a:t> </a:t>
            </a:r>
            <a:r>
              <a:rPr lang="en-GB" dirty="0" err="1" smtClean="0"/>
              <a:t>hyvä</a:t>
            </a:r>
            <a:r>
              <a:rPr lang="en-GB" dirty="0" smtClean="0"/>
              <a:t> </a:t>
            </a:r>
            <a:r>
              <a:rPr lang="en-GB" dirty="0" err="1" smtClean="0"/>
              <a:t>kasvualusta</a:t>
            </a:r>
            <a:r>
              <a:rPr lang="en-GB" dirty="0" smtClean="0"/>
              <a:t> </a:t>
            </a:r>
            <a:r>
              <a:rPr lang="en-GB" dirty="0" err="1" smtClean="0"/>
              <a:t>mikrobeille</a:t>
            </a:r>
            <a:r>
              <a:rPr lang="en-GB" dirty="0" smtClean="0"/>
              <a:t> </a:t>
            </a:r>
          </a:p>
          <a:p>
            <a:pPr marL="285750" indent="-285750" eaLnBrk="0" hangingPunct="0">
              <a:defRPr/>
            </a:pPr>
            <a:endParaRPr lang="en-GB" dirty="0" smtClean="0"/>
          </a:p>
          <a:p>
            <a:pPr marL="285750" indent="-285750" eaLnBrk="0" hangingPunct="0">
              <a:defRPr/>
            </a:pPr>
            <a:r>
              <a:rPr lang="en-GB" dirty="0" err="1" smtClean="0"/>
              <a:t>Vesi</a:t>
            </a:r>
            <a:r>
              <a:rPr lang="en-GB" dirty="0" smtClean="0"/>
              <a:t> </a:t>
            </a:r>
            <a:r>
              <a:rPr lang="en-GB" dirty="0" err="1" smtClean="0"/>
              <a:t>siirtyy</a:t>
            </a:r>
            <a:r>
              <a:rPr lang="en-GB" dirty="0" smtClean="0"/>
              <a:t> </a:t>
            </a:r>
            <a:r>
              <a:rPr lang="en-GB" dirty="0" err="1" smtClean="0"/>
              <a:t>alempiin</a:t>
            </a:r>
            <a:r>
              <a:rPr lang="en-GB" dirty="0" smtClean="0"/>
              <a:t> </a:t>
            </a:r>
            <a:r>
              <a:rPr lang="en-GB" dirty="0" err="1" smtClean="0"/>
              <a:t>rakennusosiin</a:t>
            </a:r>
            <a:r>
              <a:rPr lang="en-GB" dirty="0" smtClean="0"/>
              <a:t> ja </a:t>
            </a:r>
            <a:r>
              <a:rPr lang="en-GB" dirty="0" err="1" smtClean="0"/>
              <a:t>vioittaa</a:t>
            </a:r>
            <a:r>
              <a:rPr lang="en-GB" dirty="0" smtClean="0"/>
              <a:t> </a:t>
            </a:r>
            <a:r>
              <a:rPr lang="en-GB" dirty="0" err="1" smtClean="0"/>
              <a:t>myös</a:t>
            </a:r>
            <a:r>
              <a:rPr lang="en-GB" dirty="0" smtClean="0"/>
              <a:t> </a:t>
            </a:r>
            <a:r>
              <a:rPr lang="en-GB" dirty="0" err="1" smtClean="0"/>
              <a:t>kuivia</a:t>
            </a:r>
            <a:r>
              <a:rPr lang="en-GB" dirty="0" smtClean="0"/>
              <a:t> </a:t>
            </a:r>
            <a:r>
              <a:rPr lang="en-GB" dirty="0" err="1" smtClean="0"/>
              <a:t>rakenteita</a:t>
            </a:r>
            <a:r>
              <a:rPr lang="en-GB" dirty="0" smtClean="0"/>
              <a:t> </a:t>
            </a:r>
            <a:r>
              <a:rPr lang="en-GB" dirty="0" smtClean="0">
                <a:sym typeface="Wingdings" panose="05000000000000000000" pitchFamily="2" charset="2"/>
              </a:rPr>
              <a:t></a:t>
            </a:r>
            <a:r>
              <a:rPr lang="en-GB" dirty="0" smtClean="0"/>
              <a:t> </a:t>
            </a:r>
            <a:r>
              <a:rPr lang="en-GB" dirty="0" err="1" smtClean="0"/>
              <a:t>vaurioiden</a:t>
            </a:r>
            <a:r>
              <a:rPr lang="en-GB" dirty="0" smtClean="0"/>
              <a:t> </a:t>
            </a:r>
            <a:r>
              <a:rPr lang="en-GB" dirty="0" err="1" smtClean="0"/>
              <a:t>leviäminen</a:t>
            </a:r>
            <a:r>
              <a:rPr lang="en-GB" dirty="0" smtClean="0"/>
              <a:t> </a:t>
            </a:r>
            <a:r>
              <a:rPr lang="en-GB" dirty="0" err="1" smtClean="0"/>
              <a:t>rakenteen</a:t>
            </a:r>
            <a:r>
              <a:rPr lang="en-GB" dirty="0" smtClean="0"/>
              <a:t> </a:t>
            </a:r>
            <a:r>
              <a:rPr lang="en-GB" dirty="0" err="1" smtClean="0"/>
              <a:t>alimmissa</a:t>
            </a:r>
            <a:r>
              <a:rPr lang="en-GB" dirty="0" smtClean="0"/>
              <a:t> </a:t>
            </a:r>
            <a:r>
              <a:rPr lang="en-GB" dirty="0" err="1" smtClean="0"/>
              <a:t>osissa</a:t>
            </a:r>
            <a:r>
              <a:rPr lang="en-GB" dirty="0" smtClean="0"/>
              <a:t> (</a:t>
            </a:r>
            <a:r>
              <a:rPr lang="en-GB" dirty="0" err="1" smtClean="0"/>
              <a:t>ei</a:t>
            </a:r>
            <a:r>
              <a:rPr lang="en-GB" dirty="0" smtClean="0"/>
              <a:t> </a:t>
            </a:r>
            <a:r>
              <a:rPr lang="en-GB" dirty="0" err="1" smtClean="0"/>
              <a:t>aina</a:t>
            </a:r>
            <a:r>
              <a:rPr lang="en-GB" dirty="0" smtClean="0"/>
              <a:t> </a:t>
            </a:r>
            <a:r>
              <a:rPr lang="en-GB" dirty="0" err="1" smtClean="0"/>
              <a:t>näkyvissä</a:t>
            </a:r>
            <a:r>
              <a:rPr lang="en-GB" dirty="0" smtClean="0"/>
              <a:t>)</a:t>
            </a:r>
          </a:p>
          <a:p>
            <a:pPr marL="285750" indent="-285750" eaLnBrk="0" hangingPunct="0">
              <a:defRPr/>
            </a:pPr>
            <a:endParaRPr lang="en-GB" dirty="0" smtClean="0"/>
          </a:p>
          <a:p>
            <a:pPr marL="285750" indent="-285750" eaLnBrk="0" hangingPunct="0">
              <a:defRPr/>
            </a:pPr>
            <a:r>
              <a:rPr lang="en-GB" dirty="0" err="1" smtClean="0"/>
              <a:t>Kasvustot</a:t>
            </a:r>
            <a:r>
              <a:rPr lang="en-GB" dirty="0" smtClean="0"/>
              <a:t> </a:t>
            </a:r>
            <a:r>
              <a:rPr lang="en-GB" dirty="0" err="1" smtClean="0"/>
              <a:t>ja</a:t>
            </a:r>
            <a:r>
              <a:rPr lang="en-GB" dirty="0" smtClean="0"/>
              <a:t> </a:t>
            </a:r>
            <a:r>
              <a:rPr lang="en-GB" dirty="0" err="1" smtClean="0"/>
              <a:t>vauriot</a:t>
            </a:r>
            <a:r>
              <a:rPr lang="en-GB" dirty="0" smtClean="0"/>
              <a:t> </a:t>
            </a:r>
            <a:r>
              <a:rPr lang="en-GB" dirty="0" err="1" smtClean="0"/>
              <a:t>usein</a:t>
            </a:r>
            <a:r>
              <a:rPr lang="en-GB" dirty="0" smtClean="0"/>
              <a:t> </a:t>
            </a:r>
            <a:r>
              <a:rPr lang="en-GB" dirty="0" err="1" smtClean="0"/>
              <a:t>homesieniä</a:t>
            </a:r>
            <a:r>
              <a:rPr lang="en-GB" dirty="0" smtClean="0"/>
              <a:t>, </a:t>
            </a:r>
            <a:r>
              <a:rPr lang="en-GB" dirty="0" err="1" smtClean="0"/>
              <a:t>bakteereja</a:t>
            </a:r>
            <a:r>
              <a:rPr lang="en-GB" dirty="0" smtClean="0"/>
              <a:t>, </a:t>
            </a:r>
            <a:r>
              <a:rPr lang="en-GB" dirty="0" err="1" smtClean="0"/>
              <a:t>katkolahoa</a:t>
            </a:r>
            <a:r>
              <a:rPr lang="en-GB" dirty="0" smtClean="0"/>
              <a:t>, </a:t>
            </a:r>
            <a:r>
              <a:rPr lang="en-GB" dirty="0" err="1" smtClean="0"/>
              <a:t>ruskolahoa</a:t>
            </a:r>
            <a:endParaRPr lang="en-GB" dirty="0" smtClean="0"/>
          </a:p>
          <a:p>
            <a:pPr marL="285750" indent="-285750" eaLnBrk="0" hangingPunct="0">
              <a:buNone/>
              <a:defRPr/>
            </a:pPr>
            <a:endParaRPr lang="en-GB" dirty="0" smtClean="0"/>
          </a:p>
          <a:p>
            <a:endParaRPr lang="fi-FI" dirty="0"/>
          </a:p>
        </p:txBody>
      </p:sp>
      <p:pic>
        <p:nvPicPr>
          <p:cNvPr id="4" name="Picture 5" descr="Hannu 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1772816"/>
            <a:ext cx="2031023"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27</a:t>
            </a:fld>
            <a:endParaRPr lang="fi-FI"/>
          </a:p>
        </p:txBody>
      </p:sp>
    </p:spTree>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23528" y="404664"/>
            <a:ext cx="8158734" cy="864096"/>
          </a:xfrm>
        </p:spPr>
        <p:txBody>
          <a:bodyPr>
            <a:noAutofit/>
          </a:bodyPr>
          <a:lstStyle/>
          <a:p>
            <a:r>
              <a:rPr lang="en-GB" sz="2800" dirty="0" err="1" smtClean="0"/>
              <a:t>Puu</a:t>
            </a:r>
            <a:r>
              <a:rPr lang="en-GB" sz="2800" dirty="0" smtClean="0"/>
              <a:t> </a:t>
            </a:r>
            <a:r>
              <a:rPr lang="en-GB" sz="2800" dirty="0" err="1" smtClean="0"/>
              <a:t>maakosketuksessa</a:t>
            </a:r>
            <a:r>
              <a:rPr lang="en-GB" sz="2800" dirty="0" smtClean="0"/>
              <a:t> tai </a:t>
            </a:r>
            <a:r>
              <a:rPr lang="en-GB" sz="2800" dirty="0" err="1" smtClean="0"/>
              <a:t>vakavat</a:t>
            </a:r>
            <a:r>
              <a:rPr lang="en-GB" sz="2800" dirty="0" smtClean="0"/>
              <a:t> </a:t>
            </a:r>
            <a:r>
              <a:rPr lang="en-GB" sz="2800" dirty="0" err="1" smtClean="0"/>
              <a:t>kosteusvauriot</a:t>
            </a:r>
            <a:r>
              <a:rPr lang="en-GB" sz="2800" dirty="0" smtClean="0"/>
              <a:t>, mm. </a:t>
            </a:r>
            <a:r>
              <a:rPr lang="en-GB" sz="2800" dirty="0" err="1" smtClean="0"/>
              <a:t>lattiasienivauriot</a:t>
            </a:r>
            <a:endParaRPr lang="en-GB" sz="2800" dirty="0" smtClean="0"/>
          </a:p>
        </p:txBody>
      </p:sp>
      <p:sp>
        <p:nvSpPr>
          <p:cNvPr id="36867" name="Rectangle 3"/>
          <p:cNvSpPr>
            <a:spLocks noGrp="1" noChangeArrowheads="1"/>
          </p:cNvSpPr>
          <p:nvPr>
            <p:ph type="body" idx="1"/>
          </p:nvPr>
        </p:nvSpPr>
        <p:spPr>
          <a:xfrm>
            <a:off x="323528" y="1412776"/>
            <a:ext cx="4320480" cy="4968551"/>
          </a:xfrm>
        </p:spPr>
        <p:txBody>
          <a:bodyPr>
            <a:noAutofit/>
          </a:bodyPr>
          <a:lstStyle/>
          <a:p>
            <a:r>
              <a:rPr lang="en-GB" b="1" dirty="0" err="1" smtClean="0"/>
              <a:t>Tyypilliset</a:t>
            </a:r>
            <a:r>
              <a:rPr lang="en-GB" b="1" dirty="0" smtClean="0"/>
              <a:t> </a:t>
            </a:r>
            <a:r>
              <a:rPr lang="en-GB" b="1" dirty="0" err="1" smtClean="0"/>
              <a:t>sienet</a:t>
            </a:r>
            <a:r>
              <a:rPr lang="en-GB" b="1" dirty="0" smtClean="0"/>
              <a:t>: </a:t>
            </a:r>
            <a:r>
              <a:rPr lang="en-GB" dirty="0" smtClean="0"/>
              <a:t/>
            </a:r>
            <a:br>
              <a:rPr lang="en-GB" dirty="0" smtClean="0"/>
            </a:br>
            <a:r>
              <a:rPr lang="en-GB" b="1" dirty="0" err="1" smtClean="0"/>
              <a:t>Lattiasieni</a:t>
            </a:r>
            <a:r>
              <a:rPr lang="en-GB" b="1" dirty="0" smtClean="0"/>
              <a:t> (</a:t>
            </a:r>
            <a:r>
              <a:rPr lang="en-GB" b="1" i="1" dirty="0" err="1" smtClean="0"/>
              <a:t>Serpula</a:t>
            </a:r>
            <a:r>
              <a:rPr lang="en-GB" b="1" i="1" dirty="0" smtClean="0"/>
              <a:t> </a:t>
            </a:r>
            <a:r>
              <a:rPr lang="en-GB" b="1" i="1" dirty="0" err="1" smtClean="0"/>
              <a:t>lacrymans</a:t>
            </a:r>
            <a:r>
              <a:rPr lang="en-GB" b="1" dirty="0" smtClean="0"/>
              <a:t>)</a:t>
            </a:r>
            <a:br>
              <a:rPr lang="en-GB" b="1" dirty="0" smtClean="0"/>
            </a:br>
            <a:r>
              <a:rPr lang="en-GB" i="1" dirty="0" err="1" smtClean="0"/>
              <a:t>Poria</a:t>
            </a:r>
            <a:r>
              <a:rPr lang="en-GB" i="1" dirty="0" smtClean="0"/>
              <a:t> placenta</a:t>
            </a:r>
            <a:br>
              <a:rPr lang="en-GB" i="1" dirty="0" smtClean="0"/>
            </a:br>
            <a:r>
              <a:rPr lang="en-GB" i="1" dirty="0" err="1" smtClean="0"/>
              <a:t>Coniophora</a:t>
            </a:r>
            <a:r>
              <a:rPr lang="en-GB" i="1" dirty="0" smtClean="0"/>
              <a:t> </a:t>
            </a:r>
            <a:r>
              <a:rPr lang="en-GB" i="1" dirty="0" err="1" smtClean="0"/>
              <a:t>puteana</a:t>
            </a:r>
            <a:r>
              <a:rPr lang="en-GB" i="1" dirty="0" smtClean="0"/>
              <a:t/>
            </a:r>
            <a:br>
              <a:rPr lang="en-GB" i="1" dirty="0" smtClean="0"/>
            </a:br>
            <a:r>
              <a:rPr lang="en-GB" i="1" dirty="0" err="1" smtClean="0"/>
              <a:t>Leucogyrophana</a:t>
            </a:r>
            <a:r>
              <a:rPr lang="en-GB" i="1" dirty="0" smtClean="0"/>
              <a:t> </a:t>
            </a:r>
          </a:p>
          <a:p>
            <a:endParaRPr lang="en-GB" dirty="0" smtClean="0"/>
          </a:p>
          <a:p>
            <a:r>
              <a:rPr lang="en-GB" b="1" dirty="0" err="1" smtClean="0"/>
              <a:t>Usein</a:t>
            </a:r>
            <a:r>
              <a:rPr lang="en-GB" b="1" dirty="0" smtClean="0"/>
              <a:t> </a:t>
            </a:r>
            <a:r>
              <a:rPr lang="en-GB" b="1" dirty="0" err="1" smtClean="0"/>
              <a:t>myös</a:t>
            </a:r>
            <a:r>
              <a:rPr lang="en-GB" b="1" dirty="0" smtClean="0"/>
              <a:t> </a:t>
            </a:r>
            <a:r>
              <a:rPr lang="en-GB" b="1" dirty="0" err="1" smtClean="0"/>
              <a:t>mikrobeja</a:t>
            </a:r>
            <a:r>
              <a:rPr lang="en-GB" b="1" dirty="0" smtClean="0"/>
              <a:t> ja </a:t>
            </a:r>
            <a:r>
              <a:rPr lang="en-GB" b="1" dirty="0" err="1" smtClean="0"/>
              <a:t>sieniä</a:t>
            </a:r>
            <a:r>
              <a:rPr lang="en-GB" dirty="0" smtClean="0"/>
              <a:t/>
            </a:r>
            <a:br>
              <a:rPr lang="en-GB" dirty="0" smtClean="0"/>
            </a:br>
            <a:r>
              <a:rPr lang="en-GB" dirty="0" err="1" smtClean="0"/>
              <a:t>Bakteereja</a:t>
            </a:r>
            <a:r>
              <a:rPr lang="en-GB" dirty="0" smtClean="0"/>
              <a:t/>
            </a:r>
            <a:br>
              <a:rPr lang="en-GB" dirty="0" smtClean="0"/>
            </a:br>
            <a:r>
              <a:rPr lang="en-GB" dirty="0" err="1" smtClean="0"/>
              <a:t>Homesieniä</a:t>
            </a:r>
            <a:r>
              <a:rPr lang="en-GB" dirty="0"/>
              <a:t> </a:t>
            </a:r>
            <a:r>
              <a:rPr lang="en-GB" dirty="0" smtClean="0"/>
              <a:t>(mm. </a:t>
            </a:r>
            <a:r>
              <a:rPr lang="en-GB" i="1" dirty="0" smtClean="0"/>
              <a:t>Trichoderma</a:t>
            </a:r>
            <a:r>
              <a:rPr lang="en-GB" dirty="0" smtClean="0"/>
              <a:t>)</a:t>
            </a:r>
            <a:br>
              <a:rPr lang="en-GB" dirty="0" smtClean="0"/>
            </a:br>
            <a:r>
              <a:rPr lang="en-GB" dirty="0" err="1" smtClean="0"/>
              <a:t>Muut</a:t>
            </a:r>
            <a:r>
              <a:rPr lang="en-GB" dirty="0" smtClean="0"/>
              <a:t> </a:t>
            </a:r>
            <a:r>
              <a:rPr lang="en-GB" dirty="0" err="1" smtClean="0"/>
              <a:t>lahottajatyypit</a:t>
            </a:r>
            <a:r>
              <a:rPr lang="en-GB" dirty="0" smtClean="0"/>
              <a:t>:</a:t>
            </a:r>
            <a:r>
              <a:rPr lang="en-GB" dirty="0"/>
              <a:t> </a:t>
            </a:r>
            <a:r>
              <a:rPr lang="en-GB" dirty="0" err="1" smtClean="0"/>
              <a:t>etenkin</a:t>
            </a:r>
            <a:r>
              <a:rPr lang="en-GB" dirty="0" smtClean="0"/>
              <a:t> </a:t>
            </a:r>
            <a:r>
              <a:rPr lang="en-GB" dirty="0" err="1" smtClean="0"/>
              <a:t>katkolaho</a:t>
            </a:r>
            <a:endParaRPr lang="en-GB" dirty="0" smtClean="0"/>
          </a:p>
          <a:p>
            <a:endParaRPr lang="en-GB" dirty="0" smtClean="0"/>
          </a:p>
          <a:p>
            <a:r>
              <a:rPr lang="en-GB" dirty="0" err="1" smtClean="0"/>
              <a:t>Myös</a:t>
            </a:r>
            <a:r>
              <a:rPr lang="en-GB" dirty="0" smtClean="0"/>
              <a:t> </a:t>
            </a:r>
            <a:r>
              <a:rPr lang="en-GB" dirty="0" err="1" smtClean="0"/>
              <a:t>hyönteisiä</a:t>
            </a:r>
            <a:r>
              <a:rPr lang="en-GB" dirty="0" smtClean="0"/>
              <a:t/>
            </a:r>
            <a:br>
              <a:rPr lang="en-GB" dirty="0" smtClean="0"/>
            </a:br>
            <a:r>
              <a:rPr lang="en-GB" dirty="0" smtClean="0"/>
              <a:t>mm. </a:t>
            </a:r>
            <a:r>
              <a:rPr lang="en-GB" dirty="0" err="1" smtClean="0"/>
              <a:t>kuolemankello</a:t>
            </a:r>
            <a:endParaRPr lang="en-GB" dirty="0" smtClean="0"/>
          </a:p>
          <a:p>
            <a:endParaRPr lang="en-GB" dirty="0" smtClean="0"/>
          </a:p>
        </p:txBody>
      </p:sp>
      <p:pic>
        <p:nvPicPr>
          <p:cNvPr id="36868" name="Picture 4" descr="Hannu 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803291"/>
            <a:ext cx="3257550" cy="239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Hannu 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343913"/>
            <a:ext cx="3257550"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28</a:t>
            </a:fld>
            <a:endParaRPr lang="fi-FI"/>
          </a:p>
        </p:txBody>
      </p:sp>
    </p:spTree>
    <p:extLst>
      <p:ext uri="{BB962C8B-B14F-4D97-AF65-F5344CB8AC3E}">
        <p14:creationId xmlns:p14="http://schemas.microsoft.com/office/powerpoint/2010/main" val="483455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1520" y="260648"/>
            <a:ext cx="8892480" cy="864295"/>
          </a:xfrm>
        </p:spPr>
        <p:txBody>
          <a:bodyPr>
            <a:noAutofit/>
          </a:bodyPr>
          <a:lstStyle/>
          <a:p>
            <a:pPr eaLnBrk="1" hangingPunct="1"/>
            <a:r>
              <a:rPr lang="en-GB" sz="2800" dirty="0" err="1" smtClean="0"/>
              <a:t>Pahimmat</a:t>
            </a:r>
            <a:r>
              <a:rPr lang="en-GB" sz="2800" dirty="0" smtClean="0"/>
              <a:t> </a:t>
            </a:r>
            <a:r>
              <a:rPr lang="en-GB" sz="2800" dirty="0" err="1" smtClean="0"/>
              <a:t>vauriot</a:t>
            </a:r>
            <a:r>
              <a:rPr lang="en-GB" sz="2800" dirty="0" smtClean="0"/>
              <a:t> </a:t>
            </a:r>
            <a:r>
              <a:rPr lang="en-GB" sz="2800" dirty="0" err="1" smtClean="0"/>
              <a:t>johtuvat</a:t>
            </a:r>
            <a:r>
              <a:rPr lang="en-GB" sz="2800" dirty="0" smtClean="0"/>
              <a:t> </a:t>
            </a:r>
            <a:r>
              <a:rPr lang="en-GB" sz="2800" dirty="0" err="1" smtClean="0"/>
              <a:t>pitkäaikaisesta</a:t>
            </a:r>
            <a:r>
              <a:rPr lang="en-GB" sz="2800" dirty="0" smtClean="0"/>
              <a:t> </a:t>
            </a:r>
            <a:r>
              <a:rPr lang="en-GB" sz="2800" dirty="0" err="1" smtClean="0"/>
              <a:t>kosteuskuormasta</a:t>
            </a:r>
            <a:r>
              <a:rPr lang="en-GB" sz="2800" dirty="0" smtClean="0"/>
              <a:t> </a:t>
            </a:r>
            <a:r>
              <a:rPr lang="en-GB" sz="2800" dirty="0" err="1" smtClean="0"/>
              <a:t>rakenteissa</a:t>
            </a:r>
            <a:endParaRPr lang="en-GB" sz="2800" dirty="0" smtClean="0"/>
          </a:p>
        </p:txBody>
      </p:sp>
      <p:sp>
        <p:nvSpPr>
          <p:cNvPr id="16387" name="Rectangle 3"/>
          <p:cNvSpPr>
            <a:spLocks noGrp="1" noChangeArrowheads="1"/>
          </p:cNvSpPr>
          <p:nvPr>
            <p:ph type="body" idx="1"/>
          </p:nvPr>
        </p:nvSpPr>
        <p:spPr>
          <a:xfrm>
            <a:off x="179512" y="2492896"/>
            <a:ext cx="5400600" cy="4031803"/>
          </a:xfrm>
        </p:spPr>
        <p:txBody>
          <a:bodyPr>
            <a:normAutofit/>
          </a:bodyPr>
          <a:lstStyle/>
          <a:p>
            <a:pPr eaLnBrk="1" hangingPunct="1"/>
            <a:r>
              <a:rPr lang="en-GB" b="1" dirty="0" err="1" smtClean="0"/>
              <a:t>Lattiasienen</a:t>
            </a:r>
            <a:r>
              <a:rPr lang="en-GB" dirty="0" smtClean="0"/>
              <a:t> (</a:t>
            </a:r>
            <a:r>
              <a:rPr lang="en-GB" i="1" dirty="0" err="1" smtClean="0"/>
              <a:t>Serpula</a:t>
            </a:r>
            <a:r>
              <a:rPr lang="en-GB" i="1" dirty="0" smtClean="0"/>
              <a:t> </a:t>
            </a:r>
            <a:r>
              <a:rPr lang="en-GB" i="1" dirty="0" err="1" smtClean="0"/>
              <a:t>lacrymans</a:t>
            </a:r>
            <a:r>
              <a:rPr lang="en-GB" dirty="0" smtClean="0"/>
              <a:t>)  </a:t>
            </a:r>
            <a:r>
              <a:rPr lang="en-GB" dirty="0" err="1" smtClean="0"/>
              <a:t>aiheuttama</a:t>
            </a:r>
            <a:r>
              <a:rPr lang="en-GB" dirty="0" smtClean="0"/>
              <a:t> </a:t>
            </a:r>
            <a:r>
              <a:rPr lang="en-GB" dirty="0" err="1" smtClean="0"/>
              <a:t>vaurio</a:t>
            </a:r>
            <a:r>
              <a:rPr lang="en-GB" dirty="0" smtClean="0"/>
              <a:t>: </a:t>
            </a:r>
            <a:r>
              <a:rPr lang="en-GB" b="1" dirty="0" err="1" smtClean="0"/>
              <a:t>rakennus</a:t>
            </a:r>
            <a:r>
              <a:rPr lang="en-GB" b="1" dirty="0" smtClean="0"/>
              <a:t> on </a:t>
            </a:r>
            <a:r>
              <a:rPr lang="en-GB" b="1" dirty="0" err="1" smtClean="0"/>
              <a:t>usein</a:t>
            </a:r>
            <a:r>
              <a:rPr lang="en-GB" b="1" dirty="0" smtClean="0"/>
              <a:t> ns. </a:t>
            </a:r>
            <a:r>
              <a:rPr lang="en-GB" b="1" dirty="0" err="1" smtClean="0"/>
              <a:t>monivammainen</a:t>
            </a:r>
            <a:r>
              <a:rPr lang="en-GB" b="1" dirty="0" smtClean="0"/>
              <a:t> , </a:t>
            </a:r>
            <a:r>
              <a:rPr lang="en-GB" b="1" dirty="0" err="1" smtClean="0"/>
              <a:t>jossa</a:t>
            </a:r>
            <a:r>
              <a:rPr lang="en-GB" b="1" dirty="0" smtClean="0"/>
              <a:t> on </a:t>
            </a:r>
          </a:p>
          <a:p>
            <a:pPr eaLnBrk="1" hangingPunct="1"/>
            <a:r>
              <a:rPr lang="en-GB" b="1" dirty="0" err="1" smtClean="0"/>
              <a:t>Myös</a:t>
            </a:r>
            <a:r>
              <a:rPr lang="en-GB" b="1" dirty="0" smtClean="0"/>
              <a:t> </a:t>
            </a:r>
            <a:r>
              <a:rPr lang="en-GB" b="1" dirty="0" err="1" smtClean="0"/>
              <a:t>muita</a:t>
            </a:r>
            <a:r>
              <a:rPr lang="en-GB" b="1" dirty="0" smtClean="0"/>
              <a:t> </a:t>
            </a:r>
            <a:r>
              <a:rPr lang="en-GB" b="1" dirty="0" err="1" smtClean="0"/>
              <a:t>lahottajasieniä</a:t>
            </a:r>
            <a:r>
              <a:rPr lang="en-GB" b="1" dirty="0" smtClean="0"/>
              <a:t>: </a:t>
            </a:r>
            <a:r>
              <a:rPr lang="en-GB" dirty="0" smtClean="0"/>
              <a:t/>
            </a:r>
            <a:br>
              <a:rPr lang="en-GB" dirty="0" smtClean="0"/>
            </a:br>
            <a:r>
              <a:rPr lang="en-GB" dirty="0" smtClean="0"/>
              <a:t>   </a:t>
            </a:r>
            <a:r>
              <a:rPr lang="en-GB" i="1" dirty="0" err="1" smtClean="0"/>
              <a:t>Poria</a:t>
            </a:r>
            <a:r>
              <a:rPr lang="en-GB" i="1" dirty="0" smtClean="0"/>
              <a:t> placenta</a:t>
            </a:r>
            <a:br>
              <a:rPr lang="en-GB" i="1" dirty="0" smtClean="0"/>
            </a:br>
            <a:r>
              <a:rPr lang="en-GB" i="1" dirty="0" smtClean="0"/>
              <a:t>   </a:t>
            </a:r>
            <a:r>
              <a:rPr lang="en-GB" i="1" dirty="0" err="1" smtClean="0"/>
              <a:t>Coniophora</a:t>
            </a:r>
            <a:r>
              <a:rPr lang="en-GB" i="1" dirty="0" smtClean="0"/>
              <a:t> </a:t>
            </a:r>
            <a:r>
              <a:rPr lang="en-GB" i="1" dirty="0" err="1" smtClean="0"/>
              <a:t>puteana</a:t>
            </a:r>
            <a:r>
              <a:rPr lang="en-GB" i="1" dirty="0" smtClean="0"/>
              <a:t/>
            </a:r>
            <a:br>
              <a:rPr lang="en-GB" i="1" dirty="0" smtClean="0"/>
            </a:br>
            <a:r>
              <a:rPr lang="en-GB" i="1" dirty="0" smtClean="0"/>
              <a:t>   </a:t>
            </a:r>
            <a:r>
              <a:rPr lang="en-GB" i="1" dirty="0" err="1" smtClean="0"/>
              <a:t>Leucogyrophana</a:t>
            </a:r>
            <a:r>
              <a:rPr lang="en-GB" i="1" dirty="0" smtClean="0"/>
              <a:t> </a:t>
            </a:r>
          </a:p>
          <a:p>
            <a:pPr eaLnBrk="1" hangingPunct="1"/>
            <a:r>
              <a:rPr lang="en-GB" b="1" dirty="0" err="1" smtClean="0"/>
              <a:t>Hyönteiset</a:t>
            </a:r>
            <a:r>
              <a:rPr lang="en-GB" b="1" dirty="0" smtClean="0"/>
              <a:t> </a:t>
            </a:r>
            <a:r>
              <a:rPr lang="en-GB" dirty="0" err="1" smtClean="0"/>
              <a:t>ja</a:t>
            </a:r>
            <a:r>
              <a:rPr lang="en-GB" dirty="0" smtClean="0"/>
              <a:t> </a:t>
            </a:r>
            <a:r>
              <a:rPr lang="en-GB" dirty="0" err="1" smtClean="0"/>
              <a:t>muut</a:t>
            </a:r>
            <a:r>
              <a:rPr lang="en-GB" dirty="0" smtClean="0"/>
              <a:t> </a:t>
            </a:r>
            <a:r>
              <a:rPr lang="en-GB" dirty="0" err="1" smtClean="0"/>
              <a:t>eläimet</a:t>
            </a:r>
            <a:r>
              <a:rPr lang="en-GB" dirty="0" smtClean="0"/>
              <a:t/>
            </a:r>
            <a:br>
              <a:rPr lang="en-GB" dirty="0" smtClean="0"/>
            </a:br>
            <a:r>
              <a:rPr lang="en-GB" dirty="0" err="1" smtClean="0"/>
              <a:t>kuolemankello</a:t>
            </a:r>
            <a:r>
              <a:rPr lang="en-GB" dirty="0" smtClean="0"/>
              <a:t>, </a:t>
            </a:r>
            <a:r>
              <a:rPr lang="en-GB" dirty="0" err="1" smtClean="0"/>
              <a:t>hirsijumi</a:t>
            </a:r>
            <a:r>
              <a:rPr lang="en-GB" dirty="0" smtClean="0"/>
              <a:t>, </a:t>
            </a:r>
            <a:br>
              <a:rPr lang="en-GB" dirty="0" smtClean="0"/>
            </a:br>
            <a:r>
              <a:rPr lang="en-GB" dirty="0" err="1" smtClean="0"/>
              <a:t>vioittavat</a:t>
            </a:r>
            <a:r>
              <a:rPr lang="en-GB" dirty="0" smtClean="0"/>
              <a:t> </a:t>
            </a:r>
            <a:r>
              <a:rPr lang="en-GB" dirty="0" err="1" smtClean="0"/>
              <a:t>lahoa</a:t>
            </a:r>
            <a:r>
              <a:rPr lang="en-GB" dirty="0" smtClean="0"/>
              <a:t> </a:t>
            </a:r>
            <a:r>
              <a:rPr lang="en-GB" dirty="0" err="1" smtClean="0"/>
              <a:t>puuta</a:t>
            </a:r>
            <a:r>
              <a:rPr lang="en-GB" dirty="0" smtClean="0"/>
              <a:t>, </a:t>
            </a:r>
            <a:br>
              <a:rPr lang="en-GB" dirty="0" smtClean="0"/>
            </a:br>
            <a:r>
              <a:rPr lang="en-GB" dirty="0" err="1" smtClean="0"/>
              <a:t>tupajumi</a:t>
            </a:r>
            <a:r>
              <a:rPr lang="en-GB" dirty="0" smtClean="0"/>
              <a:t> </a:t>
            </a:r>
            <a:br>
              <a:rPr lang="en-GB" dirty="0" smtClean="0"/>
            </a:br>
            <a:r>
              <a:rPr lang="en-GB" dirty="0" smtClean="0"/>
              <a:t>(</a:t>
            </a:r>
            <a:r>
              <a:rPr lang="en-GB" dirty="0" err="1" smtClean="0"/>
              <a:t>ei</a:t>
            </a:r>
            <a:r>
              <a:rPr lang="en-GB" dirty="0" smtClean="0"/>
              <a:t> </a:t>
            </a:r>
            <a:r>
              <a:rPr lang="en-GB" dirty="0" err="1" smtClean="0"/>
              <a:t>vaadi</a:t>
            </a:r>
            <a:r>
              <a:rPr lang="en-GB" dirty="0" smtClean="0"/>
              <a:t> </a:t>
            </a:r>
            <a:r>
              <a:rPr lang="en-GB" dirty="0" err="1" smtClean="0"/>
              <a:t>lahoa</a:t>
            </a:r>
            <a:r>
              <a:rPr lang="en-GB" dirty="0" smtClean="0"/>
              <a:t> </a:t>
            </a:r>
            <a:r>
              <a:rPr lang="en-GB" dirty="0" err="1" smtClean="0"/>
              <a:t>puuta</a:t>
            </a:r>
            <a:r>
              <a:rPr lang="en-GB" dirty="0" smtClean="0"/>
              <a:t>)</a:t>
            </a:r>
          </a:p>
        </p:txBody>
      </p:sp>
      <p:pic>
        <p:nvPicPr>
          <p:cNvPr id="16388" name="Picture 4" descr="Hannu 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5162" y="4292601"/>
            <a:ext cx="290732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Hannu 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9358" y="3489943"/>
            <a:ext cx="259226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 descr="ulkoseinan lahovaurioden laaju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0997" y="1175105"/>
            <a:ext cx="262010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1"/>
          <p:cNvSpPr>
            <a:spLocks noChangeArrowheads="1"/>
          </p:cNvSpPr>
          <p:nvPr/>
        </p:nvSpPr>
        <p:spPr bwMode="auto">
          <a:xfrm>
            <a:off x="179512" y="1124744"/>
            <a:ext cx="552156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eaLnBrk="0" hangingPunct="0">
              <a:buClr>
                <a:schemeClr val="accent2"/>
              </a:buClr>
              <a:buFont typeface="Arial" charset="0"/>
              <a:buChar char="•"/>
            </a:pPr>
            <a:r>
              <a:rPr lang="en-GB" sz="2000" b="1" dirty="0" err="1"/>
              <a:t>Lattiat</a:t>
            </a:r>
            <a:r>
              <a:rPr lang="en-GB" sz="2000" b="1" dirty="0"/>
              <a:t> </a:t>
            </a:r>
            <a:r>
              <a:rPr lang="en-GB" sz="2000" b="1" dirty="0" err="1"/>
              <a:t>ja</a:t>
            </a:r>
            <a:r>
              <a:rPr lang="en-GB" sz="2000" b="1" dirty="0"/>
              <a:t> </a:t>
            </a:r>
            <a:r>
              <a:rPr lang="en-GB" sz="2000" b="1" dirty="0" err="1"/>
              <a:t>seinän</a:t>
            </a:r>
            <a:r>
              <a:rPr lang="en-GB" sz="2000" b="1" dirty="0"/>
              <a:t> </a:t>
            </a:r>
            <a:r>
              <a:rPr lang="en-GB" sz="2000" b="1" dirty="0" err="1"/>
              <a:t>alaosat</a:t>
            </a:r>
            <a:r>
              <a:rPr lang="en-GB" sz="2000" dirty="0"/>
              <a:t>:</a:t>
            </a:r>
            <a:br>
              <a:rPr lang="en-GB" sz="2000" dirty="0"/>
            </a:br>
            <a:r>
              <a:rPr lang="en-GB" sz="2000" dirty="0" err="1"/>
              <a:t>Kosteuslähteitä</a:t>
            </a:r>
            <a:r>
              <a:rPr lang="en-GB" sz="2000" dirty="0"/>
              <a:t> </a:t>
            </a:r>
            <a:r>
              <a:rPr lang="en-GB" sz="2000" dirty="0" err="1"/>
              <a:t>useita</a:t>
            </a:r>
            <a:r>
              <a:rPr lang="en-GB" sz="2000" dirty="0"/>
              <a:t>: </a:t>
            </a:r>
            <a:r>
              <a:rPr lang="en-GB" sz="2000" dirty="0" err="1"/>
              <a:t>maakosteus</a:t>
            </a:r>
            <a:r>
              <a:rPr lang="en-GB" sz="2000" dirty="0"/>
              <a:t>, </a:t>
            </a:r>
            <a:r>
              <a:rPr lang="en-GB" sz="2000" dirty="0" err="1"/>
              <a:t>sadevesi</a:t>
            </a:r>
            <a:r>
              <a:rPr lang="en-GB" sz="2000" dirty="0"/>
              <a:t>, </a:t>
            </a:r>
            <a:r>
              <a:rPr lang="en-GB" sz="2000" dirty="0" err="1"/>
              <a:t>valumavesi</a:t>
            </a:r>
            <a:r>
              <a:rPr lang="en-GB" sz="2000" dirty="0"/>
              <a:t>, </a:t>
            </a:r>
            <a:r>
              <a:rPr lang="en-GB" sz="2000" dirty="0" err="1"/>
              <a:t>tiivistymiskosteus</a:t>
            </a:r>
            <a:r>
              <a:rPr lang="en-GB" sz="2000" dirty="0"/>
              <a:t>, </a:t>
            </a:r>
            <a:r>
              <a:rPr lang="en-GB" sz="2000" dirty="0" err="1"/>
              <a:t>kosteuden</a:t>
            </a:r>
            <a:r>
              <a:rPr lang="en-GB" sz="2000" dirty="0"/>
              <a:t> </a:t>
            </a:r>
            <a:r>
              <a:rPr lang="en-GB" sz="2000" dirty="0" err="1"/>
              <a:t>kertyminen</a:t>
            </a:r>
            <a:r>
              <a:rPr lang="en-GB" sz="2000" dirty="0"/>
              <a:t> </a:t>
            </a:r>
            <a:r>
              <a:rPr lang="en-GB" sz="2000" dirty="0" err="1"/>
              <a:t>kriittisiin</a:t>
            </a:r>
            <a:r>
              <a:rPr lang="en-GB" sz="2000" dirty="0"/>
              <a:t> </a:t>
            </a:r>
            <a:r>
              <a:rPr lang="en-GB" sz="2000" dirty="0" err="1" smtClean="0"/>
              <a:t>osiin</a:t>
            </a:r>
            <a:endParaRPr lang="en-GB" sz="2000" dirty="0"/>
          </a:p>
        </p:txBody>
      </p:sp>
      <p:pic>
        <p:nvPicPr>
          <p:cNvPr id="1639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4941168"/>
            <a:ext cx="2038350" cy="1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393" name="Straight Arrow Connector 3"/>
          <p:cNvCxnSpPr>
            <a:cxnSpLocks noChangeShapeType="1"/>
          </p:cNvCxnSpPr>
          <p:nvPr/>
        </p:nvCxnSpPr>
        <p:spPr bwMode="auto">
          <a:xfrm>
            <a:off x="3491880" y="5157192"/>
            <a:ext cx="504056"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394" name="Straight Arrow Connector 10"/>
          <p:cNvCxnSpPr>
            <a:cxnSpLocks noChangeShapeType="1"/>
          </p:cNvCxnSpPr>
          <p:nvPr/>
        </p:nvCxnSpPr>
        <p:spPr bwMode="auto">
          <a:xfrm>
            <a:off x="3275856" y="5949280"/>
            <a:ext cx="878582"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395" name="Straight Arrow Connector 12"/>
          <p:cNvCxnSpPr>
            <a:cxnSpLocks noChangeShapeType="1"/>
          </p:cNvCxnSpPr>
          <p:nvPr/>
        </p:nvCxnSpPr>
        <p:spPr bwMode="auto">
          <a:xfrm>
            <a:off x="4239358" y="3141663"/>
            <a:ext cx="930519" cy="122396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396" name="Straight Arrow Connector 15"/>
          <p:cNvCxnSpPr>
            <a:cxnSpLocks noChangeShapeType="1"/>
          </p:cNvCxnSpPr>
          <p:nvPr/>
        </p:nvCxnSpPr>
        <p:spPr bwMode="auto">
          <a:xfrm>
            <a:off x="5669574" y="4378326"/>
            <a:ext cx="763465" cy="1573213"/>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29</a:t>
            </a:fld>
            <a:endParaRPr lang="fi-FI" dirty="0"/>
          </a:p>
        </p:txBody>
      </p:sp>
    </p:spTree>
    <p:extLst>
      <p:ext uri="{BB962C8B-B14F-4D97-AF65-F5344CB8AC3E}">
        <p14:creationId xmlns:p14="http://schemas.microsoft.com/office/powerpoint/2010/main" val="495930853"/>
      </p:ext>
    </p:extLst>
  </p:cSld>
  <p:clrMapOvr>
    <a:masterClrMapping/>
  </p:clrMapOvr>
  <p:transition spd="med">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000" dirty="0" smtClean="0"/>
              <a:t>Sisällysluettelo</a:t>
            </a:r>
            <a:endParaRPr lang="fi-FI" sz="2000" dirty="0"/>
          </a:p>
        </p:txBody>
      </p:sp>
      <p:sp>
        <p:nvSpPr>
          <p:cNvPr id="4" name="Content Placeholder 3"/>
          <p:cNvSpPr>
            <a:spLocks noGrp="1"/>
          </p:cNvSpPr>
          <p:nvPr>
            <p:ph sz="half" idx="1"/>
          </p:nvPr>
        </p:nvSpPr>
        <p:spPr/>
        <p:txBody>
          <a:bodyPr>
            <a:normAutofit fontScale="92500" lnSpcReduction="10000"/>
          </a:bodyPr>
          <a:lstStyle/>
          <a:p>
            <a:pPr marL="0" indent="0">
              <a:buNone/>
            </a:pPr>
            <a:r>
              <a:rPr lang="fi-FI" sz="1200" b="1" dirty="0" smtClean="0"/>
              <a:t>1 Biologiset epäpuhtaudet</a:t>
            </a:r>
          </a:p>
          <a:p>
            <a:pPr marL="0" indent="0">
              <a:buNone/>
            </a:pPr>
            <a:r>
              <a:rPr lang="fi-FI" sz="1200" dirty="0"/>
              <a:t>1.1 </a:t>
            </a:r>
            <a:r>
              <a:rPr lang="fi-FI" sz="1200" dirty="0" smtClean="0"/>
              <a:t>Johdanto sisäympäristökokonaisuuteen - opetussisältö</a:t>
            </a:r>
          </a:p>
          <a:p>
            <a:pPr marL="0" indent="0">
              <a:buNone/>
            </a:pPr>
            <a:r>
              <a:rPr lang="fi-FI" sz="1200" dirty="0" smtClean="0"/>
              <a:t>1.2 Mikrobiologian orientaatio</a:t>
            </a:r>
          </a:p>
          <a:p>
            <a:pPr marL="0" indent="0">
              <a:buNone/>
            </a:pPr>
            <a:r>
              <a:rPr lang="fi-FI" sz="1200" dirty="0" smtClean="0"/>
              <a:t>1.3 Mikrobiologian perusteet</a:t>
            </a:r>
          </a:p>
          <a:p>
            <a:pPr marL="0" indent="0">
              <a:buNone/>
            </a:pPr>
            <a:r>
              <a:rPr lang="fi-FI" sz="1200" dirty="0" smtClean="0"/>
              <a:t>1.4 Mikrobien elinkaari homehtuminen </a:t>
            </a:r>
            <a:r>
              <a:rPr lang="fi-FI" sz="1200" dirty="0"/>
              <a:t>ja </a:t>
            </a:r>
            <a:r>
              <a:rPr lang="fi-FI" sz="1200" dirty="0" smtClean="0"/>
              <a:t>lahoaminen</a:t>
            </a:r>
          </a:p>
          <a:p>
            <a:pPr marL="0" indent="0">
              <a:buNone/>
            </a:pPr>
            <a:r>
              <a:rPr lang="fi-FI" sz="1200" dirty="0" smtClean="0"/>
              <a:t>1.5 Materiaalien </a:t>
            </a:r>
            <a:r>
              <a:rPr lang="fi-FI" sz="1200" dirty="0"/>
              <a:t>ja pintojen </a:t>
            </a:r>
            <a:r>
              <a:rPr lang="fi-FI" sz="1200" dirty="0" smtClean="0"/>
              <a:t>mikrobisto</a:t>
            </a:r>
          </a:p>
          <a:p>
            <a:pPr marL="0" indent="0">
              <a:buNone/>
            </a:pPr>
            <a:r>
              <a:rPr lang="fi-FI" sz="1200" dirty="0"/>
              <a:t>1.6  Puun homeet ja </a:t>
            </a:r>
            <a:r>
              <a:rPr lang="fi-FI" sz="1200" dirty="0" smtClean="0"/>
              <a:t>lahot</a:t>
            </a:r>
          </a:p>
          <a:p>
            <a:pPr marL="0" indent="0">
              <a:buNone/>
            </a:pPr>
            <a:r>
              <a:rPr lang="fi-FI" sz="1200" dirty="0">
                <a:solidFill>
                  <a:srgbClr val="FF0000"/>
                </a:solidFill>
              </a:rPr>
              <a:t>1.7 Rakenteiden vauriot ja </a:t>
            </a:r>
            <a:r>
              <a:rPr lang="fi-FI" sz="1200" dirty="0" smtClean="0">
                <a:solidFill>
                  <a:srgbClr val="FF0000"/>
                </a:solidFill>
              </a:rPr>
              <a:t>vioittuminen</a:t>
            </a:r>
          </a:p>
          <a:p>
            <a:pPr marL="0" indent="0">
              <a:buNone/>
            </a:pPr>
            <a:r>
              <a:rPr lang="fi-FI" sz="1200" dirty="0" smtClean="0"/>
              <a:t>1.8.1 Ilman </a:t>
            </a:r>
            <a:r>
              <a:rPr lang="fi-FI" sz="1200" dirty="0"/>
              <a:t>mikrobisto asunnoissa, kouluissa ja </a:t>
            </a:r>
            <a:r>
              <a:rPr lang="fi-FI" sz="1200" dirty="0" smtClean="0"/>
              <a:t>päiväkodeissa</a:t>
            </a:r>
          </a:p>
          <a:p>
            <a:pPr marL="0" indent="0">
              <a:buNone/>
            </a:pPr>
            <a:r>
              <a:rPr lang="fi-FI" sz="1200" dirty="0" smtClean="0"/>
              <a:t>1.8.2 Ilman </a:t>
            </a:r>
            <a:r>
              <a:rPr lang="fi-FI" sz="1200" dirty="0"/>
              <a:t>mikrobisto tuotannollisissa ympäristöissä ja </a:t>
            </a:r>
            <a:r>
              <a:rPr lang="fi-FI" sz="1200" dirty="0" smtClean="0"/>
              <a:t>toimistoissa</a:t>
            </a:r>
          </a:p>
          <a:p>
            <a:pPr marL="0" indent="0">
              <a:buNone/>
            </a:pPr>
            <a:r>
              <a:rPr lang="fi-FI" sz="1200" dirty="0" smtClean="0"/>
              <a:t>1.9 Kosteusvauriorakennusten mikrobilajistoa</a:t>
            </a:r>
          </a:p>
          <a:p>
            <a:pPr marL="0" indent="0">
              <a:buNone/>
            </a:pPr>
            <a:r>
              <a:rPr lang="fi-FI" sz="1200" dirty="0"/>
              <a:t>1.10.1 </a:t>
            </a:r>
            <a:r>
              <a:rPr lang="fi-FI" sz="1200" dirty="0" err="1" smtClean="0"/>
              <a:t>Mykotoksiinit</a:t>
            </a:r>
            <a:endParaRPr lang="fi-FI" sz="1200" dirty="0" smtClean="0"/>
          </a:p>
          <a:p>
            <a:pPr marL="0" indent="0">
              <a:buNone/>
            </a:pPr>
            <a:r>
              <a:rPr lang="fi-FI" sz="1200" dirty="0" smtClean="0"/>
              <a:t>1.10.2 </a:t>
            </a:r>
            <a:r>
              <a:rPr lang="fi-FI" sz="1200" dirty="0" err="1" smtClean="0"/>
              <a:t>MVOCit</a:t>
            </a:r>
            <a:endParaRPr lang="fi-FI" sz="1200" dirty="0" smtClean="0"/>
          </a:p>
          <a:p>
            <a:pPr marL="0" indent="0">
              <a:buNone/>
            </a:pPr>
            <a:r>
              <a:rPr lang="fi-FI" sz="1200" dirty="0" smtClean="0"/>
              <a:t>1.10.3 </a:t>
            </a:r>
            <a:r>
              <a:rPr lang="fi-FI" sz="1200" dirty="0" err="1" smtClean="0"/>
              <a:t>Endotoksiinit</a:t>
            </a:r>
            <a:endParaRPr lang="fi-FI" sz="1200" dirty="0" smtClean="0"/>
          </a:p>
          <a:p>
            <a:pPr marL="0" indent="0">
              <a:buNone/>
            </a:pPr>
            <a:r>
              <a:rPr lang="fi-FI" sz="1200" dirty="0" smtClean="0"/>
              <a:t>1.10.4 Muut </a:t>
            </a:r>
            <a:r>
              <a:rPr lang="fi-FI" sz="1200" dirty="0"/>
              <a:t>mikrobien </a:t>
            </a:r>
            <a:r>
              <a:rPr lang="fi-FI" sz="1200" dirty="0" smtClean="0"/>
              <a:t>rakennekomponentit</a:t>
            </a:r>
          </a:p>
          <a:p>
            <a:pPr marL="0" indent="0">
              <a:buNone/>
            </a:pPr>
            <a:r>
              <a:rPr lang="fi-FI" sz="1200" dirty="0" smtClean="0"/>
              <a:t>1.11 Muut </a:t>
            </a:r>
            <a:r>
              <a:rPr lang="fi-FI" sz="1200" dirty="0"/>
              <a:t>sisäilman kannalta erityiset </a:t>
            </a:r>
            <a:r>
              <a:rPr lang="fi-FI" sz="1200" dirty="0" smtClean="0"/>
              <a:t>mikrobit</a:t>
            </a:r>
          </a:p>
          <a:p>
            <a:pPr marL="0" indent="0">
              <a:buNone/>
            </a:pPr>
            <a:r>
              <a:rPr lang="fi-FI" sz="1200" dirty="0" smtClean="0"/>
              <a:t>1.12 Punkit </a:t>
            </a:r>
            <a:r>
              <a:rPr lang="fi-FI" sz="1200" dirty="0"/>
              <a:t>ja </a:t>
            </a:r>
            <a:r>
              <a:rPr lang="fi-FI" sz="1200" dirty="0" smtClean="0"/>
              <a:t>allergeenit</a:t>
            </a:r>
          </a:p>
          <a:p>
            <a:pPr marL="0" indent="0">
              <a:buNone/>
            </a:pPr>
            <a:r>
              <a:rPr lang="fi-FI" sz="1200" dirty="0" smtClean="0"/>
              <a:t>1.13 Sisätilojen tuholaiset</a:t>
            </a:r>
          </a:p>
          <a:p>
            <a:pPr marL="0" indent="0">
              <a:buNone/>
            </a:pPr>
            <a:r>
              <a:rPr lang="fi-FI" sz="1200" b="1" dirty="0"/>
              <a:t>2 Kemialliset </a:t>
            </a:r>
            <a:r>
              <a:rPr lang="fi-FI" sz="1200" b="1" dirty="0" smtClean="0"/>
              <a:t>epäpuhtaudet – opetussisältö</a:t>
            </a:r>
          </a:p>
          <a:p>
            <a:pPr marL="0" indent="0">
              <a:buNone/>
            </a:pPr>
            <a:r>
              <a:rPr lang="fi-FI" sz="1200" b="1" dirty="0"/>
              <a:t>3 Terveydellisen merkityksen </a:t>
            </a:r>
            <a:r>
              <a:rPr lang="fi-FI" sz="1200" b="1" dirty="0" smtClean="0"/>
              <a:t>arviointi – opetussisältö</a:t>
            </a:r>
          </a:p>
          <a:p>
            <a:pPr marL="0" indent="0">
              <a:buNone/>
            </a:pPr>
            <a:endParaRPr lang="fi-FI" sz="1000" dirty="0" smtClean="0"/>
          </a:p>
          <a:p>
            <a:pPr marL="0" indent="0">
              <a:buNone/>
            </a:pPr>
            <a:endParaRPr lang="fi-FI" sz="1600" dirty="0"/>
          </a:p>
        </p:txBody>
      </p:sp>
      <p:sp>
        <p:nvSpPr>
          <p:cNvPr id="5" name="Content Placeholder 4"/>
          <p:cNvSpPr>
            <a:spLocks noGrp="1"/>
          </p:cNvSpPr>
          <p:nvPr>
            <p:ph sz="half" idx="2"/>
          </p:nvPr>
        </p:nvSpPr>
        <p:spPr/>
        <p:txBody>
          <a:bodyPr>
            <a:normAutofit fontScale="92500" lnSpcReduction="10000"/>
          </a:bodyPr>
          <a:lstStyle/>
          <a:p>
            <a:pPr marL="0" indent="0">
              <a:buNone/>
            </a:pPr>
            <a:r>
              <a:rPr lang="fi-FI" sz="1200" b="1" dirty="0"/>
              <a:t>4 Sisäympäristön tutkimukset ja raportointi</a:t>
            </a:r>
          </a:p>
          <a:p>
            <a:pPr marL="0" indent="0">
              <a:buNone/>
            </a:pPr>
            <a:r>
              <a:rPr lang="fi-FI" sz="1200" dirty="0"/>
              <a:t>4.1 Tutkimusstrategian laatiminen</a:t>
            </a:r>
          </a:p>
          <a:p>
            <a:pPr marL="0" indent="0">
              <a:buNone/>
            </a:pPr>
            <a:r>
              <a:rPr lang="fi-FI" sz="1200" dirty="0"/>
              <a:t>4.2 Näytteenotto mikrobiologisiin analyyseihin</a:t>
            </a:r>
          </a:p>
          <a:p>
            <a:pPr marL="0" indent="0">
              <a:buNone/>
            </a:pPr>
            <a:r>
              <a:rPr lang="fi-FI" sz="1200" dirty="0"/>
              <a:t>4.3 Mikrobien analysointi</a:t>
            </a:r>
          </a:p>
          <a:p>
            <a:pPr marL="0" indent="0">
              <a:buNone/>
            </a:pPr>
            <a:r>
              <a:rPr lang="fi-FI" sz="1200" dirty="0"/>
              <a:t>4.4 Mikrobien ohjearvot ja tulosten tulkinta</a:t>
            </a:r>
          </a:p>
          <a:p>
            <a:pPr marL="0" indent="0">
              <a:buNone/>
            </a:pPr>
            <a:r>
              <a:rPr lang="fi-FI" sz="1200" dirty="0"/>
              <a:t>4.5 Riskinarviointi</a:t>
            </a:r>
          </a:p>
          <a:p>
            <a:pPr marL="0" indent="0">
              <a:buNone/>
            </a:pPr>
            <a:r>
              <a:rPr lang="fi-FI" sz="1200" dirty="0"/>
              <a:t>4.6 Sisäympäristön tutkimukset ja raportointi</a:t>
            </a:r>
          </a:p>
          <a:p>
            <a:pPr marL="0" indent="0">
              <a:buNone/>
            </a:pPr>
            <a:r>
              <a:rPr lang="fi-FI" sz="1200" b="1" dirty="0" smtClean="0"/>
              <a:t>5 </a:t>
            </a:r>
            <a:r>
              <a:rPr lang="fi-FI" sz="1200" b="1" dirty="0"/>
              <a:t>Sisäilman laadun hallinta </a:t>
            </a:r>
            <a:r>
              <a:rPr lang="fi-FI" sz="1200" b="1" dirty="0" smtClean="0"/>
              <a:t>korjausprosessissa</a:t>
            </a:r>
          </a:p>
          <a:p>
            <a:pPr marL="0" indent="0">
              <a:buNone/>
            </a:pPr>
            <a:r>
              <a:rPr lang="fi-FI" sz="1200" dirty="0"/>
              <a:t>5.1 Homekorjaustyömaan kosteuden ja puhtauden </a:t>
            </a:r>
            <a:r>
              <a:rPr lang="fi-FI" sz="1200" dirty="0" smtClean="0"/>
              <a:t>hallinta – opetussisältö</a:t>
            </a:r>
          </a:p>
          <a:p>
            <a:pPr marL="0" indent="0">
              <a:buNone/>
            </a:pPr>
            <a:r>
              <a:rPr lang="fi-FI" sz="1200" dirty="0" smtClean="0"/>
              <a:t>5.2 Homekorjauksen työsuojelunäkökohdat – opetussisältö</a:t>
            </a:r>
          </a:p>
          <a:p>
            <a:pPr marL="0" indent="0">
              <a:buNone/>
            </a:pPr>
            <a:r>
              <a:rPr lang="fi-FI" sz="1200" dirty="0" smtClean="0"/>
              <a:t>5.3 Siivous- ja homesiivous</a:t>
            </a:r>
          </a:p>
          <a:p>
            <a:pPr marL="0" indent="0">
              <a:buNone/>
            </a:pPr>
            <a:r>
              <a:rPr lang="fi-FI" sz="1200" dirty="0" smtClean="0"/>
              <a:t>5.4 Rakenteiden toimivuus</a:t>
            </a:r>
          </a:p>
          <a:p>
            <a:pPr marL="0" indent="0">
              <a:buNone/>
            </a:pPr>
            <a:r>
              <a:rPr lang="fi-FI" sz="1200" b="1" dirty="0"/>
              <a:t>6. Sisäilmasto-ongelmien hallinta </a:t>
            </a:r>
            <a:r>
              <a:rPr lang="fi-FI" sz="1200" b="1" dirty="0" smtClean="0"/>
              <a:t>yhteistyönä</a:t>
            </a:r>
          </a:p>
          <a:p>
            <a:pPr marL="0" indent="0">
              <a:buNone/>
            </a:pPr>
            <a:r>
              <a:rPr lang="fi-FI" sz="1200" dirty="0" smtClean="0"/>
              <a:t>6.1 Toimintamallit </a:t>
            </a:r>
            <a:r>
              <a:rPr lang="fi-FI" sz="1200" dirty="0"/>
              <a:t>sisäilmasto-ongelmien </a:t>
            </a:r>
            <a:r>
              <a:rPr lang="fi-FI" sz="1200" dirty="0" smtClean="0"/>
              <a:t>ratkaisemisessa – opetussisältö</a:t>
            </a:r>
          </a:p>
          <a:p>
            <a:pPr marL="0" indent="0">
              <a:buNone/>
            </a:pPr>
            <a:r>
              <a:rPr lang="fi-FI" sz="1200" dirty="0" smtClean="0"/>
              <a:t>6.2 Sisäilmaryhmätoiminta – opetussisältö</a:t>
            </a:r>
          </a:p>
          <a:p>
            <a:pPr marL="0" indent="0">
              <a:buNone/>
            </a:pPr>
            <a:r>
              <a:rPr lang="fi-FI" sz="1200" dirty="0" smtClean="0"/>
              <a:t>6.3 Viranomaistoiminta </a:t>
            </a:r>
            <a:r>
              <a:rPr lang="fi-FI" sz="1200" dirty="0"/>
              <a:t>ja </a:t>
            </a:r>
            <a:r>
              <a:rPr lang="fi-FI" sz="1200" dirty="0" smtClean="0"/>
              <a:t>yhteistyö – opetussisältö</a:t>
            </a:r>
          </a:p>
          <a:p>
            <a:pPr marL="0" indent="0">
              <a:buNone/>
            </a:pPr>
            <a:r>
              <a:rPr lang="fi-FI" sz="1200" dirty="0" smtClean="0"/>
              <a:t>6.4 Viestintä</a:t>
            </a:r>
            <a:r>
              <a:rPr lang="fi-FI" sz="1200" dirty="0"/>
              <a:t>, ml. </a:t>
            </a:r>
            <a:r>
              <a:rPr lang="fi-FI" sz="1200" dirty="0" smtClean="0"/>
              <a:t>Riskiviestintä - opetussisältö</a:t>
            </a:r>
            <a:endParaRPr lang="fi-FI" sz="1200" dirty="0"/>
          </a:p>
        </p:txBody>
      </p:sp>
      <p:sp>
        <p:nvSpPr>
          <p:cNvPr id="3" name="Dian numeron paikkamerkki 2"/>
          <p:cNvSpPr>
            <a:spLocks noGrp="1"/>
          </p:cNvSpPr>
          <p:nvPr>
            <p:ph type="sldNum" sz="quarter" idx="12"/>
          </p:nvPr>
        </p:nvSpPr>
        <p:spPr/>
        <p:txBody>
          <a:bodyPr/>
          <a:lstStyle/>
          <a:p>
            <a:fld id="{49246692-9764-4796-AF2E-897E79EBAFA7}" type="slidenum">
              <a:rPr lang="fi-FI" smtClean="0"/>
              <a:pPr/>
              <a:t>3</a:t>
            </a:fld>
            <a:endParaRPr lang="fi-FI"/>
          </a:p>
        </p:txBody>
      </p:sp>
    </p:spTree>
    <p:extLst>
      <p:ext uri="{BB962C8B-B14F-4D97-AF65-F5344CB8AC3E}">
        <p14:creationId xmlns:p14="http://schemas.microsoft.com/office/powerpoint/2010/main" val="1311838305"/>
      </p:ext>
    </p:extLst>
  </p:cSld>
  <p:clrMapOvr>
    <a:masterClrMapping/>
  </p:clrMapOvr>
  <p:transition spd="med">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Lattiasienivaurio vanhassa hirsi-rakennuksessa </a:t>
            </a:r>
            <a:r>
              <a:rPr lang="fi-FI" sz="1600" dirty="0" smtClean="0"/>
              <a:t>(Luotonen et </a:t>
            </a:r>
            <a:r>
              <a:rPr lang="fi-FI" sz="1600" dirty="0" err="1" smtClean="0"/>
              <a:t>al</a:t>
            </a:r>
            <a:r>
              <a:rPr lang="fi-FI" sz="1600" dirty="0" smtClean="0"/>
              <a:t> 1980)</a:t>
            </a:r>
            <a:endParaRPr lang="fi-FI" sz="1600" dirty="0"/>
          </a:p>
        </p:txBody>
      </p:sp>
      <p:sp>
        <p:nvSpPr>
          <p:cNvPr id="3" name="Content Placeholder 2"/>
          <p:cNvSpPr>
            <a:spLocks noGrp="1"/>
          </p:cNvSpPr>
          <p:nvPr>
            <p:ph sz="half" idx="1"/>
          </p:nvPr>
        </p:nvSpPr>
        <p:spPr>
          <a:xfrm>
            <a:off x="683568" y="1628774"/>
            <a:ext cx="5688632" cy="4392613"/>
          </a:xfrm>
        </p:spPr>
        <p:txBody>
          <a:bodyPr/>
          <a:lstStyle/>
          <a:p>
            <a:r>
              <a:rPr lang="fi-FI" dirty="0" smtClean="0"/>
              <a:t>Vanha ryömintätilainen lattia on purettu ja ilmatilan tilalle on tuotu täyttösoraa.</a:t>
            </a:r>
          </a:p>
          <a:p>
            <a:r>
              <a:rPr lang="fi-FI" dirty="0" smtClean="0"/>
              <a:t>Täyttösoran päälle on valettu uusi betonilaatta </a:t>
            </a:r>
            <a:r>
              <a:rPr lang="fi-FI" dirty="0" smtClean="0">
                <a:sym typeface="Wingdings" pitchFamily="2" charset="2"/>
              </a:rPr>
              <a:t></a:t>
            </a:r>
            <a:r>
              <a:rPr lang="fi-FI" dirty="0" smtClean="0"/>
              <a:t> alimmat hirret ovat jääneet soratäytön alle</a:t>
            </a:r>
          </a:p>
          <a:p>
            <a:r>
              <a:rPr lang="fi-FI" dirty="0" smtClean="0"/>
              <a:t>Betonilaatalle on rakennettu uusi </a:t>
            </a:r>
            <a:r>
              <a:rPr lang="fi-FI" dirty="0" err="1" smtClean="0"/>
              <a:t>koolattu</a:t>
            </a:r>
            <a:r>
              <a:rPr lang="fi-FI" dirty="0" smtClean="0"/>
              <a:t> puulattia.</a:t>
            </a:r>
          </a:p>
          <a:p>
            <a:endParaRPr lang="fi-FI" dirty="0" smtClean="0"/>
          </a:p>
          <a:p>
            <a:r>
              <a:rPr lang="fi-FI" dirty="0" smtClean="0"/>
              <a:t>Seinän alimmat osat ovat jääneet pysyvään kosteaan noin RH 97 – 100 % kosteuteen.</a:t>
            </a:r>
          </a:p>
          <a:p>
            <a:r>
              <a:rPr lang="fi-FI" dirty="0" smtClean="0"/>
              <a:t>Homesienten ja lattiasienen kehittyy lähes 100 % varmuudella, sieni on myös lahottanut uuden pintalattia jopa n 1- 2 vuoden kuluttua.</a:t>
            </a:r>
            <a:endParaRPr lang="fi-FI" dirty="0"/>
          </a:p>
        </p:txBody>
      </p:sp>
      <p:pic>
        <p:nvPicPr>
          <p:cNvPr id="157699" name="Picture 3"/>
          <p:cNvPicPr>
            <a:picLocks noGrp="1" noChangeAspect="1" noChangeArrowheads="1"/>
          </p:cNvPicPr>
          <p:nvPr>
            <p:ph type="pic" sz="quarter" idx="13"/>
          </p:nvPr>
        </p:nvPicPr>
        <p:blipFill>
          <a:blip r:embed="rId2" cstate="print"/>
          <a:srcRect t="4541" b="4541"/>
          <a:stretch>
            <a:fillRect/>
          </a:stretch>
        </p:blipFill>
        <p:spPr bwMode="auto">
          <a:xfrm>
            <a:off x="6516216" y="1556792"/>
            <a:ext cx="2232818" cy="2669926"/>
          </a:xfrm>
          <a:prstGeom prst="rect">
            <a:avLst/>
          </a:prstGeom>
          <a:noFill/>
          <a:ln w="9525">
            <a:noFill/>
            <a:miter lim="800000"/>
            <a:headEnd/>
            <a:tailEnd/>
          </a:ln>
        </p:spPr>
      </p:pic>
      <p:sp>
        <p:nvSpPr>
          <p:cNvPr id="9"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30</a:t>
            </a:fld>
            <a:endParaRPr lang="fi-FI" dirty="0"/>
          </a:p>
        </p:txBody>
      </p:sp>
    </p:spTree>
    <p:extLst>
      <p:ext uri="{BB962C8B-B14F-4D97-AF65-F5344CB8AC3E}">
        <p14:creationId xmlns:p14="http://schemas.microsoft.com/office/powerpoint/2010/main" val="1764985704"/>
      </p:ext>
    </p:extLst>
  </p:cSld>
  <p:clrMapOvr>
    <a:masterClrMapping/>
  </p:clrMapOvr>
  <p:transition spd="med">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t>Home- ja lattiasienivaurio uudemmassa rakennuksessa </a:t>
            </a:r>
            <a:r>
              <a:rPr lang="fi-FI" sz="1600" dirty="0" smtClean="0"/>
              <a:t>(Luotonen et al. 1980)</a:t>
            </a:r>
            <a:endParaRPr lang="fi-FI" sz="1600" dirty="0"/>
          </a:p>
        </p:txBody>
      </p:sp>
      <p:sp>
        <p:nvSpPr>
          <p:cNvPr id="3" name="Content Placeholder 2"/>
          <p:cNvSpPr>
            <a:spLocks noGrp="1"/>
          </p:cNvSpPr>
          <p:nvPr>
            <p:ph sz="half" idx="1"/>
          </p:nvPr>
        </p:nvSpPr>
        <p:spPr>
          <a:xfrm>
            <a:off x="683568" y="1628774"/>
            <a:ext cx="5832648" cy="4464522"/>
          </a:xfrm>
        </p:spPr>
        <p:txBody>
          <a:bodyPr>
            <a:normAutofit/>
          </a:bodyPr>
          <a:lstStyle/>
          <a:p>
            <a:r>
              <a:rPr lang="fi-FI" dirty="0" smtClean="0"/>
              <a:t>Puurakenteet on perustettu maata vasten valetulle eristämättömälle betonilaatalle.</a:t>
            </a:r>
          </a:p>
          <a:p>
            <a:r>
              <a:rPr lang="fi-FI" dirty="0" smtClean="0"/>
              <a:t>Pohjalaatan päälle on tuotu soraa sekä asennettu sitten kova eriste ja betonilaatta.</a:t>
            </a:r>
          </a:p>
          <a:p>
            <a:endParaRPr lang="fi-FI" dirty="0" smtClean="0"/>
          </a:p>
          <a:p>
            <a:r>
              <a:rPr lang="fi-FI" dirty="0" smtClean="0"/>
              <a:t>Seinän alimmat osat ovat jääneet kosteaan noin RH 90 – 95 % kosteuteen.</a:t>
            </a:r>
          </a:p>
          <a:p>
            <a:r>
              <a:rPr lang="fi-FI" dirty="0" smtClean="0"/>
              <a:t>Homesienten kehittyminen on varmaa.</a:t>
            </a:r>
          </a:p>
          <a:p>
            <a:r>
              <a:rPr lang="fi-FI" dirty="0" smtClean="0"/>
              <a:t>Lattiasienen kehittyy myös suurella todennäköisyydellä. </a:t>
            </a:r>
          </a:p>
          <a:p>
            <a:r>
              <a:rPr lang="fi-FI" dirty="0" smtClean="0"/>
              <a:t>Rakenne on sisäilmaan päin tiivis, joten vaurion todentamiseen menee aikaa, vaikka sieni olisi lahottanut alimmat puuosat pehmeiksi.</a:t>
            </a:r>
          </a:p>
          <a:p>
            <a:endParaRPr lang="fi-FI" dirty="0"/>
          </a:p>
        </p:txBody>
      </p:sp>
      <p:pic>
        <p:nvPicPr>
          <p:cNvPr id="158722" name="Picture 2"/>
          <p:cNvPicPr>
            <a:picLocks noGrp="1" noChangeAspect="1" noChangeArrowheads="1"/>
          </p:cNvPicPr>
          <p:nvPr>
            <p:ph type="pic" sz="quarter" idx="13"/>
          </p:nvPr>
        </p:nvPicPr>
        <p:blipFill>
          <a:blip r:embed="rId2" cstate="print"/>
          <a:srcRect l="8786" r="8786"/>
          <a:stretch>
            <a:fillRect/>
          </a:stretch>
        </p:blipFill>
        <p:spPr bwMode="auto">
          <a:xfrm>
            <a:off x="6588224" y="1772816"/>
            <a:ext cx="2288412" cy="2736404"/>
          </a:xfrm>
          <a:prstGeom prst="rect">
            <a:avLst/>
          </a:prstGeom>
          <a:noFill/>
          <a:ln w="9525">
            <a:noFill/>
            <a:miter lim="800000"/>
            <a:headEnd/>
            <a:tailEnd/>
          </a:ln>
        </p:spPr>
      </p:pic>
      <p:sp>
        <p:nvSpPr>
          <p:cNvPr id="7"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31</a:t>
            </a:fld>
            <a:endParaRPr lang="fi-FI" dirty="0"/>
          </a:p>
        </p:txBody>
      </p:sp>
    </p:spTree>
    <p:extLst>
      <p:ext uri="{BB962C8B-B14F-4D97-AF65-F5344CB8AC3E}">
        <p14:creationId xmlns:p14="http://schemas.microsoft.com/office/powerpoint/2010/main" val="206145685"/>
      </p:ext>
    </p:extLst>
  </p:cSld>
  <p:clrMapOvr>
    <a:masterClrMapping/>
  </p:clrMapOvr>
  <p:transition spd="med">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323528" y="260648"/>
            <a:ext cx="8820472" cy="720080"/>
          </a:xfrm>
          <a:noFill/>
        </p:spPr>
        <p:txBody>
          <a:bodyPr>
            <a:noAutofit/>
          </a:bodyPr>
          <a:lstStyle/>
          <a:p>
            <a:pPr eaLnBrk="1" hangingPunct="1"/>
            <a:r>
              <a:rPr lang="fi-FI" sz="2800" b="1" dirty="0" smtClean="0"/>
              <a:t>Sienten aiheuttamia vakavia vaurioita </a:t>
            </a:r>
            <a:br>
              <a:rPr lang="fi-FI" sz="2800" b="1" dirty="0" smtClean="0"/>
            </a:br>
            <a:r>
              <a:rPr lang="fi-FI" sz="1600" b="1" dirty="0" smtClean="0"/>
              <a:t>(Luotonen ja Viitanen 1995)</a:t>
            </a:r>
          </a:p>
        </p:txBody>
      </p:sp>
      <p:pic>
        <p:nvPicPr>
          <p:cNvPr id="2969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047" y="1052514"/>
            <a:ext cx="2325566"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0962" y="3582989"/>
            <a:ext cx="2458915" cy="197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2443" y="1025526"/>
            <a:ext cx="2524857"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TextBox 3"/>
          <p:cNvSpPr txBox="1">
            <a:spLocks noChangeArrowheads="1"/>
          </p:cNvSpPr>
          <p:nvPr/>
        </p:nvSpPr>
        <p:spPr bwMode="auto">
          <a:xfrm>
            <a:off x="284285" y="2890839"/>
            <a:ext cx="458665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a:t>Lattiasienen </a:t>
            </a:r>
            <a:r>
              <a:rPr lang="fi-FI" sz="1600" i="1"/>
              <a:t>Serpula lacrymans </a:t>
            </a:r>
            <a:r>
              <a:rPr lang="fi-FI" sz="1600"/>
              <a:t>aiheuttama vaurio seinässä ja ryömintätilassa </a:t>
            </a:r>
          </a:p>
        </p:txBody>
      </p:sp>
      <p:sp>
        <p:nvSpPr>
          <p:cNvPr id="29703" name="TextBox 8"/>
          <p:cNvSpPr txBox="1">
            <a:spLocks noChangeArrowheads="1"/>
          </p:cNvSpPr>
          <p:nvPr/>
        </p:nvSpPr>
        <p:spPr bwMode="auto">
          <a:xfrm>
            <a:off x="285750" y="5559425"/>
            <a:ext cx="4781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a:t>Home, sinistymä ja katkolaho pesutilan rakenteissa</a:t>
            </a:r>
          </a:p>
        </p:txBody>
      </p:sp>
      <p:pic>
        <p:nvPicPr>
          <p:cNvPr id="2970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631" y="3432175"/>
            <a:ext cx="249262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5" name="Picture 9" descr="Kellarisieni seinä vaurio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3228" y="1196975"/>
            <a:ext cx="1767254"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6" descr="vaurio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0" y="4077072"/>
            <a:ext cx="264648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11"/>
          <p:cNvSpPr txBox="1">
            <a:spLocks noChangeArrowheads="1"/>
          </p:cNvSpPr>
          <p:nvPr/>
        </p:nvSpPr>
        <p:spPr bwMode="auto">
          <a:xfrm>
            <a:off x="7070483" y="1738263"/>
            <a:ext cx="1966014"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Kellarisienen </a:t>
            </a:r>
            <a:r>
              <a:rPr lang="fi-FI" sz="1600" i="1" dirty="0" err="1"/>
              <a:t>Coniophora</a:t>
            </a:r>
            <a:r>
              <a:rPr lang="fi-FI" sz="1600" i="1" dirty="0"/>
              <a:t> </a:t>
            </a:r>
            <a:r>
              <a:rPr lang="fi-FI" sz="1600" i="1" dirty="0" err="1"/>
              <a:t>puteana</a:t>
            </a:r>
            <a:r>
              <a:rPr lang="fi-FI" sz="1600" i="1" dirty="0"/>
              <a:t> </a:t>
            </a:r>
            <a:r>
              <a:rPr lang="fi-FI" sz="1600" dirty="0"/>
              <a:t>aiheuttama vaurio hirsitalon </a:t>
            </a:r>
            <a:r>
              <a:rPr lang="fi-FI" sz="1600" dirty="0" smtClean="0"/>
              <a:t>seinässä</a:t>
            </a:r>
            <a:endParaRPr lang="fi-FI" sz="1600" dirty="0"/>
          </a:p>
        </p:txBody>
      </p:sp>
      <p:sp>
        <p:nvSpPr>
          <p:cNvPr id="12" name="TextBox 11"/>
          <p:cNvSpPr txBox="1">
            <a:spLocks noChangeArrowheads="1"/>
          </p:cNvSpPr>
          <p:nvPr/>
        </p:nvSpPr>
        <p:spPr bwMode="auto">
          <a:xfrm>
            <a:off x="6884377" y="5373216"/>
            <a:ext cx="2259623"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smtClean="0"/>
              <a:t>Laakakäävän </a:t>
            </a:r>
            <a:r>
              <a:rPr lang="fi-FI" sz="1600" i="1" dirty="0" smtClean="0"/>
              <a:t>Poria / </a:t>
            </a:r>
            <a:r>
              <a:rPr lang="fi-FI" sz="1600" i="1" dirty="0" err="1" smtClean="0"/>
              <a:t>Antrodia</a:t>
            </a:r>
            <a:r>
              <a:rPr lang="fi-FI" sz="1600" dirty="0" smtClean="0"/>
              <a:t> aiheuttama </a:t>
            </a:r>
            <a:r>
              <a:rPr lang="fi-FI" sz="1600" dirty="0"/>
              <a:t>vaurio </a:t>
            </a:r>
            <a:r>
              <a:rPr lang="fi-FI" sz="1600" dirty="0" smtClean="0"/>
              <a:t>ryömintätilassa </a:t>
            </a:r>
            <a:endParaRPr lang="fi-FI" sz="1600" dirty="0"/>
          </a:p>
        </p:txBody>
      </p:sp>
      <p:sp>
        <p:nvSpPr>
          <p:cNvPr id="13"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32</a:t>
            </a:fld>
            <a:endParaRPr lang="fi-FI"/>
          </a:p>
        </p:txBody>
      </p:sp>
    </p:spTree>
    <p:extLst>
      <p:ext uri="{BB962C8B-B14F-4D97-AF65-F5344CB8AC3E}">
        <p14:creationId xmlns:p14="http://schemas.microsoft.com/office/powerpoint/2010/main" val="472849033"/>
      </p:ext>
    </p:extLst>
  </p:cSld>
  <p:clrMapOvr>
    <a:masterClrMapping/>
  </p:clrMapOvr>
  <p:transition spd="med">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sz="half" idx="2"/>
          </p:nvPr>
        </p:nvSpPr>
        <p:spPr>
          <a:xfrm>
            <a:off x="4988453" y="557923"/>
            <a:ext cx="3528405" cy="1728192"/>
          </a:xfrm>
          <a:solidFill>
            <a:schemeClr val="bg1"/>
          </a:solidFill>
        </p:spPr>
        <p:txBody>
          <a:bodyPr>
            <a:noAutofit/>
          </a:bodyPr>
          <a:lstStyle/>
          <a:p>
            <a:pPr eaLnBrk="1" hangingPunct="1">
              <a:lnSpc>
                <a:spcPct val="90000"/>
              </a:lnSpc>
              <a:buFontTx/>
              <a:buNone/>
            </a:pPr>
            <a:r>
              <a:rPr lang="fi-FI" sz="2000" dirty="0" smtClean="0"/>
              <a:t>	Lattiasienen (</a:t>
            </a:r>
            <a:r>
              <a:rPr lang="fi-FI" sz="2000" i="1" dirty="0" err="1" smtClean="0"/>
              <a:t>Serpula</a:t>
            </a:r>
            <a:r>
              <a:rPr lang="fi-FI" sz="2000" i="1" dirty="0" smtClean="0"/>
              <a:t> </a:t>
            </a:r>
            <a:r>
              <a:rPr lang="fi-FI" sz="2000" i="1" dirty="0" err="1" smtClean="0"/>
              <a:t>lacrymans</a:t>
            </a:r>
            <a:r>
              <a:rPr lang="fi-FI" sz="2000" dirty="0" smtClean="0"/>
              <a:t>) aiheuttama lahovaurio virheellisesti korjatun hirsitalon lattiassa ja seinän alaosassa.</a:t>
            </a:r>
            <a:endParaRPr lang="en-GB" sz="2000" dirty="0" smtClean="0"/>
          </a:p>
        </p:txBody>
      </p:sp>
      <p:grpSp>
        <p:nvGrpSpPr>
          <p:cNvPr id="2" name="Group 4"/>
          <p:cNvGrpSpPr>
            <a:grpSpLocks/>
          </p:cNvGrpSpPr>
          <p:nvPr/>
        </p:nvGrpSpPr>
        <p:grpSpPr bwMode="auto">
          <a:xfrm>
            <a:off x="233505" y="1535805"/>
            <a:ext cx="1944216" cy="3096343"/>
            <a:chOff x="768" y="1104"/>
            <a:chExt cx="1979" cy="2624"/>
          </a:xfrm>
        </p:grpSpPr>
        <p:pic>
          <p:nvPicPr>
            <p:cNvPr id="28684" name="Picture 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 y="1104"/>
              <a:ext cx="1979" cy="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5" name="Rectangle 6"/>
            <p:cNvSpPr>
              <a:spLocks noChangeArrowheads="1"/>
            </p:cNvSpPr>
            <p:nvPr/>
          </p:nvSpPr>
          <p:spPr bwMode="auto">
            <a:xfrm>
              <a:off x="826" y="1133"/>
              <a:ext cx="1831" cy="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i-FI"/>
            </a:p>
          </p:txBody>
        </p:sp>
      </p:grpSp>
      <p:grpSp>
        <p:nvGrpSpPr>
          <p:cNvPr id="3" name="Group 7"/>
          <p:cNvGrpSpPr>
            <a:grpSpLocks/>
          </p:cNvGrpSpPr>
          <p:nvPr/>
        </p:nvGrpSpPr>
        <p:grpSpPr bwMode="auto">
          <a:xfrm>
            <a:off x="2821684" y="520921"/>
            <a:ext cx="2304256" cy="1728192"/>
            <a:chOff x="624" y="2256"/>
            <a:chExt cx="2424" cy="1623"/>
          </a:xfrm>
        </p:grpSpPr>
        <p:pic>
          <p:nvPicPr>
            <p:cNvPr id="28682" name="Pictur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 y="2256"/>
              <a:ext cx="2424" cy="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3" name="Rectangle 9"/>
            <p:cNvSpPr>
              <a:spLocks noChangeArrowheads="1"/>
            </p:cNvSpPr>
            <p:nvPr/>
          </p:nvSpPr>
          <p:spPr bwMode="auto">
            <a:xfrm>
              <a:off x="682" y="2285"/>
              <a:ext cx="2284" cy="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i-FI"/>
            </a:p>
          </p:txBody>
        </p:sp>
      </p:grpSp>
      <p:pic>
        <p:nvPicPr>
          <p:cNvPr id="28678" name="Picture 5" descr="ulkoseinan lahovaurioden laaju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4961" y="2494467"/>
            <a:ext cx="2194887" cy="19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179747" y="2693171"/>
            <a:ext cx="3251040" cy="1631216"/>
          </a:xfrm>
          <a:prstGeom prst="rect">
            <a:avLst/>
          </a:prstGeom>
          <a:noFill/>
        </p:spPr>
        <p:txBody>
          <a:bodyPr wrap="square">
            <a:spAutoFit/>
          </a:bodyPr>
          <a:lstStyle/>
          <a:p>
            <a:pPr eaLnBrk="0" hangingPunct="0">
              <a:defRPr/>
            </a:pPr>
            <a:r>
              <a:rPr lang="fi-FI" sz="2000" dirty="0">
                <a:latin typeface="+mn-lt"/>
              </a:rPr>
              <a:t>Moniongelmainen rakennevaurioyhdistelmä (home, laho, hyönteisvika), johon liittyy usein vakavia sisäilmaongelmia</a:t>
            </a:r>
          </a:p>
        </p:txBody>
      </p:sp>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818650" y="4533641"/>
            <a:ext cx="2229341" cy="2013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1" name="Rectangle 1"/>
          <p:cNvSpPr>
            <a:spLocks noChangeArrowheads="1"/>
          </p:cNvSpPr>
          <p:nvPr/>
        </p:nvSpPr>
        <p:spPr bwMode="auto">
          <a:xfrm>
            <a:off x="5094302" y="4878665"/>
            <a:ext cx="34563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fi-FI" sz="2000" dirty="0"/>
              <a:t>Ryömintätilaiset lattiat </a:t>
            </a:r>
            <a:r>
              <a:rPr lang="fi-FI" sz="2000" dirty="0" smtClean="0"/>
              <a:t>ovat hankalia: kostea maapohja, puutteellinen ilmanvaihto, hallitsemattomat ilmavuodot </a:t>
            </a:r>
            <a:endParaRPr lang="fi-FI" sz="2000" dirty="0"/>
          </a:p>
        </p:txBody>
      </p:sp>
      <p:sp>
        <p:nvSpPr>
          <p:cNvPr id="28674" name="Rectangle 2"/>
          <p:cNvSpPr>
            <a:spLocks noGrp="1" noChangeArrowheads="1"/>
          </p:cNvSpPr>
          <p:nvPr>
            <p:ph type="title"/>
          </p:nvPr>
        </p:nvSpPr>
        <p:spPr>
          <a:xfrm>
            <a:off x="230979" y="4600711"/>
            <a:ext cx="2160240" cy="1512168"/>
          </a:xfrm>
          <a:solidFill>
            <a:schemeClr val="bg1"/>
          </a:solidFill>
          <a:ln>
            <a:noFill/>
          </a:ln>
        </p:spPr>
        <p:txBody>
          <a:bodyPr>
            <a:noAutofit/>
          </a:bodyPr>
          <a:lstStyle/>
          <a:p>
            <a:pPr eaLnBrk="1" hangingPunct="1"/>
            <a:r>
              <a:rPr lang="fi-FI" sz="2000" b="0" dirty="0" smtClean="0">
                <a:solidFill>
                  <a:schemeClr val="accent1">
                    <a:lumMod val="75000"/>
                  </a:schemeClr>
                </a:solidFill>
              </a:rPr>
              <a:t>Kosteus- , home- ja lahovaurio pesuhuoneen seinässä</a:t>
            </a:r>
            <a:endParaRPr lang="en-GB" sz="2000" b="0" dirty="0" smtClean="0">
              <a:solidFill>
                <a:schemeClr val="accent1">
                  <a:lumMod val="75000"/>
                </a:schemeClr>
              </a:solidFill>
            </a:endParaRPr>
          </a:p>
        </p:txBody>
      </p:sp>
      <p:sp>
        <p:nvSpPr>
          <p:cNvPr id="15" name="Rectangle 14"/>
          <p:cNvSpPr/>
          <p:nvPr/>
        </p:nvSpPr>
        <p:spPr>
          <a:xfrm>
            <a:off x="2721916" y="412909"/>
            <a:ext cx="5828770"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Rectangle 15"/>
          <p:cNvSpPr/>
          <p:nvPr/>
        </p:nvSpPr>
        <p:spPr>
          <a:xfrm>
            <a:off x="2734193" y="4509146"/>
            <a:ext cx="5816493" cy="20487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ectangle 16"/>
          <p:cNvSpPr/>
          <p:nvPr/>
        </p:nvSpPr>
        <p:spPr>
          <a:xfrm>
            <a:off x="2734193" y="2431128"/>
            <a:ext cx="5816493"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p:cNvSpPr txBox="1"/>
          <p:nvPr/>
        </p:nvSpPr>
        <p:spPr>
          <a:xfrm>
            <a:off x="179512" y="332656"/>
            <a:ext cx="2520280" cy="954107"/>
          </a:xfrm>
          <a:prstGeom prst="rect">
            <a:avLst/>
          </a:prstGeom>
          <a:noFill/>
        </p:spPr>
        <p:txBody>
          <a:bodyPr wrap="square" rtlCol="0">
            <a:spAutoFit/>
          </a:bodyPr>
          <a:lstStyle/>
          <a:p>
            <a:r>
              <a:rPr lang="fi-FI" sz="2800" b="1" dirty="0" smtClean="0">
                <a:solidFill>
                  <a:schemeClr val="accent1"/>
                </a:solidFill>
              </a:rPr>
              <a:t>Sienivaurioita rakenteissa</a:t>
            </a:r>
            <a:endParaRPr lang="fi-FI" sz="2800" b="1" dirty="0">
              <a:solidFill>
                <a:schemeClr val="accent1"/>
              </a:solidFill>
            </a:endParaRPr>
          </a:p>
        </p:txBody>
      </p:sp>
      <p:sp>
        <p:nvSpPr>
          <p:cNvPr id="19" name="Slide Number Placeholder 34"/>
          <p:cNvSpPr>
            <a:spLocks noGrp="1"/>
          </p:cNvSpPr>
          <p:nvPr>
            <p:ph type="sldNum" sz="quarter" idx="4294967295"/>
          </p:nvPr>
        </p:nvSpPr>
        <p:spPr>
          <a:xfrm>
            <a:off x="8316912" y="6309320"/>
            <a:ext cx="503238" cy="254639"/>
          </a:xfrm>
          <a:prstGeom prst="rect">
            <a:avLst/>
          </a:prstGeom>
        </p:spPr>
        <p:txBody>
          <a:bodyPr/>
          <a:lstStyle/>
          <a:p>
            <a:fld id="{CC4B5847-1FA8-4EAB-8786-A0336426E059}" type="slidenum">
              <a:rPr lang="fi-FI" sz="800" smtClean="0">
                <a:solidFill>
                  <a:srgbClr val="FF0000"/>
                </a:solidFill>
              </a:rPr>
              <a:pPr/>
              <a:t>33</a:t>
            </a:fld>
            <a:endParaRPr lang="fi-FI" sz="800" dirty="0">
              <a:solidFill>
                <a:srgbClr val="FF0000"/>
              </a:solidFill>
            </a:endParaRPr>
          </a:p>
        </p:txBody>
      </p:sp>
    </p:spTree>
    <p:extLst>
      <p:ext uri="{BB962C8B-B14F-4D97-AF65-F5344CB8AC3E}">
        <p14:creationId xmlns:p14="http://schemas.microsoft.com/office/powerpoint/2010/main" val="2765375086"/>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51520" y="541209"/>
            <a:ext cx="8892480" cy="936625"/>
          </a:xfrm>
          <a:noFill/>
        </p:spPr>
        <p:txBody>
          <a:bodyPr>
            <a:noAutofit/>
          </a:bodyPr>
          <a:lstStyle/>
          <a:p>
            <a:r>
              <a:rPr lang="fi-FI" sz="3200" b="1" dirty="0" smtClean="0"/>
              <a:t/>
            </a:r>
            <a:br>
              <a:rPr lang="fi-FI" sz="3200" b="1" dirty="0" smtClean="0"/>
            </a:br>
            <a:r>
              <a:rPr lang="fi-FI" sz="3200" b="1" dirty="0" smtClean="0"/>
              <a:t>Eliöiden kasvun mahdollistavat rajaolot materiaalien mikroilmastossa</a:t>
            </a:r>
            <a:endParaRPr lang="en-GB" sz="3200" b="1" dirty="0" smtClean="0"/>
          </a:p>
        </p:txBody>
      </p:sp>
      <p:pic>
        <p:nvPicPr>
          <p:cNvPr id="7173"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0761" y="1739806"/>
            <a:ext cx="4577009" cy="3545155"/>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7174" name="Text Box 4"/>
          <p:cNvSpPr txBox="1">
            <a:spLocks noChangeArrowheads="1"/>
          </p:cNvSpPr>
          <p:nvPr/>
        </p:nvSpPr>
        <p:spPr bwMode="auto">
          <a:xfrm>
            <a:off x="4556248" y="1704245"/>
            <a:ext cx="4176464" cy="4247317"/>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fi-FI" sz="2000" dirty="0" smtClean="0">
                <a:latin typeface="Arial" charset="0"/>
              </a:rPr>
              <a:t>Pinnan tai materiaalin mikroilman suhteellinen kosteus (RH) ja veden aktiivisuus (a</a:t>
            </a:r>
            <a:r>
              <a:rPr lang="fi-FI" sz="1800" dirty="0" smtClean="0">
                <a:latin typeface="Arial" charset="0"/>
              </a:rPr>
              <a:t>w = noin RH / 100)</a:t>
            </a:r>
            <a:r>
              <a:rPr lang="fi-FI" sz="2000" dirty="0" smtClean="0">
                <a:latin typeface="Arial" charset="0"/>
              </a:rPr>
              <a:t>: </a:t>
            </a:r>
            <a:endParaRPr lang="fi-FI" sz="2000" dirty="0">
              <a:latin typeface="Arial" charset="0"/>
            </a:endParaRPr>
          </a:p>
          <a:p>
            <a:pPr>
              <a:spcBef>
                <a:spcPct val="50000"/>
              </a:spcBef>
              <a:buFontTx/>
              <a:buChar char="-"/>
            </a:pPr>
            <a:r>
              <a:rPr lang="fi-FI" sz="2000" dirty="0">
                <a:latin typeface="Arial" charset="0"/>
              </a:rPr>
              <a:t> Home &gt; RH </a:t>
            </a:r>
            <a:r>
              <a:rPr lang="fi-FI" sz="2000" dirty="0" smtClean="0">
                <a:latin typeface="Arial" charset="0"/>
              </a:rPr>
              <a:t>75 - 80 </a:t>
            </a:r>
            <a:r>
              <a:rPr lang="fi-FI" sz="2000" dirty="0">
                <a:latin typeface="Arial" charset="0"/>
              </a:rPr>
              <a:t>% (&gt;95 %)</a:t>
            </a:r>
          </a:p>
          <a:p>
            <a:pPr>
              <a:spcBef>
                <a:spcPct val="50000"/>
              </a:spcBef>
              <a:buFontTx/>
              <a:buChar char="-"/>
            </a:pPr>
            <a:r>
              <a:rPr lang="fi-FI" sz="2000" dirty="0">
                <a:latin typeface="Arial" charset="0"/>
              </a:rPr>
              <a:t> Laho &gt; RH 95 %</a:t>
            </a:r>
          </a:p>
          <a:p>
            <a:pPr>
              <a:spcBef>
                <a:spcPct val="50000"/>
              </a:spcBef>
              <a:buFontTx/>
              <a:buChar char="-"/>
            </a:pPr>
            <a:r>
              <a:rPr lang="fi-FI" sz="2000" dirty="0">
                <a:latin typeface="Arial" charset="0"/>
              </a:rPr>
              <a:t> Hyönteiset &gt; RH 65 - 80 %</a:t>
            </a:r>
          </a:p>
          <a:p>
            <a:pPr>
              <a:spcBef>
                <a:spcPct val="50000"/>
              </a:spcBef>
            </a:pPr>
            <a:r>
              <a:rPr lang="fi-FI" sz="2000" dirty="0">
                <a:latin typeface="Arial" charset="0"/>
              </a:rPr>
              <a:t>Esim. puun </a:t>
            </a:r>
            <a:r>
              <a:rPr lang="fi-FI" sz="2000" dirty="0" smtClean="0">
                <a:latin typeface="Arial" charset="0"/>
              </a:rPr>
              <a:t>kosteus, u </a:t>
            </a:r>
            <a:r>
              <a:rPr lang="fi-FI" sz="2000" dirty="0">
                <a:latin typeface="Arial" charset="0"/>
              </a:rPr>
              <a:t>(paino %):</a:t>
            </a:r>
          </a:p>
          <a:p>
            <a:pPr>
              <a:spcBef>
                <a:spcPct val="50000"/>
              </a:spcBef>
              <a:buFontTx/>
              <a:buChar char="-"/>
            </a:pPr>
            <a:r>
              <a:rPr lang="fi-FI" sz="2000" dirty="0">
                <a:latin typeface="Arial" charset="0"/>
              </a:rPr>
              <a:t> Home &gt; u 18 – 20 %</a:t>
            </a:r>
          </a:p>
          <a:p>
            <a:pPr>
              <a:spcBef>
                <a:spcPct val="50000"/>
              </a:spcBef>
              <a:buFontTx/>
              <a:buChar char="-"/>
            </a:pPr>
            <a:r>
              <a:rPr lang="fi-FI" sz="2000" dirty="0">
                <a:latin typeface="Arial" charset="0"/>
              </a:rPr>
              <a:t> Laho &gt; u 25 – 30 %</a:t>
            </a:r>
          </a:p>
          <a:p>
            <a:pPr>
              <a:spcBef>
                <a:spcPct val="50000"/>
              </a:spcBef>
            </a:pPr>
            <a:r>
              <a:rPr lang="fi-FI" sz="2000" dirty="0">
                <a:latin typeface="Arial" charset="0"/>
              </a:rPr>
              <a:t>Lämpötila (-5) .. + 50 </a:t>
            </a:r>
            <a:r>
              <a:rPr lang="fi-FI" sz="2000" dirty="0">
                <a:latin typeface="Arial" charset="0"/>
                <a:cs typeface="Times New Roman" pitchFamily="18" charset="0"/>
              </a:rPr>
              <a:t>°</a:t>
            </a:r>
            <a:r>
              <a:rPr lang="fi-FI" sz="2000" dirty="0">
                <a:latin typeface="Arial" charset="0"/>
              </a:rPr>
              <a:t>C</a:t>
            </a:r>
            <a:endParaRPr lang="en-GB" sz="2000" dirty="0">
              <a:latin typeface="Arial" charset="0"/>
            </a:endParaRPr>
          </a:p>
        </p:txBody>
      </p:sp>
      <p:sp>
        <p:nvSpPr>
          <p:cNvPr id="2" name="TextBox 1"/>
          <p:cNvSpPr txBox="1"/>
          <p:nvPr/>
        </p:nvSpPr>
        <p:spPr>
          <a:xfrm>
            <a:off x="2051720" y="3505827"/>
            <a:ext cx="797627" cy="369332"/>
          </a:xfrm>
          <a:prstGeom prst="rect">
            <a:avLst/>
          </a:prstGeom>
          <a:noFill/>
        </p:spPr>
        <p:txBody>
          <a:bodyPr wrap="square" rtlCol="0">
            <a:spAutoFit/>
          </a:bodyPr>
          <a:lstStyle/>
          <a:p>
            <a:r>
              <a:rPr lang="fi-FI" dirty="0" smtClean="0">
                <a:solidFill>
                  <a:schemeClr val="bg1"/>
                </a:solidFill>
              </a:rPr>
              <a:t>Aika</a:t>
            </a:r>
            <a:endParaRPr lang="fi-FI" dirty="0">
              <a:solidFill>
                <a:schemeClr val="bg1"/>
              </a:solidFill>
            </a:endParaRPr>
          </a:p>
        </p:txBody>
      </p:sp>
      <p:sp>
        <p:nvSpPr>
          <p:cNvPr id="7" name="Slide Number Placeholder 6"/>
          <p:cNvSpPr>
            <a:spLocks noGrp="1"/>
          </p:cNvSpPr>
          <p:nvPr>
            <p:ph type="sldNum" sz="quarter" idx="12"/>
          </p:nvPr>
        </p:nvSpPr>
        <p:spPr/>
        <p:txBody>
          <a:bodyPr/>
          <a:lstStyle/>
          <a:p>
            <a:fld id="{CC4B5847-1FA8-4EAB-8786-A0336426E059}" type="slidenum">
              <a:rPr lang="fi-FI" smtClean="0"/>
              <a:pPr/>
              <a:t>34</a:t>
            </a:fld>
            <a:endParaRPr lang="fi-FI"/>
          </a:p>
        </p:txBody>
      </p:sp>
    </p:spTree>
    <p:extLst>
      <p:ext uri="{BB962C8B-B14F-4D97-AF65-F5344CB8AC3E}">
        <p14:creationId xmlns:p14="http://schemas.microsoft.com/office/powerpoint/2010/main" val="1657098314"/>
      </p:ext>
    </p:extLst>
  </p:cSld>
  <p:clrMapOvr>
    <a:masterClrMapping/>
  </p:clrMapOvr>
  <p:transition spd="med">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227" y="4700041"/>
            <a:ext cx="1768696" cy="12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5" name="Object 3"/>
          <p:cNvGraphicFramePr>
            <a:graphicFrameLocks noChangeAspect="1"/>
          </p:cNvGraphicFramePr>
          <p:nvPr>
            <p:extLst>
              <p:ext uri="{D42A27DB-BD31-4B8C-83A1-F6EECF244321}">
                <p14:modId xmlns:p14="http://schemas.microsoft.com/office/powerpoint/2010/main" val="3559916724"/>
              </p:ext>
            </p:extLst>
          </p:nvPr>
        </p:nvGraphicFramePr>
        <p:xfrm>
          <a:off x="6358304" y="743154"/>
          <a:ext cx="2395861" cy="1942003"/>
        </p:xfrm>
        <a:graphic>
          <a:graphicData uri="http://schemas.openxmlformats.org/presentationml/2006/ole">
            <mc:AlternateContent xmlns:mc="http://schemas.openxmlformats.org/markup-compatibility/2006">
              <mc:Choice xmlns:v="urn:schemas-microsoft-com:vml" Requires="v">
                <p:oleObj spid="_x0000_s1070" name="Document" r:id="rId4" imgW="2128132" imgH="1590622" progId="Word.Document.8">
                  <p:embed/>
                </p:oleObj>
              </mc:Choice>
              <mc:Fallback>
                <p:oleObj name="Document" r:id="rId4" imgW="2128132" imgH="159062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8304" y="743154"/>
                        <a:ext cx="2395861" cy="1942003"/>
                      </a:xfrm>
                      <a:prstGeom prst="rect">
                        <a:avLst/>
                      </a:prstGeom>
                      <a:noFill/>
                      <a:ln>
                        <a:noFill/>
                      </a:ln>
                      <a:effectLst/>
                      <a:extLst/>
                    </p:spPr>
                  </p:pic>
                </p:oleObj>
              </mc:Fallback>
            </mc:AlternateContent>
          </a:graphicData>
        </a:graphic>
      </p:graphicFrame>
      <p:sp>
        <p:nvSpPr>
          <p:cNvPr id="13316" name="Rectangle 4"/>
          <p:cNvSpPr>
            <a:spLocks noChangeArrowheads="1"/>
          </p:cNvSpPr>
          <p:nvPr/>
        </p:nvSpPr>
        <p:spPr bwMode="auto">
          <a:xfrm>
            <a:off x="6101687" y="2665137"/>
            <a:ext cx="286482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GB" sz="1400" b="1" dirty="0" err="1">
                <a:solidFill>
                  <a:schemeClr val="accent1">
                    <a:lumMod val="75000"/>
                  </a:schemeClr>
                </a:solidFill>
              </a:rPr>
              <a:t>Indeksi</a:t>
            </a:r>
            <a:r>
              <a:rPr lang="en-GB" sz="1400" b="1" dirty="0">
                <a:solidFill>
                  <a:schemeClr val="accent1">
                    <a:lumMod val="75000"/>
                  </a:schemeClr>
                </a:solidFill>
              </a:rPr>
              <a:t> 1 (</a:t>
            </a:r>
            <a:r>
              <a:rPr lang="en-GB" sz="1400" b="1" dirty="0" err="1">
                <a:solidFill>
                  <a:schemeClr val="accent1">
                    <a:lumMod val="75000"/>
                  </a:schemeClr>
                </a:solidFill>
              </a:rPr>
              <a:t>kasvun</a:t>
            </a:r>
            <a:r>
              <a:rPr lang="en-GB" sz="1400" b="1" dirty="0">
                <a:solidFill>
                  <a:schemeClr val="accent1">
                    <a:lumMod val="75000"/>
                  </a:schemeClr>
                </a:solidFill>
              </a:rPr>
              <a:t> </a:t>
            </a:r>
            <a:r>
              <a:rPr lang="en-GB" sz="1400" b="1" dirty="0" err="1" smtClean="0">
                <a:solidFill>
                  <a:schemeClr val="accent1">
                    <a:lumMod val="75000"/>
                  </a:schemeClr>
                </a:solidFill>
              </a:rPr>
              <a:t>alku</a:t>
            </a:r>
            <a:r>
              <a:rPr lang="en-GB" sz="1400" b="1" dirty="0" smtClean="0">
                <a:solidFill>
                  <a:schemeClr val="accent1">
                    <a:lumMod val="75000"/>
                  </a:schemeClr>
                </a:solidFill>
              </a:rPr>
              <a:t>), </a:t>
            </a:r>
            <a:r>
              <a:rPr lang="en-GB" sz="1400" b="1" dirty="0" err="1">
                <a:solidFill>
                  <a:schemeClr val="accent1">
                    <a:lumMod val="75000"/>
                  </a:schemeClr>
                </a:solidFill>
              </a:rPr>
              <a:t>puu</a:t>
            </a:r>
            <a:r>
              <a:rPr lang="en-GB" sz="1400" b="1" dirty="0">
                <a:solidFill>
                  <a:schemeClr val="accent1">
                    <a:lumMod val="75000"/>
                  </a:schemeClr>
                </a:solidFill>
              </a:rPr>
              <a:t> </a:t>
            </a:r>
          </a:p>
        </p:txBody>
      </p:sp>
      <p:graphicFrame>
        <p:nvGraphicFramePr>
          <p:cNvPr id="13317" name="Object 5"/>
          <p:cNvGraphicFramePr>
            <a:graphicFrameLocks noChangeAspect="1"/>
          </p:cNvGraphicFramePr>
          <p:nvPr>
            <p:extLst>
              <p:ext uri="{D42A27DB-BD31-4B8C-83A1-F6EECF244321}">
                <p14:modId xmlns:p14="http://schemas.microsoft.com/office/powerpoint/2010/main" val="3755759129"/>
              </p:ext>
            </p:extLst>
          </p:nvPr>
        </p:nvGraphicFramePr>
        <p:xfrm>
          <a:off x="2593064" y="4700041"/>
          <a:ext cx="1487265" cy="1204807"/>
        </p:xfrm>
        <a:graphic>
          <a:graphicData uri="http://schemas.openxmlformats.org/presentationml/2006/ole">
            <mc:AlternateContent xmlns:mc="http://schemas.openxmlformats.org/markup-compatibility/2006">
              <mc:Choice xmlns:v="urn:schemas-microsoft-com:vml" Requires="v">
                <p:oleObj spid="_x0000_s1071" name="Document" r:id="rId6" imgW="2082417" imgH="1561240" progId="Word.Document.8">
                  <p:embed/>
                </p:oleObj>
              </mc:Choice>
              <mc:Fallback>
                <p:oleObj name="Document" r:id="rId6" imgW="2082417" imgH="156124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3064" y="4700041"/>
                        <a:ext cx="1487265" cy="1204807"/>
                      </a:xfrm>
                      <a:prstGeom prst="rect">
                        <a:avLst/>
                      </a:prstGeom>
                      <a:noFill/>
                      <a:ln>
                        <a:noFill/>
                      </a:ln>
                      <a:effectLst/>
                      <a:extLst/>
                    </p:spPr>
                  </p:pic>
                </p:oleObj>
              </mc:Fallback>
            </mc:AlternateContent>
          </a:graphicData>
        </a:graphic>
      </p:graphicFrame>
      <p:sp>
        <p:nvSpPr>
          <p:cNvPr id="13318" name="Rectangle 6"/>
          <p:cNvSpPr>
            <a:spLocks noChangeArrowheads="1"/>
          </p:cNvSpPr>
          <p:nvPr/>
        </p:nvSpPr>
        <p:spPr bwMode="auto">
          <a:xfrm>
            <a:off x="2354278" y="5910326"/>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GB" sz="1400" b="1" dirty="0" err="1">
                <a:solidFill>
                  <a:schemeClr val="accent1">
                    <a:lumMod val="75000"/>
                  </a:schemeClr>
                </a:solidFill>
              </a:rPr>
              <a:t>Indeksi</a:t>
            </a:r>
            <a:r>
              <a:rPr lang="en-GB" sz="1400" b="1" dirty="0">
                <a:solidFill>
                  <a:schemeClr val="accent1">
                    <a:lumMod val="75000"/>
                  </a:schemeClr>
                </a:solidFill>
              </a:rPr>
              <a:t> 4, </a:t>
            </a:r>
            <a:r>
              <a:rPr lang="en-GB" sz="1400" b="1" dirty="0" err="1">
                <a:solidFill>
                  <a:schemeClr val="accent1">
                    <a:lumMod val="75000"/>
                  </a:schemeClr>
                </a:solidFill>
              </a:rPr>
              <a:t>puu</a:t>
            </a:r>
            <a:r>
              <a:rPr lang="en-GB" sz="1400" b="1" dirty="0">
                <a:solidFill>
                  <a:schemeClr val="accent1">
                    <a:lumMod val="75000"/>
                  </a:schemeClr>
                </a:solidFill>
              </a:rPr>
              <a:t>, </a:t>
            </a:r>
            <a:endParaRPr lang="en-GB" b="1" dirty="0">
              <a:solidFill>
                <a:schemeClr val="accent1">
                  <a:lumMod val="75000"/>
                </a:schemeClr>
              </a:solidFill>
            </a:endParaRPr>
          </a:p>
        </p:txBody>
      </p:sp>
      <p:sp>
        <p:nvSpPr>
          <p:cNvPr id="13319" name="Rectangle 7"/>
          <p:cNvSpPr>
            <a:spLocks noChangeArrowheads="1"/>
          </p:cNvSpPr>
          <p:nvPr/>
        </p:nvSpPr>
        <p:spPr bwMode="auto">
          <a:xfrm>
            <a:off x="163906" y="5934474"/>
            <a:ext cx="1899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GB" sz="1400" b="1" dirty="0" err="1">
                <a:solidFill>
                  <a:schemeClr val="accent1">
                    <a:lumMod val="75000"/>
                  </a:schemeClr>
                </a:solidFill>
              </a:rPr>
              <a:t>Indeksi</a:t>
            </a:r>
            <a:r>
              <a:rPr lang="en-GB" sz="1400" b="1" dirty="0">
                <a:solidFill>
                  <a:schemeClr val="accent1">
                    <a:lumMod val="75000"/>
                  </a:schemeClr>
                </a:solidFill>
              </a:rPr>
              <a:t> 6, </a:t>
            </a:r>
            <a:r>
              <a:rPr lang="en-GB" sz="1400" b="1" dirty="0" err="1">
                <a:solidFill>
                  <a:schemeClr val="accent1">
                    <a:lumMod val="75000"/>
                  </a:schemeClr>
                </a:solidFill>
              </a:rPr>
              <a:t>puu</a:t>
            </a:r>
            <a:endParaRPr lang="en-GB" sz="1400" b="1" dirty="0">
              <a:solidFill>
                <a:schemeClr val="accent1">
                  <a:lumMod val="75000"/>
                </a:schemeClr>
              </a:solidFill>
            </a:endParaRPr>
          </a:p>
        </p:txBody>
      </p:sp>
      <p:sp>
        <p:nvSpPr>
          <p:cNvPr id="13320" name="Rectangle 8"/>
          <p:cNvSpPr>
            <a:spLocks noChangeArrowheads="1"/>
          </p:cNvSpPr>
          <p:nvPr/>
        </p:nvSpPr>
        <p:spPr bwMode="auto">
          <a:xfrm>
            <a:off x="22663" y="288791"/>
            <a:ext cx="8820150" cy="5705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GB" sz="2400" b="1" dirty="0" err="1">
                <a:solidFill>
                  <a:schemeClr val="accent1"/>
                </a:solidFill>
              </a:rPr>
              <a:t>Homekasvun</a:t>
            </a:r>
            <a:r>
              <a:rPr lang="en-GB" sz="2400" b="1" dirty="0">
                <a:solidFill>
                  <a:schemeClr val="accent1"/>
                </a:solidFill>
              </a:rPr>
              <a:t> </a:t>
            </a:r>
            <a:r>
              <a:rPr lang="en-GB" sz="2400" b="1" dirty="0" err="1">
                <a:solidFill>
                  <a:schemeClr val="accent1"/>
                </a:solidFill>
              </a:rPr>
              <a:t>osoittaminen</a:t>
            </a:r>
            <a:r>
              <a:rPr lang="en-GB" sz="2400" b="1" dirty="0">
                <a:solidFill>
                  <a:schemeClr val="accent1"/>
                </a:solidFill>
              </a:rPr>
              <a:t> </a:t>
            </a:r>
            <a:r>
              <a:rPr lang="en-GB" sz="2400" b="1" dirty="0" err="1">
                <a:solidFill>
                  <a:schemeClr val="accent1"/>
                </a:solidFill>
              </a:rPr>
              <a:t>indeksimenettelyllä</a:t>
            </a:r>
            <a:r>
              <a:rPr lang="en-GB" sz="2400" b="1" dirty="0">
                <a:solidFill>
                  <a:schemeClr val="accent1"/>
                </a:solidFill>
              </a:rPr>
              <a:t> (VTT)</a:t>
            </a:r>
          </a:p>
        </p:txBody>
      </p:sp>
      <p:sp>
        <p:nvSpPr>
          <p:cNvPr id="13321" name="Rectangle 9"/>
          <p:cNvSpPr>
            <a:spLocks noChangeArrowheads="1"/>
          </p:cNvSpPr>
          <p:nvPr/>
        </p:nvSpPr>
        <p:spPr bwMode="auto">
          <a:xfrm>
            <a:off x="277426" y="945012"/>
            <a:ext cx="5797062" cy="379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0" hangingPunct="0">
              <a:spcBef>
                <a:spcPct val="20000"/>
              </a:spcBef>
              <a:buClr>
                <a:schemeClr val="tx2"/>
              </a:buClr>
              <a:buFont typeface="Wingdings" pitchFamily="2" charset="2"/>
              <a:buNone/>
            </a:pPr>
            <a:r>
              <a:rPr lang="fi-FI" sz="1800" b="1" dirty="0"/>
              <a:t>Homeindeksi puulle</a:t>
            </a:r>
            <a:r>
              <a:rPr lang="en-GB" sz="1800" b="1" dirty="0"/>
              <a:t>		  </a:t>
            </a:r>
            <a:r>
              <a:rPr lang="en-GB" sz="1800" b="1" dirty="0" err="1" smtClean="0"/>
              <a:t>Muu</a:t>
            </a:r>
            <a:r>
              <a:rPr lang="en-GB" sz="1800" b="1" dirty="0" smtClean="0"/>
              <a:t>  </a:t>
            </a:r>
            <a:r>
              <a:rPr lang="en-GB" sz="1800" b="1" dirty="0" err="1" smtClean="0"/>
              <a:t>materiaali</a:t>
            </a:r>
            <a:endParaRPr lang="en-GB" sz="1800" b="1" dirty="0"/>
          </a:p>
          <a:p>
            <a:pPr marL="190500" indent="-190500" eaLnBrk="0" hangingPunct="0">
              <a:spcBef>
                <a:spcPct val="20000"/>
              </a:spcBef>
              <a:buClr>
                <a:schemeClr val="tx2"/>
              </a:buClr>
              <a:buFont typeface="Wingdings" pitchFamily="2" charset="2"/>
              <a:buNone/>
            </a:pPr>
            <a:r>
              <a:rPr lang="en-GB" sz="1600" dirty="0"/>
              <a:t>0 = </a:t>
            </a:r>
            <a:r>
              <a:rPr lang="en-GB" sz="1600" dirty="0" err="1"/>
              <a:t>ei</a:t>
            </a:r>
            <a:r>
              <a:rPr lang="en-GB" sz="1600" dirty="0"/>
              <a:t> </a:t>
            </a:r>
            <a:r>
              <a:rPr lang="en-GB" sz="1600" dirty="0" err="1"/>
              <a:t>kasvua</a:t>
            </a:r>
            <a:r>
              <a:rPr lang="en-GB" sz="1600" dirty="0"/>
              <a:t>			  </a:t>
            </a:r>
            <a:r>
              <a:rPr lang="en-GB" sz="1600" dirty="0" smtClean="0"/>
              <a:t>0 </a:t>
            </a:r>
            <a:r>
              <a:rPr lang="en-GB" sz="1600" dirty="0"/>
              <a:t>= </a:t>
            </a:r>
            <a:r>
              <a:rPr lang="en-GB" sz="1600" dirty="0" err="1"/>
              <a:t>ei</a:t>
            </a:r>
            <a:r>
              <a:rPr lang="en-GB" sz="1600" dirty="0"/>
              <a:t> </a:t>
            </a:r>
            <a:r>
              <a:rPr lang="en-GB" sz="1600" dirty="0" err="1"/>
              <a:t>kasvua</a:t>
            </a:r>
            <a:endParaRPr lang="en-GB" sz="1600" dirty="0"/>
          </a:p>
          <a:p>
            <a:pPr marL="190500" indent="-190500" eaLnBrk="0" hangingPunct="0">
              <a:spcBef>
                <a:spcPct val="20000"/>
              </a:spcBef>
              <a:buClr>
                <a:schemeClr val="tx2"/>
              </a:buClr>
              <a:buFont typeface="Wingdings" pitchFamily="2" charset="2"/>
              <a:buNone/>
            </a:pPr>
            <a:r>
              <a:rPr lang="en-GB" sz="1600" dirty="0"/>
              <a:t>1 = </a:t>
            </a:r>
            <a:r>
              <a:rPr lang="en-GB" sz="1600" dirty="0" err="1"/>
              <a:t>alkava</a:t>
            </a:r>
            <a:r>
              <a:rPr lang="en-GB" sz="1600" dirty="0"/>
              <a:t> </a:t>
            </a:r>
            <a:r>
              <a:rPr lang="en-GB" sz="1600" dirty="0" err="1"/>
              <a:t>kasvu</a:t>
            </a:r>
            <a:r>
              <a:rPr lang="en-GB" sz="1600" dirty="0"/>
              <a:t> (</a:t>
            </a:r>
            <a:r>
              <a:rPr lang="en-GB" sz="1600" dirty="0" err="1"/>
              <a:t>mikroskopia</a:t>
            </a:r>
            <a:r>
              <a:rPr lang="en-GB" sz="1600" dirty="0"/>
              <a:t>		  1 = </a:t>
            </a:r>
            <a:r>
              <a:rPr lang="en-GB" sz="1600" dirty="0" err="1"/>
              <a:t>alkava</a:t>
            </a:r>
            <a:r>
              <a:rPr lang="en-GB" sz="1600" dirty="0"/>
              <a:t> </a:t>
            </a:r>
            <a:r>
              <a:rPr lang="en-GB" sz="1600" dirty="0" err="1"/>
              <a:t>kasvu</a:t>
            </a:r>
            <a:endParaRPr lang="en-GB" sz="1600" dirty="0"/>
          </a:p>
          <a:p>
            <a:pPr marL="190500" indent="-190500" eaLnBrk="0" hangingPunct="0">
              <a:spcBef>
                <a:spcPct val="20000"/>
              </a:spcBef>
              <a:buClr>
                <a:schemeClr val="tx2"/>
              </a:buClr>
              <a:buFont typeface="Wingdings" pitchFamily="2" charset="2"/>
              <a:buNone/>
            </a:pPr>
            <a:r>
              <a:rPr lang="en-GB" sz="1600" dirty="0"/>
              <a:t>2 = </a:t>
            </a:r>
            <a:r>
              <a:rPr lang="en-GB" sz="1600" dirty="0" err="1"/>
              <a:t>kohtalainen</a:t>
            </a:r>
            <a:r>
              <a:rPr lang="en-GB" sz="1600" dirty="0"/>
              <a:t> </a:t>
            </a:r>
            <a:r>
              <a:rPr lang="en-GB" sz="1600" dirty="0" err="1"/>
              <a:t>kasvu</a:t>
            </a:r>
            <a:r>
              <a:rPr lang="en-GB" sz="1600" dirty="0"/>
              <a:t> (</a:t>
            </a:r>
            <a:r>
              <a:rPr lang="en-GB" sz="1600" dirty="0" err="1"/>
              <a:t>mikroskopia</a:t>
            </a:r>
            <a:r>
              <a:rPr lang="en-GB" sz="1600" dirty="0"/>
              <a:t>)	  2 = </a:t>
            </a:r>
            <a:r>
              <a:rPr lang="en-GB" sz="1600" dirty="0" err="1" smtClean="0"/>
              <a:t>kohtalainen</a:t>
            </a:r>
            <a:endParaRPr lang="en-GB" sz="1600" dirty="0" smtClean="0"/>
          </a:p>
          <a:p>
            <a:pPr marL="190500" indent="-190500" eaLnBrk="0" hangingPunct="0">
              <a:spcBef>
                <a:spcPct val="20000"/>
              </a:spcBef>
              <a:buClr>
                <a:schemeClr val="tx2"/>
              </a:buClr>
              <a:buFont typeface="Wingdings" pitchFamily="2" charset="2"/>
              <a:buNone/>
            </a:pPr>
            <a:r>
              <a:rPr lang="en-GB" sz="1600" dirty="0" smtClean="0"/>
              <a:t>      </a:t>
            </a:r>
            <a:r>
              <a:rPr lang="en-GB" sz="1600" dirty="0" err="1" smtClean="0"/>
              <a:t>peitto</a:t>
            </a:r>
            <a:r>
              <a:rPr lang="en-GB" sz="1600" dirty="0" smtClean="0"/>
              <a:t> </a:t>
            </a:r>
            <a:r>
              <a:rPr lang="en-GB" sz="1600" dirty="0"/>
              <a:t>&gt; 10 %) </a:t>
            </a:r>
            <a:r>
              <a:rPr lang="en-GB" sz="1600" dirty="0" smtClean="0"/>
              <a:t>		</a:t>
            </a:r>
            <a:r>
              <a:rPr lang="en-GB" sz="1600" dirty="0"/>
              <a:t>	</a:t>
            </a:r>
            <a:r>
              <a:rPr lang="en-GB" sz="1600" dirty="0" smtClean="0"/>
              <a:t>        </a:t>
            </a:r>
            <a:r>
              <a:rPr lang="en-GB" sz="1600" dirty="0" err="1" smtClean="0"/>
              <a:t>kasvu</a:t>
            </a:r>
            <a:r>
              <a:rPr lang="en-GB" sz="1600" dirty="0"/>
              <a:t/>
            </a:r>
            <a:br>
              <a:rPr lang="en-GB" sz="1600" dirty="0"/>
            </a:br>
            <a:r>
              <a:rPr lang="en-GB" sz="1600" dirty="0"/>
              <a:t>		      	       </a:t>
            </a:r>
            <a:r>
              <a:rPr lang="en-GB" sz="1600" dirty="0" smtClean="0"/>
              <a:t>	        (</a:t>
            </a:r>
            <a:r>
              <a:rPr lang="en-GB" sz="1600" dirty="0" err="1" smtClean="0"/>
              <a:t>peitto</a:t>
            </a:r>
            <a:r>
              <a:rPr lang="en-GB" sz="1600" dirty="0" smtClean="0"/>
              <a:t> </a:t>
            </a:r>
            <a:r>
              <a:rPr lang="en-GB" sz="1600" dirty="0"/>
              <a:t>&gt; 10 %)</a:t>
            </a:r>
          </a:p>
          <a:p>
            <a:pPr marL="190500" indent="-190500" eaLnBrk="0" hangingPunct="0">
              <a:spcBef>
                <a:spcPct val="20000"/>
              </a:spcBef>
              <a:buClr>
                <a:schemeClr val="tx2"/>
              </a:buClr>
            </a:pPr>
            <a:r>
              <a:rPr lang="en-GB" sz="1600" dirty="0"/>
              <a:t>3 = </a:t>
            </a:r>
            <a:r>
              <a:rPr lang="en-GB" sz="1600" dirty="0" err="1"/>
              <a:t>alkava</a:t>
            </a:r>
            <a:r>
              <a:rPr lang="en-GB" sz="1600" dirty="0"/>
              <a:t> </a:t>
            </a:r>
            <a:r>
              <a:rPr lang="en-GB" sz="1600" dirty="0" err="1"/>
              <a:t>silmin</a:t>
            </a:r>
            <a:r>
              <a:rPr lang="en-GB" sz="1600" dirty="0"/>
              <a:t> </a:t>
            </a:r>
            <a:r>
              <a:rPr lang="en-GB" sz="1600" dirty="0" err="1"/>
              <a:t>havaittava</a:t>
            </a:r>
            <a:r>
              <a:rPr lang="en-GB" sz="1600" dirty="0"/>
              <a:t> </a:t>
            </a:r>
            <a:r>
              <a:rPr lang="en-GB" sz="1600" dirty="0" err="1"/>
              <a:t>kasvu</a:t>
            </a:r>
            <a:r>
              <a:rPr lang="en-GB" sz="1600" dirty="0"/>
              <a:t>	  </a:t>
            </a:r>
            <a:r>
              <a:rPr lang="en-GB" sz="1600" dirty="0" smtClean="0"/>
              <a:t>3 </a:t>
            </a:r>
            <a:r>
              <a:rPr lang="en-GB" sz="1600" dirty="0"/>
              <a:t>= </a:t>
            </a:r>
            <a:r>
              <a:rPr lang="en-GB" sz="1600" dirty="0" err="1"/>
              <a:t>peitto</a:t>
            </a:r>
            <a:r>
              <a:rPr lang="en-GB" sz="1600" dirty="0"/>
              <a:t> &lt; 50 %</a:t>
            </a:r>
            <a:br>
              <a:rPr lang="en-GB" sz="1600" dirty="0"/>
            </a:br>
            <a:r>
              <a:rPr lang="en-GB" sz="1600" dirty="0"/>
              <a:t>   (</a:t>
            </a:r>
            <a:r>
              <a:rPr lang="en-GB" sz="1600" dirty="0" err="1"/>
              <a:t>runsas</a:t>
            </a:r>
            <a:r>
              <a:rPr lang="en-GB" sz="1600" dirty="0"/>
              <a:t> </a:t>
            </a:r>
            <a:r>
              <a:rPr lang="en-GB" sz="1600" dirty="0" err="1"/>
              <a:t>kasvu</a:t>
            </a:r>
            <a:r>
              <a:rPr lang="en-GB" sz="1600" dirty="0"/>
              <a:t> </a:t>
            </a:r>
            <a:r>
              <a:rPr lang="en-GB" sz="1600" dirty="0" err="1"/>
              <a:t>mikroskopia</a:t>
            </a:r>
            <a:r>
              <a:rPr lang="en-GB" sz="1600" dirty="0"/>
              <a:t>)	 </a:t>
            </a:r>
            <a:r>
              <a:rPr lang="en-GB" sz="1600" dirty="0" smtClean="0"/>
              <a:t>       (</a:t>
            </a:r>
            <a:r>
              <a:rPr lang="en-GB" sz="1600" dirty="0" err="1" smtClean="0"/>
              <a:t>mikroskopia</a:t>
            </a:r>
            <a:r>
              <a:rPr lang="en-GB" sz="1600" dirty="0" smtClean="0"/>
              <a:t>)</a:t>
            </a:r>
          </a:p>
          <a:p>
            <a:pPr marL="190500" indent="-190500" eaLnBrk="0" hangingPunct="0">
              <a:spcBef>
                <a:spcPct val="20000"/>
              </a:spcBef>
              <a:buClr>
                <a:schemeClr val="tx2"/>
              </a:buClr>
            </a:pPr>
            <a:r>
              <a:rPr lang="en-GB" sz="1600" dirty="0" smtClean="0"/>
              <a:t>4 </a:t>
            </a:r>
            <a:r>
              <a:rPr lang="en-GB" sz="1600" dirty="0"/>
              <a:t>= </a:t>
            </a:r>
            <a:r>
              <a:rPr lang="en-GB" sz="1600" dirty="0" err="1"/>
              <a:t>näkyvä</a:t>
            </a:r>
            <a:r>
              <a:rPr lang="en-GB" sz="1600" dirty="0"/>
              <a:t> </a:t>
            </a:r>
            <a:r>
              <a:rPr lang="en-GB" sz="1600" dirty="0" err="1"/>
              <a:t>kasvu</a:t>
            </a:r>
            <a:r>
              <a:rPr lang="en-GB" sz="1600" dirty="0"/>
              <a:t> &gt; 10 – 25 %		  4 = </a:t>
            </a:r>
            <a:r>
              <a:rPr lang="en-GB" sz="1600" dirty="0" err="1"/>
              <a:t>peitto</a:t>
            </a:r>
            <a:r>
              <a:rPr lang="en-GB" sz="1600" dirty="0"/>
              <a:t> &gt; 50 %</a:t>
            </a:r>
            <a:br>
              <a:rPr lang="en-GB" sz="1600" dirty="0"/>
            </a:br>
            <a:r>
              <a:rPr lang="en-GB" sz="1600" dirty="0"/>
              <a:t>  (</a:t>
            </a:r>
            <a:r>
              <a:rPr lang="en-GB" sz="1600" dirty="0" err="1"/>
              <a:t>runsas</a:t>
            </a:r>
            <a:r>
              <a:rPr lang="en-GB" sz="1600" dirty="0"/>
              <a:t> </a:t>
            </a:r>
            <a:r>
              <a:rPr lang="en-GB" sz="1600" dirty="0" err="1"/>
              <a:t>mikrosk</a:t>
            </a:r>
            <a:r>
              <a:rPr lang="en-GB" sz="1600" dirty="0"/>
              <a:t>. </a:t>
            </a:r>
            <a:r>
              <a:rPr lang="en-GB" sz="1600" dirty="0" err="1"/>
              <a:t>kasvu</a:t>
            </a:r>
            <a:r>
              <a:rPr lang="en-GB" sz="1600" dirty="0"/>
              <a:t>)		    </a:t>
            </a:r>
            <a:r>
              <a:rPr lang="en-GB" sz="1600" dirty="0" smtClean="0"/>
              <a:t>    (</a:t>
            </a:r>
            <a:r>
              <a:rPr lang="en-GB" sz="1600" dirty="0" err="1" smtClean="0"/>
              <a:t>mikrosk</a:t>
            </a:r>
            <a:r>
              <a:rPr lang="en-GB" sz="1600" dirty="0" smtClean="0"/>
              <a:t>. </a:t>
            </a:r>
            <a:r>
              <a:rPr lang="en-GB" sz="1600" dirty="0" err="1"/>
              <a:t>kasvu</a:t>
            </a:r>
            <a:r>
              <a:rPr lang="en-GB" sz="1600" dirty="0"/>
              <a:t>)</a:t>
            </a:r>
          </a:p>
          <a:p>
            <a:pPr marL="190500" indent="-190500" eaLnBrk="0" hangingPunct="0">
              <a:spcBef>
                <a:spcPct val="20000"/>
              </a:spcBef>
              <a:buClr>
                <a:schemeClr val="tx2"/>
              </a:buClr>
              <a:buFont typeface="Wingdings" pitchFamily="2" charset="2"/>
              <a:buNone/>
            </a:pPr>
            <a:r>
              <a:rPr lang="en-GB" sz="1600" dirty="0"/>
              <a:t>5 = </a:t>
            </a:r>
            <a:r>
              <a:rPr lang="en-GB" sz="1600" dirty="0" err="1"/>
              <a:t>näkyvä</a:t>
            </a:r>
            <a:r>
              <a:rPr lang="en-GB" sz="1600" dirty="0"/>
              <a:t> </a:t>
            </a:r>
            <a:r>
              <a:rPr lang="en-GB" sz="1600" dirty="0" err="1"/>
              <a:t>kasvu</a:t>
            </a:r>
            <a:r>
              <a:rPr lang="en-GB" sz="1600" dirty="0"/>
              <a:t> &gt; 50 %		  5 = </a:t>
            </a:r>
            <a:r>
              <a:rPr lang="en-GB" sz="1600" dirty="0" err="1"/>
              <a:t>runsas</a:t>
            </a:r>
            <a:r>
              <a:rPr lang="en-GB" sz="1600" dirty="0"/>
              <a:t> </a:t>
            </a:r>
            <a:r>
              <a:rPr lang="en-GB" sz="1600" dirty="0" err="1"/>
              <a:t>kasvu</a:t>
            </a:r>
            <a:r>
              <a:rPr lang="en-GB" sz="1600" dirty="0"/>
              <a:t>	</a:t>
            </a:r>
          </a:p>
          <a:p>
            <a:pPr marL="190500" indent="-190500" eaLnBrk="0" hangingPunct="0">
              <a:spcBef>
                <a:spcPct val="20000"/>
              </a:spcBef>
              <a:buClr>
                <a:schemeClr val="tx2"/>
              </a:buClr>
              <a:buFont typeface="Wingdings" pitchFamily="2" charset="2"/>
              <a:buNone/>
            </a:pPr>
            <a:r>
              <a:rPr lang="en-GB" sz="1600" dirty="0"/>
              <a:t>6 = </a:t>
            </a:r>
            <a:r>
              <a:rPr lang="en-GB" sz="1600" dirty="0" err="1"/>
              <a:t>runsas</a:t>
            </a:r>
            <a:r>
              <a:rPr lang="en-GB" sz="1600" dirty="0"/>
              <a:t> </a:t>
            </a:r>
            <a:r>
              <a:rPr lang="en-GB" sz="1600" dirty="0" err="1"/>
              <a:t>kasvu</a:t>
            </a:r>
            <a:r>
              <a:rPr lang="en-GB" sz="1600" dirty="0"/>
              <a:t> n. 100 </a:t>
            </a:r>
            <a:r>
              <a:rPr lang="en-GB" sz="1600" dirty="0" smtClean="0"/>
              <a:t>%		        (</a:t>
            </a:r>
            <a:r>
              <a:rPr lang="en-GB" sz="1600" dirty="0" err="1" smtClean="0"/>
              <a:t>kasvu</a:t>
            </a:r>
            <a:r>
              <a:rPr lang="en-GB" sz="1600" dirty="0" smtClean="0"/>
              <a:t> </a:t>
            </a:r>
            <a:r>
              <a:rPr lang="en-GB" sz="1600" dirty="0" err="1" smtClean="0"/>
              <a:t>näkyy</a:t>
            </a:r>
            <a:r>
              <a:rPr lang="en-GB" sz="1600" dirty="0" smtClean="0"/>
              <a:t>  					        </a:t>
            </a:r>
            <a:r>
              <a:rPr lang="en-GB" sz="1600" dirty="0" err="1" smtClean="0"/>
              <a:t>mikroskoopilla</a:t>
            </a:r>
            <a:r>
              <a:rPr lang="en-GB" sz="1600" dirty="0" smtClean="0"/>
              <a:t>)</a:t>
            </a:r>
            <a:endParaRPr lang="en-GB" sz="1600" dirty="0"/>
          </a:p>
        </p:txBody>
      </p:sp>
      <p:pic>
        <p:nvPicPr>
          <p:cNvPr id="13323" name="Picture 11" descr="koe 3-kshharkko-8-yp-40x-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6566" y="4675414"/>
            <a:ext cx="1451521" cy="118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1" descr="koe2-bet-1-yp-20x-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62657" y="3100260"/>
            <a:ext cx="239150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Rectangle 6"/>
          <p:cNvSpPr>
            <a:spLocks noChangeArrowheads="1"/>
          </p:cNvSpPr>
          <p:nvPr/>
        </p:nvSpPr>
        <p:spPr bwMode="auto">
          <a:xfrm>
            <a:off x="6388039" y="5122307"/>
            <a:ext cx="218049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GB" sz="1400" b="1" dirty="0" err="1">
                <a:solidFill>
                  <a:schemeClr val="accent1">
                    <a:lumMod val="75000"/>
                  </a:schemeClr>
                </a:solidFill>
              </a:rPr>
              <a:t>Indeksi</a:t>
            </a:r>
            <a:r>
              <a:rPr lang="en-GB" sz="1400" b="1" dirty="0">
                <a:solidFill>
                  <a:schemeClr val="accent1">
                    <a:lumMod val="75000"/>
                  </a:schemeClr>
                </a:solidFill>
              </a:rPr>
              <a:t> 2 (</a:t>
            </a:r>
            <a:r>
              <a:rPr lang="en-GB" sz="1400" b="1" dirty="0" err="1">
                <a:solidFill>
                  <a:schemeClr val="accent1">
                    <a:lumMod val="75000"/>
                  </a:schemeClr>
                </a:solidFill>
              </a:rPr>
              <a:t>betoni</a:t>
            </a:r>
            <a:r>
              <a:rPr lang="en-GB" sz="1400" b="1" dirty="0">
                <a:solidFill>
                  <a:schemeClr val="accent1">
                    <a:lumMod val="75000"/>
                  </a:schemeClr>
                </a:solidFill>
              </a:rPr>
              <a:t>)</a:t>
            </a:r>
            <a:endParaRPr lang="en-GB" b="1" dirty="0">
              <a:solidFill>
                <a:schemeClr val="accent1">
                  <a:lumMod val="75000"/>
                </a:schemeClr>
              </a:solidFill>
            </a:endParaRPr>
          </a:p>
        </p:txBody>
      </p:sp>
      <p:sp>
        <p:nvSpPr>
          <p:cNvPr id="13326" name="Rectangle 6"/>
          <p:cNvSpPr>
            <a:spLocks noChangeArrowheads="1"/>
          </p:cNvSpPr>
          <p:nvPr/>
        </p:nvSpPr>
        <p:spPr bwMode="auto">
          <a:xfrm>
            <a:off x="4500529" y="5733256"/>
            <a:ext cx="1828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GB" sz="1400" b="1" dirty="0" err="1">
                <a:solidFill>
                  <a:schemeClr val="accent1">
                    <a:lumMod val="75000"/>
                  </a:schemeClr>
                </a:solidFill>
              </a:rPr>
              <a:t>Indeksi</a:t>
            </a:r>
            <a:r>
              <a:rPr lang="en-GB" sz="1400" b="1" dirty="0">
                <a:solidFill>
                  <a:schemeClr val="accent1">
                    <a:lumMod val="75000"/>
                  </a:schemeClr>
                </a:solidFill>
              </a:rPr>
              <a:t> 3 - 4, </a:t>
            </a:r>
            <a:r>
              <a:rPr lang="en-GB" sz="1400" b="1" dirty="0" err="1">
                <a:solidFill>
                  <a:schemeClr val="accent1">
                    <a:lumMod val="75000"/>
                  </a:schemeClr>
                </a:solidFill>
              </a:rPr>
              <a:t>betoni</a:t>
            </a:r>
            <a:r>
              <a:rPr lang="en-GB" b="1" dirty="0">
                <a:solidFill>
                  <a:schemeClr val="accent1">
                    <a:lumMod val="75000"/>
                  </a:schemeClr>
                </a:solidFill>
              </a:rPr>
              <a:t> </a:t>
            </a:r>
          </a:p>
        </p:txBody>
      </p:sp>
      <p:sp>
        <p:nvSpPr>
          <p:cNvPr id="13327" name="Rectangle 16"/>
          <p:cNvSpPr>
            <a:spLocks noChangeArrowheads="1"/>
          </p:cNvSpPr>
          <p:nvPr/>
        </p:nvSpPr>
        <p:spPr bwMode="auto">
          <a:xfrm>
            <a:off x="212244" y="855354"/>
            <a:ext cx="3446585" cy="3762771"/>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i-FI">
              <a:solidFill>
                <a:schemeClr val="accent1"/>
              </a:solidFill>
            </a:endParaRPr>
          </a:p>
        </p:txBody>
      </p:sp>
      <p:sp>
        <p:nvSpPr>
          <p:cNvPr id="13328" name="Rectangle 17"/>
          <p:cNvSpPr>
            <a:spLocks noChangeArrowheads="1"/>
          </p:cNvSpPr>
          <p:nvPr/>
        </p:nvSpPr>
        <p:spPr bwMode="auto">
          <a:xfrm>
            <a:off x="3707903" y="861795"/>
            <a:ext cx="2504037" cy="3765810"/>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fi-FI"/>
          </a:p>
        </p:txBody>
      </p:sp>
      <p:sp>
        <p:nvSpPr>
          <p:cNvPr id="17"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35</a:t>
            </a:fld>
            <a:endParaRPr lang="fi-FI"/>
          </a:p>
        </p:txBody>
      </p:sp>
    </p:spTree>
    <p:extLst>
      <p:ext uri="{BB962C8B-B14F-4D97-AF65-F5344CB8AC3E}">
        <p14:creationId xmlns:p14="http://schemas.microsoft.com/office/powerpoint/2010/main" val="201442052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Homeen kasvuun johtavat olot (1)</a:t>
            </a:r>
            <a:endParaRPr lang="fi-FI" dirty="0"/>
          </a:p>
        </p:txBody>
      </p:sp>
      <p:sp>
        <p:nvSpPr>
          <p:cNvPr id="3" name="Content Placeholder 2"/>
          <p:cNvSpPr>
            <a:spLocks noGrp="1"/>
          </p:cNvSpPr>
          <p:nvPr>
            <p:ph idx="1"/>
          </p:nvPr>
        </p:nvSpPr>
        <p:spPr/>
        <p:txBody>
          <a:bodyPr/>
          <a:lstStyle/>
          <a:p>
            <a:r>
              <a:rPr lang="fi-FI" dirty="0" smtClean="0"/>
              <a:t>Homesienten kasvu on mahdollista, kun materiaaleja välittömästi ympäröivän ilman (mikroilmaston) tai materiaalien huokosilman suhteellinen kosteus on </a:t>
            </a:r>
            <a:r>
              <a:rPr lang="fi-FI" b="1" dirty="0" smtClean="0"/>
              <a:t>viikkoja - kuukausia yli 75 - 80 % RH ja lämpötila 5 -50 °C. </a:t>
            </a:r>
          </a:p>
          <a:p>
            <a:endParaRPr lang="fi-FI" dirty="0" smtClean="0"/>
          </a:p>
          <a:p>
            <a:r>
              <a:rPr lang="fi-FI" dirty="0" smtClean="0"/>
              <a:t>Sienille otollisissa oloissa, </a:t>
            </a:r>
            <a:r>
              <a:rPr lang="fi-FI" b="1" dirty="0" smtClean="0"/>
              <a:t>RH yli 95 % ja lämpötila 20 - 40 °C</a:t>
            </a:r>
            <a:r>
              <a:rPr lang="fi-FI" dirty="0" smtClean="0"/>
              <a:t>, homeet voivat kasvaa silmin nähtäviksi kasvustoiksi muutamassa vuorokaudessa.</a:t>
            </a:r>
          </a:p>
          <a:p>
            <a:endParaRPr lang="fi-FI" dirty="0" smtClean="0"/>
          </a:p>
          <a:p>
            <a:r>
              <a:rPr lang="fi-FI" dirty="0" smtClean="0"/>
              <a:t>Alle 5 °C:n lämpötiloissa homesienten kasvu on mahdollista, kun materiaalien pinnan suhteellinen kosteus on jatkuvasti tai pitkäaikaisesti yli 90 - 95 % </a:t>
            </a:r>
            <a:r>
              <a:rPr lang="fi-FI" dirty="0" err="1" smtClean="0"/>
              <a:t>RH:a</a:t>
            </a:r>
            <a:r>
              <a:rPr lang="fi-FI" dirty="0" smtClean="0"/>
              <a:t> vastaava. </a:t>
            </a:r>
          </a:p>
          <a:p>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36</a:t>
            </a:fld>
            <a:endParaRPr lang="fi-FI" dirty="0"/>
          </a:p>
        </p:txBody>
      </p:sp>
    </p:spTree>
    <p:extLst>
      <p:ext uri="{BB962C8B-B14F-4D97-AF65-F5344CB8AC3E}">
        <p14:creationId xmlns:p14="http://schemas.microsoft.com/office/powerpoint/2010/main" val="85042080"/>
      </p:ext>
    </p:extLst>
  </p:cSld>
  <p:clrMapOvr>
    <a:masterClrMapping/>
  </p:clrMapOvr>
  <p:transition spd="med">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Homeen kasvuun johtavat olot (2)</a:t>
            </a:r>
            <a:endParaRPr lang="fi-FI" dirty="0"/>
          </a:p>
        </p:txBody>
      </p:sp>
      <p:sp>
        <p:nvSpPr>
          <p:cNvPr id="3" name="Content Placeholder 2"/>
          <p:cNvSpPr>
            <a:spLocks noGrp="1"/>
          </p:cNvSpPr>
          <p:nvPr>
            <p:ph idx="1"/>
          </p:nvPr>
        </p:nvSpPr>
        <p:spPr/>
        <p:txBody>
          <a:bodyPr>
            <a:normAutofit lnSpcReduction="10000"/>
          </a:bodyPr>
          <a:lstStyle/>
          <a:p>
            <a:r>
              <a:rPr lang="fi-FI" dirty="0" smtClean="0"/>
              <a:t>Kun olosuhteet vaihtelevat, homesienten kasvu on huomattavasti hitaampaa ja syntynyt kasvusto vähäisempää kuin korkeampaa kosteutta vastaavissa vakio-oloissa. </a:t>
            </a:r>
          </a:p>
          <a:p>
            <a:r>
              <a:rPr lang="fi-FI" dirty="0" smtClean="0"/>
              <a:t>Mahdollinen kasvu riippuu kosteiden ja kuivien jaksojen pituudesta, kosteustasosta ja lämpötilasta.</a:t>
            </a:r>
          </a:p>
          <a:p>
            <a:endParaRPr lang="fi-FI" dirty="0" smtClean="0"/>
          </a:p>
          <a:p>
            <a:r>
              <a:rPr lang="fi-FI" dirty="0" smtClean="0"/>
              <a:t>Lyhytaikaiset, vuorokaudessa korkeintaan muutaman tunnin pituiset korkeat kosteusolot (RH 95 - 100 %) eivät lämpimissäkään tiloissa aiheuta homeongelmia, jos pitkäaikainen materiaalin kosteustaso on alle 70 - 75 % RH ja materiaalit pääsevät välillä kuivumaan. </a:t>
            </a:r>
          </a:p>
          <a:p>
            <a:endParaRPr lang="fi-FI" dirty="0" smtClean="0"/>
          </a:p>
          <a:p>
            <a:r>
              <a:rPr lang="fi-FI" dirty="0" smtClean="0"/>
              <a:t>Materiaalien vastustuskyky hometta vastaan vaihtelee, mikä näkyy niiden erilaisena vasteena homealtistukseen.</a:t>
            </a:r>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37</a:t>
            </a:fld>
            <a:endParaRPr lang="fi-FI" dirty="0"/>
          </a:p>
        </p:txBody>
      </p:sp>
    </p:spTree>
    <p:extLst>
      <p:ext uri="{BB962C8B-B14F-4D97-AF65-F5344CB8AC3E}">
        <p14:creationId xmlns:p14="http://schemas.microsoft.com/office/powerpoint/2010/main" val="2837315298"/>
      </p:ext>
    </p:extLst>
  </p:cSld>
  <p:clrMapOvr>
    <a:masterClrMapping/>
  </p:clrMapOvr>
  <p:transition spd="med">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noAutofit/>
          </a:bodyPr>
          <a:lstStyle/>
          <a:p>
            <a:r>
              <a:rPr lang="fi-FI" sz="2800" dirty="0"/>
              <a:t>Materiaalien </a:t>
            </a:r>
            <a:r>
              <a:rPr lang="fi-FI" sz="2800" dirty="0" smtClean="0"/>
              <a:t>ominaisuuksien vaikutus </a:t>
            </a:r>
            <a:r>
              <a:rPr lang="fi-FI" sz="2800" dirty="0"/>
              <a:t>homeen ja lahon </a:t>
            </a:r>
            <a:r>
              <a:rPr lang="fi-FI" sz="2800" dirty="0" smtClean="0"/>
              <a:t>kehittymiseen (1)</a:t>
            </a:r>
            <a:endParaRPr lang="fi-FI" sz="2800" dirty="0"/>
          </a:p>
        </p:txBody>
      </p:sp>
      <p:sp>
        <p:nvSpPr>
          <p:cNvPr id="276483" name="Rectangle 3"/>
          <p:cNvSpPr>
            <a:spLocks noGrp="1" noChangeArrowheads="1"/>
          </p:cNvSpPr>
          <p:nvPr>
            <p:ph idx="1"/>
          </p:nvPr>
        </p:nvSpPr>
        <p:spPr>
          <a:xfrm>
            <a:off x="827088" y="1628775"/>
            <a:ext cx="7345312" cy="4392614"/>
          </a:xfrm>
        </p:spPr>
        <p:txBody>
          <a:bodyPr/>
          <a:lstStyle/>
          <a:p>
            <a:r>
              <a:rPr lang="fi-FI" dirty="0" smtClean="0"/>
              <a:t>Suojaamattomat puu- ja paperipohjaiset materiaalit herkkiä home- ja mikrobikasvulle, kun kosteutta on riittävästi (RH yli 80 – 90 %)</a:t>
            </a:r>
          </a:p>
          <a:p>
            <a:pPr lvl="1"/>
            <a:r>
              <a:rPr lang="fi-FI" dirty="0" smtClean="0"/>
              <a:t>Puun homehtumisalttius vaihtelee</a:t>
            </a:r>
          </a:p>
          <a:p>
            <a:pPr lvl="1"/>
            <a:r>
              <a:rPr lang="fi-FI" dirty="0" smtClean="0"/>
              <a:t>Suojaamaton puu harmaantuu ulkona sään vaikutuksesta</a:t>
            </a:r>
          </a:p>
          <a:p>
            <a:pPr lvl="1"/>
            <a:r>
              <a:rPr lang="fi-FI" dirty="0" smtClean="0"/>
              <a:t>Harmaantuminen johtuu veden, auringon säteilyn ja home- / sinistäjäsienten yhteisvaikutuksesta</a:t>
            </a:r>
          </a:p>
          <a:p>
            <a:pPr lvl="1"/>
            <a:r>
              <a:rPr lang="fi-FI" dirty="0" smtClean="0"/>
              <a:t>Pintakäsittely on merkittävä suojausmenetelmä hometta vastaan ulkorakenteissa</a:t>
            </a:r>
          </a:p>
          <a:p>
            <a:pPr lvl="1"/>
            <a:endParaRPr lang="fi-FI" dirty="0" smtClean="0"/>
          </a:p>
          <a:p>
            <a:r>
              <a:rPr lang="fi-FI" dirty="0" smtClean="0"/>
              <a:t>Pintaan kertynyt orgaaninen lika herkistää pinnan homekasvulle (RH yli 75 %)</a:t>
            </a:r>
          </a:p>
          <a:p>
            <a:pPr>
              <a:buNone/>
            </a:pPr>
            <a:endParaRPr lang="fi-FI" dirty="0"/>
          </a:p>
          <a:p>
            <a:pPr marL="0" indent="0">
              <a:buNone/>
            </a:pPr>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38</a:t>
            </a:fld>
            <a:endParaRPr lang="fi-FI" dirty="0"/>
          </a:p>
        </p:txBody>
      </p:sp>
    </p:spTree>
    <p:extLst>
      <p:ext uri="{BB962C8B-B14F-4D97-AF65-F5344CB8AC3E}">
        <p14:creationId xmlns:p14="http://schemas.microsoft.com/office/powerpoint/2010/main" val="357646317"/>
      </p:ext>
    </p:extLst>
  </p:cSld>
  <p:clrMapOvr>
    <a:masterClrMapping/>
  </p:clrMapOvr>
  <p:transition spd="med">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800" dirty="0" smtClean="0"/>
              <a:t>Materiaalien ominaisuuksien vaikutus homeen ja lahon kehittymiseen (2)</a:t>
            </a:r>
            <a:endParaRPr lang="fi-FI" sz="2800" dirty="0"/>
          </a:p>
        </p:txBody>
      </p:sp>
      <p:sp>
        <p:nvSpPr>
          <p:cNvPr id="3" name="Content Placeholder 2"/>
          <p:cNvSpPr>
            <a:spLocks noGrp="1"/>
          </p:cNvSpPr>
          <p:nvPr>
            <p:ph idx="1"/>
          </p:nvPr>
        </p:nvSpPr>
        <p:spPr/>
        <p:txBody>
          <a:bodyPr/>
          <a:lstStyle/>
          <a:p>
            <a:r>
              <a:rPr lang="fi-FI" dirty="0" smtClean="0"/>
              <a:t>Betonin pinnan homehtuminen vaihtelee</a:t>
            </a:r>
          </a:p>
          <a:p>
            <a:pPr lvl="1"/>
            <a:r>
              <a:rPr lang="fi-FI" dirty="0" smtClean="0"/>
              <a:t>Lika ja pinnan </a:t>
            </a:r>
            <a:r>
              <a:rPr lang="fi-FI" dirty="0" err="1" smtClean="0"/>
              <a:t>karbonatisoituminen</a:t>
            </a:r>
            <a:r>
              <a:rPr lang="fi-FI" dirty="0" smtClean="0"/>
              <a:t> lisää pinnan homeherkkyyttä</a:t>
            </a:r>
          </a:p>
          <a:p>
            <a:pPr lvl="1"/>
            <a:endParaRPr lang="fi-FI" dirty="0" smtClean="0"/>
          </a:p>
          <a:p>
            <a:r>
              <a:rPr lang="fi-FI" dirty="0" smtClean="0"/>
              <a:t>Betonin sisäosa kestää hyvin hometta - ei homehdu</a:t>
            </a:r>
          </a:p>
          <a:p>
            <a:pPr lvl="1"/>
            <a:r>
              <a:rPr lang="fi-FI" dirty="0" err="1" smtClean="0"/>
              <a:t>Alkaalisuus</a:t>
            </a:r>
            <a:r>
              <a:rPr lang="fi-FI" dirty="0" smtClean="0"/>
              <a:t> suojaa hometta vastaan</a:t>
            </a:r>
          </a:p>
          <a:p>
            <a:endParaRPr lang="fi-FI" dirty="0" smtClean="0"/>
          </a:p>
          <a:p>
            <a:r>
              <a:rPr lang="fi-FI" dirty="0" smtClean="0"/>
              <a:t>Käytännön rakenteissa materiaalien yhdistelmät otettava huomioon:</a:t>
            </a:r>
            <a:br>
              <a:rPr lang="fi-FI" dirty="0" smtClean="0"/>
            </a:br>
            <a:r>
              <a:rPr lang="fi-FI" dirty="0" smtClean="0"/>
              <a:t/>
            </a:r>
            <a:br>
              <a:rPr lang="fi-FI" dirty="0" smtClean="0"/>
            </a:br>
            <a:r>
              <a:rPr lang="fi-FI" dirty="0" smtClean="0"/>
              <a:t> – homehtumisherkkyys riippuu herkimmästä materiaalista</a:t>
            </a:r>
          </a:p>
          <a:p>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39</a:t>
            </a:fld>
            <a:endParaRPr lang="fi-FI" dirty="0"/>
          </a:p>
        </p:txBody>
      </p:sp>
    </p:spTree>
    <p:extLst>
      <p:ext uri="{BB962C8B-B14F-4D97-AF65-F5344CB8AC3E}">
        <p14:creationId xmlns:p14="http://schemas.microsoft.com/office/powerpoint/2010/main" val="925960114"/>
      </p:ext>
    </p:extLst>
  </p:cSld>
  <p:clrMapOvr>
    <a:masterClrMapping/>
  </p:clrMapOvr>
  <p:transition spd="med">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719360"/>
          </a:xfrm>
        </p:spPr>
        <p:txBody>
          <a:bodyPr/>
          <a:lstStyle/>
          <a:p>
            <a:r>
              <a:rPr lang="fi-FI" dirty="0" smtClean="0"/>
              <a:t>Keskeinen sisältö (1/2)</a:t>
            </a:r>
            <a:endParaRPr lang="fi-FI" dirty="0"/>
          </a:p>
        </p:txBody>
      </p:sp>
      <p:sp>
        <p:nvSpPr>
          <p:cNvPr id="3" name="Content Placeholder 2"/>
          <p:cNvSpPr>
            <a:spLocks noGrp="1"/>
          </p:cNvSpPr>
          <p:nvPr>
            <p:ph idx="1"/>
          </p:nvPr>
        </p:nvSpPr>
        <p:spPr>
          <a:xfrm>
            <a:off x="755576" y="1340768"/>
            <a:ext cx="7489825" cy="4680520"/>
          </a:xfrm>
        </p:spPr>
        <p:txBody>
          <a:bodyPr>
            <a:normAutofit/>
          </a:bodyPr>
          <a:lstStyle/>
          <a:p>
            <a:r>
              <a:rPr lang="fi-FI" dirty="0" smtClean="0"/>
              <a:t>Kosteus on tärkein rakenteiden vaurioitumisen syy</a:t>
            </a:r>
          </a:p>
          <a:p>
            <a:r>
              <a:rPr lang="fi-FI" dirty="0" smtClean="0"/>
              <a:t>Homeen ja lahon kehittymiseen vaikuttavat lisäksi lämpötila ja kosteuskuormituksen aika sekä materiaalit</a:t>
            </a:r>
          </a:p>
          <a:p>
            <a:r>
              <a:rPr lang="fi-FI" dirty="0" smtClean="0"/>
              <a:t>Veden pääsy rakenteisiin on keskeinen vaurioitumisen syy, pienet lyhytaikaiset kosteuskuormat eivät yleensä johda vaurioihin</a:t>
            </a:r>
          </a:p>
          <a:p>
            <a:r>
              <a:rPr lang="fi-FI" dirty="0" smtClean="0"/>
              <a:t>Hyvä lämmöneristyskyky ei ole vaurioiden syy, mikään rakenne ei kestä veden kertymistä rakenteisiin</a:t>
            </a:r>
          </a:p>
          <a:p>
            <a:r>
              <a:rPr lang="fi-FI" dirty="0" smtClean="0"/>
              <a:t>Vesi valuu painovoiman vaikutuksesta alaspäin, jolloin rakenteiden alimmat osat vaurioituvat herkemmin</a:t>
            </a:r>
          </a:p>
        </p:txBody>
      </p:sp>
      <p:sp>
        <p:nvSpPr>
          <p:cNvPr id="5"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4</a:t>
            </a:fld>
            <a:endParaRPr lang="fi-FI"/>
          </a:p>
        </p:txBody>
      </p:sp>
    </p:spTree>
  </p:cSld>
  <p:clrMapOvr>
    <a:masterClrMapping/>
  </p:clrMapOvr>
  <p:transition spd="med">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93" y="269776"/>
            <a:ext cx="9144000" cy="1070992"/>
          </a:xfrm>
          <a:noFill/>
        </p:spPr>
        <p:txBody>
          <a:bodyPr>
            <a:normAutofit/>
          </a:bodyPr>
          <a:lstStyle/>
          <a:p>
            <a:r>
              <a:rPr lang="fi-FI" sz="3200" b="1" dirty="0" smtClean="0"/>
              <a:t>Homeen kasvu rakennusmateriaaleissa, </a:t>
            </a:r>
            <a:br>
              <a:rPr lang="fi-FI" sz="3200" b="1" dirty="0" smtClean="0"/>
            </a:br>
            <a:r>
              <a:rPr lang="fi-FI" sz="3200" b="1" dirty="0" smtClean="0"/>
              <a:t>laboratoriokokeiden tuloksia, VTT</a:t>
            </a:r>
            <a:endParaRPr lang="fi-FI" sz="3200" b="1" dirty="0"/>
          </a:p>
        </p:txBody>
      </p:sp>
      <p:pic>
        <p:nvPicPr>
          <p:cNvPr id="24578" name="Picture 2"/>
          <p:cNvPicPr>
            <a:picLocks noGrp="1" noChangeAspect="1" noChangeArrowheads="1"/>
          </p:cNvPicPr>
          <p:nvPr>
            <p:ph idx="1"/>
          </p:nvPr>
        </p:nvPicPr>
        <p:blipFill>
          <a:blip r:embed="rId2" cstate="print"/>
          <a:srcRect/>
          <a:stretch>
            <a:fillRect/>
          </a:stretch>
        </p:blipFill>
        <p:spPr bwMode="auto">
          <a:xfrm>
            <a:off x="142285" y="1340768"/>
            <a:ext cx="8316416" cy="5211787"/>
          </a:xfrm>
          <a:prstGeom prst="rect">
            <a:avLst/>
          </a:prstGeom>
          <a:noFill/>
          <a:ln w="9525">
            <a:noFill/>
            <a:miter lim="800000"/>
            <a:headEnd/>
            <a:tailEnd/>
          </a:ln>
        </p:spPr>
      </p:pic>
      <p:sp>
        <p:nvSpPr>
          <p:cNvPr id="3" name="Dian numeron paikkamerkki 2"/>
          <p:cNvSpPr>
            <a:spLocks noGrp="1"/>
          </p:cNvSpPr>
          <p:nvPr>
            <p:ph type="sldNum" sz="quarter" idx="12"/>
          </p:nvPr>
        </p:nvSpPr>
        <p:spPr/>
        <p:txBody>
          <a:bodyPr/>
          <a:lstStyle/>
          <a:p>
            <a:fld id="{49246692-9764-4796-AF2E-897E79EBAFA7}" type="slidenum">
              <a:rPr lang="fi-FI" smtClean="0"/>
              <a:pPr/>
              <a:t>40</a:t>
            </a:fld>
            <a:endParaRPr lang="fi-FI"/>
          </a:p>
        </p:txBody>
      </p:sp>
    </p:spTree>
    <p:extLst>
      <p:ext uri="{BB962C8B-B14F-4D97-AF65-F5344CB8AC3E}">
        <p14:creationId xmlns:p14="http://schemas.microsoft.com/office/powerpoint/2010/main" val="3969347522"/>
      </p:ext>
    </p:extLst>
  </p:cSld>
  <p:clrMapOvr>
    <a:masterClrMapping/>
  </p:clrMapOvr>
  <p:transition spd="med">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179512" y="572532"/>
            <a:ext cx="3707423" cy="1143000"/>
          </a:xfrm>
          <a:noFill/>
        </p:spPr>
        <p:txBody>
          <a:bodyPr lIns="92075" tIns="46038" rIns="92075" bIns="46038">
            <a:normAutofit fontScale="90000"/>
          </a:bodyPr>
          <a:lstStyle/>
          <a:p>
            <a:r>
              <a:rPr lang="en-GB" sz="2000" b="0" dirty="0" smtClean="0">
                <a:solidFill>
                  <a:schemeClr val="tx1"/>
                </a:solidFill>
                <a:latin typeface="+mn-lt"/>
              </a:rPr>
              <a:t>Results on mould growth in </a:t>
            </a:r>
            <a:br>
              <a:rPr lang="en-GB" sz="2000" b="0" dirty="0" smtClean="0">
                <a:solidFill>
                  <a:schemeClr val="tx1"/>
                </a:solidFill>
                <a:latin typeface="+mn-lt"/>
              </a:rPr>
            </a:br>
            <a:r>
              <a:rPr lang="en-GB" sz="2000" b="0" dirty="0" smtClean="0">
                <a:solidFill>
                  <a:schemeClr val="tx1"/>
                </a:solidFill>
                <a:latin typeface="+mn-lt"/>
              </a:rPr>
              <a:t>static conditions in pine sapwood </a:t>
            </a:r>
            <a:br>
              <a:rPr lang="en-GB" sz="2000" b="0" dirty="0" smtClean="0">
                <a:solidFill>
                  <a:schemeClr val="tx1"/>
                </a:solidFill>
                <a:latin typeface="+mn-lt"/>
              </a:rPr>
            </a:br>
            <a:r>
              <a:rPr lang="en-GB" sz="1400" b="0" dirty="0" smtClean="0">
                <a:solidFill>
                  <a:schemeClr val="tx1"/>
                </a:solidFill>
                <a:latin typeface="+mn-lt"/>
              </a:rPr>
              <a:t>(</a:t>
            </a:r>
            <a:r>
              <a:rPr lang="en-GB" sz="1400" b="0" dirty="0" err="1" smtClean="0">
                <a:solidFill>
                  <a:schemeClr val="tx1"/>
                </a:solidFill>
                <a:latin typeface="+mn-lt"/>
              </a:rPr>
              <a:t>Viitanen</a:t>
            </a:r>
            <a:r>
              <a:rPr lang="en-GB" sz="1400" b="0" dirty="0" smtClean="0">
                <a:solidFill>
                  <a:schemeClr val="tx1"/>
                </a:solidFill>
                <a:latin typeface="+mn-lt"/>
              </a:rPr>
              <a:t> and </a:t>
            </a:r>
            <a:r>
              <a:rPr lang="en-GB" sz="1400" b="0" dirty="0" err="1" smtClean="0">
                <a:solidFill>
                  <a:schemeClr val="tx1"/>
                </a:solidFill>
                <a:latin typeface="+mn-lt"/>
              </a:rPr>
              <a:t>Ritschkoff</a:t>
            </a:r>
            <a:r>
              <a:rPr lang="en-GB" sz="1400" b="0" dirty="0" smtClean="0">
                <a:solidFill>
                  <a:schemeClr val="tx1"/>
                </a:solidFill>
                <a:latin typeface="+mn-lt"/>
              </a:rPr>
              <a:t> 1991, </a:t>
            </a:r>
            <a:r>
              <a:rPr lang="en-GB" sz="1400" b="0" dirty="0" err="1" smtClean="0">
                <a:solidFill>
                  <a:schemeClr val="tx1"/>
                </a:solidFill>
                <a:latin typeface="+mn-lt"/>
              </a:rPr>
              <a:t>Viitanen</a:t>
            </a:r>
            <a:r>
              <a:rPr lang="en-GB" sz="1400" b="0" dirty="0" smtClean="0">
                <a:solidFill>
                  <a:schemeClr val="tx1"/>
                </a:solidFill>
                <a:latin typeface="+mn-lt"/>
              </a:rPr>
              <a:t> 1996)</a:t>
            </a:r>
          </a:p>
        </p:txBody>
      </p:sp>
      <p:pic>
        <p:nvPicPr>
          <p:cNvPr id="8806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253" y="2310606"/>
            <a:ext cx="4254011" cy="366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490789"/>
            <a:ext cx="457200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Rectangle 5"/>
          <p:cNvSpPr>
            <a:spLocks noChangeArrowheads="1"/>
          </p:cNvSpPr>
          <p:nvPr/>
        </p:nvSpPr>
        <p:spPr bwMode="auto">
          <a:xfrm>
            <a:off x="4572000" y="814135"/>
            <a:ext cx="308567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GB" dirty="0"/>
              <a:t>Critical factors for mould fungi in </a:t>
            </a:r>
            <a:r>
              <a:rPr lang="en-GB" dirty="0" smtClean="0"/>
              <a:t>pine sapwood </a:t>
            </a:r>
            <a:r>
              <a:rPr lang="en-GB" dirty="0"/>
              <a:t/>
            </a:r>
            <a:br>
              <a:rPr lang="en-GB" dirty="0"/>
            </a:br>
            <a:r>
              <a:rPr lang="en-GB" sz="1400" dirty="0"/>
              <a:t>(</a:t>
            </a:r>
            <a:r>
              <a:rPr lang="en-GB" sz="1400" dirty="0" err="1"/>
              <a:t>Hukka</a:t>
            </a:r>
            <a:r>
              <a:rPr lang="en-GB" sz="1400" dirty="0"/>
              <a:t> and Viitanen 1999)</a:t>
            </a:r>
          </a:p>
        </p:txBody>
      </p:sp>
      <p:graphicFrame>
        <p:nvGraphicFramePr>
          <p:cNvPr id="88070" name="Object 2"/>
          <p:cNvGraphicFramePr>
            <a:graphicFrameLocks noGrp="1"/>
          </p:cNvGraphicFramePr>
          <p:nvPr>
            <p:ph idx="4294967295"/>
            <p:extLst>
              <p:ext uri="{D42A27DB-BD31-4B8C-83A1-F6EECF244321}">
                <p14:modId xmlns:p14="http://schemas.microsoft.com/office/powerpoint/2010/main" val="1296723474"/>
              </p:ext>
            </p:extLst>
          </p:nvPr>
        </p:nvGraphicFramePr>
        <p:xfrm>
          <a:off x="4572000" y="1722129"/>
          <a:ext cx="4422531" cy="646113"/>
        </p:xfrm>
        <a:graphic>
          <a:graphicData uri="http://schemas.openxmlformats.org/presentationml/2006/ole">
            <mc:AlternateContent xmlns:mc="http://schemas.openxmlformats.org/markup-compatibility/2006">
              <mc:Choice xmlns:v="urn:schemas-microsoft-com:vml" Requires="v">
                <p:oleObj spid="_x0000_s2071" name="Equation" r:id="rId6" imgW="7277100" imgH="800100" progId="Equation.3">
                  <p:embed/>
                </p:oleObj>
              </mc:Choice>
              <mc:Fallback>
                <p:oleObj name="Equation" r:id="rId6" imgW="7277100" imgH="800100" progId="Equation.3">
                  <p:embed/>
                  <p:pic>
                    <p:nvPicPr>
                      <p:cNvPr id="0" name=""/>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722129"/>
                        <a:ext cx="4422531"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CC4B5847-1FA8-4EAB-8786-A0336426E059}" type="slidenum">
              <a:rPr lang="fi-FI" smtClean="0"/>
              <a:pPr/>
              <a:t>41</a:t>
            </a:fld>
            <a:endParaRPr lang="fi-FI"/>
          </a:p>
        </p:txBody>
      </p:sp>
      <p:sp>
        <p:nvSpPr>
          <p:cNvPr id="10" name="Title 1"/>
          <p:cNvSpPr txBox="1">
            <a:spLocks/>
          </p:cNvSpPr>
          <p:nvPr/>
        </p:nvSpPr>
        <p:spPr>
          <a:xfrm>
            <a:off x="251520" y="260648"/>
            <a:ext cx="8280920" cy="576064"/>
          </a:xfrm>
          <a:prstGeom prst="rect">
            <a:avLst/>
          </a:prstGeom>
          <a:noFill/>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800" b="1" i="0" u="none" strike="noStrike" kern="1200" cap="none" spc="0" normalizeH="0" baseline="0" noProof="0" dirty="0" smtClean="0">
                <a:ln>
                  <a:noFill/>
                </a:ln>
                <a:solidFill>
                  <a:schemeClr val="accent1"/>
                </a:solidFill>
                <a:effectLst/>
                <a:uLnTx/>
                <a:uFillTx/>
                <a:latin typeface="+mj-lt"/>
                <a:ea typeface="+mj-ea"/>
                <a:cs typeface="+mj-cs"/>
              </a:rPr>
              <a:t>Homeen kasvun</a:t>
            </a:r>
            <a:r>
              <a:rPr kumimoji="0" lang="fi-FI" sz="2800" b="1" i="0" u="none" strike="noStrike" kern="1200" cap="none" spc="0" normalizeH="0" noProof="0" dirty="0" smtClean="0">
                <a:ln>
                  <a:noFill/>
                </a:ln>
                <a:solidFill>
                  <a:schemeClr val="accent1"/>
                </a:solidFill>
                <a:effectLst/>
                <a:uLnTx/>
                <a:uFillTx/>
                <a:latin typeface="+mj-lt"/>
                <a:ea typeface="+mj-ea"/>
                <a:cs typeface="+mj-cs"/>
              </a:rPr>
              <a:t> mallintamisen perusteet (</a:t>
            </a:r>
            <a:r>
              <a:rPr kumimoji="0" lang="fi-FI" sz="2800" b="1" i="0" u="none" strike="noStrike" kern="1200" cap="none" spc="0" normalizeH="0" baseline="0" noProof="0" dirty="0" smtClean="0">
                <a:ln>
                  <a:noFill/>
                </a:ln>
                <a:solidFill>
                  <a:schemeClr val="accent1"/>
                </a:solidFill>
                <a:effectLst/>
                <a:uLnTx/>
                <a:uFillTx/>
                <a:latin typeface="+mj-lt"/>
                <a:ea typeface="+mj-ea"/>
                <a:cs typeface="+mj-cs"/>
              </a:rPr>
              <a:t>VTT)</a:t>
            </a:r>
            <a:endParaRPr kumimoji="0" lang="fi-FI" sz="2800" b="1" i="0" u="none" strike="noStrike" kern="1200" cap="none" spc="0" normalizeH="0" baseline="0" noProof="0" dirty="0">
              <a:ln>
                <a:noFill/>
              </a:ln>
              <a:solidFill>
                <a:schemeClr val="accent1"/>
              </a:solidFill>
              <a:effectLst/>
              <a:uLnTx/>
              <a:uFillTx/>
              <a:latin typeface="+mj-lt"/>
              <a:ea typeface="+mj-ea"/>
              <a:cs typeface="+mj-cs"/>
            </a:endParaRPr>
          </a:p>
        </p:txBody>
      </p:sp>
    </p:spTree>
    <p:extLst>
      <p:ext uri="{BB962C8B-B14F-4D97-AF65-F5344CB8AC3E}">
        <p14:creationId xmlns:p14="http://schemas.microsoft.com/office/powerpoint/2010/main" val="2309588777"/>
      </p:ext>
    </p:extLst>
  </p:cSld>
  <p:clrMapOvr>
    <a:masterClrMapping/>
  </p:clrMapOvr>
  <p:transition spd="med">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11560" y="738628"/>
            <a:ext cx="7860477" cy="641350"/>
          </a:xfrm>
          <a:noFill/>
        </p:spPr>
        <p:txBody>
          <a:bodyPr>
            <a:noAutofit/>
          </a:bodyPr>
          <a:lstStyle/>
          <a:p>
            <a:r>
              <a:rPr lang="en-GB" sz="3200" b="1" dirty="0" err="1" smtClean="0"/>
              <a:t>Homeen</a:t>
            </a:r>
            <a:r>
              <a:rPr lang="en-GB" sz="3200" b="1" dirty="0" smtClean="0"/>
              <a:t> </a:t>
            </a:r>
            <a:r>
              <a:rPr lang="en-GB" sz="3200" b="1" dirty="0" err="1" smtClean="0"/>
              <a:t>ja</a:t>
            </a:r>
            <a:r>
              <a:rPr lang="en-GB" sz="3200" b="1" dirty="0" smtClean="0"/>
              <a:t> </a:t>
            </a:r>
            <a:r>
              <a:rPr lang="en-GB" sz="3200" b="1" dirty="0" err="1" smtClean="0"/>
              <a:t>lahon</a:t>
            </a:r>
            <a:r>
              <a:rPr lang="en-GB" sz="3200" b="1" dirty="0" smtClean="0"/>
              <a:t> </a:t>
            </a:r>
            <a:r>
              <a:rPr lang="en-GB" sz="3200" b="1" dirty="0" err="1" smtClean="0"/>
              <a:t>kasvuriskin</a:t>
            </a:r>
            <a:r>
              <a:rPr lang="en-GB" sz="3200" b="1" dirty="0" smtClean="0"/>
              <a:t> </a:t>
            </a:r>
            <a:r>
              <a:rPr lang="en-GB" sz="3200" b="1" dirty="0" err="1" smtClean="0"/>
              <a:t>mallinnus</a:t>
            </a:r>
            <a:r>
              <a:rPr lang="en-GB" sz="3200" b="1" dirty="0" smtClean="0"/>
              <a:t>, </a:t>
            </a:r>
            <a:r>
              <a:rPr lang="en-GB" sz="3200" b="1" dirty="0" err="1" smtClean="0"/>
              <a:t>männyn</a:t>
            </a:r>
            <a:r>
              <a:rPr lang="en-GB" sz="3200" b="1" dirty="0" smtClean="0"/>
              <a:t> </a:t>
            </a:r>
            <a:r>
              <a:rPr lang="en-GB" sz="3200" b="1" dirty="0" err="1" smtClean="0"/>
              <a:t>pintapuu</a:t>
            </a:r>
            <a:endParaRPr lang="fi-FI" sz="3200" b="1" dirty="0" smtClean="0"/>
          </a:p>
        </p:txBody>
      </p:sp>
      <p:sp>
        <p:nvSpPr>
          <p:cNvPr id="19460" name="Rectangle 3"/>
          <p:cNvSpPr>
            <a:spLocks noChangeArrowheads="1"/>
          </p:cNvSpPr>
          <p:nvPr/>
        </p:nvSpPr>
        <p:spPr bwMode="auto">
          <a:xfrm>
            <a:off x="383931" y="1124744"/>
            <a:ext cx="1928446" cy="481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dirty="0">
                <a:solidFill>
                  <a:srgbClr val="44697D"/>
                </a:solidFill>
                <a:latin typeface="Arial" charset="0"/>
              </a:rPr>
              <a:t/>
            </a:r>
            <a:br>
              <a:rPr lang="en-GB" dirty="0">
                <a:solidFill>
                  <a:srgbClr val="44697D"/>
                </a:solidFill>
                <a:latin typeface="Arial" charset="0"/>
              </a:rPr>
            </a:br>
            <a:r>
              <a:rPr lang="en-GB" sz="2400" dirty="0" err="1" smtClean="0">
                <a:solidFill>
                  <a:srgbClr val="44697D"/>
                </a:solidFill>
                <a:latin typeface="Arial" charset="0"/>
              </a:rPr>
              <a:t>Homeelle</a:t>
            </a:r>
            <a:r>
              <a:rPr lang="en-GB" sz="2400" dirty="0" smtClean="0">
                <a:solidFill>
                  <a:srgbClr val="44697D"/>
                </a:solidFill>
                <a:latin typeface="Arial" charset="0"/>
              </a:rPr>
              <a:t> </a:t>
            </a:r>
            <a:r>
              <a:rPr lang="en-GB" dirty="0" err="1" smtClean="0">
                <a:solidFill>
                  <a:srgbClr val="44697D"/>
                </a:solidFill>
                <a:latin typeface="Arial" charset="0"/>
              </a:rPr>
              <a:t>kriittiset</a:t>
            </a:r>
            <a:r>
              <a:rPr lang="en-GB" dirty="0" smtClean="0">
                <a:solidFill>
                  <a:srgbClr val="44697D"/>
                </a:solidFill>
                <a:latin typeface="Arial" charset="0"/>
              </a:rPr>
              <a:t>  </a:t>
            </a:r>
            <a:r>
              <a:rPr lang="en-GB" dirty="0" err="1">
                <a:solidFill>
                  <a:srgbClr val="44697D"/>
                </a:solidFill>
                <a:latin typeface="Arial" charset="0"/>
              </a:rPr>
              <a:t>olosuhteet</a:t>
            </a:r>
            <a:r>
              <a:rPr lang="en-GB" dirty="0">
                <a:solidFill>
                  <a:srgbClr val="44697D"/>
                </a:solidFill>
                <a:latin typeface="Arial" charset="0"/>
              </a:rPr>
              <a:t> </a:t>
            </a:r>
            <a:br>
              <a:rPr lang="en-GB" dirty="0">
                <a:solidFill>
                  <a:srgbClr val="44697D"/>
                </a:solidFill>
                <a:latin typeface="Arial" charset="0"/>
              </a:rPr>
            </a:br>
            <a:r>
              <a:rPr lang="en-GB" sz="1800" dirty="0">
                <a:solidFill>
                  <a:srgbClr val="44697D"/>
                </a:solidFill>
                <a:latin typeface="Arial" charset="0"/>
              </a:rPr>
              <a:t>(</a:t>
            </a:r>
            <a:r>
              <a:rPr lang="en-GB" sz="1800" dirty="0" err="1">
                <a:solidFill>
                  <a:srgbClr val="44697D"/>
                </a:solidFill>
                <a:latin typeface="Arial" charset="0"/>
              </a:rPr>
              <a:t>kasvun</a:t>
            </a:r>
            <a:r>
              <a:rPr lang="en-GB" sz="1800" dirty="0">
                <a:solidFill>
                  <a:srgbClr val="44697D"/>
                </a:solidFill>
                <a:latin typeface="Arial" charset="0"/>
              </a:rPr>
              <a:t> </a:t>
            </a:r>
            <a:r>
              <a:rPr lang="en-GB" sz="1800" dirty="0" err="1">
                <a:solidFill>
                  <a:srgbClr val="44697D"/>
                </a:solidFill>
                <a:latin typeface="Arial" charset="0"/>
              </a:rPr>
              <a:t>alku</a:t>
            </a:r>
            <a:r>
              <a:rPr lang="en-GB" sz="1800" dirty="0">
                <a:solidFill>
                  <a:srgbClr val="44697D"/>
                </a:solidFill>
                <a:latin typeface="Arial" charset="0"/>
              </a:rPr>
              <a:t> </a:t>
            </a:r>
            <a:r>
              <a:rPr lang="en-GB" sz="1800" dirty="0" err="1">
                <a:solidFill>
                  <a:srgbClr val="44697D"/>
                </a:solidFill>
                <a:latin typeface="Arial" charset="0"/>
              </a:rPr>
              <a:t>viikkoina</a:t>
            </a:r>
            <a:r>
              <a:rPr lang="en-GB" sz="1800" dirty="0">
                <a:solidFill>
                  <a:srgbClr val="44697D"/>
                </a:solidFill>
                <a:latin typeface="Arial" charset="0"/>
              </a:rPr>
              <a:t>)</a:t>
            </a:r>
            <a:r>
              <a:rPr lang="en-GB" b="1" dirty="0">
                <a:solidFill>
                  <a:srgbClr val="44697D"/>
                </a:solidFill>
                <a:latin typeface="Arial" charset="0"/>
              </a:rPr>
              <a:t/>
            </a:r>
            <a:br>
              <a:rPr lang="en-GB" b="1" dirty="0">
                <a:solidFill>
                  <a:srgbClr val="44697D"/>
                </a:solidFill>
                <a:latin typeface="Arial" charset="0"/>
              </a:rPr>
            </a:br>
            <a:r>
              <a:rPr lang="en-GB" b="1" dirty="0">
                <a:solidFill>
                  <a:schemeClr val="tx2"/>
                </a:solidFill>
                <a:latin typeface="Arial" charset="0"/>
              </a:rPr>
              <a:t/>
            </a:r>
            <a:br>
              <a:rPr lang="en-GB" b="1" dirty="0">
                <a:solidFill>
                  <a:schemeClr val="tx2"/>
                </a:solidFill>
                <a:latin typeface="Arial" charset="0"/>
              </a:rPr>
            </a:br>
            <a:r>
              <a:rPr lang="en-GB" b="1" dirty="0">
                <a:solidFill>
                  <a:schemeClr val="tx2"/>
                </a:solidFill>
                <a:latin typeface="Arial" charset="0"/>
              </a:rPr>
              <a:t/>
            </a:r>
            <a:br>
              <a:rPr lang="en-GB" b="1" dirty="0">
                <a:solidFill>
                  <a:schemeClr val="tx2"/>
                </a:solidFill>
                <a:latin typeface="Arial" charset="0"/>
              </a:rPr>
            </a:br>
            <a:r>
              <a:rPr lang="en-GB" dirty="0">
                <a:solidFill>
                  <a:schemeClr val="accent2"/>
                </a:solidFill>
                <a:latin typeface="Arial" charset="0"/>
              </a:rPr>
              <a:t/>
            </a:r>
            <a:br>
              <a:rPr lang="en-GB" dirty="0">
                <a:solidFill>
                  <a:schemeClr val="accent2"/>
                </a:solidFill>
                <a:latin typeface="Arial" charset="0"/>
              </a:rPr>
            </a:br>
            <a:r>
              <a:rPr lang="en-GB" dirty="0" err="1">
                <a:solidFill>
                  <a:schemeClr val="accent2"/>
                </a:solidFill>
                <a:latin typeface="Arial" charset="0"/>
              </a:rPr>
              <a:t>sama</a:t>
            </a:r>
            <a:r>
              <a:rPr lang="en-GB" dirty="0">
                <a:solidFill>
                  <a:schemeClr val="accent2"/>
                </a:solidFill>
                <a:latin typeface="Arial" charset="0"/>
              </a:rPr>
              <a:t/>
            </a:r>
            <a:br>
              <a:rPr lang="en-GB" dirty="0">
                <a:solidFill>
                  <a:schemeClr val="accent2"/>
                </a:solidFill>
                <a:latin typeface="Arial" charset="0"/>
              </a:rPr>
            </a:br>
            <a:r>
              <a:rPr lang="en-GB" sz="2800" dirty="0" err="1">
                <a:solidFill>
                  <a:schemeClr val="accent2"/>
                </a:solidFill>
                <a:latin typeface="Arial" charset="0"/>
              </a:rPr>
              <a:t>laholle</a:t>
            </a:r>
            <a:r>
              <a:rPr lang="en-GB" sz="3200" dirty="0">
                <a:solidFill>
                  <a:schemeClr val="accent2"/>
                </a:solidFill>
                <a:latin typeface="Arial" charset="0"/>
              </a:rPr>
              <a:t> </a:t>
            </a:r>
            <a:r>
              <a:rPr lang="en-GB" dirty="0">
                <a:solidFill>
                  <a:schemeClr val="accent2"/>
                </a:solidFill>
                <a:latin typeface="Arial" charset="0"/>
              </a:rPr>
              <a:t> </a:t>
            </a:r>
            <a:br>
              <a:rPr lang="en-GB" dirty="0">
                <a:solidFill>
                  <a:schemeClr val="accent2"/>
                </a:solidFill>
                <a:latin typeface="Arial" charset="0"/>
              </a:rPr>
            </a:br>
            <a:r>
              <a:rPr lang="en-GB" sz="1800" dirty="0">
                <a:solidFill>
                  <a:schemeClr val="accent2"/>
                </a:solidFill>
                <a:latin typeface="Arial" charset="0"/>
              </a:rPr>
              <a:t>(</a:t>
            </a:r>
            <a:r>
              <a:rPr lang="en-GB" sz="1800" dirty="0" err="1">
                <a:solidFill>
                  <a:schemeClr val="accent2"/>
                </a:solidFill>
                <a:latin typeface="Arial" charset="0"/>
              </a:rPr>
              <a:t>kuukausina</a:t>
            </a:r>
            <a:r>
              <a:rPr lang="en-GB" sz="1800" dirty="0">
                <a:solidFill>
                  <a:schemeClr val="accent2"/>
                </a:solidFill>
                <a:latin typeface="Arial" charset="0"/>
              </a:rPr>
              <a:t>)</a:t>
            </a:r>
            <a:r>
              <a:rPr lang="en-GB" b="1" dirty="0">
                <a:solidFill>
                  <a:srgbClr val="FF0000"/>
                </a:solidFill>
                <a:latin typeface="Arial" charset="0"/>
              </a:rPr>
              <a:t/>
            </a:r>
            <a:br>
              <a:rPr lang="en-GB" b="1" dirty="0">
                <a:solidFill>
                  <a:srgbClr val="FF0000"/>
                </a:solidFill>
                <a:latin typeface="Arial" charset="0"/>
              </a:rPr>
            </a:br>
            <a:endParaRPr lang="en-GB" b="1" dirty="0">
              <a:solidFill>
                <a:srgbClr val="FF0000"/>
              </a:solidFill>
              <a:latin typeface="Arial" charset="0"/>
            </a:endParaRPr>
          </a:p>
        </p:txBody>
      </p:sp>
      <p:sp>
        <p:nvSpPr>
          <p:cNvPr id="19463" name="Line 6"/>
          <p:cNvSpPr>
            <a:spLocks noChangeShapeType="1"/>
          </p:cNvSpPr>
          <p:nvPr/>
        </p:nvSpPr>
        <p:spPr bwMode="auto">
          <a:xfrm>
            <a:off x="2153277" y="2731308"/>
            <a:ext cx="633046"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19464" name="Line 7"/>
          <p:cNvSpPr>
            <a:spLocks noChangeShapeType="1"/>
          </p:cNvSpPr>
          <p:nvPr/>
        </p:nvSpPr>
        <p:spPr bwMode="auto">
          <a:xfrm>
            <a:off x="2118976" y="4797152"/>
            <a:ext cx="633046" cy="0"/>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 name="Slide Number Placeholder 8"/>
          <p:cNvSpPr>
            <a:spLocks noGrp="1"/>
          </p:cNvSpPr>
          <p:nvPr>
            <p:ph type="sldNum" sz="quarter" idx="11"/>
          </p:nvPr>
        </p:nvSpPr>
        <p:spPr/>
        <p:txBody>
          <a:bodyPr/>
          <a:lstStyle/>
          <a:p>
            <a:fld id="{9EE4C95D-C74F-4958-90B0-9AD3CB52B984}" type="slidenum">
              <a:rPr lang="fi-FI" smtClean="0"/>
              <a:pPr/>
              <a:t>42</a:t>
            </a:fld>
            <a:endParaRPr lang="fi-FI"/>
          </a:p>
        </p:txBody>
      </p:sp>
      <p:sp>
        <p:nvSpPr>
          <p:cNvPr id="10" name="Slide Number Placeholder 34"/>
          <p:cNvSpPr txBox="1">
            <a:spLocks/>
          </p:cNvSpPr>
          <p:nvPr/>
        </p:nvSpPr>
        <p:spPr>
          <a:xfrm>
            <a:off x="8316912" y="6198834"/>
            <a:ext cx="503238"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4B5847-1FA8-4EAB-8786-A0336426E059}" type="slidenum">
              <a:rPr kumimoji="0" lang="fi-FI" sz="800" b="0" i="0" u="none" strike="noStrike" kern="1200" cap="none" spc="0" normalizeH="0" baseline="0" noProof="0" smtClean="0">
                <a:ln>
                  <a:noFill/>
                </a:ln>
                <a:solidFill>
                  <a:srgbClr val="FF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fi-FI" sz="800" b="0" i="0" u="none" strike="noStrike" kern="1200" cap="none" spc="0" normalizeH="0" baseline="0" noProof="0">
              <a:ln>
                <a:noFill/>
              </a:ln>
              <a:solidFill>
                <a:srgbClr val="FF0000"/>
              </a:solidFill>
              <a:effectLst/>
              <a:uLnTx/>
              <a:uFillTx/>
              <a:latin typeface="+mn-lt"/>
              <a:ea typeface="+mn-ea"/>
              <a:cs typeface="+mn-cs"/>
            </a:endParaRPr>
          </a:p>
        </p:txBody>
      </p:sp>
      <p:pic>
        <p:nvPicPr>
          <p:cNvPr id="144386" name="Picture 2"/>
          <p:cNvPicPr>
            <a:picLocks noChangeAspect="1" noChangeArrowheads="1"/>
          </p:cNvPicPr>
          <p:nvPr/>
        </p:nvPicPr>
        <p:blipFill>
          <a:blip r:embed="rId2" cstate="print"/>
          <a:srcRect/>
          <a:stretch>
            <a:fillRect/>
          </a:stretch>
        </p:blipFill>
        <p:spPr bwMode="auto">
          <a:xfrm>
            <a:off x="2786323" y="1400168"/>
            <a:ext cx="4887070" cy="2664296"/>
          </a:xfrm>
          <a:prstGeom prst="rect">
            <a:avLst/>
          </a:prstGeom>
          <a:noFill/>
          <a:ln w="9525">
            <a:noFill/>
            <a:miter lim="800000"/>
            <a:headEnd/>
            <a:tailEnd/>
          </a:ln>
        </p:spPr>
      </p:pic>
      <p:pic>
        <p:nvPicPr>
          <p:cNvPr id="144387" name="Picture 3"/>
          <p:cNvPicPr>
            <a:picLocks noChangeAspect="1" noChangeArrowheads="1"/>
          </p:cNvPicPr>
          <p:nvPr/>
        </p:nvPicPr>
        <p:blipFill>
          <a:blip r:embed="rId3" cstate="print"/>
          <a:srcRect/>
          <a:stretch>
            <a:fillRect/>
          </a:stretch>
        </p:blipFill>
        <p:spPr bwMode="auto">
          <a:xfrm>
            <a:off x="2752022" y="3965104"/>
            <a:ext cx="5644602" cy="2664296"/>
          </a:xfrm>
          <a:prstGeom prst="rect">
            <a:avLst/>
          </a:prstGeom>
          <a:noFill/>
          <a:ln w="9525">
            <a:noFill/>
            <a:miter lim="800000"/>
            <a:headEnd/>
            <a:tailEnd/>
          </a:ln>
        </p:spPr>
      </p:pic>
    </p:spTree>
    <p:extLst>
      <p:ext uri="{BB962C8B-B14F-4D97-AF65-F5344CB8AC3E}">
        <p14:creationId xmlns:p14="http://schemas.microsoft.com/office/powerpoint/2010/main" val="2061928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p:spPr>
        <p:txBody>
          <a:bodyPr>
            <a:normAutofit/>
          </a:bodyPr>
          <a:lstStyle/>
          <a:p>
            <a:r>
              <a:rPr lang="en-GB" sz="3200" b="1" dirty="0" err="1"/>
              <a:t>Homeen</a:t>
            </a:r>
            <a:r>
              <a:rPr lang="en-GB" sz="3200" b="1" dirty="0"/>
              <a:t> </a:t>
            </a:r>
            <a:r>
              <a:rPr lang="en-GB" sz="3200" b="1" dirty="0" err="1"/>
              <a:t>kasvuriski</a:t>
            </a:r>
            <a:r>
              <a:rPr lang="en-GB" sz="3200" b="1" dirty="0"/>
              <a:t> </a:t>
            </a:r>
            <a:r>
              <a:rPr lang="en-GB" sz="3200" b="1" dirty="0" err="1"/>
              <a:t>riippuu</a:t>
            </a:r>
            <a:r>
              <a:rPr lang="en-GB" sz="3200" b="1" dirty="0"/>
              <a:t> </a:t>
            </a:r>
            <a:r>
              <a:rPr lang="en-GB" sz="3200" b="1" dirty="0" err="1"/>
              <a:t>vaikutusajasta</a:t>
            </a:r>
            <a:endParaRPr lang="fi-FI" sz="3200" b="1" dirty="0"/>
          </a:p>
        </p:txBody>
      </p:sp>
      <p:sp>
        <p:nvSpPr>
          <p:cNvPr id="5" name="Slide Number Placeholder 4"/>
          <p:cNvSpPr>
            <a:spLocks noGrp="1"/>
          </p:cNvSpPr>
          <p:nvPr>
            <p:ph type="sldNum" sz="quarter" idx="12"/>
          </p:nvPr>
        </p:nvSpPr>
        <p:spPr/>
        <p:txBody>
          <a:bodyPr/>
          <a:lstStyle/>
          <a:p>
            <a:fld id="{CC4B5847-1FA8-4EAB-8786-A0336426E059}" type="slidenum">
              <a:rPr lang="fi-FI" smtClean="0"/>
              <a:pPr/>
              <a:t>43</a:t>
            </a:fld>
            <a:endParaRPr lang="fi-FI"/>
          </a:p>
        </p:txBody>
      </p:sp>
      <p:pic>
        <p:nvPicPr>
          <p:cNvPr id="890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506184"/>
            <a:ext cx="7033846" cy="469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370769"/>
      </p:ext>
    </p:extLst>
  </p:cSld>
  <p:clrMapOvr>
    <a:masterClrMapping/>
  </p:clrMapOvr>
  <p:transition spd="med">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Betonin pinnan homehtuminen (1)</a:t>
            </a:r>
            <a:endParaRPr lang="fi-FI" dirty="0"/>
          </a:p>
        </p:txBody>
      </p:sp>
      <p:sp>
        <p:nvSpPr>
          <p:cNvPr id="3" name="Content Placeholder 2"/>
          <p:cNvSpPr>
            <a:spLocks noGrp="1"/>
          </p:cNvSpPr>
          <p:nvPr>
            <p:ph idx="1"/>
          </p:nvPr>
        </p:nvSpPr>
        <p:spPr/>
        <p:txBody>
          <a:bodyPr/>
          <a:lstStyle/>
          <a:p>
            <a:r>
              <a:rPr lang="fi-FI" dirty="0" smtClean="0"/>
              <a:t>Vapailla betoni- ja eristepinnoilla home- ja mikrobikasvu voi käynnistyä kun kosteusolot ovat yli RH 88 - 90 % ja niissä on orgaanista materiaalia (vaikutusaika useita kuukausia)</a:t>
            </a:r>
          </a:p>
          <a:p>
            <a:endParaRPr lang="fi-FI" dirty="0" smtClean="0"/>
          </a:p>
          <a:p>
            <a:r>
              <a:rPr lang="fi-FI" dirty="0" smtClean="0"/>
              <a:t>Emäksisyys estää kasvua uudessa betonissa. </a:t>
            </a:r>
          </a:p>
          <a:p>
            <a:pPr lvl="1"/>
            <a:r>
              <a:rPr lang="fi-FI" dirty="0"/>
              <a:t>t</a:t>
            </a:r>
            <a:r>
              <a:rPr lang="fi-FI" dirty="0" smtClean="0"/>
              <a:t>iiviissä betonikerroksessa homekasvu on vähäisempää</a:t>
            </a:r>
          </a:p>
          <a:p>
            <a:pPr lvl="1"/>
            <a:r>
              <a:rPr lang="fi-FI" dirty="0"/>
              <a:t>i</a:t>
            </a:r>
            <a:r>
              <a:rPr lang="fi-FI" dirty="0" smtClean="0"/>
              <a:t>lmaan rajoittuvan pinnan </a:t>
            </a:r>
            <a:r>
              <a:rPr lang="fi-FI" dirty="0" err="1" smtClean="0"/>
              <a:t>karbonatisoituminen</a:t>
            </a:r>
            <a:r>
              <a:rPr lang="fi-FI" dirty="0" smtClean="0"/>
              <a:t> alentaa </a:t>
            </a:r>
            <a:r>
              <a:rPr lang="fi-FI" dirty="0" err="1" smtClean="0"/>
              <a:t>pH:a</a:t>
            </a:r>
            <a:r>
              <a:rPr lang="fi-FI" dirty="0" smtClean="0"/>
              <a:t> ja betonin koostumus vaikuttaa pinnan homehtumiseen.</a:t>
            </a:r>
          </a:p>
          <a:p>
            <a:endParaRPr lang="fi-FI" dirty="0" smtClean="0"/>
          </a:p>
          <a:p>
            <a:r>
              <a:rPr lang="fi-FI" dirty="0" smtClean="0"/>
              <a:t>Pintakäsittely vaikuttaa pinnan ominaisuuksiin, mutta pintaan ja halkeamiin kertyneet epäpuhtaudet, etenkin orgaaniset aineet muuttavat pinnan homeherkkyyttä.</a:t>
            </a:r>
          </a:p>
          <a:p>
            <a:endParaRPr lang="fi-FI" dirty="0"/>
          </a:p>
        </p:txBody>
      </p:sp>
      <p:sp>
        <p:nvSpPr>
          <p:cNvPr id="4" name="Dian numeron paikkamerkki 3"/>
          <p:cNvSpPr>
            <a:spLocks noGrp="1"/>
          </p:cNvSpPr>
          <p:nvPr>
            <p:ph type="sldNum" sz="quarter" idx="12"/>
          </p:nvPr>
        </p:nvSpPr>
        <p:spPr/>
        <p:txBody>
          <a:bodyPr/>
          <a:lstStyle/>
          <a:p>
            <a:fld id="{49246692-9764-4796-AF2E-897E79EBAFA7}" type="slidenum">
              <a:rPr lang="fi-FI" smtClean="0"/>
              <a:pPr/>
              <a:t>44</a:t>
            </a:fld>
            <a:endParaRPr lang="fi-FI"/>
          </a:p>
        </p:txBody>
      </p:sp>
    </p:spTree>
    <p:extLst>
      <p:ext uri="{BB962C8B-B14F-4D97-AF65-F5344CB8AC3E}">
        <p14:creationId xmlns:p14="http://schemas.microsoft.com/office/powerpoint/2010/main" val="762487272"/>
      </p:ext>
    </p:extLst>
  </p:cSld>
  <p:clrMapOvr>
    <a:masterClrMapping/>
  </p:clrMapOvr>
  <p:transition spd="med">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Betonin pinnan homehtuminen (2)</a:t>
            </a:r>
            <a:endParaRPr lang="fi-FI" dirty="0"/>
          </a:p>
        </p:txBody>
      </p:sp>
      <p:sp>
        <p:nvSpPr>
          <p:cNvPr id="3" name="Content Placeholder 2"/>
          <p:cNvSpPr>
            <a:spLocks noGrp="1"/>
          </p:cNvSpPr>
          <p:nvPr>
            <p:ph idx="1"/>
          </p:nvPr>
        </p:nvSpPr>
        <p:spPr/>
        <p:txBody>
          <a:bodyPr>
            <a:normAutofit/>
          </a:bodyPr>
          <a:lstStyle/>
          <a:p>
            <a:r>
              <a:rPr lang="fi-FI" dirty="0" smtClean="0"/>
              <a:t>Kosteammissa oloissa (RH yli 92 – 95 %) homeen kasvu on runsaampaa ja nopeampaa. </a:t>
            </a:r>
          </a:p>
          <a:p>
            <a:endParaRPr lang="fi-FI" dirty="0" smtClean="0"/>
          </a:p>
          <a:p>
            <a:r>
              <a:rPr lang="fi-FI" dirty="0" smtClean="0"/>
              <a:t>Jos orgaanista materiaalia ei ole, kosteusolot voivat olla pidempään korkeat ilman että home- ja mikrobikasvu käynnistyy.</a:t>
            </a:r>
          </a:p>
          <a:p>
            <a:endParaRPr lang="fi-FI" dirty="0" smtClean="0"/>
          </a:p>
          <a:p>
            <a:r>
              <a:rPr lang="fi-FI" dirty="0" smtClean="0"/>
              <a:t>Betoniin liittyvät muut materiaalit herkempiä.</a:t>
            </a:r>
          </a:p>
          <a:p>
            <a:pPr lvl="1"/>
            <a:r>
              <a:rPr lang="fi-FI" dirty="0" smtClean="0"/>
              <a:t>Orgaanista ainetta (esim. puuta) sisältävissä materiaaleissa home- mikrobikasvun kriittinen raja-arvo on yli 78 - 80 % huoneen lämpötilassa. </a:t>
            </a:r>
          </a:p>
          <a:p>
            <a:pPr lvl="1"/>
            <a:r>
              <a:rPr lang="fi-FI" dirty="0" smtClean="0"/>
              <a:t>Kosteuden raja-arvot ovat materiaalista, lämpötilasta ja vaikutusajasta riippuvia.</a:t>
            </a:r>
            <a:endParaRPr lang="en-GB" dirty="0" smtClean="0"/>
          </a:p>
          <a:p>
            <a:endParaRPr lang="fi-FI" dirty="0"/>
          </a:p>
        </p:txBody>
      </p:sp>
      <p:sp>
        <p:nvSpPr>
          <p:cNvPr id="4" name="Dian numeron paikkamerkki 3"/>
          <p:cNvSpPr>
            <a:spLocks noGrp="1"/>
          </p:cNvSpPr>
          <p:nvPr>
            <p:ph type="sldNum" sz="quarter" idx="12"/>
          </p:nvPr>
        </p:nvSpPr>
        <p:spPr/>
        <p:txBody>
          <a:bodyPr/>
          <a:lstStyle/>
          <a:p>
            <a:fld id="{49246692-9764-4796-AF2E-897E79EBAFA7}" type="slidenum">
              <a:rPr lang="fi-FI" smtClean="0"/>
              <a:pPr/>
              <a:t>45</a:t>
            </a:fld>
            <a:endParaRPr lang="fi-FI"/>
          </a:p>
        </p:txBody>
      </p:sp>
    </p:spTree>
    <p:extLst>
      <p:ext uri="{BB962C8B-B14F-4D97-AF65-F5344CB8AC3E}">
        <p14:creationId xmlns:p14="http://schemas.microsoft.com/office/powerpoint/2010/main" val="2610703001"/>
      </p:ext>
    </p:extLst>
  </p:cSld>
  <p:clrMapOvr>
    <a:masterClrMapping/>
  </p:clrMapOvr>
  <p:transition spd="med">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914400" y="762000"/>
            <a:ext cx="7104185" cy="228600"/>
          </a:xfrm>
        </p:spPr>
        <p:txBody>
          <a:bodyPr>
            <a:normAutofit fontScale="90000"/>
          </a:bodyPr>
          <a:lstStyle/>
          <a:p>
            <a:r>
              <a:rPr lang="en-GB"/>
              <a:t/>
            </a:r>
            <a:br>
              <a:rPr lang="en-GB"/>
            </a:br>
            <a:endParaRPr lang="en-GB"/>
          </a:p>
        </p:txBody>
      </p:sp>
      <p:pic>
        <p:nvPicPr>
          <p:cNvPr id="229379" name="Picture 3"/>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915866" y="1412876"/>
            <a:ext cx="6611815" cy="4391025"/>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29380" name="Text Box 4"/>
          <p:cNvSpPr txBox="1">
            <a:spLocks noChangeArrowheads="1"/>
          </p:cNvSpPr>
          <p:nvPr/>
        </p:nvSpPr>
        <p:spPr bwMode="auto">
          <a:xfrm>
            <a:off x="252047" y="476251"/>
            <a:ext cx="85739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i-FI" sz="2800" b="1" dirty="0">
                <a:solidFill>
                  <a:schemeClr val="accent1"/>
                </a:solidFill>
                <a:latin typeface="Arial" charset="0"/>
              </a:rPr>
              <a:t>Betonin  ja  siihen  liittyvän  </a:t>
            </a:r>
            <a:r>
              <a:rPr lang="fi-FI" sz="2800" b="1" dirty="0" smtClean="0">
                <a:solidFill>
                  <a:schemeClr val="accent1"/>
                </a:solidFill>
                <a:latin typeface="Arial" charset="0"/>
              </a:rPr>
              <a:t>eristeen homehtumisen  </a:t>
            </a:r>
            <a:r>
              <a:rPr lang="fi-FI" sz="2800" b="1" dirty="0">
                <a:solidFill>
                  <a:schemeClr val="accent1"/>
                </a:solidFill>
                <a:latin typeface="Arial" charset="0"/>
              </a:rPr>
              <a:t>kriittiset  </a:t>
            </a:r>
            <a:r>
              <a:rPr lang="fi-FI" sz="2800" b="1" dirty="0" smtClean="0">
                <a:solidFill>
                  <a:schemeClr val="accent1"/>
                </a:solidFill>
                <a:latin typeface="Arial" charset="0"/>
              </a:rPr>
              <a:t>olosuhteet, 1 </a:t>
            </a:r>
            <a:r>
              <a:rPr lang="fi-FI" sz="1600" b="1" dirty="0" smtClean="0">
                <a:solidFill>
                  <a:schemeClr val="accent1"/>
                </a:solidFill>
                <a:latin typeface="Arial" charset="0"/>
              </a:rPr>
              <a:t>(Viitanen 2004)</a:t>
            </a:r>
            <a:endParaRPr lang="fi-FI" sz="1600" b="1" dirty="0">
              <a:solidFill>
                <a:schemeClr val="accent1"/>
              </a:solidFill>
              <a:latin typeface="Arial" charset="0"/>
            </a:endParaRPr>
          </a:p>
        </p:txBody>
      </p:sp>
      <p:sp>
        <p:nvSpPr>
          <p:cNvPr id="6" name="Slide Number Placeholder 5"/>
          <p:cNvSpPr>
            <a:spLocks noGrp="1"/>
          </p:cNvSpPr>
          <p:nvPr>
            <p:ph type="sldNum" sz="quarter" idx="12"/>
          </p:nvPr>
        </p:nvSpPr>
        <p:spPr/>
        <p:txBody>
          <a:bodyPr/>
          <a:lstStyle/>
          <a:p>
            <a:fld id="{CC4B5847-1FA8-4EAB-8786-A0336426E059}" type="slidenum">
              <a:rPr lang="fi-FI" smtClean="0"/>
              <a:pPr/>
              <a:t>46</a:t>
            </a:fld>
            <a:endParaRPr lang="fi-FI"/>
          </a:p>
        </p:txBody>
      </p:sp>
      <p:cxnSp>
        <p:nvCxnSpPr>
          <p:cNvPr id="9" name="Straight Arrow Connector 8"/>
          <p:cNvCxnSpPr/>
          <p:nvPr/>
        </p:nvCxnSpPr>
        <p:spPr>
          <a:xfrm flipV="1">
            <a:off x="1619672" y="3356992"/>
            <a:ext cx="1800200" cy="165618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475656" y="2492896"/>
            <a:ext cx="1152128" cy="252028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763688" y="4869160"/>
            <a:ext cx="3456384" cy="14401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619672" y="3861048"/>
            <a:ext cx="3384376" cy="11521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596336" y="2564904"/>
            <a:ext cx="936104" cy="2738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380312" y="2348880"/>
            <a:ext cx="1440160" cy="923330"/>
          </a:xfrm>
          <a:prstGeom prst="rect">
            <a:avLst/>
          </a:prstGeom>
          <a:noFill/>
          <a:ln>
            <a:solidFill>
              <a:schemeClr val="accent2"/>
            </a:solidFill>
          </a:ln>
        </p:spPr>
        <p:txBody>
          <a:bodyPr wrap="square" rtlCol="0">
            <a:spAutoFit/>
          </a:bodyPr>
          <a:lstStyle/>
          <a:p>
            <a:endParaRPr lang="fi-FI" dirty="0" smtClean="0"/>
          </a:p>
          <a:p>
            <a:r>
              <a:rPr lang="fi-FI" dirty="0" err="1" smtClean="0"/>
              <a:t>Org</a:t>
            </a:r>
            <a:r>
              <a:rPr lang="fi-FI" dirty="0" smtClean="0"/>
              <a:t>. </a:t>
            </a:r>
            <a:r>
              <a:rPr lang="fi-FI" dirty="0" err="1" smtClean="0"/>
              <a:t>Mater</a:t>
            </a:r>
            <a:r>
              <a:rPr lang="fi-FI" dirty="0" smtClean="0"/>
              <a:t>.</a:t>
            </a:r>
          </a:p>
          <a:p>
            <a:r>
              <a:rPr lang="fi-FI" dirty="0" smtClean="0"/>
              <a:t>pinnassa</a:t>
            </a:r>
            <a:endParaRPr lang="fi-FI" dirty="0"/>
          </a:p>
        </p:txBody>
      </p:sp>
      <p:cxnSp>
        <p:nvCxnSpPr>
          <p:cNvPr id="22" name="Straight Arrow Connector 21"/>
          <p:cNvCxnSpPr/>
          <p:nvPr/>
        </p:nvCxnSpPr>
        <p:spPr>
          <a:xfrm>
            <a:off x="7596336" y="3789040"/>
            <a:ext cx="10081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80312" y="3573016"/>
            <a:ext cx="1440160" cy="923330"/>
          </a:xfrm>
          <a:prstGeom prst="rect">
            <a:avLst/>
          </a:prstGeom>
          <a:noFill/>
          <a:ln>
            <a:solidFill>
              <a:schemeClr val="accent1"/>
            </a:solidFill>
          </a:ln>
        </p:spPr>
        <p:txBody>
          <a:bodyPr wrap="square" rtlCol="0">
            <a:spAutoFit/>
          </a:bodyPr>
          <a:lstStyle/>
          <a:p>
            <a:endParaRPr lang="fi-FI" dirty="0" smtClean="0"/>
          </a:p>
          <a:p>
            <a:r>
              <a:rPr lang="fi-FI" dirty="0" err="1" smtClean="0"/>
              <a:t>Epäorg</a:t>
            </a:r>
            <a:r>
              <a:rPr lang="fi-FI" dirty="0" smtClean="0"/>
              <a:t>. Materiaali</a:t>
            </a:r>
            <a:endParaRPr lang="fi-FI" dirty="0"/>
          </a:p>
        </p:txBody>
      </p:sp>
    </p:spTree>
    <p:extLst>
      <p:ext uri="{BB962C8B-B14F-4D97-AF65-F5344CB8AC3E}">
        <p14:creationId xmlns:p14="http://schemas.microsoft.com/office/powerpoint/2010/main" val="2887745369"/>
      </p:ext>
    </p:extLst>
  </p:cSld>
  <p:clrMapOvr>
    <a:masterClrMapping/>
  </p:clrMapOvr>
  <p:transition spd="med">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914400" y="762000"/>
            <a:ext cx="7104185" cy="228600"/>
          </a:xfrm>
        </p:spPr>
        <p:txBody>
          <a:bodyPr>
            <a:normAutofit fontScale="90000"/>
          </a:bodyPr>
          <a:lstStyle/>
          <a:p>
            <a:r>
              <a:rPr lang="en-GB"/>
              <a:t/>
            </a:r>
            <a:br>
              <a:rPr lang="en-GB"/>
            </a:br>
            <a:endParaRPr lang="en-GB"/>
          </a:p>
        </p:txBody>
      </p:sp>
      <p:pic>
        <p:nvPicPr>
          <p:cNvPr id="231427" name="Picture 3"/>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755576" y="1562571"/>
            <a:ext cx="6707065" cy="4452937"/>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31428" name="Text Box 4"/>
          <p:cNvSpPr txBox="1">
            <a:spLocks noChangeArrowheads="1"/>
          </p:cNvSpPr>
          <p:nvPr/>
        </p:nvSpPr>
        <p:spPr bwMode="auto">
          <a:xfrm>
            <a:off x="252047" y="476251"/>
            <a:ext cx="85739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i-FI" sz="2800" b="1" dirty="0">
                <a:solidFill>
                  <a:schemeClr val="accent1"/>
                </a:solidFill>
                <a:latin typeface="Arial" charset="0"/>
              </a:rPr>
              <a:t>Betonin  ja  siihen  liittyvän  eristeen </a:t>
            </a:r>
            <a:r>
              <a:rPr lang="fi-FI" sz="2800" b="1" dirty="0" err="1" smtClean="0">
                <a:solidFill>
                  <a:schemeClr val="accent1"/>
                </a:solidFill>
                <a:latin typeface="Arial" charset="0"/>
              </a:rPr>
              <a:t>homeh-tumisen</a:t>
            </a:r>
            <a:r>
              <a:rPr lang="fi-FI" sz="2800" b="1" dirty="0" smtClean="0">
                <a:solidFill>
                  <a:schemeClr val="accent1"/>
                </a:solidFill>
                <a:latin typeface="Arial" charset="0"/>
              </a:rPr>
              <a:t>  </a:t>
            </a:r>
            <a:r>
              <a:rPr lang="fi-FI" sz="2800" b="1" dirty="0">
                <a:solidFill>
                  <a:schemeClr val="accent1"/>
                </a:solidFill>
                <a:latin typeface="Arial" charset="0"/>
              </a:rPr>
              <a:t>kriittiset  </a:t>
            </a:r>
            <a:r>
              <a:rPr lang="fi-FI" sz="2800" b="1" dirty="0" smtClean="0">
                <a:solidFill>
                  <a:schemeClr val="accent1"/>
                </a:solidFill>
                <a:latin typeface="Arial" charset="0"/>
              </a:rPr>
              <a:t>olosuhteet, 2 </a:t>
            </a:r>
            <a:r>
              <a:rPr lang="fi-FI" sz="1600" b="1" dirty="0" smtClean="0">
                <a:solidFill>
                  <a:schemeClr val="accent1"/>
                </a:solidFill>
                <a:latin typeface="Arial" charset="0"/>
              </a:rPr>
              <a:t>(Viitanen 2004)</a:t>
            </a:r>
            <a:endParaRPr lang="fi-FI" sz="1600" b="1" dirty="0">
              <a:solidFill>
                <a:schemeClr val="accent1"/>
              </a:solidFill>
              <a:latin typeface="Arial" charset="0"/>
            </a:endParaRPr>
          </a:p>
        </p:txBody>
      </p:sp>
      <p:sp>
        <p:nvSpPr>
          <p:cNvPr id="6" name="Slide Number Placeholder 5"/>
          <p:cNvSpPr>
            <a:spLocks noGrp="1"/>
          </p:cNvSpPr>
          <p:nvPr>
            <p:ph type="sldNum" sz="quarter" idx="12"/>
          </p:nvPr>
        </p:nvSpPr>
        <p:spPr/>
        <p:txBody>
          <a:bodyPr/>
          <a:lstStyle/>
          <a:p>
            <a:fld id="{CC4B5847-1FA8-4EAB-8786-A0336426E059}" type="slidenum">
              <a:rPr lang="fi-FI" smtClean="0"/>
              <a:pPr/>
              <a:t>47</a:t>
            </a:fld>
            <a:endParaRPr lang="fi-FI"/>
          </a:p>
        </p:txBody>
      </p:sp>
      <p:cxnSp>
        <p:nvCxnSpPr>
          <p:cNvPr id="8" name="Straight Arrow Connector 7"/>
          <p:cNvCxnSpPr/>
          <p:nvPr/>
        </p:nvCxnSpPr>
        <p:spPr>
          <a:xfrm flipV="1">
            <a:off x="1403648" y="3645024"/>
            <a:ext cx="720080" cy="158417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475656" y="4149080"/>
            <a:ext cx="1440160" cy="108012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619672" y="4437112"/>
            <a:ext cx="2160240" cy="72008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619672" y="5157192"/>
            <a:ext cx="3384376" cy="7200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80312" y="2348880"/>
            <a:ext cx="1440160" cy="923330"/>
          </a:xfrm>
          <a:prstGeom prst="rect">
            <a:avLst/>
          </a:prstGeom>
          <a:noFill/>
          <a:ln>
            <a:solidFill>
              <a:schemeClr val="accent2"/>
            </a:solidFill>
          </a:ln>
        </p:spPr>
        <p:txBody>
          <a:bodyPr wrap="square" rtlCol="0">
            <a:spAutoFit/>
          </a:bodyPr>
          <a:lstStyle/>
          <a:p>
            <a:endParaRPr lang="fi-FI" dirty="0" smtClean="0"/>
          </a:p>
          <a:p>
            <a:r>
              <a:rPr lang="fi-FI" dirty="0" err="1" smtClean="0"/>
              <a:t>Org</a:t>
            </a:r>
            <a:r>
              <a:rPr lang="fi-FI" dirty="0" smtClean="0"/>
              <a:t>. </a:t>
            </a:r>
            <a:r>
              <a:rPr lang="fi-FI" dirty="0" err="1" smtClean="0"/>
              <a:t>Mater</a:t>
            </a:r>
            <a:r>
              <a:rPr lang="fi-FI" dirty="0" smtClean="0"/>
              <a:t>.</a:t>
            </a:r>
          </a:p>
          <a:p>
            <a:r>
              <a:rPr lang="fi-FI" dirty="0" smtClean="0"/>
              <a:t>pinnassa</a:t>
            </a:r>
            <a:endParaRPr lang="fi-FI" dirty="0"/>
          </a:p>
        </p:txBody>
      </p:sp>
      <p:sp>
        <p:nvSpPr>
          <p:cNvPr id="20" name="TextBox 19"/>
          <p:cNvSpPr txBox="1"/>
          <p:nvPr/>
        </p:nvSpPr>
        <p:spPr>
          <a:xfrm>
            <a:off x="7380312" y="3573016"/>
            <a:ext cx="1440160" cy="923330"/>
          </a:xfrm>
          <a:prstGeom prst="rect">
            <a:avLst/>
          </a:prstGeom>
          <a:noFill/>
          <a:ln>
            <a:solidFill>
              <a:schemeClr val="accent1"/>
            </a:solidFill>
          </a:ln>
        </p:spPr>
        <p:txBody>
          <a:bodyPr wrap="square" rtlCol="0">
            <a:spAutoFit/>
          </a:bodyPr>
          <a:lstStyle/>
          <a:p>
            <a:endParaRPr lang="fi-FI" dirty="0" smtClean="0"/>
          </a:p>
          <a:p>
            <a:r>
              <a:rPr lang="fi-FI" dirty="0" err="1" smtClean="0"/>
              <a:t>Epäorg</a:t>
            </a:r>
            <a:r>
              <a:rPr lang="fi-FI" dirty="0" smtClean="0"/>
              <a:t>. Materiaali</a:t>
            </a:r>
            <a:endParaRPr lang="fi-FI" dirty="0"/>
          </a:p>
        </p:txBody>
      </p:sp>
      <p:cxnSp>
        <p:nvCxnSpPr>
          <p:cNvPr id="21" name="Straight Arrow Connector 20"/>
          <p:cNvCxnSpPr/>
          <p:nvPr/>
        </p:nvCxnSpPr>
        <p:spPr>
          <a:xfrm flipV="1">
            <a:off x="7596336" y="2564904"/>
            <a:ext cx="936104" cy="2738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596336" y="3789040"/>
            <a:ext cx="10081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761133"/>
      </p:ext>
    </p:extLst>
  </p:cSld>
  <p:clrMapOvr>
    <a:masterClrMapping/>
  </p:clrMapOvr>
  <p:transition spd="med">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914400" y="762000"/>
            <a:ext cx="7104185" cy="228600"/>
          </a:xfrm>
        </p:spPr>
        <p:txBody>
          <a:bodyPr>
            <a:normAutofit fontScale="90000"/>
          </a:bodyPr>
          <a:lstStyle/>
          <a:p>
            <a:r>
              <a:rPr lang="en-GB"/>
              <a:t/>
            </a:r>
            <a:br>
              <a:rPr lang="en-GB"/>
            </a:br>
            <a:endParaRPr lang="en-GB"/>
          </a:p>
        </p:txBody>
      </p:sp>
      <p:pic>
        <p:nvPicPr>
          <p:cNvPr id="233475" name="Picture 3"/>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683568" y="1340768"/>
            <a:ext cx="6856534" cy="4432300"/>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33476" name="Text Box 4"/>
          <p:cNvSpPr txBox="1">
            <a:spLocks noChangeArrowheads="1"/>
          </p:cNvSpPr>
          <p:nvPr/>
        </p:nvSpPr>
        <p:spPr bwMode="auto">
          <a:xfrm>
            <a:off x="251520" y="332656"/>
            <a:ext cx="85739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i-FI" sz="2800" b="1" dirty="0">
                <a:solidFill>
                  <a:schemeClr val="accent1"/>
                </a:solidFill>
                <a:latin typeface="Arial" charset="0"/>
              </a:rPr>
              <a:t>Betonin  ja  siihen  liittyvän  eristeen </a:t>
            </a:r>
            <a:r>
              <a:rPr lang="fi-FI" sz="2800" b="1" dirty="0" err="1" smtClean="0">
                <a:solidFill>
                  <a:schemeClr val="accent1"/>
                </a:solidFill>
                <a:latin typeface="Arial" charset="0"/>
              </a:rPr>
              <a:t>homeh-tumisen</a:t>
            </a:r>
            <a:r>
              <a:rPr lang="fi-FI" sz="2800" b="1" dirty="0" smtClean="0">
                <a:solidFill>
                  <a:schemeClr val="accent1"/>
                </a:solidFill>
                <a:latin typeface="Arial" charset="0"/>
              </a:rPr>
              <a:t>  </a:t>
            </a:r>
            <a:r>
              <a:rPr lang="fi-FI" sz="2800" b="1" dirty="0">
                <a:solidFill>
                  <a:schemeClr val="accent1"/>
                </a:solidFill>
                <a:latin typeface="Arial" charset="0"/>
              </a:rPr>
              <a:t>kriittiset  </a:t>
            </a:r>
            <a:r>
              <a:rPr lang="fi-FI" sz="2800" b="1" dirty="0" smtClean="0">
                <a:solidFill>
                  <a:schemeClr val="accent1"/>
                </a:solidFill>
                <a:latin typeface="Arial" charset="0"/>
              </a:rPr>
              <a:t>olosuhteet, </a:t>
            </a:r>
            <a:r>
              <a:rPr lang="fi-FI" sz="1600" b="1" dirty="0" smtClean="0">
                <a:solidFill>
                  <a:schemeClr val="accent1"/>
                </a:solidFill>
                <a:latin typeface="Arial" charset="0"/>
              </a:rPr>
              <a:t>3 (Viitanen 2004)</a:t>
            </a:r>
            <a:endParaRPr lang="fi-FI" sz="1600" b="1" dirty="0">
              <a:solidFill>
                <a:schemeClr val="accent1"/>
              </a:solidFill>
              <a:latin typeface="Arial" charset="0"/>
            </a:endParaRPr>
          </a:p>
        </p:txBody>
      </p:sp>
      <p:sp>
        <p:nvSpPr>
          <p:cNvPr id="6" name="Slide Number Placeholder 5"/>
          <p:cNvSpPr>
            <a:spLocks noGrp="1"/>
          </p:cNvSpPr>
          <p:nvPr>
            <p:ph type="sldNum" sz="quarter" idx="12"/>
          </p:nvPr>
        </p:nvSpPr>
        <p:spPr/>
        <p:txBody>
          <a:bodyPr/>
          <a:lstStyle/>
          <a:p>
            <a:fld id="{CC4B5847-1FA8-4EAB-8786-A0336426E059}" type="slidenum">
              <a:rPr lang="fi-FI" smtClean="0"/>
              <a:pPr/>
              <a:t>48</a:t>
            </a:fld>
            <a:endParaRPr lang="fi-FI"/>
          </a:p>
        </p:txBody>
      </p:sp>
      <p:cxnSp>
        <p:nvCxnSpPr>
          <p:cNvPr id="8" name="Straight Arrow Connector 7"/>
          <p:cNvCxnSpPr/>
          <p:nvPr/>
        </p:nvCxnSpPr>
        <p:spPr>
          <a:xfrm flipV="1">
            <a:off x="1259632" y="3861048"/>
            <a:ext cx="1512168" cy="8640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259632" y="4581128"/>
            <a:ext cx="1944216" cy="21602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52320" y="2204864"/>
            <a:ext cx="1440160" cy="1200329"/>
          </a:xfrm>
          <a:prstGeom prst="rect">
            <a:avLst/>
          </a:prstGeom>
          <a:noFill/>
          <a:ln>
            <a:solidFill>
              <a:schemeClr val="accent2"/>
            </a:solidFill>
          </a:ln>
        </p:spPr>
        <p:txBody>
          <a:bodyPr wrap="square" rtlCol="0">
            <a:spAutoFit/>
          </a:bodyPr>
          <a:lstStyle/>
          <a:p>
            <a:endParaRPr lang="fi-FI" dirty="0" smtClean="0"/>
          </a:p>
          <a:p>
            <a:endParaRPr lang="fi-FI" dirty="0" smtClean="0"/>
          </a:p>
          <a:p>
            <a:r>
              <a:rPr lang="fi-FI" dirty="0" err="1" smtClean="0"/>
              <a:t>Org</a:t>
            </a:r>
            <a:r>
              <a:rPr lang="fi-FI" dirty="0" smtClean="0"/>
              <a:t>. </a:t>
            </a:r>
            <a:r>
              <a:rPr lang="fi-FI" dirty="0" err="1" smtClean="0"/>
              <a:t>Mater</a:t>
            </a:r>
            <a:r>
              <a:rPr lang="fi-FI" dirty="0" smtClean="0"/>
              <a:t>.</a:t>
            </a:r>
          </a:p>
          <a:p>
            <a:r>
              <a:rPr lang="fi-FI" dirty="0" smtClean="0"/>
              <a:t>pinnassa</a:t>
            </a:r>
            <a:endParaRPr lang="fi-FI" dirty="0"/>
          </a:p>
        </p:txBody>
      </p:sp>
      <p:cxnSp>
        <p:nvCxnSpPr>
          <p:cNvPr id="16" name="Straight Arrow Connector 15"/>
          <p:cNvCxnSpPr/>
          <p:nvPr/>
        </p:nvCxnSpPr>
        <p:spPr>
          <a:xfrm>
            <a:off x="7524328" y="2492896"/>
            <a:ext cx="1152128"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420395"/>
      </p:ext>
    </p:extLst>
  </p:cSld>
  <p:clrMapOvr>
    <a:masterClrMapping/>
  </p:clrMapOvr>
  <p:transition spd="med">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Materiaalien ominaisuudet vaikuttavat homehtumisherkkyyteen</a:t>
            </a:r>
            <a:endParaRPr lang="fi-FI" dirty="0"/>
          </a:p>
        </p:txBody>
      </p:sp>
      <p:sp>
        <p:nvSpPr>
          <p:cNvPr id="3" name="Content Placeholder 2"/>
          <p:cNvSpPr>
            <a:spLocks noGrp="1"/>
          </p:cNvSpPr>
          <p:nvPr>
            <p:ph idx="1"/>
          </p:nvPr>
        </p:nvSpPr>
        <p:spPr/>
        <p:txBody>
          <a:bodyPr/>
          <a:lstStyle/>
          <a:p>
            <a:r>
              <a:rPr lang="fi-FI" dirty="0" smtClean="0"/>
              <a:t>Materiaalien kosteudenkesto-ominaisuudet</a:t>
            </a:r>
          </a:p>
          <a:p>
            <a:pPr lvl="1"/>
            <a:r>
              <a:rPr lang="fi-FI" dirty="0" smtClean="0"/>
              <a:t>Veden imeytyminen ja hygroskooppisuus</a:t>
            </a:r>
          </a:p>
          <a:p>
            <a:pPr lvl="1"/>
            <a:r>
              <a:rPr lang="fi-FI" dirty="0" smtClean="0"/>
              <a:t>Pinnan huokoisuus</a:t>
            </a:r>
          </a:p>
          <a:p>
            <a:pPr lvl="1"/>
            <a:r>
              <a:rPr lang="fi-FI" dirty="0" smtClean="0"/>
              <a:t>Pintakäsittelyt</a:t>
            </a:r>
          </a:p>
          <a:p>
            <a:endParaRPr lang="fi-FI" dirty="0" smtClean="0"/>
          </a:p>
          <a:p>
            <a:r>
              <a:rPr lang="fi-FI" dirty="0" smtClean="0"/>
              <a:t>Ravinnekoostumus </a:t>
            </a:r>
          </a:p>
          <a:p>
            <a:pPr lvl="1"/>
            <a:r>
              <a:rPr lang="fi-FI" dirty="0" smtClean="0"/>
              <a:t>Homeen tarvitsemat ravinteet: sokerit, proteiinit edistävät homeen kasvua, puun uuteaineet voivat hidastaa kasvua</a:t>
            </a:r>
          </a:p>
          <a:p>
            <a:pPr lvl="1"/>
            <a:r>
              <a:rPr lang="fi-FI" dirty="0" smtClean="0"/>
              <a:t>Elintarvikkeet herkempiä kuin rakennusmateriaalit</a:t>
            </a:r>
          </a:p>
          <a:p>
            <a:pPr lvl="1"/>
            <a:r>
              <a:rPr lang="fi-FI" dirty="0" smtClean="0"/>
              <a:t>Pintaan kertynyt orgaaninen aines herkistää homeen kasvulle</a:t>
            </a:r>
          </a:p>
          <a:p>
            <a:pPr lvl="1"/>
            <a:r>
              <a:rPr lang="fi-FI" dirty="0" smtClean="0"/>
              <a:t>Sienet muuttavat aktiivisesti pinnan ominaisuuksia </a:t>
            </a:r>
            <a:r>
              <a:rPr lang="fi-FI" dirty="0" smtClean="0">
                <a:sym typeface="Wingdings" pitchFamily="2" charset="2"/>
              </a:rPr>
              <a:t> kosteusolot ja </a:t>
            </a:r>
            <a:r>
              <a:rPr lang="fi-FI" dirty="0" err="1" smtClean="0">
                <a:sym typeface="Wingdings" pitchFamily="2" charset="2"/>
              </a:rPr>
              <a:t>ravinteisuus</a:t>
            </a:r>
            <a:r>
              <a:rPr lang="fi-FI" dirty="0" smtClean="0">
                <a:sym typeface="Wingdings" pitchFamily="2" charset="2"/>
              </a:rPr>
              <a:t> sekä mahdolliset antagonismivaikutukset (muiden mikrobien kasvua hidastava / estävä vaikutus)</a:t>
            </a:r>
            <a:endParaRPr lang="fi-FI" dirty="0" smtClean="0"/>
          </a:p>
          <a:p>
            <a:pPr lvl="1"/>
            <a:endParaRPr lang="fi-FI" dirty="0"/>
          </a:p>
        </p:txBody>
      </p:sp>
      <p:sp>
        <p:nvSpPr>
          <p:cNvPr id="5" name="Slide Number Placeholder 5"/>
          <p:cNvSpPr>
            <a:spLocks noGrp="1"/>
          </p:cNvSpPr>
          <p:nvPr>
            <p:ph type="sldNum" sz="quarter" idx="12"/>
          </p:nvPr>
        </p:nvSpPr>
        <p:spPr>
          <a:xfrm>
            <a:off x="8316912" y="6198834"/>
            <a:ext cx="503238" cy="365125"/>
          </a:xfrm>
        </p:spPr>
        <p:txBody>
          <a:bodyPr/>
          <a:lstStyle/>
          <a:p>
            <a:fld id="{CC4B5847-1FA8-4EAB-8786-A0336426E059}" type="slidenum">
              <a:rPr lang="fi-FI" smtClean="0"/>
              <a:pPr/>
              <a:t>49</a:t>
            </a:fld>
            <a:endParaRPr lang="fi-FI"/>
          </a:p>
        </p:txBody>
      </p:sp>
    </p:spTree>
    <p:extLst>
      <p:ext uri="{BB962C8B-B14F-4D97-AF65-F5344CB8AC3E}">
        <p14:creationId xmlns:p14="http://schemas.microsoft.com/office/powerpoint/2010/main" val="1676334287"/>
      </p:ext>
    </p:extLst>
  </p:cSld>
  <p:clrMapOvr>
    <a:masterClrMapping/>
  </p:clrMapOvr>
  <p:transition spd="med">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791368"/>
          </a:xfrm>
        </p:spPr>
        <p:txBody>
          <a:bodyPr/>
          <a:lstStyle/>
          <a:p>
            <a:r>
              <a:rPr lang="fi-FI" dirty="0" smtClean="0"/>
              <a:t>Keskeinen sisältö (2/2)</a:t>
            </a:r>
            <a:endParaRPr lang="fi-FI" dirty="0"/>
          </a:p>
        </p:txBody>
      </p:sp>
      <p:sp>
        <p:nvSpPr>
          <p:cNvPr id="3" name="Content Placeholder 2"/>
          <p:cNvSpPr>
            <a:spLocks noGrp="1"/>
          </p:cNvSpPr>
          <p:nvPr>
            <p:ph idx="1"/>
          </p:nvPr>
        </p:nvSpPr>
        <p:spPr>
          <a:xfrm>
            <a:off x="755576" y="1484784"/>
            <a:ext cx="7489825" cy="4392614"/>
          </a:xfrm>
        </p:spPr>
        <p:txBody>
          <a:bodyPr/>
          <a:lstStyle/>
          <a:p>
            <a:r>
              <a:rPr lang="fi-FI" dirty="0" smtClean="0"/>
              <a:t>Rakenteiden kosteusteknisen toimivuuden pettäminen on keskeinen vioittumisen ja vaurioitumisen syy</a:t>
            </a:r>
          </a:p>
          <a:p>
            <a:r>
              <a:rPr lang="fi-FI" dirty="0" smtClean="0"/>
              <a:t>Maata vasten olevat rakenteet eivät pääse yleensä vapaasti kuivumaan, seurauksena on pitkäaikainen kosteuskuorma ja rakenteiden vaurioituminen: home / laho / hyönteiset</a:t>
            </a:r>
          </a:p>
          <a:p>
            <a:r>
              <a:rPr lang="fi-FI" dirty="0" smtClean="0"/>
              <a:t>Vaurioiden korjauksen onnistumisen kannalta vikojen ja vaurioiden selvitys ja tutkimus ovat keskeisiä</a:t>
            </a:r>
          </a:p>
          <a:p>
            <a:r>
              <a:rPr lang="fi-FI" dirty="0" smtClean="0"/>
              <a:t>Rakennuksissa tehtävät tutkimukset ovat tärkeimmät, laboratoriotutkimukset antavat vain lisäapua tutkimukseen</a:t>
            </a:r>
          </a:p>
          <a:p>
            <a:endParaRPr lang="fi-FI" dirty="0"/>
          </a:p>
        </p:txBody>
      </p:sp>
      <p:sp>
        <p:nvSpPr>
          <p:cNvPr id="5"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5</a:t>
            </a:fld>
            <a:endParaRPr lang="fi-FI"/>
          </a:p>
        </p:txBody>
      </p:sp>
    </p:spTree>
  </p:cSld>
  <p:clrMapOvr>
    <a:masterClrMapping/>
  </p:clrMapOvr>
  <p:transition spd="med">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3376"/>
            <a:ext cx="7849368" cy="1079500"/>
          </a:xfrm>
        </p:spPr>
        <p:txBody>
          <a:bodyPr>
            <a:normAutofit fontScale="90000"/>
          </a:bodyPr>
          <a:lstStyle/>
          <a:p>
            <a:r>
              <a:rPr lang="fi-FI" sz="3200" dirty="0" smtClean="0"/>
              <a:t>Kosteus, lämpötila, aika ja eri materiaalien kestävyys hometta vastaan (1)</a:t>
            </a:r>
            <a:endParaRPr lang="fi-FI" sz="1800" dirty="0"/>
          </a:p>
        </p:txBody>
      </p:sp>
      <p:sp>
        <p:nvSpPr>
          <p:cNvPr id="3" name="Content Placeholder 2"/>
          <p:cNvSpPr>
            <a:spLocks noGrp="1"/>
          </p:cNvSpPr>
          <p:nvPr>
            <p:ph sz="half" idx="1"/>
          </p:nvPr>
        </p:nvSpPr>
        <p:spPr>
          <a:xfrm>
            <a:off x="4932040" y="1556792"/>
            <a:ext cx="3744416" cy="4392613"/>
          </a:xfrm>
        </p:spPr>
        <p:txBody>
          <a:bodyPr>
            <a:normAutofit/>
          </a:bodyPr>
          <a:lstStyle/>
          <a:p>
            <a:pPr>
              <a:buNone/>
            </a:pPr>
            <a:r>
              <a:rPr lang="fi-FI" b="1" dirty="0" smtClean="0"/>
              <a:t>RH 90 % ja 22 ˚C</a:t>
            </a:r>
          </a:p>
          <a:p>
            <a:r>
              <a:rPr lang="fi-FI" dirty="0" smtClean="0"/>
              <a:t>Hometta voi kehittyä mihin tahansa materiaaliin</a:t>
            </a:r>
          </a:p>
          <a:p>
            <a:r>
              <a:rPr lang="fi-FI" dirty="0" smtClean="0"/>
              <a:t>Herkimpiä ovat puu- ja paperipohjaiset tuotteet</a:t>
            </a:r>
          </a:p>
          <a:p>
            <a:r>
              <a:rPr lang="fi-FI" dirty="0" smtClean="0"/>
              <a:t>Betonipohjaisissa tuotteissa homeen kasvu on vähäistä ja hidasta</a:t>
            </a:r>
          </a:p>
          <a:p>
            <a:r>
              <a:rPr lang="fi-FI" dirty="0" smtClean="0"/>
              <a:t>Lasi- ja metallituotteissa homeen kasvu on hyvin vähäistä</a:t>
            </a:r>
          </a:p>
          <a:p>
            <a:endParaRPr lang="fi-FI" dirty="0"/>
          </a:p>
        </p:txBody>
      </p:sp>
      <p:graphicFrame>
        <p:nvGraphicFramePr>
          <p:cNvPr id="107523" name="Object 3"/>
          <p:cNvGraphicFramePr>
            <a:graphicFrameLocks noGrp="1" noChangeAspect="1"/>
          </p:cNvGraphicFramePr>
          <p:nvPr>
            <p:ph type="pic" sz="quarter" idx="13"/>
          </p:nvPr>
        </p:nvGraphicFramePr>
        <p:xfrm>
          <a:off x="163286" y="2060849"/>
          <a:ext cx="4696746" cy="2897248"/>
        </p:xfrm>
        <a:graphic>
          <a:graphicData uri="http://schemas.openxmlformats.org/presentationml/2006/ole">
            <mc:AlternateContent xmlns:mc="http://schemas.openxmlformats.org/markup-compatibility/2006">
              <mc:Choice xmlns:v="urn:schemas-microsoft-com:vml" Requires="v">
                <p:oleObj spid="_x0000_s3094" name="Document" r:id="rId3" imgW="5534987" imgH="3415077" progId="Word.Document.8">
                  <p:embed/>
                </p:oleObj>
              </mc:Choice>
              <mc:Fallback>
                <p:oleObj name="Document" r:id="rId3" imgW="5534987" imgH="3415077"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86" y="2060849"/>
                        <a:ext cx="4696746" cy="28972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50</a:t>
            </a:fld>
            <a:endParaRPr lang="fi-FI"/>
          </a:p>
        </p:txBody>
      </p:sp>
      <p:sp>
        <p:nvSpPr>
          <p:cNvPr id="7" name="TextBox 6"/>
          <p:cNvSpPr txBox="1"/>
          <p:nvPr/>
        </p:nvSpPr>
        <p:spPr>
          <a:xfrm>
            <a:off x="395536" y="5013176"/>
            <a:ext cx="3456384" cy="369332"/>
          </a:xfrm>
          <a:prstGeom prst="rect">
            <a:avLst/>
          </a:prstGeom>
          <a:noFill/>
        </p:spPr>
        <p:txBody>
          <a:bodyPr wrap="square" rtlCol="0">
            <a:spAutoFit/>
          </a:bodyPr>
          <a:lstStyle/>
          <a:p>
            <a:r>
              <a:rPr lang="fi-FI" dirty="0" smtClean="0"/>
              <a:t>(Ojanen et al. 2010)</a:t>
            </a:r>
            <a:endParaRPr lang="fi-FI" dirty="0"/>
          </a:p>
        </p:txBody>
      </p:sp>
    </p:spTree>
    <p:extLst>
      <p:ext uri="{BB962C8B-B14F-4D97-AF65-F5344CB8AC3E}">
        <p14:creationId xmlns:p14="http://schemas.microsoft.com/office/powerpoint/2010/main" val="1756331152"/>
      </p:ext>
    </p:extLst>
  </p:cSld>
  <p:clrMapOvr>
    <a:masterClrMapping/>
  </p:clrMapOvr>
  <p:transition spd="med">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3376"/>
            <a:ext cx="7849368" cy="1079500"/>
          </a:xfrm>
        </p:spPr>
        <p:txBody>
          <a:bodyPr>
            <a:normAutofit fontScale="90000"/>
          </a:bodyPr>
          <a:lstStyle/>
          <a:p>
            <a:r>
              <a:rPr lang="fi-FI" sz="3200" dirty="0" smtClean="0"/>
              <a:t>Kosteus, lämpötila, aika ja eri materiaalien kestävyys hometta vastaan (2)</a:t>
            </a:r>
            <a:endParaRPr lang="fi-FI" sz="1800" dirty="0"/>
          </a:p>
        </p:txBody>
      </p:sp>
      <p:sp>
        <p:nvSpPr>
          <p:cNvPr id="3" name="Content Placeholder 2"/>
          <p:cNvSpPr>
            <a:spLocks noGrp="1"/>
          </p:cNvSpPr>
          <p:nvPr>
            <p:ph sz="half" idx="1"/>
          </p:nvPr>
        </p:nvSpPr>
        <p:spPr>
          <a:xfrm>
            <a:off x="4932040" y="1556792"/>
            <a:ext cx="3744416" cy="4392613"/>
          </a:xfrm>
        </p:spPr>
        <p:txBody>
          <a:bodyPr>
            <a:normAutofit/>
          </a:bodyPr>
          <a:lstStyle/>
          <a:p>
            <a:pPr>
              <a:buNone/>
            </a:pPr>
            <a:r>
              <a:rPr lang="fi-FI" b="1" dirty="0" smtClean="0"/>
              <a:t>RH 90 % ja 5 ˚C</a:t>
            </a:r>
          </a:p>
          <a:p>
            <a:r>
              <a:rPr lang="fi-FI" dirty="0" smtClean="0"/>
              <a:t>Homeen kehittyminen on suhteellisen hidasta kaikissa materiaaleissa</a:t>
            </a:r>
          </a:p>
          <a:p>
            <a:r>
              <a:rPr lang="fi-FI" dirty="0" smtClean="0"/>
              <a:t>Herkimpiä ovat puu- ja paperipohjaiset tuotteet</a:t>
            </a:r>
          </a:p>
          <a:p>
            <a:r>
              <a:rPr lang="fi-FI" dirty="0" smtClean="0"/>
              <a:t>Betonipohjaisissa tuotteissa homeen kasvu on hyvin vähäistä ja hidasta</a:t>
            </a:r>
          </a:p>
          <a:p>
            <a:r>
              <a:rPr lang="fi-FI" dirty="0" smtClean="0"/>
              <a:t>Lasi- ja metallituotteissa homeen kasvu on lähes olematonta</a:t>
            </a:r>
          </a:p>
          <a:p>
            <a:endParaRPr lang="fi-FI" dirty="0"/>
          </a:p>
        </p:txBody>
      </p:sp>
      <p:graphicFrame>
        <p:nvGraphicFramePr>
          <p:cNvPr id="107522" name="Object 2"/>
          <p:cNvGraphicFramePr>
            <a:graphicFrameLocks noGrp="1" noChangeAspect="1"/>
          </p:cNvGraphicFramePr>
          <p:nvPr>
            <p:ph type="pic" sz="quarter" idx="13"/>
          </p:nvPr>
        </p:nvGraphicFramePr>
        <p:xfrm>
          <a:off x="179512" y="1988840"/>
          <a:ext cx="4752528" cy="3096344"/>
        </p:xfrm>
        <a:graphic>
          <a:graphicData uri="http://schemas.openxmlformats.org/presentationml/2006/ole">
            <mc:AlternateContent xmlns:mc="http://schemas.openxmlformats.org/markup-compatibility/2006">
              <mc:Choice xmlns:v="urn:schemas-microsoft-com:vml" Requires="v">
                <p:oleObj spid="_x0000_s4118" name="Document" r:id="rId3" imgW="5534627" imgH="3408238" progId="Word.Document.8">
                  <p:embed/>
                </p:oleObj>
              </mc:Choice>
              <mc:Fallback>
                <p:oleObj name="Document" r:id="rId3" imgW="5534627" imgH="3408238"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988840"/>
                        <a:ext cx="4752528" cy="30963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51</a:t>
            </a:fld>
            <a:endParaRPr lang="fi-FI"/>
          </a:p>
        </p:txBody>
      </p:sp>
      <p:sp>
        <p:nvSpPr>
          <p:cNvPr id="7" name="TextBox 6"/>
          <p:cNvSpPr txBox="1"/>
          <p:nvPr/>
        </p:nvSpPr>
        <p:spPr>
          <a:xfrm>
            <a:off x="395536" y="5229200"/>
            <a:ext cx="3456384" cy="369332"/>
          </a:xfrm>
          <a:prstGeom prst="rect">
            <a:avLst/>
          </a:prstGeom>
          <a:noFill/>
        </p:spPr>
        <p:txBody>
          <a:bodyPr wrap="square" rtlCol="0">
            <a:spAutoFit/>
          </a:bodyPr>
          <a:lstStyle/>
          <a:p>
            <a:r>
              <a:rPr lang="fi-FI" dirty="0" smtClean="0"/>
              <a:t>(Ojanen et al. 2010)</a:t>
            </a:r>
            <a:endParaRPr lang="fi-FI" dirty="0"/>
          </a:p>
        </p:txBody>
      </p:sp>
    </p:spTree>
    <p:extLst>
      <p:ext uri="{BB962C8B-B14F-4D97-AF65-F5344CB8AC3E}">
        <p14:creationId xmlns:p14="http://schemas.microsoft.com/office/powerpoint/2010/main" val="3991323014"/>
      </p:ext>
    </p:extLst>
  </p:cSld>
  <p:clrMapOvr>
    <a:masterClrMapping/>
  </p:clrMapOvr>
  <p:transition spd="med">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3376"/>
            <a:ext cx="7849368" cy="1079500"/>
          </a:xfrm>
        </p:spPr>
        <p:txBody>
          <a:bodyPr>
            <a:normAutofit fontScale="90000"/>
          </a:bodyPr>
          <a:lstStyle/>
          <a:p>
            <a:r>
              <a:rPr lang="fi-FI" sz="3200" dirty="0" smtClean="0"/>
              <a:t>Kosteus, lämpötila, aika ja eri materiaalien kestävyys hometta vastaan (3)</a:t>
            </a:r>
            <a:endParaRPr lang="fi-FI" sz="1800" dirty="0"/>
          </a:p>
        </p:txBody>
      </p:sp>
      <p:sp>
        <p:nvSpPr>
          <p:cNvPr id="3" name="Content Placeholder 2"/>
          <p:cNvSpPr>
            <a:spLocks noGrp="1"/>
          </p:cNvSpPr>
          <p:nvPr>
            <p:ph sz="half" idx="1"/>
          </p:nvPr>
        </p:nvSpPr>
        <p:spPr>
          <a:xfrm>
            <a:off x="4932040" y="1556792"/>
            <a:ext cx="3744416" cy="4392613"/>
          </a:xfrm>
        </p:spPr>
        <p:txBody>
          <a:bodyPr>
            <a:normAutofit fontScale="92500" lnSpcReduction="10000"/>
          </a:bodyPr>
          <a:lstStyle/>
          <a:p>
            <a:pPr>
              <a:buNone/>
            </a:pPr>
            <a:r>
              <a:rPr lang="fi-FI" b="1" dirty="0" smtClean="0"/>
              <a:t>RH 98 % ja 5 ˚C</a:t>
            </a:r>
          </a:p>
          <a:p>
            <a:r>
              <a:rPr lang="fi-FI" dirty="0" smtClean="0"/>
              <a:t>Kaikissa materiaaleissa homeen kehittyminen on nopeampaa kuin RH 90 % kosteudessa</a:t>
            </a:r>
          </a:p>
          <a:p>
            <a:r>
              <a:rPr lang="fi-FI" dirty="0" smtClean="0"/>
              <a:t>Sahapintainen männyn pintapuu on hyvin herkkä</a:t>
            </a:r>
          </a:p>
          <a:p>
            <a:r>
              <a:rPr lang="fi-FI" dirty="0" smtClean="0"/>
              <a:t>Myös muut  puu- ja paperipohjaiset tuotteet ovat herkkiä</a:t>
            </a:r>
          </a:p>
          <a:p>
            <a:r>
              <a:rPr lang="fi-FI" dirty="0" smtClean="0"/>
              <a:t>Betonipohjaisissa tuotteissa homeen kasvu on hidasta</a:t>
            </a:r>
          </a:p>
          <a:p>
            <a:r>
              <a:rPr lang="fi-FI" dirty="0" smtClean="0"/>
              <a:t>Lasi- ja metallituotteissa homeen kasvu on vähäisintä</a:t>
            </a:r>
            <a:endParaRPr lang="fi-FI"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064733"/>
            <a:ext cx="4680520" cy="3119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6"/>
          <p:cNvSpPr>
            <a:spLocks noGrp="1"/>
          </p:cNvSpPr>
          <p:nvPr>
            <p:ph type="sldNum" sz="quarter" idx="12"/>
          </p:nvPr>
        </p:nvSpPr>
        <p:spPr>
          <a:xfrm>
            <a:off x="8316912" y="6198834"/>
            <a:ext cx="503238" cy="365125"/>
          </a:xfrm>
        </p:spPr>
        <p:txBody>
          <a:bodyPr/>
          <a:lstStyle/>
          <a:p>
            <a:fld id="{CC4B5847-1FA8-4EAB-8786-A0336426E059}" type="slidenum">
              <a:rPr lang="fi-FI" smtClean="0"/>
              <a:pPr/>
              <a:t>52</a:t>
            </a:fld>
            <a:endParaRPr lang="fi-FI" dirty="0"/>
          </a:p>
        </p:txBody>
      </p:sp>
      <p:sp>
        <p:nvSpPr>
          <p:cNvPr id="7" name="TextBox 6"/>
          <p:cNvSpPr txBox="1"/>
          <p:nvPr/>
        </p:nvSpPr>
        <p:spPr>
          <a:xfrm>
            <a:off x="323528" y="5445224"/>
            <a:ext cx="3456384" cy="369332"/>
          </a:xfrm>
          <a:prstGeom prst="rect">
            <a:avLst/>
          </a:prstGeom>
          <a:noFill/>
        </p:spPr>
        <p:txBody>
          <a:bodyPr wrap="square" rtlCol="0">
            <a:spAutoFit/>
          </a:bodyPr>
          <a:lstStyle/>
          <a:p>
            <a:r>
              <a:rPr lang="fi-FI" dirty="0" smtClean="0"/>
              <a:t>(Ojanen et al. 2010)</a:t>
            </a:r>
            <a:endParaRPr lang="fi-FI" dirty="0"/>
          </a:p>
        </p:txBody>
      </p:sp>
    </p:spTree>
    <p:extLst>
      <p:ext uri="{BB962C8B-B14F-4D97-AF65-F5344CB8AC3E}">
        <p14:creationId xmlns:p14="http://schemas.microsoft.com/office/powerpoint/2010/main" val="3930807796"/>
      </p:ext>
    </p:extLst>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3376"/>
            <a:ext cx="7849368" cy="1079500"/>
          </a:xfrm>
        </p:spPr>
        <p:txBody>
          <a:bodyPr>
            <a:normAutofit fontScale="90000"/>
          </a:bodyPr>
          <a:lstStyle/>
          <a:p>
            <a:r>
              <a:rPr lang="fi-FI" sz="3200" dirty="0" smtClean="0"/>
              <a:t>Kosteus, lämpötila, aika ja eri materiaalien kestävyys hometta vastaan (4)</a:t>
            </a:r>
            <a:endParaRPr lang="fi-FI" sz="1800" dirty="0"/>
          </a:p>
        </p:txBody>
      </p:sp>
      <p:sp>
        <p:nvSpPr>
          <p:cNvPr id="3" name="Content Placeholder 2"/>
          <p:cNvSpPr>
            <a:spLocks noGrp="1"/>
          </p:cNvSpPr>
          <p:nvPr>
            <p:ph sz="half" idx="1"/>
          </p:nvPr>
        </p:nvSpPr>
        <p:spPr>
          <a:xfrm>
            <a:off x="4932040" y="1556792"/>
            <a:ext cx="3744416" cy="4392613"/>
          </a:xfrm>
        </p:spPr>
        <p:txBody>
          <a:bodyPr>
            <a:normAutofit fontScale="92500" lnSpcReduction="10000"/>
          </a:bodyPr>
          <a:lstStyle/>
          <a:p>
            <a:pPr>
              <a:buNone/>
            </a:pPr>
            <a:r>
              <a:rPr lang="fi-FI" b="1" dirty="0" smtClean="0"/>
              <a:t>RH 97 % ja 22 ˚C</a:t>
            </a:r>
          </a:p>
          <a:p>
            <a:r>
              <a:rPr lang="fi-FI" dirty="0" smtClean="0"/>
              <a:t>Korkea kosteus ja lämpötila nopeuttavat homeen kasvua</a:t>
            </a:r>
          </a:p>
          <a:p>
            <a:r>
              <a:rPr lang="fi-FI" dirty="0" smtClean="0"/>
              <a:t>Sahapintainen männyn pintapuu homehtuu nopeasti ja runsaasti</a:t>
            </a:r>
          </a:p>
          <a:p>
            <a:r>
              <a:rPr lang="fi-FI" dirty="0" smtClean="0"/>
              <a:t>Myös muut  puu- ja paperipohjaiset tuotteet ovat herkkiä homehtumaan</a:t>
            </a:r>
          </a:p>
          <a:p>
            <a:r>
              <a:rPr lang="fi-FI" dirty="0" smtClean="0"/>
              <a:t>Betonipohjaisissa tuotteissa homeen kasvu on nopeampaa  kun lämpötila nousee</a:t>
            </a:r>
          </a:p>
          <a:p>
            <a:r>
              <a:rPr lang="fi-FI" dirty="0" smtClean="0"/>
              <a:t>Lasi- ja metallituotteissa homeen kasvu on hitainta ja vähäisintä</a:t>
            </a:r>
            <a:endParaRPr lang="fi-FI"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7792"/>
            <a:ext cx="4536504" cy="3019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53</a:t>
            </a:fld>
            <a:endParaRPr lang="fi-FI"/>
          </a:p>
        </p:txBody>
      </p:sp>
      <p:sp>
        <p:nvSpPr>
          <p:cNvPr id="8" name="TextBox 7"/>
          <p:cNvSpPr txBox="1"/>
          <p:nvPr/>
        </p:nvSpPr>
        <p:spPr>
          <a:xfrm>
            <a:off x="395536" y="5013176"/>
            <a:ext cx="3456384" cy="369332"/>
          </a:xfrm>
          <a:prstGeom prst="rect">
            <a:avLst/>
          </a:prstGeom>
          <a:noFill/>
        </p:spPr>
        <p:txBody>
          <a:bodyPr wrap="square" rtlCol="0">
            <a:spAutoFit/>
          </a:bodyPr>
          <a:lstStyle/>
          <a:p>
            <a:r>
              <a:rPr lang="fi-FI" dirty="0" smtClean="0"/>
              <a:t>(Ojanen et al. 2010)</a:t>
            </a:r>
            <a:endParaRPr lang="fi-FI" dirty="0"/>
          </a:p>
        </p:txBody>
      </p:sp>
    </p:spTree>
    <p:extLst>
      <p:ext uri="{BB962C8B-B14F-4D97-AF65-F5344CB8AC3E}">
        <p14:creationId xmlns:p14="http://schemas.microsoft.com/office/powerpoint/2010/main" val="3407502386"/>
      </p:ext>
    </p:extLst>
  </p:cSld>
  <p:clrMapOvr>
    <a:masterClrMapping/>
  </p:clrMapOvr>
  <p:transition spd="med">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Lahon syntyyn vaikuttavat kosteusolot</a:t>
            </a:r>
            <a:endParaRPr lang="fi-FI" dirty="0"/>
          </a:p>
        </p:txBody>
      </p:sp>
      <p:sp>
        <p:nvSpPr>
          <p:cNvPr id="3" name="Content Placeholder 2"/>
          <p:cNvSpPr>
            <a:spLocks noGrp="1"/>
          </p:cNvSpPr>
          <p:nvPr>
            <p:ph idx="1"/>
          </p:nvPr>
        </p:nvSpPr>
        <p:spPr/>
        <p:txBody>
          <a:bodyPr/>
          <a:lstStyle/>
          <a:p>
            <a:r>
              <a:rPr lang="fi-FI" dirty="0" smtClean="0"/>
              <a:t>Lahon synty on mahdollista, kun mikroilmaston tai materiaalien huokosilman kosteus on pitkäaikaisesti, </a:t>
            </a:r>
            <a:r>
              <a:rPr lang="fi-FI" b="1" dirty="0" smtClean="0"/>
              <a:t>viikkoja - kuukausia yli 95 % ja lämpötila yli +5 °C</a:t>
            </a:r>
            <a:r>
              <a:rPr lang="fi-FI" dirty="0" smtClean="0"/>
              <a:t>. </a:t>
            </a:r>
          </a:p>
          <a:p>
            <a:endParaRPr lang="fi-FI" dirty="0" smtClean="0"/>
          </a:p>
          <a:p>
            <a:r>
              <a:rPr lang="fi-FI" dirty="0" smtClean="0"/>
              <a:t>Kuten homesientenkin kohdalla, myös lahon kehittyminen riippuu olennaisesti lämpötilasta sekä kosteusrasituksen kestoajasta.</a:t>
            </a:r>
          </a:p>
          <a:p>
            <a:endParaRPr lang="fi-FI" dirty="0" smtClean="0"/>
          </a:p>
          <a:p>
            <a:r>
              <a:rPr lang="fi-FI" dirty="0" smtClean="0"/>
              <a:t>Lahon kehittyminen vaatii kuitenkin huomattavasti voimakkaamman ja pitkäaikaisemman kosteusvaurion kuin homeen kehittyminen.</a:t>
            </a:r>
          </a:p>
          <a:p>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54</a:t>
            </a:fld>
            <a:endParaRPr lang="fi-FI" dirty="0"/>
          </a:p>
        </p:txBody>
      </p:sp>
    </p:spTree>
    <p:extLst>
      <p:ext uri="{BB962C8B-B14F-4D97-AF65-F5344CB8AC3E}">
        <p14:creationId xmlns:p14="http://schemas.microsoft.com/office/powerpoint/2010/main" val="3789437627"/>
      </p:ext>
    </p:extLst>
  </p:cSld>
  <p:clrMapOvr>
    <a:masterClrMapping/>
  </p:clrMapOvr>
  <p:transition spd="med">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323528" y="426312"/>
            <a:ext cx="8820472" cy="936104"/>
          </a:xfrm>
          <a:noFill/>
          <a:ln>
            <a:noFill/>
          </a:ln>
        </p:spPr>
        <p:txBody>
          <a:bodyPr>
            <a:noAutofit/>
          </a:bodyPr>
          <a:lstStyle/>
          <a:p>
            <a:r>
              <a:rPr lang="en-GB" sz="2800" b="1" dirty="0" err="1" smtClean="0"/>
              <a:t>Lahon</a:t>
            </a:r>
            <a:r>
              <a:rPr lang="en-GB" sz="2800" b="1" dirty="0" smtClean="0"/>
              <a:t> </a:t>
            </a:r>
            <a:r>
              <a:rPr lang="en-GB" sz="2800" b="1" dirty="0" err="1" smtClean="0"/>
              <a:t>kehittymiseen</a:t>
            </a:r>
            <a:r>
              <a:rPr lang="en-GB" sz="2800" b="1" dirty="0" smtClean="0"/>
              <a:t> </a:t>
            </a:r>
            <a:r>
              <a:rPr lang="en-GB" sz="2800" b="1" dirty="0" err="1" smtClean="0"/>
              <a:t>vaikuttavat</a:t>
            </a:r>
            <a:r>
              <a:rPr lang="en-GB" sz="2800" b="1" dirty="0" smtClean="0"/>
              <a:t> </a:t>
            </a:r>
            <a:r>
              <a:rPr lang="en-GB" sz="2800" b="1" dirty="0" err="1" smtClean="0"/>
              <a:t>kosteus</a:t>
            </a:r>
            <a:r>
              <a:rPr lang="en-GB" sz="2800" b="1" dirty="0" smtClean="0"/>
              <a:t> </a:t>
            </a:r>
            <a:r>
              <a:rPr lang="en-GB" sz="2800" b="1" dirty="0" err="1" smtClean="0"/>
              <a:t>ja</a:t>
            </a:r>
            <a:r>
              <a:rPr lang="en-GB" sz="2800" b="1" dirty="0" smtClean="0"/>
              <a:t> </a:t>
            </a:r>
            <a:r>
              <a:rPr lang="en-GB" sz="2800" b="1" dirty="0" err="1" smtClean="0"/>
              <a:t>lämpöolot</a:t>
            </a:r>
            <a:r>
              <a:rPr lang="en-GB" sz="2800" b="1" dirty="0" smtClean="0"/>
              <a:t> </a:t>
            </a:r>
            <a:r>
              <a:rPr lang="en-GB" sz="2800" b="1" dirty="0" err="1" smtClean="0"/>
              <a:t>sekä</a:t>
            </a:r>
            <a:r>
              <a:rPr lang="en-GB" sz="2800" b="1" dirty="0" smtClean="0"/>
              <a:t> </a:t>
            </a:r>
            <a:r>
              <a:rPr lang="en-GB" sz="2800" b="1" dirty="0" err="1" smtClean="0"/>
              <a:t>aika</a:t>
            </a:r>
            <a:endParaRPr lang="fi-FI" sz="2800" b="1" dirty="0"/>
          </a:p>
        </p:txBody>
      </p:sp>
      <p:pic>
        <p:nvPicPr>
          <p:cNvPr id="3143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484784"/>
            <a:ext cx="4644008" cy="316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3" name="Text Box 5"/>
          <p:cNvSpPr txBox="1">
            <a:spLocks noChangeArrowheads="1"/>
          </p:cNvSpPr>
          <p:nvPr/>
        </p:nvSpPr>
        <p:spPr bwMode="auto">
          <a:xfrm>
            <a:off x="4869423" y="4627862"/>
            <a:ext cx="41044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i-FI" sz="1600" dirty="0" smtClean="0">
                <a:latin typeface="Arial" charset="0"/>
              </a:rPr>
              <a:t>Mikroilmaston </a:t>
            </a:r>
            <a:r>
              <a:rPr lang="fi-FI" sz="1600" dirty="0" err="1" smtClean="0">
                <a:latin typeface="Arial" charset="0"/>
              </a:rPr>
              <a:t>RH:n</a:t>
            </a:r>
            <a:r>
              <a:rPr lang="fi-FI" sz="1600" dirty="0" smtClean="0">
                <a:latin typeface="Arial" charset="0"/>
              </a:rPr>
              <a:t>, lämpötilan ja ajan merkitys lahon alkuvaiheen kehittymiseen männyn pintapuussa, vakio-oloissa</a:t>
            </a:r>
            <a:endParaRPr lang="fi-FI" sz="1600" dirty="0">
              <a:latin typeface="Arial" charset="0"/>
            </a:endParaRPr>
          </a:p>
        </p:txBody>
      </p:sp>
      <p:sp>
        <p:nvSpPr>
          <p:cNvPr id="7" name="Slide Number Placeholder 6"/>
          <p:cNvSpPr>
            <a:spLocks noGrp="1"/>
          </p:cNvSpPr>
          <p:nvPr>
            <p:ph type="sldNum" sz="quarter" idx="12"/>
          </p:nvPr>
        </p:nvSpPr>
        <p:spPr/>
        <p:txBody>
          <a:bodyPr/>
          <a:lstStyle/>
          <a:p>
            <a:fld id="{CC4B5847-1FA8-4EAB-8786-A0336426E059}" type="slidenum">
              <a:rPr lang="fi-FI" smtClean="0"/>
              <a:pPr/>
              <a:t>55</a:t>
            </a:fld>
            <a:endParaRPr lang="fi-FI" dirty="0"/>
          </a:p>
        </p:txBody>
      </p:sp>
      <p:sp>
        <p:nvSpPr>
          <p:cNvPr id="314371" name="Rectangle 3"/>
          <p:cNvSpPr>
            <a:spLocks noGrp="1" noChangeArrowheads="1"/>
          </p:cNvSpPr>
          <p:nvPr>
            <p:ph type="body" idx="1"/>
          </p:nvPr>
        </p:nvSpPr>
        <p:spPr>
          <a:xfrm>
            <a:off x="290812" y="1484784"/>
            <a:ext cx="4320327" cy="4536504"/>
          </a:xfrm>
          <a:solidFill>
            <a:schemeClr val="bg1"/>
          </a:solidFill>
          <a:ln>
            <a:noFill/>
            <a:miter lim="800000"/>
            <a:headEnd/>
            <a:tailEnd/>
          </a:ln>
        </p:spPr>
        <p:txBody>
          <a:bodyPr>
            <a:noAutofit/>
          </a:bodyPr>
          <a:lstStyle/>
          <a:p>
            <a:r>
              <a:rPr lang="en-GB" dirty="0" err="1" smtClean="0"/>
              <a:t>Laho</a:t>
            </a:r>
            <a:r>
              <a:rPr lang="en-GB" dirty="0" smtClean="0"/>
              <a:t> </a:t>
            </a:r>
            <a:r>
              <a:rPr lang="en-GB" dirty="0" err="1" smtClean="0"/>
              <a:t>voi</a:t>
            </a:r>
            <a:r>
              <a:rPr lang="en-GB" dirty="0" smtClean="0"/>
              <a:t> </a:t>
            </a:r>
            <a:r>
              <a:rPr lang="en-GB" dirty="0" err="1" smtClean="0"/>
              <a:t>kehittyä</a:t>
            </a:r>
            <a:r>
              <a:rPr lang="en-GB" dirty="0" smtClean="0"/>
              <a:t>, kun  </a:t>
            </a:r>
            <a:r>
              <a:rPr lang="en-GB" dirty="0"/>
              <a:t/>
            </a:r>
            <a:br>
              <a:rPr lang="en-GB" dirty="0"/>
            </a:br>
            <a:r>
              <a:rPr lang="en-GB" b="1" dirty="0" smtClean="0"/>
              <a:t>RH on </a:t>
            </a:r>
            <a:r>
              <a:rPr lang="en-GB" b="1" dirty="0" err="1" smtClean="0"/>
              <a:t>pitkään</a:t>
            </a:r>
            <a:r>
              <a:rPr lang="en-GB" b="1" dirty="0" smtClean="0"/>
              <a:t> </a:t>
            </a:r>
            <a:r>
              <a:rPr lang="en-GB" b="1" dirty="0" err="1" smtClean="0"/>
              <a:t>yli</a:t>
            </a:r>
            <a:r>
              <a:rPr lang="en-GB" b="1" dirty="0" smtClean="0"/>
              <a:t> 94 </a:t>
            </a:r>
            <a:r>
              <a:rPr lang="en-GB" b="1" dirty="0"/>
              <a:t>– 99 </a:t>
            </a:r>
            <a:r>
              <a:rPr lang="en-GB" b="1" dirty="0" smtClean="0"/>
              <a:t>%</a:t>
            </a:r>
            <a:r>
              <a:rPr lang="en-GB" dirty="0"/>
              <a:t> </a:t>
            </a:r>
            <a:r>
              <a:rPr lang="en-GB" dirty="0" smtClean="0"/>
              <a:t>(*)</a:t>
            </a:r>
            <a:r>
              <a:rPr lang="en-GB" dirty="0"/>
              <a:t/>
            </a:r>
            <a:br>
              <a:rPr lang="en-GB" dirty="0"/>
            </a:br>
            <a:r>
              <a:rPr lang="en-GB" b="1" dirty="0" err="1" smtClean="0"/>
              <a:t>veden</a:t>
            </a:r>
            <a:r>
              <a:rPr lang="en-GB" b="1" dirty="0" smtClean="0"/>
              <a:t> </a:t>
            </a:r>
            <a:r>
              <a:rPr lang="en-GB" b="1" dirty="0" err="1" smtClean="0"/>
              <a:t>aktiivisuus</a:t>
            </a:r>
            <a:r>
              <a:rPr lang="en-GB" b="1" dirty="0" smtClean="0"/>
              <a:t> </a:t>
            </a:r>
            <a:r>
              <a:rPr lang="en-GB" b="1" dirty="0"/>
              <a:t>&gt; </a:t>
            </a:r>
            <a:r>
              <a:rPr lang="en-GB" b="1" dirty="0" smtClean="0"/>
              <a:t>0.94 </a:t>
            </a:r>
            <a:r>
              <a:rPr lang="en-GB" b="1" dirty="0"/>
              <a:t>– 0.99,</a:t>
            </a:r>
            <a:br>
              <a:rPr lang="en-GB" b="1" dirty="0"/>
            </a:br>
            <a:r>
              <a:rPr lang="en-GB" b="1" dirty="0" err="1" smtClean="0"/>
              <a:t>puun</a:t>
            </a:r>
            <a:r>
              <a:rPr lang="en-GB" b="1" dirty="0" smtClean="0"/>
              <a:t> </a:t>
            </a:r>
            <a:r>
              <a:rPr lang="en-GB" b="1" dirty="0" err="1" smtClean="0"/>
              <a:t>kosteus</a:t>
            </a:r>
            <a:r>
              <a:rPr lang="en-GB" b="1" dirty="0" smtClean="0"/>
              <a:t>  (u) &gt; </a:t>
            </a:r>
            <a:r>
              <a:rPr lang="en-GB" b="1" dirty="0"/>
              <a:t>25 - 30 %</a:t>
            </a:r>
            <a:endParaRPr lang="en-GB" dirty="0"/>
          </a:p>
          <a:p>
            <a:endParaRPr lang="fi-FI" dirty="0" smtClean="0"/>
          </a:p>
          <a:p>
            <a:r>
              <a:rPr lang="fi-FI" dirty="0" smtClean="0"/>
              <a:t>Selvästi korkeammat kosteusolot  </a:t>
            </a:r>
            <a:r>
              <a:rPr lang="fi-FI" dirty="0"/>
              <a:t/>
            </a:r>
            <a:br>
              <a:rPr lang="fi-FI" dirty="0"/>
            </a:br>
            <a:r>
              <a:rPr lang="fi-FI" b="1" dirty="0"/>
              <a:t>u &gt; 30 - 40 %</a:t>
            </a:r>
            <a:r>
              <a:rPr lang="fi-FI" dirty="0"/>
              <a:t> </a:t>
            </a:r>
            <a:r>
              <a:rPr lang="fi-FI" dirty="0" smtClean="0"/>
              <a:t>tarvitaan lahon etenemiseen.</a:t>
            </a:r>
            <a:endParaRPr lang="fi-FI" dirty="0"/>
          </a:p>
          <a:p>
            <a:pPr>
              <a:buNone/>
            </a:pPr>
            <a:endParaRPr lang="fi-FI" sz="1800" dirty="0" smtClean="0"/>
          </a:p>
          <a:p>
            <a:pPr>
              <a:buNone/>
            </a:pPr>
            <a:r>
              <a:rPr lang="fi-FI" sz="1800" dirty="0" smtClean="0"/>
              <a:t>	* tarkoittaa materiaaleja välittömästi ympäröivän mikroilmaston suhteellista kosteutta (lähes sama kuin veden aktiivisuus)</a:t>
            </a:r>
            <a:endParaRPr lang="fi-FI" sz="1800" dirty="0"/>
          </a:p>
        </p:txBody>
      </p:sp>
    </p:spTree>
    <p:extLst>
      <p:ext uri="{BB962C8B-B14F-4D97-AF65-F5344CB8AC3E}">
        <p14:creationId xmlns:p14="http://schemas.microsoft.com/office/powerpoint/2010/main" val="4070910958"/>
      </p:ext>
    </p:extLst>
  </p:cSld>
  <p:clrMapOvr>
    <a:masterClrMapping/>
  </p:clrMapOvr>
  <p:transition spd="med">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Homeen ja lahon kehittyminen rakenteissa</a:t>
            </a:r>
            <a:endParaRPr lang="fi-FI" dirty="0"/>
          </a:p>
        </p:txBody>
      </p:sp>
      <p:sp>
        <p:nvSpPr>
          <p:cNvPr id="3" name="Content Placeholder 2"/>
          <p:cNvSpPr>
            <a:spLocks noGrp="1"/>
          </p:cNvSpPr>
          <p:nvPr>
            <p:ph idx="1"/>
          </p:nvPr>
        </p:nvSpPr>
        <p:spPr/>
        <p:txBody>
          <a:bodyPr>
            <a:normAutofit lnSpcReduction="10000"/>
          </a:bodyPr>
          <a:lstStyle/>
          <a:p>
            <a:r>
              <a:rPr lang="fi-FI" dirty="0" smtClean="0"/>
              <a:t>Käytännössä olosuhteet vaihtelevat enemmän tai vähemmän, jolloin altistusaika voi olla pidempi kuin malleissa. </a:t>
            </a:r>
          </a:p>
          <a:p>
            <a:pPr lvl="1"/>
            <a:r>
              <a:rPr lang="fi-FI" dirty="0"/>
              <a:t>e</a:t>
            </a:r>
            <a:r>
              <a:rPr lang="fi-FI" dirty="0" smtClean="0"/>
              <a:t>sim. lahoa ei ole havaittu kehittyvän olosuhteissa, jotka vastaavat alle RH 90 % kosteusoloja missään lämpötilassa (puun kosteus 20 %. </a:t>
            </a:r>
          </a:p>
          <a:p>
            <a:pPr lvl="1"/>
            <a:r>
              <a:rPr lang="fi-FI" dirty="0"/>
              <a:t>l</a:t>
            </a:r>
            <a:r>
              <a:rPr lang="fi-FI" dirty="0" smtClean="0"/>
              <a:t>aho kehittyy yleensä kun materiaalit ovat märkiä, puun kosteus </a:t>
            </a:r>
            <a:br>
              <a:rPr lang="fi-FI" dirty="0" smtClean="0"/>
            </a:br>
            <a:r>
              <a:rPr lang="fi-FI" dirty="0" smtClean="0"/>
              <a:t>yli 25 - 30 % (kosteus laskettu puun kuivapainosta). </a:t>
            </a:r>
            <a:br>
              <a:rPr lang="fi-FI" dirty="0" smtClean="0"/>
            </a:br>
            <a:r>
              <a:rPr lang="fi-FI" dirty="0" smtClean="0"/>
              <a:t>Silloin on selvästi ylitetty RH 100 % raja. Lahon kehittymisen riski on olennainen, kun kosteus on yli 35 %. </a:t>
            </a:r>
          </a:p>
          <a:p>
            <a:endParaRPr lang="fi-FI" dirty="0" smtClean="0"/>
          </a:p>
          <a:p>
            <a:r>
              <a:rPr lang="fi-FI" dirty="0" smtClean="0"/>
              <a:t>Myös hankalimmat homeongelmat syntyvät, kun kosteusolot ovat pitkään yli RH 95 % lämpötilan ollessa yli 5 ˚C. </a:t>
            </a:r>
          </a:p>
          <a:p>
            <a:r>
              <a:rPr lang="fi-FI" dirty="0" smtClean="0"/>
              <a:t>Lyhytaikaiset korkeatkaan kosteusolot eivät muodosta uhkaa, jos materiaalit pääsevät välillä riittävästi kuivumaan. </a:t>
            </a:r>
          </a:p>
          <a:p>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56</a:t>
            </a:fld>
            <a:endParaRPr lang="fi-FI" dirty="0"/>
          </a:p>
        </p:txBody>
      </p:sp>
    </p:spTree>
    <p:extLst>
      <p:ext uri="{BB962C8B-B14F-4D97-AF65-F5344CB8AC3E}">
        <p14:creationId xmlns:p14="http://schemas.microsoft.com/office/powerpoint/2010/main" val="61307811"/>
      </p:ext>
    </p:extLst>
  </p:cSld>
  <p:clrMapOvr>
    <a:masterClrMapping/>
  </p:clrMapOvr>
  <p:transition spd="med">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7489824" cy="647352"/>
          </a:xfrm>
        </p:spPr>
        <p:txBody>
          <a:bodyPr/>
          <a:lstStyle/>
          <a:p>
            <a:r>
              <a:rPr lang="fi-FI" dirty="0" smtClean="0"/>
              <a:t>Lattiasienen kehittyminen</a:t>
            </a:r>
            <a:endParaRPr lang="fi-FI" dirty="0"/>
          </a:p>
        </p:txBody>
      </p:sp>
      <p:sp>
        <p:nvSpPr>
          <p:cNvPr id="3" name="Content Placeholder 2"/>
          <p:cNvSpPr>
            <a:spLocks noGrp="1"/>
          </p:cNvSpPr>
          <p:nvPr>
            <p:ph idx="1"/>
          </p:nvPr>
        </p:nvSpPr>
        <p:spPr>
          <a:xfrm>
            <a:off x="755576" y="1196752"/>
            <a:ext cx="7489825" cy="4968552"/>
          </a:xfrm>
        </p:spPr>
        <p:txBody>
          <a:bodyPr>
            <a:normAutofit lnSpcReduction="10000"/>
          </a:bodyPr>
          <a:lstStyle/>
          <a:p>
            <a:r>
              <a:rPr lang="fi-FI" dirty="0" smtClean="0"/>
              <a:t>Lattiasieni (</a:t>
            </a:r>
            <a:r>
              <a:rPr lang="fi-FI" i="1" dirty="0" err="1" smtClean="0"/>
              <a:t>Serpula</a:t>
            </a:r>
            <a:r>
              <a:rPr lang="fi-FI" i="1" dirty="0" smtClean="0"/>
              <a:t> </a:t>
            </a:r>
            <a:r>
              <a:rPr lang="fi-FI" i="1" dirty="0" err="1" smtClean="0"/>
              <a:t>lacrymans</a:t>
            </a:r>
            <a:r>
              <a:rPr lang="fi-FI" dirty="0" smtClean="0"/>
              <a:t>) on ruskolahottajasieni, joka esiintyy Suomessa vain rakennuksissa. </a:t>
            </a:r>
          </a:p>
          <a:p>
            <a:pPr lvl="1"/>
            <a:r>
              <a:rPr lang="fi-FI" dirty="0"/>
              <a:t>s</a:t>
            </a:r>
            <a:r>
              <a:rPr lang="fi-FI" dirty="0" smtClean="0"/>
              <a:t>e voi vioittaa erilaisia materiaaleja: puuta, muurattuja rakenteita, lämmöneristeitä. </a:t>
            </a:r>
          </a:p>
          <a:p>
            <a:pPr lvl="1"/>
            <a:r>
              <a:rPr lang="fi-FI" dirty="0"/>
              <a:t>s</a:t>
            </a:r>
            <a:r>
              <a:rPr lang="fi-FI" dirty="0" smtClean="0"/>
              <a:t>elluvillaan lisätty boori estää kasvua ja vaurioita.</a:t>
            </a:r>
          </a:p>
          <a:p>
            <a:endParaRPr lang="fi-FI" dirty="0" smtClean="0"/>
          </a:p>
          <a:p>
            <a:r>
              <a:rPr lang="fi-FI" dirty="0" smtClean="0"/>
              <a:t>Tutkimuksissa on havaittu, että lattiasienen kasvu voi käynnistyä, kun mikroilmaston kosteus on pitkään yli 95 % (kuten muillakin lahottajasienillä). </a:t>
            </a:r>
          </a:p>
          <a:p>
            <a:endParaRPr lang="fi-FI" dirty="0" smtClean="0"/>
          </a:p>
          <a:p>
            <a:r>
              <a:rPr lang="fi-FI" dirty="0" smtClean="0"/>
              <a:t>Se viihtyy selvästi viileämmissä oloissa kuin muut sienet.</a:t>
            </a:r>
          </a:p>
          <a:p>
            <a:endParaRPr lang="fi-FI" dirty="0" smtClean="0"/>
          </a:p>
          <a:p>
            <a:r>
              <a:rPr lang="fi-FI" dirty="0" smtClean="0"/>
              <a:t>Lattiasieni kykenee siirtämään rihmastojänteidensä </a:t>
            </a:r>
            <a:br>
              <a:rPr lang="fi-FI" dirty="0" smtClean="0"/>
            </a:br>
            <a:r>
              <a:rPr lang="fi-FI" dirty="0" smtClean="0"/>
              <a:t>avulla kosteutta märältä alueelta rakennuksen </a:t>
            </a:r>
            <a:br>
              <a:rPr lang="fi-FI" dirty="0" smtClean="0"/>
            </a:br>
            <a:r>
              <a:rPr lang="fi-FI" dirty="0" smtClean="0"/>
              <a:t>kuivempiin puuosiin, ja lahottamaan myös puuta, </a:t>
            </a:r>
            <a:br>
              <a:rPr lang="fi-FI" dirty="0" smtClean="0"/>
            </a:br>
            <a:r>
              <a:rPr lang="fi-FI" dirty="0" smtClean="0"/>
              <a:t>jonka kosteuspitoisuus on vain 18 - 20 %.</a:t>
            </a:r>
          </a:p>
          <a:p>
            <a:endParaRPr lang="fi-FI" dirty="0"/>
          </a:p>
        </p:txBody>
      </p:sp>
      <p:pic>
        <p:nvPicPr>
          <p:cNvPr id="4" name="Picture 5" descr="lattiasien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7024051" y="4651746"/>
            <a:ext cx="1793046" cy="1569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57</a:t>
            </a:fld>
            <a:endParaRPr lang="fi-FI" dirty="0"/>
          </a:p>
        </p:txBody>
      </p:sp>
    </p:spTree>
    <p:extLst>
      <p:ext uri="{BB962C8B-B14F-4D97-AF65-F5344CB8AC3E}">
        <p14:creationId xmlns:p14="http://schemas.microsoft.com/office/powerpoint/2010/main" val="3717344335"/>
      </p:ext>
    </p:extLst>
  </p:cSld>
  <p:clrMapOvr>
    <a:masterClrMapping/>
  </p:clrMapOvr>
  <p:transition spd="med">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Lattiasienen kasvukokeita laboratoriossa</a:t>
            </a:r>
            <a:endParaRPr lang="fi-FI" dirty="0"/>
          </a:p>
        </p:txBody>
      </p:sp>
      <p:sp>
        <p:nvSpPr>
          <p:cNvPr id="3" name="Content Placeholder 2"/>
          <p:cNvSpPr>
            <a:spLocks noGrp="1"/>
          </p:cNvSpPr>
          <p:nvPr>
            <p:ph sz="half" idx="1"/>
          </p:nvPr>
        </p:nvSpPr>
        <p:spPr/>
        <p:txBody>
          <a:bodyPr/>
          <a:lstStyle/>
          <a:p>
            <a:r>
              <a:rPr lang="fi-FI" dirty="0" smtClean="0"/>
              <a:t>Lattiasieni kasvaa huonosti laboratoriossa.</a:t>
            </a:r>
          </a:p>
          <a:p>
            <a:endParaRPr lang="fi-FI" dirty="0" smtClean="0"/>
          </a:p>
          <a:p>
            <a:r>
              <a:rPr lang="fi-FI" dirty="0" smtClean="0"/>
              <a:t>Sen kasvu kiihtyy, kun kasvu-alustaan lisätään mineraalipohjaisia materiaaleja.</a:t>
            </a:r>
          </a:p>
          <a:p>
            <a:endParaRPr lang="fi-FI" dirty="0" smtClean="0"/>
          </a:p>
          <a:p>
            <a:r>
              <a:rPr lang="fi-FI" dirty="0" smtClean="0"/>
              <a:t>Sieni tuottaa happoja, jotka aiheuttavat mineraalipohjaisten materiaalien hajoamisen.</a:t>
            </a:r>
          </a:p>
        </p:txBody>
      </p:sp>
      <p:sp>
        <p:nvSpPr>
          <p:cNvPr id="9" name="Slide Number Placeholder 34"/>
          <p:cNvSpPr>
            <a:spLocks noGrp="1"/>
          </p:cNvSpPr>
          <p:nvPr>
            <p:ph type="sldNum" sz="quarter" idx="12"/>
          </p:nvPr>
        </p:nvSpPr>
        <p:spPr/>
        <p:txBody>
          <a:bodyPr/>
          <a:lstStyle/>
          <a:p>
            <a:fld id="{CC4B5847-1FA8-4EAB-8786-A0336426E059}" type="slidenum">
              <a:rPr lang="fi-FI" smtClean="0"/>
              <a:pPr/>
              <a:t>58</a:t>
            </a:fld>
            <a:endParaRPr lang="fi-FI" dirty="0"/>
          </a:p>
        </p:txBody>
      </p:sp>
      <p:pic>
        <p:nvPicPr>
          <p:cNvPr id="147459" name="Picture 3"/>
          <p:cNvPicPr>
            <a:picLocks noGrp="1" noChangeAspect="1" noChangeArrowheads="1"/>
          </p:cNvPicPr>
          <p:nvPr>
            <p:ph type="pic" sz="quarter" idx="13"/>
          </p:nvPr>
        </p:nvPicPr>
        <p:blipFill>
          <a:blip r:embed="rId2" cstate="print"/>
          <a:srcRect t="8181" b="8181"/>
          <a:stretch>
            <a:fillRect/>
          </a:stretch>
        </p:blipFill>
        <p:spPr bwMode="auto">
          <a:xfrm>
            <a:off x="4572000" y="1393014"/>
            <a:ext cx="2800640" cy="3348907"/>
          </a:xfrm>
          <a:prstGeom prst="rect">
            <a:avLst/>
          </a:prstGeom>
          <a:noFill/>
          <a:ln w="9525">
            <a:noFill/>
            <a:miter lim="800000"/>
            <a:headEnd/>
            <a:tailEnd/>
          </a:ln>
        </p:spPr>
      </p:pic>
      <p:pic>
        <p:nvPicPr>
          <p:cNvPr id="147460" name="Picture 4"/>
          <p:cNvPicPr>
            <a:picLocks noChangeAspect="1" noChangeArrowheads="1"/>
          </p:cNvPicPr>
          <p:nvPr/>
        </p:nvPicPr>
        <p:blipFill>
          <a:blip r:embed="rId3" cstate="print"/>
          <a:srcRect/>
          <a:stretch>
            <a:fillRect/>
          </a:stretch>
        </p:blipFill>
        <p:spPr bwMode="auto">
          <a:xfrm>
            <a:off x="6444208" y="2916490"/>
            <a:ext cx="2160240" cy="3113544"/>
          </a:xfrm>
          <a:prstGeom prst="rect">
            <a:avLst/>
          </a:prstGeom>
          <a:noFill/>
          <a:ln w="9525">
            <a:noFill/>
            <a:miter lim="800000"/>
            <a:headEnd/>
            <a:tailEnd/>
          </a:ln>
        </p:spPr>
      </p:pic>
    </p:spTree>
    <p:extLst>
      <p:ext uri="{BB962C8B-B14F-4D97-AF65-F5344CB8AC3E}">
        <p14:creationId xmlns:p14="http://schemas.microsoft.com/office/powerpoint/2010/main" val="2973870218"/>
      </p:ext>
    </p:extLst>
  </p:cSld>
  <p:clrMapOvr>
    <a:masterClrMapping/>
  </p:clrMapOvr>
  <p:transition spd="med">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827088" y="548680"/>
            <a:ext cx="7489824" cy="1079500"/>
          </a:xfrm>
          <a:noFill/>
        </p:spPr>
        <p:txBody>
          <a:bodyPr>
            <a:normAutofit/>
          </a:bodyPr>
          <a:lstStyle/>
          <a:p>
            <a:r>
              <a:rPr lang="fi-FI" b="1" dirty="0"/>
              <a:t>Mikrobiongelmien havaitseminen ja määritys</a:t>
            </a:r>
            <a:r>
              <a:rPr lang="en-GB" b="1" dirty="0"/>
              <a:t> </a:t>
            </a:r>
            <a:r>
              <a:rPr lang="en-GB" b="1" dirty="0" err="1" smtClean="0"/>
              <a:t>ongelma</a:t>
            </a:r>
            <a:r>
              <a:rPr lang="en-GB" b="1" dirty="0" smtClean="0"/>
              <a:t>- </a:t>
            </a:r>
            <a:r>
              <a:rPr lang="en-GB" b="1" dirty="0" err="1" smtClean="0"/>
              <a:t>ja</a:t>
            </a:r>
            <a:r>
              <a:rPr lang="en-GB" b="1" dirty="0" smtClean="0"/>
              <a:t> </a:t>
            </a:r>
            <a:r>
              <a:rPr lang="en-GB" b="1" dirty="0" err="1" smtClean="0"/>
              <a:t>vauriokohteissa</a:t>
            </a:r>
            <a:endParaRPr lang="en-GB" b="1" dirty="0"/>
          </a:p>
        </p:txBody>
      </p:sp>
      <p:sp>
        <p:nvSpPr>
          <p:cNvPr id="280579" name="Rectangle 3"/>
          <p:cNvSpPr>
            <a:spLocks noGrp="1" noChangeArrowheads="1"/>
          </p:cNvSpPr>
          <p:nvPr>
            <p:ph idx="1"/>
          </p:nvPr>
        </p:nvSpPr>
        <p:spPr>
          <a:xfrm>
            <a:off x="827088" y="1806220"/>
            <a:ext cx="7489825" cy="4392614"/>
          </a:xfrm>
        </p:spPr>
        <p:txBody>
          <a:bodyPr>
            <a:noAutofit/>
          </a:bodyPr>
          <a:lstStyle/>
          <a:p>
            <a:r>
              <a:rPr lang="fi-FI" dirty="0" smtClean="0"/>
              <a:t>Vian ja vaurion määrittämisperusteet</a:t>
            </a:r>
          </a:p>
          <a:p>
            <a:r>
              <a:rPr lang="fi-FI" dirty="0" smtClean="0"/>
              <a:t>Kosteuden </a:t>
            </a:r>
            <a:r>
              <a:rPr lang="fi-FI" dirty="0"/>
              <a:t>mittaaminen</a:t>
            </a:r>
          </a:p>
          <a:p>
            <a:pPr lvl="3"/>
            <a:r>
              <a:rPr lang="fi-FI" sz="1800" dirty="0"/>
              <a:t>Kriittiset kohdat asiantuntijan valittava</a:t>
            </a:r>
          </a:p>
          <a:p>
            <a:pPr lvl="3"/>
            <a:r>
              <a:rPr lang="en-GB" sz="1800" dirty="0" err="1"/>
              <a:t>Kosteustaso</a:t>
            </a:r>
            <a:r>
              <a:rPr lang="en-GB" sz="1800" dirty="0"/>
              <a:t>, </a:t>
            </a:r>
            <a:r>
              <a:rPr lang="en-GB" sz="1800" dirty="0" err="1"/>
              <a:t>laajuus</a:t>
            </a:r>
            <a:r>
              <a:rPr lang="en-GB" sz="1800" dirty="0"/>
              <a:t>, </a:t>
            </a:r>
            <a:r>
              <a:rPr lang="en-GB" sz="1800" dirty="0" err="1"/>
              <a:t>arvio</a:t>
            </a:r>
            <a:r>
              <a:rPr lang="en-GB" sz="1800" dirty="0"/>
              <a:t> </a:t>
            </a:r>
            <a:r>
              <a:rPr lang="en-GB" sz="1800" dirty="0" err="1"/>
              <a:t>vaikutusajasta</a:t>
            </a:r>
            <a:r>
              <a:rPr lang="en-GB" sz="1800" dirty="0"/>
              <a:t>, </a:t>
            </a:r>
            <a:r>
              <a:rPr lang="en-GB" sz="1800" dirty="0" err="1"/>
              <a:t>lämpötilataso</a:t>
            </a:r>
            <a:r>
              <a:rPr lang="en-GB" sz="1800" dirty="0"/>
              <a:t>, </a:t>
            </a:r>
            <a:r>
              <a:rPr lang="en-GB" sz="1800" dirty="0" err="1"/>
              <a:t>jne</a:t>
            </a:r>
            <a:r>
              <a:rPr lang="en-GB" sz="1800" dirty="0"/>
              <a:t>.</a:t>
            </a:r>
          </a:p>
          <a:p>
            <a:r>
              <a:rPr lang="fi-FI" dirty="0"/>
              <a:t>Sisäilman mikrobimääritykset</a:t>
            </a:r>
            <a:endParaRPr lang="en-GB" dirty="0"/>
          </a:p>
          <a:p>
            <a:r>
              <a:rPr lang="fi-FI" dirty="0"/>
              <a:t>Materiaaleista tehtävät määritykset</a:t>
            </a:r>
            <a:endParaRPr lang="en-GB" dirty="0"/>
          </a:p>
          <a:p>
            <a:r>
              <a:rPr lang="fi-FI" dirty="0"/>
              <a:t>Muut menetelmät ja analyysit </a:t>
            </a:r>
          </a:p>
          <a:p>
            <a:r>
              <a:rPr lang="fi-FI" dirty="0"/>
              <a:t>Homeen ja lahon </a:t>
            </a:r>
            <a:r>
              <a:rPr lang="fi-FI" dirty="0" smtClean="0"/>
              <a:t>tunnistaminen (lattiasieni!)</a:t>
            </a:r>
            <a:endParaRPr lang="en-GB" dirty="0"/>
          </a:p>
        </p:txBody>
      </p:sp>
      <p:sp>
        <p:nvSpPr>
          <p:cNvPr id="5" name="Slide Number Placeholder 4"/>
          <p:cNvSpPr>
            <a:spLocks noGrp="1"/>
          </p:cNvSpPr>
          <p:nvPr>
            <p:ph type="sldNum" sz="quarter" idx="12"/>
          </p:nvPr>
        </p:nvSpPr>
        <p:spPr/>
        <p:txBody>
          <a:bodyPr/>
          <a:lstStyle/>
          <a:p>
            <a:fld id="{CC4B5847-1FA8-4EAB-8786-A0336426E059}" type="slidenum">
              <a:rPr lang="fi-FI" smtClean="0"/>
              <a:pPr/>
              <a:t>59</a:t>
            </a:fld>
            <a:endParaRPr lang="fi-FI"/>
          </a:p>
        </p:txBody>
      </p:sp>
    </p:spTree>
    <p:extLst>
      <p:ext uri="{BB962C8B-B14F-4D97-AF65-F5344CB8AC3E}">
        <p14:creationId xmlns:p14="http://schemas.microsoft.com/office/powerpoint/2010/main" val="22511799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3" name="Line 1031"/>
          <p:cNvSpPr>
            <a:spLocks noChangeShapeType="1"/>
          </p:cNvSpPr>
          <p:nvPr/>
        </p:nvSpPr>
        <p:spPr bwMode="auto">
          <a:xfrm flipV="1">
            <a:off x="2461846" y="2590800"/>
            <a:ext cx="0" cy="304800"/>
          </a:xfrm>
          <a:prstGeom prst="line">
            <a:avLst/>
          </a:prstGeom>
          <a:noFill/>
          <a:ln w="76200">
            <a:solidFill>
              <a:srgbClr val="333399"/>
            </a:solidFill>
            <a:prstDash val="sysDot"/>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64" name="Line 1032"/>
          <p:cNvSpPr>
            <a:spLocks noChangeShapeType="1"/>
          </p:cNvSpPr>
          <p:nvPr/>
        </p:nvSpPr>
        <p:spPr bwMode="auto">
          <a:xfrm>
            <a:off x="2883877" y="2819400"/>
            <a:ext cx="0" cy="152400"/>
          </a:xfrm>
          <a:prstGeom prst="line">
            <a:avLst/>
          </a:prstGeom>
          <a:noFill/>
          <a:ln w="76200">
            <a:solidFill>
              <a:srgbClr val="3333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66" name="Text Box 1034"/>
          <p:cNvSpPr txBox="1">
            <a:spLocks noChangeArrowheads="1"/>
          </p:cNvSpPr>
          <p:nvPr/>
        </p:nvSpPr>
        <p:spPr bwMode="auto">
          <a:xfrm>
            <a:off x="5275385" y="1901196"/>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000" b="1" dirty="0" err="1">
                <a:solidFill>
                  <a:schemeClr val="accent1"/>
                </a:solidFill>
              </a:rPr>
              <a:t>kosteus</a:t>
            </a:r>
            <a:r>
              <a:rPr lang="en-GB" sz="2000" b="1" dirty="0"/>
              <a:t>, </a:t>
            </a:r>
            <a:r>
              <a:rPr lang="en-GB" sz="2000" b="1" dirty="0" err="1">
                <a:solidFill>
                  <a:schemeClr val="accent2"/>
                </a:solidFill>
              </a:rPr>
              <a:t>lämpötila</a:t>
            </a:r>
            <a:r>
              <a:rPr lang="en-GB" sz="2000" b="1" dirty="0">
                <a:solidFill>
                  <a:schemeClr val="accent2"/>
                </a:solidFill>
              </a:rPr>
              <a:t>, </a:t>
            </a:r>
            <a:r>
              <a:rPr lang="en-GB" sz="2000" b="1" dirty="0" err="1"/>
              <a:t>materiaali</a:t>
            </a:r>
            <a:r>
              <a:rPr lang="en-GB" sz="2000" b="1" dirty="0"/>
              <a:t>,</a:t>
            </a:r>
            <a:r>
              <a:rPr lang="en-GB" sz="2000" b="1" dirty="0">
                <a:solidFill>
                  <a:srgbClr val="D74427"/>
                </a:solidFill>
              </a:rPr>
              <a:t> </a:t>
            </a:r>
            <a:r>
              <a:rPr lang="en-GB" sz="2000" b="1" dirty="0" err="1">
                <a:solidFill>
                  <a:schemeClr val="tx1">
                    <a:lumMod val="65000"/>
                    <a:lumOff val="35000"/>
                  </a:schemeClr>
                </a:solidFill>
              </a:rPr>
              <a:t>aika</a:t>
            </a:r>
            <a:endParaRPr lang="en-GB" dirty="0">
              <a:solidFill>
                <a:schemeClr val="tx1">
                  <a:lumMod val="65000"/>
                  <a:lumOff val="35000"/>
                </a:schemeClr>
              </a:solidFill>
            </a:endParaRPr>
          </a:p>
        </p:txBody>
      </p:sp>
      <p:sp>
        <p:nvSpPr>
          <p:cNvPr id="96275" name="Line 1043"/>
          <p:cNvSpPr>
            <a:spLocks noChangeShapeType="1"/>
          </p:cNvSpPr>
          <p:nvPr/>
        </p:nvSpPr>
        <p:spPr bwMode="auto">
          <a:xfrm>
            <a:off x="3165231" y="4343400"/>
            <a:ext cx="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6" name="Line 1044"/>
          <p:cNvSpPr>
            <a:spLocks noChangeShapeType="1"/>
          </p:cNvSpPr>
          <p:nvPr/>
        </p:nvSpPr>
        <p:spPr bwMode="auto">
          <a:xfrm>
            <a:off x="3235569" y="4343400"/>
            <a:ext cx="0" cy="8382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7" name="Line 1045"/>
          <p:cNvSpPr>
            <a:spLocks noChangeShapeType="1"/>
          </p:cNvSpPr>
          <p:nvPr/>
        </p:nvSpPr>
        <p:spPr bwMode="auto">
          <a:xfrm>
            <a:off x="1547446" y="5105400"/>
            <a:ext cx="154744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8" name="Text Box 1046"/>
          <p:cNvSpPr txBox="1">
            <a:spLocks noChangeArrowheads="1"/>
          </p:cNvSpPr>
          <p:nvPr/>
        </p:nvSpPr>
        <p:spPr bwMode="auto">
          <a:xfrm>
            <a:off x="1051300" y="6019800"/>
            <a:ext cx="3601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p>
        </p:txBody>
      </p:sp>
      <p:sp>
        <p:nvSpPr>
          <p:cNvPr id="96279" name="Text Box 1047"/>
          <p:cNvSpPr txBox="1">
            <a:spLocks noChangeArrowheads="1"/>
          </p:cNvSpPr>
          <p:nvPr/>
        </p:nvSpPr>
        <p:spPr bwMode="auto">
          <a:xfrm>
            <a:off x="422031" y="1143000"/>
            <a:ext cx="4079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p>
        </p:txBody>
      </p:sp>
      <p:grpSp>
        <p:nvGrpSpPr>
          <p:cNvPr id="8" name="Ryhmitä 7"/>
          <p:cNvGrpSpPr/>
          <p:nvPr/>
        </p:nvGrpSpPr>
        <p:grpSpPr>
          <a:xfrm>
            <a:off x="323528" y="1447800"/>
            <a:ext cx="8609456" cy="4773358"/>
            <a:chOff x="323528" y="1447800"/>
            <a:chExt cx="8609456" cy="4773358"/>
          </a:xfrm>
        </p:grpSpPr>
        <p:sp>
          <p:nvSpPr>
            <p:cNvPr id="96259" name="Rectangle 1027"/>
            <p:cNvSpPr>
              <a:spLocks noChangeArrowheads="1"/>
            </p:cNvSpPr>
            <p:nvPr/>
          </p:nvSpPr>
          <p:spPr bwMode="auto">
            <a:xfrm>
              <a:off x="351692" y="1447800"/>
              <a:ext cx="858129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90500" indent="-190500">
                <a:spcBef>
                  <a:spcPct val="20000"/>
                </a:spcBef>
                <a:buFontTx/>
                <a:buChar char="•"/>
              </a:pPr>
              <a:endParaRPr lang="en-GB" sz="1900">
                <a:latin typeface="Arial" charset="0"/>
              </a:endParaRPr>
            </a:p>
            <a:p>
              <a:pPr marL="190500" indent="-190500">
                <a:spcBef>
                  <a:spcPct val="20000"/>
                </a:spcBef>
                <a:buFontTx/>
                <a:buChar char="•"/>
              </a:pPr>
              <a:endParaRPr lang="en-GB" sz="1900">
                <a:latin typeface="Arial" charset="0"/>
              </a:endParaRPr>
            </a:p>
          </p:txBody>
        </p:sp>
        <p:grpSp>
          <p:nvGrpSpPr>
            <p:cNvPr id="6" name="Ryhmitä 5"/>
            <p:cNvGrpSpPr/>
            <p:nvPr/>
          </p:nvGrpSpPr>
          <p:grpSpPr>
            <a:xfrm>
              <a:off x="323528" y="1676400"/>
              <a:ext cx="4065742" cy="4544758"/>
              <a:chOff x="362242" y="1676400"/>
              <a:chExt cx="4065742" cy="4544758"/>
            </a:xfrm>
          </p:grpSpPr>
          <p:grpSp>
            <p:nvGrpSpPr>
              <p:cNvPr id="5" name="Ryhmitä 4"/>
              <p:cNvGrpSpPr/>
              <p:nvPr/>
            </p:nvGrpSpPr>
            <p:grpSpPr>
              <a:xfrm>
                <a:off x="368150" y="1676400"/>
                <a:ext cx="4059834" cy="4544758"/>
                <a:chOff x="281354" y="1676400"/>
                <a:chExt cx="4059834" cy="4544758"/>
              </a:xfrm>
            </p:grpSpPr>
            <p:pic>
              <p:nvPicPr>
                <p:cNvPr id="96260" name="Picture 1028" descr="KuvaKostLahtTa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54" y="1676400"/>
                  <a:ext cx="4059834" cy="4544758"/>
                </a:xfrm>
                <a:prstGeom prst="rect">
                  <a:avLst/>
                </a:prstGeom>
                <a:noFill/>
                <a:extLst>
                  <a:ext uri="{909E8E84-426E-40DD-AFC4-6F175D3DCCD1}">
                    <a14:hiddenFill xmlns:a14="http://schemas.microsoft.com/office/drawing/2010/main">
                      <a:solidFill>
                        <a:srgbClr val="FFFFFF"/>
                      </a:solidFill>
                    </a14:hiddenFill>
                  </a:ext>
                </a:extLst>
              </p:spPr>
            </p:pic>
            <p:sp>
              <p:nvSpPr>
                <p:cNvPr id="96261" name="Line 1029"/>
                <p:cNvSpPr>
                  <a:spLocks noChangeShapeType="1"/>
                </p:cNvSpPr>
                <p:nvPr/>
              </p:nvSpPr>
              <p:spPr bwMode="auto">
                <a:xfrm>
                  <a:off x="914400" y="2819400"/>
                  <a:ext cx="633046" cy="762000"/>
                </a:xfrm>
                <a:prstGeom prst="line">
                  <a:avLst/>
                </a:prstGeom>
                <a:noFill/>
                <a:ln w="88900">
                  <a:solidFill>
                    <a:srgbClr val="00008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62" name="Line 1030"/>
                <p:cNvSpPr>
                  <a:spLocks noChangeShapeType="1"/>
                </p:cNvSpPr>
                <p:nvPr/>
              </p:nvSpPr>
              <p:spPr bwMode="auto">
                <a:xfrm flipH="1">
                  <a:off x="3376246" y="4343400"/>
                  <a:ext cx="422031" cy="304800"/>
                </a:xfrm>
                <a:prstGeom prst="line">
                  <a:avLst/>
                </a:prstGeom>
                <a:noFill/>
                <a:ln w="114300">
                  <a:solidFill>
                    <a:srgbClr val="3333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4" name="Line 1042"/>
                <p:cNvSpPr>
                  <a:spLocks noChangeShapeType="1"/>
                </p:cNvSpPr>
                <p:nvPr/>
              </p:nvSpPr>
              <p:spPr bwMode="auto">
                <a:xfrm flipH="1">
                  <a:off x="3235569" y="2895600"/>
                  <a:ext cx="19798" cy="1524000"/>
                </a:xfrm>
                <a:prstGeom prst="line">
                  <a:avLst/>
                </a:prstGeom>
                <a:noFill/>
                <a:ln w="76200">
                  <a:solidFill>
                    <a:srgbClr val="3333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pic>
              <p:nvPicPr>
                <p:cNvPr id="96281" name="Picture 1049" descr="HomeSemKattovaurio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94892" y="1772923"/>
                  <a:ext cx="1145214" cy="846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050"/>
              <p:cNvGrpSpPr>
                <a:grpSpLocks/>
              </p:cNvGrpSpPr>
              <p:nvPr/>
            </p:nvGrpSpPr>
            <p:grpSpPr bwMode="auto">
              <a:xfrm>
                <a:off x="362242" y="4221191"/>
                <a:ext cx="1102531" cy="1105464"/>
                <a:chOff x="624" y="2175"/>
                <a:chExt cx="2424" cy="1651"/>
              </a:xfrm>
            </p:grpSpPr>
            <p:pic>
              <p:nvPicPr>
                <p:cNvPr id="96283" name="Picture 1051"/>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 y="2175"/>
                  <a:ext cx="2424" cy="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84" name="Rectangle 1052"/>
                <p:cNvSpPr>
                  <a:spLocks noChangeArrowheads="1"/>
                </p:cNvSpPr>
                <p:nvPr/>
              </p:nvSpPr>
              <p:spPr bwMode="auto">
                <a:xfrm>
                  <a:off x="682" y="2285"/>
                  <a:ext cx="2284" cy="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grpSp>
            <p:nvGrpSpPr>
              <p:cNvPr id="3" name="Group 1053"/>
              <p:cNvGrpSpPr>
                <a:grpSpLocks/>
              </p:cNvGrpSpPr>
              <p:nvPr/>
            </p:nvGrpSpPr>
            <p:grpSpPr bwMode="auto">
              <a:xfrm>
                <a:off x="2250831" y="3810000"/>
                <a:ext cx="844062" cy="1143000"/>
                <a:chOff x="768" y="1104"/>
                <a:chExt cx="1979" cy="2624"/>
              </a:xfrm>
            </p:grpSpPr>
            <p:pic>
              <p:nvPicPr>
                <p:cNvPr id="96286" name="Picture 1054"/>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8" y="1104"/>
                  <a:ext cx="1979" cy="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87" name="Rectangle 1055"/>
                <p:cNvSpPr>
                  <a:spLocks noChangeArrowheads="1"/>
                </p:cNvSpPr>
                <p:nvPr/>
              </p:nvSpPr>
              <p:spPr bwMode="auto">
                <a:xfrm>
                  <a:off x="826" y="1133"/>
                  <a:ext cx="1831" cy="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grpSp>
      </p:grpSp>
      <p:grpSp>
        <p:nvGrpSpPr>
          <p:cNvPr id="9" name="Ryhmitä 8"/>
          <p:cNvGrpSpPr/>
          <p:nvPr/>
        </p:nvGrpSpPr>
        <p:grpSpPr>
          <a:xfrm>
            <a:off x="4712677" y="1772923"/>
            <a:ext cx="4395827" cy="4289561"/>
            <a:chOff x="4712677" y="1772923"/>
            <a:chExt cx="4395827" cy="4289561"/>
          </a:xfrm>
        </p:grpSpPr>
        <p:sp>
          <p:nvSpPr>
            <p:cNvPr id="96265" name="Oval 1033"/>
            <p:cNvSpPr>
              <a:spLocks noChangeArrowheads="1"/>
            </p:cNvSpPr>
            <p:nvPr/>
          </p:nvSpPr>
          <p:spPr bwMode="auto">
            <a:xfrm>
              <a:off x="4943489" y="1772923"/>
              <a:ext cx="3446585" cy="914400"/>
            </a:xfrm>
            <a:prstGeom prst="ellipse">
              <a:avLst/>
            </a:prstGeom>
            <a:noFill/>
            <a:ln w="50800">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solidFill>
                  <a:schemeClr val="accent1"/>
                </a:solidFill>
              </a:endParaRPr>
            </a:p>
          </p:txBody>
        </p:sp>
        <p:sp>
          <p:nvSpPr>
            <p:cNvPr id="96267" name="Text Box 1035"/>
            <p:cNvSpPr txBox="1">
              <a:spLocks noChangeArrowheads="1"/>
            </p:cNvSpPr>
            <p:nvPr/>
          </p:nvSpPr>
          <p:spPr bwMode="auto">
            <a:xfrm>
              <a:off x="4923693" y="3581401"/>
              <a:ext cx="3727938" cy="707886"/>
            </a:xfrm>
            <a:prstGeom prst="rect">
              <a:avLst/>
            </a:prstGeom>
            <a:noFill/>
            <a:ln w="508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000" b="1" dirty="0">
                  <a:solidFill>
                    <a:schemeClr val="accent2">
                      <a:lumMod val="60000"/>
                      <a:lumOff val="40000"/>
                    </a:schemeClr>
                  </a:solidFill>
                </a:rPr>
                <a:t>KOSTEUSVAURIO</a:t>
              </a:r>
              <a:br>
                <a:rPr lang="en-GB" sz="2000" b="1" dirty="0">
                  <a:solidFill>
                    <a:schemeClr val="accent2">
                      <a:lumMod val="60000"/>
                      <a:lumOff val="40000"/>
                    </a:schemeClr>
                  </a:solidFill>
                </a:rPr>
              </a:br>
              <a:r>
                <a:rPr lang="en-GB" sz="2000" b="1" dirty="0" err="1">
                  <a:solidFill>
                    <a:schemeClr val="accent2">
                      <a:lumMod val="60000"/>
                      <a:lumOff val="40000"/>
                    </a:schemeClr>
                  </a:solidFill>
                </a:rPr>
                <a:t>rakenteen</a:t>
              </a:r>
              <a:r>
                <a:rPr lang="en-GB" sz="2000" b="1" dirty="0">
                  <a:solidFill>
                    <a:schemeClr val="accent2">
                      <a:lumMod val="60000"/>
                      <a:lumOff val="40000"/>
                    </a:schemeClr>
                  </a:solidFill>
                </a:rPr>
                <a:t> </a:t>
              </a:r>
              <a:r>
                <a:rPr lang="en-GB" sz="2000" b="1" dirty="0" err="1">
                  <a:solidFill>
                    <a:schemeClr val="accent2">
                      <a:lumMod val="60000"/>
                      <a:lumOff val="40000"/>
                    </a:schemeClr>
                  </a:solidFill>
                </a:rPr>
                <a:t>sietokyky</a:t>
              </a:r>
              <a:r>
                <a:rPr lang="en-GB" sz="2000" b="1" dirty="0">
                  <a:solidFill>
                    <a:schemeClr val="accent2">
                      <a:lumMod val="60000"/>
                      <a:lumOff val="40000"/>
                    </a:schemeClr>
                  </a:solidFill>
                </a:rPr>
                <a:t> </a:t>
              </a:r>
              <a:r>
                <a:rPr lang="en-GB" sz="2000" b="1" dirty="0" err="1">
                  <a:solidFill>
                    <a:schemeClr val="accent2">
                      <a:lumMod val="60000"/>
                      <a:lumOff val="40000"/>
                    </a:schemeClr>
                  </a:solidFill>
                </a:rPr>
                <a:t>ylittyy</a:t>
              </a:r>
              <a:endParaRPr lang="en-GB" sz="2000" dirty="0">
                <a:solidFill>
                  <a:schemeClr val="accent2">
                    <a:lumMod val="60000"/>
                    <a:lumOff val="40000"/>
                  </a:schemeClr>
                </a:solidFill>
              </a:endParaRPr>
            </a:p>
          </p:txBody>
        </p:sp>
        <p:sp>
          <p:nvSpPr>
            <p:cNvPr id="96268" name="Text Box 1036"/>
            <p:cNvSpPr txBox="1">
              <a:spLocks noChangeArrowheads="1"/>
            </p:cNvSpPr>
            <p:nvPr/>
          </p:nvSpPr>
          <p:spPr bwMode="auto">
            <a:xfrm>
              <a:off x="4712677" y="4800600"/>
              <a:ext cx="2136004" cy="1261884"/>
            </a:xfrm>
            <a:prstGeom prst="rect">
              <a:avLst/>
            </a:prstGeom>
            <a:noFill/>
            <a:ln w="508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2000" b="1" dirty="0">
                  <a:solidFill>
                    <a:schemeClr val="bg1">
                      <a:lumMod val="50000"/>
                    </a:schemeClr>
                  </a:solidFill>
                </a:rPr>
                <a:t>HOME</a:t>
              </a:r>
            </a:p>
            <a:p>
              <a:pPr>
                <a:spcBef>
                  <a:spcPct val="50000"/>
                </a:spcBef>
              </a:pPr>
              <a:r>
                <a:rPr lang="en-GB" sz="1600" b="1" dirty="0"/>
                <a:t>RH:  &gt; 75 - 95 %</a:t>
              </a:r>
              <a:br>
                <a:rPr lang="en-GB" sz="1600" b="1" dirty="0"/>
              </a:br>
              <a:r>
                <a:rPr lang="en-GB" sz="1600" b="1" dirty="0" err="1"/>
                <a:t>Lämpö</a:t>
              </a:r>
              <a:r>
                <a:rPr lang="en-GB" sz="1600" b="1" dirty="0"/>
                <a:t>:  0 - 55 C</a:t>
              </a:r>
              <a:br>
                <a:rPr lang="en-GB" sz="1600" b="1" dirty="0"/>
              </a:br>
              <a:r>
                <a:rPr lang="en-GB" sz="1600" b="1" dirty="0" err="1"/>
                <a:t>Aika</a:t>
              </a:r>
              <a:r>
                <a:rPr lang="en-GB" sz="1600" b="1" dirty="0"/>
                <a:t>:  </a:t>
              </a:r>
              <a:r>
                <a:rPr lang="en-GB" sz="1600" b="1" dirty="0" err="1"/>
                <a:t>vrk</a:t>
              </a:r>
              <a:r>
                <a:rPr lang="en-GB" sz="1600" b="1" dirty="0"/>
                <a:t>, </a:t>
              </a:r>
              <a:r>
                <a:rPr lang="en-GB" sz="1600" b="1" dirty="0" err="1" smtClean="0"/>
                <a:t>vko</a:t>
              </a:r>
              <a:r>
                <a:rPr lang="en-GB" sz="1600" b="1" dirty="0" smtClean="0"/>
                <a:t>, </a:t>
              </a:r>
              <a:r>
                <a:rPr lang="en-GB" sz="1600" b="1" dirty="0" err="1" smtClean="0"/>
                <a:t>kk</a:t>
              </a:r>
              <a:endParaRPr lang="en-GB" sz="1600" b="1" dirty="0"/>
            </a:p>
          </p:txBody>
        </p:sp>
        <p:sp>
          <p:nvSpPr>
            <p:cNvPr id="96269" name="Text Box 1037"/>
            <p:cNvSpPr txBox="1">
              <a:spLocks noChangeArrowheads="1"/>
            </p:cNvSpPr>
            <p:nvPr/>
          </p:nvSpPr>
          <p:spPr bwMode="auto">
            <a:xfrm>
              <a:off x="4768593" y="2925635"/>
              <a:ext cx="21101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000" b="1" dirty="0" err="1">
                  <a:solidFill>
                    <a:schemeClr val="accent3">
                      <a:lumMod val="50000"/>
                    </a:schemeClr>
                  </a:solidFill>
                </a:rPr>
                <a:t>kosteusrasitus</a:t>
              </a:r>
              <a:endParaRPr lang="en-GB" sz="2000" b="1" dirty="0">
                <a:solidFill>
                  <a:schemeClr val="accent3">
                    <a:lumMod val="50000"/>
                  </a:schemeClr>
                </a:solidFill>
              </a:endParaRPr>
            </a:p>
          </p:txBody>
        </p:sp>
        <p:sp>
          <p:nvSpPr>
            <p:cNvPr id="96270" name="Line 1038"/>
            <p:cNvSpPr>
              <a:spLocks noChangeShapeType="1"/>
            </p:cNvSpPr>
            <p:nvPr/>
          </p:nvSpPr>
          <p:spPr bwMode="auto">
            <a:xfrm>
              <a:off x="6848681" y="2828955"/>
              <a:ext cx="0" cy="533400"/>
            </a:xfrm>
            <a:prstGeom prst="line">
              <a:avLst/>
            </a:prstGeom>
            <a:noFill/>
            <a:ln w="76200">
              <a:solidFill>
                <a:schemeClr val="accent3">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1" name="Text Box 1039"/>
            <p:cNvSpPr txBox="1">
              <a:spLocks noChangeArrowheads="1"/>
            </p:cNvSpPr>
            <p:nvPr/>
          </p:nvSpPr>
          <p:spPr bwMode="auto">
            <a:xfrm>
              <a:off x="6906203" y="4800600"/>
              <a:ext cx="2081199" cy="1261884"/>
            </a:xfrm>
            <a:prstGeom prst="rect">
              <a:avLst/>
            </a:prstGeom>
            <a:noFill/>
            <a:ln w="508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2000" b="1" dirty="0">
                  <a:solidFill>
                    <a:schemeClr val="accent2"/>
                  </a:solidFill>
                </a:rPr>
                <a:t>LAHO</a:t>
              </a:r>
            </a:p>
            <a:p>
              <a:pPr>
                <a:spcBef>
                  <a:spcPct val="50000"/>
                </a:spcBef>
              </a:pPr>
              <a:r>
                <a:rPr lang="en-GB" sz="1600" b="1" dirty="0"/>
                <a:t>RH:  &gt; 90 - 95 %</a:t>
              </a:r>
              <a:br>
                <a:rPr lang="en-GB" sz="1600" b="1" dirty="0"/>
              </a:br>
              <a:r>
                <a:rPr lang="en-GB" sz="1600" b="1" dirty="0" err="1"/>
                <a:t>Lämpö</a:t>
              </a:r>
              <a:r>
                <a:rPr lang="en-GB" sz="1600" b="1" dirty="0"/>
                <a:t>:  5 - 50 C</a:t>
              </a:r>
              <a:br>
                <a:rPr lang="en-GB" sz="1600" b="1" dirty="0"/>
              </a:br>
              <a:r>
                <a:rPr lang="en-GB" sz="1600" b="1" dirty="0" err="1" smtClean="0"/>
                <a:t>Aika</a:t>
              </a:r>
              <a:r>
                <a:rPr lang="en-GB" sz="1600" b="1" dirty="0"/>
                <a:t>:  </a:t>
              </a:r>
              <a:r>
                <a:rPr lang="en-GB" sz="1600" b="1" dirty="0" err="1"/>
                <a:t>vko</a:t>
              </a:r>
              <a:r>
                <a:rPr lang="en-GB" sz="1600" b="1" dirty="0"/>
                <a:t>, </a:t>
              </a:r>
              <a:r>
                <a:rPr lang="en-GB" sz="1600" b="1" dirty="0" err="1"/>
                <a:t>kk</a:t>
              </a:r>
              <a:r>
                <a:rPr lang="en-GB" sz="1600" b="1" dirty="0"/>
                <a:t>, v</a:t>
              </a:r>
            </a:p>
          </p:txBody>
        </p:sp>
        <p:sp>
          <p:nvSpPr>
            <p:cNvPr id="96272" name="Line 1040"/>
            <p:cNvSpPr>
              <a:spLocks noChangeShapeType="1"/>
            </p:cNvSpPr>
            <p:nvPr/>
          </p:nvSpPr>
          <p:spPr bwMode="auto">
            <a:xfrm>
              <a:off x="5817255" y="4353549"/>
              <a:ext cx="0" cy="45720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96273" name="Line 1041"/>
            <p:cNvSpPr>
              <a:spLocks noChangeShapeType="1"/>
            </p:cNvSpPr>
            <p:nvPr/>
          </p:nvSpPr>
          <p:spPr bwMode="auto">
            <a:xfrm>
              <a:off x="7737231" y="4343400"/>
              <a:ext cx="0" cy="441148"/>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sp>
          <p:nvSpPr>
            <p:cNvPr id="34" name="Text Box 1037"/>
            <p:cNvSpPr txBox="1">
              <a:spLocks noChangeArrowheads="1"/>
            </p:cNvSpPr>
            <p:nvPr/>
          </p:nvSpPr>
          <p:spPr bwMode="auto">
            <a:xfrm>
              <a:off x="6998350" y="2924944"/>
              <a:ext cx="21101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000" b="1" dirty="0" err="1" smtClean="0">
                  <a:solidFill>
                    <a:schemeClr val="accent3">
                      <a:lumMod val="50000"/>
                    </a:schemeClr>
                  </a:solidFill>
                </a:rPr>
                <a:t>emissiot</a:t>
              </a:r>
              <a:endParaRPr lang="en-GB" sz="2000" b="1" dirty="0">
                <a:solidFill>
                  <a:schemeClr val="accent3">
                    <a:lumMod val="50000"/>
                  </a:schemeClr>
                </a:solidFill>
              </a:endParaRPr>
            </a:p>
          </p:txBody>
        </p:sp>
      </p:grpSp>
      <p:sp>
        <p:nvSpPr>
          <p:cNvPr id="4" name="Otsikko 3"/>
          <p:cNvSpPr>
            <a:spLocks noGrp="1"/>
          </p:cNvSpPr>
          <p:nvPr>
            <p:ph type="title"/>
          </p:nvPr>
        </p:nvSpPr>
        <p:spPr/>
        <p:txBody>
          <a:bodyPr>
            <a:noAutofit/>
          </a:bodyPr>
          <a:lstStyle/>
          <a:p>
            <a:r>
              <a:rPr lang="en-GB" sz="1800" dirty="0"/>
              <a:t/>
            </a:r>
            <a:br>
              <a:rPr lang="en-GB" sz="1800" dirty="0"/>
            </a:br>
            <a:endParaRPr lang="fi-FI" sz="1600" dirty="0"/>
          </a:p>
        </p:txBody>
      </p:sp>
      <p:sp>
        <p:nvSpPr>
          <p:cNvPr id="7" name="Sisällön paikkamerkki 6"/>
          <p:cNvSpPr>
            <a:spLocks noGrp="1"/>
          </p:cNvSpPr>
          <p:nvPr>
            <p:ph idx="1"/>
          </p:nvPr>
        </p:nvSpPr>
        <p:spPr>
          <a:xfrm>
            <a:off x="251520" y="1052736"/>
            <a:ext cx="7489825" cy="4392614"/>
          </a:xfrm>
        </p:spPr>
        <p:txBody>
          <a:bodyPr>
            <a:normAutofit/>
          </a:bodyPr>
          <a:lstStyle/>
          <a:p>
            <a:pPr marL="0" indent="0">
              <a:buNone/>
            </a:pPr>
            <a:r>
              <a:rPr lang="en-GB" sz="1400" dirty="0" err="1">
                <a:latin typeface="Arial" charset="0"/>
              </a:rPr>
              <a:t>Rakennuksiin</a:t>
            </a:r>
            <a:r>
              <a:rPr lang="en-GB" sz="1400" dirty="0">
                <a:latin typeface="Arial" charset="0"/>
              </a:rPr>
              <a:t> </a:t>
            </a:r>
            <a:r>
              <a:rPr lang="en-GB" sz="1400" dirty="0" err="1">
                <a:latin typeface="Arial" charset="0"/>
              </a:rPr>
              <a:t>kohdistuu</a:t>
            </a:r>
            <a:r>
              <a:rPr lang="en-GB" sz="1400" dirty="0">
                <a:latin typeface="Arial" charset="0"/>
              </a:rPr>
              <a:t> </a:t>
            </a:r>
            <a:r>
              <a:rPr lang="en-GB" sz="1400" dirty="0" err="1">
                <a:latin typeface="Arial" charset="0"/>
              </a:rPr>
              <a:t>erilaisia</a:t>
            </a:r>
            <a:r>
              <a:rPr lang="en-GB" sz="1400" dirty="0">
                <a:latin typeface="Arial" charset="0"/>
              </a:rPr>
              <a:t> </a:t>
            </a:r>
            <a:r>
              <a:rPr lang="en-GB" sz="1400" dirty="0" err="1">
                <a:latin typeface="Arial" charset="0"/>
              </a:rPr>
              <a:t>kosteusrasituksia</a:t>
            </a:r>
            <a:r>
              <a:rPr lang="en-GB" sz="1400" dirty="0">
                <a:latin typeface="Arial" charset="0"/>
              </a:rPr>
              <a:t>, </a:t>
            </a:r>
            <a:r>
              <a:rPr lang="en-GB" sz="1400" dirty="0" err="1">
                <a:latin typeface="Arial" charset="0"/>
              </a:rPr>
              <a:t>joiden</a:t>
            </a:r>
            <a:r>
              <a:rPr lang="en-GB" sz="1400" dirty="0">
                <a:latin typeface="Arial" charset="0"/>
              </a:rPr>
              <a:t> </a:t>
            </a:r>
            <a:r>
              <a:rPr lang="en-GB" sz="1400" dirty="0" err="1">
                <a:latin typeface="Arial" charset="0"/>
              </a:rPr>
              <a:t>vaikutus</a:t>
            </a:r>
            <a:r>
              <a:rPr lang="en-GB" sz="1400" dirty="0">
                <a:latin typeface="Arial" charset="0"/>
              </a:rPr>
              <a:t> </a:t>
            </a:r>
            <a:r>
              <a:rPr lang="en-GB" sz="1400" dirty="0" err="1">
                <a:latin typeface="Arial" charset="0"/>
              </a:rPr>
              <a:t>rakenteiden</a:t>
            </a:r>
            <a:r>
              <a:rPr lang="en-GB" sz="1400" dirty="0">
                <a:latin typeface="Arial" charset="0"/>
              </a:rPr>
              <a:t> ja </a:t>
            </a:r>
            <a:r>
              <a:rPr lang="en-GB" sz="1400" dirty="0" err="1">
                <a:latin typeface="Arial" charset="0"/>
              </a:rPr>
              <a:t>materiaalien</a:t>
            </a:r>
            <a:r>
              <a:rPr lang="en-GB" sz="1400" dirty="0">
                <a:latin typeface="Arial" charset="0"/>
              </a:rPr>
              <a:t> </a:t>
            </a:r>
            <a:r>
              <a:rPr lang="en-GB" sz="1400" dirty="0" err="1">
                <a:latin typeface="Arial" charset="0"/>
              </a:rPr>
              <a:t>kestävyyteen</a:t>
            </a:r>
            <a:r>
              <a:rPr lang="en-GB" sz="1400" dirty="0">
                <a:latin typeface="Arial" charset="0"/>
              </a:rPr>
              <a:t> </a:t>
            </a:r>
            <a:r>
              <a:rPr lang="en-GB" sz="1400" dirty="0" err="1">
                <a:latin typeface="Arial" charset="0"/>
              </a:rPr>
              <a:t>vaihtelee</a:t>
            </a:r>
            <a:r>
              <a:rPr lang="en-GB" sz="1600" dirty="0">
                <a:latin typeface="Arial" charset="0"/>
              </a:rPr>
              <a:t>.</a:t>
            </a:r>
            <a:endParaRPr lang="fi-FI" sz="1400" dirty="0"/>
          </a:p>
        </p:txBody>
      </p:sp>
      <p:sp>
        <p:nvSpPr>
          <p:cNvPr id="35" name="Slide Number Placeholder 34"/>
          <p:cNvSpPr>
            <a:spLocks noGrp="1"/>
          </p:cNvSpPr>
          <p:nvPr>
            <p:ph type="sldNum" sz="quarter" idx="12"/>
          </p:nvPr>
        </p:nvSpPr>
        <p:spPr/>
        <p:txBody>
          <a:bodyPr/>
          <a:lstStyle/>
          <a:p>
            <a:fld id="{CC4B5847-1FA8-4EAB-8786-A0336426E059}" type="slidenum">
              <a:rPr lang="fi-FI" smtClean="0"/>
              <a:pPr/>
              <a:t>6</a:t>
            </a:fld>
            <a:endParaRPr lang="fi-FI"/>
          </a:p>
        </p:txBody>
      </p:sp>
      <p:sp>
        <p:nvSpPr>
          <p:cNvPr id="37" name="Rectangle 1026"/>
          <p:cNvSpPr>
            <a:spLocks noChangeArrowheads="1"/>
          </p:cNvSpPr>
          <p:nvPr/>
        </p:nvSpPr>
        <p:spPr bwMode="auto">
          <a:xfrm>
            <a:off x="251520" y="466755"/>
            <a:ext cx="8822142" cy="5334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nchor="ctr"/>
          <a:lstStyle/>
          <a:p>
            <a:r>
              <a:rPr lang="en-GB" sz="2800" b="1" dirty="0" err="1" smtClean="0">
                <a:solidFill>
                  <a:schemeClr val="accent1"/>
                </a:solidFill>
                <a:latin typeface="Arial" charset="0"/>
              </a:rPr>
              <a:t>Vettä</a:t>
            </a:r>
            <a:r>
              <a:rPr lang="en-GB" sz="2800" b="1" dirty="0" smtClean="0">
                <a:solidFill>
                  <a:schemeClr val="accent1"/>
                </a:solidFill>
                <a:latin typeface="Arial" charset="0"/>
              </a:rPr>
              <a:t> </a:t>
            </a:r>
            <a:r>
              <a:rPr lang="en-GB" sz="2800" b="1" dirty="0">
                <a:solidFill>
                  <a:schemeClr val="accent1"/>
                </a:solidFill>
                <a:latin typeface="Arial" charset="0"/>
              </a:rPr>
              <a:t>ja </a:t>
            </a:r>
            <a:r>
              <a:rPr lang="en-GB" sz="2800" b="1" dirty="0" err="1">
                <a:solidFill>
                  <a:schemeClr val="accent1"/>
                </a:solidFill>
                <a:latin typeface="Arial" charset="0"/>
              </a:rPr>
              <a:t>ongelmia</a:t>
            </a:r>
            <a:r>
              <a:rPr lang="en-GB" sz="2800" b="1" dirty="0">
                <a:solidFill>
                  <a:schemeClr val="accent1"/>
                </a:solidFill>
                <a:latin typeface="Arial" charset="0"/>
              </a:rPr>
              <a:t> </a:t>
            </a:r>
            <a:r>
              <a:rPr lang="en-GB" sz="2800" b="1" dirty="0" err="1">
                <a:solidFill>
                  <a:schemeClr val="accent1"/>
                </a:solidFill>
                <a:latin typeface="Arial" charset="0"/>
              </a:rPr>
              <a:t>voi</a:t>
            </a:r>
            <a:r>
              <a:rPr lang="en-GB" sz="2800" b="1" dirty="0">
                <a:solidFill>
                  <a:schemeClr val="accent1"/>
                </a:solidFill>
                <a:latin typeface="Arial" charset="0"/>
              </a:rPr>
              <a:t> </a:t>
            </a:r>
            <a:r>
              <a:rPr lang="en-GB" sz="2800" b="1" dirty="0" err="1">
                <a:solidFill>
                  <a:schemeClr val="accent1"/>
                </a:solidFill>
                <a:latin typeface="Arial" charset="0"/>
              </a:rPr>
              <a:t>tulla</a:t>
            </a:r>
            <a:r>
              <a:rPr lang="en-GB" sz="2800" b="1" dirty="0">
                <a:solidFill>
                  <a:schemeClr val="accent1"/>
                </a:solidFill>
                <a:latin typeface="Arial" charset="0"/>
              </a:rPr>
              <a:t> </a:t>
            </a:r>
            <a:r>
              <a:rPr lang="en-GB" sz="2800" b="1" dirty="0" err="1">
                <a:solidFill>
                  <a:schemeClr val="accent1"/>
                </a:solidFill>
                <a:latin typeface="Arial" charset="0"/>
              </a:rPr>
              <a:t>rakennuksiin</a:t>
            </a:r>
            <a:r>
              <a:rPr lang="en-GB" sz="2800" b="1" dirty="0">
                <a:solidFill>
                  <a:schemeClr val="accent1"/>
                </a:solidFill>
                <a:latin typeface="Arial" charset="0"/>
              </a:rPr>
              <a:t> </a:t>
            </a:r>
            <a:r>
              <a:rPr lang="en-GB" sz="2800" b="1" dirty="0" err="1">
                <a:solidFill>
                  <a:schemeClr val="accent1"/>
                </a:solidFill>
                <a:latin typeface="Arial" charset="0"/>
              </a:rPr>
              <a:t>eri</a:t>
            </a:r>
            <a:r>
              <a:rPr lang="en-GB" sz="2800" b="1" dirty="0">
                <a:solidFill>
                  <a:schemeClr val="accent1"/>
                </a:solidFill>
                <a:latin typeface="Arial" charset="0"/>
              </a:rPr>
              <a:t> </a:t>
            </a:r>
            <a:r>
              <a:rPr lang="en-GB" sz="2800" b="1" dirty="0" err="1">
                <a:solidFill>
                  <a:schemeClr val="accent1"/>
                </a:solidFill>
                <a:latin typeface="Arial" charset="0"/>
              </a:rPr>
              <a:t>tavoin</a:t>
            </a:r>
            <a:endParaRPr lang="en-GB" sz="2800" b="1" dirty="0">
              <a:solidFill>
                <a:schemeClr val="accent1"/>
              </a:solidFill>
              <a:latin typeface="Arial" charset="0"/>
            </a:endParaRPr>
          </a:p>
        </p:txBody>
      </p:sp>
    </p:spTree>
    <p:extLst>
      <p:ext uri="{BB962C8B-B14F-4D97-AF65-F5344CB8AC3E}">
        <p14:creationId xmlns:p14="http://schemas.microsoft.com/office/powerpoint/2010/main" val="1246493161"/>
      </p:ext>
    </p:extLst>
  </p:cSld>
  <p:clrMapOvr>
    <a:masterClrMapping/>
  </p:clrMapOvr>
  <p:transition spd="med">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3048" y="476672"/>
            <a:ext cx="7489824" cy="10795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Autofit/>
          </a:bodyPr>
          <a:lstStyle/>
          <a:p>
            <a:pPr eaLnBrk="1" hangingPunct="1"/>
            <a:r>
              <a:rPr lang="fi-FI" b="1" dirty="0" smtClean="0"/>
              <a:t>Rakennukset vanhenevat ja </a:t>
            </a:r>
            <a:br>
              <a:rPr lang="fi-FI" b="1" dirty="0" smtClean="0"/>
            </a:br>
            <a:r>
              <a:rPr lang="fi-FI" b="1" dirty="0" smtClean="0"/>
              <a:t>altistuvat eri tavoin (1)</a:t>
            </a:r>
          </a:p>
        </p:txBody>
      </p:sp>
      <p:sp>
        <p:nvSpPr>
          <p:cNvPr id="6147" name="Rectangle 3"/>
          <p:cNvSpPr>
            <a:spLocks noGrp="1" noChangeArrowheads="1"/>
          </p:cNvSpPr>
          <p:nvPr>
            <p:ph sz="half" idx="1"/>
          </p:nvPr>
        </p:nvSpPr>
        <p:spPr/>
        <p:txBody>
          <a:bodyPr lIns="90488" tIns="44450" rIns="90488" bIns="44450">
            <a:normAutofit fontScale="92500" lnSpcReduction="20000"/>
          </a:bodyPr>
          <a:lstStyle/>
          <a:p>
            <a:pPr>
              <a:spcAft>
                <a:spcPts val="800"/>
              </a:spcAft>
              <a:buSzPct val="118000"/>
            </a:pPr>
            <a:r>
              <a:rPr lang="fi-FI" dirty="0"/>
              <a:t>Rakenteet ja materiaalit </a:t>
            </a:r>
            <a:r>
              <a:rPr lang="fi-FI" b="1" dirty="0"/>
              <a:t>vanhenevat</a:t>
            </a:r>
            <a:r>
              <a:rPr lang="fi-FI" dirty="0">
                <a:solidFill>
                  <a:srgbClr val="0070C0"/>
                </a:solidFill>
              </a:rPr>
              <a:t> </a:t>
            </a:r>
            <a:r>
              <a:rPr lang="fi-FI" dirty="0"/>
              <a:t>niihin kohdistuvien rasitusten seurauksena: mikrobit ovat usein osa </a:t>
            </a:r>
            <a:r>
              <a:rPr lang="fi-FI" dirty="0" smtClean="0"/>
              <a:t>vanhenemisprosessia, joka voi kehittyä myös viaksi tai vaurioksi</a:t>
            </a:r>
          </a:p>
          <a:p>
            <a:pPr>
              <a:spcAft>
                <a:spcPts val="800"/>
              </a:spcAft>
              <a:buSzPct val="118000"/>
            </a:pPr>
            <a:endParaRPr lang="fi-FI" dirty="0"/>
          </a:p>
          <a:p>
            <a:pPr>
              <a:spcAft>
                <a:spcPts val="800"/>
              </a:spcAft>
              <a:buSzPct val="118000"/>
            </a:pPr>
            <a:r>
              <a:rPr lang="fi-FI" b="1" dirty="0"/>
              <a:t>Vika</a:t>
            </a:r>
            <a:r>
              <a:rPr lang="fi-FI" dirty="0"/>
              <a:t> on häiriö tai tila, jossa toimivuus ei vastaa odotettua ja se saattaa johtaa vaurioon </a:t>
            </a:r>
            <a:r>
              <a:rPr lang="fi-FI" dirty="0" smtClean="0">
                <a:sym typeface="Wingdings" pitchFamily="2" charset="2"/>
              </a:rPr>
              <a:t></a:t>
            </a:r>
            <a:r>
              <a:rPr lang="fi-FI" b="1" dirty="0" smtClean="0"/>
              <a:t> </a:t>
            </a:r>
            <a:r>
              <a:rPr lang="fi-FI" b="1" dirty="0"/>
              <a:t>on tärkeää tehdä ajoissa tarvittava korjaus </a:t>
            </a:r>
            <a:r>
              <a:rPr lang="fi-FI" b="1" dirty="0" smtClean="0">
                <a:sym typeface="Wingdings" panose="05000000000000000000" pitchFamily="2" charset="2"/>
              </a:rPr>
              <a:t></a:t>
            </a:r>
            <a:r>
              <a:rPr lang="fi-FI" b="1" dirty="0" smtClean="0"/>
              <a:t>  </a:t>
            </a:r>
            <a:r>
              <a:rPr lang="fi-FI" b="1" dirty="0"/>
              <a:t>estää vian laajentumisen </a:t>
            </a:r>
            <a:r>
              <a:rPr lang="fi-FI" b="1" dirty="0" smtClean="0">
                <a:sym typeface="Wingdings" pitchFamily="2" charset="2"/>
              </a:rPr>
              <a:t></a:t>
            </a:r>
            <a:r>
              <a:rPr lang="fi-FI" b="1" dirty="0" smtClean="0"/>
              <a:t> </a:t>
            </a:r>
            <a:r>
              <a:rPr lang="fi-FI" b="1" dirty="0"/>
              <a:t>korjauksen rajaus </a:t>
            </a:r>
            <a:r>
              <a:rPr lang="fi-FI" b="1" dirty="0" smtClean="0"/>
              <a:t>määritettävä!</a:t>
            </a:r>
            <a:endParaRPr lang="fi-FI" b="1" dirty="0"/>
          </a:p>
        </p:txBody>
      </p:sp>
      <p:sp>
        <p:nvSpPr>
          <p:cNvPr id="7" name="Slide Number Placeholder 6"/>
          <p:cNvSpPr>
            <a:spLocks noGrp="1"/>
          </p:cNvSpPr>
          <p:nvPr>
            <p:ph type="sldNum" sz="quarter" idx="12"/>
          </p:nvPr>
        </p:nvSpPr>
        <p:spPr/>
        <p:txBody>
          <a:bodyPr/>
          <a:lstStyle/>
          <a:p>
            <a:fld id="{9EE4C95D-C74F-4958-90B0-9AD3CB52B984}" type="slidenum">
              <a:rPr lang="fi-FI" smtClean="0"/>
              <a:pPr/>
              <a:t>60</a:t>
            </a:fld>
            <a:endParaRPr lang="fi-FI"/>
          </a:p>
        </p:txBody>
      </p:sp>
      <p:pic>
        <p:nvPicPr>
          <p:cNvPr id="14" name="Picture 20" descr="C:\Documents and Settings\RTESTH\Local Settings\Temporary Internet Files\Content.IE5\37CM3KJF\MP900403862[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307" y="2060848"/>
            <a:ext cx="3989693" cy="288032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 name="Slide Number Placeholder 34"/>
          <p:cNvSpPr txBox="1">
            <a:spLocks/>
          </p:cNvSpPr>
          <p:nvPr/>
        </p:nvSpPr>
        <p:spPr>
          <a:xfrm>
            <a:off x="8316912" y="6198834"/>
            <a:ext cx="503238"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4B5847-1FA8-4EAB-8786-A0336426E059}" type="slidenum">
              <a:rPr kumimoji="0" lang="fi-FI" sz="800" b="0" i="0" u="none" strike="noStrike" kern="1200" cap="none" spc="0" normalizeH="0" baseline="0" noProof="0" smtClean="0">
                <a:ln>
                  <a:noFill/>
                </a:ln>
                <a:solidFill>
                  <a:srgbClr val="FF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fi-FI" sz="800" b="0" i="0" u="none" strike="noStrike" kern="1200" cap="none" spc="0" normalizeH="0" baseline="0" noProof="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161888039"/>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Autofit/>
          </a:bodyPr>
          <a:lstStyle/>
          <a:p>
            <a:pPr eaLnBrk="1" hangingPunct="1"/>
            <a:r>
              <a:rPr lang="fi-FI" sz="2800" b="1" dirty="0" smtClean="0"/>
              <a:t/>
            </a:r>
            <a:br>
              <a:rPr lang="fi-FI" sz="2800" b="1" dirty="0" smtClean="0"/>
            </a:br>
            <a:r>
              <a:rPr lang="fi-FI" sz="2800" b="1" dirty="0" smtClean="0"/>
              <a:t>Rakennukset vanhenevat ja </a:t>
            </a:r>
            <a:br>
              <a:rPr lang="fi-FI" sz="2800" b="1" dirty="0" smtClean="0"/>
            </a:br>
            <a:r>
              <a:rPr lang="fi-FI" sz="2800" b="1" dirty="0" smtClean="0"/>
              <a:t>altistuvat eri tavoin (2)</a:t>
            </a:r>
          </a:p>
        </p:txBody>
      </p:sp>
      <p:sp>
        <p:nvSpPr>
          <p:cNvPr id="6147" name="Rectangle 3"/>
          <p:cNvSpPr>
            <a:spLocks noGrp="1" noChangeArrowheads="1"/>
          </p:cNvSpPr>
          <p:nvPr>
            <p:ph sz="half" idx="1"/>
          </p:nvPr>
        </p:nvSpPr>
        <p:spPr/>
        <p:txBody>
          <a:bodyPr lIns="90488" tIns="44450" rIns="90488" bIns="44450">
            <a:normAutofit fontScale="77500" lnSpcReduction="20000"/>
          </a:bodyPr>
          <a:lstStyle/>
          <a:p>
            <a:pPr eaLnBrk="1" hangingPunct="1">
              <a:spcAft>
                <a:spcPts val="800"/>
              </a:spcAft>
              <a:buSzPct val="118000"/>
            </a:pPr>
            <a:r>
              <a:rPr lang="fi-FI" b="1" dirty="0" smtClean="0"/>
              <a:t>Vaurio</a:t>
            </a:r>
            <a:r>
              <a:rPr lang="fi-FI" dirty="0" smtClean="0"/>
              <a:t> on tilanne, jossa materiaali, rakenne, rakennus-osa tai koko rakennus menettää käytettävyytensä (lujuus, turvallisuus, terveys, kestävyys) </a:t>
            </a:r>
            <a:br>
              <a:rPr lang="fi-FI" dirty="0" smtClean="0"/>
            </a:br>
            <a:r>
              <a:rPr lang="fi-FI" b="1" dirty="0" smtClean="0">
                <a:cs typeface="Arial" charset="0"/>
              </a:rPr>
              <a:t>→</a:t>
            </a:r>
            <a:r>
              <a:rPr lang="fi-FI" b="1" dirty="0" smtClean="0"/>
              <a:t> laaja korjaus tarpeen </a:t>
            </a:r>
            <a:br>
              <a:rPr lang="fi-FI" b="1" dirty="0" smtClean="0"/>
            </a:br>
            <a:r>
              <a:rPr lang="fi-FI" b="1" dirty="0" smtClean="0">
                <a:cs typeface="Arial" charset="0"/>
              </a:rPr>
              <a:t>→</a:t>
            </a:r>
            <a:r>
              <a:rPr lang="fi-FI" b="1" dirty="0" smtClean="0"/>
              <a:t> rakennuksesta tulee korjaustyömaa</a:t>
            </a:r>
            <a:br>
              <a:rPr lang="fi-FI" b="1" dirty="0" smtClean="0"/>
            </a:br>
            <a:r>
              <a:rPr lang="fi-FI" b="1" dirty="0" smtClean="0"/>
              <a:t>    (esim. TTL raportti ”vakava vaurio”).</a:t>
            </a:r>
          </a:p>
          <a:p>
            <a:pPr eaLnBrk="1" hangingPunct="1">
              <a:buSzPct val="118000"/>
            </a:pPr>
            <a:r>
              <a:rPr lang="fi-FI" b="1" dirty="0" smtClean="0"/>
              <a:t>Korjauksen hallinta ja rajaus</a:t>
            </a:r>
            <a:r>
              <a:rPr lang="fi-FI" dirty="0" smtClean="0"/>
              <a:t>: </a:t>
            </a:r>
            <a:br>
              <a:rPr lang="fi-FI" dirty="0" smtClean="0"/>
            </a:br>
            <a:r>
              <a:rPr lang="fi-FI" dirty="0" smtClean="0"/>
              <a:t>Vioittuneet ja vaurioituneet materiaalit poistetaan, korjaus hallintaan</a:t>
            </a:r>
            <a:br>
              <a:rPr lang="fi-FI" dirty="0" smtClean="0"/>
            </a:br>
            <a:r>
              <a:rPr lang="fi-FI" dirty="0" smtClean="0"/>
              <a:t>Estetään pölyn leviäminen</a:t>
            </a:r>
            <a:br>
              <a:rPr lang="fi-FI" dirty="0" smtClean="0"/>
            </a:br>
            <a:r>
              <a:rPr lang="fi-FI" dirty="0" smtClean="0"/>
              <a:t>Puhdistus tärkeä osa kokonaisuutta</a:t>
            </a:r>
            <a:br>
              <a:rPr lang="fi-FI" dirty="0" smtClean="0"/>
            </a:br>
            <a:r>
              <a:rPr lang="fi-FI" dirty="0" smtClean="0"/>
              <a:t>Kemikaalit helpottavat pölyn sitomista ja hajun leviämistä, eivät korjaa ongelmia</a:t>
            </a:r>
            <a:br>
              <a:rPr lang="fi-FI" dirty="0" smtClean="0"/>
            </a:br>
            <a:endParaRPr lang="fi-FI" dirty="0" smtClean="0"/>
          </a:p>
        </p:txBody>
      </p:sp>
      <p:sp>
        <p:nvSpPr>
          <p:cNvPr id="7" name="Slide Number Placeholder 6"/>
          <p:cNvSpPr>
            <a:spLocks noGrp="1"/>
          </p:cNvSpPr>
          <p:nvPr>
            <p:ph type="sldNum" sz="quarter" idx="12"/>
          </p:nvPr>
        </p:nvSpPr>
        <p:spPr/>
        <p:txBody>
          <a:bodyPr/>
          <a:lstStyle/>
          <a:p>
            <a:fld id="{9EE4C95D-C74F-4958-90B0-9AD3CB52B984}" type="slidenum">
              <a:rPr lang="fi-FI" smtClean="0"/>
              <a:pPr/>
              <a:t>61</a:t>
            </a:fld>
            <a:endParaRPr lang="fi-FI"/>
          </a:p>
        </p:txBody>
      </p:sp>
      <p:pic>
        <p:nvPicPr>
          <p:cNvPr id="10259" name="Picture 19" descr="C:\Documents and Settings\RTESTH\Local Settings\Temporary Internet Files\Content.IE5\UGFKSE9K\MP900431184[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38402"/>
          <a:stretch/>
        </p:blipFill>
        <p:spPr bwMode="auto">
          <a:xfrm>
            <a:off x="1079649" y="1844824"/>
            <a:ext cx="3168352" cy="316989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0" name="Slide Number Placeholder 34"/>
          <p:cNvSpPr txBox="1">
            <a:spLocks/>
          </p:cNvSpPr>
          <p:nvPr/>
        </p:nvSpPr>
        <p:spPr>
          <a:xfrm>
            <a:off x="8316912" y="6198834"/>
            <a:ext cx="503238"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4B5847-1FA8-4EAB-8786-A0336426E059}" type="slidenum">
              <a:rPr kumimoji="0" lang="fi-FI" sz="800" b="0" i="0" u="none" strike="noStrike" kern="1200" cap="none" spc="0" normalizeH="0" baseline="0" noProof="0" smtClean="0">
                <a:ln>
                  <a:noFill/>
                </a:ln>
                <a:solidFill>
                  <a:srgbClr val="FF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fi-FI" sz="800" b="0" i="0" u="none" strike="noStrike" kern="1200" cap="none" spc="0" normalizeH="0" baseline="0" noProof="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722222494"/>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noFill/>
        </p:spPr>
        <p:txBody>
          <a:bodyPr>
            <a:normAutofit/>
          </a:bodyPr>
          <a:lstStyle/>
          <a:p>
            <a:r>
              <a:rPr lang="fi-FI" sz="2800" dirty="0" smtClean="0"/>
              <a:t>Rakennuksen ulkopuolisen </a:t>
            </a:r>
            <a:r>
              <a:rPr lang="fi-FI" sz="2800" dirty="0"/>
              <a:t>ympäristön mikrobit ja </a:t>
            </a:r>
            <a:r>
              <a:rPr lang="fi-FI" sz="2800" dirty="0" smtClean="0"/>
              <a:t>homeet</a:t>
            </a:r>
            <a:endParaRPr lang="en-GB" sz="2800" dirty="0">
              <a:solidFill>
                <a:srgbClr val="FF0000"/>
              </a:solidFill>
            </a:endParaRPr>
          </a:p>
        </p:txBody>
      </p:sp>
      <p:sp>
        <p:nvSpPr>
          <p:cNvPr id="194563" name="Rectangle 3"/>
          <p:cNvSpPr>
            <a:spLocks noGrp="1" noChangeArrowheads="1"/>
          </p:cNvSpPr>
          <p:nvPr>
            <p:ph idx="1"/>
          </p:nvPr>
        </p:nvSpPr>
        <p:spPr>
          <a:xfrm>
            <a:off x="827088" y="1628774"/>
            <a:ext cx="7705352" cy="4570059"/>
          </a:xfrm>
        </p:spPr>
        <p:txBody>
          <a:bodyPr>
            <a:normAutofit fontScale="92500" lnSpcReduction="20000"/>
          </a:bodyPr>
          <a:lstStyle/>
          <a:p>
            <a:r>
              <a:rPr lang="fi-FI" sz="2200" dirty="0"/>
              <a:t>Ulkoilmassa on loppukesäisin ja syksyisin korkeat homepartikkelipitoisuudet</a:t>
            </a:r>
          </a:p>
          <a:p>
            <a:pPr lvl="2"/>
            <a:r>
              <a:rPr lang="fi-FI" sz="1700" dirty="0"/>
              <a:t>p</a:t>
            </a:r>
            <a:r>
              <a:rPr lang="fi-FI" sz="1700" dirty="0" smtClean="0"/>
              <a:t>ääsevät sisään </a:t>
            </a:r>
            <a:r>
              <a:rPr lang="fi-FI" sz="1700" dirty="0"/>
              <a:t>korvausilman mukana ja rakenteisiin vuotoreittien </a:t>
            </a:r>
            <a:r>
              <a:rPr lang="fi-FI" sz="1700" dirty="0" smtClean="0"/>
              <a:t>kautta</a:t>
            </a:r>
            <a:r>
              <a:rPr lang="fi-FI" sz="1900" dirty="0" smtClean="0"/>
              <a:t/>
            </a:r>
            <a:br>
              <a:rPr lang="fi-FI" sz="1900" dirty="0" smtClean="0"/>
            </a:br>
            <a:endParaRPr lang="fi-FI" sz="1900" dirty="0"/>
          </a:p>
          <a:p>
            <a:r>
              <a:rPr lang="fi-FI" sz="2200" dirty="0" smtClean="0"/>
              <a:t>Rakenteen </a:t>
            </a:r>
            <a:r>
              <a:rPr lang="fi-FI" sz="2200" dirty="0"/>
              <a:t>uloimmissa osissa on ajoittain otolliset olot homekasvulle</a:t>
            </a:r>
          </a:p>
          <a:p>
            <a:pPr lvl="2"/>
            <a:r>
              <a:rPr lang="fi-FI" sz="1900" dirty="0"/>
              <a:t>n</a:t>
            </a:r>
            <a:r>
              <a:rPr lang="fi-FI" sz="1900" dirty="0" smtClean="0"/>
              <a:t>ormaalioloissakin uloimmissa rakennusosissa saattaa kertyä mikrobeja ja kehittyä lievää kasvua </a:t>
            </a:r>
            <a:r>
              <a:rPr lang="fi-FI" sz="1900" dirty="0" smtClean="0">
                <a:sym typeface="Wingdings" pitchFamily="2" charset="2"/>
              </a:rPr>
              <a:t> vältä s</a:t>
            </a:r>
            <a:r>
              <a:rPr lang="fi-FI" sz="1900" dirty="0" smtClean="0"/>
              <a:t>uoraa ilmayhteyttä sisäilmaan</a:t>
            </a:r>
          </a:p>
          <a:p>
            <a:pPr lvl="2"/>
            <a:r>
              <a:rPr lang="fi-FI" sz="1900" dirty="0"/>
              <a:t>u</a:t>
            </a:r>
            <a:r>
              <a:rPr lang="fi-FI" sz="1900" dirty="0" smtClean="0"/>
              <a:t>lkopinnoilla </a:t>
            </a:r>
            <a:r>
              <a:rPr lang="fi-FI" sz="1900" dirty="0"/>
              <a:t>voi olla paikallisesti </a:t>
            </a:r>
            <a:r>
              <a:rPr lang="fi-FI" sz="1900" dirty="0" smtClean="0"/>
              <a:t>runsaastikin mikrobikasvua </a:t>
            </a:r>
            <a:br>
              <a:rPr lang="fi-FI" sz="1900" dirty="0" smtClean="0"/>
            </a:br>
            <a:endParaRPr lang="fi-FI" sz="1900" dirty="0"/>
          </a:p>
          <a:p>
            <a:r>
              <a:rPr lang="fi-FI" sz="2200" dirty="0" smtClean="0"/>
              <a:t>Maanvaraisen </a:t>
            </a:r>
            <a:r>
              <a:rPr lang="fi-FI" sz="2200" dirty="0"/>
              <a:t>laatan alla olevassa sorakerroksessa on luonnostaan mikrobeja </a:t>
            </a:r>
          </a:p>
          <a:p>
            <a:pPr lvl="2"/>
            <a:r>
              <a:rPr lang="fi-FI" sz="1900" dirty="0"/>
              <a:t>t</a:t>
            </a:r>
            <a:r>
              <a:rPr lang="fi-FI" sz="1900" dirty="0" smtClean="0"/>
              <a:t>ilanne ei </a:t>
            </a:r>
            <a:r>
              <a:rPr lang="fi-FI" sz="1900" dirty="0"/>
              <a:t>ole </a:t>
            </a:r>
            <a:r>
              <a:rPr lang="fi-FI" sz="1900" dirty="0" smtClean="0"/>
              <a:t>vaurio</a:t>
            </a:r>
            <a:br>
              <a:rPr lang="fi-FI" sz="1900" dirty="0" smtClean="0"/>
            </a:br>
            <a:endParaRPr lang="fi-FI" sz="1900" dirty="0"/>
          </a:p>
          <a:p>
            <a:r>
              <a:rPr lang="fi-FI" sz="2200" dirty="0"/>
              <a:t>Osassa rakennusmateriaaleista (esim. sammal-turve-eriste) on luonnostaan mikrobeja, kasvu </a:t>
            </a:r>
            <a:r>
              <a:rPr lang="fi-FI" sz="2200" dirty="0" smtClean="0"/>
              <a:t>voi käynnistyä </a:t>
            </a:r>
            <a:r>
              <a:rPr lang="fi-FI" sz="2200" dirty="0"/>
              <a:t>kosteusvauriossa</a:t>
            </a:r>
          </a:p>
          <a:p>
            <a:pPr>
              <a:buFontTx/>
              <a:buNone/>
            </a:pPr>
            <a:endParaRPr lang="en-GB" sz="2000" dirty="0"/>
          </a:p>
        </p:txBody>
      </p:sp>
      <p:sp>
        <p:nvSpPr>
          <p:cNvPr id="5" name="Slide Number Placeholder 4"/>
          <p:cNvSpPr>
            <a:spLocks noGrp="1"/>
          </p:cNvSpPr>
          <p:nvPr>
            <p:ph type="sldNum" sz="quarter" idx="12"/>
          </p:nvPr>
        </p:nvSpPr>
        <p:spPr/>
        <p:txBody>
          <a:bodyPr/>
          <a:lstStyle/>
          <a:p>
            <a:fld id="{7EC17407-22C3-4B45-98E8-F01A8B386073}" type="slidenum">
              <a:rPr lang="fi-FI">
                <a:solidFill>
                  <a:srgbClr val="FF0000"/>
                </a:solidFill>
              </a:rPr>
              <a:pPr/>
              <a:t>62</a:t>
            </a:fld>
            <a:endParaRPr lang="fi-FI" dirty="0">
              <a:solidFill>
                <a:srgbClr val="FF0000"/>
              </a:solidFill>
            </a:endParaRPr>
          </a:p>
        </p:txBody>
      </p:sp>
    </p:spTree>
    <p:extLst>
      <p:ext uri="{BB962C8B-B14F-4D97-AF65-F5344CB8AC3E}">
        <p14:creationId xmlns:p14="http://schemas.microsoft.com/office/powerpoint/2010/main" val="1025149110"/>
      </p:ext>
    </p:extLst>
  </p:cSld>
  <p:clrMapOvr>
    <a:masterClrMapping/>
  </p:clrMapOvr>
  <p:transition spd="med">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46" y="528710"/>
            <a:ext cx="9976314" cy="720080"/>
          </a:xfrm>
          <a:noFill/>
        </p:spPr>
        <p:txBody>
          <a:bodyPr>
            <a:noAutofit/>
          </a:bodyPr>
          <a:lstStyle/>
          <a:p>
            <a:r>
              <a:rPr lang="fi-FI" sz="2800" dirty="0" smtClean="0"/>
              <a:t>”</a:t>
            </a:r>
            <a:r>
              <a:rPr lang="fi-FI" sz="2800" dirty="0" err="1" smtClean="0"/>
              <a:t>Microdiverbuild</a:t>
            </a:r>
            <a:r>
              <a:rPr lang="fi-FI" sz="2800" dirty="0" smtClean="0"/>
              <a:t>” hanke: rakennuksen </a:t>
            </a:r>
            <a:br>
              <a:rPr lang="fi-FI" sz="2800" dirty="0" smtClean="0"/>
            </a:br>
            <a:r>
              <a:rPr lang="fi-FI" sz="2800" dirty="0" smtClean="0"/>
              <a:t>vaippa ja sisäilman laatu </a:t>
            </a:r>
            <a:r>
              <a:rPr lang="fi-FI" sz="1800" dirty="0" smtClean="0"/>
              <a:t>(Lappalainen et al.2013, 2014)</a:t>
            </a:r>
            <a:endParaRPr lang="fi-FI" sz="1800" dirty="0"/>
          </a:p>
        </p:txBody>
      </p:sp>
      <p:sp>
        <p:nvSpPr>
          <p:cNvPr id="3" name="Content Placeholder 2"/>
          <p:cNvSpPr>
            <a:spLocks noGrp="1"/>
          </p:cNvSpPr>
          <p:nvPr>
            <p:ph idx="1"/>
          </p:nvPr>
        </p:nvSpPr>
        <p:spPr>
          <a:xfrm>
            <a:off x="323528" y="1340768"/>
            <a:ext cx="9143999" cy="504055"/>
          </a:xfrm>
        </p:spPr>
        <p:txBody>
          <a:bodyPr>
            <a:noAutofit/>
          </a:bodyPr>
          <a:lstStyle/>
          <a:p>
            <a:pPr>
              <a:buNone/>
            </a:pPr>
            <a:r>
              <a:rPr lang="fi-FI" dirty="0" smtClean="0"/>
              <a:t>Mikrobien vaikutus ja sisäilman laatu, tutkimus VTT:n sisäilmasimulaattorilla. </a:t>
            </a:r>
          </a:p>
          <a:p>
            <a:pPr>
              <a:buNone/>
            </a:pPr>
            <a:endParaRPr lang="fi-FI" dirty="0"/>
          </a:p>
        </p:txBody>
      </p:sp>
      <p:sp>
        <p:nvSpPr>
          <p:cNvPr id="5" name="Text Box 2"/>
          <p:cNvSpPr txBox="1">
            <a:spLocks noChangeArrowheads="1"/>
          </p:cNvSpPr>
          <p:nvPr/>
        </p:nvSpPr>
        <p:spPr bwMode="auto">
          <a:xfrm>
            <a:off x="6156176" y="3284984"/>
            <a:ext cx="2265955" cy="357301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fi-FI" sz="1600" b="0" i="0" u="none" strike="noStrike" cap="none" normalizeH="0" baseline="0" dirty="0" smtClean="0">
                <a:ln>
                  <a:noFill/>
                </a:ln>
                <a:solidFill>
                  <a:schemeClr val="tx1"/>
                </a:solidFill>
                <a:effectLst/>
                <a:latin typeface="Calibri" pitchFamily="34" charset="0"/>
                <a:cs typeface="Arial" pitchFamily="34" charset="0"/>
              </a:rPr>
              <a:t>1: kammio 1 (</a:t>
            </a:r>
            <a:r>
              <a:rPr lang="fi-FI" sz="1600" dirty="0" smtClean="0">
                <a:latin typeface="Calibri" pitchFamily="34" charset="0"/>
                <a:cs typeface="Arial" pitchFamily="34" charset="0"/>
              </a:rPr>
              <a:t>ulkoilma</a:t>
            </a:r>
            <a:r>
              <a:rPr kumimoji="0" lang="fi-FI" sz="1600" b="0" i="0" u="none" strike="noStrike" cap="none" normalizeH="0" baseline="0" dirty="0" smtClean="0">
                <a:ln>
                  <a:noFill/>
                </a:ln>
                <a:solidFill>
                  <a:schemeClr val="tx1"/>
                </a:solidFill>
                <a:effectLst/>
                <a:latin typeface="Calibri" pitchFamily="34" charset="0"/>
                <a:cs typeface="Arial" pitchFamily="34" charset="0"/>
              </a:rPr>
              <a:t>)</a:t>
            </a:r>
            <a:r>
              <a:rPr kumimoji="0" lang="fi-FI" sz="1600" b="0" i="0" u="none" strike="noStrike" cap="none" normalizeH="0" dirty="0" smtClean="0">
                <a:ln>
                  <a:noFill/>
                </a:ln>
                <a:solidFill>
                  <a:schemeClr val="tx1"/>
                </a:solidFill>
                <a:effectLst/>
                <a:latin typeface="Calibri" pitchFamily="34" charset="0"/>
                <a:cs typeface="Arial"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pPr>
            <a:r>
              <a:rPr kumimoji="0" lang="fi-FI" sz="1600" b="0" i="0" u="none" strike="noStrike" cap="none" normalizeH="0" baseline="0" dirty="0" smtClean="0">
                <a:ln>
                  <a:noFill/>
                </a:ln>
                <a:solidFill>
                  <a:schemeClr val="tx1"/>
                </a:solidFill>
                <a:effectLst/>
                <a:latin typeface="Calibri" pitchFamily="34" charset="0"/>
                <a:cs typeface="Arial" pitchFamily="34" charset="0"/>
              </a:rPr>
              <a:t>2: kammio 2 (sisäilma)</a:t>
            </a:r>
            <a:endParaRPr lang="en-US" sz="1600" dirty="0">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3: </a:t>
            </a:r>
            <a:r>
              <a:rPr kumimoji="0" lang="en-US" sz="1600" b="0" i="0" u="none" strike="noStrike" cap="none" normalizeH="0" baseline="0" dirty="0" err="1" smtClean="0">
                <a:ln>
                  <a:noFill/>
                </a:ln>
                <a:solidFill>
                  <a:schemeClr val="tx1"/>
                </a:solidFill>
                <a:effectLst/>
                <a:latin typeface="Calibri" pitchFamily="34" charset="0"/>
                <a:cs typeface="Arial" pitchFamily="34" charset="0"/>
              </a:rPr>
              <a:t>koeseinä</a:t>
            </a:r>
            <a:r>
              <a:rPr kumimoji="0" lang="en-US" sz="1600" b="0" i="0" u="none" strike="noStrike" cap="none" normalizeH="0" baseline="0" dirty="0" smtClean="0">
                <a:ln>
                  <a:noFill/>
                </a:ln>
                <a:solidFill>
                  <a:schemeClr val="tx1"/>
                </a:solidFill>
                <a:effectLst/>
                <a:latin typeface="Calibri" pitchFamily="34" charset="0"/>
                <a:cs typeface="Arial" pitchFamily="34" charset="0"/>
              </a:rPr>
              <a:t> / </a:t>
            </a:r>
            <a:r>
              <a:rPr kumimoji="0" lang="en-US" sz="1600" b="0" i="0" u="none" strike="noStrike" cap="none" normalizeH="0" baseline="0" dirty="0" err="1" smtClean="0">
                <a:ln>
                  <a:noFill/>
                </a:ln>
                <a:solidFill>
                  <a:schemeClr val="tx1"/>
                </a:solidFill>
                <a:effectLst/>
                <a:latin typeface="Calibri" pitchFamily="34" charset="0"/>
                <a:cs typeface="Arial" pitchFamily="34" charset="0"/>
              </a:rPr>
              <a:t>rakenne</a:t>
            </a:r>
            <a:endParaRPr lang="fi-FI" sz="1600" dirty="0" smtClean="0">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pPr>
            <a:r>
              <a:rPr kumimoji="0" lang="fi-FI" sz="1600" b="0" i="0" u="none" strike="noStrike" cap="none" normalizeH="0" baseline="0" dirty="0" smtClean="0">
                <a:ln>
                  <a:noFill/>
                </a:ln>
                <a:solidFill>
                  <a:schemeClr val="tx1"/>
                </a:solidFill>
                <a:effectLst/>
                <a:latin typeface="Calibri" pitchFamily="34" charset="0"/>
                <a:cs typeface="Arial" pitchFamily="34" charset="0"/>
              </a:rPr>
              <a:t>4: korvausilma (kammio 1)</a:t>
            </a:r>
            <a:endParaRPr kumimoji="0" lang="fi-FI" sz="1600" b="0" i="0" u="none" strike="noStrike" cap="none" normalizeH="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pPr>
            <a:r>
              <a:rPr kumimoji="0" lang="fi-FI" sz="1600" b="0" i="0" u="none" strike="noStrike" cap="none" normalizeH="0" baseline="0" dirty="0" smtClean="0">
                <a:ln>
                  <a:noFill/>
                </a:ln>
                <a:solidFill>
                  <a:schemeClr val="tx1"/>
                </a:solidFill>
                <a:effectLst/>
                <a:latin typeface="Calibri" pitchFamily="34" charset="0"/>
                <a:cs typeface="Arial" pitchFamily="34" charset="0"/>
              </a:rPr>
              <a:t>5: </a:t>
            </a:r>
            <a:r>
              <a:rPr lang="fi-FI" sz="1600" dirty="0" smtClean="0">
                <a:latin typeface="Calibri" pitchFamily="34" charset="0"/>
                <a:cs typeface="Arial" pitchFamily="34" charset="0"/>
              </a:rPr>
              <a:t>poisto</a:t>
            </a:r>
            <a:r>
              <a:rPr kumimoji="0" lang="fi-FI" sz="1600" b="0" i="0" u="none" strike="noStrike" cap="none" normalizeH="0" baseline="0" dirty="0" smtClean="0">
                <a:ln>
                  <a:noFill/>
                </a:ln>
                <a:solidFill>
                  <a:schemeClr val="tx1"/>
                </a:solidFill>
                <a:effectLst/>
                <a:latin typeface="Calibri" pitchFamily="34" charset="0"/>
                <a:cs typeface="Arial" pitchFamily="34" charset="0"/>
              </a:rPr>
              <a:t>ilma (</a:t>
            </a:r>
            <a:r>
              <a:rPr lang="fi-FI" sz="1600" dirty="0" smtClean="0">
                <a:latin typeface="Calibri" pitchFamily="34" charset="0"/>
                <a:cs typeface="Arial" pitchFamily="34" charset="0"/>
              </a:rPr>
              <a:t>kammio </a:t>
            </a:r>
            <a:r>
              <a:rPr kumimoji="0" lang="fi-FI" sz="1600" b="0" i="0" u="none" strike="noStrike" cap="none" normalizeH="0" baseline="0" dirty="0" smtClean="0">
                <a:ln>
                  <a:noFill/>
                </a:ln>
                <a:solidFill>
                  <a:schemeClr val="tx1"/>
                </a:solidFill>
                <a:effectLst/>
                <a:latin typeface="Calibri" pitchFamily="34" charset="0"/>
                <a:cs typeface="Arial" pitchFamily="34" charset="0"/>
              </a:rPr>
              <a:t>2</a:t>
            </a:r>
            <a:r>
              <a:rPr kumimoji="0" lang="fi-FI" sz="1600" b="0" i="0" u="none" strike="noStrike" cap="none" normalizeH="0" dirty="0" smtClean="0">
                <a:ln>
                  <a:noFill/>
                </a:ln>
                <a:solidFill>
                  <a:schemeClr val="tx1"/>
                </a:solidFill>
                <a:effectLst/>
                <a:latin typeface="Calibri" pitchFamily="34" charset="0"/>
                <a:cs typeface="Arial" pitchFamily="34" charset="0"/>
              </a:rPr>
              <a:t>)</a:t>
            </a:r>
          </a:p>
          <a:p>
            <a:pPr marL="0" marR="0" lvl="0" indent="0" algn="l" defTabSz="914400" rtl="0" eaLnBrk="1" fontAlgn="base" latinLnBrk="0" hangingPunct="1">
              <a:lnSpc>
                <a:spcPct val="100000"/>
              </a:lnSpc>
              <a:spcBef>
                <a:spcPct val="0"/>
              </a:spcBef>
              <a:spcAft>
                <a:spcPts val="0"/>
              </a:spcAft>
              <a:buClrTx/>
              <a:buSzTx/>
              <a:buFontTx/>
              <a:buNone/>
              <a:tabLst/>
            </a:pPr>
            <a:r>
              <a:rPr kumimoji="0" lang="fi-FI" sz="1600" b="0" i="0" u="none" strike="noStrike" cap="none" normalizeH="0" baseline="0" dirty="0" smtClean="0">
                <a:ln>
                  <a:noFill/>
                </a:ln>
                <a:solidFill>
                  <a:schemeClr val="tx1"/>
                </a:solidFill>
                <a:effectLst/>
                <a:latin typeface="Calibri" pitchFamily="34" charset="0"/>
                <a:cs typeface="Arial" pitchFamily="34" charset="0"/>
              </a:rPr>
              <a:t>6: ilmanpaineen</a:t>
            </a:r>
            <a:r>
              <a:rPr kumimoji="0" lang="fi-FI" sz="1600" b="0" i="0" u="none" strike="noStrike" cap="none" normalizeH="0" dirty="0" smtClean="0">
                <a:ln>
                  <a:noFill/>
                </a:ln>
                <a:solidFill>
                  <a:schemeClr val="tx1"/>
                </a:solidFill>
                <a:effectLst/>
                <a:latin typeface="Calibri" pitchFamily="34" charset="0"/>
                <a:cs typeface="Arial" pitchFamily="34" charset="0"/>
              </a:rPr>
              <a:t> mittaus-</a:t>
            </a:r>
            <a:br>
              <a:rPr kumimoji="0" lang="fi-FI" sz="1600" b="0" i="0" u="none" strike="noStrike" cap="none" normalizeH="0" dirty="0" smtClean="0">
                <a:ln>
                  <a:noFill/>
                </a:ln>
                <a:solidFill>
                  <a:schemeClr val="tx1"/>
                </a:solidFill>
                <a:effectLst/>
                <a:latin typeface="Calibri" pitchFamily="34" charset="0"/>
                <a:cs typeface="Arial" pitchFamily="34" charset="0"/>
              </a:rPr>
            </a:br>
            <a:r>
              <a:rPr kumimoji="0" lang="fi-FI" sz="1600" b="0" i="0" u="none" strike="noStrike" cap="none" normalizeH="0" dirty="0" smtClean="0">
                <a:ln>
                  <a:noFill/>
                </a:ln>
                <a:solidFill>
                  <a:schemeClr val="tx1"/>
                </a:solidFill>
                <a:effectLst/>
                <a:latin typeface="Calibri" pitchFamily="34" charset="0"/>
                <a:cs typeface="Arial" pitchFamily="34" charset="0"/>
              </a:rPr>
              <a:t>    anturit</a:t>
            </a:r>
            <a:endParaRPr kumimoji="0" lang="fi-FI" sz="16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pPr>
            <a:r>
              <a:rPr kumimoji="0" lang="fi-FI" sz="1600" b="0" i="0" u="none" strike="noStrike" cap="none" normalizeH="0" baseline="0" dirty="0" smtClean="0">
                <a:ln>
                  <a:noFill/>
                </a:ln>
                <a:solidFill>
                  <a:schemeClr val="tx1"/>
                </a:solidFill>
                <a:effectLst/>
                <a:latin typeface="Calibri" pitchFamily="34" charset="0"/>
                <a:cs typeface="Arial" pitchFamily="34" charset="0"/>
              </a:rPr>
              <a:t>7: ilmavirta sein</a:t>
            </a:r>
            <a:r>
              <a:rPr lang="fi-FI" sz="1600" dirty="0" smtClean="0">
                <a:latin typeface="Calibri" pitchFamily="34" charset="0"/>
                <a:cs typeface="Arial" pitchFamily="34" charset="0"/>
              </a:rPr>
              <a:t>ään</a:t>
            </a:r>
          </a:p>
          <a:p>
            <a:pPr marL="0" marR="0" lvl="0" indent="0" algn="l" defTabSz="914400" rtl="0" eaLnBrk="1" fontAlgn="base" latinLnBrk="0" hangingPunct="1">
              <a:lnSpc>
                <a:spcPct val="100000"/>
              </a:lnSpc>
              <a:spcBef>
                <a:spcPct val="0"/>
              </a:spcBef>
              <a:spcAft>
                <a:spcPts val="0"/>
              </a:spcAft>
              <a:buClrTx/>
              <a:buSzTx/>
              <a:buFontTx/>
              <a:buNone/>
              <a:tabLst/>
            </a:pPr>
            <a:r>
              <a:rPr kumimoji="0" lang="fi-FI" sz="1600" b="0" i="0" u="none" strike="noStrike" cap="none" normalizeH="0" baseline="0" dirty="0" smtClean="0">
                <a:ln>
                  <a:noFill/>
                </a:ln>
                <a:solidFill>
                  <a:schemeClr val="tx1"/>
                </a:solidFill>
                <a:effectLst/>
                <a:latin typeface="Calibri" pitchFamily="34" charset="0"/>
                <a:cs typeface="Arial" pitchFamily="34" charset="0"/>
              </a:rPr>
              <a:t>8: ilmavuotokohdat</a:t>
            </a:r>
            <a:endParaRPr lang="fi-FI" sz="1600" dirty="0" smtClean="0">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pPr>
            <a:r>
              <a:rPr kumimoji="0" lang="fi-FI" sz="1600" b="0" i="0" u="none" strike="noStrike" cap="none" normalizeH="0" baseline="0" dirty="0" smtClean="0">
                <a:ln>
                  <a:noFill/>
                </a:ln>
                <a:solidFill>
                  <a:schemeClr val="tx1"/>
                </a:solidFill>
                <a:effectLst/>
                <a:latin typeface="Calibri" pitchFamily="34" charset="0"/>
                <a:cs typeface="Arial" pitchFamily="34" charset="0"/>
              </a:rPr>
              <a:t>9: partikkeleiden</a:t>
            </a:r>
            <a:r>
              <a:rPr kumimoji="0" lang="fi-FI" sz="1600" b="0" i="0" u="none" strike="noStrike" cap="none" normalizeH="0" dirty="0" smtClean="0">
                <a:ln>
                  <a:noFill/>
                </a:ln>
                <a:solidFill>
                  <a:schemeClr val="tx1"/>
                </a:solidFill>
                <a:effectLst/>
                <a:latin typeface="Calibri" pitchFamily="34" charset="0"/>
                <a:cs typeface="Arial" pitchFamily="34" charset="0"/>
              </a:rPr>
              <a:t> mittaus</a:t>
            </a:r>
            <a:endParaRPr lang="en-US" sz="1600" dirty="0" smtClean="0">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10: </a:t>
            </a:r>
            <a:r>
              <a:rPr kumimoji="0" lang="en-US" sz="1600" b="0" i="0" u="none" strike="noStrike" cap="none" normalizeH="0" baseline="0" dirty="0" err="1" smtClean="0">
                <a:ln>
                  <a:noFill/>
                </a:ln>
                <a:solidFill>
                  <a:schemeClr val="tx1"/>
                </a:solidFill>
                <a:effectLst/>
                <a:latin typeface="Calibri" pitchFamily="34" charset="0"/>
                <a:cs typeface="Arial" pitchFamily="34" charset="0"/>
              </a:rPr>
              <a:t>pintanäytteet</a:t>
            </a:r>
            <a:r>
              <a:rPr kumimoji="0" lang="fi-FI" sz="1600" b="0" i="0" u="none" strike="noStrike" cap="none" normalizeH="0" baseline="0" dirty="0" smtClean="0">
                <a:ln>
                  <a:noFill/>
                </a:ln>
                <a:solidFill>
                  <a:schemeClr val="tx1"/>
                </a:solidFill>
                <a:effectLst/>
                <a:latin typeface="Calibri" pitchFamily="34" charset="0"/>
                <a:cs typeface="Arial"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11: </a:t>
            </a:r>
            <a:r>
              <a:rPr kumimoji="0" lang="en-US" sz="1600" b="0" i="0" u="none" strike="noStrike" cap="none" normalizeH="0" baseline="0" dirty="0" err="1" smtClean="0">
                <a:ln>
                  <a:noFill/>
                </a:ln>
                <a:solidFill>
                  <a:schemeClr val="tx1"/>
                </a:solidFill>
                <a:effectLst/>
                <a:latin typeface="Calibri" pitchFamily="34" charset="0"/>
                <a:cs typeface="Arial" pitchFamily="34" charset="0"/>
              </a:rPr>
              <a:t>puhallin</a:t>
            </a:r>
            <a:r>
              <a:rPr kumimoji="0" lang="en-US" sz="1600" b="0" i="0" u="none" strike="noStrike" cap="none" normalizeH="0" dirty="0" smtClean="0">
                <a:ln>
                  <a:noFill/>
                </a:ln>
                <a:solidFill>
                  <a:schemeClr val="tx1"/>
                </a:solidFill>
                <a:effectLst/>
                <a:latin typeface="Calibri" pitchFamily="34" charset="0"/>
                <a:cs typeface="Arial" pitchFamily="34" charset="0"/>
              </a:rPr>
              <a:t> </a:t>
            </a:r>
            <a:r>
              <a:rPr kumimoji="0" lang="en-US" sz="1600" b="0" i="0" u="none" strike="noStrike" cap="none" normalizeH="0" dirty="0" err="1" smtClean="0">
                <a:ln>
                  <a:noFill/>
                </a:ln>
                <a:solidFill>
                  <a:schemeClr val="tx1"/>
                </a:solidFill>
                <a:effectLst/>
                <a:latin typeface="Calibri" pitchFamily="34" charset="0"/>
                <a:cs typeface="Arial" pitchFamily="34" charset="0"/>
              </a:rPr>
              <a:t>ilman</a:t>
            </a:r>
            <a:r>
              <a:rPr kumimoji="0" lang="en-US" sz="1600" b="0" i="0" u="none" strike="noStrike" cap="none" normalizeH="0" dirty="0" smtClean="0">
                <a:ln>
                  <a:noFill/>
                </a:ln>
                <a:solidFill>
                  <a:schemeClr val="tx1"/>
                </a:solidFill>
                <a:effectLst/>
                <a:latin typeface="Calibri" pitchFamily="34" charset="0"/>
                <a:cs typeface="Arial" pitchFamily="34" charset="0"/>
              </a:rPr>
              <a:t> </a:t>
            </a:r>
            <a:r>
              <a:rPr kumimoji="0" lang="en-US" sz="1600" b="0" i="0" u="none" strike="noStrike" cap="none" normalizeH="0" dirty="0" err="1" smtClean="0">
                <a:ln>
                  <a:noFill/>
                </a:ln>
                <a:solidFill>
                  <a:schemeClr val="tx1"/>
                </a:solidFill>
                <a:effectLst/>
                <a:latin typeface="Calibri" pitchFamily="34" charset="0"/>
                <a:cs typeface="Arial" pitchFamily="34" charset="0"/>
              </a:rPr>
              <a:t>kierrolle</a:t>
            </a:r>
            <a:endParaRPr kumimoji="0" lang="fi-FI"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3"/>
          <p:cNvSpPr txBox="1">
            <a:spLocks noChangeArrowheads="1"/>
          </p:cNvSpPr>
          <p:nvPr/>
        </p:nvSpPr>
        <p:spPr bwMode="auto">
          <a:xfrm>
            <a:off x="184031" y="1772817"/>
            <a:ext cx="8964488"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marR="0" lvl="0" indent="-285750" algn="l" defTabSz="914400" rtl="0" eaLnBrk="1" fontAlgn="base" latinLnBrk="0" hangingPunct="1">
              <a:lnSpc>
                <a:spcPct val="100000"/>
              </a:lnSpc>
              <a:spcBef>
                <a:spcPct val="20000"/>
              </a:spcBef>
              <a:spcAft>
                <a:spcPct val="0"/>
              </a:spcAft>
              <a:buClr>
                <a:schemeClr val="accent2"/>
              </a:buClr>
              <a:buSzTx/>
              <a:buFont typeface="Arial" panose="020B0604020202020204" pitchFamily="34" charset="0"/>
              <a:buChar char="•"/>
              <a:tabLst/>
              <a:defRPr/>
            </a:pPr>
            <a:r>
              <a:rPr lang="fi-FI" sz="1600" kern="0" dirty="0" smtClean="0"/>
              <a:t>Rakentuu</a:t>
            </a:r>
            <a:r>
              <a:rPr kumimoji="0" lang="fi-FI" sz="1600" b="0" i="0" u="none" strike="noStrike" kern="0" cap="none" spc="0" normalizeH="0" baseline="0" noProof="0" dirty="0" smtClean="0">
                <a:ln>
                  <a:noFill/>
                </a:ln>
                <a:solidFill>
                  <a:schemeClr val="tx1"/>
                </a:solidFill>
                <a:effectLst/>
                <a:uLnTx/>
                <a:uFillTx/>
              </a:rPr>
              <a:t> kahdesta tutkimuskammiosta, joiden olosuhteita (lämpötila, kosteus, ilmanvaihto, kaasupitoisuus) voidaan hallitusti säätää, mitata ja ylläpitää.</a:t>
            </a:r>
          </a:p>
          <a:p>
            <a:pPr marL="285750" lvl="0" indent="-285750" eaLnBrk="1" hangingPunct="1">
              <a:spcBef>
                <a:spcPct val="20000"/>
              </a:spcBef>
              <a:buClr>
                <a:schemeClr val="accent2"/>
              </a:buClr>
              <a:buFont typeface="Arial" panose="020B0604020202020204" pitchFamily="34" charset="0"/>
              <a:buChar char="•"/>
            </a:pPr>
            <a:r>
              <a:rPr lang="fi-FI" sz="1600" kern="0" dirty="0" smtClean="0"/>
              <a:t>Kammioiden välissä olevaan kehykseen voidaan asentaa tutkittava rakenne </a:t>
            </a:r>
          </a:p>
          <a:p>
            <a:pPr marL="285750" lvl="0" indent="-285750" eaLnBrk="1" hangingPunct="1">
              <a:spcBef>
                <a:spcPct val="20000"/>
              </a:spcBef>
              <a:buClr>
                <a:schemeClr val="accent2"/>
              </a:buClr>
              <a:buFont typeface="Arial" panose="020B0604020202020204" pitchFamily="34" charset="0"/>
              <a:buChar char="•"/>
            </a:pPr>
            <a:r>
              <a:rPr kumimoji="0" lang="fi-FI" sz="1600" b="0" i="0" u="none" strike="noStrike" kern="0" cap="none" spc="0" normalizeH="0" baseline="0" noProof="0" dirty="0" smtClean="0">
                <a:ln>
                  <a:noFill/>
                </a:ln>
                <a:solidFill>
                  <a:schemeClr val="tx1"/>
                </a:solidFill>
                <a:effectLst/>
                <a:uLnTx/>
                <a:uFillTx/>
              </a:rPr>
              <a:t>Tulosten mukaan ilmavuodot ja painesuhteet vaikuttavat siihen, miten paljon</a:t>
            </a:r>
            <a:r>
              <a:rPr kumimoji="0" lang="fi-FI" sz="1600" b="0" i="0" u="none" strike="noStrike" kern="0" cap="none" spc="0" normalizeH="0" noProof="0" dirty="0" smtClean="0">
                <a:ln>
                  <a:noFill/>
                </a:ln>
                <a:solidFill>
                  <a:schemeClr val="tx1"/>
                </a:solidFill>
                <a:effectLst/>
                <a:uLnTx/>
                <a:uFillTx/>
              </a:rPr>
              <a:t> rakennuksen rakenteista pääsee vuotamaan hajuja ja partikkeleita sisäilmaan</a:t>
            </a:r>
            <a:r>
              <a:rPr kumimoji="0" lang="fi-FI" b="0" i="0" u="none" strike="noStrike" kern="0" cap="none" spc="0" normalizeH="0" noProof="0" dirty="0" smtClean="0">
                <a:ln>
                  <a:noFill/>
                </a:ln>
                <a:solidFill>
                  <a:schemeClr val="tx1"/>
                </a:solidFill>
                <a:effectLst/>
                <a:uLnTx/>
                <a:uFillTx/>
                <a:latin typeface="+mn-lt"/>
                <a:ea typeface="+mn-ea"/>
                <a:cs typeface="+mn-cs"/>
              </a:rPr>
              <a:t>.</a:t>
            </a:r>
            <a:endParaRPr kumimoji="0" lang="fi-FI" b="0" i="0" u="none" strike="noStrike" kern="0" cap="none" spc="0" normalizeH="0" baseline="0" noProof="0" dirty="0" smtClean="0">
              <a:ln>
                <a:noFill/>
              </a:ln>
              <a:solidFill>
                <a:schemeClr val="tx1"/>
              </a:solidFill>
              <a:effectLst/>
              <a:uLnTx/>
              <a:uFillTx/>
              <a:latin typeface="+mn-lt"/>
              <a:ea typeface="+mn-ea"/>
              <a:cs typeface="+mn-cs"/>
            </a:endParaRPr>
          </a:p>
          <a:p>
            <a:pPr marL="190500" marR="0" lvl="0" indent="-190500" algn="l" defTabSz="914400" rtl="0" eaLnBrk="1" fontAlgn="base" latinLnBrk="0" hangingPunct="1">
              <a:lnSpc>
                <a:spcPct val="100000"/>
              </a:lnSpc>
              <a:spcBef>
                <a:spcPct val="20000"/>
              </a:spcBef>
              <a:spcAft>
                <a:spcPct val="0"/>
              </a:spcAft>
              <a:buClr>
                <a:srgbClr val="000099"/>
              </a:buClr>
              <a:buSzTx/>
              <a:buFont typeface="Wingdings" pitchFamily="2" charset="2"/>
              <a:buChar char="§"/>
              <a:tabLst/>
              <a:defRPr/>
            </a:pPr>
            <a:endParaRPr kumimoji="0" lang="fi-FI" sz="2000" b="0" i="0" u="none" strike="noStrike" kern="0" cap="none" spc="0" normalizeH="0" baseline="0" noProof="0" dirty="0" smtClean="0">
              <a:ln>
                <a:noFill/>
              </a:ln>
              <a:solidFill>
                <a:schemeClr val="tx1"/>
              </a:solidFill>
              <a:effectLst/>
              <a:uLnTx/>
              <a:uFillTx/>
              <a:latin typeface="+mn-lt"/>
              <a:ea typeface="+mn-ea"/>
              <a:cs typeface="+mn-cs"/>
            </a:endParaRPr>
          </a:p>
          <a:p>
            <a:pPr marL="190500" marR="0" lvl="0" indent="-190500" algn="l" defTabSz="914400" rtl="0" eaLnBrk="1" fontAlgn="base" latinLnBrk="0" hangingPunct="1">
              <a:lnSpc>
                <a:spcPct val="100000"/>
              </a:lnSpc>
              <a:spcBef>
                <a:spcPct val="20000"/>
              </a:spcBef>
              <a:spcAft>
                <a:spcPct val="0"/>
              </a:spcAft>
              <a:buClr>
                <a:srgbClr val="000099"/>
              </a:buClr>
              <a:buSzTx/>
              <a:buFontTx/>
              <a:buChar char="-"/>
              <a:tabLst/>
              <a:defRPr/>
            </a:pPr>
            <a:endParaRPr kumimoji="0" lang="en-US" sz="2000" b="1" i="0" u="none" strike="noStrike" kern="0" cap="none" spc="0" normalizeH="0" baseline="0" noProof="0" dirty="0" smtClean="0">
              <a:ln>
                <a:noFill/>
              </a:ln>
              <a:solidFill>
                <a:schemeClr val="tx1"/>
              </a:solidFill>
              <a:effectLst/>
              <a:uLnTx/>
              <a:uFillTx/>
              <a:latin typeface="+mn-lt"/>
              <a:ea typeface="+mn-ea"/>
              <a:cs typeface="+mn-cs"/>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1"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1"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666750" marR="0" lvl="1" indent="-190500" algn="l" defTabSz="914400" rtl="0" eaLnBrk="1" fontAlgn="base" latinLnBrk="0" hangingPunct="1">
              <a:lnSpc>
                <a:spcPct val="100000"/>
              </a:lnSpc>
              <a:spcBef>
                <a:spcPct val="20000"/>
              </a:spcBef>
              <a:spcAft>
                <a:spcPct val="0"/>
              </a:spcAft>
              <a:buClr>
                <a:srgbClr val="000099"/>
              </a:buClr>
              <a:buSzTx/>
              <a:buFont typeface="Wingdings" pitchFamily="2" charset="2"/>
              <a:buNone/>
              <a:tabLst/>
              <a:defRPr/>
            </a:pPr>
            <a:endParaRPr kumimoji="0" lang="fi-FI" sz="2000" b="0" i="0" u="none" strike="noStrike" kern="0" cap="none" spc="0" normalizeH="0" baseline="0" noProof="0" dirty="0" smtClean="0">
              <a:ln>
                <a:noFill/>
              </a:ln>
              <a:solidFill>
                <a:schemeClr val="tx1"/>
              </a:solidFill>
              <a:effectLst/>
              <a:uLnTx/>
              <a:uFillTx/>
              <a:latin typeface="+mn-lt"/>
            </a:endParaRPr>
          </a:p>
        </p:txBody>
      </p:sp>
      <p:sp>
        <p:nvSpPr>
          <p:cNvPr id="9" name="Slide Number Placeholder 8"/>
          <p:cNvSpPr>
            <a:spLocks noGrp="1"/>
          </p:cNvSpPr>
          <p:nvPr>
            <p:ph type="sldNum" sz="quarter" idx="12"/>
          </p:nvPr>
        </p:nvSpPr>
        <p:spPr/>
        <p:txBody>
          <a:bodyPr/>
          <a:lstStyle/>
          <a:p>
            <a:fld id="{CC4B5847-1FA8-4EAB-8786-A0336426E059}" type="slidenum">
              <a:rPr lang="fi-FI" smtClean="0"/>
              <a:pPr/>
              <a:t>63</a:t>
            </a:fld>
            <a:endParaRPr lang="fi-FI"/>
          </a:p>
        </p:txBody>
      </p:sp>
      <p:pic>
        <p:nvPicPr>
          <p:cNvPr id="4" name="Picture 1"/>
          <p:cNvPicPr>
            <a:picLocks noChangeAspect="1" noChangeArrowheads="1"/>
          </p:cNvPicPr>
          <p:nvPr/>
        </p:nvPicPr>
        <p:blipFill>
          <a:blip r:embed="rId2" cstate="email"/>
          <a:srcRect/>
          <a:stretch>
            <a:fillRect/>
          </a:stretch>
        </p:blipFill>
        <p:spPr bwMode="auto">
          <a:xfrm>
            <a:off x="459567" y="3249839"/>
            <a:ext cx="5278563" cy="3344182"/>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391605736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539552" y="404664"/>
            <a:ext cx="7489824" cy="1079500"/>
          </a:xfrm>
          <a:noFill/>
          <a:ln>
            <a:noFill/>
          </a:ln>
        </p:spPr>
        <p:txBody>
          <a:bodyPr>
            <a:normAutofit/>
          </a:bodyPr>
          <a:lstStyle/>
          <a:p>
            <a:r>
              <a:rPr lang="fi-FI" sz="3200" b="1" dirty="0" smtClean="0"/>
              <a:t>Home- ja laho-ongelmien korjauksen kannalta selvitetään</a:t>
            </a:r>
          </a:p>
        </p:txBody>
      </p:sp>
      <p:sp>
        <p:nvSpPr>
          <p:cNvPr id="7" name="Slide Number Placeholder 6"/>
          <p:cNvSpPr>
            <a:spLocks noGrp="1"/>
          </p:cNvSpPr>
          <p:nvPr>
            <p:ph type="sldNum" sz="quarter" idx="12"/>
          </p:nvPr>
        </p:nvSpPr>
        <p:spPr/>
        <p:txBody>
          <a:bodyPr/>
          <a:lstStyle/>
          <a:p>
            <a:fld id="{DB98FDB2-8C05-4A0C-9659-A6976108291A}" type="slidenum">
              <a:rPr lang="fi-FI" smtClean="0"/>
              <a:pPr/>
              <a:t>64</a:t>
            </a:fld>
            <a:endParaRPr lang="fi-FI"/>
          </a:p>
        </p:txBody>
      </p:sp>
      <p:pic>
        <p:nvPicPr>
          <p:cNvPr id="16391" name="Picture 5" descr="lattiasieni"/>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l="13481" r="13481"/>
          <a:stretch>
            <a:fillRect/>
          </a:stretch>
        </p:blipFill>
        <p:spPr>
          <a:xfrm>
            <a:off x="5287957" y="1584120"/>
            <a:ext cx="2741419" cy="32780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Rectangle 3"/>
          <p:cNvSpPr>
            <a:spLocks noGrp="1" noChangeArrowheads="1"/>
          </p:cNvSpPr>
          <p:nvPr>
            <p:ph type="body" sz="half" idx="4294967295"/>
          </p:nvPr>
        </p:nvSpPr>
        <p:spPr>
          <a:xfrm>
            <a:off x="539552" y="1584120"/>
            <a:ext cx="5113338" cy="4824412"/>
          </a:xfrm>
          <a:ln>
            <a:noFill/>
          </a:ln>
        </p:spPr>
        <p:txBody>
          <a:bodyPr>
            <a:noAutofit/>
          </a:bodyPr>
          <a:lstStyle/>
          <a:p>
            <a:r>
              <a:rPr lang="fi-FI" sz="2000" dirty="0" smtClean="0"/>
              <a:t>Sisäilman laatu ja siihen vaikuttavat tekijät</a:t>
            </a:r>
            <a:br>
              <a:rPr lang="fi-FI" sz="2000" dirty="0" smtClean="0"/>
            </a:br>
            <a:r>
              <a:rPr lang="fi-FI" sz="2000" dirty="0" smtClean="0"/>
              <a:t>- mm. ilmanvaihto, kuormituslähteet, painesuhteet, korvausilman reitit</a:t>
            </a:r>
            <a:br>
              <a:rPr lang="fi-FI" sz="2000" dirty="0" smtClean="0"/>
            </a:br>
            <a:r>
              <a:rPr lang="fi-FI" sz="2000" dirty="0" smtClean="0"/>
              <a:t>- tulisi selvittää hyvissä ajoin ennen korjausta</a:t>
            </a:r>
          </a:p>
          <a:p>
            <a:r>
              <a:rPr lang="fi-FI" sz="2000" dirty="0" smtClean="0"/>
              <a:t>Home- tai laho-ongelma</a:t>
            </a:r>
            <a:br>
              <a:rPr lang="fi-FI" sz="2000" dirty="0" smtClean="0"/>
            </a:br>
            <a:r>
              <a:rPr lang="fi-FI" sz="2000" dirty="0" smtClean="0"/>
              <a:t>- laajuus, aiheuttajat, kosteustaso ja </a:t>
            </a:r>
            <a:br>
              <a:rPr lang="fi-FI" sz="2000" dirty="0" smtClean="0"/>
            </a:br>
            <a:r>
              <a:rPr lang="fi-FI" sz="2000" dirty="0" smtClean="0"/>
              <a:t>  -lähteet</a:t>
            </a:r>
            <a:br>
              <a:rPr lang="fi-FI" sz="2000" dirty="0" smtClean="0"/>
            </a:br>
            <a:r>
              <a:rPr lang="fi-FI" sz="2000" dirty="0" smtClean="0"/>
              <a:t>- korjauksen laajuus ja toimenpiteet</a:t>
            </a:r>
            <a:br>
              <a:rPr lang="fi-FI" sz="2000" dirty="0" smtClean="0"/>
            </a:br>
            <a:r>
              <a:rPr lang="fi-FI" sz="2000" dirty="0" smtClean="0"/>
              <a:t>- korjauksen aikana tarvittavat</a:t>
            </a:r>
            <a:br>
              <a:rPr lang="fi-FI" sz="2000" dirty="0" smtClean="0"/>
            </a:br>
            <a:r>
              <a:rPr lang="fi-FI" sz="2000" dirty="0" smtClean="0"/>
              <a:t>  suojaukset</a:t>
            </a:r>
            <a:br>
              <a:rPr lang="fi-FI" sz="2000" dirty="0" smtClean="0"/>
            </a:br>
            <a:r>
              <a:rPr lang="fi-FI" sz="2000" dirty="0" smtClean="0"/>
              <a:t>- mahdolliset vaikutukset sisäilman</a:t>
            </a:r>
            <a:br>
              <a:rPr lang="fi-FI" sz="2000" dirty="0" smtClean="0"/>
            </a:br>
            <a:r>
              <a:rPr lang="fi-FI" sz="2000" dirty="0" smtClean="0"/>
              <a:t>  laatuun (partikkelit, haihtuvat aineet)</a:t>
            </a:r>
          </a:p>
        </p:txBody>
      </p:sp>
      <p:pic>
        <p:nvPicPr>
          <p:cNvPr id="16390" name="Picture 4" descr="FLEC"/>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52188" y="4373875"/>
            <a:ext cx="2439785" cy="19825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4644831"/>
      </p:ext>
    </p:extLst>
  </p:cSld>
  <p:clrMapOvr>
    <a:masterClrMapping/>
  </p:clrMapOvr>
  <p:transition spd="med">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76672"/>
            <a:ext cx="7489824" cy="1079500"/>
          </a:xfrm>
          <a:noFill/>
        </p:spPr>
        <p:txBody>
          <a:bodyPr>
            <a:noAutofit/>
          </a:bodyPr>
          <a:lstStyle/>
          <a:p>
            <a:r>
              <a:rPr lang="fi-FI" sz="2800" b="1" dirty="0" smtClean="0"/>
              <a:t>Mikrobivaurioiden havainnoinnista - pohdintaa</a:t>
            </a:r>
            <a:endParaRPr lang="fi-FI" sz="2800" b="1" dirty="0">
              <a:solidFill>
                <a:srgbClr val="FF0000"/>
              </a:solidFill>
            </a:endParaRPr>
          </a:p>
        </p:txBody>
      </p:sp>
      <p:sp>
        <p:nvSpPr>
          <p:cNvPr id="3" name="Content Placeholder 2"/>
          <p:cNvSpPr>
            <a:spLocks noGrp="1"/>
          </p:cNvSpPr>
          <p:nvPr>
            <p:ph idx="1"/>
          </p:nvPr>
        </p:nvSpPr>
        <p:spPr/>
        <p:txBody>
          <a:bodyPr>
            <a:noAutofit/>
          </a:bodyPr>
          <a:lstStyle/>
          <a:p>
            <a:pPr>
              <a:spcAft>
                <a:spcPts val="600"/>
              </a:spcAft>
            </a:pPr>
            <a:r>
              <a:rPr lang="fi-FI" sz="1600" dirty="0" smtClean="0"/>
              <a:t>Oppaita olemassa useita – lähtökohta terveys ja viihtyvyyshaitat</a:t>
            </a:r>
          </a:p>
          <a:p>
            <a:pPr>
              <a:spcAft>
                <a:spcPts val="600"/>
              </a:spcAft>
            </a:pPr>
            <a:r>
              <a:rPr lang="fi-FI" sz="1600" dirty="0" smtClean="0"/>
              <a:t>Jos ongelmien </a:t>
            </a:r>
            <a:r>
              <a:rPr lang="fi-FI" sz="1600" dirty="0"/>
              <a:t>ja vaurioiden selvittäminen alkaa </a:t>
            </a:r>
            <a:r>
              <a:rPr lang="fi-FI" sz="1600" dirty="0" smtClean="0"/>
              <a:t>sisäilman </a:t>
            </a:r>
            <a:r>
              <a:rPr lang="fi-FI" sz="1600" dirty="0"/>
              <a:t>olosuhteiden </a:t>
            </a:r>
            <a:r>
              <a:rPr lang="fi-FI" sz="1600" dirty="0" smtClean="0"/>
              <a:t>määrittämisellä </a:t>
            </a:r>
            <a:r>
              <a:rPr lang="fi-FI" sz="1600" dirty="0"/>
              <a:t>(</a:t>
            </a:r>
            <a:r>
              <a:rPr lang="fi-FI" sz="1600" dirty="0" smtClean="0"/>
              <a:t>sisäilman mikrobit), </a:t>
            </a:r>
            <a:r>
              <a:rPr lang="fi-FI" sz="1600" b="1" dirty="0" smtClean="0"/>
              <a:t>ongelmien syyt jäävät usein auki?</a:t>
            </a:r>
          </a:p>
          <a:p>
            <a:pPr>
              <a:spcAft>
                <a:spcPts val="600"/>
              </a:spcAft>
            </a:pPr>
            <a:r>
              <a:rPr lang="fi-FI" sz="1600" dirty="0"/>
              <a:t>Mikrobikasvun määrittäminen </a:t>
            </a:r>
            <a:r>
              <a:rPr lang="fi-FI" sz="1600" dirty="0" smtClean="0"/>
              <a:t>viljelyn </a:t>
            </a:r>
            <a:r>
              <a:rPr lang="fi-FI" sz="1600" dirty="0"/>
              <a:t>avulla on yleisin Suomessa käytössä oleva menetelmä </a:t>
            </a:r>
            <a:r>
              <a:rPr lang="fi-FI" sz="1600" dirty="0" smtClean="0"/>
              <a:t> </a:t>
            </a:r>
          </a:p>
          <a:p>
            <a:pPr lvl="1">
              <a:spcAft>
                <a:spcPts val="0"/>
              </a:spcAft>
            </a:pPr>
            <a:r>
              <a:rPr lang="fi-FI" sz="1400" b="1" dirty="0"/>
              <a:t>m</a:t>
            </a:r>
            <a:r>
              <a:rPr lang="fi-FI" sz="1400" b="1" dirty="0" smtClean="0"/>
              <a:t>ateriaalinäyte: pyritään arvioimaan mahdollinen kasvu </a:t>
            </a:r>
          </a:p>
          <a:p>
            <a:pPr lvl="1">
              <a:spcAft>
                <a:spcPts val="0"/>
              </a:spcAft>
            </a:pPr>
            <a:r>
              <a:rPr lang="fi-FI" sz="1400" dirty="0"/>
              <a:t>v</a:t>
            </a:r>
            <a:r>
              <a:rPr lang="fi-FI" sz="1400" dirty="0" smtClean="0"/>
              <a:t>iljelyn ohessa kannattaisi tutkia materiaalit myös mikroskoopilla? </a:t>
            </a:r>
            <a:r>
              <a:rPr lang="fi-FI" sz="1400" dirty="0"/>
              <a:t>→</a:t>
            </a:r>
            <a:r>
              <a:rPr lang="fi-FI" sz="1400" dirty="0" smtClean="0"/>
              <a:t> suhteellisen nopeasti tulos: </a:t>
            </a:r>
            <a:r>
              <a:rPr lang="fi-FI" sz="1400" b="1" dirty="0" smtClean="0"/>
              <a:t>materiaalin mikrobikasvu ja vaurioaste</a:t>
            </a:r>
            <a:endParaRPr lang="fi-FI" sz="1600" b="1" dirty="0" smtClean="0"/>
          </a:p>
          <a:p>
            <a:pPr>
              <a:spcAft>
                <a:spcPts val="0"/>
              </a:spcAft>
            </a:pPr>
            <a:r>
              <a:rPr lang="fi-FI" sz="1600" dirty="0" smtClean="0"/>
              <a:t>Pikanäytteet pinnoista teippinäytteelle ja mikroskopiaan</a:t>
            </a:r>
          </a:p>
          <a:p>
            <a:pPr lvl="1">
              <a:spcAft>
                <a:spcPts val="0"/>
              </a:spcAft>
            </a:pPr>
            <a:r>
              <a:rPr lang="fi-FI" sz="1400" b="1" dirty="0" smtClean="0"/>
              <a:t>alustava tulos nopeasti tilanteesta – ei tarvitse aina odotella viljelytulosta</a:t>
            </a:r>
          </a:p>
          <a:p>
            <a:pPr>
              <a:spcAft>
                <a:spcPts val="600"/>
              </a:spcAft>
            </a:pPr>
            <a:r>
              <a:rPr lang="fi-FI" sz="1600" dirty="0" smtClean="0"/>
              <a:t>Ovatko tulevaisuudessa uudet menetelmät yhdistelmiä: pikamenetelmät, viljelyt ja molekyylibiologiaa – </a:t>
            </a:r>
            <a:r>
              <a:rPr lang="fi-FI" sz="1600" b="1" dirty="0" smtClean="0"/>
              <a:t>kustannukset hyvä muistaa</a:t>
            </a:r>
          </a:p>
          <a:p>
            <a:pPr>
              <a:spcAft>
                <a:spcPts val="600"/>
              </a:spcAft>
            </a:pPr>
            <a:r>
              <a:rPr lang="fi-FI" sz="1600" dirty="0" smtClean="0"/>
              <a:t>Toksisuusanalyysit  </a:t>
            </a:r>
            <a:r>
              <a:rPr lang="fi-FI" sz="1600" b="1" dirty="0" smtClean="0"/>
              <a:t>– hyöty korjausten toteutuksen kannalta? </a:t>
            </a:r>
            <a:endParaRPr lang="fi-FI" sz="1600" b="1" dirty="0"/>
          </a:p>
        </p:txBody>
      </p:sp>
      <p:sp>
        <p:nvSpPr>
          <p:cNvPr id="5" name="Slide Number Placeholder 4"/>
          <p:cNvSpPr>
            <a:spLocks noGrp="1"/>
          </p:cNvSpPr>
          <p:nvPr>
            <p:ph type="sldNum" sz="quarter" idx="12"/>
          </p:nvPr>
        </p:nvSpPr>
        <p:spPr/>
        <p:txBody>
          <a:bodyPr/>
          <a:lstStyle/>
          <a:p>
            <a:fld id="{CC4B5847-1FA8-4EAB-8786-A0336426E059}" type="slidenum">
              <a:rPr lang="fi-FI" smtClean="0"/>
              <a:pPr/>
              <a:t>65</a:t>
            </a:fld>
            <a:endParaRPr lang="fi-FI"/>
          </a:p>
        </p:txBody>
      </p:sp>
    </p:spTree>
    <p:extLst>
      <p:ext uri="{BB962C8B-B14F-4D97-AF65-F5344CB8AC3E}">
        <p14:creationId xmlns:p14="http://schemas.microsoft.com/office/powerpoint/2010/main" val="229397588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251520" y="260648"/>
            <a:ext cx="8892480" cy="83949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90000"/>
          </a:bodyPr>
          <a:lstStyle/>
          <a:p>
            <a:r>
              <a:rPr lang="en-GB" sz="2800" b="1" dirty="0" err="1" smtClean="0"/>
              <a:t>Rakenteiden</a:t>
            </a:r>
            <a:r>
              <a:rPr lang="en-GB" sz="2800" b="1" dirty="0" smtClean="0"/>
              <a:t> </a:t>
            </a:r>
            <a:r>
              <a:rPr lang="en-GB" sz="2800" b="1" dirty="0" err="1" smtClean="0"/>
              <a:t>ja</a:t>
            </a:r>
            <a:r>
              <a:rPr lang="en-GB" sz="2800" b="1" dirty="0" smtClean="0"/>
              <a:t> </a:t>
            </a:r>
            <a:r>
              <a:rPr lang="en-GB" sz="2800" b="1" dirty="0" err="1" smtClean="0"/>
              <a:t>materiaalien</a:t>
            </a:r>
            <a:r>
              <a:rPr lang="en-GB" sz="2800" b="1" dirty="0" smtClean="0"/>
              <a:t> </a:t>
            </a:r>
            <a:r>
              <a:rPr lang="en-GB" sz="2800" b="1" dirty="0" err="1" smtClean="0"/>
              <a:t>kosteuden</a:t>
            </a:r>
            <a:r>
              <a:rPr lang="en-GB" sz="2800" b="1" dirty="0" smtClean="0"/>
              <a:t> </a:t>
            </a:r>
            <a:r>
              <a:rPr lang="en-GB" sz="2800" b="1" dirty="0" err="1"/>
              <a:t>määritys</a:t>
            </a:r>
            <a:r>
              <a:rPr lang="en-GB" sz="2800" b="1" dirty="0"/>
              <a:t> </a:t>
            </a:r>
            <a:r>
              <a:rPr lang="en-GB" sz="2800" b="1" dirty="0" err="1"/>
              <a:t>ja</a:t>
            </a:r>
            <a:r>
              <a:rPr lang="en-GB" sz="2800" b="1" dirty="0"/>
              <a:t> </a:t>
            </a:r>
            <a:r>
              <a:rPr lang="en-GB" sz="2800" b="1" dirty="0" err="1" smtClean="0"/>
              <a:t>mittaus</a:t>
            </a:r>
            <a:r>
              <a:rPr lang="en-GB" sz="2800" b="1" dirty="0" smtClean="0"/>
              <a:t> </a:t>
            </a:r>
            <a:r>
              <a:rPr lang="en-GB" sz="2800" dirty="0" smtClean="0"/>
              <a:t>- </a:t>
            </a:r>
            <a:r>
              <a:rPr lang="en-GB" sz="2800" dirty="0" err="1" smtClean="0"/>
              <a:t>eri</a:t>
            </a:r>
            <a:r>
              <a:rPr lang="en-GB" sz="2800" dirty="0" smtClean="0"/>
              <a:t> </a:t>
            </a:r>
            <a:r>
              <a:rPr lang="en-GB" sz="2800" dirty="0" err="1" smtClean="0"/>
              <a:t>menetelmien</a:t>
            </a:r>
            <a:r>
              <a:rPr lang="en-GB" sz="2800" dirty="0" smtClean="0"/>
              <a:t> </a:t>
            </a:r>
            <a:r>
              <a:rPr lang="en-GB" sz="2800" dirty="0" err="1" smtClean="0"/>
              <a:t>edut</a:t>
            </a:r>
            <a:r>
              <a:rPr lang="en-GB" sz="2800" dirty="0" smtClean="0"/>
              <a:t> </a:t>
            </a:r>
            <a:r>
              <a:rPr lang="en-GB" sz="2800" dirty="0" err="1" smtClean="0"/>
              <a:t>ja</a:t>
            </a:r>
            <a:r>
              <a:rPr lang="en-GB" sz="2800" dirty="0" smtClean="0"/>
              <a:t> </a:t>
            </a:r>
            <a:r>
              <a:rPr lang="en-GB" sz="2800" dirty="0" err="1" smtClean="0"/>
              <a:t>haitat</a:t>
            </a:r>
            <a:r>
              <a:rPr lang="en-GB" sz="2800" dirty="0" smtClean="0"/>
              <a:t> </a:t>
            </a:r>
            <a:endParaRPr lang="en-GB" sz="2800" b="1" dirty="0">
              <a:solidFill>
                <a:srgbClr val="FF0000"/>
              </a:solidFill>
            </a:endParaRPr>
          </a:p>
        </p:txBody>
      </p:sp>
      <p:graphicFrame>
        <p:nvGraphicFramePr>
          <p:cNvPr id="283651" name="Object 3">
            <a:hlinkClick r:id="" action="ppaction://ole?verb=0"/>
          </p:cNvPr>
          <p:cNvGraphicFramePr>
            <a:graphicFrameLocks/>
          </p:cNvGraphicFramePr>
          <p:nvPr>
            <p:extLst>
              <p:ext uri="{D42A27DB-BD31-4B8C-83A1-F6EECF244321}">
                <p14:modId xmlns:p14="http://schemas.microsoft.com/office/powerpoint/2010/main" val="1410808788"/>
              </p:ext>
            </p:extLst>
          </p:nvPr>
        </p:nvGraphicFramePr>
        <p:xfrm>
          <a:off x="299243" y="1327767"/>
          <a:ext cx="8269288" cy="4643438"/>
        </p:xfrm>
        <a:graphic>
          <a:graphicData uri="http://schemas.openxmlformats.org/presentationml/2006/ole">
            <mc:AlternateContent xmlns:mc="http://schemas.openxmlformats.org/markup-compatibility/2006">
              <mc:Choice xmlns:v="urn:schemas-microsoft-com:vml" Requires="v">
                <p:oleObj spid="_x0000_s5143" name="Document" r:id="rId4" imgW="9003654" imgH="5099988" progId="Word.Document.8">
                  <p:embed/>
                </p:oleObj>
              </mc:Choice>
              <mc:Fallback>
                <p:oleObj name="Document" r:id="rId4" imgW="9003654" imgH="5099988" progId="Word.Document.8">
                  <p:embed/>
                  <p:pic>
                    <p:nvPicPr>
                      <p:cNvPr id="0" name=""/>
                      <p:cNvPicPr>
                        <a:picLocks noChangeArrowheads="1"/>
                      </p:cNvPicPr>
                      <p:nvPr/>
                    </p:nvPicPr>
                    <p:blipFill>
                      <a:blip r:embed="rId5"/>
                      <a:srcRect/>
                      <a:stretch>
                        <a:fillRect/>
                      </a:stretch>
                    </p:blipFill>
                    <p:spPr bwMode="auto">
                      <a:xfrm>
                        <a:off x="299243" y="1327767"/>
                        <a:ext cx="8269288" cy="46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1"/>
          </p:nvPr>
        </p:nvSpPr>
        <p:spPr/>
        <p:txBody>
          <a:bodyPr/>
          <a:lstStyle/>
          <a:p>
            <a:fld id="{19BE5E47-4768-4715-90A0-8E7BD70B5B85}" type="slidenum">
              <a:rPr lang="fi-FI" smtClean="0"/>
              <a:pPr/>
              <a:t>66</a:t>
            </a:fld>
            <a:endParaRPr lang="fi-FI"/>
          </a:p>
        </p:txBody>
      </p:sp>
      <p:sp>
        <p:nvSpPr>
          <p:cNvPr id="7" name="Slide Number Placeholder 34"/>
          <p:cNvSpPr txBox="1">
            <a:spLocks/>
          </p:cNvSpPr>
          <p:nvPr/>
        </p:nvSpPr>
        <p:spPr>
          <a:xfrm>
            <a:off x="8316912" y="6198834"/>
            <a:ext cx="503238"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fld id="{CC4B5847-1FA8-4EAB-8786-A0336426E059}" type="slidenum">
              <a:rPr kumimoji="0" lang="fi-FI" sz="800" b="0" i="0" u="none" strike="noStrike" kern="1200" cap="none" spc="0" normalizeH="0" baseline="0" noProof="0" smtClean="0">
                <a:ln>
                  <a:noFill/>
                </a:ln>
                <a:solidFill>
                  <a:srgbClr val="FF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fi-FI" sz="800" b="0" i="0" u="none" strike="noStrike" kern="1200" cap="none" spc="0" normalizeH="0" baseline="0" noProof="0" dirty="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1916208279"/>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95536" y="260648"/>
            <a:ext cx="8748464" cy="648072"/>
          </a:xfrm>
          <a:noFill/>
        </p:spPr>
        <p:txBody>
          <a:bodyPr>
            <a:normAutofit/>
          </a:bodyPr>
          <a:lstStyle/>
          <a:p>
            <a:pPr eaLnBrk="1" hangingPunct="1"/>
            <a:r>
              <a:rPr lang="fi-FI" b="1" dirty="0" smtClean="0"/>
              <a:t>Mikrobikasvun osoittaminen materiaaleista</a:t>
            </a:r>
            <a:endParaRPr lang="fi-FI" b="1" dirty="0" smtClean="0">
              <a:solidFill>
                <a:srgbClr val="C00000"/>
              </a:solidFill>
            </a:endParaRPr>
          </a:p>
        </p:txBody>
      </p:sp>
      <p:sp>
        <p:nvSpPr>
          <p:cNvPr id="12291" name="TextBox 3"/>
          <p:cNvSpPr txBox="1">
            <a:spLocks noChangeArrowheads="1"/>
          </p:cNvSpPr>
          <p:nvPr/>
        </p:nvSpPr>
        <p:spPr bwMode="auto">
          <a:xfrm>
            <a:off x="179512" y="1196752"/>
            <a:ext cx="2659674"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Teippinäyte pinnasta tai materiaalinäyte </a:t>
            </a:r>
            <a:r>
              <a:rPr lang="fi-FI" sz="1600" dirty="0" smtClean="0">
                <a:sym typeface="Wingdings" panose="05000000000000000000" pitchFamily="2" charset="2"/>
              </a:rPr>
              <a:t> </a:t>
            </a:r>
            <a:r>
              <a:rPr lang="fi-FI" sz="1600" dirty="0" smtClean="0"/>
              <a:t>mikroskooppitutkimus</a:t>
            </a:r>
            <a:endParaRPr lang="fi-FI" sz="1600" dirty="0"/>
          </a:p>
        </p:txBody>
      </p:sp>
      <p:sp>
        <p:nvSpPr>
          <p:cNvPr id="12292" name="TextBox 4"/>
          <p:cNvSpPr txBox="1">
            <a:spLocks noChangeArrowheads="1"/>
          </p:cNvSpPr>
          <p:nvPr/>
        </p:nvSpPr>
        <p:spPr bwMode="auto">
          <a:xfrm>
            <a:off x="2843808" y="1196752"/>
            <a:ext cx="2736304"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Nopea ja selkeä tulos kasvusta ja materiaalin kunnosta (vika / vaurio)</a:t>
            </a:r>
          </a:p>
        </p:txBody>
      </p:sp>
      <p:pic>
        <p:nvPicPr>
          <p:cNvPr id="1229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124744"/>
            <a:ext cx="106533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7"/>
          <p:cNvSpPr txBox="1">
            <a:spLocks noChangeArrowheads="1"/>
          </p:cNvSpPr>
          <p:nvPr/>
        </p:nvSpPr>
        <p:spPr bwMode="auto">
          <a:xfrm>
            <a:off x="179512" y="2420888"/>
            <a:ext cx="2659674"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Teippinäyte pinnasta tai materiaalinäyte </a:t>
            </a:r>
            <a:r>
              <a:rPr lang="fi-FI" sz="1600" dirty="0" smtClean="0">
                <a:sym typeface="Wingdings" panose="05000000000000000000" pitchFamily="2" charset="2"/>
              </a:rPr>
              <a:t></a:t>
            </a:r>
            <a:r>
              <a:rPr lang="fi-FI" sz="1600" dirty="0" smtClean="0"/>
              <a:t> </a:t>
            </a:r>
            <a:r>
              <a:rPr lang="fi-FI" sz="1600" dirty="0"/>
              <a:t>viljelytutkimus</a:t>
            </a:r>
          </a:p>
        </p:txBody>
      </p:sp>
      <p:sp>
        <p:nvSpPr>
          <p:cNvPr id="12295" name="TextBox 8"/>
          <p:cNvSpPr txBox="1">
            <a:spLocks noChangeArrowheads="1"/>
          </p:cNvSpPr>
          <p:nvPr/>
        </p:nvSpPr>
        <p:spPr bwMode="auto">
          <a:xfrm>
            <a:off x="2843808" y="2420888"/>
            <a:ext cx="2592288"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Tulos mahdollisesta kasvusta ja lajistosta, suoraviljely / laimennos</a:t>
            </a:r>
          </a:p>
        </p:txBody>
      </p:sp>
      <p:pic>
        <p:nvPicPr>
          <p:cNvPr id="1229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4724" y="2426260"/>
            <a:ext cx="1126880" cy="98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7" name="TextBox 10"/>
          <p:cNvSpPr txBox="1">
            <a:spLocks noChangeArrowheads="1"/>
          </p:cNvSpPr>
          <p:nvPr/>
        </p:nvSpPr>
        <p:spPr bwMode="auto">
          <a:xfrm>
            <a:off x="447006" y="5054525"/>
            <a:ext cx="1820738"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Materiaalinäyte </a:t>
            </a:r>
            <a:r>
              <a:rPr lang="fi-FI" sz="1600" dirty="0" smtClean="0">
                <a:sym typeface="Wingdings" panose="05000000000000000000" pitchFamily="2" charset="2"/>
              </a:rPr>
              <a:t></a:t>
            </a:r>
            <a:r>
              <a:rPr lang="fi-FI" sz="1600" dirty="0" smtClean="0"/>
              <a:t> mikroskooppi-tutkimus</a:t>
            </a:r>
            <a:endParaRPr lang="fi-FI" sz="1600" dirty="0"/>
          </a:p>
        </p:txBody>
      </p:sp>
      <p:sp>
        <p:nvSpPr>
          <p:cNvPr id="12298" name="TextBox 11"/>
          <p:cNvSpPr txBox="1">
            <a:spLocks noChangeArrowheads="1"/>
          </p:cNvSpPr>
          <p:nvPr/>
        </p:nvSpPr>
        <p:spPr bwMode="auto">
          <a:xfrm>
            <a:off x="2434020" y="4928034"/>
            <a:ext cx="2834776" cy="107721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Tulos mahdollisesta lahoviasta ja lahon aiheuttajasta (lahottajasieni / </a:t>
            </a:r>
            <a:r>
              <a:rPr lang="fi-FI" sz="1600" dirty="0" smtClean="0"/>
              <a:t>lattiasieni</a:t>
            </a:r>
            <a:r>
              <a:rPr lang="fi-FI" sz="1600" dirty="0"/>
              <a:t>)</a:t>
            </a:r>
          </a:p>
        </p:txBody>
      </p:sp>
      <p:sp>
        <p:nvSpPr>
          <p:cNvPr id="12299" name="TextBox 12"/>
          <p:cNvSpPr txBox="1">
            <a:spLocks noChangeArrowheads="1"/>
          </p:cNvSpPr>
          <p:nvPr/>
        </p:nvSpPr>
        <p:spPr bwMode="auto">
          <a:xfrm>
            <a:off x="179512" y="3573016"/>
            <a:ext cx="2659674"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Kontaktimalja tai kalvoalustanäyte  pinnasta </a:t>
            </a:r>
            <a:r>
              <a:rPr lang="fi-FI" sz="1600" dirty="0" smtClean="0">
                <a:sym typeface="Wingdings" panose="05000000000000000000" pitchFamily="2" charset="2"/>
              </a:rPr>
              <a:t></a:t>
            </a:r>
            <a:r>
              <a:rPr lang="fi-FI" sz="1600" dirty="0" smtClean="0"/>
              <a:t> </a:t>
            </a:r>
            <a:r>
              <a:rPr lang="fi-FI" sz="1600" dirty="0"/>
              <a:t>viljelytutkimus</a:t>
            </a:r>
          </a:p>
        </p:txBody>
      </p:sp>
      <p:sp>
        <p:nvSpPr>
          <p:cNvPr id="12300" name="TextBox 13"/>
          <p:cNvSpPr txBox="1">
            <a:spLocks noChangeArrowheads="1"/>
          </p:cNvSpPr>
          <p:nvPr/>
        </p:nvSpPr>
        <p:spPr bwMode="auto">
          <a:xfrm>
            <a:off x="2843808" y="3573016"/>
            <a:ext cx="2592288"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Tulos mahdollisesta kasvusta ja lajistosta, suoraviljely / laimennos</a:t>
            </a:r>
          </a:p>
        </p:txBody>
      </p:sp>
      <p:pic>
        <p:nvPicPr>
          <p:cNvPr id="1230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5653" t="8778" r="6882" b="5424"/>
          <a:stretch>
            <a:fillRect/>
          </a:stretch>
        </p:blipFill>
        <p:spPr bwMode="auto">
          <a:xfrm>
            <a:off x="5895275" y="5021303"/>
            <a:ext cx="132470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8418" y="5047233"/>
            <a:ext cx="716574"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303" name="Object 16"/>
          <p:cNvGraphicFramePr>
            <a:graphicFrameLocks noChangeAspect="1"/>
          </p:cNvGraphicFramePr>
          <p:nvPr/>
        </p:nvGraphicFramePr>
        <p:xfrm>
          <a:off x="7596336" y="1124744"/>
          <a:ext cx="1260231" cy="1020763"/>
        </p:xfrm>
        <a:graphic>
          <a:graphicData uri="http://schemas.openxmlformats.org/presentationml/2006/ole">
            <mc:AlternateContent xmlns:mc="http://schemas.openxmlformats.org/markup-compatibility/2006">
              <mc:Choice xmlns:v="urn:schemas-microsoft-com:vml" Requires="v">
                <p:oleObj spid="_x0000_s6168" name="Document" r:id="rId7" imgW="2082417" imgH="1561240" progId="Word.Document.8">
                  <p:embed/>
                </p:oleObj>
              </mc:Choice>
              <mc:Fallback>
                <p:oleObj name="Document" r:id="rId7" imgW="2082417" imgH="156124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336" y="1124744"/>
                        <a:ext cx="1260231" cy="1020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304" name="Picture 18"/>
          <p:cNvPicPr>
            <a:picLocks noChangeAspect="1" noChangeArrowheads="1"/>
          </p:cNvPicPr>
          <p:nvPr/>
        </p:nvPicPr>
        <p:blipFill>
          <a:blip r:embed="rId9" cstate="print">
            <a:extLst>
              <a:ext uri="{28A0092B-C50C-407E-A947-70E740481C1C}">
                <a14:useLocalDpi xmlns:a14="http://schemas.microsoft.com/office/drawing/2010/main" val="0"/>
              </a:ext>
            </a:extLst>
          </a:blip>
          <a:srcRect b="3986"/>
          <a:stretch>
            <a:fillRect/>
          </a:stretch>
        </p:blipFill>
        <p:spPr bwMode="auto">
          <a:xfrm>
            <a:off x="5652120" y="1124744"/>
            <a:ext cx="1273419"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028" descr="PIC0000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328" y="4869160"/>
            <a:ext cx="1462454"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99083" y="5324041"/>
            <a:ext cx="1329104"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8" name="Picture 2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49802" y="3513411"/>
            <a:ext cx="1261215" cy="95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9" name="Rectangle 22"/>
          <p:cNvSpPr>
            <a:spLocks noChangeArrowheads="1"/>
          </p:cNvSpPr>
          <p:nvPr/>
        </p:nvSpPr>
        <p:spPr bwMode="auto">
          <a:xfrm>
            <a:off x="81594" y="1052736"/>
            <a:ext cx="8943243" cy="1224136"/>
          </a:xfrm>
          <a:prstGeom prst="rect">
            <a:avLst/>
          </a:prstGeom>
          <a:noFill/>
          <a:ln w="38100"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i-FI">
              <a:solidFill>
                <a:schemeClr val="accent6">
                  <a:lumMod val="50000"/>
                </a:schemeClr>
              </a:solidFill>
            </a:endParaRPr>
          </a:p>
        </p:txBody>
      </p:sp>
      <p:sp>
        <p:nvSpPr>
          <p:cNvPr id="12310" name="Rectangle 23"/>
          <p:cNvSpPr>
            <a:spLocks noChangeArrowheads="1"/>
          </p:cNvSpPr>
          <p:nvPr/>
        </p:nvSpPr>
        <p:spPr bwMode="auto">
          <a:xfrm>
            <a:off x="93162" y="4881563"/>
            <a:ext cx="8943243" cy="165618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i-FI"/>
          </a:p>
        </p:txBody>
      </p:sp>
      <p:sp>
        <p:nvSpPr>
          <p:cNvPr id="12311" name="TextBox 24"/>
          <p:cNvSpPr txBox="1">
            <a:spLocks noChangeArrowheads="1"/>
          </p:cNvSpPr>
          <p:nvPr/>
        </p:nvSpPr>
        <p:spPr bwMode="auto">
          <a:xfrm>
            <a:off x="5508104" y="3566930"/>
            <a:ext cx="2145455"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Raja-arvot: </a:t>
            </a:r>
            <a:r>
              <a:rPr lang="fi-FI" sz="1600" dirty="0" smtClean="0"/>
              <a:t>Asumisterveysohje Sisäilmaopas</a:t>
            </a:r>
            <a:endParaRPr lang="fi-FI" sz="1600" dirty="0"/>
          </a:p>
        </p:txBody>
      </p:sp>
      <p:sp>
        <p:nvSpPr>
          <p:cNvPr id="12307" name="TextBox 20"/>
          <p:cNvSpPr txBox="1">
            <a:spLocks noChangeArrowheads="1"/>
          </p:cNvSpPr>
          <p:nvPr/>
        </p:nvSpPr>
        <p:spPr bwMode="auto">
          <a:xfrm>
            <a:off x="6660232" y="2420888"/>
            <a:ext cx="2345668" cy="830997"/>
          </a:xfrm>
          <a:prstGeom prst="rect">
            <a:avLst/>
          </a:prstGeom>
          <a:solidFill>
            <a:schemeClr val="bg1"/>
          </a:solidFill>
          <a:ln w="9525">
            <a:solidFill>
              <a:srgbClr val="002060"/>
            </a:solidFill>
            <a:miter lim="800000"/>
            <a:headEnd/>
            <a:tailEnd/>
          </a:ln>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Materiaalinäyte </a:t>
            </a:r>
            <a:r>
              <a:rPr lang="fi-FI" sz="1600" dirty="0" smtClean="0">
                <a:sym typeface="Wingdings" panose="05000000000000000000" pitchFamily="2" charset="2"/>
              </a:rPr>
              <a:t></a:t>
            </a:r>
            <a:r>
              <a:rPr lang="fi-FI" sz="1600" dirty="0" smtClean="0"/>
              <a:t> </a:t>
            </a:r>
            <a:r>
              <a:rPr lang="fi-FI" sz="1600" dirty="0"/>
              <a:t>PCR / </a:t>
            </a:r>
            <a:r>
              <a:rPr lang="fi-FI" sz="1600" dirty="0" smtClean="0"/>
              <a:t>DGGE analyysi</a:t>
            </a:r>
            <a:endParaRPr lang="fi-FI" sz="1600" dirty="0"/>
          </a:p>
          <a:p>
            <a:r>
              <a:rPr lang="fi-FI" sz="1600" dirty="0"/>
              <a:t>Lajit ja eliöyhteisöt</a:t>
            </a:r>
          </a:p>
        </p:txBody>
      </p:sp>
      <p:sp>
        <p:nvSpPr>
          <p:cNvPr id="25"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67</a:t>
            </a:fld>
            <a:endParaRPr lang="fi-FI"/>
          </a:p>
        </p:txBody>
      </p:sp>
    </p:spTree>
    <p:extLst>
      <p:ext uri="{BB962C8B-B14F-4D97-AF65-F5344CB8AC3E}">
        <p14:creationId xmlns:p14="http://schemas.microsoft.com/office/powerpoint/2010/main" val="192890637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796538" y="333276"/>
            <a:ext cx="7489824" cy="10795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r>
              <a:rPr lang="en-GB" sz="2800" dirty="0" err="1" smtClean="0"/>
              <a:t>Muut</a:t>
            </a:r>
            <a:r>
              <a:rPr lang="en-GB" sz="2800" dirty="0" smtClean="0"/>
              <a:t> </a:t>
            </a:r>
            <a:r>
              <a:rPr lang="en-GB" sz="2800" dirty="0" err="1" smtClean="0"/>
              <a:t>menetelmät</a:t>
            </a:r>
            <a:r>
              <a:rPr lang="en-GB" sz="2800" dirty="0" smtClean="0"/>
              <a:t> </a:t>
            </a:r>
            <a:r>
              <a:rPr lang="en-GB" sz="2800" dirty="0" err="1" smtClean="0"/>
              <a:t>ja</a:t>
            </a:r>
            <a:r>
              <a:rPr lang="en-GB" sz="2800" dirty="0" smtClean="0"/>
              <a:t> </a:t>
            </a:r>
            <a:r>
              <a:rPr lang="en-GB" sz="2800" dirty="0" err="1" smtClean="0"/>
              <a:t>analyysit</a:t>
            </a:r>
            <a:r>
              <a:rPr lang="en-GB" sz="2800" dirty="0" smtClean="0"/>
              <a:t> </a:t>
            </a:r>
            <a:r>
              <a:rPr lang="en-GB" sz="2800" dirty="0" err="1" smtClean="0"/>
              <a:t>homeen</a:t>
            </a:r>
            <a:r>
              <a:rPr lang="en-GB" sz="2800" dirty="0" smtClean="0"/>
              <a:t> </a:t>
            </a:r>
            <a:r>
              <a:rPr lang="en-GB" sz="2800" dirty="0" err="1" smtClean="0"/>
              <a:t>määritykseen</a:t>
            </a:r>
            <a:endParaRPr lang="en-GB" sz="2800" dirty="0">
              <a:solidFill>
                <a:srgbClr val="FF0000"/>
              </a:solidFill>
            </a:endParaRPr>
          </a:p>
        </p:txBody>
      </p:sp>
      <p:sp>
        <p:nvSpPr>
          <p:cNvPr id="5" name="Slide Number Placeholder 4"/>
          <p:cNvSpPr>
            <a:spLocks noGrp="1"/>
          </p:cNvSpPr>
          <p:nvPr>
            <p:ph type="sldNum" sz="quarter" idx="12"/>
          </p:nvPr>
        </p:nvSpPr>
        <p:spPr/>
        <p:txBody>
          <a:bodyPr/>
          <a:lstStyle/>
          <a:p>
            <a:fld id="{19BE5E47-4768-4715-90A0-8E7BD70B5B85}" type="slidenum">
              <a:rPr lang="fi-FI" smtClean="0"/>
              <a:pPr/>
              <a:t>68</a:t>
            </a:fld>
            <a:endParaRPr lang="fi-FI"/>
          </a:p>
        </p:txBody>
      </p:sp>
      <p:graphicFrame>
        <p:nvGraphicFramePr>
          <p:cNvPr id="289795" name="Object 3">
            <a:hlinkClick r:id="" action="ppaction://ole?verb=0"/>
          </p:cNvPr>
          <p:cNvGraphicFramePr>
            <a:graphicFrameLocks/>
          </p:cNvGraphicFramePr>
          <p:nvPr>
            <p:extLst>
              <p:ext uri="{D42A27DB-BD31-4B8C-83A1-F6EECF244321}">
                <p14:modId xmlns:p14="http://schemas.microsoft.com/office/powerpoint/2010/main" val="2139369947"/>
              </p:ext>
            </p:extLst>
          </p:nvPr>
        </p:nvGraphicFramePr>
        <p:xfrm>
          <a:off x="771525" y="1565275"/>
          <a:ext cx="8148638" cy="4114800"/>
        </p:xfrm>
        <a:graphic>
          <a:graphicData uri="http://schemas.openxmlformats.org/presentationml/2006/ole">
            <mc:AlternateContent xmlns:mc="http://schemas.openxmlformats.org/markup-compatibility/2006">
              <mc:Choice xmlns:v="urn:schemas-microsoft-com:vml" Requires="v">
                <p:oleObj spid="_x0000_s7191" name="Document" r:id="rId4" imgW="9005096" imgH="4556163" progId="Word.Document.8">
                  <p:embed/>
                </p:oleObj>
              </mc:Choice>
              <mc:Fallback>
                <p:oleObj name="Document" r:id="rId4" imgW="9005096" imgH="4556163" progId="Word.Document.8">
                  <p:embed/>
                  <p:pic>
                    <p:nvPicPr>
                      <p:cNvPr id="0" name=""/>
                      <p:cNvPicPr>
                        <a:picLocks noChangeArrowheads="1"/>
                      </p:cNvPicPr>
                      <p:nvPr/>
                    </p:nvPicPr>
                    <p:blipFill>
                      <a:blip r:embed="rId5"/>
                      <a:srcRect/>
                      <a:stretch>
                        <a:fillRect/>
                      </a:stretch>
                    </p:blipFill>
                    <p:spPr bwMode="auto">
                      <a:xfrm>
                        <a:off x="771525" y="1565275"/>
                        <a:ext cx="81486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15122335"/>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539552" y="692696"/>
            <a:ext cx="8820472" cy="864096"/>
          </a:xfrm>
          <a:noFill/>
        </p:spPr>
        <p:txBody>
          <a:bodyPr>
            <a:noAutofit/>
          </a:bodyPr>
          <a:lstStyle/>
          <a:p>
            <a:r>
              <a:rPr lang="fi-FI" sz="2800" b="1" dirty="0" smtClean="0"/>
              <a:t>Kosteus-, home ja laho-ongelman tunnistamisen käytännön ongelmia (1)</a:t>
            </a:r>
            <a:endParaRPr lang="en-GB" sz="2800" b="1" dirty="0" smtClean="0"/>
          </a:p>
        </p:txBody>
      </p:sp>
      <p:sp>
        <p:nvSpPr>
          <p:cNvPr id="17413" name="Rectangle 3"/>
          <p:cNvSpPr>
            <a:spLocks noGrp="1" noChangeArrowheads="1"/>
          </p:cNvSpPr>
          <p:nvPr>
            <p:ph type="body" idx="1"/>
          </p:nvPr>
        </p:nvSpPr>
        <p:spPr>
          <a:xfrm>
            <a:off x="467544" y="1628800"/>
            <a:ext cx="8424862" cy="5112636"/>
          </a:xfrm>
        </p:spPr>
        <p:txBody>
          <a:bodyPr>
            <a:normAutofit/>
          </a:bodyPr>
          <a:lstStyle/>
          <a:p>
            <a:r>
              <a:rPr lang="fi-FI" b="1" dirty="0" smtClean="0"/>
              <a:t>Homeet / bakteerit</a:t>
            </a:r>
          </a:p>
          <a:p>
            <a:pPr lvl="1"/>
            <a:r>
              <a:rPr lang="fi-FI" dirty="0" smtClean="0"/>
              <a:t>Tunnistus vaatii mikrobiologista osaamista - tulosten soveltaminen  rakennusalan osaamista -&gt; </a:t>
            </a:r>
            <a:r>
              <a:rPr lang="fi-FI" b="1" dirty="0" smtClean="0"/>
              <a:t>erotettava vika, vaurio ja ongelma</a:t>
            </a:r>
          </a:p>
          <a:p>
            <a:pPr lvl="1"/>
            <a:r>
              <a:rPr lang="fi-FI" dirty="0" smtClean="0">
                <a:solidFill>
                  <a:schemeClr val="accent2"/>
                </a:solidFill>
              </a:rPr>
              <a:t>Mittaustarkkuus sovitettava käytännön tarpeisiin</a:t>
            </a:r>
            <a:br>
              <a:rPr lang="fi-FI" dirty="0" smtClean="0">
                <a:solidFill>
                  <a:schemeClr val="accent2"/>
                </a:solidFill>
              </a:rPr>
            </a:br>
            <a:r>
              <a:rPr lang="fi-FI" dirty="0" smtClean="0">
                <a:solidFill>
                  <a:schemeClr val="accent2"/>
                </a:solidFill>
              </a:rPr>
              <a:t>Pienestä homepisteestä voidaan saada tuhansia partikkeleita </a:t>
            </a:r>
            <a:r>
              <a:rPr lang="fi-FI" b="1" dirty="0" smtClean="0">
                <a:solidFill>
                  <a:srgbClr val="C00000"/>
                </a:solidFill>
              </a:rPr>
              <a:t/>
            </a:r>
            <a:br>
              <a:rPr lang="fi-FI" b="1" dirty="0" smtClean="0">
                <a:solidFill>
                  <a:srgbClr val="C00000"/>
                </a:solidFill>
              </a:rPr>
            </a:br>
            <a:endParaRPr lang="fi-FI" b="1" dirty="0" smtClean="0">
              <a:solidFill>
                <a:srgbClr val="C00000"/>
              </a:solidFill>
            </a:endParaRPr>
          </a:p>
          <a:p>
            <a:r>
              <a:rPr lang="fi-FI" b="1" dirty="0" smtClean="0"/>
              <a:t>Kosteusvaurion indikaattorilajit</a:t>
            </a:r>
          </a:p>
          <a:p>
            <a:pPr lvl="1"/>
            <a:r>
              <a:rPr lang="fi-FI" dirty="0" smtClean="0"/>
              <a:t>Suurta kosteutta vaativat lajit (mm. </a:t>
            </a:r>
            <a:r>
              <a:rPr lang="fi-FI" i="1" dirty="0" err="1" smtClean="0"/>
              <a:t>Chaetomium</a:t>
            </a:r>
            <a:r>
              <a:rPr lang="fi-FI" dirty="0" smtClean="0"/>
              <a:t>, sädesienet), valikoima osin keinotekoinen, osa voi aiheuttaa myös lahoa</a:t>
            </a:r>
            <a:br>
              <a:rPr lang="fi-FI" dirty="0" smtClean="0"/>
            </a:br>
            <a:endParaRPr lang="fi-FI" dirty="0" smtClean="0"/>
          </a:p>
          <a:p>
            <a:pPr lvl="1"/>
            <a:r>
              <a:rPr lang="fi-FI" dirty="0" smtClean="0"/>
              <a:t>Lahovikaan liittyy usein homeita, bakteereja sekä myös hyönteisiä</a:t>
            </a:r>
          </a:p>
          <a:p>
            <a:pPr lvl="1"/>
            <a:r>
              <a:rPr lang="fi-FI" dirty="0" smtClean="0"/>
              <a:t>Viljelyssä laho peittyy usein homekasvuun (virhepäätelmä) </a:t>
            </a:r>
            <a:r>
              <a:rPr lang="fi-FI" dirty="0" smtClean="0">
                <a:sym typeface="Wingdings" panose="05000000000000000000" pitchFamily="2" charset="2"/>
              </a:rPr>
              <a:t></a:t>
            </a:r>
            <a:r>
              <a:rPr lang="fi-FI" dirty="0" smtClean="0"/>
              <a:t> </a:t>
            </a:r>
            <a:br>
              <a:rPr lang="fi-FI" dirty="0" smtClean="0"/>
            </a:br>
            <a:r>
              <a:rPr lang="fi-FI" dirty="0" smtClean="0">
                <a:solidFill>
                  <a:schemeClr val="accent2"/>
                </a:solidFill>
              </a:rPr>
              <a:t>lahoa saatetaan kutsua homeeksi tai homevaurioksi</a:t>
            </a:r>
          </a:p>
        </p:txBody>
      </p:sp>
      <p:sp>
        <p:nvSpPr>
          <p:cNvPr id="5" name="Slide Number Placeholder 4"/>
          <p:cNvSpPr>
            <a:spLocks noGrp="1"/>
          </p:cNvSpPr>
          <p:nvPr>
            <p:ph type="sldNum" sz="quarter" idx="12"/>
          </p:nvPr>
        </p:nvSpPr>
        <p:spPr/>
        <p:txBody>
          <a:bodyPr/>
          <a:lstStyle/>
          <a:p>
            <a:fld id="{CC4B5847-1FA8-4EAB-8786-A0336426E059}" type="slidenum">
              <a:rPr lang="fi-FI" smtClean="0"/>
              <a:pPr/>
              <a:t>69</a:t>
            </a:fld>
            <a:endParaRPr lang="fi-FI"/>
          </a:p>
        </p:txBody>
      </p:sp>
    </p:spTree>
    <p:extLst>
      <p:ext uri="{BB962C8B-B14F-4D97-AF65-F5344CB8AC3E}">
        <p14:creationId xmlns:p14="http://schemas.microsoft.com/office/powerpoint/2010/main" val="223786466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727" y="1645990"/>
            <a:ext cx="2494715" cy="178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2"/>
          <p:cNvSpPr>
            <a:spLocks noGrp="1" noChangeArrowheads="1"/>
          </p:cNvSpPr>
          <p:nvPr>
            <p:ph type="title"/>
          </p:nvPr>
        </p:nvSpPr>
        <p:spPr>
          <a:xfrm>
            <a:off x="467544" y="377741"/>
            <a:ext cx="8676456" cy="1008112"/>
          </a:xfrm>
          <a:noFill/>
          <a:ln/>
        </p:spPr>
        <p:txBody>
          <a:bodyPr lIns="92075" tIns="46038" rIns="92075" bIns="46038">
            <a:noAutofit/>
          </a:bodyPr>
          <a:lstStyle/>
          <a:p>
            <a:r>
              <a:rPr lang="en-GB" sz="3200" dirty="0" smtClean="0"/>
              <a:t>Ho</a:t>
            </a:r>
            <a:r>
              <a:rPr lang="en-GB" sz="3200" b="1" dirty="0" smtClean="0"/>
              <a:t>me ja </a:t>
            </a:r>
            <a:r>
              <a:rPr lang="en-GB" sz="3200" b="1" dirty="0" err="1" smtClean="0"/>
              <a:t>laho</a:t>
            </a:r>
            <a:r>
              <a:rPr lang="en-GB" sz="3200" b="1" dirty="0" smtClean="0"/>
              <a:t> </a:t>
            </a:r>
            <a:r>
              <a:rPr lang="en-GB" sz="3200" b="1" dirty="0" err="1" smtClean="0"/>
              <a:t>vaativat</a:t>
            </a:r>
            <a:r>
              <a:rPr lang="en-GB" sz="3200" b="1" dirty="0" smtClean="0"/>
              <a:t> </a:t>
            </a:r>
            <a:r>
              <a:rPr lang="en-GB" sz="3200" b="1" dirty="0" err="1" smtClean="0"/>
              <a:t>kehittyäkseen</a:t>
            </a:r>
            <a:r>
              <a:rPr lang="en-GB" sz="3200" b="1" dirty="0" smtClean="0"/>
              <a:t> </a:t>
            </a:r>
            <a:br>
              <a:rPr lang="en-GB" sz="3200" b="1" dirty="0" smtClean="0"/>
            </a:br>
            <a:r>
              <a:rPr lang="en-GB" sz="3200" b="1" dirty="0" err="1" smtClean="0"/>
              <a:t>etenkin</a:t>
            </a:r>
            <a:r>
              <a:rPr lang="en-GB" sz="3200" b="1" dirty="0" smtClean="0"/>
              <a:t> </a:t>
            </a:r>
            <a:r>
              <a:rPr lang="en-GB" sz="3200" b="1" dirty="0" err="1" smtClean="0"/>
              <a:t>kosteutta</a:t>
            </a:r>
            <a:endParaRPr lang="en-GB" sz="3200" b="1" dirty="0" smtClean="0"/>
          </a:p>
        </p:txBody>
      </p:sp>
      <p:sp>
        <p:nvSpPr>
          <p:cNvPr id="28675" name="Rectangle 3"/>
          <p:cNvSpPr>
            <a:spLocks noGrp="1" noChangeArrowheads="1"/>
          </p:cNvSpPr>
          <p:nvPr>
            <p:ph type="body" sz="half" idx="1"/>
          </p:nvPr>
        </p:nvSpPr>
        <p:spPr>
          <a:xfrm>
            <a:off x="323528" y="1484784"/>
            <a:ext cx="4536504" cy="4608512"/>
          </a:xfrm>
          <a:noFill/>
          <a:ln/>
        </p:spPr>
        <p:txBody>
          <a:bodyPr lIns="92075" tIns="46038" rIns="92075" bIns="46038">
            <a:noAutofit/>
          </a:bodyPr>
          <a:lstStyle/>
          <a:p>
            <a:r>
              <a:rPr lang="en-GB" sz="2000" dirty="0" err="1" smtClean="0"/>
              <a:t>Sienten</a:t>
            </a:r>
            <a:r>
              <a:rPr lang="en-GB" sz="2000" dirty="0" smtClean="0"/>
              <a:t> </a:t>
            </a:r>
            <a:r>
              <a:rPr lang="en-GB" sz="2000" dirty="0" err="1" smtClean="0"/>
              <a:t>itiöitä</a:t>
            </a:r>
            <a:r>
              <a:rPr lang="en-GB" sz="2000" dirty="0" smtClean="0"/>
              <a:t> </a:t>
            </a:r>
            <a:r>
              <a:rPr lang="en-GB" sz="2000" dirty="0" err="1" smtClean="0"/>
              <a:t>ja</a:t>
            </a:r>
            <a:r>
              <a:rPr lang="en-GB" sz="2000" dirty="0" smtClean="0"/>
              <a:t> </a:t>
            </a:r>
            <a:r>
              <a:rPr lang="en-GB" sz="2000" dirty="0" err="1" smtClean="0"/>
              <a:t>partikkeleita</a:t>
            </a:r>
            <a:r>
              <a:rPr lang="en-GB" sz="2000" dirty="0" smtClean="0"/>
              <a:t> on </a:t>
            </a:r>
            <a:r>
              <a:rPr lang="en-GB" sz="2000" dirty="0" err="1" smtClean="0"/>
              <a:t>ympärillämme</a:t>
            </a:r>
            <a:r>
              <a:rPr lang="en-GB" sz="2000" dirty="0" smtClean="0"/>
              <a:t> (</a:t>
            </a:r>
            <a:r>
              <a:rPr lang="en-GB" sz="2000" dirty="0" err="1" smtClean="0"/>
              <a:t>lähes</a:t>
            </a:r>
            <a:r>
              <a:rPr lang="en-GB" sz="2000" dirty="0" smtClean="0"/>
              <a:t>) </a:t>
            </a:r>
            <a:r>
              <a:rPr lang="en-GB" sz="2000" dirty="0" err="1" smtClean="0"/>
              <a:t>kaikkialla</a:t>
            </a:r>
            <a:r>
              <a:rPr lang="en-GB" sz="2000" dirty="0" smtClean="0"/>
              <a:t> </a:t>
            </a:r>
          </a:p>
          <a:p>
            <a:r>
              <a:rPr lang="en-GB" sz="2000" dirty="0" err="1" smtClean="0"/>
              <a:t>Kosteus</a:t>
            </a:r>
            <a:r>
              <a:rPr lang="en-GB" sz="2000" dirty="0" smtClean="0"/>
              <a:t> (</a:t>
            </a:r>
            <a:r>
              <a:rPr lang="en-GB" sz="2000" dirty="0" err="1" smtClean="0"/>
              <a:t>veden</a:t>
            </a:r>
            <a:r>
              <a:rPr lang="en-GB" sz="2000" dirty="0" smtClean="0"/>
              <a:t> </a:t>
            </a:r>
            <a:r>
              <a:rPr lang="en-GB" sz="2000" dirty="0" err="1" smtClean="0"/>
              <a:t>aktiivisuus</a:t>
            </a:r>
            <a:r>
              <a:rPr lang="en-GB" sz="2000" dirty="0" smtClean="0"/>
              <a:t>), </a:t>
            </a:r>
            <a:r>
              <a:rPr lang="en-GB" sz="2000" dirty="0" err="1" smtClean="0"/>
              <a:t>lämpöä</a:t>
            </a:r>
            <a:r>
              <a:rPr lang="en-GB" dirty="0" smtClean="0"/>
              <a:t> ja </a:t>
            </a:r>
            <a:r>
              <a:rPr lang="en-GB" dirty="0" err="1" smtClean="0"/>
              <a:t>aikaa</a:t>
            </a:r>
            <a:r>
              <a:rPr lang="en-GB" dirty="0" smtClean="0"/>
              <a:t> </a:t>
            </a:r>
            <a:r>
              <a:rPr lang="en-GB" dirty="0" err="1" smtClean="0"/>
              <a:t>tarvitaan</a:t>
            </a:r>
            <a:r>
              <a:rPr lang="en-GB" sz="2000" dirty="0" smtClean="0"/>
              <a:t> </a:t>
            </a:r>
            <a:r>
              <a:rPr lang="en-GB" sz="2000" dirty="0" err="1" smtClean="0"/>
              <a:t>kasvuun</a:t>
            </a:r>
            <a:r>
              <a:rPr lang="en-GB" sz="2000" dirty="0" smtClean="0"/>
              <a:t> </a:t>
            </a:r>
          </a:p>
          <a:p>
            <a:r>
              <a:rPr lang="en-GB" sz="2000" dirty="0" err="1" smtClean="0"/>
              <a:t>Kasvua</a:t>
            </a:r>
            <a:r>
              <a:rPr lang="en-GB" sz="2000" dirty="0" smtClean="0"/>
              <a:t> </a:t>
            </a:r>
            <a:r>
              <a:rPr lang="en-GB" sz="2000" dirty="0" err="1" smtClean="0"/>
              <a:t>erilaisilla</a:t>
            </a:r>
            <a:r>
              <a:rPr lang="en-GB" sz="2000" dirty="0" smtClean="0"/>
              <a:t> </a:t>
            </a:r>
            <a:r>
              <a:rPr lang="en-GB" sz="2000" dirty="0" err="1" smtClean="0"/>
              <a:t>materiaaleilla</a:t>
            </a:r>
            <a:r>
              <a:rPr lang="en-GB" sz="2000" dirty="0" smtClean="0"/>
              <a:t>: </a:t>
            </a:r>
            <a:r>
              <a:rPr lang="en-GB" sz="2000" dirty="0" err="1" smtClean="0"/>
              <a:t>tekstiilit</a:t>
            </a:r>
            <a:r>
              <a:rPr lang="en-GB" sz="2000" dirty="0" smtClean="0"/>
              <a:t>, </a:t>
            </a:r>
            <a:r>
              <a:rPr lang="en-GB" sz="2000" dirty="0" err="1" smtClean="0"/>
              <a:t>nahka</a:t>
            </a:r>
            <a:r>
              <a:rPr lang="en-GB" sz="2000" dirty="0" smtClean="0"/>
              <a:t>, </a:t>
            </a:r>
            <a:r>
              <a:rPr lang="en-GB" sz="2000" dirty="0" err="1" smtClean="0"/>
              <a:t>paperi</a:t>
            </a:r>
            <a:r>
              <a:rPr lang="en-GB" sz="2000" dirty="0" smtClean="0"/>
              <a:t>, </a:t>
            </a:r>
            <a:r>
              <a:rPr lang="en-GB" sz="2000" dirty="0" err="1" smtClean="0"/>
              <a:t>puu</a:t>
            </a:r>
            <a:r>
              <a:rPr lang="en-GB" sz="2000" dirty="0" smtClean="0"/>
              <a:t>, </a:t>
            </a:r>
            <a:r>
              <a:rPr lang="en-GB" sz="2000" dirty="0" err="1" smtClean="0"/>
              <a:t>pinnoitteet</a:t>
            </a:r>
            <a:r>
              <a:rPr lang="en-GB" sz="2000" dirty="0" smtClean="0"/>
              <a:t>, </a:t>
            </a:r>
            <a:r>
              <a:rPr lang="en-GB" sz="2000" dirty="0" err="1" smtClean="0"/>
              <a:t>muovit</a:t>
            </a:r>
            <a:r>
              <a:rPr lang="en-GB" sz="2000" dirty="0" smtClean="0"/>
              <a:t>, </a:t>
            </a:r>
            <a:r>
              <a:rPr lang="en-GB" sz="2000" dirty="0" err="1" smtClean="0"/>
              <a:t>muuratut</a:t>
            </a:r>
            <a:r>
              <a:rPr lang="en-GB" sz="2000" dirty="0" smtClean="0"/>
              <a:t> </a:t>
            </a:r>
            <a:r>
              <a:rPr lang="en-GB" sz="2000" dirty="0" err="1" smtClean="0"/>
              <a:t>rakenteet</a:t>
            </a:r>
            <a:r>
              <a:rPr lang="en-GB" sz="2000" dirty="0" smtClean="0"/>
              <a:t>, </a:t>
            </a:r>
            <a:r>
              <a:rPr lang="en-GB" sz="2000" dirty="0" err="1" smtClean="0"/>
              <a:t>betoni</a:t>
            </a:r>
            <a:r>
              <a:rPr lang="en-GB" sz="2000" dirty="0" smtClean="0"/>
              <a:t> </a:t>
            </a:r>
            <a:r>
              <a:rPr lang="en-GB" sz="2000" dirty="0" err="1" smtClean="0"/>
              <a:t>yms</a:t>
            </a:r>
            <a:r>
              <a:rPr lang="en-GB" sz="2000" dirty="0" smtClean="0"/>
              <a:t>. </a:t>
            </a:r>
          </a:p>
          <a:p>
            <a:r>
              <a:rPr lang="en-GB" sz="2000" dirty="0" err="1" smtClean="0"/>
              <a:t>Materiaalien</a:t>
            </a:r>
            <a:r>
              <a:rPr lang="en-GB" sz="2000" dirty="0" smtClean="0"/>
              <a:t> </a:t>
            </a:r>
            <a:r>
              <a:rPr lang="en-GB" sz="2000" dirty="0" err="1" smtClean="0"/>
              <a:t>pintaan</a:t>
            </a:r>
            <a:r>
              <a:rPr lang="en-GB" sz="2000" dirty="0" smtClean="0"/>
              <a:t> </a:t>
            </a:r>
            <a:r>
              <a:rPr lang="en-GB" sz="2000" dirty="0" err="1" smtClean="0"/>
              <a:t>kertynyt</a:t>
            </a:r>
            <a:r>
              <a:rPr lang="en-GB" sz="2000" dirty="0" smtClean="0"/>
              <a:t> </a:t>
            </a:r>
            <a:r>
              <a:rPr lang="en-GB" sz="2000" dirty="0" err="1" smtClean="0"/>
              <a:t>orgaaninen</a:t>
            </a:r>
            <a:r>
              <a:rPr lang="en-GB" sz="2000" dirty="0" smtClean="0"/>
              <a:t> </a:t>
            </a:r>
            <a:r>
              <a:rPr lang="en-GB" sz="2000" dirty="0" err="1" smtClean="0"/>
              <a:t>pöly</a:t>
            </a:r>
            <a:r>
              <a:rPr lang="en-GB" sz="2000" dirty="0" smtClean="0"/>
              <a:t> </a:t>
            </a:r>
            <a:r>
              <a:rPr lang="en-GB" sz="2000" dirty="0" err="1" smtClean="0"/>
              <a:t>altistaa</a:t>
            </a:r>
            <a:r>
              <a:rPr lang="en-GB" sz="2000" dirty="0" smtClean="0"/>
              <a:t> </a:t>
            </a:r>
            <a:r>
              <a:rPr lang="en-GB" sz="2000" dirty="0" err="1" smtClean="0"/>
              <a:t>pinnan</a:t>
            </a:r>
            <a:r>
              <a:rPr lang="en-GB" sz="2000" dirty="0" smtClean="0"/>
              <a:t> </a:t>
            </a:r>
            <a:r>
              <a:rPr lang="en-GB" sz="2000" dirty="0" err="1" smtClean="0"/>
              <a:t>mikrobien</a:t>
            </a:r>
            <a:r>
              <a:rPr lang="en-GB" sz="2000" dirty="0" smtClean="0"/>
              <a:t> </a:t>
            </a:r>
            <a:r>
              <a:rPr lang="en-GB" sz="2000" dirty="0" err="1" smtClean="0"/>
              <a:t>ja</a:t>
            </a:r>
            <a:r>
              <a:rPr lang="en-GB" sz="2000" dirty="0" smtClean="0"/>
              <a:t> </a:t>
            </a:r>
            <a:r>
              <a:rPr lang="en-GB" sz="2000" dirty="0" err="1" smtClean="0"/>
              <a:t>homeen</a:t>
            </a:r>
            <a:r>
              <a:rPr lang="en-GB" sz="2000" dirty="0" smtClean="0"/>
              <a:t> </a:t>
            </a:r>
            <a:r>
              <a:rPr lang="en-GB" sz="2000" dirty="0" err="1" smtClean="0"/>
              <a:t>kasvulle</a:t>
            </a:r>
            <a:endParaRPr lang="en-GB" sz="2000" dirty="0" smtClean="0"/>
          </a:p>
        </p:txBody>
      </p:sp>
      <p:pic>
        <p:nvPicPr>
          <p:cNvPr id="28679" name="Picture 7"/>
          <p:cNvPicPr>
            <a:picLocks noChangeArrowheads="1"/>
          </p:cNvPicPr>
          <p:nvPr/>
        </p:nvPicPr>
        <p:blipFill>
          <a:blip r:embed="rId4" cstate="print"/>
          <a:srcRect/>
          <a:stretch>
            <a:fillRect/>
          </a:stretch>
        </p:blipFill>
        <p:spPr bwMode="auto">
          <a:xfrm>
            <a:off x="5292080" y="4725144"/>
            <a:ext cx="2921977" cy="1795462"/>
          </a:xfrm>
          <a:prstGeom prst="rect">
            <a:avLst/>
          </a:prstGeom>
          <a:noFill/>
          <a:ln w="9525">
            <a:noFill/>
            <a:miter lim="800000"/>
            <a:headEnd/>
            <a:tailEnd/>
          </a:ln>
          <a:effectLst/>
        </p:spPr>
      </p:pic>
      <p:pic>
        <p:nvPicPr>
          <p:cNvPr id="28680" name="Picture 8"/>
          <p:cNvPicPr>
            <a:picLocks noChangeAspect="1" noChangeArrowheads="1"/>
          </p:cNvPicPr>
          <p:nvPr/>
        </p:nvPicPr>
        <p:blipFill>
          <a:blip r:embed="rId5" cstate="print"/>
          <a:srcRect/>
          <a:stretch>
            <a:fillRect/>
          </a:stretch>
        </p:blipFill>
        <p:spPr bwMode="auto">
          <a:xfrm>
            <a:off x="5282097" y="3379734"/>
            <a:ext cx="2473161" cy="1900682"/>
          </a:xfrm>
          <a:prstGeom prst="rect">
            <a:avLst/>
          </a:prstGeom>
          <a:noFill/>
          <a:ln w="9525">
            <a:noFill/>
            <a:miter lim="800000"/>
            <a:headEnd/>
            <a:tailEnd/>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00841" y="3379734"/>
            <a:ext cx="2133452" cy="1848992"/>
          </a:xfrm>
          <a:prstGeom prst="rect">
            <a:avLst/>
          </a:prstGeom>
        </p:spPr>
      </p:pic>
      <p:pic>
        <p:nvPicPr>
          <p:cNvPr id="16998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53380" y="1700808"/>
            <a:ext cx="1490620" cy="179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bwMode="auto">
          <a:xfrm>
            <a:off x="6660232" y="2636912"/>
            <a:ext cx="1152128" cy="0"/>
          </a:xfrm>
          <a:prstGeom prst="straightConnector1">
            <a:avLst/>
          </a:prstGeom>
          <a:solidFill>
            <a:schemeClr val="accent1"/>
          </a:solidFill>
          <a:ln w="57150" cap="flat" cmpd="sng" algn="ctr">
            <a:solidFill>
              <a:schemeClr val="accent2"/>
            </a:solidFill>
            <a:prstDash val="solid"/>
            <a:round/>
            <a:headEnd type="none" w="med" len="med"/>
            <a:tailEnd type="arrow"/>
          </a:ln>
          <a:effectLst/>
        </p:spPr>
      </p:cxnSp>
      <p:sp>
        <p:nvSpPr>
          <p:cNvPr id="11" name="Slide Number Placeholder 10"/>
          <p:cNvSpPr>
            <a:spLocks noGrp="1"/>
          </p:cNvSpPr>
          <p:nvPr>
            <p:ph type="sldNum" sz="quarter" idx="11"/>
          </p:nvPr>
        </p:nvSpPr>
        <p:spPr/>
        <p:txBody>
          <a:bodyPr/>
          <a:lstStyle/>
          <a:p>
            <a:fld id="{79CE9ACE-BF52-4D52-816E-FFDB8F6280E5}" type="slidenum">
              <a:rPr lang="fi-FI" smtClean="0"/>
              <a:pPr/>
              <a:t>7</a:t>
            </a:fld>
            <a:endParaRPr lang="fi-FI"/>
          </a:p>
        </p:txBody>
      </p:sp>
      <p:sp>
        <p:nvSpPr>
          <p:cNvPr id="12" name="Slide Number Placeholder 34"/>
          <p:cNvSpPr txBox="1">
            <a:spLocks/>
          </p:cNvSpPr>
          <p:nvPr/>
        </p:nvSpPr>
        <p:spPr>
          <a:xfrm>
            <a:off x="8316912" y="6198834"/>
            <a:ext cx="503238"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4B5847-1FA8-4EAB-8786-A0336426E059}" type="slidenum">
              <a:rPr kumimoji="0" lang="fi-FI" sz="800" b="0" i="0" u="none" strike="noStrike" kern="1200" cap="none" spc="0" normalizeH="0" baseline="0" noProof="0" smtClean="0">
                <a:ln>
                  <a:noFill/>
                </a:ln>
                <a:solidFill>
                  <a:srgbClr val="FF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i-FI" sz="800" b="0" i="0" u="none" strike="noStrike" kern="1200" cap="none" spc="0" normalizeH="0" baseline="0" noProof="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1354742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a:xfrm>
            <a:off x="323528" y="517486"/>
            <a:ext cx="8820472" cy="864096"/>
          </a:xfrm>
          <a:noFill/>
        </p:spPr>
        <p:txBody>
          <a:bodyPr>
            <a:noAutofit/>
          </a:bodyPr>
          <a:lstStyle/>
          <a:p>
            <a:r>
              <a:rPr lang="fi-FI" sz="2800" b="1" dirty="0" smtClean="0"/>
              <a:t>Kosteus-, home ja laho-ongelman tunnistamisen käytännön ongelmia (2)</a:t>
            </a:r>
            <a:endParaRPr lang="en-GB" sz="2800" b="1" dirty="0" smtClean="0"/>
          </a:p>
        </p:txBody>
      </p:sp>
      <p:sp>
        <p:nvSpPr>
          <p:cNvPr id="17413" name="Rectangle 3"/>
          <p:cNvSpPr>
            <a:spLocks noGrp="1" noChangeArrowheads="1"/>
          </p:cNvSpPr>
          <p:nvPr>
            <p:ph type="body" idx="1"/>
          </p:nvPr>
        </p:nvSpPr>
        <p:spPr>
          <a:xfrm>
            <a:off x="395214" y="1704279"/>
            <a:ext cx="8424936" cy="4536503"/>
          </a:xfrm>
          <a:ln>
            <a:noFill/>
          </a:ln>
        </p:spPr>
        <p:txBody>
          <a:bodyPr>
            <a:normAutofit fontScale="92500" lnSpcReduction="10000"/>
          </a:bodyPr>
          <a:lstStyle/>
          <a:p>
            <a:r>
              <a:rPr lang="fi-FI" sz="2400" b="1" dirty="0" smtClean="0"/>
              <a:t>Lajien tunnistus perustuu erikoistekniikkaan</a:t>
            </a:r>
          </a:p>
          <a:p>
            <a:pPr lvl="1"/>
            <a:r>
              <a:rPr lang="fi-FI" sz="2100" dirty="0" smtClean="0"/>
              <a:t>Nykyisin viljelyyn ja anatomiaan (mikroskopia)</a:t>
            </a:r>
          </a:p>
          <a:p>
            <a:pPr lvl="1"/>
            <a:r>
              <a:rPr lang="fi-FI" sz="2100" dirty="0" smtClean="0"/>
              <a:t>Myös biotekniset menetelmät (esim. PCR)</a:t>
            </a:r>
          </a:p>
          <a:p>
            <a:pPr lvl="1"/>
            <a:r>
              <a:rPr lang="fi-FI" sz="2100" dirty="0" smtClean="0"/>
              <a:t>Kemialliset analyysit, entsyymimääritykset</a:t>
            </a:r>
          </a:p>
          <a:p>
            <a:endParaRPr lang="fi-FI" sz="2600" b="1" dirty="0" smtClean="0"/>
          </a:p>
          <a:p>
            <a:r>
              <a:rPr lang="fi-FI" sz="2400" b="1" dirty="0" smtClean="0"/>
              <a:t>Kosteusmittaukset ja kriittisten rakenneosien tarkastelu</a:t>
            </a:r>
          </a:p>
          <a:p>
            <a:pPr lvl="1">
              <a:lnSpc>
                <a:spcPts val="2800"/>
              </a:lnSpc>
            </a:pPr>
            <a:r>
              <a:rPr lang="en-GB" sz="2100" dirty="0" err="1" smtClean="0"/>
              <a:t>Käytännössä</a:t>
            </a:r>
            <a:r>
              <a:rPr lang="en-GB" sz="2100" dirty="0" smtClean="0"/>
              <a:t> </a:t>
            </a:r>
            <a:r>
              <a:rPr lang="en-GB" sz="2100" dirty="0" err="1" smtClean="0"/>
              <a:t>tärkein</a:t>
            </a:r>
            <a:r>
              <a:rPr lang="en-GB" sz="2100" dirty="0" smtClean="0"/>
              <a:t> </a:t>
            </a:r>
            <a:r>
              <a:rPr lang="en-GB" sz="2100" dirty="0" err="1" smtClean="0"/>
              <a:t>ja</a:t>
            </a:r>
            <a:r>
              <a:rPr lang="en-GB" sz="2100" dirty="0" smtClean="0"/>
              <a:t> </a:t>
            </a:r>
            <a:r>
              <a:rPr lang="en-GB" sz="2100" dirty="0" err="1" smtClean="0"/>
              <a:t>merkittävin</a:t>
            </a:r>
            <a:r>
              <a:rPr lang="en-GB" sz="2100" dirty="0" smtClean="0"/>
              <a:t> </a:t>
            </a:r>
            <a:r>
              <a:rPr lang="en-GB" sz="2100" dirty="0" err="1" smtClean="0"/>
              <a:t>vian</a:t>
            </a:r>
            <a:r>
              <a:rPr lang="en-GB" sz="2100" dirty="0" smtClean="0"/>
              <a:t> </a:t>
            </a:r>
            <a:r>
              <a:rPr lang="en-GB" sz="2100" dirty="0" err="1" smtClean="0"/>
              <a:t>ja</a:t>
            </a:r>
            <a:r>
              <a:rPr lang="en-GB" sz="2100" dirty="0" smtClean="0"/>
              <a:t> </a:t>
            </a:r>
            <a:r>
              <a:rPr lang="en-GB" sz="2100" dirty="0" err="1" smtClean="0"/>
              <a:t>vaurion</a:t>
            </a:r>
            <a:r>
              <a:rPr lang="en-GB" sz="2100" dirty="0" smtClean="0"/>
              <a:t> </a:t>
            </a:r>
            <a:r>
              <a:rPr lang="en-GB" sz="2100" dirty="0" err="1" smtClean="0"/>
              <a:t>selvittämisessä</a:t>
            </a:r>
            <a:endParaRPr lang="en-GB" sz="2100" dirty="0" smtClean="0"/>
          </a:p>
          <a:p>
            <a:pPr lvl="1">
              <a:lnSpc>
                <a:spcPts val="2800"/>
              </a:lnSpc>
            </a:pPr>
            <a:r>
              <a:rPr lang="en-GB" sz="2100" dirty="0" err="1" smtClean="0"/>
              <a:t>Mikrobikasvun</a:t>
            </a:r>
            <a:r>
              <a:rPr lang="en-GB" sz="2100" dirty="0" smtClean="0"/>
              <a:t> </a:t>
            </a:r>
            <a:r>
              <a:rPr lang="en-GB" sz="2100" dirty="0" err="1" smtClean="0"/>
              <a:t>todentamiseen</a:t>
            </a:r>
            <a:r>
              <a:rPr lang="en-GB" sz="2100" dirty="0" smtClean="0"/>
              <a:t> </a:t>
            </a:r>
            <a:r>
              <a:rPr lang="en-GB" sz="2100" dirty="0" err="1" smtClean="0"/>
              <a:t>voidaan</a:t>
            </a:r>
            <a:r>
              <a:rPr lang="en-GB" sz="2100" dirty="0" smtClean="0"/>
              <a:t> </a:t>
            </a:r>
            <a:r>
              <a:rPr lang="en-GB" sz="2100" dirty="0" err="1" smtClean="0"/>
              <a:t>käyttää</a:t>
            </a:r>
            <a:r>
              <a:rPr lang="en-GB" sz="2100" dirty="0" smtClean="0"/>
              <a:t> </a:t>
            </a:r>
            <a:r>
              <a:rPr lang="en-GB" sz="2100" dirty="0" err="1" smtClean="0"/>
              <a:t>esim</a:t>
            </a:r>
            <a:r>
              <a:rPr lang="en-GB" sz="2100" dirty="0" smtClean="0"/>
              <a:t>. </a:t>
            </a:r>
            <a:r>
              <a:rPr lang="en-GB" sz="2100" dirty="0" err="1" smtClean="0"/>
              <a:t>valokuvia</a:t>
            </a:r>
            <a:r>
              <a:rPr lang="en-GB" sz="2100" dirty="0" smtClean="0"/>
              <a:t> </a:t>
            </a:r>
            <a:r>
              <a:rPr lang="en-GB" sz="2100" dirty="0" err="1" smtClean="0"/>
              <a:t>ja</a:t>
            </a:r>
            <a:r>
              <a:rPr lang="en-GB" sz="2100" dirty="0" smtClean="0"/>
              <a:t> </a:t>
            </a:r>
            <a:r>
              <a:rPr lang="en-GB" sz="2100" dirty="0" err="1" smtClean="0"/>
              <a:t>teippinäytteitä</a:t>
            </a:r>
            <a:r>
              <a:rPr lang="en-GB" sz="2100" dirty="0" smtClean="0"/>
              <a:t> (</a:t>
            </a:r>
            <a:r>
              <a:rPr lang="en-GB" sz="2100" dirty="0" err="1" smtClean="0"/>
              <a:t>näytteet</a:t>
            </a:r>
            <a:r>
              <a:rPr lang="en-GB" sz="2100" dirty="0" smtClean="0"/>
              <a:t> </a:t>
            </a:r>
            <a:r>
              <a:rPr lang="en-GB" sz="2100" dirty="0" err="1" smtClean="0"/>
              <a:t>mikroskopoidaan</a:t>
            </a:r>
            <a:r>
              <a:rPr lang="en-GB" sz="2100" dirty="0" smtClean="0"/>
              <a:t>) </a:t>
            </a:r>
          </a:p>
          <a:p>
            <a:pPr lvl="1">
              <a:lnSpc>
                <a:spcPts val="2800"/>
              </a:lnSpc>
            </a:pPr>
            <a:r>
              <a:rPr lang="en-GB" sz="2100" dirty="0" err="1" smtClean="0">
                <a:solidFill>
                  <a:schemeClr val="accent2"/>
                </a:solidFill>
              </a:rPr>
              <a:t>Homekasvun</a:t>
            </a:r>
            <a:r>
              <a:rPr lang="en-GB" sz="2100" dirty="0" smtClean="0">
                <a:solidFill>
                  <a:schemeClr val="accent2"/>
                </a:solidFill>
              </a:rPr>
              <a:t> </a:t>
            </a:r>
            <a:r>
              <a:rPr lang="en-GB" sz="2100" dirty="0" err="1" smtClean="0">
                <a:solidFill>
                  <a:schemeClr val="accent2"/>
                </a:solidFill>
              </a:rPr>
              <a:t>osoittaminen</a:t>
            </a:r>
            <a:r>
              <a:rPr lang="en-GB" sz="2100" dirty="0" smtClean="0">
                <a:solidFill>
                  <a:schemeClr val="accent2"/>
                </a:solidFill>
              </a:rPr>
              <a:t> </a:t>
            </a:r>
            <a:r>
              <a:rPr lang="en-GB" sz="2100" dirty="0" err="1" smtClean="0">
                <a:solidFill>
                  <a:schemeClr val="accent2"/>
                </a:solidFill>
              </a:rPr>
              <a:t>vaatii</a:t>
            </a:r>
            <a:r>
              <a:rPr lang="en-GB" sz="2100" dirty="0" smtClean="0">
                <a:solidFill>
                  <a:schemeClr val="accent2"/>
                </a:solidFill>
              </a:rPr>
              <a:t> </a:t>
            </a:r>
            <a:r>
              <a:rPr lang="en-GB" sz="2100" dirty="0" err="1" smtClean="0">
                <a:solidFill>
                  <a:schemeClr val="accent2"/>
                </a:solidFill>
              </a:rPr>
              <a:t>homeen</a:t>
            </a:r>
            <a:r>
              <a:rPr lang="en-GB" sz="2100" dirty="0" smtClean="0">
                <a:solidFill>
                  <a:schemeClr val="accent2"/>
                </a:solidFill>
              </a:rPr>
              <a:t> </a:t>
            </a:r>
            <a:r>
              <a:rPr lang="en-GB" sz="2100" dirty="0" err="1" smtClean="0">
                <a:solidFill>
                  <a:schemeClr val="accent2"/>
                </a:solidFill>
              </a:rPr>
              <a:t>tunnistusta</a:t>
            </a:r>
            <a:r>
              <a:rPr lang="en-GB" sz="2100" dirty="0">
                <a:solidFill>
                  <a:schemeClr val="accent2"/>
                </a:solidFill>
              </a:rPr>
              <a:t> </a:t>
            </a:r>
            <a:r>
              <a:rPr lang="en-GB" sz="2100" dirty="0" smtClean="0">
                <a:solidFill>
                  <a:schemeClr val="accent2"/>
                </a:solidFill>
              </a:rPr>
              <a:t>(</a:t>
            </a:r>
            <a:r>
              <a:rPr lang="en-GB" sz="2100" dirty="0" err="1" smtClean="0">
                <a:solidFill>
                  <a:schemeClr val="accent2"/>
                </a:solidFill>
              </a:rPr>
              <a:t>kenttämikroskooppi</a:t>
            </a:r>
            <a:r>
              <a:rPr lang="en-GB" sz="2100" dirty="0" smtClean="0">
                <a:solidFill>
                  <a:schemeClr val="accent2"/>
                </a:solidFill>
              </a:rPr>
              <a:t> </a:t>
            </a:r>
            <a:r>
              <a:rPr lang="en-GB" sz="2100" dirty="0" err="1" smtClean="0">
                <a:solidFill>
                  <a:schemeClr val="accent2"/>
                </a:solidFill>
              </a:rPr>
              <a:t>hyvä</a:t>
            </a:r>
            <a:r>
              <a:rPr lang="en-GB" sz="2100" dirty="0" smtClean="0">
                <a:solidFill>
                  <a:schemeClr val="accent2"/>
                </a:solidFill>
              </a:rPr>
              <a:t> </a:t>
            </a:r>
            <a:r>
              <a:rPr lang="en-GB" sz="2100" dirty="0" err="1" smtClean="0">
                <a:solidFill>
                  <a:schemeClr val="accent2"/>
                </a:solidFill>
              </a:rPr>
              <a:t>apuväline</a:t>
            </a:r>
            <a:r>
              <a:rPr lang="en-GB" sz="2100" dirty="0" smtClean="0">
                <a:solidFill>
                  <a:schemeClr val="accent2"/>
                </a:solidFill>
              </a:rPr>
              <a:t>, </a:t>
            </a:r>
            <a:r>
              <a:rPr lang="en-GB" sz="2100" dirty="0" err="1" smtClean="0">
                <a:solidFill>
                  <a:schemeClr val="accent2"/>
                </a:solidFill>
              </a:rPr>
              <a:t>mutta</a:t>
            </a:r>
            <a:r>
              <a:rPr lang="en-GB" sz="2100" dirty="0" smtClean="0">
                <a:solidFill>
                  <a:schemeClr val="accent2"/>
                </a:solidFill>
              </a:rPr>
              <a:t> </a:t>
            </a:r>
            <a:r>
              <a:rPr lang="en-GB" sz="2100" dirty="0" err="1" smtClean="0">
                <a:solidFill>
                  <a:schemeClr val="accent2"/>
                </a:solidFill>
              </a:rPr>
              <a:t>vaatii</a:t>
            </a:r>
            <a:r>
              <a:rPr lang="en-GB" sz="2100" dirty="0" smtClean="0">
                <a:solidFill>
                  <a:schemeClr val="accent2"/>
                </a:solidFill>
              </a:rPr>
              <a:t> </a:t>
            </a:r>
            <a:r>
              <a:rPr lang="en-GB" sz="2100" dirty="0" err="1" smtClean="0">
                <a:solidFill>
                  <a:schemeClr val="accent2"/>
                </a:solidFill>
              </a:rPr>
              <a:t>alan</a:t>
            </a:r>
            <a:r>
              <a:rPr lang="en-GB" sz="2100" dirty="0" smtClean="0">
                <a:solidFill>
                  <a:schemeClr val="accent2"/>
                </a:solidFill>
              </a:rPr>
              <a:t> </a:t>
            </a:r>
            <a:r>
              <a:rPr lang="en-GB" sz="2100" dirty="0" err="1" smtClean="0">
                <a:solidFill>
                  <a:schemeClr val="accent2"/>
                </a:solidFill>
              </a:rPr>
              <a:t>osaamista</a:t>
            </a:r>
            <a:r>
              <a:rPr lang="en-GB" sz="2100" dirty="0" smtClean="0">
                <a:solidFill>
                  <a:schemeClr val="accent2"/>
                </a:solidFill>
              </a:rPr>
              <a:t>).</a:t>
            </a:r>
            <a:r>
              <a:rPr lang="en-GB" sz="2100" dirty="0" smtClean="0"/>
              <a:t/>
            </a:r>
            <a:br>
              <a:rPr lang="en-GB" sz="2100" dirty="0" smtClean="0"/>
            </a:br>
            <a:endParaRPr lang="en-GB" sz="2100" dirty="0" smtClean="0"/>
          </a:p>
        </p:txBody>
      </p:sp>
      <p:sp>
        <p:nvSpPr>
          <p:cNvPr id="5" name="Slide Number Placeholder 4"/>
          <p:cNvSpPr>
            <a:spLocks noGrp="1"/>
          </p:cNvSpPr>
          <p:nvPr>
            <p:ph type="sldNum" sz="quarter" idx="12"/>
          </p:nvPr>
        </p:nvSpPr>
        <p:spPr/>
        <p:txBody>
          <a:bodyPr/>
          <a:lstStyle/>
          <a:p>
            <a:fld id="{CC4B5847-1FA8-4EAB-8786-A0336426E059}" type="slidenum">
              <a:rPr lang="fi-FI" smtClean="0"/>
              <a:pPr/>
              <a:t>70</a:t>
            </a:fld>
            <a:endParaRPr lang="fi-FI"/>
          </a:p>
        </p:txBody>
      </p:sp>
    </p:spTree>
    <p:extLst>
      <p:ext uri="{BB962C8B-B14F-4D97-AF65-F5344CB8AC3E}">
        <p14:creationId xmlns:p14="http://schemas.microsoft.com/office/powerpoint/2010/main" val="298322406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fi-FI" sz="2800" dirty="0"/>
              <a:t>Lahon </a:t>
            </a:r>
            <a:r>
              <a:rPr lang="fi-FI" sz="2800" dirty="0" smtClean="0"/>
              <a:t>tunnistaminen</a:t>
            </a:r>
            <a:endParaRPr lang="en-GB" sz="2800" dirty="0">
              <a:solidFill>
                <a:srgbClr val="FF0000"/>
              </a:solidFill>
            </a:endParaRPr>
          </a:p>
        </p:txBody>
      </p:sp>
      <p:sp>
        <p:nvSpPr>
          <p:cNvPr id="282627" name="Rectangle 3"/>
          <p:cNvSpPr>
            <a:spLocks noGrp="1" noChangeArrowheads="1"/>
          </p:cNvSpPr>
          <p:nvPr>
            <p:ph idx="1"/>
          </p:nvPr>
        </p:nvSpPr>
        <p:spPr/>
        <p:txBody>
          <a:bodyPr>
            <a:normAutofit fontScale="70000" lnSpcReduction="20000"/>
          </a:bodyPr>
          <a:lstStyle/>
          <a:p>
            <a:r>
              <a:rPr lang="fi-FI" sz="2900" dirty="0" smtClean="0"/>
              <a:t>Lahotyyppien määritys</a:t>
            </a:r>
          </a:p>
          <a:p>
            <a:pPr lvl="1"/>
            <a:r>
              <a:rPr lang="fi-FI" sz="2600" dirty="0" smtClean="0"/>
              <a:t>ruskolaho, valkolaho, katkolaho </a:t>
            </a:r>
          </a:p>
          <a:p>
            <a:pPr lvl="1"/>
            <a:r>
              <a:rPr lang="fi-FI" sz="2600" dirty="0" smtClean="0"/>
              <a:t>määritys perustuu rakennuksissa lujuuden ja värin muutokseen</a:t>
            </a:r>
          </a:p>
          <a:p>
            <a:pPr lvl="1"/>
            <a:r>
              <a:rPr lang="fi-FI" sz="2600" dirty="0" smtClean="0"/>
              <a:t>lahon tarkempi analyysi edellyttää mikroskooppianalyysia, voidaan arvioida lahotyyppi ja sen kehittymishistoriaa, kun kosteusolot ja –vauriot tunnetaan</a:t>
            </a:r>
            <a:r>
              <a:rPr lang="fi-FI" sz="2600" dirty="0"/>
              <a:t/>
            </a:r>
            <a:br>
              <a:rPr lang="fi-FI" sz="2600" dirty="0"/>
            </a:br>
            <a:endParaRPr lang="fi-FI" sz="2600" dirty="0"/>
          </a:p>
          <a:p>
            <a:r>
              <a:rPr lang="fi-FI" sz="2900" dirty="0"/>
              <a:t>Lahon </a:t>
            </a:r>
            <a:r>
              <a:rPr lang="fi-FI" sz="2900" dirty="0" smtClean="0"/>
              <a:t>aiheuttajan (sienen) tunnistus</a:t>
            </a:r>
          </a:p>
          <a:p>
            <a:pPr lvl="1"/>
            <a:r>
              <a:rPr lang="fi-FI" sz="2600" dirty="0" smtClean="0"/>
              <a:t>lattiasieni, muut lahottajat (katso kuvat) </a:t>
            </a:r>
          </a:p>
          <a:p>
            <a:pPr lvl="1"/>
            <a:r>
              <a:rPr lang="fi-FI" sz="2600" dirty="0" smtClean="0"/>
              <a:t>lahon ohella muut (homeet, bakteerit, hyönteiset)</a:t>
            </a:r>
          </a:p>
          <a:p>
            <a:endParaRPr lang="fi-FI" dirty="0"/>
          </a:p>
          <a:p>
            <a:r>
              <a:rPr lang="fi-FI" sz="2900" dirty="0" smtClean="0"/>
              <a:t>Lahottajasienen tunnistus perustuu</a:t>
            </a:r>
          </a:p>
          <a:p>
            <a:pPr lvl="1"/>
            <a:r>
              <a:rPr lang="fi-FI" sz="2600" dirty="0"/>
              <a:t>n</a:t>
            </a:r>
            <a:r>
              <a:rPr lang="fi-FI" sz="2600" dirty="0" smtClean="0"/>
              <a:t>ykyisin morfologiaan (etenkin mikroskopia) </a:t>
            </a:r>
          </a:p>
          <a:p>
            <a:pPr lvl="1"/>
            <a:r>
              <a:rPr lang="fi-FI" sz="2600" dirty="0" smtClean="0"/>
              <a:t>viljely ei yleensä onnistu, voi johtaa harhaan</a:t>
            </a:r>
          </a:p>
          <a:p>
            <a:pPr lvl="1"/>
            <a:r>
              <a:rPr lang="fi-FI" sz="2600" dirty="0" smtClean="0"/>
              <a:t>tulossa biotekniset menetelmät (esim. PCR) </a:t>
            </a:r>
            <a:r>
              <a:rPr lang="fi-FI" sz="2600" dirty="0"/>
              <a:t/>
            </a:r>
            <a:br>
              <a:rPr lang="fi-FI" sz="2600" dirty="0"/>
            </a:br>
            <a:r>
              <a:rPr lang="fi-FI" sz="2600" dirty="0"/>
              <a:t>	</a:t>
            </a:r>
          </a:p>
        </p:txBody>
      </p:sp>
      <p:sp>
        <p:nvSpPr>
          <p:cNvPr id="5" name="Slide Number Placeholder 4"/>
          <p:cNvSpPr>
            <a:spLocks noGrp="1"/>
          </p:cNvSpPr>
          <p:nvPr>
            <p:ph type="sldNum" sz="quarter" idx="12"/>
          </p:nvPr>
        </p:nvSpPr>
        <p:spPr/>
        <p:txBody>
          <a:bodyPr/>
          <a:lstStyle/>
          <a:p>
            <a:fld id="{CC4B5847-1FA8-4EAB-8786-A0336426E059}" type="slidenum">
              <a:rPr lang="fi-FI" smtClean="0"/>
              <a:pPr/>
              <a:t>71</a:t>
            </a:fld>
            <a:endParaRPr lang="fi-FI"/>
          </a:p>
        </p:txBody>
      </p:sp>
    </p:spTree>
    <p:extLst>
      <p:ext uri="{BB962C8B-B14F-4D97-AF65-F5344CB8AC3E}">
        <p14:creationId xmlns:p14="http://schemas.microsoft.com/office/powerpoint/2010/main" val="320772355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503351" y="404664"/>
            <a:ext cx="5662826" cy="1079500"/>
          </a:xfrm>
        </p:spPr>
        <p:txBody>
          <a:bodyPr>
            <a:normAutofit/>
          </a:bodyPr>
          <a:lstStyle/>
          <a:p>
            <a:r>
              <a:rPr lang="fi-FI" sz="2800" b="1" dirty="0" smtClean="0"/>
              <a:t>Rakennusten ruskolahottajasieniä</a:t>
            </a:r>
            <a:endParaRPr lang="fi-FI" sz="2800" b="1" dirty="0"/>
          </a:p>
        </p:txBody>
      </p:sp>
      <p:pic>
        <p:nvPicPr>
          <p:cNvPr id="5" name="Picture 9" descr="Kellarisieni seinä vaurio6"/>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70857" y="2750590"/>
            <a:ext cx="2347163" cy="3523793"/>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CC4B5847-1FA8-4EAB-8786-A0336426E059}" type="slidenum">
              <a:rPr lang="fi-FI" smtClean="0"/>
              <a:pPr/>
              <a:t>72</a:t>
            </a:fld>
            <a:endParaRPr lang="fi-FI"/>
          </a:p>
        </p:txBody>
      </p:sp>
      <p:sp>
        <p:nvSpPr>
          <p:cNvPr id="4" name="Content Placeholder 3"/>
          <p:cNvSpPr>
            <a:spLocks noGrp="1"/>
          </p:cNvSpPr>
          <p:nvPr>
            <p:ph sz="half" idx="4294967295"/>
          </p:nvPr>
        </p:nvSpPr>
        <p:spPr>
          <a:xfrm>
            <a:off x="3481174" y="1650429"/>
            <a:ext cx="4834779" cy="4114800"/>
          </a:xfrm>
        </p:spPr>
        <p:txBody>
          <a:bodyPr>
            <a:normAutofit fontScale="92500" lnSpcReduction="20000"/>
          </a:bodyPr>
          <a:lstStyle/>
          <a:p>
            <a:r>
              <a:rPr lang="fi-FI" sz="2000" b="1" dirty="0"/>
              <a:t>Lattiasieni </a:t>
            </a:r>
            <a:r>
              <a:rPr lang="fi-FI" sz="2000" dirty="0"/>
              <a:t>(</a:t>
            </a:r>
            <a:r>
              <a:rPr lang="fi-FI" sz="2000" i="1" dirty="0" err="1"/>
              <a:t>Serpula</a:t>
            </a:r>
            <a:r>
              <a:rPr lang="fi-FI" sz="2000" i="1" dirty="0"/>
              <a:t> </a:t>
            </a:r>
            <a:r>
              <a:rPr lang="fi-FI" sz="2000" i="1" dirty="0" err="1"/>
              <a:t>lacrymans</a:t>
            </a:r>
            <a:r>
              <a:rPr lang="fi-FI" sz="2000" i="1" dirty="0"/>
              <a:t>) </a:t>
            </a:r>
            <a:r>
              <a:rPr lang="fi-FI" sz="2000" dirty="0"/>
              <a:t>viihtyy viileässä: kellarit, lattiat, </a:t>
            </a:r>
            <a:r>
              <a:rPr lang="fi-FI" sz="2000" dirty="0" smtClean="0"/>
              <a:t>ryömintätilat, pystyy rihmastollaan siirtämään vettä kosteuslähteestä (maa, kostuneet rakenteet) kuivempaan puuhun ja voi levitä näin laajalle alalle rakennuksessa Voi vioittaa myös mm muurattuja rakenteita.</a:t>
            </a:r>
          </a:p>
          <a:p>
            <a:pPr marL="0" indent="0">
              <a:buNone/>
            </a:pPr>
            <a:endParaRPr lang="fi-FI" sz="2000" dirty="0"/>
          </a:p>
          <a:p>
            <a:r>
              <a:rPr lang="fi-FI" sz="2000" b="1" dirty="0" smtClean="0"/>
              <a:t>Kellarisien</a:t>
            </a:r>
            <a:r>
              <a:rPr lang="fi-FI" sz="2000" dirty="0" smtClean="0"/>
              <a:t>i (</a:t>
            </a:r>
            <a:r>
              <a:rPr lang="fi-FI" sz="2000" i="1" dirty="0" err="1" smtClean="0"/>
              <a:t>Coniophora</a:t>
            </a:r>
            <a:r>
              <a:rPr lang="fi-FI" sz="2000" i="1" dirty="0" smtClean="0"/>
              <a:t> </a:t>
            </a:r>
            <a:r>
              <a:rPr lang="fi-FI" sz="2000" i="1" dirty="0" err="1" smtClean="0"/>
              <a:t>puteana</a:t>
            </a:r>
            <a:r>
              <a:rPr lang="fi-FI" sz="2000" dirty="0" smtClean="0"/>
              <a:t>) kehittyy kosteissa oloissa, mutta ei aina kasvata pintarihmastoa, laho kehittyy puun sisässä. Minimikosteus lahon kehittymiselle RH 95 % (puun kosteus 25 – 30%).</a:t>
            </a:r>
            <a:endParaRPr lang="fi-FI" sz="2000" dirty="0"/>
          </a:p>
        </p:txBody>
      </p:sp>
      <p:grpSp>
        <p:nvGrpSpPr>
          <p:cNvPr id="2" name="Group 7"/>
          <p:cNvGrpSpPr>
            <a:grpSpLocks/>
          </p:cNvGrpSpPr>
          <p:nvPr/>
        </p:nvGrpSpPr>
        <p:grpSpPr bwMode="auto">
          <a:xfrm>
            <a:off x="118582" y="692696"/>
            <a:ext cx="2525819" cy="1944216"/>
            <a:chOff x="624" y="2256"/>
            <a:chExt cx="2424" cy="1623"/>
          </a:xfrm>
        </p:grpSpPr>
        <p:pic>
          <p:nvPicPr>
            <p:cNvPr id="9" name="Pictur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 y="2256"/>
              <a:ext cx="2424" cy="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a:spLocks noChangeArrowheads="1"/>
            </p:cNvSpPr>
            <p:nvPr/>
          </p:nvSpPr>
          <p:spPr bwMode="auto">
            <a:xfrm>
              <a:off x="682" y="2285"/>
              <a:ext cx="2284" cy="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1056" y="2204864"/>
            <a:ext cx="2260118" cy="161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1806455"/>
      </p:ext>
    </p:extLst>
  </p:cSld>
  <p:clrMapOvr>
    <a:masterClrMapping/>
  </p:clrMapOvr>
  <p:transition spd="med">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263" y="419306"/>
            <a:ext cx="5832648" cy="875317"/>
          </a:xfrm>
        </p:spPr>
        <p:txBody>
          <a:bodyPr>
            <a:noAutofit/>
          </a:bodyPr>
          <a:lstStyle/>
          <a:p>
            <a:r>
              <a:rPr lang="fi-FI" sz="2800" b="1" dirty="0" smtClean="0"/>
              <a:t>Rakennusten ruskolahottajasieniä</a:t>
            </a:r>
            <a:endParaRPr lang="fi-FI" sz="2800" b="1" dirty="0"/>
          </a:p>
        </p:txBody>
      </p:sp>
      <p:pic>
        <p:nvPicPr>
          <p:cNvPr id="921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53" y="2658224"/>
            <a:ext cx="2791696" cy="198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24716" y="2967646"/>
            <a:ext cx="5118107" cy="707886"/>
          </a:xfrm>
          <a:prstGeom prst="rect">
            <a:avLst/>
          </a:prstGeom>
          <a:noFill/>
        </p:spPr>
        <p:txBody>
          <a:bodyPr wrap="square" rtlCol="0">
            <a:spAutoFit/>
          </a:bodyPr>
          <a:lstStyle/>
          <a:p>
            <a:r>
              <a:rPr lang="fi-FI" sz="2000" b="1" dirty="0" smtClean="0"/>
              <a:t>Saunakääpä </a:t>
            </a:r>
            <a:r>
              <a:rPr lang="fi-FI" sz="2000" dirty="0" smtClean="0"/>
              <a:t>(</a:t>
            </a:r>
            <a:r>
              <a:rPr lang="fi-FI" sz="2000" i="1" dirty="0" err="1" smtClean="0"/>
              <a:t>Gloeophyllum</a:t>
            </a:r>
            <a:r>
              <a:rPr lang="fi-FI" sz="2000" i="1" dirty="0" smtClean="0"/>
              <a:t> </a:t>
            </a:r>
            <a:r>
              <a:rPr lang="fi-FI" sz="2000" i="1" dirty="0" err="1" smtClean="0"/>
              <a:t>trabeum</a:t>
            </a:r>
            <a:r>
              <a:rPr lang="fi-FI" sz="2000" i="1" dirty="0" smtClean="0"/>
              <a:t>) </a:t>
            </a:r>
            <a:r>
              <a:rPr lang="fi-FI" sz="2000" dirty="0" smtClean="0"/>
              <a:t>viihtyy kosteassa ja lämpimässä: sauna, tasakatto </a:t>
            </a:r>
            <a:endParaRPr lang="fi-FI" sz="2000" dirty="0"/>
          </a:p>
        </p:txBody>
      </p:sp>
      <p:pic>
        <p:nvPicPr>
          <p:cNvPr id="921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635" y="4599518"/>
            <a:ext cx="2782684" cy="196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475263" y="4487853"/>
            <a:ext cx="4918699" cy="1323439"/>
          </a:xfrm>
          <a:prstGeom prst="rect">
            <a:avLst/>
          </a:prstGeom>
          <a:noFill/>
        </p:spPr>
        <p:txBody>
          <a:bodyPr wrap="square" rtlCol="0">
            <a:spAutoFit/>
          </a:bodyPr>
          <a:lstStyle/>
          <a:p>
            <a:r>
              <a:rPr lang="fi-FI" sz="2000" b="1" dirty="0" smtClean="0"/>
              <a:t>Aidaskääpä </a:t>
            </a:r>
            <a:r>
              <a:rPr lang="fi-FI" sz="2000" dirty="0" smtClean="0"/>
              <a:t>(</a:t>
            </a:r>
            <a:r>
              <a:rPr lang="fi-FI" sz="2000" i="1" dirty="0" err="1" smtClean="0"/>
              <a:t>Gloeophyllum</a:t>
            </a:r>
            <a:r>
              <a:rPr lang="fi-FI" sz="2000" i="1" dirty="0" smtClean="0"/>
              <a:t> </a:t>
            </a:r>
            <a:r>
              <a:rPr lang="fi-FI" sz="2000" i="1" dirty="0" err="1" smtClean="0"/>
              <a:t>sepiarium</a:t>
            </a:r>
            <a:r>
              <a:rPr lang="fi-FI" sz="2000" i="1" dirty="0" smtClean="0"/>
              <a:t>) </a:t>
            </a:r>
            <a:r>
              <a:rPr lang="fi-FI" sz="2000" dirty="0" smtClean="0"/>
              <a:t>kestää kuivuutta ja vaihtelevia lämpötiloja: ulkorakenteet, aidat, parvekkeet, laiturit, sateille alttiit terassit </a:t>
            </a:r>
            <a:endParaRPr lang="fi-FI" sz="2000" dirty="0"/>
          </a:p>
        </p:txBody>
      </p:sp>
      <p:pic>
        <p:nvPicPr>
          <p:cNvPr id="10" name="Picture 6" descr="vaurio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6263" y="671314"/>
            <a:ext cx="2675429" cy="19869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24716" y="1445224"/>
            <a:ext cx="5118107" cy="1015663"/>
          </a:xfrm>
          <a:prstGeom prst="rect">
            <a:avLst/>
          </a:prstGeom>
          <a:noFill/>
        </p:spPr>
        <p:txBody>
          <a:bodyPr wrap="square" rtlCol="0">
            <a:spAutoFit/>
          </a:bodyPr>
          <a:lstStyle/>
          <a:p>
            <a:r>
              <a:rPr lang="fi-FI" sz="2000" b="1" dirty="0" smtClean="0"/>
              <a:t>Laakakääpä </a:t>
            </a:r>
            <a:r>
              <a:rPr lang="fi-FI" sz="2000" dirty="0" smtClean="0"/>
              <a:t>(</a:t>
            </a:r>
            <a:r>
              <a:rPr lang="fi-FI" sz="2000" i="1" dirty="0" err="1" smtClean="0"/>
              <a:t>Antrodia</a:t>
            </a:r>
            <a:r>
              <a:rPr lang="fi-FI" sz="2000" i="1" dirty="0" smtClean="0"/>
              <a:t> </a:t>
            </a:r>
            <a:r>
              <a:rPr lang="fi-FI" sz="2000" i="1" dirty="0" err="1" smtClean="0"/>
              <a:t>sp</a:t>
            </a:r>
            <a:r>
              <a:rPr lang="fi-FI" sz="2000" i="1" dirty="0" smtClean="0"/>
              <a:t>) </a:t>
            </a:r>
            <a:r>
              <a:rPr lang="fi-FI" sz="2000" dirty="0" smtClean="0"/>
              <a:t>viihtyy kosteassa tai märässä materiaalissa: rakennusten katto- ja vesivuodot </a:t>
            </a:r>
            <a:endParaRPr lang="fi-FI" sz="2000" dirty="0"/>
          </a:p>
        </p:txBody>
      </p:sp>
      <p:sp>
        <p:nvSpPr>
          <p:cNvPr id="13" name="Slide Number Placeholder 12"/>
          <p:cNvSpPr>
            <a:spLocks noGrp="1"/>
          </p:cNvSpPr>
          <p:nvPr>
            <p:ph type="sldNum" sz="quarter" idx="12"/>
          </p:nvPr>
        </p:nvSpPr>
        <p:spPr/>
        <p:txBody>
          <a:bodyPr/>
          <a:lstStyle/>
          <a:p>
            <a:fld id="{CC4B5847-1FA8-4EAB-8786-A0336426E059}" type="slidenum">
              <a:rPr lang="fi-FI" smtClean="0"/>
              <a:pPr/>
              <a:t>73</a:t>
            </a:fld>
            <a:endParaRPr lang="fi-FI"/>
          </a:p>
        </p:txBody>
      </p:sp>
    </p:spTree>
    <p:extLst>
      <p:ext uri="{BB962C8B-B14F-4D97-AF65-F5344CB8AC3E}">
        <p14:creationId xmlns:p14="http://schemas.microsoft.com/office/powerpoint/2010/main" val="155035668"/>
      </p:ext>
    </p:extLst>
  </p:cSld>
  <p:clrMapOvr>
    <a:masterClrMapping/>
  </p:clrMapOvr>
  <p:transition spd="med">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7504" y="544280"/>
            <a:ext cx="9144000" cy="864096"/>
          </a:xfrm>
          <a:noFill/>
        </p:spPr>
        <p:txBody>
          <a:bodyPr>
            <a:noAutofit/>
          </a:bodyPr>
          <a:lstStyle/>
          <a:p>
            <a:r>
              <a:rPr lang="fi-FI" sz="2400" b="1" dirty="0" smtClean="0"/>
              <a:t>”</a:t>
            </a:r>
            <a:r>
              <a:rPr lang="fi-FI" sz="2400" b="1" dirty="0" err="1" smtClean="0"/>
              <a:t>Microdiverbuild</a:t>
            </a:r>
            <a:r>
              <a:rPr lang="fi-FI" sz="2400" b="1" dirty="0" smtClean="0"/>
              <a:t>” hanke: Homesienten </a:t>
            </a:r>
            <a:r>
              <a:rPr lang="fi-FI" sz="2400" b="1" dirty="0" err="1" smtClean="0"/>
              <a:t>diversiteettitutkimus</a:t>
            </a:r>
            <a:r>
              <a:rPr lang="fi-FI" sz="2400" b="1" dirty="0" smtClean="0"/>
              <a:t>: Rakennusten </a:t>
            </a:r>
            <a:r>
              <a:rPr lang="fi-FI" sz="2400" b="1" dirty="0"/>
              <a:t>mikrobiongelmien monimuotoisuus on häkellyttävän </a:t>
            </a:r>
            <a:r>
              <a:rPr lang="fi-FI" sz="2400" b="1" dirty="0" smtClean="0"/>
              <a:t>laaja </a:t>
            </a:r>
            <a:r>
              <a:rPr lang="fi-FI" sz="2400" b="1" dirty="0"/>
              <a:t>ja mutkikas. </a:t>
            </a:r>
            <a:endParaRPr lang="fi-FI" sz="2400" b="1" dirty="0" smtClean="0"/>
          </a:p>
        </p:txBody>
      </p:sp>
      <p:sp>
        <p:nvSpPr>
          <p:cNvPr id="4099" name="Rectangle 3"/>
          <p:cNvSpPr>
            <a:spLocks noGrp="1" noChangeArrowheads="1"/>
          </p:cNvSpPr>
          <p:nvPr>
            <p:ph type="body" idx="1"/>
          </p:nvPr>
        </p:nvSpPr>
        <p:spPr>
          <a:xfrm>
            <a:off x="359024" y="3098775"/>
            <a:ext cx="8892480" cy="432048"/>
          </a:xfrm>
        </p:spPr>
        <p:txBody>
          <a:bodyPr>
            <a:normAutofit/>
          </a:bodyPr>
          <a:lstStyle/>
          <a:p>
            <a:pPr>
              <a:buNone/>
            </a:pPr>
            <a:r>
              <a:rPr lang="fi-FI" sz="1600" dirty="0" smtClean="0"/>
              <a:t>A</a:t>
            </a:r>
            <a:r>
              <a:rPr lang="fi-FI" sz="1600" dirty="0"/>
              <a:t>, pintahome </a:t>
            </a:r>
            <a:r>
              <a:rPr lang="fi-FI" sz="1600" dirty="0" smtClean="0"/>
              <a:t>betonissa B</a:t>
            </a:r>
            <a:r>
              <a:rPr lang="fi-FI" sz="1600" dirty="0"/>
              <a:t>, puun </a:t>
            </a:r>
            <a:r>
              <a:rPr lang="fi-FI" sz="1600" dirty="0" smtClean="0"/>
              <a:t>home ja sinistymä; C</a:t>
            </a:r>
            <a:r>
              <a:rPr lang="fi-FI" sz="1600" dirty="0"/>
              <a:t>, </a:t>
            </a:r>
            <a:r>
              <a:rPr lang="fi-FI" sz="1600" dirty="0" smtClean="0"/>
              <a:t>lahovaurio; D</a:t>
            </a:r>
            <a:r>
              <a:rPr lang="fi-FI" sz="1600" dirty="0"/>
              <a:t>, sekundaarihomeet </a:t>
            </a:r>
            <a:r>
              <a:rPr lang="fi-FI" sz="1600" dirty="0" smtClean="0"/>
              <a:t>                                                                                                       </a:t>
            </a:r>
          </a:p>
        </p:txBody>
      </p:sp>
      <p:pic>
        <p:nvPicPr>
          <p:cNvPr id="4" name="Picture 3"/>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5231" y="1525895"/>
            <a:ext cx="7710394" cy="1572880"/>
          </a:xfrm>
          <a:prstGeom prst="rect">
            <a:avLst/>
          </a:prstGeom>
          <a:noFill/>
          <a:ln>
            <a:noFill/>
          </a:ln>
        </p:spPr>
      </p:pic>
      <p:sp>
        <p:nvSpPr>
          <p:cNvPr id="5" name="Content Placeholder 2"/>
          <p:cNvSpPr txBox="1">
            <a:spLocks/>
          </p:cNvSpPr>
          <p:nvPr/>
        </p:nvSpPr>
        <p:spPr bwMode="auto">
          <a:xfrm>
            <a:off x="375527" y="3505408"/>
            <a:ext cx="7909802" cy="280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lvl="0" indent="-285750" eaLnBrk="1" hangingPunct="1">
              <a:spcBef>
                <a:spcPct val="20000"/>
              </a:spcBef>
              <a:buClr>
                <a:schemeClr val="accent2"/>
              </a:buClr>
              <a:buFont typeface="Arial" panose="020B0604020202020204" pitchFamily="34" charset="0"/>
              <a:buChar char="•"/>
            </a:pPr>
            <a:r>
              <a:rPr kumimoji="0" lang="fi-FI" b="0" i="0" u="none" strike="noStrike" kern="0" cap="none" spc="0" normalizeH="0" baseline="0" noProof="0" dirty="0" smtClean="0">
                <a:ln>
                  <a:noFill/>
                </a:ln>
                <a:solidFill>
                  <a:schemeClr val="tx1"/>
                </a:solidFill>
                <a:effectLst/>
                <a:uLnTx/>
                <a:uFillTx/>
                <a:latin typeface="+mn-lt"/>
                <a:ea typeface="+mn-ea"/>
                <a:cs typeface="+mn-cs"/>
              </a:rPr>
              <a:t>Laboratoriossa tutkittiin mikrobeille altistuneita ja saastuneita kivi- ja puupohjaisia materiaaleja.</a:t>
            </a:r>
            <a:r>
              <a:rPr kumimoji="0" lang="fi-FI" b="0" i="0" u="none" strike="noStrike" kern="0" cap="none" spc="0" normalizeH="0" noProof="0" dirty="0" smtClean="0">
                <a:ln>
                  <a:noFill/>
                </a:ln>
                <a:solidFill>
                  <a:schemeClr val="tx1"/>
                </a:solidFill>
                <a:effectLst/>
                <a:uLnTx/>
                <a:uFillTx/>
                <a:latin typeface="+mn-lt"/>
                <a:ea typeface="+mn-ea"/>
                <a:cs typeface="+mn-cs"/>
              </a:rPr>
              <a:t> Altistuminen RH </a:t>
            </a:r>
            <a:r>
              <a:rPr lang="en-US" dirty="0" smtClean="0">
                <a:solidFill>
                  <a:srgbClr val="000000"/>
                </a:solidFill>
              </a:rPr>
              <a:t>90% / 97% </a:t>
            </a:r>
            <a:r>
              <a:rPr lang="en-US" dirty="0" err="1" smtClean="0">
                <a:solidFill>
                  <a:srgbClr val="000000"/>
                </a:solidFill>
              </a:rPr>
              <a:t>ja</a:t>
            </a:r>
            <a:r>
              <a:rPr lang="en-US" dirty="0" smtClean="0">
                <a:solidFill>
                  <a:srgbClr val="000000"/>
                </a:solidFill>
              </a:rPr>
              <a:t> 22 </a:t>
            </a:r>
            <a:r>
              <a:rPr lang="en-US" baseline="30000" dirty="0" err="1" smtClean="0">
                <a:solidFill>
                  <a:srgbClr val="000000"/>
                </a:solidFill>
              </a:rPr>
              <a:t>o</a:t>
            </a:r>
            <a:r>
              <a:rPr lang="en-US" dirty="0" err="1" smtClean="0">
                <a:solidFill>
                  <a:srgbClr val="000000"/>
                </a:solidFill>
              </a:rPr>
              <a:t>C</a:t>
            </a:r>
            <a:r>
              <a:rPr lang="en-US" dirty="0" smtClean="0">
                <a:solidFill>
                  <a:srgbClr val="000000"/>
                </a:solidFill>
              </a:rPr>
              <a:t> 6 </a:t>
            </a:r>
            <a:r>
              <a:rPr lang="en-US" dirty="0" err="1" smtClean="0">
                <a:solidFill>
                  <a:srgbClr val="000000"/>
                </a:solidFill>
              </a:rPr>
              <a:t>vuotta</a:t>
            </a:r>
            <a:r>
              <a:rPr kumimoji="0" lang="fi-FI" b="0" i="0" u="none" strike="noStrike" kern="0" cap="none" spc="0" normalizeH="0" noProof="0" dirty="0" smtClean="0">
                <a:ln>
                  <a:noFill/>
                </a:ln>
                <a:solidFill>
                  <a:schemeClr val="tx1"/>
                </a:solidFill>
                <a:effectLst/>
                <a:uLnTx/>
                <a:uFillTx/>
                <a:latin typeface="+mn-lt"/>
                <a:ea typeface="+mn-ea"/>
                <a:cs typeface="+mn-cs"/>
              </a:rPr>
              <a:t>.</a:t>
            </a:r>
            <a:br>
              <a:rPr kumimoji="0" lang="fi-FI" b="0" i="0" u="none" strike="noStrike" kern="0" cap="none" spc="0" normalizeH="0" noProof="0" dirty="0" smtClean="0">
                <a:ln>
                  <a:noFill/>
                </a:ln>
                <a:solidFill>
                  <a:schemeClr val="tx1"/>
                </a:solidFill>
                <a:effectLst/>
                <a:uLnTx/>
                <a:uFillTx/>
                <a:latin typeface="+mn-lt"/>
                <a:ea typeface="+mn-ea"/>
                <a:cs typeface="+mn-cs"/>
              </a:rPr>
            </a:br>
            <a:r>
              <a:rPr kumimoji="0" lang="fi-FI" b="0" i="0" u="none" strike="noStrike" kern="0" cap="none" spc="0" normalizeH="0" baseline="0" noProof="0" dirty="0" smtClean="0">
                <a:ln>
                  <a:noFill/>
                </a:ln>
                <a:solidFill>
                  <a:schemeClr val="tx1"/>
                </a:solidFill>
                <a:effectLst/>
                <a:uLnTx/>
                <a:uFillTx/>
                <a:latin typeface="+mn-lt"/>
                <a:ea typeface="+mn-ea"/>
                <a:cs typeface="+mn-cs"/>
              </a:rPr>
              <a:t> </a:t>
            </a:r>
          </a:p>
          <a:p>
            <a:pPr marL="285750" marR="0" lvl="0" indent="-285750" algn="l" defTabSz="914400" rtl="0" eaLnBrk="1" fontAlgn="base" latinLnBrk="0" hangingPunct="1">
              <a:lnSpc>
                <a:spcPct val="100000"/>
              </a:lnSpc>
              <a:spcBef>
                <a:spcPct val="20000"/>
              </a:spcBef>
              <a:spcAft>
                <a:spcPct val="0"/>
              </a:spcAft>
              <a:buClr>
                <a:schemeClr val="accent2"/>
              </a:buClr>
              <a:buSzTx/>
              <a:buFont typeface="Arial" panose="020B0604020202020204" pitchFamily="34" charset="0"/>
              <a:buChar char="•"/>
              <a:tabLst/>
              <a:defRPr/>
            </a:pPr>
            <a:r>
              <a:rPr kumimoji="0" lang="fi-FI" b="0" i="0" u="none" strike="noStrike" kern="0" cap="none" spc="0" normalizeH="0" baseline="0" noProof="0" dirty="0" smtClean="0">
                <a:ln>
                  <a:noFill/>
                </a:ln>
                <a:solidFill>
                  <a:schemeClr val="tx1"/>
                </a:solidFill>
                <a:effectLst/>
                <a:uLnTx/>
                <a:uFillTx/>
                <a:latin typeface="+mn-lt"/>
                <a:ea typeface="+mn-ea"/>
                <a:cs typeface="+mn-cs"/>
              </a:rPr>
              <a:t>Mikrobiyhteisöjä analysoitiin aluksi sienille ITS suunnatulla PCR-DGGE analyyseillä. Sekvensoinnissa selvitettiin mikrobien taksonomiaa </a:t>
            </a:r>
            <a:r>
              <a:rPr kumimoji="0" lang="fi-FI" b="0" i="0" u="none" strike="noStrike" kern="0" cap="none" spc="0" normalizeH="0" baseline="0" noProof="0" dirty="0" err="1" smtClean="0">
                <a:ln>
                  <a:noFill/>
                </a:ln>
                <a:solidFill>
                  <a:schemeClr val="tx1"/>
                </a:solidFill>
                <a:effectLst/>
                <a:uLnTx/>
                <a:uFillTx/>
                <a:latin typeface="+mn-lt"/>
                <a:ea typeface="+mn-ea"/>
                <a:cs typeface="+mn-cs"/>
              </a:rPr>
              <a:t>GeneiousPro</a:t>
            </a:r>
            <a:r>
              <a:rPr kumimoji="0" lang="fi-FI" b="0" i="0" u="none" strike="noStrike" kern="0" cap="none" spc="0" normalizeH="0" baseline="0" noProof="0" dirty="0" smtClean="0">
                <a:ln>
                  <a:noFill/>
                </a:ln>
                <a:solidFill>
                  <a:schemeClr val="tx1"/>
                </a:solidFill>
                <a:effectLst/>
                <a:uLnTx/>
                <a:uFillTx/>
                <a:latin typeface="+mn-lt"/>
                <a:ea typeface="+mn-ea"/>
                <a:cs typeface="+mn-cs"/>
              </a:rPr>
              <a:t> 6.1.5 analyyseilla. </a:t>
            </a:r>
            <a:br>
              <a:rPr kumimoji="0" lang="fi-FI" b="0" i="0" u="none" strike="noStrike" kern="0" cap="none" spc="0" normalizeH="0" baseline="0" noProof="0" dirty="0" smtClean="0">
                <a:ln>
                  <a:noFill/>
                </a:ln>
                <a:solidFill>
                  <a:schemeClr val="tx1"/>
                </a:solidFill>
                <a:effectLst/>
                <a:uLnTx/>
                <a:uFillTx/>
                <a:latin typeface="+mn-lt"/>
                <a:ea typeface="+mn-ea"/>
                <a:cs typeface="+mn-cs"/>
              </a:rPr>
            </a:br>
            <a:endParaRPr kumimoji="0" lang="fi-FI"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base" latinLnBrk="0" hangingPunct="1">
              <a:lnSpc>
                <a:spcPct val="100000"/>
              </a:lnSpc>
              <a:spcBef>
                <a:spcPct val="20000"/>
              </a:spcBef>
              <a:spcAft>
                <a:spcPct val="0"/>
              </a:spcAft>
              <a:buClr>
                <a:schemeClr val="accent2"/>
              </a:buClr>
              <a:buSzTx/>
              <a:buFont typeface="Arial" panose="020B0604020202020204" pitchFamily="34" charset="0"/>
              <a:buChar char="•"/>
              <a:tabLst/>
              <a:defRPr/>
            </a:pPr>
            <a:r>
              <a:rPr kumimoji="0" lang="fi-FI" b="0" i="0" u="none" strike="noStrike" kern="0" cap="none" spc="0" normalizeH="0" baseline="0" noProof="0" dirty="0" smtClean="0">
                <a:ln>
                  <a:noFill/>
                </a:ln>
                <a:solidFill>
                  <a:schemeClr val="tx1"/>
                </a:solidFill>
                <a:effectLst/>
                <a:uLnTx/>
                <a:uFillTx/>
                <a:latin typeface="+mn-lt"/>
                <a:ea typeface="+mn-ea"/>
                <a:cs typeface="+mn-cs"/>
              </a:rPr>
              <a:t>Tulosten mukaan materiaalien mikrobiyhteisöt vaihtelivat kosteuskuormasta ja materiaalista riippuen. </a:t>
            </a:r>
          </a:p>
          <a:p>
            <a:pPr marL="190500" marR="0" lvl="0" indent="-190500" algn="l" defTabSz="914400" rtl="0" eaLnBrk="1" fontAlgn="base" latinLnBrk="0" hangingPunct="1">
              <a:lnSpc>
                <a:spcPct val="100000"/>
              </a:lnSpc>
              <a:spcBef>
                <a:spcPct val="20000"/>
              </a:spcBef>
              <a:spcAft>
                <a:spcPct val="0"/>
              </a:spcAft>
              <a:buClr>
                <a:srgbClr val="000099"/>
              </a:buClr>
              <a:buSzTx/>
              <a:buFont typeface="Wingdings" pitchFamily="2" charset="2"/>
              <a:buChar char="§"/>
              <a:tabLst/>
              <a:defRPr/>
            </a:pPr>
            <a:endParaRPr kumimoji="0" lang="fi-FI" b="0" i="0" u="none" strike="noStrike" kern="0" cap="none" spc="0" normalizeH="0" baseline="0" noProof="0" dirty="0">
              <a:ln>
                <a:noFill/>
              </a:ln>
              <a:solidFill>
                <a:schemeClr val="tx1"/>
              </a:solidFill>
              <a:effectLst/>
              <a:uLnTx/>
              <a:uFillTx/>
              <a:latin typeface="+mn-lt"/>
              <a:ea typeface="+mn-ea"/>
              <a:cs typeface="+mn-cs"/>
            </a:endParaRPr>
          </a:p>
        </p:txBody>
      </p:sp>
      <p:pic>
        <p:nvPicPr>
          <p:cNvPr id="6" name="Content Placeholder 7"/>
          <p:cNvPicPr>
            <a:picLocks noChangeAspect="1"/>
          </p:cNvPicPr>
          <p:nvPr/>
        </p:nvPicPr>
        <p:blipFill rotWithShape="1">
          <a:blip r:embed="rId3" cstate="print"/>
          <a:srcRect l="2049" r="48770"/>
          <a:stretch/>
        </p:blipFill>
        <p:spPr bwMode="auto">
          <a:xfrm>
            <a:off x="7177547" y="5195807"/>
            <a:ext cx="170167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CC4B5847-1FA8-4EAB-8786-A0336426E059}" type="slidenum">
              <a:rPr lang="fi-FI" smtClean="0"/>
              <a:pPr/>
              <a:t>74</a:t>
            </a:fld>
            <a:endParaRPr lang="fi-FI"/>
          </a:p>
        </p:txBody>
      </p:sp>
    </p:spTree>
    <p:extLst>
      <p:ext uri="{BB962C8B-B14F-4D97-AF65-F5344CB8AC3E}">
        <p14:creationId xmlns:p14="http://schemas.microsoft.com/office/powerpoint/2010/main" val="229868708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02" y="324433"/>
            <a:ext cx="8688538" cy="864097"/>
          </a:xfrm>
          <a:noFill/>
        </p:spPr>
        <p:txBody>
          <a:bodyPr>
            <a:normAutofit fontScale="90000"/>
          </a:bodyPr>
          <a:lstStyle/>
          <a:p>
            <a:r>
              <a:rPr lang="en-US" sz="2000" dirty="0" smtClean="0"/>
              <a:t>“</a:t>
            </a:r>
            <a:r>
              <a:rPr lang="en-US" sz="2000" dirty="0" err="1" smtClean="0"/>
              <a:t>Microdiverbuild”hankkeen</a:t>
            </a:r>
            <a:r>
              <a:rPr lang="en-US" sz="2000" dirty="0" smtClean="0"/>
              <a:t> </a:t>
            </a:r>
            <a:r>
              <a:rPr lang="en-US" sz="2000" dirty="0" err="1" smtClean="0"/>
              <a:t>tulokset</a:t>
            </a:r>
            <a:r>
              <a:rPr lang="en-US" sz="2000" dirty="0" smtClean="0"/>
              <a:t>: </a:t>
            </a:r>
            <a:r>
              <a:rPr lang="en-US" sz="2000" dirty="0" err="1" smtClean="0"/>
              <a:t>Sieniyhteisöt</a:t>
            </a:r>
            <a:r>
              <a:rPr lang="en-US" sz="2000" dirty="0" smtClean="0"/>
              <a:t> </a:t>
            </a:r>
            <a:r>
              <a:rPr lang="en-US" sz="2000" dirty="0" err="1" smtClean="0"/>
              <a:t>eri</a:t>
            </a:r>
            <a:r>
              <a:rPr lang="en-US" sz="2000" dirty="0" smtClean="0"/>
              <a:t> </a:t>
            </a:r>
            <a:r>
              <a:rPr lang="en-US" sz="2000" dirty="0" err="1" smtClean="0"/>
              <a:t>rakennusmateriaaleissa</a:t>
            </a:r>
            <a:r>
              <a:rPr lang="en-US" sz="2000" dirty="0" smtClean="0"/>
              <a:t>, RH 90 % / 97 %, </a:t>
            </a:r>
            <a:r>
              <a:rPr lang="en-US" sz="2000" dirty="0" err="1" smtClean="0"/>
              <a:t>altistusaika</a:t>
            </a:r>
            <a:r>
              <a:rPr lang="en-US" sz="2000" dirty="0" smtClean="0"/>
              <a:t> </a:t>
            </a:r>
            <a:r>
              <a:rPr lang="en-US" sz="2000" dirty="0" err="1" smtClean="0"/>
              <a:t>useita</a:t>
            </a:r>
            <a:r>
              <a:rPr lang="en-US" sz="2000" dirty="0" smtClean="0"/>
              <a:t> </a:t>
            </a:r>
            <a:r>
              <a:rPr lang="en-US" sz="2000" dirty="0" err="1" smtClean="0"/>
              <a:t>vuosia</a:t>
            </a:r>
            <a:r>
              <a:rPr lang="en-US" sz="2000" dirty="0" smtClean="0"/>
              <a:t> </a:t>
            </a:r>
            <a:br>
              <a:rPr lang="en-US" sz="2000" dirty="0" smtClean="0"/>
            </a:br>
            <a:r>
              <a:rPr lang="en-US" sz="1200" dirty="0" smtClean="0"/>
              <a:t>(</a:t>
            </a:r>
            <a:r>
              <a:rPr lang="en-US" sz="1200" dirty="0" err="1" smtClean="0"/>
              <a:t>Sohlberg</a:t>
            </a:r>
            <a:r>
              <a:rPr lang="en-US" sz="1200" dirty="0" smtClean="0"/>
              <a:t> &amp; </a:t>
            </a:r>
            <a:r>
              <a:rPr lang="en-US" sz="1200" dirty="0" err="1" smtClean="0"/>
              <a:t>Viitanen</a:t>
            </a:r>
            <a:r>
              <a:rPr lang="en-US" sz="1200" dirty="0" smtClean="0"/>
              <a:t> 2013, 2014)</a:t>
            </a:r>
            <a:endParaRPr lang="en-US" sz="1200" dirty="0"/>
          </a:p>
        </p:txBody>
      </p:sp>
      <p:sp>
        <p:nvSpPr>
          <p:cNvPr id="29" name="TextBox 28"/>
          <p:cNvSpPr txBox="1"/>
          <p:nvPr/>
        </p:nvSpPr>
        <p:spPr>
          <a:xfrm>
            <a:off x="5421740" y="1398440"/>
            <a:ext cx="3722260" cy="3170099"/>
          </a:xfrm>
          <a:prstGeom prst="rect">
            <a:avLst/>
          </a:prstGeom>
          <a:noFill/>
        </p:spPr>
        <p:txBody>
          <a:bodyPr wrap="square" rtlCol="0">
            <a:spAutoFit/>
          </a:bodyPr>
          <a:lstStyle/>
          <a:p>
            <a:pPr>
              <a:buClr>
                <a:schemeClr val="accent2"/>
              </a:buClr>
            </a:pPr>
            <a:r>
              <a:rPr lang="en-US" dirty="0" err="1" smtClean="0"/>
              <a:t>Korkeassa</a:t>
            </a:r>
            <a:r>
              <a:rPr lang="en-US" dirty="0" smtClean="0"/>
              <a:t> </a:t>
            </a:r>
            <a:r>
              <a:rPr lang="en-US" dirty="0" err="1" smtClean="0"/>
              <a:t>kosteudessa</a:t>
            </a:r>
            <a:r>
              <a:rPr lang="en-US" dirty="0" smtClean="0"/>
              <a:t> on </a:t>
            </a:r>
            <a:r>
              <a:rPr lang="en-US" dirty="0" err="1" smtClean="0"/>
              <a:t>vaihtelevampi</a:t>
            </a:r>
            <a:r>
              <a:rPr lang="en-US" dirty="0" smtClean="0"/>
              <a:t> </a:t>
            </a:r>
            <a:r>
              <a:rPr lang="en-US" dirty="0" err="1" smtClean="0"/>
              <a:t>sieniyhteisö</a:t>
            </a:r>
            <a:r>
              <a:rPr lang="en-US" dirty="0" smtClean="0"/>
              <a:t> / -</a:t>
            </a:r>
            <a:r>
              <a:rPr lang="en-US" dirty="0" err="1" smtClean="0"/>
              <a:t>lajisto</a:t>
            </a:r>
            <a:endParaRPr lang="en-US" dirty="0" smtClean="0"/>
          </a:p>
          <a:p>
            <a:pPr marL="342900" indent="-342900">
              <a:buClr>
                <a:schemeClr val="accent2"/>
              </a:buClr>
              <a:buFont typeface="Arial"/>
              <a:buChar char="•"/>
            </a:pPr>
            <a:r>
              <a:rPr lang="en-US" sz="1600" dirty="0" smtClean="0"/>
              <a:t>RH 90 % </a:t>
            </a:r>
            <a:r>
              <a:rPr lang="en-US" sz="1600" dirty="0" err="1" smtClean="0"/>
              <a:t>oloissa</a:t>
            </a:r>
            <a:r>
              <a:rPr lang="en-US" sz="1600" dirty="0" smtClean="0"/>
              <a:t> </a:t>
            </a:r>
            <a:r>
              <a:rPr lang="en-US" sz="1600" dirty="0" err="1" smtClean="0"/>
              <a:t>pääasiallinen</a:t>
            </a:r>
            <a:r>
              <a:rPr lang="en-US" sz="1600" dirty="0" smtClean="0"/>
              <a:t> </a:t>
            </a:r>
            <a:r>
              <a:rPr lang="en-US" sz="1600" dirty="0" err="1" smtClean="0"/>
              <a:t>homesuku</a:t>
            </a:r>
            <a:r>
              <a:rPr lang="en-US" sz="1600" dirty="0" smtClean="0"/>
              <a:t> </a:t>
            </a:r>
            <a:r>
              <a:rPr lang="en-US" sz="1600" dirty="0" err="1" smtClean="0"/>
              <a:t>oli</a:t>
            </a:r>
            <a:r>
              <a:rPr lang="en-US" sz="1600" dirty="0" smtClean="0"/>
              <a:t> </a:t>
            </a:r>
            <a:r>
              <a:rPr lang="en-US" sz="1600" i="1" dirty="0" err="1" smtClean="0"/>
              <a:t>Aspergillus</a:t>
            </a:r>
            <a:endParaRPr lang="en-US" sz="1600" i="1" dirty="0" smtClean="0"/>
          </a:p>
          <a:p>
            <a:pPr marL="342900" indent="-342900">
              <a:buClr>
                <a:schemeClr val="accent2"/>
              </a:buClr>
              <a:buFont typeface="Arial"/>
              <a:buChar char="•"/>
            </a:pPr>
            <a:r>
              <a:rPr lang="en-US" sz="1600" dirty="0" smtClean="0"/>
              <a:t>RH 97 % </a:t>
            </a:r>
            <a:r>
              <a:rPr lang="en-US" sz="1600" dirty="0" err="1" smtClean="0"/>
              <a:t>oloissa</a:t>
            </a:r>
            <a:r>
              <a:rPr lang="en-US" sz="1600" dirty="0" smtClean="0"/>
              <a:t> </a:t>
            </a:r>
            <a:r>
              <a:rPr lang="en-US" sz="1600" dirty="0" err="1" smtClean="0"/>
              <a:t>olivat</a:t>
            </a:r>
            <a:r>
              <a:rPr lang="en-US" sz="1600" dirty="0" smtClean="0"/>
              <a:t> mm. </a:t>
            </a:r>
            <a:r>
              <a:rPr lang="en-US" sz="1600" i="1" dirty="0" err="1" smtClean="0">
                <a:solidFill>
                  <a:srgbClr val="000000"/>
                </a:solidFill>
              </a:rPr>
              <a:t>Penicillium</a:t>
            </a:r>
            <a:r>
              <a:rPr lang="en-US" sz="1600" dirty="0" smtClean="0">
                <a:solidFill>
                  <a:srgbClr val="000000"/>
                </a:solidFill>
              </a:rPr>
              <a:t>, </a:t>
            </a:r>
            <a:r>
              <a:rPr lang="en-US" sz="1600" i="1" dirty="0" smtClean="0">
                <a:solidFill>
                  <a:srgbClr val="000000"/>
                </a:solidFill>
              </a:rPr>
              <a:t>Aspergillus</a:t>
            </a:r>
            <a:r>
              <a:rPr lang="en-US" sz="1600" dirty="0" smtClean="0">
                <a:solidFill>
                  <a:srgbClr val="000000"/>
                </a:solidFill>
              </a:rPr>
              <a:t>, </a:t>
            </a:r>
            <a:r>
              <a:rPr lang="en-US" sz="1600" i="1" dirty="0" err="1" smtClean="0">
                <a:solidFill>
                  <a:srgbClr val="000000"/>
                </a:solidFill>
              </a:rPr>
              <a:t>Oidiodendron</a:t>
            </a:r>
            <a:r>
              <a:rPr lang="en-US" sz="1600" i="1" dirty="0" smtClean="0">
                <a:solidFill>
                  <a:srgbClr val="000000"/>
                </a:solidFill>
              </a:rPr>
              <a:t> ja </a:t>
            </a:r>
            <a:r>
              <a:rPr lang="en-US" sz="1600" i="1" dirty="0" err="1" smtClean="0">
                <a:solidFill>
                  <a:srgbClr val="000000"/>
                </a:solidFill>
              </a:rPr>
              <a:t>Acremonium</a:t>
            </a:r>
            <a:r>
              <a:rPr lang="en-US" sz="1600" dirty="0" smtClean="0">
                <a:solidFill>
                  <a:srgbClr val="000000"/>
                </a:solidFill>
              </a:rPr>
              <a:t>.</a:t>
            </a:r>
            <a:endParaRPr lang="en-US" sz="1600" dirty="0" smtClean="0"/>
          </a:p>
          <a:p>
            <a:pPr>
              <a:buClr>
                <a:schemeClr val="accent2"/>
              </a:buClr>
            </a:pPr>
            <a:r>
              <a:rPr lang="en-US" dirty="0" err="1" smtClean="0"/>
              <a:t>Rakennusmateriaalien</a:t>
            </a:r>
            <a:r>
              <a:rPr lang="en-US" dirty="0" smtClean="0"/>
              <a:t> </a:t>
            </a:r>
            <a:r>
              <a:rPr lang="en-US" dirty="0" err="1" smtClean="0"/>
              <a:t>lajisto</a:t>
            </a:r>
            <a:r>
              <a:rPr lang="en-US" dirty="0" smtClean="0"/>
              <a:t> </a:t>
            </a:r>
            <a:r>
              <a:rPr lang="en-US" dirty="0" err="1" smtClean="0"/>
              <a:t>poikkeaa</a:t>
            </a:r>
            <a:r>
              <a:rPr lang="en-US" dirty="0" smtClean="0"/>
              <a:t> </a:t>
            </a:r>
            <a:r>
              <a:rPr lang="en-US" dirty="0" err="1" smtClean="0"/>
              <a:t>toisistaan</a:t>
            </a:r>
            <a:endParaRPr lang="en-US" dirty="0" smtClean="0"/>
          </a:p>
          <a:p>
            <a:pPr marL="342900" indent="-342900">
              <a:buClr>
                <a:schemeClr val="accent2"/>
              </a:buClr>
              <a:buFont typeface="Arial"/>
              <a:buChar char="•"/>
            </a:pPr>
            <a:r>
              <a:rPr lang="en-US" sz="1600" dirty="0" err="1" smtClean="0"/>
              <a:t>Puupohjaisissa</a:t>
            </a:r>
            <a:r>
              <a:rPr lang="en-US" sz="1600" dirty="0" smtClean="0"/>
              <a:t> </a:t>
            </a:r>
            <a:r>
              <a:rPr lang="en-US" sz="1600" dirty="0" err="1" smtClean="0"/>
              <a:t>materiaaleissa</a:t>
            </a:r>
            <a:r>
              <a:rPr lang="en-US" sz="1600" dirty="0" smtClean="0"/>
              <a:t> </a:t>
            </a:r>
            <a:r>
              <a:rPr lang="en-US" sz="1600" dirty="0" err="1" smtClean="0"/>
              <a:t>lajisto</a:t>
            </a:r>
            <a:r>
              <a:rPr lang="en-US" sz="1600" dirty="0" smtClean="0"/>
              <a:t> </a:t>
            </a:r>
            <a:r>
              <a:rPr lang="en-US" sz="1600" dirty="0" err="1" smtClean="0"/>
              <a:t>oli</a:t>
            </a:r>
            <a:r>
              <a:rPr lang="en-US" sz="1600" dirty="0" smtClean="0"/>
              <a:t> </a:t>
            </a:r>
            <a:r>
              <a:rPr lang="en-US" sz="1600" dirty="0" err="1" smtClean="0"/>
              <a:t>runsaampi</a:t>
            </a:r>
            <a:r>
              <a:rPr lang="en-US" sz="1600" dirty="0" smtClean="0"/>
              <a:t> </a:t>
            </a:r>
            <a:r>
              <a:rPr lang="en-US" sz="1600" dirty="0" err="1" smtClean="0"/>
              <a:t>kuin</a:t>
            </a:r>
            <a:r>
              <a:rPr lang="en-US" sz="1600" dirty="0" smtClean="0"/>
              <a:t> </a:t>
            </a:r>
            <a:r>
              <a:rPr lang="en-US" sz="1600" dirty="0" err="1" smtClean="0"/>
              <a:t>kivipohjaisissa</a:t>
            </a:r>
            <a:r>
              <a:rPr lang="en-US" sz="1600" dirty="0" smtClean="0"/>
              <a:t> </a:t>
            </a:r>
            <a:r>
              <a:rPr lang="en-US" sz="1600" dirty="0" err="1" smtClean="0"/>
              <a:t>materiaaleissa</a:t>
            </a:r>
            <a:endParaRPr lang="en-US" sz="1600" dirty="0"/>
          </a:p>
        </p:txBody>
      </p:sp>
      <p:pic>
        <p:nvPicPr>
          <p:cNvPr id="4" name="Picture 3"/>
          <p:cNvPicPr>
            <a:picLocks noChangeAspect="1"/>
          </p:cNvPicPr>
          <p:nvPr/>
        </p:nvPicPr>
        <p:blipFill>
          <a:blip r:embed="rId2" cstate="email"/>
          <a:stretch>
            <a:fillRect/>
          </a:stretch>
        </p:blipFill>
        <p:spPr>
          <a:xfrm>
            <a:off x="395536" y="1250277"/>
            <a:ext cx="4976587" cy="2232249"/>
          </a:xfrm>
          <a:prstGeom prst="rect">
            <a:avLst/>
          </a:prstGeom>
        </p:spPr>
      </p:pic>
      <p:pic>
        <p:nvPicPr>
          <p:cNvPr id="5" name="Picture 4"/>
          <p:cNvPicPr>
            <a:picLocks noChangeAspect="1"/>
          </p:cNvPicPr>
          <p:nvPr/>
        </p:nvPicPr>
        <p:blipFill>
          <a:blip r:embed="rId3" cstate="email"/>
          <a:stretch>
            <a:fillRect/>
          </a:stretch>
        </p:blipFill>
        <p:spPr>
          <a:xfrm>
            <a:off x="422405" y="3544993"/>
            <a:ext cx="4922848" cy="2204864"/>
          </a:xfrm>
          <a:prstGeom prst="rect">
            <a:avLst/>
          </a:prstGeom>
        </p:spPr>
      </p:pic>
      <p:sp>
        <p:nvSpPr>
          <p:cNvPr id="27" name="TextBox 26"/>
          <p:cNvSpPr txBox="1"/>
          <p:nvPr/>
        </p:nvSpPr>
        <p:spPr>
          <a:xfrm>
            <a:off x="356713" y="1203482"/>
            <a:ext cx="997034" cy="369332"/>
          </a:xfrm>
          <a:prstGeom prst="rect">
            <a:avLst/>
          </a:prstGeom>
          <a:noFill/>
        </p:spPr>
        <p:txBody>
          <a:bodyPr wrap="square" rtlCol="0">
            <a:spAutoFit/>
          </a:bodyPr>
          <a:lstStyle/>
          <a:p>
            <a:r>
              <a:rPr lang="en-US" sz="1600" dirty="0" smtClean="0"/>
              <a:t>RH90</a:t>
            </a:r>
            <a:r>
              <a:rPr lang="en-US" dirty="0" smtClean="0"/>
              <a:t>%</a:t>
            </a:r>
            <a:endParaRPr lang="en-US" dirty="0"/>
          </a:p>
        </p:txBody>
      </p:sp>
      <p:sp>
        <p:nvSpPr>
          <p:cNvPr id="28" name="TextBox 27"/>
          <p:cNvSpPr txBox="1"/>
          <p:nvPr/>
        </p:nvSpPr>
        <p:spPr>
          <a:xfrm>
            <a:off x="395536" y="3541886"/>
            <a:ext cx="982678" cy="338554"/>
          </a:xfrm>
          <a:prstGeom prst="rect">
            <a:avLst/>
          </a:prstGeom>
          <a:noFill/>
        </p:spPr>
        <p:txBody>
          <a:bodyPr wrap="square" rtlCol="0">
            <a:spAutoFit/>
          </a:bodyPr>
          <a:lstStyle/>
          <a:p>
            <a:r>
              <a:rPr lang="en-US" sz="1600" dirty="0" smtClean="0"/>
              <a:t>RH97</a:t>
            </a:r>
            <a:r>
              <a:rPr lang="en-US" sz="1400" dirty="0" smtClean="0"/>
              <a:t>%</a:t>
            </a:r>
            <a:endParaRPr lang="en-US" sz="1400" dirty="0"/>
          </a:p>
        </p:txBody>
      </p:sp>
      <p:sp>
        <p:nvSpPr>
          <p:cNvPr id="18" name="Slide Number Placeholder 17"/>
          <p:cNvSpPr>
            <a:spLocks noGrp="1"/>
          </p:cNvSpPr>
          <p:nvPr>
            <p:ph type="sldNum" sz="quarter" idx="12"/>
          </p:nvPr>
        </p:nvSpPr>
        <p:spPr/>
        <p:txBody>
          <a:bodyPr/>
          <a:lstStyle/>
          <a:p>
            <a:fld id="{CC4B5847-1FA8-4EAB-8786-A0336426E059}" type="slidenum">
              <a:rPr lang="fi-FI" smtClean="0"/>
              <a:pPr/>
              <a:t>75</a:t>
            </a:fld>
            <a:endParaRPr lang="fi-FI"/>
          </a:p>
        </p:txBody>
      </p:sp>
      <p:grpSp>
        <p:nvGrpSpPr>
          <p:cNvPr id="3" name="Group 17"/>
          <p:cNvGrpSpPr/>
          <p:nvPr/>
        </p:nvGrpSpPr>
        <p:grpSpPr>
          <a:xfrm>
            <a:off x="171699" y="5927232"/>
            <a:ext cx="7908724" cy="651319"/>
            <a:chOff x="776536" y="4149080"/>
            <a:chExt cx="7699638" cy="582777"/>
          </a:xfrm>
          <a:solidFill>
            <a:schemeClr val="bg1"/>
          </a:solidFill>
        </p:grpSpPr>
        <p:pic>
          <p:nvPicPr>
            <p:cNvPr id="19" name="Picture 18"/>
            <p:cNvPicPr>
              <a:picLocks noChangeAspect="1"/>
            </p:cNvPicPr>
            <p:nvPr/>
          </p:nvPicPr>
          <p:blipFill rotWithShape="1">
            <a:blip r:embed="rId4" cstate="email"/>
            <a:srcRect l="7749" t="86562" r="71962" b="7552"/>
            <a:stretch/>
          </p:blipFill>
          <p:spPr>
            <a:xfrm>
              <a:off x="776536" y="4149080"/>
              <a:ext cx="2009812" cy="237264"/>
            </a:xfrm>
            <a:prstGeom prst="rect">
              <a:avLst/>
            </a:prstGeom>
            <a:grpFill/>
          </p:spPr>
        </p:pic>
        <p:pic>
          <p:nvPicPr>
            <p:cNvPr id="20" name="Picture 19"/>
            <p:cNvPicPr>
              <a:picLocks noChangeAspect="1"/>
            </p:cNvPicPr>
            <p:nvPr/>
          </p:nvPicPr>
          <p:blipFill rotWithShape="1">
            <a:blip r:embed="rId5" cstate="email"/>
            <a:srcRect l="8876" t="92102" r="74075" b="973"/>
            <a:stretch/>
          </p:blipFill>
          <p:spPr>
            <a:xfrm>
              <a:off x="6668738" y="4239165"/>
              <a:ext cx="1688800" cy="279135"/>
            </a:xfrm>
            <a:prstGeom prst="rect">
              <a:avLst/>
            </a:prstGeom>
            <a:grpFill/>
          </p:spPr>
        </p:pic>
        <p:pic>
          <p:nvPicPr>
            <p:cNvPr id="21" name="Picture 20"/>
            <p:cNvPicPr>
              <a:picLocks noChangeAspect="1"/>
            </p:cNvPicPr>
            <p:nvPr/>
          </p:nvPicPr>
          <p:blipFill rotWithShape="1">
            <a:blip r:embed="rId6" cstate="email"/>
            <a:srcRect l="40155" t="86216" r="40683" b="7898"/>
            <a:stretch/>
          </p:blipFill>
          <p:spPr>
            <a:xfrm>
              <a:off x="4304928" y="4149080"/>
              <a:ext cx="1898155" cy="237265"/>
            </a:xfrm>
            <a:prstGeom prst="rect">
              <a:avLst/>
            </a:prstGeom>
            <a:grpFill/>
          </p:spPr>
        </p:pic>
        <p:pic>
          <p:nvPicPr>
            <p:cNvPr id="22" name="Picture 21"/>
            <p:cNvPicPr>
              <a:picLocks noChangeAspect="1"/>
            </p:cNvPicPr>
            <p:nvPr/>
          </p:nvPicPr>
          <p:blipFill rotWithShape="1">
            <a:blip r:embed="rId7" cstate="email"/>
            <a:srcRect l="71997" t="86562" r="11800" b="7552"/>
            <a:stretch/>
          </p:blipFill>
          <p:spPr>
            <a:xfrm>
              <a:off x="806627" y="4414385"/>
              <a:ext cx="1605059" cy="237264"/>
            </a:xfrm>
            <a:prstGeom prst="rect">
              <a:avLst/>
            </a:prstGeom>
            <a:grpFill/>
          </p:spPr>
        </p:pic>
        <p:pic>
          <p:nvPicPr>
            <p:cNvPr id="23" name="Picture 22"/>
            <p:cNvPicPr>
              <a:picLocks noChangeAspect="1"/>
            </p:cNvPicPr>
            <p:nvPr/>
          </p:nvPicPr>
          <p:blipFill rotWithShape="1">
            <a:blip r:embed="rId8" cstate="email"/>
            <a:srcRect l="40014" t="91755" r="43078" b="2012"/>
            <a:stretch/>
          </p:blipFill>
          <p:spPr>
            <a:xfrm>
              <a:off x="2504192" y="4428214"/>
              <a:ext cx="1674843" cy="251222"/>
            </a:xfrm>
            <a:prstGeom prst="rect">
              <a:avLst/>
            </a:prstGeom>
            <a:grpFill/>
          </p:spPr>
        </p:pic>
        <p:pic>
          <p:nvPicPr>
            <p:cNvPr id="24" name="Picture 23"/>
            <p:cNvPicPr>
              <a:picLocks noChangeAspect="1"/>
            </p:cNvPicPr>
            <p:nvPr/>
          </p:nvPicPr>
          <p:blipFill rotWithShape="1">
            <a:blip r:embed="rId9" cstate="email"/>
            <a:srcRect l="71716" t="91756" r="8841" b="1666"/>
            <a:stretch/>
          </p:blipFill>
          <p:spPr>
            <a:xfrm>
              <a:off x="6550103" y="4466679"/>
              <a:ext cx="1926071" cy="265178"/>
            </a:xfrm>
            <a:prstGeom prst="rect">
              <a:avLst/>
            </a:prstGeom>
            <a:grpFill/>
          </p:spPr>
        </p:pic>
        <p:pic>
          <p:nvPicPr>
            <p:cNvPr id="25" name="Picture 24"/>
            <p:cNvPicPr>
              <a:picLocks noChangeAspect="1"/>
            </p:cNvPicPr>
            <p:nvPr/>
          </p:nvPicPr>
          <p:blipFill rotWithShape="1">
            <a:blip r:embed="rId10" cstate="email"/>
            <a:srcRect l="47341" t="75717" r="33920" b="17457"/>
            <a:stretch/>
          </p:blipFill>
          <p:spPr>
            <a:xfrm>
              <a:off x="2504728" y="4149080"/>
              <a:ext cx="1856286" cy="279134"/>
            </a:xfrm>
            <a:prstGeom prst="rect">
              <a:avLst/>
            </a:prstGeom>
            <a:grpFill/>
          </p:spPr>
        </p:pic>
        <p:pic>
          <p:nvPicPr>
            <p:cNvPr id="26" name="Picture 25"/>
            <p:cNvPicPr>
              <a:picLocks noChangeAspect="1"/>
            </p:cNvPicPr>
            <p:nvPr/>
          </p:nvPicPr>
          <p:blipFill rotWithShape="1">
            <a:blip r:embed="rId11" cstate="email"/>
            <a:srcRect l="12116" t="88346" r="63228" b="5167"/>
            <a:stretch/>
          </p:blipFill>
          <p:spPr>
            <a:xfrm>
              <a:off x="4144073" y="4385711"/>
              <a:ext cx="2442480" cy="265179"/>
            </a:xfrm>
            <a:prstGeom prst="rect">
              <a:avLst/>
            </a:prstGeom>
            <a:grpFill/>
          </p:spPr>
        </p:pic>
      </p:grpSp>
    </p:spTree>
    <p:extLst>
      <p:ext uri="{BB962C8B-B14F-4D97-AF65-F5344CB8AC3E}">
        <p14:creationId xmlns:p14="http://schemas.microsoft.com/office/powerpoint/2010/main" val="310245651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011" y="392600"/>
            <a:ext cx="8820472" cy="504056"/>
          </a:xfrm>
          <a:noFill/>
        </p:spPr>
        <p:txBody>
          <a:bodyPr>
            <a:noAutofit/>
          </a:bodyPr>
          <a:lstStyle/>
          <a:p>
            <a:r>
              <a:rPr lang="en-US" sz="2800" b="1" dirty="0" smtClean="0"/>
              <a:t/>
            </a:r>
            <a:br>
              <a:rPr lang="en-US" sz="2800" b="1" dirty="0" smtClean="0"/>
            </a:br>
            <a:r>
              <a:rPr lang="en-US" sz="2800" b="1" dirty="0" err="1" smtClean="0"/>
              <a:t>Sienilajisto</a:t>
            </a:r>
            <a:r>
              <a:rPr lang="en-US" sz="2800" b="1" dirty="0" smtClean="0"/>
              <a:t>: </a:t>
            </a:r>
            <a:r>
              <a:rPr lang="en-US" sz="2800" b="1" dirty="0" err="1" smtClean="0"/>
              <a:t>viljely</a:t>
            </a:r>
            <a:r>
              <a:rPr lang="en-US" sz="2800" b="1" dirty="0" smtClean="0"/>
              <a:t> / PCR-DGGE </a:t>
            </a:r>
            <a:r>
              <a:rPr lang="en-US" sz="2800" b="1" dirty="0" err="1" smtClean="0"/>
              <a:t>menetelmä</a:t>
            </a:r>
            <a:endParaRPr lang="en-US" sz="2800"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13071496"/>
              </p:ext>
            </p:extLst>
          </p:nvPr>
        </p:nvGraphicFramePr>
        <p:xfrm>
          <a:off x="467545" y="980728"/>
          <a:ext cx="8087052" cy="5516880"/>
        </p:xfrm>
        <a:graphic>
          <a:graphicData uri="http://schemas.openxmlformats.org/drawingml/2006/table">
            <a:tbl>
              <a:tblPr firstRow="1" bandRow="1">
                <a:tableStyleId>{5C22544A-7EE6-4342-B048-85BDC9FD1C3A}</a:tableStyleId>
              </a:tblPr>
              <a:tblGrid>
                <a:gridCol w="2695684"/>
                <a:gridCol w="2695684"/>
                <a:gridCol w="2695684"/>
              </a:tblGrid>
              <a:tr h="385896">
                <a:tc>
                  <a:txBody>
                    <a:bodyPr/>
                    <a:lstStyle/>
                    <a:p>
                      <a:r>
                        <a:rPr lang="en-US" sz="2000" dirty="0" err="1" smtClean="0"/>
                        <a:t>Materiaali</a:t>
                      </a:r>
                      <a:r>
                        <a:rPr lang="en-US" sz="2000" dirty="0" smtClean="0"/>
                        <a:t>,</a:t>
                      </a:r>
                      <a:r>
                        <a:rPr lang="en-US" sz="2000" baseline="0" dirty="0" smtClean="0"/>
                        <a:t> </a:t>
                      </a:r>
                      <a:r>
                        <a:rPr lang="en-US" sz="2000" dirty="0" smtClean="0"/>
                        <a:t>RH 97%</a:t>
                      </a:r>
                      <a:endParaRPr lang="en-US" sz="2000" dirty="0"/>
                    </a:p>
                  </a:txBody>
                  <a:tcPr marL="84406" marR="84406"/>
                </a:tc>
                <a:tc>
                  <a:txBody>
                    <a:bodyPr/>
                    <a:lstStyle/>
                    <a:p>
                      <a:r>
                        <a:rPr lang="en-US" sz="2000" dirty="0" err="1" smtClean="0"/>
                        <a:t>Viljely</a:t>
                      </a:r>
                      <a:r>
                        <a:rPr lang="en-US" sz="2000" dirty="0" smtClean="0"/>
                        <a:t>, </a:t>
                      </a:r>
                      <a:r>
                        <a:rPr lang="en-US" sz="2000" dirty="0" err="1" smtClean="0"/>
                        <a:t>päälajit</a:t>
                      </a:r>
                      <a:endParaRPr lang="en-US" sz="2000" dirty="0"/>
                    </a:p>
                  </a:txBody>
                  <a:tcPr marL="84406" marR="84406"/>
                </a:tc>
                <a:tc>
                  <a:txBody>
                    <a:bodyPr/>
                    <a:lstStyle/>
                    <a:p>
                      <a:r>
                        <a:rPr lang="en-US" sz="2000" dirty="0" smtClean="0"/>
                        <a:t>PCR-DGGE</a:t>
                      </a:r>
                      <a:endParaRPr lang="en-US" sz="2000" dirty="0"/>
                    </a:p>
                  </a:txBody>
                  <a:tcPr marL="84406" marR="84406"/>
                </a:tc>
              </a:tr>
              <a:tr h="1350637">
                <a:tc>
                  <a:txBody>
                    <a:bodyPr/>
                    <a:lstStyle/>
                    <a:p>
                      <a:r>
                        <a:rPr lang="en-US" sz="2000" dirty="0" err="1" smtClean="0"/>
                        <a:t>Männyn</a:t>
                      </a:r>
                      <a:r>
                        <a:rPr lang="en-US" sz="2000" dirty="0" smtClean="0"/>
                        <a:t> </a:t>
                      </a:r>
                      <a:r>
                        <a:rPr lang="en-US" sz="2000" dirty="0" err="1" smtClean="0"/>
                        <a:t>pintapuu</a:t>
                      </a:r>
                      <a:endParaRPr lang="en-US" sz="2000" dirty="0"/>
                    </a:p>
                  </a:txBody>
                  <a:tcPr marL="84406" marR="84406"/>
                </a:tc>
                <a:tc>
                  <a:txBody>
                    <a:bodyPr/>
                    <a:lstStyle/>
                    <a:p>
                      <a:r>
                        <a:rPr lang="en-US" i="1" dirty="0" err="1" smtClean="0"/>
                        <a:t>Aspergillus</a:t>
                      </a:r>
                      <a:r>
                        <a:rPr lang="en-US" i="1" dirty="0" smtClean="0"/>
                        <a:t>, </a:t>
                      </a:r>
                      <a:r>
                        <a:rPr lang="en-US" i="1" dirty="0" err="1" smtClean="0"/>
                        <a:t>Penicillium</a:t>
                      </a:r>
                      <a:endParaRPr lang="en-US" i="1" dirty="0"/>
                    </a:p>
                  </a:txBody>
                  <a:tcPr marL="84406" marR="84406"/>
                </a:tc>
                <a:tc>
                  <a:txBody>
                    <a:bodyPr/>
                    <a:lstStyle/>
                    <a:p>
                      <a:r>
                        <a:rPr lang="en-US" sz="1700" i="1" dirty="0" err="1" smtClean="0"/>
                        <a:t>Aspergillus</a:t>
                      </a:r>
                      <a:r>
                        <a:rPr lang="en-US" sz="1700" i="1" dirty="0" smtClean="0"/>
                        <a:t>, </a:t>
                      </a:r>
                      <a:r>
                        <a:rPr lang="en-US" sz="1700" i="1" dirty="0" err="1" smtClean="0"/>
                        <a:t>Penicillium</a:t>
                      </a:r>
                      <a:r>
                        <a:rPr lang="en-US" sz="1700" i="1" dirty="0" smtClean="0"/>
                        <a:t>, </a:t>
                      </a:r>
                      <a:r>
                        <a:rPr lang="en-US" sz="1700" i="1" dirty="0" err="1" smtClean="0"/>
                        <a:t>Talaromycetes</a:t>
                      </a:r>
                      <a:r>
                        <a:rPr lang="en-US" sz="1700" i="1" dirty="0" smtClean="0"/>
                        <a:t>, </a:t>
                      </a:r>
                      <a:r>
                        <a:rPr lang="en-US" sz="1700" i="1" dirty="0" err="1" smtClean="0"/>
                        <a:t>Oidiodendron</a:t>
                      </a:r>
                      <a:r>
                        <a:rPr lang="en-US" sz="1700" i="1" dirty="0" smtClean="0"/>
                        <a:t>, </a:t>
                      </a:r>
                      <a:r>
                        <a:rPr lang="en-US" sz="1700" i="1" dirty="0" err="1" smtClean="0"/>
                        <a:t>Mycospharellaceae</a:t>
                      </a:r>
                      <a:r>
                        <a:rPr lang="en-US" sz="1700" i="1" dirty="0" smtClean="0"/>
                        <a:t>, </a:t>
                      </a:r>
                      <a:r>
                        <a:rPr lang="en-US" sz="1700" i="1" dirty="0" err="1" smtClean="0"/>
                        <a:t>Thelephoraceae</a:t>
                      </a:r>
                      <a:r>
                        <a:rPr lang="en-US" sz="1700" i="1" baseline="0" dirty="0" smtClean="0"/>
                        <a:t> </a:t>
                      </a:r>
                      <a:endParaRPr lang="en-US" sz="1700" i="1" dirty="0"/>
                    </a:p>
                  </a:txBody>
                  <a:tcPr marL="84406" marR="84406"/>
                </a:tc>
              </a:tr>
              <a:tr h="593687">
                <a:tc>
                  <a:txBody>
                    <a:bodyPr/>
                    <a:lstStyle/>
                    <a:p>
                      <a:r>
                        <a:rPr lang="en-US" sz="2000" dirty="0" err="1" smtClean="0"/>
                        <a:t>Kuusi</a:t>
                      </a:r>
                      <a:r>
                        <a:rPr lang="en-US" sz="2000" dirty="0" smtClean="0"/>
                        <a:t> </a:t>
                      </a:r>
                      <a:r>
                        <a:rPr lang="en-US" sz="2000" dirty="0" err="1" smtClean="0"/>
                        <a:t>liimapuulevy</a:t>
                      </a:r>
                      <a:endParaRPr lang="en-US" sz="2000" dirty="0"/>
                    </a:p>
                  </a:txBody>
                  <a:tcPr marL="84406" marR="84406"/>
                </a:tc>
                <a:tc>
                  <a:txBody>
                    <a:bodyPr/>
                    <a:lstStyle/>
                    <a:p>
                      <a:r>
                        <a:rPr lang="en-US" i="1" dirty="0" err="1" smtClean="0"/>
                        <a:t>Aspergillus</a:t>
                      </a:r>
                      <a:r>
                        <a:rPr lang="en-US" i="1" dirty="0" smtClean="0"/>
                        <a:t>, </a:t>
                      </a:r>
                      <a:r>
                        <a:rPr lang="en-US" i="1" dirty="0" err="1" smtClean="0"/>
                        <a:t>Penicillium</a:t>
                      </a:r>
                      <a:r>
                        <a:rPr lang="en-US" i="1" dirty="0" smtClean="0"/>
                        <a:t> </a:t>
                      </a:r>
                      <a:endParaRPr lang="en-US" i="1" dirty="0"/>
                    </a:p>
                  </a:txBody>
                  <a:tcPr marL="84406" marR="84406"/>
                </a:tc>
                <a:tc>
                  <a:txBody>
                    <a:bodyPr/>
                    <a:lstStyle/>
                    <a:p>
                      <a:r>
                        <a:rPr lang="en-US" sz="1700" i="1" dirty="0" err="1" smtClean="0"/>
                        <a:t>Aspergillus</a:t>
                      </a:r>
                      <a:r>
                        <a:rPr lang="en-US" sz="1700" i="1" dirty="0" smtClean="0"/>
                        <a:t>, </a:t>
                      </a:r>
                      <a:r>
                        <a:rPr lang="en-US" sz="1700" i="1" dirty="0" err="1" smtClean="0"/>
                        <a:t>Penicillium</a:t>
                      </a:r>
                      <a:r>
                        <a:rPr lang="en-US" sz="1700" i="1" dirty="0" smtClean="0"/>
                        <a:t>, </a:t>
                      </a:r>
                      <a:r>
                        <a:rPr lang="en-US" sz="1700" i="1" dirty="0" err="1" smtClean="0"/>
                        <a:t>Mycosphaerallaceae</a:t>
                      </a:r>
                      <a:endParaRPr lang="en-US" sz="1700" i="1" dirty="0"/>
                    </a:p>
                  </a:txBody>
                  <a:tcPr marL="84406" marR="84406"/>
                </a:tc>
              </a:tr>
              <a:tr h="1098320">
                <a:tc>
                  <a:txBody>
                    <a:bodyPr/>
                    <a:lstStyle/>
                    <a:p>
                      <a:r>
                        <a:rPr lang="en-US" sz="2000" dirty="0" err="1" smtClean="0"/>
                        <a:t>Kevyt</a:t>
                      </a:r>
                      <a:r>
                        <a:rPr lang="en-US" sz="2000" dirty="0" smtClean="0"/>
                        <a:t> </a:t>
                      </a:r>
                      <a:r>
                        <a:rPr lang="en-US" sz="2000" dirty="0" err="1" smtClean="0"/>
                        <a:t>betoni</a:t>
                      </a:r>
                      <a:endParaRPr lang="en-US" sz="2000" dirty="0"/>
                    </a:p>
                  </a:txBody>
                  <a:tcPr marL="84406" marR="84406"/>
                </a:tc>
                <a:tc>
                  <a:txBody>
                    <a:bodyPr/>
                    <a:lstStyle/>
                    <a:p>
                      <a:r>
                        <a:rPr lang="en-US" i="1" dirty="0" err="1" smtClean="0"/>
                        <a:t>Aspergillus</a:t>
                      </a:r>
                      <a:r>
                        <a:rPr lang="en-US" i="1" dirty="0" smtClean="0"/>
                        <a:t>,</a:t>
                      </a:r>
                      <a:r>
                        <a:rPr lang="en-US" i="1" baseline="0" dirty="0" smtClean="0"/>
                        <a:t> </a:t>
                      </a:r>
                      <a:r>
                        <a:rPr lang="en-US" i="1" baseline="0" dirty="0" err="1" smtClean="0"/>
                        <a:t>Penicillium</a:t>
                      </a:r>
                      <a:r>
                        <a:rPr lang="en-US" i="1" baseline="0" dirty="0" smtClean="0"/>
                        <a:t>, </a:t>
                      </a:r>
                      <a:r>
                        <a:rPr lang="en-US" i="1" baseline="0" dirty="0" err="1" smtClean="0"/>
                        <a:t>Stachybotrys</a:t>
                      </a:r>
                      <a:endParaRPr lang="en-US" i="1" dirty="0"/>
                    </a:p>
                  </a:txBody>
                  <a:tcPr marL="84406" marR="84406"/>
                </a:tc>
                <a:tc>
                  <a:txBody>
                    <a:bodyPr/>
                    <a:lstStyle/>
                    <a:p>
                      <a:r>
                        <a:rPr lang="en-US" sz="1700" i="1" dirty="0" err="1" smtClean="0"/>
                        <a:t>Aspergillus</a:t>
                      </a:r>
                      <a:r>
                        <a:rPr lang="en-US" sz="1700" i="1" dirty="0" smtClean="0"/>
                        <a:t>,</a:t>
                      </a:r>
                      <a:r>
                        <a:rPr lang="en-US" sz="1700" i="1" baseline="0" dirty="0" smtClean="0"/>
                        <a:t> </a:t>
                      </a:r>
                      <a:r>
                        <a:rPr lang="en-US" sz="1700" i="1" dirty="0" err="1" smtClean="0"/>
                        <a:t>Eurotium</a:t>
                      </a:r>
                      <a:r>
                        <a:rPr lang="en-US" sz="1700" i="1" dirty="0" smtClean="0"/>
                        <a:t>, </a:t>
                      </a:r>
                      <a:r>
                        <a:rPr lang="en-US" sz="1700" i="1" dirty="0" err="1" smtClean="0"/>
                        <a:t>Stachybotrys</a:t>
                      </a:r>
                      <a:r>
                        <a:rPr lang="en-US" sz="1700" i="1" dirty="0" smtClean="0"/>
                        <a:t>, </a:t>
                      </a:r>
                      <a:r>
                        <a:rPr lang="en-US" sz="1700" i="1" dirty="0" err="1" smtClean="0"/>
                        <a:t>Phaeophysica</a:t>
                      </a:r>
                      <a:r>
                        <a:rPr lang="en-US" sz="1700" i="1" dirty="0" smtClean="0"/>
                        <a:t>,</a:t>
                      </a:r>
                      <a:r>
                        <a:rPr lang="en-US" sz="1700" i="1" baseline="0" dirty="0" smtClean="0"/>
                        <a:t> </a:t>
                      </a:r>
                      <a:r>
                        <a:rPr lang="en-US" sz="1700" i="1" baseline="0" dirty="0" err="1" smtClean="0"/>
                        <a:t>Punctelia</a:t>
                      </a:r>
                      <a:r>
                        <a:rPr lang="en-US" sz="1700" i="1" baseline="0" dirty="0" smtClean="0"/>
                        <a:t>, </a:t>
                      </a:r>
                      <a:r>
                        <a:rPr lang="en-US" sz="1700" i="1" baseline="0" dirty="0" err="1" smtClean="0"/>
                        <a:t>Nectria</a:t>
                      </a:r>
                      <a:endParaRPr lang="en-US" sz="1700" i="1" dirty="0"/>
                    </a:p>
                  </a:txBody>
                  <a:tcPr marL="84406" marR="84406"/>
                </a:tc>
              </a:tr>
              <a:tr h="846003">
                <a:tc>
                  <a:txBody>
                    <a:bodyPr/>
                    <a:lstStyle/>
                    <a:p>
                      <a:r>
                        <a:rPr lang="en-US" sz="2000" dirty="0" err="1" smtClean="0"/>
                        <a:t>Mineraalivilla</a:t>
                      </a:r>
                      <a:endParaRPr lang="en-US" sz="2000" dirty="0"/>
                    </a:p>
                  </a:txBody>
                  <a:tcPr marL="84406" marR="84406"/>
                </a:tc>
                <a:tc>
                  <a:txBody>
                    <a:bodyPr/>
                    <a:lstStyle/>
                    <a:p>
                      <a:r>
                        <a:rPr lang="en-US" i="1" dirty="0" err="1" smtClean="0"/>
                        <a:t>Aspergillus</a:t>
                      </a:r>
                      <a:r>
                        <a:rPr lang="en-US" i="1" dirty="0" smtClean="0"/>
                        <a:t>, </a:t>
                      </a:r>
                      <a:r>
                        <a:rPr lang="en-US" i="1" dirty="0" err="1" smtClean="0"/>
                        <a:t>Penicillium</a:t>
                      </a:r>
                      <a:endParaRPr lang="en-US" i="1" dirty="0"/>
                    </a:p>
                  </a:txBody>
                  <a:tcPr marL="84406" marR="84406"/>
                </a:tc>
                <a:tc>
                  <a:txBody>
                    <a:bodyPr/>
                    <a:lstStyle/>
                    <a:p>
                      <a:r>
                        <a:rPr lang="en-US" sz="1700" i="1" dirty="0" err="1" smtClean="0"/>
                        <a:t>Aspergillus</a:t>
                      </a:r>
                      <a:r>
                        <a:rPr lang="en-US" sz="1700" i="1" dirty="0" smtClean="0"/>
                        <a:t>, </a:t>
                      </a:r>
                      <a:r>
                        <a:rPr lang="en-US" sz="1700" i="1" dirty="0" err="1" smtClean="0"/>
                        <a:t>Penicillium</a:t>
                      </a:r>
                      <a:r>
                        <a:rPr lang="en-US" sz="1700" i="1" dirty="0" smtClean="0"/>
                        <a:t>, </a:t>
                      </a:r>
                      <a:r>
                        <a:rPr lang="en-US" sz="1700" i="1" dirty="0" err="1" smtClean="0"/>
                        <a:t>Mycosphaerella</a:t>
                      </a:r>
                      <a:r>
                        <a:rPr lang="en-US" sz="1700" i="1" dirty="0" smtClean="0"/>
                        <a:t>, </a:t>
                      </a:r>
                      <a:r>
                        <a:rPr lang="en-US" sz="1700" i="1" dirty="0" err="1" smtClean="0"/>
                        <a:t>Phaeophysica</a:t>
                      </a:r>
                      <a:r>
                        <a:rPr lang="en-US" sz="1700" i="1" dirty="0" smtClean="0"/>
                        <a:t>, </a:t>
                      </a:r>
                      <a:r>
                        <a:rPr lang="en-US" sz="1700" i="1" dirty="0" err="1" smtClean="0"/>
                        <a:t>Punctelia</a:t>
                      </a:r>
                      <a:endParaRPr lang="en-US" sz="1700" i="1" dirty="0"/>
                    </a:p>
                  </a:txBody>
                  <a:tcPr marL="84406" marR="84406"/>
                </a:tc>
              </a:tr>
              <a:tr h="1098320">
                <a:tc>
                  <a:txBody>
                    <a:bodyPr/>
                    <a:lstStyle/>
                    <a:p>
                      <a:r>
                        <a:rPr lang="en-US" sz="2000" dirty="0" err="1" smtClean="0"/>
                        <a:t>Polyesteri</a:t>
                      </a:r>
                      <a:r>
                        <a:rPr lang="en-US" sz="2000" dirty="0" smtClean="0"/>
                        <a:t> </a:t>
                      </a:r>
                      <a:r>
                        <a:rPr lang="en-US" sz="2000" dirty="0" err="1" smtClean="0"/>
                        <a:t>kuitueriste</a:t>
                      </a:r>
                      <a:endParaRPr lang="en-US" sz="2000" dirty="0"/>
                    </a:p>
                  </a:txBody>
                  <a:tcPr marL="84406" marR="84406"/>
                </a:tc>
                <a:tc>
                  <a:txBody>
                    <a:bodyPr/>
                    <a:lstStyle/>
                    <a:p>
                      <a:r>
                        <a:rPr lang="en-US" i="1" dirty="0" err="1" smtClean="0"/>
                        <a:t>Aspergillus</a:t>
                      </a:r>
                      <a:r>
                        <a:rPr lang="en-US" i="1" dirty="0" smtClean="0"/>
                        <a:t>,</a:t>
                      </a:r>
                      <a:r>
                        <a:rPr lang="en-US" i="1" baseline="0" dirty="0" smtClean="0"/>
                        <a:t> </a:t>
                      </a:r>
                      <a:r>
                        <a:rPr lang="en-US" i="1" baseline="0" dirty="0" err="1" smtClean="0"/>
                        <a:t>Penicillium</a:t>
                      </a:r>
                      <a:endParaRPr lang="en-US" i="1" dirty="0"/>
                    </a:p>
                  </a:txBody>
                  <a:tcPr marL="84406" marR="84406"/>
                </a:tc>
                <a:tc>
                  <a:txBody>
                    <a:bodyPr/>
                    <a:lstStyle/>
                    <a:p>
                      <a:r>
                        <a:rPr lang="en-US" sz="1700" i="1" dirty="0" err="1" smtClean="0"/>
                        <a:t>Aspergillus</a:t>
                      </a:r>
                      <a:r>
                        <a:rPr lang="en-US" sz="1700" i="1" dirty="0" smtClean="0"/>
                        <a:t>,</a:t>
                      </a:r>
                      <a:r>
                        <a:rPr lang="en-US" sz="1700" i="1" baseline="0" dirty="0" smtClean="0"/>
                        <a:t> </a:t>
                      </a:r>
                      <a:r>
                        <a:rPr lang="en-US" sz="1700" i="1" baseline="0" dirty="0" err="1" smtClean="0"/>
                        <a:t>Mycosphaerella</a:t>
                      </a:r>
                      <a:r>
                        <a:rPr lang="en-US" sz="1700" i="1" baseline="0" dirty="0" smtClean="0"/>
                        <a:t>, </a:t>
                      </a:r>
                      <a:r>
                        <a:rPr lang="en-US" sz="1700" i="1" baseline="0" dirty="0" err="1" smtClean="0"/>
                        <a:t>Heterodermia</a:t>
                      </a:r>
                      <a:r>
                        <a:rPr lang="en-US" sz="1700" i="1" baseline="0" dirty="0" smtClean="0"/>
                        <a:t>, </a:t>
                      </a:r>
                      <a:r>
                        <a:rPr lang="en-US" sz="1700" i="1" baseline="0" dirty="0" err="1" smtClean="0"/>
                        <a:t>Pleosporaceae</a:t>
                      </a:r>
                      <a:endParaRPr lang="en-US" sz="1700" i="1" dirty="0"/>
                    </a:p>
                  </a:txBody>
                  <a:tcPr marL="84406" marR="84406"/>
                </a:tc>
              </a:tr>
            </a:tbl>
          </a:graphicData>
        </a:graphic>
      </p:graphicFrame>
      <p:sp>
        <p:nvSpPr>
          <p:cNvPr id="5" name="Slide Number Placeholder 4"/>
          <p:cNvSpPr>
            <a:spLocks noGrp="1"/>
          </p:cNvSpPr>
          <p:nvPr>
            <p:ph type="sldNum" sz="quarter" idx="12"/>
          </p:nvPr>
        </p:nvSpPr>
        <p:spPr/>
        <p:txBody>
          <a:bodyPr/>
          <a:lstStyle/>
          <a:p>
            <a:fld id="{CC4B5847-1FA8-4EAB-8786-A0336426E059}" type="slidenum">
              <a:rPr lang="fi-FI" smtClean="0"/>
              <a:pPr/>
              <a:t>76</a:t>
            </a:fld>
            <a:endParaRPr lang="fi-FI"/>
          </a:p>
        </p:txBody>
      </p:sp>
    </p:spTree>
    <p:extLst>
      <p:ext uri="{BB962C8B-B14F-4D97-AF65-F5344CB8AC3E}">
        <p14:creationId xmlns:p14="http://schemas.microsoft.com/office/powerpoint/2010/main" val="298097896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256180" y="571001"/>
            <a:ext cx="8892480" cy="648072"/>
          </a:xfrm>
          <a:noFill/>
        </p:spPr>
        <p:txBody>
          <a:bodyPr>
            <a:noAutofit/>
          </a:bodyPr>
          <a:lstStyle/>
          <a:p>
            <a:r>
              <a:rPr lang="fi-FI" sz="2800" b="1" dirty="0" smtClean="0"/>
              <a:t>Esimerkkejä biologisten vaurioiden havainnoinnista, laho</a:t>
            </a:r>
            <a:endParaRPr lang="en-GB" sz="2800" b="1" dirty="0" smtClean="0"/>
          </a:p>
        </p:txBody>
      </p:sp>
      <p:sp>
        <p:nvSpPr>
          <p:cNvPr id="10243" name="Rectangle 3"/>
          <p:cNvSpPr>
            <a:spLocks noGrp="1" noChangeArrowheads="1"/>
          </p:cNvSpPr>
          <p:nvPr>
            <p:ph type="body" idx="4294967295"/>
          </p:nvPr>
        </p:nvSpPr>
        <p:spPr>
          <a:xfrm>
            <a:off x="351692" y="2209800"/>
            <a:ext cx="1723292" cy="515938"/>
          </a:xfrm>
        </p:spPr>
        <p:txBody>
          <a:bodyPr/>
          <a:lstStyle/>
          <a:p>
            <a:pPr>
              <a:buFont typeface="Wingdings" pitchFamily="2" charset="2"/>
              <a:buNone/>
            </a:pPr>
            <a:r>
              <a:rPr lang="en-GB" sz="2400" dirty="0" err="1" smtClean="0"/>
              <a:t>Katkolaho</a:t>
            </a:r>
            <a:r>
              <a:rPr lang="en-GB" sz="2400" dirty="0" smtClean="0"/>
              <a:t> </a:t>
            </a:r>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340768"/>
            <a:ext cx="257028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7"/>
          <p:cNvSpPr>
            <a:spLocks noChangeArrowheads="1"/>
          </p:cNvSpPr>
          <p:nvPr/>
        </p:nvSpPr>
        <p:spPr bwMode="auto">
          <a:xfrm>
            <a:off x="4807928" y="3392489"/>
            <a:ext cx="4012544"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a:spcBef>
                <a:spcPct val="20000"/>
              </a:spcBef>
              <a:buClr>
                <a:schemeClr val="tx2"/>
              </a:buClr>
              <a:buFont typeface="Wingdings" pitchFamily="2" charset="2"/>
              <a:buNone/>
            </a:pPr>
            <a:r>
              <a:rPr lang="fi-FI" sz="2000" dirty="0"/>
              <a:t>	Mikroskooppikuva </a:t>
            </a:r>
            <a:r>
              <a:rPr lang="fi-FI" sz="2000" dirty="0" smtClean="0"/>
              <a:t>puun solukosta</a:t>
            </a:r>
            <a:endParaRPr lang="en-GB" sz="2000" dirty="0"/>
          </a:p>
        </p:txBody>
      </p:sp>
      <p:sp>
        <p:nvSpPr>
          <p:cNvPr id="10248" name="Rectangle 3"/>
          <p:cNvSpPr>
            <a:spLocks noGrp="1" noChangeArrowheads="1"/>
          </p:cNvSpPr>
          <p:nvPr>
            <p:ph type="body" idx="4294967295"/>
          </p:nvPr>
        </p:nvSpPr>
        <p:spPr>
          <a:xfrm>
            <a:off x="2110154" y="3392489"/>
            <a:ext cx="2586404" cy="515937"/>
          </a:xfrm>
        </p:spPr>
        <p:txBody>
          <a:bodyPr>
            <a:normAutofit/>
          </a:bodyPr>
          <a:lstStyle/>
          <a:p>
            <a:pPr>
              <a:buFont typeface="Wingdings" pitchFamily="2" charset="2"/>
              <a:buNone/>
            </a:pPr>
            <a:r>
              <a:rPr lang="en-GB" sz="2000" dirty="0" err="1" smtClean="0"/>
              <a:t>Lahon</a:t>
            </a:r>
            <a:r>
              <a:rPr lang="en-GB" sz="2000" dirty="0" smtClean="0"/>
              <a:t> </a:t>
            </a:r>
            <a:r>
              <a:rPr lang="en-GB" sz="2000" dirty="0" err="1" smtClean="0"/>
              <a:t>olemus</a:t>
            </a:r>
            <a:endParaRPr lang="en-GB" sz="2000" dirty="0" smtClean="0"/>
          </a:p>
        </p:txBody>
      </p:sp>
      <p:sp>
        <p:nvSpPr>
          <p:cNvPr id="10249" name="Rectangle 3"/>
          <p:cNvSpPr>
            <a:spLocks noGrp="1" noChangeArrowheads="1"/>
          </p:cNvSpPr>
          <p:nvPr>
            <p:ph type="body" idx="4294967295"/>
          </p:nvPr>
        </p:nvSpPr>
        <p:spPr>
          <a:xfrm>
            <a:off x="351692" y="4514850"/>
            <a:ext cx="1723292" cy="515938"/>
          </a:xfrm>
        </p:spPr>
        <p:txBody>
          <a:bodyPr>
            <a:normAutofit/>
          </a:bodyPr>
          <a:lstStyle/>
          <a:p>
            <a:pPr>
              <a:buFont typeface="Wingdings" pitchFamily="2" charset="2"/>
              <a:buNone/>
            </a:pPr>
            <a:r>
              <a:rPr lang="en-GB" sz="2400" dirty="0" err="1" smtClean="0"/>
              <a:t>Ruskolaho</a:t>
            </a:r>
            <a:r>
              <a:rPr lang="en-GB" sz="2400" b="1" dirty="0" smtClean="0"/>
              <a:t> </a:t>
            </a:r>
          </a:p>
        </p:txBody>
      </p:sp>
      <p:pic>
        <p:nvPicPr>
          <p:cNvPr id="102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077" y="4114801"/>
            <a:ext cx="2504343"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8493" y="4079875"/>
            <a:ext cx="2851638"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12"/>
          <p:cNvSpPr>
            <a:spLocks noGrp="1"/>
          </p:cNvSpPr>
          <p:nvPr>
            <p:ph type="sldNum" sz="quarter" idx="11"/>
          </p:nvPr>
        </p:nvSpPr>
        <p:spPr/>
        <p:txBody>
          <a:bodyPr/>
          <a:lstStyle/>
          <a:p>
            <a:fld id="{9EE4C95D-C74F-4958-90B0-9AD3CB52B984}" type="slidenum">
              <a:rPr lang="fi-FI" smtClean="0"/>
              <a:pPr/>
              <a:t>77</a:t>
            </a:fld>
            <a:endParaRPr lang="fi-FI"/>
          </a:p>
        </p:txBody>
      </p:sp>
      <p:pic>
        <p:nvPicPr>
          <p:cNvPr id="14" name="Picture 13" descr="f2k1151.tif"/>
          <p:cNvPicPr>
            <a:picLocks noChangeAspect="1"/>
          </p:cNvPicPr>
          <p:nvPr/>
        </p:nvPicPr>
        <p:blipFill>
          <a:blip r:embed="rId5" cstate="screen"/>
          <a:stretch>
            <a:fillRect/>
          </a:stretch>
        </p:blipFill>
        <p:spPr>
          <a:xfrm>
            <a:off x="4932039" y="1124256"/>
            <a:ext cx="3384377" cy="2260074"/>
          </a:xfrm>
          <a:prstGeom prst="rect">
            <a:avLst/>
          </a:prstGeom>
        </p:spPr>
      </p:pic>
      <p:sp>
        <p:nvSpPr>
          <p:cNvPr id="15" name="TextBox 14"/>
          <p:cNvSpPr txBox="1"/>
          <p:nvPr/>
        </p:nvSpPr>
        <p:spPr>
          <a:xfrm>
            <a:off x="6732240" y="1412776"/>
            <a:ext cx="1656184" cy="646331"/>
          </a:xfrm>
          <a:prstGeom prst="rect">
            <a:avLst/>
          </a:prstGeom>
          <a:solidFill>
            <a:schemeClr val="bg1"/>
          </a:solidFill>
        </p:spPr>
        <p:txBody>
          <a:bodyPr wrap="square" rtlCol="0">
            <a:spAutoFit/>
          </a:bodyPr>
          <a:lstStyle/>
          <a:p>
            <a:r>
              <a:rPr lang="fi-FI" dirty="0" smtClean="0"/>
              <a:t>Syöpymät soluseinässä </a:t>
            </a:r>
            <a:endParaRPr lang="fi-FI" dirty="0"/>
          </a:p>
        </p:txBody>
      </p:sp>
      <p:cxnSp>
        <p:nvCxnSpPr>
          <p:cNvPr id="17" name="Straight Arrow Connector 16"/>
          <p:cNvCxnSpPr/>
          <p:nvPr/>
        </p:nvCxnSpPr>
        <p:spPr>
          <a:xfrm flipH="1">
            <a:off x="6228184" y="2060848"/>
            <a:ext cx="504056" cy="7200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Slide Number Placeholder 34"/>
          <p:cNvSpPr txBox="1">
            <a:spLocks/>
          </p:cNvSpPr>
          <p:nvPr/>
        </p:nvSpPr>
        <p:spPr>
          <a:xfrm>
            <a:off x="8316912" y="6198834"/>
            <a:ext cx="503238"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4B5847-1FA8-4EAB-8786-A0336426E059}" type="slidenum">
              <a:rPr kumimoji="0" lang="fi-FI" sz="800" b="0" i="0" u="none" strike="noStrike" kern="1200" cap="none" spc="0" normalizeH="0" baseline="0" noProof="0" smtClean="0">
                <a:ln>
                  <a:noFill/>
                </a:ln>
                <a:solidFill>
                  <a:srgbClr val="FF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fi-FI" sz="800" b="0" i="0" u="none" strike="noStrike" kern="1200" cap="none" spc="0" normalizeH="0" baseline="0" noProof="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2617166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A1614B4-A9AF-49EB-98FE-EE3BD71BD713}" type="slidenum">
              <a:rPr lang="fi-FI"/>
              <a:pPr/>
              <a:t>78</a:t>
            </a:fld>
            <a:endParaRPr lang="fi-FI"/>
          </a:p>
        </p:txBody>
      </p:sp>
      <p:sp>
        <p:nvSpPr>
          <p:cNvPr id="304130" name="Rectangle 2"/>
          <p:cNvSpPr>
            <a:spLocks noGrp="1" noChangeArrowheads="1"/>
          </p:cNvSpPr>
          <p:nvPr>
            <p:ph type="title"/>
          </p:nvPr>
        </p:nvSpPr>
        <p:spPr>
          <a:xfrm>
            <a:off x="395536" y="476672"/>
            <a:ext cx="7488832" cy="432048"/>
          </a:xfrm>
          <a:noFill/>
        </p:spPr>
        <p:txBody>
          <a:bodyPr>
            <a:noAutofit/>
          </a:bodyPr>
          <a:lstStyle/>
          <a:p>
            <a:r>
              <a:rPr lang="en-GB" sz="2400" dirty="0" err="1" smtClean="0"/>
              <a:t>Organismit</a:t>
            </a:r>
            <a:r>
              <a:rPr lang="en-GB" sz="2400" dirty="0" smtClean="0"/>
              <a:t> </a:t>
            </a:r>
            <a:r>
              <a:rPr lang="en-GB" sz="2400" dirty="0" err="1" smtClean="0"/>
              <a:t>vaativat</a:t>
            </a:r>
            <a:r>
              <a:rPr lang="en-GB" sz="2400" dirty="0" smtClean="0"/>
              <a:t> </a:t>
            </a:r>
            <a:r>
              <a:rPr lang="en-GB" sz="2400" dirty="0" err="1" smtClean="0"/>
              <a:t>erilaisia</a:t>
            </a:r>
            <a:r>
              <a:rPr lang="en-GB" sz="2400" dirty="0" smtClean="0"/>
              <a:t> </a:t>
            </a:r>
            <a:r>
              <a:rPr lang="en-GB" sz="2400" dirty="0" err="1" smtClean="0"/>
              <a:t>oloja</a:t>
            </a:r>
            <a:r>
              <a:rPr lang="en-GB" sz="2400" dirty="0" smtClean="0"/>
              <a:t> </a:t>
            </a:r>
            <a:r>
              <a:rPr lang="en-GB" sz="2400" dirty="0" err="1" smtClean="0"/>
              <a:t>kehittyäkseen</a:t>
            </a:r>
            <a:r>
              <a:rPr lang="en-GB" sz="2400" dirty="0" smtClean="0"/>
              <a:t> </a:t>
            </a:r>
            <a:br>
              <a:rPr lang="en-GB" sz="2400" dirty="0" smtClean="0"/>
            </a:br>
            <a:r>
              <a:rPr lang="en-GB" sz="1400" dirty="0" smtClean="0"/>
              <a:t>(</a:t>
            </a:r>
            <a:r>
              <a:rPr lang="en-GB" sz="1400" dirty="0" err="1" smtClean="0"/>
              <a:t>Viitanen</a:t>
            </a:r>
            <a:r>
              <a:rPr lang="en-GB" sz="1400" dirty="0" smtClean="0"/>
              <a:t> &amp; </a:t>
            </a:r>
            <a:r>
              <a:rPr lang="en-GB" sz="1400" dirty="0" err="1" smtClean="0"/>
              <a:t>Salonvaara</a:t>
            </a:r>
            <a:r>
              <a:rPr lang="en-GB" sz="1400" dirty="0" smtClean="0"/>
              <a:t> 2001) </a:t>
            </a:r>
            <a:endParaRPr lang="en-GB" sz="1400" b="1" i="1" dirty="0">
              <a:solidFill>
                <a:schemeClr val="tx1"/>
              </a:solidFill>
            </a:endParaRPr>
          </a:p>
        </p:txBody>
      </p:sp>
      <p:graphicFrame>
        <p:nvGraphicFramePr>
          <p:cNvPr id="304131" name="Object 3"/>
          <p:cNvGraphicFramePr>
            <a:graphicFrameLocks noGrp="1" noChangeAspect="1"/>
          </p:cNvGraphicFramePr>
          <p:nvPr>
            <p:ph type="chart" idx="1"/>
            <p:extLst>
              <p:ext uri="{D42A27DB-BD31-4B8C-83A1-F6EECF244321}">
                <p14:modId xmlns:p14="http://schemas.microsoft.com/office/powerpoint/2010/main" val="3376959758"/>
              </p:ext>
            </p:extLst>
          </p:nvPr>
        </p:nvGraphicFramePr>
        <p:xfrm>
          <a:off x="1115616" y="980728"/>
          <a:ext cx="6592887" cy="5103813"/>
        </p:xfrm>
        <a:graphic>
          <a:graphicData uri="http://schemas.openxmlformats.org/presentationml/2006/ole">
            <mc:AlternateContent xmlns:mc="http://schemas.openxmlformats.org/markup-compatibility/2006">
              <mc:Choice xmlns:v="urn:schemas-microsoft-com:vml" Requires="v">
                <p:oleObj spid="_x0000_s8214" name="Document" r:id="rId3" imgW="5772354" imgH="4469317" progId="Word.Document.8">
                  <p:embed/>
                </p:oleObj>
              </mc:Choice>
              <mc:Fallback>
                <p:oleObj name="Document" r:id="rId3" imgW="5772354" imgH="4469317" progId="Word.Document.8">
                  <p:embed/>
                  <p:pic>
                    <p:nvPicPr>
                      <p:cNvPr id="0" name=""/>
                      <p:cNvPicPr>
                        <a:picLocks noGrp="1" noChangeAspect="1" noChangeArrowheads="1"/>
                      </p:cNvPicPr>
                      <p:nvPr/>
                    </p:nvPicPr>
                    <p:blipFill>
                      <a:blip r:embed="rId4"/>
                      <a:srcRect/>
                      <a:stretch>
                        <a:fillRect/>
                      </a:stretch>
                    </p:blipFill>
                    <p:spPr bwMode="auto">
                      <a:xfrm>
                        <a:off x="1115616" y="980728"/>
                        <a:ext cx="6592887" cy="5103813"/>
                      </a:xfrm>
                      <a:prstGeom prst="rect">
                        <a:avLst/>
                      </a:prstGeom>
                      <a:noFill/>
                      <a:ln w="28575">
                        <a:solidFill>
                          <a:schemeClr val="accent1"/>
                        </a:solidFill>
                      </a:ln>
                      <a:extLst/>
                    </p:spPr>
                  </p:pic>
                </p:oleObj>
              </mc:Fallback>
            </mc:AlternateContent>
          </a:graphicData>
        </a:graphic>
      </p:graphicFrame>
      <p:sp>
        <p:nvSpPr>
          <p:cNvPr id="7" name="Slide Number Placeholder 34"/>
          <p:cNvSpPr txBox="1">
            <a:spLocks/>
          </p:cNvSpPr>
          <p:nvPr/>
        </p:nvSpPr>
        <p:spPr>
          <a:xfrm>
            <a:off x="8316912" y="6198834"/>
            <a:ext cx="503238"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4B5847-1FA8-4EAB-8786-A0336426E059}" type="slidenum">
              <a:rPr kumimoji="0" lang="fi-FI" sz="800" b="0" i="0" u="none" strike="noStrike" kern="1200" cap="none" spc="0" normalizeH="0" baseline="0" noProof="0" smtClean="0">
                <a:ln>
                  <a:noFill/>
                </a:ln>
                <a:solidFill>
                  <a:srgbClr val="FF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fi-FI" sz="800" b="0" i="0" u="none" strike="noStrike" kern="1200" cap="none" spc="0" normalizeH="0" baseline="0" noProof="0" dirty="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13190101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Homeongelmien</a:t>
            </a:r>
            <a:r>
              <a:rPr lang="en-GB" dirty="0" smtClean="0"/>
              <a:t> </a:t>
            </a:r>
            <a:r>
              <a:rPr lang="en-GB" dirty="0" err="1" smtClean="0"/>
              <a:t>ja</a:t>
            </a:r>
            <a:r>
              <a:rPr lang="en-GB" dirty="0" smtClean="0"/>
              <a:t> </a:t>
            </a:r>
            <a:r>
              <a:rPr lang="en-GB" dirty="0" err="1" smtClean="0"/>
              <a:t>vaurioiden</a:t>
            </a:r>
            <a:r>
              <a:rPr lang="en-GB" dirty="0" smtClean="0"/>
              <a:t> </a:t>
            </a:r>
            <a:r>
              <a:rPr lang="en-GB" dirty="0" err="1" smtClean="0"/>
              <a:t>korjausperiaatteet</a:t>
            </a:r>
            <a:r>
              <a:rPr lang="en-GB" dirty="0" smtClean="0"/>
              <a:t> (1)</a:t>
            </a:r>
            <a:endParaRPr lang="fi-FI" dirty="0"/>
          </a:p>
        </p:txBody>
      </p:sp>
      <p:sp>
        <p:nvSpPr>
          <p:cNvPr id="3" name="Content Placeholder 2"/>
          <p:cNvSpPr>
            <a:spLocks noGrp="1"/>
          </p:cNvSpPr>
          <p:nvPr>
            <p:ph idx="1"/>
          </p:nvPr>
        </p:nvSpPr>
        <p:spPr/>
        <p:txBody>
          <a:bodyPr>
            <a:normAutofit lnSpcReduction="10000"/>
          </a:bodyPr>
          <a:lstStyle/>
          <a:p>
            <a:r>
              <a:rPr lang="en-GB" dirty="0" err="1" smtClean="0"/>
              <a:t>Ongelmien</a:t>
            </a:r>
            <a:r>
              <a:rPr lang="en-GB" dirty="0" smtClean="0"/>
              <a:t> </a:t>
            </a:r>
            <a:r>
              <a:rPr lang="en-GB" dirty="0" err="1" smtClean="0"/>
              <a:t>ja</a:t>
            </a:r>
            <a:r>
              <a:rPr lang="en-GB" dirty="0" smtClean="0"/>
              <a:t> </a:t>
            </a:r>
            <a:r>
              <a:rPr lang="en-GB" dirty="0" err="1" smtClean="0"/>
              <a:t>vaurioiden</a:t>
            </a:r>
            <a:r>
              <a:rPr lang="en-GB" dirty="0" smtClean="0"/>
              <a:t> </a:t>
            </a:r>
            <a:r>
              <a:rPr lang="en-GB" dirty="0" err="1" smtClean="0"/>
              <a:t>selvitys</a:t>
            </a:r>
            <a:r>
              <a:rPr lang="en-GB" dirty="0" smtClean="0"/>
              <a:t> / </a:t>
            </a:r>
            <a:r>
              <a:rPr lang="en-GB" dirty="0" err="1" smtClean="0"/>
              <a:t>tutkimus</a:t>
            </a:r>
            <a:endParaRPr lang="en-GB" dirty="0" smtClean="0"/>
          </a:p>
          <a:p>
            <a:pPr lvl="1"/>
            <a:r>
              <a:rPr lang="en-GB" dirty="0" err="1" smtClean="0"/>
              <a:t>Alustava</a:t>
            </a:r>
            <a:r>
              <a:rPr lang="en-GB" dirty="0" smtClean="0"/>
              <a:t> </a:t>
            </a:r>
            <a:r>
              <a:rPr lang="en-GB" dirty="0" err="1" smtClean="0"/>
              <a:t>perehtyminen</a:t>
            </a:r>
            <a:r>
              <a:rPr lang="en-GB" dirty="0" smtClean="0"/>
              <a:t> </a:t>
            </a:r>
            <a:r>
              <a:rPr lang="en-GB" dirty="0" err="1" smtClean="0"/>
              <a:t>kohteeseen</a:t>
            </a:r>
            <a:r>
              <a:rPr lang="en-GB" dirty="0" smtClean="0"/>
              <a:t> </a:t>
            </a:r>
            <a:r>
              <a:rPr lang="en-GB" dirty="0" err="1" smtClean="0"/>
              <a:t>ja</a:t>
            </a:r>
            <a:r>
              <a:rPr lang="en-GB" dirty="0" smtClean="0"/>
              <a:t> </a:t>
            </a:r>
            <a:r>
              <a:rPr lang="en-GB" dirty="0" err="1" smtClean="0"/>
              <a:t>selvityksen</a:t>
            </a:r>
            <a:r>
              <a:rPr lang="en-GB" dirty="0" smtClean="0"/>
              <a:t> </a:t>
            </a:r>
            <a:r>
              <a:rPr lang="en-GB" dirty="0" err="1" smtClean="0"/>
              <a:t>suunnittelu</a:t>
            </a:r>
            <a:endParaRPr lang="en-GB" dirty="0" smtClean="0"/>
          </a:p>
          <a:p>
            <a:pPr lvl="1"/>
            <a:r>
              <a:rPr lang="en-GB" dirty="0" err="1" smtClean="0"/>
              <a:t>Laajuus</a:t>
            </a:r>
            <a:r>
              <a:rPr lang="en-GB" dirty="0" smtClean="0"/>
              <a:t> </a:t>
            </a:r>
            <a:r>
              <a:rPr lang="en-GB" dirty="0" err="1" smtClean="0"/>
              <a:t>ja</a:t>
            </a:r>
            <a:r>
              <a:rPr lang="en-GB" dirty="0" smtClean="0"/>
              <a:t> </a:t>
            </a:r>
            <a:r>
              <a:rPr lang="en-GB" dirty="0" err="1" smtClean="0"/>
              <a:t>syyt</a:t>
            </a:r>
            <a:r>
              <a:rPr lang="en-GB" dirty="0" smtClean="0"/>
              <a:t>  </a:t>
            </a:r>
            <a:r>
              <a:rPr lang="en-GB" dirty="0" err="1" smtClean="0"/>
              <a:t>selvitettävä</a:t>
            </a:r>
            <a:r>
              <a:rPr lang="en-GB" dirty="0" smtClean="0"/>
              <a:t> </a:t>
            </a:r>
            <a:r>
              <a:rPr lang="en-GB" dirty="0" err="1" smtClean="0"/>
              <a:t>ennen</a:t>
            </a:r>
            <a:r>
              <a:rPr lang="en-GB" dirty="0" smtClean="0"/>
              <a:t> </a:t>
            </a:r>
            <a:r>
              <a:rPr lang="en-GB" dirty="0" err="1" smtClean="0"/>
              <a:t>mitään</a:t>
            </a:r>
            <a:r>
              <a:rPr lang="en-GB" dirty="0" smtClean="0"/>
              <a:t> </a:t>
            </a:r>
            <a:r>
              <a:rPr lang="en-GB" dirty="0" err="1" smtClean="0"/>
              <a:t>korjaustoimia</a:t>
            </a:r>
            <a:r>
              <a:rPr lang="en-GB" dirty="0" smtClean="0"/>
              <a:t> </a:t>
            </a:r>
          </a:p>
          <a:p>
            <a:pPr lvl="1"/>
            <a:r>
              <a:rPr lang="en-GB" dirty="0" smtClean="0"/>
              <a:t>Jo </a:t>
            </a:r>
            <a:r>
              <a:rPr lang="en-GB" dirty="0" err="1" smtClean="0"/>
              <a:t>tutkimuksessa</a:t>
            </a:r>
            <a:r>
              <a:rPr lang="en-GB" dirty="0" smtClean="0"/>
              <a:t> on </a:t>
            </a:r>
            <a:r>
              <a:rPr lang="en-GB" dirty="0" err="1" smtClean="0"/>
              <a:t>hoidettava</a:t>
            </a:r>
            <a:r>
              <a:rPr lang="en-GB" dirty="0" smtClean="0"/>
              <a:t> </a:t>
            </a:r>
            <a:r>
              <a:rPr lang="en-GB" dirty="0" err="1" smtClean="0"/>
              <a:t>sisäilman</a:t>
            </a:r>
            <a:r>
              <a:rPr lang="en-GB" dirty="0" smtClean="0"/>
              <a:t> </a:t>
            </a:r>
            <a:r>
              <a:rPr lang="en-GB" dirty="0" err="1" smtClean="0"/>
              <a:t>laadun</a:t>
            </a:r>
            <a:r>
              <a:rPr lang="en-GB" dirty="0" smtClean="0"/>
              <a:t> </a:t>
            </a:r>
            <a:r>
              <a:rPr lang="en-GB" dirty="0" err="1" smtClean="0"/>
              <a:t>varmentaminen</a:t>
            </a:r>
            <a:r>
              <a:rPr lang="en-GB" dirty="0" smtClean="0"/>
              <a:t> </a:t>
            </a:r>
            <a:r>
              <a:rPr lang="en-GB" dirty="0" err="1" smtClean="0"/>
              <a:t>ja</a:t>
            </a:r>
            <a:r>
              <a:rPr lang="en-GB" dirty="0" smtClean="0"/>
              <a:t> </a:t>
            </a:r>
            <a:r>
              <a:rPr lang="en-GB" dirty="0" err="1" smtClean="0"/>
              <a:t>suojaus</a:t>
            </a:r>
            <a:r>
              <a:rPr lang="en-GB" dirty="0" smtClean="0"/>
              <a:t>, </a:t>
            </a:r>
            <a:r>
              <a:rPr lang="en-GB" dirty="0" err="1" smtClean="0"/>
              <a:t>avaukset</a:t>
            </a:r>
            <a:r>
              <a:rPr lang="en-GB" dirty="0" smtClean="0"/>
              <a:t> </a:t>
            </a:r>
            <a:r>
              <a:rPr lang="en-GB" dirty="0" err="1" smtClean="0"/>
              <a:t>päästävät</a:t>
            </a:r>
            <a:r>
              <a:rPr lang="en-GB" dirty="0" smtClean="0"/>
              <a:t> </a:t>
            </a:r>
            <a:r>
              <a:rPr lang="en-GB" dirty="0" err="1" smtClean="0"/>
              <a:t>likaa</a:t>
            </a:r>
            <a:r>
              <a:rPr lang="en-GB" dirty="0" smtClean="0"/>
              <a:t> </a:t>
            </a:r>
            <a:r>
              <a:rPr lang="en-GB" dirty="0" err="1" smtClean="0"/>
              <a:t>sisäilmaan</a:t>
            </a:r>
            <a:endParaRPr lang="en-GB" dirty="0" smtClean="0"/>
          </a:p>
          <a:p>
            <a:pPr lvl="1"/>
            <a:r>
              <a:rPr lang="en-GB" dirty="0" err="1" smtClean="0"/>
              <a:t>Käyttäjien</a:t>
            </a:r>
            <a:r>
              <a:rPr lang="en-GB" dirty="0" smtClean="0"/>
              <a:t> </a:t>
            </a:r>
            <a:r>
              <a:rPr lang="en-GB" dirty="0" err="1" smtClean="0"/>
              <a:t>kokemusten</a:t>
            </a:r>
            <a:r>
              <a:rPr lang="en-GB" dirty="0" smtClean="0"/>
              <a:t> </a:t>
            </a:r>
            <a:r>
              <a:rPr lang="en-GB" dirty="0" err="1" smtClean="0"/>
              <a:t>huomiointi</a:t>
            </a:r>
            <a:endParaRPr lang="en-GB" dirty="0" smtClean="0"/>
          </a:p>
          <a:p>
            <a:pPr lvl="1"/>
            <a:endParaRPr lang="en-GB" dirty="0" smtClean="0"/>
          </a:p>
          <a:p>
            <a:r>
              <a:rPr lang="en-GB" dirty="0" err="1" smtClean="0"/>
              <a:t>Korjaus</a:t>
            </a:r>
            <a:r>
              <a:rPr lang="en-GB" dirty="0" smtClean="0"/>
              <a:t>- ja </a:t>
            </a:r>
            <a:r>
              <a:rPr lang="en-GB" dirty="0" err="1" smtClean="0"/>
              <a:t>suojaussuunnittelu</a:t>
            </a:r>
            <a:r>
              <a:rPr lang="en-GB" dirty="0" smtClean="0"/>
              <a:t> </a:t>
            </a:r>
          </a:p>
          <a:p>
            <a:pPr lvl="1"/>
            <a:r>
              <a:rPr lang="en-GB" dirty="0" err="1" smtClean="0"/>
              <a:t>Korjattavien</a:t>
            </a:r>
            <a:r>
              <a:rPr lang="en-GB" dirty="0" smtClean="0"/>
              <a:t> </a:t>
            </a:r>
            <a:r>
              <a:rPr lang="en-GB" dirty="0" err="1" smtClean="0"/>
              <a:t>tilojen</a:t>
            </a:r>
            <a:r>
              <a:rPr lang="en-GB" dirty="0" smtClean="0"/>
              <a:t> </a:t>
            </a:r>
            <a:r>
              <a:rPr lang="en-GB" dirty="0" err="1" smtClean="0"/>
              <a:t>eristys</a:t>
            </a:r>
            <a:r>
              <a:rPr lang="en-GB" dirty="0" smtClean="0"/>
              <a:t> </a:t>
            </a:r>
            <a:r>
              <a:rPr lang="en-GB" dirty="0" err="1" smtClean="0"/>
              <a:t>ja</a:t>
            </a:r>
            <a:r>
              <a:rPr lang="en-GB" dirty="0" smtClean="0"/>
              <a:t> </a:t>
            </a:r>
            <a:r>
              <a:rPr lang="en-GB" dirty="0" err="1" smtClean="0"/>
              <a:t>tarvittaessa</a:t>
            </a:r>
            <a:r>
              <a:rPr lang="en-GB" dirty="0" smtClean="0"/>
              <a:t> </a:t>
            </a:r>
            <a:r>
              <a:rPr lang="en-GB" dirty="0" err="1" smtClean="0"/>
              <a:t>alipaineistus</a:t>
            </a:r>
            <a:endParaRPr lang="en-GB" dirty="0" smtClean="0"/>
          </a:p>
          <a:p>
            <a:pPr lvl="1"/>
            <a:r>
              <a:rPr lang="en-GB" dirty="0" err="1" smtClean="0"/>
              <a:t>Arvioitava</a:t>
            </a:r>
            <a:r>
              <a:rPr lang="en-GB" dirty="0" smtClean="0"/>
              <a:t> </a:t>
            </a:r>
            <a:r>
              <a:rPr lang="en-GB" dirty="0" err="1" smtClean="0"/>
              <a:t>kuivauksen</a:t>
            </a:r>
            <a:r>
              <a:rPr lang="en-GB" dirty="0" smtClean="0"/>
              <a:t> </a:t>
            </a:r>
            <a:r>
              <a:rPr lang="en-GB" dirty="0" err="1" smtClean="0"/>
              <a:t>mahdollisuus</a:t>
            </a:r>
            <a:r>
              <a:rPr lang="en-GB" dirty="0" smtClean="0"/>
              <a:t>: </a:t>
            </a:r>
            <a:r>
              <a:rPr lang="en-GB" dirty="0" err="1" smtClean="0"/>
              <a:t>kosteusvaurion</a:t>
            </a:r>
            <a:r>
              <a:rPr lang="en-GB" dirty="0" smtClean="0"/>
              <a:t> </a:t>
            </a:r>
            <a:r>
              <a:rPr lang="en-GB" dirty="0" err="1" smtClean="0"/>
              <a:t>laajuus</a:t>
            </a:r>
            <a:r>
              <a:rPr lang="en-GB" dirty="0" smtClean="0"/>
              <a:t> </a:t>
            </a:r>
            <a:r>
              <a:rPr lang="en-GB" dirty="0" err="1" smtClean="0"/>
              <a:t>ja</a:t>
            </a:r>
            <a:r>
              <a:rPr lang="en-GB" dirty="0" smtClean="0"/>
              <a:t> </a:t>
            </a:r>
            <a:r>
              <a:rPr lang="en-GB" dirty="0" err="1" smtClean="0"/>
              <a:t>vakaavuus</a:t>
            </a:r>
            <a:r>
              <a:rPr lang="en-GB" dirty="0" smtClean="0"/>
              <a:t>, </a:t>
            </a:r>
            <a:r>
              <a:rPr lang="en-GB" dirty="0" err="1" smtClean="0"/>
              <a:t>syntyneet</a:t>
            </a:r>
            <a:r>
              <a:rPr lang="en-GB" dirty="0" smtClean="0"/>
              <a:t> </a:t>
            </a:r>
            <a:r>
              <a:rPr lang="en-GB" dirty="0" err="1" smtClean="0"/>
              <a:t>vauriot</a:t>
            </a:r>
            <a:r>
              <a:rPr lang="en-GB" dirty="0" smtClean="0"/>
              <a:t>, </a:t>
            </a:r>
            <a:r>
              <a:rPr lang="en-GB" dirty="0" err="1" smtClean="0"/>
              <a:t>materiaalien</a:t>
            </a:r>
            <a:r>
              <a:rPr lang="en-GB" dirty="0" smtClean="0"/>
              <a:t> </a:t>
            </a:r>
            <a:r>
              <a:rPr lang="en-GB" dirty="0" err="1" smtClean="0"/>
              <a:t>kuivumiskyky</a:t>
            </a:r>
            <a:endParaRPr lang="en-GB" dirty="0" smtClean="0"/>
          </a:p>
          <a:p>
            <a:pPr lvl="1"/>
            <a:r>
              <a:rPr lang="en-GB" dirty="0" err="1" smtClean="0"/>
              <a:t>Mittausten</a:t>
            </a:r>
            <a:r>
              <a:rPr lang="en-GB" dirty="0" smtClean="0"/>
              <a:t> </a:t>
            </a:r>
            <a:r>
              <a:rPr lang="en-GB" dirty="0" err="1" smtClean="0"/>
              <a:t>perusteella</a:t>
            </a:r>
            <a:r>
              <a:rPr lang="en-GB" dirty="0" smtClean="0"/>
              <a:t> </a:t>
            </a:r>
            <a:r>
              <a:rPr lang="en-GB" dirty="0" err="1" smtClean="0"/>
              <a:t>tehtävät</a:t>
            </a:r>
            <a:r>
              <a:rPr lang="en-GB" dirty="0" smtClean="0"/>
              <a:t> </a:t>
            </a:r>
            <a:r>
              <a:rPr lang="en-GB" dirty="0" err="1" smtClean="0"/>
              <a:t>toimenpiteet</a:t>
            </a:r>
            <a:r>
              <a:rPr lang="en-GB" dirty="0" smtClean="0"/>
              <a:t>: </a:t>
            </a:r>
            <a:r>
              <a:rPr lang="en-GB" dirty="0" err="1" smtClean="0"/>
              <a:t>mitkä</a:t>
            </a:r>
            <a:r>
              <a:rPr lang="en-GB" dirty="0" smtClean="0"/>
              <a:t> </a:t>
            </a:r>
            <a:r>
              <a:rPr lang="en-GB" dirty="0" err="1" smtClean="0"/>
              <a:t>materiaalit</a:t>
            </a:r>
            <a:r>
              <a:rPr lang="en-GB" dirty="0" smtClean="0"/>
              <a:t> </a:t>
            </a:r>
            <a:r>
              <a:rPr lang="en-GB" dirty="0" err="1" smtClean="0"/>
              <a:t>pitää</a:t>
            </a:r>
            <a:r>
              <a:rPr lang="en-GB" dirty="0" smtClean="0"/>
              <a:t> </a:t>
            </a:r>
            <a:r>
              <a:rPr lang="en-GB" dirty="0" err="1" smtClean="0"/>
              <a:t>poistaa</a:t>
            </a:r>
            <a:r>
              <a:rPr lang="en-GB" dirty="0" smtClean="0"/>
              <a:t>, </a:t>
            </a:r>
            <a:r>
              <a:rPr lang="en-GB" dirty="0" err="1" smtClean="0"/>
              <a:t>mitkä</a:t>
            </a:r>
            <a:r>
              <a:rPr lang="en-GB" dirty="0" smtClean="0"/>
              <a:t> </a:t>
            </a:r>
            <a:r>
              <a:rPr lang="en-GB" dirty="0" err="1" smtClean="0"/>
              <a:t>voidaan</a:t>
            </a:r>
            <a:r>
              <a:rPr lang="en-GB" dirty="0" smtClean="0"/>
              <a:t> </a:t>
            </a:r>
            <a:r>
              <a:rPr lang="en-GB" dirty="0" err="1" smtClean="0"/>
              <a:t>jättää</a:t>
            </a:r>
            <a:endParaRPr lang="en-GB" dirty="0" smtClean="0"/>
          </a:p>
          <a:p>
            <a:pPr lvl="1"/>
            <a:r>
              <a:rPr lang="en-GB" dirty="0" err="1" smtClean="0"/>
              <a:t>Sisäilman</a:t>
            </a:r>
            <a:r>
              <a:rPr lang="en-GB" dirty="0" smtClean="0"/>
              <a:t> </a:t>
            </a:r>
            <a:r>
              <a:rPr lang="en-GB" dirty="0" err="1" smtClean="0"/>
              <a:t>laadun</a:t>
            </a:r>
            <a:r>
              <a:rPr lang="en-GB" dirty="0" smtClean="0"/>
              <a:t> </a:t>
            </a:r>
            <a:r>
              <a:rPr lang="en-GB" dirty="0" err="1" smtClean="0"/>
              <a:t>varmistaminen</a:t>
            </a:r>
            <a:r>
              <a:rPr lang="en-GB" dirty="0" smtClean="0"/>
              <a:t> </a:t>
            </a:r>
            <a:r>
              <a:rPr lang="en-GB" dirty="0" err="1" smtClean="0"/>
              <a:t>koko</a:t>
            </a:r>
            <a:r>
              <a:rPr lang="en-GB" dirty="0" smtClean="0"/>
              <a:t> </a:t>
            </a:r>
            <a:r>
              <a:rPr lang="en-GB" dirty="0" err="1" smtClean="0"/>
              <a:t>prosessin</a:t>
            </a:r>
            <a:r>
              <a:rPr lang="en-GB" dirty="0" smtClean="0"/>
              <a:t> </a:t>
            </a:r>
            <a:r>
              <a:rPr lang="en-GB" dirty="0" err="1" smtClean="0"/>
              <a:t>aikana</a:t>
            </a:r>
            <a:r>
              <a:rPr lang="en-GB" dirty="0" smtClean="0"/>
              <a:t> </a:t>
            </a:r>
            <a:r>
              <a:rPr lang="en-GB" dirty="0" err="1" smtClean="0"/>
              <a:t>tärkeä</a:t>
            </a:r>
            <a:endParaRPr lang="en-GB" dirty="0" smtClean="0"/>
          </a:p>
          <a:p>
            <a:pPr lvl="1">
              <a:buNone/>
            </a:pPr>
            <a:endParaRPr lang="en-GB" dirty="0" smtClean="0"/>
          </a:p>
          <a:p>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79</a:t>
            </a:fld>
            <a:endParaRPr lang="fi-FI"/>
          </a:p>
        </p:txBody>
      </p:sp>
    </p:spTree>
    <p:extLst>
      <p:ext uri="{BB962C8B-B14F-4D97-AF65-F5344CB8AC3E}">
        <p14:creationId xmlns:p14="http://schemas.microsoft.com/office/powerpoint/2010/main" val="2359636175"/>
      </p:ext>
    </p:extLst>
  </p:cSld>
  <p:clrMapOvr>
    <a:masterClrMapping/>
  </p:clrMapOvr>
  <p:transition spd="med">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p:txBody>
          <a:bodyPr>
            <a:noAutofit/>
          </a:bodyPr>
          <a:lstStyle/>
          <a:p>
            <a:r>
              <a:rPr lang="en-GB" sz="2800" b="1" dirty="0" err="1"/>
              <a:t>Homeet</a:t>
            </a:r>
            <a:r>
              <a:rPr lang="en-GB" sz="2800" b="1" dirty="0"/>
              <a:t> </a:t>
            </a:r>
            <a:r>
              <a:rPr lang="en-GB" sz="2800" b="1" dirty="0" err="1" smtClean="0"/>
              <a:t>ja</a:t>
            </a:r>
            <a:r>
              <a:rPr lang="en-GB" sz="2800" b="1" dirty="0" smtClean="0"/>
              <a:t> </a:t>
            </a:r>
            <a:r>
              <a:rPr lang="en-GB" sz="2800" b="1" dirty="0" err="1" smtClean="0"/>
              <a:t>mikrobit</a:t>
            </a:r>
            <a:r>
              <a:rPr lang="en-GB" sz="2800" b="1" dirty="0" smtClean="0"/>
              <a:t> </a:t>
            </a:r>
            <a:r>
              <a:rPr lang="en-GB" sz="2800" b="1" dirty="0" err="1" smtClean="0"/>
              <a:t>ovat</a:t>
            </a:r>
            <a:r>
              <a:rPr lang="en-GB" sz="2800" b="1" dirty="0" smtClean="0"/>
              <a:t> </a:t>
            </a:r>
            <a:r>
              <a:rPr lang="en-GB" sz="2800" b="1" dirty="0" err="1" smtClean="0"/>
              <a:t>osa</a:t>
            </a:r>
            <a:r>
              <a:rPr lang="en-GB" sz="2800" b="1" dirty="0" smtClean="0"/>
              <a:t> </a:t>
            </a:r>
            <a:r>
              <a:rPr lang="en-GB" sz="2800" b="1" dirty="0" err="1"/>
              <a:t>luontoa</a:t>
            </a:r>
            <a:endParaRPr lang="fi-FI" sz="2800" b="1" dirty="0"/>
          </a:p>
        </p:txBody>
      </p:sp>
      <p:sp>
        <p:nvSpPr>
          <p:cNvPr id="94211" name="Rectangle 1027"/>
          <p:cNvSpPr>
            <a:spLocks noGrp="1" noChangeArrowheads="1"/>
          </p:cNvSpPr>
          <p:nvPr>
            <p:ph sz="half" idx="1"/>
          </p:nvPr>
        </p:nvSpPr>
        <p:spPr/>
        <p:txBody>
          <a:bodyPr>
            <a:normAutofit fontScale="85000" lnSpcReduction="10000"/>
          </a:bodyPr>
          <a:lstStyle/>
          <a:p>
            <a:r>
              <a:rPr lang="en-GB" sz="2000" dirty="0" err="1" smtClean="0"/>
              <a:t>Materiaalien</a:t>
            </a:r>
            <a:r>
              <a:rPr lang="en-GB" sz="2000" dirty="0" smtClean="0"/>
              <a:t> </a:t>
            </a:r>
            <a:r>
              <a:rPr lang="en-GB" sz="2000" dirty="0" err="1" smtClean="0"/>
              <a:t>pinta</a:t>
            </a:r>
            <a:r>
              <a:rPr lang="en-GB" sz="2000" dirty="0" smtClean="0"/>
              <a:t> </a:t>
            </a:r>
            <a:r>
              <a:rPr lang="en-GB" sz="2000" dirty="0" err="1"/>
              <a:t>harmaantuu</a:t>
            </a:r>
            <a:r>
              <a:rPr lang="en-GB" sz="2000" dirty="0"/>
              <a:t> </a:t>
            </a:r>
            <a:r>
              <a:rPr lang="en-GB" sz="2000" dirty="0" err="1"/>
              <a:t>veden</a:t>
            </a:r>
            <a:r>
              <a:rPr lang="en-GB" sz="2000" dirty="0"/>
              <a:t>, </a:t>
            </a:r>
            <a:r>
              <a:rPr lang="en-GB" sz="2000" dirty="0" err="1"/>
              <a:t>auringonvalon</a:t>
            </a:r>
            <a:r>
              <a:rPr lang="en-GB" sz="2000" dirty="0"/>
              <a:t> </a:t>
            </a:r>
            <a:r>
              <a:rPr lang="en-GB" sz="2000" dirty="0" err="1"/>
              <a:t>ja</a:t>
            </a:r>
            <a:r>
              <a:rPr lang="en-GB" sz="2000" dirty="0"/>
              <a:t> </a:t>
            </a:r>
            <a:r>
              <a:rPr lang="en-GB" sz="2000" dirty="0" err="1"/>
              <a:t>sienten</a:t>
            </a:r>
            <a:r>
              <a:rPr lang="en-GB" sz="2000" dirty="0"/>
              <a:t> </a:t>
            </a:r>
            <a:r>
              <a:rPr lang="en-GB" sz="2000" dirty="0" err="1"/>
              <a:t>yhteisvaikutuksesta</a:t>
            </a:r>
            <a:r>
              <a:rPr lang="en-GB" sz="2000" dirty="0"/>
              <a:t> (</a:t>
            </a:r>
            <a:r>
              <a:rPr lang="en-GB" sz="2000" dirty="0" err="1" smtClean="0"/>
              <a:t>ulkopinnat</a:t>
            </a:r>
            <a:r>
              <a:rPr lang="en-GB" sz="2000" dirty="0" smtClean="0"/>
              <a:t> </a:t>
            </a:r>
            <a:r>
              <a:rPr lang="en-GB" sz="2000" dirty="0" err="1" smtClean="0"/>
              <a:t>ja</a:t>
            </a:r>
            <a:r>
              <a:rPr lang="en-GB" sz="2000" dirty="0" smtClean="0"/>
              <a:t> -</a:t>
            </a:r>
            <a:r>
              <a:rPr lang="en-GB" sz="2000" dirty="0" err="1" smtClean="0"/>
              <a:t>rakenteet</a:t>
            </a:r>
            <a:r>
              <a:rPr lang="en-GB" sz="2000" dirty="0"/>
              <a:t>)</a:t>
            </a:r>
          </a:p>
          <a:p>
            <a:r>
              <a:rPr lang="en-GB" sz="2000" dirty="0" err="1"/>
              <a:t>Ulkopinnan</a:t>
            </a:r>
            <a:r>
              <a:rPr lang="en-GB" sz="2000" dirty="0"/>
              <a:t> </a:t>
            </a:r>
            <a:r>
              <a:rPr lang="en-GB" sz="2000" dirty="0" err="1"/>
              <a:t>vähäiset</a:t>
            </a:r>
            <a:r>
              <a:rPr lang="en-GB" sz="2000" dirty="0"/>
              <a:t> </a:t>
            </a:r>
            <a:r>
              <a:rPr lang="en-GB" sz="2000" dirty="0" err="1" smtClean="0"/>
              <a:t>homepisteet</a:t>
            </a:r>
            <a:r>
              <a:rPr lang="en-GB" sz="2000" dirty="0" smtClean="0"/>
              <a:t> </a:t>
            </a:r>
            <a:r>
              <a:rPr lang="en-GB" sz="2000" dirty="0" err="1" smtClean="0"/>
              <a:t>eivät</a:t>
            </a:r>
            <a:r>
              <a:rPr lang="en-GB" sz="2000" dirty="0" smtClean="0"/>
              <a:t> </a:t>
            </a:r>
            <a:r>
              <a:rPr lang="en-GB" sz="2000" dirty="0" err="1"/>
              <a:t>yleensä</a:t>
            </a:r>
            <a:r>
              <a:rPr lang="en-GB" sz="2000" dirty="0"/>
              <a:t> </a:t>
            </a:r>
            <a:r>
              <a:rPr lang="en-GB" sz="2000" dirty="0" err="1" smtClean="0"/>
              <a:t>ongelma</a:t>
            </a:r>
            <a:endParaRPr lang="en-GB" sz="2000" dirty="0" smtClean="0"/>
          </a:p>
          <a:p>
            <a:endParaRPr lang="en-GB" sz="2000" dirty="0"/>
          </a:p>
          <a:p>
            <a:r>
              <a:rPr lang="en-GB" sz="2000" dirty="0" err="1"/>
              <a:t>Kosteusongelmat</a:t>
            </a:r>
            <a:r>
              <a:rPr lang="en-GB" sz="2000" dirty="0"/>
              <a:t>, -</a:t>
            </a:r>
            <a:r>
              <a:rPr lang="en-GB" sz="2000" dirty="0" err="1"/>
              <a:t>viat</a:t>
            </a:r>
            <a:r>
              <a:rPr lang="en-GB" sz="2000" dirty="0"/>
              <a:t/>
            </a:r>
            <a:br>
              <a:rPr lang="en-GB" sz="2000" dirty="0"/>
            </a:br>
            <a:r>
              <a:rPr lang="en-GB" sz="2000" dirty="0" err="1"/>
              <a:t>ja</a:t>
            </a:r>
            <a:r>
              <a:rPr lang="en-GB" sz="2000" dirty="0"/>
              <a:t> -</a:t>
            </a:r>
            <a:r>
              <a:rPr lang="en-GB" sz="2000" dirty="0" err="1"/>
              <a:t>vauriot</a:t>
            </a:r>
            <a:r>
              <a:rPr lang="en-GB" sz="2000" dirty="0"/>
              <a:t> </a:t>
            </a:r>
            <a:r>
              <a:rPr lang="en-GB" sz="2000" dirty="0" err="1"/>
              <a:t>johtuvat</a:t>
            </a:r>
            <a:r>
              <a:rPr lang="en-GB" sz="2000" dirty="0"/>
              <a:t> </a:t>
            </a:r>
            <a:br>
              <a:rPr lang="en-GB" sz="2000" dirty="0"/>
            </a:br>
            <a:r>
              <a:rPr lang="en-GB" sz="2000" dirty="0" err="1"/>
              <a:t>veden</a:t>
            </a:r>
            <a:r>
              <a:rPr lang="en-GB" sz="2000" dirty="0"/>
              <a:t> </a:t>
            </a:r>
            <a:r>
              <a:rPr lang="en-GB" sz="2000" dirty="0" err="1"/>
              <a:t>pääsystä</a:t>
            </a:r>
            <a:r>
              <a:rPr lang="en-GB" sz="2000" dirty="0"/>
              <a:t/>
            </a:r>
            <a:br>
              <a:rPr lang="en-GB" sz="2000" dirty="0"/>
            </a:br>
            <a:r>
              <a:rPr lang="en-GB" sz="2000" dirty="0" err="1"/>
              <a:t>rakenteisiin</a:t>
            </a:r>
            <a:r>
              <a:rPr lang="en-GB" sz="2000" dirty="0"/>
              <a:t> tai </a:t>
            </a:r>
            <a:r>
              <a:rPr lang="en-GB" sz="2000" dirty="0" err="1"/>
              <a:t>pitkä</a:t>
            </a:r>
            <a:r>
              <a:rPr lang="en-GB" sz="2000" dirty="0"/>
              <a:t>-</a:t>
            </a:r>
            <a:br>
              <a:rPr lang="en-GB" sz="2000" dirty="0"/>
            </a:br>
            <a:r>
              <a:rPr lang="en-GB" sz="2000" dirty="0" err="1"/>
              <a:t>aikaisesta</a:t>
            </a:r>
            <a:r>
              <a:rPr lang="en-GB" sz="2000" dirty="0"/>
              <a:t> </a:t>
            </a:r>
            <a:r>
              <a:rPr lang="en-GB" sz="2000" dirty="0" err="1"/>
              <a:t>kosteus</a:t>
            </a:r>
            <a:r>
              <a:rPr lang="en-GB" sz="2000" dirty="0"/>
              <a:t>-</a:t>
            </a:r>
            <a:br>
              <a:rPr lang="en-GB" sz="2000" dirty="0"/>
            </a:br>
            <a:r>
              <a:rPr lang="en-GB" sz="2000" dirty="0" err="1" smtClean="0"/>
              <a:t>rasituksesta</a:t>
            </a:r>
            <a:r>
              <a:rPr lang="en-GB" sz="2000" dirty="0" smtClean="0"/>
              <a:t> -&gt; </a:t>
            </a:r>
            <a:r>
              <a:rPr lang="en-GB" sz="2000" dirty="0" err="1" smtClean="0"/>
              <a:t>vika</a:t>
            </a:r>
            <a:r>
              <a:rPr lang="en-GB" sz="2000" dirty="0" smtClean="0"/>
              <a:t> / </a:t>
            </a:r>
            <a:r>
              <a:rPr lang="en-GB" sz="2000" dirty="0" err="1" smtClean="0"/>
              <a:t>vaurio</a:t>
            </a:r>
            <a:endParaRPr lang="en-GB" sz="2000" dirty="0" smtClean="0"/>
          </a:p>
          <a:p>
            <a:endParaRPr lang="en-GB" sz="2000" dirty="0"/>
          </a:p>
          <a:p>
            <a:r>
              <a:rPr lang="en-GB" sz="2000" dirty="0" err="1"/>
              <a:t>Runsas</a:t>
            </a:r>
            <a:r>
              <a:rPr lang="en-GB" sz="2000" dirty="0"/>
              <a:t> </a:t>
            </a:r>
            <a:r>
              <a:rPr lang="en-GB" sz="2000" dirty="0" err="1"/>
              <a:t>homekasvu</a:t>
            </a:r>
            <a:r>
              <a:rPr lang="en-GB" sz="2000" dirty="0"/>
              <a:t> </a:t>
            </a:r>
            <a:r>
              <a:rPr lang="en-GB" sz="2000" dirty="0" err="1"/>
              <a:t>ongelma</a:t>
            </a:r>
            <a:r>
              <a:rPr lang="en-GB" sz="2000" dirty="0"/>
              <a:t>: </a:t>
            </a:r>
          </a:p>
          <a:p>
            <a:pPr>
              <a:buFontTx/>
              <a:buNone/>
            </a:pPr>
            <a:r>
              <a:rPr lang="en-GB" sz="2000" dirty="0"/>
              <a:t>  </a:t>
            </a:r>
            <a:r>
              <a:rPr lang="en-GB" sz="2000" dirty="0" smtClean="0"/>
              <a:t>  </a:t>
            </a:r>
            <a:r>
              <a:rPr lang="en-GB" sz="2000" dirty="0" err="1" smtClean="0"/>
              <a:t>ulkonäkö</a:t>
            </a:r>
            <a:r>
              <a:rPr lang="en-GB" sz="2000" dirty="0"/>
              <a:t>, </a:t>
            </a:r>
            <a:r>
              <a:rPr lang="en-GB" sz="2000" dirty="0" err="1" smtClean="0"/>
              <a:t>terveys</a:t>
            </a:r>
            <a:r>
              <a:rPr lang="en-GB" sz="2000" dirty="0" smtClean="0"/>
              <a:t> -&gt; </a:t>
            </a:r>
            <a:r>
              <a:rPr lang="en-GB" sz="2000" dirty="0" err="1" smtClean="0"/>
              <a:t>johtaa</a:t>
            </a:r>
            <a:r>
              <a:rPr lang="en-GB" sz="2000" dirty="0" smtClean="0"/>
              <a:t> </a:t>
            </a:r>
            <a:r>
              <a:rPr lang="en-GB" sz="2000" dirty="0" err="1" smtClean="0"/>
              <a:t>usein</a:t>
            </a:r>
            <a:r>
              <a:rPr lang="en-GB" sz="2000" dirty="0" smtClean="0"/>
              <a:t/>
            </a:r>
            <a:br>
              <a:rPr lang="en-GB" sz="2000" dirty="0" smtClean="0"/>
            </a:br>
            <a:r>
              <a:rPr lang="en-GB" sz="2000" dirty="0" err="1" smtClean="0"/>
              <a:t>myös</a:t>
            </a:r>
            <a:r>
              <a:rPr lang="en-GB" sz="2000" dirty="0" smtClean="0"/>
              <a:t> </a:t>
            </a:r>
            <a:r>
              <a:rPr lang="en-GB" sz="2000" dirty="0" err="1" smtClean="0"/>
              <a:t>lahovikaan</a:t>
            </a:r>
            <a:r>
              <a:rPr lang="en-GB" sz="2000" dirty="0" smtClean="0"/>
              <a:t> / -</a:t>
            </a:r>
            <a:r>
              <a:rPr lang="en-GB" sz="2000" dirty="0" err="1" smtClean="0"/>
              <a:t>vaurioon</a:t>
            </a:r>
            <a:endParaRPr lang="fi-FI" sz="2000" dirty="0"/>
          </a:p>
        </p:txBody>
      </p:sp>
      <p:sp>
        <p:nvSpPr>
          <p:cNvPr id="9" name="Slide Number Placeholder 8"/>
          <p:cNvSpPr>
            <a:spLocks noGrp="1"/>
          </p:cNvSpPr>
          <p:nvPr>
            <p:ph type="sldNum" sz="quarter" idx="12"/>
          </p:nvPr>
        </p:nvSpPr>
        <p:spPr/>
        <p:txBody>
          <a:bodyPr/>
          <a:lstStyle/>
          <a:p>
            <a:fld id="{CC4B5847-1FA8-4EAB-8786-A0336426E059}" type="slidenum">
              <a:rPr lang="fi-FI" smtClean="0"/>
              <a:pPr/>
              <a:t>8</a:t>
            </a:fld>
            <a:endParaRPr lang="fi-FI"/>
          </a:p>
        </p:txBody>
      </p:sp>
      <p:grpSp>
        <p:nvGrpSpPr>
          <p:cNvPr id="2" name="Group 1028"/>
          <p:cNvGrpSpPr>
            <a:grpSpLocks/>
          </p:cNvGrpSpPr>
          <p:nvPr/>
        </p:nvGrpSpPr>
        <p:grpSpPr bwMode="auto">
          <a:xfrm>
            <a:off x="4932040" y="1772816"/>
            <a:ext cx="3240360" cy="1728192"/>
            <a:chOff x="3172" y="1968"/>
            <a:chExt cx="2614" cy="1648"/>
          </a:xfrm>
        </p:grpSpPr>
        <p:pic>
          <p:nvPicPr>
            <p:cNvPr id="94213" name="Picture 1029"/>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2" y="1968"/>
              <a:ext cx="2614" cy="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4" name="Rectangle 1030"/>
            <p:cNvSpPr>
              <a:spLocks noChangeArrowheads="1"/>
            </p:cNvSpPr>
            <p:nvPr/>
          </p:nvSpPr>
          <p:spPr bwMode="auto">
            <a:xfrm>
              <a:off x="3230" y="1997"/>
              <a:ext cx="2466" cy="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a:p>
          </p:txBody>
        </p:sp>
      </p:grpSp>
      <p:pic>
        <p:nvPicPr>
          <p:cNvPr id="7" name="Picture 7"/>
          <p:cNvPicPr>
            <a:picLocks noChangeArrowheads="1"/>
          </p:cNvPicPr>
          <p:nvPr/>
        </p:nvPicPr>
        <p:blipFill>
          <a:blip r:embed="rId3" cstate="print"/>
          <a:srcRect/>
          <a:stretch>
            <a:fillRect/>
          </a:stretch>
        </p:blipFill>
        <p:spPr bwMode="auto">
          <a:xfrm>
            <a:off x="4932039" y="3573016"/>
            <a:ext cx="3240361" cy="1800200"/>
          </a:xfrm>
          <a:prstGeom prst="rect">
            <a:avLst/>
          </a:prstGeom>
          <a:noFill/>
          <a:ln w="9525">
            <a:noFill/>
            <a:miter lim="800000"/>
            <a:headEnd/>
            <a:tailEnd/>
          </a:ln>
          <a:effectLst/>
        </p:spPr>
      </p:pic>
    </p:spTree>
    <p:extLst>
      <p:ext uri="{BB962C8B-B14F-4D97-AF65-F5344CB8AC3E}">
        <p14:creationId xmlns:p14="http://schemas.microsoft.com/office/powerpoint/2010/main" val="3865958860"/>
      </p:ext>
    </p:extLst>
  </p:cSld>
  <p:clrMapOvr>
    <a:masterClrMapping/>
  </p:clrMapOvr>
  <p:transition spd="med">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7489824" cy="1008112"/>
          </a:xfrm>
        </p:spPr>
        <p:txBody>
          <a:bodyPr>
            <a:normAutofit/>
          </a:bodyPr>
          <a:lstStyle/>
          <a:p>
            <a:r>
              <a:rPr lang="en-GB" dirty="0" err="1" smtClean="0"/>
              <a:t>Homeongelmien</a:t>
            </a:r>
            <a:r>
              <a:rPr lang="en-GB" dirty="0" smtClean="0"/>
              <a:t> </a:t>
            </a:r>
            <a:r>
              <a:rPr lang="en-GB" dirty="0" err="1" smtClean="0"/>
              <a:t>ja</a:t>
            </a:r>
            <a:r>
              <a:rPr lang="en-GB" dirty="0" smtClean="0"/>
              <a:t> </a:t>
            </a:r>
            <a:r>
              <a:rPr lang="en-GB" dirty="0" err="1" smtClean="0"/>
              <a:t>vaurioiden</a:t>
            </a:r>
            <a:r>
              <a:rPr lang="en-GB" dirty="0" smtClean="0"/>
              <a:t> </a:t>
            </a:r>
            <a:r>
              <a:rPr lang="en-GB" dirty="0" err="1" smtClean="0"/>
              <a:t>korjausperiaatteet</a:t>
            </a:r>
            <a:r>
              <a:rPr lang="en-GB" dirty="0" smtClean="0"/>
              <a:t> (2)</a:t>
            </a:r>
            <a:endParaRPr lang="fi-FI" dirty="0"/>
          </a:p>
        </p:txBody>
      </p:sp>
      <p:sp>
        <p:nvSpPr>
          <p:cNvPr id="3" name="Content Placeholder 2"/>
          <p:cNvSpPr>
            <a:spLocks noGrp="1"/>
          </p:cNvSpPr>
          <p:nvPr>
            <p:ph idx="1"/>
          </p:nvPr>
        </p:nvSpPr>
        <p:spPr>
          <a:xfrm>
            <a:off x="755576" y="1412776"/>
            <a:ext cx="7489825" cy="4680520"/>
          </a:xfrm>
        </p:spPr>
        <p:txBody>
          <a:bodyPr>
            <a:normAutofit/>
          </a:bodyPr>
          <a:lstStyle/>
          <a:p>
            <a:r>
              <a:rPr lang="en-GB" dirty="0" err="1" smtClean="0"/>
              <a:t>Rakenteelliset</a:t>
            </a:r>
            <a:r>
              <a:rPr lang="en-GB" dirty="0" smtClean="0"/>
              <a:t> </a:t>
            </a:r>
            <a:r>
              <a:rPr lang="en-GB" dirty="0" err="1" smtClean="0"/>
              <a:t>korjaukset</a:t>
            </a:r>
            <a:endParaRPr lang="en-GB" dirty="0" smtClean="0"/>
          </a:p>
          <a:p>
            <a:pPr lvl="1"/>
            <a:r>
              <a:rPr lang="en-GB" dirty="0" err="1" smtClean="0"/>
              <a:t>Kuivauksen</a:t>
            </a:r>
            <a:r>
              <a:rPr lang="en-GB" dirty="0" smtClean="0"/>
              <a:t> </a:t>
            </a:r>
            <a:r>
              <a:rPr lang="en-GB" dirty="0" err="1" smtClean="0"/>
              <a:t>toteutumisen</a:t>
            </a:r>
            <a:r>
              <a:rPr lang="en-GB" dirty="0" smtClean="0"/>
              <a:t> </a:t>
            </a:r>
            <a:r>
              <a:rPr lang="en-GB" dirty="0" err="1" smtClean="0"/>
              <a:t>seuranta</a:t>
            </a:r>
            <a:endParaRPr lang="en-GB" dirty="0" smtClean="0"/>
          </a:p>
          <a:p>
            <a:pPr lvl="1"/>
            <a:r>
              <a:rPr lang="en-GB" dirty="0" err="1" smtClean="0"/>
              <a:t>Materiaalien</a:t>
            </a:r>
            <a:r>
              <a:rPr lang="en-GB" dirty="0" smtClean="0"/>
              <a:t> </a:t>
            </a:r>
            <a:r>
              <a:rPr lang="en-GB" dirty="0" err="1" smtClean="0"/>
              <a:t>puhdistus</a:t>
            </a:r>
            <a:r>
              <a:rPr lang="en-GB" dirty="0" smtClean="0"/>
              <a:t>- tai </a:t>
            </a:r>
            <a:r>
              <a:rPr lang="en-GB" dirty="0" err="1" smtClean="0"/>
              <a:t>vaihtomahdollisuus</a:t>
            </a:r>
            <a:r>
              <a:rPr lang="en-GB" dirty="0" smtClean="0"/>
              <a:t> </a:t>
            </a:r>
            <a:r>
              <a:rPr lang="en-GB" dirty="0" err="1" smtClean="0"/>
              <a:t>selvitettävä</a:t>
            </a:r>
            <a:endParaRPr lang="en-GB" dirty="0" smtClean="0"/>
          </a:p>
          <a:p>
            <a:pPr lvl="1"/>
            <a:r>
              <a:rPr lang="en-GB" dirty="0" err="1" smtClean="0"/>
              <a:t>Lahonnut</a:t>
            </a:r>
            <a:r>
              <a:rPr lang="en-GB" dirty="0" smtClean="0"/>
              <a:t> </a:t>
            </a:r>
            <a:r>
              <a:rPr lang="en-GB" dirty="0" err="1" smtClean="0"/>
              <a:t>materiaali</a:t>
            </a:r>
            <a:r>
              <a:rPr lang="en-GB" dirty="0" smtClean="0"/>
              <a:t> </a:t>
            </a:r>
            <a:r>
              <a:rPr lang="en-GB" dirty="0" err="1" smtClean="0"/>
              <a:t>poistettava</a:t>
            </a:r>
            <a:r>
              <a:rPr lang="en-GB" dirty="0" smtClean="0"/>
              <a:t> </a:t>
            </a:r>
            <a:r>
              <a:rPr lang="en-GB" dirty="0" smtClean="0">
                <a:sym typeface="Wingdings" pitchFamily="2" charset="2"/>
              </a:rPr>
              <a:t> </a:t>
            </a:r>
            <a:r>
              <a:rPr lang="en-GB" dirty="0" err="1" smtClean="0">
                <a:sym typeface="Wingdings" pitchFamily="2" charset="2"/>
              </a:rPr>
              <a:t>hyönteisriski</a:t>
            </a:r>
            <a:r>
              <a:rPr lang="en-GB" dirty="0" smtClean="0">
                <a:sym typeface="Wingdings" pitchFamily="2" charset="2"/>
              </a:rPr>
              <a:t> </a:t>
            </a:r>
            <a:r>
              <a:rPr lang="en-GB" dirty="0" err="1" smtClean="0">
                <a:sym typeface="Wingdings" pitchFamily="2" charset="2"/>
              </a:rPr>
              <a:t>muistettava</a:t>
            </a:r>
            <a:endParaRPr lang="en-GB" dirty="0" smtClean="0"/>
          </a:p>
          <a:p>
            <a:pPr lvl="1"/>
            <a:r>
              <a:rPr lang="en-GB" dirty="0" err="1" smtClean="0"/>
              <a:t>Haisevat</a:t>
            </a:r>
            <a:r>
              <a:rPr lang="en-GB" dirty="0" smtClean="0"/>
              <a:t> </a:t>
            </a:r>
            <a:r>
              <a:rPr lang="en-GB" dirty="0" err="1" smtClean="0"/>
              <a:t>materiaalit</a:t>
            </a:r>
            <a:r>
              <a:rPr lang="en-GB" dirty="0" smtClean="0"/>
              <a:t> </a:t>
            </a:r>
            <a:r>
              <a:rPr lang="en-GB" dirty="0" err="1" smtClean="0"/>
              <a:t>usein</a:t>
            </a:r>
            <a:r>
              <a:rPr lang="en-GB" dirty="0" smtClean="0"/>
              <a:t> </a:t>
            </a:r>
            <a:r>
              <a:rPr lang="en-GB" dirty="0" err="1" smtClean="0"/>
              <a:t>vaikeita</a:t>
            </a:r>
            <a:r>
              <a:rPr lang="en-GB" dirty="0" smtClean="0"/>
              <a:t>, </a:t>
            </a:r>
            <a:r>
              <a:rPr lang="en-GB" dirty="0" err="1" smtClean="0"/>
              <a:t>vaihto</a:t>
            </a:r>
            <a:r>
              <a:rPr lang="en-GB" dirty="0" smtClean="0"/>
              <a:t> </a:t>
            </a:r>
            <a:r>
              <a:rPr lang="en-GB" dirty="0" err="1" smtClean="0"/>
              <a:t>voi</a:t>
            </a:r>
            <a:r>
              <a:rPr lang="en-GB" dirty="0" smtClean="0"/>
              <a:t> olla </a:t>
            </a:r>
            <a:r>
              <a:rPr lang="en-GB" dirty="0" err="1" smtClean="0"/>
              <a:t>paras</a:t>
            </a:r>
            <a:r>
              <a:rPr lang="en-GB" dirty="0" smtClean="0"/>
              <a:t> </a:t>
            </a:r>
            <a:r>
              <a:rPr lang="en-GB" dirty="0" err="1" smtClean="0"/>
              <a:t>ratkaisu</a:t>
            </a:r>
            <a:endParaRPr lang="en-GB" dirty="0" smtClean="0"/>
          </a:p>
          <a:p>
            <a:pPr lvl="1"/>
            <a:r>
              <a:rPr lang="en-GB" dirty="0" err="1" smtClean="0"/>
              <a:t>Kemikaalien</a:t>
            </a:r>
            <a:r>
              <a:rPr lang="en-GB" dirty="0" smtClean="0"/>
              <a:t> </a:t>
            </a:r>
            <a:r>
              <a:rPr lang="en-GB" dirty="0" err="1" smtClean="0"/>
              <a:t>käyttöä</a:t>
            </a:r>
            <a:r>
              <a:rPr lang="en-GB" dirty="0" smtClean="0"/>
              <a:t> on </a:t>
            </a:r>
            <a:r>
              <a:rPr lang="en-GB" dirty="0" err="1" smtClean="0"/>
              <a:t>syytä</a:t>
            </a:r>
            <a:r>
              <a:rPr lang="en-GB" dirty="0" smtClean="0"/>
              <a:t> </a:t>
            </a:r>
            <a:r>
              <a:rPr lang="en-GB" dirty="0" err="1" smtClean="0"/>
              <a:t>harkita</a:t>
            </a:r>
            <a:r>
              <a:rPr lang="en-GB" dirty="0" smtClean="0"/>
              <a:t> </a:t>
            </a:r>
            <a:r>
              <a:rPr lang="en-GB" dirty="0" err="1" smtClean="0"/>
              <a:t>huolellisesti</a:t>
            </a:r>
            <a:r>
              <a:rPr lang="en-GB" dirty="0" smtClean="0"/>
              <a:t>, </a:t>
            </a:r>
            <a:r>
              <a:rPr lang="en-GB" dirty="0" err="1" smtClean="0"/>
              <a:t>jotta</a:t>
            </a:r>
            <a:r>
              <a:rPr lang="en-GB" dirty="0" smtClean="0"/>
              <a:t> </a:t>
            </a:r>
            <a:r>
              <a:rPr lang="en-GB" dirty="0" err="1" smtClean="0"/>
              <a:t>ei</a:t>
            </a:r>
            <a:r>
              <a:rPr lang="en-GB" dirty="0" smtClean="0"/>
              <a:t> </a:t>
            </a:r>
            <a:r>
              <a:rPr lang="en-GB" dirty="0" err="1" smtClean="0"/>
              <a:t>aiheuteta</a:t>
            </a:r>
            <a:r>
              <a:rPr lang="en-GB" dirty="0" smtClean="0"/>
              <a:t> </a:t>
            </a:r>
            <a:r>
              <a:rPr lang="en-GB" dirty="0" err="1" smtClean="0"/>
              <a:t>lisää</a:t>
            </a:r>
            <a:r>
              <a:rPr lang="en-GB" dirty="0" smtClean="0"/>
              <a:t> </a:t>
            </a:r>
            <a:r>
              <a:rPr lang="en-GB" dirty="0" err="1" smtClean="0"/>
              <a:t>ongelmia</a:t>
            </a:r>
            <a:r>
              <a:rPr lang="en-GB" dirty="0" smtClean="0"/>
              <a:t> </a:t>
            </a:r>
            <a:r>
              <a:rPr lang="en-GB" dirty="0" err="1" smtClean="0"/>
              <a:t>esim</a:t>
            </a:r>
            <a:r>
              <a:rPr lang="en-GB" dirty="0" smtClean="0"/>
              <a:t> </a:t>
            </a:r>
            <a:r>
              <a:rPr lang="en-GB" dirty="0" err="1" smtClean="0"/>
              <a:t>sisäilmahaittojen</a:t>
            </a:r>
            <a:r>
              <a:rPr lang="en-GB" dirty="0" smtClean="0"/>
              <a:t> </a:t>
            </a:r>
            <a:r>
              <a:rPr lang="en-GB" dirty="0" err="1" smtClean="0"/>
              <a:t>muodossa</a:t>
            </a:r>
            <a:endParaRPr lang="en-GB" dirty="0" smtClean="0"/>
          </a:p>
          <a:p>
            <a:pPr>
              <a:buNone/>
            </a:pPr>
            <a:endParaRPr lang="en-GB" dirty="0" smtClean="0"/>
          </a:p>
          <a:p>
            <a:r>
              <a:rPr lang="en-GB" dirty="0" err="1" smtClean="0"/>
              <a:t>Rakenteiden</a:t>
            </a:r>
            <a:r>
              <a:rPr lang="en-GB" dirty="0" smtClean="0"/>
              <a:t> </a:t>
            </a:r>
            <a:r>
              <a:rPr lang="en-GB" dirty="0" err="1" smtClean="0"/>
              <a:t>tiivistäminen</a:t>
            </a:r>
            <a:r>
              <a:rPr lang="en-GB" dirty="0" smtClean="0"/>
              <a:t> </a:t>
            </a:r>
            <a:r>
              <a:rPr lang="en-GB" dirty="0" err="1" smtClean="0"/>
              <a:t>ja</a:t>
            </a:r>
            <a:r>
              <a:rPr lang="en-GB" dirty="0" smtClean="0"/>
              <a:t> </a:t>
            </a:r>
            <a:r>
              <a:rPr lang="en-GB" dirty="0" err="1" smtClean="0"/>
              <a:t>ilmanvaihdon</a:t>
            </a:r>
            <a:r>
              <a:rPr lang="en-GB" dirty="0" smtClean="0"/>
              <a:t> </a:t>
            </a:r>
            <a:r>
              <a:rPr lang="en-GB" dirty="0" err="1" smtClean="0"/>
              <a:t>korjaus</a:t>
            </a:r>
            <a:endParaRPr lang="en-GB" dirty="0" smtClean="0"/>
          </a:p>
          <a:p>
            <a:pPr lvl="1"/>
            <a:r>
              <a:rPr lang="en-GB" dirty="0" err="1" smtClean="0"/>
              <a:t>Joissakin</a:t>
            </a:r>
            <a:r>
              <a:rPr lang="en-GB" dirty="0" smtClean="0"/>
              <a:t> </a:t>
            </a:r>
            <a:r>
              <a:rPr lang="en-GB" dirty="0" err="1" smtClean="0"/>
              <a:t>lievemmissä</a:t>
            </a:r>
            <a:r>
              <a:rPr lang="en-GB" dirty="0" smtClean="0"/>
              <a:t> </a:t>
            </a:r>
            <a:r>
              <a:rPr lang="en-GB" dirty="0" err="1" smtClean="0"/>
              <a:t>ongelmatapauksissa</a:t>
            </a:r>
            <a:r>
              <a:rPr lang="en-GB" dirty="0" smtClean="0"/>
              <a:t> </a:t>
            </a:r>
            <a:r>
              <a:rPr lang="en-GB" dirty="0" err="1" smtClean="0"/>
              <a:t>rakenteiden</a:t>
            </a:r>
            <a:r>
              <a:rPr lang="en-GB" dirty="0" smtClean="0"/>
              <a:t> </a:t>
            </a:r>
            <a:r>
              <a:rPr lang="en-GB" dirty="0" err="1" smtClean="0"/>
              <a:t>huolellinen</a:t>
            </a:r>
            <a:r>
              <a:rPr lang="en-GB" dirty="0" smtClean="0"/>
              <a:t> </a:t>
            </a:r>
            <a:r>
              <a:rPr lang="en-GB" dirty="0" err="1" smtClean="0"/>
              <a:t>tiivistäminen</a:t>
            </a:r>
            <a:r>
              <a:rPr lang="en-GB" dirty="0" smtClean="0"/>
              <a:t> </a:t>
            </a:r>
            <a:r>
              <a:rPr lang="en-GB" dirty="0" err="1" smtClean="0"/>
              <a:t>ja</a:t>
            </a:r>
            <a:r>
              <a:rPr lang="en-GB" dirty="0" smtClean="0"/>
              <a:t> </a:t>
            </a:r>
            <a:r>
              <a:rPr lang="en-GB" dirty="0" err="1" smtClean="0"/>
              <a:t>ilmanvaihdon</a:t>
            </a:r>
            <a:r>
              <a:rPr lang="en-GB" dirty="0" smtClean="0"/>
              <a:t> </a:t>
            </a:r>
            <a:r>
              <a:rPr lang="en-GB" dirty="0" err="1" smtClean="0"/>
              <a:t>korjaus</a:t>
            </a:r>
            <a:r>
              <a:rPr lang="en-GB" dirty="0" smtClean="0"/>
              <a:t> </a:t>
            </a:r>
            <a:r>
              <a:rPr lang="en-GB" dirty="0" err="1" smtClean="0"/>
              <a:t>voi</a:t>
            </a:r>
            <a:r>
              <a:rPr lang="en-GB" dirty="0" smtClean="0"/>
              <a:t> </a:t>
            </a:r>
            <a:r>
              <a:rPr lang="en-GB" dirty="0" err="1" smtClean="0"/>
              <a:t>toimia</a:t>
            </a:r>
            <a:endParaRPr lang="en-GB" dirty="0" smtClean="0"/>
          </a:p>
          <a:p>
            <a:pPr lvl="1"/>
            <a:r>
              <a:rPr lang="en-GB" dirty="0" err="1" smtClean="0"/>
              <a:t>Huolellinen</a:t>
            </a:r>
            <a:r>
              <a:rPr lang="en-GB" dirty="0" smtClean="0"/>
              <a:t> </a:t>
            </a:r>
            <a:r>
              <a:rPr lang="en-GB" dirty="0" err="1" smtClean="0"/>
              <a:t>saumojen</a:t>
            </a:r>
            <a:r>
              <a:rPr lang="en-GB" dirty="0" smtClean="0"/>
              <a:t> </a:t>
            </a:r>
            <a:r>
              <a:rPr lang="en-GB" dirty="0" err="1" smtClean="0"/>
              <a:t>puhdistus</a:t>
            </a:r>
            <a:r>
              <a:rPr lang="en-GB" dirty="0" smtClean="0"/>
              <a:t> </a:t>
            </a:r>
            <a:r>
              <a:rPr lang="en-GB" dirty="0" err="1" smtClean="0"/>
              <a:t>ja</a:t>
            </a:r>
            <a:r>
              <a:rPr lang="en-GB" dirty="0" smtClean="0"/>
              <a:t> </a:t>
            </a:r>
            <a:r>
              <a:rPr lang="en-GB" dirty="0" err="1" smtClean="0"/>
              <a:t>tiivistäminen</a:t>
            </a:r>
            <a:r>
              <a:rPr lang="en-GB" dirty="0" smtClean="0"/>
              <a:t> </a:t>
            </a:r>
            <a:r>
              <a:rPr lang="en-GB" dirty="0" err="1" smtClean="0"/>
              <a:t>muistettava</a:t>
            </a:r>
            <a:endParaRPr lang="en-GB" dirty="0" smtClean="0"/>
          </a:p>
          <a:p>
            <a:pPr lvl="1"/>
            <a:r>
              <a:rPr lang="en-GB" dirty="0" err="1" smtClean="0"/>
              <a:t>Kaikissa</a:t>
            </a:r>
            <a:r>
              <a:rPr lang="en-GB" dirty="0" smtClean="0"/>
              <a:t> </a:t>
            </a:r>
            <a:r>
              <a:rPr lang="en-GB" dirty="0" err="1" smtClean="0"/>
              <a:t>tapauksissa</a:t>
            </a:r>
            <a:r>
              <a:rPr lang="en-GB" dirty="0" smtClean="0"/>
              <a:t> on </a:t>
            </a:r>
            <a:r>
              <a:rPr lang="en-GB" dirty="0" err="1" smtClean="0"/>
              <a:t>korjattava</a:t>
            </a:r>
            <a:r>
              <a:rPr lang="en-GB" dirty="0" smtClean="0"/>
              <a:t> </a:t>
            </a:r>
            <a:r>
              <a:rPr lang="en-GB" dirty="0" err="1" smtClean="0"/>
              <a:t>rakenteet</a:t>
            </a:r>
            <a:r>
              <a:rPr lang="en-GB" dirty="0" smtClean="0"/>
              <a:t> </a:t>
            </a:r>
            <a:r>
              <a:rPr lang="en-GB" dirty="0" err="1" smtClean="0"/>
              <a:t>kosteusteknisesti</a:t>
            </a:r>
            <a:r>
              <a:rPr lang="en-GB" dirty="0" smtClean="0"/>
              <a:t> </a:t>
            </a:r>
            <a:r>
              <a:rPr lang="en-GB" dirty="0" err="1" smtClean="0"/>
              <a:t>oikein</a:t>
            </a:r>
            <a:r>
              <a:rPr lang="en-GB" dirty="0" smtClean="0"/>
              <a:t> </a:t>
            </a:r>
            <a:r>
              <a:rPr lang="en-GB" dirty="0" err="1" smtClean="0"/>
              <a:t>toimiviksi</a:t>
            </a:r>
            <a:endParaRPr lang="en-GB" dirty="0" smtClean="0"/>
          </a:p>
          <a:p>
            <a:endParaRPr lang="en-GB" dirty="0" smtClean="0"/>
          </a:p>
          <a:p>
            <a:endParaRPr lang="fi-FI" dirty="0"/>
          </a:p>
        </p:txBody>
      </p:sp>
      <p:sp>
        <p:nvSpPr>
          <p:cNvPr id="5"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80</a:t>
            </a:fld>
            <a:endParaRPr lang="fi-FI"/>
          </a:p>
        </p:txBody>
      </p:sp>
    </p:spTree>
    <p:extLst>
      <p:ext uri="{BB962C8B-B14F-4D97-AF65-F5344CB8AC3E}">
        <p14:creationId xmlns:p14="http://schemas.microsoft.com/office/powerpoint/2010/main" val="2901581974"/>
      </p:ext>
    </p:extLst>
  </p:cSld>
  <p:clrMapOvr>
    <a:masterClrMapping/>
  </p:clrMapOvr>
  <p:transition spd="med">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Homeongelmien</a:t>
            </a:r>
            <a:r>
              <a:rPr lang="en-GB" dirty="0" smtClean="0"/>
              <a:t> </a:t>
            </a:r>
            <a:r>
              <a:rPr lang="en-GB" dirty="0" err="1" smtClean="0"/>
              <a:t>ja</a:t>
            </a:r>
            <a:r>
              <a:rPr lang="en-GB" dirty="0" smtClean="0"/>
              <a:t> </a:t>
            </a:r>
            <a:r>
              <a:rPr lang="en-GB" dirty="0" err="1" smtClean="0"/>
              <a:t>vaurioiden</a:t>
            </a:r>
            <a:r>
              <a:rPr lang="en-GB" dirty="0" smtClean="0"/>
              <a:t> </a:t>
            </a:r>
            <a:r>
              <a:rPr lang="en-GB" dirty="0" err="1" smtClean="0"/>
              <a:t>korjausperiaatteet</a:t>
            </a:r>
            <a:r>
              <a:rPr lang="en-GB" dirty="0" smtClean="0"/>
              <a:t> (3)</a:t>
            </a:r>
            <a:endParaRPr lang="fi-FI" dirty="0"/>
          </a:p>
        </p:txBody>
      </p:sp>
      <p:sp>
        <p:nvSpPr>
          <p:cNvPr id="3" name="Content Placeholder 2"/>
          <p:cNvSpPr>
            <a:spLocks noGrp="1"/>
          </p:cNvSpPr>
          <p:nvPr>
            <p:ph idx="1"/>
          </p:nvPr>
        </p:nvSpPr>
        <p:spPr/>
        <p:txBody>
          <a:bodyPr/>
          <a:lstStyle/>
          <a:p>
            <a:r>
              <a:rPr lang="en-GB" dirty="0" err="1" smtClean="0"/>
              <a:t>Täydentävät</a:t>
            </a:r>
            <a:r>
              <a:rPr lang="en-GB" dirty="0" smtClean="0"/>
              <a:t> </a:t>
            </a:r>
            <a:r>
              <a:rPr lang="en-GB" dirty="0" err="1" smtClean="0"/>
              <a:t>toimenpiteet</a:t>
            </a:r>
            <a:endParaRPr lang="en-GB" dirty="0" smtClean="0"/>
          </a:p>
          <a:p>
            <a:pPr lvl="1"/>
            <a:r>
              <a:rPr lang="en-GB" dirty="0" err="1" smtClean="0"/>
              <a:t>Jätettävät</a:t>
            </a:r>
            <a:r>
              <a:rPr lang="en-GB" dirty="0" smtClean="0"/>
              <a:t> </a:t>
            </a:r>
            <a:r>
              <a:rPr lang="en-GB" dirty="0" err="1" smtClean="0"/>
              <a:t>materiaalit</a:t>
            </a:r>
            <a:r>
              <a:rPr lang="en-GB" dirty="0" smtClean="0"/>
              <a:t> </a:t>
            </a:r>
            <a:r>
              <a:rPr lang="en-GB" dirty="0" err="1" smtClean="0"/>
              <a:t>ja</a:t>
            </a:r>
            <a:r>
              <a:rPr lang="en-GB" dirty="0" smtClean="0"/>
              <a:t> </a:t>
            </a:r>
            <a:r>
              <a:rPr lang="en-GB" dirty="0" err="1" smtClean="0"/>
              <a:t>rakenteet</a:t>
            </a:r>
            <a:r>
              <a:rPr lang="en-GB" dirty="0" smtClean="0"/>
              <a:t> </a:t>
            </a:r>
            <a:r>
              <a:rPr lang="en-GB" dirty="0" err="1" smtClean="0"/>
              <a:t>suojataan</a:t>
            </a:r>
            <a:endParaRPr lang="en-GB" dirty="0" smtClean="0"/>
          </a:p>
          <a:p>
            <a:pPr lvl="1"/>
            <a:r>
              <a:rPr lang="en-GB" dirty="0" err="1" smtClean="0"/>
              <a:t>Puhdistus</a:t>
            </a:r>
            <a:r>
              <a:rPr lang="en-GB" dirty="0" smtClean="0"/>
              <a:t>, </a:t>
            </a:r>
            <a:r>
              <a:rPr lang="en-GB" dirty="0" err="1" smtClean="0"/>
              <a:t>desinfiointi</a:t>
            </a:r>
            <a:r>
              <a:rPr lang="en-GB" dirty="0" smtClean="0"/>
              <a:t>, </a:t>
            </a:r>
            <a:r>
              <a:rPr lang="en-GB" dirty="0" err="1" smtClean="0"/>
              <a:t>hajunpoisto</a:t>
            </a:r>
            <a:r>
              <a:rPr lang="en-GB" dirty="0" smtClean="0"/>
              <a:t> </a:t>
            </a:r>
            <a:r>
              <a:rPr lang="en-GB" dirty="0" err="1" smtClean="0"/>
              <a:t>tarvittaessa</a:t>
            </a:r>
            <a:r>
              <a:rPr lang="en-GB" dirty="0" smtClean="0"/>
              <a:t> </a:t>
            </a:r>
            <a:r>
              <a:rPr lang="en-GB" dirty="0" err="1" smtClean="0"/>
              <a:t>ja</a:t>
            </a:r>
            <a:r>
              <a:rPr lang="en-GB" dirty="0" smtClean="0"/>
              <a:t> </a:t>
            </a:r>
            <a:r>
              <a:rPr lang="en-GB" dirty="0" err="1" smtClean="0"/>
              <a:t>rajatusti</a:t>
            </a:r>
            <a:endParaRPr lang="en-GB" dirty="0" smtClean="0"/>
          </a:p>
          <a:p>
            <a:pPr lvl="1"/>
            <a:r>
              <a:rPr lang="en-GB" dirty="0" err="1" smtClean="0"/>
              <a:t>Jälkisiivous</a:t>
            </a:r>
            <a:r>
              <a:rPr lang="en-GB" dirty="0" smtClean="0"/>
              <a:t> on </a:t>
            </a:r>
            <a:r>
              <a:rPr lang="en-GB" dirty="0" err="1" smtClean="0"/>
              <a:t>aina</a:t>
            </a:r>
            <a:r>
              <a:rPr lang="en-GB" dirty="0" smtClean="0"/>
              <a:t> </a:t>
            </a:r>
            <a:r>
              <a:rPr lang="en-GB" dirty="0" err="1" smtClean="0"/>
              <a:t>muistettava</a:t>
            </a:r>
            <a:endParaRPr lang="en-GB" dirty="0" smtClean="0"/>
          </a:p>
          <a:p>
            <a:pPr lvl="1"/>
            <a:r>
              <a:rPr lang="en-GB" dirty="0" err="1" smtClean="0"/>
              <a:t>Korjausten</a:t>
            </a:r>
            <a:r>
              <a:rPr lang="en-GB" dirty="0" smtClean="0"/>
              <a:t> </a:t>
            </a:r>
            <a:r>
              <a:rPr lang="en-GB" dirty="0" err="1" smtClean="0"/>
              <a:t>jälkeen</a:t>
            </a:r>
            <a:r>
              <a:rPr lang="en-GB" dirty="0" smtClean="0"/>
              <a:t> </a:t>
            </a:r>
            <a:r>
              <a:rPr lang="en-GB" dirty="0" err="1" smtClean="0"/>
              <a:t>ilmanvaihto</a:t>
            </a:r>
            <a:r>
              <a:rPr lang="en-GB" dirty="0" smtClean="0"/>
              <a:t> </a:t>
            </a:r>
            <a:r>
              <a:rPr lang="en-GB" dirty="0" err="1" smtClean="0"/>
              <a:t>voi</a:t>
            </a:r>
            <a:r>
              <a:rPr lang="en-GB" dirty="0" smtClean="0"/>
              <a:t> olla </a:t>
            </a:r>
            <a:r>
              <a:rPr lang="en-GB" dirty="0" err="1" smtClean="0"/>
              <a:t>jonkin</a:t>
            </a:r>
            <a:r>
              <a:rPr lang="en-GB" dirty="0" smtClean="0"/>
              <a:t> </a:t>
            </a:r>
            <a:r>
              <a:rPr lang="en-GB" dirty="0" err="1" smtClean="0"/>
              <a:t>aikaa</a:t>
            </a:r>
            <a:r>
              <a:rPr lang="en-GB" dirty="0" smtClean="0"/>
              <a:t> </a:t>
            </a:r>
            <a:r>
              <a:rPr lang="en-GB" dirty="0" err="1" smtClean="0"/>
              <a:t>tehokkaampi</a:t>
            </a:r>
            <a:r>
              <a:rPr lang="en-GB" dirty="0" smtClean="0"/>
              <a:t> </a:t>
            </a:r>
            <a:r>
              <a:rPr lang="en-GB" dirty="0" err="1" smtClean="0"/>
              <a:t>syntyneiden</a:t>
            </a:r>
            <a:r>
              <a:rPr lang="en-GB" dirty="0" smtClean="0"/>
              <a:t> </a:t>
            </a:r>
            <a:r>
              <a:rPr lang="en-GB" dirty="0" err="1" smtClean="0"/>
              <a:t>epäpuhtauksien</a:t>
            </a:r>
            <a:r>
              <a:rPr lang="en-GB" dirty="0" smtClean="0"/>
              <a:t> </a:t>
            </a:r>
            <a:r>
              <a:rPr lang="en-GB" dirty="0" err="1" smtClean="0"/>
              <a:t>poistamiseksi</a:t>
            </a:r>
            <a:endParaRPr lang="en-GB" dirty="0" smtClean="0"/>
          </a:p>
          <a:p>
            <a:pPr>
              <a:buFontTx/>
              <a:buNone/>
            </a:pPr>
            <a:endParaRPr lang="en-GB" dirty="0" smtClean="0"/>
          </a:p>
          <a:p>
            <a:r>
              <a:rPr lang="en-GB" dirty="0" err="1" smtClean="0"/>
              <a:t>Seuranta</a:t>
            </a:r>
            <a:endParaRPr lang="en-GB" dirty="0" smtClean="0"/>
          </a:p>
          <a:p>
            <a:pPr lvl="1"/>
            <a:r>
              <a:rPr lang="en-GB" dirty="0" err="1" smtClean="0"/>
              <a:t>Tarvittavat</a:t>
            </a:r>
            <a:r>
              <a:rPr lang="en-GB" dirty="0" smtClean="0"/>
              <a:t> </a:t>
            </a:r>
            <a:r>
              <a:rPr lang="en-GB" dirty="0" err="1" smtClean="0"/>
              <a:t>mittaukset</a:t>
            </a:r>
            <a:r>
              <a:rPr lang="en-GB" dirty="0" smtClean="0"/>
              <a:t> </a:t>
            </a:r>
            <a:r>
              <a:rPr lang="en-GB" dirty="0" err="1" smtClean="0"/>
              <a:t>ja</a:t>
            </a:r>
            <a:r>
              <a:rPr lang="en-GB" dirty="0" smtClean="0"/>
              <a:t> </a:t>
            </a:r>
            <a:r>
              <a:rPr lang="en-GB" dirty="0" err="1" smtClean="0"/>
              <a:t>jälkitarkastukset</a:t>
            </a:r>
            <a:endParaRPr lang="en-GB" dirty="0" smtClean="0"/>
          </a:p>
          <a:p>
            <a:pPr lvl="1"/>
            <a:r>
              <a:rPr lang="en-GB" dirty="0" err="1" smtClean="0"/>
              <a:t>Korjauksen</a:t>
            </a:r>
            <a:r>
              <a:rPr lang="en-GB" dirty="0" smtClean="0"/>
              <a:t> </a:t>
            </a:r>
            <a:r>
              <a:rPr lang="en-GB" dirty="0" err="1" smtClean="0"/>
              <a:t>onnistumisen</a:t>
            </a:r>
            <a:r>
              <a:rPr lang="en-GB" dirty="0" smtClean="0"/>
              <a:t> </a:t>
            </a:r>
            <a:r>
              <a:rPr lang="en-GB" dirty="0" err="1" smtClean="0"/>
              <a:t>ja</a:t>
            </a:r>
            <a:r>
              <a:rPr lang="en-GB" dirty="0" smtClean="0"/>
              <a:t> </a:t>
            </a:r>
            <a:r>
              <a:rPr lang="en-GB" dirty="0" err="1" smtClean="0"/>
              <a:t>ilman</a:t>
            </a:r>
            <a:r>
              <a:rPr lang="en-GB" dirty="0" smtClean="0"/>
              <a:t> </a:t>
            </a:r>
            <a:r>
              <a:rPr lang="en-GB" dirty="0" err="1" smtClean="0"/>
              <a:t>laadun</a:t>
            </a:r>
            <a:r>
              <a:rPr lang="en-GB" dirty="0" smtClean="0"/>
              <a:t> </a:t>
            </a:r>
            <a:r>
              <a:rPr lang="en-GB" dirty="0" err="1" smtClean="0"/>
              <a:t>seuranta</a:t>
            </a:r>
            <a:endParaRPr lang="en-GB" dirty="0" smtClean="0"/>
          </a:p>
          <a:p>
            <a:pPr lvl="1"/>
            <a:r>
              <a:rPr lang="en-GB" dirty="0" err="1" smtClean="0"/>
              <a:t>Käyttäjien</a:t>
            </a:r>
            <a:r>
              <a:rPr lang="en-GB" dirty="0" smtClean="0"/>
              <a:t> </a:t>
            </a:r>
            <a:r>
              <a:rPr lang="en-GB" dirty="0" err="1" smtClean="0"/>
              <a:t>kokemukset</a:t>
            </a:r>
            <a:endParaRPr lang="fi-FI" dirty="0" smtClean="0"/>
          </a:p>
          <a:p>
            <a:endParaRPr lang="fi-FI" dirty="0"/>
          </a:p>
        </p:txBody>
      </p:sp>
      <p:sp>
        <p:nvSpPr>
          <p:cNvPr id="5" name="Slide Number Placeholder 34"/>
          <p:cNvSpPr>
            <a:spLocks noGrp="1"/>
          </p:cNvSpPr>
          <p:nvPr>
            <p:ph type="sldNum" sz="quarter" idx="12"/>
          </p:nvPr>
        </p:nvSpPr>
        <p:spPr>
          <a:xfrm>
            <a:off x="8316912" y="6198834"/>
            <a:ext cx="503238" cy="365125"/>
          </a:xfrm>
        </p:spPr>
        <p:txBody>
          <a:bodyPr/>
          <a:lstStyle/>
          <a:p>
            <a:fld id="{CC4B5847-1FA8-4EAB-8786-A0336426E059}" type="slidenum">
              <a:rPr lang="fi-FI" smtClean="0"/>
              <a:pPr/>
              <a:t>81</a:t>
            </a:fld>
            <a:endParaRPr lang="fi-FI"/>
          </a:p>
        </p:txBody>
      </p:sp>
    </p:spTree>
    <p:extLst>
      <p:ext uri="{BB962C8B-B14F-4D97-AF65-F5344CB8AC3E}">
        <p14:creationId xmlns:p14="http://schemas.microsoft.com/office/powerpoint/2010/main" val="800793666"/>
      </p:ext>
    </p:extLst>
  </p:cSld>
  <p:clrMapOvr>
    <a:masterClrMapping/>
  </p:clrMapOvr>
  <p:transition spd="med">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Lattiasienen aiheuttamien vaurioiden korjaaminen (1)</a:t>
            </a:r>
            <a:endParaRPr lang="fi-FI" dirty="0"/>
          </a:p>
        </p:txBody>
      </p:sp>
      <p:sp>
        <p:nvSpPr>
          <p:cNvPr id="3" name="Content Placeholder 2"/>
          <p:cNvSpPr>
            <a:spLocks noGrp="1"/>
          </p:cNvSpPr>
          <p:nvPr>
            <p:ph idx="1"/>
          </p:nvPr>
        </p:nvSpPr>
        <p:spPr/>
        <p:txBody>
          <a:bodyPr>
            <a:normAutofit lnSpcReduction="10000"/>
          </a:bodyPr>
          <a:lstStyle/>
          <a:p>
            <a:r>
              <a:rPr lang="fi-FI" dirty="0" smtClean="0"/>
              <a:t>Jos rakennukseen on iskeytynyt lattiasieni, sen korjaaminen vaatii tavallista laajemman ja huolellisemman korjauksen.</a:t>
            </a:r>
          </a:p>
          <a:p>
            <a:endParaRPr lang="fi-FI" dirty="0" smtClean="0"/>
          </a:p>
          <a:p>
            <a:r>
              <a:rPr lang="fi-FI" dirty="0" smtClean="0"/>
              <a:t>Rihmaston etenemissuunnan edestä on poistettava noin 20 – 30 cm terveeltäkin näyttävää puuta (mikäli rakenne ei tule olemaan täydellisesti kuivassa tilassa, RH alle 65 – 70 %).</a:t>
            </a:r>
          </a:p>
          <a:p>
            <a:endParaRPr lang="fi-FI" dirty="0" smtClean="0"/>
          </a:p>
          <a:p>
            <a:r>
              <a:rPr lang="fi-FI" dirty="0" smtClean="0"/>
              <a:t>Erityisen tärkeää on poistaa sienen yhteydet maapohjaan tai perustuksiin, joista sieni voi lähteä uudelleen kasvuun.  Saastuneet materiaalit pitää poistaa ja hävittää.</a:t>
            </a:r>
          </a:p>
          <a:p>
            <a:endParaRPr lang="fi-FI" dirty="0" smtClean="0"/>
          </a:p>
          <a:p>
            <a:r>
              <a:rPr lang="fi-FI" dirty="0" smtClean="0"/>
              <a:t>Lattiasienen ohella vauriotapauksissa on usein myös homesieniä (esim. </a:t>
            </a:r>
            <a:r>
              <a:rPr lang="fi-FI" i="1" dirty="0" err="1" smtClean="0"/>
              <a:t>Trichoderma</a:t>
            </a:r>
            <a:r>
              <a:rPr lang="fi-FI" i="1" dirty="0" smtClean="0"/>
              <a:t>-</a:t>
            </a:r>
            <a:r>
              <a:rPr lang="fi-FI" dirty="0" smtClean="0"/>
              <a:t>suvun sieniä), jolloin terveyshaitat on otettava huomioon.</a:t>
            </a:r>
            <a:endParaRPr lang="fi-FI" dirty="0"/>
          </a:p>
        </p:txBody>
      </p:sp>
      <p:sp>
        <p:nvSpPr>
          <p:cNvPr id="4" name="Slide Number Placeholder 34"/>
          <p:cNvSpPr>
            <a:spLocks noGrp="1"/>
          </p:cNvSpPr>
          <p:nvPr>
            <p:ph type="sldNum" sz="quarter" idx="12"/>
          </p:nvPr>
        </p:nvSpPr>
        <p:spPr/>
        <p:txBody>
          <a:bodyPr/>
          <a:lstStyle/>
          <a:p>
            <a:fld id="{CC4B5847-1FA8-4EAB-8786-A0336426E059}" type="slidenum">
              <a:rPr lang="fi-FI" smtClean="0"/>
              <a:pPr/>
              <a:t>82</a:t>
            </a:fld>
            <a:endParaRPr lang="fi-FI" dirty="0"/>
          </a:p>
        </p:txBody>
      </p:sp>
    </p:spTree>
    <p:extLst>
      <p:ext uri="{BB962C8B-B14F-4D97-AF65-F5344CB8AC3E}">
        <p14:creationId xmlns:p14="http://schemas.microsoft.com/office/powerpoint/2010/main" val="2158058246"/>
      </p:ext>
    </p:extLst>
  </p:cSld>
  <p:clrMapOvr>
    <a:masterClrMapping/>
  </p:clrMapOvr>
  <p:transition spd="med">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Lattiasienen aiheuttamien vaurioiden korjaaminen (2)</a:t>
            </a:r>
            <a:endParaRPr lang="fi-FI" dirty="0"/>
          </a:p>
        </p:txBody>
      </p:sp>
      <p:sp>
        <p:nvSpPr>
          <p:cNvPr id="3" name="Content Placeholder 2"/>
          <p:cNvSpPr>
            <a:spLocks noGrp="1"/>
          </p:cNvSpPr>
          <p:nvPr>
            <p:ph idx="1"/>
          </p:nvPr>
        </p:nvSpPr>
        <p:spPr/>
        <p:txBody>
          <a:bodyPr/>
          <a:lstStyle/>
          <a:p>
            <a:r>
              <a:rPr lang="fi-FI" dirty="0" smtClean="0"/>
              <a:t>Lattiasieni erittää happoja, jotka voivat vaurioittaa myös mineraalivillaeristeitä ja muurattuja rakenteita, jolloin vauriot voivat olla laajoja (vauriotilanteesta riippuen). </a:t>
            </a:r>
          </a:p>
          <a:p>
            <a:endParaRPr lang="fi-FI" dirty="0" smtClean="0"/>
          </a:p>
          <a:p>
            <a:r>
              <a:rPr lang="fi-FI" dirty="0" smtClean="0"/>
              <a:t>Etenkin lattia- ja seinän alaosan rakenteissa vauriot voivat olla laajoja, jolloin korjaus ulottuu koko rakennukset alalle. </a:t>
            </a:r>
          </a:p>
          <a:p>
            <a:endParaRPr lang="fi-FI" dirty="0" smtClean="0"/>
          </a:p>
          <a:p>
            <a:r>
              <a:rPr lang="fi-FI" dirty="0" smtClean="0"/>
              <a:t>Tutkimusten mukaan korjaukset onnistuvat, kun ne tehdään huolellisesti ja riittävän laaja-alaisesti. Vaikeissa tapauksissa korjauskustannukset voivat nousta niin suuriksi, että korjaus ei tavallisissa asuinrakennuksissa ole kannattavaa.</a:t>
            </a:r>
            <a:endParaRPr lang="fi-FI"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83</a:t>
            </a:fld>
            <a:endParaRPr lang="fi-FI" dirty="0"/>
          </a:p>
        </p:txBody>
      </p:sp>
    </p:spTree>
    <p:extLst>
      <p:ext uri="{BB962C8B-B14F-4D97-AF65-F5344CB8AC3E}">
        <p14:creationId xmlns:p14="http://schemas.microsoft.com/office/powerpoint/2010/main" val="3181575177"/>
      </p:ext>
    </p:extLst>
  </p:cSld>
  <p:clrMapOvr>
    <a:masterClrMapping/>
  </p:clrMapOvr>
  <p:transition spd="med">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noFill/>
        </p:spPr>
        <p:txBody>
          <a:bodyPr>
            <a:normAutofit/>
          </a:bodyPr>
          <a:lstStyle/>
          <a:p>
            <a:r>
              <a:rPr lang="en-GB" sz="2000" dirty="0" err="1"/>
              <a:t>Kirjallisuutta</a:t>
            </a:r>
            <a:r>
              <a:rPr lang="en-GB" sz="2000" dirty="0"/>
              <a:t> (1)</a:t>
            </a:r>
          </a:p>
        </p:txBody>
      </p:sp>
      <p:sp>
        <p:nvSpPr>
          <p:cNvPr id="247811" name="Rectangle 3"/>
          <p:cNvSpPr>
            <a:spLocks noGrp="1" noChangeArrowheads="1"/>
          </p:cNvSpPr>
          <p:nvPr>
            <p:ph idx="1"/>
          </p:nvPr>
        </p:nvSpPr>
        <p:spPr/>
        <p:txBody>
          <a:bodyPr>
            <a:noAutofit/>
          </a:bodyPr>
          <a:lstStyle/>
          <a:p>
            <a:pPr marL="533400" indent="-381000"/>
            <a:r>
              <a:rPr lang="en-GB" sz="1200" dirty="0" err="1"/>
              <a:t>Adan</a:t>
            </a:r>
            <a:r>
              <a:rPr lang="en-GB" sz="1200" dirty="0"/>
              <a:t>, O.C.G. 1994. On the fungal defacement of interior finishes. Eindhoven University of Technology. Thesis. </a:t>
            </a:r>
            <a:r>
              <a:rPr lang="en-GB" sz="1200" dirty="0" err="1"/>
              <a:t>Eindhoven.pp</a:t>
            </a:r>
            <a:r>
              <a:rPr lang="en-GB" sz="1200" dirty="0"/>
              <a:t> 83 – </a:t>
            </a:r>
            <a:r>
              <a:rPr lang="en-GB" sz="1200" dirty="0" smtClean="0"/>
              <a:t>185.</a:t>
            </a:r>
          </a:p>
          <a:p>
            <a:pPr marL="533400" indent="-381000"/>
            <a:r>
              <a:rPr lang="fi-FI" sz="1200" dirty="0" err="1" smtClean="0"/>
              <a:t>Hekkanen</a:t>
            </a:r>
            <a:r>
              <a:rPr lang="fi-FI" sz="1200" dirty="0" smtClean="0"/>
              <a:t> M. 2006. Kosteus- ja homeongelmien havaitseminen, korjaus ja ehkäisy kuntien rakennuksissa. Suomen Kuntaliitto, Helsinki, 74 s.</a:t>
            </a:r>
          </a:p>
          <a:p>
            <a:pPr marL="533400" indent="-381000"/>
            <a:r>
              <a:rPr lang="fi-FI" sz="1200" dirty="0" err="1" smtClean="0"/>
              <a:t>Huusko</a:t>
            </a:r>
            <a:r>
              <a:rPr lang="fi-FI" sz="1200" dirty="0" smtClean="0"/>
              <a:t>, T. 2010. Sisäilmaongelmien hallinta ja hajunpoisto. Opinnäytetyö. Jyväskylän ammattikorkeakoulu, Rakennustekniikka. 76 s.</a:t>
            </a:r>
          </a:p>
          <a:p>
            <a:pPr marL="533400" indent="-381000"/>
            <a:r>
              <a:rPr lang="fi-FI" sz="1200" dirty="0" smtClean="0"/>
              <a:t>Hukka</a:t>
            </a:r>
            <a:r>
              <a:rPr lang="fi-FI" sz="1200" dirty="0"/>
              <a:t>, A, and Viitanen, H. 1999. </a:t>
            </a:r>
            <a:r>
              <a:rPr lang="en-GB" sz="1200" dirty="0"/>
              <a:t>A mathematical model of mould growth on wooden material. Wood Science and Technology. </a:t>
            </a:r>
            <a:r>
              <a:rPr lang="fi-FI" sz="1200" dirty="0"/>
              <a:t>33 (6) 475-485.</a:t>
            </a:r>
          </a:p>
          <a:p>
            <a:pPr marL="533400" indent="-381000"/>
            <a:r>
              <a:rPr lang="fi-FI" sz="1200" dirty="0" smtClean="0"/>
              <a:t>Hyvärinen</a:t>
            </a:r>
            <a:r>
              <a:rPr lang="fi-FI" sz="1200" dirty="0"/>
              <a:t>, A., Meklin, T. ja Nevalainen, A. Homevauriorakennuksen tunnistaminen mikrobiologisin menetelmin. Kirjassa: Seppänen, (toim.) Sisäilmastoseminaari, 1996. Teknillinen korkeakoulu, LVI-tekniikan laboratorio. Ss 169 - 174.</a:t>
            </a:r>
          </a:p>
          <a:p>
            <a:pPr marL="533400" indent="-381000"/>
            <a:r>
              <a:rPr lang="fi-FI" sz="1200" dirty="0"/>
              <a:t>Kokko, E., Ojanen, T., Salonvaara, M., Hukka, A. ja Viitanen, H. 1999. Puurakenteiden kosteustekninen toiminta. VTT tiedotteita 1991. VTT Rakennustekniikka. 160 s. </a:t>
            </a:r>
          </a:p>
          <a:p>
            <a:pPr marL="533400" indent="-381000"/>
            <a:r>
              <a:rPr lang="fi-FI" sz="1200" dirty="0"/>
              <a:t>Kääriäinen, H., Rantamäki, J. ja Tulla, K. 1998. Puurakenteiden kosteustekninen toimivuus. VTT tiedotteita 1923. 63 s + liitt. 14 </a:t>
            </a:r>
            <a:r>
              <a:rPr lang="fi-FI" sz="1200" dirty="0" smtClean="0"/>
              <a:t>s</a:t>
            </a:r>
          </a:p>
          <a:p>
            <a:pPr marL="533400" indent="-381000"/>
            <a:r>
              <a:rPr lang="fi-FI" sz="1200" dirty="0" smtClean="0"/>
              <a:t>Lappalainen V, Sohlberg E, Järnström H, Laamanen J, Viitanen H and Pasanen P. Epäpuhtauksien kulkeutumisen simulointi kosteusvaurioituneesta rakenteesta sisäilmaan. </a:t>
            </a:r>
            <a:r>
              <a:rPr lang="en-US" sz="1200" dirty="0" err="1" smtClean="0"/>
              <a:t>Sisäilmastoseminaari</a:t>
            </a:r>
            <a:r>
              <a:rPr lang="en-US" sz="1200" dirty="0" smtClean="0"/>
              <a:t> 2014. 13.3.2014. S 111 – 116.</a:t>
            </a:r>
          </a:p>
          <a:p>
            <a:pPr marL="533400" indent="-381000"/>
            <a:r>
              <a:rPr lang="fi-FI" sz="1200" dirty="0" smtClean="0"/>
              <a:t>Lappalainen, V., Sohlberg, E., Järnström, H., Laamanen, J., Viitanen, H., Pasanen, P. 2013. </a:t>
            </a:r>
            <a:r>
              <a:rPr lang="en-GB" sz="1200" dirty="0" smtClean="0"/>
              <a:t>IAQ simulator for evaluating particle drift from moisture damaged wall into indoor environment. Manuscript for publication in Indoor Air. </a:t>
            </a:r>
            <a:endParaRPr lang="fi-FI" sz="1200" dirty="0"/>
          </a:p>
          <a:p>
            <a:pPr marL="533400" indent="-381000"/>
            <a:r>
              <a:rPr lang="fi-FI" sz="1200" dirty="0"/>
              <a:t>Leivo, V. &amp; Rantala, J. 2006. Maanvastaisten rakenteiden mikrobiologinen toimivuus. </a:t>
            </a:r>
            <a:r>
              <a:rPr lang="fi-FI" sz="1200" dirty="0" smtClean="0"/>
              <a:t>TTY</a:t>
            </a:r>
          </a:p>
        </p:txBody>
      </p:sp>
      <p:sp>
        <p:nvSpPr>
          <p:cNvPr id="5" name="Slide Number Placeholder 34"/>
          <p:cNvSpPr>
            <a:spLocks noGrp="1"/>
          </p:cNvSpPr>
          <p:nvPr>
            <p:ph type="sldNum" sz="quarter" idx="12"/>
          </p:nvPr>
        </p:nvSpPr>
        <p:spPr/>
        <p:txBody>
          <a:bodyPr/>
          <a:lstStyle/>
          <a:p>
            <a:fld id="{CC4B5847-1FA8-4EAB-8786-A0336426E059}" type="slidenum">
              <a:rPr lang="fi-FI" smtClean="0"/>
              <a:pPr/>
              <a:t>84</a:t>
            </a:fld>
            <a:endParaRPr lang="fi-FI" dirty="0"/>
          </a:p>
        </p:txBody>
      </p:sp>
    </p:spTree>
    <p:extLst>
      <p:ext uri="{BB962C8B-B14F-4D97-AF65-F5344CB8AC3E}">
        <p14:creationId xmlns:p14="http://schemas.microsoft.com/office/powerpoint/2010/main" val="123180822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noFill/>
        </p:spPr>
        <p:txBody>
          <a:bodyPr>
            <a:normAutofit/>
          </a:bodyPr>
          <a:lstStyle/>
          <a:p>
            <a:r>
              <a:rPr lang="en-GB" sz="2000" smtClean="0"/>
              <a:t>Kirjallisuutta (2)</a:t>
            </a:r>
            <a:endParaRPr lang="en-GB" sz="2000" dirty="0"/>
          </a:p>
        </p:txBody>
      </p:sp>
      <p:sp>
        <p:nvSpPr>
          <p:cNvPr id="3" name="Content Placeholder 2"/>
          <p:cNvSpPr>
            <a:spLocks noGrp="1"/>
          </p:cNvSpPr>
          <p:nvPr>
            <p:ph idx="1"/>
          </p:nvPr>
        </p:nvSpPr>
        <p:spPr/>
        <p:txBody>
          <a:bodyPr>
            <a:normAutofit fontScale="85000" lnSpcReduction="10000"/>
          </a:bodyPr>
          <a:lstStyle/>
          <a:p>
            <a:r>
              <a:rPr lang="fi-FI" sz="1400" smtClean="0"/>
              <a:t>Leivo, V. (toim.).  1998.  Opas kosteusongelmiin.  Tampereen teknillinen korkeakoulu, Talonrakennustekniikka,  Julkaisu 95.</a:t>
            </a:r>
          </a:p>
          <a:p>
            <a:r>
              <a:rPr lang="fi-FI" sz="1400" smtClean="0"/>
              <a:t>Luotonen, P. &amp; Viitanen, H. Rakennusten mikrobi- ja hyönteisongelmat. Vantaa 1995, Tikkurila Oy. 49 s</a:t>
            </a:r>
          </a:p>
          <a:p>
            <a:r>
              <a:rPr lang="fi-FI" sz="1400" smtClean="0"/>
              <a:t>Luotonen, P., Paajanen, L. and Vihavainen, T. 1980. Lattiasienen aiheuttamien vaurioiden korjaaminen. Seurantatutkimus. Espoo. VTT Puutavaralaboratorio, Raportti No 4. 30 s. + liitt. 37 s</a:t>
            </a:r>
          </a:p>
          <a:p>
            <a:r>
              <a:rPr lang="fi-FI" sz="1400" smtClean="0"/>
              <a:t>Metiäinen, P. et al. Rakennusten ilmanpitävyyden pysyvyys. VTT Rakennetekniikan laboratorio. Espoo 1986. Tutkimuksia 422. 136 s. + liitt. 29 s</a:t>
            </a:r>
          </a:p>
          <a:p>
            <a:r>
              <a:rPr lang="en-GB" sz="1400" smtClean="0"/>
              <a:t>Moon, H.J. 2005. Assessing mould risk in buildings under uncertainty. </a:t>
            </a:r>
            <a:r>
              <a:rPr lang="fi-FI" sz="1400" smtClean="0"/>
              <a:t>Thesis. Georgia institute of Technology, USA</a:t>
            </a:r>
          </a:p>
          <a:p>
            <a:r>
              <a:rPr lang="fi-FI" sz="1400" smtClean="0"/>
              <a:t>Ojanen, T; Viitanen, H; Peuhkuri, R; Lähdesmäki, K ;Vinha, J; Salminen, K. 2010.</a:t>
            </a:r>
            <a:r>
              <a:rPr lang="en-GB" sz="1400" b="1" smtClean="0"/>
              <a:t> </a:t>
            </a:r>
            <a:r>
              <a:rPr lang="en-GB" sz="1400" smtClean="0"/>
              <a:t>Mould growth modeling of building structures using sensitivity classes of materials. Proceedings of Thermal Performance of the Exterior Envelopes of Whole Buildings XI International Conference (CD). DOE, BETEC, ASHRAE, Oak Ridge National Laboratory (ORNL) (2010), 10.</a:t>
            </a:r>
            <a:endParaRPr lang="fi-FI" sz="1400" smtClean="0"/>
          </a:p>
          <a:p>
            <a:r>
              <a:rPr lang="fi-FI" sz="1400" smtClean="0"/>
              <a:t>Paajanen, L. &amp; Viitanen, H.  Korjattujen lattiasienirakennusten seuranta. Espoo 1987. VTT Tiedotteita 749. </a:t>
            </a:r>
          </a:p>
          <a:p>
            <a:r>
              <a:rPr lang="fi-FI" sz="1400" smtClean="0"/>
              <a:t>Pirinen, J. 2006. Pientalojen mikrobivauriot. Tampereen teknillinen yliopisto. Hengitysliiton julkaisuja 11/2006. 128 s. </a:t>
            </a:r>
          </a:p>
          <a:p>
            <a:r>
              <a:rPr lang="fi-FI" sz="1400" smtClean="0"/>
              <a:t>RIL 2011. Kosteus- ja homevaurioiden estäminen. Suomen Rakennusinsinöörien Liitto RIL ey. 2011. </a:t>
            </a:r>
          </a:p>
          <a:p>
            <a:r>
              <a:rPr lang="fi-FI" sz="1400" smtClean="0"/>
              <a:t>Tunnista ja tutki riskirakenne, opetusmateriaali. Hometalokoot. Insinööritoimisto Savora Oy, Crafical.fi, Ympäristöministeriö</a:t>
            </a:r>
          </a:p>
          <a:p>
            <a:r>
              <a:rPr lang="fi-FI" sz="1400" smtClean="0"/>
              <a:t>Ritschkoff, A-C.,Viitanen, H. and Koskela, K. 2000. </a:t>
            </a:r>
            <a:r>
              <a:rPr lang="en-GB" sz="1400" smtClean="0"/>
              <a:t>The response of building materials to the mould exposure at different humidity and temperature conditions. In: Seppänen, O. &amp; Säteri, J. (ed). Healthy Buildings 2000. Vol. 4. FiSIAQ, s. 317 – 322.</a:t>
            </a:r>
            <a:endParaRPr lang="fi-FI" sz="1400" smtClean="0"/>
          </a:p>
          <a:p>
            <a:pPr marL="533400" indent="-381000"/>
            <a:endParaRPr lang="fi-FI" sz="1400" smtClean="0"/>
          </a:p>
          <a:p>
            <a:endParaRPr lang="fi-FI" sz="1400" dirty="0"/>
          </a:p>
        </p:txBody>
      </p:sp>
      <p:sp>
        <p:nvSpPr>
          <p:cNvPr id="7" name="Slide Number Placeholder 34"/>
          <p:cNvSpPr>
            <a:spLocks noGrp="1"/>
          </p:cNvSpPr>
          <p:nvPr>
            <p:ph type="sldNum" sz="quarter" idx="12"/>
          </p:nvPr>
        </p:nvSpPr>
        <p:spPr/>
        <p:txBody>
          <a:bodyPr/>
          <a:lstStyle/>
          <a:p>
            <a:fld id="{CC4B5847-1FA8-4EAB-8786-A0336426E059}" type="slidenum">
              <a:rPr lang="fi-FI" smtClean="0"/>
              <a:pPr/>
              <a:t>85</a:t>
            </a:fld>
            <a:endParaRPr lang="fi-FI" dirty="0"/>
          </a:p>
        </p:txBody>
      </p:sp>
    </p:spTree>
    <p:extLst>
      <p:ext uri="{BB962C8B-B14F-4D97-AF65-F5344CB8AC3E}">
        <p14:creationId xmlns:p14="http://schemas.microsoft.com/office/powerpoint/2010/main" val="3327397012"/>
      </p:ext>
    </p:extLst>
  </p:cSld>
  <p:clrMapOvr>
    <a:masterClrMapping/>
  </p:clrMapOvr>
  <p:transition spd="med">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noFill/>
        </p:spPr>
        <p:txBody>
          <a:bodyPr>
            <a:normAutofit/>
          </a:bodyPr>
          <a:lstStyle/>
          <a:p>
            <a:r>
              <a:rPr lang="en-GB" sz="2000" dirty="0" err="1"/>
              <a:t>Kirjallisuutta</a:t>
            </a:r>
            <a:r>
              <a:rPr lang="en-GB" sz="2000" dirty="0"/>
              <a:t> </a:t>
            </a:r>
            <a:r>
              <a:rPr lang="en-GB" sz="2000" dirty="0" smtClean="0"/>
              <a:t>(3)</a:t>
            </a:r>
            <a:endParaRPr lang="en-GB" sz="2000" dirty="0"/>
          </a:p>
        </p:txBody>
      </p:sp>
      <p:sp>
        <p:nvSpPr>
          <p:cNvPr id="248835" name="Rectangle 3"/>
          <p:cNvSpPr>
            <a:spLocks noGrp="1" noChangeArrowheads="1"/>
          </p:cNvSpPr>
          <p:nvPr>
            <p:ph idx="1"/>
          </p:nvPr>
        </p:nvSpPr>
        <p:spPr>
          <a:xfrm>
            <a:off x="827088" y="1628775"/>
            <a:ext cx="7561336" cy="4392614"/>
          </a:xfrm>
        </p:spPr>
        <p:txBody>
          <a:bodyPr>
            <a:normAutofit fontScale="85000" lnSpcReduction="20000"/>
          </a:bodyPr>
          <a:lstStyle/>
          <a:p>
            <a:r>
              <a:rPr lang="fi-FI" sz="1400" dirty="0" smtClean="0"/>
              <a:t>Rantamäki</a:t>
            </a:r>
            <a:r>
              <a:rPr lang="fi-FI" sz="1400" dirty="0"/>
              <a:t>, J, Kääriäinen, H, Tulla, K, Viitanen, H, Kalliokoski, P, Keskikuru, T, Kokotti H, Pasanen, A-L. Rakennusten ja rakennusmateriaalien homeet. Espoo, VTT Rakennustekniikka, 2000. 40 s. + liitt. 6 s. VTT Tiedotteita - Meddelanden - Research Notes; </a:t>
            </a:r>
            <a:r>
              <a:rPr lang="fi-FI" sz="1400" dirty="0" smtClean="0"/>
              <a:t>2030</a:t>
            </a:r>
          </a:p>
          <a:p>
            <a:r>
              <a:rPr lang="fi-FI" sz="1400" dirty="0" smtClean="0"/>
              <a:t>Rakennusten kosteus ja homeongelmat. Eduskunnan tarkastusvaliokunnan julkaisu 1 / 2012.</a:t>
            </a:r>
            <a:endParaRPr lang="fi-FI" sz="1400" dirty="0"/>
          </a:p>
          <a:p>
            <a:r>
              <a:rPr lang="fi-FI" sz="1400" dirty="0"/>
              <a:t>Saari, M., Pallari, M-L., Salonvaara, M., Kääriäinen, H., Viitanen, H., Humala, I., Liski-Markkanen, S., Malin, A. and Laitinen, K. 2002. Terveen saunan tekijät. Healthy sauna. VTT Rakennus- ja yhdyskuntatekniikka, Espoo. VTT Tiedotteita - Research Notes : 2144, 60 s. + liitt. 47 </a:t>
            </a:r>
            <a:r>
              <a:rPr lang="fi-FI" sz="1400" dirty="0" smtClean="0"/>
              <a:t>s.</a:t>
            </a:r>
          </a:p>
          <a:p>
            <a:r>
              <a:rPr lang="fi-FI" sz="1400" dirty="0" err="1" smtClean="0"/>
              <a:t>Samuelson</a:t>
            </a:r>
            <a:r>
              <a:rPr lang="fi-FI" sz="1400" dirty="0" smtClean="0"/>
              <a:t> I. 1985. </a:t>
            </a:r>
            <a:r>
              <a:rPr lang="fi-FI" sz="1400" dirty="0" err="1" smtClean="0"/>
              <a:t>Mögel</a:t>
            </a:r>
            <a:r>
              <a:rPr lang="fi-FI" sz="1400" dirty="0" smtClean="0"/>
              <a:t> i hus. </a:t>
            </a:r>
            <a:r>
              <a:rPr lang="fi-FI" sz="1400" dirty="0" err="1" smtClean="0"/>
              <a:t>Orsaker</a:t>
            </a:r>
            <a:r>
              <a:rPr lang="fi-FI" sz="1400" dirty="0" smtClean="0"/>
              <a:t> </a:t>
            </a:r>
            <a:r>
              <a:rPr lang="fi-FI" sz="1400" dirty="0" err="1" smtClean="0"/>
              <a:t>och</a:t>
            </a:r>
            <a:r>
              <a:rPr lang="fi-FI" sz="1400" dirty="0" smtClean="0"/>
              <a:t> </a:t>
            </a:r>
            <a:r>
              <a:rPr lang="fi-FI" sz="1400" dirty="0" err="1" smtClean="0"/>
              <a:t>åtgärder</a:t>
            </a:r>
            <a:r>
              <a:rPr lang="fi-FI" sz="1400" dirty="0" smtClean="0"/>
              <a:t> .</a:t>
            </a:r>
            <a:r>
              <a:rPr lang="fi-FI" sz="1400" dirty="0" err="1" smtClean="0"/>
              <a:t>Statens</a:t>
            </a:r>
            <a:r>
              <a:rPr lang="fi-FI" sz="1400" dirty="0" smtClean="0"/>
              <a:t> </a:t>
            </a:r>
            <a:r>
              <a:rPr lang="fi-FI" sz="1400" dirty="0" err="1" smtClean="0"/>
              <a:t>provningsanstalt</a:t>
            </a:r>
            <a:r>
              <a:rPr lang="fi-FI" sz="1400" dirty="0" smtClean="0"/>
              <a:t>. </a:t>
            </a:r>
            <a:r>
              <a:rPr lang="fi-FI" sz="1400" dirty="0" err="1" smtClean="0"/>
              <a:t>Teknisk</a:t>
            </a:r>
            <a:r>
              <a:rPr lang="fi-FI" sz="1400" dirty="0" smtClean="0"/>
              <a:t> </a:t>
            </a:r>
            <a:r>
              <a:rPr lang="fi-FI" sz="1400" dirty="0" err="1" smtClean="0"/>
              <a:t>rapport</a:t>
            </a:r>
            <a:r>
              <a:rPr lang="fi-FI" sz="1400" dirty="0" smtClean="0"/>
              <a:t> 1985:12.</a:t>
            </a:r>
            <a:endParaRPr lang="fi-FI" sz="1400" dirty="0"/>
          </a:p>
          <a:p>
            <a:r>
              <a:rPr lang="en-GB" sz="1400" dirty="0" err="1" smtClean="0"/>
              <a:t>Sedlbauer</a:t>
            </a:r>
            <a:r>
              <a:rPr lang="en-GB" sz="1400" dirty="0"/>
              <a:t>, K. 2001. Prediction of mould fungus formation on the surface of/and inside building components. University of Stuttgart, </a:t>
            </a:r>
            <a:r>
              <a:rPr lang="en-GB" sz="1400" dirty="0" err="1"/>
              <a:t>Fraunhofer</a:t>
            </a:r>
            <a:r>
              <a:rPr lang="en-GB" sz="1400" dirty="0"/>
              <a:t> </a:t>
            </a:r>
            <a:r>
              <a:rPr lang="en-GB" sz="1400" dirty="0" smtClean="0"/>
              <a:t>(IBP), </a:t>
            </a:r>
            <a:r>
              <a:rPr lang="en-GB" sz="1400" dirty="0" err="1" smtClean="0"/>
              <a:t>Doct</a:t>
            </a:r>
            <a:r>
              <a:rPr lang="en-GB" sz="1400" dirty="0" smtClean="0"/>
              <a:t> </a:t>
            </a:r>
            <a:r>
              <a:rPr lang="en-GB" sz="1400" dirty="0"/>
              <a:t>Thesis. Stuttgart. </a:t>
            </a:r>
            <a:r>
              <a:rPr lang="fi-FI" sz="1400" dirty="0" err="1" smtClean="0"/>
              <a:t>Germany</a:t>
            </a:r>
            <a:endParaRPr lang="fi-FI" sz="1400" dirty="0" smtClean="0"/>
          </a:p>
          <a:p>
            <a:r>
              <a:rPr lang="en-GB" sz="1400" dirty="0" err="1" smtClean="0"/>
              <a:t>Sohlberg</a:t>
            </a:r>
            <a:r>
              <a:rPr lang="en-GB" sz="1400" dirty="0" smtClean="0"/>
              <a:t>, E. and </a:t>
            </a:r>
            <a:r>
              <a:rPr lang="en-GB" sz="1400" dirty="0" err="1" smtClean="0"/>
              <a:t>Viitanen</a:t>
            </a:r>
            <a:r>
              <a:rPr lang="en-GB" sz="1400" dirty="0" smtClean="0"/>
              <a:t>, H. 2013. Microbial diversity in different building materials exposed to high and lower humidity conditions. 5th Congress of European Microbiologists, FEMS 2013, Leipzig, Germany, 21.-25.7.2013. Federation of European Microbiological Societies.</a:t>
            </a:r>
            <a:endParaRPr lang="fi-FI" sz="1400" dirty="0" smtClean="0"/>
          </a:p>
          <a:p>
            <a:r>
              <a:rPr lang="en-GB" sz="1400" dirty="0" err="1" smtClean="0"/>
              <a:t>Sohlberg</a:t>
            </a:r>
            <a:r>
              <a:rPr lang="en-GB" sz="1400" dirty="0" smtClean="0"/>
              <a:t> E and </a:t>
            </a:r>
            <a:r>
              <a:rPr lang="en-GB" sz="1400" dirty="0" err="1" smtClean="0"/>
              <a:t>Viitanen</a:t>
            </a:r>
            <a:r>
              <a:rPr lang="en-GB" sz="1400" dirty="0" smtClean="0"/>
              <a:t> H. 2014. Communities of </a:t>
            </a:r>
            <a:r>
              <a:rPr lang="en-GB" sz="1400" dirty="0" err="1" smtClean="0"/>
              <a:t>mold</a:t>
            </a:r>
            <a:r>
              <a:rPr lang="en-GB" sz="1400" dirty="0" smtClean="0"/>
              <a:t> fungi in moisture damaged building materials. 45th IRG Annual Meeting. St George, Utah, USA. 11-15 May 2014.</a:t>
            </a:r>
            <a:endParaRPr lang="fi-FI" sz="1400" dirty="0"/>
          </a:p>
          <a:p>
            <a:r>
              <a:rPr lang="fi-FI" sz="1400" dirty="0"/>
              <a:t>Tikkanen et al. Kosteus- ja homevaurioituneen rakennuksen korjaus. Ympäristöopas 29. Helsinki 1997. Ympäristöministeriö.  79 s</a:t>
            </a:r>
            <a:r>
              <a:rPr lang="fi-FI" sz="1400" dirty="0" smtClean="0"/>
              <a:t>.</a:t>
            </a:r>
          </a:p>
          <a:p>
            <a:r>
              <a:rPr lang="fi-FI" sz="1400" dirty="0" smtClean="0"/>
              <a:t>Vesikari, E; Rautiainen, L; </a:t>
            </a:r>
            <a:r>
              <a:rPr lang="fi-FI" sz="1400" dirty="0" err="1" smtClean="0"/>
              <a:t>Häkkä-Rönnholm</a:t>
            </a:r>
            <a:r>
              <a:rPr lang="fi-FI" sz="1400" dirty="0" smtClean="0"/>
              <a:t>, E; Silvennoinen, K; Salonvaara, M; Viitanen, H. 2001. </a:t>
            </a:r>
            <a:r>
              <a:rPr lang="fi-FI" sz="1400" b="1" dirty="0" smtClean="0"/>
              <a:t> </a:t>
            </a:r>
            <a:r>
              <a:rPr lang="fi-FI" sz="1400" dirty="0" smtClean="0"/>
              <a:t>Julkisivujen ja katteiden käyttöiän ennakointi. VTT Rakennus- ja yhdyskuntatekniikka, Espoo. 158 s. VTT Julkaisuja - </a:t>
            </a:r>
            <a:r>
              <a:rPr lang="fi-FI" sz="1400" dirty="0" err="1" smtClean="0"/>
              <a:t>Publikationer</a:t>
            </a:r>
            <a:r>
              <a:rPr lang="fi-FI" sz="1400" dirty="0" smtClean="0"/>
              <a:t>  : 850</a:t>
            </a:r>
          </a:p>
          <a:p>
            <a:r>
              <a:rPr lang="fi-FI" sz="1400" dirty="0" smtClean="0"/>
              <a:t>Viitanen, H. Vuosina 1978 - 1984 tutkitut lahovaurionäytteet .  VTT Tiedotteita 593.  Espoo 1986. 31 s. + </a:t>
            </a:r>
            <a:r>
              <a:rPr lang="fi-FI" sz="1400" dirty="0" err="1" smtClean="0"/>
              <a:t>liitt</a:t>
            </a:r>
            <a:r>
              <a:rPr lang="fi-FI" sz="1400" dirty="0" smtClean="0"/>
              <a:t>. 6 s.</a:t>
            </a:r>
          </a:p>
          <a:p>
            <a:r>
              <a:rPr lang="fi-FI" sz="1400" dirty="0" smtClean="0"/>
              <a:t>Viitanen, H. 1995b. Biologiset rasitukset. RIL 183-3-3...4. Rakennusmateriaalien ja rakenteiden käyttöikä. Rasitukset: 3.3 Biologiset rasitukset. Helsinki: Suomen Rakennusinsinöörien Liitto RIL </a:t>
            </a:r>
            <a:r>
              <a:rPr lang="fi-FI" sz="1400" dirty="0" err="1" smtClean="0"/>
              <a:t>r.y</a:t>
            </a:r>
            <a:r>
              <a:rPr lang="fi-FI" sz="1400" dirty="0" smtClean="0"/>
              <a:t>, 56 s.</a:t>
            </a:r>
            <a:endParaRPr lang="fi-FI" sz="1400"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86</a:t>
            </a:fld>
            <a:endParaRPr lang="fi-FI" dirty="0"/>
          </a:p>
        </p:txBody>
      </p:sp>
    </p:spTree>
    <p:extLst>
      <p:ext uri="{BB962C8B-B14F-4D97-AF65-F5344CB8AC3E}">
        <p14:creationId xmlns:p14="http://schemas.microsoft.com/office/powerpoint/2010/main" val="331517985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noFill/>
        </p:spPr>
        <p:txBody>
          <a:bodyPr>
            <a:normAutofit/>
          </a:bodyPr>
          <a:lstStyle/>
          <a:p>
            <a:r>
              <a:rPr lang="en-GB" sz="2000" dirty="0" err="1" smtClean="0"/>
              <a:t>Kirjallisuutta</a:t>
            </a:r>
            <a:r>
              <a:rPr lang="en-GB" sz="2000" dirty="0" smtClean="0"/>
              <a:t>  (4)</a:t>
            </a:r>
            <a:endParaRPr lang="en-GB" sz="2000" dirty="0"/>
          </a:p>
        </p:txBody>
      </p:sp>
      <p:sp>
        <p:nvSpPr>
          <p:cNvPr id="248835" name="Rectangle 3"/>
          <p:cNvSpPr>
            <a:spLocks noGrp="1" noChangeArrowheads="1"/>
          </p:cNvSpPr>
          <p:nvPr>
            <p:ph idx="1"/>
          </p:nvPr>
        </p:nvSpPr>
        <p:spPr/>
        <p:txBody>
          <a:bodyPr>
            <a:normAutofit fontScale="92500"/>
          </a:bodyPr>
          <a:lstStyle/>
          <a:p>
            <a:r>
              <a:rPr lang="fi-FI" sz="1400" dirty="0" smtClean="0"/>
              <a:t>Viitanen</a:t>
            </a:r>
            <a:r>
              <a:rPr lang="fi-FI" sz="1400" dirty="0"/>
              <a:t>, H. 1996. </a:t>
            </a:r>
            <a:r>
              <a:rPr lang="en-GB" sz="1400" dirty="0"/>
              <a:t>Factors affecting the development of mould and brown rot decay in wooden material and wooden structures. Doctoral Thesis . The Swedish University of Agricultural Sciences (SLU), Department of Forest Products. Uppsala (1996), 58 p. + app. 230 p</a:t>
            </a:r>
            <a:r>
              <a:rPr lang="en-GB" sz="1400" dirty="0" smtClean="0"/>
              <a:t>.</a:t>
            </a:r>
          </a:p>
          <a:p>
            <a:r>
              <a:rPr lang="en-GB" sz="1400" dirty="0" err="1" smtClean="0"/>
              <a:t>Viitanen</a:t>
            </a:r>
            <a:r>
              <a:rPr lang="en-GB" sz="1400" dirty="0" smtClean="0"/>
              <a:t>, H. 1997a. Modelling the time factor in the development of mould fungi in wood - the effect of critical humidity and temperature conditions. </a:t>
            </a:r>
            <a:r>
              <a:rPr lang="fi-FI" sz="1400" dirty="0" err="1" smtClean="0"/>
              <a:t>Holzforschung</a:t>
            </a:r>
            <a:r>
              <a:rPr lang="fi-FI" sz="1400" dirty="0" smtClean="0"/>
              <a:t>  51 (1): 6-14.</a:t>
            </a:r>
          </a:p>
          <a:p>
            <a:r>
              <a:rPr lang="en-GB" sz="1400" dirty="0" err="1" smtClean="0"/>
              <a:t>Viitanen</a:t>
            </a:r>
            <a:r>
              <a:rPr lang="en-GB" sz="1400" dirty="0" smtClean="0"/>
              <a:t>, H. 1997b. Critical time of different humidity and temperature conditions for the development of brown rot decay in pine and spruce. </a:t>
            </a:r>
            <a:r>
              <a:rPr lang="fi-FI" sz="1400" dirty="0" err="1" smtClean="0"/>
              <a:t>Holzforschung</a:t>
            </a:r>
            <a:r>
              <a:rPr lang="fi-FI" sz="1400" dirty="0" smtClean="0"/>
              <a:t> 51 (2):  99-106</a:t>
            </a:r>
            <a:endParaRPr lang="en-GB" sz="1400" dirty="0" smtClean="0"/>
          </a:p>
          <a:p>
            <a:r>
              <a:rPr lang="fi-FI" sz="1400" dirty="0" smtClean="0"/>
              <a:t>Viitanen</a:t>
            </a:r>
            <a:r>
              <a:rPr lang="fi-FI" sz="1400" dirty="0"/>
              <a:t>, H. 2004. Betonin ja siihen liittyvien materiaalien homehtumisen kriittiset olosuhteet – betonin homeenesto. </a:t>
            </a:r>
            <a:r>
              <a:rPr lang="en-GB" sz="1400" dirty="0"/>
              <a:t>VTT Working Papers: 6</a:t>
            </a:r>
          </a:p>
          <a:p>
            <a:r>
              <a:rPr lang="fi-FI" sz="1400" dirty="0" smtClean="0"/>
              <a:t>Viitanen</a:t>
            </a:r>
            <a:r>
              <a:rPr lang="fi-FI" sz="1400" dirty="0"/>
              <a:t>, H. and Salonvaara, M.. </a:t>
            </a:r>
            <a:r>
              <a:rPr lang="it-IT" sz="1400" dirty="0"/>
              <a:t>Failure criteria. </a:t>
            </a:r>
            <a:r>
              <a:rPr lang="it-IT" sz="1400" dirty="0" smtClean="0"/>
              <a:t>2001. In </a:t>
            </a:r>
            <a:r>
              <a:rPr lang="it-IT" sz="1400" dirty="0"/>
              <a:t>Trechsel, E (Ed.). </a:t>
            </a:r>
            <a:r>
              <a:rPr lang="en-GB" sz="1400" dirty="0"/>
              <a:t>Moisture analysis and condensation control in building envelopes. 2001. American Society for Testing and Materials ASTM MNL40  pp. 66 – 80</a:t>
            </a:r>
            <a:endParaRPr lang="fi-FI" sz="1400" dirty="0"/>
          </a:p>
          <a:p>
            <a:r>
              <a:rPr lang="fi-FI" sz="1400" dirty="0" smtClean="0"/>
              <a:t>Viitanen</a:t>
            </a:r>
            <a:r>
              <a:rPr lang="fi-FI" sz="1400" dirty="0"/>
              <a:t>, H; Vinha, J; Salminen K; Ojanen, T; Peuhkuri, R. Paajanen, L; Lähdesmäki, K. </a:t>
            </a:r>
            <a:r>
              <a:rPr lang="fi-FI" sz="1400" dirty="0" smtClean="0"/>
              <a:t>2010a. </a:t>
            </a:r>
            <a:r>
              <a:rPr lang="en-AU" sz="1400" dirty="0"/>
              <a:t>Moisture and bio-deterioration risk of building materials and structures. Journal of Building Physics. 33 (3) </a:t>
            </a:r>
            <a:r>
              <a:rPr lang="en-AU" sz="1400" dirty="0" smtClean="0"/>
              <a:t>201-224.</a:t>
            </a:r>
          </a:p>
          <a:p>
            <a:r>
              <a:rPr lang="fi-FI" sz="1400" dirty="0" smtClean="0"/>
              <a:t>Viitanen, H; Ojanen, T; Airaksinen, M. 2013. Kosteus-, home- ja laho-ongelmien ja -vaurioiden </a:t>
            </a:r>
            <a:r>
              <a:rPr lang="fi-FI" sz="1400" dirty="0" err="1" smtClean="0"/>
              <a:t>detektointi</a:t>
            </a:r>
            <a:r>
              <a:rPr lang="fi-FI" sz="1400" dirty="0" smtClean="0"/>
              <a:t> ja korjaus. Mitä on opittu viimeisten 30 vuoden aikana?. Sisäilmastoseminaari 2013, Helsingin Messukeskuksen kongressialue, 13.3.2013. Espoo, Sisäilmayhdistys ry.</a:t>
            </a:r>
          </a:p>
          <a:p>
            <a:r>
              <a:rPr lang="fi-FI" sz="1400" dirty="0" smtClean="0"/>
              <a:t>Ympäristöministeriö. Kosteus- ja homevaurioituneen rakennuksen  kuntotutkimus. Ympäristöopas 28.  Helsinki 1997. 143 s. Opas uudistettavana  vuonna 2014 - 2015.</a:t>
            </a:r>
            <a:endParaRPr lang="fi-FI" sz="1400" dirty="0"/>
          </a:p>
          <a:p>
            <a:pPr lvl="2"/>
            <a:endParaRPr lang="en-AU" sz="1400" dirty="0" smtClean="0"/>
          </a:p>
          <a:p>
            <a:pPr marL="952500" lvl="2" indent="0">
              <a:buNone/>
            </a:pPr>
            <a:endParaRPr lang="en-GB" sz="1400" dirty="0"/>
          </a:p>
        </p:txBody>
      </p:sp>
      <p:sp>
        <p:nvSpPr>
          <p:cNvPr id="5" name="Slide Number Placeholder 34"/>
          <p:cNvSpPr>
            <a:spLocks noGrp="1"/>
          </p:cNvSpPr>
          <p:nvPr>
            <p:ph type="sldNum" sz="quarter" idx="12"/>
          </p:nvPr>
        </p:nvSpPr>
        <p:spPr/>
        <p:txBody>
          <a:bodyPr/>
          <a:lstStyle/>
          <a:p>
            <a:fld id="{CC4B5847-1FA8-4EAB-8786-A0336426E059}" type="slidenum">
              <a:rPr lang="fi-FI" smtClean="0"/>
              <a:pPr/>
              <a:t>87</a:t>
            </a:fld>
            <a:endParaRPr lang="fi-FI" dirty="0"/>
          </a:p>
        </p:txBody>
      </p:sp>
    </p:spTree>
    <p:extLst>
      <p:ext uri="{BB962C8B-B14F-4D97-AF65-F5344CB8AC3E}">
        <p14:creationId xmlns:p14="http://schemas.microsoft.com/office/powerpoint/2010/main" val="2195577652"/>
      </p:ext>
    </p:extLst>
  </p:cSld>
  <p:clrMapOvr>
    <a:masterClrMapping/>
  </p:clrMapOvr>
  <p:transition spd="med">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76" y="399713"/>
            <a:ext cx="7489824" cy="1079500"/>
          </a:xfrm>
        </p:spPr>
        <p:txBody>
          <a:bodyPr>
            <a:noAutofit/>
          </a:bodyPr>
          <a:lstStyle/>
          <a:p>
            <a:r>
              <a:rPr lang="fi-FI" sz="2800" dirty="0"/>
              <a:t>O</a:t>
            </a:r>
            <a:r>
              <a:rPr lang="fi-FI" sz="2800" dirty="0" smtClean="0"/>
              <a:t>ngelmat johtuvat rakenteisiin kertyneestä kosteudesta - ajan funktiona</a:t>
            </a:r>
            <a:endParaRPr lang="fi-FI" sz="2800" dirty="0"/>
          </a:p>
        </p:txBody>
      </p:sp>
      <p:sp>
        <p:nvSpPr>
          <p:cNvPr id="3" name="Content Placeholder 2"/>
          <p:cNvSpPr>
            <a:spLocks noGrp="1"/>
          </p:cNvSpPr>
          <p:nvPr>
            <p:ph idx="1"/>
          </p:nvPr>
        </p:nvSpPr>
        <p:spPr>
          <a:xfrm>
            <a:off x="667921" y="1628800"/>
            <a:ext cx="6265192" cy="4392614"/>
          </a:xfrm>
        </p:spPr>
        <p:txBody>
          <a:bodyPr>
            <a:normAutofit fontScale="92500"/>
          </a:bodyPr>
          <a:lstStyle/>
          <a:p>
            <a:r>
              <a:rPr lang="fi-FI" sz="1800" dirty="0"/>
              <a:t>Kosteuden hallintaan liittyy olennaisesti materiaalien ja rakenteiden </a:t>
            </a:r>
            <a:r>
              <a:rPr lang="fi-FI" sz="1800" dirty="0" smtClean="0"/>
              <a:t>kosteudensietokyky</a:t>
            </a:r>
          </a:p>
          <a:p>
            <a:pPr lvl="2"/>
            <a:r>
              <a:rPr lang="fi-FI" sz="1800" dirty="0" smtClean="0"/>
              <a:t>Rakenteet ja materiaalit kestävät lyhytaikaisia kosteusrasituksia</a:t>
            </a:r>
          </a:p>
          <a:p>
            <a:pPr lvl="2"/>
            <a:r>
              <a:rPr lang="fi-FI" sz="1800" dirty="0" smtClean="0"/>
              <a:t>Jos kosteusrasitus &gt; kosteudensietokyky = riski on olemassa ja vika / vaurio voi toteutua</a:t>
            </a:r>
          </a:p>
          <a:p>
            <a:pPr lvl="2"/>
            <a:r>
              <a:rPr lang="fi-FI" sz="1800" dirty="0" smtClean="0"/>
              <a:t>Riskirajat on tunnettava (kosteus – lämpö - aika)</a:t>
            </a:r>
          </a:p>
          <a:p>
            <a:pPr lvl="2"/>
            <a:endParaRPr lang="fi-FI" sz="1800" b="1" dirty="0" smtClean="0"/>
          </a:p>
          <a:p>
            <a:r>
              <a:rPr lang="fi-FI" sz="1800" dirty="0" smtClean="0"/>
              <a:t>Homeongelmat </a:t>
            </a:r>
            <a:r>
              <a:rPr lang="fi-FI" sz="1800" dirty="0"/>
              <a:t>ja </a:t>
            </a:r>
            <a:r>
              <a:rPr lang="fi-FI" sz="1800" dirty="0" smtClean="0"/>
              <a:t>-vauriot </a:t>
            </a:r>
            <a:r>
              <a:rPr lang="fi-FI" sz="1800" dirty="0"/>
              <a:t>ovat seuraus rakentamisen kosteuden hallinnan epäonnistumisesta ja sen seurauksena syntyneiden </a:t>
            </a:r>
            <a:r>
              <a:rPr lang="fi-FI" sz="1800" dirty="0" smtClean="0"/>
              <a:t>kosteus- ja mikrobiriskien toteutumisesta </a:t>
            </a:r>
          </a:p>
          <a:p>
            <a:endParaRPr lang="fi-FI" sz="1800" b="1" dirty="0" smtClean="0"/>
          </a:p>
          <a:p>
            <a:r>
              <a:rPr lang="fi-FI" sz="1800" dirty="0" smtClean="0"/>
              <a:t>Korjausrakentamisen ongelmat </a:t>
            </a:r>
            <a:r>
              <a:rPr lang="fi-FI" sz="1800" dirty="0" smtClean="0">
                <a:sym typeface="Wingdings" panose="05000000000000000000" pitchFamily="2" charset="2"/>
              </a:rPr>
              <a:t></a:t>
            </a:r>
            <a:r>
              <a:rPr lang="fi-FI" sz="1800" dirty="0" smtClean="0"/>
              <a:t>sisäilman laatu </a:t>
            </a:r>
            <a:r>
              <a:rPr lang="fi-FI" sz="1800" dirty="0" smtClean="0">
                <a:sym typeface="Wingdings" panose="05000000000000000000" pitchFamily="2" charset="2"/>
              </a:rPr>
              <a:t></a:t>
            </a:r>
            <a:r>
              <a:rPr lang="fi-FI" sz="1800" dirty="0" smtClean="0"/>
              <a:t> ilmanvaihdon rakentaminen vanhaan taloon vaikeaa </a:t>
            </a:r>
            <a:r>
              <a:rPr lang="fi-FI" sz="1800" dirty="0" smtClean="0">
                <a:sym typeface="Wingdings" panose="05000000000000000000" pitchFamily="2" charset="2"/>
              </a:rPr>
              <a:t></a:t>
            </a:r>
            <a:r>
              <a:rPr lang="fi-FI" sz="1800" dirty="0" smtClean="0"/>
              <a:t> läpiviennit ongelmien syinä</a:t>
            </a:r>
          </a:p>
        </p:txBody>
      </p:sp>
      <p:sp>
        <p:nvSpPr>
          <p:cNvPr id="6" name="Slide Number Placeholder 34"/>
          <p:cNvSpPr>
            <a:spLocks noGrp="1"/>
          </p:cNvSpPr>
          <p:nvPr>
            <p:ph type="sldNum" sz="quarter" idx="12"/>
          </p:nvPr>
        </p:nvSpPr>
        <p:spPr/>
        <p:txBody>
          <a:bodyPr/>
          <a:lstStyle/>
          <a:p>
            <a:fld id="{CC4B5847-1FA8-4EAB-8786-A0336426E059}" type="slidenum">
              <a:rPr lang="fi-FI" smtClean="0"/>
              <a:pPr/>
              <a:t>9</a:t>
            </a:fld>
            <a:endParaRPr lang="fi-FI"/>
          </a:p>
        </p:txBody>
      </p:sp>
      <p:pic>
        <p:nvPicPr>
          <p:cNvPr id="2058" name="Picture 10" descr="X:\KT\KT8\KT804\Kuvat_logot_videot\Rakentaminen\Talotekniikka\Talotekniikka-122.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27645" y="2060848"/>
            <a:ext cx="1743728" cy="2833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69969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KoHo">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Kosteus ja hometalko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KoHo.potx</Template>
  <TotalTime>2286</TotalTime>
  <Words>5502</Words>
  <Application>Microsoft Office PowerPoint</Application>
  <PresentationFormat>Näytössä katseltava diaesitys (4:3)</PresentationFormat>
  <Paragraphs>869</Paragraphs>
  <Slides>87</Slides>
  <Notes>11</Notes>
  <HiddenSlides>0</HiddenSlides>
  <MMClips>0</MMClips>
  <ScaleCrop>false</ScaleCrop>
  <HeadingPairs>
    <vt:vector size="8" baseType="variant">
      <vt:variant>
        <vt:lpstr>Käytetyt fontit</vt:lpstr>
      </vt:variant>
      <vt:variant>
        <vt:i4>4</vt:i4>
      </vt:variant>
      <vt:variant>
        <vt:lpstr>Teema</vt:lpstr>
      </vt:variant>
      <vt:variant>
        <vt:i4>1</vt:i4>
      </vt:variant>
      <vt:variant>
        <vt:lpstr>Upotetut OLE-palvelimet</vt:lpstr>
      </vt:variant>
      <vt:variant>
        <vt:i4>3</vt:i4>
      </vt:variant>
      <vt:variant>
        <vt:lpstr>Dian otsikot</vt:lpstr>
      </vt:variant>
      <vt:variant>
        <vt:i4>87</vt:i4>
      </vt:variant>
    </vt:vector>
  </HeadingPairs>
  <TitlesOfParts>
    <vt:vector size="95" baseType="lpstr">
      <vt:lpstr>Arial</vt:lpstr>
      <vt:lpstr>Calibri</vt:lpstr>
      <vt:lpstr>Times New Roman</vt:lpstr>
      <vt:lpstr>Wingdings</vt:lpstr>
      <vt:lpstr>KoHo</vt:lpstr>
      <vt:lpstr>Document</vt:lpstr>
      <vt:lpstr>Equation</vt:lpstr>
      <vt:lpstr>Microsoft Word 97 - 2003 Document</vt:lpstr>
      <vt:lpstr>1.7 RAKENTEIDEN VAURIOT JA MATERIAALIEN VIOITTUMINEN</vt:lpstr>
      <vt:lpstr>Saatteeksi opetusmateriaalin käyttöön</vt:lpstr>
      <vt:lpstr>Sisällysluettelo</vt:lpstr>
      <vt:lpstr>Keskeinen sisältö (1/2)</vt:lpstr>
      <vt:lpstr>Keskeinen sisältö (2/2)</vt:lpstr>
      <vt:lpstr> </vt:lpstr>
      <vt:lpstr>Home ja laho vaativat kehittyäkseen  etenkin kosteutta</vt:lpstr>
      <vt:lpstr>Homeet ja mikrobit ovat osa luontoa</vt:lpstr>
      <vt:lpstr>Ongelmat johtuvat rakenteisiin kertyneestä kosteudesta - ajan funktiona</vt:lpstr>
      <vt:lpstr>Kosteus- home- ja laho-ongelmien historiaa</vt:lpstr>
      <vt:lpstr>Vauriot johtuvat usein silkasta vedestä</vt:lpstr>
      <vt:lpstr>Tyypillisiä rakenteiden kosteusriskejä ja homevaurioiden syitä, katot</vt:lpstr>
      <vt:lpstr>Tyypillisiä rakenteiden kosteusriskejä ja homevaurioiden syitä, seinät</vt:lpstr>
      <vt:lpstr>Tyypillisiä rakenteiden kosteusriskejä ja homevaurioiden syitä, lattiat</vt:lpstr>
      <vt:lpstr>Tyypillisiä rakenteiden kosteusriskejä ja homevaurioiden syitä, välipohjat</vt:lpstr>
      <vt:lpstr>Tyypillisiä rakenteiden kosteusriskejä ja homevaurioiden syitä, kellarit</vt:lpstr>
      <vt:lpstr>Tyypillisiä rakenteiden kosteusriskejä ja homevaurioiden syitä, kosteat tilat</vt:lpstr>
      <vt:lpstr>Kosteus-, home ja laho-vauriot keskittyvät kohtiin, joista vesi tai kosteus pääsee tunkeutumaan  rakenteisiin  </vt:lpstr>
      <vt:lpstr>Kosteudelle altistuvat rakenteet ja materiaalit saavat pinnoilleen erilaista homekasvua </vt:lpstr>
      <vt:lpstr>Home ja sinistymä ulkorakenteissa</vt:lpstr>
      <vt:lpstr>Rakennusten alapohjat, joihin kohdistuu kosteuskuormaa </vt:lpstr>
      <vt:lpstr>Vanhojen rakennusten välipohjaratkaisut ongelmina</vt:lpstr>
      <vt:lpstr>Vesikatto ja ullakko: Veden kondensoituminen peltikatteen alapintaan ja laudoitukseen</vt:lpstr>
      <vt:lpstr>Julkisivut: Veden kertyminen kriittisiin yksityiskohtiin  paikallisia lahovikoja </vt:lpstr>
      <vt:lpstr>Ulkorakenteiden homeongelmat</vt:lpstr>
      <vt:lpstr>Sisäpinnan paikallinen homekasvusto</vt:lpstr>
      <vt:lpstr>Märkätilat: saumat tai liitokset vuotavat, puutteelliset kosteuseristykset, putkivuodot</vt:lpstr>
      <vt:lpstr>Puu maakosketuksessa tai vakavat kosteusvauriot, mm. lattiasienivauriot</vt:lpstr>
      <vt:lpstr>Pahimmat vauriot johtuvat pitkäaikaisesta kosteuskuormasta rakenteissa</vt:lpstr>
      <vt:lpstr>Lattiasienivaurio vanhassa hirsi-rakennuksessa (Luotonen et al 1980)</vt:lpstr>
      <vt:lpstr>Home- ja lattiasienivaurio uudemmassa rakennuksessa (Luotonen et al. 1980)</vt:lpstr>
      <vt:lpstr>Sienten aiheuttamia vakavia vaurioita  (Luotonen ja Viitanen 1995)</vt:lpstr>
      <vt:lpstr>Kosteus- , home- ja lahovaurio pesuhuoneen seinässä</vt:lpstr>
      <vt:lpstr> Eliöiden kasvun mahdollistavat rajaolot materiaalien mikroilmastossa</vt:lpstr>
      <vt:lpstr>PowerPoint-esitys</vt:lpstr>
      <vt:lpstr>Homeen kasvuun johtavat olot (1)</vt:lpstr>
      <vt:lpstr>Homeen kasvuun johtavat olot (2)</vt:lpstr>
      <vt:lpstr>Materiaalien ominaisuuksien vaikutus homeen ja lahon kehittymiseen (1)</vt:lpstr>
      <vt:lpstr>Materiaalien ominaisuuksien vaikutus homeen ja lahon kehittymiseen (2)</vt:lpstr>
      <vt:lpstr>Homeen kasvu rakennusmateriaaleissa,  laboratoriokokeiden tuloksia, VTT</vt:lpstr>
      <vt:lpstr>Results on mould growth in  static conditions in pine sapwood  (Viitanen and Ritschkoff 1991, Viitanen 1996)</vt:lpstr>
      <vt:lpstr>Homeen ja lahon kasvuriskin mallinnus, männyn pintapuu</vt:lpstr>
      <vt:lpstr>Homeen kasvuriski riippuu vaikutusajasta</vt:lpstr>
      <vt:lpstr>Betonin pinnan homehtuminen (1)</vt:lpstr>
      <vt:lpstr>Betonin pinnan homehtuminen (2)</vt:lpstr>
      <vt:lpstr> </vt:lpstr>
      <vt:lpstr> </vt:lpstr>
      <vt:lpstr> </vt:lpstr>
      <vt:lpstr>Materiaalien ominaisuudet vaikuttavat homehtumisherkkyyteen</vt:lpstr>
      <vt:lpstr>Kosteus, lämpötila, aika ja eri materiaalien kestävyys hometta vastaan (1)</vt:lpstr>
      <vt:lpstr>Kosteus, lämpötila, aika ja eri materiaalien kestävyys hometta vastaan (2)</vt:lpstr>
      <vt:lpstr>Kosteus, lämpötila, aika ja eri materiaalien kestävyys hometta vastaan (3)</vt:lpstr>
      <vt:lpstr>Kosteus, lämpötila, aika ja eri materiaalien kestävyys hometta vastaan (4)</vt:lpstr>
      <vt:lpstr>Lahon syntyyn vaikuttavat kosteusolot</vt:lpstr>
      <vt:lpstr>Lahon kehittymiseen vaikuttavat kosteus ja lämpöolot sekä aika</vt:lpstr>
      <vt:lpstr>Homeen ja lahon kehittyminen rakenteissa</vt:lpstr>
      <vt:lpstr>Lattiasienen kehittyminen</vt:lpstr>
      <vt:lpstr>Lattiasienen kasvukokeita laboratoriossa</vt:lpstr>
      <vt:lpstr>Mikrobiongelmien havaitseminen ja määritys ongelma- ja vauriokohteissa</vt:lpstr>
      <vt:lpstr>Rakennukset vanhenevat ja  altistuvat eri tavoin (1)</vt:lpstr>
      <vt:lpstr> Rakennukset vanhenevat ja  altistuvat eri tavoin (2)</vt:lpstr>
      <vt:lpstr>Rakennuksen ulkopuolisen ympäristön mikrobit ja homeet</vt:lpstr>
      <vt:lpstr>”Microdiverbuild” hanke: rakennuksen  vaippa ja sisäilman laatu (Lappalainen et al.2013, 2014)</vt:lpstr>
      <vt:lpstr>Home- ja laho-ongelmien korjauksen kannalta selvitetään</vt:lpstr>
      <vt:lpstr>Mikrobivaurioiden havainnoinnista - pohdintaa</vt:lpstr>
      <vt:lpstr>Rakenteiden ja materiaalien kosteuden määritys ja mittaus - eri menetelmien edut ja haitat </vt:lpstr>
      <vt:lpstr>Mikrobikasvun osoittaminen materiaaleista</vt:lpstr>
      <vt:lpstr>Muut menetelmät ja analyysit homeen määritykseen</vt:lpstr>
      <vt:lpstr>Kosteus-, home ja laho-ongelman tunnistamisen käytännön ongelmia (1)</vt:lpstr>
      <vt:lpstr>Kosteus-, home ja laho-ongelman tunnistamisen käytännön ongelmia (2)</vt:lpstr>
      <vt:lpstr>Lahon tunnistaminen</vt:lpstr>
      <vt:lpstr>Rakennusten ruskolahottajasieniä</vt:lpstr>
      <vt:lpstr>Rakennusten ruskolahottajasieniä</vt:lpstr>
      <vt:lpstr>”Microdiverbuild” hanke: Homesienten diversiteettitutkimus: Rakennusten mikrobiongelmien monimuotoisuus on häkellyttävän laaja ja mutkikas. </vt:lpstr>
      <vt:lpstr>“Microdiverbuild”hankkeen tulokset: Sieniyhteisöt eri rakennusmateriaaleissa, RH 90 % / 97 %, altistusaika useita vuosia  (Sohlberg &amp; Viitanen 2013, 2014)</vt:lpstr>
      <vt:lpstr> Sienilajisto: viljely / PCR-DGGE menetelmä</vt:lpstr>
      <vt:lpstr>Esimerkkejä biologisten vaurioiden havainnoinnista, laho</vt:lpstr>
      <vt:lpstr>Organismit vaativat erilaisia oloja kehittyäkseen  (Viitanen &amp; Salonvaara 2001) </vt:lpstr>
      <vt:lpstr>Homeongelmien ja vaurioiden korjausperiaatteet (1)</vt:lpstr>
      <vt:lpstr>Homeongelmien ja vaurioiden korjausperiaatteet (2)</vt:lpstr>
      <vt:lpstr>Homeongelmien ja vaurioiden korjausperiaatteet (3)</vt:lpstr>
      <vt:lpstr>Lattiasienen aiheuttamien vaurioiden korjaaminen (1)</vt:lpstr>
      <vt:lpstr>Lattiasienen aiheuttamien vaurioiden korjaaminen (2)</vt:lpstr>
      <vt:lpstr>Kirjallisuutta (1)</vt:lpstr>
      <vt:lpstr>Kirjallisuutta (2)</vt:lpstr>
      <vt:lpstr>Kirjallisuutta (3)</vt:lpstr>
      <vt:lpstr>Kirjallisuutta  (4)</vt:lpstr>
    </vt:vector>
  </TitlesOfParts>
  <Manager>Ympäristöministeriö</Manager>
  <Company>aidema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Aija Kaijärvi</dc:creator>
  <cp:lastModifiedBy>Pellinen Noora</cp:lastModifiedBy>
  <cp:revision>189</cp:revision>
  <cp:lastPrinted>2015-12-30T08:42:53Z</cp:lastPrinted>
  <dcterms:created xsi:type="dcterms:W3CDTF">2012-09-14T08:23:56Z</dcterms:created>
  <dcterms:modified xsi:type="dcterms:W3CDTF">2016-06-14T13:06:44Z</dcterms:modified>
</cp:coreProperties>
</file>