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handoutMasterIdLst>
    <p:handoutMasterId r:id="rId82"/>
  </p:handoutMasterIdLst>
  <p:sldIdLst>
    <p:sldId id="256" r:id="rId2"/>
    <p:sldId id="443" r:id="rId3"/>
    <p:sldId id="441" r:id="rId4"/>
    <p:sldId id="275" r:id="rId5"/>
    <p:sldId id="257" r:id="rId6"/>
    <p:sldId id="426" r:id="rId7"/>
    <p:sldId id="427" r:id="rId8"/>
    <p:sldId id="428" r:id="rId9"/>
    <p:sldId id="261" r:id="rId10"/>
    <p:sldId id="336" r:id="rId11"/>
    <p:sldId id="262" r:id="rId12"/>
    <p:sldId id="429" r:id="rId13"/>
    <p:sldId id="335" r:id="rId14"/>
    <p:sldId id="264" r:id="rId15"/>
    <p:sldId id="430" r:id="rId16"/>
    <p:sldId id="431" r:id="rId17"/>
    <p:sldId id="268" r:id="rId18"/>
    <p:sldId id="269" r:id="rId19"/>
    <p:sldId id="270" r:id="rId20"/>
    <p:sldId id="271" r:id="rId21"/>
    <p:sldId id="401" r:id="rId22"/>
    <p:sldId id="272" r:id="rId23"/>
    <p:sldId id="432" r:id="rId24"/>
    <p:sldId id="328" r:id="rId25"/>
    <p:sldId id="337" r:id="rId26"/>
    <p:sldId id="329" r:id="rId27"/>
    <p:sldId id="326" r:id="rId28"/>
    <p:sldId id="433" r:id="rId29"/>
    <p:sldId id="338" r:id="rId30"/>
    <p:sldId id="434" r:id="rId31"/>
    <p:sldId id="296" r:id="rId32"/>
    <p:sldId id="369" r:id="rId33"/>
    <p:sldId id="348" r:id="rId34"/>
    <p:sldId id="349" r:id="rId35"/>
    <p:sldId id="300" r:id="rId36"/>
    <p:sldId id="371" r:id="rId37"/>
    <p:sldId id="367" r:id="rId38"/>
    <p:sldId id="364" r:id="rId39"/>
    <p:sldId id="365" r:id="rId40"/>
    <p:sldId id="339" r:id="rId41"/>
    <p:sldId id="435" r:id="rId42"/>
    <p:sldId id="386" r:id="rId43"/>
    <p:sldId id="439" r:id="rId44"/>
    <p:sldId id="440" r:id="rId45"/>
    <p:sldId id="378" r:id="rId46"/>
    <p:sldId id="379" r:id="rId47"/>
    <p:sldId id="380" r:id="rId48"/>
    <p:sldId id="402" r:id="rId49"/>
    <p:sldId id="403" r:id="rId50"/>
    <p:sldId id="404" r:id="rId51"/>
    <p:sldId id="388" r:id="rId52"/>
    <p:sldId id="406" r:id="rId53"/>
    <p:sldId id="407" r:id="rId54"/>
    <p:sldId id="416" r:id="rId55"/>
    <p:sldId id="436" r:id="rId56"/>
    <p:sldId id="437" r:id="rId57"/>
    <p:sldId id="408" r:id="rId58"/>
    <p:sldId id="411" r:id="rId59"/>
    <p:sldId id="409" r:id="rId60"/>
    <p:sldId id="410" r:id="rId61"/>
    <p:sldId id="438" r:id="rId62"/>
    <p:sldId id="413" r:id="rId63"/>
    <p:sldId id="414" r:id="rId64"/>
    <p:sldId id="418" r:id="rId65"/>
    <p:sldId id="417" r:id="rId66"/>
    <p:sldId id="387" r:id="rId67"/>
    <p:sldId id="415" r:id="rId68"/>
    <p:sldId id="392" r:id="rId69"/>
    <p:sldId id="393" r:id="rId70"/>
    <p:sldId id="394" r:id="rId71"/>
    <p:sldId id="395" r:id="rId72"/>
    <p:sldId id="422" r:id="rId73"/>
    <p:sldId id="397" r:id="rId74"/>
    <p:sldId id="398" r:id="rId75"/>
    <p:sldId id="399" r:id="rId76"/>
    <p:sldId id="400" r:id="rId77"/>
    <p:sldId id="351" r:id="rId78"/>
    <p:sldId id="423" r:id="rId79"/>
    <p:sldId id="424" r:id="rId8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79" autoAdjust="0"/>
    <p:restoredTop sz="94660"/>
  </p:normalViewPr>
  <p:slideViewPr>
    <p:cSldViewPr showGuides="1">
      <p:cViewPr varScale="1">
        <p:scale>
          <a:sx n="81" d="100"/>
          <a:sy n="81" d="100"/>
        </p:scale>
        <p:origin x="1003" y="53"/>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3" d="2"/>
        <a:sy n="3" d="2"/>
      </p:scale>
      <p:origin x="0" y="0"/>
    </p:cViewPr>
  </p:notesTextViewPr>
  <p:sorterViewPr>
    <p:cViewPr>
      <p:scale>
        <a:sx n="66" d="100"/>
        <a:sy n="66" d="100"/>
      </p:scale>
      <p:origin x="0" y="-5477"/>
    </p:cViewPr>
  </p:sorterViewPr>
  <p:notesViewPr>
    <p:cSldViewPr showGuides="1">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Ty&#246;\Esitykset\Optikesto\Lahotulos%20L&#228;mp&#246;kentt&#228;.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Optikesto\Thermo%20Deck%20Maakosketus2010%20-%20UUSI2013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Lahon aste 6 vuoden kenttäkokeessa</a:t>
            </a:r>
          </a:p>
        </c:rich>
      </c:tx>
      <c:layout>
        <c:manualLayout>
          <c:xMode val="edge"/>
          <c:yMode val="edge"/>
          <c:x val="0.20812510936132991"/>
          <c:y val="7.8703703703703984E-2"/>
        </c:manualLayout>
      </c:layout>
      <c:overlay val="1"/>
    </c:title>
    <c:autoTitleDeleted val="0"/>
    <c:plotArea>
      <c:layout/>
      <c:barChart>
        <c:barDir val="col"/>
        <c:grouping val="clustered"/>
        <c:varyColors val="0"/>
        <c:ser>
          <c:idx val="0"/>
          <c:order val="0"/>
          <c:tx>
            <c:strRef>
              <c:f>Sheet1!$A$3</c:f>
              <c:strCache>
                <c:ptCount val="1"/>
                <c:pt idx="0">
                  <c:v>Maakosketus</c:v>
                </c:pt>
              </c:strCache>
            </c:strRef>
          </c:tx>
          <c:spPr>
            <a:solidFill>
              <a:schemeClr val="bg2">
                <a:lumMod val="50000"/>
              </a:schemeClr>
            </a:solidFill>
            <a:ln w="19050"/>
          </c:spPr>
          <c:invertIfNegative val="0"/>
          <c:cat>
            <c:multiLvlStrRef>
              <c:f>Sheet1!$B$1:$E$2</c:f>
              <c:multiLvlStrCache>
                <c:ptCount val="4"/>
                <c:lvl>
                  <c:pt idx="0">
                    <c:v>Vertailu</c:v>
                  </c:pt>
                  <c:pt idx="1">
                    <c:v>ThermoD</c:v>
                  </c:pt>
                  <c:pt idx="2">
                    <c:v>Vertailu</c:v>
                  </c:pt>
                  <c:pt idx="3">
                    <c:v>ThermoD</c:v>
                  </c:pt>
                </c:lvl>
                <c:lvl>
                  <c:pt idx="0">
                    <c:v>Männyn pintapuu</c:v>
                  </c:pt>
                  <c:pt idx="2">
                    <c:v>Männyn sydänpuu</c:v>
                  </c:pt>
                </c:lvl>
              </c:multiLvlStrCache>
            </c:multiLvlStrRef>
          </c:cat>
          <c:val>
            <c:numRef>
              <c:f>Sheet1!$B$3:$E$3</c:f>
              <c:numCache>
                <c:formatCode>General</c:formatCode>
                <c:ptCount val="4"/>
                <c:pt idx="0">
                  <c:v>3.9</c:v>
                </c:pt>
                <c:pt idx="1">
                  <c:v>1.4</c:v>
                </c:pt>
                <c:pt idx="2">
                  <c:v>2</c:v>
                </c:pt>
                <c:pt idx="3">
                  <c:v>0.30000000000000032</c:v>
                </c:pt>
              </c:numCache>
            </c:numRef>
          </c:val>
        </c:ser>
        <c:ser>
          <c:idx val="1"/>
          <c:order val="1"/>
          <c:tx>
            <c:strRef>
              <c:f>Sheet1!$A$4</c:f>
              <c:strCache>
                <c:ptCount val="1"/>
                <c:pt idx="0">
                  <c:v>Väliosa</c:v>
                </c:pt>
              </c:strCache>
            </c:strRef>
          </c:tx>
          <c:spPr>
            <a:solidFill>
              <a:schemeClr val="accent2">
                <a:lumMod val="40000"/>
                <a:lumOff val="60000"/>
              </a:schemeClr>
            </a:solidFill>
            <a:ln w="19050"/>
          </c:spPr>
          <c:invertIfNegative val="0"/>
          <c:cat>
            <c:multiLvlStrRef>
              <c:f>Sheet1!$B$1:$E$2</c:f>
              <c:multiLvlStrCache>
                <c:ptCount val="4"/>
                <c:lvl>
                  <c:pt idx="0">
                    <c:v>Vertailu</c:v>
                  </c:pt>
                  <c:pt idx="1">
                    <c:v>ThermoD</c:v>
                  </c:pt>
                  <c:pt idx="2">
                    <c:v>Vertailu</c:v>
                  </c:pt>
                  <c:pt idx="3">
                    <c:v>ThermoD</c:v>
                  </c:pt>
                </c:lvl>
                <c:lvl>
                  <c:pt idx="0">
                    <c:v>Männyn pintapuu</c:v>
                  </c:pt>
                  <c:pt idx="2">
                    <c:v>Männyn sydänpuu</c:v>
                  </c:pt>
                </c:lvl>
              </c:multiLvlStrCache>
            </c:multiLvlStrRef>
          </c:cat>
          <c:val>
            <c:numRef>
              <c:f>Sheet1!$B$4:$E$4</c:f>
              <c:numCache>
                <c:formatCode>General</c:formatCode>
                <c:ptCount val="4"/>
                <c:pt idx="0">
                  <c:v>1.8</c:v>
                </c:pt>
                <c:pt idx="1">
                  <c:v>0.2</c:v>
                </c:pt>
                <c:pt idx="2">
                  <c:v>0.4</c:v>
                </c:pt>
                <c:pt idx="3">
                  <c:v>0</c:v>
                </c:pt>
              </c:numCache>
            </c:numRef>
          </c:val>
        </c:ser>
        <c:ser>
          <c:idx val="2"/>
          <c:order val="2"/>
          <c:tx>
            <c:strRef>
              <c:f>Sheet1!$A$5</c:f>
              <c:strCache>
                <c:ptCount val="1"/>
                <c:pt idx="0">
                  <c:v>Yläosa</c:v>
                </c:pt>
              </c:strCache>
            </c:strRef>
          </c:tx>
          <c:spPr>
            <a:solidFill>
              <a:schemeClr val="tx2">
                <a:lumMod val="40000"/>
                <a:lumOff val="60000"/>
              </a:schemeClr>
            </a:solidFill>
            <a:ln w="19050"/>
          </c:spPr>
          <c:invertIfNegative val="0"/>
          <c:cat>
            <c:multiLvlStrRef>
              <c:f>Sheet1!$B$1:$E$2</c:f>
              <c:multiLvlStrCache>
                <c:ptCount val="4"/>
                <c:lvl>
                  <c:pt idx="0">
                    <c:v>Vertailu</c:v>
                  </c:pt>
                  <c:pt idx="1">
                    <c:v>ThermoD</c:v>
                  </c:pt>
                  <c:pt idx="2">
                    <c:v>Vertailu</c:v>
                  </c:pt>
                  <c:pt idx="3">
                    <c:v>ThermoD</c:v>
                  </c:pt>
                </c:lvl>
                <c:lvl>
                  <c:pt idx="0">
                    <c:v>Männyn pintapuu</c:v>
                  </c:pt>
                  <c:pt idx="2">
                    <c:v>Männyn sydänpuu</c:v>
                  </c:pt>
                </c:lvl>
              </c:multiLvlStrCache>
            </c:multiLvlStrRef>
          </c:cat>
          <c:val>
            <c:numRef>
              <c:f>Sheet1!$B$5:$E$5</c:f>
              <c:numCache>
                <c:formatCode>General</c:formatCode>
                <c:ptCount val="4"/>
                <c:pt idx="0">
                  <c:v>0.8</c:v>
                </c:pt>
                <c:pt idx="1">
                  <c:v>0.2</c:v>
                </c:pt>
                <c:pt idx="2">
                  <c:v>0.2</c:v>
                </c:pt>
                <c:pt idx="3">
                  <c:v>0</c:v>
                </c:pt>
              </c:numCache>
            </c:numRef>
          </c:val>
        </c:ser>
        <c:dLbls>
          <c:showLegendKey val="0"/>
          <c:showVal val="0"/>
          <c:showCatName val="0"/>
          <c:showSerName val="0"/>
          <c:showPercent val="0"/>
          <c:showBubbleSize val="0"/>
        </c:dLbls>
        <c:gapWidth val="150"/>
        <c:axId val="287424264"/>
        <c:axId val="287419952"/>
      </c:barChart>
      <c:catAx>
        <c:axId val="287424264"/>
        <c:scaling>
          <c:orientation val="minMax"/>
        </c:scaling>
        <c:delete val="0"/>
        <c:axPos val="b"/>
        <c:numFmt formatCode="General" sourceLinked="0"/>
        <c:majorTickMark val="out"/>
        <c:minorTickMark val="none"/>
        <c:tickLblPos val="nextTo"/>
        <c:crossAx val="287419952"/>
        <c:crosses val="autoZero"/>
        <c:auto val="1"/>
        <c:lblAlgn val="ctr"/>
        <c:lblOffset val="100"/>
        <c:noMultiLvlLbl val="0"/>
      </c:catAx>
      <c:valAx>
        <c:axId val="287419952"/>
        <c:scaling>
          <c:orientation val="minMax"/>
          <c:max val="4"/>
        </c:scaling>
        <c:delete val="0"/>
        <c:axPos val="l"/>
        <c:majorGridlines/>
        <c:title>
          <c:tx>
            <c:rich>
              <a:bodyPr rot="-5400000" vert="horz"/>
              <a:lstStyle/>
              <a:p>
                <a:pPr>
                  <a:defRPr/>
                </a:pPr>
                <a:r>
                  <a:rPr lang="en-US"/>
                  <a:t>Lahon aste (0-4)</a:t>
                </a:r>
              </a:p>
            </c:rich>
          </c:tx>
          <c:overlay val="0"/>
        </c:title>
        <c:numFmt formatCode="General" sourceLinked="1"/>
        <c:majorTickMark val="out"/>
        <c:minorTickMark val="none"/>
        <c:tickLblPos val="nextTo"/>
        <c:crossAx val="287424264"/>
        <c:crosses val="autoZero"/>
        <c:crossBetween val="between"/>
        <c:majorUnit val="1"/>
        <c:minorUnit val="0.5"/>
      </c:valAx>
    </c:plotArea>
    <c:legend>
      <c:legendPos val="r"/>
      <c:overlay val="0"/>
    </c:legend>
    <c:plotVisOnly val="1"/>
    <c:dispBlanksAs val="gap"/>
    <c:showDLblsOverMax val="0"/>
  </c:chart>
  <c:txPr>
    <a:bodyPr/>
    <a:lstStyle/>
    <a:p>
      <a:pPr>
        <a:defRPr sz="1400"/>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laho2010!$AJ$37</c:f>
              <c:strCache>
                <c:ptCount val="1"/>
                <c:pt idx="0">
                  <c:v>Moisture</c:v>
                </c:pt>
              </c:strCache>
            </c:strRef>
          </c:tx>
          <c:cat>
            <c:strRef>
              <c:f>laho2010!$AI$38:$AI$41</c:f>
              <c:strCache>
                <c:ptCount val="4"/>
                <c:pt idx="0">
                  <c:v>Pine sapwood, untreated</c:v>
                </c:pt>
                <c:pt idx="1">
                  <c:v>Pine sapwood, Thermo-D</c:v>
                </c:pt>
                <c:pt idx="2">
                  <c:v>Pine heartwood, untreated</c:v>
                </c:pt>
                <c:pt idx="3">
                  <c:v>Pine heartwood, Thermo-D</c:v>
                </c:pt>
              </c:strCache>
            </c:strRef>
          </c:cat>
          <c:val>
            <c:numRef>
              <c:f>laho2010!$AJ$38:$AJ$41</c:f>
              <c:numCache>
                <c:formatCode>0.0</c:formatCode>
                <c:ptCount val="4"/>
                <c:pt idx="0">
                  <c:v>75.640608447784558</c:v>
                </c:pt>
                <c:pt idx="1">
                  <c:v>43.695677807636756</c:v>
                </c:pt>
                <c:pt idx="2">
                  <c:v>28.836721043597926</c:v>
                </c:pt>
                <c:pt idx="3">
                  <c:v>16.416167800106518</c:v>
                </c:pt>
              </c:numCache>
            </c:numRef>
          </c:val>
          <c:smooth val="0"/>
        </c:ser>
        <c:ser>
          <c:idx val="1"/>
          <c:order val="1"/>
          <c:tx>
            <c:strRef>
              <c:f>laho2010!$AK$37</c:f>
              <c:strCache>
                <c:ptCount val="1"/>
                <c:pt idx="0">
                  <c:v>Decay</c:v>
                </c:pt>
              </c:strCache>
            </c:strRef>
          </c:tx>
          <c:spPr>
            <a:ln>
              <a:solidFill>
                <a:srgbClr val="FF0000"/>
              </a:solidFill>
            </a:ln>
          </c:spPr>
          <c:marker>
            <c:spPr>
              <a:ln>
                <a:solidFill>
                  <a:srgbClr val="FF0000"/>
                </a:solidFill>
              </a:ln>
            </c:spPr>
          </c:marker>
          <c:cat>
            <c:strRef>
              <c:f>laho2010!$AI$38:$AI$41</c:f>
              <c:strCache>
                <c:ptCount val="4"/>
                <c:pt idx="0">
                  <c:v>Pine sapwood, untreated</c:v>
                </c:pt>
                <c:pt idx="1">
                  <c:v>Pine sapwood, Thermo-D</c:v>
                </c:pt>
                <c:pt idx="2">
                  <c:v>Pine heartwood, untreated</c:v>
                </c:pt>
                <c:pt idx="3">
                  <c:v>Pine heartwood, Thermo-D</c:v>
                </c:pt>
              </c:strCache>
            </c:strRef>
          </c:cat>
          <c:val>
            <c:numRef>
              <c:f>laho2010!$AK$38:$AK$41</c:f>
              <c:numCache>
                <c:formatCode>General</c:formatCode>
                <c:ptCount val="4"/>
                <c:pt idx="0">
                  <c:v>97.5</c:v>
                </c:pt>
                <c:pt idx="1">
                  <c:v>22.5</c:v>
                </c:pt>
                <c:pt idx="2">
                  <c:v>15</c:v>
                </c:pt>
                <c:pt idx="3">
                  <c:v>0</c:v>
                </c:pt>
              </c:numCache>
            </c:numRef>
          </c:val>
          <c:smooth val="0"/>
        </c:ser>
        <c:dLbls>
          <c:showLegendKey val="0"/>
          <c:showVal val="0"/>
          <c:showCatName val="0"/>
          <c:showSerName val="0"/>
          <c:showPercent val="0"/>
          <c:showBubbleSize val="0"/>
        </c:dLbls>
        <c:marker val="1"/>
        <c:smooth val="0"/>
        <c:axId val="287420736"/>
        <c:axId val="287420344"/>
      </c:lineChart>
      <c:catAx>
        <c:axId val="287420736"/>
        <c:scaling>
          <c:orientation val="minMax"/>
        </c:scaling>
        <c:delete val="0"/>
        <c:axPos val="b"/>
        <c:numFmt formatCode="General" sourceLinked="0"/>
        <c:majorTickMark val="out"/>
        <c:minorTickMark val="none"/>
        <c:tickLblPos val="nextTo"/>
        <c:txPr>
          <a:bodyPr/>
          <a:lstStyle/>
          <a:p>
            <a:pPr>
              <a:defRPr sz="1200"/>
            </a:pPr>
            <a:endParaRPr lang="fi-FI"/>
          </a:p>
        </c:txPr>
        <c:crossAx val="287420344"/>
        <c:crosses val="autoZero"/>
        <c:auto val="1"/>
        <c:lblAlgn val="ctr"/>
        <c:lblOffset val="100"/>
        <c:noMultiLvlLbl val="0"/>
      </c:catAx>
      <c:valAx>
        <c:axId val="287420344"/>
        <c:scaling>
          <c:orientation val="minMax"/>
          <c:max val="100"/>
        </c:scaling>
        <c:delete val="0"/>
        <c:axPos val="l"/>
        <c:majorGridlines/>
        <c:numFmt formatCode="0.0" sourceLinked="1"/>
        <c:majorTickMark val="out"/>
        <c:minorTickMark val="none"/>
        <c:tickLblPos val="nextTo"/>
        <c:txPr>
          <a:bodyPr/>
          <a:lstStyle/>
          <a:p>
            <a:pPr>
              <a:defRPr sz="1200"/>
            </a:pPr>
            <a:endParaRPr lang="fi-FI"/>
          </a:p>
        </c:txPr>
        <c:crossAx val="287420736"/>
        <c:crosses val="autoZero"/>
        <c:crossBetween val="between"/>
        <c:majorUnit val="20"/>
      </c:valAx>
    </c:plotArea>
    <c:legend>
      <c:legendPos val="r"/>
      <c:overlay val="0"/>
      <c:txPr>
        <a:bodyPr/>
        <a:lstStyle/>
        <a:p>
          <a:pPr>
            <a:defRPr sz="1200"/>
          </a:pPr>
          <a:endParaRPr lang="fi-FI"/>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drawings/drawing1.xml><?xml version="1.0" encoding="utf-8"?>
<c:userShapes xmlns:c="http://schemas.openxmlformats.org/drawingml/2006/chart">
  <cdr:relSizeAnchor xmlns:cdr="http://schemas.openxmlformats.org/drawingml/2006/chartDrawing">
    <cdr:from>
      <cdr:x>0.44063</cdr:x>
      <cdr:y>0.12847</cdr:y>
    </cdr:from>
    <cdr:to>
      <cdr:x>0.71563</cdr:x>
      <cdr:y>0.1875</cdr:y>
    </cdr:to>
    <cdr:sp macro="" textlink="">
      <cdr:nvSpPr>
        <cdr:cNvPr id="2" name="TextBox 1"/>
        <cdr:cNvSpPr txBox="1"/>
      </cdr:nvSpPr>
      <cdr:spPr>
        <a:xfrm xmlns:a="http://schemas.openxmlformats.org/drawingml/2006/main">
          <a:off x="2014538" y="352425"/>
          <a:ext cx="1257300"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dr:relSizeAnchor xmlns:cdr="http://schemas.openxmlformats.org/drawingml/2006/chartDrawing">
    <cdr:from>
      <cdr:x>0.37396</cdr:x>
      <cdr:y>0.09028</cdr:y>
    </cdr:from>
    <cdr:to>
      <cdr:x>0.68229</cdr:x>
      <cdr:y>0.24306</cdr:y>
    </cdr:to>
    <cdr:sp macro="" textlink="">
      <cdr:nvSpPr>
        <cdr:cNvPr id="3" name="TextBox 2"/>
        <cdr:cNvSpPr txBox="1"/>
      </cdr:nvSpPr>
      <cdr:spPr>
        <a:xfrm xmlns:a="http://schemas.openxmlformats.org/drawingml/2006/main">
          <a:off x="1709738" y="247650"/>
          <a:ext cx="14097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dr:relSizeAnchor xmlns:cdr="http://schemas.openxmlformats.org/drawingml/2006/chartDrawing">
    <cdr:from>
      <cdr:x>0.40104</cdr:x>
      <cdr:y>0.11111</cdr:y>
    </cdr:from>
    <cdr:to>
      <cdr:x>0.77138</cdr:x>
      <cdr:y>0.20833</cdr:y>
    </cdr:to>
    <cdr:sp macro="" textlink="">
      <cdr:nvSpPr>
        <cdr:cNvPr id="5" name="TextBox 4"/>
        <cdr:cNvSpPr txBox="1"/>
      </cdr:nvSpPr>
      <cdr:spPr>
        <a:xfrm xmlns:a="http://schemas.openxmlformats.org/drawingml/2006/main">
          <a:off x="2255664" y="377825"/>
          <a:ext cx="2082975" cy="330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200" b="1"/>
            <a:t>Correlation:</a:t>
          </a:r>
          <a:r>
            <a:rPr lang="fi-FI" sz="1200" b="1" baseline="0"/>
            <a:t> </a:t>
          </a:r>
          <a:r>
            <a:rPr lang="fi-FI" sz="1200" b="1"/>
            <a:t>0.970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EB6F-D7BD-410C-AB1F-00269204D9C8}" type="datetimeFigureOut">
              <a:rPr lang="fi-FI" sz="800" smtClean="0">
                <a:latin typeface="Arial" pitchFamily="34" charset="0"/>
                <a:cs typeface="Arial" pitchFamily="34" charset="0"/>
              </a:rPr>
              <a:pPr/>
              <a:t>14.6.2016</a:t>
            </a:fld>
            <a:endParaRPr lang="fi-FI" sz="8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29D03-198C-4FB6-BC3D-FF132E164A92}" type="slidenum">
              <a:rPr lang="fi-FI" sz="800" smtClean="0">
                <a:latin typeface="Arial" pitchFamily="34" charset="0"/>
                <a:cs typeface="Arial" pitchFamily="34" charset="0"/>
              </a:rPr>
              <a:pPr/>
              <a:t>‹#›</a:t>
            </a:fld>
            <a:endParaRPr lang="fi-FI" sz="8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734323DC-88BF-4AB1-9A78-B974D90A807B}" type="datetimeFigureOut">
              <a:rPr lang="fi-FI" smtClean="0"/>
              <a:pPr/>
              <a:t>14.6.2016</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7388"/>
            <a:ext cx="4568825" cy="3427412"/>
          </a:xfrm>
          <a:ln/>
        </p:spPr>
      </p:sp>
      <p:sp>
        <p:nvSpPr>
          <p:cNvPr id="63491" name="Rectangle 3"/>
          <p:cNvSpPr>
            <a:spLocks noGrp="1" noChangeArrowheads="1"/>
          </p:cNvSpPr>
          <p:nvPr>
            <p:ph type="body" idx="1"/>
          </p:nvPr>
        </p:nvSpPr>
        <p:spPr>
          <a:xfrm>
            <a:off x="686115" y="4342537"/>
            <a:ext cx="5485773" cy="4114643"/>
          </a:xfrm>
        </p:spPr>
        <p:txBody>
          <a:bodyPr/>
          <a:lstStyle/>
          <a:p>
            <a:endParaRPr lang="de-AT" smtClean="0"/>
          </a:p>
        </p:txBody>
      </p:sp>
    </p:spTree>
    <p:extLst>
      <p:ext uri="{BB962C8B-B14F-4D97-AF65-F5344CB8AC3E}">
        <p14:creationId xmlns:p14="http://schemas.microsoft.com/office/powerpoint/2010/main" val="3285602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FFCB24-CD17-F440-9AC8-79AABF1F21B1}"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D61E-1885-1B48-BD2E-9FFDE50A68FD}" type="datetime1">
              <a:rPr lang="fi-FI" smtClean="0"/>
              <a:pPr/>
              <a:t>14.6.2016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3368FB71-785F-1947-91C3-BCBE04A7C6AB}"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43000"/>
          </a:xfrm>
        </p:spPr>
        <p:txBody>
          <a:bodyPr/>
          <a:lstStyle/>
          <a:p>
            <a:r>
              <a:rPr lang="en-US" smtClean="0"/>
              <a:t>Click to edit Master title style</a:t>
            </a:r>
            <a:endParaRPr lang="fi-FI"/>
          </a:p>
        </p:txBody>
      </p:sp>
      <p:sp>
        <p:nvSpPr>
          <p:cNvPr id="3" name="Chart Placeholder 2"/>
          <p:cNvSpPr>
            <a:spLocks noGrp="1"/>
          </p:cNvSpPr>
          <p:nvPr>
            <p:ph type="chart" idx="1"/>
          </p:nvPr>
        </p:nvSpPr>
        <p:spPr>
          <a:xfrm>
            <a:off x="914400" y="1905000"/>
            <a:ext cx="7315200" cy="4114800"/>
          </a:xfrm>
        </p:spPr>
        <p:txBody>
          <a:bodyPr/>
          <a:lstStyle/>
          <a:p>
            <a:endParaRPr lang="fi-FI"/>
          </a:p>
        </p:txBody>
      </p:sp>
      <p:sp>
        <p:nvSpPr>
          <p:cNvPr id="4" name="Date Placeholder 3"/>
          <p:cNvSpPr>
            <a:spLocks noGrp="1"/>
          </p:cNvSpPr>
          <p:nvPr>
            <p:ph type="dt" sz="half" idx="10"/>
          </p:nvPr>
        </p:nvSpPr>
        <p:spPr>
          <a:xfrm>
            <a:off x="1752600" y="6553200"/>
            <a:ext cx="3733800" cy="152400"/>
          </a:xfrm>
          <a:prstGeom prst="rect">
            <a:avLst/>
          </a:prstGeom>
        </p:spPr>
        <p:txBody>
          <a:bodyPr/>
          <a:lstStyle>
            <a:lvl1pPr>
              <a:defRPr/>
            </a:lvl1pPr>
          </a:lstStyle>
          <a:p>
            <a:r>
              <a:rPr lang="fi-FI" smtClean="0"/>
              <a:t>17.6.2015</a:t>
            </a:r>
            <a:endParaRPr lang="fi-FI"/>
          </a:p>
        </p:txBody>
      </p:sp>
      <p:sp>
        <p:nvSpPr>
          <p:cNvPr id="5" name="Slide Number Placeholder 4"/>
          <p:cNvSpPr>
            <a:spLocks noGrp="1"/>
          </p:cNvSpPr>
          <p:nvPr>
            <p:ph type="sldNum" sz="quarter" idx="11"/>
          </p:nvPr>
        </p:nvSpPr>
        <p:spPr>
          <a:xfrm>
            <a:off x="5486400" y="6553200"/>
            <a:ext cx="1600200" cy="152400"/>
          </a:xfrm>
          <a:prstGeom prst="rect">
            <a:avLst/>
          </a:prstGeom>
        </p:spPr>
        <p:txBody>
          <a:bodyPr/>
          <a:lstStyle>
            <a:lvl1pPr>
              <a:defRPr/>
            </a:lvl1pPr>
          </a:lstStyle>
          <a:p>
            <a:fld id="{0AE6E6D4-A5A9-49F9-83B8-89B5FF92A8D4}" type="slidenum">
              <a:rPr lang="fi-FI"/>
              <a:pPr/>
              <a:t>‹#›</a:t>
            </a:fld>
            <a:endParaRPr lang="fi-FI"/>
          </a:p>
        </p:txBody>
      </p:sp>
    </p:spTree>
    <p:extLst>
      <p:ext uri="{BB962C8B-B14F-4D97-AF65-F5344CB8AC3E}">
        <p14:creationId xmlns:p14="http://schemas.microsoft.com/office/powerpoint/2010/main" val="1595047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43000"/>
          </a:xfrm>
        </p:spPr>
        <p:txBody>
          <a:bodyPr/>
          <a:lstStyle/>
          <a:p>
            <a:r>
              <a:rPr lang="en-US" smtClean="0"/>
              <a:t>Click to edit Master title style</a:t>
            </a:r>
            <a:endParaRPr lang="fi-FI"/>
          </a:p>
        </p:txBody>
      </p:sp>
      <p:sp>
        <p:nvSpPr>
          <p:cNvPr id="3" name="Chart Placeholder 2"/>
          <p:cNvSpPr>
            <a:spLocks noGrp="1"/>
          </p:cNvSpPr>
          <p:nvPr>
            <p:ph type="chart" sz="half" idx="1"/>
          </p:nvPr>
        </p:nvSpPr>
        <p:spPr>
          <a:xfrm>
            <a:off x="914400" y="1905000"/>
            <a:ext cx="3587262" cy="4114800"/>
          </a:xfrm>
        </p:spPr>
        <p:txBody>
          <a:bodyPr/>
          <a:lstStyle/>
          <a:p>
            <a:endParaRPr lang="fi-FI"/>
          </a:p>
        </p:txBody>
      </p:sp>
      <p:sp>
        <p:nvSpPr>
          <p:cNvPr id="4" name="Text Placeholder 3"/>
          <p:cNvSpPr>
            <a:spLocks noGrp="1"/>
          </p:cNvSpPr>
          <p:nvPr>
            <p:ph type="body" sz="half" idx="2"/>
          </p:nvPr>
        </p:nvSpPr>
        <p:spPr>
          <a:xfrm>
            <a:off x="4642338" y="1905000"/>
            <a:ext cx="35872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a:xfrm>
            <a:off x="1752600" y="6553200"/>
            <a:ext cx="3733800" cy="152400"/>
          </a:xfrm>
          <a:prstGeom prst="rect">
            <a:avLst/>
          </a:prstGeom>
        </p:spPr>
        <p:txBody>
          <a:bodyPr/>
          <a:lstStyle>
            <a:lvl1pPr>
              <a:defRPr/>
            </a:lvl1pPr>
          </a:lstStyle>
          <a:p>
            <a:r>
              <a:rPr lang="fi-FI" smtClean="0"/>
              <a:t>17.6.2015</a:t>
            </a:r>
            <a:endParaRPr lang="fi-FI"/>
          </a:p>
        </p:txBody>
      </p:sp>
      <p:sp>
        <p:nvSpPr>
          <p:cNvPr id="6" name="Slide Number Placeholder 5"/>
          <p:cNvSpPr>
            <a:spLocks noGrp="1"/>
          </p:cNvSpPr>
          <p:nvPr>
            <p:ph type="sldNum" sz="quarter" idx="11"/>
          </p:nvPr>
        </p:nvSpPr>
        <p:spPr>
          <a:xfrm>
            <a:off x="5486400" y="6553200"/>
            <a:ext cx="1600200" cy="152400"/>
          </a:xfrm>
          <a:prstGeom prst="rect">
            <a:avLst/>
          </a:prstGeom>
        </p:spPr>
        <p:txBody>
          <a:bodyPr/>
          <a:lstStyle>
            <a:lvl1pPr>
              <a:defRPr/>
            </a:lvl1pPr>
          </a:lstStyle>
          <a:p>
            <a:fld id="{9EE4C95D-C74F-4958-90B0-9AD3CB52B984}" type="slidenum">
              <a:rPr lang="fi-FI"/>
              <a:pPr/>
              <a:t>‹#›</a:t>
            </a:fld>
            <a:endParaRPr lang="fi-FI"/>
          </a:p>
        </p:txBody>
      </p:sp>
    </p:spTree>
    <p:extLst>
      <p:ext uri="{BB962C8B-B14F-4D97-AF65-F5344CB8AC3E}">
        <p14:creationId xmlns:p14="http://schemas.microsoft.com/office/powerpoint/2010/main" val="177247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914400" y="1905000"/>
            <a:ext cx="35872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hart Placeholder 3"/>
          <p:cNvSpPr>
            <a:spLocks noGrp="1"/>
          </p:cNvSpPr>
          <p:nvPr>
            <p:ph type="chart" sz="half" idx="2"/>
          </p:nvPr>
        </p:nvSpPr>
        <p:spPr>
          <a:xfrm>
            <a:off x="4642338" y="1905000"/>
            <a:ext cx="3587262" cy="4114800"/>
          </a:xfrm>
        </p:spPr>
        <p:txBody>
          <a:bodyPr/>
          <a:lstStyle/>
          <a:p>
            <a:pPr lvl="0"/>
            <a:endParaRPr lang="fi-FI" noProof="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430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914400" y="1905000"/>
            <a:ext cx="7315200" cy="4114800"/>
          </a:xfrm>
        </p:spPr>
        <p:txBody>
          <a:bodyPr/>
          <a:lstStyle/>
          <a:p>
            <a:pPr lvl="0"/>
            <a:endParaRPr lang="fi-FI" noProof="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5D2A75C3-F04D-AD47-A083-10DA74AF1494}" type="datetime1">
              <a:rPr lang="fi-FI" smtClean="0"/>
              <a:pPr/>
              <a:t>14.6.2016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9E3A8F58-AC65-F64D-BB47-F45EFF49CF2D}"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A1F5728-9D36-6D4A-A267-BD2AEE4D246A}"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AE4DECC-B7D1-B34A-90EF-3EAF00384A26}"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F3B05099-46BA-3445-A8F6-220EC57BD2CF}"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232E7531-9678-0244-9B08-4B365058F5BE}"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FD2DCE5-5943-AE44-8F98-D0649298D934}" type="datetime1">
              <a:rPr lang="fi-FI" smtClean="0"/>
              <a:pPr/>
              <a:t>14.6.2016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5866FE4-F1BC-C849-8968-BB3D33C482BE}"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4C0AAFAF-49FA-4A4F-90CE-1FCFF8A1CBDC}" type="datetime1">
              <a:rPr lang="fi-FI" smtClean="0"/>
              <a:pPr/>
              <a:t>14.6.2016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8"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4" r:id="rId13"/>
    <p:sldLayoutId id="2147483665" r:id="rId14"/>
    <p:sldLayoutId id="2147483666" r:id="rId15"/>
    <p:sldLayoutId id="2147483667" r:id="rId16"/>
  </p:sldLayoutIdLst>
  <p:transition spd="med">
    <p:wipe/>
  </p:transition>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ne.hyvarinen@thl.fi" TargetMode="External"/><Relationship Id="rId2" Type="http://schemas.openxmlformats.org/officeDocument/2006/relationships/hyperlink" Target="mailto:marjut.reiman@ttl.fi" TargetMode="External"/><Relationship Id="rId1" Type="http://schemas.openxmlformats.org/officeDocument/2006/relationships/slideLayout" Target="../slideLayouts/slideLayout2.xml"/><Relationship Id="rId4" Type="http://schemas.openxmlformats.org/officeDocument/2006/relationships/hyperlink" Target="mailto:hannu.viitanen@luukku.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Microsoft_Word_97_-_2003_Document1.doc"/></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4.xml"/><Relationship Id="rId5" Type="http://schemas.openxmlformats.org/officeDocument/2006/relationships/image" Target="../media/image26.wmf"/><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Microsoft_Word_97_-_2003_Document2.doc"/></Relationships>
</file>

<file path=ppt/slides/_rels/slide5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6.wmf"/><Relationship Id="rId7" Type="http://schemas.openxmlformats.org/officeDocument/2006/relationships/image" Target="../media/image53.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5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2.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3.wmf"/></Relationships>
</file>

<file path=ppt/slides/_rels/slide7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1.6 PUUN HOMEET JA LAHOT</a:t>
            </a:r>
            <a:br>
              <a:rPr lang="fi-FI" dirty="0" smtClean="0"/>
            </a:br>
            <a:r>
              <a:rPr lang="fi-FI" dirty="0" smtClean="0"/>
              <a:t> sekä hyönteisviat </a:t>
            </a:r>
            <a:br>
              <a:rPr lang="fi-FI" dirty="0" smtClean="0"/>
            </a:br>
            <a:r>
              <a:rPr lang="fi-FI" dirty="0" smtClean="0"/>
              <a:t>PUUN SUOJAUS</a:t>
            </a:r>
            <a:endParaRPr lang="fi-FI" dirty="0"/>
          </a:p>
        </p:txBody>
      </p:sp>
      <p:sp>
        <p:nvSpPr>
          <p:cNvPr id="3" name="Alaotsikko 2"/>
          <p:cNvSpPr>
            <a:spLocks noGrp="1"/>
          </p:cNvSpPr>
          <p:nvPr>
            <p:ph type="subTitle" idx="1"/>
          </p:nvPr>
        </p:nvSpPr>
        <p:spPr>
          <a:xfrm>
            <a:off x="827088" y="4714884"/>
            <a:ext cx="7489825" cy="1018372"/>
          </a:xfrm>
        </p:spPr>
        <p:txBody>
          <a:bodyPr>
            <a:noAutofit/>
          </a:bodyPr>
          <a:lstStyle/>
          <a:p>
            <a:r>
              <a:rPr lang="fi-FI" sz="1200" dirty="0" smtClean="0"/>
              <a:t>5 H</a:t>
            </a:r>
          </a:p>
          <a:p>
            <a:r>
              <a:rPr lang="fi-FI" sz="1200" dirty="0"/>
              <a:t>3</a:t>
            </a:r>
            <a:r>
              <a:rPr lang="fi-FI" sz="1200" dirty="0" smtClean="0"/>
              <a:t>+76 DIAA</a:t>
            </a:r>
          </a:p>
        </p:txBody>
      </p:sp>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6147" name="Rectangle 3"/>
          <p:cNvSpPr>
            <a:spLocks noGrp="1" noChangeArrowheads="1"/>
          </p:cNvSpPr>
          <p:nvPr>
            <p:ph idx="1"/>
          </p:nvPr>
        </p:nvSpPr>
        <p:spPr/>
        <p:txBody>
          <a:bodyPr>
            <a:normAutofit lnSpcReduction="10000"/>
          </a:bodyPr>
          <a:lstStyle/>
          <a:p>
            <a:pPr>
              <a:lnSpc>
                <a:spcPct val="90000"/>
              </a:lnSpc>
              <a:buNone/>
            </a:pPr>
            <a:r>
              <a:rPr lang="fi-FI" altLang="fi-FI" dirty="0" smtClean="0">
                <a:cs typeface="Times New Roman" panose="02020603050405020304" pitchFamily="18" charset="0"/>
              </a:rPr>
              <a:t>Sienilajien </a:t>
            </a:r>
            <a:r>
              <a:rPr lang="fi-FI" altLang="fi-FI" dirty="0" err="1" smtClean="0">
                <a:cs typeface="Times New Roman" panose="02020603050405020304" pitchFamily="18" charset="0"/>
              </a:rPr>
              <a:t>sukkessio</a:t>
            </a:r>
            <a:r>
              <a:rPr lang="fi-FI" altLang="fi-FI" dirty="0" smtClean="0">
                <a:cs typeface="Times New Roman" panose="02020603050405020304" pitchFamily="18" charset="0"/>
              </a:rPr>
              <a:t> puun lahoamisessa</a:t>
            </a:r>
          </a:p>
          <a:p>
            <a:pPr>
              <a:lnSpc>
                <a:spcPct val="90000"/>
              </a:lnSpc>
            </a:pPr>
            <a:r>
              <a:rPr lang="fi-FI" altLang="fi-FI" dirty="0" smtClean="0">
                <a:cs typeface="Times New Roman" panose="02020603050405020304" pitchFamily="18" charset="0"/>
              </a:rPr>
              <a:t>Home- ja sinistäjäsienet aloittavat kasvun,</a:t>
            </a:r>
          </a:p>
          <a:p>
            <a:pPr>
              <a:lnSpc>
                <a:spcPct val="90000"/>
              </a:lnSpc>
            </a:pPr>
            <a:r>
              <a:rPr lang="fi-FI" altLang="fi-FI" dirty="0" smtClean="0">
                <a:cs typeface="Times New Roman" panose="02020603050405020304" pitchFamily="18" charset="0"/>
              </a:rPr>
              <a:t>Jos kosteusolot ovat otolliset, lahottajasienet pääsevät kasvun alkuun ja alkavat lahotusprosessin </a:t>
            </a:r>
          </a:p>
          <a:p>
            <a:pPr>
              <a:lnSpc>
                <a:spcPct val="90000"/>
              </a:lnSpc>
            </a:pPr>
            <a:r>
              <a:rPr lang="fi-FI" altLang="fi-FI" dirty="0" smtClean="0">
                <a:cs typeface="Times New Roman" panose="02020603050405020304" pitchFamily="18" charset="0"/>
              </a:rPr>
              <a:t>Lahottajasienten kasvu hiipuu, jolloin tulevat sekundaarihomeet, joilla on kyky vaikuttaa myös vanheneviin lahottajasieniin</a:t>
            </a:r>
          </a:p>
          <a:p>
            <a:pPr>
              <a:lnSpc>
                <a:spcPct val="90000"/>
              </a:lnSpc>
            </a:pPr>
            <a:endParaRPr lang="fi-FI" altLang="fi-FI" dirty="0">
              <a:cs typeface="Times New Roman" panose="02020603050405020304" pitchFamily="18" charset="0"/>
            </a:endParaRPr>
          </a:p>
          <a:p>
            <a:pPr marL="0" indent="0">
              <a:lnSpc>
                <a:spcPct val="90000"/>
              </a:lnSpc>
              <a:buNone/>
            </a:pPr>
            <a:r>
              <a:rPr lang="fi-FI" altLang="fi-FI" dirty="0">
                <a:cs typeface="Times New Roman" panose="02020603050405020304" pitchFamily="18" charset="0"/>
              </a:rPr>
              <a:t>Esimerkkinä </a:t>
            </a:r>
            <a:r>
              <a:rPr lang="fi-FI" altLang="fi-FI" i="1" dirty="0" err="1">
                <a:cs typeface="Times New Roman" panose="02020603050405020304" pitchFamily="18" charset="0"/>
              </a:rPr>
              <a:t>Trichoderma</a:t>
            </a:r>
            <a:r>
              <a:rPr lang="fi-FI" altLang="fi-FI" dirty="0">
                <a:cs typeface="Times New Roman" panose="02020603050405020304" pitchFamily="18" charset="0"/>
              </a:rPr>
              <a:t>, joka käyttää useita strategioita </a:t>
            </a:r>
            <a:r>
              <a:rPr lang="fi-FI" altLang="fi-FI" dirty="0" smtClean="0">
                <a:cs typeface="Times New Roman" panose="02020603050405020304" pitchFamily="18" charset="0"/>
              </a:rPr>
              <a:t>samanaikaisesti ja on tyypillinen sekundaarihome:</a:t>
            </a:r>
            <a:endParaRPr lang="fi-FI" altLang="fi-FI" dirty="0">
              <a:cs typeface="Times New Roman" panose="02020603050405020304" pitchFamily="18" charset="0"/>
            </a:endParaRPr>
          </a:p>
          <a:p>
            <a:pPr>
              <a:lnSpc>
                <a:spcPct val="90000"/>
              </a:lnSpc>
            </a:pPr>
            <a:r>
              <a:rPr lang="fi-FI" altLang="fi-FI" dirty="0">
                <a:cs typeface="Times New Roman" panose="02020603050405020304" pitchFamily="18" charset="0"/>
              </a:rPr>
              <a:t>N</a:t>
            </a:r>
            <a:r>
              <a:rPr lang="fi-FI" altLang="fi-FI" dirty="0" smtClean="0">
                <a:cs typeface="Times New Roman" panose="02020603050405020304" pitchFamily="18" charset="0"/>
              </a:rPr>
              <a:t>opea </a:t>
            </a:r>
            <a:r>
              <a:rPr lang="fi-FI" altLang="fi-FI" dirty="0">
                <a:cs typeface="Times New Roman" panose="02020603050405020304" pitchFamily="18" charset="0"/>
              </a:rPr>
              <a:t>kasvu, runsas </a:t>
            </a:r>
            <a:r>
              <a:rPr lang="fi-FI" altLang="fi-FI" dirty="0" err="1">
                <a:cs typeface="Times New Roman" panose="02020603050405020304" pitchFamily="18" charset="0"/>
              </a:rPr>
              <a:t>itiöinti</a:t>
            </a:r>
            <a:r>
              <a:rPr lang="fi-FI" altLang="fi-FI" dirty="0">
                <a:cs typeface="Times New Roman" panose="02020603050405020304" pitchFamily="18" charset="0"/>
              </a:rPr>
              <a:t>, entsyymientuotto (R)</a:t>
            </a:r>
          </a:p>
          <a:p>
            <a:pPr>
              <a:lnSpc>
                <a:spcPct val="90000"/>
              </a:lnSpc>
            </a:pPr>
            <a:r>
              <a:rPr lang="fi-FI" altLang="fi-FI" dirty="0">
                <a:cs typeface="Times New Roman" panose="02020603050405020304" pitchFamily="18" charset="0"/>
              </a:rPr>
              <a:t>T</a:t>
            </a:r>
            <a:r>
              <a:rPr lang="fi-FI" altLang="fi-FI" dirty="0" smtClean="0">
                <a:cs typeface="Times New Roman" panose="02020603050405020304" pitchFamily="18" charset="0"/>
              </a:rPr>
              <a:t>oisten </a:t>
            </a:r>
            <a:r>
              <a:rPr lang="fi-FI" altLang="fi-FI" dirty="0">
                <a:cs typeface="Times New Roman" panose="02020603050405020304" pitchFamily="18" charset="0"/>
              </a:rPr>
              <a:t>sienten kasvun estäminen tai tuhoaminen (antibiootit, haihtuvat yhdisteet, loisiminen) (C)</a:t>
            </a:r>
          </a:p>
          <a:p>
            <a:pPr>
              <a:lnSpc>
                <a:spcPct val="90000"/>
              </a:lnSpc>
            </a:pPr>
            <a:r>
              <a:rPr lang="fi-FI" altLang="fi-FI" dirty="0">
                <a:cs typeface="Times New Roman" panose="02020603050405020304" pitchFamily="18" charset="0"/>
              </a:rPr>
              <a:t>K</a:t>
            </a:r>
            <a:r>
              <a:rPr lang="fi-FI" altLang="fi-FI" dirty="0" smtClean="0">
                <a:cs typeface="Times New Roman" panose="02020603050405020304" pitchFamily="18" charset="0"/>
              </a:rPr>
              <a:t>yky </a:t>
            </a:r>
            <a:r>
              <a:rPr lang="fi-FI" altLang="fi-FI" dirty="0">
                <a:cs typeface="Times New Roman" panose="02020603050405020304" pitchFamily="18" charset="0"/>
              </a:rPr>
              <a:t>pärjätä vähillä ravinteilla, sietää kylmyyttä tai happamuutta  (S)</a:t>
            </a:r>
          </a:p>
          <a:p>
            <a:pPr>
              <a:lnSpc>
                <a:spcPct val="90000"/>
              </a:lnSpc>
            </a:pPr>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10</a:t>
            </a:fld>
            <a:endParaRPr lang="fi-FI" dirty="0"/>
          </a:p>
        </p:txBody>
      </p:sp>
    </p:spTree>
    <p:extLst>
      <p:ext uri="{BB962C8B-B14F-4D97-AF65-F5344CB8AC3E}">
        <p14:creationId xmlns:p14="http://schemas.microsoft.com/office/powerpoint/2010/main" val="636099935"/>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7171" name="Rectangle 3"/>
          <p:cNvSpPr>
            <a:spLocks noGrp="1" noChangeArrowheads="1"/>
          </p:cNvSpPr>
          <p:nvPr>
            <p:ph idx="1"/>
          </p:nvPr>
        </p:nvSpPr>
        <p:spPr/>
        <p:txBody>
          <a:bodyPr>
            <a:normAutofit/>
          </a:bodyPr>
          <a:lstStyle/>
          <a:p>
            <a:pPr marL="0" indent="0">
              <a:buNone/>
            </a:pPr>
            <a:r>
              <a:rPr lang="fi-FI" altLang="fi-FI" dirty="0" smtClean="0">
                <a:cs typeface="Times New Roman" panose="02020603050405020304" pitchFamily="18" charset="0"/>
              </a:rPr>
              <a:t>Sienilajiston </a:t>
            </a:r>
            <a:r>
              <a:rPr lang="fi-FI" altLang="fi-FI" dirty="0">
                <a:cs typeface="Times New Roman" panose="02020603050405020304" pitchFamily="18" charset="0"/>
              </a:rPr>
              <a:t>kehittymiseen </a:t>
            </a:r>
            <a:r>
              <a:rPr lang="fi-FI" altLang="fi-FI" dirty="0" smtClean="0">
                <a:cs typeface="Times New Roman" panose="02020603050405020304" pitchFamily="18" charset="0"/>
              </a:rPr>
              <a:t>vaikuttavat</a:t>
            </a:r>
            <a:endParaRPr lang="fi-FI" altLang="fi-FI" dirty="0">
              <a:cs typeface="Times New Roman" panose="02020603050405020304" pitchFamily="18" charset="0"/>
            </a:endParaRPr>
          </a:p>
          <a:p>
            <a:r>
              <a:rPr lang="fi-FI" altLang="fi-FI" dirty="0" smtClean="0">
                <a:cs typeface="Times New Roman" panose="02020603050405020304" pitchFamily="18" charset="0"/>
              </a:rPr>
              <a:t>Hiilihydraattien </a:t>
            </a:r>
            <a:r>
              <a:rPr lang="fi-FI" altLang="fi-FI" dirty="0">
                <a:cs typeface="Times New Roman" panose="02020603050405020304" pitchFamily="18" charset="0"/>
              </a:rPr>
              <a:t>tarve/saanti</a:t>
            </a:r>
          </a:p>
          <a:p>
            <a:r>
              <a:rPr lang="fi-FI" altLang="fi-FI" dirty="0">
                <a:cs typeface="Times New Roman" panose="02020603050405020304" pitchFamily="18" charset="0"/>
              </a:rPr>
              <a:t>T</a:t>
            </a:r>
            <a:r>
              <a:rPr lang="fi-FI" altLang="fi-FI" dirty="0" smtClean="0">
                <a:cs typeface="Times New Roman" panose="02020603050405020304" pitchFamily="18" charset="0"/>
              </a:rPr>
              <a:t>ypen </a:t>
            </a:r>
            <a:r>
              <a:rPr lang="fi-FI" altLang="fi-FI" dirty="0">
                <a:cs typeface="Times New Roman" panose="02020603050405020304" pitchFamily="18" charset="0"/>
              </a:rPr>
              <a:t>laatu ja määrä</a:t>
            </a:r>
          </a:p>
          <a:p>
            <a:r>
              <a:rPr lang="fi-FI" altLang="fi-FI" dirty="0">
                <a:cs typeface="Times New Roman" panose="02020603050405020304" pitchFamily="18" charset="0"/>
              </a:rPr>
              <a:t>E</a:t>
            </a:r>
            <a:r>
              <a:rPr lang="fi-FI" altLang="fi-FI" dirty="0" smtClean="0">
                <a:cs typeface="Times New Roman" panose="02020603050405020304" pitchFamily="18" charset="0"/>
              </a:rPr>
              <a:t>rityiset </a:t>
            </a:r>
            <a:r>
              <a:rPr lang="fi-FI" altLang="fi-FI" dirty="0">
                <a:cs typeface="Times New Roman" panose="02020603050405020304" pitchFamily="18" charset="0"/>
              </a:rPr>
              <a:t>kasvun estäjät ja edistäjät</a:t>
            </a:r>
          </a:p>
          <a:p>
            <a:r>
              <a:rPr lang="fi-FI" altLang="fi-FI" dirty="0">
                <a:cs typeface="Times New Roman" panose="02020603050405020304" pitchFamily="18" charset="0"/>
              </a:rPr>
              <a:t>F</a:t>
            </a:r>
            <a:r>
              <a:rPr lang="fi-FI" altLang="fi-FI" dirty="0" smtClean="0">
                <a:cs typeface="Times New Roman" panose="02020603050405020304" pitchFamily="18" charset="0"/>
              </a:rPr>
              <a:t>ysikaaliset </a:t>
            </a:r>
            <a:r>
              <a:rPr lang="fi-FI" altLang="fi-FI" dirty="0">
                <a:cs typeface="Times New Roman" panose="02020603050405020304" pitchFamily="18" charset="0"/>
              </a:rPr>
              <a:t>tekijät</a:t>
            </a:r>
          </a:p>
          <a:p>
            <a:r>
              <a:rPr lang="fi-FI" altLang="fi-FI" dirty="0">
                <a:cs typeface="Times New Roman" panose="02020603050405020304" pitchFamily="18" charset="0"/>
              </a:rPr>
              <a:t>L</a:t>
            </a:r>
            <a:r>
              <a:rPr lang="fi-FI" altLang="fi-FI" dirty="0" smtClean="0">
                <a:cs typeface="Times New Roman" panose="02020603050405020304" pitchFamily="18" charset="0"/>
              </a:rPr>
              <a:t>ajien </a:t>
            </a:r>
            <a:r>
              <a:rPr lang="fi-FI" altLang="fi-FI" dirty="0">
                <a:cs typeface="Times New Roman" panose="02020603050405020304" pitchFamily="18" charset="0"/>
              </a:rPr>
              <a:t>välinen </a:t>
            </a:r>
            <a:r>
              <a:rPr lang="fi-FI" altLang="fi-FI" dirty="0" smtClean="0">
                <a:cs typeface="Times New Roman" panose="02020603050405020304" pitchFamily="18" charset="0"/>
              </a:rPr>
              <a:t>kilpailu</a:t>
            </a:r>
          </a:p>
          <a:p>
            <a:pPr lvl="1"/>
            <a:endParaRPr lang="fi-FI" altLang="fi-FI" sz="2400" dirty="0" smtClean="0">
              <a:cs typeface="Times New Roman" panose="02020603050405020304" pitchFamily="18" charset="0"/>
            </a:endParaRPr>
          </a:p>
          <a:p>
            <a:r>
              <a:rPr lang="fi-FI" altLang="fi-FI" dirty="0" smtClean="0">
                <a:cs typeface="Times New Roman" panose="02020603050405020304" pitchFamily="18" charset="0"/>
              </a:rPr>
              <a:t>Puu on elintarvikkeisiin verrattuna sienille hankala materiaali: sokeri- ja typpipitoisuus on pieni, selluloosa ja ligniini ovat hankalia hajotettavia</a:t>
            </a:r>
            <a:endParaRPr lang="fi-FI" altLang="fi-FI" dirty="0">
              <a:cs typeface="Times New Roman" panose="02020603050405020304" pitchFamily="18" charset="0"/>
            </a:endParaRPr>
          </a:p>
          <a:p>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11</a:t>
            </a:fld>
            <a:endParaRPr lang="fi-FI" dirty="0"/>
          </a:p>
        </p:txBody>
      </p:sp>
    </p:spTree>
    <p:extLst>
      <p:ext uri="{BB962C8B-B14F-4D97-AF65-F5344CB8AC3E}">
        <p14:creationId xmlns:p14="http://schemas.microsoft.com/office/powerpoint/2010/main" val="1415749818"/>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 hiilihydraatit ravinteina</a:t>
            </a:r>
            <a:endParaRPr lang="fi-FI" altLang="fi-FI" dirty="0"/>
          </a:p>
        </p:txBody>
      </p:sp>
      <p:sp>
        <p:nvSpPr>
          <p:cNvPr id="8195" name="Rectangle 3"/>
          <p:cNvSpPr>
            <a:spLocks noGrp="1" noChangeArrowheads="1"/>
          </p:cNvSpPr>
          <p:nvPr>
            <p:ph idx="1"/>
          </p:nvPr>
        </p:nvSpPr>
        <p:spPr/>
        <p:txBody>
          <a:bodyPr>
            <a:normAutofit lnSpcReduction="10000"/>
          </a:bodyPr>
          <a:lstStyle/>
          <a:p>
            <a:pPr marL="0" indent="0">
              <a:buNone/>
            </a:pPr>
            <a:r>
              <a:rPr lang="fi-FI" altLang="fi-FI" dirty="0" smtClean="0">
                <a:cs typeface="Times New Roman" panose="02020603050405020304" pitchFamily="18" charset="0"/>
              </a:rPr>
              <a:t>Hiilihydraattien </a:t>
            </a:r>
            <a:r>
              <a:rPr lang="fi-FI" altLang="fi-FI" dirty="0">
                <a:cs typeface="Times New Roman" panose="02020603050405020304" pitchFamily="18" charset="0"/>
              </a:rPr>
              <a:t>tarve/saanti:</a:t>
            </a:r>
          </a:p>
          <a:p>
            <a:r>
              <a:rPr lang="fi-FI" altLang="fi-FI" dirty="0">
                <a:cs typeface="Times New Roman" panose="02020603050405020304" pitchFamily="18" charset="0"/>
              </a:rPr>
              <a:t>S</a:t>
            </a:r>
            <a:r>
              <a:rPr lang="fi-FI" altLang="fi-FI" dirty="0" smtClean="0">
                <a:cs typeface="Times New Roman" panose="02020603050405020304" pitchFamily="18" charset="0"/>
              </a:rPr>
              <a:t>okerit </a:t>
            </a:r>
            <a:r>
              <a:rPr lang="fi-FI" altLang="fi-FI" dirty="0">
                <a:cs typeface="Times New Roman" panose="02020603050405020304" pitchFamily="18" charset="0"/>
              </a:rPr>
              <a:t>käytetään ensin, jatkuva kasvu vaatii sieneltä entsyymejä pitkien hiilihydraattien hajotukseen</a:t>
            </a:r>
          </a:p>
          <a:p>
            <a:r>
              <a:rPr lang="fi-FI" altLang="fi-FI" dirty="0">
                <a:cs typeface="Times New Roman" panose="02020603050405020304" pitchFamily="18" charset="0"/>
              </a:rPr>
              <a:t>U</a:t>
            </a:r>
            <a:r>
              <a:rPr lang="fi-FI" altLang="fi-FI" dirty="0" smtClean="0">
                <a:cs typeface="Times New Roman" panose="02020603050405020304" pitchFamily="18" charset="0"/>
              </a:rPr>
              <a:t>seat </a:t>
            </a:r>
            <a:r>
              <a:rPr lang="fi-FI" altLang="fi-FI" dirty="0" err="1">
                <a:cs typeface="Times New Roman" panose="02020603050405020304" pitchFamily="18" charset="0"/>
              </a:rPr>
              <a:t>zygomykeetit</a:t>
            </a:r>
            <a:r>
              <a:rPr lang="fi-FI" altLang="fi-FI" dirty="0">
                <a:cs typeface="Times New Roman" panose="02020603050405020304" pitchFamily="18" charset="0"/>
              </a:rPr>
              <a:t> pystyvät käyttämään vain </a:t>
            </a:r>
            <a:r>
              <a:rPr lang="fi-FI" altLang="fi-FI" dirty="0" smtClean="0">
                <a:cs typeface="Times New Roman" panose="02020603050405020304" pitchFamily="18" charset="0"/>
              </a:rPr>
              <a:t>liukoisia ja lyhyitä sokereita, eivät pysty hyödyntämään puun isoja molekyylejä</a:t>
            </a:r>
            <a:endParaRPr lang="fi-FI" altLang="fi-FI" dirty="0">
              <a:cs typeface="Times New Roman" panose="02020603050405020304" pitchFamily="18" charset="0"/>
            </a:endParaRPr>
          </a:p>
          <a:p>
            <a:r>
              <a:rPr lang="fi-FI" altLang="fi-FI" dirty="0">
                <a:cs typeface="Times New Roman" panose="02020603050405020304" pitchFamily="18" charset="0"/>
              </a:rPr>
              <a:t>U</a:t>
            </a:r>
            <a:r>
              <a:rPr lang="fi-FI" altLang="fi-FI" dirty="0" smtClean="0">
                <a:cs typeface="Times New Roman" panose="02020603050405020304" pitchFamily="18" charset="0"/>
              </a:rPr>
              <a:t>seat </a:t>
            </a:r>
            <a:r>
              <a:rPr lang="fi-FI" altLang="fi-FI" dirty="0" err="1">
                <a:cs typeface="Times New Roman" panose="02020603050405020304" pitchFamily="18" charset="0"/>
              </a:rPr>
              <a:t>askomykeetit</a:t>
            </a:r>
            <a:r>
              <a:rPr lang="fi-FI" altLang="fi-FI" dirty="0">
                <a:cs typeface="Times New Roman" panose="02020603050405020304" pitchFamily="18" charset="0"/>
              </a:rPr>
              <a:t> ja </a:t>
            </a:r>
            <a:r>
              <a:rPr lang="fi-FI" altLang="fi-FI" dirty="0" err="1">
                <a:cs typeface="Times New Roman" panose="02020603050405020304" pitchFamily="18" charset="0"/>
              </a:rPr>
              <a:t>deuteromykeetit</a:t>
            </a:r>
            <a:r>
              <a:rPr lang="fi-FI" altLang="fi-FI" dirty="0">
                <a:cs typeface="Times New Roman" panose="02020603050405020304" pitchFamily="18" charset="0"/>
              </a:rPr>
              <a:t> pystyvät hajottamaan hemiselluloosaa ja </a:t>
            </a:r>
            <a:r>
              <a:rPr lang="fi-FI" altLang="fi-FI" dirty="0" smtClean="0">
                <a:cs typeface="Times New Roman" panose="02020603050405020304" pitchFamily="18" charset="0"/>
              </a:rPr>
              <a:t>selluloosaa teoriassa</a:t>
            </a:r>
          </a:p>
          <a:p>
            <a:endParaRPr lang="fi-FI" altLang="fi-FI" dirty="0">
              <a:cs typeface="Times New Roman" panose="02020603050405020304" pitchFamily="18" charset="0"/>
            </a:endParaRPr>
          </a:p>
          <a:p>
            <a:r>
              <a:rPr lang="fi-FI" altLang="fi-FI" dirty="0" smtClean="0">
                <a:cs typeface="Times New Roman" panose="02020603050405020304" pitchFamily="18" charset="0"/>
              </a:rPr>
              <a:t>Lahottajasienet (esim. </a:t>
            </a:r>
            <a:r>
              <a:rPr lang="fi-FI" altLang="fi-FI" dirty="0" err="1" smtClean="0">
                <a:cs typeface="Times New Roman" panose="02020603050405020304" pitchFamily="18" charset="0"/>
              </a:rPr>
              <a:t>basidiomykeetit</a:t>
            </a:r>
            <a:r>
              <a:rPr lang="fi-FI" altLang="fi-FI" dirty="0" smtClean="0">
                <a:cs typeface="Times New Roman" panose="02020603050405020304" pitchFamily="18" charset="0"/>
              </a:rPr>
              <a:t>) hajottavat </a:t>
            </a:r>
            <a:r>
              <a:rPr lang="fi-FI" altLang="fi-FI" dirty="0">
                <a:cs typeface="Times New Roman" panose="02020603050405020304" pitchFamily="18" charset="0"/>
              </a:rPr>
              <a:t>selluloosaa, useat </a:t>
            </a:r>
            <a:r>
              <a:rPr lang="fi-FI" altLang="fi-FI" dirty="0" smtClean="0">
                <a:cs typeface="Times New Roman" panose="02020603050405020304" pitchFamily="18" charset="0"/>
              </a:rPr>
              <a:t>myös ligniiniä</a:t>
            </a:r>
          </a:p>
          <a:p>
            <a:pPr lvl="1"/>
            <a:r>
              <a:rPr lang="fi-FI" altLang="fi-FI" sz="2000" dirty="0" smtClean="0">
                <a:cs typeface="Times New Roman" panose="02020603050405020304" pitchFamily="18" charset="0"/>
              </a:rPr>
              <a:t>Ruskolahossa hajoaa ensisijassa </a:t>
            </a:r>
            <a:r>
              <a:rPr lang="fi-FI" altLang="fi-FI" sz="2000" dirty="0" err="1" smtClean="0">
                <a:cs typeface="Times New Roman" panose="02020603050405020304" pitchFamily="18" charset="0"/>
              </a:rPr>
              <a:t>hemiselluloosa</a:t>
            </a:r>
            <a:r>
              <a:rPr lang="fi-FI" altLang="fi-FI" sz="2000" dirty="0" smtClean="0">
                <a:cs typeface="Times New Roman" panose="02020603050405020304" pitchFamily="18" charset="0"/>
              </a:rPr>
              <a:t> ja selluloosa</a:t>
            </a:r>
          </a:p>
          <a:p>
            <a:pPr lvl="1"/>
            <a:r>
              <a:rPr lang="fi-FI" altLang="fi-FI" sz="2000" dirty="0" smtClean="0">
                <a:cs typeface="Times New Roman" panose="02020603050405020304" pitchFamily="18" charset="0"/>
              </a:rPr>
              <a:t>Valkolahossa hajoavat molemmat tai enemmän ligniini</a:t>
            </a:r>
            <a:endParaRPr lang="fi-FI" altLang="fi-FI" sz="2000" dirty="0">
              <a:cs typeface="Times New Roman" panose="02020603050405020304" pitchFamily="18" charset="0"/>
            </a:endParaRPr>
          </a:p>
        </p:txBody>
      </p:sp>
      <p:sp>
        <p:nvSpPr>
          <p:cNvPr id="4" name="Slide Number Placeholder 5"/>
          <p:cNvSpPr>
            <a:spLocks noGrp="1"/>
          </p:cNvSpPr>
          <p:nvPr>
            <p:ph type="sldNum" sz="quarter" idx="12"/>
          </p:nvPr>
        </p:nvSpPr>
        <p:spPr/>
        <p:txBody>
          <a:bodyPr/>
          <a:lstStyle/>
          <a:p>
            <a:fld id="{CC4B5847-1FA8-4EAB-8786-A0336426E059}" type="slidenum">
              <a:rPr lang="fi-FI" smtClean="0"/>
              <a:pPr/>
              <a:t>12</a:t>
            </a:fld>
            <a:endParaRPr lang="fi-FI" dirty="0"/>
          </a:p>
        </p:txBody>
      </p:sp>
    </p:spTree>
    <p:extLst>
      <p:ext uri="{BB962C8B-B14F-4D97-AF65-F5344CB8AC3E}">
        <p14:creationId xmlns:p14="http://schemas.microsoft.com/office/powerpoint/2010/main" val="903391687"/>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2800" dirty="0" smtClean="0"/>
              <a:t>Puun homehtumisen ja lahoamisen ekologia, typpiyhdisteet ravinteina</a:t>
            </a:r>
            <a:endParaRPr lang="fi-FI" sz="2800" dirty="0"/>
          </a:p>
        </p:txBody>
      </p:sp>
      <p:sp>
        <p:nvSpPr>
          <p:cNvPr id="3" name="Content Placeholder 2"/>
          <p:cNvSpPr>
            <a:spLocks noGrp="1"/>
          </p:cNvSpPr>
          <p:nvPr>
            <p:ph idx="1"/>
          </p:nvPr>
        </p:nvSpPr>
        <p:spPr/>
        <p:txBody>
          <a:bodyPr/>
          <a:lstStyle/>
          <a:p>
            <a:pPr marL="0" indent="0">
              <a:buNone/>
            </a:pPr>
            <a:r>
              <a:rPr lang="fi-FI" altLang="fi-FI" dirty="0" smtClean="0">
                <a:cs typeface="Times New Roman" panose="02020603050405020304" pitchFamily="18" charset="0"/>
              </a:rPr>
              <a:t>Typen tarve/saanti:</a:t>
            </a:r>
          </a:p>
          <a:p>
            <a:r>
              <a:rPr lang="fi-FI" altLang="fi-FI" dirty="0" smtClean="0">
                <a:cs typeface="Times New Roman" panose="02020603050405020304" pitchFamily="18" charset="0"/>
              </a:rPr>
              <a:t>Puumateriaalissa typpiyhdisteitä on suhteellisen vähän</a:t>
            </a:r>
          </a:p>
          <a:p>
            <a:pPr lvl="1"/>
            <a:r>
              <a:rPr lang="fi-FI" altLang="fi-FI" dirty="0">
                <a:cs typeface="Times New Roman" panose="02020603050405020304" pitchFamily="18" charset="0"/>
              </a:rPr>
              <a:t>t</a:t>
            </a:r>
            <a:r>
              <a:rPr lang="fi-FI" altLang="fi-FI" dirty="0" smtClean="0">
                <a:cs typeface="Times New Roman" panose="02020603050405020304" pitchFamily="18" charset="0"/>
              </a:rPr>
              <a:t>yppiyhdisteet sijaitsevat lähinnä elävissä soluissa sekä ydinsäteiden soluissa</a:t>
            </a:r>
          </a:p>
          <a:p>
            <a:pPr lvl="1"/>
            <a:endParaRPr lang="fi-FI" altLang="fi-FI" dirty="0" smtClean="0">
              <a:cs typeface="Times New Roman" panose="02020603050405020304" pitchFamily="18" charset="0"/>
            </a:endParaRPr>
          </a:p>
          <a:p>
            <a:r>
              <a:rPr lang="fi-FI" altLang="fi-FI" dirty="0" smtClean="0">
                <a:cs typeface="Times New Roman" panose="02020603050405020304" pitchFamily="18" charset="0"/>
              </a:rPr>
              <a:t>Puun soluseinät koostuvat pääasiassa hiilihydraateista</a:t>
            </a:r>
          </a:p>
          <a:p>
            <a:r>
              <a:rPr lang="fi-FI" altLang="fi-FI" dirty="0" smtClean="0">
                <a:cs typeface="Times New Roman" panose="02020603050405020304" pitchFamily="18" charset="0"/>
              </a:rPr>
              <a:t>Sienille kelpaa niin orgaaninen kuin epäorgaaninenkin typpi</a:t>
            </a:r>
          </a:p>
          <a:p>
            <a:r>
              <a:rPr lang="fi-FI" altLang="fi-FI" dirty="0" smtClean="0">
                <a:cs typeface="Times New Roman" panose="02020603050405020304" pitchFamily="18" charset="0"/>
              </a:rPr>
              <a:t>Puun lahottajasienet ovat sopeutuneet vähätyppiseen ympäristöön </a:t>
            </a:r>
            <a:endParaRPr lang="fi-FI" altLang="fi-FI" dirty="0" smtClean="0"/>
          </a:p>
          <a:p>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13</a:t>
            </a:fld>
            <a:endParaRPr lang="fi-FI" dirty="0"/>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fi-FI" altLang="fi-FI" sz="3200" dirty="0"/>
              <a:t>Puun homehtumisen </a:t>
            </a:r>
            <a:r>
              <a:rPr lang="fi-FI" altLang="fi-FI" sz="3200" dirty="0" smtClean="0"/>
              <a:t>ja lahoamisen ekologia</a:t>
            </a:r>
            <a:endParaRPr lang="fi-FI" altLang="fi-FI" sz="3200" dirty="0"/>
          </a:p>
        </p:txBody>
      </p:sp>
      <p:sp>
        <p:nvSpPr>
          <p:cNvPr id="9219" name="Rectangle 3"/>
          <p:cNvSpPr>
            <a:spLocks noGrp="1" noChangeArrowheads="1"/>
          </p:cNvSpPr>
          <p:nvPr>
            <p:ph idx="1"/>
          </p:nvPr>
        </p:nvSpPr>
        <p:spPr/>
        <p:txBody>
          <a:bodyPr>
            <a:normAutofit/>
          </a:bodyPr>
          <a:lstStyle/>
          <a:p>
            <a:pPr marL="0" indent="0">
              <a:buNone/>
            </a:pPr>
            <a:r>
              <a:rPr lang="fi-FI" altLang="fi-FI" sz="2200" dirty="0">
                <a:cs typeface="Times New Roman" panose="02020603050405020304" pitchFamily="18" charset="0"/>
              </a:rPr>
              <a:t>Sienten kasvun estäjät ja edistäjät</a:t>
            </a:r>
          </a:p>
          <a:p>
            <a:r>
              <a:rPr lang="fi-FI" altLang="fi-FI" dirty="0">
                <a:cs typeface="Times New Roman" panose="02020603050405020304" pitchFamily="18" charset="0"/>
              </a:rPr>
              <a:t>K</a:t>
            </a:r>
            <a:r>
              <a:rPr lang="fi-FI" altLang="fi-FI" dirty="0" smtClean="0">
                <a:cs typeface="Times New Roman" panose="02020603050405020304" pitchFamily="18" charset="0"/>
              </a:rPr>
              <a:t>asvien </a:t>
            </a:r>
            <a:r>
              <a:rPr lang="fi-FI" altLang="fi-FI" dirty="0">
                <a:cs typeface="Times New Roman" panose="02020603050405020304" pitchFamily="18" charset="0"/>
              </a:rPr>
              <a:t>soluissa on sienten kasvua estäviä aineita, erityisen paljon puuvartisissa kasveissa (esim. </a:t>
            </a:r>
            <a:r>
              <a:rPr lang="fi-FI" altLang="fi-FI" dirty="0" err="1">
                <a:cs typeface="Times New Roman" panose="02020603050405020304" pitchFamily="18" charset="0"/>
              </a:rPr>
              <a:t>polyfenolit</a:t>
            </a:r>
            <a:r>
              <a:rPr lang="fi-FI" altLang="fi-FI" dirty="0">
                <a:cs typeface="Times New Roman" panose="02020603050405020304" pitchFamily="18" charset="0"/>
              </a:rPr>
              <a:t>, fenolihapot, </a:t>
            </a:r>
            <a:r>
              <a:rPr lang="fi-FI" altLang="fi-FI" dirty="0" err="1">
                <a:cs typeface="Times New Roman" panose="02020603050405020304" pitchFamily="18" charset="0"/>
              </a:rPr>
              <a:t>kinonit</a:t>
            </a:r>
            <a:r>
              <a:rPr lang="fi-FI" altLang="fi-FI" dirty="0">
                <a:cs typeface="Times New Roman" panose="02020603050405020304" pitchFamily="18" charset="0"/>
              </a:rPr>
              <a:t>, </a:t>
            </a:r>
            <a:r>
              <a:rPr lang="fi-FI" altLang="fi-FI" dirty="0" err="1">
                <a:cs typeface="Times New Roman" panose="02020603050405020304" pitchFamily="18" charset="0"/>
              </a:rPr>
              <a:t>flavonoidit</a:t>
            </a:r>
            <a:r>
              <a:rPr lang="fi-FI" altLang="fi-FI" dirty="0">
                <a:cs typeface="Times New Roman" panose="02020603050405020304" pitchFamily="18" charset="0"/>
              </a:rPr>
              <a:t> ja aldehydit</a:t>
            </a:r>
            <a:r>
              <a:rPr lang="fi-FI" altLang="fi-FI" dirty="0" smtClean="0">
                <a:cs typeface="Times New Roman" panose="02020603050405020304" pitchFamily="18" charset="0"/>
              </a:rPr>
              <a:t>)</a:t>
            </a:r>
          </a:p>
          <a:p>
            <a:endParaRPr lang="fi-FI" altLang="fi-FI" dirty="0">
              <a:cs typeface="Times New Roman" panose="02020603050405020304" pitchFamily="18" charset="0"/>
            </a:endParaRPr>
          </a:p>
          <a:p>
            <a:r>
              <a:rPr lang="fi-FI" altLang="fi-FI" dirty="0">
                <a:cs typeface="Times New Roman" panose="02020603050405020304" pitchFamily="18" charset="0"/>
              </a:rPr>
              <a:t>E</a:t>
            </a:r>
            <a:r>
              <a:rPr lang="fi-FI" altLang="fi-FI" dirty="0" smtClean="0">
                <a:cs typeface="Times New Roman" panose="02020603050405020304" pitchFamily="18" charset="0"/>
              </a:rPr>
              <a:t>stovaikutus </a:t>
            </a:r>
            <a:r>
              <a:rPr lang="fi-FI" altLang="fi-FI" dirty="0">
                <a:cs typeface="Times New Roman" panose="02020603050405020304" pitchFamily="18" charset="0"/>
              </a:rPr>
              <a:t>perustuu mm. soluhengitykseen tarvittavien entsyymien toiminnan estämiseen</a:t>
            </a:r>
          </a:p>
          <a:p>
            <a:r>
              <a:rPr lang="fi-FI" altLang="fi-FI" dirty="0">
                <a:cs typeface="Times New Roman" panose="02020603050405020304" pitchFamily="18" charset="0"/>
              </a:rPr>
              <a:t>S</a:t>
            </a:r>
            <a:r>
              <a:rPr lang="fi-FI" altLang="fi-FI" dirty="0" smtClean="0">
                <a:cs typeface="Times New Roman" panose="02020603050405020304" pitchFamily="18" charset="0"/>
              </a:rPr>
              <a:t>amat </a:t>
            </a:r>
            <a:r>
              <a:rPr lang="fi-FI" altLang="fi-FI" dirty="0">
                <a:cs typeface="Times New Roman" panose="02020603050405020304" pitchFamily="18" charset="0"/>
              </a:rPr>
              <a:t>aineet voivat edistää mm. joidenkin </a:t>
            </a:r>
            <a:r>
              <a:rPr lang="fi-FI" altLang="fi-FI" dirty="0" err="1" smtClean="0">
                <a:cs typeface="Times New Roman" panose="02020603050405020304" pitchFamily="18" charset="0"/>
              </a:rPr>
              <a:t>basidiomykeetti-sienten</a:t>
            </a:r>
            <a:r>
              <a:rPr lang="fi-FI" altLang="fi-FI" dirty="0" smtClean="0">
                <a:cs typeface="Times New Roman" panose="02020603050405020304" pitchFamily="18" charset="0"/>
              </a:rPr>
              <a:t> suhteellista kasvua (elävien puiden lahottajasienet)</a:t>
            </a:r>
          </a:p>
          <a:p>
            <a:r>
              <a:rPr lang="fi-FI" altLang="fi-FI" dirty="0" smtClean="0">
                <a:cs typeface="Times New Roman" panose="02020603050405020304" pitchFamily="18" charset="0"/>
              </a:rPr>
              <a:t>Yleensä nämä aineet heikentävät myös lahon kehittymistä</a:t>
            </a:r>
            <a:endParaRPr lang="fi-FI" altLang="fi-FI" dirty="0">
              <a:cs typeface="Times New Roman" panose="02020603050405020304" pitchFamily="18" charset="0"/>
            </a:endParaRPr>
          </a:p>
          <a:p>
            <a:pPr>
              <a:buFont typeface="Wingdings" panose="05000000000000000000" pitchFamily="2" charset="2"/>
              <a:buNone/>
            </a:pPr>
            <a:endParaRPr lang="fi-FI" alt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14</a:t>
            </a:fld>
            <a:endParaRPr lang="fi-FI" dirty="0"/>
          </a:p>
        </p:txBody>
      </p:sp>
    </p:spTree>
    <p:extLst>
      <p:ext uri="{BB962C8B-B14F-4D97-AF65-F5344CB8AC3E}">
        <p14:creationId xmlns:p14="http://schemas.microsoft.com/office/powerpoint/2010/main" val="1425979053"/>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fi-FI" altLang="fi-FI" sz="2800" dirty="0"/>
              <a:t>Puun homehtumisen </a:t>
            </a:r>
            <a:r>
              <a:rPr lang="fi-FI" altLang="fi-FI" sz="2800" dirty="0" smtClean="0"/>
              <a:t>ja lahoamisen ekologia</a:t>
            </a:r>
            <a:endParaRPr lang="fi-FI" altLang="fi-FI" sz="2800" dirty="0"/>
          </a:p>
        </p:txBody>
      </p:sp>
      <p:sp>
        <p:nvSpPr>
          <p:cNvPr id="10243" name="Rectangle 3"/>
          <p:cNvSpPr>
            <a:spLocks noGrp="1" noChangeArrowheads="1"/>
          </p:cNvSpPr>
          <p:nvPr>
            <p:ph idx="1"/>
          </p:nvPr>
        </p:nvSpPr>
        <p:spPr/>
        <p:txBody>
          <a:bodyPr>
            <a:normAutofit/>
          </a:bodyPr>
          <a:lstStyle/>
          <a:p>
            <a:pPr>
              <a:lnSpc>
                <a:spcPct val="90000"/>
              </a:lnSpc>
              <a:buFont typeface="Wingdings" panose="05000000000000000000" pitchFamily="2" charset="2"/>
              <a:buNone/>
            </a:pPr>
            <a:r>
              <a:rPr lang="fi-FI" altLang="fi-FI" dirty="0" smtClean="0">
                <a:cs typeface="Times New Roman" panose="02020603050405020304" pitchFamily="18" charset="0"/>
              </a:rPr>
              <a:t>Fysikaaliset tekijät:</a:t>
            </a:r>
            <a:endParaRPr lang="fi-FI" altLang="fi-FI" dirty="0">
              <a:cs typeface="Times New Roman" panose="02020603050405020304" pitchFamily="18" charset="0"/>
            </a:endParaRPr>
          </a:p>
          <a:p>
            <a:pPr marL="457200" indent="-457200">
              <a:lnSpc>
                <a:spcPct val="90000"/>
              </a:lnSpc>
              <a:buFont typeface="+mj-lt"/>
              <a:buAutoNum type="arabicPeriod"/>
            </a:pPr>
            <a:r>
              <a:rPr lang="fi-FI" altLang="fi-FI" dirty="0">
                <a:cs typeface="Times New Roman" panose="02020603050405020304" pitchFamily="18" charset="0"/>
              </a:rPr>
              <a:t>L</a:t>
            </a:r>
            <a:r>
              <a:rPr lang="fi-FI" altLang="fi-FI" dirty="0" smtClean="0">
                <a:cs typeface="Times New Roman" panose="02020603050405020304" pitchFamily="18" charset="0"/>
              </a:rPr>
              <a:t>ämpötila</a:t>
            </a:r>
            <a:endParaRPr lang="fi-FI" altLang="fi-FI" dirty="0">
              <a:cs typeface="Times New Roman" panose="02020603050405020304" pitchFamily="18" charset="0"/>
            </a:endParaRPr>
          </a:p>
          <a:p>
            <a:pPr lvl="1">
              <a:lnSpc>
                <a:spcPct val="90000"/>
              </a:lnSpc>
            </a:pPr>
            <a:r>
              <a:rPr lang="fi-FI" altLang="fi-FI" sz="1900" dirty="0" smtClean="0">
                <a:cs typeface="Times New Roman" panose="02020603050405020304" pitchFamily="18" charset="0"/>
              </a:rPr>
              <a:t>valtaosa </a:t>
            </a:r>
            <a:r>
              <a:rPr lang="fi-FI" altLang="fi-FI" sz="1900" dirty="0">
                <a:cs typeface="Times New Roman" panose="02020603050405020304" pitchFamily="18" charset="0"/>
              </a:rPr>
              <a:t>5-35 </a:t>
            </a:r>
            <a:r>
              <a:rPr lang="fi-FI" altLang="fi-FI" sz="1900" baseline="30000" dirty="0" err="1">
                <a:cs typeface="Times New Roman" panose="02020603050405020304" pitchFamily="18" charset="0"/>
              </a:rPr>
              <a:t>o</a:t>
            </a:r>
            <a:r>
              <a:rPr lang="fi-FI" altLang="fi-FI" sz="1900" dirty="0" err="1">
                <a:cs typeface="Times New Roman" panose="02020603050405020304" pitchFamily="18" charset="0"/>
              </a:rPr>
              <a:t>C</a:t>
            </a:r>
            <a:r>
              <a:rPr lang="fi-FI" altLang="fi-FI" sz="1900" dirty="0">
                <a:cs typeface="Times New Roman" panose="02020603050405020304" pitchFamily="18" charset="0"/>
              </a:rPr>
              <a:t> eli </a:t>
            </a:r>
            <a:r>
              <a:rPr lang="fi-FI" altLang="fi-FI" sz="1900" dirty="0" err="1">
                <a:cs typeface="Times New Roman" panose="02020603050405020304" pitchFamily="18" charset="0"/>
              </a:rPr>
              <a:t>mesofiilejä</a:t>
            </a:r>
            <a:r>
              <a:rPr lang="fi-FI" altLang="fi-FI" sz="1900" dirty="0">
                <a:cs typeface="Times New Roman" panose="02020603050405020304" pitchFamily="18" charset="0"/>
              </a:rPr>
              <a:t>, kasvuoptimi 20-25 </a:t>
            </a:r>
            <a:r>
              <a:rPr lang="fi-FI" altLang="fi-FI" sz="1900" baseline="30000" dirty="0" err="1">
                <a:cs typeface="Times New Roman" panose="02020603050405020304" pitchFamily="18" charset="0"/>
              </a:rPr>
              <a:t>o</a:t>
            </a:r>
            <a:r>
              <a:rPr lang="fi-FI" altLang="fi-FI" sz="1900" dirty="0" err="1">
                <a:cs typeface="Times New Roman" panose="02020603050405020304" pitchFamily="18" charset="0"/>
              </a:rPr>
              <a:t>C</a:t>
            </a:r>
            <a:endParaRPr lang="fi-FI" altLang="fi-FI" sz="1900" dirty="0">
              <a:cs typeface="Times New Roman" panose="02020603050405020304" pitchFamily="18" charset="0"/>
            </a:endParaRPr>
          </a:p>
          <a:p>
            <a:pPr lvl="1">
              <a:lnSpc>
                <a:spcPct val="90000"/>
              </a:lnSpc>
            </a:pPr>
            <a:r>
              <a:rPr lang="fi-FI" altLang="fi-FI" sz="1900" dirty="0">
                <a:cs typeface="Times New Roman" panose="02020603050405020304" pitchFamily="18" charset="0"/>
              </a:rPr>
              <a:t>kasvu on mahdollista myös äärialueilla esim. </a:t>
            </a:r>
            <a:r>
              <a:rPr lang="fi-FI" altLang="fi-FI" sz="1900" dirty="0" smtClean="0">
                <a:cs typeface="Times New Roman" panose="02020603050405020304" pitchFamily="18" charset="0"/>
              </a:rPr>
              <a:t>kilpailutilanteissa</a:t>
            </a:r>
            <a:endParaRPr lang="fi-FI" altLang="fi-FI" sz="1900" dirty="0">
              <a:cs typeface="Times New Roman" panose="02020603050405020304" pitchFamily="18" charset="0"/>
            </a:endParaRPr>
          </a:p>
          <a:p>
            <a:pPr marL="457200" indent="-457200">
              <a:lnSpc>
                <a:spcPct val="90000"/>
              </a:lnSpc>
              <a:buFont typeface="+mj-lt"/>
              <a:buAutoNum type="arabicPeriod"/>
            </a:pPr>
            <a:r>
              <a:rPr lang="fi-FI" altLang="fi-FI" dirty="0">
                <a:cs typeface="Times New Roman" panose="02020603050405020304" pitchFamily="18" charset="0"/>
              </a:rPr>
              <a:t>H</a:t>
            </a:r>
            <a:r>
              <a:rPr lang="fi-FI" altLang="fi-FI" dirty="0" smtClean="0">
                <a:cs typeface="Times New Roman" panose="02020603050405020304" pitchFamily="18" charset="0"/>
              </a:rPr>
              <a:t>appi</a:t>
            </a:r>
            <a:endParaRPr lang="fi-FI" altLang="fi-FI" dirty="0">
              <a:cs typeface="Times New Roman" panose="02020603050405020304" pitchFamily="18" charset="0"/>
            </a:endParaRPr>
          </a:p>
          <a:p>
            <a:pPr lvl="1">
              <a:lnSpc>
                <a:spcPct val="90000"/>
              </a:lnSpc>
            </a:pPr>
            <a:r>
              <a:rPr lang="fi-FI" altLang="fi-FI" dirty="0">
                <a:cs typeface="Times New Roman" panose="02020603050405020304" pitchFamily="18" charset="0"/>
              </a:rPr>
              <a:t>vaikka sienet tarvitsevat happea kasvaakseen, jotkin sienet voivat kasvaa myös lähes hapettomissa oloissa (esim. </a:t>
            </a:r>
            <a:r>
              <a:rPr lang="fi-FI" altLang="fi-FI" i="1" dirty="0" err="1" smtClean="0">
                <a:cs typeface="Times New Roman" panose="02020603050405020304" pitchFamily="18" charset="0"/>
              </a:rPr>
              <a:t>Fusarium</a:t>
            </a:r>
            <a:r>
              <a:rPr lang="fi-FI" altLang="fi-FI" i="1" dirty="0" smtClean="0">
                <a:cs typeface="Times New Roman" panose="02020603050405020304" pitchFamily="18" charset="0"/>
              </a:rPr>
              <a:t>, </a:t>
            </a:r>
            <a:r>
              <a:rPr lang="fi-FI" altLang="fi-FI" i="1" dirty="0" err="1" smtClean="0">
                <a:cs typeface="Times New Roman" panose="02020603050405020304" pitchFamily="18" charset="0"/>
              </a:rPr>
              <a:t>Trichoderma</a:t>
            </a:r>
            <a:r>
              <a:rPr lang="fi-FI" altLang="fi-FI" i="1" dirty="0">
                <a:cs typeface="Times New Roman" panose="02020603050405020304" pitchFamily="18" charset="0"/>
              </a:rPr>
              <a:t>, </a:t>
            </a:r>
            <a:r>
              <a:rPr lang="fi-FI" altLang="fi-FI" i="1" dirty="0" err="1">
                <a:cs typeface="Times New Roman" panose="02020603050405020304" pitchFamily="18" charset="0"/>
              </a:rPr>
              <a:t>Penicillium</a:t>
            </a:r>
            <a:r>
              <a:rPr lang="fi-FI" altLang="fi-FI" dirty="0">
                <a:cs typeface="Times New Roman" panose="02020603050405020304" pitchFamily="18" charset="0"/>
              </a:rPr>
              <a:t> ja </a:t>
            </a:r>
            <a:r>
              <a:rPr lang="fi-FI" altLang="fi-FI" i="1" dirty="0" err="1">
                <a:cs typeface="Times New Roman" panose="02020603050405020304" pitchFamily="18" charset="0"/>
              </a:rPr>
              <a:t>Mucor</a:t>
            </a:r>
            <a:r>
              <a:rPr lang="fi-FI" altLang="fi-FI" dirty="0" smtClean="0">
                <a:cs typeface="Times New Roman" panose="02020603050405020304" pitchFamily="18" charset="0"/>
              </a:rPr>
              <a:t>)</a:t>
            </a:r>
            <a:endParaRPr lang="fi-FI" altLang="fi-FI" dirty="0">
              <a:cs typeface="Times New Roman" panose="02020603050405020304" pitchFamily="18" charset="0"/>
            </a:endParaRPr>
          </a:p>
          <a:p>
            <a:pPr marL="457200" indent="-457200">
              <a:lnSpc>
                <a:spcPct val="90000"/>
              </a:lnSpc>
              <a:buFont typeface="+mj-lt"/>
              <a:buAutoNum type="arabicPeriod"/>
            </a:pPr>
            <a:r>
              <a:rPr lang="fi-FI" altLang="fi-FI" dirty="0" smtClean="0">
                <a:cs typeface="Times New Roman" panose="02020603050405020304" pitchFamily="18" charset="0"/>
              </a:rPr>
              <a:t>Happamuus</a:t>
            </a:r>
          </a:p>
          <a:p>
            <a:pPr lvl="1">
              <a:lnSpc>
                <a:spcPct val="90000"/>
              </a:lnSpc>
            </a:pPr>
            <a:r>
              <a:rPr lang="fi-FI" altLang="fi-FI" sz="1900" dirty="0">
                <a:cs typeface="Times New Roman" panose="02020603050405020304" pitchFamily="18" charset="0"/>
              </a:rPr>
              <a:t>u</a:t>
            </a:r>
            <a:r>
              <a:rPr lang="fi-FI" altLang="fi-FI" sz="1900" dirty="0" smtClean="0">
                <a:cs typeface="Times New Roman" panose="02020603050405020304" pitchFamily="18" charset="0"/>
              </a:rPr>
              <a:t>seimmat sienet viihtyvät lievästi happamissa oloissa</a:t>
            </a:r>
          </a:p>
          <a:p>
            <a:pPr marL="457200" indent="-457200">
              <a:lnSpc>
                <a:spcPct val="90000"/>
              </a:lnSpc>
              <a:buFont typeface="+mj-lt"/>
              <a:buAutoNum type="arabicPeriod"/>
            </a:pPr>
            <a:r>
              <a:rPr lang="fi-FI" altLang="fi-FI" dirty="0" smtClean="0">
                <a:cs typeface="Times New Roman" panose="02020603050405020304" pitchFamily="18" charset="0"/>
              </a:rPr>
              <a:t>Vesiaktiivisuus (</a:t>
            </a:r>
            <a:r>
              <a:rPr lang="fi-FI" altLang="fi-FI" dirty="0" err="1" smtClean="0">
                <a:cs typeface="Times New Roman" panose="02020603050405020304" pitchFamily="18" charset="0"/>
              </a:rPr>
              <a:t>a</a:t>
            </a:r>
            <a:r>
              <a:rPr lang="fi-FI" altLang="fi-FI" baseline="-25000" dirty="0" err="1" smtClean="0">
                <a:cs typeface="Times New Roman" panose="02020603050405020304" pitchFamily="18" charset="0"/>
              </a:rPr>
              <a:t>w</a:t>
            </a:r>
            <a:r>
              <a:rPr lang="fi-FI" altLang="fi-FI" dirty="0" smtClean="0">
                <a:cs typeface="Times New Roman" panose="02020603050405020304" pitchFamily="18" charset="0"/>
              </a:rPr>
              <a:t>)</a:t>
            </a:r>
            <a:endParaRPr lang="fi-FI" altLang="fi-FI" dirty="0">
              <a:cs typeface="Times New Roman" panose="02020603050405020304" pitchFamily="18" charset="0"/>
            </a:endParaRPr>
          </a:p>
          <a:p>
            <a:pPr lvl="1">
              <a:lnSpc>
                <a:spcPct val="90000"/>
              </a:lnSpc>
            </a:pPr>
            <a:r>
              <a:rPr lang="fi-FI" altLang="fi-FI" sz="1900" dirty="0" smtClean="0">
                <a:cs typeface="Times New Roman" panose="02020603050405020304" pitchFamily="18" charset="0"/>
              </a:rPr>
              <a:t>tarkoittaa eliöiden käytettävissä olevaa vettä (RH 100 % ~ 1.0)</a:t>
            </a:r>
            <a:endParaRPr lang="fi-FI" altLang="fi-FI" sz="1900" dirty="0">
              <a:cs typeface="Times New Roman" panose="02020603050405020304" pitchFamily="18" charset="0"/>
            </a:endParaRPr>
          </a:p>
          <a:p>
            <a:pPr>
              <a:lnSpc>
                <a:spcPct val="90000"/>
              </a:lnSpc>
            </a:pPr>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15</a:t>
            </a:fld>
            <a:endParaRPr lang="fi-FI" dirty="0"/>
          </a:p>
        </p:txBody>
      </p:sp>
    </p:spTree>
    <p:extLst>
      <p:ext uri="{BB962C8B-B14F-4D97-AF65-F5344CB8AC3E}">
        <p14:creationId xmlns:p14="http://schemas.microsoft.com/office/powerpoint/2010/main" val="4283623055"/>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11267" name="Rectangle 3"/>
          <p:cNvSpPr>
            <a:spLocks noGrp="1" noChangeArrowheads="1"/>
          </p:cNvSpPr>
          <p:nvPr>
            <p:ph idx="1"/>
          </p:nvPr>
        </p:nvSpPr>
        <p:spPr/>
        <p:txBody>
          <a:bodyPr>
            <a:normAutofit/>
          </a:bodyPr>
          <a:lstStyle/>
          <a:p>
            <a:pPr>
              <a:buFont typeface="Wingdings" panose="05000000000000000000" pitchFamily="2" charset="2"/>
              <a:buNone/>
            </a:pPr>
            <a:r>
              <a:rPr lang="fi-FI" altLang="fi-FI" dirty="0">
                <a:cs typeface="Times New Roman" panose="02020603050405020304" pitchFamily="18" charset="0"/>
              </a:rPr>
              <a:t>Lajien väliset </a:t>
            </a:r>
            <a:r>
              <a:rPr lang="fi-FI" altLang="fi-FI" dirty="0" smtClean="0">
                <a:cs typeface="Times New Roman" panose="02020603050405020304" pitchFamily="18" charset="0"/>
              </a:rPr>
              <a:t>vuorovaikutukset</a:t>
            </a:r>
            <a:endParaRPr lang="fi-FI" altLang="fi-FI" dirty="0">
              <a:cs typeface="Times New Roman" panose="02020603050405020304" pitchFamily="18" charset="0"/>
            </a:endParaRPr>
          </a:p>
          <a:p>
            <a:pPr marL="457200" indent="-457200">
              <a:buFont typeface="+mj-lt"/>
              <a:buAutoNum type="arabicPeriod"/>
            </a:pPr>
            <a:r>
              <a:rPr lang="fi-FI" altLang="fi-FI" dirty="0" smtClean="0">
                <a:cs typeface="Times New Roman" panose="02020603050405020304" pitchFamily="18" charset="0"/>
              </a:rPr>
              <a:t>Sienet hyödyttävät toisiaan (symbioosi, kommensalisimi)</a:t>
            </a:r>
            <a:endParaRPr lang="fi-FI" altLang="fi-FI" dirty="0">
              <a:cs typeface="Times New Roman" panose="02020603050405020304" pitchFamily="18" charset="0"/>
            </a:endParaRPr>
          </a:p>
          <a:p>
            <a:pPr marL="457200" indent="-457200">
              <a:buFont typeface="+mj-lt"/>
              <a:buAutoNum type="arabicPeriod"/>
            </a:pPr>
            <a:r>
              <a:rPr lang="fi-FI" altLang="fi-FI" dirty="0" smtClean="0">
                <a:cs typeface="Times New Roman" panose="02020603050405020304" pitchFamily="18" charset="0"/>
              </a:rPr>
              <a:t>Sienet </a:t>
            </a:r>
            <a:r>
              <a:rPr lang="fi-FI" altLang="fi-FI" dirty="0">
                <a:cs typeface="Times New Roman" panose="02020603050405020304" pitchFamily="18" charset="0"/>
              </a:rPr>
              <a:t>sietävät toisiaan (toleranssi)</a:t>
            </a:r>
          </a:p>
          <a:p>
            <a:pPr marL="457200" indent="-457200">
              <a:buFont typeface="+mj-lt"/>
              <a:buAutoNum type="arabicPeriod"/>
            </a:pPr>
            <a:r>
              <a:rPr lang="fi-FI" altLang="fi-FI" dirty="0" smtClean="0">
                <a:cs typeface="Times New Roman" panose="02020603050405020304" pitchFamily="18" charset="0"/>
              </a:rPr>
              <a:t>Sienet </a:t>
            </a:r>
            <a:r>
              <a:rPr lang="fi-FI" altLang="fi-FI" dirty="0">
                <a:cs typeface="Times New Roman" panose="02020603050405020304" pitchFamily="18" charset="0"/>
              </a:rPr>
              <a:t>pyrkivät häiritsemään toistensa kasvua (intoleranssi)</a:t>
            </a:r>
          </a:p>
          <a:p>
            <a:pPr marL="457200" indent="-457200">
              <a:buFont typeface="+mj-lt"/>
              <a:buAutoNum type="arabicPeriod"/>
            </a:pPr>
            <a:r>
              <a:rPr lang="fi-FI" altLang="fi-FI" dirty="0" smtClean="0">
                <a:cs typeface="Times New Roman" panose="02020603050405020304" pitchFamily="18" charset="0"/>
              </a:rPr>
              <a:t>Sienet </a:t>
            </a:r>
            <a:r>
              <a:rPr lang="fi-FI" altLang="fi-FI" dirty="0">
                <a:cs typeface="Times New Roman" panose="02020603050405020304" pitchFamily="18" charset="0"/>
              </a:rPr>
              <a:t>pyrkivät tuhoamaan toisensa (aggressiivinen kilpailu</a:t>
            </a:r>
            <a:r>
              <a:rPr lang="fi-FI" altLang="fi-FI" dirty="0" smtClean="0">
                <a:cs typeface="Times New Roman" panose="02020603050405020304" pitchFamily="18" charset="0"/>
              </a:rPr>
              <a:t>)</a:t>
            </a:r>
          </a:p>
          <a:p>
            <a:pPr marL="457200" indent="-457200">
              <a:buFont typeface="+mj-lt"/>
              <a:buAutoNum type="arabicPeriod"/>
            </a:pPr>
            <a:r>
              <a:rPr lang="fi-FI" altLang="fi-FI" dirty="0" smtClean="0">
                <a:cs typeface="Times New Roman" panose="02020603050405020304" pitchFamily="18" charset="0"/>
              </a:rPr>
              <a:t>Sienet käyttävät mikrobeja ja toisia sieniä ravintonaan</a:t>
            </a:r>
          </a:p>
          <a:p>
            <a:pPr>
              <a:buFont typeface="Wingdings" panose="05000000000000000000" pitchFamily="2" charset="2"/>
              <a:buNone/>
            </a:pPr>
            <a:endParaRPr lang="fi-FI" altLang="fi-FI" dirty="0" smtClean="0">
              <a:cs typeface="Times New Roman" panose="02020603050405020304" pitchFamily="18" charset="0"/>
            </a:endParaRPr>
          </a:p>
          <a:p>
            <a:pPr>
              <a:buFont typeface="Wingdings" panose="05000000000000000000" pitchFamily="2" charset="2"/>
              <a:buNone/>
            </a:pPr>
            <a:r>
              <a:rPr lang="fi-FI" altLang="fi-FI" dirty="0" smtClean="0">
                <a:cs typeface="Times New Roman" panose="02020603050405020304" pitchFamily="18" charset="0"/>
              </a:rPr>
              <a:t>	Esim. herkkusienen kasvatus: kompostin annetaan hajota ensin homesienten ja mikrobien vaikutuksesta, sitten herkkusieni syö homesienet ja mikrobit (on ”peto”)</a:t>
            </a:r>
            <a:endParaRPr lang="fi-FI" altLang="fi-FI" dirty="0">
              <a:cs typeface="Times New Roman" panose="02020603050405020304" pitchFamily="18" charset="0"/>
            </a:endParaRPr>
          </a:p>
          <a:p>
            <a:pPr>
              <a:buFont typeface="Wingdings" panose="05000000000000000000" pitchFamily="2" charset="2"/>
              <a:buNone/>
            </a:pPr>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16</a:t>
            </a:fld>
            <a:endParaRPr lang="fi-FI" dirty="0"/>
          </a:p>
        </p:txBody>
      </p:sp>
    </p:spTree>
    <p:extLst>
      <p:ext uri="{BB962C8B-B14F-4D97-AF65-F5344CB8AC3E}">
        <p14:creationId xmlns:p14="http://schemas.microsoft.com/office/powerpoint/2010/main" val="1862122430"/>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12291" name="Rectangle 3"/>
          <p:cNvSpPr>
            <a:spLocks noGrp="1" noChangeArrowheads="1"/>
          </p:cNvSpPr>
          <p:nvPr>
            <p:ph idx="1"/>
          </p:nvPr>
        </p:nvSpPr>
        <p:spPr/>
        <p:txBody>
          <a:bodyPr/>
          <a:lstStyle/>
          <a:p>
            <a:pPr>
              <a:lnSpc>
                <a:spcPct val="90000"/>
              </a:lnSpc>
              <a:buFont typeface="Wingdings" panose="05000000000000000000" pitchFamily="2" charset="2"/>
              <a:buNone/>
            </a:pPr>
            <a:r>
              <a:rPr lang="fi-FI" altLang="fi-FI" b="1" dirty="0" smtClean="0">
                <a:cs typeface="Times New Roman" panose="02020603050405020304" pitchFamily="18" charset="0"/>
              </a:rPr>
              <a:t>Sukkessiot</a:t>
            </a:r>
            <a:r>
              <a:rPr lang="fi-FI" altLang="fi-FI" dirty="0" smtClean="0">
                <a:cs typeface="Times New Roman" panose="02020603050405020304" pitchFamily="18" charset="0"/>
              </a:rPr>
              <a:t> </a:t>
            </a:r>
            <a:r>
              <a:rPr lang="fi-FI" altLang="fi-FI" dirty="0">
                <a:cs typeface="Times New Roman" panose="02020603050405020304" pitchFamily="18" charset="0"/>
              </a:rPr>
              <a:t>= sienilajiston muutokset ajan funktiona</a:t>
            </a:r>
          </a:p>
          <a:p>
            <a:pPr>
              <a:lnSpc>
                <a:spcPct val="90000"/>
              </a:lnSpc>
              <a:buFont typeface="Wingdings" panose="05000000000000000000" pitchFamily="2" charset="2"/>
              <a:buNone/>
            </a:pPr>
            <a:r>
              <a:rPr lang="fi-FI" altLang="fi-FI" dirty="0">
                <a:cs typeface="Times New Roman" panose="02020603050405020304" pitchFamily="18" charset="0"/>
              </a:rPr>
              <a:t> </a:t>
            </a:r>
          </a:p>
          <a:p>
            <a:pPr>
              <a:lnSpc>
                <a:spcPct val="90000"/>
              </a:lnSpc>
            </a:pPr>
            <a:r>
              <a:rPr lang="fi-FI" altLang="fi-FI" dirty="0">
                <a:cs typeface="Times New Roman" panose="02020603050405020304" pitchFamily="18" charset="0"/>
              </a:rPr>
              <a:t>S</a:t>
            </a:r>
            <a:r>
              <a:rPr lang="fi-FI" altLang="fi-FI" dirty="0" smtClean="0">
                <a:cs typeface="Times New Roman" panose="02020603050405020304" pitchFamily="18" charset="0"/>
              </a:rPr>
              <a:t>ienilajisto </a:t>
            </a:r>
            <a:r>
              <a:rPr lang="fi-FI" altLang="fi-FI" dirty="0">
                <a:cs typeface="Times New Roman" panose="02020603050405020304" pitchFamily="18" charset="0"/>
              </a:rPr>
              <a:t>muuttuu sekä määrällisesti että </a:t>
            </a:r>
            <a:r>
              <a:rPr lang="fi-FI" altLang="fi-FI" dirty="0" smtClean="0">
                <a:cs typeface="Times New Roman" panose="02020603050405020304" pitchFamily="18" charset="0"/>
              </a:rPr>
              <a:t>laadullisesti</a:t>
            </a:r>
          </a:p>
          <a:p>
            <a:pPr>
              <a:lnSpc>
                <a:spcPct val="90000"/>
              </a:lnSpc>
            </a:pPr>
            <a:r>
              <a:rPr lang="fi-FI" altLang="fi-FI" dirty="0">
                <a:cs typeface="Times New Roman" panose="02020603050405020304" pitchFamily="18" charset="0"/>
              </a:rPr>
              <a:t>S</a:t>
            </a:r>
            <a:r>
              <a:rPr lang="fi-FI" altLang="fi-FI" dirty="0" smtClean="0">
                <a:cs typeface="Times New Roman" panose="02020603050405020304" pitchFamily="18" charset="0"/>
              </a:rPr>
              <a:t>ienikasvun alussa lajisto on monipuolisin</a:t>
            </a:r>
          </a:p>
          <a:p>
            <a:pPr>
              <a:lnSpc>
                <a:spcPct val="90000"/>
              </a:lnSpc>
            </a:pPr>
            <a:r>
              <a:rPr lang="fi-FI" altLang="fi-FI" dirty="0">
                <a:cs typeface="Times New Roman" panose="02020603050405020304" pitchFamily="18" charset="0"/>
              </a:rPr>
              <a:t>S</a:t>
            </a:r>
            <a:r>
              <a:rPr lang="fi-FI" altLang="fi-FI" dirty="0" smtClean="0">
                <a:cs typeface="Times New Roman" panose="02020603050405020304" pitchFamily="18" charset="0"/>
              </a:rPr>
              <a:t>ukkession </a:t>
            </a:r>
            <a:r>
              <a:rPr lang="fi-FI" altLang="fi-FI" dirty="0">
                <a:cs typeface="Times New Roman" panose="02020603050405020304" pitchFamily="18" charset="0"/>
              </a:rPr>
              <a:t>edetessä 1-2 materiaalille tyypillistä </a:t>
            </a:r>
            <a:r>
              <a:rPr lang="fi-FI" altLang="fi-FI" dirty="0" smtClean="0">
                <a:cs typeface="Times New Roman" panose="02020603050405020304" pitchFamily="18" charset="0"/>
              </a:rPr>
              <a:t>valtalajia</a:t>
            </a:r>
          </a:p>
          <a:p>
            <a:pPr>
              <a:lnSpc>
                <a:spcPct val="90000"/>
              </a:lnSpc>
            </a:pPr>
            <a:r>
              <a:rPr lang="fi-FI" altLang="fi-FI" dirty="0">
                <a:cs typeface="Times New Roman" panose="02020603050405020304" pitchFamily="18" charset="0"/>
              </a:rPr>
              <a:t>P</a:t>
            </a:r>
            <a:r>
              <a:rPr lang="fi-FI" altLang="fi-FI" dirty="0" smtClean="0">
                <a:cs typeface="Times New Roman" panose="02020603050405020304" pitchFamily="18" charset="0"/>
              </a:rPr>
              <a:t>rimäärisienille </a:t>
            </a:r>
            <a:r>
              <a:rPr lang="fi-FI" altLang="fi-FI" dirty="0">
                <a:cs typeface="Times New Roman" panose="02020603050405020304" pitchFamily="18" charset="0"/>
              </a:rPr>
              <a:t>(sukkession ensimmäiset sienet) on </a:t>
            </a:r>
            <a:r>
              <a:rPr lang="fi-FI" altLang="fi-FI" dirty="0" smtClean="0">
                <a:cs typeface="Times New Roman" panose="02020603050405020304" pitchFamily="18" charset="0"/>
              </a:rPr>
              <a:t>tyypillistä R-tyypin </a:t>
            </a:r>
            <a:r>
              <a:rPr lang="fi-FI" altLang="fi-FI" dirty="0">
                <a:cs typeface="Times New Roman" panose="02020603050405020304" pitchFamily="18" charset="0"/>
              </a:rPr>
              <a:t>selviytyminen: yksikertaisten sokereiden käyttö, nopea kasvu ja nopea itiöiden </a:t>
            </a:r>
            <a:r>
              <a:rPr lang="fi-FI" altLang="fi-FI" dirty="0" smtClean="0">
                <a:cs typeface="Times New Roman" panose="02020603050405020304" pitchFamily="18" charset="0"/>
              </a:rPr>
              <a:t>tuotto</a:t>
            </a:r>
          </a:p>
          <a:p>
            <a:pPr>
              <a:lnSpc>
                <a:spcPct val="90000"/>
              </a:lnSpc>
            </a:pPr>
            <a:r>
              <a:rPr lang="fi-FI" altLang="fi-FI" dirty="0">
                <a:cs typeface="Times New Roman" panose="02020603050405020304" pitchFamily="18" charset="0"/>
              </a:rPr>
              <a:t>S</a:t>
            </a:r>
            <a:r>
              <a:rPr lang="fi-FI" altLang="fi-FI" dirty="0" smtClean="0">
                <a:cs typeface="Times New Roman" panose="02020603050405020304" pitchFamily="18" charset="0"/>
              </a:rPr>
              <a:t>ekundääri- </a:t>
            </a:r>
            <a:r>
              <a:rPr lang="fi-FI" altLang="fi-FI" dirty="0">
                <a:cs typeface="Times New Roman" panose="02020603050405020304" pitchFamily="18" charset="0"/>
              </a:rPr>
              <a:t>ja tertiäärisienille ominaista on, että ne pystyvät käyttämään pitkiä hiilihydraatteja</a:t>
            </a:r>
          </a:p>
          <a:p>
            <a:pPr>
              <a:lnSpc>
                <a:spcPct val="90000"/>
              </a:lnSpc>
            </a:pPr>
            <a:endParaRPr lang="fi-FI" altLang="fi-FI" dirty="0">
              <a:cs typeface="Times New Roman" panose="02020603050405020304" pitchFamily="18" charset="0"/>
            </a:endParaRPr>
          </a:p>
          <a:p>
            <a:pPr>
              <a:lnSpc>
                <a:spcPct val="90000"/>
              </a:lnSpc>
            </a:pPr>
            <a:r>
              <a:rPr lang="fi-FI" altLang="fi-FI" dirty="0">
                <a:cs typeface="Times New Roman" panose="02020603050405020304" pitchFamily="18" charset="0"/>
              </a:rPr>
              <a:t>L</a:t>
            </a:r>
            <a:r>
              <a:rPr lang="fi-FI" altLang="fi-FI" dirty="0" smtClean="0">
                <a:cs typeface="Times New Roman" panose="02020603050405020304" pitchFamily="18" charset="0"/>
              </a:rPr>
              <a:t>ajien </a:t>
            </a:r>
            <a:r>
              <a:rPr lang="fi-FI" altLang="fi-FI" dirty="0">
                <a:cs typeface="Times New Roman" panose="02020603050405020304" pitchFamily="18" charset="0"/>
              </a:rPr>
              <a:t>väliset vuorovaikutukset (ks. ed. kalvo) vaikuttavat lopulliseen sienilajistoon </a:t>
            </a:r>
          </a:p>
          <a:p>
            <a:pPr>
              <a:lnSpc>
                <a:spcPct val="90000"/>
              </a:lnSpc>
              <a:buFont typeface="Wingdings" panose="05000000000000000000" pitchFamily="2" charset="2"/>
              <a:buNone/>
            </a:pPr>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17</a:t>
            </a:fld>
            <a:endParaRPr lang="fi-FI" dirty="0"/>
          </a:p>
        </p:txBody>
      </p:sp>
    </p:spTree>
    <p:extLst>
      <p:ext uri="{BB962C8B-B14F-4D97-AF65-F5344CB8AC3E}">
        <p14:creationId xmlns:p14="http://schemas.microsoft.com/office/powerpoint/2010/main" val="1900938475"/>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fi-FI" altLang="fi-FI" dirty="0"/>
              <a:t>Puun homehtumisen ekologia</a:t>
            </a:r>
          </a:p>
        </p:txBody>
      </p:sp>
      <p:sp>
        <p:nvSpPr>
          <p:cNvPr id="15363" name="Rectangle 3"/>
          <p:cNvSpPr>
            <a:spLocks noGrp="1" noChangeArrowheads="1"/>
          </p:cNvSpPr>
          <p:nvPr>
            <p:ph idx="1"/>
          </p:nvPr>
        </p:nvSpPr>
        <p:spPr/>
        <p:txBody>
          <a:bodyPr>
            <a:normAutofit/>
          </a:bodyPr>
          <a:lstStyle/>
          <a:p>
            <a:pPr>
              <a:buFont typeface="Wingdings" panose="05000000000000000000" pitchFamily="2" charset="2"/>
              <a:buNone/>
            </a:pPr>
            <a:r>
              <a:rPr lang="fi-FI" altLang="fi-FI" dirty="0" smtClean="0">
                <a:cs typeface="Times New Roman" panose="02020603050405020304" pitchFamily="18" charset="0"/>
              </a:rPr>
              <a:t>Kasvien päällyssienet </a:t>
            </a:r>
            <a:r>
              <a:rPr lang="fi-FI" altLang="fi-FI" dirty="0">
                <a:cs typeface="Times New Roman" panose="02020603050405020304" pitchFamily="18" charset="0"/>
              </a:rPr>
              <a:t> </a:t>
            </a:r>
          </a:p>
          <a:p>
            <a:r>
              <a:rPr lang="fi-FI" altLang="fi-FI" dirty="0">
                <a:cs typeface="Times New Roman" panose="02020603050405020304" pitchFamily="18" charset="0"/>
              </a:rPr>
              <a:t>I</a:t>
            </a:r>
            <a:r>
              <a:rPr lang="fi-FI" altLang="fi-FI" dirty="0" smtClean="0">
                <a:cs typeface="Times New Roman" panose="02020603050405020304" pitchFamily="18" charset="0"/>
              </a:rPr>
              <a:t>tiöitä </a:t>
            </a:r>
            <a:r>
              <a:rPr lang="fi-FI" altLang="fi-FI" dirty="0">
                <a:cs typeface="Times New Roman" panose="02020603050405020304" pitchFamily="18" charset="0"/>
              </a:rPr>
              <a:t>ilmassa kasvukaudella, laskeutuvat kasvien pinnalle</a:t>
            </a:r>
          </a:p>
          <a:p>
            <a:r>
              <a:rPr lang="fi-FI" altLang="fi-FI" dirty="0">
                <a:cs typeface="Times New Roman" panose="02020603050405020304" pitchFamily="18" charset="0"/>
              </a:rPr>
              <a:t>I</a:t>
            </a:r>
            <a:r>
              <a:rPr lang="fi-FI" altLang="fi-FI" dirty="0" smtClean="0">
                <a:cs typeface="Times New Roman" panose="02020603050405020304" pitchFamily="18" charset="0"/>
              </a:rPr>
              <a:t>tiöiden </a:t>
            </a:r>
            <a:r>
              <a:rPr lang="fi-FI" altLang="fi-FI" dirty="0">
                <a:cs typeface="Times New Roman" panose="02020603050405020304" pitchFamily="18" charset="0"/>
              </a:rPr>
              <a:t>määrään ilmassa vaikuttavat mm. lämpötila </a:t>
            </a:r>
            <a:r>
              <a:rPr lang="fi-FI" altLang="fi-FI" dirty="0" smtClean="0">
                <a:cs typeface="Times New Roman" panose="02020603050405020304" pitchFamily="18" charset="0"/>
              </a:rPr>
              <a:t>ja sade</a:t>
            </a:r>
            <a:endParaRPr lang="fi-FI" altLang="fi-FI" dirty="0">
              <a:cs typeface="Times New Roman" panose="02020603050405020304" pitchFamily="18" charset="0"/>
            </a:endParaRPr>
          </a:p>
          <a:p>
            <a:r>
              <a:rPr lang="fi-FI" altLang="fi-FI" dirty="0" smtClean="0">
                <a:cs typeface="Times New Roman" panose="02020603050405020304" pitchFamily="18" charset="0"/>
              </a:rPr>
              <a:t>Tavallisimpia </a:t>
            </a:r>
            <a:r>
              <a:rPr lang="fi-FI" altLang="fi-FI" dirty="0">
                <a:cs typeface="Times New Roman" panose="02020603050405020304" pitchFamily="18" charset="0"/>
              </a:rPr>
              <a:t>kasvien päällyssieniä ovat </a:t>
            </a:r>
            <a:r>
              <a:rPr lang="fi-FI" altLang="fi-FI" i="1" dirty="0" err="1">
                <a:cs typeface="Times New Roman" panose="02020603050405020304" pitchFamily="18" charset="0"/>
              </a:rPr>
              <a:t>Aureobasidium</a:t>
            </a:r>
            <a:r>
              <a:rPr lang="fi-FI" altLang="fi-FI" i="1" dirty="0">
                <a:cs typeface="Times New Roman" panose="02020603050405020304" pitchFamily="18" charset="0"/>
              </a:rPr>
              <a:t>, </a:t>
            </a:r>
            <a:r>
              <a:rPr lang="fi-FI" altLang="fi-FI" i="1" dirty="0" err="1">
                <a:cs typeface="Times New Roman" panose="02020603050405020304" pitchFamily="18" charset="0"/>
              </a:rPr>
              <a:t>Cladosporium</a:t>
            </a:r>
            <a:r>
              <a:rPr lang="fi-FI" altLang="fi-FI" dirty="0">
                <a:cs typeface="Times New Roman" panose="02020603050405020304" pitchFamily="18" charset="0"/>
              </a:rPr>
              <a:t> ja </a:t>
            </a:r>
            <a:r>
              <a:rPr lang="fi-FI" altLang="fi-FI" dirty="0" smtClean="0">
                <a:cs typeface="Times New Roman" panose="02020603050405020304" pitchFamily="18" charset="0"/>
              </a:rPr>
              <a:t>hiivat</a:t>
            </a:r>
          </a:p>
          <a:p>
            <a:r>
              <a:rPr lang="fi-FI" altLang="fi-FI" dirty="0" smtClean="0">
                <a:cs typeface="Times New Roman" panose="02020603050405020304" pitchFamily="18" charset="0"/>
              </a:rPr>
              <a:t>Ulkopintojen kasvuolot vaativia: laajat kosteus- ja lämpötilan vaihtelut, auringon säteily, pinnan runsas kostuminen</a:t>
            </a:r>
            <a:endParaRPr lang="fi-FI" alt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18</a:t>
            </a:fld>
            <a:endParaRPr lang="fi-FI" dirty="0"/>
          </a:p>
        </p:txBody>
      </p:sp>
    </p:spTree>
    <p:extLst>
      <p:ext uri="{BB962C8B-B14F-4D97-AF65-F5344CB8AC3E}">
        <p14:creationId xmlns:p14="http://schemas.microsoft.com/office/powerpoint/2010/main" val="3350347687"/>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r>
              <a:rPr lang="fi-FI" altLang="fi-FI" dirty="0"/>
              <a:t>Puun homehtumisen ekologia</a:t>
            </a:r>
          </a:p>
        </p:txBody>
      </p:sp>
      <p:sp>
        <p:nvSpPr>
          <p:cNvPr id="16387" name="Rectangle 3"/>
          <p:cNvSpPr>
            <a:spLocks noGrp="1" noChangeArrowheads="1"/>
          </p:cNvSpPr>
          <p:nvPr>
            <p:ph idx="1"/>
          </p:nvPr>
        </p:nvSpPr>
        <p:spPr/>
        <p:txBody>
          <a:bodyPr/>
          <a:lstStyle/>
          <a:p>
            <a:pPr>
              <a:buFont typeface="Wingdings" panose="05000000000000000000" pitchFamily="2" charset="2"/>
              <a:buNone/>
            </a:pPr>
            <a:r>
              <a:rPr lang="fi-FI" altLang="fi-FI" dirty="0" smtClean="0">
                <a:cs typeface="Times New Roman" panose="02020603050405020304" pitchFamily="18" charset="0"/>
              </a:rPr>
              <a:t>Kasvien päällyssienet</a:t>
            </a:r>
            <a:endParaRPr lang="fi-FI" altLang="fi-FI" dirty="0">
              <a:cs typeface="Times New Roman" panose="02020603050405020304" pitchFamily="18" charset="0"/>
            </a:endParaRPr>
          </a:p>
          <a:p>
            <a:r>
              <a:rPr lang="fi-FI" altLang="fi-FI" dirty="0" smtClean="0">
                <a:cs typeface="Times New Roman" panose="02020603050405020304" pitchFamily="18" charset="0"/>
              </a:rPr>
              <a:t>Heti </a:t>
            </a:r>
            <a:r>
              <a:rPr lang="fi-FI" altLang="fi-FI" dirty="0">
                <a:cs typeface="Times New Roman" panose="02020603050405020304" pitchFamily="18" charset="0"/>
              </a:rPr>
              <a:t>kasvukauden alussa kasvien pinnalla alkavat kasvaa hiivat (</a:t>
            </a:r>
            <a:r>
              <a:rPr lang="fi-FI" altLang="fi-FI" i="1" dirty="0" err="1">
                <a:cs typeface="Times New Roman" panose="02020603050405020304" pitchFamily="18" charset="0"/>
              </a:rPr>
              <a:t>Sporobolomyces</a:t>
            </a:r>
            <a:r>
              <a:rPr lang="fi-FI" altLang="fi-FI" i="1" dirty="0">
                <a:cs typeface="Times New Roman" panose="02020603050405020304" pitchFamily="18" charset="0"/>
              </a:rPr>
              <a:t>, </a:t>
            </a:r>
            <a:r>
              <a:rPr lang="fi-FI" altLang="fi-FI" i="1" dirty="0" err="1">
                <a:cs typeface="Times New Roman" panose="02020603050405020304" pitchFamily="18" charset="0"/>
              </a:rPr>
              <a:t>Rhodotorula</a:t>
            </a:r>
            <a:r>
              <a:rPr lang="fi-FI" altLang="fi-FI" i="1" dirty="0">
                <a:cs typeface="Times New Roman" panose="02020603050405020304" pitchFamily="18" charset="0"/>
              </a:rPr>
              <a:t>, </a:t>
            </a:r>
            <a:r>
              <a:rPr lang="fi-FI" altLang="fi-FI" i="1" dirty="0" err="1">
                <a:cs typeface="Times New Roman" panose="02020603050405020304" pitchFamily="18" charset="0"/>
              </a:rPr>
              <a:t>Cryptococcus</a:t>
            </a:r>
            <a:r>
              <a:rPr lang="fi-FI" altLang="fi-FI" dirty="0">
                <a:cs typeface="Times New Roman" panose="02020603050405020304" pitchFamily="18" charset="0"/>
              </a:rPr>
              <a:t> ja muut vaaleat hiivat sekä </a:t>
            </a:r>
            <a:r>
              <a:rPr lang="fi-FI" altLang="fi-FI" i="1" dirty="0" err="1">
                <a:cs typeface="Times New Roman" panose="02020603050405020304" pitchFamily="18" charset="0"/>
              </a:rPr>
              <a:t>Aureobasidium</a:t>
            </a:r>
            <a:r>
              <a:rPr lang="fi-FI" altLang="fi-FI" dirty="0">
                <a:cs typeface="Times New Roman" panose="02020603050405020304" pitchFamily="18" charset="0"/>
              </a:rPr>
              <a:t>)</a:t>
            </a:r>
          </a:p>
          <a:p>
            <a:r>
              <a:rPr lang="fi-FI" altLang="fi-FI" dirty="0">
                <a:cs typeface="Times New Roman" panose="02020603050405020304" pitchFamily="18" charset="0"/>
              </a:rPr>
              <a:t>S</a:t>
            </a:r>
            <a:r>
              <a:rPr lang="fi-FI" altLang="fi-FI" dirty="0" smtClean="0">
                <a:cs typeface="Times New Roman" panose="02020603050405020304" pitchFamily="18" charset="0"/>
              </a:rPr>
              <a:t>euraavaksi </a:t>
            </a:r>
            <a:r>
              <a:rPr lang="fi-FI" altLang="fi-FI" dirty="0">
                <a:cs typeface="Times New Roman" panose="02020603050405020304" pitchFamily="18" charset="0"/>
              </a:rPr>
              <a:t>rihmasienet </a:t>
            </a:r>
            <a:r>
              <a:rPr lang="fi-FI" altLang="fi-FI" i="1" dirty="0" err="1">
                <a:cs typeface="Times New Roman" panose="02020603050405020304" pitchFamily="18" charset="0"/>
              </a:rPr>
              <a:t>Cladosporium</a:t>
            </a:r>
            <a:r>
              <a:rPr lang="fi-FI" altLang="fi-FI" i="1" dirty="0">
                <a:cs typeface="Times New Roman" panose="02020603050405020304" pitchFamily="18" charset="0"/>
              </a:rPr>
              <a:t>, </a:t>
            </a:r>
            <a:r>
              <a:rPr lang="fi-FI" altLang="fi-FI" i="1" dirty="0" err="1">
                <a:cs typeface="Times New Roman" panose="02020603050405020304" pitchFamily="18" charset="0"/>
              </a:rPr>
              <a:t>Botrytis</a:t>
            </a:r>
            <a:r>
              <a:rPr lang="fi-FI" altLang="fi-FI" i="1" dirty="0">
                <a:cs typeface="Times New Roman" panose="02020603050405020304" pitchFamily="18" charset="0"/>
              </a:rPr>
              <a:t>, </a:t>
            </a:r>
            <a:r>
              <a:rPr lang="fi-FI" altLang="fi-FI" i="1" dirty="0" err="1">
                <a:cs typeface="Times New Roman" panose="02020603050405020304" pitchFamily="18" charset="0"/>
              </a:rPr>
              <a:t>Epicoccum</a:t>
            </a:r>
            <a:r>
              <a:rPr lang="fi-FI" altLang="fi-FI" i="1" dirty="0">
                <a:cs typeface="Times New Roman" panose="02020603050405020304" pitchFamily="18" charset="0"/>
              </a:rPr>
              <a:t>, </a:t>
            </a:r>
            <a:r>
              <a:rPr lang="fi-FI" altLang="fi-FI" i="1" dirty="0" err="1">
                <a:cs typeface="Times New Roman" panose="02020603050405020304" pitchFamily="18" charset="0"/>
              </a:rPr>
              <a:t>Alternaria</a:t>
            </a:r>
            <a:r>
              <a:rPr lang="fi-FI" altLang="fi-FI" i="1" dirty="0">
                <a:cs typeface="Times New Roman" panose="02020603050405020304" pitchFamily="18" charset="0"/>
              </a:rPr>
              <a:t>, </a:t>
            </a:r>
            <a:r>
              <a:rPr lang="fi-FI" altLang="fi-FI" i="1" dirty="0" err="1">
                <a:cs typeface="Times New Roman" panose="02020603050405020304" pitchFamily="18" charset="0"/>
              </a:rPr>
              <a:t>Stemphylium</a:t>
            </a:r>
            <a:endParaRPr lang="fi-FI" altLang="fi-FI" i="1" dirty="0">
              <a:cs typeface="Times New Roman" panose="02020603050405020304" pitchFamily="18" charset="0"/>
            </a:endParaRPr>
          </a:p>
          <a:p>
            <a:r>
              <a:rPr lang="fi-FI" altLang="fi-FI" dirty="0">
                <a:cs typeface="Times New Roman" panose="02020603050405020304" pitchFamily="18" charset="0"/>
              </a:rPr>
              <a:t>A</a:t>
            </a:r>
            <a:r>
              <a:rPr lang="fi-FI" altLang="fi-FI" dirty="0" smtClean="0">
                <a:cs typeface="Times New Roman" panose="02020603050405020304" pitchFamily="18" charset="0"/>
              </a:rPr>
              <a:t>lkukesällä </a:t>
            </a:r>
            <a:r>
              <a:rPr lang="fi-FI" altLang="fi-FI" dirty="0" err="1">
                <a:cs typeface="Times New Roman" panose="02020603050405020304" pitchFamily="18" charset="0"/>
              </a:rPr>
              <a:t>itiöinti</a:t>
            </a:r>
            <a:r>
              <a:rPr lang="fi-FI" altLang="fi-FI" dirty="0">
                <a:cs typeface="Times New Roman" panose="02020603050405020304" pitchFamily="18" charset="0"/>
              </a:rPr>
              <a:t> ja rihmaston kasvu on heikkoa</a:t>
            </a:r>
          </a:p>
          <a:p>
            <a:r>
              <a:rPr lang="fi-FI" altLang="fi-FI" dirty="0">
                <a:cs typeface="Times New Roman" panose="02020603050405020304" pitchFamily="18" charset="0"/>
              </a:rPr>
              <a:t>P</a:t>
            </a:r>
            <a:r>
              <a:rPr lang="fi-FI" altLang="fi-FI" dirty="0" smtClean="0">
                <a:cs typeface="Times New Roman" panose="02020603050405020304" pitchFamily="18" charset="0"/>
              </a:rPr>
              <a:t>äällyssienten </a:t>
            </a:r>
            <a:r>
              <a:rPr lang="fi-FI" altLang="fi-FI" dirty="0">
                <a:cs typeface="Times New Roman" panose="02020603050405020304" pitchFamily="18" charset="0"/>
              </a:rPr>
              <a:t>kasvu ja </a:t>
            </a:r>
            <a:r>
              <a:rPr lang="fi-FI" altLang="fi-FI" dirty="0" err="1">
                <a:cs typeface="Times New Roman" panose="02020603050405020304" pitchFamily="18" charset="0"/>
              </a:rPr>
              <a:t>itiöinti</a:t>
            </a:r>
            <a:r>
              <a:rPr lang="fi-FI" altLang="fi-FI" dirty="0">
                <a:cs typeface="Times New Roman" panose="02020603050405020304" pitchFamily="18" charset="0"/>
              </a:rPr>
              <a:t> lisääntyy myöhemmin, kun kosteus lisääntyy, lehdistä vuotaa ravinteita ja sienten kasvua estäviä aineita erittyy vähemmän</a:t>
            </a:r>
          </a:p>
          <a:p>
            <a:pPr>
              <a:buFont typeface="Wingdings" panose="05000000000000000000" pitchFamily="2" charset="2"/>
              <a:buNone/>
            </a:pPr>
            <a:endParaRPr lang="fi-FI" altLang="fi-FI" sz="2400" dirty="0">
              <a:cs typeface="Times New Roman" panose="02020603050405020304" pitchFamily="18" charset="0"/>
            </a:endParaRPr>
          </a:p>
          <a:p>
            <a:pPr>
              <a:buFont typeface="Wingdings" panose="05000000000000000000" pitchFamily="2" charset="2"/>
              <a:buNone/>
            </a:pPr>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19</a:t>
            </a:fld>
            <a:endParaRPr lang="fi-FI" dirty="0"/>
          </a:p>
        </p:txBody>
      </p:sp>
    </p:spTree>
    <p:extLst>
      <p:ext uri="{BB962C8B-B14F-4D97-AF65-F5344CB8AC3E}">
        <p14:creationId xmlns:p14="http://schemas.microsoft.com/office/powerpoint/2010/main" val="2710988656"/>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a:solidFill>
                  <a:srgbClr val="44697D"/>
                </a:solidFill>
              </a:rPr>
              <a:t>Saatteeksi opetusmateriaalin käyttöön</a:t>
            </a:r>
            <a:endParaRPr lang="fi-FI" sz="2000" dirty="0"/>
          </a:p>
        </p:txBody>
      </p:sp>
      <p:sp>
        <p:nvSpPr>
          <p:cNvPr id="3" name="Content Placeholder 2"/>
          <p:cNvSpPr>
            <a:spLocks noGrp="1"/>
          </p:cNvSpPr>
          <p:nvPr>
            <p:ph idx="1"/>
          </p:nvPr>
        </p:nvSpPr>
        <p:spPr/>
        <p:txBody>
          <a:bodyPr>
            <a:normAutofit/>
          </a:bodyPr>
          <a:lstStyle/>
          <a:p>
            <a:r>
              <a:rPr lang="fi-FI" sz="1000" dirty="0" smtClean="0"/>
              <a:t>Opetusmateriaalin keskeisessä osassa ovat rakennuksissa esiintyvät biologiset epäpuhtaudet. Yksittäiset luennot käsittelevät mm. mikrobiologian perusasioita, homeita ja lahoja, erilaisten rakennusten tavanomaisia </a:t>
            </a:r>
            <a:r>
              <a:rPr lang="fi-FI" sz="1000" dirty="0" err="1" smtClean="0"/>
              <a:t>mikrobistoja</a:t>
            </a:r>
            <a:r>
              <a:rPr lang="fi-FI" sz="1000" dirty="0" smtClean="0"/>
              <a:t>, mikrobien ja erilaisten mikrobiepäpuhtauksien näytteenotto- ja analysointimenetelmiä sekä tulkintaohjeita. Mikrobit ovat esimerkkinä Sisäympäristön tutkimukset ja raportointi –osuudessa. Opetusmateriaali </a:t>
            </a:r>
            <a:r>
              <a:rPr lang="fi-FI" sz="1000" dirty="0"/>
              <a:t>sisältää </a:t>
            </a:r>
            <a:r>
              <a:rPr lang="fi-FI" sz="1000" dirty="0" smtClean="0"/>
              <a:t>lisäksi yleistä </a:t>
            </a:r>
            <a:r>
              <a:rPr lang="fi-FI" sz="1000" dirty="0"/>
              <a:t>tietoa </a:t>
            </a:r>
            <a:r>
              <a:rPr lang="fi-FI" sz="1000" dirty="0" smtClean="0"/>
              <a:t>sisäympäristöstä, kemiallisista epäpuhtauksista, terveydellisen merkityksen arvioinnista, sisäilman </a:t>
            </a:r>
            <a:r>
              <a:rPr lang="fi-FI" sz="1000" dirty="0"/>
              <a:t>laadun </a:t>
            </a:r>
            <a:r>
              <a:rPr lang="fi-FI" sz="1000" dirty="0" smtClean="0"/>
              <a:t>hallinnasta korjausprosessissa sekä sisäilmasto-ongelmien hallinnasta yhteistyönä. </a:t>
            </a:r>
            <a:endParaRPr lang="fi-FI" sz="1000" dirty="0"/>
          </a:p>
          <a:p>
            <a:endParaRPr lang="fi-FI" sz="1000" dirty="0"/>
          </a:p>
          <a:p>
            <a:r>
              <a:rPr lang="fi-FI" sz="1000" dirty="0" smtClean="0"/>
              <a:t>Materiaali </a:t>
            </a:r>
            <a:r>
              <a:rPr lang="fi-FI" sz="1000" dirty="0"/>
              <a:t>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Opetusmateriaali </a:t>
            </a:r>
            <a:r>
              <a:rPr lang="fi-FI" sz="1000" dirty="0"/>
              <a:t>on </a:t>
            </a:r>
            <a:r>
              <a:rPr lang="fi-FI" sz="1000" dirty="0" smtClean="0"/>
              <a:t>tehty </a:t>
            </a:r>
            <a:r>
              <a:rPr lang="fi-FI" sz="1000" dirty="0"/>
              <a:t>kosteus- ja hometalkoiden </a:t>
            </a:r>
            <a:r>
              <a:rPr lang="fi-FI" sz="1000" dirty="0" smtClean="0"/>
              <a:t>käyttöön. </a:t>
            </a:r>
            <a:r>
              <a:rPr lang="fi-FI" sz="1000" dirty="0"/>
              <a:t>Opetusmateriaalin </a:t>
            </a:r>
            <a:r>
              <a:rPr lang="fi-FI" sz="1000" dirty="0" smtClean="0"/>
              <a:t>sisältöä ovat koonneet ja muokanneet  ja siitä vastaavat Marjut Reiman Työterveyslaitoksesta, Anne Hyvärinen Terveyden- ja hyvinvoinnin laitokselta sekä Hannu Viitanen.</a:t>
            </a:r>
            <a:endParaRPr lang="fi-FI" sz="1000" dirty="0"/>
          </a:p>
          <a:p>
            <a:endParaRPr lang="fi-FI" sz="1000" dirty="0"/>
          </a:p>
          <a:p>
            <a:r>
              <a:rPr lang="fi-FI" sz="1000" dirty="0"/>
              <a:t>Aineiston sisältöä saa muokata vain </a:t>
            </a:r>
            <a:r>
              <a:rPr lang="fi-FI" sz="1000" dirty="0" smtClean="0"/>
              <a:t>tekijöiden </a:t>
            </a:r>
            <a:r>
              <a:rPr lang="fi-FI" sz="1000" dirty="0"/>
              <a:t>luvalla. Opetusmateriaalissa mahdollisesti olevista virheistä tai puutteista toivotaan palautetta </a:t>
            </a:r>
            <a:r>
              <a:rPr lang="fi-FI" sz="1000"/>
              <a:t>suoraan </a:t>
            </a:r>
            <a:r>
              <a:rPr lang="fi-FI" sz="1000" smtClean="0"/>
              <a:t>tekijöille. </a:t>
            </a:r>
            <a:r>
              <a:rPr lang="fi-FI" sz="1000" dirty="0"/>
              <a:t>Asialliset ja yksilöidyt korjausehdotukset huomioidaan seuraavan päivityksen yhteydessä.</a:t>
            </a:r>
          </a:p>
          <a:p>
            <a:endParaRPr lang="fi-FI" sz="1000" dirty="0"/>
          </a:p>
          <a:p>
            <a:pPr marL="273050" lvl="1" indent="0">
              <a:buNone/>
            </a:pPr>
            <a:r>
              <a:rPr lang="fi-FI" sz="1000" dirty="0"/>
              <a:t>Lisätietoa / palautteet</a:t>
            </a:r>
            <a:r>
              <a:rPr lang="fi-FI" sz="1000" dirty="0" smtClean="0"/>
              <a:t>:</a:t>
            </a:r>
          </a:p>
          <a:p>
            <a:pPr marL="273050" lvl="1" indent="0">
              <a:buNone/>
            </a:pPr>
            <a:endParaRPr lang="fi-FI" sz="1000" dirty="0"/>
          </a:p>
          <a:p>
            <a:pPr marL="273050" lvl="1" indent="0">
              <a:buNone/>
            </a:pPr>
            <a:r>
              <a:rPr lang="fi-FI" sz="1000" dirty="0" smtClean="0"/>
              <a:t>Marjut Reiman	Anne Hyvärinen		Hannu Viitanen</a:t>
            </a:r>
          </a:p>
          <a:p>
            <a:pPr marL="273050" lvl="1" indent="0">
              <a:buNone/>
            </a:pPr>
            <a:r>
              <a:rPr lang="fi-FI" sz="1000" dirty="0" smtClean="0">
                <a:hlinkClick r:id="rId2"/>
              </a:rPr>
              <a:t>marjut.reiman@ttl.fi</a:t>
            </a:r>
            <a:r>
              <a:rPr lang="fi-FI" sz="1000" dirty="0" smtClean="0"/>
              <a:t>	</a:t>
            </a:r>
            <a:r>
              <a:rPr lang="fi-FI" sz="1000" dirty="0" smtClean="0">
                <a:hlinkClick r:id="rId3"/>
              </a:rPr>
              <a:t>anne.hyvarinen@thl.fi</a:t>
            </a:r>
            <a:r>
              <a:rPr lang="fi-FI" sz="1000" dirty="0" smtClean="0"/>
              <a:t>	</a:t>
            </a:r>
            <a:r>
              <a:rPr lang="fi-FI" sz="1000" dirty="0" err="1" smtClean="0">
                <a:hlinkClick r:id="rId4"/>
              </a:rPr>
              <a:t>hannu.a.viitanen@luukku.com</a:t>
            </a:r>
            <a:endParaRPr lang="fi-FI" sz="1000" dirty="0" smtClean="0"/>
          </a:p>
          <a:p>
            <a:pPr marL="273050" lvl="1" indent="0">
              <a:buNone/>
            </a:pPr>
            <a:endParaRPr lang="fi-FI" sz="1000" dirty="0"/>
          </a:p>
          <a:p>
            <a:pPr marL="0" indent="0">
              <a:buNone/>
            </a:pPr>
            <a:endParaRPr lang="fi-FI" sz="1000" dirty="0"/>
          </a:p>
          <a:p>
            <a:endParaRPr lang="fi-FI" dirty="0"/>
          </a:p>
        </p:txBody>
      </p:sp>
    </p:spTree>
    <p:extLst>
      <p:ext uri="{BB962C8B-B14F-4D97-AF65-F5344CB8AC3E}">
        <p14:creationId xmlns:p14="http://schemas.microsoft.com/office/powerpoint/2010/main" val="1689452747"/>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fi-FI" altLang="fi-FI" dirty="0"/>
              <a:t>Puun homehtumisen ekologia</a:t>
            </a:r>
          </a:p>
        </p:txBody>
      </p:sp>
      <p:sp>
        <p:nvSpPr>
          <p:cNvPr id="17411" name="Rectangle 3"/>
          <p:cNvSpPr>
            <a:spLocks noGrp="1" noChangeArrowheads="1"/>
          </p:cNvSpPr>
          <p:nvPr>
            <p:ph idx="1"/>
          </p:nvPr>
        </p:nvSpPr>
        <p:spPr/>
        <p:txBody>
          <a:bodyPr/>
          <a:lstStyle/>
          <a:p>
            <a:pPr marL="0" indent="0">
              <a:buNone/>
            </a:pPr>
            <a:r>
              <a:rPr lang="fi-FI" altLang="fi-FI" dirty="0">
                <a:cs typeface="Times New Roman" panose="02020603050405020304" pitchFamily="18" charset="0"/>
              </a:rPr>
              <a:t>M</a:t>
            </a:r>
            <a:r>
              <a:rPr lang="fi-FI" altLang="fi-FI" dirty="0" smtClean="0">
                <a:cs typeface="Times New Roman" panose="02020603050405020304" pitchFamily="18" charset="0"/>
              </a:rPr>
              <a:t>ikrobien </a:t>
            </a:r>
            <a:r>
              <a:rPr lang="fi-FI" altLang="fi-FI" dirty="0">
                <a:cs typeface="Times New Roman" panose="02020603050405020304" pitchFamily="18" charset="0"/>
              </a:rPr>
              <a:t>välinen kilpailu  </a:t>
            </a:r>
          </a:p>
          <a:p>
            <a:r>
              <a:rPr lang="fi-FI" altLang="fi-FI" dirty="0">
                <a:cs typeface="Times New Roman" panose="02020603050405020304" pitchFamily="18" charset="0"/>
              </a:rPr>
              <a:t>B</a:t>
            </a:r>
            <a:r>
              <a:rPr lang="fi-FI" altLang="fi-FI" dirty="0" smtClean="0">
                <a:cs typeface="Times New Roman" panose="02020603050405020304" pitchFamily="18" charset="0"/>
              </a:rPr>
              <a:t>akteerit </a:t>
            </a:r>
            <a:r>
              <a:rPr lang="fi-FI" altLang="fi-FI" dirty="0">
                <a:cs typeface="Times New Roman" panose="02020603050405020304" pitchFamily="18" charset="0"/>
              </a:rPr>
              <a:t>estävät homesienten itämistä (bakteerit ja hiivat  ottavat aminohappoja käyttöönsä nopeammin kuin sienet, joiden itämiselle </a:t>
            </a:r>
            <a:r>
              <a:rPr lang="fi-FI" altLang="fi-FI" dirty="0" smtClean="0">
                <a:cs typeface="Times New Roman" panose="02020603050405020304" pitchFamily="18" charset="0"/>
              </a:rPr>
              <a:t>aminohapot </a:t>
            </a:r>
            <a:r>
              <a:rPr lang="fi-FI" altLang="fi-FI" dirty="0">
                <a:cs typeface="Times New Roman" panose="02020603050405020304" pitchFamily="18" charset="0"/>
              </a:rPr>
              <a:t>ovat välttämättömiä)</a:t>
            </a:r>
          </a:p>
          <a:p>
            <a:endParaRPr lang="fi-FI" altLang="fi-FI" dirty="0" smtClean="0">
              <a:cs typeface="Times New Roman" panose="02020603050405020304" pitchFamily="18" charset="0"/>
            </a:endParaRPr>
          </a:p>
          <a:p>
            <a:pPr marL="0" indent="0">
              <a:buNone/>
            </a:pPr>
            <a:r>
              <a:rPr lang="fi-FI" altLang="fi-FI" dirty="0" smtClean="0">
                <a:cs typeface="Times New Roman" panose="02020603050405020304" pitchFamily="18" charset="0"/>
              </a:rPr>
              <a:t>Siitepölyvaikutus</a:t>
            </a:r>
          </a:p>
          <a:p>
            <a:r>
              <a:rPr lang="fi-FI" altLang="fi-FI" dirty="0" smtClean="0">
                <a:cs typeface="Times New Roman" panose="02020603050405020304" pitchFamily="18" charset="0"/>
              </a:rPr>
              <a:t>Siitepölyt lisäävät sienten itämistä ja kasvua (siitepölystä vapautuu ravinteita sienten käyttöön)</a:t>
            </a:r>
          </a:p>
          <a:p>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20</a:t>
            </a:fld>
            <a:endParaRPr lang="fi-FI" dirty="0"/>
          </a:p>
        </p:txBody>
      </p:sp>
    </p:spTree>
    <p:extLst>
      <p:ext uri="{BB962C8B-B14F-4D97-AF65-F5344CB8AC3E}">
        <p14:creationId xmlns:p14="http://schemas.microsoft.com/office/powerpoint/2010/main" val="2368888063"/>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fi-FI" altLang="fi-FI" sz="3200" dirty="0"/>
              <a:t>Puun homehtumisen ekologia</a:t>
            </a:r>
          </a:p>
        </p:txBody>
      </p:sp>
      <p:sp>
        <p:nvSpPr>
          <p:cNvPr id="20483" name="Rectangle 3"/>
          <p:cNvSpPr>
            <a:spLocks noGrp="1" noChangeArrowheads="1"/>
          </p:cNvSpPr>
          <p:nvPr>
            <p:ph idx="1"/>
          </p:nvPr>
        </p:nvSpPr>
        <p:spPr/>
        <p:txBody>
          <a:bodyPr/>
          <a:lstStyle/>
          <a:p>
            <a:r>
              <a:rPr lang="fi-FI" altLang="fi-FI" dirty="0">
                <a:cs typeface="Times New Roman" panose="02020603050405020304" pitchFamily="18" charset="0"/>
              </a:rPr>
              <a:t>P</a:t>
            </a:r>
            <a:r>
              <a:rPr lang="fi-FI" altLang="fi-FI" dirty="0" smtClean="0">
                <a:cs typeface="Times New Roman" panose="02020603050405020304" pitchFamily="18" charset="0"/>
              </a:rPr>
              <a:t>ioneerihomeet</a:t>
            </a:r>
            <a:r>
              <a:rPr lang="fi-FI" altLang="fi-FI" dirty="0">
                <a:cs typeface="Times New Roman" panose="02020603050405020304" pitchFamily="18" charset="0"/>
              </a:rPr>
              <a:t>, mm. </a:t>
            </a:r>
            <a:r>
              <a:rPr lang="fi-FI" altLang="fi-FI" i="1" dirty="0" err="1">
                <a:cs typeface="Times New Roman" panose="02020603050405020304" pitchFamily="18" charset="0"/>
              </a:rPr>
              <a:t>Fusarium</a:t>
            </a:r>
            <a:r>
              <a:rPr lang="fi-FI" altLang="fi-FI" i="1" dirty="0">
                <a:cs typeface="Times New Roman" panose="02020603050405020304" pitchFamily="18" charset="0"/>
              </a:rPr>
              <a:t>, </a:t>
            </a:r>
            <a:r>
              <a:rPr lang="fi-FI" altLang="fi-FI" i="1" dirty="0" err="1">
                <a:cs typeface="Times New Roman" panose="02020603050405020304" pitchFamily="18" charset="0"/>
              </a:rPr>
              <a:t>Penicillium</a:t>
            </a:r>
            <a:r>
              <a:rPr lang="fi-FI" altLang="fi-FI" i="1" dirty="0">
                <a:cs typeface="Times New Roman" panose="02020603050405020304" pitchFamily="18" charset="0"/>
              </a:rPr>
              <a:t>, </a:t>
            </a:r>
            <a:r>
              <a:rPr lang="fi-FI" altLang="fi-FI" i="1" dirty="0" err="1">
                <a:cs typeface="Times New Roman" panose="02020603050405020304" pitchFamily="18" charset="0"/>
              </a:rPr>
              <a:t>Cladosporium</a:t>
            </a:r>
            <a:r>
              <a:rPr lang="fi-FI" altLang="fi-FI" i="1" dirty="0">
                <a:cs typeface="Times New Roman" panose="02020603050405020304" pitchFamily="18" charset="0"/>
              </a:rPr>
              <a:t>, </a:t>
            </a:r>
            <a:r>
              <a:rPr lang="fi-FI" altLang="fi-FI" i="1" dirty="0" err="1">
                <a:cs typeface="Times New Roman" panose="02020603050405020304" pitchFamily="18" charset="0"/>
              </a:rPr>
              <a:t>Trichoderma</a:t>
            </a:r>
            <a:r>
              <a:rPr lang="fi-FI" altLang="fi-FI" i="1" dirty="0">
                <a:cs typeface="Times New Roman" panose="02020603050405020304" pitchFamily="18" charset="0"/>
              </a:rPr>
              <a:t>, </a:t>
            </a:r>
            <a:r>
              <a:rPr lang="fi-FI" altLang="fi-FI" i="1" dirty="0" err="1">
                <a:cs typeface="Times New Roman" panose="02020603050405020304" pitchFamily="18" charset="0"/>
              </a:rPr>
              <a:t>Aureobasidium</a:t>
            </a:r>
            <a:r>
              <a:rPr lang="fi-FI" altLang="fi-FI" i="1" dirty="0">
                <a:cs typeface="Times New Roman" panose="02020603050405020304" pitchFamily="18" charset="0"/>
              </a:rPr>
              <a:t>, </a:t>
            </a:r>
            <a:r>
              <a:rPr lang="fi-FI" altLang="fi-FI" i="1" dirty="0" err="1">
                <a:cs typeface="Times New Roman" panose="02020603050405020304" pitchFamily="18" charset="0"/>
              </a:rPr>
              <a:t>Mucor</a:t>
            </a:r>
            <a:r>
              <a:rPr lang="fi-FI" altLang="fi-FI" i="1" dirty="0">
                <a:cs typeface="Times New Roman" panose="02020603050405020304" pitchFamily="18" charset="0"/>
              </a:rPr>
              <a:t>,</a:t>
            </a:r>
            <a:r>
              <a:rPr lang="fi-FI" altLang="fi-FI" dirty="0">
                <a:cs typeface="Times New Roman" panose="02020603050405020304" pitchFamily="18" charset="0"/>
              </a:rPr>
              <a:t> alkavat kasvaa jo parissa päivässä puun </a:t>
            </a:r>
            <a:r>
              <a:rPr lang="fi-FI" altLang="fi-FI" dirty="0" smtClean="0">
                <a:cs typeface="Times New Roman" panose="02020603050405020304" pitchFamily="18" charset="0"/>
              </a:rPr>
              <a:t>pinnalla</a:t>
            </a:r>
            <a:endParaRPr lang="fi-FI" altLang="fi-FI" dirty="0">
              <a:cs typeface="Times New Roman" panose="02020603050405020304" pitchFamily="18" charset="0"/>
            </a:endParaRPr>
          </a:p>
          <a:p>
            <a:pPr lvl="1"/>
            <a:r>
              <a:rPr lang="fi-FI" altLang="fi-FI" sz="2000" dirty="0" smtClean="0">
                <a:cs typeface="Times New Roman" panose="02020603050405020304" pitchFamily="18" charset="0"/>
              </a:rPr>
              <a:t>ne </a:t>
            </a:r>
            <a:r>
              <a:rPr lang="fi-FI" altLang="fi-FI" sz="2000" dirty="0">
                <a:cs typeface="Times New Roman" panose="02020603050405020304" pitchFamily="18" charset="0"/>
              </a:rPr>
              <a:t>pehmentävät solukalvoja ja helpottavat varsinaisten lahottajien kasvua</a:t>
            </a:r>
          </a:p>
          <a:p>
            <a:endParaRPr lang="fi-FI" altLang="fi-FI" sz="2400" dirty="0">
              <a:cs typeface="Times New Roman" panose="02020603050405020304" pitchFamily="18" charset="0"/>
            </a:endParaRPr>
          </a:p>
          <a:p>
            <a:r>
              <a:rPr lang="fi-FI" altLang="fi-FI" i="1" dirty="0" err="1" smtClean="0">
                <a:cs typeface="Times New Roman" panose="02020603050405020304" pitchFamily="18" charset="0"/>
              </a:rPr>
              <a:t>Rhinocladiella</a:t>
            </a:r>
            <a:r>
              <a:rPr lang="fi-FI" altLang="fi-FI" dirty="0" smtClean="0">
                <a:cs typeface="Times New Roman" panose="02020603050405020304" pitchFamily="18" charset="0"/>
              </a:rPr>
              <a:t> </a:t>
            </a:r>
            <a:r>
              <a:rPr lang="fi-FI" altLang="fi-FI" dirty="0">
                <a:cs typeface="Times New Roman" panose="02020603050405020304" pitchFamily="18" charset="0"/>
              </a:rPr>
              <a:t>lahossa puussa, lahottajarihmojen välissä ehjissä puusoluissa</a:t>
            </a:r>
          </a:p>
          <a:p>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21</a:t>
            </a:fld>
            <a:endParaRPr lang="fi-FI" dirty="0"/>
          </a:p>
        </p:txBody>
      </p:sp>
    </p:spTree>
    <p:extLst>
      <p:ext uri="{BB962C8B-B14F-4D97-AF65-F5344CB8AC3E}">
        <p14:creationId xmlns:p14="http://schemas.microsoft.com/office/powerpoint/2010/main" val="2326223885"/>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fi-FI" altLang="fi-FI" dirty="0"/>
              <a:t>Puu sienten kasvualustana</a:t>
            </a:r>
          </a:p>
        </p:txBody>
      </p:sp>
      <p:sp>
        <p:nvSpPr>
          <p:cNvPr id="18435" name="Rectangle 3"/>
          <p:cNvSpPr>
            <a:spLocks noGrp="1" noChangeArrowheads="1"/>
          </p:cNvSpPr>
          <p:nvPr>
            <p:ph idx="1"/>
          </p:nvPr>
        </p:nvSpPr>
        <p:spPr/>
        <p:txBody>
          <a:bodyPr>
            <a:normAutofit/>
          </a:bodyPr>
          <a:lstStyle/>
          <a:p>
            <a:r>
              <a:rPr lang="fi-FI" altLang="fi-FI" dirty="0" smtClean="0">
                <a:cs typeface="Times New Roman" panose="02020603050405020304" pitchFamily="18" charset="0"/>
              </a:rPr>
              <a:t>Puun </a:t>
            </a:r>
            <a:r>
              <a:rPr lang="fi-FI" altLang="fi-FI" dirty="0">
                <a:cs typeface="Times New Roman" panose="02020603050405020304" pitchFamily="18" charset="0"/>
              </a:rPr>
              <a:t>ligniini ja selluloosa ovat varsin kestäviä, joten sienet tarvitsevat kemiallisia yhdisteitä (entsyymejä)  puun </a:t>
            </a:r>
            <a:r>
              <a:rPr lang="fi-FI" altLang="fi-FI" dirty="0" smtClean="0">
                <a:cs typeface="Times New Roman" panose="02020603050405020304" pitchFamily="18" charset="0"/>
              </a:rPr>
              <a:t>hajotukseen</a:t>
            </a:r>
          </a:p>
          <a:p>
            <a:r>
              <a:rPr lang="fi-FI" altLang="fi-FI" dirty="0" smtClean="0">
                <a:cs typeface="Times New Roman" panose="02020603050405020304" pitchFamily="18" charset="0"/>
              </a:rPr>
              <a:t>Ruskolahottajasienillä on aktiivinen orgaanisten happojen tuotto, joka aloittaa hajotusprosessin ja joka on hyvä kilpailutekijä muita sieniä vastaan</a:t>
            </a:r>
            <a:endParaRPr lang="fi-FI" altLang="fi-FI" dirty="0">
              <a:cs typeface="Times New Roman" panose="02020603050405020304" pitchFamily="18" charset="0"/>
            </a:endParaRPr>
          </a:p>
          <a:p>
            <a:r>
              <a:rPr lang="fi-FI" altLang="fi-FI" dirty="0">
                <a:cs typeface="Times New Roman" panose="02020603050405020304" pitchFamily="18" charset="0"/>
              </a:rPr>
              <a:t>S</a:t>
            </a:r>
            <a:r>
              <a:rPr lang="fi-FI" altLang="fi-FI" dirty="0" smtClean="0">
                <a:cs typeface="Times New Roman" panose="02020603050405020304" pitchFamily="18" charset="0"/>
              </a:rPr>
              <a:t>ienen </a:t>
            </a:r>
            <a:r>
              <a:rPr lang="fi-FI" altLang="fi-FI" dirty="0">
                <a:cs typeface="Times New Roman" panose="02020603050405020304" pitchFamily="18" charset="0"/>
              </a:rPr>
              <a:t>on kestettävä myös puun aiheuttamaa kemiallista ja fyysistä stressiä </a:t>
            </a:r>
          </a:p>
          <a:p>
            <a:r>
              <a:rPr lang="fi-FI" altLang="fi-FI" dirty="0">
                <a:cs typeface="Times New Roman" panose="02020603050405020304" pitchFamily="18" charset="0"/>
              </a:rPr>
              <a:t>A</a:t>
            </a:r>
            <a:r>
              <a:rPr lang="fi-FI" altLang="fi-FI" dirty="0" smtClean="0">
                <a:cs typeface="Times New Roman" panose="02020603050405020304" pitchFamily="18" charset="0"/>
              </a:rPr>
              <a:t>romaattisia </a:t>
            </a:r>
            <a:r>
              <a:rPr lang="fi-FI" altLang="fi-FI" dirty="0">
                <a:cs typeface="Times New Roman" panose="02020603050405020304" pitchFamily="18" charset="0"/>
              </a:rPr>
              <a:t>yhdisteitä on eniten sydänpuussa,  jonka uloin osa </a:t>
            </a:r>
            <a:r>
              <a:rPr lang="fi-FI" altLang="fi-FI" dirty="0" smtClean="0">
                <a:cs typeface="Times New Roman" panose="02020603050405020304" pitchFamily="18" charset="0"/>
              </a:rPr>
              <a:t>kestävin</a:t>
            </a:r>
            <a:endParaRPr lang="fi-FI" altLang="fi-FI" dirty="0"/>
          </a:p>
          <a:p>
            <a:r>
              <a:rPr lang="fi-FI" altLang="fi-FI" dirty="0"/>
              <a:t>M</a:t>
            </a:r>
            <a:r>
              <a:rPr lang="fi-FI" altLang="fi-FI" dirty="0" smtClean="0"/>
              <a:t>onet </a:t>
            </a:r>
            <a:r>
              <a:rPr lang="fi-FI" altLang="fi-FI" dirty="0"/>
              <a:t>puun hajottajasienet ovat sopeutuneet näihin olosuhteisiin</a:t>
            </a:r>
          </a:p>
        </p:txBody>
      </p:sp>
      <p:sp>
        <p:nvSpPr>
          <p:cNvPr id="4" name="Slide Number Placeholder 5"/>
          <p:cNvSpPr>
            <a:spLocks noGrp="1"/>
          </p:cNvSpPr>
          <p:nvPr>
            <p:ph type="sldNum" sz="quarter" idx="12"/>
          </p:nvPr>
        </p:nvSpPr>
        <p:spPr/>
        <p:txBody>
          <a:bodyPr/>
          <a:lstStyle/>
          <a:p>
            <a:fld id="{CC4B5847-1FA8-4EAB-8786-A0336426E059}" type="slidenum">
              <a:rPr lang="fi-FI" smtClean="0"/>
              <a:pPr/>
              <a:t>22</a:t>
            </a:fld>
            <a:endParaRPr lang="fi-FI" dirty="0"/>
          </a:p>
        </p:txBody>
      </p:sp>
    </p:spTree>
    <p:extLst>
      <p:ext uri="{BB962C8B-B14F-4D97-AF65-F5344CB8AC3E}">
        <p14:creationId xmlns:p14="http://schemas.microsoft.com/office/powerpoint/2010/main" val="4267632927"/>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21507" name="Rectangle 3"/>
          <p:cNvSpPr>
            <a:spLocks noGrp="1" noChangeArrowheads="1"/>
          </p:cNvSpPr>
          <p:nvPr>
            <p:ph idx="1"/>
          </p:nvPr>
        </p:nvSpPr>
        <p:spPr/>
        <p:txBody>
          <a:bodyPr>
            <a:normAutofit/>
          </a:bodyPr>
          <a:lstStyle/>
          <a:p>
            <a:pPr marL="0" indent="0">
              <a:buNone/>
            </a:pPr>
            <a:r>
              <a:rPr lang="en-GB" altLang="fi-FI" b="1" dirty="0" err="1">
                <a:cs typeface="Times New Roman" panose="02020603050405020304" pitchFamily="18" charset="0"/>
              </a:rPr>
              <a:t>L</a:t>
            </a:r>
            <a:r>
              <a:rPr lang="en-GB" altLang="fi-FI" b="1" dirty="0" err="1" smtClean="0">
                <a:cs typeface="Times New Roman" panose="02020603050405020304" pitchFamily="18" charset="0"/>
              </a:rPr>
              <a:t>ahottajahomeet</a:t>
            </a:r>
            <a:r>
              <a:rPr lang="en-GB" altLang="fi-FI" b="1" dirty="0" smtClean="0">
                <a:cs typeface="Times New Roman" panose="02020603050405020304" pitchFamily="18" charset="0"/>
              </a:rPr>
              <a:t> </a:t>
            </a:r>
            <a:r>
              <a:rPr lang="en-GB" altLang="fi-FI" b="1" dirty="0">
                <a:cs typeface="Times New Roman" panose="02020603050405020304" pitchFamily="18" charset="0"/>
              </a:rPr>
              <a:t>= </a:t>
            </a:r>
            <a:r>
              <a:rPr lang="en-GB" altLang="fi-FI" b="1" dirty="0" err="1" smtClean="0">
                <a:cs typeface="Times New Roman" panose="02020603050405020304" pitchFamily="18" charset="0"/>
              </a:rPr>
              <a:t>pehmytlaho</a:t>
            </a:r>
            <a:r>
              <a:rPr lang="en-GB" altLang="fi-FI" b="1" dirty="0" smtClean="0">
                <a:cs typeface="Times New Roman" panose="02020603050405020304" pitchFamily="18" charset="0"/>
              </a:rPr>
              <a:t> (soft rot) = </a:t>
            </a:r>
            <a:r>
              <a:rPr lang="en-GB" altLang="fi-FI" b="1" dirty="0" err="1" smtClean="0">
                <a:cs typeface="Times New Roman" panose="02020603050405020304" pitchFamily="18" charset="0"/>
              </a:rPr>
              <a:t>katkolaho</a:t>
            </a:r>
            <a:endParaRPr lang="fi-FI" altLang="fi-FI" b="1" dirty="0">
              <a:cs typeface="Times New Roman" panose="02020603050405020304" pitchFamily="18" charset="0"/>
            </a:endParaRPr>
          </a:p>
          <a:p>
            <a:r>
              <a:rPr lang="fi-FI" altLang="fi-FI" dirty="0">
                <a:cs typeface="Times New Roman" panose="02020603050405020304" pitchFamily="18" charset="0"/>
              </a:rPr>
              <a:t>P</a:t>
            </a:r>
            <a:r>
              <a:rPr lang="fi-FI" altLang="fi-FI" dirty="0" smtClean="0">
                <a:cs typeface="Times New Roman" panose="02020603050405020304" pitchFamily="18" charset="0"/>
              </a:rPr>
              <a:t>ioneerit </a:t>
            </a:r>
            <a:r>
              <a:rPr lang="fi-FI" altLang="fi-FI" dirty="0">
                <a:cs typeface="Times New Roman" panose="02020603050405020304" pitchFamily="18" charset="0"/>
              </a:rPr>
              <a:t>vähenevät, koska hiilihydraatit vähenevät </a:t>
            </a:r>
          </a:p>
          <a:p>
            <a:r>
              <a:rPr lang="fi-FI" altLang="fi-FI" i="1" dirty="0" err="1" smtClean="0">
                <a:cs typeface="Times New Roman" panose="02020603050405020304" pitchFamily="18" charset="0"/>
              </a:rPr>
              <a:t>Phialophora</a:t>
            </a:r>
            <a:r>
              <a:rPr lang="fi-FI" altLang="fi-FI" dirty="0" smtClean="0">
                <a:cs typeface="Times New Roman" panose="02020603050405020304" pitchFamily="18" charset="0"/>
              </a:rPr>
              <a:t> </a:t>
            </a:r>
            <a:r>
              <a:rPr lang="fi-FI" altLang="fi-FI" dirty="0">
                <a:cs typeface="Times New Roman" panose="02020603050405020304" pitchFamily="18" charset="0"/>
              </a:rPr>
              <a:t>pystypuilla ja kannoilla; </a:t>
            </a:r>
            <a:r>
              <a:rPr lang="fi-FI" altLang="fi-FI" i="1" dirty="0" err="1" smtClean="0">
                <a:cs typeface="Times New Roman" panose="02020603050405020304" pitchFamily="18" charset="0"/>
              </a:rPr>
              <a:t>Chaetomium</a:t>
            </a:r>
            <a:r>
              <a:rPr lang="fi-FI" altLang="fi-FI" i="1" dirty="0" smtClean="0">
                <a:cs typeface="Times New Roman" panose="02020603050405020304" pitchFamily="18" charset="0"/>
              </a:rPr>
              <a:t>, </a:t>
            </a:r>
            <a:r>
              <a:rPr lang="fi-FI" altLang="fi-FI" dirty="0" smtClean="0">
                <a:cs typeface="Times New Roman" panose="02020603050405020304" pitchFamily="18" charset="0"/>
              </a:rPr>
              <a:t> </a:t>
            </a:r>
            <a:r>
              <a:rPr lang="fi-FI" altLang="fi-FI" i="1" dirty="0" err="1" smtClean="0">
                <a:cs typeface="Times New Roman" panose="02020603050405020304" pitchFamily="18" charset="0"/>
              </a:rPr>
              <a:t>Humicola</a:t>
            </a:r>
            <a:r>
              <a:rPr lang="fi-FI" altLang="fi-FI" i="1" dirty="0" smtClean="0">
                <a:cs typeface="Times New Roman" panose="02020603050405020304" pitchFamily="18" charset="0"/>
              </a:rPr>
              <a:t> ja </a:t>
            </a:r>
            <a:r>
              <a:rPr lang="fi-FI" altLang="fi-FI" i="1" dirty="0" err="1" smtClean="0">
                <a:cs typeface="Times New Roman" panose="02020603050405020304" pitchFamily="18" charset="0"/>
              </a:rPr>
              <a:t>Acremonium</a:t>
            </a:r>
            <a:r>
              <a:rPr lang="fi-FI" altLang="fi-FI" dirty="0" smtClean="0">
                <a:cs typeface="Times New Roman" panose="02020603050405020304" pitchFamily="18" charset="0"/>
              </a:rPr>
              <a:t> puutavarassa.</a:t>
            </a:r>
          </a:p>
          <a:p>
            <a:endParaRPr lang="fi-FI" altLang="fi-FI" dirty="0">
              <a:cs typeface="Times New Roman" panose="02020603050405020304" pitchFamily="18" charset="0"/>
            </a:endParaRPr>
          </a:p>
          <a:p>
            <a:r>
              <a:rPr lang="fi-FI" altLang="fi-FI" dirty="0">
                <a:cs typeface="Times New Roman" panose="02020603050405020304" pitchFamily="18" charset="0"/>
              </a:rPr>
              <a:t>P</a:t>
            </a:r>
            <a:r>
              <a:rPr lang="fi-FI" altLang="fi-FI" dirty="0" smtClean="0">
                <a:cs typeface="Times New Roman" panose="02020603050405020304" pitchFamily="18" charset="0"/>
              </a:rPr>
              <a:t>intapuun </a:t>
            </a:r>
            <a:r>
              <a:rPr lang="fi-FI" altLang="fi-FI" dirty="0">
                <a:cs typeface="Times New Roman" panose="02020603050405020304" pitchFamily="18" charset="0"/>
              </a:rPr>
              <a:t>sinistäjät, mm. </a:t>
            </a:r>
            <a:r>
              <a:rPr lang="fi-FI" altLang="fi-FI" i="1" dirty="0" err="1">
                <a:cs typeface="Times New Roman" panose="02020603050405020304" pitchFamily="18" charset="0"/>
              </a:rPr>
              <a:t>Aureobasidium</a:t>
            </a:r>
            <a:r>
              <a:rPr lang="fi-FI" altLang="fi-FI" dirty="0">
                <a:cs typeface="Times New Roman" panose="02020603050405020304" pitchFamily="18" charset="0"/>
              </a:rPr>
              <a:t>, hajoamisen alussa, erityisesti havupuilla</a:t>
            </a:r>
          </a:p>
          <a:p>
            <a:pPr lvl="1"/>
            <a:r>
              <a:rPr lang="fi-FI" altLang="fi-FI" dirty="0" smtClean="0">
                <a:cs typeface="Times New Roman" panose="02020603050405020304" pitchFamily="18" charset="0"/>
              </a:rPr>
              <a:t>lisäävät </a:t>
            </a:r>
            <a:r>
              <a:rPr lang="fi-FI" altLang="fi-FI" dirty="0">
                <a:cs typeface="Times New Roman" panose="02020603050405020304" pitchFamily="18" charset="0"/>
              </a:rPr>
              <a:t>solun vesiaktiivisuutta</a:t>
            </a:r>
          </a:p>
          <a:p>
            <a:pPr lvl="1"/>
            <a:r>
              <a:rPr lang="fi-FI" altLang="fi-FI" dirty="0" smtClean="0">
                <a:cs typeface="Times New Roman" panose="02020603050405020304" pitchFamily="18" charset="0"/>
              </a:rPr>
              <a:t>edeltävät </a:t>
            </a:r>
            <a:r>
              <a:rPr lang="fi-FI" altLang="fi-FI" dirty="0" err="1">
                <a:cs typeface="Times New Roman" panose="02020603050405020304" pitchFamily="18" charset="0"/>
              </a:rPr>
              <a:t>basidiomykeettejä</a:t>
            </a:r>
            <a:endParaRPr lang="fi-FI" altLang="fi-FI" dirty="0">
              <a:cs typeface="Times New Roman" panose="02020603050405020304" pitchFamily="18" charset="0"/>
            </a:endParaRPr>
          </a:p>
          <a:p>
            <a:pPr lvl="1"/>
            <a:r>
              <a:rPr lang="fi-FI" altLang="fi-FI" dirty="0" err="1" smtClean="0">
                <a:cs typeface="Times New Roman" panose="02020603050405020304" pitchFamily="18" charset="0"/>
              </a:rPr>
              <a:t>sellulolyyttiset</a:t>
            </a:r>
            <a:r>
              <a:rPr lang="fi-FI" altLang="fi-FI" dirty="0" smtClean="0">
                <a:cs typeface="Times New Roman" panose="02020603050405020304" pitchFamily="18" charset="0"/>
              </a:rPr>
              <a:t> </a:t>
            </a:r>
            <a:r>
              <a:rPr lang="fi-FI" altLang="fi-FI" dirty="0">
                <a:cs typeface="Times New Roman" panose="02020603050405020304" pitchFamily="18" charset="0"/>
              </a:rPr>
              <a:t>lajit ilmestyvät, koska pääsy solun seinän selluloosaan helpottunut</a:t>
            </a:r>
          </a:p>
          <a:p>
            <a:endParaRPr lang="fi-FI" alt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23</a:t>
            </a:fld>
            <a:endParaRPr lang="fi-FI" dirty="0"/>
          </a:p>
        </p:txBody>
      </p:sp>
    </p:spTree>
    <p:extLst>
      <p:ext uri="{BB962C8B-B14F-4D97-AF65-F5344CB8AC3E}">
        <p14:creationId xmlns:p14="http://schemas.microsoft.com/office/powerpoint/2010/main" val="27926970"/>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i-FI" sz="2800" b="1" dirty="0" smtClean="0"/>
              <a:t>Puun homehtuminen ja sinistyminen metsässä (1)</a:t>
            </a:r>
            <a:endParaRPr lang="fi-FI" sz="2800" b="1" dirty="0">
              <a:solidFill>
                <a:srgbClr val="C00000"/>
              </a:solidFill>
            </a:endParaRPr>
          </a:p>
        </p:txBody>
      </p:sp>
      <p:sp>
        <p:nvSpPr>
          <p:cNvPr id="3" name="Content Placeholder 2"/>
          <p:cNvSpPr>
            <a:spLocks noGrp="1"/>
          </p:cNvSpPr>
          <p:nvPr>
            <p:ph idx="1"/>
          </p:nvPr>
        </p:nvSpPr>
        <p:spPr/>
        <p:txBody>
          <a:bodyPr>
            <a:normAutofit/>
          </a:bodyPr>
          <a:lstStyle/>
          <a:p>
            <a:pPr>
              <a:buNone/>
            </a:pPr>
            <a:r>
              <a:rPr lang="fi-FI" sz="2000" dirty="0" smtClean="0"/>
              <a:t>Tukit </a:t>
            </a:r>
          </a:p>
          <a:p>
            <a:r>
              <a:rPr lang="fi-FI" sz="2000" dirty="0" smtClean="0"/>
              <a:t>Elävissä puissa on harvoin hometta, paikallista lahovikaa saattaa olla (elävien puiden lahottajat, esim. ns. valkolahottajat)</a:t>
            </a:r>
          </a:p>
          <a:p>
            <a:r>
              <a:rPr lang="fi-FI" sz="2000" dirty="0" smtClean="0"/>
              <a:t>Kaadetussa puussa korkea kosteus suojaa puuta ensi vaiheessa</a:t>
            </a:r>
          </a:p>
          <a:p>
            <a:r>
              <a:rPr lang="fi-FI" sz="2000" dirty="0" smtClean="0"/>
              <a:t>Puun kuivuessa sinistäjäsienten kasvu mahdollistuu, jos lämpöä on riittävästi </a:t>
            </a:r>
            <a:r>
              <a:rPr lang="fi-FI" dirty="0" smtClean="0">
                <a:sym typeface="Wingdings" panose="05000000000000000000" pitchFamily="2" charset="2"/>
              </a:rPr>
              <a:t></a:t>
            </a:r>
            <a:r>
              <a:rPr lang="fi-FI" sz="2000" dirty="0" smtClean="0"/>
              <a:t> tukkeihin tulee  ns. tukkisinistymää</a:t>
            </a:r>
          </a:p>
          <a:p>
            <a:r>
              <a:rPr lang="fi-FI" sz="2000" dirty="0" smtClean="0"/>
              <a:t>Tuoreen pintapuun kosteus 160 – 180 %, sydänpuun kosteus 40 – 60 %. Sydänpuun pieni veden läpäisevyys ja tyypilliset sydänpuun yhdisteet suojaavat hometta ja sinistymää vastaan.</a:t>
            </a:r>
          </a:p>
        </p:txBody>
      </p:sp>
      <p:sp>
        <p:nvSpPr>
          <p:cNvPr id="4" name="Slide Number Placeholder 5"/>
          <p:cNvSpPr>
            <a:spLocks noGrp="1"/>
          </p:cNvSpPr>
          <p:nvPr>
            <p:ph type="sldNum" sz="quarter" idx="12"/>
          </p:nvPr>
        </p:nvSpPr>
        <p:spPr/>
        <p:txBody>
          <a:bodyPr/>
          <a:lstStyle/>
          <a:p>
            <a:fld id="{CC4B5847-1FA8-4EAB-8786-A0336426E059}" type="slidenum">
              <a:rPr lang="fi-FI" smtClean="0"/>
              <a:pPr/>
              <a:t>24</a:t>
            </a:fld>
            <a:endParaRPr lang="fi-FI" dirty="0"/>
          </a:p>
        </p:txBody>
      </p:sp>
    </p:spTree>
    <p:extLst>
      <p:ext uri="{BB962C8B-B14F-4D97-AF65-F5344CB8AC3E}">
        <p14:creationId xmlns:p14="http://schemas.microsoft.com/office/powerpoint/2010/main" val="2722114097"/>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Puun homehtuminen ja sinistyminen metsässä (2)</a:t>
            </a:r>
            <a:endParaRPr lang="fi-FI" dirty="0"/>
          </a:p>
        </p:txBody>
      </p:sp>
      <p:sp>
        <p:nvSpPr>
          <p:cNvPr id="3" name="Content Placeholder 2"/>
          <p:cNvSpPr>
            <a:spLocks noGrp="1"/>
          </p:cNvSpPr>
          <p:nvPr>
            <p:ph idx="1"/>
          </p:nvPr>
        </p:nvSpPr>
        <p:spPr/>
        <p:txBody>
          <a:bodyPr/>
          <a:lstStyle/>
          <a:p>
            <a:r>
              <a:rPr lang="fi-FI" dirty="0" smtClean="0"/>
              <a:t>Talvella pakkanen suojaa puumateriaalia, joten puun vioittuminen ei pääse käyntiin</a:t>
            </a:r>
          </a:p>
          <a:p>
            <a:r>
              <a:rPr lang="fi-FI" dirty="0" smtClean="0"/>
              <a:t>Kaatoajalla ei ole itse puumateriaalin ominaisuuksiin vaikutusta (puumateriaali on ensi sijassa kuollutta materiaalia)</a:t>
            </a:r>
          </a:p>
          <a:p>
            <a:r>
              <a:rPr lang="fi-FI" dirty="0" smtClean="0"/>
              <a:t>Kasvupaikan ravinteikkuus vaikuttaa jossakin määrin puuaineen homeherkkyyteen</a:t>
            </a:r>
          </a:p>
          <a:p>
            <a:endParaRPr lang="fi-FI" dirty="0" smtClean="0"/>
          </a:p>
          <a:p>
            <a:r>
              <a:rPr lang="fi-FI" dirty="0" smtClean="0"/>
              <a:t>Pintapuu herkempää sinistymälle, sydänpuu yleensä kestävämpää sinistymää ja hometta vastaan</a:t>
            </a:r>
          </a:p>
          <a:p>
            <a:r>
              <a:rPr lang="fi-FI" dirty="0" smtClean="0"/>
              <a:t>Keväällä ja kesällä puutavara saatava nopeasti pois metsästä </a:t>
            </a:r>
            <a:r>
              <a:rPr lang="fi-FI" dirty="0" smtClean="0">
                <a:sym typeface="Wingdings" panose="05000000000000000000" pitchFamily="2" charset="2"/>
              </a:rPr>
              <a:t></a:t>
            </a:r>
            <a:r>
              <a:rPr lang="fi-FI" dirty="0" smtClean="0"/>
              <a:t> hyönteiset levittävät sinistymää ja aiheuttavat hyönteissairauksia eläville puille.</a:t>
            </a:r>
          </a:p>
          <a:p>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25</a:t>
            </a:fld>
            <a:endParaRPr lang="fi-FI" dirty="0"/>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noFill/>
        </p:spPr>
        <p:txBody>
          <a:bodyPr>
            <a:noAutofit/>
          </a:bodyPr>
          <a:lstStyle/>
          <a:p>
            <a:r>
              <a:rPr lang="en-GB" sz="2400" b="1" dirty="0" err="1"/>
              <a:t>Puun</a:t>
            </a:r>
            <a:r>
              <a:rPr lang="en-GB" sz="2400" b="1" dirty="0"/>
              <a:t> </a:t>
            </a:r>
            <a:r>
              <a:rPr lang="en-GB" sz="2400" b="1" dirty="0" err="1"/>
              <a:t>kaatoajan</a:t>
            </a:r>
            <a:r>
              <a:rPr lang="en-GB" sz="2400" b="1" dirty="0"/>
              <a:t> </a:t>
            </a:r>
            <a:r>
              <a:rPr lang="en-GB" sz="2400" b="1" dirty="0" err="1"/>
              <a:t>ja</a:t>
            </a:r>
            <a:r>
              <a:rPr lang="en-GB" sz="2400" b="1" dirty="0"/>
              <a:t> </a:t>
            </a:r>
            <a:r>
              <a:rPr lang="en-GB" sz="2400" b="1" dirty="0" err="1"/>
              <a:t>kasvupaikan</a:t>
            </a:r>
            <a:r>
              <a:rPr lang="en-GB" sz="2400" b="1" dirty="0"/>
              <a:t> </a:t>
            </a:r>
            <a:r>
              <a:rPr lang="en-GB" sz="2400" b="1" dirty="0" err="1"/>
              <a:t>ravinteisuuden</a:t>
            </a:r>
            <a:r>
              <a:rPr lang="en-GB" sz="2400" b="1" dirty="0"/>
              <a:t> </a:t>
            </a:r>
            <a:r>
              <a:rPr lang="en-GB" sz="2400" dirty="0" err="1" smtClean="0"/>
              <a:t>vaikutu</a:t>
            </a:r>
            <a:r>
              <a:rPr lang="en-GB" sz="2400" b="1" dirty="0" err="1" smtClean="0"/>
              <a:t>s</a:t>
            </a:r>
            <a:r>
              <a:rPr lang="en-GB" sz="2400" b="1" dirty="0" smtClean="0"/>
              <a:t> </a:t>
            </a:r>
            <a:r>
              <a:rPr lang="en-GB" sz="2400" b="1" dirty="0" err="1" smtClean="0"/>
              <a:t>puutavaran</a:t>
            </a:r>
            <a:r>
              <a:rPr lang="en-GB" sz="2400" b="1" dirty="0" smtClean="0"/>
              <a:t> </a:t>
            </a:r>
            <a:r>
              <a:rPr lang="en-GB" sz="2400" b="1" dirty="0" err="1" smtClean="0"/>
              <a:t>homehtumiseen</a:t>
            </a:r>
            <a:endParaRPr lang="en-GB" sz="2400" b="1" dirty="0"/>
          </a:p>
        </p:txBody>
      </p:sp>
      <p:pic>
        <p:nvPicPr>
          <p:cNvPr id="26726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700808"/>
            <a:ext cx="8323850" cy="3207122"/>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4" name="Slide Number Placeholder 5"/>
          <p:cNvSpPr>
            <a:spLocks noGrp="1"/>
          </p:cNvSpPr>
          <p:nvPr>
            <p:ph type="sldNum" sz="quarter" idx="12"/>
          </p:nvPr>
        </p:nvSpPr>
        <p:spPr>
          <a:prstGeom prst="rect">
            <a:avLst/>
          </a:prstGeom>
        </p:spPr>
        <p:txBody>
          <a:bodyPr/>
          <a:lstStyle/>
          <a:p>
            <a:endParaRPr lang="fi-FI" sz="800" dirty="0" smtClean="0">
              <a:solidFill>
                <a:srgbClr val="FF0000"/>
              </a:solidFill>
            </a:endParaRPr>
          </a:p>
          <a:p>
            <a:pPr algn="r"/>
            <a:fld id="{CC4B5847-1FA8-4EAB-8786-A0336426E059}" type="slidenum">
              <a:rPr lang="fi-FI" sz="800" smtClean="0">
                <a:solidFill>
                  <a:srgbClr val="FF0000"/>
                </a:solidFill>
              </a:rPr>
              <a:pPr algn="r"/>
              <a:t>26</a:t>
            </a:fld>
            <a:endParaRPr lang="fi-FI" sz="800" dirty="0">
              <a:solidFill>
                <a:srgbClr val="FF0000"/>
              </a:solidFill>
            </a:endParaRPr>
          </a:p>
        </p:txBody>
      </p:sp>
    </p:spTree>
    <p:extLst>
      <p:ext uri="{BB962C8B-B14F-4D97-AF65-F5344CB8AC3E}">
        <p14:creationId xmlns:p14="http://schemas.microsoft.com/office/powerpoint/2010/main" val="2394314067"/>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fi-FI" b="1" dirty="0" smtClean="0"/>
              <a:t>Puutavaran homehtuminen </a:t>
            </a:r>
            <a:endParaRPr lang="fi-FI" b="1" dirty="0"/>
          </a:p>
        </p:txBody>
      </p:sp>
      <p:sp>
        <p:nvSpPr>
          <p:cNvPr id="3" name="Content Placeholder 2"/>
          <p:cNvSpPr>
            <a:spLocks noGrp="1"/>
          </p:cNvSpPr>
          <p:nvPr>
            <p:ph idx="1"/>
          </p:nvPr>
        </p:nvSpPr>
        <p:spPr/>
        <p:txBody>
          <a:bodyPr>
            <a:noAutofit/>
          </a:bodyPr>
          <a:lstStyle/>
          <a:p>
            <a:pPr>
              <a:buNone/>
            </a:pPr>
            <a:r>
              <a:rPr lang="fi-FI" sz="2000" dirty="0" smtClean="0"/>
              <a:t>Sahatavaran kuivaus ja puutuotteet</a:t>
            </a:r>
          </a:p>
          <a:p>
            <a:r>
              <a:rPr lang="fi-FI" sz="2000" dirty="0" smtClean="0"/>
              <a:t>Kun tukista sahataan laudat, lautojen pinnat altistuvat ympäristöstä tulevalle pölylle </a:t>
            </a:r>
            <a:r>
              <a:rPr lang="fi-FI" dirty="0" smtClean="0">
                <a:sym typeface="Wingdings" panose="05000000000000000000" pitchFamily="2" charset="2"/>
              </a:rPr>
              <a:t></a:t>
            </a:r>
            <a:r>
              <a:rPr lang="fi-FI" sz="2000" dirty="0" smtClean="0"/>
              <a:t> ulkokuivauksessa (lautatarhakuivaus) pintaan tulee laskeumaa, josta voi syntyä värivikaa </a:t>
            </a:r>
            <a:r>
              <a:rPr lang="fi-FI" sz="2000" dirty="0" smtClean="0">
                <a:sym typeface="Wingdings" panose="05000000000000000000" pitchFamily="2" charset="2"/>
              </a:rPr>
              <a:t></a:t>
            </a:r>
            <a:r>
              <a:rPr lang="fi-FI" sz="2000" dirty="0" smtClean="0"/>
              <a:t> ns. </a:t>
            </a:r>
            <a:r>
              <a:rPr lang="fi-FI" sz="2000" dirty="0" err="1" smtClean="0"/>
              <a:t>lautatarhasinistymä</a:t>
            </a:r>
            <a:endParaRPr lang="fi-FI" sz="2000" dirty="0" smtClean="0"/>
          </a:p>
          <a:p>
            <a:r>
              <a:rPr lang="fi-FI" sz="2000" dirty="0" smtClean="0"/>
              <a:t>Jos laudat pääsevät hallitsemattomasti tai puutteellisesti kuivumaan </a:t>
            </a:r>
            <a:r>
              <a:rPr lang="fi-FI" dirty="0" smtClean="0">
                <a:sym typeface="Wingdings" panose="05000000000000000000" pitchFamily="2" charset="2"/>
              </a:rPr>
              <a:t></a:t>
            </a:r>
            <a:r>
              <a:rPr lang="fi-FI" sz="2000" dirty="0" smtClean="0"/>
              <a:t> puutavaraan kehittyy home- ja sinistäjäsieniä (syksy vaikein aika)</a:t>
            </a:r>
          </a:p>
          <a:p>
            <a:pPr>
              <a:buNone/>
            </a:pPr>
            <a:endParaRPr lang="fi-FI" sz="2000" dirty="0" smtClean="0"/>
          </a:p>
        </p:txBody>
      </p:sp>
      <p:sp>
        <p:nvSpPr>
          <p:cNvPr id="6" name="Slide Number Placeholder 5"/>
          <p:cNvSpPr>
            <a:spLocks noGrp="1"/>
          </p:cNvSpPr>
          <p:nvPr>
            <p:ph type="sldNum" sz="quarter" idx="12"/>
          </p:nvPr>
        </p:nvSpPr>
        <p:spPr/>
        <p:txBody>
          <a:bodyPr/>
          <a:lstStyle/>
          <a:p>
            <a:fld id="{CC4B5847-1FA8-4EAB-8786-A0336426E059}" type="slidenum">
              <a:rPr lang="fi-FI" smtClean="0"/>
              <a:pPr/>
              <a:t>27</a:t>
            </a:fld>
            <a:endParaRPr lang="fi-FI" dirty="0"/>
          </a:p>
        </p:txBody>
      </p:sp>
      <p:pic>
        <p:nvPicPr>
          <p:cNvPr id="5" name="Picture 4" descr="Taapelisini_20151020.jpg"/>
          <p:cNvPicPr>
            <a:picLocks noChangeAspect="1"/>
          </p:cNvPicPr>
          <p:nvPr/>
        </p:nvPicPr>
        <p:blipFill>
          <a:blip r:embed="rId2" cstate="screen"/>
          <a:stretch>
            <a:fillRect/>
          </a:stretch>
        </p:blipFill>
        <p:spPr>
          <a:xfrm>
            <a:off x="3023320" y="4477928"/>
            <a:ext cx="3708499" cy="2086031"/>
          </a:xfrm>
          <a:prstGeom prst="rect">
            <a:avLst/>
          </a:prstGeom>
        </p:spPr>
      </p:pic>
      <p:sp>
        <p:nvSpPr>
          <p:cNvPr id="7" name="TextBox 6"/>
          <p:cNvSpPr txBox="1"/>
          <p:nvPr/>
        </p:nvSpPr>
        <p:spPr>
          <a:xfrm>
            <a:off x="1475656" y="4603159"/>
            <a:ext cx="1547664" cy="1631216"/>
          </a:xfrm>
          <a:prstGeom prst="rect">
            <a:avLst/>
          </a:prstGeom>
          <a:solidFill>
            <a:schemeClr val="bg1"/>
          </a:solidFill>
        </p:spPr>
        <p:txBody>
          <a:bodyPr wrap="square" rtlCol="0">
            <a:spAutoFit/>
          </a:bodyPr>
          <a:lstStyle/>
          <a:p>
            <a:r>
              <a:rPr lang="fi-FI" sz="2000" dirty="0" smtClean="0"/>
              <a:t>Lautatarha-</a:t>
            </a:r>
            <a:br>
              <a:rPr lang="fi-FI" sz="2000" dirty="0" smtClean="0"/>
            </a:br>
            <a:r>
              <a:rPr lang="fi-FI" sz="2000" dirty="0" smtClean="0"/>
              <a:t>sinistymää puutavaran pinnalla</a:t>
            </a:r>
          </a:p>
          <a:p>
            <a:endParaRPr lang="fi-FI" sz="2000" dirty="0"/>
          </a:p>
        </p:txBody>
      </p:sp>
    </p:spTree>
    <p:extLst>
      <p:ext uri="{BB962C8B-B14F-4D97-AF65-F5344CB8AC3E}">
        <p14:creationId xmlns:p14="http://schemas.microsoft.com/office/powerpoint/2010/main" val="3584807292"/>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r>
              <a:rPr lang="fi-FI" sz="3200" b="1" dirty="0" smtClean="0"/>
              <a:t>Puutavaran homehtuminen, ulkokuivaus</a:t>
            </a:r>
            <a:endParaRPr lang="fi-FI" sz="3200" b="1" dirty="0"/>
          </a:p>
        </p:txBody>
      </p:sp>
      <p:sp>
        <p:nvSpPr>
          <p:cNvPr id="3" name="Content Placeholder 2"/>
          <p:cNvSpPr>
            <a:spLocks noGrp="1"/>
          </p:cNvSpPr>
          <p:nvPr>
            <p:ph idx="1"/>
          </p:nvPr>
        </p:nvSpPr>
        <p:spPr>
          <a:xfrm>
            <a:off x="827089" y="1628775"/>
            <a:ext cx="7057280" cy="4392614"/>
          </a:xfrm>
        </p:spPr>
        <p:txBody>
          <a:bodyPr>
            <a:noAutofit/>
          </a:bodyPr>
          <a:lstStyle/>
          <a:p>
            <a:r>
              <a:rPr lang="fi-FI" sz="1800" dirty="0"/>
              <a:t>Ennen keinokuivauksen käyttöönottoa puutavara kuivattiin ulkona ns. kuivaustapuleissa</a:t>
            </a:r>
          </a:p>
          <a:p>
            <a:r>
              <a:rPr lang="fi-FI" sz="1800" dirty="0" smtClean="0"/>
              <a:t>Puiden kaato tapahtui talvella jolloin puuaines säilyi terveinä. </a:t>
            </a:r>
          </a:p>
          <a:p>
            <a:r>
              <a:rPr lang="fi-FI" sz="1800" dirty="0" smtClean="0"/>
              <a:t>Puut uitettiin sahoille, jossa ne pyrittiin sahaamaan mahdollisimman pian. Tukkipinojen pito märkänä hoidettiin kastelulla. Pitkäaikainen märkyys johtaa bakteerien paikalliseen kasvuun, jolloin veden läpäisevyys lisääntyy </a:t>
            </a:r>
            <a:r>
              <a:rPr lang="fi-FI" sz="1800" dirty="0" smtClean="0">
                <a:sym typeface="Wingdings" pitchFamily="2" charset="2"/>
              </a:rPr>
              <a:t> epätasainen värjääntyminen kyllästettäessä</a:t>
            </a:r>
            <a:endParaRPr lang="fi-FI" sz="1800" dirty="0" smtClean="0"/>
          </a:p>
          <a:p>
            <a:endParaRPr lang="fi-FI" sz="1800" dirty="0" smtClean="0"/>
          </a:p>
          <a:p>
            <a:r>
              <a:rPr lang="fi-FI" sz="1800" dirty="0" smtClean="0"/>
              <a:t>Kuivaus pyrittiin aloittamaan keväällä, jolloin ulkoilman kosteus on alimmillaan. Kosteina vuosina kuivauksessa oli usein home- ja sinistymäongelmia, ja sinistymän estoon otettiin käyttöön sinistymän estoaineita -&gt; mm. </a:t>
            </a:r>
            <a:r>
              <a:rPr lang="fi-FI" sz="1800" dirty="0" err="1" smtClean="0"/>
              <a:t>kloorifenolaatteja</a:t>
            </a:r>
            <a:r>
              <a:rPr lang="fi-FI" sz="1800" dirty="0" smtClean="0"/>
              <a:t> (esim. KY 5).</a:t>
            </a:r>
          </a:p>
          <a:p>
            <a:r>
              <a:rPr lang="fi-FI" sz="1800" dirty="0" smtClean="0"/>
              <a:t>Myöhemmin niistä voi tulla hajuhaittoja rakennuksiin.</a:t>
            </a:r>
          </a:p>
          <a:p>
            <a:endParaRPr lang="fi-FI" sz="2000" dirty="0" smtClean="0"/>
          </a:p>
          <a:p>
            <a:pPr>
              <a:buNone/>
            </a:pPr>
            <a:endParaRPr lang="fi-FI" sz="2000" dirty="0" smtClean="0"/>
          </a:p>
        </p:txBody>
      </p:sp>
      <p:sp>
        <p:nvSpPr>
          <p:cNvPr id="5" name="Slide Number Placeholder 5"/>
          <p:cNvSpPr>
            <a:spLocks noGrp="1"/>
          </p:cNvSpPr>
          <p:nvPr>
            <p:ph type="sldNum" sz="quarter" idx="12"/>
          </p:nvPr>
        </p:nvSpPr>
        <p:spPr/>
        <p:txBody>
          <a:bodyPr/>
          <a:lstStyle/>
          <a:p>
            <a:fld id="{CC4B5847-1FA8-4EAB-8786-A0336426E059}" type="slidenum">
              <a:rPr lang="fi-FI" smtClean="0"/>
              <a:pPr/>
              <a:t>28</a:t>
            </a:fld>
            <a:endParaRPr lang="fi-FI" dirty="0"/>
          </a:p>
        </p:txBody>
      </p:sp>
    </p:spTree>
    <p:extLst>
      <p:ext uri="{BB962C8B-B14F-4D97-AF65-F5344CB8AC3E}">
        <p14:creationId xmlns:p14="http://schemas.microsoft.com/office/powerpoint/2010/main" val="4187644444"/>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Puutavaran homehtuminen, keinokuivaus</a:t>
            </a:r>
            <a:endParaRPr lang="fi-FI" dirty="0"/>
          </a:p>
        </p:txBody>
      </p:sp>
      <p:sp>
        <p:nvSpPr>
          <p:cNvPr id="3" name="Content Placeholder 2"/>
          <p:cNvSpPr>
            <a:spLocks noGrp="1"/>
          </p:cNvSpPr>
          <p:nvPr>
            <p:ph idx="1"/>
          </p:nvPr>
        </p:nvSpPr>
        <p:spPr/>
        <p:txBody>
          <a:bodyPr>
            <a:normAutofit/>
          </a:bodyPr>
          <a:lstStyle/>
          <a:p>
            <a:r>
              <a:rPr lang="fi-FI" dirty="0" smtClean="0"/>
              <a:t>Kanavakuivaamoissa oli ns. kosteassa päässä aikoinaan ongelmia: kuivauskapasiteetti ei riittänyt ja lautojen pinta oli liian pitkään kosteaa, jolloin </a:t>
            </a:r>
            <a:r>
              <a:rPr lang="fi-FI" dirty="0" err="1" smtClean="0"/>
              <a:t>termofiiliset</a:t>
            </a:r>
            <a:r>
              <a:rPr lang="fi-FI" dirty="0" smtClean="0"/>
              <a:t> tai </a:t>
            </a:r>
            <a:r>
              <a:rPr lang="fi-FI" dirty="0" err="1" smtClean="0"/>
              <a:t>termotolerantitt</a:t>
            </a:r>
            <a:r>
              <a:rPr lang="fi-FI" dirty="0" smtClean="0"/>
              <a:t> homesienet voivat kehittyä.</a:t>
            </a:r>
          </a:p>
          <a:p>
            <a:endParaRPr lang="fi-FI" dirty="0" smtClean="0"/>
          </a:p>
          <a:p>
            <a:r>
              <a:rPr lang="fi-FI" dirty="0" smtClean="0"/>
              <a:t>Lämpötilan nosto lisää kuivauskapasiteettia  ja estää sienten kasvun-&gt; kuivaus nopeutuu, mutta samalla pintaan kertyy puun uuteaineita, jotka ovat herkempiä homehtumaan myöhemmässä käyttövaiheessa</a:t>
            </a:r>
          </a:p>
          <a:p>
            <a:endParaRPr lang="fi-FI" dirty="0" smtClean="0"/>
          </a:p>
          <a:p>
            <a:r>
              <a:rPr lang="fi-FI" dirty="0" smtClean="0"/>
              <a:t>Ilmiö näkyy pinnan epätasaisena värivikana </a:t>
            </a:r>
            <a:br>
              <a:rPr lang="fi-FI" dirty="0" smtClean="0"/>
            </a:br>
            <a:r>
              <a:rPr lang="fi-FI" dirty="0" smtClean="0"/>
              <a:t>(kuivausriman paikat usein puhtaat ja muualla </a:t>
            </a:r>
            <a:br>
              <a:rPr lang="fi-FI" dirty="0" smtClean="0"/>
            </a:br>
            <a:r>
              <a:rPr lang="fi-FI" dirty="0" smtClean="0"/>
              <a:t>puu voi olla selväsi homehtunut)</a:t>
            </a:r>
          </a:p>
          <a:p>
            <a:endParaRPr lang="fi-FI" dirty="0"/>
          </a:p>
        </p:txBody>
      </p:sp>
      <p:sp>
        <p:nvSpPr>
          <p:cNvPr id="5" name="Slide Number Placeholder 5"/>
          <p:cNvSpPr>
            <a:spLocks noGrp="1"/>
          </p:cNvSpPr>
          <p:nvPr>
            <p:ph type="sldNum" sz="quarter" idx="12"/>
          </p:nvPr>
        </p:nvSpPr>
        <p:spPr/>
        <p:txBody>
          <a:bodyPr/>
          <a:lstStyle/>
          <a:p>
            <a:fld id="{CC4B5847-1FA8-4EAB-8786-A0336426E059}" type="slidenum">
              <a:rPr lang="fi-FI" smtClean="0"/>
              <a:pPr/>
              <a:t>29</a:t>
            </a:fld>
            <a:endParaRPr lang="fi-FI" dirty="0"/>
          </a:p>
        </p:txBody>
      </p:sp>
      <p:pic>
        <p:nvPicPr>
          <p:cNvPr id="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b="3986"/>
          <a:stretch>
            <a:fillRect/>
          </a:stretch>
        </p:blipFill>
        <p:spPr bwMode="auto">
          <a:xfrm>
            <a:off x="6650994" y="4585498"/>
            <a:ext cx="1917537"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smtClean="0"/>
              <a:t>Sisällysluettelo</a:t>
            </a:r>
            <a:endParaRPr lang="fi-FI" sz="2000" dirty="0"/>
          </a:p>
        </p:txBody>
      </p:sp>
      <p:sp>
        <p:nvSpPr>
          <p:cNvPr id="4" name="Content Placeholder 3"/>
          <p:cNvSpPr>
            <a:spLocks noGrp="1"/>
          </p:cNvSpPr>
          <p:nvPr>
            <p:ph sz="half" idx="1"/>
          </p:nvPr>
        </p:nvSpPr>
        <p:spPr/>
        <p:txBody>
          <a:bodyPr>
            <a:normAutofit fontScale="92500" lnSpcReduction="20000"/>
          </a:bodyPr>
          <a:lstStyle/>
          <a:p>
            <a:pPr marL="0" indent="0">
              <a:buNone/>
            </a:pPr>
            <a:r>
              <a:rPr lang="fi-FI" sz="1200" b="1" dirty="0" smtClean="0"/>
              <a:t>1 Biologiset epäpuhtaudet</a:t>
            </a:r>
          </a:p>
          <a:p>
            <a:pPr marL="0" indent="0">
              <a:buNone/>
            </a:pPr>
            <a:r>
              <a:rPr lang="fi-FI" sz="1200" dirty="0"/>
              <a:t>1.1 </a:t>
            </a:r>
            <a:r>
              <a:rPr lang="fi-FI" sz="1200" dirty="0" smtClean="0"/>
              <a:t>Johdanto sisäympäristökokonaisuuteen - opetussisältö</a:t>
            </a:r>
          </a:p>
          <a:p>
            <a:pPr marL="0" indent="0">
              <a:buNone/>
            </a:pPr>
            <a:r>
              <a:rPr lang="fi-FI" sz="1200" dirty="0" smtClean="0"/>
              <a:t>1.2 Mikrobiologian orientaatio</a:t>
            </a:r>
          </a:p>
          <a:p>
            <a:pPr marL="0" indent="0">
              <a:buNone/>
            </a:pPr>
            <a:r>
              <a:rPr lang="fi-FI" sz="1200" dirty="0" smtClean="0"/>
              <a:t>1.3 Mikrobiologian perusteet</a:t>
            </a:r>
          </a:p>
          <a:p>
            <a:pPr marL="0" indent="0">
              <a:buNone/>
            </a:pPr>
            <a:r>
              <a:rPr lang="fi-FI" sz="1200" dirty="0" smtClean="0"/>
              <a:t>1.4 Mikrobien elinkaari homehtuminen </a:t>
            </a:r>
            <a:r>
              <a:rPr lang="fi-FI" sz="1200" dirty="0"/>
              <a:t>ja </a:t>
            </a:r>
            <a:r>
              <a:rPr lang="fi-FI" sz="1200" dirty="0" smtClean="0"/>
              <a:t>lahoaminen</a:t>
            </a:r>
          </a:p>
          <a:p>
            <a:pPr marL="0" indent="0">
              <a:buNone/>
            </a:pPr>
            <a:r>
              <a:rPr lang="fi-FI" sz="1200" dirty="0" smtClean="0"/>
              <a:t>1.5 Materiaalien </a:t>
            </a:r>
            <a:r>
              <a:rPr lang="fi-FI" sz="1200" dirty="0"/>
              <a:t>ja pintojen </a:t>
            </a:r>
            <a:r>
              <a:rPr lang="fi-FI" sz="1200" dirty="0" smtClean="0"/>
              <a:t>mikrobisto</a:t>
            </a:r>
          </a:p>
          <a:p>
            <a:pPr marL="0" indent="0">
              <a:buNone/>
            </a:pPr>
            <a:r>
              <a:rPr lang="fi-FI" sz="1200" dirty="0">
                <a:solidFill>
                  <a:srgbClr val="FF0000"/>
                </a:solidFill>
              </a:rPr>
              <a:t>1.6  Puun homeet ja </a:t>
            </a:r>
            <a:r>
              <a:rPr lang="fi-FI" sz="1200" dirty="0" smtClean="0">
                <a:solidFill>
                  <a:srgbClr val="FF0000"/>
                </a:solidFill>
              </a:rPr>
              <a:t>lahot sekä hyönteiset, puun suojaus</a:t>
            </a:r>
          </a:p>
          <a:p>
            <a:pPr marL="0" indent="0">
              <a:buNone/>
            </a:pPr>
            <a:r>
              <a:rPr lang="fi-FI" sz="1200" dirty="0"/>
              <a:t>1.7 Rakenteiden vauriot ja </a:t>
            </a:r>
            <a:r>
              <a:rPr lang="fi-FI" sz="1200" dirty="0" smtClean="0"/>
              <a:t>vioittuminen</a:t>
            </a:r>
          </a:p>
          <a:p>
            <a:pPr marL="0" indent="0">
              <a:buNone/>
            </a:pPr>
            <a:r>
              <a:rPr lang="fi-FI" sz="1200" dirty="0" smtClean="0"/>
              <a:t>1.8.1 Ilman </a:t>
            </a:r>
            <a:r>
              <a:rPr lang="fi-FI" sz="1200" dirty="0"/>
              <a:t>mikrobisto asunnoissa, kouluissa ja </a:t>
            </a:r>
            <a:r>
              <a:rPr lang="fi-FI" sz="1200" dirty="0" smtClean="0"/>
              <a:t>päiväkodeissa</a:t>
            </a:r>
          </a:p>
          <a:p>
            <a:pPr marL="0" indent="0">
              <a:buNone/>
            </a:pPr>
            <a:r>
              <a:rPr lang="fi-FI" sz="1200" dirty="0" smtClean="0"/>
              <a:t>1.8.2 Ilman </a:t>
            </a:r>
            <a:r>
              <a:rPr lang="fi-FI" sz="1200" dirty="0"/>
              <a:t>mikrobisto tuotannollisissa ympäristöissä ja </a:t>
            </a:r>
            <a:r>
              <a:rPr lang="fi-FI" sz="1200" dirty="0" smtClean="0"/>
              <a:t>toimistoissa</a:t>
            </a:r>
          </a:p>
          <a:p>
            <a:pPr marL="0" indent="0">
              <a:buNone/>
            </a:pPr>
            <a:r>
              <a:rPr lang="fi-FI" sz="1200" dirty="0" smtClean="0"/>
              <a:t>1.9 Kosteusvauriorakennusten mikrobilajistoa</a:t>
            </a:r>
          </a:p>
          <a:p>
            <a:pPr marL="0" indent="0">
              <a:buNone/>
            </a:pPr>
            <a:r>
              <a:rPr lang="fi-FI" sz="1200" dirty="0"/>
              <a:t>1.10.1 </a:t>
            </a:r>
            <a:r>
              <a:rPr lang="fi-FI" sz="1200" dirty="0" err="1" smtClean="0"/>
              <a:t>Mykotoksiinit</a:t>
            </a:r>
            <a:endParaRPr lang="fi-FI" sz="1200" dirty="0" smtClean="0"/>
          </a:p>
          <a:p>
            <a:pPr marL="0" indent="0">
              <a:buNone/>
            </a:pPr>
            <a:r>
              <a:rPr lang="fi-FI" sz="1200" dirty="0" smtClean="0"/>
              <a:t>1.10.2 </a:t>
            </a:r>
            <a:r>
              <a:rPr lang="fi-FI" sz="1200" dirty="0" err="1" smtClean="0"/>
              <a:t>MVOCit</a:t>
            </a:r>
            <a:endParaRPr lang="fi-FI" sz="1200" dirty="0" smtClean="0"/>
          </a:p>
          <a:p>
            <a:pPr marL="0" indent="0">
              <a:buNone/>
            </a:pPr>
            <a:r>
              <a:rPr lang="fi-FI" sz="1200" dirty="0" smtClean="0"/>
              <a:t>1.10.3 </a:t>
            </a:r>
            <a:r>
              <a:rPr lang="fi-FI" sz="1200" dirty="0" err="1" smtClean="0"/>
              <a:t>Endotoksiinit</a:t>
            </a:r>
            <a:endParaRPr lang="fi-FI" sz="1200" dirty="0" smtClean="0"/>
          </a:p>
          <a:p>
            <a:pPr marL="0" indent="0">
              <a:buNone/>
            </a:pPr>
            <a:r>
              <a:rPr lang="fi-FI" sz="1200" dirty="0" smtClean="0"/>
              <a:t>1.10.4 Muut </a:t>
            </a:r>
            <a:r>
              <a:rPr lang="fi-FI" sz="1200" dirty="0"/>
              <a:t>mikrobien </a:t>
            </a:r>
            <a:r>
              <a:rPr lang="fi-FI" sz="1200" dirty="0" smtClean="0"/>
              <a:t>rakennekomponentit</a:t>
            </a:r>
          </a:p>
          <a:p>
            <a:pPr marL="0" indent="0">
              <a:buNone/>
            </a:pPr>
            <a:r>
              <a:rPr lang="fi-FI" sz="1200" dirty="0" smtClean="0"/>
              <a:t>1.11 Muut </a:t>
            </a:r>
            <a:r>
              <a:rPr lang="fi-FI" sz="1200" dirty="0"/>
              <a:t>sisäilman kannalta erityiset </a:t>
            </a:r>
            <a:r>
              <a:rPr lang="fi-FI" sz="1200" dirty="0" smtClean="0"/>
              <a:t>mikrobit</a:t>
            </a:r>
          </a:p>
          <a:p>
            <a:pPr marL="0" indent="0">
              <a:buNone/>
            </a:pPr>
            <a:r>
              <a:rPr lang="fi-FI" sz="1200" dirty="0" smtClean="0"/>
              <a:t>1.12 Punkit </a:t>
            </a:r>
            <a:r>
              <a:rPr lang="fi-FI" sz="1200" dirty="0"/>
              <a:t>ja </a:t>
            </a:r>
            <a:r>
              <a:rPr lang="fi-FI" sz="1200" dirty="0" smtClean="0"/>
              <a:t>allergeenit</a:t>
            </a:r>
          </a:p>
          <a:p>
            <a:pPr marL="0" indent="0">
              <a:buNone/>
            </a:pPr>
            <a:r>
              <a:rPr lang="fi-FI" sz="1200" dirty="0" smtClean="0"/>
              <a:t>1.13 Sisätilojen tuholaiset</a:t>
            </a:r>
          </a:p>
          <a:p>
            <a:pPr marL="0" indent="0">
              <a:buNone/>
            </a:pPr>
            <a:r>
              <a:rPr lang="fi-FI" sz="1200" b="1" dirty="0"/>
              <a:t>2 Kemialliset </a:t>
            </a:r>
            <a:r>
              <a:rPr lang="fi-FI" sz="1200" b="1" dirty="0" smtClean="0"/>
              <a:t>epäpuhtaudet – opetussisältö</a:t>
            </a:r>
          </a:p>
          <a:p>
            <a:pPr marL="0" indent="0">
              <a:buNone/>
            </a:pPr>
            <a:r>
              <a:rPr lang="fi-FI" sz="1200" b="1" dirty="0"/>
              <a:t>3 Terveydellisen merkityksen </a:t>
            </a:r>
            <a:r>
              <a:rPr lang="fi-FI" sz="1200" b="1" dirty="0" smtClean="0"/>
              <a:t>arviointi – opetussisältö</a:t>
            </a:r>
          </a:p>
          <a:p>
            <a:pPr marL="0" indent="0">
              <a:buNone/>
            </a:pPr>
            <a:endParaRPr lang="fi-FI" sz="1000" dirty="0" smtClean="0"/>
          </a:p>
          <a:p>
            <a:pPr marL="0" indent="0">
              <a:buNone/>
            </a:pPr>
            <a:endParaRPr lang="fi-FI" sz="1600" dirty="0"/>
          </a:p>
        </p:txBody>
      </p:sp>
      <p:sp>
        <p:nvSpPr>
          <p:cNvPr id="5" name="Content Placeholder 4"/>
          <p:cNvSpPr>
            <a:spLocks noGrp="1"/>
          </p:cNvSpPr>
          <p:nvPr>
            <p:ph sz="half" idx="2"/>
          </p:nvPr>
        </p:nvSpPr>
        <p:spPr/>
        <p:txBody>
          <a:bodyPr>
            <a:normAutofit fontScale="92500" lnSpcReduction="20000"/>
          </a:bodyPr>
          <a:lstStyle/>
          <a:p>
            <a:pPr marL="0" indent="0">
              <a:buNone/>
            </a:pPr>
            <a:r>
              <a:rPr lang="fi-FI" sz="1200" b="1" dirty="0"/>
              <a:t>4 Sisäympäristön tutkimukset ja raportointi</a:t>
            </a:r>
          </a:p>
          <a:p>
            <a:pPr marL="0" indent="0">
              <a:buNone/>
            </a:pPr>
            <a:r>
              <a:rPr lang="fi-FI" sz="1200" dirty="0"/>
              <a:t>4.1 Tutkimusstrategian laatiminen</a:t>
            </a:r>
          </a:p>
          <a:p>
            <a:pPr marL="0" indent="0">
              <a:buNone/>
            </a:pPr>
            <a:r>
              <a:rPr lang="fi-FI" sz="1200" dirty="0"/>
              <a:t>4.2 Näytteenotto mikrobiologisiin analyyseihin</a:t>
            </a:r>
          </a:p>
          <a:p>
            <a:pPr marL="0" indent="0">
              <a:buNone/>
            </a:pPr>
            <a:r>
              <a:rPr lang="fi-FI" sz="1200" dirty="0"/>
              <a:t>4.3 Mikrobien analysointi</a:t>
            </a:r>
          </a:p>
          <a:p>
            <a:pPr marL="0" indent="0">
              <a:buNone/>
            </a:pPr>
            <a:r>
              <a:rPr lang="fi-FI" sz="1200" dirty="0"/>
              <a:t>4.4 Mikrobien ohjearvot ja tulosten tulkinta</a:t>
            </a:r>
          </a:p>
          <a:p>
            <a:pPr marL="0" indent="0">
              <a:buNone/>
            </a:pPr>
            <a:r>
              <a:rPr lang="fi-FI" sz="1200" dirty="0"/>
              <a:t>4.5 Riskinarviointi</a:t>
            </a:r>
          </a:p>
          <a:p>
            <a:pPr marL="0" indent="0">
              <a:buNone/>
            </a:pPr>
            <a:r>
              <a:rPr lang="fi-FI" sz="1200" dirty="0"/>
              <a:t>4.6 Sisäympäristön tutkimukset ja raportointi</a:t>
            </a:r>
          </a:p>
          <a:p>
            <a:pPr marL="0" indent="0">
              <a:buNone/>
            </a:pPr>
            <a:r>
              <a:rPr lang="fi-FI" sz="1200" b="1" dirty="0" smtClean="0"/>
              <a:t>5 </a:t>
            </a:r>
            <a:r>
              <a:rPr lang="fi-FI" sz="1200" b="1" dirty="0"/>
              <a:t>Sisäilman laadun hallinta </a:t>
            </a:r>
            <a:r>
              <a:rPr lang="fi-FI" sz="1200" b="1" dirty="0" smtClean="0"/>
              <a:t>korjausprosessissa</a:t>
            </a:r>
          </a:p>
          <a:p>
            <a:pPr marL="0" indent="0">
              <a:buNone/>
            </a:pPr>
            <a:r>
              <a:rPr lang="fi-FI" sz="1200" dirty="0"/>
              <a:t>5.1 Homekorjaustyömaan kosteuden ja puhtauden </a:t>
            </a:r>
            <a:r>
              <a:rPr lang="fi-FI" sz="1200" dirty="0" smtClean="0"/>
              <a:t>hallinta – opetussisältö</a:t>
            </a:r>
          </a:p>
          <a:p>
            <a:pPr marL="0" indent="0">
              <a:buNone/>
            </a:pPr>
            <a:r>
              <a:rPr lang="fi-FI" sz="1200" dirty="0" smtClean="0"/>
              <a:t>5.2 Homekorjauksen työsuojelunäkökohdat – opetussisältö</a:t>
            </a:r>
          </a:p>
          <a:p>
            <a:pPr marL="0" indent="0">
              <a:buNone/>
            </a:pPr>
            <a:r>
              <a:rPr lang="fi-FI" sz="1200" dirty="0" smtClean="0"/>
              <a:t>5.3 Siivous- ja homesiivous</a:t>
            </a:r>
          </a:p>
          <a:p>
            <a:pPr marL="0" indent="0">
              <a:buNone/>
            </a:pPr>
            <a:r>
              <a:rPr lang="fi-FI" sz="1200" dirty="0" smtClean="0"/>
              <a:t>5.4 Rakenteiden toimivuus</a:t>
            </a:r>
          </a:p>
          <a:p>
            <a:pPr marL="0" indent="0">
              <a:buNone/>
            </a:pPr>
            <a:r>
              <a:rPr lang="fi-FI" sz="1200" b="1" dirty="0"/>
              <a:t>6. Sisäilmasto-ongelmien hallinta </a:t>
            </a:r>
            <a:r>
              <a:rPr lang="fi-FI" sz="1200" b="1" dirty="0" smtClean="0"/>
              <a:t>yhteistyönä</a:t>
            </a:r>
          </a:p>
          <a:p>
            <a:pPr marL="0" indent="0">
              <a:buNone/>
            </a:pPr>
            <a:r>
              <a:rPr lang="fi-FI" sz="1200" dirty="0" smtClean="0"/>
              <a:t>6.1 Toimintamallit </a:t>
            </a:r>
            <a:r>
              <a:rPr lang="fi-FI" sz="1200" dirty="0"/>
              <a:t>sisäilmasto-ongelmien </a:t>
            </a:r>
            <a:r>
              <a:rPr lang="fi-FI" sz="1200" dirty="0" smtClean="0"/>
              <a:t>ratkaisemisessa – opetussisältö</a:t>
            </a:r>
          </a:p>
          <a:p>
            <a:pPr marL="0" indent="0">
              <a:buNone/>
            </a:pPr>
            <a:r>
              <a:rPr lang="fi-FI" sz="1200" dirty="0" smtClean="0"/>
              <a:t>6.2 Sisäilmaryhmätoiminta – opetussisältö</a:t>
            </a:r>
          </a:p>
          <a:p>
            <a:pPr marL="0" indent="0">
              <a:buNone/>
            </a:pPr>
            <a:r>
              <a:rPr lang="fi-FI" sz="1200" dirty="0" smtClean="0"/>
              <a:t>6.3 Viranomaistoiminta </a:t>
            </a:r>
            <a:r>
              <a:rPr lang="fi-FI" sz="1200" dirty="0"/>
              <a:t>ja </a:t>
            </a:r>
            <a:r>
              <a:rPr lang="fi-FI" sz="1200" dirty="0" smtClean="0"/>
              <a:t>yhteistyö – opetussisältö</a:t>
            </a:r>
          </a:p>
          <a:p>
            <a:pPr marL="0" indent="0">
              <a:buNone/>
            </a:pPr>
            <a:r>
              <a:rPr lang="fi-FI" sz="1200" dirty="0" smtClean="0"/>
              <a:t>6.4 Viestintä</a:t>
            </a:r>
            <a:r>
              <a:rPr lang="fi-FI" sz="1200" dirty="0"/>
              <a:t>, ml. </a:t>
            </a:r>
            <a:r>
              <a:rPr lang="fi-FI" sz="1200" dirty="0" smtClean="0"/>
              <a:t>Riskiviestintä - opetussisältö</a:t>
            </a:r>
            <a:endParaRPr lang="fi-FI" sz="1200" dirty="0"/>
          </a:p>
        </p:txBody>
      </p:sp>
    </p:spTree>
    <p:extLst>
      <p:ext uri="{BB962C8B-B14F-4D97-AF65-F5344CB8AC3E}">
        <p14:creationId xmlns:p14="http://schemas.microsoft.com/office/powerpoint/2010/main" val="2405076954"/>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fi-FI" b="1" dirty="0" smtClean="0"/>
              <a:t>Puutavaran homehtuminen rakenteissa </a:t>
            </a:r>
            <a:endParaRPr lang="fi-FI" b="1" dirty="0"/>
          </a:p>
        </p:txBody>
      </p:sp>
      <p:sp>
        <p:nvSpPr>
          <p:cNvPr id="3" name="Content Placeholder 2"/>
          <p:cNvSpPr>
            <a:spLocks noGrp="1"/>
          </p:cNvSpPr>
          <p:nvPr>
            <p:ph idx="1"/>
          </p:nvPr>
        </p:nvSpPr>
        <p:spPr/>
        <p:txBody>
          <a:bodyPr>
            <a:normAutofit fontScale="92500" lnSpcReduction="20000"/>
          </a:bodyPr>
          <a:lstStyle/>
          <a:p>
            <a:r>
              <a:rPr lang="fi-FI" sz="2000" dirty="0" smtClean="0"/>
              <a:t>Käyttöolojen kosteus- ja lämpöolot </a:t>
            </a:r>
            <a:br>
              <a:rPr lang="fi-FI" sz="2000" dirty="0" smtClean="0"/>
            </a:br>
            <a:r>
              <a:rPr lang="fi-FI" sz="2000" dirty="0" smtClean="0"/>
              <a:t>merkittävimpiä homeen kehittymiselle</a:t>
            </a:r>
          </a:p>
          <a:p>
            <a:r>
              <a:rPr lang="fi-FI" sz="2000" dirty="0" smtClean="0"/>
              <a:t>Vesikattojen aluslaudoituksissa</a:t>
            </a:r>
            <a:br>
              <a:rPr lang="fi-FI" sz="2000" dirty="0" smtClean="0"/>
            </a:br>
            <a:r>
              <a:rPr lang="fi-FI" sz="2000" dirty="0" smtClean="0"/>
              <a:t>esiintyy tyypillisesti homeen kehittymistä</a:t>
            </a:r>
            <a:br>
              <a:rPr lang="fi-FI" sz="2000" dirty="0" smtClean="0"/>
            </a:br>
            <a:r>
              <a:rPr lang="fi-FI" sz="2000" dirty="0" smtClean="0"/>
              <a:t>suosivat olosuhteet</a:t>
            </a:r>
          </a:p>
          <a:p>
            <a:r>
              <a:rPr lang="fi-FI" sz="2000" dirty="0" smtClean="0"/>
              <a:t>Syksyllä ja alkutalvella ulkoilman suhteellinen kosteus on korkea (RH 90 – 100%) ja lämpötila samalla riittävä (+5 – 10 C), jotta homesienet pääsevät kehittymään</a:t>
            </a:r>
          </a:p>
          <a:p>
            <a:endParaRPr lang="fi-FI" sz="2000" dirty="0" smtClean="0"/>
          </a:p>
          <a:p>
            <a:r>
              <a:rPr lang="fi-FI" sz="2000" dirty="0" smtClean="0"/>
              <a:t>Raakasahattu, kuivaamosta tullut lauta yleensä herkempi homehtumaan</a:t>
            </a:r>
          </a:p>
          <a:p>
            <a:r>
              <a:rPr lang="fi-FI" sz="2000" dirty="0" smtClean="0"/>
              <a:t>Pinnan höyläys ja suojaus maalilla pienentää homehtumista, </a:t>
            </a:r>
            <a:br>
              <a:rPr lang="fi-FI" sz="2000" dirty="0" smtClean="0"/>
            </a:br>
            <a:r>
              <a:rPr lang="fi-FI" sz="2000" dirty="0" smtClean="0"/>
              <a:t>mutta ei aina estä värivian kehittymistä pintaan</a:t>
            </a:r>
          </a:p>
          <a:p>
            <a:r>
              <a:rPr lang="fi-FI" sz="2000" dirty="0" smtClean="0"/>
              <a:t>Puun uuteaineet voivat kulkeutua läpäisevän </a:t>
            </a:r>
            <a:br>
              <a:rPr lang="fi-FI" sz="2000" dirty="0" smtClean="0"/>
            </a:br>
            <a:r>
              <a:rPr lang="fi-FI" sz="2000" dirty="0" smtClean="0"/>
              <a:t>maalipinnan läpi ja vaikuttaa myös maalatun pinnan homehtumiseen</a:t>
            </a:r>
          </a:p>
          <a:p>
            <a:endParaRPr lang="fi-FI" sz="2000" dirty="0"/>
          </a:p>
        </p:txBody>
      </p:sp>
      <p:sp>
        <p:nvSpPr>
          <p:cNvPr id="6" name="Slide Number Placeholder 5"/>
          <p:cNvSpPr>
            <a:spLocks noGrp="1"/>
          </p:cNvSpPr>
          <p:nvPr>
            <p:ph type="sldNum" sz="quarter" idx="12"/>
          </p:nvPr>
        </p:nvSpPr>
        <p:spPr/>
        <p:txBody>
          <a:bodyPr/>
          <a:lstStyle/>
          <a:p>
            <a:fld id="{CC4B5847-1FA8-4EAB-8786-A0336426E059}" type="slidenum">
              <a:rPr lang="fi-FI" smtClean="0"/>
              <a:pPr/>
              <a:t>30</a:t>
            </a:fld>
            <a:endParaRPr lang="fi-FI"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6136" y="1412876"/>
            <a:ext cx="1872208" cy="152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738592"/>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noFill/>
        </p:spPr>
        <p:txBody>
          <a:bodyPr>
            <a:normAutofit/>
          </a:bodyPr>
          <a:lstStyle/>
          <a:p>
            <a:r>
              <a:rPr lang="fi-FI" sz="2800" b="1" dirty="0" smtClean="0"/>
              <a:t>Puumateriaalien  homehtuminen ja lahoaminen</a:t>
            </a:r>
            <a:endParaRPr lang="fi-FI" sz="2800" b="1" dirty="0">
              <a:solidFill>
                <a:srgbClr val="FF0000"/>
              </a:solidFill>
            </a:endParaRPr>
          </a:p>
        </p:txBody>
      </p:sp>
      <p:sp>
        <p:nvSpPr>
          <p:cNvPr id="276483" name="Rectangle 3"/>
          <p:cNvSpPr>
            <a:spLocks noGrp="1" noChangeArrowheads="1"/>
          </p:cNvSpPr>
          <p:nvPr>
            <p:ph idx="1"/>
          </p:nvPr>
        </p:nvSpPr>
        <p:spPr/>
        <p:txBody>
          <a:bodyPr>
            <a:normAutofit fontScale="92500" lnSpcReduction="20000"/>
          </a:bodyPr>
          <a:lstStyle/>
          <a:p>
            <a:r>
              <a:rPr lang="fi-FI" sz="2000" dirty="0" smtClean="0"/>
              <a:t>Suojaamattomat puu- ja paperipohjaiset materiaalit herkkiä home- ja mikrobikasvulle, kun kosteutta on riittävästi (RH yli 80 – 90 %), lahoaminen mahdollista, kun kosteus pitkään yli RH 95 – 98 %.</a:t>
            </a:r>
          </a:p>
          <a:p>
            <a:r>
              <a:rPr lang="fi-FI" sz="2000" dirty="0" smtClean="0"/>
              <a:t>Pintaan kertynyt orgaaninen lika herkistää pinnan homekasvulle </a:t>
            </a:r>
            <a:br>
              <a:rPr lang="fi-FI" sz="2000" dirty="0" smtClean="0"/>
            </a:br>
            <a:r>
              <a:rPr lang="fi-FI" sz="2000" dirty="0" smtClean="0"/>
              <a:t>(RH yli 75 – 80 %), lämpötilasta ja ajasta riippuen.</a:t>
            </a:r>
          </a:p>
          <a:p>
            <a:endParaRPr lang="fi-FI" sz="2000" dirty="0" smtClean="0"/>
          </a:p>
          <a:p>
            <a:r>
              <a:rPr lang="fi-FI" sz="2000" dirty="0"/>
              <a:t>Puun </a:t>
            </a:r>
            <a:r>
              <a:rPr lang="fi-FI" sz="2000" dirty="0" smtClean="0"/>
              <a:t>homehtumiseen ja sinistymiseen vaikuttavat monet tekijät</a:t>
            </a:r>
            <a:endParaRPr lang="fi-FI" sz="2000" dirty="0"/>
          </a:p>
          <a:p>
            <a:pPr lvl="1"/>
            <a:r>
              <a:rPr lang="fi-FI" dirty="0"/>
              <a:t>p</a:t>
            </a:r>
            <a:r>
              <a:rPr lang="fi-FI" dirty="0" smtClean="0"/>
              <a:t>uun homehtumisalttius vaihtelee</a:t>
            </a:r>
          </a:p>
          <a:p>
            <a:pPr lvl="1"/>
            <a:r>
              <a:rPr lang="fi-FI" dirty="0"/>
              <a:t>s</a:t>
            </a:r>
            <a:r>
              <a:rPr lang="fi-FI" dirty="0" smtClean="0"/>
              <a:t>uojaamaton puu harmaantuu ulkona sään vaikutuksesta. Useat </a:t>
            </a:r>
            <a:r>
              <a:rPr lang="fi-FI" sz="1800" dirty="0" smtClean="0"/>
              <a:t>puun materiaaliominaisuudet </a:t>
            </a:r>
            <a:r>
              <a:rPr lang="fi-FI" sz="1800" dirty="0"/>
              <a:t>vaikuttavat samanaikaisesti</a:t>
            </a:r>
          </a:p>
          <a:p>
            <a:pPr lvl="1"/>
            <a:r>
              <a:rPr lang="fi-FI" dirty="0"/>
              <a:t>p</a:t>
            </a:r>
            <a:r>
              <a:rPr lang="fi-FI" sz="1800" dirty="0" smtClean="0"/>
              <a:t>intakäsittely </a:t>
            </a:r>
            <a:r>
              <a:rPr lang="fi-FI" sz="1800" dirty="0"/>
              <a:t>merkittävä suojausmenetelmä</a:t>
            </a:r>
          </a:p>
          <a:p>
            <a:pPr lvl="1"/>
            <a:r>
              <a:rPr lang="fi-FI" sz="1800" dirty="0" smtClean="0"/>
              <a:t>Materiaalien </a:t>
            </a:r>
            <a:r>
              <a:rPr lang="fi-FI" sz="1800" dirty="0"/>
              <a:t>yhdistelmät </a:t>
            </a:r>
            <a:r>
              <a:rPr lang="fi-FI" sz="1800" dirty="0" smtClean="0"/>
              <a:t>– homehtumisherkkyys riippuu herkimmästä materiaalista.</a:t>
            </a:r>
          </a:p>
          <a:p>
            <a:r>
              <a:rPr lang="fi-FI" sz="2000" dirty="0" smtClean="0"/>
              <a:t>Lahoaminen on mahdollista, kun kosteus on pitkään (kk / vuosia) korkea, puun kosteus yli 25 – 30 %.</a:t>
            </a:r>
          </a:p>
          <a:p>
            <a:pPr marL="0" indent="0">
              <a:buNone/>
            </a:pPr>
            <a:endParaRPr lang="fi-FI" sz="2000" dirty="0"/>
          </a:p>
        </p:txBody>
      </p:sp>
      <p:sp>
        <p:nvSpPr>
          <p:cNvPr id="5" name="Slide Number Placeholder 4"/>
          <p:cNvSpPr>
            <a:spLocks noGrp="1"/>
          </p:cNvSpPr>
          <p:nvPr>
            <p:ph type="sldNum" sz="quarter" idx="12"/>
          </p:nvPr>
        </p:nvSpPr>
        <p:spPr/>
        <p:txBody>
          <a:bodyPr/>
          <a:lstStyle/>
          <a:p>
            <a:fld id="{CC4B5847-1FA8-4EAB-8786-A0336426E059}" type="slidenum">
              <a:rPr lang="fi-FI" smtClean="0"/>
              <a:pPr/>
              <a:t>31</a:t>
            </a:fld>
            <a:endParaRPr lang="fi-FI"/>
          </a:p>
        </p:txBody>
      </p:sp>
    </p:spTree>
    <p:extLst>
      <p:ext uri="{BB962C8B-B14F-4D97-AF65-F5344CB8AC3E}">
        <p14:creationId xmlns:p14="http://schemas.microsoft.com/office/powerpoint/2010/main" val="130799368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83568" y="332656"/>
            <a:ext cx="8208912" cy="936104"/>
          </a:xfrm>
        </p:spPr>
        <p:txBody>
          <a:bodyPr>
            <a:noAutofit/>
          </a:bodyPr>
          <a:lstStyle/>
          <a:p>
            <a:r>
              <a:rPr lang="en-GB" dirty="0" err="1"/>
              <a:t>Homeen</a:t>
            </a:r>
            <a:r>
              <a:rPr lang="en-GB" dirty="0"/>
              <a:t> </a:t>
            </a:r>
            <a:r>
              <a:rPr lang="en-GB" dirty="0" err="1"/>
              <a:t>kasvu</a:t>
            </a:r>
            <a:r>
              <a:rPr lang="en-GB" dirty="0"/>
              <a:t> </a:t>
            </a:r>
            <a:r>
              <a:rPr lang="en-GB" dirty="0" err="1" smtClean="0"/>
              <a:t>materiaaleissa</a:t>
            </a:r>
            <a:r>
              <a:rPr lang="en-GB" dirty="0" smtClean="0"/>
              <a:t>, </a:t>
            </a:r>
            <a:r>
              <a:rPr lang="en-GB" dirty="0" err="1" smtClean="0"/>
              <a:t>kosteuden</a:t>
            </a:r>
            <a:r>
              <a:rPr lang="en-GB" dirty="0" smtClean="0"/>
              <a:t> </a:t>
            </a:r>
            <a:r>
              <a:rPr lang="en-GB" dirty="0" err="1" smtClean="0"/>
              <a:t>merkitys</a:t>
            </a:r>
            <a:r>
              <a:rPr lang="en-GB" dirty="0" smtClean="0"/>
              <a:t>, </a:t>
            </a:r>
            <a:r>
              <a:rPr lang="en-GB" dirty="0" err="1" smtClean="0"/>
              <a:t>kuitulevy</a:t>
            </a:r>
            <a:endParaRPr lang="en-GB" dirty="0"/>
          </a:p>
        </p:txBody>
      </p:sp>
      <p:graphicFrame>
        <p:nvGraphicFramePr>
          <p:cNvPr id="307203" name="Object 3"/>
          <p:cNvGraphicFramePr>
            <a:graphicFrameLocks noGrp="1" noChangeAspect="1"/>
          </p:cNvGraphicFramePr>
          <p:nvPr>
            <p:ph type="chart" idx="1"/>
          </p:nvPr>
        </p:nvGraphicFramePr>
        <p:xfrm>
          <a:off x="633046" y="914400"/>
          <a:ext cx="7877908" cy="5075238"/>
        </p:xfrm>
        <a:graphic>
          <a:graphicData uri="http://schemas.openxmlformats.org/presentationml/2006/ole">
            <mc:AlternateContent xmlns:mc="http://schemas.openxmlformats.org/markup-compatibility/2006">
              <mc:Choice xmlns:v="urn:schemas-microsoft-com:vml" Requires="v">
                <p:oleObj spid="_x0000_s66594" name="Document" r:id="rId4" imgW="2686812" imgH="1658112" progId="Word.Document.8">
                  <p:embed/>
                </p:oleObj>
              </mc:Choice>
              <mc:Fallback>
                <p:oleObj name="Document" r:id="rId4" imgW="2686812" imgH="1658112" progId="Word.Document.8">
                  <p:embed/>
                  <p:pic>
                    <p:nvPicPr>
                      <p:cNvPr id="0" name="Picture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46" y="914400"/>
                        <a:ext cx="7877908" cy="507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04" name="Text Box 4"/>
          <p:cNvSpPr txBox="1">
            <a:spLocks noChangeArrowheads="1"/>
          </p:cNvSpPr>
          <p:nvPr/>
        </p:nvSpPr>
        <p:spPr bwMode="auto">
          <a:xfrm>
            <a:off x="2321169" y="2514601"/>
            <a:ext cx="140676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800" b="1"/>
              <a:t>RH 97 %</a:t>
            </a:r>
          </a:p>
        </p:txBody>
      </p:sp>
      <p:sp>
        <p:nvSpPr>
          <p:cNvPr id="307205" name="Text Box 5"/>
          <p:cNvSpPr txBox="1">
            <a:spLocks noChangeArrowheads="1"/>
          </p:cNvSpPr>
          <p:nvPr/>
        </p:nvSpPr>
        <p:spPr bwMode="auto">
          <a:xfrm>
            <a:off x="3235569" y="3587751"/>
            <a:ext cx="154744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800" b="1" dirty="0"/>
              <a:t>RH 90 %</a:t>
            </a:r>
          </a:p>
        </p:txBody>
      </p:sp>
      <p:sp>
        <p:nvSpPr>
          <p:cNvPr id="307206" name="Text Box 6"/>
          <p:cNvSpPr txBox="1">
            <a:spLocks noChangeArrowheads="1"/>
          </p:cNvSpPr>
          <p:nvPr/>
        </p:nvSpPr>
        <p:spPr bwMode="auto">
          <a:xfrm>
            <a:off x="3727939" y="4495801"/>
            <a:ext cx="140676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800" b="1"/>
              <a:t>RH 80 %</a:t>
            </a:r>
          </a:p>
        </p:txBody>
      </p:sp>
      <p:sp>
        <p:nvSpPr>
          <p:cNvPr id="307207" name="Text Box 7"/>
          <p:cNvSpPr txBox="1">
            <a:spLocks noChangeArrowheads="1"/>
          </p:cNvSpPr>
          <p:nvPr/>
        </p:nvSpPr>
        <p:spPr bwMode="auto">
          <a:xfrm>
            <a:off x="2321169" y="1287464"/>
            <a:ext cx="98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2000" b="1"/>
              <a:t>23 °C</a:t>
            </a:r>
          </a:p>
        </p:txBody>
      </p:sp>
      <p:sp>
        <p:nvSpPr>
          <p:cNvPr id="8" name="Slide Number Placeholder 5"/>
          <p:cNvSpPr>
            <a:spLocks noGrp="1"/>
          </p:cNvSpPr>
          <p:nvPr>
            <p:ph type="sldNum" sz="quarter" idx="4294967295"/>
          </p:nvPr>
        </p:nvSpPr>
        <p:spPr>
          <a:xfrm>
            <a:off x="8316912" y="6198834"/>
            <a:ext cx="503238" cy="365125"/>
          </a:xfrm>
          <a:prstGeom prst="rect">
            <a:avLst/>
          </a:prstGeom>
        </p:spPr>
        <p:txBody>
          <a:bodyPr/>
          <a:lstStyle/>
          <a:p>
            <a:endParaRPr lang="fi-FI" sz="800" dirty="0" smtClean="0">
              <a:solidFill>
                <a:srgbClr val="FF0000"/>
              </a:solidFill>
            </a:endParaRPr>
          </a:p>
          <a:p>
            <a:pPr algn="r"/>
            <a:fld id="{CC4B5847-1FA8-4EAB-8786-A0336426E059}" type="slidenum">
              <a:rPr lang="fi-FI" sz="800" smtClean="0">
                <a:solidFill>
                  <a:srgbClr val="FF0000"/>
                </a:solidFill>
              </a:rPr>
              <a:pPr algn="r"/>
              <a:t>32</a:t>
            </a:fld>
            <a:endParaRPr lang="fi-FI" sz="800" dirty="0">
              <a:solidFill>
                <a:srgbClr val="FF0000"/>
              </a:solidFill>
            </a:endParaRPr>
          </a:p>
        </p:txBody>
      </p:sp>
    </p:spTree>
    <p:extLst>
      <p:ext uri="{BB962C8B-B14F-4D97-AF65-F5344CB8AC3E}">
        <p14:creationId xmlns:p14="http://schemas.microsoft.com/office/powerpoint/2010/main" val="4025776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67222" y="657678"/>
            <a:ext cx="8352928" cy="792088"/>
          </a:xfrm>
        </p:spPr>
        <p:txBody>
          <a:bodyPr>
            <a:noAutofit/>
          </a:bodyPr>
          <a:lstStyle/>
          <a:p>
            <a:r>
              <a:rPr lang="en-GB" sz="2800" dirty="0" err="1" smtClean="0"/>
              <a:t>Homesienten</a:t>
            </a:r>
            <a:r>
              <a:rPr lang="en-GB" sz="2800" dirty="0" smtClean="0"/>
              <a:t> </a:t>
            </a:r>
            <a:r>
              <a:rPr lang="en-GB" sz="2800" dirty="0" err="1" smtClean="0"/>
              <a:t>kasvu</a:t>
            </a:r>
            <a:r>
              <a:rPr lang="en-GB" sz="2800" dirty="0" smtClean="0"/>
              <a:t> </a:t>
            </a:r>
            <a:r>
              <a:rPr lang="en-GB" sz="2800" dirty="0" err="1" smtClean="0"/>
              <a:t>joissakin</a:t>
            </a:r>
            <a:r>
              <a:rPr lang="en-GB" sz="2800" dirty="0" smtClean="0"/>
              <a:t> </a:t>
            </a:r>
            <a:r>
              <a:rPr lang="en-GB" sz="2800" dirty="0" err="1" smtClean="0"/>
              <a:t>rakennustuotteissa</a:t>
            </a:r>
            <a:r>
              <a:rPr lang="en-GB" sz="2800" dirty="0" smtClean="0"/>
              <a:t>,  RH 88 - 90 </a:t>
            </a:r>
            <a:r>
              <a:rPr lang="en-GB" sz="1600" dirty="0" smtClean="0"/>
              <a:t>% (Viitanen 2004)</a:t>
            </a:r>
          </a:p>
        </p:txBody>
      </p:sp>
      <p:pic>
        <p:nvPicPr>
          <p:cNvPr id="13316" name="Picture 3"/>
          <p:cNvPicPr>
            <a:picLocks noGrp="1" noChangeAspect="1" noChangeArrowheads="1"/>
          </p:cNvPicPr>
          <p:nvPr>
            <p:ph type="chart" idx="1"/>
          </p:nvPr>
        </p:nvPicPr>
        <p:blipFill>
          <a:blip r:embed="rId2" cstate="print">
            <a:extLst>
              <a:ext uri="{28A0092B-C50C-407E-A947-70E740481C1C}">
                <a14:useLocalDpi xmlns:a14="http://schemas.microsoft.com/office/drawing/2010/main" val="0"/>
              </a:ext>
            </a:extLst>
          </a:blip>
          <a:srcRect/>
          <a:stretch>
            <a:fillRect/>
          </a:stretch>
        </p:blipFill>
        <p:spPr>
          <a:xfrm>
            <a:off x="633045" y="1628800"/>
            <a:ext cx="7748993" cy="4391000"/>
          </a:xfrm>
          <a:noFill/>
        </p:spPr>
      </p:pic>
      <p:sp>
        <p:nvSpPr>
          <p:cNvPr id="5" name="TextBox 4"/>
          <p:cNvSpPr txBox="1"/>
          <p:nvPr/>
        </p:nvSpPr>
        <p:spPr>
          <a:xfrm>
            <a:off x="6012160" y="1916832"/>
            <a:ext cx="2016224" cy="369332"/>
          </a:xfrm>
          <a:prstGeom prst="rect">
            <a:avLst/>
          </a:prstGeom>
          <a:solidFill>
            <a:schemeClr val="bg1"/>
          </a:solidFill>
        </p:spPr>
        <p:txBody>
          <a:bodyPr wrap="square" rtlCol="0">
            <a:spAutoFit/>
          </a:bodyPr>
          <a:lstStyle/>
          <a:p>
            <a:r>
              <a:rPr lang="fi-FI" dirty="0" smtClean="0"/>
              <a:t>Männyn pintapuu</a:t>
            </a:r>
            <a:endParaRPr lang="fi-FI" dirty="0"/>
          </a:p>
        </p:txBody>
      </p:sp>
      <p:sp>
        <p:nvSpPr>
          <p:cNvPr id="6" name="TextBox 5"/>
          <p:cNvSpPr txBox="1"/>
          <p:nvPr/>
        </p:nvSpPr>
        <p:spPr>
          <a:xfrm>
            <a:off x="5940152" y="2276872"/>
            <a:ext cx="2016224" cy="369332"/>
          </a:xfrm>
          <a:prstGeom prst="rect">
            <a:avLst/>
          </a:prstGeom>
          <a:solidFill>
            <a:schemeClr val="bg1"/>
          </a:solidFill>
        </p:spPr>
        <p:txBody>
          <a:bodyPr wrap="square" rtlCol="0">
            <a:spAutoFit/>
          </a:bodyPr>
          <a:lstStyle/>
          <a:p>
            <a:r>
              <a:rPr lang="fi-FI" dirty="0" smtClean="0"/>
              <a:t>Kipsilevy</a:t>
            </a:r>
            <a:endParaRPr lang="fi-FI" dirty="0"/>
          </a:p>
        </p:txBody>
      </p:sp>
      <p:sp>
        <p:nvSpPr>
          <p:cNvPr id="7" name="TextBox 6"/>
          <p:cNvSpPr txBox="1"/>
          <p:nvPr/>
        </p:nvSpPr>
        <p:spPr>
          <a:xfrm>
            <a:off x="5940152" y="2636912"/>
            <a:ext cx="2016224" cy="369332"/>
          </a:xfrm>
          <a:prstGeom prst="rect">
            <a:avLst/>
          </a:prstGeom>
          <a:solidFill>
            <a:schemeClr val="bg1"/>
          </a:solidFill>
        </p:spPr>
        <p:txBody>
          <a:bodyPr wrap="square" rtlCol="0">
            <a:spAutoFit/>
          </a:bodyPr>
          <a:lstStyle/>
          <a:p>
            <a:r>
              <a:rPr lang="fi-FI" dirty="0" smtClean="0"/>
              <a:t>Kuitulevy</a:t>
            </a:r>
            <a:endParaRPr lang="fi-FI" dirty="0"/>
          </a:p>
        </p:txBody>
      </p:sp>
      <p:sp>
        <p:nvSpPr>
          <p:cNvPr id="8" name="TextBox 7"/>
          <p:cNvSpPr txBox="1"/>
          <p:nvPr/>
        </p:nvSpPr>
        <p:spPr>
          <a:xfrm>
            <a:off x="5940152" y="3068960"/>
            <a:ext cx="2232248" cy="369332"/>
          </a:xfrm>
          <a:prstGeom prst="rect">
            <a:avLst/>
          </a:prstGeom>
          <a:solidFill>
            <a:schemeClr val="bg1"/>
          </a:solidFill>
        </p:spPr>
        <p:txBody>
          <a:bodyPr wrap="square" rtlCol="0">
            <a:spAutoFit/>
          </a:bodyPr>
          <a:lstStyle/>
          <a:p>
            <a:r>
              <a:rPr lang="fi-FI" dirty="0" smtClean="0"/>
              <a:t>Betoni + puupuru</a:t>
            </a:r>
            <a:endParaRPr lang="fi-FI" dirty="0"/>
          </a:p>
        </p:txBody>
      </p:sp>
      <p:sp>
        <p:nvSpPr>
          <p:cNvPr id="9" name="TextBox 8"/>
          <p:cNvSpPr txBox="1"/>
          <p:nvPr/>
        </p:nvSpPr>
        <p:spPr>
          <a:xfrm>
            <a:off x="5940152" y="3501008"/>
            <a:ext cx="2016224" cy="369332"/>
          </a:xfrm>
          <a:prstGeom prst="rect">
            <a:avLst/>
          </a:prstGeom>
          <a:solidFill>
            <a:schemeClr val="bg1"/>
          </a:solidFill>
        </p:spPr>
        <p:txBody>
          <a:bodyPr wrap="square" rtlCol="0">
            <a:spAutoFit/>
          </a:bodyPr>
          <a:lstStyle/>
          <a:p>
            <a:r>
              <a:rPr lang="fi-FI" dirty="0" smtClean="0"/>
              <a:t>Uusi Betoni (K30)</a:t>
            </a:r>
            <a:endParaRPr lang="fi-FI" dirty="0"/>
          </a:p>
        </p:txBody>
      </p:sp>
      <p:sp>
        <p:nvSpPr>
          <p:cNvPr id="10" name="TextBox 9"/>
          <p:cNvSpPr txBox="1"/>
          <p:nvPr/>
        </p:nvSpPr>
        <p:spPr>
          <a:xfrm>
            <a:off x="5940152" y="3861048"/>
            <a:ext cx="2016224" cy="369332"/>
          </a:xfrm>
          <a:prstGeom prst="rect">
            <a:avLst/>
          </a:prstGeom>
          <a:solidFill>
            <a:schemeClr val="bg1"/>
          </a:solidFill>
        </p:spPr>
        <p:txBody>
          <a:bodyPr wrap="square" rtlCol="0">
            <a:spAutoFit/>
          </a:bodyPr>
          <a:lstStyle/>
          <a:p>
            <a:r>
              <a:rPr lang="fi-FI" dirty="0" smtClean="0"/>
              <a:t>Uusi Betoni (NP)</a:t>
            </a:r>
            <a:endParaRPr lang="fi-FI" dirty="0"/>
          </a:p>
        </p:txBody>
      </p:sp>
      <p:sp>
        <p:nvSpPr>
          <p:cNvPr id="11" name="TextBox 10"/>
          <p:cNvSpPr txBox="1"/>
          <p:nvPr/>
        </p:nvSpPr>
        <p:spPr>
          <a:xfrm>
            <a:off x="5940152" y="4581128"/>
            <a:ext cx="2016224" cy="369332"/>
          </a:xfrm>
          <a:prstGeom prst="rect">
            <a:avLst/>
          </a:prstGeom>
          <a:solidFill>
            <a:schemeClr val="bg1"/>
          </a:solidFill>
        </p:spPr>
        <p:txBody>
          <a:bodyPr wrap="square" rtlCol="0">
            <a:spAutoFit/>
          </a:bodyPr>
          <a:lstStyle/>
          <a:p>
            <a:r>
              <a:rPr lang="fi-FI" dirty="0" smtClean="0"/>
              <a:t>Mineraalivilla</a:t>
            </a:r>
            <a:endParaRPr lang="fi-FI" dirty="0"/>
          </a:p>
        </p:txBody>
      </p:sp>
      <p:sp>
        <p:nvSpPr>
          <p:cNvPr id="12" name="TextBox 11"/>
          <p:cNvSpPr txBox="1"/>
          <p:nvPr/>
        </p:nvSpPr>
        <p:spPr>
          <a:xfrm>
            <a:off x="5940152" y="4221088"/>
            <a:ext cx="2088232" cy="369332"/>
          </a:xfrm>
          <a:prstGeom prst="rect">
            <a:avLst/>
          </a:prstGeom>
          <a:solidFill>
            <a:schemeClr val="bg1"/>
          </a:solidFill>
        </p:spPr>
        <p:txBody>
          <a:bodyPr wrap="square" rtlCol="0">
            <a:spAutoFit/>
          </a:bodyPr>
          <a:lstStyle/>
          <a:p>
            <a:r>
              <a:rPr lang="fi-FI" dirty="0" smtClean="0"/>
              <a:t>EPS lämmöneriste</a:t>
            </a:r>
            <a:endParaRPr lang="fi-FI" dirty="0"/>
          </a:p>
        </p:txBody>
      </p:sp>
      <p:sp>
        <p:nvSpPr>
          <p:cNvPr id="13" name="TextBox 12"/>
          <p:cNvSpPr txBox="1"/>
          <p:nvPr/>
        </p:nvSpPr>
        <p:spPr>
          <a:xfrm>
            <a:off x="2771800" y="5445224"/>
            <a:ext cx="1800200" cy="369332"/>
          </a:xfrm>
          <a:prstGeom prst="rect">
            <a:avLst/>
          </a:prstGeom>
          <a:solidFill>
            <a:schemeClr val="bg1"/>
          </a:solidFill>
        </p:spPr>
        <p:txBody>
          <a:bodyPr wrap="square" rtlCol="0">
            <a:spAutoFit/>
          </a:bodyPr>
          <a:lstStyle/>
          <a:p>
            <a:r>
              <a:rPr lang="fi-FI" b="1" dirty="0" smtClean="0"/>
              <a:t>Aika (viikkoja)</a:t>
            </a:r>
            <a:endParaRPr lang="fi-FI" b="1" dirty="0"/>
          </a:p>
        </p:txBody>
      </p:sp>
      <p:sp>
        <p:nvSpPr>
          <p:cNvPr id="14" name="Slide Number Placeholder 5"/>
          <p:cNvSpPr>
            <a:spLocks noGrp="1"/>
          </p:cNvSpPr>
          <p:nvPr>
            <p:ph type="sldNum" sz="quarter" idx="4294967295"/>
          </p:nvPr>
        </p:nvSpPr>
        <p:spPr>
          <a:xfrm>
            <a:off x="8316912" y="6198834"/>
            <a:ext cx="503238" cy="365125"/>
          </a:xfrm>
          <a:prstGeom prst="rect">
            <a:avLst/>
          </a:prstGeom>
        </p:spPr>
        <p:txBody>
          <a:bodyPr/>
          <a:lstStyle/>
          <a:p>
            <a:endParaRPr lang="fi-FI" sz="800" dirty="0" smtClean="0">
              <a:solidFill>
                <a:srgbClr val="FF0000"/>
              </a:solidFill>
            </a:endParaRPr>
          </a:p>
          <a:p>
            <a:pPr algn="r"/>
            <a:fld id="{CC4B5847-1FA8-4EAB-8786-A0336426E059}" type="slidenum">
              <a:rPr lang="fi-FI" sz="800" smtClean="0">
                <a:solidFill>
                  <a:srgbClr val="FF0000"/>
                </a:solidFill>
              </a:rPr>
              <a:pPr algn="r"/>
              <a:t>33</a:t>
            </a:fld>
            <a:endParaRPr lang="fi-FI" sz="800" dirty="0">
              <a:solidFill>
                <a:srgbClr val="FF0000"/>
              </a:solidFill>
            </a:endParaRPr>
          </a:p>
        </p:txBody>
      </p:sp>
    </p:spTree>
    <p:extLst>
      <p:ext uri="{BB962C8B-B14F-4D97-AF65-F5344CB8AC3E}">
        <p14:creationId xmlns:p14="http://schemas.microsoft.com/office/powerpoint/2010/main" val="40363859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11560" y="754361"/>
            <a:ext cx="8136904" cy="864096"/>
          </a:xfrm>
        </p:spPr>
        <p:txBody>
          <a:bodyPr>
            <a:normAutofit fontScale="90000"/>
          </a:bodyPr>
          <a:lstStyle/>
          <a:p>
            <a:r>
              <a:rPr lang="en-GB" sz="3100" dirty="0" err="1" smtClean="0"/>
              <a:t>Homesienten</a:t>
            </a:r>
            <a:r>
              <a:rPr lang="en-GB" sz="3100" dirty="0" smtClean="0"/>
              <a:t> </a:t>
            </a:r>
            <a:r>
              <a:rPr lang="en-GB" sz="3100" dirty="0" err="1" smtClean="0"/>
              <a:t>kasvu</a:t>
            </a:r>
            <a:r>
              <a:rPr lang="en-GB" sz="3100" dirty="0" smtClean="0"/>
              <a:t> </a:t>
            </a:r>
            <a:r>
              <a:rPr lang="en-GB" sz="3100" dirty="0" err="1" smtClean="0"/>
              <a:t>joissakin</a:t>
            </a:r>
            <a:r>
              <a:rPr lang="en-GB" sz="3100" dirty="0" smtClean="0"/>
              <a:t> </a:t>
            </a:r>
            <a:r>
              <a:rPr lang="en-GB" sz="3100" dirty="0" err="1" smtClean="0"/>
              <a:t>rakennustuotteissa</a:t>
            </a:r>
            <a:r>
              <a:rPr lang="en-GB" sz="3100" dirty="0" smtClean="0"/>
              <a:t>, RH 98 - 100 % </a:t>
            </a:r>
            <a:r>
              <a:rPr lang="en-GB" sz="1800" dirty="0"/>
              <a:t>(Viitanen 2004)</a:t>
            </a:r>
            <a:endParaRPr lang="en-GB" sz="1800" b="1" i="1" dirty="0" smtClean="0">
              <a:solidFill>
                <a:schemeClr val="tx1"/>
              </a:solidFill>
            </a:endParaRPr>
          </a:p>
        </p:txBody>
      </p:sp>
      <p:pic>
        <p:nvPicPr>
          <p:cNvPr id="14340" name="Picture 3"/>
          <p:cNvPicPr>
            <a:picLocks noGrp="1" noChangeAspect="1" noChangeArrowheads="1"/>
          </p:cNvPicPr>
          <p:nvPr>
            <p:ph type="chart" idx="1"/>
          </p:nvPr>
        </p:nvPicPr>
        <p:blipFill>
          <a:blip r:embed="rId2" cstate="print">
            <a:extLst>
              <a:ext uri="{28A0092B-C50C-407E-A947-70E740481C1C}">
                <a14:useLocalDpi xmlns:a14="http://schemas.microsoft.com/office/drawing/2010/main" val="0"/>
              </a:ext>
            </a:extLst>
          </a:blip>
          <a:srcRect/>
          <a:stretch>
            <a:fillRect/>
          </a:stretch>
        </p:blipFill>
        <p:spPr>
          <a:xfrm>
            <a:off x="683568" y="1777094"/>
            <a:ext cx="7416824" cy="4398305"/>
          </a:xfrm>
          <a:noFill/>
        </p:spPr>
      </p:pic>
      <p:sp>
        <p:nvSpPr>
          <p:cNvPr id="5" name="TextBox 4"/>
          <p:cNvSpPr txBox="1"/>
          <p:nvPr/>
        </p:nvSpPr>
        <p:spPr>
          <a:xfrm>
            <a:off x="2699792" y="5661248"/>
            <a:ext cx="1800200" cy="369332"/>
          </a:xfrm>
          <a:prstGeom prst="rect">
            <a:avLst/>
          </a:prstGeom>
          <a:solidFill>
            <a:schemeClr val="bg1"/>
          </a:solidFill>
        </p:spPr>
        <p:txBody>
          <a:bodyPr wrap="square" rtlCol="0">
            <a:spAutoFit/>
          </a:bodyPr>
          <a:lstStyle/>
          <a:p>
            <a:r>
              <a:rPr lang="fi-FI" b="1" dirty="0" smtClean="0"/>
              <a:t>Aika (viikkoja)</a:t>
            </a:r>
            <a:endParaRPr lang="fi-FI" b="1" dirty="0"/>
          </a:p>
        </p:txBody>
      </p:sp>
      <p:sp>
        <p:nvSpPr>
          <p:cNvPr id="6" name="TextBox 5"/>
          <p:cNvSpPr txBox="1"/>
          <p:nvPr/>
        </p:nvSpPr>
        <p:spPr>
          <a:xfrm>
            <a:off x="5796136" y="2060848"/>
            <a:ext cx="2016224" cy="369332"/>
          </a:xfrm>
          <a:prstGeom prst="rect">
            <a:avLst/>
          </a:prstGeom>
          <a:solidFill>
            <a:schemeClr val="bg1"/>
          </a:solidFill>
        </p:spPr>
        <p:txBody>
          <a:bodyPr wrap="square" rtlCol="0">
            <a:spAutoFit/>
          </a:bodyPr>
          <a:lstStyle/>
          <a:p>
            <a:r>
              <a:rPr lang="fi-FI" dirty="0" smtClean="0"/>
              <a:t>Männyn pintapuu</a:t>
            </a:r>
            <a:endParaRPr lang="fi-FI" dirty="0"/>
          </a:p>
        </p:txBody>
      </p:sp>
      <p:sp>
        <p:nvSpPr>
          <p:cNvPr id="7" name="TextBox 6"/>
          <p:cNvSpPr txBox="1"/>
          <p:nvPr/>
        </p:nvSpPr>
        <p:spPr>
          <a:xfrm>
            <a:off x="5796136" y="2492896"/>
            <a:ext cx="2016224" cy="369332"/>
          </a:xfrm>
          <a:prstGeom prst="rect">
            <a:avLst/>
          </a:prstGeom>
          <a:solidFill>
            <a:schemeClr val="bg1"/>
          </a:solidFill>
        </p:spPr>
        <p:txBody>
          <a:bodyPr wrap="square" rtlCol="0">
            <a:spAutoFit/>
          </a:bodyPr>
          <a:lstStyle/>
          <a:p>
            <a:r>
              <a:rPr lang="fi-FI" dirty="0" smtClean="0"/>
              <a:t>Kipsilevy</a:t>
            </a:r>
            <a:endParaRPr lang="fi-FI" dirty="0"/>
          </a:p>
        </p:txBody>
      </p:sp>
      <p:sp>
        <p:nvSpPr>
          <p:cNvPr id="8" name="TextBox 7"/>
          <p:cNvSpPr txBox="1"/>
          <p:nvPr/>
        </p:nvSpPr>
        <p:spPr>
          <a:xfrm>
            <a:off x="5724128" y="2924944"/>
            <a:ext cx="2016224" cy="369332"/>
          </a:xfrm>
          <a:prstGeom prst="rect">
            <a:avLst/>
          </a:prstGeom>
          <a:solidFill>
            <a:schemeClr val="bg1"/>
          </a:solidFill>
        </p:spPr>
        <p:txBody>
          <a:bodyPr wrap="square" rtlCol="0">
            <a:spAutoFit/>
          </a:bodyPr>
          <a:lstStyle/>
          <a:p>
            <a:r>
              <a:rPr lang="fi-FI" dirty="0" smtClean="0"/>
              <a:t>Kuitulevy</a:t>
            </a:r>
            <a:endParaRPr lang="fi-FI" dirty="0"/>
          </a:p>
        </p:txBody>
      </p:sp>
      <p:sp>
        <p:nvSpPr>
          <p:cNvPr id="9" name="TextBox 8"/>
          <p:cNvSpPr txBox="1"/>
          <p:nvPr/>
        </p:nvSpPr>
        <p:spPr>
          <a:xfrm>
            <a:off x="5724128" y="3284984"/>
            <a:ext cx="2160240" cy="369332"/>
          </a:xfrm>
          <a:prstGeom prst="rect">
            <a:avLst/>
          </a:prstGeom>
          <a:solidFill>
            <a:schemeClr val="bg1"/>
          </a:solidFill>
        </p:spPr>
        <p:txBody>
          <a:bodyPr wrap="square" rtlCol="0">
            <a:spAutoFit/>
          </a:bodyPr>
          <a:lstStyle/>
          <a:p>
            <a:r>
              <a:rPr lang="fi-FI" dirty="0" smtClean="0"/>
              <a:t>Betoni + puupuru</a:t>
            </a:r>
            <a:endParaRPr lang="fi-FI" dirty="0"/>
          </a:p>
        </p:txBody>
      </p:sp>
      <p:sp>
        <p:nvSpPr>
          <p:cNvPr id="10" name="TextBox 9"/>
          <p:cNvSpPr txBox="1"/>
          <p:nvPr/>
        </p:nvSpPr>
        <p:spPr>
          <a:xfrm>
            <a:off x="5724128" y="4149080"/>
            <a:ext cx="2088232" cy="369332"/>
          </a:xfrm>
          <a:prstGeom prst="rect">
            <a:avLst/>
          </a:prstGeom>
          <a:solidFill>
            <a:schemeClr val="bg1"/>
          </a:solidFill>
        </p:spPr>
        <p:txBody>
          <a:bodyPr wrap="square" rtlCol="0">
            <a:spAutoFit/>
          </a:bodyPr>
          <a:lstStyle/>
          <a:p>
            <a:r>
              <a:rPr lang="fi-FI" dirty="0" smtClean="0"/>
              <a:t>EPS lämmöneriste</a:t>
            </a:r>
            <a:endParaRPr lang="fi-FI" dirty="0"/>
          </a:p>
        </p:txBody>
      </p:sp>
      <p:sp>
        <p:nvSpPr>
          <p:cNvPr id="11" name="TextBox 10"/>
          <p:cNvSpPr txBox="1"/>
          <p:nvPr/>
        </p:nvSpPr>
        <p:spPr>
          <a:xfrm>
            <a:off x="5796136" y="3717032"/>
            <a:ext cx="2016224" cy="369332"/>
          </a:xfrm>
          <a:prstGeom prst="rect">
            <a:avLst/>
          </a:prstGeom>
          <a:solidFill>
            <a:schemeClr val="bg1"/>
          </a:solidFill>
        </p:spPr>
        <p:txBody>
          <a:bodyPr wrap="square" rtlCol="0">
            <a:spAutoFit/>
          </a:bodyPr>
          <a:lstStyle/>
          <a:p>
            <a:r>
              <a:rPr lang="fi-FI" dirty="0" smtClean="0"/>
              <a:t>Uusi Betoni (K30)</a:t>
            </a:r>
            <a:endParaRPr lang="fi-FI" dirty="0"/>
          </a:p>
        </p:txBody>
      </p:sp>
      <p:sp>
        <p:nvSpPr>
          <p:cNvPr id="12" name="TextBox 11"/>
          <p:cNvSpPr txBox="1"/>
          <p:nvPr/>
        </p:nvSpPr>
        <p:spPr>
          <a:xfrm>
            <a:off x="5796136" y="4581128"/>
            <a:ext cx="2016224" cy="369332"/>
          </a:xfrm>
          <a:prstGeom prst="rect">
            <a:avLst/>
          </a:prstGeom>
          <a:solidFill>
            <a:schemeClr val="bg1"/>
          </a:solidFill>
        </p:spPr>
        <p:txBody>
          <a:bodyPr wrap="square" rtlCol="0">
            <a:spAutoFit/>
          </a:bodyPr>
          <a:lstStyle/>
          <a:p>
            <a:r>
              <a:rPr lang="fi-FI" dirty="0" smtClean="0"/>
              <a:t>Mineraalivilla</a:t>
            </a:r>
            <a:endParaRPr lang="fi-FI" dirty="0"/>
          </a:p>
        </p:txBody>
      </p:sp>
      <p:sp>
        <p:nvSpPr>
          <p:cNvPr id="13" name="TextBox 12"/>
          <p:cNvSpPr txBox="1"/>
          <p:nvPr/>
        </p:nvSpPr>
        <p:spPr>
          <a:xfrm>
            <a:off x="5796136" y="5013176"/>
            <a:ext cx="2016224" cy="369332"/>
          </a:xfrm>
          <a:prstGeom prst="rect">
            <a:avLst/>
          </a:prstGeom>
          <a:solidFill>
            <a:schemeClr val="bg1"/>
          </a:solidFill>
        </p:spPr>
        <p:txBody>
          <a:bodyPr wrap="square" rtlCol="0">
            <a:spAutoFit/>
          </a:bodyPr>
          <a:lstStyle/>
          <a:p>
            <a:r>
              <a:rPr lang="fi-FI" dirty="0" smtClean="0"/>
              <a:t>Uusi Betoni (NP)</a:t>
            </a:r>
            <a:endParaRPr lang="fi-FI" dirty="0"/>
          </a:p>
        </p:txBody>
      </p:sp>
      <p:sp>
        <p:nvSpPr>
          <p:cNvPr id="14" name="Slide Number Placeholder 5"/>
          <p:cNvSpPr>
            <a:spLocks noGrp="1"/>
          </p:cNvSpPr>
          <p:nvPr>
            <p:ph type="sldNum" sz="quarter" idx="4294967295"/>
          </p:nvPr>
        </p:nvSpPr>
        <p:spPr>
          <a:xfrm>
            <a:off x="8316912" y="6198834"/>
            <a:ext cx="503238" cy="365125"/>
          </a:xfrm>
          <a:prstGeom prst="rect">
            <a:avLst/>
          </a:prstGeom>
        </p:spPr>
        <p:txBody>
          <a:bodyPr/>
          <a:lstStyle/>
          <a:p>
            <a:endParaRPr lang="fi-FI" sz="800" dirty="0" smtClean="0">
              <a:solidFill>
                <a:srgbClr val="FF0000"/>
              </a:solidFill>
            </a:endParaRPr>
          </a:p>
          <a:p>
            <a:pPr algn="r"/>
            <a:fld id="{CC4B5847-1FA8-4EAB-8786-A0336426E059}" type="slidenum">
              <a:rPr lang="fi-FI" sz="800" smtClean="0">
                <a:solidFill>
                  <a:srgbClr val="FF0000"/>
                </a:solidFill>
              </a:rPr>
              <a:pPr algn="r"/>
              <a:t>34</a:t>
            </a:fld>
            <a:endParaRPr lang="fi-FI" sz="800" dirty="0">
              <a:solidFill>
                <a:srgbClr val="FF0000"/>
              </a:solidFill>
            </a:endParaRPr>
          </a:p>
        </p:txBody>
      </p:sp>
    </p:spTree>
    <p:extLst>
      <p:ext uri="{BB962C8B-B14F-4D97-AF65-F5344CB8AC3E}">
        <p14:creationId xmlns:p14="http://schemas.microsoft.com/office/powerpoint/2010/main" val="13206583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a:xfrm>
            <a:off x="515815" y="652784"/>
            <a:ext cx="7807569" cy="914400"/>
          </a:xfrm>
        </p:spPr>
        <p:txBody>
          <a:bodyPr>
            <a:noAutofit/>
          </a:bodyPr>
          <a:lstStyle/>
          <a:p>
            <a:r>
              <a:rPr lang="fi-FI" b="1" dirty="0"/>
              <a:t>Puussa voi olla eriasteisia vikoja ja vaurioita</a:t>
            </a:r>
            <a:endParaRPr lang="en-GB" b="1" dirty="0"/>
          </a:p>
        </p:txBody>
      </p:sp>
      <p:sp>
        <p:nvSpPr>
          <p:cNvPr id="156675" name="Rectangle 1027"/>
          <p:cNvSpPr>
            <a:spLocks noGrp="1" noChangeArrowheads="1"/>
          </p:cNvSpPr>
          <p:nvPr>
            <p:ph type="body" sz="half" idx="2"/>
          </p:nvPr>
        </p:nvSpPr>
        <p:spPr>
          <a:xfrm>
            <a:off x="5181600" y="1752600"/>
            <a:ext cx="3733800" cy="4343400"/>
          </a:xfrm>
        </p:spPr>
        <p:txBody>
          <a:bodyPr/>
          <a:lstStyle/>
          <a:p>
            <a:r>
              <a:rPr lang="fi-FI" sz="2000" dirty="0"/>
              <a:t>Ruskolahon syvyys riippuu kosteuden määrästä ja tunkeutumisesta puuhun</a:t>
            </a:r>
            <a:endParaRPr lang="en-GB" sz="2000" dirty="0"/>
          </a:p>
          <a:p>
            <a:r>
              <a:rPr lang="fi-FI" sz="2000" dirty="0"/>
              <a:t>Hyönteisviat keskittyvät usein lahovikaiseen puuhun</a:t>
            </a:r>
            <a:endParaRPr lang="en-GB" sz="2000" dirty="0"/>
          </a:p>
          <a:p>
            <a:r>
              <a:rPr lang="fi-FI" sz="2000" dirty="0"/>
              <a:t>Lahoa voi olla puussa vain paikallisesti eri kohdissa</a:t>
            </a:r>
            <a:endParaRPr lang="en-GB" sz="2000" dirty="0"/>
          </a:p>
          <a:p>
            <a:r>
              <a:rPr lang="fi-FI" sz="2000" dirty="0"/>
              <a:t>Sinistymä </a:t>
            </a:r>
            <a:r>
              <a:rPr lang="fi-FI" sz="2000" dirty="0" err="1"/>
              <a:t>tunketuu</a:t>
            </a:r>
            <a:r>
              <a:rPr lang="fi-FI" sz="2000" dirty="0"/>
              <a:t> syvemmälle puuhun kuin pintahome</a:t>
            </a:r>
            <a:endParaRPr lang="en-GB" sz="2000" dirty="0"/>
          </a:p>
          <a:p>
            <a:r>
              <a:rPr lang="fi-FI" sz="2000" dirty="0"/>
              <a:t>Sydänpuu on usein kestävämpi kuin pintapuu</a:t>
            </a:r>
            <a:endParaRPr lang="en-GB" sz="2000" dirty="0"/>
          </a:p>
        </p:txBody>
      </p:sp>
      <p:pic>
        <p:nvPicPr>
          <p:cNvPr id="156676" name="Picture 1028" descr="PIC00003"/>
          <p:cNvPicPr>
            <a:picLocks noGrp="1" noChangeAspect="1" noChangeArrowheads="1"/>
          </p:cNvPicPr>
          <p:nvPr>
            <p:ph type="chart" sz="half" idx="1"/>
          </p:nvPr>
        </p:nvPicPr>
        <p:blipFill>
          <a:blip r:embed="rId2" cstate="screen">
            <a:extLst>
              <a:ext uri="{28A0092B-C50C-407E-A947-70E740481C1C}">
                <a14:useLocalDpi xmlns:a14="http://schemas.microsoft.com/office/drawing/2010/main"/>
              </a:ext>
            </a:extLst>
          </a:blip>
          <a:srcRect/>
          <a:stretch>
            <a:fillRect/>
          </a:stretch>
        </p:blipFill>
        <p:spPr>
          <a:xfrm>
            <a:off x="381000" y="1825625"/>
            <a:ext cx="4800600" cy="3905250"/>
          </a:xfrm>
          <a:noFill/>
        </p:spPr>
      </p:pic>
      <p:sp>
        <p:nvSpPr>
          <p:cNvPr id="156677" name="Line 1029"/>
          <p:cNvSpPr>
            <a:spLocks noChangeShapeType="1"/>
          </p:cNvSpPr>
          <p:nvPr/>
        </p:nvSpPr>
        <p:spPr bwMode="auto">
          <a:xfrm flipH="1">
            <a:off x="4343400" y="3048000"/>
            <a:ext cx="838200" cy="7620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6678" name="Line 1030"/>
          <p:cNvSpPr>
            <a:spLocks noChangeShapeType="1"/>
          </p:cNvSpPr>
          <p:nvPr/>
        </p:nvSpPr>
        <p:spPr bwMode="auto">
          <a:xfrm flipH="1">
            <a:off x="4114800" y="2057400"/>
            <a:ext cx="1143000" cy="10668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6679" name="Line 1031"/>
          <p:cNvSpPr>
            <a:spLocks noChangeShapeType="1"/>
          </p:cNvSpPr>
          <p:nvPr/>
        </p:nvSpPr>
        <p:spPr bwMode="auto">
          <a:xfrm flipH="1" flipV="1">
            <a:off x="4876800" y="4419600"/>
            <a:ext cx="304800" cy="762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6680" name="Line 1032"/>
          <p:cNvSpPr>
            <a:spLocks noChangeShapeType="1"/>
          </p:cNvSpPr>
          <p:nvPr/>
        </p:nvSpPr>
        <p:spPr bwMode="auto">
          <a:xfrm flipH="1">
            <a:off x="1295400" y="4800600"/>
            <a:ext cx="3962400" cy="3810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6681" name="Line 1033"/>
          <p:cNvSpPr>
            <a:spLocks noChangeShapeType="1"/>
          </p:cNvSpPr>
          <p:nvPr/>
        </p:nvSpPr>
        <p:spPr bwMode="auto">
          <a:xfrm flipH="1">
            <a:off x="762000" y="3733800"/>
            <a:ext cx="4572000" cy="10668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6682" name="Line 1034"/>
          <p:cNvSpPr>
            <a:spLocks noChangeShapeType="1"/>
          </p:cNvSpPr>
          <p:nvPr/>
        </p:nvSpPr>
        <p:spPr bwMode="auto">
          <a:xfrm flipH="1">
            <a:off x="4419600" y="3810000"/>
            <a:ext cx="838200" cy="9906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6683" name="Line 1035"/>
          <p:cNvSpPr>
            <a:spLocks noChangeShapeType="1"/>
          </p:cNvSpPr>
          <p:nvPr/>
        </p:nvSpPr>
        <p:spPr bwMode="auto">
          <a:xfrm flipH="1">
            <a:off x="3352800" y="5334000"/>
            <a:ext cx="1905000" cy="762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3" name="Slide Number Placeholder 12"/>
          <p:cNvSpPr>
            <a:spLocks noGrp="1"/>
          </p:cNvSpPr>
          <p:nvPr>
            <p:ph type="sldNum" sz="quarter" idx="11"/>
          </p:nvPr>
        </p:nvSpPr>
        <p:spPr/>
        <p:txBody>
          <a:bodyPr/>
          <a:lstStyle/>
          <a:p>
            <a:fld id="{9EE4C95D-C74F-4958-90B0-9AD3CB52B984}" type="slidenum">
              <a:rPr lang="fi-FI" smtClean="0"/>
              <a:pPr/>
              <a:t>35</a:t>
            </a:fld>
            <a:endParaRPr lang="fi-FI"/>
          </a:p>
        </p:txBody>
      </p:sp>
      <p:sp>
        <p:nvSpPr>
          <p:cNvPr id="14" name="Slide Number Placeholder 5"/>
          <p:cNvSpPr txBox="1">
            <a:spLocks/>
          </p:cNvSpPr>
          <p:nvPr/>
        </p:nvSpPr>
        <p:spPr>
          <a:xfrm>
            <a:off x="8316912" y="6198834"/>
            <a:ext cx="50323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CC4B5847-1FA8-4EAB-8786-A0336426E059}" type="slidenum">
              <a:rPr kumimoji="0" lang="fi-FI" sz="800" b="0" i="0" u="none" strike="noStrike" kern="1200" cap="none" spc="0" normalizeH="0" baseline="0" noProof="0" smtClean="0">
                <a:ln>
                  <a:noFill/>
                </a:ln>
                <a:solidFill>
                  <a:srgbClr val="FF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8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97025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51692" y="420688"/>
            <a:ext cx="8640960" cy="864096"/>
          </a:xfrm>
        </p:spPr>
        <p:txBody>
          <a:bodyPr>
            <a:noAutofit/>
          </a:bodyPr>
          <a:lstStyle/>
          <a:p>
            <a:r>
              <a:rPr lang="fi-FI" sz="2800" dirty="0" smtClean="0"/>
              <a:t>Katko (soft </a:t>
            </a:r>
            <a:r>
              <a:rPr lang="fi-FI" sz="2800" dirty="0" err="1" smtClean="0"/>
              <a:t>rot</a:t>
            </a:r>
            <a:r>
              <a:rPr lang="fi-FI" sz="2800" dirty="0" smtClean="0"/>
              <a:t>)- ja ruskolaho (</a:t>
            </a:r>
            <a:r>
              <a:rPr lang="fi-FI" sz="2800" dirty="0" err="1" smtClean="0"/>
              <a:t>brown</a:t>
            </a:r>
            <a:r>
              <a:rPr lang="fi-FI" sz="2800" dirty="0" smtClean="0"/>
              <a:t> </a:t>
            </a:r>
            <a:r>
              <a:rPr lang="fi-FI" sz="2800" dirty="0" err="1" smtClean="0"/>
              <a:t>rot</a:t>
            </a:r>
            <a:r>
              <a:rPr lang="fi-FI" sz="2800" dirty="0" smtClean="0"/>
              <a:t>) </a:t>
            </a:r>
            <a:r>
              <a:rPr lang="fi-FI" sz="2800" dirty="0" err="1" smtClean="0"/>
              <a:t>puumateraalissa</a:t>
            </a:r>
            <a:endParaRPr lang="en-GB" sz="2800" dirty="0" smtClean="0"/>
          </a:p>
        </p:txBody>
      </p:sp>
      <p:sp>
        <p:nvSpPr>
          <p:cNvPr id="10243" name="Rectangle 3"/>
          <p:cNvSpPr>
            <a:spLocks noGrp="1" noChangeArrowheads="1"/>
          </p:cNvSpPr>
          <p:nvPr>
            <p:ph type="body" idx="4294967295"/>
          </p:nvPr>
        </p:nvSpPr>
        <p:spPr>
          <a:xfrm>
            <a:off x="351692" y="2209800"/>
            <a:ext cx="1723292" cy="515938"/>
          </a:xfrm>
        </p:spPr>
        <p:txBody>
          <a:bodyPr/>
          <a:lstStyle/>
          <a:p>
            <a:pPr>
              <a:buFont typeface="Wingdings" pitchFamily="2" charset="2"/>
              <a:buNone/>
            </a:pPr>
            <a:r>
              <a:rPr lang="en-GB" sz="2400" b="1" smtClean="0"/>
              <a:t>Katkolaho </a:t>
            </a:r>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643" y="1306514"/>
            <a:ext cx="257028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266" y="1314450"/>
            <a:ext cx="282086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tangle 7"/>
          <p:cNvSpPr>
            <a:spLocks noChangeArrowheads="1"/>
          </p:cNvSpPr>
          <p:nvPr/>
        </p:nvSpPr>
        <p:spPr bwMode="auto">
          <a:xfrm>
            <a:off x="4807928" y="3392489"/>
            <a:ext cx="372354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spcBef>
                <a:spcPct val="20000"/>
              </a:spcBef>
              <a:buClr>
                <a:schemeClr val="tx2"/>
              </a:buClr>
              <a:buFont typeface="Wingdings" pitchFamily="2" charset="2"/>
              <a:buNone/>
            </a:pPr>
            <a:r>
              <a:rPr lang="fi-FI" sz="2000"/>
              <a:t>	Mikroskooppikuva solukosta</a:t>
            </a:r>
            <a:endParaRPr lang="en-GB" sz="2000"/>
          </a:p>
        </p:txBody>
      </p:sp>
      <p:sp>
        <p:nvSpPr>
          <p:cNvPr id="10248" name="Rectangle 3"/>
          <p:cNvSpPr>
            <a:spLocks noGrp="1" noChangeArrowheads="1"/>
          </p:cNvSpPr>
          <p:nvPr>
            <p:ph type="body" idx="4294967295"/>
          </p:nvPr>
        </p:nvSpPr>
        <p:spPr>
          <a:xfrm>
            <a:off x="2110154" y="3392489"/>
            <a:ext cx="2586404" cy="515937"/>
          </a:xfrm>
        </p:spPr>
        <p:txBody>
          <a:bodyPr/>
          <a:lstStyle/>
          <a:p>
            <a:pPr>
              <a:buFont typeface="Wingdings" pitchFamily="2" charset="2"/>
              <a:buNone/>
            </a:pPr>
            <a:r>
              <a:rPr lang="en-GB" smtClean="0"/>
              <a:t>Lahon olemus</a:t>
            </a:r>
          </a:p>
        </p:txBody>
      </p:sp>
      <p:sp>
        <p:nvSpPr>
          <p:cNvPr id="10249" name="Rectangle 3"/>
          <p:cNvSpPr>
            <a:spLocks noGrp="1" noChangeArrowheads="1"/>
          </p:cNvSpPr>
          <p:nvPr>
            <p:ph type="body" idx="4294967295"/>
          </p:nvPr>
        </p:nvSpPr>
        <p:spPr>
          <a:xfrm>
            <a:off x="351692" y="4514850"/>
            <a:ext cx="1723292" cy="515938"/>
          </a:xfrm>
        </p:spPr>
        <p:txBody>
          <a:bodyPr>
            <a:normAutofit fontScale="92500"/>
          </a:bodyPr>
          <a:lstStyle/>
          <a:p>
            <a:pPr>
              <a:buFont typeface="Wingdings" pitchFamily="2" charset="2"/>
              <a:buNone/>
            </a:pPr>
            <a:r>
              <a:rPr lang="en-GB" sz="2400" b="1" smtClean="0"/>
              <a:t>Ruskolaho </a:t>
            </a:r>
          </a:p>
        </p:txBody>
      </p:sp>
      <p:pic>
        <p:nvPicPr>
          <p:cNvPr id="102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077" y="4114801"/>
            <a:ext cx="2504343"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8493" y="4079875"/>
            <a:ext cx="2851638"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a:spLocks noGrp="1"/>
          </p:cNvSpPr>
          <p:nvPr>
            <p:ph type="sldNum" sz="quarter" idx="4294967295"/>
          </p:nvPr>
        </p:nvSpPr>
        <p:spPr>
          <a:xfrm>
            <a:off x="8316912" y="6198834"/>
            <a:ext cx="503238" cy="365125"/>
          </a:xfrm>
          <a:prstGeom prst="rect">
            <a:avLst/>
          </a:prstGeom>
        </p:spPr>
        <p:txBody>
          <a:bodyPr/>
          <a:lstStyle/>
          <a:p>
            <a:endParaRPr lang="fi-FI" sz="800" dirty="0" smtClean="0">
              <a:solidFill>
                <a:srgbClr val="FF0000"/>
              </a:solidFill>
            </a:endParaRPr>
          </a:p>
          <a:p>
            <a:pPr algn="r"/>
            <a:fld id="{CC4B5847-1FA8-4EAB-8786-A0336426E059}" type="slidenum">
              <a:rPr lang="fi-FI" sz="800" smtClean="0">
                <a:solidFill>
                  <a:srgbClr val="FF0000"/>
                </a:solidFill>
              </a:rPr>
              <a:pPr algn="r"/>
              <a:t>36</a:t>
            </a:fld>
            <a:endParaRPr lang="fi-FI" sz="800" dirty="0">
              <a:solidFill>
                <a:srgbClr val="FF0000"/>
              </a:solidFill>
            </a:endParaRPr>
          </a:p>
        </p:txBody>
      </p:sp>
    </p:spTree>
    <p:extLst>
      <p:ext uri="{BB962C8B-B14F-4D97-AF65-F5344CB8AC3E}">
        <p14:creationId xmlns:p14="http://schemas.microsoft.com/office/powerpoint/2010/main" val="429045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315200" cy="864096"/>
          </a:xfrm>
        </p:spPr>
        <p:txBody>
          <a:bodyPr/>
          <a:lstStyle/>
          <a:p>
            <a:r>
              <a:rPr lang="fi-FI" dirty="0" smtClean="0"/>
              <a:t>Ruskolaho</a:t>
            </a:r>
            <a:endParaRPr lang="fi-FI" dirty="0"/>
          </a:p>
        </p:txBody>
      </p:sp>
      <p:sp>
        <p:nvSpPr>
          <p:cNvPr id="4" name="Text Placeholder 3"/>
          <p:cNvSpPr>
            <a:spLocks noGrp="1"/>
          </p:cNvSpPr>
          <p:nvPr>
            <p:ph type="body" sz="half" idx="2"/>
          </p:nvPr>
        </p:nvSpPr>
        <p:spPr>
          <a:xfrm>
            <a:off x="4355976" y="1628800"/>
            <a:ext cx="3873624" cy="4391000"/>
          </a:xfrm>
        </p:spPr>
        <p:txBody>
          <a:bodyPr/>
          <a:lstStyle/>
          <a:p>
            <a:r>
              <a:rPr lang="fi-FI" dirty="0" smtClean="0"/>
              <a:t>Ruskolahossa puun </a:t>
            </a:r>
            <a:r>
              <a:rPr lang="fi-FI" dirty="0" err="1" smtClean="0"/>
              <a:t>hemiselluloosa</a:t>
            </a:r>
            <a:r>
              <a:rPr lang="fi-FI" dirty="0" smtClean="0"/>
              <a:t> ja selluloosa molekyylit hajoavat ensin.</a:t>
            </a:r>
          </a:p>
          <a:p>
            <a:endParaRPr lang="fi-FI" dirty="0" smtClean="0"/>
          </a:p>
          <a:p>
            <a:r>
              <a:rPr lang="fi-FI" dirty="0" smtClean="0"/>
              <a:t>Ligniini vain muokkautuu, ja puu muuttuu ruskehtavaksi ja halkeilee laholle tyypillisesti</a:t>
            </a:r>
          </a:p>
          <a:p>
            <a:endParaRPr lang="fi-FI" dirty="0" smtClean="0"/>
          </a:p>
          <a:p>
            <a:r>
              <a:rPr lang="fi-FI" dirty="0" smtClean="0"/>
              <a:t>Rakennusten kosteusvaurioissa ruskolaho on yleisin lahotyyppi</a:t>
            </a:r>
            <a:endParaRPr lang="fi-FI" dirty="0"/>
          </a:p>
        </p:txBody>
      </p:sp>
      <p:pic>
        <p:nvPicPr>
          <p:cNvPr id="5" name="Picture 2"/>
          <p:cNvPicPr>
            <a:picLocks noGrp="1" noChangeAspect="1" noChangeArrowheads="1"/>
          </p:cNvPicPr>
          <p:nvPr>
            <p:ph type="chart"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3205199" cy="193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294967295"/>
          </p:nvPr>
        </p:nvSpPr>
        <p:spPr>
          <a:xfrm>
            <a:off x="8316912" y="6198834"/>
            <a:ext cx="503238" cy="365125"/>
          </a:xfrm>
          <a:prstGeom prst="rect">
            <a:avLst/>
          </a:prstGeom>
        </p:spPr>
        <p:txBody>
          <a:bodyPr/>
          <a:lstStyle/>
          <a:p>
            <a:endParaRPr lang="fi-FI" sz="800" dirty="0" smtClean="0">
              <a:solidFill>
                <a:srgbClr val="FF0000"/>
              </a:solidFill>
            </a:endParaRPr>
          </a:p>
          <a:p>
            <a:pPr algn="r"/>
            <a:fld id="{CC4B5847-1FA8-4EAB-8786-A0336426E059}" type="slidenum">
              <a:rPr lang="fi-FI" sz="800" smtClean="0">
                <a:solidFill>
                  <a:srgbClr val="FF0000"/>
                </a:solidFill>
              </a:rPr>
              <a:pPr algn="r"/>
              <a:t>37</a:t>
            </a:fld>
            <a:endParaRPr lang="fi-FI" sz="8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04664"/>
            <a:ext cx="8568952" cy="504056"/>
          </a:xfrm>
        </p:spPr>
        <p:txBody>
          <a:bodyPr>
            <a:normAutofit fontScale="90000"/>
          </a:bodyPr>
          <a:lstStyle/>
          <a:p>
            <a:r>
              <a:rPr lang="fi-FI" sz="2800" dirty="0" smtClean="0"/>
              <a:t>Lahon vaikutus puun solukkoon </a:t>
            </a:r>
            <a:r>
              <a:rPr lang="fi-FI" sz="1600" dirty="0" smtClean="0"/>
              <a:t>(Viitanen &amp; </a:t>
            </a:r>
            <a:r>
              <a:rPr lang="fi-FI" sz="1600" dirty="0" err="1" smtClean="0"/>
              <a:t>Ritschkoff</a:t>
            </a:r>
            <a:r>
              <a:rPr lang="fi-FI" sz="1600" dirty="0" smtClean="0"/>
              <a:t>  1989)</a:t>
            </a:r>
            <a:endParaRPr lang="fi-FI" sz="1600" dirty="0"/>
          </a:p>
        </p:txBody>
      </p:sp>
      <p:pic>
        <p:nvPicPr>
          <p:cNvPr id="1034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4821295" cy="353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124744"/>
            <a:ext cx="2639629" cy="199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4725144"/>
            <a:ext cx="1262910" cy="1354217"/>
          </a:xfrm>
          <a:prstGeom prst="rect">
            <a:avLst/>
          </a:prstGeom>
          <a:noFill/>
        </p:spPr>
        <p:txBody>
          <a:bodyPr wrap="square" rtlCol="0">
            <a:spAutoFit/>
          </a:bodyPr>
          <a:lstStyle/>
          <a:p>
            <a:r>
              <a:rPr lang="fi-FI" sz="1800" dirty="0" smtClean="0"/>
              <a:t>Ruskolaho</a:t>
            </a:r>
          </a:p>
          <a:p>
            <a:r>
              <a:rPr lang="fi-FI" sz="1600" dirty="0" smtClean="0"/>
              <a:t>Kehittyy nopeasti puun solun  S2 osassa</a:t>
            </a:r>
            <a:endParaRPr lang="fi-FI" sz="1400" dirty="0"/>
          </a:p>
        </p:txBody>
      </p:sp>
      <p:sp>
        <p:nvSpPr>
          <p:cNvPr id="10" name="TextBox 9"/>
          <p:cNvSpPr txBox="1"/>
          <p:nvPr/>
        </p:nvSpPr>
        <p:spPr>
          <a:xfrm>
            <a:off x="1763688" y="4797152"/>
            <a:ext cx="1262910" cy="1107996"/>
          </a:xfrm>
          <a:prstGeom prst="rect">
            <a:avLst/>
          </a:prstGeom>
          <a:noFill/>
        </p:spPr>
        <p:txBody>
          <a:bodyPr wrap="square" rtlCol="0">
            <a:spAutoFit/>
          </a:bodyPr>
          <a:lstStyle/>
          <a:p>
            <a:r>
              <a:rPr lang="fi-FI" sz="1800" dirty="0" smtClean="0"/>
              <a:t>Valkolaho </a:t>
            </a:r>
            <a:r>
              <a:rPr lang="fi-FI" sz="1600" dirty="0" smtClean="0"/>
              <a:t>Paikallinen laho puun solukossa </a:t>
            </a:r>
            <a:endParaRPr lang="fi-FI" sz="1600" dirty="0"/>
          </a:p>
        </p:txBody>
      </p:sp>
      <p:sp>
        <p:nvSpPr>
          <p:cNvPr id="11" name="TextBox 10"/>
          <p:cNvSpPr txBox="1"/>
          <p:nvPr/>
        </p:nvSpPr>
        <p:spPr>
          <a:xfrm>
            <a:off x="3347864" y="4869160"/>
            <a:ext cx="1262910" cy="1354217"/>
          </a:xfrm>
          <a:prstGeom prst="rect">
            <a:avLst/>
          </a:prstGeom>
          <a:noFill/>
        </p:spPr>
        <p:txBody>
          <a:bodyPr wrap="square" rtlCol="0">
            <a:spAutoFit/>
          </a:bodyPr>
          <a:lstStyle/>
          <a:p>
            <a:r>
              <a:rPr lang="fi-FI" sz="1800" dirty="0" smtClean="0"/>
              <a:t>Katko laho </a:t>
            </a:r>
            <a:r>
              <a:rPr lang="fi-FI" sz="1600" dirty="0" smtClean="0"/>
              <a:t>Paikalliset syöpymät solun S2 osassa</a:t>
            </a:r>
            <a:endParaRPr lang="fi-FI" sz="1600" dirty="0"/>
          </a:p>
        </p:txBody>
      </p:sp>
      <p:pic>
        <p:nvPicPr>
          <p:cNvPr id="1034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933056"/>
            <a:ext cx="2566403" cy="176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20072" y="3212976"/>
            <a:ext cx="2991102" cy="646331"/>
          </a:xfrm>
          <a:prstGeom prst="rect">
            <a:avLst/>
          </a:prstGeom>
          <a:noFill/>
        </p:spPr>
        <p:txBody>
          <a:bodyPr wrap="square" rtlCol="0">
            <a:spAutoFit/>
          </a:bodyPr>
          <a:lstStyle/>
          <a:p>
            <a:r>
              <a:rPr lang="fi-FI" sz="1800" dirty="0" smtClean="0"/>
              <a:t>Ruskolahottajasienen rihmastoa puun solukossa</a:t>
            </a:r>
            <a:endParaRPr lang="fi-FI" sz="1800" dirty="0"/>
          </a:p>
        </p:txBody>
      </p:sp>
      <p:sp>
        <p:nvSpPr>
          <p:cNvPr id="17" name="TextBox 16"/>
          <p:cNvSpPr txBox="1"/>
          <p:nvPr/>
        </p:nvSpPr>
        <p:spPr>
          <a:xfrm>
            <a:off x="5240984" y="5809319"/>
            <a:ext cx="2991102" cy="369332"/>
          </a:xfrm>
          <a:prstGeom prst="rect">
            <a:avLst/>
          </a:prstGeom>
          <a:noFill/>
        </p:spPr>
        <p:txBody>
          <a:bodyPr wrap="square" rtlCol="0">
            <a:spAutoFit/>
          </a:bodyPr>
          <a:lstStyle/>
          <a:p>
            <a:r>
              <a:rPr lang="fi-FI" sz="1800" dirty="0" smtClean="0"/>
              <a:t>Katkolahoa puun solukossa</a:t>
            </a:r>
            <a:endParaRPr lang="fi-FI" sz="1800" dirty="0"/>
          </a:p>
        </p:txBody>
      </p:sp>
      <p:sp>
        <p:nvSpPr>
          <p:cNvPr id="12" name="Rectangle 11"/>
          <p:cNvSpPr/>
          <p:nvPr/>
        </p:nvSpPr>
        <p:spPr>
          <a:xfrm>
            <a:off x="323528" y="1052736"/>
            <a:ext cx="1296144" cy="5184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p:cNvSpPr/>
          <p:nvPr/>
        </p:nvSpPr>
        <p:spPr>
          <a:xfrm>
            <a:off x="3275856" y="1052736"/>
            <a:ext cx="1296144" cy="5184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p:cNvSpPr/>
          <p:nvPr/>
        </p:nvSpPr>
        <p:spPr>
          <a:xfrm>
            <a:off x="1763688" y="1052736"/>
            <a:ext cx="1296144" cy="5184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38</a:t>
            </a:fld>
            <a:endParaRPr lang="fi-FI" dirty="0"/>
          </a:p>
        </p:txBody>
      </p:sp>
    </p:spTree>
    <p:extLst>
      <p:ext uri="{BB962C8B-B14F-4D97-AF65-F5344CB8AC3E}">
        <p14:creationId xmlns:p14="http://schemas.microsoft.com/office/powerpoint/2010/main" val="2879508436"/>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fi-FI" sz="2800" dirty="0" smtClean="0"/>
              <a:t>Bakteerien ja katkolahottajasienten aiheuttamaa syöpymää puun solukossa</a:t>
            </a:r>
            <a:endParaRPr lang="fi-FI" sz="2800" dirty="0"/>
          </a:p>
        </p:txBody>
      </p:sp>
      <p:pic>
        <p:nvPicPr>
          <p:cNvPr id="1075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1578" y="1670751"/>
            <a:ext cx="7489825" cy="27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12"/>
          </p:nvPr>
        </p:nvSpPr>
        <p:spPr/>
        <p:txBody>
          <a:bodyPr/>
          <a:lstStyle/>
          <a:p>
            <a:fld id="{CC4B5847-1FA8-4EAB-8786-A0336426E059}" type="slidenum">
              <a:rPr lang="fi-FI" smtClean="0"/>
              <a:pPr/>
              <a:t>39</a:t>
            </a:fld>
            <a:endParaRPr lang="fi-FI" dirty="0"/>
          </a:p>
        </p:txBody>
      </p:sp>
      <p:sp>
        <p:nvSpPr>
          <p:cNvPr id="4" name="TextBox 3"/>
          <p:cNvSpPr txBox="1"/>
          <p:nvPr/>
        </p:nvSpPr>
        <p:spPr>
          <a:xfrm>
            <a:off x="755576" y="4437112"/>
            <a:ext cx="7178644" cy="1846659"/>
          </a:xfrm>
          <a:prstGeom prst="rect">
            <a:avLst/>
          </a:prstGeom>
          <a:noFill/>
        </p:spPr>
        <p:txBody>
          <a:bodyPr wrap="square" rtlCol="0">
            <a:spAutoFit/>
          </a:bodyPr>
          <a:lstStyle/>
          <a:p>
            <a:r>
              <a:rPr lang="fi-FI" sz="1800" dirty="0" err="1"/>
              <a:t>Simultaneous</a:t>
            </a:r>
            <a:r>
              <a:rPr lang="fi-FI" sz="1800" dirty="0"/>
              <a:t> </a:t>
            </a:r>
            <a:r>
              <a:rPr lang="fi-FI" sz="1800" dirty="0" err="1"/>
              <a:t>occurrence</a:t>
            </a:r>
            <a:r>
              <a:rPr lang="fi-FI" sz="1800" dirty="0"/>
              <a:t> of </a:t>
            </a:r>
            <a:r>
              <a:rPr lang="fi-FI" sz="1800" dirty="0" err="1"/>
              <a:t>erosion</a:t>
            </a:r>
            <a:r>
              <a:rPr lang="fi-FI" sz="1800" dirty="0"/>
              <a:t> </a:t>
            </a:r>
            <a:r>
              <a:rPr lang="fi-FI" sz="1800" dirty="0" err="1"/>
              <a:t>bacteria</a:t>
            </a:r>
            <a:r>
              <a:rPr lang="fi-FI" sz="1800" dirty="0"/>
              <a:t> (</a:t>
            </a:r>
            <a:r>
              <a:rPr lang="fi-FI" sz="1800" dirty="0" err="1"/>
              <a:t>black</a:t>
            </a:r>
            <a:r>
              <a:rPr lang="fi-FI" sz="1800" dirty="0"/>
              <a:t> </a:t>
            </a:r>
            <a:r>
              <a:rPr lang="fi-FI" sz="1800" dirty="0" err="1"/>
              <a:t>arrows</a:t>
            </a:r>
            <a:r>
              <a:rPr lang="fi-FI" sz="1800" dirty="0"/>
              <a:t>) and soft </a:t>
            </a:r>
            <a:r>
              <a:rPr lang="fi-FI" sz="1800" dirty="0" err="1"/>
              <a:t>rot</a:t>
            </a:r>
            <a:r>
              <a:rPr lang="fi-FI" sz="1800" dirty="0"/>
              <a:t> </a:t>
            </a:r>
            <a:r>
              <a:rPr lang="fi-FI" sz="1800" dirty="0" err="1"/>
              <a:t>fungi</a:t>
            </a:r>
            <a:r>
              <a:rPr lang="fi-FI" sz="1800" dirty="0"/>
              <a:t> (white </a:t>
            </a:r>
            <a:r>
              <a:rPr lang="fi-FI" sz="1800" dirty="0" err="1"/>
              <a:t>arrows</a:t>
            </a:r>
            <a:r>
              <a:rPr lang="fi-FI" sz="1800" dirty="0"/>
              <a:t>) </a:t>
            </a:r>
            <a:r>
              <a:rPr lang="fi-FI" sz="1800" dirty="0" err="1"/>
              <a:t>decay</a:t>
            </a:r>
            <a:r>
              <a:rPr lang="fi-FI" sz="1800" dirty="0"/>
              <a:t> </a:t>
            </a:r>
            <a:r>
              <a:rPr lang="fi-FI" sz="1800" dirty="0" err="1" smtClean="0"/>
              <a:t>patterns</a:t>
            </a:r>
            <a:r>
              <a:rPr lang="fi-FI" sz="1800" dirty="0" smtClean="0"/>
              <a:t> in </a:t>
            </a:r>
            <a:r>
              <a:rPr lang="fi-FI" sz="1800" dirty="0" err="1" smtClean="0"/>
              <a:t>wood</a:t>
            </a:r>
            <a:r>
              <a:rPr lang="fi-FI" sz="1800" dirty="0" smtClean="0"/>
              <a:t> in (a) </a:t>
            </a:r>
            <a:r>
              <a:rPr lang="fi-FI" sz="1800" dirty="0" err="1" smtClean="0"/>
              <a:t>tranvers</a:t>
            </a:r>
            <a:r>
              <a:rPr lang="fi-FI" sz="1800" dirty="0" smtClean="0"/>
              <a:t> and (b) </a:t>
            </a:r>
            <a:r>
              <a:rPr lang="fi-FI" sz="1800" dirty="0" err="1" smtClean="0"/>
              <a:t>longitudinal</a:t>
            </a:r>
            <a:r>
              <a:rPr lang="fi-FI" sz="1800" dirty="0" smtClean="0"/>
              <a:t> </a:t>
            </a:r>
            <a:r>
              <a:rPr lang="fi-FI" sz="1800" dirty="0" err="1" smtClean="0"/>
              <a:t>section</a:t>
            </a:r>
            <a:r>
              <a:rPr lang="fi-FI" sz="1800" dirty="0"/>
              <a:t> </a:t>
            </a:r>
            <a:endParaRPr lang="fi-FI" sz="1800" dirty="0" smtClean="0"/>
          </a:p>
          <a:p>
            <a:endParaRPr lang="fi-FI" dirty="0"/>
          </a:p>
          <a:p>
            <a:r>
              <a:rPr lang="fi-FI" sz="1400" dirty="0" smtClean="0"/>
              <a:t>(</a:t>
            </a:r>
            <a:r>
              <a:rPr lang="fi-FI" sz="1400" dirty="0" err="1" smtClean="0"/>
              <a:t>Kretschmar</a:t>
            </a:r>
            <a:r>
              <a:rPr lang="fi-FI" sz="1400" dirty="0" smtClean="0"/>
              <a:t>, </a:t>
            </a:r>
            <a:r>
              <a:rPr lang="fi-FI" sz="1400" dirty="0" err="1" smtClean="0"/>
              <a:t>Gelbrich</a:t>
            </a:r>
            <a:r>
              <a:rPr lang="fi-FI" sz="1400" dirty="0" smtClean="0"/>
              <a:t>, </a:t>
            </a:r>
            <a:r>
              <a:rPr lang="fi-FI" sz="1400" dirty="0" err="1" smtClean="0"/>
              <a:t>Militz</a:t>
            </a:r>
            <a:r>
              <a:rPr lang="fi-FI" sz="1400" dirty="0" smtClean="0"/>
              <a:t>&amp; </a:t>
            </a:r>
            <a:r>
              <a:rPr lang="fi-FI" sz="1400" dirty="0" err="1" smtClean="0"/>
              <a:t>Lamersdorf</a:t>
            </a:r>
            <a:r>
              <a:rPr lang="fi-FI" sz="1400" dirty="0" smtClean="0"/>
              <a:t> (2008). </a:t>
            </a:r>
            <a:r>
              <a:rPr lang="fi-FI" sz="1400" dirty="0" err="1" smtClean="0"/>
              <a:t>Studying</a:t>
            </a:r>
            <a:r>
              <a:rPr lang="fi-FI" sz="1400" dirty="0" smtClean="0"/>
              <a:t> </a:t>
            </a:r>
            <a:r>
              <a:rPr lang="fi-FI" sz="1400" dirty="0" err="1" smtClean="0"/>
              <a:t>bacterial</a:t>
            </a:r>
            <a:r>
              <a:rPr lang="fi-FI" sz="1400" dirty="0" smtClean="0"/>
              <a:t> </a:t>
            </a:r>
            <a:r>
              <a:rPr lang="fi-FI" sz="1400" dirty="0" err="1" smtClean="0"/>
              <a:t>wood</a:t>
            </a:r>
            <a:r>
              <a:rPr lang="fi-FI" sz="1400" dirty="0" smtClean="0"/>
              <a:t> </a:t>
            </a:r>
            <a:r>
              <a:rPr lang="fi-FI" sz="1400" dirty="0" err="1" smtClean="0"/>
              <a:t>decay</a:t>
            </a:r>
            <a:r>
              <a:rPr lang="fi-FI" sz="1400" dirty="0" smtClean="0"/>
              <a:t> </a:t>
            </a:r>
            <a:r>
              <a:rPr lang="fi-FI" sz="1400" dirty="0" err="1" smtClean="0"/>
              <a:t>under</a:t>
            </a:r>
            <a:r>
              <a:rPr lang="fi-FI" sz="1400" dirty="0" smtClean="0"/>
              <a:t> </a:t>
            </a:r>
            <a:r>
              <a:rPr lang="fi-FI" sz="1400" dirty="0" err="1" smtClean="0"/>
              <a:t>low</a:t>
            </a:r>
            <a:r>
              <a:rPr lang="fi-FI" sz="1400" dirty="0" smtClean="0"/>
              <a:t> </a:t>
            </a:r>
            <a:r>
              <a:rPr lang="fi-FI" sz="1400" dirty="0" err="1" smtClean="0"/>
              <a:t>oxygen</a:t>
            </a:r>
            <a:r>
              <a:rPr lang="fi-FI" sz="1400" dirty="0" smtClean="0"/>
              <a:t> </a:t>
            </a:r>
            <a:r>
              <a:rPr lang="fi-FI" sz="1400" dirty="0" err="1" smtClean="0"/>
              <a:t>condiotions</a:t>
            </a:r>
            <a:r>
              <a:rPr lang="fi-FI" sz="1400" dirty="0" smtClean="0"/>
              <a:t> – </a:t>
            </a:r>
            <a:r>
              <a:rPr lang="fi-FI" sz="1400" dirty="0" err="1" smtClean="0"/>
              <a:t>Results</a:t>
            </a:r>
            <a:r>
              <a:rPr lang="fi-FI" sz="1400" dirty="0" smtClean="0"/>
              <a:t> of </a:t>
            </a:r>
            <a:r>
              <a:rPr lang="fi-FI" sz="1400" dirty="0" err="1" smtClean="0"/>
              <a:t>microcosmos</a:t>
            </a:r>
            <a:r>
              <a:rPr lang="fi-FI" sz="1400" dirty="0" smtClean="0"/>
              <a:t> </a:t>
            </a:r>
            <a:r>
              <a:rPr lang="fi-FI" sz="1400" dirty="0" err="1" smtClean="0"/>
              <a:t>experimetns</a:t>
            </a:r>
            <a:r>
              <a:rPr lang="fi-FI" sz="1400" dirty="0" smtClean="0"/>
              <a:t>. International </a:t>
            </a:r>
            <a:r>
              <a:rPr lang="fi-FI" sz="1400" dirty="0" err="1" smtClean="0"/>
              <a:t>Biodeterioration</a:t>
            </a:r>
            <a:r>
              <a:rPr lang="fi-FI" sz="1400" dirty="0" smtClean="0"/>
              <a:t> &amp; </a:t>
            </a:r>
            <a:r>
              <a:rPr lang="fi-FI" sz="1400" dirty="0" err="1" smtClean="0"/>
              <a:t>Biodegradation</a:t>
            </a:r>
            <a:r>
              <a:rPr lang="fi-FI" sz="1400" dirty="0" smtClean="0"/>
              <a:t> 61:69-84) </a:t>
            </a:r>
            <a:endParaRPr lang="fi-FI" sz="1400" dirty="0"/>
          </a:p>
        </p:txBody>
      </p:sp>
    </p:spTree>
    <p:extLst>
      <p:ext uri="{BB962C8B-B14F-4D97-AF65-F5344CB8AC3E}">
        <p14:creationId xmlns:p14="http://schemas.microsoft.com/office/powerpoint/2010/main" val="3986028433"/>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Puun homehtumisen ja lahoamisen ekologia sekä puun suojaus</a:t>
            </a:r>
            <a:endParaRPr lang="fi-FI" dirty="0"/>
          </a:p>
        </p:txBody>
      </p:sp>
      <p:sp>
        <p:nvSpPr>
          <p:cNvPr id="3" name="Content Placeholder 2"/>
          <p:cNvSpPr>
            <a:spLocks noGrp="1"/>
          </p:cNvSpPr>
          <p:nvPr>
            <p:ph idx="1"/>
          </p:nvPr>
        </p:nvSpPr>
        <p:spPr>
          <a:noFill/>
          <a:ln>
            <a:noFill/>
          </a:ln>
        </p:spPr>
        <p:txBody>
          <a:bodyPr/>
          <a:lstStyle/>
          <a:p>
            <a:r>
              <a:rPr lang="fi-FI" dirty="0"/>
              <a:t>Antaa tietoa, jonka avulla voi ymmärtää </a:t>
            </a:r>
            <a:endParaRPr lang="fi-FI" sz="2000" dirty="0"/>
          </a:p>
          <a:p>
            <a:pPr lvl="1"/>
            <a:r>
              <a:rPr lang="fi-FI" dirty="0"/>
              <a:t>Sienten erilaisuutta ja materiaalien </a:t>
            </a:r>
            <a:r>
              <a:rPr lang="fi-FI" dirty="0" smtClean="0"/>
              <a:t>erityisominaisuuksia</a:t>
            </a:r>
            <a:endParaRPr lang="fi-FI" dirty="0"/>
          </a:p>
          <a:p>
            <a:pPr lvl="1"/>
            <a:r>
              <a:rPr lang="fi-FI" dirty="0"/>
              <a:t>Miksi jotkut sienet menestyvät toisia paremmin </a:t>
            </a:r>
            <a:r>
              <a:rPr lang="fi-FI" dirty="0" err="1"/>
              <a:t>tietyissä</a:t>
            </a:r>
            <a:r>
              <a:rPr lang="fi-FI" dirty="0"/>
              <a:t> olosuhteissa, ja etenkin ”hankalassa” puumateriaalissa</a:t>
            </a:r>
          </a:p>
          <a:p>
            <a:pPr lvl="1"/>
            <a:r>
              <a:rPr lang="fi-FI" dirty="0"/>
              <a:t>Miten sienet käyttäytyvät toistensa seurassa</a:t>
            </a:r>
          </a:p>
          <a:p>
            <a:pPr lvl="1"/>
            <a:r>
              <a:rPr lang="fi-FI" dirty="0"/>
              <a:t>Luonnon biologisia </a:t>
            </a:r>
            <a:r>
              <a:rPr lang="fi-FI" dirty="0" smtClean="0"/>
              <a:t>prosesseja</a:t>
            </a:r>
            <a:endParaRPr lang="fi-FI" dirty="0"/>
          </a:p>
          <a:p>
            <a:pPr lvl="1"/>
            <a:r>
              <a:rPr lang="fi-FI" dirty="0"/>
              <a:t>Rakennuksissa ja puumateriaalissa tapahtuvaa homehtumista ja lahoamista sekä puun suojauksen periaatteita</a:t>
            </a:r>
          </a:p>
          <a:p>
            <a:endParaRPr lang="fi-FI" sz="20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a:t>
            </a:fld>
            <a:endParaRPr lang="fi-FI" dirty="0"/>
          </a:p>
        </p:txBody>
      </p:sp>
    </p:spTree>
    <p:extLst>
      <p:ext uri="{BB962C8B-B14F-4D97-AF65-F5344CB8AC3E}">
        <p14:creationId xmlns:p14="http://schemas.microsoft.com/office/powerpoint/2010/main" val="398289322"/>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7705352" cy="647352"/>
          </a:xfrm>
        </p:spPr>
        <p:txBody>
          <a:bodyPr/>
          <a:lstStyle/>
          <a:p>
            <a:r>
              <a:rPr lang="fi-FI" dirty="0" smtClean="0"/>
              <a:t>Hyönteisten aiheuttamat viat ja vauriot</a:t>
            </a:r>
            <a:endParaRPr lang="fi-FI" dirty="0"/>
          </a:p>
        </p:txBody>
      </p:sp>
      <p:pic>
        <p:nvPicPr>
          <p:cNvPr id="911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403151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9992" y="1268760"/>
            <a:ext cx="4176464" cy="2554545"/>
          </a:xfrm>
          <a:prstGeom prst="rect">
            <a:avLst/>
          </a:prstGeom>
          <a:noFill/>
        </p:spPr>
        <p:txBody>
          <a:bodyPr wrap="square" rtlCol="0">
            <a:spAutoFit/>
          </a:bodyPr>
          <a:lstStyle/>
          <a:p>
            <a:r>
              <a:rPr lang="en-GB" sz="2000" b="1" dirty="0" err="1" smtClean="0"/>
              <a:t>Kuolemankello</a:t>
            </a:r>
            <a:r>
              <a:rPr lang="en-GB" sz="2000" b="1" i="1" dirty="0" smtClean="0"/>
              <a:t> </a:t>
            </a:r>
            <a:r>
              <a:rPr lang="en-GB" sz="2000" b="1" i="1" dirty="0" err="1" smtClean="0"/>
              <a:t>Hadrobregmus</a:t>
            </a:r>
            <a:r>
              <a:rPr lang="en-GB" sz="2000" b="1" i="1" dirty="0" smtClean="0"/>
              <a:t> </a:t>
            </a:r>
            <a:r>
              <a:rPr lang="fi-FI" sz="2000" b="1" i="1" dirty="0"/>
              <a:t>(Anobium) </a:t>
            </a:r>
            <a:r>
              <a:rPr lang="en-GB" sz="2000" b="1" i="1" dirty="0" err="1" smtClean="0"/>
              <a:t>pertinax</a:t>
            </a:r>
            <a:r>
              <a:rPr lang="en-GB" sz="2000" b="1" i="1" dirty="0" smtClean="0"/>
              <a:t> </a:t>
            </a:r>
            <a:r>
              <a:rPr lang="en-GB" sz="2000" dirty="0" err="1" smtClean="0"/>
              <a:t>elää</a:t>
            </a:r>
            <a:r>
              <a:rPr lang="en-GB" sz="2000" dirty="0" smtClean="0"/>
              <a:t> </a:t>
            </a:r>
            <a:r>
              <a:rPr lang="en-GB" sz="2000" dirty="0" err="1" smtClean="0"/>
              <a:t>lahossa</a:t>
            </a:r>
            <a:r>
              <a:rPr lang="en-GB" sz="2000" dirty="0" smtClean="0"/>
              <a:t> tai </a:t>
            </a:r>
            <a:r>
              <a:rPr lang="en-GB" sz="2000" dirty="0" err="1" smtClean="0"/>
              <a:t>lahovikaisessa</a:t>
            </a:r>
            <a:r>
              <a:rPr lang="en-GB" sz="2000" dirty="0" smtClean="0"/>
              <a:t> </a:t>
            </a:r>
            <a:r>
              <a:rPr lang="en-GB" sz="2000" dirty="0" err="1" smtClean="0"/>
              <a:t>puussa</a:t>
            </a:r>
            <a:r>
              <a:rPr lang="en-GB" sz="2000" dirty="0" smtClean="0"/>
              <a:t>.</a:t>
            </a:r>
          </a:p>
          <a:p>
            <a:endParaRPr lang="en-GB" sz="2000" dirty="0" smtClean="0"/>
          </a:p>
          <a:p>
            <a:r>
              <a:rPr lang="en-GB" sz="2000" dirty="0" err="1" smtClean="0"/>
              <a:t>Käytävien</a:t>
            </a:r>
            <a:r>
              <a:rPr lang="en-GB" sz="2000" dirty="0" smtClean="0"/>
              <a:t> </a:t>
            </a:r>
            <a:r>
              <a:rPr lang="en-GB" sz="2000" dirty="0" err="1" smtClean="0"/>
              <a:t>koko</a:t>
            </a:r>
            <a:r>
              <a:rPr lang="en-GB" sz="2000" dirty="0" smtClean="0"/>
              <a:t> </a:t>
            </a:r>
            <a:r>
              <a:rPr lang="en-GB" sz="2000" dirty="0" err="1" smtClean="0"/>
              <a:t>noin</a:t>
            </a:r>
            <a:r>
              <a:rPr lang="en-GB" sz="2000" dirty="0" smtClean="0"/>
              <a:t> 3 – 5 mm </a:t>
            </a:r>
            <a:r>
              <a:rPr lang="en-GB" sz="2000" dirty="0" err="1" smtClean="0"/>
              <a:t>halkaisijaltaan</a:t>
            </a:r>
            <a:r>
              <a:rPr lang="en-GB" sz="2000" dirty="0" smtClean="0"/>
              <a:t>, </a:t>
            </a:r>
            <a:r>
              <a:rPr lang="en-GB" sz="2000" dirty="0" err="1" smtClean="0"/>
              <a:t>puun</a:t>
            </a:r>
            <a:r>
              <a:rPr lang="en-GB" sz="2000" dirty="0" smtClean="0"/>
              <a:t> </a:t>
            </a:r>
            <a:r>
              <a:rPr lang="en-GB" sz="2000" dirty="0" err="1" smtClean="0"/>
              <a:t>solukon</a:t>
            </a:r>
            <a:r>
              <a:rPr lang="en-GB" sz="2000" dirty="0" smtClean="0"/>
              <a:t> </a:t>
            </a:r>
            <a:r>
              <a:rPr lang="en-GB" sz="2000" dirty="0" err="1" smtClean="0"/>
              <a:t>pituussuuntaan</a:t>
            </a:r>
            <a:endParaRPr lang="en-GB" sz="2000" dirty="0" smtClean="0"/>
          </a:p>
          <a:p>
            <a:endParaRPr lang="fi-FI" sz="2000" dirty="0"/>
          </a:p>
        </p:txBody>
      </p:sp>
      <p:sp>
        <p:nvSpPr>
          <p:cNvPr id="5" name="TextBox 4"/>
          <p:cNvSpPr txBox="1"/>
          <p:nvPr/>
        </p:nvSpPr>
        <p:spPr>
          <a:xfrm>
            <a:off x="4572000" y="4221088"/>
            <a:ext cx="4176464" cy="1631216"/>
          </a:xfrm>
          <a:prstGeom prst="rect">
            <a:avLst/>
          </a:prstGeom>
          <a:noFill/>
        </p:spPr>
        <p:txBody>
          <a:bodyPr wrap="square" rtlCol="0">
            <a:spAutoFit/>
          </a:bodyPr>
          <a:lstStyle/>
          <a:p>
            <a:r>
              <a:rPr lang="en-GB" sz="2000" b="1" dirty="0" err="1" smtClean="0"/>
              <a:t>Tupajumi</a:t>
            </a:r>
            <a:r>
              <a:rPr lang="en-GB" sz="2000" b="1" dirty="0" smtClean="0"/>
              <a:t> (</a:t>
            </a:r>
            <a:r>
              <a:rPr lang="en-GB" sz="2000" b="1" i="1" dirty="0" err="1" smtClean="0"/>
              <a:t>Anobium</a:t>
            </a:r>
            <a:r>
              <a:rPr lang="en-GB" sz="2000" b="1" i="1" dirty="0" smtClean="0"/>
              <a:t> </a:t>
            </a:r>
            <a:r>
              <a:rPr lang="en-GB" sz="2000" b="1" i="1" dirty="0" err="1" smtClean="0"/>
              <a:t>punctatum</a:t>
            </a:r>
            <a:r>
              <a:rPr lang="en-GB" sz="2000" b="1" i="1" dirty="0" smtClean="0"/>
              <a:t>) </a:t>
            </a:r>
            <a:r>
              <a:rPr lang="en-GB" sz="2000" dirty="0" err="1" smtClean="0"/>
              <a:t>elää</a:t>
            </a:r>
            <a:r>
              <a:rPr lang="en-GB" sz="2000" dirty="0" smtClean="0"/>
              <a:t> </a:t>
            </a:r>
            <a:r>
              <a:rPr lang="en-GB" sz="2000" dirty="0" err="1" smtClean="0"/>
              <a:t>lievästi</a:t>
            </a:r>
            <a:r>
              <a:rPr lang="en-GB" sz="2000" dirty="0" smtClean="0"/>
              <a:t> </a:t>
            </a:r>
            <a:r>
              <a:rPr lang="en-GB" sz="2000" dirty="0" err="1" smtClean="0"/>
              <a:t>kostuneessa</a:t>
            </a:r>
            <a:r>
              <a:rPr lang="en-GB" sz="2000" dirty="0" smtClean="0"/>
              <a:t> </a:t>
            </a:r>
            <a:r>
              <a:rPr lang="en-GB" sz="2000" dirty="0" err="1" smtClean="0"/>
              <a:t>puussa</a:t>
            </a:r>
            <a:r>
              <a:rPr lang="en-GB" sz="2000" dirty="0" smtClean="0"/>
              <a:t> (RH &gt; 65 – 75 %).</a:t>
            </a:r>
          </a:p>
          <a:p>
            <a:endParaRPr lang="en-GB" sz="2000" dirty="0" smtClean="0"/>
          </a:p>
          <a:p>
            <a:r>
              <a:rPr lang="en-GB" sz="2000" dirty="0" err="1" smtClean="0"/>
              <a:t>Käytävien</a:t>
            </a:r>
            <a:r>
              <a:rPr lang="en-GB" sz="2000" dirty="0" smtClean="0"/>
              <a:t> </a:t>
            </a:r>
            <a:r>
              <a:rPr lang="en-GB" sz="2000" dirty="0" err="1" smtClean="0"/>
              <a:t>koko</a:t>
            </a:r>
            <a:r>
              <a:rPr lang="en-GB" sz="2000" dirty="0" smtClean="0"/>
              <a:t> </a:t>
            </a:r>
            <a:r>
              <a:rPr lang="en-GB" sz="2000" dirty="0" err="1" smtClean="0"/>
              <a:t>noin</a:t>
            </a:r>
            <a:r>
              <a:rPr lang="en-GB" sz="2000" dirty="0" smtClean="0"/>
              <a:t> 2 – 3 mm. </a:t>
            </a:r>
            <a:endParaRPr lang="fi-FI" sz="2000" dirty="0"/>
          </a:p>
        </p:txBody>
      </p:sp>
      <p:sp>
        <p:nvSpPr>
          <p:cNvPr id="6"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40</a:t>
            </a:fld>
            <a:endParaRPr lang="fi-FI" dirty="0"/>
          </a:p>
        </p:txBody>
      </p:sp>
    </p:spTree>
    <p:extLst>
      <p:ext uri="{BB962C8B-B14F-4D97-AF65-F5344CB8AC3E}">
        <p14:creationId xmlns:p14="http://schemas.microsoft.com/office/powerpoint/2010/main" val="3455239793"/>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a:defRPr/>
            </a:pPr>
            <a:r>
              <a:rPr lang="fi-FI" dirty="0" smtClean="0"/>
              <a:t>Kuolemankello (</a:t>
            </a:r>
            <a:r>
              <a:rPr lang="fi-FI" i="1" dirty="0" err="1" smtClean="0"/>
              <a:t>Hadrobregmus</a:t>
            </a:r>
            <a:r>
              <a:rPr lang="fi-FI" i="1" dirty="0" smtClean="0"/>
              <a:t> </a:t>
            </a:r>
            <a:r>
              <a:rPr lang="fi-FI" i="1" dirty="0" err="1" smtClean="0"/>
              <a:t>pertinax</a:t>
            </a:r>
            <a:r>
              <a:rPr lang="fi-FI" dirty="0" smtClean="0"/>
              <a:t>)</a:t>
            </a:r>
          </a:p>
        </p:txBody>
      </p:sp>
      <p:sp>
        <p:nvSpPr>
          <p:cNvPr id="9" name="Content Placeholder 8"/>
          <p:cNvSpPr>
            <a:spLocks noGrp="1"/>
          </p:cNvSpPr>
          <p:nvPr>
            <p:ph idx="1"/>
          </p:nvPr>
        </p:nvSpPr>
        <p:spPr/>
        <p:txBody>
          <a:bodyPr>
            <a:normAutofit/>
          </a:bodyPr>
          <a:lstStyle/>
          <a:p>
            <a:pPr marL="342900" lvl="0" indent="-342900"/>
            <a:r>
              <a:rPr lang="fi-FI" dirty="0" smtClean="0"/>
              <a:t>Saanut nimensä seinäkellon tikitystä muistuttavasta äänestä, jonka se saa aikaan iskemällä päätään syömäkäytävän seinää vastaan.</a:t>
            </a:r>
          </a:p>
          <a:p>
            <a:pPr marL="342900" lvl="0" indent="-342900"/>
            <a:r>
              <a:rPr lang="fi-FI" dirty="0" smtClean="0"/>
              <a:t>Elää vanhoissa puurakennuksissa, joissa lahovikaa (esim.  kostuneet alahirret, kostuneet kattorakenteet). Toukat vaurioittavat lahovikaista puuta. </a:t>
            </a:r>
          </a:p>
          <a:p>
            <a:pPr marL="342900" lvl="0" indent="-342900"/>
            <a:endParaRPr lang="fi-FI" dirty="0" smtClean="0"/>
          </a:p>
          <a:p>
            <a:pPr marL="342900" lvl="0" indent="-342900"/>
            <a:r>
              <a:rPr lang="fi-FI" dirty="0" smtClean="0"/>
              <a:t>Aikuinen kovakuoriainen parveilee keväällä </a:t>
            </a:r>
            <a:br>
              <a:rPr lang="fi-FI" dirty="0" smtClean="0"/>
            </a:br>
            <a:r>
              <a:rPr lang="fi-FI" dirty="0" smtClean="0"/>
              <a:t>huoneissa, joissa se hakeutuu ikkunoille. </a:t>
            </a:r>
            <a:br>
              <a:rPr lang="fi-FI" dirty="0" smtClean="0"/>
            </a:br>
            <a:r>
              <a:rPr lang="fi-FI" dirty="0" smtClean="0"/>
              <a:t>Sen runsas ja säännöllinen esiintyminen </a:t>
            </a:r>
            <a:br>
              <a:rPr lang="fi-FI" dirty="0" smtClean="0"/>
            </a:br>
            <a:r>
              <a:rPr lang="fi-FI" dirty="0" smtClean="0"/>
              <a:t>indikoi lahon esiintymistä rakenteissa. </a:t>
            </a:r>
            <a:br>
              <a:rPr lang="fi-FI" dirty="0" smtClean="0"/>
            </a:br>
            <a:r>
              <a:rPr lang="fi-FI" dirty="0" smtClean="0"/>
              <a:t>Pitkälle lahonneesta puusta voi löytyä myös lieriökärsäkkäitä (</a:t>
            </a:r>
            <a:r>
              <a:rPr lang="fi-FI" i="1" dirty="0" err="1" smtClean="0"/>
              <a:t>Rhyncholus</a:t>
            </a:r>
            <a:r>
              <a:rPr lang="fi-FI" i="1" dirty="0" smtClean="0"/>
              <a:t> </a:t>
            </a:r>
            <a:r>
              <a:rPr lang="fi-FI" i="1" dirty="0" err="1" smtClean="0"/>
              <a:t>ater</a:t>
            </a:r>
            <a:r>
              <a:rPr lang="fi-FI" dirty="0" smtClean="0"/>
              <a:t>). </a:t>
            </a:r>
          </a:p>
          <a:p>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41</a:t>
            </a:fld>
            <a:endParaRPr lang="fi-FI" dirty="0"/>
          </a:p>
        </p:txBody>
      </p:sp>
      <p:pic>
        <p:nvPicPr>
          <p:cNvPr id="197634" name="Picture 2" descr="https://upload.wikimedia.org/wikipedia/commons/3/32/Hadrobregmus_pertinax_bl.jpg"/>
          <p:cNvPicPr>
            <a:picLocks noChangeAspect="1" noChangeArrowheads="1"/>
          </p:cNvPicPr>
          <p:nvPr/>
        </p:nvPicPr>
        <p:blipFill>
          <a:blip r:embed="rId2" cstate="email"/>
          <a:srcRect/>
          <a:stretch>
            <a:fillRect/>
          </a:stretch>
        </p:blipFill>
        <p:spPr bwMode="auto">
          <a:xfrm>
            <a:off x="6367378" y="3429000"/>
            <a:ext cx="2201153" cy="1463991"/>
          </a:xfrm>
          <a:prstGeom prst="rect">
            <a:avLst/>
          </a:prstGeom>
          <a:noFill/>
        </p:spPr>
      </p:pic>
    </p:spTree>
    <p:extLst>
      <p:ext uri="{BB962C8B-B14F-4D97-AF65-F5344CB8AC3E}">
        <p14:creationId xmlns:p14="http://schemas.microsoft.com/office/powerpoint/2010/main" val="3437706388"/>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fi-FI" sz="2800" dirty="0" err="1" smtClean="0"/>
              <a:t>Hirsijumi</a:t>
            </a:r>
            <a:r>
              <a:rPr lang="fi-FI" sz="2800" dirty="0" smtClean="0"/>
              <a:t> (</a:t>
            </a:r>
            <a:r>
              <a:rPr lang="fi-FI" sz="2800" i="1" dirty="0" err="1" smtClean="0"/>
              <a:t>Hadrobregmus</a:t>
            </a:r>
            <a:r>
              <a:rPr lang="fi-FI" sz="2800" i="1" dirty="0" smtClean="0"/>
              <a:t> </a:t>
            </a:r>
            <a:r>
              <a:rPr lang="fi-FI" sz="2800" i="1" dirty="0" err="1" smtClean="0"/>
              <a:t>confusus</a:t>
            </a:r>
            <a:r>
              <a:rPr lang="fi-FI" sz="2800" dirty="0" smtClean="0"/>
              <a:t>)</a:t>
            </a:r>
            <a:endParaRPr lang="fi-FI" sz="2800" dirty="0"/>
          </a:p>
        </p:txBody>
      </p:sp>
      <p:sp>
        <p:nvSpPr>
          <p:cNvPr id="6" name="Content Placeholder 2"/>
          <p:cNvSpPr>
            <a:spLocks noGrp="1"/>
          </p:cNvSpPr>
          <p:nvPr>
            <p:ph idx="1"/>
          </p:nvPr>
        </p:nvSpPr>
        <p:spPr/>
        <p:txBody>
          <a:bodyPr>
            <a:normAutofit/>
          </a:bodyPr>
          <a:lstStyle/>
          <a:p>
            <a:r>
              <a:rPr lang="fi-FI" sz="2000" dirty="0" smtClean="0"/>
              <a:t>Elää vanhoissa puurakennuksissa, joissa lievää lahovikaa (esim. museorakennukset)</a:t>
            </a:r>
          </a:p>
          <a:p>
            <a:r>
              <a:rPr lang="fi-FI" dirty="0" smtClean="0"/>
              <a:t>Muistuttaa elintavoiltaan kuolemankelloa</a:t>
            </a:r>
          </a:p>
          <a:p>
            <a:endParaRPr lang="fi-FI" sz="2000" dirty="0" smtClean="0"/>
          </a:p>
          <a:p>
            <a:r>
              <a:rPr lang="fi-FI" dirty="0" err="1" smtClean="0"/>
              <a:t>Hirsijumin</a:t>
            </a:r>
            <a:r>
              <a:rPr lang="fi-FI" dirty="0" smtClean="0"/>
              <a:t> ohella vanhoista rakennuksista voi löytyä myös muita tuholaisia:</a:t>
            </a:r>
          </a:p>
          <a:p>
            <a:endParaRPr lang="fi-FI" sz="2000" dirty="0" smtClean="0"/>
          </a:p>
          <a:p>
            <a:r>
              <a:rPr lang="fi-FI" dirty="0" smtClean="0"/>
              <a:t>Jauhokuoriainen, </a:t>
            </a:r>
          </a:p>
          <a:p>
            <a:r>
              <a:rPr lang="fi-FI" sz="2000" dirty="0" smtClean="0"/>
              <a:t>Turkiskuoriainen</a:t>
            </a:r>
          </a:p>
          <a:p>
            <a:r>
              <a:rPr lang="fi-FI" dirty="0" smtClean="0"/>
              <a:t>Museokuoriainen</a:t>
            </a:r>
            <a:endParaRPr lang="fi-FI" sz="2000" dirty="0" smtClean="0"/>
          </a:p>
          <a:p>
            <a:endParaRPr lang="fi-FI" sz="2000" dirty="0"/>
          </a:p>
        </p:txBody>
      </p:sp>
      <p:sp>
        <p:nvSpPr>
          <p:cNvPr id="5" name="Slide Number Placeholder 5"/>
          <p:cNvSpPr>
            <a:spLocks noGrp="1"/>
          </p:cNvSpPr>
          <p:nvPr>
            <p:ph type="sldNum" sz="quarter" idx="12"/>
          </p:nvPr>
        </p:nvSpPr>
        <p:spPr/>
        <p:txBody>
          <a:bodyPr/>
          <a:lstStyle/>
          <a:p>
            <a:fld id="{CC4B5847-1FA8-4EAB-8786-A0336426E059}" type="slidenum">
              <a:rPr lang="fi-FI" smtClean="0"/>
              <a:pPr/>
              <a:t>42</a:t>
            </a:fld>
            <a:endParaRPr lang="fi-FI" dirty="0"/>
          </a:p>
        </p:txBody>
      </p:sp>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08720"/>
          </a:xfrm>
        </p:spPr>
        <p:txBody>
          <a:bodyPr>
            <a:normAutofit/>
          </a:bodyPr>
          <a:lstStyle/>
          <a:p>
            <a:r>
              <a:rPr lang="fi-FI" sz="2800" b="1" dirty="0" smtClean="0"/>
              <a:t>Tupajumi (</a:t>
            </a:r>
            <a:r>
              <a:rPr lang="fi-FI" sz="2800" b="1" i="1" dirty="0" err="1" smtClean="0"/>
              <a:t>Anobium</a:t>
            </a:r>
            <a:r>
              <a:rPr lang="fi-FI" sz="2800" b="1" i="1" dirty="0" smtClean="0"/>
              <a:t> </a:t>
            </a:r>
            <a:r>
              <a:rPr lang="fi-FI" sz="2800" b="1" i="1" dirty="0" err="1" smtClean="0"/>
              <a:t>punctatum</a:t>
            </a:r>
            <a:r>
              <a:rPr lang="fi-FI" sz="2800" b="1" dirty="0" smtClean="0"/>
              <a:t>)</a:t>
            </a:r>
            <a:endParaRPr lang="fi-FI" sz="2800" b="1" dirty="0"/>
          </a:p>
        </p:txBody>
      </p:sp>
      <p:sp>
        <p:nvSpPr>
          <p:cNvPr id="3" name="Content Placeholder 2"/>
          <p:cNvSpPr>
            <a:spLocks noGrp="1"/>
          </p:cNvSpPr>
          <p:nvPr>
            <p:ph idx="1"/>
          </p:nvPr>
        </p:nvSpPr>
        <p:spPr>
          <a:xfrm>
            <a:off x="395536" y="1052736"/>
            <a:ext cx="8229600" cy="4968552"/>
          </a:xfrm>
        </p:spPr>
        <p:txBody>
          <a:bodyPr>
            <a:normAutofit lnSpcReduction="10000"/>
          </a:bodyPr>
          <a:lstStyle/>
          <a:p>
            <a:r>
              <a:rPr lang="fi-FI" sz="2000" dirty="0" smtClean="0"/>
              <a:t>Elää Etelä- </a:t>
            </a:r>
            <a:r>
              <a:rPr lang="fi-FI" sz="2000" dirty="0"/>
              <a:t>ja Keski-Suomessa </a:t>
            </a:r>
            <a:r>
              <a:rPr lang="fi-FI" sz="2000" dirty="0" smtClean="0"/>
              <a:t>puulämmitteisissä </a:t>
            </a:r>
            <a:r>
              <a:rPr lang="fi-FI" sz="2000" dirty="0"/>
              <a:t>asuintaloissa sekä karjasuojissa. Toukka vaatii melko suuren </a:t>
            </a:r>
            <a:r>
              <a:rPr lang="fi-FI" sz="2000" dirty="0" smtClean="0"/>
              <a:t>sisäilman kosteuden (n</a:t>
            </a:r>
            <a:r>
              <a:rPr lang="fi-FI" sz="2000" dirty="0"/>
              <a:t>. 60-70 %), joten </a:t>
            </a:r>
            <a:r>
              <a:rPr lang="fi-FI" sz="2000" dirty="0" smtClean="0"/>
              <a:t>keskuslämmitystaloissa </a:t>
            </a:r>
            <a:r>
              <a:rPr lang="fi-FI" sz="2000" dirty="0"/>
              <a:t>lajia ei esiinny. </a:t>
            </a:r>
            <a:endParaRPr lang="fi-FI" sz="2000" dirty="0" smtClean="0"/>
          </a:p>
          <a:p>
            <a:endParaRPr lang="fi-FI" sz="2000" dirty="0" smtClean="0"/>
          </a:p>
          <a:p>
            <a:r>
              <a:rPr lang="fi-FI" sz="2000" dirty="0" smtClean="0"/>
              <a:t>Tupajumi on aikoinaan levinnyt saastuneiden huonekalujen välityksellä rakennuksista toisiin, joissa on ollut kosteudelle alttiita rakenteita.</a:t>
            </a:r>
          </a:p>
          <a:p>
            <a:r>
              <a:rPr lang="fi-FI" dirty="0" smtClean="0"/>
              <a:t>Parveilee touko-kesäkuussa, ja puun pintaan </a:t>
            </a:r>
            <a:br>
              <a:rPr lang="fi-FI" dirty="0" smtClean="0"/>
            </a:br>
            <a:r>
              <a:rPr lang="fi-FI" dirty="0" smtClean="0"/>
              <a:t>tulee reikiä. Suomessa lajia ei ole tavattu ulkona</a:t>
            </a:r>
            <a:br>
              <a:rPr lang="fi-FI" dirty="0" smtClean="0"/>
            </a:br>
            <a:r>
              <a:rPr lang="fi-FI" dirty="0" smtClean="0"/>
              <a:t>olevassa  puutavarassa eikä lämmittämättömissä </a:t>
            </a:r>
            <a:br>
              <a:rPr lang="fi-FI" dirty="0" smtClean="0"/>
            </a:br>
            <a:r>
              <a:rPr lang="fi-FI" dirty="0" smtClean="0"/>
              <a:t>rakenteissa. Toukka kuolee, jos lämpötila </a:t>
            </a:r>
            <a:br>
              <a:rPr lang="fi-FI" dirty="0" smtClean="0"/>
            </a:br>
            <a:r>
              <a:rPr lang="fi-FI" dirty="0" smtClean="0"/>
              <a:t>laskee alle -25 </a:t>
            </a:r>
            <a:r>
              <a:rPr lang="fi-FI" baseline="30000" dirty="0" err="1" smtClean="0"/>
              <a:t>o</a:t>
            </a:r>
            <a:r>
              <a:rPr lang="fi-FI" dirty="0" err="1" smtClean="0"/>
              <a:t>C</a:t>
            </a:r>
            <a:r>
              <a:rPr lang="fi-FI" dirty="0" smtClean="0"/>
              <a:t>. </a:t>
            </a:r>
          </a:p>
          <a:p>
            <a:endParaRPr lang="fi-FI" sz="2000" dirty="0" smtClean="0"/>
          </a:p>
          <a:p>
            <a:r>
              <a:rPr lang="fi-FI" sz="2000" dirty="0"/>
              <a:t>Nuppineulanpään kokoisten reikien ohella on puun pinnassa usein myös aivan pieniä, nuppineulan kärjen kokoisia reikiä. Nämä ovat tupajumin loisen, </a:t>
            </a:r>
            <a:r>
              <a:rPr lang="fi-FI" sz="2000" i="1" dirty="0" err="1"/>
              <a:t>Sparthius</a:t>
            </a:r>
            <a:r>
              <a:rPr lang="fi-FI" sz="2000" i="1" dirty="0"/>
              <a:t> </a:t>
            </a:r>
            <a:r>
              <a:rPr lang="fi-FI" sz="2000" i="1" dirty="0" err="1"/>
              <a:t>exarator</a:t>
            </a:r>
            <a:r>
              <a:rPr lang="fi-FI" sz="2000" dirty="0"/>
              <a:t> </a:t>
            </a:r>
            <a:r>
              <a:rPr lang="fi-FI" sz="2000" dirty="0" err="1"/>
              <a:t>-vainokaisen</a:t>
            </a:r>
            <a:r>
              <a:rPr lang="fi-FI" sz="2000" dirty="0"/>
              <a:t>, ulostuloreikiä. </a:t>
            </a:r>
          </a:p>
        </p:txBody>
      </p:sp>
      <p:sp>
        <p:nvSpPr>
          <p:cNvPr id="4"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43</a:t>
            </a:fld>
            <a:endParaRPr lang="fi-FI" dirty="0"/>
          </a:p>
        </p:txBody>
      </p:sp>
      <p:pic>
        <p:nvPicPr>
          <p:cNvPr id="195586" name="Picture 2" descr="Tiedosto:Anobium punctatum01.jpg"/>
          <p:cNvPicPr>
            <a:picLocks noChangeAspect="1" noChangeArrowheads="1"/>
          </p:cNvPicPr>
          <p:nvPr/>
        </p:nvPicPr>
        <p:blipFill>
          <a:blip r:embed="rId2" cstate="email"/>
          <a:srcRect/>
          <a:stretch>
            <a:fillRect/>
          </a:stretch>
        </p:blipFill>
        <p:spPr bwMode="auto">
          <a:xfrm>
            <a:off x="6516216" y="3140968"/>
            <a:ext cx="2152917" cy="1587776"/>
          </a:xfrm>
          <a:prstGeom prst="rect">
            <a:avLst/>
          </a:prstGeom>
          <a:noFill/>
        </p:spPr>
      </p:pic>
    </p:spTree>
    <p:extLst>
      <p:ext uri="{BB962C8B-B14F-4D97-AF65-F5344CB8AC3E}">
        <p14:creationId xmlns:p14="http://schemas.microsoft.com/office/powerpoint/2010/main" val="3833885447"/>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b="1" dirty="0" smtClean="0"/>
              <a:t>Hevosmuurahainen (</a:t>
            </a:r>
            <a:r>
              <a:rPr lang="fi-FI" sz="2800" b="1" i="1" dirty="0" err="1" smtClean="0"/>
              <a:t>Camponotus</a:t>
            </a:r>
            <a:r>
              <a:rPr lang="fi-FI" sz="2800" b="1" i="1" dirty="0" smtClean="0"/>
              <a:t> </a:t>
            </a:r>
            <a:r>
              <a:rPr lang="fi-FI" sz="2800" b="1" i="1" dirty="0" err="1" smtClean="0"/>
              <a:t>herculeanus</a:t>
            </a:r>
            <a:r>
              <a:rPr lang="fi-FI" sz="2800" b="1" dirty="0" smtClean="0"/>
              <a:t>)</a:t>
            </a:r>
            <a:endParaRPr lang="fi-FI" sz="2800" b="1" dirty="0"/>
          </a:p>
        </p:txBody>
      </p:sp>
      <p:sp>
        <p:nvSpPr>
          <p:cNvPr id="3" name="Content Placeholder 2"/>
          <p:cNvSpPr>
            <a:spLocks noGrp="1"/>
          </p:cNvSpPr>
          <p:nvPr>
            <p:ph idx="1"/>
          </p:nvPr>
        </p:nvSpPr>
        <p:spPr/>
        <p:txBody>
          <a:bodyPr>
            <a:normAutofit fontScale="92500" lnSpcReduction="10000"/>
          </a:bodyPr>
          <a:lstStyle/>
          <a:p>
            <a:r>
              <a:rPr lang="fi-FI" sz="1900" dirty="0" smtClean="0"/>
              <a:t>Suurikokoisin Suomessa esiintyvä muurahainen</a:t>
            </a:r>
          </a:p>
          <a:p>
            <a:r>
              <a:rPr lang="fi-FI" sz="1900" dirty="0" smtClean="0"/>
              <a:t>Hevosmuurahaiset kaivavat pesänsä osittain pehmenneeseen puuhun, lähinnä metsissä. Ne eivät käytä puuta ravinnokseen. </a:t>
            </a:r>
          </a:p>
          <a:p>
            <a:r>
              <a:rPr lang="fi-FI" sz="1900" dirty="0" smtClean="0"/>
              <a:t>Joskus </a:t>
            </a:r>
            <a:r>
              <a:rPr lang="fi-FI" sz="1900" dirty="0"/>
              <a:t>muurahaiset voivat </a:t>
            </a:r>
            <a:r>
              <a:rPr lang="fi-FI" sz="1900" dirty="0" smtClean="0"/>
              <a:t>tehdä pesänsä puurakennuksiin, ja pahimmissa tapauksissa pesiä voi olla useita. </a:t>
            </a:r>
          </a:p>
          <a:p>
            <a:r>
              <a:rPr lang="fi-FI" sz="1900" dirty="0" smtClean="0"/>
              <a:t>Hevosmuurahainen heikentää puun lujuutta. Jos rakenteissa on useita pesiä, voi lujuus heikentyä. Pesä saattaa olla myös kovissa muovieristeissä (esim. </a:t>
            </a:r>
            <a:r>
              <a:rPr lang="fi-FI" sz="1900" dirty="0" err="1" smtClean="0"/>
              <a:t>styrox</a:t>
            </a:r>
            <a:r>
              <a:rPr lang="fi-FI" sz="1900" dirty="0" smtClean="0"/>
              <a:t>).</a:t>
            </a:r>
          </a:p>
          <a:p>
            <a:endParaRPr lang="fi-FI" sz="2000" dirty="0" smtClean="0"/>
          </a:p>
          <a:p>
            <a:r>
              <a:rPr lang="fi-FI" sz="1900" dirty="0" smtClean="0"/>
              <a:t>Muurahaiset </a:t>
            </a:r>
            <a:r>
              <a:rPr lang="fi-FI" sz="1900" dirty="0"/>
              <a:t>parveilevat alkukesästä rakennuksissa, </a:t>
            </a:r>
            <a:r>
              <a:rPr lang="fi-FI" sz="1900" dirty="0" smtClean="0"/>
              <a:t>ja seurauksena voi olla pesien syntyminen rakennukseen. </a:t>
            </a:r>
            <a:br>
              <a:rPr lang="fi-FI" sz="1900" dirty="0" smtClean="0"/>
            </a:br>
            <a:r>
              <a:rPr lang="fi-FI" sz="1900" dirty="0" smtClean="0"/>
              <a:t>Parveilu ei aina viittaa jo olemassa olevaan </a:t>
            </a:r>
            <a:br>
              <a:rPr lang="fi-FI" sz="1900" dirty="0" smtClean="0"/>
            </a:br>
            <a:r>
              <a:rPr lang="fi-FI" sz="1900" dirty="0" smtClean="0"/>
              <a:t>pesintään. </a:t>
            </a:r>
          </a:p>
          <a:p>
            <a:r>
              <a:rPr lang="fi-FI" sz="1900" dirty="0" smtClean="0"/>
              <a:t>Torjunnassa pesät pitäisi löytää ja hävittää. </a:t>
            </a:r>
            <a:br>
              <a:rPr lang="fi-FI" sz="1900" dirty="0" smtClean="0"/>
            </a:br>
            <a:r>
              <a:rPr lang="fi-FI" sz="1900" dirty="0" smtClean="0"/>
              <a:t>Torjunnan suorittaa  tuholaisten torjuntaan </a:t>
            </a:r>
            <a:br>
              <a:rPr lang="fi-FI" sz="1900" dirty="0" smtClean="0"/>
            </a:br>
            <a:r>
              <a:rPr lang="fi-FI" sz="1900" dirty="0" smtClean="0"/>
              <a:t>erikoistunut henkilö. </a:t>
            </a:r>
          </a:p>
        </p:txBody>
      </p:sp>
      <p:sp>
        <p:nvSpPr>
          <p:cNvPr id="4" name="Slide Number Placeholder 5"/>
          <p:cNvSpPr>
            <a:spLocks noGrp="1"/>
          </p:cNvSpPr>
          <p:nvPr>
            <p:ph type="sldNum" sz="quarter" idx="12"/>
          </p:nvPr>
        </p:nvSpPr>
        <p:spPr/>
        <p:txBody>
          <a:bodyPr/>
          <a:lstStyle/>
          <a:p>
            <a:fld id="{CC4B5847-1FA8-4EAB-8786-A0336426E059}" type="slidenum">
              <a:rPr lang="fi-FI" smtClean="0"/>
              <a:pPr/>
              <a:t>44</a:t>
            </a:fld>
            <a:endParaRPr lang="fi-FI"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293096"/>
            <a:ext cx="2390068" cy="1758407"/>
          </a:xfrm>
          <a:prstGeom prst="rect">
            <a:avLst/>
          </a:prstGeom>
        </p:spPr>
      </p:pic>
    </p:spTree>
    <p:extLst>
      <p:ext uri="{BB962C8B-B14F-4D97-AF65-F5344CB8AC3E}">
        <p14:creationId xmlns:p14="http://schemas.microsoft.com/office/powerpoint/2010/main" val="137908985"/>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b="1" dirty="0" smtClean="0"/>
              <a:t>Tupajäärä (</a:t>
            </a:r>
            <a:r>
              <a:rPr lang="fi-FI" sz="2800" b="1" i="1" dirty="0" err="1" smtClean="0"/>
              <a:t>Hylotrupes</a:t>
            </a:r>
            <a:r>
              <a:rPr lang="fi-FI" sz="2800" b="1" i="1" dirty="0" smtClean="0"/>
              <a:t> </a:t>
            </a:r>
            <a:r>
              <a:rPr lang="fi-FI" sz="2800" b="1" i="1" dirty="0" err="1" smtClean="0"/>
              <a:t>bajulus</a:t>
            </a:r>
            <a:r>
              <a:rPr lang="fi-FI" sz="2800" b="1" dirty="0" smtClean="0"/>
              <a:t>)</a:t>
            </a:r>
            <a:endParaRPr lang="fi-FI" sz="2800" b="1" dirty="0"/>
          </a:p>
        </p:txBody>
      </p:sp>
      <p:sp>
        <p:nvSpPr>
          <p:cNvPr id="3" name="Content Placeholder 2"/>
          <p:cNvSpPr>
            <a:spLocks noGrp="1"/>
          </p:cNvSpPr>
          <p:nvPr>
            <p:ph idx="1"/>
          </p:nvPr>
        </p:nvSpPr>
        <p:spPr/>
        <p:txBody>
          <a:bodyPr>
            <a:normAutofit lnSpcReduction="10000"/>
          </a:bodyPr>
          <a:lstStyle/>
          <a:p>
            <a:r>
              <a:rPr lang="fi-FI" sz="2000" dirty="0" smtClean="0"/>
              <a:t>Lauhkeiden </a:t>
            </a:r>
            <a:r>
              <a:rPr lang="fi-FI" sz="2000" dirty="0"/>
              <a:t>alueiden hyönteinen, joka on mukautunut elämään ilmakuivassa puussa. </a:t>
            </a:r>
            <a:endParaRPr lang="fi-FI" sz="2000" dirty="0" smtClean="0"/>
          </a:p>
          <a:p>
            <a:r>
              <a:rPr lang="fi-FI" sz="2000" dirty="0" smtClean="0"/>
              <a:t>Tyypillinen elinpaikka on vesikaton tukirakenteet (Saksa, Etelä-Ruotsi). Suhteellisen  yleinen </a:t>
            </a:r>
            <a:r>
              <a:rPr lang="fi-FI" sz="2000" dirty="0"/>
              <a:t>puurakenteissa Itämeren rannikkoalueilla. Suomesta sitä on tavattu paikoin Ahvenanmaan ja Lounais-Suomen alueelta</a:t>
            </a:r>
            <a:r>
              <a:rPr lang="fi-FI" sz="2000" dirty="0" smtClean="0"/>
              <a:t>.</a:t>
            </a:r>
          </a:p>
          <a:p>
            <a:pPr marL="0" indent="0">
              <a:buNone/>
            </a:pPr>
            <a:r>
              <a:rPr lang="fi-FI" sz="2000" dirty="0"/>
              <a:t> </a:t>
            </a:r>
            <a:endParaRPr lang="fi-FI" sz="2000" dirty="0" smtClean="0"/>
          </a:p>
          <a:p>
            <a:r>
              <a:rPr lang="fi-FI" sz="2000" dirty="0" smtClean="0"/>
              <a:t>Hankalin lauhkean vyöhykkeen puurakenteiden vioittaja. Aiheuttaa kattorakenteissa sortumisvaaraan johtavia vaurioita. Suomessa sen aiheuttamat vauriot ovat olleet ilmoitusvelvollisia. </a:t>
            </a:r>
          </a:p>
          <a:p>
            <a:endParaRPr lang="fi-FI" dirty="0" smtClean="0"/>
          </a:p>
          <a:p>
            <a:r>
              <a:rPr lang="fi-FI" sz="2000" dirty="0" smtClean="0"/>
              <a:t>Torjunta vaatii </a:t>
            </a:r>
            <a:r>
              <a:rPr lang="fi-FI" dirty="0" smtClean="0"/>
              <a:t>desinfektioalan asiantuntijaa, Torjunnan suorittaa  tuholaisten torjuntaan erikoistunut henkilö. </a:t>
            </a:r>
            <a:endParaRPr lang="fi-FI" sz="20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45</a:t>
            </a:fld>
            <a:endParaRPr lang="fi-FI" dirty="0"/>
          </a:p>
        </p:txBody>
      </p:sp>
    </p:spTree>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b="1" dirty="0"/>
              <a:t>Tumma jalokuoriainen</a:t>
            </a:r>
            <a:r>
              <a:rPr lang="fi-FI" sz="2800" i="1" dirty="0"/>
              <a:t> </a:t>
            </a:r>
            <a:r>
              <a:rPr lang="fi-FI" sz="2800" i="1" dirty="0" smtClean="0"/>
              <a:t>(</a:t>
            </a:r>
            <a:r>
              <a:rPr lang="fi-FI" sz="2800" i="1" dirty="0" err="1"/>
              <a:t>B</a:t>
            </a:r>
            <a:r>
              <a:rPr lang="fi-FI" sz="2800" i="1" dirty="0" err="1" smtClean="0"/>
              <a:t>ubrestis</a:t>
            </a:r>
            <a:r>
              <a:rPr lang="fi-FI" sz="2800" i="1" dirty="0" smtClean="0"/>
              <a:t> </a:t>
            </a:r>
            <a:r>
              <a:rPr lang="fi-FI" sz="2800" i="1" dirty="0" err="1" smtClean="0"/>
              <a:t>haemorroidalis</a:t>
            </a:r>
            <a:r>
              <a:rPr lang="fi-FI" sz="2800" i="1" dirty="0" smtClean="0"/>
              <a:t>)</a:t>
            </a:r>
            <a:endParaRPr lang="fi-FI" sz="2800" dirty="0"/>
          </a:p>
        </p:txBody>
      </p:sp>
      <p:sp>
        <p:nvSpPr>
          <p:cNvPr id="3" name="Content Placeholder 2"/>
          <p:cNvSpPr>
            <a:spLocks noGrp="1"/>
          </p:cNvSpPr>
          <p:nvPr>
            <p:ph idx="1"/>
          </p:nvPr>
        </p:nvSpPr>
        <p:spPr/>
        <p:txBody>
          <a:bodyPr>
            <a:normAutofit lnSpcReduction="10000"/>
          </a:bodyPr>
          <a:lstStyle/>
          <a:p>
            <a:r>
              <a:rPr lang="fi-FI" sz="2000" dirty="0"/>
              <a:t>Rakennuksiin </a:t>
            </a:r>
            <a:r>
              <a:rPr lang="fi-FI" sz="2000" dirty="0" smtClean="0"/>
              <a:t>tulee </a:t>
            </a:r>
            <a:r>
              <a:rPr lang="fi-FI" sz="2000" dirty="0"/>
              <a:t>toukkana ylivuotisen puutavaran mukana </a:t>
            </a:r>
            <a:endParaRPr lang="fi-FI" sz="2000" dirty="0" smtClean="0"/>
          </a:p>
          <a:p>
            <a:r>
              <a:rPr lang="fi-FI" sz="2000" dirty="0" smtClean="0"/>
              <a:t>Aiheuttaa </a:t>
            </a:r>
            <a:r>
              <a:rPr lang="fi-FI" sz="2000" dirty="0"/>
              <a:t>tupajäärän vioitusta muistuttavaa vahinkoa, </a:t>
            </a:r>
            <a:r>
              <a:rPr lang="fi-FI" sz="2000" dirty="0" smtClean="0"/>
              <a:t>mutta viat ovat paikallisia. </a:t>
            </a:r>
          </a:p>
          <a:p>
            <a:r>
              <a:rPr lang="fi-FI" sz="2000" dirty="0" smtClean="0"/>
              <a:t>Käytävät</a:t>
            </a:r>
            <a:r>
              <a:rPr lang="fi-FI" sz="2000" dirty="0"/>
              <a:t> ovat litteämmät ja rakeisia hiukkasia sisältävän ulostejauheen täyttämät. </a:t>
            </a:r>
            <a:endParaRPr lang="fi-FI" sz="2000" dirty="0" smtClean="0"/>
          </a:p>
          <a:p>
            <a:endParaRPr lang="fi-FI" sz="2000" dirty="0" smtClean="0"/>
          </a:p>
          <a:p>
            <a:r>
              <a:rPr lang="fi-FI" sz="2000" dirty="0" smtClean="0"/>
              <a:t>Se </a:t>
            </a:r>
            <a:r>
              <a:rPr lang="fi-FI" sz="2000" dirty="0"/>
              <a:t>ei </a:t>
            </a:r>
            <a:r>
              <a:rPr lang="fi-FI" sz="2000" dirty="0" smtClean="0"/>
              <a:t>lisäänny rakennuksissa, </a:t>
            </a:r>
            <a:r>
              <a:rPr lang="fi-FI" sz="2000" dirty="0"/>
              <a:t>ja vauriot rajoittuvat muutamiin seinähirsiin tai ikkunalautoihin. </a:t>
            </a:r>
            <a:r>
              <a:rPr lang="fi-FI" sz="2000" dirty="0" smtClean="0"/>
              <a:t>Rakennuksissa </a:t>
            </a:r>
            <a:r>
              <a:rPr lang="fi-FI" sz="2000" dirty="0"/>
              <a:t>toukat koteloituvat </a:t>
            </a:r>
            <a:r>
              <a:rPr lang="fi-FI" sz="2000" dirty="0" smtClean="0"/>
              <a:t> </a:t>
            </a:r>
            <a:r>
              <a:rPr lang="fi-FI" sz="2000" dirty="0"/>
              <a:t>15-20 vuoden kuluttua, jopa vielä 40 vuoden kuluttua saattaa rakenteisiin ilmaantua uusia soikeita aikuisen lentoreikiä. </a:t>
            </a:r>
            <a:endParaRPr lang="fi-FI" sz="2000" dirty="0" smtClean="0"/>
          </a:p>
          <a:p>
            <a:endParaRPr lang="fi-FI" sz="2000" dirty="0" smtClean="0"/>
          </a:p>
          <a:p>
            <a:r>
              <a:rPr lang="fi-FI" sz="2000" dirty="0" smtClean="0"/>
              <a:t>Aiheuttaa paikallisia vioituksia</a:t>
            </a:r>
            <a:r>
              <a:rPr lang="fi-FI" dirty="0" smtClean="0"/>
              <a:t> ja torjunta ei yleensä ole tarpeen.</a:t>
            </a:r>
            <a:endParaRPr lang="fi-FI" sz="20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46</a:t>
            </a:fld>
            <a:endParaRPr lang="fi-FI" dirty="0"/>
          </a:p>
        </p:txBody>
      </p:sp>
    </p:spTree>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b="1" dirty="0" smtClean="0"/>
              <a:t>Papintappaja (</a:t>
            </a:r>
            <a:r>
              <a:rPr lang="fi-FI" sz="2800" b="1" i="1" dirty="0" err="1" smtClean="0"/>
              <a:t>Callidium</a:t>
            </a:r>
            <a:r>
              <a:rPr lang="fi-FI" sz="2800" b="1" i="1" dirty="0" smtClean="0"/>
              <a:t> </a:t>
            </a:r>
            <a:r>
              <a:rPr lang="fi-FI" sz="2800" b="1" i="1" dirty="0" err="1" smtClean="0"/>
              <a:t>violaceum</a:t>
            </a:r>
            <a:r>
              <a:rPr lang="fi-FI" sz="2800" b="1" dirty="0" smtClean="0"/>
              <a:t>)</a:t>
            </a:r>
            <a:endParaRPr lang="fi-FI" sz="2800" b="1" dirty="0"/>
          </a:p>
        </p:txBody>
      </p:sp>
      <p:sp>
        <p:nvSpPr>
          <p:cNvPr id="3" name="Content Placeholder 2"/>
          <p:cNvSpPr>
            <a:spLocks noGrp="1"/>
          </p:cNvSpPr>
          <p:nvPr>
            <p:ph idx="1"/>
          </p:nvPr>
        </p:nvSpPr>
        <p:spPr/>
        <p:txBody>
          <a:bodyPr>
            <a:normAutofit fontScale="92500" lnSpcReduction="20000"/>
          </a:bodyPr>
          <a:lstStyle/>
          <a:p>
            <a:r>
              <a:rPr lang="fi-FI" sz="2000" dirty="0"/>
              <a:t>Elää luonnossa </a:t>
            </a:r>
            <a:r>
              <a:rPr lang="fi-FI" sz="2000" dirty="0" smtClean="0"/>
              <a:t>kuivuneissa </a:t>
            </a:r>
            <a:r>
              <a:rPr lang="fi-FI" sz="2000" dirty="0"/>
              <a:t>puissa kaarnan </a:t>
            </a:r>
            <a:r>
              <a:rPr lang="fi-FI" sz="2000" dirty="0" smtClean="0"/>
              <a:t>alla. </a:t>
            </a:r>
            <a:r>
              <a:rPr lang="fi-FI" sz="2000" dirty="0"/>
              <a:t>Joutuu kaarnaa sisältävän puutavaran mukana rakennukseen. </a:t>
            </a:r>
            <a:endParaRPr lang="fi-FI" sz="2000" dirty="0" smtClean="0"/>
          </a:p>
          <a:p>
            <a:r>
              <a:rPr lang="fi-FI" sz="2000" dirty="0" smtClean="0"/>
              <a:t>Rakennuksissa </a:t>
            </a:r>
            <a:r>
              <a:rPr lang="fi-FI" sz="2000" dirty="0"/>
              <a:t>se saattaa lisääntyä niin kauan kuin sopivaa kaarnaa riittää. Kehitys kestää muutaman vuoden ja toukkien aiheuttamaa rapinaa saattaa kuulua rakenteista 10-15 vuoden ajan. </a:t>
            </a:r>
            <a:endParaRPr lang="fi-FI" sz="2000" dirty="0" smtClean="0"/>
          </a:p>
          <a:p>
            <a:endParaRPr lang="fi-FI" sz="2000" dirty="0" smtClean="0"/>
          </a:p>
          <a:p>
            <a:r>
              <a:rPr lang="fi-FI" sz="2000" dirty="0" smtClean="0"/>
              <a:t>Toukka </a:t>
            </a:r>
            <a:r>
              <a:rPr lang="fi-FI" sz="2000" dirty="0"/>
              <a:t>syö </a:t>
            </a:r>
            <a:r>
              <a:rPr lang="fi-FI" dirty="0" smtClean="0"/>
              <a:t>kuoreen ja pintapuuhun </a:t>
            </a:r>
            <a:r>
              <a:rPr lang="fi-FI" sz="2000" dirty="0" smtClean="0"/>
              <a:t>painuneita </a:t>
            </a:r>
            <a:r>
              <a:rPr lang="fi-FI" sz="2000" dirty="0"/>
              <a:t>käytäviä</a:t>
            </a:r>
            <a:r>
              <a:rPr lang="fi-FI" sz="2000" dirty="0" smtClean="0"/>
              <a:t>. Vioitus rajoittuu kuoreen ja sen alla olevaan puuhun, mutta voi vioittaa myös kaapeleita yms. </a:t>
            </a:r>
          </a:p>
          <a:p>
            <a:endParaRPr lang="fi-FI" dirty="0" smtClean="0"/>
          </a:p>
          <a:p>
            <a:r>
              <a:rPr lang="fi-FI" sz="2000" dirty="0" smtClean="0"/>
              <a:t>Vaurioittaa kuoripäällistä puuta, jolloin puusta valuu purua. Torjuntaan liittyy kuoripäällisen puun välttäminen rakentamisessa. </a:t>
            </a:r>
          </a:p>
          <a:p>
            <a:endParaRPr lang="fi-FI" dirty="0" smtClean="0"/>
          </a:p>
          <a:p>
            <a:r>
              <a:rPr lang="fi-FI" sz="2000" dirty="0" smtClean="0"/>
              <a:t>Muita kuorituholaisia ovat mm. suutari, tikaskuoriaiset.</a:t>
            </a:r>
            <a:endParaRPr lang="fi-FI" sz="20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47</a:t>
            </a:fld>
            <a:endParaRPr lang="fi-FI" dirty="0"/>
          </a:p>
        </p:txBody>
      </p:sp>
    </p:spTree>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Puutuotteiden homeen kestävyys (1)</a:t>
            </a:r>
            <a:endParaRPr lang="fi-FI" dirty="0"/>
          </a:p>
        </p:txBody>
      </p:sp>
      <p:sp>
        <p:nvSpPr>
          <p:cNvPr id="3" name="Content Placeholder 2"/>
          <p:cNvSpPr>
            <a:spLocks noGrp="1"/>
          </p:cNvSpPr>
          <p:nvPr>
            <p:ph idx="1"/>
          </p:nvPr>
        </p:nvSpPr>
        <p:spPr/>
        <p:txBody>
          <a:bodyPr>
            <a:normAutofit lnSpcReduction="10000"/>
          </a:bodyPr>
          <a:lstStyle/>
          <a:p>
            <a:pPr>
              <a:buNone/>
            </a:pPr>
            <a:r>
              <a:rPr lang="fi-FI" dirty="0" smtClean="0"/>
              <a:t>Massiivipuut</a:t>
            </a:r>
          </a:p>
          <a:p>
            <a:r>
              <a:rPr lang="fi-FI" dirty="0" smtClean="0"/>
              <a:t>Raakasahattu ja keinokuivattu männyn pintapuu on herkkä homehtumaan</a:t>
            </a:r>
          </a:p>
          <a:p>
            <a:r>
              <a:rPr lang="fi-FI" dirty="0" smtClean="0"/>
              <a:t>Höylätty männyn pintapuu on vähemmän herkkä</a:t>
            </a:r>
          </a:p>
          <a:p>
            <a:r>
              <a:rPr lang="fi-FI" dirty="0" smtClean="0"/>
              <a:t>Männyn sydänpuu on kestävämpää</a:t>
            </a:r>
          </a:p>
          <a:p>
            <a:r>
              <a:rPr lang="fi-FI" dirty="0" smtClean="0"/>
              <a:t>Kuusi on yleensä männyn pintapuuta kestävämpää</a:t>
            </a:r>
          </a:p>
          <a:p>
            <a:r>
              <a:rPr lang="fi-FI" dirty="0" smtClean="0"/>
              <a:t>Lämpökäsitelty puu on kestävämpää, mutta homehtuu ulko-oloissa ilman pintakäsittelyä</a:t>
            </a:r>
          </a:p>
          <a:p>
            <a:r>
              <a:rPr lang="fi-FI" dirty="0" smtClean="0"/>
              <a:t>Lämpökäsitelty männyn sydänpuu on kestävämpää, samoin kuusi, kuin vastaava männyn pintapuu</a:t>
            </a:r>
          </a:p>
          <a:p>
            <a:r>
              <a:rPr lang="fi-FI" dirty="0" smtClean="0"/>
              <a:t>Liimattujen tuotteiden: liimapuu, kertopuu, ristikkäin liimattu puu (CLT) kestävyysominaisuudet ovat samat kuin vastaava massiivipuun kestävyys</a:t>
            </a:r>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48</a:t>
            </a:fld>
            <a:endParaRPr lang="fi-FI" dirty="0"/>
          </a:p>
        </p:txBody>
      </p:sp>
    </p:spTree>
    <p:extLst>
      <p:ext uri="{BB962C8B-B14F-4D97-AF65-F5344CB8AC3E}">
        <p14:creationId xmlns:p14="http://schemas.microsoft.com/office/powerpoint/2010/main" val="2857935759"/>
      </p:ext>
    </p:extLst>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Puutuotteiden homeen kestävyys (2)</a:t>
            </a:r>
            <a:endParaRPr lang="fi-FI" dirty="0"/>
          </a:p>
        </p:txBody>
      </p:sp>
      <p:sp>
        <p:nvSpPr>
          <p:cNvPr id="3" name="Content Placeholder 2"/>
          <p:cNvSpPr>
            <a:spLocks noGrp="1"/>
          </p:cNvSpPr>
          <p:nvPr>
            <p:ph idx="1"/>
          </p:nvPr>
        </p:nvSpPr>
        <p:spPr/>
        <p:txBody>
          <a:bodyPr>
            <a:normAutofit lnSpcReduction="10000"/>
          </a:bodyPr>
          <a:lstStyle/>
          <a:p>
            <a:pPr>
              <a:buNone/>
            </a:pPr>
            <a:r>
              <a:rPr lang="fi-FI" dirty="0" smtClean="0"/>
              <a:t>Vanerit</a:t>
            </a:r>
          </a:p>
          <a:p>
            <a:r>
              <a:rPr lang="fi-FI" dirty="0" smtClean="0"/>
              <a:t>Pinnoittamaton koivuvaneri homehtuu herkästi</a:t>
            </a:r>
          </a:p>
          <a:p>
            <a:r>
              <a:rPr lang="fi-FI" dirty="0" smtClean="0"/>
              <a:t>Kuusivaneri on yleensä vähemmän herkkä</a:t>
            </a:r>
          </a:p>
          <a:p>
            <a:r>
              <a:rPr lang="fi-FI" dirty="0" smtClean="0"/>
              <a:t>Pinnoittaminen lisää vanerien kestävyyttä olennaisesti </a:t>
            </a:r>
            <a:r>
              <a:rPr lang="fi-FI" dirty="0" smtClean="0">
                <a:sym typeface="Wingdings" pitchFamily="2" charset="2"/>
              </a:rPr>
              <a:t> fenolikalvolla ja maalauskalvolla pinnoitettu koivuvaneri on kestävä materiaali ulkokäytössä (esim. liikennemerkit)</a:t>
            </a:r>
          </a:p>
          <a:p>
            <a:endParaRPr lang="fi-FI" dirty="0" smtClean="0">
              <a:sym typeface="Wingdings" pitchFamily="2" charset="2"/>
            </a:endParaRPr>
          </a:p>
          <a:p>
            <a:pPr>
              <a:buNone/>
            </a:pPr>
            <a:r>
              <a:rPr lang="fi-FI" dirty="0" smtClean="0">
                <a:sym typeface="Wingdings" pitchFamily="2" charset="2"/>
              </a:rPr>
              <a:t>Lastulevyt</a:t>
            </a:r>
            <a:endParaRPr lang="fi-FI" dirty="0" smtClean="0"/>
          </a:p>
          <a:p>
            <a:r>
              <a:rPr lang="fi-FI" dirty="0" smtClean="0"/>
              <a:t>Sisäkäyttöön tarkoitettu lastulevy on herkkä vioittumaan kosteuden vaikutuksesta (turpoaa) ja myös homehtuu herkästi</a:t>
            </a:r>
          </a:p>
          <a:p>
            <a:r>
              <a:rPr lang="fi-FI" dirty="0" smtClean="0"/>
              <a:t>Sementtilastulevyt kestävät paremmin, samoin kosteisiin tiloihin tarkoitetut lastulevyt</a:t>
            </a:r>
          </a:p>
          <a:p>
            <a:r>
              <a:rPr lang="fi-FI" dirty="0" smtClean="0"/>
              <a:t>Lastulevyn käyttö vähentynyt </a:t>
            </a:r>
            <a:r>
              <a:rPr lang="fi-FI" dirty="0" smtClean="0">
                <a:sym typeface="Wingdings" pitchFamily="2" charset="2"/>
              </a:rPr>
              <a:t> korvautunut kipsilevyllä</a:t>
            </a:r>
            <a:endParaRPr lang="fi-FI" dirty="0" smtClean="0"/>
          </a:p>
          <a:p>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49</a:t>
            </a:fld>
            <a:endParaRPr lang="fi-FI" dirty="0"/>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2051" name="Rectangle 3"/>
          <p:cNvSpPr>
            <a:spLocks noGrp="1" noChangeArrowheads="1"/>
          </p:cNvSpPr>
          <p:nvPr>
            <p:ph idx="1"/>
          </p:nvPr>
        </p:nvSpPr>
        <p:spPr/>
        <p:txBody>
          <a:bodyPr>
            <a:normAutofit/>
          </a:bodyPr>
          <a:lstStyle/>
          <a:p>
            <a:r>
              <a:rPr lang="fi-FI" altLang="fi-FI" dirty="0">
                <a:cs typeface="Times New Roman" panose="02020603050405020304" pitchFamily="18" charset="0"/>
              </a:rPr>
              <a:t>Sienten menestyminen luonnossa perustuu niiden kykyyn sopeutua erilaisiin olosuhteisiin</a:t>
            </a:r>
            <a:r>
              <a:rPr lang="fi-FI" altLang="fi-FI" dirty="0" smtClean="0">
                <a:cs typeface="Times New Roman" panose="02020603050405020304" pitchFamily="18" charset="0"/>
              </a:rPr>
              <a:t>.</a:t>
            </a:r>
            <a:endParaRPr lang="fi-FI" altLang="fi-FI" dirty="0">
              <a:cs typeface="Times New Roman" panose="02020603050405020304" pitchFamily="18" charset="0"/>
            </a:endParaRPr>
          </a:p>
          <a:p>
            <a:r>
              <a:rPr lang="fi-FI" altLang="fi-FI" dirty="0">
                <a:cs typeface="Times New Roman" panose="02020603050405020304" pitchFamily="18" charset="0"/>
              </a:rPr>
              <a:t>Sopeutumistavat ovat:</a:t>
            </a:r>
          </a:p>
          <a:p>
            <a:pPr marL="457200" indent="-457200">
              <a:buFont typeface="+mj-lt"/>
              <a:buAutoNum type="arabicPeriod"/>
            </a:pPr>
            <a:r>
              <a:rPr lang="fi-FI" altLang="fi-FI" dirty="0" smtClean="0">
                <a:cs typeface="Times New Roman" panose="02020603050405020304" pitchFamily="18" charset="0"/>
              </a:rPr>
              <a:t>yksinkertaisuus </a:t>
            </a:r>
            <a:r>
              <a:rPr lang="fi-FI" altLang="fi-FI" dirty="0">
                <a:cs typeface="Times New Roman" panose="02020603050405020304" pitchFamily="18" charset="0"/>
              </a:rPr>
              <a:t>lisääntymisessä ja ravinteiden käytössä (R)</a:t>
            </a:r>
          </a:p>
          <a:p>
            <a:pPr marL="457200" indent="-457200">
              <a:buFont typeface="+mj-lt"/>
              <a:buAutoNum type="arabicPeriod"/>
            </a:pPr>
            <a:r>
              <a:rPr lang="fi-FI" altLang="fi-FI" dirty="0" smtClean="0">
                <a:cs typeface="Times New Roman" panose="02020603050405020304" pitchFamily="18" charset="0"/>
              </a:rPr>
              <a:t>kilpailukyky </a:t>
            </a:r>
            <a:r>
              <a:rPr lang="fi-FI" altLang="fi-FI" dirty="0">
                <a:cs typeface="Times New Roman" panose="02020603050405020304" pitchFamily="18" charset="0"/>
              </a:rPr>
              <a:t>toisten lajien rinnalla (C) </a:t>
            </a:r>
          </a:p>
          <a:p>
            <a:pPr marL="457200" indent="-457200">
              <a:buFont typeface="+mj-lt"/>
              <a:buAutoNum type="arabicPeriod"/>
            </a:pPr>
            <a:r>
              <a:rPr lang="fi-FI" altLang="fi-FI" dirty="0" smtClean="0">
                <a:cs typeface="Times New Roman" panose="02020603050405020304" pitchFamily="18" charset="0"/>
              </a:rPr>
              <a:t>stressin </a:t>
            </a:r>
            <a:r>
              <a:rPr lang="fi-FI" altLang="fi-FI" dirty="0">
                <a:cs typeface="Times New Roman" panose="02020603050405020304" pitchFamily="18" charset="0"/>
              </a:rPr>
              <a:t>sieto (S</a:t>
            </a:r>
            <a:r>
              <a:rPr lang="fi-FI" altLang="fi-FI" dirty="0" smtClean="0">
                <a:cs typeface="Times New Roman" panose="02020603050405020304" pitchFamily="18" charset="0"/>
              </a:rPr>
              <a:t>)</a:t>
            </a:r>
          </a:p>
          <a:p>
            <a:r>
              <a:rPr lang="fi-FI" altLang="fi-FI" dirty="0" smtClean="0">
                <a:cs typeface="Times New Roman" panose="02020603050405020304" pitchFamily="18" charset="0"/>
              </a:rPr>
              <a:t>Ulkopinnat ovat kosteuden ja lämpötilan vaihteluiden suhteen erityisen vaativia kasvualustoja </a:t>
            </a:r>
            <a:r>
              <a:rPr lang="fi-FI" altLang="fi-FI" dirty="0" smtClean="0">
                <a:cs typeface="Times New Roman" panose="02020603050405020304" pitchFamily="18" charset="0"/>
                <a:sym typeface="Wingdings" pitchFamily="2" charset="2"/>
              </a:rPr>
              <a:t> puussa kasvavia sieniä on suhteellisen vaikea torjua kuivaamalla tai kemikaaleilla  tarvitaan puun suojauksen teolliset prosessit vaativiin säälle alttiisiin kohteisiin (laiturit, terassit, ulkoparvekkeet).</a:t>
            </a:r>
            <a:endParaRPr lang="fi-FI" altLang="fi-FI" dirty="0">
              <a:cs typeface="Times New Roman" panose="02020603050405020304" pitchFamily="18" charset="0"/>
            </a:endParaRPr>
          </a:p>
        </p:txBody>
      </p:sp>
      <p:sp>
        <p:nvSpPr>
          <p:cNvPr id="4" name="Slide Number Placeholder 5"/>
          <p:cNvSpPr>
            <a:spLocks noGrp="1"/>
          </p:cNvSpPr>
          <p:nvPr>
            <p:ph type="sldNum" sz="quarter" idx="12"/>
          </p:nvPr>
        </p:nvSpPr>
        <p:spPr/>
        <p:txBody>
          <a:bodyPr/>
          <a:lstStyle/>
          <a:p>
            <a:fld id="{CC4B5847-1FA8-4EAB-8786-A0336426E059}" type="slidenum">
              <a:rPr lang="fi-FI" smtClean="0"/>
              <a:pPr/>
              <a:t>5</a:t>
            </a:fld>
            <a:endParaRPr lang="fi-FI" dirty="0"/>
          </a:p>
        </p:txBody>
      </p:sp>
    </p:spTree>
    <p:extLst>
      <p:ext uri="{BB962C8B-B14F-4D97-AF65-F5344CB8AC3E}">
        <p14:creationId xmlns:p14="http://schemas.microsoft.com/office/powerpoint/2010/main" val="2711860648"/>
      </p:ext>
    </p:extLst>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Puutuotteiden homeen kestävyys (3)</a:t>
            </a:r>
            <a:endParaRPr lang="fi-FI" dirty="0"/>
          </a:p>
        </p:txBody>
      </p:sp>
      <p:sp>
        <p:nvSpPr>
          <p:cNvPr id="3" name="Content Placeholder 2"/>
          <p:cNvSpPr>
            <a:spLocks noGrp="1"/>
          </p:cNvSpPr>
          <p:nvPr>
            <p:ph idx="1"/>
          </p:nvPr>
        </p:nvSpPr>
        <p:spPr/>
        <p:txBody>
          <a:bodyPr>
            <a:normAutofit fontScale="92500"/>
          </a:bodyPr>
          <a:lstStyle/>
          <a:p>
            <a:pPr>
              <a:buNone/>
            </a:pPr>
            <a:r>
              <a:rPr lang="fi-FI" sz="2200" dirty="0" smtClean="0"/>
              <a:t>Kuitulevyt</a:t>
            </a:r>
          </a:p>
          <a:p>
            <a:r>
              <a:rPr lang="fi-FI" dirty="0" smtClean="0"/>
              <a:t>Sisäkäyttöön tarkoitettu pinnoittamaton pehmeä kuitulevy homehtuu herkästi kosteissa oloissa</a:t>
            </a:r>
          </a:p>
          <a:p>
            <a:r>
              <a:rPr lang="fi-FI" dirty="0" smtClean="0"/>
              <a:t>Kova kuitulevy on kestävämpi, samoin puolikova kuitulevy (MDF) </a:t>
            </a:r>
          </a:p>
          <a:p>
            <a:r>
              <a:rPr lang="fi-FI" dirty="0" smtClean="0"/>
              <a:t>Pinnoittaminen lisää levyjen kestävyyttä olennaisesti </a:t>
            </a:r>
            <a:r>
              <a:rPr lang="fi-FI" dirty="0" smtClean="0">
                <a:sym typeface="Wingdings" pitchFamily="2" charset="2"/>
              </a:rPr>
              <a:t> tuulensulkulevyt jonkin verran kestävämpiä</a:t>
            </a:r>
          </a:p>
          <a:p>
            <a:endParaRPr lang="fi-FI" dirty="0" smtClean="0">
              <a:sym typeface="Wingdings" pitchFamily="2" charset="2"/>
            </a:endParaRPr>
          </a:p>
          <a:p>
            <a:pPr>
              <a:buNone/>
            </a:pPr>
            <a:r>
              <a:rPr lang="fi-FI" sz="2200" dirty="0" smtClean="0">
                <a:sym typeface="Wingdings" pitchFamily="2" charset="2"/>
              </a:rPr>
              <a:t>Kipsilevyt</a:t>
            </a:r>
            <a:endParaRPr lang="fi-FI" sz="2200" dirty="0" smtClean="0"/>
          </a:p>
          <a:p>
            <a:r>
              <a:rPr lang="fi-FI" dirty="0" smtClean="0"/>
              <a:t>Sisäkäyttöön tarkoitettu kipsilevy on herkkä vioittumaan kosteuden vaikutuksesta : levy imee runsaasti kosteutta ja myös homehtuu herkästi</a:t>
            </a:r>
          </a:p>
          <a:p>
            <a:r>
              <a:rPr lang="fi-FI" dirty="0" smtClean="0"/>
              <a:t>Tuulensulkulevyt kestävämpiä, mutta vaihtelua on havaittu</a:t>
            </a:r>
          </a:p>
          <a:p>
            <a:r>
              <a:rPr lang="fi-FI" dirty="0" smtClean="0"/>
              <a:t>Kosteissa tiloissa kipsilevy ei aina kestä </a:t>
            </a:r>
            <a:r>
              <a:rPr lang="fi-FI" dirty="0" smtClean="0">
                <a:sym typeface="Wingdings" pitchFamily="2" charset="2"/>
              </a:rPr>
              <a:t> kosteus turmelee</a:t>
            </a:r>
            <a:endParaRPr lang="fi-FI" dirty="0" smtClean="0"/>
          </a:p>
          <a:p>
            <a:endParaRPr lang="fi-FI" dirty="0" smtClean="0"/>
          </a:p>
          <a:p>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50</a:t>
            </a:fld>
            <a:endParaRPr lang="fi-FI" dirty="0"/>
          </a:p>
        </p:txBody>
      </p:sp>
    </p:spTree>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fi-FI" sz="2400" b="1" dirty="0" smtClean="0"/>
              <a:t>Puun homeen kestävyys vaihtelee riippuen sekä puulajista että prosesseista, mm. kuivauksesta</a:t>
            </a:r>
            <a:endParaRPr lang="fi-FI" sz="2400" b="1" dirty="0"/>
          </a:p>
        </p:txBody>
      </p:sp>
      <p:sp>
        <p:nvSpPr>
          <p:cNvPr id="3" name="Content Placeholder 2"/>
          <p:cNvSpPr>
            <a:spLocks noGrp="1"/>
          </p:cNvSpPr>
          <p:nvPr>
            <p:ph idx="1"/>
          </p:nvPr>
        </p:nvSpPr>
        <p:spPr>
          <a:xfrm>
            <a:off x="794219" y="1662695"/>
            <a:ext cx="6121176" cy="4392614"/>
          </a:xfrm>
          <a:solidFill>
            <a:schemeClr val="bg1"/>
          </a:solidFill>
        </p:spPr>
        <p:txBody>
          <a:bodyPr>
            <a:noAutofit/>
          </a:bodyPr>
          <a:lstStyle/>
          <a:p>
            <a:r>
              <a:rPr lang="fi-FI" sz="1600" b="1" dirty="0" smtClean="0"/>
              <a:t>Useimpien puulajien pintapuu </a:t>
            </a:r>
            <a:r>
              <a:rPr lang="fi-FI" sz="1600" dirty="0" smtClean="0"/>
              <a:t>homehtuu tai sinistyy ajan mittaan. Keski-Euroopassa tätä ei edes pidetä ongelmana </a:t>
            </a:r>
          </a:p>
          <a:p>
            <a:r>
              <a:rPr lang="fi-FI" sz="1600" b="1" dirty="0" smtClean="0"/>
              <a:t>Männyn pintapuu </a:t>
            </a:r>
            <a:r>
              <a:rPr lang="fi-FI" sz="1600" dirty="0" smtClean="0"/>
              <a:t>herkempi kuin kuusi tai männyn sydänpuu</a:t>
            </a:r>
          </a:p>
          <a:p>
            <a:r>
              <a:rPr lang="fi-FI" sz="1600" b="1" dirty="0" smtClean="0"/>
              <a:t>Homeen ja sinistymän haitat </a:t>
            </a:r>
            <a:r>
              <a:rPr lang="fi-FI" sz="1600" dirty="0" smtClean="0"/>
              <a:t>näkyvät lähinnä maalatussa puussa, maalatussa pinnassa väriviat näkyvät herkemmin</a:t>
            </a:r>
          </a:p>
          <a:p>
            <a:endParaRPr lang="fi-FI" sz="1600" dirty="0" smtClean="0"/>
          </a:p>
          <a:p>
            <a:r>
              <a:rPr lang="fi-FI" sz="1600" b="1" dirty="0" smtClean="0"/>
              <a:t>Yleensä kemialliset modifiointikäsittelyt </a:t>
            </a:r>
            <a:r>
              <a:rPr lang="fi-FI" sz="1600" dirty="0" smtClean="0"/>
              <a:t>(mm. </a:t>
            </a:r>
            <a:r>
              <a:rPr lang="fi-FI" sz="1600" dirty="0" err="1" smtClean="0"/>
              <a:t>asetylointi</a:t>
            </a:r>
            <a:r>
              <a:rPr lang="fi-FI" sz="1600" dirty="0" smtClean="0"/>
              <a:t>) ja kyllästeet lisäävät puun kestävyyttä hometta ja sinistymää vastaan sekä lahoa vastaan.</a:t>
            </a:r>
          </a:p>
          <a:p>
            <a:r>
              <a:rPr lang="fi-FI" sz="1600" b="1" dirty="0" smtClean="0"/>
              <a:t>Lämpökäsittely</a:t>
            </a:r>
            <a:r>
              <a:rPr lang="fi-FI" sz="1600" dirty="0" smtClean="0"/>
              <a:t> lisää puumateriaalin kestävyyttä kosteutta ja lahoa vastaan. Vaikutus on pienempi säälle altistuvissa pinnoissa -&gt; väri haalistuu ajan mittaan ja pintaan tulee hometta ja sinistymää -&gt; pintakäsittely lisää kestävyyttä</a:t>
            </a:r>
            <a:endParaRPr lang="fi-FI" sz="1600" dirty="0"/>
          </a:p>
        </p:txBody>
      </p:sp>
      <p:sp>
        <p:nvSpPr>
          <p:cNvPr id="6" name="Slide Number Placeholder 5"/>
          <p:cNvSpPr>
            <a:spLocks noGrp="1"/>
          </p:cNvSpPr>
          <p:nvPr>
            <p:ph type="sldNum" sz="quarter" idx="12"/>
          </p:nvPr>
        </p:nvSpPr>
        <p:spPr/>
        <p:txBody>
          <a:bodyPr/>
          <a:lstStyle/>
          <a:p>
            <a:fld id="{CC4B5847-1FA8-4EAB-8786-A0336426E059}" type="slidenum">
              <a:rPr lang="fi-FI" smtClean="0"/>
              <a:pPr/>
              <a:t>51</a:t>
            </a:fld>
            <a:endParaRPr lang="fi-FI"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92280" y="1556792"/>
            <a:ext cx="1678340" cy="136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vpu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005064"/>
            <a:ext cx="1151732" cy="20743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hannu20.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2564904"/>
            <a:ext cx="1584176" cy="1188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r>
              <a:rPr lang="en-GB" sz="2800" dirty="0" err="1" smtClean="0"/>
              <a:t>Puumateriaalin</a:t>
            </a:r>
            <a:r>
              <a:rPr lang="en-GB" sz="2800" dirty="0" smtClean="0"/>
              <a:t> “</a:t>
            </a:r>
            <a:r>
              <a:rPr lang="en-GB" sz="2800" dirty="0" err="1" smtClean="0"/>
              <a:t>luontainen</a:t>
            </a:r>
            <a:r>
              <a:rPr lang="en-GB" sz="2800" dirty="0" smtClean="0"/>
              <a:t>” </a:t>
            </a:r>
            <a:r>
              <a:rPr lang="en-GB" sz="2800" dirty="0" err="1" smtClean="0"/>
              <a:t>kestävyys</a:t>
            </a:r>
            <a:r>
              <a:rPr lang="en-GB" sz="2800" dirty="0" smtClean="0"/>
              <a:t> </a:t>
            </a:r>
            <a:r>
              <a:rPr lang="en-GB" sz="2800" dirty="0" err="1" smtClean="0"/>
              <a:t>rakentuu</a:t>
            </a:r>
            <a:r>
              <a:rPr lang="en-GB" sz="2800" dirty="0" smtClean="0"/>
              <a:t> </a:t>
            </a:r>
            <a:r>
              <a:rPr lang="en-GB" sz="2800" dirty="0" err="1" smtClean="0"/>
              <a:t>sen</a:t>
            </a:r>
            <a:r>
              <a:rPr lang="en-GB" sz="2800" dirty="0" smtClean="0"/>
              <a:t> </a:t>
            </a:r>
            <a:r>
              <a:rPr lang="en-GB" sz="2800" dirty="0" err="1" smtClean="0"/>
              <a:t>solukoissa</a:t>
            </a:r>
            <a:endParaRPr lang="en-GB" sz="2800" dirty="0" smtClean="0"/>
          </a:p>
        </p:txBody>
      </p:sp>
      <p:sp>
        <p:nvSpPr>
          <p:cNvPr id="11267" name="Rectangle 3"/>
          <p:cNvSpPr>
            <a:spLocks noGrp="1" noChangeArrowheads="1"/>
          </p:cNvSpPr>
          <p:nvPr>
            <p:ph idx="1"/>
          </p:nvPr>
        </p:nvSpPr>
        <p:spPr/>
        <p:txBody>
          <a:bodyPr>
            <a:normAutofit fontScale="92500" lnSpcReduction="10000"/>
          </a:bodyPr>
          <a:lstStyle/>
          <a:p>
            <a:pPr marL="0" indent="0">
              <a:buNone/>
            </a:pPr>
            <a:r>
              <a:rPr lang="en-GB" dirty="0" err="1" smtClean="0"/>
              <a:t>Puu</a:t>
            </a:r>
            <a:r>
              <a:rPr lang="en-GB" dirty="0" smtClean="0"/>
              <a:t> </a:t>
            </a:r>
            <a:r>
              <a:rPr lang="en-GB" dirty="0" err="1" smtClean="0"/>
              <a:t>muodostuu</a:t>
            </a:r>
            <a:r>
              <a:rPr lang="en-GB" dirty="0" smtClean="0"/>
              <a:t> </a:t>
            </a:r>
            <a:r>
              <a:rPr lang="en-GB" dirty="0" err="1" smtClean="0"/>
              <a:t>soluista</a:t>
            </a:r>
            <a:r>
              <a:rPr lang="en-GB" dirty="0" smtClean="0"/>
              <a:t>, </a:t>
            </a:r>
            <a:br>
              <a:rPr lang="en-GB" dirty="0" smtClean="0"/>
            </a:br>
            <a:r>
              <a:rPr lang="en-GB" dirty="0" err="1" smtClean="0"/>
              <a:t>tukimolekyylit</a:t>
            </a:r>
            <a:r>
              <a:rPr lang="en-GB" dirty="0" smtClean="0"/>
              <a:t> </a:t>
            </a:r>
            <a:r>
              <a:rPr lang="en-GB" dirty="0" err="1" smtClean="0"/>
              <a:t>ovat</a:t>
            </a:r>
            <a:r>
              <a:rPr lang="en-GB" dirty="0" smtClean="0"/>
              <a:t>:</a:t>
            </a:r>
          </a:p>
          <a:p>
            <a:r>
              <a:rPr lang="en-GB" dirty="0" err="1" smtClean="0"/>
              <a:t>Selluloosa</a:t>
            </a:r>
            <a:endParaRPr lang="en-GB" dirty="0"/>
          </a:p>
          <a:p>
            <a:r>
              <a:rPr lang="en-GB" dirty="0" err="1" smtClean="0"/>
              <a:t>Hemiselluloosa</a:t>
            </a:r>
            <a:endParaRPr lang="en-GB" dirty="0"/>
          </a:p>
          <a:p>
            <a:r>
              <a:rPr lang="en-GB" dirty="0" err="1" smtClean="0"/>
              <a:t>ligniini</a:t>
            </a:r>
            <a:endParaRPr lang="en-GB" dirty="0" smtClean="0"/>
          </a:p>
          <a:p>
            <a:endParaRPr lang="en-GB" dirty="0" smtClean="0"/>
          </a:p>
          <a:p>
            <a:pPr marL="0" indent="0">
              <a:buNone/>
            </a:pPr>
            <a:r>
              <a:rPr lang="en-GB" dirty="0" err="1" smtClean="0"/>
              <a:t>Puun</a:t>
            </a:r>
            <a:r>
              <a:rPr lang="en-GB" dirty="0" smtClean="0"/>
              <a:t> </a:t>
            </a:r>
            <a:r>
              <a:rPr lang="en-GB" dirty="0" err="1" smtClean="0"/>
              <a:t>kestävyys</a:t>
            </a:r>
            <a:r>
              <a:rPr lang="en-GB" dirty="0" smtClean="0"/>
              <a:t> </a:t>
            </a:r>
            <a:r>
              <a:rPr lang="en-GB" dirty="0" err="1" smtClean="0"/>
              <a:t>mikrobeja</a:t>
            </a:r>
            <a:r>
              <a:rPr lang="en-GB" dirty="0" smtClean="0"/>
              <a:t> </a:t>
            </a:r>
            <a:br>
              <a:rPr lang="en-GB" dirty="0" smtClean="0"/>
            </a:br>
            <a:r>
              <a:rPr lang="en-GB" dirty="0" err="1" smtClean="0"/>
              <a:t>vastaan</a:t>
            </a:r>
            <a:r>
              <a:rPr lang="en-GB" dirty="0" smtClean="0"/>
              <a:t> </a:t>
            </a:r>
            <a:r>
              <a:rPr lang="en-GB" dirty="0" err="1" smtClean="0"/>
              <a:t>vaihtelee</a:t>
            </a:r>
            <a:r>
              <a:rPr lang="en-GB" dirty="0" smtClean="0"/>
              <a:t>:</a:t>
            </a:r>
          </a:p>
          <a:p>
            <a:r>
              <a:rPr lang="en-GB" dirty="0" err="1" smtClean="0"/>
              <a:t>ligniinin</a:t>
            </a:r>
            <a:r>
              <a:rPr lang="en-GB" dirty="0" smtClean="0"/>
              <a:t> </a:t>
            </a:r>
            <a:r>
              <a:rPr lang="en-GB" dirty="0" err="1" smtClean="0"/>
              <a:t>määrä</a:t>
            </a:r>
            <a:endParaRPr lang="en-GB" dirty="0"/>
          </a:p>
          <a:p>
            <a:r>
              <a:rPr lang="en-GB" dirty="0" err="1" smtClean="0"/>
              <a:t>hemiselluloosan</a:t>
            </a:r>
            <a:r>
              <a:rPr lang="en-GB" dirty="0" smtClean="0"/>
              <a:t> </a:t>
            </a:r>
            <a:r>
              <a:rPr lang="en-GB" dirty="0" err="1" smtClean="0"/>
              <a:t>koostumus</a:t>
            </a:r>
            <a:endParaRPr lang="en-GB" dirty="0"/>
          </a:p>
          <a:p>
            <a:r>
              <a:rPr lang="en-GB" dirty="0" err="1" smtClean="0"/>
              <a:t>uuteaineiden</a:t>
            </a:r>
            <a:r>
              <a:rPr lang="en-GB" dirty="0" smtClean="0"/>
              <a:t> </a:t>
            </a:r>
            <a:r>
              <a:rPr lang="en-GB" dirty="0" err="1" smtClean="0"/>
              <a:t>määrä</a:t>
            </a:r>
            <a:r>
              <a:rPr lang="en-GB" dirty="0" smtClean="0"/>
              <a:t> ja </a:t>
            </a:r>
            <a:r>
              <a:rPr lang="en-GB" dirty="0"/>
              <a:t/>
            </a:r>
            <a:br>
              <a:rPr lang="en-GB" dirty="0"/>
            </a:br>
            <a:r>
              <a:rPr lang="en-GB" dirty="0" err="1" smtClean="0"/>
              <a:t>koostumuset</a:t>
            </a:r>
            <a:r>
              <a:rPr lang="en-GB" dirty="0" smtClean="0"/>
              <a:t>, </a:t>
            </a:r>
            <a:r>
              <a:rPr lang="en-GB" dirty="0" err="1" smtClean="0"/>
              <a:t>etenkin</a:t>
            </a:r>
            <a:r>
              <a:rPr lang="en-GB" dirty="0" smtClean="0"/>
              <a:t> </a:t>
            </a:r>
            <a:r>
              <a:rPr lang="en-GB" dirty="0" err="1" smtClean="0"/>
              <a:t>fenoliset</a:t>
            </a:r>
            <a:r>
              <a:rPr lang="en-GB" dirty="0" smtClean="0"/>
              <a:t> </a:t>
            </a:r>
            <a:r>
              <a:rPr lang="en-GB" dirty="0"/>
              <a:t/>
            </a:r>
            <a:br>
              <a:rPr lang="en-GB" dirty="0"/>
            </a:br>
            <a:r>
              <a:rPr lang="en-GB" dirty="0" err="1" smtClean="0"/>
              <a:t>yhdisteet</a:t>
            </a:r>
            <a:endParaRPr lang="en-GB" dirty="0"/>
          </a:p>
          <a:p>
            <a:r>
              <a:rPr lang="en-GB" dirty="0" err="1" smtClean="0"/>
              <a:t>kesäpuun</a:t>
            </a:r>
            <a:r>
              <a:rPr lang="en-GB" dirty="0" smtClean="0"/>
              <a:t> </a:t>
            </a:r>
            <a:r>
              <a:rPr lang="en-GB" dirty="0" err="1" smtClean="0"/>
              <a:t>solukko</a:t>
            </a:r>
            <a:r>
              <a:rPr lang="en-GB" dirty="0" smtClean="0"/>
              <a:t> </a:t>
            </a:r>
            <a:r>
              <a:rPr lang="en-GB" dirty="0" err="1" smtClean="0"/>
              <a:t>tärkein</a:t>
            </a:r>
            <a:endParaRPr lang="en-GB" dirty="0" smtClean="0"/>
          </a:p>
        </p:txBody>
      </p:sp>
      <p:pic>
        <p:nvPicPr>
          <p:cNvPr id="11268" name="Picture 4" descr="f2k18152"/>
          <p:cNvPicPr>
            <a:picLocks noGrp="1" noChangeAspect="1" noChangeArrowheads="1"/>
          </p:cNvPicPr>
          <p:nvPr>
            <p:ph type="chart" sz="half" idx="4294967295"/>
          </p:nvPr>
        </p:nvPicPr>
        <p:blipFill>
          <a:blip r:embed="rId2" cstate="print"/>
          <a:srcRect/>
          <a:stretch>
            <a:fillRect/>
          </a:stretch>
        </p:blipFill>
        <p:spPr>
          <a:xfrm>
            <a:off x="5937887" y="1628775"/>
            <a:ext cx="2318677" cy="1675876"/>
          </a:xfrm>
          <a:prstGeom prst="rect">
            <a:avLst/>
          </a:prstGeom>
          <a:noFill/>
          <a:ln w="3175" cap="flat">
            <a:solidFill>
              <a:srgbClr val="003366"/>
            </a:solidFill>
            <a:prstDash val="sysDot"/>
          </a:ln>
        </p:spPr>
      </p:pic>
      <p:sp>
        <p:nvSpPr>
          <p:cNvPr id="11269" name="Text Box 5"/>
          <p:cNvSpPr txBox="1">
            <a:spLocks noChangeArrowheads="1"/>
          </p:cNvSpPr>
          <p:nvPr/>
        </p:nvSpPr>
        <p:spPr bwMode="auto">
          <a:xfrm>
            <a:off x="5816507" y="4146702"/>
            <a:ext cx="3003643" cy="132343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spcBef>
                <a:spcPct val="50000"/>
              </a:spcBef>
            </a:pPr>
            <a:r>
              <a:rPr lang="fi-FI" sz="1600" b="1" dirty="0" smtClean="0">
                <a:solidFill>
                  <a:schemeClr val="bg1"/>
                </a:solidFill>
              </a:rPr>
              <a:t>Organismien kehittyminen puussa: riittävä veden aktiivisuus puun solukossa. Lahon kehittymiseen se on yli 0.95 – 0.98.</a:t>
            </a:r>
            <a:endParaRPr lang="fi-FI" sz="1600" b="1" dirty="0">
              <a:solidFill>
                <a:schemeClr val="bg1"/>
              </a:solidFill>
            </a:endParaRPr>
          </a:p>
        </p:txBody>
      </p:sp>
      <p:sp>
        <p:nvSpPr>
          <p:cNvPr id="6" name="TextBox 5"/>
          <p:cNvSpPr txBox="1"/>
          <p:nvPr/>
        </p:nvSpPr>
        <p:spPr>
          <a:xfrm>
            <a:off x="5913501" y="3258022"/>
            <a:ext cx="900141"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smtClean="0"/>
              <a:t>Kevät</a:t>
            </a:r>
          </a:p>
          <a:p>
            <a:r>
              <a:rPr lang="fi-FI" dirty="0" smtClean="0"/>
              <a:t>puu</a:t>
            </a:r>
            <a:endParaRPr lang="fi-FI" dirty="0"/>
          </a:p>
        </p:txBody>
      </p:sp>
      <p:sp>
        <p:nvSpPr>
          <p:cNvPr id="7" name="TextBox 6"/>
          <p:cNvSpPr txBox="1"/>
          <p:nvPr/>
        </p:nvSpPr>
        <p:spPr>
          <a:xfrm>
            <a:off x="6837945" y="3257110"/>
            <a:ext cx="79435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smtClean="0"/>
              <a:t>Kesä</a:t>
            </a:r>
          </a:p>
          <a:p>
            <a:r>
              <a:rPr lang="fi-FI" dirty="0" smtClean="0"/>
              <a:t>puu</a:t>
            </a:r>
            <a:endParaRPr lang="fi-FI" dirty="0"/>
          </a:p>
        </p:txBody>
      </p:sp>
      <p:sp>
        <p:nvSpPr>
          <p:cNvPr id="8" name="Slide Number Placeholder 5"/>
          <p:cNvSpPr txBox="1">
            <a:spLocks/>
          </p:cNvSpPr>
          <p:nvPr/>
        </p:nvSpPr>
        <p:spPr>
          <a:xfrm>
            <a:off x="8316912" y="6198834"/>
            <a:ext cx="50323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CC4B5847-1FA8-4EAB-8786-A0336426E059}" type="slidenum">
              <a:rPr kumimoji="0" lang="fi-FI" sz="800" b="0" i="0" u="none" strike="noStrike" kern="1200" cap="none" spc="0" normalizeH="0" baseline="0" noProof="0" smtClean="0">
                <a:ln>
                  <a:noFill/>
                </a:ln>
                <a:solidFill>
                  <a:srgbClr val="FF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i-FI" sz="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755576" y="295868"/>
            <a:ext cx="8137400" cy="1079500"/>
          </a:xfrm>
          <a:noFill/>
        </p:spPr>
        <p:txBody>
          <a:bodyPr>
            <a:noAutofit/>
          </a:bodyPr>
          <a:lstStyle/>
          <a:p>
            <a:r>
              <a:rPr lang="fi-FI" sz="2800" b="1" dirty="0"/>
              <a:t>Sydänpuun luontainen lahonkestävyys (EN 350-2</a:t>
            </a:r>
            <a:r>
              <a:rPr lang="fi-FI" sz="2800" b="1" dirty="0" smtClean="0"/>
              <a:t>) suuntaa-antava </a:t>
            </a:r>
            <a:r>
              <a:rPr lang="fi-FI" sz="2800" b="1" dirty="0"/>
              <a:t>arviointimenettely</a:t>
            </a:r>
          </a:p>
        </p:txBody>
      </p:sp>
      <p:sp>
        <p:nvSpPr>
          <p:cNvPr id="11" name="Slide Number Placeholder 4"/>
          <p:cNvSpPr>
            <a:spLocks noGrp="1"/>
          </p:cNvSpPr>
          <p:nvPr>
            <p:ph type="sldNum" sz="quarter" idx="12"/>
          </p:nvPr>
        </p:nvSpPr>
        <p:spPr>
          <a:prstGeom prst="rect">
            <a:avLst/>
          </a:prstGeom>
        </p:spPr>
        <p:txBody>
          <a:bodyPr/>
          <a:lstStyle/>
          <a:p>
            <a:pPr algn="ctr"/>
            <a:fld id="{CC4B5847-1FA8-4EAB-8786-A0336426E059}" type="slidenum">
              <a:rPr lang="fi-FI" sz="1000" smtClean="0">
                <a:solidFill>
                  <a:schemeClr val="accent1">
                    <a:lumMod val="50000"/>
                  </a:schemeClr>
                </a:solidFill>
              </a:rPr>
              <a:pPr algn="ctr"/>
              <a:t>53</a:t>
            </a:fld>
            <a:endParaRPr lang="fi-FI" sz="1000" dirty="0">
              <a:solidFill>
                <a:schemeClr val="accent1">
                  <a:lumMod val="50000"/>
                </a:schemeClr>
              </a:solidFill>
            </a:endParaRPr>
          </a:p>
        </p:txBody>
      </p:sp>
      <p:graphicFrame>
        <p:nvGraphicFramePr>
          <p:cNvPr id="43132" name="Group 124"/>
          <p:cNvGraphicFramePr>
            <a:graphicFrameLocks noGrp="1"/>
          </p:cNvGraphicFramePr>
          <p:nvPr>
            <p:extLst>
              <p:ext uri="{D42A27DB-BD31-4B8C-83A1-F6EECF244321}">
                <p14:modId xmlns:p14="http://schemas.microsoft.com/office/powerpoint/2010/main" val="1883558678"/>
              </p:ext>
            </p:extLst>
          </p:nvPr>
        </p:nvGraphicFramePr>
        <p:xfrm>
          <a:off x="863661" y="1700808"/>
          <a:ext cx="7709389" cy="3632836"/>
        </p:xfrm>
        <a:graphic>
          <a:graphicData uri="http://schemas.openxmlformats.org/drawingml/2006/table">
            <a:tbl>
              <a:tblPr>
                <a:tableStyleId>{775DCB02-9BB8-47FD-8907-85C794F793BA}</a:tableStyleId>
              </a:tblPr>
              <a:tblGrid>
                <a:gridCol w="996462"/>
                <a:gridCol w="2193681"/>
                <a:gridCol w="4519246"/>
              </a:tblGrid>
              <a:tr h="5889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dirty="0" err="1" smtClean="0">
                          <a:ln>
                            <a:noFill/>
                          </a:ln>
                          <a:effectLst/>
                        </a:rPr>
                        <a:t>Luokka</a:t>
                      </a:r>
                      <a:endParaRPr kumimoji="0" lang="en-GB"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dirty="0" err="1" smtClean="0">
                          <a:ln>
                            <a:noFill/>
                          </a:ln>
                          <a:effectLst/>
                        </a:rPr>
                        <a:t>Kestävyys</a:t>
                      </a:r>
                      <a:endParaRPr kumimoji="0" lang="en-GB"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dirty="0" err="1" smtClean="0">
                          <a:ln>
                            <a:noFill/>
                          </a:ln>
                          <a:effectLst/>
                        </a:rPr>
                        <a:t>Esimerkkilajeja</a:t>
                      </a:r>
                      <a:endParaRPr kumimoji="0" lang="en-GB"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1</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hyvin kestävä</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tiikki, iroko, afzelia, bilinga</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r>
              <a:tr h="5889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2</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kestävä</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jättituija, amerikanmahonki, tammi</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3</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kohtalaisesti kestävä</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i-FI" sz="1800" u="none" strike="noStrike" cap="none" normalizeH="0" baseline="0" smtClean="0">
                          <a:ln>
                            <a:noFill/>
                          </a:ln>
                          <a:effectLst/>
                        </a:rPr>
                        <a:t>mänty, lehtikuusi, douglaskuusi, hikkori, afrikanmahonki</a:t>
                      </a:r>
                      <a:endParaRPr kumimoji="0" lang="fi-FI"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r>
              <a:tr h="5889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4</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dirty="0" err="1" smtClean="0">
                          <a:ln>
                            <a:noFill/>
                          </a:ln>
                          <a:effectLst/>
                        </a:rPr>
                        <a:t>jonkin</a:t>
                      </a:r>
                      <a:r>
                        <a:rPr kumimoji="0" lang="en-GB" sz="1800" u="none" strike="noStrike" cap="none" normalizeH="0" baseline="0" dirty="0" smtClean="0">
                          <a:ln>
                            <a:noFill/>
                          </a:ln>
                          <a:effectLst/>
                        </a:rPr>
                        <a:t>  </a:t>
                      </a:r>
                      <a:r>
                        <a:rPr kumimoji="0" lang="en-GB" sz="1800" u="none" strike="noStrike" cap="none" normalizeH="0" baseline="0" dirty="0" err="1" smtClean="0">
                          <a:ln>
                            <a:noFill/>
                          </a:ln>
                          <a:effectLst/>
                        </a:rPr>
                        <a:t>verran</a:t>
                      </a:r>
                      <a:r>
                        <a:rPr kumimoji="0" lang="en-GB" sz="1800" u="none" strike="noStrike" cap="none" normalizeH="0" baseline="0" dirty="0" smtClean="0">
                          <a:ln>
                            <a:noFill/>
                          </a:ln>
                          <a:effectLst/>
                        </a:rPr>
                        <a:t> </a:t>
                      </a:r>
                      <a:r>
                        <a:rPr kumimoji="0" lang="en-GB" sz="1800" u="none" strike="noStrike" cap="none" normalizeH="0" baseline="0" dirty="0" err="1" smtClean="0">
                          <a:ln>
                            <a:noFill/>
                          </a:ln>
                          <a:effectLst/>
                        </a:rPr>
                        <a:t>kestävä</a:t>
                      </a:r>
                      <a:endParaRPr kumimoji="0" lang="en-GB"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mänty, kuusi, hemlok, kuusi</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5</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smtClean="0">
                          <a:ln>
                            <a:noFill/>
                          </a:ln>
                          <a:effectLst/>
                        </a:rPr>
                        <a:t>ei kestävä</a:t>
                      </a:r>
                      <a:endParaRPr kumimoji="0" lang="en-GB"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i-FI" sz="1800" u="none" strike="noStrike" cap="none" normalizeH="0" baseline="0" dirty="0" smtClean="0">
                          <a:ln>
                            <a:noFill/>
                          </a:ln>
                          <a:effectLst/>
                        </a:rPr>
                        <a:t>koivu, leppä, haapa, pyökki, vaahtera</a:t>
                      </a:r>
                      <a:endParaRPr kumimoji="0" lang="fi-FI"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tc>
              </a:tr>
            </a:tbl>
          </a:graphicData>
        </a:graphic>
      </p:graphicFrame>
      <p:sp>
        <p:nvSpPr>
          <p:cNvPr id="43128" name="Rectangle 120"/>
          <p:cNvSpPr>
            <a:spLocks noChangeArrowheads="1"/>
          </p:cNvSpPr>
          <p:nvPr/>
        </p:nvSpPr>
        <p:spPr bwMode="auto">
          <a:xfrm>
            <a:off x="0" y="3977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latin typeface="Times New Roman" pitchFamily="18" charset="0"/>
            </a:endParaRPr>
          </a:p>
        </p:txBody>
      </p:sp>
      <p:sp>
        <p:nvSpPr>
          <p:cNvPr id="8" name="Slide Number Placeholder 5"/>
          <p:cNvSpPr txBox="1">
            <a:spLocks/>
          </p:cNvSpPr>
          <p:nvPr/>
        </p:nvSpPr>
        <p:spPr>
          <a:xfrm>
            <a:off x="8316912" y="6198834"/>
            <a:ext cx="50323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CC4B5847-1FA8-4EAB-8786-A0336426E059}" type="slidenum">
              <a:rPr kumimoji="0" lang="fi-FI" sz="800" b="0" i="0" u="none" strike="noStrike" kern="1200" cap="none" spc="0" normalizeH="0" baseline="0" noProof="0" smtClean="0">
                <a:ln>
                  <a:noFill/>
                </a:ln>
                <a:solidFill>
                  <a:srgbClr val="FF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i-FI" sz="8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606149407"/>
      </p:ext>
    </p:extLst>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Puun uuteainepitoisuudet vaihtelevat</a:t>
            </a:r>
            <a:br>
              <a:rPr lang="fi-FI" dirty="0" smtClean="0"/>
            </a:br>
            <a:r>
              <a:rPr lang="fi-FI" dirty="0" smtClean="0"/>
              <a:t>Ohessa mäntyrunkojen väliset erot</a:t>
            </a:r>
            <a:endParaRPr lang="fi-FI" dirty="0"/>
          </a:p>
        </p:txBody>
      </p:sp>
      <p:pic>
        <p:nvPicPr>
          <p:cNvPr id="69634" name="Picture 2"/>
          <p:cNvPicPr>
            <a:picLocks noGrp="1" noChangeAspect="1" noChangeArrowheads="1"/>
          </p:cNvPicPr>
          <p:nvPr>
            <p:ph idx="1"/>
          </p:nvPr>
        </p:nvPicPr>
        <p:blipFill>
          <a:blip r:embed="rId2" cstate="print"/>
          <a:stretch>
            <a:fillRect/>
          </a:stretch>
        </p:blipFill>
        <p:spPr bwMode="auto">
          <a:xfrm>
            <a:off x="982013" y="1628775"/>
            <a:ext cx="7179975" cy="4392613"/>
          </a:xfrm>
          <a:prstGeom prst="rect">
            <a:avLst/>
          </a:prstGeom>
          <a:noFill/>
          <a:ln w="9525">
            <a:noFill/>
            <a:miter lim="800000"/>
            <a:headEnd/>
            <a:tailEnd/>
          </a:ln>
        </p:spPr>
      </p:pic>
      <p:sp>
        <p:nvSpPr>
          <p:cNvPr id="4" name="Slide Number Placeholder 5"/>
          <p:cNvSpPr>
            <a:spLocks noGrp="1"/>
          </p:cNvSpPr>
          <p:nvPr>
            <p:ph type="sldNum" sz="quarter" idx="12"/>
          </p:nvPr>
        </p:nvSpPr>
        <p:spPr/>
        <p:txBody>
          <a:bodyPr/>
          <a:lstStyle/>
          <a:p>
            <a:fld id="{CC4B5847-1FA8-4EAB-8786-A0336426E059}" type="slidenum">
              <a:rPr lang="fi-FI" smtClean="0"/>
              <a:pPr/>
              <a:t>54</a:t>
            </a:fld>
            <a:endParaRPr lang="fi-FI" dirty="0"/>
          </a:p>
        </p:txBody>
      </p:sp>
    </p:spTree>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GB" dirty="0" err="1" smtClean="0"/>
              <a:t>Puun</a:t>
            </a:r>
            <a:r>
              <a:rPr lang="en-GB" dirty="0" smtClean="0"/>
              <a:t> </a:t>
            </a:r>
            <a:r>
              <a:rPr lang="en-GB" dirty="0" err="1" smtClean="0"/>
              <a:t>kestävyyttä</a:t>
            </a:r>
            <a:r>
              <a:rPr lang="en-GB" dirty="0" smtClean="0"/>
              <a:t> </a:t>
            </a:r>
            <a:r>
              <a:rPr lang="en-GB" dirty="0" err="1" smtClean="0"/>
              <a:t>lisätään</a:t>
            </a:r>
            <a:r>
              <a:rPr lang="en-GB" dirty="0" smtClean="0"/>
              <a:t> </a:t>
            </a:r>
          </a:p>
        </p:txBody>
      </p:sp>
      <p:sp>
        <p:nvSpPr>
          <p:cNvPr id="45059" name="Rectangle 3"/>
          <p:cNvSpPr>
            <a:spLocks noGrp="1" noChangeArrowheads="1"/>
          </p:cNvSpPr>
          <p:nvPr>
            <p:ph idx="1"/>
          </p:nvPr>
        </p:nvSpPr>
        <p:spPr>
          <a:xfrm>
            <a:off x="827088" y="1628774"/>
            <a:ext cx="7561336" cy="4570059"/>
          </a:xfrm>
        </p:spPr>
        <p:txBody>
          <a:bodyPr>
            <a:normAutofit fontScale="85000" lnSpcReduction="10000"/>
          </a:bodyPr>
          <a:lstStyle/>
          <a:p>
            <a:r>
              <a:rPr lang="en-GB" sz="2100" dirty="0" err="1" smtClean="0"/>
              <a:t>Puun</a:t>
            </a:r>
            <a:r>
              <a:rPr lang="en-GB" sz="2100" dirty="0" smtClean="0"/>
              <a:t> </a:t>
            </a:r>
            <a:r>
              <a:rPr lang="en-GB" sz="2100" dirty="0" err="1" smtClean="0"/>
              <a:t>suojaus</a:t>
            </a:r>
            <a:r>
              <a:rPr lang="en-GB" sz="2100" dirty="0" smtClean="0"/>
              <a:t>, </a:t>
            </a:r>
            <a:r>
              <a:rPr lang="en-GB" sz="2100" dirty="0" err="1" smtClean="0"/>
              <a:t>pintakäsittely</a:t>
            </a:r>
            <a:endParaRPr lang="en-GB" sz="2100" dirty="0" smtClean="0"/>
          </a:p>
          <a:p>
            <a:pPr lvl="1">
              <a:lnSpc>
                <a:spcPct val="110000"/>
              </a:lnSpc>
            </a:pPr>
            <a:r>
              <a:rPr lang="en-GB" sz="1900" dirty="0" err="1" smtClean="0"/>
              <a:t>Pintakäsittelyyn</a:t>
            </a:r>
            <a:r>
              <a:rPr lang="en-GB" sz="1900" dirty="0" smtClean="0"/>
              <a:t> </a:t>
            </a:r>
            <a:r>
              <a:rPr lang="en-GB" sz="1900" dirty="0" err="1" smtClean="0"/>
              <a:t>käytetään</a:t>
            </a:r>
            <a:r>
              <a:rPr lang="en-GB" sz="1900" dirty="0" smtClean="0"/>
              <a:t> </a:t>
            </a:r>
            <a:r>
              <a:rPr lang="en-GB" sz="1900" dirty="0" err="1" smtClean="0"/>
              <a:t>erilaisia</a:t>
            </a:r>
            <a:r>
              <a:rPr lang="en-GB" sz="1900" dirty="0" smtClean="0"/>
              <a:t> </a:t>
            </a:r>
            <a:r>
              <a:rPr lang="en-GB" sz="1900" dirty="0" err="1" smtClean="0"/>
              <a:t>pintakäsittely-yhdistelmiä</a:t>
            </a:r>
            <a:r>
              <a:rPr lang="en-GB" sz="1900" dirty="0" smtClean="0"/>
              <a:t>, </a:t>
            </a:r>
            <a:r>
              <a:rPr lang="en-GB" sz="1900" dirty="0" err="1" smtClean="0"/>
              <a:t>joiden</a:t>
            </a:r>
            <a:r>
              <a:rPr lang="en-GB" sz="1900" dirty="0" smtClean="0"/>
              <a:t> </a:t>
            </a:r>
            <a:r>
              <a:rPr lang="en-GB" sz="1900" dirty="0" err="1" smtClean="0"/>
              <a:t>peittävyys</a:t>
            </a:r>
            <a:r>
              <a:rPr lang="en-GB" sz="1900" dirty="0" smtClean="0"/>
              <a:t>, </a:t>
            </a:r>
            <a:r>
              <a:rPr lang="en-GB" sz="1900" dirty="0" err="1" smtClean="0"/>
              <a:t>tiiveys</a:t>
            </a:r>
            <a:r>
              <a:rPr lang="en-GB" sz="1900" dirty="0" smtClean="0"/>
              <a:t>, / </a:t>
            </a:r>
            <a:r>
              <a:rPr lang="en-GB" sz="1900" dirty="0" err="1" smtClean="0"/>
              <a:t>läpäisevyys</a:t>
            </a:r>
            <a:r>
              <a:rPr lang="en-GB" sz="1900" dirty="0" smtClean="0"/>
              <a:t>, </a:t>
            </a:r>
            <a:r>
              <a:rPr lang="en-GB" sz="1900" dirty="0" err="1" smtClean="0"/>
              <a:t>tehoainekoostumus</a:t>
            </a:r>
            <a:r>
              <a:rPr lang="en-GB" sz="1900" dirty="0" smtClean="0"/>
              <a:t> </a:t>
            </a:r>
            <a:r>
              <a:rPr lang="en-GB" sz="1900" dirty="0" err="1" smtClean="0"/>
              <a:t>ja</a:t>
            </a:r>
            <a:r>
              <a:rPr lang="en-GB" sz="1900" dirty="0" smtClean="0"/>
              <a:t> </a:t>
            </a:r>
            <a:r>
              <a:rPr lang="en-GB" sz="1900" dirty="0" err="1" smtClean="0"/>
              <a:t>pigmenttipitoisuus</a:t>
            </a:r>
            <a:r>
              <a:rPr lang="en-GB" sz="1900" dirty="0" smtClean="0"/>
              <a:t> </a:t>
            </a:r>
            <a:r>
              <a:rPr lang="en-GB" sz="1900" dirty="0" err="1" smtClean="0"/>
              <a:t>vaihtelevat</a:t>
            </a:r>
            <a:endParaRPr lang="en-GB" sz="1900" dirty="0" smtClean="0"/>
          </a:p>
          <a:p>
            <a:pPr>
              <a:buFont typeface="Wingdings" pitchFamily="2" charset="2"/>
              <a:buNone/>
            </a:pPr>
            <a:r>
              <a:rPr lang="en-GB" sz="1900" dirty="0" smtClean="0"/>
              <a:t>	</a:t>
            </a:r>
          </a:p>
          <a:p>
            <a:r>
              <a:rPr lang="en-GB" sz="2100" dirty="0" err="1" smtClean="0"/>
              <a:t>Puun</a:t>
            </a:r>
            <a:r>
              <a:rPr lang="en-GB" sz="2100" dirty="0" smtClean="0"/>
              <a:t> </a:t>
            </a:r>
            <a:r>
              <a:rPr lang="en-GB" sz="2100" dirty="0" err="1" smtClean="0"/>
              <a:t>kyllästeet</a:t>
            </a:r>
            <a:endParaRPr lang="en-GB" sz="2100" dirty="0" smtClean="0"/>
          </a:p>
          <a:p>
            <a:pPr lvl="1"/>
            <a:r>
              <a:rPr lang="en-GB" sz="1900" dirty="0" err="1" smtClean="0"/>
              <a:t>Traditionaaliset</a:t>
            </a:r>
            <a:r>
              <a:rPr lang="en-GB" sz="1900" dirty="0" smtClean="0"/>
              <a:t> </a:t>
            </a:r>
            <a:r>
              <a:rPr lang="en-GB" sz="1900" dirty="0" err="1" smtClean="0"/>
              <a:t>menetelmät</a:t>
            </a:r>
            <a:r>
              <a:rPr lang="en-GB" sz="1900" dirty="0" smtClean="0"/>
              <a:t>: </a:t>
            </a:r>
            <a:r>
              <a:rPr lang="en-GB" sz="1900" dirty="0" err="1" smtClean="0"/>
              <a:t>puuterva</a:t>
            </a:r>
            <a:r>
              <a:rPr lang="en-GB" sz="1900" dirty="0" smtClean="0"/>
              <a:t>, </a:t>
            </a:r>
            <a:r>
              <a:rPr lang="en-GB" sz="1900" dirty="0" err="1" smtClean="0"/>
              <a:t>öljykäsittelyt</a:t>
            </a:r>
            <a:r>
              <a:rPr lang="en-GB" sz="1900" dirty="0" smtClean="0"/>
              <a:t>, </a:t>
            </a:r>
            <a:r>
              <a:rPr lang="en-GB" sz="1900" dirty="0" err="1" smtClean="0"/>
              <a:t>kreosoottiöljy</a:t>
            </a:r>
            <a:r>
              <a:rPr lang="en-GB" sz="1900" dirty="0" smtClean="0"/>
              <a:t> </a:t>
            </a:r>
          </a:p>
          <a:p>
            <a:pPr lvl="1"/>
            <a:r>
              <a:rPr lang="en-GB" sz="1900" dirty="0" err="1" smtClean="0"/>
              <a:t>Teolliset</a:t>
            </a:r>
            <a:r>
              <a:rPr lang="en-GB" sz="1900" dirty="0" smtClean="0"/>
              <a:t> </a:t>
            </a:r>
            <a:r>
              <a:rPr lang="en-GB" sz="1900" dirty="0" err="1" smtClean="0"/>
              <a:t>menetelmät</a:t>
            </a:r>
            <a:r>
              <a:rPr lang="en-GB" sz="1900" dirty="0" smtClean="0"/>
              <a:t>: </a:t>
            </a:r>
            <a:r>
              <a:rPr lang="en-GB" sz="1900" dirty="0" err="1" smtClean="0"/>
              <a:t>painekyllästys</a:t>
            </a:r>
            <a:r>
              <a:rPr lang="en-GB" sz="1900" dirty="0" smtClean="0"/>
              <a:t> </a:t>
            </a:r>
          </a:p>
          <a:p>
            <a:pPr lvl="1"/>
            <a:r>
              <a:rPr lang="en-GB" sz="1900" dirty="0" err="1" smtClean="0"/>
              <a:t>Nykyisin</a:t>
            </a:r>
            <a:r>
              <a:rPr lang="en-GB" sz="1900" dirty="0" smtClean="0"/>
              <a:t> </a:t>
            </a:r>
            <a:r>
              <a:rPr lang="en-GB" sz="1900" dirty="0" err="1" smtClean="0"/>
              <a:t>käytössä</a:t>
            </a:r>
            <a:r>
              <a:rPr lang="en-GB" sz="1900" dirty="0" smtClean="0"/>
              <a:t> </a:t>
            </a:r>
            <a:r>
              <a:rPr lang="en-GB" sz="1900" dirty="0" err="1" smtClean="0"/>
              <a:t>olevat</a:t>
            </a:r>
            <a:r>
              <a:rPr lang="en-GB" sz="1900" dirty="0" smtClean="0"/>
              <a:t> </a:t>
            </a:r>
            <a:r>
              <a:rPr lang="en-GB" sz="1900" dirty="0" err="1" smtClean="0"/>
              <a:t>teolliset</a:t>
            </a:r>
            <a:r>
              <a:rPr lang="en-GB" sz="1900" dirty="0" smtClean="0"/>
              <a:t> </a:t>
            </a:r>
            <a:r>
              <a:rPr lang="en-GB" sz="1900" dirty="0" err="1" smtClean="0"/>
              <a:t>kyllästeet</a:t>
            </a:r>
            <a:r>
              <a:rPr lang="en-GB" sz="1900" dirty="0" smtClean="0"/>
              <a:t>: </a:t>
            </a:r>
            <a:r>
              <a:rPr lang="en-GB" sz="1900" dirty="0" err="1" smtClean="0"/>
              <a:t>useita</a:t>
            </a:r>
            <a:r>
              <a:rPr lang="en-GB" sz="1900" dirty="0" smtClean="0"/>
              <a:t> </a:t>
            </a:r>
            <a:r>
              <a:rPr lang="en-GB" sz="1900" dirty="0" err="1" smtClean="0"/>
              <a:t>aineita</a:t>
            </a:r>
            <a:r>
              <a:rPr lang="en-GB" sz="1900" dirty="0" smtClean="0"/>
              <a:t> </a:t>
            </a:r>
          </a:p>
          <a:p>
            <a:pPr lvl="1"/>
            <a:r>
              <a:rPr lang="en-GB" sz="1900" dirty="0" err="1" smtClean="0"/>
              <a:t>Pohjoismaissa</a:t>
            </a:r>
            <a:r>
              <a:rPr lang="en-GB" sz="1900" dirty="0" smtClean="0"/>
              <a:t> NTR (</a:t>
            </a:r>
            <a:r>
              <a:rPr lang="en-GB" sz="1900" dirty="0" err="1" smtClean="0"/>
              <a:t>Nordiska</a:t>
            </a:r>
            <a:r>
              <a:rPr lang="en-GB" sz="1900" dirty="0" smtClean="0"/>
              <a:t> </a:t>
            </a:r>
            <a:r>
              <a:rPr lang="en-GB" sz="1900" dirty="0" err="1" smtClean="0"/>
              <a:t>Träskydds</a:t>
            </a:r>
            <a:r>
              <a:rPr lang="en-GB" sz="1900" dirty="0" smtClean="0"/>
              <a:t> </a:t>
            </a:r>
            <a:r>
              <a:rPr lang="en-GB" sz="1900" dirty="0" err="1" smtClean="0"/>
              <a:t>Rådet</a:t>
            </a:r>
            <a:r>
              <a:rPr lang="en-GB" sz="1900" dirty="0" smtClean="0"/>
              <a:t>) </a:t>
            </a:r>
            <a:r>
              <a:rPr lang="en-GB" sz="1900" dirty="0" err="1" smtClean="0"/>
              <a:t>valvoo</a:t>
            </a:r>
            <a:r>
              <a:rPr lang="en-GB" sz="1900" dirty="0" smtClean="0"/>
              <a:t> </a:t>
            </a:r>
            <a:r>
              <a:rPr lang="en-GB" sz="1900" dirty="0" err="1" smtClean="0"/>
              <a:t>kyllästeiden</a:t>
            </a:r>
            <a:r>
              <a:rPr lang="en-GB" sz="1900" dirty="0" smtClean="0"/>
              <a:t> </a:t>
            </a:r>
            <a:r>
              <a:rPr lang="en-GB" sz="1900" dirty="0" err="1" smtClean="0"/>
              <a:t>tehokkuutta</a:t>
            </a:r>
            <a:r>
              <a:rPr lang="en-GB" sz="1900" dirty="0" smtClean="0"/>
              <a:t> </a:t>
            </a:r>
            <a:r>
              <a:rPr lang="en-GB" sz="1900" dirty="0" err="1" smtClean="0"/>
              <a:t>ja</a:t>
            </a:r>
            <a:r>
              <a:rPr lang="en-GB" sz="1900" dirty="0" smtClean="0"/>
              <a:t> </a:t>
            </a:r>
            <a:r>
              <a:rPr lang="en-GB" sz="1900" dirty="0" err="1" smtClean="0"/>
              <a:t>käyttöä</a:t>
            </a:r>
            <a:r>
              <a:rPr lang="en-GB" sz="1900" dirty="0" smtClean="0"/>
              <a:t>.</a:t>
            </a:r>
            <a:r>
              <a:rPr lang="en-GB" sz="1600" dirty="0" smtClean="0"/>
              <a:t/>
            </a:r>
            <a:br>
              <a:rPr lang="en-GB" sz="1600" dirty="0" smtClean="0"/>
            </a:br>
            <a:endParaRPr lang="en-GB" sz="1900" dirty="0" smtClean="0"/>
          </a:p>
          <a:p>
            <a:r>
              <a:rPr lang="en-GB" sz="2100" dirty="0" err="1" smtClean="0"/>
              <a:t>Puun</a:t>
            </a:r>
            <a:r>
              <a:rPr lang="en-GB" sz="2100" dirty="0" smtClean="0"/>
              <a:t> </a:t>
            </a:r>
            <a:r>
              <a:rPr lang="en-GB" sz="2100" dirty="0" err="1" smtClean="0"/>
              <a:t>modifiointikäsittelyt</a:t>
            </a:r>
            <a:endParaRPr lang="en-GB" sz="2100" dirty="0" smtClean="0"/>
          </a:p>
          <a:p>
            <a:pPr lvl="1"/>
            <a:r>
              <a:rPr lang="en-GB" sz="1900" dirty="0" err="1" smtClean="0"/>
              <a:t>Kemialliset</a:t>
            </a:r>
            <a:r>
              <a:rPr lang="en-GB" sz="1900" dirty="0" smtClean="0"/>
              <a:t> </a:t>
            </a:r>
            <a:r>
              <a:rPr lang="en-GB" sz="1900" dirty="0" err="1" smtClean="0"/>
              <a:t>modifioinnit</a:t>
            </a:r>
            <a:r>
              <a:rPr lang="en-GB" sz="1900" dirty="0" smtClean="0"/>
              <a:t>: </a:t>
            </a:r>
            <a:r>
              <a:rPr lang="en-GB" sz="1900" dirty="0" err="1" smtClean="0"/>
              <a:t>asetylointi</a:t>
            </a:r>
            <a:r>
              <a:rPr lang="en-GB" sz="1900" dirty="0" smtClean="0"/>
              <a:t>, </a:t>
            </a:r>
            <a:r>
              <a:rPr lang="en-GB" sz="1900" dirty="0" err="1" smtClean="0"/>
              <a:t>maleiinikäsittelyt</a:t>
            </a:r>
            <a:r>
              <a:rPr lang="en-GB" sz="1900" dirty="0" smtClean="0"/>
              <a:t>, </a:t>
            </a:r>
            <a:r>
              <a:rPr lang="en-GB" sz="1900" dirty="0" err="1" smtClean="0"/>
              <a:t>furfulointi</a:t>
            </a:r>
            <a:r>
              <a:rPr lang="en-GB" sz="1900" dirty="0" smtClean="0"/>
              <a:t> </a:t>
            </a:r>
          </a:p>
          <a:p>
            <a:pPr lvl="1"/>
            <a:r>
              <a:rPr lang="en-GB" sz="1900" dirty="0" err="1" smtClean="0"/>
              <a:t>Fysikaaliset</a:t>
            </a:r>
            <a:r>
              <a:rPr lang="en-GB" sz="1900" dirty="0" smtClean="0"/>
              <a:t> </a:t>
            </a:r>
            <a:r>
              <a:rPr lang="en-GB" sz="1900" dirty="0" err="1" smtClean="0"/>
              <a:t>menetelmät</a:t>
            </a:r>
            <a:r>
              <a:rPr lang="en-GB" sz="1900" dirty="0" smtClean="0"/>
              <a:t>: </a:t>
            </a:r>
            <a:r>
              <a:rPr lang="en-GB" sz="1900" dirty="0" err="1" smtClean="0"/>
              <a:t>puristus</a:t>
            </a:r>
            <a:r>
              <a:rPr lang="en-GB" sz="1900" dirty="0" smtClean="0"/>
              <a:t>, </a:t>
            </a:r>
            <a:r>
              <a:rPr lang="en-GB" sz="1900" dirty="0" err="1" smtClean="0"/>
              <a:t>kuumakäsittelyt</a:t>
            </a:r>
            <a:r>
              <a:rPr lang="en-GB" sz="1900" dirty="0" smtClean="0"/>
              <a:t>, </a:t>
            </a:r>
            <a:r>
              <a:rPr lang="en-GB" sz="1900" dirty="0" err="1" smtClean="0"/>
              <a:t>Thermowood</a:t>
            </a:r>
            <a:r>
              <a:rPr lang="en-GB" sz="1900" dirty="0" smtClean="0"/>
              <a:t> </a:t>
            </a:r>
            <a:r>
              <a:rPr lang="en-GB" sz="1900" dirty="0" err="1" smtClean="0"/>
              <a:t>tuotteet</a:t>
            </a:r>
            <a:r>
              <a:rPr lang="en-GB" sz="1900" dirty="0" smtClean="0"/>
              <a:t> </a:t>
            </a:r>
            <a:r>
              <a:rPr lang="en-GB" b="1" dirty="0" smtClean="0"/>
              <a:t/>
            </a:r>
            <a:br>
              <a:rPr lang="en-GB" b="1" dirty="0" smtClean="0"/>
            </a:br>
            <a:r>
              <a:rPr lang="en-GB" sz="1500" dirty="0" smtClean="0"/>
              <a:t/>
            </a:r>
            <a:br>
              <a:rPr lang="en-GB" sz="1500" dirty="0" smtClean="0"/>
            </a:br>
            <a:endParaRPr lang="en-GB" sz="1700" b="1" dirty="0" smtClean="0"/>
          </a:p>
        </p:txBody>
      </p:sp>
      <p:sp>
        <p:nvSpPr>
          <p:cNvPr id="4" name="Slide Number Placeholder 5"/>
          <p:cNvSpPr>
            <a:spLocks noGrp="1"/>
          </p:cNvSpPr>
          <p:nvPr>
            <p:ph type="sldNum" sz="quarter" idx="12"/>
          </p:nvPr>
        </p:nvSpPr>
        <p:spPr/>
        <p:txBody>
          <a:bodyPr/>
          <a:lstStyle/>
          <a:p>
            <a:fld id="{CC4B5847-1FA8-4EAB-8786-A0336426E059}" type="slidenum">
              <a:rPr lang="fi-FI" smtClean="0"/>
              <a:pPr/>
              <a:t>55</a:t>
            </a:fld>
            <a:endParaRPr lang="fi-FI" dirty="0"/>
          </a:p>
        </p:txBody>
      </p:sp>
    </p:spTree>
    <p:extLst>
      <p:ext uri="{BB962C8B-B14F-4D97-AF65-F5344CB8AC3E}">
        <p14:creationId xmlns:p14="http://schemas.microsoft.com/office/powerpoint/2010/main" val="311226862"/>
      </p:ext>
    </p:extLst>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7" name="Object 3"/>
          <p:cNvGraphicFramePr>
            <a:graphicFrameLocks noChangeAspect="1"/>
          </p:cNvGraphicFramePr>
          <p:nvPr>
            <p:extLst>
              <p:ext uri="{D42A27DB-BD31-4B8C-83A1-F6EECF244321}">
                <p14:modId xmlns:p14="http://schemas.microsoft.com/office/powerpoint/2010/main" val="303108817"/>
              </p:ext>
            </p:extLst>
          </p:nvPr>
        </p:nvGraphicFramePr>
        <p:xfrm>
          <a:off x="660400" y="1628800"/>
          <a:ext cx="8159750" cy="3965575"/>
        </p:xfrm>
        <a:graphic>
          <a:graphicData uri="http://schemas.openxmlformats.org/presentationml/2006/ole">
            <mc:AlternateContent xmlns:mc="http://schemas.openxmlformats.org/markup-compatibility/2006">
              <mc:Choice xmlns:v="urn:schemas-microsoft-com:vml" Requires="v">
                <p:oleObj spid="_x0000_s183322" name="Document" r:id="rId4" imgW="9116450" imgH="4446532" progId="Word.Document.8">
                  <p:embed/>
                </p:oleObj>
              </mc:Choice>
              <mc:Fallback>
                <p:oleObj name="Document" r:id="rId4" imgW="9116450" imgH="4446532" progId="Word.Document.8">
                  <p:embed/>
                  <p:pic>
                    <p:nvPicPr>
                      <p:cNvPr id="0" name="Picture 9"/>
                      <p:cNvPicPr>
                        <a:picLocks noChangeAspect="1" noChangeArrowheads="1"/>
                      </p:cNvPicPr>
                      <p:nvPr/>
                    </p:nvPicPr>
                    <p:blipFill>
                      <a:blip r:embed="rId5"/>
                      <a:srcRect/>
                      <a:stretch>
                        <a:fillRect/>
                      </a:stretch>
                    </p:blipFill>
                    <p:spPr bwMode="auto">
                      <a:xfrm>
                        <a:off x="660400" y="1628800"/>
                        <a:ext cx="8159750"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tsikko 1"/>
          <p:cNvSpPr>
            <a:spLocks noGrp="1"/>
          </p:cNvSpPr>
          <p:nvPr>
            <p:ph type="title"/>
          </p:nvPr>
        </p:nvSpPr>
        <p:spPr/>
        <p:txBody>
          <a:bodyPr/>
          <a:lstStyle/>
          <a:p>
            <a:r>
              <a:rPr lang="fi-FI" dirty="0" smtClean="0"/>
              <a:t>Puun pintakäsittelyyn tarkoitetut aineet</a:t>
            </a:r>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56</a:t>
            </a:fld>
            <a:endParaRPr lang="fi-FI" dirty="0"/>
          </a:p>
        </p:txBody>
      </p:sp>
    </p:spTree>
    <p:extLst>
      <p:ext uri="{BB962C8B-B14F-4D97-AF65-F5344CB8AC3E}">
        <p14:creationId xmlns:p14="http://schemas.microsoft.com/office/powerpoint/2010/main" val="3874888261"/>
      </p:ext>
    </p:extLst>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Pieni veden läpäisevyys lisää puutuotteiden kestävyyttä säätä vastaan </a:t>
            </a:r>
            <a:endParaRPr lang="fi-FI" dirty="0"/>
          </a:p>
        </p:txBody>
      </p:sp>
      <p:pic>
        <p:nvPicPr>
          <p:cNvPr id="4"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536" y="1765446"/>
            <a:ext cx="6072201" cy="380309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CC4B5847-1FA8-4EAB-8786-A0336426E059}" type="slidenum">
              <a:rPr lang="fi-FI" smtClean="0"/>
              <a:pPr/>
              <a:t>57</a:t>
            </a:fld>
            <a:endParaRPr lang="fi-FI" dirty="0"/>
          </a:p>
        </p:txBody>
      </p:sp>
      <p:sp>
        <p:nvSpPr>
          <p:cNvPr id="5" name="TextBox 4"/>
          <p:cNvSpPr txBox="1"/>
          <p:nvPr/>
        </p:nvSpPr>
        <p:spPr>
          <a:xfrm>
            <a:off x="6602237" y="1543333"/>
            <a:ext cx="2232248" cy="4247317"/>
          </a:xfrm>
          <a:prstGeom prst="rect">
            <a:avLst/>
          </a:prstGeom>
          <a:noFill/>
        </p:spPr>
        <p:txBody>
          <a:bodyPr wrap="square" rtlCol="0">
            <a:spAutoFit/>
          </a:bodyPr>
          <a:lstStyle/>
          <a:p>
            <a:r>
              <a:rPr lang="fi-FI" dirty="0" smtClean="0"/>
              <a:t>Veden läpäisevyys on suuri männyn (</a:t>
            </a:r>
            <a:r>
              <a:rPr lang="fi-FI" dirty="0" err="1" smtClean="0"/>
              <a:t>Pine</a:t>
            </a:r>
            <a:r>
              <a:rPr lang="fi-FI" dirty="0" smtClean="0"/>
              <a:t>) pintapuussa (</a:t>
            </a:r>
            <a:r>
              <a:rPr lang="fi-FI" dirty="0" err="1" smtClean="0"/>
              <a:t>sapwood</a:t>
            </a:r>
            <a:r>
              <a:rPr lang="fi-FI" dirty="0" smtClean="0"/>
              <a:t>) mikä vaikuttaa myös homeen kestoon).</a:t>
            </a:r>
          </a:p>
          <a:p>
            <a:endParaRPr lang="fi-FI" dirty="0" smtClean="0"/>
          </a:p>
          <a:p>
            <a:r>
              <a:rPr lang="fi-FI" dirty="0" smtClean="0"/>
              <a:t>Läpäisevyys on pieni sydänpuussa (</a:t>
            </a:r>
            <a:r>
              <a:rPr lang="fi-FI" dirty="0" err="1" smtClean="0"/>
              <a:t>heartwood</a:t>
            </a:r>
            <a:r>
              <a:rPr lang="fi-FI" dirty="0" smtClean="0"/>
              <a:t>) ja kuusessa (</a:t>
            </a:r>
            <a:r>
              <a:rPr lang="fi-FI" dirty="0" err="1" smtClean="0"/>
              <a:t>spruce</a:t>
            </a:r>
            <a:r>
              <a:rPr lang="fi-FI" dirty="0" smtClean="0"/>
              <a:t>). </a:t>
            </a:r>
          </a:p>
          <a:p>
            <a:endParaRPr lang="fi-FI" dirty="0" smtClean="0"/>
          </a:p>
          <a:p>
            <a:r>
              <a:rPr lang="fi-FI" dirty="0" smtClean="0"/>
              <a:t>Pintakäsittely  (</a:t>
            </a:r>
            <a:r>
              <a:rPr lang="fi-FI" dirty="0" err="1" smtClean="0"/>
              <a:t>coated</a:t>
            </a:r>
            <a:r>
              <a:rPr lang="fi-FI" dirty="0" smtClean="0"/>
              <a:t>) pienentää veden läpäisevyyttä</a:t>
            </a:r>
            <a:endParaRPr lang="fi-FI" dirty="0"/>
          </a:p>
        </p:txBody>
      </p:sp>
    </p:spTree>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656" y="678363"/>
            <a:ext cx="7489824" cy="1079500"/>
          </a:xfrm>
        </p:spPr>
        <p:txBody>
          <a:bodyPr>
            <a:noAutofit/>
          </a:bodyPr>
          <a:lstStyle/>
          <a:p>
            <a:r>
              <a:rPr lang="fi-FI" sz="2800" dirty="0" smtClean="0"/>
              <a:t>Altistusaika, pinta- ja sydänpuu ja pintakäsittely vaikuttavat lahoamiseen ja lahonkestävyyteen</a:t>
            </a:r>
          </a:p>
        </p:txBody>
      </p:sp>
      <p:pic>
        <p:nvPicPr>
          <p:cNvPr id="12291" name="Picture 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775347"/>
            <a:ext cx="7128616" cy="4392613"/>
          </a:xfrm>
          <a:solidFill>
            <a:schemeClr val="bg1"/>
          </a:solid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Slide Number Placeholder 5"/>
          <p:cNvSpPr>
            <a:spLocks noGrp="1"/>
          </p:cNvSpPr>
          <p:nvPr>
            <p:ph type="sldNum" sz="quarter" idx="12"/>
          </p:nvPr>
        </p:nvSpPr>
        <p:spPr/>
        <p:txBody>
          <a:bodyPr/>
          <a:lstStyle/>
          <a:p>
            <a:fld id="{CC4B5847-1FA8-4EAB-8786-A0336426E059}" type="slidenum">
              <a:rPr lang="fi-FI" smtClean="0"/>
              <a:pPr/>
              <a:t>58</a:t>
            </a:fld>
            <a:endParaRPr lang="fi-FI" dirty="0"/>
          </a:p>
        </p:txBody>
      </p:sp>
    </p:spTree>
    <p:extLst>
      <p:ext uri="{BB962C8B-B14F-4D97-AF65-F5344CB8AC3E}">
        <p14:creationId xmlns:p14="http://schemas.microsoft.com/office/powerpoint/2010/main" val="2192242118"/>
      </p:ext>
    </p:extLst>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050"/>
          <p:cNvSpPr>
            <a:spLocks noGrp="1" noChangeArrowheads="1"/>
          </p:cNvSpPr>
          <p:nvPr>
            <p:ph type="title"/>
          </p:nvPr>
        </p:nvSpPr>
        <p:spPr/>
        <p:txBody>
          <a:bodyPr>
            <a:normAutofit fontScale="90000"/>
          </a:bodyPr>
          <a:lstStyle/>
          <a:p>
            <a:r>
              <a:rPr lang="en-GB" dirty="0" err="1" smtClean="0"/>
              <a:t>Pinnoitettu</a:t>
            </a:r>
            <a:r>
              <a:rPr lang="en-GB" dirty="0" smtClean="0"/>
              <a:t> </a:t>
            </a:r>
            <a:r>
              <a:rPr lang="en-GB" dirty="0" err="1" smtClean="0"/>
              <a:t>koivuvaneri</a:t>
            </a:r>
            <a:r>
              <a:rPr lang="en-GB" dirty="0" smtClean="0"/>
              <a:t> </a:t>
            </a:r>
            <a:r>
              <a:rPr lang="en-GB" dirty="0" err="1" smtClean="0"/>
              <a:t>kestää</a:t>
            </a:r>
            <a:r>
              <a:rPr lang="en-GB" dirty="0" smtClean="0"/>
              <a:t> </a:t>
            </a:r>
            <a:r>
              <a:rPr lang="en-GB" dirty="0" err="1" smtClean="0"/>
              <a:t>säärasituksia</a:t>
            </a:r>
            <a:r>
              <a:rPr lang="en-GB" dirty="0" smtClean="0"/>
              <a:t> </a:t>
            </a:r>
            <a:r>
              <a:rPr lang="en-GB" dirty="0" err="1" smtClean="0"/>
              <a:t>hyvin</a:t>
            </a:r>
            <a:r>
              <a:rPr lang="en-GB" dirty="0" smtClean="0"/>
              <a:t>, </a:t>
            </a:r>
            <a:r>
              <a:rPr lang="en-GB" dirty="0" err="1" smtClean="0"/>
              <a:t>ulkokoe</a:t>
            </a:r>
            <a:r>
              <a:rPr lang="en-GB" dirty="0" smtClean="0"/>
              <a:t> 18 v </a:t>
            </a:r>
            <a:r>
              <a:rPr lang="en-GB" dirty="0" err="1" smtClean="0"/>
              <a:t>Otaniemessä</a:t>
            </a:r>
            <a:r>
              <a:rPr lang="en-GB" dirty="0" smtClean="0"/>
              <a:t> </a:t>
            </a:r>
            <a:r>
              <a:rPr lang="en-GB" sz="1400" dirty="0" smtClean="0"/>
              <a:t>(Viitanen et al 2002)</a:t>
            </a:r>
            <a:endParaRPr lang="en-GB" sz="1400" dirty="0"/>
          </a:p>
        </p:txBody>
      </p:sp>
      <p:sp>
        <p:nvSpPr>
          <p:cNvPr id="160771" name="Rectangle 2051"/>
          <p:cNvSpPr>
            <a:spLocks noGrp="1" noChangeArrowheads="1"/>
          </p:cNvSpPr>
          <p:nvPr>
            <p:ph idx="1"/>
          </p:nvPr>
        </p:nvSpPr>
        <p:spPr/>
        <p:txBody>
          <a:bodyPr>
            <a:normAutofit/>
          </a:bodyPr>
          <a:lstStyle/>
          <a:p>
            <a:r>
              <a:rPr lang="en-GB" sz="2000" dirty="0" err="1" smtClean="0"/>
              <a:t>Fenolifilmipintainen</a:t>
            </a:r>
            <a:r>
              <a:rPr lang="en-GB" sz="2000" dirty="0" smtClean="0"/>
              <a:t> </a:t>
            </a:r>
            <a:r>
              <a:rPr lang="en-GB" sz="2000" dirty="0" err="1" smtClean="0"/>
              <a:t>koivuvaneri</a:t>
            </a:r>
            <a:endParaRPr lang="en-GB" sz="2000" dirty="0"/>
          </a:p>
        </p:txBody>
      </p:sp>
      <p:pic>
        <p:nvPicPr>
          <p:cNvPr id="160772" name="Picture 2052"/>
          <p:cNvPicPr>
            <a:picLocks noGrp="1" noChangeAspect="1" noChangeArrowheads="1"/>
          </p:cNvPicPr>
          <p:nvPr>
            <p:ph type="chart"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292080" y="1969761"/>
            <a:ext cx="3587750" cy="13366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60773" name="Picture 20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925" y="3314708"/>
            <a:ext cx="3587262"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4" name="Picture 20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88" y="2348880"/>
            <a:ext cx="3779227"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5" name="Text Box 2055"/>
          <p:cNvSpPr txBox="1">
            <a:spLocks noChangeArrowheads="1"/>
          </p:cNvSpPr>
          <p:nvPr/>
        </p:nvSpPr>
        <p:spPr bwMode="auto">
          <a:xfrm>
            <a:off x="4726236" y="4867123"/>
            <a:ext cx="379827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2000" dirty="0" err="1" smtClean="0">
                <a:latin typeface="Arial" pitchFamily="34" charset="0"/>
              </a:rPr>
              <a:t>Maalauskalvolle</a:t>
            </a:r>
            <a:r>
              <a:rPr lang="en-GB" sz="2000" dirty="0" smtClean="0">
                <a:latin typeface="Arial" pitchFamily="34" charset="0"/>
              </a:rPr>
              <a:t> </a:t>
            </a:r>
            <a:r>
              <a:rPr lang="en-GB" sz="2000" dirty="0" err="1" smtClean="0">
                <a:latin typeface="Arial" pitchFamily="34" charset="0"/>
              </a:rPr>
              <a:t>pinnoitettu</a:t>
            </a:r>
            <a:r>
              <a:rPr lang="en-GB" sz="2000" dirty="0" smtClean="0">
                <a:latin typeface="Arial" pitchFamily="34" charset="0"/>
              </a:rPr>
              <a:t> </a:t>
            </a:r>
            <a:r>
              <a:rPr lang="en-GB" sz="2000" dirty="0" err="1" smtClean="0">
                <a:latin typeface="Arial" pitchFamily="34" charset="0"/>
              </a:rPr>
              <a:t>ja</a:t>
            </a:r>
            <a:r>
              <a:rPr lang="en-GB" sz="2000" dirty="0" smtClean="0">
                <a:latin typeface="Arial" pitchFamily="34" charset="0"/>
              </a:rPr>
              <a:t> </a:t>
            </a:r>
            <a:r>
              <a:rPr lang="en-GB" sz="2000" dirty="0" err="1" smtClean="0">
                <a:latin typeface="Arial" pitchFamily="34" charset="0"/>
              </a:rPr>
              <a:t>maalattu</a:t>
            </a:r>
            <a:r>
              <a:rPr lang="en-GB" sz="2000" dirty="0" smtClean="0">
                <a:latin typeface="Arial" pitchFamily="34" charset="0"/>
              </a:rPr>
              <a:t> </a:t>
            </a:r>
            <a:r>
              <a:rPr lang="en-GB" sz="2000" dirty="0" err="1" smtClean="0">
                <a:latin typeface="Arial" pitchFamily="34" charset="0"/>
              </a:rPr>
              <a:t>koivuvaneri</a:t>
            </a:r>
            <a:r>
              <a:rPr lang="en-GB" sz="2000" dirty="0" smtClean="0">
                <a:latin typeface="Arial" pitchFamily="34" charset="0"/>
              </a:rPr>
              <a:t> </a:t>
            </a:r>
            <a:r>
              <a:rPr lang="en-GB" sz="2000" dirty="0" err="1" smtClean="0">
                <a:latin typeface="Arial" pitchFamily="34" charset="0"/>
              </a:rPr>
              <a:t>Polyuretaani</a:t>
            </a:r>
            <a:r>
              <a:rPr lang="en-GB" sz="2000" dirty="0" smtClean="0">
                <a:latin typeface="Arial" pitchFamily="34" charset="0"/>
              </a:rPr>
              <a:t> </a:t>
            </a:r>
            <a:r>
              <a:rPr lang="en-GB" sz="2000" dirty="0" err="1" smtClean="0">
                <a:latin typeface="Arial" pitchFamily="34" charset="0"/>
              </a:rPr>
              <a:t>maali</a:t>
            </a:r>
            <a:r>
              <a:rPr lang="en-GB" sz="2000" dirty="0" smtClean="0">
                <a:latin typeface="Arial" pitchFamily="34" charset="0"/>
              </a:rPr>
              <a:t> (</a:t>
            </a:r>
            <a:r>
              <a:rPr lang="en-GB" sz="2000" dirty="0" err="1" smtClean="0">
                <a:latin typeface="Arial" pitchFamily="34" charset="0"/>
              </a:rPr>
              <a:t>yllä</a:t>
            </a:r>
            <a:r>
              <a:rPr lang="en-GB" sz="2000" dirty="0" smtClean="0">
                <a:latin typeface="Arial" pitchFamily="34" charset="0"/>
              </a:rPr>
              <a:t>) </a:t>
            </a:r>
            <a:r>
              <a:rPr lang="en-GB" sz="2000" dirty="0" err="1" smtClean="0">
                <a:latin typeface="Arial" pitchFamily="34" charset="0"/>
              </a:rPr>
              <a:t>ja</a:t>
            </a:r>
            <a:r>
              <a:rPr lang="en-GB" sz="2000" dirty="0" smtClean="0">
                <a:latin typeface="Arial" pitchFamily="34" charset="0"/>
              </a:rPr>
              <a:t> </a:t>
            </a:r>
            <a:r>
              <a:rPr lang="en-GB" sz="2000" dirty="0" err="1" smtClean="0">
                <a:latin typeface="Arial" pitchFamily="34" charset="0"/>
              </a:rPr>
              <a:t>alkyydiöljymaali</a:t>
            </a:r>
            <a:r>
              <a:rPr lang="en-GB" sz="2000" dirty="0" smtClean="0">
                <a:latin typeface="Arial" pitchFamily="34" charset="0"/>
              </a:rPr>
              <a:t> (</a:t>
            </a:r>
            <a:r>
              <a:rPr lang="en-GB" sz="2000" dirty="0" err="1" smtClean="0">
                <a:latin typeface="Arial" pitchFamily="34" charset="0"/>
              </a:rPr>
              <a:t>alla</a:t>
            </a:r>
            <a:r>
              <a:rPr lang="en-GB" sz="2000" dirty="0" smtClean="0">
                <a:latin typeface="Arial" pitchFamily="34" charset="0"/>
              </a:rPr>
              <a:t>) </a:t>
            </a:r>
            <a:endParaRPr lang="en-GB" sz="2000" dirty="0">
              <a:latin typeface="Arial" pitchFamily="34" charset="0"/>
            </a:endParaRPr>
          </a:p>
        </p:txBody>
      </p:sp>
      <p:sp>
        <p:nvSpPr>
          <p:cNvPr id="9" name="Slide Number Placeholder 5"/>
          <p:cNvSpPr txBox="1">
            <a:spLocks/>
          </p:cNvSpPr>
          <p:nvPr/>
        </p:nvSpPr>
        <p:spPr>
          <a:xfrm>
            <a:off x="8316912" y="6198834"/>
            <a:ext cx="503238"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CC4B5847-1FA8-4EAB-8786-A0336426E059}" type="slidenum">
              <a:rPr kumimoji="0" lang="fi-FI" sz="800" b="0" i="0" u="none" strike="noStrike" kern="1200" cap="none" spc="0" normalizeH="0" baseline="0" noProof="0" smtClean="0">
                <a:ln>
                  <a:noFill/>
                </a:ln>
                <a:solidFill>
                  <a:srgbClr val="FF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i-FI" sz="8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453785055"/>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r>
              <a:rPr lang="fi-FI" altLang="fi-FI" dirty="0"/>
              <a:t>Puun homehtumisen ekologia</a:t>
            </a:r>
          </a:p>
        </p:txBody>
      </p:sp>
      <p:sp>
        <p:nvSpPr>
          <p:cNvPr id="3075" name="Rectangle 3"/>
          <p:cNvSpPr>
            <a:spLocks noGrp="1" noChangeArrowheads="1"/>
          </p:cNvSpPr>
          <p:nvPr>
            <p:ph idx="1"/>
          </p:nvPr>
        </p:nvSpPr>
        <p:spPr/>
        <p:txBody>
          <a:bodyPr>
            <a:normAutofit/>
          </a:bodyPr>
          <a:lstStyle/>
          <a:p>
            <a:pPr marL="514350" indent="-514350">
              <a:buFont typeface="+mj-lt"/>
              <a:buAutoNum type="arabicPeriod"/>
            </a:pPr>
            <a:r>
              <a:rPr lang="fi-FI" altLang="fi-FI" dirty="0" smtClean="0">
                <a:solidFill>
                  <a:schemeClr val="accent2"/>
                </a:solidFill>
                <a:cs typeface="Times New Roman" panose="02020603050405020304" pitchFamily="18" charset="0"/>
              </a:rPr>
              <a:t>Yksinkertaisuus </a:t>
            </a:r>
            <a:r>
              <a:rPr lang="fi-FI" altLang="fi-FI" dirty="0">
                <a:solidFill>
                  <a:schemeClr val="accent2"/>
                </a:solidFill>
                <a:cs typeface="Times New Roman" panose="02020603050405020304" pitchFamily="18" charset="0"/>
              </a:rPr>
              <a:t>lisääntymisessä ja </a:t>
            </a:r>
            <a:r>
              <a:rPr lang="fi-FI" altLang="fi-FI" dirty="0" smtClean="0">
                <a:solidFill>
                  <a:schemeClr val="accent2"/>
                </a:solidFill>
                <a:cs typeface="Times New Roman" panose="02020603050405020304" pitchFamily="18" charset="0"/>
              </a:rPr>
              <a:t>ravinteiden käytössä </a:t>
            </a:r>
            <a:r>
              <a:rPr lang="fi-FI" altLang="fi-FI" dirty="0">
                <a:solidFill>
                  <a:schemeClr val="accent2"/>
                </a:solidFill>
                <a:cs typeface="Times New Roman" panose="02020603050405020304" pitchFamily="18" charset="0"/>
              </a:rPr>
              <a:t>(</a:t>
            </a:r>
            <a:r>
              <a:rPr lang="fi-FI" altLang="fi-FI" dirty="0" smtClean="0">
                <a:solidFill>
                  <a:schemeClr val="accent2"/>
                </a:solidFill>
                <a:cs typeface="Times New Roman" panose="02020603050405020304" pitchFamily="18" charset="0"/>
              </a:rPr>
              <a:t>R = </a:t>
            </a:r>
            <a:r>
              <a:rPr lang="fi-FI" altLang="fi-FI" dirty="0" err="1" smtClean="0">
                <a:solidFill>
                  <a:schemeClr val="accent2"/>
                </a:solidFill>
                <a:cs typeface="Times New Roman" panose="02020603050405020304" pitchFamily="18" charset="0"/>
              </a:rPr>
              <a:t>rudimentary</a:t>
            </a:r>
            <a:r>
              <a:rPr lang="fi-FI" altLang="fi-FI" dirty="0" smtClean="0">
                <a:solidFill>
                  <a:schemeClr val="accent2"/>
                </a:solidFill>
                <a:cs typeface="Times New Roman" panose="02020603050405020304" pitchFamily="18" charset="0"/>
              </a:rPr>
              <a:t>)</a:t>
            </a:r>
            <a:endParaRPr lang="fi-FI" altLang="fi-FI" dirty="0">
              <a:solidFill>
                <a:schemeClr val="accent2"/>
              </a:solidFill>
            </a:endParaRPr>
          </a:p>
          <a:p>
            <a:pPr lvl="1"/>
            <a:r>
              <a:rPr lang="fi-FI" altLang="fi-FI" dirty="0" err="1">
                <a:cs typeface="Times New Roman" panose="02020603050405020304" pitchFamily="18" charset="0"/>
              </a:rPr>
              <a:t>E</a:t>
            </a:r>
            <a:r>
              <a:rPr lang="fi-FI" altLang="fi-FI" dirty="0" err="1" smtClean="0">
                <a:cs typeface="Times New Roman" panose="02020603050405020304" pitchFamily="18" charset="0"/>
              </a:rPr>
              <a:t>sim</a:t>
            </a:r>
            <a:r>
              <a:rPr lang="fi-FI" altLang="fi-FI" dirty="0" smtClean="0">
                <a:cs typeface="Times New Roman" panose="02020603050405020304" pitchFamily="18" charset="0"/>
              </a:rPr>
              <a:t> </a:t>
            </a:r>
            <a:r>
              <a:rPr lang="fi-FI" altLang="fi-FI" dirty="0" err="1">
                <a:cs typeface="Times New Roman" panose="02020603050405020304" pitchFamily="18" charset="0"/>
              </a:rPr>
              <a:t>Mucorales</a:t>
            </a:r>
            <a:r>
              <a:rPr lang="fi-FI" altLang="fi-FI" dirty="0">
                <a:cs typeface="Times New Roman" panose="02020603050405020304" pitchFamily="18" charset="0"/>
              </a:rPr>
              <a:t> (mm. </a:t>
            </a:r>
            <a:r>
              <a:rPr lang="fi-FI" altLang="fi-FI" i="1" dirty="0" err="1">
                <a:cs typeface="Times New Roman" panose="02020603050405020304" pitchFamily="18" charset="0"/>
              </a:rPr>
              <a:t>Mucor</a:t>
            </a:r>
            <a:r>
              <a:rPr lang="fi-FI" altLang="fi-FI" i="1" dirty="0">
                <a:cs typeface="Times New Roman" panose="02020603050405020304" pitchFamily="18" charset="0"/>
              </a:rPr>
              <a:t> </a:t>
            </a:r>
            <a:r>
              <a:rPr lang="fi-FI" altLang="fi-FI" dirty="0">
                <a:cs typeface="Times New Roman" panose="02020603050405020304" pitchFamily="18" charset="0"/>
              </a:rPr>
              <a:t>ja</a:t>
            </a:r>
            <a:r>
              <a:rPr lang="fi-FI" altLang="fi-FI" i="1" dirty="0">
                <a:cs typeface="Times New Roman" panose="02020603050405020304" pitchFamily="18" charset="0"/>
              </a:rPr>
              <a:t> </a:t>
            </a:r>
            <a:r>
              <a:rPr lang="fi-FI" altLang="fi-FI" i="1" dirty="0" err="1">
                <a:cs typeface="Times New Roman" panose="02020603050405020304" pitchFamily="18" charset="0"/>
              </a:rPr>
              <a:t>Rhizopus</a:t>
            </a:r>
            <a:r>
              <a:rPr lang="fi-FI" altLang="fi-FI" dirty="0">
                <a:cs typeface="Times New Roman" panose="02020603050405020304" pitchFamily="18" charset="0"/>
              </a:rPr>
              <a:t>)</a:t>
            </a:r>
          </a:p>
          <a:p>
            <a:pPr lvl="1"/>
            <a:r>
              <a:rPr lang="fi-FI" altLang="fi-FI" dirty="0">
                <a:cs typeface="Times New Roman" panose="02020603050405020304" pitchFamily="18" charset="0"/>
              </a:rPr>
              <a:t>I</a:t>
            </a:r>
            <a:r>
              <a:rPr lang="fi-FI" altLang="fi-FI" dirty="0" smtClean="0">
                <a:cs typeface="Times New Roman" panose="02020603050405020304" pitchFamily="18" charset="0"/>
              </a:rPr>
              <a:t>tiöt </a:t>
            </a:r>
            <a:r>
              <a:rPr lang="fi-FI" altLang="fi-FI" dirty="0">
                <a:cs typeface="Times New Roman" panose="02020603050405020304" pitchFamily="18" charset="0"/>
              </a:rPr>
              <a:t>säilyvät maaperässä</a:t>
            </a:r>
          </a:p>
          <a:p>
            <a:pPr lvl="1"/>
            <a:r>
              <a:rPr lang="fi-FI" altLang="fi-FI" dirty="0">
                <a:cs typeface="Times New Roman" panose="02020603050405020304" pitchFamily="18" charset="0"/>
              </a:rPr>
              <a:t>S</a:t>
            </a:r>
            <a:r>
              <a:rPr lang="fi-FI" altLang="fi-FI" dirty="0" smtClean="0">
                <a:cs typeface="Times New Roman" panose="02020603050405020304" pitchFamily="18" charset="0"/>
              </a:rPr>
              <a:t>opivissa </a:t>
            </a:r>
            <a:r>
              <a:rPr lang="fi-FI" altLang="fi-FI" dirty="0">
                <a:cs typeface="Times New Roman" panose="02020603050405020304" pitchFamily="18" charset="0"/>
              </a:rPr>
              <a:t>oloissa nopea itäminen ja rihmaston kasvu</a:t>
            </a:r>
          </a:p>
          <a:p>
            <a:pPr lvl="1"/>
            <a:r>
              <a:rPr lang="fi-FI" altLang="fi-FI" dirty="0">
                <a:cs typeface="Times New Roman" panose="02020603050405020304" pitchFamily="18" charset="0"/>
              </a:rPr>
              <a:t>K</a:t>
            </a:r>
            <a:r>
              <a:rPr lang="fi-FI" altLang="fi-FI" dirty="0" smtClean="0">
                <a:cs typeface="Times New Roman" panose="02020603050405020304" pitchFamily="18" charset="0"/>
              </a:rPr>
              <a:t>äyttävät </a:t>
            </a:r>
            <a:r>
              <a:rPr lang="fi-FI" altLang="fi-FI" dirty="0">
                <a:cs typeface="Times New Roman" panose="02020603050405020304" pitchFamily="18" charset="0"/>
              </a:rPr>
              <a:t>tehokkaasti hiilihydraatit ravinnokseen, eivät kykene selluloosan ja ligniinin hajotukseen, </a:t>
            </a:r>
          </a:p>
          <a:p>
            <a:pPr lvl="1"/>
            <a:r>
              <a:rPr lang="fi-FI" altLang="fi-FI" dirty="0">
                <a:cs typeface="Times New Roman" panose="02020603050405020304" pitchFamily="18" charset="0"/>
              </a:rPr>
              <a:t>L</a:t>
            </a:r>
            <a:r>
              <a:rPr lang="fi-FI" altLang="fi-FI" dirty="0" smtClean="0">
                <a:cs typeface="Times New Roman" panose="02020603050405020304" pitchFamily="18" charset="0"/>
              </a:rPr>
              <a:t>yhyt </a:t>
            </a:r>
            <a:r>
              <a:rPr lang="fi-FI" altLang="fi-FI" dirty="0">
                <a:cs typeface="Times New Roman" panose="02020603050405020304" pitchFamily="18" charset="0"/>
              </a:rPr>
              <a:t>elinkierto ja nopea lisääntyminen/kasvu hankalissa olosuhteissa</a:t>
            </a:r>
          </a:p>
          <a:p>
            <a:pPr lvl="1"/>
            <a:r>
              <a:rPr lang="fi-FI" altLang="fi-FI" dirty="0">
                <a:cs typeface="Times New Roman" panose="02020603050405020304" pitchFamily="18" charset="0"/>
              </a:rPr>
              <a:t>K</a:t>
            </a:r>
            <a:r>
              <a:rPr lang="fi-FI" altLang="fi-FI" dirty="0" smtClean="0">
                <a:cs typeface="Times New Roman" panose="02020603050405020304" pitchFamily="18" charset="0"/>
              </a:rPr>
              <a:t>un </a:t>
            </a:r>
            <a:r>
              <a:rPr lang="fi-FI" altLang="fi-FI" dirty="0">
                <a:cs typeface="Times New Roman" panose="02020603050405020304" pitchFamily="18" charset="0"/>
              </a:rPr>
              <a:t>ravinto loppuu, rihmasto hajoaa nopeasti ja sieni jää maaperään itiöinä (esim. </a:t>
            </a:r>
            <a:r>
              <a:rPr lang="fi-FI" altLang="fi-FI" dirty="0" err="1">
                <a:cs typeface="Times New Roman" panose="02020603050405020304" pitchFamily="18" charset="0"/>
              </a:rPr>
              <a:t>klamydospori</a:t>
            </a:r>
            <a:r>
              <a:rPr lang="fi-FI" altLang="fi-FI" dirty="0">
                <a:cs typeface="Times New Roman" panose="02020603050405020304" pitchFamily="18" charset="0"/>
              </a:rPr>
              <a:t> ja </a:t>
            </a:r>
            <a:r>
              <a:rPr lang="fi-FI" altLang="fi-FI" dirty="0" err="1">
                <a:cs typeface="Times New Roman" panose="02020603050405020304" pitchFamily="18" charset="0"/>
              </a:rPr>
              <a:t>zygospori</a:t>
            </a:r>
            <a:r>
              <a:rPr lang="fi-FI" altLang="fi-FI" dirty="0">
                <a:cs typeface="Times New Roman" panose="02020603050405020304" pitchFamily="18" charset="0"/>
              </a:rPr>
              <a:t>)</a:t>
            </a:r>
          </a:p>
        </p:txBody>
      </p:sp>
      <p:sp>
        <p:nvSpPr>
          <p:cNvPr id="4" name="Slide Number Placeholder 5"/>
          <p:cNvSpPr>
            <a:spLocks noGrp="1"/>
          </p:cNvSpPr>
          <p:nvPr>
            <p:ph type="sldNum" sz="quarter" idx="12"/>
          </p:nvPr>
        </p:nvSpPr>
        <p:spPr/>
        <p:txBody>
          <a:bodyPr/>
          <a:lstStyle/>
          <a:p>
            <a:fld id="{CC4B5847-1FA8-4EAB-8786-A0336426E059}" type="slidenum">
              <a:rPr lang="fi-FI" smtClean="0"/>
              <a:pPr/>
              <a:t>6</a:t>
            </a:fld>
            <a:endParaRPr lang="fi-FI" dirty="0"/>
          </a:p>
        </p:txBody>
      </p:sp>
    </p:spTree>
    <p:extLst>
      <p:ext uri="{BB962C8B-B14F-4D97-AF65-F5344CB8AC3E}">
        <p14:creationId xmlns:p14="http://schemas.microsoft.com/office/powerpoint/2010/main" val="567959271"/>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827088" y="980728"/>
            <a:ext cx="7489824" cy="1079500"/>
          </a:xfrm>
        </p:spPr>
        <p:txBody>
          <a:bodyPr>
            <a:normAutofit fontScale="90000"/>
          </a:bodyPr>
          <a:lstStyle/>
          <a:p>
            <a:r>
              <a:rPr lang="en-GB" sz="2700" dirty="0" err="1" smtClean="0"/>
              <a:t>Vanerin</a:t>
            </a:r>
            <a:r>
              <a:rPr lang="en-GB" sz="2700" dirty="0" smtClean="0"/>
              <a:t> </a:t>
            </a:r>
            <a:r>
              <a:rPr lang="en-GB" sz="2700" dirty="0" err="1" smtClean="0"/>
              <a:t>pinnoitus</a:t>
            </a:r>
            <a:r>
              <a:rPr lang="en-GB" sz="2700" dirty="0" smtClean="0"/>
              <a:t> (coating) </a:t>
            </a:r>
            <a:r>
              <a:rPr lang="en-GB" sz="2700" dirty="0" err="1" smtClean="0"/>
              <a:t>ja</a:t>
            </a:r>
            <a:r>
              <a:rPr lang="en-GB" sz="2700" dirty="0" smtClean="0"/>
              <a:t> </a:t>
            </a:r>
            <a:r>
              <a:rPr lang="en-GB" sz="2700" dirty="0" err="1" smtClean="0"/>
              <a:t>reunasuojaus</a:t>
            </a:r>
            <a:r>
              <a:rPr lang="en-GB" sz="2700" dirty="0" smtClean="0"/>
              <a:t> (edge sealing) </a:t>
            </a:r>
            <a:r>
              <a:rPr lang="en-GB" sz="2700" dirty="0" err="1" smtClean="0"/>
              <a:t>lisäävät</a:t>
            </a:r>
            <a:r>
              <a:rPr lang="en-GB" sz="2700" dirty="0" smtClean="0"/>
              <a:t> </a:t>
            </a:r>
            <a:r>
              <a:rPr lang="en-GB" sz="2700" dirty="0" err="1" smtClean="0"/>
              <a:t>koivu</a:t>
            </a:r>
            <a:r>
              <a:rPr lang="en-GB" sz="2700" dirty="0" smtClean="0"/>
              <a:t>- (birch) </a:t>
            </a:r>
            <a:r>
              <a:rPr lang="en-GB" sz="2700" dirty="0" err="1" smtClean="0"/>
              <a:t>ja</a:t>
            </a:r>
            <a:r>
              <a:rPr lang="en-GB" sz="2700" dirty="0" smtClean="0"/>
              <a:t> </a:t>
            </a:r>
            <a:r>
              <a:rPr lang="en-GB" sz="2700" dirty="0" err="1" smtClean="0"/>
              <a:t>kuusi</a:t>
            </a:r>
            <a:r>
              <a:rPr lang="en-GB" sz="2700" dirty="0" smtClean="0"/>
              <a:t>- (spruce) </a:t>
            </a:r>
            <a:r>
              <a:rPr lang="en-GB" sz="2700" dirty="0" err="1" smtClean="0"/>
              <a:t>vanerin</a:t>
            </a:r>
            <a:r>
              <a:rPr lang="en-GB" sz="2700" dirty="0" smtClean="0"/>
              <a:t> </a:t>
            </a:r>
            <a:r>
              <a:rPr lang="en-GB" sz="2700" dirty="0" err="1" smtClean="0"/>
              <a:t>lahon</a:t>
            </a:r>
            <a:r>
              <a:rPr lang="en-GB" sz="2700" dirty="0" smtClean="0"/>
              <a:t> </a:t>
            </a:r>
            <a:r>
              <a:rPr lang="en-GB" sz="2700" dirty="0" err="1" smtClean="0"/>
              <a:t>kestävyyttä</a:t>
            </a:r>
            <a:r>
              <a:rPr lang="en-GB" sz="2700" dirty="0" smtClean="0"/>
              <a:t> </a:t>
            </a:r>
            <a:r>
              <a:rPr lang="en-GB" sz="2700" dirty="0" err="1" smtClean="0"/>
              <a:t>pinnoittamattomaan</a:t>
            </a:r>
            <a:r>
              <a:rPr lang="en-GB" sz="2700" dirty="0" smtClean="0"/>
              <a:t> (untreated) </a:t>
            </a:r>
            <a:r>
              <a:rPr lang="en-GB" sz="2700" dirty="0" err="1" smtClean="0"/>
              <a:t>vaneriin</a:t>
            </a:r>
            <a:r>
              <a:rPr lang="en-GB" sz="2700" dirty="0" smtClean="0"/>
              <a:t> </a:t>
            </a:r>
            <a:r>
              <a:rPr lang="en-GB" sz="2700" dirty="0" err="1" smtClean="0"/>
              <a:t>verrattuna</a:t>
            </a:r>
            <a:r>
              <a:rPr lang="en-GB" sz="2700" dirty="0" smtClean="0"/>
              <a:t> </a:t>
            </a:r>
            <a:r>
              <a:rPr lang="en-GB" sz="1400" dirty="0" smtClean="0"/>
              <a:t>(Viitanen </a:t>
            </a:r>
            <a:r>
              <a:rPr lang="en-GB" sz="1400" dirty="0"/>
              <a:t>et al 1984)</a:t>
            </a:r>
          </a:p>
        </p:txBody>
      </p:sp>
      <p:pic>
        <p:nvPicPr>
          <p:cNvPr id="105478" name="Picture 103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8938" y="2327751"/>
            <a:ext cx="6326124" cy="299466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Slide Number Placeholder 5"/>
          <p:cNvSpPr>
            <a:spLocks noGrp="1"/>
          </p:cNvSpPr>
          <p:nvPr>
            <p:ph type="sldNum" sz="quarter" idx="12"/>
          </p:nvPr>
        </p:nvSpPr>
        <p:spPr>
          <a:prstGeom prst="rect">
            <a:avLst/>
          </a:prstGeom>
        </p:spPr>
        <p:txBody>
          <a:bodyPr/>
          <a:lstStyle/>
          <a:p>
            <a:endParaRPr lang="fi-FI" sz="800" dirty="0" smtClean="0">
              <a:solidFill>
                <a:srgbClr val="FF0000"/>
              </a:solidFill>
            </a:endParaRPr>
          </a:p>
          <a:p>
            <a:fld id="{CC4B5847-1FA8-4EAB-8786-A0336426E059}" type="slidenum">
              <a:rPr lang="fi-FI" sz="800" smtClean="0">
                <a:solidFill>
                  <a:srgbClr val="FF0000"/>
                </a:solidFill>
              </a:rPr>
              <a:pPr/>
              <a:t>60</a:t>
            </a:fld>
            <a:endParaRPr lang="fi-FI" sz="800" dirty="0">
              <a:solidFill>
                <a:srgbClr val="FF0000"/>
              </a:solidFill>
            </a:endParaRPr>
          </a:p>
        </p:txBody>
      </p:sp>
    </p:spTree>
    <p:extLst>
      <p:ext uri="{BB962C8B-B14F-4D97-AF65-F5344CB8AC3E}">
        <p14:creationId xmlns:p14="http://schemas.microsoft.com/office/powerpoint/2010/main" val="422752164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Thermowood</a:t>
            </a:r>
            <a:r>
              <a:rPr lang="fi-FI" dirty="0" smtClean="0"/>
              <a:t>-käsittely</a:t>
            </a:r>
            <a:endParaRPr lang="fi-FI" dirty="0"/>
          </a:p>
        </p:txBody>
      </p:sp>
      <p:sp>
        <p:nvSpPr>
          <p:cNvPr id="3" name="Content Placeholder 2"/>
          <p:cNvSpPr>
            <a:spLocks noGrp="1"/>
          </p:cNvSpPr>
          <p:nvPr>
            <p:ph idx="1"/>
          </p:nvPr>
        </p:nvSpPr>
        <p:spPr/>
        <p:txBody>
          <a:bodyPr>
            <a:normAutofit fontScale="85000" lnSpcReduction="20000"/>
          </a:bodyPr>
          <a:lstStyle/>
          <a:p>
            <a:r>
              <a:rPr lang="fi-FI" dirty="0" err="1" smtClean="0"/>
              <a:t>ThermoWood-lämpökäsittelymenetelmä</a:t>
            </a:r>
            <a:r>
              <a:rPr lang="fi-FI" dirty="0" smtClean="0"/>
              <a:t> on VTT:n kehittämä. Valmistusprosessi perustuu korkean lämpötilan ja vesihöyryn käyttöön. Prosessiin ei lisätä kemikaaleja. </a:t>
            </a:r>
          </a:p>
          <a:p>
            <a:r>
              <a:rPr lang="fi-FI" dirty="0" smtClean="0"/>
              <a:t>Prosessin osat ovat:</a:t>
            </a:r>
          </a:p>
          <a:p>
            <a:pPr marL="609600" lvl="1" indent="-342900">
              <a:buFont typeface="+mj-lt"/>
              <a:buAutoNum type="arabicPeriod"/>
            </a:pPr>
            <a:r>
              <a:rPr lang="fi-FI" dirty="0" smtClean="0"/>
              <a:t>Lämpötilan nosto </a:t>
            </a:r>
          </a:p>
          <a:p>
            <a:pPr marL="609600" lvl="1" indent="-342900">
              <a:buFont typeface="+mj-lt"/>
              <a:buAutoNum type="arabicPeriod"/>
            </a:pPr>
            <a:r>
              <a:rPr lang="fi-FI" dirty="0" smtClean="0"/>
              <a:t>Varsinainen </a:t>
            </a:r>
            <a:br>
              <a:rPr lang="fi-FI" dirty="0" smtClean="0"/>
            </a:br>
            <a:r>
              <a:rPr lang="fi-FI" dirty="0" smtClean="0"/>
              <a:t>lämpökäsittely</a:t>
            </a:r>
          </a:p>
          <a:p>
            <a:pPr marL="609600" lvl="1" indent="-342900">
              <a:buFont typeface="+mj-lt"/>
              <a:buAutoNum type="arabicPeriod"/>
            </a:pPr>
            <a:r>
              <a:rPr lang="fi-FI" dirty="0" smtClean="0"/>
              <a:t>Lämpötilan lasku ja</a:t>
            </a:r>
            <a:r>
              <a:rPr lang="fi-FI" dirty="0"/>
              <a:t> </a:t>
            </a:r>
            <a:r>
              <a:rPr lang="fi-FI" dirty="0" smtClean="0"/>
              <a:t>kosteuden </a:t>
            </a:r>
            <a:br>
              <a:rPr lang="fi-FI" dirty="0" smtClean="0"/>
            </a:br>
            <a:r>
              <a:rPr lang="fi-FI" dirty="0" smtClean="0"/>
              <a:t>tasaannutus</a:t>
            </a:r>
          </a:p>
          <a:p>
            <a:pPr lvl="1"/>
            <a:endParaRPr lang="fi-FI" dirty="0" smtClean="0"/>
          </a:p>
          <a:p>
            <a:r>
              <a:rPr lang="fi-FI" dirty="0" smtClean="0"/>
              <a:t>Lämpökäsittelyssä puun</a:t>
            </a:r>
            <a:br>
              <a:rPr lang="fi-FI" dirty="0" smtClean="0"/>
            </a:br>
            <a:r>
              <a:rPr lang="fi-FI" dirty="0" smtClean="0"/>
              <a:t>kestävyysominaisuudet</a:t>
            </a:r>
            <a:br>
              <a:rPr lang="fi-FI" dirty="0" smtClean="0"/>
            </a:br>
            <a:r>
              <a:rPr lang="fi-FI" dirty="0" smtClean="0"/>
              <a:t>parantuvat: mittapysyvyys,</a:t>
            </a:r>
            <a:br>
              <a:rPr lang="fi-FI" dirty="0" smtClean="0"/>
            </a:br>
            <a:r>
              <a:rPr lang="fi-FI" dirty="0" smtClean="0"/>
              <a:t>lahonkestävyys, kosteuden</a:t>
            </a:r>
            <a:br>
              <a:rPr lang="fi-FI" dirty="0" smtClean="0"/>
            </a:br>
            <a:r>
              <a:rPr lang="fi-FI" dirty="0" smtClean="0"/>
              <a:t>kestävyys</a:t>
            </a:r>
          </a:p>
          <a:p>
            <a:r>
              <a:rPr lang="fi-FI" dirty="0" smtClean="0"/>
              <a:t>Lujuus heikkenee jonkin </a:t>
            </a:r>
            <a:br>
              <a:rPr lang="fi-FI" dirty="0" smtClean="0"/>
            </a:br>
            <a:r>
              <a:rPr lang="fi-FI" dirty="0" smtClean="0"/>
              <a:t>verran käsittelyasteesta</a:t>
            </a:r>
            <a:br>
              <a:rPr lang="fi-FI" dirty="0" smtClean="0"/>
            </a:br>
            <a:r>
              <a:rPr lang="fi-FI" dirty="0" smtClean="0"/>
              <a:t>riippuen.</a:t>
            </a:r>
            <a:endParaRPr lang="fi-FI" dirty="0"/>
          </a:p>
        </p:txBody>
      </p:sp>
      <p:pic>
        <p:nvPicPr>
          <p:cNvPr id="184322" name="Picture 2"/>
          <p:cNvPicPr>
            <a:picLocks noChangeAspect="1" noChangeArrowheads="1"/>
          </p:cNvPicPr>
          <p:nvPr/>
        </p:nvPicPr>
        <p:blipFill>
          <a:blip r:embed="rId2" cstate="print"/>
          <a:srcRect/>
          <a:stretch>
            <a:fillRect/>
          </a:stretch>
        </p:blipFill>
        <p:spPr bwMode="auto">
          <a:xfrm>
            <a:off x="4355976" y="2348880"/>
            <a:ext cx="4422738" cy="2738635"/>
          </a:xfrm>
          <a:prstGeom prst="rect">
            <a:avLst/>
          </a:prstGeom>
          <a:noFill/>
          <a:ln w="9525">
            <a:noFill/>
            <a:miter lim="800000"/>
            <a:headEnd/>
            <a:tailEnd/>
          </a:ln>
        </p:spPr>
      </p:pic>
    </p:spTree>
    <p:extLst>
      <p:ext uri="{BB962C8B-B14F-4D97-AF65-F5344CB8AC3E}">
        <p14:creationId xmlns:p14="http://schemas.microsoft.com/office/powerpoint/2010/main" val="3463135433"/>
      </p:ext>
    </p:extLst>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31" y="529177"/>
            <a:ext cx="7489824" cy="1079500"/>
          </a:xfrm>
          <a:noFill/>
        </p:spPr>
        <p:txBody>
          <a:bodyPr>
            <a:normAutofit fontScale="90000"/>
          </a:bodyPr>
          <a:lstStyle/>
          <a:p>
            <a:r>
              <a:rPr lang="fi-FI" sz="2400" b="1" dirty="0" err="1" smtClean="0"/>
              <a:t>Thermowood</a:t>
            </a:r>
            <a:r>
              <a:rPr lang="fi-FI" sz="2400" b="1" dirty="0" smtClean="0"/>
              <a:t> D ja käsittelemättömän männyn pinta- ja sydänpuun lahon kestävyys 6 vuoden kenttäkokeen jälkeen,  VTT, Otaniemi,</a:t>
            </a:r>
            <a:r>
              <a:rPr lang="fi-FI" sz="2400" dirty="0"/>
              <a:t> </a:t>
            </a:r>
            <a:r>
              <a:rPr lang="fi-FI" sz="2400" b="1" dirty="0" smtClean="0"/>
              <a:t>ns. sovellettu </a:t>
            </a:r>
            <a:r>
              <a:rPr lang="fi-FI" sz="2400" b="1" dirty="0" err="1" smtClean="0"/>
              <a:t>double-deck</a:t>
            </a:r>
            <a:r>
              <a:rPr lang="fi-FI" sz="2400" b="1" dirty="0" smtClean="0"/>
              <a:t> koe </a:t>
            </a:r>
            <a:r>
              <a:rPr lang="fi-FI" sz="1600" b="1" dirty="0" smtClean="0"/>
              <a:t>(</a:t>
            </a:r>
            <a:r>
              <a:rPr lang="fi-FI" sz="1600" b="1" dirty="0" err="1" smtClean="0"/>
              <a:t>Metsä-Kortelainen</a:t>
            </a:r>
            <a:r>
              <a:rPr lang="fi-FI" sz="1600" b="1" dirty="0" smtClean="0"/>
              <a:t> &amp; Viitanen 2015) </a:t>
            </a:r>
            <a:endParaRPr lang="fi-FI" sz="1600" b="1"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336569657"/>
              </p:ext>
            </p:extLst>
          </p:nvPr>
        </p:nvGraphicFramePr>
        <p:xfrm>
          <a:off x="827088" y="1628775"/>
          <a:ext cx="7489825" cy="439261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CC4B5847-1FA8-4EAB-8786-A0336426E059}" type="slidenum">
              <a:rPr lang="fi-FI" smtClean="0"/>
              <a:pPr/>
              <a:t>62</a:t>
            </a:fld>
            <a:endParaRPr lang="fi-FI"/>
          </a:p>
        </p:txBody>
      </p:sp>
      <p:pic>
        <p:nvPicPr>
          <p:cNvPr id="105474" name="Picture 2" descr="kaikki_081104"/>
          <p:cNvPicPr>
            <a:picLocks noChangeAspect="1" noChangeArrowheads="1"/>
          </p:cNvPicPr>
          <p:nvPr/>
        </p:nvPicPr>
        <p:blipFill>
          <a:blip r:embed="rId3" cstate="print"/>
          <a:srcRect/>
          <a:stretch>
            <a:fillRect/>
          </a:stretch>
        </p:blipFill>
        <p:spPr bwMode="auto">
          <a:xfrm>
            <a:off x="6732240" y="1786123"/>
            <a:ext cx="2210891" cy="1656436"/>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fi-FI" sz="2400" b="1" dirty="0" smtClean="0"/>
              <a:t>Puun kosteuden (</a:t>
            </a:r>
            <a:r>
              <a:rPr lang="fi-FI" sz="2400" b="1" dirty="0" err="1" smtClean="0"/>
              <a:t>moisture</a:t>
            </a:r>
            <a:r>
              <a:rPr lang="fi-FI" sz="2400" b="1" dirty="0" smtClean="0"/>
              <a:t>) ja lahonneisuuden (</a:t>
            </a:r>
            <a:r>
              <a:rPr lang="fi-FI" sz="2400" b="1" dirty="0" err="1" smtClean="0"/>
              <a:t>decay</a:t>
            </a:r>
            <a:r>
              <a:rPr lang="fi-FI" sz="2400" b="1" dirty="0" smtClean="0"/>
              <a:t>) välinen riippuvuus 6 vuoden kenttäkokeen jälkeen </a:t>
            </a:r>
            <a:r>
              <a:rPr lang="fi-FI" sz="1400" dirty="0"/>
              <a:t>(Viitanen </a:t>
            </a:r>
            <a:r>
              <a:rPr lang="fi-FI" sz="1400" b="1" dirty="0" smtClean="0"/>
              <a:t>et al. 2013)</a:t>
            </a:r>
            <a:endParaRPr lang="fi-FI" sz="1400" b="1" dirty="0"/>
          </a:p>
        </p:txBody>
      </p:sp>
      <p:sp>
        <p:nvSpPr>
          <p:cNvPr id="3" name="Sisällön paikkamerkki 2"/>
          <p:cNvSpPr>
            <a:spLocks noGrp="1"/>
          </p:cNvSpPr>
          <p:nvPr>
            <p:ph idx="1"/>
          </p:nvPr>
        </p:nvSpPr>
        <p:spPr/>
        <p:txBody>
          <a:bodyPr/>
          <a:lstStyle/>
          <a:p>
            <a:endParaRPr lang="fi-FI"/>
          </a:p>
        </p:txBody>
      </p:sp>
      <p:sp>
        <p:nvSpPr>
          <p:cNvPr id="5" name="Slide Number Placeholder 5"/>
          <p:cNvSpPr>
            <a:spLocks noGrp="1"/>
          </p:cNvSpPr>
          <p:nvPr>
            <p:ph type="sldNum" sz="quarter" idx="12"/>
          </p:nvPr>
        </p:nvSpPr>
        <p:spPr/>
        <p:txBody>
          <a:bodyPr/>
          <a:lstStyle/>
          <a:p>
            <a:fld id="{CC4B5847-1FA8-4EAB-8786-A0336426E059}" type="slidenum">
              <a:rPr lang="fi-FI" smtClean="0"/>
              <a:pPr/>
              <a:t>63</a:t>
            </a:fld>
            <a:endParaRPr lang="fi-FI" dirty="0"/>
          </a:p>
        </p:txBody>
      </p:sp>
      <p:sp>
        <p:nvSpPr>
          <p:cNvPr id="4" name="TextBox 3"/>
          <p:cNvSpPr txBox="1"/>
          <p:nvPr/>
        </p:nvSpPr>
        <p:spPr>
          <a:xfrm>
            <a:off x="6948264" y="2564905"/>
            <a:ext cx="1944216" cy="2031325"/>
          </a:xfrm>
          <a:prstGeom prst="rect">
            <a:avLst/>
          </a:prstGeom>
          <a:noFill/>
        </p:spPr>
        <p:txBody>
          <a:bodyPr wrap="square" rtlCol="0">
            <a:spAutoFit/>
          </a:bodyPr>
          <a:lstStyle/>
          <a:p>
            <a:r>
              <a:rPr lang="fi-FI" sz="1800" dirty="0" smtClean="0"/>
              <a:t>Lahon aste ilmoitettu %:</a:t>
            </a:r>
            <a:r>
              <a:rPr lang="fi-FI" sz="1800" dirty="0" err="1" smtClean="0"/>
              <a:t>na</a:t>
            </a:r>
            <a:r>
              <a:rPr lang="fi-FI" sz="1800" dirty="0" smtClean="0"/>
              <a:t> </a:t>
            </a:r>
          </a:p>
          <a:p>
            <a:r>
              <a:rPr lang="fi-FI" sz="1800" dirty="0" smtClean="0"/>
              <a:t/>
            </a:r>
            <a:br>
              <a:rPr lang="fi-FI" sz="1800" dirty="0" smtClean="0"/>
            </a:br>
            <a:r>
              <a:rPr lang="fi-FI" dirty="0" smtClean="0">
                <a:sym typeface="Wingdings" panose="05000000000000000000" pitchFamily="2" charset="2"/>
              </a:rPr>
              <a:t></a:t>
            </a:r>
            <a:r>
              <a:rPr lang="fi-FI" sz="1800" dirty="0" smtClean="0"/>
              <a:t> 4 = 100 % eli kaikki näytteet olleet lahoja</a:t>
            </a:r>
          </a:p>
          <a:p>
            <a:endParaRPr lang="fi-FI" sz="1800" dirty="0" smtClean="0"/>
          </a:p>
        </p:txBody>
      </p:sp>
      <p:graphicFrame>
        <p:nvGraphicFramePr>
          <p:cNvPr id="7" name="Chart 6"/>
          <p:cNvGraphicFramePr>
            <a:graphicFrameLocks/>
          </p:cNvGraphicFramePr>
          <p:nvPr>
            <p:extLst>
              <p:ext uri="{D42A27DB-BD31-4B8C-83A1-F6EECF244321}">
                <p14:modId xmlns:p14="http://schemas.microsoft.com/office/powerpoint/2010/main" val="1322561797"/>
              </p:ext>
            </p:extLst>
          </p:nvPr>
        </p:nvGraphicFramePr>
        <p:xfrm>
          <a:off x="583864" y="1700808"/>
          <a:ext cx="6148376" cy="4500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503089"/>
      </p:ext>
    </p:extLst>
  </p:cSld>
  <p:clrMapOvr>
    <a:masterClrMapping/>
  </p:clrMapOvr>
  <p:transition spd="med">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Puun painekyllästys</a:t>
            </a:r>
            <a:endParaRPr lang="fi-FI" dirty="0"/>
          </a:p>
        </p:txBody>
      </p:sp>
      <p:sp>
        <p:nvSpPr>
          <p:cNvPr id="3" name="Content Placeholder 2"/>
          <p:cNvSpPr>
            <a:spLocks noGrp="1"/>
          </p:cNvSpPr>
          <p:nvPr>
            <p:ph idx="1"/>
          </p:nvPr>
        </p:nvSpPr>
        <p:spPr/>
        <p:txBody>
          <a:bodyPr>
            <a:normAutofit lnSpcReduction="10000"/>
          </a:bodyPr>
          <a:lstStyle/>
          <a:p>
            <a:r>
              <a:rPr lang="fi-FI" dirty="0" smtClean="0"/>
              <a:t>Tarkoitettu ankariin käyttöoloihin, joissa lahoriski olennainen</a:t>
            </a:r>
          </a:p>
          <a:p>
            <a:pPr lvl="1"/>
            <a:r>
              <a:rPr lang="fi-FI" dirty="0" smtClean="0"/>
              <a:t>Maakosketus ja tukirakenteet (pylväät, aidan seipäät)</a:t>
            </a:r>
          </a:p>
          <a:p>
            <a:pPr lvl="1"/>
            <a:r>
              <a:rPr lang="fi-FI" dirty="0" smtClean="0"/>
              <a:t>Säälle alttiit terassit, laiturit, aitojen tukirakenteet ja pergolat</a:t>
            </a:r>
          </a:p>
          <a:p>
            <a:endParaRPr lang="fi-FI" dirty="0" smtClean="0"/>
          </a:p>
          <a:p>
            <a:r>
              <a:rPr lang="fi-FI" dirty="0" smtClean="0"/>
              <a:t>Tuotanto teollisesti ja aineet sallittu vain teollisuuden käyttöön</a:t>
            </a:r>
          </a:p>
          <a:p>
            <a:pPr lvl="1"/>
            <a:r>
              <a:rPr lang="fi-FI" dirty="0" smtClean="0"/>
              <a:t>Vesipohjaiset aineet, yleensä kupariyhdisteitä</a:t>
            </a:r>
          </a:p>
          <a:p>
            <a:pPr lvl="1"/>
            <a:r>
              <a:rPr lang="fi-FI" dirty="0" smtClean="0"/>
              <a:t>Öljypohjaiset aineet, yleisin ollut </a:t>
            </a:r>
            <a:r>
              <a:rPr lang="fi-FI" dirty="0" err="1" smtClean="0"/>
              <a:t>kreosoottiöljy</a:t>
            </a:r>
            <a:endParaRPr lang="fi-FI" dirty="0" smtClean="0"/>
          </a:p>
          <a:p>
            <a:endParaRPr lang="fi-FI" dirty="0" smtClean="0"/>
          </a:p>
          <a:p>
            <a:r>
              <a:rPr lang="fi-FI" dirty="0" smtClean="0"/>
              <a:t>Puulaji mänty, jossa pintapuu pyritään kyllästämään kauttaaltaan, sydänpuu ei yleensä kyllästy</a:t>
            </a:r>
          </a:p>
          <a:p>
            <a:endParaRPr lang="fi-FI" dirty="0" smtClean="0"/>
          </a:p>
          <a:p>
            <a:r>
              <a:rPr lang="fi-FI" dirty="0" smtClean="0"/>
              <a:t>Kuusella onnistuu vain paikoittainen </a:t>
            </a:r>
            <a:r>
              <a:rPr lang="fi-FI" dirty="0" err="1" smtClean="0"/>
              <a:t>tunkeuma</a:t>
            </a:r>
            <a:r>
              <a:rPr lang="fi-FI" dirty="0" smtClean="0"/>
              <a:t>, ei hyväksytä NTR virallisesti valvotuiksi tuotteiksi Suomessa.</a:t>
            </a:r>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64</a:t>
            </a:fld>
            <a:endParaRPr lang="fi-FI" dirty="0"/>
          </a:p>
        </p:txBody>
      </p:sp>
    </p:spTree>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29814"/>
            <a:ext cx="7489824" cy="1079500"/>
          </a:xfrm>
        </p:spPr>
        <p:txBody>
          <a:bodyPr>
            <a:normAutofit fontScale="90000"/>
          </a:bodyPr>
          <a:lstStyle/>
          <a:p>
            <a:r>
              <a:rPr lang="fi-FI" sz="3100" dirty="0" smtClean="0"/>
              <a:t>Kyllästetyn puun luokitus: NTR, Pohjoismaiden puunsuojausneuvosto </a:t>
            </a:r>
            <a:br>
              <a:rPr lang="fi-FI" sz="3100" dirty="0" smtClean="0"/>
            </a:br>
            <a:r>
              <a:rPr lang="fi-FI" sz="1600" dirty="0" smtClean="0"/>
              <a:t>(RT 21-10880)</a:t>
            </a:r>
            <a:endParaRPr lang="fi-FI" sz="1600" dirty="0"/>
          </a:p>
        </p:txBody>
      </p:sp>
      <p:pic>
        <p:nvPicPr>
          <p:cNvPr id="183298" name="Picture 2"/>
          <p:cNvPicPr>
            <a:picLocks noGrp="1" noChangeAspect="1" noChangeArrowheads="1"/>
          </p:cNvPicPr>
          <p:nvPr>
            <p:ph idx="1"/>
          </p:nvPr>
        </p:nvPicPr>
        <p:blipFill>
          <a:blip r:embed="rId2" cstate="print"/>
          <a:stretch>
            <a:fillRect/>
          </a:stretch>
        </p:blipFill>
        <p:spPr bwMode="auto">
          <a:xfrm>
            <a:off x="801658" y="1647338"/>
            <a:ext cx="5861298" cy="2851174"/>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fld id="{CC4B5847-1FA8-4EAB-8786-A0336426E059}" type="slidenum">
              <a:rPr lang="fi-FI" smtClean="0"/>
              <a:pPr/>
              <a:t>65</a:t>
            </a:fld>
            <a:endParaRPr lang="fi-FI" dirty="0"/>
          </a:p>
        </p:txBody>
      </p:sp>
      <p:sp>
        <p:nvSpPr>
          <p:cNvPr id="5" name="TextBox 4"/>
          <p:cNvSpPr txBox="1"/>
          <p:nvPr/>
        </p:nvSpPr>
        <p:spPr>
          <a:xfrm>
            <a:off x="824557" y="4722456"/>
            <a:ext cx="7849368" cy="1200329"/>
          </a:xfrm>
          <a:prstGeom prst="rect">
            <a:avLst/>
          </a:prstGeom>
          <a:noFill/>
        </p:spPr>
        <p:txBody>
          <a:bodyPr wrap="square" rtlCol="0">
            <a:spAutoFit/>
          </a:bodyPr>
          <a:lstStyle/>
          <a:p>
            <a:r>
              <a:rPr lang="fi-FI" dirty="0" smtClean="0"/>
              <a:t>Painekyllästyksessä (luokat AB, A ja M) kylläste tunkeutuu männyn pintapuuhun mutta ei sydänpuuhun. Kyllästeen vaadittava pitoisuus riippuu luokasta ja aineesta . Vaadittavan pitoisuuden määrää NTR tutkimusten pohjalta.</a:t>
            </a:r>
            <a:endParaRPr lang="fi-FI" dirty="0"/>
          </a:p>
        </p:txBody>
      </p:sp>
      <p:sp>
        <p:nvSpPr>
          <p:cNvPr id="6" name="TextBox 5"/>
          <p:cNvSpPr txBox="1"/>
          <p:nvPr/>
        </p:nvSpPr>
        <p:spPr>
          <a:xfrm>
            <a:off x="6804248" y="1647338"/>
            <a:ext cx="2088232" cy="2862322"/>
          </a:xfrm>
          <a:prstGeom prst="rect">
            <a:avLst/>
          </a:prstGeom>
          <a:noFill/>
          <a:ln>
            <a:solidFill>
              <a:srgbClr val="002060"/>
            </a:solidFill>
          </a:ln>
        </p:spPr>
        <p:txBody>
          <a:bodyPr wrap="square" rtlCol="0">
            <a:spAutoFit/>
          </a:bodyPr>
          <a:lstStyle/>
          <a:p>
            <a:r>
              <a:rPr lang="fi-FI" b="1" dirty="0" smtClean="0"/>
              <a:t>M</a:t>
            </a:r>
            <a:r>
              <a:rPr lang="fi-FI" dirty="0" smtClean="0"/>
              <a:t> valtameret</a:t>
            </a:r>
          </a:p>
          <a:p>
            <a:r>
              <a:rPr lang="fi-FI" b="1" dirty="0" smtClean="0"/>
              <a:t>A</a:t>
            </a:r>
            <a:r>
              <a:rPr lang="fi-FI" dirty="0" smtClean="0"/>
              <a:t> maakosketus</a:t>
            </a:r>
          </a:p>
          <a:p>
            <a:r>
              <a:rPr lang="fi-FI" b="1" dirty="0" smtClean="0"/>
              <a:t>AB</a:t>
            </a:r>
            <a:r>
              <a:rPr lang="fi-FI" dirty="0" smtClean="0"/>
              <a:t> maan pinnan yläpuolinen puu</a:t>
            </a:r>
          </a:p>
          <a:p>
            <a:r>
              <a:rPr lang="fi-FI" b="1" dirty="0" smtClean="0"/>
              <a:t>B</a:t>
            </a:r>
            <a:r>
              <a:rPr lang="fi-FI" dirty="0" smtClean="0"/>
              <a:t> ikkunat ja ovet (harvoin käytössä)</a:t>
            </a:r>
          </a:p>
          <a:p>
            <a:endParaRPr lang="fi-FI" dirty="0" smtClean="0"/>
          </a:p>
          <a:p>
            <a:r>
              <a:rPr lang="fi-FI" dirty="0" smtClean="0"/>
              <a:t>Pintakäsittely esim. julkisivut (kuusi)</a:t>
            </a:r>
          </a:p>
        </p:txBody>
      </p:sp>
    </p:spTree>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3376"/>
            <a:ext cx="8532440" cy="791368"/>
          </a:xfrm>
        </p:spPr>
        <p:txBody>
          <a:bodyPr>
            <a:normAutofit/>
          </a:bodyPr>
          <a:lstStyle/>
          <a:p>
            <a:r>
              <a:rPr lang="en-GB" dirty="0" err="1" smtClean="0"/>
              <a:t>Puun</a:t>
            </a:r>
            <a:r>
              <a:rPr lang="en-GB" dirty="0" smtClean="0"/>
              <a:t> </a:t>
            </a:r>
            <a:r>
              <a:rPr lang="en-GB" dirty="0" err="1" smtClean="0"/>
              <a:t>kestävyys</a:t>
            </a:r>
            <a:r>
              <a:rPr lang="en-GB" dirty="0" smtClean="0"/>
              <a:t> </a:t>
            </a:r>
            <a:r>
              <a:rPr lang="en-GB" dirty="0" err="1" smtClean="0"/>
              <a:t>varmistetaan</a:t>
            </a:r>
            <a:r>
              <a:rPr lang="en-GB" dirty="0" smtClean="0"/>
              <a:t> </a:t>
            </a:r>
            <a:r>
              <a:rPr lang="en-GB" dirty="0" err="1" smtClean="0"/>
              <a:t>rakennuksissa</a:t>
            </a:r>
            <a:endParaRPr lang="fi-FI" dirty="0"/>
          </a:p>
        </p:txBody>
      </p:sp>
      <p:sp>
        <p:nvSpPr>
          <p:cNvPr id="3" name="Content Placeholder 2"/>
          <p:cNvSpPr>
            <a:spLocks noGrp="1"/>
          </p:cNvSpPr>
          <p:nvPr>
            <p:ph idx="1"/>
          </p:nvPr>
        </p:nvSpPr>
        <p:spPr>
          <a:xfrm>
            <a:off x="683568" y="1412776"/>
            <a:ext cx="7920880" cy="4392614"/>
          </a:xfrm>
        </p:spPr>
        <p:txBody>
          <a:bodyPr>
            <a:normAutofit fontScale="92500" lnSpcReduction="20000"/>
          </a:bodyPr>
          <a:lstStyle/>
          <a:p>
            <a:pPr>
              <a:lnSpc>
                <a:spcPct val="120000"/>
              </a:lnSpc>
            </a:pPr>
            <a:r>
              <a:rPr lang="en-GB" sz="2200" dirty="0" err="1" smtClean="0"/>
              <a:t>Hoidetaan</a:t>
            </a:r>
            <a:r>
              <a:rPr lang="en-GB" sz="2200" dirty="0" smtClean="0"/>
              <a:t> </a:t>
            </a:r>
            <a:r>
              <a:rPr lang="en-GB" sz="2200" dirty="0" err="1" smtClean="0"/>
              <a:t>koko</a:t>
            </a:r>
            <a:r>
              <a:rPr lang="en-GB" sz="2200" dirty="0" smtClean="0"/>
              <a:t> </a:t>
            </a:r>
            <a:r>
              <a:rPr lang="en-GB" sz="2200" dirty="0" err="1" smtClean="0"/>
              <a:t>tuotantoprosessi</a:t>
            </a:r>
            <a:r>
              <a:rPr lang="en-GB" sz="2200" dirty="0" smtClean="0"/>
              <a:t> </a:t>
            </a:r>
            <a:r>
              <a:rPr lang="en-GB" sz="2200" dirty="0" err="1" smtClean="0"/>
              <a:t>niin</a:t>
            </a:r>
            <a:r>
              <a:rPr lang="en-GB" sz="2200" dirty="0" smtClean="0"/>
              <a:t>, </a:t>
            </a:r>
            <a:r>
              <a:rPr lang="en-GB" sz="2200" dirty="0" err="1" smtClean="0"/>
              <a:t>että</a:t>
            </a:r>
            <a:r>
              <a:rPr lang="en-GB" sz="2200" dirty="0" smtClean="0"/>
              <a:t> </a:t>
            </a:r>
            <a:r>
              <a:rPr lang="en-GB" sz="2200" dirty="0" err="1" smtClean="0"/>
              <a:t>puu</a:t>
            </a:r>
            <a:r>
              <a:rPr lang="en-GB" sz="2200" dirty="0" smtClean="0"/>
              <a:t>- </a:t>
            </a:r>
            <a:r>
              <a:rPr lang="en-GB" sz="2200" dirty="0" err="1" smtClean="0"/>
              <a:t>ja</a:t>
            </a:r>
            <a:r>
              <a:rPr lang="en-GB" sz="2200" dirty="0" smtClean="0"/>
              <a:t> </a:t>
            </a:r>
            <a:r>
              <a:rPr lang="en-GB" sz="2200" dirty="0" err="1" smtClean="0"/>
              <a:t>puutuotteet</a:t>
            </a:r>
            <a:r>
              <a:rPr lang="en-GB" sz="2200" dirty="0" smtClean="0"/>
              <a:t> </a:t>
            </a:r>
            <a:r>
              <a:rPr lang="en-GB" sz="2200" dirty="0" err="1" smtClean="0"/>
              <a:t>eivät</a:t>
            </a:r>
            <a:r>
              <a:rPr lang="en-GB" sz="2200" dirty="0" smtClean="0"/>
              <a:t> </a:t>
            </a:r>
            <a:r>
              <a:rPr lang="en-GB" sz="2200" dirty="0" err="1" smtClean="0"/>
              <a:t>altistu</a:t>
            </a:r>
            <a:r>
              <a:rPr lang="en-GB" sz="2200" dirty="0" smtClean="0"/>
              <a:t> </a:t>
            </a:r>
            <a:r>
              <a:rPr lang="en-GB" sz="2200" dirty="0" err="1" smtClean="0"/>
              <a:t>liialliselle</a:t>
            </a:r>
            <a:r>
              <a:rPr lang="en-GB" sz="2200" dirty="0" smtClean="0"/>
              <a:t> </a:t>
            </a:r>
            <a:r>
              <a:rPr lang="en-GB" sz="2200" dirty="0" err="1" smtClean="0"/>
              <a:t>kosteudelle</a:t>
            </a:r>
            <a:r>
              <a:rPr lang="en-GB" sz="2200" dirty="0" smtClean="0"/>
              <a:t> / </a:t>
            </a:r>
            <a:r>
              <a:rPr lang="en-GB" sz="2200" dirty="0" err="1" smtClean="0"/>
              <a:t>vioittumiselle</a:t>
            </a:r>
            <a:endParaRPr lang="en-GB" sz="2200" dirty="0" smtClean="0"/>
          </a:p>
          <a:p>
            <a:pPr lvl="1">
              <a:lnSpc>
                <a:spcPct val="120000"/>
              </a:lnSpc>
            </a:pPr>
            <a:r>
              <a:rPr lang="en-GB" sz="2100" dirty="0" err="1" smtClean="0"/>
              <a:t>Puun</a:t>
            </a:r>
            <a:r>
              <a:rPr lang="en-GB" sz="2100" dirty="0" smtClean="0"/>
              <a:t> </a:t>
            </a:r>
            <a:r>
              <a:rPr lang="en-GB" sz="2100" dirty="0" err="1" smtClean="0"/>
              <a:t>laatu</a:t>
            </a:r>
            <a:r>
              <a:rPr lang="en-GB" sz="2100" dirty="0" smtClean="0"/>
              <a:t>, </a:t>
            </a:r>
            <a:r>
              <a:rPr lang="en-GB" sz="2100" dirty="0" err="1" smtClean="0"/>
              <a:t>tuotantoprosessi</a:t>
            </a:r>
            <a:r>
              <a:rPr lang="en-GB" sz="2100" dirty="0" smtClean="0"/>
              <a:t>, </a:t>
            </a:r>
            <a:r>
              <a:rPr lang="en-GB" sz="2100" dirty="0" err="1" smtClean="0"/>
              <a:t>varastointi</a:t>
            </a:r>
            <a:r>
              <a:rPr lang="en-GB" sz="2100" dirty="0" smtClean="0"/>
              <a:t>, </a:t>
            </a:r>
            <a:r>
              <a:rPr lang="en-GB" sz="2100" dirty="0" err="1" smtClean="0"/>
              <a:t>rakenteet</a:t>
            </a:r>
            <a:r>
              <a:rPr lang="en-GB" sz="2100" dirty="0" smtClean="0"/>
              <a:t> </a:t>
            </a:r>
            <a:r>
              <a:rPr lang="en-GB" sz="2100" dirty="0" err="1" smtClean="0"/>
              <a:t>ja</a:t>
            </a:r>
            <a:r>
              <a:rPr lang="en-GB" sz="2100" dirty="0" smtClean="0"/>
              <a:t> </a:t>
            </a:r>
            <a:r>
              <a:rPr lang="en-GB" sz="2100" dirty="0" err="1" smtClean="0"/>
              <a:t>käyttöolot</a:t>
            </a:r>
            <a:endParaRPr lang="en-GB" sz="2100" b="1" dirty="0" smtClean="0"/>
          </a:p>
          <a:p>
            <a:pPr>
              <a:lnSpc>
                <a:spcPct val="120000"/>
              </a:lnSpc>
              <a:buNone/>
            </a:pPr>
            <a:endParaRPr lang="en-GB" sz="1800" dirty="0" smtClean="0"/>
          </a:p>
          <a:p>
            <a:pPr>
              <a:lnSpc>
                <a:spcPct val="120000"/>
              </a:lnSpc>
            </a:pPr>
            <a:r>
              <a:rPr lang="en-GB" sz="2200" dirty="0" err="1" smtClean="0"/>
              <a:t>Rakenteet</a:t>
            </a:r>
            <a:r>
              <a:rPr lang="en-GB" sz="2200" dirty="0" smtClean="0"/>
              <a:t> </a:t>
            </a:r>
          </a:p>
          <a:p>
            <a:pPr lvl="1">
              <a:lnSpc>
                <a:spcPct val="120000"/>
              </a:lnSpc>
            </a:pPr>
            <a:r>
              <a:rPr lang="en-GB" sz="2100" dirty="0" smtClean="0"/>
              <a:t>Koko </a:t>
            </a:r>
            <a:r>
              <a:rPr lang="en-GB" sz="2100" dirty="0" err="1" smtClean="0"/>
              <a:t>puutuotteiden</a:t>
            </a:r>
            <a:r>
              <a:rPr lang="en-GB" sz="2100" dirty="0" smtClean="0"/>
              <a:t> </a:t>
            </a:r>
            <a:r>
              <a:rPr lang="en-GB" sz="2100" dirty="0" err="1" smtClean="0"/>
              <a:t>käyttöketju</a:t>
            </a:r>
            <a:r>
              <a:rPr lang="en-GB" sz="2100" dirty="0" smtClean="0"/>
              <a:t> </a:t>
            </a:r>
            <a:r>
              <a:rPr lang="en-GB" sz="2100" dirty="0" err="1" smtClean="0"/>
              <a:t>niin</a:t>
            </a:r>
            <a:r>
              <a:rPr lang="en-GB" sz="2100" dirty="0" smtClean="0"/>
              <a:t>, </a:t>
            </a:r>
            <a:r>
              <a:rPr lang="en-GB" sz="2100" dirty="0" err="1" smtClean="0"/>
              <a:t>että</a:t>
            </a:r>
            <a:r>
              <a:rPr lang="en-GB" sz="2100" dirty="0" smtClean="0"/>
              <a:t> </a:t>
            </a:r>
            <a:r>
              <a:rPr lang="en-GB" sz="2100" dirty="0" err="1" smtClean="0"/>
              <a:t>tuotteet</a:t>
            </a:r>
            <a:r>
              <a:rPr lang="en-GB" sz="2100" dirty="0" smtClean="0"/>
              <a:t> </a:t>
            </a:r>
            <a:r>
              <a:rPr lang="en-GB" sz="2100" dirty="0" err="1" smtClean="0"/>
              <a:t>pysyvät</a:t>
            </a:r>
            <a:r>
              <a:rPr lang="en-GB" sz="2100" dirty="0" smtClean="0"/>
              <a:t> </a:t>
            </a:r>
            <a:r>
              <a:rPr lang="en-GB" sz="2100" dirty="0" err="1" smtClean="0"/>
              <a:t>riittävän</a:t>
            </a:r>
            <a:r>
              <a:rPr lang="en-GB" sz="2100" dirty="0" smtClean="0"/>
              <a:t> </a:t>
            </a:r>
            <a:r>
              <a:rPr lang="en-GB" sz="2100" dirty="0" err="1" smtClean="0"/>
              <a:t>kuivina</a:t>
            </a:r>
            <a:r>
              <a:rPr lang="en-GB" sz="2100" dirty="0" smtClean="0"/>
              <a:t> </a:t>
            </a:r>
            <a:r>
              <a:rPr lang="en-GB" sz="2100" dirty="0" err="1" smtClean="0"/>
              <a:t>niin</a:t>
            </a:r>
            <a:r>
              <a:rPr lang="en-GB" sz="2100" dirty="0" smtClean="0"/>
              <a:t>, </a:t>
            </a:r>
            <a:r>
              <a:rPr lang="en-GB" sz="2100" dirty="0" err="1" smtClean="0"/>
              <a:t>että</a:t>
            </a:r>
            <a:r>
              <a:rPr lang="en-GB" sz="2100" dirty="0" smtClean="0"/>
              <a:t> </a:t>
            </a:r>
            <a:r>
              <a:rPr lang="en-GB" sz="2100" dirty="0" err="1" smtClean="0"/>
              <a:t>seuraavat</a:t>
            </a:r>
            <a:r>
              <a:rPr lang="en-GB" sz="2100" dirty="0" smtClean="0"/>
              <a:t> </a:t>
            </a:r>
            <a:r>
              <a:rPr lang="en-GB" sz="2100" dirty="0" err="1" smtClean="0"/>
              <a:t>homeen</a:t>
            </a:r>
            <a:r>
              <a:rPr lang="en-GB" sz="2100" dirty="0" smtClean="0"/>
              <a:t> </a:t>
            </a:r>
            <a:r>
              <a:rPr lang="en-GB" sz="2100" dirty="0" err="1" smtClean="0"/>
              <a:t>ja</a:t>
            </a:r>
            <a:r>
              <a:rPr lang="en-GB" sz="2100" dirty="0" smtClean="0"/>
              <a:t> </a:t>
            </a:r>
            <a:r>
              <a:rPr lang="en-GB" sz="2100" dirty="0" err="1" smtClean="0"/>
              <a:t>lahon</a:t>
            </a:r>
            <a:r>
              <a:rPr lang="en-GB" sz="2100" dirty="0" smtClean="0"/>
              <a:t> </a:t>
            </a:r>
            <a:r>
              <a:rPr lang="en-GB" sz="2100" dirty="0" err="1" smtClean="0"/>
              <a:t>torjunnan</a:t>
            </a:r>
            <a:r>
              <a:rPr lang="en-GB" sz="2100" dirty="0" smtClean="0"/>
              <a:t> </a:t>
            </a:r>
            <a:r>
              <a:rPr lang="en-GB" sz="2100" dirty="0" err="1" smtClean="0"/>
              <a:t>kannalta</a:t>
            </a:r>
            <a:r>
              <a:rPr lang="en-GB" sz="2100" dirty="0" smtClean="0"/>
              <a:t> </a:t>
            </a:r>
            <a:r>
              <a:rPr lang="en-GB" sz="2100" dirty="0" err="1" smtClean="0"/>
              <a:t>kriittiset</a:t>
            </a:r>
            <a:r>
              <a:rPr lang="en-GB" sz="2100" dirty="0" smtClean="0"/>
              <a:t> </a:t>
            </a:r>
            <a:r>
              <a:rPr lang="en-GB" sz="2100" dirty="0" err="1" smtClean="0"/>
              <a:t>olosuhteet</a:t>
            </a:r>
            <a:r>
              <a:rPr lang="en-GB" sz="2100" dirty="0" smtClean="0"/>
              <a:t> </a:t>
            </a:r>
            <a:r>
              <a:rPr lang="en-GB" sz="2100" dirty="0" err="1" smtClean="0"/>
              <a:t>hallitaan</a:t>
            </a:r>
            <a:r>
              <a:rPr lang="en-GB" sz="2100" dirty="0" smtClean="0"/>
              <a:t> </a:t>
            </a:r>
          </a:p>
          <a:p>
            <a:pPr lvl="1">
              <a:lnSpc>
                <a:spcPct val="120000"/>
              </a:lnSpc>
            </a:pPr>
            <a:endParaRPr lang="en-GB" dirty="0" smtClean="0"/>
          </a:p>
          <a:p>
            <a:pPr>
              <a:lnSpc>
                <a:spcPct val="120000"/>
              </a:lnSpc>
            </a:pPr>
            <a:r>
              <a:rPr lang="en-GB" sz="2400" dirty="0" err="1" smtClean="0"/>
              <a:t>Käyttö</a:t>
            </a:r>
            <a:endParaRPr lang="en-GB" sz="2400" dirty="0" smtClean="0"/>
          </a:p>
          <a:p>
            <a:pPr lvl="1">
              <a:lnSpc>
                <a:spcPct val="120000"/>
              </a:lnSpc>
            </a:pPr>
            <a:r>
              <a:rPr lang="en-GB" sz="2100" dirty="0" err="1" smtClean="0"/>
              <a:t>Huolto</a:t>
            </a:r>
            <a:r>
              <a:rPr lang="en-GB" sz="2100" dirty="0" smtClean="0"/>
              <a:t> </a:t>
            </a:r>
            <a:r>
              <a:rPr lang="en-GB" sz="2100" dirty="0" err="1" smtClean="0"/>
              <a:t>ja</a:t>
            </a:r>
            <a:r>
              <a:rPr lang="en-GB" sz="2100" dirty="0" smtClean="0"/>
              <a:t> </a:t>
            </a:r>
            <a:r>
              <a:rPr lang="en-GB" sz="2100" dirty="0" err="1" smtClean="0"/>
              <a:t>korjaus</a:t>
            </a:r>
            <a:r>
              <a:rPr lang="en-GB" sz="2100" dirty="0" smtClean="0"/>
              <a:t> </a:t>
            </a:r>
            <a:r>
              <a:rPr lang="en-GB" sz="2100" dirty="0" err="1" smtClean="0"/>
              <a:t>ajoissa</a:t>
            </a:r>
            <a:r>
              <a:rPr lang="en-GB" sz="2100" dirty="0" smtClean="0"/>
              <a:t> </a:t>
            </a:r>
            <a:r>
              <a:rPr lang="en-GB" sz="2100" dirty="0" err="1" smtClean="0"/>
              <a:t>niin</a:t>
            </a:r>
            <a:r>
              <a:rPr lang="en-GB" sz="2100" dirty="0" smtClean="0"/>
              <a:t>, </a:t>
            </a:r>
            <a:r>
              <a:rPr lang="en-GB" sz="2100" dirty="0" err="1" smtClean="0"/>
              <a:t>että</a:t>
            </a:r>
            <a:r>
              <a:rPr lang="en-GB" sz="2100" dirty="0" smtClean="0"/>
              <a:t> </a:t>
            </a:r>
            <a:r>
              <a:rPr lang="en-GB" sz="2100" dirty="0" err="1" smtClean="0"/>
              <a:t>viat</a:t>
            </a:r>
            <a:r>
              <a:rPr lang="en-GB" sz="2100" dirty="0" smtClean="0"/>
              <a:t> </a:t>
            </a:r>
            <a:r>
              <a:rPr lang="en-GB" sz="2100" dirty="0" err="1" smtClean="0"/>
              <a:t>korjataan</a:t>
            </a:r>
            <a:r>
              <a:rPr lang="en-GB" sz="2100" dirty="0" smtClean="0"/>
              <a:t> </a:t>
            </a:r>
            <a:r>
              <a:rPr lang="en-GB" sz="2100" dirty="0" err="1" smtClean="0"/>
              <a:t>ja</a:t>
            </a:r>
            <a:r>
              <a:rPr lang="en-GB" sz="2100" dirty="0" smtClean="0"/>
              <a:t> </a:t>
            </a:r>
            <a:r>
              <a:rPr lang="en-GB" sz="2100" dirty="0" err="1" smtClean="0"/>
              <a:t>estetään</a:t>
            </a:r>
            <a:r>
              <a:rPr lang="en-GB" sz="2100" dirty="0" smtClean="0"/>
              <a:t> </a:t>
            </a:r>
            <a:r>
              <a:rPr lang="en-GB" sz="2100" dirty="0" err="1" smtClean="0"/>
              <a:t>vaurioiden</a:t>
            </a:r>
            <a:r>
              <a:rPr lang="en-GB" sz="2100" dirty="0" smtClean="0"/>
              <a:t> </a:t>
            </a:r>
            <a:r>
              <a:rPr lang="en-GB" sz="2100" dirty="0" err="1" smtClean="0"/>
              <a:t>kehittymine</a:t>
            </a:r>
            <a:r>
              <a:rPr lang="en-GB" dirty="0" err="1" smtClean="0"/>
              <a:t>n</a:t>
            </a:r>
            <a:r>
              <a:rPr lang="en-GB" dirty="0" smtClean="0"/>
              <a:t/>
            </a:r>
            <a:br>
              <a:rPr lang="en-GB" dirty="0" smtClean="0"/>
            </a:br>
            <a:endParaRPr lang="fi-FI" dirty="0"/>
          </a:p>
        </p:txBody>
      </p:sp>
      <p:sp>
        <p:nvSpPr>
          <p:cNvPr id="4"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66</a:t>
            </a:fld>
            <a:endParaRPr lang="fi-FI" dirty="0"/>
          </a:p>
        </p:txBody>
      </p:sp>
    </p:spTree>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fi-FI" sz="2800" dirty="0" smtClean="0"/>
              <a:t>Puu säilyvyyden peruste: puumateriaalin on oltava riittävän kuivissa oloissa </a:t>
            </a:r>
            <a:r>
              <a:rPr lang="fi-FI" sz="1600" dirty="0" smtClean="0"/>
              <a:t>(Viitanen et </a:t>
            </a:r>
            <a:r>
              <a:rPr lang="fi-FI" sz="1600" dirty="0" err="1" smtClean="0"/>
              <a:t>al</a:t>
            </a:r>
            <a:r>
              <a:rPr lang="fi-FI" sz="1600" dirty="0" smtClean="0"/>
              <a:t> 2008)</a:t>
            </a:r>
          </a:p>
        </p:txBody>
      </p:sp>
      <p:sp>
        <p:nvSpPr>
          <p:cNvPr id="48131" name="Rectangle 3"/>
          <p:cNvSpPr>
            <a:spLocks noGrp="1" noChangeArrowheads="1"/>
          </p:cNvSpPr>
          <p:nvPr>
            <p:ph idx="1"/>
          </p:nvPr>
        </p:nvSpPr>
        <p:spPr/>
        <p:txBody>
          <a:bodyPr>
            <a:normAutofit/>
          </a:bodyPr>
          <a:lstStyle/>
          <a:p>
            <a:pPr>
              <a:buFont typeface="Wingdings" pitchFamily="2" charset="2"/>
              <a:buNone/>
            </a:pPr>
            <a:r>
              <a:rPr lang="fi-FI" b="1" dirty="0" smtClean="0"/>
              <a:t>Homeen kasvu estyy		     Lahon kehittyminen estyy</a:t>
            </a:r>
          </a:p>
        </p:txBody>
      </p:sp>
      <p:sp>
        <p:nvSpPr>
          <p:cNvPr id="6" name="Slide Number Placeholder 5"/>
          <p:cNvSpPr>
            <a:spLocks noGrp="1"/>
          </p:cNvSpPr>
          <p:nvPr>
            <p:ph type="sldNum" sz="quarter" idx="12"/>
          </p:nvPr>
        </p:nvSpPr>
        <p:spPr/>
        <p:txBody>
          <a:bodyPr/>
          <a:lstStyle/>
          <a:p>
            <a:fld id="{CC4B5847-1FA8-4EAB-8786-A0336426E059}" type="slidenum">
              <a:rPr lang="fi-FI" smtClean="0"/>
              <a:pPr/>
              <a:t>67</a:t>
            </a:fld>
            <a:endParaRPr lang="fi-FI" dirty="0"/>
          </a:p>
        </p:txBody>
      </p:sp>
      <p:pic>
        <p:nvPicPr>
          <p:cNvPr id="48132" name="Picture 4"/>
          <p:cNvPicPr>
            <a:picLocks noChangeAspect="1" noChangeArrowheads="1"/>
          </p:cNvPicPr>
          <p:nvPr/>
        </p:nvPicPr>
        <p:blipFill>
          <a:blip r:embed="rId2" cstate="print"/>
          <a:srcRect/>
          <a:stretch>
            <a:fillRect/>
          </a:stretch>
        </p:blipFill>
        <p:spPr bwMode="auto">
          <a:xfrm>
            <a:off x="118697" y="1628776"/>
            <a:ext cx="4678973" cy="3311525"/>
          </a:xfrm>
          <a:prstGeom prst="rect">
            <a:avLst/>
          </a:prstGeom>
          <a:noFill/>
          <a:ln w="9525">
            <a:noFill/>
            <a:miter lim="800000"/>
            <a:headEnd/>
            <a:tailEnd/>
          </a:ln>
        </p:spPr>
      </p:pic>
      <p:pic>
        <p:nvPicPr>
          <p:cNvPr id="48133" name="Picture 5"/>
          <p:cNvPicPr>
            <a:picLocks noChangeAspect="1" noChangeArrowheads="1"/>
          </p:cNvPicPr>
          <p:nvPr/>
        </p:nvPicPr>
        <p:blipFill>
          <a:blip r:embed="rId3" cstate="print"/>
          <a:srcRect/>
          <a:stretch>
            <a:fillRect/>
          </a:stretch>
        </p:blipFill>
        <p:spPr bwMode="auto">
          <a:xfrm>
            <a:off x="4339557" y="1628774"/>
            <a:ext cx="4593428" cy="3311527"/>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Puun kestävyyteen vaikuttavien kosteus- ja lämpöolojen arviointi</a:t>
            </a:r>
            <a:endParaRPr lang="fi-FI" dirty="0"/>
          </a:p>
        </p:txBody>
      </p:sp>
      <p:sp>
        <p:nvSpPr>
          <p:cNvPr id="3" name="Content Placeholder 2"/>
          <p:cNvSpPr>
            <a:spLocks noGrp="1"/>
          </p:cNvSpPr>
          <p:nvPr>
            <p:ph idx="1"/>
          </p:nvPr>
        </p:nvSpPr>
        <p:spPr/>
        <p:txBody>
          <a:bodyPr/>
          <a:lstStyle/>
          <a:p>
            <a:r>
              <a:rPr lang="fi-FI" dirty="0" smtClean="0"/>
              <a:t>Käytetään apuna erilaisissa tutkimuksissa saatuja homeen ja lahon kehittymiseen ja kasvuun vaikuttavia kosteus- ja lämpötila-arvoja sekä niiden vaikutusaikoja</a:t>
            </a:r>
          </a:p>
          <a:p>
            <a:r>
              <a:rPr lang="fi-FI" dirty="0" smtClean="0"/>
              <a:t>Erilaisia malleja on kehitetty sekä homeen että lahon osalta</a:t>
            </a:r>
          </a:p>
          <a:p>
            <a:r>
              <a:rPr lang="fi-FI" dirty="0" smtClean="0"/>
              <a:t>Ne voidaan liittää kosteusteknisiin laskelmiin ja niiden pohjalta voidaan arvioida rakenteiden kosteusteknistä toimivuutta</a:t>
            </a:r>
          </a:p>
          <a:p>
            <a:r>
              <a:rPr lang="fi-FI" dirty="0" smtClean="0"/>
              <a:t>Ohessa selostetaan homeen ja lahon kehittymiseen liittyviä malleja</a:t>
            </a:r>
            <a:endParaRPr lang="fi-FI"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68</a:t>
            </a:fld>
            <a:endParaRPr lang="fi-FI" dirty="0"/>
          </a:p>
        </p:txBody>
      </p:sp>
    </p:spTree>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txBox="1">
            <a:spLocks noGrp="1"/>
          </p:cNvSpPr>
          <p:nvPr/>
        </p:nvSpPr>
        <p:spPr bwMode="auto">
          <a:xfrm>
            <a:off x="6433039" y="6524626"/>
            <a:ext cx="6535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BF7391C9-6537-4109-A4C1-1FD2E3A81F5C}" type="slidenum">
              <a:rPr lang="fi-FI" sz="800"/>
              <a:pPr algn="r"/>
              <a:t>69</a:t>
            </a:fld>
            <a:endParaRPr lang="fi-FI" sz="800"/>
          </a:p>
        </p:txBody>
      </p:sp>
      <p:sp>
        <p:nvSpPr>
          <p:cNvPr id="87043" name="Rectangle 2"/>
          <p:cNvSpPr>
            <a:spLocks noGrp="1" noChangeArrowheads="1"/>
          </p:cNvSpPr>
          <p:nvPr>
            <p:ph type="title" idx="4294967295"/>
          </p:nvPr>
        </p:nvSpPr>
        <p:spPr>
          <a:xfrm>
            <a:off x="248786" y="346297"/>
            <a:ext cx="8424936" cy="818703"/>
          </a:xfrm>
        </p:spPr>
        <p:txBody>
          <a:bodyPr>
            <a:noAutofit/>
          </a:bodyPr>
          <a:lstStyle/>
          <a:p>
            <a:r>
              <a:rPr lang="en-GB" sz="2400" dirty="0" err="1" smtClean="0"/>
              <a:t>Matemaattinen</a:t>
            </a:r>
            <a:r>
              <a:rPr lang="en-GB" sz="2400" dirty="0" smtClean="0"/>
              <a:t> </a:t>
            </a:r>
            <a:r>
              <a:rPr lang="en-GB" sz="2400" dirty="0" err="1" smtClean="0"/>
              <a:t>malli</a:t>
            </a:r>
            <a:r>
              <a:rPr lang="en-GB" sz="2400" dirty="0" smtClean="0"/>
              <a:t> </a:t>
            </a:r>
            <a:r>
              <a:rPr lang="en-GB" sz="2400" dirty="0" err="1" smtClean="0"/>
              <a:t>homesienten</a:t>
            </a:r>
            <a:r>
              <a:rPr lang="en-GB" sz="2400" dirty="0" smtClean="0"/>
              <a:t> </a:t>
            </a:r>
            <a:r>
              <a:rPr lang="en-GB" sz="2400" dirty="0" err="1" smtClean="0"/>
              <a:t>kasvun</a:t>
            </a:r>
            <a:r>
              <a:rPr lang="en-GB" sz="2400" dirty="0" smtClean="0"/>
              <a:t> </a:t>
            </a:r>
            <a:r>
              <a:rPr lang="en-GB" sz="2400" dirty="0" err="1" smtClean="0"/>
              <a:t>simulointiin</a:t>
            </a:r>
            <a:r>
              <a:rPr lang="en-GB" sz="2400" dirty="0" smtClean="0"/>
              <a:t> </a:t>
            </a:r>
            <a:r>
              <a:rPr lang="en-GB" sz="2400" dirty="0" err="1" smtClean="0"/>
              <a:t>puumateriaalissa</a:t>
            </a:r>
            <a:r>
              <a:rPr lang="en-GB" sz="2400" dirty="0" smtClean="0"/>
              <a:t> (VTT </a:t>
            </a:r>
            <a:r>
              <a:rPr lang="en-GB" sz="2400" dirty="0" err="1" smtClean="0"/>
              <a:t>malli</a:t>
            </a:r>
            <a:r>
              <a:rPr lang="en-GB" sz="2400" dirty="0" smtClean="0"/>
              <a:t>)</a:t>
            </a:r>
            <a:r>
              <a:rPr lang="fi-FI" sz="2400" dirty="0" smtClean="0"/>
              <a:t> </a:t>
            </a:r>
          </a:p>
        </p:txBody>
      </p:sp>
      <p:sp>
        <p:nvSpPr>
          <p:cNvPr id="87044" name="Rectangle 3"/>
          <p:cNvSpPr>
            <a:spLocks noChangeArrowheads="1"/>
          </p:cNvSpPr>
          <p:nvPr/>
        </p:nvSpPr>
        <p:spPr bwMode="auto">
          <a:xfrm>
            <a:off x="0" y="-184666"/>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i-FI"/>
          </a:p>
        </p:txBody>
      </p:sp>
      <p:sp>
        <p:nvSpPr>
          <p:cNvPr id="87045" name="Rectangle 4"/>
          <p:cNvSpPr>
            <a:spLocks noChangeArrowheads="1"/>
          </p:cNvSpPr>
          <p:nvPr/>
        </p:nvSpPr>
        <p:spPr bwMode="auto">
          <a:xfrm>
            <a:off x="0" y="198845"/>
            <a:ext cx="1133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Times New Roman" pitchFamily="18" charset="0"/>
                <a:cs typeface="Times New Roman" pitchFamily="18" charset="0"/>
              </a:rPr>
              <a:t>	</a:t>
            </a:r>
            <a:r>
              <a:rPr lang="en-US" sz="800">
                <a:latin typeface="Times New Roman" pitchFamily="18" charset="0"/>
              </a:rPr>
              <a:t> </a:t>
            </a:r>
            <a:endParaRPr lang="en-US">
              <a:latin typeface="Times New Roman" pitchFamily="18" charset="0"/>
            </a:endParaRPr>
          </a:p>
        </p:txBody>
      </p:sp>
      <p:sp>
        <p:nvSpPr>
          <p:cNvPr id="87046" name="Rectangle 5"/>
          <p:cNvSpPr>
            <a:spLocks noChangeArrowheads="1"/>
          </p:cNvSpPr>
          <p:nvPr/>
        </p:nvSpPr>
        <p:spPr bwMode="auto">
          <a:xfrm>
            <a:off x="0" y="-184666"/>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i-FI"/>
          </a:p>
        </p:txBody>
      </p:sp>
      <p:sp>
        <p:nvSpPr>
          <p:cNvPr id="87047" name="Rectangle 6"/>
          <p:cNvSpPr>
            <a:spLocks noChangeArrowheads="1"/>
          </p:cNvSpPr>
          <p:nvPr/>
        </p:nvSpPr>
        <p:spPr bwMode="auto">
          <a:xfrm>
            <a:off x="0" y="198845"/>
            <a:ext cx="1133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Times New Roman" pitchFamily="18" charset="0"/>
                <a:cs typeface="Times New Roman" pitchFamily="18" charset="0"/>
              </a:rPr>
              <a:t>	</a:t>
            </a:r>
            <a:r>
              <a:rPr lang="en-US" sz="800">
                <a:latin typeface="Times New Roman" pitchFamily="18" charset="0"/>
              </a:rPr>
              <a:t> </a:t>
            </a:r>
            <a:endParaRPr lang="en-US">
              <a:latin typeface="Times New Roman" pitchFamily="18" charset="0"/>
            </a:endParaRPr>
          </a:p>
        </p:txBody>
      </p:sp>
      <p:pic>
        <p:nvPicPr>
          <p:cNvPr id="87048" name="Picture 7"/>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517282" y="1347788"/>
            <a:ext cx="8242788" cy="1173162"/>
          </a:xfrm>
          <a:noFill/>
        </p:spPr>
      </p:pic>
      <p:sp>
        <p:nvSpPr>
          <p:cNvPr id="87049" name="Rectangle 8"/>
          <p:cNvSpPr>
            <a:spLocks noChangeArrowheads="1"/>
          </p:cNvSpPr>
          <p:nvPr/>
        </p:nvSpPr>
        <p:spPr bwMode="auto">
          <a:xfrm>
            <a:off x="0" y="27125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i-FI"/>
          </a:p>
        </p:txBody>
      </p:sp>
      <p:graphicFrame>
        <p:nvGraphicFramePr>
          <p:cNvPr id="87050" name="Object 9"/>
          <p:cNvGraphicFramePr>
            <a:graphicFrameLocks noChangeAspect="1"/>
          </p:cNvGraphicFramePr>
          <p:nvPr/>
        </p:nvGraphicFramePr>
        <p:xfrm>
          <a:off x="783981" y="2781300"/>
          <a:ext cx="2327031" cy="1162050"/>
        </p:xfrm>
        <a:graphic>
          <a:graphicData uri="http://schemas.openxmlformats.org/presentationml/2006/ole">
            <mc:AlternateContent xmlns:mc="http://schemas.openxmlformats.org/markup-compatibility/2006">
              <mc:Choice xmlns:v="urn:schemas-microsoft-com:vml" Requires="v">
                <p:oleObj spid="_x0000_s150654" name="Equation" r:id="rId4" imgW="1714500" imgH="787400" progId="Equation.3">
                  <p:embed/>
                </p:oleObj>
              </mc:Choice>
              <mc:Fallback>
                <p:oleObj name="Equation" r:id="rId4" imgW="1714500" imgH="787400" progId="Equation.3">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81" y="2781300"/>
                        <a:ext cx="2327031"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51" name="Rectangle 10"/>
          <p:cNvSpPr>
            <a:spLocks noChangeArrowheads="1"/>
          </p:cNvSpPr>
          <p:nvPr/>
        </p:nvSpPr>
        <p:spPr bwMode="auto">
          <a:xfrm>
            <a:off x="0" y="3686583"/>
            <a:ext cx="2487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Times New Roman" pitchFamily="18" charset="0"/>
                <a:cs typeface="Times New Roman" pitchFamily="18" charset="0"/>
              </a:rPr>
              <a:t>.</a:t>
            </a:r>
            <a:r>
              <a:rPr lang="en-US" sz="800">
                <a:latin typeface="Times New Roman" pitchFamily="18" charset="0"/>
              </a:rPr>
              <a:t> </a:t>
            </a:r>
            <a:endParaRPr lang="en-US">
              <a:latin typeface="Times New Roman" pitchFamily="18" charset="0"/>
            </a:endParaRPr>
          </a:p>
        </p:txBody>
      </p:sp>
      <p:sp>
        <p:nvSpPr>
          <p:cNvPr id="87052" name="Rectangle 11"/>
          <p:cNvSpPr>
            <a:spLocks noChangeArrowheads="1"/>
          </p:cNvSpPr>
          <p:nvPr/>
        </p:nvSpPr>
        <p:spPr bwMode="auto">
          <a:xfrm>
            <a:off x="0" y="29935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i-FI"/>
          </a:p>
        </p:txBody>
      </p:sp>
      <p:graphicFrame>
        <p:nvGraphicFramePr>
          <p:cNvPr id="87053" name="Object 12"/>
          <p:cNvGraphicFramePr>
            <a:graphicFrameLocks noChangeAspect="1"/>
          </p:cNvGraphicFramePr>
          <p:nvPr/>
        </p:nvGraphicFramePr>
        <p:xfrm>
          <a:off x="783981" y="4149726"/>
          <a:ext cx="3722077" cy="404813"/>
        </p:xfrm>
        <a:graphic>
          <a:graphicData uri="http://schemas.openxmlformats.org/presentationml/2006/ole">
            <mc:AlternateContent xmlns:mc="http://schemas.openxmlformats.org/markup-compatibility/2006">
              <mc:Choice xmlns:v="urn:schemas-microsoft-com:vml" Requires="v">
                <p:oleObj spid="_x0000_s150655" name="Equation" r:id="rId6" imgW="2273300" imgH="228600" progId="Equation.3">
                  <p:embed/>
                </p:oleObj>
              </mc:Choice>
              <mc:Fallback>
                <p:oleObj name="Equation" r:id="rId6" imgW="2273300" imgH="228600" progId="Equation.3">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981" y="4149726"/>
                        <a:ext cx="372207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54" name="Rectangle 13"/>
          <p:cNvSpPr>
            <a:spLocks noChangeArrowheads="1"/>
          </p:cNvSpPr>
          <p:nvPr/>
        </p:nvSpPr>
        <p:spPr bwMode="auto">
          <a:xfrm>
            <a:off x="0" y="3405595"/>
            <a:ext cx="1133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Times New Roman" pitchFamily="18" charset="0"/>
                <a:cs typeface="Times New Roman" pitchFamily="18" charset="0"/>
              </a:rPr>
              <a:t>	</a:t>
            </a:r>
            <a:r>
              <a:rPr lang="en-US" sz="800">
                <a:latin typeface="Times New Roman" pitchFamily="18" charset="0"/>
              </a:rPr>
              <a:t> </a:t>
            </a:r>
            <a:endParaRPr lang="en-US">
              <a:latin typeface="Times New Roman" pitchFamily="18" charset="0"/>
            </a:endParaRPr>
          </a:p>
        </p:txBody>
      </p:sp>
      <p:sp>
        <p:nvSpPr>
          <p:cNvPr id="87055" name="Rectangle 14"/>
          <p:cNvSpPr>
            <a:spLocks noChangeArrowheads="1"/>
          </p:cNvSpPr>
          <p:nvPr/>
        </p:nvSpPr>
        <p:spPr bwMode="auto">
          <a:xfrm>
            <a:off x="0" y="28871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i-FI"/>
          </a:p>
        </p:txBody>
      </p:sp>
      <p:graphicFrame>
        <p:nvGraphicFramePr>
          <p:cNvPr id="87056" name="Object 15"/>
          <p:cNvGraphicFramePr>
            <a:graphicFrameLocks noChangeAspect="1"/>
          </p:cNvGraphicFramePr>
          <p:nvPr/>
        </p:nvGraphicFramePr>
        <p:xfrm>
          <a:off x="783982" y="4878388"/>
          <a:ext cx="3256085" cy="1185862"/>
        </p:xfrm>
        <a:graphic>
          <a:graphicData uri="http://schemas.openxmlformats.org/presentationml/2006/ole">
            <mc:AlternateContent xmlns:mc="http://schemas.openxmlformats.org/markup-compatibility/2006">
              <mc:Choice xmlns:v="urn:schemas-microsoft-com:vml" Requires="v">
                <p:oleObj spid="_x0000_s150656" name="Equation" r:id="rId8" imgW="2120900" imgH="711200" progId="Equation.3">
                  <p:embed/>
                </p:oleObj>
              </mc:Choice>
              <mc:Fallback>
                <p:oleObj name="Equation" r:id="rId8" imgW="2120900" imgH="711200" progId="Equation.3">
                  <p:embed/>
                  <p:pic>
                    <p:nvPicPr>
                      <p:cNvPr id="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982" y="4878388"/>
                        <a:ext cx="3256085" cy="118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57" name="Rectangle 16"/>
          <p:cNvSpPr>
            <a:spLocks noChangeArrowheads="1"/>
          </p:cNvSpPr>
          <p:nvPr/>
        </p:nvSpPr>
        <p:spPr bwMode="auto">
          <a:xfrm>
            <a:off x="0" y="3144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i-FI"/>
          </a:p>
        </p:txBody>
      </p:sp>
      <p:graphicFrame>
        <p:nvGraphicFramePr>
          <p:cNvPr id="87058" name="Object 17"/>
          <p:cNvGraphicFramePr>
            <a:graphicFrameLocks noChangeAspect="1"/>
          </p:cNvGraphicFramePr>
          <p:nvPr/>
        </p:nvGraphicFramePr>
        <p:xfrm>
          <a:off x="583223" y="1341438"/>
          <a:ext cx="5915758" cy="347662"/>
        </p:xfrm>
        <a:graphic>
          <a:graphicData uri="http://schemas.openxmlformats.org/presentationml/2006/ole">
            <mc:AlternateContent xmlns:mc="http://schemas.openxmlformats.org/markup-compatibility/2006">
              <mc:Choice xmlns:v="urn:schemas-microsoft-com:vml" Requires="v">
                <p:oleObj spid="_x0000_s150657" name="Equation" r:id="rId10" imgW="3695700" imgH="203200" progId="Equation.3">
                  <p:embed/>
                </p:oleObj>
              </mc:Choice>
              <mc:Fallback>
                <p:oleObj name="Equation" r:id="rId10" imgW="3695700" imgH="203200" progId="Equation.3">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223" y="1341438"/>
                        <a:ext cx="5915758"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59" name="Text Box 18"/>
          <p:cNvSpPr txBox="1">
            <a:spLocks noChangeArrowheads="1"/>
          </p:cNvSpPr>
          <p:nvPr/>
        </p:nvSpPr>
        <p:spPr bwMode="auto">
          <a:xfrm>
            <a:off x="5502520" y="5085996"/>
            <a:ext cx="3323492"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fi-FI" sz="2000"/>
              <a:t>Delay of the growth</a:t>
            </a:r>
          </a:p>
        </p:txBody>
      </p:sp>
      <p:sp>
        <p:nvSpPr>
          <p:cNvPr id="87060" name="Text Box 19"/>
          <p:cNvSpPr txBox="1">
            <a:spLocks noChangeArrowheads="1"/>
          </p:cNvSpPr>
          <p:nvPr/>
        </p:nvSpPr>
        <p:spPr bwMode="auto">
          <a:xfrm>
            <a:off x="5502520" y="3933825"/>
            <a:ext cx="3323492"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a:t>Retardation of the growth </a:t>
            </a:r>
            <a:br>
              <a:rPr lang="en-GB" sz="2000"/>
            </a:br>
            <a:r>
              <a:rPr lang="en-GB" sz="2000"/>
              <a:t>in the later stages</a:t>
            </a:r>
            <a:r>
              <a:rPr lang="en-GB">
                <a:latin typeface="Times New Roman" pitchFamily="18" charset="0"/>
              </a:rPr>
              <a:t> </a:t>
            </a:r>
            <a:endParaRPr lang="fi-FI">
              <a:latin typeface="Times New Roman" pitchFamily="18" charset="0"/>
            </a:endParaRPr>
          </a:p>
        </p:txBody>
      </p:sp>
      <p:sp>
        <p:nvSpPr>
          <p:cNvPr id="87061" name="Text Box 20"/>
          <p:cNvSpPr txBox="1">
            <a:spLocks noChangeArrowheads="1"/>
          </p:cNvSpPr>
          <p:nvPr/>
        </p:nvSpPr>
        <p:spPr bwMode="auto">
          <a:xfrm>
            <a:off x="5502520" y="3174070"/>
            <a:ext cx="3257550"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fi-FI" sz="2000"/>
              <a:t>Growth at different stage</a:t>
            </a:r>
          </a:p>
        </p:txBody>
      </p:sp>
      <p:sp>
        <p:nvSpPr>
          <p:cNvPr id="87062" name="Text Box 21"/>
          <p:cNvSpPr txBox="1">
            <a:spLocks noChangeArrowheads="1"/>
          </p:cNvSpPr>
          <p:nvPr/>
        </p:nvSpPr>
        <p:spPr bwMode="auto">
          <a:xfrm>
            <a:off x="6899031" y="1052514"/>
            <a:ext cx="1861038" cy="193899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fi-FI" sz="2000" dirty="0"/>
              <a:t>Regression </a:t>
            </a:r>
            <a:r>
              <a:rPr lang="fi-FI" sz="2000" dirty="0" err="1"/>
              <a:t>model</a:t>
            </a:r>
            <a:r>
              <a:rPr lang="fi-FI" sz="2000" dirty="0"/>
              <a:t> on </a:t>
            </a:r>
            <a:r>
              <a:rPr lang="fi-FI" sz="2000" dirty="0" err="1"/>
              <a:t>mould</a:t>
            </a:r>
            <a:r>
              <a:rPr lang="fi-FI" sz="2000" dirty="0"/>
              <a:t> </a:t>
            </a:r>
            <a:r>
              <a:rPr lang="fi-FI" sz="2000" dirty="0" err="1"/>
              <a:t>growth</a:t>
            </a:r>
            <a:r>
              <a:rPr lang="fi-FI" sz="2000" dirty="0"/>
              <a:t> </a:t>
            </a:r>
            <a:r>
              <a:rPr lang="fi-FI" sz="2000" dirty="0" err="1"/>
              <a:t>based</a:t>
            </a:r>
            <a:r>
              <a:rPr lang="fi-FI" sz="2000" dirty="0"/>
              <a:t> on </a:t>
            </a:r>
            <a:r>
              <a:rPr lang="fi-FI" sz="2000" dirty="0" err="1"/>
              <a:t>laboratory</a:t>
            </a:r>
            <a:r>
              <a:rPr lang="fi-FI" sz="2000" dirty="0"/>
              <a:t> </a:t>
            </a:r>
            <a:r>
              <a:rPr lang="fi-FI" sz="2000" dirty="0" err="1"/>
              <a:t>studies</a:t>
            </a:r>
            <a:endParaRPr lang="fi-FI" sz="2000" dirty="0"/>
          </a:p>
        </p:txBody>
      </p:sp>
      <p:sp>
        <p:nvSpPr>
          <p:cNvPr id="87063" name="Rectangle 22"/>
          <p:cNvSpPr>
            <a:spLocks noChangeArrowheads="1"/>
          </p:cNvSpPr>
          <p:nvPr/>
        </p:nvSpPr>
        <p:spPr bwMode="auto">
          <a:xfrm>
            <a:off x="323528" y="6165304"/>
            <a:ext cx="33338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1200" dirty="0">
                <a:solidFill>
                  <a:schemeClr val="tx2"/>
                </a:solidFill>
              </a:rPr>
              <a:t>[Hukka and Viitanen 1999, Viitanen et </a:t>
            </a:r>
            <a:r>
              <a:rPr lang="fi-FI" sz="1200" dirty="0" err="1">
                <a:solidFill>
                  <a:schemeClr val="tx2"/>
                </a:solidFill>
              </a:rPr>
              <a:t>al</a:t>
            </a:r>
            <a:r>
              <a:rPr lang="fi-FI" sz="1200" dirty="0">
                <a:solidFill>
                  <a:schemeClr val="tx2"/>
                </a:solidFill>
              </a:rPr>
              <a:t> 2000]</a:t>
            </a:r>
          </a:p>
        </p:txBody>
      </p:sp>
      <p:sp>
        <p:nvSpPr>
          <p:cNvPr id="24"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69</a:t>
            </a:fld>
            <a:endParaRPr lang="fi-FI" dirty="0"/>
          </a:p>
        </p:txBody>
      </p:sp>
    </p:spTree>
    <p:extLst>
      <p:ext uri="{BB962C8B-B14F-4D97-AF65-F5344CB8AC3E}">
        <p14:creationId xmlns:p14="http://schemas.microsoft.com/office/powerpoint/2010/main" val="3633690104"/>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r>
              <a:rPr lang="fi-FI" altLang="fi-FI" dirty="0"/>
              <a:t>Puun homehtumisen ekologia</a:t>
            </a:r>
          </a:p>
        </p:txBody>
      </p:sp>
      <p:sp>
        <p:nvSpPr>
          <p:cNvPr id="4099" name="Rectangle 3"/>
          <p:cNvSpPr>
            <a:spLocks noGrp="1" noChangeArrowheads="1"/>
          </p:cNvSpPr>
          <p:nvPr>
            <p:ph idx="1"/>
          </p:nvPr>
        </p:nvSpPr>
        <p:spPr/>
        <p:txBody>
          <a:bodyPr>
            <a:normAutofit/>
          </a:bodyPr>
          <a:lstStyle/>
          <a:p>
            <a:pPr marL="514350" indent="-514350">
              <a:buFont typeface="+mj-lt"/>
              <a:buAutoNum type="arabicPeriod" startAt="2"/>
            </a:pPr>
            <a:r>
              <a:rPr lang="fi-FI" altLang="fi-FI" dirty="0">
                <a:solidFill>
                  <a:schemeClr val="accent2"/>
                </a:solidFill>
                <a:cs typeface="Times New Roman" panose="02020603050405020304" pitchFamily="18" charset="0"/>
              </a:rPr>
              <a:t>K</a:t>
            </a:r>
            <a:r>
              <a:rPr lang="fi-FI" altLang="fi-FI" dirty="0" smtClean="0">
                <a:solidFill>
                  <a:schemeClr val="accent2"/>
                </a:solidFill>
                <a:cs typeface="Times New Roman" panose="02020603050405020304" pitchFamily="18" charset="0"/>
              </a:rPr>
              <a:t>ilpailukyky </a:t>
            </a:r>
            <a:r>
              <a:rPr lang="fi-FI" altLang="fi-FI" dirty="0">
                <a:solidFill>
                  <a:schemeClr val="accent2"/>
                </a:solidFill>
                <a:cs typeface="Times New Roman" panose="02020603050405020304" pitchFamily="18" charset="0"/>
              </a:rPr>
              <a:t>toisten lajien rinnalla </a:t>
            </a:r>
            <a:r>
              <a:rPr lang="fi-FI" altLang="fi-FI" dirty="0" smtClean="0">
                <a:solidFill>
                  <a:schemeClr val="accent2"/>
                </a:solidFill>
                <a:cs typeface="Times New Roman" panose="02020603050405020304" pitchFamily="18" charset="0"/>
              </a:rPr>
              <a:t>(C = </a:t>
            </a:r>
            <a:r>
              <a:rPr lang="fi-FI" altLang="fi-FI" dirty="0" err="1" smtClean="0">
                <a:solidFill>
                  <a:schemeClr val="accent2"/>
                </a:solidFill>
                <a:cs typeface="Times New Roman" panose="02020603050405020304" pitchFamily="18" charset="0"/>
              </a:rPr>
              <a:t>competition</a:t>
            </a:r>
            <a:r>
              <a:rPr lang="fi-FI" altLang="fi-FI" dirty="0" smtClean="0">
                <a:solidFill>
                  <a:schemeClr val="accent2"/>
                </a:solidFill>
                <a:cs typeface="Times New Roman" panose="02020603050405020304" pitchFamily="18" charset="0"/>
              </a:rPr>
              <a:t>)</a:t>
            </a:r>
            <a:endParaRPr lang="fi-FI" altLang="fi-FI" dirty="0">
              <a:solidFill>
                <a:schemeClr val="accent2"/>
              </a:solidFill>
              <a:cs typeface="Times New Roman" panose="02020603050405020304" pitchFamily="18" charset="0"/>
            </a:endParaRPr>
          </a:p>
          <a:p>
            <a:pPr lvl="1"/>
            <a:r>
              <a:rPr lang="fi-FI" altLang="fi-FI" dirty="0">
                <a:cs typeface="Times New Roman" panose="02020603050405020304" pitchFamily="18" charset="0"/>
              </a:rPr>
              <a:t>O</a:t>
            </a:r>
            <a:r>
              <a:rPr lang="fi-FI" altLang="fi-FI" dirty="0" smtClean="0">
                <a:cs typeface="Times New Roman" panose="02020603050405020304" pitchFamily="18" charset="0"/>
              </a:rPr>
              <a:t>minaisuudet</a:t>
            </a:r>
            <a:r>
              <a:rPr lang="fi-FI" altLang="fi-FI" dirty="0">
                <a:cs typeface="Times New Roman" panose="02020603050405020304" pitchFamily="18" charset="0"/>
              </a:rPr>
              <a:t>, joilla maksimoidaan kasvu hyvissä olosuhteissa</a:t>
            </a:r>
          </a:p>
          <a:p>
            <a:pPr lvl="1"/>
            <a:r>
              <a:rPr lang="fi-FI" altLang="fi-FI" dirty="0">
                <a:cs typeface="Times New Roman" panose="02020603050405020304" pitchFamily="18" charset="0"/>
              </a:rPr>
              <a:t>N</a:t>
            </a:r>
            <a:r>
              <a:rPr lang="fi-FI" altLang="fi-FI" dirty="0" smtClean="0">
                <a:cs typeface="Times New Roman" panose="02020603050405020304" pitchFamily="18" charset="0"/>
              </a:rPr>
              <a:t>ämä </a:t>
            </a:r>
            <a:r>
              <a:rPr lang="fi-FI" altLang="fi-FI" dirty="0">
                <a:cs typeface="Times New Roman" panose="02020603050405020304" pitchFamily="18" charset="0"/>
              </a:rPr>
              <a:t>sienet kykenevät valtaamaan kasvualustan toisilta sieniltä</a:t>
            </a:r>
          </a:p>
          <a:p>
            <a:pPr lvl="2"/>
            <a:r>
              <a:rPr lang="fi-FI" altLang="fi-FI" sz="1800" dirty="0">
                <a:cs typeface="Times New Roman" panose="02020603050405020304" pitchFamily="18" charset="0"/>
              </a:rPr>
              <a:t>esim. erittämällä antibiootteja</a:t>
            </a:r>
          </a:p>
          <a:p>
            <a:pPr lvl="2"/>
            <a:r>
              <a:rPr lang="fi-FI" altLang="fi-FI" sz="1800" dirty="0">
                <a:cs typeface="Times New Roman" panose="02020603050405020304" pitchFamily="18" charset="0"/>
              </a:rPr>
              <a:t>loisimalla </a:t>
            </a:r>
          </a:p>
          <a:p>
            <a:pPr lvl="2"/>
            <a:r>
              <a:rPr lang="fi-FI" altLang="fi-FI" sz="1800" dirty="0">
                <a:cs typeface="Times New Roman" panose="02020603050405020304" pitchFamily="18" charset="0"/>
              </a:rPr>
              <a:t>estämällä toisen rihmaston kasvun</a:t>
            </a:r>
          </a:p>
          <a:p>
            <a:pPr lvl="1"/>
            <a:r>
              <a:rPr lang="fi-FI" altLang="fi-FI" dirty="0">
                <a:cs typeface="Times New Roman" panose="02020603050405020304" pitchFamily="18" charset="0"/>
              </a:rPr>
              <a:t>E</a:t>
            </a:r>
            <a:r>
              <a:rPr lang="fi-FI" altLang="fi-FI" dirty="0" smtClean="0">
                <a:cs typeface="Times New Roman" panose="02020603050405020304" pitchFamily="18" charset="0"/>
              </a:rPr>
              <a:t>sim</a:t>
            </a:r>
            <a:r>
              <a:rPr lang="fi-FI" altLang="fi-FI" dirty="0">
                <a:cs typeface="Times New Roman" panose="02020603050405020304" pitchFamily="18" charset="0"/>
              </a:rPr>
              <a:t>. </a:t>
            </a:r>
            <a:r>
              <a:rPr lang="fi-FI" altLang="fi-FI" dirty="0" err="1">
                <a:cs typeface="Times New Roman" panose="02020603050405020304" pitchFamily="18" charset="0"/>
              </a:rPr>
              <a:t>basidiomykeetit</a:t>
            </a:r>
            <a:r>
              <a:rPr lang="fi-FI" altLang="fi-FI" dirty="0">
                <a:cs typeface="Times New Roman" panose="02020603050405020304" pitchFamily="18" charset="0"/>
              </a:rPr>
              <a:t>, valtaavat </a:t>
            </a:r>
            <a:r>
              <a:rPr lang="fi-FI" altLang="fi-FI" dirty="0" err="1">
                <a:cs typeface="Times New Roman" panose="02020603050405020304" pitchFamily="18" charset="0"/>
              </a:rPr>
              <a:t>Mucorales-sienten</a:t>
            </a:r>
            <a:r>
              <a:rPr lang="fi-FI" altLang="fi-FI" dirty="0">
                <a:cs typeface="Times New Roman" panose="02020603050405020304" pitchFamily="18" charset="0"/>
              </a:rPr>
              <a:t> kasvualustan</a:t>
            </a:r>
          </a:p>
          <a:p>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7</a:t>
            </a:fld>
            <a:endParaRPr lang="fi-FI" dirty="0"/>
          </a:p>
        </p:txBody>
      </p:sp>
    </p:spTree>
    <p:extLst>
      <p:ext uri="{BB962C8B-B14F-4D97-AF65-F5344CB8AC3E}">
        <p14:creationId xmlns:p14="http://schemas.microsoft.com/office/powerpoint/2010/main" val="2360045806"/>
      </p:ext>
    </p:extLst>
  </p:cSld>
  <p:clrMapOvr>
    <a:masterClrMapping/>
  </p:clrMapOvr>
  <p:transition spd="med">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p:spPr>
        <p:txBody>
          <a:bodyPr>
            <a:normAutofit/>
          </a:bodyPr>
          <a:lstStyle/>
          <a:p>
            <a:r>
              <a:rPr lang="en-GB" sz="2800" b="1" dirty="0" err="1"/>
              <a:t>Homeen</a:t>
            </a:r>
            <a:r>
              <a:rPr lang="en-GB" sz="2800" b="1" dirty="0"/>
              <a:t> </a:t>
            </a:r>
            <a:r>
              <a:rPr lang="en-GB" sz="2800" b="1" dirty="0" err="1"/>
              <a:t>kasvuennuste</a:t>
            </a:r>
            <a:r>
              <a:rPr lang="en-GB" sz="2800" b="1" dirty="0"/>
              <a:t> </a:t>
            </a:r>
            <a:r>
              <a:rPr lang="en-GB" sz="2800" b="1" dirty="0" err="1"/>
              <a:t>eri</a:t>
            </a:r>
            <a:r>
              <a:rPr lang="en-GB" sz="2800" b="1" dirty="0"/>
              <a:t> </a:t>
            </a:r>
            <a:r>
              <a:rPr lang="en-GB" sz="2800" b="1" dirty="0" err="1"/>
              <a:t>kosteusoloissa</a:t>
            </a:r>
            <a:r>
              <a:rPr lang="en-GB" sz="2800" b="1" dirty="0"/>
              <a:t/>
            </a:r>
            <a:br>
              <a:rPr lang="en-GB" sz="2800" b="1" dirty="0"/>
            </a:br>
            <a:r>
              <a:rPr lang="en-GB" sz="2800" b="1" dirty="0"/>
              <a:t>5 </a:t>
            </a:r>
            <a:r>
              <a:rPr lang="en-GB" sz="2800" b="1" dirty="0" err="1"/>
              <a:t>ja</a:t>
            </a:r>
            <a:r>
              <a:rPr lang="en-GB" sz="2800" b="1" dirty="0"/>
              <a:t> 30 °C </a:t>
            </a:r>
            <a:r>
              <a:rPr lang="en-GB" sz="2800" b="1" dirty="0" err="1"/>
              <a:t>lämpötiloissa</a:t>
            </a:r>
            <a:r>
              <a:rPr lang="en-GB" sz="2800" b="1" dirty="0"/>
              <a:t>, </a:t>
            </a:r>
            <a:r>
              <a:rPr lang="en-GB" sz="2800" b="1" dirty="0" err="1"/>
              <a:t>puumateriaali</a:t>
            </a:r>
            <a:endParaRPr lang="fi-FI" sz="2800" b="1" dirty="0"/>
          </a:p>
        </p:txBody>
      </p:sp>
      <p:sp>
        <p:nvSpPr>
          <p:cNvPr id="6" name="Slide Number Placeholder 5"/>
          <p:cNvSpPr>
            <a:spLocks noGrp="1"/>
          </p:cNvSpPr>
          <p:nvPr>
            <p:ph type="sldNum" sz="quarter" idx="12"/>
          </p:nvPr>
        </p:nvSpPr>
        <p:spPr/>
        <p:txBody>
          <a:bodyPr/>
          <a:lstStyle/>
          <a:p>
            <a:fld id="{CC4B5847-1FA8-4EAB-8786-A0336426E059}" type="slidenum">
              <a:rPr lang="fi-FI" smtClean="0"/>
              <a:pPr/>
              <a:t>70</a:t>
            </a:fld>
            <a:endParaRPr lang="fi-FI" dirty="0"/>
          </a:p>
        </p:txBody>
      </p:sp>
      <p:pic>
        <p:nvPicPr>
          <p:cNvPr id="92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44824"/>
            <a:ext cx="41910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575" y="1849586"/>
            <a:ext cx="4114800"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7358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55576" y="87313"/>
            <a:ext cx="7993062" cy="1079500"/>
          </a:xfrm>
          <a:noFill/>
        </p:spPr>
        <p:txBody>
          <a:bodyPr>
            <a:normAutofit/>
          </a:bodyPr>
          <a:lstStyle/>
          <a:p>
            <a:r>
              <a:rPr lang="en-GB" b="1" dirty="0" err="1"/>
              <a:t>Homeen</a:t>
            </a:r>
            <a:r>
              <a:rPr lang="en-GB" b="1" dirty="0"/>
              <a:t> </a:t>
            </a:r>
            <a:r>
              <a:rPr lang="en-GB" b="1" dirty="0" err="1"/>
              <a:t>kasvuriski</a:t>
            </a:r>
            <a:r>
              <a:rPr lang="en-GB" b="1" dirty="0"/>
              <a:t> </a:t>
            </a:r>
            <a:r>
              <a:rPr lang="en-GB" b="1" dirty="0" err="1"/>
              <a:t>riippuu</a:t>
            </a:r>
            <a:r>
              <a:rPr lang="en-GB" b="1" dirty="0"/>
              <a:t> </a:t>
            </a:r>
            <a:r>
              <a:rPr lang="en-GB" b="1" dirty="0" err="1"/>
              <a:t>vaikutusajasta</a:t>
            </a:r>
            <a:endParaRPr lang="fi-FI" b="1" dirty="0"/>
          </a:p>
        </p:txBody>
      </p:sp>
      <p:sp>
        <p:nvSpPr>
          <p:cNvPr id="5" name="Slide Number Placeholder 4"/>
          <p:cNvSpPr>
            <a:spLocks noGrp="1"/>
          </p:cNvSpPr>
          <p:nvPr>
            <p:ph type="sldNum" sz="quarter" idx="12"/>
          </p:nvPr>
        </p:nvSpPr>
        <p:spPr/>
        <p:txBody>
          <a:bodyPr/>
          <a:lstStyle/>
          <a:p>
            <a:fld id="{CC4B5847-1FA8-4EAB-8786-A0336426E059}" type="slidenum">
              <a:rPr lang="fi-FI" smtClean="0"/>
              <a:pPr/>
              <a:t>71</a:t>
            </a:fld>
            <a:endParaRPr lang="fi-FI"/>
          </a:p>
        </p:txBody>
      </p:sp>
      <p:pic>
        <p:nvPicPr>
          <p:cNvPr id="890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077" y="1320800"/>
            <a:ext cx="7033846"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33449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Erilaiset homeen kasvun mallit antavat samansuuntaisia tuloksia</a:t>
            </a:r>
            <a:endParaRPr lang="fi-FI" dirty="0"/>
          </a:p>
        </p:txBody>
      </p:sp>
      <p:sp>
        <p:nvSpPr>
          <p:cNvPr id="3" name="Content Placeholder 2"/>
          <p:cNvSpPr>
            <a:spLocks noGrp="1"/>
          </p:cNvSpPr>
          <p:nvPr>
            <p:ph sz="half" idx="1"/>
          </p:nvPr>
        </p:nvSpPr>
        <p:spPr>
          <a:xfrm>
            <a:off x="683568" y="1628774"/>
            <a:ext cx="3812232" cy="4392613"/>
          </a:xfrm>
        </p:spPr>
        <p:txBody>
          <a:bodyPr>
            <a:normAutofit lnSpcReduction="10000"/>
          </a:bodyPr>
          <a:lstStyle/>
          <a:p>
            <a:pPr lvl="0"/>
            <a:r>
              <a:rPr lang="fi-FI" dirty="0" smtClean="0"/>
              <a:t>Yleensä mallit perustuvat mittaus-tuloksiin, joissa on käytetty eri homesienilajeja, joko puhdas-viljelminä tai sekakasvustoina</a:t>
            </a:r>
          </a:p>
          <a:p>
            <a:pPr lvl="0">
              <a:defRPr/>
            </a:pPr>
            <a:r>
              <a:rPr lang="fi-FI" dirty="0" smtClean="0"/>
              <a:t>Tulosten pohjalta tehdään</a:t>
            </a:r>
          </a:p>
          <a:p>
            <a:pPr lvl="1">
              <a:defRPr/>
            </a:pPr>
            <a:r>
              <a:rPr lang="fi-FI" dirty="0" smtClean="0"/>
              <a:t>regression analyysit</a:t>
            </a:r>
          </a:p>
          <a:p>
            <a:pPr lvl="1">
              <a:defRPr/>
            </a:pPr>
            <a:r>
              <a:rPr lang="fi-FI" dirty="0" err="1" smtClean="0"/>
              <a:t>Isoplet</a:t>
            </a:r>
            <a:r>
              <a:rPr lang="fi-FI" dirty="0" smtClean="0"/>
              <a:t> käyrät</a:t>
            </a:r>
          </a:p>
          <a:p>
            <a:pPr lvl="1">
              <a:defRPr/>
            </a:pPr>
            <a:r>
              <a:rPr lang="fi-FI" dirty="0" smtClean="0"/>
              <a:t>homekasvun mallit</a:t>
            </a:r>
          </a:p>
          <a:p>
            <a:pPr lvl="1">
              <a:defRPr/>
            </a:pPr>
            <a:endParaRPr lang="fi-FI" dirty="0" smtClean="0"/>
          </a:p>
          <a:p>
            <a:pPr marL="82550" indent="-273050"/>
            <a:r>
              <a:rPr lang="fi-FI" dirty="0" err="1" smtClean="0"/>
              <a:t>Hygrotermiset</a:t>
            </a:r>
            <a:r>
              <a:rPr lang="fi-FI" dirty="0" smtClean="0"/>
              <a:t> laskelmat itiön </a:t>
            </a:r>
            <a:br>
              <a:rPr lang="fi-FI" dirty="0" smtClean="0"/>
            </a:br>
            <a:r>
              <a:rPr lang="fi-FI" dirty="0" smtClean="0"/>
              <a:t>   itämiseen ja homeen kasvulle</a:t>
            </a:r>
          </a:p>
          <a:p>
            <a:pPr lvl="1"/>
            <a:r>
              <a:rPr lang="fi-FI" dirty="0"/>
              <a:t>t</a:t>
            </a:r>
            <a:r>
              <a:rPr lang="fi-FI" dirty="0" smtClean="0"/>
              <a:t>ulosten pohjalta laaditaan kasvukäyrämallit</a:t>
            </a:r>
          </a:p>
          <a:p>
            <a:endParaRPr lang="fi-FI" dirty="0"/>
          </a:p>
        </p:txBody>
      </p:sp>
      <p:pic>
        <p:nvPicPr>
          <p:cNvPr id="5" name="Picture Placeholder 4" descr="Annex41 kuva"/>
          <p:cNvPicPr>
            <a:picLocks noGrp="1" noChangeAspect="1" noChangeArrowheads="1"/>
          </p:cNvPicPr>
          <p:nvPr>
            <p:ph type="pic" sz="quarter" idx="13"/>
          </p:nvPr>
        </p:nvPicPr>
        <p:blipFill>
          <a:blip r:embed="rId2" cstate="print"/>
          <a:srcRect l="6595" r="6595"/>
          <a:stretch>
            <a:fillRect/>
          </a:stretch>
        </p:blipFill>
        <p:spPr bwMode="auto">
          <a:xfrm>
            <a:off x="4860032" y="1628775"/>
            <a:ext cx="3744416" cy="4392613"/>
          </a:xfrm>
          <a:prstGeom prst="rect">
            <a:avLst/>
          </a:prstGeom>
          <a:noFill/>
          <a:ln w="9525">
            <a:noFill/>
            <a:miter lim="800000"/>
            <a:headEnd/>
            <a:tailEnd/>
          </a:ln>
        </p:spPr>
      </p:pic>
      <p:sp>
        <p:nvSpPr>
          <p:cNvPr id="6" name="TextBox 5"/>
          <p:cNvSpPr txBox="1"/>
          <p:nvPr/>
        </p:nvSpPr>
        <p:spPr>
          <a:xfrm>
            <a:off x="4572000" y="1916832"/>
            <a:ext cx="288032" cy="3231654"/>
          </a:xfrm>
          <a:prstGeom prst="rect">
            <a:avLst/>
          </a:prstGeom>
          <a:noFill/>
        </p:spPr>
        <p:txBody>
          <a:bodyPr wrap="square" rtlCol="0">
            <a:spAutoFit/>
          </a:bodyPr>
          <a:lstStyle/>
          <a:p>
            <a:r>
              <a:rPr lang="fi-FI" sz="1200" dirty="0" err="1" smtClean="0"/>
              <a:t>Relat</a:t>
            </a:r>
            <a:r>
              <a:rPr lang="fi-FI" sz="1200" dirty="0" smtClean="0"/>
              <a:t/>
            </a:r>
            <a:br>
              <a:rPr lang="fi-FI" sz="1200" dirty="0" smtClean="0"/>
            </a:br>
            <a:r>
              <a:rPr lang="fi-FI" sz="1200" dirty="0" err="1" smtClean="0"/>
              <a:t>ive</a:t>
            </a:r>
            <a:r>
              <a:rPr lang="fi-FI" sz="1200" dirty="0" smtClean="0"/>
              <a:t> </a:t>
            </a:r>
            <a:br>
              <a:rPr lang="fi-FI" sz="1200" dirty="0" smtClean="0"/>
            </a:br>
            <a:endParaRPr lang="fi-FI" sz="1200" dirty="0" smtClean="0"/>
          </a:p>
          <a:p>
            <a:r>
              <a:rPr lang="fi-FI" sz="1200" dirty="0" smtClean="0"/>
              <a:t>Humidi</a:t>
            </a:r>
            <a:br>
              <a:rPr lang="fi-FI" sz="1200" dirty="0" smtClean="0"/>
            </a:br>
            <a:r>
              <a:rPr lang="fi-FI" sz="1200" dirty="0" smtClean="0"/>
              <a:t>t</a:t>
            </a:r>
            <a:br>
              <a:rPr lang="fi-FI" sz="1200" dirty="0" smtClean="0"/>
            </a:br>
            <a:r>
              <a:rPr lang="fi-FI" sz="1200" dirty="0" smtClean="0"/>
              <a:t>y</a:t>
            </a:r>
            <a:endParaRPr lang="fi-FI" sz="1200" dirty="0"/>
          </a:p>
        </p:txBody>
      </p:sp>
      <p:sp>
        <p:nvSpPr>
          <p:cNvPr id="8"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72</a:t>
            </a:fld>
            <a:endParaRPr lang="fi-FI"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noFill/>
        </p:spPr>
        <p:txBody>
          <a:bodyPr>
            <a:normAutofit fontScale="90000"/>
          </a:bodyPr>
          <a:lstStyle/>
          <a:p>
            <a:r>
              <a:rPr lang="en-GB" sz="3100" b="1" dirty="0" err="1" smtClean="0"/>
              <a:t>Perusmalli</a:t>
            </a:r>
            <a:r>
              <a:rPr lang="en-GB" sz="3100" b="1" dirty="0" smtClean="0"/>
              <a:t>: </a:t>
            </a:r>
            <a:r>
              <a:rPr lang="en-GB" sz="3100" b="1" dirty="0" err="1" smtClean="0"/>
              <a:t>lahon</a:t>
            </a:r>
            <a:r>
              <a:rPr lang="en-GB" sz="3100" b="1" dirty="0" smtClean="0"/>
              <a:t> </a:t>
            </a:r>
            <a:r>
              <a:rPr lang="en-GB" sz="3100" b="1" dirty="0" err="1" smtClean="0"/>
              <a:t>kehittymisen</a:t>
            </a:r>
            <a:r>
              <a:rPr lang="en-GB" sz="3100" b="1" dirty="0" smtClean="0"/>
              <a:t> </a:t>
            </a:r>
            <a:r>
              <a:rPr lang="en-GB" sz="3100" b="1" dirty="0" err="1" smtClean="0"/>
              <a:t>kosteus</a:t>
            </a:r>
            <a:r>
              <a:rPr lang="en-GB" sz="3100" b="1" dirty="0" smtClean="0"/>
              <a:t> </a:t>
            </a:r>
            <a:r>
              <a:rPr lang="en-GB" sz="3100" b="1" dirty="0" err="1" smtClean="0"/>
              <a:t>ja</a:t>
            </a:r>
            <a:r>
              <a:rPr lang="en-GB" sz="3100" b="1" dirty="0" smtClean="0"/>
              <a:t> </a:t>
            </a:r>
            <a:r>
              <a:rPr lang="en-GB" sz="3100" b="1" dirty="0" err="1" smtClean="0"/>
              <a:t>lämpöolot</a:t>
            </a:r>
            <a:r>
              <a:rPr lang="en-GB" sz="3100" b="1" dirty="0" smtClean="0"/>
              <a:t> </a:t>
            </a:r>
            <a:r>
              <a:rPr lang="en-GB" sz="3100" b="1" dirty="0" err="1" smtClean="0"/>
              <a:t>sekä</a:t>
            </a:r>
            <a:r>
              <a:rPr lang="en-GB" sz="3100" b="1" dirty="0" smtClean="0"/>
              <a:t> </a:t>
            </a:r>
            <a:r>
              <a:rPr lang="en-GB" sz="3100" b="1" dirty="0" err="1" smtClean="0"/>
              <a:t>niiden</a:t>
            </a:r>
            <a:r>
              <a:rPr lang="en-GB" sz="3100" b="1" dirty="0" smtClean="0"/>
              <a:t> </a:t>
            </a:r>
            <a:r>
              <a:rPr lang="en-GB" sz="3100" b="1" dirty="0" err="1" smtClean="0"/>
              <a:t>vaikutusaika</a:t>
            </a:r>
            <a:r>
              <a:rPr lang="en-GB" sz="2800" dirty="0" smtClean="0"/>
              <a:t> </a:t>
            </a:r>
            <a:r>
              <a:rPr lang="en-GB" sz="1600" b="1" dirty="0" smtClean="0"/>
              <a:t>(</a:t>
            </a:r>
            <a:r>
              <a:rPr lang="en-GB" sz="1600" b="1" dirty="0" err="1" smtClean="0"/>
              <a:t>Viitanen</a:t>
            </a:r>
            <a:r>
              <a:rPr lang="en-GB" sz="1600" b="1" dirty="0" smtClean="0"/>
              <a:t> </a:t>
            </a:r>
            <a:r>
              <a:rPr lang="en-GB" sz="1600" b="1" dirty="0"/>
              <a:t>1996)</a:t>
            </a:r>
            <a:endParaRPr lang="fi-FI" sz="1600" b="1" dirty="0"/>
          </a:p>
        </p:txBody>
      </p:sp>
      <p:sp>
        <p:nvSpPr>
          <p:cNvPr id="2" name="Sisällön paikkamerkki 1"/>
          <p:cNvSpPr>
            <a:spLocks noGrp="1"/>
          </p:cNvSpPr>
          <p:nvPr>
            <p:ph sz="half" idx="1"/>
          </p:nvPr>
        </p:nvSpPr>
        <p:spPr/>
        <p:txBody>
          <a:bodyPr>
            <a:normAutofit fontScale="85000" lnSpcReduction="20000"/>
          </a:bodyPr>
          <a:lstStyle/>
          <a:p>
            <a:r>
              <a:rPr lang="en-GB" dirty="0" err="1"/>
              <a:t>Laho</a:t>
            </a:r>
            <a:r>
              <a:rPr lang="en-GB" dirty="0"/>
              <a:t> </a:t>
            </a:r>
            <a:r>
              <a:rPr lang="en-GB" dirty="0" err="1"/>
              <a:t>kehittyy</a:t>
            </a:r>
            <a:r>
              <a:rPr lang="en-GB" dirty="0"/>
              <a:t> </a:t>
            </a:r>
            <a:r>
              <a:rPr lang="en-GB" dirty="0" err="1"/>
              <a:t>männyn</a:t>
            </a:r>
            <a:r>
              <a:rPr lang="en-GB" dirty="0"/>
              <a:t> </a:t>
            </a:r>
            <a:r>
              <a:rPr lang="en-GB" dirty="0" err="1"/>
              <a:t>pintapuuhun</a:t>
            </a:r>
            <a:r>
              <a:rPr lang="en-GB" dirty="0"/>
              <a:t>, kun </a:t>
            </a:r>
            <a:r>
              <a:rPr lang="en-GB" dirty="0" err="1" smtClean="0"/>
              <a:t>mikroilmaston</a:t>
            </a:r>
            <a:r>
              <a:rPr lang="en-GB" dirty="0" smtClean="0"/>
              <a:t> </a:t>
            </a:r>
            <a:br>
              <a:rPr lang="en-GB" dirty="0" smtClean="0"/>
            </a:br>
            <a:r>
              <a:rPr lang="en-GB" dirty="0" err="1" smtClean="0"/>
              <a:t>kosteus</a:t>
            </a:r>
            <a:r>
              <a:rPr lang="en-GB" dirty="0" smtClean="0"/>
              <a:t> &gt; </a:t>
            </a:r>
            <a:r>
              <a:rPr lang="en-GB" dirty="0"/>
              <a:t>RH 94 – 99 % (*)</a:t>
            </a:r>
            <a:br>
              <a:rPr lang="en-GB" dirty="0"/>
            </a:br>
            <a:r>
              <a:rPr lang="en-GB" dirty="0" err="1"/>
              <a:t>veden</a:t>
            </a:r>
            <a:r>
              <a:rPr lang="en-GB" dirty="0"/>
              <a:t> </a:t>
            </a:r>
            <a:r>
              <a:rPr lang="en-GB" dirty="0" err="1"/>
              <a:t>aktiivisuus</a:t>
            </a:r>
            <a:r>
              <a:rPr lang="en-GB" dirty="0"/>
              <a:t> &gt; 0.94 – 0.99 </a:t>
            </a:r>
            <a:r>
              <a:rPr lang="en-GB" dirty="0" smtClean="0"/>
              <a:t>tai </a:t>
            </a:r>
            <a:r>
              <a:rPr lang="en-GB" dirty="0" err="1" smtClean="0"/>
              <a:t>puun</a:t>
            </a:r>
            <a:r>
              <a:rPr lang="en-GB" dirty="0" smtClean="0"/>
              <a:t> </a:t>
            </a:r>
            <a:r>
              <a:rPr lang="en-GB" dirty="0" err="1"/>
              <a:t>kosteus</a:t>
            </a:r>
            <a:r>
              <a:rPr lang="en-GB" dirty="0"/>
              <a:t>  (u) &gt; 25 - 30 %</a:t>
            </a:r>
          </a:p>
          <a:p>
            <a:endParaRPr lang="fi-FI" dirty="0"/>
          </a:p>
          <a:p>
            <a:r>
              <a:rPr lang="fi-FI" dirty="0"/>
              <a:t>Lahon etenemiseen tarvitaan selvästi korkeammat kosteusolot  u &gt; 30 - 40 % </a:t>
            </a:r>
          </a:p>
          <a:p>
            <a:endParaRPr lang="en-GB" dirty="0"/>
          </a:p>
          <a:p>
            <a:r>
              <a:rPr lang="en-GB" dirty="0" err="1"/>
              <a:t>Nämä</a:t>
            </a:r>
            <a:r>
              <a:rPr lang="en-GB" dirty="0"/>
              <a:t> raja-</a:t>
            </a:r>
            <a:r>
              <a:rPr lang="en-GB" dirty="0" err="1"/>
              <a:t>arvot</a:t>
            </a:r>
            <a:r>
              <a:rPr lang="en-GB" dirty="0"/>
              <a:t> </a:t>
            </a:r>
            <a:r>
              <a:rPr lang="en-GB" dirty="0" err="1"/>
              <a:t>koskevat</a:t>
            </a:r>
            <a:r>
              <a:rPr lang="en-GB" dirty="0"/>
              <a:t> vain </a:t>
            </a:r>
            <a:r>
              <a:rPr lang="en-GB" dirty="0" err="1"/>
              <a:t>käsittelemätöntä</a:t>
            </a:r>
            <a:r>
              <a:rPr lang="en-GB" dirty="0"/>
              <a:t> </a:t>
            </a:r>
            <a:r>
              <a:rPr lang="en-GB" dirty="0" err="1"/>
              <a:t>männyn</a:t>
            </a:r>
            <a:r>
              <a:rPr lang="en-GB" dirty="0"/>
              <a:t> ja </a:t>
            </a:r>
            <a:r>
              <a:rPr lang="en-GB" dirty="0" err="1"/>
              <a:t>kuusen</a:t>
            </a:r>
            <a:r>
              <a:rPr lang="en-GB" dirty="0"/>
              <a:t> </a:t>
            </a:r>
            <a:r>
              <a:rPr lang="en-GB" dirty="0" err="1"/>
              <a:t>pintapuuta</a:t>
            </a:r>
            <a:r>
              <a:rPr lang="en-GB" dirty="0"/>
              <a:t>. </a:t>
            </a:r>
          </a:p>
          <a:p>
            <a:endParaRPr lang="en-GB" dirty="0"/>
          </a:p>
          <a:p>
            <a:r>
              <a:rPr lang="en-GB" dirty="0" err="1"/>
              <a:t>Muille</a:t>
            </a:r>
            <a:r>
              <a:rPr lang="en-GB" dirty="0"/>
              <a:t> </a:t>
            </a:r>
            <a:r>
              <a:rPr lang="en-GB" dirty="0" err="1"/>
              <a:t>puutuotteille</a:t>
            </a:r>
            <a:r>
              <a:rPr lang="en-GB" dirty="0"/>
              <a:t> raja-</a:t>
            </a:r>
            <a:r>
              <a:rPr lang="en-GB" dirty="0" err="1"/>
              <a:t>arvot</a:t>
            </a:r>
            <a:r>
              <a:rPr lang="en-GB" dirty="0"/>
              <a:t> </a:t>
            </a:r>
            <a:r>
              <a:rPr lang="en-GB" dirty="0" err="1"/>
              <a:t>voivat</a:t>
            </a:r>
            <a:r>
              <a:rPr lang="en-GB" dirty="0"/>
              <a:t> </a:t>
            </a:r>
            <a:r>
              <a:rPr lang="en-GB" dirty="0" err="1"/>
              <a:t>vaihdella</a:t>
            </a:r>
            <a:r>
              <a:rPr lang="en-GB" dirty="0"/>
              <a:t>. </a:t>
            </a:r>
            <a:endParaRPr lang="fi-FI" dirty="0"/>
          </a:p>
          <a:p>
            <a:pPr>
              <a:buNone/>
            </a:pPr>
            <a:r>
              <a:rPr lang="fi-FI" dirty="0"/>
              <a:t>	</a:t>
            </a:r>
            <a:endParaRPr lang="fi-FI" sz="1600" dirty="0"/>
          </a:p>
          <a:p>
            <a:endParaRPr lang="fi-FI" dirty="0"/>
          </a:p>
        </p:txBody>
      </p:sp>
      <p:sp>
        <p:nvSpPr>
          <p:cNvPr id="7" name="Slide Number Placeholder 6"/>
          <p:cNvSpPr>
            <a:spLocks noGrp="1"/>
          </p:cNvSpPr>
          <p:nvPr>
            <p:ph type="sldNum" sz="quarter" idx="12"/>
          </p:nvPr>
        </p:nvSpPr>
        <p:spPr/>
        <p:txBody>
          <a:bodyPr/>
          <a:lstStyle/>
          <a:p>
            <a:fld id="{CC4B5847-1FA8-4EAB-8786-A0336426E059}" type="slidenum">
              <a:rPr lang="fi-FI" smtClean="0"/>
              <a:pPr/>
              <a:t>73</a:t>
            </a:fld>
            <a:endParaRPr lang="fi-FI"/>
          </a:p>
        </p:txBody>
      </p:sp>
      <p:pic>
        <p:nvPicPr>
          <p:cNvPr id="3143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412876"/>
            <a:ext cx="4327155" cy="29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3" name="Text Box 5"/>
          <p:cNvSpPr txBox="1">
            <a:spLocks noChangeArrowheads="1"/>
          </p:cNvSpPr>
          <p:nvPr/>
        </p:nvSpPr>
        <p:spPr bwMode="auto">
          <a:xfrm>
            <a:off x="4572000" y="4361480"/>
            <a:ext cx="4176464"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fi-FI" dirty="0" smtClean="0">
                <a:latin typeface="Arial" charset="0"/>
              </a:rPr>
              <a:t>Mikroilmaston </a:t>
            </a:r>
            <a:r>
              <a:rPr lang="fi-FI" dirty="0" err="1" smtClean="0">
                <a:latin typeface="Arial" charset="0"/>
              </a:rPr>
              <a:t>RH:n</a:t>
            </a:r>
            <a:r>
              <a:rPr lang="fi-FI" dirty="0" smtClean="0">
                <a:latin typeface="Arial" charset="0"/>
              </a:rPr>
              <a:t>, lämpötilan ja ajan merkitys lahon alkuvaiheen kehittymiseen männyn pintapuussa vakio-oloissa</a:t>
            </a:r>
            <a:endParaRPr lang="fi-FI" dirty="0">
              <a:latin typeface="Arial" charset="0"/>
            </a:endParaRPr>
          </a:p>
        </p:txBody>
      </p:sp>
    </p:spTree>
    <p:extLst>
      <p:ext uri="{BB962C8B-B14F-4D97-AF65-F5344CB8AC3E}">
        <p14:creationId xmlns:p14="http://schemas.microsoft.com/office/powerpoint/2010/main" val="387360240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552" y="260648"/>
            <a:ext cx="8208912" cy="936104"/>
          </a:xfrm>
        </p:spPr>
        <p:txBody>
          <a:bodyPr>
            <a:normAutofit/>
          </a:bodyPr>
          <a:lstStyle/>
          <a:p>
            <a:r>
              <a:rPr lang="en-GB" sz="3100" dirty="0" err="1" smtClean="0"/>
              <a:t>Lahon</a:t>
            </a:r>
            <a:r>
              <a:rPr lang="en-GB" sz="3100" dirty="0" smtClean="0"/>
              <a:t> </a:t>
            </a:r>
            <a:r>
              <a:rPr lang="en-GB" sz="3100" dirty="0" err="1" smtClean="0"/>
              <a:t>kehittymisen</a:t>
            </a:r>
            <a:r>
              <a:rPr lang="en-GB" sz="3100" dirty="0" smtClean="0"/>
              <a:t> </a:t>
            </a:r>
            <a:r>
              <a:rPr lang="en-GB" sz="3100" dirty="0" err="1" smtClean="0"/>
              <a:t>mallintaminen</a:t>
            </a:r>
            <a:r>
              <a:rPr lang="en-GB" sz="3100" dirty="0" smtClean="0"/>
              <a:t> </a:t>
            </a:r>
            <a:r>
              <a:rPr lang="en-GB" sz="3100" dirty="0" err="1" smtClean="0"/>
              <a:t>puussa</a:t>
            </a:r>
            <a:r>
              <a:rPr lang="en-GB" sz="3100" dirty="0" smtClean="0"/>
              <a:t> </a:t>
            </a:r>
            <a:r>
              <a:rPr lang="en-GB" sz="1800" dirty="0" smtClean="0"/>
              <a:t>(</a:t>
            </a:r>
            <a:r>
              <a:rPr lang="en-GB" sz="1800" dirty="0" err="1" smtClean="0"/>
              <a:t>Toratti</a:t>
            </a:r>
            <a:r>
              <a:rPr lang="en-GB" sz="1800" dirty="0" smtClean="0"/>
              <a:t> et al 2009) </a:t>
            </a:r>
          </a:p>
        </p:txBody>
      </p:sp>
      <p:sp>
        <p:nvSpPr>
          <p:cNvPr id="64515" name="Rectangle 3"/>
          <p:cNvSpPr>
            <a:spLocks noGrp="1" noChangeArrowheads="1"/>
          </p:cNvSpPr>
          <p:nvPr>
            <p:ph type="body" idx="1"/>
          </p:nvPr>
        </p:nvSpPr>
        <p:spPr>
          <a:xfrm>
            <a:off x="497056" y="1365189"/>
            <a:ext cx="8323094" cy="2016224"/>
          </a:xfrm>
        </p:spPr>
        <p:txBody>
          <a:bodyPr>
            <a:normAutofit/>
          </a:bodyPr>
          <a:lstStyle/>
          <a:p>
            <a:pPr>
              <a:lnSpc>
                <a:spcPct val="80000"/>
              </a:lnSpc>
              <a:buFont typeface="Wingdings" pitchFamily="2" charset="2"/>
              <a:buNone/>
            </a:pPr>
            <a:r>
              <a:rPr lang="en-GB" dirty="0" err="1" smtClean="0"/>
              <a:t>Lahon</a:t>
            </a:r>
            <a:r>
              <a:rPr lang="en-GB" dirty="0" smtClean="0"/>
              <a:t> </a:t>
            </a:r>
            <a:r>
              <a:rPr lang="en-GB" dirty="0" err="1" smtClean="0"/>
              <a:t>aktivoitumisprosessi</a:t>
            </a:r>
            <a:r>
              <a:rPr lang="en-GB" dirty="0" smtClean="0"/>
              <a:t>:</a:t>
            </a:r>
          </a:p>
          <a:p>
            <a:r>
              <a:rPr lang="en-GB" sz="1800" dirty="0" smtClean="0"/>
              <a:t>α </a:t>
            </a:r>
            <a:r>
              <a:rPr lang="en-GB" sz="1800" dirty="0" err="1" smtClean="0"/>
              <a:t>parametri</a:t>
            </a:r>
            <a:r>
              <a:rPr lang="en-GB" sz="1800" dirty="0" smtClean="0"/>
              <a:t>: </a:t>
            </a:r>
            <a:r>
              <a:rPr lang="en-GB" sz="1800" dirty="0" err="1" smtClean="0"/>
              <a:t>alussa</a:t>
            </a:r>
            <a:r>
              <a:rPr lang="en-GB" sz="1800" dirty="0" smtClean="0"/>
              <a:t> 0 </a:t>
            </a:r>
            <a:r>
              <a:rPr lang="en-GB" sz="1800" dirty="0" err="1" smtClean="0"/>
              <a:t>ja</a:t>
            </a:r>
            <a:r>
              <a:rPr lang="en-GB" sz="1800" dirty="0" smtClean="0"/>
              <a:t> se </a:t>
            </a:r>
            <a:r>
              <a:rPr lang="en-GB" sz="1800" dirty="0" err="1" smtClean="0"/>
              <a:t>voi</a:t>
            </a:r>
            <a:r>
              <a:rPr lang="en-GB" sz="1800" dirty="0" smtClean="0"/>
              <a:t> </a:t>
            </a:r>
            <a:r>
              <a:rPr lang="en-GB" sz="1800" dirty="0" err="1" smtClean="0"/>
              <a:t>kasvaa</a:t>
            </a:r>
            <a:r>
              <a:rPr lang="en-GB" sz="1800" dirty="0" smtClean="0"/>
              <a:t> </a:t>
            </a:r>
            <a:r>
              <a:rPr lang="en-GB" sz="1800" dirty="0" err="1" smtClean="0"/>
              <a:t>riippuen</a:t>
            </a:r>
            <a:r>
              <a:rPr lang="en-GB" sz="1800" dirty="0" smtClean="0"/>
              <a:t> </a:t>
            </a:r>
            <a:r>
              <a:rPr lang="en-GB" sz="1800" dirty="0" err="1" smtClean="0"/>
              <a:t>ympäröivistä</a:t>
            </a:r>
            <a:r>
              <a:rPr lang="en-GB" sz="1800" dirty="0" smtClean="0"/>
              <a:t> </a:t>
            </a:r>
            <a:r>
              <a:rPr lang="en-GB" sz="1800" dirty="0" err="1" smtClean="0"/>
              <a:t>oloista</a:t>
            </a:r>
            <a:r>
              <a:rPr lang="en-GB" sz="1800" dirty="0" smtClean="0"/>
              <a:t>  </a:t>
            </a:r>
            <a:r>
              <a:rPr lang="en-GB" sz="1800" dirty="0" err="1" smtClean="0"/>
              <a:t>arvoon</a:t>
            </a:r>
            <a:r>
              <a:rPr lang="en-GB" sz="1800" dirty="0" smtClean="0"/>
              <a:t> 1. </a:t>
            </a:r>
            <a:r>
              <a:rPr lang="en-GB" sz="1800" dirty="0" err="1" smtClean="0"/>
              <a:t>Tämä</a:t>
            </a:r>
            <a:r>
              <a:rPr lang="en-GB" sz="1800" dirty="0" smtClean="0"/>
              <a:t> </a:t>
            </a:r>
            <a:r>
              <a:rPr lang="en-GB" sz="1800" dirty="0" err="1" smtClean="0"/>
              <a:t>prosessi</a:t>
            </a:r>
            <a:r>
              <a:rPr lang="en-GB" sz="1800" dirty="0" smtClean="0"/>
              <a:t> </a:t>
            </a:r>
            <a:r>
              <a:rPr lang="en-GB" sz="1800" dirty="0" err="1" smtClean="0"/>
              <a:t>voi</a:t>
            </a:r>
            <a:r>
              <a:rPr lang="en-GB" sz="1800" dirty="0" smtClean="0"/>
              <a:t> </a:t>
            </a:r>
            <a:r>
              <a:rPr lang="en-GB" sz="1800" dirty="0" err="1" smtClean="0"/>
              <a:t>palautua</a:t>
            </a:r>
            <a:r>
              <a:rPr lang="en-GB" sz="1800" dirty="0" smtClean="0"/>
              <a:t>, </a:t>
            </a:r>
            <a:r>
              <a:rPr lang="en-GB" sz="1800" dirty="0" err="1" smtClean="0"/>
              <a:t>jos</a:t>
            </a:r>
            <a:r>
              <a:rPr lang="en-GB" sz="1800" dirty="0" smtClean="0"/>
              <a:t> </a:t>
            </a:r>
            <a:r>
              <a:rPr lang="en-GB" sz="1800" dirty="0" err="1" smtClean="0"/>
              <a:t>olosuhteet</a:t>
            </a:r>
            <a:r>
              <a:rPr lang="en-GB" sz="1800" dirty="0" smtClean="0"/>
              <a:t> </a:t>
            </a:r>
            <a:r>
              <a:rPr lang="en-GB" sz="1800" dirty="0" err="1" smtClean="0"/>
              <a:t>tulevat</a:t>
            </a:r>
            <a:r>
              <a:rPr lang="en-GB" sz="1800" dirty="0" smtClean="0"/>
              <a:t> </a:t>
            </a:r>
            <a:r>
              <a:rPr lang="en-GB" sz="1800" dirty="0" err="1" smtClean="0"/>
              <a:t>laholle</a:t>
            </a:r>
            <a:r>
              <a:rPr lang="en-GB" sz="1800" dirty="0" smtClean="0"/>
              <a:t> </a:t>
            </a:r>
            <a:r>
              <a:rPr lang="en-GB" sz="1800" dirty="0" err="1" smtClean="0"/>
              <a:t>epäedullisiksi</a:t>
            </a:r>
            <a:r>
              <a:rPr lang="en-GB" sz="1800" dirty="0" smtClean="0"/>
              <a:t>.</a:t>
            </a:r>
          </a:p>
          <a:p>
            <a:pPr>
              <a:lnSpc>
                <a:spcPct val="80000"/>
              </a:lnSpc>
            </a:pPr>
            <a:endParaRPr lang="en-GB" sz="1800" dirty="0" smtClean="0"/>
          </a:p>
          <a:p>
            <a:r>
              <a:rPr lang="en-GB" sz="1800" dirty="0" err="1" smtClean="0"/>
              <a:t>Tässä</a:t>
            </a:r>
            <a:r>
              <a:rPr lang="en-GB" sz="1800" dirty="0" smtClean="0"/>
              <a:t> </a:t>
            </a:r>
            <a:r>
              <a:rPr lang="en-GB" sz="1800" dirty="0" err="1" smtClean="0"/>
              <a:t>lahomallissa</a:t>
            </a:r>
            <a:r>
              <a:rPr lang="en-GB" sz="1800" dirty="0" smtClean="0"/>
              <a:t> </a:t>
            </a:r>
            <a:r>
              <a:rPr lang="en-GB" sz="1800" dirty="0" err="1" smtClean="0"/>
              <a:t>lahon</a:t>
            </a:r>
            <a:r>
              <a:rPr lang="en-GB" sz="1800" dirty="0" smtClean="0"/>
              <a:t> </a:t>
            </a:r>
            <a:r>
              <a:rPr lang="en-GB" sz="1800" dirty="0" err="1" smtClean="0"/>
              <a:t>kehittyminen</a:t>
            </a:r>
            <a:r>
              <a:rPr lang="en-GB" sz="1800" dirty="0" smtClean="0"/>
              <a:t> on </a:t>
            </a:r>
            <a:r>
              <a:rPr lang="en-GB" sz="1800" dirty="0" err="1" smtClean="0"/>
              <a:t>mahdollista</a:t>
            </a:r>
            <a:r>
              <a:rPr lang="en-GB" sz="1800" dirty="0" smtClean="0"/>
              <a:t> vain, kun </a:t>
            </a:r>
            <a:r>
              <a:rPr lang="en-GB" sz="1800" dirty="0" err="1" smtClean="0"/>
              <a:t>lämpötila</a:t>
            </a:r>
            <a:r>
              <a:rPr lang="en-GB" sz="1800" dirty="0" smtClean="0"/>
              <a:t> on 0..30 </a:t>
            </a:r>
            <a:r>
              <a:rPr lang="en-GB" sz="1800" dirty="0" smtClean="0">
                <a:cs typeface="Arial" charset="0"/>
              </a:rPr>
              <a:t>˚</a:t>
            </a:r>
            <a:r>
              <a:rPr lang="en-GB" sz="1800" dirty="0" smtClean="0"/>
              <a:t>C </a:t>
            </a:r>
            <a:r>
              <a:rPr lang="en-GB" sz="1800" dirty="0" err="1" smtClean="0"/>
              <a:t>ja</a:t>
            </a:r>
            <a:r>
              <a:rPr lang="en-GB" sz="1800" dirty="0" smtClean="0"/>
              <a:t> </a:t>
            </a:r>
            <a:r>
              <a:rPr lang="en-GB" sz="1800" dirty="0" err="1" smtClean="0"/>
              <a:t>mikroilmaston</a:t>
            </a:r>
            <a:r>
              <a:rPr lang="en-GB" sz="1800" dirty="0" smtClean="0"/>
              <a:t> </a:t>
            </a:r>
            <a:r>
              <a:rPr lang="en-GB" sz="1800" dirty="0" err="1" smtClean="0"/>
              <a:t>suhteellinen</a:t>
            </a:r>
            <a:r>
              <a:rPr lang="en-GB" sz="1800" dirty="0" smtClean="0"/>
              <a:t> </a:t>
            </a:r>
            <a:r>
              <a:rPr lang="en-GB" sz="1800" dirty="0" err="1" smtClean="0"/>
              <a:t>kosteus</a:t>
            </a:r>
            <a:r>
              <a:rPr lang="en-GB" sz="1800" dirty="0" smtClean="0"/>
              <a:t> </a:t>
            </a:r>
            <a:r>
              <a:rPr lang="en-GB" sz="1800" dirty="0" err="1" smtClean="0"/>
              <a:t>vähintäin</a:t>
            </a:r>
            <a:r>
              <a:rPr lang="en-GB" sz="1800" dirty="0" smtClean="0"/>
              <a:t> 95%.  </a:t>
            </a:r>
          </a:p>
        </p:txBody>
      </p:sp>
      <p:sp>
        <p:nvSpPr>
          <p:cNvPr id="64517"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p>
        </p:txBody>
      </p:sp>
      <p:graphicFrame>
        <p:nvGraphicFramePr>
          <p:cNvPr id="64516" name="Object 4"/>
          <p:cNvGraphicFramePr>
            <a:graphicFrameLocks noChangeAspect="1"/>
          </p:cNvGraphicFramePr>
          <p:nvPr>
            <p:extLst>
              <p:ext uri="{D42A27DB-BD31-4B8C-83A1-F6EECF244321}">
                <p14:modId xmlns:p14="http://schemas.microsoft.com/office/powerpoint/2010/main" val="3585594381"/>
              </p:ext>
            </p:extLst>
          </p:nvPr>
        </p:nvGraphicFramePr>
        <p:xfrm>
          <a:off x="967100" y="3405638"/>
          <a:ext cx="5477108" cy="2578455"/>
        </p:xfrm>
        <a:graphic>
          <a:graphicData uri="http://schemas.openxmlformats.org/presentationml/2006/ole">
            <mc:AlternateContent xmlns:mc="http://schemas.openxmlformats.org/markup-compatibility/2006">
              <mc:Choice xmlns:v="urn:schemas-microsoft-com:vml" Requires="v">
                <p:oleObj spid="_x0000_s151585" name="Equation" r:id="rId3" imgW="4660900" imgH="2260600" progId="Equation.3">
                  <p:embed/>
                </p:oleObj>
              </mc:Choice>
              <mc:Fallback>
                <p:oleObj name="Equation" r:id="rId3" imgW="4660900" imgH="22606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100" y="3405638"/>
                        <a:ext cx="5477108" cy="2578455"/>
                      </a:xfrm>
                      <a:prstGeom prst="rect">
                        <a:avLst/>
                      </a:prstGeom>
                      <a:noFill/>
                      <a:extLst/>
                    </p:spPr>
                  </p:pic>
                </p:oleObj>
              </mc:Fallback>
            </mc:AlternateContent>
          </a:graphicData>
        </a:graphic>
      </p:graphicFrame>
      <p:sp>
        <p:nvSpPr>
          <p:cNvPr id="64518" name="Rectangle 6"/>
          <p:cNvSpPr>
            <a:spLocks noChangeArrowheads="1"/>
          </p:cNvSpPr>
          <p:nvPr/>
        </p:nvSpPr>
        <p:spPr bwMode="auto">
          <a:xfrm>
            <a:off x="828303" y="5373216"/>
            <a:ext cx="4171245" cy="72008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74</a:t>
            </a:fld>
            <a:endParaRPr lang="fi-FI" dirty="0"/>
          </a:p>
        </p:txBody>
      </p:sp>
    </p:spTree>
    <p:extLst>
      <p:ext uri="{BB962C8B-B14F-4D97-AF65-F5344CB8AC3E}">
        <p14:creationId xmlns:p14="http://schemas.microsoft.com/office/powerpoint/2010/main" val="3052547681"/>
      </p:ext>
    </p:extLst>
  </p:cSld>
  <p:clrMapOvr>
    <a:masterClrMapping/>
  </p:clrMapOvr>
  <p:transition spd="med">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GB" sz="2800" dirty="0" err="1"/>
              <a:t>Lahon</a:t>
            </a:r>
            <a:r>
              <a:rPr lang="en-GB" sz="2800" dirty="0"/>
              <a:t> </a:t>
            </a:r>
            <a:r>
              <a:rPr lang="en-GB" sz="2800" dirty="0" err="1"/>
              <a:t>kehittymisen</a:t>
            </a:r>
            <a:r>
              <a:rPr lang="en-GB" sz="2800" dirty="0"/>
              <a:t> </a:t>
            </a:r>
            <a:r>
              <a:rPr lang="en-GB" sz="2800" dirty="0" err="1"/>
              <a:t>mallintaminen</a:t>
            </a:r>
            <a:r>
              <a:rPr lang="en-GB" sz="2800" dirty="0"/>
              <a:t> </a:t>
            </a:r>
            <a:r>
              <a:rPr lang="en-GB" sz="2800" dirty="0" err="1"/>
              <a:t>puussa</a:t>
            </a:r>
            <a:r>
              <a:rPr lang="en-GB" sz="2800" dirty="0"/>
              <a:t> </a:t>
            </a:r>
            <a:r>
              <a:rPr lang="en-GB" sz="1600" dirty="0"/>
              <a:t>(</a:t>
            </a:r>
            <a:r>
              <a:rPr lang="en-GB" sz="1600" dirty="0" err="1"/>
              <a:t>Toratti</a:t>
            </a:r>
            <a:r>
              <a:rPr lang="en-GB" sz="1600" dirty="0"/>
              <a:t> et al 2009) </a:t>
            </a:r>
            <a:endParaRPr lang="en-GB" sz="1800" dirty="0" smtClean="0"/>
          </a:p>
        </p:txBody>
      </p:sp>
      <p:sp>
        <p:nvSpPr>
          <p:cNvPr id="65539" name="Rectangle 3"/>
          <p:cNvSpPr>
            <a:spLocks noGrp="1" noChangeArrowheads="1"/>
          </p:cNvSpPr>
          <p:nvPr>
            <p:ph idx="1"/>
          </p:nvPr>
        </p:nvSpPr>
        <p:spPr/>
        <p:txBody>
          <a:bodyPr/>
          <a:lstStyle/>
          <a:p>
            <a:pPr>
              <a:buFont typeface="Wingdings" pitchFamily="2" charset="2"/>
              <a:buNone/>
            </a:pPr>
            <a:r>
              <a:rPr lang="en-GB" dirty="0" err="1" smtClean="0"/>
              <a:t>Painohäviö</a:t>
            </a:r>
            <a:r>
              <a:rPr lang="en-GB" dirty="0" smtClean="0"/>
              <a:t> (mass loss) </a:t>
            </a:r>
            <a:r>
              <a:rPr lang="en-GB" dirty="0" err="1" smtClean="0"/>
              <a:t>tapahtuu</a:t>
            </a:r>
            <a:r>
              <a:rPr lang="en-GB" dirty="0" smtClean="0"/>
              <a:t>:</a:t>
            </a:r>
          </a:p>
          <a:p>
            <a:r>
              <a:rPr lang="en-GB" sz="1800" dirty="0" smtClean="0"/>
              <a:t>Kun </a:t>
            </a:r>
            <a:r>
              <a:rPr lang="en-GB" sz="1800" dirty="0" err="1" smtClean="0"/>
              <a:t>lahon</a:t>
            </a:r>
            <a:r>
              <a:rPr lang="en-GB" sz="1800" dirty="0" smtClean="0"/>
              <a:t> </a:t>
            </a:r>
            <a:r>
              <a:rPr lang="en-GB" sz="1800" dirty="0" err="1" smtClean="0"/>
              <a:t>aktivointi</a:t>
            </a:r>
            <a:r>
              <a:rPr lang="en-GB" sz="1800" dirty="0" smtClean="0"/>
              <a:t> on </a:t>
            </a:r>
            <a:r>
              <a:rPr lang="en-GB" sz="1800" dirty="0" err="1" smtClean="0"/>
              <a:t>tapahtunut</a:t>
            </a:r>
            <a:r>
              <a:rPr lang="en-GB" sz="1800" dirty="0" smtClean="0"/>
              <a:t> </a:t>
            </a:r>
            <a:r>
              <a:rPr lang="en-GB" sz="1800" dirty="0" err="1" smtClean="0"/>
              <a:t>eli</a:t>
            </a:r>
            <a:r>
              <a:rPr lang="en-GB" sz="1800" dirty="0" smtClean="0"/>
              <a:t> α=1, </a:t>
            </a:r>
            <a:r>
              <a:rPr lang="en-GB" sz="1800" dirty="0" err="1" smtClean="0"/>
              <a:t>muuten</a:t>
            </a:r>
            <a:r>
              <a:rPr lang="en-GB" sz="1800" dirty="0" smtClean="0"/>
              <a:t> </a:t>
            </a:r>
            <a:r>
              <a:rPr lang="en-GB" sz="1800" dirty="0" err="1" smtClean="0"/>
              <a:t>laho</a:t>
            </a:r>
            <a:r>
              <a:rPr lang="en-GB" sz="1800" dirty="0" smtClean="0"/>
              <a:t> </a:t>
            </a:r>
            <a:r>
              <a:rPr lang="en-GB" sz="1800" dirty="0" err="1" smtClean="0"/>
              <a:t>ei</a:t>
            </a:r>
            <a:r>
              <a:rPr lang="en-GB" sz="1800" dirty="0" smtClean="0"/>
              <a:t> </a:t>
            </a:r>
            <a:r>
              <a:rPr lang="en-GB" sz="1800" dirty="0" err="1" smtClean="0"/>
              <a:t>pääse</a:t>
            </a:r>
            <a:r>
              <a:rPr lang="en-GB" sz="1800" dirty="0" smtClean="0"/>
              <a:t> </a:t>
            </a:r>
            <a:r>
              <a:rPr lang="en-GB" sz="1800" dirty="0" err="1" smtClean="0"/>
              <a:t>kehittymään</a:t>
            </a:r>
            <a:r>
              <a:rPr lang="en-GB" sz="1800" dirty="0" smtClean="0"/>
              <a:t>. </a:t>
            </a:r>
          </a:p>
          <a:p>
            <a:r>
              <a:rPr lang="en-GB" sz="1800" dirty="0" smtClean="0"/>
              <a:t>Kun </a:t>
            </a:r>
            <a:r>
              <a:rPr lang="en-GB" sz="1800" dirty="0" err="1" smtClean="0"/>
              <a:t>laho</a:t>
            </a:r>
            <a:r>
              <a:rPr lang="en-GB" sz="1800" dirty="0" smtClean="0"/>
              <a:t> (</a:t>
            </a:r>
            <a:r>
              <a:rPr lang="en-GB" sz="1800" dirty="0" err="1" smtClean="0"/>
              <a:t>painohäviö</a:t>
            </a:r>
            <a:r>
              <a:rPr lang="en-GB" sz="1800" dirty="0" smtClean="0"/>
              <a:t>) on </a:t>
            </a:r>
            <a:r>
              <a:rPr lang="en-GB" sz="1800" dirty="0" err="1" smtClean="0"/>
              <a:t>tapahtunut</a:t>
            </a:r>
            <a:r>
              <a:rPr lang="en-GB" sz="1800" dirty="0" smtClean="0"/>
              <a:t>, </a:t>
            </a:r>
            <a:r>
              <a:rPr lang="en-GB" sz="1800" dirty="0" err="1" smtClean="0"/>
              <a:t>puu</a:t>
            </a:r>
            <a:r>
              <a:rPr lang="en-GB" sz="1800" dirty="0" smtClean="0"/>
              <a:t> </a:t>
            </a:r>
            <a:r>
              <a:rPr lang="en-GB" sz="1800" dirty="0" err="1" smtClean="0"/>
              <a:t>ei</a:t>
            </a:r>
            <a:r>
              <a:rPr lang="en-GB" sz="1800" dirty="0" smtClean="0"/>
              <a:t> </a:t>
            </a:r>
            <a:r>
              <a:rPr lang="en-GB" sz="1800" dirty="0" err="1" smtClean="0"/>
              <a:t>enää</a:t>
            </a:r>
            <a:r>
              <a:rPr lang="en-GB" sz="1800" dirty="0" smtClean="0"/>
              <a:t> ole </a:t>
            </a:r>
            <a:r>
              <a:rPr lang="en-GB" sz="1800" dirty="0" err="1" smtClean="0"/>
              <a:t>palautettavissa</a:t>
            </a:r>
            <a:r>
              <a:rPr lang="en-GB" sz="1800" dirty="0" smtClean="0"/>
              <a:t> </a:t>
            </a:r>
            <a:r>
              <a:rPr lang="en-GB" sz="1800" dirty="0" err="1" smtClean="0"/>
              <a:t>terveeksi</a:t>
            </a:r>
            <a:r>
              <a:rPr lang="en-GB" sz="1800" dirty="0" smtClean="0"/>
              <a:t>.</a:t>
            </a:r>
          </a:p>
        </p:txBody>
      </p:sp>
      <p:sp>
        <p:nvSpPr>
          <p:cNvPr id="7" name="Slide Number Placeholder 5"/>
          <p:cNvSpPr>
            <a:spLocks noGrp="1"/>
          </p:cNvSpPr>
          <p:nvPr>
            <p:ph type="sldNum" sz="quarter" idx="12"/>
          </p:nvPr>
        </p:nvSpPr>
        <p:spPr/>
        <p:txBody>
          <a:bodyPr/>
          <a:lstStyle/>
          <a:p>
            <a:fld id="{CC4B5847-1FA8-4EAB-8786-A0336426E059}" type="slidenum">
              <a:rPr lang="fi-FI" smtClean="0"/>
              <a:pPr/>
              <a:t>75</a:t>
            </a:fld>
            <a:endParaRPr lang="fi-FI" dirty="0"/>
          </a:p>
        </p:txBody>
      </p:sp>
      <p:sp>
        <p:nvSpPr>
          <p:cNvPr id="65540"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p>
        </p:txBody>
      </p:sp>
      <p:sp>
        <p:nvSpPr>
          <p:cNvPr id="65543" name="Rectangle 7"/>
          <p:cNvSpPr>
            <a:spLocks noChangeArrowheads="1"/>
          </p:cNvSpPr>
          <p:nvPr/>
        </p:nvSpPr>
        <p:spPr bwMode="auto">
          <a:xfrm>
            <a:off x="0" y="2839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p>
        </p:txBody>
      </p:sp>
      <p:graphicFrame>
        <p:nvGraphicFramePr>
          <p:cNvPr id="65542" name="Object 6"/>
          <p:cNvGraphicFramePr>
            <a:graphicFrameLocks noChangeAspect="1"/>
          </p:cNvGraphicFramePr>
          <p:nvPr>
            <p:extLst>
              <p:ext uri="{D42A27DB-BD31-4B8C-83A1-F6EECF244321}">
                <p14:modId xmlns:p14="http://schemas.microsoft.com/office/powerpoint/2010/main" val="1432884720"/>
              </p:ext>
            </p:extLst>
          </p:nvPr>
        </p:nvGraphicFramePr>
        <p:xfrm>
          <a:off x="937156" y="3645024"/>
          <a:ext cx="6893169" cy="1828800"/>
        </p:xfrm>
        <a:graphic>
          <a:graphicData uri="http://schemas.openxmlformats.org/presentationml/2006/ole">
            <mc:AlternateContent xmlns:mc="http://schemas.openxmlformats.org/markup-compatibility/2006">
              <mc:Choice xmlns:v="urn:schemas-microsoft-com:vml" Requires="v">
                <p:oleObj spid="_x0000_s152609" name="Equation" r:id="rId3" imgW="5168900" imgH="1270000" progId="Equation.3">
                  <p:embed/>
                </p:oleObj>
              </mc:Choice>
              <mc:Fallback>
                <p:oleObj name="Equation" r:id="rId3" imgW="5168900" imgH="12700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56" y="3645024"/>
                        <a:ext cx="6893169"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795794"/>
      </p:ext>
    </p:extLst>
  </p:cSld>
  <p:clrMapOvr>
    <a:masterClrMapping/>
  </p:clrMapOvr>
  <p:transition spd="med">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89865" y="4556736"/>
            <a:ext cx="4811506" cy="1155576"/>
          </a:xfrm>
        </p:spPr>
        <p:txBody>
          <a:bodyPr>
            <a:normAutofit/>
          </a:bodyPr>
          <a:lstStyle/>
          <a:p>
            <a:r>
              <a:rPr lang="en-GB" sz="1400" dirty="0" err="1" smtClean="0"/>
              <a:t>Helsingissä</a:t>
            </a:r>
            <a:r>
              <a:rPr lang="en-GB" sz="1400" dirty="0" smtClean="0"/>
              <a:t> </a:t>
            </a:r>
            <a:r>
              <a:rPr lang="en-GB" sz="1400" dirty="0" err="1" smtClean="0"/>
              <a:t>mitatut</a:t>
            </a:r>
            <a:r>
              <a:rPr lang="en-GB" sz="1400" dirty="0" smtClean="0"/>
              <a:t> </a:t>
            </a:r>
            <a:r>
              <a:rPr lang="en-GB" sz="1400" dirty="0" err="1" smtClean="0"/>
              <a:t>kosteus</a:t>
            </a:r>
            <a:r>
              <a:rPr lang="en-GB" sz="1400" dirty="0" smtClean="0"/>
              <a:t>- ja </a:t>
            </a:r>
            <a:r>
              <a:rPr lang="en-GB" sz="1400" dirty="0" err="1" smtClean="0"/>
              <a:t>lämpötila-arvot</a:t>
            </a:r>
            <a:r>
              <a:rPr lang="en-GB" sz="1400" dirty="0" smtClean="0"/>
              <a:t>  </a:t>
            </a:r>
            <a:r>
              <a:rPr lang="en-GB" sz="1400" dirty="0" err="1" smtClean="0"/>
              <a:t>vuoden</a:t>
            </a:r>
            <a:r>
              <a:rPr lang="en-GB" sz="1400" dirty="0" smtClean="0"/>
              <a:t> </a:t>
            </a:r>
            <a:r>
              <a:rPr lang="en-GB" sz="1400" dirty="0" err="1" smtClean="0"/>
              <a:t>aikana</a:t>
            </a:r>
            <a:r>
              <a:rPr lang="en-GB" sz="1400" dirty="0" smtClean="0"/>
              <a:t> (</a:t>
            </a:r>
            <a:r>
              <a:rPr lang="en-GB" sz="1400" dirty="0" err="1" smtClean="0"/>
              <a:t>Toratti</a:t>
            </a:r>
            <a:r>
              <a:rPr lang="en-GB" sz="1400" dirty="0" smtClean="0"/>
              <a:t> et al 2009, Viitanen et al 2010). </a:t>
            </a:r>
          </a:p>
        </p:txBody>
      </p:sp>
      <p:pic>
        <p:nvPicPr>
          <p:cNvPr id="8089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9759" y="1750017"/>
            <a:ext cx="4923692" cy="3533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692" y="1484784"/>
            <a:ext cx="4220308"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Text Box 5"/>
          <p:cNvSpPr txBox="1">
            <a:spLocks noChangeArrowheads="1"/>
          </p:cNvSpPr>
          <p:nvPr/>
        </p:nvSpPr>
        <p:spPr bwMode="auto">
          <a:xfrm>
            <a:off x="4973451" y="4947982"/>
            <a:ext cx="41993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b="1" dirty="0" err="1" smtClean="0">
                <a:solidFill>
                  <a:schemeClr val="accent2"/>
                </a:solidFill>
              </a:rPr>
              <a:t>Laho</a:t>
            </a:r>
            <a:r>
              <a:rPr lang="en-GB" sz="1400" b="1" dirty="0" smtClean="0">
                <a:solidFill>
                  <a:schemeClr val="accent2"/>
                </a:solidFill>
              </a:rPr>
              <a:t> </a:t>
            </a:r>
            <a:r>
              <a:rPr lang="en-GB" sz="1400" b="1" dirty="0" err="1" smtClean="0">
                <a:solidFill>
                  <a:schemeClr val="accent2"/>
                </a:solidFill>
              </a:rPr>
              <a:t>ei</a:t>
            </a:r>
            <a:r>
              <a:rPr lang="en-GB" sz="1400" b="1" dirty="0" smtClean="0">
                <a:solidFill>
                  <a:schemeClr val="accent2"/>
                </a:solidFill>
              </a:rPr>
              <a:t> </a:t>
            </a:r>
            <a:r>
              <a:rPr lang="en-GB" sz="1400" b="1" dirty="0" err="1" smtClean="0">
                <a:solidFill>
                  <a:schemeClr val="accent2"/>
                </a:solidFill>
              </a:rPr>
              <a:t>kehity</a:t>
            </a:r>
            <a:r>
              <a:rPr lang="en-GB" sz="1400" b="1" dirty="0" smtClean="0">
                <a:solidFill>
                  <a:schemeClr val="accent2"/>
                </a:solidFill>
              </a:rPr>
              <a:t> </a:t>
            </a:r>
            <a:r>
              <a:rPr lang="en-GB" sz="1400" b="1" dirty="0" err="1" smtClean="0">
                <a:solidFill>
                  <a:schemeClr val="accent2"/>
                </a:solidFill>
              </a:rPr>
              <a:t>ensimmäisten</a:t>
            </a:r>
            <a:r>
              <a:rPr lang="en-GB" sz="1400" b="1" dirty="0" smtClean="0">
                <a:solidFill>
                  <a:schemeClr val="accent2"/>
                </a:solidFill>
              </a:rPr>
              <a:t> </a:t>
            </a:r>
            <a:r>
              <a:rPr lang="en-GB" sz="1400" b="1" dirty="0" err="1" smtClean="0">
                <a:solidFill>
                  <a:schemeClr val="accent2"/>
                </a:solidFill>
              </a:rPr>
              <a:t>vuosien</a:t>
            </a:r>
            <a:r>
              <a:rPr lang="en-GB" sz="1400" b="1" dirty="0" smtClean="0">
                <a:solidFill>
                  <a:schemeClr val="accent2"/>
                </a:solidFill>
              </a:rPr>
              <a:t> </a:t>
            </a:r>
            <a:r>
              <a:rPr lang="en-GB" sz="1400" b="1" dirty="0" err="1" smtClean="0">
                <a:solidFill>
                  <a:schemeClr val="accent2"/>
                </a:solidFill>
              </a:rPr>
              <a:t>aikana</a:t>
            </a:r>
            <a:r>
              <a:rPr lang="en-GB" sz="1400" b="1" dirty="0" smtClean="0">
                <a:solidFill>
                  <a:schemeClr val="accent2"/>
                </a:solidFill>
              </a:rPr>
              <a:t>. </a:t>
            </a:r>
            <a:r>
              <a:rPr lang="en-GB" sz="1400" b="1" dirty="0" err="1" smtClean="0">
                <a:solidFill>
                  <a:schemeClr val="accent2"/>
                </a:solidFill>
              </a:rPr>
              <a:t>Laho</a:t>
            </a:r>
            <a:r>
              <a:rPr lang="en-GB" sz="1400" b="1" dirty="0" smtClean="0">
                <a:solidFill>
                  <a:schemeClr val="accent2"/>
                </a:solidFill>
              </a:rPr>
              <a:t> </a:t>
            </a:r>
            <a:r>
              <a:rPr lang="en-GB" sz="1400" b="1" dirty="0" err="1" smtClean="0">
                <a:solidFill>
                  <a:schemeClr val="accent2"/>
                </a:solidFill>
              </a:rPr>
              <a:t>voi</a:t>
            </a:r>
            <a:r>
              <a:rPr lang="en-GB" sz="1400" b="1" dirty="0" smtClean="0">
                <a:solidFill>
                  <a:schemeClr val="accent2"/>
                </a:solidFill>
              </a:rPr>
              <a:t> </a:t>
            </a:r>
            <a:r>
              <a:rPr lang="en-GB" sz="1400" b="1" dirty="0" err="1" smtClean="0">
                <a:solidFill>
                  <a:schemeClr val="accent2"/>
                </a:solidFill>
              </a:rPr>
              <a:t>käynnistyä</a:t>
            </a:r>
            <a:r>
              <a:rPr lang="en-GB" sz="1400" b="1" dirty="0" smtClean="0">
                <a:solidFill>
                  <a:schemeClr val="accent2"/>
                </a:solidFill>
              </a:rPr>
              <a:t> </a:t>
            </a:r>
            <a:r>
              <a:rPr lang="en-GB" sz="1400" b="1" dirty="0" err="1" smtClean="0">
                <a:solidFill>
                  <a:schemeClr val="accent2"/>
                </a:solidFill>
              </a:rPr>
              <a:t>vasta</a:t>
            </a:r>
            <a:r>
              <a:rPr lang="en-GB" sz="1400" b="1" dirty="0" smtClean="0">
                <a:solidFill>
                  <a:schemeClr val="accent2"/>
                </a:solidFill>
              </a:rPr>
              <a:t> 4 </a:t>
            </a:r>
            <a:r>
              <a:rPr lang="en-GB" sz="1400" b="1" dirty="0" err="1" smtClean="0">
                <a:solidFill>
                  <a:schemeClr val="accent2"/>
                </a:solidFill>
              </a:rPr>
              <a:t>vuoden</a:t>
            </a:r>
            <a:r>
              <a:rPr lang="en-GB" sz="1400" b="1" dirty="0" smtClean="0">
                <a:solidFill>
                  <a:schemeClr val="accent2"/>
                </a:solidFill>
              </a:rPr>
              <a:t> </a:t>
            </a:r>
            <a:r>
              <a:rPr lang="en-GB" sz="1400" b="1" dirty="0" err="1" smtClean="0">
                <a:solidFill>
                  <a:schemeClr val="accent2"/>
                </a:solidFill>
              </a:rPr>
              <a:t>altistuksen</a:t>
            </a:r>
            <a:r>
              <a:rPr lang="en-GB" sz="1400" b="1" dirty="0" smtClean="0">
                <a:solidFill>
                  <a:schemeClr val="accent2"/>
                </a:solidFill>
              </a:rPr>
              <a:t> </a:t>
            </a:r>
            <a:r>
              <a:rPr lang="en-GB" sz="1400" b="1" dirty="0" err="1" smtClean="0">
                <a:solidFill>
                  <a:schemeClr val="accent2"/>
                </a:solidFill>
              </a:rPr>
              <a:t>jälkeen</a:t>
            </a:r>
            <a:r>
              <a:rPr lang="en-GB" sz="1400" b="1" dirty="0" smtClean="0">
                <a:solidFill>
                  <a:schemeClr val="accent2"/>
                </a:solidFill>
              </a:rPr>
              <a:t>.</a:t>
            </a:r>
            <a:endParaRPr lang="en-GB" sz="1400" b="1" dirty="0">
              <a:solidFill>
                <a:schemeClr val="accent2"/>
              </a:solidFill>
            </a:endParaRPr>
          </a:p>
        </p:txBody>
      </p:sp>
      <p:sp>
        <p:nvSpPr>
          <p:cNvPr id="80902" name="Text Box 6"/>
          <p:cNvSpPr txBox="1">
            <a:spLocks noChangeArrowheads="1"/>
          </p:cNvSpPr>
          <p:nvPr/>
        </p:nvSpPr>
        <p:spPr bwMode="auto">
          <a:xfrm>
            <a:off x="467544" y="404664"/>
            <a:ext cx="82057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i-FI" sz="2800" b="1" dirty="0" smtClean="0">
                <a:solidFill>
                  <a:schemeClr val="accent1"/>
                </a:solidFill>
              </a:rPr>
              <a:t>Lahomallin soveltaminen Helsingissä, sateelle alttiissa oloissa</a:t>
            </a:r>
            <a:endParaRPr lang="en-GB" sz="2800" b="1" dirty="0">
              <a:solidFill>
                <a:schemeClr val="accent1"/>
              </a:solidFill>
            </a:endParaRPr>
          </a:p>
        </p:txBody>
      </p:sp>
      <p:sp>
        <p:nvSpPr>
          <p:cNvPr id="7"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76</a:t>
            </a:fld>
            <a:endParaRPr lang="fi-FI" dirty="0"/>
          </a:p>
        </p:txBody>
      </p:sp>
    </p:spTree>
    <p:extLst>
      <p:ext uri="{BB962C8B-B14F-4D97-AF65-F5344CB8AC3E}">
        <p14:creationId xmlns:p14="http://schemas.microsoft.com/office/powerpoint/2010/main" val="389168758"/>
      </p:ext>
    </p:extLst>
  </p:cSld>
  <p:clrMapOvr>
    <a:masterClrMapping/>
  </p:clrMapOvr>
  <p:transition spd="med">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616570" y="16414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fi-FI">
              <a:latin typeface="Tahoma" pitchFamily="34" charset="0"/>
            </a:endParaRPr>
          </a:p>
        </p:txBody>
      </p:sp>
      <p:sp>
        <p:nvSpPr>
          <p:cNvPr id="62467" name="Text Box 3"/>
          <p:cNvSpPr txBox="1">
            <a:spLocks noChangeArrowheads="1"/>
          </p:cNvSpPr>
          <p:nvPr/>
        </p:nvSpPr>
        <p:spPr bwMode="auto">
          <a:xfrm>
            <a:off x="323528" y="476672"/>
            <a:ext cx="84249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dirty="0" err="1" smtClean="0">
                <a:solidFill>
                  <a:schemeClr val="accent1"/>
                </a:solidFill>
              </a:rPr>
              <a:t>Ulkoilman</a:t>
            </a:r>
            <a:r>
              <a:rPr lang="en-GB" sz="2400" b="1" dirty="0" smtClean="0">
                <a:solidFill>
                  <a:schemeClr val="accent1"/>
                </a:solidFill>
              </a:rPr>
              <a:t> </a:t>
            </a:r>
            <a:r>
              <a:rPr lang="en-GB" sz="2400" b="1" dirty="0" err="1" smtClean="0">
                <a:solidFill>
                  <a:schemeClr val="accent1"/>
                </a:solidFill>
              </a:rPr>
              <a:t>sääolojen</a:t>
            </a:r>
            <a:r>
              <a:rPr lang="en-GB" sz="2400" b="1" dirty="0" smtClean="0">
                <a:solidFill>
                  <a:schemeClr val="accent1"/>
                </a:solidFill>
              </a:rPr>
              <a:t> </a:t>
            </a:r>
            <a:r>
              <a:rPr lang="en-GB" sz="2400" b="1" dirty="0" err="1" smtClean="0">
                <a:solidFill>
                  <a:schemeClr val="accent1"/>
                </a:solidFill>
              </a:rPr>
              <a:t>vaikutus</a:t>
            </a:r>
            <a:r>
              <a:rPr lang="en-GB" sz="2400" b="1" dirty="0" smtClean="0">
                <a:solidFill>
                  <a:schemeClr val="accent1"/>
                </a:solidFill>
              </a:rPr>
              <a:t> </a:t>
            </a:r>
            <a:r>
              <a:rPr lang="en-GB" sz="2400" b="1" dirty="0" err="1" smtClean="0">
                <a:solidFill>
                  <a:schemeClr val="accent1"/>
                </a:solidFill>
              </a:rPr>
              <a:t>sateille</a:t>
            </a:r>
            <a:r>
              <a:rPr lang="en-GB" sz="2400" b="1" dirty="0" smtClean="0">
                <a:solidFill>
                  <a:schemeClr val="accent1"/>
                </a:solidFill>
              </a:rPr>
              <a:t> </a:t>
            </a:r>
            <a:r>
              <a:rPr lang="en-GB" sz="2400" b="1" dirty="0" err="1" smtClean="0">
                <a:solidFill>
                  <a:schemeClr val="accent1"/>
                </a:solidFill>
              </a:rPr>
              <a:t>alttiina</a:t>
            </a:r>
            <a:r>
              <a:rPr lang="en-GB" sz="2400" b="1" dirty="0" smtClean="0">
                <a:solidFill>
                  <a:schemeClr val="accent1"/>
                </a:solidFill>
              </a:rPr>
              <a:t> </a:t>
            </a:r>
            <a:r>
              <a:rPr lang="en-GB" sz="2400" b="1" dirty="0" err="1" smtClean="0">
                <a:solidFill>
                  <a:schemeClr val="accent1"/>
                </a:solidFill>
              </a:rPr>
              <a:t>olevan</a:t>
            </a:r>
            <a:r>
              <a:rPr lang="en-GB" sz="2400" b="1" dirty="0" smtClean="0">
                <a:solidFill>
                  <a:schemeClr val="accent1"/>
                </a:solidFill>
              </a:rPr>
              <a:t> </a:t>
            </a:r>
            <a:r>
              <a:rPr lang="en-GB" sz="2400" b="1" dirty="0" err="1" smtClean="0">
                <a:solidFill>
                  <a:schemeClr val="accent1"/>
                </a:solidFill>
              </a:rPr>
              <a:t>puun</a:t>
            </a:r>
            <a:r>
              <a:rPr lang="en-GB" sz="2400" b="1" dirty="0" smtClean="0">
                <a:solidFill>
                  <a:schemeClr val="accent1"/>
                </a:solidFill>
              </a:rPr>
              <a:t> </a:t>
            </a:r>
            <a:r>
              <a:rPr lang="en-GB" sz="2400" b="1" dirty="0" err="1" smtClean="0">
                <a:solidFill>
                  <a:schemeClr val="accent1"/>
                </a:solidFill>
              </a:rPr>
              <a:t>lahoamisalttiuteen</a:t>
            </a:r>
            <a:r>
              <a:rPr lang="en-GB" sz="2400" b="1" dirty="0" smtClean="0">
                <a:solidFill>
                  <a:schemeClr val="accent1"/>
                </a:solidFill>
              </a:rPr>
              <a:t> </a:t>
            </a:r>
            <a:r>
              <a:rPr lang="en-GB" sz="2400" b="1" dirty="0" err="1" smtClean="0">
                <a:solidFill>
                  <a:schemeClr val="accent1"/>
                </a:solidFill>
              </a:rPr>
              <a:t>Euroopassa</a:t>
            </a:r>
            <a:r>
              <a:rPr lang="en-GB" sz="2400" b="1" dirty="0" smtClean="0">
                <a:solidFill>
                  <a:schemeClr val="accent1"/>
                </a:solidFill>
              </a:rPr>
              <a:t> </a:t>
            </a:r>
            <a:r>
              <a:rPr lang="en-GB" sz="2400" b="1" dirty="0" err="1" smtClean="0">
                <a:solidFill>
                  <a:schemeClr val="accent1"/>
                </a:solidFill>
              </a:rPr>
              <a:t>ja</a:t>
            </a:r>
            <a:r>
              <a:rPr lang="en-GB" sz="2400" b="1" dirty="0" smtClean="0">
                <a:solidFill>
                  <a:schemeClr val="accent1"/>
                </a:solidFill>
              </a:rPr>
              <a:t> </a:t>
            </a:r>
            <a:r>
              <a:rPr lang="en-GB" sz="2400" b="1" dirty="0" err="1" smtClean="0">
                <a:solidFill>
                  <a:schemeClr val="accent1"/>
                </a:solidFill>
              </a:rPr>
              <a:t>auringon</a:t>
            </a:r>
            <a:r>
              <a:rPr lang="en-GB" sz="2400" b="1" dirty="0" smtClean="0">
                <a:solidFill>
                  <a:schemeClr val="accent1"/>
                </a:solidFill>
              </a:rPr>
              <a:t> </a:t>
            </a:r>
            <a:r>
              <a:rPr lang="en-GB" sz="2400" b="1" dirty="0" err="1" smtClean="0">
                <a:solidFill>
                  <a:schemeClr val="accent1"/>
                </a:solidFill>
              </a:rPr>
              <a:t>säteily</a:t>
            </a:r>
            <a:endParaRPr lang="sv-SE" sz="2400" b="1" dirty="0">
              <a:solidFill>
                <a:schemeClr val="accent1"/>
              </a:solidFill>
            </a:endParaRPr>
          </a:p>
        </p:txBody>
      </p:sp>
      <p:sp>
        <p:nvSpPr>
          <p:cNvPr id="62468" name="Text Box 4"/>
          <p:cNvSpPr txBox="1">
            <a:spLocks noChangeArrowheads="1"/>
          </p:cNvSpPr>
          <p:nvPr/>
        </p:nvSpPr>
        <p:spPr bwMode="auto">
          <a:xfrm>
            <a:off x="3763225" y="1634025"/>
            <a:ext cx="49852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800" dirty="0" err="1" smtClean="0"/>
              <a:t>Arvio</a:t>
            </a:r>
            <a:r>
              <a:rPr lang="en-GB" sz="1800" dirty="0" smtClean="0"/>
              <a:t> </a:t>
            </a:r>
            <a:r>
              <a:rPr lang="en-GB" sz="1800" dirty="0" err="1" smtClean="0"/>
              <a:t>perustuu</a:t>
            </a:r>
            <a:r>
              <a:rPr lang="en-GB" sz="1800" dirty="0" smtClean="0"/>
              <a:t> </a:t>
            </a:r>
            <a:r>
              <a:rPr lang="en-GB" dirty="0" err="1" smtClean="0"/>
              <a:t>lahomallin</a:t>
            </a:r>
            <a:r>
              <a:rPr lang="en-GB" dirty="0" smtClean="0"/>
              <a:t> </a:t>
            </a:r>
            <a:r>
              <a:rPr lang="en-GB" dirty="0" err="1" smtClean="0"/>
              <a:t>hyödyntämiseen</a:t>
            </a:r>
            <a:r>
              <a:rPr lang="en-GB" dirty="0" smtClean="0"/>
              <a:t> </a:t>
            </a:r>
            <a:r>
              <a:rPr lang="en-GB" sz="1800" dirty="0" smtClean="0"/>
              <a:t>10 </a:t>
            </a:r>
            <a:r>
              <a:rPr lang="en-GB" sz="1800" dirty="0" err="1" smtClean="0"/>
              <a:t>vuoden</a:t>
            </a:r>
            <a:r>
              <a:rPr lang="en-GB" sz="1800" dirty="0" smtClean="0"/>
              <a:t> </a:t>
            </a:r>
            <a:r>
              <a:rPr lang="en-GB" sz="1800" dirty="0" err="1" smtClean="0"/>
              <a:t>säätietoihin</a:t>
            </a:r>
            <a:r>
              <a:rPr lang="en-GB" sz="1800" dirty="0" smtClean="0"/>
              <a:t> (</a:t>
            </a:r>
            <a:r>
              <a:rPr lang="en-GB" sz="1800" dirty="0" err="1" smtClean="0"/>
              <a:t>Viitanen</a:t>
            </a:r>
            <a:r>
              <a:rPr lang="en-GB" sz="1800" dirty="0" smtClean="0"/>
              <a:t> </a:t>
            </a:r>
            <a:r>
              <a:rPr lang="en-GB" sz="1800" dirty="0"/>
              <a:t>et al. </a:t>
            </a:r>
            <a:r>
              <a:rPr lang="en-GB" sz="1800" dirty="0" smtClean="0"/>
              <a:t>2010).</a:t>
            </a:r>
          </a:p>
          <a:p>
            <a:pPr eaLnBrk="1" hangingPunct="1"/>
            <a:r>
              <a:rPr lang="en-GB" dirty="0" err="1" smtClean="0"/>
              <a:t>Puun</a:t>
            </a:r>
            <a:r>
              <a:rPr lang="en-GB" dirty="0" smtClean="0"/>
              <a:t>  </a:t>
            </a:r>
            <a:r>
              <a:rPr lang="en-GB" dirty="0" err="1" smtClean="0"/>
              <a:t>pinnan</a:t>
            </a:r>
            <a:r>
              <a:rPr lang="en-GB" dirty="0" smtClean="0"/>
              <a:t> </a:t>
            </a:r>
            <a:r>
              <a:rPr lang="en-GB" dirty="0" err="1" smtClean="0"/>
              <a:t>lahoamisalttius</a:t>
            </a:r>
            <a:r>
              <a:rPr lang="en-GB" dirty="0" smtClean="0"/>
              <a:t> (mass loss %) </a:t>
            </a:r>
            <a:r>
              <a:rPr lang="en-GB" dirty="0" err="1" smtClean="0"/>
              <a:t>eri</a:t>
            </a:r>
            <a:r>
              <a:rPr lang="en-GB" dirty="0" smtClean="0"/>
              <a:t> </a:t>
            </a:r>
            <a:r>
              <a:rPr lang="en-GB" dirty="0" err="1" smtClean="0"/>
              <a:t>puolilla</a:t>
            </a:r>
            <a:r>
              <a:rPr lang="en-GB" dirty="0" smtClean="0"/>
              <a:t> </a:t>
            </a:r>
            <a:r>
              <a:rPr lang="en-GB" dirty="0" err="1" smtClean="0"/>
              <a:t>Eurooppaa</a:t>
            </a:r>
            <a:r>
              <a:rPr lang="en-GB" dirty="0" smtClean="0"/>
              <a:t>.</a:t>
            </a:r>
            <a:r>
              <a:rPr lang="en-GB" sz="1800" dirty="0" smtClean="0"/>
              <a:t> </a:t>
            </a:r>
          </a:p>
          <a:p>
            <a:pPr eaLnBrk="1" hangingPunct="1"/>
            <a:r>
              <a:rPr lang="en-GB" dirty="0" err="1" smtClean="0"/>
              <a:t>Pohjois</a:t>
            </a:r>
            <a:r>
              <a:rPr lang="en-GB" dirty="0" smtClean="0"/>
              <a:t> </a:t>
            </a:r>
            <a:r>
              <a:rPr lang="en-GB" dirty="0" err="1" smtClean="0"/>
              <a:t>Euroopassa</a:t>
            </a:r>
            <a:r>
              <a:rPr lang="en-GB" dirty="0" smtClean="0"/>
              <a:t> </a:t>
            </a:r>
            <a:r>
              <a:rPr lang="en-GB" dirty="0" err="1" smtClean="0"/>
              <a:t>lahoa</a:t>
            </a:r>
            <a:r>
              <a:rPr lang="en-GB" dirty="0" smtClean="0"/>
              <a:t> on </a:t>
            </a:r>
            <a:r>
              <a:rPr lang="en-GB" dirty="0" err="1" smtClean="0"/>
              <a:t>vähemmän</a:t>
            </a:r>
            <a:r>
              <a:rPr lang="en-GB" dirty="0" smtClean="0"/>
              <a:t> </a:t>
            </a:r>
            <a:r>
              <a:rPr lang="en-GB" dirty="0" err="1" smtClean="0"/>
              <a:t>ja</a:t>
            </a:r>
            <a:r>
              <a:rPr lang="en-GB" dirty="0" smtClean="0"/>
              <a:t> </a:t>
            </a:r>
            <a:r>
              <a:rPr lang="en-GB" dirty="0" err="1" smtClean="0"/>
              <a:t>Pohjois-Lapissa</a:t>
            </a:r>
            <a:r>
              <a:rPr lang="en-GB" dirty="0" smtClean="0"/>
              <a:t> </a:t>
            </a:r>
            <a:r>
              <a:rPr lang="en-GB" dirty="0" err="1" smtClean="0"/>
              <a:t>lähes</a:t>
            </a:r>
            <a:r>
              <a:rPr lang="en-GB" dirty="0" smtClean="0"/>
              <a:t> </a:t>
            </a:r>
            <a:r>
              <a:rPr lang="en-GB" dirty="0" err="1" smtClean="0"/>
              <a:t>olematonta</a:t>
            </a:r>
            <a:r>
              <a:rPr lang="en-GB" dirty="0" smtClean="0"/>
              <a:t>.</a:t>
            </a:r>
            <a:endParaRPr lang="sv-SE" sz="1800" dirty="0"/>
          </a:p>
        </p:txBody>
      </p:sp>
      <p:pic>
        <p:nvPicPr>
          <p:cNvPr id="62469" name="Picture 5" descr="Woodex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671" y="3388351"/>
            <a:ext cx="2664792" cy="2966272"/>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47" y="1484783"/>
            <a:ext cx="2983523"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1" name="Text Box 7"/>
          <p:cNvSpPr txBox="1">
            <a:spLocks noChangeArrowheads="1"/>
          </p:cNvSpPr>
          <p:nvPr/>
        </p:nvSpPr>
        <p:spPr bwMode="auto">
          <a:xfrm>
            <a:off x="454297" y="4935051"/>
            <a:ext cx="48867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800" dirty="0" err="1" smtClean="0"/>
              <a:t>Auringon</a:t>
            </a:r>
            <a:r>
              <a:rPr lang="en-GB" sz="1800" dirty="0" smtClean="0"/>
              <a:t> </a:t>
            </a:r>
            <a:r>
              <a:rPr lang="en-GB" sz="1800" dirty="0" err="1" smtClean="0"/>
              <a:t>säteily</a:t>
            </a:r>
            <a:r>
              <a:rPr lang="en-GB" sz="1800" dirty="0" smtClean="0"/>
              <a:t> </a:t>
            </a:r>
            <a:r>
              <a:rPr lang="en-GB" sz="1800" dirty="0" err="1" smtClean="0"/>
              <a:t>Euroopassa</a:t>
            </a:r>
            <a:r>
              <a:rPr lang="en-GB" sz="1800" dirty="0" smtClean="0"/>
              <a:t> </a:t>
            </a:r>
            <a:r>
              <a:rPr lang="en-GB" sz="1800" dirty="0" err="1" smtClean="0"/>
              <a:t>säälle</a:t>
            </a:r>
            <a:r>
              <a:rPr lang="en-GB" sz="1800" dirty="0" smtClean="0"/>
              <a:t> </a:t>
            </a:r>
            <a:r>
              <a:rPr lang="en-GB" sz="1800" dirty="0" err="1" smtClean="0"/>
              <a:t>alttiilla</a:t>
            </a:r>
            <a:r>
              <a:rPr lang="en-GB" sz="1800" dirty="0" smtClean="0"/>
              <a:t> </a:t>
            </a:r>
            <a:r>
              <a:rPr lang="en-GB" sz="1800" dirty="0" err="1" smtClean="0"/>
              <a:t>pinnoilla</a:t>
            </a:r>
            <a:r>
              <a:rPr lang="en-GB" sz="1800" dirty="0" smtClean="0"/>
              <a:t>.  </a:t>
            </a:r>
            <a:r>
              <a:rPr lang="en-GB" sz="1800" dirty="0" err="1" smtClean="0"/>
              <a:t>Etelä-Euroopassa</a:t>
            </a:r>
            <a:r>
              <a:rPr lang="en-GB" sz="1800" dirty="0" smtClean="0"/>
              <a:t> </a:t>
            </a:r>
            <a:r>
              <a:rPr lang="en-GB" sz="1800" dirty="0" err="1" smtClean="0"/>
              <a:t>säteily</a:t>
            </a:r>
            <a:r>
              <a:rPr lang="en-GB" sz="1800" dirty="0" smtClean="0"/>
              <a:t> on </a:t>
            </a:r>
            <a:r>
              <a:rPr lang="en-GB" sz="1800" dirty="0" err="1" smtClean="0"/>
              <a:t>selvästi</a:t>
            </a:r>
            <a:r>
              <a:rPr lang="en-GB" sz="1800" dirty="0" smtClean="0"/>
              <a:t> </a:t>
            </a:r>
            <a:r>
              <a:rPr lang="en-GB" sz="1800" dirty="0" err="1" smtClean="0"/>
              <a:t>aktiivisempaa</a:t>
            </a:r>
            <a:r>
              <a:rPr lang="en-GB" sz="1800" dirty="0" smtClean="0"/>
              <a:t> </a:t>
            </a:r>
            <a:r>
              <a:rPr lang="en-GB" sz="1800" dirty="0" err="1" smtClean="0"/>
              <a:t>kuin</a:t>
            </a:r>
            <a:r>
              <a:rPr lang="en-GB" sz="1800" dirty="0" smtClean="0"/>
              <a:t> </a:t>
            </a:r>
            <a:r>
              <a:rPr lang="en-GB" sz="1800" dirty="0" err="1" smtClean="0"/>
              <a:t>pohjoisessa</a:t>
            </a:r>
            <a:r>
              <a:rPr lang="en-GB" sz="1800" dirty="0" smtClean="0"/>
              <a:t>.</a:t>
            </a:r>
            <a:endParaRPr lang="fi-FI" sz="1800" dirty="0"/>
          </a:p>
        </p:txBody>
      </p:sp>
      <p:sp>
        <p:nvSpPr>
          <p:cNvPr id="8" name="Slide Number Placeholder 5"/>
          <p:cNvSpPr>
            <a:spLocks noGrp="1"/>
          </p:cNvSpPr>
          <p:nvPr>
            <p:ph type="sldNum" sz="quarter" idx="12"/>
          </p:nvPr>
        </p:nvSpPr>
        <p:spPr>
          <a:xfrm>
            <a:off x="8316912" y="6198834"/>
            <a:ext cx="503238" cy="365125"/>
          </a:xfrm>
        </p:spPr>
        <p:txBody>
          <a:bodyPr/>
          <a:lstStyle/>
          <a:p>
            <a:fld id="{CC4B5847-1FA8-4EAB-8786-A0336426E059}" type="slidenum">
              <a:rPr lang="fi-FI" smtClean="0"/>
              <a:pPr/>
              <a:t>77</a:t>
            </a:fld>
            <a:endParaRPr lang="fi-FI" dirty="0"/>
          </a:p>
        </p:txBody>
      </p:sp>
    </p:spTree>
    <p:extLst>
      <p:ext uri="{BB962C8B-B14F-4D97-AF65-F5344CB8AC3E}">
        <p14:creationId xmlns:p14="http://schemas.microsoft.com/office/powerpoint/2010/main" val="3110178556"/>
      </p:ext>
    </p:extLst>
  </p:cSld>
  <p:clrMapOvr>
    <a:masterClrMapping/>
  </p:clrMapOvr>
  <p:transition spd="med">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Kirjallisuus (1)</a:t>
            </a:r>
            <a:endParaRPr lang="fi-FI" dirty="0"/>
          </a:p>
        </p:txBody>
      </p:sp>
      <p:sp>
        <p:nvSpPr>
          <p:cNvPr id="3" name="Content Placeholder 2"/>
          <p:cNvSpPr>
            <a:spLocks noGrp="1"/>
          </p:cNvSpPr>
          <p:nvPr>
            <p:ph idx="1"/>
          </p:nvPr>
        </p:nvSpPr>
        <p:spPr/>
        <p:txBody>
          <a:bodyPr>
            <a:noAutofit/>
          </a:bodyPr>
          <a:lstStyle/>
          <a:p>
            <a:r>
              <a:rPr lang="en-GB" sz="1200" dirty="0" err="1" smtClean="0"/>
              <a:t>Hukka</a:t>
            </a:r>
            <a:r>
              <a:rPr lang="en-GB" sz="1200" dirty="0" smtClean="0"/>
              <a:t>, A, </a:t>
            </a:r>
            <a:r>
              <a:rPr lang="en-GB" sz="1200" dirty="0" err="1" smtClean="0"/>
              <a:t>Viitanen</a:t>
            </a:r>
            <a:r>
              <a:rPr lang="en-GB" sz="1200" dirty="0" smtClean="0"/>
              <a:t>, H. 1999. A mathematical model of mould growth on wooden material. Wood Science and Technology, Vol. 33, Nr. 6, Pp. 475 - 4</a:t>
            </a:r>
            <a:endParaRPr lang="fi-FI" sz="1200" dirty="0" smtClean="0"/>
          </a:p>
          <a:p>
            <a:r>
              <a:rPr lang="fi-FI" sz="1200" dirty="0" smtClean="0"/>
              <a:t>Lämpöpuuyhdistys: Hyvä tietää lämpöpuusta. Perustietoa puusta. Lämpöpuuyhdistys ry</a:t>
            </a:r>
          </a:p>
          <a:p>
            <a:r>
              <a:rPr lang="fi-FI" sz="1200" dirty="0" err="1" smtClean="0"/>
              <a:t>Metsä-Kortelainen</a:t>
            </a:r>
            <a:r>
              <a:rPr lang="fi-FI" sz="1200" dirty="0" smtClean="0"/>
              <a:t>, S, &amp; Viitanen, H. 2009. </a:t>
            </a:r>
            <a:r>
              <a:rPr lang="en-GB" sz="1200" dirty="0" smtClean="0"/>
              <a:t>Decay resistance of sapwood and heartwood of untreated and thermally modified Scots pine and Norway spruce compared with some other wood species. Wood Material Science and Engineering, Vol. 3-4, Nr. 3, Pp. 105-114</a:t>
            </a:r>
          </a:p>
          <a:p>
            <a:r>
              <a:rPr lang="fi-FI" sz="1200" dirty="0" err="1" smtClean="0"/>
              <a:t>Metsä-Kortelainen</a:t>
            </a:r>
            <a:r>
              <a:rPr lang="fi-FI" sz="1200" dirty="0" smtClean="0"/>
              <a:t> , S. &amp; Viitanen H. 2015. </a:t>
            </a:r>
            <a:r>
              <a:rPr lang="fi-FI" sz="1200" dirty="0" err="1" smtClean="0"/>
              <a:t>Durability</a:t>
            </a:r>
            <a:r>
              <a:rPr lang="fi-FI" sz="1200" dirty="0" smtClean="0"/>
              <a:t> of </a:t>
            </a:r>
            <a:r>
              <a:rPr lang="fi-FI" sz="1200" dirty="0" err="1" smtClean="0"/>
              <a:t>thermally</a:t>
            </a:r>
            <a:r>
              <a:rPr lang="fi-FI" sz="1200" dirty="0" smtClean="0"/>
              <a:t> </a:t>
            </a:r>
            <a:r>
              <a:rPr lang="fi-FI" sz="1200" dirty="0" err="1" smtClean="0"/>
              <a:t>modified</a:t>
            </a:r>
            <a:r>
              <a:rPr lang="fi-FI" sz="1200" dirty="0" smtClean="0"/>
              <a:t> </a:t>
            </a:r>
            <a:r>
              <a:rPr lang="fi-FI" sz="1200" dirty="0" err="1" smtClean="0"/>
              <a:t>sapwood</a:t>
            </a:r>
            <a:r>
              <a:rPr lang="fi-FI" sz="1200" dirty="0" smtClean="0"/>
              <a:t> and </a:t>
            </a:r>
            <a:r>
              <a:rPr lang="fi-FI" sz="1200" dirty="0" err="1" smtClean="0"/>
              <a:t>heartwood</a:t>
            </a:r>
            <a:r>
              <a:rPr lang="fi-FI" sz="1200" dirty="0" smtClean="0"/>
              <a:t> of </a:t>
            </a:r>
            <a:r>
              <a:rPr lang="fi-FI" sz="1200" dirty="0" err="1" smtClean="0"/>
              <a:t>Scots</a:t>
            </a:r>
            <a:r>
              <a:rPr lang="fi-FI" sz="1200" dirty="0" smtClean="0"/>
              <a:t> </a:t>
            </a:r>
            <a:r>
              <a:rPr lang="fi-FI" sz="1200" dirty="0" err="1" smtClean="0"/>
              <a:t>pine</a:t>
            </a:r>
            <a:r>
              <a:rPr lang="fi-FI" sz="1200" dirty="0" smtClean="0"/>
              <a:t> and </a:t>
            </a:r>
            <a:r>
              <a:rPr lang="fi-FI" sz="1200" dirty="0" err="1" smtClean="0"/>
              <a:t>Norway</a:t>
            </a:r>
            <a:r>
              <a:rPr lang="fi-FI" sz="1200" dirty="0" smtClean="0"/>
              <a:t> </a:t>
            </a:r>
            <a:r>
              <a:rPr lang="fi-FI" sz="1200" dirty="0" err="1" smtClean="0"/>
              <a:t>spruce</a:t>
            </a:r>
            <a:r>
              <a:rPr lang="fi-FI" sz="1200" dirty="0" smtClean="0"/>
              <a:t> in the </a:t>
            </a:r>
            <a:r>
              <a:rPr lang="fi-FI" sz="1200" dirty="0" err="1" smtClean="0"/>
              <a:t>modified</a:t>
            </a:r>
            <a:r>
              <a:rPr lang="fi-FI" sz="1200" dirty="0" smtClean="0"/>
              <a:t> </a:t>
            </a:r>
            <a:r>
              <a:rPr lang="fi-FI" sz="1200" dirty="0" err="1" smtClean="0"/>
              <a:t>double</a:t>
            </a:r>
            <a:r>
              <a:rPr lang="fi-FI" sz="1200" dirty="0" smtClean="0"/>
              <a:t> </a:t>
            </a:r>
            <a:r>
              <a:rPr lang="fi-FI" sz="1200" dirty="0" err="1" smtClean="0"/>
              <a:t>layer</a:t>
            </a:r>
            <a:r>
              <a:rPr lang="fi-FI" sz="1200" dirty="0" smtClean="0"/>
              <a:t> </a:t>
            </a:r>
            <a:r>
              <a:rPr lang="fi-FI" sz="1200" dirty="0" err="1" smtClean="0"/>
              <a:t>test</a:t>
            </a:r>
            <a:r>
              <a:rPr lang="fi-FI" sz="1200" dirty="0" smtClean="0"/>
              <a:t>.  Wood </a:t>
            </a:r>
            <a:r>
              <a:rPr lang="fi-FI" sz="1200" dirty="0" err="1" smtClean="0"/>
              <a:t>Material</a:t>
            </a:r>
            <a:r>
              <a:rPr lang="fi-FI" sz="1200" dirty="0" smtClean="0"/>
              <a:t> Science &amp; Engineering </a:t>
            </a:r>
          </a:p>
          <a:p>
            <a:r>
              <a:rPr lang="fi-FI" sz="1200" dirty="0" smtClean="0"/>
              <a:t>RT 21-10880 Kyllästetty puutavara. RT ohjetiedosto 2006.</a:t>
            </a:r>
          </a:p>
          <a:p>
            <a:r>
              <a:rPr lang="fi-FI" sz="1200" dirty="0" smtClean="0"/>
              <a:t>Ojanen, T; Viitanen, H; </a:t>
            </a:r>
            <a:r>
              <a:rPr lang="fi-FI" sz="1200" dirty="0" err="1" smtClean="0"/>
              <a:t>Peuhkuri</a:t>
            </a:r>
            <a:r>
              <a:rPr lang="fi-FI" sz="1200" dirty="0" smtClean="0"/>
              <a:t>, R; </a:t>
            </a:r>
            <a:r>
              <a:rPr lang="fi-FI" sz="1200" dirty="0" err="1" smtClean="0"/>
              <a:t>Lähdesmäki</a:t>
            </a:r>
            <a:r>
              <a:rPr lang="fi-FI" sz="1200" dirty="0" smtClean="0"/>
              <a:t>, K ;Vinha, J; Salminen, K. 2010.</a:t>
            </a:r>
            <a:r>
              <a:rPr lang="en-GB" sz="1200" b="1" dirty="0" smtClean="0"/>
              <a:t> </a:t>
            </a:r>
            <a:r>
              <a:rPr lang="en-GB" sz="1200" dirty="0" smtClean="0"/>
              <a:t>Mould growth </a:t>
            </a:r>
            <a:r>
              <a:rPr lang="en-GB" sz="1200" dirty="0" err="1" smtClean="0"/>
              <a:t>modeling</a:t>
            </a:r>
            <a:r>
              <a:rPr lang="en-GB" sz="1200" dirty="0" smtClean="0"/>
              <a:t> of building structures using sensitivity classes of materials. Proceedings of Thermal Performance of the Exterior Envelopes of Whole Buildings XI International Conference (CD). DOE, BETEC, ASHRAE, Oak Ridge National Laboratory (ORNL) (2010), 10.</a:t>
            </a:r>
          </a:p>
          <a:p>
            <a:r>
              <a:rPr lang="fi-FI" sz="1200" dirty="0" smtClean="0"/>
              <a:t>Viitanen, H. 1996. </a:t>
            </a:r>
            <a:r>
              <a:rPr lang="en-GB" sz="1200" dirty="0" smtClean="0"/>
              <a:t>Factors affecting the development of mould and brown rot decay in wooden material and wooden structures. Doctoral Thesis . The Swedish University of Agricultural Sciences (SLU), Department of Forest Products. Uppsala (1996), 58 p. + app. 230 p.</a:t>
            </a:r>
          </a:p>
          <a:p>
            <a:r>
              <a:rPr lang="en-GB" sz="1200" dirty="0" err="1" smtClean="0"/>
              <a:t>Viitanen</a:t>
            </a:r>
            <a:r>
              <a:rPr lang="en-GB" sz="1200" dirty="0" smtClean="0"/>
              <a:t>, H. 1997a. Modelling the time factor in the development of mould fungi in wood - the effect of critical humidity and temperature conditions. </a:t>
            </a:r>
            <a:r>
              <a:rPr lang="fi-FI" sz="1200" dirty="0" err="1" smtClean="0"/>
              <a:t>Holzforschung</a:t>
            </a:r>
            <a:r>
              <a:rPr lang="fi-FI" sz="1200" dirty="0" smtClean="0"/>
              <a:t>  51 (1): 6-14.</a:t>
            </a:r>
          </a:p>
          <a:p>
            <a:r>
              <a:rPr lang="en-GB" sz="1200" dirty="0" err="1" smtClean="0"/>
              <a:t>Viitanen</a:t>
            </a:r>
            <a:r>
              <a:rPr lang="en-GB" sz="1200" dirty="0" smtClean="0"/>
              <a:t>, H. 1997b. Critical time of different humidity and temperature conditions for the development of brown rot decay in pine and spruce. </a:t>
            </a:r>
            <a:r>
              <a:rPr lang="fi-FI" sz="1200" dirty="0" err="1" smtClean="0"/>
              <a:t>Holzforschung</a:t>
            </a:r>
            <a:r>
              <a:rPr lang="fi-FI" sz="1200" dirty="0" smtClean="0"/>
              <a:t> 51 (2):  99-106</a:t>
            </a:r>
            <a:endParaRPr lang="en-GB" sz="1200" dirty="0" smtClean="0"/>
          </a:p>
          <a:p>
            <a:pPr algn="just"/>
            <a:endParaRPr lang="en-AU" sz="1200" dirty="0" smtClean="0"/>
          </a:p>
          <a:p>
            <a:endParaRPr lang="fi-FI" sz="12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78</a:t>
            </a:fld>
            <a:endParaRPr lang="fi-FI" dirty="0"/>
          </a:p>
        </p:txBody>
      </p:sp>
    </p:spTree>
  </p:cSld>
  <p:clrMapOvr>
    <a:masterClrMapping/>
  </p:clrMapOvr>
  <p:transition spd="med">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Kirjallisuus (2)</a:t>
            </a:r>
            <a:endParaRPr lang="fi-FI" dirty="0"/>
          </a:p>
        </p:txBody>
      </p:sp>
      <p:sp>
        <p:nvSpPr>
          <p:cNvPr id="3" name="Content Placeholder 2"/>
          <p:cNvSpPr>
            <a:spLocks noGrp="1"/>
          </p:cNvSpPr>
          <p:nvPr>
            <p:ph idx="1"/>
          </p:nvPr>
        </p:nvSpPr>
        <p:spPr/>
        <p:txBody>
          <a:bodyPr>
            <a:normAutofit/>
          </a:bodyPr>
          <a:lstStyle/>
          <a:p>
            <a:pPr algn="just"/>
            <a:r>
              <a:rPr lang="fi-FI" sz="1200" dirty="0" smtClean="0"/>
              <a:t>Viitanen, H. 2004. Betonin ja siihen liittyvien materiaalien homehtumisen kriittiset olosuhteet – betonin homeenesto. </a:t>
            </a:r>
            <a:r>
              <a:rPr lang="en-GB" sz="1200" dirty="0" smtClean="0"/>
              <a:t>VTT Working Papers: 6</a:t>
            </a:r>
            <a:endParaRPr lang="fi-FI" sz="1200" dirty="0" smtClean="0"/>
          </a:p>
          <a:p>
            <a:pPr algn="just"/>
            <a:r>
              <a:rPr lang="fi-FI" sz="1200" dirty="0" smtClean="0"/>
              <a:t>Viitanen H., Nurmi, A., </a:t>
            </a:r>
            <a:r>
              <a:rPr lang="fi-FI" sz="1200" dirty="0" err="1" smtClean="0"/>
              <a:t>Metsä-Kortelainen</a:t>
            </a:r>
            <a:r>
              <a:rPr lang="fi-FI" sz="1200" dirty="0" smtClean="0"/>
              <a:t>, S., Jämsä S. and Paajanen, L. 2008. </a:t>
            </a:r>
            <a:r>
              <a:rPr lang="en-GB" sz="1200" dirty="0" smtClean="0"/>
              <a:t>Effect of coatings on the performance and </a:t>
            </a:r>
            <a:r>
              <a:rPr lang="en-GB" sz="1200" dirty="0" err="1" smtClean="0"/>
              <a:t>durabiliy</a:t>
            </a:r>
            <a:r>
              <a:rPr lang="en-GB" sz="1200" dirty="0" smtClean="0"/>
              <a:t> of birch plywood – Results after outdoor weathering and accelerated decay resistance assessment. Proceedings of the International Panel Products </a:t>
            </a:r>
            <a:r>
              <a:rPr lang="en-GB" sz="1200" dirty="0" err="1" smtClean="0"/>
              <a:t>Symbosium</a:t>
            </a:r>
            <a:r>
              <a:rPr lang="en-GB" sz="1200" dirty="0" smtClean="0"/>
              <a:t> 2008. Espoo, 24</a:t>
            </a:r>
            <a:r>
              <a:rPr lang="en-GB" sz="1200" baseline="30000" dirty="0" smtClean="0"/>
              <a:t>th</a:t>
            </a:r>
            <a:r>
              <a:rPr lang="en-GB" sz="1200" dirty="0" smtClean="0"/>
              <a:t>-26</a:t>
            </a:r>
            <a:r>
              <a:rPr lang="en-GB" sz="1200" baseline="30000" dirty="0" smtClean="0"/>
              <a:t>th</a:t>
            </a:r>
            <a:r>
              <a:rPr lang="en-GB" sz="1200" dirty="0" smtClean="0"/>
              <a:t> September. 2008. p 335 – 340. </a:t>
            </a:r>
            <a:r>
              <a:rPr lang="fi-FI" sz="1200" dirty="0" smtClean="0"/>
              <a:t>.</a:t>
            </a:r>
          </a:p>
          <a:p>
            <a:r>
              <a:rPr lang="fi-FI" sz="1200" dirty="0" smtClean="0"/>
              <a:t>Viitanen, Hannu; Jämsä, Saila. 2010. </a:t>
            </a:r>
            <a:r>
              <a:rPr lang="fi-FI" sz="1200" dirty="0" err="1" smtClean="0"/>
              <a:t>Performance</a:t>
            </a:r>
            <a:r>
              <a:rPr lang="fi-FI" sz="1200" dirty="0" smtClean="0"/>
              <a:t> of </a:t>
            </a:r>
            <a:r>
              <a:rPr lang="fi-FI" sz="1200" dirty="0" err="1" smtClean="0"/>
              <a:t>coated</a:t>
            </a:r>
            <a:r>
              <a:rPr lang="fi-FI" sz="1200" dirty="0" smtClean="0"/>
              <a:t> </a:t>
            </a:r>
            <a:r>
              <a:rPr lang="fi-FI" sz="1200" dirty="0" err="1" smtClean="0"/>
              <a:t>heat</a:t>
            </a:r>
            <a:r>
              <a:rPr lang="fi-FI" sz="1200" dirty="0" smtClean="0"/>
              <a:t> </a:t>
            </a:r>
            <a:r>
              <a:rPr lang="fi-FI" sz="1200" dirty="0" err="1" smtClean="0"/>
              <a:t>treated</a:t>
            </a:r>
            <a:r>
              <a:rPr lang="fi-FI" sz="1200" dirty="0" smtClean="0"/>
              <a:t> </a:t>
            </a:r>
            <a:r>
              <a:rPr lang="fi-FI" sz="1200" dirty="0" err="1" smtClean="0"/>
              <a:t>Scots</a:t>
            </a:r>
            <a:r>
              <a:rPr lang="fi-FI" sz="1200" dirty="0" smtClean="0"/>
              <a:t> </a:t>
            </a:r>
            <a:r>
              <a:rPr lang="fi-FI" sz="1200" dirty="0" err="1" smtClean="0"/>
              <a:t>pine</a:t>
            </a:r>
            <a:r>
              <a:rPr lang="fi-FI" sz="1200" dirty="0" smtClean="0"/>
              <a:t> and </a:t>
            </a:r>
            <a:r>
              <a:rPr lang="fi-FI" sz="1200" dirty="0" err="1" smtClean="0"/>
              <a:t>Norway</a:t>
            </a:r>
            <a:r>
              <a:rPr lang="fi-FI" sz="1200" dirty="0" smtClean="0"/>
              <a:t> </a:t>
            </a:r>
            <a:r>
              <a:rPr lang="fi-FI" sz="1200" dirty="0" err="1" smtClean="0"/>
              <a:t>spruce</a:t>
            </a:r>
            <a:r>
              <a:rPr lang="fi-FI" sz="1200" dirty="0" smtClean="0"/>
              <a:t> </a:t>
            </a:r>
            <a:r>
              <a:rPr lang="fi-FI" sz="1200" dirty="0" err="1" smtClean="0"/>
              <a:t>after</a:t>
            </a:r>
            <a:r>
              <a:rPr lang="fi-FI" sz="1200" dirty="0" smtClean="0"/>
              <a:t> 15 </a:t>
            </a:r>
            <a:r>
              <a:rPr lang="fi-FI" sz="1200" dirty="0" err="1" smtClean="0"/>
              <a:t>years</a:t>
            </a:r>
            <a:r>
              <a:rPr lang="fi-FI" sz="1200" dirty="0" smtClean="0"/>
              <a:t> </a:t>
            </a:r>
            <a:r>
              <a:rPr lang="fi-FI" sz="1200" dirty="0" err="1" smtClean="0"/>
              <a:t>outdoor</a:t>
            </a:r>
            <a:r>
              <a:rPr lang="fi-FI" sz="1200" dirty="0" smtClean="0"/>
              <a:t> </a:t>
            </a:r>
            <a:r>
              <a:rPr lang="fi-FI" sz="1200" dirty="0" err="1" smtClean="0"/>
              <a:t>exposure</a:t>
            </a:r>
            <a:r>
              <a:rPr lang="fi-FI" sz="1200" dirty="0" smtClean="0"/>
              <a:t>. </a:t>
            </a:r>
            <a:r>
              <a:rPr lang="fi-FI" sz="1200" dirty="0" err="1" smtClean="0"/>
              <a:t>PRA's</a:t>
            </a:r>
            <a:r>
              <a:rPr lang="fi-FI" sz="1200" dirty="0" smtClean="0"/>
              <a:t> 7th International </a:t>
            </a:r>
            <a:r>
              <a:rPr lang="fi-FI" sz="1200" dirty="0" err="1" smtClean="0"/>
              <a:t>Woodcoatings</a:t>
            </a:r>
            <a:r>
              <a:rPr lang="fi-FI" sz="1200" dirty="0" smtClean="0"/>
              <a:t> </a:t>
            </a:r>
            <a:r>
              <a:rPr lang="fi-FI" sz="1200" dirty="0" err="1" smtClean="0"/>
              <a:t>Congress</a:t>
            </a:r>
            <a:r>
              <a:rPr lang="fi-FI" sz="1200" dirty="0" smtClean="0"/>
              <a:t>: </a:t>
            </a:r>
            <a:r>
              <a:rPr lang="fi-FI" sz="1200" dirty="0" err="1" smtClean="0"/>
              <a:t>Reducing</a:t>
            </a:r>
            <a:r>
              <a:rPr lang="fi-FI" sz="1200" dirty="0" smtClean="0"/>
              <a:t> the </a:t>
            </a:r>
            <a:r>
              <a:rPr lang="fi-FI" sz="1200" dirty="0" err="1" smtClean="0"/>
              <a:t>Environmental</a:t>
            </a:r>
            <a:r>
              <a:rPr lang="fi-FI" sz="1200" dirty="0" smtClean="0"/>
              <a:t> </a:t>
            </a:r>
            <a:r>
              <a:rPr lang="fi-FI" sz="1200" dirty="0" err="1" smtClean="0"/>
              <a:t>Footprint</a:t>
            </a:r>
            <a:r>
              <a:rPr lang="fi-FI" sz="1200" dirty="0" smtClean="0"/>
              <a:t>. </a:t>
            </a:r>
            <a:r>
              <a:rPr lang="fi-FI" sz="1200" dirty="0" err="1" smtClean="0"/>
              <a:t>Mercure</a:t>
            </a:r>
            <a:r>
              <a:rPr lang="fi-FI" sz="1200" dirty="0" smtClean="0"/>
              <a:t> Hotel Amsterdam </a:t>
            </a:r>
            <a:r>
              <a:rPr lang="fi-FI" sz="1200" dirty="0" err="1" smtClean="0"/>
              <a:t>Aan</a:t>
            </a:r>
            <a:r>
              <a:rPr lang="fi-FI" sz="1200" dirty="0" smtClean="0"/>
              <a:t> de </a:t>
            </a:r>
            <a:r>
              <a:rPr lang="fi-FI" sz="1200" dirty="0" err="1" smtClean="0"/>
              <a:t>Amstel</a:t>
            </a:r>
            <a:r>
              <a:rPr lang="fi-FI" sz="1200" dirty="0" smtClean="0"/>
              <a:t>, The </a:t>
            </a:r>
            <a:r>
              <a:rPr lang="fi-FI" sz="1200" dirty="0" err="1" smtClean="0"/>
              <a:t>Netherlandes</a:t>
            </a:r>
            <a:r>
              <a:rPr lang="fi-FI" sz="1200" dirty="0" smtClean="0"/>
              <a:t>, 12 - 13 </a:t>
            </a:r>
            <a:r>
              <a:rPr lang="fi-FI" sz="1200" dirty="0" err="1" smtClean="0"/>
              <a:t>Oct</a:t>
            </a:r>
            <a:r>
              <a:rPr lang="fi-FI" sz="1200" dirty="0" smtClean="0"/>
              <a:t>. 2010. PRA </a:t>
            </a:r>
            <a:r>
              <a:rPr lang="fi-FI" sz="1200" dirty="0" err="1" smtClean="0"/>
              <a:t>Coatings</a:t>
            </a:r>
            <a:r>
              <a:rPr lang="fi-FI" sz="1200" dirty="0" smtClean="0"/>
              <a:t> </a:t>
            </a:r>
            <a:r>
              <a:rPr lang="fi-FI" sz="1200" dirty="0" err="1" smtClean="0"/>
              <a:t>Technology</a:t>
            </a:r>
            <a:r>
              <a:rPr lang="fi-FI" sz="1200" dirty="0" smtClean="0"/>
              <a:t> Centre, </a:t>
            </a:r>
            <a:r>
              <a:rPr lang="fi-FI" sz="1200" dirty="0" err="1" smtClean="0"/>
              <a:t>ss</a:t>
            </a:r>
            <a:r>
              <a:rPr lang="fi-FI" sz="1200" dirty="0" smtClean="0"/>
              <a:t>. </a:t>
            </a:r>
            <a:r>
              <a:rPr lang="fi-FI" sz="1200" dirty="0" err="1" smtClean="0"/>
              <a:t>Paper</a:t>
            </a:r>
            <a:r>
              <a:rPr lang="fi-FI" sz="1200" dirty="0" smtClean="0"/>
              <a:t> 22, 1-7</a:t>
            </a:r>
          </a:p>
          <a:p>
            <a:pPr marL="266700" lvl="2" indent="-266700"/>
            <a:r>
              <a:rPr lang="fi-FI" sz="1200" dirty="0" smtClean="0"/>
              <a:t>Viitanen, H; Paajanen, L; Mansikkamäki, P. 1984. Lahon- ja hyönteistenkestävä puulevy. Espoo, VTT. 89 s. + </a:t>
            </a:r>
            <a:r>
              <a:rPr lang="fi-FI" sz="1200" dirty="0" err="1" smtClean="0"/>
              <a:t>liitt</a:t>
            </a:r>
            <a:r>
              <a:rPr lang="fi-FI" sz="1200" dirty="0" smtClean="0"/>
              <a:t>. 9 s. Tutkimuksia / Valtion teknillinen tutkimuskeskus; 283.ISBN 951-38-2028-9</a:t>
            </a:r>
          </a:p>
          <a:p>
            <a:r>
              <a:rPr lang="fi-FI" sz="1200" dirty="0" smtClean="0"/>
              <a:t>Viitanen, H; Vinha, J; Salminen K; Ojanen, T; </a:t>
            </a:r>
            <a:r>
              <a:rPr lang="fi-FI" sz="1200" dirty="0" err="1" smtClean="0"/>
              <a:t>Peuhkuri</a:t>
            </a:r>
            <a:r>
              <a:rPr lang="fi-FI" sz="1200" dirty="0" smtClean="0"/>
              <a:t>, R. Paajanen, L; </a:t>
            </a:r>
            <a:r>
              <a:rPr lang="fi-FI" sz="1200" dirty="0" err="1" smtClean="0"/>
              <a:t>Lähdesmäki</a:t>
            </a:r>
            <a:r>
              <a:rPr lang="fi-FI" sz="1200" dirty="0" smtClean="0"/>
              <a:t>, K. 2010. </a:t>
            </a:r>
            <a:r>
              <a:rPr lang="en-AU" sz="1200" dirty="0" smtClean="0"/>
              <a:t>Moisture and bio-deterioration risk of building materials and structures. Journal of Building Physics. 33 (3) 201-224.</a:t>
            </a:r>
          </a:p>
          <a:p>
            <a:r>
              <a:rPr lang="fi-FI" sz="1200" dirty="0" smtClean="0"/>
              <a:t>Viitanen, H, </a:t>
            </a:r>
            <a:r>
              <a:rPr lang="fi-FI" sz="1200" dirty="0" err="1" smtClean="0"/>
              <a:t>Toratti</a:t>
            </a:r>
            <a:r>
              <a:rPr lang="fi-FI" sz="1200" dirty="0" smtClean="0"/>
              <a:t>, T, Makkonen, L, </a:t>
            </a:r>
            <a:r>
              <a:rPr lang="fi-FI" sz="1200" dirty="0" err="1" smtClean="0"/>
              <a:t>Peuhkuri</a:t>
            </a:r>
            <a:r>
              <a:rPr lang="fi-FI" sz="1200" dirty="0" smtClean="0"/>
              <a:t>, R, Ojanen, T., Ruokolainen, L., Räisänen, J.. </a:t>
            </a:r>
            <a:r>
              <a:rPr lang="en-GB" sz="1200" dirty="0" smtClean="0"/>
              <a:t>2010. Towards modelling of decay risk of wooden materials. European Journal of Wood and Wood Products, Vol. 68, Nr. 3, Pp. 303 – 313</a:t>
            </a:r>
            <a:endParaRPr lang="en-AU" sz="1200" dirty="0" smtClean="0"/>
          </a:p>
          <a:p>
            <a:endParaRPr lang="fi-FI" sz="12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79</a:t>
            </a:fld>
            <a:endParaRPr lang="fi-FI" dirty="0"/>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fi-FI" altLang="fi-FI" dirty="0"/>
              <a:t>Puun homehtumisen ekologia</a:t>
            </a:r>
          </a:p>
        </p:txBody>
      </p:sp>
      <p:sp>
        <p:nvSpPr>
          <p:cNvPr id="5123" name="Rectangle 3"/>
          <p:cNvSpPr>
            <a:spLocks noGrp="1" noChangeArrowheads="1"/>
          </p:cNvSpPr>
          <p:nvPr>
            <p:ph idx="1"/>
          </p:nvPr>
        </p:nvSpPr>
        <p:spPr/>
        <p:txBody>
          <a:bodyPr>
            <a:normAutofit/>
          </a:bodyPr>
          <a:lstStyle/>
          <a:p>
            <a:pPr marL="0" indent="0">
              <a:buNone/>
            </a:pPr>
            <a:r>
              <a:rPr lang="fi-FI" altLang="fi-FI" dirty="0">
                <a:solidFill>
                  <a:schemeClr val="accent2"/>
                </a:solidFill>
                <a:cs typeface="Times New Roman" panose="02020603050405020304" pitchFamily="18" charset="0"/>
              </a:rPr>
              <a:t>3. </a:t>
            </a:r>
            <a:r>
              <a:rPr lang="fi-FI" altLang="fi-FI" dirty="0" smtClean="0">
                <a:solidFill>
                  <a:schemeClr val="accent2"/>
                </a:solidFill>
                <a:cs typeface="Times New Roman" panose="02020603050405020304" pitchFamily="18" charset="0"/>
              </a:rPr>
              <a:t>Stressin </a:t>
            </a:r>
            <a:r>
              <a:rPr lang="fi-FI" altLang="fi-FI" dirty="0">
                <a:solidFill>
                  <a:schemeClr val="accent2"/>
                </a:solidFill>
                <a:cs typeface="Times New Roman" panose="02020603050405020304" pitchFamily="18" charset="0"/>
              </a:rPr>
              <a:t>sieto (</a:t>
            </a:r>
            <a:r>
              <a:rPr lang="fi-FI" altLang="fi-FI" dirty="0" smtClean="0">
                <a:solidFill>
                  <a:schemeClr val="accent2"/>
                </a:solidFill>
                <a:cs typeface="Times New Roman" panose="02020603050405020304" pitchFamily="18" charset="0"/>
              </a:rPr>
              <a:t>S = </a:t>
            </a:r>
            <a:r>
              <a:rPr lang="fi-FI" altLang="fi-FI" dirty="0" err="1" smtClean="0">
                <a:solidFill>
                  <a:schemeClr val="accent2"/>
                </a:solidFill>
                <a:cs typeface="Times New Roman" panose="02020603050405020304" pitchFamily="18" charset="0"/>
              </a:rPr>
              <a:t>stress</a:t>
            </a:r>
            <a:r>
              <a:rPr lang="fi-FI" altLang="fi-FI" dirty="0" smtClean="0">
                <a:solidFill>
                  <a:schemeClr val="accent2"/>
                </a:solidFill>
                <a:cs typeface="Times New Roman" panose="02020603050405020304" pitchFamily="18" charset="0"/>
              </a:rPr>
              <a:t>)</a:t>
            </a:r>
            <a:endParaRPr lang="fi-FI" altLang="fi-FI" dirty="0">
              <a:solidFill>
                <a:schemeClr val="accent2"/>
              </a:solidFill>
              <a:cs typeface="Times New Roman" panose="02020603050405020304" pitchFamily="18" charset="0"/>
            </a:endParaRPr>
          </a:p>
          <a:p>
            <a:r>
              <a:rPr lang="fi-FI" altLang="fi-FI" sz="1800" dirty="0">
                <a:cs typeface="Times New Roman" panose="02020603050405020304" pitchFamily="18" charset="0"/>
              </a:rPr>
              <a:t>S</a:t>
            </a:r>
            <a:r>
              <a:rPr lang="fi-FI" altLang="fi-FI" sz="1800" dirty="0" smtClean="0">
                <a:cs typeface="Times New Roman" panose="02020603050405020304" pitchFamily="18" charset="0"/>
              </a:rPr>
              <a:t>tressiä </a:t>
            </a:r>
            <a:r>
              <a:rPr lang="fi-FI" altLang="fi-FI" sz="1800" dirty="0">
                <a:cs typeface="Times New Roman" panose="02020603050405020304" pitchFamily="18" charset="0"/>
              </a:rPr>
              <a:t>voivat aiheuttaa veden puute, niukat ravinteet, hapen puute, korkea /matala lämpötila tai näiden yhdistelmä </a:t>
            </a:r>
          </a:p>
          <a:p>
            <a:r>
              <a:rPr lang="fi-FI" altLang="fi-FI" sz="1800" dirty="0">
                <a:cs typeface="Times New Roman" panose="02020603050405020304" pitchFamily="18" charset="0"/>
              </a:rPr>
              <a:t>J</a:t>
            </a:r>
            <a:r>
              <a:rPr lang="fi-FI" altLang="fi-FI" sz="1800" dirty="0" smtClean="0">
                <a:cs typeface="Times New Roman" panose="02020603050405020304" pitchFamily="18" charset="0"/>
              </a:rPr>
              <a:t>otkut </a:t>
            </a:r>
            <a:r>
              <a:rPr lang="fi-FI" altLang="fi-FI" sz="1800" dirty="0">
                <a:cs typeface="Times New Roman" panose="02020603050405020304" pitchFamily="18" charset="0"/>
              </a:rPr>
              <a:t>sienet ovat evoluution myötä kehittäneet kyvyn sietää ääriolosuhteita (esim. </a:t>
            </a:r>
            <a:r>
              <a:rPr lang="fi-FI" altLang="fi-FI" sz="1800" dirty="0" err="1">
                <a:cs typeface="Times New Roman" panose="02020603050405020304" pitchFamily="18" charset="0"/>
              </a:rPr>
              <a:t>termofiilinen</a:t>
            </a:r>
            <a:r>
              <a:rPr lang="fi-FI" altLang="fi-FI" sz="1800" dirty="0">
                <a:cs typeface="Times New Roman" panose="02020603050405020304" pitchFamily="18" charset="0"/>
              </a:rPr>
              <a:t> </a:t>
            </a:r>
            <a:r>
              <a:rPr lang="fi-FI" altLang="fi-FI" sz="1800" i="1" dirty="0" err="1">
                <a:cs typeface="Times New Roman" panose="02020603050405020304" pitchFamily="18" charset="0"/>
              </a:rPr>
              <a:t>Aspergillus</a:t>
            </a:r>
            <a:r>
              <a:rPr lang="fi-FI" altLang="fi-FI" sz="1800" i="1" dirty="0">
                <a:cs typeface="Times New Roman" panose="02020603050405020304" pitchFamily="18" charset="0"/>
              </a:rPr>
              <a:t> </a:t>
            </a:r>
            <a:r>
              <a:rPr lang="fi-FI" altLang="fi-FI" sz="1800" i="1" dirty="0" err="1">
                <a:cs typeface="Times New Roman" panose="02020603050405020304" pitchFamily="18" charset="0"/>
              </a:rPr>
              <a:t>fumigatus</a:t>
            </a:r>
            <a:r>
              <a:rPr lang="fi-FI" altLang="fi-FI" sz="1800" dirty="0">
                <a:cs typeface="Times New Roman" panose="02020603050405020304" pitchFamily="18" charset="0"/>
              </a:rPr>
              <a:t>)</a:t>
            </a:r>
          </a:p>
          <a:p>
            <a:r>
              <a:rPr lang="fi-FI" altLang="fi-FI" sz="1800" dirty="0">
                <a:cs typeface="Times New Roman" panose="02020603050405020304" pitchFamily="18" charset="0"/>
              </a:rPr>
              <a:t>M</a:t>
            </a:r>
            <a:r>
              <a:rPr lang="fi-FI" altLang="fi-FI" sz="1800" dirty="0" smtClean="0">
                <a:cs typeface="Times New Roman" panose="02020603050405020304" pitchFamily="18" charset="0"/>
              </a:rPr>
              <a:t>onet </a:t>
            </a:r>
            <a:r>
              <a:rPr lang="fi-FI" altLang="fi-FI" sz="1800" dirty="0">
                <a:cs typeface="Times New Roman" panose="02020603050405020304" pitchFamily="18" charset="0"/>
              </a:rPr>
              <a:t>tavalliset homeet, esim. </a:t>
            </a:r>
            <a:r>
              <a:rPr lang="fi-FI" altLang="fi-FI" sz="1800" i="1" dirty="0" err="1">
                <a:cs typeface="Times New Roman" panose="02020603050405020304" pitchFamily="18" charset="0"/>
              </a:rPr>
              <a:t>Mucor</a:t>
            </a:r>
            <a:r>
              <a:rPr lang="fi-FI" altLang="fi-FI" sz="1800" i="1" dirty="0">
                <a:cs typeface="Times New Roman" panose="02020603050405020304" pitchFamily="18" charset="0"/>
              </a:rPr>
              <a:t>, </a:t>
            </a:r>
            <a:r>
              <a:rPr lang="fi-FI" altLang="fi-FI" sz="1800" i="1" dirty="0" err="1">
                <a:cs typeface="Times New Roman" panose="02020603050405020304" pitchFamily="18" charset="0"/>
              </a:rPr>
              <a:t>Trichoderma</a:t>
            </a:r>
            <a:r>
              <a:rPr lang="fi-FI" altLang="fi-FI" sz="1800" i="1" dirty="0">
                <a:cs typeface="Times New Roman" panose="02020603050405020304" pitchFamily="18" charset="0"/>
              </a:rPr>
              <a:t>, </a:t>
            </a:r>
            <a:r>
              <a:rPr lang="fi-FI" altLang="fi-FI" sz="1800" i="1" dirty="0" err="1">
                <a:cs typeface="Times New Roman" panose="02020603050405020304" pitchFamily="18" charset="0"/>
              </a:rPr>
              <a:t>Fusarium</a:t>
            </a:r>
            <a:r>
              <a:rPr lang="fi-FI" altLang="fi-FI" sz="1800" dirty="0">
                <a:cs typeface="Times New Roman" panose="02020603050405020304" pitchFamily="18" charset="0"/>
              </a:rPr>
              <a:t> ja </a:t>
            </a:r>
            <a:r>
              <a:rPr lang="fi-FI" altLang="fi-FI" sz="1800" i="1" dirty="0" err="1">
                <a:cs typeface="Times New Roman" panose="02020603050405020304" pitchFamily="18" charset="0"/>
              </a:rPr>
              <a:t>Penicillium</a:t>
            </a:r>
            <a:r>
              <a:rPr lang="fi-FI" altLang="fi-FI" sz="1800" dirty="0">
                <a:cs typeface="Times New Roman" panose="02020603050405020304" pitchFamily="18" charset="0"/>
              </a:rPr>
              <a:t> voivat kasvaa ilman hiiltä</a:t>
            </a:r>
          </a:p>
          <a:p>
            <a:r>
              <a:rPr lang="fi-FI" altLang="fi-FI" sz="1800" dirty="0">
                <a:cs typeface="Times New Roman" panose="02020603050405020304" pitchFamily="18" charset="0"/>
              </a:rPr>
              <a:t>J</a:t>
            </a:r>
            <a:r>
              <a:rPr lang="fi-FI" altLang="fi-FI" sz="1800" dirty="0" smtClean="0">
                <a:cs typeface="Times New Roman" panose="02020603050405020304" pitchFamily="18" charset="0"/>
              </a:rPr>
              <a:t>otkut </a:t>
            </a:r>
            <a:r>
              <a:rPr lang="fi-FI" altLang="fi-FI" sz="1800" dirty="0">
                <a:cs typeface="Times New Roman" panose="02020603050405020304" pitchFamily="18" charset="0"/>
              </a:rPr>
              <a:t>sienet pystyvät hajottamaan esim. keratiinia, kitiiniä ja ligniiniä</a:t>
            </a:r>
            <a:endParaRPr lang="fi-FI" altLang="fi-FI" sz="18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8</a:t>
            </a:fld>
            <a:endParaRPr lang="fi-FI" dirty="0"/>
          </a:p>
        </p:txBody>
      </p:sp>
    </p:spTree>
    <p:extLst>
      <p:ext uri="{BB962C8B-B14F-4D97-AF65-F5344CB8AC3E}">
        <p14:creationId xmlns:p14="http://schemas.microsoft.com/office/powerpoint/2010/main" val="3497254449"/>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fi-FI" altLang="fi-FI" dirty="0"/>
              <a:t>Puun homehtumisen </a:t>
            </a:r>
            <a:r>
              <a:rPr lang="fi-FI" altLang="fi-FI" dirty="0" smtClean="0"/>
              <a:t>ja lahoamisen ekologia</a:t>
            </a:r>
            <a:endParaRPr lang="fi-FI" altLang="fi-FI" dirty="0"/>
          </a:p>
        </p:txBody>
      </p:sp>
      <p:sp>
        <p:nvSpPr>
          <p:cNvPr id="6147" name="Rectangle 3"/>
          <p:cNvSpPr>
            <a:spLocks noGrp="1" noChangeArrowheads="1"/>
          </p:cNvSpPr>
          <p:nvPr>
            <p:ph idx="1"/>
          </p:nvPr>
        </p:nvSpPr>
        <p:spPr/>
        <p:txBody>
          <a:bodyPr/>
          <a:lstStyle/>
          <a:p>
            <a:pPr marL="0" indent="0">
              <a:lnSpc>
                <a:spcPct val="90000"/>
              </a:lnSpc>
              <a:buNone/>
            </a:pPr>
            <a:r>
              <a:rPr lang="fi-FI" altLang="fi-FI" dirty="0" smtClean="0">
                <a:cs typeface="Times New Roman" panose="02020603050405020304" pitchFamily="18" charset="0"/>
              </a:rPr>
              <a:t>Sienet voivat käyttää </a:t>
            </a:r>
            <a:r>
              <a:rPr lang="fi-FI" altLang="fi-FI" dirty="0">
                <a:cs typeface="Times New Roman" panose="02020603050405020304" pitchFamily="18" charset="0"/>
              </a:rPr>
              <a:t>eri </a:t>
            </a:r>
            <a:r>
              <a:rPr lang="fi-FI" altLang="fi-FI" dirty="0" smtClean="0">
                <a:cs typeface="Times New Roman" panose="02020603050405020304" pitchFamily="18" charset="0"/>
              </a:rPr>
              <a:t>strategioita:</a:t>
            </a:r>
            <a:endParaRPr lang="fi-FI" altLang="fi-FI" dirty="0">
              <a:cs typeface="Times New Roman" panose="02020603050405020304" pitchFamily="18" charset="0"/>
            </a:endParaRPr>
          </a:p>
          <a:p>
            <a:pPr>
              <a:lnSpc>
                <a:spcPct val="90000"/>
              </a:lnSpc>
            </a:pPr>
            <a:r>
              <a:rPr lang="fi-FI" altLang="fi-FI" dirty="0">
                <a:cs typeface="Times New Roman" panose="02020603050405020304" pitchFamily="18" charset="0"/>
              </a:rPr>
              <a:t>E</a:t>
            </a:r>
            <a:r>
              <a:rPr lang="fi-FI" altLang="fi-FI" dirty="0" smtClean="0">
                <a:cs typeface="Times New Roman" panose="02020603050405020304" pitchFamily="18" charset="0"/>
              </a:rPr>
              <a:t>ri </a:t>
            </a:r>
            <a:r>
              <a:rPr lang="fi-FI" altLang="fi-FI" dirty="0">
                <a:cs typeface="Times New Roman" panose="02020603050405020304" pitchFamily="18" charset="0"/>
              </a:rPr>
              <a:t>kehitysvaiheissaan </a:t>
            </a:r>
          </a:p>
          <a:p>
            <a:pPr>
              <a:lnSpc>
                <a:spcPct val="90000"/>
              </a:lnSpc>
            </a:pPr>
            <a:r>
              <a:rPr lang="fi-FI" altLang="fi-FI" dirty="0">
                <a:cs typeface="Times New Roman" panose="02020603050405020304" pitchFamily="18" charset="0"/>
              </a:rPr>
              <a:t>K</a:t>
            </a:r>
            <a:r>
              <a:rPr lang="fi-FI" altLang="fi-FI" dirty="0" smtClean="0">
                <a:cs typeface="Times New Roman" panose="02020603050405020304" pitchFamily="18" charset="0"/>
              </a:rPr>
              <a:t>asvualustan </a:t>
            </a:r>
            <a:r>
              <a:rPr lang="fi-FI" altLang="fi-FI" dirty="0">
                <a:cs typeface="Times New Roman" panose="02020603050405020304" pitchFamily="18" charset="0"/>
              </a:rPr>
              <a:t>muuttuessa (esim. homehtumisen tai lahoamisen edetessä) </a:t>
            </a:r>
          </a:p>
          <a:p>
            <a:pPr>
              <a:lnSpc>
                <a:spcPct val="90000"/>
              </a:lnSpc>
            </a:pPr>
            <a:r>
              <a:rPr lang="fi-FI" altLang="fi-FI" dirty="0">
                <a:cs typeface="Times New Roman" panose="02020603050405020304" pitchFamily="18" charset="0"/>
              </a:rPr>
              <a:t>K</a:t>
            </a:r>
            <a:r>
              <a:rPr lang="fi-FI" altLang="fi-FI" dirty="0" smtClean="0">
                <a:cs typeface="Times New Roman" panose="02020603050405020304" pitchFamily="18" charset="0"/>
              </a:rPr>
              <a:t>ilpailijoiden </a:t>
            </a:r>
            <a:r>
              <a:rPr lang="fi-FI" altLang="fi-FI" dirty="0">
                <a:cs typeface="Times New Roman" panose="02020603050405020304" pitchFamily="18" charset="0"/>
              </a:rPr>
              <a:t>mukaan</a:t>
            </a:r>
          </a:p>
          <a:p>
            <a:pPr>
              <a:lnSpc>
                <a:spcPct val="90000"/>
              </a:lnSpc>
            </a:pPr>
            <a:r>
              <a:rPr lang="fi-FI" altLang="fi-FI" dirty="0">
                <a:cs typeface="Times New Roman" panose="02020603050405020304" pitchFamily="18" charset="0"/>
              </a:rPr>
              <a:t>F</a:t>
            </a:r>
            <a:r>
              <a:rPr lang="fi-FI" altLang="fi-FI" dirty="0" smtClean="0">
                <a:cs typeface="Times New Roman" panose="02020603050405020304" pitchFamily="18" charset="0"/>
              </a:rPr>
              <a:t>ysikaalisten </a:t>
            </a:r>
            <a:r>
              <a:rPr lang="fi-FI" altLang="fi-FI" dirty="0">
                <a:cs typeface="Times New Roman" panose="02020603050405020304" pitchFamily="18" charset="0"/>
              </a:rPr>
              <a:t>ympäristötekijöiden </a:t>
            </a:r>
            <a:r>
              <a:rPr lang="fi-FI" altLang="fi-FI" dirty="0" smtClean="0">
                <a:cs typeface="Times New Roman" panose="02020603050405020304" pitchFamily="18" charset="0"/>
              </a:rPr>
              <a:t>mukaan</a:t>
            </a:r>
          </a:p>
          <a:p>
            <a:pPr>
              <a:lnSpc>
                <a:spcPct val="90000"/>
              </a:lnSpc>
            </a:pPr>
            <a:endParaRPr lang="fi-FI" altLang="fi-FI" dirty="0" smtClean="0">
              <a:cs typeface="Times New Roman" panose="02020603050405020304" pitchFamily="18" charset="0"/>
            </a:endParaRPr>
          </a:p>
          <a:p>
            <a:pPr>
              <a:lnSpc>
                <a:spcPct val="90000"/>
              </a:lnSpc>
            </a:pPr>
            <a:r>
              <a:rPr lang="fi-FI" altLang="fi-FI" dirty="0" smtClean="0">
                <a:cs typeface="Times New Roman" panose="02020603050405020304" pitchFamily="18" charset="0"/>
              </a:rPr>
              <a:t>Puun lahoaminen on tyypillinen eri sienilajien </a:t>
            </a:r>
            <a:r>
              <a:rPr lang="fi-FI" altLang="fi-FI" dirty="0" err="1" smtClean="0">
                <a:cs typeface="Times New Roman" panose="02020603050405020304" pitchFamily="18" charset="0"/>
              </a:rPr>
              <a:t>sukkessio</a:t>
            </a:r>
            <a:r>
              <a:rPr lang="fi-FI" altLang="fi-FI" dirty="0" smtClean="0">
                <a:cs typeface="Times New Roman" panose="02020603050405020304" pitchFamily="18" charset="0"/>
              </a:rPr>
              <a:t>: primaariset homeet ja bakteerit </a:t>
            </a:r>
            <a:r>
              <a:rPr lang="fi-FI" altLang="fi-FI" dirty="0" smtClean="0">
                <a:cs typeface="Times New Roman" panose="02020603050405020304" pitchFamily="18" charset="0"/>
                <a:sym typeface="Wingdings" pitchFamily="2" charset="2"/>
              </a:rPr>
              <a:t></a:t>
            </a:r>
            <a:r>
              <a:rPr lang="fi-FI" altLang="fi-FI" dirty="0" smtClean="0">
                <a:cs typeface="Times New Roman" panose="02020603050405020304" pitchFamily="18" charset="0"/>
              </a:rPr>
              <a:t> lahottajasienet </a:t>
            </a:r>
            <a:r>
              <a:rPr lang="fi-FI" altLang="fi-FI" dirty="0" smtClean="0">
                <a:cs typeface="Times New Roman" panose="02020603050405020304" pitchFamily="18" charset="0"/>
                <a:sym typeface="Wingdings" pitchFamily="2" charset="2"/>
              </a:rPr>
              <a:t> sekundaariset homesienet ja bakteerit</a:t>
            </a:r>
            <a:endParaRPr lang="fi-FI" altLang="fi-FI" dirty="0">
              <a:cs typeface="Times New Roman" panose="02020603050405020304" pitchFamily="18" charset="0"/>
            </a:endParaRPr>
          </a:p>
          <a:p>
            <a:pPr>
              <a:lnSpc>
                <a:spcPct val="90000"/>
              </a:lnSpc>
            </a:pPr>
            <a:endParaRPr lang="fi-FI" altLang="fi-FI" sz="2400" dirty="0">
              <a:cs typeface="Times New Roman" panose="02020603050405020304" pitchFamily="18" charset="0"/>
            </a:endParaRPr>
          </a:p>
          <a:p>
            <a:pPr>
              <a:lnSpc>
                <a:spcPct val="90000"/>
              </a:lnSpc>
            </a:pPr>
            <a:endParaRPr lang="fi-FI" altLang="fi-FI" sz="2400" dirty="0"/>
          </a:p>
        </p:txBody>
      </p:sp>
      <p:sp>
        <p:nvSpPr>
          <p:cNvPr id="4" name="Slide Number Placeholder 5"/>
          <p:cNvSpPr>
            <a:spLocks noGrp="1"/>
          </p:cNvSpPr>
          <p:nvPr>
            <p:ph type="sldNum" sz="quarter" idx="12"/>
          </p:nvPr>
        </p:nvSpPr>
        <p:spPr/>
        <p:txBody>
          <a:bodyPr/>
          <a:lstStyle/>
          <a:p>
            <a:fld id="{CC4B5847-1FA8-4EAB-8786-A0336426E059}" type="slidenum">
              <a:rPr lang="fi-FI" smtClean="0"/>
              <a:pPr/>
              <a:t>9</a:t>
            </a:fld>
            <a:endParaRPr lang="fi-FI" dirty="0"/>
          </a:p>
        </p:txBody>
      </p:sp>
    </p:spTree>
    <p:extLst>
      <p:ext uri="{BB962C8B-B14F-4D97-AF65-F5344CB8AC3E}">
        <p14:creationId xmlns:p14="http://schemas.microsoft.com/office/powerpoint/2010/main" val="636099935"/>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2238</TotalTime>
  <Words>4428</Words>
  <Application>Microsoft Office PowerPoint</Application>
  <PresentationFormat>Näytössä katseltava diaesitys (4:3)</PresentationFormat>
  <Paragraphs>677</Paragraphs>
  <Slides>79</Slides>
  <Notes>1</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2</vt:i4>
      </vt:variant>
      <vt:variant>
        <vt:lpstr>Dian otsikot</vt:lpstr>
      </vt:variant>
      <vt:variant>
        <vt:i4>79</vt:i4>
      </vt:variant>
    </vt:vector>
  </HeadingPairs>
  <TitlesOfParts>
    <vt:vector size="86" baseType="lpstr">
      <vt:lpstr>Arial</vt:lpstr>
      <vt:lpstr>Tahoma</vt:lpstr>
      <vt:lpstr>Times New Roman</vt:lpstr>
      <vt:lpstr>Wingdings</vt:lpstr>
      <vt:lpstr>KoHo</vt:lpstr>
      <vt:lpstr>Document</vt:lpstr>
      <vt:lpstr>Equation</vt:lpstr>
      <vt:lpstr>1.6 PUUN HOMEET JA LAHOT  sekä hyönteisviat  PUUN SUOJAUS</vt:lpstr>
      <vt:lpstr>Saatteeksi opetusmateriaalin käyttöön</vt:lpstr>
      <vt:lpstr>Sisällysluettelo</vt:lpstr>
      <vt:lpstr>Puun homehtumisen ja lahoamisen ekologia sekä puun suojaus</vt:lpstr>
      <vt:lpstr>Puun homehtumisen ja lahoamisen ekologia</vt:lpstr>
      <vt:lpstr>Puun homehtumisen ekologia</vt:lpstr>
      <vt:lpstr>Puun homehtumisen ekologia</vt:lpstr>
      <vt:lpstr>Puun homehtumisen ekologia</vt:lpstr>
      <vt:lpstr>Puun homehtumisen ja lahoamisen ekologia</vt:lpstr>
      <vt:lpstr>Puun homehtumisen ja lahoamisen ekologia</vt:lpstr>
      <vt:lpstr>Puun homehtumisen ja lahoamisen ekologia</vt:lpstr>
      <vt:lpstr>Puun homehtumisen ja lahoamisen ekologia, hiilihydraatit ravinteina</vt:lpstr>
      <vt:lpstr>Puun homehtumisen ja lahoamisen ekologia, typpiyhdisteet ravinteina</vt:lpstr>
      <vt:lpstr>Puun homehtumisen ja lahoamisen ekologia</vt:lpstr>
      <vt:lpstr>Puun homehtumisen ja lahoamisen ekologia</vt:lpstr>
      <vt:lpstr>Puun homehtumisen ja lahoamisen ekologia</vt:lpstr>
      <vt:lpstr>Puun homehtumisen ja lahoamisen ekologia</vt:lpstr>
      <vt:lpstr>Puun homehtumisen ekologia</vt:lpstr>
      <vt:lpstr>Puun homehtumisen ekologia</vt:lpstr>
      <vt:lpstr>Puun homehtumisen ekologia</vt:lpstr>
      <vt:lpstr>Puun homehtumisen ekologia</vt:lpstr>
      <vt:lpstr>Puu sienten kasvualustana</vt:lpstr>
      <vt:lpstr>Puun homehtumisen ja lahoamisen ekologia</vt:lpstr>
      <vt:lpstr>Puun homehtuminen ja sinistyminen metsässä (1)</vt:lpstr>
      <vt:lpstr>Puun homehtuminen ja sinistyminen metsässä (2)</vt:lpstr>
      <vt:lpstr>Puun kaatoajan ja kasvupaikan ravinteisuuden vaikutus puutavaran homehtumiseen</vt:lpstr>
      <vt:lpstr>Puutavaran homehtuminen </vt:lpstr>
      <vt:lpstr>Puutavaran homehtuminen, ulkokuivaus</vt:lpstr>
      <vt:lpstr>Puutavaran homehtuminen, keinokuivaus</vt:lpstr>
      <vt:lpstr>Puutavaran homehtuminen rakenteissa </vt:lpstr>
      <vt:lpstr>Puumateriaalien  homehtuminen ja lahoaminen</vt:lpstr>
      <vt:lpstr>Homeen kasvu materiaaleissa, kosteuden merkitys, kuitulevy</vt:lpstr>
      <vt:lpstr>Homesienten kasvu joissakin rakennustuotteissa,  RH 88 - 90 % (Viitanen 2004)</vt:lpstr>
      <vt:lpstr>Homesienten kasvu joissakin rakennustuotteissa, RH 98 - 100 % (Viitanen 2004)</vt:lpstr>
      <vt:lpstr>Puussa voi olla eriasteisia vikoja ja vaurioita</vt:lpstr>
      <vt:lpstr>Katko (soft rot)- ja ruskolaho (brown rot) puumateraalissa</vt:lpstr>
      <vt:lpstr>Ruskolaho</vt:lpstr>
      <vt:lpstr>Lahon vaikutus puun solukkoon (Viitanen &amp; Ritschkoff  1989)</vt:lpstr>
      <vt:lpstr>Bakteerien ja katkolahottajasienten aiheuttamaa syöpymää puun solukossa</vt:lpstr>
      <vt:lpstr>Hyönteisten aiheuttamat viat ja vauriot</vt:lpstr>
      <vt:lpstr>Kuolemankello (Hadrobregmus pertinax)</vt:lpstr>
      <vt:lpstr>Hirsijumi (Hadrobregmus confusus)</vt:lpstr>
      <vt:lpstr>Tupajumi (Anobium punctatum)</vt:lpstr>
      <vt:lpstr>Hevosmuurahainen (Camponotus herculeanus)</vt:lpstr>
      <vt:lpstr>Tupajäärä (Hylotrupes bajulus)</vt:lpstr>
      <vt:lpstr>Tumma jalokuoriainen (Bubrestis haemorroidalis)</vt:lpstr>
      <vt:lpstr>Papintappaja (Callidium violaceum)</vt:lpstr>
      <vt:lpstr>Puutuotteiden homeen kestävyys (1)</vt:lpstr>
      <vt:lpstr>Puutuotteiden homeen kestävyys (2)</vt:lpstr>
      <vt:lpstr>Puutuotteiden homeen kestävyys (3)</vt:lpstr>
      <vt:lpstr>Puun homeen kestävyys vaihtelee riippuen sekä puulajista että prosesseista, mm. kuivauksesta</vt:lpstr>
      <vt:lpstr>Puumateriaalin “luontainen” kestävyys rakentuu sen solukoissa</vt:lpstr>
      <vt:lpstr>Sydänpuun luontainen lahonkestävyys (EN 350-2) suuntaa-antava arviointimenettely</vt:lpstr>
      <vt:lpstr>Puun uuteainepitoisuudet vaihtelevat Ohessa mäntyrunkojen väliset erot</vt:lpstr>
      <vt:lpstr>Puun kestävyyttä lisätään </vt:lpstr>
      <vt:lpstr>Puun pintakäsittelyyn tarkoitetut aineet</vt:lpstr>
      <vt:lpstr>Pieni veden läpäisevyys lisää puutuotteiden kestävyyttä säätä vastaan </vt:lpstr>
      <vt:lpstr>Altistusaika, pinta- ja sydänpuu ja pintakäsittely vaikuttavat lahoamiseen ja lahonkestävyyteen</vt:lpstr>
      <vt:lpstr>Pinnoitettu koivuvaneri kestää säärasituksia hyvin, ulkokoe 18 v Otaniemessä (Viitanen et al 2002)</vt:lpstr>
      <vt:lpstr>Vanerin pinnoitus (coating) ja reunasuojaus (edge sealing) lisäävät koivu- (birch) ja kuusi- (spruce) vanerin lahon kestävyyttä pinnoittamattomaan (untreated) vaneriin verrattuna (Viitanen et al 1984)</vt:lpstr>
      <vt:lpstr>Thermowood-käsittely</vt:lpstr>
      <vt:lpstr>Thermowood D ja käsittelemättömän männyn pinta- ja sydänpuun lahon kestävyys 6 vuoden kenttäkokeen jälkeen,  VTT, Otaniemi, ns. sovellettu double-deck koe (Metsä-Kortelainen &amp; Viitanen 2015) </vt:lpstr>
      <vt:lpstr>Puun kosteuden (moisture) ja lahonneisuuden (decay) välinen riippuvuus 6 vuoden kenttäkokeen jälkeen (Viitanen et al. 2013)</vt:lpstr>
      <vt:lpstr>Puun painekyllästys</vt:lpstr>
      <vt:lpstr>Kyllästetyn puun luokitus: NTR, Pohjoismaiden puunsuojausneuvosto  (RT 21-10880)</vt:lpstr>
      <vt:lpstr>Puun kestävyys varmistetaan rakennuksissa</vt:lpstr>
      <vt:lpstr>Puu säilyvyyden peruste: puumateriaalin on oltava riittävän kuivissa oloissa (Viitanen et al 2008)</vt:lpstr>
      <vt:lpstr>Puun kestävyyteen vaikuttavien kosteus- ja lämpöolojen arviointi</vt:lpstr>
      <vt:lpstr>Matemaattinen malli homesienten kasvun simulointiin puumateriaalissa (VTT malli) </vt:lpstr>
      <vt:lpstr>Homeen kasvuennuste eri kosteusoloissa 5 ja 30 °C lämpötiloissa, puumateriaali</vt:lpstr>
      <vt:lpstr>Homeen kasvuriski riippuu vaikutusajasta</vt:lpstr>
      <vt:lpstr>Erilaiset homeen kasvun mallit antavat samansuuntaisia tuloksia</vt:lpstr>
      <vt:lpstr>Perusmalli: lahon kehittymisen kosteus ja lämpöolot sekä niiden vaikutusaika (Viitanen 1996)</vt:lpstr>
      <vt:lpstr>Lahon kehittymisen mallintaminen puussa (Toratti et al 2009) </vt:lpstr>
      <vt:lpstr>Lahon kehittymisen mallintaminen puussa (Toratti et al 2009) </vt:lpstr>
      <vt:lpstr>Helsingissä mitatut kosteus- ja lämpötila-arvot  vuoden aikana (Toratti et al 2009, Viitanen et al 2010). </vt:lpstr>
      <vt:lpstr>PowerPoint-esitys</vt:lpstr>
      <vt:lpstr>Kirjallisuus (1)</vt:lpstr>
      <vt:lpstr>Kirjallisuus (2)</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Pellinen Noora</cp:lastModifiedBy>
  <cp:revision>150</cp:revision>
  <cp:lastPrinted>2011-02-08T13:57:01Z</cp:lastPrinted>
  <dcterms:created xsi:type="dcterms:W3CDTF">2012-09-14T08:23:56Z</dcterms:created>
  <dcterms:modified xsi:type="dcterms:W3CDTF">2016-06-14T12:52:27Z</dcterms:modified>
</cp:coreProperties>
</file>